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330" r:id="rId2"/>
    <p:sldId id="423" r:id="rId3"/>
    <p:sldId id="401" r:id="rId4"/>
    <p:sldId id="409" r:id="rId5"/>
    <p:sldId id="344" r:id="rId6"/>
    <p:sldId id="395" r:id="rId7"/>
    <p:sldId id="372" r:id="rId8"/>
    <p:sldId id="349" r:id="rId9"/>
    <p:sldId id="415" r:id="rId10"/>
    <p:sldId id="402" r:id="rId11"/>
    <p:sldId id="426" r:id="rId12"/>
    <p:sldId id="352" r:id="rId13"/>
    <p:sldId id="353" r:id="rId14"/>
    <p:sldId id="355" r:id="rId15"/>
    <p:sldId id="364" r:id="rId16"/>
    <p:sldId id="386" r:id="rId17"/>
    <p:sldId id="331" r:id="rId18"/>
    <p:sldId id="389" r:id="rId19"/>
    <p:sldId id="388" r:id="rId20"/>
    <p:sldId id="391" r:id="rId21"/>
    <p:sldId id="392" r:id="rId22"/>
    <p:sldId id="393" r:id="rId23"/>
    <p:sldId id="425" r:id="rId24"/>
    <p:sldId id="404" r:id="rId25"/>
    <p:sldId id="333" r:id="rId26"/>
    <p:sldId id="403" r:id="rId27"/>
    <p:sldId id="412" r:id="rId28"/>
    <p:sldId id="385" r:id="rId29"/>
    <p:sldId id="411" r:id="rId30"/>
    <p:sldId id="410" r:id="rId31"/>
    <p:sldId id="421" r:id="rId32"/>
    <p:sldId id="422" r:id="rId33"/>
    <p:sldId id="424" r:id="rId34"/>
    <p:sldId id="282" r:id="rId35"/>
    <p:sldId id="413" r:id="rId36"/>
    <p:sldId id="396" r:id="rId37"/>
  </p:sldIdLst>
  <p:sldSz cx="9144000" cy="6858000" type="screen4x3"/>
  <p:notesSz cx="6731000" cy="9855200"/>
  <p:custDataLst>
    <p:tags r:id="rId40"/>
  </p:custDataLst>
  <p:defaultTextStyle>
    <a:defPPr>
      <a:defRPr lang="en-GB"/>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3399"/>
    <a:srgbClr val="000099"/>
    <a:srgbClr val="FF6600"/>
    <a:srgbClr val="4E91D4"/>
    <a:srgbClr val="1891D4"/>
    <a:srgbClr val="CC00CC"/>
    <a:srgbClr val="CC0099"/>
    <a:srgbClr val="99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651" autoAdjust="0"/>
    <p:restoredTop sz="89157" autoAdjust="0"/>
  </p:normalViewPr>
  <p:slideViewPr>
    <p:cSldViewPr snapToGrid="0">
      <p:cViewPr varScale="1">
        <p:scale>
          <a:sx n="66" d="100"/>
          <a:sy n="66" d="100"/>
        </p:scale>
        <p:origin x="-96" y="-192"/>
      </p:cViewPr>
      <p:guideLst>
        <p:guide orient="horz" pos="2351"/>
        <p:guide orient="horz" pos="1498"/>
        <p:guide orient="horz" pos="2159"/>
        <p:guide orient="horz" pos="635"/>
        <p:guide orient="horz" pos="2543"/>
        <p:guide orient="horz" pos="3427"/>
        <p:guide orient="horz" pos="2070"/>
        <p:guide orient="horz" pos="2416"/>
        <p:guide pos="482"/>
        <p:guide pos="3015"/>
        <p:guide pos="2880"/>
        <p:guide pos="5467"/>
        <p:guide pos="828"/>
        <p:guide pos="3366"/>
        <p:guide pos="1192"/>
        <p:guide pos="1342"/>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p:scale>
          <a:sx n="100" d="100"/>
          <a:sy n="100" d="100"/>
        </p:scale>
        <p:origin x="-1584" y="1656"/>
      </p:cViewPr>
      <p:guideLst>
        <p:guide orient="horz" pos="2976"/>
        <p:guide orient="horz" pos="5904"/>
        <p:guide pos="2120"/>
        <p:guide pos="3696"/>
        <p:guide pos="57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 Id="rId9"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8.wmf"/><Relationship Id="rId7" Type="http://schemas.openxmlformats.org/officeDocument/2006/relationships/image" Target="../media/image42.wmf"/><Relationship Id="rId2" Type="http://schemas.openxmlformats.org/officeDocument/2006/relationships/image" Target="../media/image37.wmf"/><Relationship Id="rId1" Type="http://schemas.openxmlformats.org/officeDocument/2006/relationships/image" Target="../media/image36.wmf"/><Relationship Id="rId6" Type="http://schemas.openxmlformats.org/officeDocument/2006/relationships/image" Target="../media/image41.wmf"/><Relationship Id="rId5" Type="http://schemas.openxmlformats.org/officeDocument/2006/relationships/image" Target="../media/image40.wmf"/><Relationship Id="rId10" Type="http://schemas.openxmlformats.org/officeDocument/2006/relationships/image" Target="../media/image7.wmf"/><Relationship Id="rId4" Type="http://schemas.openxmlformats.org/officeDocument/2006/relationships/image" Target="../media/image39.wmf"/><Relationship Id="rId9" Type="http://schemas.openxmlformats.org/officeDocument/2006/relationships/image" Target="../media/image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9.wmf"/><Relationship Id="rId1" Type="http://schemas.openxmlformats.org/officeDocument/2006/relationships/image" Target="../media/image57.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wmf"/><Relationship Id="rId1" Type="http://schemas.openxmlformats.org/officeDocument/2006/relationships/image" Target="../media/image12.wmf"/><Relationship Id="rId4"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8.wmf"/><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17825" cy="492125"/>
          </a:xfrm>
          <a:prstGeom prst="rect">
            <a:avLst/>
          </a:prstGeom>
          <a:noFill/>
          <a:ln w="9525">
            <a:noFill/>
            <a:miter lim="800000"/>
            <a:headEnd/>
            <a:tailEnd/>
          </a:ln>
          <a:effectLst/>
        </p:spPr>
        <p:txBody>
          <a:bodyPr vert="horz" wrap="square" lIns="91420" tIns="45710" rIns="91420" bIns="45710" numCol="1" anchor="t" anchorCtr="0" compatLnSpc="1">
            <a:prstTxWarp prst="textNoShape">
              <a:avLst/>
            </a:prstTxWarp>
          </a:bodyPr>
          <a:lstStyle>
            <a:lvl1pPr>
              <a:defRPr sz="1200"/>
            </a:lvl1pPr>
          </a:lstStyle>
          <a:p>
            <a:r>
              <a:rPr lang="en-GB"/>
              <a:t>GCI</a:t>
            </a:r>
          </a:p>
        </p:txBody>
      </p:sp>
      <p:sp>
        <p:nvSpPr>
          <p:cNvPr id="31747" name="Rectangle 3"/>
          <p:cNvSpPr>
            <a:spLocks noGrp="1" noChangeArrowheads="1"/>
          </p:cNvSpPr>
          <p:nvPr>
            <p:ph type="dt" sz="quarter" idx="1"/>
          </p:nvPr>
        </p:nvSpPr>
        <p:spPr bwMode="auto">
          <a:xfrm>
            <a:off x="3813175" y="0"/>
            <a:ext cx="2917825" cy="492125"/>
          </a:xfrm>
          <a:prstGeom prst="rect">
            <a:avLst/>
          </a:prstGeom>
          <a:noFill/>
          <a:ln w="9525">
            <a:noFill/>
            <a:miter lim="800000"/>
            <a:headEnd/>
            <a:tailEnd/>
          </a:ln>
          <a:effectLst/>
        </p:spPr>
        <p:txBody>
          <a:bodyPr vert="horz" wrap="square" lIns="91420" tIns="45710" rIns="91420" bIns="45710" numCol="1" anchor="t" anchorCtr="0" compatLnSpc="1">
            <a:prstTxWarp prst="textNoShape">
              <a:avLst/>
            </a:prstTxWarp>
          </a:bodyPr>
          <a:lstStyle>
            <a:lvl1pPr algn="r">
              <a:defRPr sz="1200"/>
            </a:lvl1pPr>
          </a:lstStyle>
          <a:p>
            <a:endParaRPr lang="en-GB"/>
          </a:p>
        </p:txBody>
      </p:sp>
      <p:sp>
        <p:nvSpPr>
          <p:cNvPr id="31748" name="Rectangle 4"/>
          <p:cNvSpPr>
            <a:spLocks noGrp="1" noChangeArrowheads="1"/>
          </p:cNvSpPr>
          <p:nvPr>
            <p:ph type="ftr" sz="quarter" idx="2"/>
          </p:nvPr>
        </p:nvSpPr>
        <p:spPr bwMode="auto">
          <a:xfrm>
            <a:off x="0" y="9372600"/>
            <a:ext cx="2917825" cy="492125"/>
          </a:xfrm>
          <a:prstGeom prst="rect">
            <a:avLst/>
          </a:prstGeom>
          <a:noFill/>
          <a:ln w="9525">
            <a:noFill/>
            <a:miter lim="800000"/>
            <a:headEnd/>
            <a:tailEnd/>
          </a:ln>
          <a:effectLst/>
        </p:spPr>
        <p:txBody>
          <a:bodyPr vert="horz" wrap="square" lIns="91420" tIns="45710" rIns="91420" bIns="45710" numCol="1" anchor="b" anchorCtr="0" compatLnSpc="1">
            <a:prstTxWarp prst="textNoShape">
              <a:avLst/>
            </a:prstTxWarp>
          </a:bodyPr>
          <a:lstStyle>
            <a:lvl1pPr>
              <a:defRPr sz="1200"/>
            </a:lvl1pPr>
          </a:lstStyle>
          <a:p>
            <a:endParaRPr lang="en-GB"/>
          </a:p>
        </p:txBody>
      </p:sp>
      <p:sp>
        <p:nvSpPr>
          <p:cNvPr id="31749" name="Rectangle 5"/>
          <p:cNvSpPr>
            <a:spLocks noGrp="1" noChangeArrowheads="1"/>
          </p:cNvSpPr>
          <p:nvPr>
            <p:ph type="sldNum" sz="quarter" idx="3"/>
          </p:nvPr>
        </p:nvSpPr>
        <p:spPr bwMode="auto">
          <a:xfrm>
            <a:off x="3813175" y="9363075"/>
            <a:ext cx="2917825" cy="492125"/>
          </a:xfrm>
          <a:prstGeom prst="rect">
            <a:avLst/>
          </a:prstGeom>
          <a:noFill/>
          <a:ln w="9525">
            <a:noFill/>
            <a:miter lim="800000"/>
            <a:headEnd/>
            <a:tailEnd/>
          </a:ln>
          <a:effectLst/>
        </p:spPr>
        <p:txBody>
          <a:bodyPr vert="horz" wrap="square" lIns="91420" tIns="45710" rIns="91420" bIns="45710" numCol="1" anchor="b" anchorCtr="0" compatLnSpc="1">
            <a:prstTxWarp prst="textNoShape">
              <a:avLst/>
            </a:prstTxWarp>
          </a:bodyPr>
          <a:lstStyle>
            <a:lvl1pPr algn="r">
              <a:defRPr sz="1200"/>
            </a:lvl1pPr>
          </a:lstStyle>
          <a:p>
            <a:fld id="{102360E9-1133-4214-A184-170461AD286E}" type="slidenum">
              <a:rPr lang="en-GB"/>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2917825" cy="492125"/>
          </a:xfrm>
          <a:prstGeom prst="rect">
            <a:avLst/>
          </a:prstGeom>
          <a:noFill/>
          <a:ln w="9525">
            <a:noFill/>
            <a:miter lim="800000"/>
            <a:headEnd/>
            <a:tailEnd/>
          </a:ln>
        </p:spPr>
        <p:txBody>
          <a:bodyPr vert="horz" wrap="square" lIns="91420" tIns="45710" rIns="91420" bIns="45710" numCol="1" anchor="t" anchorCtr="0" compatLnSpc="1">
            <a:prstTxWarp prst="textNoShape">
              <a:avLst/>
            </a:prstTxWarp>
          </a:bodyPr>
          <a:lstStyle>
            <a:lvl1pPr eaLnBrk="0" hangingPunct="0">
              <a:defRPr sz="1200">
                <a:latin typeface="Futura Lt BT" pitchFamily="34" charset="0"/>
              </a:defRPr>
            </a:lvl1pPr>
          </a:lstStyle>
          <a:p>
            <a:r>
              <a:rPr lang="en-GB"/>
              <a:t>GCI</a:t>
            </a:r>
          </a:p>
        </p:txBody>
      </p:sp>
      <p:sp>
        <p:nvSpPr>
          <p:cNvPr id="2057" name="Rectangle 9"/>
          <p:cNvSpPr>
            <a:spLocks noChangeArrowheads="1" noTextEdit="1"/>
          </p:cNvSpPr>
          <p:nvPr>
            <p:ph type="sldImg" idx="2"/>
          </p:nvPr>
        </p:nvSpPr>
        <p:spPr bwMode="auto">
          <a:xfrm>
            <a:off x="903288" y="739775"/>
            <a:ext cx="4927600" cy="3695700"/>
          </a:xfrm>
          <a:prstGeom prst="rect">
            <a:avLst/>
          </a:prstGeom>
          <a:noFill/>
          <a:ln w="9525">
            <a:solidFill>
              <a:srgbClr val="000000"/>
            </a:solidFill>
            <a:miter lim="800000"/>
            <a:headEnd/>
            <a:tailEnd/>
          </a:ln>
          <a:effectLst/>
        </p:spPr>
      </p:sp>
      <p:sp>
        <p:nvSpPr>
          <p:cNvPr id="2059" name="Rectangle 11"/>
          <p:cNvSpPr>
            <a:spLocks noGrp="1" noChangeArrowheads="1"/>
          </p:cNvSpPr>
          <p:nvPr>
            <p:ph type="dt" idx="1"/>
          </p:nvPr>
        </p:nvSpPr>
        <p:spPr bwMode="auto">
          <a:xfrm>
            <a:off x="3813175" y="0"/>
            <a:ext cx="2917825" cy="492125"/>
          </a:xfrm>
          <a:prstGeom prst="rect">
            <a:avLst/>
          </a:prstGeom>
          <a:noFill/>
          <a:ln w="9525">
            <a:noFill/>
            <a:miter lim="800000"/>
            <a:headEnd/>
            <a:tailEnd/>
          </a:ln>
        </p:spPr>
        <p:txBody>
          <a:bodyPr vert="horz" wrap="square" lIns="91420" tIns="45710" rIns="91420" bIns="45710" numCol="1" anchor="t" anchorCtr="0" compatLnSpc="1">
            <a:prstTxWarp prst="textNoShape">
              <a:avLst/>
            </a:prstTxWarp>
          </a:bodyPr>
          <a:lstStyle>
            <a:lvl1pPr algn="r" eaLnBrk="0" hangingPunct="0">
              <a:defRPr sz="1200">
                <a:latin typeface="Futura Lt BT" pitchFamily="34" charset="0"/>
              </a:defRPr>
            </a:lvl1pPr>
          </a:lstStyle>
          <a:p>
            <a:r>
              <a:rPr lang="en-GB"/>
              <a:t>14/05/2002</a:t>
            </a:r>
          </a:p>
        </p:txBody>
      </p:sp>
      <p:sp>
        <p:nvSpPr>
          <p:cNvPr id="2060" name="Rectangle 12"/>
          <p:cNvSpPr>
            <a:spLocks noGrp="1" noChangeArrowheads="1"/>
          </p:cNvSpPr>
          <p:nvPr>
            <p:ph type="ftr" sz="quarter" idx="4"/>
          </p:nvPr>
        </p:nvSpPr>
        <p:spPr bwMode="auto">
          <a:xfrm>
            <a:off x="0" y="9363075"/>
            <a:ext cx="2917825" cy="492125"/>
          </a:xfrm>
          <a:prstGeom prst="rect">
            <a:avLst/>
          </a:prstGeom>
          <a:noFill/>
          <a:ln w="9525">
            <a:noFill/>
            <a:miter lim="800000"/>
            <a:headEnd/>
            <a:tailEnd/>
          </a:ln>
        </p:spPr>
        <p:txBody>
          <a:bodyPr vert="horz" wrap="square" lIns="91420" tIns="45710" rIns="91420" bIns="45710" numCol="1" anchor="b" anchorCtr="0" compatLnSpc="1">
            <a:prstTxWarp prst="textNoShape">
              <a:avLst/>
            </a:prstTxWarp>
          </a:bodyPr>
          <a:lstStyle>
            <a:lvl1pPr eaLnBrk="0" hangingPunct="0">
              <a:defRPr sz="1200">
                <a:latin typeface="Futura Lt BT" pitchFamily="34" charset="0"/>
              </a:defRPr>
            </a:lvl1pPr>
          </a:lstStyle>
          <a:p>
            <a:r>
              <a:rPr lang="en-GB"/>
              <a:t>  Guesswork to Framework</a:t>
            </a:r>
          </a:p>
        </p:txBody>
      </p:sp>
      <p:sp>
        <p:nvSpPr>
          <p:cNvPr id="2061" name="Rectangle 13"/>
          <p:cNvSpPr>
            <a:spLocks noGrp="1" noChangeArrowheads="1"/>
          </p:cNvSpPr>
          <p:nvPr>
            <p:ph type="sldNum" sz="quarter" idx="5"/>
          </p:nvPr>
        </p:nvSpPr>
        <p:spPr bwMode="auto">
          <a:xfrm>
            <a:off x="3813175" y="9363075"/>
            <a:ext cx="2917825" cy="492125"/>
          </a:xfrm>
          <a:prstGeom prst="rect">
            <a:avLst/>
          </a:prstGeom>
          <a:noFill/>
          <a:ln w="9525">
            <a:noFill/>
            <a:miter lim="800000"/>
            <a:headEnd/>
            <a:tailEnd/>
          </a:ln>
        </p:spPr>
        <p:txBody>
          <a:bodyPr vert="horz" wrap="square" lIns="91420" tIns="45710" rIns="91420" bIns="45710" numCol="1" anchor="b" anchorCtr="0" compatLnSpc="1">
            <a:prstTxWarp prst="textNoShape">
              <a:avLst/>
            </a:prstTxWarp>
          </a:bodyPr>
          <a:lstStyle>
            <a:lvl1pPr algn="r" eaLnBrk="0" hangingPunct="0">
              <a:defRPr sz="1200">
                <a:latin typeface="Times New Roman" pitchFamily="18" charset="0"/>
              </a:defRPr>
            </a:lvl1pPr>
          </a:lstStyle>
          <a:p>
            <a:fld id="{40D0F271-EF93-448C-A713-7A7CA4B24110}" type="slidenum">
              <a:rPr lang="en-GB"/>
              <a:pPr/>
              <a:t>‹#›</a:t>
            </a:fld>
            <a:endParaRPr lang="en-GB"/>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b="1" kern="1200">
        <a:solidFill>
          <a:srgbClr val="000099"/>
        </a:solidFill>
        <a:latin typeface="Futura Lt BT" pitchFamily="34" charset="0"/>
        <a:ea typeface="+mn-ea"/>
        <a:cs typeface="+mn-cs"/>
      </a:defRPr>
    </a:lvl1pPr>
    <a:lvl2pPr marL="457200" algn="l" rtl="0" eaLnBrk="0" fontAlgn="base" hangingPunct="0">
      <a:spcBef>
        <a:spcPct val="30000"/>
      </a:spcBef>
      <a:spcAft>
        <a:spcPct val="0"/>
      </a:spcAft>
      <a:defRPr kumimoji="1" sz="1000" kern="1200">
        <a:solidFill>
          <a:srgbClr val="9900CC"/>
        </a:solidFill>
        <a:latin typeface="Futura Lt BT" pitchFamily="34" charset="0"/>
        <a:ea typeface="+mn-ea"/>
        <a:cs typeface="+mn-cs"/>
      </a:defRPr>
    </a:lvl2pPr>
    <a:lvl3pPr marL="914400" algn="l" rtl="0" eaLnBrk="0" fontAlgn="base" hangingPunct="0">
      <a:spcBef>
        <a:spcPct val="30000"/>
      </a:spcBef>
      <a:spcAft>
        <a:spcPct val="0"/>
      </a:spcAft>
      <a:defRPr kumimoji="1" sz="1000" kern="1200">
        <a:solidFill>
          <a:schemeClr val="tx1"/>
        </a:solidFill>
        <a:latin typeface="Futura Lt BT" pitchFamily="34" charset="0"/>
        <a:ea typeface="+mn-ea"/>
        <a:cs typeface="+mn-cs"/>
      </a:defRPr>
    </a:lvl3pPr>
    <a:lvl4pPr marL="1371600" algn="l" rtl="0" eaLnBrk="0" fontAlgn="base" hangingPunct="0">
      <a:spcBef>
        <a:spcPct val="30000"/>
      </a:spcBef>
      <a:spcAft>
        <a:spcPct val="0"/>
      </a:spcAft>
      <a:defRPr kumimoji="1" sz="1000" kern="1200">
        <a:solidFill>
          <a:schemeClr val="tx1"/>
        </a:solidFill>
        <a:latin typeface="Futura Lt BT" pitchFamily="34" charset="0"/>
        <a:ea typeface="+mn-ea"/>
        <a:cs typeface="+mn-cs"/>
      </a:defRPr>
    </a:lvl4pPr>
    <a:lvl5pPr marL="1828800" algn="l" rtl="0" eaLnBrk="0" fontAlgn="base" hangingPunct="0">
      <a:spcBef>
        <a:spcPct val="30000"/>
      </a:spcBef>
      <a:spcAft>
        <a:spcPct val="0"/>
      </a:spcAft>
      <a:defRPr kumimoji="1" sz="1000" kern="1200">
        <a:solidFill>
          <a:schemeClr val="tx1"/>
        </a:solidFill>
        <a:latin typeface="Futura Lt BT"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slide" Target="../slides/slide4.xml"/><Relationship Id="rId7" Type="http://schemas.openxmlformats.org/officeDocument/2006/relationships/image" Target="../media/image17.wmf"/><Relationship Id="rId2" Type="http://schemas.openxmlformats.org/officeDocument/2006/relationships/notesMaster" Target="../notesMasters/notesMaster1.xml"/><Relationship Id="rId1" Type="http://schemas.openxmlformats.org/officeDocument/2006/relationships/vmlDrawing" Target="../drawings/vmlDrawing4.vml"/><Relationship Id="rId6" Type="http://schemas.openxmlformats.org/officeDocument/2006/relationships/image" Target="../media/image16.wmf"/><Relationship Id="rId11" Type="http://schemas.openxmlformats.org/officeDocument/2006/relationships/oleObject" Target="../embeddings/oleObject16.bin"/><Relationship Id="rId5" Type="http://schemas.openxmlformats.org/officeDocument/2006/relationships/image" Target="../media/image15.wmf"/><Relationship Id="rId10" Type="http://schemas.openxmlformats.org/officeDocument/2006/relationships/oleObject" Target="../embeddings/oleObject15.bin"/><Relationship Id="rId4" Type="http://schemas.openxmlformats.org/officeDocument/2006/relationships/image" Target="../media/image11.png"/><Relationship Id="rId9" Type="http://schemas.openxmlformats.org/officeDocument/2006/relationships/oleObject" Target="../embeddings/oleObject14.bin"/></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GB"/>
              <a:t>GCI</a:t>
            </a:r>
          </a:p>
        </p:txBody>
      </p:sp>
      <p:sp>
        <p:nvSpPr>
          <p:cNvPr id="5" name="Rectangle 11"/>
          <p:cNvSpPr>
            <a:spLocks noGrp="1" noChangeArrowheads="1"/>
          </p:cNvSpPr>
          <p:nvPr>
            <p:ph type="dt" idx="1"/>
          </p:nvPr>
        </p:nvSpPr>
        <p:spPr>
          <a:ln/>
        </p:spPr>
        <p:txBody>
          <a:bodyPr/>
          <a:lstStyle/>
          <a:p>
            <a:r>
              <a:rPr lang="en-GB"/>
              <a:t>14/05/2002</a:t>
            </a:r>
          </a:p>
        </p:txBody>
      </p:sp>
      <p:sp>
        <p:nvSpPr>
          <p:cNvPr id="6" name="Rectangle 12"/>
          <p:cNvSpPr>
            <a:spLocks noGrp="1" noChangeArrowheads="1"/>
          </p:cNvSpPr>
          <p:nvPr>
            <p:ph type="ftr" sz="quarter" idx="4"/>
          </p:nvPr>
        </p:nvSpPr>
        <p:spPr>
          <a:ln/>
        </p:spPr>
        <p:txBody>
          <a:bodyPr/>
          <a:lstStyle/>
          <a:p>
            <a:r>
              <a:rPr lang="en-GB"/>
              <a:t>  Guesswork to Framework</a:t>
            </a:r>
          </a:p>
        </p:txBody>
      </p:sp>
      <p:sp>
        <p:nvSpPr>
          <p:cNvPr id="7" name="Rectangle 13"/>
          <p:cNvSpPr>
            <a:spLocks noGrp="1" noChangeArrowheads="1"/>
          </p:cNvSpPr>
          <p:nvPr>
            <p:ph type="sldNum" sz="quarter" idx="5"/>
          </p:nvPr>
        </p:nvSpPr>
        <p:spPr>
          <a:ln/>
        </p:spPr>
        <p:txBody>
          <a:bodyPr/>
          <a:lstStyle/>
          <a:p>
            <a:fld id="{FDD0B9A6-76B5-41A6-B8B5-796AC8E42F17}" type="slidenum">
              <a:rPr lang="en-GB"/>
              <a:pPr/>
              <a:t>1</a:t>
            </a:fld>
            <a:endParaRPr lang="en-GB"/>
          </a:p>
        </p:txBody>
      </p:sp>
      <p:sp>
        <p:nvSpPr>
          <p:cNvPr id="206850" name="Rectangle 2"/>
          <p:cNvSpPr>
            <a:spLocks noChangeArrowheads="1" noTextEdit="1"/>
          </p:cNvSpPr>
          <p:nvPr>
            <p:ph type="sldImg"/>
          </p:nvPr>
        </p:nvSpPr>
        <p:spPr>
          <a:xfrm>
            <a:off x="901700" y="762000"/>
            <a:ext cx="4927600" cy="3695700"/>
          </a:xfrm>
          <a:ln/>
        </p:spPr>
      </p:sp>
      <p:sp>
        <p:nvSpPr>
          <p:cNvPr id="206854" name="Rectangle 6"/>
          <p:cNvSpPr>
            <a:spLocks noGrp="1" noChangeArrowheads="1"/>
          </p:cNvSpPr>
          <p:nvPr>
            <p:ph type="body" idx="1"/>
          </p:nvPr>
        </p:nvSpPr>
        <p:spPr bwMode="auto">
          <a:xfrm>
            <a:off x="914400" y="4648200"/>
            <a:ext cx="4951413" cy="4724400"/>
          </a:xfrm>
          <a:prstGeom prst="rect">
            <a:avLst/>
          </a:prstGeom>
          <a:noFill/>
          <a:ln>
            <a:miter lim="800000"/>
            <a:headEnd/>
            <a:tailEnd/>
          </a:ln>
        </p:spPr>
        <p:txBody>
          <a:bodyPr lIns="91430" tIns="45715" rIns="91430" bIns="45715"/>
          <a:lstStyle/>
          <a:p>
            <a:pPr marL="473075" indent="-473075" defTabSz="565150">
              <a:spcBef>
                <a:spcPct val="50000"/>
              </a:spcBef>
              <a:spcAft>
                <a:spcPct val="60000"/>
              </a:spcAft>
            </a:pPr>
            <a:r>
              <a:rPr lang="en-GB"/>
              <a:t>C&amp;C – A Syntax for Survival</a:t>
            </a:r>
          </a:p>
          <a:p>
            <a:pPr marL="473075" indent="-473075" defTabSz="565150">
              <a:spcBef>
                <a:spcPct val="0"/>
              </a:spcBef>
              <a:spcAft>
                <a:spcPct val="30000"/>
              </a:spcAft>
              <a:buSzPct val="200000"/>
              <a:buFont typeface="Wingdings" pitchFamily="2" charset="2"/>
              <a:buBlip>
                <a:blip r:embed="rId3"/>
              </a:buBlip>
            </a:pPr>
            <a:r>
              <a:rPr lang="en-GB" b="0">
                <a:solidFill>
                  <a:srgbClr val="CC00CC"/>
                </a:solidFill>
              </a:rPr>
              <a:t>Globalisation of Consciousness		Slides 1 - 8</a:t>
            </a:r>
          </a:p>
          <a:p>
            <a:pPr marL="473075" indent="-473075" defTabSz="565150">
              <a:spcBef>
                <a:spcPct val="0"/>
              </a:spcBef>
              <a:spcAft>
                <a:spcPct val="30000"/>
              </a:spcAft>
              <a:buSzPct val="200000"/>
              <a:buFont typeface="Wingdings" pitchFamily="2" charset="2"/>
              <a:buBlip>
                <a:blip r:embed="rId3"/>
              </a:buBlip>
            </a:pPr>
            <a:r>
              <a:rPr lang="en-GB" b="0">
                <a:solidFill>
                  <a:srgbClr val="CC00CC"/>
                </a:solidFill>
              </a:rPr>
              <a:t>Climate Science – Rising Risks		Slides 9 - 16</a:t>
            </a:r>
          </a:p>
          <a:p>
            <a:pPr marL="473075" indent="-473075" defTabSz="565150">
              <a:spcBef>
                <a:spcPct val="0"/>
              </a:spcBef>
              <a:spcAft>
                <a:spcPct val="30000"/>
              </a:spcAft>
              <a:buSzPct val="200000"/>
              <a:buFont typeface="Wingdings" pitchFamily="2" charset="2"/>
              <a:buBlip>
                <a:blip r:embed="rId3"/>
              </a:buBlip>
            </a:pPr>
            <a:r>
              <a:rPr lang="en-GB" b="0">
                <a:solidFill>
                  <a:srgbClr val="CC00CC"/>
                </a:solidFill>
              </a:rPr>
              <a:t>Economic Fundamentals			Slides 17 - 22</a:t>
            </a:r>
          </a:p>
          <a:p>
            <a:pPr marL="473075" indent="-473075" defTabSz="565150">
              <a:spcBef>
                <a:spcPct val="0"/>
              </a:spcBef>
              <a:spcAft>
                <a:spcPct val="30000"/>
              </a:spcAft>
              <a:buSzPct val="200000"/>
              <a:buFont typeface="Wingdings" pitchFamily="2" charset="2"/>
              <a:buBlip>
                <a:blip r:embed="rId3"/>
              </a:buBlip>
            </a:pPr>
            <a:r>
              <a:rPr lang="en-GB" b="0">
                <a:solidFill>
                  <a:srgbClr val="CC00CC"/>
                </a:solidFill>
              </a:rPr>
              <a:t>“Efficiency” Revisited			Slides 17 - 24</a:t>
            </a:r>
          </a:p>
          <a:p>
            <a:pPr marL="473075" indent="-473075" defTabSz="565150">
              <a:spcBef>
                <a:spcPct val="0"/>
              </a:spcBef>
              <a:spcAft>
                <a:spcPct val="30000"/>
              </a:spcAft>
              <a:buSzPct val="200000"/>
              <a:buFont typeface="Wingdings" pitchFamily="2" charset="2"/>
              <a:buBlip>
                <a:blip r:embed="rId3"/>
              </a:buBlip>
            </a:pPr>
            <a:r>
              <a:rPr lang="en-GB" b="0">
                <a:solidFill>
                  <a:srgbClr val="CC00CC"/>
                </a:solidFill>
              </a:rPr>
              <a:t>Trends of </a:t>
            </a:r>
            <a:r>
              <a:rPr lang="en-GB" b="0" i="1">
                <a:solidFill>
                  <a:srgbClr val="CC00CC"/>
                </a:solidFill>
              </a:rPr>
              <a:t>“Expansion and Divergence”</a:t>
            </a:r>
            <a:r>
              <a:rPr lang="en-GB" b="0">
                <a:solidFill>
                  <a:srgbClr val="CC00CC"/>
                </a:solidFill>
              </a:rPr>
              <a:t>	Slides 25 - 27</a:t>
            </a:r>
          </a:p>
          <a:p>
            <a:pPr marL="473075" indent="-473075" defTabSz="565150">
              <a:spcBef>
                <a:spcPct val="0"/>
              </a:spcBef>
              <a:spcAft>
                <a:spcPct val="30000"/>
              </a:spcAft>
              <a:buSzPct val="200000"/>
              <a:buFont typeface="Wingdings" pitchFamily="2" charset="2"/>
              <a:buBlip>
                <a:blip r:embed="rId3"/>
              </a:buBlip>
            </a:pPr>
            <a:r>
              <a:rPr lang="en-GB" b="0">
                <a:solidFill>
                  <a:srgbClr val="CC00CC"/>
                </a:solidFill>
              </a:rPr>
              <a:t>Resolved with </a:t>
            </a:r>
            <a:r>
              <a:rPr lang="en-GB" b="0" i="1">
                <a:solidFill>
                  <a:srgbClr val="CC00CC"/>
                </a:solidFill>
              </a:rPr>
              <a:t>“Contraction &amp; Convergence”</a:t>
            </a:r>
            <a:r>
              <a:rPr lang="en-GB" b="0">
                <a:solidFill>
                  <a:srgbClr val="CC00CC"/>
                </a:solidFill>
              </a:rPr>
              <a:t>	Slides 28 - 36</a:t>
            </a:r>
          </a:p>
          <a:p>
            <a:pPr marL="473075" indent="-473075" defTabSz="565150">
              <a:spcBef>
                <a:spcPct val="0"/>
              </a:spcBef>
              <a:spcAft>
                <a:spcPct val="30000"/>
              </a:spcAft>
            </a:pPr>
            <a:r>
              <a:rPr lang="en-GB" b="0">
                <a:solidFill>
                  <a:srgbClr val="CC00CC"/>
                </a:solidFill>
              </a:rPr>
              <a:t>	</a:t>
            </a:r>
          </a:p>
          <a:p>
            <a:pPr marL="473075" indent="-473075" defTabSz="565150">
              <a:spcBef>
                <a:spcPct val="0"/>
              </a:spcBef>
              <a:spcAft>
                <a:spcPct val="30000"/>
              </a:spcAft>
            </a:pPr>
            <a:r>
              <a:rPr lang="en-GB" b="0">
                <a:solidFill>
                  <a:srgbClr val="CC00CC"/>
                </a:solidFill>
              </a:rPr>
              <a:t>More information about C&amp;C available from: -</a:t>
            </a:r>
          </a:p>
          <a:p>
            <a:pPr marL="663575" lvl="1" defTabSz="565150"/>
            <a:r>
              <a:rPr lang="en-GB" sz="1200" b="1">
                <a:solidFill>
                  <a:srgbClr val="CC00CC"/>
                </a:solidFill>
              </a:rPr>
              <a:t>Global Commons Institute (GCI)</a:t>
            </a:r>
          </a:p>
          <a:p>
            <a:pPr marL="663575" lvl="1" defTabSz="565150"/>
            <a:r>
              <a:rPr lang="en-GB" sz="1200" b="1">
                <a:solidFill>
                  <a:srgbClr val="CC00CC"/>
                </a:solidFill>
              </a:rPr>
              <a:t>37 Ravenswood Road</a:t>
            </a:r>
          </a:p>
          <a:p>
            <a:pPr marL="663575" lvl="1" defTabSz="565150"/>
            <a:r>
              <a:rPr lang="en-GB" sz="1200" b="1">
                <a:solidFill>
                  <a:srgbClr val="CC00CC"/>
                </a:solidFill>
              </a:rPr>
              <a:t>LONDON E17 9LY</a:t>
            </a:r>
          </a:p>
          <a:p>
            <a:pPr marL="663575" lvl="1" defTabSz="565150"/>
            <a:r>
              <a:rPr lang="en-GB" sz="1200" b="1">
                <a:solidFill>
                  <a:srgbClr val="CC00CC"/>
                </a:solidFill>
              </a:rPr>
              <a:t>UK</a:t>
            </a:r>
          </a:p>
          <a:p>
            <a:pPr marL="473075" indent="-473075" defTabSz="565150"/>
            <a:r>
              <a:rPr lang="en-GB" sz="1000" b="0">
                <a:solidFill>
                  <a:srgbClr val="CC00CC"/>
                </a:solidFill>
              </a:rPr>
              <a:t>	Ph/Fx   		00 44 (0)208 520 4742</a:t>
            </a:r>
          </a:p>
          <a:p>
            <a:pPr marL="473075" indent="-473075" defTabSz="565150"/>
            <a:r>
              <a:rPr lang="en-GB" sz="1000" b="0">
                <a:solidFill>
                  <a:srgbClr val="CC00CC"/>
                </a:solidFill>
              </a:rPr>
              <a:t>	e-mail  		aubrey@gci.org.uk</a:t>
            </a:r>
          </a:p>
          <a:p>
            <a:pPr marL="473075" indent="-473075" defTabSz="565150"/>
            <a:r>
              <a:rPr lang="en-GB" sz="1000" b="0">
                <a:solidFill>
                  <a:srgbClr val="CC00CC"/>
                </a:solidFill>
              </a:rPr>
              <a:t>	GCI         		http://www.gci.org.uk/</a:t>
            </a:r>
          </a:p>
          <a:p>
            <a:pPr marL="473075" indent="-473075" defTabSz="565150"/>
            <a:r>
              <a:rPr lang="en-GB" sz="1000" b="0">
                <a:solidFill>
                  <a:srgbClr val="CC00CC"/>
                </a:solidFill>
              </a:rPr>
              <a:t>	C&amp;C Book 		http://www.greenbooks.co.uk/cac/cacorder.htm</a:t>
            </a:r>
          </a:p>
          <a:p>
            <a:pPr marL="473075" indent="-473075" defTabSz="565150"/>
            <a:r>
              <a:rPr lang="en-GB" sz="1000" b="0">
                <a:solidFill>
                  <a:srgbClr val="CC00CC"/>
                </a:solidFill>
              </a:rPr>
              <a:t>	C&amp;C Refs  		http://www.gci.org.uk/refs/C%26CUNEPIIIg.pdf</a:t>
            </a:r>
          </a:p>
          <a:p>
            <a:pPr marL="473075" indent="-473075" defTabSz="565150"/>
            <a:r>
              <a:rPr lang="en-GB" sz="1000" b="0">
                <a:solidFill>
                  <a:srgbClr val="CC00CC"/>
                </a:solidFill>
              </a:rPr>
              <a:t>	GCN   		http://www.topica.com/lists/GCN@igc.topica.com/read</a:t>
            </a:r>
            <a:endParaRPr lang="en-GB" sz="10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GB"/>
              <a:t>GCI</a:t>
            </a:r>
          </a:p>
        </p:txBody>
      </p:sp>
      <p:sp>
        <p:nvSpPr>
          <p:cNvPr id="5" name="Rectangle 11"/>
          <p:cNvSpPr>
            <a:spLocks noGrp="1" noChangeArrowheads="1"/>
          </p:cNvSpPr>
          <p:nvPr>
            <p:ph type="dt" idx="1"/>
          </p:nvPr>
        </p:nvSpPr>
        <p:spPr>
          <a:ln/>
        </p:spPr>
        <p:txBody>
          <a:bodyPr/>
          <a:lstStyle/>
          <a:p>
            <a:r>
              <a:rPr lang="en-GB"/>
              <a:t>14/05/2002</a:t>
            </a:r>
          </a:p>
        </p:txBody>
      </p:sp>
      <p:sp>
        <p:nvSpPr>
          <p:cNvPr id="6" name="Rectangle 12"/>
          <p:cNvSpPr>
            <a:spLocks noGrp="1" noChangeArrowheads="1"/>
          </p:cNvSpPr>
          <p:nvPr>
            <p:ph type="ftr" sz="quarter" idx="4"/>
          </p:nvPr>
        </p:nvSpPr>
        <p:spPr>
          <a:ln/>
        </p:spPr>
        <p:txBody>
          <a:bodyPr/>
          <a:lstStyle/>
          <a:p>
            <a:r>
              <a:rPr lang="en-GB"/>
              <a:t>  Guesswork to Framework</a:t>
            </a:r>
          </a:p>
        </p:txBody>
      </p:sp>
      <p:sp>
        <p:nvSpPr>
          <p:cNvPr id="7" name="Rectangle 13"/>
          <p:cNvSpPr>
            <a:spLocks noGrp="1" noChangeArrowheads="1"/>
          </p:cNvSpPr>
          <p:nvPr>
            <p:ph type="sldNum" sz="quarter" idx="5"/>
          </p:nvPr>
        </p:nvSpPr>
        <p:spPr>
          <a:ln/>
        </p:spPr>
        <p:txBody>
          <a:bodyPr/>
          <a:lstStyle/>
          <a:p>
            <a:fld id="{262DB24D-D1D8-491A-AC16-5B4E0C2478AA}" type="slidenum">
              <a:rPr lang="en-GB"/>
              <a:pPr/>
              <a:t>10</a:t>
            </a:fld>
            <a:endParaRPr lang="en-GB"/>
          </a:p>
        </p:txBody>
      </p:sp>
      <p:sp>
        <p:nvSpPr>
          <p:cNvPr id="353282" name="Rectangle 2"/>
          <p:cNvSpPr>
            <a:spLocks noChangeArrowheads="1" noTextEdit="1"/>
          </p:cNvSpPr>
          <p:nvPr>
            <p:ph type="sldImg"/>
          </p:nvPr>
        </p:nvSpPr>
        <p:spPr>
          <a:ln/>
        </p:spPr>
      </p:sp>
      <p:sp>
        <p:nvSpPr>
          <p:cNvPr id="353285" name="Rectangle 5"/>
          <p:cNvSpPr>
            <a:spLocks noGrp="1" noChangeArrowheads="1"/>
          </p:cNvSpPr>
          <p:nvPr>
            <p:ph type="body" idx="1"/>
          </p:nvPr>
        </p:nvSpPr>
        <p:spPr bwMode="auto">
          <a:xfrm>
            <a:off x="914400" y="4648200"/>
            <a:ext cx="4951413" cy="4495800"/>
          </a:xfrm>
          <a:prstGeom prst="rect">
            <a:avLst/>
          </a:prstGeom>
          <a:noFill/>
          <a:ln>
            <a:miter lim="800000"/>
            <a:headEnd/>
            <a:tailEnd/>
          </a:ln>
        </p:spPr>
        <p:txBody>
          <a:bodyPr lIns="91430" tIns="45715" rIns="91430" bIns="45715"/>
          <a:lstStyle/>
          <a:p>
            <a:pPr>
              <a:spcBef>
                <a:spcPct val="50000"/>
              </a:spcBef>
              <a:spcAft>
                <a:spcPct val="60000"/>
              </a:spcAft>
            </a:pPr>
            <a:r>
              <a:rPr lang="en-GB"/>
              <a:t>Atmospheric CO</a:t>
            </a:r>
            <a:r>
              <a:rPr lang="en-GB" baseline="-25000"/>
              <a:t>2</a:t>
            </a:r>
            <a:r>
              <a:rPr lang="en-GB"/>
              <a:t> CONCENTRATION Stabilised</a:t>
            </a:r>
          </a:p>
          <a:p>
            <a:pPr>
              <a:spcBef>
                <a:spcPct val="5000"/>
              </a:spcBef>
              <a:spcAft>
                <a:spcPct val="35000"/>
              </a:spcAft>
            </a:pPr>
            <a:r>
              <a:rPr lang="en-US" sz="1000" b="0">
                <a:solidFill>
                  <a:srgbClr val="CC00CC"/>
                </a:solidFill>
                <a:cs typeface="Times New Roman" pitchFamily="18" charset="0"/>
              </a:rPr>
              <a:t>The blue line shows the lowest possible sensitivity. Rising CO</a:t>
            </a:r>
            <a:r>
              <a:rPr lang="en-US" sz="1000" b="0" baseline="-10000">
                <a:solidFill>
                  <a:srgbClr val="CC00CC"/>
                </a:solidFill>
                <a:cs typeface="Times New Roman" pitchFamily="18" charset="0"/>
              </a:rPr>
              <a:t>2</a:t>
            </a:r>
            <a:r>
              <a:rPr lang="en-US" sz="1000" b="0">
                <a:solidFill>
                  <a:srgbClr val="CC00CC"/>
                </a:solidFill>
                <a:cs typeface="Times New Roman" pitchFamily="18" charset="0"/>
              </a:rPr>
              <a:t> concentration slows and stabilizes at 70% (450 ppmv) above pre-industrial levels. </a:t>
            </a:r>
          </a:p>
          <a:p>
            <a:r>
              <a:rPr lang="en-US" sz="1000" b="0">
                <a:solidFill>
                  <a:srgbClr val="CC00CC"/>
                </a:solidFill>
                <a:cs typeface="Times New Roman" pitchFamily="18" charset="0"/>
              </a:rPr>
              <a:t>This is responding to the underlying 60% contraction in emissions by 2100.</a:t>
            </a:r>
          </a:p>
          <a:p>
            <a:endParaRPr lang="en-US" sz="1000" b="0">
              <a:solidFill>
                <a:srgbClr val="CC00CC"/>
              </a:solidFill>
              <a:cs typeface="Times New Roman" pitchFamily="18" charset="0"/>
            </a:endParaRPr>
          </a:p>
          <a:p>
            <a:r>
              <a:rPr lang="en-US" sz="1000" b="0">
                <a:solidFill>
                  <a:srgbClr val="CC00CC"/>
                </a:solidFill>
                <a:cs typeface="Times New Roman" pitchFamily="18" charset="0"/>
              </a:rPr>
              <a:t>[Source data IPCC].</a:t>
            </a:r>
          </a:p>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GB"/>
              <a:t>GCI</a:t>
            </a:r>
          </a:p>
        </p:txBody>
      </p:sp>
      <p:sp>
        <p:nvSpPr>
          <p:cNvPr id="5" name="Rectangle 11"/>
          <p:cNvSpPr>
            <a:spLocks noGrp="1" noChangeArrowheads="1"/>
          </p:cNvSpPr>
          <p:nvPr>
            <p:ph type="dt" idx="1"/>
          </p:nvPr>
        </p:nvSpPr>
        <p:spPr>
          <a:ln/>
        </p:spPr>
        <p:txBody>
          <a:bodyPr/>
          <a:lstStyle/>
          <a:p>
            <a:r>
              <a:rPr lang="en-GB"/>
              <a:t>14/05/2002</a:t>
            </a:r>
          </a:p>
        </p:txBody>
      </p:sp>
      <p:sp>
        <p:nvSpPr>
          <p:cNvPr id="6" name="Rectangle 12"/>
          <p:cNvSpPr>
            <a:spLocks noGrp="1" noChangeArrowheads="1"/>
          </p:cNvSpPr>
          <p:nvPr>
            <p:ph type="ftr" sz="quarter" idx="4"/>
          </p:nvPr>
        </p:nvSpPr>
        <p:spPr>
          <a:ln/>
        </p:spPr>
        <p:txBody>
          <a:bodyPr/>
          <a:lstStyle/>
          <a:p>
            <a:r>
              <a:rPr lang="en-GB"/>
              <a:t>  Guesswork to Framework</a:t>
            </a:r>
          </a:p>
        </p:txBody>
      </p:sp>
      <p:sp>
        <p:nvSpPr>
          <p:cNvPr id="7" name="Rectangle 13"/>
          <p:cNvSpPr>
            <a:spLocks noGrp="1" noChangeArrowheads="1"/>
          </p:cNvSpPr>
          <p:nvPr>
            <p:ph type="sldNum" sz="quarter" idx="5"/>
          </p:nvPr>
        </p:nvSpPr>
        <p:spPr>
          <a:ln/>
        </p:spPr>
        <p:txBody>
          <a:bodyPr/>
          <a:lstStyle/>
          <a:p>
            <a:fld id="{881C9638-4FAB-40CA-8CA9-C240BB606B82}" type="slidenum">
              <a:rPr lang="en-GB"/>
              <a:pPr/>
              <a:t>11</a:t>
            </a:fld>
            <a:endParaRPr lang="en-GB"/>
          </a:p>
        </p:txBody>
      </p:sp>
      <p:sp>
        <p:nvSpPr>
          <p:cNvPr id="443394" name="Rectangle 2"/>
          <p:cNvSpPr>
            <a:spLocks noChangeArrowheads="1" noTextEdit="1"/>
          </p:cNvSpPr>
          <p:nvPr>
            <p:ph type="sldImg"/>
          </p:nvPr>
        </p:nvSpPr>
        <p:spPr>
          <a:ln/>
        </p:spPr>
      </p:sp>
      <p:sp>
        <p:nvSpPr>
          <p:cNvPr id="443395" name="Rectangle 3"/>
          <p:cNvSpPr>
            <a:spLocks noGrp="1" noChangeArrowheads="1"/>
          </p:cNvSpPr>
          <p:nvPr>
            <p:ph type="body" idx="1"/>
          </p:nvPr>
        </p:nvSpPr>
        <p:spPr bwMode="auto">
          <a:xfrm>
            <a:off x="914400" y="4648200"/>
            <a:ext cx="4951413" cy="4495800"/>
          </a:xfrm>
          <a:prstGeom prst="rect">
            <a:avLst/>
          </a:prstGeom>
          <a:noFill/>
          <a:ln>
            <a:miter lim="800000"/>
            <a:headEnd/>
            <a:tailEnd/>
          </a:ln>
        </p:spPr>
        <p:txBody>
          <a:bodyPr lIns="91430" tIns="45715" rIns="91430" bIns="45715"/>
          <a:lstStyle/>
          <a:p>
            <a:pPr>
              <a:spcBef>
                <a:spcPct val="50000"/>
              </a:spcBef>
              <a:spcAft>
                <a:spcPct val="60000"/>
              </a:spcAft>
            </a:pPr>
            <a:r>
              <a:rPr lang="en-GB"/>
              <a:t>Global TEMPERATURE RISING BAU</a:t>
            </a:r>
          </a:p>
          <a:p>
            <a:r>
              <a:rPr lang="en-US" sz="1000" b="0">
                <a:solidFill>
                  <a:srgbClr val="CC00CC"/>
                </a:solidFill>
                <a:cs typeface="Times New Roman" pitchFamily="18" charset="0"/>
              </a:rPr>
              <a:t>Global surface temperature from 1860 until 2000 shows an overall rise of 0.7</a:t>
            </a:r>
            <a:r>
              <a:rPr lang="en-US" sz="1000" b="0">
                <a:solidFill>
                  <a:srgbClr val="CC00CC"/>
                </a:solidFill>
                <a:cs typeface="Times New Roman" pitchFamily="18" charset="0"/>
                <a:sym typeface="Symbol" pitchFamily="18" charset="2"/>
              </a:rPr>
              <a:t></a:t>
            </a:r>
            <a:r>
              <a:rPr lang="en-US" sz="1000" b="0">
                <a:solidFill>
                  <a:srgbClr val="CC00CC"/>
                </a:solidFill>
                <a:cs typeface="Times New Roman" pitchFamily="18" charset="0"/>
              </a:rPr>
              <a:t>C. </a:t>
            </a:r>
          </a:p>
          <a:p>
            <a:r>
              <a:rPr lang="en-US" sz="1000" b="0">
                <a:solidFill>
                  <a:srgbClr val="CC00CC"/>
                </a:solidFill>
                <a:cs typeface="Times New Roman" pitchFamily="18" charset="0"/>
              </a:rPr>
              <a:t>Here, future projections are following CO</a:t>
            </a:r>
            <a:r>
              <a:rPr lang="en-US" sz="1000" b="0" baseline="-10000">
                <a:solidFill>
                  <a:srgbClr val="CC00CC"/>
                </a:solidFill>
                <a:cs typeface="Times New Roman" pitchFamily="18" charset="0"/>
              </a:rPr>
              <a:t>2</a:t>
            </a:r>
            <a:r>
              <a:rPr lang="en-US" sz="1000" b="0">
                <a:solidFill>
                  <a:srgbClr val="CC00CC"/>
                </a:solidFill>
                <a:cs typeface="Times New Roman" pitchFamily="18" charset="0"/>
              </a:rPr>
              <a:t> emissions and atmospheric ghg concentrations Business-As-Usual. </a:t>
            </a:r>
          </a:p>
          <a:p>
            <a:r>
              <a:rPr lang="en-US" sz="1000" b="0">
                <a:solidFill>
                  <a:srgbClr val="CC00CC"/>
                </a:solidFill>
                <a:cs typeface="Times New Roman" pitchFamily="18" charset="0"/>
              </a:rPr>
              <a:t>The red line shows Business-as-Usual (BAU) for concentrations following the underlying emissions which continue to grow at 2%/yr. </a:t>
            </a:r>
          </a:p>
          <a:p>
            <a:r>
              <a:rPr lang="en-US" sz="1000" b="0">
                <a:solidFill>
                  <a:srgbClr val="CC00CC"/>
                </a:solidFill>
                <a:cs typeface="Times New Roman" pitchFamily="18" charset="0"/>
              </a:rPr>
              <a:t>IPCC projects a global rise of up to 6 degrees Celsius and rising by 2100 under this scenario.</a:t>
            </a:r>
          </a:p>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GB"/>
              <a:t>GCI</a:t>
            </a:r>
          </a:p>
        </p:txBody>
      </p:sp>
      <p:sp>
        <p:nvSpPr>
          <p:cNvPr id="5" name="Rectangle 11"/>
          <p:cNvSpPr>
            <a:spLocks noGrp="1" noChangeArrowheads="1"/>
          </p:cNvSpPr>
          <p:nvPr>
            <p:ph type="dt" idx="1"/>
          </p:nvPr>
        </p:nvSpPr>
        <p:spPr>
          <a:ln/>
        </p:spPr>
        <p:txBody>
          <a:bodyPr/>
          <a:lstStyle/>
          <a:p>
            <a:r>
              <a:rPr lang="en-GB"/>
              <a:t>14/05/2002</a:t>
            </a:r>
          </a:p>
        </p:txBody>
      </p:sp>
      <p:sp>
        <p:nvSpPr>
          <p:cNvPr id="6" name="Rectangle 12"/>
          <p:cNvSpPr>
            <a:spLocks noGrp="1" noChangeArrowheads="1"/>
          </p:cNvSpPr>
          <p:nvPr>
            <p:ph type="ftr" sz="quarter" idx="4"/>
          </p:nvPr>
        </p:nvSpPr>
        <p:spPr>
          <a:ln/>
        </p:spPr>
        <p:txBody>
          <a:bodyPr/>
          <a:lstStyle/>
          <a:p>
            <a:r>
              <a:rPr lang="en-GB"/>
              <a:t>  Guesswork to Framework</a:t>
            </a:r>
          </a:p>
        </p:txBody>
      </p:sp>
      <p:sp>
        <p:nvSpPr>
          <p:cNvPr id="7" name="Rectangle 13"/>
          <p:cNvSpPr>
            <a:spLocks noGrp="1" noChangeArrowheads="1"/>
          </p:cNvSpPr>
          <p:nvPr>
            <p:ph type="sldNum" sz="quarter" idx="5"/>
          </p:nvPr>
        </p:nvSpPr>
        <p:spPr>
          <a:ln/>
        </p:spPr>
        <p:txBody>
          <a:bodyPr/>
          <a:lstStyle/>
          <a:p>
            <a:fld id="{F04BBA0D-82D9-4901-B69F-16B7D69F6B77}" type="slidenum">
              <a:rPr lang="en-GB"/>
              <a:pPr/>
              <a:t>12</a:t>
            </a:fld>
            <a:endParaRPr lang="en-GB"/>
          </a:p>
        </p:txBody>
      </p:sp>
      <p:sp>
        <p:nvSpPr>
          <p:cNvPr id="275458" name="Rectangle 2"/>
          <p:cNvSpPr>
            <a:spLocks noChangeArrowheads="1" noTextEdit="1"/>
          </p:cNvSpPr>
          <p:nvPr>
            <p:ph type="sldImg"/>
          </p:nvPr>
        </p:nvSpPr>
        <p:spPr>
          <a:ln/>
        </p:spPr>
      </p:sp>
      <p:sp>
        <p:nvSpPr>
          <p:cNvPr id="275460" name="Rectangle 4"/>
          <p:cNvSpPr>
            <a:spLocks noGrp="1" noChangeArrowheads="1"/>
          </p:cNvSpPr>
          <p:nvPr>
            <p:ph type="body" idx="1"/>
          </p:nvPr>
        </p:nvSpPr>
        <p:spPr bwMode="auto">
          <a:xfrm>
            <a:off x="914400" y="4648200"/>
            <a:ext cx="4951413" cy="4495800"/>
          </a:xfrm>
          <a:prstGeom prst="rect">
            <a:avLst/>
          </a:prstGeom>
          <a:noFill/>
          <a:ln>
            <a:miter lim="800000"/>
            <a:headEnd/>
            <a:tailEnd/>
          </a:ln>
        </p:spPr>
        <p:txBody>
          <a:bodyPr lIns="91430" tIns="45715" rIns="91430" bIns="45715"/>
          <a:lstStyle/>
          <a:p>
            <a:pPr>
              <a:spcBef>
                <a:spcPct val="50000"/>
              </a:spcBef>
              <a:spcAft>
                <a:spcPct val="60000"/>
              </a:spcAft>
            </a:pPr>
            <a:r>
              <a:rPr lang="en-GB"/>
              <a:t>Global TEMPERATURE STABILISED below 2</a:t>
            </a:r>
            <a:r>
              <a:rPr lang="en-GB" baseline="60000"/>
              <a:t>o</a:t>
            </a:r>
            <a:r>
              <a:rPr lang="en-GB"/>
              <a:t>C</a:t>
            </a:r>
          </a:p>
          <a:p>
            <a:r>
              <a:rPr lang="en-US" sz="1000" b="0">
                <a:solidFill>
                  <a:srgbClr val="CC00CC"/>
                </a:solidFill>
                <a:cs typeface="Times New Roman" pitchFamily="18" charset="0"/>
              </a:rPr>
              <a:t>Global surface temperature from 1860 until 2000 shows an overall rise of 0.7</a:t>
            </a:r>
            <a:r>
              <a:rPr lang="en-US" sz="1000" b="0">
                <a:solidFill>
                  <a:srgbClr val="CC00CC"/>
                </a:solidFill>
                <a:cs typeface="Times New Roman" pitchFamily="18" charset="0"/>
                <a:sym typeface="Symbol" pitchFamily="18" charset="2"/>
              </a:rPr>
              <a:t></a:t>
            </a:r>
            <a:r>
              <a:rPr lang="en-US" sz="1000" b="0">
                <a:solidFill>
                  <a:srgbClr val="CC00CC"/>
                </a:solidFill>
                <a:cs typeface="Times New Roman" pitchFamily="18" charset="0"/>
              </a:rPr>
              <a:t>C. </a:t>
            </a:r>
          </a:p>
          <a:p>
            <a:r>
              <a:rPr lang="en-US" sz="1000" b="0">
                <a:solidFill>
                  <a:srgbClr val="CC00CC"/>
                </a:solidFill>
                <a:cs typeface="Times New Roman" pitchFamily="18" charset="0"/>
              </a:rPr>
              <a:t>Here, future projections are following CO</a:t>
            </a:r>
            <a:r>
              <a:rPr lang="en-US" sz="1000" b="0" baseline="-10000">
                <a:solidFill>
                  <a:srgbClr val="CC00CC"/>
                </a:solidFill>
                <a:cs typeface="Times New Roman" pitchFamily="18" charset="0"/>
              </a:rPr>
              <a:t>2</a:t>
            </a:r>
            <a:r>
              <a:rPr lang="en-US" sz="1000" b="0">
                <a:solidFill>
                  <a:srgbClr val="CC00CC"/>
                </a:solidFill>
                <a:cs typeface="Times New Roman" pitchFamily="18" charset="0"/>
              </a:rPr>
              <a:t> emissions and atmospheric ghg concentrations with stabilisation of concentrations at 450 ppmv by 2100. </a:t>
            </a:r>
          </a:p>
          <a:p>
            <a:r>
              <a:rPr lang="en-US" sz="1000" b="0">
                <a:solidFill>
                  <a:srgbClr val="CC00CC"/>
                </a:solidFill>
                <a:cs typeface="Times New Roman" pitchFamily="18" charset="0"/>
              </a:rPr>
              <a:t>The blue line shows the lowest possible climate sensitivity - a rise of 1.5</a:t>
            </a:r>
            <a:r>
              <a:rPr lang="en-US" sz="1000" b="0">
                <a:solidFill>
                  <a:srgbClr val="CC00CC"/>
                </a:solidFill>
                <a:cs typeface="Times New Roman" pitchFamily="18" charset="0"/>
                <a:sym typeface="Symbol" pitchFamily="18" charset="2"/>
              </a:rPr>
              <a:t></a:t>
            </a:r>
            <a:r>
              <a:rPr lang="en-US" sz="1000" b="0">
                <a:solidFill>
                  <a:srgbClr val="CC00CC"/>
                </a:solidFill>
                <a:cs typeface="Times New Roman" pitchFamily="18" charset="0"/>
              </a:rPr>
              <a:t>C according to the IPCC Science Working Group - where the underlying emissions assume a contraction of 60% by 2100 (with convergence between 2020 and 2100).</a:t>
            </a:r>
          </a:p>
          <a:p>
            <a:r>
              <a:rPr lang="en-US" sz="1000" b="0">
                <a:solidFill>
                  <a:srgbClr val="CC00CC"/>
                </a:solidFill>
                <a:cs typeface="Times New Roman" pitchFamily="18" charset="0"/>
              </a:rPr>
              <a:t>The difference between BAU and the C&amp;C formation is the difference between growing chaos and growing control.</a:t>
            </a:r>
          </a:p>
          <a:p>
            <a:r>
              <a:rPr lang="en-US" sz="1000" b="0">
                <a:solidFill>
                  <a:srgbClr val="CC00CC"/>
                </a:solidFill>
                <a:cs typeface="Times New Roman" pitchFamily="18" charset="0"/>
              </a:rPr>
              <a:t>[Source data IPCC].</a:t>
            </a:r>
          </a:p>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GB"/>
              <a:t>GCI</a:t>
            </a:r>
          </a:p>
        </p:txBody>
      </p:sp>
      <p:sp>
        <p:nvSpPr>
          <p:cNvPr id="5" name="Rectangle 11"/>
          <p:cNvSpPr>
            <a:spLocks noGrp="1" noChangeArrowheads="1"/>
          </p:cNvSpPr>
          <p:nvPr>
            <p:ph type="dt" idx="1"/>
          </p:nvPr>
        </p:nvSpPr>
        <p:spPr>
          <a:ln/>
        </p:spPr>
        <p:txBody>
          <a:bodyPr/>
          <a:lstStyle/>
          <a:p>
            <a:r>
              <a:rPr lang="en-GB"/>
              <a:t>14/05/2002</a:t>
            </a:r>
          </a:p>
        </p:txBody>
      </p:sp>
      <p:sp>
        <p:nvSpPr>
          <p:cNvPr id="6" name="Rectangle 12"/>
          <p:cNvSpPr>
            <a:spLocks noGrp="1" noChangeArrowheads="1"/>
          </p:cNvSpPr>
          <p:nvPr>
            <p:ph type="ftr" sz="quarter" idx="4"/>
          </p:nvPr>
        </p:nvSpPr>
        <p:spPr>
          <a:ln/>
        </p:spPr>
        <p:txBody>
          <a:bodyPr/>
          <a:lstStyle/>
          <a:p>
            <a:r>
              <a:rPr lang="en-GB"/>
              <a:t>  Guesswork to Framework</a:t>
            </a:r>
          </a:p>
        </p:txBody>
      </p:sp>
      <p:sp>
        <p:nvSpPr>
          <p:cNvPr id="7" name="Rectangle 13"/>
          <p:cNvSpPr>
            <a:spLocks noGrp="1" noChangeArrowheads="1"/>
          </p:cNvSpPr>
          <p:nvPr>
            <p:ph type="sldNum" sz="quarter" idx="5"/>
          </p:nvPr>
        </p:nvSpPr>
        <p:spPr>
          <a:ln/>
        </p:spPr>
        <p:txBody>
          <a:bodyPr/>
          <a:lstStyle/>
          <a:p>
            <a:fld id="{4E6569C6-94F8-4F93-A330-6279A759A018}" type="slidenum">
              <a:rPr lang="en-GB"/>
              <a:pPr/>
              <a:t>13</a:t>
            </a:fld>
            <a:endParaRPr lang="en-GB"/>
          </a:p>
        </p:txBody>
      </p:sp>
      <p:sp>
        <p:nvSpPr>
          <p:cNvPr id="278530" name="Rectangle 2"/>
          <p:cNvSpPr>
            <a:spLocks noChangeArrowheads="1" noTextEdit="1"/>
          </p:cNvSpPr>
          <p:nvPr>
            <p:ph type="sldImg"/>
          </p:nvPr>
        </p:nvSpPr>
        <p:spPr>
          <a:ln/>
        </p:spPr>
      </p:sp>
      <p:sp>
        <p:nvSpPr>
          <p:cNvPr id="278532" name="Rectangle 4"/>
          <p:cNvSpPr>
            <a:spLocks noGrp="1" noChangeArrowheads="1"/>
          </p:cNvSpPr>
          <p:nvPr>
            <p:ph type="body" idx="1"/>
          </p:nvPr>
        </p:nvSpPr>
        <p:spPr bwMode="auto">
          <a:xfrm>
            <a:off x="914400" y="4648200"/>
            <a:ext cx="4951413" cy="4495800"/>
          </a:xfrm>
          <a:prstGeom prst="rect">
            <a:avLst/>
          </a:prstGeom>
          <a:noFill/>
          <a:ln>
            <a:miter lim="800000"/>
            <a:headEnd/>
            <a:tailEnd/>
          </a:ln>
        </p:spPr>
        <p:txBody>
          <a:bodyPr lIns="91430" tIns="45715" rIns="91430" bIns="45715"/>
          <a:lstStyle/>
          <a:p>
            <a:pPr>
              <a:spcBef>
                <a:spcPct val="50000"/>
              </a:spcBef>
              <a:spcAft>
                <a:spcPct val="60000"/>
              </a:spcAft>
            </a:pPr>
            <a:r>
              <a:rPr lang="en-GB"/>
              <a:t>Breaking GDP:CO</a:t>
            </a:r>
            <a:r>
              <a:rPr lang="en-GB" baseline="-10000"/>
              <a:t>2</a:t>
            </a:r>
            <a:r>
              <a:rPr lang="en-GB" baseline="-25000"/>
              <a:t> </a:t>
            </a:r>
            <a:r>
              <a:rPr lang="en-GB"/>
              <a:t>“Lockstep”</a:t>
            </a:r>
          </a:p>
          <a:p>
            <a:r>
              <a:rPr lang="en-US" sz="1000" b="0">
                <a:solidFill>
                  <a:srgbClr val="CC00CC"/>
                </a:solidFill>
                <a:cs typeface="Times New Roman" pitchFamily="18" charset="0"/>
              </a:rPr>
              <a:t>For the past four decades, the output of CO</a:t>
            </a:r>
            <a:r>
              <a:rPr lang="en-US" sz="1000" b="0" baseline="-10000">
                <a:solidFill>
                  <a:srgbClr val="CC00CC"/>
                </a:solidFill>
                <a:cs typeface="Times New Roman" pitchFamily="18" charset="0"/>
              </a:rPr>
              <a:t>2</a:t>
            </a:r>
            <a:r>
              <a:rPr lang="en-US" sz="1000" b="0">
                <a:solidFill>
                  <a:srgbClr val="CC00CC"/>
                </a:solidFill>
                <a:cs typeface="Times New Roman" pitchFamily="18" charset="0"/>
              </a:rPr>
              <a:t> and GWP from global industry have been correlated nearly 100%. This is known as 'lockstep</a:t>
            </a:r>
            <a:r>
              <a:rPr lang="en-US" sz="1000" b="0">
                <a:solidFill>
                  <a:srgbClr val="CC00CC"/>
                </a:solidFill>
                <a:latin typeface="Arial"/>
                <a:cs typeface="Times New Roman" pitchFamily="18" charset="0"/>
              </a:rPr>
              <a:t>‘</a:t>
            </a:r>
            <a:r>
              <a:rPr lang="en-US" sz="1000" b="0">
                <a:solidFill>
                  <a:srgbClr val="CC00CC"/>
                </a:solidFill>
                <a:cs typeface="Times New Roman" pitchFamily="18" charset="0"/>
              </a:rPr>
              <a:t> (Detail in Landscape White Box). </a:t>
            </a:r>
          </a:p>
          <a:p>
            <a:r>
              <a:rPr lang="en-US" sz="1000" b="0">
                <a:solidFill>
                  <a:srgbClr val="CC00CC"/>
                </a:solidFill>
                <a:cs typeface="Times New Roman" pitchFamily="18" charset="0"/>
              </a:rPr>
              <a:t>To maintain both growth and a safe climate, breaking this CO</a:t>
            </a:r>
            <a:r>
              <a:rPr lang="en-US" sz="1000" b="0" baseline="-10000">
                <a:solidFill>
                  <a:srgbClr val="CC00CC"/>
                </a:solidFill>
                <a:cs typeface="Times New Roman" pitchFamily="18" charset="0"/>
              </a:rPr>
              <a:t>2</a:t>
            </a:r>
            <a:r>
              <a:rPr lang="en-US" sz="1000" b="0">
                <a:solidFill>
                  <a:srgbClr val="CC00CC"/>
                </a:solidFill>
                <a:cs typeface="Times New Roman" pitchFamily="18" charset="0"/>
              </a:rPr>
              <a:t>:GDP lockstep is essential. </a:t>
            </a:r>
          </a:p>
          <a:p>
            <a:r>
              <a:rPr lang="en-US" sz="1000" b="0">
                <a:solidFill>
                  <a:srgbClr val="CC00CC"/>
                </a:solidFill>
                <a:cs typeface="Times New Roman" pitchFamily="18" charset="0"/>
              </a:rPr>
              <a:t>Future GDP is projected here at 3% a year. Future CO</a:t>
            </a:r>
            <a:r>
              <a:rPr lang="en-US" sz="1000" b="0" baseline="-10000">
                <a:solidFill>
                  <a:srgbClr val="CC00CC"/>
                </a:solidFill>
                <a:cs typeface="Times New Roman" pitchFamily="18" charset="0"/>
              </a:rPr>
              <a:t>2</a:t>
            </a:r>
            <a:r>
              <a:rPr lang="en-US" sz="1000" b="0">
                <a:solidFill>
                  <a:srgbClr val="CC00CC"/>
                </a:solidFill>
                <a:cs typeface="Times New Roman" pitchFamily="18" charset="0"/>
              </a:rPr>
              <a:t> goes to minus 2% a year here following the retreat from fossil fuel dependency shown in the C&amp;C formation below to limit CO</a:t>
            </a:r>
            <a:r>
              <a:rPr lang="en-US" sz="1000" b="0" baseline="-10000">
                <a:solidFill>
                  <a:srgbClr val="CC00CC"/>
                </a:solidFill>
                <a:cs typeface="Times New Roman" pitchFamily="18" charset="0"/>
              </a:rPr>
              <a:t>2</a:t>
            </a:r>
            <a:r>
              <a:rPr lang="en-US" sz="1000" b="0">
                <a:solidFill>
                  <a:srgbClr val="CC00CC"/>
                </a:solidFill>
                <a:cs typeface="Times New Roman" pitchFamily="18" charset="0"/>
              </a:rPr>
              <a:t> concentrations to 70% above the pre-industrial level. </a:t>
            </a:r>
          </a:p>
          <a:p>
            <a:r>
              <a:rPr lang="en-US" sz="1000" b="0">
                <a:solidFill>
                  <a:srgbClr val="CC00CC"/>
                </a:solidFill>
                <a:cs typeface="Times New Roman" pitchFamily="18" charset="0"/>
              </a:rPr>
              <a:t>The quicker we break the lockstep and correct the asymmetric trends of carbon dependency, the greater the likelihood of avoiding dangerous climate damages.</a:t>
            </a:r>
          </a:p>
          <a:p>
            <a:endParaRPr lang="en-GB" sz="1000" b="0">
              <a:solidFill>
                <a:srgbClr val="CC00CC"/>
              </a:solidFill>
            </a:endParaRPr>
          </a:p>
          <a:p>
            <a:endParaRPr lang="en-GB" sz="1000" b="0">
              <a:solidFill>
                <a:srgbClr val="CC00CC"/>
              </a:solidFill>
            </a:endParaRPr>
          </a:p>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GB"/>
              <a:t>GCI</a:t>
            </a:r>
          </a:p>
        </p:txBody>
      </p:sp>
      <p:sp>
        <p:nvSpPr>
          <p:cNvPr id="5" name="Rectangle 11"/>
          <p:cNvSpPr>
            <a:spLocks noGrp="1" noChangeArrowheads="1"/>
          </p:cNvSpPr>
          <p:nvPr>
            <p:ph type="dt" idx="1"/>
          </p:nvPr>
        </p:nvSpPr>
        <p:spPr>
          <a:ln/>
        </p:spPr>
        <p:txBody>
          <a:bodyPr/>
          <a:lstStyle/>
          <a:p>
            <a:r>
              <a:rPr lang="en-GB"/>
              <a:t>14/05/2002</a:t>
            </a:r>
          </a:p>
        </p:txBody>
      </p:sp>
      <p:sp>
        <p:nvSpPr>
          <p:cNvPr id="6" name="Rectangle 12"/>
          <p:cNvSpPr>
            <a:spLocks noGrp="1" noChangeArrowheads="1"/>
          </p:cNvSpPr>
          <p:nvPr>
            <p:ph type="ftr" sz="quarter" idx="4"/>
          </p:nvPr>
        </p:nvSpPr>
        <p:spPr>
          <a:ln/>
        </p:spPr>
        <p:txBody>
          <a:bodyPr/>
          <a:lstStyle/>
          <a:p>
            <a:r>
              <a:rPr lang="en-GB"/>
              <a:t>  Guesswork to Framework</a:t>
            </a:r>
          </a:p>
        </p:txBody>
      </p:sp>
      <p:sp>
        <p:nvSpPr>
          <p:cNvPr id="7" name="Rectangle 13"/>
          <p:cNvSpPr>
            <a:spLocks noGrp="1" noChangeArrowheads="1"/>
          </p:cNvSpPr>
          <p:nvPr>
            <p:ph type="sldNum" sz="quarter" idx="5"/>
          </p:nvPr>
        </p:nvSpPr>
        <p:spPr>
          <a:ln/>
        </p:spPr>
        <p:txBody>
          <a:bodyPr/>
          <a:lstStyle/>
          <a:p>
            <a:fld id="{48E44358-2974-4A0C-BA8D-D5F1EC926033}" type="slidenum">
              <a:rPr lang="en-GB"/>
              <a:pPr/>
              <a:t>14</a:t>
            </a:fld>
            <a:endParaRPr lang="en-GB"/>
          </a:p>
        </p:txBody>
      </p:sp>
      <p:sp>
        <p:nvSpPr>
          <p:cNvPr id="277506" name="Rectangle 2"/>
          <p:cNvSpPr>
            <a:spLocks noChangeArrowheads="1" noTextEdit="1"/>
          </p:cNvSpPr>
          <p:nvPr>
            <p:ph type="sldImg"/>
          </p:nvPr>
        </p:nvSpPr>
        <p:spPr>
          <a:ln/>
        </p:spPr>
      </p:sp>
      <p:sp>
        <p:nvSpPr>
          <p:cNvPr id="277508" name="Rectangle 4"/>
          <p:cNvSpPr>
            <a:spLocks noGrp="1" noChangeArrowheads="1"/>
          </p:cNvSpPr>
          <p:nvPr>
            <p:ph type="body" idx="1"/>
          </p:nvPr>
        </p:nvSpPr>
        <p:spPr bwMode="auto">
          <a:xfrm>
            <a:off x="914400" y="4648200"/>
            <a:ext cx="4951413" cy="4495800"/>
          </a:xfrm>
          <a:prstGeom prst="rect">
            <a:avLst/>
          </a:prstGeom>
          <a:noFill/>
          <a:ln>
            <a:miter lim="800000"/>
            <a:headEnd/>
            <a:tailEnd/>
          </a:ln>
        </p:spPr>
        <p:txBody>
          <a:bodyPr lIns="91430" tIns="45715" rIns="91430" bIns="45715"/>
          <a:lstStyle/>
          <a:p>
            <a:pPr>
              <a:spcBef>
                <a:spcPct val="50000"/>
              </a:spcBef>
              <a:spcAft>
                <a:spcPct val="60000"/>
              </a:spcAft>
            </a:pPr>
            <a:r>
              <a:rPr lang="en-GB"/>
              <a:t>Damages </a:t>
            </a:r>
          </a:p>
          <a:p>
            <a:r>
              <a:rPr lang="en-US" sz="1000" b="0">
                <a:solidFill>
                  <a:srgbClr val="CC00CC"/>
                </a:solidFill>
                <a:cs typeface="Times New Roman" pitchFamily="18" charset="0"/>
              </a:rPr>
              <a:t>Past damages here are the ‘uninsured economic losses’ estimated by Munich Re for the last five decades. The relate to “Great Weather Disasters”, with extra weighting for the associated mortality added by GCI. The estimates exclude values that should be ascribed to the considerable mortality that accompanied these events. The trend of the growth rate over this period has risen to a current average of around 12% a year.</a:t>
            </a:r>
          </a:p>
          <a:p>
            <a:r>
              <a:rPr lang="en-US" sz="1000" b="0">
                <a:solidFill>
                  <a:srgbClr val="CC00CC"/>
                </a:solidFill>
                <a:cs typeface="Times New Roman" pitchFamily="18" charset="0"/>
              </a:rPr>
              <a:t>GWP is Gross World Product over the decades gone by and this has recorded at an average rate of growth at 3% a year. </a:t>
            </a:r>
          </a:p>
          <a:p>
            <a:r>
              <a:rPr lang="en-US" sz="1000" b="0">
                <a:solidFill>
                  <a:srgbClr val="CC00CC"/>
                </a:solidFill>
                <a:cs typeface="Times New Roman" pitchFamily="18" charset="0"/>
              </a:rPr>
              <a:t>This means that – albeit from a low based figure - the growth in damages has been at over three times the rate of economic growth. </a:t>
            </a:r>
            <a:r>
              <a:rPr lang="en-US" sz="1000" b="0" u="sng">
                <a:solidFill>
                  <a:srgbClr val="CC00CC"/>
                </a:solidFill>
                <a:cs typeface="Times New Roman" pitchFamily="18" charset="0"/>
              </a:rPr>
              <a:t>If these global trends are projected on the back of emissions Business-as-Usual (BAU), damages appear to exceed GDP by 2065</a:t>
            </a:r>
            <a:r>
              <a:rPr lang="en-US" sz="1000" b="0">
                <a:solidFill>
                  <a:srgbClr val="CC00CC"/>
                </a:solidFill>
                <a:cs typeface="Times New Roman" pitchFamily="18" charset="0"/>
              </a:rPr>
              <a:t>. This is clearly unsustainable. It suggests that, if we do take this path towards this future climate, the risks – let alone the damages - will soon rise beyond the capacity of the insurance industry and even governments to absorb. </a:t>
            </a:r>
          </a:p>
          <a:p>
            <a:r>
              <a:rPr lang="en-US" sz="1000" b="0">
                <a:solidFill>
                  <a:srgbClr val="CC00CC"/>
                </a:solidFill>
                <a:cs typeface="Times New Roman" pitchFamily="18" charset="0"/>
              </a:rPr>
              <a:t>It is certain that damages will rise for the century ahead even with emissions contraction. However, this rate can be reduced proportional to the rates of a negotiated framework of Contraction, Convergence, Allocation and Emissions Trade (C-CAT). </a:t>
            </a:r>
          </a:p>
          <a:p>
            <a:r>
              <a:rPr lang="en-US" sz="1000" b="0">
                <a:solidFill>
                  <a:srgbClr val="CC00CC"/>
                </a:solidFill>
                <a:cs typeface="Times New Roman" pitchFamily="18" charset="0"/>
              </a:rPr>
              <a:t>Here again the underlying emissions portrayed, show a contraction of 60% by 2100 with convergence between 2020 and 2100. In other words, the difference between BAU and the C&amp;C formation, is the difference between moving into the chaos already prefigured in these data below and organising with the committed purpose of avoiding it.</a:t>
            </a:r>
          </a:p>
          <a:p>
            <a:r>
              <a:rPr lang="en-US" sz="1000" b="0">
                <a:solidFill>
                  <a:srgbClr val="CC00CC"/>
                </a:solidFill>
                <a:cs typeface="Times New Roman" pitchFamily="18" charset="0"/>
              </a:rPr>
              <a:t>Great Weather Disasters - (Munich Re-Insurance/UNEP 2001 - $s Billions.)</a:t>
            </a:r>
          </a:p>
          <a:p>
            <a:r>
              <a:rPr lang="en-US" sz="1000" b="0">
                <a:solidFill>
                  <a:srgbClr val="CC00CC"/>
                </a:solidFill>
                <a:cs typeface="Times New Roman" pitchFamily="18" charset="0"/>
              </a:rPr>
              <a:t>                1950s  1960s  1970s  1980s  1990s</a:t>
            </a:r>
          </a:p>
          <a:p>
            <a:r>
              <a:rPr lang="en-US" sz="1000" b="0">
                <a:solidFill>
                  <a:srgbClr val="CC00CC"/>
                </a:solidFill>
                <a:cs typeface="Times New Roman" pitchFamily="18" charset="0"/>
              </a:rPr>
              <a:t>Events        13       16       29       44       72		</a:t>
            </a:r>
          </a:p>
          <a:p>
            <a:r>
              <a:rPr lang="en-US" sz="1000" b="0">
                <a:solidFill>
                  <a:srgbClr val="CC00CC"/>
                </a:solidFill>
                <a:cs typeface="Times New Roman" pitchFamily="18" charset="0"/>
              </a:rPr>
              <a:t>Damages   $40     $52      $76    $121   $410</a:t>
            </a:r>
            <a:endParaRPr lang="en-GB" sz="10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GB"/>
              <a:t>GCI</a:t>
            </a:r>
          </a:p>
        </p:txBody>
      </p:sp>
      <p:sp>
        <p:nvSpPr>
          <p:cNvPr id="5" name="Rectangle 11"/>
          <p:cNvSpPr>
            <a:spLocks noGrp="1" noChangeArrowheads="1"/>
          </p:cNvSpPr>
          <p:nvPr>
            <p:ph type="dt" idx="1"/>
          </p:nvPr>
        </p:nvSpPr>
        <p:spPr>
          <a:ln/>
        </p:spPr>
        <p:txBody>
          <a:bodyPr/>
          <a:lstStyle/>
          <a:p>
            <a:r>
              <a:rPr lang="en-GB"/>
              <a:t>14/05/2002</a:t>
            </a:r>
          </a:p>
        </p:txBody>
      </p:sp>
      <p:sp>
        <p:nvSpPr>
          <p:cNvPr id="6" name="Rectangle 12"/>
          <p:cNvSpPr>
            <a:spLocks noGrp="1" noChangeArrowheads="1"/>
          </p:cNvSpPr>
          <p:nvPr>
            <p:ph type="ftr" sz="quarter" idx="4"/>
          </p:nvPr>
        </p:nvSpPr>
        <p:spPr>
          <a:ln/>
        </p:spPr>
        <p:txBody>
          <a:bodyPr/>
          <a:lstStyle/>
          <a:p>
            <a:r>
              <a:rPr lang="en-GB"/>
              <a:t>  Guesswork to Framework</a:t>
            </a:r>
          </a:p>
        </p:txBody>
      </p:sp>
      <p:sp>
        <p:nvSpPr>
          <p:cNvPr id="7" name="Rectangle 13"/>
          <p:cNvSpPr>
            <a:spLocks noGrp="1" noChangeArrowheads="1"/>
          </p:cNvSpPr>
          <p:nvPr>
            <p:ph type="sldNum" sz="quarter" idx="5"/>
          </p:nvPr>
        </p:nvSpPr>
        <p:spPr>
          <a:ln/>
        </p:spPr>
        <p:txBody>
          <a:bodyPr/>
          <a:lstStyle/>
          <a:p>
            <a:fld id="{3A023982-B465-420D-A32C-3C5407DFB3FC}" type="slidenum">
              <a:rPr lang="en-GB"/>
              <a:pPr/>
              <a:t>15</a:t>
            </a:fld>
            <a:endParaRPr lang="en-GB"/>
          </a:p>
        </p:txBody>
      </p:sp>
      <p:sp>
        <p:nvSpPr>
          <p:cNvPr id="390146" name="Rectangle 2"/>
          <p:cNvSpPr>
            <a:spLocks noChangeArrowheads="1" noTextEdit="1"/>
          </p:cNvSpPr>
          <p:nvPr>
            <p:ph type="sldImg"/>
          </p:nvPr>
        </p:nvSpPr>
        <p:spPr>
          <a:ln/>
        </p:spPr>
      </p:sp>
      <p:sp>
        <p:nvSpPr>
          <p:cNvPr id="390148" name="Rectangle 4"/>
          <p:cNvSpPr>
            <a:spLocks noGrp="1" noChangeArrowheads="1"/>
          </p:cNvSpPr>
          <p:nvPr>
            <p:ph type="body" idx="1"/>
          </p:nvPr>
        </p:nvSpPr>
        <p:spPr bwMode="auto">
          <a:xfrm>
            <a:off x="914400" y="4648200"/>
            <a:ext cx="4951413" cy="4495800"/>
          </a:xfrm>
          <a:prstGeom prst="rect">
            <a:avLst/>
          </a:prstGeom>
          <a:noFill/>
          <a:ln>
            <a:miter lim="800000"/>
            <a:headEnd/>
            <a:tailEnd/>
          </a:ln>
        </p:spPr>
        <p:txBody>
          <a:bodyPr lIns="91430" tIns="45715" rIns="91430" bIns="45715"/>
          <a:lstStyle/>
          <a:p>
            <a:pPr>
              <a:spcBef>
                <a:spcPct val="50000"/>
              </a:spcBef>
              <a:spcAft>
                <a:spcPct val="60000"/>
              </a:spcAft>
            </a:pPr>
            <a:r>
              <a:rPr lang="en-GB"/>
              <a:t>GDP Less Damages </a:t>
            </a:r>
          </a:p>
          <a:p>
            <a:r>
              <a:rPr lang="en-US" sz="1000" b="0">
                <a:solidFill>
                  <a:srgbClr val="CC00CC"/>
                </a:solidFill>
                <a:cs typeface="Times New Roman" pitchFamily="18" charset="0"/>
              </a:rPr>
              <a:t>Here the equivalent of the estimates for uninsured economic losses has been subtracted from the GDP figures. This shows that GDP growth rate slows to zero  by 2050. This is  roughly the point at which damages equal 20% of the depreciated GDP figure. </a:t>
            </a:r>
          </a:p>
          <a:p>
            <a:r>
              <a:rPr lang="en-US" sz="1000" b="0">
                <a:solidFill>
                  <a:srgbClr val="CC00CC"/>
                </a:solidFill>
                <a:cs typeface="Times New Roman" pitchFamily="18" charset="0"/>
              </a:rPr>
              <a:t>This figure is the standard average fraction of GDP that is re-invested in growth which suggests that investment for growth would cease to be possible beyond this point as well.</a:t>
            </a:r>
          </a:p>
          <a:p>
            <a:r>
              <a:rPr lang="en-US" sz="1000" b="0">
                <a:solidFill>
                  <a:srgbClr val="CC00CC"/>
                </a:solidFill>
                <a:cs typeface="Times New Roman" pitchFamily="18" charset="0"/>
              </a:rPr>
              <a:t>Because of the rates of change in the levels of temperature and atmospheric ghg concentrations visible in the underlying grayed-out imagery, this graphic and the one that follows suggest quite strongly that the contraction rate for 450 ppmv shown may not be fast enough to avoid serious and dangerous rates of climate change.</a:t>
            </a:r>
          </a:p>
          <a:p>
            <a:r>
              <a:rPr lang="en-US" sz="1000" b="0">
                <a:solidFill>
                  <a:srgbClr val="CC00CC"/>
                </a:solidFill>
                <a:cs typeface="Times New Roman" pitchFamily="18" charset="0"/>
              </a:rPr>
              <a:t>Other gases have to factored into the equation of temperature forcing by ghgs and the influence of additional positive feedbacks to the rates of change from collapsing sink function in the biota and albedo in the collapsing ice-shelves are increasing proportional to delay in contraction.</a:t>
            </a:r>
            <a:endParaRPr lang="en-GB" sz="1000" b="0">
              <a:solidFill>
                <a:srgbClr val="CC00CC"/>
              </a:solidFill>
              <a:cs typeface="Times New Roman" pitchFamily="18" charset="0"/>
            </a:endParaRPr>
          </a:p>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GB"/>
              <a:t>GCI</a:t>
            </a:r>
          </a:p>
        </p:txBody>
      </p:sp>
      <p:sp>
        <p:nvSpPr>
          <p:cNvPr id="5" name="Rectangle 11"/>
          <p:cNvSpPr>
            <a:spLocks noGrp="1" noChangeArrowheads="1"/>
          </p:cNvSpPr>
          <p:nvPr>
            <p:ph type="dt" idx="1"/>
          </p:nvPr>
        </p:nvSpPr>
        <p:spPr>
          <a:ln/>
        </p:spPr>
        <p:txBody>
          <a:bodyPr/>
          <a:lstStyle/>
          <a:p>
            <a:r>
              <a:rPr lang="en-GB"/>
              <a:t>14/05/2002</a:t>
            </a:r>
          </a:p>
        </p:txBody>
      </p:sp>
      <p:sp>
        <p:nvSpPr>
          <p:cNvPr id="6" name="Rectangle 12"/>
          <p:cNvSpPr>
            <a:spLocks noGrp="1" noChangeArrowheads="1"/>
          </p:cNvSpPr>
          <p:nvPr>
            <p:ph type="ftr" sz="quarter" idx="4"/>
          </p:nvPr>
        </p:nvSpPr>
        <p:spPr>
          <a:ln/>
        </p:spPr>
        <p:txBody>
          <a:bodyPr/>
          <a:lstStyle/>
          <a:p>
            <a:r>
              <a:rPr lang="en-GB"/>
              <a:t>  Guesswork to Framework</a:t>
            </a:r>
          </a:p>
        </p:txBody>
      </p:sp>
      <p:sp>
        <p:nvSpPr>
          <p:cNvPr id="7" name="Rectangle 13"/>
          <p:cNvSpPr>
            <a:spLocks noGrp="1" noChangeArrowheads="1"/>
          </p:cNvSpPr>
          <p:nvPr>
            <p:ph type="sldNum" sz="quarter" idx="5"/>
          </p:nvPr>
        </p:nvSpPr>
        <p:spPr>
          <a:ln/>
        </p:spPr>
        <p:txBody>
          <a:bodyPr/>
          <a:lstStyle/>
          <a:p>
            <a:fld id="{7AD1F4A6-774D-4B25-BCCA-F2D4F2618965}" type="slidenum">
              <a:rPr lang="en-GB"/>
              <a:pPr/>
              <a:t>16</a:t>
            </a:fld>
            <a:endParaRPr lang="en-GB"/>
          </a:p>
        </p:txBody>
      </p:sp>
      <p:sp>
        <p:nvSpPr>
          <p:cNvPr id="391170" name="Rectangle 2"/>
          <p:cNvSpPr>
            <a:spLocks noChangeArrowheads="1" noTextEdit="1"/>
          </p:cNvSpPr>
          <p:nvPr>
            <p:ph type="sldImg"/>
          </p:nvPr>
        </p:nvSpPr>
        <p:spPr>
          <a:ln/>
        </p:spPr>
      </p:sp>
      <p:sp>
        <p:nvSpPr>
          <p:cNvPr id="391172" name="Rectangle 4"/>
          <p:cNvSpPr>
            <a:spLocks noGrp="1" noChangeArrowheads="1"/>
          </p:cNvSpPr>
          <p:nvPr>
            <p:ph type="body" idx="1"/>
          </p:nvPr>
        </p:nvSpPr>
        <p:spPr bwMode="auto">
          <a:xfrm>
            <a:off x="914400" y="4648200"/>
            <a:ext cx="4951413" cy="4495800"/>
          </a:xfrm>
          <a:prstGeom prst="rect">
            <a:avLst/>
          </a:prstGeom>
          <a:noFill/>
          <a:ln>
            <a:miter lim="800000"/>
            <a:headEnd/>
            <a:tailEnd/>
          </a:ln>
        </p:spPr>
        <p:txBody>
          <a:bodyPr lIns="91430" tIns="45715" rIns="91430" bIns="45715"/>
          <a:lstStyle/>
          <a:p>
            <a:pPr>
              <a:spcBef>
                <a:spcPct val="50000"/>
              </a:spcBef>
              <a:spcAft>
                <a:spcPct val="60000"/>
              </a:spcAft>
            </a:pPr>
            <a:r>
              <a:rPr lang="en-GB"/>
              <a:t>GDP less Damages as a %</a:t>
            </a:r>
          </a:p>
          <a:p>
            <a:r>
              <a:rPr lang="en-US" sz="1000" b="0">
                <a:solidFill>
                  <a:srgbClr val="CC00CC"/>
                </a:solidFill>
                <a:cs typeface="Times New Roman" pitchFamily="18" charset="0"/>
              </a:rPr>
              <a:t>Here the equivalent of the estimates for uninsured economic losses has been subtracted from the GDP figures. GDP less damages as a percent growth curve shows that already from now on GDP growth is in a noticeable and steady decline.</a:t>
            </a:r>
          </a:p>
          <a:p>
            <a:endParaRPr lang="en-GB" sz="1000" b="0">
              <a:solidFill>
                <a:srgbClr val="CC00CC"/>
              </a:solidFill>
              <a:cs typeface="Times New Roman" pitchFamily="18" charset="0"/>
            </a:endParaRPr>
          </a:p>
          <a:p>
            <a:endParaRPr lang="en-GB"/>
          </a:p>
          <a:p>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GB"/>
              <a:t>GCI</a:t>
            </a:r>
          </a:p>
        </p:txBody>
      </p:sp>
      <p:sp>
        <p:nvSpPr>
          <p:cNvPr id="5" name="Rectangle 11"/>
          <p:cNvSpPr>
            <a:spLocks noGrp="1" noChangeArrowheads="1"/>
          </p:cNvSpPr>
          <p:nvPr>
            <p:ph type="dt" idx="1"/>
          </p:nvPr>
        </p:nvSpPr>
        <p:spPr>
          <a:ln/>
        </p:spPr>
        <p:txBody>
          <a:bodyPr/>
          <a:lstStyle/>
          <a:p>
            <a:r>
              <a:rPr lang="en-GB"/>
              <a:t>14/05/2002</a:t>
            </a:r>
          </a:p>
        </p:txBody>
      </p:sp>
      <p:sp>
        <p:nvSpPr>
          <p:cNvPr id="6" name="Rectangle 12"/>
          <p:cNvSpPr>
            <a:spLocks noGrp="1" noChangeArrowheads="1"/>
          </p:cNvSpPr>
          <p:nvPr>
            <p:ph type="ftr" sz="quarter" idx="4"/>
          </p:nvPr>
        </p:nvSpPr>
        <p:spPr>
          <a:ln/>
        </p:spPr>
        <p:txBody>
          <a:bodyPr/>
          <a:lstStyle/>
          <a:p>
            <a:r>
              <a:rPr lang="en-GB"/>
              <a:t>  Guesswork to Framework</a:t>
            </a:r>
          </a:p>
        </p:txBody>
      </p:sp>
      <p:sp>
        <p:nvSpPr>
          <p:cNvPr id="7" name="Rectangle 13"/>
          <p:cNvSpPr>
            <a:spLocks noGrp="1" noChangeArrowheads="1"/>
          </p:cNvSpPr>
          <p:nvPr>
            <p:ph type="sldNum" sz="quarter" idx="5"/>
          </p:nvPr>
        </p:nvSpPr>
        <p:spPr>
          <a:ln/>
        </p:spPr>
        <p:txBody>
          <a:bodyPr/>
          <a:lstStyle/>
          <a:p>
            <a:fld id="{9D2E60D0-7473-4DBA-9C62-46FF93A4B820}" type="slidenum">
              <a:rPr lang="en-GB"/>
              <a:pPr/>
              <a:t>17</a:t>
            </a:fld>
            <a:endParaRPr lang="en-GB"/>
          </a:p>
        </p:txBody>
      </p:sp>
      <p:sp>
        <p:nvSpPr>
          <p:cNvPr id="230402" name="Rectangle 2"/>
          <p:cNvSpPr>
            <a:spLocks noChangeArrowheads="1" noTextEdit="1"/>
          </p:cNvSpPr>
          <p:nvPr>
            <p:ph type="sldImg"/>
          </p:nvPr>
        </p:nvSpPr>
        <p:spPr>
          <a:ln/>
        </p:spPr>
      </p:sp>
      <p:sp>
        <p:nvSpPr>
          <p:cNvPr id="230404" name="Rectangle 4"/>
          <p:cNvSpPr>
            <a:spLocks noGrp="1" noChangeArrowheads="1"/>
          </p:cNvSpPr>
          <p:nvPr>
            <p:ph type="body" idx="1"/>
          </p:nvPr>
        </p:nvSpPr>
        <p:spPr bwMode="auto">
          <a:xfrm>
            <a:off x="914400" y="4648200"/>
            <a:ext cx="4951413" cy="4495800"/>
          </a:xfrm>
          <a:prstGeom prst="rect">
            <a:avLst/>
          </a:prstGeom>
          <a:noFill/>
          <a:ln>
            <a:miter lim="800000"/>
            <a:headEnd/>
            <a:tailEnd/>
          </a:ln>
        </p:spPr>
        <p:txBody>
          <a:bodyPr lIns="91430" tIns="45715" rIns="91430" bIns="45715"/>
          <a:lstStyle/>
          <a:p>
            <a:pPr marL="381000" indent="-381000">
              <a:spcBef>
                <a:spcPct val="50000"/>
              </a:spcBef>
              <a:spcAft>
                <a:spcPct val="60000"/>
              </a:spcAft>
            </a:pPr>
            <a:r>
              <a:rPr lang="en-GB"/>
              <a:t>Climate Economy – Basic Stock</a:t>
            </a:r>
          </a:p>
          <a:p>
            <a:pPr marL="381000" indent="-381000"/>
            <a:r>
              <a:rPr lang="en-GB" sz="1000" b="0">
                <a:solidFill>
                  <a:srgbClr val="CC00CC"/>
                </a:solidFill>
              </a:rPr>
              <a:t>There are three basic features of the climate economy.</a:t>
            </a:r>
          </a:p>
          <a:p>
            <a:pPr marL="381000" indent="-381000">
              <a:buSzPct val="200000"/>
              <a:buFontTx/>
              <a:buBlip>
                <a:blip r:embed="rId3"/>
              </a:buBlip>
            </a:pPr>
            <a:r>
              <a:rPr lang="en-GB" sz="1000" b="0">
                <a:solidFill>
                  <a:srgbClr val="CC00CC"/>
                </a:solidFill>
              </a:rPr>
              <a:t>PEOPLE – population</a:t>
            </a:r>
          </a:p>
          <a:p>
            <a:pPr marL="381000" indent="-381000">
              <a:buSzPct val="200000"/>
              <a:buFontTx/>
              <a:buBlip>
                <a:blip r:embed="rId3"/>
              </a:buBlip>
            </a:pPr>
            <a:r>
              <a:rPr lang="en-GB" sz="1000" b="0">
                <a:solidFill>
                  <a:srgbClr val="CC00CC"/>
                </a:solidFill>
              </a:rPr>
              <a:t>INCOME – production measured as $s Gross World Product (GWP)</a:t>
            </a:r>
          </a:p>
          <a:p>
            <a:pPr marL="381000" indent="-381000">
              <a:buSzPct val="200000"/>
              <a:buFontTx/>
              <a:buBlip>
                <a:blip r:embed="rId3"/>
              </a:buBlip>
            </a:pPr>
            <a:r>
              <a:rPr lang="en-GB" sz="1000" b="0">
                <a:solidFill>
                  <a:srgbClr val="CC00CC"/>
                </a:solidFill>
              </a:rPr>
              <a:t>IMPACT – pollution [tonnes of carbon (and equivalent) from CO</a:t>
            </a:r>
            <a:r>
              <a:rPr lang="en-GB" sz="1000" b="0" baseline="-10000">
                <a:solidFill>
                  <a:srgbClr val="CC00CC"/>
                </a:solidFill>
              </a:rPr>
              <a:t>2</a:t>
            </a:r>
            <a:r>
              <a:rPr lang="en-GB" sz="1000" b="0">
                <a:solidFill>
                  <a:srgbClr val="CC00CC"/>
                </a:solidFill>
              </a:rPr>
              <a:t> emissions from fossil fuel burning.</a:t>
            </a:r>
          </a:p>
          <a:p>
            <a:pPr marL="381000" indent="-381000"/>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GB"/>
              <a:t>GCI</a:t>
            </a:r>
          </a:p>
        </p:txBody>
      </p:sp>
      <p:sp>
        <p:nvSpPr>
          <p:cNvPr id="5" name="Rectangle 11"/>
          <p:cNvSpPr>
            <a:spLocks noGrp="1" noChangeArrowheads="1"/>
          </p:cNvSpPr>
          <p:nvPr>
            <p:ph type="dt" idx="1"/>
          </p:nvPr>
        </p:nvSpPr>
        <p:spPr>
          <a:ln/>
        </p:spPr>
        <p:txBody>
          <a:bodyPr/>
          <a:lstStyle/>
          <a:p>
            <a:r>
              <a:rPr lang="en-GB"/>
              <a:t>14/05/2002</a:t>
            </a:r>
          </a:p>
        </p:txBody>
      </p:sp>
      <p:sp>
        <p:nvSpPr>
          <p:cNvPr id="6" name="Rectangle 12"/>
          <p:cNvSpPr>
            <a:spLocks noGrp="1" noChangeArrowheads="1"/>
          </p:cNvSpPr>
          <p:nvPr>
            <p:ph type="ftr" sz="quarter" idx="4"/>
          </p:nvPr>
        </p:nvSpPr>
        <p:spPr>
          <a:ln/>
        </p:spPr>
        <p:txBody>
          <a:bodyPr/>
          <a:lstStyle/>
          <a:p>
            <a:r>
              <a:rPr lang="en-GB"/>
              <a:t>  Guesswork to Framework</a:t>
            </a:r>
          </a:p>
        </p:txBody>
      </p:sp>
      <p:sp>
        <p:nvSpPr>
          <p:cNvPr id="7" name="Rectangle 13"/>
          <p:cNvSpPr>
            <a:spLocks noGrp="1" noChangeArrowheads="1"/>
          </p:cNvSpPr>
          <p:nvPr>
            <p:ph type="sldNum" sz="quarter" idx="5"/>
          </p:nvPr>
        </p:nvSpPr>
        <p:spPr>
          <a:ln/>
        </p:spPr>
        <p:txBody>
          <a:bodyPr/>
          <a:lstStyle/>
          <a:p>
            <a:fld id="{F1125A35-FD4A-41F5-AAD7-01E7DE0A3A40}" type="slidenum">
              <a:rPr lang="en-GB"/>
              <a:pPr/>
              <a:t>18</a:t>
            </a:fld>
            <a:endParaRPr lang="en-GB"/>
          </a:p>
        </p:txBody>
      </p:sp>
      <p:sp>
        <p:nvSpPr>
          <p:cNvPr id="320514" name="Rectangle 2"/>
          <p:cNvSpPr>
            <a:spLocks noChangeArrowheads="1" noTextEdit="1"/>
          </p:cNvSpPr>
          <p:nvPr>
            <p:ph type="sldImg"/>
          </p:nvPr>
        </p:nvSpPr>
        <p:spPr>
          <a:ln/>
        </p:spPr>
      </p:sp>
      <p:sp>
        <p:nvSpPr>
          <p:cNvPr id="320517" name="Rectangle 5"/>
          <p:cNvSpPr>
            <a:spLocks noGrp="1" noChangeArrowheads="1"/>
          </p:cNvSpPr>
          <p:nvPr>
            <p:ph type="body" idx="1"/>
          </p:nvPr>
        </p:nvSpPr>
        <p:spPr bwMode="auto">
          <a:xfrm>
            <a:off x="914400" y="4648200"/>
            <a:ext cx="4951413" cy="4495800"/>
          </a:xfrm>
          <a:prstGeom prst="rect">
            <a:avLst/>
          </a:prstGeom>
          <a:noFill/>
          <a:ln>
            <a:miter lim="800000"/>
            <a:headEnd/>
            <a:tailEnd/>
          </a:ln>
        </p:spPr>
        <p:txBody>
          <a:bodyPr lIns="91430" tIns="45715" rIns="91430" bIns="45715"/>
          <a:lstStyle/>
          <a:p>
            <a:pPr>
              <a:spcBef>
                <a:spcPct val="50000"/>
              </a:spcBef>
              <a:spcAft>
                <a:spcPct val="60000"/>
              </a:spcAft>
            </a:pPr>
            <a:r>
              <a:rPr lang="en-GB"/>
              <a:t>Climate Economy – Basic Flow</a:t>
            </a:r>
          </a:p>
          <a:p>
            <a:r>
              <a:rPr lang="en-GB" sz="1000" b="0">
                <a:solidFill>
                  <a:srgbClr val="CC00CC"/>
                </a:solidFill>
              </a:rPr>
              <a:t>The three basic features of the climate economy are growing. They are also now feeding back to the system as a whole as </a:t>
            </a:r>
            <a:r>
              <a:rPr lang="en-GB" sz="1000" b="0" i="1">
                <a:solidFill>
                  <a:srgbClr val="CC00CC"/>
                </a:solidFill>
              </a:rPr>
              <a:t>“Expansion &amp; Divergence” </a:t>
            </a:r>
            <a:r>
              <a:rPr lang="en-GB" sz="1000" b="0">
                <a:solidFill>
                  <a:srgbClr val="CC00CC"/>
                </a:solidFill>
              </a:rPr>
              <a:t>(See charts 25 – 27).</a:t>
            </a:r>
          </a:p>
          <a:p>
            <a:r>
              <a:rPr lang="en-GB" sz="1000" b="0">
                <a:solidFill>
                  <a:srgbClr val="CC00CC"/>
                </a:solidFill>
              </a:rPr>
              <a:t>Seen in the light of the data on the existing rise in ghg emissions, concentrations, temperature and damages (charts 9 – 16), which Corporate CEOs at the Davos World Economic Summit in 2000 called, </a:t>
            </a:r>
            <a:r>
              <a:rPr lang="en-GB" sz="1000" b="0" i="1">
                <a:solidFill>
                  <a:srgbClr val="CC00CC"/>
                </a:solidFill>
              </a:rPr>
              <a:t>“the devastating trends of climate change”, </a:t>
            </a:r>
            <a:r>
              <a:rPr lang="en-GB" sz="1000" b="0">
                <a:solidFill>
                  <a:srgbClr val="CC00CC"/>
                </a:solidFill>
              </a:rPr>
              <a:t>they</a:t>
            </a:r>
            <a:r>
              <a:rPr lang="en-GB" sz="1000" b="0" i="1">
                <a:solidFill>
                  <a:srgbClr val="CC00CC"/>
                </a:solidFill>
              </a:rPr>
              <a:t> </a:t>
            </a:r>
            <a:r>
              <a:rPr lang="en-GB" sz="1000" b="0">
                <a:solidFill>
                  <a:srgbClr val="CC00CC"/>
                </a:solidFill>
              </a:rPr>
              <a:t>had good reason to ask, </a:t>
            </a:r>
            <a:r>
              <a:rPr lang="en-GB" sz="1000" b="0" i="1">
                <a:solidFill>
                  <a:srgbClr val="CC00CC"/>
                </a:solidFill>
              </a:rPr>
              <a:t>“why had not more been done to avert them?”</a:t>
            </a:r>
          </a:p>
          <a:p>
            <a:endParaRPr lang="en-GB" sz="1000" i="1"/>
          </a:p>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GB"/>
              <a:t>GCI</a:t>
            </a:r>
          </a:p>
        </p:txBody>
      </p:sp>
      <p:sp>
        <p:nvSpPr>
          <p:cNvPr id="5" name="Rectangle 11"/>
          <p:cNvSpPr>
            <a:spLocks noGrp="1" noChangeArrowheads="1"/>
          </p:cNvSpPr>
          <p:nvPr>
            <p:ph type="dt" idx="1"/>
          </p:nvPr>
        </p:nvSpPr>
        <p:spPr>
          <a:ln/>
        </p:spPr>
        <p:txBody>
          <a:bodyPr/>
          <a:lstStyle/>
          <a:p>
            <a:r>
              <a:rPr lang="en-GB"/>
              <a:t>14/05/2002</a:t>
            </a:r>
          </a:p>
        </p:txBody>
      </p:sp>
      <p:sp>
        <p:nvSpPr>
          <p:cNvPr id="6" name="Rectangle 12"/>
          <p:cNvSpPr>
            <a:spLocks noGrp="1" noChangeArrowheads="1"/>
          </p:cNvSpPr>
          <p:nvPr>
            <p:ph type="ftr" sz="quarter" idx="4"/>
          </p:nvPr>
        </p:nvSpPr>
        <p:spPr>
          <a:ln/>
        </p:spPr>
        <p:txBody>
          <a:bodyPr/>
          <a:lstStyle/>
          <a:p>
            <a:r>
              <a:rPr lang="en-GB"/>
              <a:t>  Guesswork to Framework</a:t>
            </a:r>
          </a:p>
        </p:txBody>
      </p:sp>
      <p:sp>
        <p:nvSpPr>
          <p:cNvPr id="7" name="Rectangle 13"/>
          <p:cNvSpPr>
            <a:spLocks noGrp="1" noChangeArrowheads="1"/>
          </p:cNvSpPr>
          <p:nvPr>
            <p:ph type="sldNum" sz="quarter" idx="5"/>
          </p:nvPr>
        </p:nvSpPr>
        <p:spPr>
          <a:ln/>
        </p:spPr>
        <p:txBody>
          <a:bodyPr/>
          <a:lstStyle/>
          <a:p>
            <a:fld id="{35B6F15E-075A-48DA-B96C-176F90D28620}" type="slidenum">
              <a:rPr lang="en-GB"/>
              <a:pPr/>
              <a:t>19</a:t>
            </a:fld>
            <a:endParaRPr lang="en-GB"/>
          </a:p>
        </p:txBody>
      </p:sp>
      <p:sp>
        <p:nvSpPr>
          <p:cNvPr id="318466" name="Rectangle 2"/>
          <p:cNvSpPr>
            <a:spLocks noChangeArrowheads="1" noTextEdit="1"/>
          </p:cNvSpPr>
          <p:nvPr>
            <p:ph type="sldImg"/>
          </p:nvPr>
        </p:nvSpPr>
        <p:spPr bwMode="auto">
          <a:xfrm>
            <a:off x="903288" y="739775"/>
            <a:ext cx="4927600" cy="3695700"/>
          </a:xfrm>
          <a:prstGeom prst="rect">
            <a:avLst/>
          </a:prstGeom>
          <a:solidFill>
            <a:srgbClr val="FFFFFF"/>
          </a:solidFill>
          <a:ln>
            <a:solidFill>
              <a:srgbClr val="000000"/>
            </a:solidFill>
            <a:miter lim="800000"/>
            <a:headEnd/>
            <a:tailEnd/>
          </a:ln>
        </p:spPr>
      </p:sp>
      <p:sp>
        <p:nvSpPr>
          <p:cNvPr id="318470" name="Rectangle 6"/>
          <p:cNvSpPr>
            <a:spLocks noGrp="1" noChangeArrowheads="1"/>
          </p:cNvSpPr>
          <p:nvPr>
            <p:ph type="body" idx="1"/>
          </p:nvPr>
        </p:nvSpPr>
        <p:spPr bwMode="auto">
          <a:xfrm>
            <a:off x="914400" y="4648200"/>
            <a:ext cx="4951413" cy="4495800"/>
          </a:xfrm>
          <a:prstGeom prst="rect">
            <a:avLst/>
          </a:prstGeom>
          <a:noFill/>
          <a:ln>
            <a:miter lim="800000"/>
            <a:headEnd/>
            <a:tailEnd/>
          </a:ln>
        </p:spPr>
        <p:txBody>
          <a:bodyPr lIns="91430" tIns="45715" rIns="91430" bIns="45715"/>
          <a:lstStyle/>
          <a:p>
            <a:pPr>
              <a:spcBef>
                <a:spcPct val="50000"/>
              </a:spcBef>
              <a:spcAft>
                <a:spcPct val="60000"/>
              </a:spcAft>
            </a:pPr>
            <a:r>
              <a:rPr lang="en-GB"/>
              <a:t>Climate Economy – Basic Relationships</a:t>
            </a:r>
          </a:p>
          <a:p>
            <a:r>
              <a:rPr lang="en-GB" sz="1000" b="0">
                <a:solidFill>
                  <a:srgbClr val="CC00CC"/>
                </a:solidFill>
              </a:rPr>
              <a:t>Here, from high to low, are tonnes carbon per capita or IMPACT.</a:t>
            </a:r>
          </a:p>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GB"/>
              <a:t>GCI</a:t>
            </a:r>
          </a:p>
        </p:txBody>
      </p:sp>
      <p:sp>
        <p:nvSpPr>
          <p:cNvPr id="5" name="Rectangle 11"/>
          <p:cNvSpPr>
            <a:spLocks noGrp="1" noChangeArrowheads="1"/>
          </p:cNvSpPr>
          <p:nvPr>
            <p:ph type="dt" idx="1"/>
          </p:nvPr>
        </p:nvSpPr>
        <p:spPr>
          <a:ln/>
        </p:spPr>
        <p:txBody>
          <a:bodyPr/>
          <a:lstStyle/>
          <a:p>
            <a:r>
              <a:rPr lang="en-GB"/>
              <a:t>14/05/2002</a:t>
            </a:r>
          </a:p>
        </p:txBody>
      </p:sp>
      <p:sp>
        <p:nvSpPr>
          <p:cNvPr id="6" name="Rectangle 12"/>
          <p:cNvSpPr>
            <a:spLocks noGrp="1" noChangeArrowheads="1"/>
          </p:cNvSpPr>
          <p:nvPr>
            <p:ph type="ftr" sz="quarter" idx="4"/>
          </p:nvPr>
        </p:nvSpPr>
        <p:spPr>
          <a:ln/>
        </p:spPr>
        <p:txBody>
          <a:bodyPr/>
          <a:lstStyle/>
          <a:p>
            <a:r>
              <a:rPr lang="en-GB"/>
              <a:t>  Guesswork to Framework</a:t>
            </a:r>
          </a:p>
        </p:txBody>
      </p:sp>
      <p:sp>
        <p:nvSpPr>
          <p:cNvPr id="7" name="Rectangle 13"/>
          <p:cNvSpPr>
            <a:spLocks noGrp="1" noChangeArrowheads="1"/>
          </p:cNvSpPr>
          <p:nvPr>
            <p:ph type="sldNum" sz="quarter" idx="5"/>
          </p:nvPr>
        </p:nvSpPr>
        <p:spPr>
          <a:ln/>
        </p:spPr>
        <p:txBody>
          <a:bodyPr/>
          <a:lstStyle/>
          <a:p>
            <a:fld id="{1FF51076-119A-4726-BF85-AA40B4FFD166}" type="slidenum">
              <a:rPr lang="en-GB"/>
              <a:pPr/>
              <a:t>2</a:t>
            </a:fld>
            <a:endParaRPr lang="en-GB"/>
          </a:p>
        </p:txBody>
      </p:sp>
      <p:sp>
        <p:nvSpPr>
          <p:cNvPr id="422914" name="Rectangle 2"/>
          <p:cNvSpPr>
            <a:spLocks noChangeArrowheads="1" noTextEdit="1"/>
          </p:cNvSpPr>
          <p:nvPr>
            <p:ph type="sldImg"/>
          </p:nvPr>
        </p:nvSpPr>
        <p:spPr>
          <a:ln/>
        </p:spPr>
      </p:sp>
      <p:sp>
        <p:nvSpPr>
          <p:cNvPr id="422920" name="Rectangle 8"/>
          <p:cNvSpPr>
            <a:spLocks noGrp="1" noChangeArrowheads="1"/>
          </p:cNvSpPr>
          <p:nvPr>
            <p:ph type="body" idx="1"/>
          </p:nvPr>
        </p:nvSpPr>
        <p:spPr bwMode="auto">
          <a:xfrm>
            <a:off x="914400" y="4648200"/>
            <a:ext cx="4951413" cy="4495800"/>
          </a:xfrm>
          <a:prstGeom prst="rect">
            <a:avLst/>
          </a:prstGeom>
          <a:noFill/>
          <a:ln>
            <a:miter lim="800000"/>
            <a:headEnd/>
            <a:tailEnd/>
          </a:ln>
        </p:spPr>
        <p:txBody>
          <a:bodyPr/>
          <a:lstStyle/>
          <a:p>
            <a:pPr marL="381000" indent="-381000">
              <a:spcBef>
                <a:spcPct val="50000"/>
              </a:spcBef>
              <a:spcAft>
                <a:spcPct val="60000"/>
              </a:spcAft>
            </a:pPr>
            <a:r>
              <a:rPr lang="en-GB"/>
              <a:t>GUESSWORK to FRAMEWORK</a:t>
            </a:r>
          </a:p>
          <a:p>
            <a:pPr marL="381000" indent="-381000">
              <a:spcBef>
                <a:spcPct val="0"/>
              </a:spcBef>
              <a:spcAft>
                <a:spcPct val="35000"/>
              </a:spcAft>
            </a:pPr>
            <a:r>
              <a:rPr lang="en-GB" sz="1000" b="0">
                <a:solidFill>
                  <a:srgbClr val="CC00CC"/>
                </a:solidFill>
              </a:rPr>
              <a:t>The proposition of </a:t>
            </a:r>
            <a:r>
              <a:rPr lang="en-GB" sz="1000" b="0" i="1">
                <a:solidFill>
                  <a:srgbClr val="CC00CC"/>
                </a:solidFill>
              </a:rPr>
              <a:t>“Contraction and Convergence” </a:t>
            </a:r>
            <a:r>
              <a:rPr lang="en-GB" sz="1000" b="0">
                <a:solidFill>
                  <a:srgbClr val="CC00CC"/>
                </a:solidFill>
              </a:rPr>
              <a:t>(C&amp;C) is a formal global framework for managing the avoidance of dangerous global climate change. </a:t>
            </a:r>
          </a:p>
          <a:p>
            <a:pPr marL="381000" indent="-381000">
              <a:spcBef>
                <a:spcPct val="0"/>
              </a:spcBef>
              <a:spcAft>
                <a:spcPct val="35000"/>
              </a:spcAft>
            </a:pPr>
            <a:r>
              <a:rPr lang="en-GB" sz="1000" b="0">
                <a:solidFill>
                  <a:srgbClr val="CC00CC"/>
                </a:solidFill>
              </a:rPr>
              <a:t>This image is intended to suggest a progression in space and time to C&amp;C, or to a ‘globalisation of consciousness’.</a:t>
            </a:r>
          </a:p>
          <a:p>
            <a:pPr marL="381000" indent="-381000">
              <a:spcBef>
                <a:spcPct val="0"/>
              </a:spcBef>
              <a:spcAft>
                <a:spcPct val="35000"/>
              </a:spcAft>
            </a:pPr>
            <a:r>
              <a:rPr lang="en-GB" sz="1000" b="0">
                <a:solidFill>
                  <a:srgbClr val="CC00CC"/>
                </a:solidFill>
              </a:rPr>
              <a:t>The progression along the dark blue dotted line with the arrow-head is defined through the quadrants created by intersecting axes from: - 	</a:t>
            </a:r>
          </a:p>
          <a:p>
            <a:pPr marL="381000" indent="-381000">
              <a:spcBef>
                <a:spcPct val="0"/>
              </a:spcBef>
              <a:spcAft>
                <a:spcPct val="35000"/>
              </a:spcAft>
              <a:buSzPct val="200000"/>
              <a:buFontTx/>
              <a:buBlip>
                <a:blip r:embed="rId3"/>
              </a:buBlip>
            </a:pPr>
            <a:r>
              <a:rPr lang="en-GB" sz="1000" b="0">
                <a:solidFill>
                  <a:srgbClr val="CC00CC"/>
                </a:solidFill>
              </a:rPr>
              <a:t>‘sub-global’ (or local) to ‘global’ . . . and from: - </a:t>
            </a:r>
          </a:p>
          <a:p>
            <a:pPr marL="381000" indent="-381000">
              <a:spcBef>
                <a:spcPct val="0"/>
              </a:spcBef>
              <a:spcAft>
                <a:spcPct val="35000"/>
              </a:spcAft>
              <a:buSzPct val="200000"/>
              <a:buFontTx/>
              <a:buBlip>
                <a:blip r:embed="rId3"/>
              </a:buBlip>
            </a:pPr>
            <a:r>
              <a:rPr lang="en-GB" sz="1000" b="0">
                <a:solidFill>
                  <a:srgbClr val="CC00CC"/>
                </a:solidFill>
              </a:rPr>
              <a:t>‘guesswork’ to ‘framework’.</a:t>
            </a:r>
          </a:p>
          <a:p>
            <a:pPr marL="381000" indent="-381000">
              <a:spcBef>
                <a:spcPct val="0"/>
              </a:spcBef>
              <a:spcAft>
                <a:spcPct val="35000"/>
              </a:spcAft>
            </a:pPr>
            <a:r>
              <a:rPr lang="en-GB" sz="1000" b="0">
                <a:solidFill>
                  <a:srgbClr val="CC00CC"/>
                </a:solidFill>
              </a:rPr>
              <a:t>The left-hand side of the graphic loosely represents the past and the right-hand side of the graphic represents the future.</a:t>
            </a:r>
          </a:p>
          <a:p>
            <a:pPr marL="381000" indent="-381000" algn="ctr">
              <a:spcBef>
                <a:spcPct val="0"/>
              </a:spcBef>
              <a:spcAft>
                <a:spcPct val="35000"/>
              </a:spcAft>
            </a:pPr>
            <a:r>
              <a:rPr lang="en-GB" sz="1000" b="0">
                <a:solidFill>
                  <a:srgbClr val="CC00CC"/>
                </a:solidFill>
              </a:rPr>
              <a:t>xxxxxxxxxxxxxxxxxxxxxxxxxxxxxxxxxxxxxxxxxxxxxx</a:t>
            </a:r>
          </a:p>
          <a:p>
            <a:pPr marL="381000" indent="-381000">
              <a:spcBef>
                <a:spcPct val="0"/>
              </a:spcBef>
              <a:spcAft>
                <a:spcPct val="35000"/>
              </a:spcAft>
            </a:pPr>
            <a:r>
              <a:rPr lang="en-GB" sz="1000" b="0">
                <a:solidFill>
                  <a:srgbClr val="CC00CC"/>
                </a:solidFill>
              </a:rPr>
              <a:t>The curved traces (greyed-out) going from left to right above and below the central horizontal axis represent (from the bottom up): -</a:t>
            </a:r>
          </a:p>
          <a:p>
            <a:pPr marL="381000" indent="-381000">
              <a:spcBef>
                <a:spcPct val="0"/>
              </a:spcBef>
              <a:spcAft>
                <a:spcPct val="35000"/>
              </a:spcAft>
              <a:buSzPct val="200000"/>
              <a:buFontTx/>
              <a:buBlip>
                <a:blip r:embed="rId3"/>
              </a:buBlip>
            </a:pPr>
            <a:r>
              <a:rPr lang="en-GB" sz="1000" b="0">
                <a:solidFill>
                  <a:srgbClr val="CC00CC"/>
                </a:solidFill>
              </a:rPr>
              <a:t>The past expansion and the future contraction of greenhouse gas (ghg) emissions of CO</a:t>
            </a:r>
            <a:r>
              <a:rPr lang="en-GB" sz="1000" b="0" baseline="-10000">
                <a:solidFill>
                  <a:srgbClr val="CC00CC"/>
                </a:solidFill>
              </a:rPr>
              <a:t>2</a:t>
            </a:r>
            <a:r>
              <a:rPr lang="en-GB" sz="1000" b="0">
                <a:solidFill>
                  <a:srgbClr val="CC00CC"/>
                </a:solidFill>
              </a:rPr>
              <a:t> with developing on top of developed countries and</a:t>
            </a:r>
          </a:p>
          <a:p>
            <a:pPr marL="381000" indent="-381000">
              <a:spcBef>
                <a:spcPct val="0"/>
              </a:spcBef>
              <a:spcAft>
                <a:spcPct val="35000"/>
              </a:spcAft>
              <a:buSzPct val="200000"/>
              <a:buFontTx/>
              <a:buBlip>
                <a:blip r:embed="rId3"/>
              </a:buBlip>
            </a:pPr>
            <a:r>
              <a:rPr lang="en-GB" sz="1000" b="0">
                <a:solidFill>
                  <a:srgbClr val="CC00CC"/>
                </a:solidFill>
              </a:rPr>
              <a:t>The past rise and future rise/stabilisation of ghg concentration in the atmosphere and</a:t>
            </a:r>
          </a:p>
          <a:p>
            <a:pPr marL="381000" indent="-381000">
              <a:spcBef>
                <a:spcPct val="0"/>
              </a:spcBef>
              <a:spcAft>
                <a:spcPct val="35000"/>
              </a:spcAft>
              <a:buSzPct val="200000"/>
              <a:buFontTx/>
              <a:buBlip>
                <a:blip r:embed="rId3"/>
              </a:buBlip>
            </a:pPr>
            <a:r>
              <a:rPr lang="en-GB" sz="1000" b="0">
                <a:solidFill>
                  <a:srgbClr val="CC00CC"/>
                </a:solidFill>
              </a:rPr>
              <a:t>The past rise and future rise/stabilisation of global temperature.</a:t>
            </a:r>
          </a:p>
          <a:p>
            <a:pPr marL="381000" indent="-381000">
              <a:spcBef>
                <a:spcPct val="0"/>
              </a:spcBef>
              <a:spcAft>
                <a:spcPct val="35000"/>
              </a:spcAft>
            </a:pPr>
            <a:r>
              <a:rPr lang="en-GB" sz="1000" b="0">
                <a:solidFill>
                  <a:srgbClr val="CC00CC"/>
                </a:solidFill>
              </a:rPr>
              <a:t>The performance of these climate change indicators is crucial. </a:t>
            </a:r>
          </a:p>
          <a:p>
            <a:pPr marL="381000" indent="-381000">
              <a:spcBef>
                <a:spcPct val="0"/>
              </a:spcBef>
              <a:spcAft>
                <a:spcPct val="35000"/>
              </a:spcAft>
            </a:pPr>
            <a:r>
              <a:rPr lang="en-GB" sz="1000" b="0">
                <a:solidFill>
                  <a:srgbClr val="CC00CC"/>
                </a:solidFill>
              </a:rPr>
              <a:t>They are dealt with in more detail in slides 9 to 11.</a:t>
            </a:r>
          </a:p>
          <a:p>
            <a:pPr marL="381000" indent="-381000"/>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GB"/>
              <a:t>GCI</a:t>
            </a:r>
          </a:p>
        </p:txBody>
      </p:sp>
      <p:sp>
        <p:nvSpPr>
          <p:cNvPr id="5" name="Rectangle 11"/>
          <p:cNvSpPr>
            <a:spLocks noGrp="1" noChangeArrowheads="1"/>
          </p:cNvSpPr>
          <p:nvPr>
            <p:ph type="dt" idx="1"/>
          </p:nvPr>
        </p:nvSpPr>
        <p:spPr>
          <a:ln/>
        </p:spPr>
        <p:txBody>
          <a:bodyPr/>
          <a:lstStyle/>
          <a:p>
            <a:r>
              <a:rPr lang="en-GB"/>
              <a:t>14/05/2002</a:t>
            </a:r>
          </a:p>
        </p:txBody>
      </p:sp>
      <p:sp>
        <p:nvSpPr>
          <p:cNvPr id="6" name="Rectangle 12"/>
          <p:cNvSpPr>
            <a:spLocks noGrp="1" noChangeArrowheads="1"/>
          </p:cNvSpPr>
          <p:nvPr>
            <p:ph type="ftr" sz="quarter" idx="4"/>
          </p:nvPr>
        </p:nvSpPr>
        <p:spPr>
          <a:ln/>
        </p:spPr>
        <p:txBody>
          <a:bodyPr/>
          <a:lstStyle/>
          <a:p>
            <a:r>
              <a:rPr lang="en-GB"/>
              <a:t>  Guesswork to Framework</a:t>
            </a:r>
          </a:p>
        </p:txBody>
      </p:sp>
      <p:sp>
        <p:nvSpPr>
          <p:cNvPr id="7" name="Rectangle 13"/>
          <p:cNvSpPr>
            <a:spLocks noGrp="1" noChangeArrowheads="1"/>
          </p:cNvSpPr>
          <p:nvPr>
            <p:ph type="sldNum" sz="quarter" idx="5"/>
          </p:nvPr>
        </p:nvSpPr>
        <p:spPr>
          <a:ln/>
        </p:spPr>
        <p:txBody>
          <a:bodyPr/>
          <a:lstStyle/>
          <a:p>
            <a:fld id="{146CA594-30E9-4E5C-A678-EDB33A522943}" type="slidenum">
              <a:rPr lang="en-GB"/>
              <a:pPr/>
              <a:t>20</a:t>
            </a:fld>
            <a:endParaRPr lang="en-GB"/>
          </a:p>
        </p:txBody>
      </p:sp>
      <p:sp>
        <p:nvSpPr>
          <p:cNvPr id="324610" name="Rectangle 2"/>
          <p:cNvSpPr>
            <a:spLocks noChangeArrowheads="1" noTextEdit="1"/>
          </p:cNvSpPr>
          <p:nvPr>
            <p:ph type="sldImg"/>
          </p:nvPr>
        </p:nvSpPr>
        <p:spPr bwMode="auto">
          <a:xfrm>
            <a:off x="903288" y="739775"/>
            <a:ext cx="4927600" cy="3695700"/>
          </a:xfrm>
          <a:prstGeom prst="rect">
            <a:avLst/>
          </a:prstGeom>
          <a:solidFill>
            <a:srgbClr val="FFFFFF"/>
          </a:solidFill>
          <a:ln>
            <a:solidFill>
              <a:srgbClr val="000000"/>
            </a:solidFill>
            <a:miter lim="800000"/>
            <a:headEnd/>
            <a:tailEnd/>
          </a:ln>
        </p:spPr>
      </p:sp>
      <p:sp>
        <p:nvSpPr>
          <p:cNvPr id="324613" name="Rectangle 5"/>
          <p:cNvSpPr>
            <a:spLocks noGrp="1" noChangeArrowheads="1"/>
          </p:cNvSpPr>
          <p:nvPr>
            <p:ph type="body" idx="1"/>
          </p:nvPr>
        </p:nvSpPr>
        <p:spPr bwMode="auto">
          <a:xfrm>
            <a:off x="914400" y="4648200"/>
            <a:ext cx="4951413" cy="4495800"/>
          </a:xfrm>
          <a:prstGeom prst="rect">
            <a:avLst/>
          </a:prstGeom>
          <a:noFill/>
          <a:ln>
            <a:miter lim="800000"/>
            <a:headEnd/>
            <a:tailEnd/>
          </a:ln>
        </p:spPr>
        <p:txBody>
          <a:bodyPr lIns="91430" tIns="45715" rIns="91430" bIns="45715"/>
          <a:lstStyle/>
          <a:p>
            <a:pPr>
              <a:spcBef>
                <a:spcPct val="50000"/>
              </a:spcBef>
              <a:spcAft>
                <a:spcPct val="60000"/>
              </a:spcAft>
            </a:pPr>
            <a:r>
              <a:rPr lang="en-GB"/>
              <a:t>Climate Economy – Basic Relationships</a:t>
            </a:r>
          </a:p>
          <a:p>
            <a:r>
              <a:rPr lang="en-GB" sz="1000" b="0">
                <a:solidFill>
                  <a:srgbClr val="CC00CC"/>
                </a:solidFill>
              </a:rPr>
              <a:t>Here, from high to low, are dollars per capita or INCOME.</a:t>
            </a:r>
          </a:p>
          <a:p>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GB"/>
              <a:t>GCI</a:t>
            </a:r>
          </a:p>
        </p:txBody>
      </p:sp>
      <p:sp>
        <p:nvSpPr>
          <p:cNvPr id="5" name="Rectangle 11"/>
          <p:cNvSpPr>
            <a:spLocks noGrp="1" noChangeArrowheads="1"/>
          </p:cNvSpPr>
          <p:nvPr>
            <p:ph type="dt" idx="1"/>
          </p:nvPr>
        </p:nvSpPr>
        <p:spPr>
          <a:ln/>
        </p:spPr>
        <p:txBody>
          <a:bodyPr/>
          <a:lstStyle/>
          <a:p>
            <a:r>
              <a:rPr lang="en-GB"/>
              <a:t>14/05/2002</a:t>
            </a:r>
          </a:p>
        </p:txBody>
      </p:sp>
      <p:sp>
        <p:nvSpPr>
          <p:cNvPr id="6" name="Rectangle 12"/>
          <p:cNvSpPr>
            <a:spLocks noGrp="1" noChangeArrowheads="1"/>
          </p:cNvSpPr>
          <p:nvPr>
            <p:ph type="ftr" sz="quarter" idx="4"/>
          </p:nvPr>
        </p:nvSpPr>
        <p:spPr>
          <a:ln/>
        </p:spPr>
        <p:txBody>
          <a:bodyPr/>
          <a:lstStyle/>
          <a:p>
            <a:r>
              <a:rPr lang="en-GB"/>
              <a:t>  Guesswork to Framework</a:t>
            </a:r>
          </a:p>
        </p:txBody>
      </p:sp>
      <p:sp>
        <p:nvSpPr>
          <p:cNvPr id="7" name="Rectangle 13"/>
          <p:cNvSpPr>
            <a:spLocks noGrp="1" noChangeArrowheads="1"/>
          </p:cNvSpPr>
          <p:nvPr>
            <p:ph type="sldNum" sz="quarter" idx="5"/>
          </p:nvPr>
        </p:nvSpPr>
        <p:spPr>
          <a:ln/>
        </p:spPr>
        <p:txBody>
          <a:bodyPr/>
          <a:lstStyle/>
          <a:p>
            <a:fld id="{4F6EA315-87FA-4903-944A-62643F594C1F}" type="slidenum">
              <a:rPr lang="en-GB"/>
              <a:pPr/>
              <a:t>21</a:t>
            </a:fld>
            <a:endParaRPr lang="en-GB"/>
          </a:p>
        </p:txBody>
      </p:sp>
      <p:sp>
        <p:nvSpPr>
          <p:cNvPr id="326658" name="Rectangle 2"/>
          <p:cNvSpPr>
            <a:spLocks noChangeArrowheads="1" noTextEdit="1"/>
          </p:cNvSpPr>
          <p:nvPr>
            <p:ph type="sldImg"/>
          </p:nvPr>
        </p:nvSpPr>
        <p:spPr bwMode="auto">
          <a:xfrm>
            <a:off x="903288" y="739775"/>
            <a:ext cx="4927600" cy="3695700"/>
          </a:xfrm>
          <a:prstGeom prst="rect">
            <a:avLst/>
          </a:prstGeom>
          <a:solidFill>
            <a:srgbClr val="FFFFFF"/>
          </a:solidFill>
          <a:ln>
            <a:solidFill>
              <a:srgbClr val="000000"/>
            </a:solidFill>
            <a:miter lim="800000"/>
            <a:headEnd/>
            <a:tailEnd/>
          </a:ln>
        </p:spPr>
      </p:sp>
      <p:sp>
        <p:nvSpPr>
          <p:cNvPr id="326664" name="Rectangle 8"/>
          <p:cNvSpPr>
            <a:spLocks noGrp="1" noChangeArrowheads="1"/>
          </p:cNvSpPr>
          <p:nvPr>
            <p:ph type="body" idx="1"/>
          </p:nvPr>
        </p:nvSpPr>
        <p:spPr bwMode="auto">
          <a:xfrm>
            <a:off x="914400" y="4648200"/>
            <a:ext cx="4951413" cy="4495800"/>
          </a:xfrm>
          <a:prstGeom prst="rect">
            <a:avLst/>
          </a:prstGeom>
          <a:noFill/>
          <a:ln>
            <a:miter lim="800000"/>
            <a:headEnd/>
            <a:tailEnd/>
          </a:ln>
        </p:spPr>
        <p:txBody>
          <a:bodyPr lIns="91430" tIns="45715" rIns="91430" bIns="45715"/>
          <a:lstStyle/>
          <a:p>
            <a:pPr>
              <a:spcBef>
                <a:spcPct val="50000"/>
              </a:spcBef>
              <a:spcAft>
                <a:spcPct val="60000"/>
              </a:spcAft>
            </a:pPr>
            <a:r>
              <a:rPr lang="en-GB"/>
              <a:t>Climate Economy – Basic Relationships</a:t>
            </a:r>
          </a:p>
          <a:p>
            <a:r>
              <a:rPr lang="en-GB" sz="1000" b="0">
                <a:solidFill>
                  <a:srgbClr val="CC00CC"/>
                </a:solidFill>
              </a:rPr>
              <a:t>Here, from high to low, are dollars per tonne or EFFICIENCY.</a:t>
            </a:r>
          </a:p>
          <a:p>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GB"/>
              <a:t>GCI</a:t>
            </a:r>
          </a:p>
        </p:txBody>
      </p:sp>
      <p:sp>
        <p:nvSpPr>
          <p:cNvPr id="5" name="Rectangle 11"/>
          <p:cNvSpPr>
            <a:spLocks noGrp="1" noChangeArrowheads="1"/>
          </p:cNvSpPr>
          <p:nvPr>
            <p:ph type="dt" idx="1"/>
          </p:nvPr>
        </p:nvSpPr>
        <p:spPr>
          <a:ln/>
        </p:spPr>
        <p:txBody>
          <a:bodyPr/>
          <a:lstStyle/>
          <a:p>
            <a:r>
              <a:rPr lang="en-GB"/>
              <a:t>14/05/2002</a:t>
            </a:r>
          </a:p>
        </p:txBody>
      </p:sp>
      <p:sp>
        <p:nvSpPr>
          <p:cNvPr id="6" name="Rectangle 12"/>
          <p:cNvSpPr>
            <a:spLocks noGrp="1" noChangeArrowheads="1"/>
          </p:cNvSpPr>
          <p:nvPr>
            <p:ph type="ftr" sz="quarter" idx="4"/>
          </p:nvPr>
        </p:nvSpPr>
        <p:spPr>
          <a:ln/>
        </p:spPr>
        <p:txBody>
          <a:bodyPr/>
          <a:lstStyle/>
          <a:p>
            <a:r>
              <a:rPr lang="en-GB"/>
              <a:t>  Guesswork to Framework</a:t>
            </a:r>
          </a:p>
        </p:txBody>
      </p:sp>
      <p:sp>
        <p:nvSpPr>
          <p:cNvPr id="7" name="Rectangle 13"/>
          <p:cNvSpPr>
            <a:spLocks noGrp="1" noChangeArrowheads="1"/>
          </p:cNvSpPr>
          <p:nvPr>
            <p:ph type="sldNum" sz="quarter" idx="5"/>
          </p:nvPr>
        </p:nvSpPr>
        <p:spPr>
          <a:ln/>
        </p:spPr>
        <p:txBody>
          <a:bodyPr/>
          <a:lstStyle/>
          <a:p>
            <a:fld id="{695B17CD-04E4-4835-844C-99CFADF34FCA}" type="slidenum">
              <a:rPr lang="en-GB"/>
              <a:pPr/>
              <a:t>22</a:t>
            </a:fld>
            <a:endParaRPr lang="en-GB"/>
          </a:p>
        </p:txBody>
      </p:sp>
      <p:sp>
        <p:nvSpPr>
          <p:cNvPr id="328706" name="Rectangle 2"/>
          <p:cNvSpPr>
            <a:spLocks noChangeArrowheads="1" noTextEdit="1"/>
          </p:cNvSpPr>
          <p:nvPr>
            <p:ph type="sldImg"/>
          </p:nvPr>
        </p:nvSpPr>
        <p:spPr bwMode="auto">
          <a:xfrm>
            <a:off x="903288" y="739775"/>
            <a:ext cx="4927600" cy="3695700"/>
          </a:xfrm>
          <a:prstGeom prst="rect">
            <a:avLst/>
          </a:prstGeom>
          <a:solidFill>
            <a:srgbClr val="FFFFFF"/>
          </a:solidFill>
          <a:ln>
            <a:solidFill>
              <a:srgbClr val="000000"/>
            </a:solidFill>
            <a:miter lim="800000"/>
            <a:headEnd/>
            <a:tailEnd/>
          </a:ln>
        </p:spPr>
      </p:sp>
      <p:sp>
        <p:nvSpPr>
          <p:cNvPr id="328709" name="Rectangle 5"/>
          <p:cNvSpPr>
            <a:spLocks noGrp="1" noChangeArrowheads="1"/>
          </p:cNvSpPr>
          <p:nvPr>
            <p:ph type="body" idx="1"/>
          </p:nvPr>
        </p:nvSpPr>
        <p:spPr bwMode="auto">
          <a:xfrm>
            <a:off x="914400" y="4648200"/>
            <a:ext cx="4951413" cy="4495800"/>
          </a:xfrm>
          <a:prstGeom prst="rect">
            <a:avLst/>
          </a:prstGeom>
          <a:noFill/>
          <a:ln>
            <a:miter lim="800000"/>
            <a:headEnd/>
            <a:tailEnd/>
          </a:ln>
        </p:spPr>
        <p:txBody>
          <a:bodyPr lIns="91430" tIns="45715" rIns="91430" bIns="45715"/>
          <a:lstStyle/>
          <a:p>
            <a:pPr marL="381000" indent="-381000">
              <a:spcBef>
                <a:spcPct val="50000"/>
              </a:spcBef>
              <a:spcAft>
                <a:spcPct val="60000"/>
              </a:spcAft>
            </a:pPr>
            <a:r>
              <a:rPr lang="en-GB"/>
              <a:t>Climate Economy – Basic Relationships</a:t>
            </a:r>
          </a:p>
          <a:p>
            <a:pPr marL="381000" indent="-381000"/>
            <a:r>
              <a:rPr lang="en-GB" sz="1000" b="0">
                <a:solidFill>
                  <a:srgbClr val="CC00CC"/>
                </a:solidFill>
              </a:rPr>
              <a:t>Here are the three basic features of the climate economy integrated in the same model: -</a:t>
            </a:r>
          </a:p>
          <a:p>
            <a:pPr marL="381000" indent="-381000">
              <a:buSzPct val="200000"/>
              <a:buFontTx/>
              <a:buBlip>
                <a:blip r:embed="rId3"/>
              </a:buBlip>
            </a:pPr>
            <a:r>
              <a:rPr lang="en-GB" sz="1000" b="0">
                <a:solidFill>
                  <a:srgbClr val="CC00CC"/>
                </a:solidFill>
              </a:rPr>
              <a:t>high to low dollars per tonne 	or EFFICIENCY</a:t>
            </a:r>
          </a:p>
          <a:p>
            <a:pPr marL="381000" indent="-381000">
              <a:buSzPct val="200000"/>
              <a:buFontTx/>
              <a:buBlip>
                <a:blip r:embed="rId3"/>
              </a:buBlip>
            </a:pPr>
            <a:r>
              <a:rPr lang="en-GB" sz="1000" b="0">
                <a:solidFill>
                  <a:srgbClr val="CC00CC"/>
                </a:solidFill>
              </a:rPr>
              <a:t>high to low dollars per capita 	or INCOME</a:t>
            </a:r>
          </a:p>
          <a:p>
            <a:pPr marL="381000" indent="-381000">
              <a:buSzPct val="200000"/>
              <a:buFontTx/>
              <a:buBlip>
                <a:blip r:embed="rId3"/>
              </a:buBlip>
            </a:pPr>
            <a:r>
              <a:rPr lang="en-GB" sz="1000" b="0">
                <a:solidFill>
                  <a:srgbClr val="CC00CC"/>
                </a:solidFill>
              </a:rPr>
              <a:t>high to low tonnes carbon per capita 	or IMPACT.</a:t>
            </a:r>
          </a:p>
          <a:p>
            <a:pPr marL="381000" indent="-381000">
              <a:buSzPct val="200000"/>
            </a:pPr>
            <a:r>
              <a:rPr lang="en-GB" sz="1000" b="0">
                <a:solidFill>
                  <a:srgbClr val="CC00CC"/>
                </a:solidFill>
              </a:rPr>
              <a:t>This is the basis for analysing the </a:t>
            </a:r>
            <a:r>
              <a:rPr lang="en-GB" sz="1000" b="0" i="1">
                <a:solidFill>
                  <a:srgbClr val="CC00CC"/>
                </a:solidFill>
              </a:rPr>
              <a:t>“Expansion and Divergence”</a:t>
            </a:r>
            <a:r>
              <a:rPr lang="en-GB" sz="1000" b="0">
                <a:solidFill>
                  <a:srgbClr val="CC00CC"/>
                </a:solidFill>
              </a:rPr>
              <a:t> which now follows        (charts 23 – 27).</a:t>
            </a:r>
          </a:p>
          <a:p>
            <a:pPr marL="381000" indent="-381000">
              <a:buSzPct val="200000"/>
            </a:pPr>
            <a:r>
              <a:rPr lang="en-GB" sz="1000" b="0">
                <a:solidFill>
                  <a:srgbClr val="CC00CC"/>
                </a:solidFill>
              </a:rPr>
              <a:t>What is revealed globally is an inverse relationship between conventionally measured private/public INCOME or Gross Domestic Product (GDP) and EFFICIENCY or this INCOME per unit of IMPACT.</a:t>
            </a:r>
          </a:p>
          <a:p>
            <a:pPr marL="381000" indent="-381000">
              <a:buSzPct val="200000"/>
            </a:pPr>
            <a:r>
              <a:rPr lang="en-GB" sz="1000" b="0">
                <a:solidFill>
                  <a:srgbClr val="CC00CC"/>
                </a:solidFill>
              </a:rPr>
              <a:t>In the context of climate change, those with the money are making the mess and those without are not</a:t>
            </a:r>
          </a:p>
          <a:p>
            <a:pPr marL="381000" indent="-381000"/>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GB"/>
              <a:t>GCI</a:t>
            </a:r>
          </a:p>
        </p:txBody>
      </p:sp>
      <p:sp>
        <p:nvSpPr>
          <p:cNvPr id="5" name="Rectangle 11"/>
          <p:cNvSpPr>
            <a:spLocks noGrp="1" noChangeArrowheads="1"/>
          </p:cNvSpPr>
          <p:nvPr>
            <p:ph type="dt" idx="1"/>
          </p:nvPr>
        </p:nvSpPr>
        <p:spPr>
          <a:ln/>
        </p:spPr>
        <p:txBody>
          <a:bodyPr/>
          <a:lstStyle/>
          <a:p>
            <a:r>
              <a:rPr lang="en-GB"/>
              <a:t>14/05/2002</a:t>
            </a:r>
          </a:p>
        </p:txBody>
      </p:sp>
      <p:sp>
        <p:nvSpPr>
          <p:cNvPr id="6" name="Rectangle 12"/>
          <p:cNvSpPr>
            <a:spLocks noGrp="1" noChangeArrowheads="1"/>
          </p:cNvSpPr>
          <p:nvPr>
            <p:ph type="ftr" sz="quarter" idx="4"/>
          </p:nvPr>
        </p:nvSpPr>
        <p:spPr>
          <a:ln/>
        </p:spPr>
        <p:txBody>
          <a:bodyPr/>
          <a:lstStyle/>
          <a:p>
            <a:r>
              <a:rPr lang="en-GB"/>
              <a:t>  Guesswork to Framework</a:t>
            </a:r>
          </a:p>
        </p:txBody>
      </p:sp>
      <p:sp>
        <p:nvSpPr>
          <p:cNvPr id="7" name="Rectangle 13"/>
          <p:cNvSpPr>
            <a:spLocks noGrp="1" noChangeArrowheads="1"/>
          </p:cNvSpPr>
          <p:nvPr>
            <p:ph type="sldNum" sz="quarter" idx="5"/>
          </p:nvPr>
        </p:nvSpPr>
        <p:spPr>
          <a:ln/>
        </p:spPr>
        <p:txBody>
          <a:bodyPr/>
          <a:lstStyle/>
          <a:p>
            <a:fld id="{5B703970-2E9B-4144-9541-F9CF942A4903}" type="slidenum">
              <a:rPr lang="en-GB"/>
              <a:pPr/>
              <a:t>23</a:t>
            </a:fld>
            <a:endParaRPr lang="en-GB"/>
          </a:p>
        </p:txBody>
      </p:sp>
      <p:sp>
        <p:nvSpPr>
          <p:cNvPr id="438274" name="Rectangle 2"/>
          <p:cNvSpPr>
            <a:spLocks noChangeArrowheads="1" noTextEdit="1"/>
          </p:cNvSpPr>
          <p:nvPr>
            <p:ph type="sldImg"/>
          </p:nvPr>
        </p:nvSpPr>
        <p:spPr bwMode="auto">
          <a:xfrm>
            <a:off x="903288" y="739775"/>
            <a:ext cx="4927600" cy="3695700"/>
          </a:xfrm>
          <a:prstGeom prst="rect">
            <a:avLst/>
          </a:prstGeom>
          <a:solidFill>
            <a:srgbClr val="FFFFFF"/>
          </a:solidFill>
          <a:ln>
            <a:solidFill>
              <a:srgbClr val="000000"/>
            </a:solidFill>
            <a:miter lim="800000"/>
            <a:headEnd/>
            <a:tailEnd/>
          </a:ln>
        </p:spPr>
      </p:sp>
      <p:sp>
        <p:nvSpPr>
          <p:cNvPr id="438277" name="Rectangle 5"/>
          <p:cNvSpPr>
            <a:spLocks noGrp="1" noChangeArrowheads="1"/>
          </p:cNvSpPr>
          <p:nvPr>
            <p:ph type="body" idx="1"/>
          </p:nvPr>
        </p:nvSpPr>
        <p:spPr bwMode="auto">
          <a:xfrm>
            <a:off x="914400" y="4648200"/>
            <a:ext cx="4951413" cy="4495800"/>
          </a:xfrm>
          <a:prstGeom prst="rect">
            <a:avLst/>
          </a:prstGeom>
          <a:noFill/>
          <a:ln>
            <a:miter lim="800000"/>
            <a:headEnd/>
            <a:tailEnd/>
          </a:ln>
        </p:spPr>
        <p:txBody>
          <a:bodyPr lIns="91430" tIns="45715" rIns="91430" bIns="45715"/>
          <a:lstStyle/>
          <a:p>
            <a:pPr marL="381000" indent="-381000">
              <a:spcBef>
                <a:spcPct val="50000"/>
              </a:spcBef>
              <a:spcAft>
                <a:spcPct val="60000"/>
              </a:spcAft>
            </a:pPr>
            <a:r>
              <a:rPr lang="en-GB"/>
              <a:t>Transition to “Expansion and Divergence”</a:t>
            </a:r>
          </a:p>
          <a:p>
            <a:pPr marL="381000" indent="-381000"/>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GB"/>
              <a:t>GCI</a:t>
            </a:r>
          </a:p>
        </p:txBody>
      </p:sp>
      <p:sp>
        <p:nvSpPr>
          <p:cNvPr id="5" name="Rectangle 11"/>
          <p:cNvSpPr>
            <a:spLocks noGrp="1" noChangeArrowheads="1"/>
          </p:cNvSpPr>
          <p:nvPr>
            <p:ph type="dt" idx="1"/>
          </p:nvPr>
        </p:nvSpPr>
        <p:spPr>
          <a:ln/>
        </p:spPr>
        <p:txBody>
          <a:bodyPr/>
          <a:lstStyle/>
          <a:p>
            <a:r>
              <a:rPr lang="en-GB"/>
              <a:t>14/05/2002</a:t>
            </a:r>
          </a:p>
        </p:txBody>
      </p:sp>
      <p:sp>
        <p:nvSpPr>
          <p:cNvPr id="6" name="Rectangle 12"/>
          <p:cNvSpPr>
            <a:spLocks noGrp="1" noChangeArrowheads="1"/>
          </p:cNvSpPr>
          <p:nvPr>
            <p:ph type="ftr" sz="quarter" idx="4"/>
          </p:nvPr>
        </p:nvSpPr>
        <p:spPr>
          <a:ln/>
        </p:spPr>
        <p:txBody>
          <a:bodyPr/>
          <a:lstStyle/>
          <a:p>
            <a:r>
              <a:rPr lang="en-GB"/>
              <a:t>  Guesswork to Framework</a:t>
            </a:r>
          </a:p>
        </p:txBody>
      </p:sp>
      <p:sp>
        <p:nvSpPr>
          <p:cNvPr id="7" name="Rectangle 13"/>
          <p:cNvSpPr>
            <a:spLocks noGrp="1" noChangeArrowheads="1"/>
          </p:cNvSpPr>
          <p:nvPr>
            <p:ph type="sldNum" sz="quarter" idx="5"/>
          </p:nvPr>
        </p:nvSpPr>
        <p:spPr>
          <a:ln/>
        </p:spPr>
        <p:txBody>
          <a:bodyPr/>
          <a:lstStyle/>
          <a:p>
            <a:fld id="{ED13F6DA-775F-4E2F-9153-3C07B763E8E9}" type="slidenum">
              <a:rPr lang="en-GB"/>
              <a:pPr/>
              <a:t>24</a:t>
            </a:fld>
            <a:endParaRPr lang="en-GB"/>
          </a:p>
        </p:txBody>
      </p:sp>
      <p:sp>
        <p:nvSpPr>
          <p:cNvPr id="358402" name="Rectangle 2"/>
          <p:cNvSpPr>
            <a:spLocks noChangeArrowheads="1" noTextEdit="1"/>
          </p:cNvSpPr>
          <p:nvPr>
            <p:ph type="sldImg"/>
          </p:nvPr>
        </p:nvSpPr>
        <p:spPr>
          <a:ln/>
        </p:spPr>
      </p:sp>
      <p:sp>
        <p:nvSpPr>
          <p:cNvPr id="358404" name="Rectangle 4"/>
          <p:cNvSpPr>
            <a:spLocks noGrp="1" noChangeArrowheads="1"/>
          </p:cNvSpPr>
          <p:nvPr>
            <p:ph type="body" idx="1"/>
          </p:nvPr>
        </p:nvSpPr>
        <p:spPr bwMode="auto">
          <a:xfrm>
            <a:off x="914400" y="4648200"/>
            <a:ext cx="4951413" cy="4495800"/>
          </a:xfrm>
          <a:prstGeom prst="rect">
            <a:avLst/>
          </a:prstGeom>
          <a:noFill/>
          <a:ln>
            <a:miter lim="800000"/>
            <a:headEnd/>
            <a:tailEnd/>
          </a:ln>
        </p:spPr>
        <p:txBody>
          <a:bodyPr lIns="91430" tIns="45715" rIns="91430" bIns="45715"/>
          <a:lstStyle/>
          <a:p>
            <a:pPr marL="381000" indent="-381000">
              <a:spcBef>
                <a:spcPct val="50000"/>
              </a:spcBef>
              <a:spcAft>
                <a:spcPct val="60000"/>
              </a:spcAft>
            </a:pPr>
            <a:r>
              <a:rPr lang="en-GB"/>
              <a:t>Climate Economy – Inverse Relationship between Wealth and Efficiency</a:t>
            </a:r>
          </a:p>
          <a:p>
            <a:pPr marL="381000" indent="-381000"/>
            <a:r>
              <a:rPr lang="en-GB" sz="1000" b="0">
                <a:solidFill>
                  <a:srgbClr val="CC00CC"/>
                </a:solidFill>
              </a:rPr>
              <a:t>Here are the three basic features of the climate economy assessed for 140 countries for the year 1990. </a:t>
            </a:r>
          </a:p>
          <a:p>
            <a:pPr marL="381000" indent="-381000"/>
            <a:r>
              <a:rPr lang="en-GB" sz="1000" b="0">
                <a:solidFill>
                  <a:srgbClr val="CC00CC"/>
                </a:solidFill>
              </a:rPr>
              <a:t>Six example countries from high efficiency to low efficiency are shown with their flags: - Nepal; Benin; India; Brazil; China; UK; USA.</a:t>
            </a:r>
          </a:p>
          <a:p>
            <a:pPr marL="381000" indent="-381000"/>
            <a:r>
              <a:rPr lang="en-GB" sz="1000" b="0">
                <a:solidFill>
                  <a:srgbClr val="CC00CC"/>
                </a:solidFill>
              </a:rPr>
              <a:t>It is apparent that there is an inverse relationship between wealth and efficiency. The pattern is: -</a:t>
            </a:r>
          </a:p>
          <a:p>
            <a:pPr marL="381000" indent="-381000">
              <a:buSzPct val="200000"/>
              <a:buFontTx/>
              <a:buBlip>
                <a:blip r:embed="rId3"/>
              </a:buBlip>
            </a:pPr>
            <a:r>
              <a:rPr lang="en-GB" sz="1000" b="0">
                <a:solidFill>
                  <a:srgbClr val="CC00CC"/>
                </a:solidFill>
              </a:rPr>
              <a:t>high to low dollars per tonne 	or EFFICIENCY </a:t>
            </a:r>
          </a:p>
          <a:p>
            <a:pPr marL="381000" indent="-381000">
              <a:buSzPct val="200000"/>
            </a:pPr>
            <a:r>
              <a:rPr lang="en-GB" sz="1000" b="0">
                <a:solidFill>
                  <a:srgbClr val="CC00CC"/>
                </a:solidFill>
              </a:rPr>
              <a:t>	accompany</a:t>
            </a:r>
          </a:p>
          <a:p>
            <a:pPr marL="381000" indent="-381000">
              <a:buSzPct val="200000"/>
              <a:buFontTx/>
              <a:buBlip>
                <a:blip r:embed="rId3"/>
              </a:buBlip>
            </a:pPr>
            <a:r>
              <a:rPr lang="en-GB" sz="1000" b="0">
                <a:solidFill>
                  <a:srgbClr val="CC00CC"/>
                </a:solidFill>
              </a:rPr>
              <a:t>low to high dollars per capita 	or INCOME </a:t>
            </a:r>
          </a:p>
          <a:p>
            <a:pPr marL="381000" indent="-381000">
              <a:buSzPct val="200000"/>
            </a:pPr>
            <a:r>
              <a:rPr lang="en-GB" sz="1000" b="0">
                <a:solidFill>
                  <a:srgbClr val="CC00CC"/>
                </a:solidFill>
              </a:rPr>
              <a:t>	and</a:t>
            </a:r>
          </a:p>
          <a:p>
            <a:pPr marL="381000" indent="-381000">
              <a:buSzPct val="200000"/>
              <a:buFontTx/>
              <a:buBlip>
                <a:blip r:embed="rId3"/>
              </a:buBlip>
            </a:pPr>
            <a:r>
              <a:rPr lang="en-GB" sz="1000" b="0">
                <a:solidFill>
                  <a:srgbClr val="CC00CC"/>
                </a:solidFill>
              </a:rPr>
              <a:t>low to high tonnes carbon per capita 	or IMPACT.</a:t>
            </a:r>
          </a:p>
          <a:p>
            <a:pPr marL="381000" indent="-381000"/>
            <a:endParaRPr lang="en-GB" sz="1000"/>
          </a:p>
          <a:p>
            <a:pPr marL="381000" indent="-381000">
              <a:spcBef>
                <a:spcPct val="0"/>
              </a:spcBef>
            </a:pPr>
            <a:r>
              <a:rPr lang="en-GB" sz="1000" b="0">
                <a:solidFill>
                  <a:srgbClr val="CC00CC"/>
                </a:solidFill>
              </a:rPr>
              <a:t>On present values and at present rates of change, the USA will be as efficient as Nepal only in some hundreds of years.</a:t>
            </a:r>
          </a:p>
          <a:p>
            <a:pPr marL="381000" indent="-381000">
              <a:spcBef>
                <a:spcPct val="0"/>
              </a:spcBef>
            </a:pPr>
            <a:r>
              <a:rPr lang="en-GB" sz="1000" b="0">
                <a:solidFill>
                  <a:srgbClr val="CC00CC"/>
                </a:solidFill>
              </a:rPr>
              <a:t> </a:t>
            </a:r>
          </a:p>
          <a:p>
            <a:pPr marL="381000" indent="-381000">
              <a:spcBef>
                <a:spcPct val="0"/>
              </a:spcBef>
            </a:pPr>
            <a:r>
              <a:rPr lang="en-GB" sz="1000" b="0">
                <a:solidFill>
                  <a:srgbClr val="CC00CC"/>
                </a:solidFill>
              </a:rPr>
              <a:t>The currency values have been corrected for exchange rate distortions.</a:t>
            </a:r>
          </a:p>
          <a:p>
            <a:pPr marL="381000" indent="-381000">
              <a:buSzPct val="200000"/>
            </a:pPr>
            <a:r>
              <a:rPr lang="en-GB" sz="1000" b="0">
                <a:solidFill>
                  <a:srgbClr val="CC00CC"/>
                </a:solidFill>
              </a:rPr>
              <a:t>	Dollar data IMF; PPP data from Pennsylvania State University; </a:t>
            </a:r>
          </a:p>
          <a:p>
            <a:pPr marL="381000" indent="-381000">
              <a:buSzPct val="200000"/>
            </a:pPr>
            <a:r>
              <a:rPr lang="en-GB" sz="1000" b="0">
                <a:solidFill>
                  <a:srgbClr val="CC00CC"/>
                </a:solidFill>
              </a:rPr>
              <a:t>	CO</a:t>
            </a:r>
            <a:r>
              <a:rPr lang="en-GB" sz="1000" b="0" baseline="-10000">
                <a:solidFill>
                  <a:srgbClr val="CC00CC"/>
                </a:solidFill>
              </a:rPr>
              <a:t>2</a:t>
            </a:r>
            <a:r>
              <a:rPr lang="en-GB" sz="1000" b="0">
                <a:solidFill>
                  <a:srgbClr val="CC00CC"/>
                </a:solidFill>
              </a:rPr>
              <a:t> data from CDIAC; </a:t>
            </a:r>
          </a:p>
          <a:p>
            <a:pPr marL="381000" indent="-381000">
              <a:buSzPct val="200000"/>
            </a:pPr>
            <a:r>
              <a:rPr lang="en-GB" sz="1000" b="0">
                <a:solidFill>
                  <a:srgbClr val="CC00CC"/>
                </a:solidFill>
              </a:rPr>
              <a:t>	Population data from UNSTAT.</a:t>
            </a:r>
          </a:p>
          <a:p>
            <a:pPr marL="381000" indent="-381000"/>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Grp="1" noChangeArrowheads="1"/>
          </p:cNvSpPr>
          <p:nvPr>
            <p:ph type="hdr" sz="quarter"/>
          </p:nvPr>
        </p:nvSpPr>
        <p:spPr>
          <a:ln/>
        </p:spPr>
        <p:txBody>
          <a:bodyPr/>
          <a:lstStyle/>
          <a:p>
            <a:r>
              <a:rPr lang="en-GB"/>
              <a:t>GCI</a:t>
            </a:r>
          </a:p>
        </p:txBody>
      </p:sp>
      <p:sp>
        <p:nvSpPr>
          <p:cNvPr id="4" name="Rectangle 11"/>
          <p:cNvSpPr>
            <a:spLocks noGrp="1" noChangeArrowheads="1"/>
          </p:cNvSpPr>
          <p:nvPr>
            <p:ph type="dt" idx="1"/>
          </p:nvPr>
        </p:nvSpPr>
        <p:spPr>
          <a:ln/>
        </p:spPr>
        <p:txBody>
          <a:bodyPr/>
          <a:lstStyle/>
          <a:p>
            <a:r>
              <a:rPr lang="en-GB"/>
              <a:t>14/05/2002</a:t>
            </a:r>
          </a:p>
        </p:txBody>
      </p:sp>
      <p:sp>
        <p:nvSpPr>
          <p:cNvPr id="5" name="Rectangle 12"/>
          <p:cNvSpPr>
            <a:spLocks noGrp="1" noChangeArrowheads="1"/>
          </p:cNvSpPr>
          <p:nvPr>
            <p:ph type="ftr" sz="quarter" idx="4"/>
          </p:nvPr>
        </p:nvSpPr>
        <p:spPr>
          <a:ln/>
        </p:spPr>
        <p:txBody>
          <a:bodyPr/>
          <a:lstStyle/>
          <a:p>
            <a:r>
              <a:rPr lang="en-GB"/>
              <a:t>  Guesswork to Framework</a:t>
            </a:r>
          </a:p>
        </p:txBody>
      </p:sp>
      <p:sp>
        <p:nvSpPr>
          <p:cNvPr id="6" name="Rectangle 13"/>
          <p:cNvSpPr>
            <a:spLocks noGrp="1" noChangeArrowheads="1"/>
          </p:cNvSpPr>
          <p:nvPr>
            <p:ph type="sldNum" sz="quarter" idx="5"/>
          </p:nvPr>
        </p:nvSpPr>
        <p:spPr>
          <a:ln/>
        </p:spPr>
        <p:txBody>
          <a:bodyPr/>
          <a:lstStyle/>
          <a:p>
            <a:fld id="{F130ED1A-844C-402E-A20C-184DBDA8AAA4}" type="slidenum">
              <a:rPr lang="en-GB"/>
              <a:pPr/>
              <a:t>25</a:t>
            </a:fld>
            <a:endParaRPr lang="en-GB"/>
          </a:p>
        </p:txBody>
      </p:sp>
      <p:sp>
        <p:nvSpPr>
          <p:cNvPr id="217090" name="Rectangle 2"/>
          <p:cNvSpPr>
            <a:spLocks noChangeArrowheads="1" noTextEdit="1"/>
          </p:cNvSpPr>
          <p:nvPr>
            <p:ph type="sldImg"/>
          </p:nvPr>
        </p:nvSpPr>
        <p:spPr>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GB"/>
              <a:t>GCI</a:t>
            </a:r>
          </a:p>
        </p:txBody>
      </p:sp>
      <p:sp>
        <p:nvSpPr>
          <p:cNvPr id="5" name="Rectangle 11"/>
          <p:cNvSpPr>
            <a:spLocks noGrp="1" noChangeArrowheads="1"/>
          </p:cNvSpPr>
          <p:nvPr>
            <p:ph type="dt" idx="1"/>
          </p:nvPr>
        </p:nvSpPr>
        <p:spPr>
          <a:ln/>
        </p:spPr>
        <p:txBody>
          <a:bodyPr/>
          <a:lstStyle/>
          <a:p>
            <a:r>
              <a:rPr lang="en-GB"/>
              <a:t>14/05/2002</a:t>
            </a:r>
          </a:p>
        </p:txBody>
      </p:sp>
      <p:sp>
        <p:nvSpPr>
          <p:cNvPr id="6" name="Rectangle 12"/>
          <p:cNvSpPr>
            <a:spLocks noGrp="1" noChangeArrowheads="1"/>
          </p:cNvSpPr>
          <p:nvPr>
            <p:ph type="ftr" sz="quarter" idx="4"/>
          </p:nvPr>
        </p:nvSpPr>
        <p:spPr>
          <a:ln/>
        </p:spPr>
        <p:txBody>
          <a:bodyPr/>
          <a:lstStyle/>
          <a:p>
            <a:r>
              <a:rPr lang="en-GB"/>
              <a:t>  Guesswork to Framework</a:t>
            </a:r>
          </a:p>
        </p:txBody>
      </p:sp>
      <p:sp>
        <p:nvSpPr>
          <p:cNvPr id="7" name="Rectangle 13"/>
          <p:cNvSpPr>
            <a:spLocks noGrp="1" noChangeArrowheads="1"/>
          </p:cNvSpPr>
          <p:nvPr>
            <p:ph type="sldNum" sz="quarter" idx="5"/>
          </p:nvPr>
        </p:nvSpPr>
        <p:spPr>
          <a:ln/>
        </p:spPr>
        <p:txBody>
          <a:bodyPr/>
          <a:lstStyle/>
          <a:p>
            <a:fld id="{43D69EAD-31FB-42F0-84F9-64589C132E06}" type="slidenum">
              <a:rPr lang="en-GB"/>
              <a:pPr/>
              <a:t>26</a:t>
            </a:fld>
            <a:endParaRPr lang="en-GB"/>
          </a:p>
        </p:txBody>
      </p:sp>
      <p:sp>
        <p:nvSpPr>
          <p:cNvPr id="356354" name="Rectangle 2"/>
          <p:cNvSpPr>
            <a:spLocks noChangeArrowheads="1" noTextEdit="1"/>
          </p:cNvSpPr>
          <p:nvPr>
            <p:ph type="sldImg"/>
          </p:nvPr>
        </p:nvSpPr>
        <p:spPr>
          <a:ln/>
        </p:spPr>
      </p:sp>
      <p:sp>
        <p:nvSpPr>
          <p:cNvPr id="356356" name="Rectangle 4"/>
          <p:cNvSpPr>
            <a:spLocks noGrp="1" noChangeArrowheads="1"/>
          </p:cNvSpPr>
          <p:nvPr>
            <p:ph type="body" idx="1"/>
          </p:nvPr>
        </p:nvSpPr>
        <p:spPr bwMode="auto">
          <a:xfrm>
            <a:off x="914400" y="4648200"/>
            <a:ext cx="4951413" cy="4495800"/>
          </a:xfrm>
          <a:prstGeom prst="rect">
            <a:avLst/>
          </a:prstGeom>
          <a:noFill/>
          <a:ln>
            <a:miter lim="800000"/>
            <a:headEnd/>
            <a:tailEnd/>
          </a:ln>
        </p:spPr>
        <p:txBody>
          <a:bodyPr lIns="91430" tIns="45715" rIns="91430" bIns="45715"/>
          <a:lstStyle/>
          <a:p>
            <a:r>
              <a:rPr lang="en-GB"/>
              <a:t>“Expansion and Divergence”</a:t>
            </a:r>
          </a:p>
          <a:p>
            <a:r>
              <a:rPr lang="en-GB" sz="1000" b="0">
                <a:solidFill>
                  <a:srgbClr val="CC00CC"/>
                </a:solidFill>
              </a:rPr>
              <a:t>This shows global gross and per capita </a:t>
            </a:r>
            <a:r>
              <a:rPr lang="en-GB" sz="1000" b="0" i="1">
                <a:solidFill>
                  <a:srgbClr val="CC00CC"/>
                </a:solidFill>
              </a:rPr>
              <a:t>“Expansion and Divergence”  </a:t>
            </a:r>
            <a:r>
              <a:rPr lang="en-GB" sz="1000" b="0">
                <a:solidFill>
                  <a:srgbClr val="CC00CC"/>
                </a:solidFill>
              </a:rPr>
              <a:t>in $s </a:t>
            </a:r>
            <a:r>
              <a:rPr lang="en-GB" sz="1000" b="0" u="sng">
                <a:solidFill>
                  <a:srgbClr val="CC00CC"/>
                </a:solidFill>
              </a:rPr>
              <a:t>Income</a:t>
            </a:r>
            <a:r>
              <a:rPr lang="en-GB" sz="1000" b="0">
                <a:solidFill>
                  <a:srgbClr val="CC00CC"/>
                </a:solidFill>
              </a:rPr>
              <a:t> and CO</a:t>
            </a:r>
            <a:r>
              <a:rPr lang="en-GB" sz="1000" b="0" baseline="-25000">
                <a:solidFill>
                  <a:srgbClr val="CC00CC"/>
                </a:solidFill>
              </a:rPr>
              <a:t>2 </a:t>
            </a:r>
            <a:r>
              <a:rPr lang="en-GB" sz="1000" b="0" u="sng">
                <a:solidFill>
                  <a:srgbClr val="CC00CC"/>
                </a:solidFill>
              </a:rPr>
              <a:t>Impact</a:t>
            </a:r>
            <a:r>
              <a:rPr lang="en-GB" sz="1000" b="0">
                <a:solidFill>
                  <a:srgbClr val="CC00CC"/>
                </a:solidFill>
              </a:rPr>
              <a:t> between 1950 and 1990. </a:t>
            </a:r>
            <a:r>
              <a:rPr lang="en-GB" sz="1000" b="0" u="sng">
                <a:solidFill>
                  <a:srgbClr val="CC00CC"/>
                </a:solidFill>
              </a:rPr>
              <a:t>Efficiencies</a:t>
            </a:r>
            <a:r>
              <a:rPr lang="en-GB" sz="1000" b="0">
                <a:solidFill>
                  <a:srgbClr val="CC00CC"/>
                </a:solidFill>
              </a:rPr>
              <a:t> as $s:tonne carbon are shown in currency with and without exchange rate corrections (PPP Purchasing Power Parities).</a:t>
            </a:r>
          </a:p>
          <a:p>
            <a:r>
              <a:rPr lang="en-GB" sz="1000" b="0">
                <a:solidFill>
                  <a:srgbClr val="CC00CC"/>
                </a:solidFill>
                <a:cs typeface="Times New Roman" pitchFamily="18" charset="0"/>
              </a:rPr>
              <a:t>The global average GDP dollars per tonne carbon from fossil fuel burning in 1990 for example was around $3,000 per tonne. The average per capita carbon usage for stable atmospheric concentration of 0.4 tonnes per person per annum (IPCC First Assessment) was converted into a figure called </a:t>
            </a:r>
            <a:r>
              <a:rPr lang="en-GB" sz="1000" b="0" i="1">
                <a:solidFill>
                  <a:srgbClr val="CC00CC"/>
                </a:solidFill>
                <a:cs typeface="Times New Roman" pitchFamily="18" charset="0"/>
              </a:rPr>
              <a:t>“sustainably derived income”</a:t>
            </a:r>
            <a:r>
              <a:rPr lang="en-GB" sz="1000" b="0">
                <a:solidFill>
                  <a:srgbClr val="CC00CC"/>
                </a:solidFill>
                <a:cs typeface="Times New Roman" pitchFamily="18" charset="0"/>
              </a:rPr>
              <a:t> (SDI), by reducing the $3,000 by 60%. </a:t>
            </a:r>
          </a:p>
          <a:p>
            <a:r>
              <a:rPr lang="en-GB" sz="1000" b="0">
                <a:solidFill>
                  <a:srgbClr val="CC00CC"/>
                </a:solidFill>
                <a:cs typeface="Times New Roman" pitchFamily="18" charset="0"/>
              </a:rPr>
              <a:t>While this global SDI was $1,200 per person per annum, national SDI totals were obtained by multiplying that figure by each countries population for that year. These allocations were then compared with each nation's actual dollar and Purchasing Power Parity (PPP) dollar equivalent income (GDP) to give a </a:t>
            </a:r>
            <a:r>
              <a:rPr lang="en-GB" sz="1000" b="0" i="1">
                <a:solidFill>
                  <a:srgbClr val="CC00CC"/>
                </a:solidFill>
                <a:cs typeface="Times New Roman" pitchFamily="18" charset="0"/>
              </a:rPr>
              <a:t>“debit” </a:t>
            </a:r>
            <a:r>
              <a:rPr lang="en-GB" sz="1000" b="0">
                <a:solidFill>
                  <a:srgbClr val="CC00CC"/>
                </a:solidFill>
                <a:cs typeface="Times New Roman" pitchFamily="18" charset="0"/>
              </a:rPr>
              <a:t>or</a:t>
            </a:r>
            <a:r>
              <a:rPr lang="en-GB" sz="1000" b="0" i="1">
                <a:solidFill>
                  <a:srgbClr val="CC00CC"/>
                </a:solidFill>
                <a:cs typeface="Times New Roman" pitchFamily="18" charset="0"/>
              </a:rPr>
              <a:t> “credit”</a:t>
            </a:r>
            <a:r>
              <a:rPr lang="en-GB" sz="1000" b="0">
                <a:solidFill>
                  <a:srgbClr val="CC00CC"/>
                </a:solidFill>
                <a:cs typeface="Times New Roman" pitchFamily="18" charset="0"/>
              </a:rPr>
              <a:t> figure. </a:t>
            </a:r>
          </a:p>
          <a:p>
            <a:r>
              <a:rPr lang="en-GB" sz="1000" b="0" i="1">
                <a:solidFill>
                  <a:srgbClr val="CC00CC"/>
                </a:solidFill>
                <a:cs typeface="Times New Roman" pitchFamily="18" charset="0"/>
              </a:rPr>
              <a:t>Debit</a:t>
            </a:r>
            <a:r>
              <a:rPr lang="en-GB" sz="1000" b="0">
                <a:solidFill>
                  <a:srgbClr val="CC00CC"/>
                </a:solidFill>
                <a:cs typeface="Times New Roman" pitchFamily="18" charset="0"/>
              </a:rPr>
              <a:t> here means in any year the amount by which a nation exceeded its SDI total. </a:t>
            </a:r>
            <a:r>
              <a:rPr lang="en-GB" sz="1000" b="0" i="1">
                <a:solidFill>
                  <a:srgbClr val="CC00CC"/>
                </a:solidFill>
                <a:cs typeface="Times New Roman" pitchFamily="18" charset="0"/>
              </a:rPr>
              <a:t>Credit</a:t>
            </a:r>
            <a:r>
              <a:rPr lang="en-GB" sz="1000" b="0">
                <a:solidFill>
                  <a:srgbClr val="CC00CC"/>
                </a:solidFill>
                <a:cs typeface="Times New Roman" pitchFamily="18" charset="0"/>
              </a:rPr>
              <a:t> means in any year the amount by which a nation fell short of its SDI total. </a:t>
            </a:r>
            <a:r>
              <a:rPr lang="en-GB" sz="1000" b="0" i="1">
                <a:solidFill>
                  <a:srgbClr val="CC00CC"/>
                </a:solidFill>
                <a:cs typeface="Times New Roman" pitchFamily="18" charset="0"/>
              </a:rPr>
              <a:t>“Debitor”</a:t>
            </a:r>
            <a:r>
              <a:rPr lang="en-GB" sz="1000" b="0">
                <a:solidFill>
                  <a:srgbClr val="CC00CC"/>
                </a:solidFill>
                <a:cs typeface="Times New Roman" pitchFamily="18" charset="0"/>
              </a:rPr>
              <a:t> means in any year the total number of people in the nations that took more than their equitable share of SDI globally. </a:t>
            </a:r>
            <a:r>
              <a:rPr lang="en-GB" sz="1000" b="0" i="1">
                <a:solidFill>
                  <a:srgbClr val="CC00CC"/>
                </a:solidFill>
                <a:cs typeface="Times New Roman" pitchFamily="18" charset="0"/>
              </a:rPr>
              <a:t>“Creditor”</a:t>
            </a:r>
            <a:r>
              <a:rPr lang="en-GB" sz="1000" b="0">
                <a:solidFill>
                  <a:srgbClr val="CC00CC"/>
                </a:solidFill>
                <a:cs typeface="Times New Roman" pitchFamily="18" charset="0"/>
              </a:rPr>
              <a:t> means in any year the total number of people in the nations that took less than their equitable share of SDI globally. </a:t>
            </a:r>
          </a:p>
          <a:p>
            <a:r>
              <a:rPr lang="en-GB" sz="1000" b="0">
                <a:solidFill>
                  <a:srgbClr val="CC00CC"/>
                </a:solidFill>
                <a:cs typeface="Times New Roman" pitchFamily="18" charset="0"/>
              </a:rPr>
              <a:t>To reveal the trends the exercise was carried out for each year 1950 to 1990. They show the total number of countries which were </a:t>
            </a:r>
            <a:r>
              <a:rPr lang="en-GB" sz="1000" b="0" i="1">
                <a:solidFill>
                  <a:srgbClr val="CC00CC"/>
                </a:solidFill>
                <a:cs typeface="Times New Roman" pitchFamily="18" charset="0"/>
              </a:rPr>
              <a:t>“creditors”</a:t>
            </a:r>
            <a:r>
              <a:rPr lang="en-GB" sz="1000" b="0">
                <a:solidFill>
                  <a:srgbClr val="CC00CC"/>
                </a:solidFill>
                <a:cs typeface="Times New Roman" pitchFamily="18" charset="0"/>
              </a:rPr>
              <a:t> and </a:t>
            </a:r>
            <a:r>
              <a:rPr lang="en-GB" sz="1000" b="0" i="1">
                <a:solidFill>
                  <a:srgbClr val="CC00CC"/>
                </a:solidFill>
                <a:cs typeface="Times New Roman" pitchFamily="18" charset="0"/>
              </a:rPr>
              <a:t>“debitors”</a:t>
            </a:r>
            <a:r>
              <a:rPr lang="en-GB" sz="1000" b="0">
                <a:solidFill>
                  <a:srgbClr val="CC00CC"/>
                </a:solidFill>
                <a:cs typeface="Times New Roman" pitchFamily="18" charset="0"/>
              </a:rPr>
              <a:t> in each year; their respective gross and per capita Impacts; their respective gross and per capita Incomes in $US and $PPP; their respective Efficiency trajectories in $US and $PPP. For simplicity each grouping of countries is aggregated and simply shown as </a:t>
            </a:r>
            <a:r>
              <a:rPr lang="en-GB" sz="1000" b="0" i="1">
                <a:solidFill>
                  <a:srgbClr val="CC00CC"/>
                </a:solidFill>
                <a:cs typeface="Times New Roman" pitchFamily="18" charset="0"/>
              </a:rPr>
              <a:t>“creditors”</a:t>
            </a:r>
            <a:r>
              <a:rPr lang="en-GB" sz="1000" b="0">
                <a:solidFill>
                  <a:srgbClr val="CC00CC"/>
                </a:solidFill>
                <a:cs typeface="Times New Roman" pitchFamily="18" charset="0"/>
              </a:rPr>
              <a:t> and </a:t>
            </a:r>
            <a:r>
              <a:rPr lang="en-GB" sz="1000" b="0" i="1">
                <a:solidFill>
                  <a:srgbClr val="CC00CC"/>
                </a:solidFill>
                <a:cs typeface="Times New Roman" pitchFamily="18" charset="0"/>
              </a:rPr>
              <a:t>“debitors”.</a:t>
            </a:r>
            <a:r>
              <a:rPr lang="en-GB" sz="1000" b="0">
                <a:solidFill>
                  <a:srgbClr val="CC00CC"/>
                </a:solidFill>
              </a:rPr>
              <a:t> </a:t>
            </a:r>
          </a:p>
          <a:p>
            <a:r>
              <a:rPr lang="en-GB" sz="1000" b="0">
                <a:solidFill>
                  <a:srgbClr val="CC00CC"/>
                </a:solidFill>
                <a:cs typeface="Times New Roman" pitchFamily="18" charset="0"/>
              </a:rPr>
              <a:t>When all data for all these years is analysed this way the trends that emerge are devastating, </a:t>
            </a:r>
            <a:r>
              <a:rPr lang="en-GB" sz="1000" b="0" i="1">
                <a:solidFill>
                  <a:srgbClr val="CC00CC"/>
                </a:solidFill>
                <a:cs typeface="Times New Roman" pitchFamily="18" charset="0"/>
              </a:rPr>
              <a:t>“Expansion and Divergence”</a:t>
            </a:r>
            <a:r>
              <a:rPr lang="en-GB" sz="1000" b="0">
                <a:solidFill>
                  <a:srgbClr val="CC00CC"/>
                </a:solidFill>
                <a:cs typeface="Times New Roman" pitchFamily="18" charset="0"/>
              </a:rPr>
              <a:t>. </a:t>
            </a:r>
          </a:p>
          <a:p>
            <a:r>
              <a:rPr lang="en-GB" sz="1000" b="0">
                <a:solidFill>
                  <a:srgbClr val="CC00CC"/>
                </a:solidFill>
                <a:cs typeface="Times New Roman" pitchFamily="18" charset="0"/>
              </a:rPr>
              <a:t>This helps to emphasize the systemic requirement for </a:t>
            </a:r>
            <a:r>
              <a:rPr lang="en-GB" sz="1000" b="0" i="1">
                <a:solidFill>
                  <a:srgbClr val="CC00CC"/>
                </a:solidFill>
                <a:cs typeface="Times New Roman" pitchFamily="18" charset="0"/>
              </a:rPr>
              <a:t>“Contraction and Convergence”.</a:t>
            </a:r>
          </a:p>
          <a:p>
            <a:r>
              <a:rPr lang="en-GB" sz="1000" b="0">
                <a:solidFill>
                  <a:srgbClr val="CC00CC"/>
                </a:solidFill>
                <a:cs typeface="Times New Roman" pitchFamily="18" charset="0"/>
              </a:rPr>
              <a:t>(More information at: - www.greenbooks.co.uk/cac/cacorder.htm).</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Grp="1" noChangeArrowheads="1"/>
          </p:cNvSpPr>
          <p:nvPr>
            <p:ph type="hdr" sz="quarter"/>
          </p:nvPr>
        </p:nvSpPr>
        <p:spPr>
          <a:ln/>
        </p:spPr>
        <p:txBody>
          <a:bodyPr/>
          <a:lstStyle/>
          <a:p>
            <a:r>
              <a:rPr lang="en-GB"/>
              <a:t>GCI</a:t>
            </a:r>
          </a:p>
        </p:txBody>
      </p:sp>
      <p:sp>
        <p:nvSpPr>
          <p:cNvPr id="4" name="Rectangle 11"/>
          <p:cNvSpPr>
            <a:spLocks noGrp="1" noChangeArrowheads="1"/>
          </p:cNvSpPr>
          <p:nvPr>
            <p:ph type="dt" idx="1"/>
          </p:nvPr>
        </p:nvSpPr>
        <p:spPr>
          <a:ln/>
        </p:spPr>
        <p:txBody>
          <a:bodyPr/>
          <a:lstStyle/>
          <a:p>
            <a:r>
              <a:rPr lang="en-GB"/>
              <a:t>14/05/2002</a:t>
            </a:r>
          </a:p>
        </p:txBody>
      </p:sp>
      <p:sp>
        <p:nvSpPr>
          <p:cNvPr id="5" name="Rectangle 12"/>
          <p:cNvSpPr>
            <a:spLocks noGrp="1" noChangeArrowheads="1"/>
          </p:cNvSpPr>
          <p:nvPr>
            <p:ph type="ftr" sz="quarter" idx="4"/>
          </p:nvPr>
        </p:nvSpPr>
        <p:spPr>
          <a:ln/>
        </p:spPr>
        <p:txBody>
          <a:bodyPr/>
          <a:lstStyle/>
          <a:p>
            <a:r>
              <a:rPr lang="en-GB"/>
              <a:t>  Guesswork to Framework</a:t>
            </a:r>
          </a:p>
        </p:txBody>
      </p:sp>
      <p:sp>
        <p:nvSpPr>
          <p:cNvPr id="6" name="Rectangle 13"/>
          <p:cNvSpPr>
            <a:spLocks noGrp="1" noChangeArrowheads="1"/>
          </p:cNvSpPr>
          <p:nvPr>
            <p:ph type="sldNum" sz="quarter" idx="5"/>
          </p:nvPr>
        </p:nvSpPr>
        <p:spPr>
          <a:ln/>
        </p:spPr>
        <p:txBody>
          <a:bodyPr/>
          <a:lstStyle/>
          <a:p>
            <a:fld id="{CF65655C-BEAF-4A64-96DD-B2127655AC74}" type="slidenum">
              <a:rPr lang="en-GB"/>
              <a:pPr/>
              <a:t>27</a:t>
            </a:fld>
            <a:endParaRPr lang="en-GB"/>
          </a:p>
        </p:txBody>
      </p:sp>
      <p:sp>
        <p:nvSpPr>
          <p:cNvPr id="380930" name="Rectangle 2"/>
          <p:cNvSpPr>
            <a:spLocks noChangeArrowheads="1" noTextEdit="1"/>
          </p:cNvSpPr>
          <p:nvPr>
            <p:ph type="sldImg"/>
          </p:nvPr>
        </p:nvSpPr>
        <p:spPr>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GB"/>
              <a:t>GCI</a:t>
            </a:r>
          </a:p>
        </p:txBody>
      </p:sp>
      <p:sp>
        <p:nvSpPr>
          <p:cNvPr id="5" name="Rectangle 11"/>
          <p:cNvSpPr>
            <a:spLocks noGrp="1" noChangeArrowheads="1"/>
          </p:cNvSpPr>
          <p:nvPr>
            <p:ph type="dt" idx="1"/>
          </p:nvPr>
        </p:nvSpPr>
        <p:spPr>
          <a:ln/>
        </p:spPr>
        <p:txBody>
          <a:bodyPr/>
          <a:lstStyle/>
          <a:p>
            <a:r>
              <a:rPr lang="en-GB"/>
              <a:t>14/05/2002</a:t>
            </a:r>
          </a:p>
        </p:txBody>
      </p:sp>
      <p:sp>
        <p:nvSpPr>
          <p:cNvPr id="6" name="Rectangle 12"/>
          <p:cNvSpPr>
            <a:spLocks noGrp="1" noChangeArrowheads="1"/>
          </p:cNvSpPr>
          <p:nvPr>
            <p:ph type="ftr" sz="quarter" idx="4"/>
          </p:nvPr>
        </p:nvSpPr>
        <p:spPr>
          <a:ln/>
        </p:spPr>
        <p:txBody>
          <a:bodyPr/>
          <a:lstStyle/>
          <a:p>
            <a:r>
              <a:rPr lang="en-GB"/>
              <a:t>  Guesswork to Framework</a:t>
            </a:r>
          </a:p>
        </p:txBody>
      </p:sp>
      <p:sp>
        <p:nvSpPr>
          <p:cNvPr id="7" name="Rectangle 13"/>
          <p:cNvSpPr>
            <a:spLocks noGrp="1" noChangeArrowheads="1"/>
          </p:cNvSpPr>
          <p:nvPr>
            <p:ph type="sldNum" sz="quarter" idx="5"/>
          </p:nvPr>
        </p:nvSpPr>
        <p:spPr>
          <a:ln/>
        </p:spPr>
        <p:txBody>
          <a:bodyPr/>
          <a:lstStyle/>
          <a:p>
            <a:fld id="{6B708AF8-2E9B-4611-8FCA-E7B87596C39B}" type="slidenum">
              <a:rPr lang="en-GB"/>
              <a:pPr/>
              <a:t>28</a:t>
            </a:fld>
            <a:endParaRPr lang="en-GB"/>
          </a:p>
        </p:txBody>
      </p:sp>
      <p:sp>
        <p:nvSpPr>
          <p:cNvPr id="392194" name="Rectangle 2"/>
          <p:cNvSpPr>
            <a:spLocks noChangeArrowheads="1" noTextEdit="1"/>
          </p:cNvSpPr>
          <p:nvPr>
            <p:ph type="sldImg"/>
          </p:nvPr>
        </p:nvSpPr>
        <p:spPr>
          <a:ln/>
        </p:spPr>
      </p:sp>
      <p:sp>
        <p:nvSpPr>
          <p:cNvPr id="392196" name="Rectangle 4"/>
          <p:cNvSpPr>
            <a:spLocks noGrp="1" noChangeArrowheads="1"/>
          </p:cNvSpPr>
          <p:nvPr>
            <p:ph type="body" idx="1"/>
          </p:nvPr>
        </p:nvSpPr>
        <p:spPr bwMode="auto">
          <a:xfrm>
            <a:off x="914400" y="4648200"/>
            <a:ext cx="4951413" cy="4495800"/>
          </a:xfrm>
          <a:prstGeom prst="rect">
            <a:avLst/>
          </a:prstGeom>
          <a:noFill/>
          <a:ln>
            <a:miter lim="800000"/>
            <a:headEnd/>
            <a:tailEnd/>
          </a:ln>
        </p:spPr>
        <p:txBody>
          <a:bodyPr lIns="91430" tIns="45715" rIns="91430" bIns="45715"/>
          <a:lstStyle/>
          <a:p>
            <a:pPr>
              <a:spcBef>
                <a:spcPct val="50000"/>
              </a:spcBef>
              <a:spcAft>
                <a:spcPct val="60000"/>
              </a:spcAft>
            </a:pPr>
            <a:r>
              <a:rPr lang="en-GB"/>
              <a:t>Contraction by 2100 with Convergence by 2050</a:t>
            </a:r>
          </a:p>
          <a:p>
            <a:r>
              <a:rPr lang="en-GB" sz="1000" b="0">
                <a:solidFill>
                  <a:srgbClr val="CC00CC"/>
                </a:solidFill>
              </a:rPr>
              <a:t>Here are greenhouse gas emissions for the world divided in six regions.</a:t>
            </a:r>
          </a:p>
          <a:p>
            <a:r>
              <a:rPr lang="en-GB" sz="1000" b="0">
                <a:solidFill>
                  <a:srgbClr val="CC00CC"/>
                </a:solidFill>
              </a:rPr>
              <a:t>Under Contraction by 2100 for 450 ppmv, entitlements converge to equal per capita by 2050.</a:t>
            </a:r>
          </a:p>
          <a:p>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GB"/>
              <a:t>GCI</a:t>
            </a:r>
          </a:p>
        </p:txBody>
      </p:sp>
      <p:sp>
        <p:nvSpPr>
          <p:cNvPr id="5" name="Rectangle 11"/>
          <p:cNvSpPr>
            <a:spLocks noGrp="1" noChangeArrowheads="1"/>
          </p:cNvSpPr>
          <p:nvPr>
            <p:ph type="dt" idx="1"/>
          </p:nvPr>
        </p:nvSpPr>
        <p:spPr>
          <a:ln/>
        </p:spPr>
        <p:txBody>
          <a:bodyPr/>
          <a:lstStyle/>
          <a:p>
            <a:r>
              <a:rPr lang="en-GB"/>
              <a:t>14/05/2002</a:t>
            </a:r>
          </a:p>
        </p:txBody>
      </p:sp>
      <p:sp>
        <p:nvSpPr>
          <p:cNvPr id="6" name="Rectangle 12"/>
          <p:cNvSpPr>
            <a:spLocks noGrp="1" noChangeArrowheads="1"/>
          </p:cNvSpPr>
          <p:nvPr>
            <p:ph type="ftr" sz="quarter" idx="4"/>
          </p:nvPr>
        </p:nvSpPr>
        <p:spPr>
          <a:ln/>
        </p:spPr>
        <p:txBody>
          <a:bodyPr/>
          <a:lstStyle/>
          <a:p>
            <a:r>
              <a:rPr lang="en-GB"/>
              <a:t>  Guesswork to Framework</a:t>
            </a:r>
          </a:p>
        </p:txBody>
      </p:sp>
      <p:sp>
        <p:nvSpPr>
          <p:cNvPr id="7" name="Rectangle 13"/>
          <p:cNvSpPr>
            <a:spLocks noGrp="1" noChangeArrowheads="1"/>
          </p:cNvSpPr>
          <p:nvPr>
            <p:ph type="sldNum" sz="quarter" idx="5"/>
          </p:nvPr>
        </p:nvSpPr>
        <p:spPr>
          <a:ln/>
        </p:spPr>
        <p:txBody>
          <a:bodyPr/>
          <a:lstStyle/>
          <a:p>
            <a:fld id="{800E2A57-02A9-4F25-80F0-E50A01223FFF}" type="slidenum">
              <a:rPr lang="en-GB"/>
              <a:pPr/>
              <a:t>29</a:t>
            </a:fld>
            <a:endParaRPr lang="en-GB"/>
          </a:p>
        </p:txBody>
      </p:sp>
      <p:sp>
        <p:nvSpPr>
          <p:cNvPr id="393218" name="Rectangle 2"/>
          <p:cNvSpPr>
            <a:spLocks noChangeArrowheads="1" noTextEdit="1"/>
          </p:cNvSpPr>
          <p:nvPr>
            <p:ph type="sldImg"/>
          </p:nvPr>
        </p:nvSpPr>
        <p:spPr>
          <a:ln/>
        </p:spPr>
      </p:sp>
      <p:sp>
        <p:nvSpPr>
          <p:cNvPr id="393220" name="Rectangle 4"/>
          <p:cNvSpPr>
            <a:spLocks noGrp="1" noChangeArrowheads="1"/>
          </p:cNvSpPr>
          <p:nvPr>
            <p:ph type="body" idx="1"/>
          </p:nvPr>
        </p:nvSpPr>
        <p:spPr bwMode="auto">
          <a:xfrm>
            <a:off x="914400" y="4648200"/>
            <a:ext cx="4951413" cy="4495800"/>
          </a:xfrm>
          <a:prstGeom prst="rect">
            <a:avLst/>
          </a:prstGeom>
          <a:noFill/>
          <a:ln>
            <a:miter lim="800000"/>
            <a:headEnd/>
            <a:tailEnd/>
          </a:ln>
        </p:spPr>
        <p:txBody>
          <a:bodyPr lIns="91430" tIns="45715" rIns="91430" bIns="45715"/>
          <a:lstStyle/>
          <a:p>
            <a:pPr>
              <a:spcBef>
                <a:spcPct val="50000"/>
              </a:spcBef>
              <a:spcAft>
                <a:spcPct val="60000"/>
              </a:spcAft>
            </a:pPr>
            <a:r>
              <a:rPr lang="en-GB"/>
              <a:t>Contraction by 2100 with Convergence by 2100</a:t>
            </a:r>
          </a:p>
          <a:p>
            <a:r>
              <a:rPr lang="en-GB" sz="1000" b="0">
                <a:solidFill>
                  <a:srgbClr val="CC00CC"/>
                </a:solidFill>
              </a:rPr>
              <a:t>Here are greenhouse gas emissions for the world divided in six regions.</a:t>
            </a:r>
          </a:p>
          <a:p>
            <a:r>
              <a:rPr lang="en-GB" sz="1000" b="0">
                <a:solidFill>
                  <a:srgbClr val="CC00CC"/>
                </a:solidFill>
              </a:rPr>
              <a:t>Under Contraction by 2100 for 450 ppmv, entitlements converge to equal per capita by 2100.</a:t>
            </a:r>
          </a:p>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GB"/>
              <a:t>GCI</a:t>
            </a:r>
          </a:p>
        </p:txBody>
      </p:sp>
      <p:sp>
        <p:nvSpPr>
          <p:cNvPr id="5" name="Rectangle 11"/>
          <p:cNvSpPr>
            <a:spLocks noGrp="1" noChangeArrowheads="1"/>
          </p:cNvSpPr>
          <p:nvPr>
            <p:ph type="dt" idx="1"/>
          </p:nvPr>
        </p:nvSpPr>
        <p:spPr>
          <a:ln/>
        </p:spPr>
        <p:txBody>
          <a:bodyPr/>
          <a:lstStyle/>
          <a:p>
            <a:r>
              <a:rPr lang="en-GB"/>
              <a:t>14/05/2002</a:t>
            </a:r>
          </a:p>
        </p:txBody>
      </p:sp>
      <p:sp>
        <p:nvSpPr>
          <p:cNvPr id="6" name="Rectangle 12"/>
          <p:cNvSpPr>
            <a:spLocks noGrp="1" noChangeArrowheads="1"/>
          </p:cNvSpPr>
          <p:nvPr>
            <p:ph type="ftr" sz="quarter" idx="4"/>
          </p:nvPr>
        </p:nvSpPr>
        <p:spPr>
          <a:ln/>
        </p:spPr>
        <p:txBody>
          <a:bodyPr/>
          <a:lstStyle/>
          <a:p>
            <a:r>
              <a:rPr lang="en-GB"/>
              <a:t>  Guesswork to Framework</a:t>
            </a:r>
          </a:p>
        </p:txBody>
      </p:sp>
      <p:sp>
        <p:nvSpPr>
          <p:cNvPr id="7" name="Rectangle 13"/>
          <p:cNvSpPr>
            <a:spLocks noGrp="1" noChangeArrowheads="1"/>
          </p:cNvSpPr>
          <p:nvPr>
            <p:ph type="sldNum" sz="quarter" idx="5"/>
          </p:nvPr>
        </p:nvSpPr>
        <p:spPr>
          <a:ln/>
        </p:spPr>
        <p:txBody>
          <a:bodyPr/>
          <a:lstStyle/>
          <a:p>
            <a:fld id="{84197223-BB6F-43DB-BBEF-4C91772E402C}" type="slidenum">
              <a:rPr lang="en-GB"/>
              <a:pPr/>
              <a:t>3</a:t>
            </a:fld>
            <a:endParaRPr lang="en-GB"/>
          </a:p>
        </p:txBody>
      </p:sp>
      <p:sp>
        <p:nvSpPr>
          <p:cNvPr id="351234" name="Rectangle 2"/>
          <p:cNvSpPr>
            <a:spLocks noChangeArrowheads="1" noTextEdit="1"/>
          </p:cNvSpPr>
          <p:nvPr>
            <p:ph type="sldImg"/>
          </p:nvPr>
        </p:nvSpPr>
        <p:spPr>
          <a:ln/>
        </p:spPr>
      </p:sp>
      <p:sp>
        <p:nvSpPr>
          <p:cNvPr id="351236" name="Rectangle 4"/>
          <p:cNvSpPr>
            <a:spLocks noGrp="1" noChangeArrowheads="1"/>
          </p:cNvSpPr>
          <p:nvPr>
            <p:ph type="body" idx="1"/>
          </p:nvPr>
        </p:nvSpPr>
        <p:spPr bwMode="auto">
          <a:xfrm>
            <a:off x="914400" y="4648200"/>
            <a:ext cx="4951413" cy="4495800"/>
          </a:xfrm>
          <a:prstGeom prst="rect">
            <a:avLst/>
          </a:prstGeom>
          <a:noFill/>
          <a:ln>
            <a:miter lim="800000"/>
            <a:headEnd/>
            <a:tailEnd/>
          </a:ln>
        </p:spPr>
        <p:txBody>
          <a:bodyPr lIns="91430" tIns="45715" rIns="91430" bIns="45715"/>
          <a:lstStyle/>
          <a:p>
            <a:pPr marL="381000" indent="-381000" defTabSz="1143000">
              <a:spcBef>
                <a:spcPct val="50000"/>
              </a:spcBef>
              <a:spcAft>
                <a:spcPct val="60000"/>
              </a:spcAft>
            </a:pPr>
            <a:r>
              <a:rPr lang="en-GB"/>
              <a:t>CULTURAL THEORY</a:t>
            </a:r>
          </a:p>
          <a:p>
            <a:pPr marL="381000" indent="-381000" defTabSz="1143000">
              <a:spcBef>
                <a:spcPct val="5000"/>
              </a:spcBef>
              <a:spcAft>
                <a:spcPct val="35000"/>
              </a:spcAft>
            </a:pPr>
            <a:r>
              <a:rPr lang="en-GB" sz="1000" b="0">
                <a:solidFill>
                  <a:srgbClr val="CC00CC"/>
                </a:solidFill>
              </a:rPr>
              <a:t>This image is intended to suggest the same progression to the globalisation of consciousness but through the world-views of the: -</a:t>
            </a:r>
          </a:p>
          <a:p>
            <a:pPr marL="381000" indent="-381000" defTabSz="1143000">
              <a:spcBef>
                <a:spcPct val="5000"/>
              </a:spcBef>
              <a:spcAft>
                <a:spcPct val="35000"/>
              </a:spcAft>
              <a:buSzPct val="200000"/>
              <a:buFontTx/>
              <a:buBlip>
                <a:blip r:embed="rId3"/>
              </a:buBlip>
            </a:pPr>
            <a:r>
              <a:rPr lang="en-GB" sz="1000" b="0">
                <a:solidFill>
                  <a:srgbClr val="CC00CC"/>
                </a:solidFill>
              </a:rPr>
              <a:t>Individualist: 	predator, in tactical conditions of ‘local guesswork’: </a:t>
            </a:r>
          </a:p>
          <a:p>
            <a:pPr marL="381000" indent="-381000" defTabSz="1143000">
              <a:spcBef>
                <a:spcPct val="5000"/>
              </a:spcBef>
              <a:spcAft>
                <a:spcPct val="35000"/>
              </a:spcAft>
              <a:buSzPct val="200000"/>
              <a:buFontTx/>
              <a:buBlip>
                <a:blip r:embed="rId3"/>
              </a:buBlip>
            </a:pPr>
            <a:r>
              <a:rPr lang="en-GB" sz="1000" b="0">
                <a:solidFill>
                  <a:srgbClr val="CC00CC"/>
                </a:solidFill>
              </a:rPr>
              <a:t>Fatalist:  	prey, resigned in a state of global ‘che sera sera’: </a:t>
            </a:r>
          </a:p>
          <a:p>
            <a:pPr marL="381000" indent="-381000" defTabSz="1143000">
              <a:spcBef>
                <a:spcPct val="5000"/>
              </a:spcBef>
              <a:spcAft>
                <a:spcPct val="35000"/>
              </a:spcAft>
              <a:buSzPct val="200000"/>
              <a:buFontTx/>
              <a:buBlip>
                <a:blip r:embed="rId3"/>
              </a:buBlip>
            </a:pPr>
            <a:r>
              <a:rPr lang="en-GB" sz="1000" b="0">
                <a:solidFill>
                  <a:srgbClr val="CC00CC"/>
                </a:solidFill>
              </a:rPr>
              <a:t>Heirarchist:  	mediates with ‘sub-global policy frameworks’:</a:t>
            </a:r>
          </a:p>
          <a:p>
            <a:pPr marL="381000" indent="-381000" defTabSz="1143000">
              <a:spcBef>
                <a:spcPct val="5000"/>
              </a:spcBef>
              <a:spcAft>
                <a:spcPct val="35000"/>
              </a:spcAft>
              <a:buSzPct val="200000"/>
              <a:buFontTx/>
              <a:buBlip>
                <a:blip r:embed="rId3"/>
              </a:buBlip>
            </a:pPr>
            <a:r>
              <a:rPr lang="en-GB" sz="1000" b="0">
                <a:solidFill>
                  <a:srgbClr val="CC00CC"/>
                </a:solidFill>
              </a:rPr>
              <a:t>Egalitarian: 	sees ‘conception-constitution’, or ‘global framework’.</a:t>
            </a:r>
          </a:p>
          <a:p>
            <a:pPr marL="381000" indent="-381000" defTabSz="1143000">
              <a:spcBef>
                <a:spcPct val="5000"/>
              </a:spcBef>
              <a:spcAft>
                <a:spcPct val="35000"/>
              </a:spcAft>
            </a:pPr>
            <a:r>
              <a:rPr lang="en-GB" sz="1000" b="0">
                <a:solidFill>
                  <a:srgbClr val="CC00CC"/>
                </a:solidFill>
              </a:rPr>
              <a:t>This is a progression taking local competitive autarchy into constitutional democracy and then global governance under precautionary limits to global ghg emissions.</a:t>
            </a:r>
          </a:p>
          <a:p>
            <a:pPr marL="381000" indent="-381000" algn="ctr" defTabSz="1143000">
              <a:spcBef>
                <a:spcPct val="5000"/>
              </a:spcBef>
              <a:spcAft>
                <a:spcPct val="35000"/>
              </a:spcAft>
            </a:pPr>
            <a:r>
              <a:rPr lang="en-GB" sz="1000" b="0">
                <a:solidFill>
                  <a:srgbClr val="CC00CC"/>
                </a:solidFill>
              </a:rPr>
              <a:t>xxxxxxxxxxxxxxxxxxxxxxxxxxxxxxxxxxxxxxxxxxxxxx</a:t>
            </a:r>
          </a:p>
          <a:p>
            <a:pPr marL="381000" indent="-381000" defTabSz="1143000">
              <a:spcBef>
                <a:spcPct val="0"/>
              </a:spcBef>
              <a:spcAft>
                <a:spcPct val="35000"/>
              </a:spcAft>
            </a:pPr>
            <a:r>
              <a:rPr lang="en-GB" sz="1000" b="0">
                <a:solidFill>
                  <a:srgbClr val="CC00CC"/>
                </a:solidFill>
              </a:rPr>
              <a:t>Once again, the curved traces (greyed-out) going from left to right above and below the central horizontal axis represent the underlying climate trends. </a:t>
            </a:r>
          </a:p>
          <a:p>
            <a:pPr marL="381000" indent="-381000" defTabSz="1143000">
              <a:spcBef>
                <a:spcPct val="0"/>
              </a:spcBef>
              <a:spcAft>
                <a:spcPct val="35000"/>
              </a:spcAft>
            </a:pPr>
            <a:r>
              <a:rPr lang="en-GB" sz="1000" b="0">
                <a:solidFill>
                  <a:srgbClr val="CC00CC"/>
                </a:solidFill>
              </a:rPr>
              <a:t>These traces persist throughout most of the presentation to facilitate comparisons between the rates of change in the economy and in the climate system.</a:t>
            </a:r>
          </a:p>
          <a:p>
            <a:pPr marL="381000" indent="-381000" defTabSz="1143000"/>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GB"/>
              <a:t>GCI</a:t>
            </a:r>
          </a:p>
        </p:txBody>
      </p:sp>
      <p:sp>
        <p:nvSpPr>
          <p:cNvPr id="5" name="Rectangle 11"/>
          <p:cNvSpPr>
            <a:spLocks noGrp="1" noChangeArrowheads="1"/>
          </p:cNvSpPr>
          <p:nvPr>
            <p:ph type="dt" idx="1"/>
          </p:nvPr>
        </p:nvSpPr>
        <p:spPr>
          <a:ln/>
        </p:spPr>
        <p:txBody>
          <a:bodyPr/>
          <a:lstStyle/>
          <a:p>
            <a:r>
              <a:rPr lang="en-GB"/>
              <a:t>14/05/2002</a:t>
            </a:r>
          </a:p>
        </p:txBody>
      </p:sp>
      <p:sp>
        <p:nvSpPr>
          <p:cNvPr id="6" name="Rectangle 12"/>
          <p:cNvSpPr>
            <a:spLocks noGrp="1" noChangeArrowheads="1"/>
          </p:cNvSpPr>
          <p:nvPr>
            <p:ph type="ftr" sz="quarter" idx="4"/>
          </p:nvPr>
        </p:nvSpPr>
        <p:spPr>
          <a:ln/>
        </p:spPr>
        <p:txBody>
          <a:bodyPr/>
          <a:lstStyle/>
          <a:p>
            <a:r>
              <a:rPr lang="en-GB"/>
              <a:t>  Guesswork to Framework</a:t>
            </a:r>
          </a:p>
        </p:txBody>
      </p:sp>
      <p:sp>
        <p:nvSpPr>
          <p:cNvPr id="7" name="Rectangle 13"/>
          <p:cNvSpPr>
            <a:spLocks noGrp="1" noChangeArrowheads="1"/>
          </p:cNvSpPr>
          <p:nvPr>
            <p:ph type="sldNum" sz="quarter" idx="5"/>
          </p:nvPr>
        </p:nvSpPr>
        <p:spPr>
          <a:ln/>
        </p:spPr>
        <p:txBody>
          <a:bodyPr/>
          <a:lstStyle/>
          <a:p>
            <a:fld id="{CEA78F2B-9923-4C9E-AE68-AD0B18716BE2}" type="slidenum">
              <a:rPr lang="en-GB"/>
              <a:pPr/>
              <a:t>30</a:t>
            </a:fld>
            <a:endParaRPr lang="en-GB"/>
          </a:p>
        </p:txBody>
      </p:sp>
      <p:sp>
        <p:nvSpPr>
          <p:cNvPr id="394242" name="Rectangle 2"/>
          <p:cNvSpPr>
            <a:spLocks noChangeArrowheads="1" noTextEdit="1"/>
          </p:cNvSpPr>
          <p:nvPr>
            <p:ph type="sldImg"/>
          </p:nvPr>
        </p:nvSpPr>
        <p:spPr>
          <a:ln/>
        </p:spPr>
      </p:sp>
      <p:sp>
        <p:nvSpPr>
          <p:cNvPr id="394244" name="Rectangle 4"/>
          <p:cNvSpPr>
            <a:spLocks noGrp="1" noChangeArrowheads="1"/>
          </p:cNvSpPr>
          <p:nvPr>
            <p:ph type="body" idx="1"/>
          </p:nvPr>
        </p:nvSpPr>
        <p:spPr bwMode="auto">
          <a:xfrm>
            <a:off x="914400" y="4648200"/>
            <a:ext cx="4951413" cy="4495800"/>
          </a:xfrm>
          <a:prstGeom prst="rect">
            <a:avLst/>
          </a:prstGeom>
          <a:noFill/>
          <a:ln>
            <a:miter lim="800000"/>
            <a:headEnd/>
            <a:tailEnd/>
          </a:ln>
        </p:spPr>
        <p:txBody>
          <a:bodyPr lIns="91430" tIns="45715" rIns="91430" bIns="45715"/>
          <a:lstStyle/>
          <a:p>
            <a:pPr>
              <a:spcBef>
                <a:spcPct val="50000"/>
              </a:spcBef>
              <a:spcAft>
                <a:spcPct val="60000"/>
              </a:spcAft>
            </a:pPr>
            <a:r>
              <a:rPr lang="en-GB"/>
              <a:t>Contraction by 2100 with Convergence by 2100</a:t>
            </a:r>
          </a:p>
          <a:p>
            <a:r>
              <a:rPr lang="en-GB" sz="1000" b="0">
                <a:solidFill>
                  <a:srgbClr val="CC00CC"/>
                </a:solidFill>
              </a:rPr>
              <a:t>Here are greenhouse gas emissions for the world divided in two regions, the Developed and Developing Countries.</a:t>
            </a:r>
          </a:p>
          <a:p>
            <a:r>
              <a:rPr lang="en-GB" sz="1000" b="0">
                <a:solidFill>
                  <a:srgbClr val="CC00CC"/>
                </a:solidFill>
              </a:rPr>
              <a:t>Under Contraction by 2100 for 450 ppmv, entitlements converge to equal per capita by 2100.</a:t>
            </a:r>
          </a:p>
          <a:p>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GB"/>
              <a:t>GCI</a:t>
            </a:r>
          </a:p>
        </p:txBody>
      </p:sp>
      <p:sp>
        <p:nvSpPr>
          <p:cNvPr id="5" name="Rectangle 11"/>
          <p:cNvSpPr>
            <a:spLocks noGrp="1" noChangeArrowheads="1"/>
          </p:cNvSpPr>
          <p:nvPr>
            <p:ph type="dt" idx="1"/>
          </p:nvPr>
        </p:nvSpPr>
        <p:spPr>
          <a:ln/>
        </p:spPr>
        <p:txBody>
          <a:bodyPr/>
          <a:lstStyle/>
          <a:p>
            <a:r>
              <a:rPr lang="en-GB"/>
              <a:t>14/05/2002</a:t>
            </a:r>
          </a:p>
        </p:txBody>
      </p:sp>
      <p:sp>
        <p:nvSpPr>
          <p:cNvPr id="6" name="Rectangle 12"/>
          <p:cNvSpPr>
            <a:spLocks noGrp="1" noChangeArrowheads="1"/>
          </p:cNvSpPr>
          <p:nvPr>
            <p:ph type="ftr" sz="quarter" idx="4"/>
          </p:nvPr>
        </p:nvSpPr>
        <p:spPr>
          <a:ln/>
        </p:spPr>
        <p:txBody>
          <a:bodyPr/>
          <a:lstStyle/>
          <a:p>
            <a:r>
              <a:rPr lang="en-GB"/>
              <a:t>  Guesswork to Framework</a:t>
            </a:r>
          </a:p>
        </p:txBody>
      </p:sp>
      <p:sp>
        <p:nvSpPr>
          <p:cNvPr id="7" name="Rectangle 13"/>
          <p:cNvSpPr>
            <a:spLocks noGrp="1" noChangeArrowheads="1"/>
          </p:cNvSpPr>
          <p:nvPr>
            <p:ph type="sldNum" sz="quarter" idx="5"/>
          </p:nvPr>
        </p:nvSpPr>
        <p:spPr>
          <a:ln/>
        </p:spPr>
        <p:txBody>
          <a:bodyPr/>
          <a:lstStyle/>
          <a:p>
            <a:fld id="{425127D3-6F5C-4C8C-9C4C-D09E38D8D61C}" type="slidenum">
              <a:rPr lang="en-GB"/>
              <a:pPr/>
              <a:t>31</a:t>
            </a:fld>
            <a:endParaRPr lang="en-GB"/>
          </a:p>
        </p:txBody>
      </p:sp>
      <p:sp>
        <p:nvSpPr>
          <p:cNvPr id="411650" name="Rectangle 2"/>
          <p:cNvSpPr>
            <a:spLocks noChangeArrowheads="1" noTextEdit="1"/>
          </p:cNvSpPr>
          <p:nvPr>
            <p:ph type="sldImg"/>
          </p:nvPr>
        </p:nvSpPr>
        <p:spPr>
          <a:ln/>
        </p:spPr>
      </p:sp>
      <p:sp>
        <p:nvSpPr>
          <p:cNvPr id="411652" name="Rectangle 4"/>
          <p:cNvSpPr>
            <a:spLocks noGrp="1" noChangeArrowheads="1"/>
          </p:cNvSpPr>
          <p:nvPr>
            <p:ph type="body" idx="1"/>
          </p:nvPr>
        </p:nvSpPr>
        <p:spPr bwMode="auto">
          <a:xfrm>
            <a:off x="914400" y="4648200"/>
            <a:ext cx="4951413" cy="4495800"/>
          </a:xfrm>
          <a:prstGeom prst="rect">
            <a:avLst/>
          </a:prstGeom>
          <a:noFill/>
          <a:ln>
            <a:miter lim="800000"/>
            <a:headEnd/>
            <a:tailEnd/>
          </a:ln>
        </p:spPr>
        <p:txBody>
          <a:bodyPr lIns="91430" tIns="45715" rIns="91430" bIns="45715"/>
          <a:lstStyle/>
          <a:p>
            <a:pPr>
              <a:spcBef>
                <a:spcPct val="50000"/>
              </a:spcBef>
              <a:spcAft>
                <a:spcPct val="60000"/>
              </a:spcAft>
            </a:pPr>
            <a:r>
              <a:rPr lang="en-GB"/>
              <a:t>Contraction by 2100 with Convergence by 2020</a:t>
            </a:r>
          </a:p>
          <a:p>
            <a:r>
              <a:rPr lang="en-GB" sz="1000" b="0">
                <a:solidFill>
                  <a:srgbClr val="CC00CC"/>
                </a:solidFill>
              </a:rPr>
              <a:t>Here are greenhouse gas emissions for the world divided in two regions, the Developed and Developing Countries.</a:t>
            </a:r>
          </a:p>
          <a:p>
            <a:r>
              <a:rPr lang="en-GB" sz="1000" b="0">
                <a:solidFill>
                  <a:srgbClr val="CC00CC"/>
                </a:solidFill>
              </a:rPr>
              <a:t>Under Contraction by 2100 for 450 ppmv, entitlements converge to equal per capita by 2020.</a:t>
            </a:r>
          </a:p>
          <a:p>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GB"/>
              <a:t>GCI</a:t>
            </a:r>
          </a:p>
        </p:txBody>
      </p:sp>
      <p:sp>
        <p:nvSpPr>
          <p:cNvPr id="5" name="Rectangle 11"/>
          <p:cNvSpPr>
            <a:spLocks noGrp="1" noChangeArrowheads="1"/>
          </p:cNvSpPr>
          <p:nvPr>
            <p:ph type="dt" idx="1"/>
          </p:nvPr>
        </p:nvSpPr>
        <p:spPr>
          <a:ln/>
        </p:spPr>
        <p:txBody>
          <a:bodyPr/>
          <a:lstStyle/>
          <a:p>
            <a:r>
              <a:rPr lang="en-GB"/>
              <a:t>14/05/2002</a:t>
            </a:r>
          </a:p>
        </p:txBody>
      </p:sp>
      <p:sp>
        <p:nvSpPr>
          <p:cNvPr id="6" name="Rectangle 12"/>
          <p:cNvSpPr>
            <a:spLocks noGrp="1" noChangeArrowheads="1"/>
          </p:cNvSpPr>
          <p:nvPr>
            <p:ph type="ftr" sz="quarter" idx="4"/>
          </p:nvPr>
        </p:nvSpPr>
        <p:spPr>
          <a:ln/>
        </p:spPr>
        <p:txBody>
          <a:bodyPr/>
          <a:lstStyle/>
          <a:p>
            <a:r>
              <a:rPr lang="en-GB"/>
              <a:t>  Guesswork to Framework</a:t>
            </a:r>
          </a:p>
        </p:txBody>
      </p:sp>
      <p:sp>
        <p:nvSpPr>
          <p:cNvPr id="7" name="Rectangle 13"/>
          <p:cNvSpPr>
            <a:spLocks noGrp="1" noChangeArrowheads="1"/>
          </p:cNvSpPr>
          <p:nvPr>
            <p:ph type="sldNum" sz="quarter" idx="5"/>
          </p:nvPr>
        </p:nvSpPr>
        <p:spPr>
          <a:ln/>
        </p:spPr>
        <p:txBody>
          <a:bodyPr/>
          <a:lstStyle/>
          <a:p>
            <a:fld id="{5B5CDBE1-9931-4558-898E-29EE9A27C646}" type="slidenum">
              <a:rPr lang="en-GB"/>
              <a:pPr/>
              <a:t>32</a:t>
            </a:fld>
            <a:endParaRPr lang="en-GB"/>
          </a:p>
        </p:txBody>
      </p:sp>
      <p:sp>
        <p:nvSpPr>
          <p:cNvPr id="413698" name="Rectangle 2"/>
          <p:cNvSpPr>
            <a:spLocks noChangeArrowheads="1" noTextEdit="1"/>
          </p:cNvSpPr>
          <p:nvPr>
            <p:ph type="sldImg"/>
          </p:nvPr>
        </p:nvSpPr>
        <p:spPr>
          <a:ln/>
        </p:spPr>
      </p:sp>
      <p:sp>
        <p:nvSpPr>
          <p:cNvPr id="413700" name="Rectangle 4"/>
          <p:cNvSpPr>
            <a:spLocks noGrp="1" noChangeArrowheads="1"/>
          </p:cNvSpPr>
          <p:nvPr>
            <p:ph type="body" idx="1"/>
          </p:nvPr>
        </p:nvSpPr>
        <p:spPr bwMode="auto">
          <a:xfrm>
            <a:off x="914400" y="4648200"/>
            <a:ext cx="4951413" cy="4495800"/>
          </a:xfrm>
          <a:prstGeom prst="rect">
            <a:avLst/>
          </a:prstGeom>
          <a:noFill/>
          <a:ln>
            <a:miter lim="800000"/>
            <a:headEnd/>
            <a:tailEnd/>
          </a:ln>
        </p:spPr>
        <p:txBody>
          <a:bodyPr lIns="91430" tIns="45715" rIns="91430" bIns="45715"/>
          <a:lstStyle/>
          <a:p>
            <a:pPr>
              <a:spcBef>
                <a:spcPct val="50000"/>
              </a:spcBef>
              <a:spcAft>
                <a:spcPct val="60000"/>
              </a:spcAft>
            </a:pPr>
            <a:r>
              <a:rPr lang="en-GB"/>
              <a:t>Contraction by 2100 with Convergence negotiated by between 2020 and 2100</a:t>
            </a:r>
          </a:p>
          <a:p>
            <a:r>
              <a:rPr lang="en-GB" sz="1000" b="0">
                <a:solidFill>
                  <a:srgbClr val="CC00CC"/>
                </a:solidFill>
              </a:rPr>
              <a:t>The negotiation of the rate will resolve between these dates, in other words between the demands of ‘Historic Responsibilities’ (or the ‘Brazilian Proposal’) and ‘Grandfathering’ (or the Dynamic Targets linked to GDP).</a:t>
            </a:r>
          </a:p>
          <a:p>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GB"/>
              <a:t>GCI</a:t>
            </a:r>
          </a:p>
        </p:txBody>
      </p:sp>
      <p:sp>
        <p:nvSpPr>
          <p:cNvPr id="5" name="Rectangle 11"/>
          <p:cNvSpPr>
            <a:spLocks noGrp="1" noChangeArrowheads="1"/>
          </p:cNvSpPr>
          <p:nvPr>
            <p:ph type="dt" idx="1"/>
          </p:nvPr>
        </p:nvSpPr>
        <p:spPr>
          <a:ln/>
        </p:spPr>
        <p:txBody>
          <a:bodyPr/>
          <a:lstStyle/>
          <a:p>
            <a:r>
              <a:rPr lang="en-GB"/>
              <a:t>14/05/2002</a:t>
            </a:r>
          </a:p>
        </p:txBody>
      </p:sp>
      <p:sp>
        <p:nvSpPr>
          <p:cNvPr id="6" name="Rectangle 12"/>
          <p:cNvSpPr>
            <a:spLocks noGrp="1" noChangeArrowheads="1"/>
          </p:cNvSpPr>
          <p:nvPr>
            <p:ph type="ftr" sz="quarter" idx="4"/>
          </p:nvPr>
        </p:nvSpPr>
        <p:spPr>
          <a:ln/>
        </p:spPr>
        <p:txBody>
          <a:bodyPr/>
          <a:lstStyle/>
          <a:p>
            <a:r>
              <a:rPr lang="en-GB"/>
              <a:t>  Guesswork to Framework</a:t>
            </a:r>
          </a:p>
        </p:txBody>
      </p:sp>
      <p:sp>
        <p:nvSpPr>
          <p:cNvPr id="7" name="Rectangle 13"/>
          <p:cNvSpPr>
            <a:spLocks noGrp="1" noChangeArrowheads="1"/>
          </p:cNvSpPr>
          <p:nvPr>
            <p:ph type="sldNum" sz="quarter" idx="5"/>
          </p:nvPr>
        </p:nvSpPr>
        <p:spPr>
          <a:ln/>
        </p:spPr>
        <p:txBody>
          <a:bodyPr/>
          <a:lstStyle/>
          <a:p>
            <a:fld id="{E473F185-BDA9-4DF3-B90D-B4A42EC14F27}" type="slidenum">
              <a:rPr lang="en-GB"/>
              <a:pPr/>
              <a:t>33</a:t>
            </a:fld>
            <a:endParaRPr lang="en-GB"/>
          </a:p>
        </p:txBody>
      </p:sp>
      <p:sp>
        <p:nvSpPr>
          <p:cNvPr id="425986" name="Rectangle 2"/>
          <p:cNvSpPr>
            <a:spLocks noChangeArrowheads="1" noTextEdit="1"/>
          </p:cNvSpPr>
          <p:nvPr>
            <p:ph type="sldImg"/>
          </p:nvPr>
        </p:nvSpPr>
        <p:spPr>
          <a:ln/>
        </p:spPr>
      </p:sp>
      <p:sp>
        <p:nvSpPr>
          <p:cNvPr id="425988" name="Rectangle 4"/>
          <p:cNvSpPr>
            <a:spLocks noGrp="1" noChangeArrowheads="1"/>
          </p:cNvSpPr>
          <p:nvPr>
            <p:ph type="body" idx="1"/>
          </p:nvPr>
        </p:nvSpPr>
        <p:spPr bwMode="auto">
          <a:xfrm>
            <a:off x="914400" y="4648200"/>
            <a:ext cx="4951413" cy="4495800"/>
          </a:xfrm>
          <a:prstGeom prst="rect">
            <a:avLst/>
          </a:prstGeom>
          <a:noFill/>
          <a:ln>
            <a:miter lim="800000"/>
            <a:headEnd/>
            <a:tailEnd/>
          </a:ln>
        </p:spPr>
        <p:txBody>
          <a:bodyPr lIns="91430" tIns="45715" rIns="91430" bIns="45715"/>
          <a:lstStyle/>
          <a:p>
            <a:pPr>
              <a:spcBef>
                <a:spcPct val="50000"/>
              </a:spcBef>
              <a:spcAft>
                <a:spcPct val="60000"/>
              </a:spcAft>
            </a:pPr>
            <a:r>
              <a:rPr lang="en-GB"/>
              <a:t>Contraction by 2100 with Convergence negotiated between 2020 &amp; 2100</a:t>
            </a:r>
          </a:p>
          <a:p>
            <a:r>
              <a:rPr lang="en-GB" sz="1000" b="0">
                <a:solidFill>
                  <a:srgbClr val="CC00CC"/>
                </a:solidFill>
              </a:rPr>
              <a:t>Efficiency is sensibly the global property of avoiding dangerous climate change through recourse to C&amp;C. It is the surplus beyond the constraints of C&amp;C with trade and the development and diffusion of clean replacement technology. </a:t>
            </a:r>
          </a:p>
          <a:p>
            <a:r>
              <a:rPr lang="en-GB" sz="1000" b="0">
                <a:solidFill>
                  <a:srgbClr val="CC00CC"/>
                </a:solidFill>
              </a:rPr>
              <a:t>Whatever rate is negotiated the shares created thereby should be </a:t>
            </a:r>
            <a:r>
              <a:rPr lang="en-US" sz="1000" b="0">
                <a:solidFill>
                  <a:srgbClr val="CC00CC"/>
                </a:solidFill>
                <a:cs typeface="Times New Roman" pitchFamily="18" charset="0"/>
              </a:rPr>
              <a:t>internationally </a:t>
            </a:r>
            <a:r>
              <a:rPr lang="en-GB" sz="1000" b="0">
                <a:solidFill>
                  <a:srgbClr val="CC00CC"/>
                </a:solidFill>
              </a:rPr>
              <a:t>tradable, and ideally redeemed for net zero emissions energy technology.</a:t>
            </a:r>
          </a:p>
          <a:p>
            <a:r>
              <a:rPr lang="en-US" sz="1000" b="0">
                <a:solidFill>
                  <a:srgbClr val="CC00CC"/>
                </a:solidFill>
                <a:cs typeface="Times New Roman" pitchFamily="18" charset="0"/>
              </a:rPr>
              <a:t>The tradable shares of this budget are the difference between convergence to equal per capita emissions by an agreed date and population base year (here 2020 and 2100 and100 billion tonnes worth of permits). If this is invested in net-zero-emissions energy technology, risk and damages are lowered further as the budget will then be net of these emissions as well. </a:t>
            </a:r>
          </a:p>
          <a:p>
            <a:r>
              <a:rPr lang="en-US" sz="1000" b="0">
                <a:solidFill>
                  <a:srgbClr val="CC00CC"/>
                </a:solidFill>
                <a:cs typeface="Times New Roman" pitchFamily="18" charset="0"/>
              </a:rPr>
              <a:t>The investment opportunity in this agenda for renewable energy systems is worth trillions of dollars per annum - the biggest market in history. </a:t>
            </a:r>
          </a:p>
          <a:p>
            <a:r>
              <a:rPr lang="en-US" sz="1000" b="0">
                <a:solidFill>
                  <a:srgbClr val="CC00CC"/>
                </a:solidFill>
                <a:cs typeface="Times New Roman" pitchFamily="18" charset="0"/>
              </a:rPr>
              <a:t>Success is survival. Failure is not.</a:t>
            </a:r>
          </a:p>
          <a:p>
            <a:endParaRPr lang="en-GB" sz="1000" b="0">
              <a:solidFill>
                <a:srgbClr val="CC00CC"/>
              </a:solidFill>
            </a:endParaRPr>
          </a:p>
          <a:p>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GB"/>
              <a:t>GCI</a:t>
            </a:r>
          </a:p>
        </p:txBody>
      </p:sp>
      <p:sp>
        <p:nvSpPr>
          <p:cNvPr id="5" name="Rectangle 11"/>
          <p:cNvSpPr>
            <a:spLocks noGrp="1" noChangeArrowheads="1"/>
          </p:cNvSpPr>
          <p:nvPr>
            <p:ph type="dt" idx="1"/>
          </p:nvPr>
        </p:nvSpPr>
        <p:spPr>
          <a:ln/>
        </p:spPr>
        <p:txBody>
          <a:bodyPr/>
          <a:lstStyle/>
          <a:p>
            <a:r>
              <a:rPr lang="en-GB"/>
              <a:t>14/05/2002</a:t>
            </a:r>
          </a:p>
        </p:txBody>
      </p:sp>
      <p:sp>
        <p:nvSpPr>
          <p:cNvPr id="6" name="Rectangle 12"/>
          <p:cNvSpPr>
            <a:spLocks noGrp="1" noChangeArrowheads="1"/>
          </p:cNvSpPr>
          <p:nvPr>
            <p:ph type="ftr" sz="quarter" idx="4"/>
          </p:nvPr>
        </p:nvSpPr>
        <p:spPr>
          <a:ln/>
        </p:spPr>
        <p:txBody>
          <a:bodyPr/>
          <a:lstStyle/>
          <a:p>
            <a:r>
              <a:rPr lang="en-GB"/>
              <a:t>  Guesswork to Framework</a:t>
            </a:r>
          </a:p>
        </p:txBody>
      </p:sp>
      <p:sp>
        <p:nvSpPr>
          <p:cNvPr id="7" name="Rectangle 13"/>
          <p:cNvSpPr>
            <a:spLocks noGrp="1" noChangeArrowheads="1"/>
          </p:cNvSpPr>
          <p:nvPr>
            <p:ph type="sldNum" sz="quarter" idx="5"/>
          </p:nvPr>
        </p:nvSpPr>
        <p:spPr>
          <a:ln/>
        </p:spPr>
        <p:txBody>
          <a:bodyPr/>
          <a:lstStyle/>
          <a:p>
            <a:fld id="{5EDF16D4-091C-4DC1-8F53-D055DC197DE5}" type="slidenum">
              <a:rPr lang="en-GB"/>
              <a:pPr/>
              <a:t>34</a:t>
            </a:fld>
            <a:endParaRPr lang="en-GB"/>
          </a:p>
        </p:txBody>
      </p:sp>
      <p:sp>
        <p:nvSpPr>
          <p:cNvPr id="66562" name="Rectangle 2"/>
          <p:cNvSpPr>
            <a:spLocks noChangeArrowheads="1" noTextEdit="1"/>
          </p:cNvSpPr>
          <p:nvPr>
            <p:ph type="sldImg"/>
          </p:nvPr>
        </p:nvSpPr>
        <p:spPr>
          <a:ln/>
        </p:spPr>
      </p:sp>
      <p:sp>
        <p:nvSpPr>
          <p:cNvPr id="66564" name="Rectangle 4"/>
          <p:cNvSpPr>
            <a:spLocks noGrp="1" noChangeArrowheads="1"/>
          </p:cNvSpPr>
          <p:nvPr>
            <p:ph type="body" idx="1"/>
          </p:nvPr>
        </p:nvSpPr>
        <p:spPr bwMode="auto">
          <a:xfrm>
            <a:off x="914400" y="4648200"/>
            <a:ext cx="4951413" cy="4724400"/>
          </a:xfrm>
          <a:prstGeom prst="rect">
            <a:avLst/>
          </a:prstGeom>
          <a:noFill/>
          <a:ln>
            <a:miter lim="800000"/>
            <a:headEnd/>
            <a:tailEnd/>
          </a:ln>
        </p:spPr>
        <p:txBody>
          <a:bodyPr lIns="91430" tIns="45715" rIns="91430" bIns="45715"/>
          <a:lstStyle/>
          <a:p>
            <a:pPr marL="479425" indent="-479425" defTabSz="958850">
              <a:spcBef>
                <a:spcPct val="0"/>
              </a:spcBef>
              <a:spcAft>
                <a:spcPct val="50000"/>
              </a:spcAft>
            </a:pPr>
            <a:r>
              <a:rPr lang="en-GB" sz="1000" b="0">
                <a:solidFill>
                  <a:srgbClr val="CC00CC"/>
                </a:solidFill>
              </a:rPr>
              <a:t>The ‘classic’ image of </a:t>
            </a:r>
            <a:r>
              <a:rPr lang="en-GB" sz="1000" b="0" i="1">
                <a:solidFill>
                  <a:srgbClr val="CC00CC"/>
                </a:solidFill>
              </a:rPr>
              <a:t>“Contraction &amp; Convergence” </a:t>
            </a:r>
            <a:r>
              <a:rPr lang="en-GB" sz="1000" b="0">
                <a:solidFill>
                  <a:srgbClr val="CC00CC"/>
                </a:solidFill>
              </a:rPr>
              <a:t>(C&amp;C)</a:t>
            </a:r>
            <a:r>
              <a:rPr lang="en-GB" sz="1000" b="0" i="1">
                <a:solidFill>
                  <a:srgbClr val="CC00CC"/>
                </a:solidFill>
              </a:rPr>
              <a:t> </a:t>
            </a:r>
            <a:r>
              <a:rPr lang="en-GB" sz="1000" b="0">
                <a:solidFill>
                  <a:srgbClr val="CC00CC"/>
                </a:solidFill>
              </a:rPr>
              <a:t>created by GCI in 1996.        It was 1st presented at the 2nd Conference of the Parties (COP-2) to the UNFCCC. The UNFCCC </a:t>
            </a:r>
            <a:r>
              <a:rPr lang="en-GB" sz="1000" b="0" u="sng">
                <a:solidFill>
                  <a:srgbClr val="CC00CC"/>
                </a:solidFill>
              </a:rPr>
              <a:t>objective</a:t>
            </a:r>
            <a:r>
              <a:rPr lang="en-GB" sz="1000" b="0">
                <a:solidFill>
                  <a:srgbClr val="CC00CC"/>
                </a:solidFill>
              </a:rPr>
              <a:t> is,</a:t>
            </a:r>
            <a:r>
              <a:rPr lang="en-GB" sz="1000" b="0" i="1">
                <a:solidFill>
                  <a:srgbClr val="CC00CC"/>
                </a:solidFill>
              </a:rPr>
              <a:t>“stabilisation of rising atmospheric greenhouse gas concentration” . </a:t>
            </a:r>
            <a:r>
              <a:rPr lang="en-GB" sz="1000" b="0">
                <a:solidFill>
                  <a:srgbClr val="CC00CC"/>
                </a:solidFill>
              </a:rPr>
              <a:t>Its </a:t>
            </a:r>
            <a:r>
              <a:rPr lang="en-GB" sz="1000" b="0" u="sng">
                <a:solidFill>
                  <a:srgbClr val="CC00CC"/>
                </a:solidFill>
              </a:rPr>
              <a:t>principles</a:t>
            </a:r>
            <a:r>
              <a:rPr lang="en-GB" sz="1000" b="0">
                <a:solidFill>
                  <a:srgbClr val="CC00CC"/>
                </a:solidFill>
              </a:rPr>
              <a:t> are </a:t>
            </a:r>
            <a:r>
              <a:rPr lang="en-GB" sz="1000" b="0" i="1">
                <a:solidFill>
                  <a:srgbClr val="CC00CC"/>
                </a:solidFill>
              </a:rPr>
              <a:t>“precaution &amp; equity”</a:t>
            </a:r>
            <a:r>
              <a:rPr lang="en-GB" sz="1000" b="0">
                <a:solidFill>
                  <a:srgbClr val="CC00CC"/>
                </a:solidFill>
              </a:rPr>
              <a:t>. Together, the objective and the principles become C&amp;C, with rates to be agreed</a:t>
            </a:r>
            <a:r>
              <a:rPr lang="en-GB" sz="1000" b="0" i="1">
                <a:solidFill>
                  <a:srgbClr val="CC00CC"/>
                </a:solidFill>
              </a:rPr>
              <a:t>. </a:t>
            </a:r>
          </a:p>
          <a:p>
            <a:pPr marL="479425" indent="-479425" defTabSz="958850">
              <a:spcBef>
                <a:spcPct val="0"/>
              </a:spcBef>
              <a:spcAft>
                <a:spcPct val="50000"/>
              </a:spcAft>
            </a:pPr>
            <a:r>
              <a:rPr lang="en-GB" sz="1000" b="0">
                <a:solidFill>
                  <a:srgbClr val="CC00CC"/>
                </a:solidFill>
              </a:rPr>
              <a:t>On the left, the rise in global temperature, 1860 - 2000. The data (red line) is averaged (20 year, blue line). The rise is 0.07 degrees Celsius (axis on the right). This is partly the result of the emissions from fossil fuel burning by all countries, of the greenhouse gas carbon dioxide. With data from the CO</a:t>
            </a:r>
            <a:r>
              <a:rPr lang="en-GB" sz="1000" b="0" baseline="-10000">
                <a:solidFill>
                  <a:srgbClr val="CC00CC"/>
                </a:solidFill>
              </a:rPr>
              <a:t>2</a:t>
            </a:r>
            <a:r>
              <a:rPr lang="en-GB" sz="1000" b="0">
                <a:solidFill>
                  <a:srgbClr val="CC00CC"/>
                </a:solidFill>
              </a:rPr>
              <a:t> Information Analysis Centre (CDIAC) Oakridge, these are shown on the left axis in gigatonnes (GT) carbon. Countries upwards are from largest to smallest emitter (1990) in 3 groups: - (1) the industrial countries of the OECD (2) the industrial countries of the former Soviet Union (3) the industrialising countries everywhere else. With 186 countries in all, many (e.g. Tuvalu) are too small to be seen. On the right a </a:t>
            </a:r>
            <a:r>
              <a:rPr lang="en-GB" sz="1000" b="0" i="1">
                <a:solidFill>
                  <a:srgbClr val="CC00CC"/>
                </a:solidFill>
              </a:rPr>
              <a:t>projection</a:t>
            </a:r>
            <a:r>
              <a:rPr lang="en-GB" sz="1000" b="0">
                <a:solidFill>
                  <a:srgbClr val="CC00CC"/>
                </a:solidFill>
              </a:rPr>
              <a:t> of all countries future CO</a:t>
            </a:r>
            <a:r>
              <a:rPr lang="en-GB" sz="1000" b="0" baseline="-10000">
                <a:solidFill>
                  <a:srgbClr val="CC00CC"/>
                </a:solidFill>
              </a:rPr>
              <a:t>2</a:t>
            </a:r>
            <a:r>
              <a:rPr lang="en-GB" sz="1000" b="0">
                <a:solidFill>
                  <a:srgbClr val="CC00CC"/>
                </a:solidFill>
              </a:rPr>
              <a:t> emissions ‘entitlements’ (2000 – 2100) in a global framework of </a:t>
            </a:r>
            <a:r>
              <a:rPr lang="en-GB" sz="1000" b="0" i="1">
                <a:solidFill>
                  <a:srgbClr val="CC00CC"/>
                </a:solidFill>
              </a:rPr>
              <a:t>“Contraction and Convergence”.</a:t>
            </a:r>
          </a:p>
          <a:p>
            <a:pPr marL="479425" indent="-479425" defTabSz="958850">
              <a:spcBef>
                <a:spcPct val="0"/>
              </a:spcBef>
              <a:spcAft>
                <a:spcPct val="50000"/>
              </a:spcAft>
              <a:buSzPct val="200000"/>
              <a:buFontTx/>
              <a:buBlip>
                <a:blip r:embed="rId3"/>
              </a:buBlip>
            </a:pPr>
            <a:r>
              <a:rPr lang="en-GB" sz="1000" b="0" i="1">
                <a:solidFill>
                  <a:srgbClr val="CC00CC"/>
                </a:solidFill>
              </a:rPr>
              <a:t>Contraction </a:t>
            </a:r>
            <a:r>
              <a:rPr lang="en-GB" sz="1000" b="0">
                <a:solidFill>
                  <a:srgbClr val="CC00CC"/>
                </a:solidFill>
              </a:rPr>
              <a:t>- by 2100 emissions are 60% less than in 1990. Concentrations of ghg in the global atmosphere are an accumulation of on-going emissions. So emissions must actually fall for rising concentrations to stabilise. The axis for atmospheric CO</a:t>
            </a:r>
            <a:r>
              <a:rPr lang="en-GB" sz="1000" b="0" baseline="-25000">
                <a:solidFill>
                  <a:srgbClr val="CC00CC"/>
                </a:solidFill>
              </a:rPr>
              <a:t>2</a:t>
            </a:r>
            <a:r>
              <a:rPr lang="en-GB" sz="1000" b="0">
                <a:solidFill>
                  <a:srgbClr val="CC00CC"/>
                </a:solidFill>
              </a:rPr>
              <a:t> concentrations is across the top. In 1860 they were 280 parts per million by volume (ppmv). By 2000 they had risen to 360 ppmv. At the rate of contraction shown, they will stabilise at 450 ppmv, helping to stabilise the upward global temperature trend. But, the reddening background reminds us that according to the climate models, temperature and damages will continue to rise throughout, albeit more slowly than without contraction.</a:t>
            </a:r>
          </a:p>
          <a:p>
            <a:pPr marL="479425" indent="-479425" defTabSz="958850">
              <a:spcBef>
                <a:spcPct val="0"/>
              </a:spcBef>
              <a:spcAft>
                <a:spcPct val="50000"/>
              </a:spcAft>
              <a:buSzPct val="200000"/>
              <a:buFontTx/>
              <a:buBlip>
                <a:blip r:embed="rId3"/>
              </a:buBlip>
            </a:pPr>
            <a:r>
              <a:rPr lang="en-GB" sz="1000" b="0">
                <a:solidFill>
                  <a:srgbClr val="CC00CC"/>
                </a:solidFill>
              </a:rPr>
              <a:t> </a:t>
            </a:r>
            <a:r>
              <a:rPr lang="en-GB" sz="1000" b="0" i="1">
                <a:solidFill>
                  <a:srgbClr val="CC00CC"/>
                </a:solidFill>
              </a:rPr>
              <a:t>Convergence </a:t>
            </a:r>
            <a:r>
              <a:rPr lang="en-GB" sz="1000" b="0">
                <a:solidFill>
                  <a:srgbClr val="CC00CC"/>
                </a:solidFill>
              </a:rPr>
              <a:t>- future emission entitlements converge to equal per capita by the base year 2030. Entitlements are assumed to be tradable within and between countries. Other base years could be set. Other methods of international pre-distribution (emissions capping) are stochastic and so quite unpredictable.</a:t>
            </a:r>
            <a:endParaRPr lang="en-GB" sz="10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GB"/>
              <a:t>GCI</a:t>
            </a:r>
          </a:p>
        </p:txBody>
      </p:sp>
      <p:sp>
        <p:nvSpPr>
          <p:cNvPr id="5" name="Rectangle 11"/>
          <p:cNvSpPr>
            <a:spLocks noGrp="1" noChangeArrowheads="1"/>
          </p:cNvSpPr>
          <p:nvPr>
            <p:ph type="dt" idx="1"/>
          </p:nvPr>
        </p:nvSpPr>
        <p:spPr>
          <a:ln/>
        </p:spPr>
        <p:txBody>
          <a:bodyPr/>
          <a:lstStyle/>
          <a:p>
            <a:r>
              <a:rPr lang="en-GB"/>
              <a:t>14/05/2002</a:t>
            </a:r>
          </a:p>
        </p:txBody>
      </p:sp>
      <p:sp>
        <p:nvSpPr>
          <p:cNvPr id="6" name="Rectangle 12"/>
          <p:cNvSpPr>
            <a:spLocks noGrp="1" noChangeArrowheads="1"/>
          </p:cNvSpPr>
          <p:nvPr>
            <p:ph type="ftr" sz="quarter" idx="4"/>
          </p:nvPr>
        </p:nvSpPr>
        <p:spPr>
          <a:ln/>
        </p:spPr>
        <p:txBody>
          <a:bodyPr/>
          <a:lstStyle/>
          <a:p>
            <a:r>
              <a:rPr lang="en-GB"/>
              <a:t>  Guesswork to Framework</a:t>
            </a:r>
          </a:p>
        </p:txBody>
      </p:sp>
      <p:sp>
        <p:nvSpPr>
          <p:cNvPr id="7" name="Rectangle 13"/>
          <p:cNvSpPr>
            <a:spLocks noGrp="1" noChangeArrowheads="1"/>
          </p:cNvSpPr>
          <p:nvPr>
            <p:ph type="sldNum" sz="quarter" idx="5"/>
          </p:nvPr>
        </p:nvSpPr>
        <p:spPr>
          <a:ln/>
        </p:spPr>
        <p:txBody>
          <a:bodyPr/>
          <a:lstStyle/>
          <a:p>
            <a:fld id="{A809284C-FAC4-48F7-B57C-97A350516D6B}" type="slidenum">
              <a:rPr lang="en-GB"/>
              <a:pPr/>
              <a:t>35</a:t>
            </a:fld>
            <a:endParaRPr lang="en-GB"/>
          </a:p>
        </p:txBody>
      </p:sp>
      <p:sp>
        <p:nvSpPr>
          <p:cNvPr id="384002" name="Rectangle 2"/>
          <p:cNvSpPr>
            <a:spLocks noChangeArrowheads="1" noTextEdit="1"/>
          </p:cNvSpPr>
          <p:nvPr>
            <p:ph type="sldImg"/>
          </p:nvPr>
        </p:nvSpPr>
        <p:spPr bwMode="auto">
          <a:xfrm>
            <a:off x="903288" y="739775"/>
            <a:ext cx="4927600" cy="3695700"/>
          </a:xfrm>
          <a:prstGeom prst="rect">
            <a:avLst/>
          </a:prstGeom>
          <a:solidFill>
            <a:srgbClr val="FFFFFF"/>
          </a:solidFill>
          <a:ln>
            <a:solidFill>
              <a:srgbClr val="000000"/>
            </a:solidFill>
            <a:miter lim="800000"/>
            <a:headEnd/>
            <a:tailEnd/>
          </a:ln>
        </p:spPr>
      </p:sp>
      <p:sp>
        <p:nvSpPr>
          <p:cNvPr id="384005" name="Rectangle 5"/>
          <p:cNvSpPr>
            <a:spLocks noGrp="1" noChangeArrowheads="1"/>
          </p:cNvSpPr>
          <p:nvPr>
            <p:ph type="body" idx="1"/>
          </p:nvPr>
        </p:nvSpPr>
        <p:spPr bwMode="auto">
          <a:xfrm>
            <a:off x="914400" y="4648200"/>
            <a:ext cx="4951413" cy="4724400"/>
          </a:xfrm>
          <a:prstGeom prst="rect">
            <a:avLst/>
          </a:prstGeom>
          <a:noFill/>
          <a:ln>
            <a:miter lim="800000"/>
            <a:headEnd/>
            <a:tailEnd/>
          </a:ln>
        </p:spPr>
        <p:txBody>
          <a:bodyPr lIns="91430" tIns="45715" rIns="91430" bIns="45715"/>
          <a:lstStyle/>
          <a:p>
            <a:pPr marL="479425" indent="-479425"/>
            <a:r>
              <a:rPr lang="en-GB" sz="1000" b="0">
                <a:solidFill>
                  <a:srgbClr val="CC00CC"/>
                </a:solidFill>
              </a:rPr>
              <a:t>Here is the ideological time-space during which the awareness of climate change policy matures from short-term sub-global guesswork to a full-term global framework. </a:t>
            </a:r>
          </a:p>
          <a:p>
            <a:pPr marL="479425" indent="-479425"/>
            <a:r>
              <a:rPr lang="en-GB" sz="1000" b="0">
                <a:solidFill>
                  <a:srgbClr val="CC00CC"/>
                </a:solidFill>
              </a:rPr>
              <a:t>The objective of the United Nations Framework Convention on Climate Change (UNFCCC) is to stabilise rising concentrations of greenhouse gases (ghg) in the global atmosphere at a level that prevents dangerous climate change.</a:t>
            </a:r>
          </a:p>
          <a:p>
            <a:pPr marL="479425" indent="-479425"/>
            <a:r>
              <a:rPr lang="en-GB" sz="1000" b="0">
                <a:solidFill>
                  <a:srgbClr val="CC00CC"/>
                </a:solidFill>
              </a:rPr>
              <a:t>By definition this requires a global contraction of ghg emissions – principally CO2 from fossil fuel burning – in the order of 60 – 80% within a given timeframe. The sooner the contraction the lower the concentrations, the temperature and the damages.</a:t>
            </a:r>
          </a:p>
          <a:p>
            <a:pPr marL="479425" indent="-479425"/>
            <a:r>
              <a:rPr lang="en-GB" sz="1000" b="0">
                <a:solidFill>
                  <a:srgbClr val="CC00CC"/>
                </a:solidFill>
              </a:rPr>
              <a:t>Within global carbon ‘contraction’, international convergence of shares will be happening by definition. The only pressing questions are </a:t>
            </a:r>
          </a:p>
          <a:p>
            <a:pPr marL="479425" indent="-479425">
              <a:buSzPct val="200000"/>
              <a:buFontTx/>
              <a:buBlip>
                <a:blip r:embed="rId3"/>
              </a:buBlip>
            </a:pPr>
            <a:r>
              <a:rPr lang="en-GB" sz="1000" b="0">
                <a:solidFill>
                  <a:srgbClr val="CC00CC"/>
                </a:solidFill>
              </a:rPr>
              <a:t>will this happen by accident or will it happen by agreement and design? </a:t>
            </a:r>
          </a:p>
          <a:p>
            <a:pPr marL="479425" indent="-479425">
              <a:buSzPct val="200000"/>
              <a:buFontTx/>
              <a:buBlip>
                <a:blip r:embed="rId3"/>
              </a:buBlip>
            </a:pPr>
            <a:r>
              <a:rPr lang="en-GB" sz="1000" b="0">
                <a:solidFill>
                  <a:srgbClr val="CC00CC"/>
                </a:solidFill>
              </a:rPr>
              <a:t>if the latter, what will the design be? </a:t>
            </a:r>
          </a:p>
          <a:p>
            <a:pPr marL="479425" indent="-479425">
              <a:buSzPct val="200000"/>
              <a:buFontTx/>
              <a:buBlip>
                <a:blip r:embed="rId3"/>
              </a:buBlip>
            </a:pPr>
            <a:r>
              <a:rPr lang="en-GB" sz="1000" b="0">
                <a:solidFill>
                  <a:srgbClr val="CC00CC"/>
                </a:solidFill>
              </a:rPr>
              <a:t>how quickly will it be agreed and implemented?</a:t>
            </a:r>
          </a:p>
          <a:p>
            <a:pPr marL="479425" indent="-479425"/>
            <a:r>
              <a:rPr lang="en-GB" sz="1000" b="0">
                <a:solidFill>
                  <a:srgbClr val="CC00CC"/>
                </a:solidFill>
              </a:rPr>
              <a:t>The proposals led so far fall into a syntax of approaches to contraction and convergence. These are shown here on the axes of global to sub-global and guesswork to framework ending with the realisation that the Byrd Hagel Resolution (BHR) is C&amp;C as there is no other way to organise the BHR.</a:t>
            </a:r>
          </a:p>
          <a:p>
            <a:pPr marL="479425" indent="-479425"/>
            <a:r>
              <a:rPr lang="en-GB" sz="1000" b="0">
                <a:solidFill>
                  <a:srgbClr val="CC00CC"/>
                </a:solidFill>
              </a:rPr>
              <a:t>As soon as the need to depress the damage rate below the rate of growth is understood as the overriding imperative, the need for the formal full-term global framework of </a:t>
            </a:r>
            <a:r>
              <a:rPr lang="en-GB" sz="1000" b="0" i="1">
                <a:solidFill>
                  <a:srgbClr val="CC00CC"/>
                </a:solidFill>
              </a:rPr>
              <a:t>“Contraction and Convergence”</a:t>
            </a:r>
            <a:r>
              <a:rPr lang="en-GB" sz="1000" b="0">
                <a:solidFill>
                  <a:srgbClr val="CC00CC"/>
                </a:solidFill>
              </a:rPr>
              <a:t> (C&amp;C) becomes compellingly self evident. </a:t>
            </a:r>
          </a:p>
          <a:p>
            <a:pPr marL="479425" indent="-479425"/>
            <a:r>
              <a:rPr lang="en-GB" sz="1000" b="0">
                <a:solidFill>
                  <a:srgbClr val="CC00CC"/>
                </a:solidFill>
              </a:rPr>
              <a:t>At the meta-level anything more complex than C&amp;C quickly degenerates into the irreconcilable arguments of presently vested interests and the use of ‘uncertainty’ as a political filibuster and ecological blackmail. This means the de facto continuation of the trends of </a:t>
            </a:r>
            <a:r>
              <a:rPr lang="en-GB" sz="1000" b="0" i="1">
                <a:solidFill>
                  <a:srgbClr val="CC00CC"/>
                </a:solidFill>
              </a:rPr>
              <a:t>“Expansion and Divergence”</a:t>
            </a:r>
            <a:r>
              <a:rPr lang="en-GB" sz="1000" b="0">
                <a:solidFill>
                  <a:srgbClr val="CC00CC"/>
                </a:solidFill>
              </a:rPr>
              <a:t> (E&amp;D) - asymmetric, short-term, sub-global, guesswork, a euphemism for impending conflict.</a:t>
            </a:r>
          </a:p>
          <a:p>
            <a:pPr marL="479425" indent="-479425"/>
            <a:r>
              <a:rPr lang="en-GB" sz="1000" b="0">
                <a:solidFill>
                  <a:srgbClr val="CC00CC"/>
                </a:solidFill>
              </a:rPr>
              <a:t>C&amp;C recognises and resolves these dangerous trends of E&amp;D.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Grp="1" noChangeArrowheads="1"/>
          </p:cNvSpPr>
          <p:nvPr>
            <p:ph type="hdr" sz="quarter"/>
          </p:nvPr>
        </p:nvSpPr>
        <p:spPr>
          <a:ln/>
        </p:spPr>
        <p:txBody>
          <a:bodyPr/>
          <a:lstStyle/>
          <a:p>
            <a:r>
              <a:rPr lang="en-GB"/>
              <a:t>GCI</a:t>
            </a:r>
          </a:p>
        </p:txBody>
      </p:sp>
      <p:sp>
        <p:nvSpPr>
          <p:cNvPr id="4" name="Rectangle 11"/>
          <p:cNvSpPr>
            <a:spLocks noGrp="1" noChangeArrowheads="1"/>
          </p:cNvSpPr>
          <p:nvPr>
            <p:ph type="dt" idx="1"/>
          </p:nvPr>
        </p:nvSpPr>
        <p:spPr>
          <a:ln/>
        </p:spPr>
        <p:txBody>
          <a:bodyPr/>
          <a:lstStyle/>
          <a:p>
            <a:r>
              <a:rPr lang="en-GB"/>
              <a:t>14/05/2002</a:t>
            </a:r>
          </a:p>
        </p:txBody>
      </p:sp>
      <p:sp>
        <p:nvSpPr>
          <p:cNvPr id="5" name="Rectangle 12"/>
          <p:cNvSpPr>
            <a:spLocks noGrp="1" noChangeArrowheads="1"/>
          </p:cNvSpPr>
          <p:nvPr>
            <p:ph type="ftr" sz="quarter" idx="4"/>
          </p:nvPr>
        </p:nvSpPr>
        <p:spPr>
          <a:ln/>
        </p:spPr>
        <p:txBody>
          <a:bodyPr/>
          <a:lstStyle/>
          <a:p>
            <a:r>
              <a:rPr lang="en-GB"/>
              <a:t>  Guesswork to Framework</a:t>
            </a:r>
          </a:p>
        </p:txBody>
      </p:sp>
      <p:sp>
        <p:nvSpPr>
          <p:cNvPr id="6" name="Rectangle 13"/>
          <p:cNvSpPr>
            <a:spLocks noGrp="1" noChangeArrowheads="1"/>
          </p:cNvSpPr>
          <p:nvPr>
            <p:ph type="sldNum" sz="quarter" idx="5"/>
          </p:nvPr>
        </p:nvSpPr>
        <p:spPr>
          <a:ln/>
        </p:spPr>
        <p:txBody>
          <a:bodyPr/>
          <a:lstStyle/>
          <a:p>
            <a:fld id="{56BC92DE-15E3-4ED7-8D6A-22B86CAAFBF7}" type="slidenum">
              <a:rPr lang="en-GB"/>
              <a:pPr/>
              <a:t>36</a:t>
            </a:fld>
            <a:endParaRPr lang="en-GB"/>
          </a:p>
        </p:txBody>
      </p:sp>
      <p:sp>
        <p:nvSpPr>
          <p:cNvPr id="345090" name="Rectangle 2"/>
          <p:cNvSpPr>
            <a:spLocks noChangeArrowheads="1" noTextEdit="1"/>
          </p:cNvSpPr>
          <p:nvPr>
            <p:ph type="sldImg"/>
          </p:nvPr>
        </p:nvSpPr>
        <p:spPr bwMode="auto">
          <a:xfrm>
            <a:off x="903288" y="739775"/>
            <a:ext cx="4927600" cy="3695700"/>
          </a:xfrm>
          <a:prstGeom prst="rect">
            <a:avLst/>
          </a:prstGeom>
          <a:solidFill>
            <a:srgbClr val="FFFFFF"/>
          </a:solidFill>
          <a:ln>
            <a:solidFill>
              <a:srgbClr val="000000"/>
            </a:solidFill>
            <a:miter lim="800000"/>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8"/>
          <p:cNvSpPr>
            <a:spLocks noGrp="1" noChangeArrowheads="1"/>
          </p:cNvSpPr>
          <p:nvPr>
            <p:ph type="hdr" sz="quarter"/>
          </p:nvPr>
        </p:nvSpPr>
        <p:spPr>
          <a:ln/>
        </p:spPr>
        <p:txBody>
          <a:bodyPr/>
          <a:lstStyle/>
          <a:p>
            <a:r>
              <a:rPr lang="en-GB"/>
              <a:t>GCI</a:t>
            </a:r>
          </a:p>
        </p:txBody>
      </p:sp>
      <p:sp>
        <p:nvSpPr>
          <p:cNvPr id="14" name="Rectangle 11"/>
          <p:cNvSpPr>
            <a:spLocks noGrp="1" noChangeArrowheads="1"/>
          </p:cNvSpPr>
          <p:nvPr>
            <p:ph type="dt" idx="1"/>
          </p:nvPr>
        </p:nvSpPr>
        <p:spPr>
          <a:ln/>
        </p:spPr>
        <p:txBody>
          <a:bodyPr/>
          <a:lstStyle/>
          <a:p>
            <a:r>
              <a:rPr lang="en-GB"/>
              <a:t>14/05/2002</a:t>
            </a:r>
          </a:p>
        </p:txBody>
      </p:sp>
      <p:sp>
        <p:nvSpPr>
          <p:cNvPr id="15" name="Rectangle 12"/>
          <p:cNvSpPr>
            <a:spLocks noGrp="1" noChangeArrowheads="1"/>
          </p:cNvSpPr>
          <p:nvPr>
            <p:ph type="ftr" sz="quarter" idx="4"/>
          </p:nvPr>
        </p:nvSpPr>
        <p:spPr>
          <a:ln/>
        </p:spPr>
        <p:txBody>
          <a:bodyPr/>
          <a:lstStyle/>
          <a:p>
            <a:r>
              <a:rPr lang="en-GB"/>
              <a:t>  Guesswork to Framework</a:t>
            </a:r>
          </a:p>
        </p:txBody>
      </p:sp>
      <p:sp>
        <p:nvSpPr>
          <p:cNvPr id="16" name="Rectangle 13"/>
          <p:cNvSpPr>
            <a:spLocks noGrp="1" noChangeArrowheads="1"/>
          </p:cNvSpPr>
          <p:nvPr>
            <p:ph type="sldNum" sz="quarter" idx="5"/>
          </p:nvPr>
        </p:nvSpPr>
        <p:spPr>
          <a:ln/>
        </p:spPr>
        <p:txBody>
          <a:bodyPr/>
          <a:lstStyle/>
          <a:p>
            <a:fld id="{294DCD0B-BE11-4755-964E-B4F149F123BE}" type="slidenum">
              <a:rPr lang="en-GB"/>
              <a:pPr/>
              <a:t>4</a:t>
            </a:fld>
            <a:endParaRPr lang="en-GB"/>
          </a:p>
        </p:txBody>
      </p:sp>
      <p:sp>
        <p:nvSpPr>
          <p:cNvPr id="366594" name="Rectangle 2"/>
          <p:cNvSpPr>
            <a:spLocks noChangeArrowheads="1" noTextEdit="1"/>
          </p:cNvSpPr>
          <p:nvPr>
            <p:ph type="sldImg"/>
          </p:nvPr>
        </p:nvSpPr>
        <p:spPr>
          <a:ln/>
        </p:spPr>
      </p:sp>
      <p:sp>
        <p:nvSpPr>
          <p:cNvPr id="366596" name="Rectangle 4"/>
          <p:cNvSpPr>
            <a:spLocks noGrp="1" noChangeArrowheads="1"/>
          </p:cNvSpPr>
          <p:nvPr>
            <p:ph type="body" idx="1"/>
          </p:nvPr>
        </p:nvSpPr>
        <p:spPr bwMode="auto">
          <a:xfrm>
            <a:off x="914400" y="4648200"/>
            <a:ext cx="4951413" cy="4724400"/>
          </a:xfrm>
          <a:prstGeom prst="rect">
            <a:avLst/>
          </a:prstGeom>
          <a:noFill/>
          <a:ln>
            <a:miter lim="800000"/>
            <a:headEnd/>
            <a:tailEnd/>
          </a:ln>
        </p:spPr>
        <p:txBody>
          <a:bodyPr lIns="91430" tIns="45715" rIns="91430" bIns="45715"/>
          <a:lstStyle/>
          <a:p>
            <a:pPr marL="381000" indent="-381000" defTabSz="381000">
              <a:spcBef>
                <a:spcPct val="50000"/>
              </a:spcBef>
              <a:spcAft>
                <a:spcPct val="60000"/>
              </a:spcAft>
            </a:pPr>
            <a:r>
              <a:rPr lang="en-GB"/>
              <a:t>GLOBAL CONSCIOUSNESS</a:t>
            </a:r>
          </a:p>
          <a:p>
            <a:pPr marL="381000" indent="-381000" defTabSz="381000">
              <a:spcBef>
                <a:spcPct val="5000"/>
              </a:spcBef>
              <a:spcAft>
                <a:spcPct val="35000"/>
              </a:spcAft>
            </a:pPr>
            <a:r>
              <a:rPr lang="en-GB" sz="1000" b="0">
                <a:solidFill>
                  <a:srgbClr val="CC00CC"/>
                </a:solidFill>
              </a:rPr>
              <a:t>This image is intended to suggest: - </a:t>
            </a:r>
          </a:p>
          <a:p>
            <a:pPr marL="381000" indent="-381000" defTabSz="381000">
              <a:spcBef>
                <a:spcPct val="5000"/>
              </a:spcBef>
              <a:spcAft>
                <a:spcPct val="35000"/>
              </a:spcAft>
            </a:pPr>
            <a:endParaRPr lang="en-GB" sz="1000" b="0">
              <a:solidFill>
                <a:srgbClr val="CC00CC"/>
              </a:solidFill>
            </a:endParaRPr>
          </a:p>
          <a:p>
            <a:pPr marL="381000" indent="-381000" defTabSz="381000">
              <a:spcBef>
                <a:spcPct val="5000"/>
              </a:spcBef>
              <a:spcAft>
                <a:spcPct val="35000"/>
              </a:spcAft>
              <a:buSzPct val="200000"/>
              <a:buFontTx/>
              <a:buBlip>
                <a:blip r:embed="rId4"/>
              </a:buBlip>
            </a:pPr>
            <a:r>
              <a:rPr lang="en-GB" sz="1000" b="0">
                <a:solidFill>
                  <a:srgbClr val="CC00CC"/>
                </a:solidFill>
              </a:rPr>
              <a:t>emerging consciousness                                of the relationships between: -</a:t>
            </a:r>
          </a:p>
          <a:p>
            <a:pPr marL="381000" indent="-381000" defTabSz="381000">
              <a:spcBef>
                <a:spcPct val="5000"/>
              </a:spcBef>
              <a:spcAft>
                <a:spcPct val="35000"/>
              </a:spcAft>
              <a:buSzPct val="200000"/>
            </a:pPr>
            <a:endParaRPr lang="en-GB" sz="1000" b="0">
              <a:solidFill>
                <a:srgbClr val="CC00CC"/>
              </a:solidFill>
            </a:endParaRPr>
          </a:p>
          <a:p>
            <a:pPr marL="381000" indent="-381000" defTabSz="381000">
              <a:spcBef>
                <a:spcPct val="5000"/>
              </a:spcBef>
              <a:spcAft>
                <a:spcPct val="35000"/>
              </a:spcAft>
              <a:buSzPct val="200000"/>
              <a:buFontTx/>
              <a:buBlip>
                <a:blip r:embed="rId4"/>
              </a:buBlip>
            </a:pPr>
            <a:r>
              <a:rPr lang="en-GB" sz="1000" b="0">
                <a:solidFill>
                  <a:srgbClr val="CC00CC"/>
                </a:solidFill>
              </a:rPr>
              <a:t>Population           and</a:t>
            </a:r>
          </a:p>
          <a:p>
            <a:pPr marL="381000" indent="-381000" defTabSz="381000">
              <a:spcBef>
                <a:spcPct val="5000"/>
              </a:spcBef>
              <a:spcAft>
                <a:spcPct val="35000"/>
              </a:spcAft>
              <a:buSzPct val="200000"/>
            </a:pPr>
            <a:endParaRPr lang="en-GB" sz="1000" b="0">
              <a:solidFill>
                <a:srgbClr val="CC00CC"/>
              </a:solidFill>
            </a:endParaRPr>
          </a:p>
          <a:p>
            <a:pPr marL="381000" indent="-381000" defTabSz="381000">
              <a:spcBef>
                <a:spcPct val="5000"/>
              </a:spcBef>
              <a:spcAft>
                <a:spcPct val="35000"/>
              </a:spcAft>
              <a:buSzPct val="200000"/>
              <a:buFontTx/>
              <a:buBlip>
                <a:blip r:embed="rId4"/>
              </a:buBlip>
            </a:pPr>
            <a:r>
              <a:rPr lang="en-GB" sz="1000" b="0">
                <a:solidFill>
                  <a:srgbClr val="CC00CC"/>
                </a:solidFill>
              </a:rPr>
              <a:t>Income,   	 or ‘goods’ (shown as dollars=production)</a:t>
            </a:r>
          </a:p>
          <a:p>
            <a:pPr marL="381000" indent="-381000" defTabSz="381000">
              <a:spcBef>
                <a:spcPct val="5000"/>
              </a:spcBef>
              <a:spcAft>
                <a:spcPct val="35000"/>
              </a:spcAft>
              <a:buSzPct val="200000"/>
            </a:pPr>
            <a:endParaRPr lang="en-GB" sz="1000" b="0">
              <a:solidFill>
                <a:srgbClr val="CC00CC"/>
              </a:solidFill>
            </a:endParaRPr>
          </a:p>
          <a:p>
            <a:pPr marL="381000" indent="-381000" defTabSz="381000">
              <a:spcBef>
                <a:spcPct val="5000"/>
              </a:spcBef>
              <a:spcAft>
                <a:spcPct val="35000"/>
              </a:spcAft>
              <a:buSzPct val="200000"/>
              <a:buFontTx/>
              <a:buBlip>
                <a:blip r:embed="rId4"/>
              </a:buBlip>
            </a:pPr>
            <a:r>
              <a:rPr lang="en-GB" sz="1000" b="0">
                <a:solidFill>
                  <a:srgbClr val="CC00CC"/>
                </a:solidFill>
              </a:rPr>
              <a:t>Impact, 	  or ‘bads’ (shown as oil-barrels=pollution)</a:t>
            </a:r>
          </a:p>
          <a:p>
            <a:pPr marL="381000" indent="-381000" defTabSz="381000">
              <a:spcBef>
                <a:spcPct val="5000"/>
              </a:spcBef>
              <a:spcAft>
                <a:spcPct val="35000"/>
              </a:spcAft>
              <a:buSzPct val="200000"/>
            </a:pPr>
            <a:endParaRPr lang="en-GB" sz="1000" b="0">
              <a:solidFill>
                <a:srgbClr val="CC00CC"/>
              </a:solidFill>
            </a:endParaRPr>
          </a:p>
          <a:p>
            <a:pPr marL="381000" indent="-381000" defTabSz="381000">
              <a:spcBef>
                <a:spcPct val="5000"/>
              </a:spcBef>
              <a:spcAft>
                <a:spcPct val="35000"/>
              </a:spcAft>
              <a:buSzPct val="200000"/>
              <a:buFontTx/>
              <a:buBlip>
                <a:blip r:embed="rId4"/>
              </a:buBlip>
            </a:pPr>
            <a:r>
              <a:rPr lang="en-GB" sz="1000" b="0">
                <a:solidFill>
                  <a:srgbClr val="CC00CC"/>
                </a:solidFill>
              </a:rPr>
              <a:t>rising global temperature, (‘flow’ or rates of change)</a:t>
            </a:r>
          </a:p>
          <a:p>
            <a:pPr marL="381000" indent="-381000" defTabSz="381000">
              <a:spcBef>
                <a:spcPct val="5000"/>
              </a:spcBef>
              <a:spcAft>
                <a:spcPct val="35000"/>
              </a:spcAft>
              <a:buSzPct val="200000"/>
            </a:pPr>
            <a:endParaRPr lang="en-GB" sz="1000" b="0">
              <a:solidFill>
                <a:srgbClr val="CC00CC"/>
              </a:solidFill>
            </a:endParaRPr>
          </a:p>
          <a:p>
            <a:pPr marL="381000" indent="-381000" defTabSz="381000">
              <a:spcBef>
                <a:spcPct val="5000"/>
              </a:spcBef>
              <a:spcAft>
                <a:spcPct val="35000"/>
              </a:spcAft>
              <a:buSzPct val="200000"/>
              <a:buFontTx/>
              <a:buBlip>
                <a:blip r:embed="rId4"/>
              </a:buBlip>
            </a:pPr>
            <a:r>
              <a:rPr lang="en-GB" sz="1000" b="0">
                <a:solidFill>
                  <a:srgbClr val="CC00CC"/>
                </a:solidFill>
              </a:rPr>
              <a:t>rising atmospheric ghg concentrations, (‘stock’, or accumulations)</a:t>
            </a:r>
          </a:p>
          <a:p>
            <a:pPr marL="381000" indent="-381000" defTabSz="381000">
              <a:spcBef>
                <a:spcPct val="5000"/>
              </a:spcBef>
              <a:spcAft>
                <a:spcPct val="35000"/>
              </a:spcAft>
              <a:buSzPct val="200000"/>
              <a:buFontTx/>
              <a:buBlip>
                <a:blip r:embed="rId4"/>
              </a:buBlip>
            </a:pPr>
            <a:endParaRPr lang="en-GB" sz="1000" b="0">
              <a:solidFill>
                <a:srgbClr val="CC00CC"/>
              </a:solidFill>
            </a:endParaRPr>
          </a:p>
          <a:p>
            <a:pPr marL="381000" indent="-381000" defTabSz="381000">
              <a:spcBef>
                <a:spcPct val="5000"/>
              </a:spcBef>
              <a:spcAft>
                <a:spcPct val="35000"/>
              </a:spcAft>
              <a:buSzPct val="200000"/>
              <a:buFontTx/>
              <a:buBlip>
                <a:blip r:embed="rId4"/>
              </a:buBlip>
            </a:pPr>
            <a:r>
              <a:rPr lang="en-GB" sz="1000" b="0">
                <a:solidFill>
                  <a:srgbClr val="CC00CC"/>
                </a:solidFill>
              </a:rPr>
              <a:t>across environmental space and time, moving from short-term individualistic guesswork to a long-term egalitarian global framework for survival - C&amp;C.</a:t>
            </a:r>
          </a:p>
          <a:p>
            <a:pPr marL="381000" indent="-381000" defTabSz="381000"/>
            <a:endParaRPr lang="en-GB"/>
          </a:p>
        </p:txBody>
      </p:sp>
      <p:pic>
        <p:nvPicPr>
          <p:cNvPr id="366597" name="Picture 5"/>
          <p:cNvPicPr>
            <a:picLocks noChangeArrowheads="1"/>
          </p:cNvPicPr>
          <p:nvPr/>
        </p:nvPicPr>
        <p:blipFill>
          <a:blip r:embed="rId5"/>
          <a:srcRect/>
          <a:stretch>
            <a:fillRect/>
          </a:stretch>
        </p:blipFill>
        <p:spPr bwMode="auto">
          <a:xfrm>
            <a:off x="1905000" y="6248400"/>
            <a:ext cx="150813" cy="212725"/>
          </a:xfrm>
          <a:prstGeom prst="rect">
            <a:avLst/>
          </a:prstGeom>
          <a:noFill/>
          <a:ln w="12700">
            <a:miter lim="800000"/>
            <a:headEnd/>
            <a:tailEnd/>
          </a:ln>
          <a:effectLst/>
        </p:spPr>
      </p:pic>
      <p:pic>
        <p:nvPicPr>
          <p:cNvPr id="366598" name="Picture 6"/>
          <p:cNvPicPr>
            <a:picLocks noChangeArrowheads="1"/>
          </p:cNvPicPr>
          <p:nvPr/>
        </p:nvPicPr>
        <p:blipFill>
          <a:blip r:embed="rId6"/>
          <a:srcRect/>
          <a:stretch>
            <a:fillRect/>
          </a:stretch>
        </p:blipFill>
        <p:spPr bwMode="auto">
          <a:xfrm>
            <a:off x="1905000" y="6629400"/>
            <a:ext cx="258763" cy="268288"/>
          </a:xfrm>
          <a:prstGeom prst="rect">
            <a:avLst/>
          </a:prstGeom>
          <a:noFill/>
          <a:ln w="12700">
            <a:miter lim="800000"/>
            <a:headEnd/>
            <a:tailEnd/>
          </a:ln>
          <a:effectLst/>
        </p:spPr>
      </p:pic>
      <p:pic>
        <p:nvPicPr>
          <p:cNvPr id="366599" name="Picture 7"/>
          <p:cNvPicPr>
            <a:picLocks noChangeArrowheads="1"/>
          </p:cNvPicPr>
          <p:nvPr/>
        </p:nvPicPr>
        <p:blipFill>
          <a:blip r:embed="rId7"/>
          <a:srcRect/>
          <a:stretch>
            <a:fillRect/>
          </a:stretch>
        </p:blipFill>
        <p:spPr bwMode="auto">
          <a:xfrm>
            <a:off x="2057400" y="5715000"/>
            <a:ext cx="228600" cy="320675"/>
          </a:xfrm>
          <a:prstGeom prst="rect">
            <a:avLst/>
          </a:prstGeom>
          <a:noFill/>
          <a:ln w="12700">
            <a:miter lim="800000"/>
            <a:headEnd/>
            <a:tailEnd/>
          </a:ln>
          <a:effectLst/>
        </p:spPr>
      </p:pic>
      <p:graphicFrame>
        <p:nvGraphicFramePr>
          <p:cNvPr id="366601" name="Object 9"/>
          <p:cNvGraphicFramePr>
            <a:graphicFrameLocks noChangeAspect="1"/>
          </p:cNvGraphicFramePr>
          <p:nvPr/>
        </p:nvGraphicFramePr>
        <p:xfrm flipV="1">
          <a:off x="2743200" y="5334000"/>
          <a:ext cx="1019175" cy="280988"/>
        </p:xfrm>
        <a:graphic>
          <a:graphicData uri="http://schemas.openxmlformats.org/presentationml/2006/ole">
            <p:oleObj spid="_x0000_s366601" name="CorelDRAW" r:id="rId8" imgW="5298840" imgH="1782000" progId="CorelDraw.Graphic.8">
              <p:embed/>
            </p:oleObj>
          </a:graphicData>
        </a:graphic>
      </p:graphicFrame>
      <p:sp>
        <p:nvSpPr>
          <p:cNvPr id="366611" name="Freeform 19"/>
          <p:cNvSpPr>
            <a:spLocks/>
          </p:cNvSpPr>
          <p:nvPr/>
        </p:nvSpPr>
        <p:spPr bwMode="auto">
          <a:xfrm>
            <a:off x="271463" y="8955088"/>
            <a:ext cx="6459537" cy="835025"/>
          </a:xfrm>
          <a:custGeom>
            <a:avLst/>
            <a:gdLst/>
            <a:ahLst/>
            <a:cxnLst>
              <a:cxn ang="0">
                <a:pos x="110" y="526"/>
              </a:cxn>
              <a:cxn ang="0">
                <a:pos x="241" y="526"/>
              </a:cxn>
              <a:cxn ang="0">
                <a:pos x="379" y="526"/>
              </a:cxn>
              <a:cxn ang="0">
                <a:pos x="510" y="526"/>
              </a:cxn>
              <a:cxn ang="0">
                <a:pos x="641" y="519"/>
              </a:cxn>
              <a:cxn ang="0">
                <a:pos x="771" y="513"/>
              </a:cxn>
              <a:cxn ang="0">
                <a:pos x="902" y="506"/>
              </a:cxn>
              <a:cxn ang="0">
                <a:pos x="1040" y="493"/>
              </a:cxn>
              <a:cxn ang="0">
                <a:pos x="1171" y="473"/>
              </a:cxn>
              <a:cxn ang="0">
                <a:pos x="1302" y="460"/>
              </a:cxn>
              <a:cxn ang="0">
                <a:pos x="1432" y="440"/>
              </a:cxn>
              <a:cxn ang="0">
                <a:pos x="1570" y="413"/>
              </a:cxn>
              <a:cxn ang="0">
                <a:pos x="1701" y="320"/>
              </a:cxn>
              <a:cxn ang="0">
                <a:pos x="1832" y="206"/>
              </a:cxn>
              <a:cxn ang="0">
                <a:pos x="1963" y="133"/>
              </a:cxn>
              <a:cxn ang="0">
                <a:pos x="2093" y="20"/>
              </a:cxn>
              <a:cxn ang="0">
                <a:pos x="2231" y="0"/>
              </a:cxn>
              <a:cxn ang="0">
                <a:pos x="2362" y="46"/>
              </a:cxn>
              <a:cxn ang="0">
                <a:pos x="2493" y="126"/>
              </a:cxn>
              <a:cxn ang="0">
                <a:pos x="2624" y="206"/>
              </a:cxn>
              <a:cxn ang="0">
                <a:pos x="2754" y="280"/>
              </a:cxn>
              <a:cxn ang="0">
                <a:pos x="2892" y="340"/>
              </a:cxn>
              <a:cxn ang="0">
                <a:pos x="3023" y="373"/>
              </a:cxn>
              <a:cxn ang="0">
                <a:pos x="3154" y="386"/>
              </a:cxn>
              <a:cxn ang="0">
                <a:pos x="3285" y="400"/>
              </a:cxn>
              <a:cxn ang="0">
                <a:pos x="3415" y="406"/>
              </a:cxn>
              <a:cxn ang="0">
                <a:pos x="3553" y="413"/>
              </a:cxn>
              <a:cxn ang="0">
                <a:pos x="3684" y="420"/>
              </a:cxn>
              <a:cxn ang="0">
                <a:pos x="3815" y="426"/>
              </a:cxn>
              <a:cxn ang="0">
                <a:pos x="3946" y="426"/>
              </a:cxn>
              <a:cxn ang="0">
                <a:pos x="4070" y="513"/>
              </a:cxn>
              <a:cxn ang="0">
                <a:pos x="3939" y="513"/>
              </a:cxn>
              <a:cxn ang="0">
                <a:pos x="3808" y="506"/>
              </a:cxn>
              <a:cxn ang="0">
                <a:pos x="3670" y="506"/>
              </a:cxn>
              <a:cxn ang="0">
                <a:pos x="3539" y="506"/>
              </a:cxn>
              <a:cxn ang="0">
                <a:pos x="3408" y="506"/>
              </a:cxn>
              <a:cxn ang="0">
                <a:pos x="3278" y="506"/>
              </a:cxn>
              <a:cxn ang="0">
                <a:pos x="3147" y="506"/>
              </a:cxn>
              <a:cxn ang="0">
                <a:pos x="3009" y="499"/>
              </a:cxn>
              <a:cxn ang="0">
                <a:pos x="2878" y="479"/>
              </a:cxn>
              <a:cxn ang="0">
                <a:pos x="2747" y="453"/>
              </a:cxn>
              <a:cxn ang="0">
                <a:pos x="2617" y="413"/>
              </a:cxn>
              <a:cxn ang="0">
                <a:pos x="2486" y="366"/>
              </a:cxn>
              <a:cxn ang="0">
                <a:pos x="2348" y="306"/>
              </a:cxn>
              <a:cxn ang="0">
                <a:pos x="2217" y="260"/>
              </a:cxn>
              <a:cxn ang="0">
                <a:pos x="2086" y="246"/>
              </a:cxn>
              <a:cxn ang="0">
                <a:pos x="1956" y="273"/>
              </a:cxn>
              <a:cxn ang="0">
                <a:pos x="1818" y="293"/>
              </a:cxn>
              <a:cxn ang="0">
                <a:pos x="1687" y="366"/>
              </a:cxn>
              <a:cxn ang="0">
                <a:pos x="1556" y="426"/>
              </a:cxn>
              <a:cxn ang="0">
                <a:pos x="1425" y="453"/>
              </a:cxn>
              <a:cxn ang="0">
                <a:pos x="1295" y="466"/>
              </a:cxn>
              <a:cxn ang="0">
                <a:pos x="1157" y="479"/>
              </a:cxn>
              <a:cxn ang="0">
                <a:pos x="1026" y="499"/>
              </a:cxn>
              <a:cxn ang="0">
                <a:pos x="895" y="506"/>
              </a:cxn>
              <a:cxn ang="0">
                <a:pos x="764" y="513"/>
              </a:cxn>
              <a:cxn ang="0">
                <a:pos x="634" y="519"/>
              </a:cxn>
              <a:cxn ang="0">
                <a:pos x="496" y="526"/>
              </a:cxn>
              <a:cxn ang="0">
                <a:pos x="365" y="526"/>
              </a:cxn>
              <a:cxn ang="0">
                <a:pos x="234" y="526"/>
              </a:cxn>
              <a:cxn ang="0">
                <a:pos x="103" y="526"/>
              </a:cxn>
            </a:cxnLst>
            <a:rect l="0" t="0" r="r" b="b"/>
            <a:pathLst>
              <a:path w="4070" h="526">
                <a:moveTo>
                  <a:pt x="0" y="526"/>
                </a:moveTo>
                <a:lnTo>
                  <a:pt x="0" y="526"/>
                </a:lnTo>
                <a:lnTo>
                  <a:pt x="7" y="526"/>
                </a:lnTo>
                <a:lnTo>
                  <a:pt x="21" y="526"/>
                </a:lnTo>
                <a:lnTo>
                  <a:pt x="28" y="526"/>
                </a:lnTo>
                <a:lnTo>
                  <a:pt x="41" y="526"/>
                </a:lnTo>
                <a:lnTo>
                  <a:pt x="48" y="526"/>
                </a:lnTo>
                <a:lnTo>
                  <a:pt x="62" y="526"/>
                </a:lnTo>
                <a:lnTo>
                  <a:pt x="69" y="526"/>
                </a:lnTo>
                <a:lnTo>
                  <a:pt x="83" y="526"/>
                </a:lnTo>
                <a:lnTo>
                  <a:pt x="90" y="526"/>
                </a:lnTo>
                <a:lnTo>
                  <a:pt x="103" y="526"/>
                </a:lnTo>
                <a:lnTo>
                  <a:pt x="110" y="526"/>
                </a:lnTo>
                <a:lnTo>
                  <a:pt x="124" y="526"/>
                </a:lnTo>
                <a:lnTo>
                  <a:pt x="131" y="526"/>
                </a:lnTo>
                <a:lnTo>
                  <a:pt x="145" y="526"/>
                </a:lnTo>
                <a:lnTo>
                  <a:pt x="152" y="526"/>
                </a:lnTo>
                <a:lnTo>
                  <a:pt x="165" y="526"/>
                </a:lnTo>
                <a:lnTo>
                  <a:pt x="172" y="526"/>
                </a:lnTo>
                <a:lnTo>
                  <a:pt x="186" y="526"/>
                </a:lnTo>
                <a:lnTo>
                  <a:pt x="193" y="526"/>
                </a:lnTo>
                <a:lnTo>
                  <a:pt x="207" y="526"/>
                </a:lnTo>
                <a:lnTo>
                  <a:pt x="214" y="526"/>
                </a:lnTo>
                <a:lnTo>
                  <a:pt x="227" y="526"/>
                </a:lnTo>
                <a:lnTo>
                  <a:pt x="234" y="526"/>
                </a:lnTo>
                <a:lnTo>
                  <a:pt x="241" y="526"/>
                </a:lnTo>
                <a:lnTo>
                  <a:pt x="255" y="526"/>
                </a:lnTo>
                <a:lnTo>
                  <a:pt x="262" y="526"/>
                </a:lnTo>
                <a:lnTo>
                  <a:pt x="276" y="526"/>
                </a:lnTo>
                <a:lnTo>
                  <a:pt x="282" y="526"/>
                </a:lnTo>
                <a:lnTo>
                  <a:pt x="296" y="526"/>
                </a:lnTo>
                <a:lnTo>
                  <a:pt x="303" y="526"/>
                </a:lnTo>
                <a:lnTo>
                  <a:pt x="317" y="526"/>
                </a:lnTo>
                <a:lnTo>
                  <a:pt x="324" y="526"/>
                </a:lnTo>
                <a:lnTo>
                  <a:pt x="338" y="526"/>
                </a:lnTo>
                <a:lnTo>
                  <a:pt x="344" y="526"/>
                </a:lnTo>
                <a:lnTo>
                  <a:pt x="358" y="526"/>
                </a:lnTo>
                <a:lnTo>
                  <a:pt x="365" y="526"/>
                </a:lnTo>
                <a:lnTo>
                  <a:pt x="379" y="526"/>
                </a:lnTo>
                <a:lnTo>
                  <a:pt x="386" y="526"/>
                </a:lnTo>
                <a:lnTo>
                  <a:pt x="400" y="526"/>
                </a:lnTo>
                <a:lnTo>
                  <a:pt x="406" y="526"/>
                </a:lnTo>
                <a:lnTo>
                  <a:pt x="420" y="526"/>
                </a:lnTo>
                <a:lnTo>
                  <a:pt x="427" y="526"/>
                </a:lnTo>
                <a:lnTo>
                  <a:pt x="441" y="526"/>
                </a:lnTo>
                <a:lnTo>
                  <a:pt x="448" y="526"/>
                </a:lnTo>
                <a:lnTo>
                  <a:pt x="455" y="526"/>
                </a:lnTo>
                <a:lnTo>
                  <a:pt x="468" y="526"/>
                </a:lnTo>
                <a:lnTo>
                  <a:pt x="475" y="526"/>
                </a:lnTo>
                <a:lnTo>
                  <a:pt x="489" y="526"/>
                </a:lnTo>
                <a:lnTo>
                  <a:pt x="496" y="526"/>
                </a:lnTo>
                <a:lnTo>
                  <a:pt x="510" y="526"/>
                </a:lnTo>
                <a:lnTo>
                  <a:pt x="517" y="526"/>
                </a:lnTo>
                <a:lnTo>
                  <a:pt x="530" y="526"/>
                </a:lnTo>
                <a:lnTo>
                  <a:pt x="537" y="519"/>
                </a:lnTo>
                <a:lnTo>
                  <a:pt x="551" y="519"/>
                </a:lnTo>
                <a:lnTo>
                  <a:pt x="558" y="519"/>
                </a:lnTo>
                <a:lnTo>
                  <a:pt x="572" y="519"/>
                </a:lnTo>
                <a:lnTo>
                  <a:pt x="579" y="519"/>
                </a:lnTo>
                <a:lnTo>
                  <a:pt x="592" y="519"/>
                </a:lnTo>
                <a:lnTo>
                  <a:pt x="599" y="519"/>
                </a:lnTo>
                <a:lnTo>
                  <a:pt x="613" y="519"/>
                </a:lnTo>
                <a:lnTo>
                  <a:pt x="620" y="519"/>
                </a:lnTo>
                <a:lnTo>
                  <a:pt x="634" y="519"/>
                </a:lnTo>
                <a:lnTo>
                  <a:pt x="641" y="519"/>
                </a:lnTo>
                <a:lnTo>
                  <a:pt x="654" y="519"/>
                </a:lnTo>
                <a:lnTo>
                  <a:pt x="661" y="519"/>
                </a:lnTo>
                <a:lnTo>
                  <a:pt x="675" y="519"/>
                </a:lnTo>
                <a:lnTo>
                  <a:pt x="682" y="519"/>
                </a:lnTo>
                <a:lnTo>
                  <a:pt x="689" y="519"/>
                </a:lnTo>
                <a:lnTo>
                  <a:pt x="702" y="519"/>
                </a:lnTo>
                <a:lnTo>
                  <a:pt x="709" y="519"/>
                </a:lnTo>
                <a:lnTo>
                  <a:pt x="723" y="519"/>
                </a:lnTo>
                <a:lnTo>
                  <a:pt x="730" y="513"/>
                </a:lnTo>
                <a:lnTo>
                  <a:pt x="744" y="513"/>
                </a:lnTo>
                <a:lnTo>
                  <a:pt x="751" y="513"/>
                </a:lnTo>
                <a:lnTo>
                  <a:pt x="764" y="513"/>
                </a:lnTo>
                <a:lnTo>
                  <a:pt x="771" y="513"/>
                </a:lnTo>
                <a:lnTo>
                  <a:pt x="785" y="513"/>
                </a:lnTo>
                <a:lnTo>
                  <a:pt x="792" y="513"/>
                </a:lnTo>
                <a:lnTo>
                  <a:pt x="806" y="513"/>
                </a:lnTo>
                <a:lnTo>
                  <a:pt x="813" y="513"/>
                </a:lnTo>
                <a:lnTo>
                  <a:pt x="826" y="513"/>
                </a:lnTo>
                <a:lnTo>
                  <a:pt x="833" y="513"/>
                </a:lnTo>
                <a:lnTo>
                  <a:pt x="847" y="506"/>
                </a:lnTo>
                <a:lnTo>
                  <a:pt x="854" y="506"/>
                </a:lnTo>
                <a:lnTo>
                  <a:pt x="868" y="506"/>
                </a:lnTo>
                <a:lnTo>
                  <a:pt x="875" y="506"/>
                </a:lnTo>
                <a:lnTo>
                  <a:pt x="888" y="506"/>
                </a:lnTo>
                <a:lnTo>
                  <a:pt x="895" y="506"/>
                </a:lnTo>
                <a:lnTo>
                  <a:pt x="902" y="506"/>
                </a:lnTo>
                <a:lnTo>
                  <a:pt x="916" y="506"/>
                </a:lnTo>
                <a:lnTo>
                  <a:pt x="923" y="506"/>
                </a:lnTo>
                <a:lnTo>
                  <a:pt x="937" y="506"/>
                </a:lnTo>
                <a:lnTo>
                  <a:pt x="943" y="506"/>
                </a:lnTo>
                <a:lnTo>
                  <a:pt x="957" y="506"/>
                </a:lnTo>
                <a:lnTo>
                  <a:pt x="964" y="499"/>
                </a:lnTo>
                <a:lnTo>
                  <a:pt x="978" y="499"/>
                </a:lnTo>
                <a:lnTo>
                  <a:pt x="985" y="499"/>
                </a:lnTo>
                <a:lnTo>
                  <a:pt x="999" y="499"/>
                </a:lnTo>
                <a:lnTo>
                  <a:pt x="1005" y="493"/>
                </a:lnTo>
                <a:lnTo>
                  <a:pt x="1019" y="493"/>
                </a:lnTo>
                <a:lnTo>
                  <a:pt x="1026" y="493"/>
                </a:lnTo>
                <a:lnTo>
                  <a:pt x="1040" y="493"/>
                </a:lnTo>
                <a:lnTo>
                  <a:pt x="1047" y="486"/>
                </a:lnTo>
                <a:lnTo>
                  <a:pt x="1061" y="486"/>
                </a:lnTo>
                <a:lnTo>
                  <a:pt x="1067" y="486"/>
                </a:lnTo>
                <a:lnTo>
                  <a:pt x="1081" y="486"/>
                </a:lnTo>
                <a:lnTo>
                  <a:pt x="1088" y="479"/>
                </a:lnTo>
                <a:lnTo>
                  <a:pt x="1102" y="479"/>
                </a:lnTo>
                <a:lnTo>
                  <a:pt x="1109" y="479"/>
                </a:lnTo>
                <a:lnTo>
                  <a:pt x="1123" y="479"/>
                </a:lnTo>
                <a:lnTo>
                  <a:pt x="1129" y="473"/>
                </a:lnTo>
                <a:lnTo>
                  <a:pt x="1136" y="473"/>
                </a:lnTo>
                <a:lnTo>
                  <a:pt x="1150" y="466"/>
                </a:lnTo>
                <a:lnTo>
                  <a:pt x="1157" y="473"/>
                </a:lnTo>
                <a:lnTo>
                  <a:pt x="1171" y="473"/>
                </a:lnTo>
                <a:lnTo>
                  <a:pt x="1178" y="473"/>
                </a:lnTo>
                <a:lnTo>
                  <a:pt x="1191" y="466"/>
                </a:lnTo>
                <a:lnTo>
                  <a:pt x="1198" y="466"/>
                </a:lnTo>
                <a:lnTo>
                  <a:pt x="1212" y="473"/>
                </a:lnTo>
                <a:lnTo>
                  <a:pt x="1219" y="466"/>
                </a:lnTo>
                <a:lnTo>
                  <a:pt x="1233" y="473"/>
                </a:lnTo>
                <a:lnTo>
                  <a:pt x="1240" y="473"/>
                </a:lnTo>
                <a:lnTo>
                  <a:pt x="1253" y="466"/>
                </a:lnTo>
                <a:lnTo>
                  <a:pt x="1260" y="466"/>
                </a:lnTo>
                <a:lnTo>
                  <a:pt x="1274" y="466"/>
                </a:lnTo>
                <a:lnTo>
                  <a:pt x="1281" y="460"/>
                </a:lnTo>
                <a:lnTo>
                  <a:pt x="1295" y="460"/>
                </a:lnTo>
                <a:lnTo>
                  <a:pt x="1302" y="460"/>
                </a:lnTo>
                <a:lnTo>
                  <a:pt x="1315" y="453"/>
                </a:lnTo>
                <a:lnTo>
                  <a:pt x="1322" y="460"/>
                </a:lnTo>
                <a:lnTo>
                  <a:pt x="1336" y="466"/>
                </a:lnTo>
                <a:lnTo>
                  <a:pt x="1343" y="466"/>
                </a:lnTo>
                <a:lnTo>
                  <a:pt x="1357" y="466"/>
                </a:lnTo>
                <a:lnTo>
                  <a:pt x="1363" y="460"/>
                </a:lnTo>
                <a:lnTo>
                  <a:pt x="1370" y="460"/>
                </a:lnTo>
                <a:lnTo>
                  <a:pt x="1384" y="453"/>
                </a:lnTo>
                <a:lnTo>
                  <a:pt x="1391" y="446"/>
                </a:lnTo>
                <a:lnTo>
                  <a:pt x="1405" y="453"/>
                </a:lnTo>
                <a:lnTo>
                  <a:pt x="1412" y="446"/>
                </a:lnTo>
                <a:lnTo>
                  <a:pt x="1425" y="440"/>
                </a:lnTo>
                <a:lnTo>
                  <a:pt x="1432" y="440"/>
                </a:lnTo>
                <a:lnTo>
                  <a:pt x="1446" y="440"/>
                </a:lnTo>
                <a:lnTo>
                  <a:pt x="1453" y="440"/>
                </a:lnTo>
                <a:lnTo>
                  <a:pt x="1467" y="440"/>
                </a:lnTo>
                <a:lnTo>
                  <a:pt x="1474" y="446"/>
                </a:lnTo>
                <a:lnTo>
                  <a:pt x="1487" y="440"/>
                </a:lnTo>
                <a:lnTo>
                  <a:pt x="1494" y="433"/>
                </a:lnTo>
                <a:lnTo>
                  <a:pt x="1508" y="426"/>
                </a:lnTo>
                <a:lnTo>
                  <a:pt x="1515" y="426"/>
                </a:lnTo>
                <a:lnTo>
                  <a:pt x="1529" y="426"/>
                </a:lnTo>
                <a:lnTo>
                  <a:pt x="1536" y="420"/>
                </a:lnTo>
                <a:lnTo>
                  <a:pt x="1549" y="420"/>
                </a:lnTo>
                <a:lnTo>
                  <a:pt x="1556" y="413"/>
                </a:lnTo>
                <a:lnTo>
                  <a:pt x="1570" y="413"/>
                </a:lnTo>
                <a:lnTo>
                  <a:pt x="1577" y="400"/>
                </a:lnTo>
                <a:lnTo>
                  <a:pt x="1584" y="393"/>
                </a:lnTo>
                <a:lnTo>
                  <a:pt x="1598" y="386"/>
                </a:lnTo>
                <a:lnTo>
                  <a:pt x="1604" y="386"/>
                </a:lnTo>
                <a:lnTo>
                  <a:pt x="1618" y="380"/>
                </a:lnTo>
                <a:lnTo>
                  <a:pt x="1625" y="366"/>
                </a:lnTo>
                <a:lnTo>
                  <a:pt x="1639" y="366"/>
                </a:lnTo>
                <a:lnTo>
                  <a:pt x="1646" y="360"/>
                </a:lnTo>
                <a:lnTo>
                  <a:pt x="1660" y="353"/>
                </a:lnTo>
                <a:lnTo>
                  <a:pt x="1666" y="346"/>
                </a:lnTo>
                <a:lnTo>
                  <a:pt x="1680" y="333"/>
                </a:lnTo>
                <a:lnTo>
                  <a:pt x="1687" y="326"/>
                </a:lnTo>
                <a:lnTo>
                  <a:pt x="1701" y="320"/>
                </a:lnTo>
                <a:lnTo>
                  <a:pt x="1708" y="306"/>
                </a:lnTo>
                <a:lnTo>
                  <a:pt x="1722" y="293"/>
                </a:lnTo>
                <a:lnTo>
                  <a:pt x="1728" y="286"/>
                </a:lnTo>
                <a:lnTo>
                  <a:pt x="1742" y="273"/>
                </a:lnTo>
                <a:lnTo>
                  <a:pt x="1749" y="266"/>
                </a:lnTo>
                <a:lnTo>
                  <a:pt x="1763" y="246"/>
                </a:lnTo>
                <a:lnTo>
                  <a:pt x="1770" y="253"/>
                </a:lnTo>
                <a:lnTo>
                  <a:pt x="1784" y="246"/>
                </a:lnTo>
                <a:lnTo>
                  <a:pt x="1790" y="233"/>
                </a:lnTo>
                <a:lnTo>
                  <a:pt x="1804" y="226"/>
                </a:lnTo>
                <a:lnTo>
                  <a:pt x="1811" y="213"/>
                </a:lnTo>
                <a:lnTo>
                  <a:pt x="1818" y="206"/>
                </a:lnTo>
                <a:lnTo>
                  <a:pt x="1832" y="206"/>
                </a:lnTo>
                <a:lnTo>
                  <a:pt x="1839" y="213"/>
                </a:lnTo>
                <a:lnTo>
                  <a:pt x="1852" y="213"/>
                </a:lnTo>
                <a:lnTo>
                  <a:pt x="1859" y="213"/>
                </a:lnTo>
                <a:lnTo>
                  <a:pt x="1873" y="206"/>
                </a:lnTo>
                <a:lnTo>
                  <a:pt x="1880" y="193"/>
                </a:lnTo>
                <a:lnTo>
                  <a:pt x="1894" y="186"/>
                </a:lnTo>
                <a:lnTo>
                  <a:pt x="1901" y="173"/>
                </a:lnTo>
                <a:lnTo>
                  <a:pt x="1914" y="160"/>
                </a:lnTo>
                <a:lnTo>
                  <a:pt x="1921" y="160"/>
                </a:lnTo>
                <a:lnTo>
                  <a:pt x="1935" y="146"/>
                </a:lnTo>
                <a:lnTo>
                  <a:pt x="1942" y="146"/>
                </a:lnTo>
                <a:lnTo>
                  <a:pt x="1956" y="140"/>
                </a:lnTo>
                <a:lnTo>
                  <a:pt x="1963" y="133"/>
                </a:lnTo>
                <a:lnTo>
                  <a:pt x="1976" y="126"/>
                </a:lnTo>
                <a:lnTo>
                  <a:pt x="1983" y="113"/>
                </a:lnTo>
                <a:lnTo>
                  <a:pt x="1997" y="106"/>
                </a:lnTo>
                <a:lnTo>
                  <a:pt x="2004" y="93"/>
                </a:lnTo>
                <a:lnTo>
                  <a:pt x="2018" y="86"/>
                </a:lnTo>
                <a:lnTo>
                  <a:pt x="2025" y="73"/>
                </a:lnTo>
                <a:lnTo>
                  <a:pt x="2038" y="66"/>
                </a:lnTo>
                <a:lnTo>
                  <a:pt x="2045" y="53"/>
                </a:lnTo>
                <a:lnTo>
                  <a:pt x="2052" y="46"/>
                </a:lnTo>
                <a:lnTo>
                  <a:pt x="2066" y="40"/>
                </a:lnTo>
                <a:lnTo>
                  <a:pt x="2073" y="33"/>
                </a:lnTo>
                <a:lnTo>
                  <a:pt x="2086" y="26"/>
                </a:lnTo>
                <a:lnTo>
                  <a:pt x="2093" y="20"/>
                </a:lnTo>
                <a:lnTo>
                  <a:pt x="2107" y="13"/>
                </a:lnTo>
                <a:lnTo>
                  <a:pt x="2114" y="13"/>
                </a:lnTo>
                <a:lnTo>
                  <a:pt x="2128" y="6"/>
                </a:lnTo>
                <a:lnTo>
                  <a:pt x="2135" y="6"/>
                </a:lnTo>
                <a:lnTo>
                  <a:pt x="2148" y="0"/>
                </a:lnTo>
                <a:lnTo>
                  <a:pt x="2155" y="0"/>
                </a:lnTo>
                <a:lnTo>
                  <a:pt x="2169" y="0"/>
                </a:lnTo>
                <a:lnTo>
                  <a:pt x="2176" y="0"/>
                </a:lnTo>
                <a:lnTo>
                  <a:pt x="2190" y="0"/>
                </a:lnTo>
                <a:lnTo>
                  <a:pt x="2197" y="0"/>
                </a:lnTo>
                <a:lnTo>
                  <a:pt x="2210" y="0"/>
                </a:lnTo>
                <a:lnTo>
                  <a:pt x="2217" y="0"/>
                </a:lnTo>
                <a:lnTo>
                  <a:pt x="2231" y="0"/>
                </a:lnTo>
                <a:lnTo>
                  <a:pt x="2238" y="0"/>
                </a:lnTo>
                <a:lnTo>
                  <a:pt x="2252" y="6"/>
                </a:lnTo>
                <a:lnTo>
                  <a:pt x="2259" y="6"/>
                </a:lnTo>
                <a:lnTo>
                  <a:pt x="2265" y="6"/>
                </a:lnTo>
                <a:lnTo>
                  <a:pt x="2279" y="13"/>
                </a:lnTo>
                <a:lnTo>
                  <a:pt x="2286" y="13"/>
                </a:lnTo>
                <a:lnTo>
                  <a:pt x="2300" y="20"/>
                </a:lnTo>
                <a:lnTo>
                  <a:pt x="2307" y="20"/>
                </a:lnTo>
                <a:lnTo>
                  <a:pt x="2321" y="26"/>
                </a:lnTo>
                <a:lnTo>
                  <a:pt x="2327" y="33"/>
                </a:lnTo>
                <a:lnTo>
                  <a:pt x="2341" y="33"/>
                </a:lnTo>
                <a:lnTo>
                  <a:pt x="2348" y="40"/>
                </a:lnTo>
                <a:lnTo>
                  <a:pt x="2362" y="46"/>
                </a:lnTo>
                <a:lnTo>
                  <a:pt x="2369" y="53"/>
                </a:lnTo>
                <a:lnTo>
                  <a:pt x="2383" y="53"/>
                </a:lnTo>
                <a:lnTo>
                  <a:pt x="2389" y="60"/>
                </a:lnTo>
                <a:lnTo>
                  <a:pt x="2403" y="66"/>
                </a:lnTo>
                <a:lnTo>
                  <a:pt x="2410" y="73"/>
                </a:lnTo>
                <a:lnTo>
                  <a:pt x="2424" y="80"/>
                </a:lnTo>
                <a:lnTo>
                  <a:pt x="2431" y="86"/>
                </a:lnTo>
                <a:lnTo>
                  <a:pt x="2445" y="93"/>
                </a:lnTo>
                <a:lnTo>
                  <a:pt x="2451" y="100"/>
                </a:lnTo>
                <a:lnTo>
                  <a:pt x="2465" y="106"/>
                </a:lnTo>
                <a:lnTo>
                  <a:pt x="2472" y="113"/>
                </a:lnTo>
                <a:lnTo>
                  <a:pt x="2486" y="120"/>
                </a:lnTo>
                <a:lnTo>
                  <a:pt x="2493" y="126"/>
                </a:lnTo>
                <a:lnTo>
                  <a:pt x="2500" y="126"/>
                </a:lnTo>
                <a:lnTo>
                  <a:pt x="2513" y="133"/>
                </a:lnTo>
                <a:lnTo>
                  <a:pt x="2520" y="140"/>
                </a:lnTo>
                <a:lnTo>
                  <a:pt x="2534" y="146"/>
                </a:lnTo>
                <a:lnTo>
                  <a:pt x="2541" y="153"/>
                </a:lnTo>
                <a:lnTo>
                  <a:pt x="2555" y="160"/>
                </a:lnTo>
                <a:lnTo>
                  <a:pt x="2562" y="166"/>
                </a:lnTo>
                <a:lnTo>
                  <a:pt x="2575" y="173"/>
                </a:lnTo>
                <a:lnTo>
                  <a:pt x="2582" y="180"/>
                </a:lnTo>
                <a:lnTo>
                  <a:pt x="2596" y="186"/>
                </a:lnTo>
                <a:lnTo>
                  <a:pt x="2603" y="193"/>
                </a:lnTo>
                <a:lnTo>
                  <a:pt x="2617" y="200"/>
                </a:lnTo>
                <a:lnTo>
                  <a:pt x="2624" y="206"/>
                </a:lnTo>
                <a:lnTo>
                  <a:pt x="2637" y="213"/>
                </a:lnTo>
                <a:lnTo>
                  <a:pt x="2644" y="220"/>
                </a:lnTo>
                <a:lnTo>
                  <a:pt x="2658" y="226"/>
                </a:lnTo>
                <a:lnTo>
                  <a:pt x="2665" y="233"/>
                </a:lnTo>
                <a:lnTo>
                  <a:pt x="2679" y="240"/>
                </a:lnTo>
                <a:lnTo>
                  <a:pt x="2686" y="246"/>
                </a:lnTo>
                <a:lnTo>
                  <a:pt x="2699" y="253"/>
                </a:lnTo>
                <a:lnTo>
                  <a:pt x="2706" y="253"/>
                </a:lnTo>
                <a:lnTo>
                  <a:pt x="2713" y="260"/>
                </a:lnTo>
                <a:lnTo>
                  <a:pt x="2727" y="266"/>
                </a:lnTo>
                <a:lnTo>
                  <a:pt x="2734" y="273"/>
                </a:lnTo>
                <a:lnTo>
                  <a:pt x="2747" y="280"/>
                </a:lnTo>
                <a:lnTo>
                  <a:pt x="2754" y="280"/>
                </a:lnTo>
                <a:lnTo>
                  <a:pt x="2768" y="286"/>
                </a:lnTo>
                <a:lnTo>
                  <a:pt x="2775" y="293"/>
                </a:lnTo>
                <a:lnTo>
                  <a:pt x="2789" y="300"/>
                </a:lnTo>
                <a:lnTo>
                  <a:pt x="2796" y="300"/>
                </a:lnTo>
                <a:lnTo>
                  <a:pt x="2809" y="306"/>
                </a:lnTo>
                <a:lnTo>
                  <a:pt x="2816" y="313"/>
                </a:lnTo>
                <a:lnTo>
                  <a:pt x="2830" y="313"/>
                </a:lnTo>
                <a:lnTo>
                  <a:pt x="2837" y="320"/>
                </a:lnTo>
                <a:lnTo>
                  <a:pt x="2851" y="326"/>
                </a:lnTo>
                <a:lnTo>
                  <a:pt x="2858" y="326"/>
                </a:lnTo>
                <a:lnTo>
                  <a:pt x="2871" y="333"/>
                </a:lnTo>
                <a:lnTo>
                  <a:pt x="2878" y="333"/>
                </a:lnTo>
                <a:lnTo>
                  <a:pt x="2892" y="340"/>
                </a:lnTo>
                <a:lnTo>
                  <a:pt x="2899" y="340"/>
                </a:lnTo>
                <a:lnTo>
                  <a:pt x="2913" y="346"/>
                </a:lnTo>
                <a:lnTo>
                  <a:pt x="2920" y="346"/>
                </a:lnTo>
                <a:lnTo>
                  <a:pt x="2933" y="353"/>
                </a:lnTo>
                <a:lnTo>
                  <a:pt x="2940" y="353"/>
                </a:lnTo>
                <a:lnTo>
                  <a:pt x="2947" y="353"/>
                </a:lnTo>
                <a:lnTo>
                  <a:pt x="2961" y="360"/>
                </a:lnTo>
                <a:lnTo>
                  <a:pt x="2968" y="360"/>
                </a:lnTo>
                <a:lnTo>
                  <a:pt x="2982" y="360"/>
                </a:lnTo>
                <a:lnTo>
                  <a:pt x="2988" y="366"/>
                </a:lnTo>
                <a:lnTo>
                  <a:pt x="3002" y="366"/>
                </a:lnTo>
                <a:lnTo>
                  <a:pt x="3009" y="366"/>
                </a:lnTo>
                <a:lnTo>
                  <a:pt x="3023" y="373"/>
                </a:lnTo>
                <a:lnTo>
                  <a:pt x="3030" y="373"/>
                </a:lnTo>
                <a:lnTo>
                  <a:pt x="3044" y="373"/>
                </a:lnTo>
                <a:lnTo>
                  <a:pt x="3050" y="373"/>
                </a:lnTo>
                <a:lnTo>
                  <a:pt x="3064" y="380"/>
                </a:lnTo>
                <a:lnTo>
                  <a:pt x="3071" y="380"/>
                </a:lnTo>
                <a:lnTo>
                  <a:pt x="3085" y="380"/>
                </a:lnTo>
                <a:lnTo>
                  <a:pt x="3092" y="380"/>
                </a:lnTo>
                <a:lnTo>
                  <a:pt x="3106" y="380"/>
                </a:lnTo>
                <a:lnTo>
                  <a:pt x="3112" y="386"/>
                </a:lnTo>
                <a:lnTo>
                  <a:pt x="3126" y="386"/>
                </a:lnTo>
                <a:lnTo>
                  <a:pt x="3133" y="386"/>
                </a:lnTo>
                <a:lnTo>
                  <a:pt x="3147" y="386"/>
                </a:lnTo>
                <a:lnTo>
                  <a:pt x="3154" y="386"/>
                </a:lnTo>
                <a:lnTo>
                  <a:pt x="3167" y="386"/>
                </a:lnTo>
                <a:lnTo>
                  <a:pt x="3174" y="393"/>
                </a:lnTo>
                <a:lnTo>
                  <a:pt x="3181" y="393"/>
                </a:lnTo>
                <a:lnTo>
                  <a:pt x="3195" y="393"/>
                </a:lnTo>
                <a:lnTo>
                  <a:pt x="3202" y="393"/>
                </a:lnTo>
                <a:lnTo>
                  <a:pt x="3216" y="393"/>
                </a:lnTo>
                <a:lnTo>
                  <a:pt x="3223" y="393"/>
                </a:lnTo>
                <a:lnTo>
                  <a:pt x="3236" y="400"/>
                </a:lnTo>
                <a:lnTo>
                  <a:pt x="3243" y="400"/>
                </a:lnTo>
                <a:lnTo>
                  <a:pt x="3257" y="400"/>
                </a:lnTo>
                <a:lnTo>
                  <a:pt x="3264" y="400"/>
                </a:lnTo>
                <a:lnTo>
                  <a:pt x="3278" y="400"/>
                </a:lnTo>
                <a:lnTo>
                  <a:pt x="3285" y="400"/>
                </a:lnTo>
                <a:lnTo>
                  <a:pt x="3298" y="400"/>
                </a:lnTo>
                <a:lnTo>
                  <a:pt x="3305" y="400"/>
                </a:lnTo>
                <a:lnTo>
                  <a:pt x="3319" y="400"/>
                </a:lnTo>
                <a:lnTo>
                  <a:pt x="3326" y="406"/>
                </a:lnTo>
                <a:lnTo>
                  <a:pt x="3340" y="406"/>
                </a:lnTo>
                <a:lnTo>
                  <a:pt x="3347" y="406"/>
                </a:lnTo>
                <a:lnTo>
                  <a:pt x="3360" y="406"/>
                </a:lnTo>
                <a:lnTo>
                  <a:pt x="3367" y="406"/>
                </a:lnTo>
                <a:lnTo>
                  <a:pt x="3381" y="406"/>
                </a:lnTo>
                <a:lnTo>
                  <a:pt x="3388" y="406"/>
                </a:lnTo>
                <a:lnTo>
                  <a:pt x="3395" y="406"/>
                </a:lnTo>
                <a:lnTo>
                  <a:pt x="3408" y="406"/>
                </a:lnTo>
                <a:lnTo>
                  <a:pt x="3415" y="406"/>
                </a:lnTo>
                <a:lnTo>
                  <a:pt x="3429" y="413"/>
                </a:lnTo>
                <a:lnTo>
                  <a:pt x="3436" y="413"/>
                </a:lnTo>
                <a:lnTo>
                  <a:pt x="3450" y="413"/>
                </a:lnTo>
                <a:lnTo>
                  <a:pt x="3457" y="413"/>
                </a:lnTo>
                <a:lnTo>
                  <a:pt x="3470" y="413"/>
                </a:lnTo>
                <a:lnTo>
                  <a:pt x="3477" y="413"/>
                </a:lnTo>
                <a:lnTo>
                  <a:pt x="3491" y="413"/>
                </a:lnTo>
                <a:lnTo>
                  <a:pt x="3498" y="413"/>
                </a:lnTo>
                <a:lnTo>
                  <a:pt x="3512" y="413"/>
                </a:lnTo>
                <a:lnTo>
                  <a:pt x="3519" y="413"/>
                </a:lnTo>
                <a:lnTo>
                  <a:pt x="3532" y="413"/>
                </a:lnTo>
                <a:lnTo>
                  <a:pt x="3539" y="413"/>
                </a:lnTo>
                <a:lnTo>
                  <a:pt x="3553" y="413"/>
                </a:lnTo>
                <a:lnTo>
                  <a:pt x="3560" y="413"/>
                </a:lnTo>
                <a:lnTo>
                  <a:pt x="3574" y="420"/>
                </a:lnTo>
                <a:lnTo>
                  <a:pt x="3581" y="420"/>
                </a:lnTo>
                <a:lnTo>
                  <a:pt x="3594" y="420"/>
                </a:lnTo>
                <a:lnTo>
                  <a:pt x="3601" y="420"/>
                </a:lnTo>
                <a:lnTo>
                  <a:pt x="3615" y="420"/>
                </a:lnTo>
                <a:lnTo>
                  <a:pt x="3622" y="420"/>
                </a:lnTo>
                <a:lnTo>
                  <a:pt x="3629" y="420"/>
                </a:lnTo>
                <a:lnTo>
                  <a:pt x="3643" y="420"/>
                </a:lnTo>
                <a:lnTo>
                  <a:pt x="3649" y="420"/>
                </a:lnTo>
                <a:lnTo>
                  <a:pt x="3663" y="420"/>
                </a:lnTo>
                <a:lnTo>
                  <a:pt x="3670" y="420"/>
                </a:lnTo>
                <a:lnTo>
                  <a:pt x="3684" y="420"/>
                </a:lnTo>
                <a:lnTo>
                  <a:pt x="3691" y="420"/>
                </a:lnTo>
                <a:lnTo>
                  <a:pt x="3705" y="420"/>
                </a:lnTo>
                <a:lnTo>
                  <a:pt x="3711" y="420"/>
                </a:lnTo>
                <a:lnTo>
                  <a:pt x="3725" y="420"/>
                </a:lnTo>
                <a:lnTo>
                  <a:pt x="3732" y="420"/>
                </a:lnTo>
                <a:lnTo>
                  <a:pt x="3746" y="420"/>
                </a:lnTo>
                <a:lnTo>
                  <a:pt x="3753" y="420"/>
                </a:lnTo>
                <a:lnTo>
                  <a:pt x="3767" y="420"/>
                </a:lnTo>
                <a:lnTo>
                  <a:pt x="3773" y="420"/>
                </a:lnTo>
                <a:lnTo>
                  <a:pt x="3787" y="420"/>
                </a:lnTo>
                <a:lnTo>
                  <a:pt x="3794" y="426"/>
                </a:lnTo>
                <a:lnTo>
                  <a:pt x="3808" y="426"/>
                </a:lnTo>
                <a:lnTo>
                  <a:pt x="3815" y="426"/>
                </a:lnTo>
                <a:lnTo>
                  <a:pt x="3829" y="426"/>
                </a:lnTo>
                <a:lnTo>
                  <a:pt x="3835" y="426"/>
                </a:lnTo>
                <a:lnTo>
                  <a:pt x="3842" y="426"/>
                </a:lnTo>
                <a:lnTo>
                  <a:pt x="3856" y="426"/>
                </a:lnTo>
                <a:lnTo>
                  <a:pt x="3863" y="426"/>
                </a:lnTo>
                <a:lnTo>
                  <a:pt x="3877" y="426"/>
                </a:lnTo>
                <a:lnTo>
                  <a:pt x="3884" y="426"/>
                </a:lnTo>
                <a:lnTo>
                  <a:pt x="3897" y="426"/>
                </a:lnTo>
                <a:lnTo>
                  <a:pt x="3904" y="426"/>
                </a:lnTo>
                <a:lnTo>
                  <a:pt x="3918" y="426"/>
                </a:lnTo>
                <a:lnTo>
                  <a:pt x="3925" y="426"/>
                </a:lnTo>
                <a:lnTo>
                  <a:pt x="3939" y="426"/>
                </a:lnTo>
                <a:lnTo>
                  <a:pt x="3946" y="426"/>
                </a:lnTo>
                <a:lnTo>
                  <a:pt x="3959" y="426"/>
                </a:lnTo>
                <a:lnTo>
                  <a:pt x="3966" y="426"/>
                </a:lnTo>
                <a:lnTo>
                  <a:pt x="3980" y="426"/>
                </a:lnTo>
                <a:lnTo>
                  <a:pt x="3987" y="426"/>
                </a:lnTo>
                <a:lnTo>
                  <a:pt x="4001" y="426"/>
                </a:lnTo>
                <a:lnTo>
                  <a:pt x="4008" y="426"/>
                </a:lnTo>
                <a:lnTo>
                  <a:pt x="4021" y="426"/>
                </a:lnTo>
                <a:lnTo>
                  <a:pt x="4028" y="426"/>
                </a:lnTo>
                <a:lnTo>
                  <a:pt x="4042" y="426"/>
                </a:lnTo>
                <a:lnTo>
                  <a:pt x="4049" y="426"/>
                </a:lnTo>
                <a:lnTo>
                  <a:pt x="4063" y="426"/>
                </a:lnTo>
                <a:lnTo>
                  <a:pt x="4070" y="426"/>
                </a:lnTo>
                <a:lnTo>
                  <a:pt x="4070" y="513"/>
                </a:lnTo>
                <a:lnTo>
                  <a:pt x="4063" y="513"/>
                </a:lnTo>
                <a:lnTo>
                  <a:pt x="4049" y="513"/>
                </a:lnTo>
                <a:lnTo>
                  <a:pt x="4042" y="513"/>
                </a:lnTo>
                <a:lnTo>
                  <a:pt x="4028" y="513"/>
                </a:lnTo>
                <a:lnTo>
                  <a:pt x="4021" y="513"/>
                </a:lnTo>
                <a:lnTo>
                  <a:pt x="4008" y="513"/>
                </a:lnTo>
                <a:lnTo>
                  <a:pt x="4001" y="513"/>
                </a:lnTo>
                <a:lnTo>
                  <a:pt x="3987" y="513"/>
                </a:lnTo>
                <a:lnTo>
                  <a:pt x="3980" y="513"/>
                </a:lnTo>
                <a:lnTo>
                  <a:pt x="3966" y="513"/>
                </a:lnTo>
                <a:lnTo>
                  <a:pt x="3959" y="513"/>
                </a:lnTo>
                <a:lnTo>
                  <a:pt x="3946" y="513"/>
                </a:lnTo>
                <a:lnTo>
                  <a:pt x="3939" y="513"/>
                </a:lnTo>
                <a:lnTo>
                  <a:pt x="3925" y="513"/>
                </a:lnTo>
                <a:lnTo>
                  <a:pt x="3918" y="513"/>
                </a:lnTo>
                <a:lnTo>
                  <a:pt x="3904" y="513"/>
                </a:lnTo>
                <a:lnTo>
                  <a:pt x="3897" y="513"/>
                </a:lnTo>
                <a:lnTo>
                  <a:pt x="3884" y="513"/>
                </a:lnTo>
                <a:lnTo>
                  <a:pt x="3877" y="513"/>
                </a:lnTo>
                <a:lnTo>
                  <a:pt x="3863" y="513"/>
                </a:lnTo>
                <a:lnTo>
                  <a:pt x="3856" y="513"/>
                </a:lnTo>
                <a:lnTo>
                  <a:pt x="3842" y="513"/>
                </a:lnTo>
                <a:lnTo>
                  <a:pt x="3835" y="513"/>
                </a:lnTo>
                <a:lnTo>
                  <a:pt x="3829" y="506"/>
                </a:lnTo>
                <a:lnTo>
                  <a:pt x="3815" y="506"/>
                </a:lnTo>
                <a:lnTo>
                  <a:pt x="3808" y="506"/>
                </a:lnTo>
                <a:lnTo>
                  <a:pt x="3794" y="506"/>
                </a:lnTo>
                <a:lnTo>
                  <a:pt x="3787" y="506"/>
                </a:lnTo>
                <a:lnTo>
                  <a:pt x="3773" y="506"/>
                </a:lnTo>
                <a:lnTo>
                  <a:pt x="3767" y="506"/>
                </a:lnTo>
                <a:lnTo>
                  <a:pt x="3753" y="506"/>
                </a:lnTo>
                <a:lnTo>
                  <a:pt x="3746" y="506"/>
                </a:lnTo>
                <a:lnTo>
                  <a:pt x="3732" y="506"/>
                </a:lnTo>
                <a:lnTo>
                  <a:pt x="3725" y="506"/>
                </a:lnTo>
                <a:lnTo>
                  <a:pt x="3711" y="506"/>
                </a:lnTo>
                <a:lnTo>
                  <a:pt x="3705" y="506"/>
                </a:lnTo>
                <a:lnTo>
                  <a:pt x="3691" y="506"/>
                </a:lnTo>
                <a:lnTo>
                  <a:pt x="3684" y="506"/>
                </a:lnTo>
                <a:lnTo>
                  <a:pt x="3670" y="506"/>
                </a:lnTo>
                <a:lnTo>
                  <a:pt x="3663" y="506"/>
                </a:lnTo>
                <a:lnTo>
                  <a:pt x="3649" y="506"/>
                </a:lnTo>
                <a:lnTo>
                  <a:pt x="3643" y="506"/>
                </a:lnTo>
                <a:lnTo>
                  <a:pt x="3629" y="506"/>
                </a:lnTo>
                <a:lnTo>
                  <a:pt x="3622" y="506"/>
                </a:lnTo>
                <a:lnTo>
                  <a:pt x="3615" y="506"/>
                </a:lnTo>
                <a:lnTo>
                  <a:pt x="3601" y="506"/>
                </a:lnTo>
                <a:lnTo>
                  <a:pt x="3594" y="506"/>
                </a:lnTo>
                <a:lnTo>
                  <a:pt x="3581" y="506"/>
                </a:lnTo>
                <a:lnTo>
                  <a:pt x="3574" y="506"/>
                </a:lnTo>
                <a:lnTo>
                  <a:pt x="3560" y="506"/>
                </a:lnTo>
                <a:lnTo>
                  <a:pt x="3553" y="506"/>
                </a:lnTo>
                <a:lnTo>
                  <a:pt x="3539" y="506"/>
                </a:lnTo>
                <a:lnTo>
                  <a:pt x="3532" y="506"/>
                </a:lnTo>
                <a:lnTo>
                  <a:pt x="3519" y="506"/>
                </a:lnTo>
                <a:lnTo>
                  <a:pt x="3512" y="506"/>
                </a:lnTo>
                <a:lnTo>
                  <a:pt x="3498" y="506"/>
                </a:lnTo>
                <a:lnTo>
                  <a:pt x="3491" y="506"/>
                </a:lnTo>
                <a:lnTo>
                  <a:pt x="3477" y="506"/>
                </a:lnTo>
                <a:lnTo>
                  <a:pt x="3470" y="506"/>
                </a:lnTo>
                <a:lnTo>
                  <a:pt x="3457" y="506"/>
                </a:lnTo>
                <a:lnTo>
                  <a:pt x="3450" y="506"/>
                </a:lnTo>
                <a:lnTo>
                  <a:pt x="3436" y="506"/>
                </a:lnTo>
                <a:lnTo>
                  <a:pt x="3429" y="506"/>
                </a:lnTo>
                <a:lnTo>
                  <a:pt x="3415" y="506"/>
                </a:lnTo>
                <a:lnTo>
                  <a:pt x="3408" y="506"/>
                </a:lnTo>
                <a:lnTo>
                  <a:pt x="3395" y="506"/>
                </a:lnTo>
                <a:lnTo>
                  <a:pt x="3388" y="506"/>
                </a:lnTo>
                <a:lnTo>
                  <a:pt x="3381" y="506"/>
                </a:lnTo>
                <a:lnTo>
                  <a:pt x="3367" y="506"/>
                </a:lnTo>
                <a:lnTo>
                  <a:pt x="3360" y="506"/>
                </a:lnTo>
                <a:lnTo>
                  <a:pt x="3347" y="506"/>
                </a:lnTo>
                <a:lnTo>
                  <a:pt x="3340" y="506"/>
                </a:lnTo>
                <a:lnTo>
                  <a:pt x="3326" y="506"/>
                </a:lnTo>
                <a:lnTo>
                  <a:pt x="3319" y="506"/>
                </a:lnTo>
                <a:lnTo>
                  <a:pt x="3305" y="506"/>
                </a:lnTo>
                <a:lnTo>
                  <a:pt x="3298" y="506"/>
                </a:lnTo>
                <a:lnTo>
                  <a:pt x="3285" y="506"/>
                </a:lnTo>
                <a:lnTo>
                  <a:pt x="3278" y="506"/>
                </a:lnTo>
                <a:lnTo>
                  <a:pt x="3264" y="506"/>
                </a:lnTo>
                <a:lnTo>
                  <a:pt x="3257" y="506"/>
                </a:lnTo>
                <a:lnTo>
                  <a:pt x="3243" y="506"/>
                </a:lnTo>
                <a:lnTo>
                  <a:pt x="3236" y="506"/>
                </a:lnTo>
                <a:lnTo>
                  <a:pt x="3223" y="506"/>
                </a:lnTo>
                <a:lnTo>
                  <a:pt x="3216" y="506"/>
                </a:lnTo>
                <a:lnTo>
                  <a:pt x="3202" y="506"/>
                </a:lnTo>
                <a:lnTo>
                  <a:pt x="3195" y="506"/>
                </a:lnTo>
                <a:lnTo>
                  <a:pt x="3181" y="506"/>
                </a:lnTo>
                <a:lnTo>
                  <a:pt x="3174" y="506"/>
                </a:lnTo>
                <a:lnTo>
                  <a:pt x="3167" y="506"/>
                </a:lnTo>
                <a:lnTo>
                  <a:pt x="3154" y="506"/>
                </a:lnTo>
                <a:lnTo>
                  <a:pt x="3147" y="506"/>
                </a:lnTo>
                <a:lnTo>
                  <a:pt x="3133" y="506"/>
                </a:lnTo>
                <a:lnTo>
                  <a:pt x="3126" y="506"/>
                </a:lnTo>
                <a:lnTo>
                  <a:pt x="3112" y="506"/>
                </a:lnTo>
                <a:lnTo>
                  <a:pt x="3106" y="499"/>
                </a:lnTo>
                <a:lnTo>
                  <a:pt x="3092" y="499"/>
                </a:lnTo>
                <a:lnTo>
                  <a:pt x="3085" y="499"/>
                </a:lnTo>
                <a:lnTo>
                  <a:pt x="3071" y="499"/>
                </a:lnTo>
                <a:lnTo>
                  <a:pt x="3064" y="499"/>
                </a:lnTo>
                <a:lnTo>
                  <a:pt x="3050" y="499"/>
                </a:lnTo>
                <a:lnTo>
                  <a:pt x="3044" y="499"/>
                </a:lnTo>
                <a:lnTo>
                  <a:pt x="3030" y="499"/>
                </a:lnTo>
                <a:lnTo>
                  <a:pt x="3023" y="499"/>
                </a:lnTo>
                <a:lnTo>
                  <a:pt x="3009" y="499"/>
                </a:lnTo>
                <a:lnTo>
                  <a:pt x="3002" y="499"/>
                </a:lnTo>
                <a:lnTo>
                  <a:pt x="2988" y="493"/>
                </a:lnTo>
                <a:lnTo>
                  <a:pt x="2982" y="493"/>
                </a:lnTo>
                <a:lnTo>
                  <a:pt x="2968" y="493"/>
                </a:lnTo>
                <a:lnTo>
                  <a:pt x="2961" y="493"/>
                </a:lnTo>
                <a:lnTo>
                  <a:pt x="2947" y="493"/>
                </a:lnTo>
                <a:lnTo>
                  <a:pt x="2940" y="493"/>
                </a:lnTo>
                <a:lnTo>
                  <a:pt x="2933" y="486"/>
                </a:lnTo>
                <a:lnTo>
                  <a:pt x="2920" y="486"/>
                </a:lnTo>
                <a:lnTo>
                  <a:pt x="2913" y="486"/>
                </a:lnTo>
                <a:lnTo>
                  <a:pt x="2899" y="486"/>
                </a:lnTo>
                <a:lnTo>
                  <a:pt x="2892" y="486"/>
                </a:lnTo>
                <a:lnTo>
                  <a:pt x="2878" y="479"/>
                </a:lnTo>
                <a:lnTo>
                  <a:pt x="2871" y="479"/>
                </a:lnTo>
                <a:lnTo>
                  <a:pt x="2858" y="479"/>
                </a:lnTo>
                <a:lnTo>
                  <a:pt x="2851" y="479"/>
                </a:lnTo>
                <a:lnTo>
                  <a:pt x="2837" y="473"/>
                </a:lnTo>
                <a:lnTo>
                  <a:pt x="2830" y="473"/>
                </a:lnTo>
                <a:lnTo>
                  <a:pt x="2816" y="473"/>
                </a:lnTo>
                <a:lnTo>
                  <a:pt x="2809" y="466"/>
                </a:lnTo>
                <a:lnTo>
                  <a:pt x="2796" y="466"/>
                </a:lnTo>
                <a:lnTo>
                  <a:pt x="2789" y="466"/>
                </a:lnTo>
                <a:lnTo>
                  <a:pt x="2775" y="460"/>
                </a:lnTo>
                <a:lnTo>
                  <a:pt x="2768" y="460"/>
                </a:lnTo>
                <a:lnTo>
                  <a:pt x="2754" y="460"/>
                </a:lnTo>
                <a:lnTo>
                  <a:pt x="2747" y="453"/>
                </a:lnTo>
                <a:lnTo>
                  <a:pt x="2734" y="453"/>
                </a:lnTo>
                <a:lnTo>
                  <a:pt x="2727" y="453"/>
                </a:lnTo>
                <a:lnTo>
                  <a:pt x="2713" y="446"/>
                </a:lnTo>
                <a:lnTo>
                  <a:pt x="2706" y="446"/>
                </a:lnTo>
                <a:lnTo>
                  <a:pt x="2699" y="440"/>
                </a:lnTo>
                <a:lnTo>
                  <a:pt x="2686" y="440"/>
                </a:lnTo>
                <a:lnTo>
                  <a:pt x="2679" y="433"/>
                </a:lnTo>
                <a:lnTo>
                  <a:pt x="2665" y="433"/>
                </a:lnTo>
                <a:lnTo>
                  <a:pt x="2658" y="426"/>
                </a:lnTo>
                <a:lnTo>
                  <a:pt x="2644" y="426"/>
                </a:lnTo>
                <a:lnTo>
                  <a:pt x="2637" y="420"/>
                </a:lnTo>
                <a:lnTo>
                  <a:pt x="2624" y="420"/>
                </a:lnTo>
                <a:lnTo>
                  <a:pt x="2617" y="413"/>
                </a:lnTo>
                <a:lnTo>
                  <a:pt x="2603" y="413"/>
                </a:lnTo>
                <a:lnTo>
                  <a:pt x="2596" y="406"/>
                </a:lnTo>
                <a:lnTo>
                  <a:pt x="2582" y="406"/>
                </a:lnTo>
                <a:lnTo>
                  <a:pt x="2575" y="400"/>
                </a:lnTo>
                <a:lnTo>
                  <a:pt x="2562" y="400"/>
                </a:lnTo>
                <a:lnTo>
                  <a:pt x="2555" y="393"/>
                </a:lnTo>
                <a:lnTo>
                  <a:pt x="2541" y="386"/>
                </a:lnTo>
                <a:lnTo>
                  <a:pt x="2534" y="386"/>
                </a:lnTo>
                <a:lnTo>
                  <a:pt x="2520" y="380"/>
                </a:lnTo>
                <a:lnTo>
                  <a:pt x="2513" y="380"/>
                </a:lnTo>
                <a:lnTo>
                  <a:pt x="2500" y="373"/>
                </a:lnTo>
                <a:lnTo>
                  <a:pt x="2493" y="366"/>
                </a:lnTo>
                <a:lnTo>
                  <a:pt x="2486" y="366"/>
                </a:lnTo>
                <a:lnTo>
                  <a:pt x="2472" y="360"/>
                </a:lnTo>
                <a:lnTo>
                  <a:pt x="2465" y="353"/>
                </a:lnTo>
                <a:lnTo>
                  <a:pt x="2451" y="353"/>
                </a:lnTo>
                <a:lnTo>
                  <a:pt x="2445" y="346"/>
                </a:lnTo>
                <a:lnTo>
                  <a:pt x="2431" y="340"/>
                </a:lnTo>
                <a:lnTo>
                  <a:pt x="2424" y="340"/>
                </a:lnTo>
                <a:lnTo>
                  <a:pt x="2410" y="333"/>
                </a:lnTo>
                <a:lnTo>
                  <a:pt x="2403" y="333"/>
                </a:lnTo>
                <a:lnTo>
                  <a:pt x="2389" y="326"/>
                </a:lnTo>
                <a:lnTo>
                  <a:pt x="2383" y="320"/>
                </a:lnTo>
                <a:lnTo>
                  <a:pt x="2369" y="320"/>
                </a:lnTo>
                <a:lnTo>
                  <a:pt x="2362" y="313"/>
                </a:lnTo>
                <a:lnTo>
                  <a:pt x="2348" y="306"/>
                </a:lnTo>
                <a:lnTo>
                  <a:pt x="2341" y="306"/>
                </a:lnTo>
                <a:lnTo>
                  <a:pt x="2327" y="300"/>
                </a:lnTo>
                <a:lnTo>
                  <a:pt x="2321" y="293"/>
                </a:lnTo>
                <a:lnTo>
                  <a:pt x="2307" y="293"/>
                </a:lnTo>
                <a:lnTo>
                  <a:pt x="2300" y="286"/>
                </a:lnTo>
                <a:lnTo>
                  <a:pt x="2286" y="286"/>
                </a:lnTo>
                <a:lnTo>
                  <a:pt x="2279" y="280"/>
                </a:lnTo>
                <a:lnTo>
                  <a:pt x="2265" y="280"/>
                </a:lnTo>
                <a:lnTo>
                  <a:pt x="2259" y="273"/>
                </a:lnTo>
                <a:lnTo>
                  <a:pt x="2252" y="273"/>
                </a:lnTo>
                <a:lnTo>
                  <a:pt x="2238" y="266"/>
                </a:lnTo>
                <a:lnTo>
                  <a:pt x="2231" y="266"/>
                </a:lnTo>
                <a:lnTo>
                  <a:pt x="2217" y="260"/>
                </a:lnTo>
                <a:lnTo>
                  <a:pt x="2210" y="260"/>
                </a:lnTo>
                <a:lnTo>
                  <a:pt x="2197" y="253"/>
                </a:lnTo>
                <a:lnTo>
                  <a:pt x="2190" y="253"/>
                </a:lnTo>
                <a:lnTo>
                  <a:pt x="2176" y="253"/>
                </a:lnTo>
                <a:lnTo>
                  <a:pt x="2169" y="253"/>
                </a:lnTo>
                <a:lnTo>
                  <a:pt x="2155" y="246"/>
                </a:lnTo>
                <a:lnTo>
                  <a:pt x="2148" y="246"/>
                </a:lnTo>
                <a:lnTo>
                  <a:pt x="2135" y="246"/>
                </a:lnTo>
                <a:lnTo>
                  <a:pt x="2128" y="246"/>
                </a:lnTo>
                <a:lnTo>
                  <a:pt x="2114" y="246"/>
                </a:lnTo>
                <a:lnTo>
                  <a:pt x="2107" y="246"/>
                </a:lnTo>
                <a:lnTo>
                  <a:pt x="2093" y="246"/>
                </a:lnTo>
                <a:lnTo>
                  <a:pt x="2086" y="246"/>
                </a:lnTo>
                <a:lnTo>
                  <a:pt x="2073" y="246"/>
                </a:lnTo>
                <a:lnTo>
                  <a:pt x="2066" y="253"/>
                </a:lnTo>
                <a:lnTo>
                  <a:pt x="2052" y="253"/>
                </a:lnTo>
                <a:lnTo>
                  <a:pt x="2045" y="253"/>
                </a:lnTo>
                <a:lnTo>
                  <a:pt x="2038" y="260"/>
                </a:lnTo>
                <a:lnTo>
                  <a:pt x="2025" y="260"/>
                </a:lnTo>
                <a:lnTo>
                  <a:pt x="2018" y="266"/>
                </a:lnTo>
                <a:lnTo>
                  <a:pt x="2004" y="266"/>
                </a:lnTo>
                <a:lnTo>
                  <a:pt x="1997" y="273"/>
                </a:lnTo>
                <a:lnTo>
                  <a:pt x="1983" y="273"/>
                </a:lnTo>
                <a:lnTo>
                  <a:pt x="1976" y="273"/>
                </a:lnTo>
                <a:lnTo>
                  <a:pt x="1963" y="273"/>
                </a:lnTo>
                <a:lnTo>
                  <a:pt x="1956" y="273"/>
                </a:lnTo>
                <a:lnTo>
                  <a:pt x="1942" y="273"/>
                </a:lnTo>
                <a:lnTo>
                  <a:pt x="1935" y="273"/>
                </a:lnTo>
                <a:lnTo>
                  <a:pt x="1921" y="280"/>
                </a:lnTo>
                <a:lnTo>
                  <a:pt x="1914" y="280"/>
                </a:lnTo>
                <a:lnTo>
                  <a:pt x="1901" y="286"/>
                </a:lnTo>
                <a:lnTo>
                  <a:pt x="1894" y="293"/>
                </a:lnTo>
                <a:lnTo>
                  <a:pt x="1880" y="293"/>
                </a:lnTo>
                <a:lnTo>
                  <a:pt x="1873" y="300"/>
                </a:lnTo>
                <a:lnTo>
                  <a:pt x="1859" y="306"/>
                </a:lnTo>
                <a:lnTo>
                  <a:pt x="1852" y="306"/>
                </a:lnTo>
                <a:lnTo>
                  <a:pt x="1839" y="300"/>
                </a:lnTo>
                <a:lnTo>
                  <a:pt x="1832" y="293"/>
                </a:lnTo>
                <a:lnTo>
                  <a:pt x="1818" y="293"/>
                </a:lnTo>
                <a:lnTo>
                  <a:pt x="1811" y="300"/>
                </a:lnTo>
                <a:lnTo>
                  <a:pt x="1804" y="300"/>
                </a:lnTo>
                <a:lnTo>
                  <a:pt x="1790" y="306"/>
                </a:lnTo>
                <a:lnTo>
                  <a:pt x="1784" y="313"/>
                </a:lnTo>
                <a:lnTo>
                  <a:pt x="1770" y="313"/>
                </a:lnTo>
                <a:lnTo>
                  <a:pt x="1763" y="313"/>
                </a:lnTo>
                <a:lnTo>
                  <a:pt x="1749" y="320"/>
                </a:lnTo>
                <a:lnTo>
                  <a:pt x="1742" y="326"/>
                </a:lnTo>
                <a:lnTo>
                  <a:pt x="1728" y="333"/>
                </a:lnTo>
                <a:lnTo>
                  <a:pt x="1722" y="340"/>
                </a:lnTo>
                <a:lnTo>
                  <a:pt x="1708" y="346"/>
                </a:lnTo>
                <a:lnTo>
                  <a:pt x="1701" y="360"/>
                </a:lnTo>
                <a:lnTo>
                  <a:pt x="1687" y="366"/>
                </a:lnTo>
                <a:lnTo>
                  <a:pt x="1680" y="366"/>
                </a:lnTo>
                <a:lnTo>
                  <a:pt x="1666" y="373"/>
                </a:lnTo>
                <a:lnTo>
                  <a:pt x="1660" y="380"/>
                </a:lnTo>
                <a:lnTo>
                  <a:pt x="1646" y="393"/>
                </a:lnTo>
                <a:lnTo>
                  <a:pt x="1639" y="400"/>
                </a:lnTo>
                <a:lnTo>
                  <a:pt x="1625" y="400"/>
                </a:lnTo>
                <a:lnTo>
                  <a:pt x="1618" y="406"/>
                </a:lnTo>
                <a:lnTo>
                  <a:pt x="1604" y="413"/>
                </a:lnTo>
                <a:lnTo>
                  <a:pt x="1598" y="406"/>
                </a:lnTo>
                <a:lnTo>
                  <a:pt x="1584" y="413"/>
                </a:lnTo>
                <a:lnTo>
                  <a:pt x="1577" y="420"/>
                </a:lnTo>
                <a:lnTo>
                  <a:pt x="1570" y="426"/>
                </a:lnTo>
                <a:lnTo>
                  <a:pt x="1556" y="426"/>
                </a:lnTo>
                <a:lnTo>
                  <a:pt x="1549" y="433"/>
                </a:lnTo>
                <a:lnTo>
                  <a:pt x="1536" y="433"/>
                </a:lnTo>
                <a:lnTo>
                  <a:pt x="1529" y="440"/>
                </a:lnTo>
                <a:lnTo>
                  <a:pt x="1515" y="440"/>
                </a:lnTo>
                <a:lnTo>
                  <a:pt x="1508" y="433"/>
                </a:lnTo>
                <a:lnTo>
                  <a:pt x="1494" y="440"/>
                </a:lnTo>
                <a:lnTo>
                  <a:pt x="1487" y="453"/>
                </a:lnTo>
                <a:lnTo>
                  <a:pt x="1474" y="453"/>
                </a:lnTo>
                <a:lnTo>
                  <a:pt x="1467" y="446"/>
                </a:lnTo>
                <a:lnTo>
                  <a:pt x="1453" y="446"/>
                </a:lnTo>
                <a:lnTo>
                  <a:pt x="1446" y="446"/>
                </a:lnTo>
                <a:lnTo>
                  <a:pt x="1432" y="446"/>
                </a:lnTo>
                <a:lnTo>
                  <a:pt x="1425" y="453"/>
                </a:lnTo>
                <a:lnTo>
                  <a:pt x="1412" y="453"/>
                </a:lnTo>
                <a:lnTo>
                  <a:pt x="1405" y="460"/>
                </a:lnTo>
                <a:lnTo>
                  <a:pt x="1391" y="453"/>
                </a:lnTo>
                <a:lnTo>
                  <a:pt x="1384" y="460"/>
                </a:lnTo>
                <a:lnTo>
                  <a:pt x="1370" y="466"/>
                </a:lnTo>
                <a:lnTo>
                  <a:pt x="1363" y="466"/>
                </a:lnTo>
                <a:lnTo>
                  <a:pt x="1357" y="473"/>
                </a:lnTo>
                <a:lnTo>
                  <a:pt x="1343" y="473"/>
                </a:lnTo>
                <a:lnTo>
                  <a:pt x="1336" y="473"/>
                </a:lnTo>
                <a:lnTo>
                  <a:pt x="1322" y="466"/>
                </a:lnTo>
                <a:lnTo>
                  <a:pt x="1315" y="460"/>
                </a:lnTo>
                <a:lnTo>
                  <a:pt x="1302" y="466"/>
                </a:lnTo>
                <a:lnTo>
                  <a:pt x="1295" y="466"/>
                </a:lnTo>
                <a:lnTo>
                  <a:pt x="1281" y="466"/>
                </a:lnTo>
                <a:lnTo>
                  <a:pt x="1274" y="466"/>
                </a:lnTo>
                <a:lnTo>
                  <a:pt x="1260" y="473"/>
                </a:lnTo>
                <a:lnTo>
                  <a:pt x="1253" y="473"/>
                </a:lnTo>
                <a:lnTo>
                  <a:pt x="1240" y="473"/>
                </a:lnTo>
                <a:lnTo>
                  <a:pt x="1233" y="479"/>
                </a:lnTo>
                <a:lnTo>
                  <a:pt x="1219" y="473"/>
                </a:lnTo>
                <a:lnTo>
                  <a:pt x="1212" y="479"/>
                </a:lnTo>
                <a:lnTo>
                  <a:pt x="1198" y="473"/>
                </a:lnTo>
                <a:lnTo>
                  <a:pt x="1191" y="473"/>
                </a:lnTo>
                <a:lnTo>
                  <a:pt x="1178" y="479"/>
                </a:lnTo>
                <a:lnTo>
                  <a:pt x="1171" y="479"/>
                </a:lnTo>
                <a:lnTo>
                  <a:pt x="1157" y="479"/>
                </a:lnTo>
                <a:lnTo>
                  <a:pt x="1150" y="473"/>
                </a:lnTo>
                <a:lnTo>
                  <a:pt x="1136" y="479"/>
                </a:lnTo>
                <a:lnTo>
                  <a:pt x="1129" y="479"/>
                </a:lnTo>
                <a:lnTo>
                  <a:pt x="1123" y="479"/>
                </a:lnTo>
                <a:lnTo>
                  <a:pt x="1109" y="486"/>
                </a:lnTo>
                <a:lnTo>
                  <a:pt x="1102" y="486"/>
                </a:lnTo>
                <a:lnTo>
                  <a:pt x="1088" y="486"/>
                </a:lnTo>
                <a:lnTo>
                  <a:pt x="1081" y="486"/>
                </a:lnTo>
                <a:lnTo>
                  <a:pt x="1067" y="493"/>
                </a:lnTo>
                <a:lnTo>
                  <a:pt x="1061" y="493"/>
                </a:lnTo>
                <a:lnTo>
                  <a:pt x="1047" y="493"/>
                </a:lnTo>
                <a:lnTo>
                  <a:pt x="1040" y="493"/>
                </a:lnTo>
                <a:lnTo>
                  <a:pt x="1026" y="499"/>
                </a:lnTo>
                <a:lnTo>
                  <a:pt x="1019" y="499"/>
                </a:lnTo>
                <a:lnTo>
                  <a:pt x="1005" y="499"/>
                </a:lnTo>
                <a:lnTo>
                  <a:pt x="999" y="499"/>
                </a:lnTo>
                <a:lnTo>
                  <a:pt x="985" y="499"/>
                </a:lnTo>
                <a:lnTo>
                  <a:pt x="978" y="506"/>
                </a:lnTo>
                <a:lnTo>
                  <a:pt x="964" y="506"/>
                </a:lnTo>
                <a:lnTo>
                  <a:pt x="957" y="506"/>
                </a:lnTo>
                <a:lnTo>
                  <a:pt x="943" y="506"/>
                </a:lnTo>
                <a:lnTo>
                  <a:pt x="937" y="506"/>
                </a:lnTo>
                <a:lnTo>
                  <a:pt x="923" y="506"/>
                </a:lnTo>
                <a:lnTo>
                  <a:pt x="916" y="506"/>
                </a:lnTo>
                <a:lnTo>
                  <a:pt x="902" y="506"/>
                </a:lnTo>
                <a:lnTo>
                  <a:pt x="895" y="506"/>
                </a:lnTo>
                <a:lnTo>
                  <a:pt x="888" y="513"/>
                </a:lnTo>
                <a:lnTo>
                  <a:pt x="875" y="513"/>
                </a:lnTo>
                <a:lnTo>
                  <a:pt x="868" y="513"/>
                </a:lnTo>
                <a:lnTo>
                  <a:pt x="854" y="513"/>
                </a:lnTo>
                <a:lnTo>
                  <a:pt x="847" y="513"/>
                </a:lnTo>
                <a:lnTo>
                  <a:pt x="833" y="513"/>
                </a:lnTo>
                <a:lnTo>
                  <a:pt x="826" y="513"/>
                </a:lnTo>
                <a:lnTo>
                  <a:pt x="813" y="513"/>
                </a:lnTo>
                <a:lnTo>
                  <a:pt x="806" y="513"/>
                </a:lnTo>
                <a:lnTo>
                  <a:pt x="792" y="513"/>
                </a:lnTo>
                <a:lnTo>
                  <a:pt x="785" y="513"/>
                </a:lnTo>
                <a:lnTo>
                  <a:pt x="771" y="513"/>
                </a:lnTo>
                <a:lnTo>
                  <a:pt x="764" y="513"/>
                </a:lnTo>
                <a:lnTo>
                  <a:pt x="751" y="513"/>
                </a:lnTo>
                <a:lnTo>
                  <a:pt x="744" y="513"/>
                </a:lnTo>
                <a:lnTo>
                  <a:pt x="730" y="519"/>
                </a:lnTo>
                <a:lnTo>
                  <a:pt x="723" y="519"/>
                </a:lnTo>
                <a:lnTo>
                  <a:pt x="709" y="519"/>
                </a:lnTo>
                <a:lnTo>
                  <a:pt x="702" y="519"/>
                </a:lnTo>
                <a:lnTo>
                  <a:pt x="689" y="519"/>
                </a:lnTo>
                <a:lnTo>
                  <a:pt x="682" y="519"/>
                </a:lnTo>
                <a:lnTo>
                  <a:pt x="675" y="519"/>
                </a:lnTo>
                <a:lnTo>
                  <a:pt x="661" y="519"/>
                </a:lnTo>
                <a:lnTo>
                  <a:pt x="654" y="519"/>
                </a:lnTo>
                <a:lnTo>
                  <a:pt x="641" y="519"/>
                </a:lnTo>
                <a:lnTo>
                  <a:pt x="634" y="519"/>
                </a:lnTo>
                <a:lnTo>
                  <a:pt x="620" y="519"/>
                </a:lnTo>
                <a:lnTo>
                  <a:pt x="613" y="519"/>
                </a:lnTo>
                <a:lnTo>
                  <a:pt x="599" y="519"/>
                </a:lnTo>
                <a:lnTo>
                  <a:pt x="592" y="519"/>
                </a:lnTo>
                <a:lnTo>
                  <a:pt x="579" y="519"/>
                </a:lnTo>
                <a:lnTo>
                  <a:pt x="572" y="519"/>
                </a:lnTo>
                <a:lnTo>
                  <a:pt x="558" y="519"/>
                </a:lnTo>
                <a:lnTo>
                  <a:pt x="551" y="519"/>
                </a:lnTo>
                <a:lnTo>
                  <a:pt x="537" y="526"/>
                </a:lnTo>
                <a:lnTo>
                  <a:pt x="530" y="526"/>
                </a:lnTo>
                <a:lnTo>
                  <a:pt x="517" y="526"/>
                </a:lnTo>
                <a:lnTo>
                  <a:pt x="510" y="526"/>
                </a:lnTo>
                <a:lnTo>
                  <a:pt x="496" y="526"/>
                </a:lnTo>
                <a:lnTo>
                  <a:pt x="489" y="526"/>
                </a:lnTo>
                <a:lnTo>
                  <a:pt x="475" y="526"/>
                </a:lnTo>
                <a:lnTo>
                  <a:pt x="468" y="526"/>
                </a:lnTo>
                <a:lnTo>
                  <a:pt x="455" y="526"/>
                </a:lnTo>
                <a:lnTo>
                  <a:pt x="448" y="526"/>
                </a:lnTo>
                <a:lnTo>
                  <a:pt x="441" y="526"/>
                </a:lnTo>
                <a:lnTo>
                  <a:pt x="427" y="526"/>
                </a:lnTo>
                <a:lnTo>
                  <a:pt x="420" y="526"/>
                </a:lnTo>
                <a:lnTo>
                  <a:pt x="406" y="526"/>
                </a:lnTo>
                <a:lnTo>
                  <a:pt x="400" y="526"/>
                </a:lnTo>
                <a:lnTo>
                  <a:pt x="386" y="526"/>
                </a:lnTo>
                <a:lnTo>
                  <a:pt x="379" y="526"/>
                </a:lnTo>
                <a:lnTo>
                  <a:pt x="365" y="526"/>
                </a:lnTo>
                <a:lnTo>
                  <a:pt x="358" y="526"/>
                </a:lnTo>
                <a:lnTo>
                  <a:pt x="344" y="526"/>
                </a:lnTo>
                <a:lnTo>
                  <a:pt x="338" y="526"/>
                </a:lnTo>
                <a:lnTo>
                  <a:pt x="324" y="526"/>
                </a:lnTo>
                <a:lnTo>
                  <a:pt x="317" y="526"/>
                </a:lnTo>
                <a:lnTo>
                  <a:pt x="303" y="526"/>
                </a:lnTo>
                <a:lnTo>
                  <a:pt x="296" y="526"/>
                </a:lnTo>
                <a:lnTo>
                  <a:pt x="282" y="526"/>
                </a:lnTo>
                <a:lnTo>
                  <a:pt x="276" y="526"/>
                </a:lnTo>
                <a:lnTo>
                  <a:pt x="262" y="526"/>
                </a:lnTo>
                <a:lnTo>
                  <a:pt x="255" y="526"/>
                </a:lnTo>
                <a:lnTo>
                  <a:pt x="241" y="526"/>
                </a:lnTo>
                <a:lnTo>
                  <a:pt x="234" y="526"/>
                </a:lnTo>
                <a:lnTo>
                  <a:pt x="227" y="526"/>
                </a:lnTo>
                <a:lnTo>
                  <a:pt x="214" y="526"/>
                </a:lnTo>
                <a:lnTo>
                  <a:pt x="207" y="526"/>
                </a:lnTo>
                <a:lnTo>
                  <a:pt x="193" y="526"/>
                </a:lnTo>
                <a:lnTo>
                  <a:pt x="186" y="526"/>
                </a:lnTo>
                <a:lnTo>
                  <a:pt x="172" y="526"/>
                </a:lnTo>
                <a:lnTo>
                  <a:pt x="165" y="526"/>
                </a:lnTo>
                <a:lnTo>
                  <a:pt x="152" y="526"/>
                </a:lnTo>
                <a:lnTo>
                  <a:pt x="145" y="526"/>
                </a:lnTo>
                <a:lnTo>
                  <a:pt x="131" y="526"/>
                </a:lnTo>
                <a:lnTo>
                  <a:pt x="124" y="526"/>
                </a:lnTo>
                <a:lnTo>
                  <a:pt x="110" y="526"/>
                </a:lnTo>
                <a:lnTo>
                  <a:pt x="103" y="526"/>
                </a:lnTo>
                <a:lnTo>
                  <a:pt x="90" y="526"/>
                </a:lnTo>
                <a:lnTo>
                  <a:pt x="83" y="526"/>
                </a:lnTo>
                <a:lnTo>
                  <a:pt x="69" y="526"/>
                </a:lnTo>
                <a:lnTo>
                  <a:pt x="62" y="526"/>
                </a:lnTo>
                <a:lnTo>
                  <a:pt x="48" y="526"/>
                </a:lnTo>
                <a:lnTo>
                  <a:pt x="41" y="526"/>
                </a:lnTo>
                <a:lnTo>
                  <a:pt x="28" y="526"/>
                </a:lnTo>
                <a:lnTo>
                  <a:pt x="21" y="526"/>
                </a:lnTo>
                <a:lnTo>
                  <a:pt x="7" y="526"/>
                </a:lnTo>
                <a:lnTo>
                  <a:pt x="0" y="526"/>
                </a:lnTo>
                <a:close/>
              </a:path>
            </a:pathLst>
          </a:custGeom>
          <a:noFill/>
          <a:ln w="9525">
            <a:noFill/>
            <a:round/>
            <a:headEnd/>
            <a:tailEnd/>
          </a:ln>
        </p:spPr>
        <p:txBody>
          <a:bodyPr/>
          <a:lstStyle/>
          <a:p>
            <a:endParaRPr lang="en-GB"/>
          </a:p>
        </p:txBody>
      </p:sp>
      <p:sp>
        <p:nvSpPr>
          <p:cNvPr id="366616" name="Freeform 24"/>
          <p:cNvSpPr>
            <a:spLocks/>
          </p:cNvSpPr>
          <p:nvPr/>
        </p:nvSpPr>
        <p:spPr bwMode="auto">
          <a:xfrm>
            <a:off x="3365500" y="8382000"/>
            <a:ext cx="2500313" cy="457200"/>
          </a:xfrm>
          <a:custGeom>
            <a:avLst/>
            <a:gdLst/>
            <a:ahLst/>
            <a:cxnLst>
              <a:cxn ang="0">
                <a:pos x="110" y="526"/>
              </a:cxn>
              <a:cxn ang="0">
                <a:pos x="241" y="526"/>
              </a:cxn>
              <a:cxn ang="0">
                <a:pos x="379" y="526"/>
              </a:cxn>
              <a:cxn ang="0">
                <a:pos x="510" y="526"/>
              </a:cxn>
              <a:cxn ang="0">
                <a:pos x="641" y="519"/>
              </a:cxn>
              <a:cxn ang="0">
                <a:pos x="771" y="513"/>
              </a:cxn>
              <a:cxn ang="0">
                <a:pos x="902" y="506"/>
              </a:cxn>
              <a:cxn ang="0">
                <a:pos x="1040" y="493"/>
              </a:cxn>
              <a:cxn ang="0">
                <a:pos x="1171" y="473"/>
              </a:cxn>
              <a:cxn ang="0">
                <a:pos x="1302" y="460"/>
              </a:cxn>
              <a:cxn ang="0">
                <a:pos x="1432" y="440"/>
              </a:cxn>
              <a:cxn ang="0">
                <a:pos x="1570" y="413"/>
              </a:cxn>
              <a:cxn ang="0">
                <a:pos x="1701" y="320"/>
              </a:cxn>
              <a:cxn ang="0">
                <a:pos x="1832" y="206"/>
              </a:cxn>
              <a:cxn ang="0">
                <a:pos x="1963" y="133"/>
              </a:cxn>
              <a:cxn ang="0">
                <a:pos x="2093" y="20"/>
              </a:cxn>
              <a:cxn ang="0">
                <a:pos x="2231" y="0"/>
              </a:cxn>
              <a:cxn ang="0">
                <a:pos x="2362" y="46"/>
              </a:cxn>
              <a:cxn ang="0">
                <a:pos x="2493" y="126"/>
              </a:cxn>
              <a:cxn ang="0">
                <a:pos x="2624" y="206"/>
              </a:cxn>
              <a:cxn ang="0">
                <a:pos x="2754" y="280"/>
              </a:cxn>
              <a:cxn ang="0">
                <a:pos x="2892" y="340"/>
              </a:cxn>
              <a:cxn ang="0">
                <a:pos x="3023" y="373"/>
              </a:cxn>
              <a:cxn ang="0">
                <a:pos x="3154" y="386"/>
              </a:cxn>
              <a:cxn ang="0">
                <a:pos x="3285" y="400"/>
              </a:cxn>
              <a:cxn ang="0">
                <a:pos x="3415" y="406"/>
              </a:cxn>
              <a:cxn ang="0">
                <a:pos x="3553" y="413"/>
              </a:cxn>
              <a:cxn ang="0">
                <a:pos x="3684" y="420"/>
              </a:cxn>
              <a:cxn ang="0">
                <a:pos x="3815" y="426"/>
              </a:cxn>
              <a:cxn ang="0">
                <a:pos x="3946" y="426"/>
              </a:cxn>
              <a:cxn ang="0">
                <a:pos x="4070" y="513"/>
              </a:cxn>
              <a:cxn ang="0">
                <a:pos x="3939" y="513"/>
              </a:cxn>
              <a:cxn ang="0">
                <a:pos x="3808" y="506"/>
              </a:cxn>
              <a:cxn ang="0">
                <a:pos x="3670" y="506"/>
              </a:cxn>
              <a:cxn ang="0">
                <a:pos x="3539" y="506"/>
              </a:cxn>
              <a:cxn ang="0">
                <a:pos x="3408" y="506"/>
              </a:cxn>
              <a:cxn ang="0">
                <a:pos x="3278" y="506"/>
              </a:cxn>
              <a:cxn ang="0">
                <a:pos x="3147" y="506"/>
              </a:cxn>
              <a:cxn ang="0">
                <a:pos x="3009" y="499"/>
              </a:cxn>
              <a:cxn ang="0">
                <a:pos x="2878" y="479"/>
              </a:cxn>
              <a:cxn ang="0">
                <a:pos x="2747" y="453"/>
              </a:cxn>
              <a:cxn ang="0">
                <a:pos x="2617" y="413"/>
              </a:cxn>
              <a:cxn ang="0">
                <a:pos x="2486" y="366"/>
              </a:cxn>
              <a:cxn ang="0">
                <a:pos x="2348" y="306"/>
              </a:cxn>
              <a:cxn ang="0">
                <a:pos x="2217" y="260"/>
              </a:cxn>
              <a:cxn ang="0">
                <a:pos x="2086" y="246"/>
              </a:cxn>
              <a:cxn ang="0">
                <a:pos x="1956" y="273"/>
              </a:cxn>
              <a:cxn ang="0">
                <a:pos x="1818" y="293"/>
              </a:cxn>
              <a:cxn ang="0">
                <a:pos x="1687" y="366"/>
              </a:cxn>
              <a:cxn ang="0">
                <a:pos x="1556" y="426"/>
              </a:cxn>
              <a:cxn ang="0">
                <a:pos x="1425" y="453"/>
              </a:cxn>
              <a:cxn ang="0">
                <a:pos x="1295" y="466"/>
              </a:cxn>
              <a:cxn ang="0">
                <a:pos x="1157" y="479"/>
              </a:cxn>
              <a:cxn ang="0">
                <a:pos x="1026" y="499"/>
              </a:cxn>
              <a:cxn ang="0">
                <a:pos x="895" y="506"/>
              </a:cxn>
              <a:cxn ang="0">
                <a:pos x="764" y="513"/>
              </a:cxn>
              <a:cxn ang="0">
                <a:pos x="634" y="519"/>
              </a:cxn>
              <a:cxn ang="0">
                <a:pos x="496" y="526"/>
              </a:cxn>
              <a:cxn ang="0">
                <a:pos x="365" y="526"/>
              </a:cxn>
              <a:cxn ang="0">
                <a:pos x="234" y="526"/>
              </a:cxn>
              <a:cxn ang="0">
                <a:pos x="103" y="526"/>
              </a:cxn>
            </a:cxnLst>
            <a:rect l="0" t="0" r="r" b="b"/>
            <a:pathLst>
              <a:path w="4070" h="526">
                <a:moveTo>
                  <a:pt x="0" y="526"/>
                </a:moveTo>
                <a:lnTo>
                  <a:pt x="0" y="526"/>
                </a:lnTo>
                <a:lnTo>
                  <a:pt x="7" y="526"/>
                </a:lnTo>
                <a:lnTo>
                  <a:pt x="21" y="526"/>
                </a:lnTo>
                <a:lnTo>
                  <a:pt x="28" y="526"/>
                </a:lnTo>
                <a:lnTo>
                  <a:pt x="41" y="526"/>
                </a:lnTo>
                <a:lnTo>
                  <a:pt x="48" y="526"/>
                </a:lnTo>
                <a:lnTo>
                  <a:pt x="62" y="526"/>
                </a:lnTo>
                <a:lnTo>
                  <a:pt x="69" y="526"/>
                </a:lnTo>
                <a:lnTo>
                  <a:pt x="83" y="526"/>
                </a:lnTo>
                <a:lnTo>
                  <a:pt x="90" y="526"/>
                </a:lnTo>
                <a:lnTo>
                  <a:pt x="103" y="526"/>
                </a:lnTo>
                <a:lnTo>
                  <a:pt x="110" y="526"/>
                </a:lnTo>
                <a:lnTo>
                  <a:pt x="124" y="526"/>
                </a:lnTo>
                <a:lnTo>
                  <a:pt x="131" y="526"/>
                </a:lnTo>
                <a:lnTo>
                  <a:pt x="145" y="526"/>
                </a:lnTo>
                <a:lnTo>
                  <a:pt x="152" y="526"/>
                </a:lnTo>
                <a:lnTo>
                  <a:pt x="165" y="526"/>
                </a:lnTo>
                <a:lnTo>
                  <a:pt x="172" y="526"/>
                </a:lnTo>
                <a:lnTo>
                  <a:pt x="186" y="526"/>
                </a:lnTo>
                <a:lnTo>
                  <a:pt x="193" y="526"/>
                </a:lnTo>
                <a:lnTo>
                  <a:pt x="207" y="526"/>
                </a:lnTo>
                <a:lnTo>
                  <a:pt x="214" y="526"/>
                </a:lnTo>
                <a:lnTo>
                  <a:pt x="227" y="526"/>
                </a:lnTo>
                <a:lnTo>
                  <a:pt x="234" y="526"/>
                </a:lnTo>
                <a:lnTo>
                  <a:pt x="241" y="526"/>
                </a:lnTo>
                <a:lnTo>
                  <a:pt x="255" y="526"/>
                </a:lnTo>
                <a:lnTo>
                  <a:pt x="262" y="526"/>
                </a:lnTo>
                <a:lnTo>
                  <a:pt x="276" y="526"/>
                </a:lnTo>
                <a:lnTo>
                  <a:pt x="282" y="526"/>
                </a:lnTo>
                <a:lnTo>
                  <a:pt x="296" y="526"/>
                </a:lnTo>
                <a:lnTo>
                  <a:pt x="303" y="526"/>
                </a:lnTo>
                <a:lnTo>
                  <a:pt x="317" y="526"/>
                </a:lnTo>
                <a:lnTo>
                  <a:pt x="324" y="526"/>
                </a:lnTo>
                <a:lnTo>
                  <a:pt x="338" y="526"/>
                </a:lnTo>
                <a:lnTo>
                  <a:pt x="344" y="526"/>
                </a:lnTo>
                <a:lnTo>
                  <a:pt x="358" y="526"/>
                </a:lnTo>
                <a:lnTo>
                  <a:pt x="365" y="526"/>
                </a:lnTo>
                <a:lnTo>
                  <a:pt x="379" y="526"/>
                </a:lnTo>
                <a:lnTo>
                  <a:pt x="386" y="526"/>
                </a:lnTo>
                <a:lnTo>
                  <a:pt x="400" y="526"/>
                </a:lnTo>
                <a:lnTo>
                  <a:pt x="406" y="526"/>
                </a:lnTo>
                <a:lnTo>
                  <a:pt x="420" y="526"/>
                </a:lnTo>
                <a:lnTo>
                  <a:pt x="427" y="526"/>
                </a:lnTo>
                <a:lnTo>
                  <a:pt x="441" y="526"/>
                </a:lnTo>
                <a:lnTo>
                  <a:pt x="448" y="526"/>
                </a:lnTo>
                <a:lnTo>
                  <a:pt x="455" y="526"/>
                </a:lnTo>
                <a:lnTo>
                  <a:pt x="468" y="526"/>
                </a:lnTo>
                <a:lnTo>
                  <a:pt x="475" y="526"/>
                </a:lnTo>
                <a:lnTo>
                  <a:pt x="489" y="526"/>
                </a:lnTo>
                <a:lnTo>
                  <a:pt x="496" y="526"/>
                </a:lnTo>
                <a:lnTo>
                  <a:pt x="510" y="526"/>
                </a:lnTo>
                <a:lnTo>
                  <a:pt x="517" y="526"/>
                </a:lnTo>
                <a:lnTo>
                  <a:pt x="530" y="526"/>
                </a:lnTo>
                <a:lnTo>
                  <a:pt x="537" y="519"/>
                </a:lnTo>
                <a:lnTo>
                  <a:pt x="551" y="519"/>
                </a:lnTo>
                <a:lnTo>
                  <a:pt x="558" y="519"/>
                </a:lnTo>
                <a:lnTo>
                  <a:pt x="572" y="519"/>
                </a:lnTo>
                <a:lnTo>
                  <a:pt x="579" y="519"/>
                </a:lnTo>
                <a:lnTo>
                  <a:pt x="592" y="519"/>
                </a:lnTo>
                <a:lnTo>
                  <a:pt x="599" y="519"/>
                </a:lnTo>
                <a:lnTo>
                  <a:pt x="613" y="519"/>
                </a:lnTo>
                <a:lnTo>
                  <a:pt x="620" y="519"/>
                </a:lnTo>
                <a:lnTo>
                  <a:pt x="634" y="519"/>
                </a:lnTo>
                <a:lnTo>
                  <a:pt x="641" y="519"/>
                </a:lnTo>
                <a:lnTo>
                  <a:pt x="654" y="519"/>
                </a:lnTo>
                <a:lnTo>
                  <a:pt x="661" y="519"/>
                </a:lnTo>
                <a:lnTo>
                  <a:pt x="675" y="519"/>
                </a:lnTo>
                <a:lnTo>
                  <a:pt x="682" y="519"/>
                </a:lnTo>
                <a:lnTo>
                  <a:pt x="689" y="519"/>
                </a:lnTo>
                <a:lnTo>
                  <a:pt x="702" y="519"/>
                </a:lnTo>
                <a:lnTo>
                  <a:pt x="709" y="519"/>
                </a:lnTo>
                <a:lnTo>
                  <a:pt x="723" y="519"/>
                </a:lnTo>
                <a:lnTo>
                  <a:pt x="730" y="513"/>
                </a:lnTo>
                <a:lnTo>
                  <a:pt x="744" y="513"/>
                </a:lnTo>
                <a:lnTo>
                  <a:pt x="751" y="513"/>
                </a:lnTo>
                <a:lnTo>
                  <a:pt x="764" y="513"/>
                </a:lnTo>
                <a:lnTo>
                  <a:pt x="771" y="513"/>
                </a:lnTo>
                <a:lnTo>
                  <a:pt x="785" y="513"/>
                </a:lnTo>
                <a:lnTo>
                  <a:pt x="792" y="513"/>
                </a:lnTo>
                <a:lnTo>
                  <a:pt x="806" y="513"/>
                </a:lnTo>
                <a:lnTo>
                  <a:pt x="813" y="513"/>
                </a:lnTo>
                <a:lnTo>
                  <a:pt x="826" y="513"/>
                </a:lnTo>
                <a:lnTo>
                  <a:pt x="833" y="513"/>
                </a:lnTo>
                <a:lnTo>
                  <a:pt x="847" y="506"/>
                </a:lnTo>
                <a:lnTo>
                  <a:pt x="854" y="506"/>
                </a:lnTo>
                <a:lnTo>
                  <a:pt x="868" y="506"/>
                </a:lnTo>
                <a:lnTo>
                  <a:pt x="875" y="506"/>
                </a:lnTo>
                <a:lnTo>
                  <a:pt x="888" y="506"/>
                </a:lnTo>
                <a:lnTo>
                  <a:pt x="895" y="506"/>
                </a:lnTo>
                <a:lnTo>
                  <a:pt x="902" y="506"/>
                </a:lnTo>
                <a:lnTo>
                  <a:pt x="916" y="506"/>
                </a:lnTo>
                <a:lnTo>
                  <a:pt x="923" y="506"/>
                </a:lnTo>
                <a:lnTo>
                  <a:pt x="937" y="506"/>
                </a:lnTo>
                <a:lnTo>
                  <a:pt x="943" y="506"/>
                </a:lnTo>
                <a:lnTo>
                  <a:pt x="957" y="506"/>
                </a:lnTo>
                <a:lnTo>
                  <a:pt x="964" y="499"/>
                </a:lnTo>
                <a:lnTo>
                  <a:pt x="978" y="499"/>
                </a:lnTo>
                <a:lnTo>
                  <a:pt x="985" y="499"/>
                </a:lnTo>
                <a:lnTo>
                  <a:pt x="999" y="499"/>
                </a:lnTo>
                <a:lnTo>
                  <a:pt x="1005" y="493"/>
                </a:lnTo>
                <a:lnTo>
                  <a:pt x="1019" y="493"/>
                </a:lnTo>
                <a:lnTo>
                  <a:pt x="1026" y="493"/>
                </a:lnTo>
                <a:lnTo>
                  <a:pt x="1040" y="493"/>
                </a:lnTo>
                <a:lnTo>
                  <a:pt x="1047" y="486"/>
                </a:lnTo>
                <a:lnTo>
                  <a:pt x="1061" y="486"/>
                </a:lnTo>
                <a:lnTo>
                  <a:pt x="1067" y="486"/>
                </a:lnTo>
                <a:lnTo>
                  <a:pt x="1081" y="486"/>
                </a:lnTo>
                <a:lnTo>
                  <a:pt x="1088" y="479"/>
                </a:lnTo>
                <a:lnTo>
                  <a:pt x="1102" y="479"/>
                </a:lnTo>
                <a:lnTo>
                  <a:pt x="1109" y="479"/>
                </a:lnTo>
                <a:lnTo>
                  <a:pt x="1123" y="479"/>
                </a:lnTo>
                <a:lnTo>
                  <a:pt x="1129" y="473"/>
                </a:lnTo>
                <a:lnTo>
                  <a:pt x="1136" y="473"/>
                </a:lnTo>
                <a:lnTo>
                  <a:pt x="1150" y="466"/>
                </a:lnTo>
                <a:lnTo>
                  <a:pt x="1157" y="473"/>
                </a:lnTo>
                <a:lnTo>
                  <a:pt x="1171" y="473"/>
                </a:lnTo>
                <a:lnTo>
                  <a:pt x="1178" y="473"/>
                </a:lnTo>
                <a:lnTo>
                  <a:pt x="1191" y="466"/>
                </a:lnTo>
                <a:lnTo>
                  <a:pt x="1198" y="466"/>
                </a:lnTo>
                <a:lnTo>
                  <a:pt x="1212" y="473"/>
                </a:lnTo>
                <a:lnTo>
                  <a:pt x="1219" y="466"/>
                </a:lnTo>
                <a:lnTo>
                  <a:pt x="1233" y="473"/>
                </a:lnTo>
                <a:lnTo>
                  <a:pt x="1240" y="473"/>
                </a:lnTo>
                <a:lnTo>
                  <a:pt x="1253" y="466"/>
                </a:lnTo>
                <a:lnTo>
                  <a:pt x="1260" y="466"/>
                </a:lnTo>
                <a:lnTo>
                  <a:pt x="1274" y="466"/>
                </a:lnTo>
                <a:lnTo>
                  <a:pt x="1281" y="460"/>
                </a:lnTo>
                <a:lnTo>
                  <a:pt x="1295" y="460"/>
                </a:lnTo>
                <a:lnTo>
                  <a:pt x="1302" y="460"/>
                </a:lnTo>
                <a:lnTo>
                  <a:pt x="1315" y="453"/>
                </a:lnTo>
                <a:lnTo>
                  <a:pt x="1322" y="460"/>
                </a:lnTo>
                <a:lnTo>
                  <a:pt x="1336" y="466"/>
                </a:lnTo>
                <a:lnTo>
                  <a:pt x="1343" y="466"/>
                </a:lnTo>
                <a:lnTo>
                  <a:pt x="1357" y="466"/>
                </a:lnTo>
                <a:lnTo>
                  <a:pt x="1363" y="460"/>
                </a:lnTo>
                <a:lnTo>
                  <a:pt x="1370" y="460"/>
                </a:lnTo>
                <a:lnTo>
                  <a:pt x="1384" y="453"/>
                </a:lnTo>
                <a:lnTo>
                  <a:pt x="1391" y="446"/>
                </a:lnTo>
                <a:lnTo>
                  <a:pt x="1405" y="453"/>
                </a:lnTo>
                <a:lnTo>
                  <a:pt x="1412" y="446"/>
                </a:lnTo>
                <a:lnTo>
                  <a:pt x="1425" y="440"/>
                </a:lnTo>
                <a:lnTo>
                  <a:pt x="1432" y="440"/>
                </a:lnTo>
                <a:lnTo>
                  <a:pt x="1446" y="440"/>
                </a:lnTo>
                <a:lnTo>
                  <a:pt x="1453" y="440"/>
                </a:lnTo>
                <a:lnTo>
                  <a:pt x="1467" y="440"/>
                </a:lnTo>
                <a:lnTo>
                  <a:pt x="1474" y="446"/>
                </a:lnTo>
                <a:lnTo>
                  <a:pt x="1487" y="440"/>
                </a:lnTo>
                <a:lnTo>
                  <a:pt x="1494" y="433"/>
                </a:lnTo>
                <a:lnTo>
                  <a:pt x="1508" y="426"/>
                </a:lnTo>
                <a:lnTo>
                  <a:pt x="1515" y="426"/>
                </a:lnTo>
                <a:lnTo>
                  <a:pt x="1529" y="426"/>
                </a:lnTo>
                <a:lnTo>
                  <a:pt x="1536" y="420"/>
                </a:lnTo>
                <a:lnTo>
                  <a:pt x="1549" y="420"/>
                </a:lnTo>
                <a:lnTo>
                  <a:pt x="1556" y="413"/>
                </a:lnTo>
                <a:lnTo>
                  <a:pt x="1570" y="413"/>
                </a:lnTo>
                <a:lnTo>
                  <a:pt x="1577" y="400"/>
                </a:lnTo>
                <a:lnTo>
                  <a:pt x="1584" y="393"/>
                </a:lnTo>
                <a:lnTo>
                  <a:pt x="1598" y="386"/>
                </a:lnTo>
                <a:lnTo>
                  <a:pt x="1604" y="386"/>
                </a:lnTo>
                <a:lnTo>
                  <a:pt x="1618" y="380"/>
                </a:lnTo>
                <a:lnTo>
                  <a:pt x="1625" y="366"/>
                </a:lnTo>
                <a:lnTo>
                  <a:pt x="1639" y="366"/>
                </a:lnTo>
                <a:lnTo>
                  <a:pt x="1646" y="360"/>
                </a:lnTo>
                <a:lnTo>
                  <a:pt x="1660" y="353"/>
                </a:lnTo>
                <a:lnTo>
                  <a:pt x="1666" y="346"/>
                </a:lnTo>
                <a:lnTo>
                  <a:pt x="1680" y="333"/>
                </a:lnTo>
                <a:lnTo>
                  <a:pt x="1687" y="326"/>
                </a:lnTo>
                <a:lnTo>
                  <a:pt x="1701" y="320"/>
                </a:lnTo>
                <a:lnTo>
                  <a:pt x="1708" y="306"/>
                </a:lnTo>
                <a:lnTo>
                  <a:pt x="1722" y="293"/>
                </a:lnTo>
                <a:lnTo>
                  <a:pt x="1728" y="286"/>
                </a:lnTo>
                <a:lnTo>
                  <a:pt x="1742" y="273"/>
                </a:lnTo>
                <a:lnTo>
                  <a:pt x="1749" y="266"/>
                </a:lnTo>
                <a:lnTo>
                  <a:pt x="1763" y="246"/>
                </a:lnTo>
                <a:lnTo>
                  <a:pt x="1770" y="253"/>
                </a:lnTo>
                <a:lnTo>
                  <a:pt x="1784" y="246"/>
                </a:lnTo>
                <a:lnTo>
                  <a:pt x="1790" y="233"/>
                </a:lnTo>
                <a:lnTo>
                  <a:pt x="1804" y="226"/>
                </a:lnTo>
                <a:lnTo>
                  <a:pt x="1811" y="213"/>
                </a:lnTo>
                <a:lnTo>
                  <a:pt x="1818" y="206"/>
                </a:lnTo>
                <a:lnTo>
                  <a:pt x="1832" y="206"/>
                </a:lnTo>
                <a:lnTo>
                  <a:pt x="1839" y="213"/>
                </a:lnTo>
                <a:lnTo>
                  <a:pt x="1852" y="213"/>
                </a:lnTo>
                <a:lnTo>
                  <a:pt x="1859" y="213"/>
                </a:lnTo>
                <a:lnTo>
                  <a:pt x="1873" y="206"/>
                </a:lnTo>
                <a:lnTo>
                  <a:pt x="1880" y="193"/>
                </a:lnTo>
                <a:lnTo>
                  <a:pt x="1894" y="186"/>
                </a:lnTo>
                <a:lnTo>
                  <a:pt x="1901" y="173"/>
                </a:lnTo>
                <a:lnTo>
                  <a:pt x="1914" y="160"/>
                </a:lnTo>
                <a:lnTo>
                  <a:pt x="1921" y="160"/>
                </a:lnTo>
                <a:lnTo>
                  <a:pt x="1935" y="146"/>
                </a:lnTo>
                <a:lnTo>
                  <a:pt x="1942" y="146"/>
                </a:lnTo>
                <a:lnTo>
                  <a:pt x="1956" y="140"/>
                </a:lnTo>
                <a:lnTo>
                  <a:pt x="1963" y="133"/>
                </a:lnTo>
                <a:lnTo>
                  <a:pt x="1976" y="126"/>
                </a:lnTo>
                <a:lnTo>
                  <a:pt x="1983" y="113"/>
                </a:lnTo>
                <a:lnTo>
                  <a:pt x="1997" y="106"/>
                </a:lnTo>
                <a:lnTo>
                  <a:pt x="2004" y="93"/>
                </a:lnTo>
                <a:lnTo>
                  <a:pt x="2018" y="86"/>
                </a:lnTo>
                <a:lnTo>
                  <a:pt x="2025" y="73"/>
                </a:lnTo>
                <a:lnTo>
                  <a:pt x="2038" y="66"/>
                </a:lnTo>
                <a:lnTo>
                  <a:pt x="2045" y="53"/>
                </a:lnTo>
                <a:lnTo>
                  <a:pt x="2052" y="46"/>
                </a:lnTo>
                <a:lnTo>
                  <a:pt x="2066" y="40"/>
                </a:lnTo>
                <a:lnTo>
                  <a:pt x="2073" y="33"/>
                </a:lnTo>
                <a:lnTo>
                  <a:pt x="2086" y="26"/>
                </a:lnTo>
                <a:lnTo>
                  <a:pt x="2093" y="20"/>
                </a:lnTo>
                <a:lnTo>
                  <a:pt x="2107" y="13"/>
                </a:lnTo>
                <a:lnTo>
                  <a:pt x="2114" y="13"/>
                </a:lnTo>
                <a:lnTo>
                  <a:pt x="2128" y="6"/>
                </a:lnTo>
                <a:lnTo>
                  <a:pt x="2135" y="6"/>
                </a:lnTo>
                <a:lnTo>
                  <a:pt x="2148" y="0"/>
                </a:lnTo>
                <a:lnTo>
                  <a:pt x="2155" y="0"/>
                </a:lnTo>
                <a:lnTo>
                  <a:pt x="2169" y="0"/>
                </a:lnTo>
                <a:lnTo>
                  <a:pt x="2176" y="0"/>
                </a:lnTo>
                <a:lnTo>
                  <a:pt x="2190" y="0"/>
                </a:lnTo>
                <a:lnTo>
                  <a:pt x="2197" y="0"/>
                </a:lnTo>
                <a:lnTo>
                  <a:pt x="2210" y="0"/>
                </a:lnTo>
                <a:lnTo>
                  <a:pt x="2217" y="0"/>
                </a:lnTo>
                <a:lnTo>
                  <a:pt x="2231" y="0"/>
                </a:lnTo>
                <a:lnTo>
                  <a:pt x="2238" y="0"/>
                </a:lnTo>
                <a:lnTo>
                  <a:pt x="2252" y="6"/>
                </a:lnTo>
                <a:lnTo>
                  <a:pt x="2259" y="6"/>
                </a:lnTo>
                <a:lnTo>
                  <a:pt x="2265" y="6"/>
                </a:lnTo>
                <a:lnTo>
                  <a:pt x="2279" y="13"/>
                </a:lnTo>
                <a:lnTo>
                  <a:pt x="2286" y="13"/>
                </a:lnTo>
                <a:lnTo>
                  <a:pt x="2300" y="20"/>
                </a:lnTo>
                <a:lnTo>
                  <a:pt x="2307" y="20"/>
                </a:lnTo>
                <a:lnTo>
                  <a:pt x="2321" y="26"/>
                </a:lnTo>
                <a:lnTo>
                  <a:pt x="2327" y="33"/>
                </a:lnTo>
                <a:lnTo>
                  <a:pt x="2341" y="33"/>
                </a:lnTo>
                <a:lnTo>
                  <a:pt x="2348" y="40"/>
                </a:lnTo>
                <a:lnTo>
                  <a:pt x="2362" y="46"/>
                </a:lnTo>
                <a:lnTo>
                  <a:pt x="2369" y="53"/>
                </a:lnTo>
                <a:lnTo>
                  <a:pt x="2383" y="53"/>
                </a:lnTo>
                <a:lnTo>
                  <a:pt x="2389" y="60"/>
                </a:lnTo>
                <a:lnTo>
                  <a:pt x="2403" y="66"/>
                </a:lnTo>
                <a:lnTo>
                  <a:pt x="2410" y="73"/>
                </a:lnTo>
                <a:lnTo>
                  <a:pt x="2424" y="80"/>
                </a:lnTo>
                <a:lnTo>
                  <a:pt x="2431" y="86"/>
                </a:lnTo>
                <a:lnTo>
                  <a:pt x="2445" y="93"/>
                </a:lnTo>
                <a:lnTo>
                  <a:pt x="2451" y="100"/>
                </a:lnTo>
                <a:lnTo>
                  <a:pt x="2465" y="106"/>
                </a:lnTo>
                <a:lnTo>
                  <a:pt x="2472" y="113"/>
                </a:lnTo>
                <a:lnTo>
                  <a:pt x="2486" y="120"/>
                </a:lnTo>
                <a:lnTo>
                  <a:pt x="2493" y="126"/>
                </a:lnTo>
                <a:lnTo>
                  <a:pt x="2500" y="126"/>
                </a:lnTo>
                <a:lnTo>
                  <a:pt x="2513" y="133"/>
                </a:lnTo>
                <a:lnTo>
                  <a:pt x="2520" y="140"/>
                </a:lnTo>
                <a:lnTo>
                  <a:pt x="2534" y="146"/>
                </a:lnTo>
                <a:lnTo>
                  <a:pt x="2541" y="153"/>
                </a:lnTo>
                <a:lnTo>
                  <a:pt x="2555" y="160"/>
                </a:lnTo>
                <a:lnTo>
                  <a:pt x="2562" y="166"/>
                </a:lnTo>
                <a:lnTo>
                  <a:pt x="2575" y="173"/>
                </a:lnTo>
                <a:lnTo>
                  <a:pt x="2582" y="180"/>
                </a:lnTo>
                <a:lnTo>
                  <a:pt x="2596" y="186"/>
                </a:lnTo>
                <a:lnTo>
                  <a:pt x="2603" y="193"/>
                </a:lnTo>
                <a:lnTo>
                  <a:pt x="2617" y="200"/>
                </a:lnTo>
                <a:lnTo>
                  <a:pt x="2624" y="206"/>
                </a:lnTo>
                <a:lnTo>
                  <a:pt x="2637" y="213"/>
                </a:lnTo>
                <a:lnTo>
                  <a:pt x="2644" y="220"/>
                </a:lnTo>
                <a:lnTo>
                  <a:pt x="2658" y="226"/>
                </a:lnTo>
                <a:lnTo>
                  <a:pt x="2665" y="233"/>
                </a:lnTo>
                <a:lnTo>
                  <a:pt x="2679" y="240"/>
                </a:lnTo>
                <a:lnTo>
                  <a:pt x="2686" y="246"/>
                </a:lnTo>
                <a:lnTo>
                  <a:pt x="2699" y="253"/>
                </a:lnTo>
                <a:lnTo>
                  <a:pt x="2706" y="253"/>
                </a:lnTo>
                <a:lnTo>
                  <a:pt x="2713" y="260"/>
                </a:lnTo>
                <a:lnTo>
                  <a:pt x="2727" y="266"/>
                </a:lnTo>
                <a:lnTo>
                  <a:pt x="2734" y="273"/>
                </a:lnTo>
                <a:lnTo>
                  <a:pt x="2747" y="280"/>
                </a:lnTo>
                <a:lnTo>
                  <a:pt x="2754" y="280"/>
                </a:lnTo>
                <a:lnTo>
                  <a:pt x="2768" y="286"/>
                </a:lnTo>
                <a:lnTo>
                  <a:pt x="2775" y="293"/>
                </a:lnTo>
                <a:lnTo>
                  <a:pt x="2789" y="300"/>
                </a:lnTo>
                <a:lnTo>
                  <a:pt x="2796" y="300"/>
                </a:lnTo>
                <a:lnTo>
                  <a:pt x="2809" y="306"/>
                </a:lnTo>
                <a:lnTo>
                  <a:pt x="2816" y="313"/>
                </a:lnTo>
                <a:lnTo>
                  <a:pt x="2830" y="313"/>
                </a:lnTo>
                <a:lnTo>
                  <a:pt x="2837" y="320"/>
                </a:lnTo>
                <a:lnTo>
                  <a:pt x="2851" y="326"/>
                </a:lnTo>
                <a:lnTo>
                  <a:pt x="2858" y="326"/>
                </a:lnTo>
                <a:lnTo>
                  <a:pt x="2871" y="333"/>
                </a:lnTo>
                <a:lnTo>
                  <a:pt x="2878" y="333"/>
                </a:lnTo>
                <a:lnTo>
                  <a:pt x="2892" y="340"/>
                </a:lnTo>
                <a:lnTo>
                  <a:pt x="2899" y="340"/>
                </a:lnTo>
                <a:lnTo>
                  <a:pt x="2913" y="346"/>
                </a:lnTo>
                <a:lnTo>
                  <a:pt x="2920" y="346"/>
                </a:lnTo>
                <a:lnTo>
                  <a:pt x="2933" y="353"/>
                </a:lnTo>
                <a:lnTo>
                  <a:pt x="2940" y="353"/>
                </a:lnTo>
                <a:lnTo>
                  <a:pt x="2947" y="353"/>
                </a:lnTo>
                <a:lnTo>
                  <a:pt x="2961" y="360"/>
                </a:lnTo>
                <a:lnTo>
                  <a:pt x="2968" y="360"/>
                </a:lnTo>
                <a:lnTo>
                  <a:pt x="2982" y="360"/>
                </a:lnTo>
                <a:lnTo>
                  <a:pt x="2988" y="366"/>
                </a:lnTo>
                <a:lnTo>
                  <a:pt x="3002" y="366"/>
                </a:lnTo>
                <a:lnTo>
                  <a:pt x="3009" y="366"/>
                </a:lnTo>
                <a:lnTo>
                  <a:pt x="3023" y="373"/>
                </a:lnTo>
                <a:lnTo>
                  <a:pt x="3030" y="373"/>
                </a:lnTo>
                <a:lnTo>
                  <a:pt x="3044" y="373"/>
                </a:lnTo>
                <a:lnTo>
                  <a:pt x="3050" y="373"/>
                </a:lnTo>
                <a:lnTo>
                  <a:pt x="3064" y="380"/>
                </a:lnTo>
                <a:lnTo>
                  <a:pt x="3071" y="380"/>
                </a:lnTo>
                <a:lnTo>
                  <a:pt x="3085" y="380"/>
                </a:lnTo>
                <a:lnTo>
                  <a:pt x="3092" y="380"/>
                </a:lnTo>
                <a:lnTo>
                  <a:pt x="3106" y="380"/>
                </a:lnTo>
                <a:lnTo>
                  <a:pt x="3112" y="386"/>
                </a:lnTo>
                <a:lnTo>
                  <a:pt x="3126" y="386"/>
                </a:lnTo>
                <a:lnTo>
                  <a:pt x="3133" y="386"/>
                </a:lnTo>
                <a:lnTo>
                  <a:pt x="3147" y="386"/>
                </a:lnTo>
                <a:lnTo>
                  <a:pt x="3154" y="386"/>
                </a:lnTo>
                <a:lnTo>
                  <a:pt x="3167" y="386"/>
                </a:lnTo>
                <a:lnTo>
                  <a:pt x="3174" y="393"/>
                </a:lnTo>
                <a:lnTo>
                  <a:pt x="3181" y="393"/>
                </a:lnTo>
                <a:lnTo>
                  <a:pt x="3195" y="393"/>
                </a:lnTo>
                <a:lnTo>
                  <a:pt x="3202" y="393"/>
                </a:lnTo>
                <a:lnTo>
                  <a:pt x="3216" y="393"/>
                </a:lnTo>
                <a:lnTo>
                  <a:pt x="3223" y="393"/>
                </a:lnTo>
                <a:lnTo>
                  <a:pt x="3236" y="400"/>
                </a:lnTo>
                <a:lnTo>
                  <a:pt x="3243" y="400"/>
                </a:lnTo>
                <a:lnTo>
                  <a:pt x="3257" y="400"/>
                </a:lnTo>
                <a:lnTo>
                  <a:pt x="3264" y="400"/>
                </a:lnTo>
                <a:lnTo>
                  <a:pt x="3278" y="400"/>
                </a:lnTo>
                <a:lnTo>
                  <a:pt x="3285" y="400"/>
                </a:lnTo>
                <a:lnTo>
                  <a:pt x="3298" y="400"/>
                </a:lnTo>
                <a:lnTo>
                  <a:pt x="3305" y="400"/>
                </a:lnTo>
                <a:lnTo>
                  <a:pt x="3319" y="400"/>
                </a:lnTo>
                <a:lnTo>
                  <a:pt x="3326" y="406"/>
                </a:lnTo>
                <a:lnTo>
                  <a:pt x="3340" y="406"/>
                </a:lnTo>
                <a:lnTo>
                  <a:pt x="3347" y="406"/>
                </a:lnTo>
                <a:lnTo>
                  <a:pt x="3360" y="406"/>
                </a:lnTo>
                <a:lnTo>
                  <a:pt x="3367" y="406"/>
                </a:lnTo>
                <a:lnTo>
                  <a:pt x="3381" y="406"/>
                </a:lnTo>
                <a:lnTo>
                  <a:pt x="3388" y="406"/>
                </a:lnTo>
                <a:lnTo>
                  <a:pt x="3395" y="406"/>
                </a:lnTo>
                <a:lnTo>
                  <a:pt x="3408" y="406"/>
                </a:lnTo>
                <a:lnTo>
                  <a:pt x="3415" y="406"/>
                </a:lnTo>
                <a:lnTo>
                  <a:pt x="3429" y="413"/>
                </a:lnTo>
                <a:lnTo>
                  <a:pt x="3436" y="413"/>
                </a:lnTo>
                <a:lnTo>
                  <a:pt x="3450" y="413"/>
                </a:lnTo>
                <a:lnTo>
                  <a:pt x="3457" y="413"/>
                </a:lnTo>
                <a:lnTo>
                  <a:pt x="3470" y="413"/>
                </a:lnTo>
                <a:lnTo>
                  <a:pt x="3477" y="413"/>
                </a:lnTo>
                <a:lnTo>
                  <a:pt x="3491" y="413"/>
                </a:lnTo>
                <a:lnTo>
                  <a:pt x="3498" y="413"/>
                </a:lnTo>
                <a:lnTo>
                  <a:pt x="3512" y="413"/>
                </a:lnTo>
                <a:lnTo>
                  <a:pt x="3519" y="413"/>
                </a:lnTo>
                <a:lnTo>
                  <a:pt x="3532" y="413"/>
                </a:lnTo>
                <a:lnTo>
                  <a:pt x="3539" y="413"/>
                </a:lnTo>
                <a:lnTo>
                  <a:pt x="3553" y="413"/>
                </a:lnTo>
                <a:lnTo>
                  <a:pt x="3560" y="413"/>
                </a:lnTo>
                <a:lnTo>
                  <a:pt x="3574" y="420"/>
                </a:lnTo>
                <a:lnTo>
                  <a:pt x="3581" y="420"/>
                </a:lnTo>
                <a:lnTo>
                  <a:pt x="3594" y="420"/>
                </a:lnTo>
                <a:lnTo>
                  <a:pt x="3601" y="420"/>
                </a:lnTo>
                <a:lnTo>
                  <a:pt x="3615" y="420"/>
                </a:lnTo>
                <a:lnTo>
                  <a:pt x="3622" y="420"/>
                </a:lnTo>
                <a:lnTo>
                  <a:pt x="3629" y="420"/>
                </a:lnTo>
                <a:lnTo>
                  <a:pt x="3643" y="420"/>
                </a:lnTo>
                <a:lnTo>
                  <a:pt x="3649" y="420"/>
                </a:lnTo>
                <a:lnTo>
                  <a:pt x="3663" y="420"/>
                </a:lnTo>
                <a:lnTo>
                  <a:pt x="3670" y="420"/>
                </a:lnTo>
                <a:lnTo>
                  <a:pt x="3684" y="420"/>
                </a:lnTo>
                <a:lnTo>
                  <a:pt x="3691" y="420"/>
                </a:lnTo>
                <a:lnTo>
                  <a:pt x="3705" y="420"/>
                </a:lnTo>
                <a:lnTo>
                  <a:pt x="3711" y="420"/>
                </a:lnTo>
                <a:lnTo>
                  <a:pt x="3725" y="420"/>
                </a:lnTo>
                <a:lnTo>
                  <a:pt x="3732" y="420"/>
                </a:lnTo>
                <a:lnTo>
                  <a:pt x="3746" y="420"/>
                </a:lnTo>
                <a:lnTo>
                  <a:pt x="3753" y="420"/>
                </a:lnTo>
                <a:lnTo>
                  <a:pt x="3767" y="420"/>
                </a:lnTo>
                <a:lnTo>
                  <a:pt x="3773" y="420"/>
                </a:lnTo>
                <a:lnTo>
                  <a:pt x="3787" y="420"/>
                </a:lnTo>
                <a:lnTo>
                  <a:pt x="3794" y="426"/>
                </a:lnTo>
                <a:lnTo>
                  <a:pt x="3808" y="426"/>
                </a:lnTo>
                <a:lnTo>
                  <a:pt x="3815" y="426"/>
                </a:lnTo>
                <a:lnTo>
                  <a:pt x="3829" y="426"/>
                </a:lnTo>
                <a:lnTo>
                  <a:pt x="3835" y="426"/>
                </a:lnTo>
                <a:lnTo>
                  <a:pt x="3842" y="426"/>
                </a:lnTo>
                <a:lnTo>
                  <a:pt x="3856" y="426"/>
                </a:lnTo>
                <a:lnTo>
                  <a:pt x="3863" y="426"/>
                </a:lnTo>
                <a:lnTo>
                  <a:pt x="3877" y="426"/>
                </a:lnTo>
                <a:lnTo>
                  <a:pt x="3884" y="426"/>
                </a:lnTo>
                <a:lnTo>
                  <a:pt x="3897" y="426"/>
                </a:lnTo>
                <a:lnTo>
                  <a:pt x="3904" y="426"/>
                </a:lnTo>
                <a:lnTo>
                  <a:pt x="3918" y="426"/>
                </a:lnTo>
                <a:lnTo>
                  <a:pt x="3925" y="426"/>
                </a:lnTo>
                <a:lnTo>
                  <a:pt x="3939" y="426"/>
                </a:lnTo>
                <a:lnTo>
                  <a:pt x="3946" y="426"/>
                </a:lnTo>
                <a:lnTo>
                  <a:pt x="3959" y="426"/>
                </a:lnTo>
                <a:lnTo>
                  <a:pt x="3966" y="426"/>
                </a:lnTo>
                <a:lnTo>
                  <a:pt x="3980" y="426"/>
                </a:lnTo>
                <a:lnTo>
                  <a:pt x="3987" y="426"/>
                </a:lnTo>
                <a:lnTo>
                  <a:pt x="4001" y="426"/>
                </a:lnTo>
                <a:lnTo>
                  <a:pt x="4008" y="426"/>
                </a:lnTo>
                <a:lnTo>
                  <a:pt x="4021" y="426"/>
                </a:lnTo>
                <a:lnTo>
                  <a:pt x="4028" y="426"/>
                </a:lnTo>
                <a:lnTo>
                  <a:pt x="4042" y="426"/>
                </a:lnTo>
                <a:lnTo>
                  <a:pt x="4049" y="426"/>
                </a:lnTo>
                <a:lnTo>
                  <a:pt x="4063" y="426"/>
                </a:lnTo>
                <a:lnTo>
                  <a:pt x="4070" y="426"/>
                </a:lnTo>
                <a:lnTo>
                  <a:pt x="4070" y="513"/>
                </a:lnTo>
                <a:lnTo>
                  <a:pt x="4063" y="513"/>
                </a:lnTo>
                <a:lnTo>
                  <a:pt x="4049" y="513"/>
                </a:lnTo>
                <a:lnTo>
                  <a:pt x="4042" y="513"/>
                </a:lnTo>
                <a:lnTo>
                  <a:pt x="4028" y="513"/>
                </a:lnTo>
                <a:lnTo>
                  <a:pt x="4021" y="513"/>
                </a:lnTo>
                <a:lnTo>
                  <a:pt x="4008" y="513"/>
                </a:lnTo>
                <a:lnTo>
                  <a:pt x="4001" y="513"/>
                </a:lnTo>
                <a:lnTo>
                  <a:pt x="3987" y="513"/>
                </a:lnTo>
                <a:lnTo>
                  <a:pt x="3980" y="513"/>
                </a:lnTo>
                <a:lnTo>
                  <a:pt x="3966" y="513"/>
                </a:lnTo>
                <a:lnTo>
                  <a:pt x="3959" y="513"/>
                </a:lnTo>
                <a:lnTo>
                  <a:pt x="3946" y="513"/>
                </a:lnTo>
                <a:lnTo>
                  <a:pt x="3939" y="513"/>
                </a:lnTo>
                <a:lnTo>
                  <a:pt x="3925" y="513"/>
                </a:lnTo>
                <a:lnTo>
                  <a:pt x="3918" y="513"/>
                </a:lnTo>
                <a:lnTo>
                  <a:pt x="3904" y="513"/>
                </a:lnTo>
                <a:lnTo>
                  <a:pt x="3897" y="513"/>
                </a:lnTo>
                <a:lnTo>
                  <a:pt x="3884" y="513"/>
                </a:lnTo>
                <a:lnTo>
                  <a:pt x="3877" y="513"/>
                </a:lnTo>
                <a:lnTo>
                  <a:pt x="3863" y="513"/>
                </a:lnTo>
                <a:lnTo>
                  <a:pt x="3856" y="513"/>
                </a:lnTo>
                <a:lnTo>
                  <a:pt x="3842" y="513"/>
                </a:lnTo>
                <a:lnTo>
                  <a:pt x="3835" y="513"/>
                </a:lnTo>
                <a:lnTo>
                  <a:pt x="3829" y="506"/>
                </a:lnTo>
                <a:lnTo>
                  <a:pt x="3815" y="506"/>
                </a:lnTo>
                <a:lnTo>
                  <a:pt x="3808" y="506"/>
                </a:lnTo>
                <a:lnTo>
                  <a:pt x="3794" y="506"/>
                </a:lnTo>
                <a:lnTo>
                  <a:pt x="3787" y="506"/>
                </a:lnTo>
                <a:lnTo>
                  <a:pt x="3773" y="506"/>
                </a:lnTo>
                <a:lnTo>
                  <a:pt x="3767" y="506"/>
                </a:lnTo>
                <a:lnTo>
                  <a:pt x="3753" y="506"/>
                </a:lnTo>
                <a:lnTo>
                  <a:pt x="3746" y="506"/>
                </a:lnTo>
                <a:lnTo>
                  <a:pt x="3732" y="506"/>
                </a:lnTo>
                <a:lnTo>
                  <a:pt x="3725" y="506"/>
                </a:lnTo>
                <a:lnTo>
                  <a:pt x="3711" y="506"/>
                </a:lnTo>
                <a:lnTo>
                  <a:pt x="3705" y="506"/>
                </a:lnTo>
                <a:lnTo>
                  <a:pt x="3691" y="506"/>
                </a:lnTo>
                <a:lnTo>
                  <a:pt x="3684" y="506"/>
                </a:lnTo>
                <a:lnTo>
                  <a:pt x="3670" y="506"/>
                </a:lnTo>
                <a:lnTo>
                  <a:pt x="3663" y="506"/>
                </a:lnTo>
                <a:lnTo>
                  <a:pt x="3649" y="506"/>
                </a:lnTo>
                <a:lnTo>
                  <a:pt x="3643" y="506"/>
                </a:lnTo>
                <a:lnTo>
                  <a:pt x="3629" y="506"/>
                </a:lnTo>
                <a:lnTo>
                  <a:pt x="3622" y="506"/>
                </a:lnTo>
                <a:lnTo>
                  <a:pt x="3615" y="506"/>
                </a:lnTo>
                <a:lnTo>
                  <a:pt x="3601" y="506"/>
                </a:lnTo>
                <a:lnTo>
                  <a:pt x="3594" y="506"/>
                </a:lnTo>
                <a:lnTo>
                  <a:pt x="3581" y="506"/>
                </a:lnTo>
                <a:lnTo>
                  <a:pt x="3574" y="506"/>
                </a:lnTo>
                <a:lnTo>
                  <a:pt x="3560" y="506"/>
                </a:lnTo>
                <a:lnTo>
                  <a:pt x="3553" y="506"/>
                </a:lnTo>
                <a:lnTo>
                  <a:pt x="3539" y="506"/>
                </a:lnTo>
                <a:lnTo>
                  <a:pt x="3532" y="506"/>
                </a:lnTo>
                <a:lnTo>
                  <a:pt x="3519" y="506"/>
                </a:lnTo>
                <a:lnTo>
                  <a:pt x="3512" y="506"/>
                </a:lnTo>
                <a:lnTo>
                  <a:pt x="3498" y="506"/>
                </a:lnTo>
                <a:lnTo>
                  <a:pt x="3491" y="506"/>
                </a:lnTo>
                <a:lnTo>
                  <a:pt x="3477" y="506"/>
                </a:lnTo>
                <a:lnTo>
                  <a:pt x="3470" y="506"/>
                </a:lnTo>
                <a:lnTo>
                  <a:pt x="3457" y="506"/>
                </a:lnTo>
                <a:lnTo>
                  <a:pt x="3450" y="506"/>
                </a:lnTo>
                <a:lnTo>
                  <a:pt x="3436" y="506"/>
                </a:lnTo>
                <a:lnTo>
                  <a:pt x="3429" y="506"/>
                </a:lnTo>
                <a:lnTo>
                  <a:pt x="3415" y="506"/>
                </a:lnTo>
                <a:lnTo>
                  <a:pt x="3408" y="506"/>
                </a:lnTo>
                <a:lnTo>
                  <a:pt x="3395" y="506"/>
                </a:lnTo>
                <a:lnTo>
                  <a:pt x="3388" y="506"/>
                </a:lnTo>
                <a:lnTo>
                  <a:pt x="3381" y="506"/>
                </a:lnTo>
                <a:lnTo>
                  <a:pt x="3367" y="506"/>
                </a:lnTo>
                <a:lnTo>
                  <a:pt x="3360" y="506"/>
                </a:lnTo>
                <a:lnTo>
                  <a:pt x="3347" y="506"/>
                </a:lnTo>
                <a:lnTo>
                  <a:pt x="3340" y="506"/>
                </a:lnTo>
                <a:lnTo>
                  <a:pt x="3326" y="506"/>
                </a:lnTo>
                <a:lnTo>
                  <a:pt x="3319" y="506"/>
                </a:lnTo>
                <a:lnTo>
                  <a:pt x="3305" y="506"/>
                </a:lnTo>
                <a:lnTo>
                  <a:pt x="3298" y="506"/>
                </a:lnTo>
                <a:lnTo>
                  <a:pt x="3285" y="506"/>
                </a:lnTo>
                <a:lnTo>
                  <a:pt x="3278" y="506"/>
                </a:lnTo>
                <a:lnTo>
                  <a:pt x="3264" y="506"/>
                </a:lnTo>
                <a:lnTo>
                  <a:pt x="3257" y="506"/>
                </a:lnTo>
                <a:lnTo>
                  <a:pt x="3243" y="506"/>
                </a:lnTo>
                <a:lnTo>
                  <a:pt x="3236" y="506"/>
                </a:lnTo>
                <a:lnTo>
                  <a:pt x="3223" y="506"/>
                </a:lnTo>
                <a:lnTo>
                  <a:pt x="3216" y="506"/>
                </a:lnTo>
                <a:lnTo>
                  <a:pt x="3202" y="506"/>
                </a:lnTo>
                <a:lnTo>
                  <a:pt x="3195" y="506"/>
                </a:lnTo>
                <a:lnTo>
                  <a:pt x="3181" y="506"/>
                </a:lnTo>
                <a:lnTo>
                  <a:pt x="3174" y="506"/>
                </a:lnTo>
                <a:lnTo>
                  <a:pt x="3167" y="506"/>
                </a:lnTo>
                <a:lnTo>
                  <a:pt x="3154" y="506"/>
                </a:lnTo>
                <a:lnTo>
                  <a:pt x="3147" y="506"/>
                </a:lnTo>
                <a:lnTo>
                  <a:pt x="3133" y="506"/>
                </a:lnTo>
                <a:lnTo>
                  <a:pt x="3126" y="506"/>
                </a:lnTo>
                <a:lnTo>
                  <a:pt x="3112" y="506"/>
                </a:lnTo>
                <a:lnTo>
                  <a:pt x="3106" y="499"/>
                </a:lnTo>
                <a:lnTo>
                  <a:pt x="3092" y="499"/>
                </a:lnTo>
                <a:lnTo>
                  <a:pt x="3085" y="499"/>
                </a:lnTo>
                <a:lnTo>
                  <a:pt x="3071" y="499"/>
                </a:lnTo>
                <a:lnTo>
                  <a:pt x="3064" y="499"/>
                </a:lnTo>
                <a:lnTo>
                  <a:pt x="3050" y="499"/>
                </a:lnTo>
                <a:lnTo>
                  <a:pt x="3044" y="499"/>
                </a:lnTo>
                <a:lnTo>
                  <a:pt x="3030" y="499"/>
                </a:lnTo>
                <a:lnTo>
                  <a:pt x="3023" y="499"/>
                </a:lnTo>
                <a:lnTo>
                  <a:pt x="3009" y="499"/>
                </a:lnTo>
                <a:lnTo>
                  <a:pt x="3002" y="499"/>
                </a:lnTo>
                <a:lnTo>
                  <a:pt x="2988" y="493"/>
                </a:lnTo>
                <a:lnTo>
                  <a:pt x="2982" y="493"/>
                </a:lnTo>
                <a:lnTo>
                  <a:pt x="2968" y="493"/>
                </a:lnTo>
                <a:lnTo>
                  <a:pt x="2961" y="493"/>
                </a:lnTo>
                <a:lnTo>
                  <a:pt x="2947" y="493"/>
                </a:lnTo>
                <a:lnTo>
                  <a:pt x="2940" y="493"/>
                </a:lnTo>
                <a:lnTo>
                  <a:pt x="2933" y="486"/>
                </a:lnTo>
                <a:lnTo>
                  <a:pt x="2920" y="486"/>
                </a:lnTo>
                <a:lnTo>
                  <a:pt x="2913" y="486"/>
                </a:lnTo>
                <a:lnTo>
                  <a:pt x="2899" y="486"/>
                </a:lnTo>
                <a:lnTo>
                  <a:pt x="2892" y="486"/>
                </a:lnTo>
                <a:lnTo>
                  <a:pt x="2878" y="479"/>
                </a:lnTo>
                <a:lnTo>
                  <a:pt x="2871" y="479"/>
                </a:lnTo>
                <a:lnTo>
                  <a:pt x="2858" y="479"/>
                </a:lnTo>
                <a:lnTo>
                  <a:pt x="2851" y="479"/>
                </a:lnTo>
                <a:lnTo>
                  <a:pt x="2837" y="473"/>
                </a:lnTo>
                <a:lnTo>
                  <a:pt x="2830" y="473"/>
                </a:lnTo>
                <a:lnTo>
                  <a:pt x="2816" y="473"/>
                </a:lnTo>
                <a:lnTo>
                  <a:pt x="2809" y="466"/>
                </a:lnTo>
                <a:lnTo>
                  <a:pt x="2796" y="466"/>
                </a:lnTo>
                <a:lnTo>
                  <a:pt x="2789" y="466"/>
                </a:lnTo>
                <a:lnTo>
                  <a:pt x="2775" y="460"/>
                </a:lnTo>
                <a:lnTo>
                  <a:pt x="2768" y="460"/>
                </a:lnTo>
                <a:lnTo>
                  <a:pt x="2754" y="460"/>
                </a:lnTo>
                <a:lnTo>
                  <a:pt x="2747" y="453"/>
                </a:lnTo>
                <a:lnTo>
                  <a:pt x="2734" y="453"/>
                </a:lnTo>
                <a:lnTo>
                  <a:pt x="2727" y="453"/>
                </a:lnTo>
                <a:lnTo>
                  <a:pt x="2713" y="446"/>
                </a:lnTo>
                <a:lnTo>
                  <a:pt x="2706" y="446"/>
                </a:lnTo>
                <a:lnTo>
                  <a:pt x="2699" y="440"/>
                </a:lnTo>
                <a:lnTo>
                  <a:pt x="2686" y="440"/>
                </a:lnTo>
                <a:lnTo>
                  <a:pt x="2679" y="433"/>
                </a:lnTo>
                <a:lnTo>
                  <a:pt x="2665" y="433"/>
                </a:lnTo>
                <a:lnTo>
                  <a:pt x="2658" y="426"/>
                </a:lnTo>
                <a:lnTo>
                  <a:pt x="2644" y="426"/>
                </a:lnTo>
                <a:lnTo>
                  <a:pt x="2637" y="420"/>
                </a:lnTo>
                <a:lnTo>
                  <a:pt x="2624" y="420"/>
                </a:lnTo>
                <a:lnTo>
                  <a:pt x="2617" y="413"/>
                </a:lnTo>
                <a:lnTo>
                  <a:pt x="2603" y="413"/>
                </a:lnTo>
                <a:lnTo>
                  <a:pt x="2596" y="406"/>
                </a:lnTo>
                <a:lnTo>
                  <a:pt x="2582" y="406"/>
                </a:lnTo>
                <a:lnTo>
                  <a:pt x="2575" y="400"/>
                </a:lnTo>
                <a:lnTo>
                  <a:pt x="2562" y="400"/>
                </a:lnTo>
                <a:lnTo>
                  <a:pt x="2555" y="393"/>
                </a:lnTo>
                <a:lnTo>
                  <a:pt x="2541" y="386"/>
                </a:lnTo>
                <a:lnTo>
                  <a:pt x="2534" y="386"/>
                </a:lnTo>
                <a:lnTo>
                  <a:pt x="2520" y="380"/>
                </a:lnTo>
                <a:lnTo>
                  <a:pt x="2513" y="380"/>
                </a:lnTo>
                <a:lnTo>
                  <a:pt x="2500" y="373"/>
                </a:lnTo>
                <a:lnTo>
                  <a:pt x="2493" y="366"/>
                </a:lnTo>
                <a:lnTo>
                  <a:pt x="2486" y="366"/>
                </a:lnTo>
                <a:lnTo>
                  <a:pt x="2472" y="360"/>
                </a:lnTo>
                <a:lnTo>
                  <a:pt x="2465" y="353"/>
                </a:lnTo>
                <a:lnTo>
                  <a:pt x="2451" y="353"/>
                </a:lnTo>
                <a:lnTo>
                  <a:pt x="2445" y="346"/>
                </a:lnTo>
                <a:lnTo>
                  <a:pt x="2431" y="340"/>
                </a:lnTo>
                <a:lnTo>
                  <a:pt x="2424" y="340"/>
                </a:lnTo>
                <a:lnTo>
                  <a:pt x="2410" y="333"/>
                </a:lnTo>
                <a:lnTo>
                  <a:pt x="2403" y="333"/>
                </a:lnTo>
                <a:lnTo>
                  <a:pt x="2389" y="326"/>
                </a:lnTo>
                <a:lnTo>
                  <a:pt x="2383" y="320"/>
                </a:lnTo>
                <a:lnTo>
                  <a:pt x="2369" y="320"/>
                </a:lnTo>
                <a:lnTo>
                  <a:pt x="2362" y="313"/>
                </a:lnTo>
                <a:lnTo>
                  <a:pt x="2348" y="306"/>
                </a:lnTo>
                <a:lnTo>
                  <a:pt x="2341" y="306"/>
                </a:lnTo>
                <a:lnTo>
                  <a:pt x="2327" y="300"/>
                </a:lnTo>
                <a:lnTo>
                  <a:pt x="2321" y="293"/>
                </a:lnTo>
                <a:lnTo>
                  <a:pt x="2307" y="293"/>
                </a:lnTo>
                <a:lnTo>
                  <a:pt x="2300" y="286"/>
                </a:lnTo>
                <a:lnTo>
                  <a:pt x="2286" y="286"/>
                </a:lnTo>
                <a:lnTo>
                  <a:pt x="2279" y="280"/>
                </a:lnTo>
                <a:lnTo>
                  <a:pt x="2265" y="280"/>
                </a:lnTo>
                <a:lnTo>
                  <a:pt x="2259" y="273"/>
                </a:lnTo>
                <a:lnTo>
                  <a:pt x="2252" y="273"/>
                </a:lnTo>
                <a:lnTo>
                  <a:pt x="2238" y="266"/>
                </a:lnTo>
                <a:lnTo>
                  <a:pt x="2231" y="266"/>
                </a:lnTo>
                <a:lnTo>
                  <a:pt x="2217" y="260"/>
                </a:lnTo>
                <a:lnTo>
                  <a:pt x="2210" y="260"/>
                </a:lnTo>
                <a:lnTo>
                  <a:pt x="2197" y="253"/>
                </a:lnTo>
                <a:lnTo>
                  <a:pt x="2190" y="253"/>
                </a:lnTo>
                <a:lnTo>
                  <a:pt x="2176" y="253"/>
                </a:lnTo>
                <a:lnTo>
                  <a:pt x="2169" y="253"/>
                </a:lnTo>
                <a:lnTo>
                  <a:pt x="2155" y="246"/>
                </a:lnTo>
                <a:lnTo>
                  <a:pt x="2148" y="246"/>
                </a:lnTo>
                <a:lnTo>
                  <a:pt x="2135" y="246"/>
                </a:lnTo>
                <a:lnTo>
                  <a:pt x="2128" y="246"/>
                </a:lnTo>
                <a:lnTo>
                  <a:pt x="2114" y="246"/>
                </a:lnTo>
                <a:lnTo>
                  <a:pt x="2107" y="246"/>
                </a:lnTo>
                <a:lnTo>
                  <a:pt x="2093" y="246"/>
                </a:lnTo>
                <a:lnTo>
                  <a:pt x="2086" y="246"/>
                </a:lnTo>
                <a:lnTo>
                  <a:pt x="2073" y="246"/>
                </a:lnTo>
                <a:lnTo>
                  <a:pt x="2066" y="253"/>
                </a:lnTo>
                <a:lnTo>
                  <a:pt x="2052" y="253"/>
                </a:lnTo>
                <a:lnTo>
                  <a:pt x="2045" y="253"/>
                </a:lnTo>
                <a:lnTo>
                  <a:pt x="2038" y="260"/>
                </a:lnTo>
                <a:lnTo>
                  <a:pt x="2025" y="260"/>
                </a:lnTo>
                <a:lnTo>
                  <a:pt x="2018" y="266"/>
                </a:lnTo>
                <a:lnTo>
                  <a:pt x="2004" y="266"/>
                </a:lnTo>
                <a:lnTo>
                  <a:pt x="1997" y="273"/>
                </a:lnTo>
                <a:lnTo>
                  <a:pt x="1983" y="273"/>
                </a:lnTo>
                <a:lnTo>
                  <a:pt x="1976" y="273"/>
                </a:lnTo>
                <a:lnTo>
                  <a:pt x="1963" y="273"/>
                </a:lnTo>
                <a:lnTo>
                  <a:pt x="1956" y="273"/>
                </a:lnTo>
                <a:lnTo>
                  <a:pt x="1942" y="273"/>
                </a:lnTo>
                <a:lnTo>
                  <a:pt x="1935" y="273"/>
                </a:lnTo>
                <a:lnTo>
                  <a:pt x="1921" y="280"/>
                </a:lnTo>
                <a:lnTo>
                  <a:pt x="1914" y="280"/>
                </a:lnTo>
                <a:lnTo>
                  <a:pt x="1901" y="286"/>
                </a:lnTo>
                <a:lnTo>
                  <a:pt x="1894" y="293"/>
                </a:lnTo>
                <a:lnTo>
                  <a:pt x="1880" y="293"/>
                </a:lnTo>
                <a:lnTo>
                  <a:pt x="1873" y="300"/>
                </a:lnTo>
                <a:lnTo>
                  <a:pt x="1859" y="306"/>
                </a:lnTo>
                <a:lnTo>
                  <a:pt x="1852" y="306"/>
                </a:lnTo>
                <a:lnTo>
                  <a:pt x="1839" y="300"/>
                </a:lnTo>
                <a:lnTo>
                  <a:pt x="1832" y="293"/>
                </a:lnTo>
                <a:lnTo>
                  <a:pt x="1818" y="293"/>
                </a:lnTo>
                <a:lnTo>
                  <a:pt x="1811" y="300"/>
                </a:lnTo>
                <a:lnTo>
                  <a:pt x="1804" y="300"/>
                </a:lnTo>
                <a:lnTo>
                  <a:pt x="1790" y="306"/>
                </a:lnTo>
                <a:lnTo>
                  <a:pt x="1784" y="313"/>
                </a:lnTo>
                <a:lnTo>
                  <a:pt x="1770" y="313"/>
                </a:lnTo>
                <a:lnTo>
                  <a:pt x="1763" y="313"/>
                </a:lnTo>
                <a:lnTo>
                  <a:pt x="1749" y="320"/>
                </a:lnTo>
                <a:lnTo>
                  <a:pt x="1742" y="326"/>
                </a:lnTo>
                <a:lnTo>
                  <a:pt x="1728" y="333"/>
                </a:lnTo>
                <a:lnTo>
                  <a:pt x="1722" y="340"/>
                </a:lnTo>
                <a:lnTo>
                  <a:pt x="1708" y="346"/>
                </a:lnTo>
                <a:lnTo>
                  <a:pt x="1701" y="360"/>
                </a:lnTo>
                <a:lnTo>
                  <a:pt x="1687" y="366"/>
                </a:lnTo>
                <a:lnTo>
                  <a:pt x="1680" y="366"/>
                </a:lnTo>
                <a:lnTo>
                  <a:pt x="1666" y="373"/>
                </a:lnTo>
                <a:lnTo>
                  <a:pt x="1660" y="380"/>
                </a:lnTo>
                <a:lnTo>
                  <a:pt x="1646" y="393"/>
                </a:lnTo>
                <a:lnTo>
                  <a:pt x="1639" y="400"/>
                </a:lnTo>
                <a:lnTo>
                  <a:pt x="1625" y="400"/>
                </a:lnTo>
                <a:lnTo>
                  <a:pt x="1618" y="406"/>
                </a:lnTo>
                <a:lnTo>
                  <a:pt x="1604" y="413"/>
                </a:lnTo>
                <a:lnTo>
                  <a:pt x="1598" y="406"/>
                </a:lnTo>
                <a:lnTo>
                  <a:pt x="1584" y="413"/>
                </a:lnTo>
                <a:lnTo>
                  <a:pt x="1577" y="420"/>
                </a:lnTo>
                <a:lnTo>
                  <a:pt x="1570" y="426"/>
                </a:lnTo>
                <a:lnTo>
                  <a:pt x="1556" y="426"/>
                </a:lnTo>
                <a:lnTo>
                  <a:pt x="1549" y="433"/>
                </a:lnTo>
                <a:lnTo>
                  <a:pt x="1536" y="433"/>
                </a:lnTo>
                <a:lnTo>
                  <a:pt x="1529" y="440"/>
                </a:lnTo>
                <a:lnTo>
                  <a:pt x="1515" y="440"/>
                </a:lnTo>
                <a:lnTo>
                  <a:pt x="1508" y="433"/>
                </a:lnTo>
                <a:lnTo>
                  <a:pt x="1494" y="440"/>
                </a:lnTo>
                <a:lnTo>
                  <a:pt x="1487" y="453"/>
                </a:lnTo>
                <a:lnTo>
                  <a:pt x="1474" y="453"/>
                </a:lnTo>
                <a:lnTo>
                  <a:pt x="1467" y="446"/>
                </a:lnTo>
                <a:lnTo>
                  <a:pt x="1453" y="446"/>
                </a:lnTo>
                <a:lnTo>
                  <a:pt x="1446" y="446"/>
                </a:lnTo>
                <a:lnTo>
                  <a:pt x="1432" y="446"/>
                </a:lnTo>
                <a:lnTo>
                  <a:pt x="1425" y="453"/>
                </a:lnTo>
                <a:lnTo>
                  <a:pt x="1412" y="453"/>
                </a:lnTo>
                <a:lnTo>
                  <a:pt x="1405" y="460"/>
                </a:lnTo>
                <a:lnTo>
                  <a:pt x="1391" y="453"/>
                </a:lnTo>
                <a:lnTo>
                  <a:pt x="1384" y="460"/>
                </a:lnTo>
                <a:lnTo>
                  <a:pt x="1370" y="466"/>
                </a:lnTo>
                <a:lnTo>
                  <a:pt x="1363" y="466"/>
                </a:lnTo>
                <a:lnTo>
                  <a:pt x="1357" y="473"/>
                </a:lnTo>
                <a:lnTo>
                  <a:pt x="1343" y="473"/>
                </a:lnTo>
                <a:lnTo>
                  <a:pt x="1336" y="473"/>
                </a:lnTo>
                <a:lnTo>
                  <a:pt x="1322" y="466"/>
                </a:lnTo>
                <a:lnTo>
                  <a:pt x="1315" y="460"/>
                </a:lnTo>
                <a:lnTo>
                  <a:pt x="1302" y="466"/>
                </a:lnTo>
                <a:lnTo>
                  <a:pt x="1295" y="466"/>
                </a:lnTo>
                <a:lnTo>
                  <a:pt x="1281" y="466"/>
                </a:lnTo>
                <a:lnTo>
                  <a:pt x="1274" y="466"/>
                </a:lnTo>
                <a:lnTo>
                  <a:pt x="1260" y="473"/>
                </a:lnTo>
                <a:lnTo>
                  <a:pt x="1253" y="473"/>
                </a:lnTo>
                <a:lnTo>
                  <a:pt x="1240" y="473"/>
                </a:lnTo>
                <a:lnTo>
                  <a:pt x="1233" y="479"/>
                </a:lnTo>
                <a:lnTo>
                  <a:pt x="1219" y="473"/>
                </a:lnTo>
                <a:lnTo>
                  <a:pt x="1212" y="479"/>
                </a:lnTo>
                <a:lnTo>
                  <a:pt x="1198" y="473"/>
                </a:lnTo>
                <a:lnTo>
                  <a:pt x="1191" y="473"/>
                </a:lnTo>
                <a:lnTo>
                  <a:pt x="1178" y="479"/>
                </a:lnTo>
                <a:lnTo>
                  <a:pt x="1171" y="479"/>
                </a:lnTo>
                <a:lnTo>
                  <a:pt x="1157" y="479"/>
                </a:lnTo>
                <a:lnTo>
                  <a:pt x="1150" y="473"/>
                </a:lnTo>
                <a:lnTo>
                  <a:pt x="1136" y="479"/>
                </a:lnTo>
                <a:lnTo>
                  <a:pt x="1129" y="479"/>
                </a:lnTo>
                <a:lnTo>
                  <a:pt x="1123" y="479"/>
                </a:lnTo>
                <a:lnTo>
                  <a:pt x="1109" y="486"/>
                </a:lnTo>
                <a:lnTo>
                  <a:pt x="1102" y="486"/>
                </a:lnTo>
                <a:lnTo>
                  <a:pt x="1088" y="486"/>
                </a:lnTo>
                <a:lnTo>
                  <a:pt x="1081" y="486"/>
                </a:lnTo>
                <a:lnTo>
                  <a:pt x="1067" y="493"/>
                </a:lnTo>
                <a:lnTo>
                  <a:pt x="1061" y="493"/>
                </a:lnTo>
                <a:lnTo>
                  <a:pt x="1047" y="493"/>
                </a:lnTo>
                <a:lnTo>
                  <a:pt x="1040" y="493"/>
                </a:lnTo>
                <a:lnTo>
                  <a:pt x="1026" y="499"/>
                </a:lnTo>
                <a:lnTo>
                  <a:pt x="1019" y="499"/>
                </a:lnTo>
                <a:lnTo>
                  <a:pt x="1005" y="499"/>
                </a:lnTo>
                <a:lnTo>
                  <a:pt x="999" y="499"/>
                </a:lnTo>
                <a:lnTo>
                  <a:pt x="985" y="499"/>
                </a:lnTo>
                <a:lnTo>
                  <a:pt x="978" y="506"/>
                </a:lnTo>
                <a:lnTo>
                  <a:pt x="964" y="506"/>
                </a:lnTo>
                <a:lnTo>
                  <a:pt x="957" y="506"/>
                </a:lnTo>
                <a:lnTo>
                  <a:pt x="943" y="506"/>
                </a:lnTo>
                <a:lnTo>
                  <a:pt x="937" y="506"/>
                </a:lnTo>
                <a:lnTo>
                  <a:pt x="923" y="506"/>
                </a:lnTo>
                <a:lnTo>
                  <a:pt x="916" y="506"/>
                </a:lnTo>
                <a:lnTo>
                  <a:pt x="902" y="506"/>
                </a:lnTo>
                <a:lnTo>
                  <a:pt x="895" y="506"/>
                </a:lnTo>
                <a:lnTo>
                  <a:pt x="888" y="513"/>
                </a:lnTo>
                <a:lnTo>
                  <a:pt x="875" y="513"/>
                </a:lnTo>
                <a:lnTo>
                  <a:pt x="868" y="513"/>
                </a:lnTo>
                <a:lnTo>
                  <a:pt x="854" y="513"/>
                </a:lnTo>
                <a:lnTo>
                  <a:pt x="847" y="513"/>
                </a:lnTo>
                <a:lnTo>
                  <a:pt x="833" y="513"/>
                </a:lnTo>
                <a:lnTo>
                  <a:pt x="826" y="513"/>
                </a:lnTo>
                <a:lnTo>
                  <a:pt x="813" y="513"/>
                </a:lnTo>
                <a:lnTo>
                  <a:pt x="806" y="513"/>
                </a:lnTo>
                <a:lnTo>
                  <a:pt x="792" y="513"/>
                </a:lnTo>
                <a:lnTo>
                  <a:pt x="785" y="513"/>
                </a:lnTo>
                <a:lnTo>
                  <a:pt x="771" y="513"/>
                </a:lnTo>
                <a:lnTo>
                  <a:pt x="764" y="513"/>
                </a:lnTo>
                <a:lnTo>
                  <a:pt x="751" y="513"/>
                </a:lnTo>
                <a:lnTo>
                  <a:pt x="744" y="513"/>
                </a:lnTo>
                <a:lnTo>
                  <a:pt x="730" y="519"/>
                </a:lnTo>
                <a:lnTo>
                  <a:pt x="723" y="519"/>
                </a:lnTo>
                <a:lnTo>
                  <a:pt x="709" y="519"/>
                </a:lnTo>
                <a:lnTo>
                  <a:pt x="702" y="519"/>
                </a:lnTo>
                <a:lnTo>
                  <a:pt x="689" y="519"/>
                </a:lnTo>
                <a:lnTo>
                  <a:pt x="682" y="519"/>
                </a:lnTo>
                <a:lnTo>
                  <a:pt x="675" y="519"/>
                </a:lnTo>
                <a:lnTo>
                  <a:pt x="661" y="519"/>
                </a:lnTo>
                <a:lnTo>
                  <a:pt x="654" y="519"/>
                </a:lnTo>
                <a:lnTo>
                  <a:pt x="641" y="519"/>
                </a:lnTo>
                <a:lnTo>
                  <a:pt x="634" y="519"/>
                </a:lnTo>
                <a:lnTo>
                  <a:pt x="620" y="519"/>
                </a:lnTo>
                <a:lnTo>
                  <a:pt x="613" y="519"/>
                </a:lnTo>
                <a:lnTo>
                  <a:pt x="599" y="519"/>
                </a:lnTo>
                <a:lnTo>
                  <a:pt x="592" y="519"/>
                </a:lnTo>
                <a:lnTo>
                  <a:pt x="579" y="519"/>
                </a:lnTo>
                <a:lnTo>
                  <a:pt x="572" y="519"/>
                </a:lnTo>
                <a:lnTo>
                  <a:pt x="558" y="519"/>
                </a:lnTo>
                <a:lnTo>
                  <a:pt x="551" y="519"/>
                </a:lnTo>
                <a:lnTo>
                  <a:pt x="537" y="526"/>
                </a:lnTo>
                <a:lnTo>
                  <a:pt x="530" y="526"/>
                </a:lnTo>
                <a:lnTo>
                  <a:pt x="517" y="526"/>
                </a:lnTo>
                <a:lnTo>
                  <a:pt x="510" y="526"/>
                </a:lnTo>
                <a:lnTo>
                  <a:pt x="496" y="526"/>
                </a:lnTo>
                <a:lnTo>
                  <a:pt x="489" y="526"/>
                </a:lnTo>
                <a:lnTo>
                  <a:pt x="475" y="526"/>
                </a:lnTo>
                <a:lnTo>
                  <a:pt x="468" y="526"/>
                </a:lnTo>
                <a:lnTo>
                  <a:pt x="455" y="526"/>
                </a:lnTo>
                <a:lnTo>
                  <a:pt x="448" y="526"/>
                </a:lnTo>
                <a:lnTo>
                  <a:pt x="441" y="526"/>
                </a:lnTo>
                <a:lnTo>
                  <a:pt x="427" y="526"/>
                </a:lnTo>
                <a:lnTo>
                  <a:pt x="420" y="526"/>
                </a:lnTo>
                <a:lnTo>
                  <a:pt x="406" y="526"/>
                </a:lnTo>
                <a:lnTo>
                  <a:pt x="400" y="526"/>
                </a:lnTo>
                <a:lnTo>
                  <a:pt x="386" y="526"/>
                </a:lnTo>
                <a:lnTo>
                  <a:pt x="379" y="526"/>
                </a:lnTo>
                <a:lnTo>
                  <a:pt x="365" y="526"/>
                </a:lnTo>
                <a:lnTo>
                  <a:pt x="358" y="526"/>
                </a:lnTo>
                <a:lnTo>
                  <a:pt x="344" y="526"/>
                </a:lnTo>
                <a:lnTo>
                  <a:pt x="338" y="526"/>
                </a:lnTo>
                <a:lnTo>
                  <a:pt x="324" y="526"/>
                </a:lnTo>
                <a:lnTo>
                  <a:pt x="317" y="526"/>
                </a:lnTo>
                <a:lnTo>
                  <a:pt x="303" y="526"/>
                </a:lnTo>
                <a:lnTo>
                  <a:pt x="296" y="526"/>
                </a:lnTo>
                <a:lnTo>
                  <a:pt x="282" y="526"/>
                </a:lnTo>
                <a:lnTo>
                  <a:pt x="276" y="526"/>
                </a:lnTo>
                <a:lnTo>
                  <a:pt x="262" y="526"/>
                </a:lnTo>
                <a:lnTo>
                  <a:pt x="255" y="526"/>
                </a:lnTo>
                <a:lnTo>
                  <a:pt x="241" y="526"/>
                </a:lnTo>
                <a:lnTo>
                  <a:pt x="234" y="526"/>
                </a:lnTo>
                <a:lnTo>
                  <a:pt x="227" y="526"/>
                </a:lnTo>
                <a:lnTo>
                  <a:pt x="214" y="526"/>
                </a:lnTo>
                <a:lnTo>
                  <a:pt x="207" y="526"/>
                </a:lnTo>
                <a:lnTo>
                  <a:pt x="193" y="526"/>
                </a:lnTo>
                <a:lnTo>
                  <a:pt x="186" y="526"/>
                </a:lnTo>
                <a:lnTo>
                  <a:pt x="172" y="526"/>
                </a:lnTo>
                <a:lnTo>
                  <a:pt x="165" y="526"/>
                </a:lnTo>
                <a:lnTo>
                  <a:pt x="152" y="526"/>
                </a:lnTo>
                <a:lnTo>
                  <a:pt x="145" y="526"/>
                </a:lnTo>
                <a:lnTo>
                  <a:pt x="131" y="526"/>
                </a:lnTo>
                <a:lnTo>
                  <a:pt x="124" y="526"/>
                </a:lnTo>
                <a:lnTo>
                  <a:pt x="110" y="526"/>
                </a:lnTo>
                <a:lnTo>
                  <a:pt x="103" y="526"/>
                </a:lnTo>
                <a:lnTo>
                  <a:pt x="90" y="526"/>
                </a:lnTo>
                <a:lnTo>
                  <a:pt x="83" y="526"/>
                </a:lnTo>
                <a:lnTo>
                  <a:pt x="69" y="526"/>
                </a:lnTo>
                <a:lnTo>
                  <a:pt x="62" y="526"/>
                </a:lnTo>
                <a:lnTo>
                  <a:pt x="48" y="526"/>
                </a:lnTo>
                <a:lnTo>
                  <a:pt x="41" y="526"/>
                </a:lnTo>
                <a:lnTo>
                  <a:pt x="28" y="526"/>
                </a:lnTo>
                <a:lnTo>
                  <a:pt x="21" y="526"/>
                </a:lnTo>
                <a:lnTo>
                  <a:pt x="7" y="526"/>
                </a:lnTo>
                <a:lnTo>
                  <a:pt x="0" y="526"/>
                </a:lnTo>
                <a:close/>
              </a:path>
            </a:pathLst>
          </a:custGeom>
          <a:noFill/>
          <a:ln w="9525" cap="flat">
            <a:solidFill>
              <a:schemeClr val="folHlink"/>
            </a:solidFill>
            <a:prstDash val="sysDot"/>
            <a:round/>
            <a:headEnd/>
            <a:tailEnd/>
          </a:ln>
        </p:spPr>
        <p:txBody>
          <a:bodyPr/>
          <a:lstStyle/>
          <a:p>
            <a:endParaRPr lang="en-GB"/>
          </a:p>
        </p:txBody>
      </p:sp>
      <p:graphicFrame>
        <p:nvGraphicFramePr>
          <p:cNvPr id="366620" name="Object 28"/>
          <p:cNvGraphicFramePr>
            <a:graphicFrameLocks noChangeAspect="1"/>
          </p:cNvGraphicFramePr>
          <p:nvPr/>
        </p:nvGraphicFramePr>
        <p:xfrm>
          <a:off x="3038475" y="3929063"/>
          <a:ext cx="2457450" cy="795337"/>
        </p:xfrm>
        <a:graphic>
          <a:graphicData uri="http://schemas.openxmlformats.org/presentationml/2006/ole">
            <p:oleObj spid="_x0000_s366620" name="CorelDRAW" r:id="rId9" imgW="5398560" imgH="1747800" progId="CorelDraw.Graphic.8">
              <p:embed/>
            </p:oleObj>
          </a:graphicData>
        </a:graphic>
      </p:graphicFrame>
      <p:graphicFrame>
        <p:nvGraphicFramePr>
          <p:cNvPr id="366621" name="Object 29"/>
          <p:cNvGraphicFramePr>
            <a:graphicFrameLocks noChangeAspect="1"/>
          </p:cNvGraphicFramePr>
          <p:nvPr/>
        </p:nvGraphicFramePr>
        <p:xfrm>
          <a:off x="3352800" y="7239000"/>
          <a:ext cx="2513013" cy="295275"/>
        </p:xfrm>
        <a:graphic>
          <a:graphicData uri="http://schemas.openxmlformats.org/presentationml/2006/ole">
            <p:oleObj spid="_x0000_s366621" name="CorelDRAW" r:id="rId10" imgW="6235920" imgH="805320" progId="CorelDraw.Graphic.8">
              <p:embed/>
            </p:oleObj>
          </a:graphicData>
        </a:graphic>
      </p:graphicFrame>
      <p:graphicFrame>
        <p:nvGraphicFramePr>
          <p:cNvPr id="366622" name="Object 30"/>
          <p:cNvGraphicFramePr>
            <a:graphicFrameLocks noChangeAspect="1"/>
          </p:cNvGraphicFramePr>
          <p:nvPr/>
        </p:nvGraphicFramePr>
        <p:xfrm flipV="1">
          <a:off x="3365500" y="7772400"/>
          <a:ext cx="2500313" cy="163513"/>
        </p:xfrm>
        <a:graphic>
          <a:graphicData uri="http://schemas.openxmlformats.org/presentationml/2006/ole">
            <p:oleObj spid="_x0000_s366622" name="CorelDRAW" r:id="rId11" imgW="6360840" imgH="414720" progId="CorelDraw.Graphic.8">
              <p:embed/>
            </p:oleObj>
          </a:graphicData>
        </a:graphic>
      </p:graphicFrame>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GB"/>
              <a:t>GCI</a:t>
            </a:r>
          </a:p>
        </p:txBody>
      </p:sp>
      <p:sp>
        <p:nvSpPr>
          <p:cNvPr id="5" name="Rectangle 11"/>
          <p:cNvSpPr>
            <a:spLocks noGrp="1" noChangeArrowheads="1"/>
          </p:cNvSpPr>
          <p:nvPr>
            <p:ph type="dt" idx="1"/>
          </p:nvPr>
        </p:nvSpPr>
        <p:spPr>
          <a:ln/>
        </p:spPr>
        <p:txBody>
          <a:bodyPr/>
          <a:lstStyle/>
          <a:p>
            <a:r>
              <a:rPr lang="en-GB"/>
              <a:t>14/05/2002</a:t>
            </a:r>
          </a:p>
        </p:txBody>
      </p:sp>
      <p:sp>
        <p:nvSpPr>
          <p:cNvPr id="6" name="Rectangle 12"/>
          <p:cNvSpPr>
            <a:spLocks noGrp="1" noChangeArrowheads="1"/>
          </p:cNvSpPr>
          <p:nvPr>
            <p:ph type="ftr" sz="quarter" idx="4"/>
          </p:nvPr>
        </p:nvSpPr>
        <p:spPr>
          <a:ln/>
        </p:spPr>
        <p:txBody>
          <a:bodyPr/>
          <a:lstStyle/>
          <a:p>
            <a:r>
              <a:rPr lang="en-GB"/>
              <a:t>  Guesswork to Framework</a:t>
            </a:r>
          </a:p>
        </p:txBody>
      </p:sp>
      <p:sp>
        <p:nvSpPr>
          <p:cNvPr id="7" name="Rectangle 13"/>
          <p:cNvSpPr>
            <a:spLocks noGrp="1" noChangeArrowheads="1"/>
          </p:cNvSpPr>
          <p:nvPr>
            <p:ph type="sldNum" sz="quarter" idx="5"/>
          </p:nvPr>
        </p:nvSpPr>
        <p:spPr>
          <a:ln/>
        </p:spPr>
        <p:txBody>
          <a:bodyPr/>
          <a:lstStyle/>
          <a:p>
            <a:fld id="{57BBEEA6-B31F-42D1-8FD2-B549F6DD4DC4}" type="slidenum">
              <a:rPr lang="en-GB"/>
              <a:pPr/>
              <a:t>5</a:t>
            </a:fld>
            <a:endParaRPr lang="en-GB"/>
          </a:p>
        </p:txBody>
      </p:sp>
      <p:sp>
        <p:nvSpPr>
          <p:cNvPr id="248834" name="Rectangle 2"/>
          <p:cNvSpPr>
            <a:spLocks noChangeArrowheads="1" noTextEdit="1"/>
          </p:cNvSpPr>
          <p:nvPr>
            <p:ph type="sldImg"/>
          </p:nvPr>
        </p:nvSpPr>
        <p:spPr bwMode="auto">
          <a:xfrm>
            <a:off x="903288" y="739775"/>
            <a:ext cx="4927600" cy="3695700"/>
          </a:xfrm>
          <a:prstGeom prst="rect">
            <a:avLst/>
          </a:prstGeom>
          <a:solidFill>
            <a:srgbClr val="FFFFFF"/>
          </a:solidFill>
          <a:ln>
            <a:solidFill>
              <a:srgbClr val="000000"/>
            </a:solidFill>
            <a:miter lim="800000"/>
            <a:headEnd/>
            <a:tailEnd/>
          </a:ln>
        </p:spPr>
      </p:sp>
      <p:sp>
        <p:nvSpPr>
          <p:cNvPr id="248837" name="Rectangle 5"/>
          <p:cNvSpPr>
            <a:spLocks noGrp="1" noChangeArrowheads="1"/>
          </p:cNvSpPr>
          <p:nvPr>
            <p:ph type="body" idx="1"/>
          </p:nvPr>
        </p:nvSpPr>
        <p:spPr bwMode="auto">
          <a:xfrm>
            <a:off x="914400" y="4648200"/>
            <a:ext cx="4951413" cy="4724400"/>
          </a:xfrm>
          <a:prstGeom prst="rect">
            <a:avLst/>
          </a:prstGeom>
          <a:noFill/>
          <a:ln>
            <a:miter lim="800000"/>
            <a:headEnd/>
            <a:tailEnd/>
          </a:ln>
        </p:spPr>
        <p:txBody>
          <a:bodyPr lIns="91430" tIns="45715" rIns="91430" bIns="45715"/>
          <a:lstStyle/>
          <a:p>
            <a:pPr marL="379413" indent="-379413">
              <a:spcBef>
                <a:spcPct val="5000"/>
              </a:spcBef>
              <a:spcAft>
                <a:spcPct val="35000"/>
              </a:spcAft>
            </a:pPr>
            <a:r>
              <a:rPr lang="en-GB"/>
              <a:t>The UNFCCC and </a:t>
            </a:r>
            <a:r>
              <a:rPr lang="en-GB" i="1"/>
              <a:t>“Contraction &amp; Convergence”</a:t>
            </a:r>
          </a:p>
          <a:p>
            <a:pPr marL="379413" indent="-379413">
              <a:spcBef>
                <a:spcPct val="5000"/>
              </a:spcBef>
              <a:spcAft>
                <a:spcPct val="30000"/>
              </a:spcAft>
            </a:pPr>
            <a:r>
              <a:rPr lang="en-GB" sz="1000" b="0">
                <a:solidFill>
                  <a:srgbClr val="CC00CC"/>
                </a:solidFill>
              </a:rPr>
              <a:t>A secure and prosperous future depends on avoiding dangerous climate change. </a:t>
            </a:r>
          </a:p>
          <a:p>
            <a:pPr marL="379413" indent="-379413">
              <a:spcBef>
                <a:spcPct val="5000"/>
              </a:spcBef>
              <a:spcAft>
                <a:spcPct val="30000"/>
              </a:spcAft>
            </a:pPr>
            <a:r>
              <a:rPr lang="en-GB" sz="1000" b="0">
                <a:solidFill>
                  <a:srgbClr val="CC00CC"/>
                </a:solidFill>
              </a:rPr>
              <a:t>So sustaining income and opportunity depends on limiting the environmental impacts of greenhouse gas emitting sources of energy, such as fossil fuels coal, oil and gas. </a:t>
            </a:r>
          </a:p>
          <a:p>
            <a:pPr marL="379413" indent="-379413">
              <a:spcBef>
                <a:spcPct val="5000"/>
              </a:spcBef>
              <a:spcAft>
                <a:spcPct val="30000"/>
              </a:spcAft>
            </a:pPr>
            <a:r>
              <a:rPr lang="en-GB" sz="1000" b="0">
                <a:solidFill>
                  <a:srgbClr val="CC00CC"/>
                </a:solidFill>
              </a:rPr>
              <a:t>Between1990 and 1992, the United Nations Framework Convention on Climate Change (UNFCCC) was created with this purpose. </a:t>
            </a:r>
          </a:p>
          <a:p>
            <a:pPr marL="379413" indent="-379413">
              <a:spcBef>
                <a:spcPct val="5000"/>
              </a:spcBef>
              <a:spcAft>
                <a:spcPct val="30000"/>
              </a:spcAft>
            </a:pPr>
            <a:r>
              <a:rPr lang="en-GB" sz="1000" b="0">
                <a:solidFill>
                  <a:srgbClr val="CC00CC"/>
                </a:solidFill>
              </a:rPr>
              <a:t>If this is achieved, the UNFCCC will by definition have been the </a:t>
            </a:r>
            <a:r>
              <a:rPr lang="en-GB" sz="1000" b="0" i="1">
                <a:solidFill>
                  <a:srgbClr val="CC00CC"/>
                </a:solidFill>
              </a:rPr>
              <a:t>“United Nations Framework Convention for Contraction &amp; Convergence”.</a:t>
            </a:r>
          </a:p>
          <a:p>
            <a:pPr marL="379413" indent="-379413">
              <a:spcBef>
                <a:spcPct val="5000"/>
              </a:spcBef>
              <a:spcAft>
                <a:spcPct val="30000"/>
              </a:spcAft>
            </a:pPr>
            <a:r>
              <a:rPr lang="en-GB" sz="1000" b="0">
                <a:solidFill>
                  <a:srgbClr val="CC00CC"/>
                </a:solidFill>
              </a:rPr>
              <a:t>As the next slides show, the science is already clear enough for us to know now</a:t>
            </a:r>
            <a:r>
              <a:rPr kumimoji="0" lang="en-GB" sz="1000" b="0">
                <a:solidFill>
                  <a:srgbClr val="CC00CC"/>
                </a:solidFill>
              </a:rPr>
              <a:t> that when dangerous climate change has been avoided: -</a:t>
            </a:r>
          </a:p>
          <a:p>
            <a:pPr marL="379413" indent="-379413">
              <a:spcBef>
                <a:spcPct val="5000"/>
              </a:spcBef>
              <a:spcAft>
                <a:spcPct val="30000"/>
              </a:spcAft>
              <a:buSzPct val="200000"/>
              <a:buFontTx/>
              <a:buBlip>
                <a:blip r:embed="rId3"/>
              </a:buBlip>
            </a:pPr>
            <a:r>
              <a:rPr kumimoji="0" lang="en-GB" sz="1000" b="0">
                <a:solidFill>
                  <a:srgbClr val="CC00CC"/>
                </a:solidFill>
              </a:rPr>
              <a:t>A global </a:t>
            </a:r>
            <a:r>
              <a:rPr kumimoji="0" lang="en-GB" sz="1000" b="0" u="sng">
                <a:solidFill>
                  <a:srgbClr val="CC00CC"/>
                </a:solidFill>
              </a:rPr>
              <a:t>contraction</a:t>
            </a:r>
            <a:r>
              <a:rPr kumimoji="0" lang="en-GB" sz="1000" b="0">
                <a:solidFill>
                  <a:srgbClr val="CC00CC"/>
                </a:solidFill>
              </a:rPr>
              <a:t> of greenhouse gas emissions in the order of 60 – 80% of current output in some time frame will have been completed, and . . .</a:t>
            </a:r>
          </a:p>
          <a:p>
            <a:pPr marL="379413" indent="-379413">
              <a:spcBef>
                <a:spcPct val="5000"/>
              </a:spcBef>
              <a:spcAft>
                <a:spcPct val="30000"/>
              </a:spcAft>
              <a:buSzPct val="200000"/>
              <a:buFontTx/>
              <a:buBlip>
                <a:blip r:embed="rId3"/>
              </a:buBlip>
            </a:pPr>
            <a:r>
              <a:rPr kumimoji="0" lang="en-GB" sz="1000" b="0">
                <a:solidFill>
                  <a:srgbClr val="CC00CC"/>
                </a:solidFill>
              </a:rPr>
              <a:t>A formal international </a:t>
            </a:r>
            <a:r>
              <a:rPr kumimoji="0" lang="en-GB" sz="1000" b="0" u="sng">
                <a:solidFill>
                  <a:srgbClr val="CC00CC"/>
                </a:solidFill>
              </a:rPr>
              <a:t>convergence</a:t>
            </a:r>
            <a:r>
              <a:rPr kumimoji="0" lang="en-GB" sz="1000" b="0">
                <a:solidFill>
                  <a:srgbClr val="CC00CC"/>
                </a:solidFill>
              </a:rPr>
              <a:t> of shares in this contraction will also have occurred by definition within the contraction planning framework of the UNFCCC . </a:t>
            </a:r>
          </a:p>
          <a:p>
            <a:pPr marL="379413" indent="-379413">
              <a:spcBef>
                <a:spcPct val="5000"/>
              </a:spcBef>
              <a:spcAft>
                <a:spcPct val="30000"/>
              </a:spcAft>
              <a:buSzPct val="200000"/>
              <a:buFontTx/>
              <a:buBlip>
                <a:blip r:embed="rId3"/>
              </a:buBlip>
            </a:pPr>
            <a:r>
              <a:rPr kumimoji="0" lang="en-GB" sz="1000" b="0">
                <a:solidFill>
                  <a:srgbClr val="CC00CC"/>
                </a:solidFill>
              </a:rPr>
              <a:t>That will also have gone some way to resolving the existing asymmetric trends of international “Expansion &amp; Divergence” (See slides 17 – 27).</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GB"/>
              <a:t>GCI</a:t>
            </a:r>
          </a:p>
        </p:txBody>
      </p:sp>
      <p:sp>
        <p:nvSpPr>
          <p:cNvPr id="5" name="Rectangle 11"/>
          <p:cNvSpPr>
            <a:spLocks noGrp="1" noChangeArrowheads="1"/>
          </p:cNvSpPr>
          <p:nvPr>
            <p:ph type="dt" idx="1"/>
          </p:nvPr>
        </p:nvSpPr>
        <p:spPr>
          <a:ln/>
        </p:spPr>
        <p:txBody>
          <a:bodyPr/>
          <a:lstStyle/>
          <a:p>
            <a:r>
              <a:rPr lang="en-GB"/>
              <a:t>14/05/2002</a:t>
            </a:r>
          </a:p>
        </p:txBody>
      </p:sp>
      <p:sp>
        <p:nvSpPr>
          <p:cNvPr id="6" name="Rectangle 12"/>
          <p:cNvSpPr>
            <a:spLocks noGrp="1" noChangeArrowheads="1"/>
          </p:cNvSpPr>
          <p:nvPr>
            <p:ph type="ftr" sz="quarter" idx="4"/>
          </p:nvPr>
        </p:nvSpPr>
        <p:spPr>
          <a:ln/>
        </p:spPr>
        <p:txBody>
          <a:bodyPr/>
          <a:lstStyle/>
          <a:p>
            <a:r>
              <a:rPr lang="en-GB"/>
              <a:t>  Guesswork to Framework</a:t>
            </a:r>
          </a:p>
        </p:txBody>
      </p:sp>
      <p:sp>
        <p:nvSpPr>
          <p:cNvPr id="7" name="Rectangle 13"/>
          <p:cNvSpPr>
            <a:spLocks noGrp="1" noChangeArrowheads="1"/>
          </p:cNvSpPr>
          <p:nvPr>
            <p:ph type="sldNum" sz="quarter" idx="5"/>
          </p:nvPr>
        </p:nvSpPr>
        <p:spPr>
          <a:ln/>
        </p:spPr>
        <p:txBody>
          <a:bodyPr/>
          <a:lstStyle/>
          <a:p>
            <a:fld id="{B5A4E6D3-E6EC-4A91-95F4-44A3CB411A39}" type="slidenum">
              <a:rPr lang="en-GB"/>
              <a:pPr/>
              <a:t>6</a:t>
            </a:fld>
            <a:endParaRPr lang="en-GB"/>
          </a:p>
        </p:txBody>
      </p:sp>
      <p:sp>
        <p:nvSpPr>
          <p:cNvPr id="339970" name="Rectangle 2"/>
          <p:cNvSpPr>
            <a:spLocks noChangeArrowheads="1" noTextEdit="1"/>
          </p:cNvSpPr>
          <p:nvPr>
            <p:ph type="sldImg"/>
          </p:nvPr>
        </p:nvSpPr>
        <p:spPr>
          <a:ln/>
        </p:spPr>
      </p:sp>
      <p:sp>
        <p:nvSpPr>
          <p:cNvPr id="339972" name="Rectangle 4"/>
          <p:cNvSpPr>
            <a:spLocks noGrp="1" noChangeArrowheads="1"/>
          </p:cNvSpPr>
          <p:nvPr>
            <p:ph type="body" idx="1"/>
          </p:nvPr>
        </p:nvSpPr>
        <p:spPr bwMode="auto">
          <a:xfrm>
            <a:off x="914400" y="4648200"/>
            <a:ext cx="4951413" cy="4495800"/>
          </a:xfrm>
          <a:prstGeom prst="rect">
            <a:avLst/>
          </a:prstGeom>
          <a:noFill/>
          <a:ln>
            <a:miter lim="800000"/>
            <a:headEnd/>
            <a:tailEnd/>
          </a:ln>
        </p:spPr>
        <p:txBody>
          <a:bodyPr lIns="91430" tIns="45715" rIns="91430" bIns="45715"/>
          <a:lstStyle/>
          <a:p>
            <a:pPr marL="381000" indent="-381000">
              <a:spcBef>
                <a:spcPct val="5000"/>
              </a:spcBef>
              <a:spcAft>
                <a:spcPct val="35000"/>
              </a:spcAft>
            </a:pPr>
            <a:r>
              <a:rPr lang="en-GB"/>
              <a:t>The IPCC and </a:t>
            </a:r>
            <a:r>
              <a:rPr lang="en-GB" i="1"/>
              <a:t>“Contraction &amp; Convergence”</a:t>
            </a:r>
          </a:p>
          <a:p>
            <a:pPr marL="381000" indent="-381000">
              <a:spcBef>
                <a:spcPct val="5000"/>
              </a:spcBef>
              <a:spcAft>
                <a:spcPct val="35000"/>
              </a:spcAft>
            </a:pPr>
            <a:r>
              <a:rPr lang="en-GB" sz="1000" b="0">
                <a:solidFill>
                  <a:srgbClr val="CC00CC"/>
                </a:solidFill>
              </a:rPr>
              <a:t>The Intergovernmental Panel on Climate Change (IPCC) has so far produced three “Assessment Reports”. The: -</a:t>
            </a:r>
          </a:p>
          <a:p>
            <a:pPr marL="381000" indent="-381000">
              <a:spcBef>
                <a:spcPct val="5000"/>
              </a:spcBef>
              <a:spcAft>
                <a:spcPct val="35000"/>
              </a:spcAft>
              <a:buSzPct val="200000"/>
              <a:buFontTx/>
              <a:buBlip>
                <a:blip r:embed="rId3"/>
              </a:buBlip>
            </a:pPr>
            <a:r>
              <a:rPr lang="en-GB" sz="1000" b="0">
                <a:solidFill>
                  <a:srgbClr val="CC00CC"/>
                </a:solidFill>
              </a:rPr>
              <a:t>First Assessment Report (1990) established the scientific basis for human-caused climate change.</a:t>
            </a:r>
          </a:p>
          <a:p>
            <a:pPr marL="381000" indent="-381000">
              <a:spcBef>
                <a:spcPct val="5000"/>
              </a:spcBef>
              <a:spcAft>
                <a:spcPct val="35000"/>
              </a:spcAft>
              <a:buSzPct val="200000"/>
              <a:buFontTx/>
              <a:buBlip>
                <a:blip r:embed="rId3"/>
              </a:buBlip>
            </a:pPr>
            <a:r>
              <a:rPr lang="en-GB" sz="1000" b="0">
                <a:solidFill>
                  <a:srgbClr val="CC00CC"/>
                </a:solidFill>
              </a:rPr>
              <a:t>Second Assessment Report (1995) established recognition of the asymmetric human causation and effects of climate change.</a:t>
            </a:r>
          </a:p>
          <a:p>
            <a:pPr marL="381000" indent="-381000">
              <a:spcBef>
                <a:spcPct val="5000"/>
              </a:spcBef>
              <a:spcAft>
                <a:spcPct val="35000"/>
              </a:spcAft>
              <a:buSzPct val="200000"/>
              <a:buFontTx/>
              <a:buBlip>
                <a:blip r:embed="rId3"/>
              </a:buBlip>
            </a:pPr>
            <a:r>
              <a:rPr lang="en-GB" sz="1000" b="0">
                <a:solidFill>
                  <a:srgbClr val="CC00CC"/>
                </a:solidFill>
              </a:rPr>
              <a:t>Third Assessment Report (2001) established policy recognition of C&amp;C as,           </a:t>
            </a:r>
            <a:r>
              <a:rPr lang="en-GB" sz="1000" b="0" i="1">
                <a:solidFill>
                  <a:srgbClr val="CC00CC"/>
                </a:solidFill>
              </a:rPr>
              <a:t>“taking the rights-based approach to its logical conclusion.”</a:t>
            </a:r>
            <a:r>
              <a:rPr lang="en-GB" sz="1000" b="0">
                <a:solidFill>
                  <a:srgbClr val="CC00CC"/>
                </a:solidFill>
              </a:rPr>
              <a:t> </a:t>
            </a:r>
          </a:p>
          <a:p>
            <a:pPr marL="381000" indent="-381000">
              <a:spcBef>
                <a:spcPct val="5000"/>
              </a:spcBef>
              <a:spcAft>
                <a:spcPct val="35000"/>
              </a:spcAft>
            </a:pPr>
            <a:endParaRPr lang="en-GB" sz="1000" b="0">
              <a:solidFill>
                <a:srgbClr val="CC00CC"/>
              </a:solidFill>
            </a:endParaRPr>
          </a:p>
          <a:p>
            <a:pPr marL="381000" indent="-381000"/>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GB"/>
              <a:t>GCI</a:t>
            </a:r>
          </a:p>
        </p:txBody>
      </p:sp>
      <p:sp>
        <p:nvSpPr>
          <p:cNvPr id="5" name="Rectangle 11"/>
          <p:cNvSpPr>
            <a:spLocks noGrp="1" noChangeArrowheads="1"/>
          </p:cNvSpPr>
          <p:nvPr>
            <p:ph type="dt" idx="1"/>
          </p:nvPr>
        </p:nvSpPr>
        <p:spPr>
          <a:ln/>
        </p:spPr>
        <p:txBody>
          <a:bodyPr/>
          <a:lstStyle/>
          <a:p>
            <a:r>
              <a:rPr lang="en-GB"/>
              <a:t>14/05/2002</a:t>
            </a:r>
          </a:p>
        </p:txBody>
      </p:sp>
      <p:sp>
        <p:nvSpPr>
          <p:cNvPr id="6" name="Rectangle 12"/>
          <p:cNvSpPr>
            <a:spLocks noGrp="1" noChangeArrowheads="1"/>
          </p:cNvSpPr>
          <p:nvPr>
            <p:ph type="ftr" sz="quarter" idx="4"/>
          </p:nvPr>
        </p:nvSpPr>
        <p:spPr>
          <a:ln/>
        </p:spPr>
        <p:txBody>
          <a:bodyPr/>
          <a:lstStyle/>
          <a:p>
            <a:r>
              <a:rPr lang="en-GB"/>
              <a:t>  Guesswork to Framework</a:t>
            </a:r>
          </a:p>
        </p:txBody>
      </p:sp>
      <p:sp>
        <p:nvSpPr>
          <p:cNvPr id="7" name="Rectangle 13"/>
          <p:cNvSpPr>
            <a:spLocks noGrp="1" noChangeArrowheads="1"/>
          </p:cNvSpPr>
          <p:nvPr>
            <p:ph type="sldNum" sz="quarter" idx="5"/>
          </p:nvPr>
        </p:nvSpPr>
        <p:spPr>
          <a:ln/>
        </p:spPr>
        <p:txBody>
          <a:bodyPr/>
          <a:lstStyle/>
          <a:p>
            <a:fld id="{8B1AD5BC-8331-4EB5-8CD4-6173865171F1}" type="slidenum">
              <a:rPr lang="en-GB"/>
              <a:pPr/>
              <a:t>7</a:t>
            </a:fld>
            <a:endParaRPr lang="en-GB"/>
          </a:p>
        </p:txBody>
      </p:sp>
      <p:sp>
        <p:nvSpPr>
          <p:cNvPr id="292866" name="Rectangle 2"/>
          <p:cNvSpPr>
            <a:spLocks noChangeArrowheads="1" noTextEdit="1"/>
          </p:cNvSpPr>
          <p:nvPr>
            <p:ph type="sldImg"/>
          </p:nvPr>
        </p:nvSpPr>
        <p:spPr>
          <a:ln/>
        </p:spPr>
      </p:sp>
      <p:sp>
        <p:nvSpPr>
          <p:cNvPr id="292868" name="Rectangle 4"/>
          <p:cNvSpPr>
            <a:spLocks noGrp="1" noChangeArrowheads="1"/>
          </p:cNvSpPr>
          <p:nvPr>
            <p:ph type="body" idx="1"/>
          </p:nvPr>
        </p:nvSpPr>
        <p:spPr bwMode="auto">
          <a:xfrm>
            <a:off x="914400" y="4648200"/>
            <a:ext cx="4951413" cy="4495800"/>
          </a:xfrm>
          <a:prstGeom prst="rect">
            <a:avLst/>
          </a:prstGeom>
          <a:noFill/>
          <a:ln>
            <a:miter lim="800000"/>
            <a:headEnd/>
            <a:tailEnd/>
          </a:ln>
        </p:spPr>
        <p:txBody>
          <a:bodyPr lIns="91430" tIns="45715" rIns="91430" bIns="45715"/>
          <a:lstStyle/>
          <a:p>
            <a:pPr marL="381000" indent="-381000"/>
            <a:r>
              <a:rPr lang="en-GB"/>
              <a:t>Transition Slide</a:t>
            </a:r>
          </a:p>
          <a:p>
            <a:pPr marL="381000" indent="-381000"/>
            <a:r>
              <a:rPr lang="en-GB" sz="1000" b="0">
                <a:solidFill>
                  <a:srgbClr val="CC00CC"/>
                </a:solidFill>
              </a:rPr>
              <a:t>This slide takes the C&amp;C logo at the centre of the global consciousness slides, to the grid position for examining in more detail the recorded and projected rates of change of: </a:t>
            </a:r>
          </a:p>
          <a:p>
            <a:pPr marL="381000" indent="-381000">
              <a:buSzPct val="200000"/>
              <a:buFontTx/>
              <a:buBlip>
                <a:blip r:embed="rId3"/>
              </a:buBlip>
            </a:pPr>
            <a:r>
              <a:rPr lang="en-GB" sz="1000" b="0">
                <a:solidFill>
                  <a:srgbClr val="CC00CC"/>
                </a:solidFill>
              </a:rPr>
              <a:t>Global greenhouse gas emissions </a:t>
            </a:r>
          </a:p>
          <a:p>
            <a:pPr marL="381000" indent="-381000">
              <a:buSzPct val="200000"/>
              <a:buFontTx/>
              <a:buBlip>
                <a:blip r:embed="rId3"/>
              </a:buBlip>
            </a:pPr>
            <a:r>
              <a:rPr lang="en-GB" sz="1000" b="0">
                <a:solidFill>
                  <a:srgbClr val="CC00CC"/>
                </a:solidFill>
              </a:rPr>
              <a:t>Global atmospheric CO</a:t>
            </a:r>
            <a:r>
              <a:rPr lang="en-GB" sz="1000" b="0" baseline="-10000">
                <a:solidFill>
                  <a:srgbClr val="CC00CC"/>
                </a:solidFill>
              </a:rPr>
              <a:t>2</a:t>
            </a:r>
            <a:r>
              <a:rPr lang="en-GB" sz="1000" b="0">
                <a:solidFill>
                  <a:srgbClr val="CC00CC"/>
                </a:solidFill>
              </a:rPr>
              <a:t> concentrations </a:t>
            </a:r>
          </a:p>
          <a:p>
            <a:pPr marL="381000" indent="-381000">
              <a:buSzPct val="200000"/>
              <a:buFontTx/>
              <a:buBlip>
                <a:blip r:embed="rId3"/>
              </a:buBlip>
            </a:pPr>
            <a:r>
              <a:rPr lang="en-GB" sz="1000" b="0">
                <a:solidFill>
                  <a:srgbClr val="CC00CC"/>
                </a:solidFill>
              </a:rPr>
              <a:t>Global temperature</a:t>
            </a:r>
          </a:p>
          <a:p>
            <a:pPr marL="381000" indent="-381000">
              <a:buSzPct val="200000"/>
              <a:buFontTx/>
              <a:buBlip>
                <a:blip r:embed="rId3"/>
              </a:buBlip>
            </a:pPr>
            <a:r>
              <a:rPr lang="en-GB" sz="1000" b="0">
                <a:solidFill>
                  <a:srgbClr val="CC00CC"/>
                </a:solidFill>
              </a:rPr>
              <a:t>Uninsured economic loss estimates</a:t>
            </a:r>
          </a:p>
          <a:p>
            <a:pPr marL="381000" indent="-381000">
              <a:buSzPct val="200000"/>
              <a:buFontTx/>
              <a:buBlip>
                <a:blip r:embed="rId3"/>
              </a:buBlip>
            </a:pPr>
            <a:r>
              <a:rPr lang="en-GB" sz="1000" b="0">
                <a:solidFill>
                  <a:srgbClr val="CC00CC"/>
                </a:solidFill>
              </a:rPr>
              <a:t>Economic prognosis</a:t>
            </a:r>
          </a:p>
          <a:p>
            <a:pPr marL="381000" indent="-381000"/>
            <a:r>
              <a:rPr lang="en-GB" sz="1000" b="0">
                <a:solidFill>
                  <a:srgbClr val="CC00CC"/>
                </a:solidFill>
              </a:rPr>
              <a:t>in the next slides (8 – 15).</a:t>
            </a:r>
          </a:p>
          <a:p>
            <a:pPr marL="381000" indent="-381000"/>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GB"/>
              <a:t>GCI</a:t>
            </a:r>
          </a:p>
        </p:txBody>
      </p:sp>
      <p:sp>
        <p:nvSpPr>
          <p:cNvPr id="5" name="Rectangle 11"/>
          <p:cNvSpPr>
            <a:spLocks noGrp="1" noChangeArrowheads="1"/>
          </p:cNvSpPr>
          <p:nvPr>
            <p:ph type="dt" idx="1"/>
          </p:nvPr>
        </p:nvSpPr>
        <p:spPr>
          <a:ln/>
        </p:spPr>
        <p:txBody>
          <a:bodyPr/>
          <a:lstStyle/>
          <a:p>
            <a:r>
              <a:rPr lang="en-GB"/>
              <a:t>14/05/2002</a:t>
            </a:r>
          </a:p>
        </p:txBody>
      </p:sp>
      <p:sp>
        <p:nvSpPr>
          <p:cNvPr id="6" name="Rectangle 12"/>
          <p:cNvSpPr>
            <a:spLocks noGrp="1" noChangeArrowheads="1"/>
          </p:cNvSpPr>
          <p:nvPr>
            <p:ph type="ftr" sz="quarter" idx="4"/>
          </p:nvPr>
        </p:nvSpPr>
        <p:spPr>
          <a:ln/>
        </p:spPr>
        <p:txBody>
          <a:bodyPr/>
          <a:lstStyle/>
          <a:p>
            <a:r>
              <a:rPr lang="en-GB"/>
              <a:t>  Guesswork to Framework</a:t>
            </a:r>
          </a:p>
        </p:txBody>
      </p:sp>
      <p:sp>
        <p:nvSpPr>
          <p:cNvPr id="7" name="Rectangle 13"/>
          <p:cNvSpPr>
            <a:spLocks noGrp="1" noChangeArrowheads="1"/>
          </p:cNvSpPr>
          <p:nvPr>
            <p:ph type="sldNum" sz="quarter" idx="5"/>
          </p:nvPr>
        </p:nvSpPr>
        <p:spPr>
          <a:ln/>
        </p:spPr>
        <p:txBody>
          <a:bodyPr/>
          <a:lstStyle/>
          <a:p>
            <a:fld id="{654EE32A-C96F-4AD1-AE06-82E643D30CA6}" type="slidenum">
              <a:rPr lang="en-GB"/>
              <a:pPr/>
              <a:t>8</a:t>
            </a:fld>
            <a:endParaRPr lang="en-GB"/>
          </a:p>
        </p:txBody>
      </p:sp>
      <p:sp>
        <p:nvSpPr>
          <p:cNvPr id="276482" name="Rectangle 2"/>
          <p:cNvSpPr>
            <a:spLocks noChangeArrowheads="1" noTextEdit="1"/>
          </p:cNvSpPr>
          <p:nvPr>
            <p:ph type="sldImg"/>
          </p:nvPr>
        </p:nvSpPr>
        <p:spPr>
          <a:ln/>
        </p:spPr>
      </p:sp>
      <p:sp>
        <p:nvSpPr>
          <p:cNvPr id="276486" name="Rectangle 6"/>
          <p:cNvSpPr>
            <a:spLocks noGrp="1" noChangeArrowheads="1"/>
          </p:cNvSpPr>
          <p:nvPr>
            <p:ph type="body" idx="1"/>
          </p:nvPr>
        </p:nvSpPr>
        <p:spPr bwMode="auto">
          <a:xfrm>
            <a:off x="914400" y="4648200"/>
            <a:ext cx="4951413" cy="4495800"/>
          </a:xfrm>
          <a:prstGeom prst="rect">
            <a:avLst/>
          </a:prstGeom>
          <a:noFill/>
          <a:ln>
            <a:miter lim="800000"/>
            <a:headEnd/>
            <a:tailEnd/>
          </a:ln>
        </p:spPr>
        <p:txBody>
          <a:bodyPr lIns="91430" tIns="45715" rIns="91430" bIns="45715"/>
          <a:lstStyle/>
          <a:p>
            <a:pPr marL="381000" indent="-381000"/>
            <a:r>
              <a:rPr lang="en-GB" i="1"/>
              <a:t>“Contraction &amp; Convergence”</a:t>
            </a:r>
          </a:p>
          <a:p>
            <a:pPr marL="381000" indent="-381000"/>
            <a:r>
              <a:rPr lang="en-GB" sz="1000" b="0">
                <a:solidFill>
                  <a:srgbClr val="CC00CC"/>
                </a:solidFill>
              </a:rPr>
              <a:t>This slide takes the C&amp;C logo at the centre of the global consciousness slides, to a position on the axes of time and weight so as to enable examination with cross-reference the recorded and projected rates of change of: -</a:t>
            </a:r>
          </a:p>
          <a:p>
            <a:pPr marL="381000" indent="-381000">
              <a:buSzPct val="200000"/>
              <a:buFontTx/>
              <a:buBlip>
                <a:blip r:embed="rId3"/>
              </a:buBlip>
            </a:pPr>
            <a:r>
              <a:rPr lang="en-GB" sz="1000" b="0">
                <a:solidFill>
                  <a:srgbClr val="CC00CC"/>
                </a:solidFill>
              </a:rPr>
              <a:t>Global greenhouse gas emissions </a:t>
            </a:r>
          </a:p>
          <a:p>
            <a:pPr marL="381000" indent="-381000">
              <a:buSzPct val="200000"/>
              <a:buFontTx/>
              <a:buBlip>
                <a:blip r:embed="rId3"/>
              </a:buBlip>
            </a:pPr>
            <a:r>
              <a:rPr lang="en-GB" sz="1000" b="0">
                <a:solidFill>
                  <a:srgbClr val="CC00CC"/>
                </a:solidFill>
              </a:rPr>
              <a:t>Global atmospheric CO</a:t>
            </a:r>
            <a:r>
              <a:rPr lang="en-GB" sz="1000" b="0" baseline="-10000">
                <a:solidFill>
                  <a:srgbClr val="CC00CC"/>
                </a:solidFill>
              </a:rPr>
              <a:t>2</a:t>
            </a:r>
            <a:r>
              <a:rPr lang="en-GB" sz="1000" b="0">
                <a:solidFill>
                  <a:srgbClr val="CC00CC"/>
                </a:solidFill>
              </a:rPr>
              <a:t> concentrations </a:t>
            </a:r>
          </a:p>
          <a:p>
            <a:pPr marL="381000" indent="-381000">
              <a:buSzPct val="200000"/>
              <a:buFontTx/>
              <a:buBlip>
                <a:blip r:embed="rId3"/>
              </a:buBlip>
            </a:pPr>
            <a:r>
              <a:rPr lang="en-GB" sz="1000" b="0">
                <a:solidFill>
                  <a:srgbClr val="CC00CC"/>
                </a:solidFill>
              </a:rPr>
              <a:t>Global temperature</a:t>
            </a:r>
          </a:p>
          <a:p>
            <a:pPr marL="381000" indent="-381000">
              <a:buSzPct val="200000"/>
              <a:buFontTx/>
              <a:buBlip>
                <a:blip r:embed="rId3"/>
              </a:buBlip>
            </a:pPr>
            <a:r>
              <a:rPr lang="en-GB" sz="1000" b="0">
                <a:solidFill>
                  <a:srgbClr val="CC00CC"/>
                </a:solidFill>
              </a:rPr>
              <a:t>Uninsured economic loss estimates</a:t>
            </a:r>
          </a:p>
          <a:p>
            <a:pPr marL="381000" indent="-381000"/>
            <a:r>
              <a:rPr lang="en-GB" sz="1000" b="0">
                <a:solidFill>
                  <a:srgbClr val="CC00CC"/>
                </a:solidFill>
              </a:rPr>
              <a:t>in the next slides (8 – 15).</a:t>
            </a:r>
          </a:p>
          <a:p>
            <a:pPr marL="381000" indent="-381000"/>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GB"/>
              <a:t>GCI</a:t>
            </a:r>
          </a:p>
        </p:txBody>
      </p:sp>
      <p:sp>
        <p:nvSpPr>
          <p:cNvPr id="5" name="Rectangle 11"/>
          <p:cNvSpPr>
            <a:spLocks noGrp="1" noChangeArrowheads="1"/>
          </p:cNvSpPr>
          <p:nvPr>
            <p:ph type="dt" idx="1"/>
          </p:nvPr>
        </p:nvSpPr>
        <p:spPr>
          <a:ln/>
        </p:spPr>
        <p:txBody>
          <a:bodyPr/>
          <a:lstStyle/>
          <a:p>
            <a:r>
              <a:rPr lang="en-GB"/>
              <a:t>14/05/2002</a:t>
            </a:r>
          </a:p>
        </p:txBody>
      </p:sp>
      <p:sp>
        <p:nvSpPr>
          <p:cNvPr id="6" name="Rectangle 12"/>
          <p:cNvSpPr>
            <a:spLocks noGrp="1" noChangeArrowheads="1"/>
          </p:cNvSpPr>
          <p:nvPr>
            <p:ph type="ftr" sz="quarter" idx="4"/>
          </p:nvPr>
        </p:nvSpPr>
        <p:spPr>
          <a:ln/>
        </p:spPr>
        <p:txBody>
          <a:bodyPr/>
          <a:lstStyle/>
          <a:p>
            <a:r>
              <a:rPr lang="en-GB"/>
              <a:t>  Guesswork to Framework</a:t>
            </a:r>
          </a:p>
        </p:txBody>
      </p:sp>
      <p:sp>
        <p:nvSpPr>
          <p:cNvPr id="7" name="Rectangle 13"/>
          <p:cNvSpPr>
            <a:spLocks noGrp="1" noChangeArrowheads="1"/>
          </p:cNvSpPr>
          <p:nvPr>
            <p:ph type="sldNum" sz="quarter" idx="5"/>
          </p:nvPr>
        </p:nvSpPr>
        <p:spPr>
          <a:ln/>
        </p:spPr>
        <p:txBody>
          <a:bodyPr/>
          <a:lstStyle/>
          <a:p>
            <a:fld id="{44AE2062-15FD-4E63-A5D4-D5F92828FEED}" type="slidenum">
              <a:rPr lang="en-GB"/>
              <a:pPr/>
              <a:t>9</a:t>
            </a:fld>
            <a:endParaRPr lang="en-GB"/>
          </a:p>
        </p:txBody>
      </p:sp>
      <p:sp>
        <p:nvSpPr>
          <p:cNvPr id="389122" name="Rectangle 2"/>
          <p:cNvSpPr>
            <a:spLocks noChangeArrowheads="1" noTextEdit="1"/>
          </p:cNvSpPr>
          <p:nvPr>
            <p:ph type="sldImg"/>
          </p:nvPr>
        </p:nvSpPr>
        <p:spPr>
          <a:ln/>
        </p:spPr>
      </p:sp>
      <p:sp>
        <p:nvSpPr>
          <p:cNvPr id="389124" name="Rectangle 4"/>
          <p:cNvSpPr>
            <a:spLocks noGrp="1" noChangeArrowheads="1"/>
          </p:cNvSpPr>
          <p:nvPr>
            <p:ph type="body" idx="1"/>
          </p:nvPr>
        </p:nvSpPr>
        <p:spPr bwMode="auto">
          <a:xfrm>
            <a:off x="914400" y="4648200"/>
            <a:ext cx="4951413" cy="4724400"/>
          </a:xfrm>
          <a:prstGeom prst="rect">
            <a:avLst/>
          </a:prstGeom>
          <a:noFill/>
          <a:ln>
            <a:miter lim="800000"/>
            <a:headEnd/>
            <a:tailEnd/>
          </a:ln>
        </p:spPr>
        <p:txBody>
          <a:bodyPr lIns="91430" tIns="45715" rIns="91430" bIns="45715"/>
          <a:lstStyle/>
          <a:p>
            <a:pPr marL="381000" indent="-381000">
              <a:spcBef>
                <a:spcPct val="50000"/>
              </a:spcBef>
              <a:spcAft>
                <a:spcPct val="60000"/>
              </a:spcAft>
            </a:pPr>
            <a:r>
              <a:rPr lang="en-GB"/>
              <a:t>Atmospheric CO</a:t>
            </a:r>
            <a:r>
              <a:rPr lang="en-GB" baseline="-25000"/>
              <a:t>2</a:t>
            </a:r>
            <a:r>
              <a:rPr lang="en-GB"/>
              <a:t> CONCENTRATION RISING BAU</a:t>
            </a:r>
          </a:p>
          <a:p>
            <a:pPr marL="381000" indent="-381000">
              <a:spcBef>
                <a:spcPct val="5000"/>
              </a:spcBef>
              <a:spcAft>
                <a:spcPct val="35000"/>
              </a:spcAft>
            </a:pPr>
            <a:r>
              <a:rPr lang="en-US" sz="1000" b="0">
                <a:solidFill>
                  <a:srgbClr val="CC00CC"/>
                </a:solidFill>
                <a:cs typeface="Times New Roman" pitchFamily="18" charset="0"/>
              </a:rPr>
              <a:t>CO</a:t>
            </a:r>
            <a:r>
              <a:rPr lang="en-US" sz="1000" b="0" baseline="-10000">
                <a:solidFill>
                  <a:srgbClr val="CC00CC"/>
                </a:solidFill>
                <a:cs typeface="Times New Roman" pitchFamily="18" charset="0"/>
              </a:rPr>
              <a:t>2</a:t>
            </a:r>
            <a:r>
              <a:rPr lang="en-US" sz="1000" b="0">
                <a:solidFill>
                  <a:srgbClr val="CC00CC"/>
                </a:solidFill>
                <a:cs typeface="Times New Roman" pitchFamily="18" charset="0"/>
              </a:rPr>
              <a:t> is the most significant greenhouse gas from human sources forcing global climate change. In terms of </a:t>
            </a:r>
            <a:r>
              <a:rPr lang="en-US" sz="1000" b="0">
                <a:solidFill>
                  <a:srgbClr val="CC00CC"/>
                </a:solidFill>
                <a:latin typeface="Arial"/>
                <a:cs typeface="Times New Roman" pitchFamily="18" charset="0"/>
              </a:rPr>
              <a:t>‘</a:t>
            </a:r>
            <a:r>
              <a:rPr lang="en-US" sz="1000" b="0">
                <a:solidFill>
                  <a:srgbClr val="CC00CC"/>
                </a:solidFill>
                <a:cs typeface="Times New Roman" pitchFamily="18" charset="0"/>
              </a:rPr>
              <a:t>carbon equivalence</a:t>
            </a:r>
            <a:r>
              <a:rPr lang="en-US" sz="1000" b="0">
                <a:solidFill>
                  <a:srgbClr val="CC00CC"/>
                </a:solidFill>
                <a:latin typeface="Arial"/>
                <a:cs typeface="Times New Roman" pitchFamily="18" charset="0"/>
              </a:rPr>
              <a:t>’</a:t>
            </a:r>
            <a:r>
              <a:rPr lang="en-US" sz="1000" b="0">
                <a:solidFill>
                  <a:srgbClr val="CC00CC"/>
                </a:solidFill>
                <a:cs typeface="Times New Roman" pitchFamily="18" charset="0"/>
              </a:rPr>
              <a:t> with other gases from human sources </a:t>
            </a:r>
            <a:r>
              <a:rPr lang="en-US" sz="1000" b="0">
                <a:solidFill>
                  <a:srgbClr val="CC00CC"/>
                </a:solidFill>
                <a:latin typeface="Arial"/>
                <a:cs typeface="Times New Roman" pitchFamily="18" charset="0"/>
              </a:rPr>
              <a:t>–</a:t>
            </a:r>
            <a:r>
              <a:rPr lang="en-US" sz="1000" b="0">
                <a:solidFill>
                  <a:srgbClr val="CC00CC"/>
                </a:solidFill>
                <a:cs typeface="Times New Roman" pitchFamily="18" charset="0"/>
              </a:rPr>
              <a:t> such as SO</a:t>
            </a:r>
            <a:r>
              <a:rPr lang="en-US" sz="1000" b="0" baseline="-10000">
                <a:solidFill>
                  <a:srgbClr val="CC00CC"/>
                </a:solidFill>
                <a:cs typeface="Times New Roman" pitchFamily="18" charset="0"/>
              </a:rPr>
              <a:t>2</a:t>
            </a:r>
            <a:r>
              <a:rPr lang="en-US" sz="1000" b="0">
                <a:solidFill>
                  <a:srgbClr val="CC00CC"/>
                </a:solidFill>
                <a:cs typeface="Times New Roman" pitchFamily="18" charset="0"/>
              </a:rPr>
              <a:t>  and Nitrous Oxide - it is responsible for between 66% and 75% of human impact.</a:t>
            </a:r>
          </a:p>
          <a:p>
            <a:pPr marL="381000" indent="-381000">
              <a:spcBef>
                <a:spcPct val="5000"/>
              </a:spcBef>
              <a:spcAft>
                <a:spcPct val="35000"/>
              </a:spcAft>
            </a:pPr>
            <a:r>
              <a:rPr lang="en-US" sz="1000" b="0">
                <a:solidFill>
                  <a:srgbClr val="CC00CC"/>
                </a:solidFill>
                <a:cs typeface="Times New Roman" pitchFamily="18" charset="0"/>
              </a:rPr>
              <a:t>Following the path of industrialization, recorded global atmospheric CO</a:t>
            </a:r>
            <a:r>
              <a:rPr lang="en-US" sz="1000" b="0" baseline="-10000">
                <a:solidFill>
                  <a:srgbClr val="CC00CC"/>
                </a:solidFill>
                <a:cs typeface="Times New Roman" pitchFamily="18" charset="0"/>
              </a:rPr>
              <a:t>2</a:t>
            </a:r>
            <a:r>
              <a:rPr lang="en-US" sz="1000" b="0">
                <a:solidFill>
                  <a:srgbClr val="CC00CC"/>
                </a:solidFill>
                <a:cs typeface="Times New Roman" pitchFamily="18" charset="0"/>
              </a:rPr>
              <a:t> concentration rose from 1800 until 2000 showing an increase of 35% over pre-industrial levels from 280 parts per million by volume (ppmv) to the present 370 ppmv.</a:t>
            </a:r>
          </a:p>
          <a:p>
            <a:pPr marL="381000" indent="-381000"/>
            <a:r>
              <a:rPr lang="en-US" sz="1000" b="0">
                <a:solidFill>
                  <a:srgbClr val="CC00CC"/>
                </a:solidFill>
                <a:cs typeface="Times New Roman" pitchFamily="18" charset="0"/>
              </a:rPr>
              <a:t>This is a rise both higher and faster than anywhere in the ice-core sampling going back 440,000 years before now, where concentrations have varied at slower rates of change between180 and 280 ppmv. </a:t>
            </a:r>
          </a:p>
          <a:p>
            <a:pPr marL="381000" indent="-381000"/>
            <a:r>
              <a:rPr lang="en-US" sz="1000" b="0">
                <a:solidFill>
                  <a:srgbClr val="CC00CC"/>
                </a:solidFill>
                <a:cs typeface="Times New Roman" pitchFamily="18" charset="0"/>
              </a:rPr>
              <a:t>Because the atmosphere appears to retain a constant 50% fraction of the human emissions, the rising concentrations represent emissions accumulating in the global atmosphere. </a:t>
            </a:r>
          </a:p>
          <a:p>
            <a:pPr marL="381000" indent="-381000"/>
            <a:r>
              <a:rPr lang="en-US" sz="1000" b="0" u="sng">
                <a:solidFill>
                  <a:srgbClr val="CC00CC"/>
                </a:solidFill>
                <a:cs typeface="Times New Roman" pitchFamily="18" charset="0"/>
              </a:rPr>
              <a:t>In future, the worst case is the red line as Business-as-Usual (BAU), where the underlying emissions continue to grow at 2%/yr, concentrations rise along the upper band exceeding three times pre-industrial CO</a:t>
            </a:r>
            <a:r>
              <a:rPr lang="en-US" sz="1000" b="0" u="sng" baseline="-10000">
                <a:solidFill>
                  <a:srgbClr val="CC00CC"/>
                </a:solidFill>
                <a:cs typeface="Times New Roman" pitchFamily="18" charset="0"/>
              </a:rPr>
              <a:t>2</a:t>
            </a:r>
            <a:r>
              <a:rPr lang="en-US" sz="1000" b="0" u="sng">
                <a:solidFill>
                  <a:srgbClr val="CC00CC"/>
                </a:solidFill>
                <a:cs typeface="Times New Roman" pitchFamily="18" charset="0"/>
              </a:rPr>
              <a:t> within the century ahead</a:t>
            </a:r>
            <a:r>
              <a:rPr lang="en-US" sz="1000" b="0">
                <a:solidFill>
                  <a:srgbClr val="CC00CC"/>
                </a:solidFill>
                <a:cs typeface="Times New Roman" pitchFamily="18" charset="0"/>
              </a:rPr>
              <a:t>. </a:t>
            </a:r>
          </a:p>
          <a:p>
            <a:pPr marL="381000" indent="-381000"/>
            <a:r>
              <a:rPr lang="en-US" sz="1000" b="0">
                <a:solidFill>
                  <a:srgbClr val="CC00CC"/>
                </a:solidFill>
                <a:cs typeface="Times New Roman" pitchFamily="18" charset="0"/>
              </a:rPr>
              <a:t>The means that continued BAU in the global economy drives the upper band of the relevant grayed-out traces in the opening slides for: -</a:t>
            </a:r>
          </a:p>
          <a:p>
            <a:pPr marL="381000" indent="-381000">
              <a:buSzPct val="200000"/>
              <a:buFontTx/>
              <a:buBlip>
                <a:blip r:embed="rId3"/>
              </a:buBlip>
            </a:pPr>
            <a:r>
              <a:rPr lang="en-US" sz="1000" b="0">
                <a:solidFill>
                  <a:srgbClr val="CC00CC"/>
                </a:solidFill>
                <a:cs typeface="Times New Roman" pitchFamily="18" charset="0"/>
              </a:rPr>
              <a:t>Atmospheric ghg concentration (See this slide)</a:t>
            </a:r>
          </a:p>
          <a:p>
            <a:pPr marL="381000" indent="-381000">
              <a:buSzPct val="200000"/>
              <a:buFontTx/>
              <a:buBlip>
                <a:blip r:embed="rId3"/>
              </a:buBlip>
            </a:pPr>
            <a:r>
              <a:rPr lang="en-US" sz="1000" b="0">
                <a:solidFill>
                  <a:srgbClr val="CC00CC"/>
                </a:solidFill>
                <a:cs typeface="Times New Roman" pitchFamily="18" charset="0"/>
              </a:rPr>
              <a:t>temperature (See also slide11) </a:t>
            </a:r>
          </a:p>
          <a:p>
            <a:pPr marL="381000" indent="-381000">
              <a:buSzPct val="200000"/>
              <a:buFontTx/>
              <a:buBlip>
                <a:blip r:embed="rId3"/>
              </a:buBlip>
            </a:pPr>
            <a:r>
              <a:rPr lang="en-US" sz="1000" b="0">
                <a:solidFill>
                  <a:srgbClr val="CC00CC"/>
                </a:solidFill>
                <a:cs typeface="Times New Roman" pitchFamily="18" charset="0"/>
              </a:rPr>
              <a:t>CO</a:t>
            </a:r>
            <a:r>
              <a:rPr lang="en-US" sz="1000" b="0" baseline="-10000">
                <a:solidFill>
                  <a:srgbClr val="CC00CC"/>
                </a:solidFill>
                <a:cs typeface="Times New Roman" pitchFamily="18" charset="0"/>
              </a:rPr>
              <a:t>2</a:t>
            </a:r>
            <a:r>
              <a:rPr lang="en-US" sz="1000" b="0">
                <a:solidFill>
                  <a:srgbClr val="CC00CC"/>
                </a:solidFill>
                <a:cs typeface="Times New Roman" pitchFamily="18" charset="0"/>
              </a:rPr>
              <a:t>:GDP lockstep (See also slide 12) </a:t>
            </a:r>
          </a:p>
          <a:p>
            <a:pPr marL="381000" indent="-381000">
              <a:buSzPct val="200000"/>
            </a:pPr>
            <a:r>
              <a:rPr lang="en-US" sz="1000" b="0">
                <a:solidFill>
                  <a:srgbClr val="CC00CC"/>
                </a:solidFill>
                <a:cs typeface="Times New Roman" pitchFamily="18" charset="0"/>
              </a:rPr>
              <a:t>And helps to make clear these rates of change relative to the rates of: </a:t>
            </a:r>
          </a:p>
          <a:p>
            <a:pPr marL="381000" indent="-381000">
              <a:buSzPct val="200000"/>
              <a:buFontTx/>
              <a:buBlip>
                <a:blip r:embed="rId3"/>
              </a:buBlip>
            </a:pPr>
            <a:r>
              <a:rPr lang="en-US" sz="1000" b="0">
                <a:solidFill>
                  <a:srgbClr val="CC00CC"/>
                </a:solidFill>
                <a:cs typeface="Times New Roman" pitchFamily="18" charset="0"/>
              </a:rPr>
              <a:t>Damages and the effect on GDP growth (Slides 13 to 15).</a:t>
            </a:r>
          </a:p>
          <a:p>
            <a:pPr marL="381000" indent="-381000"/>
            <a:r>
              <a:rPr lang="en-US" sz="1000" b="0">
                <a:solidFill>
                  <a:srgbClr val="CC00CC"/>
                </a:solidFill>
                <a:cs typeface="Times New Roman" pitchFamily="18" charset="0"/>
              </a:rPr>
              <a:t>[Source data IPCC].</a:t>
            </a:r>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22" name="Line 2"/>
          <p:cNvSpPr>
            <a:spLocks noChangeShapeType="1"/>
          </p:cNvSpPr>
          <p:nvPr/>
        </p:nvSpPr>
        <p:spPr bwMode="auto">
          <a:xfrm>
            <a:off x="2895600" y="4303713"/>
            <a:ext cx="3276600" cy="0"/>
          </a:xfrm>
          <a:prstGeom prst="line">
            <a:avLst/>
          </a:prstGeom>
          <a:noFill/>
          <a:ln w="38100">
            <a:solidFill>
              <a:schemeClr val="hlink"/>
            </a:solidFill>
            <a:round/>
            <a:headEnd/>
            <a:tailEnd/>
          </a:ln>
          <a:effectLst/>
        </p:spPr>
        <p:txBody>
          <a:bodyPr wrap="none" anchor="ctr"/>
          <a:lstStyle/>
          <a:p>
            <a:endParaRPr lang="en-GB"/>
          </a:p>
        </p:txBody>
      </p:sp>
      <p:sp>
        <p:nvSpPr>
          <p:cNvPr id="30723" name="Rectangle 3"/>
          <p:cNvSpPr>
            <a:spLocks noGrp="1" noChangeArrowheads="1"/>
          </p:cNvSpPr>
          <p:nvPr>
            <p:ph type="ctrTitle"/>
          </p:nvPr>
        </p:nvSpPr>
        <p:spPr bwMode="auto">
          <a:xfrm>
            <a:off x="685800" y="2286000"/>
            <a:ext cx="77724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lnSpc>
                <a:spcPct val="90000"/>
              </a:lnSpc>
              <a:defRPr/>
            </a:lvl1pPr>
          </a:lstStyle>
          <a:p>
            <a:r>
              <a:rPr lang="en-GB"/>
              <a:t>Click to edit Master title style</a:t>
            </a:r>
          </a:p>
        </p:txBody>
      </p:sp>
      <p:sp>
        <p:nvSpPr>
          <p:cNvPr id="30724" name="Rectangle 4"/>
          <p:cNvSpPr>
            <a:spLocks noGrp="1" noChangeArrowheads="1"/>
          </p:cNvSpPr>
          <p:nvPr>
            <p:ph type="subTitle" idx="1"/>
          </p:nvPr>
        </p:nvSpPr>
        <p:spPr bwMode="auto">
          <a:xfrm>
            <a:off x="1371600" y="4495800"/>
            <a:ext cx="6400800" cy="15240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marL="0" indent="0" algn="ctr">
              <a:lnSpc>
                <a:spcPct val="80000"/>
              </a:lnSpc>
              <a:buFont typeface="Wingdings" pitchFamily="2" charset="2"/>
              <a:buNone/>
              <a:defRPr sz="2400">
                <a:solidFill>
                  <a:schemeClr val="tx2"/>
                </a:solidFill>
              </a:defRPr>
            </a:lvl1pPr>
          </a:lstStyle>
          <a:p>
            <a:r>
              <a:rPr lang="en-GB"/>
              <a:t>Click to edit Master subtitle style</a:t>
            </a:r>
          </a:p>
        </p:txBody>
      </p:sp>
      <p:sp>
        <p:nvSpPr>
          <p:cNvPr id="30725" name="Rectangle 5"/>
          <p:cNvSpPr>
            <a:spLocks noChangeArrowheads="1"/>
          </p:cNvSpPr>
          <p:nvPr/>
        </p:nvSpPr>
        <p:spPr bwMode="auto">
          <a:xfrm>
            <a:off x="0" y="1066800"/>
            <a:ext cx="8686800" cy="533400"/>
          </a:xfrm>
          <a:prstGeom prst="rect">
            <a:avLst/>
          </a:prstGeom>
          <a:noFill/>
          <a:ln w="57150">
            <a:solidFill>
              <a:schemeClr val="hlink"/>
            </a:solidFill>
            <a:miter lim="800000"/>
            <a:headEnd/>
            <a:tailEnd/>
          </a:ln>
          <a:effectLst/>
        </p:spPr>
        <p:txBody>
          <a:bodyPr wrap="none" anchor="ctr"/>
          <a:lstStyle/>
          <a:p>
            <a:pPr algn="ctr"/>
            <a:endParaRPr kumimoji="1" lang="en-US" sz="2400"/>
          </a:p>
        </p:txBody>
      </p:sp>
      <p:grpSp>
        <p:nvGrpSpPr>
          <p:cNvPr id="30726" name="Group 6"/>
          <p:cNvGrpSpPr>
            <a:grpSpLocks/>
          </p:cNvGrpSpPr>
          <p:nvPr/>
        </p:nvGrpSpPr>
        <p:grpSpPr bwMode="auto">
          <a:xfrm>
            <a:off x="533400" y="0"/>
            <a:ext cx="3276600" cy="2133600"/>
            <a:chOff x="336" y="0"/>
            <a:chExt cx="2064" cy="1344"/>
          </a:xfrm>
        </p:grpSpPr>
        <p:sp>
          <p:nvSpPr>
            <p:cNvPr id="30727" name="Rectangle 7"/>
            <p:cNvSpPr>
              <a:spLocks noChangeArrowheads="1"/>
            </p:cNvSpPr>
            <p:nvPr/>
          </p:nvSpPr>
          <p:spPr bwMode="auto">
            <a:xfrm>
              <a:off x="1008" y="672"/>
              <a:ext cx="336" cy="336"/>
            </a:xfrm>
            <a:prstGeom prst="rect">
              <a:avLst/>
            </a:prstGeom>
            <a:noFill/>
            <a:ln w="57150">
              <a:solidFill>
                <a:schemeClr val="hlink"/>
              </a:solidFill>
              <a:miter lim="800000"/>
              <a:headEnd/>
              <a:tailEnd/>
            </a:ln>
            <a:effectLst/>
          </p:spPr>
          <p:txBody>
            <a:bodyPr wrap="none" anchor="ctr"/>
            <a:lstStyle/>
            <a:p>
              <a:endParaRPr lang="en-GB"/>
            </a:p>
          </p:txBody>
        </p:sp>
        <p:sp>
          <p:nvSpPr>
            <p:cNvPr id="30728" name="Rectangle 8"/>
            <p:cNvSpPr>
              <a:spLocks noChangeArrowheads="1"/>
            </p:cNvSpPr>
            <p:nvPr/>
          </p:nvSpPr>
          <p:spPr bwMode="auto">
            <a:xfrm>
              <a:off x="1344" y="1008"/>
              <a:ext cx="336" cy="336"/>
            </a:xfrm>
            <a:prstGeom prst="rect">
              <a:avLst/>
            </a:prstGeom>
            <a:noFill/>
            <a:ln w="57150">
              <a:solidFill>
                <a:schemeClr val="hlink"/>
              </a:solidFill>
              <a:miter lim="800000"/>
              <a:headEnd/>
              <a:tailEnd/>
            </a:ln>
            <a:effectLst/>
          </p:spPr>
          <p:txBody>
            <a:bodyPr wrap="none" anchor="ctr"/>
            <a:lstStyle/>
            <a:p>
              <a:endParaRPr lang="en-GB"/>
            </a:p>
          </p:txBody>
        </p:sp>
        <p:sp>
          <p:nvSpPr>
            <p:cNvPr id="30729" name="Rectangle 9"/>
            <p:cNvSpPr>
              <a:spLocks noChangeArrowheads="1"/>
            </p:cNvSpPr>
            <p:nvPr/>
          </p:nvSpPr>
          <p:spPr bwMode="auto">
            <a:xfrm>
              <a:off x="1728" y="336"/>
              <a:ext cx="336" cy="336"/>
            </a:xfrm>
            <a:prstGeom prst="rect">
              <a:avLst/>
            </a:prstGeom>
            <a:noFill/>
            <a:ln w="57150">
              <a:solidFill>
                <a:schemeClr val="hlink"/>
              </a:solidFill>
              <a:miter lim="800000"/>
              <a:headEnd/>
              <a:tailEnd/>
            </a:ln>
            <a:effectLst/>
          </p:spPr>
          <p:txBody>
            <a:bodyPr wrap="none" anchor="ctr"/>
            <a:lstStyle/>
            <a:p>
              <a:endParaRPr lang="en-GB"/>
            </a:p>
          </p:txBody>
        </p:sp>
        <p:sp>
          <p:nvSpPr>
            <p:cNvPr id="30730" name="Rectangle 10"/>
            <p:cNvSpPr>
              <a:spLocks noChangeArrowheads="1"/>
            </p:cNvSpPr>
            <p:nvPr/>
          </p:nvSpPr>
          <p:spPr bwMode="auto">
            <a:xfrm>
              <a:off x="2064" y="672"/>
              <a:ext cx="336" cy="336"/>
            </a:xfrm>
            <a:prstGeom prst="rect">
              <a:avLst/>
            </a:prstGeom>
            <a:noFill/>
            <a:ln w="57150">
              <a:solidFill>
                <a:schemeClr val="hlink"/>
              </a:solidFill>
              <a:miter lim="800000"/>
              <a:headEnd/>
              <a:tailEnd/>
            </a:ln>
            <a:effectLst/>
          </p:spPr>
          <p:txBody>
            <a:bodyPr wrap="none" anchor="ctr"/>
            <a:lstStyle/>
            <a:p>
              <a:endParaRPr lang="en-GB"/>
            </a:p>
          </p:txBody>
        </p:sp>
        <p:sp>
          <p:nvSpPr>
            <p:cNvPr id="30731" name="Rectangle 11"/>
            <p:cNvSpPr>
              <a:spLocks noChangeArrowheads="1"/>
            </p:cNvSpPr>
            <p:nvPr/>
          </p:nvSpPr>
          <p:spPr bwMode="auto">
            <a:xfrm>
              <a:off x="672" y="336"/>
              <a:ext cx="336" cy="336"/>
            </a:xfrm>
            <a:prstGeom prst="rect">
              <a:avLst/>
            </a:prstGeom>
            <a:noFill/>
            <a:ln w="57150">
              <a:solidFill>
                <a:schemeClr val="hlink"/>
              </a:solidFill>
              <a:miter lim="800000"/>
              <a:headEnd/>
              <a:tailEnd/>
            </a:ln>
            <a:effectLst/>
          </p:spPr>
          <p:txBody>
            <a:bodyPr wrap="none" anchor="ctr"/>
            <a:lstStyle/>
            <a:p>
              <a:endParaRPr lang="en-GB"/>
            </a:p>
          </p:txBody>
        </p:sp>
        <p:sp>
          <p:nvSpPr>
            <p:cNvPr id="30732" name="Rectangle 12"/>
            <p:cNvSpPr>
              <a:spLocks noChangeArrowheads="1"/>
            </p:cNvSpPr>
            <p:nvPr/>
          </p:nvSpPr>
          <p:spPr bwMode="auto">
            <a:xfrm>
              <a:off x="336" y="0"/>
              <a:ext cx="336" cy="336"/>
            </a:xfrm>
            <a:prstGeom prst="rect">
              <a:avLst/>
            </a:prstGeom>
            <a:noFill/>
            <a:ln w="57150">
              <a:solidFill>
                <a:schemeClr val="hlink"/>
              </a:solidFill>
              <a:miter lim="800000"/>
              <a:headEnd/>
              <a:tailEnd/>
            </a:ln>
            <a:effectLst/>
          </p:spPr>
          <p:txBody>
            <a:bodyPr wrap="none" anchor="ctr"/>
            <a:lstStyle/>
            <a:p>
              <a:endParaRPr lang="en-GB"/>
            </a:p>
          </p:txBody>
        </p:sp>
      </p:grpSp>
      <p:grpSp>
        <p:nvGrpSpPr>
          <p:cNvPr id="30733" name="Group 13"/>
          <p:cNvGrpSpPr>
            <a:grpSpLocks/>
          </p:cNvGrpSpPr>
          <p:nvPr/>
        </p:nvGrpSpPr>
        <p:grpSpPr bwMode="auto">
          <a:xfrm>
            <a:off x="533400" y="0"/>
            <a:ext cx="3276600" cy="2133600"/>
            <a:chOff x="2736" y="96"/>
            <a:chExt cx="2064" cy="1344"/>
          </a:xfrm>
        </p:grpSpPr>
        <p:sp>
          <p:nvSpPr>
            <p:cNvPr id="30734" name="Rectangle 14"/>
            <p:cNvSpPr>
              <a:spLocks noChangeArrowheads="1"/>
            </p:cNvSpPr>
            <p:nvPr/>
          </p:nvSpPr>
          <p:spPr bwMode="auto">
            <a:xfrm>
              <a:off x="3408" y="768"/>
              <a:ext cx="336" cy="336"/>
            </a:xfrm>
            <a:prstGeom prst="rect">
              <a:avLst/>
            </a:prstGeom>
            <a:solidFill>
              <a:schemeClr val="accent2"/>
            </a:solidFill>
            <a:ln w="57150">
              <a:solidFill>
                <a:schemeClr val="hlink"/>
              </a:solidFill>
              <a:miter lim="800000"/>
              <a:headEnd/>
              <a:tailEnd/>
            </a:ln>
            <a:effectLst/>
          </p:spPr>
          <p:txBody>
            <a:bodyPr wrap="none" anchor="ctr"/>
            <a:lstStyle/>
            <a:p>
              <a:endParaRPr lang="en-GB"/>
            </a:p>
          </p:txBody>
        </p:sp>
        <p:sp>
          <p:nvSpPr>
            <p:cNvPr id="30735" name="Rectangle 15"/>
            <p:cNvSpPr>
              <a:spLocks noChangeArrowheads="1"/>
            </p:cNvSpPr>
            <p:nvPr/>
          </p:nvSpPr>
          <p:spPr bwMode="auto">
            <a:xfrm>
              <a:off x="3744" y="1104"/>
              <a:ext cx="336" cy="336"/>
            </a:xfrm>
            <a:prstGeom prst="rect">
              <a:avLst/>
            </a:prstGeom>
            <a:solidFill>
              <a:schemeClr val="accent1"/>
            </a:solidFill>
            <a:ln w="57150">
              <a:solidFill>
                <a:schemeClr val="hlink"/>
              </a:solidFill>
              <a:miter lim="800000"/>
              <a:headEnd/>
              <a:tailEnd/>
            </a:ln>
            <a:effectLst/>
          </p:spPr>
          <p:txBody>
            <a:bodyPr wrap="none" anchor="ctr"/>
            <a:lstStyle/>
            <a:p>
              <a:endParaRPr lang="en-GB"/>
            </a:p>
          </p:txBody>
        </p:sp>
        <p:sp>
          <p:nvSpPr>
            <p:cNvPr id="30736" name="Rectangle 16"/>
            <p:cNvSpPr>
              <a:spLocks noChangeArrowheads="1"/>
            </p:cNvSpPr>
            <p:nvPr/>
          </p:nvSpPr>
          <p:spPr bwMode="auto">
            <a:xfrm>
              <a:off x="4128" y="432"/>
              <a:ext cx="336" cy="336"/>
            </a:xfrm>
            <a:prstGeom prst="rect">
              <a:avLst/>
            </a:prstGeom>
            <a:solidFill>
              <a:schemeClr val="accent1"/>
            </a:solidFill>
            <a:ln w="57150">
              <a:solidFill>
                <a:schemeClr val="hlink"/>
              </a:solidFill>
              <a:miter lim="800000"/>
              <a:headEnd/>
              <a:tailEnd/>
            </a:ln>
            <a:effectLst/>
          </p:spPr>
          <p:txBody>
            <a:bodyPr wrap="none" anchor="ctr"/>
            <a:lstStyle/>
            <a:p>
              <a:endParaRPr lang="en-GB"/>
            </a:p>
          </p:txBody>
        </p:sp>
        <p:sp>
          <p:nvSpPr>
            <p:cNvPr id="30737" name="Rectangle 17"/>
            <p:cNvSpPr>
              <a:spLocks noChangeArrowheads="1"/>
            </p:cNvSpPr>
            <p:nvPr/>
          </p:nvSpPr>
          <p:spPr bwMode="auto">
            <a:xfrm>
              <a:off x="4464" y="768"/>
              <a:ext cx="336" cy="336"/>
            </a:xfrm>
            <a:prstGeom prst="rect">
              <a:avLst/>
            </a:prstGeom>
            <a:solidFill>
              <a:schemeClr val="bg2"/>
            </a:solidFill>
            <a:ln w="57150">
              <a:solidFill>
                <a:schemeClr val="hlink"/>
              </a:solidFill>
              <a:miter lim="800000"/>
              <a:headEnd/>
              <a:tailEnd/>
            </a:ln>
            <a:effectLst/>
          </p:spPr>
          <p:txBody>
            <a:bodyPr wrap="none" anchor="ctr"/>
            <a:lstStyle/>
            <a:p>
              <a:endParaRPr lang="en-GB"/>
            </a:p>
          </p:txBody>
        </p:sp>
        <p:sp>
          <p:nvSpPr>
            <p:cNvPr id="30738" name="Rectangle 18"/>
            <p:cNvSpPr>
              <a:spLocks noChangeArrowheads="1"/>
            </p:cNvSpPr>
            <p:nvPr/>
          </p:nvSpPr>
          <p:spPr bwMode="auto">
            <a:xfrm>
              <a:off x="3072" y="432"/>
              <a:ext cx="336" cy="336"/>
            </a:xfrm>
            <a:prstGeom prst="rect">
              <a:avLst/>
            </a:prstGeom>
            <a:solidFill>
              <a:schemeClr val="tx2"/>
            </a:solidFill>
            <a:ln w="57150">
              <a:solidFill>
                <a:schemeClr val="hlink"/>
              </a:solidFill>
              <a:miter lim="800000"/>
              <a:headEnd/>
              <a:tailEnd/>
            </a:ln>
            <a:effectLst/>
          </p:spPr>
          <p:txBody>
            <a:bodyPr wrap="none" anchor="ctr"/>
            <a:lstStyle/>
            <a:p>
              <a:endParaRPr lang="en-GB"/>
            </a:p>
          </p:txBody>
        </p:sp>
        <p:sp>
          <p:nvSpPr>
            <p:cNvPr id="30739" name="Rectangle 19"/>
            <p:cNvSpPr>
              <a:spLocks noChangeArrowheads="1"/>
            </p:cNvSpPr>
            <p:nvPr/>
          </p:nvSpPr>
          <p:spPr bwMode="auto">
            <a:xfrm>
              <a:off x="2736" y="96"/>
              <a:ext cx="336" cy="336"/>
            </a:xfrm>
            <a:prstGeom prst="rect">
              <a:avLst/>
            </a:prstGeom>
            <a:solidFill>
              <a:schemeClr val="bg2"/>
            </a:solidFill>
            <a:ln w="57150">
              <a:solidFill>
                <a:schemeClr val="hlink"/>
              </a:solidFill>
              <a:miter lim="800000"/>
              <a:headEnd/>
              <a:tailEnd/>
            </a:ln>
            <a:effectLst/>
          </p:spPr>
          <p:txBody>
            <a:bodyPr wrap="none" anchor="ctr"/>
            <a:lstStyle/>
            <a:p>
              <a:endParaRPr lang="en-GB"/>
            </a:p>
          </p:txBody>
        </p:sp>
      </p:grpSp>
      <p:sp>
        <p:nvSpPr>
          <p:cNvPr id="30740" name="Rectangle 20"/>
          <p:cNvSpPr>
            <a:spLocks noChangeArrowheads="1"/>
          </p:cNvSpPr>
          <p:nvPr/>
        </p:nvSpPr>
        <p:spPr bwMode="auto">
          <a:xfrm>
            <a:off x="4114800" y="4191000"/>
            <a:ext cx="211138" cy="211138"/>
          </a:xfrm>
          <a:prstGeom prst="rect">
            <a:avLst/>
          </a:prstGeom>
          <a:solidFill>
            <a:schemeClr val="accent2"/>
          </a:solidFill>
          <a:ln w="28575">
            <a:solidFill>
              <a:schemeClr val="hlink"/>
            </a:solidFill>
            <a:miter lim="800000"/>
            <a:headEnd/>
            <a:tailEnd/>
          </a:ln>
          <a:effectLst/>
        </p:spPr>
        <p:txBody>
          <a:bodyPr wrap="none" anchor="ctr"/>
          <a:lstStyle/>
          <a:p>
            <a:pPr algn="ctr"/>
            <a:endParaRPr kumimoji="1" lang="en-US" sz="2400"/>
          </a:p>
        </p:txBody>
      </p:sp>
      <p:sp>
        <p:nvSpPr>
          <p:cNvPr id="30741" name="Rectangle 21"/>
          <p:cNvSpPr>
            <a:spLocks noChangeArrowheads="1"/>
          </p:cNvSpPr>
          <p:nvPr/>
        </p:nvSpPr>
        <p:spPr bwMode="auto">
          <a:xfrm>
            <a:off x="4419600" y="4191000"/>
            <a:ext cx="211138" cy="211138"/>
          </a:xfrm>
          <a:prstGeom prst="rect">
            <a:avLst/>
          </a:prstGeom>
          <a:solidFill>
            <a:schemeClr val="bg2"/>
          </a:solidFill>
          <a:ln w="28575">
            <a:solidFill>
              <a:schemeClr val="hlink"/>
            </a:solidFill>
            <a:miter lim="800000"/>
            <a:headEnd/>
            <a:tailEnd/>
          </a:ln>
          <a:effectLst/>
        </p:spPr>
        <p:txBody>
          <a:bodyPr wrap="none" anchor="ctr"/>
          <a:lstStyle/>
          <a:p>
            <a:pPr algn="ctr"/>
            <a:endParaRPr kumimoji="1" lang="en-US" sz="2400"/>
          </a:p>
        </p:txBody>
      </p:sp>
      <p:sp>
        <p:nvSpPr>
          <p:cNvPr id="30742" name="Rectangle 22"/>
          <p:cNvSpPr>
            <a:spLocks noChangeArrowheads="1"/>
          </p:cNvSpPr>
          <p:nvPr/>
        </p:nvSpPr>
        <p:spPr bwMode="auto">
          <a:xfrm>
            <a:off x="4724400" y="4191000"/>
            <a:ext cx="211138" cy="211138"/>
          </a:xfrm>
          <a:prstGeom prst="rect">
            <a:avLst/>
          </a:prstGeom>
          <a:solidFill>
            <a:schemeClr val="accent1"/>
          </a:solidFill>
          <a:ln w="28575">
            <a:solidFill>
              <a:schemeClr val="hlink"/>
            </a:solidFill>
            <a:miter lim="800000"/>
            <a:headEnd/>
            <a:tailEnd/>
          </a:ln>
          <a:effectLst/>
        </p:spPr>
        <p:txBody>
          <a:bodyPr wrap="none" anchor="ctr"/>
          <a:lstStyle/>
          <a:p>
            <a:pPr algn="ctr"/>
            <a:endParaRPr kumimoji="1" lang="en-US" sz="2400"/>
          </a:p>
        </p:txBody>
      </p:sp>
      <p:sp>
        <p:nvSpPr>
          <p:cNvPr id="30743" name="Rectangle 23"/>
          <p:cNvSpPr>
            <a:spLocks noGrp="1" noChangeArrowheads="1"/>
          </p:cNvSpPr>
          <p:nvPr>
            <p:ph type="dt" sz="half" idx="2"/>
          </p:nvPr>
        </p:nvSpPr>
        <p:spPr>
          <a:xfrm>
            <a:off x="6553200" y="6507163"/>
            <a:ext cx="1828800" cy="274637"/>
          </a:xfrm>
        </p:spPr>
        <p:txBody>
          <a:bodyPr/>
          <a:lstStyle>
            <a:lvl1pPr>
              <a:defRPr/>
            </a:lvl1pPr>
          </a:lstStyle>
          <a:p>
            <a:fld id="{82583335-9404-409B-921C-4E39B7F128B3}" type="datetime1">
              <a:rPr lang="en-GB"/>
              <a:pPr/>
              <a:t>24/05/2010</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0733"/>
                                        </p:tgtEl>
                                        <p:attrNameLst>
                                          <p:attrName>style.visibility</p:attrName>
                                        </p:attrNameLst>
                                      </p:cBhvr>
                                      <p:to>
                                        <p:strVal val="visible"/>
                                      </p:to>
                                    </p:set>
                                    <p:animEffect transition="in" filter="wipe(right)">
                                      <p:cBhvr>
                                        <p:cTn id="7" dur="500"/>
                                        <p:tgtEl>
                                          <p:spTgt spid="30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GB"/>
              <a:t>04/05/2002</a:t>
            </a:r>
          </a:p>
        </p:txBody>
      </p:sp>
      <p:sp>
        <p:nvSpPr>
          <p:cNvPr id="5" name="Footer Placeholder 4"/>
          <p:cNvSpPr>
            <a:spLocks noGrp="1"/>
          </p:cNvSpPr>
          <p:nvPr>
            <p:ph type="ftr" sz="quarter" idx="11"/>
          </p:nvPr>
        </p:nvSpPr>
        <p:spPr/>
        <p:txBody>
          <a:bodyPr/>
          <a:lstStyle>
            <a:lvl1pPr>
              <a:defRPr/>
            </a:lvl1pPr>
          </a:lstStyle>
          <a:p>
            <a:r>
              <a:rPr lang="en-GB"/>
              <a:t>GCI www.gci.org.uk</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GB"/>
              <a:t>04/05/2002</a:t>
            </a:r>
          </a:p>
        </p:txBody>
      </p:sp>
      <p:sp>
        <p:nvSpPr>
          <p:cNvPr id="5" name="Footer Placeholder 4"/>
          <p:cNvSpPr>
            <a:spLocks noGrp="1"/>
          </p:cNvSpPr>
          <p:nvPr>
            <p:ph type="ftr" sz="quarter" idx="11"/>
          </p:nvPr>
        </p:nvSpPr>
        <p:spPr/>
        <p:txBody>
          <a:bodyPr/>
          <a:lstStyle>
            <a:lvl1pPr>
              <a:defRPr/>
            </a:lvl1pPr>
          </a:lstStyle>
          <a:p>
            <a:r>
              <a:rPr lang="en-GB"/>
              <a:t>GCI www.gci.org.uk</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GB"/>
              <a:t>04/05/2002</a:t>
            </a:r>
          </a:p>
        </p:txBody>
      </p:sp>
      <p:sp>
        <p:nvSpPr>
          <p:cNvPr id="5" name="Footer Placeholder 4"/>
          <p:cNvSpPr>
            <a:spLocks noGrp="1"/>
          </p:cNvSpPr>
          <p:nvPr>
            <p:ph type="ftr" sz="quarter" idx="11"/>
          </p:nvPr>
        </p:nvSpPr>
        <p:spPr/>
        <p:txBody>
          <a:bodyPr/>
          <a:lstStyle>
            <a:lvl1pPr>
              <a:defRPr/>
            </a:lvl1pPr>
          </a:lstStyle>
          <a:p>
            <a:r>
              <a:rPr lang="en-GB"/>
              <a:t>GCI www.gci.org.uk</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GB"/>
              <a:t>04/05/2002</a:t>
            </a:r>
          </a:p>
        </p:txBody>
      </p:sp>
      <p:sp>
        <p:nvSpPr>
          <p:cNvPr id="5" name="Footer Placeholder 4"/>
          <p:cNvSpPr>
            <a:spLocks noGrp="1"/>
          </p:cNvSpPr>
          <p:nvPr>
            <p:ph type="ftr" sz="quarter" idx="11"/>
          </p:nvPr>
        </p:nvSpPr>
        <p:spPr/>
        <p:txBody>
          <a:bodyPr/>
          <a:lstStyle>
            <a:lvl1pPr>
              <a:defRPr/>
            </a:lvl1pPr>
          </a:lstStyle>
          <a:p>
            <a:r>
              <a:rPr lang="en-GB"/>
              <a:t>GCI www.gci.org.uk</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r>
              <a:rPr lang="en-GB"/>
              <a:t>04/05/2002</a:t>
            </a:r>
          </a:p>
        </p:txBody>
      </p:sp>
      <p:sp>
        <p:nvSpPr>
          <p:cNvPr id="6" name="Footer Placeholder 5"/>
          <p:cNvSpPr>
            <a:spLocks noGrp="1"/>
          </p:cNvSpPr>
          <p:nvPr>
            <p:ph type="ftr" sz="quarter" idx="11"/>
          </p:nvPr>
        </p:nvSpPr>
        <p:spPr/>
        <p:txBody>
          <a:bodyPr/>
          <a:lstStyle>
            <a:lvl1pPr>
              <a:defRPr/>
            </a:lvl1pPr>
          </a:lstStyle>
          <a:p>
            <a:r>
              <a:rPr lang="en-GB"/>
              <a:t>GCI www.gci.org.uk</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r>
              <a:rPr lang="en-GB"/>
              <a:t>04/05/2002</a:t>
            </a:r>
          </a:p>
        </p:txBody>
      </p:sp>
      <p:sp>
        <p:nvSpPr>
          <p:cNvPr id="8" name="Footer Placeholder 7"/>
          <p:cNvSpPr>
            <a:spLocks noGrp="1"/>
          </p:cNvSpPr>
          <p:nvPr>
            <p:ph type="ftr" sz="quarter" idx="11"/>
          </p:nvPr>
        </p:nvSpPr>
        <p:spPr/>
        <p:txBody>
          <a:bodyPr/>
          <a:lstStyle>
            <a:lvl1pPr>
              <a:defRPr/>
            </a:lvl1pPr>
          </a:lstStyle>
          <a:p>
            <a:r>
              <a:rPr lang="en-GB"/>
              <a:t>GCI www.gci.org.uk</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r>
              <a:rPr lang="en-GB"/>
              <a:t>04/05/2002</a:t>
            </a:r>
          </a:p>
        </p:txBody>
      </p:sp>
      <p:sp>
        <p:nvSpPr>
          <p:cNvPr id="4" name="Footer Placeholder 3"/>
          <p:cNvSpPr>
            <a:spLocks noGrp="1"/>
          </p:cNvSpPr>
          <p:nvPr>
            <p:ph type="ftr" sz="quarter" idx="11"/>
          </p:nvPr>
        </p:nvSpPr>
        <p:spPr/>
        <p:txBody>
          <a:bodyPr/>
          <a:lstStyle>
            <a:lvl1pPr>
              <a:defRPr/>
            </a:lvl1pPr>
          </a:lstStyle>
          <a:p>
            <a:r>
              <a:rPr lang="en-GB"/>
              <a:t>GCI www.gci.org.uk</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GB"/>
              <a:t>04/05/2002</a:t>
            </a:r>
          </a:p>
        </p:txBody>
      </p:sp>
      <p:sp>
        <p:nvSpPr>
          <p:cNvPr id="3" name="Footer Placeholder 2"/>
          <p:cNvSpPr>
            <a:spLocks noGrp="1"/>
          </p:cNvSpPr>
          <p:nvPr>
            <p:ph type="ftr" sz="quarter" idx="11"/>
          </p:nvPr>
        </p:nvSpPr>
        <p:spPr/>
        <p:txBody>
          <a:bodyPr/>
          <a:lstStyle>
            <a:lvl1pPr>
              <a:defRPr/>
            </a:lvl1pPr>
          </a:lstStyle>
          <a:p>
            <a:r>
              <a:rPr lang="en-GB"/>
              <a:t>GCI www.gci.org.uk</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GB"/>
              <a:t>04/05/2002</a:t>
            </a:r>
          </a:p>
        </p:txBody>
      </p:sp>
      <p:sp>
        <p:nvSpPr>
          <p:cNvPr id="6" name="Footer Placeholder 5"/>
          <p:cNvSpPr>
            <a:spLocks noGrp="1"/>
          </p:cNvSpPr>
          <p:nvPr>
            <p:ph type="ftr" sz="quarter" idx="11"/>
          </p:nvPr>
        </p:nvSpPr>
        <p:spPr/>
        <p:txBody>
          <a:bodyPr/>
          <a:lstStyle>
            <a:lvl1pPr>
              <a:defRPr/>
            </a:lvl1pPr>
          </a:lstStyle>
          <a:p>
            <a:r>
              <a:rPr lang="en-GB"/>
              <a:t>GCI www.gci.org.uk</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GB"/>
              <a:t>04/05/2002</a:t>
            </a:r>
          </a:p>
        </p:txBody>
      </p:sp>
      <p:sp>
        <p:nvSpPr>
          <p:cNvPr id="6" name="Footer Placeholder 5"/>
          <p:cNvSpPr>
            <a:spLocks noGrp="1"/>
          </p:cNvSpPr>
          <p:nvPr>
            <p:ph type="ftr" sz="quarter" idx="11"/>
          </p:nvPr>
        </p:nvSpPr>
        <p:spPr/>
        <p:txBody>
          <a:bodyPr/>
          <a:lstStyle>
            <a:lvl1pPr>
              <a:defRPr/>
            </a:lvl1pPr>
          </a:lstStyle>
          <a:p>
            <a:r>
              <a:rPr lang="en-GB"/>
              <a:t>GCI www.gci.org.uk</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oleObject" Target="../embeddings/oleObject5.bin"/><Relationship Id="rId3" Type="http://schemas.openxmlformats.org/officeDocument/2006/relationships/slideLayout" Target="../slideLayouts/slideLayout3.xml"/><Relationship Id="rId21" Type="http://schemas.openxmlformats.org/officeDocument/2006/relationships/oleObject" Target="../embeddings/oleObject8.bin"/><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oleObject" Target="../embeddings/oleObject4.bin"/><Relationship Id="rId2" Type="http://schemas.openxmlformats.org/officeDocument/2006/relationships/slideLayout" Target="../slideLayouts/slideLayout2.xml"/><Relationship Id="rId16" Type="http://schemas.openxmlformats.org/officeDocument/2006/relationships/oleObject" Target="../embeddings/oleObject3.bin"/><Relationship Id="rId20" Type="http://schemas.openxmlformats.org/officeDocument/2006/relationships/oleObject" Target="../embeddings/oleObject7.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2.bin"/><Relationship Id="rId10" Type="http://schemas.openxmlformats.org/officeDocument/2006/relationships/slideLayout" Target="../slideLayouts/slideLayout10.xml"/><Relationship Id="rId19" Type="http://schemas.openxmlformats.org/officeDocument/2006/relationships/oleObject" Target="../embeddings/oleObject6.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 Id="rId22" Type="http://schemas.openxmlformats.org/officeDocument/2006/relationships/oleObject" Target="../embeddings/oleObject9.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99FF"/>
            </a:gs>
            <a:gs pos="100000">
              <a:srgbClr val="FF3300"/>
            </a:gs>
          </a:gsLst>
          <a:lin ang="18900000" scaled="1"/>
        </a:gradFill>
        <a:effectLst/>
      </p:bgPr>
    </p:bg>
    <p:spTree>
      <p:nvGrpSpPr>
        <p:cNvPr id="1" name=""/>
        <p:cNvGrpSpPr/>
        <p:nvPr/>
      </p:nvGrpSpPr>
      <p:grpSpPr>
        <a:xfrm>
          <a:off x="0" y="0"/>
          <a:ext cx="0" cy="0"/>
          <a:chOff x="0" y="0"/>
          <a:chExt cx="0" cy="0"/>
        </a:xfrm>
      </p:grpSpPr>
      <p:graphicFrame>
        <p:nvGraphicFramePr>
          <p:cNvPr id="29933" name="Object 237"/>
          <p:cNvGraphicFramePr>
            <a:graphicFrameLocks noChangeAspect="1"/>
          </p:cNvGraphicFramePr>
          <p:nvPr/>
        </p:nvGraphicFramePr>
        <p:xfrm>
          <a:off x="1314450" y="1436688"/>
          <a:ext cx="5364163" cy="1747837"/>
        </p:xfrm>
        <a:graphic>
          <a:graphicData uri="http://schemas.openxmlformats.org/presentationml/2006/ole">
            <p:oleObj spid="_x0000_s29933" name="CorelDRAW" r:id="rId14" imgW="5398560" imgH="1747800" progId="CorelDraw.Graphic.8">
              <p:embed/>
            </p:oleObj>
          </a:graphicData>
        </a:graphic>
      </p:graphicFrame>
      <p:graphicFrame>
        <p:nvGraphicFramePr>
          <p:cNvPr id="29917" name="Object 221"/>
          <p:cNvGraphicFramePr>
            <a:graphicFrameLocks noChangeAspect="1"/>
          </p:cNvGraphicFramePr>
          <p:nvPr/>
        </p:nvGraphicFramePr>
        <p:xfrm>
          <a:off x="1390650" y="2760663"/>
          <a:ext cx="6361113" cy="414337"/>
        </p:xfrm>
        <a:graphic>
          <a:graphicData uri="http://schemas.openxmlformats.org/presentationml/2006/ole">
            <p:oleObj spid="_x0000_s29917" name="CorelDRAW" r:id="rId15" imgW="6360840" imgH="414720" progId="CorelDraw.Graphic.8">
              <p:embed/>
            </p:oleObj>
          </a:graphicData>
        </a:graphic>
      </p:graphicFrame>
      <p:graphicFrame>
        <p:nvGraphicFramePr>
          <p:cNvPr id="29937" name="Object 241"/>
          <p:cNvGraphicFramePr>
            <a:graphicFrameLocks noChangeAspect="1"/>
          </p:cNvGraphicFramePr>
          <p:nvPr/>
        </p:nvGraphicFramePr>
        <p:xfrm>
          <a:off x="4572000" y="835025"/>
          <a:ext cx="2397125" cy="1782763"/>
        </p:xfrm>
        <a:graphic>
          <a:graphicData uri="http://schemas.openxmlformats.org/presentationml/2006/ole">
            <p:oleObj spid="_x0000_s29937" name="CorelDRAW" r:id="rId16" imgW="2873160" imgH="1782360" progId="CorelDraw.Graphic.8">
              <p:embed/>
            </p:oleObj>
          </a:graphicData>
        </a:graphic>
      </p:graphicFrame>
      <p:graphicFrame>
        <p:nvGraphicFramePr>
          <p:cNvPr id="29923" name="Object 227"/>
          <p:cNvGraphicFramePr>
            <a:graphicFrameLocks noChangeAspect="1"/>
          </p:cNvGraphicFramePr>
          <p:nvPr/>
        </p:nvGraphicFramePr>
        <p:xfrm>
          <a:off x="1892300" y="2378075"/>
          <a:ext cx="5894388" cy="688975"/>
        </p:xfrm>
        <a:graphic>
          <a:graphicData uri="http://schemas.openxmlformats.org/presentationml/2006/ole">
            <p:oleObj spid="_x0000_s29923" name="CorelDRAW" r:id="rId17" imgW="6235920" imgH="805320" progId="CorelDraw.Graphic.8">
              <p:embed/>
            </p:oleObj>
          </a:graphicData>
        </a:graphic>
      </p:graphicFrame>
      <p:graphicFrame>
        <p:nvGraphicFramePr>
          <p:cNvPr id="29922" name="Object 226"/>
          <p:cNvGraphicFramePr>
            <a:graphicFrameLocks noChangeAspect="1"/>
          </p:cNvGraphicFramePr>
          <p:nvPr/>
        </p:nvGraphicFramePr>
        <p:xfrm>
          <a:off x="1316038" y="4584700"/>
          <a:ext cx="6511925" cy="889000"/>
        </p:xfrm>
        <a:graphic>
          <a:graphicData uri="http://schemas.openxmlformats.org/presentationml/2006/ole">
            <p:oleObj spid="_x0000_s29922" name="CorelDRAW" r:id="rId18" imgW="6512040" imgH="888480" progId="CorelDraw.Graphic.8">
              <p:embed/>
            </p:oleObj>
          </a:graphicData>
        </a:graphic>
      </p:graphicFrame>
      <p:graphicFrame>
        <p:nvGraphicFramePr>
          <p:cNvPr id="29751" name="Object 55"/>
          <p:cNvGraphicFramePr>
            <a:graphicFrameLocks noChangeAspect="1"/>
          </p:cNvGraphicFramePr>
          <p:nvPr/>
        </p:nvGraphicFramePr>
        <p:xfrm flipH="1">
          <a:off x="153988" y="6286500"/>
          <a:ext cx="396875" cy="460375"/>
        </p:xfrm>
        <a:graphic>
          <a:graphicData uri="http://schemas.openxmlformats.org/presentationml/2006/ole">
            <p:oleObj spid="_x0000_s29751" name="CorelDRAW" r:id="rId19" imgW="2282760" imgH="2655000" progId="CorelDraw.Graphic.8">
              <p:embed/>
            </p:oleObj>
          </a:graphicData>
        </a:graphic>
      </p:graphicFrame>
      <p:graphicFrame>
        <p:nvGraphicFramePr>
          <p:cNvPr id="29753" name="Object 57"/>
          <p:cNvGraphicFramePr>
            <a:graphicFrameLocks noChangeAspect="1"/>
          </p:cNvGraphicFramePr>
          <p:nvPr/>
        </p:nvGraphicFramePr>
        <p:xfrm flipH="1">
          <a:off x="144463" y="6407150"/>
          <a:ext cx="403225" cy="228600"/>
        </p:xfrm>
        <a:graphic>
          <a:graphicData uri="http://schemas.openxmlformats.org/presentationml/2006/ole">
            <p:oleObj spid="_x0000_s29753" name="CorelDRAW" r:id="rId20" imgW="2309040" imgH="1304280" progId="CorelDraw.Graphic.8">
              <p:embed/>
            </p:oleObj>
          </a:graphicData>
        </a:graphic>
      </p:graphicFrame>
      <p:graphicFrame>
        <p:nvGraphicFramePr>
          <p:cNvPr id="29752" name="Object 56"/>
          <p:cNvGraphicFramePr>
            <a:graphicFrameLocks noChangeAspect="1"/>
          </p:cNvGraphicFramePr>
          <p:nvPr/>
        </p:nvGraphicFramePr>
        <p:xfrm flipH="1">
          <a:off x="150813" y="6289675"/>
          <a:ext cx="400050" cy="463550"/>
        </p:xfrm>
        <a:graphic>
          <a:graphicData uri="http://schemas.openxmlformats.org/presentationml/2006/ole">
            <p:oleObj spid="_x0000_s29752" name="CorelDRAW" r:id="rId21" imgW="2297520" imgH="2661480" progId="CorelDraw.Graphic.8">
              <p:embed/>
            </p:oleObj>
          </a:graphicData>
        </a:graphic>
      </p:graphicFrame>
      <p:sp>
        <p:nvSpPr>
          <p:cNvPr id="29714" name="Rectangle 18"/>
          <p:cNvSpPr>
            <a:spLocks noGrp="1" noChangeArrowheads="1"/>
          </p:cNvSpPr>
          <p:nvPr>
            <p:ph type="dt" sz="half" idx="2"/>
          </p:nvPr>
        </p:nvSpPr>
        <p:spPr bwMode="auto">
          <a:xfrm>
            <a:off x="6372225" y="6345238"/>
            <a:ext cx="1828800" cy="2746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r">
              <a:defRPr sz="1200">
                <a:solidFill>
                  <a:schemeClr val="folHlink"/>
                </a:solidFill>
                <a:latin typeface="+mn-lt"/>
              </a:defRPr>
            </a:lvl1pPr>
          </a:lstStyle>
          <a:p>
            <a:r>
              <a:rPr lang="en-GB"/>
              <a:t>04/05/2002</a:t>
            </a:r>
          </a:p>
        </p:txBody>
      </p:sp>
      <p:sp>
        <p:nvSpPr>
          <p:cNvPr id="29715" name="Rectangle 19"/>
          <p:cNvSpPr>
            <a:spLocks noGrp="1" noChangeArrowheads="1"/>
          </p:cNvSpPr>
          <p:nvPr>
            <p:ph type="ftr" sz="quarter" idx="3"/>
          </p:nvPr>
        </p:nvSpPr>
        <p:spPr bwMode="auto">
          <a:xfrm>
            <a:off x="682625" y="6334125"/>
            <a:ext cx="2339975" cy="2746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ctr">
              <a:defRPr sz="1200" b="1">
                <a:solidFill>
                  <a:srgbClr val="000099"/>
                </a:solidFill>
                <a:latin typeface="+mn-lt"/>
              </a:defRPr>
            </a:lvl1pPr>
          </a:lstStyle>
          <a:p>
            <a:r>
              <a:rPr lang="en-GB"/>
              <a:t>GCI www.gci.org.uk</a:t>
            </a:r>
          </a:p>
        </p:txBody>
      </p:sp>
      <p:graphicFrame>
        <p:nvGraphicFramePr>
          <p:cNvPr id="29724" name="Object 28"/>
          <p:cNvGraphicFramePr>
            <a:graphicFrameLocks noChangeAspect="1"/>
          </p:cNvGraphicFramePr>
          <p:nvPr/>
        </p:nvGraphicFramePr>
        <p:xfrm>
          <a:off x="8185150" y="6227763"/>
          <a:ext cx="773113" cy="411162"/>
        </p:xfrm>
        <a:graphic>
          <a:graphicData uri="http://schemas.openxmlformats.org/presentationml/2006/ole">
            <p:oleObj spid="_x0000_s29724" name="CorelDRAW" r:id="rId22" imgW="3427200" imgH="1824120" progId="CorelDraw.Graphic.8">
              <p:embed/>
            </p:oleObj>
          </a:graphicData>
        </a:graphic>
      </p:graphicFrame>
      <p:sp>
        <p:nvSpPr>
          <p:cNvPr id="29736" name="Text Box 40"/>
          <p:cNvSpPr txBox="1">
            <a:spLocks noChangeArrowheads="1"/>
          </p:cNvSpPr>
          <p:nvPr userDrawn="1"/>
        </p:nvSpPr>
        <p:spPr bwMode="auto">
          <a:xfrm>
            <a:off x="1951038" y="0"/>
            <a:ext cx="5280025" cy="604838"/>
          </a:xfrm>
          <a:prstGeom prst="rect">
            <a:avLst/>
          </a:prstGeom>
          <a:noFill/>
          <a:ln w="9525">
            <a:noFill/>
            <a:miter lim="800000"/>
            <a:headEnd/>
            <a:tailEnd/>
          </a:ln>
          <a:effectLst/>
        </p:spPr>
        <p:txBody>
          <a:bodyPr>
            <a:spAutoFit/>
          </a:bodyPr>
          <a:lstStyle/>
          <a:p>
            <a:pPr algn="ctr">
              <a:lnSpc>
                <a:spcPct val="70000"/>
              </a:lnSpc>
            </a:pPr>
            <a:r>
              <a:rPr lang="en-GB" sz="4800" b="1">
                <a:solidFill>
                  <a:schemeClr val="folHlink"/>
                </a:solidFill>
                <a:latin typeface="BankGothic Md BT" pitchFamily="34" charset="0"/>
              </a:rPr>
              <a:t>Sub-GLOBAL</a:t>
            </a:r>
            <a:r>
              <a:rPr lang="en-GB" sz="1600" b="1">
                <a:solidFill>
                  <a:srgbClr val="0033CC"/>
                </a:solidFill>
                <a:latin typeface="BankGothic Md BT" pitchFamily="34" charset="0"/>
              </a:rPr>
              <a:t>   </a:t>
            </a:r>
            <a:r>
              <a:rPr lang="en-GB" sz="2400" b="1">
                <a:solidFill>
                  <a:srgbClr val="0033CC"/>
                </a:solidFill>
                <a:latin typeface="BankGothic Md BT" pitchFamily="34" charset="0"/>
              </a:rPr>
              <a:t>                                            </a:t>
            </a:r>
            <a:endParaRPr lang="en-GB" sz="4800" b="1">
              <a:solidFill>
                <a:schemeClr val="folHlink"/>
              </a:solidFill>
              <a:latin typeface="BankGothic Md BT" pitchFamily="34" charset="0"/>
            </a:endParaRPr>
          </a:p>
        </p:txBody>
      </p:sp>
      <p:sp>
        <p:nvSpPr>
          <p:cNvPr id="29737" name="Line 41"/>
          <p:cNvSpPr>
            <a:spLocks noChangeShapeType="1"/>
          </p:cNvSpPr>
          <p:nvPr userDrawn="1"/>
        </p:nvSpPr>
        <p:spPr bwMode="auto">
          <a:xfrm flipV="1">
            <a:off x="1778000" y="3427413"/>
            <a:ext cx="5849938" cy="0"/>
          </a:xfrm>
          <a:prstGeom prst="line">
            <a:avLst/>
          </a:prstGeom>
          <a:noFill/>
          <a:ln w="22225">
            <a:solidFill>
              <a:srgbClr val="33CCCC"/>
            </a:solidFill>
            <a:prstDash val="sysDot"/>
            <a:round/>
            <a:headEnd/>
            <a:tailEnd/>
          </a:ln>
          <a:effectLst/>
        </p:spPr>
        <p:txBody>
          <a:bodyPr/>
          <a:lstStyle/>
          <a:p>
            <a:endParaRPr lang="en-GB"/>
          </a:p>
        </p:txBody>
      </p:sp>
      <p:sp>
        <p:nvSpPr>
          <p:cNvPr id="29738" name="Text Box 42"/>
          <p:cNvSpPr txBox="1">
            <a:spLocks noChangeArrowheads="1"/>
          </p:cNvSpPr>
          <p:nvPr userDrawn="1"/>
        </p:nvSpPr>
        <p:spPr bwMode="auto">
          <a:xfrm rot="-5400000">
            <a:off x="-2564606" y="3013868"/>
            <a:ext cx="5638800" cy="823913"/>
          </a:xfrm>
          <a:prstGeom prst="rect">
            <a:avLst/>
          </a:prstGeom>
          <a:noFill/>
          <a:ln w="9525">
            <a:noFill/>
            <a:miter lim="800000"/>
            <a:headEnd/>
            <a:tailEnd/>
          </a:ln>
          <a:effectLst/>
        </p:spPr>
        <p:txBody>
          <a:bodyPr>
            <a:spAutoFit/>
          </a:bodyPr>
          <a:lstStyle/>
          <a:p>
            <a:pPr algn="ctr">
              <a:spcBef>
                <a:spcPct val="50000"/>
              </a:spcBef>
            </a:pPr>
            <a:r>
              <a:rPr lang="en-GB" sz="4800" b="1">
                <a:solidFill>
                  <a:schemeClr val="folHlink"/>
                </a:solidFill>
                <a:latin typeface="BankGothic Md BT" pitchFamily="34" charset="0"/>
              </a:rPr>
              <a:t>GUESSWORK</a:t>
            </a:r>
          </a:p>
        </p:txBody>
      </p:sp>
      <p:sp>
        <p:nvSpPr>
          <p:cNvPr id="29739" name="Line 43"/>
          <p:cNvSpPr>
            <a:spLocks noChangeShapeType="1"/>
          </p:cNvSpPr>
          <p:nvPr userDrawn="1"/>
        </p:nvSpPr>
        <p:spPr bwMode="auto">
          <a:xfrm flipH="1">
            <a:off x="4572000" y="1535113"/>
            <a:ext cx="0" cy="3930650"/>
          </a:xfrm>
          <a:prstGeom prst="line">
            <a:avLst/>
          </a:prstGeom>
          <a:noFill/>
          <a:ln w="22225">
            <a:solidFill>
              <a:srgbClr val="33CCCC"/>
            </a:solidFill>
            <a:prstDash val="sysDot"/>
            <a:round/>
            <a:headEnd/>
            <a:tailEnd/>
          </a:ln>
          <a:effectLst/>
        </p:spPr>
        <p:txBody>
          <a:bodyPr/>
          <a:lstStyle/>
          <a:p>
            <a:endParaRPr lang="en-GB"/>
          </a:p>
        </p:txBody>
      </p:sp>
      <p:sp>
        <p:nvSpPr>
          <p:cNvPr id="29740" name="Text Box 44"/>
          <p:cNvSpPr txBox="1">
            <a:spLocks noChangeArrowheads="1"/>
          </p:cNvSpPr>
          <p:nvPr userDrawn="1"/>
        </p:nvSpPr>
        <p:spPr bwMode="auto">
          <a:xfrm rot="-16200000">
            <a:off x="6395244" y="3015457"/>
            <a:ext cx="5029200" cy="823912"/>
          </a:xfrm>
          <a:prstGeom prst="rect">
            <a:avLst/>
          </a:prstGeom>
          <a:noFill/>
          <a:ln w="9525">
            <a:noFill/>
            <a:miter lim="800000"/>
            <a:headEnd/>
            <a:tailEnd/>
          </a:ln>
          <a:effectLst/>
        </p:spPr>
        <p:txBody>
          <a:bodyPr>
            <a:spAutoFit/>
          </a:bodyPr>
          <a:lstStyle/>
          <a:p>
            <a:pPr algn="ctr">
              <a:spcBef>
                <a:spcPct val="50000"/>
              </a:spcBef>
            </a:pPr>
            <a:r>
              <a:rPr lang="en-GB" sz="4800" b="1">
                <a:solidFill>
                  <a:schemeClr val="folHlink"/>
                </a:solidFill>
                <a:latin typeface="BankGothic Md BT" pitchFamily="34" charset="0"/>
              </a:rPr>
              <a:t>FRAMEWORK</a:t>
            </a:r>
          </a:p>
        </p:txBody>
      </p:sp>
      <p:sp>
        <p:nvSpPr>
          <p:cNvPr id="29742" name="Text Box 46"/>
          <p:cNvSpPr txBox="1">
            <a:spLocks noChangeArrowheads="1"/>
          </p:cNvSpPr>
          <p:nvPr userDrawn="1"/>
        </p:nvSpPr>
        <p:spPr bwMode="auto">
          <a:xfrm>
            <a:off x="4027488" y="6059488"/>
            <a:ext cx="1087437" cy="336550"/>
          </a:xfrm>
          <a:prstGeom prst="rect">
            <a:avLst/>
          </a:prstGeom>
          <a:noFill/>
          <a:ln w="9525">
            <a:noFill/>
            <a:miter lim="800000"/>
            <a:headEnd/>
            <a:tailEnd/>
          </a:ln>
          <a:effectLst/>
        </p:spPr>
        <p:txBody>
          <a:bodyPr>
            <a:spAutoFit/>
          </a:bodyPr>
          <a:lstStyle/>
          <a:p>
            <a:pPr algn="ctr">
              <a:spcBef>
                <a:spcPct val="50000"/>
              </a:spcBef>
            </a:pPr>
            <a:r>
              <a:rPr lang="en-GB" sz="1600" b="1">
                <a:solidFill>
                  <a:schemeClr val="folHlink"/>
                </a:solidFill>
              </a:rPr>
              <a:t>space</a:t>
            </a:r>
          </a:p>
        </p:txBody>
      </p:sp>
      <p:sp>
        <p:nvSpPr>
          <p:cNvPr id="29744" name="Text Box 48"/>
          <p:cNvSpPr txBox="1">
            <a:spLocks noChangeArrowheads="1"/>
          </p:cNvSpPr>
          <p:nvPr userDrawn="1"/>
        </p:nvSpPr>
        <p:spPr bwMode="auto">
          <a:xfrm>
            <a:off x="508000" y="3236913"/>
            <a:ext cx="820738" cy="336550"/>
          </a:xfrm>
          <a:prstGeom prst="rect">
            <a:avLst/>
          </a:prstGeom>
          <a:noFill/>
          <a:ln w="9525">
            <a:noFill/>
            <a:miter lim="800000"/>
            <a:headEnd/>
            <a:tailEnd/>
          </a:ln>
          <a:effectLst/>
        </p:spPr>
        <p:txBody>
          <a:bodyPr>
            <a:spAutoFit/>
          </a:bodyPr>
          <a:lstStyle/>
          <a:p>
            <a:pPr algn="ctr">
              <a:spcBef>
                <a:spcPct val="50000"/>
              </a:spcBef>
            </a:pPr>
            <a:r>
              <a:rPr lang="en-GB" sz="1600" b="1">
                <a:solidFill>
                  <a:schemeClr val="folHlink"/>
                </a:solidFill>
              </a:rPr>
              <a:t>time</a:t>
            </a:r>
          </a:p>
        </p:txBody>
      </p:sp>
      <p:sp>
        <p:nvSpPr>
          <p:cNvPr id="29745" name="Rectangle 49"/>
          <p:cNvSpPr>
            <a:spLocks noChangeArrowheads="1"/>
          </p:cNvSpPr>
          <p:nvPr userDrawn="1"/>
        </p:nvSpPr>
        <p:spPr bwMode="auto">
          <a:xfrm>
            <a:off x="3055938" y="6216650"/>
            <a:ext cx="3032125" cy="641350"/>
          </a:xfrm>
          <a:prstGeom prst="rect">
            <a:avLst/>
          </a:prstGeom>
          <a:noFill/>
          <a:ln w="9525">
            <a:noFill/>
            <a:miter lim="800000"/>
            <a:headEnd/>
            <a:tailEnd/>
          </a:ln>
          <a:effectLst/>
        </p:spPr>
        <p:txBody>
          <a:bodyPr wrap="none">
            <a:spAutoFit/>
          </a:bodyPr>
          <a:lstStyle/>
          <a:p>
            <a:pPr>
              <a:lnSpc>
                <a:spcPct val="75000"/>
              </a:lnSpc>
            </a:pPr>
            <a:r>
              <a:rPr lang="en-GB" sz="4800" b="1">
                <a:solidFill>
                  <a:schemeClr val="folHlink"/>
                </a:solidFill>
                <a:latin typeface="BankGothic Md BT" pitchFamily="34" charset="0"/>
              </a:rPr>
              <a:t>GLOBAL</a:t>
            </a:r>
          </a:p>
        </p:txBody>
      </p:sp>
      <p:sp>
        <p:nvSpPr>
          <p:cNvPr id="29799" name="Freeform 103"/>
          <p:cNvSpPr>
            <a:spLocks/>
          </p:cNvSpPr>
          <p:nvPr userDrawn="1"/>
        </p:nvSpPr>
        <p:spPr bwMode="auto">
          <a:xfrm>
            <a:off x="1320800" y="4989513"/>
            <a:ext cx="6461125" cy="444500"/>
          </a:xfrm>
          <a:custGeom>
            <a:avLst/>
            <a:gdLst/>
            <a:ahLst/>
            <a:cxnLst>
              <a:cxn ang="0">
                <a:pos x="110" y="280"/>
              </a:cxn>
              <a:cxn ang="0">
                <a:pos x="241" y="280"/>
              </a:cxn>
              <a:cxn ang="0">
                <a:pos x="379" y="280"/>
              </a:cxn>
              <a:cxn ang="0">
                <a:pos x="510" y="280"/>
              </a:cxn>
              <a:cxn ang="0">
                <a:pos x="641" y="273"/>
              </a:cxn>
              <a:cxn ang="0">
                <a:pos x="771" y="267"/>
              </a:cxn>
              <a:cxn ang="0">
                <a:pos x="902" y="260"/>
              </a:cxn>
              <a:cxn ang="0">
                <a:pos x="1040" y="247"/>
              </a:cxn>
              <a:cxn ang="0">
                <a:pos x="1171" y="233"/>
              </a:cxn>
              <a:cxn ang="0">
                <a:pos x="1302" y="220"/>
              </a:cxn>
              <a:cxn ang="0">
                <a:pos x="1432" y="200"/>
              </a:cxn>
              <a:cxn ang="0">
                <a:pos x="1570" y="180"/>
              </a:cxn>
              <a:cxn ang="0">
                <a:pos x="1701" y="114"/>
              </a:cxn>
              <a:cxn ang="0">
                <a:pos x="1832" y="47"/>
              </a:cxn>
              <a:cxn ang="0">
                <a:pos x="1963" y="27"/>
              </a:cxn>
              <a:cxn ang="0">
                <a:pos x="2093" y="0"/>
              </a:cxn>
              <a:cxn ang="0">
                <a:pos x="2231" y="20"/>
              </a:cxn>
              <a:cxn ang="0">
                <a:pos x="2362" y="67"/>
              </a:cxn>
              <a:cxn ang="0">
                <a:pos x="2493" y="120"/>
              </a:cxn>
              <a:cxn ang="0">
                <a:pos x="2624" y="174"/>
              </a:cxn>
              <a:cxn ang="0">
                <a:pos x="2754" y="214"/>
              </a:cxn>
              <a:cxn ang="0">
                <a:pos x="2892" y="240"/>
              </a:cxn>
              <a:cxn ang="0">
                <a:pos x="3023" y="253"/>
              </a:cxn>
              <a:cxn ang="0">
                <a:pos x="3154" y="260"/>
              </a:cxn>
              <a:cxn ang="0">
                <a:pos x="3285" y="260"/>
              </a:cxn>
              <a:cxn ang="0">
                <a:pos x="3415" y="260"/>
              </a:cxn>
              <a:cxn ang="0">
                <a:pos x="3553" y="260"/>
              </a:cxn>
              <a:cxn ang="0">
                <a:pos x="3684" y="260"/>
              </a:cxn>
              <a:cxn ang="0">
                <a:pos x="3815" y="260"/>
              </a:cxn>
              <a:cxn ang="0">
                <a:pos x="3946" y="267"/>
              </a:cxn>
              <a:cxn ang="0">
                <a:pos x="4070" y="280"/>
              </a:cxn>
              <a:cxn ang="0">
                <a:pos x="3939" y="280"/>
              </a:cxn>
              <a:cxn ang="0">
                <a:pos x="3808" y="280"/>
              </a:cxn>
              <a:cxn ang="0">
                <a:pos x="3670" y="280"/>
              </a:cxn>
              <a:cxn ang="0">
                <a:pos x="3539" y="280"/>
              </a:cxn>
              <a:cxn ang="0">
                <a:pos x="3408" y="280"/>
              </a:cxn>
              <a:cxn ang="0">
                <a:pos x="3278" y="280"/>
              </a:cxn>
              <a:cxn ang="0">
                <a:pos x="3147" y="280"/>
              </a:cxn>
              <a:cxn ang="0">
                <a:pos x="3009" y="280"/>
              </a:cxn>
              <a:cxn ang="0">
                <a:pos x="2878" y="280"/>
              </a:cxn>
              <a:cxn ang="0">
                <a:pos x="2747" y="280"/>
              </a:cxn>
              <a:cxn ang="0">
                <a:pos x="2617" y="280"/>
              </a:cxn>
              <a:cxn ang="0">
                <a:pos x="2486" y="280"/>
              </a:cxn>
              <a:cxn ang="0">
                <a:pos x="2348" y="280"/>
              </a:cxn>
              <a:cxn ang="0">
                <a:pos x="2217" y="280"/>
              </a:cxn>
              <a:cxn ang="0">
                <a:pos x="2086" y="280"/>
              </a:cxn>
              <a:cxn ang="0">
                <a:pos x="1956" y="280"/>
              </a:cxn>
              <a:cxn ang="0">
                <a:pos x="1818" y="280"/>
              </a:cxn>
              <a:cxn ang="0">
                <a:pos x="1687" y="280"/>
              </a:cxn>
              <a:cxn ang="0">
                <a:pos x="1556" y="280"/>
              </a:cxn>
              <a:cxn ang="0">
                <a:pos x="1425" y="280"/>
              </a:cxn>
              <a:cxn ang="0">
                <a:pos x="1295" y="280"/>
              </a:cxn>
              <a:cxn ang="0">
                <a:pos x="1157" y="280"/>
              </a:cxn>
              <a:cxn ang="0">
                <a:pos x="1026" y="280"/>
              </a:cxn>
              <a:cxn ang="0">
                <a:pos x="895" y="280"/>
              </a:cxn>
              <a:cxn ang="0">
                <a:pos x="764" y="280"/>
              </a:cxn>
              <a:cxn ang="0">
                <a:pos x="634" y="280"/>
              </a:cxn>
              <a:cxn ang="0">
                <a:pos x="496" y="280"/>
              </a:cxn>
              <a:cxn ang="0">
                <a:pos x="365" y="280"/>
              </a:cxn>
              <a:cxn ang="0">
                <a:pos x="234" y="280"/>
              </a:cxn>
              <a:cxn ang="0">
                <a:pos x="103" y="280"/>
              </a:cxn>
            </a:cxnLst>
            <a:rect l="0" t="0" r="r" b="b"/>
            <a:pathLst>
              <a:path w="4070" h="280">
                <a:moveTo>
                  <a:pt x="0" y="280"/>
                </a:moveTo>
                <a:lnTo>
                  <a:pt x="0" y="280"/>
                </a:lnTo>
                <a:lnTo>
                  <a:pt x="7" y="280"/>
                </a:lnTo>
                <a:lnTo>
                  <a:pt x="21" y="280"/>
                </a:lnTo>
                <a:lnTo>
                  <a:pt x="28" y="280"/>
                </a:lnTo>
                <a:lnTo>
                  <a:pt x="41" y="280"/>
                </a:lnTo>
                <a:lnTo>
                  <a:pt x="48" y="280"/>
                </a:lnTo>
                <a:lnTo>
                  <a:pt x="62" y="280"/>
                </a:lnTo>
                <a:lnTo>
                  <a:pt x="69" y="280"/>
                </a:lnTo>
                <a:lnTo>
                  <a:pt x="83" y="280"/>
                </a:lnTo>
                <a:lnTo>
                  <a:pt x="90" y="280"/>
                </a:lnTo>
                <a:lnTo>
                  <a:pt x="103" y="280"/>
                </a:lnTo>
                <a:lnTo>
                  <a:pt x="110" y="280"/>
                </a:lnTo>
                <a:lnTo>
                  <a:pt x="124" y="280"/>
                </a:lnTo>
                <a:lnTo>
                  <a:pt x="131" y="280"/>
                </a:lnTo>
                <a:lnTo>
                  <a:pt x="145" y="280"/>
                </a:lnTo>
                <a:lnTo>
                  <a:pt x="152" y="280"/>
                </a:lnTo>
                <a:lnTo>
                  <a:pt x="165" y="280"/>
                </a:lnTo>
                <a:lnTo>
                  <a:pt x="172" y="280"/>
                </a:lnTo>
                <a:lnTo>
                  <a:pt x="186" y="280"/>
                </a:lnTo>
                <a:lnTo>
                  <a:pt x="193" y="280"/>
                </a:lnTo>
                <a:lnTo>
                  <a:pt x="207" y="280"/>
                </a:lnTo>
                <a:lnTo>
                  <a:pt x="214" y="280"/>
                </a:lnTo>
                <a:lnTo>
                  <a:pt x="227" y="280"/>
                </a:lnTo>
                <a:lnTo>
                  <a:pt x="234" y="280"/>
                </a:lnTo>
                <a:lnTo>
                  <a:pt x="241" y="280"/>
                </a:lnTo>
                <a:lnTo>
                  <a:pt x="255" y="280"/>
                </a:lnTo>
                <a:lnTo>
                  <a:pt x="262" y="280"/>
                </a:lnTo>
                <a:lnTo>
                  <a:pt x="276" y="280"/>
                </a:lnTo>
                <a:lnTo>
                  <a:pt x="282" y="280"/>
                </a:lnTo>
                <a:lnTo>
                  <a:pt x="296" y="280"/>
                </a:lnTo>
                <a:lnTo>
                  <a:pt x="303" y="280"/>
                </a:lnTo>
                <a:lnTo>
                  <a:pt x="317" y="280"/>
                </a:lnTo>
                <a:lnTo>
                  <a:pt x="324" y="280"/>
                </a:lnTo>
                <a:lnTo>
                  <a:pt x="338" y="280"/>
                </a:lnTo>
                <a:lnTo>
                  <a:pt x="344" y="280"/>
                </a:lnTo>
                <a:lnTo>
                  <a:pt x="358" y="280"/>
                </a:lnTo>
                <a:lnTo>
                  <a:pt x="365" y="280"/>
                </a:lnTo>
                <a:lnTo>
                  <a:pt x="379" y="280"/>
                </a:lnTo>
                <a:lnTo>
                  <a:pt x="386" y="280"/>
                </a:lnTo>
                <a:lnTo>
                  <a:pt x="400" y="280"/>
                </a:lnTo>
                <a:lnTo>
                  <a:pt x="406" y="280"/>
                </a:lnTo>
                <a:lnTo>
                  <a:pt x="420" y="280"/>
                </a:lnTo>
                <a:lnTo>
                  <a:pt x="427" y="280"/>
                </a:lnTo>
                <a:lnTo>
                  <a:pt x="441" y="280"/>
                </a:lnTo>
                <a:lnTo>
                  <a:pt x="448" y="280"/>
                </a:lnTo>
                <a:lnTo>
                  <a:pt x="455" y="280"/>
                </a:lnTo>
                <a:lnTo>
                  <a:pt x="468" y="280"/>
                </a:lnTo>
                <a:lnTo>
                  <a:pt x="475" y="280"/>
                </a:lnTo>
                <a:lnTo>
                  <a:pt x="489" y="280"/>
                </a:lnTo>
                <a:lnTo>
                  <a:pt x="496" y="280"/>
                </a:lnTo>
                <a:lnTo>
                  <a:pt x="510" y="280"/>
                </a:lnTo>
                <a:lnTo>
                  <a:pt x="517" y="280"/>
                </a:lnTo>
                <a:lnTo>
                  <a:pt x="530" y="280"/>
                </a:lnTo>
                <a:lnTo>
                  <a:pt x="537" y="280"/>
                </a:lnTo>
                <a:lnTo>
                  <a:pt x="551" y="273"/>
                </a:lnTo>
                <a:lnTo>
                  <a:pt x="558" y="273"/>
                </a:lnTo>
                <a:lnTo>
                  <a:pt x="572" y="273"/>
                </a:lnTo>
                <a:lnTo>
                  <a:pt x="579" y="273"/>
                </a:lnTo>
                <a:lnTo>
                  <a:pt x="592" y="273"/>
                </a:lnTo>
                <a:lnTo>
                  <a:pt x="599" y="273"/>
                </a:lnTo>
                <a:lnTo>
                  <a:pt x="613" y="273"/>
                </a:lnTo>
                <a:lnTo>
                  <a:pt x="620" y="273"/>
                </a:lnTo>
                <a:lnTo>
                  <a:pt x="634" y="273"/>
                </a:lnTo>
                <a:lnTo>
                  <a:pt x="641" y="273"/>
                </a:lnTo>
                <a:lnTo>
                  <a:pt x="654" y="273"/>
                </a:lnTo>
                <a:lnTo>
                  <a:pt x="661" y="273"/>
                </a:lnTo>
                <a:lnTo>
                  <a:pt x="675" y="273"/>
                </a:lnTo>
                <a:lnTo>
                  <a:pt x="682" y="273"/>
                </a:lnTo>
                <a:lnTo>
                  <a:pt x="689" y="273"/>
                </a:lnTo>
                <a:lnTo>
                  <a:pt x="702" y="273"/>
                </a:lnTo>
                <a:lnTo>
                  <a:pt x="709" y="273"/>
                </a:lnTo>
                <a:lnTo>
                  <a:pt x="723" y="273"/>
                </a:lnTo>
                <a:lnTo>
                  <a:pt x="730" y="273"/>
                </a:lnTo>
                <a:lnTo>
                  <a:pt x="744" y="267"/>
                </a:lnTo>
                <a:lnTo>
                  <a:pt x="751" y="267"/>
                </a:lnTo>
                <a:lnTo>
                  <a:pt x="764" y="267"/>
                </a:lnTo>
                <a:lnTo>
                  <a:pt x="771" y="267"/>
                </a:lnTo>
                <a:lnTo>
                  <a:pt x="785" y="267"/>
                </a:lnTo>
                <a:lnTo>
                  <a:pt x="792" y="267"/>
                </a:lnTo>
                <a:lnTo>
                  <a:pt x="806" y="267"/>
                </a:lnTo>
                <a:lnTo>
                  <a:pt x="813" y="267"/>
                </a:lnTo>
                <a:lnTo>
                  <a:pt x="826" y="267"/>
                </a:lnTo>
                <a:lnTo>
                  <a:pt x="833" y="267"/>
                </a:lnTo>
                <a:lnTo>
                  <a:pt x="847" y="267"/>
                </a:lnTo>
                <a:lnTo>
                  <a:pt x="854" y="267"/>
                </a:lnTo>
                <a:lnTo>
                  <a:pt x="868" y="267"/>
                </a:lnTo>
                <a:lnTo>
                  <a:pt x="875" y="267"/>
                </a:lnTo>
                <a:lnTo>
                  <a:pt x="888" y="267"/>
                </a:lnTo>
                <a:lnTo>
                  <a:pt x="895" y="260"/>
                </a:lnTo>
                <a:lnTo>
                  <a:pt x="902" y="260"/>
                </a:lnTo>
                <a:lnTo>
                  <a:pt x="916" y="260"/>
                </a:lnTo>
                <a:lnTo>
                  <a:pt x="923" y="260"/>
                </a:lnTo>
                <a:lnTo>
                  <a:pt x="937" y="260"/>
                </a:lnTo>
                <a:lnTo>
                  <a:pt x="943" y="260"/>
                </a:lnTo>
                <a:lnTo>
                  <a:pt x="957" y="260"/>
                </a:lnTo>
                <a:lnTo>
                  <a:pt x="964" y="260"/>
                </a:lnTo>
                <a:lnTo>
                  <a:pt x="978" y="260"/>
                </a:lnTo>
                <a:lnTo>
                  <a:pt x="985" y="253"/>
                </a:lnTo>
                <a:lnTo>
                  <a:pt x="999" y="253"/>
                </a:lnTo>
                <a:lnTo>
                  <a:pt x="1005" y="253"/>
                </a:lnTo>
                <a:lnTo>
                  <a:pt x="1019" y="253"/>
                </a:lnTo>
                <a:lnTo>
                  <a:pt x="1026" y="253"/>
                </a:lnTo>
                <a:lnTo>
                  <a:pt x="1040" y="247"/>
                </a:lnTo>
                <a:lnTo>
                  <a:pt x="1047" y="247"/>
                </a:lnTo>
                <a:lnTo>
                  <a:pt x="1061" y="247"/>
                </a:lnTo>
                <a:lnTo>
                  <a:pt x="1067" y="247"/>
                </a:lnTo>
                <a:lnTo>
                  <a:pt x="1081" y="240"/>
                </a:lnTo>
                <a:lnTo>
                  <a:pt x="1088" y="240"/>
                </a:lnTo>
                <a:lnTo>
                  <a:pt x="1102" y="240"/>
                </a:lnTo>
                <a:lnTo>
                  <a:pt x="1109" y="240"/>
                </a:lnTo>
                <a:lnTo>
                  <a:pt x="1123" y="233"/>
                </a:lnTo>
                <a:lnTo>
                  <a:pt x="1129" y="233"/>
                </a:lnTo>
                <a:lnTo>
                  <a:pt x="1136" y="233"/>
                </a:lnTo>
                <a:lnTo>
                  <a:pt x="1150" y="227"/>
                </a:lnTo>
                <a:lnTo>
                  <a:pt x="1157" y="233"/>
                </a:lnTo>
                <a:lnTo>
                  <a:pt x="1171" y="233"/>
                </a:lnTo>
                <a:lnTo>
                  <a:pt x="1178" y="233"/>
                </a:lnTo>
                <a:lnTo>
                  <a:pt x="1191" y="227"/>
                </a:lnTo>
                <a:lnTo>
                  <a:pt x="1198" y="227"/>
                </a:lnTo>
                <a:lnTo>
                  <a:pt x="1212" y="233"/>
                </a:lnTo>
                <a:lnTo>
                  <a:pt x="1219" y="227"/>
                </a:lnTo>
                <a:lnTo>
                  <a:pt x="1233" y="233"/>
                </a:lnTo>
                <a:lnTo>
                  <a:pt x="1240" y="227"/>
                </a:lnTo>
                <a:lnTo>
                  <a:pt x="1253" y="227"/>
                </a:lnTo>
                <a:lnTo>
                  <a:pt x="1260" y="227"/>
                </a:lnTo>
                <a:lnTo>
                  <a:pt x="1274" y="220"/>
                </a:lnTo>
                <a:lnTo>
                  <a:pt x="1281" y="220"/>
                </a:lnTo>
                <a:lnTo>
                  <a:pt x="1295" y="220"/>
                </a:lnTo>
                <a:lnTo>
                  <a:pt x="1302" y="220"/>
                </a:lnTo>
                <a:lnTo>
                  <a:pt x="1315" y="214"/>
                </a:lnTo>
                <a:lnTo>
                  <a:pt x="1322" y="220"/>
                </a:lnTo>
                <a:lnTo>
                  <a:pt x="1336" y="227"/>
                </a:lnTo>
                <a:lnTo>
                  <a:pt x="1343" y="227"/>
                </a:lnTo>
                <a:lnTo>
                  <a:pt x="1357" y="227"/>
                </a:lnTo>
                <a:lnTo>
                  <a:pt x="1363" y="220"/>
                </a:lnTo>
                <a:lnTo>
                  <a:pt x="1370" y="220"/>
                </a:lnTo>
                <a:lnTo>
                  <a:pt x="1384" y="214"/>
                </a:lnTo>
                <a:lnTo>
                  <a:pt x="1391" y="207"/>
                </a:lnTo>
                <a:lnTo>
                  <a:pt x="1405" y="214"/>
                </a:lnTo>
                <a:lnTo>
                  <a:pt x="1412" y="207"/>
                </a:lnTo>
                <a:lnTo>
                  <a:pt x="1425" y="207"/>
                </a:lnTo>
                <a:lnTo>
                  <a:pt x="1432" y="200"/>
                </a:lnTo>
                <a:lnTo>
                  <a:pt x="1446" y="200"/>
                </a:lnTo>
                <a:lnTo>
                  <a:pt x="1453" y="200"/>
                </a:lnTo>
                <a:lnTo>
                  <a:pt x="1467" y="200"/>
                </a:lnTo>
                <a:lnTo>
                  <a:pt x="1474" y="207"/>
                </a:lnTo>
                <a:lnTo>
                  <a:pt x="1487" y="207"/>
                </a:lnTo>
                <a:lnTo>
                  <a:pt x="1494" y="194"/>
                </a:lnTo>
                <a:lnTo>
                  <a:pt x="1508" y="187"/>
                </a:lnTo>
                <a:lnTo>
                  <a:pt x="1515" y="194"/>
                </a:lnTo>
                <a:lnTo>
                  <a:pt x="1529" y="194"/>
                </a:lnTo>
                <a:lnTo>
                  <a:pt x="1536" y="187"/>
                </a:lnTo>
                <a:lnTo>
                  <a:pt x="1549" y="187"/>
                </a:lnTo>
                <a:lnTo>
                  <a:pt x="1556" y="180"/>
                </a:lnTo>
                <a:lnTo>
                  <a:pt x="1570" y="180"/>
                </a:lnTo>
                <a:lnTo>
                  <a:pt x="1577" y="174"/>
                </a:lnTo>
                <a:lnTo>
                  <a:pt x="1584" y="167"/>
                </a:lnTo>
                <a:lnTo>
                  <a:pt x="1598" y="160"/>
                </a:lnTo>
                <a:lnTo>
                  <a:pt x="1604" y="167"/>
                </a:lnTo>
                <a:lnTo>
                  <a:pt x="1618" y="160"/>
                </a:lnTo>
                <a:lnTo>
                  <a:pt x="1625" y="154"/>
                </a:lnTo>
                <a:lnTo>
                  <a:pt x="1639" y="154"/>
                </a:lnTo>
                <a:lnTo>
                  <a:pt x="1646" y="147"/>
                </a:lnTo>
                <a:lnTo>
                  <a:pt x="1660" y="134"/>
                </a:lnTo>
                <a:lnTo>
                  <a:pt x="1666" y="127"/>
                </a:lnTo>
                <a:lnTo>
                  <a:pt x="1680" y="120"/>
                </a:lnTo>
                <a:lnTo>
                  <a:pt x="1687" y="120"/>
                </a:lnTo>
                <a:lnTo>
                  <a:pt x="1701" y="114"/>
                </a:lnTo>
                <a:lnTo>
                  <a:pt x="1708" y="100"/>
                </a:lnTo>
                <a:lnTo>
                  <a:pt x="1722" y="94"/>
                </a:lnTo>
                <a:lnTo>
                  <a:pt x="1728" y="87"/>
                </a:lnTo>
                <a:lnTo>
                  <a:pt x="1742" y="80"/>
                </a:lnTo>
                <a:lnTo>
                  <a:pt x="1749" y="74"/>
                </a:lnTo>
                <a:lnTo>
                  <a:pt x="1763" y="67"/>
                </a:lnTo>
                <a:lnTo>
                  <a:pt x="1770" y="67"/>
                </a:lnTo>
                <a:lnTo>
                  <a:pt x="1784" y="67"/>
                </a:lnTo>
                <a:lnTo>
                  <a:pt x="1790" y="60"/>
                </a:lnTo>
                <a:lnTo>
                  <a:pt x="1804" y="54"/>
                </a:lnTo>
                <a:lnTo>
                  <a:pt x="1811" y="54"/>
                </a:lnTo>
                <a:lnTo>
                  <a:pt x="1818" y="47"/>
                </a:lnTo>
                <a:lnTo>
                  <a:pt x="1832" y="47"/>
                </a:lnTo>
                <a:lnTo>
                  <a:pt x="1839" y="54"/>
                </a:lnTo>
                <a:lnTo>
                  <a:pt x="1852" y="60"/>
                </a:lnTo>
                <a:lnTo>
                  <a:pt x="1859" y="60"/>
                </a:lnTo>
                <a:lnTo>
                  <a:pt x="1873" y="54"/>
                </a:lnTo>
                <a:lnTo>
                  <a:pt x="1880" y="47"/>
                </a:lnTo>
                <a:lnTo>
                  <a:pt x="1894" y="47"/>
                </a:lnTo>
                <a:lnTo>
                  <a:pt x="1901" y="40"/>
                </a:lnTo>
                <a:lnTo>
                  <a:pt x="1914" y="34"/>
                </a:lnTo>
                <a:lnTo>
                  <a:pt x="1921" y="34"/>
                </a:lnTo>
                <a:lnTo>
                  <a:pt x="1935" y="27"/>
                </a:lnTo>
                <a:lnTo>
                  <a:pt x="1942" y="27"/>
                </a:lnTo>
                <a:lnTo>
                  <a:pt x="1956" y="27"/>
                </a:lnTo>
                <a:lnTo>
                  <a:pt x="1963" y="27"/>
                </a:lnTo>
                <a:lnTo>
                  <a:pt x="1976" y="27"/>
                </a:lnTo>
                <a:lnTo>
                  <a:pt x="1983" y="27"/>
                </a:lnTo>
                <a:lnTo>
                  <a:pt x="1997" y="27"/>
                </a:lnTo>
                <a:lnTo>
                  <a:pt x="2004" y="20"/>
                </a:lnTo>
                <a:lnTo>
                  <a:pt x="2018" y="20"/>
                </a:lnTo>
                <a:lnTo>
                  <a:pt x="2025" y="14"/>
                </a:lnTo>
                <a:lnTo>
                  <a:pt x="2038" y="14"/>
                </a:lnTo>
                <a:lnTo>
                  <a:pt x="2045" y="7"/>
                </a:lnTo>
                <a:lnTo>
                  <a:pt x="2052" y="7"/>
                </a:lnTo>
                <a:lnTo>
                  <a:pt x="2066" y="7"/>
                </a:lnTo>
                <a:lnTo>
                  <a:pt x="2073" y="0"/>
                </a:lnTo>
                <a:lnTo>
                  <a:pt x="2086" y="0"/>
                </a:lnTo>
                <a:lnTo>
                  <a:pt x="2093" y="0"/>
                </a:lnTo>
                <a:lnTo>
                  <a:pt x="2107" y="0"/>
                </a:lnTo>
                <a:lnTo>
                  <a:pt x="2114" y="0"/>
                </a:lnTo>
                <a:lnTo>
                  <a:pt x="2128" y="0"/>
                </a:lnTo>
                <a:lnTo>
                  <a:pt x="2135" y="0"/>
                </a:lnTo>
                <a:lnTo>
                  <a:pt x="2148" y="0"/>
                </a:lnTo>
                <a:lnTo>
                  <a:pt x="2155" y="0"/>
                </a:lnTo>
                <a:lnTo>
                  <a:pt x="2169" y="7"/>
                </a:lnTo>
                <a:lnTo>
                  <a:pt x="2176" y="7"/>
                </a:lnTo>
                <a:lnTo>
                  <a:pt x="2190" y="7"/>
                </a:lnTo>
                <a:lnTo>
                  <a:pt x="2197" y="7"/>
                </a:lnTo>
                <a:lnTo>
                  <a:pt x="2210" y="14"/>
                </a:lnTo>
                <a:lnTo>
                  <a:pt x="2217" y="14"/>
                </a:lnTo>
                <a:lnTo>
                  <a:pt x="2231" y="20"/>
                </a:lnTo>
                <a:lnTo>
                  <a:pt x="2238" y="20"/>
                </a:lnTo>
                <a:lnTo>
                  <a:pt x="2252" y="27"/>
                </a:lnTo>
                <a:lnTo>
                  <a:pt x="2259" y="27"/>
                </a:lnTo>
                <a:lnTo>
                  <a:pt x="2265" y="34"/>
                </a:lnTo>
                <a:lnTo>
                  <a:pt x="2279" y="34"/>
                </a:lnTo>
                <a:lnTo>
                  <a:pt x="2286" y="40"/>
                </a:lnTo>
                <a:lnTo>
                  <a:pt x="2300" y="40"/>
                </a:lnTo>
                <a:lnTo>
                  <a:pt x="2307" y="47"/>
                </a:lnTo>
                <a:lnTo>
                  <a:pt x="2321" y="47"/>
                </a:lnTo>
                <a:lnTo>
                  <a:pt x="2327" y="54"/>
                </a:lnTo>
                <a:lnTo>
                  <a:pt x="2341" y="60"/>
                </a:lnTo>
                <a:lnTo>
                  <a:pt x="2348" y="60"/>
                </a:lnTo>
                <a:lnTo>
                  <a:pt x="2362" y="67"/>
                </a:lnTo>
                <a:lnTo>
                  <a:pt x="2369" y="74"/>
                </a:lnTo>
                <a:lnTo>
                  <a:pt x="2383" y="74"/>
                </a:lnTo>
                <a:lnTo>
                  <a:pt x="2389" y="80"/>
                </a:lnTo>
                <a:lnTo>
                  <a:pt x="2403" y="87"/>
                </a:lnTo>
                <a:lnTo>
                  <a:pt x="2410" y="87"/>
                </a:lnTo>
                <a:lnTo>
                  <a:pt x="2424" y="94"/>
                </a:lnTo>
                <a:lnTo>
                  <a:pt x="2431" y="94"/>
                </a:lnTo>
                <a:lnTo>
                  <a:pt x="2445" y="100"/>
                </a:lnTo>
                <a:lnTo>
                  <a:pt x="2451" y="107"/>
                </a:lnTo>
                <a:lnTo>
                  <a:pt x="2465" y="107"/>
                </a:lnTo>
                <a:lnTo>
                  <a:pt x="2472" y="114"/>
                </a:lnTo>
                <a:lnTo>
                  <a:pt x="2486" y="120"/>
                </a:lnTo>
                <a:lnTo>
                  <a:pt x="2493" y="120"/>
                </a:lnTo>
                <a:lnTo>
                  <a:pt x="2500" y="127"/>
                </a:lnTo>
                <a:lnTo>
                  <a:pt x="2513" y="134"/>
                </a:lnTo>
                <a:lnTo>
                  <a:pt x="2520" y="134"/>
                </a:lnTo>
                <a:lnTo>
                  <a:pt x="2534" y="140"/>
                </a:lnTo>
                <a:lnTo>
                  <a:pt x="2541" y="140"/>
                </a:lnTo>
                <a:lnTo>
                  <a:pt x="2555" y="147"/>
                </a:lnTo>
                <a:lnTo>
                  <a:pt x="2562" y="154"/>
                </a:lnTo>
                <a:lnTo>
                  <a:pt x="2575" y="154"/>
                </a:lnTo>
                <a:lnTo>
                  <a:pt x="2582" y="160"/>
                </a:lnTo>
                <a:lnTo>
                  <a:pt x="2596" y="160"/>
                </a:lnTo>
                <a:lnTo>
                  <a:pt x="2603" y="167"/>
                </a:lnTo>
                <a:lnTo>
                  <a:pt x="2617" y="167"/>
                </a:lnTo>
                <a:lnTo>
                  <a:pt x="2624" y="174"/>
                </a:lnTo>
                <a:lnTo>
                  <a:pt x="2637" y="174"/>
                </a:lnTo>
                <a:lnTo>
                  <a:pt x="2644" y="180"/>
                </a:lnTo>
                <a:lnTo>
                  <a:pt x="2658" y="180"/>
                </a:lnTo>
                <a:lnTo>
                  <a:pt x="2665" y="187"/>
                </a:lnTo>
                <a:lnTo>
                  <a:pt x="2679" y="187"/>
                </a:lnTo>
                <a:lnTo>
                  <a:pt x="2686" y="194"/>
                </a:lnTo>
                <a:lnTo>
                  <a:pt x="2699" y="194"/>
                </a:lnTo>
                <a:lnTo>
                  <a:pt x="2706" y="200"/>
                </a:lnTo>
                <a:lnTo>
                  <a:pt x="2713" y="200"/>
                </a:lnTo>
                <a:lnTo>
                  <a:pt x="2727" y="207"/>
                </a:lnTo>
                <a:lnTo>
                  <a:pt x="2734" y="207"/>
                </a:lnTo>
                <a:lnTo>
                  <a:pt x="2747" y="207"/>
                </a:lnTo>
                <a:lnTo>
                  <a:pt x="2754" y="214"/>
                </a:lnTo>
                <a:lnTo>
                  <a:pt x="2768" y="214"/>
                </a:lnTo>
                <a:lnTo>
                  <a:pt x="2775" y="214"/>
                </a:lnTo>
                <a:lnTo>
                  <a:pt x="2789" y="220"/>
                </a:lnTo>
                <a:lnTo>
                  <a:pt x="2796" y="220"/>
                </a:lnTo>
                <a:lnTo>
                  <a:pt x="2809" y="220"/>
                </a:lnTo>
                <a:lnTo>
                  <a:pt x="2816" y="227"/>
                </a:lnTo>
                <a:lnTo>
                  <a:pt x="2830" y="227"/>
                </a:lnTo>
                <a:lnTo>
                  <a:pt x="2837" y="227"/>
                </a:lnTo>
                <a:lnTo>
                  <a:pt x="2851" y="233"/>
                </a:lnTo>
                <a:lnTo>
                  <a:pt x="2858" y="233"/>
                </a:lnTo>
                <a:lnTo>
                  <a:pt x="2871" y="233"/>
                </a:lnTo>
                <a:lnTo>
                  <a:pt x="2878" y="233"/>
                </a:lnTo>
                <a:lnTo>
                  <a:pt x="2892" y="240"/>
                </a:lnTo>
                <a:lnTo>
                  <a:pt x="2899" y="240"/>
                </a:lnTo>
                <a:lnTo>
                  <a:pt x="2913" y="240"/>
                </a:lnTo>
                <a:lnTo>
                  <a:pt x="2920" y="240"/>
                </a:lnTo>
                <a:lnTo>
                  <a:pt x="2933" y="240"/>
                </a:lnTo>
                <a:lnTo>
                  <a:pt x="2940" y="247"/>
                </a:lnTo>
                <a:lnTo>
                  <a:pt x="2947" y="247"/>
                </a:lnTo>
                <a:lnTo>
                  <a:pt x="2961" y="247"/>
                </a:lnTo>
                <a:lnTo>
                  <a:pt x="2968" y="247"/>
                </a:lnTo>
                <a:lnTo>
                  <a:pt x="2982" y="247"/>
                </a:lnTo>
                <a:lnTo>
                  <a:pt x="2988" y="247"/>
                </a:lnTo>
                <a:lnTo>
                  <a:pt x="3002" y="253"/>
                </a:lnTo>
                <a:lnTo>
                  <a:pt x="3009" y="253"/>
                </a:lnTo>
                <a:lnTo>
                  <a:pt x="3023" y="253"/>
                </a:lnTo>
                <a:lnTo>
                  <a:pt x="3030" y="253"/>
                </a:lnTo>
                <a:lnTo>
                  <a:pt x="3044" y="253"/>
                </a:lnTo>
                <a:lnTo>
                  <a:pt x="3050" y="253"/>
                </a:lnTo>
                <a:lnTo>
                  <a:pt x="3064" y="253"/>
                </a:lnTo>
                <a:lnTo>
                  <a:pt x="3071" y="253"/>
                </a:lnTo>
                <a:lnTo>
                  <a:pt x="3085" y="253"/>
                </a:lnTo>
                <a:lnTo>
                  <a:pt x="3092" y="253"/>
                </a:lnTo>
                <a:lnTo>
                  <a:pt x="3106" y="253"/>
                </a:lnTo>
                <a:lnTo>
                  <a:pt x="3112" y="260"/>
                </a:lnTo>
                <a:lnTo>
                  <a:pt x="3126" y="260"/>
                </a:lnTo>
                <a:lnTo>
                  <a:pt x="3133" y="260"/>
                </a:lnTo>
                <a:lnTo>
                  <a:pt x="3147" y="260"/>
                </a:lnTo>
                <a:lnTo>
                  <a:pt x="3154" y="260"/>
                </a:lnTo>
                <a:lnTo>
                  <a:pt x="3167" y="260"/>
                </a:lnTo>
                <a:lnTo>
                  <a:pt x="3174" y="260"/>
                </a:lnTo>
                <a:lnTo>
                  <a:pt x="3181" y="260"/>
                </a:lnTo>
                <a:lnTo>
                  <a:pt x="3195" y="260"/>
                </a:lnTo>
                <a:lnTo>
                  <a:pt x="3202" y="260"/>
                </a:lnTo>
                <a:lnTo>
                  <a:pt x="3216" y="260"/>
                </a:lnTo>
                <a:lnTo>
                  <a:pt x="3223" y="260"/>
                </a:lnTo>
                <a:lnTo>
                  <a:pt x="3236" y="260"/>
                </a:lnTo>
                <a:lnTo>
                  <a:pt x="3243" y="260"/>
                </a:lnTo>
                <a:lnTo>
                  <a:pt x="3257" y="260"/>
                </a:lnTo>
                <a:lnTo>
                  <a:pt x="3264" y="260"/>
                </a:lnTo>
                <a:lnTo>
                  <a:pt x="3278" y="260"/>
                </a:lnTo>
                <a:lnTo>
                  <a:pt x="3285" y="260"/>
                </a:lnTo>
                <a:lnTo>
                  <a:pt x="3298" y="260"/>
                </a:lnTo>
                <a:lnTo>
                  <a:pt x="3305" y="260"/>
                </a:lnTo>
                <a:lnTo>
                  <a:pt x="3319" y="260"/>
                </a:lnTo>
                <a:lnTo>
                  <a:pt x="3326" y="260"/>
                </a:lnTo>
                <a:lnTo>
                  <a:pt x="3340" y="260"/>
                </a:lnTo>
                <a:lnTo>
                  <a:pt x="3347" y="260"/>
                </a:lnTo>
                <a:lnTo>
                  <a:pt x="3360" y="260"/>
                </a:lnTo>
                <a:lnTo>
                  <a:pt x="3367" y="260"/>
                </a:lnTo>
                <a:lnTo>
                  <a:pt x="3381" y="260"/>
                </a:lnTo>
                <a:lnTo>
                  <a:pt x="3388" y="260"/>
                </a:lnTo>
                <a:lnTo>
                  <a:pt x="3395" y="260"/>
                </a:lnTo>
                <a:lnTo>
                  <a:pt x="3408" y="260"/>
                </a:lnTo>
                <a:lnTo>
                  <a:pt x="3415" y="260"/>
                </a:lnTo>
                <a:lnTo>
                  <a:pt x="3429" y="260"/>
                </a:lnTo>
                <a:lnTo>
                  <a:pt x="3436" y="260"/>
                </a:lnTo>
                <a:lnTo>
                  <a:pt x="3450" y="260"/>
                </a:lnTo>
                <a:lnTo>
                  <a:pt x="3457" y="260"/>
                </a:lnTo>
                <a:lnTo>
                  <a:pt x="3470" y="260"/>
                </a:lnTo>
                <a:lnTo>
                  <a:pt x="3477" y="260"/>
                </a:lnTo>
                <a:lnTo>
                  <a:pt x="3491" y="260"/>
                </a:lnTo>
                <a:lnTo>
                  <a:pt x="3498" y="260"/>
                </a:lnTo>
                <a:lnTo>
                  <a:pt x="3512" y="260"/>
                </a:lnTo>
                <a:lnTo>
                  <a:pt x="3519" y="260"/>
                </a:lnTo>
                <a:lnTo>
                  <a:pt x="3532" y="260"/>
                </a:lnTo>
                <a:lnTo>
                  <a:pt x="3539" y="260"/>
                </a:lnTo>
                <a:lnTo>
                  <a:pt x="3553" y="260"/>
                </a:lnTo>
                <a:lnTo>
                  <a:pt x="3560" y="260"/>
                </a:lnTo>
                <a:lnTo>
                  <a:pt x="3574" y="260"/>
                </a:lnTo>
                <a:lnTo>
                  <a:pt x="3581" y="260"/>
                </a:lnTo>
                <a:lnTo>
                  <a:pt x="3594" y="260"/>
                </a:lnTo>
                <a:lnTo>
                  <a:pt x="3601" y="260"/>
                </a:lnTo>
                <a:lnTo>
                  <a:pt x="3615" y="260"/>
                </a:lnTo>
                <a:lnTo>
                  <a:pt x="3622" y="260"/>
                </a:lnTo>
                <a:lnTo>
                  <a:pt x="3629" y="260"/>
                </a:lnTo>
                <a:lnTo>
                  <a:pt x="3643" y="260"/>
                </a:lnTo>
                <a:lnTo>
                  <a:pt x="3649" y="260"/>
                </a:lnTo>
                <a:lnTo>
                  <a:pt x="3663" y="260"/>
                </a:lnTo>
                <a:lnTo>
                  <a:pt x="3670" y="260"/>
                </a:lnTo>
                <a:lnTo>
                  <a:pt x="3684" y="260"/>
                </a:lnTo>
                <a:lnTo>
                  <a:pt x="3691" y="260"/>
                </a:lnTo>
                <a:lnTo>
                  <a:pt x="3705" y="260"/>
                </a:lnTo>
                <a:lnTo>
                  <a:pt x="3711" y="260"/>
                </a:lnTo>
                <a:lnTo>
                  <a:pt x="3725" y="260"/>
                </a:lnTo>
                <a:lnTo>
                  <a:pt x="3732" y="260"/>
                </a:lnTo>
                <a:lnTo>
                  <a:pt x="3746" y="260"/>
                </a:lnTo>
                <a:lnTo>
                  <a:pt x="3753" y="260"/>
                </a:lnTo>
                <a:lnTo>
                  <a:pt x="3767" y="260"/>
                </a:lnTo>
                <a:lnTo>
                  <a:pt x="3773" y="260"/>
                </a:lnTo>
                <a:lnTo>
                  <a:pt x="3787" y="260"/>
                </a:lnTo>
                <a:lnTo>
                  <a:pt x="3794" y="260"/>
                </a:lnTo>
                <a:lnTo>
                  <a:pt x="3808" y="260"/>
                </a:lnTo>
                <a:lnTo>
                  <a:pt x="3815" y="260"/>
                </a:lnTo>
                <a:lnTo>
                  <a:pt x="3829" y="260"/>
                </a:lnTo>
                <a:lnTo>
                  <a:pt x="3835" y="267"/>
                </a:lnTo>
                <a:lnTo>
                  <a:pt x="3842" y="267"/>
                </a:lnTo>
                <a:lnTo>
                  <a:pt x="3856" y="267"/>
                </a:lnTo>
                <a:lnTo>
                  <a:pt x="3863" y="267"/>
                </a:lnTo>
                <a:lnTo>
                  <a:pt x="3877" y="267"/>
                </a:lnTo>
                <a:lnTo>
                  <a:pt x="3884" y="267"/>
                </a:lnTo>
                <a:lnTo>
                  <a:pt x="3897" y="267"/>
                </a:lnTo>
                <a:lnTo>
                  <a:pt x="3904" y="267"/>
                </a:lnTo>
                <a:lnTo>
                  <a:pt x="3918" y="267"/>
                </a:lnTo>
                <a:lnTo>
                  <a:pt x="3925" y="267"/>
                </a:lnTo>
                <a:lnTo>
                  <a:pt x="3939" y="267"/>
                </a:lnTo>
                <a:lnTo>
                  <a:pt x="3946" y="267"/>
                </a:lnTo>
                <a:lnTo>
                  <a:pt x="3959" y="267"/>
                </a:lnTo>
                <a:lnTo>
                  <a:pt x="3966" y="267"/>
                </a:lnTo>
                <a:lnTo>
                  <a:pt x="3980" y="267"/>
                </a:lnTo>
                <a:lnTo>
                  <a:pt x="3987" y="267"/>
                </a:lnTo>
                <a:lnTo>
                  <a:pt x="4001" y="267"/>
                </a:lnTo>
                <a:lnTo>
                  <a:pt x="4008" y="267"/>
                </a:lnTo>
                <a:lnTo>
                  <a:pt x="4021" y="267"/>
                </a:lnTo>
                <a:lnTo>
                  <a:pt x="4028" y="267"/>
                </a:lnTo>
                <a:lnTo>
                  <a:pt x="4042" y="267"/>
                </a:lnTo>
                <a:lnTo>
                  <a:pt x="4049" y="267"/>
                </a:lnTo>
                <a:lnTo>
                  <a:pt x="4063" y="267"/>
                </a:lnTo>
                <a:lnTo>
                  <a:pt x="4070" y="267"/>
                </a:lnTo>
                <a:lnTo>
                  <a:pt x="4070" y="280"/>
                </a:lnTo>
                <a:lnTo>
                  <a:pt x="4063" y="280"/>
                </a:lnTo>
                <a:lnTo>
                  <a:pt x="4049" y="280"/>
                </a:lnTo>
                <a:lnTo>
                  <a:pt x="4042" y="280"/>
                </a:lnTo>
                <a:lnTo>
                  <a:pt x="4028" y="280"/>
                </a:lnTo>
                <a:lnTo>
                  <a:pt x="4021" y="280"/>
                </a:lnTo>
                <a:lnTo>
                  <a:pt x="4008" y="280"/>
                </a:lnTo>
                <a:lnTo>
                  <a:pt x="4001" y="280"/>
                </a:lnTo>
                <a:lnTo>
                  <a:pt x="3987" y="280"/>
                </a:lnTo>
                <a:lnTo>
                  <a:pt x="3980" y="280"/>
                </a:lnTo>
                <a:lnTo>
                  <a:pt x="3966" y="280"/>
                </a:lnTo>
                <a:lnTo>
                  <a:pt x="3959" y="280"/>
                </a:lnTo>
                <a:lnTo>
                  <a:pt x="3946" y="280"/>
                </a:lnTo>
                <a:lnTo>
                  <a:pt x="3939" y="280"/>
                </a:lnTo>
                <a:lnTo>
                  <a:pt x="3925" y="280"/>
                </a:lnTo>
                <a:lnTo>
                  <a:pt x="3918" y="280"/>
                </a:lnTo>
                <a:lnTo>
                  <a:pt x="3904" y="280"/>
                </a:lnTo>
                <a:lnTo>
                  <a:pt x="3897" y="280"/>
                </a:lnTo>
                <a:lnTo>
                  <a:pt x="3884" y="280"/>
                </a:lnTo>
                <a:lnTo>
                  <a:pt x="3877" y="280"/>
                </a:lnTo>
                <a:lnTo>
                  <a:pt x="3863" y="280"/>
                </a:lnTo>
                <a:lnTo>
                  <a:pt x="3856" y="280"/>
                </a:lnTo>
                <a:lnTo>
                  <a:pt x="3842" y="280"/>
                </a:lnTo>
                <a:lnTo>
                  <a:pt x="3835" y="280"/>
                </a:lnTo>
                <a:lnTo>
                  <a:pt x="3829" y="280"/>
                </a:lnTo>
                <a:lnTo>
                  <a:pt x="3815" y="280"/>
                </a:lnTo>
                <a:lnTo>
                  <a:pt x="3808" y="280"/>
                </a:lnTo>
                <a:lnTo>
                  <a:pt x="3794" y="280"/>
                </a:lnTo>
                <a:lnTo>
                  <a:pt x="3787" y="280"/>
                </a:lnTo>
                <a:lnTo>
                  <a:pt x="3773" y="280"/>
                </a:lnTo>
                <a:lnTo>
                  <a:pt x="3767" y="280"/>
                </a:lnTo>
                <a:lnTo>
                  <a:pt x="3753" y="280"/>
                </a:lnTo>
                <a:lnTo>
                  <a:pt x="3746" y="280"/>
                </a:lnTo>
                <a:lnTo>
                  <a:pt x="3732" y="280"/>
                </a:lnTo>
                <a:lnTo>
                  <a:pt x="3725" y="280"/>
                </a:lnTo>
                <a:lnTo>
                  <a:pt x="3711" y="280"/>
                </a:lnTo>
                <a:lnTo>
                  <a:pt x="3705" y="280"/>
                </a:lnTo>
                <a:lnTo>
                  <a:pt x="3691" y="280"/>
                </a:lnTo>
                <a:lnTo>
                  <a:pt x="3684" y="280"/>
                </a:lnTo>
                <a:lnTo>
                  <a:pt x="3670" y="280"/>
                </a:lnTo>
                <a:lnTo>
                  <a:pt x="3663" y="280"/>
                </a:lnTo>
                <a:lnTo>
                  <a:pt x="3649" y="280"/>
                </a:lnTo>
                <a:lnTo>
                  <a:pt x="3643" y="280"/>
                </a:lnTo>
                <a:lnTo>
                  <a:pt x="3629" y="280"/>
                </a:lnTo>
                <a:lnTo>
                  <a:pt x="3622" y="280"/>
                </a:lnTo>
                <a:lnTo>
                  <a:pt x="3615" y="280"/>
                </a:lnTo>
                <a:lnTo>
                  <a:pt x="3601" y="280"/>
                </a:lnTo>
                <a:lnTo>
                  <a:pt x="3594" y="280"/>
                </a:lnTo>
                <a:lnTo>
                  <a:pt x="3581" y="280"/>
                </a:lnTo>
                <a:lnTo>
                  <a:pt x="3574" y="280"/>
                </a:lnTo>
                <a:lnTo>
                  <a:pt x="3560" y="280"/>
                </a:lnTo>
                <a:lnTo>
                  <a:pt x="3553" y="280"/>
                </a:lnTo>
                <a:lnTo>
                  <a:pt x="3539" y="280"/>
                </a:lnTo>
                <a:lnTo>
                  <a:pt x="3532" y="280"/>
                </a:lnTo>
                <a:lnTo>
                  <a:pt x="3519" y="280"/>
                </a:lnTo>
                <a:lnTo>
                  <a:pt x="3512" y="280"/>
                </a:lnTo>
                <a:lnTo>
                  <a:pt x="3498" y="280"/>
                </a:lnTo>
                <a:lnTo>
                  <a:pt x="3491" y="280"/>
                </a:lnTo>
                <a:lnTo>
                  <a:pt x="3477" y="280"/>
                </a:lnTo>
                <a:lnTo>
                  <a:pt x="3470" y="280"/>
                </a:lnTo>
                <a:lnTo>
                  <a:pt x="3457" y="280"/>
                </a:lnTo>
                <a:lnTo>
                  <a:pt x="3450" y="280"/>
                </a:lnTo>
                <a:lnTo>
                  <a:pt x="3436" y="280"/>
                </a:lnTo>
                <a:lnTo>
                  <a:pt x="3429" y="280"/>
                </a:lnTo>
                <a:lnTo>
                  <a:pt x="3415" y="280"/>
                </a:lnTo>
                <a:lnTo>
                  <a:pt x="3408" y="280"/>
                </a:lnTo>
                <a:lnTo>
                  <a:pt x="3395" y="280"/>
                </a:lnTo>
                <a:lnTo>
                  <a:pt x="3388" y="280"/>
                </a:lnTo>
                <a:lnTo>
                  <a:pt x="3381" y="280"/>
                </a:lnTo>
                <a:lnTo>
                  <a:pt x="3367" y="280"/>
                </a:lnTo>
                <a:lnTo>
                  <a:pt x="3360" y="280"/>
                </a:lnTo>
                <a:lnTo>
                  <a:pt x="3347" y="280"/>
                </a:lnTo>
                <a:lnTo>
                  <a:pt x="3340" y="280"/>
                </a:lnTo>
                <a:lnTo>
                  <a:pt x="3326" y="280"/>
                </a:lnTo>
                <a:lnTo>
                  <a:pt x="3319" y="280"/>
                </a:lnTo>
                <a:lnTo>
                  <a:pt x="3305" y="280"/>
                </a:lnTo>
                <a:lnTo>
                  <a:pt x="3298" y="280"/>
                </a:lnTo>
                <a:lnTo>
                  <a:pt x="3285" y="280"/>
                </a:lnTo>
                <a:lnTo>
                  <a:pt x="3278" y="280"/>
                </a:lnTo>
                <a:lnTo>
                  <a:pt x="3264" y="280"/>
                </a:lnTo>
                <a:lnTo>
                  <a:pt x="3257" y="280"/>
                </a:lnTo>
                <a:lnTo>
                  <a:pt x="3243" y="280"/>
                </a:lnTo>
                <a:lnTo>
                  <a:pt x="3236" y="280"/>
                </a:lnTo>
                <a:lnTo>
                  <a:pt x="3223" y="280"/>
                </a:lnTo>
                <a:lnTo>
                  <a:pt x="3216" y="280"/>
                </a:lnTo>
                <a:lnTo>
                  <a:pt x="3202" y="280"/>
                </a:lnTo>
                <a:lnTo>
                  <a:pt x="3195" y="280"/>
                </a:lnTo>
                <a:lnTo>
                  <a:pt x="3181" y="280"/>
                </a:lnTo>
                <a:lnTo>
                  <a:pt x="3174" y="280"/>
                </a:lnTo>
                <a:lnTo>
                  <a:pt x="3167" y="280"/>
                </a:lnTo>
                <a:lnTo>
                  <a:pt x="3154" y="280"/>
                </a:lnTo>
                <a:lnTo>
                  <a:pt x="3147" y="280"/>
                </a:lnTo>
                <a:lnTo>
                  <a:pt x="3133" y="280"/>
                </a:lnTo>
                <a:lnTo>
                  <a:pt x="3126" y="280"/>
                </a:lnTo>
                <a:lnTo>
                  <a:pt x="3112" y="280"/>
                </a:lnTo>
                <a:lnTo>
                  <a:pt x="3106" y="280"/>
                </a:lnTo>
                <a:lnTo>
                  <a:pt x="3092" y="280"/>
                </a:lnTo>
                <a:lnTo>
                  <a:pt x="3085" y="280"/>
                </a:lnTo>
                <a:lnTo>
                  <a:pt x="3071" y="280"/>
                </a:lnTo>
                <a:lnTo>
                  <a:pt x="3064" y="280"/>
                </a:lnTo>
                <a:lnTo>
                  <a:pt x="3050" y="280"/>
                </a:lnTo>
                <a:lnTo>
                  <a:pt x="3044" y="280"/>
                </a:lnTo>
                <a:lnTo>
                  <a:pt x="3030" y="280"/>
                </a:lnTo>
                <a:lnTo>
                  <a:pt x="3023" y="280"/>
                </a:lnTo>
                <a:lnTo>
                  <a:pt x="3009" y="280"/>
                </a:lnTo>
                <a:lnTo>
                  <a:pt x="3002" y="280"/>
                </a:lnTo>
                <a:lnTo>
                  <a:pt x="2988" y="280"/>
                </a:lnTo>
                <a:lnTo>
                  <a:pt x="2982" y="280"/>
                </a:lnTo>
                <a:lnTo>
                  <a:pt x="2968" y="280"/>
                </a:lnTo>
                <a:lnTo>
                  <a:pt x="2961" y="280"/>
                </a:lnTo>
                <a:lnTo>
                  <a:pt x="2947" y="280"/>
                </a:lnTo>
                <a:lnTo>
                  <a:pt x="2940" y="280"/>
                </a:lnTo>
                <a:lnTo>
                  <a:pt x="2933" y="280"/>
                </a:lnTo>
                <a:lnTo>
                  <a:pt x="2920" y="280"/>
                </a:lnTo>
                <a:lnTo>
                  <a:pt x="2913" y="280"/>
                </a:lnTo>
                <a:lnTo>
                  <a:pt x="2899" y="280"/>
                </a:lnTo>
                <a:lnTo>
                  <a:pt x="2892" y="280"/>
                </a:lnTo>
                <a:lnTo>
                  <a:pt x="2878" y="280"/>
                </a:lnTo>
                <a:lnTo>
                  <a:pt x="2871" y="280"/>
                </a:lnTo>
                <a:lnTo>
                  <a:pt x="2858" y="280"/>
                </a:lnTo>
                <a:lnTo>
                  <a:pt x="2851" y="280"/>
                </a:lnTo>
                <a:lnTo>
                  <a:pt x="2837" y="280"/>
                </a:lnTo>
                <a:lnTo>
                  <a:pt x="2830" y="280"/>
                </a:lnTo>
                <a:lnTo>
                  <a:pt x="2816" y="280"/>
                </a:lnTo>
                <a:lnTo>
                  <a:pt x="2809" y="280"/>
                </a:lnTo>
                <a:lnTo>
                  <a:pt x="2796" y="280"/>
                </a:lnTo>
                <a:lnTo>
                  <a:pt x="2789" y="280"/>
                </a:lnTo>
                <a:lnTo>
                  <a:pt x="2775" y="280"/>
                </a:lnTo>
                <a:lnTo>
                  <a:pt x="2768" y="280"/>
                </a:lnTo>
                <a:lnTo>
                  <a:pt x="2754" y="280"/>
                </a:lnTo>
                <a:lnTo>
                  <a:pt x="2747" y="280"/>
                </a:lnTo>
                <a:lnTo>
                  <a:pt x="2734" y="280"/>
                </a:lnTo>
                <a:lnTo>
                  <a:pt x="2727" y="280"/>
                </a:lnTo>
                <a:lnTo>
                  <a:pt x="2713" y="280"/>
                </a:lnTo>
                <a:lnTo>
                  <a:pt x="2706" y="280"/>
                </a:lnTo>
                <a:lnTo>
                  <a:pt x="2699" y="280"/>
                </a:lnTo>
                <a:lnTo>
                  <a:pt x="2686" y="280"/>
                </a:lnTo>
                <a:lnTo>
                  <a:pt x="2679" y="280"/>
                </a:lnTo>
                <a:lnTo>
                  <a:pt x="2665" y="280"/>
                </a:lnTo>
                <a:lnTo>
                  <a:pt x="2658" y="280"/>
                </a:lnTo>
                <a:lnTo>
                  <a:pt x="2644" y="280"/>
                </a:lnTo>
                <a:lnTo>
                  <a:pt x="2637" y="280"/>
                </a:lnTo>
                <a:lnTo>
                  <a:pt x="2624" y="280"/>
                </a:lnTo>
                <a:lnTo>
                  <a:pt x="2617" y="280"/>
                </a:lnTo>
                <a:lnTo>
                  <a:pt x="2603" y="280"/>
                </a:lnTo>
                <a:lnTo>
                  <a:pt x="2596" y="280"/>
                </a:lnTo>
                <a:lnTo>
                  <a:pt x="2582" y="280"/>
                </a:lnTo>
                <a:lnTo>
                  <a:pt x="2575" y="280"/>
                </a:lnTo>
                <a:lnTo>
                  <a:pt x="2562" y="280"/>
                </a:lnTo>
                <a:lnTo>
                  <a:pt x="2555" y="280"/>
                </a:lnTo>
                <a:lnTo>
                  <a:pt x="2541" y="280"/>
                </a:lnTo>
                <a:lnTo>
                  <a:pt x="2534" y="280"/>
                </a:lnTo>
                <a:lnTo>
                  <a:pt x="2520" y="280"/>
                </a:lnTo>
                <a:lnTo>
                  <a:pt x="2513" y="280"/>
                </a:lnTo>
                <a:lnTo>
                  <a:pt x="2500" y="280"/>
                </a:lnTo>
                <a:lnTo>
                  <a:pt x="2493" y="280"/>
                </a:lnTo>
                <a:lnTo>
                  <a:pt x="2486" y="280"/>
                </a:lnTo>
                <a:lnTo>
                  <a:pt x="2472" y="280"/>
                </a:lnTo>
                <a:lnTo>
                  <a:pt x="2465" y="280"/>
                </a:lnTo>
                <a:lnTo>
                  <a:pt x="2451" y="280"/>
                </a:lnTo>
                <a:lnTo>
                  <a:pt x="2445" y="280"/>
                </a:lnTo>
                <a:lnTo>
                  <a:pt x="2431" y="280"/>
                </a:lnTo>
                <a:lnTo>
                  <a:pt x="2424" y="280"/>
                </a:lnTo>
                <a:lnTo>
                  <a:pt x="2410" y="280"/>
                </a:lnTo>
                <a:lnTo>
                  <a:pt x="2403" y="280"/>
                </a:lnTo>
                <a:lnTo>
                  <a:pt x="2389" y="280"/>
                </a:lnTo>
                <a:lnTo>
                  <a:pt x="2383" y="280"/>
                </a:lnTo>
                <a:lnTo>
                  <a:pt x="2369" y="280"/>
                </a:lnTo>
                <a:lnTo>
                  <a:pt x="2362" y="280"/>
                </a:lnTo>
                <a:lnTo>
                  <a:pt x="2348" y="280"/>
                </a:lnTo>
                <a:lnTo>
                  <a:pt x="2341" y="280"/>
                </a:lnTo>
                <a:lnTo>
                  <a:pt x="2327" y="280"/>
                </a:lnTo>
                <a:lnTo>
                  <a:pt x="2321" y="280"/>
                </a:lnTo>
                <a:lnTo>
                  <a:pt x="2307" y="280"/>
                </a:lnTo>
                <a:lnTo>
                  <a:pt x="2300" y="280"/>
                </a:lnTo>
                <a:lnTo>
                  <a:pt x="2286" y="280"/>
                </a:lnTo>
                <a:lnTo>
                  <a:pt x="2279" y="280"/>
                </a:lnTo>
                <a:lnTo>
                  <a:pt x="2265" y="280"/>
                </a:lnTo>
                <a:lnTo>
                  <a:pt x="2259" y="280"/>
                </a:lnTo>
                <a:lnTo>
                  <a:pt x="2252" y="280"/>
                </a:lnTo>
                <a:lnTo>
                  <a:pt x="2238" y="280"/>
                </a:lnTo>
                <a:lnTo>
                  <a:pt x="2231" y="280"/>
                </a:lnTo>
                <a:lnTo>
                  <a:pt x="2217" y="280"/>
                </a:lnTo>
                <a:lnTo>
                  <a:pt x="2210" y="280"/>
                </a:lnTo>
                <a:lnTo>
                  <a:pt x="2197" y="280"/>
                </a:lnTo>
                <a:lnTo>
                  <a:pt x="2190" y="280"/>
                </a:lnTo>
                <a:lnTo>
                  <a:pt x="2176" y="280"/>
                </a:lnTo>
                <a:lnTo>
                  <a:pt x="2169" y="280"/>
                </a:lnTo>
                <a:lnTo>
                  <a:pt x="2155" y="280"/>
                </a:lnTo>
                <a:lnTo>
                  <a:pt x="2148" y="280"/>
                </a:lnTo>
                <a:lnTo>
                  <a:pt x="2135" y="280"/>
                </a:lnTo>
                <a:lnTo>
                  <a:pt x="2128" y="280"/>
                </a:lnTo>
                <a:lnTo>
                  <a:pt x="2114" y="280"/>
                </a:lnTo>
                <a:lnTo>
                  <a:pt x="2107" y="280"/>
                </a:lnTo>
                <a:lnTo>
                  <a:pt x="2093" y="280"/>
                </a:lnTo>
                <a:lnTo>
                  <a:pt x="2086" y="280"/>
                </a:lnTo>
                <a:lnTo>
                  <a:pt x="2073" y="280"/>
                </a:lnTo>
                <a:lnTo>
                  <a:pt x="2066" y="280"/>
                </a:lnTo>
                <a:lnTo>
                  <a:pt x="2052" y="280"/>
                </a:lnTo>
                <a:lnTo>
                  <a:pt x="2045" y="280"/>
                </a:lnTo>
                <a:lnTo>
                  <a:pt x="2038" y="280"/>
                </a:lnTo>
                <a:lnTo>
                  <a:pt x="2025" y="280"/>
                </a:lnTo>
                <a:lnTo>
                  <a:pt x="2018" y="280"/>
                </a:lnTo>
                <a:lnTo>
                  <a:pt x="2004" y="280"/>
                </a:lnTo>
                <a:lnTo>
                  <a:pt x="1997" y="280"/>
                </a:lnTo>
                <a:lnTo>
                  <a:pt x="1983" y="280"/>
                </a:lnTo>
                <a:lnTo>
                  <a:pt x="1976" y="280"/>
                </a:lnTo>
                <a:lnTo>
                  <a:pt x="1963" y="280"/>
                </a:lnTo>
                <a:lnTo>
                  <a:pt x="1956" y="280"/>
                </a:lnTo>
                <a:lnTo>
                  <a:pt x="1942" y="280"/>
                </a:lnTo>
                <a:lnTo>
                  <a:pt x="1935" y="280"/>
                </a:lnTo>
                <a:lnTo>
                  <a:pt x="1921" y="280"/>
                </a:lnTo>
                <a:lnTo>
                  <a:pt x="1914" y="280"/>
                </a:lnTo>
                <a:lnTo>
                  <a:pt x="1901" y="280"/>
                </a:lnTo>
                <a:lnTo>
                  <a:pt x="1894" y="280"/>
                </a:lnTo>
                <a:lnTo>
                  <a:pt x="1880" y="280"/>
                </a:lnTo>
                <a:lnTo>
                  <a:pt x="1873" y="280"/>
                </a:lnTo>
                <a:lnTo>
                  <a:pt x="1859" y="280"/>
                </a:lnTo>
                <a:lnTo>
                  <a:pt x="1852" y="280"/>
                </a:lnTo>
                <a:lnTo>
                  <a:pt x="1839" y="280"/>
                </a:lnTo>
                <a:lnTo>
                  <a:pt x="1832" y="280"/>
                </a:lnTo>
                <a:lnTo>
                  <a:pt x="1818" y="280"/>
                </a:lnTo>
                <a:lnTo>
                  <a:pt x="1811" y="280"/>
                </a:lnTo>
                <a:lnTo>
                  <a:pt x="1804" y="280"/>
                </a:lnTo>
                <a:lnTo>
                  <a:pt x="1790" y="280"/>
                </a:lnTo>
                <a:lnTo>
                  <a:pt x="1784" y="280"/>
                </a:lnTo>
                <a:lnTo>
                  <a:pt x="1770" y="280"/>
                </a:lnTo>
                <a:lnTo>
                  <a:pt x="1763" y="280"/>
                </a:lnTo>
                <a:lnTo>
                  <a:pt x="1749" y="280"/>
                </a:lnTo>
                <a:lnTo>
                  <a:pt x="1742" y="280"/>
                </a:lnTo>
                <a:lnTo>
                  <a:pt x="1728" y="280"/>
                </a:lnTo>
                <a:lnTo>
                  <a:pt x="1722" y="280"/>
                </a:lnTo>
                <a:lnTo>
                  <a:pt x="1708" y="280"/>
                </a:lnTo>
                <a:lnTo>
                  <a:pt x="1701" y="280"/>
                </a:lnTo>
                <a:lnTo>
                  <a:pt x="1687" y="280"/>
                </a:lnTo>
                <a:lnTo>
                  <a:pt x="1680" y="280"/>
                </a:lnTo>
                <a:lnTo>
                  <a:pt x="1666" y="280"/>
                </a:lnTo>
                <a:lnTo>
                  <a:pt x="1660" y="280"/>
                </a:lnTo>
                <a:lnTo>
                  <a:pt x="1646" y="280"/>
                </a:lnTo>
                <a:lnTo>
                  <a:pt x="1639" y="280"/>
                </a:lnTo>
                <a:lnTo>
                  <a:pt x="1625" y="280"/>
                </a:lnTo>
                <a:lnTo>
                  <a:pt x="1618" y="280"/>
                </a:lnTo>
                <a:lnTo>
                  <a:pt x="1604" y="280"/>
                </a:lnTo>
                <a:lnTo>
                  <a:pt x="1598" y="280"/>
                </a:lnTo>
                <a:lnTo>
                  <a:pt x="1584" y="280"/>
                </a:lnTo>
                <a:lnTo>
                  <a:pt x="1577" y="280"/>
                </a:lnTo>
                <a:lnTo>
                  <a:pt x="1570" y="280"/>
                </a:lnTo>
                <a:lnTo>
                  <a:pt x="1556" y="280"/>
                </a:lnTo>
                <a:lnTo>
                  <a:pt x="1549" y="280"/>
                </a:lnTo>
                <a:lnTo>
                  <a:pt x="1536" y="280"/>
                </a:lnTo>
                <a:lnTo>
                  <a:pt x="1529" y="280"/>
                </a:lnTo>
                <a:lnTo>
                  <a:pt x="1515" y="280"/>
                </a:lnTo>
                <a:lnTo>
                  <a:pt x="1508" y="280"/>
                </a:lnTo>
                <a:lnTo>
                  <a:pt x="1494" y="280"/>
                </a:lnTo>
                <a:lnTo>
                  <a:pt x="1487" y="280"/>
                </a:lnTo>
                <a:lnTo>
                  <a:pt x="1474" y="280"/>
                </a:lnTo>
                <a:lnTo>
                  <a:pt x="1467" y="280"/>
                </a:lnTo>
                <a:lnTo>
                  <a:pt x="1453" y="280"/>
                </a:lnTo>
                <a:lnTo>
                  <a:pt x="1446" y="280"/>
                </a:lnTo>
                <a:lnTo>
                  <a:pt x="1432" y="280"/>
                </a:lnTo>
                <a:lnTo>
                  <a:pt x="1425" y="280"/>
                </a:lnTo>
                <a:lnTo>
                  <a:pt x="1412" y="280"/>
                </a:lnTo>
                <a:lnTo>
                  <a:pt x="1405" y="280"/>
                </a:lnTo>
                <a:lnTo>
                  <a:pt x="1391" y="280"/>
                </a:lnTo>
                <a:lnTo>
                  <a:pt x="1384" y="280"/>
                </a:lnTo>
                <a:lnTo>
                  <a:pt x="1370" y="280"/>
                </a:lnTo>
                <a:lnTo>
                  <a:pt x="1363" y="280"/>
                </a:lnTo>
                <a:lnTo>
                  <a:pt x="1357" y="280"/>
                </a:lnTo>
                <a:lnTo>
                  <a:pt x="1343" y="280"/>
                </a:lnTo>
                <a:lnTo>
                  <a:pt x="1336" y="280"/>
                </a:lnTo>
                <a:lnTo>
                  <a:pt x="1322" y="280"/>
                </a:lnTo>
                <a:lnTo>
                  <a:pt x="1315" y="280"/>
                </a:lnTo>
                <a:lnTo>
                  <a:pt x="1302" y="280"/>
                </a:lnTo>
                <a:lnTo>
                  <a:pt x="1295" y="280"/>
                </a:lnTo>
                <a:lnTo>
                  <a:pt x="1281" y="280"/>
                </a:lnTo>
                <a:lnTo>
                  <a:pt x="1274" y="280"/>
                </a:lnTo>
                <a:lnTo>
                  <a:pt x="1260" y="280"/>
                </a:lnTo>
                <a:lnTo>
                  <a:pt x="1253" y="280"/>
                </a:lnTo>
                <a:lnTo>
                  <a:pt x="1240" y="280"/>
                </a:lnTo>
                <a:lnTo>
                  <a:pt x="1233" y="280"/>
                </a:lnTo>
                <a:lnTo>
                  <a:pt x="1219" y="280"/>
                </a:lnTo>
                <a:lnTo>
                  <a:pt x="1212" y="280"/>
                </a:lnTo>
                <a:lnTo>
                  <a:pt x="1198" y="280"/>
                </a:lnTo>
                <a:lnTo>
                  <a:pt x="1191" y="280"/>
                </a:lnTo>
                <a:lnTo>
                  <a:pt x="1178" y="280"/>
                </a:lnTo>
                <a:lnTo>
                  <a:pt x="1171" y="280"/>
                </a:lnTo>
                <a:lnTo>
                  <a:pt x="1157" y="280"/>
                </a:lnTo>
                <a:lnTo>
                  <a:pt x="1150" y="280"/>
                </a:lnTo>
                <a:lnTo>
                  <a:pt x="1136" y="280"/>
                </a:lnTo>
                <a:lnTo>
                  <a:pt x="1129" y="280"/>
                </a:lnTo>
                <a:lnTo>
                  <a:pt x="1123" y="280"/>
                </a:lnTo>
                <a:lnTo>
                  <a:pt x="1109" y="280"/>
                </a:lnTo>
                <a:lnTo>
                  <a:pt x="1102" y="280"/>
                </a:lnTo>
                <a:lnTo>
                  <a:pt x="1088" y="280"/>
                </a:lnTo>
                <a:lnTo>
                  <a:pt x="1081" y="280"/>
                </a:lnTo>
                <a:lnTo>
                  <a:pt x="1067" y="280"/>
                </a:lnTo>
                <a:lnTo>
                  <a:pt x="1061" y="280"/>
                </a:lnTo>
                <a:lnTo>
                  <a:pt x="1047" y="280"/>
                </a:lnTo>
                <a:lnTo>
                  <a:pt x="1040" y="280"/>
                </a:lnTo>
                <a:lnTo>
                  <a:pt x="1026" y="280"/>
                </a:lnTo>
                <a:lnTo>
                  <a:pt x="1019" y="280"/>
                </a:lnTo>
                <a:lnTo>
                  <a:pt x="1005" y="280"/>
                </a:lnTo>
                <a:lnTo>
                  <a:pt x="999" y="280"/>
                </a:lnTo>
                <a:lnTo>
                  <a:pt x="985" y="280"/>
                </a:lnTo>
                <a:lnTo>
                  <a:pt x="978" y="280"/>
                </a:lnTo>
                <a:lnTo>
                  <a:pt x="964" y="280"/>
                </a:lnTo>
                <a:lnTo>
                  <a:pt x="957" y="280"/>
                </a:lnTo>
                <a:lnTo>
                  <a:pt x="943" y="280"/>
                </a:lnTo>
                <a:lnTo>
                  <a:pt x="937" y="280"/>
                </a:lnTo>
                <a:lnTo>
                  <a:pt x="923" y="280"/>
                </a:lnTo>
                <a:lnTo>
                  <a:pt x="916" y="280"/>
                </a:lnTo>
                <a:lnTo>
                  <a:pt x="902" y="280"/>
                </a:lnTo>
                <a:lnTo>
                  <a:pt x="895" y="280"/>
                </a:lnTo>
                <a:lnTo>
                  <a:pt x="888" y="280"/>
                </a:lnTo>
                <a:lnTo>
                  <a:pt x="875" y="280"/>
                </a:lnTo>
                <a:lnTo>
                  <a:pt x="868" y="280"/>
                </a:lnTo>
                <a:lnTo>
                  <a:pt x="854" y="280"/>
                </a:lnTo>
                <a:lnTo>
                  <a:pt x="847" y="280"/>
                </a:lnTo>
                <a:lnTo>
                  <a:pt x="833" y="280"/>
                </a:lnTo>
                <a:lnTo>
                  <a:pt x="826" y="280"/>
                </a:lnTo>
                <a:lnTo>
                  <a:pt x="813" y="280"/>
                </a:lnTo>
                <a:lnTo>
                  <a:pt x="806" y="280"/>
                </a:lnTo>
                <a:lnTo>
                  <a:pt x="792" y="280"/>
                </a:lnTo>
                <a:lnTo>
                  <a:pt x="785" y="280"/>
                </a:lnTo>
                <a:lnTo>
                  <a:pt x="771" y="280"/>
                </a:lnTo>
                <a:lnTo>
                  <a:pt x="764" y="280"/>
                </a:lnTo>
                <a:lnTo>
                  <a:pt x="751" y="280"/>
                </a:lnTo>
                <a:lnTo>
                  <a:pt x="744" y="280"/>
                </a:lnTo>
                <a:lnTo>
                  <a:pt x="730" y="280"/>
                </a:lnTo>
                <a:lnTo>
                  <a:pt x="723" y="280"/>
                </a:lnTo>
                <a:lnTo>
                  <a:pt x="709" y="280"/>
                </a:lnTo>
                <a:lnTo>
                  <a:pt x="702" y="280"/>
                </a:lnTo>
                <a:lnTo>
                  <a:pt x="689" y="280"/>
                </a:lnTo>
                <a:lnTo>
                  <a:pt x="682" y="280"/>
                </a:lnTo>
                <a:lnTo>
                  <a:pt x="675" y="280"/>
                </a:lnTo>
                <a:lnTo>
                  <a:pt x="661" y="280"/>
                </a:lnTo>
                <a:lnTo>
                  <a:pt x="654" y="280"/>
                </a:lnTo>
                <a:lnTo>
                  <a:pt x="641" y="280"/>
                </a:lnTo>
                <a:lnTo>
                  <a:pt x="634" y="280"/>
                </a:lnTo>
                <a:lnTo>
                  <a:pt x="620" y="280"/>
                </a:lnTo>
                <a:lnTo>
                  <a:pt x="613" y="280"/>
                </a:lnTo>
                <a:lnTo>
                  <a:pt x="599" y="280"/>
                </a:lnTo>
                <a:lnTo>
                  <a:pt x="592" y="280"/>
                </a:lnTo>
                <a:lnTo>
                  <a:pt x="579" y="280"/>
                </a:lnTo>
                <a:lnTo>
                  <a:pt x="572" y="280"/>
                </a:lnTo>
                <a:lnTo>
                  <a:pt x="558" y="280"/>
                </a:lnTo>
                <a:lnTo>
                  <a:pt x="551" y="280"/>
                </a:lnTo>
                <a:lnTo>
                  <a:pt x="537" y="280"/>
                </a:lnTo>
                <a:lnTo>
                  <a:pt x="530" y="280"/>
                </a:lnTo>
                <a:lnTo>
                  <a:pt x="517" y="280"/>
                </a:lnTo>
                <a:lnTo>
                  <a:pt x="510" y="280"/>
                </a:lnTo>
                <a:lnTo>
                  <a:pt x="496" y="280"/>
                </a:lnTo>
                <a:lnTo>
                  <a:pt x="489" y="280"/>
                </a:lnTo>
                <a:lnTo>
                  <a:pt x="475" y="280"/>
                </a:lnTo>
                <a:lnTo>
                  <a:pt x="468" y="280"/>
                </a:lnTo>
                <a:lnTo>
                  <a:pt x="455" y="280"/>
                </a:lnTo>
                <a:lnTo>
                  <a:pt x="448" y="280"/>
                </a:lnTo>
                <a:lnTo>
                  <a:pt x="441" y="280"/>
                </a:lnTo>
                <a:lnTo>
                  <a:pt x="427" y="280"/>
                </a:lnTo>
                <a:lnTo>
                  <a:pt x="420" y="280"/>
                </a:lnTo>
                <a:lnTo>
                  <a:pt x="406" y="280"/>
                </a:lnTo>
                <a:lnTo>
                  <a:pt x="400" y="280"/>
                </a:lnTo>
                <a:lnTo>
                  <a:pt x="386" y="280"/>
                </a:lnTo>
                <a:lnTo>
                  <a:pt x="379" y="280"/>
                </a:lnTo>
                <a:lnTo>
                  <a:pt x="365" y="280"/>
                </a:lnTo>
                <a:lnTo>
                  <a:pt x="358" y="280"/>
                </a:lnTo>
                <a:lnTo>
                  <a:pt x="344" y="280"/>
                </a:lnTo>
                <a:lnTo>
                  <a:pt x="338" y="280"/>
                </a:lnTo>
                <a:lnTo>
                  <a:pt x="324" y="280"/>
                </a:lnTo>
                <a:lnTo>
                  <a:pt x="317" y="280"/>
                </a:lnTo>
                <a:lnTo>
                  <a:pt x="303" y="280"/>
                </a:lnTo>
                <a:lnTo>
                  <a:pt x="296" y="280"/>
                </a:lnTo>
                <a:lnTo>
                  <a:pt x="282" y="280"/>
                </a:lnTo>
                <a:lnTo>
                  <a:pt x="276" y="280"/>
                </a:lnTo>
                <a:lnTo>
                  <a:pt x="262" y="280"/>
                </a:lnTo>
                <a:lnTo>
                  <a:pt x="255" y="280"/>
                </a:lnTo>
                <a:lnTo>
                  <a:pt x="241" y="280"/>
                </a:lnTo>
                <a:lnTo>
                  <a:pt x="234" y="280"/>
                </a:lnTo>
                <a:lnTo>
                  <a:pt x="227" y="280"/>
                </a:lnTo>
                <a:lnTo>
                  <a:pt x="214" y="280"/>
                </a:lnTo>
                <a:lnTo>
                  <a:pt x="207" y="280"/>
                </a:lnTo>
                <a:lnTo>
                  <a:pt x="193" y="280"/>
                </a:lnTo>
                <a:lnTo>
                  <a:pt x="186" y="280"/>
                </a:lnTo>
                <a:lnTo>
                  <a:pt x="172" y="280"/>
                </a:lnTo>
                <a:lnTo>
                  <a:pt x="165" y="280"/>
                </a:lnTo>
                <a:lnTo>
                  <a:pt x="152" y="280"/>
                </a:lnTo>
                <a:lnTo>
                  <a:pt x="145" y="280"/>
                </a:lnTo>
                <a:lnTo>
                  <a:pt x="131" y="280"/>
                </a:lnTo>
                <a:lnTo>
                  <a:pt x="124" y="280"/>
                </a:lnTo>
                <a:lnTo>
                  <a:pt x="110" y="280"/>
                </a:lnTo>
                <a:lnTo>
                  <a:pt x="103" y="280"/>
                </a:lnTo>
                <a:lnTo>
                  <a:pt x="90" y="280"/>
                </a:lnTo>
                <a:lnTo>
                  <a:pt x="83" y="280"/>
                </a:lnTo>
                <a:lnTo>
                  <a:pt x="69" y="280"/>
                </a:lnTo>
                <a:lnTo>
                  <a:pt x="62" y="280"/>
                </a:lnTo>
                <a:lnTo>
                  <a:pt x="48" y="280"/>
                </a:lnTo>
                <a:lnTo>
                  <a:pt x="41" y="280"/>
                </a:lnTo>
                <a:lnTo>
                  <a:pt x="28" y="280"/>
                </a:lnTo>
                <a:lnTo>
                  <a:pt x="21" y="280"/>
                </a:lnTo>
                <a:lnTo>
                  <a:pt x="7" y="280"/>
                </a:lnTo>
                <a:lnTo>
                  <a:pt x="0" y="280"/>
                </a:lnTo>
                <a:close/>
              </a:path>
            </a:pathLst>
          </a:custGeom>
          <a:noFill/>
          <a:ln w="9525">
            <a:noFill/>
            <a:round/>
            <a:headEnd/>
            <a:tailEnd/>
          </a:ln>
        </p:spPr>
        <p:txBody>
          <a:bodyPr/>
          <a:lstStyle/>
          <a:p>
            <a:endParaRPr lang="en-GB"/>
          </a:p>
        </p:txBody>
      </p:sp>
      <p:sp>
        <p:nvSpPr>
          <p:cNvPr id="29881" name="Freeform 185"/>
          <p:cNvSpPr>
            <a:spLocks/>
          </p:cNvSpPr>
          <p:nvPr userDrawn="1"/>
        </p:nvSpPr>
        <p:spPr bwMode="auto">
          <a:xfrm>
            <a:off x="1320800" y="4598988"/>
            <a:ext cx="6461125" cy="835025"/>
          </a:xfrm>
          <a:custGeom>
            <a:avLst/>
            <a:gdLst/>
            <a:ahLst/>
            <a:cxnLst>
              <a:cxn ang="0">
                <a:pos x="110" y="526"/>
              </a:cxn>
              <a:cxn ang="0">
                <a:pos x="241" y="526"/>
              </a:cxn>
              <a:cxn ang="0">
                <a:pos x="379" y="526"/>
              </a:cxn>
              <a:cxn ang="0">
                <a:pos x="510" y="526"/>
              </a:cxn>
              <a:cxn ang="0">
                <a:pos x="641" y="519"/>
              </a:cxn>
              <a:cxn ang="0">
                <a:pos x="771" y="513"/>
              </a:cxn>
              <a:cxn ang="0">
                <a:pos x="902" y="506"/>
              </a:cxn>
              <a:cxn ang="0">
                <a:pos x="1040" y="493"/>
              </a:cxn>
              <a:cxn ang="0">
                <a:pos x="1171" y="473"/>
              </a:cxn>
              <a:cxn ang="0">
                <a:pos x="1302" y="460"/>
              </a:cxn>
              <a:cxn ang="0">
                <a:pos x="1432" y="440"/>
              </a:cxn>
              <a:cxn ang="0">
                <a:pos x="1570" y="413"/>
              </a:cxn>
              <a:cxn ang="0">
                <a:pos x="1701" y="320"/>
              </a:cxn>
              <a:cxn ang="0">
                <a:pos x="1832" y="206"/>
              </a:cxn>
              <a:cxn ang="0">
                <a:pos x="1963" y="133"/>
              </a:cxn>
              <a:cxn ang="0">
                <a:pos x="2093" y="20"/>
              </a:cxn>
              <a:cxn ang="0">
                <a:pos x="2231" y="0"/>
              </a:cxn>
              <a:cxn ang="0">
                <a:pos x="2362" y="46"/>
              </a:cxn>
              <a:cxn ang="0">
                <a:pos x="2493" y="126"/>
              </a:cxn>
              <a:cxn ang="0">
                <a:pos x="2624" y="206"/>
              </a:cxn>
              <a:cxn ang="0">
                <a:pos x="2754" y="280"/>
              </a:cxn>
              <a:cxn ang="0">
                <a:pos x="2892" y="340"/>
              </a:cxn>
              <a:cxn ang="0">
                <a:pos x="3023" y="373"/>
              </a:cxn>
              <a:cxn ang="0">
                <a:pos x="3154" y="386"/>
              </a:cxn>
              <a:cxn ang="0">
                <a:pos x="3285" y="400"/>
              </a:cxn>
              <a:cxn ang="0">
                <a:pos x="3415" y="406"/>
              </a:cxn>
              <a:cxn ang="0">
                <a:pos x="3553" y="413"/>
              </a:cxn>
              <a:cxn ang="0">
                <a:pos x="3684" y="420"/>
              </a:cxn>
              <a:cxn ang="0">
                <a:pos x="3815" y="426"/>
              </a:cxn>
              <a:cxn ang="0">
                <a:pos x="3946" y="426"/>
              </a:cxn>
              <a:cxn ang="0">
                <a:pos x="4070" y="513"/>
              </a:cxn>
              <a:cxn ang="0">
                <a:pos x="3939" y="513"/>
              </a:cxn>
              <a:cxn ang="0">
                <a:pos x="3808" y="506"/>
              </a:cxn>
              <a:cxn ang="0">
                <a:pos x="3670" y="506"/>
              </a:cxn>
              <a:cxn ang="0">
                <a:pos x="3539" y="506"/>
              </a:cxn>
              <a:cxn ang="0">
                <a:pos x="3408" y="506"/>
              </a:cxn>
              <a:cxn ang="0">
                <a:pos x="3278" y="506"/>
              </a:cxn>
              <a:cxn ang="0">
                <a:pos x="3147" y="506"/>
              </a:cxn>
              <a:cxn ang="0">
                <a:pos x="3009" y="499"/>
              </a:cxn>
              <a:cxn ang="0">
                <a:pos x="2878" y="479"/>
              </a:cxn>
              <a:cxn ang="0">
                <a:pos x="2747" y="453"/>
              </a:cxn>
              <a:cxn ang="0">
                <a:pos x="2617" y="413"/>
              </a:cxn>
              <a:cxn ang="0">
                <a:pos x="2486" y="366"/>
              </a:cxn>
              <a:cxn ang="0">
                <a:pos x="2348" y="306"/>
              </a:cxn>
              <a:cxn ang="0">
                <a:pos x="2217" y="260"/>
              </a:cxn>
              <a:cxn ang="0">
                <a:pos x="2086" y="246"/>
              </a:cxn>
              <a:cxn ang="0">
                <a:pos x="1956" y="273"/>
              </a:cxn>
              <a:cxn ang="0">
                <a:pos x="1818" y="293"/>
              </a:cxn>
              <a:cxn ang="0">
                <a:pos x="1687" y="366"/>
              </a:cxn>
              <a:cxn ang="0">
                <a:pos x="1556" y="426"/>
              </a:cxn>
              <a:cxn ang="0">
                <a:pos x="1425" y="453"/>
              </a:cxn>
              <a:cxn ang="0">
                <a:pos x="1295" y="466"/>
              </a:cxn>
              <a:cxn ang="0">
                <a:pos x="1157" y="479"/>
              </a:cxn>
              <a:cxn ang="0">
                <a:pos x="1026" y="499"/>
              </a:cxn>
              <a:cxn ang="0">
                <a:pos x="895" y="506"/>
              </a:cxn>
              <a:cxn ang="0">
                <a:pos x="764" y="513"/>
              </a:cxn>
              <a:cxn ang="0">
                <a:pos x="634" y="519"/>
              </a:cxn>
              <a:cxn ang="0">
                <a:pos x="496" y="526"/>
              </a:cxn>
              <a:cxn ang="0">
                <a:pos x="365" y="526"/>
              </a:cxn>
              <a:cxn ang="0">
                <a:pos x="234" y="526"/>
              </a:cxn>
              <a:cxn ang="0">
                <a:pos x="103" y="526"/>
              </a:cxn>
            </a:cxnLst>
            <a:rect l="0" t="0" r="r" b="b"/>
            <a:pathLst>
              <a:path w="4070" h="526">
                <a:moveTo>
                  <a:pt x="0" y="526"/>
                </a:moveTo>
                <a:lnTo>
                  <a:pt x="0" y="526"/>
                </a:lnTo>
                <a:lnTo>
                  <a:pt x="7" y="526"/>
                </a:lnTo>
                <a:lnTo>
                  <a:pt x="21" y="526"/>
                </a:lnTo>
                <a:lnTo>
                  <a:pt x="28" y="526"/>
                </a:lnTo>
                <a:lnTo>
                  <a:pt x="41" y="526"/>
                </a:lnTo>
                <a:lnTo>
                  <a:pt x="48" y="526"/>
                </a:lnTo>
                <a:lnTo>
                  <a:pt x="62" y="526"/>
                </a:lnTo>
                <a:lnTo>
                  <a:pt x="69" y="526"/>
                </a:lnTo>
                <a:lnTo>
                  <a:pt x="83" y="526"/>
                </a:lnTo>
                <a:lnTo>
                  <a:pt x="90" y="526"/>
                </a:lnTo>
                <a:lnTo>
                  <a:pt x="103" y="526"/>
                </a:lnTo>
                <a:lnTo>
                  <a:pt x="110" y="526"/>
                </a:lnTo>
                <a:lnTo>
                  <a:pt x="124" y="526"/>
                </a:lnTo>
                <a:lnTo>
                  <a:pt x="131" y="526"/>
                </a:lnTo>
                <a:lnTo>
                  <a:pt x="145" y="526"/>
                </a:lnTo>
                <a:lnTo>
                  <a:pt x="152" y="526"/>
                </a:lnTo>
                <a:lnTo>
                  <a:pt x="165" y="526"/>
                </a:lnTo>
                <a:lnTo>
                  <a:pt x="172" y="526"/>
                </a:lnTo>
                <a:lnTo>
                  <a:pt x="186" y="526"/>
                </a:lnTo>
                <a:lnTo>
                  <a:pt x="193" y="526"/>
                </a:lnTo>
                <a:lnTo>
                  <a:pt x="207" y="526"/>
                </a:lnTo>
                <a:lnTo>
                  <a:pt x="214" y="526"/>
                </a:lnTo>
                <a:lnTo>
                  <a:pt x="227" y="526"/>
                </a:lnTo>
                <a:lnTo>
                  <a:pt x="234" y="526"/>
                </a:lnTo>
                <a:lnTo>
                  <a:pt x="241" y="526"/>
                </a:lnTo>
                <a:lnTo>
                  <a:pt x="255" y="526"/>
                </a:lnTo>
                <a:lnTo>
                  <a:pt x="262" y="526"/>
                </a:lnTo>
                <a:lnTo>
                  <a:pt x="276" y="526"/>
                </a:lnTo>
                <a:lnTo>
                  <a:pt x="282" y="526"/>
                </a:lnTo>
                <a:lnTo>
                  <a:pt x="296" y="526"/>
                </a:lnTo>
                <a:lnTo>
                  <a:pt x="303" y="526"/>
                </a:lnTo>
                <a:lnTo>
                  <a:pt x="317" y="526"/>
                </a:lnTo>
                <a:lnTo>
                  <a:pt x="324" y="526"/>
                </a:lnTo>
                <a:lnTo>
                  <a:pt x="338" y="526"/>
                </a:lnTo>
                <a:lnTo>
                  <a:pt x="344" y="526"/>
                </a:lnTo>
                <a:lnTo>
                  <a:pt x="358" y="526"/>
                </a:lnTo>
                <a:lnTo>
                  <a:pt x="365" y="526"/>
                </a:lnTo>
                <a:lnTo>
                  <a:pt x="379" y="526"/>
                </a:lnTo>
                <a:lnTo>
                  <a:pt x="386" y="526"/>
                </a:lnTo>
                <a:lnTo>
                  <a:pt x="400" y="526"/>
                </a:lnTo>
                <a:lnTo>
                  <a:pt x="406" y="526"/>
                </a:lnTo>
                <a:lnTo>
                  <a:pt x="420" y="526"/>
                </a:lnTo>
                <a:lnTo>
                  <a:pt x="427" y="526"/>
                </a:lnTo>
                <a:lnTo>
                  <a:pt x="441" y="526"/>
                </a:lnTo>
                <a:lnTo>
                  <a:pt x="448" y="526"/>
                </a:lnTo>
                <a:lnTo>
                  <a:pt x="455" y="526"/>
                </a:lnTo>
                <a:lnTo>
                  <a:pt x="468" y="526"/>
                </a:lnTo>
                <a:lnTo>
                  <a:pt x="475" y="526"/>
                </a:lnTo>
                <a:lnTo>
                  <a:pt x="489" y="526"/>
                </a:lnTo>
                <a:lnTo>
                  <a:pt x="496" y="526"/>
                </a:lnTo>
                <a:lnTo>
                  <a:pt x="510" y="526"/>
                </a:lnTo>
                <a:lnTo>
                  <a:pt x="517" y="526"/>
                </a:lnTo>
                <a:lnTo>
                  <a:pt x="530" y="526"/>
                </a:lnTo>
                <a:lnTo>
                  <a:pt x="537" y="519"/>
                </a:lnTo>
                <a:lnTo>
                  <a:pt x="551" y="519"/>
                </a:lnTo>
                <a:lnTo>
                  <a:pt x="558" y="519"/>
                </a:lnTo>
                <a:lnTo>
                  <a:pt x="572" y="519"/>
                </a:lnTo>
                <a:lnTo>
                  <a:pt x="579" y="519"/>
                </a:lnTo>
                <a:lnTo>
                  <a:pt x="592" y="519"/>
                </a:lnTo>
                <a:lnTo>
                  <a:pt x="599" y="519"/>
                </a:lnTo>
                <a:lnTo>
                  <a:pt x="613" y="519"/>
                </a:lnTo>
                <a:lnTo>
                  <a:pt x="620" y="519"/>
                </a:lnTo>
                <a:lnTo>
                  <a:pt x="634" y="519"/>
                </a:lnTo>
                <a:lnTo>
                  <a:pt x="641" y="519"/>
                </a:lnTo>
                <a:lnTo>
                  <a:pt x="654" y="519"/>
                </a:lnTo>
                <a:lnTo>
                  <a:pt x="661" y="519"/>
                </a:lnTo>
                <a:lnTo>
                  <a:pt x="675" y="519"/>
                </a:lnTo>
                <a:lnTo>
                  <a:pt x="682" y="519"/>
                </a:lnTo>
                <a:lnTo>
                  <a:pt x="689" y="519"/>
                </a:lnTo>
                <a:lnTo>
                  <a:pt x="702" y="519"/>
                </a:lnTo>
                <a:lnTo>
                  <a:pt x="709" y="519"/>
                </a:lnTo>
                <a:lnTo>
                  <a:pt x="723" y="519"/>
                </a:lnTo>
                <a:lnTo>
                  <a:pt x="730" y="513"/>
                </a:lnTo>
                <a:lnTo>
                  <a:pt x="744" y="513"/>
                </a:lnTo>
                <a:lnTo>
                  <a:pt x="751" y="513"/>
                </a:lnTo>
                <a:lnTo>
                  <a:pt x="764" y="513"/>
                </a:lnTo>
                <a:lnTo>
                  <a:pt x="771" y="513"/>
                </a:lnTo>
                <a:lnTo>
                  <a:pt x="785" y="513"/>
                </a:lnTo>
                <a:lnTo>
                  <a:pt x="792" y="513"/>
                </a:lnTo>
                <a:lnTo>
                  <a:pt x="806" y="513"/>
                </a:lnTo>
                <a:lnTo>
                  <a:pt x="813" y="513"/>
                </a:lnTo>
                <a:lnTo>
                  <a:pt x="826" y="513"/>
                </a:lnTo>
                <a:lnTo>
                  <a:pt x="833" y="513"/>
                </a:lnTo>
                <a:lnTo>
                  <a:pt x="847" y="506"/>
                </a:lnTo>
                <a:lnTo>
                  <a:pt x="854" y="506"/>
                </a:lnTo>
                <a:lnTo>
                  <a:pt x="868" y="506"/>
                </a:lnTo>
                <a:lnTo>
                  <a:pt x="875" y="506"/>
                </a:lnTo>
                <a:lnTo>
                  <a:pt x="888" y="506"/>
                </a:lnTo>
                <a:lnTo>
                  <a:pt x="895" y="506"/>
                </a:lnTo>
                <a:lnTo>
                  <a:pt x="902" y="506"/>
                </a:lnTo>
                <a:lnTo>
                  <a:pt x="916" y="506"/>
                </a:lnTo>
                <a:lnTo>
                  <a:pt x="923" y="506"/>
                </a:lnTo>
                <a:lnTo>
                  <a:pt x="937" y="506"/>
                </a:lnTo>
                <a:lnTo>
                  <a:pt x="943" y="506"/>
                </a:lnTo>
                <a:lnTo>
                  <a:pt x="957" y="506"/>
                </a:lnTo>
                <a:lnTo>
                  <a:pt x="964" y="499"/>
                </a:lnTo>
                <a:lnTo>
                  <a:pt x="978" y="499"/>
                </a:lnTo>
                <a:lnTo>
                  <a:pt x="985" y="499"/>
                </a:lnTo>
                <a:lnTo>
                  <a:pt x="999" y="499"/>
                </a:lnTo>
                <a:lnTo>
                  <a:pt x="1005" y="493"/>
                </a:lnTo>
                <a:lnTo>
                  <a:pt x="1019" y="493"/>
                </a:lnTo>
                <a:lnTo>
                  <a:pt x="1026" y="493"/>
                </a:lnTo>
                <a:lnTo>
                  <a:pt x="1040" y="493"/>
                </a:lnTo>
                <a:lnTo>
                  <a:pt x="1047" y="486"/>
                </a:lnTo>
                <a:lnTo>
                  <a:pt x="1061" y="486"/>
                </a:lnTo>
                <a:lnTo>
                  <a:pt x="1067" y="486"/>
                </a:lnTo>
                <a:lnTo>
                  <a:pt x="1081" y="486"/>
                </a:lnTo>
                <a:lnTo>
                  <a:pt x="1088" y="479"/>
                </a:lnTo>
                <a:lnTo>
                  <a:pt x="1102" y="479"/>
                </a:lnTo>
                <a:lnTo>
                  <a:pt x="1109" y="479"/>
                </a:lnTo>
                <a:lnTo>
                  <a:pt x="1123" y="479"/>
                </a:lnTo>
                <a:lnTo>
                  <a:pt x="1129" y="473"/>
                </a:lnTo>
                <a:lnTo>
                  <a:pt x="1136" y="473"/>
                </a:lnTo>
                <a:lnTo>
                  <a:pt x="1150" y="466"/>
                </a:lnTo>
                <a:lnTo>
                  <a:pt x="1157" y="473"/>
                </a:lnTo>
                <a:lnTo>
                  <a:pt x="1171" y="473"/>
                </a:lnTo>
                <a:lnTo>
                  <a:pt x="1178" y="473"/>
                </a:lnTo>
                <a:lnTo>
                  <a:pt x="1191" y="466"/>
                </a:lnTo>
                <a:lnTo>
                  <a:pt x="1198" y="466"/>
                </a:lnTo>
                <a:lnTo>
                  <a:pt x="1212" y="473"/>
                </a:lnTo>
                <a:lnTo>
                  <a:pt x="1219" y="466"/>
                </a:lnTo>
                <a:lnTo>
                  <a:pt x="1233" y="473"/>
                </a:lnTo>
                <a:lnTo>
                  <a:pt x="1240" y="473"/>
                </a:lnTo>
                <a:lnTo>
                  <a:pt x="1253" y="466"/>
                </a:lnTo>
                <a:lnTo>
                  <a:pt x="1260" y="466"/>
                </a:lnTo>
                <a:lnTo>
                  <a:pt x="1274" y="466"/>
                </a:lnTo>
                <a:lnTo>
                  <a:pt x="1281" y="460"/>
                </a:lnTo>
                <a:lnTo>
                  <a:pt x="1295" y="460"/>
                </a:lnTo>
                <a:lnTo>
                  <a:pt x="1302" y="460"/>
                </a:lnTo>
                <a:lnTo>
                  <a:pt x="1315" y="453"/>
                </a:lnTo>
                <a:lnTo>
                  <a:pt x="1322" y="460"/>
                </a:lnTo>
                <a:lnTo>
                  <a:pt x="1336" y="466"/>
                </a:lnTo>
                <a:lnTo>
                  <a:pt x="1343" y="466"/>
                </a:lnTo>
                <a:lnTo>
                  <a:pt x="1357" y="466"/>
                </a:lnTo>
                <a:lnTo>
                  <a:pt x="1363" y="460"/>
                </a:lnTo>
                <a:lnTo>
                  <a:pt x="1370" y="460"/>
                </a:lnTo>
                <a:lnTo>
                  <a:pt x="1384" y="453"/>
                </a:lnTo>
                <a:lnTo>
                  <a:pt x="1391" y="446"/>
                </a:lnTo>
                <a:lnTo>
                  <a:pt x="1405" y="453"/>
                </a:lnTo>
                <a:lnTo>
                  <a:pt x="1412" y="446"/>
                </a:lnTo>
                <a:lnTo>
                  <a:pt x="1425" y="440"/>
                </a:lnTo>
                <a:lnTo>
                  <a:pt x="1432" y="440"/>
                </a:lnTo>
                <a:lnTo>
                  <a:pt x="1446" y="440"/>
                </a:lnTo>
                <a:lnTo>
                  <a:pt x="1453" y="440"/>
                </a:lnTo>
                <a:lnTo>
                  <a:pt x="1467" y="440"/>
                </a:lnTo>
                <a:lnTo>
                  <a:pt x="1474" y="446"/>
                </a:lnTo>
                <a:lnTo>
                  <a:pt x="1487" y="440"/>
                </a:lnTo>
                <a:lnTo>
                  <a:pt x="1494" y="433"/>
                </a:lnTo>
                <a:lnTo>
                  <a:pt x="1508" y="426"/>
                </a:lnTo>
                <a:lnTo>
                  <a:pt x="1515" y="426"/>
                </a:lnTo>
                <a:lnTo>
                  <a:pt x="1529" y="426"/>
                </a:lnTo>
                <a:lnTo>
                  <a:pt x="1536" y="420"/>
                </a:lnTo>
                <a:lnTo>
                  <a:pt x="1549" y="420"/>
                </a:lnTo>
                <a:lnTo>
                  <a:pt x="1556" y="413"/>
                </a:lnTo>
                <a:lnTo>
                  <a:pt x="1570" y="413"/>
                </a:lnTo>
                <a:lnTo>
                  <a:pt x="1577" y="400"/>
                </a:lnTo>
                <a:lnTo>
                  <a:pt x="1584" y="393"/>
                </a:lnTo>
                <a:lnTo>
                  <a:pt x="1598" y="386"/>
                </a:lnTo>
                <a:lnTo>
                  <a:pt x="1604" y="386"/>
                </a:lnTo>
                <a:lnTo>
                  <a:pt x="1618" y="380"/>
                </a:lnTo>
                <a:lnTo>
                  <a:pt x="1625" y="366"/>
                </a:lnTo>
                <a:lnTo>
                  <a:pt x="1639" y="366"/>
                </a:lnTo>
                <a:lnTo>
                  <a:pt x="1646" y="360"/>
                </a:lnTo>
                <a:lnTo>
                  <a:pt x="1660" y="353"/>
                </a:lnTo>
                <a:lnTo>
                  <a:pt x="1666" y="346"/>
                </a:lnTo>
                <a:lnTo>
                  <a:pt x="1680" y="333"/>
                </a:lnTo>
                <a:lnTo>
                  <a:pt x="1687" y="326"/>
                </a:lnTo>
                <a:lnTo>
                  <a:pt x="1701" y="320"/>
                </a:lnTo>
                <a:lnTo>
                  <a:pt x="1708" y="306"/>
                </a:lnTo>
                <a:lnTo>
                  <a:pt x="1722" y="293"/>
                </a:lnTo>
                <a:lnTo>
                  <a:pt x="1728" y="286"/>
                </a:lnTo>
                <a:lnTo>
                  <a:pt x="1742" y="273"/>
                </a:lnTo>
                <a:lnTo>
                  <a:pt x="1749" y="266"/>
                </a:lnTo>
                <a:lnTo>
                  <a:pt x="1763" y="246"/>
                </a:lnTo>
                <a:lnTo>
                  <a:pt x="1770" y="253"/>
                </a:lnTo>
                <a:lnTo>
                  <a:pt x="1784" y="246"/>
                </a:lnTo>
                <a:lnTo>
                  <a:pt x="1790" y="233"/>
                </a:lnTo>
                <a:lnTo>
                  <a:pt x="1804" y="226"/>
                </a:lnTo>
                <a:lnTo>
                  <a:pt x="1811" y="213"/>
                </a:lnTo>
                <a:lnTo>
                  <a:pt x="1818" y="206"/>
                </a:lnTo>
                <a:lnTo>
                  <a:pt x="1832" y="206"/>
                </a:lnTo>
                <a:lnTo>
                  <a:pt x="1839" y="213"/>
                </a:lnTo>
                <a:lnTo>
                  <a:pt x="1852" y="213"/>
                </a:lnTo>
                <a:lnTo>
                  <a:pt x="1859" y="213"/>
                </a:lnTo>
                <a:lnTo>
                  <a:pt x="1873" y="206"/>
                </a:lnTo>
                <a:lnTo>
                  <a:pt x="1880" y="193"/>
                </a:lnTo>
                <a:lnTo>
                  <a:pt x="1894" y="186"/>
                </a:lnTo>
                <a:lnTo>
                  <a:pt x="1901" y="173"/>
                </a:lnTo>
                <a:lnTo>
                  <a:pt x="1914" y="160"/>
                </a:lnTo>
                <a:lnTo>
                  <a:pt x="1921" y="160"/>
                </a:lnTo>
                <a:lnTo>
                  <a:pt x="1935" y="146"/>
                </a:lnTo>
                <a:lnTo>
                  <a:pt x="1942" y="146"/>
                </a:lnTo>
                <a:lnTo>
                  <a:pt x="1956" y="140"/>
                </a:lnTo>
                <a:lnTo>
                  <a:pt x="1963" y="133"/>
                </a:lnTo>
                <a:lnTo>
                  <a:pt x="1976" y="126"/>
                </a:lnTo>
                <a:lnTo>
                  <a:pt x="1983" y="113"/>
                </a:lnTo>
                <a:lnTo>
                  <a:pt x="1997" y="106"/>
                </a:lnTo>
                <a:lnTo>
                  <a:pt x="2004" y="93"/>
                </a:lnTo>
                <a:lnTo>
                  <a:pt x="2018" y="86"/>
                </a:lnTo>
                <a:lnTo>
                  <a:pt x="2025" y="73"/>
                </a:lnTo>
                <a:lnTo>
                  <a:pt x="2038" y="66"/>
                </a:lnTo>
                <a:lnTo>
                  <a:pt x="2045" y="53"/>
                </a:lnTo>
                <a:lnTo>
                  <a:pt x="2052" y="46"/>
                </a:lnTo>
                <a:lnTo>
                  <a:pt x="2066" y="40"/>
                </a:lnTo>
                <a:lnTo>
                  <a:pt x="2073" y="33"/>
                </a:lnTo>
                <a:lnTo>
                  <a:pt x="2086" y="26"/>
                </a:lnTo>
                <a:lnTo>
                  <a:pt x="2093" y="20"/>
                </a:lnTo>
                <a:lnTo>
                  <a:pt x="2107" y="13"/>
                </a:lnTo>
                <a:lnTo>
                  <a:pt x="2114" y="13"/>
                </a:lnTo>
                <a:lnTo>
                  <a:pt x="2128" y="6"/>
                </a:lnTo>
                <a:lnTo>
                  <a:pt x="2135" y="6"/>
                </a:lnTo>
                <a:lnTo>
                  <a:pt x="2148" y="0"/>
                </a:lnTo>
                <a:lnTo>
                  <a:pt x="2155" y="0"/>
                </a:lnTo>
                <a:lnTo>
                  <a:pt x="2169" y="0"/>
                </a:lnTo>
                <a:lnTo>
                  <a:pt x="2176" y="0"/>
                </a:lnTo>
                <a:lnTo>
                  <a:pt x="2190" y="0"/>
                </a:lnTo>
                <a:lnTo>
                  <a:pt x="2197" y="0"/>
                </a:lnTo>
                <a:lnTo>
                  <a:pt x="2210" y="0"/>
                </a:lnTo>
                <a:lnTo>
                  <a:pt x="2217" y="0"/>
                </a:lnTo>
                <a:lnTo>
                  <a:pt x="2231" y="0"/>
                </a:lnTo>
                <a:lnTo>
                  <a:pt x="2238" y="0"/>
                </a:lnTo>
                <a:lnTo>
                  <a:pt x="2252" y="6"/>
                </a:lnTo>
                <a:lnTo>
                  <a:pt x="2259" y="6"/>
                </a:lnTo>
                <a:lnTo>
                  <a:pt x="2265" y="6"/>
                </a:lnTo>
                <a:lnTo>
                  <a:pt x="2279" y="13"/>
                </a:lnTo>
                <a:lnTo>
                  <a:pt x="2286" y="13"/>
                </a:lnTo>
                <a:lnTo>
                  <a:pt x="2300" y="20"/>
                </a:lnTo>
                <a:lnTo>
                  <a:pt x="2307" y="20"/>
                </a:lnTo>
                <a:lnTo>
                  <a:pt x="2321" y="26"/>
                </a:lnTo>
                <a:lnTo>
                  <a:pt x="2327" y="33"/>
                </a:lnTo>
                <a:lnTo>
                  <a:pt x="2341" y="33"/>
                </a:lnTo>
                <a:lnTo>
                  <a:pt x="2348" y="40"/>
                </a:lnTo>
                <a:lnTo>
                  <a:pt x="2362" y="46"/>
                </a:lnTo>
                <a:lnTo>
                  <a:pt x="2369" y="53"/>
                </a:lnTo>
                <a:lnTo>
                  <a:pt x="2383" y="53"/>
                </a:lnTo>
                <a:lnTo>
                  <a:pt x="2389" y="60"/>
                </a:lnTo>
                <a:lnTo>
                  <a:pt x="2403" y="66"/>
                </a:lnTo>
                <a:lnTo>
                  <a:pt x="2410" y="73"/>
                </a:lnTo>
                <a:lnTo>
                  <a:pt x="2424" y="80"/>
                </a:lnTo>
                <a:lnTo>
                  <a:pt x="2431" y="86"/>
                </a:lnTo>
                <a:lnTo>
                  <a:pt x="2445" y="93"/>
                </a:lnTo>
                <a:lnTo>
                  <a:pt x="2451" y="100"/>
                </a:lnTo>
                <a:lnTo>
                  <a:pt x="2465" y="106"/>
                </a:lnTo>
                <a:lnTo>
                  <a:pt x="2472" y="113"/>
                </a:lnTo>
                <a:lnTo>
                  <a:pt x="2486" y="120"/>
                </a:lnTo>
                <a:lnTo>
                  <a:pt x="2493" y="126"/>
                </a:lnTo>
                <a:lnTo>
                  <a:pt x="2500" y="126"/>
                </a:lnTo>
                <a:lnTo>
                  <a:pt x="2513" y="133"/>
                </a:lnTo>
                <a:lnTo>
                  <a:pt x="2520" y="140"/>
                </a:lnTo>
                <a:lnTo>
                  <a:pt x="2534" y="146"/>
                </a:lnTo>
                <a:lnTo>
                  <a:pt x="2541" y="153"/>
                </a:lnTo>
                <a:lnTo>
                  <a:pt x="2555" y="160"/>
                </a:lnTo>
                <a:lnTo>
                  <a:pt x="2562" y="166"/>
                </a:lnTo>
                <a:lnTo>
                  <a:pt x="2575" y="173"/>
                </a:lnTo>
                <a:lnTo>
                  <a:pt x="2582" y="180"/>
                </a:lnTo>
                <a:lnTo>
                  <a:pt x="2596" y="186"/>
                </a:lnTo>
                <a:lnTo>
                  <a:pt x="2603" y="193"/>
                </a:lnTo>
                <a:lnTo>
                  <a:pt x="2617" y="200"/>
                </a:lnTo>
                <a:lnTo>
                  <a:pt x="2624" y="206"/>
                </a:lnTo>
                <a:lnTo>
                  <a:pt x="2637" y="213"/>
                </a:lnTo>
                <a:lnTo>
                  <a:pt x="2644" y="220"/>
                </a:lnTo>
                <a:lnTo>
                  <a:pt x="2658" y="226"/>
                </a:lnTo>
                <a:lnTo>
                  <a:pt x="2665" y="233"/>
                </a:lnTo>
                <a:lnTo>
                  <a:pt x="2679" y="240"/>
                </a:lnTo>
                <a:lnTo>
                  <a:pt x="2686" y="246"/>
                </a:lnTo>
                <a:lnTo>
                  <a:pt x="2699" y="253"/>
                </a:lnTo>
                <a:lnTo>
                  <a:pt x="2706" y="253"/>
                </a:lnTo>
                <a:lnTo>
                  <a:pt x="2713" y="260"/>
                </a:lnTo>
                <a:lnTo>
                  <a:pt x="2727" y="266"/>
                </a:lnTo>
                <a:lnTo>
                  <a:pt x="2734" y="273"/>
                </a:lnTo>
                <a:lnTo>
                  <a:pt x="2747" y="280"/>
                </a:lnTo>
                <a:lnTo>
                  <a:pt x="2754" y="280"/>
                </a:lnTo>
                <a:lnTo>
                  <a:pt x="2768" y="286"/>
                </a:lnTo>
                <a:lnTo>
                  <a:pt x="2775" y="293"/>
                </a:lnTo>
                <a:lnTo>
                  <a:pt x="2789" y="300"/>
                </a:lnTo>
                <a:lnTo>
                  <a:pt x="2796" y="300"/>
                </a:lnTo>
                <a:lnTo>
                  <a:pt x="2809" y="306"/>
                </a:lnTo>
                <a:lnTo>
                  <a:pt x="2816" y="313"/>
                </a:lnTo>
                <a:lnTo>
                  <a:pt x="2830" y="313"/>
                </a:lnTo>
                <a:lnTo>
                  <a:pt x="2837" y="320"/>
                </a:lnTo>
                <a:lnTo>
                  <a:pt x="2851" y="326"/>
                </a:lnTo>
                <a:lnTo>
                  <a:pt x="2858" y="326"/>
                </a:lnTo>
                <a:lnTo>
                  <a:pt x="2871" y="333"/>
                </a:lnTo>
                <a:lnTo>
                  <a:pt x="2878" y="333"/>
                </a:lnTo>
                <a:lnTo>
                  <a:pt x="2892" y="340"/>
                </a:lnTo>
                <a:lnTo>
                  <a:pt x="2899" y="340"/>
                </a:lnTo>
                <a:lnTo>
                  <a:pt x="2913" y="346"/>
                </a:lnTo>
                <a:lnTo>
                  <a:pt x="2920" y="346"/>
                </a:lnTo>
                <a:lnTo>
                  <a:pt x="2933" y="353"/>
                </a:lnTo>
                <a:lnTo>
                  <a:pt x="2940" y="353"/>
                </a:lnTo>
                <a:lnTo>
                  <a:pt x="2947" y="353"/>
                </a:lnTo>
                <a:lnTo>
                  <a:pt x="2961" y="360"/>
                </a:lnTo>
                <a:lnTo>
                  <a:pt x="2968" y="360"/>
                </a:lnTo>
                <a:lnTo>
                  <a:pt x="2982" y="360"/>
                </a:lnTo>
                <a:lnTo>
                  <a:pt x="2988" y="366"/>
                </a:lnTo>
                <a:lnTo>
                  <a:pt x="3002" y="366"/>
                </a:lnTo>
                <a:lnTo>
                  <a:pt x="3009" y="366"/>
                </a:lnTo>
                <a:lnTo>
                  <a:pt x="3023" y="373"/>
                </a:lnTo>
                <a:lnTo>
                  <a:pt x="3030" y="373"/>
                </a:lnTo>
                <a:lnTo>
                  <a:pt x="3044" y="373"/>
                </a:lnTo>
                <a:lnTo>
                  <a:pt x="3050" y="373"/>
                </a:lnTo>
                <a:lnTo>
                  <a:pt x="3064" y="380"/>
                </a:lnTo>
                <a:lnTo>
                  <a:pt x="3071" y="380"/>
                </a:lnTo>
                <a:lnTo>
                  <a:pt x="3085" y="380"/>
                </a:lnTo>
                <a:lnTo>
                  <a:pt x="3092" y="380"/>
                </a:lnTo>
                <a:lnTo>
                  <a:pt x="3106" y="380"/>
                </a:lnTo>
                <a:lnTo>
                  <a:pt x="3112" y="386"/>
                </a:lnTo>
                <a:lnTo>
                  <a:pt x="3126" y="386"/>
                </a:lnTo>
                <a:lnTo>
                  <a:pt x="3133" y="386"/>
                </a:lnTo>
                <a:lnTo>
                  <a:pt x="3147" y="386"/>
                </a:lnTo>
                <a:lnTo>
                  <a:pt x="3154" y="386"/>
                </a:lnTo>
                <a:lnTo>
                  <a:pt x="3167" y="386"/>
                </a:lnTo>
                <a:lnTo>
                  <a:pt x="3174" y="393"/>
                </a:lnTo>
                <a:lnTo>
                  <a:pt x="3181" y="393"/>
                </a:lnTo>
                <a:lnTo>
                  <a:pt x="3195" y="393"/>
                </a:lnTo>
                <a:lnTo>
                  <a:pt x="3202" y="393"/>
                </a:lnTo>
                <a:lnTo>
                  <a:pt x="3216" y="393"/>
                </a:lnTo>
                <a:lnTo>
                  <a:pt x="3223" y="393"/>
                </a:lnTo>
                <a:lnTo>
                  <a:pt x="3236" y="400"/>
                </a:lnTo>
                <a:lnTo>
                  <a:pt x="3243" y="400"/>
                </a:lnTo>
                <a:lnTo>
                  <a:pt x="3257" y="400"/>
                </a:lnTo>
                <a:lnTo>
                  <a:pt x="3264" y="400"/>
                </a:lnTo>
                <a:lnTo>
                  <a:pt x="3278" y="400"/>
                </a:lnTo>
                <a:lnTo>
                  <a:pt x="3285" y="400"/>
                </a:lnTo>
                <a:lnTo>
                  <a:pt x="3298" y="400"/>
                </a:lnTo>
                <a:lnTo>
                  <a:pt x="3305" y="400"/>
                </a:lnTo>
                <a:lnTo>
                  <a:pt x="3319" y="400"/>
                </a:lnTo>
                <a:lnTo>
                  <a:pt x="3326" y="406"/>
                </a:lnTo>
                <a:lnTo>
                  <a:pt x="3340" y="406"/>
                </a:lnTo>
                <a:lnTo>
                  <a:pt x="3347" y="406"/>
                </a:lnTo>
                <a:lnTo>
                  <a:pt x="3360" y="406"/>
                </a:lnTo>
                <a:lnTo>
                  <a:pt x="3367" y="406"/>
                </a:lnTo>
                <a:lnTo>
                  <a:pt x="3381" y="406"/>
                </a:lnTo>
                <a:lnTo>
                  <a:pt x="3388" y="406"/>
                </a:lnTo>
                <a:lnTo>
                  <a:pt x="3395" y="406"/>
                </a:lnTo>
                <a:lnTo>
                  <a:pt x="3408" y="406"/>
                </a:lnTo>
                <a:lnTo>
                  <a:pt x="3415" y="406"/>
                </a:lnTo>
                <a:lnTo>
                  <a:pt x="3429" y="413"/>
                </a:lnTo>
                <a:lnTo>
                  <a:pt x="3436" y="413"/>
                </a:lnTo>
                <a:lnTo>
                  <a:pt x="3450" y="413"/>
                </a:lnTo>
                <a:lnTo>
                  <a:pt x="3457" y="413"/>
                </a:lnTo>
                <a:lnTo>
                  <a:pt x="3470" y="413"/>
                </a:lnTo>
                <a:lnTo>
                  <a:pt x="3477" y="413"/>
                </a:lnTo>
                <a:lnTo>
                  <a:pt x="3491" y="413"/>
                </a:lnTo>
                <a:lnTo>
                  <a:pt x="3498" y="413"/>
                </a:lnTo>
                <a:lnTo>
                  <a:pt x="3512" y="413"/>
                </a:lnTo>
                <a:lnTo>
                  <a:pt x="3519" y="413"/>
                </a:lnTo>
                <a:lnTo>
                  <a:pt x="3532" y="413"/>
                </a:lnTo>
                <a:lnTo>
                  <a:pt x="3539" y="413"/>
                </a:lnTo>
                <a:lnTo>
                  <a:pt x="3553" y="413"/>
                </a:lnTo>
                <a:lnTo>
                  <a:pt x="3560" y="413"/>
                </a:lnTo>
                <a:lnTo>
                  <a:pt x="3574" y="420"/>
                </a:lnTo>
                <a:lnTo>
                  <a:pt x="3581" y="420"/>
                </a:lnTo>
                <a:lnTo>
                  <a:pt x="3594" y="420"/>
                </a:lnTo>
                <a:lnTo>
                  <a:pt x="3601" y="420"/>
                </a:lnTo>
                <a:lnTo>
                  <a:pt x="3615" y="420"/>
                </a:lnTo>
                <a:lnTo>
                  <a:pt x="3622" y="420"/>
                </a:lnTo>
                <a:lnTo>
                  <a:pt x="3629" y="420"/>
                </a:lnTo>
                <a:lnTo>
                  <a:pt x="3643" y="420"/>
                </a:lnTo>
                <a:lnTo>
                  <a:pt x="3649" y="420"/>
                </a:lnTo>
                <a:lnTo>
                  <a:pt x="3663" y="420"/>
                </a:lnTo>
                <a:lnTo>
                  <a:pt x="3670" y="420"/>
                </a:lnTo>
                <a:lnTo>
                  <a:pt x="3684" y="420"/>
                </a:lnTo>
                <a:lnTo>
                  <a:pt x="3691" y="420"/>
                </a:lnTo>
                <a:lnTo>
                  <a:pt x="3705" y="420"/>
                </a:lnTo>
                <a:lnTo>
                  <a:pt x="3711" y="420"/>
                </a:lnTo>
                <a:lnTo>
                  <a:pt x="3725" y="420"/>
                </a:lnTo>
                <a:lnTo>
                  <a:pt x="3732" y="420"/>
                </a:lnTo>
                <a:lnTo>
                  <a:pt x="3746" y="420"/>
                </a:lnTo>
                <a:lnTo>
                  <a:pt x="3753" y="420"/>
                </a:lnTo>
                <a:lnTo>
                  <a:pt x="3767" y="420"/>
                </a:lnTo>
                <a:lnTo>
                  <a:pt x="3773" y="420"/>
                </a:lnTo>
                <a:lnTo>
                  <a:pt x="3787" y="420"/>
                </a:lnTo>
                <a:lnTo>
                  <a:pt x="3794" y="426"/>
                </a:lnTo>
                <a:lnTo>
                  <a:pt x="3808" y="426"/>
                </a:lnTo>
                <a:lnTo>
                  <a:pt x="3815" y="426"/>
                </a:lnTo>
                <a:lnTo>
                  <a:pt x="3829" y="426"/>
                </a:lnTo>
                <a:lnTo>
                  <a:pt x="3835" y="426"/>
                </a:lnTo>
                <a:lnTo>
                  <a:pt x="3842" y="426"/>
                </a:lnTo>
                <a:lnTo>
                  <a:pt x="3856" y="426"/>
                </a:lnTo>
                <a:lnTo>
                  <a:pt x="3863" y="426"/>
                </a:lnTo>
                <a:lnTo>
                  <a:pt x="3877" y="426"/>
                </a:lnTo>
                <a:lnTo>
                  <a:pt x="3884" y="426"/>
                </a:lnTo>
                <a:lnTo>
                  <a:pt x="3897" y="426"/>
                </a:lnTo>
                <a:lnTo>
                  <a:pt x="3904" y="426"/>
                </a:lnTo>
                <a:lnTo>
                  <a:pt x="3918" y="426"/>
                </a:lnTo>
                <a:lnTo>
                  <a:pt x="3925" y="426"/>
                </a:lnTo>
                <a:lnTo>
                  <a:pt x="3939" y="426"/>
                </a:lnTo>
                <a:lnTo>
                  <a:pt x="3946" y="426"/>
                </a:lnTo>
                <a:lnTo>
                  <a:pt x="3959" y="426"/>
                </a:lnTo>
                <a:lnTo>
                  <a:pt x="3966" y="426"/>
                </a:lnTo>
                <a:lnTo>
                  <a:pt x="3980" y="426"/>
                </a:lnTo>
                <a:lnTo>
                  <a:pt x="3987" y="426"/>
                </a:lnTo>
                <a:lnTo>
                  <a:pt x="4001" y="426"/>
                </a:lnTo>
                <a:lnTo>
                  <a:pt x="4008" y="426"/>
                </a:lnTo>
                <a:lnTo>
                  <a:pt x="4021" y="426"/>
                </a:lnTo>
                <a:lnTo>
                  <a:pt x="4028" y="426"/>
                </a:lnTo>
                <a:lnTo>
                  <a:pt x="4042" y="426"/>
                </a:lnTo>
                <a:lnTo>
                  <a:pt x="4049" y="426"/>
                </a:lnTo>
                <a:lnTo>
                  <a:pt x="4063" y="426"/>
                </a:lnTo>
                <a:lnTo>
                  <a:pt x="4070" y="426"/>
                </a:lnTo>
                <a:lnTo>
                  <a:pt x="4070" y="513"/>
                </a:lnTo>
                <a:lnTo>
                  <a:pt x="4063" y="513"/>
                </a:lnTo>
                <a:lnTo>
                  <a:pt x="4049" y="513"/>
                </a:lnTo>
                <a:lnTo>
                  <a:pt x="4042" y="513"/>
                </a:lnTo>
                <a:lnTo>
                  <a:pt x="4028" y="513"/>
                </a:lnTo>
                <a:lnTo>
                  <a:pt x="4021" y="513"/>
                </a:lnTo>
                <a:lnTo>
                  <a:pt x="4008" y="513"/>
                </a:lnTo>
                <a:lnTo>
                  <a:pt x="4001" y="513"/>
                </a:lnTo>
                <a:lnTo>
                  <a:pt x="3987" y="513"/>
                </a:lnTo>
                <a:lnTo>
                  <a:pt x="3980" y="513"/>
                </a:lnTo>
                <a:lnTo>
                  <a:pt x="3966" y="513"/>
                </a:lnTo>
                <a:lnTo>
                  <a:pt x="3959" y="513"/>
                </a:lnTo>
                <a:lnTo>
                  <a:pt x="3946" y="513"/>
                </a:lnTo>
                <a:lnTo>
                  <a:pt x="3939" y="513"/>
                </a:lnTo>
                <a:lnTo>
                  <a:pt x="3925" y="513"/>
                </a:lnTo>
                <a:lnTo>
                  <a:pt x="3918" y="513"/>
                </a:lnTo>
                <a:lnTo>
                  <a:pt x="3904" y="513"/>
                </a:lnTo>
                <a:lnTo>
                  <a:pt x="3897" y="513"/>
                </a:lnTo>
                <a:lnTo>
                  <a:pt x="3884" y="513"/>
                </a:lnTo>
                <a:lnTo>
                  <a:pt x="3877" y="513"/>
                </a:lnTo>
                <a:lnTo>
                  <a:pt x="3863" y="513"/>
                </a:lnTo>
                <a:lnTo>
                  <a:pt x="3856" y="513"/>
                </a:lnTo>
                <a:lnTo>
                  <a:pt x="3842" y="513"/>
                </a:lnTo>
                <a:lnTo>
                  <a:pt x="3835" y="513"/>
                </a:lnTo>
                <a:lnTo>
                  <a:pt x="3829" y="506"/>
                </a:lnTo>
                <a:lnTo>
                  <a:pt x="3815" y="506"/>
                </a:lnTo>
                <a:lnTo>
                  <a:pt x="3808" y="506"/>
                </a:lnTo>
                <a:lnTo>
                  <a:pt x="3794" y="506"/>
                </a:lnTo>
                <a:lnTo>
                  <a:pt x="3787" y="506"/>
                </a:lnTo>
                <a:lnTo>
                  <a:pt x="3773" y="506"/>
                </a:lnTo>
                <a:lnTo>
                  <a:pt x="3767" y="506"/>
                </a:lnTo>
                <a:lnTo>
                  <a:pt x="3753" y="506"/>
                </a:lnTo>
                <a:lnTo>
                  <a:pt x="3746" y="506"/>
                </a:lnTo>
                <a:lnTo>
                  <a:pt x="3732" y="506"/>
                </a:lnTo>
                <a:lnTo>
                  <a:pt x="3725" y="506"/>
                </a:lnTo>
                <a:lnTo>
                  <a:pt x="3711" y="506"/>
                </a:lnTo>
                <a:lnTo>
                  <a:pt x="3705" y="506"/>
                </a:lnTo>
                <a:lnTo>
                  <a:pt x="3691" y="506"/>
                </a:lnTo>
                <a:lnTo>
                  <a:pt x="3684" y="506"/>
                </a:lnTo>
                <a:lnTo>
                  <a:pt x="3670" y="506"/>
                </a:lnTo>
                <a:lnTo>
                  <a:pt x="3663" y="506"/>
                </a:lnTo>
                <a:lnTo>
                  <a:pt x="3649" y="506"/>
                </a:lnTo>
                <a:lnTo>
                  <a:pt x="3643" y="506"/>
                </a:lnTo>
                <a:lnTo>
                  <a:pt x="3629" y="506"/>
                </a:lnTo>
                <a:lnTo>
                  <a:pt x="3622" y="506"/>
                </a:lnTo>
                <a:lnTo>
                  <a:pt x="3615" y="506"/>
                </a:lnTo>
                <a:lnTo>
                  <a:pt x="3601" y="506"/>
                </a:lnTo>
                <a:lnTo>
                  <a:pt x="3594" y="506"/>
                </a:lnTo>
                <a:lnTo>
                  <a:pt x="3581" y="506"/>
                </a:lnTo>
                <a:lnTo>
                  <a:pt x="3574" y="506"/>
                </a:lnTo>
                <a:lnTo>
                  <a:pt x="3560" y="506"/>
                </a:lnTo>
                <a:lnTo>
                  <a:pt x="3553" y="506"/>
                </a:lnTo>
                <a:lnTo>
                  <a:pt x="3539" y="506"/>
                </a:lnTo>
                <a:lnTo>
                  <a:pt x="3532" y="506"/>
                </a:lnTo>
                <a:lnTo>
                  <a:pt x="3519" y="506"/>
                </a:lnTo>
                <a:lnTo>
                  <a:pt x="3512" y="506"/>
                </a:lnTo>
                <a:lnTo>
                  <a:pt x="3498" y="506"/>
                </a:lnTo>
                <a:lnTo>
                  <a:pt x="3491" y="506"/>
                </a:lnTo>
                <a:lnTo>
                  <a:pt x="3477" y="506"/>
                </a:lnTo>
                <a:lnTo>
                  <a:pt x="3470" y="506"/>
                </a:lnTo>
                <a:lnTo>
                  <a:pt x="3457" y="506"/>
                </a:lnTo>
                <a:lnTo>
                  <a:pt x="3450" y="506"/>
                </a:lnTo>
                <a:lnTo>
                  <a:pt x="3436" y="506"/>
                </a:lnTo>
                <a:lnTo>
                  <a:pt x="3429" y="506"/>
                </a:lnTo>
                <a:lnTo>
                  <a:pt x="3415" y="506"/>
                </a:lnTo>
                <a:lnTo>
                  <a:pt x="3408" y="506"/>
                </a:lnTo>
                <a:lnTo>
                  <a:pt x="3395" y="506"/>
                </a:lnTo>
                <a:lnTo>
                  <a:pt x="3388" y="506"/>
                </a:lnTo>
                <a:lnTo>
                  <a:pt x="3381" y="506"/>
                </a:lnTo>
                <a:lnTo>
                  <a:pt x="3367" y="506"/>
                </a:lnTo>
                <a:lnTo>
                  <a:pt x="3360" y="506"/>
                </a:lnTo>
                <a:lnTo>
                  <a:pt x="3347" y="506"/>
                </a:lnTo>
                <a:lnTo>
                  <a:pt x="3340" y="506"/>
                </a:lnTo>
                <a:lnTo>
                  <a:pt x="3326" y="506"/>
                </a:lnTo>
                <a:lnTo>
                  <a:pt x="3319" y="506"/>
                </a:lnTo>
                <a:lnTo>
                  <a:pt x="3305" y="506"/>
                </a:lnTo>
                <a:lnTo>
                  <a:pt x="3298" y="506"/>
                </a:lnTo>
                <a:lnTo>
                  <a:pt x="3285" y="506"/>
                </a:lnTo>
                <a:lnTo>
                  <a:pt x="3278" y="506"/>
                </a:lnTo>
                <a:lnTo>
                  <a:pt x="3264" y="506"/>
                </a:lnTo>
                <a:lnTo>
                  <a:pt x="3257" y="506"/>
                </a:lnTo>
                <a:lnTo>
                  <a:pt x="3243" y="506"/>
                </a:lnTo>
                <a:lnTo>
                  <a:pt x="3236" y="506"/>
                </a:lnTo>
                <a:lnTo>
                  <a:pt x="3223" y="506"/>
                </a:lnTo>
                <a:lnTo>
                  <a:pt x="3216" y="506"/>
                </a:lnTo>
                <a:lnTo>
                  <a:pt x="3202" y="506"/>
                </a:lnTo>
                <a:lnTo>
                  <a:pt x="3195" y="506"/>
                </a:lnTo>
                <a:lnTo>
                  <a:pt x="3181" y="506"/>
                </a:lnTo>
                <a:lnTo>
                  <a:pt x="3174" y="506"/>
                </a:lnTo>
                <a:lnTo>
                  <a:pt x="3167" y="506"/>
                </a:lnTo>
                <a:lnTo>
                  <a:pt x="3154" y="506"/>
                </a:lnTo>
                <a:lnTo>
                  <a:pt x="3147" y="506"/>
                </a:lnTo>
                <a:lnTo>
                  <a:pt x="3133" y="506"/>
                </a:lnTo>
                <a:lnTo>
                  <a:pt x="3126" y="506"/>
                </a:lnTo>
                <a:lnTo>
                  <a:pt x="3112" y="506"/>
                </a:lnTo>
                <a:lnTo>
                  <a:pt x="3106" y="499"/>
                </a:lnTo>
                <a:lnTo>
                  <a:pt x="3092" y="499"/>
                </a:lnTo>
                <a:lnTo>
                  <a:pt x="3085" y="499"/>
                </a:lnTo>
                <a:lnTo>
                  <a:pt x="3071" y="499"/>
                </a:lnTo>
                <a:lnTo>
                  <a:pt x="3064" y="499"/>
                </a:lnTo>
                <a:lnTo>
                  <a:pt x="3050" y="499"/>
                </a:lnTo>
                <a:lnTo>
                  <a:pt x="3044" y="499"/>
                </a:lnTo>
                <a:lnTo>
                  <a:pt x="3030" y="499"/>
                </a:lnTo>
                <a:lnTo>
                  <a:pt x="3023" y="499"/>
                </a:lnTo>
                <a:lnTo>
                  <a:pt x="3009" y="499"/>
                </a:lnTo>
                <a:lnTo>
                  <a:pt x="3002" y="499"/>
                </a:lnTo>
                <a:lnTo>
                  <a:pt x="2988" y="493"/>
                </a:lnTo>
                <a:lnTo>
                  <a:pt x="2982" y="493"/>
                </a:lnTo>
                <a:lnTo>
                  <a:pt x="2968" y="493"/>
                </a:lnTo>
                <a:lnTo>
                  <a:pt x="2961" y="493"/>
                </a:lnTo>
                <a:lnTo>
                  <a:pt x="2947" y="493"/>
                </a:lnTo>
                <a:lnTo>
                  <a:pt x="2940" y="493"/>
                </a:lnTo>
                <a:lnTo>
                  <a:pt x="2933" y="486"/>
                </a:lnTo>
                <a:lnTo>
                  <a:pt x="2920" y="486"/>
                </a:lnTo>
                <a:lnTo>
                  <a:pt x="2913" y="486"/>
                </a:lnTo>
                <a:lnTo>
                  <a:pt x="2899" y="486"/>
                </a:lnTo>
                <a:lnTo>
                  <a:pt x="2892" y="486"/>
                </a:lnTo>
                <a:lnTo>
                  <a:pt x="2878" y="479"/>
                </a:lnTo>
                <a:lnTo>
                  <a:pt x="2871" y="479"/>
                </a:lnTo>
                <a:lnTo>
                  <a:pt x="2858" y="479"/>
                </a:lnTo>
                <a:lnTo>
                  <a:pt x="2851" y="479"/>
                </a:lnTo>
                <a:lnTo>
                  <a:pt x="2837" y="473"/>
                </a:lnTo>
                <a:lnTo>
                  <a:pt x="2830" y="473"/>
                </a:lnTo>
                <a:lnTo>
                  <a:pt x="2816" y="473"/>
                </a:lnTo>
                <a:lnTo>
                  <a:pt x="2809" y="466"/>
                </a:lnTo>
                <a:lnTo>
                  <a:pt x="2796" y="466"/>
                </a:lnTo>
                <a:lnTo>
                  <a:pt x="2789" y="466"/>
                </a:lnTo>
                <a:lnTo>
                  <a:pt x="2775" y="460"/>
                </a:lnTo>
                <a:lnTo>
                  <a:pt x="2768" y="460"/>
                </a:lnTo>
                <a:lnTo>
                  <a:pt x="2754" y="460"/>
                </a:lnTo>
                <a:lnTo>
                  <a:pt x="2747" y="453"/>
                </a:lnTo>
                <a:lnTo>
                  <a:pt x="2734" y="453"/>
                </a:lnTo>
                <a:lnTo>
                  <a:pt x="2727" y="453"/>
                </a:lnTo>
                <a:lnTo>
                  <a:pt x="2713" y="446"/>
                </a:lnTo>
                <a:lnTo>
                  <a:pt x="2706" y="446"/>
                </a:lnTo>
                <a:lnTo>
                  <a:pt x="2699" y="440"/>
                </a:lnTo>
                <a:lnTo>
                  <a:pt x="2686" y="440"/>
                </a:lnTo>
                <a:lnTo>
                  <a:pt x="2679" y="433"/>
                </a:lnTo>
                <a:lnTo>
                  <a:pt x="2665" y="433"/>
                </a:lnTo>
                <a:lnTo>
                  <a:pt x="2658" y="426"/>
                </a:lnTo>
                <a:lnTo>
                  <a:pt x="2644" y="426"/>
                </a:lnTo>
                <a:lnTo>
                  <a:pt x="2637" y="420"/>
                </a:lnTo>
                <a:lnTo>
                  <a:pt x="2624" y="420"/>
                </a:lnTo>
                <a:lnTo>
                  <a:pt x="2617" y="413"/>
                </a:lnTo>
                <a:lnTo>
                  <a:pt x="2603" y="413"/>
                </a:lnTo>
                <a:lnTo>
                  <a:pt x="2596" y="406"/>
                </a:lnTo>
                <a:lnTo>
                  <a:pt x="2582" y="406"/>
                </a:lnTo>
                <a:lnTo>
                  <a:pt x="2575" y="400"/>
                </a:lnTo>
                <a:lnTo>
                  <a:pt x="2562" y="400"/>
                </a:lnTo>
                <a:lnTo>
                  <a:pt x="2555" y="393"/>
                </a:lnTo>
                <a:lnTo>
                  <a:pt x="2541" y="386"/>
                </a:lnTo>
                <a:lnTo>
                  <a:pt x="2534" y="386"/>
                </a:lnTo>
                <a:lnTo>
                  <a:pt x="2520" y="380"/>
                </a:lnTo>
                <a:lnTo>
                  <a:pt x="2513" y="380"/>
                </a:lnTo>
                <a:lnTo>
                  <a:pt x="2500" y="373"/>
                </a:lnTo>
                <a:lnTo>
                  <a:pt x="2493" y="366"/>
                </a:lnTo>
                <a:lnTo>
                  <a:pt x="2486" y="366"/>
                </a:lnTo>
                <a:lnTo>
                  <a:pt x="2472" y="360"/>
                </a:lnTo>
                <a:lnTo>
                  <a:pt x="2465" y="353"/>
                </a:lnTo>
                <a:lnTo>
                  <a:pt x="2451" y="353"/>
                </a:lnTo>
                <a:lnTo>
                  <a:pt x="2445" y="346"/>
                </a:lnTo>
                <a:lnTo>
                  <a:pt x="2431" y="340"/>
                </a:lnTo>
                <a:lnTo>
                  <a:pt x="2424" y="340"/>
                </a:lnTo>
                <a:lnTo>
                  <a:pt x="2410" y="333"/>
                </a:lnTo>
                <a:lnTo>
                  <a:pt x="2403" y="333"/>
                </a:lnTo>
                <a:lnTo>
                  <a:pt x="2389" y="326"/>
                </a:lnTo>
                <a:lnTo>
                  <a:pt x="2383" y="320"/>
                </a:lnTo>
                <a:lnTo>
                  <a:pt x="2369" y="320"/>
                </a:lnTo>
                <a:lnTo>
                  <a:pt x="2362" y="313"/>
                </a:lnTo>
                <a:lnTo>
                  <a:pt x="2348" y="306"/>
                </a:lnTo>
                <a:lnTo>
                  <a:pt x="2341" y="306"/>
                </a:lnTo>
                <a:lnTo>
                  <a:pt x="2327" y="300"/>
                </a:lnTo>
                <a:lnTo>
                  <a:pt x="2321" y="293"/>
                </a:lnTo>
                <a:lnTo>
                  <a:pt x="2307" y="293"/>
                </a:lnTo>
                <a:lnTo>
                  <a:pt x="2300" y="286"/>
                </a:lnTo>
                <a:lnTo>
                  <a:pt x="2286" y="286"/>
                </a:lnTo>
                <a:lnTo>
                  <a:pt x="2279" y="280"/>
                </a:lnTo>
                <a:lnTo>
                  <a:pt x="2265" y="280"/>
                </a:lnTo>
                <a:lnTo>
                  <a:pt x="2259" y="273"/>
                </a:lnTo>
                <a:lnTo>
                  <a:pt x="2252" y="273"/>
                </a:lnTo>
                <a:lnTo>
                  <a:pt x="2238" y="266"/>
                </a:lnTo>
                <a:lnTo>
                  <a:pt x="2231" y="266"/>
                </a:lnTo>
                <a:lnTo>
                  <a:pt x="2217" y="260"/>
                </a:lnTo>
                <a:lnTo>
                  <a:pt x="2210" y="260"/>
                </a:lnTo>
                <a:lnTo>
                  <a:pt x="2197" y="253"/>
                </a:lnTo>
                <a:lnTo>
                  <a:pt x="2190" y="253"/>
                </a:lnTo>
                <a:lnTo>
                  <a:pt x="2176" y="253"/>
                </a:lnTo>
                <a:lnTo>
                  <a:pt x="2169" y="253"/>
                </a:lnTo>
                <a:lnTo>
                  <a:pt x="2155" y="246"/>
                </a:lnTo>
                <a:lnTo>
                  <a:pt x="2148" y="246"/>
                </a:lnTo>
                <a:lnTo>
                  <a:pt x="2135" y="246"/>
                </a:lnTo>
                <a:lnTo>
                  <a:pt x="2128" y="246"/>
                </a:lnTo>
                <a:lnTo>
                  <a:pt x="2114" y="246"/>
                </a:lnTo>
                <a:lnTo>
                  <a:pt x="2107" y="246"/>
                </a:lnTo>
                <a:lnTo>
                  <a:pt x="2093" y="246"/>
                </a:lnTo>
                <a:lnTo>
                  <a:pt x="2086" y="246"/>
                </a:lnTo>
                <a:lnTo>
                  <a:pt x="2073" y="246"/>
                </a:lnTo>
                <a:lnTo>
                  <a:pt x="2066" y="253"/>
                </a:lnTo>
                <a:lnTo>
                  <a:pt x="2052" y="253"/>
                </a:lnTo>
                <a:lnTo>
                  <a:pt x="2045" y="253"/>
                </a:lnTo>
                <a:lnTo>
                  <a:pt x="2038" y="260"/>
                </a:lnTo>
                <a:lnTo>
                  <a:pt x="2025" y="260"/>
                </a:lnTo>
                <a:lnTo>
                  <a:pt x="2018" y="266"/>
                </a:lnTo>
                <a:lnTo>
                  <a:pt x="2004" y="266"/>
                </a:lnTo>
                <a:lnTo>
                  <a:pt x="1997" y="273"/>
                </a:lnTo>
                <a:lnTo>
                  <a:pt x="1983" y="273"/>
                </a:lnTo>
                <a:lnTo>
                  <a:pt x="1976" y="273"/>
                </a:lnTo>
                <a:lnTo>
                  <a:pt x="1963" y="273"/>
                </a:lnTo>
                <a:lnTo>
                  <a:pt x="1956" y="273"/>
                </a:lnTo>
                <a:lnTo>
                  <a:pt x="1942" y="273"/>
                </a:lnTo>
                <a:lnTo>
                  <a:pt x="1935" y="273"/>
                </a:lnTo>
                <a:lnTo>
                  <a:pt x="1921" y="280"/>
                </a:lnTo>
                <a:lnTo>
                  <a:pt x="1914" y="280"/>
                </a:lnTo>
                <a:lnTo>
                  <a:pt x="1901" y="286"/>
                </a:lnTo>
                <a:lnTo>
                  <a:pt x="1894" y="293"/>
                </a:lnTo>
                <a:lnTo>
                  <a:pt x="1880" y="293"/>
                </a:lnTo>
                <a:lnTo>
                  <a:pt x="1873" y="300"/>
                </a:lnTo>
                <a:lnTo>
                  <a:pt x="1859" y="306"/>
                </a:lnTo>
                <a:lnTo>
                  <a:pt x="1852" y="306"/>
                </a:lnTo>
                <a:lnTo>
                  <a:pt x="1839" y="300"/>
                </a:lnTo>
                <a:lnTo>
                  <a:pt x="1832" y="293"/>
                </a:lnTo>
                <a:lnTo>
                  <a:pt x="1818" y="293"/>
                </a:lnTo>
                <a:lnTo>
                  <a:pt x="1811" y="300"/>
                </a:lnTo>
                <a:lnTo>
                  <a:pt x="1804" y="300"/>
                </a:lnTo>
                <a:lnTo>
                  <a:pt x="1790" y="306"/>
                </a:lnTo>
                <a:lnTo>
                  <a:pt x="1784" y="313"/>
                </a:lnTo>
                <a:lnTo>
                  <a:pt x="1770" y="313"/>
                </a:lnTo>
                <a:lnTo>
                  <a:pt x="1763" y="313"/>
                </a:lnTo>
                <a:lnTo>
                  <a:pt x="1749" y="320"/>
                </a:lnTo>
                <a:lnTo>
                  <a:pt x="1742" y="326"/>
                </a:lnTo>
                <a:lnTo>
                  <a:pt x="1728" y="333"/>
                </a:lnTo>
                <a:lnTo>
                  <a:pt x="1722" y="340"/>
                </a:lnTo>
                <a:lnTo>
                  <a:pt x="1708" y="346"/>
                </a:lnTo>
                <a:lnTo>
                  <a:pt x="1701" y="360"/>
                </a:lnTo>
                <a:lnTo>
                  <a:pt x="1687" y="366"/>
                </a:lnTo>
                <a:lnTo>
                  <a:pt x="1680" y="366"/>
                </a:lnTo>
                <a:lnTo>
                  <a:pt x="1666" y="373"/>
                </a:lnTo>
                <a:lnTo>
                  <a:pt x="1660" y="380"/>
                </a:lnTo>
                <a:lnTo>
                  <a:pt x="1646" y="393"/>
                </a:lnTo>
                <a:lnTo>
                  <a:pt x="1639" y="400"/>
                </a:lnTo>
                <a:lnTo>
                  <a:pt x="1625" y="400"/>
                </a:lnTo>
                <a:lnTo>
                  <a:pt x="1618" y="406"/>
                </a:lnTo>
                <a:lnTo>
                  <a:pt x="1604" y="413"/>
                </a:lnTo>
                <a:lnTo>
                  <a:pt x="1598" y="406"/>
                </a:lnTo>
                <a:lnTo>
                  <a:pt x="1584" y="413"/>
                </a:lnTo>
                <a:lnTo>
                  <a:pt x="1577" y="420"/>
                </a:lnTo>
                <a:lnTo>
                  <a:pt x="1570" y="426"/>
                </a:lnTo>
                <a:lnTo>
                  <a:pt x="1556" y="426"/>
                </a:lnTo>
                <a:lnTo>
                  <a:pt x="1549" y="433"/>
                </a:lnTo>
                <a:lnTo>
                  <a:pt x="1536" y="433"/>
                </a:lnTo>
                <a:lnTo>
                  <a:pt x="1529" y="440"/>
                </a:lnTo>
                <a:lnTo>
                  <a:pt x="1515" y="440"/>
                </a:lnTo>
                <a:lnTo>
                  <a:pt x="1508" y="433"/>
                </a:lnTo>
                <a:lnTo>
                  <a:pt x="1494" y="440"/>
                </a:lnTo>
                <a:lnTo>
                  <a:pt x="1487" y="453"/>
                </a:lnTo>
                <a:lnTo>
                  <a:pt x="1474" y="453"/>
                </a:lnTo>
                <a:lnTo>
                  <a:pt x="1467" y="446"/>
                </a:lnTo>
                <a:lnTo>
                  <a:pt x="1453" y="446"/>
                </a:lnTo>
                <a:lnTo>
                  <a:pt x="1446" y="446"/>
                </a:lnTo>
                <a:lnTo>
                  <a:pt x="1432" y="446"/>
                </a:lnTo>
                <a:lnTo>
                  <a:pt x="1425" y="453"/>
                </a:lnTo>
                <a:lnTo>
                  <a:pt x="1412" y="453"/>
                </a:lnTo>
                <a:lnTo>
                  <a:pt x="1405" y="460"/>
                </a:lnTo>
                <a:lnTo>
                  <a:pt x="1391" y="453"/>
                </a:lnTo>
                <a:lnTo>
                  <a:pt x="1384" y="460"/>
                </a:lnTo>
                <a:lnTo>
                  <a:pt x="1370" y="466"/>
                </a:lnTo>
                <a:lnTo>
                  <a:pt x="1363" y="466"/>
                </a:lnTo>
                <a:lnTo>
                  <a:pt x="1357" y="473"/>
                </a:lnTo>
                <a:lnTo>
                  <a:pt x="1343" y="473"/>
                </a:lnTo>
                <a:lnTo>
                  <a:pt x="1336" y="473"/>
                </a:lnTo>
                <a:lnTo>
                  <a:pt x="1322" y="466"/>
                </a:lnTo>
                <a:lnTo>
                  <a:pt x="1315" y="460"/>
                </a:lnTo>
                <a:lnTo>
                  <a:pt x="1302" y="466"/>
                </a:lnTo>
                <a:lnTo>
                  <a:pt x="1295" y="466"/>
                </a:lnTo>
                <a:lnTo>
                  <a:pt x="1281" y="466"/>
                </a:lnTo>
                <a:lnTo>
                  <a:pt x="1274" y="466"/>
                </a:lnTo>
                <a:lnTo>
                  <a:pt x="1260" y="473"/>
                </a:lnTo>
                <a:lnTo>
                  <a:pt x="1253" y="473"/>
                </a:lnTo>
                <a:lnTo>
                  <a:pt x="1240" y="473"/>
                </a:lnTo>
                <a:lnTo>
                  <a:pt x="1233" y="479"/>
                </a:lnTo>
                <a:lnTo>
                  <a:pt x="1219" y="473"/>
                </a:lnTo>
                <a:lnTo>
                  <a:pt x="1212" y="479"/>
                </a:lnTo>
                <a:lnTo>
                  <a:pt x="1198" y="473"/>
                </a:lnTo>
                <a:lnTo>
                  <a:pt x="1191" y="473"/>
                </a:lnTo>
                <a:lnTo>
                  <a:pt x="1178" y="479"/>
                </a:lnTo>
                <a:lnTo>
                  <a:pt x="1171" y="479"/>
                </a:lnTo>
                <a:lnTo>
                  <a:pt x="1157" y="479"/>
                </a:lnTo>
                <a:lnTo>
                  <a:pt x="1150" y="473"/>
                </a:lnTo>
                <a:lnTo>
                  <a:pt x="1136" y="479"/>
                </a:lnTo>
                <a:lnTo>
                  <a:pt x="1129" y="479"/>
                </a:lnTo>
                <a:lnTo>
                  <a:pt x="1123" y="479"/>
                </a:lnTo>
                <a:lnTo>
                  <a:pt x="1109" y="486"/>
                </a:lnTo>
                <a:lnTo>
                  <a:pt x="1102" y="486"/>
                </a:lnTo>
                <a:lnTo>
                  <a:pt x="1088" y="486"/>
                </a:lnTo>
                <a:lnTo>
                  <a:pt x="1081" y="486"/>
                </a:lnTo>
                <a:lnTo>
                  <a:pt x="1067" y="493"/>
                </a:lnTo>
                <a:lnTo>
                  <a:pt x="1061" y="493"/>
                </a:lnTo>
                <a:lnTo>
                  <a:pt x="1047" y="493"/>
                </a:lnTo>
                <a:lnTo>
                  <a:pt x="1040" y="493"/>
                </a:lnTo>
                <a:lnTo>
                  <a:pt x="1026" y="499"/>
                </a:lnTo>
                <a:lnTo>
                  <a:pt x="1019" y="499"/>
                </a:lnTo>
                <a:lnTo>
                  <a:pt x="1005" y="499"/>
                </a:lnTo>
                <a:lnTo>
                  <a:pt x="999" y="499"/>
                </a:lnTo>
                <a:lnTo>
                  <a:pt x="985" y="499"/>
                </a:lnTo>
                <a:lnTo>
                  <a:pt x="978" y="506"/>
                </a:lnTo>
                <a:lnTo>
                  <a:pt x="964" y="506"/>
                </a:lnTo>
                <a:lnTo>
                  <a:pt x="957" y="506"/>
                </a:lnTo>
                <a:lnTo>
                  <a:pt x="943" y="506"/>
                </a:lnTo>
                <a:lnTo>
                  <a:pt x="937" y="506"/>
                </a:lnTo>
                <a:lnTo>
                  <a:pt x="923" y="506"/>
                </a:lnTo>
                <a:lnTo>
                  <a:pt x="916" y="506"/>
                </a:lnTo>
                <a:lnTo>
                  <a:pt x="902" y="506"/>
                </a:lnTo>
                <a:lnTo>
                  <a:pt x="895" y="506"/>
                </a:lnTo>
                <a:lnTo>
                  <a:pt x="888" y="513"/>
                </a:lnTo>
                <a:lnTo>
                  <a:pt x="875" y="513"/>
                </a:lnTo>
                <a:lnTo>
                  <a:pt x="868" y="513"/>
                </a:lnTo>
                <a:lnTo>
                  <a:pt x="854" y="513"/>
                </a:lnTo>
                <a:lnTo>
                  <a:pt x="847" y="513"/>
                </a:lnTo>
                <a:lnTo>
                  <a:pt x="833" y="513"/>
                </a:lnTo>
                <a:lnTo>
                  <a:pt x="826" y="513"/>
                </a:lnTo>
                <a:lnTo>
                  <a:pt x="813" y="513"/>
                </a:lnTo>
                <a:lnTo>
                  <a:pt x="806" y="513"/>
                </a:lnTo>
                <a:lnTo>
                  <a:pt x="792" y="513"/>
                </a:lnTo>
                <a:lnTo>
                  <a:pt x="785" y="513"/>
                </a:lnTo>
                <a:lnTo>
                  <a:pt x="771" y="513"/>
                </a:lnTo>
                <a:lnTo>
                  <a:pt x="764" y="513"/>
                </a:lnTo>
                <a:lnTo>
                  <a:pt x="751" y="513"/>
                </a:lnTo>
                <a:lnTo>
                  <a:pt x="744" y="513"/>
                </a:lnTo>
                <a:lnTo>
                  <a:pt x="730" y="519"/>
                </a:lnTo>
                <a:lnTo>
                  <a:pt x="723" y="519"/>
                </a:lnTo>
                <a:lnTo>
                  <a:pt x="709" y="519"/>
                </a:lnTo>
                <a:lnTo>
                  <a:pt x="702" y="519"/>
                </a:lnTo>
                <a:lnTo>
                  <a:pt x="689" y="519"/>
                </a:lnTo>
                <a:lnTo>
                  <a:pt x="682" y="519"/>
                </a:lnTo>
                <a:lnTo>
                  <a:pt x="675" y="519"/>
                </a:lnTo>
                <a:lnTo>
                  <a:pt x="661" y="519"/>
                </a:lnTo>
                <a:lnTo>
                  <a:pt x="654" y="519"/>
                </a:lnTo>
                <a:lnTo>
                  <a:pt x="641" y="519"/>
                </a:lnTo>
                <a:lnTo>
                  <a:pt x="634" y="519"/>
                </a:lnTo>
                <a:lnTo>
                  <a:pt x="620" y="519"/>
                </a:lnTo>
                <a:lnTo>
                  <a:pt x="613" y="519"/>
                </a:lnTo>
                <a:lnTo>
                  <a:pt x="599" y="519"/>
                </a:lnTo>
                <a:lnTo>
                  <a:pt x="592" y="519"/>
                </a:lnTo>
                <a:lnTo>
                  <a:pt x="579" y="519"/>
                </a:lnTo>
                <a:lnTo>
                  <a:pt x="572" y="519"/>
                </a:lnTo>
                <a:lnTo>
                  <a:pt x="558" y="519"/>
                </a:lnTo>
                <a:lnTo>
                  <a:pt x="551" y="519"/>
                </a:lnTo>
                <a:lnTo>
                  <a:pt x="537" y="526"/>
                </a:lnTo>
                <a:lnTo>
                  <a:pt x="530" y="526"/>
                </a:lnTo>
                <a:lnTo>
                  <a:pt x="517" y="526"/>
                </a:lnTo>
                <a:lnTo>
                  <a:pt x="510" y="526"/>
                </a:lnTo>
                <a:lnTo>
                  <a:pt x="496" y="526"/>
                </a:lnTo>
                <a:lnTo>
                  <a:pt x="489" y="526"/>
                </a:lnTo>
                <a:lnTo>
                  <a:pt x="475" y="526"/>
                </a:lnTo>
                <a:lnTo>
                  <a:pt x="468" y="526"/>
                </a:lnTo>
                <a:lnTo>
                  <a:pt x="455" y="526"/>
                </a:lnTo>
                <a:lnTo>
                  <a:pt x="448" y="526"/>
                </a:lnTo>
                <a:lnTo>
                  <a:pt x="441" y="526"/>
                </a:lnTo>
                <a:lnTo>
                  <a:pt x="427" y="526"/>
                </a:lnTo>
                <a:lnTo>
                  <a:pt x="420" y="526"/>
                </a:lnTo>
                <a:lnTo>
                  <a:pt x="406" y="526"/>
                </a:lnTo>
                <a:lnTo>
                  <a:pt x="400" y="526"/>
                </a:lnTo>
                <a:lnTo>
                  <a:pt x="386" y="526"/>
                </a:lnTo>
                <a:lnTo>
                  <a:pt x="379" y="526"/>
                </a:lnTo>
                <a:lnTo>
                  <a:pt x="365" y="526"/>
                </a:lnTo>
                <a:lnTo>
                  <a:pt x="358" y="526"/>
                </a:lnTo>
                <a:lnTo>
                  <a:pt x="344" y="526"/>
                </a:lnTo>
                <a:lnTo>
                  <a:pt x="338" y="526"/>
                </a:lnTo>
                <a:lnTo>
                  <a:pt x="324" y="526"/>
                </a:lnTo>
                <a:lnTo>
                  <a:pt x="317" y="526"/>
                </a:lnTo>
                <a:lnTo>
                  <a:pt x="303" y="526"/>
                </a:lnTo>
                <a:lnTo>
                  <a:pt x="296" y="526"/>
                </a:lnTo>
                <a:lnTo>
                  <a:pt x="282" y="526"/>
                </a:lnTo>
                <a:lnTo>
                  <a:pt x="276" y="526"/>
                </a:lnTo>
                <a:lnTo>
                  <a:pt x="262" y="526"/>
                </a:lnTo>
                <a:lnTo>
                  <a:pt x="255" y="526"/>
                </a:lnTo>
                <a:lnTo>
                  <a:pt x="241" y="526"/>
                </a:lnTo>
                <a:lnTo>
                  <a:pt x="234" y="526"/>
                </a:lnTo>
                <a:lnTo>
                  <a:pt x="227" y="526"/>
                </a:lnTo>
                <a:lnTo>
                  <a:pt x="214" y="526"/>
                </a:lnTo>
                <a:lnTo>
                  <a:pt x="207" y="526"/>
                </a:lnTo>
                <a:lnTo>
                  <a:pt x="193" y="526"/>
                </a:lnTo>
                <a:lnTo>
                  <a:pt x="186" y="526"/>
                </a:lnTo>
                <a:lnTo>
                  <a:pt x="172" y="526"/>
                </a:lnTo>
                <a:lnTo>
                  <a:pt x="165" y="526"/>
                </a:lnTo>
                <a:lnTo>
                  <a:pt x="152" y="526"/>
                </a:lnTo>
                <a:lnTo>
                  <a:pt x="145" y="526"/>
                </a:lnTo>
                <a:lnTo>
                  <a:pt x="131" y="526"/>
                </a:lnTo>
                <a:lnTo>
                  <a:pt x="124" y="526"/>
                </a:lnTo>
                <a:lnTo>
                  <a:pt x="110" y="526"/>
                </a:lnTo>
                <a:lnTo>
                  <a:pt x="103" y="526"/>
                </a:lnTo>
                <a:lnTo>
                  <a:pt x="90" y="526"/>
                </a:lnTo>
                <a:lnTo>
                  <a:pt x="83" y="526"/>
                </a:lnTo>
                <a:lnTo>
                  <a:pt x="69" y="526"/>
                </a:lnTo>
                <a:lnTo>
                  <a:pt x="62" y="526"/>
                </a:lnTo>
                <a:lnTo>
                  <a:pt x="48" y="526"/>
                </a:lnTo>
                <a:lnTo>
                  <a:pt x="41" y="526"/>
                </a:lnTo>
                <a:lnTo>
                  <a:pt x="28" y="526"/>
                </a:lnTo>
                <a:lnTo>
                  <a:pt x="21" y="526"/>
                </a:lnTo>
                <a:lnTo>
                  <a:pt x="7" y="526"/>
                </a:lnTo>
                <a:lnTo>
                  <a:pt x="0" y="526"/>
                </a:lnTo>
                <a:close/>
              </a:path>
            </a:pathLst>
          </a:custGeom>
          <a:noFill/>
          <a:ln w="9525">
            <a:noFill/>
            <a:round/>
            <a:headEnd/>
            <a:tailEnd/>
          </a:ln>
        </p:spPr>
        <p:txBody>
          <a:bodyPr/>
          <a:lstStyle/>
          <a:p>
            <a:endParaRPr lang="en-GB"/>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fontAlgn="base">
        <a:spcBef>
          <a:spcPct val="0"/>
        </a:spcBef>
        <a:spcAft>
          <a:spcPct val="0"/>
        </a:spcAft>
        <a:defRPr sz="4000">
          <a:solidFill>
            <a:schemeClr val="tx1"/>
          </a:solidFill>
          <a:latin typeface="+mj-lt"/>
          <a:ea typeface="+mj-ea"/>
          <a:cs typeface="+mj-cs"/>
        </a:defRPr>
      </a:lvl1pPr>
      <a:lvl2pPr algn="l" rtl="0" fontAlgn="base">
        <a:spcBef>
          <a:spcPct val="0"/>
        </a:spcBef>
        <a:spcAft>
          <a:spcPct val="0"/>
        </a:spcAft>
        <a:defRPr sz="4000">
          <a:solidFill>
            <a:schemeClr val="tx1"/>
          </a:solidFill>
          <a:latin typeface="Tahoma" pitchFamily="34" charset="0"/>
        </a:defRPr>
      </a:lvl2pPr>
      <a:lvl3pPr algn="l" rtl="0" fontAlgn="base">
        <a:spcBef>
          <a:spcPct val="0"/>
        </a:spcBef>
        <a:spcAft>
          <a:spcPct val="0"/>
        </a:spcAft>
        <a:defRPr sz="4000">
          <a:solidFill>
            <a:schemeClr val="tx1"/>
          </a:solidFill>
          <a:latin typeface="Tahoma" pitchFamily="34" charset="0"/>
        </a:defRPr>
      </a:lvl3pPr>
      <a:lvl4pPr algn="l" rtl="0" fontAlgn="base">
        <a:spcBef>
          <a:spcPct val="0"/>
        </a:spcBef>
        <a:spcAft>
          <a:spcPct val="0"/>
        </a:spcAft>
        <a:defRPr sz="4000">
          <a:solidFill>
            <a:schemeClr val="tx1"/>
          </a:solidFill>
          <a:latin typeface="Tahoma" pitchFamily="34" charset="0"/>
        </a:defRPr>
      </a:lvl4pPr>
      <a:lvl5pPr algn="l" rtl="0" fontAlgn="base">
        <a:spcBef>
          <a:spcPct val="0"/>
        </a:spcBef>
        <a:spcAft>
          <a:spcPct val="0"/>
        </a:spcAft>
        <a:defRPr sz="4000">
          <a:solidFill>
            <a:schemeClr val="tx1"/>
          </a:solidFill>
          <a:latin typeface="Tahoma" pitchFamily="34" charset="0"/>
        </a:defRPr>
      </a:lvl5pPr>
      <a:lvl6pPr marL="457200" algn="l" rtl="0" fontAlgn="base">
        <a:spcBef>
          <a:spcPct val="0"/>
        </a:spcBef>
        <a:spcAft>
          <a:spcPct val="0"/>
        </a:spcAft>
        <a:defRPr sz="4000">
          <a:solidFill>
            <a:schemeClr val="tx1"/>
          </a:solidFill>
          <a:latin typeface="Tahoma" pitchFamily="34" charset="0"/>
        </a:defRPr>
      </a:lvl6pPr>
      <a:lvl7pPr marL="914400" algn="l" rtl="0" fontAlgn="base">
        <a:spcBef>
          <a:spcPct val="0"/>
        </a:spcBef>
        <a:spcAft>
          <a:spcPct val="0"/>
        </a:spcAft>
        <a:defRPr sz="4000">
          <a:solidFill>
            <a:schemeClr val="tx1"/>
          </a:solidFill>
          <a:latin typeface="Tahoma" pitchFamily="34" charset="0"/>
        </a:defRPr>
      </a:lvl7pPr>
      <a:lvl8pPr marL="1371600" algn="l" rtl="0" fontAlgn="base">
        <a:spcBef>
          <a:spcPct val="0"/>
        </a:spcBef>
        <a:spcAft>
          <a:spcPct val="0"/>
        </a:spcAft>
        <a:defRPr sz="4000">
          <a:solidFill>
            <a:schemeClr val="tx1"/>
          </a:solidFill>
          <a:latin typeface="Tahoma" pitchFamily="34" charset="0"/>
        </a:defRPr>
      </a:lvl8pPr>
      <a:lvl9pPr marL="1828800" algn="l" rtl="0" fontAlgn="base">
        <a:spcBef>
          <a:spcPct val="0"/>
        </a:spcBef>
        <a:spcAft>
          <a:spcPct val="0"/>
        </a:spcAft>
        <a:defRPr sz="4000">
          <a:solidFill>
            <a:schemeClr val="tx1"/>
          </a:solidFill>
          <a:latin typeface="Tahoma" pitchFamily="34" charset="0"/>
        </a:defRPr>
      </a:lvl9pPr>
    </p:titleStyle>
    <p:bodyStyle>
      <a:lvl1pPr marL="342900" indent="-342900" algn="l" rtl="0" fontAlgn="base">
        <a:spcBef>
          <a:spcPct val="20000"/>
        </a:spcBef>
        <a:spcAft>
          <a:spcPct val="0"/>
        </a:spcAft>
        <a:buClr>
          <a:schemeClr val="accent2"/>
        </a:buClr>
        <a:buSzPct val="75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Font typeface="Wingdings" pitchFamily="2" charset="2"/>
        <a:buChar char="n"/>
        <a:defRPr sz="2400">
          <a:solidFill>
            <a:schemeClr val="tx1"/>
          </a:solidFill>
          <a:latin typeface="+mn-lt"/>
        </a:defRPr>
      </a:lvl2pPr>
      <a:lvl3pPr marL="1143000" indent="-228600" algn="l" rtl="0" fontAlgn="base">
        <a:spcBef>
          <a:spcPct val="20000"/>
        </a:spcBef>
        <a:spcAft>
          <a:spcPct val="0"/>
        </a:spcAft>
        <a:buClr>
          <a:schemeClr val="bg2"/>
        </a:buClr>
        <a:buSzPct val="75000"/>
        <a:buFont typeface="Wingdings" pitchFamily="2" charset="2"/>
        <a:buChar char="n"/>
        <a:defRPr sz="2000">
          <a:solidFill>
            <a:schemeClr val="tx1"/>
          </a:solidFill>
          <a:latin typeface="+mn-lt"/>
        </a:defRPr>
      </a:lvl3pPr>
      <a:lvl4pPr marL="1600200" indent="-228600" algn="l" rtl="0" fontAlgn="base">
        <a:spcBef>
          <a:spcPct val="20000"/>
        </a:spcBef>
        <a:spcAft>
          <a:spcPct val="0"/>
        </a:spcAft>
        <a:buClr>
          <a:schemeClr val="tx2"/>
        </a:buClr>
        <a:buSzPct val="75000"/>
        <a:buFont typeface="Wingdings" pitchFamily="2" charset="2"/>
        <a:buChar char="n"/>
        <a:defRPr>
          <a:solidFill>
            <a:schemeClr val="tx1"/>
          </a:solidFill>
          <a:latin typeface="+mn-lt"/>
        </a:defRPr>
      </a:lvl4pPr>
      <a:lvl5pPr marL="2057400" indent="-228600" algn="l" rtl="0" fontAlgn="base">
        <a:spcBef>
          <a:spcPct val="20000"/>
        </a:spcBef>
        <a:spcAft>
          <a:spcPct val="0"/>
        </a:spcAft>
        <a:buClr>
          <a:schemeClr val="accent1"/>
        </a:buClr>
        <a:buSzPct val="75000"/>
        <a:buFont typeface="Wingdings" pitchFamily="2" charset="2"/>
        <a:buChar char="n"/>
        <a:defRPr>
          <a:solidFill>
            <a:schemeClr val="tx1"/>
          </a:solidFill>
          <a:latin typeface="+mn-lt"/>
        </a:defRPr>
      </a:lvl5pPr>
      <a:lvl6pPr marL="2514600" indent="-228600" algn="l" rtl="0" fontAlgn="base">
        <a:spcBef>
          <a:spcPct val="20000"/>
        </a:spcBef>
        <a:spcAft>
          <a:spcPct val="0"/>
        </a:spcAft>
        <a:buClr>
          <a:schemeClr val="accent1"/>
        </a:buClr>
        <a:buSzPct val="75000"/>
        <a:buFont typeface="Wingdings" pitchFamily="2" charset="2"/>
        <a:buChar char="n"/>
        <a:defRPr>
          <a:solidFill>
            <a:schemeClr val="tx1"/>
          </a:solidFill>
          <a:latin typeface="+mn-lt"/>
        </a:defRPr>
      </a:lvl6pPr>
      <a:lvl7pPr marL="2971800" indent="-228600" algn="l" rtl="0" fontAlgn="base">
        <a:spcBef>
          <a:spcPct val="20000"/>
        </a:spcBef>
        <a:spcAft>
          <a:spcPct val="0"/>
        </a:spcAft>
        <a:buClr>
          <a:schemeClr val="accent1"/>
        </a:buClr>
        <a:buSzPct val="75000"/>
        <a:buFont typeface="Wingdings" pitchFamily="2" charset="2"/>
        <a:buChar char="n"/>
        <a:defRPr>
          <a:solidFill>
            <a:schemeClr val="tx1"/>
          </a:solidFill>
          <a:latin typeface="+mn-lt"/>
        </a:defRPr>
      </a:lvl7pPr>
      <a:lvl8pPr marL="3429000" indent="-228600" algn="l" rtl="0" fontAlgn="base">
        <a:spcBef>
          <a:spcPct val="20000"/>
        </a:spcBef>
        <a:spcAft>
          <a:spcPct val="0"/>
        </a:spcAft>
        <a:buClr>
          <a:schemeClr val="accent1"/>
        </a:buClr>
        <a:buSzPct val="75000"/>
        <a:buFont typeface="Wingdings" pitchFamily="2" charset="2"/>
        <a:buChar char="n"/>
        <a:defRPr>
          <a:solidFill>
            <a:schemeClr val="tx1"/>
          </a:solidFill>
          <a:latin typeface="+mn-lt"/>
        </a:defRPr>
      </a:lvl8pPr>
      <a:lvl9pPr marL="3886200" indent="-228600" algn="l" rtl="0" fontAlgn="base">
        <a:spcBef>
          <a:spcPct val="20000"/>
        </a:spcBef>
        <a:spcAft>
          <a:spcPct val="0"/>
        </a:spcAft>
        <a:buClr>
          <a:schemeClr val="accent1"/>
        </a:buClr>
        <a:buSzPct val="75000"/>
        <a:buFont typeface="Wingdings" pitchFamily="2" charset="2"/>
        <a:buChar char="n"/>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3.emf"/></Relationships>
</file>

<file path=ppt/slides/_rels/slide13.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audio" Target="../media/audio2.wav"/><Relationship Id="rId7" Type="http://schemas.openxmlformats.org/officeDocument/2006/relationships/image" Target="../media/image21.emf"/><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4.emf"/><Relationship Id="rId5" Type="http://schemas.openxmlformats.org/officeDocument/2006/relationships/audio" Target="../media/audio4.wav"/><Relationship Id="rId4" Type="http://schemas.openxmlformats.org/officeDocument/2006/relationships/audio" Target="../media/audio3.wav"/><Relationship Id="rId9"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0.emf"/><Relationship Id="rId5" Type="http://schemas.openxmlformats.org/officeDocument/2006/relationships/image" Target="../media/image21.emf"/><Relationship Id="rId4" Type="http://schemas.openxmlformats.org/officeDocument/2006/relationships/image" Target="../media/image27.emf"/></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30.wmf"/><Relationship Id="rId4" Type="http://schemas.openxmlformats.org/officeDocument/2006/relationships/image" Target="../media/image29.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3.emf"/><Relationship Id="rId5" Type="http://schemas.openxmlformats.org/officeDocument/2006/relationships/oleObject" Target="../embeddings/oleObject30.bin"/><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oleObject" Target="../embeddings/oleObject32.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oleObject" Target="../embeddings/oleObject10.bin"/><Relationship Id="rId4" Type="http://schemas.openxmlformats.org/officeDocument/2006/relationships/image" Target="../media/image10.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oleObject" Target="../embeddings/oleObject33.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oleObject" Target="../embeddings/oleObject34.bin"/></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oleObject" Target="../embeddings/oleObject35.bin"/><Relationship Id="rId5" Type="http://schemas.openxmlformats.org/officeDocument/2006/relationships/image" Target="../media/image35.emf"/><Relationship Id="rId4" Type="http://schemas.openxmlformats.org/officeDocument/2006/relationships/image" Target="../media/image34.e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oleObject" Target="../embeddings/oleObject41.bin"/><Relationship Id="rId3" Type="http://schemas.openxmlformats.org/officeDocument/2006/relationships/notesSlide" Target="../notesSlides/notesSlide24.xml"/><Relationship Id="rId7" Type="http://schemas.openxmlformats.org/officeDocument/2006/relationships/image" Target="../media/image46.emf"/><Relationship Id="rId12" Type="http://schemas.openxmlformats.org/officeDocument/2006/relationships/oleObject" Target="../embeddings/oleObject40.bin"/><Relationship Id="rId17" Type="http://schemas.openxmlformats.org/officeDocument/2006/relationships/oleObject" Target="../embeddings/oleObject45.bin"/><Relationship Id="rId2" Type="http://schemas.openxmlformats.org/officeDocument/2006/relationships/slideLayout" Target="../slideLayouts/slideLayout6.xml"/><Relationship Id="rId16" Type="http://schemas.openxmlformats.org/officeDocument/2006/relationships/oleObject" Target="../embeddings/oleObject44.bin"/><Relationship Id="rId1" Type="http://schemas.openxmlformats.org/officeDocument/2006/relationships/vmlDrawing" Target="../drawings/vmlDrawing14.vml"/><Relationship Id="rId6" Type="http://schemas.openxmlformats.org/officeDocument/2006/relationships/image" Target="../media/image45.emf"/><Relationship Id="rId11" Type="http://schemas.openxmlformats.org/officeDocument/2006/relationships/oleObject" Target="../embeddings/oleObject39.bin"/><Relationship Id="rId5" Type="http://schemas.openxmlformats.org/officeDocument/2006/relationships/image" Target="../media/image44.emf"/><Relationship Id="rId15" Type="http://schemas.openxmlformats.org/officeDocument/2006/relationships/oleObject" Target="../embeddings/oleObject43.bin"/><Relationship Id="rId10" Type="http://schemas.openxmlformats.org/officeDocument/2006/relationships/oleObject" Target="../embeddings/oleObject38.bin"/><Relationship Id="rId4" Type="http://schemas.openxmlformats.org/officeDocument/2006/relationships/image" Target="../media/image43.emf"/><Relationship Id="rId9" Type="http://schemas.openxmlformats.org/officeDocument/2006/relationships/oleObject" Target="../embeddings/oleObject37.bin"/><Relationship Id="rId14" Type="http://schemas.openxmlformats.org/officeDocument/2006/relationships/oleObject" Target="../embeddings/oleObject42.bin"/></Relationships>
</file>

<file path=ppt/slides/_rels/slide2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28.wmf"/><Relationship Id="rId5" Type="http://schemas.openxmlformats.org/officeDocument/2006/relationships/image" Target="../media/image29.wmf"/><Relationship Id="rId4" Type="http://schemas.openxmlformats.org/officeDocument/2006/relationships/image" Target="../media/image30.wmf"/></Relationships>
</file>

<file path=ppt/slides/_rels/slide26.xml.rels><?xml version="1.0" encoding="UTF-8" standalone="yes"?>
<Relationships xmlns="http://schemas.openxmlformats.org/package/2006/relationships"><Relationship Id="rId8" Type="http://schemas.openxmlformats.org/officeDocument/2006/relationships/image" Target="../media/image53.emf"/><Relationship Id="rId13" Type="http://schemas.openxmlformats.org/officeDocument/2006/relationships/image" Target="../media/image29.wmf"/><Relationship Id="rId3" Type="http://schemas.openxmlformats.org/officeDocument/2006/relationships/image" Target="../media/image48.emf"/><Relationship Id="rId7" Type="http://schemas.openxmlformats.org/officeDocument/2006/relationships/image" Target="../media/image52.emf"/><Relationship Id="rId12" Type="http://schemas.openxmlformats.org/officeDocument/2006/relationships/image" Target="../media/image30.wmf"/><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51.emf"/><Relationship Id="rId11" Type="http://schemas.openxmlformats.org/officeDocument/2006/relationships/image" Target="../media/image47.emf"/><Relationship Id="rId5" Type="http://schemas.openxmlformats.org/officeDocument/2006/relationships/image" Target="../media/image50.emf"/><Relationship Id="rId10" Type="http://schemas.openxmlformats.org/officeDocument/2006/relationships/image" Target="../media/image55.emf"/><Relationship Id="rId4" Type="http://schemas.openxmlformats.org/officeDocument/2006/relationships/image" Target="../media/image49.emf"/><Relationship Id="rId9" Type="http://schemas.openxmlformats.org/officeDocument/2006/relationships/image" Target="../media/image54.emf"/><Relationship Id="rId14" Type="http://schemas.openxmlformats.org/officeDocument/2006/relationships/image" Target="../media/image28.wmf"/></Relationships>
</file>

<file path=ppt/slides/_rels/slide27.xml.rels><?xml version="1.0" encoding="UTF-8" standalone="yes"?>
<Relationships xmlns="http://schemas.openxmlformats.org/package/2006/relationships"><Relationship Id="rId8" Type="http://schemas.openxmlformats.org/officeDocument/2006/relationships/image" Target="../media/image53.emf"/><Relationship Id="rId13" Type="http://schemas.openxmlformats.org/officeDocument/2006/relationships/image" Target="../media/image28.wmf"/><Relationship Id="rId3" Type="http://schemas.openxmlformats.org/officeDocument/2006/relationships/image" Target="../media/image48.emf"/><Relationship Id="rId7" Type="http://schemas.openxmlformats.org/officeDocument/2006/relationships/image" Target="../media/image52.emf"/><Relationship Id="rId12" Type="http://schemas.openxmlformats.org/officeDocument/2006/relationships/image" Target="../media/image29.wmf"/><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51.emf"/><Relationship Id="rId11" Type="http://schemas.openxmlformats.org/officeDocument/2006/relationships/image" Target="../media/image30.wmf"/><Relationship Id="rId5" Type="http://schemas.openxmlformats.org/officeDocument/2006/relationships/image" Target="../media/image50.emf"/><Relationship Id="rId10" Type="http://schemas.openxmlformats.org/officeDocument/2006/relationships/image" Target="../media/image55.emf"/><Relationship Id="rId4" Type="http://schemas.openxmlformats.org/officeDocument/2006/relationships/image" Target="../media/image49.emf"/><Relationship Id="rId9" Type="http://schemas.openxmlformats.org/officeDocument/2006/relationships/image" Target="../media/image54.emf"/><Relationship Id="rId14" Type="http://schemas.openxmlformats.org/officeDocument/2006/relationships/image" Target="../media/image34.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oleObject" Target="../embeddings/oleObject49.bin"/><Relationship Id="rId3" Type="http://schemas.openxmlformats.org/officeDocument/2006/relationships/notesSlide" Target="../notesSlides/notesSlide35.xml"/><Relationship Id="rId7" Type="http://schemas.openxmlformats.org/officeDocument/2006/relationships/oleObject" Target="../embeddings/oleObject46.bin"/><Relationship Id="rId12" Type="http://schemas.openxmlformats.org/officeDocument/2006/relationships/oleObject" Target="../embeddings/oleObject48.bin"/><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image" Target="../media/image60.emf"/><Relationship Id="rId11" Type="http://schemas.openxmlformats.org/officeDocument/2006/relationships/image" Target="../media/image16.wmf"/><Relationship Id="rId5" Type="http://schemas.openxmlformats.org/officeDocument/2006/relationships/image" Target="../media/image59.emf"/><Relationship Id="rId15" Type="http://schemas.openxmlformats.org/officeDocument/2006/relationships/oleObject" Target="../embeddings/oleObject50.bin"/><Relationship Id="rId10" Type="http://schemas.openxmlformats.org/officeDocument/2006/relationships/image" Target="../media/image15.wmf"/><Relationship Id="rId4" Type="http://schemas.openxmlformats.org/officeDocument/2006/relationships/audio" Target="../media/audio1.wav"/><Relationship Id="rId9" Type="http://schemas.openxmlformats.org/officeDocument/2006/relationships/image" Target="../media/image17.wmf"/><Relationship Id="rId14" Type="http://schemas.openxmlformats.org/officeDocument/2006/relationships/image" Target="../media/image61.e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oleObject" Target="../embeddings/oleObject52.bin"/><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oleObject" Target="../embeddings/oleObject51.bin"/><Relationship Id="rId5" Type="http://schemas.openxmlformats.org/officeDocument/2006/relationships/image" Target="../media/image62.emf"/><Relationship Id="rId4" Type="http://schemas.openxmlformats.org/officeDocument/2006/relationships/image" Target="../media/image59.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11.bin"/><Relationship Id="rId5" Type="http://schemas.openxmlformats.org/officeDocument/2006/relationships/image" Target="../media/image10.emf"/><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oleObject" Target="../embeddings/oleObject20.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7.xml"/><Relationship Id="rId7" Type="http://schemas.openxmlformats.org/officeDocument/2006/relationships/oleObject" Target="../embeddings/oleObject23.bin"/><Relationship Id="rId12" Type="http://schemas.openxmlformats.org/officeDocument/2006/relationships/oleObject" Target="../embeddings/oleObject28.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22.bin"/><Relationship Id="rId11" Type="http://schemas.openxmlformats.org/officeDocument/2006/relationships/oleObject" Target="../embeddings/oleObject27.bin"/><Relationship Id="rId5" Type="http://schemas.openxmlformats.org/officeDocument/2006/relationships/oleObject" Target="../embeddings/oleObject21.bin"/><Relationship Id="rId10" Type="http://schemas.openxmlformats.org/officeDocument/2006/relationships/oleObject" Target="../embeddings/oleObject26.bin"/><Relationship Id="rId4" Type="http://schemas.openxmlformats.org/officeDocument/2006/relationships/image" Target="../media/image10.emf"/><Relationship Id="rId9" Type="http://schemas.openxmlformats.org/officeDocument/2006/relationships/oleObject" Target="../embeddings/oleObject2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oleObject" Target="../embeddings/oleObject29.bin"/></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3399FF"/>
            </a:gs>
            <a:gs pos="100000">
              <a:srgbClr val="669900"/>
            </a:gs>
          </a:gsLst>
          <a:lin ang="18900000" scaled="1"/>
        </a:grad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GB"/>
              <a:t>GCI www.gci.org.uk</a:t>
            </a:r>
          </a:p>
        </p:txBody>
      </p:sp>
      <p:pic>
        <p:nvPicPr>
          <p:cNvPr id="201767" name="Picture 39"/>
          <p:cNvPicPr>
            <a:picLocks noChangeAspect="1" noChangeArrowheads="1"/>
          </p:cNvPicPr>
          <p:nvPr/>
        </p:nvPicPr>
        <p:blipFill>
          <a:blip r:embed="rId3" cstate="print"/>
          <a:srcRect/>
          <a:stretch>
            <a:fillRect/>
          </a:stretch>
        </p:blipFill>
        <p:spPr bwMode="auto">
          <a:xfrm>
            <a:off x="1912938" y="2784475"/>
            <a:ext cx="5318125" cy="1454150"/>
          </a:xfrm>
          <a:prstGeom prst="rect">
            <a:avLst/>
          </a:prstGeom>
          <a:noFill/>
          <a:ln w="9525">
            <a:noFill/>
            <a:miter lim="800000"/>
            <a:headEnd/>
            <a:tailEnd/>
          </a:ln>
          <a:effectLst/>
        </p:spPr>
      </p:pic>
      <p:sp>
        <p:nvSpPr>
          <p:cNvPr id="201768" name="Rectangle 40"/>
          <p:cNvSpPr>
            <a:spLocks noChangeArrowheads="1"/>
          </p:cNvSpPr>
          <p:nvPr/>
        </p:nvSpPr>
        <p:spPr bwMode="auto">
          <a:xfrm>
            <a:off x="0" y="0"/>
            <a:ext cx="9144000" cy="6858000"/>
          </a:xfrm>
          <a:prstGeom prst="rect">
            <a:avLst/>
          </a:prstGeom>
          <a:gradFill rotWithShape="0">
            <a:gsLst>
              <a:gs pos="0">
                <a:srgbClr val="66FF33"/>
              </a:gs>
              <a:gs pos="50000">
                <a:srgbClr val="3399FF"/>
              </a:gs>
              <a:gs pos="100000">
                <a:srgbClr val="66FF33"/>
              </a:gs>
            </a:gsLst>
            <a:lin ang="18900000" scaled="1"/>
          </a:gradFill>
          <a:ln w="9525">
            <a:solidFill>
              <a:schemeClr val="tx1"/>
            </a:solidFill>
            <a:miter lim="800000"/>
            <a:headEnd/>
            <a:tailEnd/>
          </a:ln>
          <a:effectLst/>
        </p:spPr>
        <p:txBody>
          <a:bodyPr wrap="none" anchor="ctr"/>
          <a:lstStyle/>
          <a:p>
            <a:endParaRPr lang="en-GB"/>
          </a:p>
        </p:txBody>
      </p:sp>
      <p:sp>
        <p:nvSpPr>
          <p:cNvPr id="201765" name="Rectangle 37"/>
          <p:cNvSpPr>
            <a:spLocks noGrp="1" noChangeArrowheads="1"/>
          </p:cNvSpPr>
          <p:nvPr>
            <p:ph type="title"/>
          </p:nvPr>
        </p:nvSpPr>
        <p:spPr bwMode="auto">
          <a:xfrm>
            <a:off x="685800" y="609600"/>
            <a:ext cx="7772400" cy="1143000"/>
          </a:xfrm>
          <a:noFill/>
          <a:ln>
            <a:miter lim="800000"/>
            <a:headEnd/>
            <a:tailEnd/>
          </a:ln>
        </p:spPr>
        <p:txBody>
          <a:bodyPr vert="horz" wrap="square" lIns="91440" tIns="45720" rIns="91440" bIns="45720" numCol="1" anchor="t" anchorCtr="0" compatLnSpc="1">
            <a:prstTxWarp prst="textNoShape">
              <a:avLst/>
            </a:prstTxWarp>
          </a:bodyPr>
          <a:lstStyle/>
          <a:p>
            <a:r>
              <a:rPr lang="en-GB"/>
              <a:t>C</a:t>
            </a:r>
            <a:r>
              <a:rPr lang="en-GB" sz="2800"/>
              <a:t>&amp;</a:t>
            </a:r>
            <a:r>
              <a:rPr lang="en-GB"/>
              <a:t>C - A Syntax for Survival</a:t>
            </a:r>
          </a:p>
        </p:txBody>
      </p:sp>
      <p:sp>
        <p:nvSpPr>
          <p:cNvPr id="201769" name="Rectangle 41"/>
          <p:cNvSpPr>
            <a:spLocks noGrp="1" noChangeArrowheads="1"/>
          </p:cNvSpPr>
          <p:nvPr>
            <p:ph type="body" idx="1"/>
          </p:nvPr>
        </p:nvSpPr>
        <p:spPr bwMode="auto">
          <a:xfrm>
            <a:off x="685800" y="1981200"/>
            <a:ext cx="7772400" cy="4114800"/>
          </a:xfrm>
          <a:noFill/>
          <a:ln>
            <a:miter lim="800000"/>
            <a:headEnd/>
            <a:tailEnd/>
          </a:ln>
        </p:spPr>
        <p:txBody>
          <a:bodyPr vert="horz" wrap="square" lIns="91440" tIns="45720" rIns="91440" bIns="45720" numCol="1" anchor="t" anchorCtr="0" compatLnSpc="1">
            <a:prstTxWarp prst="textNoShape">
              <a:avLst/>
            </a:prstTxWarp>
          </a:bodyPr>
          <a:lstStyle/>
          <a:p>
            <a:r>
              <a:rPr lang="en-GB"/>
              <a:t>Globalisation of Consciousness</a:t>
            </a:r>
          </a:p>
          <a:p>
            <a:r>
              <a:rPr lang="en-GB"/>
              <a:t>Science and the Risks</a:t>
            </a:r>
          </a:p>
          <a:p>
            <a:r>
              <a:rPr lang="en-GB"/>
              <a:t>Economic Fundamentals for Climate</a:t>
            </a:r>
          </a:p>
          <a:p>
            <a:r>
              <a:rPr lang="en-GB"/>
              <a:t>“Efficiency” Revisited</a:t>
            </a:r>
          </a:p>
          <a:p>
            <a:r>
              <a:rPr lang="en-GB"/>
              <a:t>Trends of </a:t>
            </a:r>
            <a:r>
              <a:rPr lang="en-GB" i="1"/>
              <a:t>“Expansion &amp; Divergence”</a:t>
            </a:r>
          </a:p>
          <a:p>
            <a:r>
              <a:rPr lang="en-GB"/>
              <a:t>Resolved with </a:t>
            </a:r>
            <a:r>
              <a:rPr lang="en-GB" i="1"/>
              <a:t>“Contraction &amp; Convergence”</a:t>
            </a:r>
          </a:p>
          <a:p>
            <a:r>
              <a:rPr lang="en-GB"/>
              <a:t>Syntax for Global Climate Policies</a:t>
            </a:r>
          </a:p>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01765"/>
                                        </p:tgtEl>
                                        <p:attrNameLst>
                                          <p:attrName>style.visibility</p:attrName>
                                        </p:attrNameLst>
                                      </p:cBhvr>
                                      <p:to>
                                        <p:strVal val="visible"/>
                                      </p:to>
                                    </p:set>
                                    <p:animEffect transition="in" filter="barn(outVertical)">
                                      <p:cBhvr>
                                        <p:cTn id="7" dur="500"/>
                                        <p:tgtEl>
                                          <p:spTgt spid="2017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1769">
                                            <p:txEl>
                                              <p:pRg st="0" end="0"/>
                                            </p:txEl>
                                          </p:spTgt>
                                        </p:tgtEl>
                                        <p:attrNameLst>
                                          <p:attrName>style.visibility</p:attrName>
                                        </p:attrNameLst>
                                      </p:cBhvr>
                                      <p:to>
                                        <p:strVal val="visible"/>
                                      </p:to>
                                    </p:set>
                                    <p:animEffect transition="in" filter="wipe(left)">
                                      <p:cBhvr>
                                        <p:cTn id="12" dur="500"/>
                                        <p:tgtEl>
                                          <p:spTgt spid="20176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1769">
                                            <p:txEl>
                                              <p:pRg st="1" end="1"/>
                                            </p:txEl>
                                          </p:spTgt>
                                        </p:tgtEl>
                                        <p:attrNameLst>
                                          <p:attrName>style.visibility</p:attrName>
                                        </p:attrNameLst>
                                      </p:cBhvr>
                                      <p:to>
                                        <p:strVal val="visible"/>
                                      </p:to>
                                    </p:set>
                                    <p:animEffect transition="in" filter="wipe(left)">
                                      <p:cBhvr>
                                        <p:cTn id="17" dur="500"/>
                                        <p:tgtEl>
                                          <p:spTgt spid="20176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1769">
                                            <p:txEl>
                                              <p:pRg st="2" end="2"/>
                                            </p:txEl>
                                          </p:spTgt>
                                        </p:tgtEl>
                                        <p:attrNameLst>
                                          <p:attrName>style.visibility</p:attrName>
                                        </p:attrNameLst>
                                      </p:cBhvr>
                                      <p:to>
                                        <p:strVal val="visible"/>
                                      </p:to>
                                    </p:set>
                                    <p:animEffect transition="in" filter="wipe(left)">
                                      <p:cBhvr>
                                        <p:cTn id="22" dur="500"/>
                                        <p:tgtEl>
                                          <p:spTgt spid="20176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1769">
                                            <p:txEl>
                                              <p:pRg st="3" end="3"/>
                                            </p:txEl>
                                          </p:spTgt>
                                        </p:tgtEl>
                                        <p:attrNameLst>
                                          <p:attrName>style.visibility</p:attrName>
                                        </p:attrNameLst>
                                      </p:cBhvr>
                                      <p:to>
                                        <p:strVal val="visible"/>
                                      </p:to>
                                    </p:set>
                                    <p:animEffect transition="in" filter="wipe(left)">
                                      <p:cBhvr>
                                        <p:cTn id="27" dur="500"/>
                                        <p:tgtEl>
                                          <p:spTgt spid="20176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1769">
                                            <p:txEl>
                                              <p:pRg st="4" end="4"/>
                                            </p:txEl>
                                          </p:spTgt>
                                        </p:tgtEl>
                                        <p:attrNameLst>
                                          <p:attrName>style.visibility</p:attrName>
                                        </p:attrNameLst>
                                      </p:cBhvr>
                                      <p:to>
                                        <p:strVal val="visible"/>
                                      </p:to>
                                    </p:set>
                                    <p:animEffect transition="in" filter="wipe(left)">
                                      <p:cBhvr>
                                        <p:cTn id="32" dur="500"/>
                                        <p:tgtEl>
                                          <p:spTgt spid="20176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1769">
                                            <p:txEl>
                                              <p:pRg st="5" end="5"/>
                                            </p:txEl>
                                          </p:spTgt>
                                        </p:tgtEl>
                                        <p:attrNameLst>
                                          <p:attrName>style.visibility</p:attrName>
                                        </p:attrNameLst>
                                      </p:cBhvr>
                                      <p:to>
                                        <p:strVal val="visible"/>
                                      </p:to>
                                    </p:set>
                                    <p:animEffect transition="in" filter="wipe(left)">
                                      <p:cBhvr>
                                        <p:cTn id="37" dur="500"/>
                                        <p:tgtEl>
                                          <p:spTgt spid="20176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1769">
                                            <p:txEl>
                                              <p:pRg st="6" end="6"/>
                                            </p:txEl>
                                          </p:spTgt>
                                        </p:tgtEl>
                                        <p:attrNameLst>
                                          <p:attrName>style.visibility</p:attrName>
                                        </p:attrNameLst>
                                      </p:cBhvr>
                                      <p:to>
                                        <p:strVal val="visible"/>
                                      </p:to>
                                    </p:set>
                                    <p:animEffect transition="in" filter="wipe(left)">
                                      <p:cBhvr>
                                        <p:cTn id="42" dur="500"/>
                                        <p:tgtEl>
                                          <p:spTgt spid="20176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65" grpId="0" autoUpdateAnimBg="0"/>
      <p:bldP spid="201769"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GB"/>
              <a:t>GCI www.gci.org.uk</a:t>
            </a:r>
          </a:p>
        </p:txBody>
      </p:sp>
      <p:pic>
        <p:nvPicPr>
          <p:cNvPr id="352258" name="Picture 2"/>
          <p:cNvPicPr>
            <a:picLocks noChangeAspect="1" noChangeArrowheads="1"/>
          </p:cNvPicPr>
          <p:nvPr/>
        </p:nvPicPr>
        <p:blipFill>
          <a:blip r:embed="rId3" cstate="print"/>
          <a:srcRect/>
          <a:stretch>
            <a:fillRect/>
          </a:stretch>
        </p:blipFill>
        <p:spPr bwMode="auto">
          <a:xfrm>
            <a:off x="763588" y="3011488"/>
            <a:ext cx="7924800" cy="3089275"/>
          </a:xfrm>
          <a:prstGeom prst="rect">
            <a:avLst/>
          </a:prstGeom>
          <a:noFill/>
          <a:ln w="9525">
            <a:noFill/>
            <a:miter lim="800000"/>
            <a:headEnd/>
            <a:tailEnd/>
          </a:ln>
          <a:effectLst/>
        </p:spPr>
      </p:pic>
      <p:pic>
        <p:nvPicPr>
          <p:cNvPr id="352259" name="Picture 3"/>
          <p:cNvPicPr>
            <a:picLocks noChangeAspect="1" noChangeArrowheads="1"/>
          </p:cNvPicPr>
          <p:nvPr/>
        </p:nvPicPr>
        <p:blipFill>
          <a:blip r:embed="rId4" cstate="print"/>
          <a:srcRect/>
          <a:stretch>
            <a:fillRect/>
          </a:stretch>
        </p:blipFill>
        <p:spPr bwMode="auto">
          <a:xfrm>
            <a:off x="1244600" y="1185863"/>
            <a:ext cx="7432675" cy="2384425"/>
          </a:xfrm>
          <a:prstGeom prst="rect">
            <a:avLst/>
          </a:prstGeom>
          <a:noFill/>
          <a:ln w="9525">
            <a:noFill/>
            <a:miter lim="800000"/>
            <a:headEnd/>
            <a:tailEnd/>
          </a:ln>
          <a:effectLst/>
        </p:spPr>
      </p:pic>
      <p:sp>
        <p:nvSpPr>
          <p:cNvPr id="352261" name="Rectangle 5"/>
          <p:cNvSpPr>
            <a:spLocks noGrp="1" noChangeArrowheads="1"/>
          </p:cNvSpPr>
          <p:nvPr>
            <p:ph type="title"/>
          </p:nvPr>
        </p:nvSpPr>
        <p:spPr bwMode="auto">
          <a:xfrm>
            <a:off x="1347788" y="466725"/>
            <a:ext cx="7502525" cy="752475"/>
          </a:xfrm>
          <a:noFill/>
          <a:ln>
            <a:miter lim="800000"/>
            <a:headEnd/>
            <a:tailEnd/>
          </a:ln>
        </p:spPr>
        <p:txBody>
          <a:bodyPr vert="horz" wrap="square" lIns="91440" tIns="45720" rIns="91440" bIns="45720" numCol="1" anchor="t" anchorCtr="0" compatLnSpc="1">
            <a:prstTxWarp prst="textNoShape">
              <a:avLst/>
            </a:prstTxWarp>
          </a:bodyPr>
          <a:lstStyle/>
          <a:p>
            <a:r>
              <a:rPr lang="en-GB"/>
              <a:t> . . . or Stabilised 450 ppmv</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2261"/>
                                        </p:tgtEl>
                                        <p:attrNameLst>
                                          <p:attrName>style.visibility</p:attrName>
                                        </p:attrNameLst>
                                      </p:cBhvr>
                                      <p:to>
                                        <p:strVal val="visible"/>
                                      </p:to>
                                    </p:set>
                                    <p:animEffect transition="in" filter="wipe(left)">
                                      <p:cBhvr>
                                        <p:cTn id="7" dur="500"/>
                                        <p:tgtEl>
                                          <p:spTgt spid="3522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52258"/>
                                        </p:tgtEl>
                                        <p:attrNameLst>
                                          <p:attrName>style.visibility</p:attrName>
                                        </p:attrNameLst>
                                      </p:cBhvr>
                                      <p:to>
                                        <p:strVal val="visible"/>
                                      </p:to>
                                    </p:set>
                                    <p:animEffect transition="in" filter="wipe(left)">
                                      <p:cBhvr>
                                        <p:cTn id="12" dur="500"/>
                                        <p:tgtEl>
                                          <p:spTgt spid="35225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52259"/>
                                        </p:tgtEl>
                                        <p:attrNameLst>
                                          <p:attrName>style.visibility</p:attrName>
                                        </p:attrNameLst>
                                      </p:cBhvr>
                                      <p:to>
                                        <p:strVal val="visible"/>
                                      </p:to>
                                    </p:set>
                                    <p:animEffect transition="in" filter="wipe(left)">
                                      <p:cBhvr>
                                        <p:cTn id="17" dur="500"/>
                                        <p:tgtEl>
                                          <p:spTgt spid="352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6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Footer Placeholder 3"/>
          <p:cNvSpPr>
            <a:spLocks noGrp="1"/>
          </p:cNvSpPr>
          <p:nvPr>
            <p:ph type="ftr" sz="quarter" idx="11"/>
          </p:nvPr>
        </p:nvSpPr>
        <p:spPr/>
        <p:txBody>
          <a:bodyPr/>
          <a:lstStyle/>
          <a:p>
            <a:r>
              <a:rPr lang="en-GB"/>
              <a:t>GCI www.gci.org.uk</a:t>
            </a:r>
          </a:p>
        </p:txBody>
      </p:sp>
      <p:sp>
        <p:nvSpPr>
          <p:cNvPr id="443134" name="Line 766"/>
          <p:cNvSpPr>
            <a:spLocks noChangeShapeType="1"/>
          </p:cNvSpPr>
          <p:nvPr/>
        </p:nvSpPr>
        <p:spPr bwMode="auto">
          <a:xfrm>
            <a:off x="7797800" y="3433763"/>
            <a:ext cx="1588" cy="1997075"/>
          </a:xfrm>
          <a:prstGeom prst="line">
            <a:avLst/>
          </a:prstGeom>
          <a:noFill/>
          <a:ln w="22225">
            <a:solidFill>
              <a:srgbClr val="000080"/>
            </a:solidFill>
            <a:round/>
            <a:headEnd/>
            <a:tailEnd/>
          </a:ln>
        </p:spPr>
        <p:txBody>
          <a:bodyPr/>
          <a:lstStyle/>
          <a:p>
            <a:endParaRPr lang="en-GB"/>
          </a:p>
        </p:txBody>
      </p:sp>
      <p:sp>
        <p:nvSpPr>
          <p:cNvPr id="443135" name="Line 767"/>
          <p:cNvSpPr>
            <a:spLocks noChangeShapeType="1"/>
          </p:cNvSpPr>
          <p:nvPr/>
        </p:nvSpPr>
        <p:spPr bwMode="auto">
          <a:xfrm>
            <a:off x="7797800" y="5430838"/>
            <a:ext cx="53975" cy="1587"/>
          </a:xfrm>
          <a:prstGeom prst="line">
            <a:avLst/>
          </a:prstGeom>
          <a:noFill/>
          <a:ln w="22225">
            <a:solidFill>
              <a:srgbClr val="000080"/>
            </a:solidFill>
            <a:round/>
            <a:headEnd/>
            <a:tailEnd/>
          </a:ln>
        </p:spPr>
        <p:txBody>
          <a:bodyPr/>
          <a:lstStyle/>
          <a:p>
            <a:endParaRPr lang="en-GB"/>
          </a:p>
        </p:txBody>
      </p:sp>
      <p:sp>
        <p:nvSpPr>
          <p:cNvPr id="443136" name="Line 768"/>
          <p:cNvSpPr>
            <a:spLocks noChangeShapeType="1"/>
          </p:cNvSpPr>
          <p:nvPr/>
        </p:nvSpPr>
        <p:spPr bwMode="auto">
          <a:xfrm>
            <a:off x="7797800" y="4935538"/>
            <a:ext cx="53975" cy="1587"/>
          </a:xfrm>
          <a:prstGeom prst="line">
            <a:avLst/>
          </a:prstGeom>
          <a:noFill/>
          <a:ln w="22225">
            <a:solidFill>
              <a:srgbClr val="000080"/>
            </a:solidFill>
            <a:round/>
            <a:headEnd/>
            <a:tailEnd/>
          </a:ln>
        </p:spPr>
        <p:txBody>
          <a:bodyPr/>
          <a:lstStyle/>
          <a:p>
            <a:endParaRPr lang="en-GB"/>
          </a:p>
        </p:txBody>
      </p:sp>
      <p:sp>
        <p:nvSpPr>
          <p:cNvPr id="443137" name="Line 769"/>
          <p:cNvSpPr>
            <a:spLocks noChangeShapeType="1"/>
          </p:cNvSpPr>
          <p:nvPr/>
        </p:nvSpPr>
        <p:spPr bwMode="auto">
          <a:xfrm>
            <a:off x="7797800" y="4440238"/>
            <a:ext cx="53975" cy="1587"/>
          </a:xfrm>
          <a:prstGeom prst="line">
            <a:avLst/>
          </a:prstGeom>
          <a:noFill/>
          <a:ln w="22225">
            <a:solidFill>
              <a:srgbClr val="000080"/>
            </a:solidFill>
            <a:round/>
            <a:headEnd/>
            <a:tailEnd/>
          </a:ln>
        </p:spPr>
        <p:txBody>
          <a:bodyPr/>
          <a:lstStyle/>
          <a:p>
            <a:endParaRPr lang="en-GB"/>
          </a:p>
        </p:txBody>
      </p:sp>
      <p:sp>
        <p:nvSpPr>
          <p:cNvPr id="443138" name="Line 770"/>
          <p:cNvSpPr>
            <a:spLocks noChangeShapeType="1"/>
          </p:cNvSpPr>
          <p:nvPr/>
        </p:nvSpPr>
        <p:spPr bwMode="auto">
          <a:xfrm>
            <a:off x="7797800" y="3929063"/>
            <a:ext cx="53975" cy="1587"/>
          </a:xfrm>
          <a:prstGeom prst="line">
            <a:avLst/>
          </a:prstGeom>
          <a:noFill/>
          <a:ln w="22225">
            <a:solidFill>
              <a:srgbClr val="000080"/>
            </a:solidFill>
            <a:round/>
            <a:headEnd/>
            <a:tailEnd/>
          </a:ln>
        </p:spPr>
        <p:txBody>
          <a:bodyPr/>
          <a:lstStyle/>
          <a:p>
            <a:endParaRPr lang="en-GB"/>
          </a:p>
        </p:txBody>
      </p:sp>
      <p:sp>
        <p:nvSpPr>
          <p:cNvPr id="443139" name="Line 771"/>
          <p:cNvSpPr>
            <a:spLocks noChangeShapeType="1"/>
          </p:cNvSpPr>
          <p:nvPr/>
        </p:nvSpPr>
        <p:spPr bwMode="auto">
          <a:xfrm>
            <a:off x="7797800" y="3433763"/>
            <a:ext cx="53975" cy="1587"/>
          </a:xfrm>
          <a:prstGeom prst="line">
            <a:avLst/>
          </a:prstGeom>
          <a:noFill/>
          <a:ln w="22225">
            <a:solidFill>
              <a:srgbClr val="000080"/>
            </a:solidFill>
            <a:round/>
            <a:headEnd/>
            <a:tailEnd/>
          </a:ln>
        </p:spPr>
        <p:txBody>
          <a:bodyPr/>
          <a:lstStyle/>
          <a:p>
            <a:endParaRPr lang="en-GB"/>
          </a:p>
        </p:txBody>
      </p:sp>
      <p:sp>
        <p:nvSpPr>
          <p:cNvPr id="443140" name="Line 772"/>
          <p:cNvSpPr>
            <a:spLocks noChangeShapeType="1"/>
          </p:cNvSpPr>
          <p:nvPr/>
        </p:nvSpPr>
        <p:spPr bwMode="auto">
          <a:xfrm>
            <a:off x="1333500" y="5430838"/>
            <a:ext cx="6464300" cy="1587"/>
          </a:xfrm>
          <a:prstGeom prst="line">
            <a:avLst/>
          </a:prstGeom>
          <a:noFill/>
          <a:ln w="22225">
            <a:solidFill>
              <a:srgbClr val="000080"/>
            </a:solidFill>
            <a:round/>
            <a:headEnd/>
            <a:tailEnd/>
          </a:ln>
        </p:spPr>
        <p:txBody>
          <a:bodyPr/>
          <a:lstStyle/>
          <a:p>
            <a:endParaRPr lang="en-GB"/>
          </a:p>
        </p:txBody>
      </p:sp>
      <p:sp>
        <p:nvSpPr>
          <p:cNvPr id="443141" name="Line 773"/>
          <p:cNvSpPr>
            <a:spLocks noChangeShapeType="1"/>
          </p:cNvSpPr>
          <p:nvPr/>
        </p:nvSpPr>
        <p:spPr bwMode="auto">
          <a:xfrm flipV="1">
            <a:off x="1333500" y="5430838"/>
            <a:ext cx="7938" cy="52387"/>
          </a:xfrm>
          <a:prstGeom prst="line">
            <a:avLst/>
          </a:prstGeom>
          <a:noFill/>
          <a:ln w="22225">
            <a:solidFill>
              <a:srgbClr val="000080"/>
            </a:solidFill>
            <a:round/>
            <a:headEnd/>
            <a:tailEnd/>
          </a:ln>
        </p:spPr>
        <p:txBody>
          <a:bodyPr/>
          <a:lstStyle/>
          <a:p>
            <a:endParaRPr lang="en-GB"/>
          </a:p>
        </p:txBody>
      </p:sp>
      <p:sp>
        <p:nvSpPr>
          <p:cNvPr id="443142" name="Line 774"/>
          <p:cNvSpPr>
            <a:spLocks noChangeShapeType="1"/>
          </p:cNvSpPr>
          <p:nvPr/>
        </p:nvSpPr>
        <p:spPr bwMode="auto">
          <a:xfrm flipV="1">
            <a:off x="2149475" y="5430838"/>
            <a:ext cx="1588" cy="52387"/>
          </a:xfrm>
          <a:prstGeom prst="line">
            <a:avLst/>
          </a:prstGeom>
          <a:noFill/>
          <a:ln w="22225">
            <a:solidFill>
              <a:srgbClr val="000080"/>
            </a:solidFill>
            <a:round/>
            <a:headEnd/>
            <a:tailEnd/>
          </a:ln>
        </p:spPr>
        <p:txBody>
          <a:bodyPr/>
          <a:lstStyle/>
          <a:p>
            <a:endParaRPr lang="en-GB"/>
          </a:p>
        </p:txBody>
      </p:sp>
      <p:sp>
        <p:nvSpPr>
          <p:cNvPr id="443143" name="Line 775"/>
          <p:cNvSpPr>
            <a:spLocks noChangeShapeType="1"/>
          </p:cNvSpPr>
          <p:nvPr/>
        </p:nvSpPr>
        <p:spPr bwMode="auto">
          <a:xfrm flipV="1">
            <a:off x="2957513" y="5430838"/>
            <a:ext cx="1587" cy="52387"/>
          </a:xfrm>
          <a:prstGeom prst="line">
            <a:avLst/>
          </a:prstGeom>
          <a:noFill/>
          <a:ln w="22225">
            <a:solidFill>
              <a:srgbClr val="000080"/>
            </a:solidFill>
            <a:round/>
            <a:headEnd/>
            <a:tailEnd/>
          </a:ln>
        </p:spPr>
        <p:txBody>
          <a:bodyPr/>
          <a:lstStyle/>
          <a:p>
            <a:endParaRPr lang="en-GB"/>
          </a:p>
        </p:txBody>
      </p:sp>
      <p:sp>
        <p:nvSpPr>
          <p:cNvPr id="443144" name="Line 776"/>
          <p:cNvSpPr>
            <a:spLocks noChangeShapeType="1"/>
          </p:cNvSpPr>
          <p:nvPr/>
        </p:nvSpPr>
        <p:spPr bwMode="auto">
          <a:xfrm flipV="1">
            <a:off x="3765550" y="5430838"/>
            <a:ext cx="1588" cy="52387"/>
          </a:xfrm>
          <a:prstGeom prst="line">
            <a:avLst/>
          </a:prstGeom>
          <a:noFill/>
          <a:ln w="22225">
            <a:solidFill>
              <a:srgbClr val="000080"/>
            </a:solidFill>
            <a:round/>
            <a:headEnd/>
            <a:tailEnd/>
          </a:ln>
        </p:spPr>
        <p:txBody>
          <a:bodyPr/>
          <a:lstStyle/>
          <a:p>
            <a:endParaRPr lang="en-GB"/>
          </a:p>
        </p:txBody>
      </p:sp>
      <p:sp>
        <p:nvSpPr>
          <p:cNvPr id="443145" name="Line 777"/>
          <p:cNvSpPr>
            <a:spLocks noChangeShapeType="1"/>
          </p:cNvSpPr>
          <p:nvPr/>
        </p:nvSpPr>
        <p:spPr bwMode="auto">
          <a:xfrm flipV="1">
            <a:off x="4573588" y="5430838"/>
            <a:ext cx="1587" cy="52387"/>
          </a:xfrm>
          <a:prstGeom prst="line">
            <a:avLst/>
          </a:prstGeom>
          <a:noFill/>
          <a:ln w="22225">
            <a:solidFill>
              <a:srgbClr val="000080"/>
            </a:solidFill>
            <a:round/>
            <a:headEnd/>
            <a:tailEnd/>
          </a:ln>
        </p:spPr>
        <p:txBody>
          <a:bodyPr/>
          <a:lstStyle/>
          <a:p>
            <a:endParaRPr lang="en-GB"/>
          </a:p>
        </p:txBody>
      </p:sp>
      <p:sp>
        <p:nvSpPr>
          <p:cNvPr id="443146" name="Line 778"/>
          <p:cNvSpPr>
            <a:spLocks noChangeShapeType="1"/>
          </p:cNvSpPr>
          <p:nvPr/>
        </p:nvSpPr>
        <p:spPr bwMode="auto">
          <a:xfrm flipV="1">
            <a:off x="5373688" y="5430838"/>
            <a:ext cx="1587" cy="52387"/>
          </a:xfrm>
          <a:prstGeom prst="line">
            <a:avLst/>
          </a:prstGeom>
          <a:noFill/>
          <a:ln w="22225">
            <a:solidFill>
              <a:srgbClr val="000080"/>
            </a:solidFill>
            <a:round/>
            <a:headEnd/>
            <a:tailEnd/>
          </a:ln>
        </p:spPr>
        <p:txBody>
          <a:bodyPr/>
          <a:lstStyle/>
          <a:p>
            <a:endParaRPr lang="en-GB"/>
          </a:p>
        </p:txBody>
      </p:sp>
      <p:sp>
        <p:nvSpPr>
          <p:cNvPr id="443147" name="Line 779"/>
          <p:cNvSpPr>
            <a:spLocks noChangeShapeType="1"/>
          </p:cNvSpPr>
          <p:nvPr/>
        </p:nvSpPr>
        <p:spPr bwMode="auto">
          <a:xfrm flipV="1">
            <a:off x="6181725" y="5430838"/>
            <a:ext cx="1588" cy="52387"/>
          </a:xfrm>
          <a:prstGeom prst="line">
            <a:avLst/>
          </a:prstGeom>
          <a:noFill/>
          <a:ln w="22225">
            <a:solidFill>
              <a:srgbClr val="000080"/>
            </a:solidFill>
            <a:round/>
            <a:headEnd/>
            <a:tailEnd/>
          </a:ln>
        </p:spPr>
        <p:txBody>
          <a:bodyPr/>
          <a:lstStyle/>
          <a:p>
            <a:endParaRPr lang="en-GB"/>
          </a:p>
        </p:txBody>
      </p:sp>
      <p:sp>
        <p:nvSpPr>
          <p:cNvPr id="443148" name="Line 780"/>
          <p:cNvSpPr>
            <a:spLocks noChangeShapeType="1"/>
          </p:cNvSpPr>
          <p:nvPr/>
        </p:nvSpPr>
        <p:spPr bwMode="auto">
          <a:xfrm flipV="1">
            <a:off x="6989763" y="5430838"/>
            <a:ext cx="1587" cy="52387"/>
          </a:xfrm>
          <a:prstGeom prst="line">
            <a:avLst/>
          </a:prstGeom>
          <a:noFill/>
          <a:ln w="22225">
            <a:solidFill>
              <a:srgbClr val="000080"/>
            </a:solidFill>
            <a:round/>
            <a:headEnd/>
            <a:tailEnd/>
          </a:ln>
        </p:spPr>
        <p:txBody>
          <a:bodyPr/>
          <a:lstStyle/>
          <a:p>
            <a:endParaRPr lang="en-GB"/>
          </a:p>
        </p:txBody>
      </p:sp>
      <p:sp>
        <p:nvSpPr>
          <p:cNvPr id="443149" name="Line 781"/>
          <p:cNvSpPr>
            <a:spLocks noChangeShapeType="1"/>
          </p:cNvSpPr>
          <p:nvPr/>
        </p:nvSpPr>
        <p:spPr bwMode="auto">
          <a:xfrm flipV="1">
            <a:off x="7797800" y="5430838"/>
            <a:ext cx="1588" cy="52387"/>
          </a:xfrm>
          <a:prstGeom prst="line">
            <a:avLst/>
          </a:prstGeom>
          <a:noFill/>
          <a:ln w="22225">
            <a:solidFill>
              <a:srgbClr val="000080"/>
            </a:solidFill>
            <a:round/>
            <a:headEnd/>
            <a:tailEnd/>
          </a:ln>
        </p:spPr>
        <p:txBody>
          <a:bodyPr/>
          <a:lstStyle/>
          <a:p>
            <a:endParaRPr lang="en-GB"/>
          </a:p>
        </p:txBody>
      </p:sp>
      <p:sp>
        <p:nvSpPr>
          <p:cNvPr id="443150" name="Rectangle 782"/>
          <p:cNvSpPr>
            <a:spLocks noChangeArrowheads="1"/>
          </p:cNvSpPr>
          <p:nvPr/>
        </p:nvSpPr>
        <p:spPr bwMode="auto">
          <a:xfrm>
            <a:off x="7942263" y="5338763"/>
            <a:ext cx="404812" cy="260350"/>
          </a:xfrm>
          <a:prstGeom prst="rect">
            <a:avLst/>
          </a:prstGeom>
          <a:noFill/>
          <a:ln w="9525">
            <a:noFill/>
            <a:miter lim="800000"/>
            <a:headEnd/>
            <a:tailEnd/>
          </a:ln>
        </p:spPr>
        <p:txBody>
          <a:bodyPr/>
          <a:lstStyle/>
          <a:p>
            <a:endParaRPr lang="en-GB"/>
          </a:p>
        </p:txBody>
      </p:sp>
      <p:sp>
        <p:nvSpPr>
          <p:cNvPr id="443152" name="Rectangle 784"/>
          <p:cNvSpPr>
            <a:spLocks noChangeArrowheads="1"/>
          </p:cNvSpPr>
          <p:nvPr/>
        </p:nvSpPr>
        <p:spPr bwMode="auto">
          <a:xfrm>
            <a:off x="7942263" y="4835525"/>
            <a:ext cx="511175" cy="266700"/>
          </a:xfrm>
          <a:prstGeom prst="rect">
            <a:avLst/>
          </a:prstGeom>
          <a:noFill/>
          <a:ln w="9525">
            <a:noFill/>
            <a:miter lim="800000"/>
            <a:headEnd/>
            <a:tailEnd/>
          </a:ln>
        </p:spPr>
        <p:txBody>
          <a:bodyPr/>
          <a:lstStyle/>
          <a:p>
            <a:endParaRPr lang="en-GB"/>
          </a:p>
        </p:txBody>
      </p:sp>
      <p:sp>
        <p:nvSpPr>
          <p:cNvPr id="443154" name="Rectangle 786"/>
          <p:cNvSpPr>
            <a:spLocks noChangeArrowheads="1"/>
          </p:cNvSpPr>
          <p:nvPr/>
        </p:nvSpPr>
        <p:spPr bwMode="auto">
          <a:xfrm>
            <a:off x="1143000" y="5599113"/>
            <a:ext cx="511175" cy="266700"/>
          </a:xfrm>
          <a:prstGeom prst="rect">
            <a:avLst/>
          </a:prstGeom>
          <a:noFill/>
          <a:ln w="9525">
            <a:noFill/>
            <a:miter lim="800000"/>
            <a:headEnd/>
            <a:tailEnd/>
          </a:ln>
        </p:spPr>
        <p:txBody>
          <a:bodyPr/>
          <a:lstStyle/>
          <a:p>
            <a:endParaRPr lang="en-GB"/>
          </a:p>
        </p:txBody>
      </p:sp>
      <p:sp>
        <p:nvSpPr>
          <p:cNvPr id="443156" name="Rectangle 788"/>
          <p:cNvSpPr>
            <a:spLocks noChangeArrowheads="1"/>
          </p:cNvSpPr>
          <p:nvPr/>
        </p:nvSpPr>
        <p:spPr bwMode="auto">
          <a:xfrm>
            <a:off x="2759075" y="5599113"/>
            <a:ext cx="511175" cy="266700"/>
          </a:xfrm>
          <a:prstGeom prst="rect">
            <a:avLst/>
          </a:prstGeom>
          <a:noFill/>
          <a:ln w="9525">
            <a:noFill/>
            <a:miter lim="800000"/>
            <a:headEnd/>
            <a:tailEnd/>
          </a:ln>
        </p:spPr>
        <p:txBody>
          <a:bodyPr/>
          <a:lstStyle/>
          <a:p>
            <a:endParaRPr lang="en-GB"/>
          </a:p>
        </p:txBody>
      </p:sp>
      <p:sp>
        <p:nvSpPr>
          <p:cNvPr id="443158" name="Rectangle 790"/>
          <p:cNvSpPr>
            <a:spLocks noChangeArrowheads="1"/>
          </p:cNvSpPr>
          <p:nvPr/>
        </p:nvSpPr>
        <p:spPr bwMode="auto">
          <a:xfrm>
            <a:off x="4375150" y="5599113"/>
            <a:ext cx="519113" cy="266700"/>
          </a:xfrm>
          <a:prstGeom prst="rect">
            <a:avLst/>
          </a:prstGeom>
          <a:noFill/>
          <a:ln w="9525">
            <a:noFill/>
            <a:miter lim="800000"/>
            <a:headEnd/>
            <a:tailEnd/>
          </a:ln>
        </p:spPr>
        <p:txBody>
          <a:bodyPr/>
          <a:lstStyle/>
          <a:p>
            <a:endParaRPr lang="en-GB"/>
          </a:p>
        </p:txBody>
      </p:sp>
      <p:sp>
        <p:nvSpPr>
          <p:cNvPr id="443160" name="Rectangle 792"/>
          <p:cNvSpPr>
            <a:spLocks noChangeArrowheads="1"/>
          </p:cNvSpPr>
          <p:nvPr/>
        </p:nvSpPr>
        <p:spPr bwMode="auto">
          <a:xfrm>
            <a:off x="5983288" y="5599113"/>
            <a:ext cx="519112" cy="266700"/>
          </a:xfrm>
          <a:prstGeom prst="rect">
            <a:avLst/>
          </a:prstGeom>
          <a:noFill/>
          <a:ln w="9525">
            <a:noFill/>
            <a:miter lim="800000"/>
            <a:headEnd/>
            <a:tailEnd/>
          </a:ln>
        </p:spPr>
        <p:txBody>
          <a:bodyPr/>
          <a:lstStyle/>
          <a:p>
            <a:endParaRPr lang="en-GB"/>
          </a:p>
        </p:txBody>
      </p:sp>
      <p:sp>
        <p:nvSpPr>
          <p:cNvPr id="443162" name="Rectangle 794"/>
          <p:cNvSpPr>
            <a:spLocks noChangeArrowheads="1"/>
          </p:cNvSpPr>
          <p:nvPr/>
        </p:nvSpPr>
        <p:spPr bwMode="auto">
          <a:xfrm>
            <a:off x="7599363" y="5599113"/>
            <a:ext cx="519112" cy="266700"/>
          </a:xfrm>
          <a:prstGeom prst="rect">
            <a:avLst/>
          </a:prstGeom>
          <a:noFill/>
          <a:ln w="9525">
            <a:noFill/>
            <a:miter lim="800000"/>
            <a:headEnd/>
            <a:tailEnd/>
          </a:ln>
        </p:spPr>
        <p:txBody>
          <a:bodyPr/>
          <a:lstStyle/>
          <a:p>
            <a:endParaRPr lang="en-GB"/>
          </a:p>
        </p:txBody>
      </p:sp>
      <p:grpSp>
        <p:nvGrpSpPr>
          <p:cNvPr id="443200" name="Group 832"/>
          <p:cNvGrpSpPr>
            <a:grpSpLocks/>
          </p:cNvGrpSpPr>
          <p:nvPr/>
        </p:nvGrpSpPr>
        <p:grpSpPr bwMode="auto">
          <a:xfrm>
            <a:off x="1331913" y="3449638"/>
            <a:ext cx="4021137" cy="1998662"/>
            <a:chOff x="839" y="2173"/>
            <a:chExt cx="2533" cy="1259"/>
          </a:xfrm>
        </p:grpSpPr>
        <p:sp>
          <p:nvSpPr>
            <p:cNvPr id="443164" name="Freeform 796"/>
            <p:cNvSpPr>
              <a:spLocks/>
            </p:cNvSpPr>
            <p:nvPr/>
          </p:nvSpPr>
          <p:spPr bwMode="auto">
            <a:xfrm>
              <a:off x="2748" y="3019"/>
              <a:ext cx="57" cy="36"/>
            </a:xfrm>
            <a:custGeom>
              <a:avLst/>
              <a:gdLst/>
              <a:ahLst/>
              <a:cxnLst>
                <a:cxn ang="0">
                  <a:pos x="57" y="10"/>
                </a:cxn>
                <a:cxn ang="0">
                  <a:pos x="45" y="0"/>
                </a:cxn>
                <a:cxn ang="0">
                  <a:pos x="0" y="26"/>
                </a:cxn>
                <a:cxn ang="0">
                  <a:pos x="13" y="36"/>
                </a:cxn>
                <a:cxn ang="0">
                  <a:pos x="57" y="10"/>
                </a:cxn>
                <a:cxn ang="0">
                  <a:pos x="57" y="10"/>
                </a:cxn>
              </a:cxnLst>
              <a:rect l="0" t="0" r="r" b="b"/>
              <a:pathLst>
                <a:path w="57" h="36">
                  <a:moveTo>
                    <a:pt x="57" y="10"/>
                  </a:moveTo>
                  <a:lnTo>
                    <a:pt x="45" y="0"/>
                  </a:lnTo>
                  <a:lnTo>
                    <a:pt x="0" y="26"/>
                  </a:lnTo>
                  <a:lnTo>
                    <a:pt x="13" y="36"/>
                  </a:lnTo>
                  <a:lnTo>
                    <a:pt x="57" y="10"/>
                  </a:lnTo>
                  <a:lnTo>
                    <a:pt x="57" y="10"/>
                  </a:lnTo>
                  <a:close/>
                </a:path>
              </a:pathLst>
            </a:custGeom>
            <a:solidFill>
              <a:srgbClr val="ED6400"/>
            </a:solidFill>
            <a:ln w="9525">
              <a:noFill/>
              <a:round/>
              <a:headEnd/>
              <a:tailEnd/>
            </a:ln>
          </p:spPr>
          <p:txBody>
            <a:bodyPr/>
            <a:lstStyle/>
            <a:p>
              <a:endParaRPr lang="en-GB"/>
            </a:p>
          </p:txBody>
        </p:sp>
        <p:sp>
          <p:nvSpPr>
            <p:cNvPr id="443165" name="Freeform 797"/>
            <p:cNvSpPr>
              <a:spLocks/>
            </p:cNvSpPr>
            <p:nvPr/>
          </p:nvSpPr>
          <p:spPr bwMode="auto">
            <a:xfrm>
              <a:off x="2786" y="2988"/>
              <a:ext cx="51" cy="41"/>
            </a:xfrm>
            <a:custGeom>
              <a:avLst/>
              <a:gdLst/>
              <a:ahLst/>
              <a:cxnLst>
                <a:cxn ang="0">
                  <a:pos x="51" y="11"/>
                </a:cxn>
                <a:cxn ang="0">
                  <a:pos x="32" y="0"/>
                </a:cxn>
                <a:cxn ang="0">
                  <a:pos x="0" y="31"/>
                </a:cxn>
                <a:cxn ang="0">
                  <a:pos x="19" y="41"/>
                </a:cxn>
                <a:cxn ang="0">
                  <a:pos x="51" y="11"/>
                </a:cxn>
                <a:cxn ang="0">
                  <a:pos x="51" y="11"/>
                </a:cxn>
              </a:cxnLst>
              <a:rect l="0" t="0" r="r" b="b"/>
              <a:pathLst>
                <a:path w="51" h="41">
                  <a:moveTo>
                    <a:pt x="51" y="11"/>
                  </a:moveTo>
                  <a:lnTo>
                    <a:pt x="32" y="0"/>
                  </a:lnTo>
                  <a:lnTo>
                    <a:pt x="0" y="31"/>
                  </a:lnTo>
                  <a:lnTo>
                    <a:pt x="19" y="41"/>
                  </a:lnTo>
                  <a:lnTo>
                    <a:pt x="51" y="11"/>
                  </a:lnTo>
                  <a:lnTo>
                    <a:pt x="51" y="11"/>
                  </a:lnTo>
                  <a:close/>
                </a:path>
              </a:pathLst>
            </a:custGeom>
            <a:solidFill>
              <a:srgbClr val="ED6400"/>
            </a:solidFill>
            <a:ln w="9525">
              <a:noFill/>
              <a:round/>
              <a:headEnd/>
              <a:tailEnd/>
            </a:ln>
          </p:spPr>
          <p:txBody>
            <a:bodyPr/>
            <a:lstStyle/>
            <a:p>
              <a:endParaRPr lang="en-GB"/>
            </a:p>
          </p:txBody>
        </p:sp>
        <p:sp>
          <p:nvSpPr>
            <p:cNvPr id="443166" name="Freeform 798"/>
            <p:cNvSpPr>
              <a:spLocks/>
            </p:cNvSpPr>
            <p:nvPr/>
          </p:nvSpPr>
          <p:spPr bwMode="auto">
            <a:xfrm>
              <a:off x="2818" y="2957"/>
              <a:ext cx="45" cy="42"/>
            </a:xfrm>
            <a:custGeom>
              <a:avLst/>
              <a:gdLst/>
              <a:ahLst/>
              <a:cxnLst>
                <a:cxn ang="0">
                  <a:pos x="25" y="0"/>
                </a:cxn>
                <a:cxn ang="0">
                  <a:pos x="25" y="0"/>
                </a:cxn>
                <a:cxn ang="0">
                  <a:pos x="0" y="36"/>
                </a:cxn>
                <a:cxn ang="0">
                  <a:pos x="19" y="42"/>
                </a:cxn>
                <a:cxn ang="0">
                  <a:pos x="45" y="11"/>
                </a:cxn>
                <a:cxn ang="0">
                  <a:pos x="25" y="0"/>
                </a:cxn>
              </a:cxnLst>
              <a:rect l="0" t="0" r="r" b="b"/>
              <a:pathLst>
                <a:path w="45" h="42">
                  <a:moveTo>
                    <a:pt x="25" y="0"/>
                  </a:moveTo>
                  <a:lnTo>
                    <a:pt x="25" y="0"/>
                  </a:lnTo>
                  <a:lnTo>
                    <a:pt x="0" y="36"/>
                  </a:lnTo>
                  <a:lnTo>
                    <a:pt x="19" y="42"/>
                  </a:lnTo>
                  <a:lnTo>
                    <a:pt x="45" y="11"/>
                  </a:lnTo>
                  <a:lnTo>
                    <a:pt x="25" y="0"/>
                  </a:lnTo>
                  <a:close/>
                </a:path>
              </a:pathLst>
            </a:custGeom>
            <a:solidFill>
              <a:srgbClr val="ED6400"/>
            </a:solidFill>
            <a:ln w="9525">
              <a:noFill/>
              <a:round/>
              <a:headEnd/>
              <a:tailEnd/>
            </a:ln>
          </p:spPr>
          <p:txBody>
            <a:bodyPr/>
            <a:lstStyle/>
            <a:p>
              <a:endParaRPr lang="en-GB"/>
            </a:p>
          </p:txBody>
        </p:sp>
        <p:sp>
          <p:nvSpPr>
            <p:cNvPr id="443167" name="Freeform 799"/>
            <p:cNvSpPr>
              <a:spLocks/>
            </p:cNvSpPr>
            <p:nvPr/>
          </p:nvSpPr>
          <p:spPr bwMode="auto">
            <a:xfrm>
              <a:off x="2843" y="2937"/>
              <a:ext cx="45" cy="31"/>
            </a:xfrm>
            <a:custGeom>
              <a:avLst/>
              <a:gdLst/>
              <a:ahLst/>
              <a:cxnLst>
                <a:cxn ang="0">
                  <a:pos x="45" y="10"/>
                </a:cxn>
                <a:cxn ang="0">
                  <a:pos x="32" y="0"/>
                </a:cxn>
                <a:cxn ang="0">
                  <a:pos x="0" y="20"/>
                </a:cxn>
                <a:cxn ang="0">
                  <a:pos x="13" y="31"/>
                </a:cxn>
                <a:cxn ang="0">
                  <a:pos x="45" y="10"/>
                </a:cxn>
                <a:cxn ang="0">
                  <a:pos x="45" y="10"/>
                </a:cxn>
              </a:cxnLst>
              <a:rect l="0" t="0" r="r" b="b"/>
              <a:pathLst>
                <a:path w="45" h="31">
                  <a:moveTo>
                    <a:pt x="45" y="10"/>
                  </a:moveTo>
                  <a:lnTo>
                    <a:pt x="32" y="0"/>
                  </a:lnTo>
                  <a:lnTo>
                    <a:pt x="0" y="20"/>
                  </a:lnTo>
                  <a:lnTo>
                    <a:pt x="13" y="31"/>
                  </a:lnTo>
                  <a:lnTo>
                    <a:pt x="45" y="10"/>
                  </a:lnTo>
                  <a:lnTo>
                    <a:pt x="45" y="10"/>
                  </a:lnTo>
                  <a:close/>
                </a:path>
              </a:pathLst>
            </a:custGeom>
            <a:solidFill>
              <a:srgbClr val="ED6400"/>
            </a:solidFill>
            <a:ln w="9525">
              <a:noFill/>
              <a:round/>
              <a:headEnd/>
              <a:tailEnd/>
            </a:ln>
          </p:spPr>
          <p:txBody>
            <a:bodyPr/>
            <a:lstStyle/>
            <a:p>
              <a:endParaRPr lang="en-GB"/>
            </a:p>
          </p:txBody>
        </p:sp>
        <p:sp>
          <p:nvSpPr>
            <p:cNvPr id="443168" name="Freeform 800"/>
            <p:cNvSpPr>
              <a:spLocks/>
            </p:cNvSpPr>
            <p:nvPr/>
          </p:nvSpPr>
          <p:spPr bwMode="auto">
            <a:xfrm>
              <a:off x="2875" y="2916"/>
              <a:ext cx="32" cy="31"/>
            </a:xfrm>
            <a:custGeom>
              <a:avLst/>
              <a:gdLst/>
              <a:ahLst/>
              <a:cxnLst>
                <a:cxn ang="0">
                  <a:pos x="32" y="15"/>
                </a:cxn>
                <a:cxn ang="0">
                  <a:pos x="19" y="0"/>
                </a:cxn>
                <a:cxn ang="0">
                  <a:pos x="0" y="21"/>
                </a:cxn>
                <a:cxn ang="0">
                  <a:pos x="13" y="31"/>
                </a:cxn>
                <a:cxn ang="0">
                  <a:pos x="32" y="15"/>
                </a:cxn>
                <a:cxn ang="0">
                  <a:pos x="32" y="15"/>
                </a:cxn>
              </a:cxnLst>
              <a:rect l="0" t="0" r="r" b="b"/>
              <a:pathLst>
                <a:path w="32" h="31">
                  <a:moveTo>
                    <a:pt x="32" y="15"/>
                  </a:moveTo>
                  <a:lnTo>
                    <a:pt x="19" y="0"/>
                  </a:lnTo>
                  <a:lnTo>
                    <a:pt x="0" y="21"/>
                  </a:lnTo>
                  <a:lnTo>
                    <a:pt x="13" y="31"/>
                  </a:lnTo>
                  <a:lnTo>
                    <a:pt x="32" y="15"/>
                  </a:lnTo>
                  <a:lnTo>
                    <a:pt x="32" y="15"/>
                  </a:lnTo>
                  <a:close/>
                </a:path>
              </a:pathLst>
            </a:custGeom>
            <a:solidFill>
              <a:srgbClr val="ED6400"/>
            </a:solidFill>
            <a:ln w="9525">
              <a:noFill/>
              <a:round/>
              <a:headEnd/>
              <a:tailEnd/>
            </a:ln>
          </p:spPr>
          <p:txBody>
            <a:bodyPr/>
            <a:lstStyle/>
            <a:p>
              <a:endParaRPr lang="en-GB"/>
            </a:p>
          </p:txBody>
        </p:sp>
        <p:sp>
          <p:nvSpPr>
            <p:cNvPr id="443169" name="Freeform 801"/>
            <p:cNvSpPr>
              <a:spLocks/>
            </p:cNvSpPr>
            <p:nvPr/>
          </p:nvSpPr>
          <p:spPr bwMode="auto">
            <a:xfrm>
              <a:off x="2894" y="2870"/>
              <a:ext cx="58" cy="61"/>
            </a:xfrm>
            <a:custGeom>
              <a:avLst/>
              <a:gdLst/>
              <a:ahLst/>
              <a:cxnLst>
                <a:cxn ang="0">
                  <a:pos x="39" y="0"/>
                </a:cxn>
                <a:cxn ang="0">
                  <a:pos x="39" y="0"/>
                </a:cxn>
                <a:cxn ang="0">
                  <a:pos x="0" y="51"/>
                </a:cxn>
                <a:cxn ang="0">
                  <a:pos x="13" y="61"/>
                </a:cxn>
                <a:cxn ang="0">
                  <a:pos x="58" y="10"/>
                </a:cxn>
                <a:cxn ang="0">
                  <a:pos x="39" y="0"/>
                </a:cxn>
              </a:cxnLst>
              <a:rect l="0" t="0" r="r" b="b"/>
              <a:pathLst>
                <a:path w="58" h="61">
                  <a:moveTo>
                    <a:pt x="39" y="0"/>
                  </a:moveTo>
                  <a:lnTo>
                    <a:pt x="39" y="0"/>
                  </a:lnTo>
                  <a:lnTo>
                    <a:pt x="0" y="51"/>
                  </a:lnTo>
                  <a:lnTo>
                    <a:pt x="13" y="61"/>
                  </a:lnTo>
                  <a:lnTo>
                    <a:pt x="58" y="10"/>
                  </a:lnTo>
                  <a:lnTo>
                    <a:pt x="39" y="0"/>
                  </a:lnTo>
                  <a:close/>
                </a:path>
              </a:pathLst>
            </a:custGeom>
            <a:solidFill>
              <a:srgbClr val="ED6400"/>
            </a:solidFill>
            <a:ln w="9525">
              <a:noFill/>
              <a:round/>
              <a:headEnd/>
              <a:tailEnd/>
            </a:ln>
          </p:spPr>
          <p:txBody>
            <a:bodyPr/>
            <a:lstStyle/>
            <a:p>
              <a:endParaRPr lang="en-GB"/>
            </a:p>
          </p:txBody>
        </p:sp>
        <p:sp>
          <p:nvSpPr>
            <p:cNvPr id="443170" name="Freeform 802"/>
            <p:cNvSpPr>
              <a:spLocks/>
            </p:cNvSpPr>
            <p:nvPr/>
          </p:nvSpPr>
          <p:spPr bwMode="auto">
            <a:xfrm>
              <a:off x="2933" y="2803"/>
              <a:ext cx="82" cy="77"/>
            </a:xfrm>
            <a:custGeom>
              <a:avLst/>
              <a:gdLst/>
              <a:ahLst/>
              <a:cxnLst>
                <a:cxn ang="0">
                  <a:pos x="82" y="10"/>
                </a:cxn>
                <a:cxn ang="0">
                  <a:pos x="63" y="0"/>
                </a:cxn>
                <a:cxn ang="0">
                  <a:pos x="0" y="67"/>
                </a:cxn>
                <a:cxn ang="0">
                  <a:pos x="19" y="77"/>
                </a:cxn>
                <a:cxn ang="0">
                  <a:pos x="82" y="10"/>
                </a:cxn>
                <a:cxn ang="0">
                  <a:pos x="82" y="10"/>
                </a:cxn>
              </a:cxnLst>
              <a:rect l="0" t="0" r="r" b="b"/>
              <a:pathLst>
                <a:path w="82" h="77">
                  <a:moveTo>
                    <a:pt x="82" y="10"/>
                  </a:moveTo>
                  <a:lnTo>
                    <a:pt x="63" y="0"/>
                  </a:lnTo>
                  <a:lnTo>
                    <a:pt x="0" y="67"/>
                  </a:lnTo>
                  <a:lnTo>
                    <a:pt x="19" y="77"/>
                  </a:lnTo>
                  <a:lnTo>
                    <a:pt x="82" y="10"/>
                  </a:lnTo>
                  <a:lnTo>
                    <a:pt x="82" y="10"/>
                  </a:lnTo>
                  <a:close/>
                </a:path>
              </a:pathLst>
            </a:custGeom>
            <a:solidFill>
              <a:srgbClr val="ED6400"/>
            </a:solidFill>
            <a:ln w="9525">
              <a:noFill/>
              <a:round/>
              <a:headEnd/>
              <a:tailEnd/>
            </a:ln>
          </p:spPr>
          <p:txBody>
            <a:bodyPr/>
            <a:lstStyle/>
            <a:p>
              <a:endParaRPr lang="en-GB"/>
            </a:p>
          </p:txBody>
        </p:sp>
        <p:sp>
          <p:nvSpPr>
            <p:cNvPr id="443171" name="Freeform 803"/>
            <p:cNvSpPr>
              <a:spLocks/>
            </p:cNvSpPr>
            <p:nvPr/>
          </p:nvSpPr>
          <p:spPr bwMode="auto">
            <a:xfrm>
              <a:off x="2996" y="2725"/>
              <a:ext cx="83" cy="88"/>
            </a:xfrm>
            <a:custGeom>
              <a:avLst/>
              <a:gdLst/>
              <a:ahLst/>
              <a:cxnLst>
                <a:cxn ang="0">
                  <a:pos x="83" y="11"/>
                </a:cxn>
                <a:cxn ang="0">
                  <a:pos x="64" y="0"/>
                </a:cxn>
                <a:cxn ang="0">
                  <a:pos x="0" y="78"/>
                </a:cxn>
                <a:cxn ang="0">
                  <a:pos x="19" y="88"/>
                </a:cxn>
                <a:cxn ang="0">
                  <a:pos x="83" y="11"/>
                </a:cxn>
                <a:cxn ang="0">
                  <a:pos x="83" y="11"/>
                </a:cxn>
              </a:cxnLst>
              <a:rect l="0" t="0" r="r" b="b"/>
              <a:pathLst>
                <a:path w="83" h="88">
                  <a:moveTo>
                    <a:pt x="83" y="11"/>
                  </a:moveTo>
                  <a:lnTo>
                    <a:pt x="64" y="0"/>
                  </a:lnTo>
                  <a:lnTo>
                    <a:pt x="0" y="78"/>
                  </a:lnTo>
                  <a:lnTo>
                    <a:pt x="19" y="88"/>
                  </a:lnTo>
                  <a:lnTo>
                    <a:pt x="83" y="11"/>
                  </a:lnTo>
                  <a:lnTo>
                    <a:pt x="83" y="11"/>
                  </a:lnTo>
                  <a:close/>
                </a:path>
              </a:pathLst>
            </a:custGeom>
            <a:solidFill>
              <a:srgbClr val="ED6400"/>
            </a:solidFill>
            <a:ln w="9525">
              <a:noFill/>
              <a:round/>
              <a:headEnd/>
              <a:tailEnd/>
            </a:ln>
          </p:spPr>
          <p:txBody>
            <a:bodyPr/>
            <a:lstStyle/>
            <a:p>
              <a:endParaRPr lang="en-GB"/>
            </a:p>
          </p:txBody>
        </p:sp>
        <p:sp>
          <p:nvSpPr>
            <p:cNvPr id="443172" name="Freeform 804"/>
            <p:cNvSpPr>
              <a:spLocks/>
            </p:cNvSpPr>
            <p:nvPr/>
          </p:nvSpPr>
          <p:spPr bwMode="auto">
            <a:xfrm>
              <a:off x="3060" y="2648"/>
              <a:ext cx="70" cy="88"/>
            </a:xfrm>
            <a:custGeom>
              <a:avLst/>
              <a:gdLst/>
              <a:ahLst/>
              <a:cxnLst>
                <a:cxn ang="0">
                  <a:pos x="70" y="10"/>
                </a:cxn>
                <a:cxn ang="0">
                  <a:pos x="51" y="0"/>
                </a:cxn>
                <a:cxn ang="0">
                  <a:pos x="0" y="77"/>
                </a:cxn>
                <a:cxn ang="0">
                  <a:pos x="19" y="88"/>
                </a:cxn>
                <a:cxn ang="0">
                  <a:pos x="70" y="10"/>
                </a:cxn>
                <a:cxn ang="0">
                  <a:pos x="70" y="10"/>
                </a:cxn>
              </a:cxnLst>
              <a:rect l="0" t="0" r="r" b="b"/>
              <a:pathLst>
                <a:path w="70" h="88">
                  <a:moveTo>
                    <a:pt x="70" y="10"/>
                  </a:moveTo>
                  <a:lnTo>
                    <a:pt x="51" y="0"/>
                  </a:lnTo>
                  <a:lnTo>
                    <a:pt x="0" y="77"/>
                  </a:lnTo>
                  <a:lnTo>
                    <a:pt x="19" y="88"/>
                  </a:lnTo>
                  <a:lnTo>
                    <a:pt x="70" y="10"/>
                  </a:lnTo>
                  <a:lnTo>
                    <a:pt x="70" y="10"/>
                  </a:lnTo>
                  <a:close/>
                </a:path>
              </a:pathLst>
            </a:custGeom>
            <a:solidFill>
              <a:srgbClr val="ED6400"/>
            </a:solidFill>
            <a:ln w="9525">
              <a:noFill/>
              <a:round/>
              <a:headEnd/>
              <a:tailEnd/>
            </a:ln>
          </p:spPr>
          <p:txBody>
            <a:bodyPr/>
            <a:lstStyle/>
            <a:p>
              <a:endParaRPr lang="en-GB"/>
            </a:p>
          </p:txBody>
        </p:sp>
        <p:sp>
          <p:nvSpPr>
            <p:cNvPr id="443173" name="Freeform 805"/>
            <p:cNvSpPr>
              <a:spLocks/>
            </p:cNvSpPr>
            <p:nvPr/>
          </p:nvSpPr>
          <p:spPr bwMode="auto">
            <a:xfrm>
              <a:off x="3111" y="2540"/>
              <a:ext cx="83" cy="118"/>
            </a:xfrm>
            <a:custGeom>
              <a:avLst/>
              <a:gdLst/>
              <a:ahLst/>
              <a:cxnLst>
                <a:cxn ang="0">
                  <a:pos x="83" y="10"/>
                </a:cxn>
                <a:cxn ang="0">
                  <a:pos x="63" y="0"/>
                </a:cxn>
                <a:cxn ang="0">
                  <a:pos x="0" y="108"/>
                </a:cxn>
                <a:cxn ang="0">
                  <a:pos x="19" y="118"/>
                </a:cxn>
                <a:cxn ang="0">
                  <a:pos x="83" y="10"/>
                </a:cxn>
                <a:cxn ang="0">
                  <a:pos x="83" y="10"/>
                </a:cxn>
              </a:cxnLst>
              <a:rect l="0" t="0" r="r" b="b"/>
              <a:pathLst>
                <a:path w="83" h="118">
                  <a:moveTo>
                    <a:pt x="83" y="10"/>
                  </a:moveTo>
                  <a:lnTo>
                    <a:pt x="63" y="0"/>
                  </a:lnTo>
                  <a:lnTo>
                    <a:pt x="0" y="108"/>
                  </a:lnTo>
                  <a:lnTo>
                    <a:pt x="19" y="118"/>
                  </a:lnTo>
                  <a:lnTo>
                    <a:pt x="83" y="10"/>
                  </a:lnTo>
                  <a:lnTo>
                    <a:pt x="83" y="10"/>
                  </a:lnTo>
                  <a:close/>
                </a:path>
              </a:pathLst>
            </a:custGeom>
            <a:solidFill>
              <a:srgbClr val="ED6400"/>
            </a:solidFill>
            <a:ln w="9525">
              <a:noFill/>
              <a:round/>
              <a:headEnd/>
              <a:tailEnd/>
            </a:ln>
          </p:spPr>
          <p:txBody>
            <a:bodyPr/>
            <a:lstStyle/>
            <a:p>
              <a:endParaRPr lang="en-GB"/>
            </a:p>
          </p:txBody>
        </p:sp>
        <p:sp>
          <p:nvSpPr>
            <p:cNvPr id="443174" name="Freeform 806"/>
            <p:cNvSpPr>
              <a:spLocks/>
            </p:cNvSpPr>
            <p:nvPr/>
          </p:nvSpPr>
          <p:spPr bwMode="auto">
            <a:xfrm>
              <a:off x="3174" y="2447"/>
              <a:ext cx="77" cy="103"/>
            </a:xfrm>
            <a:custGeom>
              <a:avLst/>
              <a:gdLst/>
              <a:ahLst/>
              <a:cxnLst>
                <a:cxn ang="0">
                  <a:pos x="77" y="5"/>
                </a:cxn>
                <a:cxn ang="0">
                  <a:pos x="58" y="0"/>
                </a:cxn>
                <a:cxn ang="0">
                  <a:pos x="0" y="93"/>
                </a:cxn>
                <a:cxn ang="0">
                  <a:pos x="20" y="103"/>
                </a:cxn>
                <a:cxn ang="0">
                  <a:pos x="77" y="5"/>
                </a:cxn>
                <a:cxn ang="0">
                  <a:pos x="77" y="5"/>
                </a:cxn>
              </a:cxnLst>
              <a:rect l="0" t="0" r="r" b="b"/>
              <a:pathLst>
                <a:path w="77" h="103">
                  <a:moveTo>
                    <a:pt x="77" y="5"/>
                  </a:moveTo>
                  <a:lnTo>
                    <a:pt x="58" y="0"/>
                  </a:lnTo>
                  <a:lnTo>
                    <a:pt x="0" y="93"/>
                  </a:lnTo>
                  <a:lnTo>
                    <a:pt x="20" y="103"/>
                  </a:lnTo>
                  <a:lnTo>
                    <a:pt x="77" y="5"/>
                  </a:lnTo>
                  <a:lnTo>
                    <a:pt x="77" y="5"/>
                  </a:lnTo>
                  <a:close/>
                </a:path>
              </a:pathLst>
            </a:custGeom>
            <a:solidFill>
              <a:srgbClr val="ED6400"/>
            </a:solidFill>
            <a:ln w="9525">
              <a:noFill/>
              <a:round/>
              <a:headEnd/>
              <a:tailEnd/>
            </a:ln>
          </p:spPr>
          <p:txBody>
            <a:bodyPr/>
            <a:lstStyle/>
            <a:p>
              <a:endParaRPr lang="en-GB"/>
            </a:p>
          </p:txBody>
        </p:sp>
        <p:sp>
          <p:nvSpPr>
            <p:cNvPr id="443175" name="Freeform 807"/>
            <p:cNvSpPr>
              <a:spLocks/>
            </p:cNvSpPr>
            <p:nvPr/>
          </p:nvSpPr>
          <p:spPr bwMode="auto">
            <a:xfrm>
              <a:off x="3232" y="2318"/>
              <a:ext cx="82" cy="134"/>
            </a:xfrm>
            <a:custGeom>
              <a:avLst/>
              <a:gdLst/>
              <a:ahLst/>
              <a:cxnLst>
                <a:cxn ang="0">
                  <a:pos x="82" y="5"/>
                </a:cxn>
                <a:cxn ang="0">
                  <a:pos x="63" y="0"/>
                </a:cxn>
                <a:cxn ang="0">
                  <a:pos x="0" y="129"/>
                </a:cxn>
                <a:cxn ang="0">
                  <a:pos x="19" y="134"/>
                </a:cxn>
                <a:cxn ang="0">
                  <a:pos x="82" y="5"/>
                </a:cxn>
                <a:cxn ang="0">
                  <a:pos x="82" y="5"/>
                </a:cxn>
              </a:cxnLst>
              <a:rect l="0" t="0" r="r" b="b"/>
              <a:pathLst>
                <a:path w="82" h="134">
                  <a:moveTo>
                    <a:pt x="82" y="5"/>
                  </a:moveTo>
                  <a:lnTo>
                    <a:pt x="63" y="0"/>
                  </a:lnTo>
                  <a:lnTo>
                    <a:pt x="0" y="129"/>
                  </a:lnTo>
                  <a:lnTo>
                    <a:pt x="19" y="134"/>
                  </a:lnTo>
                  <a:lnTo>
                    <a:pt x="82" y="5"/>
                  </a:lnTo>
                  <a:lnTo>
                    <a:pt x="82" y="5"/>
                  </a:lnTo>
                  <a:close/>
                </a:path>
              </a:pathLst>
            </a:custGeom>
            <a:solidFill>
              <a:srgbClr val="ED6400"/>
            </a:solidFill>
            <a:ln w="9525">
              <a:noFill/>
              <a:round/>
              <a:headEnd/>
              <a:tailEnd/>
            </a:ln>
          </p:spPr>
          <p:txBody>
            <a:bodyPr/>
            <a:lstStyle/>
            <a:p>
              <a:endParaRPr lang="en-GB"/>
            </a:p>
          </p:txBody>
        </p:sp>
        <p:sp>
          <p:nvSpPr>
            <p:cNvPr id="443176" name="Freeform 808"/>
            <p:cNvSpPr>
              <a:spLocks/>
            </p:cNvSpPr>
            <p:nvPr/>
          </p:nvSpPr>
          <p:spPr bwMode="auto">
            <a:xfrm>
              <a:off x="3295" y="2235"/>
              <a:ext cx="58" cy="88"/>
            </a:xfrm>
            <a:custGeom>
              <a:avLst/>
              <a:gdLst/>
              <a:ahLst/>
              <a:cxnLst>
                <a:cxn ang="0">
                  <a:pos x="58" y="5"/>
                </a:cxn>
                <a:cxn ang="0">
                  <a:pos x="39" y="0"/>
                </a:cxn>
                <a:cxn ang="0">
                  <a:pos x="0" y="83"/>
                </a:cxn>
                <a:cxn ang="0">
                  <a:pos x="19" y="88"/>
                </a:cxn>
                <a:cxn ang="0">
                  <a:pos x="58" y="5"/>
                </a:cxn>
                <a:cxn ang="0">
                  <a:pos x="58" y="5"/>
                </a:cxn>
              </a:cxnLst>
              <a:rect l="0" t="0" r="r" b="b"/>
              <a:pathLst>
                <a:path w="58" h="88">
                  <a:moveTo>
                    <a:pt x="58" y="5"/>
                  </a:moveTo>
                  <a:lnTo>
                    <a:pt x="39" y="0"/>
                  </a:lnTo>
                  <a:lnTo>
                    <a:pt x="0" y="83"/>
                  </a:lnTo>
                  <a:lnTo>
                    <a:pt x="19" y="88"/>
                  </a:lnTo>
                  <a:lnTo>
                    <a:pt x="58" y="5"/>
                  </a:lnTo>
                  <a:lnTo>
                    <a:pt x="58" y="5"/>
                  </a:lnTo>
                  <a:close/>
                </a:path>
              </a:pathLst>
            </a:custGeom>
            <a:solidFill>
              <a:srgbClr val="ED6400"/>
            </a:solidFill>
            <a:ln w="9525">
              <a:noFill/>
              <a:round/>
              <a:headEnd/>
              <a:tailEnd/>
            </a:ln>
          </p:spPr>
          <p:txBody>
            <a:bodyPr/>
            <a:lstStyle/>
            <a:p>
              <a:endParaRPr lang="en-GB"/>
            </a:p>
          </p:txBody>
        </p:sp>
        <p:sp>
          <p:nvSpPr>
            <p:cNvPr id="443177" name="Freeform 809"/>
            <p:cNvSpPr>
              <a:spLocks/>
            </p:cNvSpPr>
            <p:nvPr/>
          </p:nvSpPr>
          <p:spPr bwMode="auto">
            <a:xfrm>
              <a:off x="3334" y="2173"/>
              <a:ext cx="38" cy="67"/>
            </a:xfrm>
            <a:custGeom>
              <a:avLst/>
              <a:gdLst/>
              <a:ahLst/>
              <a:cxnLst>
                <a:cxn ang="0">
                  <a:pos x="19" y="0"/>
                </a:cxn>
                <a:cxn ang="0">
                  <a:pos x="0" y="62"/>
                </a:cxn>
                <a:cxn ang="0">
                  <a:pos x="19" y="67"/>
                </a:cxn>
                <a:cxn ang="0">
                  <a:pos x="38" y="5"/>
                </a:cxn>
                <a:cxn ang="0">
                  <a:pos x="19" y="0"/>
                </a:cxn>
              </a:cxnLst>
              <a:rect l="0" t="0" r="r" b="b"/>
              <a:pathLst>
                <a:path w="38" h="67">
                  <a:moveTo>
                    <a:pt x="19" y="0"/>
                  </a:moveTo>
                  <a:lnTo>
                    <a:pt x="0" y="62"/>
                  </a:lnTo>
                  <a:lnTo>
                    <a:pt x="19" y="67"/>
                  </a:lnTo>
                  <a:lnTo>
                    <a:pt x="38" y="5"/>
                  </a:lnTo>
                  <a:lnTo>
                    <a:pt x="19" y="0"/>
                  </a:lnTo>
                  <a:close/>
                </a:path>
              </a:pathLst>
            </a:custGeom>
            <a:solidFill>
              <a:srgbClr val="ED6400"/>
            </a:solidFill>
            <a:ln w="9525">
              <a:noFill/>
              <a:round/>
              <a:headEnd/>
              <a:tailEnd/>
            </a:ln>
          </p:spPr>
          <p:txBody>
            <a:bodyPr/>
            <a:lstStyle/>
            <a:p>
              <a:endParaRPr lang="en-GB"/>
            </a:p>
          </p:txBody>
        </p:sp>
        <p:sp>
          <p:nvSpPr>
            <p:cNvPr id="443178" name="Freeform 810"/>
            <p:cNvSpPr>
              <a:spLocks/>
            </p:cNvSpPr>
            <p:nvPr/>
          </p:nvSpPr>
          <p:spPr bwMode="auto">
            <a:xfrm>
              <a:off x="839" y="3416"/>
              <a:ext cx="496" cy="16"/>
            </a:xfrm>
            <a:custGeom>
              <a:avLst/>
              <a:gdLst/>
              <a:ahLst/>
              <a:cxnLst>
                <a:cxn ang="0">
                  <a:pos x="496" y="16"/>
                </a:cxn>
                <a:cxn ang="0">
                  <a:pos x="496" y="0"/>
                </a:cxn>
                <a:cxn ang="0">
                  <a:pos x="0" y="0"/>
                </a:cxn>
                <a:cxn ang="0">
                  <a:pos x="0" y="16"/>
                </a:cxn>
                <a:cxn ang="0">
                  <a:pos x="496" y="16"/>
                </a:cxn>
                <a:cxn ang="0">
                  <a:pos x="496" y="16"/>
                </a:cxn>
              </a:cxnLst>
              <a:rect l="0" t="0" r="r" b="b"/>
              <a:pathLst>
                <a:path w="496" h="16">
                  <a:moveTo>
                    <a:pt x="496" y="16"/>
                  </a:moveTo>
                  <a:lnTo>
                    <a:pt x="496" y="0"/>
                  </a:lnTo>
                  <a:lnTo>
                    <a:pt x="0" y="0"/>
                  </a:lnTo>
                  <a:lnTo>
                    <a:pt x="0" y="16"/>
                  </a:lnTo>
                  <a:lnTo>
                    <a:pt x="496" y="16"/>
                  </a:lnTo>
                  <a:lnTo>
                    <a:pt x="496" y="16"/>
                  </a:lnTo>
                  <a:close/>
                </a:path>
              </a:pathLst>
            </a:custGeom>
            <a:solidFill>
              <a:srgbClr val="ED6400"/>
            </a:solidFill>
            <a:ln w="9525">
              <a:noFill/>
              <a:round/>
              <a:headEnd/>
              <a:tailEnd/>
            </a:ln>
          </p:spPr>
          <p:txBody>
            <a:bodyPr/>
            <a:lstStyle/>
            <a:p>
              <a:endParaRPr lang="en-GB"/>
            </a:p>
          </p:txBody>
        </p:sp>
        <p:sp>
          <p:nvSpPr>
            <p:cNvPr id="443179" name="Freeform 811"/>
            <p:cNvSpPr>
              <a:spLocks/>
            </p:cNvSpPr>
            <p:nvPr/>
          </p:nvSpPr>
          <p:spPr bwMode="auto">
            <a:xfrm>
              <a:off x="1335" y="3406"/>
              <a:ext cx="312" cy="26"/>
            </a:xfrm>
            <a:custGeom>
              <a:avLst/>
              <a:gdLst/>
              <a:ahLst/>
              <a:cxnLst>
                <a:cxn ang="0">
                  <a:pos x="312" y="15"/>
                </a:cxn>
                <a:cxn ang="0">
                  <a:pos x="312" y="0"/>
                </a:cxn>
                <a:cxn ang="0">
                  <a:pos x="0" y="10"/>
                </a:cxn>
                <a:cxn ang="0">
                  <a:pos x="0" y="26"/>
                </a:cxn>
                <a:cxn ang="0">
                  <a:pos x="312" y="15"/>
                </a:cxn>
                <a:cxn ang="0">
                  <a:pos x="312" y="15"/>
                </a:cxn>
              </a:cxnLst>
              <a:rect l="0" t="0" r="r" b="b"/>
              <a:pathLst>
                <a:path w="312" h="26">
                  <a:moveTo>
                    <a:pt x="312" y="15"/>
                  </a:moveTo>
                  <a:lnTo>
                    <a:pt x="312" y="0"/>
                  </a:lnTo>
                  <a:lnTo>
                    <a:pt x="0" y="10"/>
                  </a:lnTo>
                  <a:lnTo>
                    <a:pt x="0" y="26"/>
                  </a:lnTo>
                  <a:lnTo>
                    <a:pt x="312" y="15"/>
                  </a:lnTo>
                  <a:lnTo>
                    <a:pt x="312" y="15"/>
                  </a:lnTo>
                  <a:close/>
                </a:path>
              </a:pathLst>
            </a:custGeom>
            <a:solidFill>
              <a:srgbClr val="ED6400"/>
            </a:solidFill>
            <a:ln w="9525">
              <a:noFill/>
              <a:round/>
              <a:headEnd/>
              <a:tailEnd/>
            </a:ln>
          </p:spPr>
          <p:txBody>
            <a:bodyPr/>
            <a:lstStyle/>
            <a:p>
              <a:endParaRPr lang="en-GB"/>
            </a:p>
          </p:txBody>
        </p:sp>
        <p:sp>
          <p:nvSpPr>
            <p:cNvPr id="443180" name="Freeform 812"/>
            <p:cNvSpPr>
              <a:spLocks/>
            </p:cNvSpPr>
            <p:nvPr/>
          </p:nvSpPr>
          <p:spPr bwMode="auto">
            <a:xfrm>
              <a:off x="1647" y="3385"/>
              <a:ext cx="242" cy="36"/>
            </a:xfrm>
            <a:custGeom>
              <a:avLst/>
              <a:gdLst/>
              <a:ahLst/>
              <a:cxnLst>
                <a:cxn ang="0">
                  <a:pos x="242" y="16"/>
                </a:cxn>
                <a:cxn ang="0">
                  <a:pos x="242" y="0"/>
                </a:cxn>
                <a:cxn ang="0">
                  <a:pos x="0" y="21"/>
                </a:cxn>
                <a:cxn ang="0">
                  <a:pos x="0" y="36"/>
                </a:cxn>
                <a:cxn ang="0">
                  <a:pos x="242" y="16"/>
                </a:cxn>
                <a:cxn ang="0">
                  <a:pos x="242" y="16"/>
                </a:cxn>
              </a:cxnLst>
              <a:rect l="0" t="0" r="r" b="b"/>
              <a:pathLst>
                <a:path w="242" h="36">
                  <a:moveTo>
                    <a:pt x="242" y="16"/>
                  </a:moveTo>
                  <a:lnTo>
                    <a:pt x="242" y="0"/>
                  </a:lnTo>
                  <a:lnTo>
                    <a:pt x="0" y="21"/>
                  </a:lnTo>
                  <a:lnTo>
                    <a:pt x="0" y="36"/>
                  </a:lnTo>
                  <a:lnTo>
                    <a:pt x="242" y="16"/>
                  </a:lnTo>
                  <a:lnTo>
                    <a:pt x="242" y="16"/>
                  </a:lnTo>
                  <a:close/>
                </a:path>
              </a:pathLst>
            </a:custGeom>
            <a:solidFill>
              <a:srgbClr val="ED6400"/>
            </a:solidFill>
            <a:ln w="9525">
              <a:noFill/>
              <a:round/>
              <a:headEnd/>
              <a:tailEnd/>
            </a:ln>
          </p:spPr>
          <p:txBody>
            <a:bodyPr/>
            <a:lstStyle/>
            <a:p>
              <a:endParaRPr lang="en-GB"/>
            </a:p>
          </p:txBody>
        </p:sp>
        <p:sp>
          <p:nvSpPr>
            <p:cNvPr id="443181" name="Freeform 813"/>
            <p:cNvSpPr>
              <a:spLocks/>
            </p:cNvSpPr>
            <p:nvPr/>
          </p:nvSpPr>
          <p:spPr bwMode="auto">
            <a:xfrm>
              <a:off x="1889" y="3354"/>
              <a:ext cx="165" cy="47"/>
            </a:xfrm>
            <a:custGeom>
              <a:avLst/>
              <a:gdLst/>
              <a:ahLst/>
              <a:cxnLst>
                <a:cxn ang="0">
                  <a:pos x="159" y="0"/>
                </a:cxn>
                <a:cxn ang="0">
                  <a:pos x="159" y="0"/>
                </a:cxn>
                <a:cxn ang="0">
                  <a:pos x="0" y="31"/>
                </a:cxn>
                <a:cxn ang="0">
                  <a:pos x="0" y="47"/>
                </a:cxn>
                <a:cxn ang="0">
                  <a:pos x="165" y="16"/>
                </a:cxn>
                <a:cxn ang="0">
                  <a:pos x="159" y="0"/>
                </a:cxn>
              </a:cxnLst>
              <a:rect l="0" t="0" r="r" b="b"/>
              <a:pathLst>
                <a:path w="165" h="47">
                  <a:moveTo>
                    <a:pt x="159" y="0"/>
                  </a:moveTo>
                  <a:lnTo>
                    <a:pt x="159" y="0"/>
                  </a:lnTo>
                  <a:lnTo>
                    <a:pt x="0" y="31"/>
                  </a:lnTo>
                  <a:lnTo>
                    <a:pt x="0" y="47"/>
                  </a:lnTo>
                  <a:lnTo>
                    <a:pt x="165" y="16"/>
                  </a:lnTo>
                  <a:lnTo>
                    <a:pt x="159" y="0"/>
                  </a:lnTo>
                  <a:close/>
                </a:path>
              </a:pathLst>
            </a:custGeom>
            <a:solidFill>
              <a:srgbClr val="ED6400"/>
            </a:solidFill>
            <a:ln w="9525">
              <a:noFill/>
              <a:round/>
              <a:headEnd/>
              <a:tailEnd/>
            </a:ln>
          </p:spPr>
          <p:txBody>
            <a:bodyPr/>
            <a:lstStyle/>
            <a:p>
              <a:endParaRPr lang="en-GB"/>
            </a:p>
          </p:txBody>
        </p:sp>
        <p:sp>
          <p:nvSpPr>
            <p:cNvPr id="443182" name="Freeform 814"/>
            <p:cNvSpPr>
              <a:spLocks/>
            </p:cNvSpPr>
            <p:nvPr/>
          </p:nvSpPr>
          <p:spPr bwMode="auto">
            <a:xfrm>
              <a:off x="2048" y="3349"/>
              <a:ext cx="121" cy="21"/>
            </a:xfrm>
            <a:custGeom>
              <a:avLst/>
              <a:gdLst/>
              <a:ahLst/>
              <a:cxnLst>
                <a:cxn ang="0">
                  <a:pos x="121" y="0"/>
                </a:cxn>
                <a:cxn ang="0">
                  <a:pos x="114" y="0"/>
                </a:cxn>
                <a:cxn ang="0">
                  <a:pos x="0" y="5"/>
                </a:cxn>
                <a:cxn ang="0">
                  <a:pos x="0" y="21"/>
                </a:cxn>
                <a:cxn ang="0">
                  <a:pos x="114" y="16"/>
                </a:cxn>
                <a:cxn ang="0">
                  <a:pos x="121" y="0"/>
                </a:cxn>
              </a:cxnLst>
              <a:rect l="0" t="0" r="r" b="b"/>
              <a:pathLst>
                <a:path w="121" h="21">
                  <a:moveTo>
                    <a:pt x="121" y="0"/>
                  </a:moveTo>
                  <a:lnTo>
                    <a:pt x="114" y="0"/>
                  </a:lnTo>
                  <a:lnTo>
                    <a:pt x="0" y="5"/>
                  </a:lnTo>
                  <a:lnTo>
                    <a:pt x="0" y="21"/>
                  </a:lnTo>
                  <a:lnTo>
                    <a:pt x="114" y="16"/>
                  </a:lnTo>
                  <a:lnTo>
                    <a:pt x="121" y="0"/>
                  </a:lnTo>
                  <a:close/>
                </a:path>
              </a:pathLst>
            </a:custGeom>
            <a:solidFill>
              <a:srgbClr val="ED6400"/>
            </a:solidFill>
            <a:ln w="9525">
              <a:noFill/>
              <a:round/>
              <a:headEnd/>
              <a:tailEnd/>
            </a:ln>
          </p:spPr>
          <p:txBody>
            <a:bodyPr/>
            <a:lstStyle/>
            <a:p>
              <a:endParaRPr lang="en-GB"/>
            </a:p>
          </p:txBody>
        </p:sp>
        <p:sp>
          <p:nvSpPr>
            <p:cNvPr id="443183" name="Freeform 815"/>
            <p:cNvSpPr>
              <a:spLocks/>
            </p:cNvSpPr>
            <p:nvPr/>
          </p:nvSpPr>
          <p:spPr bwMode="auto">
            <a:xfrm>
              <a:off x="2156" y="3349"/>
              <a:ext cx="38" cy="26"/>
            </a:xfrm>
            <a:custGeom>
              <a:avLst/>
              <a:gdLst/>
              <a:ahLst/>
              <a:cxnLst>
                <a:cxn ang="0">
                  <a:pos x="38" y="26"/>
                </a:cxn>
                <a:cxn ang="0">
                  <a:pos x="38" y="11"/>
                </a:cxn>
                <a:cxn ang="0">
                  <a:pos x="13" y="0"/>
                </a:cxn>
                <a:cxn ang="0">
                  <a:pos x="0" y="16"/>
                </a:cxn>
                <a:cxn ang="0">
                  <a:pos x="32" y="26"/>
                </a:cxn>
                <a:cxn ang="0">
                  <a:pos x="38" y="26"/>
                </a:cxn>
                <a:cxn ang="0">
                  <a:pos x="32" y="26"/>
                </a:cxn>
                <a:cxn ang="0">
                  <a:pos x="38" y="26"/>
                </a:cxn>
                <a:cxn ang="0">
                  <a:pos x="38" y="26"/>
                </a:cxn>
              </a:cxnLst>
              <a:rect l="0" t="0" r="r" b="b"/>
              <a:pathLst>
                <a:path w="38" h="26">
                  <a:moveTo>
                    <a:pt x="38" y="26"/>
                  </a:moveTo>
                  <a:lnTo>
                    <a:pt x="38" y="11"/>
                  </a:lnTo>
                  <a:lnTo>
                    <a:pt x="13" y="0"/>
                  </a:lnTo>
                  <a:lnTo>
                    <a:pt x="0" y="16"/>
                  </a:lnTo>
                  <a:lnTo>
                    <a:pt x="32" y="26"/>
                  </a:lnTo>
                  <a:lnTo>
                    <a:pt x="38" y="26"/>
                  </a:lnTo>
                  <a:lnTo>
                    <a:pt x="32" y="26"/>
                  </a:lnTo>
                  <a:lnTo>
                    <a:pt x="38" y="26"/>
                  </a:lnTo>
                  <a:lnTo>
                    <a:pt x="38" y="26"/>
                  </a:lnTo>
                  <a:close/>
                </a:path>
              </a:pathLst>
            </a:custGeom>
            <a:solidFill>
              <a:srgbClr val="ED6400"/>
            </a:solidFill>
            <a:ln w="9525">
              <a:noFill/>
              <a:round/>
              <a:headEnd/>
              <a:tailEnd/>
            </a:ln>
          </p:spPr>
          <p:txBody>
            <a:bodyPr/>
            <a:lstStyle/>
            <a:p>
              <a:endParaRPr lang="en-GB"/>
            </a:p>
          </p:txBody>
        </p:sp>
        <p:sp>
          <p:nvSpPr>
            <p:cNvPr id="443184" name="Freeform 816"/>
            <p:cNvSpPr>
              <a:spLocks/>
            </p:cNvSpPr>
            <p:nvPr/>
          </p:nvSpPr>
          <p:spPr bwMode="auto">
            <a:xfrm>
              <a:off x="2188" y="3334"/>
              <a:ext cx="70" cy="41"/>
            </a:xfrm>
            <a:custGeom>
              <a:avLst/>
              <a:gdLst/>
              <a:ahLst/>
              <a:cxnLst>
                <a:cxn ang="0">
                  <a:pos x="64" y="0"/>
                </a:cxn>
                <a:cxn ang="0">
                  <a:pos x="57" y="0"/>
                </a:cxn>
                <a:cxn ang="0">
                  <a:pos x="0" y="26"/>
                </a:cxn>
                <a:cxn ang="0">
                  <a:pos x="6" y="41"/>
                </a:cxn>
                <a:cxn ang="0">
                  <a:pos x="70" y="15"/>
                </a:cxn>
                <a:cxn ang="0">
                  <a:pos x="64" y="0"/>
                </a:cxn>
              </a:cxnLst>
              <a:rect l="0" t="0" r="r" b="b"/>
              <a:pathLst>
                <a:path w="70" h="41">
                  <a:moveTo>
                    <a:pt x="64" y="0"/>
                  </a:moveTo>
                  <a:lnTo>
                    <a:pt x="57" y="0"/>
                  </a:lnTo>
                  <a:lnTo>
                    <a:pt x="0" y="26"/>
                  </a:lnTo>
                  <a:lnTo>
                    <a:pt x="6" y="41"/>
                  </a:lnTo>
                  <a:lnTo>
                    <a:pt x="70" y="15"/>
                  </a:lnTo>
                  <a:lnTo>
                    <a:pt x="64" y="0"/>
                  </a:lnTo>
                  <a:close/>
                </a:path>
              </a:pathLst>
            </a:custGeom>
            <a:solidFill>
              <a:srgbClr val="ED6400"/>
            </a:solidFill>
            <a:ln w="9525">
              <a:noFill/>
              <a:round/>
              <a:headEnd/>
              <a:tailEnd/>
            </a:ln>
          </p:spPr>
          <p:txBody>
            <a:bodyPr/>
            <a:lstStyle/>
            <a:p>
              <a:endParaRPr lang="en-GB"/>
            </a:p>
          </p:txBody>
        </p:sp>
        <p:sp>
          <p:nvSpPr>
            <p:cNvPr id="443185" name="Freeform 817"/>
            <p:cNvSpPr>
              <a:spLocks/>
            </p:cNvSpPr>
            <p:nvPr/>
          </p:nvSpPr>
          <p:spPr bwMode="auto">
            <a:xfrm>
              <a:off x="2252" y="3329"/>
              <a:ext cx="57" cy="25"/>
            </a:xfrm>
            <a:custGeom>
              <a:avLst/>
              <a:gdLst/>
              <a:ahLst/>
              <a:cxnLst>
                <a:cxn ang="0">
                  <a:pos x="57" y="0"/>
                </a:cxn>
                <a:cxn ang="0">
                  <a:pos x="51" y="0"/>
                </a:cxn>
                <a:cxn ang="0">
                  <a:pos x="0" y="5"/>
                </a:cxn>
                <a:cxn ang="0">
                  <a:pos x="0" y="25"/>
                </a:cxn>
                <a:cxn ang="0">
                  <a:pos x="57" y="15"/>
                </a:cxn>
                <a:cxn ang="0">
                  <a:pos x="57" y="0"/>
                </a:cxn>
              </a:cxnLst>
              <a:rect l="0" t="0" r="r" b="b"/>
              <a:pathLst>
                <a:path w="57" h="25">
                  <a:moveTo>
                    <a:pt x="57" y="0"/>
                  </a:moveTo>
                  <a:lnTo>
                    <a:pt x="51" y="0"/>
                  </a:lnTo>
                  <a:lnTo>
                    <a:pt x="0" y="5"/>
                  </a:lnTo>
                  <a:lnTo>
                    <a:pt x="0" y="25"/>
                  </a:lnTo>
                  <a:lnTo>
                    <a:pt x="57" y="15"/>
                  </a:lnTo>
                  <a:lnTo>
                    <a:pt x="57" y="0"/>
                  </a:lnTo>
                  <a:close/>
                </a:path>
              </a:pathLst>
            </a:custGeom>
            <a:solidFill>
              <a:srgbClr val="ED6400"/>
            </a:solidFill>
            <a:ln w="9525">
              <a:noFill/>
              <a:round/>
              <a:headEnd/>
              <a:tailEnd/>
            </a:ln>
          </p:spPr>
          <p:txBody>
            <a:bodyPr/>
            <a:lstStyle/>
            <a:p>
              <a:endParaRPr lang="en-GB"/>
            </a:p>
          </p:txBody>
        </p:sp>
        <p:sp>
          <p:nvSpPr>
            <p:cNvPr id="443186" name="Freeform 818"/>
            <p:cNvSpPr>
              <a:spLocks/>
            </p:cNvSpPr>
            <p:nvPr/>
          </p:nvSpPr>
          <p:spPr bwMode="auto">
            <a:xfrm>
              <a:off x="2303" y="3329"/>
              <a:ext cx="25" cy="25"/>
            </a:xfrm>
            <a:custGeom>
              <a:avLst/>
              <a:gdLst/>
              <a:ahLst/>
              <a:cxnLst>
                <a:cxn ang="0">
                  <a:pos x="25" y="20"/>
                </a:cxn>
                <a:cxn ang="0">
                  <a:pos x="25" y="5"/>
                </a:cxn>
                <a:cxn ang="0">
                  <a:pos x="6" y="0"/>
                </a:cxn>
                <a:cxn ang="0">
                  <a:pos x="0" y="15"/>
                </a:cxn>
                <a:cxn ang="0">
                  <a:pos x="12" y="20"/>
                </a:cxn>
                <a:cxn ang="0">
                  <a:pos x="25" y="20"/>
                </a:cxn>
                <a:cxn ang="0">
                  <a:pos x="12" y="20"/>
                </a:cxn>
                <a:cxn ang="0">
                  <a:pos x="19" y="25"/>
                </a:cxn>
                <a:cxn ang="0">
                  <a:pos x="25" y="20"/>
                </a:cxn>
              </a:cxnLst>
              <a:rect l="0" t="0" r="r" b="b"/>
              <a:pathLst>
                <a:path w="25" h="25">
                  <a:moveTo>
                    <a:pt x="25" y="20"/>
                  </a:moveTo>
                  <a:lnTo>
                    <a:pt x="25" y="5"/>
                  </a:lnTo>
                  <a:lnTo>
                    <a:pt x="6" y="0"/>
                  </a:lnTo>
                  <a:lnTo>
                    <a:pt x="0" y="15"/>
                  </a:lnTo>
                  <a:lnTo>
                    <a:pt x="12" y="20"/>
                  </a:lnTo>
                  <a:lnTo>
                    <a:pt x="25" y="20"/>
                  </a:lnTo>
                  <a:lnTo>
                    <a:pt x="12" y="20"/>
                  </a:lnTo>
                  <a:lnTo>
                    <a:pt x="19" y="25"/>
                  </a:lnTo>
                  <a:lnTo>
                    <a:pt x="25" y="20"/>
                  </a:lnTo>
                  <a:close/>
                </a:path>
              </a:pathLst>
            </a:custGeom>
            <a:solidFill>
              <a:srgbClr val="ED6400"/>
            </a:solidFill>
            <a:ln w="9525">
              <a:noFill/>
              <a:round/>
              <a:headEnd/>
              <a:tailEnd/>
            </a:ln>
          </p:spPr>
          <p:txBody>
            <a:bodyPr/>
            <a:lstStyle/>
            <a:p>
              <a:endParaRPr lang="en-GB"/>
            </a:p>
          </p:txBody>
        </p:sp>
        <p:sp>
          <p:nvSpPr>
            <p:cNvPr id="443187" name="Freeform 819"/>
            <p:cNvSpPr>
              <a:spLocks/>
            </p:cNvSpPr>
            <p:nvPr/>
          </p:nvSpPr>
          <p:spPr bwMode="auto">
            <a:xfrm>
              <a:off x="2315" y="3318"/>
              <a:ext cx="32" cy="31"/>
            </a:xfrm>
            <a:custGeom>
              <a:avLst/>
              <a:gdLst/>
              <a:ahLst/>
              <a:cxnLst>
                <a:cxn ang="0">
                  <a:pos x="26" y="0"/>
                </a:cxn>
                <a:cxn ang="0">
                  <a:pos x="19" y="5"/>
                </a:cxn>
                <a:cxn ang="0">
                  <a:pos x="0" y="21"/>
                </a:cxn>
                <a:cxn ang="0">
                  <a:pos x="13" y="31"/>
                </a:cxn>
                <a:cxn ang="0">
                  <a:pos x="32" y="16"/>
                </a:cxn>
                <a:cxn ang="0">
                  <a:pos x="26" y="0"/>
                </a:cxn>
                <a:cxn ang="0">
                  <a:pos x="26" y="0"/>
                </a:cxn>
                <a:cxn ang="0">
                  <a:pos x="19" y="0"/>
                </a:cxn>
                <a:cxn ang="0">
                  <a:pos x="19" y="5"/>
                </a:cxn>
                <a:cxn ang="0">
                  <a:pos x="26" y="0"/>
                </a:cxn>
              </a:cxnLst>
              <a:rect l="0" t="0" r="r" b="b"/>
              <a:pathLst>
                <a:path w="32" h="31">
                  <a:moveTo>
                    <a:pt x="26" y="0"/>
                  </a:moveTo>
                  <a:lnTo>
                    <a:pt x="19" y="5"/>
                  </a:lnTo>
                  <a:lnTo>
                    <a:pt x="0" y="21"/>
                  </a:lnTo>
                  <a:lnTo>
                    <a:pt x="13" y="31"/>
                  </a:lnTo>
                  <a:lnTo>
                    <a:pt x="32" y="16"/>
                  </a:lnTo>
                  <a:lnTo>
                    <a:pt x="26" y="0"/>
                  </a:lnTo>
                  <a:lnTo>
                    <a:pt x="26" y="0"/>
                  </a:lnTo>
                  <a:lnTo>
                    <a:pt x="19" y="0"/>
                  </a:lnTo>
                  <a:lnTo>
                    <a:pt x="19" y="5"/>
                  </a:lnTo>
                  <a:lnTo>
                    <a:pt x="26" y="0"/>
                  </a:lnTo>
                  <a:close/>
                </a:path>
              </a:pathLst>
            </a:custGeom>
            <a:solidFill>
              <a:srgbClr val="ED6400"/>
            </a:solidFill>
            <a:ln w="9525">
              <a:noFill/>
              <a:round/>
              <a:headEnd/>
              <a:tailEnd/>
            </a:ln>
          </p:spPr>
          <p:txBody>
            <a:bodyPr/>
            <a:lstStyle/>
            <a:p>
              <a:endParaRPr lang="en-GB"/>
            </a:p>
          </p:txBody>
        </p:sp>
        <p:sp>
          <p:nvSpPr>
            <p:cNvPr id="443188" name="Freeform 820"/>
            <p:cNvSpPr>
              <a:spLocks/>
            </p:cNvSpPr>
            <p:nvPr/>
          </p:nvSpPr>
          <p:spPr bwMode="auto">
            <a:xfrm>
              <a:off x="2341" y="3318"/>
              <a:ext cx="38" cy="21"/>
            </a:xfrm>
            <a:custGeom>
              <a:avLst/>
              <a:gdLst/>
              <a:ahLst/>
              <a:cxnLst>
                <a:cxn ang="0">
                  <a:pos x="38" y="16"/>
                </a:cxn>
                <a:cxn ang="0">
                  <a:pos x="32" y="5"/>
                </a:cxn>
                <a:cxn ang="0">
                  <a:pos x="0" y="0"/>
                </a:cxn>
                <a:cxn ang="0">
                  <a:pos x="0" y="21"/>
                </a:cxn>
                <a:cxn ang="0">
                  <a:pos x="32" y="21"/>
                </a:cxn>
                <a:cxn ang="0">
                  <a:pos x="38" y="16"/>
                </a:cxn>
              </a:cxnLst>
              <a:rect l="0" t="0" r="r" b="b"/>
              <a:pathLst>
                <a:path w="38" h="21">
                  <a:moveTo>
                    <a:pt x="38" y="16"/>
                  </a:moveTo>
                  <a:lnTo>
                    <a:pt x="32" y="5"/>
                  </a:lnTo>
                  <a:lnTo>
                    <a:pt x="0" y="0"/>
                  </a:lnTo>
                  <a:lnTo>
                    <a:pt x="0" y="21"/>
                  </a:lnTo>
                  <a:lnTo>
                    <a:pt x="32" y="21"/>
                  </a:lnTo>
                  <a:lnTo>
                    <a:pt x="38" y="16"/>
                  </a:lnTo>
                  <a:close/>
                </a:path>
              </a:pathLst>
            </a:custGeom>
            <a:solidFill>
              <a:srgbClr val="ED6400"/>
            </a:solidFill>
            <a:ln w="9525">
              <a:noFill/>
              <a:round/>
              <a:headEnd/>
              <a:tailEnd/>
            </a:ln>
          </p:spPr>
          <p:txBody>
            <a:bodyPr/>
            <a:lstStyle/>
            <a:p>
              <a:endParaRPr lang="en-GB"/>
            </a:p>
          </p:txBody>
        </p:sp>
        <p:sp>
          <p:nvSpPr>
            <p:cNvPr id="443189" name="Freeform 821"/>
            <p:cNvSpPr>
              <a:spLocks/>
            </p:cNvSpPr>
            <p:nvPr/>
          </p:nvSpPr>
          <p:spPr bwMode="auto">
            <a:xfrm>
              <a:off x="2366" y="3323"/>
              <a:ext cx="13" cy="11"/>
            </a:xfrm>
            <a:custGeom>
              <a:avLst/>
              <a:gdLst/>
              <a:ahLst/>
              <a:cxnLst>
                <a:cxn ang="0">
                  <a:pos x="0" y="0"/>
                </a:cxn>
                <a:cxn ang="0">
                  <a:pos x="0" y="0"/>
                </a:cxn>
                <a:cxn ang="0">
                  <a:pos x="13" y="11"/>
                </a:cxn>
                <a:cxn ang="0">
                  <a:pos x="13" y="11"/>
                </a:cxn>
                <a:cxn ang="0">
                  <a:pos x="0" y="0"/>
                </a:cxn>
              </a:cxnLst>
              <a:rect l="0" t="0" r="r" b="b"/>
              <a:pathLst>
                <a:path w="13" h="11">
                  <a:moveTo>
                    <a:pt x="0" y="0"/>
                  </a:moveTo>
                  <a:lnTo>
                    <a:pt x="0" y="0"/>
                  </a:lnTo>
                  <a:lnTo>
                    <a:pt x="13" y="11"/>
                  </a:lnTo>
                  <a:lnTo>
                    <a:pt x="13" y="11"/>
                  </a:lnTo>
                  <a:lnTo>
                    <a:pt x="0" y="0"/>
                  </a:lnTo>
                  <a:close/>
                </a:path>
              </a:pathLst>
            </a:custGeom>
            <a:solidFill>
              <a:srgbClr val="ED6400"/>
            </a:solidFill>
            <a:ln w="9525">
              <a:noFill/>
              <a:round/>
              <a:headEnd/>
              <a:tailEnd/>
            </a:ln>
          </p:spPr>
          <p:txBody>
            <a:bodyPr/>
            <a:lstStyle/>
            <a:p>
              <a:endParaRPr lang="en-GB"/>
            </a:p>
          </p:txBody>
        </p:sp>
        <p:sp>
          <p:nvSpPr>
            <p:cNvPr id="443190" name="Freeform 822"/>
            <p:cNvSpPr>
              <a:spLocks/>
            </p:cNvSpPr>
            <p:nvPr/>
          </p:nvSpPr>
          <p:spPr bwMode="auto">
            <a:xfrm>
              <a:off x="2436" y="3262"/>
              <a:ext cx="38" cy="31"/>
            </a:xfrm>
            <a:custGeom>
              <a:avLst/>
              <a:gdLst/>
              <a:ahLst/>
              <a:cxnLst>
                <a:cxn ang="0">
                  <a:pos x="38" y="15"/>
                </a:cxn>
                <a:cxn ang="0">
                  <a:pos x="26" y="0"/>
                </a:cxn>
                <a:cxn ang="0">
                  <a:pos x="0" y="20"/>
                </a:cxn>
                <a:cxn ang="0">
                  <a:pos x="13" y="31"/>
                </a:cxn>
                <a:cxn ang="0">
                  <a:pos x="38" y="15"/>
                </a:cxn>
                <a:cxn ang="0">
                  <a:pos x="38" y="15"/>
                </a:cxn>
              </a:cxnLst>
              <a:rect l="0" t="0" r="r" b="b"/>
              <a:pathLst>
                <a:path w="38" h="31">
                  <a:moveTo>
                    <a:pt x="38" y="15"/>
                  </a:moveTo>
                  <a:lnTo>
                    <a:pt x="26" y="0"/>
                  </a:lnTo>
                  <a:lnTo>
                    <a:pt x="0" y="20"/>
                  </a:lnTo>
                  <a:lnTo>
                    <a:pt x="13" y="31"/>
                  </a:lnTo>
                  <a:lnTo>
                    <a:pt x="38" y="15"/>
                  </a:lnTo>
                  <a:lnTo>
                    <a:pt x="38" y="15"/>
                  </a:lnTo>
                  <a:close/>
                </a:path>
              </a:pathLst>
            </a:custGeom>
            <a:solidFill>
              <a:srgbClr val="ED6400"/>
            </a:solidFill>
            <a:ln w="9525">
              <a:noFill/>
              <a:round/>
              <a:headEnd/>
              <a:tailEnd/>
            </a:ln>
          </p:spPr>
          <p:txBody>
            <a:bodyPr/>
            <a:lstStyle/>
            <a:p>
              <a:endParaRPr lang="en-GB"/>
            </a:p>
          </p:txBody>
        </p:sp>
        <p:sp>
          <p:nvSpPr>
            <p:cNvPr id="443191" name="Freeform 823"/>
            <p:cNvSpPr>
              <a:spLocks/>
            </p:cNvSpPr>
            <p:nvPr/>
          </p:nvSpPr>
          <p:spPr bwMode="auto">
            <a:xfrm>
              <a:off x="2462" y="3220"/>
              <a:ext cx="70" cy="57"/>
            </a:xfrm>
            <a:custGeom>
              <a:avLst/>
              <a:gdLst/>
              <a:ahLst/>
              <a:cxnLst>
                <a:cxn ang="0">
                  <a:pos x="70" y="11"/>
                </a:cxn>
                <a:cxn ang="0">
                  <a:pos x="51" y="0"/>
                </a:cxn>
                <a:cxn ang="0">
                  <a:pos x="0" y="42"/>
                </a:cxn>
                <a:cxn ang="0">
                  <a:pos x="12" y="57"/>
                </a:cxn>
                <a:cxn ang="0">
                  <a:pos x="70" y="11"/>
                </a:cxn>
                <a:cxn ang="0">
                  <a:pos x="70" y="11"/>
                </a:cxn>
              </a:cxnLst>
              <a:rect l="0" t="0" r="r" b="b"/>
              <a:pathLst>
                <a:path w="70" h="57">
                  <a:moveTo>
                    <a:pt x="70" y="11"/>
                  </a:moveTo>
                  <a:lnTo>
                    <a:pt x="51" y="0"/>
                  </a:lnTo>
                  <a:lnTo>
                    <a:pt x="0" y="42"/>
                  </a:lnTo>
                  <a:lnTo>
                    <a:pt x="12" y="57"/>
                  </a:lnTo>
                  <a:lnTo>
                    <a:pt x="70" y="11"/>
                  </a:lnTo>
                  <a:lnTo>
                    <a:pt x="70" y="11"/>
                  </a:lnTo>
                  <a:close/>
                </a:path>
              </a:pathLst>
            </a:custGeom>
            <a:solidFill>
              <a:srgbClr val="ED6400"/>
            </a:solidFill>
            <a:ln w="9525">
              <a:noFill/>
              <a:round/>
              <a:headEnd/>
              <a:tailEnd/>
            </a:ln>
          </p:spPr>
          <p:txBody>
            <a:bodyPr/>
            <a:lstStyle/>
            <a:p>
              <a:endParaRPr lang="en-GB"/>
            </a:p>
          </p:txBody>
        </p:sp>
        <p:sp>
          <p:nvSpPr>
            <p:cNvPr id="443192" name="Freeform 824"/>
            <p:cNvSpPr>
              <a:spLocks/>
            </p:cNvSpPr>
            <p:nvPr/>
          </p:nvSpPr>
          <p:spPr bwMode="auto">
            <a:xfrm>
              <a:off x="2513" y="3148"/>
              <a:ext cx="82" cy="83"/>
            </a:xfrm>
            <a:custGeom>
              <a:avLst/>
              <a:gdLst/>
              <a:ahLst/>
              <a:cxnLst>
                <a:cxn ang="0">
                  <a:pos x="70" y="0"/>
                </a:cxn>
                <a:cxn ang="0">
                  <a:pos x="70" y="5"/>
                </a:cxn>
                <a:cxn ang="0">
                  <a:pos x="0" y="72"/>
                </a:cxn>
                <a:cxn ang="0">
                  <a:pos x="19" y="83"/>
                </a:cxn>
                <a:cxn ang="0">
                  <a:pos x="82" y="16"/>
                </a:cxn>
                <a:cxn ang="0">
                  <a:pos x="70" y="0"/>
                </a:cxn>
              </a:cxnLst>
              <a:rect l="0" t="0" r="r" b="b"/>
              <a:pathLst>
                <a:path w="82" h="83">
                  <a:moveTo>
                    <a:pt x="70" y="0"/>
                  </a:moveTo>
                  <a:lnTo>
                    <a:pt x="70" y="5"/>
                  </a:lnTo>
                  <a:lnTo>
                    <a:pt x="0" y="72"/>
                  </a:lnTo>
                  <a:lnTo>
                    <a:pt x="19" y="83"/>
                  </a:lnTo>
                  <a:lnTo>
                    <a:pt x="82" y="16"/>
                  </a:lnTo>
                  <a:lnTo>
                    <a:pt x="70" y="0"/>
                  </a:lnTo>
                  <a:close/>
                </a:path>
              </a:pathLst>
            </a:custGeom>
            <a:solidFill>
              <a:srgbClr val="ED6400"/>
            </a:solidFill>
            <a:ln w="9525">
              <a:noFill/>
              <a:round/>
              <a:headEnd/>
              <a:tailEnd/>
            </a:ln>
          </p:spPr>
          <p:txBody>
            <a:bodyPr/>
            <a:lstStyle/>
            <a:p>
              <a:endParaRPr lang="en-GB"/>
            </a:p>
          </p:txBody>
        </p:sp>
        <p:sp>
          <p:nvSpPr>
            <p:cNvPr id="443193" name="Freeform 825"/>
            <p:cNvSpPr>
              <a:spLocks/>
            </p:cNvSpPr>
            <p:nvPr/>
          </p:nvSpPr>
          <p:spPr bwMode="auto">
            <a:xfrm>
              <a:off x="2583" y="3138"/>
              <a:ext cx="50" cy="26"/>
            </a:xfrm>
            <a:custGeom>
              <a:avLst/>
              <a:gdLst/>
              <a:ahLst/>
              <a:cxnLst>
                <a:cxn ang="0">
                  <a:pos x="50" y="10"/>
                </a:cxn>
                <a:cxn ang="0">
                  <a:pos x="31" y="0"/>
                </a:cxn>
                <a:cxn ang="0">
                  <a:pos x="0" y="10"/>
                </a:cxn>
                <a:cxn ang="0">
                  <a:pos x="6" y="26"/>
                </a:cxn>
                <a:cxn ang="0">
                  <a:pos x="44" y="15"/>
                </a:cxn>
                <a:cxn ang="0">
                  <a:pos x="50" y="10"/>
                </a:cxn>
                <a:cxn ang="0">
                  <a:pos x="44" y="15"/>
                </a:cxn>
                <a:cxn ang="0">
                  <a:pos x="50" y="15"/>
                </a:cxn>
                <a:cxn ang="0">
                  <a:pos x="50" y="10"/>
                </a:cxn>
              </a:cxnLst>
              <a:rect l="0" t="0" r="r" b="b"/>
              <a:pathLst>
                <a:path w="50" h="26">
                  <a:moveTo>
                    <a:pt x="50" y="10"/>
                  </a:moveTo>
                  <a:lnTo>
                    <a:pt x="31" y="0"/>
                  </a:lnTo>
                  <a:lnTo>
                    <a:pt x="0" y="10"/>
                  </a:lnTo>
                  <a:lnTo>
                    <a:pt x="6" y="26"/>
                  </a:lnTo>
                  <a:lnTo>
                    <a:pt x="44" y="15"/>
                  </a:lnTo>
                  <a:lnTo>
                    <a:pt x="50" y="10"/>
                  </a:lnTo>
                  <a:lnTo>
                    <a:pt x="44" y="15"/>
                  </a:lnTo>
                  <a:lnTo>
                    <a:pt x="50" y="15"/>
                  </a:lnTo>
                  <a:lnTo>
                    <a:pt x="50" y="10"/>
                  </a:lnTo>
                  <a:close/>
                </a:path>
              </a:pathLst>
            </a:custGeom>
            <a:solidFill>
              <a:srgbClr val="ED6400"/>
            </a:solidFill>
            <a:ln w="9525">
              <a:noFill/>
              <a:round/>
              <a:headEnd/>
              <a:tailEnd/>
            </a:ln>
          </p:spPr>
          <p:txBody>
            <a:bodyPr/>
            <a:lstStyle/>
            <a:p>
              <a:endParaRPr lang="en-GB"/>
            </a:p>
          </p:txBody>
        </p:sp>
        <p:sp>
          <p:nvSpPr>
            <p:cNvPr id="443194" name="Freeform 826"/>
            <p:cNvSpPr>
              <a:spLocks/>
            </p:cNvSpPr>
            <p:nvPr/>
          </p:nvSpPr>
          <p:spPr bwMode="auto">
            <a:xfrm>
              <a:off x="2608" y="3117"/>
              <a:ext cx="25" cy="31"/>
            </a:xfrm>
            <a:custGeom>
              <a:avLst/>
              <a:gdLst/>
              <a:ahLst/>
              <a:cxnLst>
                <a:cxn ang="0">
                  <a:pos x="6" y="0"/>
                </a:cxn>
                <a:cxn ang="0">
                  <a:pos x="6" y="10"/>
                </a:cxn>
                <a:cxn ang="0">
                  <a:pos x="0" y="31"/>
                </a:cxn>
                <a:cxn ang="0">
                  <a:pos x="25" y="31"/>
                </a:cxn>
                <a:cxn ang="0">
                  <a:pos x="25" y="10"/>
                </a:cxn>
                <a:cxn ang="0">
                  <a:pos x="6" y="0"/>
                </a:cxn>
                <a:cxn ang="0">
                  <a:pos x="6" y="0"/>
                </a:cxn>
                <a:cxn ang="0">
                  <a:pos x="6" y="5"/>
                </a:cxn>
                <a:cxn ang="0">
                  <a:pos x="6" y="10"/>
                </a:cxn>
                <a:cxn ang="0">
                  <a:pos x="6" y="0"/>
                </a:cxn>
              </a:cxnLst>
              <a:rect l="0" t="0" r="r" b="b"/>
              <a:pathLst>
                <a:path w="25" h="31">
                  <a:moveTo>
                    <a:pt x="6" y="0"/>
                  </a:moveTo>
                  <a:lnTo>
                    <a:pt x="6" y="10"/>
                  </a:lnTo>
                  <a:lnTo>
                    <a:pt x="0" y="31"/>
                  </a:lnTo>
                  <a:lnTo>
                    <a:pt x="25" y="31"/>
                  </a:lnTo>
                  <a:lnTo>
                    <a:pt x="25" y="10"/>
                  </a:lnTo>
                  <a:lnTo>
                    <a:pt x="6" y="0"/>
                  </a:lnTo>
                  <a:lnTo>
                    <a:pt x="6" y="0"/>
                  </a:lnTo>
                  <a:lnTo>
                    <a:pt x="6" y="5"/>
                  </a:lnTo>
                  <a:lnTo>
                    <a:pt x="6" y="10"/>
                  </a:lnTo>
                  <a:lnTo>
                    <a:pt x="6" y="0"/>
                  </a:lnTo>
                  <a:close/>
                </a:path>
              </a:pathLst>
            </a:custGeom>
            <a:solidFill>
              <a:srgbClr val="ED6400"/>
            </a:solidFill>
            <a:ln w="9525">
              <a:noFill/>
              <a:round/>
              <a:headEnd/>
              <a:tailEnd/>
            </a:ln>
          </p:spPr>
          <p:txBody>
            <a:bodyPr/>
            <a:lstStyle/>
            <a:p>
              <a:endParaRPr lang="en-GB"/>
            </a:p>
          </p:txBody>
        </p:sp>
        <p:sp>
          <p:nvSpPr>
            <p:cNvPr id="443195" name="Freeform 827"/>
            <p:cNvSpPr>
              <a:spLocks/>
            </p:cNvSpPr>
            <p:nvPr/>
          </p:nvSpPr>
          <p:spPr bwMode="auto">
            <a:xfrm>
              <a:off x="2614" y="3091"/>
              <a:ext cx="51" cy="42"/>
            </a:xfrm>
            <a:custGeom>
              <a:avLst/>
              <a:gdLst/>
              <a:ahLst/>
              <a:cxnLst>
                <a:cxn ang="0">
                  <a:pos x="51" y="0"/>
                </a:cxn>
                <a:cxn ang="0">
                  <a:pos x="39" y="6"/>
                </a:cxn>
                <a:cxn ang="0">
                  <a:pos x="0" y="26"/>
                </a:cxn>
                <a:cxn ang="0">
                  <a:pos x="13" y="42"/>
                </a:cxn>
                <a:cxn ang="0">
                  <a:pos x="51" y="16"/>
                </a:cxn>
                <a:cxn ang="0">
                  <a:pos x="51" y="0"/>
                </a:cxn>
                <a:cxn ang="0">
                  <a:pos x="51" y="0"/>
                </a:cxn>
                <a:cxn ang="0">
                  <a:pos x="45" y="0"/>
                </a:cxn>
                <a:cxn ang="0">
                  <a:pos x="39" y="6"/>
                </a:cxn>
                <a:cxn ang="0">
                  <a:pos x="51" y="0"/>
                </a:cxn>
              </a:cxnLst>
              <a:rect l="0" t="0" r="r" b="b"/>
              <a:pathLst>
                <a:path w="51" h="42">
                  <a:moveTo>
                    <a:pt x="51" y="0"/>
                  </a:moveTo>
                  <a:lnTo>
                    <a:pt x="39" y="6"/>
                  </a:lnTo>
                  <a:lnTo>
                    <a:pt x="0" y="26"/>
                  </a:lnTo>
                  <a:lnTo>
                    <a:pt x="13" y="42"/>
                  </a:lnTo>
                  <a:lnTo>
                    <a:pt x="51" y="16"/>
                  </a:lnTo>
                  <a:lnTo>
                    <a:pt x="51" y="0"/>
                  </a:lnTo>
                  <a:lnTo>
                    <a:pt x="51" y="0"/>
                  </a:lnTo>
                  <a:lnTo>
                    <a:pt x="45" y="0"/>
                  </a:lnTo>
                  <a:lnTo>
                    <a:pt x="39" y="6"/>
                  </a:lnTo>
                  <a:lnTo>
                    <a:pt x="51" y="0"/>
                  </a:lnTo>
                  <a:close/>
                </a:path>
              </a:pathLst>
            </a:custGeom>
            <a:solidFill>
              <a:srgbClr val="ED6400"/>
            </a:solidFill>
            <a:ln w="9525">
              <a:noFill/>
              <a:round/>
              <a:headEnd/>
              <a:tailEnd/>
            </a:ln>
          </p:spPr>
          <p:txBody>
            <a:bodyPr/>
            <a:lstStyle/>
            <a:p>
              <a:endParaRPr lang="en-GB"/>
            </a:p>
          </p:txBody>
        </p:sp>
        <p:sp>
          <p:nvSpPr>
            <p:cNvPr id="443196" name="Freeform 828"/>
            <p:cNvSpPr>
              <a:spLocks/>
            </p:cNvSpPr>
            <p:nvPr/>
          </p:nvSpPr>
          <p:spPr bwMode="auto">
            <a:xfrm>
              <a:off x="2659" y="3091"/>
              <a:ext cx="51" cy="26"/>
            </a:xfrm>
            <a:custGeom>
              <a:avLst/>
              <a:gdLst/>
              <a:ahLst/>
              <a:cxnLst>
                <a:cxn ang="0">
                  <a:pos x="51" y="21"/>
                </a:cxn>
                <a:cxn ang="0">
                  <a:pos x="44" y="6"/>
                </a:cxn>
                <a:cxn ang="0">
                  <a:pos x="6" y="0"/>
                </a:cxn>
                <a:cxn ang="0">
                  <a:pos x="0" y="21"/>
                </a:cxn>
                <a:cxn ang="0">
                  <a:pos x="44" y="21"/>
                </a:cxn>
                <a:cxn ang="0">
                  <a:pos x="51" y="21"/>
                </a:cxn>
                <a:cxn ang="0">
                  <a:pos x="44" y="21"/>
                </a:cxn>
                <a:cxn ang="0">
                  <a:pos x="51" y="26"/>
                </a:cxn>
                <a:cxn ang="0">
                  <a:pos x="51" y="21"/>
                </a:cxn>
              </a:cxnLst>
              <a:rect l="0" t="0" r="r" b="b"/>
              <a:pathLst>
                <a:path w="51" h="26">
                  <a:moveTo>
                    <a:pt x="51" y="21"/>
                  </a:moveTo>
                  <a:lnTo>
                    <a:pt x="44" y="6"/>
                  </a:lnTo>
                  <a:lnTo>
                    <a:pt x="6" y="0"/>
                  </a:lnTo>
                  <a:lnTo>
                    <a:pt x="0" y="21"/>
                  </a:lnTo>
                  <a:lnTo>
                    <a:pt x="44" y="21"/>
                  </a:lnTo>
                  <a:lnTo>
                    <a:pt x="51" y="21"/>
                  </a:lnTo>
                  <a:lnTo>
                    <a:pt x="44" y="21"/>
                  </a:lnTo>
                  <a:lnTo>
                    <a:pt x="51" y="26"/>
                  </a:lnTo>
                  <a:lnTo>
                    <a:pt x="51" y="21"/>
                  </a:lnTo>
                  <a:close/>
                </a:path>
              </a:pathLst>
            </a:custGeom>
            <a:solidFill>
              <a:srgbClr val="ED6400"/>
            </a:solidFill>
            <a:ln w="9525">
              <a:noFill/>
              <a:round/>
              <a:headEnd/>
              <a:tailEnd/>
            </a:ln>
          </p:spPr>
          <p:txBody>
            <a:bodyPr/>
            <a:lstStyle/>
            <a:p>
              <a:endParaRPr lang="en-GB"/>
            </a:p>
          </p:txBody>
        </p:sp>
        <p:sp>
          <p:nvSpPr>
            <p:cNvPr id="443197" name="Freeform 829"/>
            <p:cNvSpPr>
              <a:spLocks/>
            </p:cNvSpPr>
            <p:nvPr/>
          </p:nvSpPr>
          <p:spPr bwMode="auto">
            <a:xfrm>
              <a:off x="2691" y="3071"/>
              <a:ext cx="44" cy="41"/>
            </a:xfrm>
            <a:custGeom>
              <a:avLst/>
              <a:gdLst/>
              <a:ahLst/>
              <a:cxnLst>
                <a:cxn ang="0">
                  <a:pos x="25" y="0"/>
                </a:cxn>
                <a:cxn ang="0">
                  <a:pos x="0" y="31"/>
                </a:cxn>
                <a:cxn ang="0">
                  <a:pos x="19" y="41"/>
                </a:cxn>
                <a:cxn ang="0">
                  <a:pos x="44" y="10"/>
                </a:cxn>
                <a:cxn ang="0">
                  <a:pos x="25" y="0"/>
                </a:cxn>
              </a:cxnLst>
              <a:rect l="0" t="0" r="r" b="b"/>
              <a:pathLst>
                <a:path w="44" h="41">
                  <a:moveTo>
                    <a:pt x="25" y="0"/>
                  </a:moveTo>
                  <a:lnTo>
                    <a:pt x="0" y="31"/>
                  </a:lnTo>
                  <a:lnTo>
                    <a:pt x="19" y="41"/>
                  </a:lnTo>
                  <a:lnTo>
                    <a:pt x="44" y="10"/>
                  </a:lnTo>
                  <a:lnTo>
                    <a:pt x="25" y="0"/>
                  </a:lnTo>
                  <a:close/>
                </a:path>
              </a:pathLst>
            </a:custGeom>
            <a:solidFill>
              <a:srgbClr val="ED6400"/>
            </a:solidFill>
            <a:ln w="9525">
              <a:noFill/>
              <a:round/>
              <a:headEnd/>
              <a:tailEnd/>
            </a:ln>
          </p:spPr>
          <p:txBody>
            <a:bodyPr/>
            <a:lstStyle/>
            <a:p>
              <a:endParaRPr lang="en-GB"/>
            </a:p>
          </p:txBody>
        </p:sp>
        <p:sp>
          <p:nvSpPr>
            <p:cNvPr id="443198" name="Freeform 830"/>
            <p:cNvSpPr>
              <a:spLocks/>
            </p:cNvSpPr>
            <p:nvPr/>
          </p:nvSpPr>
          <p:spPr bwMode="auto">
            <a:xfrm>
              <a:off x="2366" y="3277"/>
              <a:ext cx="83" cy="57"/>
            </a:xfrm>
            <a:custGeom>
              <a:avLst/>
              <a:gdLst/>
              <a:ahLst/>
              <a:cxnLst>
                <a:cxn ang="0">
                  <a:pos x="70" y="0"/>
                </a:cxn>
                <a:cxn ang="0">
                  <a:pos x="0" y="46"/>
                </a:cxn>
                <a:cxn ang="0">
                  <a:pos x="19" y="57"/>
                </a:cxn>
                <a:cxn ang="0">
                  <a:pos x="83" y="16"/>
                </a:cxn>
                <a:cxn ang="0">
                  <a:pos x="70" y="0"/>
                </a:cxn>
              </a:cxnLst>
              <a:rect l="0" t="0" r="r" b="b"/>
              <a:pathLst>
                <a:path w="83" h="57">
                  <a:moveTo>
                    <a:pt x="70" y="0"/>
                  </a:moveTo>
                  <a:lnTo>
                    <a:pt x="0" y="46"/>
                  </a:lnTo>
                  <a:lnTo>
                    <a:pt x="19" y="57"/>
                  </a:lnTo>
                  <a:lnTo>
                    <a:pt x="83" y="16"/>
                  </a:lnTo>
                  <a:lnTo>
                    <a:pt x="70" y="0"/>
                  </a:lnTo>
                  <a:close/>
                </a:path>
              </a:pathLst>
            </a:custGeom>
            <a:solidFill>
              <a:srgbClr val="ED6400"/>
            </a:solidFill>
            <a:ln w="9525">
              <a:noFill/>
              <a:round/>
              <a:headEnd/>
              <a:tailEnd/>
            </a:ln>
          </p:spPr>
          <p:txBody>
            <a:bodyPr/>
            <a:lstStyle/>
            <a:p>
              <a:endParaRPr lang="en-GB"/>
            </a:p>
          </p:txBody>
        </p:sp>
        <p:sp>
          <p:nvSpPr>
            <p:cNvPr id="443199" name="Freeform 831"/>
            <p:cNvSpPr>
              <a:spLocks/>
            </p:cNvSpPr>
            <p:nvPr/>
          </p:nvSpPr>
          <p:spPr bwMode="auto">
            <a:xfrm>
              <a:off x="2716" y="3040"/>
              <a:ext cx="45" cy="41"/>
            </a:xfrm>
            <a:custGeom>
              <a:avLst/>
              <a:gdLst/>
              <a:ahLst/>
              <a:cxnLst>
                <a:cxn ang="0">
                  <a:pos x="26" y="0"/>
                </a:cxn>
                <a:cxn ang="0">
                  <a:pos x="0" y="36"/>
                </a:cxn>
                <a:cxn ang="0">
                  <a:pos x="19" y="41"/>
                </a:cxn>
                <a:cxn ang="0">
                  <a:pos x="45" y="10"/>
                </a:cxn>
                <a:cxn ang="0">
                  <a:pos x="26" y="0"/>
                </a:cxn>
              </a:cxnLst>
              <a:rect l="0" t="0" r="r" b="b"/>
              <a:pathLst>
                <a:path w="45" h="41">
                  <a:moveTo>
                    <a:pt x="26" y="0"/>
                  </a:moveTo>
                  <a:lnTo>
                    <a:pt x="0" y="36"/>
                  </a:lnTo>
                  <a:lnTo>
                    <a:pt x="19" y="41"/>
                  </a:lnTo>
                  <a:lnTo>
                    <a:pt x="45" y="10"/>
                  </a:lnTo>
                  <a:lnTo>
                    <a:pt x="26" y="0"/>
                  </a:lnTo>
                  <a:close/>
                </a:path>
              </a:pathLst>
            </a:custGeom>
            <a:solidFill>
              <a:srgbClr val="ED6400"/>
            </a:solidFill>
            <a:ln w="9525">
              <a:noFill/>
              <a:round/>
              <a:headEnd/>
              <a:tailEnd/>
            </a:ln>
          </p:spPr>
          <p:txBody>
            <a:bodyPr/>
            <a:lstStyle/>
            <a:p>
              <a:endParaRPr lang="en-GB"/>
            </a:p>
          </p:txBody>
        </p:sp>
      </p:grpSp>
      <p:sp>
        <p:nvSpPr>
          <p:cNvPr id="443113" name="Rectangle 745"/>
          <p:cNvSpPr>
            <a:spLocks noChangeArrowheads="1"/>
          </p:cNvSpPr>
          <p:nvPr/>
        </p:nvSpPr>
        <p:spPr bwMode="auto">
          <a:xfrm>
            <a:off x="7935913" y="3125788"/>
            <a:ext cx="265112" cy="265112"/>
          </a:xfrm>
          <a:prstGeom prst="rect">
            <a:avLst/>
          </a:prstGeom>
          <a:noFill/>
          <a:ln w="9525">
            <a:noFill/>
            <a:miter lim="800000"/>
            <a:headEnd/>
            <a:tailEnd/>
          </a:ln>
        </p:spPr>
        <p:txBody>
          <a:bodyPr wrap="none" lIns="0" tIns="0" rIns="0" bIns="0">
            <a:spAutoFit/>
          </a:bodyPr>
          <a:lstStyle/>
          <a:p>
            <a:r>
              <a:rPr lang="en-GB" b="1">
                <a:solidFill>
                  <a:srgbClr val="000080"/>
                </a:solidFill>
              </a:rPr>
              <a:t>-1</a:t>
            </a:r>
            <a:endParaRPr lang="en-GB"/>
          </a:p>
        </p:txBody>
      </p:sp>
      <p:sp>
        <p:nvSpPr>
          <p:cNvPr id="443114" name="Rectangle 746"/>
          <p:cNvSpPr>
            <a:spLocks noChangeArrowheads="1"/>
          </p:cNvSpPr>
          <p:nvPr/>
        </p:nvSpPr>
        <p:spPr bwMode="auto">
          <a:xfrm>
            <a:off x="7935913" y="2776538"/>
            <a:ext cx="201612" cy="265112"/>
          </a:xfrm>
          <a:prstGeom prst="rect">
            <a:avLst/>
          </a:prstGeom>
          <a:noFill/>
          <a:ln w="9525">
            <a:noFill/>
            <a:miter lim="800000"/>
            <a:headEnd/>
            <a:tailEnd/>
          </a:ln>
        </p:spPr>
        <p:txBody>
          <a:bodyPr wrap="none" lIns="0" tIns="0" rIns="0" bIns="0">
            <a:spAutoFit/>
          </a:bodyPr>
          <a:lstStyle/>
          <a:p>
            <a:r>
              <a:rPr lang="en-GB" b="1">
                <a:solidFill>
                  <a:srgbClr val="000080"/>
                </a:solidFill>
              </a:rPr>
              <a:t>0</a:t>
            </a:r>
            <a:endParaRPr lang="en-GB"/>
          </a:p>
        </p:txBody>
      </p:sp>
      <p:sp>
        <p:nvSpPr>
          <p:cNvPr id="443115" name="Rectangle 747"/>
          <p:cNvSpPr>
            <a:spLocks noChangeArrowheads="1"/>
          </p:cNvSpPr>
          <p:nvPr/>
        </p:nvSpPr>
        <p:spPr bwMode="auto">
          <a:xfrm>
            <a:off x="7935913" y="2427288"/>
            <a:ext cx="201612" cy="265112"/>
          </a:xfrm>
          <a:prstGeom prst="rect">
            <a:avLst/>
          </a:prstGeom>
          <a:noFill/>
          <a:ln w="9525">
            <a:noFill/>
            <a:miter lim="800000"/>
            <a:headEnd/>
            <a:tailEnd/>
          </a:ln>
        </p:spPr>
        <p:txBody>
          <a:bodyPr wrap="none" lIns="0" tIns="0" rIns="0" bIns="0">
            <a:spAutoFit/>
          </a:bodyPr>
          <a:lstStyle/>
          <a:p>
            <a:r>
              <a:rPr lang="en-GB" b="1">
                <a:solidFill>
                  <a:srgbClr val="000080"/>
                </a:solidFill>
              </a:rPr>
              <a:t>1</a:t>
            </a:r>
            <a:endParaRPr lang="en-GB"/>
          </a:p>
        </p:txBody>
      </p:sp>
      <p:sp>
        <p:nvSpPr>
          <p:cNvPr id="443116" name="Rectangle 748"/>
          <p:cNvSpPr>
            <a:spLocks noChangeArrowheads="1"/>
          </p:cNvSpPr>
          <p:nvPr/>
        </p:nvSpPr>
        <p:spPr bwMode="auto">
          <a:xfrm>
            <a:off x="7935913" y="2066925"/>
            <a:ext cx="201612" cy="265113"/>
          </a:xfrm>
          <a:prstGeom prst="rect">
            <a:avLst/>
          </a:prstGeom>
          <a:noFill/>
          <a:ln w="9525">
            <a:noFill/>
            <a:miter lim="800000"/>
            <a:headEnd/>
            <a:tailEnd/>
          </a:ln>
        </p:spPr>
        <p:txBody>
          <a:bodyPr wrap="none" lIns="0" tIns="0" rIns="0" bIns="0">
            <a:spAutoFit/>
          </a:bodyPr>
          <a:lstStyle/>
          <a:p>
            <a:r>
              <a:rPr lang="en-GB" b="1">
                <a:solidFill>
                  <a:srgbClr val="000080"/>
                </a:solidFill>
              </a:rPr>
              <a:t>2</a:t>
            </a:r>
            <a:endParaRPr lang="en-GB"/>
          </a:p>
        </p:txBody>
      </p:sp>
      <p:sp>
        <p:nvSpPr>
          <p:cNvPr id="443117" name="Rectangle 749"/>
          <p:cNvSpPr>
            <a:spLocks noChangeArrowheads="1"/>
          </p:cNvSpPr>
          <p:nvPr/>
        </p:nvSpPr>
        <p:spPr bwMode="auto">
          <a:xfrm>
            <a:off x="7935913" y="1717675"/>
            <a:ext cx="201612" cy="265113"/>
          </a:xfrm>
          <a:prstGeom prst="rect">
            <a:avLst/>
          </a:prstGeom>
          <a:noFill/>
          <a:ln w="9525">
            <a:noFill/>
            <a:miter lim="800000"/>
            <a:headEnd/>
            <a:tailEnd/>
          </a:ln>
        </p:spPr>
        <p:txBody>
          <a:bodyPr wrap="none" lIns="0" tIns="0" rIns="0" bIns="0">
            <a:spAutoFit/>
          </a:bodyPr>
          <a:lstStyle/>
          <a:p>
            <a:r>
              <a:rPr lang="en-GB" b="1">
                <a:solidFill>
                  <a:srgbClr val="000080"/>
                </a:solidFill>
              </a:rPr>
              <a:t>3</a:t>
            </a:r>
            <a:endParaRPr lang="en-GB"/>
          </a:p>
        </p:txBody>
      </p:sp>
      <p:sp>
        <p:nvSpPr>
          <p:cNvPr id="443118" name="Rectangle 750"/>
          <p:cNvSpPr>
            <a:spLocks noChangeArrowheads="1"/>
          </p:cNvSpPr>
          <p:nvPr/>
        </p:nvSpPr>
        <p:spPr bwMode="auto">
          <a:xfrm>
            <a:off x="7935913" y="1368425"/>
            <a:ext cx="201612" cy="265113"/>
          </a:xfrm>
          <a:prstGeom prst="rect">
            <a:avLst/>
          </a:prstGeom>
          <a:noFill/>
          <a:ln w="9525">
            <a:noFill/>
            <a:miter lim="800000"/>
            <a:headEnd/>
            <a:tailEnd/>
          </a:ln>
        </p:spPr>
        <p:txBody>
          <a:bodyPr wrap="none" lIns="0" tIns="0" rIns="0" bIns="0">
            <a:spAutoFit/>
          </a:bodyPr>
          <a:lstStyle/>
          <a:p>
            <a:r>
              <a:rPr lang="en-GB" b="1">
                <a:solidFill>
                  <a:srgbClr val="000080"/>
                </a:solidFill>
              </a:rPr>
              <a:t>4</a:t>
            </a:r>
            <a:endParaRPr lang="en-GB"/>
          </a:p>
        </p:txBody>
      </p:sp>
      <p:sp>
        <p:nvSpPr>
          <p:cNvPr id="443119" name="Rectangle 751"/>
          <p:cNvSpPr>
            <a:spLocks noChangeArrowheads="1"/>
          </p:cNvSpPr>
          <p:nvPr/>
        </p:nvSpPr>
        <p:spPr bwMode="auto">
          <a:xfrm rot="16200000">
            <a:off x="7955757" y="2199481"/>
            <a:ext cx="630238" cy="212725"/>
          </a:xfrm>
          <a:prstGeom prst="rect">
            <a:avLst/>
          </a:prstGeom>
          <a:noFill/>
          <a:ln w="9525">
            <a:noFill/>
            <a:miter lim="800000"/>
            <a:headEnd/>
            <a:tailEnd/>
          </a:ln>
        </p:spPr>
        <p:txBody>
          <a:bodyPr wrap="none" lIns="0" tIns="0" rIns="0" bIns="0">
            <a:spAutoFit/>
          </a:bodyPr>
          <a:lstStyle/>
          <a:p>
            <a:r>
              <a:rPr lang="en-GB" b="1">
                <a:solidFill>
                  <a:srgbClr val="000080"/>
                </a:solidFill>
              </a:rPr>
              <a:t>Celsius</a:t>
            </a:r>
            <a:endParaRPr lang="en-GB"/>
          </a:p>
        </p:txBody>
      </p:sp>
      <p:sp>
        <p:nvSpPr>
          <p:cNvPr id="442373" name="Rectangle 5"/>
          <p:cNvSpPr>
            <a:spLocks noGrp="1" noChangeArrowheads="1"/>
          </p:cNvSpPr>
          <p:nvPr>
            <p:ph type="title"/>
          </p:nvPr>
        </p:nvSpPr>
        <p:spPr bwMode="auto">
          <a:xfrm>
            <a:off x="1347788" y="466725"/>
            <a:ext cx="6951662" cy="698500"/>
          </a:xfrm>
          <a:noFill/>
          <a:ln>
            <a:miter lim="800000"/>
            <a:headEnd/>
            <a:tailEnd/>
          </a:ln>
        </p:spPr>
        <p:txBody>
          <a:bodyPr vert="horz" wrap="square" lIns="91440" tIns="45720" rIns="91440" bIns="45720" numCol="1" anchor="t" anchorCtr="0" compatLnSpc="1">
            <a:prstTxWarp prst="textNoShape">
              <a:avLst/>
            </a:prstTxWarp>
          </a:bodyPr>
          <a:lstStyle/>
          <a:p>
            <a:r>
              <a:rPr lang="en-GB"/>
              <a:t>Temperature Rising BAU?</a:t>
            </a:r>
          </a:p>
        </p:txBody>
      </p:sp>
      <p:grpSp>
        <p:nvGrpSpPr>
          <p:cNvPr id="442603" name="Group 235"/>
          <p:cNvGrpSpPr>
            <a:grpSpLocks/>
          </p:cNvGrpSpPr>
          <p:nvPr/>
        </p:nvGrpSpPr>
        <p:grpSpPr bwMode="auto">
          <a:xfrm>
            <a:off x="1935163" y="2378075"/>
            <a:ext cx="3343275" cy="693738"/>
            <a:chOff x="1219" y="1479"/>
            <a:chExt cx="2106" cy="402"/>
          </a:xfrm>
        </p:grpSpPr>
        <p:sp>
          <p:nvSpPr>
            <p:cNvPr id="442403" name="Freeform 35"/>
            <p:cNvSpPr>
              <a:spLocks/>
            </p:cNvSpPr>
            <p:nvPr/>
          </p:nvSpPr>
          <p:spPr bwMode="auto">
            <a:xfrm>
              <a:off x="1219" y="1774"/>
              <a:ext cx="6" cy="13"/>
            </a:xfrm>
            <a:custGeom>
              <a:avLst/>
              <a:gdLst/>
              <a:ahLst/>
              <a:cxnLst>
                <a:cxn ang="0">
                  <a:pos x="0" y="13"/>
                </a:cxn>
                <a:cxn ang="0">
                  <a:pos x="0" y="6"/>
                </a:cxn>
                <a:cxn ang="0">
                  <a:pos x="6" y="0"/>
                </a:cxn>
                <a:cxn ang="0">
                  <a:pos x="6" y="0"/>
                </a:cxn>
              </a:cxnLst>
              <a:rect l="0" t="0" r="r" b="b"/>
              <a:pathLst>
                <a:path w="6" h="13">
                  <a:moveTo>
                    <a:pt x="0" y="13"/>
                  </a:moveTo>
                  <a:lnTo>
                    <a:pt x="0" y="6"/>
                  </a:lnTo>
                  <a:lnTo>
                    <a:pt x="6" y="0"/>
                  </a:lnTo>
                  <a:lnTo>
                    <a:pt x="6" y="0"/>
                  </a:lnTo>
                </a:path>
              </a:pathLst>
            </a:custGeom>
            <a:noFill/>
            <a:ln w="31750">
              <a:solidFill>
                <a:srgbClr val="FF0000"/>
              </a:solidFill>
              <a:prstDash val="solid"/>
              <a:round/>
              <a:headEnd/>
              <a:tailEnd/>
            </a:ln>
          </p:spPr>
          <p:txBody>
            <a:bodyPr/>
            <a:lstStyle/>
            <a:p>
              <a:endParaRPr lang="en-GB"/>
            </a:p>
          </p:txBody>
        </p:sp>
        <p:sp>
          <p:nvSpPr>
            <p:cNvPr id="442404" name="Freeform 36"/>
            <p:cNvSpPr>
              <a:spLocks/>
            </p:cNvSpPr>
            <p:nvPr/>
          </p:nvSpPr>
          <p:spPr bwMode="auto">
            <a:xfrm>
              <a:off x="1225" y="1774"/>
              <a:ext cx="14" cy="40"/>
            </a:xfrm>
            <a:custGeom>
              <a:avLst/>
              <a:gdLst/>
              <a:ahLst/>
              <a:cxnLst>
                <a:cxn ang="0">
                  <a:pos x="0" y="0"/>
                </a:cxn>
                <a:cxn ang="0">
                  <a:pos x="0" y="6"/>
                </a:cxn>
                <a:cxn ang="0">
                  <a:pos x="7" y="20"/>
                </a:cxn>
                <a:cxn ang="0">
                  <a:pos x="14" y="33"/>
                </a:cxn>
                <a:cxn ang="0">
                  <a:pos x="14" y="40"/>
                </a:cxn>
              </a:cxnLst>
              <a:rect l="0" t="0" r="r" b="b"/>
              <a:pathLst>
                <a:path w="14" h="40">
                  <a:moveTo>
                    <a:pt x="0" y="0"/>
                  </a:moveTo>
                  <a:lnTo>
                    <a:pt x="0" y="6"/>
                  </a:lnTo>
                  <a:lnTo>
                    <a:pt x="7" y="20"/>
                  </a:lnTo>
                  <a:lnTo>
                    <a:pt x="14" y="33"/>
                  </a:lnTo>
                  <a:lnTo>
                    <a:pt x="14" y="40"/>
                  </a:lnTo>
                </a:path>
              </a:pathLst>
            </a:custGeom>
            <a:noFill/>
            <a:ln w="31750">
              <a:solidFill>
                <a:srgbClr val="FF0000"/>
              </a:solidFill>
              <a:prstDash val="solid"/>
              <a:round/>
              <a:headEnd/>
              <a:tailEnd/>
            </a:ln>
          </p:spPr>
          <p:txBody>
            <a:bodyPr/>
            <a:lstStyle/>
            <a:p>
              <a:endParaRPr lang="en-GB"/>
            </a:p>
          </p:txBody>
        </p:sp>
        <p:sp>
          <p:nvSpPr>
            <p:cNvPr id="442405" name="Freeform 37"/>
            <p:cNvSpPr>
              <a:spLocks/>
            </p:cNvSpPr>
            <p:nvPr/>
          </p:nvSpPr>
          <p:spPr bwMode="auto">
            <a:xfrm>
              <a:off x="1239" y="1814"/>
              <a:ext cx="6" cy="6"/>
            </a:xfrm>
            <a:custGeom>
              <a:avLst/>
              <a:gdLst/>
              <a:ahLst/>
              <a:cxnLst>
                <a:cxn ang="0">
                  <a:pos x="0" y="0"/>
                </a:cxn>
                <a:cxn ang="0">
                  <a:pos x="0" y="6"/>
                </a:cxn>
                <a:cxn ang="0">
                  <a:pos x="6" y="6"/>
                </a:cxn>
              </a:cxnLst>
              <a:rect l="0" t="0" r="r" b="b"/>
              <a:pathLst>
                <a:path w="6" h="6">
                  <a:moveTo>
                    <a:pt x="0" y="0"/>
                  </a:moveTo>
                  <a:lnTo>
                    <a:pt x="0" y="6"/>
                  </a:lnTo>
                  <a:lnTo>
                    <a:pt x="6" y="6"/>
                  </a:lnTo>
                </a:path>
              </a:pathLst>
            </a:custGeom>
            <a:noFill/>
            <a:ln w="31750">
              <a:solidFill>
                <a:srgbClr val="FF0000"/>
              </a:solidFill>
              <a:prstDash val="solid"/>
              <a:round/>
              <a:headEnd/>
              <a:tailEnd/>
            </a:ln>
          </p:spPr>
          <p:txBody>
            <a:bodyPr/>
            <a:lstStyle/>
            <a:p>
              <a:endParaRPr lang="en-GB"/>
            </a:p>
          </p:txBody>
        </p:sp>
        <p:sp>
          <p:nvSpPr>
            <p:cNvPr id="442406" name="Freeform 38"/>
            <p:cNvSpPr>
              <a:spLocks/>
            </p:cNvSpPr>
            <p:nvPr/>
          </p:nvSpPr>
          <p:spPr bwMode="auto">
            <a:xfrm>
              <a:off x="1245" y="1767"/>
              <a:ext cx="14" cy="53"/>
            </a:xfrm>
            <a:custGeom>
              <a:avLst/>
              <a:gdLst/>
              <a:ahLst/>
              <a:cxnLst>
                <a:cxn ang="0">
                  <a:pos x="0" y="53"/>
                </a:cxn>
                <a:cxn ang="0">
                  <a:pos x="0" y="40"/>
                </a:cxn>
                <a:cxn ang="0">
                  <a:pos x="7" y="20"/>
                </a:cxn>
                <a:cxn ang="0">
                  <a:pos x="14" y="0"/>
                </a:cxn>
                <a:cxn ang="0">
                  <a:pos x="14" y="0"/>
                </a:cxn>
                <a:cxn ang="0">
                  <a:pos x="14" y="0"/>
                </a:cxn>
              </a:cxnLst>
              <a:rect l="0" t="0" r="r" b="b"/>
              <a:pathLst>
                <a:path w="14" h="53">
                  <a:moveTo>
                    <a:pt x="0" y="53"/>
                  </a:moveTo>
                  <a:lnTo>
                    <a:pt x="0" y="40"/>
                  </a:lnTo>
                  <a:lnTo>
                    <a:pt x="7" y="20"/>
                  </a:lnTo>
                  <a:lnTo>
                    <a:pt x="14" y="0"/>
                  </a:lnTo>
                  <a:lnTo>
                    <a:pt x="14" y="0"/>
                  </a:lnTo>
                  <a:lnTo>
                    <a:pt x="14" y="0"/>
                  </a:lnTo>
                </a:path>
              </a:pathLst>
            </a:custGeom>
            <a:noFill/>
            <a:ln w="31750">
              <a:solidFill>
                <a:srgbClr val="FF0000"/>
              </a:solidFill>
              <a:prstDash val="solid"/>
              <a:round/>
              <a:headEnd/>
              <a:tailEnd/>
            </a:ln>
          </p:spPr>
          <p:txBody>
            <a:bodyPr/>
            <a:lstStyle/>
            <a:p>
              <a:endParaRPr lang="en-GB"/>
            </a:p>
          </p:txBody>
        </p:sp>
        <p:sp>
          <p:nvSpPr>
            <p:cNvPr id="442407" name="Freeform 39"/>
            <p:cNvSpPr>
              <a:spLocks/>
            </p:cNvSpPr>
            <p:nvPr/>
          </p:nvSpPr>
          <p:spPr bwMode="auto">
            <a:xfrm>
              <a:off x="1259" y="1767"/>
              <a:ext cx="6" cy="114"/>
            </a:xfrm>
            <a:custGeom>
              <a:avLst/>
              <a:gdLst/>
              <a:ahLst/>
              <a:cxnLst>
                <a:cxn ang="0">
                  <a:pos x="0" y="0"/>
                </a:cxn>
                <a:cxn ang="0">
                  <a:pos x="0" y="7"/>
                </a:cxn>
                <a:cxn ang="0">
                  <a:pos x="0" y="20"/>
                </a:cxn>
                <a:cxn ang="0">
                  <a:pos x="0" y="53"/>
                </a:cxn>
                <a:cxn ang="0">
                  <a:pos x="6" y="93"/>
                </a:cxn>
                <a:cxn ang="0">
                  <a:pos x="6" y="107"/>
                </a:cxn>
                <a:cxn ang="0">
                  <a:pos x="6" y="114"/>
                </a:cxn>
              </a:cxnLst>
              <a:rect l="0" t="0" r="r" b="b"/>
              <a:pathLst>
                <a:path w="6" h="114">
                  <a:moveTo>
                    <a:pt x="0" y="0"/>
                  </a:moveTo>
                  <a:lnTo>
                    <a:pt x="0" y="7"/>
                  </a:lnTo>
                  <a:lnTo>
                    <a:pt x="0" y="20"/>
                  </a:lnTo>
                  <a:lnTo>
                    <a:pt x="0" y="53"/>
                  </a:lnTo>
                  <a:lnTo>
                    <a:pt x="6" y="93"/>
                  </a:lnTo>
                  <a:lnTo>
                    <a:pt x="6" y="107"/>
                  </a:lnTo>
                  <a:lnTo>
                    <a:pt x="6" y="114"/>
                  </a:lnTo>
                </a:path>
              </a:pathLst>
            </a:custGeom>
            <a:noFill/>
            <a:ln w="31750">
              <a:solidFill>
                <a:srgbClr val="FF0000"/>
              </a:solidFill>
              <a:prstDash val="solid"/>
              <a:round/>
              <a:headEnd/>
              <a:tailEnd/>
            </a:ln>
          </p:spPr>
          <p:txBody>
            <a:bodyPr/>
            <a:lstStyle/>
            <a:p>
              <a:endParaRPr lang="en-GB"/>
            </a:p>
          </p:txBody>
        </p:sp>
        <p:sp>
          <p:nvSpPr>
            <p:cNvPr id="442408" name="Freeform 40"/>
            <p:cNvSpPr>
              <a:spLocks/>
            </p:cNvSpPr>
            <p:nvPr/>
          </p:nvSpPr>
          <p:spPr bwMode="auto">
            <a:xfrm>
              <a:off x="1265" y="1827"/>
              <a:ext cx="14" cy="54"/>
            </a:xfrm>
            <a:custGeom>
              <a:avLst/>
              <a:gdLst/>
              <a:ahLst/>
              <a:cxnLst>
                <a:cxn ang="0">
                  <a:pos x="0" y="54"/>
                </a:cxn>
                <a:cxn ang="0">
                  <a:pos x="0" y="54"/>
                </a:cxn>
                <a:cxn ang="0">
                  <a:pos x="0" y="47"/>
                </a:cxn>
                <a:cxn ang="0">
                  <a:pos x="7" y="33"/>
                </a:cxn>
                <a:cxn ang="0">
                  <a:pos x="7" y="13"/>
                </a:cxn>
                <a:cxn ang="0">
                  <a:pos x="14" y="0"/>
                </a:cxn>
              </a:cxnLst>
              <a:rect l="0" t="0" r="r" b="b"/>
              <a:pathLst>
                <a:path w="14" h="54">
                  <a:moveTo>
                    <a:pt x="0" y="54"/>
                  </a:moveTo>
                  <a:lnTo>
                    <a:pt x="0" y="54"/>
                  </a:lnTo>
                  <a:lnTo>
                    <a:pt x="0" y="47"/>
                  </a:lnTo>
                  <a:lnTo>
                    <a:pt x="7" y="33"/>
                  </a:lnTo>
                  <a:lnTo>
                    <a:pt x="7" y="13"/>
                  </a:lnTo>
                  <a:lnTo>
                    <a:pt x="14" y="0"/>
                  </a:lnTo>
                </a:path>
              </a:pathLst>
            </a:custGeom>
            <a:noFill/>
            <a:ln w="31750">
              <a:solidFill>
                <a:srgbClr val="FF0000"/>
              </a:solidFill>
              <a:prstDash val="solid"/>
              <a:round/>
              <a:headEnd/>
              <a:tailEnd/>
            </a:ln>
          </p:spPr>
          <p:txBody>
            <a:bodyPr/>
            <a:lstStyle/>
            <a:p>
              <a:endParaRPr lang="en-GB"/>
            </a:p>
          </p:txBody>
        </p:sp>
        <p:sp>
          <p:nvSpPr>
            <p:cNvPr id="442409" name="Freeform 41"/>
            <p:cNvSpPr>
              <a:spLocks/>
            </p:cNvSpPr>
            <p:nvPr/>
          </p:nvSpPr>
          <p:spPr bwMode="auto">
            <a:xfrm>
              <a:off x="1279" y="1827"/>
              <a:ext cx="13" cy="20"/>
            </a:xfrm>
            <a:custGeom>
              <a:avLst/>
              <a:gdLst/>
              <a:ahLst/>
              <a:cxnLst>
                <a:cxn ang="0">
                  <a:pos x="0" y="0"/>
                </a:cxn>
                <a:cxn ang="0">
                  <a:pos x="7" y="0"/>
                </a:cxn>
                <a:cxn ang="0">
                  <a:pos x="7" y="7"/>
                </a:cxn>
                <a:cxn ang="0">
                  <a:pos x="13" y="13"/>
                </a:cxn>
                <a:cxn ang="0">
                  <a:pos x="13" y="20"/>
                </a:cxn>
              </a:cxnLst>
              <a:rect l="0" t="0" r="r" b="b"/>
              <a:pathLst>
                <a:path w="13" h="20">
                  <a:moveTo>
                    <a:pt x="0" y="0"/>
                  </a:moveTo>
                  <a:lnTo>
                    <a:pt x="7" y="0"/>
                  </a:lnTo>
                  <a:lnTo>
                    <a:pt x="7" y="7"/>
                  </a:lnTo>
                  <a:lnTo>
                    <a:pt x="13" y="13"/>
                  </a:lnTo>
                  <a:lnTo>
                    <a:pt x="13" y="20"/>
                  </a:lnTo>
                </a:path>
              </a:pathLst>
            </a:custGeom>
            <a:noFill/>
            <a:ln w="31750">
              <a:solidFill>
                <a:srgbClr val="FF0000"/>
              </a:solidFill>
              <a:prstDash val="solid"/>
              <a:round/>
              <a:headEnd/>
              <a:tailEnd/>
            </a:ln>
          </p:spPr>
          <p:txBody>
            <a:bodyPr/>
            <a:lstStyle/>
            <a:p>
              <a:endParaRPr lang="en-GB"/>
            </a:p>
          </p:txBody>
        </p:sp>
        <p:sp>
          <p:nvSpPr>
            <p:cNvPr id="442410" name="Freeform 42"/>
            <p:cNvSpPr>
              <a:spLocks/>
            </p:cNvSpPr>
            <p:nvPr/>
          </p:nvSpPr>
          <p:spPr bwMode="auto">
            <a:xfrm>
              <a:off x="1292" y="1840"/>
              <a:ext cx="7" cy="7"/>
            </a:xfrm>
            <a:custGeom>
              <a:avLst/>
              <a:gdLst/>
              <a:ahLst/>
              <a:cxnLst>
                <a:cxn ang="0">
                  <a:pos x="0" y="7"/>
                </a:cxn>
                <a:cxn ang="0">
                  <a:pos x="0" y="7"/>
                </a:cxn>
                <a:cxn ang="0">
                  <a:pos x="7" y="0"/>
                </a:cxn>
              </a:cxnLst>
              <a:rect l="0" t="0" r="r" b="b"/>
              <a:pathLst>
                <a:path w="7" h="7">
                  <a:moveTo>
                    <a:pt x="0" y="7"/>
                  </a:moveTo>
                  <a:lnTo>
                    <a:pt x="0" y="7"/>
                  </a:lnTo>
                  <a:lnTo>
                    <a:pt x="7" y="0"/>
                  </a:lnTo>
                </a:path>
              </a:pathLst>
            </a:custGeom>
            <a:noFill/>
            <a:ln w="31750">
              <a:solidFill>
                <a:srgbClr val="FF0000"/>
              </a:solidFill>
              <a:prstDash val="solid"/>
              <a:round/>
              <a:headEnd/>
              <a:tailEnd/>
            </a:ln>
          </p:spPr>
          <p:txBody>
            <a:bodyPr/>
            <a:lstStyle/>
            <a:p>
              <a:endParaRPr lang="en-GB"/>
            </a:p>
          </p:txBody>
        </p:sp>
        <p:sp>
          <p:nvSpPr>
            <p:cNvPr id="442411" name="Freeform 43"/>
            <p:cNvSpPr>
              <a:spLocks/>
            </p:cNvSpPr>
            <p:nvPr/>
          </p:nvSpPr>
          <p:spPr bwMode="auto">
            <a:xfrm>
              <a:off x="1299" y="1807"/>
              <a:ext cx="13" cy="33"/>
            </a:xfrm>
            <a:custGeom>
              <a:avLst/>
              <a:gdLst/>
              <a:ahLst/>
              <a:cxnLst>
                <a:cxn ang="0">
                  <a:pos x="0" y="33"/>
                </a:cxn>
                <a:cxn ang="0">
                  <a:pos x="0" y="27"/>
                </a:cxn>
                <a:cxn ang="0">
                  <a:pos x="7" y="13"/>
                </a:cxn>
                <a:cxn ang="0">
                  <a:pos x="13" y="7"/>
                </a:cxn>
                <a:cxn ang="0">
                  <a:pos x="13" y="0"/>
                </a:cxn>
              </a:cxnLst>
              <a:rect l="0" t="0" r="r" b="b"/>
              <a:pathLst>
                <a:path w="13" h="33">
                  <a:moveTo>
                    <a:pt x="0" y="33"/>
                  </a:moveTo>
                  <a:lnTo>
                    <a:pt x="0" y="27"/>
                  </a:lnTo>
                  <a:lnTo>
                    <a:pt x="7" y="13"/>
                  </a:lnTo>
                  <a:lnTo>
                    <a:pt x="13" y="7"/>
                  </a:lnTo>
                  <a:lnTo>
                    <a:pt x="13" y="0"/>
                  </a:lnTo>
                </a:path>
              </a:pathLst>
            </a:custGeom>
            <a:noFill/>
            <a:ln w="31750">
              <a:solidFill>
                <a:srgbClr val="FF0000"/>
              </a:solidFill>
              <a:prstDash val="solid"/>
              <a:round/>
              <a:headEnd/>
              <a:tailEnd/>
            </a:ln>
          </p:spPr>
          <p:txBody>
            <a:bodyPr/>
            <a:lstStyle/>
            <a:p>
              <a:endParaRPr lang="en-GB"/>
            </a:p>
          </p:txBody>
        </p:sp>
        <p:sp>
          <p:nvSpPr>
            <p:cNvPr id="442412" name="Freeform 44"/>
            <p:cNvSpPr>
              <a:spLocks/>
            </p:cNvSpPr>
            <p:nvPr/>
          </p:nvSpPr>
          <p:spPr bwMode="auto">
            <a:xfrm>
              <a:off x="1312" y="1807"/>
              <a:ext cx="7" cy="20"/>
            </a:xfrm>
            <a:custGeom>
              <a:avLst/>
              <a:gdLst/>
              <a:ahLst/>
              <a:cxnLst>
                <a:cxn ang="0">
                  <a:pos x="0" y="0"/>
                </a:cxn>
                <a:cxn ang="0">
                  <a:pos x="0" y="0"/>
                </a:cxn>
                <a:cxn ang="0">
                  <a:pos x="0" y="7"/>
                </a:cxn>
                <a:cxn ang="0">
                  <a:pos x="7" y="20"/>
                </a:cxn>
              </a:cxnLst>
              <a:rect l="0" t="0" r="r" b="b"/>
              <a:pathLst>
                <a:path w="7" h="20">
                  <a:moveTo>
                    <a:pt x="0" y="0"/>
                  </a:moveTo>
                  <a:lnTo>
                    <a:pt x="0" y="0"/>
                  </a:lnTo>
                  <a:lnTo>
                    <a:pt x="0" y="7"/>
                  </a:lnTo>
                  <a:lnTo>
                    <a:pt x="7" y="20"/>
                  </a:lnTo>
                </a:path>
              </a:pathLst>
            </a:custGeom>
            <a:noFill/>
            <a:ln w="31750">
              <a:solidFill>
                <a:srgbClr val="FF0000"/>
              </a:solidFill>
              <a:prstDash val="solid"/>
              <a:round/>
              <a:headEnd/>
              <a:tailEnd/>
            </a:ln>
          </p:spPr>
          <p:txBody>
            <a:bodyPr/>
            <a:lstStyle/>
            <a:p>
              <a:endParaRPr lang="en-GB"/>
            </a:p>
          </p:txBody>
        </p:sp>
        <p:sp>
          <p:nvSpPr>
            <p:cNvPr id="442413" name="Freeform 45"/>
            <p:cNvSpPr>
              <a:spLocks/>
            </p:cNvSpPr>
            <p:nvPr/>
          </p:nvSpPr>
          <p:spPr bwMode="auto">
            <a:xfrm>
              <a:off x="1319" y="1827"/>
              <a:ext cx="13" cy="20"/>
            </a:xfrm>
            <a:custGeom>
              <a:avLst/>
              <a:gdLst/>
              <a:ahLst/>
              <a:cxnLst>
                <a:cxn ang="0">
                  <a:pos x="0" y="0"/>
                </a:cxn>
                <a:cxn ang="0">
                  <a:pos x="7" y="13"/>
                </a:cxn>
                <a:cxn ang="0">
                  <a:pos x="13" y="20"/>
                </a:cxn>
              </a:cxnLst>
              <a:rect l="0" t="0" r="r" b="b"/>
              <a:pathLst>
                <a:path w="13" h="20">
                  <a:moveTo>
                    <a:pt x="0" y="0"/>
                  </a:moveTo>
                  <a:lnTo>
                    <a:pt x="7" y="13"/>
                  </a:lnTo>
                  <a:lnTo>
                    <a:pt x="13" y="20"/>
                  </a:lnTo>
                </a:path>
              </a:pathLst>
            </a:custGeom>
            <a:noFill/>
            <a:ln w="31750">
              <a:solidFill>
                <a:srgbClr val="FF0000"/>
              </a:solidFill>
              <a:prstDash val="solid"/>
              <a:round/>
              <a:headEnd/>
              <a:tailEnd/>
            </a:ln>
          </p:spPr>
          <p:txBody>
            <a:bodyPr/>
            <a:lstStyle/>
            <a:p>
              <a:endParaRPr lang="en-GB"/>
            </a:p>
          </p:txBody>
        </p:sp>
        <p:sp>
          <p:nvSpPr>
            <p:cNvPr id="442414" name="Freeform 46"/>
            <p:cNvSpPr>
              <a:spLocks/>
            </p:cNvSpPr>
            <p:nvPr/>
          </p:nvSpPr>
          <p:spPr bwMode="auto">
            <a:xfrm>
              <a:off x="1332" y="1847"/>
              <a:ext cx="7" cy="7"/>
            </a:xfrm>
            <a:custGeom>
              <a:avLst/>
              <a:gdLst/>
              <a:ahLst/>
              <a:cxnLst>
                <a:cxn ang="0">
                  <a:pos x="0" y="0"/>
                </a:cxn>
                <a:cxn ang="0">
                  <a:pos x="0" y="7"/>
                </a:cxn>
                <a:cxn ang="0">
                  <a:pos x="7" y="7"/>
                </a:cxn>
              </a:cxnLst>
              <a:rect l="0" t="0" r="r" b="b"/>
              <a:pathLst>
                <a:path w="7" h="7">
                  <a:moveTo>
                    <a:pt x="0" y="0"/>
                  </a:moveTo>
                  <a:lnTo>
                    <a:pt x="0" y="7"/>
                  </a:lnTo>
                  <a:lnTo>
                    <a:pt x="7" y="7"/>
                  </a:lnTo>
                </a:path>
              </a:pathLst>
            </a:custGeom>
            <a:noFill/>
            <a:ln w="31750">
              <a:solidFill>
                <a:srgbClr val="FF0000"/>
              </a:solidFill>
              <a:prstDash val="solid"/>
              <a:round/>
              <a:headEnd/>
              <a:tailEnd/>
            </a:ln>
          </p:spPr>
          <p:txBody>
            <a:bodyPr/>
            <a:lstStyle/>
            <a:p>
              <a:endParaRPr lang="en-GB"/>
            </a:p>
          </p:txBody>
        </p:sp>
        <p:sp>
          <p:nvSpPr>
            <p:cNvPr id="442415" name="Freeform 47"/>
            <p:cNvSpPr>
              <a:spLocks/>
            </p:cNvSpPr>
            <p:nvPr/>
          </p:nvSpPr>
          <p:spPr bwMode="auto">
            <a:xfrm>
              <a:off x="1339" y="1807"/>
              <a:ext cx="13" cy="47"/>
            </a:xfrm>
            <a:custGeom>
              <a:avLst/>
              <a:gdLst/>
              <a:ahLst/>
              <a:cxnLst>
                <a:cxn ang="0">
                  <a:pos x="0" y="47"/>
                </a:cxn>
                <a:cxn ang="0">
                  <a:pos x="0" y="40"/>
                </a:cxn>
                <a:cxn ang="0">
                  <a:pos x="7" y="20"/>
                </a:cxn>
                <a:cxn ang="0">
                  <a:pos x="7" y="7"/>
                </a:cxn>
                <a:cxn ang="0">
                  <a:pos x="13" y="0"/>
                </a:cxn>
              </a:cxnLst>
              <a:rect l="0" t="0" r="r" b="b"/>
              <a:pathLst>
                <a:path w="13" h="47">
                  <a:moveTo>
                    <a:pt x="0" y="47"/>
                  </a:moveTo>
                  <a:lnTo>
                    <a:pt x="0" y="40"/>
                  </a:lnTo>
                  <a:lnTo>
                    <a:pt x="7" y="20"/>
                  </a:lnTo>
                  <a:lnTo>
                    <a:pt x="7" y="7"/>
                  </a:lnTo>
                  <a:lnTo>
                    <a:pt x="13" y="0"/>
                  </a:lnTo>
                </a:path>
              </a:pathLst>
            </a:custGeom>
            <a:noFill/>
            <a:ln w="31750">
              <a:solidFill>
                <a:srgbClr val="FF0000"/>
              </a:solidFill>
              <a:prstDash val="solid"/>
              <a:round/>
              <a:headEnd/>
              <a:tailEnd/>
            </a:ln>
          </p:spPr>
          <p:txBody>
            <a:bodyPr/>
            <a:lstStyle/>
            <a:p>
              <a:endParaRPr lang="en-GB"/>
            </a:p>
          </p:txBody>
        </p:sp>
        <p:sp>
          <p:nvSpPr>
            <p:cNvPr id="442416" name="Freeform 48"/>
            <p:cNvSpPr>
              <a:spLocks/>
            </p:cNvSpPr>
            <p:nvPr/>
          </p:nvSpPr>
          <p:spPr bwMode="auto">
            <a:xfrm>
              <a:off x="1352" y="1807"/>
              <a:ext cx="14" cy="33"/>
            </a:xfrm>
            <a:custGeom>
              <a:avLst/>
              <a:gdLst/>
              <a:ahLst/>
              <a:cxnLst>
                <a:cxn ang="0">
                  <a:pos x="0" y="0"/>
                </a:cxn>
                <a:cxn ang="0">
                  <a:pos x="7" y="7"/>
                </a:cxn>
                <a:cxn ang="0">
                  <a:pos x="7" y="13"/>
                </a:cxn>
                <a:cxn ang="0">
                  <a:pos x="14" y="27"/>
                </a:cxn>
                <a:cxn ang="0">
                  <a:pos x="14" y="33"/>
                </a:cxn>
              </a:cxnLst>
              <a:rect l="0" t="0" r="r" b="b"/>
              <a:pathLst>
                <a:path w="14" h="33">
                  <a:moveTo>
                    <a:pt x="0" y="0"/>
                  </a:moveTo>
                  <a:lnTo>
                    <a:pt x="7" y="7"/>
                  </a:lnTo>
                  <a:lnTo>
                    <a:pt x="7" y="13"/>
                  </a:lnTo>
                  <a:lnTo>
                    <a:pt x="14" y="27"/>
                  </a:lnTo>
                  <a:lnTo>
                    <a:pt x="14" y="33"/>
                  </a:lnTo>
                </a:path>
              </a:pathLst>
            </a:custGeom>
            <a:noFill/>
            <a:ln w="31750">
              <a:solidFill>
                <a:srgbClr val="FF0000"/>
              </a:solidFill>
              <a:prstDash val="solid"/>
              <a:round/>
              <a:headEnd/>
              <a:tailEnd/>
            </a:ln>
          </p:spPr>
          <p:txBody>
            <a:bodyPr/>
            <a:lstStyle/>
            <a:p>
              <a:endParaRPr lang="en-GB"/>
            </a:p>
          </p:txBody>
        </p:sp>
        <p:sp>
          <p:nvSpPr>
            <p:cNvPr id="442417" name="Freeform 49"/>
            <p:cNvSpPr>
              <a:spLocks/>
            </p:cNvSpPr>
            <p:nvPr/>
          </p:nvSpPr>
          <p:spPr bwMode="auto">
            <a:xfrm>
              <a:off x="1366" y="1800"/>
              <a:ext cx="6" cy="40"/>
            </a:xfrm>
            <a:custGeom>
              <a:avLst/>
              <a:gdLst/>
              <a:ahLst/>
              <a:cxnLst>
                <a:cxn ang="0">
                  <a:pos x="0" y="40"/>
                </a:cxn>
                <a:cxn ang="0">
                  <a:pos x="0" y="34"/>
                </a:cxn>
                <a:cxn ang="0">
                  <a:pos x="0" y="27"/>
                </a:cxn>
                <a:cxn ang="0">
                  <a:pos x="6" y="14"/>
                </a:cxn>
                <a:cxn ang="0">
                  <a:pos x="6" y="0"/>
                </a:cxn>
              </a:cxnLst>
              <a:rect l="0" t="0" r="r" b="b"/>
              <a:pathLst>
                <a:path w="6" h="40">
                  <a:moveTo>
                    <a:pt x="0" y="40"/>
                  </a:moveTo>
                  <a:lnTo>
                    <a:pt x="0" y="34"/>
                  </a:lnTo>
                  <a:lnTo>
                    <a:pt x="0" y="27"/>
                  </a:lnTo>
                  <a:lnTo>
                    <a:pt x="6" y="14"/>
                  </a:lnTo>
                  <a:lnTo>
                    <a:pt x="6" y="0"/>
                  </a:lnTo>
                </a:path>
              </a:pathLst>
            </a:custGeom>
            <a:noFill/>
            <a:ln w="31750">
              <a:solidFill>
                <a:srgbClr val="FF0000"/>
              </a:solidFill>
              <a:prstDash val="solid"/>
              <a:round/>
              <a:headEnd/>
              <a:tailEnd/>
            </a:ln>
          </p:spPr>
          <p:txBody>
            <a:bodyPr/>
            <a:lstStyle/>
            <a:p>
              <a:endParaRPr lang="en-GB"/>
            </a:p>
          </p:txBody>
        </p:sp>
        <p:sp>
          <p:nvSpPr>
            <p:cNvPr id="442418" name="Freeform 50"/>
            <p:cNvSpPr>
              <a:spLocks/>
            </p:cNvSpPr>
            <p:nvPr/>
          </p:nvSpPr>
          <p:spPr bwMode="auto">
            <a:xfrm>
              <a:off x="1372" y="1780"/>
              <a:ext cx="14" cy="20"/>
            </a:xfrm>
            <a:custGeom>
              <a:avLst/>
              <a:gdLst/>
              <a:ahLst/>
              <a:cxnLst>
                <a:cxn ang="0">
                  <a:pos x="0" y="20"/>
                </a:cxn>
                <a:cxn ang="0">
                  <a:pos x="7" y="7"/>
                </a:cxn>
                <a:cxn ang="0">
                  <a:pos x="14" y="0"/>
                </a:cxn>
              </a:cxnLst>
              <a:rect l="0" t="0" r="r" b="b"/>
              <a:pathLst>
                <a:path w="14" h="20">
                  <a:moveTo>
                    <a:pt x="0" y="20"/>
                  </a:moveTo>
                  <a:lnTo>
                    <a:pt x="7" y="7"/>
                  </a:lnTo>
                  <a:lnTo>
                    <a:pt x="14" y="0"/>
                  </a:lnTo>
                </a:path>
              </a:pathLst>
            </a:custGeom>
            <a:noFill/>
            <a:ln w="31750">
              <a:solidFill>
                <a:srgbClr val="FF0000"/>
              </a:solidFill>
              <a:prstDash val="solid"/>
              <a:round/>
              <a:headEnd/>
              <a:tailEnd/>
            </a:ln>
          </p:spPr>
          <p:txBody>
            <a:bodyPr/>
            <a:lstStyle/>
            <a:p>
              <a:endParaRPr lang="en-GB"/>
            </a:p>
          </p:txBody>
        </p:sp>
        <p:sp>
          <p:nvSpPr>
            <p:cNvPr id="442419" name="Freeform 51"/>
            <p:cNvSpPr>
              <a:spLocks/>
            </p:cNvSpPr>
            <p:nvPr/>
          </p:nvSpPr>
          <p:spPr bwMode="auto">
            <a:xfrm>
              <a:off x="1386" y="1780"/>
              <a:ext cx="7" cy="27"/>
            </a:xfrm>
            <a:custGeom>
              <a:avLst/>
              <a:gdLst/>
              <a:ahLst/>
              <a:cxnLst>
                <a:cxn ang="0">
                  <a:pos x="0" y="0"/>
                </a:cxn>
                <a:cxn ang="0">
                  <a:pos x="0" y="7"/>
                </a:cxn>
                <a:cxn ang="0">
                  <a:pos x="0" y="14"/>
                </a:cxn>
                <a:cxn ang="0">
                  <a:pos x="7" y="20"/>
                </a:cxn>
                <a:cxn ang="0">
                  <a:pos x="7" y="27"/>
                </a:cxn>
              </a:cxnLst>
              <a:rect l="0" t="0" r="r" b="b"/>
              <a:pathLst>
                <a:path w="7" h="27">
                  <a:moveTo>
                    <a:pt x="0" y="0"/>
                  </a:moveTo>
                  <a:lnTo>
                    <a:pt x="0" y="7"/>
                  </a:lnTo>
                  <a:lnTo>
                    <a:pt x="0" y="14"/>
                  </a:lnTo>
                  <a:lnTo>
                    <a:pt x="7" y="20"/>
                  </a:lnTo>
                  <a:lnTo>
                    <a:pt x="7" y="27"/>
                  </a:lnTo>
                </a:path>
              </a:pathLst>
            </a:custGeom>
            <a:noFill/>
            <a:ln w="31750">
              <a:solidFill>
                <a:srgbClr val="FF0000"/>
              </a:solidFill>
              <a:prstDash val="solid"/>
              <a:round/>
              <a:headEnd/>
              <a:tailEnd/>
            </a:ln>
          </p:spPr>
          <p:txBody>
            <a:bodyPr/>
            <a:lstStyle/>
            <a:p>
              <a:endParaRPr lang="en-GB"/>
            </a:p>
          </p:txBody>
        </p:sp>
        <p:sp>
          <p:nvSpPr>
            <p:cNvPr id="442420" name="Freeform 52"/>
            <p:cNvSpPr>
              <a:spLocks/>
            </p:cNvSpPr>
            <p:nvPr/>
          </p:nvSpPr>
          <p:spPr bwMode="auto">
            <a:xfrm>
              <a:off x="1393" y="1787"/>
              <a:ext cx="13" cy="20"/>
            </a:xfrm>
            <a:custGeom>
              <a:avLst/>
              <a:gdLst/>
              <a:ahLst/>
              <a:cxnLst>
                <a:cxn ang="0">
                  <a:pos x="0" y="20"/>
                </a:cxn>
                <a:cxn ang="0">
                  <a:pos x="0" y="20"/>
                </a:cxn>
                <a:cxn ang="0">
                  <a:pos x="6" y="13"/>
                </a:cxn>
                <a:cxn ang="0">
                  <a:pos x="13" y="0"/>
                </a:cxn>
                <a:cxn ang="0">
                  <a:pos x="13" y="0"/>
                </a:cxn>
              </a:cxnLst>
              <a:rect l="0" t="0" r="r" b="b"/>
              <a:pathLst>
                <a:path w="13" h="20">
                  <a:moveTo>
                    <a:pt x="0" y="20"/>
                  </a:moveTo>
                  <a:lnTo>
                    <a:pt x="0" y="20"/>
                  </a:lnTo>
                  <a:lnTo>
                    <a:pt x="6" y="13"/>
                  </a:lnTo>
                  <a:lnTo>
                    <a:pt x="13" y="0"/>
                  </a:lnTo>
                  <a:lnTo>
                    <a:pt x="13" y="0"/>
                  </a:lnTo>
                </a:path>
              </a:pathLst>
            </a:custGeom>
            <a:noFill/>
            <a:ln w="31750">
              <a:solidFill>
                <a:srgbClr val="FF0000"/>
              </a:solidFill>
              <a:prstDash val="solid"/>
              <a:round/>
              <a:headEnd/>
              <a:tailEnd/>
            </a:ln>
          </p:spPr>
          <p:txBody>
            <a:bodyPr/>
            <a:lstStyle/>
            <a:p>
              <a:endParaRPr lang="en-GB"/>
            </a:p>
          </p:txBody>
        </p:sp>
        <p:sp>
          <p:nvSpPr>
            <p:cNvPr id="442421" name="Freeform 53"/>
            <p:cNvSpPr>
              <a:spLocks/>
            </p:cNvSpPr>
            <p:nvPr/>
          </p:nvSpPr>
          <p:spPr bwMode="auto">
            <a:xfrm>
              <a:off x="1406" y="1787"/>
              <a:ext cx="7" cy="20"/>
            </a:xfrm>
            <a:custGeom>
              <a:avLst/>
              <a:gdLst/>
              <a:ahLst/>
              <a:cxnLst>
                <a:cxn ang="0">
                  <a:pos x="0" y="0"/>
                </a:cxn>
                <a:cxn ang="0">
                  <a:pos x="0" y="0"/>
                </a:cxn>
                <a:cxn ang="0">
                  <a:pos x="0" y="7"/>
                </a:cxn>
                <a:cxn ang="0">
                  <a:pos x="7" y="20"/>
                </a:cxn>
              </a:cxnLst>
              <a:rect l="0" t="0" r="r" b="b"/>
              <a:pathLst>
                <a:path w="7" h="20">
                  <a:moveTo>
                    <a:pt x="0" y="0"/>
                  </a:moveTo>
                  <a:lnTo>
                    <a:pt x="0" y="0"/>
                  </a:lnTo>
                  <a:lnTo>
                    <a:pt x="0" y="7"/>
                  </a:lnTo>
                  <a:lnTo>
                    <a:pt x="7" y="20"/>
                  </a:lnTo>
                </a:path>
              </a:pathLst>
            </a:custGeom>
            <a:noFill/>
            <a:ln w="31750">
              <a:solidFill>
                <a:srgbClr val="FF0000"/>
              </a:solidFill>
              <a:prstDash val="solid"/>
              <a:round/>
              <a:headEnd/>
              <a:tailEnd/>
            </a:ln>
          </p:spPr>
          <p:txBody>
            <a:bodyPr/>
            <a:lstStyle/>
            <a:p>
              <a:endParaRPr lang="en-GB"/>
            </a:p>
          </p:txBody>
        </p:sp>
        <p:sp>
          <p:nvSpPr>
            <p:cNvPr id="442422" name="Line 54"/>
            <p:cNvSpPr>
              <a:spLocks noChangeShapeType="1"/>
            </p:cNvSpPr>
            <p:nvPr/>
          </p:nvSpPr>
          <p:spPr bwMode="auto">
            <a:xfrm>
              <a:off x="1413" y="1807"/>
              <a:ext cx="13" cy="7"/>
            </a:xfrm>
            <a:prstGeom prst="line">
              <a:avLst/>
            </a:prstGeom>
            <a:noFill/>
            <a:ln w="31750">
              <a:solidFill>
                <a:srgbClr val="FF0000"/>
              </a:solidFill>
              <a:round/>
              <a:headEnd/>
              <a:tailEnd/>
            </a:ln>
          </p:spPr>
          <p:txBody>
            <a:bodyPr/>
            <a:lstStyle/>
            <a:p>
              <a:endParaRPr lang="en-GB"/>
            </a:p>
          </p:txBody>
        </p:sp>
        <p:sp>
          <p:nvSpPr>
            <p:cNvPr id="442423" name="Freeform 55"/>
            <p:cNvSpPr>
              <a:spLocks/>
            </p:cNvSpPr>
            <p:nvPr/>
          </p:nvSpPr>
          <p:spPr bwMode="auto">
            <a:xfrm>
              <a:off x="1426" y="1807"/>
              <a:ext cx="13" cy="7"/>
            </a:xfrm>
            <a:custGeom>
              <a:avLst/>
              <a:gdLst/>
              <a:ahLst/>
              <a:cxnLst>
                <a:cxn ang="0">
                  <a:pos x="0" y="7"/>
                </a:cxn>
                <a:cxn ang="0">
                  <a:pos x="7" y="7"/>
                </a:cxn>
                <a:cxn ang="0">
                  <a:pos x="13" y="0"/>
                </a:cxn>
              </a:cxnLst>
              <a:rect l="0" t="0" r="r" b="b"/>
              <a:pathLst>
                <a:path w="13" h="7">
                  <a:moveTo>
                    <a:pt x="0" y="7"/>
                  </a:moveTo>
                  <a:lnTo>
                    <a:pt x="7" y="7"/>
                  </a:lnTo>
                  <a:lnTo>
                    <a:pt x="13" y="0"/>
                  </a:lnTo>
                </a:path>
              </a:pathLst>
            </a:custGeom>
            <a:noFill/>
            <a:ln w="31750">
              <a:solidFill>
                <a:srgbClr val="FF0000"/>
              </a:solidFill>
              <a:prstDash val="solid"/>
              <a:round/>
              <a:headEnd/>
              <a:tailEnd/>
            </a:ln>
          </p:spPr>
          <p:txBody>
            <a:bodyPr/>
            <a:lstStyle/>
            <a:p>
              <a:endParaRPr lang="en-GB"/>
            </a:p>
          </p:txBody>
        </p:sp>
        <p:sp>
          <p:nvSpPr>
            <p:cNvPr id="442424" name="Freeform 56"/>
            <p:cNvSpPr>
              <a:spLocks/>
            </p:cNvSpPr>
            <p:nvPr/>
          </p:nvSpPr>
          <p:spPr bwMode="auto">
            <a:xfrm>
              <a:off x="1439" y="1800"/>
              <a:ext cx="7" cy="7"/>
            </a:xfrm>
            <a:custGeom>
              <a:avLst/>
              <a:gdLst/>
              <a:ahLst/>
              <a:cxnLst>
                <a:cxn ang="0">
                  <a:pos x="0" y="7"/>
                </a:cxn>
                <a:cxn ang="0">
                  <a:pos x="0" y="0"/>
                </a:cxn>
                <a:cxn ang="0">
                  <a:pos x="7" y="0"/>
                </a:cxn>
              </a:cxnLst>
              <a:rect l="0" t="0" r="r" b="b"/>
              <a:pathLst>
                <a:path w="7" h="7">
                  <a:moveTo>
                    <a:pt x="0" y="7"/>
                  </a:moveTo>
                  <a:lnTo>
                    <a:pt x="0" y="0"/>
                  </a:lnTo>
                  <a:lnTo>
                    <a:pt x="7" y="0"/>
                  </a:lnTo>
                </a:path>
              </a:pathLst>
            </a:custGeom>
            <a:noFill/>
            <a:ln w="31750">
              <a:solidFill>
                <a:srgbClr val="FF0000"/>
              </a:solidFill>
              <a:prstDash val="solid"/>
              <a:round/>
              <a:headEnd/>
              <a:tailEnd/>
            </a:ln>
          </p:spPr>
          <p:txBody>
            <a:bodyPr/>
            <a:lstStyle/>
            <a:p>
              <a:endParaRPr lang="en-GB"/>
            </a:p>
          </p:txBody>
        </p:sp>
        <p:sp>
          <p:nvSpPr>
            <p:cNvPr id="442425" name="Freeform 57"/>
            <p:cNvSpPr>
              <a:spLocks/>
            </p:cNvSpPr>
            <p:nvPr/>
          </p:nvSpPr>
          <p:spPr bwMode="auto">
            <a:xfrm>
              <a:off x="1446" y="1800"/>
              <a:ext cx="13" cy="7"/>
            </a:xfrm>
            <a:custGeom>
              <a:avLst/>
              <a:gdLst/>
              <a:ahLst/>
              <a:cxnLst>
                <a:cxn ang="0">
                  <a:pos x="0" y="0"/>
                </a:cxn>
                <a:cxn ang="0">
                  <a:pos x="7" y="0"/>
                </a:cxn>
                <a:cxn ang="0">
                  <a:pos x="13" y="7"/>
                </a:cxn>
              </a:cxnLst>
              <a:rect l="0" t="0" r="r" b="b"/>
              <a:pathLst>
                <a:path w="13" h="7">
                  <a:moveTo>
                    <a:pt x="0" y="0"/>
                  </a:moveTo>
                  <a:lnTo>
                    <a:pt x="7" y="0"/>
                  </a:lnTo>
                  <a:lnTo>
                    <a:pt x="13" y="7"/>
                  </a:lnTo>
                </a:path>
              </a:pathLst>
            </a:custGeom>
            <a:noFill/>
            <a:ln w="31750">
              <a:solidFill>
                <a:srgbClr val="FF0000"/>
              </a:solidFill>
              <a:prstDash val="solid"/>
              <a:round/>
              <a:headEnd/>
              <a:tailEnd/>
            </a:ln>
          </p:spPr>
          <p:txBody>
            <a:bodyPr/>
            <a:lstStyle/>
            <a:p>
              <a:endParaRPr lang="en-GB"/>
            </a:p>
          </p:txBody>
        </p:sp>
        <p:sp>
          <p:nvSpPr>
            <p:cNvPr id="442426" name="Freeform 58"/>
            <p:cNvSpPr>
              <a:spLocks/>
            </p:cNvSpPr>
            <p:nvPr/>
          </p:nvSpPr>
          <p:spPr bwMode="auto">
            <a:xfrm>
              <a:off x="1459" y="1807"/>
              <a:ext cx="7" cy="27"/>
            </a:xfrm>
            <a:custGeom>
              <a:avLst/>
              <a:gdLst/>
              <a:ahLst/>
              <a:cxnLst>
                <a:cxn ang="0">
                  <a:pos x="0" y="0"/>
                </a:cxn>
                <a:cxn ang="0">
                  <a:pos x="0" y="7"/>
                </a:cxn>
                <a:cxn ang="0">
                  <a:pos x="0" y="13"/>
                </a:cxn>
                <a:cxn ang="0">
                  <a:pos x="7" y="20"/>
                </a:cxn>
                <a:cxn ang="0">
                  <a:pos x="7" y="27"/>
                </a:cxn>
              </a:cxnLst>
              <a:rect l="0" t="0" r="r" b="b"/>
              <a:pathLst>
                <a:path w="7" h="27">
                  <a:moveTo>
                    <a:pt x="0" y="0"/>
                  </a:moveTo>
                  <a:lnTo>
                    <a:pt x="0" y="7"/>
                  </a:lnTo>
                  <a:lnTo>
                    <a:pt x="0" y="13"/>
                  </a:lnTo>
                  <a:lnTo>
                    <a:pt x="7" y="20"/>
                  </a:lnTo>
                  <a:lnTo>
                    <a:pt x="7" y="27"/>
                  </a:lnTo>
                </a:path>
              </a:pathLst>
            </a:custGeom>
            <a:noFill/>
            <a:ln w="31750">
              <a:solidFill>
                <a:srgbClr val="FF0000"/>
              </a:solidFill>
              <a:prstDash val="solid"/>
              <a:round/>
              <a:headEnd/>
              <a:tailEnd/>
            </a:ln>
          </p:spPr>
          <p:txBody>
            <a:bodyPr/>
            <a:lstStyle/>
            <a:p>
              <a:endParaRPr lang="en-GB"/>
            </a:p>
          </p:txBody>
        </p:sp>
        <p:sp>
          <p:nvSpPr>
            <p:cNvPr id="442427" name="Freeform 59"/>
            <p:cNvSpPr>
              <a:spLocks/>
            </p:cNvSpPr>
            <p:nvPr/>
          </p:nvSpPr>
          <p:spPr bwMode="auto">
            <a:xfrm>
              <a:off x="1466" y="1820"/>
              <a:ext cx="13" cy="14"/>
            </a:xfrm>
            <a:custGeom>
              <a:avLst/>
              <a:gdLst/>
              <a:ahLst/>
              <a:cxnLst>
                <a:cxn ang="0">
                  <a:pos x="0" y="14"/>
                </a:cxn>
                <a:cxn ang="0">
                  <a:pos x="0" y="14"/>
                </a:cxn>
                <a:cxn ang="0">
                  <a:pos x="7" y="7"/>
                </a:cxn>
                <a:cxn ang="0">
                  <a:pos x="13" y="0"/>
                </a:cxn>
                <a:cxn ang="0">
                  <a:pos x="13" y="0"/>
                </a:cxn>
              </a:cxnLst>
              <a:rect l="0" t="0" r="r" b="b"/>
              <a:pathLst>
                <a:path w="13" h="14">
                  <a:moveTo>
                    <a:pt x="0" y="14"/>
                  </a:moveTo>
                  <a:lnTo>
                    <a:pt x="0" y="14"/>
                  </a:lnTo>
                  <a:lnTo>
                    <a:pt x="7" y="7"/>
                  </a:lnTo>
                  <a:lnTo>
                    <a:pt x="13" y="0"/>
                  </a:lnTo>
                  <a:lnTo>
                    <a:pt x="13" y="0"/>
                  </a:lnTo>
                </a:path>
              </a:pathLst>
            </a:custGeom>
            <a:noFill/>
            <a:ln w="31750">
              <a:solidFill>
                <a:srgbClr val="FF0000"/>
              </a:solidFill>
              <a:prstDash val="solid"/>
              <a:round/>
              <a:headEnd/>
              <a:tailEnd/>
            </a:ln>
          </p:spPr>
          <p:txBody>
            <a:bodyPr/>
            <a:lstStyle/>
            <a:p>
              <a:endParaRPr lang="en-GB"/>
            </a:p>
          </p:txBody>
        </p:sp>
        <p:sp>
          <p:nvSpPr>
            <p:cNvPr id="442428" name="Freeform 60"/>
            <p:cNvSpPr>
              <a:spLocks/>
            </p:cNvSpPr>
            <p:nvPr/>
          </p:nvSpPr>
          <p:spPr bwMode="auto">
            <a:xfrm>
              <a:off x="1479" y="1820"/>
              <a:ext cx="7" cy="14"/>
            </a:xfrm>
            <a:custGeom>
              <a:avLst/>
              <a:gdLst/>
              <a:ahLst/>
              <a:cxnLst>
                <a:cxn ang="0">
                  <a:pos x="0" y="0"/>
                </a:cxn>
                <a:cxn ang="0">
                  <a:pos x="0" y="0"/>
                </a:cxn>
                <a:cxn ang="0">
                  <a:pos x="0" y="7"/>
                </a:cxn>
                <a:cxn ang="0">
                  <a:pos x="7" y="14"/>
                </a:cxn>
                <a:cxn ang="0">
                  <a:pos x="7" y="14"/>
                </a:cxn>
              </a:cxnLst>
              <a:rect l="0" t="0" r="r" b="b"/>
              <a:pathLst>
                <a:path w="7" h="14">
                  <a:moveTo>
                    <a:pt x="0" y="0"/>
                  </a:moveTo>
                  <a:lnTo>
                    <a:pt x="0" y="0"/>
                  </a:lnTo>
                  <a:lnTo>
                    <a:pt x="0" y="7"/>
                  </a:lnTo>
                  <a:lnTo>
                    <a:pt x="7" y="14"/>
                  </a:lnTo>
                  <a:lnTo>
                    <a:pt x="7" y="14"/>
                  </a:lnTo>
                </a:path>
              </a:pathLst>
            </a:custGeom>
            <a:noFill/>
            <a:ln w="31750">
              <a:solidFill>
                <a:srgbClr val="FF0000"/>
              </a:solidFill>
              <a:prstDash val="solid"/>
              <a:round/>
              <a:headEnd/>
              <a:tailEnd/>
            </a:ln>
          </p:spPr>
          <p:txBody>
            <a:bodyPr/>
            <a:lstStyle/>
            <a:p>
              <a:endParaRPr lang="en-GB"/>
            </a:p>
          </p:txBody>
        </p:sp>
        <p:sp>
          <p:nvSpPr>
            <p:cNvPr id="442429" name="Freeform 61"/>
            <p:cNvSpPr>
              <a:spLocks/>
            </p:cNvSpPr>
            <p:nvPr/>
          </p:nvSpPr>
          <p:spPr bwMode="auto">
            <a:xfrm>
              <a:off x="1486" y="1760"/>
              <a:ext cx="14" cy="74"/>
            </a:xfrm>
            <a:custGeom>
              <a:avLst/>
              <a:gdLst/>
              <a:ahLst/>
              <a:cxnLst>
                <a:cxn ang="0">
                  <a:pos x="0" y="74"/>
                </a:cxn>
                <a:cxn ang="0">
                  <a:pos x="0" y="60"/>
                </a:cxn>
                <a:cxn ang="0">
                  <a:pos x="7" y="40"/>
                </a:cxn>
                <a:cxn ang="0">
                  <a:pos x="7" y="20"/>
                </a:cxn>
                <a:cxn ang="0">
                  <a:pos x="14" y="0"/>
                </a:cxn>
              </a:cxnLst>
              <a:rect l="0" t="0" r="r" b="b"/>
              <a:pathLst>
                <a:path w="14" h="74">
                  <a:moveTo>
                    <a:pt x="0" y="74"/>
                  </a:moveTo>
                  <a:lnTo>
                    <a:pt x="0" y="60"/>
                  </a:lnTo>
                  <a:lnTo>
                    <a:pt x="7" y="40"/>
                  </a:lnTo>
                  <a:lnTo>
                    <a:pt x="7" y="20"/>
                  </a:lnTo>
                  <a:lnTo>
                    <a:pt x="14" y="0"/>
                  </a:lnTo>
                </a:path>
              </a:pathLst>
            </a:custGeom>
            <a:noFill/>
            <a:ln w="31750">
              <a:solidFill>
                <a:srgbClr val="FF0000"/>
              </a:solidFill>
              <a:prstDash val="solid"/>
              <a:round/>
              <a:headEnd/>
              <a:tailEnd/>
            </a:ln>
          </p:spPr>
          <p:txBody>
            <a:bodyPr/>
            <a:lstStyle/>
            <a:p>
              <a:endParaRPr lang="en-GB"/>
            </a:p>
          </p:txBody>
        </p:sp>
        <p:sp>
          <p:nvSpPr>
            <p:cNvPr id="442430" name="Freeform 62"/>
            <p:cNvSpPr>
              <a:spLocks/>
            </p:cNvSpPr>
            <p:nvPr/>
          </p:nvSpPr>
          <p:spPr bwMode="auto">
            <a:xfrm>
              <a:off x="1500" y="1733"/>
              <a:ext cx="13" cy="27"/>
            </a:xfrm>
            <a:custGeom>
              <a:avLst/>
              <a:gdLst/>
              <a:ahLst/>
              <a:cxnLst>
                <a:cxn ang="0">
                  <a:pos x="0" y="27"/>
                </a:cxn>
                <a:cxn ang="0">
                  <a:pos x="6" y="7"/>
                </a:cxn>
                <a:cxn ang="0">
                  <a:pos x="13" y="0"/>
                </a:cxn>
                <a:cxn ang="0">
                  <a:pos x="13" y="0"/>
                </a:cxn>
              </a:cxnLst>
              <a:rect l="0" t="0" r="r" b="b"/>
              <a:pathLst>
                <a:path w="13" h="27">
                  <a:moveTo>
                    <a:pt x="0" y="27"/>
                  </a:moveTo>
                  <a:lnTo>
                    <a:pt x="6" y="7"/>
                  </a:lnTo>
                  <a:lnTo>
                    <a:pt x="13" y="0"/>
                  </a:lnTo>
                  <a:lnTo>
                    <a:pt x="13" y="0"/>
                  </a:lnTo>
                </a:path>
              </a:pathLst>
            </a:custGeom>
            <a:noFill/>
            <a:ln w="31750">
              <a:solidFill>
                <a:srgbClr val="FF0000"/>
              </a:solidFill>
              <a:prstDash val="solid"/>
              <a:round/>
              <a:headEnd/>
              <a:tailEnd/>
            </a:ln>
          </p:spPr>
          <p:txBody>
            <a:bodyPr/>
            <a:lstStyle/>
            <a:p>
              <a:endParaRPr lang="en-GB"/>
            </a:p>
          </p:txBody>
        </p:sp>
        <p:sp>
          <p:nvSpPr>
            <p:cNvPr id="442431" name="Freeform 63"/>
            <p:cNvSpPr>
              <a:spLocks/>
            </p:cNvSpPr>
            <p:nvPr/>
          </p:nvSpPr>
          <p:spPr bwMode="auto">
            <a:xfrm>
              <a:off x="1513" y="1733"/>
              <a:ext cx="7" cy="61"/>
            </a:xfrm>
            <a:custGeom>
              <a:avLst/>
              <a:gdLst/>
              <a:ahLst/>
              <a:cxnLst>
                <a:cxn ang="0">
                  <a:pos x="0" y="0"/>
                </a:cxn>
                <a:cxn ang="0">
                  <a:pos x="0" y="14"/>
                </a:cxn>
                <a:cxn ang="0">
                  <a:pos x="0" y="27"/>
                </a:cxn>
                <a:cxn ang="0">
                  <a:pos x="7" y="47"/>
                </a:cxn>
                <a:cxn ang="0">
                  <a:pos x="7" y="61"/>
                </a:cxn>
              </a:cxnLst>
              <a:rect l="0" t="0" r="r" b="b"/>
              <a:pathLst>
                <a:path w="7" h="61">
                  <a:moveTo>
                    <a:pt x="0" y="0"/>
                  </a:moveTo>
                  <a:lnTo>
                    <a:pt x="0" y="14"/>
                  </a:lnTo>
                  <a:lnTo>
                    <a:pt x="0" y="27"/>
                  </a:lnTo>
                  <a:lnTo>
                    <a:pt x="7" y="47"/>
                  </a:lnTo>
                  <a:lnTo>
                    <a:pt x="7" y="61"/>
                  </a:lnTo>
                </a:path>
              </a:pathLst>
            </a:custGeom>
            <a:noFill/>
            <a:ln w="31750">
              <a:solidFill>
                <a:srgbClr val="FF0000"/>
              </a:solidFill>
              <a:prstDash val="solid"/>
              <a:round/>
              <a:headEnd/>
              <a:tailEnd/>
            </a:ln>
          </p:spPr>
          <p:txBody>
            <a:bodyPr/>
            <a:lstStyle/>
            <a:p>
              <a:endParaRPr lang="en-GB"/>
            </a:p>
          </p:txBody>
        </p:sp>
        <p:sp>
          <p:nvSpPr>
            <p:cNvPr id="442432" name="Freeform 64"/>
            <p:cNvSpPr>
              <a:spLocks/>
            </p:cNvSpPr>
            <p:nvPr/>
          </p:nvSpPr>
          <p:spPr bwMode="auto">
            <a:xfrm>
              <a:off x="1520" y="1794"/>
              <a:ext cx="13" cy="1"/>
            </a:xfrm>
            <a:custGeom>
              <a:avLst/>
              <a:gdLst/>
              <a:ahLst/>
              <a:cxnLst>
                <a:cxn ang="0">
                  <a:pos x="0" y="0"/>
                </a:cxn>
                <a:cxn ang="0">
                  <a:pos x="6" y="0"/>
                </a:cxn>
                <a:cxn ang="0">
                  <a:pos x="13" y="0"/>
                </a:cxn>
              </a:cxnLst>
              <a:rect l="0" t="0" r="r" b="b"/>
              <a:pathLst>
                <a:path w="13">
                  <a:moveTo>
                    <a:pt x="0" y="0"/>
                  </a:moveTo>
                  <a:lnTo>
                    <a:pt x="6" y="0"/>
                  </a:lnTo>
                  <a:lnTo>
                    <a:pt x="13" y="0"/>
                  </a:lnTo>
                </a:path>
              </a:pathLst>
            </a:custGeom>
            <a:noFill/>
            <a:ln w="31750">
              <a:solidFill>
                <a:srgbClr val="FF0000"/>
              </a:solidFill>
              <a:prstDash val="solid"/>
              <a:round/>
              <a:headEnd/>
              <a:tailEnd/>
            </a:ln>
          </p:spPr>
          <p:txBody>
            <a:bodyPr/>
            <a:lstStyle/>
            <a:p>
              <a:endParaRPr lang="en-GB"/>
            </a:p>
          </p:txBody>
        </p:sp>
        <p:sp>
          <p:nvSpPr>
            <p:cNvPr id="442433" name="Line 65"/>
            <p:cNvSpPr>
              <a:spLocks noChangeShapeType="1"/>
            </p:cNvSpPr>
            <p:nvPr/>
          </p:nvSpPr>
          <p:spPr bwMode="auto">
            <a:xfrm>
              <a:off x="1533" y="1794"/>
              <a:ext cx="7" cy="1"/>
            </a:xfrm>
            <a:prstGeom prst="line">
              <a:avLst/>
            </a:prstGeom>
            <a:noFill/>
            <a:ln w="31750">
              <a:solidFill>
                <a:srgbClr val="FF0000"/>
              </a:solidFill>
              <a:round/>
              <a:headEnd/>
              <a:tailEnd/>
            </a:ln>
          </p:spPr>
          <p:txBody>
            <a:bodyPr/>
            <a:lstStyle/>
            <a:p>
              <a:endParaRPr lang="en-GB"/>
            </a:p>
          </p:txBody>
        </p:sp>
        <p:sp>
          <p:nvSpPr>
            <p:cNvPr id="442434" name="Freeform 66"/>
            <p:cNvSpPr>
              <a:spLocks/>
            </p:cNvSpPr>
            <p:nvPr/>
          </p:nvSpPr>
          <p:spPr bwMode="auto">
            <a:xfrm>
              <a:off x="1540" y="1787"/>
              <a:ext cx="13" cy="7"/>
            </a:xfrm>
            <a:custGeom>
              <a:avLst/>
              <a:gdLst/>
              <a:ahLst/>
              <a:cxnLst>
                <a:cxn ang="0">
                  <a:pos x="0" y="7"/>
                </a:cxn>
                <a:cxn ang="0">
                  <a:pos x="6" y="0"/>
                </a:cxn>
                <a:cxn ang="0">
                  <a:pos x="13" y="0"/>
                </a:cxn>
              </a:cxnLst>
              <a:rect l="0" t="0" r="r" b="b"/>
              <a:pathLst>
                <a:path w="13" h="7">
                  <a:moveTo>
                    <a:pt x="0" y="7"/>
                  </a:moveTo>
                  <a:lnTo>
                    <a:pt x="6" y="0"/>
                  </a:lnTo>
                  <a:lnTo>
                    <a:pt x="13" y="0"/>
                  </a:lnTo>
                </a:path>
              </a:pathLst>
            </a:custGeom>
            <a:noFill/>
            <a:ln w="31750">
              <a:solidFill>
                <a:srgbClr val="FF0000"/>
              </a:solidFill>
              <a:prstDash val="solid"/>
              <a:round/>
              <a:headEnd/>
              <a:tailEnd/>
            </a:ln>
          </p:spPr>
          <p:txBody>
            <a:bodyPr/>
            <a:lstStyle/>
            <a:p>
              <a:endParaRPr lang="en-GB"/>
            </a:p>
          </p:txBody>
        </p:sp>
        <p:sp>
          <p:nvSpPr>
            <p:cNvPr id="442435" name="Freeform 67"/>
            <p:cNvSpPr>
              <a:spLocks/>
            </p:cNvSpPr>
            <p:nvPr/>
          </p:nvSpPr>
          <p:spPr bwMode="auto">
            <a:xfrm>
              <a:off x="1553" y="1787"/>
              <a:ext cx="13" cy="13"/>
            </a:xfrm>
            <a:custGeom>
              <a:avLst/>
              <a:gdLst/>
              <a:ahLst/>
              <a:cxnLst>
                <a:cxn ang="0">
                  <a:pos x="0" y="0"/>
                </a:cxn>
                <a:cxn ang="0">
                  <a:pos x="7" y="7"/>
                </a:cxn>
                <a:cxn ang="0">
                  <a:pos x="13" y="13"/>
                </a:cxn>
              </a:cxnLst>
              <a:rect l="0" t="0" r="r" b="b"/>
              <a:pathLst>
                <a:path w="13" h="13">
                  <a:moveTo>
                    <a:pt x="0" y="0"/>
                  </a:moveTo>
                  <a:lnTo>
                    <a:pt x="7" y="7"/>
                  </a:lnTo>
                  <a:lnTo>
                    <a:pt x="13" y="13"/>
                  </a:lnTo>
                </a:path>
              </a:pathLst>
            </a:custGeom>
            <a:noFill/>
            <a:ln w="31750">
              <a:solidFill>
                <a:srgbClr val="FF0000"/>
              </a:solidFill>
              <a:prstDash val="solid"/>
              <a:round/>
              <a:headEnd/>
              <a:tailEnd/>
            </a:ln>
          </p:spPr>
          <p:txBody>
            <a:bodyPr/>
            <a:lstStyle/>
            <a:p>
              <a:endParaRPr lang="en-GB"/>
            </a:p>
          </p:txBody>
        </p:sp>
        <p:sp>
          <p:nvSpPr>
            <p:cNvPr id="442436" name="Freeform 68"/>
            <p:cNvSpPr>
              <a:spLocks/>
            </p:cNvSpPr>
            <p:nvPr/>
          </p:nvSpPr>
          <p:spPr bwMode="auto">
            <a:xfrm>
              <a:off x="1566" y="1800"/>
              <a:ext cx="7" cy="14"/>
            </a:xfrm>
            <a:custGeom>
              <a:avLst/>
              <a:gdLst/>
              <a:ahLst/>
              <a:cxnLst>
                <a:cxn ang="0">
                  <a:pos x="0" y="0"/>
                </a:cxn>
                <a:cxn ang="0">
                  <a:pos x="0" y="7"/>
                </a:cxn>
                <a:cxn ang="0">
                  <a:pos x="7" y="14"/>
                </a:cxn>
              </a:cxnLst>
              <a:rect l="0" t="0" r="r" b="b"/>
              <a:pathLst>
                <a:path w="7" h="14">
                  <a:moveTo>
                    <a:pt x="0" y="0"/>
                  </a:moveTo>
                  <a:lnTo>
                    <a:pt x="0" y="7"/>
                  </a:lnTo>
                  <a:lnTo>
                    <a:pt x="7" y="14"/>
                  </a:lnTo>
                </a:path>
              </a:pathLst>
            </a:custGeom>
            <a:noFill/>
            <a:ln w="31750">
              <a:solidFill>
                <a:srgbClr val="FF0000"/>
              </a:solidFill>
              <a:prstDash val="solid"/>
              <a:round/>
              <a:headEnd/>
              <a:tailEnd/>
            </a:ln>
          </p:spPr>
          <p:txBody>
            <a:bodyPr/>
            <a:lstStyle/>
            <a:p>
              <a:endParaRPr lang="en-GB"/>
            </a:p>
          </p:txBody>
        </p:sp>
        <p:sp>
          <p:nvSpPr>
            <p:cNvPr id="442437" name="Freeform 69"/>
            <p:cNvSpPr>
              <a:spLocks/>
            </p:cNvSpPr>
            <p:nvPr/>
          </p:nvSpPr>
          <p:spPr bwMode="auto">
            <a:xfrm>
              <a:off x="1573" y="1807"/>
              <a:ext cx="13" cy="7"/>
            </a:xfrm>
            <a:custGeom>
              <a:avLst/>
              <a:gdLst/>
              <a:ahLst/>
              <a:cxnLst>
                <a:cxn ang="0">
                  <a:pos x="0" y="7"/>
                </a:cxn>
                <a:cxn ang="0">
                  <a:pos x="7" y="7"/>
                </a:cxn>
                <a:cxn ang="0">
                  <a:pos x="13" y="0"/>
                </a:cxn>
              </a:cxnLst>
              <a:rect l="0" t="0" r="r" b="b"/>
              <a:pathLst>
                <a:path w="13" h="7">
                  <a:moveTo>
                    <a:pt x="0" y="7"/>
                  </a:moveTo>
                  <a:lnTo>
                    <a:pt x="7" y="7"/>
                  </a:lnTo>
                  <a:lnTo>
                    <a:pt x="13" y="0"/>
                  </a:lnTo>
                </a:path>
              </a:pathLst>
            </a:custGeom>
            <a:noFill/>
            <a:ln w="31750">
              <a:solidFill>
                <a:srgbClr val="FF0000"/>
              </a:solidFill>
              <a:prstDash val="solid"/>
              <a:round/>
              <a:headEnd/>
              <a:tailEnd/>
            </a:ln>
          </p:spPr>
          <p:txBody>
            <a:bodyPr/>
            <a:lstStyle/>
            <a:p>
              <a:endParaRPr lang="en-GB"/>
            </a:p>
          </p:txBody>
        </p:sp>
        <p:sp>
          <p:nvSpPr>
            <p:cNvPr id="442438" name="Freeform 70"/>
            <p:cNvSpPr>
              <a:spLocks/>
            </p:cNvSpPr>
            <p:nvPr/>
          </p:nvSpPr>
          <p:spPr bwMode="auto">
            <a:xfrm>
              <a:off x="1586" y="1794"/>
              <a:ext cx="7" cy="13"/>
            </a:xfrm>
            <a:custGeom>
              <a:avLst/>
              <a:gdLst/>
              <a:ahLst/>
              <a:cxnLst>
                <a:cxn ang="0">
                  <a:pos x="0" y="13"/>
                </a:cxn>
                <a:cxn ang="0">
                  <a:pos x="0" y="6"/>
                </a:cxn>
                <a:cxn ang="0">
                  <a:pos x="7" y="0"/>
                </a:cxn>
                <a:cxn ang="0">
                  <a:pos x="7" y="0"/>
                </a:cxn>
              </a:cxnLst>
              <a:rect l="0" t="0" r="r" b="b"/>
              <a:pathLst>
                <a:path w="7" h="13">
                  <a:moveTo>
                    <a:pt x="0" y="13"/>
                  </a:moveTo>
                  <a:lnTo>
                    <a:pt x="0" y="6"/>
                  </a:lnTo>
                  <a:lnTo>
                    <a:pt x="7" y="0"/>
                  </a:lnTo>
                  <a:lnTo>
                    <a:pt x="7" y="0"/>
                  </a:lnTo>
                </a:path>
              </a:pathLst>
            </a:custGeom>
            <a:noFill/>
            <a:ln w="31750">
              <a:solidFill>
                <a:srgbClr val="FF0000"/>
              </a:solidFill>
              <a:prstDash val="solid"/>
              <a:round/>
              <a:headEnd/>
              <a:tailEnd/>
            </a:ln>
          </p:spPr>
          <p:txBody>
            <a:bodyPr/>
            <a:lstStyle/>
            <a:p>
              <a:endParaRPr lang="en-GB"/>
            </a:p>
          </p:txBody>
        </p:sp>
        <p:sp>
          <p:nvSpPr>
            <p:cNvPr id="442439" name="Freeform 71"/>
            <p:cNvSpPr>
              <a:spLocks/>
            </p:cNvSpPr>
            <p:nvPr/>
          </p:nvSpPr>
          <p:spPr bwMode="auto">
            <a:xfrm>
              <a:off x="1593" y="1794"/>
              <a:ext cx="13" cy="26"/>
            </a:xfrm>
            <a:custGeom>
              <a:avLst/>
              <a:gdLst/>
              <a:ahLst/>
              <a:cxnLst>
                <a:cxn ang="0">
                  <a:pos x="0" y="0"/>
                </a:cxn>
                <a:cxn ang="0">
                  <a:pos x="0" y="6"/>
                </a:cxn>
                <a:cxn ang="0">
                  <a:pos x="7" y="13"/>
                </a:cxn>
                <a:cxn ang="0">
                  <a:pos x="13" y="20"/>
                </a:cxn>
                <a:cxn ang="0">
                  <a:pos x="13" y="26"/>
                </a:cxn>
              </a:cxnLst>
              <a:rect l="0" t="0" r="r" b="b"/>
              <a:pathLst>
                <a:path w="13" h="26">
                  <a:moveTo>
                    <a:pt x="0" y="0"/>
                  </a:moveTo>
                  <a:lnTo>
                    <a:pt x="0" y="6"/>
                  </a:lnTo>
                  <a:lnTo>
                    <a:pt x="7" y="13"/>
                  </a:lnTo>
                  <a:lnTo>
                    <a:pt x="13" y="20"/>
                  </a:lnTo>
                  <a:lnTo>
                    <a:pt x="13" y="26"/>
                  </a:lnTo>
                </a:path>
              </a:pathLst>
            </a:custGeom>
            <a:noFill/>
            <a:ln w="31750">
              <a:solidFill>
                <a:srgbClr val="FF0000"/>
              </a:solidFill>
              <a:prstDash val="solid"/>
              <a:round/>
              <a:headEnd/>
              <a:tailEnd/>
            </a:ln>
          </p:spPr>
          <p:txBody>
            <a:bodyPr/>
            <a:lstStyle/>
            <a:p>
              <a:endParaRPr lang="en-GB"/>
            </a:p>
          </p:txBody>
        </p:sp>
        <p:sp>
          <p:nvSpPr>
            <p:cNvPr id="442440" name="Freeform 72"/>
            <p:cNvSpPr>
              <a:spLocks/>
            </p:cNvSpPr>
            <p:nvPr/>
          </p:nvSpPr>
          <p:spPr bwMode="auto">
            <a:xfrm>
              <a:off x="1606" y="1800"/>
              <a:ext cx="7" cy="20"/>
            </a:xfrm>
            <a:custGeom>
              <a:avLst/>
              <a:gdLst/>
              <a:ahLst/>
              <a:cxnLst>
                <a:cxn ang="0">
                  <a:pos x="0" y="20"/>
                </a:cxn>
                <a:cxn ang="0">
                  <a:pos x="0" y="20"/>
                </a:cxn>
                <a:cxn ang="0">
                  <a:pos x="0" y="14"/>
                </a:cxn>
                <a:cxn ang="0">
                  <a:pos x="7" y="0"/>
                </a:cxn>
              </a:cxnLst>
              <a:rect l="0" t="0" r="r" b="b"/>
              <a:pathLst>
                <a:path w="7" h="20">
                  <a:moveTo>
                    <a:pt x="0" y="20"/>
                  </a:moveTo>
                  <a:lnTo>
                    <a:pt x="0" y="20"/>
                  </a:lnTo>
                  <a:lnTo>
                    <a:pt x="0" y="14"/>
                  </a:lnTo>
                  <a:lnTo>
                    <a:pt x="7" y="0"/>
                  </a:lnTo>
                </a:path>
              </a:pathLst>
            </a:custGeom>
            <a:noFill/>
            <a:ln w="31750">
              <a:solidFill>
                <a:srgbClr val="FF0000"/>
              </a:solidFill>
              <a:prstDash val="solid"/>
              <a:round/>
              <a:headEnd/>
              <a:tailEnd/>
            </a:ln>
          </p:spPr>
          <p:txBody>
            <a:bodyPr/>
            <a:lstStyle/>
            <a:p>
              <a:endParaRPr lang="en-GB"/>
            </a:p>
          </p:txBody>
        </p:sp>
        <p:sp>
          <p:nvSpPr>
            <p:cNvPr id="442441" name="Freeform 73"/>
            <p:cNvSpPr>
              <a:spLocks/>
            </p:cNvSpPr>
            <p:nvPr/>
          </p:nvSpPr>
          <p:spPr bwMode="auto">
            <a:xfrm>
              <a:off x="1613" y="1774"/>
              <a:ext cx="14" cy="26"/>
            </a:xfrm>
            <a:custGeom>
              <a:avLst/>
              <a:gdLst/>
              <a:ahLst/>
              <a:cxnLst>
                <a:cxn ang="0">
                  <a:pos x="0" y="26"/>
                </a:cxn>
                <a:cxn ang="0">
                  <a:pos x="0" y="20"/>
                </a:cxn>
                <a:cxn ang="0">
                  <a:pos x="7" y="6"/>
                </a:cxn>
                <a:cxn ang="0">
                  <a:pos x="7" y="0"/>
                </a:cxn>
                <a:cxn ang="0">
                  <a:pos x="14" y="0"/>
                </a:cxn>
              </a:cxnLst>
              <a:rect l="0" t="0" r="r" b="b"/>
              <a:pathLst>
                <a:path w="14" h="26">
                  <a:moveTo>
                    <a:pt x="0" y="26"/>
                  </a:moveTo>
                  <a:lnTo>
                    <a:pt x="0" y="20"/>
                  </a:lnTo>
                  <a:lnTo>
                    <a:pt x="7" y="6"/>
                  </a:lnTo>
                  <a:lnTo>
                    <a:pt x="7" y="0"/>
                  </a:lnTo>
                  <a:lnTo>
                    <a:pt x="14" y="0"/>
                  </a:lnTo>
                </a:path>
              </a:pathLst>
            </a:custGeom>
            <a:noFill/>
            <a:ln w="31750">
              <a:solidFill>
                <a:srgbClr val="FF0000"/>
              </a:solidFill>
              <a:prstDash val="solid"/>
              <a:round/>
              <a:headEnd/>
              <a:tailEnd/>
            </a:ln>
          </p:spPr>
          <p:txBody>
            <a:bodyPr/>
            <a:lstStyle/>
            <a:p>
              <a:endParaRPr lang="en-GB"/>
            </a:p>
          </p:txBody>
        </p:sp>
        <p:sp>
          <p:nvSpPr>
            <p:cNvPr id="442442" name="Freeform 74"/>
            <p:cNvSpPr>
              <a:spLocks/>
            </p:cNvSpPr>
            <p:nvPr/>
          </p:nvSpPr>
          <p:spPr bwMode="auto">
            <a:xfrm>
              <a:off x="1627" y="1774"/>
              <a:ext cx="13" cy="53"/>
            </a:xfrm>
            <a:custGeom>
              <a:avLst/>
              <a:gdLst/>
              <a:ahLst/>
              <a:cxnLst>
                <a:cxn ang="0">
                  <a:pos x="0" y="0"/>
                </a:cxn>
                <a:cxn ang="0">
                  <a:pos x="6" y="6"/>
                </a:cxn>
                <a:cxn ang="0">
                  <a:pos x="6" y="26"/>
                </a:cxn>
                <a:cxn ang="0">
                  <a:pos x="13" y="40"/>
                </a:cxn>
                <a:cxn ang="0">
                  <a:pos x="13" y="53"/>
                </a:cxn>
              </a:cxnLst>
              <a:rect l="0" t="0" r="r" b="b"/>
              <a:pathLst>
                <a:path w="13" h="53">
                  <a:moveTo>
                    <a:pt x="0" y="0"/>
                  </a:moveTo>
                  <a:lnTo>
                    <a:pt x="6" y="6"/>
                  </a:lnTo>
                  <a:lnTo>
                    <a:pt x="6" y="26"/>
                  </a:lnTo>
                  <a:lnTo>
                    <a:pt x="13" y="40"/>
                  </a:lnTo>
                  <a:lnTo>
                    <a:pt x="13" y="53"/>
                  </a:lnTo>
                </a:path>
              </a:pathLst>
            </a:custGeom>
            <a:noFill/>
            <a:ln w="31750">
              <a:solidFill>
                <a:srgbClr val="FF0000"/>
              </a:solidFill>
              <a:prstDash val="solid"/>
              <a:round/>
              <a:headEnd/>
              <a:tailEnd/>
            </a:ln>
          </p:spPr>
          <p:txBody>
            <a:bodyPr/>
            <a:lstStyle/>
            <a:p>
              <a:endParaRPr lang="en-GB"/>
            </a:p>
          </p:txBody>
        </p:sp>
        <p:sp>
          <p:nvSpPr>
            <p:cNvPr id="442443" name="Freeform 75"/>
            <p:cNvSpPr>
              <a:spLocks/>
            </p:cNvSpPr>
            <p:nvPr/>
          </p:nvSpPr>
          <p:spPr bwMode="auto">
            <a:xfrm>
              <a:off x="1640" y="1807"/>
              <a:ext cx="7" cy="20"/>
            </a:xfrm>
            <a:custGeom>
              <a:avLst/>
              <a:gdLst/>
              <a:ahLst/>
              <a:cxnLst>
                <a:cxn ang="0">
                  <a:pos x="0" y="20"/>
                </a:cxn>
                <a:cxn ang="0">
                  <a:pos x="0" y="20"/>
                </a:cxn>
                <a:cxn ang="0">
                  <a:pos x="0" y="13"/>
                </a:cxn>
                <a:cxn ang="0">
                  <a:pos x="7" y="7"/>
                </a:cxn>
                <a:cxn ang="0">
                  <a:pos x="7" y="0"/>
                </a:cxn>
              </a:cxnLst>
              <a:rect l="0" t="0" r="r" b="b"/>
              <a:pathLst>
                <a:path w="7" h="20">
                  <a:moveTo>
                    <a:pt x="0" y="20"/>
                  </a:moveTo>
                  <a:lnTo>
                    <a:pt x="0" y="20"/>
                  </a:lnTo>
                  <a:lnTo>
                    <a:pt x="0" y="13"/>
                  </a:lnTo>
                  <a:lnTo>
                    <a:pt x="7" y="7"/>
                  </a:lnTo>
                  <a:lnTo>
                    <a:pt x="7" y="0"/>
                  </a:lnTo>
                </a:path>
              </a:pathLst>
            </a:custGeom>
            <a:noFill/>
            <a:ln w="31750">
              <a:solidFill>
                <a:srgbClr val="FF0000"/>
              </a:solidFill>
              <a:prstDash val="solid"/>
              <a:round/>
              <a:headEnd/>
              <a:tailEnd/>
            </a:ln>
          </p:spPr>
          <p:txBody>
            <a:bodyPr/>
            <a:lstStyle/>
            <a:p>
              <a:endParaRPr lang="en-GB"/>
            </a:p>
          </p:txBody>
        </p:sp>
        <p:sp>
          <p:nvSpPr>
            <p:cNvPr id="442444" name="Freeform 76"/>
            <p:cNvSpPr>
              <a:spLocks/>
            </p:cNvSpPr>
            <p:nvPr/>
          </p:nvSpPr>
          <p:spPr bwMode="auto">
            <a:xfrm>
              <a:off x="1647" y="1807"/>
              <a:ext cx="13" cy="20"/>
            </a:xfrm>
            <a:custGeom>
              <a:avLst/>
              <a:gdLst/>
              <a:ahLst/>
              <a:cxnLst>
                <a:cxn ang="0">
                  <a:pos x="0" y="0"/>
                </a:cxn>
                <a:cxn ang="0">
                  <a:pos x="0" y="0"/>
                </a:cxn>
                <a:cxn ang="0">
                  <a:pos x="6" y="7"/>
                </a:cxn>
                <a:cxn ang="0">
                  <a:pos x="13" y="20"/>
                </a:cxn>
              </a:cxnLst>
              <a:rect l="0" t="0" r="r" b="b"/>
              <a:pathLst>
                <a:path w="13" h="20">
                  <a:moveTo>
                    <a:pt x="0" y="0"/>
                  </a:moveTo>
                  <a:lnTo>
                    <a:pt x="0" y="0"/>
                  </a:lnTo>
                  <a:lnTo>
                    <a:pt x="6" y="7"/>
                  </a:lnTo>
                  <a:lnTo>
                    <a:pt x="13" y="20"/>
                  </a:lnTo>
                </a:path>
              </a:pathLst>
            </a:custGeom>
            <a:noFill/>
            <a:ln w="31750">
              <a:solidFill>
                <a:srgbClr val="FF0000"/>
              </a:solidFill>
              <a:prstDash val="solid"/>
              <a:round/>
              <a:headEnd/>
              <a:tailEnd/>
            </a:ln>
          </p:spPr>
          <p:txBody>
            <a:bodyPr/>
            <a:lstStyle/>
            <a:p>
              <a:endParaRPr lang="en-GB"/>
            </a:p>
          </p:txBody>
        </p:sp>
        <p:sp>
          <p:nvSpPr>
            <p:cNvPr id="442445" name="Freeform 77"/>
            <p:cNvSpPr>
              <a:spLocks/>
            </p:cNvSpPr>
            <p:nvPr/>
          </p:nvSpPr>
          <p:spPr bwMode="auto">
            <a:xfrm>
              <a:off x="1660" y="1827"/>
              <a:ext cx="7" cy="7"/>
            </a:xfrm>
            <a:custGeom>
              <a:avLst/>
              <a:gdLst/>
              <a:ahLst/>
              <a:cxnLst>
                <a:cxn ang="0">
                  <a:pos x="0" y="0"/>
                </a:cxn>
                <a:cxn ang="0">
                  <a:pos x="0" y="7"/>
                </a:cxn>
                <a:cxn ang="0">
                  <a:pos x="7" y="7"/>
                </a:cxn>
              </a:cxnLst>
              <a:rect l="0" t="0" r="r" b="b"/>
              <a:pathLst>
                <a:path w="7" h="7">
                  <a:moveTo>
                    <a:pt x="0" y="0"/>
                  </a:moveTo>
                  <a:lnTo>
                    <a:pt x="0" y="7"/>
                  </a:lnTo>
                  <a:lnTo>
                    <a:pt x="7" y="7"/>
                  </a:lnTo>
                </a:path>
              </a:pathLst>
            </a:custGeom>
            <a:noFill/>
            <a:ln w="31750">
              <a:solidFill>
                <a:srgbClr val="FF0000"/>
              </a:solidFill>
              <a:prstDash val="solid"/>
              <a:round/>
              <a:headEnd/>
              <a:tailEnd/>
            </a:ln>
          </p:spPr>
          <p:txBody>
            <a:bodyPr/>
            <a:lstStyle/>
            <a:p>
              <a:endParaRPr lang="en-GB"/>
            </a:p>
          </p:txBody>
        </p:sp>
        <p:sp>
          <p:nvSpPr>
            <p:cNvPr id="442446" name="Freeform 78"/>
            <p:cNvSpPr>
              <a:spLocks/>
            </p:cNvSpPr>
            <p:nvPr/>
          </p:nvSpPr>
          <p:spPr bwMode="auto">
            <a:xfrm>
              <a:off x="1667" y="1820"/>
              <a:ext cx="13" cy="14"/>
            </a:xfrm>
            <a:custGeom>
              <a:avLst/>
              <a:gdLst/>
              <a:ahLst/>
              <a:cxnLst>
                <a:cxn ang="0">
                  <a:pos x="0" y="14"/>
                </a:cxn>
                <a:cxn ang="0">
                  <a:pos x="6" y="7"/>
                </a:cxn>
                <a:cxn ang="0">
                  <a:pos x="13" y="0"/>
                </a:cxn>
              </a:cxnLst>
              <a:rect l="0" t="0" r="r" b="b"/>
              <a:pathLst>
                <a:path w="13" h="14">
                  <a:moveTo>
                    <a:pt x="0" y="14"/>
                  </a:moveTo>
                  <a:lnTo>
                    <a:pt x="6" y="7"/>
                  </a:lnTo>
                  <a:lnTo>
                    <a:pt x="13" y="0"/>
                  </a:lnTo>
                </a:path>
              </a:pathLst>
            </a:custGeom>
            <a:noFill/>
            <a:ln w="31750">
              <a:solidFill>
                <a:srgbClr val="FF0000"/>
              </a:solidFill>
              <a:prstDash val="solid"/>
              <a:round/>
              <a:headEnd/>
              <a:tailEnd/>
            </a:ln>
          </p:spPr>
          <p:txBody>
            <a:bodyPr/>
            <a:lstStyle/>
            <a:p>
              <a:endParaRPr lang="en-GB"/>
            </a:p>
          </p:txBody>
        </p:sp>
        <p:sp>
          <p:nvSpPr>
            <p:cNvPr id="442447" name="Line 79"/>
            <p:cNvSpPr>
              <a:spLocks noChangeShapeType="1"/>
            </p:cNvSpPr>
            <p:nvPr/>
          </p:nvSpPr>
          <p:spPr bwMode="auto">
            <a:xfrm flipV="1">
              <a:off x="1680" y="1814"/>
              <a:ext cx="7" cy="6"/>
            </a:xfrm>
            <a:prstGeom prst="line">
              <a:avLst/>
            </a:prstGeom>
            <a:noFill/>
            <a:ln w="31750">
              <a:solidFill>
                <a:srgbClr val="FF0000"/>
              </a:solidFill>
              <a:round/>
              <a:headEnd/>
              <a:tailEnd/>
            </a:ln>
          </p:spPr>
          <p:txBody>
            <a:bodyPr/>
            <a:lstStyle/>
            <a:p>
              <a:endParaRPr lang="en-GB"/>
            </a:p>
          </p:txBody>
        </p:sp>
        <p:sp>
          <p:nvSpPr>
            <p:cNvPr id="442448" name="Freeform 80"/>
            <p:cNvSpPr>
              <a:spLocks/>
            </p:cNvSpPr>
            <p:nvPr/>
          </p:nvSpPr>
          <p:spPr bwMode="auto">
            <a:xfrm>
              <a:off x="1687" y="1767"/>
              <a:ext cx="13" cy="47"/>
            </a:xfrm>
            <a:custGeom>
              <a:avLst/>
              <a:gdLst/>
              <a:ahLst/>
              <a:cxnLst>
                <a:cxn ang="0">
                  <a:pos x="0" y="47"/>
                </a:cxn>
                <a:cxn ang="0">
                  <a:pos x="0" y="33"/>
                </a:cxn>
                <a:cxn ang="0">
                  <a:pos x="6" y="20"/>
                </a:cxn>
                <a:cxn ang="0">
                  <a:pos x="6" y="7"/>
                </a:cxn>
                <a:cxn ang="0">
                  <a:pos x="13" y="0"/>
                </a:cxn>
              </a:cxnLst>
              <a:rect l="0" t="0" r="r" b="b"/>
              <a:pathLst>
                <a:path w="13" h="47">
                  <a:moveTo>
                    <a:pt x="0" y="47"/>
                  </a:moveTo>
                  <a:lnTo>
                    <a:pt x="0" y="33"/>
                  </a:lnTo>
                  <a:lnTo>
                    <a:pt x="6" y="20"/>
                  </a:lnTo>
                  <a:lnTo>
                    <a:pt x="6" y="7"/>
                  </a:lnTo>
                  <a:lnTo>
                    <a:pt x="13" y="0"/>
                  </a:lnTo>
                </a:path>
              </a:pathLst>
            </a:custGeom>
            <a:noFill/>
            <a:ln w="31750">
              <a:solidFill>
                <a:srgbClr val="FF0000"/>
              </a:solidFill>
              <a:prstDash val="solid"/>
              <a:round/>
              <a:headEnd/>
              <a:tailEnd/>
            </a:ln>
          </p:spPr>
          <p:txBody>
            <a:bodyPr/>
            <a:lstStyle/>
            <a:p>
              <a:endParaRPr lang="en-GB"/>
            </a:p>
          </p:txBody>
        </p:sp>
        <p:sp>
          <p:nvSpPr>
            <p:cNvPr id="442449" name="Freeform 81"/>
            <p:cNvSpPr>
              <a:spLocks/>
            </p:cNvSpPr>
            <p:nvPr/>
          </p:nvSpPr>
          <p:spPr bwMode="auto">
            <a:xfrm>
              <a:off x="1700" y="1767"/>
              <a:ext cx="13" cy="7"/>
            </a:xfrm>
            <a:custGeom>
              <a:avLst/>
              <a:gdLst/>
              <a:ahLst/>
              <a:cxnLst>
                <a:cxn ang="0">
                  <a:pos x="0" y="0"/>
                </a:cxn>
                <a:cxn ang="0">
                  <a:pos x="7" y="0"/>
                </a:cxn>
                <a:cxn ang="0">
                  <a:pos x="13" y="7"/>
                </a:cxn>
              </a:cxnLst>
              <a:rect l="0" t="0" r="r" b="b"/>
              <a:pathLst>
                <a:path w="13" h="7">
                  <a:moveTo>
                    <a:pt x="0" y="0"/>
                  </a:moveTo>
                  <a:lnTo>
                    <a:pt x="7" y="0"/>
                  </a:lnTo>
                  <a:lnTo>
                    <a:pt x="13" y="7"/>
                  </a:lnTo>
                </a:path>
              </a:pathLst>
            </a:custGeom>
            <a:noFill/>
            <a:ln w="31750">
              <a:solidFill>
                <a:srgbClr val="FF0000"/>
              </a:solidFill>
              <a:prstDash val="solid"/>
              <a:round/>
              <a:headEnd/>
              <a:tailEnd/>
            </a:ln>
          </p:spPr>
          <p:txBody>
            <a:bodyPr/>
            <a:lstStyle/>
            <a:p>
              <a:endParaRPr lang="en-GB"/>
            </a:p>
          </p:txBody>
        </p:sp>
        <p:sp>
          <p:nvSpPr>
            <p:cNvPr id="442450" name="Freeform 82"/>
            <p:cNvSpPr>
              <a:spLocks/>
            </p:cNvSpPr>
            <p:nvPr/>
          </p:nvSpPr>
          <p:spPr bwMode="auto">
            <a:xfrm>
              <a:off x="1713" y="1774"/>
              <a:ext cx="7" cy="40"/>
            </a:xfrm>
            <a:custGeom>
              <a:avLst/>
              <a:gdLst/>
              <a:ahLst/>
              <a:cxnLst>
                <a:cxn ang="0">
                  <a:pos x="0" y="0"/>
                </a:cxn>
                <a:cxn ang="0">
                  <a:pos x="0" y="6"/>
                </a:cxn>
                <a:cxn ang="0">
                  <a:pos x="0" y="20"/>
                </a:cxn>
                <a:cxn ang="0">
                  <a:pos x="7" y="33"/>
                </a:cxn>
                <a:cxn ang="0">
                  <a:pos x="7" y="40"/>
                </a:cxn>
              </a:cxnLst>
              <a:rect l="0" t="0" r="r" b="b"/>
              <a:pathLst>
                <a:path w="7" h="40">
                  <a:moveTo>
                    <a:pt x="0" y="0"/>
                  </a:moveTo>
                  <a:lnTo>
                    <a:pt x="0" y="6"/>
                  </a:lnTo>
                  <a:lnTo>
                    <a:pt x="0" y="20"/>
                  </a:lnTo>
                  <a:lnTo>
                    <a:pt x="7" y="33"/>
                  </a:lnTo>
                  <a:lnTo>
                    <a:pt x="7" y="40"/>
                  </a:lnTo>
                </a:path>
              </a:pathLst>
            </a:custGeom>
            <a:noFill/>
            <a:ln w="31750">
              <a:solidFill>
                <a:srgbClr val="FF0000"/>
              </a:solidFill>
              <a:prstDash val="solid"/>
              <a:round/>
              <a:headEnd/>
              <a:tailEnd/>
            </a:ln>
          </p:spPr>
          <p:txBody>
            <a:bodyPr/>
            <a:lstStyle/>
            <a:p>
              <a:endParaRPr lang="en-GB"/>
            </a:p>
          </p:txBody>
        </p:sp>
        <p:sp>
          <p:nvSpPr>
            <p:cNvPr id="442451" name="Freeform 83"/>
            <p:cNvSpPr>
              <a:spLocks/>
            </p:cNvSpPr>
            <p:nvPr/>
          </p:nvSpPr>
          <p:spPr bwMode="auto">
            <a:xfrm>
              <a:off x="1720" y="1787"/>
              <a:ext cx="14" cy="27"/>
            </a:xfrm>
            <a:custGeom>
              <a:avLst/>
              <a:gdLst/>
              <a:ahLst/>
              <a:cxnLst>
                <a:cxn ang="0">
                  <a:pos x="0" y="27"/>
                </a:cxn>
                <a:cxn ang="0">
                  <a:pos x="0" y="27"/>
                </a:cxn>
                <a:cxn ang="0">
                  <a:pos x="7" y="20"/>
                </a:cxn>
                <a:cxn ang="0">
                  <a:pos x="14" y="7"/>
                </a:cxn>
                <a:cxn ang="0">
                  <a:pos x="14" y="0"/>
                </a:cxn>
              </a:cxnLst>
              <a:rect l="0" t="0" r="r" b="b"/>
              <a:pathLst>
                <a:path w="14" h="27">
                  <a:moveTo>
                    <a:pt x="0" y="27"/>
                  </a:moveTo>
                  <a:lnTo>
                    <a:pt x="0" y="27"/>
                  </a:lnTo>
                  <a:lnTo>
                    <a:pt x="7" y="20"/>
                  </a:lnTo>
                  <a:lnTo>
                    <a:pt x="14" y="7"/>
                  </a:lnTo>
                  <a:lnTo>
                    <a:pt x="14" y="0"/>
                  </a:lnTo>
                </a:path>
              </a:pathLst>
            </a:custGeom>
            <a:noFill/>
            <a:ln w="31750">
              <a:solidFill>
                <a:srgbClr val="FF0000"/>
              </a:solidFill>
              <a:prstDash val="solid"/>
              <a:round/>
              <a:headEnd/>
              <a:tailEnd/>
            </a:ln>
          </p:spPr>
          <p:txBody>
            <a:bodyPr/>
            <a:lstStyle/>
            <a:p>
              <a:endParaRPr lang="en-GB"/>
            </a:p>
          </p:txBody>
        </p:sp>
        <p:sp>
          <p:nvSpPr>
            <p:cNvPr id="442452" name="Freeform 84"/>
            <p:cNvSpPr>
              <a:spLocks/>
            </p:cNvSpPr>
            <p:nvPr/>
          </p:nvSpPr>
          <p:spPr bwMode="auto">
            <a:xfrm>
              <a:off x="1734" y="1767"/>
              <a:ext cx="6" cy="20"/>
            </a:xfrm>
            <a:custGeom>
              <a:avLst/>
              <a:gdLst/>
              <a:ahLst/>
              <a:cxnLst>
                <a:cxn ang="0">
                  <a:pos x="0" y="20"/>
                </a:cxn>
                <a:cxn ang="0">
                  <a:pos x="0" y="7"/>
                </a:cxn>
                <a:cxn ang="0">
                  <a:pos x="6" y="0"/>
                </a:cxn>
                <a:cxn ang="0">
                  <a:pos x="6" y="0"/>
                </a:cxn>
              </a:cxnLst>
              <a:rect l="0" t="0" r="r" b="b"/>
              <a:pathLst>
                <a:path w="6" h="20">
                  <a:moveTo>
                    <a:pt x="0" y="20"/>
                  </a:moveTo>
                  <a:lnTo>
                    <a:pt x="0" y="7"/>
                  </a:lnTo>
                  <a:lnTo>
                    <a:pt x="6" y="0"/>
                  </a:lnTo>
                  <a:lnTo>
                    <a:pt x="6" y="0"/>
                  </a:lnTo>
                </a:path>
              </a:pathLst>
            </a:custGeom>
            <a:noFill/>
            <a:ln w="31750">
              <a:solidFill>
                <a:srgbClr val="FF0000"/>
              </a:solidFill>
              <a:prstDash val="solid"/>
              <a:round/>
              <a:headEnd/>
              <a:tailEnd/>
            </a:ln>
          </p:spPr>
          <p:txBody>
            <a:bodyPr/>
            <a:lstStyle/>
            <a:p>
              <a:endParaRPr lang="en-GB"/>
            </a:p>
          </p:txBody>
        </p:sp>
        <p:sp>
          <p:nvSpPr>
            <p:cNvPr id="442453" name="Freeform 85"/>
            <p:cNvSpPr>
              <a:spLocks/>
            </p:cNvSpPr>
            <p:nvPr/>
          </p:nvSpPr>
          <p:spPr bwMode="auto">
            <a:xfrm>
              <a:off x="1740" y="1767"/>
              <a:ext cx="14" cy="27"/>
            </a:xfrm>
            <a:custGeom>
              <a:avLst/>
              <a:gdLst/>
              <a:ahLst/>
              <a:cxnLst>
                <a:cxn ang="0">
                  <a:pos x="0" y="0"/>
                </a:cxn>
                <a:cxn ang="0">
                  <a:pos x="0" y="7"/>
                </a:cxn>
                <a:cxn ang="0">
                  <a:pos x="7" y="13"/>
                </a:cxn>
                <a:cxn ang="0">
                  <a:pos x="14" y="27"/>
                </a:cxn>
              </a:cxnLst>
              <a:rect l="0" t="0" r="r" b="b"/>
              <a:pathLst>
                <a:path w="14" h="27">
                  <a:moveTo>
                    <a:pt x="0" y="0"/>
                  </a:moveTo>
                  <a:lnTo>
                    <a:pt x="0" y="7"/>
                  </a:lnTo>
                  <a:lnTo>
                    <a:pt x="7" y="13"/>
                  </a:lnTo>
                  <a:lnTo>
                    <a:pt x="14" y="27"/>
                  </a:lnTo>
                </a:path>
              </a:pathLst>
            </a:custGeom>
            <a:noFill/>
            <a:ln w="31750">
              <a:solidFill>
                <a:srgbClr val="FF0000"/>
              </a:solidFill>
              <a:prstDash val="solid"/>
              <a:round/>
              <a:headEnd/>
              <a:tailEnd/>
            </a:ln>
          </p:spPr>
          <p:txBody>
            <a:bodyPr/>
            <a:lstStyle/>
            <a:p>
              <a:endParaRPr lang="en-GB"/>
            </a:p>
          </p:txBody>
        </p:sp>
        <p:sp>
          <p:nvSpPr>
            <p:cNvPr id="442454" name="Line 86"/>
            <p:cNvSpPr>
              <a:spLocks noChangeShapeType="1"/>
            </p:cNvSpPr>
            <p:nvPr/>
          </p:nvSpPr>
          <p:spPr bwMode="auto">
            <a:xfrm>
              <a:off x="1754" y="1794"/>
              <a:ext cx="6" cy="20"/>
            </a:xfrm>
            <a:prstGeom prst="line">
              <a:avLst/>
            </a:prstGeom>
            <a:noFill/>
            <a:ln w="31750">
              <a:solidFill>
                <a:srgbClr val="FF0000"/>
              </a:solidFill>
              <a:round/>
              <a:headEnd/>
              <a:tailEnd/>
            </a:ln>
          </p:spPr>
          <p:txBody>
            <a:bodyPr/>
            <a:lstStyle/>
            <a:p>
              <a:endParaRPr lang="en-GB"/>
            </a:p>
          </p:txBody>
        </p:sp>
        <p:sp>
          <p:nvSpPr>
            <p:cNvPr id="442455" name="Line 87"/>
            <p:cNvSpPr>
              <a:spLocks noChangeShapeType="1"/>
            </p:cNvSpPr>
            <p:nvPr/>
          </p:nvSpPr>
          <p:spPr bwMode="auto">
            <a:xfrm>
              <a:off x="1760" y="1814"/>
              <a:ext cx="14" cy="20"/>
            </a:xfrm>
            <a:prstGeom prst="line">
              <a:avLst/>
            </a:prstGeom>
            <a:noFill/>
            <a:ln w="31750">
              <a:solidFill>
                <a:srgbClr val="FF0000"/>
              </a:solidFill>
              <a:round/>
              <a:headEnd/>
              <a:tailEnd/>
            </a:ln>
          </p:spPr>
          <p:txBody>
            <a:bodyPr/>
            <a:lstStyle/>
            <a:p>
              <a:endParaRPr lang="en-GB"/>
            </a:p>
          </p:txBody>
        </p:sp>
        <p:sp>
          <p:nvSpPr>
            <p:cNvPr id="442456" name="Freeform 88"/>
            <p:cNvSpPr>
              <a:spLocks/>
            </p:cNvSpPr>
            <p:nvPr/>
          </p:nvSpPr>
          <p:spPr bwMode="auto">
            <a:xfrm>
              <a:off x="1774" y="1834"/>
              <a:ext cx="13" cy="13"/>
            </a:xfrm>
            <a:custGeom>
              <a:avLst/>
              <a:gdLst/>
              <a:ahLst/>
              <a:cxnLst>
                <a:cxn ang="0">
                  <a:pos x="0" y="0"/>
                </a:cxn>
                <a:cxn ang="0">
                  <a:pos x="6" y="6"/>
                </a:cxn>
                <a:cxn ang="0">
                  <a:pos x="13" y="13"/>
                </a:cxn>
                <a:cxn ang="0">
                  <a:pos x="13" y="13"/>
                </a:cxn>
              </a:cxnLst>
              <a:rect l="0" t="0" r="r" b="b"/>
              <a:pathLst>
                <a:path w="13" h="13">
                  <a:moveTo>
                    <a:pt x="0" y="0"/>
                  </a:moveTo>
                  <a:lnTo>
                    <a:pt x="6" y="6"/>
                  </a:lnTo>
                  <a:lnTo>
                    <a:pt x="13" y="13"/>
                  </a:lnTo>
                  <a:lnTo>
                    <a:pt x="13" y="13"/>
                  </a:lnTo>
                </a:path>
              </a:pathLst>
            </a:custGeom>
            <a:noFill/>
            <a:ln w="31750">
              <a:solidFill>
                <a:srgbClr val="FF0000"/>
              </a:solidFill>
              <a:prstDash val="solid"/>
              <a:round/>
              <a:headEnd/>
              <a:tailEnd/>
            </a:ln>
          </p:spPr>
          <p:txBody>
            <a:bodyPr/>
            <a:lstStyle/>
            <a:p>
              <a:endParaRPr lang="en-GB"/>
            </a:p>
          </p:txBody>
        </p:sp>
        <p:sp>
          <p:nvSpPr>
            <p:cNvPr id="442457" name="Freeform 89"/>
            <p:cNvSpPr>
              <a:spLocks/>
            </p:cNvSpPr>
            <p:nvPr/>
          </p:nvSpPr>
          <p:spPr bwMode="auto">
            <a:xfrm>
              <a:off x="1787" y="1814"/>
              <a:ext cx="7" cy="33"/>
            </a:xfrm>
            <a:custGeom>
              <a:avLst/>
              <a:gdLst/>
              <a:ahLst/>
              <a:cxnLst>
                <a:cxn ang="0">
                  <a:pos x="0" y="33"/>
                </a:cxn>
                <a:cxn ang="0">
                  <a:pos x="0" y="26"/>
                </a:cxn>
                <a:cxn ang="0">
                  <a:pos x="0" y="20"/>
                </a:cxn>
                <a:cxn ang="0">
                  <a:pos x="7" y="6"/>
                </a:cxn>
                <a:cxn ang="0">
                  <a:pos x="7" y="0"/>
                </a:cxn>
              </a:cxnLst>
              <a:rect l="0" t="0" r="r" b="b"/>
              <a:pathLst>
                <a:path w="7" h="33">
                  <a:moveTo>
                    <a:pt x="0" y="33"/>
                  </a:moveTo>
                  <a:lnTo>
                    <a:pt x="0" y="26"/>
                  </a:lnTo>
                  <a:lnTo>
                    <a:pt x="0" y="20"/>
                  </a:lnTo>
                  <a:lnTo>
                    <a:pt x="7" y="6"/>
                  </a:lnTo>
                  <a:lnTo>
                    <a:pt x="7" y="0"/>
                  </a:lnTo>
                </a:path>
              </a:pathLst>
            </a:custGeom>
            <a:noFill/>
            <a:ln w="31750">
              <a:solidFill>
                <a:srgbClr val="FF0000"/>
              </a:solidFill>
              <a:prstDash val="solid"/>
              <a:round/>
              <a:headEnd/>
              <a:tailEnd/>
            </a:ln>
          </p:spPr>
          <p:txBody>
            <a:bodyPr/>
            <a:lstStyle/>
            <a:p>
              <a:endParaRPr lang="en-GB"/>
            </a:p>
          </p:txBody>
        </p:sp>
        <p:sp>
          <p:nvSpPr>
            <p:cNvPr id="442458" name="Freeform 90"/>
            <p:cNvSpPr>
              <a:spLocks/>
            </p:cNvSpPr>
            <p:nvPr/>
          </p:nvSpPr>
          <p:spPr bwMode="auto">
            <a:xfrm>
              <a:off x="1794" y="1807"/>
              <a:ext cx="13" cy="7"/>
            </a:xfrm>
            <a:custGeom>
              <a:avLst/>
              <a:gdLst/>
              <a:ahLst/>
              <a:cxnLst>
                <a:cxn ang="0">
                  <a:pos x="0" y="7"/>
                </a:cxn>
                <a:cxn ang="0">
                  <a:pos x="6" y="0"/>
                </a:cxn>
                <a:cxn ang="0">
                  <a:pos x="13" y="0"/>
                </a:cxn>
              </a:cxnLst>
              <a:rect l="0" t="0" r="r" b="b"/>
              <a:pathLst>
                <a:path w="13" h="7">
                  <a:moveTo>
                    <a:pt x="0" y="7"/>
                  </a:moveTo>
                  <a:lnTo>
                    <a:pt x="6" y="0"/>
                  </a:lnTo>
                  <a:lnTo>
                    <a:pt x="13" y="0"/>
                  </a:lnTo>
                </a:path>
              </a:pathLst>
            </a:custGeom>
            <a:noFill/>
            <a:ln w="31750">
              <a:solidFill>
                <a:srgbClr val="FF0000"/>
              </a:solidFill>
              <a:prstDash val="solid"/>
              <a:round/>
              <a:headEnd/>
              <a:tailEnd/>
            </a:ln>
          </p:spPr>
          <p:txBody>
            <a:bodyPr/>
            <a:lstStyle/>
            <a:p>
              <a:endParaRPr lang="en-GB"/>
            </a:p>
          </p:txBody>
        </p:sp>
        <p:sp>
          <p:nvSpPr>
            <p:cNvPr id="442459" name="Freeform 91"/>
            <p:cNvSpPr>
              <a:spLocks/>
            </p:cNvSpPr>
            <p:nvPr/>
          </p:nvSpPr>
          <p:spPr bwMode="auto">
            <a:xfrm>
              <a:off x="1807" y="1807"/>
              <a:ext cx="7" cy="40"/>
            </a:xfrm>
            <a:custGeom>
              <a:avLst/>
              <a:gdLst/>
              <a:ahLst/>
              <a:cxnLst>
                <a:cxn ang="0">
                  <a:pos x="0" y="0"/>
                </a:cxn>
                <a:cxn ang="0">
                  <a:pos x="0" y="7"/>
                </a:cxn>
                <a:cxn ang="0">
                  <a:pos x="0" y="20"/>
                </a:cxn>
                <a:cxn ang="0">
                  <a:pos x="7" y="33"/>
                </a:cxn>
                <a:cxn ang="0">
                  <a:pos x="7" y="40"/>
                </a:cxn>
              </a:cxnLst>
              <a:rect l="0" t="0" r="r" b="b"/>
              <a:pathLst>
                <a:path w="7" h="40">
                  <a:moveTo>
                    <a:pt x="0" y="0"/>
                  </a:moveTo>
                  <a:lnTo>
                    <a:pt x="0" y="7"/>
                  </a:lnTo>
                  <a:lnTo>
                    <a:pt x="0" y="20"/>
                  </a:lnTo>
                  <a:lnTo>
                    <a:pt x="7" y="33"/>
                  </a:lnTo>
                  <a:lnTo>
                    <a:pt x="7" y="40"/>
                  </a:lnTo>
                </a:path>
              </a:pathLst>
            </a:custGeom>
            <a:noFill/>
            <a:ln w="31750">
              <a:solidFill>
                <a:srgbClr val="FF0000"/>
              </a:solidFill>
              <a:prstDash val="solid"/>
              <a:round/>
              <a:headEnd/>
              <a:tailEnd/>
            </a:ln>
          </p:spPr>
          <p:txBody>
            <a:bodyPr/>
            <a:lstStyle/>
            <a:p>
              <a:endParaRPr lang="en-GB"/>
            </a:p>
          </p:txBody>
        </p:sp>
        <p:sp>
          <p:nvSpPr>
            <p:cNvPr id="442460" name="Freeform 92"/>
            <p:cNvSpPr>
              <a:spLocks/>
            </p:cNvSpPr>
            <p:nvPr/>
          </p:nvSpPr>
          <p:spPr bwMode="auto">
            <a:xfrm>
              <a:off x="1814" y="1847"/>
              <a:ext cx="13" cy="7"/>
            </a:xfrm>
            <a:custGeom>
              <a:avLst/>
              <a:gdLst/>
              <a:ahLst/>
              <a:cxnLst>
                <a:cxn ang="0">
                  <a:pos x="0" y="0"/>
                </a:cxn>
                <a:cxn ang="0">
                  <a:pos x="6" y="7"/>
                </a:cxn>
                <a:cxn ang="0">
                  <a:pos x="13" y="7"/>
                </a:cxn>
              </a:cxnLst>
              <a:rect l="0" t="0" r="r" b="b"/>
              <a:pathLst>
                <a:path w="13" h="7">
                  <a:moveTo>
                    <a:pt x="0" y="0"/>
                  </a:moveTo>
                  <a:lnTo>
                    <a:pt x="6" y="7"/>
                  </a:lnTo>
                  <a:lnTo>
                    <a:pt x="13" y="7"/>
                  </a:lnTo>
                </a:path>
              </a:pathLst>
            </a:custGeom>
            <a:noFill/>
            <a:ln w="31750">
              <a:solidFill>
                <a:srgbClr val="FF0000"/>
              </a:solidFill>
              <a:prstDash val="solid"/>
              <a:round/>
              <a:headEnd/>
              <a:tailEnd/>
            </a:ln>
          </p:spPr>
          <p:txBody>
            <a:bodyPr/>
            <a:lstStyle/>
            <a:p>
              <a:endParaRPr lang="en-GB"/>
            </a:p>
          </p:txBody>
        </p:sp>
        <p:sp>
          <p:nvSpPr>
            <p:cNvPr id="442461" name="Line 93"/>
            <p:cNvSpPr>
              <a:spLocks noChangeShapeType="1"/>
            </p:cNvSpPr>
            <p:nvPr/>
          </p:nvSpPr>
          <p:spPr bwMode="auto">
            <a:xfrm>
              <a:off x="1827" y="1854"/>
              <a:ext cx="7" cy="1"/>
            </a:xfrm>
            <a:prstGeom prst="line">
              <a:avLst/>
            </a:prstGeom>
            <a:noFill/>
            <a:ln w="31750">
              <a:solidFill>
                <a:srgbClr val="FF0000"/>
              </a:solidFill>
              <a:round/>
              <a:headEnd/>
              <a:tailEnd/>
            </a:ln>
          </p:spPr>
          <p:txBody>
            <a:bodyPr/>
            <a:lstStyle/>
            <a:p>
              <a:endParaRPr lang="en-GB"/>
            </a:p>
          </p:txBody>
        </p:sp>
        <p:sp>
          <p:nvSpPr>
            <p:cNvPr id="442462" name="Freeform 94"/>
            <p:cNvSpPr>
              <a:spLocks/>
            </p:cNvSpPr>
            <p:nvPr/>
          </p:nvSpPr>
          <p:spPr bwMode="auto">
            <a:xfrm>
              <a:off x="1834" y="1847"/>
              <a:ext cx="13" cy="7"/>
            </a:xfrm>
            <a:custGeom>
              <a:avLst/>
              <a:gdLst/>
              <a:ahLst/>
              <a:cxnLst>
                <a:cxn ang="0">
                  <a:pos x="0" y="7"/>
                </a:cxn>
                <a:cxn ang="0">
                  <a:pos x="7" y="0"/>
                </a:cxn>
                <a:cxn ang="0">
                  <a:pos x="13" y="0"/>
                </a:cxn>
              </a:cxnLst>
              <a:rect l="0" t="0" r="r" b="b"/>
              <a:pathLst>
                <a:path w="13" h="7">
                  <a:moveTo>
                    <a:pt x="0" y="7"/>
                  </a:moveTo>
                  <a:lnTo>
                    <a:pt x="7" y="0"/>
                  </a:lnTo>
                  <a:lnTo>
                    <a:pt x="13" y="0"/>
                  </a:lnTo>
                </a:path>
              </a:pathLst>
            </a:custGeom>
            <a:noFill/>
            <a:ln w="31750">
              <a:solidFill>
                <a:srgbClr val="FF0000"/>
              </a:solidFill>
              <a:prstDash val="solid"/>
              <a:round/>
              <a:headEnd/>
              <a:tailEnd/>
            </a:ln>
          </p:spPr>
          <p:txBody>
            <a:bodyPr/>
            <a:lstStyle/>
            <a:p>
              <a:endParaRPr lang="en-GB"/>
            </a:p>
          </p:txBody>
        </p:sp>
        <p:sp>
          <p:nvSpPr>
            <p:cNvPr id="442463" name="Freeform 95"/>
            <p:cNvSpPr>
              <a:spLocks/>
            </p:cNvSpPr>
            <p:nvPr/>
          </p:nvSpPr>
          <p:spPr bwMode="auto">
            <a:xfrm>
              <a:off x="1847" y="1847"/>
              <a:ext cx="14" cy="1"/>
            </a:xfrm>
            <a:custGeom>
              <a:avLst/>
              <a:gdLst/>
              <a:ahLst/>
              <a:cxnLst>
                <a:cxn ang="0">
                  <a:pos x="0" y="0"/>
                </a:cxn>
                <a:cxn ang="0">
                  <a:pos x="7" y="0"/>
                </a:cxn>
                <a:cxn ang="0">
                  <a:pos x="14" y="0"/>
                </a:cxn>
              </a:cxnLst>
              <a:rect l="0" t="0" r="r" b="b"/>
              <a:pathLst>
                <a:path w="14">
                  <a:moveTo>
                    <a:pt x="0" y="0"/>
                  </a:moveTo>
                  <a:lnTo>
                    <a:pt x="7" y="0"/>
                  </a:lnTo>
                  <a:lnTo>
                    <a:pt x="14" y="0"/>
                  </a:lnTo>
                </a:path>
              </a:pathLst>
            </a:custGeom>
            <a:noFill/>
            <a:ln w="31750">
              <a:solidFill>
                <a:srgbClr val="FF0000"/>
              </a:solidFill>
              <a:prstDash val="solid"/>
              <a:round/>
              <a:headEnd/>
              <a:tailEnd/>
            </a:ln>
          </p:spPr>
          <p:txBody>
            <a:bodyPr/>
            <a:lstStyle/>
            <a:p>
              <a:endParaRPr lang="en-GB"/>
            </a:p>
          </p:txBody>
        </p:sp>
        <p:sp>
          <p:nvSpPr>
            <p:cNvPr id="442464" name="Freeform 96"/>
            <p:cNvSpPr>
              <a:spLocks/>
            </p:cNvSpPr>
            <p:nvPr/>
          </p:nvSpPr>
          <p:spPr bwMode="auto">
            <a:xfrm>
              <a:off x="1861" y="1827"/>
              <a:ext cx="6" cy="20"/>
            </a:xfrm>
            <a:custGeom>
              <a:avLst/>
              <a:gdLst/>
              <a:ahLst/>
              <a:cxnLst>
                <a:cxn ang="0">
                  <a:pos x="0" y="20"/>
                </a:cxn>
                <a:cxn ang="0">
                  <a:pos x="0" y="7"/>
                </a:cxn>
                <a:cxn ang="0">
                  <a:pos x="6" y="0"/>
                </a:cxn>
              </a:cxnLst>
              <a:rect l="0" t="0" r="r" b="b"/>
              <a:pathLst>
                <a:path w="6" h="20">
                  <a:moveTo>
                    <a:pt x="0" y="20"/>
                  </a:moveTo>
                  <a:lnTo>
                    <a:pt x="0" y="7"/>
                  </a:lnTo>
                  <a:lnTo>
                    <a:pt x="6" y="0"/>
                  </a:lnTo>
                </a:path>
              </a:pathLst>
            </a:custGeom>
            <a:noFill/>
            <a:ln w="31750">
              <a:solidFill>
                <a:srgbClr val="FF0000"/>
              </a:solidFill>
              <a:prstDash val="solid"/>
              <a:round/>
              <a:headEnd/>
              <a:tailEnd/>
            </a:ln>
          </p:spPr>
          <p:txBody>
            <a:bodyPr/>
            <a:lstStyle/>
            <a:p>
              <a:endParaRPr lang="en-GB"/>
            </a:p>
          </p:txBody>
        </p:sp>
        <p:sp>
          <p:nvSpPr>
            <p:cNvPr id="442465" name="Freeform 97"/>
            <p:cNvSpPr>
              <a:spLocks/>
            </p:cNvSpPr>
            <p:nvPr/>
          </p:nvSpPr>
          <p:spPr bwMode="auto">
            <a:xfrm>
              <a:off x="1867" y="1827"/>
              <a:ext cx="14" cy="7"/>
            </a:xfrm>
            <a:custGeom>
              <a:avLst/>
              <a:gdLst/>
              <a:ahLst/>
              <a:cxnLst>
                <a:cxn ang="0">
                  <a:pos x="0" y="0"/>
                </a:cxn>
                <a:cxn ang="0">
                  <a:pos x="0" y="0"/>
                </a:cxn>
                <a:cxn ang="0">
                  <a:pos x="7" y="7"/>
                </a:cxn>
                <a:cxn ang="0">
                  <a:pos x="14" y="7"/>
                </a:cxn>
                <a:cxn ang="0">
                  <a:pos x="14" y="7"/>
                </a:cxn>
              </a:cxnLst>
              <a:rect l="0" t="0" r="r" b="b"/>
              <a:pathLst>
                <a:path w="14" h="7">
                  <a:moveTo>
                    <a:pt x="0" y="0"/>
                  </a:moveTo>
                  <a:lnTo>
                    <a:pt x="0" y="0"/>
                  </a:lnTo>
                  <a:lnTo>
                    <a:pt x="7" y="7"/>
                  </a:lnTo>
                  <a:lnTo>
                    <a:pt x="14" y="7"/>
                  </a:lnTo>
                  <a:lnTo>
                    <a:pt x="14" y="7"/>
                  </a:lnTo>
                </a:path>
              </a:pathLst>
            </a:custGeom>
            <a:noFill/>
            <a:ln w="31750">
              <a:solidFill>
                <a:srgbClr val="FF0000"/>
              </a:solidFill>
              <a:prstDash val="solid"/>
              <a:round/>
              <a:headEnd/>
              <a:tailEnd/>
            </a:ln>
          </p:spPr>
          <p:txBody>
            <a:bodyPr/>
            <a:lstStyle/>
            <a:p>
              <a:endParaRPr lang="en-GB"/>
            </a:p>
          </p:txBody>
        </p:sp>
        <p:sp>
          <p:nvSpPr>
            <p:cNvPr id="442466" name="Freeform 98"/>
            <p:cNvSpPr>
              <a:spLocks/>
            </p:cNvSpPr>
            <p:nvPr/>
          </p:nvSpPr>
          <p:spPr bwMode="auto">
            <a:xfrm>
              <a:off x="1881" y="1794"/>
              <a:ext cx="6" cy="40"/>
            </a:xfrm>
            <a:custGeom>
              <a:avLst/>
              <a:gdLst/>
              <a:ahLst/>
              <a:cxnLst>
                <a:cxn ang="0">
                  <a:pos x="0" y="40"/>
                </a:cxn>
                <a:cxn ang="0">
                  <a:pos x="0" y="33"/>
                </a:cxn>
                <a:cxn ang="0">
                  <a:pos x="0" y="20"/>
                </a:cxn>
                <a:cxn ang="0">
                  <a:pos x="6" y="6"/>
                </a:cxn>
                <a:cxn ang="0">
                  <a:pos x="6" y="0"/>
                </a:cxn>
              </a:cxnLst>
              <a:rect l="0" t="0" r="r" b="b"/>
              <a:pathLst>
                <a:path w="6" h="40">
                  <a:moveTo>
                    <a:pt x="0" y="40"/>
                  </a:moveTo>
                  <a:lnTo>
                    <a:pt x="0" y="33"/>
                  </a:lnTo>
                  <a:lnTo>
                    <a:pt x="0" y="20"/>
                  </a:lnTo>
                  <a:lnTo>
                    <a:pt x="6" y="6"/>
                  </a:lnTo>
                  <a:lnTo>
                    <a:pt x="6" y="0"/>
                  </a:lnTo>
                </a:path>
              </a:pathLst>
            </a:custGeom>
            <a:noFill/>
            <a:ln w="31750">
              <a:solidFill>
                <a:srgbClr val="FF0000"/>
              </a:solidFill>
              <a:prstDash val="solid"/>
              <a:round/>
              <a:headEnd/>
              <a:tailEnd/>
            </a:ln>
          </p:spPr>
          <p:txBody>
            <a:bodyPr/>
            <a:lstStyle/>
            <a:p>
              <a:endParaRPr lang="en-GB"/>
            </a:p>
          </p:txBody>
        </p:sp>
        <p:sp>
          <p:nvSpPr>
            <p:cNvPr id="442467" name="Freeform 99"/>
            <p:cNvSpPr>
              <a:spLocks/>
            </p:cNvSpPr>
            <p:nvPr/>
          </p:nvSpPr>
          <p:spPr bwMode="auto">
            <a:xfrm>
              <a:off x="1887" y="1774"/>
              <a:ext cx="14" cy="20"/>
            </a:xfrm>
            <a:custGeom>
              <a:avLst/>
              <a:gdLst/>
              <a:ahLst/>
              <a:cxnLst>
                <a:cxn ang="0">
                  <a:pos x="0" y="20"/>
                </a:cxn>
                <a:cxn ang="0">
                  <a:pos x="7" y="6"/>
                </a:cxn>
                <a:cxn ang="0">
                  <a:pos x="14" y="0"/>
                </a:cxn>
                <a:cxn ang="0">
                  <a:pos x="14" y="0"/>
                </a:cxn>
              </a:cxnLst>
              <a:rect l="0" t="0" r="r" b="b"/>
              <a:pathLst>
                <a:path w="14" h="20">
                  <a:moveTo>
                    <a:pt x="0" y="20"/>
                  </a:moveTo>
                  <a:lnTo>
                    <a:pt x="7" y="6"/>
                  </a:lnTo>
                  <a:lnTo>
                    <a:pt x="14" y="0"/>
                  </a:lnTo>
                  <a:lnTo>
                    <a:pt x="14" y="0"/>
                  </a:lnTo>
                </a:path>
              </a:pathLst>
            </a:custGeom>
            <a:noFill/>
            <a:ln w="31750">
              <a:solidFill>
                <a:srgbClr val="FF0000"/>
              </a:solidFill>
              <a:prstDash val="solid"/>
              <a:round/>
              <a:headEnd/>
              <a:tailEnd/>
            </a:ln>
          </p:spPr>
          <p:txBody>
            <a:bodyPr/>
            <a:lstStyle/>
            <a:p>
              <a:endParaRPr lang="en-GB"/>
            </a:p>
          </p:txBody>
        </p:sp>
        <p:sp>
          <p:nvSpPr>
            <p:cNvPr id="442468" name="Freeform 100"/>
            <p:cNvSpPr>
              <a:spLocks/>
            </p:cNvSpPr>
            <p:nvPr/>
          </p:nvSpPr>
          <p:spPr bwMode="auto">
            <a:xfrm>
              <a:off x="1901" y="1774"/>
              <a:ext cx="6" cy="53"/>
            </a:xfrm>
            <a:custGeom>
              <a:avLst/>
              <a:gdLst/>
              <a:ahLst/>
              <a:cxnLst>
                <a:cxn ang="0">
                  <a:pos x="0" y="0"/>
                </a:cxn>
                <a:cxn ang="0">
                  <a:pos x="0" y="6"/>
                </a:cxn>
                <a:cxn ang="0">
                  <a:pos x="0" y="26"/>
                </a:cxn>
                <a:cxn ang="0">
                  <a:pos x="6" y="40"/>
                </a:cxn>
                <a:cxn ang="0">
                  <a:pos x="6" y="53"/>
                </a:cxn>
              </a:cxnLst>
              <a:rect l="0" t="0" r="r" b="b"/>
              <a:pathLst>
                <a:path w="6" h="53">
                  <a:moveTo>
                    <a:pt x="0" y="0"/>
                  </a:moveTo>
                  <a:lnTo>
                    <a:pt x="0" y="6"/>
                  </a:lnTo>
                  <a:lnTo>
                    <a:pt x="0" y="26"/>
                  </a:lnTo>
                  <a:lnTo>
                    <a:pt x="6" y="40"/>
                  </a:lnTo>
                  <a:lnTo>
                    <a:pt x="6" y="53"/>
                  </a:lnTo>
                </a:path>
              </a:pathLst>
            </a:custGeom>
            <a:noFill/>
            <a:ln w="31750">
              <a:solidFill>
                <a:srgbClr val="FF0000"/>
              </a:solidFill>
              <a:prstDash val="solid"/>
              <a:round/>
              <a:headEnd/>
              <a:tailEnd/>
            </a:ln>
          </p:spPr>
          <p:txBody>
            <a:bodyPr/>
            <a:lstStyle/>
            <a:p>
              <a:endParaRPr lang="en-GB"/>
            </a:p>
          </p:txBody>
        </p:sp>
        <p:sp>
          <p:nvSpPr>
            <p:cNvPr id="442469" name="Freeform 101"/>
            <p:cNvSpPr>
              <a:spLocks/>
            </p:cNvSpPr>
            <p:nvPr/>
          </p:nvSpPr>
          <p:spPr bwMode="auto">
            <a:xfrm>
              <a:off x="1907" y="1827"/>
              <a:ext cx="14" cy="20"/>
            </a:xfrm>
            <a:custGeom>
              <a:avLst/>
              <a:gdLst/>
              <a:ahLst/>
              <a:cxnLst>
                <a:cxn ang="0">
                  <a:pos x="0" y="0"/>
                </a:cxn>
                <a:cxn ang="0">
                  <a:pos x="7" y="13"/>
                </a:cxn>
                <a:cxn ang="0">
                  <a:pos x="14" y="20"/>
                </a:cxn>
              </a:cxnLst>
              <a:rect l="0" t="0" r="r" b="b"/>
              <a:pathLst>
                <a:path w="14" h="20">
                  <a:moveTo>
                    <a:pt x="0" y="0"/>
                  </a:moveTo>
                  <a:lnTo>
                    <a:pt x="7" y="13"/>
                  </a:lnTo>
                  <a:lnTo>
                    <a:pt x="14" y="20"/>
                  </a:lnTo>
                </a:path>
              </a:pathLst>
            </a:custGeom>
            <a:noFill/>
            <a:ln w="31750">
              <a:solidFill>
                <a:srgbClr val="FF0000"/>
              </a:solidFill>
              <a:prstDash val="solid"/>
              <a:round/>
              <a:headEnd/>
              <a:tailEnd/>
            </a:ln>
          </p:spPr>
          <p:txBody>
            <a:bodyPr/>
            <a:lstStyle/>
            <a:p>
              <a:endParaRPr lang="en-GB"/>
            </a:p>
          </p:txBody>
        </p:sp>
        <p:sp>
          <p:nvSpPr>
            <p:cNvPr id="442470" name="Freeform 102"/>
            <p:cNvSpPr>
              <a:spLocks/>
            </p:cNvSpPr>
            <p:nvPr/>
          </p:nvSpPr>
          <p:spPr bwMode="auto">
            <a:xfrm>
              <a:off x="1921" y="1820"/>
              <a:ext cx="13" cy="27"/>
            </a:xfrm>
            <a:custGeom>
              <a:avLst/>
              <a:gdLst/>
              <a:ahLst/>
              <a:cxnLst>
                <a:cxn ang="0">
                  <a:pos x="0" y="27"/>
                </a:cxn>
                <a:cxn ang="0">
                  <a:pos x="6" y="20"/>
                </a:cxn>
                <a:cxn ang="0">
                  <a:pos x="6" y="14"/>
                </a:cxn>
                <a:cxn ang="0">
                  <a:pos x="13" y="7"/>
                </a:cxn>
                <a:cxn ang="0">
                  <a:pos x="13" y="0"/>
                </a:cxn>
              </a:cxnLst>
              <a:rect l="0" t="0" r="r" b="b"/>
              <a:pathLst>
                <a:path w="13" h="27">
                  <a:moveTo>
                    <a:pt x="0" y="27"/>
                  </a:moveTo>
                  <a:lnTo>
                    <a:pt x="6" y="20"/>
                  </a:lnTo>
                  <a:lnTo>
                    <a:pt x="6" y="14"/>
                  </a:lnTo>
                  <a:lnTo>
                    <a:pt x="13" y="7"/>
                  </a:lnTo>
                  <a:lnTo>
                    <a:pt x="13" y="0"/>
                  </a:lnTo>
                </a:path>
              </a:pathLst>
            </a:custGeom>
            <a:noFill/>
            <a:ln w="31750">
              <a:solidFill>
                <a:srgbClr val="FF0000"/>
              </a:solidFill>
              <a:prstDash val="solid"/>
              <a:round/>
              <a:headEnd/>
              <a:tailEnd/>
            </a:ln>
          </p:spPr>
          <p:txBody>
            <a:bodyPr/>
            <a:lstStyle/>
            <a:p>
              <a:endParaRPr lang="en-GB"/>
            </a:p>
          </p:txBody>
        </p:sp>
        <p:sp>
          <p:nvSpPr>
            <p:cNvPr id="442471" name="Freeform 103"/>
            <p:cNvSpPr>
              <a:spLocks/>
            </p:cNvSpPr>
            <p:nvPr/>
          </p:nvSpPr>
          <p:spPr bwMode="auto">
            <a:xfrm>
              <a:off x="1934" y="1814"/>
              <a:ext cx="7" cy="6"/>
            </a:xfrm>
            <a:custGeom>
              <a:avLst/>
              <a:gdLst/>
              <a:ahLst/>
              <a:cxnLst>
                <a:cxn ang="0">
                  <a:pos x="0" y="6"/>
                </a:cxn>
                <a:cxn ang="0">
                  <a:pos x="0" y="0"/>
                </a:cxn>
                <a:cxn ang="0">
                  <a:pos x="7" y="0"/>
                </a:cxn>
              </a:cxnLst>
              <a:rect l="0" t="0" r="r" b="b"/>
              <a:pathLst>
                <a:path w="7" h="6">
                  <a:moveTo>
                    <a:pt x="0" y="6"/>
                  </a:moveTo>
                  <a:lnTo>
                    <a:pt x="0" y="0"/>
                  </a:lnTo>
                  <a:lnTo>
                    <a:pt x="7" y="0"/>
                  </a:lnTo>
                </a:path>
              </a:pathLst>
            </a:custGeom>
            <a:noFill/>
            <a:ln w="31750">
              <a:solidFill>
                <a:srgbClr val="FF0000"/>
              </a:solidFill>
              <a:prstDash val="solid"/>
              <a:round/>
              <a:headEnd/>
              <a:tailEnd/>
            </a:ln>
          </p:spPr>
          <p:txBody>
            <a:bodyPr/>
            <a:lstStyle/>
            <a:p>
              <a:endParaRPr lang="en-GB"/>
            </a:p>
          </p:txBody>
        </p:sp>
        <p:sp>
          <p:nvSpPr>
            <p:cNvPr id="442472" name="Freeform 104"/>
            <p:cNvSpPr>
              <a:spLocks/>
            </p:cNvSpPr>
            <p:nvPr/>
          </p:nvSpPr>
          <p:spPr bwMode="auto">
            <a:xfrm>
              <a:off x="1941" y="1787"/>
              <a:ext cx="13" cy="27"/>
            </a:xfrm>
            <a:custGeom>
              <a:avLst/>
              <a:gdLst/>
              <a:ahLst/>
              <a:cxnLst>
                <a:cxn ang="0">
                  <a:pos x="0" y="27"/>
                </a:cxn>
                <a:cxn ang="0">
                  <a:pos x="6" y="13"/>
                </a:cxn>
                <a:cxn ang="0">
                  <a:pos x="13" y="0"/>
                </a:cxn>
              </a:cxnLst>
              <a:rect l="0" t="0" r="r" b="b"/>
              <a:pathLst>
                <a:path w="13" h="27">
                  <a:moveTo>
                    <a:pt x="0" y="27"/>
                  </a:moveTo>
                  <a:lnTo>
                    <a:pt x="6" y="13"/>
                  </a:lnTo>
                  <a:lnTo>
                    <a:pt x="13" y="0"/>
                  </a:lnTo>
                </a:path>
              </a:pathLst>
            </a:custGeom>
            <a:noFill/>
            <a:ln w="31750">
              <a:solidFill>
                <a:srgbClr val="FF0000"/>
              </a:solidFill>
              <a:prstDash val="solid"/>
              <a:round/>
              <a:headEnd/>
              <a:tailEnd/>
            </a:ln>
          </p:spPr>
          <p:txBody>
            <a:bodyPr/>
            <a:lstStyle/>
            <a:p>
              <a:endParaRPr lang="en-GB"/>
            </a:p>
          </p:txBody>
        </p:sp>
        <p:sp>
          <p:nvSpPr>
            <p:cNvPr id="442473" name="Line 105"/>
            <p:cNvSpPr>
              <a:spLocks noChangeShapeType="1"/>
            </p:cNvSpPr>
            <p:nvPr/>
          </p:nvSpPr>
          <p:spPr bwMode="auto">
            <a:xfrm>
              <a:off x="1954" y="1787"/>
              <a:ext cx="7" cy="1"/>
            </a:xfrm>
            <a:prstGeom prst="line">
              <a:avLst/>
            </a:prstGeom>
            <a:noFill/>
            <a:ln w="31750">
              <a:solidFill>
                <a:srgbClr val="FF0000"/>
              </a:solidFill>
              <a:round/>
              <a:headEnd/>
              <a:tailEnd/>
            </a:ln>
          </p:spPr>
          <p:txBody>
            <a:bodyPr/>
            <a:lstStyle/>
            <a:p>
              <a:endParaRPr lang="en-GB"/>
            </a:p>
          </p:txBody>
        </p:sp>
        <p:sp>
          <p:nvSpPr>
            <p:cNvPr id="442474" name="Freeform 106"/>
            <p:cNvSpPr>
              <a:spLocks/>
            </p:cNvSpPr>
            <p:nvPr/>
          </p:nvSpPr>
          <p:spPr bwMode="auto">
            <a:xfrm>
              <a:off x="1961" y="1787"/>
              <a:ext cx="13" cy="20"/>
            </a:xfrm>
            <a:custGeom>
              <a:avLst/>
              <a:gdLst/>
              <a:ahLst/>
              <a:cxnLst>
                <a:cxn ang="0">
                  <a:pos x="0" y="0"/>
                </a:cxn>
                <a:cxn ang="0">
                  <a:pos x="7" y="13"/>
                </a:cxn>
                <a:cxn ang="0">
                  <a:pos x="13" y="20"/>
                </a:cxn>
              </a:cxnLst>
              <a:rect l="0" t="0" r="r" b="b"/>
              <a:pathLst>
                <a:path w="13" h="20">
                  <a:moveTo>
                    <a:pt x="0" y="0"/>
                  </a:moveTo>
                  <a:lnTo>
                    <a:pt x="7" y="13"/>
                  </a:lnTo>
                  <a:lnTo>
                    <a:pt x="13" y="20"/>
                  </a:lnTo>
                </a:path>
              </a:pathLst>
            </a:custGeom>
            <a:noFill/>
            <a:ln w="31750">
              <a:solidFill>
                <a:srgbClr val="FF0000"/>
              </a:solidFill>
              <a:prstDash val="solid"/>
              <a:round/>
              <a:headEnd/>
              <a:tailEnd/>
            </a:ln>
          </p:spPr>
          <p:txBody>
            <a:bodyPr/>
            <a:lstStyle/>
            <a:p>
              <a:endParaRPr lang="en-GB"/>
            </a:p>
          </p:txBody>
        </p:sp>
        <p:sp>
          <p:nvSpPr>
            <p:cNvPr id="442475" name="Freeform 107"/>
            <p:cNvSpPr>
              <a:spLocks/>
            </p:cNvSpPr>
            <p:nvPr/>
          </p:nvSpPr>
          <p:spPr bwMode="auto">
            <a:xfrm>
              <a:off x="1974" y="1800"/>
              <a:ext cx="14" cy="7"/>
            </a:xfrm>
            <a:custGeom>
              <a:avLst/>
              <a:gdLst/>
              <a:ahLst/>
              <a:cxnLst>
                <a:cxn ang="0">
                  <a:pos x="0" y="7"/>
                </a:cxn>
                <a:cxn ang="0">
                  <a:pos x="7" y="7"/>
                </a:cxn>
                <a:cxn ang="0">
                  <a:pos x="14" y="0"/>
                </a:cxn>
              </a:cxnLst>
              <a:rect l="0" t="0" r="r" b="b"/>
              <a:pathLst>
                <a:path w="14" h="7">
                  <a:moveTo>
                    <a:pt x="0" y="7"/>
                  </a:moveTo>
                  <a:lnTo>
                    <a:pt x="7" y="7"/>
                  </a:lnTo>
                  <a:lnTo>
                    <a:pt x="14" y="0"/>
                  </a:lnTo>
                </a:path>
              </a:pathLst>
            </a:custGeom>
            <a:noFill/>
            <a:ln w="31750">
              <a:solidFill>
                <a:srgbClr val="FF0000"/>
              </a:solidFill>
              <a:prstDash val="solid"/>
              <a:round/>
              <a:headEnd/>
              <a:tailEnd/>
            </a:ln>
          </p:spPr>
          <p:txBody>
            <a:bodyPr/>
            <a:lstStyle/>
            <a:p>
              <a:endParaRPr lang="en-GB"/>
            </a:p>
          </p:txBody>
        </p:sp>
        <p:sp>
          <p:nvSpPr>
            <p:cNvPr id="442476" name="Freeform 108"/>
            <p:cNvSpPr>
              <a:spLocks/>
            </p:cNvSpPr>
            <p:nvPr/>
          </p:nvSpPr>
          <p:spPr bwMode="auto">
            <a:xfrm>
              <a:off x="1988" y="1800"/>
              <a:ext cx="6" cy="14"/>
            </a:xfrm>
            <a:custGeom>
              <a:avLst/>
              <a:gdLst/>
              <a:ahLst/>
              <a:cxnLst>
                <a:cxn ang="0">
                  <a:pos x="0" y="0"/>
                </a:cxn>
                <a:cxn ang="0">
                  <a:pos x="0" y="7"/>
                </a:cxn>
                <a:cxn ang="0">
                  <a:pos x="6" y="14"/>
                </a:cxn>
                <a:cxn ang="0">
                  <a:pos x="6" y="14"/>
                </a:cxn>
              </a:cxnLst>
              <a:rect l="0" t="0" r="r" b="b"/>
              <a:pathLst>
                <a:path w="6" h="14">
                  <a:moveTo>
                    <a:pt x="0" y="0"/>
                  </a:moveTo>
                  <a:lnTo>
                    <a:pt x="0" y="7"/>
                  </a:lnTo>
                  <a:lnTo>
                    <a:pt x="6" y="14"/>
                  </a:lnTo>
                  <a:lnTo>
                    <a:pt x="6" y="14"/>
                  </a:lnTo>
                </a:path>
              </a:pathLst>
            </a:custGeom>
            <a:noFill/>
            <a:ln w="31750">
              <a:solidFill>
                <a:srgbClr val="FF0000"/>
              </a:solidFill>
              <a:prstDash val="solid"/>
              <a:round/>
              <a:headEnd/>
              <a:tailEnd/>
            </a:ln>
          </p:spPr>
          <p:txBody>
            <a:bodyPr/>
            <a:lstStyle/>
            <a:p>
              <a:endParaRPr lang="en-GB"/>
            </a:p>
          </p:txBody>
        </p:sp>
        <p:sp>
          <p:nvSpPr>
            <p:cNvPr id="442477" name="Freeform 109"/>
            <p:cNvSpPr>
              <a:spLocks/>
            </p:cNvSpPr>
            <p:nvPr/>
          </p:nvSpPr>
          <p:spPr bwMode="auto">
            <a:xfrm>
              <a:off x="1994" y="1794"/>
              <a:ext cx="14" cy="20"/>
            </a:xfrm>
            <a:custGeom>
              <a:avLst/>
              <a:gdLst/>
              <a:ahLst/>
              <a:cxnLst>
                <a:cxn ang="0">
                  <a:pos x="0" y="20"/>
                </a:cxn>
                <a:cxn ang="0">
                  <a:pos x="7" y="13"/>
                </a:cxn>
                <a:cxn ang="0">
                  <a:pos x="14" y="0"/>
                </a:cxn>
              </a:cxnLst>
              <a:rect l="0" t="0" r="r" b="b"/>
              <a:pathLst>
                <a:path w="14" h="20">
                  <a:moveTo>
                    <a:pt x="0" y="20"/>
                  </a:moveTo>
                  <a:lnTo>
                    <a:pt x="7" y="13"/>
                  </a:lnTo>
                  <a:lnTo>
                    <a:pt x="14" y="0"/>
                  </a:lnTo>
                </a:path>
              </a:pathLst>
            </a:custGeom>
            <a:noFill/>
            <a:ln w="31750">
              <a:solidFill>
                <a:srgbClr val="FF0000"/>
              </a:solidFill>
              <a:prstDash val="solid"/>
              <a:round/>
              <a:headEnd/>
              <a:tailEnd/>
            </a:ln>
          </p:spPr>
          <p:txBody>
            <a:bodyPr/>
            <a:lstStyle/>
            <a:p>
              <a:endParaRPr lang="en-GB"/>
            </a:p>
          </p:txBody>
        </p:sp>
        <p:sp>
          <p:nvSpPr>
            <p:cNvPr id="442478" name="Freeform 110"/>
            <p:cNvSpPr>
              <a:spLocks/>
            </p:cNvSpPr>
            <p:nvPr/>
          </p:nvSpPr>
          <p:spPr bwMode="auto">
            <a:xfrm>
              <a:off x="2008" y="1760"/>
              <a:ext cx="6" cy="34"/>
            </a:xfrm>
            <a:custGeom>
              <a:avLst/>
              <a:gdLst/>
              <a:ahLst/>
              <a:cxnLst>
                <a:cxn ang="0">
                  <a:pos x="0" y="34"/>
                </a:cxn>
                <a:cxn ang="0">
                  <a:pos x="0" y="27"/>
                </a:cxn>
                <a:cxn ang="0">
                  <a:pos x="0" y="14"/>
                </a:cxn>
                <a:cxn ang="0">
                  <a:pos x="6" y="7"/>
                </a:cxn>
                <a:cxn ang="0">
                  <a:pos x="6" y="0"/>
                </a:cxn>
              </a:cxnLst>
              <a:rect l="0" t="0" r="r" b="b"/>
              <a:pathLst>
                <a:path w="6" h="34">
                  <a:moveTo>
                    <a:pt x="0" y="34"/>
                  </a:moveTo>
                  <a:lnTo>
                    <a:pt x="0" y="27"/>
                  </a:lnTo>
                  <a:lnTo>
                    <a:pt x="0" y="14"/>
                  </a:lnTo>
                  <a:lnTo>
                    <a:pt x="6" y="7"/>
                  </a:lnTo>
                  <a:lnTo>
                    <a:pt x="6" y="0"/>
                  </a:lnTo>
                </a:path>
              </a:pathLst>
            </a:custGeom>
            <a:noFill/>
            <a:ln w="31750">
              <a:solidFill>
                <a:srgbClr val="FF0000"/>
              </a:solidFill>
              <a:prstDash val="solid"/>
              <a:round/>
              <a:headEnd/>
              <a:tailEnd/>
            </a:ln>
          </p:spPr>
          <p:txBody>
            <a:bodyPr/>
            <a:lstStyle/>
            <a:p>
              <a:endParaRPr lang="en-GB"/>
            </a:p>
          </p:txBody>
        </p:sp>
        <p:sp>
          <p:nvSpPr>
            <p:cNvPr id="442479" name="Freeform 111"/>
            <p:cNvSpPr>
              <a:spLocks/>
            </p:cNvSpPr>
            <p:nvPr/>
          </p:nvSpPr>
          <p:spPr bwMode="auto">
            <a:xfrm>
              <a:off x="2014" y="1760"/>
              <a:ext cx="14" cy="20"/>
            </a:xfrm>
            <a:custGeom>
              <a:avLst/>
              <a:gdLst/>
              <a:ahLst/>
              <a:cxnLst>
                <a:cxn ang="0">
                  <a:pos x="0" y="0"/>
                </a:cxn>
                <a:cxn ang="0">
                  <a:pos x="0" y="0"/>
                </a:cxn>
                <a:cxn ang="0">
                  <a:pos x="7" y="7"/>
                </a:cxn>
                <a:cxn ang="0">
                  <a:pos x="14" y="20"/>
                </a:cxn>
              </a:cxnLst>
              <a:rect l="0" t="0" r="r" b="b"/>
              <a:pathLst>
                <a:path w="14" h="20">
                  <a:moveTo>
                    <a:pt x="0" y="0"/>
                  </a:moveTo>
                  <a:lnTo>
                    <a:pt x="0" y="0"/>
                  </a:lnTo>
                  <a:lnTo>
                    <a:pt x="7" y="7"/>
                  </a:lnTo>
                  <a:lnTo>
                    <a:pt x="14" y="20"/>
                  </a:lnTo>
                </a:path>
              </a:pathLst>
            </a:custGeom>
            <a:noFill/>
            <a:ln w="31750">
              <a:solidFill>
                <a:srgbClr val="FF0000"/>
              </a:solidFill>
              <a:prstDash val="solid"/>
              <a:round/>
              <a:headEnd/>
              <a:tailEnd/>
            </a:ln>
          </p:spPr>
          <p:txBody>
            <a:bodyPr/>
            <a:lstStyle/>
            <a:p>
              <a:endParaRPr lang="en-GB"/>
            </a:p>
          </p:txBody>
        </p:sp>
        <p:sp>
          <p:nvSpPr>
            <p:cNvPr id="442480" name="Freeform 112"/>
            <p:cNvSpPr>
              <a:spLocks/>
            </p:cNvSpPr>
            <p:nvPr/>
          </p:nvSpPr>
          <p:spPr bwMode="auto">
            <a:xfrm>
              <a:off x="2028" y="1780"/>
              <a:ext cx="6" cy="14"/>
            </a:xfrm>
            <a:custGeom>
              <a:avLst/>
              <a:gdLst/>
              <a:ahLst/>
              <a:cxnLst>
                <a:cxn ang="0">
                  <a:pos x="0" y="0"/>
                </a:cxn>
                <a:cxn ang="0">
                  <a:pos x="0" y="7"/>
                </a:cxn>
                <a:cxn ang="0">
                  <a:pos x="6" y="14"/>
                </a:cxn>
              </a:cxnLst>
              <a:rect l="0" t="0" r="r" b="b"/>
              <a:pathLst>
                <a:path w="6" h="14">
                  <a:moveTo>
                    <a:pt x="0" y="0"/>
                  </a:moveTo>
                  <a:lnTo>
                    <a:pt x="0" y="7"/>
                  </a:lnTo>
                  <a:lnTo>
                    <a:pt x="6" y="14"/>
                  </a:lnTo>
                </a:path>
              </a:pathLst>
            </a:custGeom>
            <a:noFill/>
            <a:ln w="31750">
              <a:solidFill>
                <a:srgbClr val="FF0000"/>
              </a:solidFill>
              <a:prstDash val="solid"/>
              <a:round/>
              <a:headEnd/>
              <a:tailEnd/>
            </a:ln>
          </p:spPr>
          <p:txBody>
            <a:bodyPr/>
            <a:lstStyle/>
            <a:p>
              <a:endParaRPr lang="en-GB"/>
            </a:p>
          </p:txBody>
        </p:sp>
        <p:sp>
          <p:nvSpPr>
            <p:cNvPr id="442481" name="Freeform 113"/>
            <p:cNvSpPr>
              <a:spLocks/>
            </p:cNvSpPr>
            <p:nvPr/>
          </p:nvSpPr>
          <p:spPr bwMode="auto">
            <a:xfrm>
              <a:off x="2034" y="1794"/>
              <a:ext cx="14" cy="26"/>
            </a:xfrm>
            <a:custGeom>
              <a:avLst/>
              <a:gdLst/>
              <a:ahLst/>
              <a:cxnLst>
                <a:cxn ang="0">
                  <a:pos x="0" y="0"/>
                </a:cxn>
                <a:cxn ang="0">
                  <a:pos x="0" y="6"/>
                </a:cxn>
                <a:cxn ang="0">
                  <a:pos x="7" y="20"/>
                </a:cxn>
                <a:cxn ang="0">
                  <a:pos x="7" y="26"/>
                </a:cxn>
                <a:cxn ang="0">
                  <a:pos x="14" y="26"/>
                </a:cxn>
              </a:cxnLst>
              <a:rect l="0" t="0" r="r" b="b"/>
              <a:pathLst>
                <a:path w="14" h="26">
                  <a:moveTo>
                    <a:pt x="0" y="0"/>
                  </a:moveTo>
                  <a:lnTo>
                    <a:pt x="0" y="6"/>
                  </a:lnTo>
                  <a:lnTo>
                    <a:pt x="7" y="20"/>
                  </a:lnTo>
                  <a:lnTo>
                    <a:pt x="7" y="26"/>
                  </a:lnTo>
                  <a:lnTo>
                    <a:pt x="14" y="26"/>
                  </a:lnTo>
                </a:path>
              </a:pathLst>
            </a:custGeom>
            <a:noFill/>
            <a:ln w="31750">
              <a:solidFill>
                <a:srgbClr val="FF0000"/>
              </a:solidFill>
              <a:prstDash val="solid"/>
              <a:round/>
              <a:headEnd/>
              <a:tailEnd/>
            </a:ln>
          </p:spPr>
          <p:txBody>
            <a:bodyPr/>
            <a:lstStyle/>
            <a:p>
              <a:endParaRPr lang="en-GB"/>
            </a:p>
          </p:txBody>
        </p:sp>
        <p:sp>
          <p:nvSpPr>
            <p:cNvPr id="442482" name="Freeform 114"/>
            <p:cNvSpPr>
              <a:spLocks/>
            </p:cNvSpPr>
            <p:nvPr/>
          </p:nvSpPr>
          <p:spPr bwMode="auto">
            <a:xfrm>
              <a:off x="2048" y="1774"/>
              <a:ext cx="13" cy="46"/>
            </a:xfrm>
            <a:custGeom>
              <a:avLst/>
              <a:gdLst/>
              <a:ahLst/>
              <a:cxnLst>
                <a:cxn ang="0">
                  <a:pos x="0" y="46"/>
                </a:cxn>
                <a:cxn ang="0">
                  <a:pos x="6" y="40"/>
                </a:cxn>
                <a:cxn ang="0">
                  <a:pos x="6" y="26"/>
                </a:cxn>
                <a:cxn ang="0">
                  <a:pos x="13" y="13"/>
                </a:cxn>
                <a:cxn ang="0">
                  <a:pos x="13" y="0"/>
                </a:cxn>
              </a:cxnLst>
              <a:rect l="0" t="0" r="r" b="b"/>
              <a:pathLst>
                <a:path w="13" h="46">
                  <a:moveTo>
                    <a:pt x="0" y="46"/>
                  </a:moveTo>
                  <a:lnTo>
                    <a:pt x="6" y="40"/>
                  </a:lnTo>
                  <a:lnTo>
                    <a:pt x="6" y="26"/>
                  </a:lnTo>
                  <a:lnTo>
                    <a:pt x="13" y="13"/>
                  </a:lnTo>
                  <a:lnTo>
                    <a:pt x="13" y="0"/>
                  </a:lnTo>
                </a:path>
              </a:pathLst>
            </a:custGeom>
            <a:noFill/>
            <a:ln w="31750">
              <a:solidFill>
                <a:srgbClr val="FF0000"/>
              </a:solidFill>
              <a:prstDash val="solid"/>
              <a:round/>
              <a:headEnd/>
              <a:tailEnd/>
            </a:ln>
          </p:spPr>
          <p:txBody>
            <a:bodyPr/>
            <a:lstStyle/>
            <a:p>
              <a:endParaRPr lang="en-GB"/>
            </a:p>
          </p:txBody>
        </p:sp>
        <p:sp>
          <p:nvSpPr>
            <p:cNvPr id="442483" name="Freeform 115"/>
            <p:cNvSpPr>
              <a:spLocks/>
            </p:cNvSpPr>
            <p:nvPr/>
          </p:nvSpPr>
          <p:spPr bwMode="auto">
            <a:xfrm>
              <a:off x="2061" y="1753"/>
              <a:ext cx="7" cy="21"/>
            </a:xfrm>
            <a:custGeom>
              <a:avLst/>
              <a:gdLst/>
              <a:ahLst/>
              <a:cxnLst>
                <a:cxn ang="0">
                  <a:pos x="0" y="21"/>
                </a:cxn>
                <a:cxn ang="0">
                  <a:pos x="0" y="7"/>
                </a:cxn>
                <a:cxn ang="0">
                  <a:pos x="7" y="0"/>
                </a:cxn>
              </a:cxnLst>
              <a:rect l="0" t="0" r="r" b="b"/>
              <a:pathLst>
                <a:path w="7" h="21">
                  <a:moveTo>
                    <a:pt x="0" y="21"/>
                  </a:moveTo>
                  <a:lnTo>
                    <a:pt x="0" y="7"/>
                  </a:lnTo>
                  <a:lnTo>
                    <a:pt x="7" y="0"/>
                  </a:lnTo>
                </a:path>
              </a:pathLst>
            </a:custGeom>
            <a:noFill/>
            <a:ln w="31750">
              <a:solidFill>
                <a:srgbClr val="FF0000"/>
              </a:solidFill>
              <a:prstDash val="solid"/>
              <a:round/>
              <a:headEnd/>
              <a:tailEnd/>
            </a:ln>
          </p:spPr>
          <p:txBody>
            <a:bodyPr/>
            <a:lstStyle/>
            <a:p>
              <a:endParaRPr lang="en-GB"/>
            </a:p>
          </p:txBody>
        </p:sp>
        <p:sp>
          <p:nvSpPr>
            <p:cNvPr id="442484" name="Freeform 116"/>
            <p:cNvSpPr>
              <a:spLocks/>
            </p:cNvSpPr>
            <p:nvPr/>
          </p:nvSpPr>
          <p:spPr bwMode="auto">
            <a:xfrm>
              <a:off x="2068" y="1753"/>
              <a:ext cx="13" cy="14"/>
            </a:xfrm>
            <a:custGeom>
              <a:avLst/>
              <a:gdLst/>
              <a:ahLst/>
              <a:cxnLst>
                <a:cxn ang="0">
                  <a:pos x="0" y="0"/>
                </a:cxn>
                <a:cxn ang="0">
                  <a:pos x="7" y="7"/>
                </a:cxn>
                <a:cxn ang="0">
                  <a:pos x="13" y="14"/>
                </a:cxn>
              </a:cxnLst>
              <a:rect l="0" t="0" r="r" b="b"/>
              <a:pathLst>
                <a:path w="13" h="14">
                  <a:moveTo>
                    <a:pt x="0" y="0"/>
                  </a:moveTo>
                  <a:lnTo>
                    <a:pt x="7" y="7"/>
                  </a:lnTo>
                  <a:lnTo>
                    <a:pt x="13" y="14"/>
                  </a:lnTo>
                </a:path>
              </a:pathLst>
            </a:custGeom>
            <a:noFill/>
            <a:ln w="31750">
              <a:solidFill>
                <a:srgbClr val="FF0000"/>
              </a:solidFill>
              <a:prstDash val="solid"/>
              <a:round/>
              <a:headEnd/>
              <a:tailEnd/>
            </a:ln>
          </p:spPr>
          <p:txBody>
            <a:bodyPr/>
            <a:lstStyle/>
            <a:p>
              <a:endParaRPr lang="en-GB"/>
            </a:p>
          </p:txBody>
        </p:sp>
        <p:sp>
          <p:nvSpPr>
            <p:cNvPr id="442485" name="Freeform 117"/>
            <p:cNvSpPr>
              <a:spLocks/>
            </p:cNvSpPr>
            <p:nvPr/>
          </p:nvSpPr>
          <p:spPr bwMode="auto">
            <a:xfrm>
              <a:off x="2081" y="1767"/>
              <a:ext cx="7" cy="33"/>
            </a:xfrm>
            <a:custGeom>
              <a:avLst/>
              <a:gdLst/>
              <a:ahLst/>
              <a:cxnLst>
                <a:cxn ang="0">
                  <a:pos x="0" y="0"/>
                </a:cxn>
                <a:cxn ang="0">
                  <a:pos x="0" y="7"/>
                </a:cxn>
                <a:cxn ang="0">
                  <a:pos x="0" y="20"/>
                </a:cxn>
                <a:cxn ang="0">
                  <a:pos x="7" y="27"/>
                </a:cxn>
                <a:cxn ang="0">
                  <a:pos x="7" y="33"/>
                </a:cxn>
              </a:cxnLst>
              <a:rect l="0" t="0" r="r" b="b"/>
              <a:pathLst>
                <a:path w="7" h="33">
                  <a:moveTo>
                    <a:pt x="0" y="0"/>
                  </a:moveTo>
                  <a:lnTo>
                    <a:pt x="0" y="7"/>
                  </a:lnTo>
                  <a:lnTo>
                    <a:pt x="0" y="20"/>
                  </a:lnTo>
                  <a:lnTo>
                    <a:pt x="7" y="27"/>
                  </a:lnTo>
                  <a:lnTo>
                    <a:pt x="7" y="33"/>
                  </a:lnTo>
                </a:path>
              </a:pathLst>
            </a:custGeom>
            <a:noFill/>
            <a:ln w="31750">
              <a:solidFill>
                <a:srgbClr val="FF0000"/>
              </a:solidFill>
              <a:prstDash val="solid"/>
              <a:round/>
              <a:headEnd/>
              <a:tailEnd/>
            </a:ln>
          </p:spPr>
          <p:txBody>
            <a:bodyPr/>
            <a:lstStyle/>
            <a:p>
              <a:endParaRPr lang="en-GB"/>
            </a:p>
          </p:txBody>
        </p:sp>
        <p:sp>
          <p:nvSpPr>
            <p:cNvPr id="442486" name="Freeform 118"/>
            <p:cNvSpPr>
              <a:spLocks/>
            </p:cNvSpPr>
            <p:nvPr/>
          </p:nvSpPr>
          <p:spPr bwMode="auto">
            <a:xfrm>
              <a:off x="2088" y="1767"/>
              <a:ext cx="13" cy="33"/>
            </a:xfrm>
            <a:custGeom>
              <a:avLst/>
              <a:gdLst/>
              <a:ahLst/>
              <a:cxnLst>
                <a:cxn ang="0">
                  <a:pos x="0" y="33"/>
                </a:cxn>
                <a:cxn ang="0">
                  <a:pos x="0" y="27"/>
                </a:cxn>
                <a:cxn ang="0">
                  <a:pos x="7" y="20"/>
                </a:cxn>
                <a:cxn ang="0">
                  <a:pos x="13" y="7"/>
                </a:cxn>
                <a:cxn ang="0">
                  <a:pos x="13" y="0"/>
                </a:cxn>
              </a:cxnLst>
              <a:rect l="0" t="0" r="r" b="b"/>
              <a:pathLst>
                <a:path w="13" h="33">
                  <a:moveTo>
                    <a:pt x="0" y="33"/>
                  </a:moveTo>
                  <a:lnTo>
                    <a:pt x="0" y="27"/>
                  </a:lnTo>
                  <a:lnTo>
                    <a:pt x="7" y="20"/>
                  </a:lnTo>
                  <a:lnTo>
                    <a:pt x="13" y="7"/>
                  </a:lnTo>
                  <a:lnTo>
                    <a:pt x="13" y="0"/>
                  </a:lnTo>
                </a:path>
              </a:pathLst>
            </a:custGeom>
            <a:noFill/>
            <a:ln w="31750">
              <a:solidFill>
                <a:srgbClr val="FF0000"/>
              </a:solidFill>
              <a:prstDash val="solid"/>
              <a:round/>
              <a:headEnd/>
              <a:tailEnd/>
            </a:ln>
          </p:spPr>
          <p:txBody>
            <a:bodyPr/>
            <a:lstStyle/>
            <a:p>
              <a:endParaRPr lang="en-GB"/>
            </a:p>
          </p:txBody>
        </p:sp>
        <p:sp>
          <p:nvSpPr>
            <p:cNvPr id="442487" name="Freeform 119"/>
            <p:cNvSpPr>
              <a:spLocks/>
            </p:cNvSpPr>
            <p:nvPr/>
          </p:nvSpPr>
          <p:spPr bwMode="auto">
            <a:xfrm>
              <a:off x="2101" y="1767"/>
              <a:ext cx="7" cy="7"/>
            </a:xfrm>
            <a:custGeom>
              <a:avLst/>
              <a:gdLst/>
              <a:ahLst/>
              <a:cxnLst>
                <a:cxn ang="0">
                  <a:pos x="0" y="0"/>
                </a:cxn>
                <a:cxn ang="0">
                  <a:pos x="0" y="0"/>
                </a:cxn>
                <a:cxn ang="0">
                  <a:pos x="0" y="0"/>
                </a:cxn>
                <a:cxn ang="0">
                  <a:pos x="7" y="7"/>
                </a:cxn>
              </a:cxnLst>
              <a:rect l="0" t="0" r="r" b="b"/>
              <a:pathLst>
                <a:path w="7" h="7">
                  <a:moveTo>
                    <a:pt x="0" y="0"/>
                  </a:moveTo>
                  <a:lnTo>
                    <a:pt x="0" y="0"/>
                  </a:lnTo>
                  <a:lnTo>
                    <a:pt x="0" y="0"/>
                  </a:lnTo>
                  <a:lnTo>
                    <a:pt x="7" y="7"/>
                  </a:lnTo>
                </a:path>
              </a:pathLst>
            </a:custGeom>
            <a:noFill/>
            <a:ln w="31750">
              <a:solidFill>
                <a:srgbClr val="FF0000"/>
              </a:solidFill>
              <a:prstDash val="solid"/>
              <a:round/>
              <a:headEnd/>
              <a:tailEnd/>
            </a:ln>
          </p:spPr>
          <p:txBody>
            <a:bodyPr/>
            <a:lstStyle/>
            <a:p>
              <a:endParaRPr lang="en-GB"/>
            </a:p>
          </p:txBody>
        </p:sp>
        <p:sp>
          <p:nvSpPr>
            <p:cNvPr id="442488" name="Freeform 120"/>
            <p:cNvSpPr>
              <a:spLocks/>
            </p:cNvSpPr>
            <p:nvPr/>
          </p:nvSpPr>
          <p:spPr bwMode="auto">
            <a:xfrm>
              <a:off x="2108" y="1760"/>
              <a:ext cx="13" cy="14"/>
            </a:xfrm>
            <a:custGeom>
              <a:avLst/>
              <a:gdLst/>
              <a:ahLst/>
              <a:cxnLst>
                <a:cxn ang="0">
                  <a:pos x="0" y="14"/>
                </a:cxn>
                <a:cxn ang="0">
                  <a:pos x="7" y="7"/>
                </a:cxn>
                <a:cxn ang="0">
                  <a:pos x="13" y="0"/>
                </a:cxn>
              </a:cxnLst>
              <a:rect l="0" t="0" r="r" b="b"/>
              <a:pathLst>
                <a:path w="13" h="14">
                  <a:moveTo>
                    <a:pt x="0" y="14"/>
                  </a:moveTo>
                  <a:lnTo>
                    <a:pt x="7" y="7"/>
                  </a:lnTo>
                  <a:lnTo>
                    <a:pt x="13" y="0"/>
                  </a:lnTo>
                </a:path>
              </a:pathLst>
            </a:custGeom>
            <a:noFill/>
            <a:ln w="31750">
              <a:solidFill>
                <a:srgbClr val="FF0000"/>
              </a:solidFill>
              <a:prstDash val="solid"/>
              <a:round/>
              <a:headEnd/>
              <a:tailEnd/>
            </a:ln>
          </p:spPr>
          <p:txBody>
            <a:bodyPr/>
            <a:lstStyle/>
            <a:p>
              <a:endParaRPr lang="en-GB"/>
            </a:p>
          </p:txBody>
        </p:sp>
        <p:sp>
          <p:nvSpPr>
            <p:cNvPr id="442489" name="Freeform 121"/>
            <p:cNvSpPr>
              <a:spLocks/>
            </p:cNvSpPr>
            <p:nvPr/>
          </p:nvSpPr>
          <p:spPr bwMode="auto">
            <a:xfrm>
              <a:off x="2121" y="1740"/>
              <a:ext cx="14" cy="20"/>
            </a:xfrm>
            <a:custGeom>
              <a:avLst/>
              <a:gdLst/>
              <a:ahLst/>
              <a:cxnLst>
                <a:cxn ang="0">
                  <a:pos x="0" y="20"/>
                </a:cxn>
                <a:cxn ang="0">
                  <a:pos x="7" y="7"/>
                </a:cxn>
                <a:cxn ang="0">
                  <a:pos x="14" y="0"/>
                </a:cxn>
              </a:cxnLst>
              <a:rect l="0" t="0" r="r" b="b"/>
              <a:pathLst>
                <a:path w="14" h="20">
                  <a:moveTo>
                    <a:pt x="0" y="20"/>
                  </a:moveTo>
                  <a:lnTo>
                    <a:pt x="7" y="7"/>
                  </a:lnTo>
                  <a:lnTo>
                    <a:pt x="14" y="0"/>
                  </a:lnTo>
                </a:path>
              </a:pathLst>
            </a:custGeom>
            <a:noFill/>
            <a:ln w="31750">
              <a:solidFill>
                <a:srgbClr val="FF0000"/>
              </a:solidFill>
              <a:prstDash val="solid"/>
              <a:round/>
              <a:headEnd/>
              <a:tailEnd/>
            </a:ln>
          </p:spPr>
          <p:txBody>
            <a:bodyPr/>
            <a:lstStyle/>
            <a:p>
              <a:endParaRPr lang="en-GB"/>
            </a:p>
          </p:txBody>
        </p:sp>
        <p:sp>
          <p:nvSpPr>
            <p:cNvPr id="442490" name="Freeform 122"/>
            <p:cNvSpPr>
              <a:spLocks/>
            </p:cNvSpPr>
            <p:nvPr/>
          </p:nvSpPr>
          <p:spPr bwMode="auto">
            <a:xfrm>
              <a:off x="2135" y="1727"/>
              <a:ext cx="6" cy="13"/>
            </a:xfrm>
            <a:custGeom>
              <a:avLst/>
              <a:gdLst/>
              <a:ahLst/>
              <a:cxnLst>
                <a:cxn ang="0">
                  <a:pos x="0" y="13"/>
                </a:cxn>
                <a:cxn ang="0">
                  <a:pos x="0" y="6"/>
                </a:cxn>
                <a:cxn ang="0">
                  <a:pos x="6" y="0"/>
                </a:cxn>
              </a:cxnLst>
              <a:rect l="0" t="0" r="r" b="b"/>
              <a:pathLst>
                <a:path w="6" h="13">
                  <a:moveTo>
                    <a:pt x="0" y="13"/>
                  </a:moveTo>
                  <a:lnTo>
                    <a:pt x="0" y="6"/>
                  </a:lnTo>
                  <a:lnTo>
                    <a:pt x="6" y="0"/>
                  </a:lnTo>
                </a:path>
              </a:pathLst>
            </a:custGeom>
            <a:noFill/>
            <a:ln w="31750">
              <a:solidFill>
                <a:srgbClr val="FF0000"/>
              </a:solidFill>
              <a:prstDash val="solid"/>
              <a:round/>
              <a:headEnd/>
              <a:tailEnd/>
            </a:ln>
          </p:spPr>
          <p:txBody>
            <a:bodyPr/>
            <a:lstStyle/>
            <a:p>
              <a:endParaRPr lang="en-GB"/>
            </a:p>
          </p:txBody>
        </p:sp>
        <p:sp>
          <p:nvSpPr>
            <p:cNvPr id="442491" name="Freeform 123"/>
            <p:cNvSpPr>
              <a:spLocks/>
            </p:cNvSpPr>
            <p:nvPr/>
          </p:nvSpPr>
          <p:spPr bwMode="auto">
            <a:xfrm>
              <a:off x="2141" y="1727"/>
              <a:ext cx="14" cy="13"/>
            </a:xfrm>
            <a:custGeom>
              <a:avLst/>
              <a:gdLst/>
              <a:ahLst/>
              <a:cxnLst>
                <a:cxn ang="0">
                  <a:pos x="0" y="0"/>
                </a:cxn>
                <a:cxn ang="0">
                  <a:pos x="7" y="6"/>
                </a:cxn>
                <a:cxn ang="0">
                  <a:pos x="14" y="13"/>
                </a:cxn>
              </a:cxnLst>
              <a:rect l="0" t="0" r="r" b="b"/>
              <a:pathLst>
                <a:path w="14" h="13">
                  <a:moveTo>
                    <a:pt x="0" y="0"/>
                  </a:moveTo>
                  <a:lnTo>
                    <a:pt x="7" y="6"/>
                  </a:lnTo>
                  <a:lnTo>
                    <a:pt x="14" y="13"/>
                  </a:lnTo>
                </a:path>
              </a:pathLst>
            </a:custGeom>
            <a:noFill/>
            <a:ln w="31750">
              <a:solidFill>
                <a:srgbClr val="FF0000"/>
              </a:solidFill>
              <a:prstDash val="solid"/>
              <a:round/>
              <a:headEnd/>
              <a:tailEnd/>
            </a:ln>
          </p:spPr>
          <p:txBody>
            <a:bodyPr/>
            <a:lstStyle/>
            <a:p>
              <a:endParaRPr lang="en-GB"/>
            </a:p>
          </p:txBody>
        </p:sp>
        <p:sp>
          <p:nvSpPr>
            <p:cNvPr id="442492" name="Freeform 124"/>
            <p:cNvSpPr>
              <a:spLocks/>
            </p:cNvSpPr>
            <p:nvPr/>
          </p:nvSpPr>
          <p:spPr bwMode="auto">
            <a:xfrm>
              <a:off x="2155" y="1740"/>
              <a:ext cx="6" cy="1"/>
            </a:xfrm>
            <a:custGeom>
              <a:avLst/>
              <a:gdLst/>
              <a:ahLst/>
              <a:cxnLst>
                <a:cxn ang="0">
                  <a:pos x="0" y="0"/>
                </a:cxn>
                <a:cxn ang="0">
                  <a:pos x="0" y="0"/>
                </a:cxn>
                <a:cxn ang="0">
                  <a:pos x="6" y="0"/>
                </a:cxn>
              </a:cxnLst>
              <a:rect l="0" t="0" r="r" b="b"/>
              <a:pathLst>
                <a:path w="6">
                  <a:moveTo>
                    <a:pt x="0" y="0"/>
                  </a:moveTo>
                  <a:lnTo>
                    <a:pt x="0" y="0"/>
                  </a:lnTo>
                  <a:lnTo>
                    <a:pt x="6" y="0"/>
                  </a:lnTo>
                </a:path>
              </a:pathLst>
            </a:custGeom>
            <a:noFill/>
            <a:ln w="31750">
              <a:solidFill>
                <a:srgbClr val="FF0000"/>
              </a:solidFill>
              <a:prstDash val="solid"/>
              <a:round/>
              <a:headEnd/>
              <a:tailEnd/>
            </a:ln>
          </p:spPr>
          <p:txBody>
            <a:bodyPr/>
            <a:lstStyle/>
            <a:p>
              <a:endParaRPr lang="en-GB"/>
            </a:p>
          </p:txBody>
        </p:sp>
        <p:sp>
          <p:nvSpPr>
            <p:cNvPr id="442493" name="Freeform 125"/>
            <p:cNvSpPr>
              <a:spLocks/>
            </p:cNvSpPr>
            <p:nvPr/>
          </p:nvSpPr>
          <p:spPr bwMode="auto">
            <a:xfrm>
              <a:off x="2161" y="1713"/>
              <a:ext cx="14" cy="27"/>
            </a:xfrm>
            <a:custGeom>
              <a:avLst/>
              <a:gdLst/>
              <a:ahLst/>
              <a:cxnLst>
                <a:cxn ang="0">
                  <a:pos x="0" y="27"/>
                </a:cxn>
                <a:cxn ang="0">
                  <a:pos x="0" y="20"/>
                </a:cxn>
                <a:cxn ang="0">
                  <a:pos x="7" y="14"/>
                </a:cxn>
                <a:cxn ang="0">
                  <a:pos x="14" y="7"/>
                </a:cxn>
                <a:cxn ang="0">
                  <a:pos x="14" y="0"/>
                </a:cxn>
              </a:cxnLst>
              <a:rect l="0" t="0" r="r" b="b"/>
              <a:pathLst>
                <a:path w="14" h="27">
                  <a:moveTo>
                    <a:pt x="0" y="27"/>
                  </a:moveTo>
                  <a:lnTo>
                    <a:pt x="0" y="20"/>
                  </a:lnTo>
                  <a:lnTo>
                    <a:pt x="7" y="14"/>
                  </a:lnTo>
                  <a:lnTo>
                    <a:pt x="14" y="7"/>
                  </a:lnTo>
                  <a:lnTo>
                    <a:pt x="14" y="0"/>
                  </a:lnTo>
                </a:path>
              </a:pathLst>
            </a:custGeom>
            <a:noFill/>
            <a:ln w="31750">
              <a:solidFill>
                <a:srgbClr val="FF0000"/>
              </a:solidFill>
              <a:prstDash val="solid"/>
              <a:round/>
              <a:headEnd/>
              <a:tailEnd/>
            </a:ln>
          </p:spPr>
          <p:txBody>
            <a:bodyPr/>
            <a:lstStyle/>
            <a:p>
              <a:endParaRPr lang="en-GB"/>
            </a:p>
          </p:txBody>
        </p:sp>
        <p:sp>
          <p:nvSpPr>
            <p:cNvPr id="442494" name="Freeform 126"/>
            <p:cNvSpPr>
              <a:spLocks/>
            </p:cNvSpPr>
            <p:nvPr/>
          </p:nvSpPr>
          <p:spPr bwMode="auto">
            <a:xfrm>
              <a:off x="2175" y="1713"/>
              <a:ext cx="6" cy="14"/>
            </a:xfrm>
            <a:custGeom>
              <a:avLst/>
              <a:gdLst/>
              <a:ahLst/>
              <a:cxnLst>
                <a:cxn ang="0">
                  <a:pos x="0" y="0"/>
                </a:cxn>
                <a:cxn ang="0">
                  <a:pos x="0" y="0"/>
                </a:cxn>
                <a:cxn ang="0">
                  <a:pos x="0" y="7"/>
                </a:cxn>
                <a:cxn ang="0">
                  <a:pos x="6" y="14"/>
                </a:cxn>
              </a:cxnLst>
              <a:rect l="0" t="0" r="r" b="b"/>
              <a:pathLst>
                <a:path w="6" h="14">
                  <a:moveTo>
                    <a:pt x="0" y="0"/>
                  </a:moveTo>
                  <a:lnTo>
                    <a:pt x="0" y="0"/>
                  </a:lnTo>
                  <a:lnTo>
                    <a:pt x="0" y="7"/>
                  </a:lnTo>
                  <a:lnTo>
                    <a:pt x="6" y="14"/>
                  </a:lnTo>
                </a:path>
              </a:pathLst>
            </a:custGeom>
            <a:noFill/>
            <a:ln w="31750">
              <a:solidFill>
                <a:srgbClr val="FF0000"/>
              </a:solidFill>
              <a:prstDash val="solid"/>
              <a:round/>
              <a:headEnd/>
              <a:tailEnd/>
            </a:ln>
          </p:spPr>
          <p:txBody>
            <a:bodyPr/>
            <a:lstStyle/>
            <a:p>
              <a:endParaRPr lang="en-GB"/>
            </a:p>
          </p:txBody>
        </p:sp>
        <p:sp>
          <p:nvSpPr>
            <p:cNvPr id="442495" name="Freeform 127"/>
            <p:cNvSpPr>
              <a:spLocks/>
            </p:cNvSpPr>
            <p:nvPr/>
          </p:nvSpPr>
          <p:spPr bwMode="auto">
            <a:xfrm>
              <a:off x="2181" y="1727"/>
              <a:ext cx="14" cy="1"/>
            </a:xfrm>
            <a:custGeom>
              <a:avLst/>
              <a:gdLst/>
              <a:ahLst/>
              <a:cxnLst>
                <a:cxn ang="0">
                  <a:pos x="0" y="0"/>
                </a:cxn>
                <a:cxn ang="0">
                  <a:pos x="7" y="0"/>
                </a:cxn>
                <a:cxn ang="0">
                  <a:pos x="14" y="0"/>
                </a:cxn>
              </a:cxnLst>
              <a:rect l="0" t="0" r="r" b="b"/>
              <a:pathLst>
                <a:path w="14">
                  <a:moveTo>
                    <a:pt x="0" y="0"/>
                  </a:moveTo>
                  <a:lnTo>
                    <a:pt x="7" y="0"/>
                  </a:lnTo>
                  <a:lnTo>
                    <a:pt x="14" y="0"/>
                  </a:lnTo>
                </a:path>
              </a:pathLst>
            </a:custGeom>
            <a:noFill/>
            <a:ln w="31750">
              <a:solidFill>
                <a:srgbClr val="FF0000"/>
              </a:solidFill>
              <a:prstDash val="solid"/>
              <a:round/>
              <a:headEnd/>
              <a:tailEnd/>
            </a:ln>
          </p:spPr>
          <p:txBody>
            <a:bodyPr/>
            <a:lstStyle/>
            <a:p>
              <a:endParaRPr lang="en-GB"/>
            </a:p>
          </p:txBody>
        </p:sp>
        <p:sp>
          <p:nvSpPr>
            <p:cNvPr id="442496" name="Freeform 128"/>
            <p:cNvSpPr>
              <a:spLocks/>
            </p:cNvSpPr>
            <p:nvPr/>
          </p:nvSpPr>
          <p:spPr bwMode="auto">
            <a:xfrm>
              <a:off x="2195" y="1693"/>
              <a:ext cx="13" cy="34"/>
            </a:xfrm>
            <a:custGeom>
              <a:avLst/>
              <a:gdLst/>
              <a:ahLst/>
              <a:cxnLst>
                <a:cxn ang="0">
                  <a:pos x="0" y="34"/>
                </a:cxn>
                <a:cxn ang="0">
                  <a:pos x="7" y="27"/>
                </a:cxn>
                <a:cxn ang="0">
                  <a:pos x="7" y="14"/>
                </a:cxn>
                <a:cxn ang="0">
                  <a:pos x="13" y="7"/>
                </a:cxn>
                <a:cxn ang="0">
                  <a:pos x="13" y="0"/>
                </a:cxn>
              </a:cxnLst>
              <a:rect l="0" t="0" r="r" b="b"/>
              <a:pathLst>
                <a:path w="13" h="34">
                  <a:moveTo>
                    <a:pt x="0" y="34"/>
                  </a:moveTo>
                  <a:lnTo>
                    <a:pt x="7" y="27"/>
                  </a:lnTo>
                  <a:lnTo>
                    <a:pt x="7" y="14"/>
                  </a:lnTo>
                  <a:lnTo>
                    <a:pt x="13" y="7"/>
                  </a:lnTo>
                  <a:lnTo>
                    <a:pt x="13" y="0"/>
                  </a:lnTo>
                </a:path>
              </a:pathLst>
            </a:custGeom>
            <a:noFill/>
            <a:ln w="31750">
              <a:solidFill>
                <a:srgbClr val="FF0000"/>
              </a:solidFill>
              <a:prstDash val="solid"/>
              <a:round/>
              <a:headEnd/>
              <a:tailEnd/>
            </a:ln>
          </p:spPr>
          <p:txBody>
            <a:bodyPr/>
            <a:lstStyle/>
            <a:p>
              <a:endParaRPr lang="en-GB"/>
            </a:p>
          </p:txBody>
        </p:sp>
        <p:sp>
          <p:nvSpPr>
            <p:cNvPr id="442497" name="Freeform 129"/>
            <p:cNvSpPr>
              <a:spLocks/>
            </p:cNvSpPr>
            <p:nvPr/>
          </p:nvSpPr>
          <p:spPr bwMode="auto">
            <a:xfrm>
              <a:off x="2208" y="1693"/>
              <a:ext cx="7" cy="27"/>
            </a:xfrm>
            <a:custGeom>
              <a:avLst/>
              <a:gdLst/>
              <a:ahLst/>
              <a:cxnLst>
                <a:cxn ang="0">
                  <a:pos x="0" y="0"/>
                </a:cxn>
                <a:cxn ang="0">
                  <a:pos x="0" y="0"/>
                </a:cxn>
                <a:cxn ang="0">
                  <a:pos x="0" y="7"/>
                </a:cxn>
                <a:cxn ang="0">
                  <a:pos x="7" y="27"/>
                </a:cxn>
              </a:cxnLst>
              <a:rect l="0" t="0" r="r" b="b"/>
              <a:pathLst>
                <a:path w="7" h="27">
                  <a:moveTo>
                    <a:pt x="0" y="0"/>
                  </a:moveTo>
                  <a:lnTo>
                    <a:pt x="0" y="0"/>
                  </a:lnTo>
                  <a:lnTo>
                    <a:pt x="0" y="7"/>
                  </a:lnTo>
                  <a:lnTo>
                    <a:pt x="7" y="27"/>
                  </a:lnTo>
                </a:path>
              </a:pathLst>
            </a:custGeom>
            <a:noFill/>
            <a:ln w="31750">
              <a:solidFill>
                <a:srgbClr val="FF0000"/>
              </a:solidFill>
              <a:prstDash val="solid"/>
              <a:round/>
              <a:headEnd/>
              <a:tailEnd/>
            </a:ln>
          </p:spPr>
          <p:txBody>
            <a:bodyPr/>
            <a:lstStyle/>
            <a:p>
              <a:endParaRPr lang="en-GB"/>
            </a:p>
          </p:txBody>
        </p:sp>
        <p:sp>
          <p:nvSpPr>
            <p:cNvPr id="442498" name="Freeform 130"/>
            <p:cNvSpPr>
              <a:spLocks/>
            </p:cNvSpPr>
            <p:nvPr/>
          </p:nvSpPr>
          <p:spPr bwMode="auto">
            <a:xfrm>
              <a:off x="2215" y="1720"/>
              <a:ext cx="13" cy="47"/>
            </a:xfrm>
            <a:custGeom>
              <a:avLst/>
              <a:gdLst/>
              <a:ahLst/>
              <a:cxnLst>
                <a:cxn ang="0">
                  <a:pos x="0" y="0"/>
                </a:cxn>
                <a:cxn ang="0">
                  <a:pos x="0" y="13"/>
                </a:cxn>
                <a:cxn ang="0">
                  <a:pos x="7" y="27"/>
                </a:cxn>
                <a:cxn ang="0">
                  <a:pos x="13" y="40"/>
                </a:cxn>
                <a:cxn ang="0">
                  <a:pos x="13" y="47"/>
                </a:cxn>
              </a:cxnLst>
              <a:rect l="0" t="0" r="r" b="b"/>
              <a:pathLst>
                <a:path w="13" h="47">
                  <a:moveTo>
                    <a:pt x="0" y="0"/>
                  </a:moveTo>
                  <a:lnTo>
                    <a:pt x="0" y="13"/>
                  </a:lnTo>
                  <a:lnTo>
                    <a:pt x="7" y="27"/>
                  </a:lnTo>
                  <a:lnTo>
                    <a:pt x="13" y="40"/>
                  </a:lnTo>
                  <a:lnTo>
                    <a:pt x="13" y="47"/>
                  </a:lnTo>
                </a:path>
              </a:pathLst>
            </a:custGeom>
            <a:noFill/>
            <a:ln w="31750">
              <a:solidFill>
                <a:srgbClr val="FF0000"/>
              </a:solidFill>
              <a:prstDash val="solid"/>
              <a:round/>
              <a:headEnd/>
              <a:tailEnd/>
            </a:ln>
          </p:spPr>
          <p:txBody>
            <a:bodyPr/>
            <a:lstStyle/>
            <a:p>
              <a:endParaRPr lang="en-GB"/>
            </a:p>
          </p:txBody>
        </p:sp>
        <p:sp>
          <p:nvSpPr>
            <p:cNvPr id="442499" name="Freeform 131"/>
            <p:cNvSpPr>
              <a:spLocks/>
            </p:cNvSpPr>
            <p:nvPr/>
          </p:nvSpPr>
          <p:spPr bwMode="auto">
            <a:xfrm>
              <a:off x="2228" y="1760"/>
              <a:ext cx="7" cy="7"/>
            </a:xfrm>
            <a:custGeom>
              <a:avLst/>
              <a:gdLst/>
              <a:ahLst/>
              <a:cxnLst>
                <a:cxn ang="0">
                  <a:pos x="0" y="7"/>
                </a:cxn>
                <a:cxn ang="0">
                  <a:pos x="0" y="7"/>
                </a:cxn>
                <a:cxn ang="0">
                  <a:pos x="0" y="7"/>
                </a:cxn>
                <a:cxn ang="0">
                  <a:pos x="7" y="0"/>
                </a:cxn>
              </a:cxnLst>
              <a:rect l="0" t="0" r="r" b="b"/>
              <a:pathLst>
                <a:path w="7" h="7">
                  <a:moveTo>
                    <a:pt x="0" y="7"/>
                  </a:moveTo>
                  <a:lnTo>
                    <a:pt x="0" y="7"/>
                  </a:lnTo>
                  <a:lnTo>
                    <a:pt x="0" y="7"/>
                  </a:lnTo>
                  <a:lnTo>
                    <a:pt x="7" y="0"/>
                  </a:lnTo>
                </a:path>
              </a:pathLst>
            </a:custGeom>
            <a:noFill/>
            <a:ln w="31750">
              <a:solidFill>
                <a:srgbClr val="FF0000"/>
              </a:solidFill>
              <a:prstDash val="solid"/>
              <a:round/>
              <a:headEnd/>
              <a:tailEnd/>
            </a:ln>
          </p:spPr>
          <p:txBody>
            <a:bodyPr/>
            <a:lstStyle/>
            <a:p>
              <a:endParaRPr lang="en-GB"/>
            </a:p>
          </p:txBody>
        </p:sp>
        <p:sp>
          <p:nvSpPr>
            <p:cNvPr id="442500" name="Line 132"/>
            <p:cNvSpPr>
              <a:spLocks noChangeShapeType="1"/>
            </p:cNvSpPr>
            <p:nvPr/>
          </p:nvSpPr>
          <p:spPr bwMode="auto">
            <a:xfrm>
              <a:off x="2235" y="1760"/>
              <a:ext cx="13" cy="1"/>
            </a:xfrm>
            <a:prstGeom prst="line">
              <a:avLst/>
            </a:prstGeom>
            <a:noFill/>
            <a:ln w="31750">
              <a:solidFill>
                <a:srgbClr val="FF0000"/>
              </a:solidFill>
              <a:round/>
              <a:headEnd/>
              <a:tailEnd/>
            </a:ln>
          </p:spPr>
          <p:txBody>
            <a:bodyPr/>
            <a:lstStyle/>
            <a:p>
              <a:endParaRPr lang="en-GB"/>
            </a:p>
          </p:txBody>
        </p:sp>
        <p:sp>
          <p:nvSpPr>
            <p:cNvPr id="442501" name="Line 133"/>
            <p:cNvSpPr>
              <a:spLocks noChangeShapeType="1"/>
            </p:cNvSpPr>
            <p:nvPr/>
          </p:nvSpPr>
          <p:spPr bwMode="auto">
            <a:xfrm>
              <a:off x="2248" y="1760"/>
              <a:ext cx="7" cy="7"/>
            </a:xfrm>
            <a:prstGeom prst="line">
              <a:avLst/>
            </a:prstGeom>
            <a:noFill/>
            <a:ln w="31750">
              <a:solidFill>
                <a:srgbClr val="FF0000"/>
              </a:solidFill>
              <a:round/>
              <a:headEnd/>
              <a:tailEnd/>
            </a:ln>
          </p:spPr>
          <p:txBody>
            <a:bodyPr/>
            <a:lstStyle/>
            <a:p>
              <a:endParaRPr lang="en-GB"/>
            </a:p>
          </p:txBody>
        </p:sp>
        <p:sp>
          <p:nvSpPr>
            <p:cNvPr id="442502" name="Freeform 134"/>
            <p:cNvSpPr>
              <a:spLocks/>
            </p:cNvSpPr>
            <p:nvPr/>
          </p:nvSpPr>
          <p:spPr bwMode="auto">
            <a:xfrm>
              <a:off x="2255" y="1767"/>
              <a:ext cx="13" cy="20"/>
            </a:xfrm>
            <a:custGeom>
              <a:avLst/>
              <a:gdLst/>
              <a:ahLst/>
              <a:cxnLst>
                <a:cxn ang="0">
                  <a:pos x="0" y="0"/>
                </a:cxn>
                <a:cxn ang="0">
                  <a:pos x="0" y="7"/>
                </a:cxn>
                <a:cxn ang="0">
                  <a:pos x="7" y="13"/>
                </a:cxn>
                <a:cxn ang="0">
                  <a:pos x="7" y="20"/>
                </a:cxn>
                <a:cxn ang="0">
                  <a:pos x="13" y="20"/>
                </a:cxn>
              </a:cxnLst>
              <a:rect l="0" t="0" r="r" b="b"/>
              <a:pathLst>
                <a:path w="13" h="20">
                  <a:moveTo>
                    <a:pt x="0" y="0"/>
                  </a:moveTo>
                  <a:lnTo>
                    <a:pt x="0" y="7"/>
                  </a:lnTo>
                  <a:lnTo>
                    <a:pt x="7" y="13"/>
                  </a:lnTo>
                  <a:lnTo>
                    <a:pt x="7" y="20"/>
                  </a:lnTo>
                  <a:lnTo>
                    <a:pt x="13" y="20"/>
                  </a:lnTo>
                </a:path>
              </a:pathLst>
            </a:custGeom>
            <a:noFill/>
            <a:ln w="31750">
              <a:solidFill>
                <a:srgbClr val="FF0000"/>
              </a:solidFill>
              <a:prstDash val="solid"/>
              <a:round/>
              <a:headEnd/>
              <a:tailEnd/>
            </a:ln>
          </p:spPr>
          <p:txBody>
            <a:bodyPr/>
            <a:lstStyle/>
            <a:p>
              <a:endParaRPr lang="en-GB"/>
            </a:p>
          </p:txBody>
        </p:sp>
        <p:sp>
          <p:nvSpPr>
            <p:cNvPr id="442503" name="Freeform 135"/>
            <p:cNvSpPr>
              <a:spLocks/>
            </p:cNvSpPr>
            <p:nvPr/>
          </p:nvSpPr>
          <p:spPr bwMode="auto">
            <a:xfrm>
              <a:off x="2268" y="1753"/>
              <a:ext cx="14" cy="34"/>
            </a:xfrm>
            <a:custGeom>
              <a:avLst/>
              <a:gdLst/>
              <a:ahLst/>
              <a:cxnLst>
                <a:cxn ang="0">
                  <a:pos x="0" y="34"/>
                </a:cxn>
                <a:cxn ang="0">
                  <a:pos x="7" y="27"/>
                </a:cxn>
                <a:cxn ang="0">
                  <a:pos x="7" y="21"/>
                </a:cxn>
                <a:cxn ang="0">
                  <a:pos x="14" y="7"/>
                </a:cxn>
                <a:cxn ang="0">
                  <a:pos x="14" y="0"/>
                </a:cxn>
              </a:cxnLst>
              <a:rect l="0" t="0" r="r" b="b"/>
              <a:pathLst>
                <a:path w="14" h="34">
                  <a:moveTo>
                    <a:pt x="0" y="34"/>
                  </a:moveTo>
                  <a:lnTo>
                    <a:pt x="7" y="27"/>
                  </a:lnTo>
                  <a:lnTo>
                    <a:pt x="7" y="21"/>
                  </a:lnTo>
                  <a:lnTo>
                    <a:pt x="14" y="7"/>
                  </a:lnTo>
                  <a:lnTo>
                    <a:pt x="14" y="0"/>
                  </a:lnTo>
                </a:path>
              </a:pathLst>
            </a:custGeom>
            <a:noFill/>
            <a:ln w="31750">
              <a:solidFill>
                <a:srgbClr val="FF0000"/>
              </a:solidFill>
              <a:prstDash val="solid"/>
              <a:round/>
              <a:headEnd/>
              <a:tailEnd/>
            </a:ln>
          </p:spPr>
          <p:txBody>
            <a:bodyPr/>
            <a:lstStyle/>
            <a:p>
              <a:endParaRPr lang="en-GB"/>
            </a:p>
          </p:txBody>
        </p:sp>
        <p:sp>
          <p:nvSpPr>
            <p:cNvPr id="442504" name="Line 136"/>
            <p:cNvSpPr>
              <a:spLocks noChangeShapeType="1"/>
            </p:cNvSpPr>
            <p:nvPr/>
          </p:nvSpPr>
          <p:spPr bwMode="auto">
            <a:xfrm flipV="1">
              <a:off x="2282" y="1733"/>
              <a:ext cx="6" cy="20"/>
            </a:xfrm>
            <a:prstGeom prst="line">
              <a:avLst/>
            </a:prstGeom>
            <a:noFill/>
            <a:ln w="31750">
              <a:solidFill>
                <a:srgbClr val="FF0000"/>
              </a:solidFill>
              <a:round/>
              <a:headEnd/>
              <a:tailEnd/>
            </a:ln>
          </p:spPr>
          <p:txBody>
            <a:bodyPr/>
            <a:lstStyle/>
            <a:p>
              <a:endParaRPr lang="en-GB"/>
            </a:p>
          </p:txBody>
        </p:sp>
        <p:sp>
          <p:nvSpPr>
            <p:cNvPr id="442505" name="Freeform 137"/>
            <p:cNvSpPr>
              <a:spLocks/>
            </p:cNvSpPr>
            <p:nvPr/>
          </p:nvSpPr>
          <p:spPr bwMode="auto">
            <a:xfrm>
              <a:off x="2288" y="1720"/>
              <a:ext cx="14" cy="13"/>
            </a:xfrm>
            <a:custGeom>
              <a:avLst/>
              <a:gdLst/>
              <a:ahLst/>
              <a:cxnLst>
                <a:cxn ang="0">
                  <a:pos x="0" y="13"/>
                </a:cxn>
                <a:cxn ang="0">
                  <a:pos x="7" y="0"/>
                </a:cxn>
                <a:cxn ang="0">
                  <a:pos x="14" y="0"/>
                </a:cxn>
                <a:cxn ang="0">
                  <a:pos x="14" y="0"/>
                </a:cxn>
              </a:cxnLst>
              <a:rect l="0" t="0" r="r" b="b"/>
              <a:pathLst>
                <a:path w="14" h="13">
                  <a:moveTo>
                    <a:pt x="0" y="13"/>
                  </a:moveTo>
                  <a:lnTo>
                    <a:pt x="7" y="0"/>
                  </a:lnTo>
                  <a:lnTo>
                    <a:pt x="14" y="0"/>
                  </a:lnTo>
                  <a:lnTo>
                    <a:pt x="14" y="0"/>
                  </a:lnTo>
                </a:path>
              </a:pathLst>
            </a:custGeom>
            <a:noFill/>
            <a:ln w="31750">
              <a:solidFill>
                <a:srgbClr val="FF0000"/>
              </a:solidFill>
              <a:prstDash val="solid"/>
              <a:round/>
              <a:headEnd/>
              <a:tailEnd/>
            </a:ln>
          </p:spPr>
          <p:txBody>
            <a:bodyPr/>
            <a:lstStyle/>
            <a:p>
              <a:endParaRPr lang="en-GB"/>
            </a:p>
          </p:txBody>
        </p:sp>
        <p:sp>
          <p:nvSpPr>
            <p:cNvPr id="442506" name="Freeform 138"/>
            <p:cNvSpPr>
              <a:spLocks/>
            </p:cNvSpPr>
            <p:nvPr/>
          </p:nvSpPr>
          <p:spPr bwMode="auto">
            <a:xfrm>
              <a:off x="2302" y="1720"/>
              <a:ext cx="7" cy="54"/>
            </a:xfrm>
            <a:custGeom>
              <a:avLst/>
              <a:gdLst/>
              <a:ahLst/>
              <a:cxnLst>
                <a:cxn ang="0">
                  <a:pos x="0" y="0"/>
                </a:cxn>
                <a:cxn ang="0">
                  <a:pos x="0" y="7"/>
                </a:cxn>
                <a:cxn ang="0">
                  <a:pos x="0" y="27"/>
                </a:cxn>
                <a:cxn ang="0">
                  <a:pos x="7" y="40"/>
                </a:cxn>
                <a:cxn ang="0">
                  <a:pos x="7" y="54"/>
                </a:cxn>
              </a:cxnLst>
              <a:rect l="0" t="0" r="r" b="b"/>
              <a:pathLst>
                <a:path w="7" h="54">
                  <a:moveTo>
                    <a:pt x="0" y="0"/>
                  </a:moveTo>
                  <a:lnTo>
                    <a:pt x="0" y="7"/>
                  </a:lnTo>
                  <a:lnTo>
                    <a:pt x="0" y="27"/>
                  </a:lnTo>
                  <a:lnTo>
                    <a:pt x="7" y="40"/>
                  </a:lnTo>
                  <a:lnTo>
                    <a:pt x="7" y="54"/>
                  </a:lnTo>
                </a:path>
              </a:pathLst>
            </a:custGeom>
            <a:noFill/>
            <a:ln w="31750">
              <a:solidFill>
                <a:srgbClr val="FF0000"/>
              </a:solidFill>
              <a:prstDash val="solid"/>
              <a:round/>
              <a:headEnd/>
              <a:tailEnd/>
            </a:ln>
          </p:spPr>
          <p:txBody>
            <a:bodyPr/>
            <a:lstStyle/>
            <a:p>
              <a:endParaRPr lang="en-GB"/>
            </a:p>
          </p:txBody>
        </p:sp>
        <p:sp>
          <p:nvSpPr>
            <p:cNvPr id="442507" name="Freeform 139"/>
            <p:cNvSpPr>
              <a:spLocks/>
            </p:cNvSpPr>
            <p:nvPr/>
          </p:nvSpPr>
          <p:spPr bwMode="auto">
            <a:xfrm>
              <a:off x="2309" y="1774"/>
              <a:ext cx="13" cy="6"/>
            </a:xfrm>
            <a:custGeom>
              <a:avLst/>
              <a:gdLst/>
              <a:ahLst/>
              <a:cxnLst>
                <a:cxn ang="0">
                  <a:pos x="0" y="0"/>
                </a:cxn>
                <a:cxn ang="0">
                  <a:pos x="6" y="6"/>
                </a:cxn>
                <a:cxn ang="0">
                  <a:pos x="13" y="6"/>
                </a:cxn>
              </a:cxnLst>
              <a:rect l="0" t="0" r="r" b="b"/>
              <a:pathLst>
                <a:path w="13" h="6">
                  <a:moveTo>
                    <a:pt x="0" y="0"/>
                  </a:moveTo>
                  <a:lnTo>
                    <a:pt x="6" y="6"/>
                  </a:lnTo>
                  <a:lnTo>
                    <a:pt x="13" y="6"/>
                  </a:lnTo>
                </a:path>
              </a:pathLst>
            </a:custGeom>
            <a:noFill/>
            <a:ln w="31750">
              <a:solidFill>
                <a:srgbClr val="FF0000"/>
              </a:solidFill>
              <a:prstDash val="solid"/>
              <a:round/>
              <a:headEnd/>
              <a:tailEnd/>
            </a:ln>
          </p:spPr>
          <p:txBody>
            <a:bodyPr/>
            <a:lstStyle/>
            <a:p>
              <a:endParaRPr lang="en-GB"/>
            </a:p>
          </p:txBody>
        </p:sp>
        <p:sp>
          <p:nvSpPr>
            <p:cNvPr id="442508" name="Freeform 140"/>
            <p:cNvSpPr>
              <a:spLocks/>
            </p:cNvSpPr>
            <p:nvPr/>
          </p:nvSpPr>
          <p:spPr bwMode="auto">
            <a:xfrm>
              <a:off x="2322" y="1780"/>
              <a:ext cx="7" cy="14"/>
            </a:xfrm>
            <a:custGeom>
              <a:avLst/>
              <a:gdLst/>
              <a:ahLst/>
              <a:cxnLst>
                <a:cxn ang="0">
                  <a:pos x="0" y="0"/>
                </a:cxn>
                <a:cxn ang="0">
                  <a:pos x="0" y="7"/>
                </a:cxn>
                <a:cxn ang="0">
                  <a:pos x="0" y="14"/>
                </a:cxn>
                <a:cxn ang="0">
                  <a:pos x="7" y="14"/>
                </a:cxn>
                <a:cxn ang="0">
                  <a:pos x="7" y="14"/>
                </a:cxn>
              </a:cxnLst>
              <a:rect l="0" t="0" r="r" b="b"/>
              <a:pathLst>
                <a:path w="7" h="14">
                  <a:moveTo>
                    <a:pt x="0" y="0"/>
                  </a:moveTo>
                  <a:lnTo>
                    <a:pt x="0" y="7"/>
                  </a:lnTo>
                  <a:lnTo>
                    <a:pt x="0" y="14"/>
                  </a:lnTo>
                  <a:lnTo>
                    <a:pt x="7" y="14"/>
                  </a:lnTo>
                  <a:lnTo>
                    <a:pt x="7" y="14"/>
                  </a:lnTo>
                </a:path>
              </a:pathLst>
            </a:custGeom>
            <a:noFill/>
            <a:ln w="31750">
              <a:solidFill>
                <a:srgbClr val="FF0000"/>
              </a:solidFill>
              <a:prstDash val="solid"/>
              <a:round/>
              <a:headEnd/>
              <a:tailEnd/>
            </a:ln>
          </p:spPr>
          <p:txBody>
            <a:bodyPr/>
            <a:lstStyle/>
            <a:p>
              <a:endParaRPr lang="en-GB"/>
            </a:p>
          </p:txBody>
        </p:sp>
        <p:sp>
          <p:nvSpPr>
            <p:cNvPr id="442509" name="Freeform 141"/>
            <p:cNvSpPr>
              <a:spLocks/>
            </p:cNvSpPr>
            <p:nvPr/>
          </p:nvSpPr>
          <p:spPr bwMode="auto">
            <a:xfrm>
              <a:off x="2329" y="1727"/>
              <a:ext cx="13" cy="67"/>
            </a:xfrm>
            <a:custGeom>
              <a:avLst/>
              <a:gdLst/>
              <a:ahLst/>
              <a:cxnLst>
                <a:cxn ang="0">
                  <a:pos x="0" y="67"/>
                </a:cxn>
                <a:cxn ang="0">
                  <a:pos x="0" y="53"/>
                </a:cxn>
                <a:cxn ang="0">
                  <a:pos x="6" y="33"/>
                </a:cxn>
                <a:cxn ang="0">
                  <a:pos x="6" y="13"/>
                </a:cxn>
                <a:cxn ang="0">
                  <a:pos x="13" y="0"/>
                </a:cxn>
              </a:cxnLst>
              <a:rect l="0" t="0" r="r" b="b"/>
              <a:pathLst>
                <a:path w="13" h="67">
                  <a:moveTo>
                    <a:pt x="0" y="67"/>
                  </a:moveTo>
                  <a:lnTo>
                    <a:pt x="0" y="53"/>
                  </a:lnTo>
                  <a:lnTo>
                    <a:pt x="6" y="33"/>
                  </a:lnTo>
                  <a:lnTo>
                    <a:pt x="6" y="13"/>
                  </a:lnTo>
                  <a:lnTo>
                    <a:pt x="13" y="0"/>
                  </a:lnTo>
                </a:path>
              </a:pathLst>
            </a:custGeom>
            <a:noFill/>
            <a:ln w="31750">
              <a:solidFill>
                <a:srgbClr val="FF0000"/>
              </a:solidFill>
              <a:prstDash val="solid"/>
              <a:round/>
              <a:headEnd/>
              <a:tailEnd/>
            </a:ln>
          </p:spPr>
          <p:txBody>
            <a:bodyPr/>
            <a:lstStyle/>
            <a:p>
              <a:endParaRPr lang="en-GB"/>
            </a:p>
          </p:txBody>
        </p:sp>
        <p:sp>
          <p:nvSpPr>
            <p:cNvPr id="442510" name="Freeform 142"/>
            <p:cNvSpPr>
              <a:spLocks/>
            </p:cNvSpPr>
            <p:nvPr/>
          </p:nvSpPr>
          <p:spPr bwMode="auto">
            <a:xfrm>
              <a:off x="2342" y="1713"/>
              <a:ext cx="13" cy="14"/>
            </a:xfrm>
            <a:custGeom>
              <a:avLst/>
              <a:gdLst/>
              <a:ahLst/>
              <a:cxnLst>
                <a:cxn ang="0">
                  <a:pos x="0" y="14"/>
                </a:cxn>
                <a:cxn ang="0">
                  <a:pos x="7" y="0"/>
                </a:cxn>
                <a:cxn ang="0">
                  <a:pos x="13" y="0"/>
                </a:cxn>
              </a:cxnLst>
              <a:rect l="0" t="0" r="r" b="b"/>
              <a:pathLst>
                <a:path w="13" h="14">
                  <a:moveTo>
                    <a:pt x="0" y="14"/>
                  </a:moveTo>
                  <a:lnTo>
                    <a:pt x="7" y="0"/>
                  </a:lnTo>
                  <a:lnTo>
                    <a:pt x="13" y="0"/>
                  </a:lnTo>
                </a:path>
              </a:pathLst>
            </a:custGeom>
            <a:noFill/>
            <a:ln w="31750">
              <a:solidFill>
                <a:srgbClr val="FF0000"/>
              </a:solidFill>
              <a:prstDash val="solid"/>
              <a:round/>
              <a:headEnd/>
              <a:tailEnd/>
            </a:ln>
          </p:spPr>
          <p:txBody>
            <a:bodyPr/>
            <a:lstStyle/>
            <a:p>
              <a:endParaRPr lang="en-GB"/>
            </a:p>
          </p:txBody>
        </p:sp>
        <p:sp>
          <p:nvSpPr>
            <p:cNvPr id="442511" name="Freeform 143"/>
            <p:cNvSpPr>
              <a:spLocks/>
            </p:cNvSpPr>
            <p:nvPr/>
          </p:nvSpPr>
          <p:spPr bwMode="auto">
            <a:xfrm>
              <a:off x="2355" y="1713"/>
              <a:ext cx="7" cy="20"/>
            </a:xfrm>
            <a:custGeom>
              <a:avLst/>
              <a:gdLst/>
              <a:ahLst/>
              <a:cxnLst>
                <a:cxn ang="0">
                  <a:pos x="0" y="0"/>
                </a:cxn>
                <a:cxn ang="0">
                  <a:pos x="0" y="0"/>
                </a:cxn>
                <a:cxn ang="0">
                  <a:pos x="0" y="7"/>
                </a:cxn>
                <a:cxn ang="0">
                  <a:pos x="7" y="20"/>
                </a:cxn>
              </a:cxnLst>
              <a:rect l="0" t="0" r="r" b="b"/>
              <a:pathLst>
                <a:path w="7" h="20">
                  <a:moveTo>
                    <a:pt x="0" y="0"/>
                  </a:moveTo>
                  <a:lnTo>
                    <a:pt x="0" y="0"/>
                  </a:lnTo>
                  <a:lnTo>
                    <a:pt x="0" y="7"/>
                  </a:lnTo>
                  <a:lnTo>
                    <a:pt x="7" y="20"/>
                  </a:lnTo>
                </a:path>
              </a:pathLst>
            </a:custGeom>
            <a:noFill/>
            <a:ln w="31750">
              <a:solidFill>
                <a:srgbClr val="FF0000"/>
              </a:solidFill>
              <a:prstDash val="solid"/>
              <a:round/>
              <a:headEnd/>
              <a:tailEnd/>
            </a:ln>
          </p:spPr>
          <p:txBody>
            <a:bodyPr/>
            <a:lstStyle/>
            <a:p>
              <a:endParaRPr lang="en-GB"/>
            </a:p>
          </p:txBody>
        </p:sp>
        <p:sp>
          <p:nvSpPr>
            <p:cNvPr id="442512" name="Line 144"/>
            <p:cNvSpPr>
              <a:spLocks noChangeShapeType="1"/>
            </p:cNvSpPr>
            <p:nvPr/>
          </p:nvSpPr>
          <p:spPr bwMode="auto">
            <a:xfrm>
              <a:off x="2362" y="1733"/>
              <a:ext cx="13" cy="7"/>
            </a:xfrm>
            <a:prstGeom prst="line">
              <a:avLst/>
            </a:prstGeom>
            <a:noFill/>
            <a:ln w="31750">
              <a:solidFill>
                <a:srgbClr val="FF0000"/>
              </a:solidFill>
              <a:round/>
              <a:headEnd/>
              <a:tailEnd/>
            </a:ln>
          </p:spPr>
          <p:txBody>
            <a:bodyPr/>
            <a:lstStyle/>
            <a:p>
              <a:endParaRPr lang="en-GB"/>
            </a:p>
          </p:txBody>
        </p:sp>
        <p:sp>
          <p:nvSpPr>
            <p:cNvPr id="442513" name="Freeform 145"/>
            <p:cNvSpPr>
              <a:spLocks/>
            </p:cNvSpPr>
            <p:nvPr/>
          </p:nvSpPr>
          <p:spPr bwMode="auto">
            <a:xfrm>
              <a:off x="2375" y="1733"/>
              <a:ext cx="7" cy="7"/>
            </a:xfrm>
            <a:custGeom>
              <a:avLst/>
              <a:gdLst/>
              <a:ahLst/>
              <a:cxnLst>
                <a:cxn ang="0">
                  <a:pos x="0" y="7"/>
                </a:cxn>
                <a:cxn ang="0">
                  <a:pos x="0" y="7"/>
                </a:cxn>
                <a:cxn ang="0">
                  <a:pos x="7" y="0"/>
                </a:cxn>
              </a:cxnLst>
              <a:rect l="0" t="0" r="r" b="b"/>
              <a:pathLst>
                <a:path w="7" h="7">
                  <a:moveTo>
                    <a:pt x="0" y="7"/>
                  </a:moveTo>
                  <a:lnTo>
                    <a:pt x="0" y="7"/>
                  </a:lnTo>
                  <a:lnTo>
                    <a:pt x="7" y="0"/>
                  </a:lnTo>
                </a:path>
              </a:pathLst>
            </a:custGeom>
            <a:noFill/>
            <a:ln w="31750">
              <a:solidFill>
                <a:srgbClr val="FF0000"/>
              </a:solidFill>
              <a:prstDash val="solid"/>
              <a:round/>
              <a:headEnd/>
              <a:tailEnd/>
            </a:ln>
          </p:spPr>
          <p:txBody>
            <a:bodyPr/>
            <a:lstStyle/>
            <a:p>
              <a:endParaRPr lang="en-GB"/>
            </a:p>
          </p:txBody>
        </p:sp>
        <p:sp>
          <p:nvSpPr>
            <p:cNvPr id="442514" name="Line 146"/>
            <p:cNvSpPr>
              <a:spLocks noChangeShapeType="1"/>
            </p:cNvSpPr>
            <p:nvPr/>
          </p:nvSpPr>
          <p:spPr bwMode="auto">
            <a:xfrm>
              <a:off x="2382" y="1733"/>
              <a:ext cx="13" cy="1"/>
            </a:xfrm>
            <a:prstGeom prst="line">
              <a:avLst/>
            </a:prstGeom>
            <a:noFill/>
            <a:ln w="31750">
              <a:solidFill>
                <a:srgbClr val="FF0000"/>
              </a:solidFill>
              <a:round/>
              <a:headEnd/>
              <a:tailEnd/>
            </a:ln>
          </p:spPr>
          <p:txBody>
            <a:bodyPr/>
            <a:lstStyle/>
            <a:p>
              <a:endParaRPr lang="en-GB"/>
            </a:p>
          </p:txBody>
        </p:sp>
        <p:sp>
          <p:nvSpPr>
            <p:cNvPr id="442515" name="Freeform 147"/>
            <p:cNvSpPr>
              <a:spLocks/>
            </p:cNvSpPr>
            <p:nvPr/>
          </p:nvSpPr>
          <p:spPr bwMode="auto">
            <a:xfrm>
              <a:off x="2395" y="1727"/>
              <a:ext cx="14" cy="6"/>
            </a:xfrm>
            <a:custGeom>
              <a:avLst/>
              <a:gdLst/>
              <a:ahLst/>
              <a:cxnLst>
                <a:cxn ang="0">
                  <a:pos x="0" y="6"/>
                </a:cxn>
                <a:cxn ang="0">
                  <a:pos x="7" y="0"/>
                </a:cxn>
                <a:cxn ang="0">
                  <a:pos x="14" y="0"/>
                </a:cxn>
                <a:cxn ang="0">
                  <a:pos x="14" y="0"/>
                </a:cxn>
              </a:cxnLst>
              <a:rect l="0" t="0" r="r" b="b"/>
              <a:pathLst>
                <a:path w="14" h="6">
                  <a:moveTo>
                    <a:pt x="0" y="6"/>
                  </a:moveTo>
                  <a:lnTo>
                    <a:pt x="7" y="0"/>
                  </a:lnTo>
                  <a:lnTo>
                    <a:pt x="14" y="0"/>
                  </a:lnTo>
                  <a:lnTo>
                    <a:pt x="14" y="0"/>
                  </a:lnTo>
                </a:path>
              </a:pathLst>
            </a:custGeom>
            <a:noFill/>
            <a:ln w="31750">
              <a:solidFill>
                <a:srgbClr val="FF0000"/>
              </a:solidFill>
              <a:prstDash val="solid"/>
              <a:round/>
              <a:headEnd/>
              <a:tailEnd/>
            </a:ln>
          </p:spPr>
          <p:txBody>
            <a:bodyPr/>
            <a:lstStyle/>
            <a:p>
              <a:endParaRPr lang="en-GB"/>
            </a:p>
          </p:txBody>
        </p:sp>
        <p:sp>
          <p:nvSpPr>
            <p:cNvPr id="442516" name="Freeform 148"/>
            <p:cNvSpPr>
              <a:spLocks/>
            </p:cNvSpPr>
            <p:nvPr/>
          </p:nvSpPr>
          <p:spPr bwMode="auto">
            <a:xfrm>
              <a:off x="2409" y="1727"/>
              <a:ext cx="7" cy="67"/>
            </a:xfrm>
            <a:custGeom>
              <a:avLst/>
              <a:gdLst/>
              <a:ahLst/>
              <a:cxnLst>
                <a:cxn ang="0">
                  <a:pos x="0" y="0"/>
                </a:cxn>
                <a:cxn ang="0">
                  <a:pos x="0" y="13"/>
                </a:cxn>
                <a:cxn ang="0">
                  <a:pos x="0" y="33"/>
                </a:cxn>
                <a:cxn ang="0">
                  <a:pos x="7" y="53"/>
                </a:cxn>
                <a:cxn ang="0">
                  <a:pos x="7" y="67"/>
                </a:cxn>
              </a:cxnLst>
              <a:rect l="0" t="0" r="r" b="b"/>
              <a:pathLst>
                <a:path w="7" h="67">
                  <a:moveTo>
                    <a:pt x="0" y="0"/>
                  </a:moveTo>
                  <a:lnTo>
                    <a:pt x="0" y="13"/>
                  </a:lnTo>
                  <a:lnTo>
                    <a:pt x="0" y="33"/>
                  </a:lnTo>
                  <a:lnTo>
                    <a:pt x="7" y="53"/>
                  </a:lnTo>
                  <a:lnTo>
                    <a:pt x="7" y="67"/>
                  </a:lnTo>
                </a:path>
              </a:pathLst>
            </a:custGeom>
            <a:noFill/>
            <a:ln w="31750">
              <a:solidFill>
                <a:srgbClr val="FF0000"/>
              </a:solidFill>
              <a:prstDash val="solid"/>
              <a:round/>
              <a:headEnd/>
              <a:tailEnd/>
            </a:ln>
          </p:spPr>
          <p:txBody>
            <a:bodyPr/>
            <a:lstStyle/>
            <a:p>
              <a:endParaRPr lang="en-GB"/>
            </a:p>
          </p:txBody>
        </p:sp>
        <p:sp>
          <p:nvSpPr>
            <p:cNvPr id="442517" name="Freeform 149"/>
            <p:cNvSpPr>
              <a:spLocks/>
            </p:cNvSpPr>
            <p:nvPr/>
          </p:nvSpPr>
          <p:spPr bwMode="auto">
            <a:xfrm>
              <a:off x="2416" y="1780"/>
              <a:ext cx="13" cy="14"/>
            </a:xfrm>
            <a:custGeom>
              <a:avLst/>
              <a:gdLst/>
              <a:ahLst/>
              <a:cxnLst>
                <a:cxn ang="0">
                  <a:pos x="0" y="14"/>
                </a:cxn>
                <a:cxn ang="0">
                  <a:pos x="0" y="14"/>
                </a:cxn>
                <a:cxn ang="0">
                  <a:pos x="6" y="14"/>
                </a:cxn>
                <a:cxn ang="0">
                  <a:pos x="13" y="0"/>
                </a:cxn>
              </a:cxnLst>
              <a:rect l="0" t="0" r="r" b="b"/>
              <a:pathLst>
                <a:path w="13" h="14">
                  <a:moveTo>
                    <a:pt x="0" y="14"/>
                  </a:moveTo>
                  <a:lnTo>
                    <a:pt x="0" y="14"/>
                  </a:lnTo>
                  <a:lnTo>
                    <a:pt x="6" y="14"/>
                  </a:lnTo>
                  <a:lnTo>
                    <a:pt x="13" y="0"/>
                  </a:lnTo>
                </a:path>
              </a:pathLst>
            </a:custGeom>
            <a:noFill/>
            <a:ln w="31750">
              <a:solidFill>
                <a:srgbClr val="FF0000"/>
              </a:solidFill>
              <a:prstDash val="solid"/>
              <a:round/>
              <a:headEnd/>
              <a:tailEnd/>
            </a:ln>
          </p:spPr>
          <p:txBody>
            <a:bodyPr/>
            <a:lstStyle/>
            <a:p>
              <a:endParaRPr lang="en-GB"/>
            </a:p>
          </p:txBody>
        </p:sp>
        <p:sp>
          <p:nvSpPr>
            <p:cNvPr id="442518" name="Freeform 150"/>
            <p:cNvSpPr>
              <a:spLocks/>
            </p:cNvSpPr>
            <p:nvPr/>
          </p:nvSpPr>
          <p:spPr bwMode="auto">
            <a:xfrm>
              <a:off x="2429" y="1753"/>
              <a:ext cx="7" cy="27"/>
            </a:xfrm>
            <a:custGeom>
              <a:avLst/>
              <a:gdLst/>
              <a:ahLst/>
              <a:cxnLst>
                <a:cxn ang="0">
                  <a:pos x="0" y="27"/>
                </a:cxn>
                <a:cxn ang="0">
                  <a:pos x="0" y="14"/>
                </a:cxn>
                <a:cxn ang="0">
                  <a:pos x="7" y="0"/>
                </a:cxn>
              </a:cxnLst>
              <a:rect l="0" t="0" r="r" b="b"/>
              <a:pathLst>
                <a:path w="7" h="27">
                  <a:moveTo>
                    <a:pt x="0" y="27"/>
                  </a:moveTo>
                  <a:lnTo>
                    <a:pt x="0" y="14"/>
                  </a:lnTo>
                  <a:lnTo>
                    <a:pt x="7" y="0"/>
                  </a:lnTo>
                </a:path>
              </a:pathLst>
            </a:custGeom>
            <a:noFill/>
            <a:ln w="31750">
              <a:solidFill>
                <a:srgbClr val="FF0000"/>
              </a:solidFill>
              <a:prstDash val="solid"/>
              <a:round/>
              <a:headEnd/>
              <a:tailEnd/>
            </a:ln>
          </p:spPr>
          <p:txBody>
            <a:bodyPr/>
            <a:lstStyle/>
            <a:p>
              <a:endParaRPr lang="en-GB"/>
            </a:p>
          </p:txBody>
        </p:sp>
        <p:sp>
          <p:nvSpPr>
            <p:cNvPr id="442519" name="Freeform 151"/>
            <p:cNvSpPr>
              <a:spLocks/>
            </p:cNvSpPr>
            <p:nvPr/>
          </p:nvSpPr>
          <p:spPr bwMode="auto">
            <a:xfrm>
              <a:off x="2436" y="1753"/>
              <a:ext cx="13" cy="1"/>
            </a:xfrm>
            <a:custGeom>
              <a:avLst/>
              <a:gdLst/>
              <a:ahLst/>
              <a:cxnLst>
                <a:cxn ang="0">
                  <a:pos x="0" y="0"/>
                </a:cxn>
                <a:cxn ang="0">
                  <a:pos x="6" y="0"/>
                </a:cxn>
                <a:cxn ang="0">
                  <a:pos x="13" y="0"/>
                </a:cxn>
              </a:cxnLst>
              <a:rect l="0" t="0" r="r" b="b"/>
              <a:pathLst>
                <a:path w="13">
                  <a:moveTo>
                    <a:pt x="0" y="0"/>
                  </a:moveTo>
                  <a:lnTo>
                    <a:pt x="6" y="0"/>
                  </a:lnTo>
                  <a:lnTo>
                    <a:pt x="13" y="0"/>
                  </a:lnTo>
                </a:path>
              </a:pathLst>
            </a:custGeom>
            <a:noFill/>
            <a:ln w="31750">
              <a:solidFill>
                <a:srgbClr val="FF0000"/>
              </a:solidFill>
              <a:prstDash val="solid"/>
              <a:round/>
              <a:headEnd/>
              <a:tailEnd/>
            </a:ln>
          </p:spPr>
          <p:txBody>
            <a:bodyPr/>
            <a:lstStyle/>
            <a:p>
              <a:endParaRPr lang="en-GB"/>
            </a:p>
          </p:txBody>
        </p:sp>
        <p:sp>
          <p:nvSpPr>
            <p:cNvPr id="442520" name="Freeform 152"/>
            <p:cNvSpPr>
              <a:spLocks/>
            </p:cNvSpPr>
            <p:nvPr/>
          </p:nvSpPr>
          <p:spPr bwMode="auto">
            <a:xfrm>
              <a:off x="2449" y="1753"/>
              <a:ext cx="7" cy="7"/>
            </a:xfrm>
            <a:custGeom>
              <a:avLst/>
              <a:gdLst/>
              <a:ahLst/>
              <a:cxnLst>
                <a:cxn ang="0">
                  <a:pos x="0" y="0"/>
                </a:cxn>
                <a:cxn ang="0">
                  <a:pos x="0" y="7"/>
                </a:cxn>
                <a:cxn ang="0">
                  <a:pos x="7" y="7"/>
                </a:cxn>
              </a:cxnLst>
              <a:rect l="0" t="0" r="r" b="b"/>
              <a:pathLst>
                <a:path w="7" h="7">
                  <a:moveTo>
                    <a:pt x="0" y="0"/>
                  </a:moveTo>
                  <a:lnTo>
                    <a:pt x="0" y="7"/>
                  </a:lnTo>
                  <a:lnTo>
                    <a:pt x="7" y="7"/>
                  </a:lnTo>
                </a:path>
              </a:pathLst>
            </a:custGeom>
            <a:noFill/>
            <a:ln w="31750">
              <a:solidFill>
                <a:srgbClr val="FF0000"/>
              </a:solidFill>
              <a:prstDash val="solid"/>
              <a:round/>
              <a:headEnd/>
              <a:tailEnd/>
            </a:ln>
          </p:spPr>
          <p:txBody>
            <a:bodyPr/>
            <a:lstStyle/>
            <a:p>
              <a:endParaRPr lang="en-GB"/>
            </a:p>
          </p:txBody>
        </p:sp>
        <p:sp>
          <p:nvSpPr>
            <p:cNvPr id="442521" name="Freeform 153"/>
            <p:cNvSpPr>
              <a:spLocks/>
            </p:cNvSpPr>
            <p:nvPr/>
          </p:nvSpPr>
          <p:spPr bwMode="auto">
            <a:xfrm>
              <a:off x="2456" y="1733"/>
              <a:ext cx="13" cy="27"/>
            </a:xfrm>
            <a:custGeom>
              <a:avLst/>
              <a:gdLst/>
              <a:ahLst/>
              <a:cxnLst>
                <a:cxn ang="0">
                  <a:pos x="0" y="27"/>
                </a:cxn>
                <a:cxn ang="0">
                  <a:pos x="0" y="20"/>
                </a:cxn>
                <a:cxn ang="0">
                  <a:pos x="6" y="14"/>
                </a:cxn>
                <a:cxn ang="0">
                  <a:pos x="6" y="7"/>
                </a:cxn>
                <a:cxn ang="0">
                  <a:pos x="13" y="0"/>
                </a:cxn>
              </a:cxnLst>
              <a:rect l="0" t="0" r="r" b="b"/>
              <a:pathLst>
                <a:path w="13" h="27">
                  <a:moveTo>
                    <a:pt x="0" y="27"/>
                  </a:moveTo>
                  <a:lnTo>
                    <a:pt x="0" y="20"/>
                  </a:lnTo>
                  <a:lnTo>
                    <a:pt x="6" y="14"/>
                  </a:lnTo>
                  <a:lnTo>
                    <a:pt x="6" y="7"/>
                  </a:lnTo>
                  <a:lnTo>
                    <a:pt x="13" y="0"/>
                  </a:lnTo>
                </a:path>
              </a:pathLst>
            </a:custGeom>
            <a:noFill/>
            <a:ln w="31750">
              <a:solidFill>
                <a:srgbClr val="FF0000"/>
              </a:solidFill>
              <a:prstDash val="solid"/>
              <a:round/>
              <a:headEnd/>
              <a:tailEnd/>
            </a:ln>
          </p:spPr>
          <p:txBody>
            <a:bodyPr/>
            <a:lstStyle/>
            <a:p>
              <a:endParaRPr lang="en-GB"/>
            </a:p>
          </p:txBody>
        </p:sp>
        <p:sp>
          <p:nvSpPr>
            <p:cNvPr id="442522" name="Freeform 154"/>
            <p:cNvSpPr>
              <a:spLocks/>
            </p:cNvSpPr>
            <p:nvPr/>
          </p:nvSpPr>
          <p:spPr bwMode="auto">
            <a:xfrm>
              <a:off x="2469" y="1733"/>
              <a:ext cx="13" cy="14"/>
            </a:xfrm>
            <a:custGeom>
              <a:avLst/>
              <a:gdLst/>
              <a:ahLst/>
              <a:cxnLst>
                <a:cxn ang="0">
                  <a:pos x="0" y="0"/>
                </a:cxn>
                <a:cxn ang="0">
                  <a:pos x="7" y="0"/>
                </a:cxn>
                <a:cxn ang="0">
                  <a:pos x="13" y="14"/>
                </a:cxn>
              </a:cxnLst>
              <a:rect l="0" t="0" r="r" b="b"/>
              <a:pathLst>
                <a:path w="13" h="14">
                  <a:moveTo>
                    <a:pt x="0" y="0"/>
                  </a:moveTo>
                  <a:lnTo>
                    <a:pt x="7" y="0"/>
                  </a:lnTo>
                  <a:lnTo>
                    <a:pt x="13" y="14"/>
                  </a:lnTo>
                </a:path>
              </a:pathLst>
            </a:custGeom>
            <a:noFill/>
            <a:ln w="31750">
              <a:solidFill>
                <a:srgbClr val="FF0000"/>
              </a:solidFill>
              <a:prstDash val="solid"/>
              <a:round/>
              <a:headEnd/>
              <a:tailEnd/>
            </a:ln>
          </p:spPr>
          <p:txBody>
            <a:bodyPr/>
            <a:lstStyle/>
            <a:p>
              <a:endParaRPr lang="en-GB"/>
            </a:p>
          </p:txBody>
        </p:sp>
        <p:sp>
          <p:nvSpPr>
            <p:cNvPr id="442523" name="Freeform 155"/>
            <p:cNvSpPr>
              <a:spLocks/>
            </p:cNvSpPr>
            <p:nvPr/>
          </p:nvSpPr>
          <p:spPr bwMode="auto">
            <a:xfrm>
              <a:off x="2482" y="1747"/>
              <a:ext cx="7" cy="33"/>
            </a:xfrm>
            <a:custGeom>
              <a:avLst/>
              <a:gdLst/>
              <a:ahLst/>
              <a:cxnLst>
                <a:cxn ang="0">
                  <a:pos x="0" y="0"/>
                </a:cxn>
                <a:cxn ang="0">
                  <a:pos x="0" y="6"/>
                </a:cxn>
                <a:cxn ang="0">
                  <a:pos x="0" y="20"/>
                </a:cxn>
                <a:cxn ang="0">
                  <a:pos x="7" y="27"/>
                </a:cxn>
                <a:cxn ang="0">
                  <a:pos x="7" y="33"/>
                </a:cxn>
              </a:cxnLst>
              <a:rect l="0" t="0" r="r" b="b"/>
              <a:pathLst>
                <a:path w="7" h="33">
                  <a:moveTo>
                    <a:pt x="0" y="0"/>
                  </a:moveTo>
                  <a:lnTo>
                    <a:pt x="0" y="6"/>
                  </a:lnTo>
                  <a:lnTo>
                    <a:pt x="0" y="20"/>
                  </a:lnTo>
                  <a:lnTo>
                    <a:pt x="7" y="27"/>
                  </a:lnTo>
                  <a:lnTo>
                    <a:pt x="7" y="33"/>
                  </a:lnTo>
                </a:path>
              </a:pathLst>
            </a:custGeom>
            <a:noFill/>
            <a:ln w="31750">
              <a:solidFill>
                <a:srgbClr val="FF0000"/>
              </a:solidFill>
              <a:prstDash val="solid"/>
              <a:round/>
              <a:headEnd/>
              <a:tailEnd/>
            </a:ln>
          </p:spPr>
          <p:txBody>
            <a:bodyPr/>
            <a:lstStyle/>
            <a:p>
              <a:endParaRPr lang="en-GB"/>
            </a:p>
          </p:txBody>
        </p:sp>
        <p:sp>
          <p:nvSpPr>
            <p:cNvPr id="442524" name="Freeform 156"/>
            <p:cNvSpPr>
              <a:spLocks/>
            </p:cNvSpPr>
            <p:nvPr/>
          </p:nvSpPr>
          <p:spPr bwMode="auto">
            <a:xfrm>
              <a:off x="2489" y="1753"/>
              <a:ext cx="13" cy="27"/>
            </a:xfrm>
            <a:custGeom>
              <a:avLst/>
              <a:gdLst/>
              <a:ahLst/>
              <a:cxnLst>
                <a:cxn ang="0">
                  <a:pos x="0" y="27"/>
                </a:cxn>
                <a:cxn ang="0">
                  <a:pos x="0" y="27"/>
                </a:cxn>
                <a:cxn ang="0">
                  <a:pos x="7" y="21"/>
                </a:cxn>
                <a:cxn ang="0">
                  <a:pos x="13" y="0"/>
                </a:cxn>
              </a:cxnLst>
              <a:rect l="0" t="0" r="r" b="b"/>
              <a:pathLst>
                <a:path w="13" h="27">
                  <a:moveTo>
                    <a:pt x="0" y="27"/>
                  </a:moveTo>
                  <a:lnTo>
                    <a:pt x="0" y="27"/>
                  </a:lnTo>
                  <a:lnTo>
                    <a:pt x="7" y="21"/>
                  </a:lnTo>
                  <a:lnTo>
                    <a:pt x="13" y="0"/>
                  </a:lnTo>
                </a:path>
              </a:pathLst>
            </a:custGeom>
            <a:noFill/>
            <a:ln w="31750">
              <a:solidFill>
                <a:srgbClr val="FF0000"/>
              </a:solidFill>
              <a:prstDash val="solid"/>
              <a:round/>
              <a:headEnd/>
              <a:tailEnd/>
            </a:ln>
          </p:spPr>
          <p:txBody>
            <a:bodyPr/>
            <a:lstStyle/>
            <a:p>
              <a:endParaRPr lang="en-GB"/>
            </a:p>
          </p:txBody>
        </p:sp>
        <p:sp>
          <p:nvSpPr>
            <p:cNvPr id="442525" name="Freeform 157"/>
            <p:cNvSpPr>
              <a:spLocks/>
            </p:cNvSpPr>
            <p:nvPr/>
          </p:nvSpPr>
          <p:spPr bwMode="auto">
            <a:xfrm>
              <a:off x="2502" y="1720"/>
              <a:ext cx="7" cy="33"/>
            </a:xfrm>
            <a:custGeom>
              <a:avLst/>
              <a:gdLst/>
              <a:ahLst/>
              <a:cxnLst>
                <a:cxn ang="0">
                  <a:pos x="0" y="33"/>
                </a:cxn>
                <a:cxn ang="0">
                  <a:pos x="0" y="20"/>
                </a:cxn>
                <a:cxn ang="0">
                  <a:pos x="0" y="13"/>
                </a:cxn>
                <a:cxn ang="0">
                  <a:pos x="7" y="0"/>
                </a:cxn>
                <a:cxn ang="0">
                  <a:pos x="7" y="0"/>
                </a:cxn>
              </a:cxnLst>
              <a:rect l="0" t="0" r="r" b="b"/>
              <a:pathLst>
                <a:path w="7" h="33">
                  <a:moveTo>
                    <a:pt x="0" y="33"/>
                  </a:moveTo>
                  <a:lnTo>
                    <a:pt x="0" y="20"/>
                  </a:lnTo>
                  <a:lnTo>
                    <a:pt x="0" y="13"/>
                  </a:lnTo>
                  <a:lnTo>
                    <a:pt x="7" y="0"/>
                  </a:lnTo>
                  <a:lnTo>
                    <a:pt x="7" y="0"/>
                  </a:lnTo>
                </a:path>
              </a:pathLst>
            </a:custGeom>
            <a:noFill/>
            <a:ln w="31750">
              <a:solidFill>
                <a:srgbClr val="FF0000"/>
              </a:solidFill>
              <a:prstDash val="solid"/>
              <a:round/>
              <a:headEnd/>
              <a:tailEnd/>
            </a:ln>
          </p:spPr>
          <p:txBody>
            <a:bodyPr/>
            <a:lstStyle/>
            <a:p>
              <a:endParaRPr lang="en-GB"/>
            </a:p>
          </p:txBody>
        </p:sp>
        <p:sp>
          <p:nvSpPr>
            <p:cNvPr id="442526" name="Freeform 158"/>
            <p:cNvSpPr>
              <a:spLocks/>
            </p:cNvSpPr>
            <p:nvPr/>
          </p:nvSpPr>
          <p:spPr bwMode="auto">
            <a:xfrm>
              <a:off x="2509" y="1720"/>
              <a:ext cx="13" cy="60"/>
            </a:xfrm>
            <a:custGeom>
              <a:avLst/>
              <a:gdLst/>
              <a:ahLst/>
              <a:cxnLst>
                <a:cxn ang="0">
                  <a:pos x="0" y="0"/>
                </a:cxn>
                <a:cxn ang="0">
                  <a:pos x="0" y="13"/>
                </a:cxn>
                <a:cxn ang="0">
                  <a:pos x="7" y="27"/>
                </a:cxn>
                <a:cxn ang="0">
                  <a:pos x="13" y="47"/>
                </a:cxn>
                <a:cxn ang="0">
                  <a:pos x="13" y="60"/>
                </a:cxn>
              </a:cxnLst>
              <a:rect l="0" t="0" r="r" b="b"/>
              <a:pathLst>
                <a:path w="13" h="60">
                  <a:moveTo>
                    <a:pt x="0" y="0"/>
                  </a:moveTo>
                  <a:lnTo>
                    <a:pt x="0" y="13"/>
                  </a:lnTo>
                  <a:lnTo>
                    <a:pt x="7" y="27"/>
                  </a:lnTo>
                  <a:lnTo>
                    <a:pt x="13" y="47"/>
                  </a:lnTo>
                  <a:lnTo>
                    <a:pt x="13" y="60"/>
                  </a:lnTo>
                </a:path>
              </a:pathLst>
            </a:custGeom>
            <a:noFill/>
            <a:ln w="31750">
              <a:solidFill>
                <a:srgbClr val="FF0000"/>
              </a:solidFill>
              <a:prstDash val="solid"/>
              <a:round/>
              <a:headEnd/>
              <a:tailEnd/>
            </a:ln>
          </p:spPr>
          <p:txBody>
            <a:bodyPr/>
            <a:lstStyle/>
            <a:p>
              <a:endParaRPr lang="en-GB"/>
            </a:p>
          </p:txBody>
        </p:sp>
        <p:sp>
          <p:nvSpPr>
            <p:cNvPr id="442527" name="Freeform 159"/>
            <p:cNvSpPr>
              <a:spLocks/>
            </p:cNvSpPr>
            <p:nvPr/>
          </p:nvSpPr>
          <p:spPr bwMode="auto">
            <a:xfrm>
              <a:off x="2522" y="1767"/>
              <a:ext cx="7" cy="13"/>
            </a:xfrm>
            <a:custGeom>
              <a:avLst/>
              <a:gdLst/>
              <a:ahLst/>
              <a:cxnLst>
                <a:cxn ang="0">
                  <a:pos x="0" y="13"/>
                </a:cxn>
                <a:cxn ang="0">
                  <a:pos x="0" y="13"/>
                </a:cxn>
                <a:cxn ang="0">
                  <a:pos x="0" y="7"/>
                </a:cxn>
                <a:cxn ang="0">
                  <a:pos x="7" y="0"/>
                </a:cxn>
                <a:cxn ang="0">
                  <a:pos x="7" y="0"/>
                </a:cxn>
              </a:cxnLst>
              <a:rect l="0" t="0" r="r" b="b"/>
              <a:pathLst>
                <a:path w="7" h="13">
                  <a:moveTo>
                    <a:pt x="0" y="13"/>
                  </a:moveTo>
                  <a:lnTo>
                    <a:pt x="0" y="13"/>
                  </a:lnTo>
                  <a:lnTo>
                    <a:pt x="0" y="7"/>
                  </a:lnTo>
                  <a:lnTo>
                    <a:pt x="7" y="0"/>
                  </a:lnTo>
                  <a:lnTo>
                    <a:pt x="7" y="0"/>
                  </a:lnTo>
                </a:path>
              </a:pathLst>
            </a:custGeom>
            <a:noFill/>
            <a:ln w="31750">
              <a:solidFill>
                <a:srgbClr val="FF0000"/>
              </a:solidFill>
              <a:prstDash val="solid"/>
              <a:round/>
              <a:headEnd/>
              <a:tailEnd/>
            </a:ln>
          </p:spPr>
          <p:txBody>
            <a:bodyPr/>
            <a:lstStyle/>
            <a:p>
              <a:endParaRPr lang="en-GB"/>
            </a:p>
          </p:txBody>
        </p:sp>
        <p:sp>
          <p:nvSpPr>
            <p:cNvPr id="442528" name="Freeform 160"/>
            <p:cNvSpPr>
              <a:spLocks/>
            </p:cNvSpPr>
            <p:nvPr/>
          </p:nvSpPr>
          <p:spPr bwMode="auto">
            <a:xfrm>
              <a:off x="2529" y="1767"/>
              <a:ext cx="14" cy="20"/>
            </a:xfrm>
            <a:custGeom>
              <a:avLst/>
              <a:gdLst/>
              <a:ahLst/>
              <a:cxnLst>
                <a:cxn ang="0">
                  <a:pos x="0" y="0"/>
                </a:cxn>
                <a:cxn ang="0">
                  <a:pos x="0" y="7"/>
                </a:cxn>
                <a:cxn ang="0">
                  <a:pos x="7" y="13"/>
                </a:cxn>
                <a:cxn ang="0">
                  <a:pos x="7" y="20"/>
                </a:cxn>
                <a:cxn ang="0">
                  <a:pos x="14" y="20"/>
                </a:cxn>
              </a:cxnLst>
              <a:rect l="0" t="0" r="r" b="b"/>
              <a:pathLst>
                <a:path w="14" h="20">
                  <a:moveTo>
                    <a:pt x="0" y="0"/>
                  </a:moveTo>
                  <a:lnTo>
                    <a:pt x="0" y="7"/>
                  </a:lnTo>
                  <a:lnTo>
                    <a:pt x="7" y="13"/>
                  </a:lnTo>
                  <a:lnTo>
                    <a:pt x="7" y="20"/>
                  </a:lnTo>
                  <a:lnTo>
                    <a:pt x="14" y="20"/>
                  </a:lnTo>
                </a:path>
              </a:pathLst>
            </a:custGeom>
            <a:noFill/>
            <a:ln w="31750">
              <a:solidFill>
                <a:srgbClr val="FF0000"/>
              </a:solidFill>
              <a:prstDash val="solid"/>
              <a:round/>
              <a:headEnd/>
              <a:tailEnd/>
            </a:ln>
          </p:spPr>
          <p:txBody>
            <a:bodyPr/>
            <a:lstStyle/>
            <a:p>
              <a:endParaRPr lang="en-GB"/>
            </a:p>
          </p:txBody>
        </p:sp>
        <p:sp>
          <p:nvSpPr>
            <p:cNvPr id="442529" name="Freeform 161"/>
            <p:cNvSpPr>
              <a:spLocks/>
            </p:cNvSpPr>
            <p:nvPr/>
          </p:nvSpPr>
          <p:spPr bwMode="auto">
            <a:xfrm>
              <a:off x="2543" y="1727"/>
              <a:ext cx="13" cy="60"/>
            </a:xfrm>
            <a:custGeom>
              <a:avLst/>
              <a:gdLst/>
              <a:ahLst/>
              <a:cxnLst>
                <a:cxn ang="0">
                  <a:pos x="0" y="60"/>
                </a:cxn>
                <a:cxn ang="0">
                  <a:pos x="6" y="47"/>
                </a:cxn>
                <a:cxn ang="0">
                  <a:pos x="6" y="26"/>
                </a:cxn>
                <a:cxn ang="0">
                  <a:pos x="13" y="13"/>
                </a:cxn>
                <a:cxn ang="0">
                  <a:pos x="13" y="0"/>
                </a:cxn>
              </a:cxnLst>
              <a:rect l="0" t="0" r="r" b="b"/>
              <a:pathLst>
                <a:path w="13" h="60">
                  <a:moveTo>
                    <a:pt x="0" y="60"/>
                  </a:moveTo>
                  <a:lnTo>
                    <a:pt x="6" y="47"/>
                  </a:lnTo>
                  <a:lnTo>
                    <a:pt x="6" y="26"/>
                  </a:lnTo>
                  <a:lnTo>
                    <a:pt x="13" y="13"/>
                  </a:lnTo>
                  <a:lnTo>
                    <a:pt x="13" y="0"/>
                  </a:lnTo>
                </a:path>
              </a:pathLst>
            </a:custGeom>
            <a:noFill/>
            <a:ln w="31750">
              <a:solidFill>
                <a:srgbClr val="FF0000"/>
              </a:solidFill>
              <a:prstDash val="solid"/>
              <a:round/>
              <a:headEnd/>
              <a:tailEnd/>
            </a:ln>
          </p:spPr>
          <p:txBody>
            <a:bodyPr/>
            <a:lstStyle/>
            <a:p>
              <a:endParaRPr lang="en-GB"/>
            </a:p>
          </p:txBody>
        </p:sp>
        <p:sp>
          <p:nvSpPr>
            <p:cNvPr id="442530" name="Freeform 162"/>
            <p:cNvSpPr>
              <a:spLocks/>
            </p:cNvSpPr>
            <p:nvPr/>
          </p:nvSpPr>
          <p:spPr bwMode="auto">
            <a:xfrm>
              <a:off x="2556" y="1727"/>
              <a:ext cx="7" cy="20"/>
            </a:xfrm>
            <a:custGeom>
              <a:avLst/>
              <a:gdLst/>
              <a:ahLst/>
              <a:cxnLst>
                <a:cxn ang="0">
                  <a:pos x="0" y="0"/>
                </a:cxn>
                <a:cxn ang="0">
                  <a:pos x="0" y="0"/>
                </a:cxn>
                <a:cxn ang="0">
                  <a:pos x="0" y="6"/>
                </a:cxn>
                <a:cxn ang="0">
                  <a:pos x="7" y="13"/>
                </a:cxn>
                <a:cxn ang="0">
                  <a:pos x="7" y="20"/>
                </a:cxn>
              </a:cxnLst>
              <a:rect l="0" t="0" r="r" b="b"/>
              <a:pathLst>
                <a:path w="7" h="20">
                  <a:moveTo>
                    <a:pt x="0" y="0"/>
                  </a:moveTo>
                  <a:lnTo>
                    <a:pt x="0" y="0"/>
                  </a:lnTo>
                  <a:lnTo>
                    <a:pt x="0" y="6"/>
                  </a:lnTo>
                  <a:lnTo>
                    <a:pt x="7" y="13"/>
                  </a:lnTo>
                  <a:lnTo>
                    <a:pt x="7" y="20"/>
                  </a:lnTo>
                </a:path>
              </a:pathLst>
            </a:custGeom>
            <a:noFill/>
            <a:ln w="31750">
              <a:solidFill>
                <a:srgbClr val="FF0000"/>
              </a:solidFill>
              <a:prstDash val="solid"/>
              <a:round/>
              <a:headEnd/>
              <a:tailEnd/>
            </a:ln>
          </p:spPr>
          <p:txBody>
            <a:bodyPr/>
            <a:lstStyle/>
            <a:p>
              <a:endParaRPr lang="en-GB"/>
            </a:p>
          </p:txBody>
        </p:sp>
        <p:sp>
          <p:nvSpPr>
            <p:cNvPr id="442531" name="Freeform 163"/>
            <p:cNvSpPr>
              <a:spLocks/>
            </p:cNvSpPr>
            <p:nvPr/>
          </p:nvSpPr>
          <p:spPr bwMode="auto">
            <a:xfrm>
              <a:off x="2563" y="1727"/>
              <a:ext cx="13" cy="20"/>
            </a:xfrm>
            <a:custGeom>
              <a:avLst/>
              <a:gdLst/>
              <a:ahLst/>
              <a:cxnLst>
                <a:cxn ang="0">
                  <a:pos x="0" y="20"/>
                </a:cxn>
                <a:cxn ang="0">
                  <a:pos x="0" y="20"/>
                </a:cxn>
                <a:cxn ang="0">
                  <a:pos x="6" y="13"/>
                </a:cxn>
                <a:cxn ang="0">
                  <a:pos x="13" y="0"/>
                </a:cxn>
              </a:cxnLst>
              <a:rect l="0" t="0" r="r" b="b"/>
              <a:pathLst>
                <a:path w="13" h="20">
                  <a:moveTo>
                    <a:pt x="0" y="20"/>
                  </a:moveTo>
                  <a:lnTo>
                    <a:pt x="0" y="20"/>
                  </a:lnTo>
                  <a:lnTo>
                    <a:pt x="6" y="13"/>
                  </a:lnTo>
                  <a:lnTo>
                    <a:pt x="13" y="0"/>
                  </a:lnTo>
                </a:path>
              </a:pathLst>
            </a:custGeom>
            <a:noFill/>
            <a:ln w="31750">
              <a:solidFill>
                <a:srgbClr val="FF0000"/>
              </a:solidFill>
              <a:prstDash val="solid"/>
              <a:round/>
              <a:headEnd/>
              <a:tailEnd/>
            </a:ln>
          </p:spPr>
          <p:txBody>
            <a:bodyPr/>
            <a:lstStyle/>
            <a:p>
              <a:endParaRPr lang="en-GB"/>
            </a:p>
          </p:txBody>
        </p:sp>
        <p:sp>
          <p:nvSpPr>
            <p:cNvPr id="442532" name="Line 164"/>
            <p:cNvSpPr>
              <a:spLocks noChangeShapeType="1"/>
            </p:cNvSpPr>
            <p:nvPr/>
          </p:nvSpPr>
          <p:spPr bwMode="auto">
            <a:xfrm flipV="1">
              <a:off x="2576" y="1713"/>
              <a:ext cx="7" cy="14"/>
            </a:xfrm>
            <a:prstGeom prst="line">
              <a:avLst/>
            </a:prstGeom>
            <a:noFill/>
            <a:ln w="31750">
              <a:solidFill>
                <a:srgbClr val="FF0000"/>
              </a:solidFill>
              <a:round/>
              <a:headEnd/>
              <a:tailEnd/>
            </a:ln>
          </p:spPr>
          <p:txBody>
            <a:bodyPr/>
            <a:lstStyle/>
            <a:p>
              <a:endParaRPr lang="en-GB"/>
            </a:p>
          </p:txBody>
        </p:sp>
        <p:sp>
          <p:nvSpPr>
            <p:cNvPr id="442533" name="Freeform 165"/>
            <p:cNvSpPr>
              <a:spLocks/>
            </p:cNvSpPr>
            <p:nvPr/>
          </p:nvSpPr>
          <p:spPr bwMode="auto">
            <a:xfrm>
              <a:off x="2583" y="1707"/>
              <a:ext cx="13" cy="6"/>
            </a:xfrm>
            <a:custGeom>
              <a:avLst/>
              <a:gdLst/>
              <a:ahLst/>
              <a:cxnLst>
                <a:cxn ang="0">
                  <a:pos x="0" y="6"/>
                </a:cxn>
                <a:cxn ang="0">
                  <a:pos x="6" y="0"/>
                </a:cxn>
                <a:cxn ang="0">
                  <a:pos x="13" y="0"/>
                </a:cxn>
              </a:cxnLst>
              <a:rect l="0" t="0" r="r" b="b"/>
              <a:pathLst>
                <a:path w="13" h="6">
                  <a:moveTo>
                    <a:pt x="0" y="6"/>
                  </a:moveTo>
                  <a:lnTo>
                    <a:pt x="6" y="0"/>
                  </a:lnTo>
                  <a:lnTo>
                    <a:pt x="13" y="0"/>
                  </a:lnTo>
                </a:path>
              </a:pathLst>
            </a:custGeom>
            <a:noFill/>
            <a:ln w="31750">
              <a:solidFill>
                <a:srgbClr val="FF0000"/>
              </a:solidFill>
              <a:prstDash val="solid"/>
              <a:round/>
              <a:headEnd/>
              <a:tailEnd/>
            </a:ln>
          </p:spPr>
          <p:txBody>
            <a:bodyPr/>
            <a:lstStyle/>
            <a:p>
              <a:endParaRPr lang="en-GB"/>
            </a:p>
          </p:txBody>
        </p:sp>
        <p:sp>
          <p:nvSpPr>
            <p:cNvPr id="442534" name="Freeform 166"/>
            <p:cNvSpPr>
              <a:spLocks/>
            </p:cNvSpPr>
            <p:nvPr/>
          </p:nvSpPr>
          <p:spPr bwMode="auto">
            <a:xfrm>
              <a:off x="2596" y="1707"/>
              <a:ext cx="7" cy="13"/>
            </a:xfrm>
            <a:custGeom>
              <a:avLst/>
              <a:gdLst/>
              <a:ahLst/>
              <a:cxnLst>
                <a:cxn ang="0">
                  <a:pos x="0" y="0"/>
                </a:cxn>
                <a:cxn ang="0">
                  <a:pos x="0" y="0"/>
                </a:cxn>
                <a:cxn ang="0">
                  <a:pos x="0" y="6"/>
                </a:cxn>
                <a:cxn ang="0">
                  <a:pos x="7" y="13"/>
                </a:cxn>
                <a:cxn ang="0">
                  <a:pos x="7" y="13"/>
                </a:cxn>
              </a:cxnLst>
              <a:rect l="0" t="0" r="r" b="b"/>
              <a:pathLst>
                <a:path w="7" h="13">
                  <a:moveTo>
                    <a:pt x="0" y="0"/>
                  </a:moveTo>
                  <a:lnTo>
                    <a:pt x="0" y="0"/>
                  </a:lnTo>
                  <a:lnTo>
                    <a:pt x="0" y="6"/>
                  </a:lnTo>
                  <a:lnTo>
                    <a:pt x="7" y="13"/>
                  </a:lnTo>
                  <a:lnTo>
                    <a:pt x="7" y="13"/>
                  </a:lnTo>
                </a:path>
              </a:pathLst>
            </a:custGeom>
            <a:noFill/>
            <a:ln w="31750">
              <a:solidFill>
                <a:srgbClr val="FF0000"/>
              </a:solidFill>
              <a:prstDash val="solid"/>
              <a:round/>
              <a:headEnd/>
              <a:tailEnd/>
            </a:ln>
          </p:spPr>
          <p:txBody>
            <a:bodyPr/>
            <a:lstStyle/>
            <a:p>
              <a:endParaRPr lang="en-GB"/>
            </a:p>
          </p:txBody>
        </p:sp>
        <p:sp>
          <p:nvSpPr>
            <p:cNvPr id="442535" name="Freeform 167"/>
            <p:cNvSpPr>
              <a:spLocks/>
            </p:cNvSpPr>
            <p:nvPr/>
          </p:nvSpPr>
          <p:spPr bwMode="auto">
            <a:xfrm>
              <a:off x="2603" y="1680"/>
              <a:ext cx="13" cy="40"/>
            </a:xfrm>
            <a:custGeom>
              <a:avLst/>
              <a:gdLst/>
              <a:ahLst/>
              <a:cxnLst>
                <a:cxn ang="0">
                  <a:pos x="0" y="40"/>
                </a:cxn>
                <a:cxn ang="0">
                  <a:pos x="0" y="33"/>
                </a:cxn>
                <a:cxn ang="0">
                  <a:pos x="6" y="20"/>
                </a:cxn>
                <a:cxn ang="0">
                  <a:pos x="6" y="7"/>
                </a:cxn>
                <a:cxn ang="0">
                  <a:pos x="13" y="0"/>
                </a:cxn>
              </a:cxnLst>
              <a:rect l="0" t="0" r="r" b="b"/>
              <a:pathLst>
                <a:path w="13" h="40">
                  <a:moveTo>
                    <a:pt x="0" y="40"/>
                  </a:moveTo>
                  <a:lnTo>
                    <a:pt x="0" y="33"/>
                  </a:lnTo>
                  <a:lnTo>
                    <a:pt x="6" y="20"/>
                  </a:lnTo>
                  <a:lnTo>
                    <a:pt x="6" y="7"/>
                  </a:lnTo>
                  <a:lnTo>
                    <a:pt x="13" y="0"/>
                  </a:lnTo>
                </a:path>
              </a:pathLst>
            </a:custGeom>
            <a:noFill/>
            <a:ln w="31750">
              <a:solidFill>
                <a:srgbClr val="FF0000"/>
              </a:solidFill>
              <a:prstDash val="solid"/>
              <a:round/>
              <a:headEnd/>
              <a:tailEnd/>
            </a:ln>
          </p:spPr>
          <p:txBody>
            <a:bodyPr/>
            <a:lstStyle/>
            <a:p>
              <a:endParaRPr lang="en-GB"/>
            </a:p>
          </p:txBody>
        </p:sp>
        <p:sp>
          <p:nvSpPr>
            <p:cNvPr id="442536" name="Freeform 168"/>
            <p:cNvSpPr>
              <a:spLocks/>
            </p:cNvSpPr>
            <p:nvPr/>
          </p:nvSpPr>
          <p:spPr bwMode="auto">
            <a:xfrm>
              <a:off x="2616" y="1680"/>
              <a:ext cx="13" cy="53"/>
            </a:xfrm>
            <a:custGeom>
              <a:avLst/>
              <a:gdLst/>
              <a:ahLst/>
              <a:cxnLst>
                <a:cxn ang="0">
                  <a:pos x="0" y="0"/>
                </a:cxn>
                <a:cxn ang="0">
                  <a:pos x="7" y="7"/>
                </a:cxn>
                <a:cxn ang="0">
                  <a:pos x="7" y="27"/>
                </a:cxn>
                <a:cxn ang="0">
                  <a:pos x="13" y="40"/>
                </a:cxn>
                <a:cxn ang="0">
                  <a:pos x="13" y="53"/>
                </a:cxn>
              </a:cxnLst>
              <a:rect l="0" t="0" r="r" b="b"/>
              <a:pathLst>
                <a:path w="13" h="53">
                  <a:moveTo>
                    <a:pt x="0" y="0"/>
                  </a:moveTo>
                  <a:lnTo>
                    <a:pt x="7" y="7"/>
                  </a:lnTo>
                  <a:lnTo>
                    <a:pt x="7" y="27"/>
                  </a:lnTo>
                  <a:lnTo>
                    <a:pt x="13" y="40"/>
                  </a:lnTo>
                  <a:lnTo>
                    <a:pt x="13" y="53"/>
                  </a:lnTo>
                </a:path>
              </a:pathLst>
            </a:custGeom>
            <a:noFill/>
            <a:ln w="31750">
              <a:solidFill>
                <a:srgbClr val="FF0000"/>
              </a:solidFill>
              <a:prstDash val="solid"/>
              <a:round/>
              <a:headEnd/>
              <a:tailEnd/>
            </a:ln>
          </p:spPr>
          <p:txBody>
            <a:bodyPr/>
            <a:lstStyle/>
            <a:p>
              <a:endParaRPr lang="en-GB"/>
            </a:p>
          </p:txBody>
        </p:sp>
        <p:sp>
          <p:nvSpPr>
            <p:cNvPr id="442537" name="Freeform 169"/>
            <p:cNvSpPr>
              <a:spLocks/>
            </p:cNvSpPr>
            <p:nvPr/>
          </p:nvSpPr>
          <p:spPr bwMode="auto">
            <a:xfrm>
              <a:off x="2629" y="1733"/>
              <a:ext cx="7" cy="1"/>
            </a:xfrm>
            <a:custGeom>
              <a:avLst/>
              <a:gdLst/>
              <a:ahLst/>
              <a:cxnLst>
                <a:cxn ang="0">
                  <a:pos x="0" y="0"/>
                </a:cxn>
                <a:cxn ang="0">
                  <a:pos x="0" y="0"/>
                </a:cxn>
                <a:cxn ang="0">
                  <a:pos x="7" y="0"/>
                </a:cxn>
              </a:cxnLst>
              <a:rect l="0" t="0" r="r" b="b"/>
              <a:pathLst>
                <a:path w="7">
                  <a:moveTo>
                    <a:pt x="0" y="0"/>
                  </a:moveTo>
                  <a:lnTo>
                    <a:pt x="0" y="0"/>
                  </a:lnTo>
                  <a:lnTo>
                    <a:pt x="7" y="0"/>
                  </a:lnTo>
                </a:path>
              </a:pathLst>
            </a:custGeom>
            <a:noFill/>
            <a:ln w="31750">
              <a:solidFill>
                <a:srgbClr val="FF0000"/>
              </a:solidFill>
              <a:prstDash val="solid"/>
              <a:round/>
              <a:headEnd/>
              <a:tailEnd/>
            </a:ln>
          </p:spPr>
          <p:txBody>
            <a:bodyPr/>
            <a:lstStyle/>
            <a:p>
              <a:endParaRPr lang="en-GB"/>
            </a:p>
          </p:txBody>
        </p:sp>
        <p:sp>
          <p:nvSpPr>
            <p:cNvPr id="442538" name="Freeform 170"/>
            <p:cNvSpPr>
              <a:spLocks/>
            </p:cNvSpPr>
            <p:nvPr/>
          </p:nvSpPr>
          <p:spPr bwMode="auto">
            <a:xfrm>
              <a:off x="2636" y="1713"/>
              <a:ext cx="14" cy="20"/>
            </a:xfrm>
            <a:custGeom>
              <a:avLst/>
              <a:gdLst/>
              <a:ahLst/>
              <a:cxnLst>
                <a:cxn ang="0">
                  <a:pos x="0" y="20"/>
                </a:cxn>
                <a:cxn ang="0">
                  <a:pos x="7" y="14"/>
                </a:cxn>
                <a:cxn ang="0">
                  <a:pos x="14" y="0"/>
                </a:cxn>
              </a:cxnLst>
              <a:rect l="0" t="0" r="r" b="b"/>
              <a:pathLst>
                <a:path w="14" h="20">
                  <a:moveTo>
                    <a:pt x="0" y="20"/>
                  </a:moveTo>
                  <a:lnTo>
                    <a:pt x="7" y="14"/>
                  </a:lnTo>
                  <a:lnTo>
                    <a:pt x="14" y="0"/>
                  </a:lnTo>
                </a:path>
              </a:pathLst>
            </a:custGeom>
            <a:noFill/>
            <a:ln w="31750">
              <a:solidFill>
                <a:srgbClr val="FF0000"/>
              </a:solidFill>
              <a:prstDash val="solid"/>
              <a:round/>
              <a:headEnd/>
              <a:tailEnd/>
            </a:ln>
          </p:spPr>
          <p:txBody>
            <a:bodyPr/>
            <a:lstStyle/>
            <a:p>
              <a:endParaRPr lang="en-GB"/>
            </a:p>
          </p:txBody>
        </p:sp>
        <p:sp>
          <p:nvSpPr>
            <p:cNvPr id="442539" name="Freeform 171"/>
            <p:cNvSpPr>
              <a:spLocks/>
            </p:cNvSpPr>
            <p:nvPr/>
          </p:nvSpPr>
          <p:spPr bwMode="auto">
            <a:xfrm>
              <a:off x="2650" y="1687"/>
              <a:ext cx="6" cy="26"/>
            </a:xfrm>
            <a:custGeom>
              <a:avLst/>
              <a:gdLst/>
              <a:ahLst/>
              <a:cxnLst>
                <a:cxn ang="0">
                  <a:pos x="0" y="26"/>
                </a:cxn>
                <a:cxn ang="0">
                  <a:pos x="0" y="13"/>
                </a:cxn>
                <a:cxn ang="0">
                  <a:pos x="6" y="0"/>
                </a:cxn>
              </a:cxnLst>
              <a:rect l="0" t="0" r="r" b="b"/>
              <a:pathLst>
                <a:path w="6" h="26">
                  <a:moveTo>
                    <a:pt x="0" y="26"/>
                  </a:moveTo>
                  <a:lnTo>
                    <a:pt x="0" y="13"/>
                  </a:lnTo>
                  <a:lnTo>
                    <a:pt x="6" y="0"/>
                  </a:lnTo>
                </a:path>
              </a:pathLst>
            </a:custGeom>
            <a:noFill/>
            <a:ln w="31750">
              <a:solidFill>
                <a:srgbClr val="FF0000"/>
              </a:solidFill>
              <a:prstDash val="solid"/>
              <a:round/>
              <a:headEnd/>
              <a:tailEnd/>
            </a:ln>
          </p:spPr>
          <p:txBody>
            <a:bodyPr/>
            <a:lstStyle/>
            <a:p>
              <a:endParaRPr lang="en-GB"/>
            </a:p>
          </p:txBody>
        </p:sp>
        <p:sp>
          <p:nvSpPr>
            <p:cNvPr id="442540" name="Freeform 172"/>
            <p:cNvSpPr>
              <a:spLocks/>
            </p:cNvSpPr>
            <p:nvPr/>
          </p:nvSpPr>
          <p:spPr bwMode="auto">
            <a:xfrm>
              <a:off x="2656" y="1687"/>
              <a:ext cx="14" cy="1"/>
            </a:xfrm>
            <a:custGeom>
              <a:avLst/>
              <a:gdLst/>
              <a:ahLst/>
              <a:cxnLst>
                <a:cxn ang="0">
                  <a:pos x="0" y="0"/>
                </a:cxn>
                <a:cxn ang="0">
                  <a:pos x="7" y="0"/>
                </a:cxn>
                <a:cxn ang="0">
                  <a:pos x="14" y="0"/>
                </a:cxn>
              </a:cxnLst>
              <a:rect l="0" t="0" r="r" b="b"/>
              <a:pathLst>
                <a:path w="14">
                  <a:moveTo>
                    <a:pt x="0" y="0"/>
                  </a:moveTo>
                  <a:lnTo>
                    <a:pt x="7" y="0"/>
                  </a:lnTo>
                  <a:lnTo>
                    <a:pt x="14" y="0"/>
                  </a:lnTo>
                </a:path>
              </a:pathLst>
            </a:custGeom>
            <a:noFill/>
            <a:ln w="31750">
              <a:solidFill>
                <a:srgbClr val="FF0000"/>
              </a:solidFill>
              <a:prstDash val="solid"/>
              <a:round/>
              <a:headEnd/>
              <a:tailEnd/>
            </a:ln>
          </p:spPr>
          <p:txBody>
            <a:bodyPr/>
            <a:lstStyle/>
            <a:p>
              <a:endParaRPr lang="en-GB"/>
            </a:p>
          </p:txBody>
        </p:sp>
        <p:sp>
          <p:nvSpPr>
            <p:cNvPr id="442541" name="Freeform 173"/>
            <p:cNvSpPr>
              <a:spLocks/>
            </p:cNvSpPr>
            <p:nvPr/>
          </p:nvSpPr>
          <p:spPr bwMode="auto">
            <a:xfrm>
              <a:off x="2670" y="1687"/>
              <a:ext cx="6" cy="13"/>
            </a:xfrm>
            <a:custGeom>
              <a:avLst/>
              <a:gdLst/>
              <a:ahLst/>
              <a:cxnLst>
                <a:cxn ang="0">
                  <a:pos x="0" y="0"/>
                </a:cxn>
                <a:cxn ang="0">
                  <a:pos x="0" y="6"/>
                </a:cxn>
                <a:cxn ang="0">
                  <a:pos x="6" y="13"/>
                </a:cxn>
                <a:cxn ang="0">
                  <a:pos x="6" y="13"/>
                </a:cxn>
              </a:cxnLst>
              <a:rect l="0" t="0" r="r" b="b"/>
              <a:pathLst>
                <a:path w="6" h="13">
                  <a:moveTo>
                    <a:pt x="0" y="0"/>
                  </a:moveTo>
                  <a:lnTo>
                    <a:pt x="0" y="6"/>
                  </a:lnTo>
                  <a:lnTo>
                    <a:pt x="6" y="13"/>
                  </a:lnTo>
                  <a:lnTo>
                    <a:pt x="6" y="13"/>
                  </a:lnTo>
                </a:path>
              </a:pathLst>
            </a:custGeom>
            <a:noFill/>
            <a:ln w="31750">
              <a:solidFill>
                <a:srgbClr val="FF0000"/>
              </a:solidFill>
              <a:prstDash val="solid"/>
              <a:round/>
              <a:headEnd/>
              <a:tailEnd/>
            </a:ln>
          </p:spPr>
          <p:txBody>
            <a:bodyPr/>
            <a:lstStyle/>
            <a:p>
              <a:endParaRPr lang="en-GB"/>
            </a:p>
          </p:txBody>
        </p:sp>
        <p:sp>
          <p:nvSpPr>
            <p:cNvPr id="442542" name="Freeform 174"/>
            <p:cNvSpPr>
              <a:spLocks/>
            </p:cNvSpPr>
            <p:nvPr/>
          </p:nvSpPr>
          <p:spPr bwMode="auto">
            <a:xfrm>
              <a:off x="2676" y="1660"/>
              <a:ext cx="14" cy="40"/>
            </a:xfrm>
            <a:custGeom>
              <a:avLst/>
              <a:gdLst/>
              <a:ahLst/>
              <a:cxnLst>
                <a:cxn ang="0">
                  <a:pos x="0" y="40"/>
                </a:cxn>
                <a:cxn ang="0">
                  <a:pos x="0" y="33"/>
                </a:cxn>
                <a:cxn ang="0">
                  <a:pos x="7" y="20"/>
                </a:cxn>
                <a:cxn ang="0">
                  <a:pos x="7" y="6"/>
                </a:cxn>
                <a:cxn ang="0">
                  <a:pos x="14" y="0"/>
                </a:cxn>
              </a:cxnLst>
              <a:rect l="0" t="0" r="r" b="b"/>
              <a:pathLst>
                <a:path w="14" h="40">
                  <a:moveTo>
                    <a:pt x="0" y="40"/>
                  </a:moveTo>
                  <a:lnTo>
                    <a:pt x="0" y="33"/>
                  </a:lnTo>
                  <a:lnTo>
                    <a:pt x="7" y="20"/>
                  </a:lnTo>
                  <a:lnTo>
                    <a:pt x="7" y="6"/>
                  </a:lnTo>
                  <a:lnTo>
                    <a:pt x="14" y="0"/>
                  </a:lnTo>
                </a:path>
              </a:pathLst>
            </a:custGeom>
            <a:noFill/>
            <a:ln w="31750">
              <a:solidFill>
                <a:srgbClr val="FF0000"/>
              </a:solidFill>
              <a:prstDash val="solid"/>
              <a:round/>
              <a:headEnd/>
              <a:tailEnd/>
            </a:ln>
          </p:spPr>
          <p:txBody>
            <a:bodyPr/>
            <a:lstStyle/>
            <a:p>
              <a:endParaRPr lang="en-GB"/>
            </a:p>
          </p:txBody>
        </p:sp>
        <p:sp>
          <p:nvSpPr>
            <p:cNvPr id="442543" name="Freeform 175"/>
            <p:cNvSpPr>
              <a:spLocks/>
            </p:cNvSpPr>
            <p:nvPr/>
          </p:nvSpPr>
          <p:spPr bwMode="auto">
            <a:xfrm>
              <a:off x="2690" y="1660"/>
              <a:ext cx="13" cy="13"/>
            </a:xfrm>
            <a:custGeom>
              <a:avLst/>
              <a:gdLst/>
              <a:ahLst/>
              <a:cxnLst>
                <a:cxn ang="0">
                  <a:pos x="0" y="0"/>
                </a:cxn>
                <a:cxn ang="0">
                  <a:pos x="6" y="0"/>
                </a:cxn>
                <a:cxn ang="0">
                  <a:pos x="6" y="0"/>
                </a:cxn>
                <a:cxn ang="0">
                  <a:pos x="13" y="13"/>
                </a:cxn>
              </a:cxnLst>
              <a:rect l="0" t="0" r="r" b="b"/>
              <a:pathLst>
                <a:path w="13" h="13">
                  <a:moveTo>
                    <a:pt x="0" y="0"/>
                  </a:moveTo>
                  <a:lnTo>
                    <a:pt x="6" y="0"/>
                  </a:lnTo>
                  <a:lnTo>
                    <a:pt x="6" y="0"/>
                  </a:lnTo>
                  <a:lnTo>
                    <a:pt x="13" y="13"/>
                  </a:lnTo>
                </a:path>
              </a:pathLst>
            </a:custGeom>
            <a:noFill/>
            <a:ln w="31750">
              <a:solidFill>
                <a:srgbClr val="FF0000"/>
              </a:solidFill>
              <a:prstDash val="solid"/>
              <a:round/>
              <a:headEnd/>
              <a:tailEnd/>
            </a:ln>
          </p:spPr>
          <p:txBody>
            <a:bodyPr/>
            <a:lstStyle/>
            <a:p>
              <a:endParaRPr lang="en-GB"/>
            </a:p>
          </p:txBody>
        </p:sp>
        <p:sp>
          <p:nvSpPr>
            <p:cNvPr id="442544" name="Freeform 176"/>
            <p:cNvSpPr>
              <a:spLocks/>
            </p:cNvSpPr>
            <p:nvPr/>
          </p:nvSpPr>
          <p:spPr bwMode="auto">
            <a:xfrm>
              <a:off x="2703" y="1673"/>
              <a:ext cx="7" cy="27"/>
            </a:xfrm>
            <a:custGeom>
              <a:avLst/>
              <a:gdLst/>
              <a:ahLst/>
              <a:cxnLst>
                <a:cxn ang="0">
                  <a:pos x="0" y="0"/>
                </a:cxn>
                <a:cxn ang="0">
                  <a:pos x="0" y="14"/>
                </a:cxn>
                <a:cxn ang="0">
                  <a:pos x="7" y="27"/>
                </a:cxn>
              </a:cxnLst>
              <a:rect l="0" t="0" r="r" b="b"/>
              <a:pathLst>
                <a:path w="7" h="27">
                  <a:moveTo>
                    <a:pt x="0" y="0"/>
                  </a:moveTo>
                  <a:lnTo>
                    <a:pt x="0" y="14"/>
                  </a:lnTo>
                  <a:lnTo>
                    <a:pt x="7" y="27"/>
                  </a:lnTo>
                </a:path>
              </a:pathLst>
            </a:custGeom>
            <a:noFill/>
            <a:ln w="31750">
              <a:solidFill>
                <a:srgbClr val="FF0000"/>
              </a:solidFill>
              <a:prstDash val="solid"/>
              <a:round/>
              <a:headEnd/>
              <a:tailEnd/>
            </a:ln>
          </p:spPr>
          <p:txBody>
            <a:bodyPr/>
            <a:lstStyle/>
            <a:p>
              <a:endParaRPr lang="en-GB"/>
            </a:p>
          </p:txBody>
        </p:sp>
        <p:sp>
          <p:nvSpPr>
            <p:cNvPr id="442545" name="Freeform 177"/>
            <p:cNvSpPr>
              <a:spLocks/>
            </p:cNvSpPr>
            <p:nvPr/>
          </p:nvSpPr>
          <p:spPr bwMode="auto">
            <a:xfrm>
              <a:off x="2710" y="1693"/>
              <a:ext cx="13" cy="7"/>
            </a:xfrm>
            <a:custGeom>
              <a:avLst/>
              <a:gdLst/>
              <a:ahLst/>
              <a:cxnLst>
                <a:cxn ang="0">
                  <a:pos x="0" y="7"/>
                </a:cxn>
                <a:cxn ang="0">
                  <a:pos x="6" y="7"/>
                </a:cxn>
                <a:cxn ang="0">
                  <a:pos x="13" y="0"/>
                </a:cxn>
              </a:cxnLst>
              <a:rect l="0" t="0" r="r" b="b"/>
              <a:pathLst>
                <a:path w="13" h="7">
                  <a:moveTo>
                    <a:pt x="0" y="7"/>
                  </a:moveTo>
                  <a:lnTo>
                    <a:pt x="6" y="7"/>
                  </a:lnTo>
                  <a:lnTo>
                    <a:pt x="13" y="0"/>
                  </a:lnTo>
                </a:path>
              </a:pathLst>
            </a:custGeom>
            <a:noFill/>
            <a:ln w="31750">
              <a:solidFill>
                <a:srgbClr val="FF0000"/>
              </a:solidFill>
              <a:prstDash val="solid"/>
              <a:round/>
              <a:headEnd/>
              <a:tailEnd/>
            </a:ln>
          </p:spPr>
          <p:txBody>
            <a:bodyPr/>
            <a:lstStyle/>
            <a:p>
              <a:endParaRPr lang="en-GB"/>
            </a:p>
          </p:txBody>
        </p:sp>
        <p:sp>
          <p:nvSpPr>
            <p:cNvPr id="442546" name="Line 178"/>
            <p:cNvSpPr>
              <a:spLocks noChangeShapeType="1"/>
            </p:cNvSpPr>
            <p:nvPr/>
          </p:nvSpPr>
          <p:spPr bwMode="auto">
            <a:xfrm flipV="1">
              <a:off x="2723" y="1680"/>
              <a:ext cx="7" cy="13"/>
            </a:xfrm>
            <a:prstGeom prst="line">
              <a:avLst/>
            </a:prstGeom>
            <a:noFill/>
            <a:ln w="31750">
              <a:solidFill>
                <a:srgbClr val="FF0000"/>
              </a:solidFill>
              <a:round/>
              <a:headEnd/>
              <a:tailEnd/>
            </a:ln>
          </p:spPr>
          <p:txBody>
            <a:bodyPr/>
            <a:lstStyle/>
            <a:p>
              <a:endParaRPr lang="en-GB"/>
            </a:p>
          </p:txBody>
        </p:sp>
        <p:sp>
          <p:nvSpPr>
            <p:cNvPr id="442547" name="Freeform 179"/>
            <p:cNvSpPr>
              <a:spLocks/>
            </p:cNvSpPr>
            <p:nvPr/>
          </p:nvSpPr>
          <p:spPr bwMode="auto">
            <a:xfrm>
              <a:off x="2730" y="1653"/>
              <a:ext cx="13" cy="27"/>
            </a:xfrm>
            <a:custGeom>
              <a:avLst/>
              <a:gdLst/>
              <a:ahLst/>
              <a:cxnLst>
                <a:cxn ang="0">
                  <a:pos x="0" y="27"/>
                </a:cxn>
                <a:cxn ang="0">
                  <a:pos x="0" y="20"/>
                </a:cxn>
                <a:cxn ang="0">
                  <a:pos x="6" y="13"/>
                </a:cxn>
                <a:cxn ang="0">
                  <a:pos x="13" y="0"/>
                </a:cxn>
                <a:cxn ang="0">
                  <a:pos x="13" y="0"/>
                </a:cxn>
              </a:cxnLst>
              <a:rect l="0" t="0" r="r" b="b"/>
              <a:pathLst>
                <a:path w="13" h="27">
                  <a:moveTo>
                    <a:pt x="0" y="27"/>
                  </a:moveTo>
                  <a:lnTo>
                    <a:pt x="0" y="20"/>
                  </a:lnTo>
                  <a:lnTo>
                    <a:pt x="6" y="13"/>
                  </a:lnTo>
                  <a:lnTo>
                    <a:pt x="13" y="0"/>
                  </a:lnTo>
                  <a:lnTo>
                    <a:pt x="13" y="0"/>
                  </a:lnTo>
                </a:path>
              </a:pathLst>
            </a:custGeom>
            <a:noFill/>
            <a:ln w="31750">
              <a:solidFill>
                <a:srgbClr val="FF0000"/>
              </a:solidFill>
              <a:prstDash val="solid"/>
              <a:round/>
              <a:headEnd/>
              <a:tailEnd/>
            </a:ln>
          </p:spPr>
          <p:txBody>
            <a:bodyPr/>
            <a:lstStyle/>
            <a:p>
              <a:endParaRPr lang="en-GB"/>
            </a:p>
          </p:txBody>
        </p:sp>
        <p:sp>
          <p:nvSpPr>
            <p:cNvPr id="442548" name="Freeform 180"/>
            <p:cNvSpPr>
              <a:spLocks/>
            </p:cNvSpPr>
            <p:nvPr/>
          </p:nvSpPr>
          <p:spPr bwMode="auto">
            <a:xfrm>
              <a:off x="2743" y="1653"/>
              <a:ext cx="7" cy="34"/>
            </a:xfrm>
            <a:custGeom>
              <a:avLst/>
              <a:gdLst/>
              <a:ahLst/>
              <a:cxnLst>
                <a:cxn ang="0">
                  <a:pos x="0" y="0"/>
                </a:cxn>
                <a:cxn ang="0">
                  <a:pos x="0" y="7"/>
                </a:cxn>
                <a:cxn ang="0">
                  <a:pos x="0" y="20"/>
                </a:cxn>
                <a:cxn ang="0">
                  <a:pos x="7" y="27"/>
                </a:cxn>
                <a:cxn ang="0">
                  <a:pos x="7" y="34"/>
                </a:cxn>
              </a:cxnLst>
              <a:rect l="0" t="0" r="r" b="b"/>
              <a:pathLst>
                <a:path w="7" h="34">
                  <a:moveTo>
                    <a:pt x="0" y="0"/>
                  </a:moveTo>
                  <a:lnTo>
                    <a:pt x="0" y="7"/>
                  </a:lnTo>
                  <a:lnTo>
                    <a:pt x="0" y="20"/>
                  </a:lnTo>
                  <a:lnTo>
                    <a:pt x="7" y="27"/>
                  </a:lnTo>
                  <a:lnTo>
                    <a:pt x="7" y="34"/>
                  </a:lnTo>
                </a:path>
              </a:pathLst>
            </a:custGeom>
            <a:noFill/>
            <a:ln w="31750">
              <a:solidFill>
                <a:srgbClr val="FF0000"/>
              </a:solidFill>
              <a:prstDash val="solid"/>
              <a:round/>
              <a:headEnd/>
              <a:tailEnd/>
            </a:ln>
          </p:spPr>
          <p:txBody>
            <a:bodyPr/>
            <a:lstStyle/>
            <a:p>
              <a:endParaRPr lang="en-GB"/>
            </a:p>
          </p:txBody>
        </p:sp>
        <p:sp>
          <p:nvSpPr>
            <p:cNvPr id="442549" name="Freeform 181"/>
            <p:cNvSpPr>
              <a:spLocks/>
            </p:cNvSpPr>
            <p:nvPr/>
          </p:nvSpPr>
          <p:spPr bwMode="auto">
            <a:xfrm>
              <a:off x="2750" y="1640"/>
              <a:ext cx="13" cy="47"/>
            </a:xfrm>
            <a:custGeom>
              <a:avLst/>
              <a:gdLst/>
              <a:ahLst/>
              <a:cxnLst>
                <a:cxn ang="0">
                  <a:pos x="0" y="47"/>
                </a:cxn>
                <a:cxn ang="0">
                  <a:pos x="0" y="40"/>
                </a:cxn>
                <a:cxn ang="0">
                  <a:pos x="6" y="26"/>
                </a:cxn>
                <a:cxn ang="0">
                  <a:pos x="6" y="6"/>
                </a:cxn>
                <a:cxn ang="0">
                  <a:pos x="13" y="0"/>
                </a:cxn>
              </a:cxnLst>
              <a:rect l="0" t="0" r="r" b="b"/>
              <a:pathLst>
                <a:path w="13" h="47">
                  <a:moveTo>
                    <a:pt x="0" y="47"/>
                  </a:moveTo>
                  <a:lnTo>
                    <a:pt x="0" y="40"/>
                  </a:lnTo>
                  <a:lnTo>
                    <a:pt x="6" y="26"/>
                  </a:lnTo>
                  <a:lnTo>
                    <a:pt x="6" y="6"/>
                  </a:lnTo>
                  <a:lnTo>
                    <a:pt x="13" y="0"/>
                  </a:lnTo>
                </a:path>
              </a:pathLst>
            </a:custGeom>
            <a:noFill/>
            <a:ln w="31750">
              <a:solidFill>
                <a:srgbClr val="FF0000"/>
              </a:solidFill>
              <a:prstDash val="solid"/>
              <a:round/>
              <a:headEnd/>
              <a:tailEnd/>
            </a:ln>
          </p:spPr>
          <p:txBody>
            <a:bodyPr/>
            <a:lstStyle/>
            <a:p>
              <a:endParaRPr lang="en-GB"/>
            </a:p>
          </p:txBody>
        </p:sp>
        <p:sp>
          <p:nvSpPr>
            <p:cNvPr id="442550" name="Freeform 182"/>
            <p:cNvSpPr>
              <a:spLocks/>
            </p:cNvSpPr>
            <p:nvPr/>
          </p:nvSpPr>
          <p:spPr bwMode="auto">
            <a:xfrm>
              <a:off x="2763" y="1640"/>
              <a:ext cx="14" cy="6"/>
            </a:xfrm>
            <a:custGeom>
              <a:avLst/>
              <a:gdLst/>
              <a:ahLst/>
              <a:cxnLst>
                <a:cxn ang="0">
                  <a:pos x="0" y="0"/>
                </a:cxn>
                <a:cxn ang="0">
                  <a:pos x="0" y="0"/>
                </a:cxn>
                <a:cxn ang="0">
                  <a:pos x="7" y="0"/>
                </a:cxn>
                <a:cxn ang="0">
                  <a:pos x="14" y="6"/>
                </a:cxn>
              </a:cxnLst>
              <a:rect l="0" t="0" r="r" b="b"/>
              <a:pathLst>
                <a:path w="14" h="6">
                  <a:moveTo>
                    <a:pt x="0" y="0"/>
                  </a:moveTo>
                  <a:lnTo>
                    <a:pt x="0" y="0"/>
                  </a:lnTo>
                  <a:lnTo>
                    <a:pt x="7" y="0"/>
                  </a:lnTo>
                  <a:lnTo>
                    <a:pt x="14" y="6"/>
                  </a:lnTo>
                </a:path>
              </a:pathLst>
            </a:custGeom>
            <a:noFill/>
            <a:ln w="31750">
              <a:solidFill>
                <a:srgbClr val="FF0000"/>
              </a:solidFill>
              <a:prstDash val="solid"/>
              <a:round/>
              <a:headEnd/>
              <a:tailEnd/>
            </a:ln>
          </p:spPr>
          <p:txBody>
            <a:bodyPr/>
            <a:lstStyle/>
            <a:p>
              <a:endParaRPr lang="en-GB"/>
            </a:p>
          </p:txBody>
        </p:sp>
        <p:sp>
          <p:nvSpPr>
            <p:cNvPr id="442551" name="Freeform 183"/>
            <p:cNvSpPr>
              <a:spLocks/>
            </p:cNvSpPr>
            <p:nvPr/>
          </p:nvSpPr>
          <p:spPr bwMode="auto">
            <a:xfrm>
              <a:off x="2777" y="1640"/>
              <a:ext cx="6" cy="6"/>
            </a:xfrm>
            <a:custGeom>
              <a:avLst/>
              <a:gdLst/>
              <a:ahLst/>
              <a:cxnLst>
                <a:cxn ang="0">
                  <a:pos x="0" y="6"/>
                </a:cxn>
                <a:cxn ang="0">
                  <a:pos x="0" y="0"/>
                </a:cxn>
                <a:cxn ang="0">
                  <a:pos x="6" y="0"/>
                </a:cxn>
              </a:cxnLst>
              <a:rect l="0" t="0" r="r" b="b"/>
              <a:pathLst>
                <a:path w="6" h="6">
                  <a:moveTo>
                    <a:pt x="0" y="6"/>
                  </a:moveTo>
                  <a:lnTo>
                    <a:pt x="0" y="0"/>
                  </a:lnTo>
                  <a:lnTo>
                    <a:pt x="6" y="0"/>
                  </a:lnTo>
                </a:path>
              </a:pathLst>
            </a:custGeom>
            <a:noFill/>
            <a:ln w="31750">
              <a:solidFill>
                <a:srgbClr val="FF0000"/>
              </a:solidFill>
              <a:prstDash val="solid"/>
              <a:round/>
              <a:headEnd/>
              <a:tailEnd/>
            </a:ln>
          </p:spPr>
          <p:txBody>
            <a:bodyPr/>
            <a:lstStyle/>
            <a:p>
              <a:endParaRPr lang="en-GB"/>
            </a:p>
          </p:txBody>
        </p:sp>
        <p:sp>
          <p:nvSpPr>
            <p:cNvPr id="442552" name="Freeform 184"/>
            <p:cNvSpPr>
              <a:spLocks/>
            </p:cNvSpPr>
            <p:nvPr/>
          </p:nvSpPr>
          <p:spPr bwMode="auto">
            <a:xfrm>
              <a:off x="2783" y="1640"/>
              <a:ext cx="14" cy="6"/>
            </a:xfrm>
            <a:custGeom>
              <a:avLst/>
              <a:gdLst/>
              <a:ahLst/>
              <a:cxnLst>
                <a:cxn ang="0">
                  <a:pos x="0" y="0"/>
                </a:cxn>
                <a:cxn ang="0">
                  <a:pos x="7" y="0"/>
                </a:cxn>
                <a:cxn ang="0">
                  <a:pos x="14" y="6"/>
                </a:cxn>
              </a:cxnLst>
              <a:rect l="0" t="0" r="r" b="b"/>
              <a:pathLst>
                <a:path w="14" h="6">
                  <a:moveTo>
                    <a:pt x="0" y="0"/>
                  </a:moveTo>
                  <a:lnTo>
                    <a:pt x="7" y="0"/>
                  </a:lnTo>
                  <a:lnTo>
                    <a:pt x="14" y="6"/>
                  </a:lnTo>
                </a:path>
              </a:pathLst>
            </a:custGeom>
            <a:noFill/>
            <a:ln w="31750">
              <a:solidFill>
                <a:srgbClr val="FF0000"/>
              </a:solidFill>
              <a:prstDash val="solid"/>
              <a:round/>
              <a:headEnd/>
              <a:tailEnd/>
            </a:ln>
          </p:spPr>
          <p:txBody>
            <a:bodyPr/>
            <a:lstStyle/>
            <a:p>
              <a:endParaRPr lang="en-GB"/>
            </a:p>
          </p:txBody>
        </p:sp>
        <p:sp>
          <p:nvSpPr>
            <p:cNvPr id="442553" name="Freeform 185"/>
            <p:cNvSpPr>
              <a:spLocks/>
            </p:cNvSpPr>
            <p:nvPr/>
          </p:nvSpPr>
          <p:spPr bwMode="auto">
            <a:xfrm>
              <a:off x="2797" y="1640"/>
              <a:ext cx="6" cy="6"/>
            </a:xfrm>
            <a:custGeom>
              <a:avLst/>
              <a:gdLst/>
              <a:ahLst/>
              <a:cxnLst>
                <a:cxn ang="0">
                  <a:pos x="0" y="6"/>
                </a:cxn>
                <a:cxn ang="0">
                  <a:pos x="0" y="6"/>
                </a:cxn>
                <a:cxn ang="0">
                  <a:pos x="6" y="0"/>
                </a:cxn>
              </a:cxnLst>
              <a:rect l="0" t="0" r="r" b="b"/>
              <a:pathLst>
                <a:path w="6" h="6">
                  <a:moveTo>
                    <a:pt x="0" y="6"/>
                  </a:moveTo>
                  <a:lnTo>
                    <a:pt x="0" y="6"/>
                  </a:lnTo>
                  <a:lnTo>
                    <a:pt x="6" y="0"/>
                  </a:lnTo>
                </a:path>
              </a:pathLst>
            </a:custGeom>
            <a:noFill/>
            <a:ln w="31750">
              <a:solidFill>
                <a:srgbClr val="FF0000"/>
              </a:solidFill>
              <a:prstDash val="solid"/>
              <a:round/>
              <a:headEnd/>
              <a:tailEnd/>
            </a:ln>
          </p:spPr>
          <p:txBody>
            <a:bodyPr/>
            <a:lstStyle/>
            <a:p>
              <a:endParaRPr lang="en-GB"/>
            </a:p>
          </p:txBody>
        </p:sp>
        <p:sp>
          <p:nvSpPr>
            <p:cNvPr id="442554" name="Line 186"/>
            <p:cNvSpPr>
              <a:spLocks noChangeShapeType="1"/>
            </p:cNvSpPr>
            <p:nvPr/>
          </p:nvSpPr>
          <p:spPr bwMode="auto">
            <a:xfrm>
              <a:off x="2803" y="1640"/>
              <a:ext cx="14" cy="1"/>
            </a:xfrm>
            <a:prstGeom prst="line">
              <a:avLst/>
            </a:prstGeom>
            <a:noFill/>
            <a:ln w="31750">
              <a:solidFill>
                <a:srgbClr val="FF0000"/>
              </a:solidFill>
              <a:round/>
              <a:headEnd/>
              <a:tailEnd/>
            </a:ln>
          </p:spPr>
          <p:txBody>
            <a:bodyPr/>
            <a:lstStyle/>
            <a:p>
              <a:endParaRPr lang="en-GB"/>
            </a:p>
          </p:txBody>
        </p:sp>
        <p:sp>
          <p:nvSpPr>
            <p:cNvPr id="442555" name="Line 187"/>
            <p:cNvSpPr>
              <a:spLocks noChangeShapeType="1"/>
            </p:cNvSpPr>
            <p:nvPr/>
          </p:nvSpPr>
          <p:spPr bwMode="auto">
            <a:xfrm>
              <a:off x="2817" y="1640"/>
              <a:ext cx="13" cy="1"/>
            </a:xfrm>
            <a:prstGeom prst="line">
              <a:avLst/>
            </a:prstGeom>
            <a:noFill/>
            <a:ln w="31750">
              <a:solidFill>
                <a:srgbClr val="FF0000"/>
              </a:solidFill>
              <a:round/>
              <a:headEnd/>
              <a:tailEnd/>
            </a:ln>
          </p:spPr>
          <p:txBody>
            <a:bodyPr/>
            <a:lstStyle/>
            <a:p>
              <a:endParaRPr lang="en-GB"/>
            </a:p>
          </p:txBody>
        </p:sp>
        <p:sp>
          <p:nvSpPr>
            <p:cNvPr id="442556" name="Freeform 188"/>
            <p:cNvSpPr>
              <a:spLocks/>
            </p:cNvSpPr>
            <p:nvPr/>
          </p:nvSpPr>
          <p:spPr bwMode="auto">
            <a:xfrm>
              <a:off x="2830" y="1633"/>
              <a:ext cx="7" cy="7"/>
            </a:xfrm>
            <a:custGeom>
              <a:avLst/>
              <a:gdLst/>
              <a:ahLst/>
              <a:cxnLst>
                <a:cxn ang="0">
                  <a:pos x="0" y="7"/>
                </a:cxn>
                <a:cxn ang="0">
                  <a:pos x="0" y="0"/>
                </a:cxn>
                <a:cxn ang="0">
                  <a:pos x="7" y="0"/>
                </a:cxn>
              </a:cxnLst>
              <a:rect l="0" t="0" r="r" b="b"/>
              <a:pathLst>
                <a:path w="7" h="7">
                  <a:moveTo>
                    <a:pt x="0" y="7"/>
                  </a:moveTo>
                  <a:lnTo>
                    <a:pt x="0" y="0"/>
                  </a:lnTo>
                  <a:lnTo>
                    <a:pt x="7" y="0"/>
                  </a:lnTo>
                </a:path>
              </a:pathLst>
            </a:custGeom>
            <a:noFill/>
            <a:ln w="31750">
              <a:solidFill>
                <a:srgbClr val="FF0000"/>
              </a:solidFill>
              <a:prstDash val="solid"/>
              <a:round/>
              <a:headEnd/>
              <a:tailEnd/>
            </a:ln>
          </p:spPr>
          <p:txBody>
            <a:bodyPr/>
            <a:lstStyle/>
            <a:p>
              <a:endParaRPr lang="en-GB"/>
            </a:p>
          </p:txBody>
        </p:sp>
        <p:sp>
          <p:nvSpPr>
            <p:cNvPr id="442557" name="Line 189"/>
            <p:cNvSpPr>
              <a:spLocks noChangeShapeType="1"/>
            </p:cNvSpPr>
            <p:nvPr/>
          </p:nvSpPr>
          <p:spPr bwMode="auto">
            <a:xfrm>
              <a:off x="2837" y="1633"/>
              <a:ext cx="13" cy="1"/>
            </a:xfrm>
            <a:prstGeom prst="line">
              <a:avLst/>
            </a:prstGeom>
            <a:noFill/>
            <a:ln w="31750">
              <a:solidFill>
                <a:srgbClr val="FF0000"/>
              </a:solidFill>
              <a:round/>
              <a:headEnd/>
              <a:tailEnd/>
            </a:ln>
          </p:spPr>
          <p:txBody>
            <a:bodyPr/>
            <a:lstStyle/>
            <a:p>
              <a:endParaRPr lang="en-GB"/>
            </a:p>
          </p:txBody>
        </p:sp>
        <p:sp>
          <p:nvSpPr>
            <p:cNvPr id="442558" name="Line 190"/>
            <p:cNvSpPr>
              <a:spLocks noChangeShapeType="1"/>
            </p:cNvSpPr>
            <p:nvPr/>
          </p:nvSpPr>
          <p:spPr bwMode="auto">
            <a:xfrm>
              <a:off x="2850" y="1633"/>
              <a:ext cx="7" cy="1"/>
            </a:xfrm>
            <a:prstGeom prst="line">
              <a:avLst/>
            </a:prstGeom>
            <a:noFill/>
            <a:ln w="31750">
              <a:solidFill>
                <a:srgbClr val="FF0000"/>
              </a:solidFill>
              <a:round/>
              <a:headEnd/>
              <a:tailEnd/>
            </a:ln>
          </p:spPr>
          <p:txBody>
            <a:bodyPr/>
            <a:lstStyle/>
            <a:p>
              <a:endParaRPr lang="en-GB"/>
            </a:p>
          </p:txBody>
        </p:sp>
        <p:sp>
          <p:nvSpPr>
            <p:cNvPr id="442559" name="Freeform 191"/>
            <p:cNvSpPr>
              <a:spLocks/>
            </p:cNvSpPr>
            <p:nvPr/>
          </p:nvSpPr>
          <p:spPr bwMode="auto">
            <a:xfrm>
              <a:off x="2857" y="1626"/>
              <a:ext cx="13" cy="7"/>
            </a:xfrm>
            <a:custGeom>
              <a:avLst/>
              <a:gdLst/>
              <a:ahLst/>
              <a:cxnLst>
                <a:cxn ang="0">
                  <a:pos x="0" y="7"/>
                </a:cxn>
                <a:cxn ang="0">
                  <a:pos x="6" y="0"/>
                </a:cxn>
                <a:cxn ang="0">
                  <a:pos x="13" y="0"/>
                </a:cxn>
              </a:cxnLst>
              <a:rect l="0" t="0" r="r" b="b"/>
              <a:pathLst>
                <a:path w="13" h="7">
                  <a:moveTo>
                    <a:pt x="0" y="7"/>
                  </a:moveTo>
                  <a:lnTo>
                    <a:pt x="6" y="0"/>
                  </a:lnTo>
                  <a:lnTo>
                    <a:pt x="13" y="0"/>
                  </a:lnTo>
                </a:path>
              </a:pathLst>
            </a:custGeom>
            <a:noFill/>
            <a:ln w="31750">
              <a:solidFill>
                <a:srgbClr val="FF0000"/>
              </a:solidFill>
              <a:prstDash val="solid"/>
              <a:round/>
              <a:headEnd/>
              <a:tailEnd/>
            </a:ln>
          </p:spPr>
          <p:txBody>
            <a:bodyPr/>
            <a:lstStyle/>
            <a:p>
              <a:endParaRPr lang="en-GB"/>
            </a:p>
          </p:txBody>
        </p:sp>
        <p:sp>
          <p:nvSpPr>
            <p:cNvPr id="442560" name="Line 192"/>
            <p:cNvSpPr>
              <a:spLocks noChangeShapeType="1"/>
            </p:cNvSpPr>
            <p:nvPr/>
          </p:nvSpPr>
          <p:spPr bwMode="auto">
            <a:xfrm>
              <a:off x="2870" y="1626"/>
              <a:ext cx="7" cy="1"/>
            </a:xfrm>
            <a:prstGeom prst="line">
              <a:avLst/>
            </a:prstGeom>
            <a:noFill/>
            <a:ln w="31750">
              <a:solidFill>
                <a:srgbClr val="FF0000"/>
              </a:solidFill>
              <a:round/>
              <a:headEnd/>
              <a:tailEnd/>
            </a:ln>
          </p:spPr>
          <p:txBody>
            <a:bodyPr/>
            <a:lstStyle/>
            <a:p>
              <a:endParaRPr lang="en-GB"/>
            </a:p>
          </p:txBody>
        </p:sp>
        <p:sp>
          <p:nvSpPr>
            <p:cNvPr id="442561" name="Line 193"/>
            <p:cNvSpPr>
              <a:spLocks noChangeShapeType="1"/>
            </p:cNvSpPr>
            <p:nvPr/>
          </p:nvSpPr>
          <p:spPr bwMode="auto">
            <a:xfrm>
              <a:off x="2877" y="1626"/>
              <a:ext cx="13" cy="1"/>
            </a:xfrm>
            <a:prstGeom prst="line">
              <a:avLst/>
            </a:prstGeom>
            <a:noFill/>
            <a:ln w="31750">
              <a:solidFill>
                <a:srgbClr val="FF0000"/>
              </a:solidFill>
              <a:round/>
              <a:headEnd/>
              <a:tailEnd/>
            </a:ln>
          </p:spPr>
          <p:txBody>
            <a:bodyPr/>
            <a:lstStyle/>
            <a:p>
              <a:endParaRPr lang="en-GB"/>
            </a:p>
          </p:txBody>
        </p:sp>
        <p:sp>
          <p:nvSpPr>
            <p:cNvPr id="442562" name="Freeform 194"/>
            <p:cNvSpPr>
              <a:spLocks/>
            </p:cNvSpPr>
            <p:nvPr/>
          </p:nvSpPr>
          <p:spPr bwMode="auto">
            <a:xfrm>
              <a:off x="2890" y="1620"/>
              <a:ext cx="14" cy="6"/>
            </a:xfrm>
            <a:custGeom>
              <a:avLst/>
              <a:gdLst/>
              <a:ahLst/>
              <a:cxnLst>
                <a:cxn ang="0">
                  <a:pos x="0" y="6"/>
                </a:cxn>
                <a:cxn ang="0">
                  <a:pos x="7" y="0"/>
                </a:cxn>
                <a:cxn ang="0">
                  <a:pos x="14" y="0"/>
                </a:cxn>
              </a:cxnLst>
              <a:rect l="0" t="0" r="r" b="b"/>
              <a:pathLst>
                <a:path w="14" h="6">
                  <a:moveTo>
                    <a:pt x="0" y="6"/>
                  </a:moveTo>
                  <a:lnTo>
                    <a:pt x="7" y="0"/>
                  </a:lnTo>
                  <a:lnTo>
                    <a:pt x="14" y="0"/>
                  </a:lnTo>
                </a:path>
              </a:pathLst>
            </a:custGeom>
            <a:noFill/>
            <a:ln w="31750">
              <a:solidFill>
                <a:srgbClr val="FF0000"/>
              </a:solidFill>
              <a:prstDash val="solid"/>
              <a:round/>
              <a:headEnd/>
              <a:tailEnd/>
            </a:ln>
          </p:spPr>
          <p:txBody>
            <a:bodyPr/>
            <a:lstStyle/>
            <a:p>
              <a:endParaRPr lang="en-GB"/>
            </a:p>
          </p:txBody>
        </p:sp>
        <p:sp>
          <p:nvSpPr>
            <p:cNvPr id="442563" name="Line 195"/>
            <p:cNvSpPr>
              <a:spLocks noChangeShapeType="1"/>
            </p:cNvSpPr>
            <p:nvPr/>
          </p:nvSpPr>
          <p:spPr bwMode="auto">
            <a:xfrm>
              <a:off x="2904" y="1620"/>
              <a:ext cx="6" cy="1"/>
            </a:xfrm>
            <a:prstGeom prst="line">
              <a:avLst/>
            </a:prstGeom>
            <a:noFill/>
            <a:ln w="31750">
              <a:solidFill>
                <a:srgbClr val="FF0000"/>
              </a:solidFill>
              <a:round/>
              <a:headEnd/>
              <a:tailEnd/>
            </a:ln>
          </p:spPr>
          <p:txBody>
            <a:bodyPr/>
            <a:lstStyle/>
            <a:p>
              <a:endParaRPr lang="en-GB"/>
            </a:p>
          </p:txBody>
        </p:sp>
        <p:sp>
          <p:nvSpPr>
            <p:cNvPr id="442564" name="Freeform 196"/>
            <p:cNvSpPr>
              <a:spLocks/>
            </p:cNvSpPr>
            <p:nvPr/>
          </p:nvSpPr>
          <p:spPr bwMode="auto">
            <a:xfrm>
              <a:off x="2910" y="1613"/>
              <a:ext cx="14" cy="7"/>
            </a:xfrm>
            <a:custGeom>
              <a:avLst/>
              <a:gdLst/>
              <a:ahLst/>
              <a:cxnLst>
                <a:cxn ang="0">
                  <a:pos x="0" y="7"/>
                </a:cxn>
                <a:cxn ang="0">
                  <a:pos x="7" y="0"/>
                </a:cxn>
                <a:cxn ang="0">
                  <a:pos x="14" y="0"/>
                </a:cxn>
              </a:cxnLst>
              <a:rect l="0" t="0" r="r" b="b"/>
              <a:pathLst>
                <a:path w="14" h="7">
                  <a:moveTo>
                    <a:pt x="0" y="7"/>
                  </a:moveTo>
                  <a:lnTo>
                    <a:pt x="7" y="0"/>
                  </a:lnTo>
                  <a:lnTo>
                    <a:pt x="14" y="0"/>
                  </a:lnTo>
                </a:path>
              </a:pathLst>
            </a:custGeom>
            <a:noFill/>
            <a:ln w="31750">
              <a:solidFill>
                <a:srgbClr val="FF0000"/>
              </a:solidFill>
              <a:prstDash val="solid"/>
              <a:round/>
              <a:headEnd/>
              <a:tailEnd/>
            </a:ln>
          </p:spPr>
          <p:txBody>
            <a:bodyPr/>
            <a:lstStyle/>
            <a:p>
              <a:endParaRPr lang="en-GB"/>
            </a:p>
          </p:txBody>
        </p:sp>
        <p:sp>
          <p:nvSpPr>
            <p:cNvPr id="442565" name="Line 197"/>
            <p:cNvSpPr>
              <a:spLocks noChangeShapeType="1"/>
            </p:cNvSpPr>
            <p:nvPr/>
          </p:nvSpPr>
          <p:spPr bwMode="auto">
            <a:xfrm>
              <a:off x="2924" y="1613"/>
              <a:ext cx="6" cy="1"/>
            </a:xfrm>
            <a:prstGeom prst="line">
              <a:avLst/>
            </a:prstGeom>
            <a:noFill/>
            <a:ln w="31750">
              <a:solidFill>
                <a:srgbClr val="FF0000"/>
              </a:solidFill>
              <a:round/>
              <a:headEnd/>
              <a:tailEnd/>
            </a:ln>
          </p:spPr>
          <p:txBody>
            <a:bodyPr/>
            <a:lstStyle/>
            <a:p>
              <a:endParaRPr lang="en-GB"/>
            </a:p>
          </p:txBody>
        </p:sp>
        <p:sp>
          <p:nvSpPr>
            <p:cNvPr id="442566" name="Line 198"/>
            <p:cNvSpPr>
              <a:spLocks noChangeShapeType="1"/>
            </p:cNvSpPr>
            <p:nvPr/>
          </p:nvSpPr>
          <p:spPr bwMode="auto">
            <a:xfrm>
              <a:off x="2930" y="1613"/>
              <a:ext cx="14" cy="1"/>
            </a:xfrm>
            <a:prstGeom prst="line">
              <a:avLst/>
            </a:prstGeom>
            <a:noFill/>
            <a:ln w="31750">
              <a:solidFill>
                <a:srgbClr val="FF0000"/>
              </a:solidFill>
              <a:round/>
              <a:headEnd/>
              <a:tailEnd/>
            </a:ln>
          </p:spPr>
          <p:txBody>
            <a:bodyPr/>
            <a:lstStyle/>
            <a:p>
              <a:endParaRPr lang="en-GB"/>
            </a:p>
          </p:txBody>
        </p:sp>
        <p:sp>
          <p:nvSpPr>
            <p:cNvPr id="442567" name="Freeform 199"/>
            <p:cNvSpPr>
              <a:spLocks/>
            </p:cNvSpPr>
            <p:nvPr/>
          </p:nvSpPr>
          <p:spPr bwMode="auto">
            <a:xfrm>
              <a:off x="2944" y="1606"/>
              <a:ext cx="6" cy="7"/>
            </a:xfrm>
            <a:custGeom>
              <a:avLst/>
              <a:gdLst/>
              <a:ahLst/>
              <a:cxnLst>
                <a:cxn ang="0">
                  <a:pos x="0" y="7"/>
                </a:cxn>
                <a:cxn ang="0">
                  <a:pos x="0" y="0"/>
                </a:cxn>
                <a:cxn ang="0">
                  <a:pos x="6" y="0"/>
                </a:cxn>
              </a:cxnLst>
              <a:rect l="0" t="0" r="r" b="b"/>
              <a:pathLst>
                <a:path w="6" h="7">
                  <a:moveTo>
                    <a:pt x="0" y="7"/>
                  </a:moveTo>
                  <a:lnTo>
                    <a:pt x="0" y="0"/>
                  </a:lnTo>
                  <a:lnTo>
                    <a:pt x="6" y="0"/>
                  </a:lnTo>
                </a:path>
              </a:pathLst>
            </a:custGeom>
            <a:noFill/>
            <a:ln w="31750">
              <a:solidFill>
                <a:srgbClr val="FF0000"/>
              </a:solidFill>
              <a:prstDash val="solid"/>
              <a:round/>
              <a:headEnd/>
              <a:tailEnd/>
            </a:ln>
          </p:spPr>
          <p:txBody>
            <a:bodyPr/>
            <a:lstStyle/>
            <a:p>
              <a:endParaRPr lang="en-GB"/>
            </a:p>
          </p:txBody>
        </p:sp>
        <p:sp>
          <p:nvSpPr>
            <p:cNvPr id="442568" name="Line 200"/>
            <p:cNvSpPr>
              <a:spLocks noChangeShapeType="1"/>
            </p:cNvSpPr>
            <p:nvPr/>
          </p:nvSpPr>
          <p:spPr bwMode="auto">
            <a:xfrm>
              <a:off x="2950" y="1606"/>
              <a:ext cx="14" cy="1"/>
            </a:xfrm>
            <a:prstGeom prst="line">
              <a:avLst/>
            </a:prstGeom>
            <a:noFill/>
            <a:ln w="31750">
              <a:solidFill>
                <a:srgbClr val="FF0000"/>
              </a:solidFill>
              <a:round/>
              <a:headEnd/>
              <a:tailEnd/>
            </a:ln>
          </p:spPr>
          <p:txBody>
            <a:bodyPr/>
            <a:lstStyle/>
            <a:p>
              <a:endParaRPr lang="en-GB"/>
            </a:p>
          </p:txBody>
        </p:sp>
        <p:sp>
          <p:nvSpPr>
            <p:cNvPr id="442569" name="Freeform 201"/>
            <p:cNvSpPr>
              <a:spLocks/>
            </p:cNvSpPr>
            <p:nvPr/>
          </p:nvSpPr>
          <p:spPr bwMode="auto">
            <a:xfrm>
              <a:off x="2964" y="1600"/>
              <a:ext cx="13" cy="6"/>
            </a:xfrm>
            <a:custGeom>
              <a:avLst/>
              <a:gdLst/>
              <a:ahLst/>
              <a:cxnLst>
                <a:cxn ang="0">
                  <a:pos x="0" y="6"/>
                </a:cxn>
                <a:cxn ang="0">
                  <a:pos x="6" y="0"/>
                </a:cxn>
                <a:cxn ang="0">
                  <a:pos x="13" y="0"/>
                </a:cxn>
              </a:cxnLst>
              <a:rect l="0" t="0" r="r" b="b"/>
              <a:pathLst>
                <a:path w="13" h="6">
                  <a:moveTo>
                    <a:pt x="0" y="6"/>
                  </a:moveTo>
                  <a:lnTo>
                    <a:pt x="6" y="0"/>
                  </a:lnTo>
                  <a:lnTo>
                    <a:pt x="13" y="0"/>
                  </a:lnTo>
                </a:path>
              </a:pathLst>
            </a:custGeom>
            <a:noFill/>
            <a:ln w="31750">
              <a:solidFill>
                <a:srgbClr val="FF0000"/>
              </a:solidFill>
              <a:prstDash val="solid"/>
              <a:round/>
              <a:headEnd/>
              <a:tailEnd/>
            </a:ln>
          </p:spPr>
          <p:txBody>
            <a:bodyPr/>
            <a:lstStyle/>
            <a:p>
              <a:endParaRPr lang="en-GB"/>
            </a:p>
          </p:txBody>
        </p:sp>
        <p:sp>
          <p:nvSpPr>
            <p:cNvPr id="442570" name="Line 202"/>
            <p:cNvSpPr>
              <a:spLocks noChangeShapeType="1"/>
            </p:cNvSpPr>
            <p:nvPr/>
          </p:nvSpPr>
          <p:spPr bwMode="auto">
            <a:xfrm>
              <a:off x="2977" y="1600"/>
              <a:ext cx="7" cy="1"/>
            </a:xfrm>
            <a:prstGeom prst="line">
              <a:avLst/>
            </a:prstGeom>
            <a:noFill/>
            <a:ln w="31750">
              <a:solidFill>
                <a:srgbClr val="FF0000"/>
              </a:solidFill>
              <a:round/>
              <a:headEnd/>
              <a:tailEnd/>
            </a:ln>
          </p:spPr>
          <p:txBody>
            <a:bodyPr/>
            <a:lstStyle/>
            <a:p>
              <a:endParaRPr lang="en-GB"/>
            </a:p>
          </p:txBody>
        </p:sp>
        <p:sp>
          <p:nvSpPr>
            <p:cNvPr id="442571" name="Freeform 203"/>
            <p:cNvSpPr>
              <a:spLocks/>
            </p:cNvSpPr>
            <p:nvPr/>
          </p:nvSpPr>
          <p:spPr bwMode="auto">
            <a:xfrm>
              <a:off x="2984" y="1593"/>
              <a:ext cx="13" cy="7"/>
            </a:xfrm>
            <a:custGeom>
              <a:avLst/>
              <a:gdLst/>
              <a:ahLst/>
              <a:cxnLst>
                <a:cxn ang="0">
                  <a:pos x="0" y="7"/>
                </a:cxn>
                <a:cxn ang="0">
                  <a:pos x="7" y="0"/>
                </a:cxn>
                <a:cxn ang="0">
                  <a:pos x="13" y="0"/>
                </a:cxn>
              </a:cxnLst>
              <a:rect l="0" t="0" r="r" b="b"/>
              <a:pathLst>
                <a:path w="13" h="7">
                  <a:moveTo>
                    <a:pt x="0" y="7"/>
                  </a:moveTo>
                  <a:lnTo>
                    <a:pt x="7" y="0"/>
                  </a:lnTo>
                  <a:lnTo>
                    <a:pt x="13" y="0"/>
                  </a:lnTo>
                </a:path>
              </a:pathLst>
            </a:custGeom>
            <a:noFill/>
            <a:ln w="31750">
              <a:solidFill>
                <a:srgbClr val="FF0000"/>
              </a:solidFill>
              <a:prstDash val="solid"/>
              <a:round/>
              <a:headEnd/>
              <a:tailEnd/>
            </a:ln>
          </p:spPr>
          <p:txBody>
            <a:bodyPr/>
            <a:lstStyle/>
            <a:p>
              <a:endParaRPr lang="en-GB"/>
            </a:p>
          </p:txBody>
        </p:sp>
        <p:sp>
          <p:nvSpPr>
            <p:cNvPr id="442572" name="Line 204"/>
            <p:cNvSpPr>
              <a:spLocks noChangeShapeType="1"/>
            </p:cNvSpPr>
            <p:nvPr/>
          </p:nvSpPr>
          <p:spPr bwMode="auto">
            <a:xfrm>
              <a:off x="2997" y="1593"/>
              <a:ext cx="7" cy="1"/>
            </a:xfrm>
            <a:prstGeom prst="line">
              <a:avLst/>
            </a:prstGeom>
            <a:noFill/>
            <a:ln w="31750">
              <a:solidFill>
                <a:srgbClr val="FF0000"/>
              </a:solidFill>
              <a:round/>
              <a:headEnd/>
              <a:tailEnd/>
            </a:ln>
          </p:spPr>
          <p:txBody>
            <a:bodyPr/>
            <a:lstStyle/>
            <a:p>
              <a:endParaRPr lang="en-GB"/>
            </a:p>
          </p:txBody>
        </p:sp>
        <p:sp>
          <p:nvSpPr>
            <p:cNvPr id="442573" name="Line 205"/>
            <p:cNvSpPr>
              <a:spLocks noChangeShapeType="1"/>
            </p:cNvSpPr>
            <p:nvPr/>
          </p:nvSpPr>
          <p:spPr bwMode="auto">
            <a:xfrm>
              <a:off x="3004" y="1593"/>
              <a:ext cx="13" cy="1"/>
            </a:xfrm>
            <a:prstGeom prst="line">
              <a:avLst/>
            </a:prstGeom>
            <a:noFill/>
            <a:ln w="31750">
              <a:solidFill>
                <a:srgbClr val="FF0000"/>
              </a:solidFill>
              <a:round/>
              <a:headEnd/>
              <a:tailEnd/>
            </a:ln>
          </p:spPr>
          <p:txBody>
            <a:bodyPr/>
            <a:lstStyle/>
            <a:p>
              <a:endParaRPr lang="en-GB"/>
            </a:p>
          </p:txBody>
        </p:sp>
        <p:sp>
          <p:nvSpPr>
            <p:cNvPr id="442574" name="Freeform 206"/>
            <p:cNvSpPr>
              <a:spLocks/>
            </p:cNvSpPr>
            <p:nvPr/>
          </p:nvSpPr>
          <p:spPr bwMode="auto">
            <a:xfrm>
              <a:off x="3017" y="1586"/>
              <a:ext cx="7" cy="7"/>
            </a:xfrm>
            <a:custGeom>
              <a:avLst/>
              <a:gdLst/>
              <a:ahLst/>
              <a:cxnLst>
                <a:cxn ang="0">
                  <a:pos x="0" y="7"/>
                </a:cxn>
                <a:cxn ang="0">
                  <a:pos x="0" y="0"/>
                </a:cxn>
                <a:cxn ang="0">
                  <a:pos x="7" y="0"/>
                </a:cxn>
              </a:cxnLst>
              <a:rect l="0" t="0" r="r" b="b"/>
              <a:pathLst>
                <a:path w="7" h="7">
                  <a:moveTo>
                    <a:pt x="0" y="7"/>
                  </a:moveTo>
                  <a:lnTo>
                    <a:pt x="0" y="0"/>
                  </a:lnTo>
                  <a:lnTo>
                    <a:pt x="7" y="0"/>
                  </a:lnTo>
                </a:path>
              </a:pathLst>
            </a:custGeom>
            <a:noFill/>
            <a:ln w="31750">
              <a:solidFill>
                <a:srgbClr val="FF0000"/>
              </a:solidFill>
              <a:prstDash val="solid"/>
              <a:round/>
              <a:headEnd/>
              <a:tailEnd/>
            </a:ln>
          </p:spPr>
          <p:txBody>
            <a:bodyPr/>
            <a:lstStyle/>
            <a:p>
              <a:endParaRPr lang="en-GB"/>
            </a:p>
          </p:txBody>
        </p:sp>
        <p:sp>
          <p:nvSpPr>
            <p:cNvPr id="442575" name="Line 207"/>
            <p:cNvSpPr>
              <a:spLocks noChangeShapeType="1"/>
            </p:cNvSpPr>
            <p:nvPr/>
          </p:nvSpPr>
          <p:spPr bwMode="auto">
            <a:xfrm>
              <a:off x="3024" y="1586"/>
              <a:ext cx="13" cy="1"/>
            </a:xfrm>
            <a:prstGeom prst="line">
              <a:avLst/>
            </a:prstGeom>
            <a:noFill/>
            <a:ln w="31750">
              <a:solidFill>
                <a:srgbClr val="FF0000"/>
              </a:solidFill>
              <a:round/>
              <a:headEnd/>
              <a:tailEnd/>
            </a:ln>
          </p:spPr>
          <p:txBody>
            <a:bodyPr/>
            <a:lstStyle/>
            <a:p>
              <a:endParaRPr lang="en-GB"/>
            </a:p>
          </p:txBody>
        </p:sp>
        <p:sp>
          <p:nvSpPr>
            <p:cNvPr id="442576" name="Freeform 208"/>
            <p:cNvSpPr>
              <a:spLocks/>
            </p:cNvSpPr>
            <p:nvPr/>
          </p:nvSpPr>
          <p:spPr bwMode="auto">
            <a:xfrm>
              <a:off x="3037" y="1580"/>
              <a:ext cx="14" cy="6"/>
            </a:xfrm>
            <a:custGeom>
              <a:avLst/>
              <a:gdLst/>
              <a:ahLst/>
              <a:cxnLst>
                <a:cxn ang="0">
                  <a:pos x="0" y="6"/>
                </a:cxn>
                <a:cxn ang="0">
                  <a:pos x="7" y="0"/>
                </a:cxn>
                <a:cxn ang="0">
                  <a:pos x="14" y="0"/>
                </a:cxn>
              </a:cxnLst>
              <a:rect l="0" t="0" r="r" b="b"/>
              <a:pathLst>
                <a:path w="14" h="6">
                  <a:moveTo>
                    <a:pt x="0" y="6"/>
                  </a:moveTo>
                  <a:lnTo>
                    <a:pt x="7" y="0"/>
                  </a:lnTo>
                  <a:lnTo>
                    <a:pt x="14" y="0"/>
                  </a:lnTo>
                </a:path>
              </a:pathLst>
            </a:custGeom>
            <a:noFill/>
            <a:ln w="31750">
              <a:solidFill>
                <a:srgbClr val="FF0000"/>
              </a:solidFill>
              <a:prstDash val="solid"/>
              <a:round/>
              <a:headEnd/>
              <a:tailEnd/>
            </a:ln>
          </p:spPr>
          <p:txBody>
            <a:bodyPr/>
            <a:lstStyle/>
            <a:p>
              <a:endParaRPr lang="en-GB"/>
            </a:p>
          </p:txBody>
        </p:sp>
        <p:sp>
          <p:nvSpPr>
            <p:cNvPr id="442577" name="Line 209"/>
            <p:cNvSpPr>
              <a:spLocks noChangeShapeType="1"/>
            </p:cNvSpPr>
            <p:nvPr/>
          </p:nvSpPr>
          <p:spPr bwMode="auto">
            <a:xfrm>
              <a:off x="3051" y="1580"/>
              <a:ext cx="6" cy="1"/>
            </a:xfrm>
            <a:prstGeom prst="line">
              <a:avLst/>
            </a:prstGeom>
            <a:noFill/>
            <a:ln w="31750">
              <a:solidFill>
                <a:srgbClr val="FF0000"/>
              </a:solidFill>
              <a:round/>
              <a:headEnd/>
              <a:tailEnd/>
            </a:ln>
          </p:spPr>
          <p:txBody>
            <a:bodyPr/>
            <a:lstStyle/>
            <a:p>
              <a:endParaRPr lang="en-GB"/>
            </a:p>
          </p:txBody>
        </p:sp>
        <p:sp>
          <p:nvSpPr>
            <p:cNvPr id="442578" name="Freeform 210"/>
            <p:cNvSpPr>
              <a:spLocks/>
            </p:cNvSpPr>
            <p:nvPr/>
          </p:nvSpPr>
          <p:spPr bwMode="auto">
            <a:xfrm>
              <a:off x="3057" y="1573"/>
              <a:ext cx="14" cy="7"/>
            </a:xfrm>
            <a:custGeom>
              <a:avLst/>
              <a:gdLst/>
              <a:ahLst/>
              <a:cxnLst>
                <a:cxn ang="0">
                  <a:pos x="0" y="7"/>
                </a:cxn>
                <a:cxn ang="0">
                  <a:pos x="7" y="0"/>
                </a:cxn>
                <a:cxn ang="0">
                  <a:pos x="14" y="0"/>
                </a:cxn>
              </a:cxnLst>
              <a:rect l="0" t="0" r="r" b="b"/>
              <a:pathLst>
                <a:path w="14" h="7">
                  <a:moveTo>
                    <a:pt x="0" y="7"/>
                  </a:moveTo>
                  <a:lnTo>
                    <a:pt x="7" y="0"/>
                  </a:lnTo>
                  <a:lnTo>
                    <a:pt x="14" y="0"/>
                  </a:lnTo>
                </a:path>
              </a:pathLst>
            </a:custGeom>
            <a:noFill/>
            <a:ln w="31750">
              <a:solidFill>
                <a:srgbClr val="FF0000"/>
              </a:solidFill>
              <a:prstDash val="solid"/>
              <a:round/>
              <a:headEnd/>
              <a:tailEnd/>
            </a:ln>
          </p:spPr>
          <p:txBody>
            <a:bodyPr/>
            <a:lstStyle/>
            <a:p>
              <a:endParaRPr lang="en-GB"/>
            </a:p>
          </p:txBody>
        </p:sp>
        <p:sp>
          <p:nvSpPr>
            <p:cNvPr id="442579" name="Line 211"/>
            <p:cNvSpPr>
              <a:spLocks noChangeShapeType="1"/>
            </p:cNvSpPr>
            <p:nvPr/>
          </p:nvSpPr>
          <p:spPr bwMode="auto">
            <a:xfrm>
              <a:off x="3071" y="1573"/>
              <a:ext cx="6" cy="1"/>
            </a:xfrm>
            <a:prstGeom prst="line">
              <a:avLst/>
            </a:prstGeom>
            <a:noFill/>
            <a:ln w="31750">
              <a:solidFill>
                <a:srgbClr val="FF0000"/>
              </a:solidFill>
              <a:round/>
              <a:headEnd/>
              <a:tailEnd/>
            </a:ln>
          </p:spPr>
          <p:txBody>
            <a:bodyPr/>
            <a:lstStyle/>
            <a:p>
              <a:endParaRPr lang="en-GB"/>
            </a:p>
          </p:txBody>
        </p:sp>
        <p:sp>
          <p:nvSpPr>
            <p:cNvPr id="442580" name="Freeform 212"/>
            <p:cNvSpPr>
              <a:spLocks/>
            </p:cNvSpPr>
            <p:nvPr/>
          </p:nvSpPr>
          <p:spPr bwMode="auto">
            <a:xfrm>
              <a:off x="3077" y="1566"/>
              <a:ext cx="14" cy="7"/>
            </a:xfrm>
            <a:custGeom>
              <a:avLst/>
              <a:gdLst/>
              <a:ahLst/>
              <a:cxnLst>
                <a:cxn ang="0">
                  <a:pos x="0" y="7"/>
                </a:cxn>
                <a:cxn ang="0">
                  <a:pos x="7" y="0"/>
                </a:cxn>
                <a:cxn ang="0">
                  <a:pos x="14" y="0"/>
                </a:cxn>
              </a:cxnLst>
              <a:rect l="0" t="0" r="r" b="b"/>
              <a:pathLst>
                <a:path w="14" h="7">
                  <a:moveTo>
                    <a:pt x="0" y="7"/>
                  </a:moveTo>
                  <a:lnTo>
                    <a:pt x="7" y="0"/>
                  </a:lnTo>
                  <a:lnTo>
                    <a:pt x="14" y="0"/>
                  </a:lnTo>
                </a:path>
              </a:pathLst>
            </a:custGeom>
            <a:noFill/>
            <a:ln w="31750">
              <a:solidFill>
                <a:srgbClr val="FF0000"/>
              </a:solidFill>
              <a:prstDash val="solid"/>
              <a:round/>
              <a:headEnd/>
              <a:tailEnd/>
            </a:ln>
          </p:spPr>
          <p:txBody>
            <a:bodyPr/>
            <a:lstStyle/>
            <a:p>
              <a:endParaRPr lang="en-GB"/>
            </a:p>
          </p:txBody>
        </p:sp>
        <p:sp>
          <p:nvSpPr>
            <p:cNvPr id="442581" name="Line 213"/>
            <p:cNvSpPr>
              <a:spLocks noChangeShapeType="1"/>
            </p:cNvSpPr>
            <p:nvPr/>
          </p:nvSpPr>
          <p:spPr bwMode="auto">
            <a:xfrm>
              <a:off x="3091" y="1566"/>
              <a:ext cx="6" cy="1"/>
            </a:xfrm>
            <a:prstGeom prst="line">
              <a:avLst/>
            </a:prstGeom>
            <a:noFill/>
            <a:ln w="31750">
              <a:solidFill>
                <a:srgbClr val="FF0000"/>
              </a:solidFill>
              <a:round/>
              <a:headEnd/>
              <a:tailEnd/>
            </a:ln>
          </p:spPr>
          <p:txBody>
            <a:bodyPr/>
            <a:lstStyle/>
            <a:p>
              <a:endParaRPr lang="en-GB"/>
            </a:p>
          </p:txBody>
        </p:sp>
        <p:sp>
          <p:nvSpPr>
            <p:cNvPr id="442582" name="Freeform 214"/>
            <p:cNvSpPr>
              <a:spLocks/>
            </p:cNvSpPr>
            <p:nvPr/>
          </p:nvSpPr>
          <p:spPr bwMode="auto">
            <a:xfrm>
              <a:off x="3097" y="1559"/>
              <a:ext cx="14" cy="7"/>
            </a:xfrm>
            <a:custGeom>
              <a:avLst/>
              <a:gdLst/>
              <a:ahLst/>
              <a:cxnLst>
                <a:cxn ang="0">
                  <a:pos x="0" y="7"/>
                </a:cxn>
                <a:cxn ang="0">
                  <a:pos x="7" y="0"/>
                </a:cxn>
                <a:cxn ang="0">
                  <a:pos x="14" y="0"/>
                </a:cxn>
              </a:cxnLst>
              <a:rect l="0" t="0" r="r" b="b"/>
              <a:pathLst>
                <a:path w="14" h="7">
                  <a:moveTo>
                    <a:pt x="0" y="7"/>
                  </a:moveTo>
                  <a:lnTo>
                    <a:pt x="7" y="0"/>
                  </a:lnTo>
                  <a:lnTo>
                    <a:pt x="14" y="0"/>
                  </a:lnTo>
                </a:path>
              </a:pathLst>
            </a:custGeom>
            <a:noFill/>
            <a:ln w="31750">
              <a:solidFill>
                <a:srgbClr val="FF0000"/>
              </a:solidFill>
              <a:prstDash val="solid"/>
              <a:round/>
              <a:headEnd/>
              <a:tailEnd/>
            </a:ln>
          </p:spPr>
          <p:txBody>
            <a:bodyPr/>
            <a:lstStyle/>
            <a:p>
              <a:endParaRPr lang="en-GB"/>
            </a:p>
          </p:txBody>
        </p:sp>
        <p:sp>
          <p:nvSpPr>
            <p:cNvPr id="442583" name="Line 215"/>
            <p:cNvSpPr>
              <a:spLocks noChangeShapeType="1"/>
            </p:cNvSpPr>
            <p:nvPr/>
          </p:nvSpPr>
          <p:spPr bwMode="auto">
            <a:xfrm>
              <a:off x="3111" y="1559"/>
              <a:ext cx="13" cy="1"/>
            </a:xfrm>
            <a:prstGeom prst="line">
              <a:avLst/>
            </a:prstGeom>
            <a:noFill/>
            <a:ln w="31750">
              <a:solidFill>
                <a:srgbClr val="FF0000"/>
              </a:solidFill>
              <a:round/>
              <a:headEnd/>
              <a:tailEnd/>
            </a:ln>
          </p:spPr>
          <p:txBody>
            <a:bodyPr/>
            <a:lstStyle/>
            <a:p>
              <a:endParaRPr lang="en-GB"/>
            </a:p>
          </p:txBody>
        </p:sp>
        <p:sp>
          <p:nvSpPr>
            <p:cNvPr id="442584" name="Freeform 216"/>
            <p:cNvSpPr>
              <a:spLocks/>
            </p:cNvSpPr>
            <p:nvPr/>
          </p:nvSpPr>
          <p:spPr bwMode="auto">
            <a:xfrm>
              <a:off x="3124" y="1553"/>
              <a:ext cx="7" cy="6"/>
            </a:xfrm>
            <a:custGeom>
              <a:avLst/>
              <a:gdLst/>
              <a:ahLst/>
              <a:cxnLst>
                <a:cxn ang="0">
                  <a:pos x="0" y="6"/>
                </a:cxn>
                <a:cxn ang="0">
                  <a:pos x="0" y="0"/>
                </a:cxn>
                <a:cxn ang="0">
                  <a:pos x="7" y="0"/>
                </a:cxn>
              </a:cxnLst>
              <a:rect l="0" t="0" r="r" b="b"/>
              <a:pathLst>
                <a:path w="7" h="6">
                  <a:moveTo>
                    <a:pt x="0" y="6"/>
                  </a:moveTo>
                  <a:lnTo>
                    <a:pt x="0" y="0"/>
                  </a:lnTo>
                  <a:lnTo>
                    <a:pt x="7" y="0"/>
                  </a:lnTo>
                </a:path>
              </a:pathLst>
            </a:custGeom>
            <a:noFill/>
            <a:ln w="31750">
              <a:solidFill>
                <a:srgbClr val="FF0000"/>
              </a:solidFill>
              <a:prstDash val="solid"/>
              <a:round/>
              <a:headEnd/>
              <a:tailEnd/>
            </a:ln>
          </p:spPr>
          <p:txBody>
            <a:bodyPr/>
            <a:lstStyle/>
            <a:p>
              <a:endParaRPr lang="en-GB"/>
            </a:p>
          </p:txBody>
        </p:sp>
        <p:sp>
          <p:nvSpPr>
            <p:cNvPr id="442585" name="Line 217"/>
            <p:cNvSpPr>
              <a:spLocks noChangeShapeType="1"/>
            </p:cNvSpPr>
            <p:nvPr/>
          </p:nvSpPr>
          <p:spPr bwMode="auto">
            <a:xfrm>
              <a:off x="3131" y="1553"/>
              <a:ext cx="13" cy="1"/>
            </a:xfrm>
            <a:prstGeom prst="line">
              <a:avLst/>
            </a:prstGeom>
            <a:noFill/>
            <a:ln w="31750">
              <a:solidFill>
                <a:srgbClr val="FF0000"/>
              </a:solidFill>
              <a:round/>
              <a:headEnd/>
              <a:tailEnd/>
            </a:ln>
          </p:spPr>
          <p:txBody>
            <a:bodyPr/>
            <a:lstStyle/>
            <a:p>
              <a:endParaRPr lang="en-GB"/>
            </a:p>
          </p:txBody>
        </p:sp>
        <p:sp>
          <p:nvSpPr>
            <p:cNvPr id="442586" name="Freeform 218"/>
            <p:cNvSpPr>
              <a:spLocks/>
            </p:cNvSpPr>
            <p:nvPr/>
          </p:nvSpPr>
          <p:spPr bwMode="auto">
            <a:xfrm>
              <a:off x="3144" y="1546"/>
              <a:ext cx="7" cy="7"/>
            </a:xfrm>
            <a:custGeom>
              <a:avLst/>
              <a:gdLst/>
              <a:ahLst/>
              <a:cxnLst>
                <a:cxn ang="0">
                  <a:pos x="0" y="7"/>
                </a:cxn>
                <a:cxn ang="0">
                  <a:pos x="0" y="0"/>
                </a:cxn>
                <a:cxn ang="0">
                  <a:pos x="7" y="0"/>
                </a:cxn>
              </a:cxnLst>
              <a:rect l="0" t="0" r="r" b="b"/>
              <a:pathLst>
                <a:path w="7" h="7">
                  <a:moveTo>
                    <a:pt x="0" y="7"/>
                  </a:moveTo>
                  <a:lnTo>
                    <a:pt x="0" y="0"/>
                  </a:lnTo>
                  <a:lnTo>
                    <a:pt x="7" y="0"/>
                  </a:lnTo>
                </a:path>
              </a:pathLst>
            </a:custGeom>
            <a:noFill/>
            <a:ln w="31750">
              <a:solidFill>
                <a:srgbClr val="FF0000"/>
              </a:solidFill>
              <a:prstDash val="solid"/>
              <a:round/>
              <a:headEnd/>
              <a:tailEnd/>
            </a:ln>
          </p:spPr>
          <p:txBody>
            <a:bodyPr/>
            <a:lstStyle/>
            <a:p>
              <a:endParaRPr lang="en-GB"/>
            </a:p>
          </p:txBody>
        </p:sp>
        <p:sp>
          <p:nvSpPr>
            <p:cNvPr id="442587" name="Line 219"/>
            <p:cNvSpPr>
              <a:spLocks noChangeShapeType="1"/>
            </p:cNvSpPr>
            <p:nvPr/>
          </p:nvSpPr>
          <p:spPr bwMode="auto">
            <a:xfrm>
              <a:off x="3151" y="1546"/>
              <a:ext cx="13" cy="1"/>
            </a:xfrm>
            <a:prstGeom prst="line">
              <a:avLst/>
            </a:prstGeom>
            <a:noFill/>
            <a:ln w="31750">
              <a:solidFill>
                <a:srgbClr val="FF0000"/>
              </a:solidFill>
              <a:round/>
              <a:headEnd/>
              <a:tailEnd/>
            </a:ln>
          </p:spPr>
          <p:txBody>
            <a:bodyPr/>
            <a:lstStyle/>
            <a:p>
              <a:endParaRPr lang="en-GB"/>
            </a:p>
          </p:txBody>
        </p:sp>
        <p:sp>
          <p:nvSpPr>
            <p:cNvPr id="442588" name="Line 220"/>
            <p:cNvSpPr>
              <a:spLocks noChangeShapeType="1"/>
            </p:cNvSpPr>
            <p:nvPr/>
          </p:nvSpPr>
          <p:spPr bwMode="auto">
            <a:xfrm flipV="1">
              <a:off x="3164" y="1539"/>
              <a:ext cx="7" cy="7"/>
            </a:xfrm>
            <a:prstGeom prst="line">
              <a:avLst/>
            </a:prstGeom>
            <a:noFill/>
            <a:ln w="31750">
              <a:solidFill>
                <a:srgbClr val="FF0000"/>
              </a:solidFill>
              <a:round/>
              <a:headEnd/>
              <a:tailEnd/>
            </a:ln>
          </p:spPr>
          <p:txBody>
            <a:bodyPr/>
            <a:lstStyle/>
            <a:p>
              <a:endParaRPr lang="en-GB"/>
            </a:p>
          </p:txBody>
        </p:sp>
        <p:sp>
          <p:nvSpPr>
            <p:cNvPr id="442589" name="Line 221"/>
            <p:cNvSpPr>
              <a:spLocks noChangeShapeType="1"/>
            </p:cNvSpPr>
            <p:nvPr/>
          </p:nvSpPr>
          <p:spPr bwMode="auto">
            <a:xfrm flipV="1">
              <a:off x="3171" y="1533"/>
              <a:ext cx="13" cy="6"/>
            </a:xfrm>
            <a:prstGeom prst="line">
              <a:avLst/>
            </a:prstGeom>
            <a:noFill/>
            <a:ln w="31750">
              <a:solidFill>
                <a:srgbClr val="FF0000"/>
              </a:solidFill>
              <a:round/>
              <a:headEnd/>
              <a:tailEnd/>
            </a:ln>
          </p:spPr>
          <p:txBody>
            <a:bodyPr/>
            <a:lstStyle/>
            <a:p>
              <a:endParaRPr lang="en-GB"/>
            </a:p>
          </p:txBody>
        </p:sp>
        <p:sp>
          <p:nvSpPr>
            <p:cNvPr id="442590" name="Line 222"/>
            <p:cNvSpPr>
              <a:spLocks noChangeShapeType="1"/>
            </p:cNvSpPr>
            <p:nvPr/>
          </p:nvSpPr>
          <p:spPr bwMode="auto">
            <a:xfrm>
              <a:off x="3184" y="1533"/>
              <a:ext cx="14" cy="1"/>
            </a:xfrm>
            <a:prstGeom prst="line">
              <a:avLst/>
            </a:prstGeom>
            <a:noFill/>
            <a:ln w="31750">
              <a:solidFill>
                <a:srgbClr val="FF0000"/>
              </a:solidFill>
              <a:round/>
              <a:headEnd/>
              <a:tailEnd/>
            </a:ln>
          </p:spPr>
          <p:txBody>
            <a:bodyPr/>
            <a:lstStyle/>
            <a:p>
              <a:endParaRPr lang="en-GB"/>
            </a:p>
          </p:txBody>
        </p:sp>
        <p:sp>
          <p:nvSpPr>
            <p:cNvPr id="442591" name="Freeform 223"/>
            <p:cNvSpPr>
              <a:spLocks/>
            </p:cNvSpPr>
            <p:nvPr/>
          </p:nvSpPr>
          <p:spPr bwMode="auto">
            <a:xfrm>
              <a:off x="3198" y="1526"/>
              <a:ext cx="6" cy="7"/>
            </a:xfrm>
            <a:custGeom>
              <a:avLst/>
              <a:gdLst/>
              <a:ahLst/>
              <a:cxnLst>
                <a:cxn ang="0">
                  <a:pos x="0" y="7"/>
                </a:cxn>
                <a:cxn ang="0">
                  <a:pos x="0" y="0"/>
                </a:cxn>
                <a:cxn ang="0">
                  <a:pos x="6" y="0"/>
                </a:cxn>
              </a:cxnLst>
              <a:rect l="0" t="0" r="r" b="b"/>
              <a:pathLst>
                <a:path w="6" h="7">
                  <a:moveTo>
                    <a:pt x="0" y="7"/>
                  </a:moveTo>
                  <a:lnTo>
                    <a:pt x="0" y="0"/>
                  </a:lnTo>
                  <a:lnTo>
                    <a:pt x="6" y="0"/>
                  </a:lnTo>
                </a:path>
              </a:pathLst>
            </a:custGeom>
            <a:noFill/>
            <a:ln w="31750">
              <a:solidFill>
                <a:srgbClr val="FF0000"/>
              </a:solidFill>
              <a:prstDash val="solid"/>
              <a:round/>
              <a:headEnd/>
              <a:tailEnd/>
            </a:ln>
          </p:spPr>
          <p:txBody>
            <a:bodyPr/>
            <a:lstStyle/>
            <a:p>
              <a:endParaRPr lang="en-GB"/>
            </a:p>
          </p:txBody>
        </p:sp>
        <p:sp>
          <p:nvSpPr>
            <p:cNvPr id="442592" name="Line 224"/>
            <p:cNvSpPr>
              <a:spLocks noChangeShapeType="1"/>
            </p:cNvSpPr>
            <p:nvPr/>
          </p:nvSpPr>
          <p:spPr bwMode="auto">
            <a:xfrm>
              <a:off x="3204" y="1526"/>
              <a:ext cx="14" cy="1"/>
            </a:xfrm>
            <a:prstGeom prst="line">
              <a:avLst/>
            </a:prstGeom>
            <a:noFill/>
            <a:ln w="31750">
              <a:solidFill>
                <a:srgbClr val="FF0000"/>
              </a:solidFill>
              <a:round/>
              <a:headEnd/>
              <a:tailEnd/>
            </a:ln>
          </p:spPr>
          <p:txBody>
            <a:bodyPr/>
            <a:lstStyle/>
            <a:p>
              <a:endParaRPr lang="en-GB"/>
            </a:p>
          </p:txBody>
        </p:sp>
        <p:sp>
          <p:nvSpPr>
            <p:cNvPr id="442593" name="Freeform 225"/>
            <p:cNvSpPr>
              <a:spLocks/>
            </p:cNvSpPr>
            <p:nvPr/>
          </p:nvSpPr>
          <p:spPr bwMode="auto">
            <a:xfrm>
              <a:off x="3218" y="1519"/>
              <a:ext cx="7" cy="7"/>
            </a:xfrm>
            <a:custGeom>
              <a:avLst/>
              <a:gdLst/>
              <a:ahLst/>
              <a:cxnLst>
                <a:cxn ang="0">
                  <a:pos x="0" y="7"/>
                </a:cxn>
                <a:cxn ang="0">
                  <a:pos x="0" y="0"/>
                </a:cxn>
                <a:cxn ang="0">
                  <a:pos x="7" y="0"/>
                </a:cxn>
              </a:cxnLst>
              <a:rect l="0" t="0" r="r" b="b"/>
              <a:pathLst>
                <a:path w="7" h="7">
                  <a:moveTo>
                    <a:pt x="0" y="7"/>
                  </a:moveTo>
                  <a:lnTo>
                    <a:pt x="0" y="0"/>
                  </a:lnTo>
                  <a:lnTo>
                    <a:pt x="7" y="0"/>
                  </a:lnTo>
                </a:path>
              </a:pathLst>
            </a:custGeom>
            <a:noFill/>
            <a:ln w="31750">
              <a:solidFill>
                <a:srgbClr val="FF0000"/>
              </a:solidFill>
              <a:prstDash val="solid"/>
              <a:round/>
              <a:headEnd/>
              <a:tailEnd/>
            </a:ln>
          </p:spPr>
          <p:txBody>
            <a:bodyPr/>
            <a:lstStyle/>
            <a:p>
              <a:endParaRPr lang="en-GB"/>
            </a:p>
          </p:txBody>
        </p:sp>
        <p:sp>
          <p:nvSpPr>
            <p:cNvPr id="442594" name="Line 226"/>
            <p:cNvSpPr>
              <a:spLocks noChangeShapeType="1"/>
            </p:cNvSpPr>
            <p:nvPr/>
          </p:nvSpPr>
          <p:spPr bwMode="auto">
            <a:xfrm>
              <a:off x="3225" y="1519"/>
              <a:ext cx="13" cy="1"/>
            </a:xfrm>
            <a:prstGeom prst="line">
              <a:avLst/>
            </a:prstGeom>
            <a:noFill/>
            <a:ln w="31750">
              <a:solidFill>
                <a:srgbClr val="FF0000"/>
              </a:solidFill>
              <a:round/>
              <a:headEnd/>
              <a:tailEnd/>
            </a:ln>
          </p:spPr>
          <p:txBody>
            <a:bodyPr/>
            <a:lstStyle/>
            <a:p>
              <a:endParaRPr lang="en-GB"/>
            </a:p>
          </p:txBody>
        </p:sp>
        <p:sp>
          <p:nvSpPr>
            <p:cNvPr id="442595" name="Line 227"/>
            <p:cNvSpPr>
              <a:spLocks noChangeShapeType="1"/>
            </p:cNvSpPr>
            <p:nvPr/>
          </p:nvSpPr>
          <p:spPr bwMode="auto">
            <a:xfrm flipV="1">
              <a:off x="3238" y="1513"/>
              <a:ext cx="13" cy="6"/>
            </a:xfrm>
            <a:prstGeom prst="line">
              <a:avLst/>
            </a:prstGeom>
            <a:noFill/>
            <a:ln w="31750">
              <a:solidFill>
                <a:srgbClr val="FF0000"/>
              </a:solidFill>
              <a:round/>
              <a:headEnd/>
              <a:tailEnd/>
            </a:ln>
          </p:spPr>
          <p:txBody>
            <a:bodyPr/>
            <a:lstStyle/>
            <a:p>
              <a:endParaRPr lang="en-GB"/>
            </a:p>
          </p:txBody>
        </p:sp>
        <p:sp>
          <p:nvSpPr>
            <p:cNvPr id="442596" name="Line 228"/>
            <p:cNvSpPr>
              <a:spLocks noChangeShapeType="1"/>
            </p:cNvSpPr>
            <p:nvPr/>
          </p:nvSpPr>
          <p:spPr bwMode="auto">
            <a:xfrm flipV="1">
              <a:off x="3251" y="1506"/>
              <a:ext cx="7" cy="7"/>
            </a:xfrm>
            <a:prstGeom prst="line">
              <a:avLst/>
            </a:prstGeom>
            <a:noFill/>
            <a:ln w="31750">
              <a:solidFill>
                <a:srgbClr val="FF0000"/>
              </a:solidFill>
              <a:round/>
              <a:headEnd/>
              <a:tailEnd/>
            </a:ln>
          </p:spPr>
          <p:txBody>
            <a:bodyPr/>
            <a:lstStyle/>
            <a:p>
              <a:endParaRPr lang="en-GB"/>
            </a:p>
          </p:txBody>
        </p:sp>
        <p:sp>
          <p:nvSpPr>
            <p:cNvPr id="442597" name="Line 229"/>
            <p:cNvSpPr>
              <a:spLocks noChangeShapeType="1"/>
            </p:cNvSpPr>
            <p:nvPr/>
          </p:nvSpPr>
          <p:spPr bwMode="auto">
            <a:xfrm>
              <a:off x="3258" y="1506"/>
              <a:ext cx="13" cy="1"/>
            </a:xfrm>
            <a:prstGeom prst="line">
              <a:avLst/>
            </a:prstGeom>
            <a:noFill/>
            <a:ln w="31750">
              <a:solidFill>
                <a:srgbClr val="FF0000"/>
              </a:solidFill>
              <a:round/>
              <a:headEnd/>
              <a:tailEnd/>
            </a:ln>
          </p:spPr>
          <p:txBody>
            <a:bodyPr/>
            <a:lstStyle/>
            <a:p>
              <a:endParaRPr lang="en-GB"/>
            </a:p>
          </p:txBody>
        </p:sp>
        <p:sp>
          <p:nvSpPr>
            <p:cNvPr id="442598" name="Line 230"/>
            <p:cNvSpPr>
              <a:spLocks noChangeShapeType="1"/>
            </p:cNvSpPr>
            <p:nvPr/>
          </p:nvSpPr>
          <p:spPr bwMode="auto">
            <a:xfrm flipV="1">
              <a:off x="3271" y="1499"/>
              <a:ext cx="7" cy="7"/>
            </a:xfrm>
            <a:prstGeom prst="line">
              <a:avLst/>
            </a:prstGeom>
            <a:noFill/>
            <a:ln w="31750">
              <a:solidFill>
                <a:srgbClr val="FF0000"/>
              </a:solidFill>
              <a:round/>
              <a:headEnd/>
              <a:tailEnd/>
            </a:ln>
          </p:spPr>
          <p:txBody>
            <a:bodyPr/>
            <a:lstStyle/>
            <a:p>
              <a:endParaRPr lang="en-GB"/>
            </a:p>
          </p:txBody>
        </p:sp>
        <p:sp>
          <p:nvSpPr>
            <p:cNvPr id="442599" name="Line 231"/>
            <p:cNvSpPr>
              <a:spLocks noChangeShapeType="1"/>
            </p:cNvSpPr>
            <p:nvPr/>
          </p:nvSpPr>
          <p:spPr bwMode="auto">
            <a:xfrm flipV="1">
              <a:off x="3278" y="1493"/>
              <a:ext cx="13" cy="6"/>
            </a:xfrm>
            <a:prstGeom prst="line">
              <a:avLst/>
            </a:prstGeom>
            <a:noFill/>
            <a:ln w="31750">
              <a:solidFill>
                <a:srgbClr val="FF0000"/>
              </a:solidFill>
              <a:round/>
              <a:headEnd/>
              <a:tailEnd/>
            </a:ln>
          </p:spPr>
          <p:txBody>
            <a:bodyPr/>
            <a:lstStyle/>
            <a:p>
              <a:endParaRPr lang="en-GB"/>
            </a:p>
          </p:txBody>
        </p:sp>
        <p:sp>
          <p:nvSpPr>
            <p:cNvPr id="442600" name="Line 232"/>
            <p:cNvSpPr>
              <a:spLocks noChangeShapeType="1"/>
            </p:cNvSpPr>
            <p:nvPr/>
          </p:nvSpPr>
          <p:spPr bwMode="auto">
            <a:xfrm>
              <a:off x="3291" y="1493"/>
              <a:ext cx="7" cy="1"/>
            </a:xfrm>
            <a:prstGeom prst="line">
              <a:avLst/>
            </a:prstGeom>
            <a:noFill/>
            <a:ln w="31750">
              <a:solidFill>
                <a:srgbClr val="FF0000"/>
              </a:solidFill>
              <a:round/>
              <a:headEnd/>
              <a:tailEnd/>
            </a:ln>
          </p:spPr>
          <p:txBody>
            <a:bodyPr/>
            <a:lstStyle/>
            <a:p>
              <a:endParaRPr lang="en-GB"/>
            </a:p>
          </p:txBody>
        </p:sp>
        <p:sp>
          <p:nvSpPr>
            <p:cNvPr id="442601" name="Line 233"/>
            <p:cNvSpPr>
              <a:spLocks noChangeShapeType="1"/>
            </p:cNvSpPr>
            <p:nvPr/>
          </p:nvSpPr>
          <p:spPr bwMode="auto">
            <a:xfrm flipV="1">
              <a:off x="3298" y="1486"/>
              <a:ext cx="13" cy="7"/>
            </a:xfrm>
            <a:prstGeom prst="line">
              <a:avLst/>
            </a:prstGeom>
            <a:noFill/>
            <a:ln w="31750">
              <a:solidFill>
                <a:srgbClr val="FF0000"/>
              </a:solidFill>
              <a:round/>
              <a:headEnd/>
              <a:tailEnd/>
            </a:ln>
          </p:spPr>
          <p:txBody>
            <a:bodyPr/>
            <a:lstStyle/>
            <a:p>
              <a:endParaRPr lang="en-GB"/>
            </a:p>
          </p:txBody>
        </p:sp>
        <p:sp>
          <p:nvSpPr>
            <p:cNvPr id="442602" name="Line 234"/>
            <p:cNvSpPr>
              <a:spLocks noChangeShapeType="1"/>
            </p:cNvSpPr>
            <p:nvPr/>
          </p:nvSpPr>
          <p:spPr bwMode="auto">
            <a:xfrm flipV="1">
              <a:off x="3311" y="1479"/>
              <a:ext cx="14" cy="7"/>
            </a:xfrm>
            <a:prstGeom prst="line">
              <a:avLst/>
            </a:prstGeom>
            <a:noFill/>
            <a:ln w="31750">
              <a:solidFill>
                <a:srgbClr val="FF0000"/>
              </a:solidFill>
              <a:round/>
              <a:headEnd/>
              <a:tailEnd/>
            </a:ln>
          </p:spPr>
          <p:txBody>
            <a:bodyPr/>
            <a:lstStyle/>
            <a:p>
              <a:endParaRPr lang="en-GB"/>
            </a:p>
          </p:txBody>
        </p:sp>
      </p:grpSp>
      <p:sp>
        <p:nvSpPr>
          <p:cNvPr id="442604" name="Line 236"/>
          <p:cNvSpPr>
            <a:spLocks noChangeShapeType="1"/>
          </p:cNvSpPr>
          <p:nvPr/>
        </p:nvSpPr>
        <p:spPr bwMode="auto">
          <a:xfrm>
            <a:off x="5278438" y="2347913"/>
            <a:ext cx="11112" cy="1587"/>
          </a:xfrm>
          <a:prstGeom prst="line">
            <a:avLst/>
          </a:prstGeom>
          <a:noFill/>
          <a:ln w="31750">
            <a:solidFill>
              <a:srgbClr val="FF0000"/>
            </a:solidFill>
            <a:round/>
            <a:headEnd/>
            <a:tailEnd/>
          </a:ln>
        </p:spPr>
        <p:txBody>
          <a:bodyPr/>
          <a:lstStyle/>
          <a:p>
            <a:endParaRPr lang="en-GB"/>
          </a:p>
        </p:txBody>
      </p:sp>
      <p:sp>
        <p:nvSpPr>
          <p:cNvPr id="442605" name="Line 237"/>
          <p:cNvSpPr>
            <a:spLocks noChangeShapeType="1"/>
          </p:cNvSpPr>
          <p:nvPr/>
        </p:nvSpPr>
        <p:spPr bwMode="auto">
          <a:xfrm flipV="1">
            <a:off x="5289550" y="2338388"/>
            <a:ext cx="20638" cy="9525"/>
          </a:xfrm>
          <a:prstGeom prst="line">
            <a:avLst/>
          </a:prstGeom>
          <a:noFill/>
          <a:ln w="31750">
            <a:solidFill>
              <a:srgbClr val="FF0000"/>
            </a:solidFill>
            <a:round/>
            <a:headEnd/>
            <a:tailEnd/>
          </a:ln>
        </p:spPr>
        <p:txBody>
          <a:bodyPr/>
          <a:lstStyle/>
          <a:p>
            <a:endParaRPr lang="en-GB"/>
          </a:p>
        </p:txBody>
      </p:sp>
      <p:sp>
        <p:nvSpPr>
          <p:cNvPr id="442606" name="Line 238"/>
          <p:cNvSpPr>
            <a:spLocks noChangeShapeType="1"/>
          </p:cNvSpPr>
          <p:nvPr/>
        </p:nvSpPr>
        <p:spPr bwMode="auto">
          <a:xfrm flipV="1">
            <a:off x="5310188" y="2327275"/>
            <a:ext cx="11112" cy="11113"/>
          </a:xfrm>
          <a:prstGeom prst="line">
            <a:avLst/>
          </a:prstGeom>
          <a:noFill/>
          <a:ln w="31750">
            <a:solidFill>
              <a:srgbClr val="FF0000"/>
            </a:solidFill>
            <a:round/>
            <a:headEnd/>
            <a:tailEnd/>
          </a:ln>
        </p:spPr>
        <p:txBody>
          <a:bodyPr/>
          <a:lstStyle/>
          <a:p>
            <a:endParaRPr lang="en-GB"/>
          </a:p>
        </p:txBody>
      </p:sp>
      <p:sp>
        <p:nvSpPr>
          <p:cNvPr id="442607" name="Line 239"/>
          <p:cNvSpPr>
            <a:spLocks noChangeShapeType="1"/>
          </p:cNvSpPr>
          <p:nvPr/>
        </p:nvSpPr>
        <p:spPr bwMode="auto">
          <a:xfrm>
            <a:off x="5321300" y="2327275"/>
            <a:ext cx="20638" cy="1588"/>
          </a:xfrm>
          <a:prstGeom prst="line">
            <a:avLst/>
          </a:prstGeom>
          <a:noFill/>
          <a:ln w="31750">
            <a:solidFill>
              <a:srgbClr val="FF0000"/>
            </a:solidFill>
            <a:round/>
            <a:headEnd/>
            <a:tailEnd/>
          </a:ln>
        </p:spPr>
        <p:txBody>
          <a:bodyPr/>
          <a:lstStyle/>
          <a:p>
            <a:endParaRPr lang="en-GB"/>
          </a:p>
        </p:txBody>
      </p:sp>
      <p:sp>
        <p:nvSpPr>
          <p:cNvPr id="442608" name="Line 240"/>
          <p:cNvSpPr>
            <a:spLocks noChangeShapeType="1"/>
          </p:cNvSpPr>
          <p:nvPr/>
        </p:nvSpPr>
        <p:spPr bwMode="auto">
          <a:xfrm flipV="1">
            <a:off x="5341938" y="2316163"/>
            <a:ext cx="11112" cy="11112"/>
          </a:xfrm>
          <a:prstGeom prst="line">
            <a:avLst/>
          </a:prstGeom>
          <a:noFill/>
          <a:ln w="31750">
            <a:solidFill>
              <a:srgbClr val="FF0000"/>
            </a:solidFill>
            <a:round/>
            <a:headEnd/>
            <a:tailEnd/>
          </a:ln>
        </p:spPr>
        <p:txBody>
          <a:bodyPr/>
          <a:lstStyle/>
          <a:p>
            <a:endParaRPr lang="en-GB"/>
          </a:p>
        </p:txBody>
      </p:sp>
      <p:sp>
        <p:nvSpPr>
          <p:cNvPr id="442609" name="Line 241"/>
          <p:cNvSpPr>
            <a:spLocks noChangeShapeType="1"/>
          </p:cNvSpPr>
          <p:nvPr/>
        </p:nvSpPr>
        <p:spPr bwMode="auto">
          <a:xfrm flipV="1">
            <a:off x="5353050" y="2305050"/>
            <a:ext cx="20638" cy="11113"/>
          </a:xfrm>
          <a:prstGeom prst="line">
            <a:avLst/>
          </a:prstGeom>
          <a:noFill/>
          <a:ln w="31750">
            <a:solidFill>
              <a:srgbClr val="FF0000"/>
            </a:solidFill>
            <a:round/>
            <a:headEnd/>
            <a:tailEnd/>
          </a:ln>
        </p:spPr>
        <p:txBody>
          <a:bodyPr/>
          <a:lstStyle/>
          <a:p>
            <a:endParaRPr lang="en-GB"/>
          </a:p>
        </p:txBody>
      </p:sp>
      <p:sp>
        <p:nvSpPr>
          <p:cNvPr id="442610" name="Line 242"/>
          <p:cNvSpPr>
            <a:spLocks noChangeShapeType="1"/>
          </p:cNvSpPr>
          <p:nvPr/>
        </p:nvSpPr>
        <p:spPr bwMode="auto">
          <a:xfrm flipV="1">
            <a:off x="5373688" y="2295525"/>
            <a:ext cx="20637" cy="9525"/>
          </a:xfrm>
          <a:prstGeom prst="line">
            <a:avLst/>
          </a:prstGeom>
          <a:noFill/>
          <a:ln w="31750">
            <a:solidFill>
              <a:srgbClr val="FF0000"/>
            </a:solidFill>
            <a:round/>
            <a:headEnd/>
            <a:tailEnd/>
          </a:ln>
        </p:spPr>
        <p:txBody>
          <a:bodyPr/>
          <a:lstStyle/>
          <a:p>
            <a:endParaRPr lang="en-GB"/>
          </a:p>
        </p:txBody>
      </p:sp>
      <p:sp>
        <p:nvSpPr>
          <p:cNvPr id="442611" name="Line 243"/>
          <p:cNvSpPr>
            <a:spLocks noChangeShapeType="1"/>
          </p:cNvSpPr>
          <p:nvPr/>
        </p:nvSpPr>
        <p:spPr bwMode="auto">
          <a:xfrm>
            <a:off x="5394325" y="2295525"/>
            <a:ext cx="11113" cy="1588"/>
          </a:xfrm>
          <a:prstGeom prst="line">
            <a:avLst/>
          </a:prstGeom>
          <a:noFill/>
          <a:ln w="31750">
            <a:solidFill>
              <a:srgbClr val="FF0000"/>
            </a:solidFill>
            <a:round/>
            <a:headEnd/>
            <a:tailEnd/>
          </a:ln>
        </p:spPr>
        <p:txBody>
          <a:bodyPr/>
          <a:lstStyle/>
          <a:p>
            <a:endParaRPr lang="en-GB"/>
          </a:p>
        </p:txBody>
      </p:sp>
      <p:sp>
        <p:nvSpPr>
          <p:cNvPr id="442612" name="Line 244"/>
          <p:cNvSpPr>
            <a:spLocks noChangeShapeType="1"/>
          </p:cNvSpPr>
          <p:nvPr/>
        </p:nvSpPr>
        <p:spPr bwMode="auto">
          <a:xfrm flipV="1">
            <a:off x="5405438" y="2284413"/>
            <a:ext cx="20637" cy="11112"/>
          </a:xfrm>
          <a:prstGeom prst="line">
            <a:avLst/>
          </a:prstGeom>
          <a:noFill/>
          <a:ln w="31750">
            <a:solidFill>
              <a:srgbClr val="FF0000"/>
            </a:solidFill>
            <a:round/>
            <a:headEnd/>
            <a:tailEnd/>
          </a:ln>
        </p:spPr>
        <p:txBody>
          <a:bodyPr/>
          <a:lstStyle/>
          <a:p>
            <a:endParaRPr lang="en-GB"/>
          </a:p>
        </p:txBody>
      </p:sp>
      <p:sp>
        <p:nvSpPr>
          <p:cNvPr id="442613" name="Line 245"/>
          <p:cNvSpPr>
            <a:spLocks noChangeShapeType="1"/>
          </p:cNvSpPr>
          <p:nvPr/>
        </p:nvSpPr>
        <p:spPr bwMode="auto">
          <a:xfrm flipV="1">
            <a:off x="5426075" y="2273300"/>
            <a:ext cx="11113" cy="11113"/>
          </a:xfrm>
          <a:prstGeom prst="line">
            <a:avLst/>
          </a:prstGeom>
          <a:noFill/>
          <a:ln w="31750">
            <a:solidFill>
              <a:srgbClr val="FF0000"/>
            </a:solidFill>
            <a:round/>
            <a:headEnd/>
            <a:tailEnd/>
          </a:ln>
        </p:spPr>
        <p:txBody>
          <a:bodyPr/>
          <a:lstStyle/>
          <a:p>
            <a:endParaRPr lang="en-GB"/>
          </a:p>
        </p:txBody>
      </p:sp>
      <p:sp>
        <p:nvSpPr>
          <p:cNvPr id="442614" name="Line 246"/>
          <p:cNvSpPr>
            <a:spLocks noChangeShapeType="1"/>
          </p:cNvSpPr>
          <p:nvPr/>
        </p:nvSpPr>
        <p:spPr bwMode="auto">
          <a:xfrm flipV="1">
            <a:off x="5437188" y="2263775"/>
            <a:ext cx="20637" cy="9525"/>
          </a:xfrm>
          <a:prstGeom prst="line">
            <a:avLst/>
          </a:prstGeom>
          <a:noFill/>
          <a:ln w="31750">
            <a:solidFill>
              <a:srgbClr val="FF0000"/>
            </a:solidFill>
            <a:round/>
            <a:headEnd/>
            <a:tailEnd/>
          </a:ln>
        </p:spPr>
        <p:txBody>
          <a:bodyPr/>
          <a:lstStyle/>
          <a:p>
            <a:endParaRPr lang="en-GB"/>
          </a:p>
        </p:txBody>
      </p:sp>
      <p:sp>
        <p:nvSpPr>
          <p:cNvPr id="442615" name="Line 247"/>
          <p:cNvSpPr>
            <a:spLocks noChangeShapeType="1"/>
          </p:cNvSpPr>
          <p:nvPr/>
        </p:nvSpPr>
        <p:spPr bwMode="auto">
          <a:xfrm>
            <a:off x="5457825" y="2263775"/>
            <a:ext cx="11113" cy="1588"/>
          </a:xfrm>
          <a:prstGeom prst="line">
            <a:avLst/>
          </a:prstGeom>
          <a:noFill/>
          <a:ln w="31750">
            <a:solidFill>
              <a:srgbClr val="FF0000"/>
            </a:solidFill>
            <a:round/>
            <a:headEnd/>
            <a:tailEnd/>
          </a:ln>
        </p:spPr>
        <p:txBody>
          <a:bodyPr/>
          <a:lstStyle/>
          <a:p>
            <a:endParaRPr lang="en-GB"/>
          </a:p>
        </p:txBody>
      </p:sp>
      <p:sp>
        <p:nvSpPr>
          <p:cNvPr id="442616" name="Line 248"/>
          <p:cNvSpPr>
            <a:spLocks noChangeShapeType="1"/>
          </p:cNvSpPr>
          <p:nvPr/>
        </p:nvSpPr>
        <p:spPr bwMode="auto">
          <a:xfrm flipV="1">
            <a:off x="5468938" y="2252663"/>
            <a:ext cx="22225" cy="11112"/>
          </a:xfrm>
          <a:prstGeom prst="line">
            <a:avLst/>
          </a:prstGeom>
          <a:noFill/>
          <a:ln w="31750">
            <a:solidFill>
              <a:srgbClr val="FF0000"/>
            </a:solidFill>
            <a:round/>
            <a:headEnd/>
            <a:tailEnd/>
          </a:ln>
        </p:spPr>
        <p:txBody>
          <a:bodyPr/>
          <a:lstStyle/>
          <a:p>
            <a:endParaRPr lang="en-GB"/>
          </a:p>
        </p:txBody>
      </p:sp>
      <p:sp>
        <p:nvSpPr>
          <p:cNvPr id="442617" name="Line 249"/>
          <p:cNvSpPr>
            <a:spLocks noChangeShapeType="1"/>
          </p:cNvSpPr>
          <p:nvPr/>
        </p:nvSpPr>
        <p:spPr bwMode="auto">
          <a:xfrm flipV="1">
            <a:off x="5491163" y="2241550"/>
            <a:ext cx="20637" cy="11113"/>
          </a:xfrm>
          <a:prstGeom prst="line">
            <a:avLst/>
          </a:prstGeom>
          <a:noFill/>
          <a:ln w="31750">
            <a:solidFill>
              <a:srgbClr val="FF0000"/>
            </a:solidFill>
            <a:round/>
            <a:headEnd/>
            <a:tailEnd/>
          </a:ln>
        </p:spPr>
        <p:txBody>
          <a:bodyPr/>
          <a:lstStyle/>
          <a:p>
            <a:endParaRPr lang="en-GB"/>
          </a:p>
        </p:txBody>
      </p:sp>
      <p:sp>
        <p:nvSpPr>
          <p:cNvPr id="442618" name="Line 250"/>
          <p:cNvSpPr>
            <a:spLocks noChangeShapeType="1"/>
          </p:cNvSpPr>
          <p:nvPr/>
        </p:nvSpPr>
        <p:spPr bwMode="auto">
          <a:xfrm flipV="1">
            <a:off x="5511800" y="2232025"/>
            <a:ext cx="11113" cy="9525"/>
          </a:xfrm>
          <a:prstGeom prst="line">
            <a:avLst/>
          </a:prstGeom>
          <a:noFill/>
          <a:ln w="31750">
            <a:solidFill>
              <a:srgbClr val="FF0000"/>
            </a:solidFill>
            <a:round/>
            <a:headEnd/>
            <a:tailEnd/>
          </a:ln>
        </p:spPr>
        <p:txBody>
          <a:bodyPr/>
          <a:lstStyle/>
          <a:p>
            <a:endParaRPr lang="en-GB"/>
          </a:p>
        </p:txBody>
      </p:sp>
      <p:sp>
        <p:nvSpPr>
          <p:cNvPr id="442619" name="Line 251"/>
          <p:cNvSpPr>
            <a:spLocks noChangeShapeType="1"/>
          </p:cNvSpPr>
          <p:nvPr/>
        </p:nvSpPr>
        <p:spPr bwMode="auto">
          <a:xfrm flipV="1">
            <a:off x="5522913" y="2220913"/>
            <a:ext cx="20637" cy="11112"/>
          </a:xfrm>
          <a:prstGeom prst="line">
            <a:avLst/>
          </a:prstGeom>
          <a:noFill/>
          <a:ln w="31750">
            <a:solidFill>
              <a:srgbClr val="FF0000"/>
            </a:solidFill>
            <a:round/>
            <a:headEnd/>
            <a:tailEnd/>
          </a:ln>
        </p:spPr>
        <p:txBody>
          <a:bodyPr/>
          <a:lstStyle/>
          <a:p>
            <a:endParaRPr lang="en-GB"/>
          </a:p>
        </p:txBody>
      </p:sp>
      <p:sp>
        <p:nvSpPr>
          <p:cNvPr id="442620" name="Line 252"/>
          <p:cNvSpPr>
            <a:spLocks noChangeShapeType="1"/>
          </p:cNvSpPr>
          <p:nvPr/>
        </p:nvSpPr>
        <p:spPr bwMode="auto">
          <a:xfrm flipV="1">
            <a:off x="5543550" y="2209800"/>
            <a:ext cx="11113" cy="11113"/>
          </a:xfrm>
          <a:prstGeom prst="line">
            <a:avLst/>
          </a:prstGeom>
          <a:noFill/>
          <a:ln w="31750">
            <a:solidFill>
              <a:srgbClr val="FF0000"/>
            </a:solidFill>
            <a:round/>
            <a:headEnd/>
            <a:tailEnd/>
          </a:ln>
        </p:spPr>
        <p:txBody>
          <a:bodyPr/>
          <a:lstStyle/>
          <a:p>
            <a:endParaRPr lang="en-GB"/>
          </a:p>
        </p:txBody>
      </p:sp>
      <p:sp>
        <p:nvSpPr>
          <p:cNvPr id="442621" name="Line 253"/>
          <p:cNvSpPr>
            <a:spLocks noChangeShapeType="1"/>
          </p:cNvSpPr>
          <p:nvPr/>
        </p:nvSpPr>
        <p:spPr bwMode="auto">
          <a:xfrm>
            <a:off x="5554663" y="2209800"/>
            <a:ext cx="20637" cy="1588"/>
          </a:xfrm>
          <a:prstGeom prst="line">
            <a:avLst/>
          </a:prstGeom>
          <a:noFill/>
          <a:ln w="31750">
            <a:solidFill>
              <a:srgbClr val="FF0000"/>
            </a:solidFill>
            <a:round/>
            <a:headEnd/>
            <a:tailEnd/>
          </a:ln>
        </p:spPr>
        <p:txBody>
          <a:bodyPr/>
          <a:lstStyle/>
          <a:p>
            <a:endParaRPr lang="en-GB"/>
          </a:p>
        </p:txBody>
      </p:sp>
      <p:sp>
        <p:nvSpPr>
          <p:cNvPr id="442622" name="Line 254"/>
          <p:cNvSpPr>
            <a:spLocks noChangeShapeType="1"/>
          </p:cNvSpPr>
          <p:nvPr/>
        </p:nvSpPr>
        <p:spPr bwMode="auto">
          <a:xfrm flipV="1">
            <a:off x="5575300" y="2200275"/>
            <a:ext cx="11113" cy="9525"/>
          </a:xfrm>
          <a:prstGeom prst="line">
            <a:avLst/>
          </a:prstGeom>
          <a:noFill/>
          <a:ln w="31750">
            <a:solidFill>
              <a:srgbClr val="FF0000"/>
            </a:solidFill>
            <a:round/>
            <a:headEnd/>
            <a:tailEnd/>
          </a:ln>
        </p:spPr>
        <p:txBody>
          <a:bodyPr/>
          <a:lstStyle/>
          <a:p>
            <a:endParaRPr lang="en-GB"/>
          </a:p>
        </p:txBody>
      </p:sp>
      <p:sp>
        <p:nvSpPr>
          <p:cNvPr id="442623" name="Line 255"/>
          <p:cNvSpPr>
            <a:spLocks noChangeShapeType="1"/>
          </p:cNvSpPr>
          <p:nvPr/>
        </p:nvSpPr>
        <p:spPr bwMode="auto">
          <a:xfrm flipV="1">
            <a:off x="5586413" y="2189163"/>
            <a:ext cx="20637" cy="11112"/>
          </a:xfrm>
          <a:prstGeom prst="line">
            <a:avLst/>
          </a:prstGeom>
          <a:noFill/>
          <a:ln w="31750">
            <a:solidFill>
              <a:srgbClr val="FF0000"/>
            </a:solidFill>
            <a:round/>
            <a:headEnd/>
            <a:tailEnd/>
          </a:ln>
        </p:spPr>
        <p:txBody>
          <a:bodyPr/>
          <a:lstStyle/>
          <a:p>
            <a:endParaRPr lang="en-GB"/>
          </a:p>
        </p:txBody>
      </p:sp>
      <p:sp>
        <p:nvSpPr>
          <p:cNvPr id="442624" name="Line 256"/>
          <p:cNvSpPr>
            <a:spLocks noChangeShapeType="1"/>
          </p:cNvSpPr>
          <p:nvPr/>
        </p:nvSpPr>
        <p:spPr bwMode="auto">
          <a:xfrm flipV="1">
            <a:off x="5607050" y="2178050"/>
            <a:ext cx="20638" cy="11113"/>
          </a:xfrm>
          <a:prstGeom prst="line">
            <a:avLst/>
          </a:prstGeom>
          <a:noFill/>
          <a:ln w="31750">
            <a:solidFill>
              <a:srgbClr val="FF0000"/>
            </a:solidFill>
            <a:round/>
            <a:headEnd/>
            <a:tailEnd/>
          </a:ln>
        </p:spPr>
        <p:txBody>
          <a:bodyPr/>
          <a:lstStyle/>
          <a:p>
            <a:endParaRPr lang="en-GB"/>
          </a:p>
        </p:txBody>
      </p:sp>
      <p:sp>
        <p:nvSpPr>
          <p:cNvPr id="442625" name="Line 257"/>
          <p:cNvSpPr>
            <a:spLocks noChangeShapeType="1"/>
          </p:cNvSpPr>
          <p:nvPr/>
        </p:nvSpPr>
        <p:spPr bwMode="auto">
          <a:xfrm flipV="1">
            <a:off x="5627688" y="2166938"/>
            <a:ext cx="11112" cy="11112"/>
          </a:xfrm>
          <a:prstGeom prst="line">
            <a:avLst/>
          </a:prstGeom>
          <a:noFill/>
          <a:ln w="31750">
            <a:solidFill>
              <a:srgbClr val="FF0000"/>
            </a:solidFill>
            <a:round/>
            <a:headEnd/>
            <a:tailEnd/>
          </a:ln>
        </p:spPr>
        <p:txBody>
          <a:bodyPr/>
          <a:lstStyle/>
          <a:p>
            <a:endParaRPr lang="en-GB"/>
          </a:p>
        </p:txBody>
      </p:sp>
      <p:sp>
        <p:nvSpPr>
          <p:cNvPr id="442626" name="Line 258"/>
          <p:cNvSpPr>
            <a:spLocks noChangeShapeType="1"/>
          </p:cNvSpPr>
          <p:nvPr/>
        </p:nvSpPr>
        <p:spPr bwMode="auto">
          <a:xfrm flipV="1">
            <a:off x="5638800" y="2157413"/>
            <a:ext cx="22225" cy="9525"/>
          </a:xfrm>
          <a:prstGeom prst="line">
            <a:avLst/>
          </a:prstGeom>
          <a:noFill/>
          <a:ln w="31750">
            <a:solidFill>
              <a:srgbClr val="FF0000"/>
            </a:solidFill>
            <a:round/>
            <a:headEnd/>
            <a:tailEnd/>
          </a:ln>
        </p:spPr>
        <p:txBody>
          <a:bodyPr/>
          <a:lstStyle/>
          <a:p>
            <a:endParaRPr lang="en-GB"/>
          </a:p>
        </p:txBody>
      </p:sp>
      <p:sp>
        <p:nvSpPr>
          <p:cNvPr id="442627" name="Line 259"/>
          <p:cNvSpPr>
            <a:spLocks noChangeShapeType="1"/>
          </p:cNvSpPr>
          <p:nvPr/>
        </p:nvSpPr>
        <p:spPr bwMode="auto">
          <a:xfrm flipV="1">
            <a:off x="5661025" y="2146300"/>
            <a:ext cx="9525" cy="11113"/>
          </a:xfrm>
          <a:prstGeom prst="line">
            <a:avLst/>
          </a:prstGeom>
          <a:noFill/>
          <a:ln w="31750">
            <a:solidFill>
              <a:srgbClr val="FF0000"/>
            </a:solidFill>
            <a:round/>
            <a:headEnd/>
            <a:tailEnd/>
          </a:ln>
        </p:spPr>
        <p:txBody>
          <a:bodyPr/>
          <a:lstStyle/>
          <a:p>
            <a:endParaRPr lang="en-GB"/>
          </a:p>
        </p:txBody>
      </p:sp>
      <p:sp>
        <p:nvSpPr>
          <p:cNvPr id="442628" name="Line 260"/>
          <p:cNvSpPr>
            <a:spLocks noChangeShapeType="1"/>
          </p:cNvSpPr>
          <p:nvPr/>
        </p:nvSpPr>
        <p:spPr bwMode="auto">
          <a:xfrm flipV="1">
            <a:off x="5670550" y="2135188"/>
            <a:ext cx="22225" cy="11112"/>
          </a:xfrm>
          <a:prstGeom prst="line">
            <a:avLst/>
          </a:prstGeom>
          <a:noFill/>
          <a:ln w="31750">
            <a:solidFill>
              <a:srgbClr val="FF0000"/>
            </a:solidFill>
            <a:round/>
            <a:headEnd/>
            <a:tailEnd/>
          </a:ln>
        </p:spPr>
        <p:txBody>
          <a:bodyPr/>
          <a:lstStyle/>
          <a:p>
            <a:endParaRPr lang="en-GB"/>
          </a:p>
        </p:txBody>
      </p:sp>
      <p:sp>
        <p:nvSpPr>
          <p:cNvPr id="442629" name="Line 261"/>
          <p:cNvSpPr>
            <a:spLocks noChangeShapeType="1"/>
          </p:cNvSpPr>
          <p:nvPr/>
        </p:nvSpPr>
        <p:spPr bwMode="auto">
          <a:xfrm flipV="1">
            <a:off x="5692775" y="2125663"/>
            <a:ext cx="9525" cy="9525"/>
          </a:xfrm>
          <a:prstGeom prst="line">
            <a:avLst/>
          </a:prstGeom>
          <a:noFill/>
          <a:ln w="31750">
            <a:solidFill>
              <a:srgbClr val="FF0000"/>
            </a:solidFill>
            <a:round/>
            <a:headEnd/>
            <a:tailEnd/>
          </a:ln>
        </p:spPr>
        <p:txBody>
          <a:bodyPr/>
          <a:lstStyle/>
          <a:p>
            <a:endParaRPr lang="en-GB"/>
          </a:p>
        </p:txBody>
      </p:sp>
      <p:sp>
        <p:nvSpPr>
          <p:cNvPr id="442630" name="Line 262"/>
          <p:cNvSpPr>
            <a:spLocks noChangeShapeType="1"/>
          </p:cNvSpPr>
          <p:nvPr/>
        </p:nvSpPr>
        <p:spPr bwMode="auto">
          <a:xfrm flipV="1">
            <a:off x="5702300" y="2114550"/>
            <a:ext cx="22225" cy="11113"/>
          </a:xfrm>
          <a:prstGeom prst="line">
            <a:avLst/>
          </a:prstGeom>
          <a:noFill/>
          <a:ln w="31750">
            <a:solidFill>
              <a:srgbClr val="FF0000"/>
            </a:solidFill>
            <a:round/>
            <a:headEnd/>
            <a:tailEnd/>
          </a:ln>
        </p:spPr>
        <p:txBody>
          <a:bodyPr/>
          <a:lstStyle/>
          <a:p>
            <a:endParaRPr lang="en-GB"/>
          </a:p>
        </p:txBody>
      </p:sp>
      <p:sp>
        <p:nvSpPr>
          <p:cNvPr id="442631" name="Line 263"/>
          <p:cNvSpPr>
            <a:spLocks noChangeShapeType="1"/>
          </p:cNvSpPr>
          <p:nvPr/>
        </p:nvSpPr>
        <p:spPr bwMode="auto">
          <a:xfrm flipV="1">
            <a:off x="5724525" y="2103438"/>
            <a:ext cx="20638" cy="11112"/>
          </a:xfrm>
          <a:prstGeom prst="line">
            <a:avLst/>
          </a:prstGeom>
          <a:noFill/>
          <a:ln w="31750">
            <a:solidFill>
              <a:srgbClr val="FF0000"/>
            </a:solidFill>
            <a:round/>
            <a:headEnd/>
            <a:tailEnd/>
          </a:ln>
        </p:spPr>
        <p:txBody>
          <a:bodyPr/>
          <a:lstStyle/>
          <a:p>
            <a:endParaRPr lang="en-GB"/>
          </a:p>
        </p:txBody>
      </p:sp>
      <p:sp>
        <p:nvSpPr>
          <p:cNvPr id="442632" name="Line 264"/>
          <p:cNvSpPr>
            <a:spLocks noChangeShapeType="1"/>
          </p:cNvSpPr>
          <p:nvPr/>
        </p:nvSpPr>
        <p:spPr bwMode="auto">
          <a:xfrm flipV="1">
            <a:off x="5745163" y="2093913"/>
            <a:ext cx="11112" cy="9525"/>
          </a:xfrm>
          <a:prstGeom prst="line">
            <a:avLst/>
          </a:prstGeom>
          <a:noFill/>
          <a:ln w="31750">
            <a:solidFill>
              <a:srgbClr val="FF0000"/>
            </a:solidFill>
            <a:round/>
            <a:headEnd/>
            <a:tailEnd/>
          </a:ln>
        </p:spPr>
        <p:txBody>
          <a:bodyPr/>
          <a:lstStyle/>
          <a:p>
            <a:endParaRPr lang="en-GB"/>
          </a:p>
        </p:txBody>
      </p:sp>
      <p:sp>
        <p:nvSpPr>
          <p:cNvPr id="442633" name="Line 265"/>
          <p:cNvSpPr>
            <a:spLocks noChangeShapeType="1"/>
          </p:cNvSpPr>
          <p:nvPr/>
        </p:nvSpPr>
        <p:spPr bwMode="auto">
          <a:xfrm flipV="1">
            <a:off x="5756275" y="2082800"/>
            <a:ext cx="20638" cy="11113"/>
          </a:xfrm>
          <a:prstGeom prst="line">
            <a:avLst/>
          </a:prstGeom>
          <a:noFill/>
          <a:ln w="31750">
            <a:solidFill>
              <a:srgbClr val="FF0000"/>
            </a:solidFill>
            <a:round/>
            <a:headEnd/>
            <a:tailEnd/>
          </a:ln>
        </p:spPr>
        <p:txBody>
          <a:bodyPr/>
          <a:lstStyle/>
          <a:p>
            <a:endParaRPr lang="en-GB"/>
          </a:p>
        </p:txBody>
      </p:sp>
      <p:sp>
        <p:nvSpPr>
          <p:cNvPr id="442634" name="Line 266"/>
          <p:cNvSpPr>
            <a:spLocks noChangeShapeType="1"/>
          </p:cNvSpPr>
          <p:nvPr/>
        </p:nvSpPr>
        <p:spPr bwMode="auto">
          <a:xfrm flipV="1">
            <a:off x="5776913" y="2071688"/>
            <a:ext cx="11112" cy="11112"/>
          </a:xfrm>
          <a:prstGeom prst="line">
            <a:avLst/>
          </a:prstGeom>
          <a:noFill/>
          <a:ln w="31750">
            <a:solidFill>
              <a:srgbClr val="FF0000"/>
            </a:solidFill>
            <a:round/>
            <a:headEnd/>
            <a:tailEnd/>
          </a:ln>
        </p:spPr>
        <p:txBody>
          <a:bodyPr/>
          <a:lstStyle/>
          <a:p>
            <a:endParaRPr lang="en-GB"/>
          </a:p>
        </p:txBody>
      </p:sp>
      <p:sp>
        <p:nvSpPr>
          <p:cNvPr id="442635" name="Line 267"/>
          <p:cNvSpPr>
            <a:spLocks noChangeShapeType="1"/>
          </p:cNvSpPr>
          <p:nvPr/>
        </p:nvSpPr>
        <p:spPr bwMode="auto">
          <a:xfrm flipV="1">
            <a:off x="5788025" y="2062163"/>
            <a:ext cx="20638" cy="9525"/>
          </a:xfrm>
          <a:prstGeom prst="line">
            <a:avLst/>
          </a:prstGeom>
          <a:noFill/>
          <a:ln w="31750">
            <a:solidFill>
              <a:srgbClr val="FF0000"/>
            </a:solidFill>
            <a:round/>
            <a:headEnd/>
            <a:tailEnd/>
          </a:ln>
        </p:spPr>
        <p:txBody>
          <a:bodyPr/>
          <a:lstStyle/>
          <a:p>
            <a:endParaRPr lang="en-GB"/>
          </a:p>
        </p:txBody>
      </p:sp>
      <p:sp>
        <p:nvSpPr>
          <p:cNvPr id="442636" name="Line 268"/>
          <p:cNvSpPr>
            <a:spLocks noChangeShapeType="1"/>
          </p:cNvSpPr>
          <p:nvPr/>
        </p:nvSpPr>
        <p:spPr bwMode="auto">
          <a:xfrm flipV="1">
            <a:off x="5808663" y="2051050"/>
            <a:ext cx="20637" cy="11113"/>
          </a:xfrm>
          <a:prstGeom prst="line">
            <a:avLst/>
          </a:prstGeom>
          <a:noFill/>
          <a:ln w="31750">
            <a:solidFill>
              <a:srgbClr val="FF0000"/>
            </a:solidFill>
            <a:round/>
            <a:headEnd/>
            <a:tailEnd/>
          </a:ln>
        </p:spPr>
        <p:txBody>
          <a:bodyPr/>
          <a:lstStyle/>
          <a:p>
            <a:endParaRPr lang="en-GB"/>
          </a:p>
        </p:txBody>
      </p:sp>
      <p:sp>
        <p:nvSpPr>
          <p:cNvPr id="442637" name="Line 269"/>
          <p:cNvSpPr>
            <a:spLocks noChangeShapeType="1"/>
          </p:cNvSpPr>
          <p:nvPr/>
        </p:nvSpPr>
        <p:spPr bwMode="auto">
          <a:xfrm flipV="1">
            <a:off x="5829300" y="2039938"/>
            <a:ext cx="11113" cy="11112"/>
          </a:xfrm>
          <a:prstGeom prst="line">
            <a:avLst/>
          </a:prstGeom>
          <a:noFill/>
          <a:ln w="31750">
            <a:solidFill>
              <a:srgbClr val="FF0000"/>
            </a:solidFill>
            <a:round/>
            <a:headEnd/>
            <a:tailEnd/>
          </a:ln>
        </p:spPr>
        <p:txBody>
          <a:bodyPr/>
          <a:lstStyle/>
          <a:p>
            <a:endParaRPr lang="en-GB"/>
          </a:p>
        </p:txBody>
      </p:sp>
      <p:sp>
        <p:nvSpPr>
          <p:cNvPr id="442638" name="Line 270"/>
          <p:cNvSpPr>
            <a:spLocks noChangeShapeType="1"/>
          </p:cNvSpPr>
          <p:nvPr/>
        </p:nvSpPr>
        <p:spPr bwMode="auto">
          <a:xfrm flipV="1">
            <a:off x="5840413" y="2030413"/>
            <a:ext cx="22225" cy="9525"/>
          </a:xfrm>
          <a:prstGeom prst="line">
            <a:avLst/>
          </a:prstGeom>
          <a:noFill/>
          <a:ln w="31750">
            <a:solidFill>
              <a:srgbClr val="FF0000"/>
            </a:solidFill>
            <a:round/>
            <a:headEnd/>
            <a:tailEnd/>
          </a:ln>
        </p:spPr>
        <p:txBody>
          <a:bodyPr/>
          <a:lstStyle/>
          <a:p>
            <a:endParaRPr lang="en-GB"/>
          </a:p>
        </p:txBody>
      </p:sp>
      <p:sp>
        <p:nvSpPr>
          <p:cNvPr id="442639" name="Line 271"/>
          <p:cNvSpPr>
            <a:spLocks noChangeShapeType="1"/>
          </p:cNvSpPr>
          <p:nvPr/>
        </p:nvSpPr>
        <p:spPr bwMode="auto">
          <a:xfrm flipV="1">
            <a:off x="5862638" y="2019300"/>
            <a:ext cx="9525" cy="11113"/>
          </a:xfrm>
          <a:prstGeom prst="line">
            <a:avLst/>
          </a:prstGeom>
          <a:noFill/>
          <a:ln w="31750">
            <a:solidFill>
              <a:srgbClr val="FF0000"/>
            </a:solidFill>
            <a:round/>
            <a:headEnd/>
            <a:tailEnd/>
          </a:ln>
        </p:spPr>
        <p:txBody>
          <a:bodyPr/>
          <a:lstStyle/>
          <a:p>
            <a:endParaRPr lang="en-GB"/>
          </a:p>
        </p:txBody>
      </p:sp>
      <p:sp>
        <p:nvSpPr>
          <p:cNvPr id="442640" name="Line 272"/>
          <p:cNvSpPr>
            <a:spLocks noChangeShapeType="1"/>
          </p:cNvSpPr>
          <p:nvPr/>
        </p:nvSpPr>
        <p:spPr bwMode="auto">
          <a:xfrm flipV="1">
            <a:off x="5872163" y="2008188"/>
            <a:ext cx="22225" cy="11112"/>
          </a:xfrm>
          <a:prstGeom prst="line">
            <a:avLst/>
          </a:prstGeom>
          <a:noFill/>
          <a:ln w="31750">
            <a:solidFill>
              <a:srgbClr val="FF0000"/>
            </a:solidFill>
            <a:round/>
            <a:headEnd/>
            <a:tailEnd/>
          </a:ln>
        </p:spPr>
        <p:txBody>
          <a:bodyPr/>
          <a:lstStyle/>
          <a:p>
            <a:endParaRPr lang="en-GB"/>
          </a:p>
        </p:txBody>
      </p:sp>
      <p:sp>
        <p:nvSpPr>
          <p:cNvPr id="442641" name="Line 273"/>
          <p:cNvSpPr>
            <a:spLocks noChangeShapeType="1"/>
          </p:cNvSpPr>
          <p:nvPr/>
        </p:nvSpPr>
        <p:spPr bwMode="auto">
          <a:xfrm flipV="1">
            <a:off x="5894388" y="1997075"/>
            <a:ext cx="9525" cy="11113"/>
          </a:xfrm>
          <a:prstGeom prst="line">
            <a:avLst/>
          </a:prstGeom>
          <a:noFill/>
          <a:ln w="31750">
            <a:solidFill>
              <a:srgbClr val="FF0000"/>
            </a:solidFill>
            <a:round/>
            <a:headEnd/>
            <a:tailEnd/>
          </a:ln>
        </p:spPr>
        <p:txBody>
          <a:bodyPr/>
          <a:lstStyle/>
          <a:p>
            <a:endParaRPr lang="en-GB"/>
          </a:p>
        </p:txBody>
      </p:sp>
      <p:sp>
        <p:nvSpPr>
          <p:cNvPr id="442642" name="Line 274"/>
          <p:cNvSpPr>
            <a:spLocks noChangeShapeType="1"/>
          </p:cNvSpPr>
          <p:nvPr/>
        </p:nvSpPr>
        <p:spPr bwMode="auto">
          <a:xfrm flipV="1">
            <a:off x="5903913" y="1976438"/>
            <a:ext cx="22225" cy="20637"/>
          </a:xfrm>
          <a:prstGeom prst="line">
            <a:avLst/>
          </a:prstGeom>
          <a:noFill/>
          <a:ln w="31750">
            <a:solidFill>
              <a:srgbClr val="FF0000"/>
            </a:solidFill>
            <a:round/>
            <a:headEnd/>
            <a:tailEnd/>
          </a:ln>
        </p:spPr>
        <p:txBody>
          <a:bodyPr/>
          <a:lstStyle/>
          <a:p>
            <a:endParaRPr lang="en-GB"/>
          </a:p>
        </p:txBody>
      </p:sp>
      <p:sp>
        <p:nvSpPr>
          <p:cNvPr id="442643" name="Line 275"/>
          <p:cNvSpPr>
            <a:spLocks noChangeShapeType="1"/>
          </p:cNvSpPr>
          <p:nvPr/>
        </p:nvSpPr>
        <p:spPr bwMode="auto">
          <a:xfrm flipV="1">
            <a:off x="5926138" y="1965325"/>
            <a:ext cx="20637" cy="11113"/>
          </a:xfrm>
          <a:prstGeom prst="line">
            <a:avLst/>
          </a:prstGeom>
          <a:noFill/>
          <a:ln w="31750">
            <a:solidFill>
              <a:srgbClr val="FF0000"/>
            </a:solidFill>
            <a:round/>
            <a:headEnd/>
            <a:tailEnd/>
          </a:ln>
        </p:spPr>
        <p:txBody>
          <a:bodyPr/>
          <a:lstStyle/>
          <a:p>
            <a:endParaRPr lang="en-GB"/>
          </a:p>
        </p:txBody>
      </p:sp>
      <p:sp>
        <p:nvSpPr>
          <p:cNvPr id="442644" name="Line 276"/>
          <p:cNvSpPr>
            <a:spLocks noChangeShapeType="1"/>
          </p:cNvSpPr>
          <p:nvPr/>
        </p:nvSpPr>
        <p:spPr bwMode="auto">
          <a:xfrm flipV="1">
            <a:off x="5946775" y="1955800"/>
            <a:ext cx="11113" cy="9525"/>
          </a:xfrm>
          <a:prstGeom prst="line">
            <a:avLst/>
          </a:prstGeom>
          <a:noFill/>
          <a:ln w="31750">
            <a:solidFill>
              <a:srgbClr val="FF0000"/>
            </a:solidFill>
            <a:round/>
            <a:headEnd/>
            <a:tailEnd/>
          </a:ln>
        </p:spPr>
        <p:txBody>
          <a:bodyPr/>
          <a:lstStyle/>
          <a:p>
            <a:endParaRPr lang="en-GB"/>
          </a:p>
        </p:txBody>
      </p:sp>
      <p:sp>
        <p:nvSpPr>
          <p:cNvPr id="442645" name="Line 277"/>
          <p:cNvSpPr>
            <a:spLocks noChangeShapeType="1"/>
          </p:cNvSpPr>
          <p:nvPr/>
        </p:nvSpPr>
        <p:spPr bwMode="auto">
          <a:xfrm flipV="1">
            <a:off x="5957888" y="1944688"/>
            <a:ext cx="20637" cy="11112"/>
          </a:xfrm>
          <a:prstGeom prst="line">
            <a:avLst/>
          </a:prstGeom>
          <a:noFill/>
          <a:ln w="31750">
            <a:solidFill>
              <a:srgbClr val="FF0000"/>
            </a:solidFill>
            <a:round/>
            <a:headEnd/>
            <a:tailEnd/>
          </a:ln>
        </p:spPr>
        <p:txBody>
          <a:bodyPr/>
          <a:lstStyle/>
          <a:p>
            <a:endParaRPr lang="en-GB"/>
          </a:p>
        </p:txBody>
      </p:sp>
      <p:sp>
        <p:nvSpPr>
          <p:cNvPr id="442646" name="Line 278"/>
          <p:cNvSpPr>
            <a:spLocks noChangeShapeType="1"/>
          </p:cNvSpPr>
          <p:nvPr/>
        </p:nvSpPr>
        <p:spPr bwMode="auto">
          <a:xfrm flipV="1">
            <a:off x="5978525" y="1933575"/>
            <a:ext cx="11113" cy="11113"/>
          </a:xfrm>
          <a:prstGeom prst="line">
            <a:avLst/>
          </a:prstGeom>
          <a:noFill/>
          <a:ln w="31750">
            <a:solidFill>
              <a:srgbClr val="FF0000"/>
            </a:solidFill>
            <a:round/>
            <a:headEnd/>
            <a:tailEnd/>
          </a:ln>
        </p:spPr>
        <p:txBody>
          <a:bodyPr/>
          <a:lstStyle/>
          <a:p>
            <a:endParaRPr lang="en-GB"/>
          </a:p>
        </p:txBody>
      </p:sp>
      <p:sp>
        <p:nvSpPr>
          <p:cNvPr id="442647" name="Line 279"/>
          <p:cNvSpPr>
            <a:spLocks noChangeShapeType="1"/>
          </p:cNvSpPr>
          <p:nvPr/>
        </p:nvSpPr>
        <p:spPr bwMode="auto">
          <a:xfrm flipV="1">
            <a:off x="5989638" y="1912938"/>
            <a:ext cx="20637" cy="20637"/>
          </a:xfrm>
          <a:prstGeom prst="line">
            <a:avLst/>
          </a:prstGeom>
          <a:noFill/>
          <a:ln w="31750">
            <a:solidFill>
              <a:srgbClr val="FF0000"/>
            </a:solidFill>
            <a:round/>
            <a:headEnd/>
            <a:tailEnd/>
          </a:ln>
        </p:spPr>
        <p:txBody>
          <a:bodyPr/>
          <a:lstStyle/>
          <a:p>
            <a:endParaRPr lang="en-GB"/>
          </a:p>
        </p:txBody>
      </p:sp>
      <p:sp>
        <p:nvSpPr>
          <p:cNvPr id="442648" name="Line 280"/>
          <p:cNvSpPr>
            <a:spLocks noChangeShapeType="1"/>
          </p:cNvSpPr>
          <p:nvPr/>
        </p:nvSpPr>
        <p:spPr bwMode="auto">
          <a:xfrm flipV="1">
            <a:off x="6010275" y="1901825"/>
            <a:ext cx="11113" cy="11113"/>
          </a:xfrm>
          <a:prstGeom prst="line">
            <a:avLst/>
          </a:prstGeom>
          <a:noFill/>
          <a:ln w="31750">
            <a:solidFill>
              <a:srgbClr val="FF0000"/>
            </a:solidFill>
            <a:round/>
            <a:headEnd/>
            <a:tailEnd/>
          </a:ln>
        </p:spPr>
        <p:txBody>
          <a:bodyPr/>
          <a:lstStyle/>
          <a:p>
            <a:endParaRPr lang="en-GB"/>
          </a:p>
        </p:txBody>
      </p:sp>
      <p:sp>
        <p:nvSpPr>
          <p:cNvPr id="442649" name="Line 281"/>
          <p:cNvSpPr>
            <a:spLocks noChangeShapeType="1"/>
          </p:cNvSpPr>
          <p:nvPr/>
        </p:nvSpPr>
        <p:spPr bwMode="auto">
          <a:xfrm flipV="1">
            <a:off x="6021388" y="1892300"/>
            <a:ext cx="20637" cy="9525"/>
          </a:xfrm>
          <a:prstGeom prst="line">
            <a:avLst/>
          </a:prstGeom>
          <a:noFill/>
          <a:ln w="31750">
            <a:solidFill>
              <a:srgbClr val="FF0000"/>
            </a:solidFill>
            <a:round/>
            <a:headEnd/>
            <a:tailEnd/>
          </a:ln>
        </p:spPr>
        <p:txBody>
          <a:bodyPr/>
          <a:lstStyle/>
          <a:p>
            <a:endParaRPr lang="en-GB"/>
          </a:p>
        </p:txBody>
      </p:sp>
      <p:sp>
        <p:nvSpPr>
          <p:cNvPr id="442650" name="Line 282"/>
          <p:cNvSpPr>
            <a:spLocks noChangeShapeType="1"/>
          </p:cNvSpPr>
          <p:nvPr/>
        </p:nvSpPr>
        <p:spPr bwMode="auto">
          <a:xfrm flipV="1">
            <a:off x="6042025" y="1881188"/>
            <a:ext cx="22225" cy="11112"/>
          </a:xfrm>
          <a:prstGeom prst="line">
            <a:avLst/>
          </a:prstGeom>
          <a:noFill/>
          <a:ln w="31750">
            <a:solidFill>
              <a:srgbClr val="FF0000"/>
            </a:solidFill>
            <a:round/>
            <a:headEnd/>
            <a:tailEnd/>
          </a:ln>
        </p:spPr>
        <p:txBody>
          <a:bodyPr/>
          <a:lstStyle/>
          <a:p>
            <a:endParaRPr lang="en-GB"/>
          </a:p>
        </p:txBody>
      </p:sp>
      <p:sp>
        <p:nvSpPr>
          <p:cNvPr id="442651" name="Line 283"/>
          <p:cNvSpPr>
            <a:spLocks noChangeShapeType="1"/>
          </p:cNvSpPr>
          <p:nvPr/>
        </p:nvSpPr>
        <p:spPr bwMode="auto">
          <a:xfrm flipV="1">
            <a:off x="6064250" y="1858963"/>
            <a:ext cx="9525" cy="22225"/>
          </a:xfrm>
          <a:prstGeom prst="line">
            <a:avLst/>
          </a:prstGeom>
          <a:noFill/>
          <a:ln w="31750">
            <a:solidFill>
              <a:srgbClr val="FF0000"/>
            </a:solidFill>
            <a:round/>
            <a:headEnd/>
            <a:tailEnd/>
          </a:ln>
        </p:spPr>
        <p:txBody>
          <a:bodyPr/>
          <a:lstStyle/>
          <a:p>
            <a:endParaRPr lang="en-GB"/>
          </a:p>
        </p:txBody>
      </p:sp>
      <p:sp>
        <p:nvSpPr>
          <p:cNvPr id="442652" name="Line 284"/>
          <p:cNvSpPr>
            <a:spLocks noChangeShapeType="1"/>
          </p:cNvSpPr>
          <p:nvPr/>
        </p:nvSpPr>
        <p:spPr bwMode="auto">
          <a:xfrm flipV="1">
            <a:off x="6073775" y="1849438"/>
            <a:ext cx="22225" cy="9525"/>
          </a:xfrm>
          <a:prstGeom prst="line">
            <a:avLst/>
          </a:prstGeom>
          <a:noFill/>
          <a:ln w="31750">
            <a:solidFill>
              <a:srgbClr val="FF0000"/>
            </a:solidFill>
            <a:round/>
            <a:headEnd/>
            <a:tailEnd/>
          </a:ln>
        </p:spPr>
        <p:txBody>
          <a:bodyPr/>
          <a:lstStyle/>
          <a:p>
            <a:endParaRPr lang="en-GB"/>
          </a:p>
        </p:txBody>
      </p:sp>
      <p:sp>
        <p:nvSpPr>
          <p:cNvPr id="442653" name="Line 285"/>
          <p:cNvSpPr>
            <a:spLocks noChangeShapeType="1"/>
          </p:cNvSpPr>
          <p:nvPr/>
        </p:nvSpPr>
        <p:spPr bwMode="auto">
          <a:xfrm flipV="1">
            <a:off x="6096000" y="1838325"/>
            <a:ext cx="9525" cy="11113"/>
          </a:xfrm>
          <a:prstGeom prst="line">
            <a:avLst/>
          </a:prstGeom>
          <a:noFill/>
          <a:ln w="31750">
            <a:solidFill>
              <a:srgbClr val="FF0000"/>
            </a:solidFill>
            <a:round/>
            <a:headEnd/>
            <a:tailEnd/>
          </a:ln>
        </p:spPr>
        <p:txBody>
          <a:bodyPr/>
          <a:lstStyle/>
          <a:p>
            <a:endParaRPr lang="en-GB"/>
          </a:p>
        </p:txBody>
      </p:sp>
      <p:sp>
        <p:nvSpPr>
          <p:cNvPr id="442654" name="Line 286"/>
          <p:cNvSpPr>
            <a:spLocks noChangeShapeType="1"/>
          </p:cNvSpPr>
          <p:nvPr/>
        </p:nvSpPr>
        <p:spPr bwMode="auto">
          <a:xfrm flipV="1">
            <a:off x="6105525" y="1817688"/>
            <a:ext cx="22225" cy="20637"/>
          </a:xfrm>
          <a:prstGeom prst="line">
            <a:avLst/>
          </a:prstGeom>
          <a:noFill/>
          <a:ln w="31750">
            <a:solidFill>
              <a:srgbClr val="FF0000"/>
            </a:solidFill>
            <a:round/>
            <a:headEnd/>
            <a:tailEnd/>
          </a:ln>
        </p:spPr>
        <p:txBody>
          <a:bodyPr/>
          <a:lstStyle/>
          <a:p>
            <a:endParaRPr lang="en-GB"/>
          </a:p>
        </p:txBody>
      </p:sp>
      <p:sp>
        <p:nvSpPr>
          <p:cNvPr id="442655" name="Line 287"/>
          <p:cNvSpPr>
            <a:spLocks noChangeShapeType="1"/>
          </p:cNvSpPr>
          <p:nvPr/>
        </p:nvSpPr>
        <p:spPr bwMode="auto">
          <a:xfrm flipV="1">
            <a:off x="6127750" y="1806575"/>
            <a:ext cx="9525" cy="11113"/>
          </a:xfrm>
          <a:prstGeom prst="line">
            <a:avLst/>
          </a:prstGeom>
          <a:noFill/>
          <a:ln w="31750">
            <a:solidFill>
              <a:srgbClr val="FF0000"/>
            </a:solidFill>
            <a:round/>
            <a:headEnd/>
            <a:tailEnd/>
          </a:ln>
        </p:spPr>
        <p:txBody>
          <a:bodyPr/>
          <a:lstStyle/>
          <a:p>
            <a:endParaRPr lang="en-GB"/>
          </a:p>
        </p:txBody>
      </p:sp>
      <p:sp>
        <p:nvSpPr>
          <p:cNvPr id="442656" name="Line 288"/>
          <p:cNvSpPr>
            <a:spLocks noChangeShapeType="1"/>
          </p:cNvSpPr>
          <p:nvPr/>
        </p:nvSpPr>
        <p:spPr bwMode="auto">
          <a:xfrm flipV="1">
            <a:off x="6137275" y="1785938"/>
            <a:ext cx="22225" cy="20637"/>
          </a:xfrm>
          <a:prstGeom prst="line">
            <a:avLst/>
          </a:prstGeom>
          <a:noFill/>
          <a:ln w="31750">
            <a:solidFill>
              <a:srgbClr val="FF0000"/>
            </a:solidFill>
            <a:round/>
            <a:headEnd/>
            <a:tailEnd/>
          </a:ln>
        </p:spPr>
        <p:txBody>
          <a:bodyPr/>
          <a:lstStyle/>
          <a:p>
            <a:endParaRPr lang="en-GB"/>
          </a:p>
        </p:txBody>
      </p:sp>
      <p:sp>
        <p:nvSpPr>
          <p:cNvPr id="442657" name="Line 289"/>
          <p:cNvSpPr>
            <a:spLocks noChangeShapeType="1"/>
          </p:cNvSpPr>
          <p:nvPr/>
        </p:nvSpPr>
        <p:spPr bwMode="auto">
          <a:xfrm flipV="1">
            <a:off x="6159500" y="1774825"/>
            <a:ext cx="20638" cy="11113"/>
          </a:xfrm>
          <a:prstGeom prst="line">
            <a:avLst/>
          </a:prstGeom>
          <a:noFill/>
          <a:ln w="31750">
            <a:solidFill>
              <a:srgbClr val="FF0000"/>
            </a:solidFill>
            <a:round/>
            <a:headEnd/>
            <a:tailEnd/>
          </a:ln>
        </p:spPr>
        <p:txBody>
          <a:bodyPr/>
          <a:lstStyle/>
          <a:p>
            <a:endParaRPr lang="en-GB"/>
          </a:p>
        </p:txBody>
      </p:sp>
      <p:sp>
        <p:nvSpPr>
          <p:cNvPr id="442658" name="Line 290"/>
          <p:cNvSpPr>
            <a:spLocks noChangeShapeType="1"/>
          </p:cNvSpPr>
          <p:nvPr/>
        </p:nvSpPr>
        <p:spPr bwMode="auto">
          <a:xfrm flipV="1">
            <a:off x="6180138" y="1763713"/>
            <a:ext cx="11112" cy="11112"/>
          </a:xfrm>
          <a:prstGeom prst="line">
            <a:avLst/>
          </a:prstGeom>
          <a:noFill/>
          <a:ln w="31750">
            <a:solidFill>
              <a:srgbClr val="FF0000"/>
            </a:solidFill>
            <a:round/>
            <a:headEnd/>
            <a:tailEnd/>
          </a:ln>
        </p:spPr>
        <p:txBody>
          <a:bodyPr/>
          <a:lstStyle/>
          <a:p>
            <a:endParaRPr lang="en-GB"/>
          </a:p>
        </p:txBody>
      </p:sp>
      <p:sp>
        <p:nvSpPr>
          <p:cNvPr id="442659" name="Line 291"/>
          <p:cNvSpPr>
            <a:spLocks noChangeShapeType="1"/>
          </p:cNvSpPr>
          <p:nvPr/>
        </p:nvSpPr>
        <p:spPr bwMode="auto">
          <a:xfrm flipV="1">
            <a:off x="6191250" y="1743075"/>
            <a:ext cx="20638" cy="20638"/>
          </a:xfrm>
          <a:prstGeom prst="line">
            <a:avLst/>
          </a:prstGeom>
          <a:noFill/>
          <a:ln w="31750">
            <a:solidFill>
              <a:srgbClr val="FF0000"/>
            </a:solidFill>
            <a:round/>
            <a:headEnd/>
            <a:tailEnd/>
          </a:ln>
        </p:spPr>
        <p:txBody>
          <a:bodyPr/>
          <a:lstStyle/>
          <a:p>
            <a:endParaRPr lang="en-GB"/>
          </a:p>
        </p:txBody>
      </p:sp>
      <p:sp>
        <p:nvSpPr>
          <p:cNvPr id="442660" name="Line 292"/>
          <p:cNvSpPr>
            <a:spLocks noChangeShapeType="1"/>
          </p:cNvSpPr>
          <p:nvPr/>
        </p:nvSpPr>
        <p:spPr bwMode="auto">
          <a:xfrm flipV="1">
            <a:off x="6211888" y="1731963"/>
            <a:ext cx="11112" cy="11112"/>
          </a:xfrm>
          <a:prstGeom prst="line">
            <a:avLst/>
          </a:prstGeom>
          <a:noFill/>
          <a:ln w="31750">
            <a:solidFill>
              <a:srgbClr val="FF0000"/>
            </a:solidFill>
            <a:round/>
            <a:headEnd/>
            <a:tailEnd/>
          </a:ln>
        </p:spPr>
        <p:txBody>
          <a:bodyPr/>
          <a:lstStyle/>
          <a:p>
            <a:endParaRPr lang="en-GB"/>
          </a:p>
        </p:txBody>
      </p:sp>
      <p:sp>
        <p:nvSpPr>
          <p:cNvPr id="442661" name="Line 293"/>
          <p:cNvSpPr>
            <a:spLocks noChangeShapeType="1"/>
          </p:cNvSpPr>
          <p:nvPr/>
        </p:nvSpPr>
        <p:spPr bwMode="auto">
          <a:xfrm flipV="1">
            <a:off x="6223000" y="1711325"/>
            <a:ext cx="20638" cy="20638"/>
          </a:xfrm>
          <a:prstGeom prst="line">
            <a:avLst/>
          </a:prstGeom>
          <a:noFill/>
          <a:ln w="31750">
            <a:solidFill>
              <a:srgbClr val="FF0000"/>
            </a:solidFill>
            <a:round/>
            <a:headEnd/>
            <a:tailEnd/>
          </a:ln>
        </p:spPr>
        <p:txBody>
          <a:bodyPr/>
          <a:lstStyle/>
          <a:p>
            <a:endParaRPr lang="en-GB"/>
          </a:p>
        </p:txBody>
      </p:sp>
      <p:sp>
        <p:nvSpPr>
          <p:cNvPr id="442662" name="Line 294"/>
          <p:cNvSpPr>
            <a:spLocks noChangeShapeType="1"/>
          </p:cNvSpPr>
          <p:nvPr/>
        </p:nvSpPr>
        <p:spPr bwMode="auto">
          <a:xfrm flipV="1">
            <a:off x="6243638" y="1700213"/>
            <a:ext cx="11112" cy="11112"/>
          </a:xfrm>
          <a:prstGeom prst="line">
            <a:avLst/>
          </a:prstGeom>
          <a:noFill/>
          <a:ln w="31750">
            <a:solidFill>
              <a:srgbClr val="FF0000"/>
            </a:solidFill>
            <a:round/>
            <a:headEnd/>
            <a:tailEnd/>
          </a:ln>
        </p:spPr>
        <p:txBody>
          <a:bodyPr/>
          <a:lstStyle/>
          <a:p>
            <a:endParaRPr lang="en-GB"/>
          </a:p>
        </p:txBody>
      </p:sp>
      <p:sp>
        <p:nvSpPr>
          <p:cNvPr id="442663" name="Line 295"/>
          <p:cNvSpPr>
            <a:spLocks noChangeShapeType="1"/>
          </p:cNvSpPr>
          <p:nvPr/>
        </p:nvSpPr>
        <p:spPr bwMode="auto">
          <a:xfrm flipV="1">
            <a:off x="6254750" y="1679575"/>
            <a:ext cx="20638" cy="20638"/>
          </a:xfrm>
          <a:prstGeom prst="line">
            <a:avLst/>
          </a:prstGeom>
          <a:noFill/>
          <a:ln w="31750">
            <a:solidFill>
              <a:srgbClr val="FF0000"/>
            </a:solidFill>
            <a:round/>
            <a:headEnd/>
            <a:tailEnd/>
          </a:ln>
        </p:spPr>
        <p:txBody>
          <a:bodyPr/>
          <a:lstStyle/>
          <a:p>
            <a:endParaRPr lang="en-GB"/>
          </a:p>
        </p:txBody>
      </p:sp>
      <p:sp>
        <p:nvSpPr>
          <p:cNvPr id="442664" name="Line 296"/>
          <p:cNvSpPr>
            <a:spLocks noChangeShapeType="1"/>
          </p:cNvSpPr>
          <p:nvPr/>
        </p:nvSpPr>
        <p:spPr bwMode="auto">
          <a:xfrm flipV="1">
            <a:off x="6275388" y="1668463"/>
            <a:ext cx="22225" cy="11112"/>
          </a:xfrm>
          <a:prstGeom prst="line">
            <a:avLst/>
          </a:prstGeom>
          <a:noFill/>
          <a:ln w="31750">
            <a:solidFill>
              <a:srgbClr val="FF0000"/>
            </a:solidFill>
            <a:round/>
            <a:headEnd/>
            <a:tailEnd/>
          </a:ln>
        </p:spPr>
        <p:txBody>
          <a:bodyPr/>
          <a:lstStyle/>
          <a:p>
            <a:endParaRPr lang="en-GB"/>
          </a:p>
        </p:txBody>
      </p:sp>
      <p:sp>
        <p:nvSpPr>
          <p:cNvPr id="442665" name="Line 297"/>
          <p:cNvSpPr>
            <a:spLocks noChangeShapeType="1"/>
          </p:cNvSpPr>
          <p:nvPr/>
        </p:nvSpPr>
        <p:spPr bwMode="auto">
          <a:xfrm flipV="1">
            <a:off x="6297613" y="1647825"/>
            <a:ext cx="9525" cy="20638"/>
          </a:xfrm>
          <a:prstGeom prst="line">
            <a:avLst/>
          </a:prstGeom>
          <a:noFill/>
          <a:ln w="31750">
            <a:solidFill>
              <a:srgbClr val="FF0000"/>
            </a:solidFill>
            <a:round/>
            <a:headEnd/>
            <a:tailEnd/>
          </a:ln>
        </p:spPr>
        <p:txBody>
          <a:bodyPr/>
          <a:lstStyle/>
          <a:p>
            <a:endParaRPr lang="en-GB"/>
          </a:p>
        </p:txBody>
      </p:sp>
      <p:sp>
        <p:nvSpPr>
          <p:cNvPr id="442666" name="Line 298"/>
          <p:cNvSpPr>
            <a:spLocks noChangeShapeType="1"/>
          </p:cNvSpPr>
          <p:nvPr/>
        </p:nvSpPr>
        <p:spPr bwMode="auto">
          <a:xfrm flipV="1">
            <a:off x="6307138" y="1625600"/>
            <a:ext cx="22225" cy="22225"/>
          </a:xfrm>
          <a:prstGeom prst="line">
            <a:avLst/>
          </a:prstGeom>
          <a:noFill/>
          <a:ln w="31750">
            <a:solidFill>
              <a:srgbClr val="FF0000"/>
            </a:solidFill>
            <a:round/>
            <a:headEnd/>
            <a:tailEnd/>
          </a:ln>
        </p:spPr>
        <p:txBody>
          <a:bodyPr/>
          <a:lstStyle/>
          <a:p>
            <a:endParaRPr lang="en-GB"/>
          </a:p>
        </p:txBody>
      </p:sp>
      <p:sp>
        <p:nvSpPr>
          <p:cNvPr id="442667" name="Line 299"/>
          <p:cNvSpPr>
            <a:spLocks noChangeShapeType="1"/>
          </p:cNvSpPr>
          <p:nvPr/>
        </p:nvSpPr>
        <p:spPr bwMode="auto">
          <a:xfrm flipV="1">
            <a:off x="6329363" y="1616075"/>
            <a:ext cx="9525" cy="9525"/>
          </a:xfrm>
          <a:prstGeom prst="line">
            <a:avLst/>
          </a:prstGeom>
          <a:noFill/>
          <a:ln w="31750">
            <a:solidFill>
              <a:srgbClr val="FF0000"/>
            </a:solidFill>
            <a:round/>
            <a:headEnd/>
            <a:tailEnd/>
          </a:ln>
        </p:spPr>
        <p:txBody>
          <a:bodyPr/>
          <a:lstStyle/>
          <a:p>
            <a:endParaRPr lang="en-GB"/>
          </a:p>
        </p:txBody>
      </p:sp>
      <p:sp>
        <p:nvSpPr>
          <p:cNvPr id="442668" name="Line 300"/>
          <p:cNvSpPr>
            <a:spLocks noChangeShapeType="1"/>
          </p:cNvSpPr>
          <p:nvPr/>
        </p:nvSpPr>
        <p:spPr bwMode="auto">
          <a:xfrm flipV="1">
            <a:off x="6338888" y="1593850"/>
            <a:ext cx="22225" cy="22225"/>
          </a:xfrm>
          <a:prstGeom prst="line">
            <a:avLst/>
          </a:prstGeom>
          <a:noFill/>
          <a:ln w="31750">
            <a:solidFill>
              <a:srgbClr val="FF0000"/>
            </a:solidFill>
            <a:round/>
            <a:headEnd/>
            <a:tailEnd/>
          </a:ln>
        </p:spPr>
        <p:txBody>
          <a:bodyPr/>
          <a:lstStyle/>
          <a:p>
            <a:endParaRPr lang="en-GB"/>
          </a:p>
        </p:txBody>
      </p:sp>
      <p:sp>
        <p:nvSpPr>
          <p:cNvPr id="442669" name="Line 301"/>
          <p:cNvSpPr>
            <a:spLocks noChangeShapeType="1"/>
          </p:cNvSpPr>
          <p:nvPr/>
        </p:nvSpPr>
        <p:spPr bwMode="auto">
          <a:xfrm flipV="1">
            <a:off x="6361113" y="1573213"/>
            <a:ext cx="9525" cy="20637"/>
          </a:xfrm>
          <a:prstGeom prst="line">
            <a:avLst/>
          </a:prstGeom>
          <a:noFill/>
          <a:ln w="31750">
            <a:solidFill>
              <a:srgbClr val="FF0000"/>
            </a:solidFill>
            <a:round/>
            <a:headEnd/>
            <a:tailEnd/>
          </a:ln>
        </p:spPr>
        <p:txBody>
          <a:bodyPr/>
          <a:lstStyle/>
          <a:p>
            <a:endParaRPr lang="en-GB"/>
          </a:p>
        </p:txBody>
      </p:sp>
      <p:sp>
        <p:nvSpPr>
          <p:cNvPr id="442670" name="Line 302"/>
          <p:cNvSpPr>
            <a:spLocks noChangeShapeType="1"/>
          </p:cNvSpPr>
          <p:nvPr/>
        </p:nvSpPr>
        <p:spPr bwMode="auto">
          <a:xfrm flipV="1">
            <a:off x="6370638" y="1562100"/>
            <a:ext cx="22225" cy="11113"/>
          </a:xfrm>
          <a:prstGeom prst="line">
            <a:avLst/>
          </a:prstGeom>
          <a:noFill/>
          <a:ln w="31750">
            <a:solidFill>
              <a:srgbClr val="FF0000"/>
            </a:solidFill>
            <a:round/>
            <a:headEnd/>
            <a:tailEnd/>
          </a:ln>
        </p:spPr>
        <p:txBody>
          <a:bodyPr/>
          <a:lstStyle/>
          <a:p>
            <a:endParaRPr lang="en-GB"/>
          </a:p>
        </p:txBody>
      </p:sp>
      <p:sp>
        <p:nvSpPr>
          <p:cNvPr id="442671" name="Line 303"/>
          <p:cNvSpPr>
            <a:spLocks noChangeShapeType="1"/>
          </p:cNvSpPr>
          <p:nvPr/>
        </p:nvSpPr>
        <p:spPr bwMode="auto">
          <a:xfrm flipV="1">
            <a:off x="6392863" y="1541463"/>
            <a:ext cx="20637" cy="20637"/>
          </a:xfrm>
          <a:prstGeom prst="line">
            <a:avLst/>
          </a:prstGeom>
          <a:noFill/>
          <a:ln w="31750">
            <a:solidFill>
              <a:srgbClr val="FF0000"/>
            </a:solidFill>
            <a:round/>
            <a:headEnd/>
            <a:tailEnd/>
          </a:ln>
        </p:spPr>
        <p:txBody>
          <a:bodyPr/>
          <a:lstStyle/>
          <a:p>
            <a:endParaRPr lang="en-GB"/>
          </a:p>
        </p:txBody>
      </p:sp>
      <p:sp>
        <p:nvSpPr>
          <p:cNvPr id="442672" name="Line 304"/>
          <p:cNvSpPr>
            <a:spLocks noChangeShapeType="1"/>
          </p:cNvSpPr>
          <p:nvPr/>
        </p:nvSpPr>
        <p:spPr bwMode="auto">
          <a:xfrm flipV="1">
            <a:off x="6413500" y="1519238"/>
            <a:ext cx="11113" cy="22225"/>
          </a:xfrm>
          <a:prstGeom prst="line">
            <a:avLst/>
          </a:prstGeom>
          <a:noFill/>
          <a:ln w="31750">
            <a:solidFill>
              <a:srgbClr val="FF0000"/>
            </a:solidFill>
            <a:round/>
            <a:headEnd/>
            <a:tailEnd/>
          </a:ln>
        </p:spPr>
        <p:txBody>
          <a:bodyPr/>
          <a:lstStyle/>
          <a:p>
            <a:endParaRPr lang="en-GB"/>
          </a:p>
        </p:txBody>
      </p:sp>
      <p:sp>
        <p:nvSpPr>
          <p:cNvPr id="442673" name="Line 305"/>
          <p:cNvSpPr>
            <a:spLocks noChangeShapeType="1"/>
          </p:cNvSpPr>
          <p:nvPr/>
        </p:nvSpPr>
        <p:spPr bwMode="auto">
          <a:xfrm flipV="1">
            <a:off x="6424613" y="1498600"/>
            <a:ext cx="20637" cy="20638"/>
          </a:xfrm>
          <a:prstGeom prst="line">
            <a:avLst/>
          </a:prstGeom>
          <a:noFill/>
          <a:ln w="31750">
            <a:solidFill>
              <a:srgbClr val="FF0000"/>
            </a:solidFill>
            <a:round/>
            <a:headEnd/>
            <a:tailEnd/>
          </a:ln>
        </p:spPr>
        <p:txBody>
          <a:bodyPr/>
          <a:lstStyle/>
          <a:p>
            <a:endParaRPr lang="en-GB"/>
          </a:p>
        </p:txBody>
      </p:sp>
      <p:sp>
        <p:nvSpPr>
          <p:cNvPr id="442674" name="Line 306"/>
          <p:cNvSpPr>
            <a:spLocks noChangeShapeType="1"/>
          </p:cNvSpPr>
          <p:nvPr/>
        </p:nvSpPr>
        <p:spPr bwMode="auto">
          <a:xfrm flipV="1">
            <a:off x="6445250" y="1487488"/>
            <a:ext cx="11113" cy="11112"/>
          </a:xfrm>
          <a:prstGeom prst="line">
            <a:avLst/>
          </a:prstGeom>
          <a:noFill/>
          <a:ln w="31750">
            <a:solidFill>
              <a:srgbClr val="FF0000"/>
            </a:solidFill>
            <a:round/>
            <a:headEnd/>
            <a:tailEnd/>
          </a:ln>
        </p:spPr>
        <p:txBody>
          <a:bodyPr/>
          <a:lstStyle/>
          <a:p>
            <a:endParaRPr lang="en-GB"/>
          </a:p>
        </p:txBody>
      </p:sp>
      <p:sp>
        <p:nvSpPr>
          <p:cNvPr id="442675" name="Line 307"/>
          <p:cNvSpPr>
            <a:spLocks noChangeShapeType="1"/>
          </p:cNvSpPr>
          <p:nvPr/>
        </p:nvSpPr>
        <p:spPr bwMode="auto">
          <a:xfrm flipV="1">
            <a:off x="6456363" y="1466850"/>
            <a:ext cx="20637" cy="20638"/>
          </a:xfrm>
          <a:prstGeom prst="line">
            <a:avLst/>
          </a:prstGeom>
          <a:noFill/>
          <a:ln w="31750">
            <a:solidFill>
              <a:srgbClr val="FF0000"/>
            </a:solidFill>
            <a:round/>
            <a:headEnd/>
            <a:tailEnd/>
          </a:ln>
        </p:spPr>
        <p:txBody>
          <a:bodyPr/>
          <a:lstStyle/>
          <a:p>
            <a:endParaRPr lang="en-GB"/>
          </a:p>
        </p:txBody>
      </p:sp>
      <p:sp>
        <p:nvSpPr>
          <p:cNvPr id="442676" name="Line 308"/>
          <p:cNvSpPr>
            <a:spLocks noChangeShapeType="1"/>
          </p:cNvSpPr>
          <p:nvPr/>
        </p:nvSpPr>
        <p:spPr bwMode="auto">
          <a:xfrm flipV="1">
            <a:off x="6477000" y="1446213"/>
            <a:ext cx="22225" cy="20637"/>
          </a:xfrm>
          <a:prstGeom prst="line">
            <a:avLst/>
          </a:prstGeom>
          <a:noFill/>
          <a:ln w="31750">
            <a:solidFill>
              <a:srgbClr val="FF0000"/>
            </a:solidFill>
            <a:round/>
            <a:headEnd/>
            <a:tailEnd/>
          </a:ln>
        </p:spPr>
        <p:txBody>
          <a:bodyPr/>
          <a:lstStyle/>
          <a:p>
            <a:endParaRPr lang="en-GB"/>
          </a:p>
        </p:txBody>
      </p:sp>
      <p:sp>
        <p:nvSpPr>
          <p:cNvPr id="442677" name="Line 309"/>
          <p:cNvSpPr>
            <a:spLocks noChangeShapeType="1"/>
          </p:cNvSpPr>
          <p:nvPr/>
        </p:nvSpPr>
        <p:spPr bwMode="auto">
          <a:xfrm flipV="1">
            <a:off x="6499225" y="1423988"/>
            <a:ext cx="9525" cy="22225"/>
          </a:xfrm>
          <a:prstGeom prst="line">
            <a:avLst/>
          </a:prstGeom>
          <a:noFill/>
          <a:ln w="31750">
            <a:solidFill>
              <a:srgbClr val="FF0000"/>
            </a:solidFill>
            <a:round/>
            <a:headEnd/>
            <a:tailEnd/>
          </a:ln>
        </p:spPr>
        <p:txBody>
          <a:bodyPr/>
          <a:lstStyle/>
          <a:p>
            <a:endParaRPr lang="en-GB"/>
          </a:p>
        </p:txBody>
      </p:sp>
      <p:sp>
        <p:nvSpPr>
          <p:cNvPr id="442678" name="Line 310"/>
          <p:cNvSpPr>
            <a:spLocks noChangeShapeType="1"/>
          </p:cNvSpPr>
          <p:nvPr/>
        </p:nvSpPr>
        <p:spPr bwMode="auto">
          <a:xfrm flipV="1">
            <a:off x="6508750" y="1403350"/>
            <a:ext cx="22225" cy="20638"/>
          </a:xfrm>
          <a:prstGeom prst="line">
            <a:avLst/>
          </a:prstGeom>
          <a:noFill/>
          <a:ln w="31750">
            <a:solidFill>
              <a:srgbClr val="FF0000"/>
            </a:solidFill>
            <a:round/>
            <a:headEnd/>
            <a:tailEnd/>
          </a:ln>
        </p:spPr>
        <p:txBody>
          <a:bodyPr/>
          <a:lstStyle/>
          <a:p>
            <a:endParaRPr lang="en-GB"/>
          </a:p>
        </p:txBody>
      </p:sp>
      <p:sp>
        <p:nvSpPr>
          <p:cNvPr id="442679" name="Line 311"/>
          <p:cNvSpPr>
            <a:spLocks noChangeShapeType="1"/>
          </p:cNvSpPr>
          <p:nvPr/>
        </p:nvSpPr>
        <p:spPr bwMode="auto">
          <a:xfrm flipV="1">
            <a:off x="6530975" y="1381125"/>
            <a:ext cx="9525" cy="22225"/>
          </a:xfrm>
          <a:prstGeom prst="line">
            <a:avLst/>
          </a:prstGeom>
          <a:noFill/>
          <a:ln w="31750">
            <a:solidFill>
              <a:srgbClr val="FF0000"/>
            </a:solidFill>
            <a:round/>
            <a:headEnd/>
            <a:tailEnd/>
          </a:ln>
        </p:spPr>
        <p:txBody>
          <a:bodyPr/>
          <a:lstStyle/>
          <a:p>
            <a:endParaRPr lang="en-GB"/>
          </a:p>
        </p:txBody>
      </p:sp>
      <p:sp>
        <p:nvSpPr>
          <p:cNvPr id="442680" name="Line 312"/>
          <p:cNvSpPr>
            <a:spLocks noChangeShapeType="1"/>
          </p:cNvSpPr>
          <p:nvPr/>
        </p:nvSpPr>
        <p:spPr bwMode="auto">
          <a:xfrm flipV="1">
            <a:off x="6540500" y="1360488"/>
            <a:ext cx="22225" cy="20637"/>
          </a:xfrm>
          <a:prstGeom prst="line">
            <a:avLst/>
          </a:prstGeom>
          <a:noFill/>
          <a:ln w="31750">
            <a:solidFill>
              <a:srgbClr val="FF0000"/>
            </a:solidFill>
            <a:round/>
            <a:headEnd/>
            <a:tailEnd/>
          </a:ln>
        </p:spPr>
        <p:txBody>
          <a:bodyPr/>
          <a:lstStyle/>
          <a:p>
            <a:endParaRPr lang="en-GB"/>
          </a:p>
        </p:txBody>
      </p:sp>
      <p:sp>
        <p:nvSpPr>
          <p:cNvPr id="442681" name="Line 313"/>
          <p:cNvSpPr>
            <a:spLocks noChangeShapeType="1"/>
          </p:cNvSpPr>
          <p:nvPr/>
        </p:nvSpPr>
        <p:spPr bwMode="auto">
          <a:xfrm flipV="1">
            <a:off x="6562725" y="1339850"/>
            <a:ext cx="11113" cy="20638"/>
          </a:xfrm>
          <a:prstGeom prst="line">
            <a:avLst/>
          </a:prstGeom>
          <a:noFill/>
          <a:ln w="31750">
            <a:solidFill>
              <a:srgbClr val="FF0000"/>
            </a:solidFill>
            <a:round/>
            <a:headEnd/>
            <a:tailEnd/>
          </a:ln>
        </p:spPr>
        <p:txBody>
          <a:bodyPr/>
          <a:lstStyle/>
          <a:p>
            <a:endParaRPr lang="en-GB"/>
          </a:p>
        </p:txBody>
      </p:sp>
      <p:sp>
        <p:nvSpPr>
          <p:cNvPr id="442682" name="Line 314"/>
          <p:cNvSpPr>
            <a:spLocks noChangeShapeType="1"/>
          </p:cNvSpPr>
          <p:nvPr/>
        </p:nvSpPr>
        <p:spPr bwMode="auto">
          <a:xfrm flipV="1">
            <a:off x="6573838" y="1317625"/>
            <a:ext cx="20637" cy="22225"/>
          </a:xfrm>
          <a:prstGeom prst="line">
            <a:avLst/>
          </a:prstGeom>
          <a:noFill/>
          <a:ln w="31750">
            <a:solidFill>
              <a:srgbClr val="FF0000"/>
            </a:solidFill>
            <a:round/>
            <a:headEnd/>
            <a:tailEnd/>
          </a:ln>
        </p:spPr>
        <p:txBody>
          <a:bodyPr/>
          <a:lstStyle/>
          <a:p>
            <a:endParaRPr lang="en-GB"/>
          </a:p>
        </p:txBody>
      </p:sp>
      <p:sp>
        <p:nvSpPr>
          <p:cNvPr id="442683" name="Line 315"/>
          <p:cNvSpPr>
            <a:spLocks noChangeShapeType="1"/>
          </p:cNvSpPr>
          <p:nvPr/>
        </p:nvSpPr>
        <p:spPr bwMode="auto">
          <a:xfrm flipV="1">
            <a:off x="6594475" y="1296988"/>
            <a:ext cx="20638" cy="20637"/>
          </a:xfrm>
          <a:prstGeom prst="line">
            <a:avLst/>
          </a:prstGeom>
          <a:noFill/>
          <a:ln w="31750">
            <a:solidFill>
              <a:srgbClr val="FF0000"/>
            </a:solidFill>
            <a:round/>
            <a:headEnd/>
            <a:tailEnd/>
          </a:ln>
        </p:spPr>
        <p:txBody>
          <a:bodyPr/>
          <a:lstStyle/>
          <a:p>
            <a:endParaRPr lang="en-GB"/>
          </a:p>
        </p:txBody>
      </p:sp>
      <p:sp>
        <p:nvSpPr>
          <p:cNvPr id="442684" name="Line 316"/>
          <p:cNvSpPr>
            <a:spLocks noChangeShapeType="1"/>
          </p:cNvSpPr>
          <p:nvPr/>
        </p:nvSpPr>
        <p:spPr bwMode="auto">
          <a:xfrm flipV="1">
            <a:off x="6615113" y="1276350"/>
            <a:ext cx="11112" cy="20638"/>
          </a:xfrm>
          <a:prstGeom prst="line">
            <a:avLst/>
          </a:prstGeom>
          <a:noFill/>
          <a:ln w="31750">
            <a:solidFill>
              <a:srgbClr val="FF0000"/>
            </a:solidFill>
            <a:round/>
            <a:headEnd/>
            <a:tailEnd/>
          </a:ln>
        </p:spPr>
        <p:txBody>
          <a:bodyPr/>
          <a:lstStyle/>
          <a:p>
            <a:endParaRPr lang="en-GB"/>
          </a:p>
        </p:txBody>
      </p:sp>
      <p:sp>
        <p:nvSpPr>
          <p:cNvPr id="442685" name="Line 317"/>
          <p:cNvSpPr>
            <a:spLocks noChangeShapeType="1"/>
          </p:cNvSpPr>
          <p:nvPr/>
        </p:nvSpPr>
        <p:spPr bwMode="auto">
          <a:xfrm flipV="1">
            <a:off x="6626225" y="1254125"/>
            <a:ext cx="20638" cy="22225"/>
          </a:xfrm>
          <a:prstGeom prst="line">
            <a:avLst/>
          </a:prstGeom>
          <a:noFill/>
          <a:ln w="31750">
            <a:solidFill>
              <a:srgbClr val="FF0000"/>
            </a:solidFill>
            <a:round/>
            <a:headEnd/>
            <a:tailEnd/>
          </a:ln>
        </p:spPr>
        <p:txBody>
          <a:bodyPr/>
          <a:lstStyle/>
          <a:p>
            <a:endParaRPr lang="en-GB"/>
          </a:p>
        </p:txBody>
      </p:sp>
      <p:sp>
        <p:nvSpPr>
          <p:cNvPr id="442686" name="Line 318"/>
          <p:cNvSpPr>
            <a:spLocks noChangeShapeType="1"/>
          </p:cNvSpPr>
          <p:nvPr/>
        </p:nvSpPr>
        <p:spPr bwMode="auto">
          <a:xfrm flipV="1">
            <a:off x="6646863" y="1233488"/>
            <a:ext cx="11112" cy="20637"/>
          </a:xfrm>
          <a:prstGeom prst="line">
            <a:avLst/>
          </a:prstGeom>
          <a:noFill/>
          <a:ln w="31750">
            <a:solidFill>
              <a:srgbClr val="FF0000"/>
            </a:solidFill>
            <a:round/>
            <a:headEnd/>
            <a:tailEnd/>
          </a:ln>
        </p:spPr>
        <p:txBody>
          <a:bodyPr/>
          <a:lstStyle/>
          <a:p>
            <a:endParaRPr lang="en-GB"/>
          </a:p>
        </p:txBody>
      </p:sp>
      <p:sp>
        <p:nvSpPr>
          <p:cNvPr id="442687" name="Line 319"/>
          <p:cNvSpPr>
            <a:spLocks noChangeShapeType="1"/>
          </p:cNvSpPr>
          <p:nvPr/>
        </p:nvSpPr>
        <p:spPr bwMode="auto">
          <a:xfrm flipV="1">
            <a:off x="6657975" y="1211263"/>
            <a:ext cx="20638" cy="22225"/>
          </a:xfrm>
          <a:prstGeom prst="line">
            <a:avLst/>
          </a:prstGeom>
          <a:noFill/>
          <a:ln w="31750">
            <a:solidFill>
              <a:srgbClr val="FF0000"/>
            </a:solidFill>
            <a:round/>
            <a:headEnd/>
            <a:tailEnd/>
          </a:ln>
        </p:spPr>
        <p:txBody>
          <a:bodyPr/>
          <a:lstStyle/>
          <a:p>
            <a:endParaRPr lang="en-GB"/>
          </a:p>
        </p:txBody>
      </p:sp>
      <p:sp>
        <p:nvSpPr>
          <p:cNvPr id="442688" name="Line 320"/>
          <p:cNvSpPr>
            <a:spLocks noChangeShapeType="1"/>
          </p:cNvSpPr>
          <p:nvPr/>
        </p:nvSpPr>
        <p:spPr bwMode="auto">
          <a:xfrm flipV="1">
            <a:off x="6678613" y="1190625"/>
            <a:ext cx="11112" cy="20638"/>
          </a:xfrm>
          <a:prstGeom prst="line">
            <a:avLst/>
          </a:prstGeom>
          <a:noFill/>
          <a:ln w="31750">
            <a:solidFill>
              <a:srgbClr val="FF0000"/>
            </a:solidFill>
            <a:round/>
            <a:headEnd/>
            <a:tailEnd/>
          </a:ln>
        </p:spPr>
        <p:txBody>
          <a:bodyPr/>
          <a:lstStyle/>
          <a:p>
            <a:endParaRPr lang="en-GB"/>
          </a:p>
        </p:txBody>
      </p:sp>
      <p:sp>
        <p:nvSpPr>
          <p:cNvPr id="442689" name="Freeform 321"/>
          <p:cNvSpPr>
            <a:spLocks/>
          </p:cNvSpPr>
          <p:nvPr/>
        </p:nvSpPr>
        <p:spPr bwMode="auto">
          <a:xfrm>
            <a:off x="6689725" y="1158875"/>
            <a:ext cx="20638" cy="31750"/>
          </a:xfrm>
          <a:custGeom>
            <a:avLst/>
            <a:gdLst/>
            <a:ahLst/>
            <a:cxnLst>
              <a:cxn ang="0">
                <a:pos x="0" y="20"/>
              </a:cxn>
              <a:cxn ang="0">
                <a:pos x="7" y="7"/>
              </a:cxn>
              <a:cxn ang="0">
                <a:pos x="13" y="0"/>
              </a:cxn>
            </a:cxnLst>
            <a:rect l="0" t="0" r="r" b="b"/>
            <a:pathLst>
              <a:path w="13" h="20">
                <a:moveTo>
                  <a:pt x="0" y="20"/>
                </a:moveTo>
                <a:lnTo>
                  <a:pt x="7" y="7"/>
                </a:lnTo>
                <a:lnTo>
                  <a:pt x="13" y="0"/>
                </a:lnTo>
              </a:path>
            </a:pathLst>
          </a:custGeom>
          <a:noFill/>
          <a:ln w="31750">
            <a:solidFill>
              <a:srgbClr val="FF0000"/>
            </a:solidFill>
            <a:prstDash val="solid"/>
            <a:round/>
            <a:headEnd/>
            <a:tailEnd/>
          </a:ln>
        </p:spPr>
        <p:txBody>
          <a:bodyPr/>
          <a:lstStyle/>
          <a:p>
            <a:endParaRPr lang="en-GB"/>
          </a:p>
        </p:txBody>
      </p:sp>
      <p:sp>
        <p:nvSpPr>
          <p:cNvPr id="442690" name="Line 322"/>
          <p:cNvSpPr>
            <a:spLocks noChangeShapeType="1"/>
          </p:cNvSpPr>
          <p:nvPr/>
        </p:nvSpPr>
        <p:spPr bwMode="auto">
          <a:xfrm flipV="1">
            <a:off x="6710363" y="1138238"/>
            <a:ext cx="22225" cy="20637"/>
          </a:xfrm>
          <a:prstGeom prst="line">
            <a:avLst/>
          </a:prstGeom>
          <a:noFill/>
          <a:ln w="31750">
            <a:solidFill>
              <a:srgbClr val="FF0000"/>
            </a:solidFill>
            <a:round/>
            <a:headEnd/>
            <a:tailEnd/>
          </a:ln>
        </p:spPr>
        <p:txBody>
          <a:bodyPr/>
          <a:lstStyle/>
          <a:p>
            <a:endParaRPr lang="en-GB"/>
          </a:p>
        </p:txBody>
      </p:sp>
      <p:sp>
        <p:nvSpPr>
          <p:cNvPr id="442691" name="Line 323"/>
          <p:cNvSpPr>
            <a:spLocks noChangeShapeType="1"/>
          </p:cNvSpPr>
          <p:nvPr/>
        </p:nvSpPr>
        <p:spPr bwMode="auto">
          <a:xfrm flipV="1">
            <a:off x="6732588" y="1116013"/>
            <a:ext cx="11112" cy="22225"/>
          </a:xfrm>
          <a:prstGeom prst="line">
            <a:avLst/>
          </a:prstGeom>
          <a:noFill/>
          <a:ln w="31750">
            <a:solidFill>
              <a:srgbClr val="FF0000"/>
            </a:solidFill>
            <a:round/>
            <a:headEnd/>
            <a:tailEnd/>
          </a:ln>
        </p:spPr>
        <p:txBody>
          <a:bodyPr/>
          <a:lstStyle/>
          <a:p>
            <a:endParaRPr lang="en-GB"/>
          </a:p>
        </p:txBody>
      </p:sp>
      <p:sp>
        <p:nvSpPr>
          <p:cNvPr id="442692" name="Freeform 324"/>
          <p:cNvSpPr>
            <a:spLocks/>
          </p:cNvSpPr>
          <p:nvPr/>
        </p:nvSpPr>
        <p:spPr bwMode="auto">
          <a:xfrm>
            <a:off x="6743700" y="1084263"/>
            <a:ext cx="20638" cy="31750"/>
          </a:xfrm>
          <a:custGeom>
            <a:avLst/>
            <a:gdLst/>
            <a:ahLst/>
            <a:cxnLst>
              <a:cxn ang="0">
                <a:pos x="0" y="20"/>
              </a:cxn>
              <a:cxn ang="0">
                <a:pos x="6" y="7"/>
              </a:cxn>
              <a:cxn ang="0">
                <a:pos x="13" y="0"/>
              </a:cxn>
            </a:cxnLst>
            <a:rect l="0" t="0" r="r" b="b"/>
            <a:pathLst>
              <a:path w="13" h="20">
                <a:moveTo>
                  <a:pt x="0" y="20"/>
                </a:moveTo>
                <a:lnTo>
                  <a:pt x="6" y="7"/>
                </a:lnTo>
                <a:lnTo>
                  <a:pt x="13" y="0"/>
                </a:lnTo>
              </a:path>
            </a:pathLst>
          </a:custGeom>
          <a:noFill/>
          <a:ln w="31750">
            <a:solidFill>
              <a:srgbClr val="FF0000"/>
            </a:solidFill>
            <a:prstDash val="solid"/>
            <a:round/>
            <a:headEnd/>
            <a:tailEnd/>
          </a:ln>
        </p:spPr>
        <p:txBody>
          <a:bodyPr/>
          <a:lstStyle/>
          <a:p>
            <a:endParaRPr lang="en-GB"/>
          </a:p>
        </p:txBody>
      </p:sp>
      <p:sp>
        <p:nvSpPr>
          <p:cNvPr id="442753" name="Line 385"/>
          <p:cNvSpPr>
            <a:spLocks noChangeShapeType="1"/>
          </p:cNvSpPr>
          <p:nvPr/>
        </p:nvSpPr>
        <p:spPr bwMode="auto">
          <a:xfrm>
            <a:off x="1181100" y="1477963"/>
            <a:ext cx="319088" cy="1587"/>
          </a:xfrm>
          <a:prstGeom prst="line">
            <a:avLst/>
          </a:prstGeom>
          <a:noFill/>
          <a:ln w="31750">
            <a:solidFill>
              <a:srgbClr val="FF0000"/>
            </a:solidFill>
            <a:round/>
            <a:headEnd/>
            <a:tailEnd/>
          </a:ln>
        </p:spPr>
        <p:txBody>
          <a:bodyPr/>
          <a:lstStyle/>
          <a:p>
            <a:endParaRPr lang="en-GB"/>
          </a:p>
        </p:txBody>
      </p:sp>
      <p:sp>
        <p:nvSpPr>
          <p:cNvPr id="442754" name="Rectangle 386"/>
          <p:cNvSpPr>
            <a:spLocks noChangeArrowheads="1"/>
          </p:cNvSpPr>
          <p:nvPr/>
        </p:nvSpPr>
        <p:spPr bwMode="auto">
          <a:xfrm>
            <a:off x="1541463" y="1392238"/>
            <a:ext cx="1793875" cy="265112"/>
          </a:xfrm>
          <a:prstGeom prst="rect">
            <a:avLst/>
          </a:prstGeom>
          <a:noFill/>
          <a:ln w="9525">
            <a:noFill/>
            <a:miter lim="800000"/>
            <a:headEnd/>
            <a:tailEnd/>
          </a:ln>
        </p:spPr>
        <p:txBody>
          <a:bodyPr wrap="none" lIns="0" tIns="0" rIns="0" bIns="0">
            <a:spAutoFit/>
          </a:bodyPr>
          <a:lstStyle/>
          <a:p>
            <a:r>
              <a:rPr lang="en-GB" b="1">
                <a:solidFill>
                  <a:srgbClr val="000080"/>
                </a:solidFill>
              </a:rPr>
              <a:t>Business As Usual</a:t>
            </a:r>
            <a:endParaRPr lang="en-GB"/>
          </a:p>
        </p:txBody>
      </p:sp>
      <p:sp>
        <p:nvSpPr>
          <p:cNvPr id="443122" name="Line 754"/>
          <p:cNvSpPr>
            <a:spLocks noChangeShapeType="1"/>
          </p:cNvSpPr>
          <p:nvPr/>
        </p:nvSpPr>
        <p:spPr bwMode="auto">
          <a:xfrm flipV="1">
            <a:off x="7808913" y="1481138"/>
            <a:ext cx="0" cy="1792287"/>
          </a:xfrm>
          <a:prstGeom prst="line">
            <a:avLst/>
          </a:prstGeom>
          <a:noFill/>
          <a:ln w="22225">
            <a:solidFill>
              <a:srgbClr val="000080"/>
            </a:solidFill>
            <a:round/>
            <a:headEnd/>
            <a:tailEnd/>
          </a:ln>
          <a:effectLst/>
        </p:spPr>
        <p:txBody>
          <a:bodyPr/>
          <a:lstStyle/>
          <a:p>
            <a:endParaRPr lang="en-GB"/>
          </a:p>
        </p:txBody>
      </p:sp>
      <p:sp>
        <p:nvSpPr>
          <p:cNvPr id="443123" name="Line 755"/>
          <p:cNvSpPr>
            <a:spLocks noChangeShapeType="1"/>
          </p:cNvSpPr>
          <p:nvPr/>
        </p:nvSpPr>
        <p:spPr bwMode="auto">
          <a:xfrm>
            <a:off x="7802563" y="1479550"/>
            <a:ext cx="44450" cy="3175"/>
          </a:xfrm>
          <a:prstGeom prst="line">
            <a:avLst/>
          </a:prstGeom>
          <a:noFill/>
          <a:ln w="22225">
            <a:solidFill>
              <a:srgbClr val="333399"/>
            </a:solidFill>
            <a:round/>
            <a:headEnd/>
            <a:tailEnd/>
          </a:ln>
          <a:effectLst/>
        </p:spPr>
        <p:txBody>
          <a:bodyPr/>
          <a:lstStyle/>
          <a:p>
            <a:endParaRPr lang="en-GB"/>
          </a:p>
        </p:txBody>
      </p:sp>
      <p:sp>
        <p:nvSpPr>
          <p:cNvPr id="443124" name="Line 756"/>
          <p:cNvSpPr>
            <a:spLocks noChangeShapeType="1"/>
          </p:cNvSpPr>
          <p:nvPr/>
        </p:nvSpPr>
        <p:spPr bwMode="auto">
          <a:xfrm flipV="1">
            <a:off x="7808913" y="1822450"/>
            <a:ext cx="44450" cy="1588"/>
          </a:xfrm>
          <a:prstGeom prst="line">
            <a:avLst/>
          </a:prstGeom>
          <a:noFill/>
          <a:ln w="22225">
            <a:solidFill>
              <a:srgbClr val="333399"/>
            </a:solidFill>
            <a:round/>
            <a:headEnd/>
            <a:tailEnd/>
          </a:ln>
          <a:effectLst/>
        </p:spPr>
        <p:txBody>
          <a:bodyPr/>
          <a:lstStyle/>
          <a:p>
            <a:endParaRPr lang="en-GB"/>
          </a:p>
        </p:txBody>
      </p:sp>
      <p:sp>
        <p:nvSpPr>
          <p:cNvPr id="443125" name="Line 757"/>
          <p:cNvSpPr>
            <a:spLocks noChangeShapeType="1"/>
          </p:cNvSpPr>
          <p:nvPr/>
        </p:nvSpPr>
        <p:spPr bwMode="auto">
          <a:xfrm>
            <a:off x="7808913" y="2168525"/>
            <a:ext cx="44450" cy="0"/>
          </a:xfrm>
          <a:prstGeom prst="line">
            <a:avLst/>
          </a:prstGeom>
          <a:noFill/>
          <a:ln w="22225">
            <a:solidFill>
              <a:srgbClr val="333399"/>
            </a:solidFill>
            <a:round/>
            <a:headEnd/>
            <a:tailEnd/>
          </a:ln>
          <a:effectLst/>
        </p:spPr>
        <p:txBody>
          <a:bodyPr/>
          <a:lstStyle/>
          <a:p>
            <a:endParaRPr lang="en-GB"/>
          </a:p>
        </p:txBody>
      </p:sp>
      <p:sp>
        <p:nvSpPr>
          <p:cNvPr id="443126" name="Line 758"/>
          <p:cNvSpPr>
            <a:spLocks noChangeShapeType="1"/>
          </p:cNvSpPr>
          <p:nvPr/>
        </p:nvSpPr>
        <p:spPr bwMode="auto">
          <a:xfrm>
            <a:off x="7812088" y="2532063"/>
            <a:ext cx="44450" cy="0"/>
          </a:xfrm>
          <a:prstGeom prst="line">
            <a:avLst/>
          </a:prstGeom>
          <a:noFill/>
          <a:ln w="22225">
            <a:solidFill>
              <a:srgbClr val="333399"/>
            </a:solidFill>
            <a:round/>
            <a:headEnd/>
            <a:tailEnd/>
          </a:ln>
          <a:effectLst/>
        </p:spPr>
        <p:txBody>
          <a:bodyPr/>
          <a:lstStyle/>
          <a:p>
            <a:endParaRPr lang="en-GB"/>
          </a:p>
        </p:txBody>
      </p:sp>
      <p:sp>
        <p:nvSpPr>
          <p:cNvPr id="443127" name="Line 759"/>
          <p:cNvSpPr>
            <a:spLocks noChangeShapeType="1"/>
          </p:cNvSpPr>
          <p:nvPr/>
        </p:nvSpPr>
        <p:spPr bwMode="auto">
          <a:xfrm>
            <a:off x="7815263" y="2874963"/>
            <a:ext cx="44450" cy="0"/>
          </a:xfrm>
          <a:prstGeom prst="line">
            <a:avLst/>
          </a:prstGeom>
          <a:noFill/>
          <a:ln w="22225">
            <a:solidFill>
              <a:srgbClr val="333399"/>
            </a:solidFill>
            <a:round/>
            <a:headEnd/>
            <a:tailEnd/>
          </a:ln>
          <a:effectLst/>
        </p:spPr>
        <p:txBody>
          <a:bodyPr/>
          <a:lstStyle/>
          <a:p>
            <a:endParaRPr lang="en-GB"/>
          </a:p>
        </p:txBody>
      </p:sp>
      <p:sp>
        <p:nvSpPr>
          <p:cNvPr id="443128" name="Line 760"/>
          <p:cNvSpPr>
            <a:spLocks noChangeShapeType="1"/>
          </p:cNvSpPr>
          <p:nvPr/>
        </p:nvSpPr>
        <p:spPr bwMode="auto">
          <a:xfrm>
            <a:off x="7805738" y="3263900"/>
            <a:ext cx="44450" cy="0"/>
          </a:xfrm>
          <a:prstGeom prst="line">
            <a:avLst/>
          </a:prstGeom>
          <a:noFill/>
          <a:ln w="22225">
            <a:solidFill>
              <a:srgbClr val="333399"/>
            </a:solidFill>
            <a:round/>
            <a:headEnd/>
            <a:tailEnd/>
          </a:ln>
          <a:effectLst/>
        </p:spPr>
        <p:txBody>
          <a:bodyPr/>
          <a:lstStyle/>
          <a:p>
            <a:endParaRPr lang="en-GB"/>
          </a:p>
        </p:txBody>
      </p:sp>
      <p:sp>
        <p:nvSpPr>
          <p:cNvPr id="443201" name="Rectangle 833"/>
          <p:cNvSpPr>
            <a:spLocks noChangeArrowheads="1"/>
          </p:cNvSpPr>
          <p:nvPr/>
        </p:nvSpPr>
        <p:spPr bwMode="auto">
          <a:xfrm>
            <a:off x="7923213" y="5338763"/>
            <a:ext cx="404812" cy="265112"/>
          </a:xfrm>
          <a:prstGeom prst="rect">
            <a:avLst/>
          </a:prstGeom>
          <a:noFill/>
          <a:ln w="9525">
            <a:noFill/>
            <a:miter lim="800000"/>
            <a:headEnd/>
            <a:tailEnd/>
          </a:ln>
        </p:spPr>
        <p:txBody>
          <a:bodyPr wrap="none" lIns="0" tIns="0" rIns="0" bIns="0">
            <a:spAutoFit/>
          </a:bodyPr>
          <a:lstStyle/>
          <a:p>
            <a:r>
              <a:rPr lang="en-GB" b="1">
                <a:solidFill>
                  <a:srgbClr val="000080"/>
                </a:solidFill>
              </a:rPr>
              <a:t>Gtc</a:t>
            </a:r>
            <a:endParaRPr lang="en-GB" sz="2400"/>
          </a:p>
        </p:txBody>
      </p:sp>
      <p:sp>
        <p:nvSpPr>
          <p:cNvPr id="443202" name="Rectangle 834"/>
          <p:cNvSpPr>
            <a:spLocks noChangeArrowheads="1"/>
          </p:cNvSpPr>
          <p:nvPr/>
        </p:nvSpPr>
        <p:spPr bwMode="auto">
          <a:xfrm>
            <a:off x="7923213" y="4841875"/>
            <a:ext cx="514350" cy="265113"/>
          </a:xfrm>
          <a:prstGeom prst="rect">
            <a:avLst/>
          </a:prstGeom>
          <a:noFill/>
          <a:ln w="9525">
            <a:noFill/>
            <a:miter lim="800000"/>
            <a:headEnd/>
            <a:tailEnd/>
          </a:ln>
        </p:spPr>
        <p:txBody>
          <a:bodyPr wrap="none" lIns="0" tIns="0" rIns="0" bIns="0">
            <a:spAutoFit/>
          </a:bodyPr>
          <a:lstStyle/>
          <a:p>
            <a:r>
              <a:rPr lang="en-GB" b="1">
                <a:solidFill>
                  <a:srgbClr val="000080"/>
                </a:solidFill>
              </a:rPr>
              <a:t>5Gtc</a:t>
            </a:r>
            <a:endParaRPr lang="en-GB" sz="2400"/>
          </a:p>
        </p:txBody>
      </p:sp>
      <p:sp>
        <p:nvSpPr>
          <p:cNvPr id="443203" name="Rectangle 835"/>
          <p:cNvSpPr>
            <a:spLocks noChangeArrowheads="1"/>
          </p:cNvSpPr>
          <p:nvPr/>
        </p:nvSpPr>
        <p:spPr bwMode="auto">
          <a:xfrm>
            <a:off x="7923213" y="4344988"/>
            <a:ext cx="622300" cy="265112"/>
          </a:xfrm>
          <a:prstGeom prst="rect">
            <a:avLst/>
          </a:prstGeom>
          <a:noFill/>
          <a:ln w="9525">
            <a:noFill/>
            <a:miter lim="800000"/>
            <a:headEnd/>
            <a:tailEnd/>
          </a:ln>
        </p:spPr>
        <p:txBody>
          <a:bodyPr wrap="none" lIns="0" tIns="0" rIns="0" bIns="0">
            <a:spAutoFit/>
          </a:bodyPr>
          <a:lstStyle/>
          <a:p>
            <a:r>
              <a:rPr lang="en-GB" b="1">
                <a:solidFill>
                  <a:srgbClr val="000080"/>
                </a:solidFill>
              </a:rPr>
              <a:t>10Gtc</a:t>
            </a:r>
            <a:endParaRPr lang="en-GB" sz="2400"/>
          </a:p>
        </p:txBody>
      </p:sp>
      <p:sp>
        <p:nvSpPr>
          <p:cNvPr id="443204" name="Rectangle 836"/>
          <p:cNvSpPr>
            <a:spLocks noChangeArrowheads="1"/>
          </p:cNvSpPr>
          <p:nvPr/>
        </p:nvSpPr>
        <p:spPr bwMode="auto">
          <a:xfrm>
            <a:off x="7923213" y="3836988"/>
            <a:ext cx="622300" cy="265112"/>
          </a:xfrm>
          <a:prstGeom prst="rect">
            <a:avLst/>
          </a:prstGeom>
          <a:noFill/>
          <a:ln w="9525">
            <a:noFill/>
            <a:miter lim="800000"/>
            <a:headEnd/>
            <a:tailEnd/>
          </a:ln>
        </p:spPr>
        <p:txBody>
          <a:bodyPr wrap="none" lIns="0" tIns="0" rIns="0" bIns="0">
            <a:spAutoFit/>
          </a:bodyPr>
          <a:lstStyle/>
          <a:p>
            <a:r>
              <a:rPr lang="en-GB" b="1">
                <a:solidFill>
                  <a:srgbClr val="000080"/>
                </a:solidFill>
              </a:rPr>
              <a:t>15Gtc</a:t>
            </a:r>
            <a:endParaRPr lang="en-GB" sz="2400"/>
          </a:p>
        </p:txBody>
      </p:sp>
      <p:sp>
        <p:nvSpPr>
          <p:cNvPr id="443205" name="Rectangle 837"/>
          <p:cNvSpPr>
            <a:spLocks noChangeArrowheads="1"/>
          </p:cNvSpPr>
          <p:nvPr/>
        </p:nvSpPr>
        <p:spPr bwMode="auto">
          <a:xfrm>
            <a:off x="7923213" y="3340100"/>
            <a:ext cx="622300" cy="265113"/>
          </a:xfrm>
          <a:prstGeom prst="rect">
            <a:avLst/>
          </a:prstGeom>
          <a:noFill/>
          <a:ln w="9525">
            <a:noFill/>
            <a:miter lim="800000"/>
            <a:headEnd/>
            <a:tailEnd/>
          </a:ln>
        </p:spPr>
        <p:txBody>
          <a:bodyPr wrap="none" lIns="0" tIns="0" rIns="0" bIns="0">
            <a:spAutoFit/>
          </a:bodyPr>
          <a:lstStyle/>
          <a:p>
            <a:r>
              <a:rPr lang="en-GB" b="1">
                <a:solidFill>
                  <a:srgbClr val="000080"/>
                </a:solidFill>
              </a:rPr>
              <a:t>20Gtc</a:t>
            </a:r>
            <a:endParaRPr lang="en-GB" sz="2400"/>
          </a:p>
        </p:txBody>
      </p:sp>
      <p:sp>
        <p:nvSpPr>
          <p:cNvPr id="443206" name="Rectangle 838"/>
          <p:cNvSpPr>
            <a:spLocks noChangeArrowheads="1"/>
          </p:cNvSpPr>
          <p:nvPr/>
        </p:nvSpPr>
        <p:spPr bwMode="auto">
          <a:xfrm>
            <a:off x="1123950" y="5603875"/>
            <a:ext cx="514350" cy="265113"/>
          </a:xfrm>
          <a:prstGeom prst="rect">
            <a:avLst/>
          </a:prstGeom>
          <a:noFill/>
          <a:ln w="9525">
            <a:noFill/>
            <a:miter lim="800000"/>
            <a:headEnd/>
            <a:tailEnd/>
          </a:ln>
        </p:spPr>
        <p:txBody>
          <a:bodyPr wrap="none" lIns="0" tIns="0" rIns="0" bIns="0">
            <a:spAutoFit/>
          </a:bodyPr>
          <a:lstStyle/>
          <a:p>
            <a:r>
              <a:rPr lang="en-GB" b="1">
                <a:solidFill>
                  <a:srgbClr val="000080"/>
                </a:solidFill>
              </a:rPr>
              <a:t>1800</a:t>
            </a:r>
            <a:endParaRPr lang="en-GB" sz="2400"/>
          </a:p>
        </p:txBody>
      </p:sp>
      <p:sp>
        <p:nvSpPr>
          <p:cNvPr id="443207" name="Rectangle 839"/>
          <p:cNvSpPr>
            <a:spLocks noChangeArrowheads="1"/>
          </p:cNvSpPr>
          <p:nvPr/>
        </p:nvSpPr>
        <p:spPr bwMode="auto">
          <a:xfrm>
            <a:off x="2741613" y="5603875"/>
            <a:ext cx="514350" cy="265113"/>
          </a:xfrm>
          <a:prstGeom prst="rect">
            <a:avLst/>
          </a:prstGeom>
          <a:noFill/>
          <a:ln w="9525">
            <a:noFill/>
            <a:miter lim="800000"/>
            <a:headEnd/>
            <a:tailEnd/>
          </a:ln>
        </p:spPr>
        <p:txBody>
          <a:bodyPr wrap="none" lIns="0" tIns="0" rIns="0" bIns="0">
            <a:spAutoFit/>
          </a:bodyPr>
          <a:lstStyle/>
          <a:p>
            <a:r>
              <a:rPr lang="en-GB" b="1">
                <a:solidFill>
                  <a:srgbClr val="000080"/>
                </a:solidFill>
              </a:rPr>
              <a:t>1900</a:t>
            </a:r>
            <a:endParaRPr lang="en-GB" sz="2400"/>
          </a:p>
        </p:txBody>
      </p:sp>
      <p:sp>
        <p:nvSpPr>
          <p:cNvPr id="443208" name="Rectangle 840"/>
          <p:cNvSpPr>
            <a:spLocks noChangeArrowheads="1"/>
          </p:cNvSpPr>
          <p:nvPr/>
        </p:nvSpPr>
        <p:spPr bwMode="auto">
          <a:xfrm>
            <a:off x="4359275" y="5603875"/>
            <a:ext cx="514350" cy="265113"/>
          </a:xfrm>
          <a:prstGeom prst="rect">
            <a:avLst/>
          </a:prstGeom>
          <a:noFill/>
          <a:ln w="9525">
            <a:noFill/>
            <a:miter lim="800000"/>
            <a:headEnd/>
            <a:tailEnd/>
          </a:ln>
        </p:spPr>
        <p:txBody>
          <a:bodyPr wrap="none" lIns="0" tIns="0" rIns="0" bIns="0">
            <a:spAutoFit/>
          </a:bodyPr>
          <a:lstStyle/>
          <a:p>
            <a:r>
              <a:rPr lang="en-GB" b="1">
                <a:solidFill>
                  <a:srgbClr val="000080"/>
                </a:solidFill>
              </a:rPr>
              <a:t>2000</a:t>
            </a:r>
            <a:endParaRPr lang="en-GB" sz="2400"/>
          </a:p>
        </p:txBody>
      </p:sp>
      <p:sp>
        <p:nvSpPr>
          <p:cNvPr id="443209" name="Rectangle 841"/>
          <p:cNvSpPr>
            <a:spLocks noChangeArrowheads="1"/>
          </p:cNvSpPr>
          <p:nvPr/>
        </p:nvSpPr>
        <p:spPr bwMode="auto">
          <a:xfrm>
            <a:off x="5967413" y="5603875"/>
            <a:ext cx="514350" cy="265113"/>
          </a:xfrm>
          <a:prstGeom prst="rect">
            <a:avLst/>
          </a:prstGeom>
          <a:noFill/>
          <a:ln w="9525">
            <a:noFill/>
            <a:miter lim="800000"/>
            <a:headEnd/>
            <a:tailEnd/>
          </a:ln>
        </p:spPr>
        <p:txBody>
          <a:bodyPr wrap="none" lIns="0" tIns="0" rIns="0" bIns="0">
            <a:spAutoFit/>
          </a:bodyPr>
          <a:lstStyle/>
          <a:p>
            <a:r>
              <a:rPr lang="en-GB" b="1">
                <a:solidFill>
                  <a:srgbClr val="000080"/>
                </a:solidFill>
              </a:rPr>
              <a:t>2100</a:t>
            </a:r>
            <a:endParaRPr lang="en-GB" sz="2400"/>
          </a:p>
        </p:txBody>
      </p:sp>
      <p:sp>
        <p:nvSpPr>
          <p:cNvPr id="443210" name="Rectangle 842"/>
          <p:cNvSpPr>
            <a:spLocks noChangeArrowheads="1"/>
          </p:cNvSpPr>
          <p:nvPr/>
        </p:nvSpPr>
        <p:spPr bwMode="auto">
          <a:xfrm>
            <a:off x="7585075" y="5603875"/>
            <a:ext cx="514350" cy="265113"/>
          </a:xfrm>
          <a:prstGeom prst="rect">
            <a:avLst/>
          </a:prstGeom>
          <a:noFill/>
          <a:ln w="9525">
            <a:noFill/>
            <a:miter lim="800000"/>
            <a:headEnd/>
            <a:tailEnd/>
          </a:ln>
        </p:spPr>
        <p:txBody>
          <a:bodyPr wrap="none" lIns="0" tIns="0" rIns="0" bIns="0">
            <a:spAutoFit/>
          </a:bodyPr>
          <a:lstStyle/>
          <a:p>
            <a:r>
              <a:rPr lang="en-GB" b="1">
                <a:solidFill>
                  <a:srgbClr val="000080"/>
                </a:solidFill>
              </a:rPr>
              <a:t>2200</a:t>
            </a:r>
            <a:endParaRPr lang="en-GB" sz="240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Footer Placeholder 3"/>
          <p:cNvSpPr>
            <a:spLocks noGrp="1"/>
          </p:cNvSpPr>
          <p:nvPr>
            <p:ph type="ftr" sz="quarter" idx="11"/>
          </p:nvPr>
        </p:nvSpPr>
        <p:spPr/>
        <p:txBody>
          <a:bodyPr/>
          <a:lstStyle/>
          <a:p>
            <a:r>
              <a:rPr lang="en-GB"/>
              <a:t>GCI www.gci.org.uk</a:t>
            </a:r>
          </a:p>
        </p:txBody>
      </p:sp>
      <p:sp>
        <p:nvSpPr>
          <p:cNvPr id="261841" name="Rectangle 721"/>
          <p:cNvSpPr>
            <a:spLocks noChangeArrowheads="1"/>
          </p:cNvSpPr>
          <p:nvPr/>
        </p:nvSpPr>
        <p:spPr bwMode="auto">
          <a:xfrm>
            <a:off x="7924800" y="3192463"/>
            <a:ext cx="265113" cy="274637"/>
          </a:xfrm>
          <a:prstGeom prst="rect">
            <a:avLst/>
          </a:prstGeom>
          <a:noFill/>
          <a:ln w="9525">
            <a:noFill/>
            <a:miter lim="800000"/>
            <a:headEnd/>
            <a:tailEnd/>
          </a:ln>
        </p:spPr>
        <p:txBody>
          <a:bodyPr wrap="none" lIns="0" tIns="0" rIns="0" bIns="0">
            <a:spAutoFit/>
          </a:bodyPr>
          <a:lstStyle/>
          <a:p>
            <a:r>
              <a:rPr lang="en-GB" b="1">
                <a:solidFill>
                  <a:srgbClr val="000080"/>
                </a:solidFill>
              </a:rPr>
              <a:t>-1</a:t>
            </a:r>
            <a:endParaRPr lang="en-GB"/>
          </a:p>
        </p:txBody>
      </p:sp>
      <p:pic>
        <p:nvPicPr>
          <p:cNvPr id="261128" name="Picture 8"/>
          <p:cNvPicPr>
            <a:picLocks noChangeAspect="1" noChangeArrowheads="1"/>
          </p:cNvPicPr>
          <p:nvPr/>
        </p:nvPicPr>
        <p:blipFill>
          <a:blip r:embed="rId3" cstate="print"/>
          <a:srcRect/>
          <a:stretch>
            <a:fillRect/>
          </a:stretch>
        </p:blipFill>
        <p:spPr bwMode="auto">
          <a:xfrm>
            <a:off x="763588" y="3011488"/>
            <a:ext cx="7924800" cy="3089275"/>
          </a:xfrm>
          <a:prstGeom prst="rect">
            <a:avLst/>
          </a:prstGeom>
          <a:noFill/>
          <a:ln w="9525">
            <a:noFill/>
            <a:miter lim="800000"/>
            <a:headEnd/>
            <a:tailEnd/>
          </a:ln>
          <a:effectLst/>
        </p:spPr>
      </p:pic>
      <p:sp>
        <p:nvSpPr>
          <p:cNvPr id="261122" name="Rectangle 2"/>
          <p:cNvSpPr>
            <a:spLocks noGrp="1" noChangeArrowheads="1"/>
          </p:cNvSpPr>
          <p:nvPr>
            <p:ph type="title"/>
          </p:nvPr>
        </p:nvSpPr>
        <p:spPr bwMode="auto">
          <a:xfrm>
            <a:off x="1347788" y="466725"/>
            <a:ext cx="6951662" cy="698500"/>
          </a:xfrm>
          <a:noFill/>
          <a:ln>
            <a:miter lim="800000"/>
            <a:headEnd/>
            <a:tailEnd/>
          </a:ln>
        </p:spPr>
        <p:txBody>
          <a:bodyPr vert="horz" wrap="square" lIns="91440" tIns="45720" rIns="91440" bIns="45720" numCol="1" anchor="t" anchorCtr="0" compatLnSpc="1">
            <a:prstTxWarp prst="textNoShape">
              <a:avLst/>
            </a:prstTxWarp>
          </a:bodyPr>
          <a:lstStyle/>
          <a:p>
            <a:r>
              <a:rPr lang="en-GB"/>
              <a:t>. . . or Stabilised below 2</a:t>
            </a:r>
            <a:r>
              <a:rPr lang="en-GB" baseline="50000"/>
              <a:t>o</a:t>
            </a:r>
            <a:r>
              <a:rPr lang="en-GB"/>
              <a:t>C</a:t>
            </a:r>
          </a:p>
        </p:txBody>
      </p:sp>
      <p:sp>
        <p:nvSpPr>
          <p:cNvPr id="261419" name="Line 299"/>
          <p:cNvSpPr>
            <a:spLocks noChangeShapeType="1"/>
          </p:cNvSpPr>
          <p:nvPr/>
        </p:nvSpPr>
        <p:spPr bwMode="auto">
          <a:xfrm flipV="1">
            <a:off x="6732588" y="1116013"/>
            <a:ext cx="11112" cy="22225"/>
          </a:xfrm>
          <a:prstGeom prst="line">
            <a:avLst/>
          </a:prstGeom>
          <a:noFill/>
          <a:ln w="31750">
            <a:solidFill>
              <a:srgbClr val="FF0000"/>
            </a:solidFill>
            <a:round/>
            <a:headEnd/>
            <a:tailEnd/>
          </a:ln>
        </p:spPr>
        <p:txBody>
          <a:bodyPr/>
          <a:lstStyle/>
          <a:p>
            <a:endParaRPr lang="en-GB"/>
          </a:p>
        </p:txBody>
      </p:sp>
      <p:sp>
        <p:nvSpPr>
          <p:cNvPr id="261420" name="Freeform 300"/>
          <p:cNvSpPr>
            <a:spLocks/>
          </p:cNvSpPr>
          <p:nvPr/>
        </p:nvSpPr>
        <p:spPr bwMode="auto">
          <a:xfrm>
            <a:off x="6743700" y="1084263"/>
            <a:ext cx="20638" cy="31750"/>
          </a:xfrm>
          <a:custGeom>
            <a:avLst/>
            <a:gdLst/>
            <a:ahLst/>
            <a:cxnLst>
              <a:cxn ang="0">
                <a:pos x="0" y="20"/>
              </a:cxn>
              <a:cxn ang="0">
                <a:pos x="6" y="7"/>
              </a:cxn>
              <a:cxn ang="0">
                <a:pos x="13" y="0"/>
              </a:cxn>
            </a:cxnLst>
            <a:rect l="0" t="0" r="r" b="b"/>
            <a:pathLst>
              <a:path w="13" h="20">
                <a:moveTo>
                  <a:pt x="0" y="20"/>
                </a:moveTo>
                <a:lnTo>
                  <a:pt x="6" y="7"/>
                </a:lnTo>
                <a:lnTo>
                  <a:pt x="13" y="0"/>
                </a:lnTo>
              </a:path>
            </a:pathLst>
          </a:custGeom>
          <a:noFill/>
          <a:ln w="31750">
            <a:solidFill>
              <a:srgbClr val="FF0000"/>
            </a:solidFill>
            <a:prstDash val="solid"/>
            <a:round/>
            <a:headEnd/>
            <a:tailEnd/>
          </a:ln>
        </p:spPr>
        <p:txBody>
          <a:bodyPr/>
          <a:lstStyle/>
          <a:p>
            <a:endParaRPr lang="en-GB"/>
          </a:p>
        </p:txBody>
      </p:sp>
      <p:sp>
        <p:nvSpPr>
          <p:cNvPr id="261421" name="Line 301"/>
          <p:cNvSpPr>
            <a:spLocks noChangeShapeType="1"/>
          </p:cNvSpPr>
          <p:nvPr/>
        </p:nvSpPr>
        <p:spPr bwMode="auto">
          <a:xfrm flipV="1">
            <a:off x="6764338" y="1063625"/>
            <a:ext cx="11112" cy="20638"/>
          </a:xfrm>
          <a:prstGeom prst="line">
            <a:avLst/>
          </a:prstGeom>
          <a:noFill/>
          <a:ln w="31750">
            <a:solidFill>
              <a:srgbClr val="FF0000"/>
            </a:solidFill>
            <a:round/>
            <a:headEnd/>
            <a:tailEnd/>
          </a:ln>
        </p:spPr>
        <p:txBody>
          <a:bodyPr/>
          <a:lstStyle/>
          <a:p>
            <a:endParaRPr lang="en-GB"/>
          </a:p>
        </p:txBody>
      </p:sp>
      <p:sp>
        <p:nvSpPr>
          <p:cNvPr id="261423" name="Freeform 303"/>
          <p:cNvSpPr>
            <a:spLocks/>
          </p:cNvSpPr>
          <p:nvPr/>
        </p:nvSpPr>
        <p:spPr bwMode="auto">
          <a:xfrm>
            <a:off x="6796088" y="1009650"/>
            <a:ext cx="11112" cy="31750"/>
          </a:xfrm>
          <a:custGeom>
            <a:avLst/>
            <a:gdLst/>
            <a:ahLst/>
            <a:cxnLst>
              <a:cxn ang="0">
                <a:pos x="0" y="20"/>
              </a:cxn>
              <a:cxn ang="0">
                <a:pos x="0" y="7"/>
              </a:cxn>
              <a:cxn ang="0">
                <a:pos x="7" y="0"/>
              </a:cxn>
            </a:cxnLst>
            <a:rect l="0" t="0" r="r" b="b"/>
            <a:pathLst>
              <a:path w="7" h="20">
                <a:moveTo>
                  <a:pt x="0" y="20"/>
                </a:moveTo>
                <a:lnTo>
                  <a:pt x="0" y="7"/>
                </a:lnTo>
                <a:lnTo>
                  <a:pt x="7" y="0"/>
                </a:lnTo>
              </a:path>
            </a:pathLst>
          </a:custGeom>
          <a:noFill/>
          <a:ln w="31750">
            <a:solidFill>
              <a:srgbClr val="FF0000"/>
            </a:solidFill>
            <a:prstDash val="solid"/>
            <a:round/>
            <a:headEnd/>
            <a:tailEnd/>
          </a:ln>
        </p:spPr>
        <p:txBody>
          <a:bodyPr/>
          <a:lstStyle/>
          <a:p>
            <a:endParaRPr lang="en-GB"/>
          </a:p>
        </p:txBody>
      </p:sp>
      <p:pic>
        <p:nvPicPr>
          <p:cNvPr id="261850" name="Picture 730"/>
          <p:cNvPicPr>
            <a:picLocks noChangeAspect="1" noChangeArrowheads="1"/>
          </p:cNvPicPr>
          <p:nvPr/>
        </p:nvPicPr>
        <p:blipFill>
          <a:blip r:embed="rId4" cstate="print"/>
          <a:srcRect/>
          <a:stretch>
            <a:fillRect/>
          </a:stretch>
        </p:blipFill>
        <p:spPr bwMode="auto">
          <a:xfrm>
            <a:off x="1168400" y="1443038"/>
            <a:ext cx="7234238" cy="1889125"/>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1122"/>
                                        </p:tgtEl>
                                        <p:attrNameLst>
                                          <p:attrName>style.visibility</p:attrName>
                                        </p:attrNameLst>
                                      </p:cBhvr>
                                      <p:to>
                                        <p:strVal val="visible"/>
                                      </p:to>
                                    </p:set>
                                    <p:animEffect transition="in" filter="wipe(left)">
                                      <p:cBhvr>
                                        <p:cTn id="7" dur="500"/>
                                        <p:tgtEl>
                                          <p:spTgt spid="261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2"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 name="Footer Placeholder 3"/>
          <p:cNvSpPr>
            <a:spLocks noGrp="1"/>
          </p:cNvSpPr>
          <p:nvPr>
            <p:ph type="ftr" sz="quarter" idx="11"/>
          </p:nvPr>
        </p:nvSpPr>
        <p:spPr/>
        <p:txBody>
          <a:bodyPr/>
          <a:lstStyle/>
          <a:p>
            <a:r>
              <a:rPr lang="en-GB"/>
              <a:t>GCI www.gci.org.uk</a:t>
            </a:r>
          </a:p>
        </p:txBody>
      </p:sp>
      <p:sp>
        <p:nvSpPr>
          <p:cNvPr id="262232" name="Rectangle 1112"/>
          <p:cNvSpPr>
            <a:spLocks noChangeArrowheads="1"/>
          </p:cNvSpPr>
          <p:nvPr/>
        </p:nvSpPr>
        <p:spPr bwMode="auto">
          <a:xfrm>
            <a:off x="1328738" y="2500313"/>
            <a:ext cx="3243262" cy="1273175"/>
          </a:xfrm>
          <a:prstGeom prst="rect">
            <a:avLst/>
          </a:prstGeom>
          <a:noFill/>
          <a:ln w="28575">
            <a:solidFill>
              <a:schemeClr val="tx1"/>
            </a:solidFill>
            <a:miter lim="800000"/>
            <a:headEnd/>
            <a:tailEnd/>
          </a:ln>
          <a:effectLst/>
        </p:spPr>
        <p:txBody>
          <a:bodyPr wrap="none" anchor="ctr"/>
          <a:lstStyle/>
          <a:p>
            <a:endParaRPr lang="en-GB"/>
          </a:p>
        </p:txBody>
      </p:sp>
      <p:pic>
        <p:nvPicPr>
          <p:cNvPr id="262154" name="Picture 1034"/>
          <p:cNvPicPr>
            <a:picLocks noChangeAspect="1" noChangeArrowheads="1"/>
          </p:cNvPicPr>
          <p:nvPr/>
        </p:nvPicPr>
        <p:blipFill>
          <a:blip r:embed="rId6" cstate="print"/>
          <a:srcRect/>
          <a:stretch>
            <a:fillRect/>
          </a:stretch>
        </p:blipFill>
        <p:spPr bwMode="auto">
          <a:xfrm>
            <a:off x="1235075" y="1273175"/>
            <a:ext cx="7432675" cy="2297113"/>
          </a:xfrm>
          <a:prstGeom prst="rect">
            <a:avLst/>
          </a:prstGeom>
          <a:noFill/>
          <a:ln w="9525">
            <a:noFill/>
            <a:miter lim="800000"/>
            <a:headEnd/>
            <a:tailEnd/>
          </a:ln>
          <a:effectLst/>
        </p:spPr>
      </p:pic>
      <p:pic>
        <p:nvPicPr>
          <p:cNvPr id="262156" name="Picture 1036"/>
          <p:cNvPicPr>
            <a:picLocks noChangeAspect="1" noChangeArrowheads="1"/>
          </p:cNvPicPr>
          <p:nvPr/>
        </p:nvPicPr>
        <p:blipFill>
          <a:blip r:embed="rId7" cstate="print"/>
          <a:srcRect/>
          <a:stretch>
            <a:fillRect/>
          </a:stretch>
        </p:blipFill>
        <p:spPr bwMode="auto">
          <a:xfrm>
            <a:off x="763588" y="3011488"/>
            <a:ext cx="7924800" cy="3089275"/>
          </a:xfrm>
          <a:prstGeom prst="rect">
            <a:avLst/>
          </a:prstGeom>
          <a:noFill/>
          <a:ln w="9525">
            <a:noFill/>
            <a:miter lim="800000"/>
            <a:headEnd/>
            <a:tailEnd/>
          </a:ln>
          <a:effectLst/>
        </p:spPr>
      </p:pic>
      <p:pic>
        <p:nvPicPr>
          <p:cNvPr id="262153" name="Picture 1033"/>
          <p:cNvPicPr>
            <a:picLocks noChangeAspect="1" noChangeArrowheads="1"/>
          </p:cNvPicPr>
          <p:nvPr/>
        </p:nvPicPr>
        <p:blipFill>
          <a:blip r:embed="rId8" cstate="print"/>
          <a:srcRect/>
          <a:stretch>
            <a:fillRect/>
          </a:stretch>
        </p:blipFill>
        <p:spPr bwMode="auto">
          <a:xfrm>
            <a:off x="1211263" y="1290638"/>
            <a:ext cx="7400925" cy="2279650"/>
          </a:xfrm>
          <a:prstGeom prst="rect">
            <a:avLst/>
          </a:prstGeom>
          <a:noFill/>
          <a:ln w="9525">
            <a:noFill/>
            <a:miter lim="800000"/>
            <a:headEnd/>
            <a:tailEnd/>
          </a:ln>
          <a:effectLst/>
        </p:spPr>
      </p:pic>
      <p:sp>
        <p:nvSpPr>
          <p:cNvPr id="262146" name="Rectangle 1026"/>
          <p:cNvSpPr>
            <a:spLocks noGrp="1" noChangeArrowheads="1"/>
          </p:cNvSpPr>
          <p:nvPr>
            <p:ph type="title"/>
          </p:nvPr>
        </p:nvSpPr>
        <p:spPr bwMode="auto">
          <a:xfrm>
            <a:off x="1347788" y="444500"/>
            <a:ext cx="7310437" cy="752475"/>
          </a:xfrm>
          <a:noFill/>
          <a:ln>
            <a:miter lim="800000"/>
            <a:headEnd/>
            <a:tailEnd/>
          </a:ln>
        </p:spPr>
        <p:txBody>
          <a:bodyPr vert="horz" wrap="square" lIns="91440" tIns="45720" rIns="91440" bIns="45720" numCol="1" anchor="t" anchorCtr="0" compatLnSpc="1">
            <a:prstTxWarp prst="textNoShape">
              <a:avLst/>
            </a:prstTxWarp>
          </a:bodyPr>
          <a:lstStyle/>
          <a:p>
            <a:r>
              <a:rPr lang="en-GB"/>
              <a:t>CO</a:t>
            </a:r>
            <a:r>
              <a:rPr lang="en-GB" baseline="-10000"/>
              <a:t>2</a:t>
            </a:r>
            <a:r>
              <a:rPr lang="en-GB"/>
              <a:t>:GDP Lockstep - Broken?</a:t>
            </a:r>
          </a:p>
        </p:txBody>
      </p:sp>
      <p:pic>
        <p:nvPicPr>
          <p:cNvPr id="262157" name="Picture 1037"/>
          <p:cNvPicPr>
            <a:picLocks noChangeAspect="1" noChangeArrowheads="1"/>
          </p:cNvPicPr>
          <p:nvPr/>
        </p:nvPicPr>
        <p:blipFill>
          <a:blip r:embed="rId9" cstate="print"/>
          <a:srcRect/>
          <a:stretch>
            <a:fillRect/>
          </a:stretch>
        </p:blipFill>
        <p:spPr bwMode="auto">
          <a:xfrm>
            <a:off x="1304925" y="3408363"/>
            <a:ext cx="4071938" cy="2033587"/>
          </a:xfrm>
          <a:prstGeom prst="rect">
            <a:avLst/>
          </a:prstGeom>
          <a:noFill/>
          <a:ln w="9525">
            <a:noFill/>
            <a:miter lim="800000"/>
            <a:headEnd/>
            <a:tailEnd/>
          </a:ln>
          <a:effectLst/>
        </p:spPr>
      </p:pic>
      <p:sp>
        <p:nvSpPr>
          <p:cNvPr id="262158" name="Line 1038"/>
          <p:cNvSpPr>
            <a:spLocks noChangeShapeType="1"/>
          </p:cNvSpPr>
          <p:nvPr/>
        </p:nvSpPr>
        <p:spPr bwMode="auto">
          <a:xfrm flipV="1">
            <a:off x="1893888" y="3427413"/>
            <a:ext cx="2678112" cy="0"/>
          </a:xfrm>
          <a:prstGeom prst="line">
            <a:avLst/>
          </a:prstGeom>
          <a:noFill/>
          <a:ln w="31750">
            <a:solidFill>
              <a:schemeClr val="tx1"/>
            </a:solidFill>
            <a:round/>
            <a:headEnd type="none" w="sm" len="sm"/>
            <a:tailEnd type="none" w="sm" len="sm"/>
          </a:ln>
          <a:effectLst/>
        </p:spPr>
        <p:txBody>
          <a:bodyPr wrap="none" anchor="ctr"/>
          <a:lstStyle/>
          <a:p>
            <a:endParaRPr lang="en-GB"/>
          </a:p>
        </p:txBody>
      </p:sp>
      <p:sp>
        <p:nvSpPr>
          <p:cNvPr id="262159" name="Line 1039"/>
          <p:cNvSpPr>
            <a:spLocks noChangeShapeType="1"/>
          </p:cNvSpPr>
          <p:nvPr/>
        </p:nvSpPr>
        <p:spPr bwMode="auto">
          <a:xfrm flipV="1">
            <a:off x="1893888" y="2509838"/>
            <a:ext cx="0" cy="1263650"/>
          </a:xfrm>
          <a:prstGeom prst="line">
            <a:avLst/>
          </a:prstGeom>
          <a:noFill/>
          <a:ln w="22225">
            <a:solidFill>
              <a:schemeClr val="tx1"/>
            </a:solidFill>
            <a:prstDash val="sysDot"/>
            <a:round/>
            <a:headEnd type="none" w="sm" len="sm"/>
            <a:tailEnd type="none" w="sm" len="sm"/>
          </a:ln>
          <a:effectLst/>
        </p:spPr>
        <p:txBody>
          <a:bodyPr wrap="none" anchor="ctr"/>
          <a:lstStyle/>
          <a:p>
            <a:endParaRPr lang="en-GB"/>
          </a:p>
        </p:txBody>
      </p:sp>
      <p:sp>
        <p:nvSpPr>
          <p:cNvPr id="262160" name="Rectangle 1040"/>
          <p:cNvSpPr>
            <a:spLocks noChangeArrowheads="1"/>
          </p:cNvSpPr>
          <p:nvPr/>
        </p:nvSpPr>
        <p:spPr bwMode="auto">
          <a:xfrm>
            <a:off x="1406525" y="3252788"/>
            <a:ext cx="487363" cy="349250"/>
          </a:xfrm>
          <a:prstGeom prst="rect">
            <a:avLst/>
          </a:prstGeom>
          <a:noFill/>
          <a:ln w="9525">
            <a:noFill/>
            <a:miter lim="800000"/>
            <a:headEnd/>
            <a:tailEnd/>
          </a:ln>
          <a:effectLst/>
        </p:spPr>
        <p:txBody>
          <a:bodyPr wrap="none" lIns="96838" tIns="52388" rIns="96838" bIns="52388">
            <a:spAutoFit/>
          </a:bodyPr>
          <a:lstStyle/>
          <a:p>
            <a:pPr defTabSz="1076325" eaLnBrk="0" hangingPunct="0"/>
            <a:r>
              <a:rPr lang="en-US" sz="1600" b="1"/>
              <a:t>0%</a:t>
            </a:r>
          </a:p>
        </p:txBody>
      </p:sp>
      <p:sp>
        <p:nvSpPr>
          <p:cNvPr id="262161" name="Rectangle 1041"/>
          <p:cNvSpPr>
            <a:spLocks noChangeArrowheads="1"/>
          </p:cNvSpPr>
          <p:nvPr/>
        </p:nvSpPr>
        <p:spPr bwMode="auto">
          <a:xfrm>
            <a:off x="1406525" y="2527300"/>
            <a:ext cx="487363" cy="349250"/>
          </a:xfrm>
          <a:prstGeom prst="rect">
            <a:avLst/>
          </a:prstGeom>
          <a:noFill/>
          <a:ln w="9525">
            <a:noFill/>
            <a:miter lim="800000"/>
            <a:headEnd/>
            <a:tailEnd/>
          </a:ln>
          <a:effectLst/>
        </p:spPr>
        <p:txBody>
          <a:bodyPr wrap="none" lIns="96838" tIns="52388" rIns="96838" bIns="52388">
            <a:spAutoFit/>
          </a:bodyPr>
          <a:lstStyle/>
          <a:p>
            <a:pPr defTabSz="1076325" eaLnBrk="0" hangingPunct="0"/>
            <a:r>
              <a:rPr lang="en-US" sz="1600" b="1"/>
              <a:t>8%</a:t>
            </a:r>
          </a:p>
        </p:txBody>
      </p:sp>
      <p:grpSp>
        <p:nvGrpSpPr>
          <p:cNvPr id="262162" name="Group 1042"/>
          <p:cNvGrpSpPr>
            <a:grpSpLocks/>
          </p:cNvGrpSpPr>
          <p:nvPr/>
        </p:nvGrpSpPr>
        <p:grpSpPr bwMode="auto">
          <a:xfrm>
            <a:off x="2239963" y="2840038"/>
            <a:ext cx="2174875" cy="787400"/>
            <a:chOff x="732" y="1390"/>
            <a:chExt cx="2084" cy="1560"/>
          </a:xfrm>
        </p:grpSpPr>
        <p:sp>
          <p:nvSpPr>
            <p:cNvPr id="262163" name="Line 1043"/>
            <p:cNvSpPr>
              <a:spLocks noChangeShapeType="1"/>
            </p:cNvSpPr>
            <p:nvPr/>
          </p:nvSpPr>
          <p:spPr bwMode="auto">
            <a:xfrm>
              <a:off x="732" y="1517"/>
              <a:ext cx="63" cy="364"/>
            </a:xfrm>
            <a:prstGeom prst="line">
              <a:avLst/>
            </a:prstGeom>
            <a:noFill/>
            <a:ln w="25400">
              <a:solidFill>
                <a:schemeClr val="tx1"/>
              </a:solidFill>
              <a:round/>
              <a:headEnd type="none" w="sm" len="sm"/>
              <a:tailEnd type="none" w="sm" len="sm"/>
            </a:ln>
            <a:effectLst/>
          </p:spPr>
          <p:txBody>
            <a:bodyPr wrap="none" anchor="ctr"/>
            <a:lstStyle/>
            <a:p>
              <a:endParaRPr lang="en-GB"/>
            </a:p>
          </p:txBody>
        </p:sp>
        <p:sp>
          <p:nvSpPr>
            <p:cNvPr id="262164" name="Line 1044"/>
            <p:cNvSpPr>
              <a:spLocks noChangeShapeType="1"/>
            </p:cNvSpPr>
            <p:nvPr/>
          </p:nvSpPr>
          <p:spPr bwMode="auto">
            <a:xfrm>
              <a:off x="795" y="1881"/>
              <a:ext cx="60" cy="256"/>
            </a:xfrm>
            <a:prstGeom prst="line">
              <a:avLst/>
            </a:prstGeom>
            <a:noFill/>
            <a:ln w="25400">
              <a:solidFill>
                <a:schemeClr val="tx1"/>
              </a:solidFill>
              <a:round/>
              <a:headEnd type="none" w="sm" len="sm"/>
              <a:tailEnd type="none" w="sm" len="sm"/>
            </a:ln>
            <a:effectLst/>
          </p:spPr>
          <p:txBody>
            <a:bodyPr wrap="none" anchor="ctr"/>
            <a:lstStyle/>
            <a:p>
              <a:endParaRPr lang="en-GB"/>
            </a:p>
          </p:txBody>
        </p:sp>
        <p:sp>
          <p:nvSpPr>
            <p:cNvPr id="262165" name="Line 1045"/>
            <p:cNvSpPr>
              <a:spLocks noChangeShapeType="1"/>
            </p:cNvSpPr>
            <p:nvPr/>
          </p:nvSpPr>
          <p:spPr bwMode="auto">
            <a:xfrm flipV="1">
              <a:off x="855" y="1658"/>
              <a:ext cx="63" cy="479"/>
            </a:xfrm>
            <a:prstGeom prst="line">
              <a:avLst/>
            </a:prstGeom>
            <a:noFill/>
            <a:ln w="25400">
              <a:solidFill>
                <a:schemeClr val="tx1"/>
              </a:solidFill>
              <a:round/>
              <a:headEnd type="none" w="sm" len="sm"/>
              <a:tailEnd type="none" w="sm" len="sm"/>
            </a:ln>
            <a:effectLst/>
          </p:spPr>
          <p:txBody>
            <a:bodyPr wrap="none" anchor="ctr"/>
            <a:lstStyle/>
            <a:p>
              <a:endParaRPr lang="en-GB"/>
            </a:p>
          </p:txBody>
        </p:sp>
        <p:sp>
          <p:nvSpPr>
            <p:cNvPr id="262166" name="Line 1046"/>
            <p:cNvSpPr>
              <a:spLocks noChangeShapeType="1"/>
            </p:cNvSpPr>
            <p:nvPr/>
          </p:nvSpPr>
          <p:spPr bwMode="auto">
            <a:xfrm>
              <a:off x="918" y="1658"/>
              <a:ext cx="60" cy="163"/>
            </a:xfrm>
            <a:prstGeom prst="line">
              <a:avLst/>
            </a:prstGeom>
            <a:noFill/>
            <a:ln w="25400">
              <a:solidFill>
                <a:schemeClr val="tx1"/>
              </a:solidFill>
              <a:round/>
              <a:headEnd type="none" w="sm" len="sm"/>
              <a:tailEnd type="none" w="sm" len="sm"/>
            </a:ln>
            <a:effectLst/>
          </p:spPr>
          <p:txBody>
            <a:bodyPr wrap="none" anchor="ctr"/>
            <a:lstStyle/>
            <a:p>
              <a:endParaRPr lang="en-GB"/>
            </a:p>
          </p:txBody>
        </p:sp>
        <p:sp>
          <p:nvSpPr>
            <p:cNvPr id="262167" name="Line 1047"/>
            <p:cNvSpPr>
              <a:spLocks noChangeShapeType="1"/>
            </p:cNvSpPr>
            <p:nvPr/>
          </p:nvSpPr>
          <p:spPr bwMode="auto">
            <a:xfrm>
              <a:off x="978" y="1818"/>
              <a:ext cx="62" cy="632"/>
            </a:xfrm>
            <a:prstGeom prst="line">
              <a:avLst/>
            </a:prstGeom>
            <a:noFill/>
            <a:ln w="25400">
              <a:solidFill>
                <a:schemeClr val="tx1"/>
              </a:solidFill>
              <a:round/>
              <a:headEnd type="none" w="sm" len="sm"/>
              <a:tailEnd type="none" w="sm" len="sm"/>
            </a:ln>
            <a:effectLst/>
          </p:spPr>
          <p:txBody>
            <a:bodyPr wrap="none" anchor="ctr"/>
            <a:lstStyle/>
            <a:p>
              <a:endParaRPr lang="en-GB"/>
            </a:p>
          </p:txBody>
        </p:sp>
        <p:sp>
          <p:nvSpPr>
            <p:cNvPr id="262168" name="Line 1048"/>
            <p:cNvSpPr>
              <a:spLocks noChangeShapeType="1"/>
            </p:cNvSpPr>
            <p:nvPr/>
          </p:nvSpPr>
          <p:spPr bwMode="auto">
            <a:xfrm flipV="1">
              <a:off x="1040" y="1909"/>
              <a:ext cx="60" cy="541"/>
            </a:xfrm>
            <a:prstGeom prst="line">
              <a:avLst/>
            </a:prstGeom>
            <a:noFill/>
            <a:ln w="25400">
              <a:solidFill>
                <a:schemeClr val="tx1"/>
              </a:solidFill>
              <a:round/>
              <a:headEnd type="none" w="sm" len="sm"/>
              <a:tailEnd type="none" w="sm" len="sm"/>
            </a:ln>
            <a:effectLst/>
          </p:spPr>
          <p:txBody>
            <a:bodyPr wrap="none" anchor="ctr"/>
            <a:lstStyle/>
            <a:p>
              <a:endParaRPr lang="en-GB"/>
            </a:p>
          </p:txBody>
        </p:sp>
        <p:sp>
          <p:nvSpPr>
            <p:cNvPr id="262169" name="Line 1049"/>
            <p:cNvSpPr>
              <a:spLocks noChangeShapeType="1"/>
            </p:cNvSpPr>
            <p:nvPr/>
          </p:nvSpPr>
          <p:spPr bwMode="auto">
            <a:xfrm flipV="1">
              <a:off x="1100" y="1699"/>
              <a:ext cx="63" cy="213"/>
            </a:xfrm>
            <a:prstGeom prst="line">
              <a:avLst/>
            </a:prstGeom>
            <a:noFill/>
            <a:ln w="25400">
              <a:solidFill>
                <a:schemeClr val="tx1"/>
              </a:solidFill>
              <a:round/>
              <a:headEnd type="none" w="sm" len="sm"/>
              <a:tailEnd type="none" w="sm" len="sm"/>
            </a:ln>
            <a:effectLst/>
          </p:spPr>
          <p:txBody>
            <a:bodyPr wrap="none" anchor="ctr"/>
            <a:lstStyle/>
            <a:p>
              <a:endParaRPr lang="en-GB"/>
            </a:p>
          </p:txBody>
        </p:sp>
        <p:sp>
          <p:nvSpPr>
            <p:cNvPr id="262170" name="Line 1050"/>
            <p:cNvSpPr>
              <a:spLocks noChangeShapeType="1"/>
            </p:cNvSpPr>
            <p:nvPr/>
          </p:nvSpPr>
          <p:spPr bwMode="auto">
            <a:xfrm flipV="1">
              <a:off x="1160" y="1664"/>
              <a:ext cx="63" cy="35"/>
            </a:xfrm>
            <a:prstGeom prst="line">
              <a:avLst/>
            </a:prstGeom>
            <a:noFill/>
            <a:ln w="25400">
              <a:solidFill>
                <a:schemeClr val="tx1"/>
              </a:solidFill>
              <a:round/>
              <a:headEnd type="none" w="sm" len="sm"/>
              <a:tailEnd type="none" w="sm" len="sm"/>
            </a:ln>
            <a:effectLst/>
          </p:spPr>
          <p:txBody>
            <a:bodyPr wrap="none" anchor="ctr"/>
            <a:lstStyle/>
            <a:p>
              <a:endParaRPr lang="en-GB"/>
            </a:p>
          </p:txBody>
        </p:sp>
        <p:sp>
          <p:nvSpPr>
            <p:cNvPr id="262171" name="Line 1051"/>
            <p:cNvSpPr>
              <a:spLocks noChangeShapeType="1"/>
            </p:cNvSpPr>
            <p:nvPr/>
          </p:nvSpPr>
          <p:spPr bwMode="auto">
            <a:xfrm>
              <a:off x="1223" y="1664"/>
              <a:ext cx="62" cy="170"/>
            </a:xfrm>
            <a:prstGeom prst="line">
              <a:avLst/>
            </a:prstGeom>
            <a:noFill/>
            <a:ln w="25400">
              <a:solidFill>
                <a:schemeClr val="tx1"/>
              </a:solidFill>
              <a:round/>
              <a:headEnd type="none" w="sm" len="sm"/>
              <a:tailEnd type="none" w="sm" len="sm"/>
            </a:ln>
            <a:effectLst/>
          </p:spPr>
          <p:txBody>
            <a:bodyPr wrap="none" anchor="ctr"/>
            <a:lstStyle/>
            <a:p>
              <a:endParaRPr lang="en-GB"/>
            </a:p>
          </p:txBody>
        </p:sp>
        <p:sp>
          <p:nvSpPr>
            <p:cNvPr id="262172" name="Line 1052"/>
            <p:cNvSpPr>
              <a:spLocks noChangeShapeType="1"/>
            </p:cNvSpPr>
            <p:nvPr/>
          </p:nvSpPr>
          <p:spPr bwMode="auto">
            <a:xfrm flipV="1">
              <a:off x="1285" y="1752"/>
              <a:ext cx="60" cy="82"/>
            </a:xfrm>
            <a:prstGeom prst="line">
              <a:avLst/>
            </a:prstGeom>
            <a:noFill/>
            <a:ln w="25400">
              <a:solidFill>
                <a:schemeClr val="tx1"/>
              </a:solidFill>
              <a:round/>
              <a:headEnd type="none" w="sm" len="sm"/>
              <a:tailEnd type="none" w="sm" len="sm"/>
            </a:ln>
            <a:effectLst/>
          </p:spPr>
          <p:txBody>
            <a:bodyPr wrap="none" anchor="ctr"/>
            <a:lstStyle/>
            <a:p>
              <a:endParaRPr lang="en-GB"/>
            </a:p>
          </p:txBody>
        </p:sp>
        <p:sp>
          <p:nvSpPr>
            <p:cNvPr id="262173" name="Line 1053"/>
            <p:cNvSpPr>
              <a:spLocks noChangeShapeType="1"/>
            </p:cNvSpPr>
            <p:nvPr/>
          </p:nvSpPr>
          <p:spPr bwMode="auto">
            <a:xfrm>
              <a:off x="1345" y="1752"/>
              <a:ext cx="63" cy="294"/>
            </a:xfrm>
            <a:prstGeom prst="line">
              <a:avLst/>
            </a:prstGeom>
            <a:noFill/>
            <a:ln w="25400">
              <a:solidFill>
                <a:schemeClr val="tx1"/>
              </a:solidFill>
              <a:round/>
              <a:headEnd type="none" w="sm" len="sm"/>
              <a:tailEnd type="none" w="sm" len="sm"/>
            </a:ln>
            <a:effectLst/>
          </p:spPr>
          <p:txBody>
            <a:bodyPr wrap="none" anchor="ctr"/>
            <a:lstStyle/>
            <a:p>
              <a:endParaRPr lang="en-GB"/>
            </a:p>
          </p:txBody>
        </p:sp>
        <p:sp>
          <p:nvSpPr>
            <p:cNvPr id="262174" name="Line 1054"/>
            <p:cNvSpPr>
              <a:spLocks noChangeShapeType="1"/>
            </p:cNvSpPr>
            <p:nvPr/>
          </p:nvSpPr>
          <p:spPr bwMode="auto">
            <a:xfrm flipV="1">
              <a:off x="1405" y="1743"/>
              <a:ext cx="63" cy="303"/>
            </a:xfrm>
            <a:prstGeom prst="line">
              <a:avLst/>
            </a:prstGeom>
            <a:noFill/>
            <a:ln w="25400">
              <a:solidFill>
                <a:schemeClr val="tx1"/>
              </a:solidFill>
              <a:round/>
              <a:headEnd type="none" w="sm" len="sm"/>
              <a:tailEnd type="none" w="sm" len="sm"/>
            </a:ln>
            <a:effectLst/>
          </p:spPr>
          <p:txBody>
            <a:bodyPr wrap="none" anchor="ctr"/>
            <a:lstStyle/>
            <a:p>
              <a:endParaRPr lang="en-GB"/>
            </a:p>
          </p:txBody>
        </p:sp>
        <p:sp>
          <p:nvSpPr>
            <p:cNvPr id="262175" name="Line 1055"/>
            <p:cNvSpPr>
              <a:spLocks noChangeShapeType="1"/>
            </p:cNvSpPr>
            <p:nvPr/>
          </p:nvSpPr>
          <p:spPr bwMode="auto">
            <a:xfrm flipV="1">
              <a:off x="1468" y="1620"/>
              <a:ext cx="63" cy="123"/>
            </a:xfrm>
            <a:prstGeom prst="line">
              <a:avLst/>
            </a:prstGeom>
            <a:noFill/>
            <a:ln w="25400">
              <a:solidFill>
                <a:schemeClr val="tx1"/>
              </a:solidFill>
              <a:round/>
              <a:headEnd type="none" w="sm" len="sm"/>
              <a:tailEnd type="none" w="sm" len="sm"/>
            </a:ln>
            <a:effectLst/>
          </p:spPr>
          <p:txBody>
            <a:bodyPr wrap="none" anchor="ctr"/>
            <a:lstStyle/>
            <a:p>
              <a:endParaRPr lang="en-GB"/>
            </a:p>
          </p:txBody>
        </p:sp>
        <p:sp>
          <p:nvSpPr>
            <p:cNvPr id="262176" name="Line 1056"/>
            <p:cNvSpPr>
              <a:spLocks noChangeShapeType="1"/>
            </p:cNvSpPr>
            <p:nvPr/>
          </p:nvSpPr>
          <p:spPr bwMode="auto">
            <a:xfrm flipV="1">
              <a:off x="1528" y="1390"/>
              <a:ext cx="63" cy="230"/>
            </a:xfrm>
            <a:prstGeom prst="line">
              <a:avLst/>
            </a:prstGeom>
            <a:noFill/>
            <a:ln w="25400">
              <a:solidFill>
                <a:schemeClr val="tx1"/>
              </a:solidFill>
              <a:round/>
              <a:headEnd type="none" w="sm" len="sm"/>
              <a:tailEnd type="none" w="sm" len="sm"/>
            </a:ln>
            <a:effectLst/>
          </p:spPr>
          <p:txBody>
            <a:bodyPr wrap="none" anchor="ctr"/>
            <a:lstStyle/>
            <a:p>
              <a:endParaRPr lang="en-GB"/>
            </a:p>
          </p:txBody>
        </p:sp>
        <p:sp>
          <p:nvSpPr>
            <p:cNvPr id="262177" name="Line 1057"/>
            <p:cNvSpPr>
              <a:spLocks noChangeShapeType="1"/>
            </p:cNvSpPr>
            <p:nvPr/>
          </p:nvSpPr>
          <p:spPr bwMode="auto">
            <a:xfrm>
              <a:off x="1591" y="1390"/>
              <a:ext cx="62" cy="581"/>
            </a:xfrm>
            <a:prstGeom prst="line">
              <a:avLst/>
            </a:prstGeom>
            <a:noFill/>
            <a:ln w="25400">
              <a:solidFill>
                <a:schemeClr val="tx1"/>
              </a:solidFill>
              <a:round/>
              <a:headEnd type="none" w="sm" len="sm"/>
              <a:tailEnd type="none" w="sm" len="sm"/>
            </a:ln>
            <a:effectLst/>
          </p:spPr>
          <p:txBody>
            <a:bodyPr wrap="none" anchor="ctr"/>
            <a:lstStyle/>
            <a:p>
              <a:endParaRPr lang="en-GB"/>
            </a:p>
          </p:txBody>
        </p:sp>
        <p:sp>
          <p:nvSpPr>
            <p:cNvPr id="262178" name="Line 1058"/>
            <p:cNvSpPr>
              <a:spLocks noChangeShapeType="1"/>
            </p:cNvSpPr>
            <p:nvPr/>
          </p:nvSpPr>
          <p:spPr bwMode="auto">
            <a:xfrm flipV="1">
              <a:off x="1651" y="1931"/>
              <a:ext cx="62" cy="40"/>
            </a:xfrm>
            <a:prstGeom prst="line">
              <a:avLst/>
            </a:prstGeom>
            <a:noFill/>
            <a:ln w="25400">
              <a:solidFill>
                <a:schemeClr val="tx1"/>
              </a:solidFill>
              <a:round/>
              <a:headEnd type="none" w="sm" len="sm"/>
              <a:tailEnd type="none" w="sm" len="sm"/>
            </a:ln>
            <a:effectLst/>
          </p:spPr>
          <p:txBody>
            <a:bodyPr wrap="none" anchor="ctr"/>
            <a:lstStyle/>
            <a:p>
              <a:endParaRPr lang="en-GB"/>
            </a:p>
          </p:txBody>
        </p:sp>
        <p:sp>
          <p:nvSpPr>
            <p:cNvPr id="262179" name="Line 1059"/>
            <p:cNvSpPr>
              <a:spLocks noChangeShapeType="1"/>
            </p:cNvSpPr>
            <p:nvPr/>
          </p:nvSpPr>
          <p:spPr bwMode="auto">
            <a:xfrm flipV="1">
              <a:off x="1713" y="1699"/>
              <a:ext cx="63" cy="234"/>
            </a:xfrm>
            <a:prstGeom prst="line">
              <a:avLst/>
            </a:prstGeom>
            <a:noFill/>
            <a:ln w="25400">
              <a:solidFill>
                <a:schemeClr val="tx1"/>
              </a:solidFill>
              <a:round/>
              <a:headEnd type="none" w="sm" len="sm"/>
              <a:tailEnd type="none" w="sm" len="sm"/>
            </a:ln>
            <a:effectLst/>
          </p:spPr>
          <p:txBody>
            <a:bodyPr wrap="none" anchor="ctr"/>
            <a:lstStyle/>
            <a:p>
              <a:endParaRPr lang="en-GB"/>
            </a:p>
          </p:txBody>
        </p:sp>
        <p:sp>
          <p:nvSpPr>
            <p:cNvPr id="262180" name="Line 1060"/>
            <p:cNvSpPr>
              <a:spLocks noChangeShapeType="1"/>
            </p:cNvSpPr>
            <p:nvPr/>
          </p:nvSpPr>
          <p:spPr bwMode="auto">
            <a:xfrm>
              <a:off x="1773" y="1699"/>
              <a:ext cx="63" cy="823"/>
            </a:xfrm>
            <a:prstGeom prst="line">
              <a:avLst/>
            </a:prstGeom>
            <a:noFill/>
            <a:ln w="25400">
              <a:solidFill>
                <a:schemeClr val="tx1"/>
              </a:solidFill>
              <a:round/>
              <a:headEnd type="none" w="sm" len="sm"/>
              <a:tailEnd type="none" w="sm" len="sm"/>
            </a:ln>
            <a:effectLst/>
          </p:spPr>
          <p:txBody>
            <a:bodyPr wrap="none" anchor="ctr"/>
            <a:lstStyle/>
            <a:p>
              <a:endParaRPr lang="en-GB"/>
            </a:p>
          </p:txBody>
        </p:sp>
        <p:sp>
          <p:nvSpPr>
            <p:cNvPr id="262181" name="Line 1061"/>
            <p:cNvSpPr>
              <a:spLocks noChangeShapeType="1"/>
            </p:cNvSpPr>
            <p:nvPr/>
          </p:nvSpPr>
          <p:spPr bwMode="auto">
            <a:xfrm>
              <a:off x="1836" y="2522"/>
              <a:ext cx="59" cy="116"/>
            </a:xfrm>
            <a:prstGeom prst="line">
              <a:avLst/>
            </a:prstGeom>
            <a:noFill/>
            <a:ln w="25400">
              <a:solidFill>
                <a:schemeClr val="tx1"/>
              </a:solidFill>
              <a:round/>
              <a:headEnd type="none" w="sm" len="sm"/>
              <a:tailEnd type="none" w="sm" len="sm"/>
            </a:ln>
            <a:effectLst/>
          </p:spPr>
          <p:txBody>
            <a:bodyPr wrap="none" anchor="ctr"/>
            <a:lstStyle/>
            <a:p>
              <a:endParaRPr lang="en-GB"/>
            </a:p>
          </p:txBody>
        </p:sp>
        <p:sp>
          <p:nvSpPr>
            <p:cNvPr id="262182" name="Line 1062"/>
            <p:cNvSpPr>
              <a:spLocks noChangeShapeType="1"/>
            </p:cNvSpPr>
            <p:nvPr/>
          </p:nvSpPr>
          <p:spPr bwMode="auto">
            <a:xfrm flipV="1">
              <a:off x="1895" y="1649"/>
              <a:ext cx="63" cy="989"/>
            </a:xfrm>
            <a:prstGeom prst="line">
              <a:avLst/>
            </a:prstGeom>
            <a:noFill/>
            <a:ln w="25400">
              <a:solidFill>
                <a:schemeClr val="tx1"/>
              </a:solidFill>
              <a:round/>
              <a:headEnd type="none" w="sm" len="sm"/>
              <a:tailEnd type="none" w="sm" len="sm"/>
            </a:ln>
            <a:effectLst/>
          </p:spPr>
          <p:txBody>
            <a:bodyPr wrap="none" anchor="ctr"/>
            <a:lstStyle/>
            <a:p>
              <a:endParaRPr lang="en-GB"/>
            </a:p>
          </p:txBody>
        </p:sp>
        <p:sp>
          <p:nvSpPr>
            <p:cNvPr id="262183" name="Line 1063"/>
            <p:cNvSpPr>
              <a:spLocks noChangeShapeType="1"/>
            </p:cNvSpPr>
            <p:nvPr/>
          </p:nvSpPr>
          <p:spPr bwMode="auto">
            <a:xfrm>
              <a:off x="1958" y="1649"/>
              <a:ext cx="62" cy="453"/>
            </a:xfrm>
            <a:prstGeom prst="line">
              <a:avLst/>
            </a:prstGeom>
            <a:noFill/>
            <a:ln w="25400">
              <a:solidFill>
                <a:schemeClr val="tx1"/>
              </a:solidFill>
              <a:round/>
              <a:headEnd type="none" w="sm" len="sm"/>
              <a:tailEnd type="none" w="sm" len="sm"/>
            </a:ln>
            <a:effectLst/>
          </p:spPr>
          <p:txBody>
            <a:bodyPr wrap="none" anchor="ctr"/>
            <a:lstStyle/>
            <a:p>
              <a:endParaRPr lang="en-GB"/>
            </a:p>
          </p:txBody>
        </p:sp>
        <p:sp>
          <p:nvSpPr>
            <p:cNvPr id="262184" name="Line 1064"/>
            <p:cNvSpPr>
              <a:spLocks noChangeShapeType="1"/>
            </p:cNvSpPr>
            <p:nvPr/>
          </p:nvSpPr>
          <p:spPr bwMode="auto">
            <a:xfrm>
              <a:off x="2018" y="2102"/>
              <a:ext cx="63" cy="298"/>
            </a:xfrm>
            <a:prstGeom prst="line">
              <a:avLst/>
            </a:prstGeom>
            <a:noFill/>
            <a:ln w="25400">
              <a:solidFill>
                <a:schemeClr val="tx1"/>
              </a:solidFill>
              <a:round/>
              <a:headEnd type="none" w="sm" len="sm"/>
              <a:tailEnd type="none" w="sm" len="sm"/>
            </a:ln>
            <a:effectLst/>
          </p:spPr>
          <p:txBody>
            <a:bodyPr wrap="none" anchor="ctr"/>
            <a:lstStyle/>
            <a:p>
              <a:endParaRPr lang="en-GB"/>
            </a:p>
          </p:txBody>
        </p:sp>
        <p:sp>
          <p:nvSpPr>
            <p:cNvPr id="262185" name="Line 1065"/>
            <p:cNvSpPr>
              <a:spLocks noChangeShapeType="1"/>
            </p:cNvSpPr>
            <p:nvPr/>
          </p:nvSpPr>
          <p:spPr bwMode="auto">
            <a:xfrm flipV="1">
              <a:off x="2081" y="1674"/>
              <a:ext cx="62" cy="726"/>
            </a:xfrm>
            <a:prstGeom prst="line">
              <a:avLst/>
            </a:prstGeom>
            <a:noFill/>
            <a:ln w="25400">
              <a:solidFill>
                <a:schemeClr val="tx1"/>
              </a:solidFill>
              <a:round/>
              <a:headEnd type="none" w="sm" len="sm"/>
              <a:tailEnd type="none" w="sm" len="sm"/>
            </a:ln>
            <a:effectLst/>
          </p:spPr>
          <p:txBody>
            <a:bodyPr wrap="none" anchor="ctr"/>
            <a:lstStyle/>
            <a:p>
              <a:endParaRPr lang="en-GB"/>
            </a:p>
          </p:txBody>
        </p:sp>
        <p:sp>
          <p:nvSpPr>
            <p:cNvPr id="262186" name="Line 1066"/>
            <p:cNvSpPr>
              <a:spLocks noChangeShapeType="1"/>
            </p:cNvSpPr>
            <p:nvPr/>
          </p:nvSpPr>
          <p:spPr bwMode="auto">
            <a:xfrm>
              <a:off x="2141" y="1674"/>
              <a:ext cx="62" cy="1170"/>
            </a:xfrm>
            <a:prstGeom prst="line">
              <a:avLst/>
            </a:prstGeom>
            <a:noFill/>
            <a:ln w="25400">
              <a:solidFill>
                <a:schemeClr val="tx1"/>
              </a:solidFill>
              <a:round/>
              <a:headEnd type="none" w="sm" len="sm"/>
              <a:tailEnd type="none" w="sm" len="sm"/>
            </a:ln>
            <a:effectLst/>
          </p:spPr>
          <p:txBody>
            <a:bodyPr wrap="none" anchor="ctr"/>
            <a:lstStyle/>
            <a:p>
              <a:endParaRPr lang="en-GB"/>
            </a:p>
          </p:txBody>
        </p:sp>
        <p:sp>
          <p:nvSpPr>
            <p:cNvPr id="262187" name="Line 1067"/>
            <p:cNvSpPr>
              <a:spLocks noChangeShapeType="1"/>
            </p:cNvSpPr>
            <p:nvPr/>
          </p:nvSpPr>
          <p:spPr bwMode="auto">
            <a:xfrm>
              <a:off x="2203" y="2844"/>
              <a:ext cx="60" cy="106"/>
            </a:xfrm>
            <a:prstGeom prst="line">
              <a:avLst/>
            </a:prstGeom>
            <a:noFill/>
            <a:ln w="25400">
              <a:solidFill>
                <a:schemeClr val="tx1"/>
              </a:solidFill>
              <a:round/>
              <a:headEnd type="none" w="sm" len="sm"/>
              <a:tailEnd type="none" w="sm" len="sm"/>
            </a:ln>
            <a:effectLst/>
          </p:spPr>
          <p:txBody>
            <a:bodyPr wrap="none" anchor="ctr"/>
            <a:lstStyle/>
            <a:p>
              <a:endParaRPr lang="en-GB"/>
            </a:p>
          </p:txBody>
        </p:sp>
        <p:sp>
          <p:nvSpPr>
            <p:cNvPr id="262188" name="Line 1068"/>
            <p:cNvSpPr>
              <a:spLocks noChangeShapeType="1"/>
            </p:cNvSpPr>
            <p:nvPr/>
          </p:nvSpPr>
          <p:spPr bwMode="auto">
            <a:xfrm flipV="1">
              <a:off x="2263" y="2653"/>
              <a:ext cx="63" cy="297"/>
            </a:xfrm>
            <a:prstGeom prst="line">
              <a:avLst/>
            </a:prstGeom>
            <a:noFill/>
            <a:ln w="25400">
              <a:solidFill>
                <a:schemeClr val="tx1"/>
              </a:solidFill>
              <a:round/>
              <a:headEnd type="none" w="sm" len="sm"/>
              <a:tailEnd type="none" w="sm" len="sm"/>
            </a:ln>
            <a:effectLst/>
          </p:spPr>
          <p:txBody>
            <a:bodyPr wrap="none" anchor="ctr"/>
            <a:lstStyle/>
            <a:p>
              <a:endParaRPr lang="en-GB"/>
            </a:p>
          </p:txBody>
        </p:sp>
        <p:sp>
          <p:nvSpPr>
            <p:cNvPr id="262189" name="Line 1069"/>
            <p:cNvSpPr>
              <a:spLocks noChangeShapeType="1"/>
            </p:cNvSpPr>
            <p:nvPr/>
          </p:nvSpPr>
          <p:spPr bwMode="auto">
            <a:xfrm flipV="1">
              <a:off x="2326" y="2575"/>
              <a:ext cx="63" cy="82"/>
            </a:xfrm>
            <a:prstGeom prst="line">
              <a:avLst/>
            </a:prstGeom>
            <a:noFill/>
            <a:ln w="25400">
              <a:solidFill>
                <a:schemeClr val="tx1"/>
              </a:solidFill>
              <a:round/>
              <a:headEnd type="none" w="sm" len="sm"/>
              <a:tailEnd type="none" w="sm" len="sm"/>
            </a:ln>
            <a:effectLst/>
          </p:spPr>
          <p:txBody>
            <a:bodyPr wrap="none" anchor="ctr"/>
            <a:lstStyle/>
            <a:p>
              <a:endParaRPr lang="en-GB"/>
            </a:p>
          </p:txBody>
        </p:sp>
        <p:sp>
          <p:nvSpPr>
            <p:cNvPr id="262190" name="Line 1070"/>
            <p:cNvSpPr>
              <a:spLocks noChangeShapeType="1"/>
            </p:cNvSpPr>
            <p:nvPr/>
          </p:nvSpPr>
          <p:spPr bwMode="auto">
            <a:xfrm flipV="1">
              <a:off x="2386" y="2062"/>
              <a:ext cx="63" cy="513"/>
            </a:xfrm>
            <a:prstGeom prst="line">
              <a:avLst/>
            </a:prstGeom>
            <a:noFill/>
            <a:ln w="25400">
              <a:solidFill>
                <a:schemeClr val="tx1"/>
              </a:solidFill>
              <a:round/>
              <a:headEnd type="none" w="sm" len="sm"/>
              <a:tailEnd type="none" w="sm" len="sm"/>
            </a:ln>
            <a:effectLst/>
          </p:spPr>
          <p:txBody>
            <a:bodyPr wrap="none" anchor="ctr"/>
            <a:lstStyle/>
            <a:p>
              <a:endParaRPr lang="en-GB"/>
            </a:p>
          </p:txBody>
        </p:sp>
        <p:sp>
          <p:nvSpPr>
            <p:cNvPr id="262191" name="Line 1071"/>
            <p:cNvSpPr>
              <a:spLocks noChangeShapeType="1"/>
            </p:cNvSpPr>
            <p:nvPr/>
          </p:nvSpPr>
          <p:spPr bwMode="auto">
            <a:xfrm flipV="1">
              <a:off x="2449" y="2030"/>
              <a:ext cx="59" cy="32"/>
            </a:xfrm>
            <a:prstGeom prst="line">
              <a:avLst/>
            </a:prstGeom>
            <a:noFill/>
            <a:ln w="25400">
              <a:solidFill>
                <a:schemeClr val="tx1"/>
              </a:solidFill>
              <a:round/>
              <a:headEnd type="none" w="sm" len="sm"/>
              <a:tailEnd type="none" w="sm" len="sm"/>
            </a:ln>
            <a:effectLst/>
          </p:spPr>
          <p:txBody>
            <a:bodyPr wrap="none" anchor="ctr"/>
            <a:lstStyle/>
            <a:p>
              <a:endParaRPr lang="en-GB"/>
            </a:p>
          </p:txBody>
        </p:sp>
        <p:sp>
          <p:nvSpPr>
            <p:cNvPr id="262192" name="Line 1072"/>
            <p:cNvSpPr>
              <a:spLocks noChangeShapeType="1"/>
            </p:cNvSpPr>
            <p:nvPr/>
          </p:nvSpPr>
          <p:spPr bwMode="auto">
            <a:xfrm flipV="1">
              <a:off x="2508" y="2015"/>
              <a:ext cx="63" cy="15"/>
            </a:xfrm>
            <a:prstGeom prst="line">
              <a:avLst/>
            </a:prstGeom>
            <a:noFill/>
            <a:ln w="25400">
              <a:solidFill>
                <a:schemeClr val="tx1"/>
              </a:solidFill>
              <a:round/>
              <a:headEnd type="none" w="sm" len="sm"/>
              <a:tailEnd type="none" w="sm" len="sm"/>
            </a:ln>
            <a:effectLst/>
          </p:spPr>
          <p:txBody>
            <a:bodyPr wrap="none" anchor="ctr"/>
            <a:lstStyle/>
            <a:p>
              <a:endParaRPr lang="en-GB"/>
            </a:p>
          </p:txBody>
        </p:sp>
        <p:sp>
          <p:nvSpPr>
            <p:cNvPr id="262193" name="Line 1073"/>
            <p:cNvSpPr>
              <a:spLocks noChangeShapeType="1"/>
            </p:cNvSpPr>
            <p:nvPr/>
          </p:nvSpPr>
          <p:spPr bwMode="auto">
            <a:xfrm>
              <a:off x="2571" y="2015"/>
              <a:ext cx="60" cy="260"/>
            </a:xfrm>
            <a:prstGeom prst="line">
              <a:avLst/>
            </a:prstGeom>
            <a:noFill/>
            <a:ln w="25400">
              <a:solidFill>
                <a:schemeClr val="tx1"/>
              </a:solidFill>
              <a:round/>
              <a:headEnd type="none" w="sm" len="sm"/>
              <a:tailEnd type="none" w="sm" len="sm"/>
            </a:ln>
            <a:effectLst/>
          </p:spPr>
          <p:txBody>
            <a:bodyPr wrap="none" anchor="ctr"/>
            <a:lstStyle/>
            <a:p>
              <a:endParaRPr lang="en-GB"/>
            </a:p>
          </p:txBody>
        </p:sp>
        <p:sp>
          <p:nvSpPr>
            <p:cNvPr id="262194" name="Line 1074"/>
            <p:cNvSpPr>
              <a:spLocks noChangeShapeType="1"/>
            </p:cNvSpPr>
            <p:nvPr/>
          </p:nvSpPr>
          <p:spPr bwMode="auto">
            <a:xfrm flipV="1">
              <a:off x="2631" y="1958"/>
              <a:ext cx="62" cy="317"/>
            </a:xfrm>
            <a:prstGeom prst="line">
              <a:avLst/>
            </a:prstGeom>
            <a:noFill/>
            <a:ln w="25400">
              <a:solidFill>
                <a:schemeClr val="tx1"/>
              </a:solidFill>
              <a:round/>
              <a:headEnd type="none" w="sm" len="sm"/>
              <a:tailEnd type="none" w="sm" len="sm"/>
            </a:ln>
            <a:effectLst/>
          </p:spPr>
          <p:txBody>
            <a:bodyPr wrap="none" anchor="ctr"/>
            <a:lstStyle/>
            <a:p>
              <a:endParaRPr lang="en-GB"/>
            </a:p>
          </p:txBody>
        </p:sp>
        <p:sp>
          <p:nvSpPr>
            <p:cNvPr id="262195" name="Line 1075"/>
            <p:cNvSpPr>
              <a:spLocks noChangeShapeType="1"/>
            </p:cNvSpPr>
            <p:nvPr/>
          </p:nvSpPr>
          <p:spPr bwMode="auto">
            <a:xfrm>
              <a:off x="2693" y="1958"/>
              <a:ext cx="60" cy="295"/>
            </a:xfrm>
            <a:prstGeom prst="line">
              <a:avLst/>
            </a:prstGeom>
            <a:noFill/>
            <a:ln w="25400">
              <a:solidFill>
                <a:schemeClr val="tx1"/>
              </a:solidFill>
              <a:round/>
              <a:headEnd type="none" w="sm" len="sm"/>
              <a:tailEnd type="none" w="sm" len="sm"/>
            </a:ln>
            <a:effectLst/>
          </p:spPr>
          <p:txBody>
            <a:bodyPr wrap="none" anchor="ctr"/>
            <a:lstStyle/>
            <a:p>
              <a:endParaRPr lang="en-GB"/>
            </a:p>
          </p:txBody>
        </p:sp>
        <p:sp>
          <p:nvSpPr>
            <p:cNvPr id="262196" name="Line 1076"/>
            <p:cNvSpPr>
              <a:spLocks noChangeShapeType="1"/>
            </p:cNvSpPr>
            <p:nvPr/>
          </p:nvSpPr>
          <p:spPr bwMode="auto">
            <a:xfrm>
              <a:off x="2753" y="2250"/>
              <a:ext cx="63" cy="108"/>
            </a:xfrm>
            <a:prstGeom prst="line">
              <a:avLst/>
            </a:prstGeom>
            <a:noFill/>
            <a:ln w="25400">
              <a:solidFill>
                <a:schemeClr val="tx1"/>
              </a:solidFill>
              <a:round/>
              <a:headEnd type="none" w="sm" len="sm"/>
              <a:tailEnd type="none" w="sm" len="sm"/>
            </a:ln>
            <a:effectLst/>
          </p:spPr>
          <p:txBody>
            <a:bodyPr wrap="none" anchor="ctr"/>
            <a:lstStyle/>
            <a:p>
              <a:endParaRPr lang="en-GB"/>
            </a:p>
          </p:txBody>
        </p:sp>
      </p:grpSp>
      <p:sp>
        <p:nvSpPr>
          <p:cNvPr id="262197" name="Rectangle 1077"/>
          <p:cNvSpPr>
            <a:spLocks noChangeArrowheads="1"/>
          </p:cNvSpPr>
          <p:nvPr/>
        </p:nvSpPr>
        <p:spPr bwMode="auto">
          <a:xfrm>
            <a:off x="2065338" y="2508250"/>
            <a:ext cx="852487" cy="287338"/>
          </a:xfrm>
          <a:prstGeom prst="rect">
            <a:avLst/>
          </a:prstGeom>
          <a:noFill/>
          <a:ln w="9525">
            <a:noFill/>
            <a:miter lim="800000"/>
            <a:headEnd/>
            <a:tailEnd/>
          </a:ln>
          <a:effectLst/>
        </p:spPr>
        <p:txBody>
          <a:bodyPr lIns="96838" tIns="52388" rIns="96838" bIns="52388">
            <a:spAutoFit/>
          </a:bodyPr>
          <a:lstStyle/>
          <a:p>
            <a:pPr algn="ctr" defTabSz="1076325" eaLnBrk="0" hangingPunct="0"/>
            <a:r>
              <a:rPr lang="en-US" sz="1200" b="1">
                <a:latin typeface="Futura Lt BT" pitchFamily="34" charset="0"/>
              </a:rPr>
              <a:t>%s CO2</a:t>
            </a:r>
          </a:p>
        </p:txBody>
      </p:sp>
      <p:grpSp>
        <p:nvGrpSpPr>
          <p:cNvPr id="262198" name="Group 1078"/>
          <p:cNvGrpSpPr>
            <a:grpSpLocks/>
          </p:cNvGrpSpPr>
          <p:nvPr/>
        </p:nvGrpSpPr>
        <p:grpSpPr bwMode="auto">
          <a:xfrm>
            <a:off x="2503488" y="3019425"/>
            <a:ext cx="1903412" cy="441325"/>
            <a:chOff x="1040" y="1561"/>
            <a:chExt cx="1776" cy="939"/>
          </a:xfrm>
        </p:grpSpPr>
        <p:sp>
          <p:nvSpPr>
            <p:cNvPr id="262199" name="Line 1079"/>
            <p:cNvSpPr>
              <a:spLocks noChangeShapeType="1"/>
            </p:cNvSpPr>
            <p:nvPr/>
          </p:nvSpPr>
          <p:spPr bwMode="auto">
            <a:xfrm flipV="1">
              <a:off x="1040" y="1827"/>
              <a:ext cx="60" cy="235"/>
            </a:xfrm>
            <a:prstGeom prst="line">
              <a:avLst/>
            </a:prstGeom>
            <a:noFill/>
            <a:ln w="25400">
              <a:solidFill>
                <a:srgbClr val="CC0000"/>
              </a:solidFill>
              <a:round/>
              <a:headEnd type="none" w="sm" len="sm"/>
              <a:tailEnd type="none" w="sm" len="sm"/>
            </a:ln>
            <a:effectLst/>
          </p:spPr>
          <p:txBody>
            <a:bodyPr wrap="none" anchor="ctr"/>
            <a:lstStyle/>
            <a:p>
              <a:endParaRPr lang="en-GB"/>
            </a:p>
          </p:txBody>
        </p:sp>
        <p:sp>
          <p:nvSpPr>
            <p:cNvPr id="262200" name="Line 1080"/>
            <p:cNvSpPr>
              <a:spLocks noChangeShapeType="1"/>
            </p:cNvSpPr>
            <p:nvPr/>
          </p:nvSpPr>
          <p:spPr bwMode="auto">
            <a:xfrm flipV="1">
              <a:off x="1100" y="1765"/>
              <a:ext cx="63" cy="62"/>
            </a:xfrm>
            <a:prstGeom prst="line">
              <a:avLst/>
            </a:prstGeom>
            <a:noFill/>
            <a:ln w="25400">
              <a:solidFill>
                <a:srgbClr val="CC0000"/>
              </a:solidFill>
              <a:round/>
              <a:headEnd type="none" w="sm" len="sm"/>
              <a:tailEnd type="none" w="sm" len="sm"/>
            </a:ln>
            <a:effectLst/>
          </p:spPr>
          <p:txBody>
            <a:bodyPr wrap="none" anchor="ctr"/>
            <a:lstStyle/>
            <a:p>
              <a:endParaRPr lang="en-GB"/>
            </a:p>
          </p:txBody>
        </p:sp>
        <p:sp>
          <p:nvSpPr>
            <p:cNvPr id="262201" name="Line 1081"/>
            <p:cNvSpPr>
              <a:spLocks noChangeShapeType="1"/>
            </p:cNvSpPr>
            <p:nvPr/>
          </p:nvSpPr>
          <p:spPr bwMode="auto">
            <a:xfrm flipV="1">
              <a:off x="1160" y="1561"/>
              <a:ext cx="63" cy="204"/>
            </a:xfrm>
            <a:prstGeom prst="line">
              <a:avLst/>
            </a:prstGeom>
            <a:noFill/>
            <a:ln w="25400">
              <a:solidFill>
                <a:srgbClr val="CC0000"/>
              </a:solidFill>
              <a:round/>
              <a:headEnd type="none" w="sm" len="sm"/>
              <a:tailEnd type="none" w="sm" len="sm"/>
            </a:ln>
            <a:effectLst/>
          </p:spPr>
          <p:txBody>
            <a:bodyPr wrap="none" anchor="ctr"/>
            <a:lstStyle/>
            <a:p>
              <a:endParaRPr lang="en-GB"/>
            </a:p>
          </p:txBody>
        </p:sp>
        <p:sp>
          <p:nvSpPr>
            <p:cNvPr id="262202" name="Line 1082"/>
            <p:cNvSpPr>
              <a:spLocks noChangeShapeType="1"/>
            </p:cNvSpPr>
            <p:nvPr/>
          </p:nvSpPr>
          <p:spPr bwMode="auto">
            <a:xfrm>
              <a:off x="1223" y="1561"/>
              <a:ext cx="62" cy="110"/>
            </a:xfrm>
            <a:prstGeom prst="line">
              <a:avLst/>
            </a:prstGeom>
            <a:noFill/>
            <a:ln w="25400">
              <a:solidFill>
                <a:srgbClr val="CC0000"/>
              </a:solidFill>
              <a:round/>
              <a:headEnd type="none" w="sm" len="sm"/>
              <a:tailEnd type="none" w="sm" len="sm"/>
            </a:ln>
            <a:effectLst/>
          </p:spPr>
          <p:txBody>
            <a:bodyPr wrap="none" anchor="ctr"/>
            <a:lstStyle/>
            <a:p>
              <a:endParaRPr lang="en-GB"/>
            </a:p>
          </p:txBody>
        </p:sp>
        <p:sp>
          <p:nvSpPr>
            <p:cNvPr id="262203" name="Line 1083"/>
            <p:cNvSpPr>
              <a:spLocks noChangeShapeType="1"/>
            </p:cNvSpPr>
            <p:nvPr/>
          </p:nvSpPr>
          <p:spPr bwMode="auto">
            <a:xfrm>
              <a:off x="1285" y="1671"/>
              <a:ext cx="60" cy="0"/>
            </a:xfrm>
            <a:prstGeom prst="line">
              <a:avLst/>
            </a:prstGeom>
            <a:noFill/>
            <a:ln w="25400">
              <a:solidFill>
                <a:srgbClr val="CC0000"/>
              </a:solidFill>
              <a:round/>
              <a:headEnd type="none" w="sm" len="sm"/>
              <a:tailEnd type="none" w="sm" len="sm"/>
            </a:ln>
            <a:effectLst/>
          </p:spPr>
          <p:txBody>
            <a:bodyPr wrap="none" anchor="ctr"/>
            <a:lstStyle/>
            <a:p>
              <a:endParaRPr lang="en-GB"/>
            </a:p>
          </p:txBody>
        </p:sp>
        <p:sp>
          <p:nvSpPr>
            <p:cNvPr id="262204" name="Line 1084"/>
            <p:cNvSpPr>
              <a:spLocks noChangeShapeType="1"/>
            </p:cNvSpPr>
            <p:nvPr/>
          </p:nvSpPr>
          <p:spPr bwMode="auto">
            <a:xfrm>
              <a:off x="1345" y="1671"/>
              <a:ext cx="63" cy="359"/>
            </a:xfrm>
            <a:prstGeom prst="line">
              <a:avLst/>
            </a:prstGeom>
            <a:noFill/>
            <a:ln w="25400">
              <a:solidFill>
                <a:srgbClr val="CC0000"/>
              </a:solidFill>
              <a:round/>
              <a:headEnd type="none" w="sm" len="sm"/>
              <a:tailEnd type="none" w="sm" len="sm"/>
            </a:ln>
            <a:effectLst/>
          </p:spPr>
          <p:txBody>
            <a:bodyPr wrap="none" anchor="ctr"/>
            <a:lstStyle/>
            <a:p>
              <a:endParaRPr lang="en-GB"/>
            </a:p>
          </p:txBody>
        </p:sp>
        <p:sp>
          <p:nvSpPr>
            <p:cNvPr id="262205" name="Line 1085"/>
            <p:cNvSpPr>
              <a:spLocks noChangeShapeType="1"/>
            </p:cNvSpPr>
            <p:nvPr/>
          </p:nvSpPr>
          <p:spPr bwMode="auto">
            <a:xfrm flipV="1">
              <a:off x="1405" y="1796"/>
              <a:ext cx="63" cy="234"/>
            </a:xfrm>
            <a:prstGeom prst="line">
              <a:avLst/>
            </a:prstGeom>
            <a:noFill/>
            <a:ln w="25400">
              <a:solidFill>
                <a:srgbClr val="CC0000"/>
              </a:solidFill>
              <a:round/>
              <a:headEnd type="none" w="sm" len="sm"/>
              <a:tailEnd type="none" w="sm" len="sm"/>
            </a:ln>
            <a:effectLst/>
          </p:spPr>
          <p:txBody>
            <a:bodyPr wrap="none" anchor="ctr"/>
            <a:lstStyle/>
            <a:p>
              <a:endParaRPr lang="en-GB"/>
            </a:p>
          </p:txBody>
        </p:sp>
        <p:sp>
          <p:nvSpPr>
            <p:cNvPr id="262206" name="Line 1086"/>
            <p:cNvSpPr>
              <a:spLocks noChangeShapeType="1"/>
            </p:cNvSpPr>
            <p:nvPr/>
          </p:nvSpPr>
          <p:spPr bwMode="auto">
            <a:xfrm flipV="1">
              <a:off x="1468" y="1655"/>
              <a:ext cx="63" cy="141"/>
            </a:xfrm>
            <a:prstGeom prst="line">
              <a:avLst/>
            </a:prstGeom>
            <a:noFill/>
            <a:ln w="25400">
              <a:solidFill>
                <a:srgbClr val="CC0000"/>
              </a:solidFill>
              <a:round/>
              <a:headEnd type="none" w="sm" len="sm"/>
              <a:tailEnd type="none" w="sm" len="sm"/>
            </a:ln>
            <a:effectLst/>
          </p:spPr>
          <p:txBody>
            <a:bodyPr wrap="none" anchor="ctr"/>
            <a:lstStyle/>
            <a:p>
              <a:endParaRPr lang="en-GB"/>
            </a:p>
          </p:txBody>
        </p:sp>
        <p:sp>
          <p:nvSpPr>
            <p:cNvPr id="262207" name="Line 1087"/>
            <p:cNvSpPr>
              <a:spLocks noChangeShapeType="1"/>
            </p:cNvSpPr>
            <p:nvPr/>
          </p:nvSpPr>
          <p:spPr bwMode="auto">
            <a:xfrm>
              <a:off x="1528" y="1655"/>
              <a:ext cx="63" cy="282"/>
            </a:xfrm>
            <a:prstGeom prst="line">
              <a:avLst/>
            </a:prstGeom>
            <a:noFill/>
            <a:ln w="25400">
              <a:solidFill>
                <a:srgbClr val="CC0000"/>
              </a:solidFill>
              <a:round/>
              <a:headEnd type="none" w="sm" len="sm"/>
              <a:tailEnd type="none" w="sm" len="sm"/>
            </a:ln>
            <a:effectLst/>
          </p:spPr>
          <p:txBody>
            <a:bodyPr wrap="none" anchor="ctr"/>
            <a:lstStyle/>
            <a:p>
              <a:endParaRPr lang="en-GB"/>
            </a:p>
          </p:txBody>
        </p:sp>
        <p:sp>
          <p:nvSpPr>
            <p:cNvPr id="262208" name="Line 1088"/>
            <p:cNvSpPr>
              <a:spLocks noChangeShapeType="1"/>
            </p:cNvSpPr>
            <p:nvPr/>
          </p:nvSpPr>
          <p:spPr bwMode="auto">
            <a:xfrm>
              <a:off x="1591" y="1937"/>
              <a:ext cx="62" cy="15"/>
            </a:xfrm>
            <a:prstGeom prst="line">
              <a:avLst/>
            </a:prstGeom>
            <a:noFill/>
            <a:ln w="25400">
              <a:solidFill>
                <a:srgbClr val="CC0000"/>
              </a:solidFill>
              <a:round/>
              <a:headEnd type="none" w="sm" len="sm"/>
              <a:tailEnd type="none" w="sm" len="sm"/>
            </a:ln>
            <a:effectLst/>
          </p:spPr>
          <p:txBody>
            <a:bodyPr wrap="none" anchor="ctr"/>
            <a:lstStyle/>
            <a:p>
              <a:endParaRPr lang="en-GB"/>
            </a:p>
          </p:txBody>
        </p:sp>
        <p:sp>
          <p:nvSpPr>
            <p:cNvPr id="262209" name="Line 1089"/>
            <p:cNvSpPr>
              <a:spLocks noChangeShapeType="1"/>
            </p:cNvSpPr>
            <p:nvPr/>
          </p:nvSpPr>
          <p:spPr bwMode="auto">
            <a:xfrm flipV="1">
              <a:off x="1651" y="1749"/>
              <a:ext cx="62" cy="203"/>
            </a:xfrm>
            <a:prstGeom prst="line">
              <a:avLst/>
            </a:prstGeom>
            <a:noFill/>
            <a:ln w="25400">
              <a:solidFill>
                <a:srgbClr val="CC0000"/>
              </a:solidFill>
              <a:round/>
              <a:headEnd type="none" w="sm" len="sm"/>
              <a:tailEnd type="none" w="sm" len="sm"/>
            </a:ln>
            <a:effectLst/>
          </p:spPr>
          <p:txBody>
            <a:bodyPr wrap="none" anchor="ctr"/>
            <a:lstStyle/>
            <a:p>
              <a:endParaRPr lang="en-GB"/>
            </a:p>
          </p:txBody>
        </p:sp>
        <p:sp>
          <p:nvSpPr>
            <p:cNvPr id="262210" name="Line 1090"/>
            <p:cNvSpPr>
              <a:spLocks noChangeShapeType="1"/>
            </p:cNvSpPr>
            <p:nvPr/>
          </p:nvSpPr>
          <p:spPr bwMode="auto">
            <a:xfrm flipV="1">
              <a:off x="1713" y="1608"/>
              <a:ext cx="63" cy="141"/>
            </a:xfrm>
            <a:prstGeom prst="line">
              <a:avLst/>
            </a:prstGeom>
            <a:noFill/>
            <a:ln w="25400">
              <a:solidFill>
                <a:srgbClr val="CC0000"/>
              </a:solidFill>
              <a:round/>
              <a:headEnd type="none" w="sm" len="sm"/>
              <a:tailEnd type="none" w="sm" len="sm"/>
            </a:ln>
            <a:effectLst/>
          </p:spPr>
          <p:txBody>
            <a:bodyPr wrap="none" anchor="ctr"/>
            <a:lstStyle/>
            <a:p>
              <a:endParaRPr lang="en-GB"/>
            </a:p>
          </p:txBody>
        </p:sp>
        <p:sp>
          <p:nvSpPr>
            <p:cNvPr id="262211" name="Line 1091"/>
            <p:cNvSpPr>
              <a:spLocks noChangeShapeType="1"/>
            </p:cNvSpPr>
            <p:nvPr/>
          </p:nvSpPr>
          <p:spPr bwMode="auto">
            <a:xfrm>
              <a:off x="1773" y="1608"/>
              <a:ext cx="63" cy="657"/>
            </a:xfrm>
            <a:prstGeom prst="line">
              <a:avLst/>
            </a:prstGeom>
            <a:noFill/>
            <a:ln w="25400">
              <a:solidFill>
                <a:srgbClr val="CC0000"/>
              </a:solidFill>
              <a:round/>
              <a:headEnd type="none" w="sm" len="sm"/>
              <a:tailEnd type="none" w="sm" len="sm"/>
            </a:ln>
            <a:effectLst/>
          </p:spPr>
          <p:txBody>
            <a:bodyPr wrap="none" anchor="ctr"/>
            <a:lstStyle/>
            <a:p>
              <a:endParaRPr lang="en-GB"/>
            </a:p>
          </p:txBody>
        </p:sp>
        <p:sp>
          <p:nvSpPr>
            <p:cNvPr id="262212" name="Line 1092"/>
            <p:cNvSpPr>
              <a:spLocks noChangeShapeType="1"/>
            </p:cNvSpPr>
            <p:nvPr/>
          </p:nvSpPr>
          <p:spPr bwMode="auto">
            <a:xfrm>
              <a:off x="1836" y="2265"/>
              <a:ext cx="59" cy="172"/>
            </a:xfrm>
            <a:prstGeom prst="line">
              <a:avLst/>
            </a:prstGeom>
            <a:noFill/>
            <a:ln w="25400">
              <a:solidFill>
                <a:srgbClr val="CC0000"/>
              </a:solidFill>
              <a:round/>
              <a:headEnd type="none" w="sm" len="sm"/>
              <a:tailEnd type="none" w="sm" len="sm"/>
            </a:ln>
            <a:effectLst/>
          </p:spPr>
          <p:txBody>
            <a:bodyPr wrap="none" anchor="ctr"/>
            <a:lstStyle/>
            <a:p>
              <a:endParaRPr lang="en-GB"/>
            </a:p>
          </p:txBody>
        </p:sp>
        <p:sp>
          <p:nvSpPr>
            <p:cNvPr id="262213" name="Line 1093"/>
            <p:cNvSpPr>
              <a:spLocks noChangeShapeType="1"/>
            </p:cNvSpPr>
            <p:nvPr/>
          </p:nvSpPr>
          <p:spPr bwMode="auto">
            <a:xfrm flipV="1">
              <a:off x="1895" y="1780"/>
              <a:ext cx="63" cy="657"/>
            </a:xfrm>
            <a:prstGeom prst="line">
              <a:avLst/>
            </a:prstGeom>
            <a:noFill/>
            <a:ln w="25400">
              <a:solidFill>
                <a:srgbClr val="CC0000"/>
              </a:solidFill>
              <a:round/>
              <a:headEnd type="none" w="sm" len="sm"/>
              <a:tailEnd type="none" w="sm" len="sm"/>
            </a:ln>
            <a:effectLst/>
          </p:spPr>
          <p:txBody>
            <a:bodyPr wrap="none" anchor="ctr"/>
            <a:lstStyle/>
            <a:p>
              <a:endParaRPr lang="en-GB"/>
            </a:p>
          </p:txBody>
        </p:sp>
        <p:sp>
          <p:nvSpPr>
            <p:cNvPr id="262214" name="Line 1094"/>
            <p:cNvSpPr>
              <a:spLocks noChangeShapeType="1"/>
            </p:cNvSpPr>
            <p:nvPr/>
          </p:nvSpPr>
          <p:spPr bwMode="auto">
            <a:xfrm>
              <a:off x="1958" y="1780"/>
              <a:ext cx="62" cy="126"/>
            </a:xfrm>
            <a:prstGeom prst="line">
              <a:avLst/>
            </a:prstGeom>
            <a:noFill/>
            <a:ln w="25400">
              <a:solidFill>
                <a:srgbClr val="CC0000"/>
              </a:solidFill>
              <a:round/>
              <a:headEnd type="none" w="sm" len="sm"/>
              <a:tailEnd type="none" w="sm" len="sm"/>
            </a:ln>
            <a:effectLst/>
          </p:spPr>
          <p:txBody>
            <a:bodyPr wrap="none" anchor="ctr"/>
            <a:lstStyle/>
            <a:p>
              <a:endParaRPr lang="en-GB"/>
            </a:p>
          </p:txBody>
        </p:sp>
        <p:sp>
          <p:nvSpPr>
            <p:cNvPr id="262215" name="Line 1095"/>
            <p:cNvSpPr>
              <a:spLocks noChangeShapeType="1"/>
            </p:cNvSpPr>
            <p:nvPr/>
          </p:nvSpPr>
          <p:spPr bwMode="auto">
            <a:xfrm flipV="1">
              <a:off x="2018" y="1890"/>
              <a:ext cx="63" cy="16"/>
            </a:xfrm>
            <a:prstGeom prst="line">
              <a:avLst/>
            </a:prstGeom>
            <a:noFill/>
            <a:ln w="25400">
              <a:solidFill>
                <a:srgbClr val="CC0000"/>
              </a:solidFill>
              <a:round/>
              <a:headEnd type="none" w="sm" len="sm"/>
              <a:tailEnd type="none" w="sm" len="sm"/>
            </a:ln>
            <a:effectLst/>
          </p:spPr>
          <p:txBody>
            <a:bodyPr wrap="none" anchor="ctr"/>
            <a:lstStyle/>
            <a:p>
              <a:endParaRPr lang="en-GB"/>
            </a:p>
          </p:txBody>
        </p:sp>
        <p:sp>
          <p:nvSpPr>
            <p:cNvPr id="262216" name="Line 1096"/>
            <p:cNvSpPr>
              <a:spLocks noChangeShapeType="1"/>
            </p:cNvSpPr>
            <p:nvPr/>
          </p:nvSpPr>
          <p:spPr bwMode="auto">
            <a:xfrm>
              <a:off x="2081" y="1890"/>
              <a:ext cx="62" cy="77"/>
            </a:xfrm>
            <a:prstGeom prst="line">
              <a:avLst/>
            </a:prstGeom>
            <a:noFill/>
            <a:ln w="25400">
              <a:solidFill>
                <a:srgbClr val="CC0000"/>
              </a:solidFill>
              <a:round/>
              <a:headEnd type="none" w="sm" len="sm"/>
              <a:tailEnd type="none" w="sm" len="sm"/>
            </a:ln>
            <a:effectLst/>
          </p:spPr>
          <p:txBody>
            <a:bodyPr wrap="none" anchor="ctr"/>
            <a:lstStyle/>
            <a:p>
              <a:endParaRPr lang="en-GB"/>
            </a:p>
          </p:txBody>
        </p:sp>
        <p:sp>
          <p:nvSpPr>
            <p:cNvPr id="262217" name="Line 1097"/>
            <p:cNvSpPr>
              <a:spLocks noChangeShapeType="1"/>
            </p:cNvSpPr>
            <p:nvPr/>
          </p:nvSpPr>
          <p:spPr bwMode="auto">
            <a:xfrm>
              <a:off x="2141" y="1967"/>
              <a:ext cx="62" cy="236"/>
            </a:xfrm>
            <a:prstGeom prst="line">
              <a:avLst/>
            </a:prstGeom>
            <a:noFill/>
            <a:ln w="25400">
              <a:solidFill>
                <a:srgbClr val="CC0000"/>
              </a:solidFill>
              <a:round/>
              <a:headEnd type="none" w="sm" len="sm"/>
              <a:tailEnd type="none" w="sm" len="sm"/>
            </a:ln>
            <a:effectLst/>
          </p:spPr>
          <p:txBody>
            <a:bodyPr wrap="none" anchor="ctr"/>
            <a:lstStyle/>
            <a:p>
              <a:endParaRPr lang="en-GB"/>
            </a:p>
          </p:txBody>
        </p:sp>
        <p:sp>
          <p:nvSpPr>
            <p:cNvPr id="262218" name="Line 1098"/>
            <p:cNvSpPr>
              <a:spLocks noChangeShapeType="1"/>
            </p:cNvSpPr>
            <p:nvPr/>
          </p:nvSpPr>
          <p:spPr bwMode="auto">
            <a:xfrm>
              <a:off x="2203" y="2203"/>
              <a:ext cx="60" cy="78"/>
            </a:xfrm>
            <a:prstGeom prst="line">
              <a:avLst/>
            </a:prstGeom>
            <a:noFill/>
            <a:ln w="25400">
              <a:solidFill>
                <a:srgbClr val="CC0000"/>
              </a:solidFill>
              <a:round/>
              <a:headEnd type="none" w="sm" len="sm"/>
              <a:tailEnd type="none" w="sm" len="sm"/>
            </a:ln>
            <a:effectLst/>
          </p:spPr>
          <p:txBody>
            <a:bodyPr wrap="none" anchor="ctr"/>
            <a:lstStyle/>
            <a:p>
              <a:endParaRPr lang="en-GB"/>
            </a:p>
          </p:txBody>
        </p:sp>
        <p:sp>
          <p:nvSpPr>
            <p:cNvPr id="262219" name="Line 1099"/>
            <p:cNvSpPr>
              <a:spLocks noChangeShapeType="1"/>
            </p:cNvSpPr>
            <p:nvPr/>
          </p:nvSpPr>
          <p:spPr bwMode="auto">
            <a:xfrm>
              <a:off x="2263" y="2281"/>
              <a:ext cx="63" cy="219"/>
            </a:xfrm>
            <a:prstGeom prst="line">
              <a:avLst/>
            </a:prstGeom>
            <a:noFill/>
            <a:ln w="25400">
              <a:solidFill>
                <a:srgbClr val="CC0000"/>
              </a:solidFill>
              <a:round/>
              <a:headEnd type="none" w="sm" len="sm"/>
              <a:tailEnd type="none" w="sm" len="sm"/>
            </a:ln>
            <a:effectLst/>
          </p:spPr>
          <p:txBody>
            <a:bodyPr wrap="none" anchor="ctr"/>
            <a:lstStyle/>
            <a:p>
              <a:endParaRPr lang="en-GB"/>
            </a:p>
          </p:txBody>
        </p:sp>
        <p:sp>
          <p:nvSpPr>
            <p:cNvPr id="262220" name="Line 1100"/>
            <p:cNvSpPr>
              <a:spLocks noChangeShapeType="1"/>
            </p:cNvSpPr>
            <p:nvPr/>
          </p:nvSpPr>
          <p:spPr bwMode="auto">
            <a:xfrm flipV="1">
              <a:off x="2326" y="2171"/>
              <a:ext cx="63" cy="329"/>
            </a:xfrm>
            <a:prstGeom prst="line">
              <a:avLst/>
            </a:prstGeom>
            <a:noFill/>
            <a:ln w="25400">
              <a:solidFill>
                <a:srgbClr val="CC0000"/>
              </a:solidFill>
              <a:round/>
              <a:headEnd type="none" w="sm" len="sm"/>
              <a:tailEnd type="none" w="sm" len="sm"/>
            </a:ln>
            <a:effectLst/>
          </p:spPr>
          <p:txBody>
            <a:bodyPr wrap="none" anchor="ctr"/>
            <a:lstStyle/>
            <a:p>
              <a:endParaRPr lang="en-GB"/>
            </a:p>
          </p:txBody>
        </p:sp>
        <p:sp>
          <p:nvSpPr>
            <p:cNvPr id="262221" name="Line 1101"/>
            <p:cNvSpPr>
              <a:spLocks noChangeShapeType="1"/>
            </p:cNvSpPr>
            <p:nvPr/>
          </p:nvSpPr>
          <p:spPr bwMode="auto">
            <a:xfrm flipV="1">
              <a:off x="2386" y="1780"/>
              <a:ext cx="63" cy="391"/>
            </a:xfrm>
            <a:prstGeom prst="line">
              <a:avLst/>
            </a:prstGeom>
            <a:noFill/>
            <a:ln w="25400">
              <a:solidFill>
                <a:srgbClr val="CC0000"/>
              </a:solidFill>
              <a:round/>
              <a:headEnd type="none" w="sm" len="sm"/>
              <a:tailEnd type="none" w="sm" len="sm"/>
            </a:ln>
            <a:effectLst/>
          </p:spPr>
          <p:txBody>
            <a:bodyPr wrap="none" anchor="ctr"/>
            <a:lstStyle/>
            <a:p>
              <a:endParaRPr lang="en-GB"/>
            </a:p>
          </p:txBody>
        </p:sp>
        <p:sp>
          <p:nvSpPr>
            <p:cNvPr id="262222" name="Line 1102"/>
            <p:cNvSpPr>
              <a:spLocks noChangeShapeType="1"/>
            </p:cNvSpPr>
            <p:nvPr/>
          </p:nvSpPr>
          <p:spPr bwMode="auto">
            <a:xfrm>
              <a:off x="2449" y="1780"/>
              <a:ext cx="59" cy="172"/>
            </a:xfrm>
            <a:prstGeom prst="line">
              <a:avLst/>
            </a:prstGeom>
            <a:noFill/>
            <a:ln w="25400">
              <a:solidFill>
                <a:srgbClr val="CC0000"/>
              </a:solidFill>
              <a:round/>
              <a:headEnd type="none" w="sm" len="sm"/>
              <a:tailEnd type="none" w="sm" len="sm"/>
            </a:ln>
            <a:effectLst/>
          </p:spPr>
          <p:txBody>
            <a:bodyPr wrap="none" anchor="ctr"/>
            <a:lstStyle/>
            <a:p>
              <a:endParaRPr lang="en-GB"/>
            </a:p>
          </p:txBody>
        </p:sp>
        <p:sp>
          <p:nvSpPr>
            <p:cNvPr id="262223" name="Line 1103"/>
            <p:cNvSpPr>
              <a:spLocks noChangeShapeType="1"/>
            </p:cNvSpPr>
            <p:nvPr/>
          </p:nvSpPr>
          <p:spPr bwMode="auto">
            <a:xfrm>
              <a:off x="2508" y="1952"/>
              <a:ext cx="63" cy="157"/>
            </a:xfrm>
            <a:prstGeom prst="line">
              <a:avLst/>
            </a:prstGeom>
            <a:noFill/>
            <a:ln w="25400">
              <a:solidFill>
                <a:srgbClr val="CC0000"/>
              </a:solidFill>
              <a:round/>
              <a:headEnd type="none" w="sm" len="sm"/>
              <a:tailEnd type="none" w="sm" len="sm"/>
            </a:ln>
            <a:effectLst/>
          </p:spPr>
          <p:txBody>
            <a:bodyPr wrap="none" anchor="ctr"/>
            <a:lstStyle/>
            <a:p>
              <a:endParaRPr lang="en-GB"/>
            </a:p>
          </p:txBody>
        </p:sp>
        <p:sp>
          <p:nvSpPr>
            <p:cNvPr id="262224" name="Line 1104"/>
            <p:cNvSpPr>
              <a:spLocks noChangeShapeType="1"/>
            </p:cNvSpPr>
            <p:nvPr/>
          </p:nvSpPr>
          <p:spPr bwMode="auto">
            <a:xfrm flipV="1">
              <a:off x="2571" y="1983"/>
              <a:ext cx="60" cy="126"/>
            </a:xfrm>
            <a:prstGeom prst="line">
              <a:avLst/>
            </a:prstGeom>
            <a:noFill/>
            <a:ln w="25400">
              <a:solidFill>
                <a:srgbClr val="CC0000"/>
              </a:solidFill>
              <a:round/>
              <a:headEnd type="none" w="sm" len="sm"/>
              <a:tailEnd type="none" w="sm" len="sm"/>
            </a:ln>
            <a:effectLst/>
          </p:spPr>
          <p:txBody>
            <a:bodyPr wrap="none" anchor="ctr"/>
            <a:lstStyle/>
            <a:p>
              <a:endParaRPr lang="en-GB"/>
            </a:p>
          </p:txBody>
        </p:sp>
        <p:sp>
          <p:nvSpPr>
            <p:cNvPr id="262225" name="Line 1105"/>
            <p:cNvSpPr>
              <a:spLocks noChangeShapeType="1"/>
            </p:cNvSpPr>
            <p:nvPr/>
          </p:nvSpPr>
          <p:spPr bwMode="auto">
            <a:xfrm flipV="1">
              <a:off x="2631" y="1859"/>
              <a:ext cx="62" cy="124"/>
            </a:xfrm>
            <a:prstGeom prst="line">
              <a:avLst/>
            </a:prstGeom>
            <a:noFill/>
            <a:ln w="25400">
              <a:solidFill>
                <a:srgbClr val="CC0000"/>
              </a:solidFill>
              <a:round/>
              <a:headEnd type="none" w="sm" len="sm"/>
              <a:tailEnd type="none" w="sm" len="sm"/>
            </a:ln>
            <a:effectLst/>
          </p:spPr>
          <p:txBody>
            <a:bodyPr wrap="none" anchor="ctr"/>
            <a:lstStyle/>
            <a:p>
              <a:endParaRPr lang="en-GB"/>
            </a:p>
          </p:txBody>
        </p:sp>
        <p:sp>
          <p:nvSpPr>
            <p:cNvPr id="262226" name="Line 1106"/>
            <p:cNvSpPr>
              <a:spLocks noChangeShapeType="1"/>
            </p:cNvSpPr>
            <p:nvPr/>
          </p:nvSpPr>
          <p:spPr bwMode="auto">
            <a:xfrm>
              <a:off x="2693" y="1859"/>
              <a:ext cx="60" cy="187"/>
            </a:xfrm>
            <a:prstGeom prst="line">
              <a:avLst/>
            </a:prstGeom>
            <a:noFill/>
            <a:ln w="25400">
              <a:solidFill>
                <a:srgbClr val="CC0000"/>
              </a:solidFill>
              <a:round/>
              <a:headEnd type="none" w="sm" len="sm"/>
              <a:tailEnd type="none" w="sm" len="sm"/>
            </a:ln>
            <a:effectLst/>
          </p:spPr>
          <p:txBody>
            <a:bodyPr wrap="none" anchor="ctr"/>
            <a:lstStyle/>
            <a:p>
              <a:endParaRPr lang="en-GB"/>
            </a:p>
          </p:txBody>
        </p:sp>
        <p:sp>
          <p:nvSpPr>
            <p:cNvPr id="262227" name="Line 1107"/>
            <p:cNvSpPr>
              <a:spLocks noChangeShapeType="1"/>
            </p:cNvSpPr>
            <p:nvPr/>
          </p:nvSpPr>
          <p:spPr bwMode="auto">
            <a:xfrm>
              <a:off x="2753" y="2046"/>
              <a:ext cx="63" cy="109"/>
            </a:xfrm>
            <a:prstGeom prst="line">
              <a:avLst/>
            </a:prstGeom>
            <a:noFill/>
            <a:ln w="25400">
              <a:solidFill>
                <a:srgbClr val="CC0000"/>
              </a:solidFill>
              <a:round/>
              <a:headEnd type="none" w="sm" len="sm"/>
              <a:tailEnd type="none" w="sm" len="sm"/>
            </a:ln>
            <a:effectLst/>
          </p:spPr>
          <p:txBody>
            <a:bodyPr wrap="none" anchor="ctr"/>
            <a:lstStyle/>
            <a:p>
              <a:endParaRPr lang="en-GB"/>
            </a:p>
          </p:txBody>
        </p:sp>
      </p:grpSp>
      <p:sp>
        <p:nvSpPr>
          <p:cNvPr id="262228" name="Rectangle 1108"/>
          <p:cNvSpPr>
            <a:spLocks noChangeArrowheads="1"/>
          </p:cNvSpPr>
          <p:nvPr/>
        </p:nvSpPr>
        <p:spPr bwMode="auto">
          <a:xfrm>
            <a:off x="2033588" y="3460750"/>
            <a:ext cx="847725" cy="287338"/>
          </a:xfrm>
          <a:prstGeom prst="rect">
            <a:avLst/>
          </a:prstGeom>
          <a:noFill/>
          <a:ln w="9525">
            <a:noFill/>
            <a:miter lim="800000"/>
            <a:headEnd/>
            <a:tailEnd/>
          </a:ln>
          <a:effectLst/>
        </p:spPr>
        <p:txBody>
          <a:bodyPr lIns="96838" tIns="52388" rIns="96838" bIns="52388">
            <a:spAutoFit/>
          </a:bodyPr>
          <a:lstStyle/>
          <a:p>
            <a:pPr algn="ctr" defTabSz="1076325" eaLnBrk="0" hangingPunct="0"/>
            <a:r>
              <a:rPr lang="en-US" sz="1200" b="1">
                <a:solidFill>
                  <a:srgbClr val="CC0000"/>
                </a:solidFill>
                <a:latin typeface="Futura Lt BT" pitchFamily="34" charset="0"/>
              </a:rPr>
              <a:t>%s GDP</a:t>
            </a:r>
          </a:p>
        </p:txBody>
      </p:sp>
      <p:sp>
        <p:nvSpPr>
          <p:cNvPr id="262229" name="Rectangle 1109"/>
          <p:cNvSpPr>
            <a:spLocks noChangeArrowheads="1"/>
          </p:cNvSpPr>
          <p:nvPr/>
        </p:nvSpPr>
        <p:spPr bwMode="auto">
          <a:xfrm>
            <a:off x="1485900" y="3798888"/>
            <a:ext cx="587375" cy="317500"/>
          </a:xfrm>
          <a:prstGeom prst="rect">
            <a:avLst/>
          </a:prstGeom>
          <a:noFill/>
          <a:ln w="9525">
            <a:noFill/>
            <a:miter lim="800000"/>
            <a:headEnd/>
            <a:tailEnd/>
          </a:ln>
          <a:effectLst/>
        </p:spPr>
        <p:txBody>
          <a:bodyPr wrap="none" lIns="96838" tIns="52388" rIns="96838" bIns="52388">
            <a:spAutoFit/>
          </a:bodyPr>
          <a:lstStyle/>
          <a:p>
            <a:pPr defTabSz="1076325" eaLnBrk="0" hangingPunct="0"/>
            <a:r>
              <a:rPr lang="en-US" b="1">
                <a:solidFill>
                  <a:srgbClr val="FFCC00"/>
                </a:solidFill>
              </a:rPr>
              <a:t>1955</a:t>
            </a:r>
          </a:p>
        </p:txBody>
      </p:sp>
      <p:sp>
        <p:nvSpPr>
          <p:cNvPr id="262230" name="Rectangle 1110"/>
          <p:cNvSpPr>
            <a:spLocks noChangeArrowheads="1"/>
          </p:cNvSpPr>
          <p:nvPr/>
        </p:nvSpPr>
        <p:spPr bwMode="auto">
          <a:xfrm>
            <a:off x="4062413" y="3803650"/>
            <a:ext cx="587375" cy="317500"/>
          </a:xfrm>
          <a:prstGeom prst="rect">
            <a:avLst/>
          </a:prstGeom>
          <a:noFill/>
          <a:ln w="9525">
            <a:noFill/>
            <a:miter lim="800000"/>
            <a:headEnd/>
            <a:tailEnd/>
          </a:ln>
          <a:effectLst/>
        </p:spPr>
        <p:txBody>
          <a:bodyPr wrap="none" lIns="96838" tIns="52388" rIns="96838" bIns="52388">
            <a:spAutoFit/>
          </a:bodyPr>
          <a:lstStyle/>
          <a:p>
            <a:pPr defTabSz="1076325" eaLnBrk="0" hangingPunct="0"/>
            <a:r>
              <a:rPr lang="en-US" b="1">
                <a:solidFill>
                  <a:srgbClr val="FFCC00"/>
                </a:solidFill>
              </a:rPr>
              <a:t>1990</a:t>
            </a:r>
          </a:p>
        </p:txBody>
      </p:sp>
      <p:sp>
        <p:nvSpPr>
          <p:cNvPr id="262233" name="Rectangle 1113"/>
          <p:cNvSpPr>
            <a:spLocks noChangeArrowheads="1"/>
          </p:cNvSpPr>
          <p:nvPr/>
        </p:nvSpPr>
        <p:spPr bwMode="auto">
          <a:xfrm>
            <a:off x="3621088" y="1657350"/>
            <a:ext cx="1136650" cy="1457325"/>
          </a:xfrm>
          <a:prstGeom prst="rect">
            <a:avLst/>
          </a:prstGeom>
          <a:noFill/>
          <a:ln w="28575">
            <a:solidFill>
              <a:schemeClr val="tx1"/>
            </a:solidFill>
            <a:miter lim="800000"/>
            <a:headEnd/>
            <a:tailEnd/>
          </a:ln>
          <a:effectLst/>
        </p:spPr>
        <p:txBody>
          <a:bodyPr wrap="none" anchor="ctr"/>
          <a:lstStyle/>
          <a:p>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2146"/>
                                        </p:tgtEl>
                                        <p:attrNameLst>
                                          <p:attrName>style.visibility</p:attrName>
                                        </p:attrNameLst>
                                      </p:cBhvr>
                                      <p:to>
                                        <p:strVal val="visible"/>
                                      </p:to>
                                    </p:set>
                                    <p:animEffect transition="in" filter="wipe(left)">
                                      <p:cBhvr>
                                        <p:cTn id="7" dur="500"/>
                                        <p:tgtEl>
                                          <p:spTgt spid="2621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2154"/>
                                        </p:tgtEl>
                                        <p:attrNameLst>
                                          <p:attrName>style.visibility</p:attrName>
                                        </p:attrNameLst>
                                      </p:cBhvr>
                                      <p:to>
                                        <p:strVal val="visible"/>
                                      </p:to>
                                    </p:set>
                                    <p:animEffect transition="in" filter="wipe(left)">
                                      <p:cBhvr>
                                        <p:cTn id="12" dur="500"/>
                                        <p:tgtEl>
                                          <p:spTgt spid="2621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2153"/>
                                        </p:tgtEl>
                                        <p:attrNameLst>
                                          <p:attrName>style.visibility</p:attrName>
                                        </p:attrNameLst>
                                      </p:cBhvr>
                                      <p:to>
                                        <p:strVal val="visible"/>
                                      </p:to>
                                    </p:set>
                                    <p:animEffect transition="in" filter="wipe(left)">
                                      <p:cBhvr>
                                        <p:cTn id="17" dur="500"/>
                                        <p:tgtEl>
                                          <p:spTgt spid="262153"/>
                                        </p:tgtEl>
                                      </p:cBhvr>
                                    </p:animEffect>
                                  </p:childTnLst>
                                </p:cTn>
                              </p:par>
                            </p:childTnLst>
                          </p:cTn>
                        </p:par>
                      </p:childTnLst>
                    </p:cTn>
                  </p:par>
                  <p:par>
                    <p:cTn id="18" fill="hold">
                      <p:stCondLst>
                        <p:cond delay="indefinite"/>
                      </p:stCondLst>
                      <p:childTnLst>
                        <p:par>
                          <p:cTn id="19" fill="hold">
                            <p:stCondLst>
                              <p:cond delay="0"/>
                            </p:stCondLst>
                            <p:childTnLst>
                              <p:par>
                                <p:cTn id="20" presetID="11" presetClass="entr" presetSubtype="0" fill="hold" grpId="0" nodeType="clickEffect">
                                  <p:stCondLst>
                                    <p:cond delay="0"/>
                                  </p:stCondLst>
                                  <p:childTnLst>
                                    <p:set>
                                      <p:cBhvr>
                                        <p:cTn id="21" dur="500">
                                          <p:stCondLst>
                                            <p:cond delay="0"/>
                                          </p:stCondLst>
                                        </p:cTn>
                                        <p:tgtEl>
                                          <p:spTgt spid="262233"/>
                                        </p:tgtEl>
                                        <p:attrNameLst>
                                          <p:attrName>style.visibility</p:attrName>
                                        </p:attrNameLst>
                                      </p:cBhvr>
                                      <p:to>
                                        <p:strVal val="visible"/>
                                      </p:to>
                                    </p:se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62157"/>
                                        </p:tgtEl>
                                        <p:attrNameLst>
                                          <p:attrName>style.visibility</p:attrName>
                                        </p:attrNameLst>
                                      </p:cBhvr>
                                      <p:to>
                                        <p:strVal val="visible"/>
                                      </p:to>
                                    </p:set>
                                    <p:animEffect transition="in" filter="wipe(left)">
                                      <p:cBhvr>
                                        <p:cTn id="25" dur="500"/>
                                        <p:tgtEl>
                                          <p:spTgt spid="262157"/>
                                        </p:tgtEl>
                                      </p:cBhvr>
                                    </p:animEffect>
                                  </p:childTnLst>
                                </p:cTn>
                              </p:par>
                            </p:childTnLst>
                          </p:cTn>
                        </p:par>
                        <p:par>
                          <p:cTn id="26" fill="hold">
                            <p:stCondLst>
                              <p:cond delay="1000"/>
                            </p:stCondLst>
                            <p:childTnLst>
                              <p:par>
                                <p:cTn id="27" presetID="1" presetClass="entr" presetSubtype="0" fill="hold" grpId="0" nodeType="afterEffect">
                                  <p:stCondLst>
                                    <p:cond delay="0"/>
                                  </p:stCondLst>
                                  <p:childTnLst>
                                    <p:set>
                                      <p:cBhvr>
                                        <p:cTn id="28" dur="1" fill="hold">
                                          <p:stCondLst>
                                            <p:cond delay="499"/>
                                          </p:stCondLst>
                                        </p:cTn>
                                        <p:tgtEl>
                                          <p:spTgt spid="262232"/>
                                        </p:tgtEl>
                                        <p:attrNameLst>
                                          <p:attrName>style.visibility</p:attrName>
                                        </p:attrNameLst>
                                      </p:cBhvr>
                                      <p:to>
                                        <p:strVal val="visible"/>
                                      </p:to>
                                    </p:set>
                                  </p:childTnLst>
                                </p:cTn>
                              </p:par>
                            </p:childTnLst>
                          </p:cTn>
                        </p:par>
                        <p:par>
                          <p:cTn id="29" fill="hold">
                            <p:stCondLst>
                              <p:cond delay="1500"/>
                            </p:stCondLst>
                            <p:childTnLst>
                              <p:par>
                                <p:cTn id="30" presetID="4" presetClass="entr" presetSubtype="32" fill="hold" grpId="0" nodeType="afterEffect">
                                  <p:stCondLst>
                                    <p:cond delay="0"/>
                                  </p:stCondLst>
                                  <p:childTnLst>
                                    <p:set>
                                      <p:cBhvr>
                                        <p:cTn id="31" dur="1" fill="hold">
                                          <p:stCondLst>
                                            <p:cond delay="0"/>
                                          </p:stCondLst>
                                        </p:cTn>
                                        <p:tgtEl>
                                          <p:spTgt spid="262229"/>
                                        </p:tgtEl>
                                        <p:attrNameLst>
                                          <p:attrName>style.visibility</p:attrName>
                                        </p:attrNameLst>
                                      </p:cBhvr>
                                      <p:to>
                                        <p:strVal val="visible"/>
                                      </p:to>
                                    </p:set>
                                    <p:animEffect transition="in" filter="box(out)">
                                      <p:cBhvr>
                                        <p:cTn id="32" dur="500"/>
                                        <p:tgtEl>
                                          <p:spTgt spid="262229"/>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
                                        </p:tgtEl>
                                      </p:cMediaNode>
                                    </p:audio>
                                  </p:subTnLst>
                                </p:cTn>
                              </p:par>
                            </p:childTnLst>
                          </p:cTn>
                        </p:par>
                        <p:par>
                          <p:cTn id="33" fill="hold">
                            <p:stCondLst>
                              <p:cond delay="2000"/>
                            </p:stCondLst>
                            <p:childTnLst>
                              <p:par>
                                <p:cTn id="34" presetID="4" presetClass="entr" presetSubtype="32" fill="hold" grpId="0" nodeType="afterEffect">
                                  <p:stCondLst>
                                    <p:cond delay="0"/>
                                  </p:stCondLst>
                                  <p:childTnLst>
                                    <p:set>
                                      <p:cBhvr>
                                        <p:cTn id="35" dur="1" fill="hold">
                                          <p:stCondLst>
                                            <p:cond delay="0"/>
                                          </p:stCondLst>
                                        </p:cTn>
                                        <p:tgtEl>
                                          <p:spTgt spid="262230"/>
                                        </p:tgtEl>
                                        <p:attrNameLst>
                                          <p:attrName>style.visibility</p:attrName>
                                        </p:attrNameLst>
                                      </p:cBhvr>
                                      <p:to>
                                        <p:strVal val="visible"/>
                                      </p:to>
                                    </p:set>
                                    <p:animEffect transition="in" filter="box(out)">
                                      <p:cBhvr>
                                        <p:cTn id="36" dur="500"/>
                                        <p:tgtEl>
                                          <p:spTgt spid="262230"/>
                                        </p:tgtEl>
                                      </p:cBhvr>
                                    </p:animEffect>
                                  </p:childTnLst>
                                  <p:subTnLst>
                                    <p:audio>
                                      <p:cMediaNode>
                                        <p:cTn display="0" masterRel="sameClick">
                                          <p:stCondLst>
                                            <p:cond evt="begin" delay="0">
                                              <p:tn val="34"/>
                                            </p:cond>
                                          </p:stCondLst>
                                          <p:endCondLst>
                                            <p:cond evt="onStopAudio" delay="0">
                                              <p:tgtEl>
                                                <p:sldTgt/>
                                              </p:tgtEl>
                                            </p:cond>
                                          </p:endCondLst>
                                        </p:cTn>
                                        <p:tgtEl>
                                          <p:sndTgt r:embed="rId3" name="Camera"/>
                                        </p:tgtEl>
                                      </p:cMediaNode>
                                    </p:audio>
                                  </p:subTnLst>
                                </p:cTn>
                              </p:par>
                            </p:childTnLst>
                          </p:cTn>
                        </p:par>
                        <p:par>
                          <p:cTn id="37" fill="hold">
                            <p:stCondLst>
                              <p:cond delay="2500"/>
                            </p:stCondLst>
                            <p:childTnLst>
                              <p:par>
                                <p:cTn id="38" presetID="4" presetClass="entr" presetSubtype="32" fill="hold" grpId="0" nodeType="afterEffect">
                                  <p:stCondLst>
                                    <p:cond delay="0"/>
                                  </p:stCondLst>
                                  <p:childTnLst>
                                    <p:set>
                                      <p:cBhvr>
                                        <p:cTn id="39" dur="1" fill="hold">
                                          <p:stCondLst>
                                            <p:cond delay="0"/>
                                          </p:stCondLst>
                                        </p:cTn>
                                        <p:tgtEl>
                                          <p:spTgt spid="262158"/>
                                        </p:tgtEl>
                                        <p:attrNameLst>
                                          <p:attrName>style.visibility</p:attrName>
                                        </p:attrNameLst>
                                      </p:cBhvr>
                                      <p:to>
                                        <p:strVal val="visible"/>
                                      </p:to>
                                    </p:set>
                                    <p:animEffect transition="in" filter="box(out)">
                                      <p:cBhvr>
                                        <p:cTn id="40" dur="500"/>
                                        <p:tgtEl>
                                          <p:spTgt spid="262158"/>
                                        </p:tgtEl>
                                      </p:cBhvr>
                                    </p:animEffect>
                                  </p:childTnLst>
                                  <p:subTnLst>
                                    <p:audio>
                                      <p:cMediaNode>
                                        <p:cTn display="0" masterRel="sameClick">
                                          <p:stCondLst>
                                            <p:cond evt="begin" delay="0">
                                              <p:tn val="38"/>
                                            </p:cond>
                                          </p:stCondLst>
                                          <p:endCondLst>
                                            <p:cond evt="onStopAudio" delay="0">
                                              <p:tgtEl>
                                                <p:sldTgt/>
                                              </p:tgtEl>
                                            </p:cond>
                                          </p:endCondLst>
                                        </p:cTn>
                                        <p:tgtEl>
                                          <p:sndTgt r:embed="rId3" name="Camera"/>
                                        </p:tgtEl>
                                      </p:cMediaNode>
                                    </p:audio>
                                  </p:subTnLst>
                                </p:cTn>
                              </p:par>
                            </p:childTnLst>
                          </p:cTn>
                        </p:par>
                        <p:par>
                          <p:cTn id="41" fill="hold">
                            <p:stCondLst>
                              <p:cond delay="3000"/>
                            </p:stCondLst>
                            <p:childTnLst>
                              <p:par>
                                <p:cTn id="42" presetID="22" presetClass="entr" presetSubtype="4" fill="hold" grpId="0" nodeType="afterEffect">
                                  <p:stCondLst>
                                    <p:cond delay="0"/>
                                  </p:stCondLst>
                                  <p:childTnLst>
                                    <p:set>
                                      <p:cBhvr>
                                        <p:cTn id="43" dur="1" fill="hold">
                                          <p:stCondLst>
                                            <p:cond delay="0"/>
                                          </p:stCondLst>
                                        </p:cTn>
                                        <p:tgtEl>
                                          <p:spTgt spid="262159"/>
                                        </p:tgtEl>
                                        <p:attrNameLst>
                                          <p:attrName>style.visibility</p:attrName>
                                        </p:attrNameLst>
                                      </p:cBhvr>
                                      <p:to>
                                        <p:strVal val="visible"/>
                                      </p:to>
                                    </p:set>
                                    <p:animEffect transition="in" filter="wipe(down)">
                                      <p:cBhvr>
                                        <p:cTn id="44" dur="500"/>
                                        <p:tgtEl>
                                          <p:spTgt spid="262159"/>
                                        </p:tgtEl>
                                      </p:cBhvr>
                                    </p:animEffect>
                                  </p:childTnLst>
                                </p:cTn>
                              </p:par>
                            </p:childTnLst>
                          </p:cTn>
                        </p:par>
                        <p:par>
                          <p:cTn id="45" fill="hold">
                            <p:stCondLst>
                              <p:cond delay="3500"/>
                            </p:stCondLst>
                            <p:childTnLst>
                              <p:par>
                                <p:cTn id="46" presetID="4" presetClass="entr" presetSubtype="32" fill="hold" grpId="0" nodeType="afterEffect">
                                  <p:stCondLst>
                                    <p:cond delay="0"/>
                                  </p:stCondLst>
                                  <p:childTnLst>
                                    <p:set>
                                      <p:cBhvr>
                                        <p:cTn id="47" dur="1" fill="hold">
                                          <p:stCondLst>
                                            <p:cond delay="0"/>
                                          </p:stCondLst>
                                        </p:cTn>
                                        <p:tgtEl>
                                          <p:spTgt spid="262160"/>
                                        </p:tgtEl>
                                        <p:attrNameLst>
                                          <p:attrName>style.visibility</p:attrName>
                                        </p:attrNameLst>
                                      </p:cBhvr>
                                      <p:to>
                                        <p:strVal val="visible"/>
                                      </p:to>
                                    </p:set>
                                    <p:animEffect transition="in" filter="box(out)">
                                      <p:cBhvr>
                                        <p:cTn id="48" dur="500"/>
                                        <p:tgtEl>
                                          <p:spTgt spid="262160"/>
                                        </p:tgtEl>
                                      </p:cBhvr>
                                    </p:animEffect>
                                  </p:childTnLst>
                                  <p:subTnLst>
                                    <p:audio>
                                      <p:cMediaNode>
                                        <p:cTn display="0" masterRel="sameClick">
                                          <p:stCondLst>
                                            <p:cond evt="begin" delay="0">
                                              <p:tn val="46"/>
                                            </p:cond>
                                          </p:stCondLst>
                                          <p:endCondLst>
                                            <p:cond evt="onStopAudio" delay="0">
                                              <p:tgtEl>
                                                <p:sldTgt/>
                                              </p:tgtEl>
                                            </p:cond>
                                          </p:endCondLst>
                                        </p:cTn>
                                        <p:tgtEl>
                                          <p:sndTgt r:embed="rId3" name="Camera"/>
                                        </p:tgtEl>
                                      </p:cMediaNode>
                                    </p:audio>
                                  </p:subTnLst>
                                </p:cTn>
                              </p:par>
                            </p:childTnLst>
                          </p:cTn>
                        </p:par>
                        <p:par>
                          <p:cTn id="49" fill="hold">
                            <p:stCondLst>
                              <p:cond delay="4000"/>
                            </p:stCondLst>
                            <p:childTnLst>
                              <p:par>
                                <p:cTn id="50" presetID="4" presetClass="entr" presetSubtype="32" fill="hold" grpId="0" nodeType="afterEffect">
                                  <p:stCondLst>
                                    <p:cond delay="0"/>
                                  </p:stCondLst>
                                  <p:childTnLst>
                                    <p:set>
                                      <p:cBhvr>
                                        <p:cTn id="51" dur="1" fill="hold">
                                          <p:stCondLst>
                                            <p:cond delay="0"/>
                                          </p:stCondLst>
                                        </p:cTn>
                                        <p:tgtEl>
                                          <p:spTgt spid="262161"/>
                                        </p:tgtEl>
                                        <p:attrNameLst>
                                          <p:attrName>style.visibility</p:attrName>
                                        </p:attrNameLst>
                                      </p:cBhvr>
                                      <p:to>
                                        <p:strVal val="visible"/>
                                      </p:to>
                                    </p:set>
                                    <p:animEffect transition="in" filter="box(out)">
                                      <p:cBhvr>
                                        <p:cTn id="52" dur="500"/>
                                        <p:tgtEl>
                                          <p:spTgt spid="262161"/>
                                        </p:tgtEl>
                                      </p:cBhvr>
                                    </p:animEffect>
                                  </p:childTnLst>
                                  <p:subTnLst>
                                    <p:audio>
                                      <p:cMediaNode>
                                        <p:cTn display="0" masterRel="sameClick">
                                          <p:stCondLst>
                                            <p:cond evt="begin" delay="0">
                                              <p:tn val="50"/>
                                            </p:cond>
                                          </p:stCondLst>
                                          <p:endCondLst>
                                            <p:cond evt="onStopAudio" delay="0">
                                              <p:tgtEl>
                                                <p:sldTgt/>
                                              </p:tgtEl>
                                            </p:cond>
                                          </p:endCondLst>
                                        </p:cTn>
                                        <p:tgtEl>
                                          <p:sndTgt r:embed="rId3" name="Camera"/>
                                        </p:tgtEl>
                                      </p:cMediaNode>
                                    </p:audio>
                                  </p:sub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262162"/>
                                        </p:tgtEl>
                                        <p:attrNameLst>
                                          <p:attrName>style.visibility</p:attrName>
                                        </p:attrNameLst>
                                      </p:cBhvr>
                                      <p:to>
                                        <p:strVal val="visible"/>
                                      </p:to>
                                    </p:set>
                                    <p:animEffect transition="in" filter="wipe(left)">
                                      <p:cBhvr>
                                        <p:cTn id="56" dur="500"/>
                                        <p:tgtEl>
                                          <p:spTgt spid="262162"/>
                                        </p:tgtEl>
                                      </p:cBhvr>
                                    </p:animEffect>
                                  </p:childTnLst>
                                  <p:subTnLst>
                                    <p:audio>
                                      <p:cMediaNode>
                                        <p:cTn display="0" masterRel="sameClick">
                                          <p:stCondLst>
                                            <p:cond evt="begin" delay="0">
                                              <p:tn val="54"/>
                                            </p:cond>
                                          </p:stCondLst>
                                          <p:endCondLst>
                                            <p:cond evt="onStopAudio" delay="0">
                                              <p:tgtEl>
                                                <p:sldTgt/>
                                              </p:tgtEl>
                                            </p:cond>
                                          </p:endCondLst>
                                        </p:cTn>
                                        <p:tgtEl>
                                          <p:sndTgt r:embed="rId4" name="Whoosh"/>
                                        </p:tgtEl>
                                      </p:cMediaNode>
                                    </p:audio>
                                  </p:subTnLst>
                                </p:cTn>
                              </p:par>
                            </p:childTnLst>
                          </p:cTn>
                        </p:par>
                        <p:par>
                          <p:cTn id="57" fill="hold">
                            <p:stCondLst>
                              <p:cond delay="5000"/>
                            </p:stCondLst>
                            <p:childTnLst>
                              <p:par>
                                <p:cTn id="58" presetID="4" presetClass="entr" presetSubtype="32" fill="hold" grpId="0" nodeType="afterEffect">
                                  <p:stCondLst>
                                    <p:cond delay="0"/>
                                  </p:stCondLst>
                                  <p:childTnLst>
                                    <p:set>
                                      <p:cBhvr>
                                        <p:cTn id="59" dur="1" fill="hold">
                                          <p:stCondLst>
                                            <p:cond delay="0"/>
                                          </p:stCondLst>
                                        </p:cTn>
                                        <p:tgtEl>
                                          <p:spTgt spid="262197"/>
                                        </p:tgtEl>
                                        <p:attrNameLst>
                                          <p:attrName>style.visibility</p:attrName>
                                        </p:attrNameLst>
                                      </p:cBhvr>
                                      <p:to>
                                        <p:strVal val="visible"/>
                                      </p:to>
                                    </p:set>
                                    <p:animEffect transition="in" filter="box(out)">
                                      <p:cBhvr>
                                        <p:cTn id="60" dur="500"/>
                                        <p:tgtEl>
                                          <p:spTgt spid="262197"/>
                                        </p:tgtEl>
                                      </p:cBhvr>
                                    </p:animEffect>
                                  </p:childTnLst>
                                  <p:subTnLst>
                                    <p:audio>
                                      <p:cMediaNode>
                                        <p:cTn display="0" masterRel="sameClick">
                                          <p:stCondLst>
                                            <p:cond evt="begin" delay="0">
                                              <p:tn val="58"/>
                                            </p:cond>
                                          </p:stCondLst>
                                          <p:endCondLst>
                                            <p:cond evt="onStopAudio" delay="0">
                                              <p:tgtEl>
                                                <p:sldTgt/>
                                              </p:tgtEl>
                                            </p:cond>
                                          </p:endCondLst>
                                        </p:cTn>
                                        <p:tgtEl>
                                          <p:sndTgt r:embed="rId3" name="Camera"/>
                                        </p:tgtEl>
                                      </p:cMediaNode>
                                    </p:audio>
                                  </p:sub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62198"/>
                                        </p:tgtEl>
                                        <p:attrNameLst>
                                          <p:attrName>style.visibility</p:attrName>
                                        </p:attrNameLst>
                                      </p:cBhvr>
                                      <p:to>
                                        <p:strVal val="visible"/>
                                      </p:to>
                                    </p:set>
                                    <p:animEffect transition="in" filter="wipe(left)">
                                      <p:cBhvr>
                                        <p:cTn id="64" dur="500"/>
                                        <p:tgtEl>
                                          <p:spTgt spid="262198"/>
                                        </p:tgtEl>
                                      </p:cBhvr>
                                    </p:animEffect>
                                  </p:childTnLst>
                                  <p:subTnLst>
                                    <p:audio>
                                      <p:cMediaNode>
                                        <p:cTn display="0" masterRel="sameClick">
                                          <p:stCondLst>
                                            <p:cond evt="begin" delay="0">
                                              <p:tn val="62"/>
                                            </p:cond>
                                          </p:stCondLst>
                                          <p:endCondLst>
                                            <p:cond evt="onStopAudio" delay="0">
                                              <p:tgtEl>
                                                <p:sldTgt/>
                                              </p:tgtEl>
                                            </p:cond>
                                          </p:endCondLst>
                                        </p:cTn>
                                        <p:tgtEl>
                                          <p:sndTgt r:embed="rId5" name="Screeching Brakes"/>
                                        </p:tgtEl>
                                      </p:cMediaNode>
                                    </p:audio>
                                  </p:subTnLst>
                                </p:cTn>
                              </p:par>
                            </p:childTnLst>
                          </p:cTn>
                        </p:par>
                        <p:par>
                          <p:cTn id="65" fill="hold">
                            <p:stCondLst>
                              <p:cond delay="6000"/>
                            </p:stCondLst>
                            <p:childTnLst>
                              <p:par>
                                <p:cTn id="66" presetID="4" presetClass="entr" presetSubtype="32" fill="hold" grpId="0" nodeType="afterEffect">
                                  <p:stCondLst>
                                    <p:cond delay="0"/>
                                  </p:stCondLst>
                                  <p:childTnLst>
                                    <p:set>
                                      <p:cBhvr>
                                        <p:cTn id="67" dur="1" fill="hold">
                                          <p:stCondLst>
                                            <p:cond delay="0"/>
                                          </p:stCondLst>
                                        </p:cTn>
                                        <p:tgtEl>
                                          <p:spTgt spid="262228"/>
                                        </p:tgtEl>
                                        <p:attrNameLst>
                                          <p:attrName>style.visibility</p:attrName>
                                        </p:attrNameLst>
                                      </p:cBhvr>
                                      <p:to>
                                        <p:strVal val="visible"/>
                                      </p:to>
                                    </p:set>
                                    <p:animEffect transition="in" filter="box(out)">
                                      <p:cBhvr>
                                        <p:cTn id="68" dur="500"/>
                                        <p:tgtEl>
                                          <p:spTgt spid="262228"/>
                                        </p:tgtEl>
                                      </p:cBhvr>
                                    </p:animEffect>
                                  </p:childTnLst>
                                  <p:subTnLst>
                                    <p:audio>
                                      <p:cMediaNode>
                                        <p:cTn display="0" masterRel="sameClick">
                                          <p:stCondLst>
                                            <p:cond evt="begin" delay="0">
                                              <p:tn val="66"/>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232" grpId="0" animBg="1"/>
      <p:bldP spid="262146" grpId="0" autoUpdateAnimBg="0"/>
      <p:bldP spid="262158" grpId="0" animBg="1"/>
      <p:bldP spid="262159" grpId="0" animBg="1"/>
      <p:bldP spid="262160" grpId="0" autoUpdateAnimBg="0"/>
      <p:bldP spid="262161" grpId="0" autoUpdateAnimBg="0"/>
      <p:bldP spid="262197" grpId="0" autoUpdateAnimBg="0"/>
      <p:bldP spid="262228" grpId="0" autoUpdateAnimBg="0"/>
      <p:bldP spid="262229" grpId="0" autoUpdateAnimBg="0"/>
      <p:bldP spid="262230" grpId="0" autoUpdateAnimBg="0"/>
      <p:bldP spid="2622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1"/>
          </p:nvPr>
        </p:nvSpPr>
        <p:spPr/>
        <p:txBody>
          <a:bodyPr/>
          <a:lstStyle/>
          <a:p>
            <a:r>
              <a:rPr lang="en-GB"/>
              <a:t>GCI www.gci.org.uk</a:t>
            </a:r>
          </a:p>
        </p:txBody>
      </p:sp>
      <p:pic>
        <p:nvPicPr>
          <p:cNvPr id="264200" name="Picture 8"/>
          <p:cNvPicPr>
            <a:picLocks noChangeAspect="1" noChangeArrowheads="1"/>
          </p:cNvPicPr>
          <p:nvPr/>
        </p:nvPicPr>
        <p:blipFill>
          <a:blip r:embed="rId3" cstate="print"/>
          <a:srcRect/>
          <a:stretch>
            <a:fillRect/>
          </a:stretch>
        </p:blipFill>
        <p:spPr bwMode="auto">
          <a:xfrm>
            <a:off x="1235075" y="1217613"/>
            <a:ext cx="7488238" cy="2319337"/>
          </a:xfrm>
          <a:prstGeom prst="rect">
            <a:avLst/>
          </a:prstGeom>
          <a:noFill/>
          <a:ln w="9525">
            <a:noFill/>
            <a:miter lim="800000"/>
            <a:headEnd/>
            <a:tailEnd/>
          </a:ln>
          <a:effectLst/>
        </p:spPr>
      </p:pic>
      <p:pic>
        <p:nvPicPr>
          <p:cNvPr id="264202" name="Picture 10"/>
          <p:cNvPicPr>
            <a:picLocks noChangeAspect="1" noChangeArrowheads="1"/>
          </p:cNvPicPr>
          <p:nvPr/>
        </p:nvPicPr>
        <p:blipFill>
          <a:blip r:embed="rId4" cstate="print"/>
          <a:srcRect/>
          <a:stretch>
            <a:fillRect/>
          </a:stretch>
        </p:blipFill>
        <p:spPr bwMode="auto">
          <a:xfrm>
            <a:off x="1222375" y="1271588"/>
            <a:ext cx="7488238" cy="2298700"/>
          </a:xfrm>
          <a:prstGeom prst="rect">
            <a:avLst/>
          </a:prstGeom>
          <a:noFill/>
          <a:ln w="9525">
            <a:noFill/>
            <a:miter lim="800000"/>
            <a:headEnd/>
            <a:tailEnd/>
          </a:ln>
          <a:effectLst/>
        </p:spPr>
      </p:pic>
      <p:pic>
        <p:nvPicPr>
          <p:cNvPr id="264205" name="Picture 13"/>
          <p:cNvPicPr>
            <a:picLocks noChangeAspect="1" noChangeArrowheads="1"/>
          </p:cNvPicPr>
          <p:nvPr/>
        </p:nvPicPr>
        <p:blipFill>
          <a:blip r:embed="rId5" cstate="print"/>
          <a:srcRect/>
          <a:stretch>
            <a:fillRect/>
          </a:stretch>
        </p:blipFill>
        <p:spPr bwMode="auto">
          <a:xfrm>
            <a:off x="765175" y="3011488"/>
            <a:ext cx="7924800" cy="3089275"/>
          </a:xfrm>
          <a:prstGeom prst="rect">
            <a:avLst/>
          </a:prstGeom>
          <a:noFill/>
          <a:ln w="9525">
            <a:noFill/>
            <a:miter lim="800000"/>
            <a:headEnd/>
            <a:tailEnd/>
          </a:ln>
          <a:effectLst/>
        </p:spPr>
      </p:pic>
      <p:sp>
        <p:nvSpPr>
          <p:cNvPr id="264208" name="Line 16"/>
          <p:cNvSpPr>
            <a:spLocks noChangeShapeType="1"/>
          </p:cNvSpPr>
          <p:nvPr/>
        </p:nvSpPr>
        <p:spPr bwMode="auto">
          <a:xfrm flipH="1">
            <a:off x="5348288" y="1462088"/>
            <a:ext cx="0" cy="3930650"/>
          </a:xfrm>
          <a:prstGeom prst="line">
            <a:avLst/>
          </a:prstGeom>
          <a:noFill/>
          <a:ln w="22225">
            <a:solidFill>
              <a:srgbClr val="33CCCC"/>
            </a:solidFill>
            <a:prstDash val="sysDot"/>
            <a:round/>
            <a:headEnd/>
            <a:tailEnd/>
          </a:ln>
          <a:effectLst/>
        </p:spPr>
        <p:txBody>
          <a:bodyPr/>
          <a:lstStyle/>
          <a:p>
            <a:endParaRPr lang="en-GB"/>
          </a:p>
        </p:txBody>
      </p:sp>
      <p:sp>
        <p:nvSpPr>
          <p:cNvPr id="264194" name="Rectangle 2"/>
          <p:cNvSpPr>
            <a:spLocks noGrp="1" noChangeArrowheads="1"/>
          </p:cNvSpPr>
          <p:nvPr>
            <p:ph type="title"/>
          </p:nvPr>
        </p:nvSpPr>
        <p:spPr bwMode="auto">
          <a:xfrm>
            <a:off x="1347788" y="466725"/>
            <a:ext cx="6426200" cy="752475"/>
          </a:xfrm>
          <a:noFill/>
          <a:ln>
            <a:miter lim="800000"/>
            <a:headEnd/>
            <a:tailEnd/>
          </a:ln>
        </p:spPr>
        <p:txBody>
          <a:bodyPr vert="horz" wrap="square" lIns="91440" tIns="45720" rIns="91440" bIns="45720" numCol="1" anchor="t" anchorCtr="0" compatLnSpc="1">
            <a:prstTxWarp prst="textNoShape">
              <a:avLst/>
            </a:prstTxWarp>
          </a:bodyPr>
          <a:lstStyle/>
          <a:p>
            <a:r>
              <a:rPr lang="en-GB"/>
              <a:t>Damages – Rising</a:t>
            </a:r>
          </a:p>
        </p:txBody>
      </p:sp>
      <p:pic>
        <p:nvPicPr>
          <p:cNvPr id="264207" name="Picture 15"/>
          <p:cNvPicPr>
            <a:picLocks noChangeAspect="1" noChangeArrowheads="1"/>
          </p:cNvPicPr>
          <p:nvPr/>
        </p:nvPicPr>
        <p:blipFill>
          <a:blip r:embed="rId6" cstate="print"/>
          <a:srcRect/>
          <a:stretch>
            <a:fillRect/>
          </a:stretch>
        </p:blipFill>
        <p:spPr bwMode="auto">
          <a:xfrm>
            <a:off x="1304925" y="3408363"/>
            <a:ext cx="4071938" cy="2033587"/>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4200"/>
                                        </p:tgtEl>
                                        <p:attrNameLst>
                                          <p:attrName>style.visibility</p:attrName>
                                        </p:attrNameLst>
                                      </p:cBhvr>
                                      <p:to>
                                        <p:strVal val="visible"/>
                                      </p:to>
                                    </p:set>
                                    <p:animEffect transition="in" filter="wipe(left)">
                                      <p:cBhvr>
                                        <p:cTn id="7" dur="500"/>
                                        <p:tgtEl>
                                          <p:spTgt spid="2642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4207"/>
                                        </p:tgtEl>
                                        <p:attrNameLst>
                                          <p:attrName>style.visibility</p:attrName>
                                        </p:attrNameLst>
                                      </p:cBhvr>
                                      <p:to>
                                        <p:strVal val="visible"/>
                                      </p:to>
                                    </p:set>
                                    <p:animEffect transition="in" filter="wipe(left)">
                                      <p:cBhvr>
                                        <p:cTn id="12" dur="500"/>
                                        <p:tgtEl>
                                          <p:spTgt spid="264207"/>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64202"/>
                                        </p:tgtEl>
                                        <p:attrNameLst>
                                          <p:attrName>style.visibility</p:attrName>
                                        </p:attrNameLst>
                                      </p:cBhvr>
                                      <p:to>
                                        <p:strVal val="visible"/>
                                      </p:to>
                                    </p:set>
                                    <p:animEffect transition="in" filter="wipe(left)">
                                      <p:cBhvr>
                                        <p:cTn id="16" dur="500"/>
                                        <p:tgtEl>
                                          <p:spTgt spid="264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Footer Placeholder 3"/>
          <p:cNvSpPr>
            <a:spLocks noGrp="1"/>
          </p:cNvSpPr>
          <p:nvPr>
            <p:ph type="ftr" sz="quarter" idx="11"/>
          </p:nvPr>
        </p:nvSpPr>
        <p:spPr/>
        <p:txBody>
          <a:bodyPr/>
          <a:lstStyle/>
          <a:p>
            <a:r>
              <a:rPr lang="en-GB"/>
              <a:t>GCI www.gci.org.uk</a:t>
            </a:r>
          </a:p>
        </p:txBody>
      </p:sp>
      <p:pic>
        <p:nvPicPr>
          <p:cNvPr id="274448" name="Picture 16"/>
          <p:cNvPicPr>
            <a:picLocks noChangeAspect="1" noChangeArrowheads="1"/>
          </p:cNvPicPr>
          <p:nvPr/>
        </p:nvPicPr>
        <p:blipFill>
          <a:blip r:embed="rId3" cstate="print"/>
          <a:srcRect/>
          <a:stretch>
            <a:fillRect/>
          </a:stretch>
        </p:blipFill>
        <p:spPr bwMode="auto">
          <a:xfrm>
            <a:off x="765175" y="3011488"/>
            <a:ext cx="7924800" cy="3089275"/>
          </a:xfrm>
          <a:prstGeom prst="rect">
            <a:avLst/>
          </a:prstGeom>
          <a:noFill/>
          <a:ln w="9525">
            <a:noFill/>
            <a:miter lim="800000"/>
            <a:headEnd/>
            <a:tailEnd/>
          </a:ln>
          <a:effectLst/>
        </p:spPr>
      </p:pic>
      <p:pic>
        <p:nvPicPr>
          <p:cNvPr id="274449" name="Picture 17"/>
          <p:cNvPicPr>
            <a:picLocks noChangeAspect="1" noChangeArrowheads="1"/>
          </p:cNvPicPr>
          <p:nvPr/>
        </p:nvPicPr>
        <p:blipFill>
          <a:blip r:embed="rId4" cstate="print"/>
          <a:srcRect/>
          <a:stretch>
            <a:fillRect/>
          </a:stretch>
        </p:blipFill>
        <p:spPr bwMode="auto">
          <a:xfrm>
            <a:off x="1304925" y="3408363"/>
            <a:ext cx="4071938" cy="2033587"/>
          </a:xfrm>
          <a:prstGeom prst="rect">
            <a:avLst/>
          </a:prstGeom>
          <a:noFill/>
          <a:ln w="9525">
            <a:noFill/>
            <a:miter lim="800000"/>
            <a:headEnd/>
            <a:tailEnd/>
          </a:ln>
          <a:effectLst/>
        </p:spPr>
      </p:pic>
      <p:sp>
        <p:nvSpPr>
          <p:cNvPr id="274435" name="Rectangle 3"/>
          <p:cNvSpPr>
            <a:spLocks noGrp="1" noChangeArrowheads="1"/>
          </p:cNvSpPr>
          <p:nvPr>
            <p:ph type="title"/>
          </p:nvPr>
        </p:nvSpPr>
        <p:spPr bwMode="auto">
          <a:xfrm>
            <a:off x="1347788" y="461963"/>
            <a:ext cx="6426200" cy="600075"/>
          </a:xfrm>
          <a:noFill/>
          <a:ln>
            <a:miter lim="800000"/>
            <a:headEnd/>
            <a:tailEnd/>
          </a:ln>
        </p:spPr>
        <p:txBody>
          <a:bodyPr vert="horz" wrap="square" lIns="91440" tIns="45720" rIns="91440" bIns="45720" numCol="1" anchor="t" anchorCtr="0" compatLnSpc="1">
            <a:prstTxWarp prst="textNoShape">
              <a:avLst/>
            </a:prstTxWarp>
          </a:bodyPr>
          <a:lstStyle/>
          <a:p>
            <a:r>
              <a:rPr lang="en-GB"/>
              <a:t>GDP less Damages </a:t>
            </a:r>
          </a:p>
        </p:txBody>
      </p:sp>
      <p:grpSp>
        <p:nvGrpSpPr>
          <p:cNvPr id="275134" name="Group 702"/>
          <p:cNvGrpSpPr>
            <a:grpSpLocks/>
          </p:cNvGrpSpPr>
          <p:nvPr/>
        </p:nvGrpSpPr>
        <p:grpSpPr bwMode="auto">
          <a:xfrm>
            <a:off x="1290638" y="1751013"/>
            <a:ext cx="3322637" cy="1474787"/>
            <a:chOff x="813" y="1103"/>
            <a:chExt cx="2093" cy="929"/>
          </a:xfrm>
        </p:grpSpPr>
        <p:sp>
          <p:nvSpPr>
            <p:cNvPr id="274934" name="Line 502"/>
            <p:cNvSpPr>
              <a:spLocks noChangeShapeType="1"/>
            </p:cNvSpPr>
            <p:nvPr/>
          </p:nvSpPr>
          <p:spPr bwMode="auto">
            <a:xfrm>
              <a:off x="844" y="1103"/>
              <a:ext cx="1" cy="928"/>
            </a:xfrm>
            <a:prstGeom prst="line">
              <a:avLst/>
            </a:prstGeom>
            <a:noFill/>
            <a:ln w="20638">
              <a:solidFill>
                <a:srgbClr val="333399"/>
              </a:solidFill>
              <a:round/>
              <a:headEnd/>
              <a:tailEnd/>
            </a:ln>
          </p:spPr>
          <p:txBody>
            <a:bodyPr/>
            <a:lstStyle/>
            <a:p>
              <a:endParaRPr lang="en-GB"/>
            </a:p>
          </p:txBody>
        </p:sp>
        <p:sp>
          <p:nvSpPr>
            <p:cNvPr id="274935" name="Line 503"/>
            <p:cNvSpPr>
              <a:spLocks noChangeShapeType="1"/>
            </p:cNvSpPr>
            <p:nvPr/>
          </p:nvSpPr>
          <p:spPr bwMode="auto">
            <a:xfrm>
              <a:off x="813" y="2031"/>
              <a:ext cx="31" cy="1"/>
            </a:xfrm>
            <a:prstGeom prst="line">
              <a:avLst/>
            </a:prstGeom>
            <a:noFill/>
            <a:ln w="20638">
              <a:solidFill>
                <a:srgbClr val="333399"/>
              </a:solidFill>
              <a:round/>
              <a:headEnd/>
              <a:tailEnd/>
            </a:ln>
          </p:spPr>
          <p:txBody>
            <a:bodyPr/>
            <a:lstStyle/>
            <a:p>
              <a:endParaRPr lang="en-GB"/>
            </a:p>
          </p:txBody>
        </p:sp>
        <p:sp>
          <p:nvSpPr>
            <p:cNvPr id="274936" name="Line 504"/>
            <p:cNvSpPr>
              <a:spLocks noChangeShapeType="1"/>
            </p:cNvSpPr>
            <p:nvPr/>
          </p:nvSpPr>
          <p:spPr bwMode="auto">
            <a:xfrm>
              <a:off x="813" y="1803"/>
              <a:ext cx="31" cy="1"/>
            </a:xfrm>
            <a:prstGeom prst="line">
              <a:avLst/>
            </a:prstGeom>
            <a:noFill/>
            <a:ln w="20638">
              <a:solidFill>
                <a:srgbClr val="333399"/>
              </a:solidFill>
              <a:round/>
              <a:headEnd/>
              <a:tailEnd/>
            </a:ln>
          </p:spPr>
          <p:txBody>
            <a:bodyPr/>
            <a:lstStyle/>
            <a:p>
              <a:endParaRPr lang="en-GB"/>
            </a:p>
          </p:txBody>
        </p:sp>
        <p:sp>
          <p:nvSpPr>
            <p:cNvPr id="274937" name="Line 505"/>
            <p:cNvSpPr>
              <a:spLocks noChangeShapeType="1"/>
            </p:cNvSpPr>
            <p:nvPr/>
          </p:nvSpPr>
          <p:spPr bwMode="auto">
            <a:xfrm>
              <a:off x="813" y="1567"/>
              <a:ext cx="31" cy="1"/>
            </a:xfrm>
            <a:prstGeom prst="line">
              <a:avLst/>
            </a:prstGeom>
            <a:noFill/>
            <a:ln w="20638">
              <a:solidFill>
                <a:srgbClr val="333399"/>
              </a:solidFill>
              <a:round/>
              <a:headEnd/>
              <a:tailEnd/>
            </a:ln>
          </p:spPr>
          <p:txBody>
            <a:bodyPr/>
            <a:lstStyle/>
            <a:p>
              <a:endParaRPr lang="en-GB"/>
            </a:p>
          </p:txBody>
        </p:sp>
        <p:sp>
          <p:nvSpPr>
            <p:cNvPr id="274938" name="Line 506"/>
            <p:cNvSpPr>
              <a:spLocks noChangeShapeType="1"/>
            </p:cNvSpPr>
            <p:nvPr/>
          </p:nvSpPr>
          <p:spPr bwMode="auto">
            <a:xfrm>
              <a:off x="813" y="1338"/>
              <a:ext cx="31" cy="1"/>
            </a:xfrm>
            <a:prstGeom prst="line">
              <a:avLst/>
            </a:prstGeom>
            <a:noFill/>
            <a:ln w="20638">
              <a:solidFill>
                <a:srgbClr val="333399"/>
              </a:solidFill>
              <a:round/>
              <a:headEnd/>
              <a:tailEnd/>
            </a:ln>
          </p:spPr>
          <p:txBody>
            <a:bodyPr/>
            <a:lstStyle/>
            <a:p>
              <a:endParaRPr lang="en-GB"/>
            </a:p>
          </p:txBody>
        </p:sp>
        <p:sp>
          <p:nvSpPr>
            <p:cNvPr id="274939" name="Line 507"/>
            <p:cNvSpPr>
              <a:spLocks noChangeShapeType="1"/>
            </p:cNvSpPr>
            <p:nvPr/>
          </p:nvSpPr>
          <p:spPr bwMode="auto">
            <a:xfrm>
              <a:off x="813" y="1103"/>
              <a:ext cx="31" cy="1"/>
            </a:xfrm>
            <a:prstGeom prst="line">
              <a:avLst/>
            </a:prstGeom>
            <a:noFill/>
            <a:ln w="20638">
              <a:solidFill>
                <a:srgbClr val="333399"/>
              </a:solidFill>
              <a:round/>
              <a:headEnd/>
              <a:tailEnd/>
            </a:ln>
          </p:spPr>
          <p:txBody>
            <a:bodyPr/>
            <a:lstStyle/>
            <a:p>
              <a:endParaRPr lang="en-GB"/>
            </a:p>
          </p:txBody>
        </p:sp>
        <p:sp>
          <p:nvSpPr>
            <p:cNvPr id="274940" name="Line 508"/>
            <p:cNvSpPr>
              <a:spLocks noChangeShapeType="1"/>
            </p:cNvSpPr>
            <p:nvPr/>
          </p:nvSpPr>
          <p:spPr bwMode="auto">
            <a:xfrm>
              <a:off x="851" y="1567"/>
              <a:ext cx="12" cy="1"/>
            </a:xfrm>
            <a:prstGeom prst="line">
              <a:avLst/>
            </a:prstGeom>
            <a:noFill/>
            <a:ln w="30163">
              <a:solidFill>
                <a:srgbClr val="FF0000"/>
              </a:solidFill>
              <a:round/>
              <a:headEnd/>
              <a:tailEnd/>
            </a:ln>
          </p:spPr>
          <p:txBody>
            <a:bodyPr/>
            <a:lstStyle/>
            <a:p>
              <a:endParaRPr lang="en-GB"/>
            </a:p>
          </p:txBody>
        </p:sp>
        <p:sp>
          <p:nvSpPr>
            <p:cNvPr id="274941" name="Line 509"/>
            <p:cNvSpPr>
              <a:spLocks noChangeShapeType="1"/>
            </p:cNvSpPr>
            <p:nvPr/>
          </p:nvSpPr>
          <p:spPr bwMode="auto">
            <a:xfrm>
              <a:off x="863" y="1567"/>
              <a:ext cx="7" cy="1"/>
            </a:xfrm>
            <a:prstGeom prst="line">
              <a:avLst/>
            </a:prstGeom>
            <a:noFill/>
            <a:ln w="30163">
              <a:solidFill>
                <a:srgbClr val="FF0000"/>
              </a:solidFill>
              <a:round/>
              <a:headEnd/>
              <a:tailEnd/>
            </a:ln>
          </p:spPr>
          <p:txBody>
            <a:bodyPr/>
            <a:lstStyle/>
            <a:p>
              <a:endParaRPr lang="en-GB"/>
            </a:p>
          </p:txBody>
        </p:sp>
        <p:sp>
          <p:nvSpPr>
            <p:cNvPr id="274942" name="Line 510"/>
            <p:cNvSpPr>
              <a:spLocks noChangeShapeType="1"/>
            </p:cNvSpPr>
            <p:nvPr/>
          </p:nvSpPr>
          <p:spPr bwMode="auto">
            <a:xfrm>
              <a:off x="870" y="1567"/>
              <a:ext cx="12" cy="1"/>
            </a:xfrm>
            <a:prstGeom prst="line">
              <a:avLst/>
            </a:prstGeom>
            <a:noFill/>
            <a:ln w="30163">
              <a:solidFill>
                <a:srgbClr val="FF0000"/>
              </a:solidFill>
              <a:round/>
              <a:headEnd/>
              <a:tailEnd/>
            </a:ln>
          </p:spPr>
          <p:txBody>
            <a:bodyPr/>
            <a:lstStyle/>
            <a:p>
              <a:endParaRPr lang="en-GB"/>
            </a:p>
          </p:txBody>
        </p:sp>
        <p:sp>
          <p:nvSpPr>
            <p:cNvPr id="274943" name="Line 511"/>
            <p:cNvSpPr>
              <a:spLocks noChangeShapeType="1"/>
            </p:cNvSpPr>
            <p:nvPr/>
          </p:nvSpPr>
          <p:spPr bwMode="auto">
            <a:xfrm>
              <a:off x="882" y="1567"/>
              <a:ext cx="13" cy="1"/>
            </a:xfrm>
            <a:prstGeom prst="line">
              <a:avLst/>
            </a:prstGeom>
            <a:noFill/>
            <a:ln w="30163">
              <a:solidFill>
                <a:srgbClr val="FF0000"/>
              </a:solidFill>
              <a:round/>
              <a:headEnd/>
              <a:tailEnd/>
            </a:ln>
          </p:spPr>
          <p:txBody>
            <a:bodyPr/>
            <a:lstStyle/>
            <a:p>
              <a:endParaRPr lang="en-GB"/>
            </a:p>
          </p:txBody>
        </p:sp>
        <p:sp>
          <p:nvSpPr>
            <p:cNvPr id="274944" name="Line 512"/>
            <p:cNvSpPr>
              <a:spLocks noChangeShapeType="1"/>
            </p:cNvSpPr>
            <p:nvPr/>
          </p:nvSpPr>
          <p:spPr bwMode="auto">
            <a:xfrm>
              <a:off x="895" y="1567"/>
              <a:ext cx="6" cy="1"/>
            </a:xfrm>
            <a:prstGeom prst="line">
              <a:avLst/>
            </a:prstGeom>
            <a:noFill/>
            <a:ln w="30163">
              <a:solidFill>
                <a:srgbClr val="FF0000"/>
              </a:solidFill>
              <a:round/>
              <a:headEnd/>
              <a:tailEnd/>
            </a:ln>
          </p:spPr>
          <p:txBody>
            <a:bodyPr/>
            <a:lstStyle/>
            <a:p>
              <a:endParaRPr lang="en-GB"/>
            </a:p>
          </p:txBody>
        </p:sp>
        <p:sp>
          <p:nvSpPr>
            <p:cNvPr id="274945" name="Line 513"/>
            <p:cNvSpPr>
              <a:spLocks noChangeShapeType="1"/>
            </p:cNvSpPr>
            <p:nvPr/>
          </p:nvSpPr>
          <p:spPr bwMode="auto">
            <a:xfrm>
              <a:off x="901" y="1567"/>
              <a:ext cx="13" cy="1"/>
            </a:xfrm>
            <a:prstGeom prst="line">
              <a:avLst/>
            </a:prstGeom>
            <a:noFill/>
            <a:ln w="30163">
              <a:solidFill>
                <a:srgbClr val="FF0000"/>
              </a:solidFill>
              <a:round/>
              <a:headEnd/>
              <a:tailEnd/>
            </a:ln>
          </p:spPr>
          <p:txBody>
            <a:bodyPr/>
            <a:lstStyle/>
            <a:p>
              <a:endParaRPr lang="en-GB"/>
            </a:p>
          </p:txBody>
        </p:sp>
        <p:sp>
          <p:nvSpPr>
            <p:cNvPr id="274946" name="Line 514"/>
            <p:cNvSpPr>
              <a:spLocks noChangeShapeType="1"/>
            </p:cNvSpPr>
            <p:nvPr/>
          </p:nvSpPr>
          <p:spPr bwMode="auto">
            <a:xfrm>
              <a:off x="914" y="1567"/>
              <a:ext cx="12" cy="1"/>
            </a:xfrm>
            <a:prstGeom prst="line">
              <a:avLst/>
            </a:prstGeom>
            <a:noFill/>
            <a:ln w="30163">
              <a:solidFill>
                <a:srgbClr val="FF0000"/>
              </a:solidFill>
              <a:round/>
              <a:headEnd/>
              <a:tailEnd/>
            </a:ln>
          </p:spPr>
          <p:txBody>
            <a:bodyPr/>
            <a:lstStyle/>
            <a:p>
              <a:endParaRPr lang="en-GB"/>
            </a:p>
          </p:txBody>
        </p:sp>
        <p:sp>
          <p:nvSpPr>
            <p:cNvPr id="274947" name="Line 515"/>
            <p:cNvSpPr>
              <a:spLocks noChangeShapeType="1"/>
            </p:cNvSpPr>
            <p:nvPr/>
          </p:nvSpPr>
          <p:spPr bwMode="auto">
            <a:xfrm>
              <a:off x="926" y="1567"/>
              <a:ext cx="7" cy="1"/>
            </a:xfrm>
            <a:prstGeom prst="line">
              <a:avLst/>
            </a:prstGeom>
            <a:noFill/>
            <a:ln w="30163">
              <a:solidFill>
                <a:srgbClr val="FF0000"/>
              </a:solidFill>
              <a:round/>
              <a:headEnd/>
              <a:tailEnd/>
            </a:ln>
          </p:spPr>
          <p:txBody>
            <a:bodyPr/>
            <a:lstStyle/>
            <a:p>
              <a:endParaRPr lang="en-GB"/>
            </a:p>
          </p:txBody>
        </p:sp>
        <p:sp>
          <p:nvSpPr>
            <p:cNvPr id="274948" name="Line 516"/>
            <p:cNvSpPr>
              <a:spLocks noChangeShapeType="1"/>
            </p:cNvSpPr>
            <p:nvPr/>
          </p:nvSpPr>
          <p:spPr bwMode="auto">
            <a:xfrm>
              <a:off x="933" y="1567"/>
              <a:ext cx="12" cy="1"/>
            </a:xfrm>
            <a:prstGeom prst="line">
              <a:avLst/>
            </a:prstGeom>
            <a:noFill/>
            <a:ln w="30163">
              <a:solidFill>
                <a:srgbClr val="FF0000"/>
              </a:solidFill>
              <a:round/>
              <a:headEnd/>
              <a:tailEnd/>
            </a:ln>
          </p:spPr>
          <p:txBody>
            <a:bodyPr/>
            <a:lstStyle/>
            <a:p>
              <a:endParaRPr lang="en-GB"/>
            </a:p>
          </p:txBody>
        </p:sp>
        <p:sp>
          <p:nvSpPr>
            <p:cNvPr id="274949" name="Line 517"/>
            <p:cNvSpPr>
              <a:spLocks noChangeShapeType="1"/>
            </p:cNvSpPr>
            <p:nvPr/>
          </p:nvSpPr>
          <p:spPr bwMode="auto">
            <a:xfrm>
              <a:off x="945" y="1567"/>
              <a:ext cx="13" cy="1"/>
            </a:xfrm>
            <a:prstGeom prst="line">
              <a:avLst/>
            </a:prstGeom>
            <a:noFill/>
            <a:ln w="30163">
              <a:solidFill>
                <a:srgbClr val="FF0000"/>
              </a:solidFill>
              <a:round/>
              <a:headEnd/>
              <a:tailEnd/>
            </a:ln>
          </p:spPr>
          <p:txBody>
            <a:bodyPr/>
            <a:lstStyle/>
            <a:p>
              <a:endParaRPr lang="en-GB"/>
            </a:p>
          </p:txBody>
        </p:sp>
        <p:sp>
          <p:nvSpPr>
            <p:cNvPr id="274950" name="Line 518"/>
            <p:cNvSpPr>
              <a:spLocks noChangeShapeType="1"/>
            </p:cNvSpPr>
            <p:nvPr/>
          </p:nvSpPr>
          <p:spPr bwMode="auto">
            <a:xfrm>
              <a:off x="958" y="1567"/>
              <a:ext cx="6" cy="1"/>
            </a:xfrm>
            <a:prstGeom prst="line">
              <a:avLst/>
            </a:prstGeom>
            <a:noFill/>
            <a:ln w="30163">
              <a:solidFill>
                <a:srgbClr val="FF0000"/>
              </a:solidFill>
              <a:round/>
              <a:headEnd/>
              <a:tailEnd/>
            </a:ln>
          </p:spPr>
          <p:txBody>
            <a:bodyPr/>
            <a:lstStyle/>
            <a:p>
              <a:endParaRPr lang="en-GB"/>
            </a:p>
          </p:txBody>
        </p:sp>
        <p:sp>
          <p:nvSpPr>
            <p:cNvPr id="274951" name="Line 519"/>
            <p:cNvSpPr>
              <a:spLocks noChangeShapeType="1"/>
            </p:cNvSpPr>
            <p:nvPr/>
          </p:nvSpPr>
          <p:spPr bwMode="auto">
            <a:xfrm>
              <a:off x="964" y="1567"/>
              <a:ext cx="13" cy="1"/>
            </a:xfrm>
            <a:prstGeom prst="line">
              <a:avLst/>
            </a:prstGeom>
            <a:noFill/>
            <a:ln w="30163">
              <a:solidFill>
                <a:srgbClr val="FF0000"/>
              </a:solidFill>
              <a:round/>
              <a:headEnd/>
              <a:tailEnd/>
            </a:ln>
          </p:spPr>
          <p:txBody>
            <a:bodyPr/>
            <a:lstStyle/>
            <a:p>
              <a:endParaRPr lang="en-GB"/>
            </a:p>
          </p:txBody>
        </p:sp>
        <p:sp>
          <p:nvSpPr>
            <p:cNvPr id="274952" name="Line 520"/>
            <p:cNvSpPr>
              <a:spLocks noChangeShapeType="1"/>
            </p:cNvSpPr>
            <p:nvPr/>
          </p:nvSpPr>
          <p:spPr bwMode="auto">
            <a:xfrm>
              <a:off x="977" y="1567"/>
              <a:ext cx="13" cy="1"/>
            </a:xfrm>
            <a:prstGeom prst="line">
              <a:avLst/>
            </a:prstGeom>
            <a:noFill/>
            <a:ln w="30163">
              <a:solidFill>
                <a:srgbClr val="FF0000"/>
              </a:solidFill>
              <a:round/>
              <a:headEnd/>
              <a:tailEnd/>
            </a:ln>
          </p:spPr>
          <p:txBody>
            <a:bodyPr/>
            <a:lstStyle/>
            <a:p>
              <a:endParaRPr lang="en-GB"/>
            </a:p>
          </p:txBody>
        </p:sp>
        <p:sp>
          <p:nvSpPr>
            <p:cNvPr id="274953" name="Line 521"/>
            <p:cNvSpPr>
              <a:spLocks noChangeShapeType="1"/>
            </p:cNvSpPr>
            <p:nvPr/>
          </p:nvSpPr>
          <p:spPr bwMode="auto">
            <a:xfrm>
              <a:off x="990" y="1567"/>
              <a:ext cx="6" cy="1"/>
            </a:xfrm>
            <a:prstGeom prst="line">
              <a:avLst/>
            </a:prstGeom>
            <a:noFill/>
            <a:ln w="30163">
              <a:solidFill>
                <a:srgbClr val="FF0000"/>
              </a:solidFill>
              <a:round/>
              <a:headEnd/>
              <a:tailEnd/>
            </a:ln>
          </p:spPr>
          <p:txBody>
            <a:bodyPr/>
            <a:lstStyle/>
            <a:p>
              <a:endParaRPr lang="en-GB"/>
            </a:p>
          </p:txBody>
        </p:sp>
        <p:sp>
          <p:nvSpPr>
            <p:cNvPr id="274954" name="Line 522"/>
            <p:cNvSpPr>
              <a:spLocks noChangeShapeType="1"/>
            </p:cNvSpPr>
            <p:nvPr/>
          </p:nvSpPr>
          <p:spPr bwMode="auto">
            <a:xfrm>
              <a:off x="996" y="1567"/>
              <a:ext cx="13" cy="1"/>
            </a:xfrm>
            <a:prstGeom prst="line">
              <a:avLst/>
            </a:prstGeom>
            <a:noFill/>
            <a:ln w="30163">
              <a:solidFill>
                <a:srgbClr val="FF0000"/>
              </a:solidFill>
              <a:round/>
              <a:headEnd/>
              <a:tailEnd/>
            </a:ln>
          </p:spPr>
          <p:txBody>
            <a:bodyPr/>
            <a:lstStyle/>
            <a:p>
              <a:endParaRPr lang="en-GB"/>
            </a:p>
          </p:txBody>
        </p:sp>
        <p:sp>
          <p:nvSpPr>
            <p:cNvPr id="274955" name="Line 523"/>
            <p:cNvSpPr>
              <a:spLocks noChangeShapeType="1"/>
            </p:cNvSpPr>
            <p:nvPr/>
          </p:nvSpPr>
          <p:spPr bwMode="auto">
            <a:xfrm>
              <a:off x="1009" y="1567"/>
              <a:ext cx="12" cy="1"/>
            </a:xfrm>
            <a:prstGeom prst="line">
              <a:avLst/>
            </a:prstGeom>
            <a:noFill/>
            <a:ln w="30163">
              <a:solidFill>
                <a:srgbClr val="FF0000"/>
              </a:solidFill>
              <a:round/>
              <a:headEnd/>
              <a:tailEnd/>
            </a:ln>
          </p:spPr>
          <p:txBody>
            <a:bodyPr/>
            <a:lstStyle/>
            <a:p>
              <a:endParaRPr lang="en-GB"/>
            </a:p>
          </p:txBody>
        </p:sp>
        <p:sp>
          <p:nvSpPr>
            <p:cNvPr id="274956" name="Line 524"/>
            <p:cNvSpPr>
              <a:spLocks noChangeShapeType="1"/>
            </p:cNvSpPr>
            <p:nvPr/>
          </p:nvSpPr>
          <p:spPr bwMode="auto">
            <a:xfrm>
              <a:off x="1021" y="1567"/>
              <a:ext cx="7" cy="1"/>
            </a:xfrm>
            <a:prstGeom prst="line">
              <a:avLst/>
            </a:prstGeom>
            <a:noFill/>
            <a:ln w="30163">
              <a:solidFill>
                <a:srgbClr val="FF0000"/>
              </a:solidFill>
              <a:round/>
              <a:headEnd/>
              <a:tailEnd/>
            </a:ln>
          </p:spPr>
          <p:txBody>
            <a:bodyPr/>
            <a:lstStyle/>
            <a:p>
              <a:endParaRPr lang="en-GB"/>
            </a:p>
          </p:txBody>
        </p:sp>
        <p:sp>
          <p:nvSpPr>
            <p:cNvPr id="274957" name="Line 525"/>
            <p:cNvSpPr>
              <a:spLocks noChangeShapeType="1"/>
            </p:cNvSpPr>
            <p:nvPr/>
          </p:nvSpPr>
          <p:spPr bwMode="auto">
            <a:xfrm>
              <a:off x="1028" y="1567"/>
              <a:ext cx="12" cy="1"/>
            </a:xfrm>
            <a:prstGeom prst="line">
              <a:avLst/>
            </a:prstGeom>
            <a:noFill/>
            <a:ln w="30163">
              <a:solidFill>
                <a:srgbClr val="FF0000"/>
              </a:solidFill>
              <a:round/>
              <a:headEnd/>
              <a:tailEnd/>
            </a:ln>
          </p:spPr>
          <p:txBody>
            <a:bodyPr/>
            <a:lstStyle/>
            <a:p>
              <a:endParaRPr lang="en-GB"/>
            </a:p>
          </p:txBody>
        </p:sp>
        <p:sp>
          <p:nvSpPr>
            <p:cNvPr id="274958" name="Line 526"/>
            <p:cNvSpPr>
              <a:spLocks noChangeShapeType="1"/>
            </p:cNvSpPr>
            <p:nvPr/>
          </p:nvSpPr>
          <p:spPr bwMode="auto">
            <a:xfrm>
              <a:off x="1040" y="1567"/>
              <a:ext cx="13" cy="1"/>
            </a:xfrm>
            <a:prstGeom prst="line">
              <a:avLst/>
            </a:prstGeom>
            <a:noFill/>
            <a:ln w="30163">
              <a:solidFill>
                <a:srgbClr val="FF0000"/>
              </a:solidFill>
              <a:round/>
              <a:headEnd/>
              <a:tailEnd/>
            </a:ln>
          </p:spPr>
          <p:txBody>
            <a:bodyPr/>
            <a:lstStyle/>
            <a:p>
              <a:endParaRPr lang="en-GB"/>
            </a:p>
          </p:txBody>
        </p:sp>
        <p:sp>
          <p:nvSpPr>
            <p:cNvPr id="274959" name="Line 527"/>
            <p:cNvSpPr>
              <a:spLocks noChangeShapeType="1"/>
            </p:cNvSpPr>
            <p:nvPr/>
          </p:nvSpPr>
          <p:spPr bwMode="auto">
            <a:xfrm>
              <a:off x="1053" y="1567"/>
              <a:ext cx="6" cy="1"/>
            </a:xfrm>
            <a:prstGeom prst="line">
              <a:avLst/>
            </a:prstGeom>
            <a:noFill/>
            <a:ln w="30163">
              <a:solidFill>
                <a:srgbClr val="FF0000"/>
              </a:solidFill>
              <a:round/>
              <a:headEnd/>
              <a:tailEnd/>
            </a:ln>
          </p:spPr>
          <p:txBody>
            <a:bodyPr/>
            <a:lstStyle/>
            <a:p>
              <a:endParaRPr lang="en-GB"/>
            </a:p>
          </p:txBody>
        </p:sp>
        <p:sp>
          <p:nvSpPr>
            <p:cNvPr id="274960" name="Line 528"/>
            <p:cNvSpPr>
              <a:spLocks noChangeShapeType="1"/>
            </p:cNvSpPr>
            <p:nvPr/>
          </p:nvSpPr>
          <p:spPr bwMode="auto">
            <a:xfrm>
              <a:off x="1059" y="1567"/>
              <a:ext cx="13" cy="1"/>
            </a:xfrm>
            <a:prstGeom prst="line">
              <a:avLst/>
            </a:prstGeom>
            <a:noFill/>
            <a:ln w="30163">
              <a:solidFill>
                <a:srgbClr val="FF0000"/>
              </a:solidFill>
              <a:round/>
              <a:headEnd/>
              <a:tailEnd/>
            </a:ln>
          </p:spPr>
          <p:txBody>
            <a:bodyPr/>
            <a:lstStyle/>
            <a:p>
              <a:endParaRPr lang="en-GB"/>
            </a:p>
          </p:txBody>
        </p:sp>
        <p:sp>
          <p:nvSpPr>
            <p:cNvPr id="274961" name="Line 529"/>
            <p:cNvSpPr>
              <a:spLocks noChangeShapeType="1"/>
            </p:cNvSpPr>
            <p:nvPr/>
          </p:nvSpPr>
          <p:spPr bwMode="auto">
            <a:xfrm>
              <a:off x="1072" y="1567"/>
              <a:ext cx="13" cy="1"/>
            </a:xfrm>
            <a:prstGeom prst="line">
              <a:avLst/>
            </a:prstGeom>
            <a:noFill/>
            <a:ln w="30163">
              <a:solidFill>
                <a:srgbClr val="FF0000"/>
              </a:solidFill>
              <a:round/>
              <a:headEnd/>
              <a:tailEnd/>
            </a:ln>
          </p:spPr>
          <p:txBody>
            <a:bodyPr/>
            <a:lstStyle/>
            <a:p>
              <a:endParaRPr lang="en-GB"/>
            </a:p>
          </p:txBody>
        </p:sp>
        <p:sp>
          <p:nvSpPr>
            <p:cNvPr id="274962" name="Line 530"/>
            <p:cNvSpPr>
              <a:spLocks noChangeShapeType="1"/>
            </p:cNvSpPr>
            <p:nvPr/>
          </p:nvSpPr>
          <p:spPr bwMode="auto">
            <a:xfrm>
              <a:off x="1085" y="1567"/>
              <a:ext cx="6" cy="1"/>
            </a:xfrm>
            <a:prstGeom prst="line">
              <a:avLst/>
            </a:prstGeom>
            <a:noFill/>
            <a:ln w="30163">
              <a:solidFill>
                <a:srgbClr val="FF0000"/>
              </a:solidFill>
              <a:round/>
              <a:headEnd/>
              <a:tailEnd/>
            </a:ln>
          </p:spPr>
          <p:txBody>
            <a:bodyPr/>
            <a:lstStyle/>
            <a:p>
              <a:endParaRPr lang="en-GB"/>
            </a:p>
          </p:txBody>
        </p:sp>
        <p:sp>
          <p:nvSpPr>
            <p:cNvPr id="274963" name="Line 531"/>
            <p:cNvSpPr>
              <a:spLocks noChangeShapeType="1"/>
            </p:cNvSpPr>
            <p:nvPr/>
          </p:nvSpPr>
          <p:spPr bwMode="auto">
            <a:xfrm>
              <a:off x="1091" y="1567"/>
              <a:ext cx="13" cy="1"/>
            </a:xfrm>
            <a:prstGeom prst="line">
              <a:avLst/>
            </a:prstGeom>
            <a:noFill/>
            <a:ln w="30163">
              <a:solidFill>
                <a:srgbClr val="FF0000"/>
              </a:solidFill>
              <a:round/>
              <a:headEnd/>
              <a:tailEnd/>
            </a:ln>
          </p:spPr>
          <p:txBody>
            <a:bodyPr/>
            <a:lstStyle/>
            <a:p>
              <a:endParaRPr lang="en-GB"/>
            </a:p>
          </p:txBody>
        </p:sp>
        <p:sp>
          <p:nvSpPr>
            <p:cNvPr id="274964" name="Line 532"/>
            <p:cNvSpPr>
              <a:spLocks noChangeShapeType="1"/>
            </p:cNvSpPr>
            <p:nvPr/>
          </p:nvSpPr>
          <p:spPr bwMode="auto">
            <a:xfrm>
              <a:off x="1104" y="1567"/>
              <a:ext cx="12" cy="1"/>
            </a:xfrm>
            <a:prstGeom prst="line">
              <a:avLst/>
            </a:prstGeom>
            <a:noFill/>
            <a:ln w="30163">
              <a:solidFill>
                <a:srgbClr val="FF0000"/>
              </a:solidFill>
              <a:round/>
              <a:headEnd/>
              <a:tailEnd/>
            </a:ln>
          </p:spPr>
          <p:txBody>
            <a:bodyPr/>
            <a:lstStyle/>
            <a:p>
              <a:endParaRPr lang="en-GB"/>
            </a:p>
          </p:txBody>
        </p:sp>
        <p:sp>
          <p:nvSpPr>
            <p:cNvPr id="274965" name="Line 533"/>
            <p:cNvSpPr>
              <a:spLocks noChangeShapeType="1"/>
            </p:cNvSpPr>
            <p:nvPr/>
          </p:nvSpPr>
          <p:spPr bwMode="auto">
            <a:xfrm>
              <a:off x="1116" y="1567"/>
              <a:ext cx="7" cy="1"/>
            </a:xfrm>
            <a:prstGeom prst="line">
              <a:avLst/>
            </a:prstGeom>
            <a:noFill/>
            <a:ln w="30163">
              <a:solidFill>
                <a:srgbClr val="FF0000"/>
              </a:solidFill>
              <a:round/>
              <a:headEnd/>
              <a:tailEnd/>
            </a:ln>
          </p:spPr>
          <p:txBody>
            <a:bodyPr/>
            <a:lstStyle/>
            <a:p>
              <a:endParaRPr lang="en-GB"/>
            </a:p>
          </p:txBody>
        </p:sp>
        <p:sp>
          <p:nvSpPr>
            <p:cNvPr id="274966" name="Line 534"/>
            <p:cNvSpPr>
              <a:spLocks noChangeShapeType="1"/>
            </p:cNvSpPr>
            <p:nvPr/>
          </p:nvSpPr>
          <p:spPr bwMode="auto">
            <a:xfrm>
              <a:off x="1123" y="1567"/>
              <a:ext cx="12" cy="1"/>
            </a:xfrm>
            <a:prstGeom prst="line">
              <a:avLst/>
            </a:prstGeom>
            <a:noFill/>
            <a:ln w="30163">
              <a:solidFill>
                <a:srgbClr val="FF0000"/>
              </a:solidFill>
              <a:round/>
              <a:headEnd/>
              <a:tailEnd/>
            </a:ln>
          </p:spPr>
          <p:txBody>
            <a:bodyPr/>
            <a:lstStyle/>
            <a:p>
              <a:endParaRPr lang="en-GB"/>
            </a:p>
          </p:txBody>
        </p:sp>
        <p:sp>
          <p:nvSpPr>
            <p:cNvPr id="274967" name="Line 535"/>
            <p:cNvSpPr>
              <a:spLocks noChangeShapeType="1"/>
            </p:cNvSpPr>
            <p:nvPr/>
          </p:nvSpPr>
          <p:spPr bwMode="auto">
            <a:xfrm>
              <a:off x="1135" y="1567"/>
              <a:ext cx="13" cy="1"/>
            </a:xfrm>
            <a:prstGeom prst="line">
              <a:avLst/>
            </a:prstGeom>
            <a:noFill/>
            <a:ln w="30163">
              <a:solidFill>
                <a:srgbClr val="FF0000"/>
              </a:solidFill>
              <a:round/>
              <a:headEnd/>
              <a:tailEnd/>
            </a:ln>
          </p:spPr>
          <p:txBody>
            <a:bodyPr/>
            <a:lstStyle/>
            <a:p>
              <a:endParaRPr lang="en-GB"/>
            </a:p>
          </p:txBody>
        </p:sp>
        <p:sp>
          <p:nvSpPr>
            <p:cNvPr id="274968" name="Line 536"/>
            <p:cNvSpPr>
              <a:spLocks noChangeShapeType="1"/>
            </p:cNvSpPr>
            <p:nvPr/>
          </p:nvSpPr>
          <p:spPr bwMode="auto">
            <a:xfrm>
              <a:off x="1148" y="1567"/>
              <a:ext cx="12" cy="1"/>
            </a:xfrm>
            <a:prstGeom prst="line">
              <a:avLst/>
            </a:prstGeom>
            <a:noFill/>
            <a:ln w="30163">
              <a:solidFill>
                <a:srgbClr val="FF0000"/>
              </a:solidFill>
              <a:round/>
              <a:headEnd/>
              <a:tailEnd/>
            </a:ln>
          </p:spPr>
          <p:txBody>
            <a:bodyPr/>
            <a:lstStyle/>
            <a:p>
              <a:endParaRPr lang="en-GB"/>
            </a:p>
          </p:txBody>
        </p:sp>
        <p:sp>
          <p:nvSpPr>
            <p:cNvPr id="274969" name="Line 537"/>
            <p:cNvSpPr>
              <a:spLocks noChangeShapeType="1"/>
            </p:cNvSpPr>
            <p:nvPr/>
          </p:nvSpPr>
          <p:spPr bwMode="auto">
            <a:xfrm>
              <a:off x="1160" y="1567"/>
              <a:ext cx="7" cy="1"/>
            </a:xfrm>
            <a:prstGeom prst="line">
              <a:avLst/>
            </a:prstGeom>
            <a:noFill/>
            <a:ln w="30163">
              <a:solidFill>
                <a:srgbClr val="FF0000"/>
              </a:solidFill>
              <a:round/>
              <a:headEnd/>
              <a:tailEnd/>
            </a:ln>
          </p:spPr>
          <p:txBody>
            <a:bodyPr/>
            <a:lstStyle/>
            <a:p>
              <a:endParaRPr lang="en-GB"/>
            </a:p>
          </p:txBody>
        </p:sp>
        <p:sp>
          <p:nvSpPr>
            <p:cNvPr id="274970" name="Line 538"/>
            <p:cNvSpPr>
              <a:spLocks noChangeShapeType="1"/>
            </p:cNvSpPr>
            <p:nvPr/>
          </p:nvSpPr>
          <p:spPr bwMode="auto">
            <a:xfrm>
              <a:off x="1167" y="1567"/>
              <a:ext cx="12" cy="1"/>
            </a:xfrm>
            <a:prstGeom prst="line">
              <a:avLst/>
            </a:prstGeom>
            <a:noFill/>
            <a:ln w="30163">
              <a:solidFill>
                <a:srgbClr val="FF0000"/>
              </a:solidFill>
              <a:round/>
              <a:headEnd/>
              <a:tailEnd/>
            </a:ln>
          </p:spPr>
          <p:txBody>
            <a:bodyPr/>
            <a:lstStyle/>
            <a:p>
              <a:endParaRPr lang="en-GB"/>
            </a:p>
          </p:txBody>
        </p:sp>
        <p:sp>
          <p:nvSpPr>
            <p:cNvPr id="274971" name="Line 539"/>
            <p:cNvSpPr>
              <a:spLocks noChangeShapeType="1"/>
            </p:cNvSpPr>
            <p:nvPr/>
          </p:nvSpPr>
          <p:spPr bwMode="auto">
            <a:xfrm>
              <a:off x="1179" y="1567"/>
              <a:ext cx="13" cy="1"/>
            </a:xfrm>
            <a:prstGeom prst="line">
              <a:avLst/>
            </a:prstGeom>
            <a:noFill/>
            <a:ln w="30163">
              <a:solidFill>
                <a:srgbClr val="FF0000"/>
              </a:solidFill>
              <a:round/>
              <a:headEnd/>
              <a:tailEnd/>
            </a:ln>
          </p:spPr>
          <p:txBody>
            <a:bodyPr/>
            <a:lstStyle/>
            <a:p>
              <a:endParaRPr lang="en-GB"/>
            </a:p>
          </p:txBody>
        </p:sp>
        <p:sp>
          <p:nvSpPr>
            <p:cNvPr id="274972" name="Line 540"/>
            <p:cNvSpPr>
              <a:spLocks noChangeShapeType="1"/>
            </p:cNvSpPr>
            <p:nvPr/>
          </p:nvSpPr>
          <p:spPr bwMode="auto">
            <a:xfrm>
              <a:off x="1192" y="1567"/>
              <a:ext cx="6" cy="1"/>
            </a:xfrm>
            <a:prstGeom prst="line">
              <a:avLst/>
            </a:prstGeom>
            <a:noFill/>
            <a:ln w="30163">
              <a:solidFill>
                <a:srgbClr val="FF0000"/>
              </a:solidFill>
              <a:round/>
              <a:headEnd/>
              <a:tailEnd/>
            </a:ln>
          </p:spPr>
          <p:txBody>
            <a:bodyPr/>
            <a:lstStyle/>
            <a:p>
              <a:endParaRPr lang="en-GB"/>
            </a:p>
          </p:txBody>
        </p:sp>
        <p:sp>
          <p:nvSpPr>
            <p:cNvPr id="274973" name="Line 541"/>
            <p:cNvSpPr>
              <a:spLocks noChangeShapeType="1"/>
            </p:cNvSpPr>
            <p:nvPr/>
          </p:nvSpPr>
          <p:spPr bwMode="auto">
            <a:xfrm>
              <a:off x="1198" y="1567"/>
              <a:ext cx="13" cy="1"/>
            </a:xfrm>
            <a:prstGeom prst="line">
              <a:avLst/>
            </a:prstGeom>
            <a:noFill/>
            <a:ln w="30163">
              <a:solidFill>
                <a:srgbClr val="FF0000"/>
              </a:solidFill>
              <a:round/>
              <a:headEnd/>
              <a:tailEnd/>
            </a:ln>
          </p:spPr>
          <p:txBody>
            <a:bodyPr/>
            <a:lstStyle/>
            <a:p>
              <a:endParaRPr lang="en-GB"/>
            </a:p>
          </p:txBody>
        </p:sp>
        <p:sp>
          <p:nvSpPr>
            <p:cNvPr id="274974" name="Line 542"/>
            <p:cNvSpPr>
              <a:spLocks noChangeShapeType="1"/>
            </p:cNvSpPr>
            <p:nvPr/>
          </p:nvSpPr>
          <p:spPr bwMode="auto">
            <a:xfrm>
              <a:off x="1211" y="1567"/>
              <a:ext cx="13" cy="1"/>
            </a:xfrm>
            <a:prstGeom prst="line">
              <a:avLst/>
            </a:prstGeom>
            <a:noFill/>
            <a:ln w="30163">
              <a:solidFill>
                <a:srgbClr val="FF0000"/>
              </a:solidFill>
              <a:round/>
              <a:headEnd/>
              <a:tailEnd/>
            </a:ln>
          </p:spPr>
          <p:txBody>
            <a:bodyPr/>
            <a:lstStyle/>
            <a:p>
              <a:endParaRPr lang="en-GB"/>
            </a:p>
          </p:txBody>
        </p:sp>
        <p:sp>
          <p:nvSpPr>
            <p:cNvPr id="274975" name="Line 543"/>
            <p:cNvSpPr>
              <a:spLocks noChangeShapeType="1"/>
            </p:cNvSpPr>
            <p:nvPr/>
          </p:nvSpPr>
          <p:spPr bwMode="auto">
            <a:xfrm>
              <a:off x="1224" y="1567"/>
              <a:ext cx="6" cy="1"/>
            </a:xfrm>
            <a:prstGeom prst="line">
              <a:avLst/>
            </a:prstGeom>
            <a:noFill/>
            <a:ln w="30163">
              <a:solidFill>
                <a:srgbClr val="FF0000"/>
              </a:solidFill>
              <a:round/>
              <a:headEnd/>
              <a:tailEnd/>
            </a:ln>
          </p:spPr>
          <p:txBody>
            <a:bodyPr/>
            <a:lstStyle/>
            <a:p>
              <a:endParaRPr lang="en-GB"/>
            </a:p>
          </p:txBody>
        </p:sp>
        <p:sp>
          <p:nvSpPr>
            <p:cNvPr id="274976" name="Line 544"/>
            <p:cNvSpPr>
              <a:spLocks noChangeShapeType="1"/>
            </p:cNvSpPr>
            <p:nvPr/>
          </p:nvSpPr>
          <p:spPr bwMode="auto">
            <a:xfrm>
              <a:off x="1230" y="1567"/>
              <a:ext cx="13" cy="1"/>
            </a:xfrm>
            <a:prstGeom prst="line">
              <a:avLst/>
            </a:prstGeom>
            <a:noFill/>
            <a:ln w="30163">
              <a:solidFill>
                <a:srgbClr val="FF0000"/>
              </a:solidFill>
              <a:round/>
              <a:headEnd/>
              <a:tailEnd/>
            </a:ln>
          </p:spPr>
          <p:txBody>
            <a:bodyPr/>
            <a:lstStyle/>
            <a:p>
              <a:endParaRPr lang="en-GB"/>
            </a:p>
          </p:txBody>
        </p:sp>
        <p:sp>
          <p:nvSpPr>
            <p:cNvPr id="274977" name="Line 545"/>
            <p:cNvSpPr>
              <a:spLocks noChangeShapeType="1"/>
            </p:cNvSpPr>
            <p:nvPr/>
          </p:nvSpPr>
          <p:spPr bwMode="auto">
            <a:xfrm>
              <a:off x="1243" y="1567"/>
              <a:ext cx="12" cy="1"/>
            </a:xfrm>
            <a:prstGeom prst="line">
              <a:avLst/>
            </a:prstGeom>
            <a:noFill/>
            <a:ln w="30163">
              <a:solidFill>
                <a:srgbClr val="FF0000"/>
              </a:solidFill>
              <a:round/>
              <a:headEnd/>
              <a:tailEnd/>
            </a:ln>
          </p:spPr>
          <p:txBody>
            <a:bodyPr/>
            <a:lstStyle/>
            <a:p>
              <a:endParaRPr lang="en-GB"/>
            </a:p>
          </p:txBody>
        </p:sp>
        <p:sp>
          <p:nvSpPr>
            <p:cNvPr id="274978" name="Line 546"/>
            <p:cNvSpPr>
              <a:spLocks noChangeShapeType="1"/>
            </p:cNvSpPr>
            <p:nvPr/>
          </p:nvSpPr>
          <p:spPr bwMode="auto">
            <a:xfrm>
              <a:off x="1255" y="1567"/>
              <a:ext cx="7" cy="1"/>
            </a:xfrm>
            <a:prstGeom prst="line">
              <a:avLst/>
            </a:prstGeom>
            <a:noFill/>
            <a:ln w="30163">
              <a:solidFill>
                <a:srgbClr val="FF0000"/>
              </a:solidFill>
              <a:round/>
              <a:headEnd/>
              <a:tailEnd/>
            </a:ln>
          </p:spPr>
          <p:txBody>
            <a:bodyPr/>
            <a:lstStyle/>
            <a:p>
              <a:endParaRPr lang="en-GB"/>
            </a:p>
          </p:txBody>
        </p:sp>
        <p:sp>
          <p:nvSpPr>
            <p:cNvPr id="274979" name="Line 547"/>
            <p:cNvSpPr>
              <a:spLocks noChangeShapeType="1"/>
            </p:cNvSpPr>
            <p:nvPr/>
          </p:nvSpPr>
          <p:spPr bwMode="auto">
            <a:xfrm>
              <a:off x="1262" y="1567"/>
              <a:ext cx="12" cy="1"/>
            </a:xfrm>
            <a:prstGeom prst="line">
              <a:avLst/>
            </a:prstGeom>
            <a:noFill/>
            <a:ln w="30163">
              <a:solidFill>
                <a:srgbClr val="FF0000"/>
              </a:solidFill>
              <a:round/>
              <a:headEnd/>
              <a:tailEnd/>
            </a:ln>
          </p:spPr>
          <p:txBody>
            <a:bodyPr/>
            <a:lstStyle/>
            <a:p>
              <a:endParaRPr lang="en-GB"/>
            </a:p>
          </p:txBody>
        </p:sp>
        <p:sp>
          <p:nvSpPr>
            <p:cNvPr id="274980" name="Line 548"/>
            <p:cNvSpPr>
              <a:spLocks noChangeShapeType="1"/>
            </p:cNvSpPr>
            <p:nvPr/>
          </p:nvSpPr>
          <p:spPr bwMode="auto">
            <a:xfrm>
              <a:off x="1274" y="1567"/>
              <a:ext cx="13" cy="1"/>
            </a:xfrm>
            <a:prstGeom prst="line">
              <a:avLst/>
            </a:prstGeom>
            <a:noFill/>
            <a:ln w="30163">
              <a:solidFill>
                <a:srgbClr val="FF0000"/>
              </a:solidFill>
              <a:round/>
              <a:headEnd/>
              <a:tailEnd/>
            </a:ln>
          </p:spPr>
          <p:txBody>
            <a:bodyPr/>
            <a:lstStyle/>
            <a:p>
              <a:endParaRPr lang="en-GB"/>
            </a:p>
          </p:txBody>
        </p:sp>
        <p:sp>
          <p:nvSpPr>
            <p:cNvPr id="274981" name="Line 549"/>
            <p:cNvSpPr>
              <a:spLocks noChangeShapeType="1"/>
            </p:cNvSpPr>
            <p:nvPr/>
          </p:nvSpPr>
          <p:spPr bwMode="auto">
            <a:xfrm>
              <a:off x="1287" y="1567"/>
              <a:ext cx="6" cy="1"/>
            </a:xfrm>
            <a:prstGeom prst="line">
              <a:avLst/>
            </a:prstGeom>
            <a:noFill/>
            <a:ln w="30163">
              <a:solidFill>
                <a:srgbClr val="FF0000"/>
              </a:solidFill>
              <a:round/>
              <a:headEnd/>
              <a:tailEnd/>
            </a:ln>
          </p:spPr>
          <p:txBody>
            <a:bodyPr/>
            <a:lstStyle/>
            <a:p>
              <a:endParaRPr lang="en-GB"/>
            </a:p>
          </p:txBody>
        </p:sp>
        <p:sp>
          <p:nvSpPr>
            <p:cNvPr id="274982" name="Line 550"/>
            <p:cNvSpPr>
              <a:spLocks noChangeShapeType="1"/>
            </p:cNvSpPr>
            <p:nvPr/>
          </p:nvSpPr>
          <p:spPr bwMode="auto">
            <a:xfrm>
              <a:off x="1293" y="1567"/>
              <a:ext cx="13" cy="1"/>
            </a:xfrm>
            <a:prstGeom prst="line">
              <a:avLst/>
            </a:prstGeom>
            <a:noFill/>
            <a:ln w="30163">
              <a:solidFill>
                <a:srgbClr val="FF0000"/>
              </a:solidFill>
              <a:round/>
              <a:headEnd/>
              <a:tailEnd/>
            </a:ln>
          </p:spPr>
          <p:txBody>
            <a:bodyPr/>
            <a:lstStyle/>
            <a:p>
              <a:endParaRPr lang="en-GB"/>
            </a:p>
          </p:txBody>
        </p:sp>
        <p:sp>
          <p:nvSpPr>
            <p:cNvPr id="274983" name="Line 551"/>
            <p:cNvSpPr>
              <a:spLocks noChangeShapeType="1"/>
            </p:cNvSpPr>
            <p:nvPr/>
          </p:nvSpPr>
          <p:spPr bwMode="auto">
            <a:xfrm>
              <a:off x="1306" y="1567"/>
              <a:ext cx="13" cy="1"/>
            </a:xfrm>
            <a:prstGeom prst="line">
              <a:avLst/>
            </a:prstGeom>
            <a:noFill/>
            <a:ln w="30163">
              <a:solidFill>
                <a:srgbClr val="FF0000"/>
              </a:solidFill>
              <a:round/>
              <a:headEnd/>
              <a:tailEnd/>
            </a:ln>
          </p:spPr>
          <p:txBody>
            <a:bodyPr/>
            <a:lstStyle/>
            <a:p>
              <a:endParaRPr lang="en-GB"/>
            </a:p>
          </p:txBody>
        </p:sp>
        <p:sp>
          <p:nvSpPr>
            <p:cNvPr id="274984" name="Line 552"/>
            <p:cNvSpPr>
              <a:spLocks noChangeShapeType="1"/>
            </p:cNvSpPr>
            <p:nvPr/>
          </p:nvSpPr>
          <p:spPr bwMode="auto">
            <a:xfrm>
              <a:off x="1319" y="1567"/>
              <a:ext cx="6" cy="1"/>
            </a:xfrm>
            <a:prstGeom prst="line">
              <a:avLst/>
            </a:prstGeom>
            <a:noFill/>
            <a:ln w="30163">
              <a:solidFill>
                <a:srgbClr val="FF0000"/>
              </a:solidFill>
              <a:round/>
              <a:headEnd/>
              <a:tailEnd/>
            </a:ln>
          </p:spPr>
          <p:txBody>
            <a:bodyPr/>
            <a:lstStyle/>
            <a:p>
              <a:endParaRPr lang="en-GB"/>
            </a:p>
          </p:txBody>
        </p:sp>
        <p:sp>
          <p:nvSpPr>
            <p:cNvPr id="274985" name="Line 553"/>
            <p:cNvSpPr>
              <a:spLocks noChangeShapeType="1"/>
            </p:cNvSpPr>
            <p:nvPr/>
          </p:nvSpPr>
          <p:spPr bwMode="auto">
            <a:xfrm>
              <a:off x="1325" y="1567"/>
              <a:ext cx="13" cy="1"/>
            </a:xfrm>
            <a:prstGeom prst="line">
              <a:avLst/>
            </a:prstGeom>
            <a:noFill/>
            <a:ln w="30163">
              <a:solidFill>
                <a:srgbClr val="FF0000"/>
              </a:solidFill>
              <a:round/>
              <a:headEnd/>
              <a:tailEnd/>
            </a:ln>
          </p:spPr>
          <p:txBody>
            <a:bodyPr/>
            <a:lstStyle/>
            <a:p>
              <a:endParaRPr lang="en-GB"/>
            </a:p>
          </p:txBody>
        </p:sp>
        <p:sp>
          <p:nvSpPr>
            <p:cNvPr id="274986" name="Line 554"/>
            <p:cNvSpPr>
              <a:spLocks noChangeShapeType="1"/>
            </p:cNvSpPr>
            <p:nvPr/>
          </p:nvSpPr>
          <p:spPr bwMode="auto">
            <a:xfrm>
              <a:off x="1338" y="1567"/>
              <a:ext cx="12" cy="1"/>
            </a:xfrm>
            <a:prstGeom prst="line">
              <a:avLst/>
            </a:prstGeom>
            <a:noFill/>
            <a:ln w="30163">
              <a:solidFill>
                <a:srgbClr val="FF0000"/>
              </a:solidFill>
              <a:round/>
              <a:headEnd/>
              <a:tailEnd/>
            </a:ln>
          </p:spPr>
          <p:txBody>
            <a:bodyPr/>
            <a:lstStyle/>
            <a:p>
              <a:endParaRPr lang="en-GB"/>
            </a:p>
          </p:txBody>
        </p:sp>
        <p:sp>
          <p:nvSpPr>
            <p:cNvPr id="274987" name="Line 555"/>
            <p:cNvSpPr>
              <a:spLocks noChangeShapeType="1"/>
            </p:cNvSpPr>
            <p:nvPr/>
          </p:nvSpPr>
          <p:spPr bwMode="auto">
            <a:xfrm>
              <a:off x="1350" y="1567"/>
              <a:ext cx="6" cy="1"/>
            </a:xfrm>
            <a:prstGeom prst="line">
              <a:avLst/>
            </a:prstGeom>
            <a:noFill/>
            <a:ln w="30163">
              <a:solidFill>
                <a:srgbClr val="FF0000"/>
              </a:solidFill>
              <a:round/>
              <a:headEnd/>
              <a:tailEnd/>
            </a:ln>
          </p:spPr>
          <p:txBody>
            <a:bodyPr/>
            <a:lstStyle/>
            <a:p>
              <a:endParaRPr lang="en-GB"/>
            </a:p>
          </p:txBody>
        </p:sp>
        <p:sp>
          <p:nvSpPr>
            <p:cNvPr id="274988" name="Line 556"/>
            <p:cNvSpPr>
              <a:spLocks noChangeShapeType="1"/>
            </p:cNvSpPr>
            <p:nvPr/>
          </p:nvSpPr>
          <p:spPr bwMode="auto">
            <a:xfrm>
              <a:off x="1356" y="1567"/>
              <a:ext cx="13" cy="1"/>
            </a:xfrm>
            <a:prstGeom prst="line">
              <a:avLst/>
            </a:prstGeom>
            <a:noFill/>
            <a:ln w="30163">
              <a:solidFill>
                <a:srgbClr val="FF0000"/>
              </a:solidFill>
              <a:round/>
              <a:headEnd/>
              <a:tailEnd/>
            </a:ln>
          </p:spPr>
          <p:txBody>
            <a:bodyPr/>
            <a:lstStyle/>
            <a:p>
              <a:endParaRPr lang="en-GB"/>
            </a:p>
          </p:txBody>
        </p:sp>
        <p:sp>
          <p:nvSpPr>
            <p:cNvPr id="274989" name="Line 557"/>
            <p:cNvSpPr>
              <a:spLocks noChangeShapeType="1"/>
            </p:cNvSpPr>
            <p:nvPr/>
          </p:nvSpPr>
          <p:spPr bwMode="auto">
            <a:xfrm>
              <a:off x="1369" y="1567"/>
              <a:ext cx="13" cy="1"/>
            </a:xfrm>
            <a:prstGeom prst="line">
              <a:avLst/>
            </a:prstGeom>
            <a:noFill/>
            <a:ln w="30163">
              <a:solidFill>
                <a:srgbClr val="FF0000"/>
              </a:solidFill>
              <a:round/>
              <a:headEnd/>
              <a:tailEnd/>
            </a:ln>
          </p:spPr>
          <p:txBody>
            <a:bodyPr/>
            <a:lstStyle/>
            <a:p>
              <a:endParaRPr lang="en-GB"/>
            </a:p>
          </p:txBody>
        </p:sp>
        <p:sp>
          <p:nvSpPr>
            <p:cNvPr id="274990" name="Line 558"/>
            <p:cNvSpPr>
              <a:spLocks noChangeShapeType="1"/>
            </p:cNvSpPr>
            <p:nvPr/>
          </p:nvSpPr>
          <p:spPr bwMode="auto">
            <a:xfrm>
              <a:off x="1382" y="1567"/>
              <a:ext cx="6" cy="1"/>
            </a:xfrm>
            <a:prstGeom prst="line">
              <a:avLst/>
            </a:prstGeom>
            <a:noFill/>
            <a:ln w="30163">
              <a:solidFill>
                <a:srgbClr val="FF0000"/>
              </a:solidFill>
              <a:round/>
              <a:headEnd/>
              <a:tailEnd/>
            </a:ln>
          </p:spPr>
          <p:txBody>
            <a:bodyPr/>
            <a:lstStyle/>
            <a:p>
              <a:endParaRPr lang="en-GB"/>
            </a:p>
          </p:txBody>
        </p:sp>
        <p:sp>
          <p:nvSpPr>
            <p:cNvPr id="274991" name="Line 559"/>
            <p:cNvSpPr>
              <a:spLocks noChangeShapeType="1"/>
            </p:cNvSpPr>
            <p:nvPr/>
          </p:nvSpPr>
          <p:spPr bwMode="auto">
            <a:xfrm>
              <a:off x="1388" y="1567"/>
              <a:ext cx="13" cy="1"/>
            </a:xfrm>
            <a:prstGeom prst="line">
              <a:avLst/>
            </a:prstGeom>
            <a:noFill/>
            <a:ln w="30163">
              <a:solidFill>
                <a:srgbClr val="FF0000"/>
              </a:solidFill>
              <a:round/>
              <a:headEnd/>
              <a:tailEnd/>
            </a:ln>
          </p:spPr>
          <p:txBody>
            <a:bodyPr/>
            <a:lstStyle/>
            <a:p>
              <a:endParaRPr lang="en-GB"/>
            </a:p>
          </p:txBody>
        </p:sp>
        <p:sp>
          <p:nvSpPr>
            <p:cNvPr id="274992" name="Line 560"/>
            <p:cNvSpPr>
              <a:spLocks noChangeShapeType="1"/>
            </p:cNvSpPr>
            <p:nvPr/>
          </p:nvSpPr>
          <p:spPr bwMode="auto">
            <a:xfrm>
              <a:off x="1401" y="1567"/>
              <a:ext cx="12" cy="1"/>
            </a:xfrm>
            <a:prstGeom prst="line">
              <a:avLst/>
            </a:prstGeom>
            <a:noFill/>
            <a:ln w="30163">
              <a:solidFill>
                <a:srgbClr val="FF0000"/>
              </a:solidFill>
              <a:round/>
              <a:headEnd/>
              <a:tailEnd/>
            </a:ln>
          </p:spPr>
          <p:txBody>
            <a:bodyPr/>
            <a:lstStyle/>
            <a:p>
              <a:endParaRPr lang="en-GB"/>
            </a:p>
          </p:txBody>
        </p:sp>
        <p:sp>
          <p:nvSpPr>
            <p:cNvPr id="274993" name="Line 561"/>
            <p:cNvSpPr>
              <a:spLocks noChangeShapeType="1"/>
            </p:cNvSpPr>
            <p:nvPr/>
          </p:nvSpPr>
          <p:spPr bwMode="auto">
            <a:xfrm>
              <a:off x="1413" y="1567"/>
              <a:ext cx="7" cy="1"/>
            </a:xfrm>
            <a:prstGeom prst="line">
              <a:avLst/>
            </a:prstGeom>
            <a:noFill/>
            <a:ln w="30163">
              <a:solidFill>
                <a:srgbClr val="FF0000"/>
              </a:solidFill>
              <a:round/>
              <a:headEnd/>
              <a:tailEnd/>
            </a:ln>
          </p:spPr>
          <p:txBody>
            <a:bodyPr/>
            <a:lstStyle/>
            <a:p>
              <a:endParaRPr lang="en-GB"/>
            </a:p>
          </p:txBody>
        </p:sp>
        <p:sp>
          <p:nvSpPr>
            <p:cNvPr id="274994" name="Line 562"/>
            <p:cNvSpPr>
              <a:spLocks noChangeShapeType="1"/>
            </p:cNvSpPr>
            <p:nvPr/>
          </p:nvSpPr>
          <p:spPr bwMode="auto">
            <a:xfrm>
              <a:off x="1420" y="1567"/>
              <a:ext cx="12" cy="1"/>
            </a:xfrm>
            <a:prstGeom prst="line">
              <a:avLst/>
            </a:prstGeom>
            <a:noFill/>
            <a:ln w="30163">
              <a:solidFill>
                <a:srgbClr val="FF0000"/>
              </a:solidFill>
              <a:round/>
              <a:headEnd/>
              <a:tailEnd/>
            </a:ln>
          </p:spPr>
          <p:txBody>
            <a:bodyPr/>
            <a:lstStyle/>
            <a:p>
              <a:endParaRPr lang="en-GB"/>
            </a:p>
          </p:txBody>
        </p:sp>
        <p:sp>
          <p:nvSpPr>
            <p:cNvPr id="274995" name="Line 563"/>
            <p:cNvSpPr>
              <a:spLocks noChangeShapeType="1"/>
            </p:cNvSpPr>
            <p:nvPr/>
          </p:nvSpPr>
          <p:spPr bwMode="auto">
            <a:xfrm>
              <a:off x="1432" y="1567"/>
              <a:ext cx="13" cy="1"/>
            </a:xfrm>
            <a:prstGeom prst="line">
              <a:avLst/>
            </a:prstGeom>
            <a:noFill/>
            <a:ln w="30163">
              <a:solidFill>
                <a:srgbClr val="FF0000"/>
              </a:solidFill>
              <a:round/>
              <a:headEnd/>
              <a:tailEnd/>
            </a:ln>
          </p:spPr>
          <p:txBody>
            <a:bodyPr/>
            <a:lstStyle/>
            <a:p>
              <a:endParaRPr lang="en-GB"/>
            </a:p>
          </p:txBody>
        </p:sp>
        <p:sp>
          <p:nvSpPr>
            <p:cNvPr id="274996" name="Line 564"/>
            <p:cNvSpPr>
              <a:spLocks noChangeShapeType="1"/>
            </p:cNvSpPr>
            <p:nvPr/>
          </p:nvSpPr>
          <p:spPr bwMode="auto">
            <a:xfrm>
              <a:off x="1445" y="1567"/>
              <a:ext cx="13" cy="1"/>
            </a:xfrm>
            <a:prstGeom prst="line">
              <a:avLst/>
            </a:prstGeom>
            <a:noFill/>
            <a:ln w="30163">
              <a:solidFill>
                <a:srgbClr val="FF0000"/>
              </a:solidFill>
              <a:round/>
              <a:headEnd/>
              <a:tailEnd/>
            </a:ln>
          </p:spPr>
          <p:txBody>
            <a:bodyPr/>
            <a:lstStyle/>
            <a:p>
              <a:endParaRPr lang="en-GB"/>
            </a:p>
          </p:txBody>
        </p:sp>
        <p:sp>
          <p:nvSpPr>
            <p:cNvPr id="274997" name="Line 565"/>
            <p:cNvSpPr>
              <a:spLocks noChangeShapeType="1"/>
            </p:cNvSpPr>
            <p:nvPr/>
          </p:nvSpPr>
          <p:spPr bwMode="auto">
            <a:xfrm>
              <a:off x="1458" y="1567"/>
              <a:ext cx="6" cy="1"/>
            </a:xfrm>
            <a:prstGeom prst="line">
              <a:avLst/>
            </a:prstGeom>
            <a:noFill/>
            <a:ln w="30163">
              <a:solidFill>
                <a:srgbClr val="FF0000"/>
              </a:solidFill>
              <a:round/>
              <a:headEnd/>
              <a:tailEnd/>
            </a:ln>
          </p:spPr>
          <p:txBody>
            <a:bodyPr/>
            <a:lstStyle/>
            <a:p>
              <a:endParaRPr lang="en-GB"/>
            </a:p>
          </p:txBody>
        </p:sp>
        <p:sp>
          <p:nvSpPr>
            <p:cNvPr id="274998" name="Line 566"/>
            <p:cNvSpPr>
              <a:spLocks noChangeShapeType="1"/>
            </p:cNvSpPr>
            <p:nvPr/>
          </p:nvSpPr>
          <p:spPr bwMode="auto">
            <a:xfrm>
              <a:off x="1464" y="1567"/>
              <a:ext cx="13" cy="1"/>
            </a:xfrm>
            <a:prstGeom prst="line">
              <a:avLst/>
            </a:prstGeom>
            <a:noFill/>
            <a:ln w="30163">
              <a:solidFill>
                <a:srgbClr val="FF0000"/>
              </a:solidFill>
              <a:round/>
              <a:headEnd/>
              <a:tailEnd/>
            </a:ln>
          </p:spPr>
          <p:txBody>
            <a:bodyPr/>
            <a:lstStyle/>
            <a:p>
              <a:endParaRPr lang="en-GB"/>
            </a:p>
          </p:txBody>
        </p:sp>
        <p:sp>
          <p:nvSpPr>
            <p:cNvPr id="274999" name="Line 567"/>
            <p:cNvSpPr>
              <a:spLocks noChangeShapeType="1"/>
            </p:cNvSpPr>
            <p:nvPr/>
          </p:nvSpPr>
          <p:spPr bwMode="auto">
            <a:xfrm>
              <a:off x="1477" y="1567"/>
              <a:ext cx="12" cy="1"/>
            </a:xfrm>
            <a:prstGeom prst="line">
              <a:avLst/>
            </a:prstGeom>
            <a:noFill/>
            <a:ln w="30163">
              <a:solidFill>
                <a:srgbClr val="FF0000"/>
              </a:solidFill>
              <a:round/>
              <a:headEnd/>
              <a:tailEnd/>
            </a:ln>
          </p:spPr>
          <p:txBody>
            <a:bodyPr/>
            <a:lstStyle/>
            <a:p>
              <a:endParaRPr lang="en-GB"/>
            </a:p>
          </p:txBody>
        </p:sp>
        <p:sp>
          <p:nvSpPr>
            <p:cNvPr id="275000" name="Line 568"/>
            <p:cNvSpPr>
              <a:spLocks noChangeShapeType="1"/>
            </p:cNvSpPr>
            <p:nvPr/>
          </p:nvSpPr>
          <p:spPr bwMode="auto">
            <a:xfrm>
              <a:off x="1489" y="1567"/>
              <a:ext cx="7" cy="1"/>
            </a:xfrm>
            <a:prstGeom prst="line">
              <a:avLst/>
            </a:prstGeom>
            <a:noFill/>
            <a:ln w="30163">
              <a:solidFill>
                <a:srgbClr val="FF0000"/>
              </a:solidFill>
              <a:round/>
              <a:headEnd/>
              <a:tailEnd/>
            </a:ln>
          </p:spPr>
          <p:txBody>
            <a:bodyPr/>
            <a:lstStyle/>
            <a:p>
              <a:endParaRPr lang="en-GB"/>
            </a:p>
          </p:txBody>
        </p:sp>
        <p:sp>
          <p:nvSpPr>
            <p:cNvPr id="275001" name="Line 569"/>
            <p:cNvSpPr>
              <a:spLocks noChangeShapeType="1"/>
            </p:cNvSpPr>
            <p:nvPr/>
          </p:nvSpPr>
          <p:spPr bwMode="auto">
            <a:xfrm>
              <a:off x="1496" y="1567"/>
              <a:ext cx="12" cy="1"/>
            </a:xfrm>
            <a:prstGeom prst="line">
              <a:avLst/>
            </a:prstGeom>
            <a:noFill/>
            <a:ln w="30163">
              <a:solidFill>
                <a:srgbClr val="FF0000"/>
              </a:solidFill>
              <a:round/>
              <a:headEnd/>
              <a:tailEnd/>
            </a:ln>
          </p:spPr>
          <p:txBody>
            <a:bodyPr/>
            <a:lstStyle/>
            <a:p>
              <a:endParaRPr lang="en-GB"/>
            </a:p>
          </p:txBody>
        </p:sp>
        <p:sp>
          <p:nvSpPr>
            <p:cNvPr id="275002" name="Line 570"/>
            <p:cNvSpPr>
              <a:spLocks noChangeShapeType="1"/>
            </p:cNvSpPr>
            <p:nvPr/>
          </p:nvSpPr>
          <p:spPr bwMode="auto">
            <a:xfrm>
              <a:off x="1508" y="1567"/>
              <a:ext cx="13" cy="1"/>
            </a:xfrm>
            <a:prstGeom prst="line">
              <a:avLst/>
            </a:prstGeom>
            <a:noFill/>
            <a:ln w="30163">
              <a:solidFill>
                <a:srgbClr val="FF0000"/>
              </a:solidFill>
              <a:round/>
              <a:headEnd/>
              <a:tailEnd/>
            </a:ln>
          </p:spPr>
          <p:txBody>
            <a:bodyPr/>
            <a:lstStyle/>
            <a:p>
              <a:endParaRPr lang="en-GB"/>
            </a:p>
          </p:txBody>
        </p:sp>
        <p:sp>
          <p:nvSpPr>
            <p:cNvPr id="275003" name="Line 571"/>
            <p:cNvSpPr>
              <a:spLocks noChangeShapeType="1"/>
            </p:cNvSpPr>
            <p:nvPr/>
          </p:nvSpPr>
          <p:spPr bwMode="auto">
            <a:xfrm>
              <a:off x="1521" y="1567"/>
              <a:ext cx="6" cy="1"/>
            </a:xfrm>
            <a:prstGeom prst="line">
              <a:avLst/>
            </a:prstGeom>
            <a:noFill/>
            <a:ln w="30163">
              <a:solidFill>
                <a:srgbClr val="FF0000"/>
              </a:solidFill>
              <a:round/>
              <a:headEnd/>
              <a:tailEnd/>
            </a:ln>
          </p:spPr>
          <p:txBody>
            <a:bodyPr/>
            <a:lstStyle/>
            <a:p>
              <a:endParaRPr lang="en-GB"/>
            </a:p>
          </p:txBody>
        </p:sp>
        <p:sp>
          <p:nvSpPr>
            <p:cNvPr id="275004" name="Line 572"/>
            <p:cNvSpPr>
              <a:spLocks noChangeShapeType="1"/>
            </p:cNvSpPr>
            <p:nvPr/>
          </p:nvSpPr>
          <p:spPr bwMode="auto">
            <a:xfrm>
              <a:off x="1527" y="1567"/>
              <a:ext cx="13" cy="1"/>
            </a:xfrm>
            <a:prstGeom prst="line">
              <a:avLst/>
            </a:prstGeom>
            <a:noFill/>
            <a:ln w="30163">
              <a:solidFill>
                <a:srgbClr val="FF0000"/>
              </a:solidFill>
              <a:round/>
              <a:headEnd/>
              <a:tailEnd/>
            </a:ln>
          </p:spPr>
          <p:txBody>
            <a:bodyPr/>
            <a:lstStyle/>
            <a:p>
              <a:endParaRPr lang="en-GB"/>
            </a:p>
          </p:txBody>
        </p:sp>
        <p:sp>
          <p:nvSpPr>
            <p:cNvPr id="275005" name="Line 573"/>
            <p:cNvSpPr>
              <a:spLocks noChangeShapeType="1"/>
            </p:cNvSpPr>
            <p:nvPr/>
          </p:nvSpPr>
          <p:spPr bwMode="auto">
            <a:xfrm>
              <a:off x="1540" y="1567"/>
              <a:ext cx="12" cy="1"/>
            </a:xfrm>
            <a:prstGeom prst="line">
              <a:avLst/>
            </a:prstGeom>
            <a:noFill/>
            <a:ln w="30163">
              <a:solidFill>
                <a:srgbClr val="FF0000"/>
              </a:solidFill>
              <a:round/>
              <a:headEnd/>
              <a:tailEnd/>
            </a:ln>
          </p:spPr>
          <p:txBody>
            <a:bodyPr/>
            <a:lstStyle/>
            <a:p>
              <a:endParaRPr lang="en-GB"/>
            </a:p>
          </p:txBody>
        </p:sp>
        <p:sp>
          <p:nvSpPr>
            <p:cNvPr id="275006" name="Line 574"/>
            <p:cNvSpPr>
              <a:spLocks noChangeShapeType="1"/>
            </p:cNvSpPr>
            <p:nvPr/>
          </p:nvSpPr>
          <p:spPr bwMode="auto">
            <a:xfrm>
              <a:off x="1552" y="1567"/>
              <a:ext cx="7" cy="1"/>
            </a:xfrm>
            <a:prstGeom prst="line">
              <a:avLst/>
            </a:prstGeom>
            <a:noFill/>
            <a:ln w="30163">
              <a:solidFill>
                <a:srgbClr val="FF0000"/>
              </a:solidFill>
              <a:round/>
              <a:headEnd/>
              <a:tailEnd/>
            </a:ln>
          </p:spPr>
          <p:txBody>
            <a:bodyPr/>
            <a:lstStyle/>
            <a:p>
              <a:endParaRPr lang="en-GB"/>
            </a:p>
          </p:txBody>
        </p:sp>
        <p:sp>
          <p:nvSpPr>
            <p:cNvPr id="275007" name="Line 575"/>
            <p:cNvSpPr>
              <a:spLocks noChangeShapeType="1"/>
            </p:cNvSpPr>
            <p:nvPr/>
          </p:nvSpPr>
          <p:spPr bwMode="auto">
            <a:xfrm>
              <a:off x="1559" y="1567"/>
              <a:ext cx="12" cy="1"/>
            </a:xfrm>
            <a:prstGeom prst="line">
              <a:avLst/>
            </a:prstGeom>
            <a:noFill/>
            <a:ln w="30163">
              <a:solidFill>
                <a:srgbClr val="FF0000"/>
              </a:solidFill>
              <a:round/>
              <a:headEnd/>
              <a:tailEnd/>
            </a:ln>
          </p:spPr>
          <p:txBody>
            <a:bodyPr/>
            <a:lstStyle/>
            <a:p>
              <a:endParaRPr lang="en-GB"/>
            </a:p>
          </p:txBody>
        </p:sp>
        <p:sp>
          <p:nvSpPr>
            <p:cNvPr id="275008" name="Line 576"/>
            <p:cNvSpPr>
              <a:spLocks noChangeShapeType="1"/>
            </p:cNvSpPr>
            <p:nvPr/>
          </p:nvSpPr>
          <p:spPr bwMode="auto">
            <a:xfrm>
              <a:off x="1571" y="1567"/>
              <a:ext cx="13" cy="1"/>
            </a:xfrm>
            <a:prstGeom prst="line">
              <a:avLst/>
            </a:prstGeom>
            <a:noFill/>
            <a:ln w="30163">
              <a:solidFill>
                <a:srgbClr val="FF0000"/>
              </a:solidFill>
              <a:round/>
              <a:headEnd/>
              <a:tailEnd/>
            </a:ln>
          </p:spPr>
          <p:txBody>
            <a:bodyPr/>
            <a:lstStyle/>
            <a:p>
              <a:endParaRPr lang="en-GB"/>
            </a:p>
          </p:txBody>
        </p:sp>
        <p:sp>
          <p:nvSpPr>
            <p:cNvPr id="275009" name="Line 577"/>
            <p:cNvSpPr>
              <a:spLocks noChangeShapeType="1"/>
            </p:cNvSpPr>
            <p:nvPr/>
          </p:nvSpPr>
          <p:spPr bwMode="auto">
            <a:xfrm>
              <a:off x="1584" y="1567"/>
              <a:ext cx="6" cy="1"/>
            </a:xfrm>
            <a:prstGeom prst="line">
              <a:avLst/>
            </a:prstGeom>
            <a:noFill/>
            <a:ln w="30163">
              <a:solidFill>
                <a:srgbClr val="FF0000"/>
              </a:solidFill>
              <a:round/>
              <a:headEnd/>
              <a:tailEnd/>
            </a:ln>
          </p:spPr>
          <p:txBody>
            <a:bodyPr/>
            <a:lstStyle/>
            <a:p>
              <a:endParaRPr lang="en-GB"/>
            </a:p>
          </p:txBody>
        </p:sp>
        <p:sp>
          <p:nvSpPr>
            <p:cNvPr id="275010" name="Line 578"/>
            <p:cNvSpPr>
              <a:spLocks noChangeShapeType="1"/>
            </p:cNvSpPr>
            <p:nvPr/>
          </p:nvSpPr>
          <p:spPr bwMode="auto">
            <a:xfrm>
              <a:off x="1590" y="1567"/>
              <a:ext cx="13" cy="1"/>
            </a:xfrm>
            <a:prstGeom prst="line">
              <a:avLst/>
            </a:prstGeom>
            <a:noFill/>
            <a:ln w="30163">
              <a:solidFill>
                <a:srgbClr val="FF0000"/>
              </a:solidFill>
              <a:round/>
              <a:headEnd/>
              <a:tailEnd/>
            </a:ln>
          </p:spPr>
          <p:txBody>
            <a:bodyPr/>
            <a:lstStyle/>
            <a:p>
              <a:endParaRPr lang="en-GB"/>
            </a:p>
          </p:txBody>
        </p:sp>
        <p:sp>
          <p:nvSpPr>
            <p:cNvPr id="275011" name="Line 579"/>
            <p:cNvSpPr>
              <a:spLocks noChangeShapeType="1"/>
            </p:cNvSpPr>
            <p:nvPr/>
          </p:nvSpPr>
          <p:spPr bwMode="auto">
            <a:xfrm>
              <a:off x="1603" y="1567"/>
              <a:ext cx="13" cy="1"/>
            </a:xfrm>
            <a:prstGeom prst="line">
              <a:avLst/>
            </a:prstGeom>
            <a:noFill/>
            <a:ln w="30163">
              <a:solidFill>
                <a:srgbClr val="FF0000"/>
              </a:solidFill>
              <a:round/>
              <a:headEnd/>
              <a:tailEnd/>
            </a:ln>
          </p:spPr>
          <p:txBody>
            <a:bodyPr/>
            <a:lstStyle/>
            <a:p>
              <a:endParaRPr lang="en-GB"/>
            </a:p>
          </p:txBody>
        </p:sp>
        <p:sp>
          <p:nvSpPr>
            <p:cNvPr id="275012" name="Line 580"/>
            <p:cNvSpPr>
              <a:spLocks noChangeShapeType="1"/>
            </p:cNvSpPr>
            <p:nvPr/>
          </p:nvSpPr>
          <p:spPr bwMode="auto">
            <a:xfrm>
              <a:off x="1616" y="1567"/>
              <a:ext cx="6" cy="1"/>
            </a:xfrm>
            <a:prstGeom prst="line">
              <a:avLst/>
            </a:prstGeom>
            <a:noFill/>
            <a:ln w="30163">
              <a:solidFill>
                <a:srgbClr val="FF0000"/>
              </a:solidFill>
              <a:round/>
              <a:headEnd/>
              <a:tailEnd/>
            </a:ln>
          </p:spPr>
          <p:txBody>
            <a:bodyPr/>
            <a:lstStyle/>
            <a:p>
              <a:endParaRPr lang="en-GB"/>
            </a:p>
          </p:txBody>
        </p:sp>
        <p:sp>
          <p:nvSpPr>
            <p:cNvPr id="275013" name="Line 581"/>
            <p:cNvSpPr>
              <a:spLocks noChangeShapeType="1"/>
            </p:cNvSpPr>
            <p:nvPr/>
          </p:nvSpPr>
          <p:spPr bwMode="auto">
            <a:xfrm>
              <a:off x="1622" y="1567"/>
              <a:ext cx="13" cy="1"/>
            </a:xfrm>
            <a:prstGeom prst="line">
              <a:avLst/>
            </a:prstGeom>
            <a:noFill/>
            <a:ln w="30163">
              <a:solidFill>
                <a:srgbClr val="FF0000"/>
              </a:solidFill>
              <a:round/>
              <a:headEnd/>
              <a:tailEnd/>
            </a:ln>
          </p:spPr>
          <p:txBody>
            <a:bodyPr/>
            <a:lstStyle/>
            <a:p>
              <a:endParaRPr lang="en-GB"/>
            </a:p>
          </p:txBody>
        </p:sp>
        <p:sp>
          <p:nvSpPr>
            <p:cNvPr id="275014" name="Line 582"/>
            <p:cNvSpPr>
              <a:spLocks noChangeShapeType="1"/>
            </p:cNvSpPr>
            <p:nvPr/>
          </p:nvSpPr>
          <p:spPr bwMode="auto">
            <a:xfrm>
              <a:off x="1635" y="1567"/>
              <a:ext cx="12" cy="1"/>
            </a:xfrm>
            <a:prstGeom prst="line">
              <a:avLst/>
            </a:prstGeom>
            <a:noFill/>
            <a:ln w="30163">
              <a:solidFill>
                <a:srgbClr val="FF0000"/>
              </a:solidFill>
              <a:round/>
              <a:headEnd/>
              <a:tailEnd/>
            </a:ln>
          </p:spPr>
          <p:txBody>
            <a:bodyPr/>
            <a:lstStyle/>
            <a:p>
              <a:endParaRPr lang="en-GB"/>
            </a:p>
          </p:txBody>
        </p:sp>
        <p:sp>
          <p:nvSpPr>
            <p:cNvPr id="275015" name="Line 583"/>
            <p:cNvSpPr>
              <a:spLocks noChangeShapeType="1"/>
            </p:cNvSpPr>
            <p:nvPr/>
          </p:nvSpPr>
          <p:spPr bwMode="auto">
            <a:xfrm>
              <a:off x="1647" y="1567"/>
              <a:ext cx="7" cy="1"/>
            </a:xfrm>
            <a:prstGeom prst="line">
              <a:avLst/>
            </a:prstGeom>
            <a:noFill/>
            <a:ln w="30163">
              <a:solidFill>
                <a:srgbClr val="FF0000"/>
              </a:solidFill>
              <a:round/>
              <a:headEnd/>
              <a:tailEnd/>
            </a:ln>
          </p:spPr>
          <p:txBody>
            <a:bodyPr/>
            <a:lstStyle/>
            <a:p>
              <a:endParaRPr lang="en-GB"/>
            </a:p>
          </p:txBody>
        </p:sp>
        <p:sp>
          <p:nvSpPr>
            <p:cNvPr id="275016" name="Line 584"/>
            <p:cNvSpPr>
              <a:spLocks noChangeShapeType="1"/>
            </p:cNvSpPr>
            <p:nvPr/>
          </p:nvSpPr>
          <p:spPr bwMode="auto">
            <a:xfrm>
              <a:off x="1654" y="1567"/>
              <a:ext cx="12" cy="1"/>
            </a:xfrm>
            <a:prstGeom prst="line">
              <a:avLst/>
            </a:prstGeom>
            <a:noFill/>
            <a:ln w="30163">
              <a:solidFill>
                <a:srgbClr val="FF0000"/>
              </a:solidFill>
              <a:round/>
              <a:headEnd/>
              <a:tailEnd/>
            </a:ln>
          </p:spPr>
          <p:txBody>
            <a:bodyPr/>
            <a:lstStyle/>
            <a:p>
              <a:endParaRPr lang="en-GB"/>
            </a:p>
          </p:txBody>
        </p:sp>
        <p:sp>
          <p:nvSpPr>
            <p:cNvPr id="275017" name="Line 585"/>
            <p:cNvSpPr>
              <a:spLocks noChangeShapeType="1"/>
            </p:cNvSpPr>
            <p:nvPr/>
          </p:nvSpPr>
          <p:spPr bwMode="auto">
            <a:xfrm>
              <a:off x="1666" y="1567"/>
              <a:ext cx="13" cy="1"/>
            </a:xfrm>
            <a:prstGeom prst="line">
              <a:avLst/>
            </a:prstGeom>
            <a:noFill/>
            <a:ln w="30163">
              <a:solidFill>
                <a:srgbClr val="FF0000"/>
              </a:solidFill>
              <a:round/>
              <a:headEnd/>
              <a:tailEnd/>
            </a:ln>
          </p:spPr>
          <p:txBody>
            <a:bodyPr/>
            <a:lstStyle/>
            <a:p>
              <a:endParaRPr lang="en-GB"/>
            </a:p>
          </p:txBody>
        </p:sp>
        <p:sp>
          <p:nvSpPr>
            <p:cNvPr id="275018" name="Line 586"/>
            <p:cNvSpPr>
              <a:spLocks noChangeShapeType="1"/>
            </p:cNvSpPr>
            <p:nvPr/>
          </p:nvSpPr>
          <p:spPr bwMode="auto">
            <a:xfrm>
              <a:off x="1679" y="1567"/>
              <a:ext cx="6" cy="1"/>
            </a:xfrm>
            <a:prstGeom prst="line">
              <a:avLst/>
            </a:prstGeom>
            <a:noFill/>
            <a:ln w="30163">
              <a:solidFill>
                <a:srgbClr val="FF0000"/>
              </a:solidFill>
              <a:round/>
              <a:headEnd/>
              <a:tailEnd/>
            </a:ln>
          </p:spPr>
          <p:txBody>
            <a:bodyPr/>
            <a:lstStyle/>
            <a:p>
              <a:endParaRPr lang="en-GB"/>
            </a:p>
          </p:txBody>
        </p:sp>
        <p:sp>
          <p:nvSpPr>
            <p:cNvPr id="275019" name="Line 587"/>
            <p:cNvSpPr>
              <a:spLocks noChangeShapeType="1"/>
            </p:cNvSpPr>
            <p:nvPr/>
          </p:nvSpPr>
          <p:spPr bwMode="auto">
            <a:xfrm>
              <a:off x="1685" y="1567"/>
              <a:ext cx="13" cy="1"/>
            </a:xfrm>
            <a:prstGeom prst="line">
              <a:avLst/>
            </a:prstGeom>
            <a:noFill/>
            <a:ln w="30163">
              <a:solidFill>
                <a:srgbClr val="FF0000"/>
              </a:solidFill>
              <a:round/>
              <a:headEnd/>
              <a:tailEnd/>
            </a:ln>
          </p:spPr>
          <p:txBody>
            <a:bodyPr/>
            <a:lstStyle/>
            <a:p>
              <a:endParaRPr lang="en-GB"/>
            </a:p>
          </p:txBody>
        </p:sp>
        <p:sp>
          <p:nvSpPr>
            <p:cNvPr id="275020" name="Line 588"/>
            <p:cNvSpPr>
              <a:spLocks noChangeShapeType="1"/>
            </p:cNvSpPr>
            <p:nvPr/>
          </p:nvSpPr>
          <p:spPr bwMode="auto">
            <a:xfrm>
              <a:off x="1698" y="1567"/>
              <a:ext cx="13" cy="1"/>
            </a:xfrm>
            <a:prstGeom prst="line">
              <a:avLst/>
            </a:prstGeom>
            <a:noFill/>
            <a:ln w="30163">
              <a:solidFill>
                <a:srgbClr val="FF0000"/>
              </a:solidFill>
              <a:round/>
              <a:headEnd/>
              <a:tailEnd/>
            </a:ln>
          </p:spPr>
          <p:txBody>
            <a:bodyPr/>
            <a:lstStyle/>
            <a:p>
              <a:endParaRPr lang="en-GB"/>
            </a:p>
          </p:txBody>
        </p:sp>
        <p:sp>
          <p:nvSpPr>
            <p:cNvPr id="275021" name="Line 589"/>
            <p:cNvSpPr>
              <a:spLocks noChangeShapeType="1"/>
            </p:cNvSpPr>
            <p:nvPr/>
          </p:nvSpPr>
          <p:spPr bwMode="auto">
            <a:xfrm>
              <a:off x="1711" y="1567"/>
              <a:ext cx="6" cy="1"/>
            </a:xfrm>
            <a:prstGeom prst="line">
              <a:avLst/>
            </a:prstGeom>
            <a:noFill/>
            <a:ln w="30163">
              <a:solidFill>
                <a:srgbClr val="FF0000"/>
              </a:solidFill>
              <a:round/>
              <a:headEnd/>
              <a:tailEnd/>
            </a:ln>
          </p:spPr>
          <p:txBody>
            <a:bodyPr/>
            <a:lstStyle/>
            <a:p>
              <a:endParaRPr lang="en-GB"/>
            </a:p>
          </p:txBody>
        </p:sp>
        <p:sp>
          <p:nvSpPr>
            <p:cNvPr id="275022" name="Line 590"/>
            <p:cNvSpPr>
              <a:spLocks noChangeShapeType="1"/>
            </p:cNvSpPr>
            <p:nvPr/>
          </p:nvSpPr>
          <p:spPr bwMode="auto">
            <a:xfrm>
              <a:off x="1717" y="1567"/>
              <a:ext cx="13" cy="1"/>
            </a:xfrm>
            <a:prstGeom prst="line">
              <a:avLst/>
            </a:prstGeom>
            <a:noFill/>
            <a:ln w="30163">
              <a:solidFill>
                <a:srgbClr val="FF0000"/>
              </a:solidFill>
              <a:round/>
              <a:headEnd/>
              <a:tailEnd/>
            </a:ln>
          </p:spPr>
          <p:txBody>
            <a:bodyPr/>
            <a:lstStyle/>
            <a:p>
              <a:endParaRPr lang="en-GB"/>
            </a:p>
          </p:txBody>
        </p:sp>
        <p:sp>
          <p:nvSpPr>
            <p:cNvPr id="275023" name="Line 591"/>
            <p:cNvSpPr>
              <a:spLocks noChangeShapeType="1"/>
            </p:cNvSpPr>
            <p:nvPr/>
          </p:nvSpPr>
          <p:spPr bwMode="auto">
            <a:xfrm>
              <a:off x="1730" y="1567"/>
              <a:ext cx="12" cy="1"/>
            </a:xfrm>
            <a:prstGeom prst="line">
              <a:avLst/>
            </a:prstGeom>
            <a:noFill/>
            <a:ln w="30163">
              <a:solidFill>
                <a:srgbClr val="FF0000"/>
              </a:solidFill>
              <a:round/>
              <a:headEnd/>
              <a:tailEnd/>
            </a:ln>
          </p:spPr>
          <p:txBody>
            <a:bodyPr/>
            <a:lstStyle/>
            <a:p>
              <a:endParaRPr lang="en-GB"/>
            </a:p>
          </p:txBody>
        </p:sp>
        <p:sp>
          <p:nvSpPr>
            <p:cNvPr id="275024" name="Line 592"/>
            <p:cNvSpPr>
              <a:spLocks noChangeShapeType="1"/>
            </p:cNvSpPr>
            <p:nvPr/>
          </p:nvSpPr>
          <p:spPr bwMode="auto">
            <a:xfrm>
              <a:off x="1742" y="1567"/>
              <a:ext cx="7" cy="1"/>
            </a:xfrm>
            <a:prstGeom prst="line">
              <a:avLst/>
            </a:prstGeom>
            <a:noFill/>
            <a:ln w="30163">
              <a:solidFill>
                <a:srgbClr val="FF0000"/>
              </a:solidFill>
              <a:round/>
              <a:headEnd/>
              <a:tailEnd/>
            </a:ln>
          </p:spPr>
          <p:txBody>
            <a:bodyPr/>
            <a:lstStyle/>
            <a:p>
              <a:endParaRPr lang="en-GB"/>
            </a:p>
          </p:txBody>
        </p:sp>
        <p:sp>
          <p:nvSpPr>
            <p:cNvPr id="275025" name="Line 593"/>
            <p:cNvSpPr>
              <a:spLocks noChangeShapeType="1"/>
            </p:cNvSpPr>
            <p:nvPr/>
          </p:nvSpPr>
          <p:spPr bwMode="auto">
            <a:xfrm>
              <a:off x="1749" y="1567"/>
              <a:ext cx="12" cy="1"/>
            </a:xfrm>
            <a:prstGeom prst="line">
              <a:avLst/>
            </a:prstGeom>
            <a:noFill/>
            <a:ln w="30163">
              <a:solidFill>
                <a:srgbClr val="FF0000"/>
              </a:solidFill>
              <a:round/>
              <a:headEnd/>
              <a:tailEnd/>
            </a:ln>
          </p:spPr>
          <p:txBody>
            <a:bodyPr/>
            <a:lstStyle/>
            <a:p>
              <a:endParaRPr lang="en-GB"/>
            </a:p>
          </p:txBody>
        </p:sp>
        <p:sp>
          <p:nvSpPr>
            <p:cNvPr id="275026" name="Line 594"/>
            <p:cNvSpPr>
              <a:spLocks noChangeShapeType="1"/>
            </p:cNvSpPr>
            <p:nvPr/>
          </p:nvSpPr>
          <p:spPr bwMode="auto">
            <a:xfrm>
              <a:off x="1761" y="1567"/>
              <a:ext cx="13" cy="1"/>
            </a:xfrm>
            <a:prstGeom prst="line">
              <a:avLst/>
            </a:prstGeom>
            <a:noFill/>
            <a:ln w="30163">
              <a:solidFill>
                <a:srgbClr val="FF0000"/>
              </a:solidFill>
              <a:round/>
              <a:headEnd/>
              <a:tailEnd/>
            </a:ln>
          </p:spPr>
          <p:txBody>
            <a:bodyPr/>
            <a:lstStyle/>
            <a:p>
              <a:endParaRPr lang="en-GB"/>
            </a:p>
          </p:txBody>
        </p:sp>
        <p:sp>
          <p:nvSpPr>
            <p:cNvPr id="275027" name="Line 595"/>
            <p:cNvSpPr>
              <a:spLocks noChangeShapeType="1"/>
            </p:cNvSpPr>
            <p:nvPr/>
          </p:nvSpPr>
          <p:spPr bwMode="auto">
            <a:xfrm>
              <a:off x="1774" y="1567"/>
              <a:ext cx="12" cy="1"/>
            </a:xfrm>
            <a:prstGeom prst="line">
              <a:avLst/>
            </a:prstGeom>
            <a:noFill/>
            <a:ln w="30163">
              <a:solidFill>
                <a:srgbClr val="FF0000"/>
              </a:solidFill>
              <a:round/>
              <a:headEnd/>
              <a:tailEnd/>
            </a:ln>
          </p:spPr>
          <p:txBody>
            <a:bodyPr/>
            <a:lstStyle/>
            <a:p>
              <a:endParaRPr lang="en-GB"/>
            </a:p>
          </p:txBody>
        </p:sp>
        <p:sp>
          <p:nvSpPr>
            <p:cNvPr id="275028" name="Line 596"/>
            <p:cNvSpPr>
              <a:spLocks noChangeShapeType="1"/>
            </p:cNvSpPr>
            <p:nvPr/>
          </p:nvSpPr>
          <p:spPr bwMode="auto">
            <a:xfrm>
              <a:off x="1786" y="1567"/>
              <a:ext cx="7" cy="1"/>
            </a:xfrm>
            <a:prstGeom prst="line">
              <a:avLst/>
            </a:prstGeom>
            <a:noFill/>
            <a:ln w="30163">
              <a:solidFill>
                <a:srgbClr val="FF0000"/>
              </a:solidFill>
              <a:round/>
              <a:headEnd/>
              <a:tailEnd/>
            </a:ln>
          </p:spPr>
          <p:txBody>
            <a:bodyPr/>
            <a:lstStyle/>
            <a:p>
              <a:endParaRPr lang="en-GB"/>
            </a:p>
          </p:txBody>
        </p:sp>
        <p:sp>
          <p:nvSpPr>
            <p:cNvPr id="275029" name="Line 597"/>
            <p:cNvSpPr>
              <a:spLocks noChangeShapeType="1"/>
            </p:cNvSpPr>
            <p:nvPr/>
          </p:nvSpPr>
          <p:spPr bwMode="auto">
            <a:xfrm>
              <a:off x="1793" y="1567"/>
              <a:ext cx="12" cy="1"/>
            </a:xfrm>
            <a:prstGeom prst="line">
              <a:avLst/>
            </a:prstGeom>
            <a:noFill/>
            <a:ln w="30163">
              <a:solidFill>
                <a:srgbClr val="FF0000"/>
              </a:solidFill>
              <a:round/>
              <a:headEnd/>
              <a:tailEnd/>
            </a:ln>
          </p:spPr>
          <p:txBody>
            <a:bodyPr/>
            <a:lstStyle/>
            <a:p>
              <a:endParaRPr lang="en-GB"/>
            </a:p>
          </p:txBody>
        </p:sp>
        <p:sp>
          <p:nvSpPr>
            <p:cNvPr id="275030" name="Line 598"/>
            <p:cNvSpPr>
              <a:spLocks noChangeShapeType="1"/>
            </p:cNvSpPr>
            <p:nvPr/>
          </p:nvSpPr>
          <p:spPr bwMode="auto">
            <a:xfrm>
              <a:off x="1805" y="1567"/>
              <a:ext cx="13" cy="1"/>
            </a:xfrm>
            <a:prstGeom prst="line">
              <a:avLst/>
            </a:prstGeom>
            <a:noFill/>
            <a:ln w="30163">
              <a:solidFill>
                <a:srgbClr val="FF0000"/>
              </a:solidFill>
              <a:round/>
              <a:headEnd/>
              <a:tailEnd/>
            </a:ln>
          </p:spPr>
          <p:txBody>
            <a:bodyPr/>
            <a:lstStyle/>
            <a:p>
              <a:endParaRPr lang="en-GB"/>
            </a:p>
          </p:txBody>
        </p:sp>
        <p:sp>
          <p:nvSpPr>
            <p:cNvPr id="275031" name="Line 599"/>
            <p:cNvSpPr>
              <a:spLocks noChangeShapeType="1"/>
            </p:cNvSpPr>
            <p:nvPr/>
          </p:nvSpPr>
          <p:spPr bwMode="auto">
            <a:xfrm>
              <a:off x="1818" y="1567"/>
              <a:ext cx="6" cy="1"/>
            </a:xfrm>
            <a:prstGeom prst="line">
              <a:avLst/>
            </a:prstGeom>
            <a:noFill/>
            <a:ln w="30163">
              <a:solidFill>
                <a:srgbClr val="FF0000"/>
              </a:solidFill>
              <a:round/>
              <a:headEnd/>
              <a:tailEnd/>
            </a:ln>
          </p:spPr>
          <p:txBody>
            <a:bodyPr/>
            <a:lstStyle/>
            <a:p>
              <a:endParaRPr lang="en-GB"/>
            </a:p>
          </p:txBody>
        </p:sp>
        <p:sp>
          <p:nvSpPr>
            <p:cNvPr id="275032" name="Line 600"/>
            <p:cNvSpPr>
              <a:spLocks noChangeShapeType="1"/>
            </p:cNvSpPr>
            <p:nvPr/>
          </p:nvSpPr>
          <p:spPr bwMode="auto">
            <a:xfrm>
              <a:off x="1824" y="1567"/>
              <a:ext cx="13" cy="1"/>
            </a:xfrm>
            <a:prstGeom prst="line">
              <a:avLst/>
            </a:prstGeom>
            <a:noFill/>
            <a:ln w="30163">
              <a:solidFill>
                <a:srgbClr val="FF0000"/>
              </a:solidFill>
              <a:round/>
              <a:headEnd/>
              <a:tailEnd/>
            </a:ln>
          </p:spPr>
          <p:txBody>
            <a:bodyPr/>
            <a:lstStyle/>
            <a:p>
              <a:endParaRPr lang="en-GB"/>
            </a:p>
          </p:txBody>
        </p:sp>
        <p:sp>
          <p:nvSpPr>
            <p:cNvPr id="275033" name="Line 601"/>
            <p:cNvSpPr>
              <a:spLocks noChangeShapeType="1"/>
            </p:cNvSpPr>
            <p:nvPr/>
          </p:nvSpPr>
          <p:spPr bwMode="auto">
            <a:xfrm>
              <a:off x="1837" y="1567"/>
              <a:ext cx="13" cy="1"/>
            </a:xfrm>
            <a:prstGeom prst="line">
              <a:avLst/>
            </a:prstGeom>
            <a:noFill/>
            <a:ln w="30163">
              <a:solidFill>
                <a:srgbClr val="FF0000"/>
              </a:solidFill>
              <a:round/>
              <a:headEnd/>
              <a:tailEnd/>
            </a:ln>
          </p:spPr>
          <p:txBody>
            <a:bodyPr/>
            <a:lstStyle/>
            <a:p>
              <a:endParaRPr lang="en-GB"/>
            </a:p>
          </p:txBody>
        </p:sp>
        <p:sp>
          <p:nvSpPr>
            <p:cNvPr id="275034" name="Line 602"/>
            <p:cNvSpPr>
              <a:spLocks noChangeShapeType="1"/>
            </p:cNvSpPr>
            <p:nvPr/>
          </p:nvSpPr>
          <p:spPr bwMode="auto">
            <a:xfrm>
              <a:off x="1850" y="1567"/>
              <a:ext cx="6" cy="1"/>
            </a:xfrm>
            <a:prstGeom prst="line">
              <a:avLst/>
            </a:prstGeom>
            <a:noFill/>
            <a:ln w="30163">
              <a:solidFill>
                <a:srgbClr val="FF0000"/>
              </a:solidFill>
              <a:round/>
              <a:headEnd/>
              <a:tailEnd/>
            </a:ln>
          </p:spPr>
          <p:txBody>
            <a:bodyPr/>
            <a:lstStyle/>
            <a:p>
              <a:endParaRPr lang="en-GB"/>
            </a:p>
          </p:txBody>
        </p:sp>
        <p:sp>
          <p:nvSpPr>
            <p:cNvPr id="275035" name="Line 603"/>
            <p:cNvSpPr>
              <a:spLocks noChangeShapeType="1"/>
            </p:cNvSpPr>
            <p:nvPr/>
          </p:nvSpPr>
          <p:spPr bwMode="auto">
            <a:xfrm>
              <a:off x="1856" y="1567"/>
              <a:ext cx="13" cy="1"/>
            </a:xfrm>
            <a:prstGeom prst="line">
              <a:avLst/>
            </a:prstGeom>
            <a:noFill/>
            <a:ln w="30163">
              <a:solidFill>
                <a:srgbClr val="FF0000"/>
              </a:solidFill>
              <a:round/>
              <a:headEnd/>
              <a:tailEnd/>
            </a:ln>
          </p:spPr>
          <p:txBody>
            <a:bodyPr/>
            <a:lstStyle/>
            <a:p>
              <a:endParaRPr lang="en-GB"/>
            </a:p>
          </p:txBody>
        </p:sp>
        <p:sp>
          <p:nvSpPr>
            <p:cNvPr id="275036" name="Line 604"/>
            <p:cNvSpPr>
              <a:spLocks noChangeShapeType="1"/>
            </p:cNvSpPr>
            <p:nvPr/>
          </p:nvSpPr>
          <p:spPr bwMode="auto">
            <a:xfrm>
              <a:off x="1869" y="1567"/>
              <a:ext cx="12" cy="1"/>
            </a:xfrm>
            <a:prstGeom prst="line">
              <a:avLst/>
            </a:prstGeom>
            <a:noFill/>
            <a:ln w="30163">
              <a:solidFill>
                <a:srgbClr val="FF0000"/>
              </a:solidFill>
              <a:round/>
              <a:headEnd/>
              <a:tailEnd/>
            </a:ln>
          </p:spPr>
          <p:txBody>
            <a:bodyPr/>
            <a:lstStyle/>
            <a:p>
              <a:endParaRPr lang="en-GB"/>
            </a:p>
          </p:txBody>
        </p:sp>
        <p:sp>
          <p:nvSpPr>
            <p:cNvPr id="275037" name="Line 605"/>
            <p:cNvSpPr>
              <a:spLocks noChangeShapeType="1"/>
            </p:cNvSpPr>
            <p:nvPr/>
          </p:nvSpPr>
          <p:spPr bwMode="auto">
            <a:xfrm>
              <a:off x="1881" y="1567"/>
              <a:ext cx="7" cy="1"/>
            </a:xfrm>
            <a:prstGeom prst="line">
              <a:avLst/>
            </a:prstGeom>
            <a:noFill/>
            <a:ln w="30163">
              <a:solidFill>
                <a:srgbClr val="FF0000"/>
              </a:solidFill>
              <a:round/>
              <a:headEnd/>
              <a:tailEnd/>
            </a:ln>
          </p:spPr>
          <p:txBody>
            <a:bodyPr/>
            <a:lstStyle/>
            <a:p>
              <a:endParaRPr lang="en-GB"/>
            </a:p>
          </p:txBody>
        </p:sp>
        <p:sp>
          <p:nvSpPr>
            <p:cNvPr id="275038" name="Line 606"/>
            <p:cNvSpPr>
              <a:spLocks noChangeShapeType="1"/>
            </p:cNvSpPr>
            <p:nvPr/>
          </p:nvSpPr>
          <p:spPr bwMode="auto">
            <a:xfrm>
              <a:off x="1888" y="1567"/>
              <a:ext cx="12" cy="1"/>
            </a:xfrm>
            <a:prstGeom prst="line">
              <a:avLst/>
            </a:prstGeom>
            <a:noFill/>
            <a:ln w="30163">
              <a:solidFill>
                <a:srgbClr val="FF0000"/>
              </a:solidFill>
              <a:round/>
              <a:headEnd/>
              <a:tailEnd/>
            </a:ln>
          </p:spPr>
          <p:txBody>
            <a:bodyPr/>
            <a:lstStyle/>
            <a:p>
              <a:endParaRPr lang="en-GB"/>
            </a:p>
          </p:txBody>
        </p:sp>
        <p:sp>
          <p:nvSpPr>
            <p:cNvPr id="275039" name="Line 607"/>
            <p:cNvSpPr>
              <a:spLocks noChangeShapeType="1"/>
            </p:cNvSpPr>
            <p:nvPr/>
          </p:nvSpPr>
          <p:spPr bwMode="auto">
            <a:xfrm>
              <a:off x="1900" y="1567"/>
              <a:ext cx="13" cy="1"/>
            </a:xfrm>
            <a:prstGeom prst="line">
              <a:avLst/>
            </a:prstGeom>
            <a:noFill/>
            <a:ln w="30163">
              <a:solidFill>
                <a:srgbClr val="FF0000"/>
              </a:solidFill>
              <a:round/>
              <a:headEnd/>
              <a:tailEnd/>
            </a:ln>
          </p:spPr>
          <p:txBody>
            <a:bodyPr/>
            <a:lstStyle/>
            <a:p>
              <a:endParaRPr lang="en-GB"/>
            </a:p>
          </p:txBody>
        </p:sp>
        <p:sp>
          <p:nvSpPr>
            <p:cNvPr id="275040" name="Line 608"/>
            <p:cNvSpPr>
              <a:spLocks noChangeShapeType="1"/>
            </p:cNvSpPr>
            <p:nvPr/>
          </p:nvSpPr>
          <p:spPr bwMode="auto">
            <a:xfrm>
              <a:off x="1913" y="1567"/>
              <a:ext cx="6" cy="1"/>
            </a:xfrm>
            <a:prstGeom prst="line">
              <a:avLst/>
            </a:prstGeom>
            <a:noFill/>
            <a:ln w="30163">
              <a:solidFill>
                <a:srgbClr val="FF0000"/>
              </a:solidFill>
              <a:round/>
              <a:headEnd/>
              <a:tailEnd/>
            </a:ln>
          </p:spPr>
          <p:txBody>
            <a:bodyPr/>
            <a:lstStyle/>
            <a:p>
              <a:endParaRPr lang="en-GB"/>
            </a:p>
          </p:txBody>
        </p:sp>
        <p:sp>
          <p:nvSpPr>
            <p:cNvPr id="275041" name="Line 609"/>
            <p:cNvSpPr>
              <a:spLocks noChangeShapeType="1"/>
            </p:cNvSpPr>
            <p:nvPr/>
          </p:nvSpPr>
          <p:spPr bwMode="auto">
            <a:xfrm>
              <a:off x="1919" y="1567"/>
              <a:ext cx="13" cy="1"/>
            </a:xfrm>
            <a:prstGeom prst="line">
              <a:avLst/>
            </a:prstGeom>
            <a:noFill/>
            <a:ln w="30163">
              <a:solidFill>
                <a:srgbClr val="FF0000"/>
              </a:solidFill>
              <a:round/>
              <a:headEnd/>
              <a:tailEnd/>
            </a:ln>
          </p:spPr>
          <p:txBody>
            <a:bodyPr/>
            <a:lstStyle/>
            <a:p>
              <a:endParaRPr lang="en-GB"/>
            </a:p>
          </p:txBody>
        </p:sp>
        <p:sp>
          <p:nvSpPr>
            <p:cNvPr id="275042" name="Line 610"/>
            <p:cNvSpPr>
              <a:spLocks noChangeShapeType="1"/>
            </p:cNvSpPr>
            <p:nvPr/>
          </p:nvSpPr>
          <p:spPr bwMode="auto">
            <a:xfrm>
              <a:off x="1932" y="1567"/>
              <a:ext cx="13" cy="1"/>
            </a:xfrm>
            <a:prstGeom prst="line">
              <a:avLst/>
            </a:prstGeom>
            <a:noFill/>
            <a:ln w="30163">
              <a:solidFill>
                <a:srgbClr val="FF0000"/>
              </a:solidFill>
              <a:round/>
              <a:headEnd/>
              <a:tailEnd/>
            </a:ln>
          </p:spPr>
          <p:txBody>
            <a:bodyPr/>
            <a:lstStyle/>
            <a:p>
              <a:endParaRPr lang="en-GB"/>
            </a:p>
          </p:txBody>
        </p:sp>
        <p:sp>
          <p:nvSpPr>
            <p:cNvPr id="275043" name="Line 611"/>
            <p:cNvSpPr>
              <a:spLocks noChangeShapeType="1"/>
            </p:cNvSpPr>
            <p:nvPr/>
          </p:nvSpPr>
          <p:spPr bwMode="auto">
            <a:xfrm>
              <a:off x="1945" y="1567"/>
              <a:ext cx="6" cy="1"/>
            </a:xfrm>
            <a:prstGeom prst="line">
              <a:avLst/>
            </a:prstGeom>
            <a:noFill/>
            <a:ln w="30163">
              <a:solidFill>
                <a:srgbClr val="FF0000"/>
              </a:solidFill>
              <a:round/>
              <a:headEnd/>
              <a:tailEnd/>
            </a:ln>
          </p:spPr>
          <p:txBody>
            <a:bodyPr/>
            <a:lstStyle/>
            <a:p>
              <a:endParaRPr lang="en-GB"/>
            </a:p>
          </p:txBody>
        </p:sp>
        <p:sp>
          <p:nvSpPr>
            <p:cNvPr id="275044" name="Line 612"/>
            <p:cNvSpPr>
              <a:spLocks noChangeShapeType="1"/>
            </p:cNvSpPr>
            <p:nvPr/>
          </p:nvSpPr>
          <p:spPr bwMode="auto">
            <a:xfrm>
              <a:off x="1951" y="1567"/>
              <a:ext cx="13" cy="1"/>
            </a:xfrm>
            <a:prstGeom prst="line">
              <a:avLst/>
            </a:prstGeom>
            <a:noFill/>
            <a:ln w="30163">
              <a:solidFill>
                <a:srgbClr val="FF0000"/>
              </a:solidFill>
              <a:round/>
              <a:headEnd/>
              <a:tailEnd/>
            </a:ln>
          </p:spPr>
          <p:txBody>
            <a:bodyPr/>
            <a:lstStyle/>
            <a:p>
              <a:endParaRPr lang="en-GB"/>
            </a:p>
          </p:txBody>
        </p:sp>
        <p:sp>
          <p:nvSpPr>
            <p:cNvPr id="275045" name="Line 613"/>
            <p:cNvSpPr>
              <a:spLocks noChangeShapeType="1"/>
            </p:cNvSpPr>
            <p:nvPr/>
          </p:nvSpPr>
          <p:spPr bwMode="auto">
            <a:xfrm>
              <a:off x="1964" y="1567"/>
              <a:ext cx="12" cy="1"/>
            </a:xfrm>
            <a:prstGeom prst="line">
              <a:avLst/>
            </a:prstGeom>
            <a:noFill/>
            <a:ln w="30163">
              <a:solidFill>
                <a:srgbClr val="FF0000"/>
              </a:solidFill>
              <a:round/>
              <a:headEnd/>
              <a:tailEnd/>
            </a:ln>
          </p:spPr>
          <p:txBody>
            <a:bodyPr/>
            <a:lstStyle/>
            <a:p>
              <a:endParaRPr lang="en-GB"/>
            </a:p>
          </p:txBody>
        </p:sp>
        <p:sp>
          <p:nvSpPr>
            <p:cNvPr id="275046" name="Line 614"/>
            <p:cNvSpPr>
              <a:spLocks noChangeShapeType="1"/>
            </p:cNvSpPr>
            <p:nvPr/>
          </p:nvSpPr>
          <p:spPr bwMode="auto">
            <a:xfrm>
              <a:off x="1976" y="1567"/>
              <a:ext cx="6" cy="1"/>
            </a:xfrm>
            <a:prstGeom prst="line">
              <a:avLst/>
            </a:prstGeom>
            <a:noFill/>
            <a:ln w="30163">
              <a:solidFill>
                <a:srgbClr val="FF0000"/>
              </a:solidFill>
              <a:round/>
              <a:headEnd/>
              <a:tailEnd/>
            </a:ln>
          </p:spPr>
          <p:txBody>
            <a:bodyPr/>
            <a:lstStyle/>
            <a:p>
              <a:endParaRPr lang="en-GB"/>
            </a:p>
          </p:txBody>
        </p:sp>
        <p:sp>
          <p:nvSpPr>
            <p:cNvPr id="275047" name="Line 615"/>
            <p:cNvSpPr>
              <a:spLocks noChangeShapeType="1"/>
            </p:cNvSpPr>
            <p:nvPr/>
          </p:nvSpPr>
          <p:spPr bwMode="auto">
            <a:xfrm>
              <a:off x="1982" y="1567"/>
              <a:ext cx="13" cy="1"/>
            </a:xfrm>
            <a:prstGeom prst="line">
              <a:avLst/>
            </a:prstGeom>
            <a:noFill/>
            <a:ln w="30163">
              <a:solidFill>
                <a:srgbClr val="FF0000"/>
              </a:solidFill>
              <a:round/>
              <a:headEnd/>
              <a:tailEnd/>
            </a:ln>
          </p:spPr>
          <p:txBody>
            <a:bodyPr/>
            <a:lstStyle/>
            <a:p>
              <a:endParaRPr lang="en-GB"/>
            </a:p>
          </p:txBody>
        </p:sp>
        <p:sp>
          <p:nvSpPr>
            <p:cNvPr id="275048" name="Line 616"/>
            <p:cNvSpPr>
              <a:spLocks noChangeShapeType="1"/>
            </p:cNvSpPr>
            <p:nvPr/>
          </p:nvSpPr>
          <p:spPr bwMode="auto">
            <a:xfrm>
              <a:off x="1995" y="1567"/>
              <a:ext cx="13" cy="1"/>
            </a:xfrm>
            <a:prstGeom prst="line">
              <a:avLst/>
            </a:prstGeom>
            <a:noFill/>
            <a:ln w="30163">
              <a:solidFill>
                <a:srgbClr val="FF0000"/>
              </a:solidFill>
              <a:round/>
              <a:headEnd/>
              <a:tailEnd/>
            </a:ln>
          </p:spPr>
          <p:txBody>
            <a:bodyPr/>
            <a:lstStyle/>
            <a:p>
              <a:endParaRPr lang="en-GB"/>
            </a:p>
          </p:txBody>
        </p:sp>
        <p:sp>
          <p:nvSpPr>
            <p:cNvPr id="275049" name="Line 617"/>
            <p:cNvSpPr>
              <a:spLocks noChangeShapeType="1"/>
            </p:cNvSpPr>
            <p:nvPr/>
          </p:nvSpPr>
          <p:spPr bwMode="auto">
            <a:xfrm>
              <a:off x="2008" y="1567"/>
              <a:ext cx="6" cy="1"/>
            </a:xfrm>
            <a:prstGeom prst="line">
              <a:avLst/>
            </a:prstGeom>
            <a:noFill/>
            <a:ln w="30163">
              <a:solidFill>
                <a:srgbClr val="FF0000"/>
              </a:solidFill>
              <a:round/>
              <a:headEnd/>
              <a:tailEnd/>
            </a:ln>
          </p:spPr>
          <p:txBody>
            <a:bodyPr/>
            <a:lstStyle/>
            <a:p>
              <a:endParaRPr lang="en-GB"/>
            </a:p>
          </p:txBody>
        </p:sp>
        <p:sp>
          <p:nvSpPr>
            <p:cNvPr id="275050" name="Line 618"/>
            <p:cNvSpPr>
              <a:spLocks noChangeShapeType="1"/>
            </p:cNvSpPr>
            <p:nvPr/>
          </p:nvSpPr>
          <p:spPr bwMode="auto">
            <a:xfrm>
              <a:off x="2014" y="1567"/>
              <a:ext cx="13" cy="1"/>
            </a:xfrm>
            <a:prstGeom prst="line">
              <a:avLst/>
            </a:prstGeom>
            <a:noFill/>
            <a:ln w="30163">
              <a:solidFill>
                <a:srgbClr val="FF0000"/>
              </a:solidFill>
              <a:round/>
              <a:headEnd/>
              <a:tailEnd/>
            </a:ln>
          </p:spPr>
          <p:txBody>
            <a:bodyPr/>
            <a:lstStyle/>
            <a:p>
              <a:endParaRPr lang="en-GB"/>
            </a:p>
          </p:txBody>
        </p:sp>
        <p:sp>
          <p:nvSpPr>
            <p:cNvPr id="275051" name="Line 619"/>
            <p:cNvSpPr>
              <a:spLocks noChangeShapeType="1"/>
            </p:cNvSpPr>
            <p:nvPr/>
          </p:nvSpPr>
          <p:spPr bwMode="auto">
            <a:xfrm>
              <a:off x="2027" y="1567"/>
              <a:ext cx="12" cy="1"/>
            </a:xfrm>
            <a:prstGeom prst="line">
              <a:avLst/>
            </a:prstGeom>
            <a:noFill/>
            <a:ln w="30163">
              <a:solidFill>
                <a:srgbClr val="FF0000"/>
              </a:solidFill>
              <a:round/>
              <a:headEnd/>
              <a:tailEnd/>
            </a:ln>
          </p:spPr>
          <p:txBody>
            <a:bodyPr/>
            <a:lstStyle/>
            <a:p>
              <a:endParaRPr lang="en-GB"/>
            </a:p>
          </p:txBody>
        </p:sp>
        <p:sp>
          <p:nvSpPr>
            <p:cNvPr id="275052" name="Line 620"/>
            <p:cNvSpPr>
              <a:spLocks noChangeShapeType="1"/>
            </p:cNvSpPr>
            <p:nvPr/>
          </p:nvSpPr>
          <p:spPr bwMode="auto">
            <a:xfrm>
              <a:off x="2039" y="1567"/>
              <a:ext cx="7" cy="1"/>
            </a:xfrm>
            <a:prstGeom prst="line">
              <a:avLst/>
            </a:prstGeom>
            <a:noFill/>
            <a:ln w="30163">
              <a:solidFill>
                <a:srgbClr val="FF0000"/>
              </a:solidFill>
              <a:round/>
              <a:headEnd/>
              <a:tailEnd/>
            </a:ln>
          </p:spPr>
          <p:txBody>
            <a:bodyPr/>
            <a:lstStyle/>
            <a:p>
              <a:endParaRPr lang="en-GB"/>
            </a:p>
          </p:txBody>
        </p:sp>
        <p:sp>
          <p:nvSpPr>
            <p:cNvPr id="275053" name="Line 621"/>
            <p:cNvSpPr>
              <a:spLocks noChangeShapeType="1"/>
            </p:cNvSpPr>
            <p:nvPr/>
          </p:nvSpPr>
          <p:spPr bwMode="auto">
            <a:xfrm>
              <a:off x="2046" y="1567"/>
              <a:ext cx="12" cy="1"/>
            </a:xfrm>
            <a:prstGeom prst="line">
              <a:avLst/>
            </a:prstGeom>
            <a:noFill/>
            <a:ln w="30163">
              <a:solidFill>
                <a:srgbClr val="FF0000"/>
              </a:solidFill>
              <a:round/>
              <a:headEnd/>
              <a:tailEnd/>
            </a:ln>
          </p:spPr>
          <p:txBody>
            <a:bodyPr/>
            <a:lstStyle/>
            <a:p>
              <a:endParaRPr lang="en-GB"/>
            </a:p>
          </p:txBody>
        </p:sp>
        <p:sp>
          <p:nvSpPr>
            <p:cNvPr id="275054" name="Line 622"/>
            <p:cNvSpPr>
              <a:spLocks noChangeShapeType="1"/>
            </p:cNvSpPr>
            <p:nvPr/>
          </p:nvSpPr>
          <p:spPr bwMode="auto">
            <a:xfrm>
              <a:off x="2058" y="1567"/>
              <a:ext cx="13" cy="1"/>
            </a:xfrm>
            <a:prstGeom prst="line">
              <a:avLst/>
            </a:prstGeom>
            <a:noFill/>
            <a:ln w="30163">
              <a:solidFill>
                <a:srgbClr val="FF0000"/>
              </a:solidFill>
              <a:round/>
              <a:headEnd/>
              <a:tailEnd/>
            </a:ln>
          </p:spPr>
          <p:txBody>
            <a:bodyPr/>
            <a:lstStyle/>
            <a:p>
              <a:endParaRPr lang="en-GB"/>
            </a:p>
          </p:txBody>
        </p:sp>
        <p:sp>
          <p:nvSpPr>
            <p:cNvPr id="275055" name="Line 623"/>
            <p:cNvSpPr>
              <a:spLocks noChangeShapeType="1"/>
            </p:cNvSpPr>
            <p:nvPr/>
          </p:nvSpPr>
          <p:spPr bwMode="auto">
            <a:xfrm>
              <a:off x="2071" y="1567"/>
              <a:ext cx="13" cy="1"/>
            </a:xfrm>
            <a:prstGeom prst="line">
              <a:avLst/>
            </a:prstGeom>
            <a:noFill/>
            <a:ln w="30163">
              <a:solidFill>
                <a:srgbClr val="FF0000"/>
              </a:solidFill>
              <a:round/>
              <a:headEnd/>
              <a:tailEnd/>
            </a:ln>
          </p:spPr>
          <p:txBody>
            <a:bodyPr/>
            <a:lstStyle/>
            <a:p>
              <a:endParaRPr lang="en-GB"/>
            </a:p>
          </p:txBody>
        </p:sp>
        <p:sp>
          <p:nvSpPr>
            <p:cNvPr id="275056" name="Line 624"/>
            <p:cNvSpPr>
              <a:spLocks noChangeShapeType="1"/>
            </p:cNvSpPr>
            <p:nvPr/>
          </p:nvSpPr>
          <p:spPr bwMode="auto">
            <a:xfrm>
              <a:off x="2084" y="1567"/>
              <a:ext cx="6" cy="1"/>
            </a:xfrm>
            <a:prstGeom prst="line">
              <a:avLst/>
            </a:prstGeom>
            <a:noFill/>
            <a:ln w="30163">
              <a:solidFill>
                <a:srgbClr val="FF0000"/>
              </a:solidFill>
              <a:round/>
              <a:headEnd/>
              <a:tailEnd/>
            </a:ln>
          </p:spPr>
          <p:txBody>
            <a:bodyPr/>
            <a:lstStyle/>
            <a:p>
              <a:endParaRPr lang="en-GB"/>
            </a:p>
          </p:txBody>
        </p:sp>
        <p:sp>
          <p:nvSpPr>
            <p:cNvPr id="275057" name="Line 625"/>
            <p:cNvSpPr>
              <a:spLocks noChangeShapeType="1"/>
            </p:cNvSpPr>
            <p:nvPr/>
          </p:nvSpPr>
          <p:spPr bwMode="auto">
            <a:xfrm>
              <a:off x="2090" y="1567"/>
              <a:ext cx="13" cy="1"/>
            </a:xfrm>
            <a:prstGeom prst="line">
              <a:avLst/>
            </a:prstGeom>
            <a:noFill/>
            <a:ln w="30163">
              <a:solidFill>
                <a:srgbClr val="FF0000"/>
              </a:solidFill>
              <a:round/>
              <a:headEnd/>
              <a:tailEnd/>
            </a:ln>
          </p:spPr>
          <p:txBody>
            <a:bodyPr/>
            <a:lstStyle/>
            <a:p>
              <a:endParaRPr lang="en-GB"/>
            </a:p>
          </p:txBody>
        </p:sp>
        <p:sp>
          <p:nvSpPr>
            <p:cNvPr id="275058" name="Line 626"/>
            <p:cNvSpPr>
              <a:spLocks noChangeShapeType="1"/>
            </p:cNvSpPr>
            <p:nvPr/>
          </p:nvSpPr>
          <p:spPr bwMode="auto">
            <a:xfrm>
              <a:off x="2103" y="1567"/>
              <a:ext cx="12" cy="1"/>
            </a:xfrm>
            <a:prstGeom prst="line">
              <a:avLst/>
            </a:prstGeom>
            <a:noFill/>
            <a:ln w="30163">
              <a:solidFill>
                <a:srgbClr val="FF0000"/>
              </a:solidFill>
              <a:round/>
              <a:headEnd/>
              <a:tailEnd/>
            </a:ln>
          </p:spPr>
          <p:txBody>
            <a:bodyPr/>
            <a:lstStyle/>
            <a:p>
              <a:endParaRPr lang="en-GB"/>
            </a:p>
          </p:txBody>
        </p:sp>
        <p:sp>
          <p:nvSpPr>
            <p:cNvPr id="275059" name="Line 627"/>
            <p:cNvSpPr>
              <a:spLocks noChangeShapeType="1"/>
            </p:cNvSpPr>
            <p:nvPr/>
          </p:nvSpPr>
          <p:spPr bwMode="auto">
            <a:xfrm>
              <a:off x="2115" y="1567"/>
              <a:ext cx="7" cy="1"/>
            </a:xfrm>
            <a:prstGeom prst="line">
              <a:avLst/>
            </a:prstGeom>
            <a:noFill/>
            <a:ln w="30163">
              <a:solidFill>
                <a:srgbClr val="FF0000"/>
              </a:solidFill>
              <a:round/>
              <a:headEnd/>
              <a:tailEnd/>
            </a:ln>
          </p:spPr>
          <p:txBody>
            <a:bodyPr/>
            <a:lstStyle/>
            <a:p>
              <a:endParaRPr lang="en-GB"/>
            </a:p>
          </p:txBody>
        </p:sp>
        <p:sp>
          <p:nvSpPr>
            <p:cNvPr id="275060" name="Line 628"/>
            <p:cNvSpPr>
              <a:spLocks noChangeShapeType="1"/>
            </p:cNvSpPr>
            <p:nvPr/>
          </p:nvSpPr>
          <p:spPr bwMode="auto">
            <a:xfrm>
              <a:off x="2122" y="1567"/>
              <a:ext cx="12" cy="1"/>
            </a:xfrm>
            <a:prstGeom prst="line">
              <a:avLst/>
            </a:prstGeom>
            <a:noFill/>
            <a:ln w="30163">
              <a:solidFill>
                <a:srgbClr val="FF0000"/>
              </a:solidFill>
              <a:round/>
              <a:headEnd/>
              <a:tailEnd/>
            </a:ln>
          </p:spPr>
          <p:txBody>
            <a:bodyPr/>
            <a:lstStyle/>
            <a:p>
              <a:endParaRPr lang="en-GB"/>
            </a:p>
          </p:txBody>
        </p:sp>
        <p:sp>
          <p:nvSpPr>
            <p:cNvPr id="275061" name="Line 629"/>
            <p:cNvSpPr>
              <a:spLocks noChangeShapeType="1"/>
            </p:cNvSpPr>
            <p:nvPr/>
          </p:nvSpPr>
          <p:spPr bwMode="auto">
            <a:xfrm>
              <a:off x="2134" y="1567"/>
              <a:ext cx="13" cy="1"/>
            </a:xfrm>
            <a:prstGeom prst="line">
              <a:avLst/>
            </a:prstGeom>
            <a:noFill/>
            <a:ln w="30163">
              <a:solidFill>
                <a:srgbClr val="FF0000"/>
              </a:solidFill>
              <a:round/>
              <a:headEnd/>
              <a:tailEnd/>
            </a:ln>
          </p:spPr>
          <p:txBody>
            <a:bodyPr/>
            <a:lstStyle/>
            <a:p>
              <a:endParaRPr lang="en-GB"/>
            </a:p>
          </p:txBody>
        </p:sp>
        <p:sp>
          <p:nvSpPr>
            <p:cNvPr id="275062" name="Line 630"/>
            <p:cNvSpPr>
              <a:spLocks noChangeShapeType="1"/>
            </p:cNvSpPr>
            <p:nvPr/>
          </p:nvSpPr>
          <p:spPr bwMode="auto">
            <a:xfrm>
              <a:off x="2147" y="1567"/>
              <a:ext cx="6" cy="1"/>
            </a:xfrm>
            <a:prstGeom prst="line">
              <a:avLst/>
            </a:prstGeom>
            <a:noFill/>
            <a:ln w="30163">
              <a:solidFill>
                <a:srgbClr val="FF0000"/>
              </a:solidFill>
              <a:round/>
              <a:headEnd/>
              <a:tailEnd/>
            </a:ln>
          </p:spPr>
          <p:txBody>
            <a:bodyPr/>
            <a:lstStyle/>
            <a:p>
              <a:endParaRPr lang="en-GB"/>
            </a:p>
          </p:txBody>
        </p:sp>
        <p:sp>
          <p:nvSpPr>
            <p:cNvPr id="275063" name="Line 631"/>
            <p:cNvSpPr>
              <a:spLocks noChangeShapeType="1"/>
            </p:cNvSpPr>
            <p:nvPr/>
          </p:nvSpPr>
          <p:spPr bwMode="auto">
            <a:xfrm>
              <a:off x="2153" y="1567"/>
              <a:ext cx="13" cy="1"/>
            </a:xfrm>
            <a:prstGeom prst="line">
              <a:avLst/>
            </a:prstGeom>
            <a:noFill/>
            <a:ln w="30163">
              <a:solidFill>
                <a:srgbClr val="FF0000"/>
              </a:solidFill>
              <a:round/>
              <a:headEnd/>
              <a:tailEnd/>
            </a:ln>
          </p:spPr>
          <p:txBody>
            <a:bodyPr/>
            <a:lstStyle/>
            <a:p>
              <a:endParaRPr lang="en-GB"/>
            </a:p>
          </p:txBody>
        </p:sp>
        <p:sp>
          <p:nvSpPr>
            <p:cNvPr id="275064" name="Line 632"/>
            <p:cNvSpPr>
              <a:spLocks noChangeShapeType="1"/>
            </p:cNvSpPr>
            <p:nvPr/>
          </p:nvSpPr>
          <p:spPr bwMode="auto">
            <a:xfrm>
              <a:off x="2166" y="1567"/>
              <a:ext cx="13" cy="1"/>
            </a:xfrm>
            <a:prstGeom prst="line">
              <a:avLst/>
            </a:prstGeom>
            <a:noFill/>
            <a:ln w="30163">
              <a:solidFill>
                <a:srgbClr val="FF0000"/>
              </a:solidFill>
              <a:round/>
              <a:headEnd/>
              <a:tailEnd/>
            </a:ln>
          </p:spPr>
          <p:txBody>
            <a:bodyPr/>
            <a:lstStyle/>
            <a:p>
              <a:endParaRPr lang="en-GB"/>
            </a:p>
          </p:txBody>
        </p:sp>
        <p:sp>
          <p:nvSpPr>
            <p:cNvPr id="275065" name="Line 633"/>
            <p:cNvSpPr>
              <a:spLocks noChangeShapeType="1"/>
            </p:cNvSpPr>
            <p:nvPr/>
          </p:nvSpPr>
          <p:spPr bwMode="auto">
            <a:xfrm>
              <a:off x="2179" y="1567"/>
              <a:ext cx="6" cy="1"/>
            </a:xfrm>
            <a:prstGeom prst="line">
              <a:avLst/>
            </a:prstGeom>
            <a:noFill/>
            <a:ln w="30163">
              <a:solidFill>
                <a:srgbClr val="FF0000"/>
              </a:solidFill>
              <a:round/>
              <a:headEnd/>
              <a:tailEnd/>
            </a:ln>
          </p:spPr>
          <p:txBody>
            <a:bodyPr/>
            <a:lstStyle/>
            <a:p>
              <a:endParaRPr lang="en-GB"/>
            </a:p>
          </p:txBody>
        </p:sp>
        <p:sp>
          <p:nvSpPr>
            <p:cNvPr id="275066" name="Line 634"/>
            <p:cNvSpPr>
              <a:spLocks noChangeShapeType="1"/>
            </p:cNvSpPr>
            <p:nvPr/>
          </p:nvSpPr>
          <p:spPr bwMode="auto">
            <a:xfrm>
              <a:off x="2185" y="1567"/>
              <a:ext cx="12" cy="1"/>
            </a:xfrm>
            <a:prstGeom prst="line">
              <a:avLst/>
            </a:prstGeom>
            <a:noFill/>
            <a:ln w="30163">
              <a:solidFill>
                <a:srgbClr val="FF0000"/>
              </a:solidFill>
              <a:round/>
              <a:headEnd/>
              <a:tailEnd/>
            </a:ln>
          </p:spPr>
          <p:txBody>
            <a:bodyPr/>
            <a:lstStyle/>
            <a:p>
              <a:endParaRPr lang="en-GB"/>
            </a:p>
          </p:txBody>
        </p:sp>
        <p:sp>
          <p:nvSpPr>
            <p:cNvPr id="275067" name="Line 635"/>
            <p:cNvSpPr>
              <a:spLocks noChangeShapeType="1"/>
            </p:cNvSpPr>
            <p:nvPr/>
          </p:nvSpPr>
          <p:spPr bwMode="auto">
            <a:xfrm>
              <a:off x="2197" y="1567"/>
              <a:ext cx="13" cy="1"/>
            </a:xfrm>
            <a:prstGeom prst="line">
              <a:avLst/>
            </a:prstGeom>
            <a:noFill/>
            <a:ln w="30163">
              <a:solidFill>
                <a:srgbClr val="FF0000"/>
              </a:solidFill>
              <a:round/>
              <a:headEnd/>
              <a:tailEnd/>
            </a:ln>
          </p:spPr>
          <p:txBody>
            <a:bodyPr/>
            <a:lstStyle/>
            <a:p>
              <a:endParaRPr lang="en-GB"/>
            </a:p>
          </p:txBody>
        </p:sp>
        <p:sp>
          <p:nvSpPr>
            <p:cNvPr id="275068" name="Line 636"/>
            <p:cNvSpPr>
              <a:spLocks noChangeShapeType="1"/>
            </p:cNvSpPr>
            <p:nvPr/>
          </p:nvSpPr>
          <p:spPr bwMode="auto">
            <a:xfrm>
              <a:off x="2210" y="1567"/>
              <a:ext cx="6" cy="1"/>
            </a:xfrm>
            <a:prstGeom prst="line">
              <a:avLst/>
            </a:prstGeom>
            <a:noFill/>
            <a:ln w="30163">
              <a:solidFill>
                <a:srgbClr val="FF0000"/>
              </a:solidFill>
              <a:round/>
              <a:headEnd/>
              <a:tailEnd/>
            </a:ln>
          </p:spPr>
          <p:txBody>
            <a:bodyPr/>
            <a:lstStyle/>
            <a:p>
              <a:endParaRPr lang="en-GB"/>
            </a:p>
          </p:txBody>
        </p:sp>
        <p:sp>
          <p:nvSpPr>
            <p:cNvPr id="275069" name="Line 637"/>
            <p:cNvSpPr>
              <a:spLocks noChangeShapeType="1"/>
            </p:cNvSpPr>
            <p:nvPr/>
          </p:nvSpPr>
          <p:spPr bwMode="auto">
            <a:xfrm>
              <a:off x="2216" y="1567"/>
              <a:ext cx="13" cy="1"/>
            </a:xfrm>
            <a:prstGeom prst="line">
              <a:avLst/>
            </a:prstGeom>
            <a:noFill/>
            <a:ln w="30163">
              <a:solidFill>
                <a:srgbClr val="FF0000"/>
              </a:solidFill>
              <a:round/>
              <a:headEnd/>
              <a:tailEnd/>
            </a:ln>
          </p:spPr>
          <p:txBody>
            <a:bodyPr/>
            <a:lstStyle/>
            <a:p>
              <a:endParaRPr lang="en-GB"/>
            </a:p>
          </p:txBody>
        </p:sp>
        <p:sp>
          <p:nvSpPr>
            <p:cNvPr id="275070" name="Line 638"/>
            <p:cNvSpPr>
              <a:spLocks noChangeShapeType="1"/>
            </p:cNvSpPr>
            <p:nvPr/>
          </p:nvSpPr>
          <p:spPr bwMode="auto">
            <a:xfrm>
              <a:off x="2229" y="1567"/>
              <a:ext cx="13" cy="1"/>
            </a:xfrm>
            <a:prstGeom prst="line">
              <a:avLst/>
            </a:prstGeom>
            <a:noFill/>
            <a:ln w="30163">
              <a:solidFill>
                <a:srgbClr val="FF0000"/>
              </a:solidFill>
              <a:round/>
              <a:headEnd/>
              <a:tailEnd/>
            </a:ln>
          </p:spPr>
          <p:txBody>
            <a:bodyPr/>
            <a:lstStyle/>
            <a:p>
              <a:endParaRPr lang="en-GB"/>
            </a:p>
          </p:txBody>
        </p:sp>
        <p:sp>
          <p:nvSpPr>
            <p:cNvPr id="275071" name="Line 639"/>
            <p:cNvSpPr>
              <a:spLocks noChangeShapeType="1"/>
            </p:cNvSpPr>
            <p:nvPr/>
          </p:nvSpPr>
          <p:spPr bwMode="auto">
            <a:xfrm>
              <a:off x="2242" y="1567"/>
              <a:ext cx="6" cy="1"/>
            </a:xfrm>
            <a:prstGeom prst="line">
              <a:avLst/>
            </a:prstGeom>
            <a:noFill/>
            <a:ln w="30163">
              <a:solidFill>
                <a:srgbClr val="FF0000"/>
              </a:solidFill>
              <a:round/>
              <a:headEnd/>
              <a:tailEnd/>
            </a:ln>
          </p:spPr>
          <p:txBody>
            <a:bodyPr/>
            <a:lstStyle/>
            <a:p>
              <a:endParaRPr lang="en-GB"/>
            </a:p>
          </p:txBody>
        </p:sp>
        <p:sp>
          <p:nvSpPr>
            <p:cNvPr id="275072" name="Line 640"/>
            <p:cNvSpPr>
              <a:spLocks noChangeShapeType="1"/>
            </p:cNvSpPr>
            <p:nvPr/>
          </p:nvSpPr>
          <p:spPr bwMode="auto">
            <a:xfrm>
              <a:off x="2248" y="1567"/>
              <a:ext cx="13" cy="1"/>
            </a:xfrm>
            <a:prstGeom prst="line">
              <a:avLst/>
            </a:prstGeom>
            <a:noFill/>
            <a:ln w="30163">
              <a:solidFill>
                <a:srgbClr val="FF0000"/>
              </a:solidFill>
              <a:round/>
              <a:headEnd/>
              <a:tailEnd/>
            </a:ln>
          </p:spPr>
          <p:txBody>
            <a:bodyPr/>
            <a:lstStyle/>
            <a:p>
              <a:endParaRPr lang="en-GB"/>
            </a:p>
          </p:txBody>
        </p:sp>
        <p:sp>
          <p:nvSpPr>
            <p:cNvPr id="275073" name="Line 641"/>
            <p:cNvSpPr>
              <a:spLocks noChangeShapeType="1"/>
            </p:cNvSpPr>
            <p:nvPr/>
          </p:nvSpPr>
          <p:spPr bwMode="auto">
            <a:xfrm>
              <a:off x="2261" y="1567"/>
              <a:ext cx="12" cy="1"/>
            </a:xfrm>
            <a:prstGeom prst="line">
              <a:avLst/>
            </a:prstGeom>
            <a:noFill/>
            <a:ln w="30163">
              <a:solidFill>
                <a:srgbClr val="FF0000"/>
              </a:solidFill>
              <a:round/>
              <a:headEnd/>
              <a:tailEnd/>
            </a:ln>
          </p:spPr>
          <p:txBody>
            <a:bodyPr/>
            <a:lstStyle/>
            <a:p>
              <a:endParaRPr lang="en-GB"/>
            </a:p>
          </p:txBody>
        </p:sp>
        <p:sp>
          <p:nvSpPr>
            <p:cNvPr id="275074" name="Line 642"/>
            <p:cNvSpPr>
              <a:spLocks noChangeShapeType="1"/>
            </p:cNvSpPr>
            <p:nvPr/>
          </p:nvSpPr>
          <p:spPr bwMode="auto">
            <a:xfrm>
              <a:off x="2273" y="1567"/>
              <a:ext cx="7" cy="1"/>
            </a:xfrm>
            <a:prstGeom prst="line">
              <a:avLst/>
            </a:prstGeom>
            <a:noFill/>
            <a:ln w="30163">
              <a:solidFill>
                <a:srgbClr val="FF0000"/>
              </a:solidFill>
              <a:round/>
              <a:headEnd/>
              <a:tailEnd/>
            </a:ln>
          </p:spPr>
          <p:txBody>
            <a:bodyPr/>
            <a:lstStyle/>
            <a:p>
              <a:endParaRPr lang="en-GB"/>
            </a:p>
          </p:txBody>
        </p:sp>
        <p:sp>
          <p:nvSpPr>
            <p:cNvPr id="275075" name="Line 643"/>
            <p:cNvSpPr>
              <a:spLocks noChangeShapeType="1"/>
            </p:cNvSpPr>
            <p:nvPr/>
          </p:nvSpPr>
          <p:spPr bwMode="auto">
            <a:xfrm>
              <a:off x="2280" y="1567"/>
              <a:ext cx="12" cy="1"/>
            </a:xfrm>
            <a:prstGeom prst="line">
              <a:avLst/>
            </a:prstGeom>
            <a:noFill/>
            <a:ln w="30163">
              <a:solidFill>
                <a:srgbClr val="FF0000"/>
              </a:solidFill>
              <a:round/>
              <a:headEnd/>
              <a:tailEnd/>
            </a:ln>
          </p:spPr>
          <p:txBody>
            <a:bodyPr/>
            <a:lstStyle/>
            <a:p>
              <a:endParaRPr lang="en-GB"/>
            </a:p>
          </p:txBody>
        </p:sp>
        <p:sp>
          <p:nvSpPr>
            <p:cNvPr id="275076" name="Line 644"/>
            <p:cNvSpPr>
              <a:spLocks noChangeShapeType="1"/>
            </p:cNvSpPr>
            <p:nvPr/>
          </p:nvSpPr>
          <p:spPr bwMode="auto">
            <a:xfrm>
              <a:off x="2292" y="1567"/>
              <a:ext cx="13" cy="1"/>
            </a:xfrm>
            <a:prstGeom prst="line">
              <a:avLst/>
            </a:prstGeom>
            <a:noFill/>
            <a:ln w="30163">
              <a:solidFill>
                <a:srgbClr val="FF0000"/>
              </a:solidFill>
              <a:round/>
              <a:headEnd/>
              <a:tailEnd/>
            </a:ln>
          </p:spPr>
          <p:txBody>
            <a:bodyPr/>
            <a:lstStyle/>
            <a:p>
              <a:endParaRPr lang="en-GB"/>
            </a:p>
          </p:txBody>
        </p:sp>
        <p:sp>
          <p:nvSpPr>
            <p:cNvPr id="275077" name="Line 645"/>
            <p:cNvSpPr>
              <a:spLocks noChangeShapeType="1"/>
            </p:cNvSpPr>
            <p:nvPr/>
          </p:nvSpPr>
          <p:spPr bwMode="auto">
            <a:xfrm>
              <a:off x="2305" y="1567"/>
              <a:ext cx="6" cy="1"/>
            </a:xfrm>
            <a:prstGeom prst="line">
              <a:avLst/>
            </a:prstGeom>
            <a:noFill/>
            <a:ln w="30163">
              <a:solidFill>
                <a:srgbClr val="FF0000"/>
              </a:solidFill>
              <a:round/>
              <a:headEnd/>
              <a:tailEnd/>
            </a:ln>
          </p:spPr>
          <p:txBody>
            <a:bodyPr/>
            <a:lstStyle/>
            <a:p>
              <a:endParaRPr lang="en-GB"/>
            </a:p>
          </p:txBody>
        </p:sp>
        <p:sp>
          <p:nvSpPr>
            <p:cNvPr id="275078" name="Line 646"/>
            <p:cNvSpPr>
              <a:spLocks noChangeShapeType="1"/>
            </p:cNvSpPr>
            <p:nvPr/>
          </p:nvSpPr>
          <p:spPr bwMode="auto">
            <a:xfrm>
              <a:off x="2311" y="1567"/>
              <a:ext cx="13" cy="1"/>
            </a:xfrm>
            <a:prstGeom prst="line">
              <a:avLst/>
            </a:prstGeom>
            <a:noFill/>
            <a:ln w="30163">
              <a:solidFill>
                <a:srgbClr val="FF0000"/>
              </a:solidFill>
              <a:round/>
              <a:headEnd/>
              <a:tailEnd/>
            </a:ln>
          </p:spPr>
          <p:txBody>
            <a:bodyPr/>
            <a:lstStyle/>
            <a:p>
              <a:endParaRPr lang="en-GB"/>
            </a:p>
          </p:txBody>
        </p:sp>
        <p:sp>
          <p:nvSpPr>
            <p:cNvPr id="275079" name="Line 647"/>
            <p:cNvSpPr>
              <a:spLocks noChangeShapeType="1"/>
            </p:cNvSpPr>
            <p:nvPr/>
          </p:nvSpPr>
          <p:spPr bwMode="auto">
            <a:xfrm>
              <a:off x="2324" y="1567"/>
              <a:ext cx="13" cy="1"/>
            </a:xfrm>
            <a:prstGeom prst="line">
              <a:avLst/>
            </a:prstGeom>
            <a:noFill/>
            <a:ln w="30163">
              <a:solidFill>
                <a:srgbClr val="FF0000"/>
              </a:solidFill>
              <a:round/>
              <a:headEnd/>
              <a:tailEnd/>
            </a:ln>
          </p:spPr>
          <p:txBody>
            <a:bodyPr/>
            <a:lstStyle/>
            <a:p>
              <a:endParaRPr lang="en-GB"/>
            </a:p>
          </p:txBody>
        </p:sp>
        <p:sp>
          <p:nvSpPr>
            <p:cNvPr id="275080" name="Line 648"/>
            <p:cNvSpPr>
              <a:spLocks noChangeShapeType="1"/>
            </p:cNvSpPr>
            <p:nvPr/>
          </p:nvSpPr>
          <p:spPr bwMode="auto">
            <a:xfrm>
              <a:off x="2337" y="1567"/>
              <a:ext cx="6" cy="1"/>
            </a:xfrm>
            <a:prstGeom prst="line">
              <a:avLst/>
            </a:prstGeom>
            <a:noFill/>
            <a:ln w="30163">
              <a:solidFill>
                <a:srgbClr val="FF0000"/>
              </a:solidFill>
              <a:round/>
              <a:headEnd/>
              <a:tailEnd/>
            </a:ln>
          </p:spPr>
          <p:txBody>
            <a:bodyPr/>
            <a:lstStyle/>
            <a:p>
              <a:endParaRPr lang="en-GB"/>
            </a:p>
          </p:txBody>
        </p:sp>
        <p:sp>
          <p:nvSpPr>
            <p:cNvPr id="275081" name="Line 649"/>
            <p:cNvSpPr>
              <a:spLocks noChangeShapeType="1"/>
            </p:cNvSpPr>
            <p:nvPr/>
          </p:nvSpPr>
          <p:spPr bwMode="auto">
            <a:xfrm>
              <a:off x="2343" y="1567"/>
              <a:ext cx="13" cy="1"/>
            </a:xfrm>
            <a:prstGeom prst="line">
              <a:avLst/>
            </a:prstGeom>
            <a:noFill/>
            <a:ln w="30163">
              <a:solidFill>
                <a:srgbClr val="FF0000"/>
              </a:solidFill>
              <a:round/>
              <a:headEnd/>
              <a:tailEnd/>
            </a:ln>
          </p:spPr>
          <p:txBody>
            <a:bodyPr/>
            <a:lstStyle/>
            <a:p>
              <a:endParaRPr lang="en-GB"/>
            </a:p>
          </p:txBody>
        </p:sp>
        <p:sp>
          <p:nvSpPr>
            <p:cNvPr id="275082" name="Line 650"/>
            <p:cNvSpPr>
              <a:spLocks noChangeShapeType="1"/>
            </p:cNvSpPr>
            <p:nvPr/>
          </p:nvSpPr>
          <p:spPr bwMode="auto">
            <a:xfrm>
              <a:off x="2356" y="1567"/>
              <a:ext cx="12" cy="1"/>
            </a:xfrm>
            <a:prstGeom prst="line">
              <a:avLst/>
            </a:prstGeom>
            <a:noFill/>
            <a:ln w="30163">
              <a:solidFill>
                <a:srgbClr val="FF0000"/>
              </a:solidFill>
              <a:round/>
              <a:headEnd/>
              <a:tailEnd/>
            </a:ln>
          </p:spPr>
          <p:txBody>
            <a:bodyPr/>
            <a:lstStyle/>
            <a:p>
              <a:endParaRPr lang="en-GB"/>
            </a:p>
          </p:txBody>
        </p:sp>
        <p:sp>
          <p:nvSpPr>
            <p:cNvPr id="275083" name="Line 651"/>
            <p:cNvSpPr>
              <a:spLocks noChangeShapeType="1"/>
            </p:cNvSpPr>
            <p:nvPr/>
          </p:nvSpPr>
          <p:spPr bwMode="auto">
            <a:xfrm>
              <a:off x="2368" y="1567"/>
              <a:ext cx="13" cy="1"/>
            </a:xfrm>
            <a:prstGeom prst="line">
              <a:avLst/>
            </a:prstGeom>
            <a:noFill/>
            <a:ln w="30163">
              <a:solidFill>
                <a:srgbClr val="FF0000"/>
              </a:solidFill>
              <a:round/>
              <a:headEnd/>
              <a:tailEnd/>
            </a:ln>
          </p:spPr>
          <p:txBody>
            <a:bodyPr/>
            <a:lstStyle/>
            <a:p>
              <a:endParaRPr lang="en-GB"/>
            </a:p>
          </p:txBody>
        </p:sp>
        <p:sp>
          <p:nvSpPr>
            <p:cNvPr id="275084" name="Line 652"/>
            <p:cNvSpPr>
              <a:spLocks noChangeShapeType="1"/>
            </p:cNvSpPr>
            <p:nvPr/>
          </p:nvSpPr>
          <p:spPr bwMode="auto">
            <a:xfrm>
              <a:off x="2381" y="1567"/>
              <a:ext cx="6" cy="1"/>
            </a:xfrm>
            <a:prstGeom prst="line">
              <a:avLst/>
            </a:prstGeom>
            <a:noFill/>
            <a:ln w="30163">
              <a:solidFill>
                <a:srgbClr val="FF0000"/>
              </a:solidFill>
              <a:round/>
              <a:headEnd/>
              <a:tailEnd/>
            </a:ln>
          </p:spPr>
          <p:txBody>
            <a:bodyPr/>
            <a:lstStyle/>
            <a:p>
              <a:endParaRPr lang="en-GB"/>
            </a:p>
          </p:txBody>
        </p:sp>
        <p:sp>
          <p:nvSpPr>
            <p:cNvPr id="275085" name="Line 653"/>
            <p:cNvSpPr>
              <a:spLocks noChangeShapeType="1"/>
            </p:cNvSpPr>
            <p:nvPr/>
          </p:nvSpPr>
          <p:spPr bwMode="auto">
            <a:xfrm>
              <a:off x="2387" y="1567"/>
              <a:ext cx="13" cy="1"/>
            </a:xfrm>
            <a:prstGeom prst="line">
              <a:avLst/>
            </a:prstGeom>
            <a:noFill/>
            <a:ln w="30163">
              <a:solidFill>
                <a:srgbClr val="FF0000"/>
              </a:solidFill>
              <a:round/>
              <a:headEnd/>
              <a:tailEnd/>
            </a:ln>
          </p:spPr>
          <p:txBody>
            <a:bodyPr/>
            <a:lstStyle/>
            <a:p>
              <a:endParaRPr lang="en-GB"/>
            </a:p>
          </p:txBody>
        </p:sp>
        <p:sp>
          <p:nvSpPr>
            <p:cNvPr id="275086" name="Line 654"/>
            <p:cNvSpPr>
              <a:spLocks noChangeShapeType="1"/>
            </p:cNvSpPr>
            <p:nvPr/>
          </p:nvSpPr>
          <p:spPr bwMode="auto">
            <a:xfrm>
              <a:off x="2400" y="1567"/>
              <a:ext cx="12" cy="1"/>
            </a:xfrm>
            <a:prstGeom prst="line">
              <a:avLst/>
            </a:prstGeom>
            <a:noFill/>
            <a:ln w="30163">
              <a:solidFill>
                <a:srgbClr val="FF0000"/>
              </a:solidFill>
              <a:round/>
              <a:headEnd/>
              <a:tailEnd/>
            </a:ln>
          </p:spPr>
          <p:txBody>
            <a:bodyPr/>
            <a:lstStyle/>
            <a:p>
              <a:endParaRPr lang="en-GB"/>
            </a:p>
          </p:txBody>
        </p:sp>
        <p:sp>
          <p:nvSpPr>
            <p:cNvPr id="275087" name="Line 655"/>
            <p:cNvSpPr>
              <a:spLocks noChangeShapeType="1"/>
            </p:cNvSpPr>
            <p:nvPr/>
          </p:nvSpPr>
          <p:spPr bwMode="auto">
            <a:xfrm>
              <a:off x="2412" y="1567"/>
              <a:ext cx="7" cy="1"/>
            </a:xfrm>
            <a:prstGeom prst="line">
              <a:avLst/>
            </a:prstGeom>
            <a:noFill/>
            <a:ln w="30163">
              <a:solidFill>
                <a:srgbClr val="FF0000"/>
              </a:solidFill>
              <a:round/>
              <a:headEnd/>
              <a:tailEnd/>
            </a:ln>
          </p:spPr>
          <p:txBody>
            <a:bodyPr/>
            <a:lstStyle/>
            <a:p>
              <a:endParaRPr lang="en-GB"/>
            </a:p>
          </p:txBody>
        </p:sp>
        <p:sp>
          <p:nvSpPr>
            <p:cNvPr id="275088" name="Line 656"/>
            <p:cNvSpPr>
              <a:spLocks noChangeShapeType="1"/>
            </p:cNvSpPr>
            <p:nvPr/>
          </p:nvSpPr>
          <p:spPr bwMode="auto">
            <a:xfrm>
              <a:off x="2419" y="1567"/>
              <a:ext cx="12" cy="1"/>
            </a:xfrm>
            <a:prstGeom prst="line">
              <a:avLst/>
            </a:prstGeom>
            <a:noFill/>
            <a:ln w="30163">
              <a:solidFill>
                <a:srgbClr val="FF0000"/>
              </a:solidFill>
              <a:round/>
              <a:headEnd/>
              <a:tailEnd/>
            </a:ln>
          </p:spPr>
          <p:txBody>
            <a:bodyPr/>
            <a:lstStyle/>
            <a:p>
              <a:endParaRPr lang="en-GB"/>
            </a:p>
          </p:txBody>
        </p:sp>
        <p:sp>
          <p:nvSpPr>
            <p:cNvPr id="275089" name="Line 657"/>
            <p:cNvSpPr>
              <a:spLocks noChangeShapeType="1"/>
            </p:cNvSpPr>
            <p:nvPr/>
          </p:nvSpPr>
          <p:spPr bwMode="auto">
            <a:xfrm>
              <a:off x="2431" y="1567"/>
              <a:ext cx="13" cy="1"/>
            </a:xfrm>
            <a:prstGeom prst="line">
              <a:avLst/>
            </a:prstGeom>
            <a:noFill/>
            <a:ln w="30163">
              <a:solidFill>
                <a:srgbClr val="FF0000"/>
              </a:solidFill>
              <a:round/>
              <a:headEnd/>
              <a:tailEnd/>
            </a:ln>
          </p:spPr>
          <p:txBody>
            <a:bodyPr/>
            <a:lstStyle/>
            <a:p>
              <a:endParaRPr lang="en-GB"/>
            </a:p>
          </p:txBody>
        </p:sp>
        <p:sp>
          <p:nvSpPr>
            <p:cNvPr id="275090" name="Line 658"/>
            <p:cNvSpPr>
              <a:spLocks noChangeShapeType="1"/>
            </p:cNvSpPr>
            <p:nvPr/>
          </p:nvSpPr>
          <p:spPr bwMode="auto">
            <a:xfrm>
              <a:off x="2444" y="1567"/>
              <a:ext cx="6" cy="1"/>
            </a:xfrm>
            <a:prstGeom prst="line">
              <a:avLst/>
            </a:prstGeom>
            <a:noFill/>
            <a:ln w="30163">
              <a:solidFill>
                <a:srgbClr val="FF0000"/>
              </a:solidFill>
              <a:round/>
              <a:headEnd/>
              <a:tailEnd/>
            </a:ln>
          </p:spPr>
          <p:txBody>
            <a:bodyPr/>
            <a:lstStyle/>
            <a:p>
              <a:endParaRPr lang="en-GB"/>
            </a:p>
          </p:txBody>
        </p:sp>
        <p:sp>
          <p:nvSpPr>
            <p:cNvPr id="275091" name="Line 659"/>
            <p:cNvSpPr>
              <a:spLocks noChangeShapeType="1"/>
            </p:cNvSpPr>
            <p:nvPr/>
          </p:nvSpPr>
          <p:spPr bwMode="auto">
            <a:xfrm>
              <a:off x="2450" y="1567"/>
              <a:ext cx="13" cy="1"/>
            </a:xfrm>
            <a:prstGeom prst="line">
              <a:avLst/>
            </a:prstGeom>
            <a:noFill/>
            <a:ln w="30163">
              <a:solidFill>
                <a:srgbClr val="FF0000"/>
              </a:solidFill>
              <a:round/>
              <a:headEnd/>
              <a:tailEnd/>
            </a:ln>
          </p:spPr>
          <p:txBody>
            <a:bodyPr/>
            <a:lstStyle/>
            <a:p>
              <a:endParaRPr lang="en-GB"/>
            </a:p>
          </p:txBody>
        </p:sp>
        <p:sp>
          <p:nvSpPr>
            <p:cNvPr id="275092" name="Line 660"/>
            <p:cNvSpPr>
              <a:spLocks noChangeShapeType="1"/>
            </p:cNvSpPr>
            <p:nvPr/>
          </p:nvSpPr>
          <p:spPr bwMode="auto">
            <a:xfrm>
              <a:off x="2463" y="1567"/>
              <a:ext cx="13" cy="1"/>
            </a:xfrm>
            <a:prstGeom prst="line">
              <a:avLst/>
            </a:prstGeom>
            <a:noFill/>
            <a:ln w="30163">
              <a:solidFill>
                <a:srgbClr val="FF0000"/>
              </a:solidFill>
              <a:round/>
              <a:headEnd/>
              <a:tailEnd/>
            </a:ln>
          </p:spPr>
          <p:txBody>
            <a:bodyPr/>
            <a:lstStyle/>
            <a:p>
              <a:endParaRPr lang="en-GB"/>
            </a:p>
          </p:txBody>
        </p:sp>
        <p:sp>
          <p:nvSpPr>
            <p:cNvPr id="275093" name="Line 661"/>
            <p:cNvSpPr>
              <a:spLocks noChangeShapeType="1"/>
            </p:cNvSpPr>
            <p:nvPr/>
          </p:nvSpPr>
          <p:spPr bwMode="auto">
            <a:xfrm>
              <a:off x="2476" y="1567"/>
              <a:ext cx="6" cy="1"/>
            </a:xfrm>
            <a:prstGeom prst="line">
              <a:avLst/>
            </a:prstGeom>
            <a:noFill/>
            <a:ln w="30163">
              <a:solidFill>
                <a:srgbClr val="FF0000"/>
              </a:solidFill>
              <a:round/>
              <a:headEnd/>
              <a:tailEnd/>
            </a:ln>
          </p:spPr>
          <p:txBody>
            <a:bodyPr/>
            <a:lstStyle/>
            <a:p>
              <a:endParaRPr lang="en-GB"/>
            </a:p>
          </p:txBody>
        </p:sp>
        <p:sp>
          <p:nvSpPr>
            <p:cNvPr id="275094" name="Line 662"/>
            <p:cNvSpPr>
              <a:spLocks noChangeShapeType="1"/>
            </p:cNvSpPr>
            <p:nvPr/>
          </p:nvSpPr>
          <p:spPr bwMode="auto">
            <a:xfrm>
              <a:off x="2482" y="1567"/>
              <a:ext cx="13" cy="1"/>
            </a:xfrm>
            <a:prstGeom prst="line">
              <a:avLst/>
            </a:prstGeom>
            <a:noFill/>
            <a:ln w="30163">
              <a:solidFill>
                <a:srgbClr val="FF0000"/>
              </a:solidFill>
              <a:round/>
              <a:headEnd/>
              <a:tailEnd/>
            </a:ln>
          </p:spPr>
          <p:txBody>
            <a:bodyPr/>
            <a:lstStyle/>
            <a:p>
              <a:endParaRPr lang="en-GB"/>
            </a:p>
          </p:txBody>
        </p:sp>
        <p:sp>
          <p:nvSpPr>
            <p:cNvPr id="275095" name="Line 663"/>
            <p:cNvSpPr>
              <a:spLocks noChangeShapeType="1"/>
            </p:cNvSpPr>
            <p:nvPr/>
          </p:nvSpPr>
          <p:spPr bwMode="auto">
            <a:xfrm>
              <a:off x="2495" y="1567"/>
              <a:ext cx="12" cy="1"/>
            </a:xfrm>
            <a:prstGeom prst="line">
              <a:avLst/>
            </a:prstGeom>
            <a:noFill/>
            <a:ln w="30163">
              <a:solidFill>
                <a:srgbClr val="FF0000"/>
              </a:solidFill>
              <a:round/>
              <a:headEnd/>
              <a:tailEnd/>
            </a:ln>
          </p:spPr>
          <p:txBody>
            <a:bodyPr/>
            <a:lstStyle/>
            <a:p>
              <a:endParaRPr lang="en-GB"/>
            </a:p>
          </p:txBody>
        </p:sp>
        <p:sp>
          <p:nvSpPr>
            <p:cNvPr id="275096" name="Line 664"/>
            <p:cNvSpPr>
              <a:spLocks noChangeShapeType="1"/>
            </p:cNvSpPr>
            <p:nvPr/>
          </p:nvSpPr>
          <p:spPr bwMode="auto">
            <a:xfrm>
              <a:off x="2507" y="1567"/>
              <a:ext cx="7" cy="1"/>
            </a:xfrm>
            <a:prstGeom prst="line">
              <a:avLst/>
            </a:prstGeom>
            <a:noFill/>
            <a:ln w="30163">
              <a:solidFill>
                <a:srgbClr val="FF0000"/>
              </a:solidFill>
              <a:round/>
              <a:headEnd/>
              <a:tailEnd/>
            </a:ln>
          </p:spPr>
          <p:txBody>
            <a:bodyPr/>
            <a:lstStyle/>
            <a:p>
              <a:endParaRPr lang="en-GB"/>
            </a:p>
          </p:txBody>
        </p:sp>
        <p:sp>
          <p:nvSpPr>
            <p:cNvPr id="275097" name="Line 665"/>
            <p:cNvSpPr>
              <a:spLocks noChangeShapeType="1"/>
            </p:cNvSpPr>
            <p:nvPr/>
          </p:nvSpPr>
          <p:spPr bwMode="auto">
            <a:xfrm>
              <a:off x="2514" y="1567"/>
              <a:ext cx="12" cy="1"/>
            </a:xfrm>
            <a:prstGeom prst="line">
              <a:avLst/>
            </a:prstGeom>
            <a:noFill/>
            <a:ln w="30163">
              <a:solidFill>
                <a:srgbClr val="FF0000"/>
              </a:solidFill>
              <a:round/>
              <a:headEnd/>
              <a:tailEnd/>
            </a:ln>
          </p:spPr>
          <p:txBody>
            <a:bodyPr/>
            <a:lstStyle/>
            <a:p>
              <a:endParaRPr lang="en-GB"/>
            </a:p>
          </p:txBody>
        </p:sp>
        <p:sp>
          <p:nvSpPr>
            <p:cNvPr id="275098" name="Line 666"/>
            <p:cNvSpPr>
              <a:spLocks noChangeShapeType="1"/>
            </p:cNvSpPr>
            <p:nvPr/>
          </p:nvSpPr>
          <p:spPr bwMode="auto">
            <a:xfrm>
              <a:off x="2526" y="1567"/>
              <a:ext cx="13" cy="1"/>
            </a:xfrm>
            <a:prstGeom prst="line">
              <a:avLst/>
            </a:prstGeom>
            <a:noFill/>
            <a:ln w="30163">
              <a:solidFill>
                <a:srgbClr val="FF0000"/>
              </a:solidFill>
              <a:round/>
              <a:headEnd/>
              <a:tailEnd/>
            </a:ln>
          </p:spPr>
          <p:txBody>
            <a:bodyPr/>
            <a:lstStyle/>
            <a:p>
              <a:endParaRPr lang="en-GB"/>
            </a:p>
          </p:txBody>
        </p:sp>
        <p:sp>
          <p:nvSpPr>
            <p:cNvPr id="275099" name="Line 667"/>
            <p:cNvSpPr>
              <a:spLocks noChangeShapeType="1"/>
            </p:cNvSpPr>
            <p:nvPr/>
          </p:nvSpPr>
          <p:spPr bwMode="auto">
            <a:xfrm>
              <a:off x="2539" y="1567"/>
              <a:ext cx="6" cy="1"/>
            </a:xfrm>
            <a:prstGeom prst="line">
              <a:avLst/>
            </a:prstGeom>
            <a:noFill/>
            <a:ln w="30163">
              <a:solidFill>
                <a:srgbClr val="FF0000"/>
              </a:solidFill>
              <a:round/>
              <a:headEnd/>
              <a:tailEnd/>
            </a:ln>
          </p:spPr>
          <p:txBody>
            <a:bodyPr/>
            <a:lstStyle/>
            <a:p>
              <a:endParaRPr lang="en-GB"/>
            </a:p>
          </p:txBody>
        </p:sp>
        <p:sp>
          <p:nvSpPr>
            <p:cNvPr id="275100" name="Line 668"/>
            <p:cNvSpPr>
              <a:spLocks noChangeShapeType="1"/>
            </p:cNvSpPr>
            <p:nvPr/>
          </p:nvSpPr>
          <p:spPr bwMode="auto">
            <a:xfrm>
              <a:off x="2545" y="1567"/>
              <a:ext cx="13" cy="1"/>
            </a:xfrm>
            <a:prstGeom prst="line">
              <a:avLst/>
            </a:prstGeom>
            <a:noFill/>
            <a:ln w="30163">
              <a:solidFill>
                <a:srgbClr val="FF0000"/>
              </a:solidFill>
              <a:round/>
              <a:headEnd/>
              <a:tailEnd/>
            </a:ln>
          </p:spPr>
          <p:txBody>
            <a:bodyPr/>
            <a:lstStyle/>
            <a:p>
              <a:endParaRPr lang="en-GB"/>
            </a:p>
          </p:txBody>
        </p:sp>
        <p:sp>
          <p:nvSpPr>
            <p:cNvPr id="275101" name="Line 669"/>
            <p:cNvSpPr>
              <a:spLocks noChangeShapeType="1"/>
            </p:cNvSpPr>
            <p:nvPr/>
          </p:nvSpPr>
          <p:spPr bwMode="auto">
            <a:xfrm>
              <a:off x="2558" y="1567"/>
              <a:ext cx="13" cy="1"/>
            </a:xfrm>
            <a:prstGeom prst="line">
              <a:avLst/>
            </a:prstGeom>
            <a:noFill/>
            <a:ln w="30163">
              <a:solidFill>
                <a:srgbClr val="FF0000"/>
              </a:solidFill>
              <a:round/>
              <a:headEnd/>
              <a:tailEnd/>
            </a:ln>
          </p:spPr>
          <p:txBody>
            <a:bodyPr/>
            <a:lstStyle/>
            <a:p>
              <a:endParaRPr lang="en-GB"/>
            </a:p>
          </p:txBody>
        </p:sp>
        <p:sp>
          <p:nvSpPr>
            <p:cNvPr id="275102" name="Line 670"/>
            <p:cNvSpPr>
              <a:spLocks noChangeShapeType="1"/>
            </p:cNvSpPr>
            <p:nvPr/>
          </p:nvSpPr>
          <p:spPr bwMode="auto">
            <a:xfrm>
              <a:off x="2571" y="1567"/>
              <a:ext cx="6" cy="1"/>
            </a:xfrm>
            <a:prstGeom prst="line">
              <a:avLst/>
            </a:prstGeom>
            <a:noFill/>
            <a:ln w="30163">
              <a:solidFill>
                <a:srgbClr val="FF0000"/>
              </a:solidFill>
              <a:round/>
              <a:headEnd/>
              <a:tailEnd/>
            </a:ln>
          </p:spPr>
          <p:txBody>
            <a:bodyPr/>
            <a:lstStyle/>
            <a:p>
              <a:endParaRPr lang="en-GB"/>
            </a:p>
          </p:txBody>
        </p:sp>
        <p:sp>
          <p:nvSpPr>
            <p:cNvPr id="275103" name="Line 671"/>
            <p:cNvSpPr>
              <a:spLocks noChangeShapeType="1"/>
            </p:cNvSpPr>
            <p:nvPr/>
          </p:nvSpPr>
          <p:spPr bwMode="auto">
            <a:xfrm>
              <a:off x="2577" y="1567"/>
              <a:ext cx="13" cy="1"/>
            </a:xfrm>
            <a:prstGeom prst="line">
              <a:avLst/>
            </a:prstGeom>
            <a:noFill/>
            <a:ln w="30163">
              <a:solidFill>
                <a:srgbClr val="FF0000"/>
              </a:solidFill>
              <a:round/>
              <a:headEnd/>
              <a:tailEnd/>
            </a:ln>
          </p:spPr>
          <p:txBody>
            <a:bodyPr/>
            <a:lstStyle/>
            <a:p>
              <a:endParaRPr lang="en-GB"/>
            </a:p>
          </p:txBody>
        </p:sp>
        <p:sp>
          <p:nvSpPr>
            <p:cNvPr id="275104" name="Line 672"/>
            <p:cNvSpPr>
              <a:spLocks noChangeShapeType="1"/>
            </p:cNvSpPr>
            <p:nvPr/>
          </p:nvSpPr>
          <p:spPr bwMode="auto">
            <a:xfrm>
              <a:off x="2590" y="1567"/>
              <a:ext cx="12" cy="1"/>
            </a:xfrm>
            <a:prstGeom prst="line">
              <a:avLst/>
            </a:prstGeom>
            <a:noFill/>
            <a:ln w="30163">
              <a:solidFill>
                <a:srgbClr val="FF0000"/>
              </a:solidFill>
              <a:round/>
              <a:headEnd/>
              <a:tailEnd/>
            </a:ln>
          </p:spPr>
          <p:txBody>
            <a:bodyPr/>
            <a:lstStyle/>
            <a:p>
              <a:endParaRPr lang="en-GB"/>
            </a:p>
          </p:txBody>
        </p:sp>
        <p:sp>
          <p:nvSpPr>
            <p:cNvPr id="275105" name="Line 673"/>
            <p:cNvSpPr>
              <a:spLocks noChangeShapeType="1"/>
            </p:cNvSpPr>
            <p:nvPr/>
          </p:nvSpPr>
          <p:spPr bwMode="auto">
            <a:xfrm>
              <a:off x="2602" y="1567"/>
              <a:ext cx="6" cy="1"/>
            </a:xfrm>
            <a:prstGeom prst="line">
              <a:avLst/>
            </a:prstGeom>
            <a:noFill/>
            <a:ln w="30163">
              <a:solidFill>
                <a:srgbClr val="FF0000"/>
              </a:solidFill>
              <a:round/>
              <a:headEnd/>
              <a:tailEnd/>
            </a:ln>
          </p:spPr>
          <p:txBody>
            <a:bodyPr/>
            <a:lstStyle/>
            <a:p>
              <a:endParaRPr lang="en-GB"/>
            </a:p>
          </p:txBody>
        </p:sp>
        <p:sp>
          <p:nvSpPr>
            <p:cNvPr id="275106" name="Line 674"/>
            <p:cNvSpPr>
              <a:spLocks noChangeShapeType="1"/>
            </p:cNvSpPr>
            <p:nvPr/>
          </p:nvSpPr>
          <p:spPr bwMode="auto">
            <a:xfrm>
              <a:off x="2608" y="1567"/>
              <a:ext cx="13" cy="1"/>
            </a:xfrm>
            <a:prstGeom prst="line">
              <a:avLst/>
            </a:prstGeom>
            <a:noFill/>
            <a:ln w="30163">
              <a:solidFill>
                <a:srgbClr val="FF0000"/>
              </a:solidFill>
              <a:round/>
              <a:headEnd/>
              <a:tailEnd/>
            </a:ln>
          </p:spPr>
          <p:txBody>
            <a:bodyPr/>
            <a:lstStyle/>
            <a:p>
              <a:endParaRPr lang="en-GB"/>
            </a:p>
          </p:txBody>
        </p:sp>
        <p:sp>
          <p:nvSpPr>
            <p:cNvPr id="275107" name="Line 675"/>
            <p:cNvSpPr>
              <a:spLocks noChangeShapeType="1"/>
            </p:cNvSpPr>
            <p:nvPr/>
          </p:nvSpPr>
          <p:spPr bwMode="auto">
            <a:xfrm>
              <a:off x="2621" y="1567"/>
              <a:ext cx="13" cy="1"/>
            </a:xfrm>
            <a:prstGeom prst="line">
              <a:avLst/>
            </a:prstGeom>
            <a:noFill/>
            <a:ln w="30163">
              <a:solidFill>
                <a:srgbClr val="FF0000"/>
              </a:solidFill>
              <a:round/>
              <a:headEnd/>
              <a:tailEnd/>
            </a:ln>
          </p:spPr>
          <p:txBody>
            <a:bodyPr/>
            <a:lstStyle/>
            <a:p>
              <a:endParaRPr lang="en-GB"/>
            </a:p>
          </p:txBody>
        </p:sp>
        <p:sp>
          <p:nvSpPr>
            <p:cNvPr id="275108" name="Line 676"/>
            <p:cNvSpPr>
              <a:spLocks noChangeShapeType="1"/>
            </p:cNvSpPr>
            <p:nvPr/>
          </p:nvSpPr>
          <p:spPr bwMode="auto">
            <a:xfrm>
              <a:off x="2634" y="1567"/>
              <a:ext cx="6" cy="1"/>
            </a:xfrm>
            <a:prstGeom prst="line">
              <a:avLst/>
            </a:prstGeom>
            <a:noFill/>
            <a:ln w="30163">
              <a:solidFill>
                <a:srgbClr val="FF0000"/>
              </a:solidFill>
              <a:round/>
              <a:headEnd/>
              <a:tailEnd/>
            </a:ln>
          </p:spPr>
          <p:txBody>
            <a:bodyPr/>
            <a:lstStyle/>
            <a:p>
              <a:endParaRPr lang="en-GB"/>
            </a:p>
          </p:txBody>
        </p:sp>
        <p:sp>
          <p:nvSpPr>
            <p:cNvPr id="275109" name="Line 677"/>
            <p:cNvSpPr>
              <a:spLocks noChangeShapeType="1"/>
            </p:cNvSpPr>
            <p:nvPr/>
          </p:nvSpPr>
          <p:spPr bwMode="auto">
            <a:xfrm flipV="1">
              <a:off x="2640" y="1560"/>
              <a:ext cx="13" cy="7"/>
            </a:xfrm>
            <a:prstGeom prst="line">
              <a:avLst/>
            </a:prstGeom>
            <a:noFill/>
            <a:ln w="30163">
              <a:solidFill>
                <a:srgbClr val="FF0000"/>
              </a:solidFill>
              <a:round/>
              <a:headEnd/>
              <a:tailEnd/>
            </a:ln>
          </p:spPr>
          <p:txBody>
            <a:bodyPr/>
            <a:lstStyle/>
            <a:p>
              <a:endParaRPr lang="en-GB"/>
            </a:p>
          </p:txBody>
        </p:sp>
        <p:sp>
          <p:nvSpPr>
            <p:cNvPr id="275110" name="Line 678"/>
            <p:cNvSpPr>
              <a:spLocks noChangeShapeType="1"/>
            </p:cNvSpPr>
            <p:nvPr/>
          </p:nvSpPr>
          <p:spPr bwMode="auto">
            <a:xfrm>
              <a:off x="2653" y="1560"/>
              <a:ext cx="12" cy="1"/>
            </a:xfrm>
            <a:prstGeom prst="line">
              <a:avLst/>
            </a:prstGeom>
            <a:noFill/>
            <a:ln w="30163">
              <a:solidFill>
                <a:srgbClr val="FF0000"/>
              </a:solidFill>
              <a:round/>
              <a:headEnd/>
              <a:tailEnd/>
            </a:ln>
          </p:spPr>
          <p:txBody>
            <a:bodyPr/>
            <a:lstStyle/>
            <a:p>
              <a:endParaRPr lang="en-GB"/>
            </a:p>
          </p:txBody>
        </p:sp>
        <p:sp>
          <p:nvSpPr>
            <p:cNvPr id="275111" name="Line 679"/>
            <p:cNvSpPr>
              <a:spLocks noChangeShapeType="1"/>
            </p:cNvSpPr>
            <p:nvPr/>
          </p:nvSpPr>
          <p:spPr bwMode="auto">
            <a:xfrm>
              <a:off x="2665" y="1560"/>
              <a:ext cx="13" cy="1"/>
            </a:xfrm>
            <a:prstGeom prst="line">
              <a:avLst/>
            </a:prstGeom>
            <a:noFill/>
            <a:ln w="30163">
              <a:solidFill>
                <a:srgbClr val="FF0000"/>
              </a:solidFill>
              <a:round/>
              <a:headEnd/>
              <a:tailEnd/>
            </a:ln>
          </p:spPr>
          <p:txBody>
            <a:bodyPr/>
            <a:lstStyle/>
            <a:p>
              <a:endParaRPr lang="en-GB"/>
            </a:p>
          </p:txBody>
        </p:sp>
        <p:sp>
          <p:nvSpPr>
            <p:cNvPr id="275112" name="Line 680"/>
            <p:cNvSpPr>
              <a:spLocks noChangeShapeType="1"/>
            </p:cNvSpPr>
            <p:nvPr/>
          </p:nvSpPr>
          <p:spPr bwMode="auto">
            <a:xfrm>
              <a:off x="2678" y="1560"/>
              <a:ext cx="6" cy="1"/>
            </a:xfrm>
            <a:prstGeom prst="line">
              <a:avLst/>
            </a:prstGeom>
            <a:noFill/>
            <a:ln w="30163">
              <a:solidFill>
                <a:srgbClr val="FF0000"/>
              </a:solidFill>
              <a:round/>
              <a:headEnd/>
              <a:tailEnd/>
            </a:ln>
          </p:spPr>
          <p:txBody>
            <a:bodyPr/>
            <a:lstStyle/>
            <a:p>
              <a:endParaRPr lang="en-GB"/>
            </a:p>
          </p:txBody>
        </p:sp>
        <p:sp>
          <p:nvSpPr>
            <p:cNvPr id="275113" name="Line 681"/>
            <p:cNvSpPr>
              <a:spLocks noChangeShapeType="1"/>
            </p:cNvSpPr>
            <p:nvPr/>
          </p:nvSpPr>
          <p:spPr bwMode="auto">
            <a:xfrm>
              <a:off x="2684" y="1560"/>
              <a:ext cx="13" cy="1"/>
            </a:xfrm>
            <a:prstGeom prst="line">
              <a:avLst/>
            </a:prstGeom>
            <a:noFill/>
            <a:ln w="30163">
              <a:solidFill>
                <a:srgbClr val="FF0000"/>
              </a:solidFill>
              <a:round/>
              <a:headEnd/>
              <a:tailEnd/>
            </a:ln>
          </p:spPr>
          <p:txBody>
            <a:bodyPr/>
            <a:lstStyle/>
            <a:p>
              <a:endParaRPr lang="en-GB"/>
            </a:p>
          </p:txBody>
        </p:sp>
        <p:sp>
          <p:nvSpPr>
            <p:cNvPr id="275114" name="Line 682"/>
            <p:cNvSpPr>
              <a:spLocks noChangeShapeType="1"/>
            </p:cNvSpPr>
            <p:nvPr/>
          </p:nvSpPr>
          <p:spPr bwMode="auto">
            <a:xfrm>
              <a:off x="2697" y="1560"/>
              <a:ext cx="13" cy="1"/>
            </a:xfrm>
            <a:prstGeom prst="line">
              <a:avLst/>
            </a:prstGeom>
            <a:noFill/>
            <a:ln w="30163">
              <a:solidFill>
                <a:srgbClr val="FF0000"/>
              </a:solidFill>
              <a:round/>
              <a:headEnd/>
              <a:tailEnd/>
            </a:ln>
          </p:spPr>
          <p:txBody>
            <a:bodyPr/>
            <a:lstStyle/>
            <a:p>
              <a:endParaRPr lang="en-GB"/>
            </a:p>
          </p:txBody>
        </p:sp>
        <p:sp>
          <p:nvSpPr>
            <p:cNvPr id="275115" name="Line 683"/>
            <p:cNvSpPr>
              <a:spLocks noChangeShapeType="1"/>
            </p:cNvSpPr>
            <p:nvPr/>
          </p:nvSpPr>
          <p:spPr bwMode="auto">
            <a:xfrm>
              <a:off x="2710" y="1560"/>
              <a:ext cx="6" cy="1"/>
            </a:xfrm>
            <a:prstGeom prst="line">
              <a:avLst/>
            </a:prstGeom>
            <a:noFill/>
            <a:ln w="30163">
              <a:solidFill>
                <a:srgbClr val="FF0000"/>
              </a:solidFill>
              <a:round/>
              <a:headEnd/>
              <a:tailEnd/>
            </a:ln>
          </p:spPr>
          <p:txBody>
            <a:bodyPr/>
            <a:lstStyle/>
            <a:p>
              <a:endParaRPr lang="en-GB"/>
            </a:p>
          </p:txBody>
        </p:sp>
        <p:sp>
          <p:nvSpPr>
            <p:cNvPr id="275116" name="Line 684"/>
            <p:cNvSpPr>
              <a:spLocks noChangeShapeType="1"/>
            </p:cNvSpPr>
            <p:nvPr/>
          </p:nvSpPr>
          <p:spPr bwMode="auto">
            <a:xfrm>
              <a:off x="2716" y="1560"/>
              <a:ext cx="13" cy="1"/>
            </a:xfrm>
            <a:prstGeom prst="line">
              <a:avLst/>
            </a:prstGeom>
            <a:noFill/>
            <a:ln w="30163">
              <a:solidFill>
                <a:srgbClr val="FF0000"/>
              </a:solidFill>
              <a:round/>
              <a:headEnd/>
              <a:tailEnd/>
            </a:ln>
          </p:spPr>
          <p:txBody>
            <a:bodyPr/>
            <a:lstStyle/>
            <a:p>
              <a:endParaRPr lang="en-GB"/>
            </a:p>
          </p:txBody>
        </p:sp>
        <p:sp>
          <p:nvSpPr>
            <p:cNvPr id="275117" name="Line 685"/>
            <p:cNvSpPr>
              <a:spLocks noChangeShapeType="1"/>
            </p:cNvSpPr>
            <p:nvPr/>
          </p:nvSpPr>
          <p:spPr bwMode="auto">
            <a:xfrm>
              <a:off x="2729" y="1560"/>
              <a:ext cx="12" cy="1"/>
            </a:xfrm>
            <a:prstGeom prst="line">
              <a:avLst/>
            </a:prstGeom>
            <a:noFill/>
            <a:ln w="30163">
              <a:solidFill>
                <a:srgbClr val="FF0000"/>
              </a:solidFill>
              <a:round/>
              <a:headEnd/>
              <a:tailEnd/>
            </a:ln>
          </p:spPr>
          <p:txBody>
            <a:bodyPr/>
            <a:lstStyle/>
            <a:p>
              <a:endParaRPr lang="en-GB"/>
            </a:p>
          </p:txBody>
        </p:sp>
        <p:sp>
          <p:nvSpPr>
            <p:cNvPr id="275118" name="Line 686"/>
            <p:cNvSpPr>
              <a:spLocks noChangeShapeType="1"/>
            </p:cNvSpPr>
            <p:nvPr/>
          </p:nvSpPr>
          <p:spPr bwMode="auto">
            <a:xfrm>
              <a:off x="2741" y="1560"/>
              <a:ext cx="7" cy="1"/>
            </a:xfrm>
            <a:prstGeom prst="line">
              <a:avLst/>
            </a:prstGeom>
            <a:noFill/>
            <a:ln w="30163">
              <a:solidFill>
                <a:srgbClr val="FF0000"/>
              </a:solidFill>
              <a:round/>
              <a:headEnd/>
              <a:tailEnd/>
            </a:ln>
          </p:spPr>
          <p:txBody>
            <a:bodyPr/>
            <a:lstStyle/>
            <a:p>
              <a:endParaRPr lang="en-GB"/>
            </a:p>
          </p:txBody>
        </p:sp>
        <p:sp>
          <p:nvSpPr>
            <p:cNvPr id="275119" name="Line 687"/>
            <p:cNvSpPr>
              <a:spLocks noChangeShapeType="1"/>
            </p:cNvSpPr>
            <p:nvPr/>
          </p:nvSpPr>
          <p:spPr bwMode="auto">
            <a:xfrm>
              <a:off x="2748" y="1560"/>
              <a:ext cx="12" cy="1"/>
            </a:xfrm>
            <a:prstGeom prst="line">
              <a:avLst/>
            </a:prstGeom>
            <a:noFill/>
            <a:ln w="30163">
              <a:solidFill>
                <a:srgbClr val="FF0000"/>
              </a:solidFill>
              <a:round/>
              <a:headEnd/>
              <a:tailEnd/>
            </a:ln>
          </p:spPr>
          <p:txBody>
            <a:bodyPr/>
            <a:lstStyle/>
            <a:p>
              <a:endParaRPr lang="en-GB"/>
            </a:p>
          </p:txBody>
        </p:sp>
        <p:sp>
          <p:nvSpPr>
            <p:cNvPr id="275120" name="Line 688"/>
            <p:cNvSpPr>
              <a:spLocks noChangeShapeType="1"/>
            </p:cNvSpPr>
            <p:nvPr/>
          </p:nvSpPr>
          <p:spPr bwMode="auto">
            <a:xfrm>
              <a:off x="2760" y="1560"/>
              <a:ext cx="13" cy="1"/>
            </a:xfrm>
            <a:prstGeom prst="line">
              <a:avLst/>
            </a:prstGeom>
            <a:noFill/>
            <a:ln w="30163">
              <a:solidFill>
                <a:srgbClr val="FF0000"/>
              </a:solidFill>
              <a:round/>
              <a:headEnd/>
              <a:tailEnd/>
            </a:ln>
          </p:spPr>
          <p:txBody>
            <a:bodyPr/>
            <a:lstStyle/>
            <a:p>
              <a:endParaRPr lang="en-GB"/>
            </a:p>
          </p:txBody>
        </p:sp>
        <p:sp>
          <p:nvSpPr>
            <p:cNvPr id="275121" name="Line 689"/>
            <p:cNvSpPr>
              <a:spLocks noChangeShapeType="1"/>
            </p:cNvSpPr>
            <p:nvPr/>
          </p:nvSpPr>
          <p:spPr bwMode="auto">
            <a:xfrm>
              <a:off x="2773" y="1560"/>
              <a:ext cx="6" cy="1"/>
            </a:xfrm>
            <a:prstGeom prst="line">
              <a:avLst/>
            </a:prstGeom>
            <a:noFill/>
            <a:ln w="30163">
              <a:solidFill>
                <a:srgbClr val="FF0000"/>
              </a:solidFill>
              <a:round/>
              <a:headEnd/>
              <a:tailEnd/>
            </a:ln>
          </p:spPr>
          <p:txBody>
            <a:bodyPr/>
            <a:lstStyle/>
            <a:p>
              <a:endParaRPr lang="en-GB"/>
            </a:p>
          </p:txBody>
        </p:sp>
        <p:sp>
          <p:nvSpPr>
            <p:cNvPr id="275122" name="Line 690"/>
            <p:cNvSpPr>
              <a:spLocks noChangeShapeType="1"/>
            </p:cNvSpPr>
            <p:nvPr/>
          </p:nvSpPr>
          <p:spPr bwMode="auto">
            <a:xfrm>
              <a:off x="2779" y="1560"/>
              <a:ext cx="13" cy="1"/>
            </a:xfrm>
            <a:prstGeom prst="line">
              <a:avLst/>
            </a:prstGeom>
            <a:noFill/>
            <a:ln w="30163">
              <a:solidFill>
                <a:srgbClr val="FF0000"/>
              </a:solidFill>
              <a:round/>
              <a:headEnd/>
              <a:tailEnd/>
            </a:ln>
          </p:spPr>
          <p:txBody>
            <a:bodyPr/>
            <a:lstStyle/>
            <a:p>
              <a:endParaRPr lang="en-GB"/>
            </a:p>
          </p:txBody>
        </p:sp>
        <p:sp>
          <p:nvSpPr>
            <p:cNvPr id="275123" name="Line 691"/>
            <p:cNvSpPr>
              <a:spLocks noChangeShapeType="1"/>
            </p:cNvSpPr>
            <p:nvPr/>
          </p:nvSpPr>
          <p:spPr bwMode="auto">
            <a:xfrm flipV="1">
              <a:off x="2792" y="1553"/>
              <a:ext cx="13" cy="7"/>
            </a:xfrm>
            <a:prstGeom prst="line">
              <a:avLst/>
            </a:prstGeom>
            <a:noFill/>
            <a:ln w="30163">
              <a:solidFill>
                <a:srgbClr val="FF0000"/>
              </a:solidFill>
              <a:round/>
              <a:headEnd/>
              <a:tailEnd/>
            </a:ln>
          </p:spPr>
          <p:txBody>
            <a:bodyPr/>
            <a:lstStyle/>
            <a:p>
              <a:endParaRPr lang="en-GB"/>
            </a:p>
          </p:txBody>
        </p:sp>
        <p:sp>
          <p:nvSpPr>
            <p:cNvPr id="275124" name="Line 692"/>
            <p:cNvSpPr>
              <a:spLocks noChangeShapeType="1"/>
            </p:cNvSpPr>
            <p:nvPr/>
          </p:nvSpPr>
          <p:spPr bwMode="auto">
            <a:xfrm>
              <a:off x="2805" y="1553"/>
              <a:ext cx="6" cy="1"/>
            </a:xfrm>
            <a:prstGeom prst="line">
              <a:avLst/>
            </a:prstGeom>
            <a:noFill/>
            <a:ln w="30163">
              <a:solidFill>
                <a:srgbClr val="FF0000"/>
              </a:solidFill>
              <a:round/>
              <a:headEnd/>
              <a:tailEnd/>
            </a:ln>
          </p:spPr>
          <p:txBody>
            <a:bodyPr/>
            <a:lstStyle/>
            <a:p>
              <a:endParaRPr lang="en-GB"/>
            </a:p>
          </p:txBody>
        </p:sp>
        <p:sp>
          <p:nvSpPr>
            <p:cNvPr id="275125" name="Line 693"/>
            <p:cNvSpPr>
              <a:spLocks noChangeShapeType="1"/>
            </p:cNvSpPr>
            <p:nvPr/>
          </p:nvSpPr>
          <p:spPr bwMode="auto">
            <a:xfrm>
              <a:off x="2811" y="1553"/>
              <a:ext cx="12" cy="1"/>
            </a:xfrm>
            <a:prstGeom prst="line">
              <a:avLst/>
            </a:prstGeom>
            <a:noFill/>
            <a:ln w="30163">
              <a:solidFill>
                <a:srgbClr val="FF0000"/>
              </a:solidFill>
              <a:round/>
              <a:headEnd/>
              <a:tailEnd/>
            </a:ln>
          </p:spPr>
          <p:txBody>
            <a:bodyPr/>
            <a:lstStyle/>
            <a:p>
              <a:endParaRPr lang="en-GB"/>
            </a:p>
          </p:txBody>
        </p:sp>
        <p:sp>
          <p:nvSpPr>
            <p:cNvPr id="275126" name="Line 694"/>
            <p:cNvSpPr>
              <a:spLocks noChangeShapeType="1"/>
            </p:cNvSpPr>
            <p:nvPr/>
          </p:nvSpPr>
          <p:spPr bwMode="auto">
            <a:xfrm>
              <a:off x="2823" y="1553"/>
              <a:ext cx="13" cy="1"/>
            </a:xfrm>
            <a:prstGeom prst="line">
              <a:avLst/>
            </a:prstGeom>
            <a:noFill/>
            <a:ln w="30163">
              <a:solidFill>
                <a:srgbClr val="FF0000"/>
              </a:solidFill>
              <a:round/>
              <a:headEnd/>
              <a:tailEnd/>
            </a:ln>
          </p:spPr>
          <p:txBody>
            <a:bodyPr/>
            <a:lstStyle/>
            <a:p>
              <a:endParaRPr lang="en-GB"/>
            </a:p>
          </p:txBody>
        </p:sp>
        <p:sp>
          <p:nvSpPr>
            <p:cNvPr id="275127" name="Line 695"/>
            <p:cNvSpPr>
              <a:spLocks noChangeShapeType="1"/>
            </p:cNvSpPr>
            <p:nvPr/>
          </p:nvSpPr>
          <p:spPr bwMode="auto">
            <a:xfrm>
              <a:off x="2836" y="1553"/>
              <a:ext cx="6" cy="1"/>
            </a:xfrm>
            <a:prstGeom prst="line">
              <a:avLst/>
            </a:prstGeom>
            <a:noFill/>
            <a:ln w="30163">
              <a:solidFill>
                <a:srgbClr val="FF0000"/>
              </a:solidFill>
              <a:round/>
              <a:headEnd/>
              <a:tailEnd/>
            </a:ln>
          </p:spPr>
          <p:txBody>
            <a:bodyPr/>
            <a:lstStyle/>
            <a:p>
              <a:endParaRPr lang="en-GB"/>
            </a:p>
          </p:txBody>
        </p:sp>
        <p:sp>
          <p:nvSpPr>
            <p:cNvPr id="275128" name="Line 696"/>
            <p:cNvSpPr>
              <a:spLocks noChangeShapeType="1"/>
            </p:cNvSpPr>
            <p:nvPr/>
          </p:nvSpPr>
          <p:spPr bwMode="auto">
            <a:xfrm>
              <a:off x="2842" y="1553"/>
              <a:ext cx="13" cy="1"/>
            </a:xfrm>
            <a:prstGeom prst="line">
              <a:avLst/>
            </a:prstGeom>
            <a:noFill/>
            <a:ln w="30163">
              <a:solidFill>
                <a:srgbClr val="FF0000"/>
              </a:solidFill>
              <a:round/>
              <a:headEnd/>
              <a:tailEnd/>
            </a:ln>
          </p:spPr>
          <p:txBody>
            <a:bodyPr/>
            <a:lstStyle/>
            <a:p>
              <a:endParaRPr lang="en-GB"/>
            </a:p>
          </p:txBody>
        </p:sp>
        <p:sp>
          <p:nvSpPr>
            <p:cNvPr id="275129" name="Line 697"/>
            <p:cNvSpPr>
              <a:spLocks noChangeShapeType="1"/>
            </p:cNvSpPr>
            <p:nvPr/>
          </p:nvSpPr>
          <p:spPr bwMode="auto">
            <a:xfrm>
              <a:off x="2855" y="1553"/>
              <a:ext cx="13" cy="1"/>
            </a:xfrm>
            <a:prstGeom prst="line">
              <a:avLst/>
            </a:prstGeom>
            <a:noFill/>
            <a:ln w="30163">
              <a:solidFill>
                <a:srgbClr val="FF0000"/>
              </a:solidFill>
              <a:round/>
              <a:headEnd/>
              <a:tailEnd/>
            </a:ln>
          </p:spPr>
          <p:txBody>
            <a:bodyPr/>
            <a:lstStyle/>
            <a:p>
              <a:endParaRPr lang="en-GB"/>
            </a:p>
          </p:txBody>
        </p:sp>
        <p:sp>
          <p:nvSpPr>
            <p:cNvPr id="275130" name="Line 698"/>
            <p:cNvSpPr>
              <a:spLocks noChangeShapeType="1"/>
            </p:cNvSpPr>
            <p:nvPr/>
          </p:nvSpPr>
          <p:spPr bwMode="auto">
            <a:xfrm flipV="1">
              <a:off x="2868" y="1546"/>
              <a:ext cx="6" cy="7"/>
            </a:xfrm>
            <a:prstGeom prst="line">
              <a:avLst/>
            </a:prstGeom>
            <a:noFill/>
            <a:ln w="30163">
              <a:solidFill>
                <a:srgbClr val="FF0000"/>
              </a:solidFill>
              <a:round/>
              <a:headEnd/>
              <a:tailEnd/>
            </a:ln>
          </p:spPr>
          <p:txBody>
            <a:bodyPr/>
            <a:lstStyle/>
            <a:p>
              <a:endParaRPr lang="en-GB"/>
            </a:p>
          </p:txBody>
        </p:sp>
        <p:sp>
          <p:nvSpPr>
            <p:cNvPr id="275131" name="Line 699"/>
            <p:cNvSpPr>
              <a:spLocks noChangeShapeType="1"/>
            </p:cNvSpPr>
            <p:nvPr/>
          </p:nvSpPr>
          <p:spPr bwMode="auto">
            <a:xfrm>
              <a:off x="2874" y="1546"/>
              <a:ext cx="13" cy="1"/>
            </a:xfrm>
            <a:prstGeom prst="line">
              <a:avLst/>
            </a:prstGeom>
            <a:noFill/>
            <a:ln w="30163">
              <a:solidFill>
                <a:srgbClr val="FF0000"/>
              </a:solidFill>
              <a:round/>
              <a:headEnd/>
              <a:tailEnd/>
            </a:ln>
          </p:spPr>
          <p:txBody>
            <a:bodyPr/>
            <a:lstStyle/>
            <a:p>
              <a:endParaRPr lang="en-GB"/>
            </a:p>
          </p:txBody>
        </p:sp>
        <p:sp>
          <p:nvSpPr>
            <p:cNvPr id="275132" name="Line 700"/>
            <p:cNvSpPr>
              <a:spLocks noChangeShapeType="1"/>
            </p:cNvSpPr>
            <p:nvPr/>
          </p:nvSpPr>
          <p:spPr bwMode="auto">
            <a:xfrm>
              <a:off x="2887" y="1546"/>
              <a:ext cx="12" cy="1"/>
            </a:xfrm>
            <a:prstGeom prst="line">
              <a:avLst/>
            </a:prstGeom>
            <a:noFill/>
            <a:ln w="30163">
              <a:solidFill>
                <a:srgbClr val="FF0000"/>
              </a:solidFill>
              <a:round/>
              <a:headEnd/>
              <a:tailEnd/>
            </a:ln>
          </p:spPr>
          <p:txBody>
            <a:bodyPr/>
            <a:lstStyle/>
            <a:p>
              <a:endParaRPr lang="en-GB"/>
            </a:p>
          </p:txBody>
        </p:sp>
        <p:sp>
          <p:nvSpPr>
            <p:cNvPr id="275133" name="Line 701"/>
            <p:cNvSpPr>
              <a:spLocks noChangeShapeType="1"/>
            </p:cNvSpPr>
            <p:nvPr/>
          </p:nvSpPr>
          <p:spPr bwMode="auto">
            <a:xfrm>
              <a:off x="2899" y="1546"/>
              <a:ext cx="7" cy="1"/>
            </a:xfrm>
            <a:prstGeom prst="line">
              <a:avLst/>
            </a:prstGeom>
            <a:noFill/>
            <a:ln w="30163">
              <a:solidFill>
                <a:srgbClr val="FF0000"/>
              </a:solidFill>
              <a:round/>
              <a:headEnd/>
              <a:tailEnd/>
            </a:ln>
          </p:spPr>
          <p:txBody>
            <a:bodyPr/>
            <a:lstStyle/>
            <a:p>
              <a:endParaRPr lang="en-GB"/>
            </a:p>
          </p:txBody>
        </p:sp>
      </p:grpSp>
      <p:sp>
        <p:nvSpPr>
          <p:cNvPr id="275135" name="Line 703"/>
          <p:cNvSpPr>
            <a:spLocks noChangeShapeType="1"/>
          </p:cNvSpPr>
          <p:nvPr/>
        </p:nvSpPr>
        <p:spPr bwMode="auto">
          <a:xfrm>
            <a:off x="4613275" y="2454275"/>
            <a:ext cx="19050" cy="1588"/>
          </a:xfrm>
          <a:prstGeom prst="line">
            <a:avLst/>
          </a:prstGeom>
          <a:noFill/>
          <a:ln w="30163">
            <a:solidFill>
              <a:srgbClr val="FF0000"/>
            </a:solidFill>
            <a:round/>
            <a:headEnd/>
            <a:tailEnd/>
          </a:ln>
        </p:spPr>
        <p:txBody>
          <a:bodyPr/>
          <a:lstStyle/>
          <a:p>
            <a:endParaRPr lang="en-GB"/>
          </a:p>
        </p:txBody>
      </p:sp>
      <p:sp>
        <p:nvSpPr>
          <p:cNvPr id="275136" name="Line 704"/>
          <p:cNvSpPr>
            <a:spLocks noChangeShapeType="1"/>
          </p:cNvSpPr>
          <p:nvPr/>
        </p:nvSpPr>
        <p:spPr bwMode="auto">
          <a:xfrm flipV="1">
            <a:off x="4632325" y="2443163"/>
            <a:ext cx="20638" cy="11112"/>
          </a:xfrm>
          <a:prstGeom prst="line">
            <a:avLst/>
          </a:prstGeom>
          <a:noFill/>
          <a:ln w="30163">
            <a:solidFill>
              <a:srgbClr val="FF0000"/>
            </a:solidFill>
            <a:round/>
            <a:headEnd/>
            <a:tailEnd/>
          </a:ln>
        </p:spPr>
        <p:txBody>
          <a:bodyPr/>
          <a:lstStyle/>
          <a:p>
            <a:endParaRPr lang="en-GB"/>
          </a:p>
        </p:txBody>
      </p:sp>
      <p:sp>
        <p:nvSpPr>
          <p:cNvPr id="275137" name="Line 705"/>
          <p:cNvSpPr>
            <a:spLocks noChangeShapeType="1"/>
          </p:cNvSpPr>
          <p:nvPr/>
        </p:nvSpPr>
        <p:spPr bwMode="auto">
          <a:xfrm>
            <a:off x="4652963" y="2443163"/>
            <a:ext cx="9525" cy="1587"/>
          </a:xfrm>
          <a:prstGeom prst="line">
            <a:avLst/>
          </a:prstGeom>
          <a:noFill/>
          <a:ln w="30163">
            <a:solidFill>
              <a:srgbClr val="FF0000"/>
            </a:solidFill>
            <a:round/>
            <a:headEnd/>
            <a:tailEnd/>
          </a:ln>
        </p:spPr>
        <p:txBody>
          <a:bodyPr/>
          <a:lstStyle/>
          <a:p>
            <a:endParaRPr lang="en-GB"/>
          </a:p>
        </p:txBody>
      </p:sp>
      <p:sp>
        <p:nvSpPr>
          <p:cNvPr id="275138" name="Line 706"/>
          <p:cNvSpPr>
            <a:spLocks noChangeShapeType="1"/>
          </p:cNvSpPr>
          <p:nvPr/>
        </p:nvSpPr>
        <p:spPr bwMode="auto">
          <a:xfrm>
            <a:off x="4662488" y="2443163"/>
            <a:ext cx="20637" cy="1587"/>
          </a:xfrm>
          <a:prstGeom prst="line">
            <a:avLst/>
          </a:prstGeom>
          <a:noFill/>
          <a:ln w="30163">
            <a:solidFill>
              <a:srgbClr val="FF0000"/>
            </a:solidFill>
            <a:round/>
            <a:headEnd/>
            <a:tailEnd/>
          </a:ln>
        </p:spPr>
        <p:txBody>
          <a:bodyPr/>
          <a:lstStyle/>
          <a:p>
            <a:endParaRPr lang="en-GB"/>
          </a:p>
        </p:txBody>
      </p:sp>
      <p:sp>
        <p:nvSpPr>
          <p:cNvPr id="275139" name="Line 707"/>
          <p:cNvSpPr>
            <a:spLocks noChangeShapeType="1"/>
          </p:cNvSpPr>
          <p:nvPr/>
        </p:nvSpPr>
        <p:spPr bwMode="auto">
          <a:xfrm flipV="1">
            <a:off x="4683125" y="2432050"/>
            <a:ext cx="20638" cy="11113"/>
          </a:xfrm>
          <a:prstGeom prst="line">
            <a:avLst/>
          </a:prstGeom>
          <a:noFill/>
          <a:ln w="30163">
            <a:solidFill>
              <a:srgbClr val="FF0000"/>
            </a:solidFill>
            <a:round/>
            <a:headEnd/>
            <a:tailEnd/>
          </a:ln>
        </p:spPr>
        <p:txBody>
          <a:bodyPr/>
          <a:lstStyle/>
          <a:p>
            <a:endParaRPr lang="en-GB"/>
          </a:p>
        </p:txBody>
      </p:sp>
      <p:sp>
        <p:nvSpPr>
          <p:cNvPr id="275140" name="Line 708"/>
          <p:cNvSpPr>
            <a:spLocks noChangeShapeType="1"/>
          </p:cNvSpPr>
          <p:nvPr/>
        </p:nvSpPr>
        <p:spPr bwMode="auto">
          <a:xfrm>
            <a:off x="4703763" y="2432050"/>
            <a:ext cx="19050" cy="1588"/>
          </a:xfrm>
          <a:prstGeom prst="line">
            <a:avLst/>
          </a:prstGeom>
          <a:noFill/>
          <a:ln w="30163">
            <a:solidFill>
              <a:srgbClr val="FF0000"/>
            </a:solidFill>
            <a:round/>
            <a:headEnd/>
            <a:tailEnd/>
          </a:ln>
        </p:spPr>
        <p:txBody>
          <a:bodyPr/>
          <a:lstStyle/>
          <a:p>
            <a:endParaRPr lang="en-GB"/>
          </a:p>
        </p:txBody>
      </p:sp>
      <p:sp>
        <p:nvSpPr>
          <p:cNvPr id="275141" name="Line 709"/>
          <p:cNvSpPr>
            <a:spLocks noChangeShapeType="1"/>
          </p:cNvSpPr>
          <p:nvPr/>
        </p:nvSpPr>
        <p:spPr bwMode="auto">
          <a:xfrm>
            <a:off x="4722813" y="2432050"/>
            <a:ext cx="11112" cy="1588"/>
          </a:xfrm>
          <a:prstGeom prst="line">
            <a:avLst/>
          </a:prstGeom>
          <a:noFill/>
          <a:ln w="30163">
            <a:solidFill>
              <a:srgbClr val="FF0000"/>
            </a:solidFill>
            <a:round/>
            <a:headEnd/>
            <a:tailEnd/>
          </a:ln>
        </p:spPr>
        <p:txBody>
          <a:bodyPr/>
          <a:lstStyle/>
          <a:p>
            <a:endParaRPr lang="en-GB"/>
          </a:p>
        </p:txBody>
      </p:sp>
      <p:sp>
        <p:nvSpPr>
          <p:cNvPr id="275142" name="Line 710"/>
          <p:cNvSpPr>
            <a:spLocks noChangeShapeType="1"/>
          </p:cNvSpPr>
          <p:nvPr/>
        </p:nvSpPr>
        <p:spPr bwMode="auto">
          <a:xfrm flipV="1">
            <a:off x="4733925" y="2420938"/>
            <a:ext cx="19050" cy="11112"/>
          </a:xfrm>
          <a:prstGeom prst="line">
            <a:avLst/>
          </a:prstGeom>
          <a:noFill/>
          <a:ln w="30163">
            <a:solidFill>
              <a:srgbClr val="FF0000"/>
            </a:solidFill>
            <a:round/>
            <a:headEnd/>
            <a:tailEnd/>
          </a:ln>
        </p:spPr>
        <p:txBody>
          <a:bodyPr/>
          <a:lstStyle/>
          <a:p>
            <a:endParaRPr lang="en-GB"/>
          </a:p>
        </p:txBody>
      </p:sp>
      <p:sp>
        <p:nvSpPr>
          <p:cNvPr id="275143" name="Line 711"/>
          <p:cNvSpPr>
            <a:spLocks noChangeShapeType="1"/>
          </p:cNvSpPr>
          <p:nvPr/>
        </p:nvSpPr>
        <p:spPr bwMode="auto">
          <a:xfrm>
            <a:off x="4752975" y="2420938"/>
            <a:ext cx="20638" cy="1587"/>
          </a:xfrm>
          <a:prstGeom prst="line">
            <a:avLst/>
          </a:prstGeom>
          <a:noFill/>
          <a:ln w="30163">
            <a:solidFill>
              <a:srgbClr val="FF0000"/>
            </a:solidFill>
            <a:round/>
            <a:headEnd/>
            <a:tailEnd/>
          </a:ln>
        </p:spPr>
        <p:txBody>
          <a:bodyPr/>
          <a:lstStyle/>
          <a:p>
            <a:endParaRPr lang="en-GB"/>
          </a:p>
        </p:txBody>
      </p:sp>
      <p:sp>
        <p:nvSpPr>
          <p:cNvPr id="275144" name="Line 712"/>
          <p:cNvSpPr>
            <a:spLocks noChangeShapeType="1"/>
          </p:cNvSpPr>
          <p:nvPr/>
        </p:nvSpPr>
        <p:spPr bwMode="auto">
          <a:xfrm flipV="1">
            <a:off x="4773613" y="2411413"/>
            <a:ext cx="9525" cy="9525"/>
          </a:xfrm>
          <a:prstGeom prst="line">
            <a:avLst/>
          </a:prstGeom>
          <a:noFill/>
          <a:ln w="30163">
            <a:solidFill>
              <a:srgbClr val="FF0000"/>
            </a:solidFill>
            <a:round/>
            <a:headEnd/>
            <a:tailEnd/>
          </a:ln>
        </p:spPr>
        <p:txBody>
          <a:bodyPr/>
          <a:lstStyle/>
          <a:p>
            <a:endParaRPr lang="en-GB"/>
          </a:p>
        </p:txBody>
      </p:sp>
      <p:sp>
        <p:nvSpPr>
          <p:cNvPr id="275145" name="Line 713"/>
          <p:cNvSpPr>
            <a:spLocks noChangeShapeType="1"/>
          </p:cNvSpPr>
          <p:nvPr/>
        </p:nvSpPr>
        <p:spPr bwMode="auto">
          <a:xfrm>
            <a:off x="4783138" y="2411413"/>
            <a:ext cx="20637" cy="1587"/>
          </a:xfrm>
          <a:prstGeom prst="line">
            <a:avLst/>
          </a:prstGeom>
          <a:noFill/>
          <a:ln w="30163">
            <a:solidFill>
              <a:srgbClr val="FF0000"/>
            </a:solidFill>
            <a:round/>
            <a:headEnd/>
            <a:tailEnd/>
          </a:ln>
        </p:spPr>
        <p:txBody>
          <a:bodyPr/>
          <a:lstStyle/>
          <a:p>
            <a:endParaRPr lang="en-GB"/>
          </a:p>
        </p:txBody>
      </p:sp>
      <p:sp>
        <p:nvSpPr>
          <p:cNvPr id="275146" name="Line 714"/>
          <p:cNvSpPr>
            <a:spLocks noChangeShapeType="1"/>
          </p:cNvSpPr>
          <p:nvPr/>
        </p:nvSpPr>
        <p:spPr bwMode="auto">
          <a:xfrm flipV="1">
            <a:off x="4803775" y="2400300"/>
            <a:ext cx="19050" cy="11113"/>
          </a:xfrm>
          <a:prstGeom prst="line">
            <a:avLst/>
          </a:prstGeom>
          <a:noFill/>
          <a:ln w="30163">
            <a:solidFill>
              <a:srgbClr val="FF0000"/>
            </a:solidFill>
            <a:round/>
            <a:headEnd/>
            <a:tailEnd/>
          </a:ln>
        </p:spPr>
        <p:txBody>
          <a:bodyPr/>
          <a:lstStyle/>
          <a:p>
            <a:endParaRPr lang="en-GB"/>
          </a:p>
        </p:txBody>
      </p:sp>
      <p:sp>
        <p:nvSpPr>
          <p:cNvPr id="275147" name="Line 715"/>
          <p:cNvSpPr>
            <a:spLocks noChangeShapeType="1"/>
          </p:cNvSpPr>
          <p:nvPr/>
        </p:nvSpPr>
        <p:spPr bwMode="auto">
          <a:xfrm>
            <a:off x="4822825" y="2400300"/>
            <a:ext cx="11113" cy="1588"/>
          </a:xfrm>
          <a:prstGeom prst="line">
            <a:avLst/>
          </a:prstGeom>
          <a:noFill/>
          <a:ln w="30163">
            <a:solidFill>
              <a:srgbClr val="FF0000"/>
            </a:solidFill>
            <a:round/>
            <a:headEnd/>
            <a:tailEnd/>
          </a:ln>
        </p:spPr>
        <p:txBody>
          <a:bodyPr/>
          <a:lstStyle/>
          <a:p>
            <a:endParaRPr lang="en-GB"/>
          </a:p>
        </p:txBody>
      </p:sp>
      <p:sp>
        <p:nvSpPr>
          <p:cNvPr id="275148" name="Line 716"/>
          <p:cNvSpPr>
            <a:spLocks noChangeShapeType="1"/>
          </p:cNvSpPr>
          <p:nvPr/>
        </p:nvSpPr>
        <p:spPr bwMode="auto">
          <a:xfrm flipV="1">
            <a:off x="4833938" y="2389188"/>
            <a:ext cx="19050" cy="11112"/>
          </a:xfrm>
          <a:prstGeom prst="line">
            <a:avLst/>
          </a:prstGeom>
          <a:noFill/>
          <a:ln w="30163">
            <a:solidFill>
              <a:srgbClr val="FF0000"/>
            </a:solidFill>
            <a:round/>
            <a:headEnd/>
            <a:tailEnd/>
          </a:ln>
        </p:spPr>
        <p:txBody>
          <a:bodyPr/>
          <a:lstStyle/>
          <a:p>
            <a:endParaRPr lang="en-GB"/>
          </a:p>
        </p:txBody>
      </p:sp>
      <p:sp>
        <p:nvSpPr>
          <p:cNvPr id="275149" name="Line 717"/>
          <p:cNvSpPr>
            <a:spLocks noChangeShapeType="1"/>
          </p:cNvSpPr>
          <p:nvPr/>
        </p:nvSpPr>
        <p:spPr bwMode="auto">
          <a:xfrm>
            <a:off x="4852988" y="2389188"/>
            <a:ext cx="20637" cy="1587"/>
          </a:xfrm>
          <a:prstGeom prst="line">
            <a:avLst/>
          </a:prstGeom>
          <a:noFill/>
          <a:ln w="30163">
            <a:solidFill>
              <a:srgbClr val="FF0000"/>
            </a:solidFill>
            <a:round/>
            <a:headEnd/>
            <a:tailEnd/>
          </a:ln>
        </p:spPr>
        <p:txBody>
          <a:bodyPr/>
          <a:lstStyle/>
          <a:p>
            <a:endParaRPr lang="en-GB"/>
          </a:p>
        </p:txBody>
      </p:sp>
      <p:sp>
        <p:nvSpPr>
          <p:cNvPr id="275150" name="Line 718"/>
          <p:cNvSpPr>
            <a:spLocks noChangeShapeType="1"/>
          </p:cNvSpPr>
          <p:nvPr/>
        </p:nvSpPr>
        <p:spPr bwMode="auto">
          <a:xfrm flipV="1">
            <a:off x="4873625" y="2378075"/>
            <a:ext cx="9525" cy="11113"/>
          </a:xfrm>
          <a:prstGeom prst="line">
            <a:avLst/>
          </a:prstGeom>
          <a:noFill/>
          <a:ln w="30163">
            <a:solidFill>
              <a:srgbClr val="FF0000"/>
            </a:solidFill>
            <a:round/>
            <a:headEnd/>
            <a:tailEnd/>
          </a:ln>
        </p:spPr>
        <p:txBody>
          <a:bodyPr/>
          <a:lstStyle/>
          <a:p>
            <a:endParaRPr lang="en-GB"/>
          </a:p>
        </p:txBody>
      </p:sp>
      <p:sp>
        <p:nvSpPr>
          <p:cNvPr id="275151" name="Line 719"/>
          <p:cNvSpPr>
            <a:spLocks noChangeShapeType="1"/>
          </p:cNvSpPr>
          <p:nvPr/>
        </p:nvSpPr>
        <p:spPr bwMode="auto">
          <a:xfrm flipV="1">
            <a:off x="4883150" y="2366963"/>
            <a:ext cx="20638" cy="11112"/>
          </a:xfrm>
          <a:prstGeom prst="line">
            <a:avLst/>
          </a:prstGeom>
          <a:noFill/>
          <a:ln w="30163">
            <a:solidFill>
              <a:srgbClr val="FF0000"/>
            </a:solidFill>
            <a:round/>
            <a:headEnd/>
            <a:tailEnd/>
          </a:ln>
        </p:spPr>
        <p:txBody>
          <a:bodyPr/>
          <a:lstStyle/>
          <a:p>
            <a:endParaRPr lang="en-GB"/>
          </a:p>
        </p:txBody>
      </p:sp>
      <p:sp>
        <p:nvSpPr>
          <p:cNvPr id="275152" name="Line 720"/>
          <p:cNvSpPr>
            <a:spLocks noChangeShapeType="1"/>
          </p:cNvSpPr>
          <p:nvPr/>
        </p:nvSpPr>
        <p:spPr bwMode="auto">
          <a:xfrm>
            <a:off x="4903788" y="2366963"/>
            <a:ext cx="20637" cy="1587"/>
          </a:xfrm>
          <a:prstGeom prst="line">
            <a:avLst/>
          </a:prstGeom>
          <a:noFill/>
          <a:ln w="30163">
            <a:solidFill>
              <a:srgbClr val="FF0000"/>
            </a:solidFill>
            <a:round/>
            <a:headEnd/>
            <a:tailEnd/>
          </a:ln>
        </p:spPr>
        <p:txBody>
          <a:bodyPr/>
          <a:lstStyle/>
          <a:p>
            <a:endParaRPr lang="en-GB"/>
          </a:p>
        </p:txBody>
      </p:sp>
      <p:sp>
        <p:nvSpPr>
          <p:cNvPr id="275153" name="Line 721"/>
          <p:cNvSpPr>
            <a:spLocks noChangeShapeType="1"/>
          </p:cNvSpPr>
          <p:nvPr/>
        </p:nvSpPr>
        <p:spPr bwMode="auto">
          <a:xfrm flipV="1">
            <a:off x="4924425" y="2355850"/>
            <a:ext cx="9525" cy="11113"/>
          </a:xfrm>
          <a:prstGeom prst="line">
            <a:avLst/>
          </a:prstGeom>
          <a:noFill/>
          <a:ln w="30163">
            <a:solidFill>
              <a:srgbClr val="FF0000"/>
            </a:solidFill>
            <a:round/>
            <a:headEnd/>
            <a:tailEnd/>
          </a:ln>
        </p:spPr>
        <p:txBody>
          <a:bodyPr/>
          <a:lstStyle/>
          <a:p>
            <a:endParaRPr lang="en-GB"/>
          </a:p>
        </p:txBody>
      </p:sp>
      <p:sp>
        <p:nvSpPr>
          <p:cNvPr id="275154" name="Line 722"/>
          <p:cNvSpPr>
            <a:spLocks noChangeShapeType="1"/>
          </p:cNvSpPr>
          <p:nvPr/>
        </p:nvSpPr>
        <p:spPr bwMode="auto">
          <a:xfrm flipV="1">
            <a:off x="4933950" y="2344738"/>
            <a:ext cx="20638" cy="11112"/>
          </a:xfrm>
          <a:prstGeom prst="line">
            <a:avLst/>
          </a:prstGeom>
          <a:noFill/>
          <a:ln w="30163">
            <a:solidFill>
              <a:srgbClr val="FF0000"/>
            </a:solidFill>
            <a:round/>
            <a:headEnd/>
            <a:tailEnd/>
          </a:ln>
        </p:spPr>
        <p:txBody>
          <a:bodyPr/>
          <a:lstStyle/>
          <a:p>
            <a:endParaRPr lang="en-GB"/>
          </a:p>
        </p:txBody>
      </p:sp>
      <p:sp>
        <p:nvSpPr>
          <p:cNvPr id="275155" name="Line 723"/>
          <p:cNvSpPr>
            <a:spLocks noChangeShapeType="1"/>
          </p:cNvSpPr>
          <p:nvPr/>
        </p:nvSpPr>
        <p:spPr bwMode="auto">
          <a:xfrm flipV="1">
            <a:off x="4954588" y="2333625"/>
            <a:ext cx="19050" cy="11113"/>
          </a:xfrm>
          <a:prstGeom prst="line">
            <a:avLst/>
          </a:prstGeom>
          <a:noFill/>
          <a:ln w="30163">
            <a:solidFill>
              <a:srgbClr val="FF0000"/>
            </a:solidFill>
            <a:round/>
            <a:headEnd/>
            <a:tailEnd/>
          </a:ln>
        </p:spPr>
        <p:txBody>
          <a:bodyPr/>
          <a:lstStyle/>
          <a:p>
            <a:endParaRPr lang="en-GB"/>
          </a:p>
        </p:txBody>
      </p:sp>
      <p:sp>
        <p:nvSpPr>
          <p:cNvPr id="275156" name="Line 724"/>
          <p:cNvSpPr>
            <a:spLocks noChangeShapeType="1"/>
          </p:cNvSpPr>
          <p:nvPr/>
        </p:nvSpPr>
        <p:spPr bwMode="auto">
          <a:xfrm flipV="1">
            <a:off x="4973638" y="2322513"/>
            <a:ext cx="11112" cy="11112"/>
          </a:xfrm>
          <a:prstGeom prst="line">
            <a:avLst/>
          </a:prstGeom>
          <a:noFill/>
          <a:ln w="30163">
            <a:solidFill>
              <a:srgbClr val="FF0000"/>
            </a:solidFill>
            <a:round/>
            <a:headEnd/>
            <a:tailEnd/>
          </a:ln>
        </p:spPr>
        <p:txBody>
          <a:bodyPr/>
          <a:lstStyle/>
          <a:p>
            <a:endParaRPr lang="en-GB"/>
          </a:p>
        </p:txBody>
      </p:sp>
      <p:sp>
        <p:nvSpPr>
          <p:cNvPr id="275157" name="Line 725"/>
          <p:cNvSpPr>
            <a:spLocks noChangeShapeType="1"/>
          </p:cNvSpPr>
          <p:nvPr/>
        </p:nvSpPr>
        <p:spPr bwMode="auto">
          <a:xfrm flipV="1">
            <a:off x="4984750" y="2311400"/>
            <a:ext cx="19050" cy="11113"/>
          </a:xfrm>
          <a:prstGeom prst="line">
            <a:avLst/>
          </a:prstGeom>
          <a:noFill/>
          <a:ln w="30163">
            <a:solidFill>
              <a:srgbClr val="FF0000"/>
            </a:solidFill>
            <a:round/>
            <a:headEnd/>
            <a:tailEnd/>
          </a:ln>
        </p:spPr>
        <p:txBody>
          <a:bodyPr/>
          <a:lstStyle/>
          <a:p>
            <a:endParaRPr lang="en-GB"/>
          </a:p>
        </p:txBody>
      </p:sp>
      <p:sp>
        <p:nvSpPr>
          <p:cNvPr id="275158" name="Line 726"/>
          <p:cNvSpPr>
            <a:spLocks noChangeShapeType="1"/>
          </p:cNvSpPr>
          <p:nvPr/>
        </p:nvSpPr>
        <p:spPr bwMode="auto">
          <a:xfrm flipV="1">
            <a:off x="5003800" y="2300288"/>
            <a:ext cx="20638" cy="11112"/>
          </a:xfrm>
          <a:prstGeom prst="line">
            <a:avLst/>
          </a:prstGeom>
          <a:noFill/>
          <a:ln w="30163">
            <a:solidFill>
              <a:srgbClr val="FF0000"/>
            </a:solidFill>
            <a:round/>
            <a:headEnd/>
            <a:tailEnd/>
          </a:ln>
        </p:spPr>
        <p:txBody>
          <a:bodyPr/>
          <a:lstStyle/>
          <a:p>
            <a:endParaRPr lang="en-GB"/>
          </a:p>
        </p:txBody>
      </p:sp>
      <p:sp>
        <p:nvSpPr>
          <p:cNvPr id="275159" name="Line 727"/>
          <p:cNvSpPr>
            <a:spLocks noChangeShapeType="1"/>
          </p:cNvSpPr>
          <p:nvPr/>
        </p:nvSpPr>
        <p:spPr bwMode="auto">
          <a:xfrm flipV="1">
            <a:off x="5024438" y="2289175"/>
            <a:ext cx="9525" cy="11113"/>
          </a:xfrm>
          <a:prstGeom prst="line">
            <a:avLst/>
          </a:prstGeom>
          <a:noFill/>
          <a:ln w="30163">
            <a:solidFill>
              <a:srgbClr val="FF0000"/>
            </a:solidFill>
            <a:round/>
            <a:headEnd/>
            <a:tailEnd/>
          </a:ln>
        </p:spPr>
        <p:txBody>
          <a:bodyPr/>
          <a:lstStyle/>
          <a:p>
            <a:endParaRPr lang="en-GB"/>
          </a:p>
        </p:txBody>
      </p:sp>
      <p:sp>
        <p:nvSpPr>
          <p:cNvPr id="275160" name="Line 728"/>
          <p:cNvSpPr>
            <a:spLocks noChangeShapeType="1"/>
          </p:cNvSpPr>
          <p:nvPr/>
        </p:nvSpPr>
        <p:spPr bwMode="auto">
          <a:xfrm flipV="1">
            <a:off x="5033963" y="2266950"/>
            <a:ext cx="20637" cy="22225"/>
          </a:xfrm>
          <a:prstGeom prst="line">
            <a:avLst/>
          </a:prstGeom>
          <a:noFill/>
          <a:ln w="30163">
            <a:solidFill>
              <a:srgbClr val="FF0000"/>
            </a:solidFill>
            <a:round/>
            <a:headEnd/>
            <a:tailEnd/>
          </a:ln>
        </p:spPr>
        <p:txBody>
          <a:bodyPr/>
          <a:lstStyle/>
          <a:p>
            <a:endParaRPr lang="en-GB"/>
          </a:p>
        </p:txBody>
      </p:sp>
      <p:sp>
        <p:nvSpPr>
          <p:cNvPr id="275161" name="Line 729"/>
          <p:cNvSpPr>
            <a:spLocks noChangeShapeType="1"/>
          </p:cNvSpPr>
          <p:nvPr/>
        </p:nvSpPr>
        <p:spPr bwMode="auto">
          <a:xfrm flipV="1">
            <a:off x="5054600" y="2257425"/>
            <a:ext cx="20638" cy="9525"/>
          </a:xfrm>
          <a:prstGeom prst="line">
            <a:avLst/>
          </a:prstGeom>
          <a:noFill/>
          <a:ln w="30163">
            <a:solidFill>
              <a:srgbClr val="FF0000"/>
            </a:solidFill>
            <a:round/>
            <a:headEnd/>
            <a:tailEnd/>
          </a:ln>
        </p:spPr>
        <p:txBody>
          <a:bodyPr/>
          <a:lstStyle/>
          <a:p>
            <a:endParaRPr lang="en-GB"/>
          </a:p>
        </p:txBody>
      </p:sp>
      <p:sp>
        <p:nvSpPr>
          <p:cNvPr id="275162" name="Line 730"/>
          <p:cNvSpPr>
            <a:spLocks noChangeShapeType="1"/>
          </p:cNvSpPr>
          <p:nvPr/>
        </p:nvSpPr>
        <p:spPr bwMode="auto">
          <a:xfrm flipV="1">
            <a:off x="5075238" y="2235200"/>
            <a:ext cx="9525" cy="22225"/>
          </a:xfrm>
          <a:prstGeom prst="line">
            <a:avLst/>
          </a:prstGeom>
          <a:noFill/>
          <a:ln w="30163">
            <a:solidFill>
              <a:srgbClr val="FF0000"/>
            </a:solidFill>
            <a:round/>
            <a:headEnd/>
            <a:tailEnd/>
          </a:ln>
        </p:spPr>
        <p:txBody>
          <a:bodyPr/>
          <a:lstStyle/>
          <a:p>
            <a:endParaRPr lang="en-GB"/>
          </a:p>
        </p:txBody>
      </p:sp>
      <p:sp>
        <p:nvSpPr>
          <p:cNvPr id="275163" name="Line 731"/>
          <p:cNvSpPr>
            <a:spLocks noChangeShapeType="1"/>
          </p:cNvSpPr>
          <p:nvPr/>
        </p:nvSpPr>
        <p:spPr bwMode="auto">
          <a:xfrm flipV="1">
            <a:off x="5084763" y="2224088"/>
            <a:ext cx="20637" cy="11112"/>
          </a:xfrm>
          <a:prstGeom prst="line">
            <a:avLst/>
          </a:prstGeom>
          <a:noFill/>
          <a:ln w="30163">
            <a:solidFill>
              <a:srgbClr val="FF0000"/>
            </a:solidFill>
            <a:round/>
            <a:headEnd/>
            <a:tailEnd/>
          </a:ln>
        </p:spPr>
        <p:txBody>
          <a:bodyPr/>
          <a:lstStyle/>
          <a:p>
            <a:endParaRPr lang="en-GB"/>
          </a:p>
        </p:txBody>
      </p:sp>
      <p:sp>
        <p:nvSpPr>
          <p:cNvPr id="275164" name="Line 732"/>
          <p:cNvSpPr>
            <a:spLocks noChangeShapeType="1"/>
          </p:cNvSpPr>
          <p:nvPr/>
        </p:nvSpPr>
        <p:spPr bwMode="auto">
          <a:xfrm flipV="1">
            <a:off x="5105400" y="2201863"/>
            <a:ext cx="19050" cy="22225"/>
          </a:xfrm>
          <a:prstGeom prst="line">
            <a:avLst/>
          </a:prstGeom>
          <a:noFill/>
          <a:ln w="30163">
            <a:solidFill>
              <a:srgbClr val="FF0000"/>
            </a:solidFill>
            <a:round/>
            <a:headEnd/>
            <a:tailEnd/>
          </a:ln>
        </p:spPr>
        <p:txBody>
          <a:bodyPr/>
          <a:lstStyle/>
          <a:p>
            <a:endParaRPr lang="en-GB"/>
          </a:p>
        </p:txBody>
      </p:sp>
      <p:sp>
        <p:nvSpPr>
          <p:cNvPr id="275165" name="Line 733"/>
          <p:cNvSpPr>
            <a:spLocks noChangeShapeType="1"/>
          </p:cNvSpPr>
          <p:nvPr/>
        </p:nvSpPr>
        <p:spPr bwMode="auto">
          <a:xfrm flipV="1">
            <a:off x="5124450" y="2179638"/>
            <a:ext cx="11113" cy="22225"/>
          </a:xfrm>
          <a:prstGeom prst="line">
            <a:avLst/>
          </a:prstGeom>
          <a:noFill/>
          <a:ln w="30163">
            <a:solidFill>
              <a:srgbClr val="FF0000"/>
            </a:solidFill>
            <a:round/>
            <a:headEnd/>
            <a:tailEnd/>
          </a:ln>
        </p:spPr>
        <p:txBody>
          <a:bodyPr/>
          <a:lstStyle/>
          <a:p>
            <a:endParaRPr lang="en-GB"/>
          </a:p>
        </p:txBody>
      </p:sp>
      <p:sp>
        <p:nvSpPr>
          <p:cNvPr id="275166" name="Line 734"/>
          <p:cNvSpPr>
            <a:spLocks noChangeShapeType="1"/>
          </p:cNvSpPr>
          <p:nvPr/>
        </p:nvSpPr>
        <p:spPr bwMode="auto">
          <a:xfrm flipV="1">
            <a:off x="5135563" y="2157413"/>
            <a:ext cx="19050" cy="22225"/>
          </a:xfrm>
          <a:prstGeom prst="line">
            <a:avLst/>
          </a:prstGeom>
          <a:noFill/>
          <a:ln w="30163">
            <a:solidFill>
              <a:srgbClr val="FF0000"/>
            </a:solidFill>
            <a:round/>
            <a:headEnd/>
            <a:tailEnd/>
          </a:ln>
        </p:spPr>
        <p:txBody>
          <a:bodyPr/>
          <a:lstStyle/>
          <a:p>
            <a:endParaRPr lang="en-GB"/>
          </a:p>
        </p:txBody>
      </p:sp>
      <p:sp>
        <p:nvSpPr>
          <p:cNvPr id="275167" name="Line 735"/>
          <p:cNvSpPr>
            <a:spLocks noChangeShapeType="1"/>
          </p:cNvSpPr>
          <p:nvPr/>
        </p:nvSpPr>
        <p:spPr bwMode="auto">
          <a:xfrm flipV="1">
            <a:off x="5154613" y="2124075"/>
            <a:ext cx="20637" cy="33338"/>
          </a:xfrm>
          <a:prstGeom prst="line">
            <a:avLst/>
          </a:prstGeom>
          <a:noFill/>
          <a:ln w="30163">
            <a:solidFill>
              <a:srgbClr val="FF0000"/>
            </a:solidFill>
            <a:round/>
            <a:headEnd/>
            <a:tailEnd/>
          </a:ln>
        </p:spPr>
        <p:txBody>
          <a:bodyPr/>
          <a:lstStyle/>
          <a:p>
            <a:endParaRPr lang="en-GB"/>
          </a:p>
        </p:txBody>
      </p:sp>
      <p:sp>
        <p:nvSpPr>
          <p:cNvPr id="275168" name="Line 736"/>
          <p:cNvSpPr>
            <a:spLocks noChangeShapeType="1"/>
          </p:cNvSpPr>
          <p:nvPr/>
        </p:nvSpPr>
        <p:spPr bwMode="auto">
          <a:xfrm flipV="1">
            <a:off x="5175250" y="2103438"/>
            <a:ext cx="9525" cy="20637"/>
          </a:xfrm>
          <a:prstGeom prst="line">
            <a:avLst/>
          </a:prstGeom>
          <a:noFill/>
          <a:ln w="30163">
            <a:solidFill>
              <a:srgbClr val="FF0000"/>
            </a:solidFill>
            <a:round/>
            <a:headEnd/>
            <a:tailEnd/>
          </a:ln>
        </p:spPr>
        <p:txBody>
          <a:bodyPr/>
          <a:lstStyle/>
          <a:p>
            <a:endParaRPr lang="en-GB"/>
          </a:p>
        </p:txBody>
      </p:sp>
      <p:sp>
        <p:nvSpPr>
          <p:cNvPr id="275169" name="Line 737"/>
          <p:cNvSpPr>
            <a:spLocks noChangeShapeType="1"/>
          </p:cNvSpPr>
          <p:nvPr/>
        </p:nvSpPr>
        <p:spPr bwMode="auto">
          <a:xfrm flipV="1">
            <a:off x="5184775" y="2070100"/>
            <a:ext cx="20638" cy="33338"/>
          </a:xfrm>
          <a:prstGeom prst="line">
            <a:avLst/>
          </a:prstGeom>
          <a:noFill/>
          <a:ln w="30163">
            <a:solidFill>
              <a:srgbClr val="FF0000"/>
            </a:solidFill>
            <a:round/>
            <a:headEnd/>
            <a:tailEnd/>
          </a:ln>
        </p:spPr>
        <p:txBody>
          <a:bodyPr/>
          <a:lstStyle/>
          <a:p>
            <a:endParaRPr lang="en-GB"/>
          </a:p>
        </p:txBody>
      </p:sp>
      <p:sp>
        <p:nvSpPr>
          <p:cNvPr id="275170" name="Line 738"/>
          <p:cNvSpPr>
            <a:spLocks noChangeShapeType="1"/>
          </p:cNvSpPr>
          <p:nvPr/>
        </p:nvSpPr>
        <p:spPr bwMode="auto">
          <a:xfrm flipV="1">
            <a:off x="5205413" y="2047875"/>
            <a:ext cx="19050" cy="22225"/>
          </a:xfrm>
          <a:prstGeom prst="line">
            <a:avLst/>
          </a:prstGeom>
          <a:noFill/>
          <a:ln w="30163">
            <a:solidFill>
              <a:srgbClr val="FF0000"/>
            </a:solidFill>
            <a:round/>
            <a:headEnd/>
            <a:tailEnd/>
          </a:ln>
        </p:spPr>
        <p:txBody>
          <a:bodyPr/>
          <a:lstStyle/>
          <a:p>
            <a:endParaRPr lang="en-GB"/>
          </a:p>
        </p:txBody>
      </p:sp>
      <p:sp>
        <p:nvSpPr>
          <p:cNvPr id="275171" name="Line 739"/>
          <p:cNvSpPr>
            <a:spLocks noChangeShapeType="1"/>
          </p:cNvSpPr>
          <p:nvPr/>
        </p:nvSpPr>
        <p:spPr bwMode="auto">
          <a:xfrm flipV="1">
            <a:off x="5224463" y="2003425"/>
            <a:ext cx="20637" cy="44450"/>
          </a:xfrm>
          <a:prstGeom prst="line">
            <a:avLst/>
          </a:prstGeom>
          <a:noFill/>
          <a:ln w="30163">
            <a:solidFill>
              <a:srgbClr val="FF0000"/>
            </a:solidFill>
            <a:round/>
            <a:headEnd/>
            <a:tailEnd/>
          </a:ln>
        </p:spPr>
        <p:txBody>
          <a:bodyPr/>
          <a:lstStyle/>
          <a:p>
            <a:endParaRPr lang="en-GB"/>
          </a:p>
        </p:txBody>
      </p:sp>
      <p:sp>
        <p:nvSpPr>
          <p:cNvPr id="275172" name="Line 740"/>
          <p:cNvSpPr>
            <a:spLocks noChangeShapeType="1"/>
          </p:cNvSpPr>
          <p:nvPr/>
        </p:nvSpPr>
        <p:spPr bwMode="auto">
          <a:xfrm flipV="1">
            <a:off x="5245100" y="1970088"/>
            <a:ext cx="9525" cy="33337"/>
          </a:xfrm>
          <a:prstGeom prst="line">
            <a:avLst/>
          </a:prstGeom>
          <a:noFill/>
          <a:ln w="30163">
            <a:solidFill>
              <a:srgbClr val="FF0000"/>
            </a:solidFill>
            <a:round/>
            <a:headEnd/>
            <a:tailEnd/>
          </a:ln>
        </p:spPr>
        <p:txBody>
          <a:bodyPr/>
          <a:lstStyle/>
          <a:p>
            <a:endParaRPr lang="en-GB"/>
          </a:p>
        </p:txBody>
      </p:sp>
      <p:sp>
        <p:nvSpPr>
          <p:cNvPr id="275173" name="Line 741"/>
          <p:cNvSpPr>
            <a:spLocks noChangeShapeType="1"/>
          </p:cNvSpPr>
          <p:nvPr/>
        </p:nvSpPr>
        <p:spPr bwMode="auto">
          <a:xfrm flipV="1">
            <a:off x="5254625" y="1927225"/>
            <a:ext cx="20638" cy="42863"/>
          </a:xfrm>
          <a:prstGeom prst="line">
            <a:avLst/>
          </a:prstGeom>
          <a:noFill/>
          <a:ln w="30163">
            <a:solidFill>
              <a:srgbClr val="FF0000"/>
            </a:solidFill>
            <a:round/>
            <a:headEnd/>
            <a:tailEnd/>
          </a:ln>
        </p:spPr>
        <p:txBody>
          <a:bodyPr/>
          <a:lstStyle/>
          <a:p>
            <a:endParaRPr lang="en-GB"/>
          </a:p>
        </p:txBody>
      </p:sp>
      <p:sp>
        <p:nvSpPr>
          <p:cNvPr id="275174" name="Line 742"/>
          <p:cNvSpPr>
            <a:spLocks noChangeShapeType="1"/>
          </p:cNvSpPr>
          <p:nvPr/>
        </p:nvSpPr>
        <p:spPr bwMode="auto">
          <a:xfrm flipV="1">
            <a:off x="5275263" y="1882775"/>
            <a:ext cx="20637" cy="44450"/>
          </a:xfrm>
          <a:prstGeom prst="line">
            <a:avLst/>
          </a:prstGeom>
          <a:noFill/>
          <a:ln w="30163">
            <a:solidFill>
              <a:srgbClr val="FF0000"/>
            </a:solidFill>
            <a:round/>
            <a:headEnd/>
            <a:tailEnd/>
          </a:ln>
        </p:spPr>
        <p:txBody>
          <a:bodyPr/>
          <a:lstStyle/>
          <a:p>
            <a:endParaRPr lang="en-GB"/>
          </a:p>
        </p:txBody>
      </p:sp>
      <p:sp>
        <p:nvSpPr>
          <p:cNvPr id="275175" name="Line 743"/>
          <p:cNvSpPr>
            <a:spLocks noChangeShapeType="1"/>
          </p:cNvSpPr>
          <p:nvPr/>
        </p:nvSpPr>
        <p:spPr bwMode="auto">
          <a:xfrm flipV="1">
            <a:off x="5295900" y="1838325"/>
            <a:ext cx="9525" cy="44450"/>
          </a:xfrm>
          <a:prstGeom prst="line">
            <a:avLst/>
          </a:prstGeom>
          <a:noFill/>
          <a:ln w="30163">
            <a:solidFill>
              <a:srgbClr val="FF0000"/>
            </a:solidFill>
            <a:round/>
            <a:headEnd/>
            <a:tailEnd/>
          </a:ln>
        </p:spPr>
        <p:txBody>
          <a:bodyPr/>
          <a:lstStyle/>
          <a:p>
            <a:endParaRPr lang="en-GB"/>
          </a:p>
        </p:txBody>
      </p:sp>
      <p:sp>
        <p:nvSpPr>
          <p:cNvPr id="275176" name="Line 744"/>
          <p:cNvSpPr>
            <a:spLocks noChangeShapeType="1"/>
          </p:cNvSpPr>
          <p:nvPr/>
        </p:nvSpPr>
        <p:spPr bwMode="auto">
          <a:xfrm flipV="1">
            <a:off x="5305425" y="1784350"/>
            <a:ext cx="20638" cy="53975"/>
          </a:xfrm>
          <a:prstGeom prst="line">
            <a:avLst/>
          </a:prstGeom>
          <a:noFill/>
          <a:ln w="30163">
            <a:solidFill>
              <a:srgbClr val="FF0000"/>
            </a:solidFill>
            <a:round/>
            <a:headEnd/>
            <a:tailEnd/>
          </a:ln>
        </p:spPr>
        <p:txBody>
          <a:bodyPr/>
          <a:lstStyle/>
          <a:p>
            <a:endParaRPr lang="en-GB"/>
          </a:p>
        </p:txBody>
      </p:sp>
      <p:sp>
        <p:nvSpPr>
          <p:cNvPr id="275177" name="Line 745"/>
          <p:cNvSpPr>
            <a:spLocks noChangeShapeType="1"/>
          </p:cNvSpPr>
          <p:nvPr/>
        </p:nvSpPr>
        <p:spPr bwMode="auto">
          <a:xfrm flipV="1">
            <a:off x="5326063" y="1751013"/>
            <a:ext cx="11112" cy="33337"/>
          </a:xfrm>
          <a:prstGeom prst="line">
            <a:avLst/>
          </a:prstGeom>
          <a:noFill/>
          <a:ln w="30163">
            <a:solidFill>
              <a:srgbClr val="FF0000"/>
            </a:solidFill>
            <a:round/>
            <a:headEnd/>
            <a:tailEnd/>
          </a:ln>
        </p:spPr>
        <p:txBody>
          <a:bodyPr/>
          <a:lstStyle/>
          <a:p>
            <a:endParaRPr lang="en-GB"/>
          </a:p>
        </p:txBody>
      </p:sp>
      <p:sp>
        <p:nvSpPr>
          <p:cNvPr id="275178" name="Line 746"/>
          <p:cNvSpPr>
            <a:spLocks noChangeShapeType="1"/>
          </p:cNvSpPr>
          <p:nvPr/>
        </p:nvSpPr>
        <p:spPr bwMode="auto">
          <a:xfrm flipV="1">
            <a:off x="5345113" y="1662113"/>
            <a:ext cx="11112" cy="66675"/>
          </a:xfrm>
          <a:prstGeom prst="line">
            <a:avLst/>
          </a:prstGeom>
          <a:noFill/>
          <a:ln w="30163">
            <a:solidFill>
              <a:srgbClr val="FF0000"/>
            </a:solidFill>
            <a:round/>
            <a:headEnd/>
            <a:tailEnd/>
          </a:ln>
        </p:spPr>
        <p:txBody>
          <a:bodyPr/>
          <a:lstStyle/>
          <a:p>
            <a:endParaRPr lang="en-GB"/>
          </a:p>
        </p:txBody>
      </p:sp>
      <p:sp>
        <p:nvSpPr>
          <p:cNvPr id="275179" name="Line 747"/>
          <p:cNvSpPr>
            <a:spLocks noChangeShapeType="1"/>
          </p:cNvSpPr>
          <p:nvPr/>
        </p:nvSpPr>
        <p:spPr bwMode="auto">
          <a:xfrm flipV="1">
            <a:off x="5356225" y="1597025"/>
            <a:ext cx="19050" cy="65088"/>
          </a:xfrm>
          <a:prstGeom prst="line">
            <a:avLst/>
          </a:prstGeom>
          <a:noFill/>
          <a:ln w="30163">
            <a:solidFill>
              <a:srgbClr val="FF0000"/>
            </a:solidFill>
            <a:round/>
            <a:headEnd/>
            <a:tailEnd/>
          </a:ln>
        </p:spPr>
        <p:txBody>
          <a:bodyPr/>
          <a:lstStyle/>
          <a:p>
            <a:endParaRPr lang="en-GB"/>
          </a:p>
        </p:txBody>
      </p:sp>
      <p:sp>
        <p:nvSpPr>
          <p:cNvPr id="275180" name="Line 748"/>
          <p:cNvSpPr>
            <a:spLocks noChangeShapeType="1"/>
          </p:cNvSpPr>
          <p:nvPr/>
        </p:nvSpPr>
        <p:spPr bwMode="auto">
          <a:xfrm flipV="1">
            <a:off x="5375275" y="1519238"/>
            <a:ext cx="20638" cy="77787"/>
          </a:xfrm>
          <a:prstGeom prst="line">
            <a:avLst/>
          </a:prstGeom>
          <a:noFill/>
          <a:ln w="30163">
            <a:solidFill>
              <a:srgbClr val="FF0000"/>
            </a:solidFill>
            <a:round/>
            <a:headEnd/>
            <a:tailEnd/>
          </a:ln>
        </p:spPr>
        <p:txBody>
          <a:bodyPr/>
          <a:lstStyle/>
          <a:p>
            <a:endParaRPr lang="en-GB"/>
          </a:p>
        </p:txBody>
      </p:sp>
      <p:sp>
        <p:nvSpPr>
          <p:cNvPr id="275181" name="Line 749"/>
          <p:cNvSpPr>
            <a:spLocks noChangeShapeType="1"/>
          </p:cNvSpPr>
          <p:nvPr/>
        </p:nvSpPr>
        <p:spPr bwMode="auto">
          <a:xfrm flipV="1">
            <a:off x="5395913" y="1431925"/>
            <a:ext cx="9525" cy="87313"/>
          </a:xfrm>
          <a:prstGeom prst="line">
            <a:avLst/>
          </a:prstGeom>
          <a:noFill/>
          <a:ln w="30163">
            <a:solidFill>
              <a:srgbClr val="FF0000"/>
            </a:solidFill>
            <a:round/>
            <a:headEnd/>
            <a:tailEnd/>
          </a:ln>
        </p:spPr>
        <p:txBody>
          <a:bodyPr/>
          <a:lstStyle/>
          <a:p>
            <a:endParaRPr lang="en-GB"/>
          </a:p>
        </p:txBody>
      </p:sp>
      <p:sp>
        <p:nvSpPr>
          <p:cNvPr id="275182" name="Line 750"/>
          <p:cNvSpPr>
            <a:spLocks noChangeShapeType="1"/>
          </p:cNvSpPr>
          <p:nvPr/>
        </p:nvSpPr>
        <p:spPr bwMode="auto">
          <a:xfrm flipV="1">
            <a:off x="5405438" y="1343025"/>
            <a:ext cx="20637" cy="88900"/>
          </a:xfrm>
          <a:prstGeom prst="line">
            <a:avLst/>
          </a:prstGeom>
          <a:noFill/>
          <a:ln w="30163">
            <a:solidFill>
              <a:srgbClr val="FF0000"/>
            </a:solidFill>
            <a:round/>
            <a:headEnd/>
            <a:tailEnd/>
          </a:ln>
        </p:spPr>
        <p:txBody>
          <a:bodyPr/>
          <a:lstStyle/>
          <a:p>
            <a:endParaRPr lang="en-GB"/>
          </a:p>
        </p:txBody>
      </p:sp>
      <p:sp>
        <p:nvSpPr>
          <p:cNvPr id="275189" name="Rectangle 757"/>
          <p:cNvSpPr>
            <a:spLocks noChangeArrowheads="1"/>
          </p:cNvSpPr>
          <p:nvPr/>
        </p:nvSpPr>
        <p:spPr bwMode="auto">
          <a:xfrm>
            <a:off x="808038" y="3125788"/>
            <a:ext cx="414337" cy="212725"/>
          </a:xfrm>
          <a:prstGeom prst="rect">
            <a:avLst/>
          </a:prstGeom>
          <a:noFill/>
          <a:ln w="9525">
            <a:noFill/>
            <a:miter lim="800000"/>
            <a:headEnd/>
            <a:tailEnd/>
          </a:ln>
        </p:spPr>
        <p:txBody>
          <a:bodyPr wrap="none" lIns="0" tIns="0" rIns="0" bIns="0">
            <a:spAutoFit/>
          </a:bodyPr>
          <a:lstStyle/>
          <a:p>
            <a:r>
              <a:rPr lang="en-GB" b="1">
                <a:solidFill>
                  <a:srgbClr val="000080"/>
                </a:solidFill>
              </a:rPr>
              <a:t>-20%</a:t>
            </a:r>
            <a:endParaRPr lang="en-GB"/>
          </a:p>
        </p:txBody>
      </p:sp>
      <p:sp>
        <p:nvSpPr>
          <p:cNvPr id="275190" name="Rectangle 758"/>
          <p:cNvSpPr>
            <a:spLocks noChangeArrowheads="1"/>
          </p:cNvSpPr>
          <p:nvPr/>
        </p:nvSpPr>
        <p:spPr bwMode="auto">
          <a:xfrm>
            <a:off x="808038" y="2762250"/>
            <a:ext cx="414337" cy="212725"/>
          </a:xfrm>
          <a:prstGeom prst="rect">
            <a:avLst/>
          </a:prstGeom>
          <a:noFill/>
          <a:ln w="9525">
            <a:noFill/>
            <a:miter lim="800000"/>
            <a:headEnd/>
            <a:tailEnd/>
          </a:ln>
        </p:spPr>
        <p:txBody>
          <a:bodyPr wrap="none" lIns="0" tIns="0" rIns="0" bIns="0">
            <a:spAutoFit/>
          </a:bodyPr>
          <a:lstStyle/>
          <a:p>
            <a:r>
              <a:rPr lang="en-GB" b="1">
                <a:solidFill>
                  <a:srgbClr val="000080"/>
                </a:solidFill>
              </a:rPr>
              <a:t>-10%</a:t>
            </a:r>
            <a:endParaRPr lang="en-GB"/>
          </a:p>
        </p:txBody>
      </p:sp>
      <p:sp>
        <p:nvSpPr>
          <p:cNvPr id="275191" name="Rectangle 759"/>
          <p:cNvSpPr>
            <a:spLocks noChangeArrowheads="1"/>
          </p:cNvSpPr>
          <p:nvPr/>
        </p:nvSpPr>
        <p:spPr bwMode="auto">
          <a:xfrm>
            <a:off x="958850" y="2389188"/>
            <a:ext cx="257175" cy="212725"/>
          </a:xfrm>
          <a:prstGeom prst="rect">
            <a:avLst/>
          </a:prstGeom>
          <a:noFill/>
          <a:ln w="9525">
            <a:noFill/>
            <a:miter lim="800000"/>
            <a:headEnd/>
            <a:tailEnd/>
          </a:ln>
        </p:spPr>
        <p:txBody>
          <a:bodyPr wrap="none" lIns="0" tIns="0" rIns="0" bIns="0">
            <a:spAutoFit/>
          </a:bodyPr>
          <a:lstStyle/>
          <a:p>
            <a:r>
              <a:rPr lang="en-GB" b="1">
                <a:solidFill>
                  <a:srgbClr val="000080"/>
                </a:solidFill>
              </a:rPr>
              <a:t>0%</a:t>
            </a:r>
            <a:endParaRPr lang="en-GB"/>
          </a:p>
        </p:txBody>
      </p:sp>
      <p:sp>
        <p:nvSpPr>
          <p:cNvPr id="275192" name="Rectangle 760"/>
          <p:cNvSpPr>
            <a:spLocks noChangeArrowheads="1"/>
          </p:cNvSpPr>
          <p:nvPr/>
        </p:nvSpPr>
        <p:spPr bwMode="auto">
          <a:xfrm>
            <a:off x="868363" y="2025650"/>
            <a:ext cx="355600" cy="212725"/>
          </a:xfrm>
          <a:prstGeom prst="rect">
            <a:avLst/>
          </a:prstGeom>
          <a:noFill/>
          <a:ln w="9525">
            <a:noFill/>
            <a:miter lim="800000"/>
            <a:headEnd/>
            <a:tailEnd/>
          </a:ln>
        </p:spPr>
        <p:txBody>
          <a:bodyPr wrap="none" lIns="0" tIns="0" rIns="0" bIns="0">
            <a:spAutoFit/>
          </a:bodyPr>
          <a:lstStyle/>
          <a:p>
            <a:r>
              <a:rPr lang="en-GB" b="1">
                <a:solidFill>
                  <a:srgbClr val="000080"/>
                </a:solidFill>
              </a:rPr>
              <a:t>10%</a:t>
            </a:r>
            <a:endParaRPr lang="en-GB"/>
          </a:p>
        </p:txBody>
      </p:sp>
      <p:sp>
        <p:nvSpPr>
          <p:cNvPr id="275193" name="Rectangle 761"/>
          <p:cNvSpPr>
            <a:spLocks noChangeArrowheads="1"/>
          </p:cNvSpPr>
          <p:nvPr/>
        </p:nvSpPr>
        <p:spPr bwMode="auto">
          <a:xfrm>
            <a:off x="868363" y="1651000"/>
            <a:ext cx="355600" cy="212725"/>
          </a:xfrm>
          <a:prstGeom prst="rect">
            <a:avLst/>
          </a:prstGeom>
          <a:noFill/>
          <a:ln w="9525">
            <a:noFill/>
            <a:miter lim="800000"/>
            <a:headEnd/>
            <a:tailEnd/>
          </a:ln>
        </p:spPr>
        <p:txBody>
          <a:bodyPr wrap="none" lIns="0" tIns="0" rIns="0" bIns="0">
            <a:spAutoFit/>
          </a:bodyPr>
          <a:lstStyle/>
          <a:p>
            <a:r>
              <a:rPr lang="en-GB" b="1">
                <a:solidFill>
                  <a:srgbClr val="000080"/>
                </a:solidFill>
              </a:rPr>
              <a:t>20%</a:t>
            </a:r>
            <a:endParaRPr lang="en-GB"/>
          </a:p>
        </p:txBody>
      </p:sp>
      <p:grpSp>
        <p:nvGrpSpPr>
          <p:cNvPr id="274816" name="Group 384"/>
          <p:cNvGrpSpPr>
            <a:grpSpLocks/>
          </p:cNvGrpSpPr>
          <p:nvPr/>
        </p:nvGrpSpPr>
        <p:grpSpPr bwMode="auto">
          <a:xfrm>
            <a:off x="1360488" y="1738313"/>
            <a:ext cx="6453187" cy="1498600"/>
            <a:chOff x="857" y="1095"/>
            <a:chExt cx="4065" cy="944"/>
          </a:xfrm>
        </p:grpSpPr>
        <p:sp>
          <p:nvSpPr>
            <p:cNvPr id="274616" name="Line 184"/>
            <p:cNvSpPr>
              <a:spLocks noChangeShapeType="1"/>
            </p:cNvSpPr>
            <p:nvPr/>
          </p:nvSpPr>
          <p:spPr bwMode="auto">
            <a:xfrm>
              <a:off x="4921" y="1095"/>
              <a:ext cx="1" cy="943"/>
            </a:xfrm>
            <a:prstGeom prst="line">
              <a:avLst/>
            </a:prstGeom>
            <a:noFill/>
            <a:ln w="20638">
              <a:solidFill>
                <a:srgbClr val="333399"/>
              </a:solidFill>
              <a:round/>
              <a:headEnd/>
              <a:tailEnd/>
            </a:ln>
          </p:spPr>
          <p:txBody>
            <a:bodyPr/>
            <a:lstStyle/>
            <a:p>
              <a:endParaRPr lang="en-GB"/>
            </a:p>
          </p:txBody>
        </p:sp>
        <p:sp>
          <p:nvSpPr>
            <p:cNvPr id="274617" name="Line 185"/>
            <p:cNvSpPr>
              <a:spLocks noChangeShapeType="1"/>
            </p:cNvSpPr>
            <p:nvPr/>
          </p:nvSpPr>
          <p:spPr bwMode="auto">
            <a:xfrm>
              <a:off x="4889" y="2038"/>
              <a:ext cx="32" cy="1"/>
            </a:xfrm>
            <a:prstGeom prst="line">
              <a:avLst/>
            </a:prstGeom>
            <a:noFill/>
            <a:ln w="20638">
              <a:solidFill>
                <a:srgbClr val="333399"/>
              </a:solidFill>
              <a:round/>
              <a:headEnd/>
              <a:tailEnd/>
            </a:ln>
          </p:spPr>
          <p:txBody>
            <a:bodyPr/>
            <a:lstStyle/>
            <a:p>
              <a:endParaRPr lang="en-GB"/>
            </a:p>
          </p:txBody>
        </p:sp>
        <p:sp>
          <p:nvSpPr>
            <p:cNvPr id="274618" name="Line 186"/>
            <p:cNvSpPr>
              <a:spLocks noChangeShapeType="1"/>
            </p:cNvSpPr>
            <p:nvPr/>
          </p:nvSpPr>
          <p:spPr bwMode="auto">
            <a:xfrm>
              <a:off x="4889" y="1802"/>
              <a:ext cx="32" cy="1"/>
            </a:xfrm>
            <a:prstGeom prst="line">
              <a:avLst/>
            </a:prstGeom>
            <a:noFill/>
            <a:ln w="20638">
              <a:solidFill>
                <a:srgbClr val="333399"/>
              </a:solidFill>
              <a:round/>
              <a:headEnd/>
              <a:tailEnd/>
            </a:ln>
          </p:spPr>
          <p:txBody>
            <a:bodyPr/>
            <a:lstStyle/>
            <a:p>
              <a:endParaRPr lang="en-GB"/>
            </a:p>
          </p:txBody>
        </p:sp>
        <p:sp>
          <p:nvSpPr>
            <p:cNvPr id="274619" name="Line 187"/>
            <p:cNvSpPr>
              <a:spLocks noChangeShapeType="1"/>
            </p:cNvSpPr>
            <p:nvPr/>
          </p:nvSpPr>
          <p:spPr bwMode="auto">
            <a:xfrm>
              <a:off x="4889" y="1567"/>
              <a:ext cx="32" cy="1"/>
            </a:xfrm>
            <a:prstGeom prst="line">
              <a:avLst/>
            </a:prstGeom>
            <a:noFill/>
            <a:ln w="20638">
              <a:solidFill>
                <a:srgbClr val="333399"/>
              </a:solidFill>
              <a:round/>
              <a:headEnd/>
              <a:tailEnd/>
            </a:ln>
          </p:spPr>
          <p:txBody>
            <a:bodyPr/>
            <a:lstStyle/>
            <a:p>
              <a:endParaRPr lang="en-GB"/>
            </a:p>
          </p:txBody>
        </p:sp>
        <p:sp>
          <p:nvSpPr>
            <p:cNvPr id="274620" name="Line 188"/>
            <p:cNvSpPr>
              <a:spLocks noChangeShapeType="1"/>
            </p:cNvSpPr>
            <p:nvPr/>
          </p:nvSpPr>
          <p:spPr bwMode="auto">
            <a:xfrm>
              <a:off x="4889" y="1331"/>
              <a:ext cx="32" cy="1"/>
            </a:xfrm>
            <a:prstGeom prst="line">
              <a:avLst/>
            </a:prstGeom>
            <a:noFill/>
            <a:ln w="20638">
              <a:solidFill>
                <a:srgbClr val="333399"/>
              </a:solidFill>
              <a:round/>
              <a:headEnd/>
              <a:tailEnd/>
            </a:ln>
          </p:spPr>
          <p:txBody>
            <a:bodyPr/>
            <a:lstStyle/>
            <a:p>
              <a:endParaRPr lang="en-GB"/>
            </a:p>
          </p:txBody>
        </p:sp>
        <p:sp>
          <p:nvSpPr>
            <p:cNvPr id="274621" name="Line 189"/>
            <p:cNvSpPr>
              <a:spLocks noChangeShapeType="1"/>
            </p:cNvSpPr>
            <p:nvPr/>
          </p:nvSpPr>
          <p:spPr bwMode="auto">
            <a:xfrm>
              <a:off x="4889" y="1095"/>
              <a:ext cx="32" cy="1"/>
            </a:xfrm>
            <a:prstGeom prst="line">
              <a:avLst/>
            </a:prstGeom>
            <a:noFill/>
            <a:ln w="20638">
              <a:solidFill>
                <a:srgbClr val="333399"/>
              </a:solidFill>
              <a:round/>
              <a:headEnd/>
              <a:tailEnd/>
            </a:ln>
          </p:spPr>
          <p:txBody>
            <a:bodyPr/>
            <a:lstStyle/>
            <a:p>
              <a:endParaRPr lang="en-GB"/>
            </a:p>
          </p:txBody>
        </p:sp>
        <p:sp>
          <p:nvSpPr>
            <p:cNvPr id="274622" name="Line 190"/>
            <p:cNvSpPr>
              <a:spLocks noChangeShapeType="1"/>
            </p:cNvSpPr>
            <p:nvPr/>
          </p:nvSpPr>
          <p:spPr bwMode="auto">
            <a:xfrm>
              <a:off x="857" y="1567"/>
              <a:ext cx="4064" cy="1"/>
            </a:xfrm>
            <a:prstGeom prst="line">
              <a:avLst/>
            </a:prstGeom>
            <a:noFill/>
            <a:ln w="0">
              <a:solidFill>
                <a:srgbClr val="000080"/>
              </a:solidFill>
              <a:round/>
              <a:headEnd/>
              <a:tailEnd/>
            </a:ln>
          </p:spPr>
          <p:txBody>
            <a:bodyPr/>
            <a:lstStyle/>
            <a:p>
              <a:endParaRPr lang="en-GB"/>
            </a:p>
          </p:txBody>
        </p:sp>
        <p:sp>
          <p:nvSpPr>
            <p:cNvPr id="274623" name="Line 191"/>
            <p:cNvSpPr>
              <a:spLocks noChangeShapeType="1"/>
            </p:cNvSpPr>
            <p:nvPr/>
          </p:nvSpPr>
          <p:spPr bwMode="auto">
            <a:xfrm>
              <a:off x="864" y="1567"/>
              <a:ext cx="6" cy="1"/>
            </a:xfrm>
            <a:prstGeom prst="line">
              <a:avLst/>
            </a:prstGeom>
            <a:noFill/>
            <a:ln w="30163">
              <a:solidFill>
                <a:srgbClr val="FF00FF"/>
              </a:solidFill>
              <a:round/>
              <a:headEnd/>
              <a:tailEnd/>
            </a:ln>
          </p:spPr>
          <p:txBody>
            <a:bodyPr/>
            <a:lstStyle/>
            <a:p>
              <a:endParaRPr lang="en-GB"/>
            </a:p>
          </p:txBody>
        </p:sp>
        <p:sp>
          <p:nvSpPr>
            <p:cNvPr id="274624" name="Line 192"/>
            <p:cNvSpPr>
              <a:spLocks noChangeShapeType="1"/>
            </p:cNvSpPr>
            <p:nvPr/>
          </p:nvSpPr>
          <p:spPr bwMode="auto">
            <a:xfrm>
              <a:off x="870" y="1567"/>
              <a:ext cx="13" cy="1"/>
            </a:xfrm>
            <a:prstGeom prst="line">
              <a:avLst/>
            </a:prstGeom>
            <a:noFill/>
            <a:ln w="30163">
              <a:solidFill>
                <a:srgbClr val="FF00FF"/>
              </a:solidFill>
              <a:round/>
              <a:headEnd/>
              <a:tailEnd/>
            </a:ln>
          </p:spPr>
          <p:txBody>
            <a:bodyPr/>
            <a:lstStyle/>
            <a:p>
              <a:endParaRPr lang="en-GB"/>
            </a:p>
          </p:txBody>
        </p:sp>
        <p:sp>
          <p:nvSpPr>
            <p:cNvPr id="274625" name="Line 193"/>
            <p:cNvSpPr>
              <a:spLocks noChangeShapeType="1"/>
            </p:cNvSpPr>
            <p:nvPr/>
          </p:nvSpPr>
          <p:spPr bwMode="auto">
            <a:xfrm>
              <a:off x="883" y="1567"/>
              <a:ext cx="12" cy="1"/>
            </a:xfrm>
            <a:prstGeom prst="line">
              <a:avLst/>
            </a:prstGeom>
            <a:noFill/>
            <a:ln w="30163">
              <a:solidFill>
                <a:srgbClr val="FF00FF"/>
              </a:solidFill>
              <a:round/>
              <a:headEnd/>
              <a:tailEnd/>
            </a:ln>
          </p:spPr>
          <p:txBody>
            <a:bodyPr/>
            <a:lstStyle/>
            <a:p>
              <a:endParaRPr lang="en-GB"/>
            </a:p>
          </p:txBody>
        </p:sp>
        <p:sp>
          <p:nvSpPr>
            <p:cNvPr id="274626" name="Line 194"/>
            <p:cNvSpPr>
              <a:spLocks noChangeShapeType="1"/>
            </p:cNvSpPr>
            <p:nvPr/>
          </p:nvSpPr>
          <p:spPr bwMode="auto">
            <a:xfrm>
              <a:off x="895" y="1567"/>
              <a:ext cx="7" cy="1"/>
            </a:xfrm>
            <a:prstGeom prst="line">
              <a:avLst/>
            </a:prstGeom>
            <a:noFill/>
            <a:ln w="30163">
              <a:solidFill>
                <a:srgbClr val="FF00FF"/>
              </a:solidFill>
              <a:round/>
              <a:headEnd/>
              <a:tailEnd/>
            </a:ln>
          </p:spPr>
          <p:txBody>
            <a:bodyPr/>
            <a:lstStyle/>
            <a:p>
              <a:endParaRPr lang="en-GB"/>
            </a:p>
          </p:txBody>
        </p:sp>
        <p:sp>
          <p:nvSpPr>
            <p:cNvPr id="274627" name="Line 195"/>
            <p:cNvSpPr>
              <a:spLocks noChangeShapeType="1"/>
            </p:cNvSpPr>
            <p:nvPr/>
          </p:nvSpPr>
          <p:spPr bwMode="auto">
            <a:xfrm>
              <a:off x="902" y="1567"/>
              <a:ext cx="12" cy="1"/>
            </a:xfrm>
            <a:prstGeom prst="line">
              <a:avLst/>
            </a:prstGeom>
            <a:noFill/>
            <a:ln w="30163">
              <a:solidFill>
                <a:srgbClr val="FF00FF"/>
              </a:solidFill>
              <a:round/>
              <a:headEnd/>
              <a:tailEnd/>
            </a:ln>
          </p:spPr>
          <p:txBody>
            <a:bodyPr/>
            <a:lstStyle/>
            <a:p>
              <a:endParaRPr lang="en-GB"/>
            </a:p>
          </p:txBody>
        </p:sp>
        <p:sp>
          <p:nvSpPr>
            <p:cNvPr id="274628" name="Line 196"/>
            <p:cNvSpPr>
              <a:spLocks noChangeShapeType="1"/>
            </p:cNvSpPr>
            <p:nvPr/>
          </p:nvSpPr>
          <p:spPr bwMode="auto">
            <a:xfrm>
              <a:off x="914" y="1567"/>
              <a:ext cx="7" cy="1"/>
            </a:xfrm>
            <a:prstGeom prst="line">
              <a:avLst/>
            </a:prstGeom>
            <a:noFill/>
            <a:ln w="30163">
              <a:solidFill>
                <a:srgbClr val="FF00FF"/>
              </a:solidFill>
              <a:round/>
              <a:headEnd/>
              <a:tailEnd/>
            </a:ln>
          </p:spPr>
          <p:txBody>
            <a:bodyPr/>
            <a:lstStyle/>
            <a:p>
              <a:endParaRPr lang="en-GB"/>
            </a:p>
          </p:txBody>
        </p:sp>
        <p:sp>
          <p:nvSpPr>
            <p:cNvPr id="274629" name="Line 197"/>
            <p:cNvSpPr>
              <a:spLocks noChangeShapeType="1"/>
            </p:cNvSpPr>
            <p:nvPr/>
          </p:nvSpPr>
          <p:spPr bwMode="auto">
            <a:xfrm>
              <a:off x="921" y="1567"/>
              <a:ext cx="13" cy="1"/>
            </a:xfrm>
            <a:prstGeom prst="line">
              <a:avLst/>
            </a:prstGeom>
            <a:noFill/>
            <a:ln w="30163">
              <a:solidFill>
                <a:srgbClr val="FF00FF"/>
              </a:solidFill>
              <a:round/>
              <a:headEnd/>
              <a:tailEnd/>
            </a:ln>
          </p:spPr>
          <p:txBody>
            <a:bodyPr/>
            <a:lstStyle/>
            <a:p>
              <a:endParaRPr lang="en-GB"/>
            </a:p>
          </p:txBody>
        </p:sp>
        <p:sp>
          <p:nvSpPr>
            <p:cNvPr id="274630" name="Line 198"/>
            <p:cNvSpPr>
              <a:spLocks noChangeShapeType="1"/>
            </p:cNvSpPr>
            <p:nvPr/>
          </p:nvSpPr>
          <p:spPr bwMode="auto">
            <a:xfrm>
              <a:off x="934" y="1567"/>
              <a:ext cx="12" cy="1"/>
            </a:xfrm>
            <a:prstGeom prst="line">
              <a:avLst/>
            </a:prstGeom>
            <a:noFill/>
            <a:ln w="30163">
              <a:solidFill>
                <a:srgbClr val="FF00FF"/>
              </a:solidFill>
              <a:round/>
              <a:headEnd/>
              <a:tailEnd/>
            </a:ln>
          </p:spPr>
          <p:txBody>
            <a:bodyPr/>
            <a:lstStyle/>
            <a:p>
              <a:endParaRPr lang="en-GB"/>
            </a:p>
          </p:txBody>
        </p:sp>
        <p:sp>
          <p:nvSpPr>
            <p:cNvPr id="274631" name="Line 199"/>
            <p:cNvSpPr>
              <a:spLocks noChangeShapeType="1"/>
            </p:cNvSpPr>
            <p:nvPr/>
          </p:nvSpPr>
          <p:spPr bwMode="auto">
            <a:xfrm>
              <a:off x="946" y="1567"/>
              <a:ext cx="7" cy="1"/>
            </a:xfrm>
            <a:prstGeom prst="line">
              <a:avLst/>
            </a:prstGeom>
            <a:noFill/>
            <a:ln w="30163">
              <a:solidFill>
                <a:srgbClr val="FF00FF"/>
              </a:solidFill>
              <a:round/>
              <a:headEnd/>
              <a:tailEnd/>
            </a:ln>
          </p:spPr>
          <p:txBody>
            <a:bodyPr/>
            <a:lstStyle/>
            <a:p>
              <a:endParaRPr lang="en-GB"/>
            </a:p>
          </p:txBody>
        </p:sp>
        <p:sp>
          <p:nvSpPr>
            <p:cNvPr id="274632" name="Line 200"/>
            <p:cNvSpPr>
              <a:spLocks noChangeShapeType="1"/>
            </p:cNvSpPr>
            <p:nvPr/>
          </p:nvSpPr>
          <p:spPr bwMode="auto">
            <a:xfrm>
              <a:off x="953" y="1567"/>
              <a:ext cx="12" cy="1"/>
            </a:xfrm>
            <a:prstGeom prst="line">
              <a:avLst/>
            </a:prstGeom>
            <a:noFill/>
            <a:ln w="30163">
              <a:solidFill>
                <a:srgbClr val="FF00FF"/>
              </a:solidFill>
              <a:round/>
              <a:headEnd/>
              <a:tailEnd/>
            </a:ln>
          </p:spPr>
          <p:txBody>
            <a:bodyPr/>
            <a:lstStyle/>
            <a:p>
              <a:endParaRPr lang="en-GB"/>
            </a:p>
          </p:txBody>
        </p:sp>
        <p:sp>
          <p:nvSpPr>
            <p:cNvPr id="274633" name="Line 201"/>
            <p:cNvSpPr>
              <a:spLocks noChangeShapeType="1"/>
            </p:cNvSpPr>
            <p:nvPr/>
          </p:nvSpPr>
          <p:spPr bwMode="auto">
            <a:xfrm>
              <a:off x="965" y="1567"/>
              <a:ext cx="7" cy="1"/>
            </a:xfrm>
            <a:prstGeom prst="line">
              <a:avLst/>
            </a:prstGeom>
            <a:noFill/>
            <a:ln w="30163">
              <a:solidFill>
                <a:srgbClr val="FF00FF"/>
              </a:solidFill>
              <a:round/>
              <a:headEnd/>
              <a:tailEnd/>
            </a:ln>
          </p:spPr>
          <p:txBody>
            <a:bodyPr/>
            <a:lstStyle/>
            <a:p>
              <a:endParaRPr lang="en-GB"/>
            </a:p>
          </p:txBody>
        </p:sp>
        <p:sp>
          <p:nvSpPr>
            <p:cNvPr id="274634" name="Line 202"/>
            <p:cNvSpPr>
              <a:spLocks noChangeShapeType="1"/>
            </p:cNvSpPr>
            <p:nvPr/>
          </p:nvSpPr>
          <p:spPr bwMode="auto">
            <a:xfrm>
              <a:off x="972" y="1567"/>
              <a:ext cx="12" cy="1"/>
            </a:xfrm>
            <a:prstGeom prst="line">
              <a:avLst/>
            </a:prstGeom>
            <a:noFill/>
            <a:ln w="30163">
              <a:solidFill>
                <a:srgbClr val="FF00FF"/>
              </a:solidFill>
              <a:round/>
              <a:headEnd/>
              <a:tailEnd/>
            </a:ln>
          </p:spPr>
          <p:txBody>
            <a:bodyPr/>
            <a:lstStyle/>
            <a:p>
              <a:endParaRPr lang="en-GB"/>
            </a:p>
          </p:txBody>
        </p:sp>
        <p:sp>
          <p:nvSpPr>
            <p:cNvPr id="274635" name="Line 203"/>
            <p:cNvSpPr>
              <a:spLocks noChangeShapeType="1"/>
            </p:cNvSpPr>
            <p:nvPr/>
          </p:nvSpPr>
          <p:spPr bwMode="auto">
            <a:xfrm>
              <a:off x="984" y="1567"/>
              <a:ext cx="13" cy="1"/>
            </a:xfrm>
            <a:prstGeom prst="line">
              <a:avLst/>
            </a:prstGeom>
            <a:noFill/>
            <a:ln w="30163">
              <a:solidFill>
                <a:srgbClr val="FF00FF"/>
              </a:solidFill>
              <a:round/>
              <a:headEnd/>
              <a:tailEnd/>
            </a:ln>
          </p:spPr>
          <p:txBody>
            <a:bodyPr/>
            <a:lstStyle/>
            <a:p>
              <a:endParaRPr lang="en-GB"/>
            </a:p>
          </p:txBody>
        </p:sp>
        <p:sp>
          <p:nvSpPr>
            <p:cNvPr id="274636" name="Line 204"/>
            <p:cNvSpPr>
              <a:spLocks noChangeShapeType="1"/>
            </p:cNvSpPr>
            <p:nvPr/>
          </p:nvSpPr>
          <p:spPr bwMode="auto">
            <a:xfrm>
              <a:off x="997" y="1567"/>
              <a:ext cx="6" cy="1"/>
            </a:xfrm>
            <a:prstGeom prst="line">
              <a:avLst/>
            </a:prstGeom>
            <a:noFill/>
            <a:ln w="30163">
              <a:solidFill>
                <a:srgbClr val="FF00FF"/>
              </a:solidFill>
              <a:round/>
              <a:headEnd/>
              <a:tailEnd/>
            </a:ln>
          </p:spPr>
          <p:txBody>
            <a:bodyPr/>
            <a:lstStyle/>
            <a:p>
              <a:endParaRPr lang="en-GB"/>
            </a:p>
          </p:txBody>
        </p:sp>
        <p:sp>
          <p:nvSpPr>
            <p:cNvPr id="274637" name="Line 205"/>
            <p:cNvSpPr>
              <a:spLocks noChangeShapeType="1"/>
            </p:cNvSpPr>
            <p:nvPr/>
          </p:nvSpPr>
          <p:spPr bwMode="auto">
            <a:xfrm>
              <a:off x="1003" y="1567"/>
              <a:ext cx="13" cy="1"/>
            </a:xfrm>
            <a:prstGeom prst="line">
              <a:avLst/>
            </a:prstGeom>
            <a:noFill/>
            <a:ln w="30163">
              <a:solidFill>
                <a:srgbClr val="FF00FF"/>
              </a:solidFill>
              <a:round/>
              <a:headEnd/>
              <a:tailEnd/>
            </a:ln>
          </p:spPr>
          <p:txBody>
            <a:bodyPr/>
            <a:lstStyle/>
            <a:p>
              <a:endParaRPr lang="en-GB"/>
            </a:p>
          </p:txBody>
        </p:sp>
        <p:sp>
          <p:nvSpPr>
            <p:cNvPr id="274638" name="Line 206"/>
            <p:cNvSpPr>
              <a:spLocks noChangeShapeType="1"/>
            </p:cNvSpPr>
            <p:nvPr/>
          </p:nvSpPr>
          <p:spPr bwMode="auto">
            <a:xfrm>
              <a:off x="1016" y="1567"/>
              <a:ext cx="6" cy="1"/>
            </a:xfrm>
            <a:prstGeom prst="line">
              <a:avLst/>
            </a:prstGeom>
            <a:noFill/>
            <a:ln w="30163">
              <a:solidFill>
                <a:srgbClr val="FF00FF"/>
              </a:solidFill>
              <a:round/>
              <a:headEnd/>
              <a:tailEnd/>
            </a:ln>
          </p:spPr>
          <p:txBody>
            <a:bodyPr/>
            <a:lstStyle/>
            <a:p>
              <a:endParaRPr lang="en-GB"/>
            </a:p>
          </p:txBody>
        </p:sp>
        <p:sp>
          <p:nvSpPr>
            <p:cNvPr id="274639" name="Line 207"/>
            <p:cNvSpPr>
              <a:spLocks noChangeShapeType="1"/>
            </p:cNvSpPr>
            <p:nvPr/>
          </p:nvSpPr>
          <p:spPr bwMode="auto">
            <a:xfrm>
              <a:off x="1022" y="1567"/>
              <a:ext cx="13" cy="1"/>
            </a:xfrm>
            <a:prstGeom prst="line">
              <a:avLst/>
            </a:prstGeom>
            <a:noFill/>
            <a:ln w="30163">
              <a:solidFill>
                <a:srgbClr val="FF00FF"/>
              </a:solidFill>
              <a:round/>
              <a:headEnd/>
              <a:tailEnd/>
            </a:ln>
          </p:spPr>
          <p:txBody>
            <a:bodyPr/>
            <a:lstStyle/>
            <a:p>
              <a:endParaRPr lang="en-GB"/>
            </a:p>
          </p:txBody>
        </p:sp>
        <p:sp>
          <p:nvSpPr>
            <p:cNvPr id="274640" name="Line 208"/>
            <p:cNvSpPr>
              <a:spLocks noChangeShapeType="1"/>
            </p:cNvSpPr>
            <p:nvPr/>
          </p:nvSpPr>
          <p:spPr bwMode="auto">
            <a:xfrm>
              <a:off x="1035" y="1567"/>
              <a:ext cx="13" cy="1"/>
            </a:xfrm>
            <a:prstGeom prst="line">
              <a:avLst/>
            </a:prstGeom>
            <a:noFill/>
            <a:ln w="30163">
              <a:solidFill>
                <a:srgbClr val="FF00FF"/>
              </a:solidFill>
              <a:round/>
              <a:headEnd/>
              <a:tailEnd/>
            </a:ln>
          </p:spPr>
          <p:txBody>
            <a:bodyPr/>
            <a:lstStyle/>
            <a:p>
              <a:endParaRPr lang="en-GB"/>
            </a:p>
          </p:txBody>
        </p:sp>
        <p:sp>
          <p:nvSpPr>
            <p:cNvPr id="274641" name="Line 209"/>
            <p:cNvSpPr>
              <a:spLocks noChangeShapeType="1"/>
            </p:cNvSpPr>
            <p:nvPr/>
          </p:nvSpPr>
          <p:spPr bwMode="auto">
            <a:xfrm>
              <a:off x="1048" y="1567"/>
              <a:ext cx="6" cy="1"/>
            </a:xfrm>
            <a:prstGeom prst="line">
              <a:avLst/>
            </a:prstGeom>
            <a:noFill/>
            <a:ln w="30163">
              <a:solidFill>
                <a:srgbClr val="FF00FF"/>
              </a:solidFill>
              <a:round/>
              <a:headEnd/>
              <a:tailEnd/>
            </a:ln>
          </p:spPr>
          <p:txBody>
            <a:bodyPr/>
            <a:lstStyle/>
            <a:p>
              <a:endParaRPr lang="en-GB"/>
            </a:p>
          </p:txBody>
        </p:sp>
        <p:sp>
          <p:nvSpPr>
            <p:cNvPr id="274642" name="Line 210"/>
            <p:cNvSpPr>
              <a:spLocks noChangeShapeType="1"/>
            </p:cNvSpPr>
            <p:nvPr/>
          </p:nvSpPr>
          <p:spPr bwMode="auto">
            <a:xfrm>
              <a:off x="1054" y="1567"/>
              <a:ext cx="13" cy="1"/>
            </a:xfrm>
            <a:prstGeom prst="line">
              <a:avLst/>
            </a:prstGeom>
            <a:noFill/>
            <a:ln w="30163">
              <a:solidFill>
                <a:srgbClr val="FF00FF"/>
              </a:solidFill>
              <a:round/>
              <a:headEnd/>
              <a:tailEnd/>
            </a:ln>
          </p:spPr>
          <p:txBody>
            <a:bodyPr/>
            <a:lstStyle/>
            <a:p>
              <a:endParaRPr lang="en-GB"/>
            </a:p>
          </p:txBody>
        </p:sp>
        <p:sp>
          <p:nvSpPr>
            <p:cNvPr id="274643" name="Line 211"/>
            <p:cNvSpPr>
              <a:spLocks noChangeShapeType="1"/>
            </p:cNvSpPr>
            <p:nvPr/>
          </p:nvSpPr>
          <p:spPr bwMode="auto">
            <a:xfrm>
              <a:off x="1067" y="1567"/>
              <a:ext cx="6" cy="1"/>
            </a:xfrm>
            <a:prstGeom prst="line">
              <a:avLst/>
            </a:prstGeom>
            <a:noFill/>
            <a:ln w="30163">
              <a:solidFill>
                <a:srgbClr val="FF00FF"/>
              </a:solidFill>
              <a:round/>
              <a:headEnd/>
              <a:tailEnd/>
            </a:ln>
          </p:spPr>
          <p:txBody>
            <a:bodyPr/>
            <a:lstStyle/>
            <a:p>
              <a:endParaRPr lang="en-GB"/>
            </a:p>
          </p:txBody>
        </p:sp>
        <p:sp>
          <p:nvSpPr>
            <p:cNvPr id="274644" name="Line 212"/>
            <p:cNvSpPr>
              <a:spLocks noChangeShapeType="1"/>
            </p:cNvSpPr>
            <p:nvPr/>
          </p:nvSpPr>
          <p:spPr bwMode="auto">
            <a:xfrm>
              <a:off x="1073" y="1567"/>
              <a:ext cx="13" cy="1"/>
            </a:xfrm>
            <a:prstGeom prst="line">
              <a:avLst/>
            </a:prstGeom>
            <a:noFill/>
            <a:ln w="30163">
              <a:solidFill>
                <a:srgbClr val="FF00FF"/>
              </a:solidFill>
              <a:round/>
              <a:headEnd/>
              <a:tailEnd/>
            </a:ln>
          </p:spPr>
          <p:txBody>
            <a:bodyPr/>
            <a:lstStyle/>
            <a:p>
              <a:endParaRPr lang="en-GB"/>
            </a:p>
          </p:txBody>
        </p:sp>
        <p:sp>
          <p:nvSpPr>
            <p:cNvPr id="274645" name="Line 213"/>
            <p:cNvSpPr>
              <a:spLocks noChangeShapeType="1"/>
            </p:cNvSpPr>
            <p:nvPr/>
          </p:nvSpPr>
          <p:spPr bwMode="auto">
            <a:xfrm>
              <a:off x="1086" y="1567"/>
              <a:ext cx="12" cy="1"/>
            </a:xfrm>
            <a:prstGeom prst="line">
              <a:avLst/>
            </a:prstGeom>
            <a:noFill/>
            <a:ln w="30163">
              <a:solidFill>
                <a:srgbClr val="FF00FF"/>
              </a:solidFill>
              <a:round/>
              <a:headEnd/>
              <a:tailEnd/>
            </a:ln>
          </p:spPr>
          <p:txBody>
            <a:bodyPr/>
            <a:lstStyle/>
            <a:p>
              <a:endParaRPr lang="en-GB"/>
            </a:p>
          </p:txBody>
        </p:sp>
        <p:sp>
          <p:nvSpPr>
            <p:cNvPr id="274646" name="Line 214"/>
            <p:cNvSpPr>
              <a:spLocks noChangeShapeType="1"/>
            </p:cNvSpPr>
            <p:nvPr/>
          </p:nvSpPr>
          <p:spPr bwMode="auto">
            <a:xfrm>
              <a:off x="1098" y="1567"/>
              <a:ext cx="7" cy="1"/>
            </a:xfrm>
            <a:prstGeom prst="line">
              <a:avLst/>
            </a:prstGeom>
            <a:noFill/>
            <a:ln w="30163">
              <a:solidFill>
                <a:srgbClr val="FF00FF"/>
              </a:solidFill>
              <a:round/>
              <a:headEnd/>
              <a:tailEnd/>
            </a:ln>
          </p:spPr>
          <p:txBody>
            <a:bodyPr/>
            <a:lstStyle/>
            <a:p>
              <a:endParaRPr lang="en-GB"/>
            </a:p>
          </p:txBody>
        </p:sp>
        <p:sp>
          <p:nvSpPr>
            <p:cNvPr id="274647" name="Line 215"/>
            <p:cNvSpPr>
              <a:spLocks noChangeShapeType="1"/>
            </p:cNvSpPr>
            <p:nvPr/>
          </p:nvSpPr>
          <p:spPr bwMode="auto">
            <a:xfrm>
              <a:off x="1105" y="1567"/>
              <a:ext cx="12" cy="1"/>
            </a:xfrm>
            <a:prstGeom prst="line">
              <a:avLst/>
            </a:prstGeom>
            <a:noFill/>
            <a:ln w="30163">
              <a:solidFill>
                <a:srgbClr val="FF00FF"/>
              </a:solidFill>
              <a:round/>
              <a:headEnd/>
              <a:tailEnd/>
            </a:ln>
          </p:spPr>
          <p:txBody>
            <a:bodyPr/>
            <a:lstStyle/>
            <a:p>
              <a:endParaRPr lang="en-GB"/>
            </a:p>
          </p:txBody>
        </p:sp>
        <p:sp>
          <p:nvSpPr>
            <p:cNvPr id="274648" name="Line 216"/>
            <p:cNvSpPr>
              <a:spLocks noChangeShapeType="1"/>
            </p:cNvSpPr>
            <p:nvPr/>
          </p:nvSpPr>
          <p:spPr bwMode="auto">
            <a:xfrm>
              <a:off x="1117" y="1567"/>
              <a:ext cx="7" cy="1"/>
            </a:xfrm>
            <a:prstGeom prst="line">
              <a:avLst/>
            </a:prstGeom>
            <a:noFill/>
            <a:ln w="30163">
              <a:solidFill>
                <a:srgbClr val="FF00FF"/>
              </a:solidFill>
              <a:round/>
              <a:headEnd/>
              <a:tailEnd/>
            </a:ln>
          </p:spPr>
          <p:txBody>
            <a:bodyPr/>
            <a:lstStyle/>
            <a:p>
              <a:endParaRPr lang="en-GB"/>
            </a:p>
          </p:txBody>
        </p:sp>
        <p:sp>
          <p:nvSpPr>
            <p:cNvPr id="274649" name="Line 217"/>
            <p:cNvSpPr>
              <a:spLocks noChangeShapeType="1"/>
            </p:cNvSpPr>
            <p:nvPr/>
          </p:nvSpPr>
          <p:spPr bwMode="auto">
            <a:xfrm>
              <a:off x="1124" y="1567"/>
              <a:ext cx="12" cy="1"/>
            </a:xfrm>
            <a:prstGeom prst="line">
              <a:avLst/>
            </a:prstGeom>
            <a:noFill/>
            <a:ln w="30163">
              <a:solidFill>
                <a:srgbClr val="FF00FF"/>
              </a:solidFill>
              <a:round/>
              <a:headEnd/>
              <a:tailEnd/>
            </a:ln>
          </p:spPr>
          <p:txBody>
            <a:bodyPr/>
            <a:lstStyle/>
            <a:p>
              <a:endParaRPr lang="en-GB"/>
            </a:p>
          </p:txBody>
        </p:sp>
        <p:sp>
          <p:nvSpPr>
            <p:cNvPr id="274650" name="Line 218"/>
            <p:cNvSpPr>
              <a:spLocks noChangeShapeType="1"/>
            </p:cNvSpPr>
            <p:nvPr/>
          </p:nvSpPr>
          <p:spPr bwMode="auto">
            <a:xfrm>
              <a:off x="1136" y="1567"/>
              <a:ext cx="13" cy="1"/>
            </a:xfrm>
            <a:prstGeom prst="line">
              <a:avLst/>
            </a:prstGeom>
            <a:noFill/>
            <a:ln w="30163">
              <a:solidFill>
                <a:srgbClr val="FF00FF"/>
              </a:solidFill>
              <a:round/>
              <a:headEnd/>
              <a:tailEnd/>
            </a:ln>
          </p:spPr>
          <p:txBody>
            <a:bodyPr/>
            <a:lstStyle/>
            <a:p>
              <a:endParaRPr lang="en-GB"/>
            </a:p>
          </p:txBody>
        </p:sp>
        <p:sp>
          <p:nvSpPr>
            <p:cNvPr id="274651" name="Line 219"/>
            <p:cNvSpPr>
              <a:spLocks noChangeShapeType="1"/>
            </p:cNvSpPr>
            <p:nvPr/>
          </p:nvSpPr>
          <p:spPr bwMode="auto">
            <a:xfrm>
              <a:off x="1149" y="1567"/>
              <a:ext cx="6" cy="1"/>
            </a:xfrm>
            <a:prstGeom prst="line">
              <a:avLst/>
            </a:prstGeom>
            <a:noFill/>
            <a:ln w="30163">
              <a:solidFill>
                <a:srgbClr val="FF00FF"/>
              </a:solidFill>
              <a:round/>
              <a:headEnd/>
              <a:tailEnd/>
            </a:ln>
          </p:spPr>
          <p:txBody>
            <a:bodyPr/>
            <a:lstStyle/>
            <a:p>
              <a:endParaRPr lang="en-GB"/>
            </a:p>
          </p:txBody>
        </p:sp>
        <p:sp>
          <p:nvSpPr>
            <p:cNvPr id="274652" name="Line 220"/>
            <p:cNvSpPr>
              <a:spLocks noChangeShapeType="1"/>
            </p:cNvSpPr>
            <p:nvPr/>
          </p:nvSpPr>
          <p:spPr bwMode="auto">
            <a:xfrm>
              <a:off x="1155" y="1567"/>
              <a:ext cx="13" cy="1"/>
            </a:xfrm>
            <a:prstGeom prst="line">
              <a:avLst/>
            </a:prstGeom>
            <a:noFill/>
            <a:ln w="30163">
              <a:solidFill>
                <a:srgbClr val="FF00FF"/>
              </a:solidFill>
              <a:round/>
              <a:headEnd/>
              <a:tailEnd/>
            </a:ln>
          </p:spPr>
          <p:txBody>
            <a:bodyPr/>
            <a:lstStyle/>
            <a:p>
              <a:endParaRPr lang="en-GB"/>
            </a:p>
          </p:txBody>
        </p:sp>
        <p:sp>
          <p:nvSpPr>
            <p:cNvPr id="274653" name="Line 221"/>
            <p:cNvSpPr>
              <a:spLocks noChangeShapeType="1"/>
            </p:cNvSpPr>
            <p:nvPr/>
          </p:nvSpPr>
          <p:spPr bwMode="auto">
            <a:xfrm>
              <a:off x="1168" y="1567"/>
              <a:ext cx="6" cy="1"/>
            </a:xfrm>
            <a:prstGeom prst="line">
              <a:avLst/>
            </a:prstGeom>
            <a:noFill/>
            <a:ln w="30163">
              <a:solidFill>
                <a:srgbClr val="FF00FF"/>
              </a:solidFill>
              <a:round/>
              <a:headEnd/>
              <a:tailEnd/>
            </a:ln>
          </p:spPr>
          <p:txBody>
            <a:bodyPr/>
            <a:lstStyle/>
            <a:p>
              <a:endParaRPr lang="en-GB"/>
            </a:p>
          </p:txBody>
        </p:sp>
        <p:sp>
          <p:nvSpPr>
            <p:cNvPr id="274654" name="Line 222"/>
            <p:cNvSpPr>
              <a:spLocks noChangeShapeType="1"/>
            </p:cNvSpPr>
            <p:nvPr/>
          </p:nvSpPr>
          <p:spPr bwMode="auto">
            <a:xfrm>
              <a:off x="1174" y="1567"/>
              <a:ext cx="13" cy="1"/>
            </a:xfrm>
            <a:prstGeom prst="line">
              <a:avLst/>
            </a:prstGeom>
            <a:noFill/>
            <a:ln w="30163">
              <a:solidFill>
                <a:srgbClr val="FF00FF"/>
              </a:solidFill>
              <a:round/>
              <a:headEnd/>
              <a:tailEnd/>
            </a:ln>
          </p:spPr>
          <p:txBody>
            <a:bodyPr/>
            <a:lstStyle/>
            <a:p>
              <a:endParaRPr lang="en-GB"/>
            </a:p>
          </p:txBody>
        </p:sp>
        <p:sp>
          <p:nvSpPr>
            <p:cNvPr id="274655" name="Line 223"/>
            <p:cNvSpPr>
              <a:spLocks noChangeShapeType="1"/>
            </p:cNvSpPr>
            <p:nvPr/>
          </p:nvSpPr>
          <p:spPr bwMode="auto">
            <a:xfrm>
              <a:off x="1187" y="1567"/>
              <a:ext cx="13" cy="1"/>
            </a:xfrm>
            <a:prstGeom prst="line">
              <a:avLst/>
            </a:prstGeom>
            <a:noFill/>
            <a:ln w="30163">
              <a:solidFill>
                <a:srgbClr val="FF00FF"/>
              </a:solidFill>
              <a:round/>
              <a:headEnd/>
              <a:tailEnd/>
            </a:ln>
          </p:spPr>
          <p:txBody>
            <a:bodyPr/>
            <a:lstStyle/>
            <a:p>
              <a:endParaRPr lang="en-GB"/>
            </a:p>
          </p:txBody>
        </p:sp>
        <p:sp>
          <p:nvSpPr>
            <p:cNvPr id="274656" name="Line 224"/>
            <p:cNvSpPr>
              <a:spLocks noChangeShapeType="1"/>
            </p:cNvSpPr>
            <p:nvPr/>
          </p:nvSpPr>
          <p:spPr bwMode="auto">
            <a:xfrm>
              <a:off x="1200" y="1567"/>
              <a:ext cx="6" cy="1"/>
            </a:xfrm>
            <a:prstGeom prst="line">
              <a:avLst/>
            </a:prstGeom>
            <a:noFill/>
            <a:ln w="30163">
              <a:solidFill>
                <a:srgbClr val="FF00FF"/>
              </a:solidFill>
              <a:round/>
              <a:headEnd/>
              <a:tailEnd/>
            </a:ln>
          </p:spPr>
          <p:txBody>
            <a:bodyPr/>
            <a:lstStyle/>
            <a:p>
              <a:endParaRPr lang="en-GB"/>
            </a:p>
          </p:txBody>
        </p:sp>
        <p:sp>
          <p:nvSpPr>
            <p:cNvPr id="274657" name="Line 225"/>
            <p:cNvSpPr>
              <a:spLocks noChangeShapeType="1"/>
            </p:cNvSpPr>
            <p:nvPr/>
          </p:nvSpPr>
          <p:spPr bwMode="auto">
            <a:xfrm>
              <a:off x="1206" y="1567"/>
              <a:ext cx="13" cy="1"/>
            </a:xfrm>
            <a:prstGeom prst="line">
              <a:avLst/>
            </a:prstGeom>
            <a:noFill/>
            <a:ln w="30163">
              <a:solidFill>
                <a:srgbClr val="FF00FF"/>
              </a:solidFill>
              <a:round/>
              <a:headEnd/>
              <a:tailEnd/>
            </a:ln>
          </p:spPr>
          <p:txBody>
            <a:bodyPr/>
            <a:lstStyle/>
            <a:p>
              <a:endParaRPr lang="en-GB"/>
            </a:p>
          </p:txBody>
        </p:sp>
        <p:sp>
          <p:nvSpPr>
            <p:cNvPr id="274658" name="Line 226"/>
            <p:cNvSpPr>
              <a:spLocks noChangeShapeType="1"/>
            </p:cNvSpPr>
            <p:nvPr/>
          </p:nvSpPr>
          <p:spPr bwMode="auto">
            <a:xfrm>
              <a:off x="1219" y="1567"/>
              <a:ext cx="6" cy="1"/>
            </a:xfrm>
            <a:prstGeom prst="line">
              <a:avLst/>
            </a:prstGeom>
            <a:noFill/>
            <a:ln w="30163">
              <a:solidFill>
                <a:srgbClr val="FF00FF"/>
              </a:solidFill>
              <a:round/>
              <a:headEnd/>
              <a:tailEnd/>
            </a:ln>
          </p:spPr>
          <p:txBody>
            <a:bodyPr/>
            <a:lstStyle/>
            <a:p>
              <a:endParaRPr lang="en-GB"/>
            </a:p>
          </p:txBody>
        </p:sp>
        <p:sp>
          <p:nvSpPr>
            <p:cNvPr id="274659" name="Line 227"/>
            <p:cNvSpPr>
              <a:spLocks noChangeShapeType="1"/>
            </p:cNvSpPr>
            <p:nvPr/>
          </p:nvSpPr>
          <p:spPr bwMode="auto">
            <a:xfrm>
              <a:off x="1225" y="1567"/>
              <a:ext cx="13" cy="1"/>
            </a:xfrm>
            <a:prstGeom prst="line">
              <a:avLst/>
            </a:prstGeom>
            <a:noFill/>
            <a:ln w="30163">
              <a:solidFill>
                <a:srgbClr val="FF00FF"/>
              </a:solidFill>
              <a:round/>
              <a:headEnd/>
              <a:tailEnd/>
            </a:ln>
          </p:spPr>
          <p:txBody>
            <a:bodyPr/>
            <a:lstStyle/>
            <a:p>
              <a:endParaRPr lang="en-GB"/>
            </a:p>
          </p:txBody>
        </p:sp>
        <p:sp>
          <p:nvSpPr>
            <p:cNvPr id="274660" name="Line 228"/>
            <p:cNvSpPr>
              <a:spLocks noChangeShapeType="1"/>
            </p:cNvSpPr>
            <p:nvPr/>
          </p:nvSpPr>
          <p:spPr bwMode="auto">
            <a:xfrm>
              <a:off x="1238" y="1567"/>
              <a:ext cx="12" cy="1"/>
            </a:xfrm>
            <a:prstGeom prst="line">
              <a:avLst/>
            </a:prstGeom>
            <a:noFill/>
            <a:ln w="30163">
              <a:solidFill>
                <a:srgbClr val="FF00FF"/>
              </a:solidFill>
              <a:round/>
              <a:headEnd/>
              <a:tailEnd/>
            </a:ln>
          </p:spPr>
          <p:txBody>
            <a:bodyPr/>
            <a:lstStyle/>
            <a:p>
              <a:endParaRPr lang="en-GB"/>
            </a:p>
          </p:txBody>
        </p:sp>
        <p:sp>
          <p:nvSpPr>
            <p:cNvPr id="274661" name="Line 229"/>
            <p:cNvSpPr>
              <a:spLocks noChangeShapeType="1"/>
            </p:cNvSpPr>
            <p:nvPr/>
          </p:nvSpPr>
          <p:spPr bwMode="auto">
            <a:xfrm>
              <a:off x="1250" y="1567"/>
              <a:ext cx="7" cy="1"/>
            </a:xfrm>
            <a:prstGeom prst="line">
              <a:avLst/>
            </a:prstGeom>
            <a:noFill/>
            <a:ln w="30163">
              <a:solidFill>
                <a:srgbClr val="FF00FF"/>
              </a:solidFill>
              <a:round/>
              <a:headEnd/>
              <a:tailEnd/>
            </a:ln>
          </p:spPr>
          <p:txBody>
            <a:bodyPr/>
            <a:lstStyle/>
            <a:p>
              <a:endParaRPr lang="en-GB"/>
            </a:p>
          </p:txBody>
        </p:sp>
        <p:sp>
          <p:nvSpPr>
            <p:cNvPr id="274662" name="Line 230"/>
            <p:cNvSpPr>
              <a:spLocks noChangeShapeType="1"/>
            </p:cNvSpPr>
            <p:nvPr/>
          </p:nvSpPr>
          <p:spPr bwMode="auto">
            <a:xfrm>
              <a:off x="1257" y="1567"/>
              <a:ext cx="12" cy="1"/>
            </a:xfrm>
            <a:prstGeom prst="line">
              <a:avLst/>
            </a:prstGeom>
            <a:noFill/>
            <a:ln w="30163">
              <a:solidFill>
                <a:srgbClr val="FF00FF"/>
              </a:solidFill>
              <a:round/>
              <a:headEnd/>
              <a:tailEnd/>
            </a:ln>
          </p:spPr>
          <p:txBody>
            <a:bodyPr/>
            <a:lstStyle/>
            <a:p>
              <a:endParaRPr lang="en-GB"/>
            </a:p>
          </p:txBody>
        </p:sp>
        <p:sp>
          <p:nvSpPr>
            <p:cNvPr id="274663" name="Line 231"/>
            <p:cNvSpPr>
              <a:spLocks noChangeShapeType="1"/>
            </p:cNvSpPr>
            <p:nvPr/>
          </p:nvSpPr>
          <p:spPr bwMode="auto">
            <a:xfrm>
              <a:off x="1269" y="1567"/>
              <a:ext cx="7" cy="1"/>
            </a:xfrm>
            <a:prstGeom prst="line">
              <a:avLst/>
            </a:prstGeom>
            <a:noFill/>
            <a:ln w="30163">
              <a:solidFill>
                <a:srgbClr val="FF00FF"/>
              </a:solidFill>
              <a:round/>
              <a:headEnd/>
              <a:tailEnd/>
            </a:ln>
          </p:spPr>
          <p:txBody>
            <a:bodyPr/>
            <a:lstStyle/>
            <a:p>
              <a:endParaRPr lang="en-GB"/>
            </a:p>
          </p:txBody>
        </p:sp>
        <p:sp>
          <p:nvSpPr>
            <p:cNvPr id="274664" name="Line 232"/>
            <p:cNvSpPr>
              <a:spLocks noChangeShapeType="1"/>
            </p:cNvSpPr>
            <p:nvPr/>
          </p:nvSpPr>
          <p:spPr bwMode="auto">
            <a:xfrm>
              <a:off x="1276" y="1567"/>
              <a:ext cx="13" cy="1"/>
            </a:xfrm>
            <a:prstGeom prst="line">
              <a:avLst/>
            </a:prstGeom>
            <a:noFill/>
            <a:ln w="30163">
              <a:solidFill>
                <a:srgbClr val="FF00FF"/>
              </a:solidFill>
              <a:round/>
              <a:headEnd/>
              <a:tailEnd/>
            </a:ln>
          </p:spPr>
          <p:txBody>
            <a:bodyPr/>
            <a:lstStyle/>
            <a:p>
              <a:endParaRPr lang="en-GB"/>
            </a:p>
          </p:txBody>
        </p:sp>
        <p:sp>
          <p:nvSpPr>
            <p:cNvPr id="274665" name="Line 233"/>
            <p:cNvSpPr>
              <a:spLocks noChangeShapeType="1"/>
            </p:cNvSpPr>
            <p:nvPr/>
          </p:nvSpPr>
          <p:spPr bwMode="auto">
            <a:xfrm>
              <a:off x="1289" y="1567"/>
              <a:ext cx="12" cy="1"/>
            </a:xfrm>
            <a:prstGeom prst="line">
              <a:avLst/>
            </a:prstGeom>
            <a:noFill/>
            <a:ln w="30163">
              <a:solidFill>
                <a:srgbClr val="FF00FF"/>
              </a:solidFill>
              <a:round/>
              <a:headEnd/>
              <a:tailEnd/>
            </a:ln>
          </p:spPr>
          <p:txBody>
            <a:bodyPr/>
            <a:lstStyle/>
            <a:p>
              <a:endParaRPr lang="en-GB"/>
            </a:p>
          </p:txBody>
        </p:sp>
        <p:sp>
          <p:nvSpPr>
            <p:cNvPr id="274666" name="Line 234"/>
            <p:cNvSpPr>
              <a:spLocks noChangeShapeType="1"/>
            </p:cNvSpPr>
            <p:nvPr/>
          </p:nvSpPr>
          <p:spPr bwMode="auto">
            <a:xfrm>
              <a:off x="1301" y="1567"/>
              <a:ext cx="7" cy="1"/>
            </a:xfrm>
            <a:prstGeom prst="line">
              <a:avLst/>
            </a:prstGeom>
            <a:noFill/>
            <a:ln w="30163">
              <a:solidFill>
                <a:srgbClr val="FF00FF"/>
              </a:solidFill>
              <a:round/>
              <a:headEnd/>
              <a:tailEnd/>
            </a:ln>
          </p:spPr>
          <p:txBody>
            <a:bodyPr/>
            <a:lstStyle/>
            <a:p>
              <a:endParaRPr lang="en-GB"/>
            </a:p>
          </p:txBody>
        </p:sp>
        <p:sp>
          <p:nvSpPr>
            <p:cNvPr id="274667" name="Line 235"/>
            <p:cNvSpPr>
              <a:spLocks noChangeShapeType="1"/>
            </p:cNvSpPr>
            <p:nvPr/>
          </p:nvSpPr>
          <p:spPr bwMode="auto">
            <a:xfrm>
              <a:off x="1308" y="1567"/>
              <a:ext cx="12" cy="1"/>
            </a:xfrm>
            <a:prstGeom prst="line">
              <a:avLst/>
            </a:prstGeom>
            <a:noFill/>
            <a:ln w="30163">
              <a:solidFill>
                <a:srgbClr val="FF00FF"/>
              </a:solidFill>
              <a:round/>
              <a:headEnd/>
              <a:tailEnd/>
            </a:ln>
          </p:spPr>
          <p:txBody>
            <a:bodyPr/>
            <a:lstStyle/>
            <a:p>
              <a:endParaRPr lang="en-GB"/>
            </a:p>
          </p:txBody>
        </p:sp>
        <p:sp>
          <p:nvSpPr>
            <p:cNvPr id="274668" name="Line 236"/>
            <p:cNvSpPr>
              <a:spLocks noChangeShapeType="1"/>
            </p:cNvSpPr>
            <p:nvPr/>
          </p:nvSpPr>
          <p:spPr bwMode="auto">
            <a:xfrm>
              <a:off x="1320" y="1567"/>
              <a:ext cx="7" cy="1"/>
            </a:xfrm>
            <a:prstGeom prst="line">
              <a:avLst/>
            </a:prstGeom>
            <a:noFill/>
            <a:ln w="30163">
              <a:solidFill>
                <a:srgbClr val="FF00FF"/>
              </a:solidFill>
              <a:round/>
              <a:headEnd/>
              <a:tailEnd/>
            </a:ln>
          </p:spPr>
          <p:txBody>
            <a:bodyPr/>
            <a:lstStyle/>
            <a:p>
              <a:endParaRPr lang="en-GB"/>
            </a:p>
          </p:txBody>
        </p:sp>
        <p:sp>
          <p:nvSpPr>
            <p:cNvPr id="274669" name="Line 237"/>
            <p:cNvSpPr>
              <a:spLocks noChangeShapeType="1"/>
            </p:cNvSpPr>
            <p:nvPr/>
          </p:nvSpPr>
          <p:spPr bwMode="auto">
            <a:xfrm>
              <a:off x="1327" y="1567"/>
              <a:ext cx="12" cy="1"/>
            </a:xfrm>
            <a:prstGeom prst="line">
              <a:avLst/>
            </a:prstGeom>
            <a:noFill/>
            <a:ln w="30163">
              <a:solidFill>
                <a:srgbClr val="FF00FF"/>
              </a:solidFill>
              <a:round/>
              <a:headEnd/>
              <a:tailEnd/>
            </a:ln>
          </p:spPr>
          <p:txBody>
            <a:bodyPr/>
            <a:lstStyle/>
            <a:p>
              <a:endParaRPr lang="en-GB"/>
            </a:p>
          </p:txBody>
        </p:sp>
        <p:sp>
          <p:nvSpPr>
            <p:cNvPr id="274670" name="Line 238"/>
            <p:cNvSpPr>
              <a:spLocks noChangeShapeType="1"/>
            </p:cNvSpPr>
            <p:nvPr/>
          </p:nvSpPr>
          <p:spPr bwMode="auto">
            <a:xfrm>
              <a:off x="1339" y="1567"/>
              <a:ext cx="13" cy="1"/>
            </a:xfrm>
            <a:prstGeom prst="line">
              <a:avLst/>
            </a:prstGeom>
            <a:noFill/>
            <a:ln w="30163">
              <a:solidFill>
                <a:srgbClr val="FF00FF"/>
              </a:solidFill>
              <a:round/>
              <a:headEnd/>
              <a:tailEnd/>
            </a:ln>
          </p:spPr>
          <p:txBody>
            <a:bodyPr/>
            <a:lstStyle/>
            <a:p>
              <a:endParaRPr lang="en-GB"/>
            </a:p>
          </p:txBody>
        </p:sp>
        <p:sp>
          <p:nvSpPr>
            <p:cNvPr id="274671" name="Line 239"/>
            <p:cNvSpPr>
              <a:spLocks noChangeShapeType="1"/>
            </p:cNvSpPr>
            <p:nvPr/>
          </p:nvSpPr>
          <p:spPr bwMode="auto">
            <a:xfrm>
              <a:off x="1352" y="1567"/>
              <a:ext cx="6" cy="1"/>
            </a:xfrm>
            <a:prstGeom prst="line">
              <a:avLst/>
            </a:prstGeom>
            <a:noFill/>
            <a:ln w="30163">
              <a:solidFill>
                <a:srgbClr val="FF00FF"/>
              </a:solidFill>
              <a:round/>
              <a:headEnd/>
              <a:tailEnd/>
            </a:ln>
          </p:spPr>
          <p:txBody>
            <a:bodyPr/>
            <a:lstStyle/>
            <a:p>
              <a:endParaRPr lang="en-GB"/>
            </a:p>
          </p:txBody>
        </p:sp>
        <p:sp>
          <p:nvSpPr>
            <p:cNvPr id="274672" name="Line 240"/>
            <p:cNvSpPr>
              <a:spLocks noChangeShapeType="1"/>
            </p:cNvSpPr>
            <p:nvPr/>
          </p:nvSpPr>
          <p:spPr bwMode="auto">
            <a:xfrm>
              <a:off x="1358" y="1567"/>
              <a:ext cx="13" cy="1"/>
            </a:xfrm>
            <a:prstGeom prst="line">
              <a:avLst/>
            </a:prstGeom>
            <a:noFill/>
            <a:ln w="30163">
              <a:solidFill>
                <a:srgbClr val="FF00FF"/>
              </a:solidFill>
              <a:round/>
              <a:headEnd/>
              <a:tailEnd/>
            </a:ln>
          </p:spPr>
          <p:txBody>
            <a:bodyPr/>
            <a:lstStyle/>
            <a:p>
              <a:endParaRPr lang="en-GB"/>
            </a:p>
          </p:txBody>
        </p:sp>
        <p:sp>
          <p:nvSpPr>
            <p:cNvPr id="274673" name="Line 241"/>
            <p:cNvSpPr>
              <a:spLocks noChangeShapeType="1"/>
            </p:cNvSpPr>
            <p:nvPr/>
          </p:nvSpPr>
          <p:spPr bwMode="auto">
            <a:xfrm>
              <a:off x="1371" y="1567"/>
              <a:ext cx="6" cy="1"/>
            </a:xfrm>
            <a:prstGeom prst="line">
              <a:avLst/>
            </a:prstGeom>
            <a:noFill/>
            <a:ln w="30163">
              <a:solidFill>
                <a:srgbClr val="FF00FF"/>
              </a:solidFill>
              <a:round/>
              <a:headEnd/>
              <a:tailEnd/>
            </a:ln>
          </p:spPr>
          <p:txBody>
            <a:bodyPr/>
            <a:lstStyle/>
            <a:p>
              <a:endParaRPr lang="en-GB"/>
            </a:p>
          </p:txBody>
        </p:sp>
        <p:sp>
          <p:nvSpPr>
            <p:cNvPr id="274674" name="Line 242"/>
            <p:cNvSpPr>
              <a:spLocks noChangeShapeType="1"/>
            </p:cNvSpPr>
            <p:nvPr/>
          </p:nvSpPr>
          <p:spPr bwMode="auto">
            <a:xfrm>
              <a:off x="1377" y="1567"/>
              <a:ext cx="13" cy="1"/>
            </a:xfrm>
            <a:prstGeom prst="line">
              <a:avLst/>
            </a:prstGeom>
            <a:noFill/>
            <a:ln w="30163">
              <a:solidFill>
                <a:srgbClr val="FF00FF"/>
              </a:solidFill>
              <a:round/>
              <a:headEnd/>
              <a:tailEnd/>
            </a:ln>
          </p:spPr>
          <p:txBody>
            <a:bodyPr/>
            <a:lstStyle/>
            <a:p>
              <a:endParaRPr lang="en-GB"/>
            </a:p>
          </p:txBody>
        </p:sp>
        <p:sp>
          <p:nvSpPr>
            <p:cNvPr id="274675" name="Line 243"/>
            <p:cNvSpPr>
              <a:spLocks noChangeShapeType="1"/>
            </p:cNvSpPr>
            <p:nvPr/>
          </p:nvSpPr>
          <p:spPr bwMode="auto">
            <a:xfrm>
              <a:off x="1390" y="1567"/>
              <a:ext cx="13" cy="1"/>
            </a:xfrm>
            <a:prstGeom prst="line">
              <a:avLst/>
            </a:prstGeom>
            <a:noFill/>
            <a:ln w="30163">
              <a:solidFill>
                <a:srgbClr val="FF00FF"/>
              </a:solidFill>
              <a:round/>
              <a:headEnd/>
              <a:tailEnd/>
            </a:ln>
          </p:spPr>
          <p:txBody>
            <a:bodyPr/>
            <a:lstStyle/>
            <a:p>
              <a:endParaRPr lang="en-GB"/>
            </a:p>
          </p:txBody>
        </p:sp>
        <p:sp>
          <p:nvSpPr>
            <p:cNvPr id="274676" name="Line 244"/>
            <p:cNvSpPr>
              <a:spLocks noChangeShapeType="1"/>
            </p:cNvSpPr>
            <p:nvPr/>
          </p:nvSpPr>
          <p:spPr bwMode="auto">
            <a:xfrm>
              <a:off x="1403" y="1567"/>
              <a:ext cx="6" cy="1"/>
            </a:xfrm>
            <a:prstGeom prst="line">
              <a:avLst/>
            </a:prstGeom>
            <a:noFill/>
            <a:ln w="30163">
              <a:solidFill>
                <a:srgbClr val="FF00FF"/>
              </a:solidFill>
              <a:round/>
              <a:headEnd/>
              <a:tailEnd/>
            </a:ln>
          </p:spPr>
          <p:txBody>
            <a:bodyPr/>
            <a:lstStyle/>
            <a:p>
              <a:endParaRPr lang="en-GB"/>
            </a:p>
          </p:txBody>
        </p:sp>
        <p:sp>
          <p:nvSpPr>
            <p:cNvPr id="274677" name="Line 245"/>
            <p:cNvSpPr>
              <a:spLocks noChangeShapeType="1"/>
            </p:cNvSpPr>
            <p:nvPr/>
          </p:nvSpPr>
          <p:spPr bwMode="auto">
            <a:xfrm>
              <a:off x="1409" y="1567"/>
              <a:ext cx="13" cy="1"/>
            </a:xfrm>
            <a:prstGeom prst="line">
              <a:avLst/>
            </a:prstGeom>
            <a:noFill/>
            <a:ln w="30163">
              <a:solidFill>
                <a:srgbClr val="FF00FF"/>
              </a:solidFill>
              <a:round/>
              <a:headEnd/>
              <a:tailEnd/>
            </a:ln>
          </p:spPr>
          <p:txBody>
            <a:bodyPr/>
            <a:lstStyle/>
            <a:p>
              <a:endParaRPr lang="en-GB"/>
            </a:p>
          </p:txBody>
        </p:sp>
        <p:sp>
          <p:nvSpPr>
            <p:cNvPr id="274678" name="Line 246"/>
            <p:cNvSpPr>
              <a:spLocks noChangeShapeType="1"/>
            </p:cNvSpPr>
            <p:nvPr/>
          </p:nvSpPr>
          <p:spPr bwMode="auto">
            <a:xfrm>
              <a:off x="1422" y="1567"/>
              <a:ext cx="6" cy="1"/>
            </a:xfrm>
            <a:prstGeom prst="line">
              <a:avLst/>
            </a:prstGeom>
            <a:noFill/>
            <a:ln w="30163">
              <a:solidFill>
                <a:srgbClr val="FF00FF"/>
              </a:solidFill>
              <a:round/>
              <a:headEnd/>
              <a:tailEnd/>
            </a:ln>
          </p:spPr>
          <p:txBody>
            <a:bodyPr/>
            <a:lstStyle/>
            <a:p>
              <a:endParaRPr lang="en-GB"/>
            </a:p>
          </p:txBody>
        </p:sp>
        <p:sp>
          <p:nvSpPr>
            <p:cNvPr id="274679" name="Line 247"/>
            <p:cNvSpPr>
              <a:spLocks noChangeShapeType="1"/>
            </p:cNvSpPr>
            <p:nvPr/>
          </p:nvSpPr>
          <p:spPr bwMode="auto">
            <a:xfrm>
              <a:off x="1428" y="1567"/>
              <a:ext cx="13" cy="1"/>
            </a:xfrm>
            <a:prstGeom prst="line">
              <a:avLst/>
            </a:prstGeom>
            <a:noFill/>
            <a:ln w="30163">
              <a:solidFill>
                <a:srgbClr val="FF00FF"/>
              </a:solidFill>
              <a:round/>
              <a:headEnd/>
              <a:tailEnd/>
            </a:ln>
          </p:spPr>
          <p:txBody>
            <a:bodyPr/>
            <a:lstStyle/>
            <a:p>
              <a:endParaRPr lang="en-GB"/>
            </a:p>
          </p:txBody>
        </p:sp>
        <p:sp>
          <p:nvSpPr>
            <p:cNvPr id="274680" name="Line 248"/>
            <p:cNvSpPr>
              <a:spLocks noChangeShapeType="1"/>
            </p:cNvSpPr>
            <p:nvPr/>
          </p:nvSpPr>
          <p:spPr bwMode="auto">
            <a:xfrm>
              <a:off x="1441" y="1567"/>
              <a:ext cx="12" cy="1"/>
            </a:xfrm>
            <a:prstGeom prst="line">
              <a:avLst/>
            </a:prstGeom>
            <a:noFill/>
            <a:ln w="30163">
              <a:solidFill>
                <a:srgbClr val="FF00FF"/>
              </a:solidFill>
              <a:round/>
              <a:headEnd/>
              <a:tailEnd/>
            </a:ln>
          </p:spPr>
          <p:txBody>
            <a:bodyPr/>
            <a:lstStyle/>
            <a:p>
              <a:endParaRPr lang="en-GB"/>
            </a:p>
          </p:txBody>
        </p:sp>
        <p:sp>
          <p:nvSpPr>
            <p:cNvPr id="274681" name="Line 249"/>
            <p:cNvSpPr>
              <a:spLocks noChangeShapeType="1"/>
            </p:cNvSpPr>
            <p:nvPr/>
          </p:nvSpPr>
          <p:spPr bwMode="auto">
            <a:xfrm>
              <a:off x="1453" y="1567"/>
              <a:ext cx="7" cy="1"/>
            </a:xfrm>
            <a:prstGeom prst="line">
              <a:avLst/>
            </a:prstGeom>
            <a:noFill/>
            <a:ln w="30163">
              <a:solidFill>
                <a:srgbClr val="FF00FF"/>
              </a:solidFill>
              <a:round/>
              <a:headEnd/>
              <a:tailEnd/>
            </a:ln>
          </p:spPr>
          <p:txBody>
            <a:bodyPr/>
            <a:lstStyle/>
            <a:p>
              <a:endParaRPr lang="en-GB"/>
            </a:p>
          </p:txBody>
        </p:sp>
        <p:sp>
          <p:nvSpPr>
            <p:cNvPr id="274682" name="Line 250"/>
            <p:cNvSpPr>
              <a:spLocks noChangeShapeType="1"/>
            </p:cNvSpPr>
            <p:nvPr/>
          </p:nvSpPr>
          <p:spPr bwMode="auto">
            <a:xfrm>
              <a:off x="1460" y="1567"/>
              <a:ext cx="12" cy="1"/>
            </a:xfrm>
            <a:prstGeom prst="line">
              <a:avLst/>
            </a:prstGeom>
            <a:noFill/>
            <a:ln w="30163">
              <a:solidFill>
                <a:srgbClr val="FF00FF"/>
              </a:solidFill>
              <a:round/>
              <a:headEnd/>
              <a:tailEnd/>
            </a:ln>
          </p:spPr>
          <p:txBody>
            <a:bodyPr/>
            <a:lstStyle/>
            <a:p>
              <a:endParaRPr lang="en-GB"/>
            </a:p>
          </p:txBody>
        </p:sp>
        <p:sp>
          <p:nvSpPr>
            <p:cNvPr id="274683" name="Line 251"/>
            <p:cNvSpPr>
              <a:spLocks noChangeShapeType="1"/>
            </p:cNvSpPr>
            <p:nvPr/>
          </p:nvSpPr>
          <p:spPr bwMode="auto">
            <a:xfrm>
              <a:off x="1472" y="1567"/>
              <a:ext cx="7" cy="1"/>
            </a:xfrm>
            <a:prstGeom prst="line">
              <a:avLst/>
            </a:prstGeom>
            <a:noFill/>
            <a:ln w="30163">
              <a:solidFill>
                <a:srgbClr val="FF00FF"/>
              </a:solidFill>
              <a:round/>
              <a:headEnd/>
              <a:tailEnd/>
            </a:ln>
          </p:spPr>
          <p:txBody>
            <a:bodyPr/>
            <a:lstStyle/>
            <a:p>
              <a:endParaRPr lang="en-GB"/>
            </a:p>
          </p:txBody>
        </p:sp>
        <p:sp>
          <p:nvSpPr>
            <p:cNvPr id="274684" name="Line 252"/>
            <p:cNvSpPr>
              <a:spLocks noChangeShapeType="1"/>
            </p:cNvSpPr>
            <p:nvPr/>
          </p:nvSpPr>
          <p:spPr bwMode="auto">
            <a:xfrm>
              <a:off x="1479" y="1567"/>
              <a:ext cx="12" cy="1"/>
            </a:xfrm>
            <a:prstGeom prst="line">
              <a:avLst/>
            </a:prstGeom>
            <a:noFill/>
            <a:ln w="30163">
              <a:solidFill>
                <a:srgbClr val="FF00FF"/>
              </a:solidFill>
              <a:round/>
              <a:headEnd/>
              <a:tailEnd/>
            </a:ln>
          </p:spPr>
          <p:txBody>
            <a:bodyPr/>
            <a:lstStyle/>
            <a:p>
              <a:endParaRPr lang="en-GB"/>
            </a:p>
          </p:txBody>
        </p:sp>
        <p:sp>
          <p:nvSpPr>
            <p:cNvPr id="274685" name="Line 253"/>
            <p:cNvSpPr>
              <a:spLocks noChangeShapeType="1"/>
            </p:cNvSpPr>
            <p:nvPr/>
          </p:nvSpPr>
          <p:spPr bwMode="auto">
            <a:xfrm>
              <a:off x="1491" y="1567"/>
              <a:ext cx="13" cy="1"/>
            </a:xfrm>
            <a:prstGeom prst="line">
              <a:avLst/>
            </a:prstGeom>
            <a:noFill/>
            <a:ln w="30163">
              <a:solidFill>
                <a:srgbClr val="FF00FF"/>
              </a:solidFill>
              <a:round/>
              <a:headEnd/>
              <a:tailEnd/>
            </a:ln>
          </p:spPr>
          <p:txBody>
            <a:bodyPr/>
            <a:lstStyle/>
            <a:p>
              <a:endParaRPr lang="en-GB"/>
            </a:p>
          </p:txBody>
        </p:sp>
        <p:sp>
          <p:nvSpPr>
            <p:cNvPr id="274686" name="Line 254"/>
            <p:cNvSpPr>
              <a:spLocks noChangeShapeType="1"/>
            </p:cNvSpPr>
            <p:nvPr/>
          </p:nvSpPr>
          <p:spPr bwMode="auto">
            <a:xfrm>
              <a:off x="1504" y="1567"/>
              <a:ext cx="6" cy="1"/>
            </a:xfrm>
            <a:prstGeom prst="line">
              <a:avLst/>
            </a:prstGeom>
            <a:noFill/>
            <a:ln w="30163">
              <a:solidFill>
                <a:srgbClr val="FF00FF"/>
              </a:solidFill>
              <a:round/>
              <a:headEnd/>
              <a:tailEnd/>
            </a:ln>
          </p:spPr>
          <p:txBody>
            <a:bodyPr/>
            <a:lstStyle/>
            <a:p>
              <a:endParaRPr lang="en-GB"/>
            </a:p>
          </p:txBody>
        </p:sp>
        <p:sp>
          <p:nvSpPr>
            <p:cNvPr id="274687" name="Line 255"/>
            <p:cNvSpPr>
              <a:spLocks noChangeShapeType="1"/>
            </p:cNvSpPr>
            <p:nvPr/>
          </p:nvSpPr>
          <p:spPr bwMode="auto">
            <a:xfrm>
              <a:off x="1510" y="1567"/>
              <a:ext cx="13" cy="1"/>
            </a:xfrm>
            <a:prstGeom prst="line">
              <a:avLst/>
            </a:prstGeom>
            <a:noFill/>
            <a:ln w="30163">
              <a:solidFill>
                <a:srgbClr val="FF00FF"/>
              </a:solidFill>
              <a:round/>
              <a:headEnd/>
              <a:tailEnd/>
            </a:ln>
          </p:spPr>
          <p:txBody>
            <a:bodyPr/>
            <a:lstStyle/>
            <a:p>
              <a:endParaRPr lang="en-GB"/>
            </a:p>
          </p:txBody>
        </p:sp>
        <p:sp>
          <p:nvSpPr>
            <p:cNvPr id="274688" name="Line 256"/>
            <p:cNvSpPr>
              <a:spLocks noChangeShapeType="1"/>
            </p:cNvSpPr>
            <p:nvPr/>
          </p:nvSpPr>
          <p:spPr bwMode="auto">
            <a:xfrm>
              <a:off x="1523" y="1567"/>
              <a:ext cx="6" cy="1"/>
            </a:xfrm>
            <a:prstGeom prst="line">
              <a:avLst/>
            </a:prstGeom>
            <a:noFill/>
            <a:ln w="30163">
              <a:solidFill>
                <a:srgbClr val="FF00FF"/>
              </a:solidFill>
              <a:round/>
              <a:headEnd/>
              <a:tailEnd/>
            </a:ln>
          </p:spPr>
          <p:txBody>
            <a:bodyPr/>
            <a:lstStyle/>
            <a:p>
              <a:endParaRPr lang="en-GB"/>
            </a:p>
          </p:txBody>
        </p:sp>
        <p:sp>
          <p:nvSpPr>
            <p:cNvPr id="274689" name="Line 257"/>
            <p:cNvSpPr>
              <a:spLocks noChangeShapeType="1"/>
            </p:cNvSpPr>
            <p:nvPr/>
          </p:nvSpPr>
          <p:spPr bwMode="auto">
            <a:xfrm>
              <a:off x="1529" y="1567"/>
              <a:ext cx="13" cy="1"/>
            </a:xfrm>
            <a:prstGeom prst="line">
              <a:avLst/>
            </a:prstGeom>
            <a:noFill/>
            <a:ln w="30163">
              <a:solidFill>
                <a:srgbClr val="FF00FF"/>
              </a:solidFill>
              <a:round/>
              <a:headEnd/>
              <a:tailEnd/>
            </a:ln>
          </p:spPr>
          <p:txBody>
            <a:bodyPr/>
            <a:lstStyle/>
            <a:p>
              <a:endParaRPr lang="en-GB"/>
            </a:p>
          </p:txBody>
        </p:sp>
        <p:sp>
          <p:nvSpPr>
            <p:cNvPr id="274690" name="Line 258"/>
            <p:cNvSpPr>
              <a:spLocks noChangeShapeType="1"/>
            </p:cNvSpPr>
            <p:nvPr/>
          </p:nvSpPr>
          <p:spPr bwMode="auto">
            <a:xfrm>
              <a:off x="1542" y="1567"/>
              <a:ext cx="6" cy="1"/>
            </a:xfrm>
            <a:prstGeom prst="line">
              <a:avLst/>
            </a:prstGeom>
            <a:noFill/>
            <a:ln w="30163">
              <a:solidFill>
                <a:srgbClr val="FF00FF"/>
              </a:solidFill>
              <a:round/>
              <a:headEnd/>
              <a:tailEnd/>
            </a:ln>
          </p:spPr>
          <p:txBody>
            <a:bodyPr/>
            <a:lstStyle/>
            <a:p>
              <a:endParaRPr lang="en-GB"/>
            </a:p>
          </p:txBody>
        </p:sp>
        <p:sp>
          <p:nvSpPr>
            <p:cNvPr id="274691" name="Line 259"/>
            <p:cNvSpPr>
              <a:spLocks noChangeShapeType="1"/>
            </p:cNvSpPr>
            <p:nvPr/>
          </p:nvSpPr>
          <p:spPr bwMode="auto">
            <a:xfrm>
              <a:off x="1548" y="1567"/>
              <a:ext cx="13" cy="1"/>
            </a:xfrm>
            <a:prstGeom prst="line">
              <a:avLst/>
            </a:prstGeom>
            <a:noFill/>
            <a:ln w="30163">
              <a:solidFill>
                <a:srgbClr val="FF00FF"/>
              </a:solidFill>
              <a:round/>
              <a:headEnd/>
              <a:tailEnd/>
            </a:ln>
          </p:spPr>
          <p:txBody>
            <a:bodyPr/>
            <a:lstStyle/>
            <a:p>
              <a:endParaRPr lang="en-GB"/>
            </a:p>
          </p:txBody>
        </p:sp>
        <p:sp>
          <p:nvSpPr>
            <p:cNvPr id="274692" name="Line 260"/>
            <p:cNvSpPr>
              <a:spLocks noChangeShapeType="1"/>
            </p:cNvSpPr>
            <p:nvPr/>
          </p:nvSpPr>
          <p:spPr bwMode="auto">
            <a:xfrm>
              <a:off x="1561" y="1567"/>
              <a:ext cx="13" cy="1"/>
            </a:xfrm>
            <a:prstGeom prst="line">
              <a:avLst/>
            </a:prstGeom>
            <a:noFill/>
            <a:ln w="30163">
              <a:solidFill>
                <a:srgbClr val="FF00FF"/>
              </a:solidFill>
              <a:round/>
              <a:headEnd/>
              <a:tailEnd/>
            </a:ln>
          </p:spPr>
          <p:txBody>
            <a:bodyPr/>
            <a:lstStyle/>
            <a:p>
              <a:endParaRPr lang="en-GB"/>
            </a:p>
          </p:txBody>
        </p:sp>
        <p:sp>
          <p:nvSpPr>
            <p:cNvPr id="274693" name="Line 261"/>
            <p:cNvSpPr>
              <a:spLocks noChangeShapeType="1"/>
            </p:cNvSpPr>
            <p:nvPr/>
          </p:nvSpPr>
          <p:spPr bwMode="auto">
            <a:xfrm>
              <a:off x="1574" y="1567"/>
              <a:ext cx="6" cy="1"/>
            </a:xfrm>
            <a:prstGeom prst="line">
              <a:avLst/>
            </a:prstGeom>
            <a:noFill/>
            <a:ln w="30163">
              <a:solidFill>
                <a:srgbClr val="FF00FF"/>
              </a:solidFill>
              <a:round/>
              <a:headEnd/>
              <a:tailEnd/>
            </a:ln>
          </p:spPr>
          <p:txBody>
            <a:bodyPr/>
            <a:lstStyle/>
            <a:p>
              <a:endParaRPr lang="en-GB"/>
            </a:p>
          </p:txBody>
        </p:sp>
        <p:sp>
          <p:nvSpPr>
            <p:cNvPr id="274694" name="Line 262"/>
            <p:cNvSpPr>
              <a:spLocks noChangeShapeType="1"/>
            </p:cNvSpPr>
            <p:nvPr/>
          </p:nvSpPr>
          <p:spPr bwMode="auto">
            <a:xfrm>
              <a:off x="1580" y="1567"/>
              <a:ext cx="13" cy="1"/>
            </a:xfrm>
            <a:prstGeom prst="line">
              <a:avLst/>
            </a:prstGeom>
            <a:noFill/>
            <a:ln w="30163">
              <a:solidFill>
                <a:srgbClr val="FF00FF"/>
              </a:solidFill>
              <a:round/>
              <a:headEnd/>
              <a:tailEnd/>
            </a:ln>
          </p:spPr>
          <p:txBody>
            <a:bodyPr/>
            <a:lstStyle/>
            <a:p>
              <a:endParaRPr lang="en-GB"/>
            </a:p>
          </p:txBody>
        </p:sp>
        <p:sp>
          <p:nvSpPr>
            <p:cNvPr id="274695" name="Line 263"/>
            <p:cNvSpPr>
              <a:spLocks noChangeShapeType="1"/>
            </p:cNvSpPr>
            <p:nvPr/>
          </p:nvSpPr>
          <p:spPr bwMode="auto">
            <a:xfrm>
              <a:off x="1593" y="1567"/>
              <a:ext cx="6" cy="1"/>
            </a:xfrm>
            <a:prstGeom prst="line">
              <a:avLst/>
            </a:prstGeom>
            <a:noFill/>
            <a:ln w="30163">
              <a:solidFill>
                <a:srgbClr val="FF00FF"/>
              </a:solidFill>
              <a:round/>
              <a:headEnd/>
              <a:tailEnd/>
            </a:ln>
          </p:spPr>
          <p:txBody>
            <a:bodyPr/>
            <a:lstStyle/>
            <a:p>
              <a:endParaRPr lang="en-GB"/>
            </a:p>
          </p:txBody>
        </p:sp>
        <p:sp>
          <p:nvSpPr>
            <p:cNvPr id="274696" name="Line 264"/>
            <p:cNvSpPr>
              <a:spLocks noChangeShapeType="1"/>
            </p:cNvSpPr>
            <p:nvPr/>
          </p:nvSpPr>
          <p:spPr bwMode="auto">
            <a:xfrm>
              <a:off x="1599" y="1567"/>
              <a:ext cx="13" cy="1"/>
            </a:xfrm>
            <a:prstGeom prst="line">
              <a:avLst/>
            </a:prstGeom>
            <a:noFill/>
            <a:ln w="30163">
              <a:solidFill>
                <a:srgbClr val="FF00FF"/>
              </a:solidFill>
              <a:round/>
              <a:headEnd/>
              <a:tailEnd/>
            </a:ln>
          </p:spPr>
          <p:txBody>
            <a:bodyPr/>
            <a:lstStyle/>
            <a:p>
              <a:endParaRPr lang="en-GB"/>
            </a:p>
          </p:txBody>
        </p:sp>
        <p:sp>
          <p:nvSpPr>
            <p:cNvPr id="274697" name="Line 265"/>
            <p:cNvSpPr>
              <a:spLocks noChangeShapeType="1"/>
            </p:cNvSpPr>
            <p:nvPr/>
          </p:nvSpPr>
          <p:spPr bwMode="auto">
            <a:xfrm>
              <a:off x="1612" y="1567"/>
              <a:ext cx="12" cy="1"/>
            </a:xfrm>
            <a:prstGeom prst="line">
              <a:avLst/>
            </a:prstGeom>
            <a:noFill/>
            <a:ln w="30163">
              <a:solidFill>
                <a:srgbClr val="FF00FF"/>
              </a:solidFill>
              <a:round/>
              <a:headEnd/>
              <a:tailEnd/>
            </a:ln>
          </p:spPr>
          <p:txBody>
            <a:bodyPr/>
            <a:lstStyle/>
            <a:p>
              <a:endParaRPr lang="en-GB"/>
            </a:p>
          </p:txBody>
        </p:sp>
        <p:sp>
          <p:nvSpPr>
            <p:cNvPr id="274698" name="Line 266"/>
            <p:cNvSpPr>
              <a:spLocks noChangeShapeType="1"/>
            </p:cNvSpPr>
            <p:nvPr/>
          </p:nvSpPr>
          <p:spPr bwMode="auto">
            <a:xfrm flipV="1">
              <a:off x="1624" y="1560"/>
              <a:ext cx="7" cy="7"/>
            </a:xfrm>
            <a:prstGeom prst="line">
              <a:avLst/>
            </a:prstGeom>
            <a:noFill/>
            <a:ln w="30163">
              <a:solidFill>
                <a:srgbClr val="FF00FF"/>
              </a:solidFill>
              <a:round/>
              <a:headEnd/>
              <a:tailEnd/>
            </a:ln>
          </p:spPr>
          <p:txBody>
            <a:bodyPr/>
            <a:lstStyle/>
            <a:p>
              <a:endParaRPr lang="en-GB"/>
            </a:p>
          </p:txBody>
        </p:sp>
        <p:sp>
          <p:nvSpPr>
            <p:cNvPr id="274699" name="Line 267"/>
            <p:cNvSpPr>
              <a:spLocks noChangeShapeType="1"/>
            </p:cNvSpPr>
            <p:nvPr/>
          </p:nvSpPr>
          <p:spPr bwMode="auto">
            <a:xfrm>
              <a:off x="1631" y="1560"/>
              <a:ext cx="12" cy="1"/>
            </a:xfrm>
            <a:prstGeom prst="line">
              <a:avLst/>
            </a:prstGeom>
            <a:noFill/>
            <a:ln w="30163">
              <a:solidFill>
                <a:srgbClr val="FF00FF"/>
              </a:solidFill>
              <a:round/>
              <a:headEnd/>
              <a:tailEnd/>
            </a:ln>
          </p:spPr>
          <p:txBody>
            <a:bodyPr/>
            <a:lstStyle/>
            <a:p>
              <a:endParaRPr lang="en-GB"/>
            </a:p>
          </p:txBody>
        </p:sp>
        <p:sp>
          <p:nvSpPr>
            <p:cNvPr id="274700" name="Line 268"/>
            <p:cNvSpPr>
              <a:spLocks noChangeShapeType="1"/>
            </p:cNvSpPr>
            <p:nvPr/>
          </p:nvSpPr>
          <p:spPr bwMode="auto">
            <a:xfrm>
              <a:off x="1643" y="1560"/>
              <a:ext cx="7" cy="1"/>
            </a:xfrm>
            <a:prstGeom prst="line">
              <a:avLst/>
            </a:prstGeom>
            <a:noFill/>
            <a:ln w="30163">
              <a:solidFill>
                <a:srgbClr val="FF00FF"/>
              </a:solidFill>
              <a:round/>
              <a:headEnd/>
              <a:tailEnd/>
            </a:ln>
          </p:spPr>
          <p:txBody>
            <a:bodyPr/>
            <a:lstStyle/>
            <a:p>
              <a:endParaRPr lang="en-GB"/>
            </a:p>
          </p:txBody>
        </p:sp>
        <p:sp>
          <p:nvSpPr>
            <p:cNvPr id="274701" name="Line 269"/>
            <p:cNvSpPr>
              <a:spLocks noChangeShapeType="1"/>
            </p:cNvSpPr>
            <p:nvPr/>
          </p:nvSpPr>
          <p:spPr bwMode="auto">
            <a:xfrm>
              <a:off x="1650" y="1560"/>
              <a:ext cx="13" cy="1"/>
            </a:xfrm>
            <a:prstGeom prst="line">
              <a:avLst/>
            </a:prstGeom>
            <a:noFill/>
            <a:ln w="30163">
              <a:solidFill>
                <a:srgbClr val="FF00FF"/>
              </a:solidFill>
              <a:round/>
              <a:headEnd/>
              <a:tailEnd/>
            </a:ln>
          </p:spPr>
          <p:txBody>
            <a:bodyPr/>
            <a:lstStyle/>
            <a:p>
              <a:endParaRPr lang="en-GB"/>
            </a:p>
          </p:txBody>
        </p:sp>
        <p:sp>
          <p:nvSpPr>
            <p:cNvPr id="274702" name="Line 270"/>
            <p:cNvSpPr>
              <a:spLocks noChangeShapeType="1"/>
            </p:cNvSpPr>
            <p:nvPr/>
          </p:nvSpPr>
          <p:spPr bwMode="auto">
            <a:xfrm>
              <a:off x="1663" y="1560"/>
              <a:ext cx="12" cy="1"/>
            </a:xfrm>
            <a:prstGeom prst="line">
              <a:avLst/>
            </a:prstGeom>
            <a:noFill/>
            <a:ln w="30163">
              <a:solidFill>
                <a:srgbClr val="FF00FF"/>
              </a:solidFill>
              <a:round/>
              <a:headEnd/>
              <a:tailEnd/>
            </a:ln>
          </p:spPr>
          <p:txBody>
            <a:bodyPr/>
            <a:lstStyle/>
            <a:p>
              <a:endParaRPr lang="en-GB"/>
            </a:p>
          </p:txBody>
        </p:sp>
        <p:sp>
          <p:nvSpPr>
            <p:cNvPr id="274703" name="Line 271"/>
            <p:cNvSpPr>
              <a:spLocks noChangeShapeType="1"/>
            </p:cNvSpPr>
            <p:nvPr/>
          </p:nvSpPr>
          <p:spPr bwMode="auto">
            <a:xfrm>
              <a:off x="1675" y="1560"/>
              <a:ext cx="7" cy="1"/>
            </a:xfrm>
            <a:prstGeom prst="line">
              <a:avLst/>
            </a:prstGeom>
            <a:noFill/>
            <a:ln w="30163">
              <a:solidFill>
                <a:srgbClr val="FF00FF"/>
              </a:solidFill>
              <a:round/>
              <a:headEnd/>
              <a:tailEnd/>
            </a:ln>
          </p:spPr>
          <p:txBody>
            <a:bodyPr/>
            <a:lstStyle/>
            <a:p>
              <a:endParaRPr lang="en-GB"/>
            </a:p>
          </p:txBody>
        </p:sp>
        <p:sp>
          <p:nvSpPr>
            <p:cNvPr id="274704" name="Line 272"/>
            <p:cNvSpPr>
              <a:spLocks noChangeShapeType="1"/>
            </p:cNvSpPr>
            <p:nvPr/>
          </p:nvSpPr>
          <p:spPr bwMode="auto">
            <a:xfrm>
              <a:off x="1682" y="1560"/>
              <a:ext cx="12" cy="1"/>
            </a:xfrm>
            <a:prstGeom prst="line">
              <a:avLst/>
            </a:prstGeom>
            <a:noFill/>
            <a:ln w="30163">
              <a:solidFill>
                <a:srgbClr val="FF00FF"/>
              </a:solidFill>
              <a:round/>
              <a:headEnd/>
              <a:tailEnd/>
            </a:ln>
          </p:spPr>
          <p:txBody>
            <a:bodyPr/>
            <a:lstStyle/>
            <a:p>
              <a:endParaRPr lang="en-GB"/>
            </a:p>
          </p:txBody>
        </p:sp>
        <p:sp>
          <p:nvSpPr>
            <p:cNvPr id="274705" name="Line 273"/>
            <p:cNvSpPr>
              <a:spLocks noChangeShapeType="1"/>
            </p:cNvSpPr>
            <p:nvPr/>
          </p:nvSpPr>
          <p:spPr bwMode="auto">
            <a:xfrm>
              <a:off x="1694" y="1560"/>
              <a:ext cx="7" cy="1"/>
            </a:xfrm>
            <a:prstGeom prst="line">
              <a:avLst/>
            </a:prstGeom>
            <a:noFill/>
            <a:ln w="30163">
              <a:solidFill>
                <a:srgbClr val="FF00FF"/>
              </a:solidFill>
              <a:round/>
              <a:headEnd/>
              <a:tailEnd/>
            </a:ln>
          </p:spPr>
          <p:txBody>
            <a:bodyPr/>
            <a:lstStyle/>
            <a:p>
              <a:endParaRPr lang="en-GB"/>
            </a:p>
          </p:txBody>
        </p:sp>
        <p:sp>
          <p:nvSpPr>
            <p:cNvPr id="274706" name="Line 274"/>
            <p:cNvSpPr>
              <a:spLocks noChangeShapeType="1"/>
            </p:cNvSpPr>
            <p:nvPr/>
          </p:nvSpPr>
          <p:spPr bwMode="auto">
            <a:xfrm>
              <a:off x="1701" y="1560"/>
              <a:ext cx="12" cy="1"/>
            </a:xfrm>
            <a:prstGeom prst="line">
              <a:avLst/>
            </a:prstGeom>
            <a:noFill/>
            <a:ln w="30163">
              <a:solidFill>
                <a:srgbClr val="FF00FF"/>
              </a:solidFill>
              <a:round/>
              <a:headEnd/>
              <a:tailEnd/>
            </a:ln>
          </p:spPr>
          <p:txBody>
            <a:bodyPr/>
            <a:lstStyle/>
            <a:p>
              <a:endParaRPr lang="en-GB"/>
            </a:p>
          </p:txBody>
        </p:sp>
        <p:sp>
          <p:nvSpPr>
            <p:cNvPr id="274707" name="Line 275"/>
            <p:cNvSpPr>
              <a:spLocks noChangeShapeType="1"/>
            </p:cNvSpPr>
            <p:nvPr/>
          </p:nvSpPr>
          <p:spPr bwMode="auto">
            <a:xfrm>
              <a:off x="1713" y="1560"/>
              <a:ext cx="13" cy="1"/>
            </a:xfrm>
            <a:prstGeom prst="line">
              <a:avLst/>
            </a:prstGeom>
            <a:noFill/>
            <a:ln w="30163">
              <a:solidFill>
                <a:srgbClr val="FF00FF"/>
              </a:solidFill>
              <a:round/>
              <a:headEnd/>
              <a:tailEnd/>
            </a:ln>
          </p:spPr>
          <p:txBody>
            <a:bodyPr/>
            <a:lstStyle/>
            <a:p>
              <a:endParaRPr lang="en-GB"/>
            </a:p>
          </p:txBody>
        </p:sp>
        <p:sp>
          <p:nvSpPr>
            <p:cNvPr id="274708" name="Line 276"/>
            <p:cNvSpPr>
              <a:spLocks noChangeShapeType="1"/>
            </p:cNvSpPr>
            <p:nvPr/>
          </p:nvSpPr>
          <p:spPr bwMode="auto">
            <a:xfrm>
              <a:off x="1726" y="1560"/>
              <a:ext cx="6" cy="1"/>
            </a:xfrm>
            <a:prstGeom prst="line">
              <a:avLst/>
            </a:prstGeom>
            <a:noFill/>
            <a:ln w="30163">
              <a:solidFill>
                <a:srgbClr val="FF00FF"/>
              </a:solidFill>
              <a:round/>
              <a:headEnd/>
              <a:tailEnd/>
            </a:ln>
          </p:spPr>
          <p:txBody>
            <a:bodyPr/>
            <a:lstStyle/>
            <a:p>
              <a:endParaRPr lang="en-GB"/>
            </a:p>
          </p:txBody>
        </p:sp>
        <p:sp>
          <p:nvSpPr>
            <p:cNvPr id="274709" name="Line 277"/>
            <p:cNvSpPr>
              <a:spLocks noChangeShapeType="1"/>
            </p:cNvSpPr>
            <p:nvPr/>
          </p:nvSpPr>
          <p:spPr bwMode="auto">
            <a:xfrm>
              <a:off x="1732" y="1560"/>
              <a:ext cx="13" cy="1"/>
            </a:xfrm>
            <a:prstGeom prst="line">
              <a:avLst/>
            </a:prstGeom>
            <a:noFill/>
            <a:ln w="30163">
              <a:solidFill>
                <a:srgbClr val="FF00FF"/>
              </a:solidFill>
              <a:round/>
              <a:headEnd/>
              <a:tailEnd/>
            </a:ln>
          </p:spPr>
          <p:txBody>
            <a:bodyPr/>
            <a:lstStyle/>
            <a:p>
              <a:endParaRPr lang="en-GB"/>
            </a:p>
          </p:txBody>
        </p:sp>
        <p:sp>
          <p:nvSpPr>
            <p:cNvPr id="274710" name="Line 278"/>
            <p:cNvSpPr>
              <a:spLocks noChangeShapeType="1"/>
            </p:cNvSpPr>
            <p:nvPr/>
          </p:nvSpPr>
          <p:spPr bwMode="auto">
            <a:xfrm>
              <a:off x="1745" y="1560"/>
              <a:ext cx="6" cy="1"/>
            </a:xfrm>
            <a:prstGeom prst="line">
              <a:avLst/>
            </a:prstGeom>
            <a:noFill/>
            <a:ln w="30163">
              <a:solidFill>
                <a:srgbClr val="FF00FF"/>
              </a:solidFill>
              <a:round/>
              <a:headEnd/>
              <a:tailEnd/>
            </a:ln>
          </p:spPr>
          <p:txBody>
            <a:bodyPr/>
            <a:lstStyle/>
            <a:p>
              <a:endParaRPr lang="en-GB"/>
            </a:p>
          </p:txBody>
        </p:sp>
        <p:sp>
          <p:nvSpPr>
            <p:cNvPr id="274711" name="Line 279"/>
            <p:cNvSpPr>
              <a:spLocks noChangeShapeType="1"/>
            </p:cNvSpPr>
            <p:nvPr/>
          </p:nvSpPr>
          <p:spPr bwMode="auto">
            <a:xfrm>
              <a:off x="1751" y="1560"/>
              <a:ext cx="13" cy="1"/>
            </a:xfrm>
            <a:prstGeom prst="line">
              <a:avLst/>
            </a:prstGeom>
            <a:noFill/>
            <a:ln w="30163">
              <a:solidFill>
                <a:srgbClr val="FF00FF"/>
              </a:solidFill>
              <a:round/>
              <a:headEnd/>
              <a:tailEnd/>
            </a:ln>
          </p:spPr>
          <p:txBody>
            <a:bodyPr/>
            <a:lstStyle/>
            <a:p>
              <a:endParaRPr lang="en-GB"/>
            </a:p>
          </p:txBody>
        </p:sp>
        <p:sp>
          <p:nvSpPr>
            <p:cNvPr id="274712" name="Line 280"/>
            <p:cNvSpPr>
              <a:spLocks noChangeShapeType="1"/>
            </p:cNvSpPr>
            <p:nvPr/>
          </p:nvSpPr>
          <p:spPr bwMode="auto">
            <a:xfrm>
              <a:off x="1764" y="1560"/>
              <a:ext cx="13" cy="1"/>
            </a:xfrm>
            <a:prstGeom prst="line">
              <a:avLst/>
            </a:prstGeom>
            <a:noFill/>
            <a:ln w="30163">
              <a:solidFill>
                <a:srgbClr val="FF00FF"/>
              </a:solidFill>
              <a:round/>
              <a:headEnd/>
              <a:tailEnd/>
            </a:ln>
          </p:spPr>
          <p:txBody>
            <a:bodyPr/>
            <a:lstStyle/>
            <a:p>
              <a:endParaRPr lang="en-GB"/>
            </a:p>
          </p:txBody>
        </p:sp>
        <p:sp>
          <p:nvSpPr>
            <p:cNvPr id="274713" name="Line 281"/>
            <p:cNvSpPr>
              <a:spLocks noChangeShapeType="1"/>
            </p:cNvSpPr>
            <p:nvPr/>
          </p:nvSpPr>
          <p:spPr bwMode="auto">
            <a:xfrm>
              <a:off x="1777" y="1560"/>
              <a:ext cx="6" cy="1"/>
            </a:xfrm>
            <a:prstGeom prst="line">
              <a:avLst/>
            </a:prstGeom>
            <a:noFill/>
            <a:ln w="30163">
              <a:solidFill>
                <a:srgbClr val="FF00FF"/>
              </a:solidFill>
              <a:round/>
              <a:headEnd/>
              <a:tailEnd/>
            </a:ln>
          </p:spPr>
          <p:txBody>
            <a:bodyPr/>
            <a:lstStyle/>
            <a:p>
              <a:endParaRPr lang="en-GB"/>
            </a:p>
          </p:txBody>
        </p:sp>
        <p:sp>
          <p:nvSpPr>
            <p:cNvPr id="274714" name="Line 282"/>
            <p:cNvSpPr>
              <a:spLocks noChangeShapeType="1"/>
            </p:cNvSpPr>
            <p:nvPr/>
          </p:nvSpPr>
          <p:spPr bwMode="auto">
            <a:xfrm>
              <a:off x="1783" y="1560"/>
              <a:ext cx="13" cy="1"/>
            </a:xfrm>
            <a:prstGeom prst="line">
              <a:avLst/>
            </a:prstGeom>
            <a:noFill/>
            <a:ln w="30163">
              <a:solidFill>
                <a:srgbClr val="FF00FF"/>
              </a:solidFill>
              <a:round/>
              <a:headEnd/>
              <a:tailEnd/>
            </a:ln>
          </p:spPr>
          <p:txBody>
            <a:bodyPr/>
            <a:lstStyle/>
            <a:p>
              <a:endParaRPr lang="en-GB"/>
            </a:p>
          </p:txBody>
        </p:sp>
        <p:sp>
          <p:nvSpPr>
            <p:cNvPr id="274715" name="Line 283"/>
            <p:cNvSpPr>
              <a:spLocks noChangeShapeType="1"/>
            </p:cNvSpPr>
            <p:nvPr/>
          </p:nvSpPr>
          <p:spPr bwMode="auto">
            <a:xfrm>
              <a:off x="1796" y="1560"/>
              <a:ext cx="6" cy="1"/>
            </a:xfrm>
            <a:prstGeom prst="line">
              <a:avLst/>
            </a:prstGeom>
            <a:noFill/>
            <a:ln w="30163">
              <a:solidFill>
                <a:srgbClr val="FF00FF"/>
              </a:solidFill>
              <a:round/>
              <a:headEnd/>
              <a:tailEnd/>
            </a:ln>
          </p:spPr>
          <p:txBody>
            <a:bodyPr/>
            <a:lstStyle/>
            <a:p>
              <a:endParaRPr lang="en-GB"/>
            </a:p>
          </p:txBody>
        </p:sp>
        <p:sp>
          <p:nvSpPr>
            <p:cNvPr id="274716" name="Line 284"/>
            <p:cNvSpPr>
              <a:spLocks noChangeShapeType="1"/>
            </p:cNvSpPr>
            <p:nvPr/>
          </p:nvSpPr>
          <p:spPr bwMode="auto">
            <a:xfrm>
              <a:off x="1802" y="1560"/>
              <a:ext cx="13" cy="1"/>
            </a:xfrm>
            <a:prstGeom prst="line">
              <a:avLst/>
            </a:prstGeom>
            <a:noFill/>
            <a:ln w="30163">
              <a:solidFill>
                <a:srgbClr val="FF00FF"/>
              </a:solidFill>
              <a:round/>
              <a:headEnd/>
              <a:tailEnd/>
            </a:ln>
          </p:spPr>
          <p:txBody>
            <a:bodyPr/>
            <a:lstStyle/>
            <a:p>
              <a:endParaRPr lang="en-GB"/>
            </a:p>
          </p:txBody>
        </p:sp>
        <p:sp>
          <p:nvSpPr>
            <p:cNvPr id="274717" name="Line 285"/>
            <p:cNvSpPr>
              <a:spLocks noChangeShapeType="1"/>
            </p:cNvSpPr>
            <p:nvPr/>
          </p:nvSpPr>
          <p:spPr bwMode="auto">
            <a:xfrm>
              <a:off x="1815" y="1560"/>
              <a:ext cx="12" cy="1"/>
            </a:xfrm>
            <a:prstGeom prst="line">
              <a:avLst/>
            </a:prstGeom>
            <a:noFill/>
            <a:ln w="30163">
              <a:solidFill>
                <a:srgbClr val="FF00FF"/>
              </a:solidFill>
              <a:round/>
              <a:headEnd/>
              <a:tailEnd/>
            </a:ln>
          </p:spPr>
          <p:txBody>
            <a:bodyPr/>
            <a:lstStyle/>
            <a:p>
              <a:endParaRPr lang="en-GB"/>
            </a:p>
          </p:txBody>
        </p:sp>
        <p:sp>
          <p:nvSpPr>
            <p:cNvPr id="274718" name="Line 286"/>
            <p:cNvSpPr>
              <a:spLocks noChangeShapeType="1"/>
            </p:cNvSpPr>
            <p:nvPr/>
          </p:nvSpPr>
          <p:spPr bwMode="auto">
            <a:xfrm>
              <a:off x="1827" y="1560"/>
              <a:ext cx="7" cy="1"/>
            </a:xfrm>
            <a:prstGeom prst="line">
              <a:avLst/>
            </a:prstGeom>
            <a:noFill/>
            <a:ln w="30163">
              <a:solidFill>
                <a:srgbClr val="FF00FF"/>
              </a:solidFill>
              <a:round/>
              <a:headEnd/>
              <a:tailEnd/>
            </a:ln>
          </p:spPr>
          <p:txBody>
            <a:bodyPr/>
            <a:lstStyle/>
            <a:p>
              <a:endParaRPr lang="en-GB"/>
            </a:p>
          </p:txBody>
        </p:sp>
        <p:sp>
          <p:nvSpPr>
            <p:cNvPr id="274719" name="Line 287"/>
            <p:cNvSpPr>
              <a:spLocks noChangeShapeType="1"/>
            </p:cNvSpPr>
            <p:nvPr/>
          </p:nvSpPr>
          <p:spPr bwMode="auto">
            <a:xfrm>
              <a:off x="1834" y="1560"/>
              <a:ext cx="12" cy="1"/>
            </a:xfrm>
            <a:prstGeom prst="line">
              <a:avLst/>
            </a:prstGeom>
            <a:noFill/>
            <a:ln w="30163">
              <a:solidFill>
                <a:srgbClr val="FF00FF"/>
              </a:solidFill>
              <a:round/>
              <a:headEnd/>
              <a:tailEnd/>
            </a:ln>
          </p:spPr>
          <p:txBody>
            <a:bodyPr/>
            <a:lstStyle/>
            <a:p>
              <a:endParaRPr lang="en-GB"/>
            </a:p>
          </p:txBody>
        </p:sp>
        <p:sp>
          <p:nvSpPr>
            <p:cNvPr id="274720" name="Line 288"/>
            <p:cNvSpPr>
              <a:spLocks noChangeShapeType="1"/>
            </p:cNvSpPr>
            <p:nvPr/>
          </p:nvSpPr>
          <p:spPr bwMode="auto">
            <a:xfrm>
              <a:off x="1846" y="1560"/>
              <a:ext cx="7" cy="1"/>
            </a:xfrm>
            <a:prstGeom prst="line">
              <a:avLst/>
            </a:prstGeom>
            <a:noFill/>
            <a:ln w="30163">
              <a:solidFill>
                <a:srgbClr val="FF00FF"/>
              </a:solidFill>
              <a:round/>
              <a:headEnd/>
              <a:tailEnd/>
            </a:ln>
          </p:spPr>
          <p:txBody>
            <a:bodyPr/>
            <a:lstStyle/>
            <a:p>
              <a:endParaRPr lang="en-GB"/>
            </a:p>
          </p:txBody>
        </p:sp>
        <p:sp>
          <p:nvSpPr>
            <p:cNvPr id="274721" name="Line 289"/>
            <p:cNvSpPr>
              <a:spLocks noChangeShapeType="1"/>
            </p:cNvSpPr>
            <p:nvPr/>
          </p:nvSpPr>
          <p:spPr bwMode="auto">
            <a:xfrm>
              <a:off x="1853" y="1560"/>
              <a:ext cx="12" cy="1"/>
            </a:xfrm>
            <a:prstGeom prst="line">
              <a:avLst/>
            </a:prstGeom>
            <a:noFill/>
            <a:ln w="30163">
              <a:solidFill>
                <a:srgbClr val="FF00FF"/>
              </a:solidFill>
              <a:round/>
              <a:headEnd/>
              <a:tailEnd/>
            </a:ln>
          </p:spPr>
          <p:txBody>
            <a:bodyPr/>
            <a:lstStyle/>
            <a:p>
              <a:endParaRPr lang="en-GB"/>
            </a:p>
          </p:txBody>
        </p:sp>
        <p:sp>
          <p:nvSpPr>
            <p:cNvPr id="274722" name="Line 290"/>
            <p:cNvSpPr>
              <a:spLocks noChangeShapeType="1"/>
            </p:cNvSpPr>
            <p:nvPr/>
          </p:nvSpPr>
          <p:spPr bwMode="auto">
            <a:xfrm>
              <a:off x="1865" y="1560"/>
              <a:ext cx="13" cy="1"/>
            </a:xfrm>
            <a:prstGeom prst="line">
              <a:avLst/>
            </a:prstGeom>
            <a:noFill/>
            <a:ln w="30163">
              <a:solidFill>
                <a:srgbClr val="FF00FF"/>
              </a:solidFill>
              <a:round/>
              <a:headEnd/>
              <a:tailEnd/>
            </a:ln>
          </p:spPr>
          <p:txBody>
            <a:bodyPr/>
            <a:lstStyle/>
            <a:p>
              <a:endParaRPr lang="en-GB"/>
            </a:p>
          </p:txBody>
        </p:sp>
        <p:sp>
          <p:nvSpPr>
            <p:cNvPr id="274723" name="Line 291"/>
            <p:cNvSpPr>
              <a:spLocks noChangeShapeType="1"/>
            </p:cNvSpPr>
            <p:nvPr/>
          </p:nvSpPr>
          <p:spPr bwMode="auto">
            <a:xfrm>
              <a:off x="1878" y="1560"/>
              <a:ext cx="6" cy="1"/>
            </a:xfrm>
            <a:prstGeom prst="line">
              <a:avLst/>
            </a:prstGeom>
            <a:noFill/>
            <a:ln w="30163">
              <a:solidFill>
                <a:srgbClr val="FF00FF"/>
              </a:solidFill>
              <a:round/>
              <a:headEnd/>
              <a:tailEnd/>
            </a:ln>
          </p:spPr>
          <p:txBody>
            <a:bodyPr/>
            <a:lstStyle/>
            <a:p>
              <a:endParaRPr lang="en-GB"/>
            </a:p>
          </p:txBody>
        </p:sp>
        <p:sp>
          <p:nvSpPr>
            <p:cNvPr id="274724" name="Line 292"/>
            <p:cNvSpPr>
              <a:spLocks noChangeShapeType="1"/>
            </p:cNvSpPr>
            <p:nvPr/>
          </p:nvSpPr>
          <p:spPr bwMode="auto">
            <a:xfrm>
              <a:off x="1884" y="1560"/>
              <a:ext cx="13" cy="1"/>
            </a:xfrm>
            <a:prstGeom prst="line">
              <a:avLst/>
            </a:prstGeom>
            <a:noFill/>
            <a:ln w="30163">
              <a:solidFill>
                <a:srgbClr val="FF00FF"/>
              </a:solidFill>
              <a:round/>
              <a:headEnd/>
              <a:tailEnd/>
            </a:ln>
          </p:spPr>
          <p:txBody>
            <a:bodyPr/>
            <a:lstStyle/>
            <a:p>
              <a:endParaRPr lang="en-GB"/>
            </a:p>
          </p:txBody>
        </p:sp>
        <p:sp>
          <p:nvSpPr>
            <p:cNvPr id="274725" name="Line 293"/>
            <p:cNvSpPr>
              <a:spLocks noChangeShapeType="1"/>
            </p:cNvSpPr>
            <p:nvPr/>
          </p:nvSpPr>
          <p:spPr bwMode="auto">
            <a:xfrm>
              <a:off x="1897" y="1560"/>
              <a:ext cx="6" cy="1"/>
            </a:xfrm>
            <a:prstGeom prst="line">
              <a:avLst/>
            </a:prstGeom>
            <a:noFill/>
            <a:ln w="30163">
              <a:solidFill>
                <a:srgbClr val="FF00FF"/>
              </a:solidFill>
              <a:round/>
              <a:headEnd/>
              <a:tailEnd/>
            </a:ln>
          </p:spPr>
          <p:txBody>
            <a:bodyPr/>
            <a:lstStyle/>
            <a:p>
              <a:endParaRPr lang="en-GB"/>
            </a:p>
          </p:txBody>
        </p:sp>
        <p:sp>
          <p:nvSpPr>
            <p:cNvPr id="274726" name="Line 294"/>
            <p:cNvSpPr>
              <a:spLocks noChangeShapeType="1"/>
            </p:cNvSpPr>
            <p:nvPr/>
          </p:nvSpPr>
          <p:spPr bwMode="auto">
            <a:xfrm>
              <a:off x="1903" y="1560"/>
              <a:ext cx="13" cy="1"/>
            </a:xfrm>
            <a:prstGeom prst="line">
              <a:avLst/>
            </a:prstGeom>
            <a:noFill/>
            <a:ln w="30163">
              <a:solidFill>
                <a:srgbClr val="FF00FF"/>
              </a:solidFill>
              <a:round/>
              <a:headEnd/>
              <a:tailEnd/>
            </a:ln>
          </p:spPr>
          <p:txBody>
            <a:bodyPr/>
            <a:lstStyle/>
            <a:p>
              <a:endParaRPr lang="en-GB"/>
            </a:p>
          </p:txBody>
        </p:sp>
        <p:sp>
          <p:nvSpPr>
            <p:cNvPr id="274727" name="Line 295"/>
            <p:cNvSpPr>
              <a:spLocks noChangeShapeType="1"/>
            </p:cNvSpPr>
            <p:nvPr/>
          </p:nvSpPr>
          <p:spPr bwMode="auto">
            <a:xfrm>
              <a:off x="1916" y="1560"/>
              <a:ext cx="13" cy="1"/>
            </a:xfrm>
            <a:prstGeom prst="line">
              <a:avLst/>
            </a:prstGeom>
            <a:noFill/>
            <a:ln w="30163">
              <a:solidFill>
                <a:srgbClr val="FF00FF"/>
              </a:solidFill>
              <a:round/>
              <a:headEnd/>
              <a:tailEnd/>
            </a:ln>
          </p:spPr>
          <p:txBody>
            <a:bodyPr/>
            <a:lstStyle/>
            <a:p>
              <a:endParaRPr lang="en-GB"/>
            </a:p>
          </p:txBody>
        </p:sp>
        <p:sp>
          <p:nvSpPr>
            <p:cNvPr id="274728" name="Line 296"/>
            <p:cNvSpPr>
              <a:spLocks noChangeShapeType="1"/>
            </p:cNvSpPr>
            <p:nvPr/>
          </p:nvSpPr>
          <p:spPr bwMode="auto">
            <a:xfrm>
              <a:off x="1929" y="1560"/>
              <a:ext cx="6" cy="1"/>
            </a:xfrm>
            <a:prstGeom prst="line">
              <a:avLst/>
            </a:prstGeom>
            <a:noFill/>
            <a:ln w="30163">
              <a:solidFill>
                <a:srgbClr val="FF00FF"/>
              </a:solidFill>
              <a:round/>
              <a:headEnd/>
              <a:tailEnd/>
            </a:ln>
          </p:spPr>
          <p:txBody>
            <a:bodyPr/>
            <a:lstStyle/>
            <a:p>
              <a:endParaRPr lang="en-GB"/>
            </a:p>
          </p:txBody>
        </p:sp>
        <p:sp>
          <p:nvSpPr>
            <p:cNvPr id="274729" name="Line 297"/>
            <p:cNvSpPr>
              <a:spLocks noChangeShapeType="1"/>
            </p:cNvSpPr>
            <p:nvPr/>
          </p:nvSpPr>
          <p:spPr bwMode="auto">
            <a:xfrm>
              <a:off x="1935" y="1560"/>
              <a:ext cx="13" cy="1"/>
            </a:xfrm>
            <a:prstGeom prst="line">
              <a:avLst/>
            </a:prstGeom>
            <a:noFill/>
            <a:ln w="30163">
              <a:solidFill>
                <a:srgbClr val="FF00FF"/>
              </a:solidFill>
              <a:round/>
              <a:headEnd/>
              <a:tailEnd/>
            </a:ln>
          </p:spPr>
          <p:txBody>
            <a:bodyPr/>
            <a:lstStyle/>
            <a:p>
              <a:endParaRPr lang="en-GB"/>
            </a:p>
          </p:txBody>
        </p:sp>
        <p:sp>
          <p:nvSpPr>
            <p:cNvPr id="274730" name="Line 298"/>
            <p:cNvSpPr>
              <a:spLocks noChangeShapeType="1"/>
            </p:cNvSpPr>
            <p:nvPr/>
          </p:nvSpPr>
          <p:spPr bwMode="auto">
            <a:xfrm>
              <a:off x="1948" y="1560"/>
              <a:ext cx="6" cy="1"/>
            </a:xfrm>
            <a:prstGeom prst="line">
              <a:avLst/>
            </a:prstGeom>
            <a:noFill/>
            <a:ln w="30163">
              <a:solidFill>
                <a:srgbClr val="FF00FF"/>
              </a:solidFill>
              <a:round/>
              <a:headEnd/>
              <a:tailEnd/>
            </a:ln>
          </p:spPr>
          <p:txBody>
            <a:bodyPr/>
            <a:lstStyle/>
            <a:p>
              <a:endParaRPr lang="en-GB"/>
            </a:p>
          </p:txBody>
        </p:sp>
        <p:sp>
          <p:nvSpPr>
            <p:cNvPr id="274731" name="Line 299"/>
            <p:cNvSpPr>
              <a:spLocks noChangeShapeType="1"/>
            </p:cNvSpPr>
            <p:nvPr/>
          </p:nvSpPr>
          <p:spPr bwMode="auto">
            <a:xfrm>
              <a:off x="1954" y="1560"/>
              <a:ext cx="13" cy="1"/>
            </a:xfrm>
            <a:prstGeom prst="line">
              <a:avLst/>
            </a:prstGeom>
            <a:noFill/>
            <a:ln w="30163">
              <a:solidFill>
                <a:srgbClr val="FF00FF"/>
              </a:solidFill>
              <a:round/>
              <a:headEnd/>
              <a:tailEnd/>
            </a:ln>
          </p:spPr>
          <p:txBody>
            <a:bodyPr/>
            <a:lstStyle/>
            <a:p>
              <a:endParaRPr lang="en-GB"/>
            </a:p>
          </p:txBody>
        </p:sp>
        <p:sp>
          <p:nvSpPr>
            <p:cNvPr id="274732" name="Line 300"/>
            <p:cNvSpPr>
              <a:spLocks noChangeShapeType="1"/>
            </p:cNvSpPr>
            <p:nvPr/>
          </p:nvSpPr>
          <p:spPr bwMode="auto">
            <a:xfrm>
              <a:off x="1967" y="1560"/>
              <a:ext cx="12" cy="1"/>
            </a:xfrm>
            <a:prstGeom prst="line">
              <a:avLst/>
            </a:prstGeom>
            <a:noFill/>
            <a:ln w="30163">
              <a:solidFill>
                <a:srgbClr val="FF00FF"/>
              </a:solidFill>
              <a:round/>
              <a:headEnd/>
              <a:tailEnd/>
            </a:ln>
          </p:spPr>
          <p:txBody>
            <a:bodyPr/>
            <a:lstStyle/>
            <a:p>
              <a:endParaRPr lang="en-GB"/>
            </a:p>
          </p:txBody>
        </p:sp>
        <p:sp>
          <p:nvSpPr>
            <p:cNvPr id="274733" name="Line 301"/>
            <p:cNvSpPr>
              <a:spLocks noChangeShapeType="1"/>
            </p:cNvSpPr>
            <p:nvPr/>
          </p:nvSpPr>
          <p:spPr bwMode="auto">
            <a:xfrm>
              <a:off x="1979" y="1560"/>
              <a:ext cx="7" cy="1"/>
            </a:xfrm>
            <a:prstGeom prst="line">
              <a:avLst/>
            </a:prstGeom>
            <a:noFill/>
            <a:ln w="30163">
              <a:solidFill>
                <a:srgbClr val="FF00FF"/>
              </a:solidFill>
              <a:round/>
              <a:headEnd/>
              <a:tailEnd/>
            </a:ln>
          </p:spPr>
          <p:txBody>
            <a:bodyPr/>
            <a:lstStyle/>
            <a:p>
              <a:endParaRPr lang="en-GB"/>
            </a:p>
          </p:txBody>
        </p:sp>
        <p:sp>
          <p:nvSpPr>
            <p:cNvPr id="274734" name="Line 302"/>
            <p:cNvSpPr>
              <a:spLocks noChangeShapeType="1"/>
            </p:cNvSpPr>
            <p:nvPr/>
          </p:nvSpPr>
          <p:spPr bwMode="auto">
            <a:xfrm flipV="1">
              <a:off x="1986" y="1554"/>
              <a:ext cx="12" cy="6"/>
            </a:xfrm>
            <a:prstGeom prst="line">
              <a:avLst/>
            </a:prstGeom>
            <a:noFill/>
            <a:ln w="30163">
              <a:solidFill>
                <a:srgbClr val="FF00FF"/>
              </a:solidFill>
              <a:round/>
              <a:headEnd/>
              <a:tailEnd/>
            </a:ln>
          </p:spPr>
          <p:txBody>
            <a:bodyPr/>
            <a:lstStyle/>
            <a:p>
              <a:endParaRPr lang="en-GB"/>
            </a:p>
          </p:txBody>
        </p:sp>
        <p:sp>
          <p:nvSpPr>
            <p:cNvPr id="274735" name="Line 303"/>
            <p:cNvSpPr>
              <a:spLocks noChangeShapeType="1"/>
            </p:cNvSpPr>
            <p:nvPr/>
          </p:nvSpPr>
          <p:spPr bwMode="auto">
            <a:xfrm>
              <a:off x="1998" y="1554"/>
              <a:ext cx="7" cy="1"/>
            </a:xfrm>
            <a:prstGeom prst="line">
              <a:avLst/>
            </a:prstGeom>
            <a:noFill/>
            <a:ln w="30163">
              <a:solidFill>
                <a:srgbClr val="FF00FF"/>
              </a:solidFill>
              <a:round/>
              <a:headEnd/>
              <a:tailEnd/>
            </a:ln>
          </p:spPr>
          <p:txBody>
            <a:bodyPr/>
            <a:lstStyle/>
            <a:p>
              <a:endParaRPr lang="en-GB"/>
            </a:p>
          </p:txBody>
        </p:sp>
        <p:sp>
          <p:nvSpPr>
            <p:cNvPr id="274736" name="Line 304"/>
            <p:cNvSpPr>
              <a:spLocks noChangeShapeType="1"/>
            </p:cNvSpPr>
            <p:nvPr/>
          </p:nvSpPr>
          <p:spPr bwMode="auto">
            <a:xfrm>
              <a:off x="2005" y="1554"/>
              <a:ext cx="13" cy="1"/>
            </a:xfrm>
            <a:prstGeom prst="line">
              <a:avLst/>
            </a:prstGeom>
            <a:noFill/>
            <a:ln w="30163">
              <a:solidFill>
                <a:srgbClr val="FF00FF"/>
              </a:solidFill>
              <a:round/>
              <a:headEnd/>
              <a:tailEnd/>
            </a:ln>
          </p:spPr>
          <p:txBody>
            <a:bodyPr/>
            <a:lstStyle/>
            <a:p>
              <a:endParaRPr lang="en-GB"/>
            </a:p>
          </p:txBody>
        </p:sp>
        <p:sp>
          <p:nvSpPr>
            <p:cNvPr id="274737" name="Line 305"/>
            <p:cNvSpPr>
              <a:spLocks noChangeShapeType="1"/>
            </p:cNvSpPr>
            <p:nvPr/>
          </p:nvSpPr>
          <p:spPr bwMode="auto">
            <a:xfrm>
              <a:off x="2018" y="1554"/>
              <a:ext cx="12" cy="1"/>
            </a:xfrm>
            <a:prstGeom prst="line">
              <a:avLst/>
            </a:prstGeom>
            <a:noFill/>
            <a:ln w="30163">
              <a:solidFill>
                <a:srgbClr val="FF00FF"/>
              </a:solidFill>
              <a:round/>
              <a:headEnd/>
              <a:tailEnd/>
            </a:ln>
          </p:spPr>
          <p:txBody>
            <a:bodyPr/>
            <a:lstStyle/>
            <a:p>
              <a:endParaRPr lang="en-GB"/>
            </a:p>
          </p:txBody>
        </p:sp>
        <p:sp>
          <p:nvSpPr>
            <p:cNvPr id="274738" name="Line 306"/>
            <p:cNvSpPr>
              <a:spLocks noChangeShapeType="1"/>
            </p:cNvSpPr>
            <p:nvPr/>
          </p:nvSpPr>
          <p:spPr bwMode="auto">
            <a:xfrm>
              <a:off x="2030" y="1554"/>
              <a:ext cx="7" cy="1"/>
            </a:xfrm>
            <a:prstGeom prst="line">
              <a:avLst/>
            </a:prstGeom>
            <a:noFill/>
            <a:ln w="30163">
              <a:solidFill>
                <a:srgbClr val="FF00FF"/>
              </a:solidFill>
              <a:round/>
              <a:headEnd/>
              <a:tailEnd/>
            </a:ln>
          </p:spPr>
          <p:txBody>
            <a:bodyPr/>
            <a:lstStyle/>
            <a:p>
              <a:endParaRPr lang="en-GB"/>
            </a:p>
          </p:txBody>
        </p:sp>
        <p:sp>
          <p:nvSpPr>
            <p:cNvPr id="274739" name="Line 307"/>
            <p:cNvSpPr>
              <a:spLocks noChangeShapeType="1"/>
            </p:cNvSpPr>
            <p:nvPr/>
          </p:nvSpPr>
          <p:spPr bwMode="auto">
            <a:xfrm>
              <a:off x="2037" y="1554"/>
              <a:ext cx="12" cy="1"/>
            </a:xfrm>
            <a:prstGeom prst="line">
              <a:avLst/>
            </a:prstGeom>
            <a:noFill/>
            <a:ln w="30163">
              <a:solidFill>
                <a:srgbClr val="FF00FF"/>
              </a:solidFill>
              <a:round/>
              <a:headEnd/>
              <a:tailEnd/>
            </a:ln>
          </p:spPr>
          <p:txBody>
            <a:bodyPr/>
            <a:lstStyle/>
            <a:p>
              <a:endParaRPr lang="en-GB"/>
            </a:p>
          </p:txBody>
        </p:sp>
        <p:sp>
          <p:nvSpPr>
            <p:cNvPr id="274740" name="Line 308"/>
            <p:cNvSpPr>
              <a:spLocks noChangeShapeType="1"/>
            </p:cNvSpPr>
            <p:nvPr/>
          </p:nvSpPr>
          <p:spPr bwMode="auto">
            <a:xfrm>
              <a:off x="2049" y="1554"/>
              <a:ext cx="7" cy="1"/>
            </a:xfrm>
            <a:prstGeom prst="line">
              <a:avLst/>
            </a:prstGeom>
            <a:noFill/>
            <a:ln w="30163">
              <a:solidFill>
                <a:srgbClr val="FF00FF"/>
              </a:solidFill>
              <a:round/>
              <a:headEnd/>
              <a:tailEnd/>
            </a:ln>
          </p:spPr>
          <p:txBody>
            <a:bodyPr/>
            <a:lstStyle/>
            <a:p>
              <a:endParaRPr lang="en-GB"/>
            </a:p>
          </p:txBody>
        </p:sp>
        <p:sp>
          <p:nvSpPr>
            <p:cNvPr id="274741" name="Line 309"/>
            <p:cNvSpPr>
              <a:spLocks noChangeShapeType="1"/>
            </p:cNvSpPr>
            <p:nvPr/>
          </p:nvSpPr>
          <p:spPr bwMode="auto">
            <a:xfrm>
              <a:off x="2056" y="1554"/>
              <a:ext cx="12" cy="1"/>
            </a:xfrm>
            <a:prstGeom prst="line">
              <a:avLst/>
            </a:prstGeom>
            <a:noFill/>
            <a:ln w="30163">
              <a:solidFill>
                <a:srgbClr val="FF00FF"/>
              </a:solidFill>
              <a:round/>
              <a:headEnd/>
              <a:tailEnd/>
            </a:ln>
          </p:spPr>
          <p:txBody>
            <a:bodyPr/>
            <a:lstStyle/>
            <a:p>
              <a:endParaRPr lang="en-GB"/>
            </a:p>
          </p:txBody>
        </p:sp>
        <p:sp>
          <p:nvSpPr>
            <p:cNvPr id="274742" name="Line 310"/>
            <p:cNvSpPr>
              <a:spLocks noChangeShapeType="1"/>
            </p:cNvSpPr>
            <p:nvPr/>
          </p:nvSpPr>
          <p:spPr bwMode="auto">
            <a:xfrm>
              <a:off x="2068" y="1554"/>
              <a:ext cx="13" cy="1"/>
            </a:xfrm>
            <a:prstGeom prst="line">
              <a:avLst/>
            </a:prstGeom>
            <a:noFill/>
            <a:ln w="30163">
              <a:solidFill>
                <a:srgbClr val="FF00FF"/>
              </a:solidFill>
              <a:round/>
              <a:headEnd/>
              <a:tailEnd/>
            </a:ln>
          </p:spPr>
          <p:txBody>
            <a:bodyPr/>
            <a:lstStyle/>
            <a:p>
              <a:endParaRPr lang="en-GB"/>
            </a:p>
          </p:txBody>
        </p:sp>
        <p:sp>
          <p:nvSpPr>
            <p:cNvPr id="274743" name="Line 311"/>
            <p:cNvSpPr>
              <a:spLocks noChangeShapeType="1"/>
            </p:cNvSpPr>
            <p:nvPr/>
          </p:nvSpPr>
          <p:spPr bwMode="auto">
            <a:xfrm>
              <a:off x="2081" y="1554"/>
              <a:ext cx="6" cy="1"/>
            </a:xfrm>
            <a:prstGeom prst="line">
              <a:avLst/>
            </a:prstGeom>
            <a:noFill/>
            <a:ln w="30163">
              <a:solidFill>
                <a:srgbClr val="FF00FF"/>
              </a:solidFill>
              <a:round/>
              <a:headEnd/>
              <a:tailEnd/>
            </a:ln>
          </p:spPr>
          <p:txBody>
            <a:bodyPr/>
            <a:lstStyle/>
            <a:p>
              <a:endParaRPr lang="en-GB"/>
            </a:p>
          </p:txBody>
        </p:sp>
        <p:sp>
          <p:nvSpPr>
            <p:cNvPr id="274744" name="Line 312"/>
            <p:cNvSpPr>
              <a:spLocks noChangeShapeType="1"/>
            </p:cNvSpPr>
            <p:nvPr/>
          </p:nvSpPr>
          <p:spPr bwMode="auto">
            <a:xfrm>
              <a:off x="2087" y="1554"/>
              <a:ext cx="13" cy="1"/>
            </a:xfrm>
            <a:prstGeom prst="line">
              <a:avLst/>
            </a:prstGeom>
            <a:noFill/>
            <a:ln w="30163">
              <a:solidFill>
                <a:srgbClr val="FF00FF"/>
              </a:solidFill>
              <a:round/>
              <a:headEnd/>
              <a:tailEnd/>
            </a:ln>
          </p:spPr>
          <p:txBody>
            <a:bodyPr/>
            <a:lstStyle/>
            <a:p>
              <a:endParaRPr lang="en-GB"/>
            </a:p>
          </p:txBody>
        </p:sp>
        <p:sp>
          <p:nvSpPr>
            <p:cNvPr id="274745" name="Line 313"/>
            <p:cNvSpPr>
              <a:spLocks noChangeShapeType="1"/>
            </p:cNvSpPr>
            <p:nvPr/>
          </p:nvSpPr>
          <p:spPr bwMode="auto">
            <a:xfrm>
              <a:off x="2100" y="1554"/>
              <a:ext cx="6" cy="1"/>
            </a:xfrm>
            <a:prstGeom prst="line">
              <a:avLst/>
            </a:prstGeom>
            <a:noFill/>
            <a:ln w="30163">
              <a:solidFill>
                <a:srgbClr val="FF00FF"/>
              </a:solidFill>
              <a:round/>
              <a:headEnd/>
              <a:tailEnd/>
            </a:ln>
          </p:spPr>
          <p:txBody>
            <a:bodyPr/>
            <a:lstStyle/>
            <a:p>
              <a:endParaRPr lang="en-GB"/>
            </a:p>
          </p:txBody>
        </p:sp>
        <p:sp>
          <p:nvSpPr>
            <p:cNvPr id="274746" name="Line 314"/>
            <p:cNvSpPr>
              <a:spLocks noChangeShapeType="1"/>
            </p:cNvSpPr>
            <p:nvPr/>
          </p:nvSpPr>
          <p:spPr bwMode="auto">
            <a:xfrm>
              <a:off x="2106" y="1554"/>
              <a:ext cx="13" cy="1"/>
            </a:xfrm>
            <a:prstGeom prst="line">
              <a:avLst/>
            </a:prstGeom>
            <a:noFill/>
            <a:ln w="30163">
              <a:solidFill>
                <a:srgbClr val="FF00FF"/>
              </a:solidFill>
              <a:round/>
              <a:headEnd/>
              <a:tailEnd/>
            </a:ln>
          </p:spPr>
          <p:txBody>
            <a:bodyPr/>
            <a:lstStyle/>
            <a:p>
              <a:endParaRPr lang="en-GB"/>
            </a:p>
          </p:txBody>
        </p:sp>
        <p:sp>
          <p:nvSpPr>
            <p:cNvPr id="274747" name="Line 315"/>
            <p:cNvSpPr>
              <a:spLocks noChangeShapeType="1"/>
            </p:cNvSpPr>
            <p:nvPr/>
          </p:nvSpPr>
          <p:spPr bwMode="auto">
            <a:xfrm>
              <a:off x="2119" y="1554"/>
              <a:ext cx="13" cy="1"/>
            </a:xfrm>
            <a:prstGeom prst="line">
              <a:avLst/>
            </a:prstGeom>
            <a:noFill/>
            <a:ln w="30163">
              <a:solidFill>
                <a:srgbClr val="FF00FF"/>
              </a:solidFill>
              <a:round/>
              <a:headEnd/>
              <a:tailEnd/>
            </a:ln>
          </p:spPr>
          <p:txBody>
            <a:bodyPr/>
            <a:lstStyle/>
            <a:p>
              <a:endParaRPr lang="en-GB"/>
            </a:p>
          </p:txBody>
        </p:sp>
        <p:sp>
          <p:nvSpPr>
            <p:cNvPr id="274748" name="Line 316"/>
            <p:cNvSpPr>
              <a:spLocks noChangeShapeType="1"/>
            </p:cNvSpPr>
            <p:nvPr/>
          </p:nvSpPr>
          <p:spPr bwMode="auto">
            <a:xfrm>
              <a:off x="2132" y="1554"/>
              <a:ext cx="6" cy="1"/>
            </a:xfrm>
            <a:prstGeom prst="line">
              <a:avLst/>
            </a:prstGeom>
            <a:noFill/>
            <a:ln w="30163">
              <a:solidFill>
                <a:srgbClr val="FF00FF"/>
              </a:solidFill>
              <a:round/>
              <a:headEnd/>
              <a:tailEnd/>
            </a:ln>
          </p:spPr>
          <p:txBody>
            <a:bodyPr/>
            <a:lstStyle/>
            <a:p>
              <a:endParaRPr lang="en-GB"/>
            </a:p>
          </p:txBody>
        </p:sp>
        <p:sp>
          <p:nvSpPr>
            <p:cNvPr id="274749" name="Line 317"/>
            <p:cNvSpPr>
              <a:spLocks noChangeShapeType="1"/>
            </p:cNvSpPr>
            <p:nvPr/>
          </p:nvSpPr>
          <p:spPr bwMode="auto">
            <a:xfrm>
              <a:off x="2138" y="1554"/>
              <a:ext cx="13" cy="1"/>
            </a:xfrm>
            <a:prstGeom prst="line">
              <a:avLst/>
            </a:prstGeom>
            <a:noFill/>
            <a:ln w="30163">
              <a:solidFill>
                <a:srgbClr val="FF00FF"/>
              </a:solidFill>
              <a:round/>
              <a:headEnd/>
              <a:tailEnd/>
            </a:ln>
          </p:spPr>
          <p:txBody>
            <a:bodyPr/>
            <a:lstStyle/>
            <a:p>
              <a:endParaRPr lang="en-GB"/>
            </a:p>
          </p:txBody>
        </p:sp>
        <p:sp>
          <p:nvSpPr>
            <p:cNvPr id="274750" name="Line 318"/>
            <p:cNvSpPr>
              <a:spLocks noChangeShapeType="1"/>
            </p:cNvSpPr>
            <p:nvPr/>
          </p:nvSpPr>
          <p:spPr bwMode="auto">
            <a:xfrm>
              <a:off x="2151" y="1554"/>
              <a:ext cx="6" cy="1"/>
            </a:xfrm>
            <a:prstGeom prst="line">
              <a:avLst/>
            </a:prstGeom>
            <a:noFill/>
            <a:ln w="30163">
              <a:solidFill>
                <a:srgbClr val="FF00FF"/>
              </a:solidFill>
              <a:round/>
              <a:headEnd/>
              <a:tailEnd/>
            </a:ln>
          </p:spPr>
          <p:txBody>
            <a:bodyPr/>
            <a:lstStyle/>
            <a:p>
              <a:endParaRPr lang="en-GB"/>
            </a:p>
          </p:txBody>
        </p:sp>
        <p:sp>
          <p:nvSpPr>
            <p:cNvPr id="274751" name="Line 319"/>
            <p:cNvSpPr>
              <a:spLocks noChangeShapeType="1"/>
            </p:cNvSpPr>
            <p:nvPr/>
          </p:nvSpPr>
          <p:spPr bwMode="auto">
            <a:xfrm flipV="1">
              <a:off x="2157" y="1548"/>
              <a:ext cx="13" cy="6"/>
            </a:xfrm>
            <a:prstGeom prst="line">
              <a:avLst/>
            </a:prstGeom>
            <a:noFill/>
            <a:ln w="30163">
              <a:solidFill>
                <a:srgbClr val="FF00FF"/>
              </a:solidFill>
              <a:round/>
              <a:headEnd/>
              <a:tailEnd/>
            </a:ln>
          </p:spPr>
          <p:txBody>
            <a:bodyPr/>
            <a:lstStyle/>
            <a:p>
              <a:endParaRPr lang="en-GB"/>
            </a:p>
          </p:txBody>
        </p:sp>
        <p:sp>
          <p:nvSpPr>
            <p:cNvPr id="274752" name="Line 320"/>
            <p:cNvSpPr>
              <a:spLocks noChangeShapeType="1"/>
            </p:cNvSpPr>
            <p:nvPr/>
          </p:nvSpPr>
          <p:spPr bwMode="auto">
            <a:xfrm>
              <a:off x="2170" y="1548"/>
              <a:ext cx="12" cy="1"/>
            </a:xfrm>
            <a:prstGeom prst="line">
              <a:avLst/>
            </a:prstGeom>
            <a:noFill/>
            <a:ln w="30163">
              <a:solidFill>
                <a:srgbClr val="FF00FF"/>
              </a:solidFill>
              <a:round/>
              <a:headEnd/>
              <a:tailEnd/>
            </a:ln>
          </p:spPr>
          <p:txBody>
            <a:bodyPr/>
            <a:lstStyle/>
            <a:p>
              <a:endParaRPr lang="en-GB"/>
            </a:p>
          </p:txBody>
        </p:sp>
        <p:sp>
          <p:nvSpPr>
            <p:cNvPr id="274753" name="Line 321"/>
            <p:cNvSpPr>
              <a:spLocks noChangeShapeType="1"/>
            </p:cNvSpPr>
            <p:nvPr/>
          </p:nvSpPr>
          <p:spPr bwMode="auto">
            <a:xfrm>
              <a:off x="2182" y="1548"/>
              <a:ext cx="7" cy="1"/>
            </a:xfrm>
            <a:prstGeom prst="line">
              <a:avLst/>
            </a:prstGeom>
            <a:noFill/>
            <a:ln w="30163">
              <a:solidFill>
                <a:srgbClr val="FF00FF"/>
              </a:solidFill>
              <a:round/>
              <a:headEnd/>
              <a:tailEnd/>
            </a:ln>
          </p:spPr>
          <p:txBody>
            <a:bodyPr/>
            <a:lstStyle/>
            <a:p>
              <a:endParaRPr lang="en-GB"/>
            </a:p>
          </p:txBody>
        </p:sp>
        <p:sp>
          <p:nvSpPr>
            <p:cNvPr id="274754" name="Line 322"/>
            <p:cNvSpPr>
              <a:spLocks noChangeShapeType="1"/>
            </p:cNvSpPr>
            <p:nvPr/>
          </p:nvSpPr>
          <p:spPr bwMode="auto">
            <a:xfrm>
              <a:off x="2189" y="1548"/>
              <a:ext cx="12" cy="1"/>
            </a:xfrm>
            <a:prstGeom prst="line">
              <a:avLst/>
            </a:prstGeom>
            <a:noFill/>
            <a:ln w="30163">
              <a:solidFill>
                <a:srgbClr val="FF00FF"/>
              </a:solidFill>
              <a:round/>
              <a:headEnd/>
              <a:tailEnd/>
            </a:ln>
          </p:spPr>
          <p:txBody>
            <a:bodyPr/>
            <a:lstStyle/>
            <a:p>
              <a:endParaRPr lang="en-GB"/>
            </a:p>
          </p:txBody>
        </p:sp>
        <p:sp>
          <p:nvSpPr>
            <p:cNvPr id="274755" name="Line 323"/>
            <p:cNvSpPr>
              <a:spLocks noChangeShapeType="1"/>
            </p:cNvSpPr>
            <p:nvPr/>
          </p:nvSpPr>
          <p:spPr bwMode="auto">
            <a:xfrm>
              <a:off x="2201" y="1548"/>
              <a:ext cx="7" cy="1"/>
            </a:xfrm>
            <a:prstGeom prst="line">
              <a:avLst/>
            </a:prstGeom>
            <a:noFill/>
            <a:ln w="30163">
              <a:solidFill>
                <a:srgbClr val="FF00FF"/>
              </a:solidFill>
              <a:round/>
              <a:headEnd/>
              <a:tailEnd/>
            </a:ln>
          </p:spPr>
          <p:txBody>
            <a:bodyPr/>
            <a:lstStyle/>
            <a:p>
              <a:endParaRPr lang="en-GB"/>
            </a:p>
          </p:txBody>
        </p:sp>
        <p:sp>
          <p:nvSpPr>
            <p:cNvPr id="274756" name="Line 324"/>
            <p:cNvSpPr>
              <a:spLocks noChangeShapeType="1"/>
            </p:cNvSpPr>
            <p:nvPr/>
          </p:nvSpPr>
          <p:spPr bwMode="auto">
            <a:xfrm>
              <a:off x="2208" y="1548"/>
              <a:ext cx="12" cy="1"/>
            </a:xfrm>
            <a:prstGeom prst="line">
              <a:avLst/>
            </a:prstGeom>
            <a:noFill/>
            <a:ln w="30163">
              <a:solidFill>
                <a:srgbClr val="FF00FF"/>
              </a:solidFill>
              <a:round/>
              <a:headEnd/>
              <a:tailEnd/>
            </a:ln>
          </p:spPr>
          <p:txBody>
            <a:bodyPr/>
            <a:lstStyle/>
            <a:p>
              <a:endParaRPr lang="en-GB"/>
            </a:p>
          </p:txBody>
        </p:sp>
        <p:sp>
          <p:nvSpPr>
            <p:cNvPr id="274757" name="Line 325"/>
            <p:cNvSpPr>
              <a:spLocks noChangeShapeType="1"/>
            </p:cNvSpPr>
            <p:nvPr/>
          </p:nvSpPr>
          <p:spPr bwMode="auto">
            <a:xfrm>
              <a:off x="2220" y="1548"/>
              <a:ext cx="13" cy="1"/>
            </a:xfrm>
            <a:prstGeom prst="line">
              <a:avLst/>
            </a:prstGeom>
            <a:noFill/>
            <a:ln w="30163">
              <a:solidFill>
                <a:srgbClr val="FF00FF"/>
              </a:solidFill>
              <a:round/>
              <a:headEnd/>
              <a:tailEnd/>
            </a:ln>
          </p:spPr>
          <p:txBody>
            <a:bodyPr/>
            <a:lstStyle/>
            <a:p>
              <a:endParaRPr lang="en-GB"/>
            </a:p>
          </p:txBody>
        </p:sp>
        <p:sp>
          <p:nvSpPr>
            <p:cNvPr id="274758" name="Line 326"/>
            <p:cNvSpPr>
              <a:spLocks noChangeShapeType="1"/>
            </p:cNvSpPr>
            <p:nvPr/>
          </p:nvSpPr>
          <p:spPr bwMode="auto">
            <a:xfrm>
              <a:off x="2233" y="1548"/>
              <a:ext cx="6" cy="1"/>
            </a:xfrm>
            <a:prstGeom prst="line">
              <a:avLst/>
            </a:prstGeom>
            <a:noFill/>
            <a:ln w="30163">
              <a:solidFill>
                <a:srgbClr val="FF00FF"/>
              </a:solidFill>
              <a:round/>
              <a:headEnd/>
              <a:tailEnd/>
            </a:ln>
          </p:spPr>
          <p:txBody>
            <a:bodyPr/>
            <a:lstStyle/>
            <a:p>
              <a:endParaRPr lang="en-GB"/>
            </a:p>
          </p:txBody>
        </p:sp>
        <p:sp>
          <p:nvSpPr>
            <p:cNvPr id="274759" name="Line 327"/>
            <p:cNvSpPr>
              <a:spLocks noChangeShapeType="1"/>
            </p:cNvSpPr>
            <p:nvPr/>
          </p:nvSpPr>
          <p:spPr bwMode="auto">
            <a:xfrm>
              <a:off x="2239" y="1548"/>
              <a:ext cx="13" cy="1"/>
            </a:xfrm>
            <a:prstGeom prst="line">
              <a:avLst/>
            </a:prstGeom>
            <a:noFill/>
            <a:ln w="30163">
              <a:solidFill>
                <a:srgbClr val="FF00FF"/>
              </a:solidFill>
              <a:round/>
              <a:headEnd/>
              <a:tailEnd/>
            </a:ln>
          </p:spPr>
          <p:txBody>
            <a:bodyPr/>
            <a:lstStyle/>
            <a:p>
              <a:endParaRPr lang="en-GB"/>
            </a:p>
          </p:txBody>
        </p:sp>
        <p:sp>
          <p:nvSpPr>
            <p:cNvPr id="274760" name="Line 328"/>
            <p:cNvSpPr>
              <a:spLocks noChangeShapeType="1"/>
            </p:cNvSpPr>
            <p:nvPr/>
          </p:nvSpPr>
          <p:spPr bwMode="auto">
            <a:xfrm>
              <a:off x="2252" y="1548"/>
              <a:ext cx="6" cy="1"/>
            </a:xfrm>
            <a:prstGeom prst="line">
              <a:avLst/>
            </a:prstGeom>
            <a:noFill/>
            <a:ln w="30163">
              <a:solidFill>
                <a:srgbClr val="FF00FF"/>
              </a:solidFill>
              <a:round/>
              <a:headEnd/>
              <a:tailEnd/>
            </a:ln>
          </p:spPr>
          <p:txBody>
            <a:bodyPr/>
            <a:lstStyle/>
            <a:p>
              <a:endParaRPr lang="en-GB"/>
            </a:p>
          </p:txBody>
        </p:sp>
        <p:sp>
          <p:nvSpPr>
            <p:cNvPr id="274761" name="Line 329"/>
            <p:cNvSpPr>
              <a:spLocks noChangeShapeType="1"/>
            </p:cNvSpPr>
            <p:nvPr/>
          </p:nvSpPr>
          <p:spPr bwMode="auto">
            <a:xfrm>
              <a:off x="2258" y="1548"/>
              <a:ext cx="13" cy="1"/>
            </a:xfrm>
            <a:prstGeom prst="line">
              <a:avLst/>
            </a:prstGeom>
            <a:noFill/>
            <a:ln w="30163">
              <a:solidFill>
                <a:srgbClr val="FF00FF"/>
              </a:solidFill>
              <a:round/>
              <a:headEnd/>
              <a:tailEnd/>
            </a:ln>
          </p:spPr>
          <p:txBody>
            <a:bodyPr/>
            <a:lstStyle/>
            <a:p>
              <a:endParaRPr lang="en-GB"/>
            </a:p>
          </p:txBody>
        </p:sp>
        <p:sp>
          <p:nvSpPr>
            <p:cNvPr id="274762" name="Line 330"/>
            <p:cNvSpPr>
              <a:spLocks noChangeShapeType="1"/>
            </p:cNvSpPr>
            <p:nvPr/>
          </p:nvSpPr>
          <p:spPr bwMode="auto">
            <a:xfrm flipV="1">
              <a:off x="2271" y="1541"/>
              <a:ext cx="13" cy="7"/>
            </a:xfrm>
            <a:prstGeom prst="line">
              <a:avLst/>
            </a:prstGeom>
            <a:noFill/>
            <a:ln w="30163">
              <a:solidFill>
                <a:srgbClr val="FF00FF"/>
              </a:solidFill>
              <a:round/>
              <a:headEnd/>
              <a:tailEnd/>
            </a:ln>
          </p:spPr>
          <p:txBody>
            <a:bodyPr/>
            <a:lstStyle/>
            <a:p>
              <a:endParaRPr lang="en-GB"/>
            </a:p>
          </p:txBody>
        </p:sp>
        <p:sp>
          <p:nvSpPr>
            <p:cNvPr id="274763" name="Line 331"/>
            <p:cNvSpPr>
              <a:spLocks noChangeShapeType="1"/>
            </p:cNvSpPr>
            <p:nvPr/>
          </p:nvSpPr>
          <p:spPr bwMode="auto">
            <a:xfrm>
              <a:off x="2284" y="1541"/>
              <a:ext cx="6" cy="1"/>
            </a:xfrm>
            <a:prstGeom prst="line">
              <a:avLst/>
            </a:prstGeom>
            <a:noFill/>
            <a:ln w="30163">
              <a:solidFill>
                <a:srgbClr val="FF00FF"/>
              </a:solidFill>
              <a:round/>
              <a:headEnd/>
              <a:tailEnd/>
            </a:ln>
          </p:spPr>
          <p:txBody>
            <a:bodyPr/>
            <a:lstStyle/>
            <a:p>
              <a:endParaRPr lang="en-GB"/>
            </a:p>
          </p:txBody>
        </p:sp>
        <p:sp>
          <p:nvSpPr>
            <p:cNvPr id="274764" name="Line 332"/>
            <p:cNvSpPr>
              <a:spLocks noChangeShapeType="1"/>
            </p:cNvSpPr>
            <p:nvPr/>
          </p:nvSpPr>
          <p:spPr bwMode="auto">
            <a:xfrm>
              <a:off x="2290" y="1541"/>
              <a:ext cx="13" cy="1"/>
            </a:xfrm>
            <a:prstGeom prst="line">
              <a:avLst/>
            </a:prstGeom>
            <a:noFill/>
            <a:ln w="30163">
              <a:solidFill>
                <a:srgbClr val="FF00FF"/>
              </a:solidFill>
              <a:round/>
              <a:headEnd/>
              <a:tailEnd/>
            </a:ln>
          </p:spPr>
          <p:txBody>
            <a:bodyPr/>
            <a:lstStyle/>
            <a:p>
              <a:endParaRPr lang="en-GB"/>
            </a:p>
          </p:txBody>
        </p:sp>
        <p:sp>
          <p:nvSpPr>
            <p:cNvPr id="274765" name="Line 333"/>
            <p:cNvSpPr>
              <a:spLocks noChangeShapeType="1"/>
            </p:cNvSpPr>
            <p:nvPr/>
          </p:nvSpPr>
          <p:spPr bwMode="auto">
            <a:xfrm>
              <a:off x="2303" y="1541"/>
              <a:ext cx="6" cy="1"/>
            </a:xfrm>
            <a:prstGeom prst="line">
              <a:avLst/>
            </a:prstGeom>
            <a:noFill/>
            <a:ln w="30163">
              <a:solidFill>
                <a:srgbClr val="FF00FF"/>
              </a:solidFill>
              <a:round/>
              <a:headEnd/>
              <a:tailEnd/>
            </a:ln>
          </p:spPr>
          <p:txBody>
            <a:bodyPr/>
            <a:lstStyle/>
            <a:p>
              <a:endParaRPr lang="en-GB"/>
            </a:p>
          </p:txBody>
        </p:sp>
        <p:sp>
          <p:nvSpPr>
            <p:cNvPr id="274766" name="Line 334"/>
            <p:cNvSpPr>
              <a:spLocks noChangeShapeType="1"/>
            </p:cNvSpPr>
            <p:nvPr/>
          </p:nvSpPr>
          <p:spPr bwMode="auto">
            <a:xfrm>
              <a:off x="2309" y="1541"/>
              <a:ext cx="13" cy="1"/>
            </a:xfrm>
            <a:prstGeom prst="line">
              <a:avLst/>
            </a:prstGeom>
            <a:noFill/>
            <a:ln w="30163">
              <a:solidFill>
                <a:srgbClr val="FF00FF"/>
              </a:solidFill>
              <a:round/>
              <a:headEnd/>
              <a:tailEnd/>
            </a:ln>
          </p:spPr>
          <p:txBody>
            <a:bodyPr/>
            <a:lstStyle/>
            <a:p>
              <a:endParaRPr lang="en-GB"/>
            </a:p>
          </p:txBody>
        </p:sp>
        <p:sp>
          <p:nvSpPr>
            <p:cNvPr id="274767" name="Line 335"/>
            <p:cNvSpPr>
              <a:spLocks noChangeShapeType="1"/>
            </p:cNvSpPr>
            <p:nvPr/>
          </p:nvSpPr>
          <p:spPr bwMode="auto">
            <a:xfrm>
              <a:off x="2322" y="1541"/>
              <a:ext cx="12" cy="1"/>
            </a:xfrm>
            <a:prstGeom prst="line">
              <a:avLst/>
            </a:prstGeom>
            <a:noFill/>
            <a:ln w="30163">
              <a:solidFill>
                <a:srgbClr val="FF00FF"/>
              </a:solidFill>
              <a:round/>
              <a:headEnd/>
              <a:tailEnd/>
            </a:ln>
          </p:spPr>
          <p:txBody>
            <a:bodyPr/>
            <a:lstStyle/>
            <a:p>
              <a:endParaRPr lang="en-GB"/>
            </a:p>
          </p:txBody>
        </p:sp>
        <p:sp>
          <p:nvSpPr>
            <p:cNvPr id="274768" name="Line 336"/>
            <p:cNvSpPr>
              <a:spLocks noChangeShapeType="1"/>
            </p:cNvSpPr>
            <p:nvPr/>
          </p:nvSpPr>
          <p:spPr bwMode="auto">
            <a:xfrm>
              <a:off x="2334" y="1541"/>
              <a:ext cx="7" cy="1"/>
            </a:xfrm>
            <a:prstGeom prst="line">
              <a:avLst/>
            </a:prstGeom>
            <a:noFill/>
            <a:ln w="30163">
              <a:solidFill>
                <a:srgbClr val="FF00FF"/>
              </a:solidFill>
              <a:round/>
              <a:headEnd/>
              <a:tailEnd/>
            </a:ln>
          </p:spPr>
          <p:txBody>
            <a:bodyPr/>
            <a:lstStyle/>
            <a:p>
              <a:endParaRPr lang="en-GB"/>
            </a:p>
          </p:txBody>
        </p:sp>
        <p:sp>
          <p:nvSpPr>
            <p:cNvPr id="274769" name="Line 337"/>
            <p:cNvSpPr>
              <a:spLocks noChangeShapeType="1"/>
            </p:cNvSpPr>
            <p:nvPr/>
          </p:nvSpPr>
          <p:spPr bwMode="auto">
            <a:xfrm>
              <a:off x="2341" y="1541"/>
              <a:ext cx="12" cy="1"/>
            </a:xfrm>
            <a:prstGeom prst="line">
              <a:avLst/>
            </a:prstGeom>
            <a:noFill/>
            <a:ln w="30163">
              <a:solidFill>
                <a:srgbClr val="FF00FF"/>
              </a:solidFill>
              <a:round/>
              <a:headEnd/>
              <a:tailEnd/>
            </a:ln>
          </p:spPr>
          <p:txBody>
            <a:bodyPr/>
            <a:lstStyle/>
            <a:p>
              <a:endParaRPr lang="en-GB"/>
            </a:p>
          </p:txBody>
        </p:sp>
        <p:sp>
          <p:nvSpPr>
            <p:cNvPr id="274770" name="Line 338"/>
            <p:cNvSpPr>
              <a:spLocks noChangeShapeType="1"/>
            </p:cNvSpPr>
            <p:nvPr/>
          </p:nvSpPr>
          <p:spPr bwMode="auto">
            <a:xfrm flipV="1">
              <a:off x="2353" y="1535"/>
              <a:ext cx="7" cy="6"/>
            </a:xfrm>
            <a:prstGeom prst="line">
              <a:avLst/>
            </a:prstGeom>
            <a:noFill/>
            <a:ln w="30163">
              <a:solidFill>
                <a:srgbClr val="FF00FF"/>
              </a:solidFill>
              <a:round/>
              <a:headEnd/>
              <a:tailEnd/>
            </a:ln>
          </p:spPr>
          <p:txBody>
            <a:bodyPr/>
            <a:lstStyle/>
            <a:p>
              <a:endParaRPr lang="en-GB"/>
            </a:p>
          </p:txBody>
        </p:sp>
        <p:sp>
          <p:nvSpPr>
            <p:cNvPr id="274771" name="Line 339"/>
            <p:cNvSpPr>
              <a:spLocks noChangeShapeType="1"/>
            </p:cNvSpPr>
            <p:nvPr/>
          </p:nvSpPr>
          <p:spPr bwMode="auto">
            <a:xfrm>
              <a:off x="2360" y="1535"/>
              <a:ext cx="13" cy="1"/>
            </a:xfrm>
            <a:prstGeom prst="line">
              <a:avLst/>
            </a:prstGeom>
            <a:noFill/>
            <a:ln w="30163">
              <a:solidFill>
                <a:srgbClr val="FF00FF"/>
              </a:solidFill>
              <a:round/>
              <a:headEnd/>
              <a:tailEnd/>
            </a:ln>
          </p:spPr>
          <p:txBody>
            <a:bodyPr/>
            <a:lstStyle/>
            <a:p>
              <a:endParaRPr lang="en-GB"/>
            </a:p>
          </p:txBody>
        </p:sp>
        <p:sp>
          <p:nvSpPr>
            <p:cNvPr id="274772" name="Line 340"/>
            <p:cNvSpPr>
              <a:spLocks noChangeShapeType="1"/>
            </p:cNvSpPr>
            <p:nvPr/>
          </p:nvSpPr>
          <p:spPr bwMode="auto">
            <a:xfrm>
              <a:off x="2373" y="1535"/>
              <a:ext cx="12" cy="1"/>
            </a:xfrm>
            <a:prstGeom prst="line">
              <a:avLst/>
            </a:prstGeom>
            <a:noFill/>
            <a:ln w="30163">
              <a:solidFill>
                <a:srgbClr val="FF00FF"/>
              </a:solidFill>
              <a:round/>
              <a:headEnd/>
              <a:tailEnd/>
            </a:ln>
          </p:spPr>
          <p:txBody>
            <a:bodyPr/>
            <a:lstStyle/>
            <a:p>
              <a:endParaRPr lang="en-GB"/>
            </a:p>
          </p:txBody>
        </p:sp>
        <p:sp>
          <p:nvSpPr>
            <p:cNvPr id="274773" name="Line 341"/>
            <p:cNvSpPr>
              <a:spLocks noChangeShapeType="1"/>
            </p:cNvSpPr>
            <p:nvPr/>
          </p:nvSpPr>
          <p:spPr bwMode="auto">
            <a:xfrm>
              <a:off x="2385" y="1535"/>
              <a:ext cx="7" cy="1"/>
            </a:xfrm>
            <a:prstGeom prst="line">
              <a:avLst/>
            </a:prstGeom>
            <a:noFill/>
            <a:ln w="30163">
              <a:solidFill>
                <a:srgbClr val="FF00FF"/>
              </a:solidFill>
              <a:round/>
              <a:headEnd/>
              <a:tailEnd/>
            </a:ln>
          </p:spPr>
          <p:txBody>
            <a:bodyPr/>
            <a:lstStyle/>
            <a:p>
              <a:endParaRPr lang="en-GB"/>
            </a:p>
          </p:txBody>
        </p:sp>
        <p:sp>
          <p:nvSpPr>
            <p:cNvPr id="274774" name="Line 342"/>
            <p:cNvSpPr>
              <a:spLocks noChangeShapeType="1"/>
            </p:cNvSpPr>
            <p:nvPr/>
          </p:nvSpPr>
          <p:spPr bwMode="auto">
            <a:xfrm>
              <a:off x="2392" y="1535"/>
              <a:ext cx="12" cy="1"/>
            </a:xfrm>
            <a:prstGeom prst="line">
              <a:avLst/>
            </a:prstGeom>
            <a:noFill/>
            <a:ln w="30163">
              <a:solidFill>
                <a:srgbClr val="FF00FF"/>
              </a:solidFill>
              <a:round/>
              <a:headEnd/>
              <a:tailEnd/>
            </a:ln>
          </p:spPr>
          <p:txBody>
            <a:bodyPr/>
            <a:lstStyle/>
            <a:p>
              <a:endParaRPr lang="en-GB"/>
            </a:p>
          </p:txBody>
        </p:sp>
        <p:sp>
          <p:nvSpPr>
            <p:cNvPr id="274775" name="Line 343"/>
            <p:cNvSpPr>
              <a:spLocks noChangeShapeType="1"/>
            </p:cNvSpPr>
            <p:nvPr/>
          </p:nvSpPr>
          <p:spPr bwMode="auto">
            <a:xfrm>
              <a:off x="2404" y="1535"/>
              <a:ext cx="7" cy="1"/>
            </a:xfrm>
            <a:prstGeom prst="line">
              <a:avLst/>
            </a:prstGeom>
            <a:noFill/>
            <a:ln w="30163">
              <a:solidFill>
                <a:srgbClr val="FF00FF"/>
              </a:solidFill>
              <a:round/>
              <a:headEnd/>
              <a:tailEnd/>
            </a:ln>
          </p:spPr>
          <p:txBody>
            <a:bodyPr/>
            <a:lstStyle/>
            <a:p>
              <a:endParaRPr lang="en-GB"/>
            </a:p>
          </p:txBody>
        </p:sp>
        <p:sp>
          <p:nvSpPr>
            <p:cNvPr id="274776" name="Line 344"/>
            <p:cNvSpPr>
              <a:spLocks noChangeShapeType="1"/>
            </p:cNvSpPr>
            <p:nvPr/>
          </p:nvSpPr>
          <p:spPr bwMode="auto">
            <a:xfrm>
              <a:off x="2411" y="1535"/>
              <a:ext cx="12" cy="1"/>
            </a:xfrm>
            <a:prstGeom prst="line">
              <a:avLst/>
            </a:prstGeom>
            <a:noFill/>
            <a:ln w="30163">
              <a:solidFill>
                <a:srgbClr val="FF00FF"/>
              </a:solidFill>
              <a:round/>
              <a:headEnd/>
              <a:tailEnd/>
            </a:ln>
          </p:spPr>
          <p:txBody>
            <a:bodyPr/>
            <a:lstStyle/>
            <a:p>
              <a:endParaRPr lang="en-GB"/>
            </a:p>
          </p:txBody>
        </p:sp>
        <p:sp>
          <p:nvSpPr>
            <p:cNvPr id="274777" name="Line 345"/>
            <p:cNvSpPr>
              <a:spLocks noChangeShapeType="1"/>
            </p:cNvSpPr>
            <p:nvPr/>
          </p:nvSpPr>
          <p:spPr bwMode="auto">
            <a:xfrm flipV="1">
              <a:off x="2423" y="1528"/>
              <a:ext cx="13" cy="7"/>
            </a:xfrm>
            <a:prstGeom prst="line">
              <a:avLst/>
            </a:prstGeom>
            <a:noFill/>
            <a:ln w="30163">
              <a:solidFill>
                <a:srgbClr val="FF00FF"/>
              </a:solidFill>
              <a:round/>
              <a:headEnd/>
              <a:tailEnd/>
            </a:ln>
          </p:spPr>
          <p:txBody>
            <a:bodyPr/>
            <a:lstStyle/>
            <a:p>
              <a:endParaRPr lang="en-GB"/>
            </a:p>
          </p:txBody>
        </p:sp>
        <p:sp>
          <p:nvSpPr>
            <p:cNvPr id="274778" name="Line 346"/>
            <p:cNvSpPr>
              <a:spLocks noChangeShapeType="1"/>
            </p:cNvSpPr>
            <p:nvPr/>
          </p:nvSpPr>
          <p:spPr bwMode="auto">
            <a:xfrm>
              <a:off x="2436" y="1528"/>
              <a:ext cx="6" cy="1"/>
            </a:xfrm>
            <a:prstGeom prst="line">
              <a:avLst/>
            </a:prstGeom>
            <a:noFill/>
            <a:ln w="30163">
              <a:solidFill>
                <a:srgbClr val="FF00FF"/>
              </a:solidFill>
              <a:round/>
              <a:headEnd/>
              <a:tailEnd/>
            </a:ln>
          </p:spPr>
          <p:txBody>
            <a:bodyPr/>
            <a:lstStyle/>
            <a:p>
              <a:endParaRPr lang="en-GB"/>
            </a:p>
          </p:txBody>
        </p:sp>
        <p:sp>
          <p:nvSpPr>
            <p:cNvPr id="274779" name="Line 347"/>
            <p:cNvSpPr>
              <a:spLocks noChangeShapeType="1"/>
            </p:cNvSpPr>
            <p:nvPr/>
          </p:nvSpPr>
          <p:spPr bwMode="auto">
            <a:xfrm>
              <a:off x="2442" y="1528"/>
              <a:ext cx="13" cy="1"/>
            </a:xfrm>
            <a:prstGeom prst="line">
              <a:avLst/>
            </a:prstGeom>
            <a:noFill/>
            <a:ln w="30163">
              <a:solidFill>
                <a:srgbClr val="FF00FF"/>
              </a:solidFill>
              <a:round/>
              <a:headEnd/>
              <a:tailEnd/>
            </a:ln>
          </p:spPr>
          <p:txBody>
            <a:bodyPr/>
            <a:lstStyle/>
            <a:p>
              <a:endParaRPr lang="en-GB"/>
            </a:p>
          </p:txBody>
        </p:sp>
        <p:sp>
          <p:nvSpPr>
            <p:cNvPr id="274780" name="Line 348"/>
            <p:cNvSpPr>
              <a:spLocks noChangeShapeType="1"/>
            </p:cNvSpPr>
            <p:nvPr/>
          </p:nvSpPr>
          <p:spPr bwMode="auto">
            <a:xfrm>
              <a:off x="2455" y="1528"/>
              <a:ext cx="6" cy="1"/>
            </a:xfrm>
            <a:prstGeom prst="line">
              <a:avLst/>
            </a:prstGeom>
            <a:noFill/>
            <a:ln w="30163">
              <a:solidFill>
                <a:srgbClr val="FF00FF"/>
              </a:solidFill>
              <a:round/>
              <a:headEnd/>
              <a:tailEnd/>
            </a:ln>
          </p:spPr>
          <p:txBody>
            <a:bodyPr/>
            <a:lstStyle/>
            <a:p>
              <a:endParaRPr lang="en-GB"/>
            </a:p>
          </p:txBody>
        </p:sp>
        <p:sp>
          <p:nvSpPr>
            <p:cNvPr id="274781" name="Line 349"/>
            <p:cNvSpPr>
              <a:spLocks noChangeShapeType="1"/>
            </p:cNvSpPr>
            <p:nvPr/>
          </p:nvSpPr>
          <p:spPr bwMode="auto">
            <a:xfrm>
              <a:off x="2461" y="1528"/>
              <a:ext cx="13" cy="1"/>
            </a:xfrm>
            <a:prstGeom prst="line">
              <a:avLst/>
            </a:prstGeom>
            <a:noFill/>
            <a:ln w="30163">
              <a:solidFill>
                <a:srgbClr val="FF00FF"/>
              </a:solidFill>
              <a:round/>
              <a:headEnd/>
              <a:tailEnd/>
            </a:ln>
          </p:spPr>
          <p:txBody>
            <a:bodyPr/>
            <a:lstStyle/>
            <a:p>
              <a:endParaRPr lang="en-GB"/>
            </a:p>
          </p:txBody>
        </p:sp>
        <p:sp>
          <p:nvSpPr>
            <p:cNvPr id="274782" name="Line 350"/>
            <p:cNvSpPr>
              <a:spLocks noChangeShapeType="1"/>
            </p:cNvSpPr>
            <p:nvPr/>
          </p:nvSpPr>
          <p:spPr bwMode="auto">
            <a:xfrm flipV="1">
              <a:off x="2474" y="1522"/>
              <a:ext cx="13" cy="6"/>
            </a:xfrm>
            <a:prstGeom prst="line">
              <a:avLst/>
            </a:prstGeom>
            <a:noFill/>
            <a:ln w="30163">
              <a:solidFill>
                <a:srgbClr val="FF00FF"/>
              </a:solidFill>
              <a:round/>
              <a:headEnd/>
              <a:tailEnd/>
            </a:ln>
          </p:spPr>
          <p:txBody>
            <a:bodyPr/>
            <a:lstStyle/>
            <a:p>
              <a:endParaRPr lang="en-GB"/>
            </a:p>
          </p:txBody>
        </p:sp>
        <p:sp>
          <p:nvSpPr>
            <p:cNvPr id="274783" name="Line 351"/>
            <p:cNvSpPr>
              <a:spLocks noChangeShapeType="1"/>
            </p:cNvSpPr>
            <p:nvPr/>
          </p:nvSpPr>
          <p:spPr bwMode="auto">
            <a:xfrm>
              <a:off x="2487" y="1522"/>
              <a:ext cx="6" cy="1"/>
            </a:xfrm>
            <a:prstGeom prst="line">
              <a:avLst/>
            </a:prstGeom>
            <a:noFill/>
            <a:ln w="30163">
              <a:solidFill>
                <a:srgbClr val="FF00FF"/>
              </a:solidFill>
              <a:round/>
              <a:headEnd/>
              <a:tailEnd/>
            </a:ln>
          </p:spPr>
          <p:txBody>
            <a:bodyPr/>
            <a:lstStyle/>
            <a:p>
              <a:endParaRPr lang="en-GB"/>
            </a:p>
          </p:txBody>
        </p:sp>
        <p:sp>
          <p:nvSpPr>
            <p:cNvPr id="274784" name="Line 352"/>
            <p:cNvSpPr>
              <a:spLocks noChangeShapeType="1"/>
            </p:cNvSpPr>
            <p:nvPr/>
          </p:nvSpPr>
          <p:spPr bwMode="auto">
            <a:xfrm>
              <a:off x="2493" y="1522"/>
              <a:ext cx="13" cy="1"/>
            </a:xfrm>
            <a:prstGeom prst="line">
              <a:avLst/>
            </a:prstGeom>
            <a:noFill/>
            <a:ln w="30163">
              <a:solidFill>
                <a:srgbClr val="FF00FF"/>
              </a:solidFill>
              <a:round/>
              <a:headEnd/>
              <a:tailEnd/>
            </a:ln>
          </p:spPr>
          <p:txBody>
            <a:bodyPr/>
            <a:lstStyle/>
            <a:p>
              <a:endParaRPr lang="en-GB"/>
            </a:p>
          </p:txBody>
        </p:sp>
        <p:sp>
          <p:nvSpPr>
            <p:cNvPr id="274785" name="Line 353"/>
            <p:cNvSpPr>
              <a:spLocks noChangeShapeType="1"/>
            </p:cNvSpPr>
            <p:nvPr/>
          </p:nvSpPr>
          <p:spPr bwMode="auto">
            <a:xfrm>
              <a:off x="2506" y="1522"/>
              <a:ext cx="6" cy="1"/>
            </a:xfrm>
            <a:prstGeom prst="line">
              <a:avLst/>
            </a:prstGeom>
            <a:noFill/>
            <a:ln w="30163">
              <a:solidFill>
                <a:srgbClr val="FF00FF"/>
              </a:solidFill>
              <a:round/>
              <a:headEnd/>
              <a:tailEnd/>
            </a:ln>
          </p:spPr>
          <p:txBody>
            <a:bodyPr/>
            <a:lstStyle/>
            <a:p>
              <a:endParaRPr lang="en-GB"/>
            </a:p>
          </p:txBody>
        </p:sp>
        <p:sp>
          <p:nvSpPr>
            <p:cNvPr id="274786" name="Line 354"/>
            <p:cNvSpPr>
              <a:spLocks noChangeShapeType="1"/>
            </p:cNvSpPr>
            <p:nvPr/>
          </p:nvSpPr>
          <p:spPr bwMode="auto">
            <a:xfrm>
              <a:off x="2512" y="1522"/>
              <a:ext cx="13" cy="1"/>
            </a:xfrm>
            <a:prstGeom prst="line">
              <a:avLst/>
            </a:prstGeom>
            <a:noFill/>
            <a:ln w="30163">
              <a:solidFill>
                <a:srgbClr val="FF00FF"/>
              </a:solidFill>
              <a:round/>
              <a:headEnd/>
              <a:tailEnd/>
            </a:ln>
          </p:spPr>
          <p:txBody>
            <a:bodyPr/>
            <a:lstStyle/>
            <a:p>
              <a:endParaRPr lang="en-GB"/>
            </a:p>
          </p:txBody>
        </p:sp>
        <p:sp>
          <p:nvSpPr>
            <p:cNvPr id="274787" name="Line 355"/>
            <p:cNvSpPr>
              <a:spLocks noChangeShapeType="1"/>
            </p:cNvSpPr>
            <p:nvPr/>
          </p:nvSpPr>
          <p:spPr bwMode="auto">
            <a:xfrm flipV="1">
              <a:off x="2525" y="1516"/>
              <a:ext cx="12" cy="6"/>
            </a:xfrm>
            <a:prstGeom prst="line">
              <a:avLst/>
            </a:prstGeom>
            <a:noFill/>
            <a:ln w="30163">
              <a:solidFill>
                <a:srgbClr val="FF00FF"/>
              </a:solidFill>
              <a:round/>
              <a:headEnd/>
              <a:tailEnd/>
            </a:ln>
          </p:spPr>
          <p:txBody>
            <a:bodyPr/>
            <a:lstStyle/>
            <a:p>
              <a:endParaRPr lang="en-GB"/>
            </a:p>
          </p:txBody>
        </p:sp>
        <p:sp>
          <p:nvSpPr>
            <p:cNvPr id="274788" name="Line 356"/>
            <p:cNvSpPr>
              <a:spLocks noChangeShapeType="1"/>
            </p:cNvSpPr>
            <p:nvPr/>
          </p:nvSpPr>
          <p:spPr bwMode="auto">
            <a:xfrm>
              <a:off x="2537" y="1516"/>
              <a:ext cx="7" cy="1"/>
            </a:xfrm>
            <a:prstGeom prst="line">
              <a:avLst/>
            </a:prstGeom>
            <a:noFill/>
            <a:ln w="30163">
              <a:solidFill>
                <a:srgbClr val="FF00FF"/>
              </a:solidFill>
              <a:round/>
              <a:headEnd/>
              <a:tailEnd/>
            </a:ln>
          </p:spPr>
          <p:txBody>
            <a:bodyPr/>
            <a:lstStyle/>
            <a:p>
              <a:endParaRPr lang="en-GB"/>
            </a:p>
          </p:txBody>
        </p:sp>
        <p:sp>
          <p:nvSpPr>
            <p:cNvPr id="274789" name="Line 357"/>
            <p:cNvSpPr>
              <a:spLocks noChangeShapeType="1"/>
            </p:cNvSpPr>
            <p:nvPr/>
          </p:nvSpPr>
          <p:spPr bwMode="auto">
            <a:xfrm>
              <a:off x="2544" y="1516"/>
              <a:ext cx="12" cy="1"/>
            </a:xfrm>
            <a:prstGeom prst="line">
              <a:avLst/>
            </a:prstGeom>
            <a:noFill/>
            <a:ln w="30163">
              <a:solidFill>
                <a:srgbClr val="FF00FF"/>
              </a:solidFill>
              <a:round/>
              <a:headEnd/>
              <a:tailEnd/>
            </a:ln>
          </p:spPr>
          <p:txBody>
            <a:bodyPr/>
            <a:lstStyle/>
            <a:p>
              <a:endParaRPr lang="en-GB"/>
            </a:p>
          </p:txBody>
        </p:sp>
        <p:sp>
          <p:nvSpPr>
            <p:cNvPr id="274790" name="Line 358"/>
            <p:cNvSpPr>
              <a:spLocks noChangeShapeType="1"/>
            </p:cNvSpPr>
            <p:nvPr/>
          </p:nvSpPr>
          <p:spPr bwMode="auto">
            <a:xfrm>
              <a:off x="2556" y="1516"/>
              <a:ext cx="7" cy="1"/>
            </a:xfrm>
            <a:prstGeom prst="line">
              <a:avLst/>
            </a:prstGeom>
            <a:noFill/>
            <a:ln w="30163">
              <a:solidFill>
                <a:srgbClr val="FF00FF"/>
              </a:solidFill>
              <a:round/>
              <a:headEnd/>
              <a:tailEnd/>
            </a:ln>
          </p:spPr>
          <p:txBody>
            <a:bodyPr/>
            <a:lstStyle/>
            <a:p>
              <a:endParaRPr lang="en-GB"/>
            </a:p>
          </p:txBody>
        </p:sp>
        <p:sp>
          <p:nvSpPr>
            <p:cNvPr id="274791" name="Line 359"/>
            <p:cNvSpPr>
              <a:spLocks noChangeShapeType="1"/>
            </p:cNvSpPr>
            <p:nvPr/>
          </p:nvSpPr>
          <p:spPr bwMode="auto">
            <a:xfrm flipV="1">
              <a:off x="2563" y="1509"/>
              <a:ext cx="12" cy="7"/>
            </a:xfrm>
            <a:prstGeom prst="line">
              <a:avLst/>
            </a:prstGeom>
            <a:noFill/>
            <a:ln w="30163">
              <a:solidFill>
                <a:srgbClr val="FF00FF"/>
              </a:solidFill>
              <a:round/>
              <a:headEnd/>
              <a:tailEnd/>
            </a:ln>
          </p:spPr>
          <p:txBody>
            <a:bodyPr/>
            <a:lstStyle/>
            <a:p>
              <a:endParaRPr lang="en-GB"/>
            </a:p>
          </p:txBody>
        </p:sp>
        <p:sp>
          <p:nvSpPr>
            <p:cNvPr id="274792" name="Line 360"/>
            <p:cNvSpPr>
              <a:spLocks noChangeShapeType="1"/>
            </p:cNvSpPr>
            <p:nvPr/>
          </p:nvSpPr>
          <p:spPr bwMode="auto">
            <a:xfrm>
              <a:off x="2575" y="1509"/>
              <a:ext cx="13" cy="1"/>
            </a:xfrm>
            <a:prstGeom prst="line">
              <a:avLst/>
            </a:prstGeom>
            <a:noFill/>
            <a:ln w="30163">
              <a:solidFill>
                <a:srgbClr val="FF00FF"/>
              </a:solidFill>
              <a:round/>
              <a:headEnd/>
              <a:tailEnd/>
            </a:ln>
          </p:spPr>
          <p:txBody>
            <a:bodyPr/>
            <a:lstStyle/>
            <a:p>
              <a:endParaRPr lang="en-GB"/>
            </a:p>
          </p:txBody>
        </p:sp>
        <p:sp>
          <p:nvSpPr>
            <p:cNvPr id="274793" name="Line 361"/>
            <p:cNvSpPr>
              <a:spLocks noChangeShapeType="1"/>
            </p:cNvSpPr>
            <p:nvPr/>
          </p:nvSpPr>
          <p:spPr bwMode="auto">
            <a:xfrm>
              <a:off x="2588" y="1509"/>
              <a:ext cx="6" cy="1"/>
            </a:xfrm>
            <a:prstGeom prst="line">
              <a:avLst/>
            </a:prstGeom>
            <a:noFill/>
            <a:ln w="30163">
              <a:solidFill>
                <a:srgbClr val="FF00FF"/>
              </a:solidFill>
              <a:round/>
              <a:headEnd/>
              <a:tailEnd/>
            </a:ln>
          </p:spPr>
          <p:txBody>
            <a:bodyPr/>
            <a:lstStyle/>
            <a:p>
              <a:endParaRPr lang="en-GB"/>
            </a:p>
          </p:txBody>
        </p:sp>
        <p:sp>
          <p:nvSpPr>
            <p:cNvPr id="274794" name="Line 362"/>
            <p:cNvSpPr>
              <a:spLocks noChangeShapeType="1"/>
            </p:cNvSpPr>
            <p:nvPr/>
          </p:nvSpPr>
          <p:spPr bwMode="auto">
            <a:xfrm>
              <a:off x="2594" y="1509"/>
              <a:ext cx="13" cy="1"/>
            </a:xfrm>
            <a:prstGeom prst="line">
              <a:avLst/>
            </a:prstGeom>
            <a:noFill/>
            <a:ln w="30163">
              <a:solidFill>
                <a:srgbClr val="FF00FF"/>
              </a:solidFill>
              <a:round/>
              <a:headEnd/>
              <a:tailEnd/>
            </a:ln>
          </p:spPr>
          <p:txBody>
            <a:bodyPr/>
            <a:lstStyle/>
            <a:p>
              <a:endParaRPr lang="en-GB"/>
            </a:p>
          </p:txBody>
        </p:sp>
        <p:sp>
          <p:nvSpPr>
            <p:cNvPr id="274795" name="Line 363"/>
            <p:cNvSpPr>
              <a:spLocks noChangeShapeType="1"/>
            </p:cNvSpPr>
            <p:nvPr/>
          </p:nvSpPr>
          <p:spPr bwMode="auto">
            <a:xfrm flipV="1">
              <a:off x="2607" y="1503"/>
              <a:ext cx="6" cy="6"/>
            </a:xfrm>
            <a:prstGeom prst="line">
              <a:avLst/>
            </a:prstGeom>
            <a:noFill/>
            <a:ln w="30163">
              <a:solidFill>
                <a:srgbClr val="FF00FF"/>
              </a:solidFill>
              <a:round/>
              <a:headEnd/>
              <a:tailEnd/>
            </a:ln>
          </p:spPr>
          <p:txBody>
            <a:bodyPr/>
            <a:lstStyle/>
            <a:p>
              <a:endParaRPr lang="en-GB"/>
            </a:p>
          </p:txBody>
        </p:sp>
        <p:sp>
          <p:nvSpPr>
            <p:cNvPr id="274796" name="Line 364"/>
            <p:cNvSpPr>
              <a:spLocks noChangeShapeType="1"/>
            </p:cNvSpPr>
            <p:nvPr/>
          </p:nvSpPr>
          <p:spPr bwMode="auto">
            <a:xfrm>
              <a:off x="2613" y="1503"/>
              <a:ext cx="13" cy="1"/>
            </a:xfrm>
            <a:prstGeom prst="line">
              <a:avLst/>
            </a:prstGeom>
            <a:noFill/>
            <a:ln w="30163">
              <a:solidFill>
                <a:srgbClr val="FF00FF"/>
              </a:solidFill>
              <a:round/>
              <a:headEnd/>
              <a:tailEnd/>
            </a:ln>
          </p:spPr>
          <p:txBody>
            <a:bodyPr/>
            <a:lstStyle/>
            <a:p>
              <a:endParaRPr lang="en-GB"/>
            </a:p>
          </p:txBody>
        </p:sp>
        <p:sp>
          <p:nvSpPr>
            <p:cNvPr id="274797" name="Line 365"/>
            <p:cNvSpPr>
              <a:spLocks noChangeShapeType="1"/>
            </p:cNvSpPr>
            <p:nvPr/>
          </p:nvSpPr>
          <p:spPr bwMode="auto">
            <a:xfrm>
              <a:off x="2626" y="1503"/>
              <a:ext cx="13" cy="1"/>
            </a:xfrm>
            <a:prstGeom prst="line">
              <a:avLst/>
            </a:prstGeom>
            <a:noFill/>
            <a:ln w="30163">
              <a:solidFill>
                <a:srgbClr val="FF00FF"/>
              </a:solidFill>
              <a:round/>
              <a:headEnd/>
              <a:tailEnd/>
            </a:ln>
          </p:spPr>
          <p:txBody>
            <a:bodyPr/>
            <a:lstStyle/>
            <a:p>
              <a:endParaRPr lang="en-GB"/>
            </a:p>
          </p:txBody>
        </p:sp>
        <p:sp>
          <p:nvSpPr>
            <p:cNvPr id="274798" name="Line 366"/>
            <p:cNvSpPr>
              <a:spLocks noChangeShapeType="1"/>
            </p:cNvSpPr>
            <p:nvPr/>
          </p:nvSpPr>
          <p:spPr bwMode="auto">
            <a:xfrm flipV="1">
              <a:off x="2639" y="1497"/>
              <a:ext cx="6" cy="6"/>
            </a:xfrm>
            <a:prstGeom prst="line">
              <a:avLst/>
            </a:prstGeom>
            <a:noFill/>
            <a:ln w="30163">
              <a:solidFill>
                <a:srgbClr val="FF00FF"/>
              </a:solidFill>
              <a:round/>
              <a:headEnd/>
              <a:tailEnd/>
            </a:ln>
          </p:spPr>
          <p:txBody>
            <a:bodyPr/>
            <a:lstStyle/>
            <a:p>
              <a:endParaRPr lang="en-GB"/>
            </a:p>
          </p:txBody>
        </p:sp>
        <p:sp>
          <p:nvSpPr>
            <p:cNvPr id="274799" name="Line 367"/>
            <p:cNvSpPr>
              <a:spLocks noChangeShapeType="1"/>
            </p:cNvSpPr>
            <p:nvPr/>
          </p:nvSpPr>
          <p:spPr bwMode="auto">
            <a:xfrm>
              <a:off x="2645" y="1497"/>
              <a:ext cx="13" cy="1"/>
            </a:xfrm>
            <a:prstGeom prst="line">
              <a:avLst/>
            </a:prstGeom>
            <a:noFill/>
            <a:ln w="30163">
              <a:solidFill>
                <a:srgbClr val="FF00FF"/>
              </a:solidFill>
              <a:round/>
              <a:headEnd/>
              <a:tailEnd/>
            </a:ln>
          </p:spPr>
          <p:txBody>
            <a:bodyPr/>
            <a:lstStyle/>
            <a:p>
              <a:endParaRPr lang="en-GB"/>
            </a:p>
          </p:txBody>
        </p:sp>
        <p:sp>
          <p:nvSpPr>
            <p:cNvPr id="274800" name="Line 368"/>
            <p:cNvSpPr>
              <a:spLocks noChangeShapeType="1"/>
            </p:cNvSpPr>
            <p:nvPr/>
          </p:nvSpPr>
          <p:spPr bwMode="auto">
            <a:xfrm>
              <a:off x="2658" y="1497"/>
              <a:ext cx="6" cy="1"/>
            </a:xfrm>
            <a:prstGeom prst="line">
              <a:avLst/>
            </a:prstGeom>
            <a:noFill/>
            <a:ln w="30163">
              <a:solidFill>
                <a:srgbClr val="FF00FF"/>
              </a:solidFill>
              <a:round/>
              <a:headEnd/>
              <a:tailEnd/>
            </a:ln>
          </p:spPr>
          <p:txBody>
            <a:bodyPr/>
            <a:lstStyle/>
            <a:p>
              <a:endParaRPr lang="en-GB"/>
            </a:p>
          </p:txBody>
        </p:sp>
        <p:sp>
          <p:nvSpPr>
            <p:cNvPr id="274801" name="Line 369"/>
            <p:cNvSpPr>
              <a:spLocks noChangeShapeType="1"/>
            </p:cNvSpPr>
            <p:nvPr/>
          </p:nvSpPr>
          <p:spPr bwMode="auto">
            <a:xfrm flipV="1">
              <a:off x="2664" y="1490"/>
              <a:ext cx="13" cy="7"/>
            </a:xfrm>
            <a:prstGeom prst="line">
              <a:avLst/>
            </a:prstGeom>
            <a:noFill/>
            <a:ln w="30163">
              <a:solidFill>
                <a:srgbClr val="FF00FF"/>
              </a:solidFill>
              <a:round/>
              <a:headEnd/>
              <a:tailEnd/>
            </a:ln>
          </p:spPr>
          <p:txBody>
            <a:bodyPr/>
            <a:lstStyle/>
            <a:p>
              <a:endParaRPr lang="en-GB"/>
            </a:p>
          </p:txBody>
        </p:sp>
        <p:sp>
          <p:nvSpPr>
            <p:cNvPr id="274802" name="Line 370"/>
            <p:cNvSpPr>
              <a:spLocks noChangeShapeType="1"/>
            </p:cNvSpPr>
            <p:nvPr/>
          </p:nvSpPr>
          <p:spPr bwMode="auto">
            <a:xfrm>
              <a:off x="2677" y="1490"/>
              <a:ext cx="12" cy="1"/>
            </a:xfrm>
            <a:prstGeom prst="line">
              <a:avLst/>
            </a:prstGeom>
            <a:noFill/>
            <a:ln w="30163">
              <a:solidFill>
                <a:srgbClr val="FF00FF"/>
              </a:solidFill>
              <a:round/>
              <a:headEnd/>
              <a:tailEnd/>
            </a:ln>
          </p:spPr>
          <p:txBody>
            <a:bodyPr/>
            <a:lstStyle/>
            <a:p>
              <a:endParaRPr lang="en-GB"/>
            </a:p>
          </p:txBody>
        </p:sp>
        <p:sp>
          <p:nvSpPr>
            <p:cNvPr id="274803" name="Line 371"/>
            <p:cNvSpPr>
              <a:spLocks noChangeShapeType="1"/>
            </p:cNvSpPr>
            <p:nvPr/>
          </p:nvSpPr>
          <p:spPr bwMode="auto">
            <a:xfrm>
              <a:off x="2689" y="1490"/>
              <a:ext cx="7" cy="1"/>
            </a:xfrm>
            <a:prstGeom prst="line">
              <a:avLst/>
            </a:prstGeom>
            <a:noFill/>
            <a:ln w="30163">
              <a:solidFill>
                <a:srgbClr val="FF00FF"/>
              </a:solidFill>
              <a:round/>
              <a:headEnd/>
              <a:tailEnd/>
            </a:ln>
          </p:spPr>
          <p:txBody>
            <a:bodyPr/>
            <a:lstStyle/>
            <a:p>
              <a:endParaRPr lang="en-GB"/>
            </a:p>
          </p:txBody>
        </p:sp>
        <p:sp>
          <p:nvSpPr>
            <p:cNvPr id="274804" name="Line 372"/>
            <p:cNvSpPr>
              <a:spLocks noChangeShapeType="1"/>
            </p:cNvSpPr>
            <p:nvPr/>
          </p:nvSpPr>
          <p:spPr bwMode="auto">
            <a:xfrm flipV="1">
              <a:off x="2696" y="1484"/>
              <a:ext cx="12" cy="6"/>
            </a:xfrm>
            <a:prstGeom prst="line">
              <a:avLst/>
            </a:prstGeom>
            <a:noFill/>
            <a:ln w="30163">
              <a:solidFill>
                <a:srgbClr val="FF00FF"/>
              </a:solidFill>
              <a:round/>
              <a:headEnd/>
              <a:tailEnd/>
            </a:ln>
          </p:spPr>
          <p:txBody>
            <a:bodyPr/>
            <a:lstStyle/>
            <a:p>
              <a:endParaRPr lang="en-GB"/>
            </a:p>
          </p:txBody>
        </p:sp>
        <p:sp>
          <p:nvSpPr>
            <p:cNvPr id="274805" name="Line 373"/>
            <p:cNvSpPr>
              <a:spLocks noChangeShapeType="1"/>
            </p:cNvSpPr>
            <p:nvPr/>
          </p:nvSpPr>
          <p:spPr bwMode="auto">
            <a:xfrm>
              <a:off x="2708" y="1484"/>
              <a:ext cx="7" cy="1"/>
            </a:xfrm>
            <a:prstGeom prst="line">
              <a:avLst/>
            </a:prstGeom>
            <a:noFill/>
            <a:ln w="30163">
              <a:solidFill>
                <a:srgbClr val="FF00FF"/>
              </a:solidFill>
              <a:round/>
              <a:headEnd/>
              <a:tailEnd/>
            </a:ln>
          </p:spPr>
          <p:txBody>
            <a:bodyPr/>
            <a:lstStyle/>
            <a:p>
              <a:endParaRPr lang="en-GB"/>
            </a:p>
          </p:txBody>
        </p:sp>
        <p:sp>
          <p:nvSpPr>
            <p:cNvPr id="274806" name="Line 374"/>
            <p:cNvSpPr>
              <a:spLocks noChangeShapeType="1"/>
            </p:cNvSpPr>
            <p:nvPr/>
          </p:nvSpPr>
          <p:spPr bwMode="auto">
            <a:xfrm flipV="1">
              <a:off x="2715" y="1478"/>
              <a:ext cx="12" cy="6"/>
            </a:xfrm>
            <a:prstGeom prst="line">
              <a:avLst/>
            </a:prstGeom>
            <a:noFill/>
            <a:ln w="30163">
              <a:solidFill>
                <a:srgbClr val="FF00FF"/>
              </a:solidFill>
              <a:round/>
              <a:headEnd/>
              <a:tailEnd/>
            </a:ln>
          </p:spPr>
          <p:txBody>
            <a:bodyPr/>
            <a:lstStyle/>
            <a:p>
              <a:endParaRPr lang="en-GB"/>
            </a:p>
          </p:txBody>
        </p:sp>
        <p:sp>
          <p:nvSpPr>
            <p:cNvPr id="274807" name="Line 375"/>
            <p:cNvSpPr>
              <a:spLocks noChangeShapeType="1"/>
            </p:cNvSpPr>
            <p:nvPr/>
          </p:nvSpPr>
          <p:spPr bwMode="auto">
            <a:xfrm>
              <a:off x="2727" y="1478"/>
              <a:ext cx="13" cy="1"/>
            </a:xfrm>
            <a:prstGeom prst="line">
              <a:avLst/>
            </a:prstGeom>
            <a:noFill/>
            <a:ln w="30163">
              <a:solidFill>
                <a:srgbClr val="FF00FF"/>
              </a:solidFill>
              <a:round/>
              <a:headEnd/>
              <a:tailEnd/>
            </a:ln>
          </p:spPr>
          <p:txBody>
            <a:bodyPr/>
            <a:lstStyle/>
            <a:p>
              <a:endParaRPr lang="en-GB"/>
            </a:p>
          </p:txBody>
        </p:sp>
        <p:sp>
          <p:nvSpPr>
            <p:cNvPr id="274808" name="Line 376"/>
            <p:cNvSpPr>
              <a:spLocks noChangeShapeType="1"/>
            </p:cNvSpPr>
            <p:nvPr/>
          </p:nvSpPr>
          <p:spPr bwMode="auto">
            <a:xfrm>
              <a:off x="2740" y="1478"/>
              <a:ext cx="7" cy="1"/>
            </a:xfrm>
            <a:prstGeom prst="line">
              <a:avLst/>
            </a:prstGeom>
            <a:noFill/>
            <a:ln w="30163">
              <a:solidFill>
                <a:srgbClr val="FF00FF"/>
              </a:solidFill>
              <a:round/>
              <a:headEnd/>
              <a:tailEnd/>
            </a:ln>
          </p:spPr>
          <p:txBody>
            <a:bodyPr/>
            <a:lstStyle/>
            <a:p>
              <a:endParaRPr lang="en-GB"/>
            </a:p>
          </p:txBody>
        </p:sp>
        <p:sp>
          <p:nvSpPr>
            <p:cNvPr id="274809" name="Line 377"/>
            <p:cNvSpPr>
              <a:spLocks noChangeShapeType="1"/>
            </p:cNvSpPr>
            <p:nvPr/>
          </p:nvSpPr>
          <p:spPr bwMode="auto">
            <a:xfrm flipV="1">
              <a:off x="2747" y="1471"/>
              <a:ext cx="12" cy="7"/>
            </a:xfrm>
            <a:prstGeom prst="line">
              <a:avLst/>
            </a:prstGeom>
            <a:noFill/>
            <a:ln w="30163">
              <a:solidFill>
                <a:srgbClr val="FF00FF"/>
              </a:solidFill>
              <a:round/>
              <a:headEnd/>
              <a:tailEnd/>
            </a:ln>
          </p:spPr>
          <p:txBody>
            <a:bodyPr/>
            <a:lstStyle/>
            <a:p>
              <a:endParaRPr lang="en-GB"/>
            </a:p>
          </p:txBody>
        </p:sp>
        <p:sp>
          <p:nvSpPr>
            <p:cNvPr id="274810" name="Line 378"/>
            <p:cNvSpPr>
              <a:spLocks noChangeShapeType="1"/>
            </p:cNvSpPr>
            <p:nvPr/>
          </p:nvSpPr>
          <p:spPr bwMode="auto">
            <a:xfrm>
              <a:off x="2759" y="1471"/>
              <a:ext cx="7" cy="1"/>
            </a:xfrm>
            <a:prstGeom prst="line">
              <a:avLst/>
            </a:prstGeom>
            <a:noFill/>
            <a:ln w="30163">
              <a:solidFill>
                <a:srgbClr val="FF00FF"/>
              </a:solidFill>
              <a:round/>
              <a:headEnd/>
              <a:tailEnd/>
            </a:ln>
          </p:spPr>
          <p:txBody>
            <a:bodyPr/>
            <a:lstStyle/>
            <a:p>
              <a:endParaRPr lang="en-GB"/>
            </a:p>
          </p:txBody>
        </p:sp>
        <p:sp>
          <p:nvSpPr>
            <p:cNvPr id="274811" name="Line 379"/>
            <p:cNvSpPr>
              <a:spLocks noChangeShapeType="1"/>
            </p:cNvSpPr>
            <p:nvPr/>
          </p:nvSpPr>
          <p:spPr bwMode="auto">
            <a:xfrm flipV="1">
              <a:off x="2766" y="1465"/>
              <a:ext cx="12" cy="6"/>
            </a:xfrm>
            <a:prstGeom prst="line">
              <a:avLst/>
            </a:prstGeom>
            <a:noFill/>
            <a:ln w="30163">
              <a:solidFill>
                <a:srgbClr val="FF00FF"/>
              </a:solidFill>
              <a:round/>
              <a:headEnd/>
              <a:tailEnd/>
            </a:ln>
          </p:spPr>
          <p:txBody>
            <a:bodyPr/>
            <a:lstStyle/>
            <a:p>
              <a:endParaRPr lang="en-GB"/>
            </a:p>
          </p:txBody>
        </p:sp>
        <p:sp>
          <p:nvSpPr>
            <p:cNvPr id="274812" name="Line 380"/>
            <p:cNvSpPr>
              <a:spLocks noChangeShapeType="1"/>
            </p:cNvSpPr>
            <p:nvPr/>
          </p:nvSpPr>
          <p:spPr bwMode="auto">
            <a:xfrm>
              <a:off x="2778" y="1465"/>
              <a:ext cx="13" cy="1"/>
            </a:xfrm>
            <a:prstGeom prst="line">
              <a:avLst/>
            </a:prstGeom>
            <a:noFill/>
            <a:ln w="30163">
              <a:solidFill>
                <a:srgbClr val="FF00FF"/>
              </a:solidFill>
              <a:round/>
              <a:headEnd/>
              <a:tailEnd/>
            </a:ln>
          </p:spPr>
          <p:txBody>
            <a:bodyPr/>
            <a:lstStyle/>
            <a:p>
              <a:endParaRPr lang="en-GB"/>
            </a:p>
          </p:txBody>
        </p:sp>
        <p:sp>
          <p:nvSpPr>
            <p:cNvPr id="274813" name="Line 381"/>
            <p:cNvSpPr>
              <a:spLocks noChangeShapeType="1"/>
            </p:cNvSpPr>
            <p:nvPr/>
          </p:nvSpPr>
          <p:spPr bwMode="auto">
            <a:xfrm flipV="1">
              <a:off x="2791" y="1458"/>
              <a:ext cx="6" cy="7"/>
            </a:xfrm>
            <a:prstGeom prst="line">
              <a:avLst/>
            </a:prstGeom>
            <a:noFill/>
            <a:ln w="30163">
              <a:solidFill>
                <a:srgbClr val="FF00FF"/>
              </a:solidFill>
              <a:round/>
              <a:headEnd/>
              <a:tailEnd/>
            </a:ln>
          </p:spPr>
          <p:txBody>
            <a:bodyPr/>
            <a:lstStyle/>
            <a:p>
              <a:endParaRPr lang="en-GB"/>
            </a:p>
          </p:txBody>
        </p:sp>
        <p:sp>
          <p:nvSpPr>
            <p:cNvPr id="274814" name="Line 382"/>
            <p:cNvSpPr>
              <a:spLocks noChangeShapeType="1"/>
            </p:cNvSpPr>
            <p:nvPr/>
          </p:nvSpPr>
          <p:spPr bwMode="auto">
            <a:xfrm>
              <a:off x="2797" y="1458"/>
              <a:ext cx="13" cy="1"/>
            </a:xfrm>
            <a:prstGeom prst="line">
              <a:avLst/>
            </a:prstGeom>
            <a:noFill/>
            <a:ln w="30163">
              <a:solidFill>
                <a:srgbClr val="FF00FF"/>
              </a:solidFill>
              <a:round/>
              <a:headEnd/>
              <a:tailEnd/>
            </a:ln>
          </p:spPr>
          <p:txBody>
            <a:bodyPr/>
            <a:lstStyle/>
            <a:p>
              <a:endParaRPr lang="en-GB"/>
            </a:p>
          </p:txBody>
        </p:sp>
        <p:sp>
          <p:nvSpPr>
            <p:cNvPr id="274815" name="Line 383"/>
            <p:cNvSpPr>
              <a:spLocks noChangeShapeType="1"/>
            </p:cNvSpPr>
            <p:nvPr/>
          </p:nvSpPr>
          <p:spPr bwMode="auto">
            <a:xfrm flipV="1">
              <a:off x="2810" y="1452"/>
              <a:ext cx="6" cy="6"/>
            </a:xfrm>
            <a:prstGeom prst="line">
              <a:avLst/>
            </a:prstGeom>
            <a:noFill/>
            <a:ln w="30163">
              <a:solidFill>
                <a:srgbClr val="FF00FF"/>
              </a:solidFill>
              <a:round/>
              <a:headEnd/>
              <a:tailEnd/>
            </a:ln>
          </p:spPr>
          <p:txBody>
            <a:bodyPr/>
            <a:lstStyle/>
            <a:p>
              <a:endParaRPr lang="en-GB"/>
            </a:p>
          </p:txBody>
        </p:sp>
      </p:grpSp>
      <p:sp>
        <p:nvSpPr>
          <p:cNvPr id="274817" name="Line 385"/>
          <p:cNvSpPr>
            <a:spLocks noChangeShapeType="1"/>
          </p:cNvSpPr>
          <p:nvPr/>
        </p:nvSpPr>
        <p:spPr bwMode="auto">
          <a:xfrm>
            <a:off x="4470400" y="2305050"/>
            <a:ext cx="20638" cy="1588"/>
          </a:xfrm>
          <a:prstGeom prst="line">
            <a:avLst/>
          </a:prstGeom>
          <a:noFill/>
          <a:ln w="30163">
            <a:solidFill>
              <a:srgbClr val="FF00FF"/>
            </a:solidFill>
            <a:round/>
            <a:headEnd/>
            <a:tailEnd/>
          </a:ln>
        </p:spPr>
        <p:txBody>
          <a:bodyPr/>
          <a:lstStyle/>
          <a:p>
            <a:endParaRPr lang="en-GB"/>
          </a:p>
        </p:txBody>
      </p:sp>
      <p:sp>
        <p:nvSpPr>
          <p:cNvPr id="274818" name="Line 386"/>
          <p:cNvSpPr>
            <a:spLocks noChangeShapeType="1"/>
          </p:cNvSpPr>
          <p:nvPr/>
        </p:nvSpPr>
        <p:spPr bwMode="auto">
          <a:xfrm flipV="1">
            <a:off x="4491038" y="2295525"/>
            <a:ext cx="20637" cy="9525"/>
          </a:xfrm>
          <a:prstGeom prst="line">
            <a:avLst/>
          </a:prstGeom>
          <a:noFill/>
          <a:ln w="30163">
            <a:solidFill>
              <a:srgbClr val="FF00FF"/>
            </a:solidFill>
            <a:round/>
            <a:headEnd/>
            <a:tailEnd/>
          </a:ln>
        </p:spPr>
        <p:txBody>
          <a:bodyPr/>
          <a:lstStyle/>
          <a:p>
            <a:endParaRPr lang="en-GB"/>
          </a:p>
        </p:txBody>
      </p:sp>
      <p:sp>
        <p:nvSpPr>
          <p:cNvPr id="274819" name="Line 387"/>
          <p:cNvSpPr>
            <a:spLocks noChangeShapeType="1"/>
          </p:cNvSpPr>
          <p:nvPr/>
        </p:nvSpPr>
        <p:spPr bwMode="auto">
          <a:xfrm>
            <a:off x="4511675" y="2295525"/>
            <a:ext cx="9525" cy="1588"/>
          </a:xfrm>
          <a:prstGeom prst="line">
            <a:avLst/>
          </a:prstGeom>
          <a:noFill/>
          <a:ln w="30163">
            <a:solidFill>
              <a:srgbClr val="FF00FF"/>
            </a:solidFill>
            <a:round/>
            <a:headEnd/>
            <a:tailEnd/>
          </a:ln>
        </p:spPr>
        <p:txBody>
          <a:bodyPr/>
          <a:lstStyle/>
          <a:p>
            <a:endParaRPr lang="en-GB"/>
          </a:p>
        </p:txBody>
      </p:sp>
      <p:sp>
        <p:nvSpPr>
          <p:cNvPr id="274820" name="Line 388"/>
          <p:cNvSpPr>
            <a:spLocks noChangeShapeType="1"/>
          </p:cNvSpPr>
          <p:nvPr/>
        </p:nvSpPr>
        <p:spPr bwMode="auto">
          <a:xfrm flipV="1">
            <a:off x="4521200" y="2284413"/>
            <a:ext cx="20638" cy="11112"/>
          </a:xfrm>
          <a:prstGeom prst="line">
            <a:avLst/>
          </a:prstGeom>
          <a:noFill/>
          <a:ln w="30163">
            <a:solidFill>
              <a:srgbClr val="FF00FF"/>
            </a:solidFill>
            <a:round/>
            <a:headEnd/>
            <a:tailEnd/>
          </a:ln>
        </p:spPr>
        <p:txBody>
          <a:bodyPr/>
          <a:lstStyle/>
          <a:p>
            <a:endParaRPr lang="en-GB"/>
          </a:p>
        </p:txBody>
      </p:sp>
      <p:sp>
        <p:nvSpPr>
          <p:cNvPr id="274821" name="Line 389"/>
          <p:cNvSpPr>
            <a:spLocks noChangeShapeType="1"/>
          </p:cNvSpPr>
          <p:nvPr/>
        </p:nvSpPr>
        <p:spPr bwMode="auto">
          <a:xfrm flipV="1">
            <a:off x="4541838" y="2274888"/>
            <a:ext cx="9525" cy="9525"/>
          </a:xfrm>
          <a:prstGeom prst="line">
            <a:avLst/>
          </a:prstGeom>
          <a:noFill/>
          <a:ln w="30163">
            <a:solidFill>
              <a:srgbClr val="FF00FF"/>
            </a:solidFill>
            <a:round/>
            <a:headEnd/>
            <a:tailEnd/>
          </a:ln>
        </p:spPr>
        <p:txBody>
          <a:bodyPr/>
          <a:lstStyle/>
          <a:p>
            <a:endParaRPr lang="en-GB"/>
          </a:p>
        </p:txBody>
      </p:sp>
      <p:sp>
        <p:nvSpPr>
          <p:cNvPr id="274822" name="Line 390"/>
          <p:cNvSpPr>
            <a:spLocks noChangeShapeType="1"/>
          </p:cNvSpPr>
          <p:nvPr/>
        </p:nvSpPr>
        <p:spPr bwMode="auto">
          <a:xfrm>
            <a:off x="4551363" y="2274888"/>
            <a:ext cx="20637" cy="1587"/>
          </a:xfrm>
          <a:prstGeom prst="line">
            <a:avLst/>
          </a:prstGeom>
          <a:noFill/>
          <a:ln w="30163">
            <a:solidFill>
              <a:srgbClr val="FF00FF"/>
            </a:solidFill>
            <a:round/>
            <a:headEnd/>
            <a:tailEnd/>
          </a:ln>
        </p:spPr>
        <p:txBody>
          <a:bodyPr/>
          <a:lstStyle/>
          <a:p>
            <a:endParaRPr lang="en-GB"/>
          </a:p>
        </p:txBody>
      </p:sp>
      <p:sp>
        <p:nvSpPr>
          <p:cNvPr id="274823" name="Line 391"/>
          <p:cNvSpPr>
            <a:spLocks noChangeShapeType="1"/>
          </p:cNvSpPr>
          <p:nvPr/>
        </p:nvSpPr>
        <p:spPr bwMode="auto">
          <a:xfrm flipV="1">
            <a:off x="4572000" y="2265363"/>
            <a:ext cx="19050" cy="9525"/>
          </a:xfrm>
          <a:prstGeom prst="line">
            <a:avLst/>
          </a:prstGeom>
          <a:noFill/>
          <a:ln w="30163">
            <a:solidFill>
              <a:srgbClr val="FF00FF"/>
            </a:solidFill>
            <a:round/>
            <a:headEnd/>
            <a:tailEnd/>
          </a:ln>
        </p:spPr>
        <p:txBody>
          <a:bodyPr/>
          <a:lstStyle/>
          <a:p>
            <a:endParaRPr lang="en-GB"/>
          </a:p>
        </p:txBody>
      </p:sp>
      <p:sp>
        <p:nvSpPr>
          <p:cNvPr id="274824" name="Line 392"/>
          <p:cNvSpPr>
            <a:spLocks noChangeShapeType="1"/>
          </p:cNvSpPr>
          <p:nvPr/>
        </p:nvSpPr>
        <p:spPr bwMode="auto">
          <a:xfrm>
            <a:off x="4591050" y="2265363"/>
            <a:ext cx="11113" cy="1587"/>
          </a:xfrm>
          <a:prstGeom prst="line">
            <a:avLst/>
          </a:prstGeom>
          <a:noFill/>
          <a:ln w="30163">
            <a:solidFill>
              <a:srgbClr val="FF00FF"/>
            </a:solidFill>
            <a:round/>
            <a:headEnd/>
            <a:tailEnd/>
          </a:ln>
        </p:spPr>
        <p:txBody>
          <a:bodyPr/>
          <a:lstStyle/>
          <a:p>
            <a:endParaRPr lang="en-GB"/>
          </a:p>
        </p:txBody>
      </p:sp>
      <p:sp>
        <p:nvSpPr>
          <p:cNvPr id="274825" name="Line 393"/>
          <p:cNvSpPr>
            <a:spLocks noChangeShapeType="1"/>
          </p:cNvSpPr>
          <p:nvPr/>
        </p:nvSpPr>
        <p:spPr bwMode="auto">
          <a:xfrm flipV="1">
            <a:off x="4602163" y="2254250"/>
            <a:ext cx="19050" cy="11113"/>
          </a:xfrm>
          <a:prstGeom prst="line">
            <a:avLst/>
          </a:prstGeom>
          <a:noFill/>
          <a:ln w="30163">
            <a:solidFill>
              <a:srgbClr val="FF00FF"/>
            </a:solidFill>
            <a:round/>
            <a:headEnd/>
            <a:tailEnd/>
          </a:ln>
        </p:spPr>
        <p:txBody>
          <a:bodyPr/>
          <a:lstStyle/>
          <a:p>
            <a:endParaRPr lang="en-GB"/>
          </a:p>
        </p:txBody>
      </p:sp>
      <p:sp>
        <p:nvSpPr>
          <p:cNvPr id="274826" name="Line 394"/>
          <p:cNvSpPr>
            <a:spLocks noChangeShapeType="1"/>
          </p:cNvSpPr>
          <p:nvPr/>
        </p:nvSpPr>
        <p:spPr bwMode="auto">
          <a:xfrm flipV="1">
            <a:off x="4621213" y="2244725"/>
            <a:ext cx="11112" cy="9525"/>
          </a:xfrm>
          <a:prstGeom prst="line">
            <a:avLst/>
          </a:prstGeom>
          <a:noFill/>
          <a:ln w="30163">
            <a:solidFill>
              <a:srgbClr val="FF00FF"/>
            </a:solidFill>
            <a:round/>
            <a:headEnd/>
            <a:tailEnd/>
          </a:ln>
        </p:spPr>
        <p:txBody>
          <a:bodyPr/>
          <a:lstStyle/>
          <a:p>
            <a:endParaRPr lang="en-GB"/>
          </a:p>
        </p:txBody>
      </p:sp>
      <p:sp>
        <p:nvSpPr>
          <p:cNvPr id="274827" name="Line 395"/>
          <p:cNvSpPr>
            <a:spLocks noChangeShapeType="1"/>
          </p:cNvSpPr>
          <p:nvPr/>
        </p:nvSpPr>
        <p:spPr bwMode="auto">
          <a:xfrm>
            <a:off x="4632325" y="2244725"/>
            <a:ext cx="19050" cy="1588"/>
          </a:xfrm>
          <a:prstGeom prst="line">
            <a:avLst/>
          </a:prstGeom>
          <a:noFill/>
          <a:ln w="30163">
            <a:solidFill>
              <a:srgbClr val="FF00FF"/>
            </a:solidFill>
            <a:round/>
            <a:headEnd/>
            <a:tailEnd/>
          </a:ln>
        </p:spPr>
        <p:txBody>
          <a:bodyPr/>
          <a:lstStyle/>
          <a:p>
            <a:endParaRPr lang="en-GB"/>
          </a:p>
        </p:txBody>
      </p:sp>
      <p:sp>
        <p:nvSpPr>
          <p:cNvPr id="274828" name="Line 396"/>
          <p:cNvSpPr>
            <a:spLocks noChangeShapeType="1"/>
          </p:cNvSpPr>
          <p:nvPr/>
        </p:nvSpPr>
        <p:spPr bwMode="auto">
          <a:xfrm flipV="1">
            <a:off x="4651375" y="2233613"/>
            <a:ext cx="11113" cy="11112"/>
          </a:xfrm>
          <a:prstGeom prst="line">
            <a:avLst/>
          </a:prstGeom>
          <a:noFill/>
          <a:ln w="30163">
            <a:solidFill>
              <a:srgbClr val="FF00FF"/>
            </a:solidFill>
            <a:round/>
            <a:headEnd/>
            <a:tailEnd/>
          </a:ln>
        </p:spPr>
        <p:txBody>
          <a:bodyPr/>
          <a:lstStyle/>
          <a:p>
            <a:endParaRPr lang="en-GB"/>
          </a:p>
        </p:txBody>
      </p:sp>
      <p:sp>
        <p:nvSpPr>
          <p:cNvPr id="274829" name="Line 397"/>
          <p:cNvSpPr>
            <a:spLocks noChangeShapeType="1"/>
          </p:cNvSpPr>
          <p:nvPr/>
        </p:nvSpPr>
        <p:spPr bwMode="auto">
          <a:xfrm flipV="1">
            <a:off x="4662488" y="2224088"/>
            <a:ext cx="19050" cy="9525"/>
          </a:xfrm>
          <a:prstGeom prst="line">
            <a:avLst/>
          </a:prstGeom>
          <a:noFill/>
          <a:ln w="30163">
            <a:solidFill>
              <a:srgbClr val="FF00FF"/>
            </a:solidFill>
            <a:round/>
            <a:headEnd/>
            <a:tailEnd/>
          </a:ln>
        </p:spPr>
        <p:txBody>
          <a:bodyPr/>
          <a:lstStyle/>
          <a:p>
            <a:endParaRPr lang="en-GB"/>
          </a:p>
        </p:txBody>
      </p:sp>
      <p:sp>
        <p:nvSpPr>
          <p:cNvPr id="274830" name="Line 398"/>
          <p:cNvSpPr>
            <a:spLocks noChangeShapeType="1"/>
          </p:cNvSpPr>
          <p:nvPr/>
        </p:nvSpPr>
        <p:spPr bwMode="auto">
          <a:xfrm flipV="1">
            <a:off x="4681538" y="2214563"/>
            <a:ext cx="20637" cy="9525"/>
          </a:xfrm>
          <a:prstGeom prst="line">
            <a:avLst/>
          </a:prstGeom>
          <a:noFill/>
          <a:ln w="30163">
            <a:solidFill>
              <a:srgbClr val="FF00FF"/>
            </a:solidFill>
            <a:round/>
            <a:headEnd/>
            <a:tailEnd/>
          </a:ln>
        </p:spPr>
        <p:txBody>
          <a:bodyPr/>
          <a:lstStyle/>
          <a:p>
            <a:endParaRPr lang="en-GB"/>
          </a:p>
        </p:txBody>
      </p:sp>
      <p:sp>
        <p:nvSpPr>
          <p:cNvPr id="274831" name="Line 399"/>
          <p:cNvSpPr>
            <a:spLocks noChangeShapeType="1"/>
          </p:cNvSpPr>
          <p:nvPr/>
        </p:nvSpPr>
        <p:spPr bwMode="auto">
          <a:xfrm>
            <a:off x="4702175" y="2214563"/>
            <a:ext cx="9525" cy="1587"/>
          </a:xfrm>
          <a:prstGeom prst="line">
            <a:avLst/>
          </a:prstGeom>
          <a:noFill/>
          <a:ln w="30163">
            <a:solidFill>
              <a:srgbClr val="FF00FF"/>
            </a:solidFill>
            <a:round/>
            <a:headEnd/>
            <a:tailEnd/>
          </a:ln>
        </p:spPr>
        <p:txBody>
          <a:bodyPr/>
          <a:lstStyle/>
          <a:p>
            <a:endParaRPr lang="en-GB"/>
          </a:p>
        </p:txBody>
      </p:sp>
      <p:sp>
        <p:nvSpPr>
          <p:cNvPr id="274832" name="Line 400"/>
          <p:cNvSpPr>
            <a:spLocks noChangeShapeType="1"/>
          </p:cNvSpPr>
          <p:nvPr/>
        </p:nvSpPr>
        <p:spPr bwMode="auto">
          <a:xfrm flipV="1">
            <a:off x="4711700" y="2203450"/>
            <a:ext cx="20638" cy="11113"/>
          </a:xfrm>
          <a:prstGeom prst="line">
            <a:avLst/>
          </a:prstGeom>
          <a:noFill/>
          <a:ln w="30163">
            <a:solidFill>
              <a:srgbClr val="FF00FF"/>
            </a:solidFill>
            <a:round/>
            <a:headEnd/>
            <a:tailEnd/>
          </a:ln>
        </p:spPr>
        <p:txBody>
          <a:bodyPr/>
          <a:lstStyle/>
          <a:p>
            <a:endParaRPr lang="en-GB"/>
          </a:p>
        </p:txBody>
      </p:sp>
      <p:sp>
        <p:nvSpPr>
          <p:cNvPr id="274833" name="Line 401"/>
          <p:cNvSpPr>
            <a:spLocks noChangeShapeType="1"/>
          </p:cNvSpPr>
          <p:nvPr/>
        </p:nvSpPr>
        <p:spPr bwMode="auto">
          <a:xfrm flipV="1">
            <a:off x="4732338" y="2193925"/>
            <a:ext cx="9525" cy="9525"/>
          </a:xfrm>
          <a:prstGeom prst="line">
            <a:avLst/>
          </a:prstGeom>
          <a:noFill/>
          <a:ln w="30163">
            <a:solidFill>
              <a:srgbClr val="FF00FF"/>
            </a:solidFill>
            <a:round/>
            <a:headEnd/>
            <a:tailEnd/>
          </a:ln>
        </p:spPr>
        <p:txBody>
          <a:bodyPr/>
          <a:lstStyle/>
          <a:p>
            <a:endParaRPr lang="en-GB"/>
          </a:p>
        </p:txBody>
      </p:sp>
      <p:sp>
        <p:nvSpPr>
          <p:cNvPr id="274834" name="Line 402"/>
          <p:cNvSpPr>
            <a:spLocks noChangeShapeType="1"/>
          </p:cNvSpPr>
          <p:nvPr/>
        </p:nvSpPr>
        <p:spPr bwMode="auto">
          <a:xfrm flipV="1">
            <a:off x="4741863" y="2184400"/>
            <a:ext cx="20637" cy="9525"/>
          </a:xfrm>
          <a:prstGeom prst="line">
            <a:avLst/>
          </a:prstGeom>
          <a:noFill/>
          <a:ln w="30163">
            <a:solidFill>
              <a:srgbClr val="FF00FF"/>
            </a:solidFill>
            <a:round/>
            <a:headEnd/>
            <a:tailEnd/>
          </a:ln>
        </p:spPr>
        <p:txBody>
          <a:bodyPr/>
          <a:lstStyle/>
          <a:p>
            <a:endParaRPr lang="en-GB"/>
          </a:p>
        </p:txBody>
      </p:sp>
      <p:sp>
        <p:nvSpPr>
          <p:cNvPr id="274835" name="Line 403"/>
          <p:cNvSpPr>
            <a:spLocks noChangeShapeType="1"/>
          </p:cNvSpPr>
          <p:nvPr/>
        </p:nvSpPr>
        <p:spPr bwMode="auto">
          <a:xfrm flipV="1">
            <a:off x="4762500" y="2173288"/>
            <a:ext cx="20638" cy="11112"/>
          </a:xfrm>
          <a:prstGeom prst="line">
            <a:avLst/>
          </a:prstGeom>
          <a:noFill/>
          <a:ln w="30163">
            <a:solidFill>
              <a:srgbClr val="FF00FF"/>
            </a:solidFill>
            <a:round/>
            <a:headEnd/>
            <a:tailEnd/>
          </a:ln>
        </p:spPr>
        <p:txBody>
          <a:bodyPr/>
          <a:lstStyle/>
          <a:p>
            <a:endParaRPr lang="en-GB"/>
          </a:p>
        </p:txBody>
      </p:sp>
      <p:sp>
        <p:nvSpPr>
          <p:cNvPr id="274836" name="Line 404"/>
          <p:cNvSpPr>
            <a:spLocks noChangeShapeType="1"/>
          </p:cNvSpPr>
          <p:nvPr/>
        </p:nvSpPr>
        <p:spPr bwMode="auto">
          <a:xfrm>
            <a:off x="4783138" y="2173288"/>
            <a:ext cx="9525" cy="1587"/>
          </a:xfrm>
          <a:prstGeom prst="line">
            <a:avLst/>
          </a:prstGeom>
          <a:noFill/>
          <a:ln w="30163">
            <a:solidFill>
              <a:srgbClr val="FF00FF"/>
            </a:solidFill>
            <a:round/>
            <a:headEnd/>
            <a:tailEnd/>
          </a:ln>
        </p:spPr>
        <p:txBody>
          <a:bodyPr/>
          <a:lstStyle/>
          <a:p>
            <a:endParaRPr lang="en-GB"/>
          </a:p>
        </p:txBody>
      </p:sp>
      <p:sp>
        <p:nvSpPr>
          <p:cNvPr id="274837" name="Line 405"/>
          <p:cNvSpPr>
            <a:spLocks noChangeShapeType="1"/>
          </p:cNvSpPr>
          <p:nvPr/>
        </p:nvSpPr>
        <p:spPr bwMode="auto">
          <a:xfrm flipV="1">
            <a:off x="4792663" y="2163763"/>
            <a:ext cx="20637" cy="9525"/>
          </a:xfrm>
          <a:prstGeom prst="line">
            <a:avLst/>
          </a:prstGeom>
          <a:noFill/>
          <a:ln w="30163">
            <a:solidFill>
              <a:srgbClr val="FF00FF"/>
            </a:solidFill>
            <a:round/>
            <a:headEnd/>
            <a:tailEnd/>
          </a:ln>
        </p:spPr>
        <p:txBody>
          <a:bodyPr/>
          <a:lstStyle/>
          <a:p>
            <a:endParaRPr lang="en-GB"/>
          </a:p>
        </p:txBody>
      </p:sp>
      <p:sp>
        <p:nvSpPr>
          <p:cNvPr id="274838" name="Line 406"/>
          <p:cNvSpPr>
            <a:spLocks noChangeShapeType="1"/>
          </p:cNvSpPr>
          <p:nvPr/>
        </p:nvSpPr>
        <p:spPr bwMode="auto">
          <a:xfrm flipV="1">
            <a:off x="4813300" y="2152650"/>
            <a:ext cx="9525" cy="11113"/>
          </a:xfrm>
          <a:prstGeom prst="line">
            <a:avLst/>
          </a:prstGeom>
          <a:noFill/>
          <a:ln w="30163">
            <a:solidFill>
              <a:srgbClr val="FF00FF"/>
            </a:solidFill>
            <a:round/>
            <a:headEnd/>
            <a:tailEnd/>
          </a:ln>
        </p:spPr>
        <p:txBody>
          <a:bodyPr/>
          <a:lstStyle/>
          <a:p>
            <a:endParaRPr lang="en-GB"/>
          </a:p>
        </p:txBody>
      </p:sp>
      <p:sp>
        <p:nvSpPr>
          <p:cNvPr id="274839" name="Line 407"/>
          <p:cNvSpPr>
            <a:spLocks noChangeShapeType="1"/>
          </p:cNvSpPr>
          <p:nvPr/>
        </p:nvSpPr>
        <p:spPr bwMode="auto">
          <a:xfrm flipV="1">
            <a:off x="4822825" y="2143125"/>
            <a:ext cx="20638" cy="9525"/>
          </a:xfrm>
          <a:prstGeom prst="line">
            <a:avLst/>
          </a:prstGeom>
          <a:noFill/>
          <a:ln w="30163">
            <a:solidFill>
              <a:srgbClr val="FF00FF"/>
            </a:solidFill>
            <a:round/>
            <a:headEnd/>
            <a:tailEnd/>
          </a:ln>
        </p:spPr>
        <p:txBody>
          <a:bodyPr/>
          <a:lstStyle/>
          <a:p>
            <a:endParaRPr lang="en-GB"/>
          </a:p>
        </p:txBody>
      </p:sp>
      <p:sp>
        <p:nvSpPr>
          <p:cNvPr id="274840" name="Line 408"/>
          <p:cNvSpPr>
            <a:spLocks noChangeShapeType="1"/>
          </p:cNvSpPr>
          <p:nvPr/>
        </p:nvSpPr>
        <p:spPr bwMode="auto">
          <a:xfrm flipV="1">
            <a:off x="4843463" y="2133600"/>
            <a:ext cx="19050" cy="9525"/>
          </a:xfrm>
          <a:prstGeom prst="line">
            <a:avLst/>
          </a:prstGeom>
          <a:noFill/>
          <a:ln w="30163">
            <a:solidFill>
              <a:srgbClr val="FF00FF"/>
            </a:solidFill>
            <a:round/>
            <a:headEnd/>
            <a:tailEnd/>
          </a:ln>
        </p:spPr>
        <p:txBody>
          <a:bodyPr/>
          <a:lstStyle/>
          <a:p>
            <a:endParaRPr lang="en-GB"/>
          </a:p>
        </p:txBody>
      </p:sp>
      <p:sp>
        <p:nvSpPr>
          <p:cNvPr id="274841" name="Line 409"/>
          <p:cNvSpPr>
            <a:spLocks noChangeShapeType="1"/>
          </p:cNvSpPr>
          <p:nvPr/>
        </p:nvSpPr>
        <p:spPr bwMode="auto">
          <a:xfrm flipV="1">
            <a:off x="4862513" y="2122488"/>
            <a:ext cx="11112" cy="11112"/>
          </a:xfrm>
          <a:prstGeom prst="line">
            <a:avLst/>
          </a:prstGeom>
          <a:noFill/>
          <a:ln w="30163">
            <a:solidFill>
              <a:srgbClr val="FF00FF"/>
            </a:solidFill>
            <a:round/>
            <a:headEnd/>
            <a:tailEnd/>
          </a:ln>
        </p:spPr>
        <p:txBody>
          <a:bodyPr/>
          <a:lstStyle/>
          <a:p>
            <a:endParaRPr lang="en-GB"/>
          </a:p>
        </p:txBody>
      </p:sp>
      <p:sp>
        <p:nvSpPr>
          <p:cNvPr id="274842" name="Line 410"/>
          <p:cNvSpPr>
            <a:spLocks noChangeShapeType="1"/>
          </p:cNvSpPr>
          <p:nvPr/>
        </p:nvSpPr>
        <p:spPr bwMode="auto">
          <a:xfrm flipV="1">
            <a:off x="4873625" y="2112963"/>
            <a:ext cx="19050" cy="9525"/>
          </a:xfrm>
          <a:prstGeom prst="line">
            <a:avLst/>
          </a:prstGeom>
          <a:noFill/>
          <a:ln w="30163">
            <a:solidFill>
              <a:srgbClr val="FF00FF"/>
            </a:solidFill>
            <a:round/>
            <a:headEnd/>
            <a:tailEnd/>
          </a:ln>
        </p:spPr>
        <p:txBody>
          <a:bodyPr/>
          <a:lstStyle/>
          <a:p>
            <a:endParaRPr lang="en-GB"/>
          </a:p>
        </p:txBody>
      </p:sp>
      <p:sp>
        <p:nvSpPr>
          <p:cNvPr id="274843" name="Line 411"/>
          <p:cNvSpPr>
            <a:spLocks noChangeShapeType="1"/>
          </p:cNvSpPr>
          <p:nvPr/>
        </p:nvSpPr>
        <p:spPr bwMode="auto">
          <a:xfrm flipV="1">
            <a:off x="4892675" y="2103438"/>
            <a:ext cx="11113" cy="9525"/>
          </a:xfrm>
          <a:prstGeom prst="line">
            <a:avLst/>
          </a:prstGeom>
          <a:noFill/>
          <a:ln w="30163">
            <a:solidFill>
              <a:srgbClr val="FF00FF"/>
            </a:solidFill>
            <a:round/>
            <a:headEnd/>
            <a:tailEnd/>
          </a:ln>
        </p:spPr>
        <p:txBody>
          <a:bodyPr/>
          <a:lstStyle/>
          <a:p>
            <a:endParaRPr lang="en-GB"/>
          </a:p>
        </p:txBody>
      </p:sp>
      <p:sp>
        <p:nvSpPr>
          <p:cNvPr id="274844" name="Line 412"/>
          <p:cNvSpPr>
            <a:spLocks noChangeShapeType="1"/>
          </p:cNvSpPr>
          <p:nvPr/>
        </p:nvSpPr>
        <p:spPr bwMode="auto">
          <a:xfrm flipV="1">
            <a:off x="4903788" y="2092325"/>
            <a:ext cx="20637" cy="11113"/>
          </a:xfrm>
          <a:prstGeom prst="line">
            <a:avLst/>
          </a:prstGeom>
          <a:noFill/>
          <a:ln w="30163">
            <a:solidFill>
              <a:srgbClr val="FF00FF"/>
            </a:solidFill>
            <a:round/>
            <a:headEnd/>
            <a:tailEnd/>
          </a:ln>
        </p:spPr>
        <p:txBody>
          <a:bodyPr/>
          <a:lstStyle/>
          <a:p>
            <a:endParaRPr lang="en-GB"/>
          </a:p>
        </p:txBody>
      </p:sp>
      <p:sp>
        <p:nvSpPr>
          <p:cNvPr id="274845" name="Line 413"/>
          <p:cNvSpPr>
            <a:spLocks noChangeShapeType="1"/>
          </p:cNvSpPr>
          <p:nvPr/>
        </p:nvSpPr>
        <p:spPr bwMode="auto">
          <a:xfrm flipV="1">
            <a:off x="4924425" y="2082800"/>
            <a:ext cx="19050" cy="9525"/>
          </a:xfrm>
          <a:prstGeom prst="line">
            <a:avLst/>
          </a:prstGeom>
          <a:noFill/>
          <a:ln w="30163">
            <a:solidFill>
              <a:srgbClr val="FF00FF"/>
            </a:solidFill>
            <a:round/>
            <a:headEnd/>
            <a:tailEnd/>
          </a:ln>
        </p:spPr>
        <p:txBody>
          <a:bodyPr/>
          <a:lstStyle/>
          <a:p>
            <a:endParaRPr lang="en-GB"/>
          </a:p>
        </p:txBody>
      </p:sp>
      <p:sp>
        <p:nvSpPr>
          <p:cNvPr id="274846" name="Line 414"/>
          <p:cNvSpPr>
            <a:spLocks noChangeShapeType="1"/>
          </p:cNvSpPr>
          <p:nvPr/>
        </p:nvSpPr>
        <p:spPr bwMode="auto">
          <a:xfrm flipV="1">
            <a:off x="4943475" y="2073275"/>
            <a:ext cx="11113" cy="9525"/>
          </a:xfrm>
          <a:prstGeom prst="line">
            <a:avLst/>
          </a:prstGeom>
          <a:noFill/>
          <a:ln w="30163">
            <a:solidFill>
              <a:srgbClr val="FF00FF"/>
            </a:solidFill>
            <a:round/>
            <a:headEnd/>
            <a:tailEnd/>
          </a:ln>
        </p:spPr>
        <p:txBody>
          <a:bodyPr/>
          <a:lstStyle/>
          <a:p>
            <a:endParaRPr lang="en-GB"/>
          </a:p>
        </p:txBody>
      </p:sp>
      <p:sp>
        <p:nvSpPr>
          <p:cNvPr id="274847" name="Line 415"/>
          <p:cNvSpPr>
            <a:spLocks noChangeShapeType="1"/>
          </p:cNvSpPr>
          <p:nvPr/>
        </p:nvSpPr>
        <p:spPr bwMode="auto">
          <a:xfrm flipV="1">
            <a:off x="4954588" y="2062163"/>
            <a:ext cx="19050" cy="11112"/>
          </a:xfrm>
          <a:prstGeom prst="line">
            <a:avLst/>
          </a:prstGeom>
          <a:noFill/>
          <a:ln w="30163">
            <a:solidFill>
              <a:srgbClr val="FF00FF"/>
            </a:solidFill>
            <a:round/>
            <a:headEnd/>
            <a:tailEnd/>
          </a:ln>
        </p:spPr>
        <p:txBody>
          <a:bodyPr/>
          <a:lstStyle/>
          <a:p>
            <a:endParaRPr lang="en-GB"/>
          </a:p>
        </p:txBody>
      </p:sp>
      <p:sp>
        <p:nvSpPr>
          <p:cNvPr id="274848" name="Line 416"/>
          <p:cNvSpPr>
            <a:spLocks noChangeShapeType="1"/>
          </p:cNvSpPr>
          <p:nvPr/>
        </p:nvSpPr>
        <p:spPr bwMode="auto">
          <a:xfrm flipV="1">
            <a:off x="4973638" y="2052638"/>
            <a:ext cx="11112" cy="9525"/>
          </a:xfrm>
          <a:prstGeom prst="line">
            <a:avLst/>
          </a:prstGeom>
          <a:noFill/>
          <a:ln w="30163">
            <a:solidFill>
              <a:srgbClr val="FF00FF"/>
            </a:solidFill>
            <a:round/>
            <a:headEnd/>
            <a:tailEnd/>
          </a:ln>
        </p:spPr>
        <p:txBody>
          <a:bodyPr/>
          <a:lstStyle/>
          <a:p>
            <a:endParaRPr lang="en-GB"/>
          </a:p>
        </p:txBody>
      </p:sp>
      <p:sp>
        <p:nvSpPr>
          <p:cNvPr id="274849" name="Line 417"/>
          <p:cNvSpPr>
            <a:spLocks noChangeShapeType="1"/>
          </p:cNvSpPr>
          <p:nvPr/>
        </p:nvSpPr>
        <p:spPr bwMode="auto">
          <a:xfrm flipV="1">
            <a:off x="4984750" y="2041525"/>
            <a:ext cx="19050" cy="11113"/>
          </a:xfrm>
          <a:prstGeom prst="line">
            <a:avLst/>
          </a:prstGeom>
          <a:noFill/>
          <a:ln w="30163">
            <a:solidFill>
              <a:srgbClr val="FF00FF"/>
            </a:solidFill>
            <a:round/>
            <a:headEnd/>
            <a:tailEnd/>
          </a:ln>
        </p:spPr>
        <p:txBody>
          <a:bodyPr/>
          <a:lstStyle/>
          <a:p>
            <a:endParaRPr lang="en-GB"/>
          </a:p>
        </p:txBody>
      </p:sp>
      <p:sp>
        <p:nvSpPr>
          <p:cNvPr id="274850" name="Line 418"/>
          <p:cNvSpPr>
            <a:spLocks noChangeShapeType="1"/>
          </p:cNvSpPr>
          <p:nvPr/>
        </p:nvSpPr>
        <p:spPr bwMode="auto">
          <a:xfrm flipV="1">
            <a:off x="5003800" y="2032000"/>
            <a:ext cx="20638" cy="9525"/>
          </a:xfrm>
          <a:prstGeom prst="line">
            <a:avLst/>
          </a:prstGeom>
          <a:noFill/>
          <a:ln w="30163">
            <a:solidFill>
              <a:srgbClr val="FF00FF"/>
            </a:solidFill>
            <a:round/>
            <a:headEnd/>
            <a:tailEnd/>
          </a:ln>
        </p:spPr>
        <p:txBody>
          <a:bodyPr/>
          <a:lstStyle/>
          <a:p>
            <a:endParaRPr lang="en-GB"/>
          </a:p>
        </p:txBody>
      </p:sp>
      <p:sp>
        <p:nvSpPr>
          <p:cNvPr id="274851" name="Line 419"/>
          <p:cNvSpPr>
            <a:spLocks noChangeShapeType="1"/>
          </p:cNvSpPr>
          <p:nvPr/>
        </p:nvSpPr>
        <p:spPr bwMode="auto">
          <a:xfrm flipV="1">
            <a:off x="5024438" y="2022475"/>
            <a:ext cx="9525" cy="9525"/>
          </a:xfrm>
          <a:prstGeom prst="line">
            <a:avLst/>
          </a:prstGeom>
          <a:noFill/>
          <a:ln w="30163">
            <a:solidFill>
              <a:srgbClr val="FF00FF"/>
            </a:solidFill>
            <a:round/>
            <a:headEnd/>
            <a:tailEnd/>
          </a:ln>
        </p:spPr>
        <p:txBody>
          <a:bodyPr/>
          <a:lstStyle/>
          <a:p>
            <a:endParaRPr lang="en-GB"/>
          </a:p>
        </p:txBody>
      </p:sp>
      <p:sp>
        <p:nvSpPr>
          <p:cNvPr id="274852" name="Line 420"/>
          <p:cNvSpPr>
            <a:spLocks noChangeShapeType="1"/>
          </p:cNvSpPr>
          <p:nvPr/>
        </p:nvSpPr>
        <p:spPr bwMode="auto">
          <a:xfrm flipV="1">
            <a:off x="5033963" y="2011363"/>
            <a:ext cx="20637" cy="11112"/>
          </a:xfrm>
          <a:prstGeom prst="line">
            <a:avLst/>
          </a:prstGeom>
          <a:noFill/>
          <a:ln w="30163">
            <a:solidFill>
              <a:srgbClr val="FF00FF"/>
            </a:solidFill>
            <a:round/>
            <a:headEnd/>
            <a:tailEnd/>
          </a:ln>
        </p:spPr>
        <p:txBody>
          <a:bodyPr/>
          <a:lstStyle/>
          <a:p>
            <a:endParaRPr lang="en-GB"/>
          </a:p>
        </p:txBody>
      </p:sp>
      <p:sp>
        <p:nvSpPr>
          <p:cNvPr id="274853" name="Line 421"/>
          <p:cNvSpPr>
            <a:spLocks noChangeShapeType="1"/>
          </p:cNvSpPr>
          <p:nvPr/>
        </p:nvSpPr>
        <p:spPr bwMode="auto">
          <a:xfrm flipV="1">
            <a:off x="5054600" y="2001838"/>
            <a:ext cx="9525" cy="9525"/>
          </a:xfrm>
          <a:prstGeom prst="line">
            <a:avLst/>
          </a:prstGeom>
          <a:noFill/>
          <a:ln w="30163">
            <a:solidFill>
              <a:srgbClr val="FF00FF"/>
            </a:solidFill>
            <a:round/>
            <a:headEnd/>
            <a:tailEnd/>
          </a:ln>
        </p:spPr>
        <p:txBody>
          <a:bodyPr/>
          <a:lstStyle/>
          <a:p>
            <a:endParaRPr lang="en-GB"/>
          </a:p>
        </p:txBody>
      </p:sp>
      <p:sp>
        <p:nvSpPr>
          <p:cNvPr id="274854" name="Line 422"/>
          <p:cNvSpPr>
            <a:spLocks noChangeShapeType="1"/>
          </p:cNvSpPr>
          <p:nvPr/>
        </p:nvSpPr>
        <p:spPr bwMode="auto">
          <a:xfrm flipV="1">
            <a:off x="5064125" y="1992313"/>
            <a:ext cx="20638" cy="9525"/>
          </a:xfrm>
          <a:prstGeom prst="line">
            <a:avLst/>
          </a:prstGeom>
          <a:noFill/>
          <a:ln w="30163">
            <a:solidFill>
              <a:srgbClr val="FF00FF"/>
            </a:solidFill>
            <a:round/>
            <a:headEnd/>
            <a:tailEnd/>
          </a:ln>
        </p:spPr>
        <p:txBody>
          <a:bodyPr/>
          <a:lstStyle/>
          <a:p>
            <a:endParaRPr lang="en-GB"/>
          </a:p>
        </p:txBody>
      </p:sp>
      <p:sp>
        <p:nvSpPr>
          <p:cNvPr id="274855" name="Line 423"/>
          <p:cNvSpPr>
            <a:spLocks noChangeShapeType="1"/>
          </p:cNvSpPr>
          <p:nvPr/>
        </p:nvSpPr>
        <p:spPr bwMode="auto">
          <a:xfrm flipV="1">
            <a:off x="5084763" y="1981200"/>
            <a:ext cx="20637" cy="11113"/>
          </a:xfrm>
          <a:prstGeom prst="line">
            <a:avLst/>
          </a:prstGeom>
          <a:noFill/>
          <a:ln w="30163">
            <a:solidFill>
              <a:srgbClr val="FF00FF"/>
            </a:solidFill>
            <a:round/>
            <a:headEnd/>
            <a:tailEnd/>
          </a:ln>
        </p:spPr>
        <p:txBody>
          <a:bodyPr/>
          <a:lstStyle/>
          <a:p>
            <a:endParaRPr lang="en-GB"/>
          </a:p>
        </p:txBody>
      </p:sp>
      <p:sp>
        <p:nvSpPr>
          <p:cNvPr id="274856" name="Line 424"/>
          <p:cNvSpPr>
            <a:spLocks noChangeShapeType="1"/>
          </p:cNvSpPr>
          <p:nvPr/>
        </p:nvSpPr>
        <p:spPr bwMode="auto">
          <a:xfrm flipV="1">
            <a:off x="5105400" y="1971675"/>
            <a:ext cx="9525" cy="9525"/>
          </a:xfrm>
          <a:prstGeom prst="line">
            <a:avLst/>
          </a:prstGeom>
          <a:noFill/>
          <a:ln w="30163">
            <a:solidFill>
              <a:srgbClr val="FF00FF"/>
            </a:solidFill>
            <a:round/>
            <a:headEnd/>
            <a:tailEnd/>
          </a:ln>
        </p:spPr>
        <p:txBody>
          <a:bodyPr/>
          <a:lstStyle/>
          <a:p>
            <a:endParaRPr lang="en-GB"/>
          </a:p>
        </p:txBody>
      </p:sp>
      <p:sp>
        <p:nvSpPr>
          <p:cNvPr id="274857" name="Line 425"/>
          <p:cNvSpPr>
            <a:spLocks noChangeShapeType="1"/>
          </p:cNvSpPr>
          <p:nvPr/>
        </p:nvSpPr>
        <p:spPr bwMode="auto">
          <a:xfrm flipV="1">
            <a:off x="5114925" y="1960563"/>
            <a:ext cx="20638" cy="11112"/>
          </a:xfrm>
          <a:prstGeom prst="line">
            <a:avLst/>
          </a:prstGeom>
          <a:noFill/>
          <a:ln w="30163">
            <a:solidFill>
              <a:srgbClr val="FF00FF"/>
            </a:solidFill>
            <a:round/>
            <a:headEnd/>
            <a:tailEnd/>
          </a:ln>
        </p:spPr>
        <p:txBody>
          <a:bodyPr/>
          <a:lstStyle/>
          <a:p>
            <a:endParaRPr lang="en-GB"/>
          </a:p>
        </p:txBody>
      </p:sp>
      <p:sp>
        <p:nvSpPr>
          <p:cNvPr id="274858" name="Line 426"/>
          <p:cNvSpPr>
            <a:spLocks noChangeShapeType="1"/>
          </p:cNvSpPr>
          <p:nvPr/>
        </p:nvSpPr>
        <p:spPr bwMode="auto">
          <a:xfrm flipV="1">
            <a:off x="5135563" y="1951038"/>
            <a:ext cx="9525" cy="9525"/>
          </a:xfrm>
          <a:prstGeom prst="line">
            <a:avLst/>
          </a:prstGeom>
          <a:noFill/>
          <a:ln w="30163">
            <a:solidFill>
              <a:srgbClr val="FF00FF"/>
            </a:solidFill>
            <a:round/>
            <a:headEnd/>
            <a:tailEnd/>
          </a:ln>
        </p:spPr>
        <p:txBody>
          <a:bodyPr/>
          <a:lstStyle/>
          <a:p>
            <a:endParaRPr lang="en-GB"/>
          </a:p>
        </p:txBody>
      </p:sp>
      <p:sp>
        <p:nvSpPr>
          <p:cNvPr id="274859" name="Line 427"/>
          <p:cNvSpPr>
            <a:spLocks noChangeShapeType="1"/>
          </p:cNvSpPr>
          <p:nvPr/>
        </p:nvSpPr>
        <p:spPr bwMode="auto">
          <a:xfrm flipV="1">
            <a:off x="5145088" y="1941513"/>
            <a:ext cx="20637" cy="9525"/>
          </a:xfrm>
          <a:prstGeom prst="line">
            <a:avLst/>
          </a:prstGeom>
          <a:noFill/>
          <a:ln w="30163">
            <a:solidFill>
              <a:srgbClr val="FF00FF"/>
            </a:solidFill>
            <a:round/>
            <a:headEnd/>
            <a:tailEnd/>
          </a:ln>
        </p:spPr>
        <p:txBody>
          <a:bodyPr/>
          <a:lstStyle/>
          <a:p>
            <a:endParaRPr lang="en-GB"/>
          </a:p>
        </p:txBody>
      </p:sp>
      <p:sp>
        <p:nvSpPr>
          <p:cNvPr id="274860" name="Line 428"/>
          <p:cNvSpPr>
            <a:spLocks noChangeShapeType="1"/>
          </p:cNvSpPr>
          <p:nvPr/>
        </p:nvSpPr>
        <p:spPr bwMode="auto">
          <a:xfrm flipV="1">
            <a:off x="5165725" y="1930400"/>
            <a:ext cx="19050" cy="11113"/>
          </a:xfrm>
          <a:prstGeom prst="line">
            <a:avLst/>
          </a:prstGeom>
          <a:noFill/>
          <a:ln w="30163">
            <a:solidFill>
              <a:srgbClr val="FF00FF"/>
            </a:solidFill>
            <a:round/>
            <a:headEnd/>
            <a:tailEnd/>
          </a:ln>
        </p:spPr>
        <p:txBody>
          <a:bodyPr/>
          <a:lstStyle/>
          <a:p>
            <a:endParaRPr lang="en-GB"/>
          </a:p>
        </p:txBody>
      </p:sp>
      <p:sp>
        <p:nvSpPr>
          <p:cNvPr id="274861" name="Line 429"/>
          <p:cNvSpPr>
            <a:spLocks noChangeShapeType="1"/>
          </p:cNvSpPr>
          <p:nvPr/>
        </p:nvSpPr>
        <p:spPr bwMode="auto">
          <a:xfrm flipV="1">
            <a:off x="5184775" y="1920875"/>
            <a:ext cx="11113" cy="9525"/>
          </a:xfrm>
          <a:prstGeom prst="line">
            <a:avLst/>
          </a:prstGeom>
          <a:noFill/>
          <a:ln w="30163">
            <a:solidFill>
              <a:srgbClr val="FF00FF"/>
            </a:solidFill>
            <a:round/>
            <a:headEnd/>
            <a:tailEnd/>
          </a:ln>
        </p:spPr>
        <p:txBody>
          <a:bodyPr/>
          <a:lstStyle/>
          <a:p>
            <a:endParaRPr lang="en-GB"/>
          </a:p>
        </p:txBody>
      </p:sp>
      <p:sp>
        <p:nvSpPr>
          <p:cNvPr id="274862" name="Line 430"/>
          <p:cNvSpPr>
            <a:spLocks noChangeShapeType="1"/>
          </p:cNvSpPr>
          <p:nvPr/>
        </p:nvSpPr>
        <p:spPr bwMode="auto">
          <a:xfrm flipV="1">
            <a:off x="5195888" y="1911350"/>
            <a:ext cx="19050" cy="9525"/>
          </a:xfrm>
          <a:prstGeom prst="line">
            <a:avLst/>
          </a:prstGeom>
          <a:noFill/>
          <a:ln w="30163">
            <a:solidFill>
              <a:srgbClr val="FF00FF"/>
            </a:solidFill>
            <a:round/>
            <a:headEnd/>
            <a:tailEnd/>
          </a:ln>
        </p:spPr>
        <p:txBody>
          <a:bodyPr/>
          <a:lstStyle/>
          <a:p>
            <a:endParaRPr lang="en-GB"/>
          </a:p>
        </p:txBody>
      </p:sp>
      <p:sp>
        <p:nvSpPr>
          <p:cNvPr id="274863" name="Line 431"/>
          <p:cNvSpPr>
            <a:spLocks noChangeShapeType="1"/>
          </p:cNvSpPr>
          <p:nvPr/>
        </p:nvSpPr>
        <p:spPr bwMode="auto">
          <a:xfrm>
            <a:off x="5214938" y="1911350"/>
            <a:ext cx="11112" cy="1588"/>
          </a:xfrm>
          <a:prstGeom prst="line">
            <a:avLst/>
          </a:prstGeom>
          <a:noFill/>
          <a:ln w="30163">
            <a:solidFill>
              <a:srgbClr val="FF00FF"/>
            </a:solidFill>
            <a:round/>
            <a:headEnd/>
            <a:tailEnd/>
          </a:ln>
        </p:spPr>
        <p:txBody>
          <a:bodyPr/>
          <a:lstStyle/>
          <a:p>
            <a:endParaRPr lang="en-GB"/>
          </a:p>
        </p:txBody>
      </p:sp>
      <p:sp>
        <p:nvSpPr>
          <p:cNvPr id="274864" name="Line 432"/>
          <p:cNvSpPr>
            <a:spLocks noChangeShapeType="1"/>
          </p:cNvSpPr>
          <p:nvPr/>
        </p:nvSpPr>
        <p:spPr bwMode="auto">
          <a:xfrm flipV="1">
            <a:off x="5226050" y="1900238"/>
            <a:ext cx="19050" cy="11112"/>
          </a:xfrm>
          <a:prstGeom prst="line">
            <a:avLst/>
          </a:prstGeom>
          <a:noFill/>
          <a:ln w="30163">
            <a:solidFill>
              <a:srgbClr val="FF00FF"/>
            </a:solidFill>
            <a:round/>
            <a:headEnd/>
            <a:tailEnd/>
          </a:ln>
        </p:spPr>
        <p:txBody>
          <a:bodyPr/>
          <a:lstStyle/>
          <a:p>
            <a:endParaRPr lang="en-GB"/>
          </a:p>
        </p:txBody>
      </p:sp>
      <p:sp>
        <p:nvSpPr>
          <p:cNvPr id="274865" name="Line 433"/>
          <p:cNvSpPr>
            <a:spLocks noChangeShapeType="1"/>
          </p:cNvSpPr>
          <p:nvPr/>
        </p:nvSpPr>
        <p:spPr bwMode="auto">
          <a:xfrm flipV="1">
            <a:off x="5245100" y="1890713"/>
            <a:ext cx="20638" cy="9525"/>
          </a:xfrm>
          <a:prstGeom prst="line">
            <a:avLst/>
          </a:prstGeom>
          <a:noFill/>
          <a:ln w="30163">
            <a:solidFill>
              <a:srgbClr val="FF00FF"/>
            </a:solidFill>
            <a:round/>
            <a:headEnd/>
            <a:tailEnd/>
          </a:ln>
        </p:spPr>
        <p:txBody>
          <a:bodyPr/>
          <a:lstStyle/>
          <a:p>
            <a:endParaRPr lang="en-GB"/>
          </a:p>
        </p:txBody>
      </p:sp>
      <p:sp>
        <p:nvSpPr>
          <p:cNvPr id="274866" name="Line 434"/>
          <p:cNvSpPr>
            <a:spLocks noChangeShapeType="1"/>
          </p:cNvSpPr>
          <p:nvPr/>
        </p:nvSpPr>
        <p:spPr bwMode="auto">
          <a:xfrm>
            <a:off x="5265738" y="1890713"/>
            <a:ext cx="9525" cy="1587"/>
          </a:xfrm>
          <a:prstGeom prst="line">
            <a:avLst/>
          </a:prstGeom>
          <a:noFill/>
          <a:ln w="30163">
            <a:solidFill>
              <a:srgbClr val="FF00FF"/>
            </a:solidFill>
            <a:round/>
            <a:headEnd/>
            <a:tailEnd/>
          </a:ln>
        </p:spPr>
        <p:txBody>
          <a:bodyPr/>
          <a:lstStyle/>
          <a:p>
            <a:endParaRPr lang="en-GB"/>
          </a:p>
        </p:txBody>
      </p:sp>
      <p:sp>
        <p:nvSpPr>
          <p:cNvPr id="274867" name="Line 435"/>
          <p:cNvSpPr>
            <a:spLocks noChangeShapeType="1"/>
          </p:cNvSpPr>
          <p:nvPr/>
        </p:nvSpPr>
        <p:spPr bwMode="auto">
          <a:xfrm>
            <a:off x="5275263" y="1890713"/>
            <a:ext cx="20637" cy="1587"/>
          </a:xfrm>
          <a:prstGeom prst="line">
            <a:avLst/>
          </a:prstGeom>
          <a:noFill/>
          <a:ln w="30163">
            <a:solidFill>
              <a:srgbClr val="FF00FF"/>
            </a:solidFill>
            <a:round/>
            <a:headEnd/>
            <a:tailEnd/>
          </a:ln>
        </p:spPr>
        <p:txBody>
          <a:bodyPr/>
          <a:lstStyle/>
          <a:p>
            <a:endParaRPr lang="en-GB"/>
          </a:p>
        </p:txBody>
      </p:sp>
      <p:sp>
        <p:nvSpPr>
          <p:cNvPr id="274868" name="Line 436"/>
          <p:cNvSpPr>
            <a:spLocks noChangeShapeType="1"/>
          </p:cNvSpPr>
          <p:nvPr/>
        </p:nvSpPr>
        <p:spPr bwMode="auto">
          <a:xfrm flipV="1">
            <a:off x="5295900" y="1881188"/>
            <a:ext cx="9525" cy="9525"/>
          </a:xfrm>
          <a:prstGeom prst="line">
            <a:avLst/>
          </a:prstGeom>
          <a:noFill/>
          <a:ln w="30163">
            <a:solidFill>
              <a:srgbClr val="FF00FF"/>
            </a:solidFill>
            <a:round/>
            <a:headEnd/>
            <a:tailEnd/>
          </a:ln>
        </p:spPr>
        <p:txBody>
          <a:bodyPr/>
          <a:lstStyle/>
          <a:p>
            <a:endParaRPr lang="en-GB"/>
          </a:p>
        </p:txBody>
      </p:sp>
      <p:sp>
        <p:nvSpPr>
          <p:cNvPr id="274869" name="Line 437"/>
          <p:cNvSpPr>
            <a:spLocks noChangeShapeType="1"/>
          </p:cNvSpPr>
          <p:nvPr/>
        </p:nvSpPr>
        <p:spPr bwMode="auto">
          <a:xfrm>
            <a:off x="5305425" y="1881188"/>
            <a:ext cx="20638" cy="1587"/>
          </a:xfrm>
          <a:prstGeom prst="line">
            <a:avLst/>
          </a:prstGeom>
          <a:noFill/>
          <a:ln w="30163">
            <a:solidFill>
              <a:srgbClr val="FF00FF"/>
            </a:solidFill>
            <a:round/>
            <a:headEnd/>
            <a:tailEnd/>
          </a:ln>
        </p:spPr>
        <p:txBody>
          <a:bodyPr/>
          <a:lstStyle/>
          <a:p>
            <a:endParaRPr lang="en-GB"/>
          </a:p>
        </p:txBody>
      </p:sp>
      <p:sp>
        <p:nvSpPr>
          <p:cNvPr id="274870" name="Line 438"/>
          <p:cNvSpPr>
            <a:spLocks noChangeShapeType="1"/>
          </p:cNvSpPr>
          <p:nvPr/>
        </p:nvSpPr>
        <p:spPr bwMode="auto">
          <a:xfrm>
            <a:off x="5326063" y="1881188"/>
            <a:ext cx="20637" cy="1587"/>
          </a:xfrm>
          <a:prstGeom prst="line">
            <a:avLst/>
          </a:prstGeom>
          <a:noFill/>
          <a:ln w="30163">
            <a:solidFill>
              <a:srgbClr val="FF00FF"/>
            </a:solidFill>
            <a:round/>
            <a:headEnd/>
            <a:tailEnd/>
          </a:ln>
        </p:spPr>
        <p:txBody>
          <a:bodyPr/>
          <a:lstStyle/>
          <a:p>
            <a:endParaRPr lang="en-GB"/>
          </a:p>
        </p:txBody>
      </p:sp>
      <p:sp>
        <p:nvSpPr>
          <p:cNvPr id="274871" name="Line 439"/>
          <p:cNvSpPr>
            <a:spLocks noChangeShapeType="1"/>
          </p:cNvSpPr>
          <p:nvPr/>
        </p:nvSpPr>
        <p:spPr bwMode="auto">
          <a:xfrm>
            <a:off x="5346700" y="1881188"/>
            <a:ext cx="9525" cy="9525"/>
          </a:xfrm>
          <a:prstGeom prst="line">
            <a:avLst/>
          </a:prstGeom>
          <a:noFill/>
          <a:ln w="30163">
            <a:solidFill>
              <a:srgbClr val="FF00FF"/>
            </a:solidFill>
            <a:round/>
            <a:headEnd/>
            <a:tailEnd/>
          </a:ln>
        </p:spPr>
        <p:txBody>
          <a:bodyPr/>
          <a:lstStyle/>
          <a:p>
            <a:endParaRPr lang="en-GB"/>
          </a:p>
        </p:txBody>
      </p:sp>
      <p:sp>
        <p:nvSpPr>
          <p:cNvPr id="274872" name="Line 440"/>
          <p:cNvSpPr>
            <a:spLocks noChangeShapeType="1"/>
          </p:cNvSpPr>
          <p:nvPr/>
        </p:nvSpPr>
        <p:spPr bwMode="auto">
          <a:xfrm>
            <a:off x="5356225" y="1890713"/>
            <a:ext cx="20638" cy="1587"/>
          </a:xfrm>
          <a:prstGeom prst="line">
            <a:avLst/>
          </a:prstGeom>
          <a:noFill/>
          <a:ln w="30163">
            <a:solidFill>
              <a:srgbClr val="FF00FF"/>
            </a:solidFill>
            <a:round/>
            <a:headEnd/>
            <a:tailEnd/>
          </a:ln>
        </p:spPr>
        <p:txBody>
          <a:bodyPr/>
          <a:lstStyle/>
          <a:p>
            <a:endParaRPr lang="en-GB"/>
          </a:p>
        </p:txBody>
      </p:sp>
      <p:sp>
        <p:nvSpPr>
          <p:cNvPr id="274873" name="Line 441"/>
          <p:cNvSpPr>
            <a:spLocks noChangeShapeType="1"/>
          </p:cNvSpPr>
          <p:nvPr/>
        </p:nvSpPr>
        <p:spPr bwMode="auto">
          <a:xfrm>
            <a:off x="5376863" y="1890713"/>
            <a:ext cx="9525" cy="9525"/>
          </a:xfrm>
          <a:prstGeom prst="line">
            <a:avLst/>
          </a:prstGeom>
          <a:noFill/>
          <a:ln w="30163">
            <a:solidFill>
              <a:srgbClr val="FF00FF"/>
            </a:solidFill>
            <a:round/>
            <a:headEnd/>
            <a:tailEnd/>
          </a:ln>
        </p:spPr>
        <p:txBody>
          <a:bodyPr/>
          <a:lstStyle/>
          <a:p>
            <a:endParaRPr lang="en-GB"/>
          </a:p>
        </p:txBody>
      </p:sp>
      <p:sp>
        <p:nvSpPr>
          <p:cNvPr id="274874" name="Line 442"/>
          <p:cNvSpPr>
            <a:spLocks noChangeShapeType="1"/>
          </p:cNvSpPr>
          <p:nvPr/>
        </p:nvSpPr>
        <p:spPr bwMode="auto">
          <a:xfrm>
            <a:off x="5386388" y="1900238"/>
            <a:ext cx="20637" cy="11112"/>
          </a:xfrm>
          <a:prstGeom prst="line">
            <a:avLst/>
          </a:prstGeom>
          <a:noFill/>
          <a:ln w="30163">
            <a:solidFill>
              <a:srgbClr val="FF00FF"/>
            </a:solidFill>
            <a:round/>
            <a:headEnd/>
            <a:tailEnd/>
          </a:ln>
        </p:spPr>
        <p:txBody>
          <a:bodyPr/>
          <a:lstStyle/>
          <a:p>
            <a:endParaRPr lang="en-GB"/>
          </a:p>
        </p:txBody>
      </p:sp>
      <p:sp>
        <p:nvSpPr>
          <p:cNvPr id="274875" name="Line 443"/>
          <p:cNvSpPr>
            <a:spLocks noChangeShapeType="1"/>
          </p:cNvSpPr>
          <p:nvPr/>
        </p:nvSpPr>
        <p:spPr bwMode="auto">
          <a:xfrm>
            <a:off x="5407025" y="1911350"/>
            <a:ext cx="19050" cy="9525"/>
          </a:xfrm>
          <a:prstGeom prst="line">
            <a:avLst/>
          </a:prstGeom>
          <a:noFill/>
          <a:ln w="30163">
            <a:solidFill>
              <a:srgbClr val="FF00FF"/>
            </a:solidFill>
            <a:round/>
            <a:headEnd/>
            <a:tailEnd/>
          </a:ln>
        </p:spPr>
        <p:txBody>
          <a:bodyPr/>
          <a:lstStyle/>
          <a:p>
            <a:endParaRPr lang="en-GB"/>
          </a:p>
        </p:txBody>
      </p:sp>
      <p:sp>
        <p:nvSpPr>
          <p:cNvPr id="274876" name="Line 444"/>
          <p:cNvSpPr>
            <a:spLocks noChangeShapeType="1"/>
          </p:cNvSpPr>
          <p:nvPr/>
        </p:nvSpPr>
        <p:spPr bwMode="auto">
          <a:xfrm>
            <a:off x="5426075" y="1920875"/>
            <a:ext cx="11113" cy="20638"/>
          </a:xfrm>
          <a:prstGeom prst="line">
            <a:avLst/>
          </a:prstGeom>
          <a:noFill/>
          <a:ln w="30163">
            <a:solidFill>
              <a:srgbClr val="FF00FF"/>
            </a:solidFill>
            <a:round/>
            <a:headEnd/>
            <a:tailEnd/>
          </a:ln>
        </p:spPr>
        <p:txBody>
          <a:bodyPr/>
          <a:lstStyle/>
          <a:p>
            <a:endParaRPr lang="en-GB"/>
          </a:p>
        </p:txBody>
      </p:sp>
      <p:sp>
        <p:nvSpPr>
          <p:cNvPr id="274877" name="Line 445"/>
          <p:cNvSpPr>
            <a:spLocks noChangeShapeType="1"/>
          </p:cNvSpPr>
          <p:nvPr/>
        </p:nvSpPr>
        <p:spPr bwMode="auto">
          <a:xfrm>
            <a:off x="5437188" y="1941513"/>
            <a:ext cx="19050" cy="19050"/>
          </a:xfrm>
          <a:prstGeom prst="line">
            <a:avLst/>
          </a:prstGeom>
          <a:noFill/>
          <a:ln w="30163">
            <a:solidFill>
              <a:srgbClr val="FF00FF"/>
            </a:solidFill>
            <a:round/>
            <a:headEnd/>
            <a:tailEnd/>
          </a:ln>
        </p:spPr>
        <p:txBody>
          <a:bodyPr/>
          <a:lstStyle/>
          <a:p>
            <a:endParaRPr lang="en-GB"/>
          </a:p>
        </p:txBody>
      </p:sp>
      <p:sp>
        <p:nvSpPr>
          <p:cNvPr id="274878" name="Line 446"/>
          <p:cNvSpPr>
            <a:spLocks noChangeShapeType="1"/>
          </p:cNvSpPr>
          <p:nvPr/>
        </p:nvSpPr>
        <p:spPr bwMode="auto">
          <a:xfrm>
            <a:off x="5456238" y="1960563"/>
            <a:ext cx="11112" cy="20637"/>
          </a:xfrm>
          <a:prstGeom prst="line">
            <a:avLst/>
          </a:prstGeom>
          <a:noFill/>
          <a:ln w="30163">
            <a:solidFill>
              <a:srgbClr val="FF00FF"/>
            </a:solidFill>
            <a:round/>
            <a:headEnd/>
            <a:tailEnd/>
          </a:ln>
        </p:spPr>
        <p:txBody>
          <a:bodyPr/>
          <a:lstStyle/>
          <a:p>
            <a:endParaRPr lang="en-GB"/>
          </a:p>
        </p:txBody>
      </p:sp>
      <p:sp>
        <p:nvSpPr>
          <p:cNvPr id="274879" name="Line 447"/>
          <p:cNvSpPr>
            <a:spLocks noChangeShapeType="1"/>
          </p:cNvSpPr>
          <p:nvPr/>
        </p:nvSpPr>
        <p:spPr bwMode="auto">
          <a:xfrm>
            <a:off x="5467350" y="1981200"/>
            <a:ext cx="19050" cy="30163"/>
          </a:xfrm>
          <a:prstGeom prst="line">
            <a:avLst/>
          </a:prstGeom>
          <a:noFill/>
          <a:ln w="30163">
            <a:solidFill>
              <a:srgbClr val="FF00FF"/>
            </a:solidFill>
            <a:round/>
            <a:headEnd/>
            <a:tailEnd/>
          </a:ln>
        </p:spPr>
        <p:txBody>
          <a:bodyPr/>
          <a:lstStyle/>
          <a:p>
            <a:endParaRPr lang="en-GB"/>
          </a:p>
        </p:txBody>
      </p:sp>
      <p:sp>
        <p:nvSpPr>
          <p:cNvPr id="274880" name="Line 448"/>
          <p:cNvSpPr>
            <a:spLocks noChangeShapeType="1"/>
          </p:cNvSpPr>
          <p:nvPr/>
        </p:nvSpPr>
        <p:spPr bwMode="auto">
          <a:xfrm>
            <a:off x="5486400" y="2011363"/>
            <a:ext cx="20638" cy="30162"/>
          </a:xfrm>
          <a:prstGeom prst="line">
            <a:avLst/>
          </a:prstGeom>
          <a:noFill/>
          <a:ln w="30163">
            <a:solidFill>
              <a:srgbClr val="FF00FF"/>
            </a:solidFill>
            <a:round/>
            <a:headEnd/>
            <a:tailEnd/>
          </a:ln>
        </p:spPr>
        <p:txBody>
          <a:bodyPr/>
          <a:lstStyle/>
          <a:p>
            <a:endParaRPr lang="en-GB"/>
          </a:p>
        </p:txBody>
      </p:sp>
      <p:sp>
        <p:nvSpPr>
          <p:cNvPr id="274881" name="Line 449"/>
          <p:cNvSpPr>
            <a:spLocks noChangeShapeType="1"/>
          </p:cNvSpPr>
          <p:nvPr/>
        </p:nvSpPr>
        <p:spPr bwMode="auto">
          <a:xfrm>
            <a:off x="5507038" y="2041525"/>
            <a:ext cx="11112" cy="50800"/>
          </a:xfrm>
          <a:prstGeom prst="line">
            <a:avLst/>
          </a:prstGeom>
          <a:noFill/>
          <a:ln w="30163">
            <a:solidFill>
              <a:srgbClr val="FF00FF"/>
            </a:solidFill>
            <a:round/>
            <a:headEnd/>
            <a:tailEnd/>
          </a:ln>
        </p:spPr>
        <p:txBody>
          <a:bodyPr/>
          <a:lstStyle/>
          <a:p>
            <a:endParaRPr lang="en-GB"/>
          </a:p>
        </p:txBody>
      </p:sp>
      <p:sp>
        <p:nvSpPr>
          <p:cNvPr id="274882" name="Line 450"/>
          <p:cNvSpPr>
            <a:spLocks noChangeShapeType="1"/>
          </p:cNvSpPr>
          <p:nvPr/>
        </p:nvSpPr>
        <p:spPr bwMode="auto">
          <a:xfrm>
            <a:off x="5518150" y="2092325"/>
            <a:ext cx="19050" cy="41275"/>
          </a:xfrm>
          <a:prstGeom prst="line">
            <a:avLst/>
          </a:prstGeom>
          <a:noFill/>
          <a:ln w="30163">
            <a:solidFill>
              <a:srgbClr val="FF00FF"/>
            </a:solidFill>
            <a:round/>
            <a:headEnd/>
            <a:tailEnd/>
          </a:ln>
        </p:spPr>
        <p:txBody>
          <a:bodyPr/>
          <a:lstStyle/>
          <a:p>
            <a:endParaRPr lang="en-GB"/>
          </a:p>
        </p:txBody>
      </p:sp>
      <p:sp>
        <p:nvSpPr>
          <p:cNvPr id="274883" name="Line 451"/>
          <p:cNvSpPr>
            <a:spLocks noChangeShapeType="1"/>
          </p:cNvSpPr>
          <p:nvPr/>
        </p:nvSpPr>
        <p:spPr bwMode="auto">
          <a:xfrm>
            <a:off x="5537200" y="2133600"/>
            <a:ext cx="11113" cy="60325"/>
          </a:xfrm>
          <a:prstGeom prst="line">
            <a:avLst/>
          </a:prstGeom>
          <a:noFill/>
          <a:ln w="30163">
            <a:solidFill>
              <a:srgbClr val="FF00FF"/>
            </a:solidFill>
            <a:round/>
            <a:headEnd/>
            <a:tailEnd/>
          </a:ln>
        </p:spPr>
        <p:txBody>
          <a:bodyPr/>
          <a:lstStyle/>
          <a:p>
            <a:endParaRPr lang="en-GB"/>
          </a:p>
        </p:txBody>
      </p:sp>
      <p:sp>
        <p:nvSpPr>
          <p:cNvPr id="274884" name="Line 452"/>
          <p:cNvSpPr>
            <a:spLocks noChangeShapeType="1"/>
          </p:cNvSpPr>
          <p:nvPr/>
        </p:nvSpPr>
        <p:spPr bwMode="auto">
          <a:xfrm>
            <a:off x="5548313" y="2193925"/>
            <a:ext cx="19050" cy="60325"/>
          </a:xfrm>
          <a:prstGeom prst="line">
            <a:avLst/>
          </a:prstGeom>
          <a:noFill/>
          <a:ln w="30163">
            <a:solidFill>
              <a:srgbClr val="FF00FF"/>
            </a:solidFill>
            <a:round/>
            <a:headEnd/>
            <a:tailEnd/>
          </a:ln>
        </p:spPr>
        <p:txBody>
          <a:bodyPr/>
          <a:lstStyle/>
          <a:p>
            <a:endParaRPr lang="en-GB"/>
          </a:p>
        </p:txBody>
      </p:sp>
      <p:sp>
        <p:nvSpPr>
          <p:cNvPr id="274885" name="Line 453"/>
          <p:cNvSpPr>
            <a:spLocks noChangeShapeType="1"/>
          </p:cNvSpPr>
          <p:nvPr/>
        </p:nvSpPr>
        <p:spPr bwMode="auto">
          <a:xfrm>
            <a:off x="5567363" y="2254250"/>
            <a:ext cx="20637" cy="71438"/>
          </a:xfrm>
          <a:prstGeom prst="line">
            <a:avLst/>
          </a:prstGeom>
          <a:noFill/>
          <a:ln w="30163">
            <a:solidFill>
              <a:srgbClr val="FF00FF"/>
            </a:solidFill>
            <a:round/>
            <a:headEnd/>
            <a:tailEnd/>
          </a:ln>
        </p:spPr>
        <p:txBody>
          <a:bodyPr/>
          <a:lstStyle/>
          <a:p>
            <a:endParaRPr lang="en-GB"/>
          </a:p>
        </p:txBody>
      </p:sp>
      <p:sp>
        <p:nvSpPr>
          <p:cNvPr id="274886" name="Line 454"/>
          <p:cNvSpPr>
            <a:spLocks noChangeShapeType="1"/>
          </p:cNvSpPr>
          <p:nvPr/>
        </p:nvSpPr>
        <p:spPr bwMode="auto">
          <a:xfrm>
            <a:off x="5588000" y="2325688"/>
            <a:ext cx="9525" cy="80962"/>
          </a:xfrm>
          <a:prstGeom prst="line">
            <a:avLst/>
          </a:prstGeom>
          <a:noFill/>
          <a:ln w="30163">
            <a:solidFill>
              <a:srgbClr val="FF00FF"/>
            </a:solidFill>
            <a:round/>
            <a:headEnd/>
            <a:tailEnd/>
          </a:ln>
        </p:spPr>
        <p:txBody>
          <a:bodyPr/>
          <a:lstStyle/>
          <a:p>
            <a:endParaRPr lang="en-GB"/>
          </a:p>
        </p:txBody>
      </p:sp>
      <p:sp>
        <p:nvSpPr>
          <p:cNvPr id="274887" name="Line 455"/>
          <p:cNvSpPr>
            <a:spLocks noChangeShapeType="1"/>
          </p:cNvSpPr>
          <p:nvPr/>
        </p:nvSpPr>
        <p:spPr bwMode="auto">
          <a:xfrm>
            <a:off x="5597525" y="2406650"/>
            <a:ext cx="20638" cy="90488"/>
          </a:xfrm>
          <a:prstGeom prst="line">
            <a:avLst/>
          </a:prstGeom>
          <a:noFill/>
          <a:ln w="30163">
            <a:solidFill>
              <a:srgbClr val="FF00FF"/>
            </a:solidFill>
            <a:round/>
            <a:headEnd/>
            <a:tailEnd/>
          </a:ln>
        </p:spPr>
        <p:txBody>
          <a:bodyPr/>
          <a:lstStyle/>
          <a:p>
            <a:endParaRPr lang="en-GB"/>
          </a:p>
        </p:txBody>
      </p:sp>
      <p:sp>
        <p:nvSpPr>
          <p:cNvPr id="274926" name="Rectangle 494"/>
          <p:cNvSpPr>
            <a:spLocks noChangeArrowheads="1"/>
          </p:cNvSpPr>
          <p:nvPr/>
        </p:nvSpPr>
        <p:spPr bwMode="auto">
          <a:xfrm>
            <a:off x="7953375" y="2395538"/>
            <a:ext cx="374650" cy="212725"/>
          </a:xfrm>
          <a:prstGeom prst="rect">
            <a:avLst/>
          </a:prstGeom>
          <a:noFill/>
          <a:ln w="9525">
            <a:noFill/>
            <a:miter lim="800000"/>
            <a:headEnd/>
            <a:tailEnd/>
          </a:ln>
        </p:spPr>
        <p:txBody>
          <a:bodyPr wrap="none" lIns="0" tIns="0" rIns="0" bIns="0">
            <a:spAutoFit/>
          </a:bodyPr>
          <a:lstStyle/>
          <a:p>
            <a:r>
              <a:rPr lang="en-GB" b="1">
                <a:solidFill>
                  <a:srgbClr val="000080"/>
                </a:solidFill>
              </a:rPr>
              <a:t>0$ tr</a:t>
            </a:r>
            <a:endParaRPr lang="en-GB"/>
          </a:p>
        </p:txBody>
      </p:sp>
      <p:sp>
        <p:nvSpPr>
          <p:cNvPr id="274927" name="Rectangle 495"/>
          <p:cNvSpPr>
            <a:spLocks noChangeArrowheads="1"/>
          </p:cNvSpPr>
          <p:nvPr/>
        </p:nvSpPr>
        <p:spPr bwMode="auto">
          <a:xfrm>
            <a:off x="7953375" y="2022475"/>
            <a:ext cx="473075" cy="212725"/>
          </a:xfrm>
          <a:prstGeom prst="rect">
            <a:avLst/>
          </a:prstGeom>
          <a:noFill/>
          <a:ln w="9525">
            <a:noFill/>
            <a:miter lim="800000"/>
            <a:headEnd/>
            <a:tailEnd/>
          </a:ln>
        </p:spPr>
        <p:txBody>
          <a:bodyPr wrap="none" lIns="0" tIns="0" rIns="0" bIns="0">
            <a:spAutoFit/>
          </a:bodyPr>
          <a:lstStyle/>
          <a:p>
            <a:r>
              <a:rPr lang="en-GB" b="1">
                <a:solidFill>
                  <a:srgbClr val="000080"/>
                </a:solidFill>
              </a:rPr>
              <a:t>50$ tr</a:t>
            </a:r>
            <a:endParaRPr lang="en-GB"/>
          </a:p>
        </p:txBody>
      </p:sp>
      <p:sp>
        <p:nvSpPr>
          <p:cNvPr id="274928" name="Rectangle 496"/>
          <p:cNvSpPr>
            <a:spLocks noChangeArrowheads="1"/>
          </p:cNvSpPr>
          <p:nvPr/>
        </p:nvSpPr>
        <p:spPr bwMode="auto">
          <a:xfrm>
            <a:off x="7953375" y="1647825"/>
            <a:ext cx="571500" cy="212725"/>
          </a:xfrm>
          <a:prstGeom prst="rect">
            <a:avLst/>
          </a:prstGeom>
          <a:noFill/>
          <a:ln w="9525">
            <a:noFill/>
            <a:miter lim="800000"/>
            <a:headEnd/>
            <a:tailEnd/>
          </a:ln>
        </p:spPr>
        <p:txBody>
          <a:bodyPr wrap="none" lIns="0" tIns="0" rIns="0" bIns="0">
            <a:spAutoFit/>
          </a:bodyPr>
          <a:lstStyle/>
          <a:p>
            <a:r>
              <a:rPr lang="en-GB" b="1">
                <a:solidFill>
                  <a:srgbClr val="000080"/>
                </a:solidFill>
              </a:rPr>
              <a:t>100$ tr</a:t>
            </a:r>
            <a:endParaRPr lang="en-GB"/>
          </a:p>
        </p:txBody>
      </p:sp>
      <p:sp>
        <p:nvSpPr>
          <p:cNvPr id="274613" name="Line 181"/>
          <p:cNvSpPr>
            <a:spLocks noChangeShapeType="1"/>
          </p:cNvSpPr>
          <p:nvPr/>
        </p:nvSpPr>
        <p:spPr bwMode="auto">
          <a:xfrm flipH="1">
            <a:off x="5348288" y="1462088"/>
            <a:ext cx="0" cy="3930650"/>
          </a:xfrm>
          <a:prstGeom prst="line">
            <a:avLst/>
          </a:prstGeom>
          <a:noFill/>
          <a:ln w="22225">
            <a:solidFill>
              <a:srgbClr val="33CCCC"/>
            </a:solidFill>
            <a:prstDash val="sysDot"/>
            <a:round/>
            <a:headEnd/>
            <a:tailEnd/>
          </a:ln>
          <a:effectLst/>
        </p:spPr>
        <p:txBody>
          <a:bodyPr/>
          <a:lstStyle/>
          <a:p>
            <a:endParaRPr lang="en-GB"/>
          </a:p>
        </p:txBody>
      </p:sp>
      <p:sp>
        <p:nvSpPr>
          <p:cNvPr id="275196" name="Line 764"/>
          <p:cNvSpPr>
            <a:spLocks noChangeShapeType="1"/>
          </p:cNvSpPr>
          <p:nvPr/>
        </p:nvSpPr>
        <p:spPr bwMode="auto">
          <a:xfrm>
            <a:off x="1341438" y="2127250"/>
            <a:ext cx="331787" cy="1588"/>
          </a:xfrm>
          <a:prstGeom prst="line">
            <a:avLst/>
          </a:prstGeom>
          <a:noFill/>
          <a:ln w="30163">
            <a:solidFill>
              <a:srgbClr val="FF0000"/>
            </a:solidFill>
            <a:round/>
            <a:headEnd/>
            <a:tailEnd/>
          </a:ln>
        </p:spPr>
        <p:txBody>
          <a:bodyPr/>
          <a:lstStyle/>
          <a:p>
            <a:endParaRPr lang="en-GB"/>
          </a:p>
        </p:txBody>
      </p:sp>
      <p:sp>
        <p:nvSpPr>
          <p:cNvPr id="275197" name="Rectangle 765"/>
          <p:cNvSpPr>
            <a:spLocks noChangeArrowheads="1"/>
          </p:cNvSpPr>
          <p:nvPr/>
        </p:nvSpPr>
        <p:spPr bwMode="auto">
          <a:xfrm>
            <a:off x="1758950" y="2019300"/>
            <a:ext cx="3114675" cy="212725"/>
          </a:xfrm>
          <a:prstGeom prst="rect">
            <a:avLst/>
          </a:prstGeom>
          <a:noFill/>
          <a:ln w="9525">
            <a:noFill/>
            <a:miter lim="800000"/>
            <a:headEnd/>
            <a:tailEnd/>
          </a:ln>
        </p:spPr>
        <p:txBody>
          <a:bodyPr wrap="none" lIns="0" tIns="0" rIns="0" bIns="0">
            <a:spAutoFit/>
          </a:bodyPr>
          <a:lstStyle/>
          <a:p>
            <a:r>
              <a:rPr lang="en-GB" b="1">
                <a:solidFill>
                  <a:srgbClr val="000080"/>
                </a:solidFill>
              </a:rPr>
              <a:t>damages as % Of GDP less damages</a:t>
            </a:r>
            <a:endParaRPr lang="en-GB" b="1"/>
          </a:p>
        </p:txBody>
      </p:sp>
      <p:sp>
        <p:nvSpPr>
          <p:cNvPr id="275198" name="Line 766"/>
          <p:cNvSpPr>
            <a:spLocks noChangeShapeType="1"/>
          </p:cNvSpPr>
          <p:nvPr/>
        </p:nvSpPr>
        <p:spPr bwMode="auto">
          <a:xfrm>
            <a:off x="1354138" y="1693863"/>
            <a:ext cx="333375" cy="1587"/>
          </a:xfrm>
          <a:prstGeom prst="line">
            <a:avLst/>
          </a:prstGeom>
          <a:noFill/>
          <a:ln w="30163">
            <a:solidFill>
              <a:srgbClr val="FF00FF"/>
            </a:solidFill>
            <a:round/>
            <a:headEnd/>
            <a:tailEnd/>
          </a:ln>
        </p:spPr>
        <p:txBody>
          <a:bodyPr/>
          <a:lstStyle/>
          <a:p>
            <a:endParaRPr lang="en-GB"/>
          </a:p>
        </p:txBody>
      </p:sp>
      <p:sp>
        <p:nvSpPr>
          <p:cNvPr id="275199" name="Rectangle 767"/>
          <p:cNvSpPr>
            <a:spLocks noChangeArrowheads="1"/>
          </p:cNvSpPr>
          <p:nvPr/>
        </p:nvSpPr>
        <p:spPr bwMode="auto">
          <a:xfrm>
            <a:off x="1758950" y="1584325"/>
            <a:ext cx="1597025" cy="212725"/>
          </a:xfrm>
          <a:prstGeom prst="rect">
            <a:avLst/>
          </a:prstGeom>
          <a:noFill/>
          <a:ln w="9525">
            <a:noFill/>
            <a:miter lim="800000"/>
            <a:headEnd/>
            <a:tailEnd/>
          </a:ln>
        </p:spPr>
        <p:txBody>
          <a:bodyPr wrap="none" lIns="0" tIns="0" rIns="0" bIns="0">
            <a:spAutoFit/>
          </a:bodyPr>
          <a:lstStyle/>
          <a:p>
            <a:r>
              <a:rPr lang="en-GB" b="1">
                <a:solidFill>
                  <a:srgbClr val="000080"/>
                </a:solidFill>
              </a:rPr>
              <a:t>GDP less damages</a:t>
            </a:r>
            <a:endParaRPr lang="en-GB"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4449"/>
                                        </p:tgtEl>
                                        <p:attrNameLst>
                                          <p:attrName>style.visibility</p:attrName>
                                        </p:attrNameLst>
                                      </p:cBhvr>
                                      <p:to>
                                        <p:strVal val="visible"/>
                                      </p:to>
                                    </p:set>
                                    <p:animEffect transition="in" filter="wipe(left)">
                                      <p:cBhvr>
                                        <p:cTn id="7" dur="500"/>
                                        <p:tgtEl>
                                          <p:spTgt spid="274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 name="Footer Placeholder 3"/>
          <p:cNvSpPr>
            <a:spLocks noGrp="1"/>
          </p:cNvSpPr>
          <p:nvPr>
            <p:ph type="ftr" sz="quarter" idx="11"/>
          </p:nvPr>
        </p:nvSpPr>
        <p:spPr/>
        <p:txBody>
          <a:bodyPr/>
          <a:lstStyle/>
          <a:p>
            <a:r>
              <a:rPr lang="en-GB"/>
              <a:t>GCI www.gci.org.uk</a:t>
            </a:r>
          </a:p>
        </p:txBody>
      </p:sp>
      <p:pic>
        <p:nvPicPr>
          <p:cNvPr id="315395" name="Picture 3"/>
          <p:cNvPicPr>
            <a:picLocks noChangeAspect="1" noChangeArrowheads="1"/>
          </p:cNvPicPr>
          <p:nvPr/>
        </p:nvPicPr>
        <p:blipFill>
          <a:blip r:embed="rId3" cstate="print"/>
          <a:srcRect/>
          <a:stretch>
            <a:fillRect/>
          </a:stretch>
        </p:blipFill>
        <p:spPr bwMode="auto">
          <a:xfrm>
            <a:off x="763588" y="3011488"/>
            <a:ext cx="7924800" cy="3089275"/>
          </a:xfrm>
          <a:prstGeom prst="rect">
            <a:avLst/>
          </a:prstGeom>
          <a:noFill/>
          <a:ln w="9525">
            <a:noFill/>
            <a:miter lim="800000"/>
            <a:headEnd/>
            <a:tailEnd/>
          </a:ln>
          <a:effectLst/>
        </p:spPr>
      </p:pic>
      <p:grpSp>
        <p:nvGrpSpPr>
          <p:cNvPr id="315927" name="Group 535"/>
          <p:cNvGrpSpPr>
            <a:grpSpLocks/>
          </p:cNvGrpSpPr>
          <p:nvPr/>
        </p:nvGrpSpPr>
        <p:grpSpPr bwMode="auto">
          <a:xfrm>
            <a:off x="1285875" y="1719263"/>
            <a:ext cx="6475413" cy="1531937"/>
            <a:chOff x="822" y="1083"/>
            <a:chExt cx="4079" cy="965"/>
          </a:xfrm>
        </p:grpSpPr>
        <p:sp>
          <p:nvSpPr>
            <p:cNvPr id="315727" name="Line 335"/>
            <p:cNvSpPr>
              <a:spLocks noChangeShapeType="1"/>
            </p:cNvSpPr>
            <p:nvPr/>
          </p:nvSpPr>
          <p:spPr bwMode="auto">
            <a:xfrm>
              <a:off x="853" y="1083"/>
              <a:ext cx="1" cy="964"/>
            </a:xfrm>
            <a:prstGeom prst="line">
              <a:avLst/>
            </a:prstGeom>
            <a:noFill/>
            <a:ln w="19050">
              <a:solidFill>
                <a:srgbClr val="000080"/>
              </a:solidFill>
              <a:round/>
              <a:headEnd/>
              <a:tailEnd/>
            </a:ln>
          </p:spPr>
          <p:txBody>
            <a:bodyPr/>
            <a:lstStyle/>
            <a:p>
              <a:endParaRPr lang="en-GB"/>
            </a:p>
          </p:txBody>
        </p:sp>
        <p:sp>
          <p:nvSpPr>
            <p:cNvPr id="315728" name="Line 336"/>
            <p:cNvSpPr>
              <a:spLocks noChangeShapeType="1"/>
            </p:cNvSpPr>
            <p:nvPr/>
          </p:nvSpPr>
          <p:spPr bwMode="auto">
            <a:xfrm>
              <a:off x="822" y="2047"/>
              <a:ext cx="31" cy="1"/>
            </a:xfrm>
            <a:prstGeom prst="line">
              <a:avLst/>
            </a:prstGeom>
            <a:noFill/>
            <a:ln w="19050">
              <a:solidFill>
                <a:srgbClr val="000080"/>
              </a:solidFill>
              <a:round/>
              <a:headEnd/>
              <a:tailEnd/>
            </a:ln>
          </p:spPr>
          <p:txBody>
            <a:bodyPr/>
            <a:lstStyle/>
            <a:p>
              <a:endParaRPr lang="en-GB"/>
            </a:p>
          </p:txBody>
        </p:sp>
        <p:sp>
          <p:nvSpPr>
            <p:cNvPr id="315729" name="Line 337"/>
            <p:cNvSpPr>
              <a:spLocks noChangeShapeType="1"/>
            </p:cNvSpPr>
            <p:nvPr/>
          </p:nvSpPr>
          <p:spPr bwMode="auto">
            <a:xfrm>
              <a:off x="822" y="1809"/>
              <a:ext cx="31" cy="1"/>
            </a:xfrm>
            <a:prstGeom prst="line">
              <a:avLst/>
            </a:prstGeom>
            <a:noFill/>
            <a:ln w="19050">
              <a:solidFill>
                <a:srgbClr val="000080"/>
              </a:solidFill>
              <a:round/>
              <a:headEnd/>
              <a:tailEnd/>
            </a:ln>
          </p:spPr>
          <p:txBody>
            <a:bodyPr/>
            <a:lstStyle/>
            <a:p>
              <a:endParaRPr lang="en-GB"/>
            </a:p>
          </p:txBody>
        </p:sp>
        <p:sp>
          <p:nvSpPr>
            <p:cNvPr id="315730" name="Line 338"/>
            <p:cNvSpPr>
              <a:spLocks noChangeShapeType="1"/>
            </p:cNvSpPr>
            <p:nvPr/>
          </p:nvSpPr>
          <p:spPr bwMode="auto">
            <a:xfrm>
              <a:off x="822" y="1565"/>
              <a:ext cx="31" cy="1"/>
            </a:xfrm>
            <a:prstGeom prst="line">
              <a:avLst/>
            </a:prstGeom>
            <a:noFill/>
            <a:ln w="19050">
              <a:solidFill>
                <a:srgbClr val="000080"/>
              </a:solidFill>
              <a:round/>
              <a:headEnd/>
              <a:tailEnd/>
            </a:ln>
          </p:spPr>
          <p:txBody>
            <a:bodyPr/>
            <a:lstStyle/>
            <a:p>
              <a:endParaRPr lang="en-GB"/>
            </a:p>
          </p:txBody>
        </p:sp>
        <p:sp>
          <p:nvSpPr>
            <p:cNvPr id="315731" name="Line 339"/>
            <p:cNvSpPr>
              <a:spLocks noChangeShapeType="1"/>
            </p:cNvSpPr>
            <p:nvPr/>
          </p:nvSpPr>
          <p:spPr bwMode="auto">
            <a:xfrm>
              <a:off x="822" y="1327"/>
              <a:ext cx="31" cy="1"/>
            </a:xfrm>
            <a:prstGeom prst="line">
              <a:avLst/>
            </a:prstGeom>
            <a:noFill/>
            <a:ln w="19050">
              <a:solidFill>
                <a:srgbClr val="000080"/>
              </a:solidFill>
              <a:round/>
              <a:headEnd/>
              <a:tailEnd/>
            </a:ln>
          </p:spPr>
          <p:txBody>
            <a:bodyPr/>
            <a:lstStyle/>
            <a:p>
              <a:endParaRPr lang="en-GB"/>
            </a:p>
          </p:txBody>
        </p:sp>
        <p:sp>
          <p:nvSpPr>
            <p:cNvPr id="315732" name="Line 340"/>
            <p:cNvSpPr>
              <a:spLocks noChangeShapeType="1"/>
            </p:cNvSpPr>
            <p:nvPr/>
          </p:nvSpPr>
          <p:spPr bwMode="auto">
            <a:xfrm>
              <a:off x="822" y="1083"/>
              <a:ext cx="31" cy="1"/>
            </a:xfrm>
            <a:prstGeom prst="line">
              <a:avLst/>
            </a:prstGeom>
            <a:noFill/>
            <a:ln w="19050">
              <a:solidFill>
                <a:srgbClr val="000080"/>
              </a:solidFill>
              <a:round/>
              <a:headEnd/>
              <a:tailEnd/>
            </a:ln>
          </p:spPr>
          <p:txBody>
            <a:bodyPr/>
            <a:lstStyle/>
            <a:p>
              <a:endParaRPr lang="en-GB"/>
            </a:p>
          </p:txBody>
        </p:sp>
        <p:sp>
          <p:nvSpPr>
            <p:cNvPr id="315733" name="Line 341"/>
            <p:cNvSpPr>
              <a:spLocks noChangeShapeType="1"/>
            </p:cNvSpPr>
            <p:nvPr/>
          </p:nvSpPr>
          <p:spPr bwMode="auto">
            <a:xfrm>
              <a:off x="853" y="1565"/>
              <a:ext cx="4048" cy="1"/>
            </a:xfrm>
            <a:prstGeom prst="line">
              <a:avLst/>
            </a:prstGeom>
            <a:noFill/>
            <a:ln w="0">
              <a:solidFill>
                <a:srgbClr val="000080"/>
              </a:solidFill>
              <a:round/>
              <a:headEnd/>
              <a:tailEnd/>
            </a:ln>
          </p:spPr>
          <p:txBody>
            <a:bodyPr/>
            <a:lstStyle/>
            <a:p>
              <a:endParaRPr lang="en-GB"/>
            </a:p>
          </p:txBody>
        </p:sp>
        <p:sp>
          <p:nvSpPr>
            <p:cNvPr id="315734" name="Line 342"/>
            <p:cNvSpPr>
              <a:spLocks noChangeShapeType="1"/>
            </p:cNvSpPr>
            <p:nvPr/>
          </p:nvSpPr>
          <p:spPr bwMode="auto">
            <a:xfrm>
              <a:off x="853" y="1193"/>
              <a:ext cx="13" cy="1"/>
            </a:xfrm>
            <a:prstGeom prst="line">
              <a:avLst/>
            </a:prstGeom>
            <a:noFill/>
            <a:ln w="30163">
              <a:solidFill>
                <a:srgbClr val="FFFF00"/>
              </a:solidFill>
              <a:round/>
              <a:headEnd/>
              <a:tailEnd/>
            </a:ln>
          </p:spPr>
          <p:txBody>
            <a:bodyPr/>
            <a:lstStyle/>
            <a:p>
              <a:endParaRPr lang="en-GB"/>
            </a:p>
          </p:txBody>
        </p:sp>
        <p:sp>
          <p:nvSpPr>
            <p:cNvPr id="315735" name="Line 343"/>
            <p:cNvSpPr>
              <a:spLocks noChangeShapeType="1"/>
            </p:cNvSpPr>
            <p:nvPr/>
          </p:nvSpPr>
          <p:spPr bwMode="auto">
            <a:xfrm>
              <a:off x="866" y="1193"/>
              <a:ext cx="6" cy="1"/>
            </a:xfrm>
            <a:prstGeom prst="line">
              <a:avLst/>
            </a:prstGeom>
            <a:noFill/>
            <a:ln w="30163">
              <a:solidFill>
                <a:srgbClr val="FFFF00"/>
              </a:solidFill>
              <a:round/>
              <a:headEnd/>
              <a:tailEnd/>
            </a:ln>
          </p:spPr>
          <p:txBody>
            <a:bodyPr/>
            <a:lstStyle/>
            <a:p>
              <a:endParaRPr lang="en-GB"/>
            </a:p>
          </p:txBody>
        </p:sp>
        <p:sp>
          <p:nvSpPr>
            <p:cNvPr id="315736" name="Line 344"/>
            <p:cNvSpPr>
              <a:spLocks noChangeShapeType="1"/>
            </p:cNvSpPr>
            <p:nvPr/>
          </p:nvSpPr>
          <p:spPr bwMode="auto">
            <a:xfrm>
              <a:off x="872" y="1193"/>
              <a:ext cx="12" cy="1"/>
            </a:xfrm>
            <a:prstGeom prst="line">
              <a:avLst/>
            </a:prstGeom>
            <a:noFill/>
            <a:ln w="30163">
              <a:solidFill>
                <a:srgbClr val="FFFF00"/>
              </a:solidFill>
              <a:round/>
              <a:headEnd/>
              <a:tailEnd/>
            </a:ln>
          </p:spPr>
          <p:txBody>
            <a:bodyPr/>
            <a:lstStyle/>
            <a:p>
              <a:endParaRPr lang="en-GB"/>
            </a:p>
          </p:txBody>
        </p:sp>
        <p:sp>
          <p:nvSpPr>
            <p:cNvPr id="315737" name="Line 345"/>
            <p:cNvSpPr>
              <a:spLocks noChangeShapeType="1"/>
            </p:cNvSpPr>
            <p:nvPr/>
          </p:nvSpPr>
          <p:spPr bwMode="auto">
            <a:xfrm>
              <a:off x="884" y="1193"/>
              <a:ext cx="12" cy="1"/>
            </a:xfrm>
            <a:prstGeom prst="line">
              <a:avLst/>
            </a:prstGeom>
            <a:noFill/>
            <a:ln w="30163">
              <a:solidFill>
                <a:srgbClr val="FFFF00"/>
              </a:solidFill>
              <a:round/>
              <a:headEnd/>
              <a:tailEnd/>
            </a:ln>
          </p:spPr>
          <p:txBody>
            <a:bodyPr/>
            <a:lstStyle/>
            <a:p>
              <a:endParaRPr lang="en-GB"/>
            </a:p>
          </p:txBody>
        </p:sp>
        <p:sp>
          <p:nvSpPr>
            <p:cNvPr id="315738" name="Line 346"/>
            <p:cNvSpPr>
              <a:spLocks noChangeShapeType="1"/>
            </p:cNvSpPr>
            <p:nvPr/>
          </p:nvSpPr>
          <p:spPr bwMode="auto">
            <a:xfrm>
              <a:off x="896" y="1193"/>
              <a:ext cx="7" cy="1"/>
            </a:xfrm>
            <a:prstGeom prst="line">
              <a:avLst/>
            </a:prstGeom>
            <a:noFill/>
            <a:ln w="30163">
              <a:solidFill>
                <a:srgbClr val="FFFF00"/>
              </a:solidFill>
              <a:round/>
              <a:headEnd/>
              <a:tailEnd/>
            </a:ln>
          </p:spPr>
          <p:txBody>
            <a:bodyPr/>
            <a:lstStyle/>
            <a:p>
              <a:endParaRPr lang="en-GB"/>
            </a:p>
          </p:txBody>
        </p:sp>
        <p:sp>
          <p:nvSpPr>
            <p:cNvPr id="315739" name="Line 347"/>
            <p:cNvSpPr>
              <a:spLocks noChangeShapeType="1"/>
            </p:cNvSpPr>
            <p:nvPr/>
          </p:nvSpPr>
          <p:spPr bwMode="auto">
            <a:xfrm>
              <a:off x="903" y="1193"/>
              <a:ext cx="12" cy="1"/>
            </a:xfrm>
            <a:prstGeom prst="line">
              <a:avLst/>
            </a:prstGeom>
            <a:noFill/>
            <a:ln w="30163">
              <a:solidFill>
                <a:srgbClr val="FFFF00"/>
              </a:solidFill>
              <a:round/>
              <a:headEnd/>
              <a:tailEnd/>
            </a:ln>
          </p:spPr>
          <p:txBody>
            <a:bodyPr/>
            <a:lstStyle/>
            <a:p>
              <a:endParaRPr lang="en-GB"/>
            </a:p>
          </p:txBody>
        </p:sp>
        <p:sp>
          <p:nvSpPr>
            <p:cNvPr id="315740" name="Line 348"/>
            <p:cNvSpPr>
              <a:spLocks noChangeShapeType="1"/>
            </p:cNvSpPr>
            <p:nvPr/>
          </p:nvSpPr>
          <p:spPr bwMode="auto">
            <a:xfrm>
              <a:off x="915" y="1193"/>
              <a:ext cx="6" cy="1"/>
            </a:xfrm>
            <a:prstGeom prst="line">
              <a:avLst/>
            </a:prstGeom>
            <a:noFill/>
            <a:ln w="30163">
              <a:solidFill>
                <a:srgbClr val="FFFF00"/>
              </a:solidFill>
              <a:round/>
              <a:headEnd/>
              <a:tailEnd/>
            </a:ln>
          </p:spPr>
          <p:txBody>
            <a:bodyPr/>
            <a:lstStyle/>
            <a:p>
              <a:endParaRPr lang="en-GB"/>
            </a:p>
          </p:txBody>
        </p:sp>
        <p:sp>
          <p:nvSpPr>
            <p:cNvPr id="315741" name="Line 349"/>
            <p:cNvSpPr>
              <a:spLocks noChangeShapeType="1"/>
            </p:cNvSpPr>
            <p:nvPr/>
          </p:nvSpPr>
          <p:spPr bwMode="auto">
            <a:xfrm>
              <a:off x="921" y="1193"/>
              <a:ext cx="12" cy="1"/>
            </a:xfrm>
            <a:prstGeom prst="line">
              <a:avLst/>
            </a:prstGeom>
            <a:noFill/>
            <a:ln w="30163">
              <a:solidFill>
                <a:srgbClr val="FFFF00"/>
              </a:solidFill>
              <a:round/>
              <a:headEnd/>
              <a:tailEnd/>
            </a:ln>
          </p:spPr>
          <p:txBody>
            <a:bodyPr/>
            <a:lstStyle/>
            <a:p>
              <a:endParaRPr lang="en-GB"/>
            </a:p>
          </p:txBody>
        </p:sp>
        <p:sp>
          <p:nvSpPr>
            <p:cNvPr id="315742" name="Line 350"/>
            <p:cNvSpPr>
              <a:spLocks noChangeShapeType="1"/>
            </p:cNvSpPr>
            <p:nvPr/>
          </p:nvSpPr>
          <p:spPr bwMode="auto">
            <a:xfrm>
              <a:off x="933" y="1193"/>
              <a:ext cx="13" cy="1"/>
            </a:xfrm>
            <a:prstGeom prst="line">
              <a:avLst/>
            </a:prstGeom>
            <a:noFill/>
            <a:ln w="30163">
              <a:solidFill>
                <a:srgbClr val="FFFF00"/>
              </a:solidFill>
              <a:round/>
              <a:headEnd/>
              <a:tailEnd/>
            </a:ln>
          </p:spPr>
          <p:txBody>
            <a:bodyPr/>
            <a:lstStyle/>
            <a:p>
              <a:endParaRPr lang="en-GB"/>
            </a:p>
          </p:txBody>
        </p:sp>
        <p:sp>
          <p:nvSpPr>
            <p:cNvPr id="315743" name="Line 351"/>
            <p:cNvSpPr>
              <a:spLocks noChangeShapeType="1"/>
            </p:cNvSpPr>
            <p:nvPr/>
          </p:nvSpPr>
          <p:spPr bwMode="auto">
            <a:xfrm>
              <a:off x="946" y="1193"/>
              <a:ext cx="6" cy="1"/>
            </a:xfrm>
            <a:prstGeom prst="line">
              <a:avLst/>
            </a:prstGeom>
            <a:noFill/>
            <a:ln w="30163">
              <a:solidFill>
                <a:srgbClr val="FFFF00"/>
              </a:solidFill>
              <a:round/>
              <a:headEnd/>
              <a:tailEnd/>
            </a:ln>
          </p:spPr>
          <p:txBody>
            <a:bodyPr/>
            <a:lstStyle/>
            <a:p>
              <a:endParaRPr lang="en-GB"/>
            </a:p>
          </p:txBody>
        </p:sp>
        <p:sp>
          <p:nvSpPr>
            <p:cNvPr id="315744" name="Line 352"/>
            <p:cNvSpPr>
              <a:spLocks noChangeShapeType="1"/>
            </p:cNvSpPr>
            <p:nvPr/>
          </p:nvSpPr>
          <p:spPr bwMode="auto">
            <a:xfrm>
              <a:off x="952" y="1193"/>
              <a:ext cx="12" cy="1"/>
            </a:xfrm>
            <a:prstGeom prst="line">
              <a:avLst/>
            </a:prstGeom>
            <a:noFill/>
            <a:ln w="30163">
              <a:solidFill>
                <a:srgbClr val="FFFF00"/>
              </a:solidFill>
              <a:round/>
              <a:headEnd/>
              <a:tailEnd/>
            </a:ln>
          </p:spPr>
          <p:txBody>
            <a:bodyPr/>
            <a:lstStyle/>
            <a:p>
              <a:endParaRPr lang="en-GB"/>
            </a:p>
          </p:txBody>
        </p:sp>
        <p:sp>
          <p:nvSpPr>
            <p:cNvPr id="315745" name="Line 353"/>
            <p:cNvSpPr>
              <a:spLocks noChangeShapeType="1"/>
            </p:cNvSpPr>
            <p:nvPr/>
          </p:nvSpPr>
          <p:spPr bwMode="auto">
            <a:xfrm>
              <a:off x="964" y="1193"/>
              <a:ext cx="13" cy="1"/>
            </a:xfrm>
            <a:prstGeom prst="line">
              <a:avLst/>
            </a:prstGeom>
            <a:noFill/>
            <a:ln w="30163">
              <a:solidFill>
                <a:srgbClr val="FFFF00"/>
              </a:solidFill>
              <a:round/>
              <a:headEnd/>
              <a:tailEnd/>
            </a:ln>
          </p:spPr>
          <p:txBody>
            <a:bodyPr/>
            <a:lstStyle/>
            <a:p>
              <a:endParaRPr lang="en-GB"/>
            </a:p>
          </p:txBody>
        </p:sp>
        <p:sp>
          <p:nvSpPr>
            <p:cNvPr id="315746" name="Line 354"/>
            <p:cNvSpPr>
              <a:spLocks noChangeShapeType="1"/>
            </p:cNvSpPr>
            <p:nvPr/>
          </p:nvSpPr>
          <p:spPr bwMode="auto">
            <a:xfrm>
              <a:off x="977" y="1193"/>
              <a:ext cx="6" cy="1"/>
            </a:xfrm>
            <a:prstGeom prst="line">
              <a:avLst/>
            </a:prstGeom>
            <a:noFill/>
            <a:ln w="30163">
              <a:solidFill>
                <a:srgbClr val="FFFF00"/>
              </a:solidFill>
              <a:round/>
              <a:headEnd/>
              <a:tailEnd/>
            </a:ln>
          </p:spPr>
          <p:txBody>
            <a:bodyPr/>
            <a:lstStyle/>
            <a:p>
              <a:endParaRPr lang="en-GB"/>
            </a:p>
          </p:txBody>
        </p:sp>
        <p:sp>
          <p:nvSpPr>
            <p:cNvPr id="315747" name="Line 355"/>
            <p:cNvSpPr>
              <a:spLocks noChangeShapeType="1"/>
            </p:cNvSpPr>
            <p:nvPr/>
          </p:nvSpPr>
          <p:spPr bwMode="auto">
            <a:xfrm>
              <a:off x="983" y="1193"/>
              <a:ext cx="12" cy="1"/>
            </a:xfrm>
            <a:prstGeom prst="line">
              <a:avLst/>
            </a:prstGeom>
            <a:noFill/>
            <a:ln w="30163">
              <a:solidFill>
                <a:srgbClr val="FFFF00"/>
              </a:solidFill>
              <a:round/>
              <a:headEnd/>
              <a:tailEnd/>
            </a:ln>
          </p:spPr>
          <p:txBody>
            <a:bodyPr/>
            <a:lstStyle/>
            <a:p>
              <a:endParaRPr lang="en-GB"/>
            </a:p>
          </p:txBody>
        </p:sp>
        <p:sp>
          <p:nvSpPr>
            <p:cNvPr id="315748" name="Line 356"/>
            <p:cNvSpPr>
              <a:spLocks noChangeShapeType="1"/>
            </p:cNvSpPr>
            <p:nvPr/>
          </p:nvSpPr>
          <p:spPr bwMode="auto">
            <a:xfrm>
              <a:off x="995" y="1193"/>
              <a:ext cx="13" cy="1"/>
            </a:xfrm>
            <a:prstGeom prst="line">
              <a:avLst/>
            </a:prstGeom>
            <a:noFill/>
            <a:ln w="30163">
              <a:solidFill>
                <a:srgbClr val="FFFF00"/>
              </a:solidFill>
              <a:round/>
              <a:headEnd/>
              <a:tailEnd/>
            </a:ln>
          </p:spPr>
          <p:txBody>
            <a:bodyPr/>
            <a:lstStyle/>
            <a:p>
              <a:endParaRPr lang="en-GB"/>
            </a:p>
          </p:txBody>
        </p:sp>
        <p:sp>
          <p:nvSpPr>
            <p:cNvPr id="315749" name="Line 357"/>
            <p:cNvSpPr>
              <a:spLocks noChangeShapeType="1"/>
            </p:cNvSpPr>
            <p:nvPr/>
          </p:nvSpPr>
          <p:spPr bwMode="auto">
            <a:xfrm>
              <a:off x="1008" y="1193"/>
              <a:ext cx="6" cy="1"/>
            </a:xfrm>
            <a:prstGeom prst="line">
              <a:avLst/>
            </a:prstGeom>
            <a:noFill/>
            <a:ln w="30163">
              <a:solidFill>
                <a:srgbClr val="FFFF00"/>
              </a:solidFill>
              <a:round/>
              <a:headEnd/>
              <a:tailEnd/>
            </a:ln>
          </p:spPr>
          <p:txBody>
            <a:bodyPr/>
            <a:lstStyle/>
            <a:p>
              <a:endParaRPr lang="en-GB"/>
            </a:p>
          </p:txBody>
        </p:sp>
        <p:sp>
          <p:nvSpPr>
            <p:cNvPr id="315750" name="Line 358"/>
            <p:cNvSpPr>
              <a:spLocks noChangeShapeType="1"/>
            </p:cNvSpPr>
            <p:nvPr/>
          </p:nvSpPr>
          <p:spPr bwMode="auto">
            <a:xfrm>
              <a:off x="1014" y="1193"/>
              <a:ext cx="12" cy="1"/>
            </a:xfrm>
            <a:prstGeom prst="line">
              <a:avLst/>
            </a:prstGeom>
            <a:noFill/>
            <a:ln w="30163">
              <a:solidFill>
                <a:srgbClr val="FFFF00"/>
              </a:solidFill>
              <a:round/>
              <a:headEnd/>
              <a:tailEnd/>
            </a:ln>
          </p:spPr>
          <p:txBody>
            <a:bodyPr/>
            <a:lstStyle/>
            <a:p>
              <a:endParaRPr lang="en-GB"/>
            </a:p>
          </p:txBody>
        </p:sp>
        <p:sp>
          <p:nvSpPr>
            <p:cNvPr id="315751" name="Line 359"/>
            <p:cNvSpPr>
              <a:spLocks noChangeShapeType="1"/>
            </p:cNvSpPr>
            <p:nvPr/>
          </p:nvSpPr>
          <p:spPr bwMode="auto">
            <a:xfrm>
              <a:off x="1026" y="1193"/>
              <a:ext cx="13" cy="1"/>
            </a:xfrm>
            <a:prstGeom prst="line">
              <a:avLst/>
            </a:prstGeom>
            <a:noFill/>
            <a:ln w="30163">
              <a:solidFill>
                <a:srgbClr val="FFFF00"/>
              </a:solidFill>
              <a:round/>
              <a:headEnd/>
              <a:tailEnd/>
            </a:ln>
          </p:spPr>
          <p:txBody>
            <a:bodyPr/>
            <a:lstStyle/>
            <a:p>
              <a:endParaRPr lang="en-GB"/>
            </a:p>
          </p:txBody>
        </p:sp>
        <p:sp>
          <p:nvSpPr>
            <p:cNvPr id="315752" name="Line 360"/>
            <p:cNvSpPr>
              <a:spLocks noChangeShapeType="1"/>
            </p:cNvSpPr>
            <p:nvPr/>
          </p:nvSpPr>
          <p:spPr bwMode="auto">
            <a:xfrm>
              <a:off x="1039" y="1193"/>
              <a:ext cx="6" cy="1"/>
            </a:xfrm>
            <a:prstGeom prst="line">
              <a:avLst/>
            </a:prstGeom>
            <a:noFill/>
            <a:ln w="30163">
              <a:solidFill>
                <a:srgbClr val="FFFF00"/>
              </a:solidFill>
              <a:round/>
              <a:headEnd/>
              <a:tailEnd/>
            </a:ln>
          </p:spPr>
          <p:txBody>
            <a:bodyPr/>
            <a:lstStyle/>
            <a:p>
              <a:endParaRPr lang="en-GB"/>
            </a:p>
          </p:txBody>
        </p:sp>
        <p:sp>
          <p:nvSpPr>
            <p:cNvPr id="315753" name="Line 361"/>
            <p:cNvSpPr>
              <a:spLocks noChangeShapeType="1"/>
            </p:cNvSpPr>
            <p:nvPr/>
          </p:nvSpPr>
          <p:spPr bwMode="auto">
            <a:xfrm>
              <a:off x="1045" y="1193"/>
              <a:ext cx="12" cy="1"/>
            </a:xfrm>
            <a:prstGeom prst="line">
              <a:avLst/>
            </a:prstGeom>
            <a:noFill/>
            <a:ln w="30163">
              <a:solidFill>
                <a:srgbClr val="FFFF00"/>
              </a:solidFill>
              <a:round/>
              <a:headEnd/>
              <a:tailEnd/>
            </a:ln>
          </p:spPr>
          <p:txBody>
            <a:bodyPr/>
            <a:lstStyle/>
            <a:p>
              <a:endParaRPr lang="en-GB"/>
            </a:p>
          </p:txBody>
        </p:sp>
        <p:sp>
          <p:nvSpPr>
            <p:cNvPr id="315754" name="Line 362"/>
            <p:cNvSpPr>
              <a:spLocks noChangeShapeType="1"/>
            </p:cNvSpPr>
            <p:nvPr/>
          </p:nvSpPr>
          <p:spPr bwMode="auto">
            <a:xfrm>
              <a:off x="1057" y="1193"/>
              <a:ext cx="6" cy="1"/>
            </a:xfrm>
            <a:prstGeom prst="line">
              <a:avLst/>
            </a:prstGeom>
            <a:noFill/>
            <a:ln w="30163">
              <a:solidFill>
                <a:srgbClr val="FFFF00"/>
              </a:solidFill>
              <a:round/>
              <a:headEnd/>
              <a:tailEnd/>
            </a:ln>
          </p:spPr>
          <p:txBody>
            <a:bodyPr/>
            <a:lstStyle/>
            <a:p>
              <a:endParaRPr lang="en-GB"/>
            </a:p>
          </p:txBody>
        </p:sp>
        <p:sp>
          <p:nvSpPr>
            <p:cNvPr id="315755" name="Line 363"/>
            <p:cNvSpPr>
              <a:spLocks noChangeShapeType="1"/>
            </p:cNvSpPr>
            <p:nvPr/>
          </p:nvSpPr>
          <p:spPr bwMode="auto">
            <a:xfrm>
              <a:off x="1063" y="1193"/>
              <a:ext cx="13" cy="1"/>
            </a:xfrm>
            <a:prstGeom prst="line">
              <a:avLst/>
            </a:prstGeom>
            <a:noFill/>
            <a:ln w="30163">
              <a:solidFill>
                <a:srgbClr val="FFFF00"/>
              </a:solidFill>
              <a:round/>
              <a:headEnd/>
              <a:tailEnd/>
            </a:ln>
          </p:spPr>
          <p:txBody>
            <a:bodyPr/>
            <a:lstStyle/>
            <a:p>
              <a:endParaRPr lang="en-GB"/>
            </a:p>
          </p:txBody>
        </p:sp>
        <p:sp>
          <p:nvSpPr>
            <p:cNvPr id="315756" name="Line 364"/>
            <p:cNvSpPr>
              <a:spLocks noChangeShapeType="1"/>
            </p:cNvSpPr>
            <p:nvPr/>
          </p:nvSpPr>
          <p:spPr bwMode="auto">
            <a:xfrm>
              <a:off x="1076" y="1193"/>
              <a:ext cx="12" cy="1"/>
            </a:xfrm>
            <a:prstGeom prst="line">
              <a:avLst/>
            </a:prstGeom>
            <a:noFill/>
            <a:ln w="30163">
              <a:solidFill>
                <a:srgbClr val="FFFF00"/>
              </a:solidFill>
              <a:round/>
              <a:headEnd/>
              <a:tailEnd/>
            </a:ln>
          </p:spPr>
          <p:txBody>
            <a:bodyPr/>
            <a:lstStyle/>
            <a:p>
              <a:endParaRPr lang="en-GB"/>
            </a:p>
          </p:txBody>
        </p:sp>
        <p:sp>
          <p:nvSpPr>
            <p:cNvPr id="315757" name="Line 365"/>
            <p:cNvSpPr>
              <a:spLocks noChangeShapeType="1"/>
            </p:cNvSpPr>
            <p:nvPr/>
          </p:nvSpPr>
          <p:spPr bwMode="auto">
            <a:xfrm>
              <a:off x="1088" y="1193"/>
              <a:ext cx="6" cy="1"/>
            </a:xfrm>
            <a:prstGeom prst="line">
              <a:avLst/>
            </a:prstGeom>
            <a:noFill/>
            <a:ln w="30163">
              <a:solidFill>
                <a:srgbClr val="FFFF00"/>
              </a:solidFill>
              <a:round/>
              <a:headEnd/>
              <a:tailEnd/>
            </a:ln>
          </p:spPr>
          <p:txBody>
            <a:bodyPr/>
            <a:lstStyle/>
            <a:p>
              <a:endParaRPr lang="en-GB"/>
            </a:p>
          </p:txBody>
        </p:sp>
        <p:sp>
          <p:nvSpPr>
            <p:cNvPr id="315758" name="Line 366"/>
            <p:cNvSpPr>
              <a:spLocks noChangeShapeType="1"/>
            </p:cNvSpPr>
            <p:nvPr/>
          </p:nvSpPr>
          <p:spPr bwMode="auto">
            <a:xfrm>
              <a:off x="1094" y="1193"/>
              <a:ext cx="13" cy="1"/>
            </a:xfrm>
            <a:prstGeom prst="line">
              <a:avLst/>
            </a:prstGeom>
            <a:noFill/>
            <a:ln w="30163">
              <a:solidFill>
                <a:srgbClr val="FFFF00"/>
              </a:solidFill>
              <a:round/>
              <a:headEnd/>
              <a:tailEnd/>
            </a:ln>
          </p:spPr>
          <p:txBody>
            <a:bodyPr/>
            <a:lstStyle/>
            <a:p>
              <a:endParaRPr lang="en-GB"/>
            </a:p>
          </p:txBody>
        </p:sp>
        <p:sp>
          <p:nvSpPr>
            <p:cNvPr id="315759" name="Line 367"/>
            <p:cNvSpPr>
              <a:spLocks noChangeShapeType="1"/>
            </p:cNvSpPr>
            <p:nvPr/>
          </p:nvSpPr>
          <p:spPr bwMode="auto">
            <a:xfrm>
              <a:off x="1107" y="1193"/>
              <a:ext cx="12" cy="1"/>
            </a:xfrm>
            <a:prstGeom prst="line">
              <a:avLst/>
            </a:prstGeom>
            <a:noFill/>
            <a:ln w="30163">
              <a:solidFill>
                <a:srgbClr val="FFFF00"/>
              </a:solidFill>
              <a:round/>
              <a:headEnd/>
              <a:tailEnd/>
            </a:ln>
          </p:spPr>
          <p:txBody>
            <a:bodyPr/>
            <a:lstStyle/>
            <a:p>
              <a:endParaRPr lang="en-GB"/>
            </a:p>
          </p:txBody>
        </p:sp>
        <p:sp>
          <p:nvSpPr>
            <p:cNvPr id="315760" name="Line 368"/>
            <p:cNvSpPr>
              <a:spLocks noChangeShapeType="1"/>
            </p:cNvSpPr>
            <p:nvPr/>
          </p:nvSpPr>
          <p:spPr bwMode="auto">
            <a:xfrm>
              <a:off x="1119" y="1193"/>
              <a:ext cx="6" cy="1"/>
            </a:xfrm>
            <a:prstGeom prst="line">
              <a:avLst/>
            </a:prstGeom>
            <a:noFill/>
            <a:ln w="30163">
              <a:solidFill>
                <a:srgbClr val="FFFF00"/>
              </a:solidFill>
              <a:round/>
              <a:headEnd/>
              <a:tailEnd/>
            </a:ln>
          </p:spPr>
          <p:txBody>
            <a:bodyPr/>
            <a:lstStyle/>
            <a:p>
              <a:endParaRPr lang="en-GB"/>
            </a:p>
          </p:txBody>
        </p:sp>
        <p:sp>
          <p:nvSpPr>
            <p:cNvPr id="315761" name="Line 369"/>
            <p:cNvSpPr>
              <a:spLocks noChangeShapeType="1"/>
            </p:cNvSpPr>
            <p:nvPr/>
          </p:nvSpPr>
          <p:spPr bwMode="auto">
            <a:xfrm>
              <a:off x="1125" y="1193"/>
              <a:ext cx="12" cy="1"/>
            </a:xfrm>
            <a:prstGeom prst="line">
              <a:avLst/>
            </a:prstGeom>
            <a:noFill/>
            <a:ln w="30163">
              <a:solidFill>
                <a:srgbClr val="FFFF00"/>
              </a:solidFill>
              <a:round/>
              <a:headEnd/>
              <a:tailEnd/>
            </a:ln>
          </p:spPr>
          <p:txBody>
            <a:bodyPr/>
            <a:lstStyle/>
            <a:p>
              <a:endParaRPr lang="en-GB"/>
            </a:p>
          </p:txBody>
        </p:sp>
        <p:sp>
          <p:nvSpPr>
            <p:cNvPr id="315762" name="Line 370"/>
            <p:cNvSpPr>
              <a:spLocks noChangeShapeType="1"/>
            </p:cNvSpPr>
            <p:nvPr/>
          </p:nvSpPr>
          <p:spPr bwMode="auto">
            <a:xfrm>
              <a:off x="1137" y="1193"/>
              <a:ext cx="13" cy="1"/>
            </a:xfrm>
            <a:prstGeom prst="line">
              <a:avLst/>
            </a:prstGeom>
            <a:noFill/>
            <a:ln w="30163">
              <a:solidFill>
                <a:srgbClr val="FFFF00"/>
              </a:solidFill>
              <a:round/>
              <a:headEnd/>
              <a:tailEnd/>
            </a:ln>
          </p:spPr>
          <p:txBody>
            <a:bodyPr/>
            <a:lstStyle/>
            <a:p>
              <a:endParaRPr lang="en-GB"/>
            </a:p>
          </p:txBody>
        </p:sp>
        <p:sp>
          <p:nvSpPr>
            <p:cNvPr id="315763" name="Line 371"/>
            <p:cNvSpPr>
              <a:spLocks noChangeShapeType="1"/>
            </p:cNvSpPr>
            <p:nvPr/>
          </p:nvSpPr>
          <p:spPr bwMode="auto">
            <a:xfrm>
              <a:off x="1150" y="1193"/>
              <a:ext cx="6" cy="1"/>
            </a:xfrm>
            <a:prstGeom prst="line">
              <a:avLst/>
            </a:prstGeom>
            <a:noFill/>
            <a:ln w="30163">
              <a:solidFill>
                <a:srgbClr val="FFFF00"/>
              </a:solidFill>
              <a:round/>
              <a:headEnd/>
              <a:tailEnd/>
            </a:ln>
          </p:spPr>
          <p:txBody>
            <a:bodyPr/>
            <a:lstStyle/>
            <a:p>
              <a:endParaRPr lang="en-GB"/>
            </a:p>
          </p:txBody>
        </p:sp>
        <p:sp>
          <p:nvSpPr>
            <p:cNvPr id="315764" name="Line 372"/>
            <p:cNvSpPr>
              <a:spLocks noChangeShapeType="1"/>
            </p:cNvSpPr>
            <p:nvPr/>
          </p:nvSpPr>
          <p:spPr bwMode="auto">
            <a:xfrm>
              <a:off x="1156" y="1193"/>
              <a:ext cx="12" cy="1"/>
            </a:xfrm>
            <a:prstGeom prst="line">
              <a:avLst/>
            </a:prstGeom>
            <a:noFill/>
            <a:ln w="30163">
              <a:solidFill>
                <a:srgbClr val="FFFF00"/>
              </a:solidFill>
              <a:round/>
              <a:headEnd/>
              <a:tailEnd/>
            </a:ln>
          </p:spPr>
          <p:txBody>
            <a:bodyPr/>
            <a:lstStyle/>
            <a:p>
              <a:endParaRPr lang="en-GB"/>
            </a:p>
          </p:txBody>
        </p:sp>
        <p:sp>
          <p:nvSpPr>
            <p:cNvPr id="315765" name="Line 373"/>
            <p:cNvSpPr>
              <a:spLocks noChangeShapeType="1"/>
            </p:cNvSpPr>
            <p:nvPr/>
          </p:nvSpPr>
          <p:spPr bwMode="auto">
            <a:xfrm>
              <a:off x="1168" y="1193"/>
              <a:ext cx="13" cy="1"/>
            </a:xfrm>
            <a:prstGeom prst="line">
              <a:avLst/>
            </a:prstGeom>
            <a:noFill/>
            <a:ln w="30163">
              <a:solidFill>
                <a:srgbClr val="FFFF00"/>
              </a:solidFill>
              <a:round/>
              <a:headEnd/>
              <a:tailEnd/>
            </a:ln>
          </p:spPr>
          <p:txBody>
            <a:bodyPr/>
            <a:lstStyle/>
            <a:p>
              <a:endParaRPr lang="en-GB"/>
            </a:p>
          </p:txBody>
        </p:sp>
        <p:sp>
          <p:nvSpPr>
            <p:cNvPr id="315766" name="Line 374"/>
            <p:cNvSpPr>
              <a:spLocks noChangeShapeType="1"/>
            </p:cNvSpPr>
            <p:nvPr/>
          </p:nvSpPr>
          <p:spPr bwMode="auto">
            <a:xfrm>
              <a:off x="1181" y="1193"/>
              <a:ext cx="6" cy="1"/>
            </a:xfrm>
            <a:prstGeom prst="line">
              <a:avLst/>
            </a:prstGeom>
            <a:noFill/>
            <a:ln w="30163">
              <a:solidFill>
                <a:srgbClr val="FFFF00"/>
              </a:solidFill>
              <a:round/>
              <a:headEnd/>
              <a:tailEnd/>
            </a:ln>
          </p:spPr>
          <p:txBody>
            <a:bodyPr/>
            <a:lstStyle/>
            <a:p>
              <a:endParaRPr lang="en-GB"/>
            </a:p>
          </p:txBody>
        </p:sp>
        <p:sp>
          <p:nvSpPr>
            <p:cNvPr id="315767" name="Line 375"/>
            <p:cNvSpPr>
              <a:spLocks noChangeShapeType="1"/>
            </p:cNvSpPr>
            <p:nvPr/>
          </p:nvSpPr>
          <p:spPr bwMode="auto">
            <a:xfrm>
              <a:off x="1187" y="1193"/>
              <a:ext cx="12" cy="1"/>
            </a:xfrm>
            <a:prstGeom prst="line">
              <a:avLst/>
            </a:prstGeom>
            <a:noFill/>
            <a:ln w="30163">
              <a:solidFill>
                <a:srgbClr val="FFFF00"/>
              </a:solidFill>
              <a:round/>
              <a:headEnd/>
              <a:tailEnd/>
            </a:ln>
          </p:spPr>
          <p:txBody>
            <a:bodyPr/>
            <a:lstStyle/>
            <a:p>
              <a:endParaRPr lang="en-GB"/>
            </a:p>
          </p:txBody>
        </p:sp>
        <p:sp>
          <p:nvSpPr>
            <p:cNvPr id="315768" name="Line 376"/>
            <p:cNvSpPr>
              <a:spLocks noChangeShapeType="1"/>
            </p:cNvSpPr>
            <p:nvPr/>
          </p:nvSpPr>
          <p:spPr bwMode="auto">
            <a:xfrm>
              <a:off x="1199" y="1193"/>
              <a:ext cx="6" cy="1"/>
            </a:xfrm>
            <a:prstGeom prst="line">
              <a:avLst/>
            </a:prstGeom>
            <a:noFill/>
            <a:ln w="30163">
              <a:solidFill>
                <a:srgbClr val="FFFF00"/>
              </a:solidFill>
              <a:round/>
              <a:headEnd/>
              <a:tailEnd/>
            </a:ln>
          </p:spPr>
          <p:txBody>
            <a:bodyPr/>
            <a:lstStyle/>
            <a:p>
              <a:endParaRPr lang="en-GB"/>
            </a:p>
          </p:txBody>
        </p:sp>
        <p:sp>
          <p:nvSpPr>
            <p:cNvPr id="315769" name="Line 377"/>
            <p:cNvSpPr>
              <a:spLocks noChangeShapeType="1"/>
            </p:cNvSpPr>
            <p:nvPr/>
          </p:nvSpPr>
          <p:spPr bwMode="auto">
            <a:xfrm>
              <a:off x="1205" y="1193"/>
              <a:ext cx="13" cy="1"/>
            </a:xfrm>
            <a:prstGeom prst="line">
              <a:avLst/>
            </a:prstGeom>
            <a:noFill/>
            <a:ln w="30163">
              <a:solidFill>
                <a:srgbClr val="FFFF00"/>
              </a:solidFill>
              <a:round/>
              <a:headEnd/>
              <a:tailEnd/>
            </a:ln>
          </p:spPr>
          <p:txBody>
            <a:bodyPr/>
            <a:lstStyle/>
            <a:p>
              <a:endParaRPr lang="en-GB"/>
            </a:p>
          </p:txBody>
        </p:sp>
        <p:sp>
          <p:nvSpPr>
            <p:cNvPr id="315770" name="Line 378"/>
            <p:cNvSpPr>
              <a:spLocks noChangeShapeType="1"/>
            </p:cNvSpPr>
            <p:nvPr/>
          </p:nvSpPr>
          <p:spPr bwMode="auto">
            <a:xfrm>
              <a:off x="1218" y="1193"/>
              <a:ext cx="12" cy="1"/>
            </a:xfrm>
            <a:prstGeom prst="line">
              <a:avLst/>
            </a:prstGeom>
            <a:noFill/>
            <a:ln w="30163">
              <a:solidFill>
                <a:srgbClr val="FFFF00"/>
              </a:solidFill>
              <a:round/>
              <a:headEnd/>
              <a:tailEnd/>
            </a:ln>
          </p:spPr>
          <p:txBody>
            <a:bodyPr/>
            <a:lstStyle/>
            <a:p>
              <a:endParaRPr lang="en-GB"/>
            </a:p>
          </p:txBody>
        </p:sp>
        <p:sp>
          <p:nvSpPr>
            <p:cNvPr id="315771" name="Line 379"/>
            <p:cNvSpPr>
              <a:spLocks noChangeShapeType="1"/>
            </p:cNvSpPr>
            <p:nvPr/>
          </p:nvSpPr>
          <p:spPr bwMode="auto">
            <a:xfrm>
              <a:off x="1230" y="1193"/>
              <a:ext cx="6" cy="1"/>
            </a:xfrm>
            <a:prstGeom prst="line">
              <a:avLst/>
            </a:prstGeom>
            <a:noFill/>
            <a:ln w="30163">
              <a:solidFill>
                <a:srgbClr val="FFFF00"/>
              </a:solidFill>
              <a:round/>
              <a:headEnd/>
              <a:tailEnd/>
            </a:ln>
          </p:spPr>
          <p:txBody>
            <a:bodyPr/>
            <a:lstStyle/>
            <a:p>
              <a:endParaRPr lang="en-GB"/>
            </a:p>
          </p:txBody>
        </p:sp>
        <p:sp>
          <p:nvSpPr>
            <p:cNvPr id="315772" name="Line 380"/>
            <p:cNvSpPr>
              <a:spLocks noChangeShapeType="1"/>
            </p:cNvSpPr>
            <p:nvPr/>
          </p:nvSpPr>
          <p:spPr bwMode="auto">
            <a:xfrm>
              <a:off x="1236" y="1193"/>
              <a:ext cx="13" cy="1"/>
            </a:xfrm>
            <a:prstGeom prst="line">
              <a:avLst/>
            </a:prstGeom>
            <a:noFill/>
            <a:ln w="30163">
              <a:solidFill>
                <a:srgbClr val="FFFF00"/>
              </a:solidFill>
              <a:round/>
              <a:headEnd/>
              <a:tailEnd/>
            </a:ln>
          </p:spPr>
          <p:txBody>
            <a:bodyPr/>
            <a:lstStyle/>
            <a:p>
              <a:endParaRPr lang="en-GB"/>
            </a:p>
          </p:txBody>
        </p:sp>
        <p:sp>
          <p:nvSpPr>
            <p:cNvPr id="315773" name="Line 381"/>
            <p:cNvSpPr>
              <a:spLocks noChangeShapeType="1"/>
            </p:cNvSpPr>
            <p:nvPr/>
          </p:nvSpPr>
          <p:spPr bwMode="auto">
            <a:xfrm>
              <a:off x="1249" y="1193"/>
              <a:ext cx="12" cy="1"/>
            </a:xfrm>
            <a:prstGeom prst="line">
              <a:avLst/>
            </a:prstGeom>
            <a:noFill/>
            <a:ln w="30163">
              <a:solidFill>
                <a:srgbClr val="FFFF00"/>
              </a:solidFill>
              <a:round/>
              <a:headEnd/>
              <a:tailEnd/>
            </a:ln>
          </p:spPr>
          <p:txBody>
            <a:bodyPr/>
            <a:lstStyle/>
            <a:p>
              <a:endParaRPr lang="en-GB"/>
            </a:p>
          </p:txBody>
        </p:sp>
        <p:sp>
          <p:nvSpPr>
            <p:cNvPr id="315774" name="Line 382"/>
            <p:cNvSpPr>
              <a:spLocks noChangeShapeType="1"/>
            </p:cNvSpPr>
            <p:nvPr/>
          </p:nvSpPr>
          <p:spPr bwMode="auto">
            <a:xfrm>
              <a:off x="1261" y="1193"/>
              <a:ext cx="6" cy="1"/>
            </a:xfrm>
            <a:prstGeom prst="line">
              <a:avLst/>
            </a:prstGeom>
            <a:noFill/>
            <a:ln w="30163">
              <a:solidFill>
                <a:srgbClr val="FFFF00"/>
              </a:solidFill>
              <a:round/>
              <a:headEnd/>
              <a:tailEnd/>
            </a:ln>
          </p:spPr>
          <p:txBody>
            <a:bodyPr/>
            <a:lstStyle/>
            <a:p>
              <a:endParaRPr lang="en-GB"/>
            </a:p>
          </p:txBody>
        </p:sp>
        <p:sp>
          <p:nvSpPr>
            <p:cNvPr id="315775" name="Line 383"/>
            <p:cNvSpPr>
              <a:spLocks noChangeShapeType="1"/>
            </p:cNvSpPr>
            <p:nvPr/>
          </p:nvSpPr>
          <p:spPr bwMode="auto">
            <a:xfrm>
              <a:off x="1267" y="1193"/>
              <a:ext cx="13" cy="1"/>
            </a:xfrm>
            <a:prstGeom prst="line">
              <a:avLst/>
            </a:prstGeom>
            <a:noFill/>
            <a:ln w="30163">
              <a:solidFill>
                <a:srgbClr val="FFFF00"/>
              </a:solidFill>
              <a:round/>
              <a:headEnd/>
              <a:tailEnd/>
            </a:ln>
          </p:spPr>
          <p:txBody>
            <a:bodyPr/>
            <a:lstStyle/>
            <a:p>
              <a:endParaRPr lang="en-GB"/>
            </a:p>
          </p:txBody>
        </p:sp>
        <p:sp>
          <p:nvSpPr>
            <p:cNvPr id="315776" name="Line 384"/>
            <p:cNvSpPr>
              <a:spLocks noChangeShapeType="1"/>
            </p:cNvSpPr>
            <p:nvPr/>
          </p:nvSpPr>
          <p:spPr bwMode="auto">
            <a:xfrm>
              <a:off x="1280" y="1193"/>
              <a:ext cx="12" cy="1"/>
            </a:xfrm>
            <a:prstGeom prst="line">
              <a:avLst/>
            </a:prstGeom>
            <a:noFill/>
            <a:ln w="30163">
              <a:solidFill>
                <a:srgbClr val="FFFF00"/>
              </a:solidFill>
              <a:round/>
              <a:headEnd/>
              <a:tailEnd/>
            </a:ln>
          </p:spPr>
          <p:txBody>
            <a:bodyPr/>
            <a:lstStyle/>
            <a:p>
              <a:endParaRPr lang="en-GB"/>
            </a:p>
          </p:txBody>
        </p:sp>
        <p:sp>
          <p:nvSpPr>
            <p:cNvPr id="315777" name="Line 385"/>
            <p:cNvSpPr>
              <a:spLocks noChangeShapeType="1"/>
            </p:cNvSpPr>
            <p:nvPr/>
          </p:nvSpPr>
          <p:spPr bwMode="auto">
            <a:xfrm>
              <a:off x="1292" y="1193"/>
              <a:ext cx="6" cy="1"/>
            </a:xfrm>
            <a:prstGeom prst="line">
              <a:avLst/>
            </a:prstGeom>
            <a:noFill/>
            <a:ln w="30163">
              <a:solidFill>
                <a:srgbClr val="FFFF00"/>
              </a:solidFill>
              <a:round/>
              <a:headEnd/>
              <a:tailEnd/>
            </a:ln>
          </p:spPr>
          <p:txBody>
            <a:bodyPr/>
            <a:lstStyle/>
            <a:p>
              <a:endParaRPr lang="en-GB"/>
            </a:p>
          </p:txBody>
        </p:sp>
        <p:sp>
          <p:nvSpPr>
            <p:cNvPr id="315778" name="Line 386"/>
            <p:cNvSpPr>
              <a:spLocks noChangeShapeType="1"/>
            </p:cNvSpPr>
            <p:nvPr/>
          </p:nvSpPr>
          <p:spPr bwMode="auto">
            <a:xfrm>
              <a:off x="1298" y="1193"/>
              <a:ext cx="12" cy="1"/>
            </a:xfrm>
            <a:prstGeom prst="line">
              <a:avLst/>
            </a:prstGeom>
            <a:noFill/>
            <a:ln w="30163">
              <a:solidFill>
                <a:srgbClr val="FFFF00"/>
              </a:solidFill>
              <a:round/>
              <a:headEnd/>
              <a:tailEnd/>
            </a:ln>
          </p:spPr>
          <p:txBody>
            <a:bodyPr/>
            <a:lstStyle/>
            <a:p>
              <a:endParaRPr lang="en-GB"/>
            </a:p>
          </p:txBody>
        </p:sp>
        <p:sp>
          <p:nvSpPr>
            <p:cNvPr id="315779" name="Line 387"/>
            <p:cNvSpPr>
              <a:spLocks noChangeShapeType="1"/>
            </p:cNvSpPr>
            <p:nvPr/>
          </p:nvSpPr>
          <p:spPr bwMode="auto">
            <a:xfrm>
              <a:off x="1310" y="1193"/>
              <a:ext cx="13" cy="1"/>
            </a:xfrm>
            <a:prstGeom prst="line">
              <a:avLst/>
            </a:prstGeom>
            <a:noFill/>
            <a:ln w="30163">
              <a:solidFill>
                <a:srgbClr val="FFFF00"/>
              </a:solidFill>
              <a:round/>
              <a:headEnd/>
              <a:tailEnd/>
            </a:ln>
          </p:spPr>
          <p:txBody>
            <a:bodyPr/>
            <a:lstStyle/>
            <a:p>
              <a:endParaRPr lang="en-GB"/>
            </a:p>
          </p:txBody>
        </p:sp>
        <p:sp>
          <p:nvSpPr>
            <p:cNvPr id="315780" name="Line 388"/>
            <p:cNvSpPr>
              <a:spLocks noChangeShapeType="1"/>
            </p:cNvSpPr>
            <p:nvPr/>
          </p:nvSpPr>
          <p:spPr bwMode="auto">
            <a:xfrm>
              <a:off x="1323" y="1193"/>
              <a:ext cx="6" cy="1"/>
            </a:xfrm>
            <a:prstGeom prst="line">
              <a:avLst/>
            </a:prstGeom>
            <a:noFill/>
            <a:ln w="30163">
              <a:solidFill>
                <a:srgbClr val="FFFF00"/>
              </a:solidFill>
              <a:round/>
              <a:headEnd/>
              <a:tailEnd/>
            </a:ln>
          </p:spPr>
          <p:txBody>
            <a:bodyPr/>
            <a:lstStyle/>
            <a:p>
              <a:endParaRPr lang="en-GB"/>
            </a:p>
          </p:txBody>
        </p:sp>
        <p:sp>
          <p:nvSpPr>
            <p:cNvPr id="315781" name="Line 389"/>
            <p:cNvSpPr>
              <a:spLocks noChangeShapeType="1"/>
            </p:cNvSpPr>
            <p:nvPr/>
          </p:nvSpPr>
          <p:spPr bwMode="auto">
            <a:xfrm>
              <a:off x="1329" y="1193"/>
              <a:ext cx="12" cy="1"/>
            </a:xfrm>
            <a:prstGeom prst="line">
              <a:avLst/>
            </a:prstGeom>
            <a:noFill/>
            <a:ln w="30163">
              <a:solidFill>
                <a:srgbClr val="FFFF00"/>
              </a:solidFill>
              <a:round/>
              <a:headEnd/>
              <a:tailEnd/>
            </a:ln>
          </p:spPr>
          <p:txBody>
            <a:bodyPr/>
            <a:lstStyle/>
            <a:p>
              <a:endParaRPr lang="en-GB"/>
            </a:p>
          </p:txBody>
        </p:sp>
        <p:sp>
          <p:nvSpPr>
            <p:cNvPr id="315782" name="Line 390"/>
            <p:cNvSpPr>
              <a:spLocks noChangeShapeType="1"/>
            </p:cNvSpPr>
            <p:nvPr/>
          </p:nvSpPr>
          <p:spPr bwMode="auto">
            <a:xfrm>
              <a:off x="1341" y="1193"/>
              <a:ext cx="7" cy="1"/>
            </a:xfrm>
            <a:prstGeom prst="line">
              <a:avLst/>
            </a:prstGeom>
            <a:noFill/>
            <a:ln w="30163">
              <a:solidFill>
                <a:srgbClr val="FFFF00"/>
              </a:solidFill>
              <a:round/>
              <a:headEnd/>
              <a:tailEnd/>
            </a:ln>
          </p:spPr>
          <p:txBody>
            <a:bodyPr/>
            <a:lstStyle/>
            <a:p>
              <a:endParaRPr lang="en-GB"/>
            </a:p>
          </p:txBody>
        </p:sp>
        <p:sp>
          <p:nvSpPr>
            <p:cNvPr id="315783" name="Line 391"/>
            <p:cNvSpPr>
              <a:spLocks noChangeShapeType="1"/>
            </p:cNvSpPr>
            <p:nvPr/>
          </p:nvSpPr>
          <p:spPr bwMode="auto">
            <a:xfrm>
              <a:off x="1348" y="1193"/>
              <a:ext cx="12" cy="1"/>
            </a:xfrm>
            <a:prstGeom prst="line">
              <a:avLst/>
            </a:prstGeom>
            <a:noFill/>
            <a:ln w="30163">
              <a:solidFill>
                <a:srgbClr val="FFFF00"/>
              </a:solidFill>
              <a:round/>
              <a:headEnd/>
              <a:tailEnd/>
            </a:ln>
          </p:spPr>
          <p:txBody>
            <a:bodyPr/>
            <a:lstStyle/>
            <a:p>
              <a:endParaRPr lang="en-GB"/>
            </a:p>
          </p:txBody>
        </p:sp>
        <p:sp>
          <p:nvSpPr>
            <p:cNvPr id="315784" name="Line 392"/>
            <p:cNvSpPr>
              <a:spLocks noChangeShapeType="1"/>
            </p:cNvSpPr>
            <p:nvPr/>
          </p:nvSpPr>
          <p:spPr bwMode="auto">
            <a:xfrm>
              <a:off x="1360" y="1193"/>
              <a:ext cx="12" cy="1"/>
            </a:xfrm>
            <a:prstGeom prst="line">
              <a:avLst/>
            </a:prstGeom>
            <a:noFill/>
            <a:ln w="30163">
              <a:solidFill>
                <a:srgbClr val="FFFF00"/>
              </a:solidFill>
              <a:round/>
              <a:headEnd/>
              <a:tailEnd/>
            </a:ln>
          </p:spPr>
          <p:txBody>
            <a:bodyPr/>
            <a:lstStyle/>
            <a:p>
              <a:endParaRPr lang="en-GB"/>
            </a:p>
          </p:txBody>
        </p:sp>
        <p:sp>
          <p:nvSpPr>
            <p:cNvPr id="315785" name="Line 393"/>
            <p:cNvSpPr>
              <a:spLocks noChangeShapeType="1"/>
            </p:cNvSpPr>
            <p:nvPr/>
          </p:nvSpPr>
          <p:spPr bwMode="auto">
            <a:xfrm>
              <a:off x="1372" y="1193"/>
              <a:ext cx="6" cy="1"/>
            </a:xfrm>
            <a:prstGeom prst="line">
              <a:avLst/>
            </a:prstGeom>
            <a:noFill/>
            <a:ln w="30163">
              <a:solidFill>
                <a:srgbClr val="FFFF00"/>
              </a:solidFill>
              <a:round/>
              <a:headEnd/>
              <a:tailEnd/>
            </a:ln>
          </p:spPr>
          <p:txBody>
            <a:bodyPr/>
            <a:lstStyle/>
            <a:p>
              <a:endParaRPr lang="en-GB"/>
            </a:p>
          </p:txBody>
        </p:sp>
        <p:sp>
          <p:nvSpPr>
            <p:cNvPr id="315786" name="Line 394"/>
            <p:cNvSpPr>
              <a:spLocks noChangeShapeType="1"/>
            </p:cNvSpPr>
            <p:nvPr/>
          </p:nvSpPr>
          <p:spPr bwMode="auto">
            <a:xfrm>
              <a:off x="1378" y="1193"/>
              <a:ext cx="13" cy="1"/>
            </a:xfrm>
            <a:prstGeom prst="line">
              <a:avLst/>
            </a:prstGeom>
            <a:noFill/>
            <a:ln w="30163">
              <a:solidFill>
                <a:srgbClr val="FFFF00"/>
              </a:solidFill>
              <a:round/>
              <a:headEnd/>
              <a:tailEnd/>
            </a:ln>
          </p:spPr>
          <p:txBody>
            <a:bodyPr/>
            <a:lstStyle/>
            <a:p>
              <a:endParaRPr lang="en-GB"/>
            </a:p>
          </p:txBody>
        </p:sp>
        <p:sp>
          <p:nvSpPr>
            <p:cNvPr id="315787" name="Line 395"/>
            <p:cNvSpPr>
              <a:spLocks noChangeShapeType="1"/>
            </p:cNvSpPr>
            <p:nvPr/>
          </p:nvSpPr>
          <p:spPr bwMode="auto">
            <a:xfrm>
              <a:off x="1391" y="1193"/>
              <a:ext cx="12" cy="1"/>
            </a:xfrm>
            <a:prstGeom prst="line">
              <a:avLst/>
            </a:prstGeom>
            <a:noFill/>
            <a:ln w="30163">
              <a:solidFill>
                <a:srgbClr val="FFFF00"/>
              </a:solidFill>
              <a:round/>
              <a:headEnd/>
              <a:tailEnd/>
            </a:ln>
          </p:spPr>
          <p:txBody>
            <a:bodyPr/>
            <a:lstStyle/>
            <a:p>
              <a:endParaRPr lang="en-GB"/>
            </a:p>
          </p:txBody>
        </p:sp>
        <p:sp>
          <p:nvSpPr>
            <p:cNvPr id="315788" name="Line 396"/>
            <p:cNvSpPr>
              <a:spLocks noChangeShapeType="1"/>
            </p:cNvSpPr>
            <p:nvPr/>
          </p:nvSpPr>
          <p:spPr bwMode="auto">
            <a:xfrm>
              <a:off x="1403" y="1193"/>
              <a:ext cx="6" cy="1"/>
            </a:xfrm>
            <a:prstGeom prst="line">
              <a:avLst/>
            </a:prstGeom>
            <a:noFill/>
            <a:ln w="30163">
              <a:solidFill>
                <a:srgbClr val="FFFF00"/>
              </a:solidFill>
              <a:round/>
              <a:headEnd/>
              <a:tailEnd/>
            </a:ln>
          </p:spPr>
          <p:txBody>
            <a:bodyPr/>
            <a:lstStyle/>
            <a:p>
              <a:endParaRPr lang="en-GB"/>
            </a:p>
          </p:txBody>
        </p:sp>
        <p:sp>
          <p:nvSpPr>
            <p:cNvPr id="315789" name="Line 397"/>
            <p:cNvSpPr>
              <a:spLocks noChangeShapeType="1"/>
            </p:cNvSpPr>
            <p:nvPr/>
          </p:nvSpPr>
          <p:spPr bwMode="auto">
            <a:xfrm>
              <a:off x="1409" y="1193"/>
              <a:ext cx="13" cy="1"/>
            </a:xfrm>
            <a:prstGeom prst="line">
              <a:avLst/>
            </a:prstGeom>
            <a:noFill/>
            <a:ln w="30163">
              <a:solidFill>
                <a:srgbClr val="FFFF00"/>
              </a:solidFill>
              <a:round/>
              <a:headEnd/>
              <a:tailEnd/>
            </a:ln>
          </p:spPr>
          <p:txBody>
            <a:bodyPr/>
            <a:lstStyle/>
            <a:p>
              <a:endParaRPr lang="en-GB"/>
            </a:p>
          </p:txBody>
        </p:sp>
        <p:sp>
          <p:nvSpPr>
            <p:cNvPr id="315790" name="Line 398"/>
            <p:cNvSpPr>
              <a:spLocks noChangeShapeType="1"/>
            </p:cNvSpPr>
            <p:nvPr/>
          </p:nvSpPr>
          <p:spPr bwMode="auto">
            <a:xfrm>
              <a:off x="1422" y="1193"/>
              <a:ext cx="12" cy="1"/>
            </a:xfrm>
            <a:prstGeom prst="line">
              <a:avLst/>
            </a:prstGeom>
            <a:noFill/>
            <a:ln w="30163">
              <a:solidFill>
                <a:srgbClr val="FFFF00"/>
              </a:solidFill>
              <a:round/>
              <a:headEnd/>
              <a:tailEnd/>
            </a:ln>
          </p:spPr>
          <p:txBody>
            <a:bodyPr/>
            <a:lstStyle/>
            <a:p>
              <a:endParaRPr lang="en-GB"/>
            </a:p>
          </p:txBody>
        </p:sp>
        <p:sp>
          <p:nvSpPr>
            <p:cNvPr id="315791" name="Line 399"/>
            <p:cNvSpPr>
              <a:spLocks noChangeShapeType="1"/>
            </p:cNvSpPr>
            <p:nvPr/>
          </p:nvSpPr>
          <p:spPr bwMode="auto">
            <a:xfrm>
              <a:off x="1434" y="1193"/>
              <a:ext cx="6" cy="1"/>
            </a:xfrm>
            <a:prstGeom prst="line">
              <a:avLst/>
            </a:prstGeom>
            <a:noFill/>
            <a:ln w="30163">
              <a:solidFill>
                <a:srgbClr val="FFFF00"/>
              </a:solidFill>
              <a:round/>
              <a:headEnd/>
              <a:tailEnd/>
            </a:ln>
          </p:spPr>
          <p:txBody>
            <a:bodyPr/>
            <a:lstStyle/>
            <a:p>
              <a:endParaRPr lang="en-GB"/>
            </a:p>
          </p:txBody>
        </p:sp>
        <p:sp>
          <p:nvSpPr>
            <p:cNvPr id="315792" name="Line 400"/>
            <p:cNvSpPr>
              <a:spLocks noChangeShapeType="1"/>
            </p:cNvSpPr>
            <p:nvPr/>
          </p:nvSpPr>
          <p:spPr bwMode="auto">
            <a:xfrm>
              <a:off x="1440" y="1193"/>
              <a:ext cx="13" cy="1"/>
            </a:xfrm>
            <a:prstGeom prst="line">
              <a:avLst/>
            </a:prstGeom>
            <a:noFill/>
            <a:ln w="30163">
              <a:solidFill>
                <a:srgbClr val="FFFF00"/>
              </a:solidFill>
              <a:round/>
              <a:headEnd/>
              <a:tailEnd/>
            </a:ln>
          </p:spPr>
          <p:txBody>
            <a:bodyPr/>
            <a:lstStyle/>
            <a:p>
              <a:endParaRPr lang="en-GB"/>
            </a:p>
          </p:txBody>
        </p:sp>
        <p:sp>
          <p:nvSpPr>
            <p:cNvPr id="315793" name="Line 401"/>
            <p:cNvSpPr>
              <a:spLocks noChangeShapeType="1"/>
            </p:cNvSpPr>
            <p:nvPr/>
          </p:nvSpPr>
          <p:spPr bwMode="auto">
            <a:xfrm>
              <a:off x="1453" y="1193"/>
              <a:ext cx="6" cy="1"/>
            </a:xfrm>
            <a:prstGeom prst="line">
              <a:avLst/>
            </a:prstGeom>
            <a:noFill/>
            <a:ln w="30163">
              <a:solidFill>
                <a:srgbClr val="FFFF00"/>
              </a:solidFill>
              <a:round/>
              <a:headEnd/>
              <a:tailEnd/>
            </a:ln>
          </p:spPr>
          <p:txBody>
            <a:bodyPr/>
            <a:lstStyle/>
            <a:p>
              <a:endParaRPr lang="en-GB"/>
            </a:p>
          </p:txBody>
        </p:sp>
        <p:sp>
          <p:nvSpPr>
            <p:cNvPr id="315794" name="Line 402"/>
            <p:cNvSpPr>
              <a:spLocks noChangeShapeType="1"/>
            </p:cNvSpPr>
            <p:nvPr/>
          </p:nvSpPr>
          <p:spPr bwMode="auto">
            <a:xfrm>
              <a:off x="1459" y="1193"/>
              <a:ext cx="12" cy="1"/>
            </a:xfrm>
            <a:prstGeom prst="line">
              <a:avLst/>
            </a:prstGeom>
            <a:noFill/>
            <a:ln w="30163">
              <a:solidFill>
                <a:srgbClr val="FFFF00"/>
              </a:solidFill>
              <a:round/>
              <a:headEnd/>
              <a:tailEnd/>
            </a:ln>
          </p:spPr>
          <p:txBody>
            <a:bodyPr/>
            <a:lstStyle/>
            <a:p>
              <a:endParaRPr lang="en-GB"/>
            </a:p>
          </p:txBody>
        </p:sp>
        <p:sp>
          <p:nvSpPr>
            <p:cNvPr id="315795" name="Line 403"/>
            <p:cNvSpPr>
              <a:spLocks noChangeShapeType="1"/>
            </p:cNvSpPr>
            <p:nvPr/>
          </p:nvSpPr>
          <p:spPr bwMode="auto">
            <a:xfrm>
              <a:off x="1471" y="1193"/>
              <a:ext cx="13" cy="1"/>
            </a:xfrm>
            <a:prstGeom prst="line">
              <a:avLst/>
            </a:prstGeom>
            <a:noFill/>
            <a:ln w="30163">
              <a:solidFill>
                <a:srgbClr val="FFFF00"/>
              </a:solidFill>
              <a:round/>
              <a:headEnd/>
              <a:tailEnd/>
            </a:ln>
          </p:spPr>
          <p:txBody>
            <a:bodyPr/>
            <a:lstStyle/>
            <a:p>
              <a:endParaRPr lang="en-GB"/>
            </a:p>
          </p:txBody>
        </p:sp>
        <p:sp>
          <p:nvSpPr>
            <p:cNvPr id="315796" name="Line 404"/>
            <p:cNvSpPr>
              <a:spLocks noChangeShapeType="1"/>
            </p:cNvSpPr>
            <p:nvPr/>
          </p:nvSpPr>
          <p:spPr bwMode="auto">
            <a:xfrm>
              <a:off x="1484" y="1193"/>
              <a:ext cx="6" cy="1"/>
            </a:xfrm>
            <a:prstGeom prst="line">
              <a:avLst/>
            </a:prstGeom>
            <a:noFill/>
            <a:ln w="30163">
              <a:solidFill>
                <a:srgbClr val="FFFF00"/>
              </a:solidFill>
              <a:round/>
              <a:headEnd/>
              <a:tailEnd/>
            </a:ln>
          </p:spPr>
          <p:txBody>
            <a:bodyPr/>
            <a:lstStyle/>
            <a:p>
              <a:endParaRPr lang="en-GB"/>
            </a:p>
          </p:txBody>
        </p:sp>
        <p:sp>
          <p:nvSpPr>
            <p:cNvPr id="315797" name="Line 405"/>
            <p:cNvSpPr>
              <a:spLocks noChangeShapeType="1"/>
            </p:cNvSpPr>
            <p:nvPr/>
          </p:nvSpPr>
          <p:spPr bwMode="auto">
            <a:xfrm>
              <a:off x="1490" y="1193"/>
              <a:ext cx="12" cy="1"/>
            </a:xfrm>
            <a:prstGeom prst="line">
              <a:avLst/>
            </a:prstGeom>
            <a:noFill/>
            <a:ln w="30163">
              <a:solidFill>
                <a:srgbClr val="FFFF00"/>
              </a:solidFill>
              <a:round/>
              <a:headEnd/>
              <a:tailEnd/>
            </a:ln>
          </p:spPr>
          <p:txBody>
            <a:bodyPr/>
            <a:lstStyle/>
            <a:p>
              <a:endParaRPr lang="en-GB"/>
            </a:p>
          </p:txBody>
        </p:sp>
        <p:sp>
          <p:nvSpPr>
            <p:cNvPr id="315798" name="Line 406"/>
            <p:cNvSpPr>
              <a:spLocks noChangeShapeType="1"/>
            </p:cNvSpPr>
            <p:nvPr/>
          </p:nvSpPr>
          <p:spPr bwMode="auto">
            <a:xfrm>
              <a:off x="1502" y="1193"/>
              <a:ext cx="12" cy="1"/>
            </a:xfrm>
            <a:prstGeom prst="line">
              <a:avLst/>
            </a:prstGeom>
            <a:noFill/>
            <a:ln w="30163">
              <a:solidFill>
                <a:srgbClr val="FFFF00"/>
              </a:solidFill>
              <a:round/>
              <a:headEnd/>
              <a:tailEnd/>
            </a:ln>
          </p:spPr>
          <p:txBody>
            <a:bodyPr/>
            <a:lstStyle/>
            <a:p>
              <a:endParaRPr lang="en-GB"/>
            </a:p>
          </p:txBody>
        </p:sp>
        <p:sp>
          <p:nvSpPr>
            <p:cNvPr id="315799" name="Line 407"/>
            <p:cNvSpPr>
              <a:spLocks noChangeShapeType="1"/>
            </p:cNvSpPr>
            <p:nvPr/>
          </p:nvSpPr>
          <p:spPr bwMode="auto">
            <a:xfrm>
              <a:off x="1514" y="1193"/>
              <a:ext cx="7" cy="1"/>
            </a:xfrm>
            <a:prstGeom prst="line">
              <a:avLst/>
            </a:prstGeom>
            <a:noFill/>
            <a:ln w="30163">
              <a:solidFill>
                <a:srgbClr val="FFFF00"/>
              </a:solidFill>
              <a:round/>
              <a:headEnd/>
              <a:tailEnd/>
            </a:ln>
          </p:spPr>
          <p:txBody>
            <a:bodyPr/>
            <a:lstStyle/>
            <a:p>
              <a:endParaRPr lang="en-GB"/>
            </a:p>
          </p:txBody>
        </p:sp>
        <p:sp>
          <p:nvSpPr>
            <p:cNvPr id="315800" name="Line 408"/>
            <p:cNvSpPr>
              <a:spLocks noChangeShapeType="1"/>
            </p:cNvSpPr>
            <p:nvPr/>
          </p:nvSpPr>
          <p:spPr bwMode="auto">
            <a:xfrm>
              <a:off x="1521" y="1193"/>
              <a:ext cx="12" cy="1"/>
            </a:xfrm>
            <a:prstGeom prst="line">
              <a:avLst/>
            </a:prstGeom>
            <a:noFill/>
            <a:ln w="30163">
              <a:solidFill>
                <a:srgbClr val="FFFF00"/>
              </a:solidFill>
              <a:round/>
              <a:headEnd/>
              <a:tailEnd/>
            </a:ln>
          </p:spPr>
          <p:txBody>
            <a:bodyPr/>
            <a:lstStyle/>
            <a:p>
              <a:endParaRPr lang="en-GB"/>
            </a:p>
          </p:txBody>
        </p:sp>
        <p:sp>
          <p:nvSpPr>
            <p:cNvPr id="315801" name="Line 409"/>
            <p:cNvSpPr>
              <a:spLocks noChangeShapeType="1"/>
            </p:cNvSpPr>
            <p:nvPr/>
          </p:nvSpPr>
          <p:spPr bwMode="auto">
            <a:xfrm>
              <a:off x="1533" y="1193"/>
              <a:ext cx="12" cy="1"/>
            </a:xfrm>
            <a:prstGeom prst="line">
              <a:avLst/>
            </a:prstGeom>
            <a:noFill/>
            <a:ln w="30163">
              <a:solidFill>
                <a:srgbClr val="FFFF00"/>
              </a:solidFill>
              <a:round/>
              <a:headEnd/>
              <a:tailEnd/>
            </a:ln>
          </p:spPr>
          <p:txBody>
            <a:bodyPr/>
            <a:lstStyle/>
            <a:p>
              <a:endParaRPr lang="en-GB"/>
            </a:p>
          </p:txBody>
        </p:sp>
        <p:sp>
          <p:nvSpPr>
            <p:cNvPr id="315802" name="Line 410"/>
            <p:cNvSpPr>
              <a:spLocks noChangeShapeType="1"/>
            </p:cNvSpPr>
            <p:nvPr/>
          </p:nvSpPr>
          <p:spPr bwMode="auto">
            <a:xfrm>
              <a:off x="1545" y="1193"/>
              <a:ext cx="7" cy="1"/>
            </a:xfrm>
            <a:prstGeom prst="line">
              <a:avLst/>
            </a:prstGeom>
            <a:noFill/>
            <a:ln w="30163">
              <a:solidFill>
                <a:srgbClr val="FFFF00"/>
              </a:solidFill>
              <a:round/>
              <a:headEnd/>
              <a:tailEnd/>
            </a:ln>
          </p:spPr>
          <p:txBody>
            <a:bodyPr/>
            <a:lstStyle/>
            <a:p>
              <a:endParaRPr lang="en-GB"/>
            </a:p>
          </p:txBody>
        </p:sp>
        <p:sp>
          <p:nvSpPr>
            <p:cNvPr id="315803" name="Line 411"/>
            <p:cNvSpPr>
              <a:spLocks noChangeShapeType="1"/>
            </p:cNvSpPr>
            <p:nvPr/>
          </p:nvSpPr>
          <p:spPr bwMode="auto">
            <a:xfrm>
              <a:off x="1552" y="1193"/>
              <a:ext cx="12" cy="1"/>
            </a:xfrm>
            <a:prstGeom prst="line">
              <a:avLst/>
            </a:prstGeom>
            <a:noFill/>
            <a:ln w="30163">
              <a:solidFill>
                <a:srgbClr val="FFFF00"/>
              </a:solidFill>
              <a:round/>
              <a:headEnd/>
              <a:tailEnd/>
            </a:ln>
          </p:spPr>
          <p:txBody>
            <a:bodyPr/>
            <a:lstStyle/>
            <a:p>
              <a:endParaRPr lang="en-GB"/>
            </a:p>
          </p:txBody>
        </p:sp>
        <p:sp>
          <p:nvSpPr>
            <p:cNvPr id="315804" name="Line 412"/>
            <p:cNvSpPr>
              <a:spLocks noChangeShapeType="1"/>
            </p:cNvSpPr>
            <p:nvPr/>
          </p:nvSpPr>
          <p:spPr bwMode="auto">
            <a:xfrm>
              <a:off x="1564" y="1193"/>
              <a:ext cx="12" cy="1"/>
            </a:xfrm>
            <a:prstGeom prst="line">
              <a:avLst/>
            </a:prstGeom>
            <a:noFill/>
            <a:ln w="30163">
              <a:solidFill>
                <a:srgbClr val="FFFF00"/>
              </a:solidFill>
              <a:round/>
              <a:headEnd/>
              <a:tailEnd/>
            </a:ln>
          </p:spPr>
          <p:txBody>
            <a:bodyPr/>
            <a:lstStyle/>
            <a:p>
              <a:endParaRPr lang="en-GB"/>
            </a:p>
          </p:txBody>
        </p:sp>
        <p:sp>
          <p:nvSpPr>
            <p:cNvPr id="315805" name="Line 413"/>
            <p:cNvSpPr>
              <a:spLocks noChangeShapeType="1"/>
            </p:cNvSpPr>
            <p:nvPr/>
          </p:nvSpPr>
          <p:spPr bwMode="auto">
            <a:xfrm>
              <a:off x="1576" y="1193"/>
              <a:ext cx="6" cy="1"/>
            </a:xfrm>
            <a:prstGeom prst="line">
              <a:avLst/>
            </a:prstGeom>
            <a:noFill/>
            <a:ln w="30163">
              <a:solidFill>
                <a:srgbClr val="FFFF00"/>
              </a:solidFill>
              <a:round/>
              <a:headEnd/>
              <a:tailEnd/>
            </a:ln>
          </p:spPr>
          <p:txBody>
            <a:bodyPr/>
            <a:lstStyle/>
            <a:p>
              <a:endParaRPr lang="en-GB"/>
            </a:p>
          </p:txBody>
        </p:sp>
        <p:sp>
          <p:nvSpPr>
            <p:cNvPr id="315806" name="Line 414"/>
            <p:cNvSpPr>
              <a:spLocks noChangeShapeType="1"/>
            </p:cNvSpPr>
            <p:nvPr/>
          </p:nvSpPr>
          <p:spPr bwMode="auto">
            <a:xfrm>
              <a:off x="1582" y="1193"/>
              <a:ext cx="13" cy="1"/>
            </a:xfrm>
            <a:prstGeom prst="line">
              <a:avLst/>
            </a:prstGeom>
            <a:noFill/>
            <a:ln w="30163">
              <a:solidFill>
                <a:srgbClr val="FFFF00"/>
              </a:solidFill>
              <a:round/>
              <a:headEnd/>
              <a:tailEnd/>
            </a:ln>
          </p:spPr>
          <p:txBody>
            <a:bodyPr/>
            <a:lstStyle/>
            <a:p>
              <a:endParaRPr lang="en-GB"/>
            </a:p>
          </p:txBody>
        </p:sp>
        <p:sp>
          <p:nvSpPr>
            <p:cNvPr id="315807" name="Line 415"/>
            <p:cNvSpPr>
              <a:spLocks noChangeShapeType="1"/>
            </p:cNvSpPr>
            <p:nvPr/>
          </p:nvSpPr>
          <p:spPr bwMode="auto">
            <a:xfrm>
              <a:off x="1595" y="1193"/>
              <a:ext cx="6" cy="1"/>
            </a:xfrm>
            <a:prstGeom prst="line">
              <a:avLst/>
            </a:prstGeom>
            <a:noFill/>
            <a:ln w="30163">
              <a:solidFill>
                <a:srgbClr val="FFFF00"/>
              </a:solidFill>
              <a:round/>
              <a:headEnd/>
              <a:tailEnd/>
            </a:ln>
          </p:spPr>
          <p:txBody>
            <a:bodyPr/>
            <a:lstStyle/>
            <a:p>
              <a:endParaRPr lang="en-GB"/>
            </a:p>
          </p:txBody>
        </p:sp>
        <p:sp>
          <p:nvSpPr>
            <p:cNvPr id="315808" name="Line 416"/>
            <p:cNvSpPr>
              <a:spLocks noChangeShapeType="1"/>
            </p:cNvSpPr>
            <p:nvPr/>
          </p:nvSpPr>
          <p:spPr bwMode="auto">
            <a:xfrm>
              <a:off x="1601" y="1193"/>
              <a:ext cx="12" cy="1"/>
            </a:xfrm>
            <a:prstGeom prst="line">
              <a:avLst/>
            </a:prstGeom>
            <a:noFill/>
            <a:ln w="30163">
              <a:solidFill>
                <a:srgbClr val="FFFF00"/>
              </a:solidFill>
              <a:round/>
              <a:headEnd/>
              <a:tailEnd/>
            </a:ln>
          </p:spPr>
          <p:txBody>
            <a:bodyPr/>
            <a:lstStyle/>
            <a:p>
              <a:endParaRPr lang="en-GB"/>
            </a:p>
          </p:txBody>
        </p:sp>
        <p:sp>
          <p:nvSpPr>
            <p:cNvPr id="315809" name="Line 417"/>
            <p:cNvSpPr>
              <a:spLocks noChangeShapeType="1"/>
            </p:cNvSpPr>
            <p:nvPr/>
          </p:nvSpPr>
          <p:spPr bwMode="auto">
            <a:xfrm>
              <a:off x="1613" y="1193"/>
              <a:ext cx="13" cy="1"/>
            </a:xfrm>
            <a:prstGeom prst="line">
              <a:avLst/>
            </a:prstGeom>
            <a:noFill/>
            <a:ln w="30163">
              <a:solidFill>
                <a:srgbClr val="FFFF00"/>
              </a:solidFill>
              <a:round/>
              <a:headEnd/>
              <a:tailEnd/>
            </a:ln>
          </p:spPr>
          <p:txBody>
            <a:bodyPr/>
            <a:lstStyle/>
            <a:p>
              <a:endParaRPr lang="en-GB"/>
            </a:p>
          </p:txBody>
        </p:sp>
        <p:sp>
          <p:nvSpPr>
            <p:cNvPr id="315810" name="Line 418"/>
            <p:cNvSpPr>
              <a:spLocks noChangeShapeType="1"/>
            </p:cNvSpPr>
            <p:nvPr/>
          </p:nvSpPr>
          <p:spPr bwMode="auto">
            <a:xfrm>
              <a:off x="1626" y="1193"/>
              <a:ext cx="6" cy="1"/>
            </a:xfrm>
            <a:prstGeom prst="line">
              <a:avLst/>
            </a:prstGeom>
            <a:noFill/>
            <a:ln w="30163">
              <a:solidFill>
                <a:srgbClr val="FFFF00"/>
              </a:solidFill>
              <a:round/>
              <a:headEnd/>
              <a:tailEnd/>
            </a:ln>
          </p:spPr>
          <p:txBody>
            <a:bodyPr/>
            <a:lstStyle/>
            <a:p>
              <a:endParaRPr lang="en-GB"/>
            </a:p>
          </p:txBody>
        </p:sp>
        <p:sp>
          <p:nvSpPr>
            <p:cNvPr id="315811" name="Line 419"/>
            <p:cNvSpPr>
              <a:spLocks noChangeShapeType="1"/>
            </p:cNvSpPr>
            <p:nvPr/>
          </p:nvSpPr>
          <p:spPr bwMode="auto">
            <a:xfrm>
              <a:off x="1632" y="1193"/>
              <a:ext cx="12" cy="1"/>
            </a:xfrm>
            <a:prstGeom prst="line">
              <a:avLst/>
            </a:prstGeom>
            <a:noFill/>
            <a:ln w="30163">
              <a:solidFill>
                <a:srgbClr val="FFFF00"/>
              </a:solidFill>
              <a:round/>
              <a:headEnd/>
              <a:tailEnd/>
            </a:ln>
          </p:spPr>
          <p:txBody>
            <a:bodyPr/>
            <a:lstStyle/>
            <a:p>
              <a:endParaRPr lang="en-GB"/>
            </a:p>
          </p:txBody>
        </p:sp>
        <p:sp>
          <p:nvSpPr>
            <p:cNvPr id="315812" name="Line 420"/>
            <p:cNvSpPr>
              <a:spLocks noChangeShapeType="1"/>
            </p:cNvSpPr>
            <p:nvPr/>
          </p:nvSpPr>
          <p:spPr bwMode="auto">
            <a:xfrm>
              <a:off x="1644" y="1193"/>
              <a:ext cx="13" cy="1"/>
            </a:xfrm>
            <a:prstGeom prst="line">
              <a:avLst/>
            </a:prstGeom>
            <a:noFill/>
            <a:ln w="30163">
              <a:solidFill>
                <a:srgbClr val="FFFF00"/>
              </a:solidFill>
              <a:round/>
              <a:headEnd/>
              <a:tailEnd/>
            </a:ln>
          </p:spPr>
          <p:txBody>
            <a:bodyPr/>
            <a:lstStyle/>
            <a:p>
              <a:endParaRPr lang="en-GB"/>
            </a:p>
          </p:txBody>
        </p:sp>
        <p:sp>
          <p:nvSpPr>
            <p:cNvPr id="315813" name="Line 421"/>
            <p:cNvSpPr>
              <a:spLocks noChangeShapeType="1"/>
            </p:cNvSpPr>
            <p:nvPr/>
          </p:nvSpPr>
          <p:spPr bwMode="auto">
            <a:xfrm>
              <a:off x="1657" y="1193"/>
              <a:ext cx="6" cy="1"/>
            </a:xfrm>
            <a:prstGeom prst="line">
              <a:avLst/>
            </a:prstGeom>
            <a:noFill/>
            <a:ln w="30163">
              <a:solidFill>
                <a:srgbClr val="FFFF00"/>
              </a:solidFill>
              <a:round/>
              <a:headEnd/>
              <a:tailEnd/>
            </a:ln>
          </p:spPr>
          <p:txBody>
            <a:bodyPr/>
            <a:lstStyle/>
            <a:p>
              <a:endParaRPr lang="en-GB"/>
            </a:p>
          </p:txBody>
        </p:sp>
        <p:sp>
          <p:nvSpPr>
            <p:cNvPr id="315814" name="Line 422"/>
            <p:cNvSpPr>
              <a:spLocks noChangeShapeType="1"/>
            </p:cNvSpPr>
            <p:nvPr/>
          </p:nvSpPr>
          <p:spPr bwMode="auto">
            <a:xfrm>
              <a:off x="1663" y="1193"/>
              <a:ext cx="12" cy="1"/>
            </a:xfrm>
            <a:prstGeom prst="line">
              <a:avLst/>
            </a:prstGeom>
            <a:noFill/>
            <a:ln w="30163">
              <a:solidFill>
                <a:srgbClr val="FFFF00"/>
              </a:solidFill>
              <a:round/>
              <a:headEnd/>
              <a:tailEnd/>
            </a:ln>
          </p:spPr>
          <p:txBody>
            <a:bodyPr/>
            <a:lstStyle/>
            <a:p>
              <a:endParaRPr lang="en-GB"/>
            </a:p>
          </p:txBody>
        </p:sp>
        <p:sp>
          <p:nvSpPr>
            <p:cNvPr id="315815" name="Line 423"/>
            <p:cNvSpPr>
              <a:spLocks noChangeShapeType="1"/>
            </p:cNvSpPr>
            <p:nvPr/>
          </p:nvSpPr>
          <p:spPr bwMode="auto">
            <a:xfrm>
              <a:off x="1675" y="1193"/>
              <a:ext cx="12" cy="1"/>
            </a:xfrm>
            <a:prstGeom prst="line">
              <a:avLst/>
            </a:prstGeom>
            <a:noFill/>
            <a:ln w="30163">
              <a:solidFill>
                <a:srgbClr val="FFFF00"/>
              </a:solidFill>
              <a:round/>
              <a:headEnd/>
              <a:tailEnd/>
            </a:ln>
          </p:spPr>
          <p:txBody>
            <a:bodyPr/>
            <a:lstStyle/>
            <a:p>
              <a:endParaRPr lang="en-GB"/>
            </a:p>
          </p:txBody>
        </p:sp>
        <p:sp>
          <p:nvSpPr>
            <p:cNvPr id="315816" name="Line 424"/>
            <p:cNvSpPr>
              <a:spLocks noChangeShapeType="1"/>
            </p:cNvSpPr>
            <p:nvPr/>
          </p:nvSpPr>
          <p:spPr bwMode="auto">
            <a:xfrm>
              <a:off x="1687" y="1193"/>
              <a:ext cx="7" cy="1"/>
            </a:xfrm>
            <a:prstGeom prst="line">
              <a:avLst/>
            </a:prstGeom>
            <a:noFill/>
            <a:ln w="30163">
              <a:solidFill>
                <a:srgbClr val="FFFF00"/>
              </a:solidFill>
              <a:round/>
              <a:headEnd/>
              <a:tailEnd/>
            </a:ln>
          </p:spPr>
          <p:txBody>
            <a:bodyPr/>
            <a:lstStyle/>
            <a:p>
              <a:endParaRPr lang="en-GB"/>
            </a:p>
          </p:txBody>
        </p:sp>
        <p:sp>
          <p:nvSpPr>
            <p:cNvPr id="315817" name="Line 425"/>
            <p:cNvSpPr>
              <a:spLocks noChangeShapeType="1"/>
            </p:cNvSpPr>
            <p:nvPr/>
          </p:nvSpPr>
          <p:spPr bwMode="auto">
            <a:xfrm>
              <a:off x="1694" y="1193"/>
              <a:ext cx="12" cy="1"/>
            </a:xfrm>
            <a:prstGeom prst="line">
              <a:avLst/>
            </a:prstGeom>
            <a:noFill/>
            <a:ln w="30163">
              <a:solidFill>
                <a:srgbClr val="FFFF00"/>
              </a:solidFill>
              <a:round/>
              <a:headEnd/>
              <a:tailEnd/>
            </a:ln>
          </p:spPr>
          <p:txBody>
            <a:bodyPr/>
            <a:lstStyle/>
            <a:p>
              <a:endParaRPr lang="en-GB"/>
            </a:p>
          </p:txBody>
        </p:sp>
        <p:sp>
          <p:nvSpPr>
            <p:cNvPr id="315818" name="Line 426"/>
            <p:cNvSpPr>
              <a:spLocks noChangeShapeType="1"/>
            </p:cNvSpPr>
            <p:nvPr/>
          </p:nvSpPr>
          <p:spPr bwMode="auto">
            <a:xfrm>
              <a:off x="1706" y="1193"/>
              <a:ext cx="12" cy="1"/>
            </a:xfrm>
            <a:prstGeom prst="line">
              <a:avLst/>
            </a:prstGeom>
            <a:noFill/>
            <a:ln w="30163">
              <a:solidFill>
                <a:srgbClr val="FFFF00"/>
              </a:solidFill>
              <a:round/>
              <a:headEnd/>
              <a:tailEnd/>
            </a:ln>
          </p:spPr>
          <p:txBody>
            <a:bodyPr/>
            <a:lstStyle/>
            <a:p>
              <a:endParaRPr lang="en-GB"/>
            </a:p>
          </p:txBody>
        </p:sp>
        <p:sp>
          <p:nvSpPr>
            <p:cNvPr id="315819" name="Line 427"/>
            <p:cNvSpPr>
              <a:spLocks noChangeShapeType="1"/>
            </p:cNvSpPr>
            <p:nvPr/>
          </p:nvSpPr>
          <p:spPr bwMode="auto">
            <a:xfrm>
              <a:off x="1718" y="1193"/>
              <a:ext cx="7" cy="1"/>
            </a:xfrm>
            <a:prstGeom prst="line">
              <a:avLst/>
            </a:prstGeom>
            <a:noFill/>
            <a:ln w="30163">
              <a:solidFill>
                <a:srgbClr val="FFFF00"/>
              </a:solidFill>
              <a:round/>
              <a:headEnd/>
              <a:tailEnd/>
            </a:ln>
          </p:spPr>
          <p:txBody>
            <a:bodyPr/>
            <a:lstStyle/>
            <a:p>
              <a:endParaRPr lang="en-GB"/>
            </a:p>
          </p:txBody>
        </p:sp>
        <p:sp>
          <p:nvSpPr>
            <p:cNvPr id="315820" name="Line 428"/>
            <p:cNvSpPr>
              <a:spLocks noChangeShapeType="1"/>
            </p:cNvSpPr>
            <p:nvPr/>
          </p:nvSpPr>
          <p:spPr bwMode="auto">
            <a:xfrm>
              <a:off x="1725" y="1193"/>
              <a:ext cx="12" cy="1"/>
            </a:xfrm>
            <a:prstGeom prst="line">
              <a:avLst/>
            </a:prstGeom>
            <a:noFill/>
            <a:ln w="30163">
              <a:solidFill>
                <a:srgbClr val="FFFF00"/>
              </a:solidFill>
              <a:round/>
              <a:headEnd/>
              <a:tailEnd/>
            </a:ln>
          </p:spPr>
          <p:txBody>
            <a:bodyPr/>
            <a:lstStyle/>
            <a:p>
              <a:endParaRPr lang="en-GB"/>
            </a:p>
          </p:txBody>
        </p:sp>
        <p:sp>
          <p:nvSpPr>
            <p:cNvPr id="315821" name="Line 429"/>
            <p:cNvSpPr>
              <a:spLocks noChangeShapeType="1"/>
            </p:cNvSpPr>
            <p:nvPr/>
          </p:nvSpPr>
          <p:spPr bwMode="auto">
            <a:xfrm>
              <a:off x="1737" y="1193"/>
              <a:ext cx="6" cy="1"/>
            </a:xfrm>
            <a:prstGeom prst="line">
              <a:avLst/>
            </a:prstGeom>
            <a:noFill/>
            <a:ln w="30163">
              <a:solidFill>
                <a:srgbClr val="FFFF00"/>
              </a:solidFill>
              <a:round/>
              <a:headEnd/>
              <a:tailEnd/>
            </a:ln>
          </p:spPr>
          <p:txBody>
            <a:bodyPr/>
            <a:lstStyle/>
            <a:p>
              <a:endParaRPr lang="en-GB"/>
            </a:p>
          </p:txBody>
        </p:sp>
        <p:sp>
          <p:nvSpPr>
            <p:cNvPr id="315822" name="Line 430"/>
            <p:cNvSpPr>
              <a:spLocks noChangeShapeType="1"/>
            </p:cNvSpPr>
            <p:nvPr/>
          </p:nvSpPr>
          <p:spPr bwMode="auto">
            <a:xfrm>
              <a:off x="1743" y="1193"/>
              <a:ext cx="12" cy="1"/>
            </a:xfrm>
            <a:prstGeom prst="line">
              <a:avLst/>
            </a:prstGeom>
            <a:noFill/>
            <a:ln w="30163">
              <a:solidFill>
                <a:srgbClr val="FFFF00"/>
              </a:solidFill>
              <a:round/>
              <a:headEnd/>
              <a:tailEnd/>
            </a:ln>
          </p:spPr>
          <p:txBody>
            <a:bodyPr/>
            <a:lstStyle/>
            <a:p>
              <a:endParaRPr lang="en-GB"/>
            </a:p>
          </p:txBody>
        </p:sp>
        <p:sp>
          <p:nvSpPr>
            <p:cNvPr id="315823" name="Line 431"/>
            <p:cNvSpPr>
              <a:spLocks noChangeShapeType="1"/>
            </p:cNvSpPr>
            <p:nvPr/>
          </p:nvSpPr>
          <p:spPr bwMode="auto">
            <a:xfrm>
              <a:off x="1755" y="1193"/>
              <a:ext cx="13" cy="1"/>
            </a:xfrm>
            <a:prstGeom prst="line">
              <a:avLst/>
            </a:prstGeom>
            <a:noFill/>
            <a:ln w="30163">
              <a:solidFill>
                <a:srgbClr val="FFFF00"/>
              </a:solidFill>
              <a:round/>
              <a:headEnd/>
              <a:tailEnd/>
            </a:ln>
          </p:spPr>
          <p:txBody>
            <a:bodyPr/>
            <a:lstStyle/>
            <a:p>
              <a:endParaRPr lang="en-GB"/>
            </a:p>
          </p:txBody>
        </p:sp>
        <p:sp>
          <p:nvSpPr>
            <p:cNvPr id="315824" name="Line 432"/>
            <p:cNvSpPr>
              <a:spLocks noChangeShapeType="1"/>
            </p:cNvSpPr>
            <p:nvPr/>
          </p:nvSpPr>
          <p:spPr bwMode="auto">
            <a:xfrm>
              <a:off x="1768" y="1193"/>
              <a:ext cx="6" cy="1"/>
            </a:xfrm>
            <a:prstGeom prst="line">
              <a:avLst/>
            </a:prstGeom>
            <a:noFill/>
            <a:ln w="30163">
              <a:solidFill>
                <a:srgbClr val="FFFF00"/>
              </a:solidFill>
              <a:round/>
              <a:headEnd/>
              <a:tailEnd/>
            </a:ln>
          </p:spPr>
          <p:txBody>
            <a:bodyPr/>
            <a:lstStyle/>
            <a:p>
              <a:endParaRPr lang="en-GB"/>
            </a:p>
          </p:txBody>
        </p:sp>
        <p:sp>
          <p:nvSpPr>
            <p:cNvPr id="315825" name="Line 433"/>
            <p:cNvSpPr>
              <a:spLocks noChangeShapeType="1"/>
            </p:cNvSpPr>
            <p:nvPr/>
          </p:nvSpPr>
          <p:spPr bwMode="auto">
            <a:xfrm>
              <a:off x="1774" y="1193"/>
              <a:ext cx="12" cy="1"/>
            </a:xfrm>
            <a:prstGeom prst="line">
              <a:avLst/>
            </a:prstGeom>
            <a:noFill/>
            <a:ln w="30163">
              <a:solidFill>
                <a:srgbClr val="FFFF00"/>
              </a:solidFill>
              <a:round/>
              <a:headEnd/>
              <a:tailEnd/>
            </a:ln>
          </p:spPr>
          <p:txBody>
            <a:bodyPr/>
            <a:lstStyle/>
            <a:p>
              <a:endParaRPr lang="en-GB"/>
            </a:p>
          </p:txBody>
        </p:sp>
        <p:sp>
          <p:nvSpPr>
            <p:cNvPr id="315826" name="Line 434"/>
            <p:cNvSpPr>
              <a:spLocks noChangeShapeType="1"/>
            </p:cNvSpPr>
            <p:nvPr/>
          </p:nvSpPr>
          <p:spPr bwMode="auto">
            <a:xfrm>
              <a:off x="1786" y="1193"/>
              <a:ext cx="13" cy="1"/>
            </a:xfrm>
            <a:prstGeom prst="line">
              <a:avLst/>
            </a:prstGeom>
            <a:noFill/>
            <a:ln w="30163">
              <a:solidFill>
                <a:srgbClr val="FFFF00"/>
              </a:solidFill>
              <a:round/>
              <a:headEnd/>
              <a:tailEnd/>
            </a:ln>
          </p:spPr>
          <p:txBody>
            <a:bodyPr/>
            <a:lstStyle/>
            <a:p>
              <a:endParaRPr lang="en-GB"/>
            </a:p>
          </p:txBody>
        </p:sp>
        <p:sp>
          <p:nvSpPr>
            <p:cNvPr id="315827" name="Line 435"/>
            <p:cNvSpPr>
              <a:spLocks noChangeShapeType="1"/>
            </p:cNvSpPr>
            <p:nvPr/>
          </p:nvSpPr>
          <p:spPr bwMode="auto">
            <a:xfrm>
              <a:off x="1799" y="1193"/>
              <a:ext cx="6" cy="1"/>
            </a:xfrm>
            <a:prstGeom prst="line">
              <a:avLst/>
            </a:prstGeom>
            <a:noFill/>
            <a:ln w="30163">
              <a:solidFill>
                <a:srgbClr val="FFFF00"/>
              </a:solidFill>
              <a:round/>
              <a:headEnd/>
              <a:tailEnd/>
            </a:ln>
          </p:spPr>
          <p:txBody>
            <a:bodyPr/>
            <a:lstStyle/>
            <a:p>
              <a:endParaRPr lang="en-GB"/>
            </a:p>
          </p:txBody>
        </p:sp>
        <p:sp>
          <p:nvSpPr>
            <p:cNvPr id="315828" name="Line 436"/>
            <p:cNvSpPr>
              <a:spLocks noChangeShapeType="1"/>
            </p:cNvSpPr>
            <p:nvPr/>
          </p:nvSpPr>
          <p:spPr bwMode="auto">
            <a:xfrm>
              <a:off x="1805" y="1193"/>
              <a:ext cx="12" cy="1"/>
            </a:xfrm>
            <a:prstGeom prst="line">
              <a:avLst/>
            </a:prstGeom>
            <a:noFill/>
            <a:ln w="30163">
              <a:solidFill>
                <a:srgbClr val="FFFF00"/>
              </a:solidFill>
              <a:round/>
              <a:headEnd/>
              <a:tailEnd/>
            </a:ln>
          </p:spPr>
          <p:txBody>
            <a:bodyPr/>
            <a:lstStyle/>
            <a:p>
              <a:endParaRPr lang="en-GB"/>
            </a:p>
          </p:txBody>
        </p:sp>
        <p:sp>
          <p:nvSpPr>
            <p:cNvPr id="315829" name="Line 437"/>
            <p:cNvSpPr>
              <a:spLocks noChangeShapeType="1"/>
            </p:cNvSpPr>
            <p:nvPr/>
          </p:nvSpPr>
          <p:spPr bwMode="auto">
            <a:xfrm>
              <a:off x="1817" y="1193"/>
              <a:ext cx="13" cy="1"/>
            </a:xfrm>
            <a:prstGeom prst="line">
              <a:avLst/>
            </a:prstGeom>
            <a:noFill/>
            <a:ln w="30163">
              <a:solidFill>
                <a:srgbClr val="FFFF00"/>
              </a:solidFill>
              <a:round/>
              <a:headEnd/>
              <a:tailEnd/>
            </a:ln>
          </p:spPr>
          <p:txBody>
            <a:bodyPr/>
            <a:lstStyle/>
            <a:p>
              <a:endParaRPr lang="en-GB"/>
            </a:p>
          </p:txBody>
        </p:sp>
        <p:sp>
          <p:nvSpPr>
            <p:cNvPr id="315830" name="Line 438"/>
            <p:cNvSpPr>
              <a:spLocks noChangeShapeType="1"/>
            </p:cNvSpPr>
            <p:nvPr/>
          </p:nvSpPr>
          <p:spPr bwMode="auto">
            <a:xfrm>
              <a:off x="1830" y="1193"/>
              <a:ext cx="6" cy="1"/>
            </a:xfrm>
            <a:prstGeom prst="line">
              <a:avLst/>
            </a:prstGeom>
            <a:noFill/>
            <a:ln w="30163">
              <a:solidFill>
                <a:srgbClr val="FFFF00"/>
              </a:solidFill>
              <a:round/>
              <a:headEnd/>
              <a:tailEnd/>
            </a:ln>
          </p:spPr>
          <p:txBody>
            <a:bodyPr/>
            <a:lstStyle/>
            <a:p>
              <a:endParaRPr lang="en-GB"/>
            </a:p>
          </p:txBody>
        </p:sp>
        <p:sp>
          <p:nvSpPr>
            <p:cNvPr id="315831" name="Line 439"/>
            <p:cNvSpPr>
              <a:spLocks noChangeShapeType="1"/>
            </p:cNvSpPr>
            <p:nvPr/>
          </p:nvSpPr>
          <p:spPr bwMode="auto">
            <a:xfrm>
              <a:off x="1836" y="1193"/>
              <a:ext cx="12" cy="1"/>
            </a:xfrm>
            <a:prstGeom prst="line">
              <a:avLst/>
            </a:prstGeom>
            <a:noFill/>
            <a:ln w="30163">
              <a:solidFill>
                <a:srgbClr val="FFFF00"/>
              </a:solidFill>
              <a:round/>
              <a:headEnd/>
              <a:tailEnd/>
            </a:ln>
          </p:spPr>
          <p:txBody>
            <a:bodyPr/>
            <a:lstStyle/>
            <a:p>
              <a:endParaRPr lang="en-GB"/>
            </a:p>
          </p:txBody>
        </p:sp>
        <p:sp>
          <p:nvSpPr>
            <p:cNvPr id="315832" name="Line 440"/>
            <p:cNvSpPr>
              <a:spLocks noChangeShapeType="1"/>
            </p:cNvSpPr>
            <p:nvPr/>
          </p:nvSpPr>
          <p:spPr bwMode="auto">
            <a:xfrm>
              <a:off x="1848" y="1193"/>
              <a:ext cx="13" cy="1"/>
            </a:xfrm>
            <a:prstGeom prst="line">
              <a:avLst/>
            </a:prstGeom>
            <a:noFill/>
            <a:ln w="30163">
              <a:solidFill>
                <a:srgbClr val="FFFF00"/>
              </a:solidFill>
              <a:round/>
              <a:headEnd/>
              <a:tailEnd/>
            </a:ln>
          </p:spPr>
          <p:txBody>
            <a:bodyPr/>
            <a:lstStyle/>
            <a:p>
              <a:endParaRPr lang="en-GB"/>
            </a:p>
          </p:txBody>
        </p:sp>
        <p:sp>
          <p:nvSpPr>
            <p:cNvPr id="315833" name="Line 441"/>
            <p:cNvSpPr>
              <a:spLocks noChangeShapeType="1"/>
            </p:cNvSpPr>
            <p:nvPr/>
          </p:nvSpPr>
          <p:spPr bwMode="auto">
            <a:xfrm>
              <a:off x="1861" y="1193"/>
              <a:ext cx="6" cy="1"/>
            </a:xfrm>
            <a:prstGeom prst="line">
              <a:avLst/>
            </a:prstGeom>
            <a:noFill/>
            <a:ln w="30163">
              <a:solidFill>
                <a:srgbClr val="FFFF00"/>
              </a:solidFill>
              <a:round/>
              <a:headEnd/>
              <a:tailEnd/>
            </a:ln>
          </p:spPr>
          <p:txBody>
            <a:bodyPr/>
            <a:lstStyle/>
            <a:p>
              <a:endParaRPr lang="en-GB"/>
            </a:p>
          </p:txBody>
        </p:sp>
        <p:sp>
          <p:nvSpPr>
            <p:cNvPr id="315834" name="Line 442"/>
            <p:cNvSpPr>
              <a:spLocks noChangeShapeType="1"/>
            </p:cNvSpPr>
            <p:nvPr/>
          </p:nvSpPr>
          <p:spPr bwMode="auto">
            <a:xfrm>
              <a:off x="1867" y="1193"/>
              <a:ext cx="12" cy="1"/>
            </a:xfrm>
            <a:prstGeom prst="line">
              <a:avLst/>
            </a:prstGeom>
            <a:noFill/>
            <a:ln w="30163">
              <a:solidFill>
                <a:srgbClr val="FFFF00"/>
              </a:solidFill>
              <a:round/>
              <a:headEnd/>
              <a:tailEnd/>
            </a:ln>
          </p:spPr>
          <p:txBody>
            <a:bodyPr/>
            <a:lstStyle/>
            <a:p>
              <a:endParaRPr lang="en-GB"/>
            </a:p>
          </p:txBody>
        </p:sp>
        <p:sp>
          <p:nvSpPr>
            <p:cNvPr id="315835" name="Line 443"/>
            <p:cNvSpPr>
              <a:spLocks noChangeShapeType="1"/>
            </p:cNvSpPr>
            <p:nvPr/>
          </p:nvSpPr>
          <p:spPr bwMode="auto">
            <a:xfrm>
              <a:off x="1879" y="1193"/>
              <a:ext cx="6" cy="1"/>
            </a:xfrm>
            <a:prstGeom prst="line">
              <a:avLst/>
            </a:prstGeom>
            <a:noFill/>
            <a:ln w="30163">
              <a:solidFill>
                <a:srgbClr val="FFFF00"/>
              </a:solidFill>
              <a:round/>
              <a:headEnd/>
              <a:tailEnd/>
            </a:ln>
          </p:spPr>
          <p:txBody>
            <a:bodyPr/>
            <a:lstStyle/>
            <a:p>
              <a:endParaRPr lang="en-GB"/>
            </a:p>
          </p:txBody>
        </p:sp>
        <p:sp>
          <p:nvSpPr>
            <p:cNvPr id="315836" name="Line 444"/>
            <p:cNvSpPr>
              <a:spLocks noChangeShapeType="1"/>
            </p:cNvSpPr>
            <p:nvPr/>
          </p:nvSpPr>
          <p:spPr bwMode="auto">
            <a:xfrm>
              <a:off x="1885" y="1193"/>
              <a:ext cx="13" cy="1"/>
            </a:xfrm>
            <a:prstGeom prst="line">
              <a:avLst/>
            </a:prstGeom>
            <a:noFill/>
            <a:ln w="30163">
              <a:solidFill>
                <a:srgbClr val="FFFF00"/>
              </a:solidFill>
              <a:round/>
              <a:headEnd/>
              <a:tailEnd/>
            </a:ln>
          </p:spPr>
          <p:txBody>
            <a:bodyPr/>
            <a:lstStyle/>
            <a:p>
              <a:endParaRPr lang="en-GB"/>
            </a:p>
          </p:txBody>
        </p:sp>
        <p:sp>
          <p:nvSpPr>
            <p:cNvPr id="315837" name="Line 445"/>
            <p:cNvSpPr>
              <a:spLocks noChangeShapeType="1"/>
            </p:cNvSpPr>
            <p:nvPr/>
          </p:nvSpPr>
          <p:spPr bwMode="auto">
            <a:xfrm>
              <a:off x="1898" y="1193"/>
              <a:ext cx="12" cy="1"/>
            </a:xfrm>
            <a:prstGeom prst="line">
              <a:avLst/>
            </a:prstGeom>
            <a:noFill/>
            <a:ln w="30163">
              <a:solidFill>
                <a:srgbClr val="FFFF00"/>
              </a:solidFill>
              <a:round/>
              <a:headEnd/>
              <a:tailEnd/>
            </a:ln>
          </p:spPr>
          <p:txBody>
            <a:bodyPr/>
            <a:lstStyle/>
            <a:p>
              <a:endParaRPr lang="en-GB"/>
            </a:p>
          </p:txBody>
        </p:sp>
        <p:sp>
          <p:nvSpPr>
            <p:cNvPr id="315838" name="Line 446"/>
            <p:cNvSpPr>
              <a:spLocks noChangeShapeType="1"/>
            </p:cNvSpPr>
            <p:nvPr/>
          </p:nvSpPr>
          <p:spPr bwMode="auto">
            <a:xfrm>
              <a:off x="1910" y="1193"/>
              <a:ext cx="6" cy="1"/>
            </a:xfrm>
            <a:prstGeom prst="line">
              <a:avLst/>
            </a:prstGeom>
            <a:noFill/>
            <a:ln w="30163">
              <a:solidFill>
                <a:srgbClr val="FFFF00"/>
              </a:solidFill>
              <a:round/>
              <a:headEnd/>
              <a:tailEnd/>
            </a:ln>
          </p:spPr>
          <p:txBody>
            <a:bodyPr/>
            <a:lstStyle/>
            <a:p>
              <a:endParaRPr lang="en-GB"/>
            </a:p>
          </p:txBody>
        </p:sp>
        <p:sp>
          <p:nvSpPr>
            <p:cNvPr id="315839" name="Line 447"/>
            <p:cNvSpPr>
              <a:spLocks noChangeShapeType="1"/>
            </p:cNvSpPr>
            <p:nvPr/>
          </p:nvSpPr>
          <p:spPr bwMode="auto">
            <a:xfrm>
              <a:off x="1916" y="1193"/>
              <a:ext cx="13" cy="1"/>
            </a:xfrm>
            <a:prstGeom prst="line">
              <a:avLst/>
            </a:prstGeom>
            <a:noFill/>
            <a:ln w="30163">
              <a:solidFill>
                <a:srgbClr val="FFFF00"/>
              </a:solidFill>
              <a:round/>
              <a:headEnd/>
              <a:tailEnd/>
            </a:ln>
          </p:spPr>
          <p:txBody>
            <a:bodyPr/>
            <a:lstStyle/>
            <a:p>
              <a:endParaRPr lang="en-GB"/>
            </a:p>
          </p:txBody>
        </p:sp>
        <p:sp>
          <p:nvSpPr>
            <p:cNvPr id="315840" name="Line 448"/>
            <p:cNvSpPr>
              <a:spLocks noChangeShapeType="1"/>
            </p:cNvSpPr>
            <p:nvPr/>
          </p:nvSpPr>
          <p:spPr bwMode="auto">
            <a:xfrm>
              <a:off x="1929" y="1193"/>
              <a:ext cx="12" cy="1"/>
            </a:xfrm>
            <a:prstGeom prst="line">
              <a:avLst/>
            </a:prstGeom>
            <a:noFill/>
            <a:ln w="30163">
              <a:solidFill>
                <a:srgbClr val="FFFF00"/>
              </a:solidFill>
              <a:round/>
              <a:headEnd/>
              <a:tailEnd/>
            </a:ln>
          </p:spPr>
          <p:txBody>
            <a:bodyPr/>
            <a:lstStyle/>
            <a:p>
              <a:endParaRPr lang="en-GB"/>
            </a:p>
          </p:txBody>
        </p:sp>
        <p:sp>
          <p:nvSpPr>
            <p:cNvPr id="315841" name="Line 449"/>
            <p:cNvSpPr>
              <a:spLocks noChangeShapeType="1"/>
            </p:cNvSpPr>
            <p:nvPr/>
          </p:nvSpPr>
          <p:spPr bwMode="auto">
            <a:xfrm>
              <a:off x="1941" y="1193"/>
              <a:ext cx="6" cy="1"/>
            </a:xfrm>
            <a:prstGeom prst="line">
              <a:avLst/>
            </a:prstGeom>
            <a:noFill/>
            <a:ln w="30163">
              <a:solidFill>
                <a:srgbClr val="FFFF00"/>
              </a:solidFill>
              <a:round/>
              <a:headEnd/>
              <a:tailEnd/>
            </a:ln>
          </p:spPr>
          <p:txBody>
            <a:bodyPr/>
            <a:lstStyle/>
            <a:p>
              <a:endParaRPr lang="en-GB"/>
            </a:p>
          </p:txBody>
        </p:sp>
        <p:sp>
          <p:nvSpPr>
            <p:cNvPr id="315842" name="Line 450"/>
            <p:cNvSpPr>
              <a:spLocks noChangeShapeType="1"/>
            </p:cNvSpPr>
            <p:nvPr/>
          </p:nvSpPr>
          <p:spPr bwMode="auto">
            <a:xfrm>
              <a:off x="1947" y="1193"/>
              <a:ext cx="12" cy="1"/>
            </a:xfrm>
            <a:prstGeom prst="line">
              <a:avLst/>
            </a:prstGeom>
            <a:noFill/>
            <a:ln w="30163">
              <a:solidFill>
                <a:srgbClr val="FFFF00"/>
              </a:solidFill>
              <a:round/>
              <a:headEnd/>
              <a:tailEnd/>
            </a:ln>
          </p:spPr>
          <p:txBody>
            <a:bodyPr/>
            <a:lstStyle/>
            <a:p>
              <a:endParaRPr lang="en-GB"/>
            </a:p>
          </p:txBody>
        </p:sp>
        <p:sp>
          <p:nvSpPr>
            <p:cNvPr id="315843" name="Line 451"/>
            <p:cNvSpPr>
              <a:spLocks noChangeShapeType="1"/>
            </p:cNvSpPr>
            <p:nvPr/>
          </p:nvSpPr>
          <p:spPr bwMode="auto">
            <a:xfrm>
              <a:off x="1959" y="1193"/>
              <a:ext cx="13" cy="1"/>
            </a:xfrm>
            <a:prstGeom prst="line">
              <a:avLst/>
            </a:prstGeom>
            <a:noFill/>
            <a:ln w="30163">
              <a:solidFill>
                <a:srgbClr val="FFFF00"/>
              </a:solidFill>
              <a:round/>
              <a:headEnd/>
              <a:tailEnd/>
            </a:ln>
          </p:spPr>
          <p:txBody>
            <a:bodyPr/>
            <a:lstStyle/>
            <a:p>
              <a:endParaRPr lang="en-GB"/>
            </a:p>
          </p:txBody>
        </p:sp>
        <p:sp>
          <p:nvSpPr>
            <p:cNvPr id="315844" name="Line 452"/>
            <p:cNvSpPr>
              <a:spLocks noChangeShapeType="1"/>
            </p:cNvSpPr>
            <p:nvPr/>
          </p:nvSpPr>
          <p:spPr bwMode="auto">
            <a:xfrm>
              <a:off x="1972" y="1193"/>
              <a:ext cx="6" cy="1"/>
            </a:xfrm>
            <a:prstGeom prst="line">
              <a:avLst/>
            </a:prstGeom>
            <a:noFill/>
            <a:ln w="30163">
              <a:solidFill>
                <a:srgbClr val="FFFF00"/>
              </a:solidFill>
              <a:round/>
              <a:headEnd/>
              <a:tailEnd/>
            </a:ln>
          </p:spPr>
          <p:txBody>
            <a:bodyPr/>
            <a:lstStyle/>
            <a:p>
              <a:endParaRPr lang="en-GB"/>
            </a:p>
          </p:txBody>
        </p:sp>
        <p:sp>
          <p:nvSpPr>
            <p:cNvPr id="315845" name="Line 453"/>
            <p:cNvSpPr>
              <a:spLocks noChangeShapeType="1"/>
            </p:cNvSpPr>
            <p:nvPr/>
          </p:nvSpPr>
          <p:spPr bwMode="auto">
            <a:xfrm>
              <a:off x="1978" y="1193"/>
              <a:ext cx="12" cy="1"/>
            </a:xfrm>
            <a:prstGeom prst="line">
              <a:avLst/>
            </a:prstGeom>
            <a:noFill/>
            <a:ln w="30163">
              <a:solidFill>
                <a:srgbClr val="FFFF00"/>
              </a:solidFill>
              <a:round/>
              <a:headEnd/>
              <a:tailEnd/>
            </a:ln>
          </p:spPr>
          <p:txBody>
            <a:bodyPr/>
            <a:lstStyle/>
            <a:p>
              <a:endParaRPr lang="en-GB"/>
            </a:p>
          </p:txBody>
        </p:sp>
        <p:sp>
          <p:nvSpPr>
            <p:cNvPr id="315846" name="Line 454"/>
            <p:cNvSpPr>
              <a:spLocks noChangeShapeType="1"/>
            </p:cNvSpPr>
            <p:nvPr/>
          </p:nvSpPr>
          <p:spPr bwMode="auto">
            <a:xfrm>
              <a:off x="1990" y="1193"/>
              <a:ext cx="13" cy="1"/>
            </a:xfrm>
            <a:prstGeom prst="line">
              <a:avLst/>
            </a:prstGeom>
            <a:noFill/>
            <a:ln w="30163">
              <a:solidFill>
                <a:srgbClr val="FFFF00"/>
              </a:solidFill>
              <a:round/>
              <a:headEnd/>
              <a:tailEnd/>
            </a:ln>
          </p:spPr>
          <p:txBody>
            <a:bodyPr/>
            <a:lstStyle/>
            <a:p>
              <a:endParaRPr lang="en-GB"/>
            </a:p>
          </p:txBody>
        </p:sp>
        <p:sp>
          <p:nvSpPr>
            <p:cNvPr id="315847" name="Line 455"/>
            <p:cNvSpPr>
              <a:spLocks noChangeShapeType="1"/>
            </p:cNvSpPr>
            <p:nvPr/>
          </p:nvSpPr>
          <p:spPr bwMode="auto">
            <a:xfrm>
              <a:off x="2003" y="1193"/>
              <a:ext cx="6" cy="1"/>
            </a:xfrm>
            <a:prstGeom prst="line">
              <a:avLst/>
            </a:prstGeom>
            <a:noFill/>
            <a:ln w="30163">
              <a:solidFill>
                <a:srgbClr val="FFFF00"/>
              </a:solidFill>
              <a:round/>
              <a:headEnd/>
              <a:tailEnd/>
            </a:ln>
          </p:spPr>
          <p:txBody>
            <a:bodyPr/>
            <a:lstStyle/>
            <a:p>
              <a:endParaRPr lang="en-GB"/>
            </a:p>
          </p:txBody>
        </p:sp>
        <p:sp>
          <p:nvSpPr>
            <p:cNvPr id="315848" name="Line 456"/>
            <p:cNvSpPr>
              <a:spLocks noChangeShapeType="1"/>
            </p:cNvSpPr>
            <p:nvPr/>
          </p:nvSpPr>
          <p:spPr bwMode="auto">
            <a:xfrm>
              <a:off x="2009" y="1193"/>
              <a:ext cx="12" cy="1"/>
            </a:xfrm>
            <a:prstGeom prst="line">
              <a:avLst/>
            </a:prstGeom>
            <a:noFill/>
            <a:ln w="30163">
              <a:solidFill>
                <a:srgbClr val="FFFF00"/>
              </a:solidFill>
              <a:round/>
              <a:headEnd/>
              <a:tailEnd/>
            </a:ln>
          </p:spPr>
          <p:txBody>
            <a:bodyPr/>
            <a:lstStyle/>
            <a:p>
              <a:endParaRPr lang="en-GB"/>
            </a:p>
          </p:txBody>
        </p:sp>
        <p:sp>
          <p:nvSpPr>
            <p:cNvPr id="315849" name="Line 457"/>
            <p:cNvSpPr>
              <a:spLocks noChangeShapeType="1"/>
            </p:cNvSpPr>
            <p:nvPr/>
          </p:nvSpPr>
          <p:spPr bwMode="auto">
            <a:xfrm>
              <a:off x="2021" y="1193"/>
              <a:ext cx="6" cy="1"/>
            </a:xfrm>
            <a:prstGeom prst="line">
              <a:avLst/>
            </a:prstGeom>
            <a:noFill/>
            <a:ln w="30163">
              <a:solidFill>
                <a:srgbClr val="FFFF00"/>
              </a:solidFill>
              <a:round/>
              <a:headEnd/>
              <a:tailEnd/>
            </a:ln>
          </p:spPr>
          <p:txBody>
            <a:bodyPr/>
            <a:lstStyle/>
            <a:p>
              <a:endParaRPr lang="en-GB"/>
            </a:p>
          </p:txBody>
        </p:sp>
        <p:sp>
          <p:nvSpPr>
            <p:cNvPr id="315850" name="Line 458"/>
            <p:cNvSpPr>
              <a:spLocks noChangeShapeType="1"/>
            </p:cNvSpPr>
            <p:nvPr/>
          </p:nvSpPr>
          <p:spPr bwMode="auto">
            <a:xfrm>
              <a:off x="2027" y="1193"/>
              <a:ext cx="13" cy="1"/>
            </a:xfrm>
            <a:prstGeom prst="line">
              <a:avLst/>
            </a:prstGeom>
            <a:noFill/>
            <a:ln w="30163">
              <a:solidFill>
                <a:srgbClr val="FFFF00"/>
              </a:solidFill>
              <a:round/>
              <a:headEnd/>
              <a:tailEnd/>
            </a:ln>
          </p:spPr>
          <p:txBody>
            <a:bodyPr/>
            <a:lstStyle/>
            <a:p>
              <a:endParaRPr lang="en-GB"/>
            </a:p>
          </p:txBody>
        </p:sp>
        <p:sp>
          <p:nvSpPr>
            <p:cNvPr id="315851" name="Line 459"/>
            <p:cNvSpPr>
              <a:spLocks noChangeShapeType="1"/>
            </p:cNvSpPr>
            <p:nvPr/>
          </p:nvSpPr>
          <p:spPr bwMode="auto">
            <a:xfrm>
              <a:off x="2040" y="1193"/>
              <a:ext cx="12" cy="1"/>
            </a:xfrm>
            <a:prstGeom prst="line">
              <a:avLst/>
            </a:prstGeom>
            <a:noFill/>
            <a:ln w="30163">
              <a:solidFill>
                <a:srgbClr val="FFFF00"/>
              </a:solidFill>
              <a:round/>
              <a:headEnd/>
              <a:tailEnd/>
            </a:ln>
          </p:spPr>
          <p:txBody>
            <a:bodyPr/>
            <a:lstStyle/>
            <a:p>
              <a:endParaRPr lang="en-GB"/>
            </a:p>
          </p:txBody>
        </p:sp>
        <p:sp>
          <p:nvSpPr>
            <p:cNvPr id="315852" name="Line 460"/>
            <p:cNvSpPr>
              <a:spLocks noChangeShapeType="1"/>
            </p:cNvSpPr>
            <p:nvPr/>
          </p:nvSpPr>
          <p:spPr bwMode="auto">
            <a:xfrm>
              <a:off x="2052" y="1193"/>
              <a:ext cx="6" cy="1"/>
            </a:xfrm>
            <a:prstGeom prst="line">
              <a:avLst/>
            </a:prstGeom>
            <a:noFill/>
            <a:ln w="30163">
              <a:solidFill>
                <a:srgbClr val="FFFF00"/>
              </a:solidFill>
              <a:round/>
              <a:headEnd/>
              <a:tailEnd/>
            </a:ln>
          </p:spPr>
          <p:txBody>
            <a:bodyPr/>
            <a:lstStyle/>
            <a:p>
              <a:endParaRPr lang="en-GB"/>
            </a:p>
          </p:txBody>
        </p:sp>
        <p:sp>
          <p:nvSpPr>
            <p:cNvPr id="315853" name="Line 461"/>
            <p:cNvSpPr>
              <a:spLocks noChangeShapeType="1"/>
            </p:cNvSpPr>
            <p:nvPr/>
          </p:nvSpPr>
          <p:spPr bwMode="auto">
            <a:xfrm>
              <a:off x="2058" y="1193"/>
              <a:ext cx="13" cy="1"/>
            </a:xfrm>
            <a:prstGeom prst="line">
              <a:avLst/>
            </a:prstGeom>
            <a:noFill/>
            <a:ln w="30163">
              <a:solidFill>
                <a:srgbClr val="FFFF00"/>
              </a:solidFill>
              <a:round/>
              <a:headEnd/>
              <a:tailEnd/>
            </a:ln>
          </p:spPr>
          <p:txBody>
            <a:bodyPr/>
            <a:lstStyle/>
            <a:p>
              <a:endParaRPr lang="en-GB"/>
            </a:p>
          </p:txBody>
        </p:sp>
        <p:sp>
          <p:nvSpPr>
            <p:cNvPr id="315854" name="Line 462"/>
            <p:cNvSpPr>
              <a:spLocks noChangeShapeType="1"/>
            </p:cNvSpPr>
            <p:nvPr/>
          </p:nvSpPr>
          <p:spPr bwMode="auto">
            <a:xfrm>
              <a:off x="2071" y="1193"/>
              <a:ext cx="12" cy="1"/>
            </a:xfrm>
            <a:prstGeom prst="line">
              <a:avLst/>
            </a:prstGeom>
            <a:noFill/>
            <a:ln w="30163">
              <a:solidFill>
                <a:srgbClr val="FFFF00"/>
              </a:solidFill>
              <a:round/>
              <a:headEnd/>
              <a:tailEnd/>
            </a:ln>
          </p:spPr>
          <p:txBody>
            <a:bodyPr/>
            <a:lstStyle/>
            <a:p>
              <a:endParaRPr lang="en-GB"/>
            </a:p>
          </p:txBody>
        </p:sp>
        <p:sp>
          <p:nvSpPr>
            <p:cNvPr id="315855" name="Line 463"/>
            <p:cNvSpPr>
              <a:spLocks noChangeShapeType="1"/>
            </p:cNvSpPr>
            <p:nvPr/>
          </p:nvSpPr>
          <p:spPr bwMode="auto">
            <a:xfrm>
              <a:off x="2083" y="1193"/>
              <a:ext cx="6" cy="1"/>
            </a:xfrm>
            <a:prstGeom prst="line">
              <a:avLst/>
            </a:prstGeom>
            <a:noFill/>
            <a:ln w="30163">
              <a:solidFill>
                <a:srgbClr val="FFFF00"/>
              </a:solidFill>
              <a:round/>
              <a:headEnd/>
              <a:tailEnd/>
            </a:ln>
          </p:spPr>
          <p:txBody>
            <a:bodyPr/>
            <a:lstStyle/>
            <a:p>
              <a:endParaRPr lang="en-GB"/>
            </a:p>
          </p:txBody>
        </p:sp>
        <p:sp>
          <p:nvSpPr>
            <p:cNvPr id="315856" name="Line 464"/>
            <p:cNvSpPr>
              <a:spLocks noChangeShapeType="1"/>
            </p:cNvSpPr>
            <p:nvPr/>
          </p:nvSpPr>
          <p:spPr bwMode="auto">
            <a:xfrm>
              <a:off x="2089" y="1193"/>
              <a:ext cx="13" cy="1"/>
            </a:xfrm>
            <a:prstGeom prst="line">
              <a:avLst/>
            </a:prstGeom>
            <a:noFill/>
            <a:ln w="30163">
              <a:solidFill>
                <a:srgbClr val="FFFF00"/>
              </a:solidFill>
              <a:round/>
              <a:headEnd/>
              <a:tailEnd/>
            </a:ln>
          </p:spPr>
          <p:txBody>
            <a:bodyPr/>
            <a:lstStyle/>
            <a:p>
              <a:endParaRPr lang="en-GB"/>
            </a:p>
          </p:txBody>
        </p:sp>
        <p:sp>
          <p:nvSpPr>
            <p:cNvPr id="315857" name="Line 465"/>
            <p:cNvSpPr>
              <a:spLocks noChangeShapeType="1"/>
            </p:cNvSpPr>
            <p:nvPr/>
          </p:nvSpPr>
          <p:spPr bwMode="auto">
            <a:xfrm>
              <a:off x="2102" y="1193"/>
              <a:ext cx="12" cy="1"/>
            </a:xfrm>
            <a:prstGeom prst="line">
              <a:avLst/>
            </a:prstGeom>
            <a:noFill/>
            <a:ln w="30163">
              <a:solidFill>
                <a:srgbClr val="FFFF00"/>
              </a:solidFill>
              <a:round/>
              <a:headEnd/>
              <a:tailEnd/>
            </a:ln>
          </p:spPr>
          <p:txBody>
            <a:bodyPr/>
            <a:lstStyle/>
            <a:p>
              <a:endParaRPr lang="en-GB"/>
            </a:p>
          </p:txBody>
        </p:sp>
        <p:sp>
          <p:nvSpPr>
            <p:cNvPr id="315858" name="Line 466"/>
            <p:cNvSpPr>
              <a:spLocks noChangeShapeType="1"/>
            </p:cNvSpPr>
            <p:nvPr/>
          </p:nvSpPr>
          <p:spPr bwMode="auto">
            <a:xfrm>
              <a:off x="2114" y="1193"/>
              <a:ext cx="6" cy="1"/>
            </a:xfrm>
            <a:prstGeom prst="line">
              <a:avLst/>
            </a:prstGeom>
            <a:noFill/>
            <a:ln w="30163">
              <a:solidFill>
                <a:srgbClr val="FFFF00"/>
              </a:solidFill>
              <a:round/>
              <a:headEnd/>
              <a:tailEnd/>
            </a:ln>
          </p:spPr>
          <p:txBody>
            <a:bodyPr/>
            <a:lstStyle/>
            <a:p>
              <a:endParaRPr lang="en-GB"/>
            </a:p>
          </p:txBody>
        </p:sp>
        <p:sp>
          <p:nvSpPr>
            <p:cNvPr id="315859" name="Line 467"/>
            <p:cNvSpPr>
              <a:spLocks noChangeShapeType="1"/>
            </p:cNvSpPr>
            <p:nvPr/>
          </p:nvSpPr>
          <p:spPr bwMode="auto">
            <a:xfrm>
              <a:off x="2120" y="1193"/>
              <a:ext cx="12" cy="1"/>
            </a:xfrm>
            <a:prstGeom prst="line">
              <a:avLst/>
            </a:prstGeom>
            <a:noFill/>
            <a:ln w="30163">
              <a:solidFill>
                <a:srgbClr val="FFFF00"/>
              </a:solidFill>
              <a:round/>
              <a:headEnd/>
              <a:tailEnd/>
            </a:ln>
          </p:spPr>
          <p:txBody>
            <a:bodyPr/>
            <a:lstStyle/>
            <a:p>
              <a:endParaRPr lang="en-GB"/>
            </a:p>
          </p:txBody>
        </p:sp>
        <p:sp>
          <p:nvSpPr>
            <p:cNvPr id="315860" name="Line 468"/>
            <p:cNvSpPr>
              <a:spLocks noChangeShapeType="1"/>
            </p:cNvSpPr>
            <p:nvPr/>
          </p:nvSpPr>
          <p:spPr bwMode="auto">
            <a:xfrm>
              <a:off x="2132" y="1193"/>
              <a:ext cx="7" cy="1"/>
            </a:xfrm>
            <a:prstGeom prst="line">
              <a:avLst/>
            </a:prstGeom>
            <a:noFill/>
            <a:ln w="30163">
              <a:solidFill>
                <a:srgbClr val="FFFF00"/>
              </a:solidFill>
              <a:round/>
              <a:headEnd/>
              <a:tailEnd/>
            </a:ln>
          </p:spPr>
          <p:txBody>
            <a:bodyPr/>
            <a:lstStyle/>
            <a:p>
              <a:endParaRPr lang="en-GB"/>
            </a:p>
          </p:txBody>
        </p:sp>
        <p:sp>
          <p:nvSpPr>
            <p:cNvPr id="315861" name="Line 469"/>
            <p:cNvSpPr>
              <a:spLocks noChangeShapeType="1"/>
            </p:cNvSpPr>
            <p:nvPr/>
          </p:nvSpPr>
          <p:spPr bwMode="auto">
            <a:xfrm>
              <a:off x="2139" y="1193"/>
              <a:ext cx="12" cy="1"/>
            </a:xfrm>
            <a:prstGeom prst="line">
              <a:avLst/>
            </a:prstGeom>
            <a:noFill/>
            <a:ln w="30163">
              <a:solidFill>
                <a:srgbClr val="FFFF00"/>
              </a:solidFill>
              <a:round/>
              <a:headEnd/>
              <a:tailEnd/>
            </a:ln>
          </p:spPr>
          <p:txBody>
            <a:bodyPr/>
            <a:lstStyle/>
            <a:p>
              <a:endParaRPr lang="en-GB"/>
            </a:p>
          </p:txBody>
        </p:sp>
        <p:sp>
          <p:nvSpPr>
            <p:cNvPr id="315862" name="Line 470"/>
            <p:cNvSpPr>
              <a:spLocks noChangeShapeType="1"/>
            </p:cNvSpPr>
            <p:nvPr/>
          </p:nvSpPr>
          <p:spPr bwMode="auto">
            <a:xfrm>
              <a:off x="2151" y="1193"/>
              <a:ext cx="12" cy="1"/>
            </a:xfrm>
            <a:prstGeom prst="line">
              <a:avLst/>
            </a:prstGeom>
            <a:noFill/>
            <a:ln w="30163">
              <a:solidFill>
                <a:srgbClr val="FFFF00"/>
              </a:solidFill>
              <a:round/>
              <a:headEnd/>
              <a:tailEnd/>
            </a:ln>
          </p:spPr>
          <p:txBody>
            <a:bodyPr/>
            <a:lstStyle/>
            <a:p>
              <a:endParaRPr lang="en-GB"/>
            </a:p>
          </p:txBody>
        </p:sp>
        <p:sp>
          <p:nvSpPr>
            <p:cNvPr id="315863" name="Line 471"/>
            <p:cNvSpPr>
              <a:spLocks noChangeShapeType="1"/>
            </p:cNvSpPr>
            <p:nvPr/>
          </p:nvSpPr>
          <p:spPr bwMode="auto">
            <a:xfrm>
              <a:off x="2163" y="1193"/>
              <a:ext cx="7" cy="1"/>
            </a:xfrm>
            <a:prstGeom prst="line">
              <a:avLst/>
            </a:prstGeom>
            <a:noFill/>
            <a:ln w="30163">
              <a:solidFill>
                <a:srgbClr val="FFFF00"/>
              </a:solidFill>
              <a:round/>
              <a:headEnd/>
              <a:tailEnd/>
            </a:ln>
          </p:spPr>
          <p:txBody>
            <a:bodyPr/>
            <a:lstStyle/>
            <a:p>
              <a:endParaRPr lang="en-GB"/>
            </a:p>
          </p:txBody>
        </p:sp>
        <p:sp>
          <p:nvSpPr>
            <p:cNvPr id="315864" name="Line 472"/>
            <p:cNvSpPr>
              <a:spLocks noChangeShapeType="1"/>
            </p:cNvSpPr>
            <p:nvPr/>
          </p:nvSpPr>
          <p:spPr bwMode="auto">
            <a:xfrm>
              <a:off x="2170" y="1193"/>
              <a:ext cx="12" cy="1"/>
            </a:xfrm>
            <a:prstGeom prst="line">
              <a:avLst/>
            </a:prstGeom>
            <a:noFill/>
            <a:ln w="30163">
              <a:solidFill>
                <a:srgbClr val="FFFF00"/>
              </a:solidFill>
              <a:round/>
              <a:headEnd/>
              <a:tailEnd/>
            </a:ln>
          </p:spPr>
          <p:txBody>
            <a:bodyPr/>
            <a:lstStyle/>
            <a:p>
              <a:endParaRPr lang="en-GB"/>
            </a:p>
          </p:txBody>
        </p:sp>
        <p:sp>
          <p:nvSpPr>
            <p:cNvPr id="315865" name="Line 473"/>
            <p:cNvSpPr>
              <a:spLocks noChangeShapeType="1"/>
            </p:cNvSpPr>
            <p:nvPr/>
          </p:nvSpPr>
          <p:spPr bwMode="auto">
            <a:xfrm>
              <a:off x="2182" y="1193"/>
              <a:ext cx="12" cy="1"/>
            </a:xfrm>
            <a:prstGeom prst="line">
              <a:avLst/>
            </a:prstGeom>
            <a:noFill/>
            <a:ln w="30163">
              <a:solidFill>
                <a:srgbClr val="FFFF00"/>
              </a:solidFill>
              <a:round/>
              <a:headEnd/>
              <a:tailEnd/>
            </a:ln>
          </p:spPr>
          <p:txBody>
            <a:bodyPr/>
            <a:lstStyle/>
            <a:p>
              <a:endParaRPr lang="en-GB"/>
            </a:p>
          </p:txBody>
        </p:sp>
        <p:sp>
          <p:nvSpPr>
            <p:cNvPr id="315866" name="Line 474"/>
            <p:cNvSpPr>
              <a:spLocks noChangeShapeType="1"/>
            </p:cNvSpPr>
            <p:nvPr/>
          </p:nvSpPr>
          <p:spPr bwMode="auto">
            <a:xfrm>
              <a:off x="2194" y="1193"/>
              <a:ext cx="6" cy="1"/>
            </a:xfrm>
            <a:prstGeom prst="line">
              <a:avLst/>
            </a:prstGeom>
            <a:noFill/>
            <a:ln w="30163">
              <a:solidFill>
                <a:srgbClr val="FFFF00"/>
              </a:solidFill>
              <a:round/>
              <a:headEnd/>
              <a:tailEnd/>
            </a:ln>
          </p:spPr>
          <p:txBody>
            <a:bodyPr/>
            <a:lstStyle/>
            <a:p>
              <a:endParaRPr lang="en-GB"/>
            </a:p>
          </p:txBody>
        </p:sp>
        <p:sp>
          <p:nvSpPr>
            <p:cNvPr id="315867" name="Line 475"/>
            <p:cNvSpPr>
              <a:spLocks noChangeShapeType="1"/>
            </p:cNvSpPr>
            <p:nvPr/>
          </p:nvSpPr>
          <p:spPr bwMode="auto">
            <a:xfrm>
              <a:off x="2200" y="1193"/>
              <a:ext cx="13" cy="1"/>
            </a:xfrm>
            <a:prstGeom prst="line">
              <a:avLst/>
            </a:prstGeom>
            <a:noFill/>
            <a:ln w="30163">
              <a:solidFill>
                <a:srgbClr val="FFFF00"/>
              </a:solidFill>
              <a:round/>
              <a:headEnd/>
              <a:tailEnd/>
            </a:ln>
          </p:spPr>
          <p:txBody>
            <a:bodyPr/>
            <a:lstStyle/>
            <a:p>
              <a:endParaRPr lang="en-GB"/>
            </a:p>
          </p:txBody>
        </p:sp>
        <p:sp>
          <p:nvSpPr>
            <p:cNvPr id="315868" name="Line 476"/>
            <p:cNvSpPr>
              <a:spLocks noChangeShapeType="1"/>
            </p:cNvSpPr>
            <p:nvPr/>
          </p:nvSpPr>
          <p:spPr bwMode="auto">
            <a:xfrm>
              <a:off x="2213" y="1193"/>
              <a:ext cx="12" cy="1"/>
            </a:xfrm>
            <a:prstGeom prst="line">
              <a:avLst/>
            </a:prstGeom>
            <a:noFill/>
            <a:ln w="30163">
              <a:solidFill>
                <a:srgbClr val="FFFF00"/>
              </a:solidFill>
              <a:round/>
              <a:headEnd/>
              <a:tailEnd/>
            </a:ln>
          </p:spPr>
          <p:txBody>
            <a:bodyPr/>
            <a:lstStyle/>
            <a:p>
              <a:endParaRPr lang="en-GB"/>
            </a:p>
          </p:txBody>
        </p:sp>
        <p:sp>
          <p:nvSpPr>
            <p:cNvPr id="315869" name="Line 477"/>
            <p:cNvSpPr>
              <a:spLocks noChangeShapeType="1"/>
            </p:cNvSpPr>
            <p:nvPr/>
          </p:nvSpPr>
          <p:spPr bwMode="auto">
            <a:xfrm>
              <a:off x="2225" y="1193"/>
              <a:ext cx="6" cy="1"/>
            </a:xfrm>
            <a:prstGeom prst="line">
              <a:avLst/>
            </a:prstGeom>
            <a:noFill/>
            <a:ln w="30163">
              <a:solidFill>
                <a:srgbClr val="FFFF00"/>
              </a:solidFill>
              <a:round/>
              <a:headEnd/>
              <a:tailEnd/>
            </a:ln>
          </p:spPr>
          <p:txBody>
            <a:bodyPr/>
            <a:lstStyle/>
            <a:p>
              <a:endParaRPr lang="en-GB"/>
            </a:p>
          </p:txBody>
        </p:sp>
        <p:sp>
          <p:nvSpPr>
            <p:cNvPr id="315870" name="Line 478"/>
            <p:cNvSpPr>
              <a:spLocks noChangeShapeType="1"/>
            </p:cNvSpPr>
            <p:nvPr/>
          </p:nvSpPr>
          <p:spPr bwMode="auto">
            <a:xfrm>
              <a:off x="2231" y="1193"/>
              <a:ext cx="13" cy="1"/>
            </a:xfrm>
            <a:prstGeom prst="line">
              <a:avLst/>
            </a:prstGeom>
            <a:noFill/>
            <a:ln w="30163">
              <a:solidFill>
                <a:srgbClr val="FFFF00"/>
              </a:solidFill>
              <a:round/>
              <a:headEnd/>
              <a:tailEnd/>
            </a:ln>
          </p:spPr>
          <p:txBody>
            <a:bodyPr/>
            <a:lstStyle/>
            <a:p>
              <a:endParaRPr lang="en-GB"/>
            </a:p>
          </p:txBody>
        </p:sp>
        <p:sp>
          <p:nvSpPr>
            <p:cNvPr id="315871" name="Line 479"/>
            <p:cNvSpPr>
              <a:spLocks noChangeShapeType="1"/>
            </p:cNvSpPr>
            <p:nvPr/>
          </p:nvSpPr>
          <p:spPr bwMode="auto">
            <a:xfrm>
              <a:off x="2244" y="1193"/>
              <a:ext cx="12" cy="1"/>
            </a:xfrm>
            <a:prstGeom prst="line">
              <a:avLst/>
            </a:prstGeom>
            <a:noFill/>
            <a:ln w="30163">
              <a:solidFill>
                <a:srgbClr val="FFFF00"/>
              </a:solidFill>
              <a:round/>
              <a:headEnd/>
              <a:tailEnd/>
            </a:ln>
          </p:spPr>
          <p:txBody>
            <a:bodyPr/>
            <a:lstStyle/>
            <a:p>
              <a:endParaRPr lang="en-GB"/>
            </a:p>
          </p:txBody>
        </p:sp>
        <p:sp>
          <p:nvSpPr>
            <p:cNvPr id="315872" name="Line 480"/>
            <p:cNvSpPr>
              <a:spLocks noChangeShapeType="1"/>
            </p:cNvSpPr>
            <p:nvPr/>
          </p:nvSpPr>
          <p:spPr bwMode="auto">
            <a:xfrm>
              <a:off x="2256" y="1193"/>
              <a:ext cx="6" cy="1"/>
            </a:xfrm>
            <a:prstGeom prst="line">
              <a:avLst/>
            </a:prstGeom>
            <a:noFill/>
            <a:ln w="30163">
              <a:solidFill>
                <a:srgbClr val="FFFF00"/>
              </a:solidFill>
              <a:round/>
              <a:headEnd/>
              <a:tailEnd/>
            </a:ln>
          </p:spPr>
          <p:txBody>
            <a:bodyPr/>
            <a:lstStyle/>
            <a:p>
              <a:endParaRPr lang="en-GB"/>
            </a:p>
          </p:txBody>
        </p:sp>
        <p:sp>
          <p:nvSpPr>
            <p:cNvPr id="315873" name="Line 481"/>
            <p:cNvSpPr>
              <a:spLocks noChangeShapeType="1"/>
            </p:cNvSpPr>
            <p:nvPr/>
          </p:nvSpPr>
          <p:spPr bwMode="auto">
            <a:xfrm>
              <a:off x="2262" y="1193"/>
              <a:ext cx="13" cy="1"/>
            </a:xfrm>
            <a:prstGeom prst="line">
              <a:avLst/>
            </a:prstGeom>
            <a:noFill/>
            <a:ln w="30163">
              <a:solidFill>
                <a:srgbClr val="FFFF00"/>
              </a:solidFill>
              <a:round/>
              <a:headEnd/>
              <a:tailEnd/>
            </a:ln>
          </p:spPr>
          <p:txBody>
            <a:bodyPr/>
            <a:lstStyle/>
            <a:p>
              <a:endParaRPr lang="en-GB"/>
            </a:p>
          </p:txBody>
        </p:sp>
        <p:sp>
          <p:nvSpPr>
            <p:cNvPr id="315874" name="Line 482"/>
            <p:cNvSpPr>
              <a:spLocks noChangeShapeType="1"/>
            </p:cNvSpPr>
            <p:nvPr/>
          </p:nvSpPr>
          <p:spPr bwMode="auto">
            <a:xfrm>
              <a:off x="2275" y="1193"/>
              <a:ext cx="6" cy="1"/>
            </a:xfrm>
            <a:prstGeom prst="line">
              <a:avLst/>
            </a:prstGeom>
            <a:noFill/>
            <a:ln w="30163">
              <a:solidFill>
                <a:srgbClr val="FFFF00"/>
              </a:solidFill>
              <a:round/>
              <a:headEnd/>
              <a:tailEnd/>
            </a:ln>
          </p:spPr>
          <p:txBody>
            <a:bodyPr/>
            <a:lstStyle/>
            <a:p>
              <a:endParaRPr lang="en-GB"/>
            </a:p>
          </p:txBody>
        </p:sp>
        <p:sp>
          <p:nvSpPr>
            <p:cNvPr id="315875" name="Line 483"/>
            <p:cNvSpPr>
              <a:spLocks noChangeShapeType="1"/>
            </p:cNvSpPr>
            <p:nvPr/>
          </p:nvSpPr>
          <p:spPr bwMode="auto">
            <a:xfrm>
              <a:off x="2281" y="1193"/>
              <a:ext cx="12" cy="1"/>
            </a:xfrm>
            <a:prstGeom prst="line">
              <a:avLst/>
            </a:prstGeom>
            <a:noFill/>
            <a:ln w="30163">
              <a:solidFill>
                <a:srgbClr val="FFFF00"/>
              </a:solidFill>
              <a:round/>
              <a:headEnd/>
              <a:tailEnd/>
            </a:ln>
          </p:spPr>
          <p:txBody>
            <a:bodyPr/>
            <a:lstStyle/>
            <a:p>
              <a:endParaRPr lang="en-GB"/>
            </a:p>
          </p:txBody>
        </p:sp>
        <p:sp>
          <p:nvSpPr>
            <p:cNvPr id="315876" name="Line 484"/>
            <p:cNvSpPr>
              <a:spLocks noChangeShapeType="1"/>
            </p:cNvSpPr>
            <p:nvPr/>
          </p:nvSpPr>
          <p:spPr bwMode="auto">
            <a:xfrm>
              <a:off x="2293" y="1193"/>
              <a:ext cx="13" cy="1"/>
            </a:xfrm>
            <a:prstGeom prst="line">
              <a:avLst/>
            </a:prstGeom>
            <a:noFill/>
            <a:ln w="30163">
              <a:solidFill>
                <a:srgbClr val="FFFF00"/>
              </a:solidFill>
              <a:round/>
              <a:headEnd/>
              <a:tailEnd/>
            </a:ln>
          </p:spPr>
          <p:txBody>
            <a:bodyPr/>
            <a:lstStyle/>
            <a:p>
              <a:endParaRPr lang="en-GB"/>
            </a:p>
          </p:txBody>
        </p:sp>
        <p:sp>
          <p:nvSpPr>
            <p:cNvPr id="315877" name="Line 485"/>
            <p:cNvSpPr>
              <a:spLocks noChangeShapeType="1"/>
            </p:cNvSpPr>
            <p:nvPr/>
          </p:nvSpPr>
          <p:spPr bwMode="auto">
            <a:xfrm>
              <a:off x="2306" y="1193"/>
              <a:ext cx="6" cy="1"/>
            </a:xfrm>
            <a:prstGeom prst="line">
              <a:avLst/>
            </a:prstGeom>
            <a:noFill/>
            <a:ln w="30163">
              <a:solidFill>
                <a:srgbClr val="FFFF00"/>
              </a:solidFill>
              <a:round/>
              <a:headEnd/>
              <a:tailEnd/>
            </a:ln>
          </p:spPr>
          <p:txBody>
            <a:bodyPr/>
            <a:lstStyle/>
            <a:p>
              <a:endParaRPr lang="en-GB"/>
            </a:p>
          </p:txBody>
        </p:sp>
        <p:sp>
          <p:nvSpPr>
            <p:cNvPr id="315878" name="Line 486"/>
            <p:cNvSpPr>
              <a:spLocks noChangeShapeType="1"/>
            </p:cNvSpPr>
            <p:nvPr/>
          </p:nvSpPr>
          <p:spPr bwMode="auto">
            <a:xfrm>
              <a:off x="2312" y="1193"/>
              <a:ext cx="12" cy="1"/>
            </a:xfrm>
            <a:prstGeom prst="line">
              <a:avLst/>
            </a:prstGeom>
            <a:noFill/>
            <a:ln w="30163">
              <a:solidFill>
                <a:srgbClr val="FFFF00"/>
              </a:solidFill>
              <a:round/>
              <a:headEnd/>
              <a:tailEnd/>
            </a:ln>
          </p:spPr>
          <p:txBody>
            <a:bodyPr/>
            <a:lstStyle/>
            <a:p>
              <a:endParaRPr lang="en-GB"/>
            </a:p>
          </p:txBody>
        </p:sp>
        <p:sp>
          <p:nvSpPr>
            <p:cNvPr id="315879" name="Line 487"/>
            <p:cNvSpPr>
              <a:spLocks noChangeShapeType="1"/>
            </p:cNvSpPr>
            <p:nvPr/>
          </p:nvSpPr>
          <p:spPr bwMode="auto">
            <a:xfrm>
              <a:off x="2324" y="1193"/>
              <a:ext cx="12" cy="1"/>
            </a:xfrm>
            <a:prstGeom prst="line">
              <a:avLst/>
            </a:prstGeom>
            <a:noFill/>
            <a:ln w="30163">
              <a:solidFill>
                <a:srgbClr val="FFFF00"/>
              </a:solidFill>
              <a:round/>
              <a:headEnd/>
              <a:tailEnd/>
            </a:ln>
          </p:spPr>
          <p:txBody>
            <a:bodyPr/>
            <a:lstStyle/>
            <a:p>
              <a:endParaRPr lang="en-GB"/>
            </a:p>
          </p:txBody>
        </p:sp>
        <p:sp>
          <p:nvSpPr>
            <p:cNvPr id="315880" name="Line 488"/>
            <p:cNvSpPr>
              <a:spLocks noChangeShapeType="1"/>
            </p:cNvSpPr>
            <p:nvPr/>
          </p:nvSpPr>
          <p:spPr bwMode="auto">
            <a:xfrm>
              <a:off x="2336" y="1193"/>
              <a:ext cx="7" cy="1"/>
            </a:xfrm>
            <a:prstGeom prst="line">
              <a:avLst/>
            </a:prstGeom>
            <a:noFill/>
            <a:ln w="30163">
              <a:solidFill>
                <a:srgbClr val="FFFF00"/>
              </a:solidFill>
              <a:round/>
              <a:headEnd/>
              <a:tailEnd/>
            </a:ln>
          </p:spPr>
          <p:txBody>
            <a:bodyPr/>
            <a:lstStyle/>
            <a:p>
              <a:endParaRPr lang="en-GB"/>
            </a:p>
          </p:txBody>
        </p:sp>
        <p:sp>
          <p:nvSpPr>
            <p:cNvPr id="315881" name="Line 489"/>
            <p:cNvSpPr>
              <a:spLocks noChangeShapeType="1"/>
            </p:cNvSpPr>
            <p:nvPr/>
          </p:nvSpPr>
          <p:spPr bwMode="auto">
            <a:xfrm>
              <a:off x="2343" y="1193"/>
              <a:ext cx="12" cy="1"/>
            </a:xfrm>
            <a:prstGeom prst="line">
              <a:avLst/>
            </a:prstGeom>
            <a:noFill/>
            <a:ln w="30163">
              <a:solidFill>
                <a:srgbClr val="FFFF00"/>
              </a:solidFill>
              <a:round/>
              <a:headEnd/>
              <a:tailEnd/>
            </a:ln>
          </p:spPr>
          <p:txBody>
            <a:bodyPr/>
            <a:lstStyle/>
            <a:p>
              <a:endParaRPr lang="en-GB"/>
            </a:p>
          </p:txBody>
        </p:sp>
        <p:sp>
          <p:nvSpPr>
            <p:cNvPr id="315882" name="Line 490"/>
            <p:cNvSpPr>
              <a:spLocks noChangeShapeType="1"/>
            </p:cNvSpPr>
            <p:nvPr/>
          </p:nvSpPr>
          <p:spPr bwMode="auto">
            <a:xfrm>
              <a:off x="2355" y="1193"/>
              <a:ext cx="12" cy="1"/>
            </a:xfrm>
            <a:prstGeom prst="line">
              <a:avLst/>
            </a:prstGeom>
            <a:noFill/>
            <a:ln w="30163">
              <a:solidFill>
                <a:srgbClr val="FFFF00"/>
              </a:solidFill>
              <a:round/>
              <a:headEnd/>
              <a:tailEnd/>
            </a:ln>
          </p:spPr>
          <p:txBody>
            <a:bodyPr/>
            <a:lstStyle/>
            <a:p>
              <a:endParaRPr lang="en-GB"/>
            </a:p>
          </p:txBody>
        </p:sp>
        <p:sp>
          <p:nvSpPr>
            <p:cNvPr id="315883" name="Line 491"/>
            <p:cNvSpPr>
              <a:spLocks noChangeShapeType="1"/>
            </p:cNvSpPr>
            <p:nvPr/>
          </p:nvSpPr>
          <p:spPr bwMode="auto">
            <a:xfrm>
              <a:off x="2367" y="1193"/>
              <a:ext cx="6" cy="1"/>
            </a:xfrm>
            <a:prstGeom prst="line">
              <a:avLst/>
            </a:prstGeom>
            <a:noFill/>
            <a:ln w="30163">
              <a:solidFill>
                <a:srgbClr val="FFFF00"/>
              </a:solidFill>
              <a:round/>
              <a:headEnd/>
              <a:tailEnd/>
            </a:ln>
          </p:spPr>
          <p:txBody>
            <a:bodyPr/>
            <a:lstStyle/>
            <a:p>
              <a:endParaRPr lang="en-GB"/>
            </a:p>
          </p:txBody>
        </p:sp>
        <p:sp>
          <p:nvSpPr>
            <p:cNvPr id="315884" name="Line 492"/>
            <p:cNvSpPr>
              <a:spLocks noChangeShapeType="1"/>
            </p:cNvSpPr>
            <p:nvPr/>
          </p:nvSpPr>
          <p:spPr bwMode="auto">
            <a:xfrm>
              <a:off x="2373" y="1193"/>
              <a:ext cx="13" cy="1"/>
            </a:xfrm>
            <a:prstGeom prst="line">
              <a:avLst/>
            </a:prstGeom>
            <a:noFill/>
            <a:ln w="30163">
              <a:solidFill>
                <a:srgbClr val="FFFF00"/>
              </a:solidFill>
              <a:round/>
              <a:headEnd/>
              <a:tailEnd/>
            </a:ln>
          </p:spPr>
          <p:txBody>
            <a:bodyPr/>
            <a:lstStyle/>
            <a:p>
              <a:endParaRPr lang="en-GB"/>
            </a:p>
          </p:txBody>
        </p:sp>
        <p:sp>
          <p:nvSpPr>
            <p:cNvPr id="315885" name="Line 493"/>
            <p:cNvSpPr>
              <a:spLocks noChangeShapeType="1"/>
            </p:cNvSpPr>
            <p:nvPr/>
          </p:nvSpPr>
          <p:spPr bwMode="auto">
            <a:xfrm>
              <a:off x="2386" y="1193"/>
              <a:ext cx="12" cy="1"/>
            </a:xfrm>
            <a:prstGeom prst="line">
              <a:avLst/>
            </a:prstGeom>
            <a:noFill/>
            <a:ln w="30163">
              <a:solidFill>
                <a:srgbClr val="FFFF00"/>
              </a:solidFill>
              <a:round/>
              <a:headEnd/>
              <a:tailEnd/>
            </a:ln>
          </p:spPr>
          <p:txBody>
            <a:bodyPr/>
            <a:lstStyle/>
            <a:p>
              <a:endParaRPr lang="en-GB"/>
            </a:p>
          </p:txBody>
        </p:sp>
        <p:sp>
          <p:nvSpPr>
            <p:cNvPr id="315886" name="Line 494"/>
            <p:cNvSpPr>
              <a:spLocks noChangeShapeType="1"/>
            </p:cNvSpPr>
            <p:nvPr/>
          </p:nvSpPr>
          <p:spPr bwMode="auto">
            <a:xfrm>
              <a:off x="2398" y="1193"/>
              <a:ext cx="6" cy="1"/>
            </a:xfrm>
            <a:prstGeom prst="line">
              <a:avLst/>
            </a:prstGeom>
            <a:noFill/>
            <a:ln w="30163">
              <a:solidFill>
                <a:srgbClr val="FFFF00"/>
              </a:solidFill>
              <a:round/>
              <a:headEnd/>
              <a:tailEnd/>
            </a:ln>
          </p:spPr>
          <p:txBody>
            <a:bodyPr/>
            <a:lstStyle/>
            <a:p>
              <a:endParaRPr lang="en-GB"/>
            </a:p>
          </p:txBody>
        </p:sp>
        <p:sp>
          <p:nvSpPr>
            <p:cNvPr id="315887" name="Line 495"/>
            <p:cNvSpPr>
              <a:spLocks noChangeShapeType="1"/>
            </p:cNvSpPr>
            <p:nvPr/>
          </p:nvSpPr>
          <p:spPr bwMode="auto">
            <a:xfrm>
              <a:off x="2404" y="1193"/>
              <a:ext cx="13" cy="1"/>
            </a:xfrm>
            <a:prstGeom prst="line">
              <a:avLst/>
            </a:prstGeom>
            <a:noFill/>
            <a:ln w="30163">
              <a:solidFill>
                <a:srgbClr val="FFFF00"/>
              </a:solidFill>
              <a:round/>
              <a:headEnd/>
              <a:tailEnd/>
            </a:ln>
          </p:spPr>
          <p:txBody>
            <a:bodyPr/>
            <a:lstStyle/>
            <a:p>
              <a:endParaRPr lang="en-GB"/>
            </a:p>
          </p:txBody>
        </p:sp>
        <p:sp>
          <p:nvSpPr>
            <p:cNvPr id="315888" name="Line 496"/>
            <p:cNvSpPr>
              <a:spLocks noChangeShapeType="1"/>
            </p:cNvSpPr>
            <p:nvPr/>
          </p:nvSpPr>
          <p:spPr bwMode="auto">
            <a:xfrm>
              <a:off x="2417" y="1193"/>
              <a:ext cx="6" cy="1"/>
            </a:xfrm>
            <a:prstGeom prst="line">
              <a:avLst/>
            </a:prstGeom>
            <a:noFill/>
            <a:ln w="30163">
              <a:solidFill>
                <a:srgbClr val="FFFF00"/>
              </a:solidFill>
              <a:round/>
              <a:headEnd/>
              <a:tailEnd/>
            </a:ln>
          </p:spPr>
          <p:txBody>
            <a:bodyPr/>
            <a:lstStyle/>
            <a:p>
              <a:endParaRPr lang="en-GB"/>
            </a:p>
          </p:txBody>
        </p:sp>
        <p:sp>
          <p:nvSpPr>
            <p:cNvPr id="315889" name="Line 497"/>
            <p:cNvSpPr>
              <a:spLocks noChangeShapeType="1"/>
            </p:cNvSpPr>
            <p:nvPr/>
          </p:nvSpPr>
          <p:spPr bwMode="auto">
            <a:xfrm>
              <a:off x="2423" y="1193"/>
              <a:ext cx="12" cy="1"/>
            </a:xfrm>
            <a:prstGeom prst="line">
              <a:avLst/>
            </a:prstGeom>
            <a:noFill/>
            <a:ln w="30163">
              <a:solidFill>
                <a:srgbClr val="FFFF00"/>
              </a:solidFill>
              <a:round/>
              <a:headEnd/>
              <a:tailEnd/>
            </a:ln>
          </p:spPr>
          <p:txBody>
            <a:bodyPr/>
            <a:lstStyle/>
            <a:p>
              <a:endParaRPr lang="en-GB"/>
            </a:p>
          </p:txBody>
        </p:sp>
        <p:sp>
          <p:nvSpPr>
            <p:cNvPr id="315890" name="Line 498"/>
            <p:cNvSpPr>
              <a:spLocks noChangeShapeType="1"/>
            </p:cNvSpPr>
            <p:nvPr/>
          </p:nvSpPr>
          <p:spPr bwMode="auto">
            <a:xfrm>
              <a:off x="2435" y="1193"/>
              <a:ext cx="13" cy="1"/>
            </a:xfrm>
            <a:prstGeom prst="line">
              <a:avLst/>
            </a:prstGeom>
            <a:noFill/>
            <a:ln w="30163">
              <a:solidFill>
                <a:srgbClr val="FFFF00"/>
              </a:solidFill>
              <a:round/>
              <a:headEnd/>
              <a:tailEnd/>
            </a:ln>
          </p:spPr>
          <p:txBody>
            <a:bodyPr/>
            <a:lstStyle/>
            <a:p>
              <a:endParaRPr lang="en-GB"/>
            </a:p>
          </p:txBody>
        </p:sp>
        <p:sp>
          <p:nvSpPr>
            <p:cNvPr id="315891" name="Line 499"/>
            <p:cNvSpPr>
              <a:spLocks noChangeShapeType="1"/>
            </p:cNvSpPr>
            <p:nvPr/>
          </p:nvSpPr>
          <p:spPr bwMode="auto">
            <a:xfrm>
              <a:off x="2448" y="1193"/>
              <a:ext cx="6" cy="1"/>
            </a:xfrm>
            <a:prstGeom prst="line">
              <a:avLst/>
            </a:prstGeom>
            <a:noFill/>
            <a:ln w="30163">
              <a:solidFill>
                <a:srgbClr val="FFFF00"/>
              </a:solidFill>
              <a:round/>
              <a:headEnd/>
              <a:tailEnd/>
            </a:ln>
          </p:spPr>
          <p:txBody>
            <a:bodyPr/>
            <a:lstStyle/>
            <a:p>
              <a:endParaRPr lang="en-GB"/>
            </a:p>
          </p:txBody>
        </p:sp>
        <p:sp>
          <p:nvSpPr>
            <p:cNvPr id="315892" name="Line 500"/>
            <p:cNvSpPr>
              <a:spLocks noChangeShapeType="1"/>
            </p:cNvSpPr>
            <p:nvPr/>
          </p:nvSpPr>
          <p:spPr bwMode="auto">
            <a:xfrm>
              <a:off x="2454" y="1193"/>
              <a:ext cx="12" cy="1"/>
            </a:xfrm>
            <a:prstGeom prst="line">
              <a:avLst/>
            </a:prstGeom>
            <a:noFill/>
            <a:ln w="30163">
              <a:solidFill>
                <a:srgbClr val="FFFF00"/>
              </a:solidFill>
              <a:round/>
              <a:headEnd/>
              <a:tailEnd/>
            </a:ln>
          </p:spPr>
          <p:txBody>
            <a:bodyPr/>
            <a:lstStyle/>
            <a:p>
              <a:endParaRPr lang="en-GB"/>
            </a:p>
          </p:txBody>
        </p:sp>
        <p:sp>
          <p:nvSpPr>
            <p:cNvPr id="315893" name="Line 501"/>
            <p:cNvSpPr>
              <a:spLocks noChangeShapeType="1"/>
            </p:cNvSpPr>
            <p:nvPr/>
          </p:nvSpPr>
          <p:spPr bwMode="auto">
            <a:xfrm>
              <a:off x="2466" y="1193"/>
              <a:ext cx="13" cy="1"/>
            </a:xfrm>
            <a:prstGeom prst="line">
              <a:avLst/>
            </a:prstGeom>
            <a:noFill/>
            <a:ln w="30163">
              <a:solidFill>
                <a:srgbClr val="FFFF00"/>
              </a:solidFill>
              <a:round/>
              <a:headEnd/>
              <a:tailEnd/>
            </a:ln>
          </p:spPr>
          <p:txBody>
            <a:bodyPr/>
            <a:lstStyle/>
            <a:p>
              <a:endParaRPr lang="en-GB"/>
            </a:p>
          </p:txBody>
        </p:sp>
        <p:sp>
          <p:nvSpPr>
            <p:cNvPr id="315894" name="Line 502"/>
            <p:cNvSpPr>
              <a:spLocks noChangeShapeType="1"/>
            </p:cNvSpPr>
            <p:nvPr/>
          </p:nvSpPr>
          <p:spPr bwMode="auto">
            <a:xfrm>
              <a:off x="2479" y="1193"/>
              <a:ext cx="6" cy="1"/>
            </a:xfrm>
            <a:prstGeom prst="line">
              <a:avLst/>
            </a:prstGeom>
            <a:noFill/>
            <a:ln w="30163">
              <a:solidFill>
                <a:srgbClr val="FFFF00"/>
              </a:solidFill>
              <a:round/>
              <a:headEnd/>
              <a:tailEnd/>
            </a:ln>
          </p:spPr>
          <p:txBody>
            <a:bodyPr/>
            <a:lstStyle/>
            <a:p>
              <a:endParaRPr lang="en-GB"/>
            </a:p>
          </p:txBody>
        </p:sp>
        <p:sp>
          <p:nvSpPr>
            <p:cNvPr id="315895" name="Line 503"/>
            <p:cNvSpPr>
              <a:spLocks noChangeShapeType="1"/>
            </p:cNvSpPr>
            <p:nvPr/>
          </p:nvSpPr>
          <p:spPr bwMode="auto">
            <a:xfrm>
              <a:off x="2485" y="1193"/>
              <a:ext cx="12" cy="1"/>
            </a:xfrm>
            <a:prstGeom prst="line">
              <a:avLst/>
            </a:prstGeom>
            <a:noFill/>
            <a:ln w="30163">
              <a:solidFill>
                <a:srgbClr val="FFFF00"/>
              </a:solidFill>
              <a:round/>
              <a:headEnd/>
              <a:tailEnd/>
            </a:ln>
          </p:spPr>
          <p:txBody>
            <a:bodyPr/>
            <a:lstStyle/>
            <a:p>
              <a:endParaRPr lang="en-GB"/>
            </a:p>
          </p:txBody>
        </p:sp>
        <p:sp>
          <p:nvSpPr>
            <p:cNvPr id="315896" name="Line 504"/>
            <p:cNvSpPr>
              <a:spLocks noChangeShapeType="1"/>
            </p:cNvSpPr>
            <p:nvPr/>
          </p:nvSpPr>
          <p:spPr bwMode="auto">
            <a:xfrm>
              <a:off x="2497" y="1193"/>
              <a:ext cx="12" cy="1"/>
            </a:xfrm>
            <a:prstGeom prst="line">
              <a:avLst/>
            </a:prstGeom>
            <a:noFill/>
            <a:ln w="30163">
              <a:solidFill>
                <a:srgbClr val="FFFF00"/>
              </a:solidFill>
              <a:round/>
              <a:headEnd/>
              <a:tailEnd/>
            </a:ln>
          </p:spPr>
          <p:txBody>
            <a:bodyPr/>
            <a:lstStyle/>
            <a:p>
              <a:endParaRPr lang="en-GB"/>
            </a:p>
          </p:txBody>
        </p:sp>
        <p:sp>
          <p:nvSpPr>
            <p:cNvPr id="315897" name="Line 505"/>
            <p:cNvSpPr>
              <a:spLocks noChangeShapeType="1"/>
            </p:cNvSpPr>
            <p:nvPr/>
          </p:nvSpPr>
          <p:spPr bwMode="auto">
            <a:xfrm>
              <a:off x="2509" y="1193"/>
              <a:ext cx="7" cy="1"/>
            </a:xfrm>
            <a:prstGeom prst="line">
              <a:avLst/>
            </a:prstGeom>
            <a:noFill/>
            <a:ln w="30163">
              <a:solidFill>
                <a:srgbClr val="FFFF00"/>
              </a:solidFill>
              <a:round/>
              <a:headEnd/>
              <a:tailEnd/>
            </a:ln>
          </p:spPr>
          <p:txBody>
            <a:bodyPr/>
            <a:lstStyle/>
            <a:p>
              <a:endParaRPr lang="en-GB"/>
            </a:p>
          </p:txBody>
        </p:sp>
        <p:sp>
          <p:nvSpPr>
            <p:cNvPr id="315898" name="Line 506"/>
            <p:cNvSpPr>
              <a:spLocks noChangeShapeType="1"/>
            </p:cNvSpPr>
            <p:nvPr/>
          </p:nvSpPr>
          <p:spPr bwMode="auto">
            <a:xfrm>
              <a:off x="2516" y="1193"/>
              <a:ext cx="12" cy="1"/>
            </a:xfrm>
            <a:prstGeom prst="line">
              <a:avLst/>
            </a:prstGeom>
            <a:noFill/>
            <a:ln w="30163">
              <a:solidFill>
                <a:srgbClr val="FFFF00"/>
              </a:solidFill>
              <a:round/>
              <a:headEnd/>
              <a:tailEnd/>
            </a:ln>
          </p:spPr>
          <p:txBody>
            <a:bodyPr/>
            <a:lstStyle/>
            <a:p>
              <a:endParaRPr lang="en-GB"/>
            </a:p>
          </p:txBody>
        </p:sp>
        <p:sp>
          <p:nvSpPr>
            <p:cNvPr id="315899" name="Line 507"/>
            <p:cNvSpPr>
              <a:spLocks noChangeShapeType="1"/>
            </p:cNvSpPr>
            <p:nvPr/>
          </p:nvSpPr>
          <p:spPr bwMode="auto">
            <a:xfrm>
              <a:off x="2528" y="1193"/>
              <a:ext cx="12" cy="1"/>
            </a:xfrm>
            <a:prstGeom prst="line">
              <a:avLst/>
            </a:prstGeom>
            <a:noFill/>
            <a:ln w="30163">
              <a:solidFill>
                <a:srgbClr val="FFFF00"/>
              </a:solidFill>
              <a:round/>
              <a:headEnd/>
              <a:tailEnd/>
            </a:ln>
          </p:spPr>
          <p:txBody>
            <a:bodyPr/>
            <a:lstStyle/>
            <a:p>
              <a:endParaRPr lang="en-GB"/>
            </a:p>
          </p:txBody>
        </p:sp>
        <p:sp>
          <p:nvSpPr>
            <p:cNvPr id="315900" name="Line 508"/>
            <p:cNvSpPr>
              <a:spLocks noChangeShapeType="1"/>
            </p:cNvSpPr>
            <p:nvPr/>
          </p:nvSpPr>
          <p:spPr bwMode="auto">
            <a:xfrm>
              <a:off x="2540" y="1193"/>
              <a:ext cx="7" cy="1"/>
            </a:xfrm>
            <a:prstGeom prst="line">
              <a:avLst/>
            </a:prstGeom>
            <a:noFill/>
            <a:ln w="30163">
              <a:solidFill>
                <a:srgbClr val="FFFF00"/>
              </a:solidFill>
              <a:round/>
              <a:headEnd/>
              <a:tailEnd/>
            </a:ln>
          </p:spPr>
          <p:txBody>
            <a:bodyPr/>
            <a:lstStyle/>
            <a:p>
              <a:endParaRPr lang="en-GB"/>
            </a:p>
          </p:txBody>
        </p:sp>
        <p:sp>
          <p:nvSpPr>
            <p:cNvPr id="315901" name="Line 509"/>
            <p:cNvSpPr>
              <a:spLocks noChangeShapeType="1"/>
            </p:cNvSpPr>
            <p:nvPr/>
          </p:nvSpPr>
          <p:spPr bwMode="auto">
            <a:xfrm>
              <a:off x="2547" y="1193"/>
              <a:ext cx="12" cy="1"/>
            </a:xfrm>
            <a:prstGeom prst="line">
              <a:avLst/>
            </a:prstGeom>
            <a:noFill/>
            <a:ln w="30163">
              <a:solidFill>
                <a:srgbClr val="FFFF00"/>
              </a:solidFill>
              <a:round/>
              <a:headEnd/>
              <a:tailEnd/>
            </a:ln>
          </p:spPr>
          <p:txBody>
            <a:bodyPr/>
            <a:lstStyle/>
            <a:p>
              <a:endParaRPr lang="en-GB"/>
            </a:p>
          </p:txBody>
        </p:sp>
        <p:sp>
          <p:nvSpPr>
            <p:cNvPr id="315902" name="Line 510"/>
            <p:cNvSpPr>
              <a:spLocks noChangeShapeType="1"/>
            </p:cNvSpPr>
            <p:nvPr/>
          </p:nvSpPr>
          <p:spPr bwMode="auto">
            <a:xfrm>
              <a:off x="2559" y="1193"/>
              <a:ext cx="6" cy="1"/>
            </a:xfrm>
            <a:prstGeom prst="line">
              <a:avLst/>
            </a:prstGeom>
            <a:noFill/>
            <a:ln w="30163">
              <a:solidFill>
                <a:srgbClr val="FFFF00"/>
              </a:solidFill>
              <a:round/>
              <a:headEnd/>
              <a:tailEnd/>
            </a:ln>
          </p:spPr>
          <p:txBody>
            <a:bodyPr/>
            <a:lstStyle/>
            <a:p>
              <a:endParaRPr lang="en-GB"/>
            </a:p>
          </p:txBody>
        </p:sp>
        <p:sp>
          <p:nvSpPr>
            <p:cNvPr id="315903" name="Line 511"/>
            <p:cNvSpPr>
              <a:spLocks noChangeShapeType="1"/>
            </p:cNvSpPr>
            <p:nvPr/>
          </p:nvSpPr>
          <p:spPr bwMode="auto">
            <a:xfrm>
              <a:off x="2565" y="1193"/>
              <a:ext cx="12" cy="1"/>
            </a:xfrm>
            <a:prstGeom prst="line">
              <a:avLst/>
            </a:prstGeom>
            <a:noFill/>
            <a:ln w="30163">
              <a:solidFill>
                <a:srgbClr val="FFFF00"/>
              </a:solidFill>
              <a:round/>
              <a:headEnd/>
              <a:tailEnd/>
            </a:ln>
          </p:spPr>
          <p:txBody>
            <a:bodyPr/>
            <a:lstStyle/>
            <a:p>
              <a:endParaRPr lang="en-GB"/>
            </a:p>
          </p:txBody>
        </p:sp>
        <p:sp>
          <p:nvSpPr>
            <p:cNvPr id="315904" name="Line 512"/>
            <p:cNvSpPr>
              <a:spLocks noChangeShapeType="1"/>
            </p:cNvSpPr>
            <p:nvPr/>
          </p:nvSpPr>
          <p:spPr bwMode="auto">
            <a:xfrm>
              <a:off x="2577" y="1193"/>
              <a:ext cx="13" cy="1"/>
            </a:xfrm>
            <a:prstGeom prst="line">
              <a:avLst/>
            </a:prstGeom>
            <a:noFill/>
            <a:ln w="30163">
              <a:solidFill>
                <a:srgbClr val="FFFF00"/>
              </a:solidFill>
              <a:round/>
              <a:headEnd/>
              <a:tailEnd/>
            </a:ln>
          </p:spPr>
          <p:txBody>
            <a:bodyPr/>
            <a:lstStyle/>
            <a:p>
              <a:endParaRPr lang="en-GB"/>
            </a:p>
          </p:txBody>
        </p:sp>
        <p:sp>
          <p:nvSpPr>
            <p:cNvPr id="315905" name="Line 513"/>
            <p:cNvSpPr>
              <a:spLocks noChangeShapeType="1"/>
            </p:cNvSpPr>
            <p:nvPr/>
          </p:nvSpPr>
          <p:spPr bwMode="auto">
            <a:xfrm>
              <a:off x="2590" y="1193"/>
              <a:ext cx="6" cy="1"/>
            </a:xfrm>
            <a:prstGeom prst="line">
              <a:avLst/>
            </a:prstGeom>
            <a:noFill/>
            <a:ln w="30163">
              <a:solidFill>
                <a:srgbClr val="FFFF00"/>
              </a:solidFill>
              <a:round/>
              <a:headEnd/>
              <a:tailEnd/>
            </a:ln>
          </p:spPr>
          <p:txBody>
            <a:bodyPr/>
            <a:lstStyle/>
            <a:p>
              <a:endParaRPr lang="en-GB"/>
            </a:p>
          </p:txBody>
        </p:sp>
        <p:sp>
          <p:nvSpPr>
            <p:cNvPr id="315906" name="Line 514"/>
            <p:cNvSpPr>
              <a:spLocks noChangeShapeType="1"/>
            </p:cNvSpPr>
            <p:nvPr/>
          </p:nvSpPr>
          <p:spPr bwMode="auto">
            <a:xfrm>
              <a:off x="2596" y="1193"/>
              <a:ext cx="12" cy="1"/>
            </a:xfrm>
            <a:prstGeom prst="line">
              <a:avLst/>
            </a:prstGeom>
            <a:noFill/>
            <a:ln w="30163">
              <a:solidFill>
                <a:srgbClr val="FFFF00"/>
              </a:solidFill>
              <a:round/>
              <a:headEnd/>
              <a:tailEnd/>
            </a:ln>
          </p:spPr>
          <p:txBody>
            <a:bodyPr/>
            <a:lstStyle/>
            <a:p>
              <a:endParaRPr lang="en-GB"/>
            </a:p>
          </p:txBody>
        </p:sp>
        <p:sp>
          <p:nvSpPr>
            <p:cNvPr id="315907" name="Line 515"/>
            <p:cNvSpPr>
              <a:spLocks noChangeShapeType="1"/>
            </p:cNvSpPr>
            <p:nvPr/>
          </p:nvSpPr>
          <p:spPr bwMode="auto">
            <a:xfrm>
              <a:off x="2608" y="1193"/>
              <a:ext cx="13" cy="1"/>
            </a:xfrm>
            <a:prstGeom prst="line">
              <a:avLst/>
            </a:prstGeom>
            <a:noFill/>
            <a:ln w="30163">
              <a:solidFill>
                <a:srgbClr val="FFFF00"/>
              </a:solidFill>
              <a:round/>
              <a:headEnd/>
              <a:tailEnd/>
            </a:ln>
          </p:spPr>
          <p:txBody>
            <a:bodyPr/>
            <a:lstStyle/>
            <a:p>
              <a:endParaRPr lang="en-GB"/>
            </a:p>
          </p:txBody>
        </p:sp>
        <p:sp>
          <p:nvSpPr>
            <p:cNvPr id="315908" name="Line 516"/>
            <p:cNvSpPr>
              <a:spLocks noChangeShapeType="1"/>
            </p:cNvSpPr>
            <p:nvPr/>
          </p:nvSpPr>
          <p:spPr bwMode="auto">
            <a:xfrm>
              <a:off x="2621" y="1193"/>
              <a:ext cx="6" cy="1"/>
            </a:xfrm>
            <a:prstGeom prst="line">
              <a:avLst/>
            </a:prstGeom>
            <a:noFill/>
            <a:ln w="30163">
              <a:solidFill>
                <a:srgbClr val="FFFF00"/>
              </a:solidFill>
              <a:round/>
              <a:headEnd/>
              <a:tailEnd/>
            </a:ln>
          </p:spPr>
          <p:txBody>
            <a:bodyPr/>
            <a:lstStyle/>
            <a:p>
              <a:endParaRPr lang="en-GB"/>
            </a:p>
          </p:txBody>
        </p:sp>
        <p:sp>
          <p:nvSpPr>
            <p:cNvPr id="315909" name="Line 517"/>
            <p:cNvSpPr>
              <a:spLocks noChangeShapeType="1"/>
            </p:cNvSpPr>
            <p:nvPr/>
          </p:nvSpPr>
          <p:spPr bwMode="auto">
            <a:xfrm>
              <a:off x="2627" y="1193"/>
              <a:ext cx="12" cy="1"/>
            </a:xfrm>
            <a:prstGeom prst="line">
              <a:avLst/>
            </a:prstGeom>
            <a:noFill/>
            <a:ln w="30163">
              <a:solidFill>
                <a:srgbClr val="FFFF00"/>
              </a:solidFill>
              <a:round/>
              <a:headEnd/>
              <a:tailEnd/>
            </a:ln>
          </p:spPr>
          <p:txBody>
            <a:bodyPr/>
            <a:lstStyle/>
            <a:p>
              <a:endParaRPr lang="en-GB"/>
            </a:p>
          </p:txBody>
        </p:sp>
        <p:sp>
          <p:nvSpPr>
            <p:cNvPr id="315910" name="Line 518"/>
            <p:cNvSpPr>
              <a:spLocks noChangeShapeType="1"/>
            </p:cNvSpPr>
            <p:nvPr/>
          </p:nvSpPr>
          <p:spPr bwMode="auto">
            <a:xfrm>
              <a:off x="2639" y="1193"/>
              <a:ext cx="13" cy="1"/>
            </a:xfrm>
            <a:prstGeom prst="line">
              <a:avLst/>
            </a:prstGeom>
            <a:noFill/>
            <a:ln w="30163">
              <a:solidFill>
                <a:srgbClr val="FFFF00"/>
              </a:solidFill>
              <a:round/>
              <a:headEnd/>
              <a:tailEnd/>
            </a:ln>
          </p:spPr>
          <p:txBody>
            <a:bodyPr/>
            <a:lstStyle/>
            <a:p>
              <a:endParaRPr lang="en-GB"/>
            </a:p>
          </p:txBody>
        </p:sp>
        <p:sp>
          <p:nvSpPr>
            <p:cNvPr id="315911" name="Line 519"/>
            <p:cNvSpPr>
              <a:spLocks noChangeShapeType="1"/>
            </p:cNvSpPr>
            <p:nvPr/>
          </p:nvSpPr>
          <p:spPr bwMode="auto">
            <a:xfrm>
              <a:off x="2652" y="1193"/>
              <a:ext cx="6" cy="1"/>
            </a:xfrm>
            <a:prstGeom prst="line">
              <a:avLst/>
            </a:prstGeom>
            <a:noFill/>
            <a:ln w="30163">
              <a:solidFill>
                <a:srgbClr val="FFFF00"/>
              </a:solidFill>
              <a:round/>
              <a:headEnd/>
              <a:tailEnd/>
            </a:ln>
          </p:spPr>
          <p:txBody>
            <a:bodyPr/>
            <a:lstStyle/>
            <a:p>
              <a:endParaRPr lang="en-GB"/>
            </a:p>
          </p:txBody>
        </p:sp>
        <p:sp>
          <p:nvSpPr>
            <p:cNvPr id="315912" name="Line 520"/>
            <p:cNvSpPr>
              <a:spLocks noChangeShapeType="1"/>
            </p:cNvSpPr>
            <p:nvPr/>
          </p:nvSpPr>
          <p:spPr bwMode="auto">
            <a:xfrm>
              <a:off x="2658" y="1193"/>
              <a:ext cx="12" cy="1"/>
            </a:xfrm>
            <a:prstGeom prst="line">
              <a:avLst/>
            </a:prstGeom>
            <a:noFill/>
            <a:ln w="30163">
              <a:solidFill>
                <a:srgbClr val="FFFF00"/>
              </a:solidFill>
              <a:round/>
              <a:headEnd/>
              <a:tailEnd/>
            </a:ln>
          </p:spPr>
          <p:txBody>
            <a:bodyPr/>
            <a:lstStyle/>
            <a:p>
              <a:endParaRPr lang="en-GB"/>
            </a:p>
          </p:txBody>
        </p:sp>
        <p:sp>
          <p:nvSpPr>
            <p:cNvPr id="315913" name="Line 521"/>
            <p:cNvSpPr>
              <a:spLocks noChangeShapeType="1"/>
            </p:cNvSpPr>
            <p:nvPr/>
          </p:nvSpPr>
          <p:spPr bwMode="auto">
            <a:xfrm>
              <a:off x="2670" y="1193"/>
              <a:ext cx="6" cy="1"/>
            </a:xfrm>
            <a:prstGeom prst="line">
              <a:avLst/>
            </a:prstGeom>
            <a:noFill/>
            <a:ln w="30163">
              <a:solidFill>
                <a:srgbClr val="FFFF00"/>
              </a:solidFill>
              <a:round/>
              <a:headEnd/>
              <a:tailEnd/>
            </a:ln>
          </p:spPr>
          <p:txBody>
            <a:bodyPr/>
            <a:lstStyle/>
            <a:p>
              <a:endParaRPr lang="en-GB"/>
            </a:p>
          </p:txBody>
        </p:sp>
        <p:sp>
          <p:nvSpPr>
            <p:cNvPr id="315914" name="Line 522"/>
            <p:cNvSpPr>
              <a:spLocks noChangeShapeType="1"/>
            </p:cNvSpPr>
            <p:nvPr/>
          </p:nvSpPr>
          <p:spPr bwMode="auto">
            <a:xfrm>
              <a:off x="2676" y="1193"/>
              <a:ext cx="13" cy="1"/>
            </a:xfrm>
            <a:prstGeom prst="line">
              <a:avLst/>
            </a:prstGeom>
            <a:noFill/>
            <a:ln w="30163">
              <a:solidFill>
                <a:srgbClr val="FFFF00"/>
              </a:solidFill>
              <a:round/>
              <a:headEnd/>
              <a:tailEnd/>
            </a:ln>
          </p:spPr>
          <p:txBody>
            <a:bodyPr/>
            <a:lstStyle/>
            <a:p>
              <a:endParaRPr lang="en-GB"/>
            </a:p>
          </p:txBody>
        </p:sp>
        <p:sp>
          <p:nvSpPr>
            <p:cNvPr id="315915" name="Line 523"/>
            <p:cNvSpPr>
              <a:spLocks noChangeShapeType="1"/>
            </p:cNvSpPr>
            <p:nvPr/>
          </p:nvSpPr>
          <p:spPr bwMode="auto">
            <a:xfrm>
              <a:off x="2689" y="1193"/>
              <a:ext cx="12" cy="6"/>
            </a:xfrm>
            <a:prstGeom prst="line">
              <a:avLst/>
            </a:prstGeom>
            <a:noFill/>
            <a:ln w="30163">
              <a:solidFill>
                <a:srgbClr val="FFFF00"/>
              </a:solidFill>
              <a:round/>
              <a:headEnd/>
              <a:tailEnd/>
            </a:ln>
          </p:spPr>
          <p:txBody>
            <a:bodyPr/>
            <a:lstStyle/>
            <a:p>
              <a:endParaRPr lang="en-GB"/>
            </a:p>
          </p:txBody>
        </p:sp>
        <p:sp>
          <p:nvSpPr>
            <p:cNvPr id="315916" name="Line 524"/>
            <p:cNvSpPr>
              <a:spLocks noChangeShapeType="1"/>
            </p:cNvSpPr>
            <p:nvPr/>
          </p:nvSpPr>
          <p:spPr bwMode="auto">
            <a:xfrm>
              <a:off x="2701" y="1199"/>
              <a:ext cx="6" cy="1"/>
            </a:xfrm>
            <a:prstGeom prst="line">
              <a:avLst/>
            </a:prstGeom>
            <a:noFill/>
            <a:ln w="30163">
              <a:solidFill>
                <a:srgbClr val="FFFF00"/>
              </a:solidFill>
              <a:round/>
              <a:headEnd/>
              <a:tailEnd/>
            </a:ln>
          </p:spPr>
          <p:txBody>
            <a:bodyPr/>
            <a:lstStyle/>
            <a:p>
              <a:endParaRPr lang="en-GB"/>
            </a:p>
          </p:txBody>
        </p:sp>
        <p:sp>
          <p:nvSpPr>
            <p:cNvPr id="315917" name="Line 525"/>
            <p:cNvSpPr>
              <a:spLocks noChangeShapeType="1"/>
            </p:cNvSpPr>
            <p:nvPr/>
          </p:nvSpPr>
          <p:spPr bwMode="auto">
            <a:xfrm>
              <a:off x="2707" y="1199"/>
              <a:ext cx="13" cy="1"/>
            </a:xfrm>
            <a:prstGeom prst="line">
              <a:avLst/>
            </a:prstGeom>
            <a:noFill/>
            <a:ln w="30163">
              <a:solidFill>
                <a:srgbClr val="FFFF00"/>
              </a:solidFill>
              <a:round/>
              <a:headEnd/>
              <a:tailEnd/>
            </a:ln>
          </p:spPr>
          <p:txBody>
            <a:bodyPr/>
            <a:lstStyle/>
            <a:p>
              <a:endParaRPr lang="en-GB"/>
            </a:p>
          </p:txBody>
        </p:sp>
        <p:sp>
          <p:nvSpPr>
            <p:cNvPr id="315918" name="Line 526"/>
            <p:cNvSpPr>
              <a:spLocks noChangeShapeType="1"/>
            </p:cNvSpPr>
            <p:nvPr/>
          </p:nvSpPr>
          <p:spPr bwMode="auto">
            <a:xfrm>
              <a:off x="2720" y="1199"/>
              <a:ext cx="12" cy="1"/>
            </a:xfrm>
            <a:prstGeom prst="line">
              <a:avLst/>
            </a:prstGeom>
            <a:noFill/>
            <a:ln w="30163">
              <a:solidFill>
                <a:srgbClr val="FFFF00"/>
              </a:solidFill>
              <a:round/>
              <a:headEnd/>
              <a:tailEnd/>
            </a:ln>
          </p:spPr>
          <p:txBody>
            <a:bodyPr/>
            <a:lstStyle/>
            <a:p>
              <a:endParaRPr lang="en-GB"/>
            </a:p>
          </p:txBody>
        </p:sp>
        <p:sp>
          <p:nvSpPr>
            <p:cNvPr id="315919" name="Line 527"/>
            <p:cNvSpPr>
              <a:spLocks noChangeShapeType="1"/>
            </p:cNvSpPr>
            <p:nvPr/>
          </p:nvSpPr>
          <p:spPr bwMode="auto">
            <a:xfrm>
              <a:off x="2732" y="1199"/>
              <a:ext cx="6" cy="1"/>
            </a:xfrm>
            <a:prstGeom prst="line">
              <a:avLst/>
            </a:prstGeom>
            <a:noFill/>
            <a:ln w="30163">
              <a:solidFill>
                <a:srgbClr val="FFFF00"/>
              </a:solidFill>
              <a:round/>
              <a:headEnd/>
              <a:tailEnd/>
            </a:ln>
          </p:spPr>
          <p:txBody>
            <a:bodyPr/>
            <a:lstStyle/>
            <a:p>
              <a:endParaRPr lang="en-GB"/>
            </a:p>
          </p:txBody>
        </p:sp>
        <p:sp>
          <p:nvSpPr>
            <p:cNvPr id="315920" name="Line 528"/>
            <p:cNvSpPr>
              <a:spLocks noChangeShapeType="1"/>
            </p:cNvSpPr>
            <p:nvPr/>
          </p:nvSpPr>
          <p:spPr bwMode="auto">
            <a:xfrm>
              <a:off x="2738" y="1199"/>
              <a:ext cx="12" cy="1"/>
            </a:xfrm>
            <a:prstGeom prst="line">
              <a:avLst/>
            </a:prstGeom>
            <a:noFill/>
            <a:ln w="30163">
              <a:solidFill>
                <a:srgbClr val="FFFF00"/>
              </a:solidFill>
              <a:round/>
              <a:headEnd/>
              <a:tailEnd/>
            </a:ln>
          </p:spPr>
          <p:txBody>
            <a:bodyPr/>
            <a:lstStyle/>
            <a:p>
              <a:endParaRPr lang="en-GB"/>
            </a:p>
          </p:txBody>
        </p:sp>
        <p:sp>
          <p:nvSpPr>
            <p:cNvPr id="315921" name="Line 529"/>
            <p:cNvSpPr>
              <a:spLocks noChangeShapeType="1"/>
            </p:cNvSpPr>
            <p:nvPr/>
          </p:nvSpPr>
          <p:spPr bwMode="auto">
            <a:xfrm>
              <a:off x="2750" y="1199"/>
              <a:ext cx="13" cy="1"/>
            </a:xfrm>
            <a:prstGeom prst="line">
              <a:avLst/>
            </a:prstGeom>
            <a:noFill/>
            <a:ln w="30163">
              <a:solidFill>
                <a:srgbClr val="FFFF00"/>
              </a:solidFill>
              <a:round/>
              <a:headEnd/>
              <a:tailEnd/>
            </a:ln>
          </p:spPr>
          <p:txBody>
            <a:bodyPr/>
            <a:lstStyle/>
            <a:p>
              <a:endParaRPr lang="en-GB"/>
            </a:p>
          </p:txBody>
        </p:sp>
        <p:sp>
          <p:nvSpPr>
            <p:cNvPr id="315922" name="Line 530"/>
            <p:cNvSpPr>
              <a:spLocks noChangeShapeType="1"/>
            </p:cNvSpPr>
            <p:nvPr/>
          </p:nvSpPr>
          <p:spPr bwMode="auto">
            <a:xfrm>
              <a:off x="2763" y="1199"/>
              <a:ext cx="6" cy="1"/>
            </a:xfrm>
            <a:prstGeom prst="line">
              <a:avLst/>
            </a:prstGeom>
            <a:noFill/>
            <a:ln w="30163">
              <a:solidFill>
                <a:srgbClr val="FFFF00"/>
              </a:solidFill>
              <a:round/>
              <a:headEnd/>
              <a:tailEnd/>
            </a:ln>
          </p:spPr>
          <p:txBody>
            <a:bodyPr/>
            <a:lstStyle/>
            <a:p>
              <a:endParaRPr lang="en-GB"/>
            </a:p>
          </p:txBody>
        </p:sp>
        <p:sp>
          <p:nvSpPr>
            <p:cNvPr id="315923" name="Line 531"/>
            <p:cNvSpPr>
              <a:spLocks noChangeShapeType="1"/>
            </p:cNvSpPr>
            <p:nvPr/>
          </p:nvSpPr>
          <p:spPr bwMode="auto">
            <a:xfrm>
              <a:off x="2769" y="1199"/>
              <a:ext cx="12" cy="1"/>
            </a:xfrm>
            <a:prstGeom prst="line">
              <a:avLst/>
            </a:prstGeom>
            <a:noFill/>
            <a:ln w="30163">
              <a:solidFill>
                <a:srgbClr val="FFFF00"/>
              </a:solidFill>
              <a:round/>
              <a:headEnd/>
              <a:tailEnd/>
            </a:ln>
          </p:spPr>
          <p:txBody>
            <a:bodyPr/>
            <a:lstStyle/>
            <a:p>
              <a:endParaRPr lang="en-GB"/>
            </a:p>
          </p:txBody>
        </p:sp>
        <p:sp>
          <p:nvSpPr>
            <p:cNvPr id="315924" name="Line 532"/>
            <p:cNvSpPr>
              <a:spLocks noChangeShapeType="1"/>
            </p:cNvSpPr>
            <p:nvPr/>
          </p:nvSpPr>
          <p:spPr bwMode="auto">
            <a:xfrm>
              <a:off x="2781" y="1199"/>
              <a:ext cx="13" cy="1"/>
            </a:xfrm>
            <a:prstGeom prst="line">
              <a:avLst/>
            </a:prstGeom>
            <a:noFill/>
            <a:ln w="30163">
              <a:solidFill>
                <a:srgbClr val="FFFF00"/>
              </a:solidFill>
              <a:round/>
              <a:headEnd/>
              <a:tailEnd/>
            </a:ln>
          </p:spPr>
          <p:txBody>
            <a:bodyPr/>
            <a:lstStyle/>
            <a:p>
              <a:endParaRPr lang="en-GB"/>
            </a:p>
          </p:txBody>
        </p:sp>
        <p:sp>
          <p:nvSpPr>
            <p:cNvPr id="315925" name="Line 533"/>
            <p:cNvSpPr>
              <a:spLocks noChangeShapeType="1"/>
            </p:cNvSpPr>
            <p:nvPr/>
          </p:nvSpPr>
          <p:spPr bwMode="auto">
            <a:xfrm>
              <a:off x="2794" y="1199"/>
              <a:ext cx="6" cy="1"/>
            </a:xfrm>
            <a:prstGeom prst="line">
              <a:avLst/>
            </a:prstGeom>
            <a:noFill/>
            <a:ln w="30163">
              <a:solidFill>
                <a:srgbClr val="FFFF00"/>
              </a:solidFill>
              <a:round/>
              <a:headEnd/>
              <a:tailEnd/>
            </a:ln>
          </p:spPr>
          <p:txBody>
            <a:bodyPr/>
            <a:lstStyle/>
            <a:p>
              <a:endParaRPr lang="en-GB"/>
            </a:p>
          </p:txBody>
        </p:sp>
        <p:sp>
          <p:nvSpPr>
            <p:cNvPr id="315926" name="Line 534"/>
            <p:cNvSpPr>
              <a:spLocks noChangeShapeType="1"/>
            </p:cNvSpPr>
            <p:nvPr/>
          </p:nvSpPr>
          <p:spPr bwMode="auto">
            <a:xfrm>
              <a:off x="2800" y="1199"/>
              <a:ext cx="12" cy="1"/>
            </a:xfrm>
            <a:prstGeom prst="line">
              <a:avLst/>
            </a:prstGeom>
            <a:noFill/>
            <a:ln w="30163">
              <a:solidFill>
                <a:srgbClr val="FFFF00"/>
              </a:solidFill>
              <a:round/>
              <a:headEnd/>
              <a:tailEnd/>
            </a:ln>
          </p:spPr>
          <p:txBody>
            <a:bodyPr/>
            <a:lstStyle/>
            <a:p>
              <a:endParaRPr lang="en-GB"/>
            </a:p>
          </p:txBody>
        </p:sp>
      </p:grpSp>
      <p:sp>
        <p:nvSpPr>
          <p:cNvPr id="315928" name="Line 536"/>
          <p:cNvSpPr>
            <a:spLocks noChangeShapeType="1"/>
          </p:cNvSpPr>
          <p:nvPr/>
        </p:nvSpPr>
        <p:spPr bwMode="auto">
          <a:xfrm>
            <a:off x="4464050" y="1903413"/>
            <a:ext cx="9525" cy="1587"/>
          </a:xfrm>
          <a:prstGeom prst="line">
            <a:avLst/>
          </a:prstGeom>
          <a:noFill/>
          <a:ln w="30163">
            <a:solidFill>
              <a:srgbClr val="FFFF00"/>
            </a:solidFill>
            <a:round/>
            <a:headEnd/>
            <a:tailEnd/>
          </a:ln>
        </p:spPr>
        <p:txBody>
          <a:bodyPr/>
          <a:lstStyle/>
          <a:p>
            <a:endParaRPr lang="en-GB"/>
          </a:p>
        </p:txBody>
      </p:sp>
      <p:sp>
        <p:nvSpPr>
          <p:cNvPr id="315929" name="Line 537"/>
          <p:cNvSpPr>
            <a:spLocks noChangeShapeType="1"/>
          </p:cNvSpPr>
          <p:nvPr/>
        </p:nvSpPr>
        <p:spPr bwMode="auto">
          <a:xfrm>
            <a:off x="4473575" y="1903413"/>
            <a:ext cx="20638" cy="9525"/>
          </a:xfrm>
          <a:prstGeom prst="line">
            <a:avLst/>
          </a:prstGeom>
          <a:noFill/>
          <a:ln w="30163">
            <a:solidFill>
              <a:srgbClr val="FFFF00"/>
            </a:solidFill>
            <a:round/>
            <a:headEnd/>
            <a:tailEnd/>
          </a:ln>
        </p:spPr>
        <p:txBody>
          <a:bodyPr/>
          <a:lstStyle/>
          <a:p>
            <a:endParaRPr lang="en-GB"/>
          </a:p>
        </p:txBody>
      </p:sp>
      <p:sp>
        <p:nvSpPr>
          <p:cNvPr id="315930" name="Line 538"/>
          <p:cNvSpPr>
            <a:spLocks noChangeShapeType="1"/>
          </p:cNvSpPr>
          <p:nvPr/>
        </p:nvSpPr>
        <p:spPr bwMode="auto">
          <a:xfrm>
            <a:off x="4494213" y="1912938"/>
            <a:ext cx="19050" cy="1587"/>
          </a:xfrm>
          <a:prstGeom prst="line">
            <a:avLst/>
          </a:prstGeom>
          <a:noFill/>
          <a:ln w="30163">
            <a:solidFill>
              <a:srgbClr val="FFFF00"/>
            </a:solidFill>
            <a:round/>
            <a:headEnd/>
            <a:tailEnd/>
          </a:ln>
        </p:spPr>
        <p:txBody>
          <a:bodyPr/>
          <a:lstStyle/>
          <a:p>
            <a:endParaRPr lang="en-GB"/>
          </a:p>
        </p:txBody>
      </p:sp>
      <p:sp>
        <p:nvSpPr>
          <p:cNvPr id="315931" name="Line 539"/>
          <p:cNvSpPr>
            <a:spLocks noChangeShapeType="1"/>
          </p:cNvSpPr>
          <p:nvPr/>
        </p:nvSpPr>
        <p:spPr bwMode="auto">
          <a:xfrm>
            <a:off x="4513263" y="1912938"/>
            <a:ext cx="9525" cy="1587"/>
          </a:xfrm>
          <a:prstGeom prst="line">
            <a:avLst/>
          </a:prstGeom>
          <a:noFill/>
          <a:ln w="30163">
            <a:solidFill>
              <a:srgbClr val="FFFF00"/>
            </a:solidFill>
            <a:round/>
            <a:headEnd/>
            <a:tailEnd/>
          </a:ln>
        </p:spPr>
        <p:txBody>
          <a:bodyPr/>
          <a:lstStyle/>
          <a:p>
            <a:endParaRPr lang="en-GB"/>
          </a:p>
        </p:txBody>
      </p:sp>
      <p:sp>
        <p:nvSpPr>
          <p:cNvPr id="315932" name="Line 540"/>
          <p:cNvSpPr>
            <a:spLocks noChangeShapeType="1"/>
          </p:cNvSpPr>
          <p:nvPr/>
        </p:nvSpPr>
        <p:spPr bwMode="auto">
          <a:xfrm>
            <a:off x="4522788" y="1912938"/>
            <a:ext cx="20637" cy="1587"/>
          </a:xfrm>
          <a:prstGeom prst="line">
            <a:avLst/>
          </a:prstGeom>
          <a:noFill/>
          <a:ln w="30163">
            <a:solidFill>
              <a:srgbClr val="FFFF00"/>
            </a:solidFill>
            <a:round/>
            <a:headEnd/>
            <a:tailEnd/>
          </a:ln>
        </p:spPr>
        <p:txBody>
          <a:bodyPr/>
          <a:lstStyle/>
          <a:p>
            <a:endParaRPr lang="en-GB"/>
          </a:p>
        </p:txBody>
      </p:sp>
      <p:sp>
        <p:nvSpPr>
          <p:cNvPr id="315933" name="Line 541"/>
          <p:cNvSpPr>
            <a:spLocks noChangeShapeType="1"/>
          </p:cNvSpPr>
          <p:nvPr/>
        </p:nvSpPr>
        <p:spPr bwMode="auto">
          <a:xfrm>
            <a:off x="4543425" y="1912938"/>
            <a:ext cx="19050" cy="1587"/>
          </a:xfrm>
          <a:prstGeom prst="line">
            <a:avLst/>
          </a:prstGeom>
          <a:noFill/>
          <a:ln w="30163">
            <a:solidFill>
              <a:srgbClr val="FFFF00"/>
            </a:solidFill>
            <a:round/>
            <a:headEnd/>
            <a:tailEnd/>
          </a:ln>
        </p:spPr>
        <p:txBody>
          <a:bodyPr/>
          <a:lstStyle/>
          <a:p>
            <a:endParaRPr lang="en-GB"/>
          </a:p>
        </p:txBody>
      </p:sp>
      <p:sp>
        <p:nvSpPr>
          <p:cNvPr id="315934" name="Line 542"/>
          <p:cNvSpPr>
            <a:spLocks noChangeShapeType="1"/>
          </p:cNvSpPr>
          <p:nvPr/>
        </p:nvSpPr>
        <p:spPr bwMode="auto">
          <a:xfrm>
            <a:off x="4562475" y="1912938"/>
            <a:ext cx="9525" cy="19050"/>
          </a:xfrm>
          <a:prstGeom prst="line">
            <a:avLst/>
          </a:prstGeom>
          <a:noFill/>
          <a:ln w="30163">
            <a:solidFill>
              <a:srgbClr val="FFFF00"/>
            </a:solidFill>
            <a:round/>
            <a:headEnd/>
            <a:tailEnd/>
          </a:ln>
        </p:spPr>
        <p:txBody>
          <a:bodyPr/>
          <a:lstStyle/>
          <a:p>
            <a:endParaRPr lang="en-GB"/>
          </a:p>
        </p:txBody>
      </p:sp>
      <p:sp>
        <p:nvSpPr>
          <p:cNvPr id="315935" name="Line 543"/>
          <p:cNvSpPr>
            <a:spLocks noChangeShapeType="1"/>
          </p:cNvSpPr>
          <p:nvPr/>
        </p:nvSpPr>
        <p:spPr bwMode="auto">
          <a:xfrm>
            <a:off x="4572000" y="1931988"/>
            <a:ext cx="20638" cy="1587"/>
          </a:xfrm>
          <a:prstGeom prst="line">
            <a:avLst/>
          </a:prstGeom>
          <a:noFill/>
          <a:ln w="30163">
            <a:solidFill>
              <a:srgbClr val="FFFF00"/>
            </a:solidFill>
            <a:round/>
            <a:headEnd/>
            <a:tailEnd/>
          </a:ln>
        </p:spPr>
        <p:txBody>
          <a:bodyPr/>
          <a:lstStyle/>
          <a:p>
            <a:endParaRPr lang="en-GB"/>
          </a:p>
        </p:txBody>
      </p:sp>
      <p:sp>
        <p:nvSpPr>
          <p:cNvPr id="315936" name="Line 544"/>
          <p:cNvSpPr>
            <a:spLocks noChangeShapeType="1"/>
          </p:cNvSpPr>
          <p:nvPr/>
        </p:nvSpPr>
        <p:spPr bwMode="auto">
          <a:xfrm>
            <a:off x="4592638" y="1931988"/>
            <a:ext cx="19050" cy="1587"/>
          </a:xfrm>
          <a:prstGeom prst="line">
            <a:avLst/>
          </a:prstGeom>
          <a:noFill/>
          <a:ln w="30163">
            <a:solidFill>
              <a:srgbClr val="FFFF00"/>
            </a:solidFill>
            <a:round/>
            <a:headEnd/>
            <a:tailEnd/>
          </a:ln>
        </p:spPr>
        <p:txBody>
          <a:bodyPr/>
          <a:lstStyle/>
          <a:p>
            <a:endParaRPr lang="en-GB"/>
          </a:p>
        </p:txBody>
      </p:sp>
      <p:sp>
        <p:nvSpPr>
          <p:cNvPr id="315937" name="Line 545"/>
          <p:cNvSpPr>
            <a:spLocks noChangeShapeType="1"/>
          </p:cNvSpPr>
          <p:nvPr/>
        </p:nvSpPr>
        <p:spPr bwMode="auto">
          <a:xfrm>
            <a:off x="4611688" y="1931988"/>
            <a:ext cx="9525" cy="1587"/>
          </a:xfrm>
          <a:prstGeom prst="line">
            <a:avLst/>
          </a:prstGeom>
          <a:noFill/>
          <a:ln w="30163">
            <a:solidFill>
              <a:srgbClr val="FFFF00"/>
            </a:solidFill>
            <a:round/>
            <a:headEnd/>
            <a:tailEnd/>
          </a:ln>
        </p:spPr>
        <p:txBody>
          <a:bodyPr/>
          <a:lstStyle/>
          <a:p>
            <a:endParaRPr lang="en-GB"/>
          </a:p>
        </p:txBody>
      </p:sp>
      <p:sp>
        <p:nvSpPr>
          <p:cNvPr id="315938" name="Line 546"/>
          <p:cNvSpPr>
            <a:spLocks noChangeShapeType="1"/>
          </p:cNvSpPr>
          <p:nvPr/>
        </p:nvSpPr>
        <p:spPr bwMode="auto">
          <a:xfrm>
            <a:off x="4621213" y="1931988"/>
            <a:ext cx="20637" cy="9525"/>
          </a:xfrm>
          <a:prstGeom prst="line">
            <a:avLst/>
          </a:prstGeom>
          <a:noFill/>
          <a:ln w="30163">
            <a:solidFill>
              <a:srgbClr val="FFFF00"/>
            </a:solidFill>
            <a:round/>
            <a:headEnd/>
            <a:tailEnd/>
          </a:ln>
        </p:spPr>
        <p:txBody>
          <a:bodyPr/>
          <a:lstStyle/>
          <a:p>
            <a:endParaRPr lang="en-GB"/>
          </a:p>
        </p:txBody>
      </p:sp>
      <p:sp>
        <p:nvSpPr>
          <p:cNvPr id="315939" name="Line 547"/>
          <p:cNvSpPr>
            <a:spLocks noChangeShapeType="1"/>
          </p:cNvSpPr>
          <p:nvPr/>
        </p:nvSpPr>
        <p:spPr bwMode="auto">
          <a:xfrm>
            <a:off x="4641850" y="1941513"/>
            <a:ext cx="19050" cy="1587"/>
          </a:xfrm>
          <a:prstGeom prst="line">
            <a:avLst/>
          </a:prstGeom>
          <a:noFill/>
          <a:ln w="30163">
            <a:solidFill>
              <a:srgbClr val="FFFF00"/>
            </a:solidFill>
            <a:round/>
            <a:headEnd/>
            <a:tailEnd/>
          </a:ln>
        </p:spPr>
        <p:txBody>
          <a:bodyPr/>
          <a:lstStyle/>
          <a:p>
            <a:endParaRPr lang="en-GB"/>
          </a:p>
        </p:txBody>
      </p:sp>
      <p:sp>
        <p:nvSpPr>
          <p:cNvPr id="315940" name="Line 548"/>
          <p:cNvSpPr>
            <a:spLocks noChangeShapeType="1"/>
          </p:cNvSpPr>
          <p:nvPr/>
        </p:nvSpPr>
        <p:spPr bwMode="auto">
          <a:xfrm>
            <a:off x="4660900" y="1941513"/>
            <a:ext cx="9525" cy="1587"/>
          </a:xfrm>
          <a:prstGeom prst="line">
            <a:avLst/>
          </a:prstGeom>
          <a:noFill/>
          <a:ln w="30163">
            <a:solidFill>
              <a:srgbClr val="FFFF00"/>
            </a:solidFill>
            <a:round/>
            <a:headEnd/>
            <a:tailEnd/>
          </a:ln>
        </p:spPr>
        <p:txBody>
          <a:bodyPr/>
          <a:lstStyle/>
          <a:p>
            <a:endParaRPr lang="en-GB"/>
          </a:p>
        </p:txBody>
      </p:sp>
      <p:sp>
        <p:nvSpPr>
          <p:cNvPr id="315941" name="Line 549"/>
          <p:cNvSpPr>
            <a:spLocks noChangeShapeType="1"/>
          </p:cNvSpPr>
          <p:nvPr/>
        </p:nvSpPr>
        <p:spPr bwMode="auto">
          <a:xfrm>
            <a:off x="4670425" y="1941513"/>
            <a:ext cx="19050" cy="1587"/>
          </a:xfrm>
          <a:prstGeom prst="line">
            <a:avLst/>
          </a:prstGeom>
          <a:noFill/>
          <a:ln w="30163">
            <a:solidFill>
              <a:srgbClr val="FFFF00"/>
            </a:solidFill>
            <a:round/>
            <a:headEnd/>
            <a:tailEnd/>
          </a:ln>
        </p:spPr>
        <p:txBody>
          <a:bodyPr/>
          <a:lstStyle/>
          <a:p>
            <a:endParaRPr lang="en-GB"/>
          </a:p>
        </p:txBody>
      </p:sp>
      <p:sp>
        <p:nvSpPr>
          <p:cNvPr id="315942" name="Line 550"/>
          <p:cNvSpPr>
            <a:spLocks noChangeShapeType="1"/>
          </p:cNvSpPr>
          <p:nvPr/>
        </p:nvSpPr>
        <p:spPr bwMode="auto">
          <a:xfrm>
            <a:off x="4689475" y="1941513"/>
            <a:ext cx="11113" cy="1587"/>
          </a:xfrm>
          <a:prstGeom prst="line">
            <a:avLst/>
          </a:prstGeom>
          <a:noFill/>
          <a:ln w="30163">
            <a:solidFill>
              <a:srgbClr val="FFFF00"/>
            </a:solidFill>
            <a:round/>
            <a:headEnd/>
            <a:tailEnd/>
          </a:ln>
        </p:spPr>
        <p:txBody>
          <a:bodyPr/>
          <a:lstStyle/>
          <a:p>
            <a:endParaRPr lang="en-GB"/>
          </a:p>
        </p:txBody>
      </p:sp>
      <p:sp>
        <p:nvSpPr>
          <p:cNvPr id="315943" name="Line 551"/>
          <p:cNvSpPr>
            <a:spLocks noChangeShapeType="1"/>
          </p:cNvSpPr>
          <p:nvPr/>
        </p:nvSpPr>
        <p:spPr bwMode="auto">
          <a:xfrm>
            <a:off x="4700588" y="1941513"/>
            <a:ext cx="19050" cy="9525"/>
          </a:xfrm>
          <a:prstGeom prst="line">
            <a:avLst/>
          </a:prstGeom>
          <a:noFill/>
          <a:ln w="30163">
            <a:solidFill>
              <a:srgbClr val="FFFF00"/>
            </a:solidFill>
            <a:round/>
            <a:headEnd/>
            <a:tailEnd/>
          </a:ln>
        </p:spPr>
        <p:txBody>
          <a:bodyPr/>
          <a:lstStyle/>
          <a:p>
            <a:endParaRPr lang="en-GB"/>
          </a:p>
        </p:txBody>
      </p:sp>
      <p:sp>
        <p:nvSpPr>
          <p:cNvPr id="315944" name="Line 552"/>
          <p:cNvSpPr>
            <a:spLocks noChangeShapeType="1"/>
          </p:cNvSpPr>
          <p:nvPr/>
        </p:nvSpPr>
        <p:spPr bwMode="auto">
          <a:xfrm>
            <a:off x="4719638" y="1951038"/>
            <a:ext cx="19050" cy="1587"/>
          </a:xfrm>
          <a:prstGeom prst="line">
            <a:avLst/>
          </a:prstGeom>
          <a:noFill/>
          <a:ln w="30163">
            <a:solidFill>
              <a:srgbClr val="FFFF00"/>
            </a:solidFill>
            <a:round/>
            <a:headEnd/>
            <a:tailEnd/>
          </a:ln>
        </p:spPr>
        <p:txBody>
          <a:bodyPr/>
          <a:lstStyle/>
          <a:p>
            <a:endParaRPr lang="en-GB"/>
          </a:p>
        </p:txBody>
      </p:sp>
      <p:sp>
        <p:nvSpPr>
          <p:cNvPr id="315945" name="Line 553"/>
          <p:cNvSpPr>
            <a:spLocks noChangeShapeType="1"/>
          </p:cNvSpPr>
          <p:nvPr/>
        </p:nvSpPr>
        <p:spPr bwMode="auto">
          <a:xfrm>
            <a:off x="4738688" y="1951038"/>
            <a:ext cx="11112" cy="1587"/>
          </a:xfrm>
          <a:prstGeom prst="line">
            <a:avLst/>
          </a:prstGeom>
          <a:noFill/>
          <a:ln w="30163">
            <a:solidFill>
              <a:srgbClr val="FFFF00"/>
            </a:solidFill>
            <a:round/>
            <a:headEnd/>
            <a:tailEnd/>
          </a:ln>
        </p:spPr>
        <p:txBody>
          <a:bodyPr/>
          <a:lstStyle/>
          <a:p>
            <a:endParaRPr lang="en-GB"/>
          </a:p>
        </p:txBody>
      </p:sp>
      <p:sp>
        <p:nvSpPr>
          <p:cNvPr id="315946" name="Line 554"/>
          <p:cNvSpPr>
            <a:spLocks noChangeShapeType="1"/>
          </p:cNvSpPr>
          <p:nvPr/>
        </p:nvSpPr>
        <p:spPr bwMode="auto">
          <a:xfrm>
            <a:off x="4749800" y="1951038"/>
            <a:ext cx="19050" cy="1587"/>
          </a:xfrm>
          <a:prstGeom prst="line">
            <a:avLst/>
          </a:prstGeom>
          <a:noFill/>
          <a:ln w="30163">
            <a:solidFill>
              <a:srgbClr val="FFFF00"/>
            </a:solidFill>
            <a:round/>
            <a:headEnd/>
            <a:tailEnd/>
          </a:ln>
        </p:spPr>
        <p:txBody>
          <a:bodyPr/>
          <a:lstStyle/>
          <a:p>
            <a:endParaRPr lang="en-GB"/>
          </a:p>
        </p:txBody>
      </p:sp>
      <p:sp>
        <p:nvSpPr>
          <p:cNvPr id="315947" name="Line 555"/>
          <p:cNvSpPr>
            <a:spLocks noChangeShapeType="1"/>
          </p:cNvSpPr>
          <p:nvPr/>
        </p:nvSpPr>
        <p:spPr bwMode="auto">
          <a:xfrm>
            <a:off x="4768850" y="1951038"/>
            <a:ext cx="19050" cy="9525"/>
          </a:xfrm>
          <a:prstGeom prst="line">
            <a:avLst/>
          </a:prstGeom>
          <a:noFill/>
          <a:ln w="30163">
            <a:solidFill>
              <a:srgbClr val="FFFF00"/>
            </a:solidFill>
            <a:round/>
            <a:headEnd/>
            <a:tailEnd/>
          </a:ln>
        </p:spPr>
        <p:txBody>
          <a:bodyPr/>
          <a:lstStyle/>
          <a:p>
            <a:endParaRPr lang="en-GB"/>
          </a:p>
        </p:txBody>
      </p:sp>
      <p:sp>
        <p:nvSpPr>
          <p:cNvPr id="315948" name="Line 556"/>
          <p:cNvSpPr>
            <a:spLocks noChangeShapeType="1"/>
          </p:cNvSpPr>
          <p:nvPr/>
        </p:nvSpPr>
        <p:spPr bwMode="auto">
          <a:xfrm>
            <a:off x="4787900" y="1960563"/>
            <a:ext cx="9525" cy="1587"/>
          </a:xfrm>
          <a:prstGeom prst="line">
            <a:avLst/>
          </a:prstGeom>
          <a:noFill/>
          <a:ln w="30163">
            <a:solidFill>
              <a:srgbClr val="FFFF00"/>
            </a:solidFill>
            <a:round/>
            <a:headEnd/>
            <a:tailEnd/>
          </a:ln>
        </p:spPr>
        <p:txBody>
          <a:bodyPr/>
          <a:lstStyle/>
          <a:p>
            <a:endParaRPr lang="en-GB"/>
          </a:p>
        </p:txBody>
      </p:sp>
      <p:sp>
        <p:nvSpPr>
          <p:cNvPr id="315949" name="Line 557"/>
          <p:cNvSpPr>
            <a:spLocks noChangeShapeType="1"/>
          </p:cNvSpPr>
          <p:nvPr/>
        </p:nvSpPr>
        <p:spPr bwMode="auto">
          <a:xfrm>
            <a:off x="4797425" y="1960563"/>
            <a:ext cx="20638" cy="11112"/>
          </a:xfrm>
          <a:prstGeom prst="line">
            <a:avLst/>
          </a:prstGeom>
          <a:noFill/>
          <a:ln w="30163">
            <a:solidFill>
              <a:srgbClr val="FFFF00"/>
            </a:solidFill>
            <a:round/>
            <a:headEnd/>
            <a:tailEnd/>
          </a:ln>
        </p:spPr>
        <p:txBody>
          <a:bodyPr/>
          <a:lstStyle/>
          <a:p>
            <a:endParaRPr lang="en-GB"/>
          </a:p>
        </p:txBody>
      </p:sp>
      <p:sp>
        <p:nvSpPr>
          <p:cNvPr id="315950" name="Line 558"/>
          <p:cNvSpPr>
            <a:spLocks noChangeShapeType="1"/>
          </p:cNvSpPr>
          <p:nvPr/>
        </p:nvSpPr>
        <p:spPr bwMode="auto">
          <a:xfrm>
            <a:off x="4818063" y="1971675"/>
            <a:ext cx="19050" cy="1588"/>
          </a:xfrm>
          <a:prstGeom prst="line">
            <a:avLst/>
          </a:prstGeom>
          <a:noFill/>
          <a:ln w="30163">
            <a:solidFill>
              <a:srgbClr val="FFFF00"/>
            </a:solidFill>
            <a:round/>
            <a:headEnd/>
            <a:tailEnd/>
          </a:ln>
        </p:spPr>
        <p:txBody>
          <a:bodyPr/>
          <a:lstStyle/>
          <a:p>
            <a:endParaRPr lang="en-GB"/>
          </a:p>
        </p:txBody>
      </p:sp>
      <p:sp>
        <p:nvSpPr>
          <p:cNvPr id="315951" name="Line 559"/>
          <p:cNvSpPr>
            <a:spLocks noChangeShapeType="1"/>
          </p:cNvSpPr>
          <p:nvPr/>
        </p:nvSpPr>
        <p:spPr bwMode="auto">
          <a:xfrm>
            <a:off x="4837113" y="1971675"/>
            <a:ext cx="9525" cy="1588"/>
          </a:xfrm>
          <a:prstGeom prst="line">
            <a:avLst/>
          </a:prstGeom>
          <a:noFill/>
          <a:ln w="30163">
            <a:solidFill>
              <a:srgbClr val="FFFF00"/>
            </a:solidFill>
            <a:round/>
            <a:headEnd/>
            <a:tailEnd/>
          </a:ln>
        </p:spPr>
        <p:txBody>
          <a:bodyPr/>
          <a:lstStyle/>
          <a:p>
            <a:endParaRPr lang="en-GB"/>
          </a:p>
        </p:txBody>
      </p:sp>
      <p:sp>
        <p:nvSpPr>
          <p:cNvPr id="315952" name="Line 560"/>
          <p:cNvSpPr>
            <a:spLocks noChangeShapeType="1"/>
          </p:cNvSpPr>
          <p:nvPr/>
        </p:nvSpPr>
        <p:spPr bwMode="auto">
          <a:xfrm>
            <a:off x="4846638" y="1971675"/>
            <a:ext cx="20637" cy="9525"/>
          </a:xfrm>
          <a:prstGeom prst="line">
            <a:avLst/>
          </a:prstGeom>
          <a:noFill/>
          <a:ln w="30163">
            <a:solidFill>
              <a:srgbClr val="FFFF00"/>
            </a:solidFill>
            <a:round/>
            <a:headEnd/>
            <a:tailEnd/>
          </a:ln>
        </p:spPr>
        <p:txBody>
          <a:bodyPr/>
          <a:lstStyle/>
          <a:p>
            <a:endParaRPr lang="en-GB"/>
          </a:p>
        </p:txBody>
      </p:sp>
      <p:sp>
        <p:nvSpPr>
          <p:cNvPr id="315953" name="Line 561"/>
          <p:cNvSpPr>
            <a:spLocks noChangeShapeType="1"/>
          </p:cNvSpPr>
          <p:nvPr/>
        </p:nvSpPr>
        <p:spPr bwMode="auto">
          <a:xfrm>
            <a:off x="4867275" y="1981200"/>
            <a:ext cx="19050" cy="1588"/>
          </a:xfrm>
          <a:prstGeom prst="line">
            <a:avLst/>
          </a:prstGeom>
          <a:noFill/>
          <a:ln w="30163">
            <a:solidFill>
              <a:srgbClr val="FFFF00"/>
            </a:solidFill>
            <a:round/>
            <a:headEnd/>
            <a:tailEnd/>
          </a:ln>
        </p:spPr>
        <p:txBody>
          <a:bodyPr/>
          <a:lstStyle/>
          <a:p>
            <a:endParaRPr lang="en-GB"/>
          </a:p>
        </p:txBody>
      </p:sp>
      <p:sp>
        <p:nvSpPr>
          <p:cNvPr id="315954" name="Line 562"/>
          <p:cNvSpPr>
            <a:spLocks noChangeShapeType="1"/>
          </p:cNvSpPr>
          <p:nvPr/>
        </p:nvSpPr>
        <p:spPr bwMode="auto">
          <a:xfrm>
            <a:off x="4886325" y="1981200"/>
            <a:ext cx="9525" cy="9525"/>
          </a:xfrm>
          <a:prstGeom prst="line">
            <a:avLst/>
          </a:prstGeom>
          <a:noFill/>
          <a:ln w="30163">
            <a:solidFill>
              <a:srgbClr val="FFFF00"/>
            </a:solidFill>
            <a:round/>
            <a:headEnd/>
            <a:tailEnd/>
          </a:ln>
        </p:spPr>
        <p:txBody>
          <a:bodyPr/>
          <a:lstStyle/>
          <a:p>
            <a:endParaRPr lang="en-GB"/>
          </a:p>
        </p:txBody>
      </p:sp>
      <p:sp>
        <p:nvSpPr>
          <p:cNvPr id="315955" name="Line 563"/>
          <p:cNvSpPr>
            <a:spLocks noChangeShapeType="1"/>
          </p:cNvSpPr>
          <p:nvPr/>
        </p:nvSpPr>
        <p:spPr bwMode="auto">
          <a:xfrm>
            <a:off x="4895850" y="1990725"/>
            <a:ext cx="20638" cy="9525"/>
          </a:xfrm>
          <a:prstGeom prst="line">
            <a:avLst/>
          </a:prstGeom>
          <a:noFill/>
          <a:ln w="30163">
            <a:solidFill>
              <a:srgbClr val="FFFF00"/>
            </a:solidFill>
            <a:round/>
            <a:headEnd/>
            <a:tailEnd/>
          </a:ln>
        </p:spPr>
        <p:txBody>
          <a:bodyPr/>
          <a:lstStyle/>
          <a:p>
            <a:endParaRPr lang="en-GB"/>
          </a:p>
        </p:txBody>
      </p:sp>
      <p:sp>
        <p:nvSpPr>
          <p:cNvPr id="315956" name="Line 564"/>
          <p:cNvSpPr>
            <a:spLocks noChangeShapeType="1"/>
          </p:cNvSpPr>
          <p:nvPr/>
        </p:nvSpPr>
        <p:spPr bwMode="auto">
          <a:xfrm>
            <a:off x="4916488" y="2000250"/>
            <a:ext cx="9525" cy="1588"/>
          </a:xfrm>
          <a:prstGeom prst="line">
            <a:avLst/>
          </a:prstGeom>
          <a:noFill/>
          <a:ln w="30163">
            <a:solidFill>
              <a:srgbClr val="FFFF00"/>
            </a:solidFill>
            <a:round/>
            <a:headEnd/>
            <a:tailEnd/>
          </a:ln>
        </p:spPr>
        <p:txBody>
          <a:bodyPr/>
          <a:lstStyle/>
          <a:p>
            <a:endParaRPr lang="en-GB"/>
          </a:p>
        </p:txBody>
      </p:sp>
      <p:sp>
        <p:nvSpPr>
          <p:cNvPr id="315957" name="Line 565"/>
          <p:cNvSpPr>
            <a:spLocks noChangeShapeType="1"/>
          </p:cNvSpPr>
          <p:nvPr/>
        </p:nvSpPr>
        <p:spPr bwMode="auto">
          <a:xfrm>
            <a:off x="4926013" y="2000250"/>
            <a:ext cx="19050" cy="9525"/>
          </a:xfrm>
          <a:prstGeom prst="line">
            <a:avLst/>
          </a:prstGeom>
          <a:noFill/>
          <a:ln w="30163">
            <a:solidFill>
              <a:srgbClr val="FFFF00"/>
            </a:solidFill>
            <a:round/>
            <a:headEnd/>
            <a:tailEnd/>
          </a:ln>
        </p:spPr>
        <p:txBody>
          <a:bodyPr/>
          <a:lstStyle/>
          <a:p>
            <a:endParaRPr lang="en-GB"/>
          </a:p>
        </p:txBody>
      </p:sp>
      <p:sp>
        <p:nvSpPr>
          <p:cNvPr id="315958" name="Line 566"/>
          <p:cNvSpPr>
            <a:spLocks noChangeShapeType="1"/>
          </p:cNvSpPr>
          <p:nvPr/>
        </p:nvSpPr>
        <p:spPr bwMode="auto">
          <a:xfrm>
            <a:off x="4945063" y="2009775"/>
            <a:ext cx="19050" cy="9525"/>
          </a:xfrm>
          <a:prstGeom prst="line">
            <a:avLst/>
          </a:prstGeom>
          <a:noFill/>
          <a:ln w="30163">
            <a:solidFill>
              <a:srgbClr val="FFFF00"/>
            </a:solidFill>
            <a:round/>
            <a:headEnd/>
            <a:tailEnd/>
          </a:ln>
        </p:spPr>
        <p:txBody>
          <a:bodyPr/>
          <a:lstStyle/>
          <a:p>
            <a:endParaRPr lang="en-GB"/>
          </a:p>
        </p:txBody>
      </p:sp>
      <p:sp>
        <p:nvSpPr>
          <p:cNvPr id="315959" name="Line 567"/>
          <p:cNvSpPr>
            <a:spLocks noChangeShapeType="1"/>
          </p:cNvSpPr>
          <p:nvPr/>
        </p:nvSpPr>
        <p:spPr bwMode="auto">
          <a:xfrm>
            <a:off x="4964113" y="2019300"/>
            <a:ext cx="11112" cy="1588"/>
          </a:xfrm>
          <a:prstGeom prst="line">
            <a:avLst/>
          </a:prstGeom>
          <a:noFill/>
          <a:ln w="30163">
            <a:solidFill>
              <a:srgbClr val="FFFF00"/>
            </a:solidFill>
            <a:round/>
            <a:headEnd/>
            <a:tailEnd/>
          </a:ln>
        </p:spPr>
        <p:txBody>
          <a:bodyPr/>
          <a:lstStyle/>
          <a:p>
            <a:endParaRPr lang="en-GB"/>
          </a:p>
        </p:txBody>
      </p:sp>
      <p:sp>
        <p:nvSpPr>
          <p:cNvPr id="315960" name="Line 568"/>
          <p:cNvSpPr>
            <a:spLocks noChangeShapeType="1"/>
          </p:cNvSpPr>
          <p:nvPr/>
        </p:nvSpPr>
        <p:spPr bwMode="auto">
          <a:xfrm>
            <a:off x="4975225" y="2019300"/>
            <a:ext cx="19050" cy="9525"/>
          </a:xfrm>
          <a:prstGeom prst="line">
            <a:avLst/>
          </a:prstGeom>
          <a:noFill/>
          <a:ln w="30163">
            <a:solidFill>
              <a:srgbClr val="FFFF00"/>
            </a:solidFill>
            <a:round/>
            <a:headEnd/>
            <a:tailEnd/>
          </a:ln>
        </p:spPr>
        <p:txBody>
          <a:bodyPr/>
          <a:lstStyle/>
          <a:p>
            <a:endParaRPr lang="en-GB"/>
          </a:p>
        </p:txBody>
      </p:sp>
      <p:sp>
        <p:nvSpPr>
          <p:cNvPr id="315961" name="Line 569"/>
          <p:cNvSpPr>
            <a:spLocks noChangeShapeType="1"/>
          </p:cNvSpPr>
          <p:nvPr/>
        </p:nvSpPr>
        <p:spPr bwMode="auto">
          <a:xfrm>
            <a:off x="4994275" y="2028825"/>
            <a:ext cx="19050" cy="9525"/>
          </a:xfrm>
          <a:prstGeom prst="line">
            <a:avLst/>
          </a:prstGeom>
          <a:noFill/>
          <a:ln w="30163">
            <a:solidFill>
              <a:srgbClr val="FFFF00"/>
            </a:solidFill>
            <a:round/>
            <a:headEnd/>
            <a:tailEnd/>
          </a:ln>
        </p:spPr>
        <p:txBody>
          <a:bodyPr/>
          <a:lstStyle/>
          <a:p>
            <a:endParaRPr lang="en-GB"/>
          </a:p>
        </p:txBody>
      </p:sp>
      <p:sp>
        <p:nvSpPr>
          <p:cNvPr id="315962" name="Line 570"/>
          <p:cNvSpPr>
            <a:spLocks noChangeShapeType="1"/>
          </p:cNvSpPr>
          <p:nvPr/>
        </p:nvSpPr>
        <p:spPr bwMode="auto">
          <a:xfrm>
            <a:off x="5013325" y="2038350"/>
            <a:ext cx="11113" cy="9525"/>
          </a:xfrm>
          <a:prstGeom prst="line">
            <a:avLst/>
          </a:prstGeom>
          <a:noFill/>
          <a:ln w="30163">
            <a:solidFill>
              <a:srgbClr val="FFFF00"/>
            </a:solidFill>
            <a:round/>
            <a:headEnd/>
            <a:tailEnd/>
          </a:ln>
        </p:spPr>
        <p:txBody>
          <a:bodyPr/>
          <a:lstStyle/>
          <a:p>
            <a:endParaRPr lang="en-GB"/>
          </a:p>
        </p:txBody>
      </p:sp>
      <p:sp>
        <p:nvSpPr>
          <p:cNvPr id="315963" name="Line 571"/>
          <p:cNvSpPr>
            <a:spLocks noChangeShapeType="1"/>
          </p:cNvSpPr>
          <p:nvPr/>
        </p:nvSpPr>
        <p:spPr bwMode="auto">
          <a:xfrm>
            <a:off x="5024438" y="2047875"/>
            <a:ext cx="19050" cy="9525"/>
          </a:xfrm>
          <a:prstGeom prst="line">
            <a:avLst/>
          </a:prstGeom>
          <a:noFill/>
          <a:ln w="30163">
            <a:solidFill>
              <a:srgbClr val="FFFF00"/>
            </a:solidFill>
            <a:round/>
            <a:headEnd/>
            <a:tailEnd/>
          </a:ln>
        </p:spPr>
        <p:txBody>
          <a:bodyPr/>
          <a:lstStyle/>
          <a:p>
            <a:endParaRPr lang="en-GB"/>
          </a:p>
        </p:txBody>
      </p:sp>
      <p:sp>
        <p:nvSpPr>
          <p:cNvPr id="315964" name="Line 572"/>
          <p:cNvSpPr>
            <a:spLocks noChangeShapeType="1"/>
          </p:cNvSpPr>
          <p:nvPr/>
        </p:nvSpPr>
        <p:spPr bwMode="auto">
          <a:xfrm>
            <a:off x="5043488" y="2057400"/>
            <a:ext cx="19050" cy="11113"/>
          </a:xfrm>
          <a:prstGeom prst="line">
            <a:avLst/>
          </a:prstGeom>
          <a:noFill/>
          <a:ln w="30163">
            <a:solidFill>
              <a:srgbClr val="FFFF00"/>
            </a:solidFill>
            <a:round/>
            <a:headEnd/>
            <a:tailEnd/>
          </a:ln>
        </p:spPr>
        <p:txBody>
          <a:bodyPr/>
          <a:lstStyle/>
          <a:p>
            <a:endParaRPr lang="en-GB"/>
          </a:p>
        </p:txBody>
      </p:sp>
      <p:sp>
        <p:nvSpPr>
          <p:cNvPr id="315965" name="Line 573"/>
          <p:cNvSpPr>
            <a:spLocks noChangeShapeType="1"/>
          </p:cNvSpPr>
          <p:nvPr/>
        </p:nvSpPr>
        <p:spPr bwMode="auto">
          <a:xfrm>
            <a:off x="5062538" y="2068513"/>
            <a:ext cx="9525" cy="19050"/>
          </a:xfrm>
          <a:prstGeom prst="line">
            <a:avLst/>
          </a:prstGeom>
          <a:noFill/>
          <a:ln w="30163">
            <a:solidFill>
              <a:srgbClr val="FFFF00"/>
            </a:solidFill>
            <a:round/>
            <a:headEnd/>
            <a:tailEnd/>
          </a:ln>
        </p:spPr>
        <p:txBody>
          <a:bodyPr/>
          <a:lstStyle/>
          <a:p>
            <a:endParaRPr lang="en-GB"/>
          </a:p>
        </p:txBody>
      </p:sp>
      <p:sp>
        <p:nvSpPr>
          <p:cNvPr id="315966" name="Line 574"/>
          <p:cNvSpPr>
            <a:spLocks noChangeShapeType="1"/>
          </p:cNvSpPr>
          <p:nvPr/>
        </p:nvSpPr>
        <p:spPr bwMode="auto">
          <a:xfrm>
            <a:off x="5072063" y="2087563"/>
            <a:ext cx="20637" cy="9525"/>
          </a:xfrm>
          <a:prstGeom prst="line">
            <a:avLst/>
          </a:prstGeom>
          <a:noFill/>
          <a:ln w="30163">
            <a:solidFill>
              <a:srgbClr val="FFFF00"/>
            </a:solidFill>
            <a:round/>
            <a:headEnd/>
            <a:tailEnd/>
          </a:ln>
        </p:spPr>
        <p:txBody>
          <a:bodyPr/>
          <a:lstStyle/>
          <a:p>
            <a:endParaRPr lang="en-GB"/>
          </a:p>
        </p:txBody>
      </p:sp>
      <p:sp>
        <p:nvSpPr>
          <p:cNvPr id="315967" name="Line 575"/>
          <p:cNvSpPr>
            <a:spLocks noChangeShapeType="1"/>
          </p:cNvSpPr>
          <p:nvPr/>
        </p:nvSpPr>
        <p:spPr bwMode="auto">
          <a:xfrm>
            <a:off x="5092700" y="2097088"/>
            <a:ext cx="9525" cy="19050"/>
          </a:xfrm>
          <a:prstGeom prst="line">
            <a:avLst/>
          </a:prstGeom>
          <a:noFill/>
          <a:ln w="30163">
            <a:solidFill>
              <a:srgbClr val="FFFF00"/>
            </a:solidFill>
            <a:round/>
            <a:headEnd/>
            <a:tailEnd/>
          </a:ln>
        </p:spPr>
        <p:txBody>
          <a:bodyPr/>
          <a:lstStyle/>
          <a:p>
            <a:endParaRPr lang="en-GB"/>
          </a:p>
        </p:txBody>
      </p:sp>
      <p:sp>
        <p:nvSpPr>
          <p:cNvPr id="315968" name="Line 576"/>
          <p:cNvSpPr>
            <a:spLocks noChangeShapeType="1"/>
          </p:cNvSpPr>
          <p:nvPr/>
        </p:nvSpPr>
        <p:spPr bwMode="auto">
          <a:xfrm>
            <a:off x="5102225" y="2116138"/>
            <a:ext cx="19050" cy="9525"/>
          </a:xfrm>
          <a:prstGeom prst="line">
            <a:avLst/>
          </a:prstGeom>
          <a:noFill/>
          <a:ln w="30163">
            <a:solidFill>
              <a:srgbClr val="FFFF00"/>
            </a:solidFill>
            <a:round/>
            <a:headEnd/>
            <a:tailEnd/>
          </a:ln>
        </p:spPr>
        <p:txBody>
          <a:bodyPr/>
          <a:lstStyle/>
          <a:p>
            <a:endParaRPr lang="en-GB"/>
          </a:p>
        </p:txBody>
      </p:sp>
      <p:sp>
        <p:nvSpPr>
          <p:cNvPr id="315969" name="Line 577"/>
          <p:cNvSpPr>
            <a:spLocks noChangeShapeType="1"/>
          </p:cNvSpPr>
          <p:nvPr/>
        </p:nvSpPr>
        <p:spPr bwMode="auto">
          <a:xfrm>
            <a:off x="5121275" y="2125663"/>
            <a:ext cx="20638" cy="19050"/>
          </a:xfrm>
          <a:prstGeom prst="line">
            <a:avLst/>
          </a:prstGeom>
          <a:noFill/>
          <a:ln w="30163">
            <a:solidFill>
              <a:srgbClr val="FFFF00"/>
            </a:solidFill>
            <a:round/>
            <a:headEnd/>
            <a:tailEnd/>
          </a:ln>
        </p:spPr>
        <p:txBody>
          <a:bodyPr/>
          <a:lstStyle/>
          <a:p>
            <a:endParaRPr lang="en-GB"/>
          </a:p>
        </p:txBody>
      </p:sp>
      <p:sp>
        <p:nvSpPr>
          <p:cNvPr id="315970" name="Line 578"/>
          <p:cNvSpPr>
            <a:spLocks noChangeShapeType="1"/>
          </p:cNvSpPr>
          <p:nvPr/>
        </p:nvSpPr>
        <p:spPr bwMode="auto">
          <a:xfrm>
            <a:off x="5141913" y="2144713"/>
            <a:ext cx="9525" cy="20637"/>
          </a:xfrm>
          <a:prstGeom prst="line">
            <a:avLst/>
          </a:prstGeom>
          <a:noFill/>
          <a:ln w="30163">
            <a:solidFill>
              <a:srgbClr val="FFFF00"/>
            </a:solidFill>
            <a:round/>
            <a:headEnd/>
            <a:tailEnd/>
          </a:ln>
        </p:spPr>
        <p:txBody>
          <a:bodyPr/>
          <a:lstStyle/>
          <a:p>
            <a:endParaRPr lang="en-GB"/>
          </a:p>
        </p:txBody>
      </p:sp>
      <p:sp>
        <p:nvSpPr>
          <p:cNvPr id="315971" name="Line 579"/>
          <p:cNvSpPr>
            <a:spLocks noChangeShapeType="1"/>
          </p:cNvSpPr>
          <p:nvPr/>
        </p:nvSpPr>
        <p:spPr bwMode="auto">
          <a:xfrm>
            <a:off x="5151438" y="2165350"/>
            <a:ext cx="19050" cy="19050"/>
          </a:xfrm>
          <a:prstGeom prst="line">
            <a:avLst/>
          </a:prstGeom>
          <a:noFill/>
          <a:ln w="30163">
            <a:solidFill>
              <a:srgbClr val="FFFF00"/>
            </a:solidFill>
            <a:round/>
            <a:headEnd/>
            <a:tailEnd/>
          </a:ln>
        </p:spPr>
        <p:txBody>
          <a:bodyPr/>
          <a:lstStyle/>
          <a:p>
            <a:endParaRPr lang="en-GB"/>
          </a:p>
        </p:txBody>
      </p:sp>
      <p:sp>
        <p:nvSpPr>
          <p:cNvPr id="315972" name="Line 580"/>
          <p:cNvSpPr>
            <a:spLocks noChangeShapeType="1"/>
          </p:cNvSpPr>
          <p:nvPr/>
        </p:nvSpPr>
        <p:spPr bwMode="auto">
          <a:xfrm>
            <a:off x="5170488" y="2184400"/>
            <a:ext cx="20637" cy="28575"/>
          </a:xfrm>
          <a:prstGeom prst="line">
            <a:avLst/>
          </a:prstGeom>
          <a:noFill/>
          <a:ln w="30163">
            <a:solidFill>
              <a:srgbClr val="FFFF00"/>
            </a:solidFill>
            <a:round/>
            <a:headEnd/>
            <a:tailEnd/>
          </a:ln>
        </p:spPr>
        <p:txBody>
          <a:bodyPr/>
          <a:lstStyle/>
          <a:p>
            <a:endParaRPr lang="en-GB"/>
          </a:p>
        </p:txBody>
      </p:sp>
      <p:sp>
        <p:nvSpPr>
          <p:cNvPr id="315973" name="Line 581"/>
          <p:cNvSpPr>
            <a:spLocks noChangeShapeType="1"/>
          </p:cNvSpPr>
          <p:nvPr/>
        </p:nvSpPr>
        <p:spPr bwMode="auto">
          <a:xfrm>
            <a:off x="5191125" y="2212975"/>
            <a:ext cx="9525" cy="19050"/>
          </a:xfrm>
          <a:prstGeom prst="line">
            <a:avLst/>
          </a:prstGeom>
          <a:noFill/>
          <a:ln w="30163">
            <a:solidFill>
              <a:srgbClr val="FFFF00"/>
            </a:solidFill>
            <a:round/>
            <a:headEnd/>
            <a:tailEnd/>
          </a:ln>
        </p:spPr>
        <p:txBody>
          <a:bodyPr/>
          <a:lstStyle/>
          <a:p>
            <a:endParaRPr lang="en-GB"/>
          </a:p>
        </p:txBody>
      </p:sp>
      <p:sp>
        <p:nvSpPr>
          <p:cNvPr id="315974" name="Line 582"/>
          <p:cNvSpPr>
            <a:spLocks noChangeShapeType="1"/>
          </p:cNvSpPr>
          <p:nvPr/>
        </p:nvSpPr>
        <p:spPr bwMode="auto">
          <a:xfrm>
            <a:off x="5200650" y="2232025"/>
            <a:ext cx="19050" cy="30163"/>
          </a:xfrm>
          <a:prstGeom prst="line">
            <a:avLst/>
          </a:prstGeom>
          <a:noFill/>
          <a:ln w="30163">
            <a:solidFill>
              <a:srgbClr val="FFFF00"/>
            </a:solidFill>
            <a:round/>
            <a:headEnd/>
            <a:tailEnd/>
          </a:ln>
        </p:spPr>
        <p:txBody>
          <a:bodyPr/>
          <a:lstStyle/>
          <a:p>
            <a:endParaRPr lang="en-GB"/>
          </a:p>
        </p:txBody>
      </p:sp>
      <p:sp>
        <p:nvSpPr>
          <p:cNvPr id="315975" name="Line 583"/>
          <p:cNvSpPr>
            <a:spLocks noChangeShapeType="1"/>
          </p:cNvSpPr>
          <p:nvPr/>
        </p:nvSpPr>
        <p:spPr bwMode="auto">
          <a:xfrm>
            <a:off x="5219700" y="2262188"/>
            <a:ext cx="20638" cy="28575"/>
          </a:xfrm>
          <a:prstGeom prst="line">
            <a:avLst/>
          </a:prstGeom>
          <a:noFill/>
          <a:ln w="30163">
            <a:solidFill>
              <a:srgbClr val="FFFF00"/>
            </a:solidFill>
            <a:round/>
            <a:headEnd/>
            <a:tailEnd/>
          </a:ln>
        </p:spPr>
        <p:txBody>
          <a:bodyPr/>
          <a:lstStyle/>
          <a:p>
            <a:endParaRPr lang="en-GB"/>
          </a:p>
        </p:txBody>
      </p:sp>
      <p:sp>
        <p:nvSpPr>
          <p:cNvPr id="315976" name="Line 584"/>
          <p:cNvSpPr>
            <a:spLocks noChangeShapeType="1"/>
          </p:cNvSpPr>
          <p:nvPr/>
        </p:nvSpPr>
        <p:spPr bwMode="auto">
          <a:xfrm>
            <a:off x="5240338" y="2290763"/>
            <a:ext cx="9525" cy="38100"/>
          </a:xfrm>
          <a:prstGeom prst="line">
            <a:avLst/>
          </a:prstGeom>
          <a:noFill/>
          <a:ln w="30163">
            <a:solidFill>
              <a:srgbClr val="FFFF00"/>
            </a:solidFill>
            <a:round/>
            <a:headEnd/>
            <a:tailEnd/>
          </a:ln>
        </p:spPr>
        <p:txBody>
          <a:bodyPr/>
          <a:lstStyle/>
          <a:p>
            <a:endParaRPr lang="en-GB"/>
          </a:p>
        </p:txBody>
      </p:sp>
      <p:sp>
        <p:nvSpPr>
          <p:cNvPr id="315977" name="Line 585"/>
          <p:cNvSpPr>
            <a:spLocks noChangeShapeType="1"/>
          </p:cNvSpPr>
          <p:nvPr/>
        </p:nvSpPr>
        <p:spPr bwMode="auto">
          <a:xfrm>
            <a:off x="5249863" y="2328863"/>
            <a:ext cx="19050" cy="39687"/>
          </a:xfrm>
          <a:prstGeom prst="line">
            <a:avLst/>
          </a:prstGeom>
          <a:noFill/>
          <a:ln w="30163">
            <a:solidFill>
              <a:srgbClr val="FFFF00"/>
            </a:solidFill>
            <a:round/>
            <a:headEnd/>
            <a:tailEnd/>
          </a:ln>
        </p:spPr>
        <p:txBody>
          <a:bodyPr/>
          <a:lstStyle/>
          <a:p>
            <a:endParaRPr lang="en-GB"/>
          </a:p>
        </p:txBody>
      </p:sp>
      <p:sp>
        <p:nvSpPr>
          <p:cNvPr id="315978" name="Line 586"/>
          <p:cNvSpPr>
            <a:spLocks noChangeShapeType="1"/>
          </p:cNvSpPr>
          <p:nvPr/>
        </p:nvSpPr>
        <p:spPr bwMode="auto">
          <a:xfrm>
            <a:off x="5268913" y="2368550"/>
            <a:ext cx="19050" cy="38100"/>
          </a:xfrm>
          <a:prstGeom prst="line">
            <a:avLst/>
          </a:prstGeom>
          <a:noFill/>
          <a:ln w="30163">
            <a:solidFill>
              <a:srgbClr val="FFFF00"/>
            </a:solidFill>
            <a:round/>
            <a:headEnd/>
            <a:tailEnd/>
          </a:ln>
        </p:spPr>
        <p:txBody>
          <a:bodyPr/>
          <a:lstStyle/>
          <a:p>
            <a:endParaRPr lang="en-GB"/>
          </a:p>
        </p:txBody>
      </p:sp>
      <p:sp>
        <p:nvSpPr>
          <p:cNvPr id="315979" name="Line 587"/>
          <p:cNvSpPr>
            <a:spLocks noChangeShapeType="1"/>
          </p:cNvSpPr>
          <p:nvPr/>
        </p:nvSpPr>
        <p:spPr bwMode="auto">
          <a:xfrm>
            <a:off x="5287963" y="2406650"/>
            <a:ext cx="11112" cy="47625"/>
          </a:xfrm>
          <a:prstGeom prst="line">
            <a:avLst/>
          </a:prstGeom>
          <a:noFill/>
          <a:ln w="30163">
            <a:solidFill>
              <a:srgbClr val="FFFF00"/>
            </a:solidFill>
            <a:round/>
            <a:headEnd/>
            <a:tailEnd/>
          </a:ln>
        </p:spPr>
        <p:txBody>
          <a:bodyPr/>
          <a:lstStyle/>
          <a:p>
            <a:endParaRPr lang="en-GB"/>
          </a:p>
        </p:txBody>
      </p:sp>
      <p:sp>
        <p:nvSpPr>
          <p:cNvPr id="315980" name="Line 588"/>
          <p:cNvSpPr>
            <a:spLocks noChangeShapeType="1"/>
          </p:cNvSpPr>
          <p:nvPr/>
        </p:nvSpPr>
        <p:spPr bwMode="auto">
          <a:xfrm>
            <a:off x="5299075" y="2454275"/>
            <a:ext cx="19050" cy="58738"/>
          </a:xfrm>
          <a:prstGeom prst="line">
            <a:avLst/>
          </a:prstGeom>
          <a:noFill/>
          <a:ln w="30163">
            <a:solidFill>
              <a:srgbClr val="FFFF00"/>
            </a:solidFill>
            <a:round/>
            <a:headEnd/>
            <a:tailEnd/>
          </a:ln>
        </p:spPr>
        <p:txBody>
          <a:bodyPr/>
          <a:lstStyle/>
          <a:p>
            <a:endParaRPr lang="en-GB"/>
          </a:p>
        </p:txBody>
      </p:sp>
      <p:sp>
        <p:nvSpPr>
          <p:cNvPr id="315981" name="Line 589"/>
          <p:cNvSpPr>
            <a:spLocks noChangeShapeType="1"/>
          </p:cNvSpPr>
          <p:nvPr/>
        </p:nvSpPr>
        <p:spPr bwMode="auto">
          <a:xfrm>
            <a:off x="5318125" y="2513013"/>
            <a:ext cx="9525" cy="58737"/>
          </a:xfrm>
          <a:prstGeom prst="line">
            <a:avLst/>
          </a:prstGeom>
          <a:noFill/>
          <a:ln w="30163">
            <a:solidFill>
              <a:srgbClr val="FFFF00"/>
            </a:solidFill>
            <a:round/>
            <a:headEnd/>
            <a:tailEnd/>
          </a:ln>
        </p:spPr>
        <p:txBody>
          <a:bodyPr/>
          <a:lstStyle/>
          <a:p>
            <a:endParaRPr lang="en-GB"/>
          </a:p>
        </p:txBody>
      </p:sp>
      <p:sp>
        <p:nvSpPr>
          <p:cNvPr id="315982" name="Rectangle 590"/>
          <p:cNvSpPr>
            <a:spLocks noChangeArrowheads="1"/>
          </p:cNvSpPr>
          <p:nvPr/>
        </p:nvSpPr>
        <p:spPr bwMode="auto">
          <a:xfrm>
            <a:off x="931863" y="3162300"/>
            <a:ext cx="315912" cy="212725"/>
          </a:xfrm>
          <a:prstGeom prst="rect">
            <a:avLst/>
          </a:prstGeom>
          <a:noFill/>
          <a:ln w="9525">
            <a:noFill/>
            <a:miter lim="800000"/>
            <a:headEnd/>
            <a:tailEnd/>
          </a:ln>
        </p:spPr>
        <p:txBody>
          <a:bodyPr wrap="none" lIns="0" tIns="0" rIns="0" bIns="0">
            <a:spAutoFit/>
          </a:bodyPr>
          <a:lstStyle/>
          <a:p>
            <a:r>
              <a:rPr lang="en-GB" b="1">
                <a:solidFill>
                  <a:srgbClr val="000080"/>
                </a:solidFill>
              </a:rPr>
              <a:t>-4%</a:t>
            </a:r>
            <a:endParaRPr lang="en-GB" b="1"/>
          </a:p>
        </p:txBody>
      </p:sp>
      <p:sp>
        <p:nvSpPr>
          <p:cNvPr id="315983" name="Rectangle 591"/>
          <p:cNvSpPr>
            <a:spLocks noChangeArrowheads="1"/>
          </p:cNvSpPr>
          <p:nvPr/>
        </p:nvSpPr>
        <p:spPr bwMode="auto">
          <a:xfrm>
            <a:off x="931863" y="2784475"/>
            <a:ext cx="315912" cy="212725"/>
          </a:xfrm>
          <a:prstGeom prst="rect">
            <a:avLst/>
          </a:prstGeom>
          <a:noFill/>
          <a:ln w="9525">
            <a:noFill/>
            <a:miter lim="800000"/>
            <a:headEnd/>
            <a:tailEnd/>
          </a:ln>
        </p:spPr>
        <p:txBody>
          <a:bodyPr wrap="none" lIns="0" tIns="0" rIns="0" bIns="0">
            <a:spAutoFit/>
          </a:bodyPr>
          <a:lstStyle/>
          <a:p>
            <a:r>
              <a:rPr lang="en-GB" b="1">
                <a:solidFill>
                  <a:srgbClr val="000080"/>
                </a:solidFill>
              </a:rPr>
              <a:t>-2%</a:t>
            </a:r>
            <a:endParaRPr lang="en-GB" b="1"/>
          </a:p>
        </p:txBody>
      </p:sp>
      <p:sp>
        <p:nvSpPr>
          <p:cNvPr id="315984" name="Rectangle 592"/>
          <p:cNvSpPr>
            <a:spLocks noChangeArrowheads="1"/>
          </p:cNvSpPr>
          <p:nvPr/>
        </p:nvSpPr>
        <p:spPr bwMode="auto">
          <a:xfrm>
            <a:off x="981075" y="2397125"/>
            <a:ext cx="257175" cy="212725"/>
          </a:xfrm>
          <a:prstGeom prst="rect">
            <a:avLst/>
          </a:prstGeom>
          <a:noFill/>
          <a:ln w="9525">
            <a:noFill/>
            <a:miter lim="800000"/>
            <a:headEnd/>
            <a:tailEnd/>
          </a:ln>
        </p:spPr>
        <p:txBody>
          <a:bodyPr wrap="none" lIns="0" tIns="0" rIns="0" bIns="0">
            <a:spAutoFit/>
          </a:bodyPr>
          <a:lstStyle/>
          <a:p>
            <a:r>
              <a:rPr lang="en-GB" b="1">
                <a:solidFill>
                  <a:srgbClr val="000080"/>
                </a:solidFill>
              </a:rPr>
              <a:t>0%</a:t>
            </a:r>
            <a:endParaRPr lang="en-GB" b="1"/>
          </a:p>
        </p:txBody>
      </p:sp>
      <p:sp>
        <p:nvSpPr>
          <p:cNvPr id="315985" name="Rectangle 593"/>
          <p:cNvSpPr>
            <a:spLocks noChangeArrowheads="1"/>
          </p:cNvSpPr>
          <p:nvPr/>
        </p:nvSpPr>
        <p:spPr bwMode="auto">
          <a:xfrm>
            <a:off x="981075" y="2019300"/>
            <a:ext cx="257175" cy="212725"/>
          </a:xfrm>
          <a:prstGeom prst="rect">
            <a:avLst/>
          </a:prstGeom>
          <a:noFill/>
          <a:ln w="9525">
            <a:noFill/>
            <a:miter lim="800000"/>
            <a:headEnd/>
            <a:tailEnd/>
          </a:ln>
        </p:spPr>
        <p:txBody>
          <a:bodyPr wrap="none" lIns="0" tIns="0" rIns="0" bIns="0">
            <a:spAutoFit/>
          </a:bodyPr>
          <a:lstStyle/>
          <a:p>
            <a:r>
              <a:rPr lang="en-GB" b="1">
                <a:solidFill>
                  <a:srgbClr val="000080"/>
                </a:solidFill>
              </a:rPr>
              <a:t>2%</a:t>
            </a:r>
            <a:endParaRPr lang="en-GB" b="1"/>
          </a:p>
        </p:txBody>
      </p:sp>
      <p:sp>
        <p:nvSpPr>
          <p:cNvPr id="315986" name="Rectangle 594"/>
          <p:cNvSpPr>
            <a:spLocks noChangeArrowheads="1"/>
          </p:cNvSpPr>
          <p:nvPr/>
        </p:nvSpPr>
        <p:spPr bwMode="auto">
          <a:xfrm>
            <a:off x="981075" y="1631950"/>
            <a:ext cx="257175" cy="212725"/>
          </a:xfrm>
          <a:prstGeom prst="rect">
            <a:avLst/>
          </a:prstGeom>
          <a:noFill/>
          <a:ln w="9525">
            <a:noFill/>
            <a:miter lim="800000"/>
            <a:headEnd/>
            <a:tailEnd/>
          </a:ln>
        </p:spPr>
        <p:txBody>
          <a:bodyPr wrap="none" lIns="0" tIns="0" rIns="0" bIns="0">
            <a:spAutoFit/>
          </a:bodyPr>
          <a:lstStyle/>
          <a:p>
            <a:r>
              <a:rPr lang="en-GB" b="1">
                <a:solidFill>
                  <a:srgbClr val="000080"/>
                </a:solidFill>
              </a:rPr>
              <a:t>4%</a:t>
            </a:r>
            <a:endParaRPr lang="en-GB" b="1"/>
          </a:p>
        </p:txBody>
      </p:sp>
      <p:sp>
        <p:nvSpPr>
          <p:cNvPr id="315987" name="Line 595"/>
          <p:cNvSpPr>
            <a:spLocks noChangeShapeType="1"/>
          </p:cNvSpPr>
          <p:nvPr/>
        </p:nvSpPr>
        <p:spPr bwMode="auto">
          <a:xfrm>
            <a:off x="1363663" y="2184400"/>
            <a:ext cx="323850" cy="1588"/>
          </a:xfrm>
          <a:prstGeom prst="line">
            <a:avLst/>
          </a:prstGeom>
          <a:noFill/>
          <a:ln w="30163">
            <a:solidFill>
              <a:srgbClr val="FFFF00"/>
            </a:solidFill>
            <a:round/>
            <a:headEnd/>
            <a:tailEnd/>
          </a:ln>
        </p:spPr>
        <p:txBody>
          <a:bodyPr/>
          <a:lstStyle/>
          <a:p>
            <a:endParaRPr lang="en-GB"/>
          </a:p>
        </p:txBody>
      </p:sp>
      <p:grpSp>
        <p:nvGrpSpPr>
          <p:cNvPr id="315612" name="Group 220"/>
          <p:cNvGrpSpPr>
            <a:grpSpLocks/>
          </p:cNvGrpSpPr>
          <p:nvPr/>
        </p:nvGrpSpPr>
        <p:grpSpPr bwMode="auto">
          <a:xfrm>
            <a:off x="1312863" y="1738313"/>
            <a:ext cx="6489700" cy="1498600"/>
            <a:chOff x="839" y="1095"/>
            <a:chExt cx="4088" cy="944"/>
          </a:xfrm>
        </p:grpSpPr>
        <p:sp>
          <p:nvSpPr>
            <p:cNvPr id="315412" name="Line 20"/>
            <p:cNvSpPr>
              <a:spLocks noChangeShapeType="1"/>
            </p:cNvSpPr>
            <p:nvPr/>
          </p:nvSpPr>
          <p:spPr bwMode="auto">
            <a:xfrm>
              <a:off x="4926" y="1095"/>
              <a:ext cx="1" cy="943"/>
            </a:xfrm>
            <a:prstGeom prst="line">
              <a:avLst/>
            </a:prstGeom>
            <a:noFill/>
            <a:ln w="20638">
              <a:solidFill>
                <a:srgbClr val="333399"/>
              </a:solidFill>
              <a:round/>
              <a:headEnd/>
              <a:tailEnd/>
            </a:ln>
          </p:spPr>
          <p:txBody>
            <a:bodyPr/>
            <a:lstStyle/>
            <a:p>
              <a:endParaRPr lang="en-GB"/>
            </a:p>
          </p:txBody>
        </p:sp>
        <p:sp>
          <p:nvSpPr>
            <p:cNvPr id="315413" name="Line 21"/>
            <p:cNvSpPr>
              <a:spLocks noChangeShapeType="1"/>
            </p:cNvSpPr>
            <p:nvPr/>
          </p:nvSpPr>
          <p:spPr bwMode="auto">
            <a:xfrm>
              <a:off x="4894" y="2038"/>
              <a:ext cx="32" cy="1"/>
            </a:xfrm>
            <a:prstGeom prst="line">
              <a:avLst/>
            </a:prstGeom>
            <a:noFill/>
            <a:ln w="20638">
              <a:solidFill>
                <a:srgbClr val="333399"/>
              </a:solidFill>
              <a:round/>
              <a:headEnd/>
              <a:tailEnd/>
            </a:ln>
          </p:spPr>
          <p:txBody>
            <a:bodyPr/>
            <a:lstStyle/>
            <a:p>
              <a:endParaRPr lang="en-GB"/>
            </a:p>
          </p:txBody>
        </p:sp>
        <p:sp>
          <p:nvSpPr>
            <p:cNvPr id="315414" name="Line 22"/>
            <p:cNvSpPr>
              <a:spLocks noChangeShapeType="1"/>
            </p:cNvSpPr>
            <p:nvPr/>
          </p:nvSpPr>
          <p:spPr bwMode="auto">
            <a:xfrm>
              <a:off x="4894" y="1802"/>
              <a:ext cx="32" cy="1"/>
            </a:xfrm>
            <a:prstGeom prst="line">
              <a:avLst/>
            </a:prstGeom>
            <a:noFill/>
            <a:ln w="20638">
              <a:solidFill>
                <a:srgbClr val="333399"/>
              </a:solidFill>
              <a:round/>
              <a:headEnd/>
              <a:tailEnd/>
            </a:ln>
          </p:spPr>
          <p:txBody>
            <a:bodyPr/>
            <a:lstStyle/>
            <a:p>
              <a:endParaRPr lang="en-GB"/>
            </a:p>
          </p:txBody>
        </p:sp>
        <p:sp>
          <p:nvSpPr>
            <p:cNvPr id="315415" name="Line 23"/>
            <p:cNvSpPr>
              <a:spLocks noChangeShapeType="1"/>
            </p:cNvSpPr>
            <p:nvPr/>
          </p:nvSpPr>
          <p:spPr bwMode="auto">
            <a:xfrm>
              <a:off x="4894" y="1567"/>
              <a:ext cx="32" cy="1"/>
            </a:xfrm>
            <a:prstGeom prst="line">
              <a:avLst/>
            </a:prstGeom>
            <a:noFill/>
            <a:ln w="20638">
              <a:solidFill>
                <a:srgbClr val="333399"/>
              </a:solidFill>
              <a:round/>
              <a:headEnd/>
              <a:tailEnd/>
            </a:ln>
          </p:spPr>
          <p:txBody>
            <a:bodyPr/>
            <a:lstStyle/>
            <a:p>
              <a:endParaRPr lang="en-GB"/>
            </a:p>
          </p:txBody>
        </p:sp>
        <p:sp>
          <p:nvSpPr>
            <p:cNvPr id="315416" name="Line 24"/>
            <p:cNvSpPr>
              <a:spLocks noChangeShapeType="1"/>
            </p:cNvSpPr>
            <p:nvPr/>
          </p:nvSpPr>
          <p:spPr bwMode="auto">
            <a:xfrm>
              <a:off x="4894" y="1331"/>
              <a:ext cx="32" cy="1"/>
            </a:xfrm>
            <a:prstGeom prst="line">
              <a:avLst/>
            </a:prstGeom>
            <a:noFill/>
            <a:ln w="20638">
              <a:solidFill>
                <a:srgbClr val="333399"/>
              </a:solidFill>
              <a:round/>
              <a:headEnd/>
              <a:tailEnd/>
            </a:ln>
          </p:spPr>
          <p:txBody>
            <a:bodyPr/>
            <a:lstStyle/>
            <a:p>
              <a:endParaRPr lang="en-GB"/>
            </a:p>
          </p:txBody>
        </p:sp>
        <p:sp>
          <p:nvSpPr>
            <p:cNvPr id="315417" name="Line 25"/>
            <p:cNvSpPr>
              <a:spLocks noChangeShapeType="1"/>
            </p:cNvSpPr>
            <p:nvPr/>
          </p:nvSpPr>
          <p:spPr bwMode="auto">
            <a:xfrm>
              <a:off x="4894" y="1095"/>
              <a:ext cx="32" cy="1"/>
            </a:xfrm>
            <a:prstGeom prst="line">
              <a:avLst/>
            </a:prstGeom>
            <a:noFill/>
            <a:ln w="20638">
              <a:solidFill>
                <a:srgbClr val="333399"/>
              </a:solidFill>
              <a:round/>
              <a:headEnd/>
              <a:tailEnd/>
            </a:ln>
          </p:spPr>
          <p:txBody>
            <a:bodyPr/>
            <a:lstStyle/>
            <a:p>
              <a:endParaRPr lang="en-GB"/>
            </a:p>
          </p:txBody>
        </p:sp>
        <p:sp>
          <p:nvSpPr>
            <p:cNvPr id="315418" name="Line 26"/>
            <p:cNvSpPr>
              <a:spLocks noChangeShapeType="1"/>
            </p:cNvSpPr>
            <p:nvPr/>
          </p:nvSpPr>
          <p:spPr bwMode="auto">
            <a:xfrm>
              <a:off x="839" y="1567"/>
              <a:ext cx="4087" cy="1"/>
            </a:xfrm>
            <a:prstGeom prst="line">
              <a:avLst/>
            </a:prstGeom>
            <a:noFill/>
            <a:ln w="0">
              <a:solidFill>
                <a:srgbClr val="000080"/>
              </a:solidFill>
              <a:round/>
              <a:headEnd/>
              <a:tailEnd/>
            </a:ln>
          </p:spPr>
          <p:txBody>
            <a:bodyPr/>
            <a:lstStyle/>
            <a:p>
              <a:endParaRPr lang="en-GB"/>
            </a:p>
          </p:txBody>
        </p:sp>
        <p:sp>
          <p:nvSpPr>
            <p:cNvPr id="315419" name="Line 27"/>
            <p:cNvSpPr>
              <a:spLocks noChangeShapeType="1"/>
            </p:cNvSpPr>
            <p:nvPr/>
          </p:nvSpPr>
          <p:spPr bwMode="auto">
            <a:xfrm>
              <a:off x="846" y="1567"/>
              <a:ext cx="6" cy="1"/>
            </a:xfrm>
            <a:prstGeom prst="line">
              <a:avLst/>
            </a:prstGeom>
            <a:noFill/>
            <a:ln w="30163">
              <a:solidFill>
                <a:srgbClr val="FF00FF"/>
              </a:solidFill>
              <a:round/>
              <a:headEnd/>
              <a:tailEnd/>
            </a:ln>
          </p:spPr>
          <p:txBody>
            <a:bodyPr/>
            <a:lstStyle/>
            <a:p>
              <a:endParaRPr lang="en-GB"/>
            </a:p>
          </p:txBody>
        </p:sp>
        <p:sp>
          <p:nvSpPr>
            <p:cNvPr id="315420" name="Line 28"/>
            <p:cNvSpPr>
              <a:spLocks noChangeShapeType="1"/>
            </p:cNvSpPr>
            <p:nvPr/>
          </p:nvSpPr>
          <p:spPr bwMode="auto">
            <a:xfrm>
              <a:off x="852" y="1567"/>
              <a:ext cx="13" cy="1"/>
            </a:xfrm>
            <a:prstGeom prst="line">
              <a:avLst/>
            </a:prstGeom>
            <a:noFill/>
            <a:ln w="30163">
              <a:solidFill>
                <a:srgbClr val="FF00FF"/>
              </a:solidFill>
              <a:round/>
              <a:headEnd/>
              <a:tailEnd/>
            </a:ln>
          </p:spPr>
          <p:txBody>
            <a:bodyPr/>
            <a:lstStyle/>
            <a:p>
              <a:endParaRPr lang="en-GB"/>
            </a:p>
          </p:txBody>
        </p:sp>
        <p:sp>
          <p:nvSpPr>
            <p:cNvPr id="315421" name="Line 29"/>
            <p:cNvSpPr>
              <a:spLocks noChangeShapeType="1"/>
            </p:cNvSpPr>
            <p:nvPr/>
          </p:nvSpPr>
          <p:spPr bwMode="auto">
            <a:xfrm>
              <a:off x="865" y="1567"/>
              <a:ext cx="12" cy="1"/>
            </a:xfrm>
            <a:prstGeom prst="line">
              <a:avLst/>
            </a:prstGeom>
            <a:noFill/>
            <a:ln w="30163">
              <a:solidFill>
                <a:srgbClr val="FF00FF"/>
              </a:solidFill>
              <a:round/>
              <a:headEnd/>
              <a:tailEnd/>
            </a:ln>
          </p:spPr>
          <p:txBody>
            <a:bodyPr/>
            <a:lstStyle/>
            <a:p>
              <a:endParaRPr lang="en-GB"/>
            </a:p>
          </p:txBody>
        </p:sp>
        <p:sp>
          <p:nvSpPr>
            <p:cNvPr id="315422" name="Line 30"/>
            <p:cNvSpPr>
              <a:spLocks noChangeShapeType="1"/>
            </p:cNvSpPr>
            <p:nvPr/>
          </p:nvSpPr>
          <p:spPr bwMode="auto">
            <a:xfrm>
              <a:off x="877" y="1567"/>
              <a:ext cx="7" cy="1"/>
            </a:xfrm>
            <a:prstGeom prst="line">
              <a:avLst/>
            </a:prstGeom>
            <a:noFill/>
            <a:ln w="30163">
              <a:solidFill>
                <a:srgbClr val="FF00FF"/>
              </a:solidFill>
              <a:round/>
              <a:headEnd/>
              <a:tailEnd/>
            </a:ln>
          </p:spPr>
          <p:txBody>
            <a:bodyPr/>
            <a:lstStyle/>
            <a:p>
              <a:endParaRPr lang="en-GB"/>
            </a:p>
          </p:txBody>
        </p:sp>
        <p:sp>
          <p:nvSpPr>
            <p:cNvPr id="315423" name="Line 31"/>
            <p:cNvSpPr>
              <a:spLocks noChangeShapeType="1"/>
            </p:cNvSpPr>
            <p:nvPr/>
          </p:nvSpPr>
          <p:spPr bwMode="auto">
            <a:xfrm>
              <a:off x="884" y="1567"/>
              <a:ext cx="13" cy="1"/>
            </a:xfrm>
            <a:prstGeom prst="line">
              <a:avLst/>
            </a:prstGeom>
            <a:noFill/>
            <a:ln w="30163">
              <a:solidFill>
                <a:srgbClr val="FF00FF"/>
              </a:solidFill>
              <a:round/>
              <a:headEnd/>
              <a:tailEnd/>
            </a:ln>
          </p:spPr>
          <p:txBody>
            <a:bodyPr/>
            <a:lstStyle/>
            <a:p>
              <a:endParaRPr lang="en-GB"/>
            </a:p>
          </p:txBody>
        </p:sp>
        <p:sp>
          <p:nvSpPr>
            <p:cNvPr id="315424" name="Line 32"/>
            <p:cNvSpPr>
              <a:spLocks noChangeShapeType="1"/>
            </p:cNvSpPr>
            <p:nvPr/>
          </p:nvSpPr>
          <p:spPr bwMode="auto">
            <a:xfrm>
              <a:off x="897" y="1567"/>
              <a:ext cx="6" cy="1"/>
            </a:xfrm>
            <a:prstGeom prst="line">
              <a:avLst/>
            </a:prstGeom>
            <a:noFill/>
            <a:ln w="30163">
              <a:solidFill>
                <a:srgbClr val="FF00FF"/>
              </a:solidFill>
              <a:round/>
              <a:headEnd/>
              <a:tailEnd/>
            </a:ln>
          </p:spPr>
          <p:txBody>
            <a:bodyPr/>
            <a:lstStyle/>
            <a:p>
              <a:endParaRPr lang="en-GB"/>
            </a:p>
          </p:txBody>
        </p:sp>
        <p:sp>
          <p:nvSpPr>
            <p:cNvPr id="315425" name="Line 33"/>
            <p:cNvSpPr>
              <a:spLocks noChangeShapeType="1"/>
            </p:cNvSpPr>
            <p:nvPr/>
          </p:nvSpPr>
          <p:spPr bwMode="auto">
            <a:xfrm>
              <a:off x="903" y="1567"/>
              <a:ext cx="13" cy="1"/>
            </a:xfrm>
            <a:prstGeom prst="line">
              <a:avLst/>
            </a:prstGeom>
            <a:noFill/>
            <a:ln w="30163">
              <a:solidFill>
                <a:srgbClr val="FF00FF"/>
              </a:solidFill>
              <a:round/>
              <a:headEnd/>
              <a:tailEnd/>
            </a:ln>
          </p:spPr>
          <p:txBody>
            <a:bodyPr/>
            <a:lstStyle/>
            <a:p>
              <a:endParaRPr lang="en-GB"/>
            </a:p>
          </p:txBody>
        </p:sp>
        <p:sp>
          <p:nvSpPr>
            <p:cNvPr id="315426" name="Line 34"/>
            <p:cNvSpPr>
              <a:spLocks noChangeShapeType="1"/>
            </p:cNvSpPr>
            <p:nvPr/>
          </p:nvSpPr>
          <p:spPr bwMode="auto">
            <a:xfrm>
              <a:off x="916" y="1567"/>
              <a:ext cx="12" cy="1"/>
            </a:xfrm>
            <a:prstGeom prst="line">
              <a:avLst/>
            </a:prstGeom>
            <a:noFill/>
            <a:ln w="30163">
              <a:solidFill>
                <a:srgbClr val="FF00FF"/>
              </a:solidFill>
              <a:round/>
              <a:headEnd/>
              <a:tailEnd/>
            </a:ln>
          </p:spPr>
          <p:txBody>
            <a:bodyPr/>
            <a:lstStyle/>
            <a:p>
              <a:endParaRPr lang="en-GB"/>
            </a:p>
          </p:txBody>
        </p:sp>
        <p:sp>
          <p:nvSpPr>
            <p:cNvPr id="315427" name="Line 35"/>
            <p:cNvSpPr>
              <a:spLocks noChangeShapeType="1"/>
            </p:cNvSpPr>
            <p:nvPr/>
          </p:nvSpPr>
          <p:spPr bwMode="auto">
            <a:xfrm>
              <a:off x="928" y="1567"/>
              <a:ext cx="7" cy="1"/>
            </a:xfrm>
            <a:prstGeom prst="line">
              <a:avLst/>
            </a:prstGeom>
            <a:noFill/>
            <a:ln w="30163">
              <a:solidFill>
                <a:srgbClr val="FF00FF"/>
              </a:solidFill>
              <a:round/>
              <a:headEnd/>
              <a:tailEnd/>
            </a:ln>
          </p:spPr>
          <p:txBody>
            <a:bodyPr/>
            <a:lstStyle/>
            <a:p>
              <a:endParaRPr lang="en-GB"/>
            </a:p>
          </p:txBody>
        </p:sp>
        <p:sp>
          <p:nvSpPr>
            <p:cNvPr id="315428" name="Line 36"/>
            <p:cNvSpPr>
              <a:spLocks noChangeShapeType="1"/>
            </p:cNvSpPr>
            <p:nvPr/>
          </p:nvSpPr>
          <p:spPr bwMode="auto">
            <a:xfrm>
              <a:off x="935" y="1567"/>
              <a:ext cx="13" cy="1"/>
            </a:xfrm>
            <a:prstGeom prst="line">
              <a:avLst/>
            </a:prstGeom>
            <a:noFill/>
            <a:ln w="30163">
              <a:solidFill>
                <a:srgbClr val="FF00FF"/>
              </a:solidFill>
              <a:round/>
              <a:headEnd/>
              <a:tailEnd/>
            </a:ln>
          </p:spPr>
          <p:txBody>
            <a:bodyPr/>
            <a:lstStyle/>
            <a:p>
              <a:endParaRPr lang="en-GB"/>
            </a:p>
          </p:txBody>
        </p:sp>
        <p:sp>
          <p:nvSpPr>
            <p:cNvPr id="315429" name="Line 37"/>
            <p:cNvSpPr>
              <a:spLocks noChangeShapeType="1"/>
            </p:cNvSpPr>
            <p:nvPr/>
          </p:nvSpPr>
          <p:spPr bwMode="auto">
            <a:xfrm>
              <a:off x="948" y="1567"/>
              <a:ext cx="6" cy="1"/>
            </a:xfrm>
            <a:prstGeom prst="line">
              <a:avLst/>
            </a:prstGeom>
            <a:noFill/>
            <a:ln w="30163">
              <a:solidFill>
                <a:srgbClr val="FF00FF"/>
              </a:solidFill>
              <a:round/>
              <a:headEnd/>
              <a:tailEnd/>
            </a:ln>
          </p:spPr>
          <p:txBody>
            <a:bodyPr/>
            <a:lstStyle/>
            <a:p>
              <a:endParaRPr lang="en-GB"/>
            </a:p>
          </p:txBody>
        </p:sp>
        <p:sp>
          <p:nvSpPr>
            <p:cNvPr id="315430" name="Line 38"/>
            <p:cNvSpPr>
              <a:spLocks noChangeShapeType="1"/>
            </p:cNvSpPr>
            <p:nvPr/>
          </p:nvSpPr>
          <p:spPr bwMode="auto">
            <a:xfrm>
              <a:off x="954" y="1567"/>
              <a:ext cx="13" cy="1"/>
            </a:xfrm>
            <a:prstGeom prst="line">
              <a:avLst/>
            </a:prstGeom>
            <a:noFill/>
            <a:ln w="30163">
              <a:solidFill>
                <a:srgbClr val="FF00FF"/>
              </a:solidFill>
              <a:round/>
              <a:headEnd/>
              <a:tailEnd/>
            </a:ln>
          </p:spPr>
          <p:txBody>
            <a:bodyPr/>
            <a:lstStyle/>
            <a:p>
              <a:endParaRPr lang="en-GB"/>
            </a:p>
          </p:txBody>
        </p:sp>
        <p:sp>
          <p:nvSpPr>
            <p:cNvPr id="315431" name="Line 39"/>
            <p:cNvSpPr>
              <a:spLocks noChangeShapeType="1"/>
            </p:cNvSpPr>
            <p:nvPr/>
          </p:nvSpPr>
          <p:spPr bwMode="auto">
            <a:xfrm>
              <a:off x="967" y="1567"/>
              <a:ext cx="12" cy="1"/>
            </a:xfrm>
            <a:prstGeom prst="line">
              <a:avLst/>
            </a:prstGeom>
            <a:noFill/>
            <a:ln w="30163">
              <a:solidFill>
                <a:srgbClr val="FF00FF"/>
              </a:solidFill>
              <a:round/>
              <a:headEnd/>
              <a:tailEnd/>
            </a:ln>
          </p:spPr>
          <p:txBody>
            <a:bodyPr/>
            <a:lstStyle/>
            <a:p>
              <a:endParaRPr lang="en-GB"/>
            </a:p>
          </p:txBody>
        </p:sp>
        <p:sp>
          <p:nvSpPr>
            <p:cNvPr id="315432" name="Line 40"/>
            <p:cNvSpPr>
              <a:spLocks noChangeShapeType="1"/>
            </p:cNvSpPr>
            <p:nvPr/>
          </p:nvSpPr>
          <p:spPr bwMode="auto">
            <a:xfrm>
              <a:off x="979" y="1567"/>
              <a:ext cx="7" cy="1"/>
            </a:xfrm>
            <a:prstGeom prst="line">
              <a:avLst/>
            </a:prstGeom>
            <a:noFill/>
            <a:ln w="30163">
              <a:solidFill>
                <a:srgbClr val="FF00FF"/>
              </a:solidFill>
              <a:round/>
              <a:headEnd/>
              <a:tailEnd/>
            </a:ln>
          </p:spPr>
          <p:txBody>
            <a:bodyPr/>
            <a:lstStyle/>
            <a:p>
              <a:endParaRPr lang="en-GB"/>
            </a:p>
          </p:txBody>
        </p:sp>
        <p:sp>
          <p:nvSpPr>
            <p:cNvPr id="315433" name="Line 41"/>
            <p:cNvSpPr>
              <a:spLocks noChangeShapeType="1"/>
            </p:cNvSpPr>
            <p:nvPr/>
          </p:nvSpPr>
          <p:spPr bwMode="auto">
            <a:xfrm>
              <a:off x="986" y="1567"/>
              <a:ext cx="13" cy="1"/>
            </a:xfrm>
            <a:prstGeom prst="line">
              <a:avLst/>
            </a:prstGeom>
            <a:noFill/>
            <a:ln w="30163">
              <a:solidFill>
                <a:srgbClr val="FF00FF"/>
              </a:solidFill>
              <a:round/>
              <a:headEnd/>
              <a:tailEnd/>
            </a:ln>
          </p:spPr>
          <p:txBody>
            <a:bodyPr/>
            <a:lstStyle/>
            <a:p>
              <a:endParaRPr lang="en-GB"/>
            </a:p>
          </p:txBody>
        </p:sp>
        <p:sp>
          <p:nvSpPr>
            <p:cNvPr id="315434" name="Line 42"/>
            <p:cNvSpPr>
              <a:spLocks noChangeShapeType="1"/>
            </p:cNvSpPr>
            <p:nvPr/>
          </p:nvSpPr>
          <p:spPr bwMode="auto">
            <a:xfrm>
              <a:off x="999" y="1567"/>
              <a:ext cx="6" cy="1"/>
            </a:xfrm>
            <a:prstGeom prst="line">
              <a:avLst/>
            </a:prstGeom>
            <a:noFill/>
            <a:ln w="30163">
              <a:solidFill>
                <a:srgbClr val="FF00FF"/>
              </a:solidFill>
              <a:round/>
              <a:headEnd/>
              <a:tailEnd/>
            </a:ln>
          </p:spPr>
          <p:txBody>
            <a:bodyPr/>
            <a:lstStyle/>
            <a:p>
              <a:endParaRPr lang="en-GB"/>
            </a:p>
          </p:txBody>
        </p:sp>
        <p:sp>
          <p:nvSpPr>
            <p:cNvPr id="315435" name="Line 43"/>
            <p:cNvSpPr>
              <a:spLocks noChangeShapeType="1"/>
            </p:cNvSpPr>
            <p:nvPr/>
          </p:nvSpPr>
          <p:spPr bwMode="auto">
            <a:xfrm>
              <a:off x="1005" y="1567"/>
              <a:ext cx="13" cy="1"/>
            </a:xfrm>
            <a:prstGeom prst="line">
              <a:avLst/>
            </a:prstGeom>
            <a:noFill/>
            <a:ln w="30163">
              <a:solidFill>
                <a:srgbClr val="FF00FF"/>
              </a:solidFill>
              <a:round/>
              <a:headEnd/>
              <a:tailEnd/>
            </a:ln>
          </p:spPr>
          <p:txBody>
            <a:bodyPr/>
            <a:lstStyle/>
            <a:p>
              <a:endParaRPr lang="en-GB"/>
            </a:p>
          </p:txBody>
        </p:sp>
        <p:sp>
          <p:nvSpPr>
            <p:cNvPr id="315436" name="Line 44"/>
            <p:cNvSpPr>
              <a:spLocks noChangeShapeType="1"/>
            </p:cNvSpPr>
            <p:nvPr/>
          </p:nvSpPr>
          <p:spPr bwMode="auto">
            <a:xfrm>
              <a:off x="1018" y="1567"/>
              <a:ext cx="12" cy="1"/>
            </a:xfrm>
            <a:prstGeom prst="line">
              <a:avLst/>
            </a:prstGeom>
            <a:noFill/>
            <a:ln w="30163">
              <a:solidFill>
                <a:srgbClr val="FF00FF"/>
              </a:solidFill>
              <a:round/>
              <a:headEnd/>
              <a:tailEnd/>
            </a:ln>
          </p:spPr>
          <p:txBody>
            <a:bodyPr/>
            <a:lstStyle/>
            <a:p>
              <a:endParaRPr lang="en-GB"/>
            </a:p>
          </p:txBody>
        </p:sp>
        <p:sp>
          <p:nvSpPr>
            <p:cNvPr id="315437" name="Line 45"/>
            <p:cNvSpPr>
              <a:spLocks noChangeShapeType="1"/>
            </p:cNvSpPr>
            <p:nvPr/>
          </p:nvSpPr>
          <p:spPr bwMode="auto">
            <a:xfrm>
              <a:off x="1030" y="1567"/>
              <a:ext cx="7" cy="1"/>
            </a:xfrm>
            <a:prstGeom prst="line">
              <a:avLst/>
            </a:prstGeom>
            <a:noFill/>
            <a:ln w="30163">
              <a:solidFill>
                <a:srgbClr val="FF00FF"/>
              </a:solidFill>
              <a:round/>
              <a:headEnd/>
              <a:tailEnd/>
            </a:ln>
          </p:spPr>
          <p:txBody>
            <a:bodyPr/>
            <a:lstStyle/>
            <a:p>
              <a:endParaRPr lang="en-GB"/>
            </a:p>
          </p:txBody>
        </p:sp>
        <p:sp>
          <p:nvSpPr>
            <p:cNvPr id="315438" name="Line 46"/>
            <p:cNvSpPr>
              <a:spLocks noChangeShapeType="1"/>
            </p:cNvSpPr>
            <p:nvPr/>
          </p:nvSpPr>
          <p:spPr bwMode="auto">
            <a:xfrm>
              <a:off x="1037" y="1567"/>
              <a:ext cx="13" cy="1"/>
            </a:xfrm>
            <a:prstGeom prst="line">
              <a:avLst/>
            </a:prstGeom>
            <a:noFill/>
            <a:ln w="30163">
              <a:solidFill>
                <a:srgbClr val="FF00FF"/>
              </a:solidFill>
              <a:round/>
              <a:headEnd/>
              <a:tailEnd/>
            </a:ln>
          </p:spPr>
          <p:txBody>
            <a:bodyPr/>
            <a:lstStyle/>
            <a:p>
              <a:endParaRPr lang="en-GB"/>
            </a:p>
          </p:txBody>
        </p:sp>
        <p:sp>
          <p:nvSpPr>
            <p:cNvPr id="315439" name="Line 47"/>
            <p:cNvSpPr>
              <a:spLocks noChangeShapeType="1"/>
            </p:cNvSpPr>
            <p:nvPr/>
          </p:nvSpPr>
          <p:spPr bwMode="auto">
            <a:xfrm>
              <a:off x="1050" y="1567"/>
              <a:ext cx="6" cy="1"/>
            </a:xfrm>
            <a:prstGeom prst="line">
              <a:avLst/>
            </a:prstGeom>
            <a:noFill/>
            <a:ln w="30163">
              <a:solidFill>
                <a:srgbClr val="FF00FF"/>
              </a:solidFill>
              <a:round/>
              <a:headEnd/>
              <a:tailEnd/>
            </a:ln>
          </p:spPr>
          <p:txBody>
            <a:bodyPr/>
            <a:lstStyle/>
            <a:p>
              <a:endParaRPr lang="en-GB"/>
            </a:p>
          </p:txBody>
        </p:sp>
        <p:sp>
          <p:nvSpPr>
            <p:cNvPr id="315440" name="Line 48"/>
            <p:cNvSpPr>
              <a:spLocks noChangeShapeType="1"/>
            </p:cNvSpPr>
            <p:nvPr/>
          </p:nvSpPr>
          <p:spPr bwMode="auto">
            <a:xfrm>
              <a:off x="1056" y="1567"/>
              <a:ext cx="13" cy="1"/>
            </a:xfrm>
            <a:prstGeom prst="line">
              <a:avLst/>
            </a:prstGeom>
            <a:noFill/>
            <a:ln w="30163">
              <a:solidFill>
                <a:srgbClr val="FF00FF"/>
              </a:solidFill>
              <a:round/>
              <a:headEnd/>
              <a:tailEnd/>
            </a:ln>
          </p:spPr>
          <p:txBody>
            <a:bodyPr/>
            <a:lstStyle/>
            <a:p>
              <a:endParaRPr lang="en-GB"/>
            </a:p>
          </p:txBody>
        </p:sp>
        <p:sp>
          <p:nvSpPr>
            <p:cNvPr id="315441" name="Line 49"/>
            <p:cNvSpPr>
              <a:spLocks noChangeShapeType="1"/>
            </p:cNvSpPr>
            <p:nvPr/>
          </p:nvSpPr>
          <p:spPr bwMode="auto">
            <a:xfrm>
              <a:off x="1069" y="1567"/>
              <a:ext cx="12" cy="1"/>
            </a:xfrm>
            <a:prstGeom prst="line">
              <a:avLst/>
            </a:prstGeom>
            <a:noFill/>
            <a:ln w="30163">
              <a:solidFill>
                <a:srgbClr val="FF00FF"/>
              </a:solidFill>
              <a:round/>
              <a:headEnd/>
              <a:tailEnd/>
            </a:ln>
          </p:spPr>
          <p:txBody>
            <a:bodyPr/>
            <a:lstStyle/>
            <a:p>
              <a:endParaRPr lang="en-GB"/>
            </a:p>
          </p:txBody>
        </p:sp>
        <p:sp>
          <p:nvSpPr>
            <p:cNvPr id="315442" name="Line 50"/>
            <p:cNvSpPr>
              <a:spLocks noChangeShapeType="1"/>
            </p:cNvSpPr>
            <p:nvPr/>
          </p:nvSpPr>
          <p:spPr bwMode="auto">
            <a:xfrm>
              <a:off x="1081" y="1567"/>
              <a:ext cx="7" cy="1"/>
            </a:xfrm>
            <a:prstGeom prst="line">
              <a:avLst/>
            </a:prstGeom>
            <a:noFill/>
            <a:ln w="30163">
              <a:solidFill>
                <a:srgbClr val="FF00FF"/>
              </a:solidFill>
              <a:round/>
              <a:headEnd/>
              <a:tailEnd/>
            </a:ln>
          </p:spPr>
          <p:txBody>
            <a:bodyPr/>
            <a:lstStyle/>
            <a:p>
              <a:endParaRPr lang="en-GB"/>
            </a:p>
          </p:txBody>
        </p:sp>
        <p:sp>
          <p:nvSpPr>
            <p:cNvPr id="315443" name="Line 51"/>
            <p:cNvSpPr>
              <a:spLocks noChangeShapeType="1"/>
            </p:cNvSpPr>
            <p:nvPr/>
          </p:nvSpPr>
          <p:spPr bwMode="auto">
            <a:xfrm>
              <a:off x="1088" y="1567"/>
              <a:ext cx="13" cy="1"/>
            </a:xfrm>
            <a:prstGeom prst="line">
              <a:avLst/>
            </a:prstGeom>
            <a:noFill/>
            <a:ln w="30163">
              <a:solidFill>
                <a:srgbClr val="FF00FF"/>
              </a:solidFill>
              <a:round/>
              <a:headEnd/>
              <a:tailEnd/>
            </a:ln>
          </p:spPr>
          <p:txBody>
            <a:bodyPr/>
            <a:lstStyle/>
            <a:p>
              <a:endParaRPr lang="en-GB"/>
            </a:p>
          </p:txBody>
        </p:sp>
        <p:sp>
          <p:nvSpPr>
            <p:cNvPr id="315444" name="Line 52"/>
            <p:cNvSpPr>
              <a:spLocks noChangeShapeType="1"/>
            </p:cNvSpPr>
            <p:nvPr/>
          </p:nvSpPr>
          <p:spPr bwMode="auto">
            <a:xfrm>
              <a:off x="1101" y="1567"/>
              <a:ext cx="6" cy="1"/>
            </a:xfrm>
            <a:prstGeom prst="line">
              <a:avLst/>
            </a:prstGeom>
            <a:noFill/>
            <a:ln w="30163">
              <a:solidFill>
                <a:srgbClr val="FF00FF"/>
              </a:solidFill>
              <a:round/>
              <a:headEnd/>
              <a:tailEnd/>
            </a:ln>
          </p:spPr>
          <p:txBody>
            <a:bodyPr/>
            <a:lstStyle/>
            <a:p>
              <a:endParaRPr lang="en-GB"/>
            </a:p>
          </p:txBody>
        </p:sp>
        <p:sp>
          <p:nvSpPr>
            <p:cNvPr id="315445" name="Line 53"/>
            <p:cNvSpPr>
              <a:spLocks noChangeShapeType="1"/>
            </p:cNvSpPr>
            <p:nvPr/>
          </p:nvSpPr>
          <p:spPr bwMode="auto">
            <a:xfrm>
              <a:off x="1107" y="1567"/>
              <a:ext cx="13" cy="1"/>
            </a:xfrm>
            <a:prstGeom prst="line">
              <a:avLst/>
            </a:prstGeom>
            <a:noFill/>
            <a:ln w="30163">
              <a:solidFill>
                <a:srgbClr val="FF00FF"/>
              </a:solidFill>
              <a:round/>
              <a:headEnd/>
              <a:tailEnd/>
            </a:ln>
          </p:spPr>
          <p:txBody>
            <a:bodyPr/>
            <a:lstStyle/>
            <a:p>
              <a:endParaRPr lang="en-GB"/>
            </a:p>
          </p:txBody>
        </p:sp>
        <p:sp>
          <p:nvSpPr>
            <p:cNvPr id="315446" name="Line 54"/>
            <p:cNvSpPr>
              <a:spLocks noChangeShapeType="1"/>
            </p:cNvSpPr>
            <p:nvPr/>
          </p:nvSpPr>
          <p:spPr bwMode="auto">
            <a:xfrm>
              <a:off x="1120" y="1567"/>
              <a:ext cx="12" cy="1"/>
            </a:xfrm>
            <a:prstGeom prst="line">
              <a:avLst/>
            </a:prstGeom>
            <a:noFill/>
            <a:ln w="30163">
              <a:solidFill>
                <a:srgbClr val="FF00FF"/>
              </a:solidFill>
              <a:round/>
              <a:headEnd/>
              <a:tailEnd/>
            </a:ln>
          </p:spPr>
          <p:txBody>
            <a:bodyPr/>
            <a:lstStyle/>
            <a:p>
              <a:endParaRPr lang="en-GB"/>
            </a:p>
          </p:txBody>
        </p:sp>
        <p:sp>
          <p:nvSpPr>
            <p:cNvPr id="315447" name="Line 55"/>
            <p:cNvSpPr>
              <a:spLocks noChangeShapeType="1"/>
            </p:cNvSpPr>
            <p:nvPr/>
          </p:nvSpPr>
          <p:spPr bwMode="auto">
            <a:xfrm>
              <a:off x="1132" y="1567"/>
              <a:ext cx="7" cy="1"/>
            </a:xfrm>
            <a:prstGeom prst="line">
              <a:avLst/>
            </a:prstGeom>
            <a:noFill/>
            <a:ln w="30163">
              <a:solidFill>
                <a:srgbClr val="FF00FF"/>
              </a:solidFill>
              <a:round/>
              <a:headEnd/>
              <a:tailEnd/>
            </a:ln>
          </p:spPr>
          <p:txBody>
            <a:bodyPr/>
            <a:lstStyle/>
            <a:p>
              <a:endParaRPr lang="en-GB"/>
            </a:p>
          </p:txBody>
        </p:sp>
        <p:sp>
          <p:nvSpPr>
            <p:cNvPr id="315448" name="Line 56"/>
            <p:cNvSpPr>
              <a:spLocks noChangeShapeType="1"/>
            </p:cNvSpPr>
            <p:nvPr/>
          </p:nvSpPr>
          <p:spPr bwMode="auto">
            <a:xfrm>
              <a:off x="1139" y="1567"/>
              <a:ext cx="13" cy="1"/>
            </a:xfrm>
            <a:prstGeom prst="line">
              <a:avLst/>
            </a:prstGeom>
            <a:noFill/>
            <a:ln w="30163">
              <a:solidFill>
                <a:srgbClr val="FF00FF"/>
              </a:solidFill>
              <a:round/>
              <a:headEnd/>
              <a:tailEnd/>
            </a:ln>
          </p:spPr>
          <p:txBody>
            <a:bodyPr/>
            <a:lstStyle/>
            <a:p>
              <a:endParaRPr lang="en-GB"/>
            </a:p>
          </p:txBody>
        </p:sp>
        <p:sp>
          <p:nvSpPr>
            <p:cNvPr id="315449" name="Line 57"/>
            <p:cNvSpPr>
              <a:spLocks noChangeShapeType="1"/>
            </p:cNvSpPr>
            <p:nvPr/>
          </p:nvSpPr>
          <p:spPr bwMode="auto">
            <a:xfrm>
              <a:off x="1152" y="1567"/>
              <a:ext cx="6" cy="1"/>
            </a:xfrm>
            <a:prstGeom prst="line">
              <a:avLst/>
            </a:prstGeom>
            <a:noFill/>
            <a:ln w="30163">
              <a:solidFill>
                <a:srgbClr val="FF00FF"/>
              </a:solidFill>
              <a:round/>
              <a:headEnd/>
              <a:tailEnd/>
            </a:ln>
          </p:spPr>
          <p:txBody>
            <a:bodyPr/>
            <a:lstStyle/>
            <a:p>
              <a:endParaRPr lang="en-GB"/>
            </a:p>
          </p:txBody>
        </p:sp>
        <p:sp>
          <p:nvSpPr>
            <p:cNvPr id="315450" name="Line 58"/>
            <p:cNvSpPr>
              <a:spLocks noChangeShapeType="1"/>
            </p:cNvSpPr>
            <p:nvPr/>
          </p:nvSpPr>
          <p:spPr bwMode="auto">
            <a:xfrm>
              <a:off x="1158" y="1567"/>
              <a:ext cx="13" cy="1"/>
            </a:xfrm>
            <a:prstGeom prst="line">
              <a:avLst/>
            </a:prstGeom>
            <a:noFill/>
            <a:ln w="30163">
              <a:solidFill>
                <a:srgbClr val="FF00FF"/>
              </a:solidFill>
              <a:round/>
              <a:headEnd/>
              <a:tailEnd/>
            </a:ln>
          </p:spPr>
          <p:txBody>
            <a:bodyPr/>
            <a:lstStyle/>
            <a:p>
              <a:endParaRPr lang="en-GB"/>
            </a:p>
          </p:txBody>
        </p:sp>
        <p:sp>
          <p:nvSpPr>
            <p:cNvPr id="315451" name="Line 59"/>
            <p:cNvSpPr>
              <a:spLocks noChangeShapeType="1"/>
            </p:cNvSpPr>
            <p:nvPr/>
          </p:nvSpPr>
          <p:spPr bwMode="auto">
            <a:xfrm>
              <a:off x="1171" y="1567"/>
              <a:ext cx="12" cy="1"/>
            </a:xfrm>
            <a:prstGeom prst="line">
              <a:avLst/>
            </a:prstGeom>
            <a:noFill/>
            <a:ln w="30163">
              <a:solidFill>
                <a:srgbClr val="FF00FF"/>
              </a:solidFill>
              <a:round/>
              <a:headEnd/>
              <a:tailEnd/>
            </a:ln>
          </p:spPr>
          <p:txBody>
            <a:bodyPr/>
            <a:lstStyle/>
            <a:p>
              <a:endParaRPr lang="en-GB"/>
            </a:p>
          </p:txBody>
        </p:sp>
        <p:sp>
          <p:nvSpPr>
            <p:cNvPr id="315452" name="Line 60"/>
            <p:cNvSpPr>
              <a:spLocks noChangeShapeType="1"/>
            </p:cNvSpPr>
            <p:nvPr/>
          </p:nvSpPr>
          <p:spPr bwMode="auto">
            <a:xfrm>
              <a:off x="1183" y="1567"/>
              <a:ext cx="7" cy="1"/>
            </a:xfrm>
            <a:prstGeom prst="line">
              <a:avLst/>
            </a:prstGeom>
            <a:noFill/>
            <a:ln w="30163">
              <a:solidFill>
                <a:srgbClr val="FF00FF"/>
              </a:solidFill>
              <a:round/>
              <a:headEnd/>
              <a:tailEnd/>
            </a:ln>
          </p:spPr>
          <p:txBody>
            <a:bodyPr/>
            <a:lstStyle/>
            <a:p>
              <a:endParaRPr lang="en-GB"/>
            </a:p>
          </p:txBody>
        </p:sp>
        <p:sp>
          <p:nvSpPr>
            <p:cNvPr id="315453" name="Line 61"/>
            <p:cNvSpPr>
              <a:spLocks noChangeShapeType="1"/>
            </p:cNvSpPr>
            <p:nvPr/>
          </p:nvSpPr>
          <p:spPr bwMode="auto">
            <a:xfrm>
              <a:off x="1190" y="1567"/>
              <a:ext cx="13" cy="1"/>
            </a:xfrm>
            <a:prstGeom prst="line">
              <a:avLst/>
            </a:prstGeom>
            <a:noFill/>
            <a:ln w="30163">
              <a:solidFill>
                <a:srgbClr val="FF00FF"/>
              </a:solidFill>
              <a:round/>
              <a:headEnd/>
              <a:tailEnd/>
            </a:ln>
          </p:spPr>
          <p:txBody>
            <a:bodyPr/>
            <a:lstStyle/>
            <a:p>
              <a:endParaRPr lang="en-GB"/>
            </a:p>
          </p:txBody>
        </p:sp>
        <p:sp>
          <p:nvSpPr>
            <p:cNvPr id="315454" name="Line 62"/>
            <p:cNvSpPr>
              <a:spLocks noChangeShapeType="1"/>
            </p:cNvSpPr>
            <p:nvPr/>
          </p:nvSpPr>
          <p:spPr bwMode="auto">
            <a:xfrm>
              <a:off x="1203" y="1567"/>
              <a:ext cx="6" cy="1"/>
            </a:xfrm>
            <a:prstGeom prst="line">
              <a:avLst/>
            </a:prstGeom>
            <a:noFill/>
            <a:ln w="30163">
              <a:solidFill>
                <a:srgbClr val="FF00FF"/>
              </a:solidFill>
              <a:round/>
              <a:headEnd/>
              <a:tailEnd/>
            </a:ln>
          </p:spPr>
          <p:txBody>
            <a:bodyPr/>
            <a:lstStyle/>
            <a:p>
              <a:endParaRPr lang="en-GB"/>
            </a:p>
          </p:txBody>
        </p:sp>
        <p:sp>
          <p:nvSpPr>
            <p:cNvPr id="315455" name="Line 63"/>
            <p:cNvSpPr>
              <a:spLocks noChangeShapeType="1"/>
            </p:cNvSpPr>
            <p:nvPr/>
          </p:nvSpPr>
          <p:spPr bwMode="auto">
            <a:xfrm>
              <a:off x="1209" y="1567"/>
              <a:ext cx="13" cy="1"/>
            </a:xfrm>
            <a:prstGeom prst="line">
              <a:avLst/>
            </a:prstGeom>
            <a:noFill/>
            <a:ln w="30163">
              <a:solidFill>
                <a:srgbClr val="FF00FF"/>
              </a:solidFill>
              <a:round/>
              <a:headEnd/>
              <a:tailEnd/>
            </a:ln>
          </p:spPr>
          <p:txBody>
            <a:bodyPr/>
            <a:lstStyle/>
            <a:p>
              <a:endParaRPr lang="en-GB"/>
            </a:p>
          </p:txBody>
        </p:sp>
        <p:sp>
          <p:nvSpPr>
            <p:cNvPr id="315456" name="Line 64"/>
            <p:cNvSpPr>
              <a:spLocks noChangeShapeType="1"/>
            </p:cNvSpPr>
            <p:nvPr/>
          </p:nvSpPr>
          <p:spPr bwMode="auto">
            <a:xfrm>
              <a:off x="1222" y="1567"/>
              <a:ext cx="12" cy="1"/>
            </a:xfrm>
            <a:prstGeom prst="line">
              <a:avLst/>
            </a:prstGeom>
            <a:noFill/>
            <a:ln w="30163">
              <a:solidFill>
                <a:srgbClr val="FF00FF"/>
              </a:solidFill>
              <a:round/>
              <a:headEnd/>
              <a:tailEnd/>
            </a:ln>
          </p:spPr>
          <p:txBody>
            <a:bodyPr/>
            <a:lstStyle/>
            <a:p>
              <a:endParaRPr lang="en-GB"/>
            </a:p>
          </p:txBody>
        </p:sp>
        <p:sp>
          <p:nvSpPr>
            <p:cNvPr id="315457" name="Line 65"/>
            <p:cNvSpPr>
              <a:spLocks noChangeShapeType="1"/>
            </p:cNvSpPr>
            <p:nvPr/>
          </p:nvSpPr>
          <p:spPr bwMode="auto">
            <a:xfrm>
              <a:off x="1234" y="1567"/>
              <a:ext cx="7" cy="1"/>
            </a:xfrm>
            <a:prstGeom prst="line">
              <a:avLst/>
            </a:prstGeom>
            <a:noFill/>
            <a:ln w="30163">
              <a:solidFill>
                <a:srgbClr val="FF00FF"/>
              </a:solidFill>
              <a:round/>
              <a:headEnd/>
              <a:tailEnd/>
            </a:ln>
          </p:spPr>
          <p:txBody>
            <a:bodyPr/>
            <a:lstStyle/>
            <a:p>
              <a:endParaRPr lang="en-GB"/>
            </a:p>
          </p:txBody>
        </p:sp>
        <p:sp>
          <p:nvSpPr>
            <p:cNvPr id="315458" name="Line 66"/>
            <p:cNvSpPr>
              <a:spLocks noChangeShapeType="1"/>
            </p:cNvSpPr>
            <p:nvPr/>
          </p:nvSpPr>
          <p:spPr bwMode="auto">
            <a:xfrm>
              <a:off x="1241" y="1567"/>
              <a:ext cx="13" cy="1"/>
            </a:xfrm>
            <a:prstGeom prst="line">
              <a:avLst/>
            </a:prstGeom>
            <a:noFill/>
            <a:ln w="30163">
              <a:solidFill>
                <a:srgbClr val="FF00FF"/>
              </a:solidFill>
              <a:round/>
              <a:headEnd/>
              <a:tailEnd/>
            </a:ln>
          </p:spPr>
          <p:txBody>
            <a:bodyPr/>
            <a:lstStyle/>
            <a:p>
              <a:endParaRPr lang="en-GB"/>
            </a:p>
          </p:txBody>
        </p:sp>
        <p:sp>
          <p:nvSpPr>
            <p:cNvPr id="315459" name="Line 67"/>
            <p:cNvSpPr>
              <a:spLocks noChangeShapeType="1"/>
            </p:cNvSpPr>
            <p:nvPr/>
          </p:nvSpPr>
          <p:spPr bwMode="auto">
            <a:xfrm>
              <a:off x="1254" y="1567"/>
              <a:ext cx="6" cy="1"/>
            </a:xfrm>
            <a:prstGeom prst="line">
              <a:avLst/>
            </a:prstGeom>
            <a:noFill/>
            <a:ln w="30163">
              <a:solidFill>
                <a:srgbClr val="FF00FF"/>
              </a:solidFill>
              <a:round/>
              <a:headEnd/>
              <a:tailEnd/>
            </a:ln>
          </p:spPr>
          <p:txBody>
            <a:bodyPr/>
            <a:lstStyle/>
            <a:p>
              <a:endParaRPr lang="en-GB"/>
            </a:p>
          </p:txBody>
        </p:sp>
        <p:sp>
          <p:nvSpPr>
            <p:cNvPr id="315460" name="Line 68"/>
            <p:cNvSpPr>
              <a:spLocks noChangeShapeType="1"/>
            </p:cNvSpPr>
            <p:nvPr/>
          </p:nvSpPr>
          <p:spPr bwMode="auto">
            <a:xfrm>
              <a:off x="1260" y="1567"/>
              <a:ext cx="13" cy="1"/>
            </a:xfrm>
            <a:prstGeom prst="line">
              <a:avLst/>
            </a:prstGeom>
            <a:noFill/>
            <a:ln w="30163">
              <a:solidFill>
                <a:srgbClr val="FF00FF"/>
              </a:solidFill>
              <a:round/>
              <a:headEnd/>
              <a:tailEnd/>
            </a:ln>
          </p:spPr>
          <p:txBody>
            <a:bodyPr/>
            <a:lstStyle/>
            <a:p>
              <a:endParaRPr lang="en-GB"/>
            </a:p>
          </p:txBody>
        </p:sp>
        <p:sp>
          <p:nvSpPr>
            <p:cNvPr id="315461" name="Line 69"/>
            <p:cNvSpPr>
              <a:spLocks noChangeShapeType="1"/>
            </p:cNvSpPr>
            <p:nvPr/>
          </p:nvSpPr>
          <p:spPr bwMode="auto">
            <a:xfrm>
              <a:off x="1273" y="1567"/>
              <a:ext cx="12" cy="1"/>
            </a:xfrm>
            <a:prstGeom prst="line">
              <a:avLst/>
            </a:prstGeom>
            <a:noFill/>
            <a:ln w="30163">
              <a:solidFill>
                <a:srgbClr val="FF00FF"/>
              </a:solidFill>
              <a:round/>
              <a:headEnd/>
              <a:tailEnd/>
            </a:ln>
          </p:spPr>
          <p:txBody>
            <a:bodyPr/>
            <a:lstStyle/>
            <a:p>
              <a:endParaRPr lang="en-GB"/>
            </a:p>
          </p:txBody>
        </p:sp>
        <p:sp>
          <p:nvSpPr>
            <p:cNvPr id="315462" name="Line 70"/>
            <p:cNvSpPr>
              <a:spLocks noChangeShapeType="1"/>
            </p:cNvSpPr>
            <p:nvPr/>
          </p:nvSpPr>
          <p:spPr bwMode="auto">
            <a:xfrm>
              <a:off x="1285" y="1567"/>
              <a:ext cx="7" cy="1"/>
            </a:xfrm>
            <a:prstGeom prst="line">
              <a:avLst/>
            </a:prstGeom>
            <a:noFill/>
            <a:ln w="30163">
              <a:solidFill>
                <a:srgbClr val="FF00FF"/>
              </a:solidFill>
              <a:round/>
              <a:headEnd/>
              <a:tailEnd/>
            </a:ln>
          </p:spPr>
          <p:txBody>
            <a:bodyPr/>
            <a:lstStyle/>
            <a:p>
              <a:endParaRPr lang="en-GB"/>
            </a:p>
          </p:txBody>
        </p:sp>
        <p:sp>
          <p:nvSpPr>
            <p:cNvPr id="315463" name="Line 71"/>
            <p:cNvSpPr>
              <a:spLocks noChangeShapeType="1"/>
            </p:cNvSpPr>
            <p:nvPr/>
          </p:nvSpPr>
          <p:spPr bwMode="auto">
            <a:xfrm>
              <a:off x="1292" y="1567"/>
              <a:ext cx="13" cy="1"/>
            </a:xfrm>
            <a:prstGeom prst="line">
              <a:avLst/>
            </a:prstGeom>
            <a:noFill/>
            <a:ln w="30163">
              <a:solidFill>
                <a:srgbClr val="FF00FF"/>
              </a:solidFill>
              <a:round/>
              <a:headEnd/>
              <a:tailEnd/>
            </a:ln>
          </p:spPr>
          <p:txBody>
            <a:bodyPr/>
            <a:lstStyle/>
            <a:p>
              <a:endParaRPr lang="en-GB"/>
            </a:p>
          </p:txBody>
        </p:sp>
        <p:sp>
          <p:nvSpPr>
            <p:cNvPr id="315464" name="Line 72"/>
            <p:cNvSpPr>
              <a:spLocks noChangeShapeType="1"/>
            </p:cNvSpPr>
            <p:nvPr/>
          </p:nvSpPr>
          <p:spPr bwMode="auto">
            <a:xfrm>
              <a:off x="1305" y="1567"/>
              <a:ext cx="6" cy="1"/>
            </a:xfrm>
            <a:prstGeom prst="line">
              <a:avLst/>
            </a:prstGeom>
            <a:noFill/>
            <a:ln w="30163">
              <a:solidFill>
                <a:srgbClr val="FF00FF"/>
              </a:solidFill>
              <a:round/>
              <a:headEnd/>
              <a:tailEnd/>
            </a:ln>
          </p:spPr>
          <p:txBody>
            <a:bodyPr/>
            <a:lstStyle/>
            <a:p>
              <a:endParaRPr lang="en-GB"/>
            </a:p>
          </p:txBody>
        </p:sp>
        <p:sp>
          <p:nvSpPr>
            <p:cNvPr id="315465" name="Line 73"/>
            <p:cNvSpPr>
              <a:spLocks noChangeShapeType="1"/>
            </p:cNvSpPr>
            <p:nvPr/>
          </p:nvSpPr>
          <p:spPr bwMode="auto">
            <a:xfrm>
              <a:off x="1311" y="1567"/>
              <a:ext cx="13" cy="1"/>
            </a:xfrm>
            <a:prstGeom prst="line">
              <a:avLst/>
            </a:prstGeom>
            <a:noFill/>
            <a:ln w="30163">
              <a:solidFill>
                <a:srgbClr val="FF00FF"/>
              </a:solidFill>
              <a:round/>
              <a:headEnd/>
              <a:tailEnd/>
            </a:ln>
          </p:spPr>
          <p:txBody>
            <a:bodyPr/>
            <a:lstStyle/>
            <a:p>
              <a:endParaRPr lang="en-GB"/>
            </a:p>
          </p:txBody>
        </p:sp>
        <p:sp>
          <p:nvSpPr>
            <p:cNvPr id="315466" name="Line 74"/>
            <p:cNvSpPr>
              <a:spLocks noChangeShapeType="1"/>
            </p:cNvSpPr>
            <p:nvPr/>
          </p:nvSpPr>
          <p:spPr bwMode="auto">
            <a:xfrm>
              <a:off x="1324" y="1567"/>
              <a:ext cx="12" cy="1"/>
            </a:xfrm>
            <a:prstGeom prst="line">
              <a:avLst/>
            </a:prstGeom>
            <a:noFill/>
            <a:ln w="30163">
              <a:solidFill>
                <a:srgbClr val="FF00FF"/>
              </a:solidFill>
              <a:round/>
              <a:headEnd/>
              <a:tailEnd/>
            </a:ln>
          </p:spPr>
          <p:txBody>
            <a:bodyPr/>
            <a:lstStyle/>
            <a:p>
              <a:endParaRPr lang="en-GB"/>
            </a:p>
          </p:txBody>
        </p:sp>
        <p:sp>
          <p:nvSpPr>
            <p:cNvPr id="315467" name="Line 75"/>
            <p:cNvSpPr>
              <a:spLocks noChangeShapeType="1"/>
            </p:cNvSpPr>
            <p:nvPr/>
          </p:nvSpPr>
          <p:spPr bwMode="auto">
            <a:xfrm>
              <a:off x="1336" y="1567"/>
              <a:ext cx="7" cy="1"/>
            </a:xfrm>
            <a:prstGeom prst="line">
              <a:avLst/>
            </a:prstGeom>
            <a:noFill/>
            <a:ln w="30163">
              <a:solidFill>
                <a:srgbClr val="FF00FF"/>
              </a:solidFill>
              <a:round/>
              <a:headEnd/>
              <a:tailEnd/>
            </a:ln>
          </p:spPr>
          <p:txBody>
            <a:bodyPr/>
            <a:lstStyle/>
            <a:p>
              <a:endParaRPr lang="en-GB"/>
            </a:p>
          </p:txBody>
        </p:sp>
        <p:sp>
          <p:nvSpPr>
            <p:cNvPr id="315468" name="Line 76"/>
            <p:cNvSpPr>
              <a:spLocks noChangeShapeType="1"/>
            </p:cNvSpPr>
            <p:nvPr/>
          </p:nvSpPr>
          <p:spPr bwMode="auto">
            <a:xfrm>
              <a:off x="1343" y="1567"/>
              <a:ext cx="13" cy="1"/>
            </a:xfrm>
            <a:prstGeom prst="line">
              <a:avLst/>
            </a:prstGeom>
            <a:noFill/>
            <a:ln w="30163">
              <a:solidFill>
                <a:srgbClr val="FF00FF"/>
              </a:solidFill>
              <a:round/>
              <a:headEnd/>
              <a:tailEnd/>
            </a:ln>
          </p:spPr>
          <p:txBody>
            <a:bodyPr/>
            <a:lstStyle/>
            <a:p>
              <a:endParaRPr lang="en-GB"/>
            </a:p>
          </p:txBody>
        </p:sp>
        <p:sp>
          <p:nvSpPr>
            <p:cNvPr id="315469" name="Line 77"/>
            <p:cNvSpPr>
              <a:spLocks noChangeShapeType="1"/>
            </p:cNvSpPr>
            <p:nvPr/>
          </p:nvSpPr>
          <p:spPr bwMode="auto">
            <a:xfrm>
              <a:off x="1356" y="1567"/>
              <a:ext cx="6" cy="1"/>
            </a:xfrm>
            <a:prstGeom prst="line">
              <a:avLst/>
            </a:prstGeom>
            <a:noFill/>
            <a:ln w="30163">
              <a:solidFill>
                <a:srgbClr val="FF00FF"/>
              </a:solidFill>
              <a:round/>
              <a:headEnd/>
              <a:tailEnd/>
            </a:ln>
          </p:spPr>
          <p:txBody>
            <a:bodyPr/>
            <a:lstStyle/>
            <a:p>
              <a:endParaRPr lang="en-GB"/>
            </a:p>
          </p:txBody>
        </p:sp>
        <p:sp>
          <p:nvSpPr>
            <p:cNvPr id="315470" name="Line 78"/>
            <p:cNvSpPr>
              <a:spLocks noChangeShapeType="1"/>
            </p:cNvSpPr>
            <p:nvPr/>
          </p:nvSpPr>
          <p:spPr bwMode="auto">
            <a:xfrm>
              <a:off x="1362" y="1567"/>
              <a:ext cx="13" cy="1"/>
            </a:xfrm>
            <a:prstGeom prst="line">
              <a:avLst/>
            </a:prstGeom>
            <a:noFill/>
            <a:ln w="30163">
              <a:solidFill>
                <a:srgbClr val="FF00FF"/>
              </a:solidFill>
              <a:round/>
              <a:headEnd/>
              <a:tailEnd/>
            </a:ln>
          </p:spPr>
          <p:txBody>
            <a:bodyPr/>
            <a:lstStyle/>
            <a:p>
              <a:endParaRPr lang="en-GB"/>
            </a:p>
          </p:txBody>
        </p:sp>
        <p:sp>
          <p:nvSpPr>
            <p:cNvPr id="315471" name="Line 79"/>
            <p:cNvSpPr>
              <a:spLocks noChangeShapeType="1"/>
            </p:cNvSpPr>
            <p:nvPr/>
          </p:nvSpPr>
          <p:spPr bwMode="auto">
            <a:xfrm>
              <a:off x="1375" y="1567"/>
              <a:ext cx="12" cy="1"/>
            </a:xfrm>
            <a:prstGeom prst="line">
              <a:avLst/>
            </a:prstGeom>
            <a:noFill/>
            <a:ln w="30163">
              <a:solidFill>
                <a:srgbClr val="FF00FF"/>
              </a:solidFill>
              <a:round/>
              <a:headEnd/>
              <a:tailEnd/>
            </a:ln>
          </p:spPr>
          <p:txBody>
            <a:bodyPr/>
            <a:lstStyle/>
            <a:p>
              <a:endParaRPr lang="en-GB"/>
            </a:p>
          </p:txBody>
        </p:sp>
        <p:sp>
          <p:nvSpPr>
            <p:cNvPr id="315472" name="Line 80"/>
            <p:cNvSpPr>
              <a:spLocks noChangeShapeType="1"/>
            </p:cNvSpPr>
            <p:nvPr/>
          </p:nvSpPr>
          <p:spPr bwMode="auto">
            <a:xfrm>
              <a:off x="1387" y="1567"/>
              <a:ext cx="7" cy="1"/>
            </a:xfrm>
            <a:prstGeom prst="line">
              <a:avLst/>
            </a:prstGeom>
            <a:noFill/>
            <a:ln w="30163">
              <a:solidFill>
                <a:srgbClr val="FF00FF"/>
              </a:solidFill>
              <a:round/>
              <a:headEnd/>
              <a:tailEnd/>
            </a:ln>
          </p:spPr>
          <p:txBody>
            <a:bodyPr/>
            <a:lstStyle/>
            <a:p>
              <a:endParaRPr lang="en-GB"/>
            </a:p>
          </p:txBody>
        </p:sp>
        <p:sp>
          <p:nvSpPr>
            <p:cNvPr id="315473" name="Line 81"/>
            <p:cNvSpPr>
              <a:spLocks noChangeShapeType="1"/>
            </p:cNvSpPr>
            <p:nvPr/>
          </p:nvSpPr>
          <p:spPr bwMode="auto">
            <a:xfrm>
              <a:off x="1394" y="1567"/>
              <a:ext cx="13" cy="1"/>
            </a:xfrm>
            <a:prstGeom prst="line">
              <a:avLst/>
            </a:prstGeom>
            <a:noFill/>
            <a:ln w="30163">
              <a:solidFill>
                <a:srgbClr val="FF00FF"/>
              </a:solidFill>
              <a:round/>
              <a:headEnd/>
              <a:tailEnd/>
            </a:ln>
          </p:spPr>
          <p:txBody>
            <a:bodyPr/>
            <a:lstStyle/>
            <a:p>
              <a:endParaRPr lang="en-GB"/>
            </a:p>
          </p:txBody>
        </p:sp>
        <p:sp>
          <p:nvSpPr>
            <p:cNvPr id="315474" name="Line 82"/>
            <p:cNvSpPr>
              <a:spLocks noChangeShapeType="1"/>
            </p:cNvSpPr>
            <p:nvPr/>
          </p:nvSpPr>
          <p:spPr bwMode="auto">
            <a:xfrm>
              <a:off x="1407" y="1567"/>
              <a:ext cx="6" cy="1"/>
            </a:xfrm>
            <a:prstGeom prst="line">
              <a:avLst/>
            </a:prstGeom>
            <a:noFill/>
            <a:ln w="30163">
              <a:solidFill>
                <a:srgbClr val="FF00FF"/>
              </a:solidFill>
              <a:round/>
              <a:headEnd/>
              <a:tailEnd/>
            </a:ln>
          </p:spPr>
          <p:txBody>
            <a:bodyPr/>
            <a:lstStyle/>
            <a:p>
              <a:endParaRPr lang="en-GB"/>
            </a:p>
          </p:txBody>
        </p:sp>
        <p:sp>
          <p:nvSpPr>
            <p:cNvPr id="315475" name="Line 83"/>
            <p:cNvSpPr>
              <a:spLocks noChangeShapeType="1"/>
            </p:cNvSpPr>
            <p:nvPr/>
          </p:nvSpPr>
          <p:spPr bwMode="auto">
            <a:xfrm>
              <a:off x="1413" y="1567"/>
              <a:ext cx="13" cy="1"/>
            </a:xfrm>
            <a:prstGeom prst="line">
              <a:avLst/>
            </a:prstGeom>
            <a:noFill/>
            <a:ln w="30163">
              <a:solidFill>
                <a:srgbClr val="FF00FF"/>
              </a:solidFill>
              <a:round/>
              <a:headEnd/>
              <a:tailEnd/>
            </a:ln>
          </p:spPr>
          <p:txBody>
            <a:bodyPr/>
            <a:lstStyle/>
            <a:p>
              <a:endParaRPr lang="en-GB"/>
            </a:p>
          </p:txBody>
        </p:sp>
        <p:sp>
          <p:nvSpPr>
            <p:cNvPr id="315476" name="Line 84"/>
            <p:cNvSpPr>
              <a:spLocks noChangeShapeType="1"/>
            </p:cNvSpPr>
            <p:nvPr/>
          </p:nvSpPr>
          <p:spPr bwMode="auto">
            <a:xfrm>
              <a:off x="1426" y="1567"/>
              <a:ext cx="12" cy="1"/>
            </a:xfrm>
            <a:prstGeom prst="line">
              <a:avLst/>
            </a:prstGeom>
            <a:noFill/>
            <a:ln w="30163">
              <a:solidFill>
                <a:srgbClr val="FF00FF"/>
              </a:solidFill>
              <a:round/>
              <a:headEnd/>
              <a:tailEnd/>
            </a:ln>
          </p:spPr>
          <p:txBody>
            <a:bodyPr/>
            <a:lstStyle/>
            <a:p>
              <a:endParaRPr lang="en-GB"/>
            </a:p>
          </p:txBody>
        </p:sp>
        <p:sp>
          <p:nvSpPr>
            <p:cNvPr id="315477" name="Line 85"/>
            <p:cNvSpPr>
              <a:spLocks noChangeShapeType="1"/>
            </p:cNvSpPr>
            <p:nvPr/>
          </p:nvSpPr>
          <p:spPr bwMode="auto">
            <a:xfrm>
              <a:off x="1438" y="1567"/>
              <a:ext cx="7" cy="1"/>
            </a:xfrm>
            <a:prstGeom prst="line">
              <a:avLst/>
            </a:prstGeom>
            <a:noFill/>
            <a:ln w="30163">
              <a:solidFill>
                <a:srgbClr val="FF00FF"/>
              </a:solidFill>
              <a:round/>
              <a:headEnd/>
              <a:tailEnd/>
            </a:ln>
          </p:spPr>
          <p:txBody>
            <a:bodyPr/>
            <a:lstStyle/>
            <a:p>
              <a:endParaRPr lang="en-GB"/>
            </a:p>
          </p:txBody>
        </p:sp>
        <p:sp>
          <p:nvSpPr>
            <p:cNvPr id="315478" name="Line 86"/>
            <p:cNvSpPr>
              <a:spLocks noChangeShapeType="1"/>
            </p:cNvSpPr>
            <p:nvPr/>
          </p:nvSpPr>
          <p:spPr bwMode="auto">
            <a:xfrm>
              <a:off x="1445" y="1567"/>
              <a:ext cx="13" cy="1"/>
            </a:xfrm>
            <a:prstGeom prst="line">
              <a:avLst/>
            </a:prstGeom>
            <a:noFill/>
            <a:ln w="30163">
              <a:solidFill>
                <a:srgbClr val="FF00FF"/>
              </a:solidFill>
              <a:round/>
              <a:headEnd/>
              <a:tailEnd/>
            </a:ln>
          </p:spPr>
          <p:txBody>
            <a:bodyPr/>
            <a:lstStyle/>
            <a:p>
              <a:endParaRPr lang="en-GB"/>
            </a:p>
          </p:txBody>
        </p:sp>
        <p:sp>
          <p:nvSpPr>
            <p:cNvPr id="315479" name="Line 87"/>
            <p:cNvSpPr>
              <a:spLocks noChangeShapeType="1"/>
            </p:cNvSpPr>
            <p:nvPr/>
          </p:nvSpPr>
          <p:spPr bwMode="auto">
            <a:xfrm>
              <a:off x="1458" y="1567"/>
              <a:ext cx="6" cy="1"/>
            </a:xfrm>
            <a:prstGeom prst="line">
              <a:avLst/>
            </a:prstGeom>
            <a:noFill/>
            <a:ln w="30163">
              <a:solidFill>
                <a:srgbClr val="FF00FF"/>
              </a:solidFill>
              <a:round/>
              <a:headEnd/>
              <a:tailEnd/>
            </a:ln>
          </p:spPr>
          <p:txBody>
            <a:bodyPr/>
            <a:lstStyle/>
            <a:p>
              <a:endParaRPr lang="en-GB"/>
            </a:p>
          </p:txBody>
        </p:sp>
        <p:sp>
          <p:nvSpPr>
            <p:cNvPr id="315480" name="Line 88"/>
            <p:cNvSpPr>
              <a:spLocks noChangeShapeType="1"/>
            </p:cNvSpPr>
            <p:nvPr/>
          </p:nvSpPr>
          <p:spPr bwMode="auto">
            <a:xfrm>
              <a:off x="1464" y="1567"/>
              <a:ext cx="13" cy="1"/>
            </a:xfrm>
            <a:prstGeom prst="line">
              <a:avLst/>
            </a:prstGeom>
            <a:noFill/>
            <a:ln w="30163">
              <a:solidFill>
                <a:srgbClr val="FF00FF"/>
              </a:solidFill>
              <a:round/>
              <a:headEnd/>
              <a:tailEnd/>
            </a:ln>
          </p:spPr>
          <p:txBody>
            <a:bodyPr/>
            <a:lstStyle/>
            <a:p>
              <a:endParaRPr lang="en-GB"/>
            </a:p>
          </p:txBody>
        </p:sp>
        <p:sp>
          <p:nvSpPr>
            <p:cNvPr id="315481" name="Line 89"/>
            <p:cNvSpPr>
              <a:spLocks noChangeShapeType="1"/>
            </p:cNvSpPr>
            <p:nvPr/>
          </p:nvSpPr>
          <p:spPr bwMode="auto">
            <a:xfrm>
              <a:off x="1477" y="1567"/>
              <a:ext cx="12" cy="1"/>
            </a:xfrm>
            <a:prstGeom prst="line">
              <a:avLst/>
            </a:prstGeom>
            <a:noFill/>
            <a:ln w="30163">
              <a:solidFill>
                <a:srgbClr val="FF00FF"/>
              </a:solidFill>
              <a:round/>
              <a:headEnd/>
              <a:tailEnd/>
            </a:ln>
          </p:spPr>
          <p:txBody>
            <a:bodyPr/>
            <a:lstStyle/>
            <a:p>
              <a:endParaRPr lang="en-GB"/>
            </a:p>
          </p:txBody>
        </p:sp>
        <p:sp>
          <p:nvSpPr>
            <p:cNvPr id="315482" name="Line 90"/>
            <p:cNvSpPr>
              <a:spLocks noChangeShapeType="1"/>
            </p:cNvSpPr>
            <p:nvPr/>
          </p:nvSpPr>
          <p:spPr bwMode="auto">
            <a:xfrm>
              <a:off x="1489" y="1567"/>
              <a:ext cx="7" cy="1"/>
            </a:xfrm>
            <a:prstGeom prst="line">
              <a:avLst/>
            </a:prstGeom>
            <a:noFill/>
            <a:ln w="30163">
              <a:solidFill>
                <a:srgbClr val="FF00FF"/>
              </a:solidFill>
              <a:round/>
              <a:headEnd/>
              <a:tailEnd/>
            </a:ln>
          </p:spPr>
          <p:txBody>
            <a:bodyPr/>
            <a:lstStyle/>
            <a:p>
              <a:endParaRPr lang="en-GB"/>
            </a:p>
          </p:txBody>
        </p:sp>
        <p:sp>
          <p:nvSpPr>
            <p:cNvPr id="315483" name="Line 91"/>
            <p:cNvSpPr>
              <a:spLocks noChangeShapeType="1"/>
            </p:cNvSpPr>
            <p:nvPr/>
          </p:nvSpPr>
          <p:spPr bwMode="auto">
            <a:xfrm>
              <a:off x="1496" y="1567"/>
              <a:ext cx="13" cy="1"/>
            </a:xfrm>
            <a:prstGeom prst="line">
              <a:avLst/>
            </a:prstGeom>
            <a:noFill/>
            <a:ln w="30163">
              <a:solidFill>
                <a:srgbClr val="FF00FF"/>
              </a:solidFill>
              <a:round/>
              <a:headEnd/>
              <a:tailEnd/>
            </a:ln>
          </p:spPr>
          <p:txBody>
            <a:bodyPr/>
            <a:lstStyle/>
            <a:p>
              <a:endParaRPr lang="en-GB"/>
            </a:p>
          </p:txBody>
        </p:sp>
        <p:sp>
          <p:nvSpPr>
            <p:cNvPr id="315484" name="Line 92"/>
            <p:cNvSpPr>
              <a:spLocks noChangeShapeType="1"/>
            </p:cNvSpPr>
            <p:nvPr/>
          </p:nvSpPr>
          <p:spPr bwMode="auto">
            <a:xfrm>
              <a:off x="1509" y="1567"/>
              <a:ext cx="6" cy="1"/>
            </a:xfrm>
            <a:prstGeom prst="line">
              <a:avLst/>
            </a:prstGeom>
            <a:noFill/>
            <a:ln w="30163">
              <a:solidFill>
                <a:srgbClr val="FF00FF"/>
              </a:solidFill>
              <a:round/>
              <a:headEnd/>
              <a:tailEnd/>
            </a:ln>
          </p:spPr>
          <p:txBody>
            <a:bodyPr/>
            <a:lstStyle/>
            <a:p>
              <a:endParaRPr lang="en-GB"/>
            </a:p>
          </p:txBody>
        </p:sp>
        <p:sp>
          <p:nvSpPr>
            <p:cNvPr id="315485" name="Line 93"/>
            <p:cNvSpPr>
              <a:spLocks noChangeShapeType="1"/>
            </p:cNvSpPr>
            <p:nvPr/>
          </p:nvSpPr>
          <p:spPr bwMode="auto">
            <a:xfrm>
              <a:off x="1515" y="1567"/>
              <a:ext cx="13" cy="1"/>
            </a:xfrm>
            <a:prstGeom prst="line">
              <a:avLst/>
            </a:prstGeom>
            <a:noFill/>
            <a:ln w="30163">
              <a:solidFill>
                <a:srgbClr val="FF00FF"/>
              </a:solidFill>
              <a:round/>
              <a:headEnd/>
              <a:tailEnd/>
            </a:ln>
          </p:spPr>
          <p:txBody>
            <a:bodyPr/>
            <a:lstStyle/>
            <a:p>
              <a:endParaRPr lang="en-GB"/>
            </a:p>
          </p:txBody>
        </p:sp>
        <p:sp>
          <p:nvSpPr>
            <p:cNvPr id="315486" name="Line 94"/>
            <p:cNvSpPr>
              <a:spLocks noChangeShapeType="1"/>
            </p:cNvSpPr>
            <p:nvPr/>
          </p:nvSpPr>
          <p:spPr bwMode="auto">
            <a:xfrm>
              <a:off x="1528" y="1567"/>
              <a:ext cx="6" cy="1"/>
            </a:xfrm>
            <a:prstGeom prst="line">
              <a:avLst/>
            </a:prstGeom>
            <a:noFill/>
            <a:ln w="30163">
              <a:solidFill>
                <a:srgbClr val="FF00FF"/>
              </a:solidFill>
              <a:round/>
              <a:headEnd/>
              <a:tailEnd/>
            </a:ln>
          </p:spPr>
          <p:txBody>
            <a:bodyPr/>
            <a:lstStyle/>
            <a:p>
              <a:endParaRPr lang="en-GB"/>
            </a:p>
          </p:txBody>
        </p:sp>
        <p:sp>
          <p:nvSpPr>
            <p:cNvPr id="315487" name="Line 95"/>
            <p:cNvSpPr>
              <a:spLocks noChangeShapeType="1"/>
            </p:cNvSpPr>
            <p:nvPr/>
          </p:nvSpPr>
          <p:spPr bwMode="auto">
            <a:xfrm>
              <a:off x="1534" y="1567"/>
              <a:ext cx="13" cy="1"/>
            </a:xfrm>
            <a:prstGeom prst="line">
              <a:avLst/>
            </a:prstGeom>
            <a:noFill/>
            <a:ln w="30163">
              <a:solidFill>
                <a:srgbClr val="FF00FF"/>
              </a:solidFill>
              <a:round/>
              <a:headEnd/>
              <a:tailEnd/>
            </a:ln>
          </p:spPr>
          <p:txBody>
            <a:bodyPr/>
            <a:lstStyle/>
            <a:p>
              <a:endParaRPr lang="en-GB"/>
            </a:p>
          </p:txBody>
        </p:sp>
        <p:sp>
          <p:nvSpPr>
            <p:cNvPr id="315488" name="Line 96"/>
            <p:cNvSpPr>
              <a:spLocks noChangeShapeType="1"/>
            </p:cNvSpPr>
            <p:nvPr/>
          </p:nvSpPr>
          <p:spPr bwMode="auto">
            <a:xfrm>
              <a:off x="1547" y="1567"/>
              <a:ext cx="13" cy="1"/>
            </a:xfrm>
            <a:prstGeom prst="line">
              <a:avLst/>
            </a:prstGeom>
            <a:noFill/>
            <a:ln w="30163">
              <a:solidFill>
                <a:srgbClr val="FF00FF"/>
              </a:solidFill>
              <a:round/>
              <a:headEnd/>
              <a:tailEnd/>
            </a:ln>
          </p:spPr>
          <p:txBody>
            <a:bodyPr/>
            <a:lstStyle/>
            <a:p>
              <a:endParaRPr lang="en-GB"/>
            </a:p>
          </p:txBody>
        </p:sp>
        <p:sp>
          <p:nvSpPr>
            <p:cNvPr id="315489" name="Line 97"/>
            <p:cNvSpPr>
              <a:spLocks noChangeShapeType="1"/>
            </p:cNvSpPr>
            <p:nvPr/>
          </p:nvSpPr>
          <p:spPr bwMode="auto">
            <a:xfrm>
              <a:off x="1560" y="1567"/>
              <a:ext cx="6" cy="1"/>
            </a:xfrm>
            <a:prstGeom prst="line">
              <a:avLst/>
            </a:prstGeom>
            <a:noFill/>
            <a:ln w="30163">
              <a:solidFill>
                <a:srgbClr val="FF00FF"/>
              </a:solidFill>
              <a:round/>
              <a:headEnd/>
              <a:tailEnd/>
            </a:ln>
          </p:spPr>
          <p:txBody>
            <a:bodyPr/>
            <a:lstStyle/>
            <a:p>
              <a:endParaRPr lang="en-GB"/>
            </a:p>
          </p:txBody>
        </p:sp>
        <p:sp>
          <p:nvSpPr>
            <p:cNvPr id="315490" name="Line 98"/>
            <p:cNvSpPr>
              <a:spLocks noChangeShapeType="1"/>
            </p:cNvSpPr>
            <p:nvPr/>
          </p:nvSpPr>
          <p:spPr bwMode="auto">
            <a:xfrm>
              <a:off x="1566" y="1567"/>
              <a:ext cx="13" cy="1"/>
            </a:xfrm>
            <a:prstGeom prst="line">
              <a:avLst/>
            </a:prstGeom>
            <a:noFill/>
            <a:ln w="30163">
              <a:solidFill>
                <a:srgbClr val="FF00FF"/>
              </a:solidFill>
              <a:round/>
              <a:headEnd/>
              <a:tailEnd/>
            </a:ln>
          </p:spPr>
          <p:txBody>
            <a:bodyPr/>
            <a:lstStyle/>
            <a:p>
              <a:endParaRPr lang="en-GB"/>
            </a:p>
          </p:txBody>
        </p:sp>
        <p:sp>
          <p:nvSpPr>
            <p:cNvPr id="315491" name="Line 99"/>
            <p:cNvSpPr>
              <a:spLocks noChangeShapeType="1"/>
            </p:cNvSpPr>
            <p:nvPr/>
          </p:nvSpPr>
          <p:spPr bwMode="auto">
            <a:xfrm>
              <a:off x="1579" y="1567"/>
              <a:ext cx="6" cy="1"/>
            </a:xfrm>
            <a:prstGeom prst="line">
              <a:avLst/>
            </a:prstGeom>
            <a:noFill/>
            <a:ln w="30163">
              <a:solidFill>
                <a:srgbClr val="FF00FF"/>
              </a:solidFill>
              <a:round/>
              <a:headEnd/>
              <a:tailEnd/>
            </a:ln>
          </p:spPr>
          <p:txBody>
            <a:bodyPr/>
            <a:lstStyle/>
            <a:p>
              <a:endParaRPr lang="en-GB"/>
            </a:p>
          </p:txBody>
        </p:sp>
        <p:sp>
          <p:nvSpPr>
            <p:cNvPr id="315492" name="Line 100"/>
            <p:cNvSpPr>
              <a:spLocks noChangeShapeType="1"/>
            </p:cNvSpPr>
            <p:nvPr/>
          </p:nvSpPr>
          <p:spPr bwMode="auto">
            <a:xfrm>
              <a:off x="1585" y="1567"/>
              <a:ext cx="13" cy="1"/>
            </a:xfrm>
            <a:prstGeom prst="line">
              <a:avLst/>
            </a:prstGeom>
            <a:noFill/>
            <a:ln w="30163">
              <a:solidFill>
                <a:srgbClr val="FF00FF"/>
              </a:solidFill>
              <a:round/>
              <a:headEnd/>
              <a:tailEnd/>
            </a:ln>
          </p:spPr>
          <p:txBody>
            <a:bodyPr/>
            <a:lstStyle/>
            <a:p>
              <a:endParaRPr lang="en-GB"/>
            </a:p>
          </p:txBody>
        </p:sp>
        <p:sp>
          <p:nvSpPr>
            <p:cNvPr id="315493" name="Line 101"/>
            <p:cNvSpPr>
              <a:spLocks noChangeShapeType="1"/>
            </p:cNvSpPr>
            <p:nvPr/>
          </p:nvSpPr>
          <p:spPr bwMode="auto">
            <a:xfrm>
              <a:off x="1598" y="1567"/>
              <a:ext cx="13" cy="1"/>
            </a:xfrm>
            <a:prstGeom prst="line">
              <a:avLst/>
            </a:prstGeom>
            <a:noFill/>
            <a:ln w="30163">
              <a:solidFill>
                <a:srgbClr val="FF00FF"/>
              </a:solidFill>
              <a:round/>
              <a:headEnd/>
              <a:tailEnd/>
            </a:ln>
          </p:spPr>
          <p:txBody>
            <a:bodyPr/>
            <a:lstStyle/>
            <a:p>
              <a:endParaRPr lang="en-GB"/>
            </a:p>
          </p:txBody>
        </p:sp>
        <p:sp>
          <p:nvSpPr>
            <p:cNvPr id="315494" name="Line 102"/>
            <p:cNvSpPr>
              <a:spLocks noChangeShapeType="1"/>
            </p:cNvSpPr>
            <p:nvPr/>
          </p:nvSpPr>
          <p:spPr bwMode="auto">
            <a:xfrm flipV="1">
              <a:off x="1611" y="1560"/>
              <a:ext cx="6" cy="7"/>
            </a:xfrm>
            <a:prstGeom prst="line">
              <a:avLst/>
            </a:prstGeom>
            <a:noFill/>
            <a:ln w="30163">
              <a:solidFill>
                <a:srgbClr val="FF00FF"/>
              </a:solidFill>
              <a:round/>
              <a:headEnd/>
              <a:tailEnd/>
            </a:ln>
          </p:spPr>
          <p:txBody>
            <a:bodyPr/>
            <a:lstStyle/>
            <a:p>
              <a:endParaRPr lang="en-GB"/>
            </a:p>
          </p:txBody>
        </p:sp>
        <p:sp>
          <p:nvSpPr>
            <p:cNvPr id="315495" name="Line 103"/>
            <p:cNvSpPr>
              <a:spLocks noChangeShapeType="1"/>
            </p:cNvSpPr>
            <p:nvPr/>
          </p:nvSpPr>
          <p:spPr bwMode="auto">
            <a:xfrm>
              <a:off x="1617" y="1560"/>
              <a:ext cx="13" cy="1"/>
            </a:xfrm>
            <a:prstGeom prst="line">
              <a:avLst/>
            </a:prstGeom>
            <a:noFill/>
            <a:ln w="30163">
              <a:solidFill>
                <a:srgbClr val="FF00FF"/>
              </a:solidFill>
              <a:round/>
              <a:headEnd/>
              <a:tailEnd/>
            </a:ln>
          </p:spPr>
          <p:txBody>
            <a:bodyPr/>
            <a:lstStyle/>
            <a:p>
              <a:endParaRPr lang="en-GB"/>
            </a:p>
          </p:txBody>
        </p:sp>
        <p:sp>
          <p:nvSpPr>
            <p:cNvPr id="315496" name="Line 104"/>
            <p:cNvSpPr>
              <a:spLocks noChangeShapeType="1"/>
            </p:cNvSpPr>
            <p:nvPr/>
          </p:nvSpPr>
          <p:spPr bwMode="auto">
            <a:xfrm>
              <a:off x="1630" y="1560"/>
              <a:ext cx="6" cy="1"/>
            </a:xfrm>
            <a:prstGeom prst="line">
              <a:avLst/>
            </a:prstGeom>
            <a:noFill/>
            <a:ln w="30163">
              <a:solidFill>
                <a:srgbClr val="FF00FF"/>
              </a:solidFill>
              <a:round/>
              <a:headEnd/>
              <a:tailEnd/>
            </a:ln>
          </p:spPr>
          <p:txBody>
            <a:bodyPr/>
            <a:lstStyle/>
            <a:p>
              <a:endParaRPr lang="en-GB"/>
            </a:p>
          </p:txBody>
        </p:sp>
        <p:sp>
          <p:nvSpPr>
            <p:cNvPr id="315497" name="Line 105"/>
            <p:cNvSpPr>
              <a:spLocks noChangeShapeType="1"/>
            </p:cNvSpPr>
            <p:nvPr/>
          </p:nvSpPr>
          <p:spPr bwMode="auto">
            <a:xfrm>
              <a:off x="1636" y="1560"/>
              <a:ext cx="13" cy="1"/>
            </a:xfrm>
            <a:prstGeom prst="line">
              <a:avLst/>
            </a:prstGeom>
            <a:noFill/>
            <a:ln w="30163">
              <a:solidFill>
                <a:srgbClr val="FF00FF"/>
              </a:solidFill>
              <a:round/>
              <a:headEnd/>
              <a:tailEnd/>
            </a:ln>
          </p:spPr>
          <p:txBody>
            <a:bodyPr/>
            <a:lstStyle/>
            <a:p>
              <a:endParaRPr lang="en-GB"/>
            </a:p>
          </p:txBody>
        </p:sp>
        <p:sp>
          <p:nvSpPr>
            <p:cNvPr id="315498" name="Line 106"/>
            <p:cNvSpPr>
              <a:spLocks noChangeShapeType="1"/>
            </p:cNvSpPr>
            <p:nvPr/>
          </p:nvSpPr>
          <p:spPr bwMode="auto">
            <a:xfrm>
              <a:off x="1649" y="1560"/>
              <a:ext cx="13" cy="1"/>
            </a:xfrm>
            <a:prstGeom prst="line">
              <a:avLst/>
            </a:prstGeom>
            <a:noFill/>
            <a:ln w="30163">
              <a:solidFill>
                <a:srgbClr val="FF00FF"/>
              </a:solidFill>
              <a:round/>
              <a:headEnd/>
              <a:tailEnd/>
            </a:ln>
          </p:spPr>
          <p:txBody>
            <a:bodyPr/>
            <a:lstStyle/>
            <a:p>
              <a:endParaRPr lang="en-GB"/>
            </a:p>
          </p:txBody>
        </p:sp>
        <p:sp>
          <p:nvSpPr>
            <p:cNvPr id="315499" name="Line 107"/>
            <p:cNvSpPr>
              <a:spLocks noChangeShapeType="1"/>
            </p:cNvSpPr>
            <p:nvPr/>
          </p:nvSpPr>
          <p:spPr bwMode="auto">
            <a:xfrm>
              <a:off x="1662" y="1560"/>
              <a:ext cx="6" cy="1"/>
            </a:xfrm>
            <a:prstGeom prst="line">
              <a:avLst/>
            </a:prstGeom>
            <a:noFill/>
            <a:ln w="30163">
              <a:solidFill>
                <a:srgbClr val="FF00FF"/>
              </a:solidFill>
              <a:round/>
              <a:headEnd/>
              <a:tailEnd/>
            </a:ln>
          </p:spPr>
          <p:txBody>
            <a:bodyPr/>
            <a:lstStyle/>
            <a:p>
              <a:endParaRPr lang="en-GB"/>
            </a:p>
          </p:txBody>
        </p:sp>
        <p:sp>
          <p:nvSpPr>
            <p:cNvPr id="315500" name="Line 108"/>
            <p:cNvSpPr>
              <a:spLocks noChangeShapeType="1"/>
            </p:cNvSpPr>
            <p:nvPr/>
          </p:nvSpPr>
          <p:spPr bwMode="auto">
            <a:xfrm>
              <a:off x="1668" y="1560"/>
              <a:ext cx="13" cy="1"/>
            </a:xfrm>
            <a:prstGeom prst="line">
              <a:avLst/>
            </a:prstGeom>
            <a:noFill/>
            <a:ln w="30163">
              <a:solidFill>
                <a:srgbClr val="FF00FF"/>
              </a:solidFill>
              <a:round/>
              <a:headEnd/>
              <a:tailEnd/>
            </a:ln>
          </p:spPr>
          <p:txBody>
            <a:bodyPr/>
            <a:lstStyle/>
            <a:p>
              <a:endParaRPr lang="en-GB"/>
            </a:p>
          </p:txBody>
        </p:sp>
        <p:sp>
          <p:nvSpPr>
            <p:cNvPr id="315501" name="Line 109"/>
            <p:cNvSpPr>
              <a:spLocks noChangeShapeType="1"/>
            </p:cNvSpPr>
            <p:nvPr/>
          </p:nvSpPr>
          <p:spPr bwMode="auto">
            <a:xfrm>
              <a:off x="1681" y="1560"/>
              <a:ext cx="6" cy="1"/>
            </a:xfrm>
            <a:prstGeom prst="line">
              <a:avLst/>
            </a:prstGeom>
            <a:noFill/>
            <a:ln w="30163">
              <a:solidFill>
                <a:srgbClr val="FF00FF"/>
              </a:solidFill>
              <a:round/>
              <a:headEnd/>
              <a:tailEnd/>
            </a:ln>
          </p:spPr>
          <p:txBody>
            <a:bodyPr/>
            <a:lstStyle/>
            <a:p>
              <a:endParaRPr lang="en-GB"/>
            </a:p>
          </p:txBody>
        </p:sp>
        <p:sp>
          <p:nvSpPr>
            <p:cNvPr id="315502" name="Line 110"/>
            <p:cNvSpPr>
              <a:spLocks noChangeShapeType="1"/>
            </p:cNvSpPr>
            <p:nvPr/>
          </p:nvSpPr>
          <p:spPr bwMode="auto">
            <a:xfrm>
              <a:off x="1687" y="1560"/>
              <a:ext cx="13" cy="1"/>
            </a:xfrm>
            <a:prstGeom prst="line">
              <a:avLst/>
            </a:prstGeom>
            <a:noFill/>
            <a:ln w="30163">
              <a:solidFill>
                <a:srgbClr val="FF00FF"/>
              </a:solidFill>
              <a:round/>
              <a:headEnd/>
              <a:tailEnd/>
            </a:ln>
          </p:spPr>
          <p:txBody>
            <a:bodyPr/>
            <a:lstStyle/>
            <a:p>
              <a:endParaRPr lang="en-GB"/>
            </a:p>
          </p:txBody>
        </p:sp>
        <p:sp>
          <p:nvSpPr>
            <p:cNvPr id="315503" name="Line 111"/>
            <p:cNvSpPr>
              <a:spLocks noChangeShapeType="1"/>
            </p:cNvSpPr>
            <p:nvPr/>
          </p:nvSpPr>
          <p:spPr bwMode="auto">
            <a:xfrm>
              <a:off x="1700" y="1560"/>
              <a:ext cx="13" cy="1"/>
            </a:xfrm>
            <a:prstGeom prst="line">
              <a:avLst/>
            </a:prstGeom>
            <a:noFill/>
            <a:ln w="30163">
              <a:solidFill>
                <a:srgbClr val="FF00FF"/>
              </a:solidFill>
              <a:round/>
              <a:headEnd/>
              <a:tailEnd/>
            </a:ln>
          </p:spPr>
          <p:txBody>
            <a:bodyPr/>
            <a:lstStyle/>
            <a:p>
              <a:endParaRPr lang="en-GB"/>
            </a:p>
          </p:txBody>
        </p:sp>
        <p:sp>
          <p:nvSpPr>
            <p:cNvPr id="315504" name="Line 112"/>
            <p:cNvSpPr>
              <a:spLocks noChangeShapeType="1"/>
            </p:cNvSpPr>
            <p:nvPr/>
          </p:nvSpPr>
          <p:spPr bwMode="auto">
            <a:xfrm>
              <a:off x="1713" y="1560"/>
              <a:ext cx="6" cy="1"/>
            </a:xfrm>
            <a:prstGeom prst="line">
              <a:avLst/>
            </a:prstGeom>
            <a:noFill/>
            <a:ln w="30163">
              <a:solidFill>
                <a:srgbClr val="FF00FF"/>
              </a:solidFill>
              <a:round/>
              <a:headEnd/>
              <a:tailEnd/>
            </a:ln>
          </p:spPr>
          <p:txBody>
            <a:bodyPr/>
            <a:lstStyle/>
            <a:p>
              <a:endParaRPr lang="en-GB"/>
            </a:p>
          </p:txBody>
        </p:sp>
        <p:sp>
          <p:nvSpPr>
            <p:cNvPr id="315505" name="Line 113"/>
            <p:cNvSpPr>
              <a:spLocks noChangeShapeType="1"/>
            </p:cNvSpPr>
            <p:nvPr/>
          </p:nvSpPr>
          <p:spPr bwMode="auto">
            <a:xfrm>
              <a:off x="1719" y="1560"/>
              <a:ext cx="13" cy="1"/>
            </a:xfrm>
            <a:prstGeom prst="line">
              <a:avLst/>
            </a:prstGeom>
            <a:noFill/>
            <a:ln w="30163">
              <a:solidFill>
                <a:srgbClr val="FF00FF"/>
              </a:solidFill>
              <a:round/>
              <a:headEnd/>
              <a:tailEnd/>
            </a:ln>
          </p:spPr>
          <p:txBody>
            <a:bodyPr/>
            <a:lstStyle/>
            <a:p>
              <a:endParaRPr lang="en-GB"/>
            </a:p>
          </p:txBody>
        </p:sp>
        <p:sp>
          <p:nvSpPr>
            <p:cNvPr id="315506" name="Line 114"/>
            <p:cNvSpPr>
              <a:spLocks noChangeShapeType="1"/>
            </p:cNvSpPr>
            <p:nvPr/>
          </p:nvSpPr>
          <p:spPr bwMode="auto">
            <a:xfrm>
              <a:off x="1732" y="1560"/>
              <a:ext cx="6" cy="1"/>
            </a:xfrm>
            <a:prstGeom prst="line">
              <a:avLst/>
            </a:prstGeom>
            <a:noFill/>
            <a:ln w="30163">
              <a:solidFill>
                <a:srgbClr val="FF00FF"/>
              </a:solidFill>
              <a:round/>
              <a:headEnd/>
              <a:tailEnd/>
            </a:ln>
          </p:spPr>
          <p:txBody>
            <a:bodyPr/>
            <a:lstStyle/>
            <a:p>
              <a:endParaRPr lang="en-GB"/>
            </a:p>
          </p:txBody>
        </p:sp>
        <p:sp>
          <p:nvSpPr>
            <p:cNvPr id="315507" name="Line 115"/>
            <p:cNvSpPr>
              <a:spLocks noChangeShapeType="1"/>
            </p:cNvSpPr>
            <p:nvPr/>
          </p:nvSpPr>
          <p:spPr bwMode="auto">
            <a:xfrm>
              <a:off x="1738" y="1560"/>
              <a:ext cx="13" cy="1"/>
            </a:xfrm>
            <a:prstGeom prst="line">
              <a:avLst/>
            </a:prstGeom>
            <a:noFill/>
            <a:ln w="30163">
              <a:solidFill>
                <a:srgbClr val="FF00FF"/>
              </a:solidFill>
              <a:round/>
              <a:headEnd/>
              <a:tailEnd/>
            </a:ln>
          </p:spPr>
          <p:txBody>
            <a:bodyPr/>
            <a:lstStyle/>
            <a:p>
              <a:endParaRPr lang="en-GB"/>
            </a:p>
          </p:txBody>
        </p:sp>
        <p:sp>
          <p:nvSpPr>
            <p:cNvPr id="315508" name="Line 116"/>
            <p:cNvSpPr>
              <a:spLocks noChangeShapeType="1"/>
            </p:cNvSpPr>
            <p:nvPr/>
          </p:nvSpPr>
          <p:spPr bwMode="auto">
            <a:xfrm>
              <a:off x="1751" y="1560"/>
              <a:ext cx="13" cy="1"/>
            </a:xfrm>
            <a:prstGeom prst="line">
              <a:avLst/>
            </a:prstGeom>
            <a:noFill/>
            <a:ln w="30163">
              <a:solidFill>
                <a:srgbClr val="FF00FF"/>
              </a:solidFill>
              <a:round/>
              <a:headEnd/>
              <a:tailEnd/>
            </a:ln>
          </p:spPr>
          <p:txBody>
            <a:bodyPr/>
            <a:lstStyle/>
            <a:p>
              <a:endParaRPr lang="en-GB"/>
            </a:p>
          </p:txBody>
        </p:sp>
        <p:sp>
          <p:nvSpPr>
            <p:cNvPr id="315509" name="Line 117"/>
            <p:cNvSpPr>
              <a:spLocks noChangeShapeType="1"/>
            </p:cNvSpPr>
            <p:nvPr/>
          </p:nvSpPr>
          <p:spPr bwMode="auto">
            <a:xfrm>
              <a:off x="1764" y="1560"/>
              <a:ext cx="6" cy="1"/>
            </a:xfrm>
            <a:prstGeom prst="line">
              <a:avLst/>
            </a:prstGeom>
            <a:noFill/>
            <a:ln w="30163">
              <a:solidFill>
                <a:srgbClr val="FF00FF"/>
              </a:solidFill>
              <a:round/>
              <a:headEnd/>
              <a:tailEnd/>
            </a:ln>
          </p:spPr>
          <p:txBody>
            <a:bodyPr/>
            <a:lstStyle/>
            <a:p>
              <a:endParaRPr lang="en-GB"/>
            </a:p>
          </p:txBody>
        </p:sp>
        <p:sp>
          <p:nvSpPr>
            <p:cNvPr id="315510" name="Line 118"/>
            <p:cNvSpPr>
              <a:spLocks noChangeShapeType="1"/>
            </p:cNvSpPr>
            <p:nvPr/>
          </p:nvSpPr>
          <p:spPr bwMode="auto">
            <a:xfrm>
              <a:off x="1770" y="1560"/>
              <a:ext cx="13" cy="1"/>
            </a:xfrm>
            <a:prstGeom prst="line">
              <a:avLst/>
            </a:prstGeom>
            <a:noFill/>
            <a:ln w="30163">
              <a:solidFill>
                <a:srgbClr val="FF00FF"/>
              </a:solidFill>
              <a:round/>
              <a:headEnd/>
              <a:tailEnd/>
            </a:ln>
          </p:spPr>
          <p:txBody>
            <a:bodyPr/>
            <a:lstStyle/>
            <a:p>
              <a:endParaRPr lang="en-GB"/>
            </a:p>
          </p:txBody>
        </p:sp>
        <p:sp>
          <p:nvSpPr>
            <p:cNvPr id="315511" name="Line 119"/>
            <p:cNvSpPr>
              <a:spLocks noChangeShapeType="1"/>
            </p:cNvSpPr>
            <p:nvPr/>
          </p:nvSpPr>
          <p:spPr bwMode="auto">
            <a:xfrm>
              <a:off x="1783" y="1560"/>
              <a:ext cx="6" cy="1"/>
            </a:xfrm>
            <a:prstGeom prst="line">
              <a:avLst/>
            </a:prstGeom>
            <a:noFill/>
            <a:ln w="30163">
              <a:solidFill>
                <a:srgbClr val="FF00FF"/>
              </a:solidFill>
              <a:round/>
              <a:headEnd/>
              <a:tailEnd/>
            </a:ln>
          </p:spPr>
          <p:txBody>
            <a:bodyPr/>
            <a:lstStyle/>
            <a:p>
              <a:endParaRPr lang="en-GB"/>
            </a:p>
          </p:txBody>
        </p:sp>
        <p:sp>
          <p:nvSpPr>
            <p:cNvPr id="315512" name="Line 120"/>
            <p:cNvSpPr>
              <a:spLocks noChangeShapeType="1"/>
            </p:cNvSpPr>
            <p:nvPr/>
          </p:nvSpPr>
          <p:spPr bwMode="auto">
            <a:xfrm>
              <a:off x="1789" y="1560"/>
              <a:ext cx="13" cy="1"/>
            </a:xfrm>
            <a:prstGeom prst="line">
              <a:avLst/>
            </a:prstGeom>
            <a:noFill/>
            <a:ln w="30163">
              <a:solidFill>
                <a:srgbClr val="FF00FF"/>
              </a:solidFill>
              <a:round/>
              <a:headEnd/>
              <a:tailEnd/>
            </a:ln>
          </p:spPr>
          <p:txBody>
            <a:bodyPr/>
            <a:lstStyle/>
            <a:p>
              <a:endParaRPr lang="en-GB"/>
            </a:p>
          </p:txBody>
        </p:sp>
        <p:sp>
          <p:nvSpPr>
            <p:cNvPr id="315513" name="Line 121"/>
            <p:cNvSpPr>
              <a:spLocks noChangeShapeType="1"/>
            </p:cNvSpPr>
            <p:nvPr/>
          </p:nvSpPr>
          <p:spPr bwMode="auto">
            <a:xfrm>
              <a:off x="1802" y="1560"/>
              <a:ext cx="13" cy="1"/>
            </a:xfrm>
            <a:prstGeom prst="line">
              <a:avLst/>
            </a:prstGeom>
            <a:noFill/>
            <a:ln w="30163">
              <a:solidFill>
                <a:srgbClr val="FF00FF"/>
              </a:solidFill>
              <a:round/>
              <a:headEnd/>
              <a:tailEnd/>
            </a:ln>
          </p:spPr>
          <p:txBody>
            <a:bodyPr/>
            <a:lstStyle/>
            <a:p>
              <a:endParaRPr lang="en-GB"/>
            </a:p>
          </p:txBody>
        </p:sp>
        <p:sp>
          <p:nvSpPr>
            <p:cNvPr id="315514" name="Line 122"/>
            <p:cNvSpPr>
              <a:spLocks noChangeShapeType="1"/>
            </p:cNvSpPr>
            <p:nvPr/>
          </p:nvSpPr>
          <p:spPr bwMode="auto">
            <a:xfrm>
              <a:off x="1815" y="1560"/>
              <a:ext cx="6" cy="1"/>
            </a:xfrm>
            <a:prstGeom prst="line">
              <a:avLst/>
            </a:prstGeom>
            <a:noFill/>
            <a:ln w="30163">
              <a:solidFill>
                <a:srgbClr val="FF00FF"/>
              </a:solidFill>
              <a:round/>
              <a:headEnd/>
              <a:tailEnd/>
            </a:ln>
          </p:spPr>
          <p:txBody>
            <a:bodyPr/>
            <a:lstStyle/>
            <a:p>
              <a:endParaRPr lang="en-GB"/>
            </a:p>
          </p:txBody>
        </p:sp>
        <p:sp>
          <p:nvSpPr>
            <p:cNvPr id="315515" name="Line 123"/>
            <p:cNvSpPr>
              <a:spLocks noChangeShapeType="1"/>
            </p:cNvSpPr>
            <p:nvPr/>
          </p:nvSpPr>
          <p:spPr bwMode="auto">
            <a:xfrm>
              <a:off x="1821" y="1560"/>
              <a:ext cx="13" cy="1"/>
            </a:xfrm>
            <a:prstGeom prst="line">
              <a:avLst/>
            </a:prstGeom>
            <a:noFill/>
            <a:ln w="30163">
              <a:solidFill>
                <a:srgbClr val="FF00FF"/>
              </a:solidFill>
              <a:round/>
              <a:headEnd/>
              <a:tailEnd/>
            </a:ln>
          </p:spPr>
          <p:txBody>
            <a:bodyPr/>
            <a:lstStyle/>
            <a:p>
              <a:endParaRPr lang="en-GB"/>
            </a:p>
          </p:txBody>
        </p:sp>
        <p:sp>
          <p:nvSpPr>
            <p:cNvPr id="315516" name="Line 124"/>
            <p:cNvSpPr>
              <a:spLocks noChangeShapeType="1"/>
            </p:cNvSpPr>
            <p:nvPr/>
          </p:nvSpPr>
          <p:spPr bwMode="auto">
            <a:xfrm>
              <a:off x="1834" y="1560"/>
              <a:ext cx="6" cy="1"/>
            </a:xfrm>
            <a:prstGeom prst="line">
              <a:avLst/>
            </a:prstGeom>
            <a:noFill/>
            <a:ln w="30163">
              <a:solidFill>
                <a:srgbClr val="FF00FF"/>
              </a:solidFill>
              <a:round/>
              <a:headEnd/>
              <a:tailEnd/>
            </a:ln>
          </p:spPr>
          <p:txBody>
            <a:bodyPr/>
            <a:lstStyle/>
            <a:p>
              <a:endParaRPr lang="en-GB"/>
            </a:p>
          </p:txBody>
        </p:sp>
        <p:sp>
          <p:nvSpPr>
            <p:cNvPr id="315517" name="Line 125"/>
            <p:cNvSpPr>
              <a:spLocks noChangeShapeType="1"/>
            </p:cNvSpPr>
            <p:nvPr/>
          </p:nvSpPr>
          <p:spPr bwMode="auto">
            <a:xfrm>
              <a:off x="1840" y="1560"/>
              <a:ext cx="13" cy="1"/>
            </a:xfrm>
            <a:prstGeom prst="line">
              <a:avLst/>
            </a:prstGeom>
            <a:noFill/>
            <a:ln w="30163">
              <a:solidFill>
                <a:srgbClr val="FF00FF"/>
              </a:solidFill>
              <a:round/>
              <a:headEnd/>
              <a:tailEnd/>
            </a:ln>
          </p:spPr>
          <p:txBody>
            <a:bodyPr/>
            <a:lstStyle/>
            <a:p>
              <a:endParaRPr lang="en-GB"/>
            </a:p>
          </p:txBody>
        </p:sp>
        <p:sp>
          <p:nvSpPr>
            <p:cNvPr id="315518" name="Line 126"/>
            <p:cNvSpPr>
              <a:spLocks noChangeShapeType="1"/>
            </p:cNvSpPr>
            <p:nvPr/>
          </p:nvSpPr>
          <p:spPr bwMode="auto">
            <a:xfrm>
              <a:off x="1853" y="1560"/>
              <a:ext cx="13" cy="1"/>
            </a:xfrm>
            <a:prstGeom prst="line">
              <a:avLst/>
            </a:prstGeom>
            <a:noFill/>
            <a:ln w="30163">
              <a:solidFill>
                <a:srgbClr val="FF00FF"/>
              </a:solidFill>
              <a:round/>
              <a:headEnd/>
              <a:tailEnd/>
            </a:ln>
          </p:spPr>
          <p:txBody>
            <a:bodyPr/>
            <a:lstStyle/>
            <a:p>
              <a:endParaRPr lang="en-GB"/>
            </a:p>
          </p:txBody>
        </p:sp>
        <p:sp>
          <p:nvSpPr>
            <p:cNvPr id="315519" name="Line 127"/>
            <p:cNvSpPr>
              <a:spLocks noChangeShapeType="1"/>
            </p:cNvSpPr>
            <p:nvPr/>
          </p:nvSpPr>
          <p:spPr bwMode="auto">
            <a:xfrm>
              <a:off x="1866" y="1560"/>
              <a:ext cx="6" cy="1"/>
            </a:xfrm>
            <a:prstGeom prst="line">
              <a:avLst/>
            </a:prstGeom>
            <a:noFill/>
            <a:ln w="30163">
              <a:solidFill>
                <a:srgbClr val="FF00FF"/>
              </a:solidFill>
              <a:round/>
              <a:headEnd/>
              <a:tailEnd/>
            </a:ln>
          </p:spPr>
          <p:txBody>
            <a:bodyPr/>
            <a:lstStyle/>
            <a:p>
              <a:endParaRPr lang="en-GB"/>
            </a:p>
          </p:txBody>
        </p:sp>
        <p:sp>
          <p:nvSpPr>
            <p:cNvPr id="315520" name="Line 128"/>
            <p:cNvSpPr>
              <a:spLocks noChangeShapeType="1"/>
            </p:cNvSpPr>
            <p:nvPr/>
          </p:nvSpPr>
          <p:spPr bwMode="auto">
            <a:xfrm>
              <a:off x="1872" y="1560"/>
              <a:ext cx="13" cy="1"/>
            </a:xfrm>
            <a:prstGeom prst="line">
              <a:avLst/>
            </a:prstGeom>
            <a:noFill/>
            <a:ln w="30163">
              <a:solidFill>
                <a:srgbClr val="FF00FF"/>
              </a:solidFill>
              <a:round/>
              <a:headEnd/>
              <a:tailEnd/>
            </a:ln>
          </p:spPr>
          <p:txBody>
            <a:bodyPr/>
            <a:lstStyle/>
            <a:p>
              <a:endParaRPr lang="en-GB"/>
            </a:p>
          </p:txBody>
        </p:sp>
        <p:sp>
          <p:nvSpPr>
            <p:cNvPr id="315521" name="Line 129"/>
            <p:cNvSpPr>
              <a:spLocks noChangeShapeType="1"/>
            </p:cNvSpPr>
            <p:nvPr/>
          </p:nvSpPr>
          <p:spPr bwMode="auto">
            <a:xfrm>
              <a:off x="1885" y="1560"/>
              <a:ext cx="6" cy="1"/>
            </a:xfrm>
            <a:prstGeom prst="line">
              <a:avLst/>
            </a:prstGeom>
            <a:noFill/>
            <a:ln w="30163">
              <a:solidFill>
                <a:srgbClr val="FF00FF"/>
              </a:solidFill>
              <a:round/>
              <a:headEnd/>
              <a:tailEnd/>
            </a:ln>
          </p:spPr>
          <p:txBody>
            <a:bodyPr/>
            <a:lstStyle/>
            <a:p>
              <a:endParaRPr lang="en-GB"/>
            </a:p>
          </p:txBody>
        </p:sp>
        <p:sp>
          <p:nvSpPr>
            <p:cNvPr id="315522" name="Line 130"/>
            <p:cNvSpPr>
              <a:spLocks noChangeShapeType="1"/>
            </p:cNvSpPr>
            <p:nvPr/>
          </p:nvSpPr>
          <p:spPr bwMode="auto">
            <a:xfrm>
              <a:off x="1891" y="1560"/>
              <a:ext cx="13" cy="1"/>
            </a:xfrm>
            <a:prstGeom prst="line">
              <a:avLst/>
            </a:prstGeom>
            <a:noFill/>
            <a:ln w="30163">
              <a:solidFill>
                <a:srgbClr val="FF00FF"/>
              </a:solidFill>
              <a:round/>
              <a:headEnd/>
              <a:tailEnd/>
            </a:ln>
          </p:spPr>
          <p:txBody>
            <a:bodyPr/>
            <a:lstStyle/>
            <a:p>
              <a:endParaRPr lang="en-GB"/>
            </a:p>
          </p:txBody>
        </p:sp>
        <p:sp>
          <p:nvSpPr>
            <p:cNvPr id="315523" name="Line 131"/>
            <p:cNvSpPr>
              <a:spLocks noChangeShapeType="1"/>
            </p:cNvSpPr>
            <p:nvPr/>
          </p:nvSpPr>
          <p:spPr bwMode="auto">
            <a:xfrm>
              <a:off x="1904" y="1560"/>
              <a:ext cx="13" cy="1"/>
            </a:xfrm>
            <a:prstGeom prst="line">
              <a:avLst/>
            </a:prstGeom>
            <a:noFill/>
            <a:ln w="30163">
              <a:solidFill>
                <a:srgbClr val="FF00FF"/>
              </a:solidFill>
              <a:round/>
              <a:headEnd/>
              <a:tailEnd/>
            </a:ln>
          </p:spPr>
          <p:txBody>
            <a:bodyPr/>
            <a:lstStyle/>
            <a:p>
              <a:endParaRPr lang="en-GB"/>
            </a:p>
          </p:txBody>
        </p:sp>
        <p:sp>
          <p:nvSpPr>
            <p:cNvPr id="315524" name="Line 132"/>
            <p:cNvSpPr>
              <a:spLocks noChangeShapeType="1"/>
            </p:cNvSpPr>
            <p:nvPr/>
          </p:nvSpPr>
          <p:spPr bwMode="auto">
            <a:xfrm>
              <a:off x="1917" y="1560"/>
              <a:ext cx="6" cy="1"/>
            </a:xfrm>
            <a:prstGeom prst="line">
              <a:avLst/>
            </a:prstGeom>
            <a:noFill/>
            <a:ln w="30163">
              <a:solidFill>
                <a:srgbClr val="FF00FF"/>
              </a:solidFill>
              <a:round/>
              <a:headEnd/>
              <a:tailEnd/>
            </a:ln>
          </p:spPr>
          <p:txBody>
            <a:bodyPr/>
            <a:lstStyle/>
            <a:p>
              <a:endParaRPr lang="en-GB"/>
            </a:p>
          </p:txBody>
        </p:sp>
        <p:sp>
          <p:nvSpPr>
            <p:cNvPr id="315525" name="Line 133"/>
            <p:cNvSpPr>
              <a:spLocks noChangeShapeType="1"/>
            </p:cNvSpPr>
            <p:nvPr/>
          </p:nvSpPr>
          <p:spPr bwMode="auto">
            <a:xfrm>
              <a:off x="1923" y="1560"/>
              <a:ext cx="13" cy="1"/>
            </a:xfrm>
            <a:prstGeom prst="line">
              <a:avLst/>
            </a:prstGeom>
            <a:noFill/>
            <a:ln w="30163">
              <a:solidFill>
                <a:srgbClr val="FF00FF"/>
              </a:solidFill>
              <a:round/>
              <a:headEnd/>
              <a:tailEnd/>
            </a:ln>
          </p:spPr>
          <p:txBody>
            <a:bodyPr/>
            <a:lstStyle/>
            <a:p>
              <a:endParaRPr lang="en-GB"/>
            </a:p>
          </p:txBody>
        </p:sp>
        <p:sp>
          <p:nvSpPr>
            <p:cNvPr id="315526" name="Line 134"/>
            <p:cNvSpPr>
              <a:spLocks noChangeShapeType="1"/>
            </p:cNvSpPr>
            <p:nvPr/>
          </p:nvSpPr>
          <p:spPr bwMode="auto">
            <a:xfrm>
              <a:off x="1936" y="1560"/>
              <a:ext cx="6" cy="1"/>
            </a:xfrm>
            <a:prstGeom prst="line">
              <a:avLst/>
            </a:prstGeom>
            <a:noFill/>
            <a:ln w="30163">
              <a:solidFill>
                <a:srgbClr val="FF00FF"/>
              </a:solidFill>
              <a:round/>
              <a:headEnd/>
              <a:tailEnd/>
            </a:ln>
          </p:spPr>
          <p:txBody>
            <a:bodyPr/>
            <a:lstStyle/>
            <a:p>
              <a:endParaRPr lang="en-GB"/>
            </a:p>
          </p:txBody>
        </p:sp>
        <p:sp>
          <p:nvSpPr>
            <p:cNvPr id="315527" name="Line 135"/>
            <p:cNvSpPr>
              <a:spLocks noChangeShapeType="1"/>
            </p:cNvSpPr>
            <p:nvPr/>
          </p:nvSpPr>
          <p:spPr bwMode="auto">
            <a:xfrm>
              <a:off x="1942" y="1560"/>
              <a:ext cx="13" cy="1"/>
            </a:xfrm>
            <a:prstGeom prst="line">
              <a:avLst/>
            </a:prstGeom>
            <a:noFill/>
            <a:ln w="30163">
              <a:solidFill>
                <a:srgbClr val="FF00FF"/>
              </a:solidFill>
              <a:round/>
              <a:headEnd/>
              <a:tailEnd/>
            </a:ln>
          </p:spPr>
          <p:txBody>
            <a:bodyPr/>
            <a:lstStyle/>
            <a:p>
              <a:endParaRPr lang="en-GB"/>
            </a:p>
          </p:txBody>
        </p:sp>
        <p:sp>
          <p:nvSpPr>
            <p:cNvPr id="315528" name="Line 136"/>
            <p:cNvSpPr>
              <a:spLocks noChangeShapeType="1"/>
            </p:cNvSpPr>
            <p:nvPr/>
          </p:nvSpPr>
          <p:spPr bwMode="auto">
            <a:xfrm>
              <a:off x="1955" y="1560"/>
              <a:ext cx="13" cy="1"/>
            </a:xfrm>
            <a:prstGeom prst="line">
              <a:avLst/>
            </a:prstGeom>
            <a:noFill/>
            <a:ln w="30163">
              <a:solidFill>
                <a:srgbClr val="FF00FF"/>
              </a:solidFill>
              <a:round/>
              <a:headEnd/>
              <a:tailEnd/>
            </a:ln>
          </p:spPr>
          <p:txBody>
            <a:bodyPr/>
            <a:lstStyle/>
            <a:p>
              <a:endParaRPr lang="en-GB"/>
            </a:p>
          </p:txBody>
        </p:sp>
        <p:sp>
          <p:nvSpPr>
            <p:cNvPr id="315529" name="Line 137"/>
            <p:cNvSpPr>
              <a:spLocks noChangeShapeType="1"/>
            </p:cNvSpPr>
            <p:nvPr/>
          </p:nvSpPr>
          <p:spPr bwMode="auto">
            <a:xfrm>
              <a:off x="1968" y="1560"/>
              <a:ext cx="6" cy="1"/>
            </a:xfrm>
            <a:prstGeom prst="line">
              <a:avLst/>
            </a:prstGeom>
            <a:noFill/>
            <a:ln w="30163">
              <a:solidFill>
                <a:srgbClr val="FF00FF"/>
              </a:solidFill>
              <a:round/>
              <a:headEnd/>
              <a:tailEnd/>
            </a:ln>
          </p:spPr>
          <p:txBody>
            <a:bodyPr/>
            <a:lstStyle/>
            <a:p>
              <a:endParaRPr lang="en-GB"/>
            </a:p>
          </p:txBody>
        </p:sp>
        <p:sp>
          <p:nvSpPr>
            <p:cNvPr id="315530" name="Line 138"/>
            <p:cNvSpPr>
              <a:spLocks noChangeShapeType="1"/>
            </p:cNvSpPr>
            <p:nvPr/>
          </p:nvSpPr>
          <p:spPr bwMode="auto">
            <a:xfrm flipV="1">
              <a:off x="1974" y="1554"/>
              <a:ext cx="13" cy="6"/>
            </a:xfrm>
            <a:prstGeom prst="line">
              <a:avLst/>
            </a:prstGeom>
            <a:noFill/>
            <a:ln w="30163">
              <a:solidFill>
                <a:srgbClr val="FF00FF"/>
              </a:solidFill>
              <a:round/>
              <a:headEnd/>
              <a:tailEnd/>
            </a:ln>
          </p:spPr>
          <p:txBody>
            <a:bodyPr/>
            <a:lstStyle/>
            <a:p>
              <a:endParaRPr lang="en-GB"/>
            </a:p>
          </p:txBody>
        </p:sp>
        <p:sp>
          <p:nvSpPr>
            <p:cNvPr id="315531" name="Line 139"/>
            <p:cNvSpPr>
              <a:spLocks noChangeShapeType="1"/>
            </p:cNvSpPr>
            <p:nvPr/>
          </p:nvSpPr>
          <p:spPr bwMode="auto">
            <a:xfrm>
              <a:off x="1987" y="1554"/>
              <a:ext cx="6" cy="1"/>
            </a:xfrm>
            <a:prstGeom prst="line">
              <a:avLst/>
            </a:prstGeom>
            <a:noFill/>
            <a:ln w="30163">
              <a:solidFill>
                <a:srgbClr val="FF00FF"/>
              </a:solidFill>
              <a:round/>
              <a:headEnd/>
              <a:tailEnd/>
            </a:ln>
          </p:spPr>
          <p:txBody>
            <a:bodyPr/>
            <a:lstStyle/>
            <a:p>
              <a:endParaRPr lang="en-GB"/>
            </a:p>
          </p:txBody>
        </p:sp>
        <p:sp>
          <p:nvSpPr>
            <p:cNvPr id="315532" name="Line 140"/>
            <p:cNvSpPr>
              <a:spLocks noChangeShapeType="1"/>
            </p:cNvSpPr>
            <p:nvPr/>
          </p:nvSpPr>
          <p:spPr bwMode="auto">
            <a:xfrm>
              <a:off x="1993" y="1554"/>
              <a:ext cx="13" cy="1"/>
            </a:xfrm>
            <a:prstGeom prst="line">
              <a:avLst/>
            </a:prstGeom>
            <a:noFill/>
            <a:ln w="30163">
              <a:solidFill>
                <a:srgbClr val="FF00FF"/>
              </a:solidFill>
              <a:round/>
              <a:headEnd/>
              <a:tailEnd/>
            </a:ln>
          </p:spPr>
          <p:txBody>
            <a:bodyPr/>
            <a:lstStyle/>
            <a:p>
              <a:endParaRPr lang="en-GB"/>
            </a:p>
          </p:txBody>
        </p:sp>
        <p:sp>
          <p:nvSpPr>
            <p:cNvPr id="315533" name="Line 141"/>
            <p:cNvSpPr>
              <a:spLocks noChangeShapeType="1"/>
            </p:cNvSpPr>
            <p:nvPr/>
          </p:nvSpPr>
          <p:spPr bwMode="auto">
            <a:xfrm>
              <a:off x="2006" y="1554"/>
              <a:ext cx="13" cy="1"/>
            </a:xfrm>
            <a:prstGeom prst="line">
              <a:avLst/>
            </a:prstGeom>
            <a:noFill/>
            <a:ln w="30163">
              <a:solidFill>
                <a:srgbClr val="FF00FF"/>
              </a:solidFill>
              <a:round/>
              <a:headEnd/>
              <a:tailEnd/>
            </a:ln>
          </p:spPr>
          <p:txBody>
            <a:bodyPr/>
            <a:lstStyle/>
            <a:p>
              <a:endParaRPr lang="en-GB"/>
            </a:p>
          </p:txBody>
        </p:sp>
        <p:sp>
          <p:nvSpPr>
            <p:cNvPr id="315534" name="Line 142"/>
            <p:cNvSpPr>
              <a:spLocks noChangeShapeType="1"/>
            </p:cNvSpPr>
            <p:nvPr/>
          </p:nvSpPr>
          <p:spPr bwMode="auto">
            <a:xfrm>
              <a:off x="2019" y="1554"/>
              <a:ext cx="6" cy="1"/>
            </a:xfrm>
            <a:prstGeom prst="line">
              <a:avLst/>
            </a:prstGeom>
            <a:noFill/>
            <a:ln w="30163">
              <a:solidFill>
                <a:srgbClr val="FF00FF"/>
              </a:solidFill>
              <a:round/>
              <a:headEnd/>
              <a:tailEnd/>
            </a:ln>
          </p:spPr>
          <p:txBody>
            <a:bodyPr/>
            <a:lstStyle/>
            <a:p>
              <a:endParaRPr lang="en-GB"/>
            </a:p>
          </p:txBody>
        </p:sp>
        <p:sp>
          <p:nvSpPr>
            <p:cNvPr id="315535" name="Line 143"/>
            <p:cNvSpPr>
              <a:spLocks noChangeShapeType="1"/>
            </p:cNvSpPr>
            <p:nvPr/>
          </p:nvSpPr>
          <p:spPr bwMode="auto">
            <a:xfrm>
              <a:off x="2025" y="1554"/>
              <a:ext cx="13" cy="1"/>
            </a:xfrm>
            <a:prstGeom prst="line">
              <a:avLst/>
            </a:prstGeom>
            <a:noFill/>
            <a:ln w="30163">
              <a:solidFill>
                <a:srgbClr val="FF00FF"/>
              </a:solidFill>
              <a:round/>
              <a:headEnd/>
              <a:tailEnd/>
            </a:ln>
          </p:spPr>
          <p:txBody>
            <a:bodyPr/>
            <a:lstStyle/>
            <a:p>
              <a:endParaRPr lang="en-GB"/>
            </a:p>
          </p:txBody>
        </p:sp>
        <p:sp>
          <p:nvSpPr>
            <p:cNvPr id="315536" name="Line 144"/>
            <p:cNvSpPr>
              <a:spLocks noChangeShapeType="1"/>
            </p:cNvSpPr>
            <p:nvPr/>
          </p:nvSpPr>
          <p:spPr bwMode="auto">
            <a:xfrm>
              <a:off x="2038" y="1554"/>
              <a:ext cx="6" cy="1"/>
            </a:xfrm>
            <a:prstGeom prst="line">
              <a:avLst/>
            </a:prstGeom>
            <a:noFill/>
            <a:ln w="30163">
              <a:solidFill>
                <a:srgbClr val="FF00FF"/>
              </a:solidFill>
              <a:round/>
              <a:headEnd/>
              <a:tailEnd/>
            </a:ln>
          </p:spPr>
          <p:txBody>
            <a:bodyPr/>
            <a:lstStyle/>
            <a:p>
              <a:endParaRPr lang="en-GB"/>
            </a:p>
          </p:txBody>
        </p:sp>
        <p:sp>
          <p:nvSpPr>
            <p:cNvPr id="315537" name="Line 145"/>
            <p:cNvSpPr>
              <a:spLocks noChangeShapeType="1"/>
            </p:cNvSpPr>
            <p:nvPr/>
          </p:nvSpPr>
          <p:spPr bwMode="auto">
            <a:xfrm>
              <a:off x="2044" y="1554"/>
              <a:ext cx="13" cy="1"/>
            </a:xfrm>
            <a:prstGeom prst="line">
              <a:avLst/>
            </a:prstGeom>
            <a:noFill/>
            <a:ln w="30163">
              <a:solidFill>
                <a:srgbClr val="FF00FF"/>
              </a:solidFill>
              <a:round/>
              <a:headEnd/>
              <a:tailEnd/>
            </a:ln>
          </p:spPr>
          <p:txBody>
            <a:bodyPr/>
            <a:lstStyle/>
            <a:p>
              <a:endParaRPr lang="en-GB"/>
            </a:p>
          </p:txBody>
        </p:sp>
        <p:sp>
          <p:nvSpPr>
            <p:cNvPr id="315538" name="Line 146"/>
            <p:cNvSpPr>
              <a:spLocks noChangeShapeType="1"/>
            </p:cNvSpPr>
            <p:nvPr/>
          </p:nvSpPr>
          <p:spPr bwMode="auto">
            <a:xfrm>
              <a:off x="2057" y="1554"/>
              <a:ext cx="13" cy="1"/>
            </a:xfrm>
            <a:prstGeom prst="line">
              <a:avLst/>
            </a:prstGeom>
            <a:noFill/>
            <a:ln w="30163">
              <a:solidFill>
                <a:srgbClr val="FF00FF"/>
              </a:solidFill>
              <a:round/>
              <a:headEnd/>
              <a:tailEnd/>
            </a:ln>
          </p:spPr>
          <p:txBody>
            <a:bodyPr/>
            <a:lstStyle/>
            <a:p>
              <a:endParaRPr lang="en-GB"/>
            </a:p>
          </p:txBody>
        </p:sp>
        <p:sp>
          <p:nvSpPr>
            <p:cNvPr id="315539" name="Line 147"/>
            <p:cNvSpPr>
              <a:spLocks noChangeShapeType="1"/>
            </p:cNvSpPr>
            <p:nvPr/>
          </p:nvSpPr>
          <p:spPr bwMode="auto">
            <a:xfrm>
              <a:off x="2070" y="1554"/>
              <a:ext cx="6" cy="1"/>
            </a:xfrm>
            <a:prstGeom prst="line">
              <a:avLst/>
            </a:prstGeom>
            <a:noFill/>
            <a:ln w="30163">
              <a:solidFill>
                <a:srgbClr val="FF00FF"/>
              </a:solidFill>
              <a:round/>
              <a:headEnd/>
              <a:tailEnd/>
            </a:ln>
          </p:spPr>
          <p:txBody>
            <a:bodyPr/>
            <a:lstStyle/>
            <a:p>
              <a:endParaRPr lang="en-GB"/>
            </a:p>
          </p:txBody>
        </p:sp>
        <p:sp>
          <p:nvSpPr>
            <p:cNvPr id="315540" name="Line 148"/>
            <p:cNvSpPr>
              <a:spLocks noChangeShapeType="1"/>
            </p:cNvSpPr>
            <p:nvPr/>
          </p:nvSpPr>
          <p:spPr bwMode="auto">
            <a:xfrm>
              <a:off x="2076" y="1554"/>
              <a:ext cx="13" cy="1"/>
            </a:xfrm>
            <a:prstGeom prst="line">
              <a:avLst/>
            </a:prstGeom>
            <a:noFill/>
            <a:ln w="30163">
              <a:solidFill>
                <a:srgbClr val="FF00FF"/>
              </a:solidFill>
              <a:round/>
              <a:headEnd/>
              <a:tailEnd/>
            </a:ln>
          </p:spPr>
          <p:txBody>
            <a:bodyPr/>
            <a:lstStyle/>
            <a:p>
              <a:endParaRPr lang="en-GB"/>
            </a:p>
          </p:txBody>
        </p:sp>
        <p:sp>
          <p:nvSpPr>
            <p:cNvPr id="315541" name="Line 149"/>
            <p:cNvSpPr>
              <a:spLocks noChangeShapeType="1"/>
            </p:cNvSpPr>
            <p:nvPr/>
          </p:nvSpPr>
          <p:spPr bwMode="auto">
            <a:xfrm>
              <a:off x="2089" y="1554"/>
              <a:ext cx="6" cy="1"/>
            </a:xfrm>
            <a:prstGeom prst="line">
              <a:avLst/>
            </a:prstGeom>
            <a:noFill/>
            <a:ln w="30163">
              <a:solidFill>
                <a:srgbClr val="FF00FF"/>
              </a:solidFill>
              <a:round/>
              <a:headEnd/>
              <a:tailEnd/>
            </a:ln>
          </p:spPr>
          <p:txBody>
            <a:bodyPr/>
            <a:lstStyle/>
            <a:p>
              <a:endParaRPr lang="en-GB"/>
            </a:p>
          </p:txBody>
        </p:sp>
        <p:sp>
          <p:nvSpPr>
            <p:cNvPr id="315542" name="Line 150"/>
            <p:cNvSpPr>
              <a:spLocks noChangeShapeType="1"/>
            </p:cNvSpPr>
            <p:nvPr/>
          </p:nvSpPr>
          <p:spPr bwMode="auto">
            <a:xfrm>
              <a:off x="2095" y="1554"/>
              <a:ext cx="13" cy="1"/>
            </a:xfrm>
            <a:prstGeom prst="line">
              <a:avLst/>
            </a:prstGeom>
            <a:noFill/>
            <a:ln w="30163">
              <a:solidFill>
                <a:srgbClr val="FF00FF"/>
              </a:solidFill>
              <a:round/>
              <a:headEnd/>
              <a:tailEnd/>
            </a:ln>
          </p:spPr>
          <p:txBody>
            <a:bodyPr/>
            <a:lstStyle/>
            <a:p>
              <a:endParaRPr lang="en-GB"/>
            </a:p>
          </p:txBody>
        </p:sp>
        <p:sp>
          <p:nvSpPr>
            <p:cNvPr id="315543" name="Line 151"/>
            <p:cNvSpPr>
              <a:spLocks noChangeShapeType="1"/>
            </p:cNvSpPr>
            <p:nvPr/>
          </p:nvSpPr>
          <p:spPr bwMode="auto">
            <a:xfrm>
              <a:off x="2108" y="1554"/>
              <a:ext cx="13" cy="1"/>
            </a:xfrm>
            <a:prstGeom prst="line">
              <a:avLst/>
            </a:prstGeom>
            <a:noFill/>
            <a:ln w="30163">
              <a:solidFill>
                <a:srgbClr val="FF00FF"/>
              </a:solidFill>
              <a:round/>
              <a:headEnd/>
              <a:tailEnd/>
            </a:ln>
          </p:spPr>
          <p:txBody>
            <a:bodyPr/>
            <a:lstStyle/>
            <a:p>
              <a:endParaRPr lang="en-GB"/>
            </a:p>
          </p:txBody>
        </p:sp>
        <p:sp>
          <p:nvSpPr>
            <p:cNvPr id="315544" name="Line 152"/>
            <p:cNvSpPr>
              <a:spLocks noChangeShapeType="1"/>
            </p:cNvSpPr>
            <p:nvPr/>
          </p:nvSpPr>
          <p:spPr bwMode="auto">
            <a:xfrm>
              <a:off x="2121" y="1554"/>
              <a:ext cx="6" cy="1"/>
            </a:xfrm>
            <a:prstGeom prst="line">
              <a:avLst/>
            </a:prstGeom>
            <a:noFill/>
            <a:ln w="30163">
              <a:solidFill>
                <a:srgbClr val="FF00FF"/>
              </a:solidFill>
              <a:round/>
              <a:headEnd/>
              <a:tailEnd/>
            </a:ln>
          </p:spPr>
          <p:txBody>
            <a:bodyPr/>
            <a:lstStyle/>
            <a:p>
              <a:endParaRPr lang="en-GB"/>
            </a:p>
          </p:txBody>
        </p:sp>
        <p:sp>
          <p:nvSpPr>
            <p:cNvPr id="315545" name="Line 153"/>
            <p:cNvSpPr>
              <a:spLocks noChangeShapeType="1"/>
            </p:cNvSpPr>
            <p:nvPr/>
          </p:nvSpPr>
          <p:spPr bwMode="auto">
            <a:xfrm>
              <a:off x="2127" y="1554"/>
              <a:ext cx="13" cy="1"/>
            </a:xfrm>
            <a:prstGeom prst="line">
              <a:avLst/>
            </a:prstGeom>
            <a:noFill/>
            <a:ln w="30163">
              <a:solidFill>
                <a:srgbClr val="FF00FF"/>
              </a:solidFill>
              <a:round/>
              <a:headEnd/>
              <a:tailEnd/>
            </a:ln>
          </p:spPr>
          <p:txBody>
            <a:bodyPr/>
            <a:lstStyle/>
            <a:p>
              <a:endParaRPr lang="en-GB"/>
            </a:p>
          </p:txBody>
        </p:sp>
        <p:sp>
          <p:nvSpPr>
            <p:cNvPr id="315546" name="Line 154"/>
            <p:cNvSpPr>
              <a:spLocks noChangeShapeType="1"/>
            </p:cNvSpPr>
            <p:nvPr/>
          </p:nvSpPr>
          <p:spPr bwMode="auto">
            <a:xfrm>
              <a:off x="2140" y="1554"/>
              <a:ext cx="6" cy="1"/>
            </a:xfrm>
            <a:prstGeom prst="line">
              <a:avLst/>
            </a:prstGeom>
            <a:noFill/>
            <a:ln w="30163">
              <a:solidFill>
                <a:srgbClr val="FF00FF"/>
              </a:solidFill>
              <a:round/>
              <a:headEnd/>
              <a:tailEnd/>
            </a:ln>
          </p:spPr>
          <p:txBody>
            <a:bodyPr/>
            <a:lstStyle/>
            <a:p>
              <a:endParaRPr lang="en-GB"/>
            </a:p>
          </p:txBody>
        </p:sp>
        <p:sp>
          <p:nvSpPr>
            <p:cNvPr id="315547" name="Line 155"/>
            <p:cNvSpPr>
              <a:spLocks noChangeShapeType="1"/>
            </p:cNvSpPr>
            <p:nvPr/>
          </p:nvSpPr>
          <p:spPr bwMode="auto">
            <a:xfrm flipV="1">
              <a:off x="2146" y="1548"/>
              <a:ext cx="13" cy="6"/>
            </a:xfrm>
            <a:prstGeom prst="line">
              <a:avLst/>
            </a:prstGeom>
            <a:noFill/>
            <a:ln w="30163">
              <a:solidFill>
                <a:srgbClr val="FF00FF"/>
              </a:solidFill>
              <a:round/>
              <a:headEnd/>
              <a:tailEnd/>
            </a:ln>
          </p:spPr>
          <p:txBody>
            <a:bodyPr/>
            <a:lstStyle/>
            <a:p>
              <a:endParaRPr lang="en-GB"/>
            </a:p>
          </p:txBody>
        </p:sp>
        <p:sp>
          <p:nvSpPr>
            <p:cNvPr id="315548" name="Line 156"/>
            <p:cNvSpPr>
              <a:spLocks noChangeShapeType="1"/>
            </p:cNvSpPr>
            <p:nvPr/>
          </p:nvSpPr>
          <p:spPr bwMode="auto">
            <a:xfrm>
              <a:off x="2159" y="1548"/>
              <a:ext cx="13" cy="1"/>
            </a:xfrm>
            <a:prstGeom prst="line">
              <a:avLst/>
            </a:prstGeom>
            <a:noFill/>
            <a:ln w="30163">
              <a:solidFill>
                <a:srgbClr val="FF00FF"/>
              </a:solidFill>
              <a:round/>
              <a:headEnd/>
              <a:tailEnd/>
            </a:ln>
          </p:spPr>
          <p:txBody>
            <a:bodyPr/>
            <a:lstStyle/>
            <a:p>
              <a:endParaRPr lang="en-GB"/>
            </a:p>
          </p:txBody>
        </p:sp>
        <p:sp>
          <p:nvSpPr>
            <p:cNvPr id="315549" name="Line 157"/>
            <p:cNvSpPr>
              <a:spLocks noChangeShapeType="1"/>
            </p:cNvSpPr>
            <p:nvPr/>
          </p:nvSpPr>
          <p:spPr bwMode="auto">
            <a:xfrm>
              <a:off x="2172" y="1548"/>
              <a:ext cx="6" cy="1"/>
            </a:xfrm>
            <a:prstGeom prst="line">
              <a:avLst/>
            </a:prstGeom>
            <a:noFill/>
            <a:ln w="30163">
              <a:solidFill>
                <a:srgbClr val="FF00FF"/>
              </a:solidFill>
              <a:round/>
              <a:headEnd/>
              <a:tailEnd/>
            </a:ln>
          </p:spPr>
          <p:txBody>
            <a:bodyPr/>
            <a:lstStyle/>
            <a:p>
              <a:endParaRPr lang="en-GB"/>
            </a:p>
          </p:txBody>
        </p:sp>
        <p:sp>
          <p:nvSpPr>
            <p:cNvPr id="315550" name="Line 158"/>
            <p:cNvSpPr>
              <a:spLocks noChangeShapeType="1"/>
            </p:cNvSpPr>
            <p:nvPr/>
          </p:nvSpPr>
          <p:spPr bwMode="auto">
            <a:xfrm>
              <a:off x="2178" y="1548"/>
              <a:ext cx="13" cy="1"/>
            </a:xfrm>
            <a:prstGeom prst="line">
              <a:avLst/>
            </a:prstGeom>
            <a:noFill/>
            <a:ln w="30163">
              <a:solidFill>
                <a:srgbClr val="FF00FF"/>
              </a:solidFill>
              <a:round/>
              <a:headEnd/>
              <a:tailEnd/>
            </a:ln>
          </p:spPr>
          <p:txBody>
            <a:bodyPr/>
            <a:lstStyle/>
            <a:p>
              <a:endParaRPr lang="en-GB"/>
            </a:p>
          </p:txBody>
        </p:sp>
        <p:sp>
          <p:nvSpPr>
            <p:cNvPr id="315551" name="Line 159"/>
            <p:cNvSpPr>
              <a:spLocks noChangeShapeType="1"/>
            </p:cNvSpPr>
            <p:nvPr/>
          </p:nvSpPr>
          <p:spPr bwMode="auto">
            <a:xfrm>
              <a:off x="2191" y="1548"/>
              <a:ext cx="6" cy="1"/>
            </a:xfrm>
            <a:prstGeom prst="line">
              <a:avLst/>
            </a:prstGeom>
            <a:noFill/>
            <a:ln w="30163">
              <a:solidFill>
                <a:srgbClr val="FF00FF"/>
              </a:solidFill>
              <a:round/>
              <a:headEnd/>
              <a:tailEnd/>
            </a:ln>
          </p:spPr>
          <p:txBody>
            <a:bodyPr/>
            <a:lstStyle/>
            <a:p>
              <a:endParaRPr lang="en-GB"/>
            </a:p>
          </p:txBody>
        </p:sp>
        <p:sp>
          <p:nvSpPr>
            <p:cNvPr id="315552" name="Line 160"/>
            <p:cNvSpPr>
              <a:spLocks noChangeShapeType="1"/>
            </p:cNvSpPr>
            <p:nvPr/>
          </p:nvSpPr>
          <p:spPr bwMode="auto">
            <a:xfrm>
              <a:off x="2197" y="1548"/>
              <a:ext cx="13" cy="1"/>
            </a:xfrm>
            <a:prstGeom prst="line">
              <a:avLst/>
            </a:prstGeom>
            <a:noFill/>
            <a:ln w="30163">
              <a:solidFill>
                <a:srgbClr val="FF00FF"/>
              </a:solidFill>
              <a:round/>
              <a:headEnd/>
              <a:tailEnd/>
            </a:ln>
          </p:spPr>
          <p:txBody>
            <a:bodyPr/>
            <a:lstStyle/>
            <a:p>
              <a:endParaRPr lang="en-GB"/>
            </a:p>
          </p:txBody>
        </p:sp>
        <p:sp>
          <p:nvSpPr>
            <p:cNvPr id="315553" name="Line 161"/>
            <p:cNvSpPr>
              <a:spLocks noChangeShapeType="1"/>
            </p:cNvSpPr>
            <p:nvPr/>
          </p:nvSpPr>
          <p:spPr bwMode="auto">
            <a:xfrm>
              <a:off x="2210" y="1548"/>
              <a:ext cx="13" cy="1"/>
            </a:xfrm>
            <a:prstGeom prst="line">
              <a:avLst/>
            </a:prstGeom>
            <a:noFill/>
            <a:ln w="30163">
              <a:solidFill>
                <a:srgbClr val="FF00FF"/>
              </a:solidFill>
              <a:round/>
              <a:headEnd/>
              <a:tailEnd/>
            </a:ln>
          </p:spPr>
          <p:txBody>
            <a:bodyPr/>
            <a:lstStyle/>
            <a:p>
              <a:endParaRPr lang="en-GB"/>
            </a:p>
          </p:txBody>
        </p:sp>
        <p:sp>
          <p:nvSpPr>
            <p:cNvPr id="315554" name="Line 162"/>
            <p:cNvSpPr>
              <a:spLocks noChangeShapeType="1"/>
            </p:cNvSpPr>
            <p:nvPr/>
          </p:nvSpPr>
          <p:spPr bwMode="auto">
            <a:xfrm>
              <a:off x="2223" y="1548"/>
              <a:ext cx="6" cy="1"/>
            </a:xfrm>
            <a:prstGeom prst="line">
              <a:avLst/>
            </a:prstGeom>
            <a:noFill/>
            <a:ln w="30163">
              <a:solidFill>
                <a:srgbClr val="FF00FF"/>
              </a:solidFill>
              <a:round/>
              <a:headEnd/>
              <a:tailEnd/>
            </a:ln>
          </p:spPr>
          <p:txBody>
            <a:bodyPr/>
            <a:lstStyle/>
            <a:p>
              <a:endParaRPr lang="en-GB"/>
            </a:p>
          </p:txBody>
        </p:sp>
        <p:sp>
          <p:nvSpPr>
            <p:cNvPr id="315555" name="Line 163"/>
            <p:cNvSpPr>
              <a:spLocks noChangeShapeType="1"/>
            </p:cNvSpPr>
            <p:nvPr/>
          </p:nvSpPr>
          <p:spPr bwMode="auto">
            <a:xfrm>
              <a:off x="2229" y="1548"/>
              <a:ext cx="13" cy="1"/>
            </a:xfrm>
            <a:prstGeom prst="line">
              <a:avLst/>
            </a:prstGeom>
            <a:noFill/>
            <a:ln w="30163">
              <a:solidFill>
                <a:srgbClr val="FF00FF"/>
              </a:solidFill>
              <a:round/>
              <a:headEnd/>
              <a:tailEnd/>
            </a:ln>
          </p:spPr>
          <p:txBody>
            <a:bodyPr/>
            <a:lstStyle/>
            <a:p>
              <a:endParaRPr lang="en-GB"/>
            </a:p>
          </p:txBody>
        </p:sp>
        <p:sp>
          <p:nvSpPr>
            <p:cNvPr id="315556" name="Line 164"/>
            <p:cNvSpPr>
              <a:spLocks noChangeShapeType="1"/>
            </p:cNvSpPr>
            <p:nvPr/>
          </p:nvSpPr>
          <p:spPr bwMode="auto">
            <a:xfrm>
              <a:off x="2242" y="1548"/>
              <a:ext cx="6" cy="1"/>
            </a:xfrm>
            <a:prstGeom prst="line">
              <a:avLst/>
            </a:prstGeom>
            <a:noFill/>
            <a:ln w="30163">
              <a:solidFill>
                <a:srgbClr val="FF00FF"/>
              </a:solidFill>
              <a:round/>
              <a:headEnd/>
              <a:tailEnd/>
            </a:ln>
          </p:spPr>
          <p:txBody>
            <a:bodyPr/>
            <a:lstStyle/>
            <a:p>
              <a:endParaRPr lang="en-GB"/>
            </a:p>
          </p:txBody>
        </p:sp>
        <p:sp>
          <p:nvSpPr>
            <p:cNvPr id="315557" name="Line 165"/>
            <p:cNvSpPr>
              <a:spLocks noChangeShapeType="1"/>
            </p:cNvSpPr>
            <p:nvPr/>
          </p:nvSpPr>
          <p:spPr bwMode="auto">
            <a:xfrm>
              <a:off x="2248" y="1548"/>
              <a:ext cx="13" cy="1"/>
            </a:xfrm>
            <a:prstGeom prst="line">
              <a:avLst/>
            </a:prstGeom>
            <a:noFill/>
            <a:ln w="30163">
              <a:solidFill>
                <a:srgbClr val="FF00FF"/>
              </a:solidFill>
              <a:round/>
              <a:headEnd/>
              <a:tailEnd/>
            </a:ln>
          </p:spPr>
          <p:txBody>
            <a:bodyPr/>
            <a:lstStyle/>
            <a:p>
              <a:endParaRPr lang="en-GB"/>
            </a:p>
          </p:txBody>
        </p:sp>
        <p:sp>
          <p:nvSpPr>
            <p:cNvPr id="315558" name="Line 166"/>
            <p:cNvSpPr>
              <a:spLocks noChangeShapeType="1"/>
            </p:cNvSpPr>
            <p:nvPr/>
          </p:nvSpPr>
          <p:spPr bwMode="auto">
            <a:xfrm flipV="1">
              <a:off x="2261" y="1541"/>
              <a:ext cx="13" cy="7"/>
            </a:xfrm>
            <a:prstGeom prst="line">
              <a:avLst/>
            </a:prstGeom>
            <a:noFill/>
            <a:ln w="30163">
              <a:solidFill>
                <a:srgbClr val="FF00FF"/>
              </a:solidFill>
              <a:round/>
              <a:headEnd/>
              <a:tailEnd/>
            </a:ln>
          </p:spPr>
          <p:txBody>
            <a:bodyPr/>
            <a:lstStyle/>
            <a:p>
              <a:endParaRPr lang="en-GB"/>
            </a:p>
          </p:txBody>
        </p:sp>
        <p:sp>
          <p:nvSpPr>
            <p:cNvPr id="315559" name="Line 167"/>
            <p:cNvSpPr>
              <a:spLocks noChangeShapeType="1"/>
            </p:cNvSpPr>
            <p:nvPr/>
          </p:nvSpPr>
          <p:spPr bwMode="auto">
            <a:xfrm>
              <a:off x="2274" y="1541"/>
              <a:ext cx="6" cy="1"/>
            </a:xfrm>
            <a:prstGeom prst="line">
              <a:avLst/>
            </a:prstGeom>
            <a:noFill/>
            <a:ln w="30163">
              <a:solidFill>
                <a:srgbClr val="FF00FF"/>
              </a:solidFill>
              <a:round/>
              <a:headEnd/>
              <a:tailEnd/>
            </a:ln>
          </p:spPr>
          <p:txBody>
            <a:bodyPr/>
            <a:lstStyle/>
            <a:p>
              <a:endParaRPr lang="en-GB"/>
            </a:p>
          </p:txBody>
        </p:sp>
        <p:sp>
          <p:nvSpPr>
            <p:cNvPr id="315560" name="Line 168"/>
            <p:cNvSpPr>
              <a:spLocks noChangeShapeType="1"/>
            </p:cNvSpPr>
            <p:nvPr/>
          </p:nvSpPr>
          <p:spPr bwMode="auto">
            <a:xfrm>
              <a:off x="2280" y="1541"/>
              <a:ext cx="13" cy="1"/>
            </a:xfrm>
            <a:prstGeom prst="line">
              <a:avLst/>
            </a:prstGeom>
            <a:noFill/>
            <a:ln w="30163">
              <a:solidFill>
                <a:srgbClr val="FF00FF"/>
              </a:solidFill>
              <a:round/>
              <a:headEnd/>
              <a:tailEnd/>
            </a:ln>
          </p:spPr>
          <p:txBody>
            <a:bodyPr/>
            <a:lstStyle/>
            <a:p>
              <a:endParaRPr lang="en-GB"/>
            </a:p>
          </p:txBody>
        </p:sp>
        <p:sp>
          <p:nvSpPr>
            <p:cNvPr id="315561" name="Line 169"/>
            <p:cNvSpPr>
              <a:spLocks noChangeShapeType="1"/>
            </p:cNvSpPr>
            <p:nvPr/>
          </p:nvSpPr>
          <p:spPr bwMode="auto">
            <a:xfrm>
              <a:off x="2293" y="1541"/>
              <a:ext cx="6" cy="1"/>
            </a:xfrm>
            <a:prstGeom prst="line">
              <a:avLst/>
            </a:prstGeom>
            <a:noFill/>
            <a:ln w="30163">
              <a:solidFill>
                <a:srgbClr val="FF00FF"/>
              </a:solidFill>
              <a:round/>
              <a:headEnd/>
              <a:tailEnd/>
            </a:ln>
          </p:spPr>
          <p:txBody>
            <a:bodyPr/>
            <a:lstStyle/>
            <a:p>
              <a:endParaRPr lang="en-GB"/>
            </a:p>
          </p:txBody>
        </p:sp>
        <p:sp>
          <p:nvSpPr>
            <p:cNvPr id="315562" name="Line 170"/>
            <p:cNvSpPr>
              <a:spLocks noChangeShapeType="1"/>
            </p:cNvSpPr>
            <p:nvPr/>
          </p:nvSpPr>
          <p:spPr bwMode="auto">
            <a:xfrm>
              <a:off x="2299" y="1541"/>
              <a:ext cx="13" cy="1"/>
            </a:xfrm>
            <a:prstGeom prst="line">
              <a:avLst/>
            </a:prstGeom>
            <a:noFill/>
            <a:ln w="30163">
              <a:solidFill>
                <a:srgbClr val="FF00FF"/>
              </a:solidFill>
              <a:round/>
              <a:headEnd/>
              <a:tailEnd/>
            </a:ln>
          </p:spPr>
          <p:txBody>
            <a:bodyPr/>
            <a:lstStyle/>
            <a:p>
              <a:endParaRPr lang="en-GB"/>
            </a:p>
          </p:txBody>
        </p:sp>
        <p:sp>
          <p:nvSpPr>
            <p:cNvPr id="315563" name="Line 171"/>
            <p:cNvSpPr>
              <a:spLocks noChangeShapeType="1"/>
            </p:cNvSpPr>
            <p:nvPr/>
          </p:nvSpPr>
          <p:spPr bwMode="auto">
            <a:xfrm>
              <a:off x="2312" y="1541"/>
              <a:ext cx="13" cy="1"/>
            </a:xfrm>
            <a:prstGeom prst="line">
              <a:avLst/>
            </a:prstGeom>
            <a:noFill/>
            <a:ln w="30163">
              <a:solidFill>
                <a:srgbClr val="FF00FF"/>
              </a:solidFill>
              <a:round/>
              <a:headEnd/>
              <a:tailEnd/>
            </a:ln>
          </p:spPr>
          <p:txBody>
            <a:bodyPr/>
            <a:lstStyle/>
            <a:p>
              <a:endParaRPr lang="en-GB"/>
            </a:p>
          </p:txBody>
        </p:sp>
        <p:sp>
          <p:nvSpPr>
            <p:cNvPr id="315564" name="Line 172"/>
            <p:cNvSpPr>
              <a:spLocks noChangeShapeType="1"/>
            </p:cNvSpPr>
            <p:nvPr/>
          </p:nvSpPr>
          <p:spPr bwMode="auto">
            <a:xfrm>
              <a:off x="2325" y="1541"/>
              <a:ext cx="6" cy="1"/>
            </a:xfrm>
            <a:prstGeom prst="line">
              <a:avLst/>
            </a:prstGeom>
            <a:noFill/>
            <a:ln w="30163">
              <a:solidFill>
                <a:srgbClr val="FF00FF"/>
              </a:solidFill>
              <a:round/>
              <a:headEnd/>
              <a:tailEnd/>
            </a:ln>
          </p:spPr>
          <p:txBody>
            <a:bodyPr/>
            <a:lstStyle/>
            <a:p>
              <a:endParaRPr lang="en-GB"/>
            </a:p>
          </p:txBody>
        </p:sp>
        <p:sp>
          <p:nvSpPr>
            <p:cNvPr id="315565" name="Line 173"/>
            <p:cNvSpPr>
              <a:spLocks noChangeShapeType="1"/>
            </p:cNvSpPr>
            <p:nvPr/>
          </p:nvSpPr>
          <p:spPr bwMode="auto">
            <a:xfrm>
              <a:off x="2331" y="1541"/>
              <a:ext cx="13" cy="1"/>
            </a:xfrm>
            <a:prstGeom prst="line">
              <a:avLst/>
            </a:prstGeom>
            <a:noFill/>
            <a:ln w="30163">
              <a:solidFill>
                <a:srgbClr val="FF00FF"/>
              </a:solidFill>
              <a:round/>
              <a:headEnd/>
              <a:tailEnd/>
            </a:ln>
          </p:spPr>
          <p:txBody>
            <a:bodyPr/>
            <a:lstStyle/>
            <a:p>
              <a:endParaRPr lang="en-GB"/>
            </a:p>
          </p:txBody>
        </p:sp>
        <p:sp>
          <p:nvSpPr>
            <p:cNvPr id="315566" name="Line 174"/>
            <p:cNvSpPr>
              <a:spLocks noChangeShapeType="1"/>
            </p:cNvSpPr>
            <p:nvPr/>
          </p:nvSpPr>
          <p:spPr bwMode="auto">
            <a:xfrm flipV="1">
              <a:off x="2344" y="1535"/>
              <a:ext cx="6" cy="6"/>
            </a:xfrm>
            <a:prstGeom prst="line">
              <a:avLst/>
            </a:prstGeom>
            <a:noFill/>
            <a:ln w="30163">
              <a:solidFill>
                <a:srgbClr val="FF00FF"/>
              </a:solidFill>
              <a:round/>
              <a:headEnd/>
              <a:tailEnd/>
            </a:ln>
          </p:spPr>
          <p:txBody>
            <a:bodyPr/>
            <a:lstStyle/>
            <a:p>
              <a:endParaRPr lang="en-GB"/>
            </a:p>
          </p:txBody>
        </p:sp>
        <p:sp>
          <p:nvSpPr>
            <p:cNvPr id="315567" name="Line 175"/>
            <p:cNvSpPr>
              <a:spLocks noChangeShapeType="1"/>
            </p:cNvSpPr>
            <p:nvPr/>
          </p:nvSpPr>
          <p:spPr bwMode="auto">
            <a:xfrm>
              <a:off x="2350" y="1535"/>
              <a:ext cx="13" cy="1"/>
            </a:xfrm>
            <a:prstGeom prst="line">
              <a:avLst/>
            </a:prstGeom>
            <a:noFill/>
            <a:ln w="30163">
              <a:solidFill>
                <a:srgbClr val="FF00FF"/>
              </a:solidFill>
              <a:round/>
              <a:headEnd/>
              <a:tailEnd/>
            </a:ln>
          </p:spPr>
          <p:txBody>
            <a:bodyPr/>
            <a:lstStyle/>
            <a:p>
              <a:endParaRPr lang="en-GB"/>
            </a:p>
          </p:txBody>
        </p:sp>
        <p:sp>
          <p:nvSpPr>
            <p:cNvPr id="315568" name="Line 176"/>
            <p:cNvSpPr>
              <a:spLocks noChangeShapeType="1"/>
            </p:cNvSpPr>
            <p:nvPr/>
          </p:nvSpPr>
          <p:spPr bwMode="auto">
            <a:xfrm>
              <a:off x="2363" y="1535"/>
              <a:ext cx="13" cy="1"/>
            </a:xfrm>
            <a:prstGeom prst="line">
              <a:avLst/>
            </a:prstGeom>
            <a:noFill/>
            <a:ln w="30163">
              <a:solidFill>
                <a:srgbClr val="FF00FF"/>
              </a:solidFill>
              <a:round/>
              <a:headEnd/>
              <a:tailEnd/>
            </a:ln>
          </p:spPr>
          <p:txBody>
            <a:bodyPr/>
            <a:lstStyle/>
            <a:p>
              <a:endParaRPr lang="en-GB"/>
            </a:p>
          </p:txBody>
        </p:sp>
        <p:sp>
          <p:nvSpPr>
            <p:cNvPr id="315569" name="Line 177"/>
            <p:cNvSpPr>
              <a:spLocks noChangeShapeType="1"/>
            </p:cNvSpPr>
            <p:nvPr/>
          </p:nvSpPr>
          <p:spPr bwMode="auto">
            <a:xfrm>
              <a:off x="2376" y="1535"/>
              <a:ext cx="6" cy="1"/>
            </a:xfrm>
            <a:prstGeom prst="line">
              <a:avLst/>
            </a:prstGeom>
            <a:noFill/>
            <a:ln w="30163">
              <a:solidFill>
                <a:srgbClr val="FF00FF"/>
              </a:solidFill>
              <a:round/>
              <a:headEnd/>
              <a:tailEnd/>
            </a:ln>
          </p:spPr>
          <p:txBody>
            <a:bodyPr/>
            <a:lstStyle/>
            <a:p>
              <a:endParaRPr lang="en-GB"/>
            </a:p>
          </p:txBody>
        </p:sp>
        <p:sp>
          <p:nvSpPr>
            <p:cNvPr id="315570" name="Line 178"/>
            <p:cNvSpPr>
              <a:spLocks noChangeShapeType="1"/>
            </p:cNvSpPr>
            <p:nvPr/>
          </p:nvSpPr>
          <p:spPr bwMode="auto">
            <a:xfrm>
              <a:off x="2382" y="1535"/>
              <a:ext cx="13" cy="1"/>
            </a:xfrm>
            <a:prstGeom prst="line">
              <a:avLst/>
            </a:prstGeom>
            <a:noFill/>
            <a:ln w="30163">
              <a:solidFill>
                <a:srgbClr val="FF00FF"/>
              </a:solidFill>
              <a:round/>
              <a:headEnd/>
              <a:tailEnd/>
            </a:ln>
          </p:spPr>
          <p:txBody>
            <a:bodyPr/>
            <a:lstStyle/>
            <a:p>
              <a:endParaRPr lang="en-GB"/>
            </a:p>
          </p:txBody>
        </p:sp>
        <p:sp>
          <p:nvSpPr>
            <p:cNvPr id="315571" name="Line 179"/>
            <p:cNvSpPr>
              <a:spLocks noChangeShapeType="1"/>
            </p:cNvSpPr>
            <p:nvPr/>
          </p:nvSpPr>
          <p:spPr bwMode="auto">
            <a:xfrm>
              <a:off x="2395" y="1535"/>
              <a:ext cx="6" cy="1"/>
            </a:xfrm>
            <a:prstGeom prst="line">
              <a:avLst/>
            </a:prstGeom>
            <a:noFill/>
            <a:ln w="30163">
              <a:solidFill>
                <a:srgbClr val="FF00FF"/>
              </a:solidFill>
              <a:round/>
              <a:headEnd/>
              <a:tailEnd/>
            </a:ln>
          </p:spPr>
          <p:txBody>
            <a:bodyPr/>
            <a:lstStyle/>
            <a:p>
              <a:endParaRPr lang="en-GB"/>
            </a:p>
          </p:txBody>
        </p:sp>
        <p:sp>
          <p:nvSpPr>
            <p:cNvPr id="315572" name="Line 180"/>
            <p:cNvSpPr>
              <a:spLocks noChangeShapeType="1"/>
            </p:cNvSpPr>
            <p:nvPr/>
          </p:nvSpPr>
          <p:spPr bwMode="auto">
            <a:xfrm>
              <a:off x="2401" y="1535"/>
              <a:ext cx="13" cy="1"/>
            </a:xfrm>
            <a:prstGeom prst="line">
              <a:avLst/>
            </a:prstGeom>
            <a:noFill/>
            <a:ln w="30163">
              <a:solidFill>
                <a:srgbClr val="FF00FF"/>
              </a:solidFill>
              <a:round/>
              <a:headEnd/>
              <a:tailEnd/>
            </a:ln>
          </p:spPr>
          <p:txBody>
            <a:bodyPr/>
            <a:lstStyle/>
            <a:p>
              <a:endParaRPr lang="en-GB"/>
            </a:p>
          </p:txBody>
        </p:sp>
        <p:sp>
          <p:nvSpPr>
            <p:cNvPr id="315573" name="Line 181"/>
            <p:cNvSpPr>
              <a:spLocks noChangeShapeType="1"/>
            </p:cNvSpPr>
            <p:nvPr/>
          </p:nvSpPr>
          <p:spPr bwMode="auto">
            <a:xfrm flipV="1">
              <a:off x="2414" y="1528"/>
              <a:ext cx="13" cy="7"/>
            </a:xfrm>
            <a:prstGeom prst="line">
              <a:avLst/>
            </a:prstGeom>
            <a:noFill/>
            <a:ln w="30163">
              <a:solidFill>
                <a:srgbClr val="FF00FF"/>
              </a:solidFill>
              <a:round/>
              <a:headEnd/>
              <a:tailEnd/>
            </a:ln>
          </p:spPr>
          <p:txBody>
            <a:bodyPr/>
            <a:lstStyle/>
            <a:p>
              <a:endParaRPr lang="en-GB"/>
            </a:p>
          </p:txBody>
        </p:sp>
        <p:sp>
          <p:nvSpPr>
            <p:cNvPr id="315574" name="Line 182"/>
            <p:cNvSpPr>
              <a:spLocks noChangeShapeType="1"/>
            </p:cNvSpPr>
            <p:nvPr/>
          </p:nvSpPr>
          <p:spPr bwMode="auto">
            <a:xfrm>
              <a:off x="2427" y="1528"/>
              <a:ext cx="6" cy="1"/>
            </a:xfrm>
            <a:prstGeom prst="line">
              <a:avLst/>
            </a:prstGeom>
            <a:noFill/>
            <a:ln w="30163">
              <a:solidFill>
                <a:srgbClr val="FF00FF"/>
              </a:solidFill>
              <a:round/>
              <a:headEnd/>
              <a:tailEnd/>
            </a:ln>
          </p:spPr>
          <p:txBody>
            <a:bodyPr/>
            <a:lstStyle/>
            <a:p>
              <a:endParaRPr lang="en-GB"/>
            </a:p>
          </p:txBody>
        </p:sp>
        <p:sp>
          <p:nvSpPr>
            <p:cNvPr id="315575" name="Line 183"/>
            <p:cNvSpPr>
              <a:spLocks noChangeShapeType="1"/>
            </p:cNvSpPr>
            <p:nvPr/>
          </p:nvSpPr>
          <p:spPr bwMode="auto">
            <a:xfrm>
              <a:off x="2433" y="1528"/>
              <a:ext cx="13" cy="1"/>
            </a:xfrm>
            <a:prstGeom prst="line">
              <a:avLst/>
            </a:prstGeom>
            <a:noFill/>
            <a:ln w="30163">
              <a:solidFill>
                <a:srgbClr val="FF00FF"/>
              </a:solidFill>
              <a:round/>
              <a:headEnd/>
              <a:tailEnd/>
            </a:ln>
          </p:spPr>
          <p:txBody>
            <a:bodyPr/>
            <a:lstStyle/>
            <a:p>
              <a:endParaRPr lang="en-GB"/>
            </a:p>
          </p:txBody>
        </p:sp>
        <p:sp>
          <p:nvSpPr>
            <p:cNvPr id="315576" name="Line 184"/>
            <p:cNvSpPr>
              <a:spLocks noChangeShapeType="1"/>
            </p:cNvSpPr>
            <p:nvPr/>
          </p:nvSpPr>
          <p:spPr bwMode="auto">
            <a:xfrm>
              <a:off x="2446" y="1528"/>
              <a:ext cx="6" cy="1"/>
            </a:xfrm>
            <a:prstGeom prst="line">
              <a:avLst/>
            </a:prstGeom>
            <a:noFill/>
            <a:ln w="30163">
              <a:solidFill>
                <a:srgbClr val="FF00FF"/>
              </a:solidFill>
              <a:round/>
              <a:headEnd/>
              <a:tailEnd/>
            </a:ln>
          </p:spPr>
          <p:txBody>
            <a:bodyPr/>
            <a:lstStyle/>
            <a:p>
              <a:endParaRPr lang="en-GB"/>
            </a:p>
          </p:txBody>
        </p:sp>
        <p:sp>
          <p:nvSpPr>
            <p:cNvPr id="315577" name="Line 185"/>
            <p:cNvSpPr>
              <a:spLocks noChangeShapeType="1"/>
            </p:cNvSpPr>
            <p:nvPr/>
          </p:nvSpPr>
          <p:spPr bwMode="auto">
            <a:xfrm>
              <a:off x="2452" y="1528"/>
              <a:ext cx="13" cy="1"/>
            </a:xfrm>
            <a:prstGeom prst="line">
              <a:avLst/>
            </a:prstGeom>
            <a:noFill/>
            <a:ln w="30163">
              <a:solidFill>
                <a:srgbClr val="FF00FF"/>
              </a:solidFill>
              <a:round/>
              <a:headEnd/>
              <a:tailEnd/>
            </a:ln>
          </p:spPr>
          <p:txBody>
            <a:bodyPr/>
            <a:lstStyle/>
            <a:p>
              <a:endParaRPr lang="en-GB"/>
            </a:p>
          </p:txBody>
        </p:sp>
        <p:sp>
          <p:nvSpPr>
            <p:cNvPr id="315578" name="Line 186"/>
            <p:cNvSpPr>
              <a:spLocks noChangeShapeType="1"/>
            </p:cNvSpPr>
            <p:nvPr/>
          </p:nvSpPr>
          <p:spPr bwMode="auto">
            <a:xfrm flipV="1">
              <a:off x="2465" y="1522"/>
              <a:ext cx="13" cy="6"/>
            </a:xfrm>
            <a:prstGeom prst="line">
              <a:avLst/>
            </a:prstGeom>
            <a:noFill/>
            <a:ln w="30163">
              <a:solidFill>
                <a:srgbClr val="FF00FF"/>
              </a:solidFill>
              <a:round/>
              <a:headEnd/>
              <a:tailEnd/>
            </a:ln>
          </p:spPr>
          <p:txBody>
            <a:bodyPr/>
            <a:lstStyle/>
            <a:p>
              <a:endParaRPr lang="en-GB"/>
            </a:p>
          </p:txBody>
        </p:sp>
        <p:sp>
          <p:nvSpPr>
            <p:cNvPr id="315579" name="Line 187"/>
            <p:cNvSpPr>
              <a:spLocks noChangeShapeType="1"/>
            </p:cNvSpPr>
            <p:nvPr/>
          </p:nvSpPr>
          <p:spPr bwMode="auto">
            <a:xfrm>
              <a:off x="2478" y="1522"/>
              <a:ext cx="6" cy="1"/>
            </a:xfrm>
            <a:prstGeom prst="line">
              <a:avLst/>
            </a:prstGeom>
            <a:noFill/>
            <a:ln w="30163">
              <a:solidFill>
                <a:srgbClr val="FF00FF"/>
              </a:solidFill>
              <a:round/>
              <a:headEnd/>
              <a:tailEnd/>
            </a:ln>
          </p:spPr>
          <p:txBody>
            <a:bodyPr/>
            <a:lstStyle/>
            <a:p>
              <a:endParaRPr lang="en-GB"/>
            </a:p>
          </p:txBody>
        </p:sp>
        <p:sp>
          <p:nvSpPr>
            <p:cNvPr id="315580" name="Line 188"/>
            <p:cNvSpPr>
              <a:spLocks noChangeShapeType="1"/>
            </p:cNvSpPr>
            <p:nvPr/>
          </p:nvSpPr>
          <p:spPr bwMode="auto">
            <a:xfrm>
              <a:off x="2484" y="1522"/>
              <a:ext cx="13" cy="1"/>
            </a:xfrm>
            <a:prstGeom prst="line">
              <a:avLst/>
            </a:prstGeom>
            <a:noFill/>
            <a:ln w="30163">
              <a:solidFill>
                <a:srgbClr val="FF00FF"/>
              </a:solidFill>
              <a:round/>
              <a:headEnd/>
              <a:tailEnd/>
            </a:ln>
          </p:spPr>
          <p:txBody>
            <a:bodyPr/>
            <a:lstStyle/>
            <a:p>
              <a:endParaRPr lang="en-GB"/>
            </a:p>
          </p:txBody>
        </p:sp>
        <p:sp>
          <p:nvSpPr>
            <p:cNvPr id="315581" name="Line 189"/>
            <p:cNvSpPr>
              <a:spLocks noChangeShapeType="1"/>
            </p:cNvSpPr>
            <p:nvPr/>
          </p:nvSpPr>
          <p:spPr bwMode="auto">
            <a:xfrm>
              <a:off x="2497" y="1522"/>
              <a:ext cx="6" cy="1"/>
            </a:xfrm>
            <a:prstGeom prst="line">
              <a:avLst/>
            </a:prstGeom>
            <a:noFill/>
            <a:ln w="30163">
              <a:solidFill>
                <a:srgbClr val="FF00FF"/>
              </a:solidFill>
              <a:round/>
              <a:headEnd/>
              <a:tailEnd/>
            </a:ln>
          </p:spPr>
          <p:txBody>
            <a:bodyPr/>
            <a:lstStyle/>
            <a:p>
              <a:endParaRPr lang="en-GB"/>
            </a:p>
          </p:txBody>
        </p:sp>
        <p:sp>
          <p:nvSpPr>
            <p:cNvPr id="315582" name="Line 190"/>
            <p:cNvSpPr>
              <a:spLocks noChangeShapeType="1"/>
            </p:cNvSpPr>
            <p:nvPr/>
          </p:nvSpPr>
          <p:spPr bwMode="auto">
            <a:xfrm>
              <a:off x="2503" y="1522"/>
              <a:ext cx="13" cy="1"/>
            </a:xfrm>
            <a:prstGeom prst="line">
              <a:avLst/>
            </a:prstGeom>
            <a:noFill/>
            <a:ln w="30163">
              <a:solidFill>
                <a:srgbClr val="FF00FF"/>
              </a:solidFill>
              <a:round/>
              <a:headEnd/>
              <a:tailEnd/>
            </a:ln>
          </p:spPr>
          <p:txBody>
            <a:bodyPr/>
            <a:lstStyle/>
            <a:p>
              <a:endParaRPr lang="en-GB"/>
            </a:p>
          </p:txBody>
        </p:sp>
        <p:sp>
          <p:nvSpPr>
            <p:cNvPr id="315583" name="Line 191"/>
            <p:cNvSpPr>
              <a:spLocks noChangeShapeType="1"/>
            </p:cNvSpPr>
            <p:nvPr/>
          </p:nvSpPr>
          <p:spPr bwMode="auto">
            <a:xfrm flipV="1">
              <a:off x="2516" y="1516"/>
              <a:ext cx="13" cy="6"/>
            </a:xfrm>
            <a:prstGeom prst="line">
              <a:avLst/>
            </a:prstGeom>
            <a:noFill/>
            <a:ln w="30163">
              <a:solidFill>
                <a:srgbClr val="FF00FF"/>
              </a:solidFill>
              <a:round/>
              <a:headEnd/>
              <a:tailEnd/>
            </a:ln>
          </p:spPr>
          <p:txBody>
            <a:bodyPr/>
            <a:lstStyle/>
            <a:p>
              <a:endParaRPr lang="en-GB"/>
            </a:p>
          </p:txBody>
        </p:sp>
        <p:sp>
          <p:nvSpPr>
            <p:cNvPr id="315584" name="Line 192"/>
            <p:cNvSpPr>
              <a:spLocks noChangeShapeType="1"/>
            </p:cNvSpPr>
            <p:nvPr/>
          </p:nvSpPr>
          <p:spPr bwMode="auto">
            <a:xfrm>
              <a:off x="2529" y="1516"/>
              <a:ext cx="6" cy="1"/>
            </a:xfrm>
            <a:prstGeom prst="line">
              <a:avLst/>
            </a:prstGeom>
            <a:noFill/>
            <a:ln w="30163">
              <a:solidFill>
                <a:srgbClr val="FF00FF"/>
              </a:solidFill>
              <a:round/>
              <a:headEnd/>
              <a:tailEnd/>
            </a:ln>
          </p:spPr>
          <p:txBody>
            <a:bodyPr/>
            <a:lstStyle/>
            <a:p>
              <a:endParaRPr lang="en-GB"/>
            </a:p>
          </p:txBody>
        </p:sp>
        <p:sp>
          <p:nvSpPr>
            <p:cNvPr id="315585" name="Line 193"/>
            <p:cNvSpPr>
              <a:spLocks noChangeShapeType="1"/>
            </p:cNvSpPr>
            <p:nvPr/>
          </p:nvSpPr>
          <p:spPr bwMode="auto">
            <a:xfrm>
              <a:off x="2535" y="1516"/>
              <a:ext cx="13" cy="1"/>
            </a:xfrm>
            <a:prstGeom prst="line">
              <a:avLst/>
            </a:prstGeom>
            <a:noFill/>
            <a:ln w="30163">
              <a:solidFill>
                <a:srgbClr val="FF00FF"/>
              </a:solidFill>
              <a:round/>
              <a:headEnd/>
              <a:tailEnd/>
            </a:ln>
          </p:spPr>
          <p:txBody>
            <a:bodyPr/>
            <a:lstStyle/>
            <a:p>
              <a:endParaRPr lang="en-GB"/>
            </a:p>
          </p:txBody>
        </p:sp>
        <p:sp>
          <p:nvSpPr>
            <p:cNvPr id="315586" name="Line 194"/>
            <p:cNvSpPr>
              <a:spLocks noChangeShapeType="1"/>
            </p:cNvSpPr>
            <p:nvPr/>
          </p:nvSpPr>
          <p:spPr bwMode="auto">
            <a:xfrm>
              <a:off x="2548" y="1516"/>
              <a:ext cx="6" cy="1"/>
            </a:xfrm>
            <a:prstGeom prst="line">
              <a:avLst/>
            </a:prstGeom>
            <a:noFill/>
            <a:ln w="30163">
              <a:solidFill>
                <a:srgbClr val="FF00FF"/>
              </a:solidFill>
              <a:round/>
              <a:headEnd/>
              <a:tailEnd/>
            </a:ln>
          </p:spPr>
          <p:txBody>
            <a:bodyPr/>
            <a:lstStyle/>
            <a:p>
              <a:endParaRPr lang="en-GB"/>
            </a:p>
          </p:txBody>
        </p:sp>
        <p:sp>
          <p:nvSpPr>
            <p:cNvPr id="315587" name="Line 195"/>
            <p:cNvSpPr>
              <a:spLocks noChangeShapeType="1"/>
            </p:cNvSpPr>
            <p:nvPr/>
          </p:nvSpPr>
          <p:spPr bwMode="auto">
            <a:xfrm flipV="1">
              <a:off x="2554" y="1509"/>
              <a:ext cx="13" cy="7"/>
            </a:xfrm>
            <a:prstGeom prst="line">
              <a:avLst/>
            </a:prstGeom>
            <a:noFill/>
            <a:ln w="30163">
              <a:solidFill>
                <a:srgbClr val="FF00FF"/>
              </a:solidFill>
              <a:round/>
              <a:headEnd/>
              <a:tailEnd/>
            </a:ln>
          </p:spPr>
          <p:txBody>
            <a:bodyPr/>
            <a:lstStyle/>
            <a:p>
              <a:endParaRPr lang="en-GB"/>
            </a:p>
          </p:txBody>
        </p:sp>
        <p:sp>
          <p:nvSpPr>
            <p:cNvPr id="315588" name="Line 196"/>
            <p:cNvSpPr>
              <a:spLocks noChangeShapeType="1"/>
            </p:cNvSpPr>
            <p:nvPr/>
          </p:nvSpPr>
          <p:spPr bwMode="auto">
            <a:xfrm>
              <a:off x="2567" y="1509"/>
              <a:ext cx="13" cy="1"/>
            </a:xfrm>
            <a:prstGeom prst="line">
              <a:avLst/>
            </a:prstGeom>
            <a:noFill/>
            <a:ln w="30163">
              <a:solidFill>
                <a:srgbClr val="FF00FF"/>
              </a:solidFill>
              <a:round/>
              <a:headEnd/>
              <a:tailEnd/>
            </a:ln>
          </p:spPr>
          <p:txBody>
            <a:bodyPr/>
            <a:lstStyle/>
            <a:p>
              <a:endParaRPr lang="en-GB"/>
            </a:p>
          </p:txBody>
        </p:sp>
        <p:sp>
          <p:nvSpPr>
            <p:cNvPr id="315589" name="Line 197"/>
            <p:cNvSpPr>
              <a:spLocks noChangeShapeType="1"/>
            </p:cNvSpPr>
            <p:nvPr/>
          </p:nvSpPr>
          <p:spPr bwMode="auto">
            <a:xfrm>
              <a:off x="2580" y="1509"/>
              <a:ext cx="6" cy="1"/>
            </a:xfrm>
            <a:prstGeom prst="line">
              <a:avLst/>
            </a:prstGeom>
            <a:noFill/>
            <a:ln w="30163">
              <a:solidFill>
                <a:srgbClr val="FF00FF"/>
              </a:solidFill>
              <a:round/>
              <a:headEnd/>
              <a:tailEnd/>
            </a:ln>
          </p:spPr>
          <p:txBody>
            <a:bodyPr/>
            <a:lstStyle/>
            <a:p>
              <a:endParaRPr lang="en-GB"/>
            </a:p>
          </p:txBody>
        </p:sp>
        <p:sp>
          <p:nvSpPr>
            <p:cNvPr id="315590" name="Line 198"/>
            <p:cNvSpPr>
              <a:spLocks noChangeShapeType="1"/>
            </p:cNvSpPr>
            <p:nvPr/>
          </p:nvSpPr>
          <p:spPr bwMode="auto">
            <a:xfrm>
              <a:off x="2586" y="1509"/>
              <a:ext cx="13" cy="1"/>
            </a:xfrm>
            <a:prstGeom prst="line">
              <a:avLst/>
            </a:prstGeom>
            <a:noFill/>
            <a:ln w="30163">
              <a:solidFill>
                <a:srgbClr val="FF00FF"/>
              </a:solidFill>
              <a:round/>
              <a:headEnd/>
              <a:tailEnd/>
            </a:ln>
          </p:spPr>
          <p:txBody>
            <a:bodyPr/>
            <a:lstStyle/>
            <a:p>
              <a:endParaRPr lang="en-GB"/>
            </a:p>
          </p:txBody>
        </p:sp>
        <p:sp>
          <p:nvSpPr>
            <p:cNvPr id="315591" name="Line 199"/>
            <p:cNvSpPr>
              <a:spLocks noChangeShapeType="1"/>
            </p:cNvSpPr>
            <p:nvPr/>
          </p:nvSpPr>
          <p:spPr bwMode="auto">
            <a:xfrm flipV="1">
              <a:off x="2599" y="1503"/>
              <a:ext cx="6" cy="6"/>
            </a:xfrm>
            <a:prstGeom prst="line">
              <a:avLst/>
            </a:prstGeom>
            <a:noFill/>
            <a:ln w="30163">
              <a:solidFill>
                <a:srgbClr val="FF00FF"/>
              </a:solidFill>
              <a:round/>
              <a:headEnd/>
              <a:tailEnd/>
            </a:ln>
          </p:spPr>
          <p:txBody>
            <a:bodyPr/>
            <a:lstStyle/>
            <a:p>
              <a:endParaRPr lang="en-GB"/>
            </a:p>
          </p:txBody>
        </p:sp>
        <p:sp>
          <p:nvSpPr>
            <p:cNvPr id="315592" name="Line 200"/>
            <p:cNvSpPr>
              <a:spLocks noChangeShapeType="1"/>
            </p:cNvSpPr>
            <p:nvPr/>
          </p:nvSpPr>
          <p:spPr bwMode="auto">
            <a:xfrm>
              <a:off x="2605" y="1503"/>
              <a:ext cx="13" cy="1"/>
            </a:xfrm>
            <a:prstGeom prst="line">
              <a:avLst/>
            </a:prstGeom>
            <a:noFill/>
            <a:ln w="30163">
              <a:solidFill>
                <a:srgbClr val="FF00FF"/>
              </a:solidFill>
              <a:round/>
              <a:headEnd/>
              <a:tailEnd/>
            </a:ln>
          </p:spPr>
          <p:txBody>
            <a:bodyPr/>
            <a:lstStyle/>
            <a:p>
              <a:endParaRPr lang="en-GB"/>
            </a:p>
          </p:txBody>
        </p:sp>
        <p:sp>
          <p:nvSpPr>
            <p:cNvPr id="315593" name="Line 201"/>
            <p:cNvSpPr>
              <a:spLocks noChangeShapeType="1"/>
            </p:cNvSpPr>
            <p:nvPr/>
          </p:nvSpPr>
          <p:spPr bwMode="auto">
            <a:xfrm>
              <a:off x="2618" y="1503"/>
              <a:ext cx="13" cy="1"/>
            </a:xfrm>
            <a:prstGeom prst="line">
              <a:avLst/>
            </a:prstGeom>
            <a:noFill/>
            <a:ln w="30163">
              <a:solidFill>
                <a:srgbClr val="FF00FF"/>
              </a:solidFill>
              <a:round/>
              <a:headEnd/>
              <a:tailEnd/>
            </a:ln>
          </p:spPr>
          <p:txBody>
            <a:bodyPr/>
            <a:lstStyle/>
            <a:p>
              <a:endParaRPr lang="en-GB"/>
            </a:p>
          </p:txBody>
        </p:sp>
        <p:sp>
          <p:nvSpPr>
            <p:cNvPr id="315594" name="Line 202"/>
            <p:cNvSpPr>
              <a:spLocks noChangeShapeType="1"/>
            </p:cNvSpPr>
            <p:nvPr/>
          </p:nvSpPr>
          <p:spPr bwMode="auto">
            <a:xfrm flipV="1">
              <a:off x="2631" y="1497"/>
              <a:ext cx="6" cy="6"/>
            </a:xfrm>
            <a:prstGeom prst="line">
              <a:avLst/>
            </a:prstGeom>
            <a:noFill/>
            <a:ln w="30163">
              <a:solidFill>
                <a:srgbClr val="FF00FF"/>
              </a:solidFill>
              <a:round/>
              <a:headEnd/>
              <a:tailEnd/>
            </a:ln>
          </p:spPr>
          <p:txBody>
            <a:bodyPr/>
            <a:lstStyle/>
            <a:p>
              <a:endParaRPr lang="en-GB"/>
            </a:p>
          </p:txBody>
        </p:sp>
        <p:sp>
          <p:nvSpPr>
            <p:cNvPr id="315595" name="Line 203"/>
            <p:cNvSpPr>
              <a:spLocks noChangeShapeType="1"/>
            </p:cNvSpPr>
            <p:nvPr/>
          </p:nvSpPr>
          <p:spPr bwMode="auto">
            <a:xfrm>
              <a:off x="2637" y="1497"/>
              <a:ext cx="13" cy="1"/>
            </a:xfrm>
            <a:prstGeom prst="line">
              <a:avLst/>
            </a:prstGeom>
            <a:noFill/>
            <a:ln w="30163">
              <a:solidFill>
                <a:srgbClr val="FF00FF"/>
              </a:solidFill>
              <a:round/>
              <a:headEnd/>
              <a:tailEnd/>
            </a:ln>
          </p:spPr>
          <p:txBody>
            <a:bodyPr/>
            <a:lstStyle/>
            <a:p>
              <a:endParaRPr lang="en-GB"/>
            </a:p>
          </p:txBody>
        </p:sp>
        <p:sp>
          <p:nvSpPr>
            <p:cNvPr id="315596" name="Line 204"/>
            <p:cNvSpPr>
              <a:spLocks noChangeShapeType="1"/>
            </p:cNvSpPr>
            <p:nvPr/>
          </p:nvSpPr>
          <p:spPr bwMode="auto">
            <a:xfrm>
              <a:off x="2650" y="1497"/>
              <a:ext cx="6" cy="1"/>
            </a:xfrm>
            <a:prstGeom prst="line">
              <a:avLst/>
            </a:prstGeom>
            <a:noFill/>
            <a:ln w="30163">
              <a:solidFill>
                <a:srgbClr val="FF00FF"/>
              </a:solidFill>
              <a:round/>
              <a:headEnd/>
              <a:tailEnd/>
            </a:ln>
          </p:spPr>
          <p:txBody>
            <a:bodyPr/>
            <a:lstStyle/>
            <a:p>
              <a:endParaRPr lang="en-GB"/>
            </a:p>
          </p:txBody>
        </p:sp>
        <p:sp>
          <p:nvSpPr>
            <p:cNvPr id="315597" name="Line 205"/>
            <p:cNvSpPr>
              <a:spLocks noChangeShapeType="1"/>
            </p:cNvSpPr>
            <p:nvPr/>
          </p:nvSpPr>
          <p:spPr bwMode="auto">
            <a:xfrm flipV="1">
              <a:off x="2656" y="1490"/>
              <a:ext cx="13" cy="7"/>
            </a:xfrm>
            <a:prstGeom prst="line">
              <a:avLst/>
            </a:prstGeom>
            <a:noFill/>
            <a:ln w="30163">
              <a:solidFill>
                <a:srgbClr val="FF00FF"/>
              </a:solidFill>
              <a:round/>
              <a:headEnd/>
              <a:tailEnd/>
            </a:ln>
          </p:spPr>
          <p:txBody>
            <a:bodyPr/>
            <a:lstStyle/>
            <a:p>
              <a:endParaRPr lang="en-GB"/>
            </a:p>
          </p:txBody>
        </p:sp>
        <p:sp>
          <p:nvSpPr>
            <p:cNvPr id="315598" name="Line 206"/>
            <p:cNvSpPr>
              <a:spLocks noChangeShapeType="1"/>
            </p:cNvSpPr>
            <p:nvPr/>
          </p:nvSpPr>
          <p:spPr bwMode="auto">
            <a:xfrm>
              <a:off x="2669" y="1490"/>
              <a:ext cx="13" cy="1"/>
            </a:xfrm>
            <a:prstGeom prst="line">
              <a:avLst/>
            </a:prstGeom>
            <a:noFill/>
            <a:ln w="30163">
              <a:solidFill>
                <a:srgbClr val="FF00FF"/>
              </a:solidFill>
              <a:round/>
              <a:headEnd/>
              <a:tailEnd/>
            </a:ln>
          </p:spPr>
          <p:txBody>
            <a:bodyPr/>
            <a:lstStyle/>
            <a:p>
              <a:endParaRPr lang="en-GB"/>
            </a:p>
          </p:txBody>
        </p:sp>
        <p:sp>
          <p:nvSpPr>
            <p:cNvPr id="315599" name="Line 207"/>
            <p:cNvSpPr>
              <a:spLocks noChangeShapeType="1"/>
            </p:cNvSpPr>
            <p:nvPr/>
          </p:nvSpPr>
          <p:spPr bwMode="auto">
            <a:xfrm>
              <a:off x="2682" y="1490"/>
              <a:ext cx="6" cy="1"/>
            </a:xfrm>
            <a:prstGeom prst="line">
              <a:avLst/>
            </a:prstGeom>
            <a:noFill/>
            <a:ln w="30163">
              <a:solidFill>
                <a:srgbClr val="FF00FF"/>
              </a:solidFill>
              <a:round/>
              <a:headEnd/>
              <a:tailEnd/>
            </a:ln>
          </p:spPr>
          <p:txBody>
            <a:bodyPr/>
            <a:lstStyle/>
            <a:p>
              <a:endParaRPr lang="en-GB"/>
            </a:p>
          </p:txBody>
        </p:sp>
        <p:sp>
          <p:nvSpPr>
            <p:cNvPr id="315600" name="Line 208"/>
            <p:cNvSpPr>
              <a:spLocks noChangeShapeType="1"/>
            </p:cNvSpPr>
            <p:nvPr/>
          </p:nvSpPr>
          <p:spPr bwMode="auto">
            <a:xfrm flipV="1">
              <a:off x="2688" y="1484"/>
              <a:ext cx="13" cy="6"/>
            </a:xfrm>
            <a:prstGeom prst="line">
              <a:avLst/>
            </a:prstGeom>
            <a:noFill/>
            <a:ln w="30163">
              <a:solidFill>
                <a:srgbClr val="FF00FF"/>
              </a:solidFill>
              <a:round/>
              <a:headEnd/>
              <a:tailEnd/>
            </a:ln>
          </p:spPr>
          <p:txBody>
            <a:bodyPr/>
            <a:lstStyle/>
            <a:p>
              <a:endParaRPr lang="en-GB"/>
            </a:p>
          </p:txBody>
        </p:sp>
        <p:sp>
          <p:nvSpPr>
            <p:cNvPr id="315601" name="Line 209"/>
            <p:cNvSpPr>
              <a:spLocks noChangeShapeType="1"/>
            </p:cNvSpPr>
            <p:nvPr/>
          </p:nvSpPr>
          <p:spPr bwMode="auto">
            <a:xfrm>
              <a:off x="2701" y="1484"/>
              <a:ext cx="6" cy="1"/>
            </a:xfrm>
            <a:prstGeom prst="line">
              <a:avLst/>
            </a:prstGeom>
            <a:noFill/>
            <a:ln w="30163">
              <a:solidFill>
                <a:srgbClr val="FF00FF"/>
              </a:solidFill>
              <a:round/>
              <a:headEnd/>
              <a:tailEnd/>
            </a:ln>
          </p:spPr>
          <p:txBody>
            <a:bodyPr/>
            <a:lstStyle/>
            <a:p>
              <a:endParaRPr lang="en-GB"/>
            </a:p>
          </p:txBody>
        </p:sp>
        <p:sp>
          <p:nvSpPr>
            <p:cNvPr id="315602" name="Line 210"/>
            <p:cNvSpPr>
              <a:spLocks noChangeShapeType="1"/>
            </p:cNvSpPr>
            <p:nvPr/>
          </p:nvSpPr>
          <p:spPr bwMode="auto">
            <a:xfrm flipV="1">
              <a:off x="2707" y="1478"/>
              <a:ext cx="13" cy="6"/>
            </a:xfrm>
            <a:prstGeom prst="line">
              <a:avLst/>
            </a:prstGeom>
            <a:noFill/>
            <a:ln w="30163">
              <a:solidFill>
                <a:srgbClr val="FF00FF"/>
              </a:solidFill>
              <a:round/>
              <a:headEnd/>
              <a:tailEnd/>
            </a:ln>
          </p:spPr>
          <p:txBody>
            <a:bodyPr/>
            <a:lstStyle/>
            <a:p>
              <a:endParaRPr lang="en-GB"/>
            </a:p>
          </p:txBody>
        </p:sp>
        <p:sp>
          <p:nvSpPr>
            <p:cNvPr id="315603" name="Line 211"/>
            <p:cNvSpPr>
              <a:spLocks noChangeShapeType="1"/>
            </p:cNvSpPr>
            <p:nvPr/>
          </p:nvSpPr>
          <p:spPr bwMode="auto">
            <a:xfrm>
              <a:off x="2720" y="1478"/>
              <a:ext cx="13" cy="1"/>
            </a:xfrm>
            <a:prstGeom prst="line">
              <a:avLst/>
            </a:prstGeom>
            <a:noFill/>
            <a:ln w="30163">
              <a:solidFill>
                <a:srgbClr val="FF00FF"/>
              </a:solidFill>
              <a:round/>
              <a:headEnd/>
              <a:tailEnd/>
            </a:ln>
          </p:spPr>
          <p:txBody>
            <a:bodyPr/>
            <a:lstStyle/>
            <a:p>
              <a:endParaRPr lang="en-GB"/>
            </a:p>
          </p:txBody>
        </p:sp>
        <p:sp>
          <p:nvSpPr>
            <p:cNvPr id="315604" name="Line 212"/>
            <p:cNvSpPr>
              <a:spLocks noChangeShapeType="1"/>
            </p:cNvSpPr>
            <p:nvPr/>
          </p:nvSpPr>
          <p:spPr bwMode="auto">
            <a:xfrm>
              <a:off x="2733" y="1478"/>
              <a:ext cx="6" cy="1"/>
            </a:xfrm>
            <a:prstGeom prst="line">
              <a:avLst/>
            </a:prstGeom>
            <a:noFill/>
            <a:ln w="30163">
              <a:solidFill>
                <a:srgbClr val="FF00FF"/>
              </a:solidFill>
              <a:round/>
              <a:headEnd/>
              <a:tailEnd/>
            </a:ln>
          </p:spPr>
          <p:txBody>
            <a:bodyPr/>
            <a:lstStyle/>
            <a:p>
              <a:endParaRPr lang="en-GB"/>
            </a:p>
          </p:txBody>
        </p:sp>
        <p:sp>
          <p:nvSpPr>
            <p:cNvPr id="315605" name="Line 213"/>
            <p:cNvSpPr>
              <a:spLocks noChangeShapeType="1"/>
            </p:cNvSpPr>
            <p:nvPr/>
          </p:nvSpPr>
          <p:spPr bwMode="auto">
            <a:xfrm flipV="1">
              <a:off x="2739" y="1471"/>
              <a:ext cx="13" cy="7"/>
            </a:xfrm>
            <a:prstGeom prst="line">
              <a:avLst/>
            </a:prstGeom>
            <a:noFill/>
            <a:ln w="30163">
              <a:solidFill>
                <a:srgbClr val="FF00FF"/>
              </a:solidFill>
              <a:round/>
              <a:headEnd/>
              <a:tailEnd/>
            </a:ln>
          </p:spPr>
          <p:txBody>
            <a:bodyPr/>
            <a:lstStyle/>
            <a:p>
              <a:endParaRPr lang="en-GB"/>
            </a:p>
          </p:txBody>
        </p:sp>
        <p:sp>
          <p:nvSpPr>
            <p:cNvPr id="315606" name="Line 214"/>
            <p:cNvSpPr>
              <a:spLocks noChangeShapeType="1"/>
            </p:cNvSpPr>
            <p:nvPr/>
          </p:nvSpPr>
          <p:spPr bwMode="auto">
            <a:xfrm>
              <a:off x="2752" y="1471"/>
              <a:ext cx="6" cy="1"/>
            </a:xfrm>
            <a:prstGeom prst="line">
              <a:avLst/>
            </a:prstGeom>
            <a:noFill/>
            <a:ln w="30163">
              <a:solidFill>
                <a:srgbClr val="FF00FF"/>
              </a:solidFill>
              <a:round/>
              <a:headEnd/>
              <a:tailEnd/>
            </a:ln>
          </p:spPr>
          <p:txBody>
            <a:bodyPr/>
            <a:lstStyle/>
            <a:p>
              <a:endParaRPr lang="en-GB"/>
            </a:p>
          </p:txBody>
        </p:sp>
        <p:sp>
          <p:nvSpPr>
            <p:cNvPr id="315607" name="Line 215"/>
            <p:cNvSpPr>
              <a:spLocks noChangeShapeType="1"/>
            </p:cNvSpPr>
            <p:nvPr/>
          </p:nvSpPr>
          <p:spPr bwMode="auto">
            <a:xfrm flipV="1">
              <a:off x="2758" y="1465"/>
              <a:ext cx="13" cy="6"/>
            </a:xfrm>
            <a:prstGeom prst="line">
              <a:avLst/>
            </a:prstGeom>
            <a:noFill/>
            <a:ln w="30163">
              <a:solidFill>
                <a:srgbClr val="FF00FF"/>
              </a:solidFill>
              <a:round/>
              <a:headEnd/>
              <a:tailEnd/>
            </a:ln>
          </p:spPr>
          <p:txBody>
            <a:bodyPr/>
            <a:lstStyle/>
            <a:p>
              <a:endParaRPr lang="en-GB"/>
            </a:p>
          </p:txBody>
        </p:sp>
        <p:sp>
          <p:nvSpPr>
            <p:cNvPr id="315608" name="Line 216"/>
            <p:cNvSpPr>
              <a:spLocks noChangeShapeType="1"/>
            </p:cNvSpPr>
            <p:nvPr/>
          </p:nvSpPr>
          <p:spPr bwMode="auto">
            <a:xfrm>
              <a:off x="2771" y="1465"/>
              <a:ext cx="13" cy="1"/>
            </a:xfrm>
            <a:prstGeom prst="line">
              <a:avLst/>
            </a:prstGeom>
            <a:noFill/>
            <a:ln w="30163">
              <a:solidFill>
                <a:srgbClr val="FF00FF"/>
              </a:solidFill>
              <a:round/>
              <a:headEnd/>
              <a:tailEnd/>
            </a:ln>
          </p:spPr>
          <p:txBody>
            <a:bodyPr/>
            <a:lstStyle/>
            <a:p>
              <a:endParaRPr lang="en-GB"/>
            </a:p>
          </p:txBody>
        </p:sp>
        <p:sp>
          <p:nvSpPr>
            <p:cNvPr id="315609" name="Line 217"/>
            <p:cNvSpPr>
              <a:spLocks noChangeShapeType="1"/>
            </p:cNvSpPr>
            <p:nvPr/>
          </p:nvSpPr>
          <p:spPr bwMode="auto">
            <a:xfrm flipV="1">
              <a:off x="2784" y="1458"/>
              <a:ext cx="6" cy="7"/>
            </a:xfrm>
            <a:prstGeom prst="line">
              <a:avLst/>
            </a:prstGeom>
            <a:noFill/>
            <a:ln w="30163">
              <a:solidFill>
                <a:srgbClr val="FF00FF"/>
              </a:solidFill>
              <a:round/>
              <a:headEnd/>
              <a:tailEnd/>
            </a:ln>
          </p:spPr>
          <p:txBody>
            <a:bodyPr/>
            <a:lstStyle/>
            <a:p>
              <a:endParaRPr lang="en-GB"/>
            </a:p>
          </p:txBody>
        </p:sp>
        <p:sp>
          <p:nvSpPr>
            <p:cNvPr id="315610" name="Line 218"/>
            <p:cNvSpPr>
              <a:spLocks noChangeShapeType="1"/>
            </p:cNvSpPr>
            <p:nvPr/>
          </p:nvSpPr>
          <p:spPr bwMode="auto">
            <a:xfrm>
              <a:off x="2790" y="1458"/>
              <a:ext cx="13" cy="1"/>
            </a:xfrm>
            <a:prstGeom prst="line">
              <a:avLst/>
            </a:prstGeom>
            <a:noFill/>
            <a:ln w="30163">
              <a:solidFill>
                <a:srgbClr val="FF00FF"/>
              </a:solidFill>
              <a:round/>
              <a:headEnd/>
              <a:tailEnd/>
            </a:ln>
          </p:spPr>
          <p:txBody>
            <a:bodyPr/>
            <a:lstStyle/>
            <a:p>
              <a:endParaRPr lang="en-GB"/>
            </a:p>
          </p:txBody>
        </p:sp>
        <p:sp>
          <p:nvSpPr>
            <p:cNvPr id="315611" name="Line 219"/>
            <p:cNvSpPr>
              <a:spLocks noChangeShapeType="1"/>
            </p:cNvSpPr>
            <p:nvPr/>
          </p:nvSpPr>
          <p:spPr bwMode="auto">
            <a:xfrm flipV="1">
              <a:off x="2803" y="1452"/>
              <a:ext cx="6" cy="6"/>
            </a:xfrm>
            <a:prstGeom prst="line">
              <a:avLst/>
            </a:prstGeom>
            <a:noFill/>
            <a:ln w="30163">
              <a:solidFill>
                <a:srgbClr val="FF00FF"/>
              </a:solidFill>
              <a:round/>
              <a:headEnd/>
              <a:tailEnd/>
            </a:ln>
          </p:spPr>
          <p:txBody>
            <a:bodyPr/>
            <a:lstStyle/>
            <a:p>
              <a:endParaRPr lang="en-GB"/>
            </a:p>
          </p:txBody>
        </p:sp>
      </p:grpSp>
      <p:sp>
        <p:nvSpPr>
          <p:cNvPr id="315613" name="Line 221"/>
          <p:cNvSpPr>
            <a:spLocks noChangeShapeType="1"/>
          </p:cNvSpPr>
          <p:nvPr/>
        </p:nvSpPr>
        <p:spPr bwMode="auto">
          <a:xfrm>
            <a:off x="4459288" y="2305050"/>
            <a:ext cx="20637" cy="1588"/>
          </a:xfrm>
          <a:prstGeom prst="line">
            <a:avLst/>
          </a:prstGeom>
          <a:noFill/>
          <a:ln w="30163">
            <a:solidFill>
              <a:srgbClr val="FF00FF"/>
            </a:solidFill>
            <a:round/>
            <a:headEnd/>
            <a:tailEnd/>
          </a:ln>
        </p:spPr>
        <p:txBody>
          <a:bodyPr/>
          <a:lstStyle/>
          <a:p>
            <a:endParaRPr lang="en-GB"/>
          </a:p>
        </p:txBody>
      </p:sp>
      <p:sp>
        <p:nvSpPr>
          <p:cNvPr id="315614" name="Line 222"/>
          <p:cNvSpPr>
            <a:spLocks noChangeShapeType="1"/>
          </p:cNvSpPr>
          <p:nvPr/>
        </p:nvSpPr>
        <p:spPr bwMode="auto">
          <a:xfrm flipV="1">
            <a:off x="4479925" y="2295525"/>
            <a:ext cx="20638" cy="9525"/>
          </a:xfrm>
          <a:prstGeom prst="line">
            <a:avLst/>
          </a:prstGeom>
          <a:noFill/>
          <a:ln w="30163">
            <a:solidFill>
              <a:srgbClr val="FF00FF"/>
            </a:solidFill>
            <a:round/>
            <a:headEnd/>
            <a:tailEnd/>
          </a:ln>
        </p:spPr>
        <p:txBody>
          <a:bodyPr/>
          <a:lstStyle/>
          <a:p>
            <a:endParaRPr lang="en-GB"/>
          </a:p>
        </p:txBody>
      </p:sp>
      <p:sp>
        <p:nvSpPr>
          <p:cNvPr id="315615" name="Line 223"/>
          <p:cNvSpPr>
            <a:spLocks noChangeShapeType="1"/>
          </p:cNvSpPr>
          <p:nvPr/>
        </p:nvSpPr>
        <p:spPr bwMode="auto">
          <a:xfrm>
            <a:off x="4500563" y="2295525"/>
            <a:ext cx="9525" cy="1588"/>
          </a:xfrm>
          <a:prstGeom prst="line">
            <a:avLst/>
          </a:prstGeom>
          <a:noFill/>
          <a:ln w="30163">
            <a:solidFill>
              <a:srgbClr val="FF00FF"/>
            </a:solidFill>
            <a:round/>
            <a:headEnd/>
            <a:tailEnd/>
          </a:ln>
        </p:spPr>
        <p:txBody>
          <a:bodyPr/>
          <a:lstStyle/>
          <a:p>
            <a:endParaRPr lang="en-GB"/>
          </a:p>
        </p:txBody>
      </p:sp>
      <p:sp>
        <p:nvSpPr>
          <p:cNvPr id="315616" name="Line 224"/>
          <p:cNvSpPr>
            <a:spLocks noChangeShapeType="1"/>
          </p:cNvSpPr>
          <p:nvPr/>
        </p:nvSpPr>
        <p:spPr bwMode="auto">
          <a:xfrm flipV="1">
            <a:off x="4510088" y="2284413"/>
            <a:ext cx="20637" cy="11112"/>
          </a:xfrm>
          <a:prstGeom prst="line">
            <a:avLst/>
          </a:prstGeom>
          <a:noFill/>
          <a:ln w="30163">
            <a:solidFill>
              <a:srgbClr val="FF00FF"/>
            </a:solidFill>
            <a:round/>
            <a:headEnd/>
            <a:tailEnd/>
          </a:ln>
        </p:spPr>
        <p:txBody>
          <a:bodyPr/>
          <a:lstStyle/>
          <a:p>
            <a:endParaRPr lang="en-GB"/>
          </a:p>
        </p:txBody>
      </p:sp>
      <p:sp>
        <p:nvSpPr>
          <p:cNvPr id="315617" name="Line 225"/>
          <p:cNvSpPr>
            <a:spLocks noChangeShapeType="1"/>
          </p:cNvSpPr>
          <p:nvPr/>
        </p:nvSpPr>
        <p:spPr bwMode="auto">
          <a:xfrm flipV="1">
            <a:off x="4530725" y="2274888"/>
            <a:ext cx="9525" cy="9525"/>
          </a:xfrm>
          <a:prstGeom prst="line">
            <a:avLst/>
          </a:prstGeom>
          <a:noFill/>
          <a:ln w="30163">
            <a:solidFill>
              <a:srgbClr val="FF00FF"/>
            </a:solidFill>
            <a:round/>
            <a:headEnd/>
            <a:tailEnd/>
          </a:ln>
        </p:spPr>
        <p:txBody>
          <a:bodyPr/>
          <a:lstStyle/>
          <a:p>
            <a:endParaRPr lang="en-GB"/>
          </a:p>
        </p:txBody>
      </p:sp>
      <p:sp>
        <p:nvSpPr>
          <p:cNvPr id="315618" name="Line 226"/>
          <p:cNvSpPr>
            <a:spLocks noChangeShapeType="1"/>
          </p:cNvSpPr>
          <p:nvPr/>
        </p:nvSpPr>
        <p:spPr bwMode="auto">
          <a:xfrm>
            <a:off x="4540250" y="2274888"/>
            <a:ext cx="20638" cy="1587"/>
          </a:xfrm>
          <a:prstGeom prst="line">
            <a:avLst/>
          </a:prstGeom>
          <a:noFill/>
          <a:ln w="30163">
            <a:solidFill>
              <a:srgbClr val="FF00FF"/>
            </a:solidFill>
            <a:round/>
            <a:headEnd/>
            <a:tailEnd/>
          </a:ln>
        </p:spPr>
        <p:txBody>
          <a:bodyPr/>
          <a:lstStyle/>
          <a:p>
            <a:endParaRPr lang="en-GB"/>
          </a:p>
        </p:txBody>
      </p:sp>
      <p:sp>
        <p:nvSpPr>
          <p:cNvPr id="315619" name="Line 227"/>
          <p:cNvSpPr>
            <a:spLocks noChangeShapeType="1"/>
          </p:cNvSpPr>
          <p:nvPr/>
        </p:nvSpPr>
        <p:spPr bwMode="auto">
          <a:xfrm flipV="1">
            <a:off x="4560888" y="2265363"/>
            <a:ext cx="20637" cy="9525"/>
          </a:xfrm>
          <a:prstGeom prst="line">
            <a:avLst/>
          </a:prstGeom>
          <a:noFill/>
          <a:ln w="30163">
            <a:solidFill>
              <a:srgbClr val="FF00FF"/>
            </a:solidFill>
            <a:round/>
            <a:headEnd/>
            <a:tailEnd/>
          </a:ln>
        </p:spPr>
        <p:txBody>
          <a:bodyPr/>
          <a:lstStyle/>
          <a:p>
            <a:endParaRPr lang="en-GB"/>
          </a:p>
        </p:txBody>
      </p:sp>
      <p:sp>
        <p:nvSpPr>
          <p:cNvPr id="315620" name="Line 228"/>
          <p:cNvSpPr>
            <a:spLocks noChangeShapeType="1"/>
          </p:cNvSpPr>
          <p:nvPr/>
        </p:nvSpPr>
        <p:spPr bwMode="auto">
          <a:xfrm>
            <a:off x="4581525" y="2265363"/>
            <a:ext cx="9525" cy="1587"/>
          </a:xfrm>
          <a:prstGeom prst="line">
            <a:avLst/>
          </a:prstGeom>
          <a:noFill/>
          <a:ln w="30163">
            <a:solidFill>
              <a:srgbClr val="FF00FF"/>
            </a:solidFill>
            <a:round/>
            <a:headEnd/>
            <a:tailEnd/>
          </a:ln>
        </p:spPr>
        <p:txBody>
          <a:bodyPr/>
          <a:lstStyle/>
          <a:p>
            <a:endParaRPr lang="en-GB"/>
          </a:p>
        </p:txBody>
      </p:sp>
      <p:sp>
        <p:nvSpPr>
          <p:cNvPr id="315621" name="Line 229"/>
          <p:cNvSpPr>
            <a:spLocks noChangeShapeType="1"/>
          </p:cNvSpPr>
          <p:nvPr/>
        </p:nvSpPr>
        <p:spPr bwMode="auto">
          <a:xfrm flipV="1">
            <a:off x="4591050" y="2254250"/>
            <a:ext cx="20638" cy="11113"/>
          </a:xfrm>
          <a:prstGeom prst="line">
            <a:avLst/>
          </a:prstGeom>
          <a:noFill/>
          <a:ln w="30163">
            <a:solidFill>
              <a:srgbClr val="FF00FF"/>
            </a:solidFill>
            <a:round/>
            <a:headEnd/>
            <a:tailEnd/>
          </a:ln>
        </p:spPr>
        <p:txBody>
          <a:bodyPr/>
          <a:lstStyle/>
          <a:p>
            <a:endParaRPr lang="en-GB"/>
          </a:p>
        </p:txBody>
      </p:sp>
      <p:sp>
        <p:nvSpPr>
          <p:cNvPr id="315622" name="Line 230"/>
          <p:cNvSpPr>
            <a:spLocks noChangeShapeType="1"/>
          </p:cNvSpPr>
          <p:nvPr/>
        </p:nvSpPr>
        <p:spPr bwMode="auto">
          <a:xfrm flipV="1">
            <a:off x="4611688" y="2244725"/>
            <a:ext cx="9525" cy="9525"/>
          </a:xfrm>
          <a:prstGeom prst="line">
            <a:avLst/>
          </a:prstGeom>
          <a:noFill/>
          <a:ln w="30163">
            <a:solidFill>
              <a:srgbClr val="FF00FF"/>
            </a:solidFill>
            <a:round/>
            <a:headEnd/>
            <a:tailEnd/>
          </a:ln>
        </p:spPr>
        <p:txBody>
          <a:bodyPr/>
          <a:lstStyle/>
          <a:p>
            <a:endParaRPr lang="en-GB"/>
          </a:p>
        </p:txBody>
      </p:sp>
      <p:sp>
        <p:nvSpPr>
          <p:cNvPr id="315623" name="Line 231"/>
          <p:cNvSpPr>
            <a:spLocks noChangeShapeType="1"/>
          </p:cNvSpPr>
          <p:nvPr/>
        </p:nvSpPr>
        <p:spPr bwMode="auto">
          <a:xfrm>
            <a:off x="4621213" y="2244725"/>
            <a:ext cx="20637" cy="1588"/>
          </a:xfrm>
          <a:prstGeom prst="line">
            <a:avLst/>
          </a:prstGeom>
          <a:noFill/>
          <a:ln w="30163">
            <a:solidFill>
              <a:srgbClr val="FF00FF"/>
            </a:solidFill>
            <a:round/>
            <a:headEnd/>
            <a:tailEnd/>
          </a:ln>
        </p:spPr>
        <p:txBody>
          <a:bodyPr/>
          <a:lstStyle/>
          <a:p>
            <a:endParaRPr lang="en-GB"/>
          </a:p>
        </p:txBody>
      </p:sp>
      <p:sp>
        <p:nvSpPr>
          <p:cNvPr id="315624" name="Line 232"/>
          <p:cNvSpPr>
            <a:spLocks noChangeShapeType="1"/>
          </p:cNvSpPr>
          <p:nvPr/>
        </p:nvSpPr>
        <p:spPr bwMode="auto">
          <a:xfrm flipV="1">
            <a:off x="4641850" y="2233613"/>
            <a:ext cx="9525" cy="11112"/>
          </a:xfrm>
          <a:prstGeom prst="line">
            <a:avLst/>
          </a:prstGeom>
          <a:noFill/>
          <a:ln w="30163">
            <a:solidFill>
              <a:srgbClr val="FF00FF"/>
            </a:solidFill>
            <a:round/>
            <a:headEnd/>
            <a:tailEnd/>
          </a:ln>
        </p:spPr>
        <p:txBody>
          <a:bodyPr/>
          <a:lstStyle/>
          <a:p>
            <a:endParaRPr lang="en-GB"/>
          </a:p>
        </p:txBody>
      </p:sp>
      <p:sp>
        <p:nvSpPr>
          <p:cNvPr id="315625" name="Line 233"/>
          <p:cNvSpPr>
            <a:spLocks noChangeShapeType="1"/>
          </p:cNvSpPr>
          <p:nvPr/>
        </p:nvSpPr>
        <p:spPr bwMode="auto">
          <a:xfrm flipV="1">
            <a:off x="4651375" y="2224088"/>
            <a:ext cx="20638" cy="9525"/>
          </a:xfrm>
          <a:prstGeom prst="line">
            <a:avLst/>
          </a:prstGeom>
          <a:noFill/>
          <a:ln w="30163">
            <a:solidFill>
              <a:srgbClr val="FF00FF"/>
            </a:solidFill>
            <a:round/>
            <a:headEnd/>
            <a:tailEnd/>
          </a:ln>
        </p:spPr>
        <p:txBody>
          <a:bodyPr/>
          <a:lstStyle/>
          <a:p>
            <a:endParaRPr lang="en-GB"/>
          </a:p>
        </p:txBody>
      </p:sp>
      <p:sp>
        <p:nvSpPr>
          <p:cNvPr id="315626" name="Line 234"/>
          <p:cNvSpPr>
            <a:spLocks noChangeShapeType="1"/>
          </p:cNvSpPr>
          <p:nvPr/>
        </p:nvSpPr>
        <p:spPr bwMode="auto">
          <a:xfrm flipV="1">
            <a:off x="4672013" y="2214563"/>
            <a:ext cx="20637" cy="9525"/>
          </a:xfrm>
          <a:prstGeom prst="line">
            <a:avLst/>
          </a:prstGeom>
          <a:noFill/>
          <a:ln w="30163">
            <a:solidFill>
              <a:srgbClr val="FF00FF"/>
            </a:solidFill>
            <a:round/>
            <a:headEnd/>
            <a:tailEnd/>
          </a:ln>
        </p:spPr>
        <p:txBody>
          <a:bodyPr/>
          <a:lstStyle/>
          <a:p>
            <a:endParaRPr lang="en-GB"/>
          </a:p>
        </p:txBody>
      </p:sp>
      <p:sp>
        <p:nvSpPr>
          <p:cNvPr id="315627" name="Line 235"/>
          <p:cNvSpPr>
            <a:spLocks noChangeShapeType="1"/>
          </p:cNvSpPr>
          <p:nvPr/>
        </p:nvSpPr>
        <p:spPr bwMode="auto">
          <a:xfrm>
            <a:off x="4692650" y="2214563"/>
            <a:ext cx="9525" cy="1587"/>
          </a:xfrm>
          <a:prstGeom prst="line">
            <a:avLst/>
          </a:prstGeom>
          <a:noFill/>
          <a:ln w="30163">
            <a:solidFill>
              <a:srgbClr val="FF00FF"/>
            </a:solidFill>
            <a:round/>
            <a:headEnd/>
            <a:tailEnd/>
          </a:ln>
        </p:spPr>
        <p:txBody>
          <a:bodyPr/>
          <a:lstStyle/>
          <a:p>
            <a:endParaRPr lang="en-GB"/>
          </a:p>
        </p:txBody>
      </p:sp>
      <p:sp>
        <p:nvSpPr>
          <p:cNvPr id="315628" name="Line 236"/>
          <p:cNvSpPr>
            <a:spLocks noChangeShapeType="1"/>
          </p:cNvSpPr>
          <p:nvPr/>
        </p:nvSpPr>
        <p:spPr bwMode="auto">
          <a:xfrm flipV="1">
            <a:off x="4702175" y="2203450"/>
            <a:ext cx="20638" cy="11113"/>
          </a:xfrm>
          <a:prstGeom prst="line">
            <a:avLst/>
          </a:prstGeom>
          <a:noFill/>
          <a:ln w="30163">
            <a:solidFill>
              <a:srgbClr val="FF00FF"/>
            </a:solidFill>
            <a:round/>
            <a:headEnd/>
            <a:tailEnd/>
          </a:ln>
        </p:spPr>
        <p:txBody>
          <a:bodyPr/>
          <a:lstStyle/>
          <a:p>
            <a:endParaRPr lang="en-GB"/>
          </a:p>
        </p:txBody>
      </p:sp>
      <p:sp>
        <p:nvSpPr>
          <p:cNvPr id="315629" name="Line 237"/>
          <p:cNvSpPr>
            <a:spLocks noChangeShapeType="1"/>
          </p:cNvSpPr>
          <p:nvPr/>
        </p:nvSpPr>
        <p:spPr bwMode="auto">
          <a:xfrm flipV="1">
            <a:off x="4722813" y="2193925"/>
            <a:ext cx="9525" cy="9525"/>
          </a:xfrm>
          <a:prstGeom prst="line">
            <a:avLst/>
          </a:prstGeom>
          <a:noFill/>
          <a:ln w="30163">
            <a:solidFill>
              <a:srgbClr val="FF00FF"/>
            </a:solidFill>
            <a:round/>
            <a:headEnd/>
            <a:tailEnd/>
          </a:ln>
        </p:spPr>
        <p:txBody>
          <a:bodyPr/>
          <a:lstStyle/>
          <a:p>
            <a:endParaRPr lang="en-GB"/>
          </a:p>
        </p:txBody>
      </p:sp>
      <p:sp>
        <p:nvSpPr>
          <p:cNvPr id="315630" name="Line 238"/>
          <p:cNvSpPr>
            <a:spLocks noChangeShapeType="1"/>
          </p:cNvSpPr>
          <p:nvPr/>
        </p:nvSpPr>
        <p:spPr bwMode="auto">
          <a:xfrm flipV="1">
            <a:off x="4732338" y="2184400"/>
            <a:ext cx="20637" cy="9525"/>
          </a:xfrm>
          <a:prstGeom prst="line">
            <a:avLst/>
          </a:prstGeom>
          <a:noFill/>
          <a:ln w="30163">
            <a:solidFill>
              <a:srgbClr val="FF00FF"/>
            </a:solidFill>
            <a:round/>
            <a:headEnd/>
            <a:tailEnd/>
          </a:ln>
        </p:spPr>
        <p:txBody>
          <a:bodyPr/>
          <a:lstStyle/>
          <a:p>
            <a:endParaRPr lang="en-GB"/>
          </a:p>
        </p:txBody>
      </p:sp>
      <p:sp>
        <p:nvSpPr>
          <p:cNvPr id="315631" name="Line 239"/>
          <p:cNvSpPr>
            <a:spLocks noChangeShapeType="1"/>
          </p:cNvSpPr>
          <p:nvPr/>
        </p:nvSpPr>
        <p:spPr bwMode="auto">
          <a:xfrm flipV="1">
            <a:off x="4752975" y="2173288"/>
            <a:ext cx="20638" cy="11112"/>
          </a:xfrm>
          <a:prstGeom prst="line">
            <a:avLst/>
          </a:prstGeom>
          <a:noFill/>
          <a:ln w="30163">
            <a:solidFill>
              <a:srgbClr val="FF00FF"/>
            </a:solidFill>
            <a:round/>
            <a:headEnd/>
            <a:tailEnd/>
          </a:ln>
        </p:spPr>
        <p:txBody>
          <a:bodyPr/>
          <a:lstStyle/>
          <a:p>
            <a:endParaRPr lang="en-GB"/>
          </a:p>
        </p:txBody>
      </p:sp>
      <p:sp>
        <p:nvSpPr>
          <p:cNvPr id="315632" name="Line 240"/>
          <p:cNvSpPr>
            <a:spLocks noChangeShapeType="1"/>
          </p:cNvSpPr>
          <p:nvPr/>
        </p:nvSpPr>
        <p:spPr bwMode="auto">
          <a:xfrm>
            <a:off x="4773613" y="2173288"/>
            <a:ext cx="9525" cy="1587"/>
          </a:xfrm>
          <a:prstGeom prst="line">
            <a:avLst/>
          </a:prstGeom>
          <a:noFill/>
          <a:ln w="30163">
            <a:solidFill>
              <a:srgbClr val="FF00FF"/>
            </a:solidFill>
            <a:round/>
            <a:headEnd/>
            <a:tailEnd/>
          </a:ln>
        </p:spPr>
        <p:txBody>
          <a:bodyPr/>
          <a:lstStyle/>
          <a:p>
            <a:endParaRPr lang="en-GB"/>
          </a:p>
        </p:txBody>
      </p:sp>
      <p:sp>
        <p:nvSpPr>
          <p:cNvPr id="315633" name="Line 241"/>
          <p:cNvSpPr>
            <a:spLocks noChangeShapeType="1"/>
          </p:cNvSpPr>
          <p:nvPr/>
        </p:nvSpPr>
        <p:spPr bwMode="auto">
          <a:xfrm flipV="1">
            <a:off x="4783138" y="2163763"/>
            <a:ext cx="20637" cy="9525"/>
          </a:xfrm>
          <a:prstGeom prst="line">
            <a:avLst/>
          </a:prstGeom>
          <a:noFill/>
          <a:ln w="30163">
            <a:solidFill>
              <a:srgbClr val="FF00FF"/>
            </a:solidFill>
            <a:round/>
            <a:headEnd/>
            <a:tailEnd/>
          </a:ln>
        </p:spPr>
        <p:txBody>
          <a:bodyPr/>
          <a:lstStyle/>
          <a:p>
            <a:endParaRPr lang="en-GB"/>
          </a:p>
        </p:txBody>
      </p:sp>
      <p:sp>
        <p:nvSpPr>
          <p:cNvPr id="315634" name="Line 242"/>
          <p:cNvSpPr>
            <a:spLocks noChangeShapeType="1"/>
          </p:cNvSpPr>
          <p:nvPr/>
        </p:nvSpPr>
        <p:spPr bwMode="auto">
          <a:xfrm flipV="1">
            <a:off x="4803775" y="2152650"/>
            <a:ext cx="9525" cy="11113"/>
          </a:xfrm>
          <a:prstGeom prst="line">
            <a:avLst/>
          </a:prstGeom>
          <a:noFill/>
          <a:ln w="30163">
            <a:solidFill>
              <a:srgbClr val="FF00FF"/>
            </a:solidFill>
            <a:round/>
            <a:headEnd/>
            <a:tailEnd/>
          </a:ln>
        </p:spPr>
        <p:txBody>
          <a:bodyPr/>
          <a:lstStyle/>
          <a:p>
            <a:endParaRPr lang="en-GB"/>
          </a:p>
        </p:txBody>
      </p:sp>
      <p:sp>
        <p:nvSpPr>
          <p:cNvPr id="315635" name="Line 243"/>
          <p:cNvSpPr>
            <a:spLocks noChangeShapeType="1"/>
          </p:cNvSpPr>
          <p:nvPr/>
        </p:nvSpPr>
        <p:spPr bwMode="auto">
          <a:xfrm flipV="1">
            <a:off x="4813300" y="2143125"/>
            <a:ext cx="20638" cy="9525"/>
          </a:xfrm>
          <a:prstGeom prst="line">
            <a:avLst/>
          </a:prstGeom>
          <a:noFill/>
          <a:ln w="30163">
            <a:solidFill>
              <a:srgbClr val="FF00FF"/>
            </a:solidFill>
            <a:round/>
            <a:headEnd/>
            <a:tailEnd/>
          </a:ln>
        </p:spPr>
        <p:txBody>
          <a:bodyPr/>
          <a:lstStyle/>
          <a:p>
            <a:endParaRPr lang="en-GB"/>
          </a:p>
        </p:txBody>
      </p:sp>
      <p:sp>
        <p:nvSpPr>
          <p:cNvPr id="315636" name="Line 244"/>
          <p:cNvSpPr>
            <a:spLocks noChangeShapeType="1"/>
          </p:cNvSpPr>
          <p:nvPr/>
        </p:nvSpPr>
        <p:spPr bwMode="auto">
          <a:xfrm flipV="1">
            <a:off x="4833938" y="2133600"/>
            <a:ext cx="20637" cy="9525"/>
          </a:xfrm>
          <a:prstGeom prst="line">
            <a:avLst/>
          </a:prstGeom>
          <a:noFill/>
          <a:ln w="30163">
            <a:solidFill>
              <a:srgbClr val="FF00FF"/>
            </a:solidFill>
            <a:round/>
            <a:headEnd/>
            <a:tailEnd/>
          </a:ln>
        </p:spPr>
        <p:txBody>
          <a:bodyPr/>
          <a:lstStyle/>
          <a:p>
            <a:endParaRPr lang="en-GB"/>
          </a:p>
        </p:txBody>
      </p:sp>
      <p:sp>
        <p:nvSpPr>
          <p:cNvPr id="315637" name="Line 245"/>
          <p:cNvSpPr>
            <a:spLocks noChangeShapeType="1"/>
          </p:cNvSpPr>
          <p:nvPr/>
        </p:nvSpPr>
        <p:spPr bwMode="auto">
          <a:xfrm flipV="1">
            <a:off x="4854575" y="2122488"/>
            <a:ext cx="9525" cy="11112"/>
          </a:xfrm>
          <a:prstGeom prst="line">
            <a:avLst/>
          </a:prstGeom>
          <a:noFill/>
          <a:ln w="30163">
            <a:solidFill>
              <a:srgbClr val="FF00FF"/>
            </a:solidFill>
            <a:round/>
            <a:headEnd/>
            <a:tailEnd/>
          </a:ln>
        </p:spPr>
        <p:txBody>
          <a:bodyPr/>
          <a:lstStyle/>
          <a:p>
            <a:endParaRPr lang="en-GB"/>
          </a:p>
        </p:txBody>
      </p:sp>
      <p:sp>
        <p:nvSpPr>
          <p:cNvPr id="315638" name="Line 246"/>
          <p:cNvSpPr>
            <a:spLocks noChangeShapeType="1"/>
          </p:cNvSpPr>
          <p:nvPr/>
        </p:nvSpPr>
        <p:spPr bwMode="auto">
          <a:xfrm flipV="1">
            <a:off x="4864100" y="2112963"/>
            <a:ext cx="20638" cy="9525"/>
          </a:xfrm>
          <a:prstGeom prst="line">
            <a:avLst/>
          </a:prstGeom>
          <a:noFill/>
          <a:ln w="30163">
            <a:solidFill>
              <a:srgbClr val="FF00FF"/>
            </a:solidFill>
            <a:round/>
            <a:headEnd/>
            <a:tailEnd/>
          </a:ln>
        </p:spPr>
        <p:txBody>
          <a:bodyPr/>
          <a:lstStyle/>
          <a:p>
            <a:endParaRPr lang="en-GB"/>
          </a:p>
        </p:txBody>
      </p:sp>
      <p:sp>
        <p:nvSpPr>
          <p:cNvPr id="315639" name="Line 247"/>
          <p:cNvSpPr>
            <a:spLocks noChangeShapeType="1"/>
          </p:cNvSpPr>
          <p:nvPr/>
        </p:nvSpPr>
        <p:spPr bwMode="auto">
          <a:xfrm flipV="1">
            <a:off x="4884738" y="2103438"/>
            <a:ext cx="9525" cy="9525"/>
          </a:xfrm>
          <a:prstGeom prst="line">
            <a:avLst/>
          </a:prstGeom>
          <a:noFill/>
          <a:ln w="30163">
            <a:solidFill>
              <a:srgbClr val="FF00FF"/>
            </a:solidFill>
            <a:round/>
            <a:headEnd/>
            <a:tailEnd/>
          </a:ln>
        </p:spPr>
        <p:txBody>
          <a:bodyPr/>
          <a:lstStyle/>
          <a:p>
            <a:endParaRPr lang="en-GB"/>
          </a:p>
        </p:txBody>
      </p:sp>
      <p:sp>
        <p:nvSpPr>
          <p:cNvPr id="315640" name="Line 248"/>
          <p:cNvSpPr>
            <a:spLocks noChangeShapeType="1"/>
          </p:cNvSpPr>
          <p:nvPr/>
        </p:nvSpPr>
        <p:spPr bwMode="auto">
          <a:xfrm flipV="1">
            <a:off x="4894263" y="2092325"/>
            <a:ext cx="20637" cy="11113"/>
          </a:xfrm>
          <a:prstGeom prst="line">
            <a:avLst/>
          </a:prstGeom>
          <a:noFill/>
          <a:ln w="30163">
            <a:solidFill>
              <a:srgbClr val="FF00FF"/>
            </a:solidFill>
            <a:round/>
            <a:headEnd/>
            <a:tailEnd/>
          </a:ln>
        </p:spPr>
        <p:txBody>
          <a:bodyPr/>
          <a:lstStyle/>
          <a:p>
            <a:endParaRPr lang="en-GB"/>
          </a:p>
        </p:txBody>
      </p:sp>
      <p:sp>
        <p:nvSpPr>
          <p:cNvPr id="315641" name="Line 249"/>
          <p:cNvSpPr>
            <a:spLocks noChangeShapeType="1"/>
          </p:cNvSpPr>
          <p:nvPr/>
        </p:nvSpPr>
        <p:spPr bwMode="auto">
          <a:xfrm flipV="1">
            <a:off x="4914900" y="2082800"/>
            <a:ext cx="20638" cy="9525"/>
          </a:xfrm>
          <a:prstGeom prst="line">
            <a:avLst/>
          </a:prstGeom>
          <a:noFill/>
          <a:ln w="30163">
            <a:solidFill>
              <a:srgbClr val="FF00FF"/>
            </a:solidFill>
            <a:round/>
            <a:headEnd/>
            <a:tailEnd/>
          </a:ln>
        </p:spPr>
        <p:txBody>
          <a:bodyPr/>
          <a:lstStyle/>
          <a:p>
            <a:endParaRPr lang="en-GB"/>
          </a:p>
        </p:txBody>
      </p:sp>
      <p:sp>
        <p:nvSpPr>
          <p:cNvPr id="315642" name="Line 250"/>
          <p:cNvSpPr>
            <a:spLocks noChangeShapeType="1"/>
          </p:cNvSpPr>
          <p:nvPr/>
        </p:nvSpPr>
        <p:spPr bwMode="auto">
          <a:xfrm flipV="1">
            <a:off x="4935538" y="2073275"/>
            <a:ext cx="9525" cy="9525"/>
          </a:xfrm>
          <a:prstGeom prst="line">
            <a:avLst/>
          </a:prstGeom>
          <a:noFill/>
          <a:ln w="30163">
            <a:solidFill>
              <a:srgbClr val="FF00FF"/>
            </a:solidFill>
            <a:round/>
            <a:headEnd/>
            <a:tailEnd/>
          </a:ln>
        </p:spPr>
        <p:txBody>
          <a:bodyPr/>
          <a:lstStyle/>
          <a:p>
            <a:endParaRPr lang="en-GB"/>
          </a:p>
        </p:txBody>
      </p:sp>
      <p:sp>
        <p:nvSpPr>
          <p:cNvPr id="315643" name="Line 251"/>
          <p:cNvSpPr>
            <a:spLocks noChangeShapeType="1"/>
          </p:cNvSpPr>
          <p:nvPr/>
        </p:nvSpPr>
        <p:spPr bwMode="auto">
          <a:xfrm flipV="1">
            <a:off x="4945063" y="2062163"/>
            <a:ext cx="20637" cy="11112"/>
          </a:xfrm>
          <a:prstGeom prst="line">
            <a:avLst/>
          </a:prstGeom>
          <a:noFill/>
          <a:ln w="30163">
            <a:solidFill>
              <a:srgbClr val="FF00FF"/>
            </a:solidFill>
            <a:round/>
            <a:headEnd/>
            <a:tailEnd/>
          </a:ln>
        </p:spPr>
        <p:txBody>
          <a:bodyPr/>
          <a:lstStyle/>
          <a:p>
            <a:endParaRPr lang="en-GB"/>
          </a:p>
        </p:txBody>
      </p:sp>
      <p:sp>
        <p:nvSpPr>
          <p:cNvPr id="315644" name="Line 252"/>
          <p:cNvSpPr>
            <a:spLocks noChangeShapeType="1"/>
          </p:cNvSpPr>
          <p:nvPr/>
        </p:nvSpPr>
        <p:spPr bwMode="auto">
          <a:xfrm flipV="1">
            <a:off x="4965700" y="2052638"/>
            <a:ext cx="9525" cy="9525"/>
          </a:xfrm>
          <a:prstGeom prst="line">
            <a:avLst/>
          </a:prstGeom>
          <a:noFill/>
          <a:ln w="30163">
            <a:solidFill>
              <a:srgbClr val="FF00FF"/>
            </a:solidFill>
            <a:round/>
            <a:headEnd/>
            <a:tailEnd/>
          </a:ln>
        </p:spPr>
        <p:txBody>
          <a:bodyPr/>
          <a:lstStyle/>
          <a:p>
            <a:endParaRPr lang="en-GB"/>
          </a:p>
        </p:txBody>
      </p:sp>
      <p:sp>
        <p:nvSpPr>
          <p:cNvPr id="315645" name="Line 253"/>
          <p:cNvSpPr>
            <a:spLocks noChangeShapeType="1"/>
          </p:cNvSpPr>
          <p:nvPr/>
        </p:nvSpPr>
        <p:spPr bwMode="auto">
          <a:xfrm flipV="1">
            <a:off x="4975225" y="2041525"/>
            <a:ext cx="20638" cy="11113"/>
          </a:xfrm>
          <a:prstGeom prst="line">
            <a:avLst/>
          </a:prstGeom>
          <a:noFill/>
          <a:ln w="30163">
            <a:solidFill>
              <a:srgbClr val="FF00FF"/>
            </a:solidFill>
            <a:round/>
            <a:headEnd/>
            <a:tailEnd/>
          </a:ln>
        </p:spPr>
        <p:txBody>
          <a:bodyPr/>
          <a:lstStyle/>
          <a:p>
            <a:endParaRPr lang="en-GB"/>
          </a:p>
        </p:txBody>
      </p:sp>
      <p:sp>
        <p:nvSpPr>
          <p:cNvPr id="315646" name="Line 254"/>
          <p:cNvSpPr>
            <a:spLocks noChangeShapeType="1"/>
          </p:cNvSpPr>
          <p:nvPr/>
        </p:nvSpPr>
        <p:spPr bwMode="auto">
          <a:xfrm flipV="1">
            <a:off x="4995863" y="2032000"/>
            <a:ext cx="20637" cy="9525"/>
          </a:xfrm>
          <a:prstGeom prst="line">
            <a:avLst/>
          </a:prstGeom>
          <a:noFill/>
          <a:ln w="30163">
            <a:solidFill>
              <a:srgbClr val="FF00FF"/>
            </a:solidFill>
            <a:round/>
            <a:headEnd/>
            <a:tailEnd/>
          </a:ln>
        </p:spPr>
        <p:txBody>
          <a:bodyPr/>
          <a:lstStyle/>
          <a:p>
            <a:endParaRPr lang="en-GB"/>
          </a:p>
        </p:txBody>
      </p:sp>
      <p:sp>
        <p:nvSpPr>
          <p:cNvPr id="315647" name="Line 255"/>
          <p:cNvSpPr>
            <a:spLocks noChangeShapeType="1"/>
          </p:cNvSpPr>
          <p:nvPr/>
        </p:nvSpPr>
        <p:spPr bwMode="auto">
          <a:xfrm flipV="1">
            <a:off x="5016500" y="2022475"/>
            <a:ext cx="9525" cy="9525"/>
          </a:xfrm>
          <a:prstGeom prst="line">
            <a:avLst/>
          </a:prstGeom>
          <a:noFill/>
          <a:ln w="30163">
            <a:solidFill>
              <a:srgbClr val="FF00FF"/>
            </a:solidFill>
            <a:round/>
            <a:headEnd/>
            <a:tailEnd/>
          </a:ln>
        </p:spPr>
        <p:txBody>
          <a:bodyPr/>
          <a:lstStyle/>
          <a:p>
            <a:endParaRPr lang="en-GB"/>
          </a:p>
        </p:txBody>
      </p:sp>
      <p:sp>
        <p:nvSpPr>
          <p:cNvPr id="315648" name="Line 256"/>
          <p:cNvSpPr>
            <a:spLocks noChangeShapeType="1"/>
          </p:cNvSpPr>
          <p:nvPr/>
        </p:nvSpPr>
        <p:spPr bwMode="auto">
          <a:xfrm flipV="1">
            <a:off x="5026025" y="2011363"/>
            <a:ext cx="20638" cy="11112"/>
          </a:xfrm>
          <a:prstGeom prst="line">
            <a:avLst/>
          </a:prstGeom>
          <a:noFill/>
          <a:ln w="30163">
            <a:solidFill>
              <a:srgbClr val="FF00FF"/>
            </a:solidFill>
            <a:round/>
            <a:headEnd/>
            <a:tailEnd/>
          </a:ln>
        </p:spPr>
        <p:txBody>
          <a:bodyPr/>
          <a:lstStyle/>
          <a:p>
            <a:endParaRPr lang="en-GB"/>
          </a:p>
        </p:txBody>
      </p:sp>
      <p:sp>
        <p:nvSpPr>
          <p:cNvPr id="315649" name="Line 257"/>
          <p:cNvSpPr>
            <a:spLocks noChangeShapeType="1"/>
          </p:cNvSpPr>
          <p:nvPr/>
        </p:nvSpPr>
        <p:spPr bwMode="auto">
          <a:xfrm flipV="1">
            <a:off x="5046663" y="2001838"/>
            <a:ext cx="9525" cy="9525"/>
          </a:xfrm>
          <a:prstGeom prst="line">
            <a:avLst/>
          </a:prstGeom>
          <a:noFill/>
          <a:ln w="30163">
            <a:solidFill>
              <a:srgbClr val="FF00FF"/>
            </a:solidFill>
            <a:round/>
            <a:headEnd/>
            <a:tailEnd/>
          </a:ln>
        </p:spPr>
        <p:txBody>
          <a:bodyPr/>
          <a:lstStyle/>
          <a:p>
            <a:endParaRPr lang="en-GB"/>
          </a:p>
        </p:txBody>
      </p:sp>
      <p:sp>
        <p:nvSpPr>
          <p:cNvPr id="315650" name="Line 258"/>
          <p:cNvSpPr>
            <a:spLocks noChangeShapeType="1"/>
          </p:cNvSpPr>
          <p:nvPr/>
        </p:nvSpPr>
        <p:spPr bwMode="auto">
          <a:xfrm flipV="1">
            <a:off x="5056188" y="1992313"/>
            <a:ext cx="20637" cy="9525"/>
          </a:xfrm>
          <a:prstGeom prst="line">
            <a:avLst/>
          </a:prstGeom>
          <a:noFill/>
          <a:ln w="30163">
            <a:solidFill>
              <a:srgbClr val="FF00FF"/>
            </a:solidFill>
            <a:round/>
            <a:headEnd/>
            <a:tailEnd/>
          </a:ln>
        </p:spPr>
        <p:txBody>
          <a:bodyPr/>
          <a:lstStyle/>
          <a:p>
            <a:endParaRPr lang="en-GB"/>
          </a:p>
        </p:txBody>
      </p:sp>
      <p:sp>
        <p:nvSpPr>
          <p:cNvPr id="315651" name="Line 259"/>
          <p:cNvSpPr>
            <a:spLocks noChangeShapeType="1"/>
          </p:cNvSpPr>
          <p:nvPr/>
        </p:nvSpPr>
        <p:spPr bwMode="auto">
          <a:xfrm flipV="1">
            <a:off x="5076825" y="1981200"/>
            <a:ext cx="20638" cy="11113"/>
          </a:xfrm>
          <a:prstGeom prst="line">
            <a:avLst/>
          </a:prstGeom>
          <a:noFill/>
          <a:ln w="30163">
            <a:solidFill>
              <a:srgbClr val="FF00FF"/>
            </a:solidFill>
            <a:round/>
            <a:headEnd/>
            <a:tailEnd/>
          </a:ln>
        </p:spPr>
        <p:txBody>
          <a:bodyPr/>
          <a:lstStyle/>
          <a:p>
            <a:endParaRPr lang="en-GB"/>
          </a:p>
        </p:txBody>
      </p:sp>
      <p:sp>
        <p:nvSpPr>
          <p:cNvPr id="315652" name="Line 260"/>
          <p:cNvSpPr>
            <a:spLocks noChangeShapeType="1"/>
          </p:cNvSpPr>
          <p:nvPr/>
        </p:nvSpPr>
        <p:spPr bwMode="auto">
          <a:xfrm flipV="1">
            <a:off x="5097463" y="1971675"/>
            <a:ext cx="9525" cy="9525"/>
          </a:xfrm>
          <a:prstGeom prst="line">
            <a:avLst/>
          </a:prstGeom>
          <a:noFill/>
          <a:ln w="30163">
            <a:solidFill>
              <a:srgbClr val="FF00FF"/>
            </a:solidFill>
            <a:round/>
            <a:headEnd/>
            <a:tailEnd/>
          </a:ln>
        </p:spPr>
        <p:txBody>
          <a:bodyPr/>
          <a:lstStyle/>
          <a:p>
            <a:endParaRPr lang="en-GB"/>
          </a:p>
        </p:txBody>
      </p:sp>
      <p:sp>
        <p:nvSpPr>
          <p:cNvPr id="315653" name="Line 261"/>
          <p:cNvSpPr>
            <a:spLocks noChangeShapeType="1"/>
          </p:cNvSpPr>
          <p:nvPr/>
        </p:nvSpPr>
        <p:spPr bwMode="auto">
          <a:xfrm flipV="1">
            <a:off x="5106988" y="1960563"/>
            <a:ext cx="20637" cy="11112"/>
          </a:xfrm>
          <a:prstGeom prst="line">
            <a:avLst/>
          </a:prstGeom>
          <a:noFill/>
          <a:ln w="30163">
            <a:solidFill>
              <a:srgbClr val="FF00FF"/>
            </a:solidFill>
            <a:round/>
            <a:headEnd/>
            <a:tailEnd/>
          </a:ln>
        </p:spPr>
        <p:txBody>
          <a:bodyPr/>
          <a:lstStyle/>
          <a:p>
            <a:endParaRPr lang="en-GB"/>
          </a:p>
        </p:txBody>
      </p:sp>
      <p:sp>
        <p:nvSpPr>
          <p:cNvPr id="315654" name="Line 262"/>
          <p:cNvSpPr>
            <a:spLocks noChangeShapeType="1"/>
          </p:cNvSpPr>
          <p:nvPr/>
        </p:nvSpPr>
        <p:spPr bwMode="auto">
          <a:xfrm flipV="1">
            <a:off x="5127625" y="1951038"/>
            <a:ext cx="9525" cy="9525"/>
          </a:xfrm>
          <a:prstGeom prst="line">
            <a:avLst/>
          </a:prstGeom>
          <a:noFill/>
          <a:ln w="30163">
            <a:solidFill>
              <a:srgbClr val="FF00FF"/>
            </a:solidFill>
            <a:round/>
            <a:headEnd/>
            <a:tailEnd/>
          </a:ln>
        </p:spPr>
        <p:txBody>
          <a:bodyPr/>
          <a:lstStyle/>
          <a:p>
            <a:endParaRPr lang="en-GB"/>
          </a:p>
        </p:txBody>
      </p:sp>
      <p:sp>
        <p:nvSpPr>
          <p:cNvPr id="315655" name="Line 263"/>
          <p:cNvSpPr>
            <a:spLocks noChangeShapeType="1"/>
          </p:cNvSpPr>
          <p:nvPr/>
        </p:nvSpPr>
        <p:spPr bwMode="auto">
          <a:xfrm flipV="1">
            <a:off x="5137150" y="1941513"/>
            <a:ext cx="20638" cy="9525"/>
          </a:xfrm>
          <a:prstGeom prst="line">
            <a:avLst/>
          </a:prstGeom>
          <a:noFill/>
          <a:ln w="30163">
            <a:solidFill>
              <a:srgbClr val="FF00FF"/>
            </a:solidFill>
            <a:round/>
            <a:headEnd/>
            <a:tailEnd/>
          </a:ln>
        </p:spPr>
        <p:txBody>
          <a:bodyPr/>
          <a:lstStyle/>
          <a:p>
            <a:endParaRPr lang="en-GB"/>
          </a:p>
        </p:txBody>
      </p:sp>
      <p:sp>
        <p:nvSpPr>
          <p:cNvPr id="315656" name="Line 264"/>
          <p:cNvSpPr>
            <a:spLocks noChangeShapeType="1"/>
          </p:cNvSpPr>
          <p:nvPr/>
        </p:nvSpPr>
        <p:spPr bwMode="auto">
          <a:xfrm flipV="1">
            <a:off x="5157788" y="1930400"/>
            <a:ext cx="20637" cy="11113"/>
          </a:xfrm>
          <a:prstGeom prst="line">
            <a:avLst/>
          </a:prstGeom>
          <a:noFill/>
          <a:ln w="30163">
            <a:solidFill>
              <a:srgbClr val="FF00FF"/>
            </a:solidFill>
            <a:round/>
            <a:headEnd/>
            <a:tailEnd/>
          </a:ln>
        </p:spPr>
        <p:txBody>
          <a:bodyPr/>
          <a:lstStyle/>
          <a:p>
            <a:endParaRPr lang="en-GB"/>
          </a:p>
        </p:txBody>
      </p:sp>
      <p:sp>
        <p:nvSpPr>
          <p:cNvPr id="315657" name="Line 265"/>
          <p:cNvSpPr>
            <a:spLocks noChangeShapeType="1"/>
          </p:cNvSpPr>
          <p:nvPr/>
        </p:nvSpPr>
        <p:spPr bwMode="auto">
          <a:xfrm flipV="1">
            <a:off x="5178425" y="1920875"/>
            <a:ext cx="9525" cy="9525"/>
          </a:xfrm>
          <a:prstGeom prst="line">
            <a:avLst/>
          </a:prstGeom>
          <a:noFill/>
          <a:ln w="30163">
            <a:solidFill>
              <a:srgbClr val="FF00FF"/>
            </a:solidFill>
            <a:round/>
            <a:headEnd/>
            <a:tailEnd/>
          </a:ln>
        </p:spPr>
        <p:txBody>
          <a:bodyPr/>
          <a:lstStyle/>
          <a:p>
            <a:endParaRPr lang="en-GB"/>
          </a:p>
        </p:txBody>
      </p:sp>
      <p:sp>
        <p:nvSpPr>
          <p:cNvPr id="315658" name="Line 266"/>
          <p:cNvSpPr>
            <a:spLocks noChangeShapeType="1"/>
          </p:cNvSpPr>
          <p:nvPr/>
        </p:nvSpPr>
        <p:spPr bwMode="auto">
          <a:xfrm flipV="1">
            <a:off x="5187950" y="1911350"/>
            <a:ext cx="20638" cy="9525"/>
          </a:xfrm>
          <a:prstGeom prst="line">
            <a:avLst/>
          </a:prstGeom>
          <a:noFill/>
          <a:ln w="30163">
            <a:solidFill>
              <a:srgbClr val="FF00FF"/>
            </a:solidFill>
            <a:round/>
            <a:headEnd/>
            <a:tailEnd/>
          </a:ln>
        </p:spPr>
        <p:txBody>
          <a:bodyPr/>
          <a:lstStyle/>
          <a:p>
            <a:endParaRPr lang="en-GB"/>
          </a:p>
        </p:txBody>
      </p:sp>
      <p:sp>
        <p:nvSpPr>
          <p:cNvPr id="315659" name="Line 267"/>
          <p:cNvSpPr>
            <a:spLocks noChangeShapeType="1"/>
          </p:cNvSpPr>
          <p:nvPr/>
        </p:nvSpPr>
        <p:spPr bwMode="auto">
          <a:xfrm>
            <a:off x="5208588" y="1911350"/>
            <a:ext cx="9525" cy="1588"/>
          </a:xfrm>
          <a:prstGeom prst="line">
            <a:avLst/>
          </a:prstGeom>
          <a:noFill/>
          <a:ln w="30163">
            <a:solidFill>
              <a:srgbClr val="FF00FF"/>
            </a:solidFill>
            <a:round/>
            <a:headEnd/>
            <a:tailEnd/>
          </a:ln>
        </p:spPr>
        <p:txBody>
          <a:bodyPr/>
          <a:lstStyle/>
          <a:p>
            <a:endParaRPr lang="en-GB"/>
          </a:p>
        </p:txBody>
      </p:sp>
      <p:sp>
        <p:nvSpPr>
          <p:cNvPr id="315660" name="Line 268"/>
          <p:cNvSpPr>
            <a:spLocks noChangeShapeType="1"/>
          </p:cNvSpPr>
          <p:nvPr/>
        </p:nvSpPr>
        <p:spPr bwMode="auto">
          <a:xfrm flipV="1">
            <a:off x="5218113" y="1900238"/>
            <a:ext cx="20637" cy="11112"/>
          </a:xfrm>
          <a:prstGeom prst="line">
            <a:avLst/>
          </a:prstGeom>
          <a:noFill/>
          <a:ln w="30163">
            <a:solidFill>
              <a:srgbClr val="FF00FF"/>
            </a:solidFill>
            <a:round/>
            <a:headEnd/>
            <a:tailEnd/>
          </a:ln>
        </p:spPr>
        <p:txBody>
          <a:bodyPr/>
          <a:lstStyle/>
          <a:p>
            <a:endParaRPr lang="en-GB"/>
          </a:p>
        </p:txBody>
      </p:sp>
      <p:sp>
        <p:nvSpPr>
          <p:cNvPr id="315661" name="Line 269"/>
          <p:cNvSpPr>
            <a:spLocks noChangeShapeType="1"/>
          </p:cNvSpPr>
          <p:nvPr/>
        </p:nvSpPr>
        <p:spPr bwMode="auto">
          <a:xfrm flipV="1">
            <a:off x="5238750" y="1890713"/>
            <a:ext cx="20638" cy="9525"/>
          </a:xfrm>
          <a:prstGeom prst="line">
            <a:avLst/>
          </a:prstGeom>
          <a:noFill/>
          <a:ln w="30163">
            <a:solidFill>
              <a:srgbClr val="FF00FF"/>
            </a:solidFill>
            <a:round/>
            <a:headEnd/>
            <a:tailEnd/>
          </a:ln>
        </p:spPr>
        <p:txBody>
          <a:bodyPr/>
          <a:lstStyle/>
          <a:p>
            <a:endParaRPr lang="en-GB"/>
          </a:p>
        </p:txBody>
      </p:sp>
      <p:sp>
        <p:nvSpPr>
          <p:cNvPr id="315662" name="Line 270"/>
          <p:cNvSpPr>
            <a:spLocks noChangeShapeType="1"/>
          </p:cNvSpPr>
          <p:nvPr/>
        </p:nvSpPr>
        <p:spPr bwMode="auto">
          <a:xfrm>
            <a:off x="5259388" y="1890713"/>
            <a:ext cx="9525" cy="1587"/>
          </a:xfrm>
          <a:prstGeom prst="line">
            <a:avLst/>
          </a:prstGeom>
          <a:noFill/>
          <a:ln w="30163">
            <a:solidFill>
              <a:srgbClr val="FF00FF"/>
            </a:solidFill>
            <a:round/>
            <a:headEnd/>
            <a:tailEnd/>
          </a:ln>
        </p:spPr>
        <p:txBody>
          <a:bodyPr/>
          <a:lstStyle/>
          <a:p>
            <a:endParaRPr lang="en-GB"/>
          </a:p>
        </p:txBody>
      </p:sp>
      <p:sp>
        <p:nvSpPr>
          <p:cNvPr id="315663" name="Line 271"/>
          <p:cNvSpPr>
            <a:spLocks noChangeShapeType="1"/>
          </p:cNvSpPr>
          <p:nvPr/>
        </p:nvSpPr>
        <p:spPr bwMode="auto">
          <a:xfrm>
            <a:off x="5268913" y="1890713"/>
            <a:ext cx="20637" cy="1587"/>
          </a:xfrm>
          <a:prstGeom prst="line">
            <a:avLst/>
          </a:prstGeom>
          <a:noFill/>
          <a:ln w="30163">
            <a:solidFill>
              <a:srgbClr val="FF00FF"/>
            </a:solidFill>
            <a:round/>
            <a:headEnd/>
            <a:tailEnd/>
          </a:ln>
        </p:spPr>
        <p:txBody>
          <a:bodyPr/>
          <a:lstStyle/>
          <a:p>
            <a:endParaRPr lang="en-GB"/>
          </a:p>
        </p:txBody>
      </p:sp>
      <p:sp>
        <p:nvSpPr>
          <p:cNvPr id="315664" name="Line 272"/>
          <p:cNvSpPr>
            <a:spLocks noChangeShapeType="1"/>
          </p:cNvSpPr>
          <p:nvPr/>
        </p:nvSpPr>
        <p:spPr bwMode="auto">
          <a:xfrm flipV="1">
            <a:off x="5289550" y="1881188"/>
            <a:ext cx="9525" cy="9525"/>
          </a:xfrm>
          <a:prstGeom prst="line">
            <a:avLst/>
          </a:prstGeom>
          <a:noFill/>
          <a:ln w="30163">
            <a:solidFill>
              <a:srgbClr val="FF00FF"/>
            </a:solidFill>
            <a:round/>
            <a:headEnd/>
            <a:tailEnd/>
          </a:ln>
        </p:spPr>
        <p:txBody>
          <a:bodyPr/>
          <a:lstStyle/>
          <a:p>
            <a:endParaRPr lang="en-GB"/>
          </a:p>
        </p:txBody>
      </p:sp>
      <p:sp>
        <p:nvSpPr>
          <p:cNvPr id="315665" name="Line 273"/>
          <p:cNvSpPr>
            <a:spLocks noChangeShapeType="1"/>
          </p:cNvSpPr>
          <p:nvPr/>
        </p:nvSpPr>
        <p:spPr bwMode="auto">
          <a:xfrm>
            <a:off x="5299075" y="1881188"/>
            <a:ext cx="20638" cy="1587"/>
          </a:xfrm>
          <a:prstGeom prst="line">
            <a:avLst/>
          </a:prstGeom>
          <a:noFill/>
          <a:ln w="30163">
            <a:solidFill>
              <a:srgbClr val="FF00FF"/>
            </a:solidFill>
            <a:round/>
            <a:headEnd/>
            <a:tailEnd/>
          </a:ln>
        </p:spPr>
        <p:txBody>
          <a:bodyPr/>
          <a:lstStyle/>
          <a:p>
            <a:endParaRPr lang="en-GB"/>
          </a:p>
        </p:txBody>
      </p:sp>
      <p:sp>
        <p:nvSpPr>
          <p:cNvPr id="315666" name="Line 274"/>
          <p:cNvSpPr>
            <a:spLocks noChangeShapeType="1"/>
          </p:cNvSpPr>
          <p:nvPr/>
        </p:nvSpPr>
        <p:spPr bwMode="auto">
          <a:xfrm>
            <a:off x="5319713" y="1881188"/>
            <a:ext cx="20637" cy="1587"/>
          </a:xfrm>
          <a:prstGeom prst="line">
            <a:avLst/>
          </a:prstGeom>
          <a:noFill/>
          <a:ln w="30163">
            <a:solidFill>
              <a:srgbClr val="FF00FF"/>
            </a:solidFill>
            <a:round/>
            <a:headEnd/>
            <a:tailEnd/>
          </a:ln>
        </p:spPr>
        <p:txBody>
          <a:bodyPr/>
          <a:lstStyle/>
          <a:p>
            <a:endParaRPr lang="en-GB"/>
          </a:p>
        </p:txBody>
      </p:sp>
      <p:sp>
        <p:nvSpPr>
          <p:cNvPr id="315667" name="Line 275"/>
          <p:cNvSpPr>
            <a:spLocks noChangeShapeType="1"/>
          </p:cNvSpPr>
          <p:nvPr/>
        </p:nvSpPr>
        <p:spPr bwMode="auto">
          <a:xfrm>
            <a:off x="5340350" y="1881188"/>
            <a:ext cx="9525" cy="9525"/>
          </a:xfrm>
          <a:prstGeom prst="line">
            <a:avLst/>
          </a:prstGeom>
          <a:noFill/>
          <a:ln w="30163">
            <a:solidFill>
              <a:srgbClr val="FF00FF"/>
            </a:solidFill>
            <a:round/>
            <a:headEnd/>
            <a:tailEnd/>
          </a:ln>
        </p:spPr>
        <p:txBody>
          <a:bodyPr/>
          <a:lstStyle/>
          <a:p>
            <a:endParaRPr lang="en-GB"/>
          </a:p>
        </p:txBody>
      </p:sp>
      <p:sp>
        <p:nvSpPr>
          <p:cNvPr id="315668" name="Line 276"/>
          <p:cNvSpPr>
            <a:spLocks noChangeShapeType="1"/>
          </p:cNvSpPr>
          <p:nvPr/>
        </p:nvSpPr>
        <p:spPr bwMode="auto">
          <a:xfrm>
            <a:off x="5349875" y="1890713"/>
            <a:ext cx="20638" cy="1587"/>
          </a:xfrm>
          <a:prstGeom prst="line">
            <a:avLst/>
          </a:prstGeom>
          <a:noFill/>
          <a:ln w="30163">
            <a:solidFill>
              <a:srgbClr val="FF00FF"/>
            </a:solidFill>
            <a:round/>
            <a:headEnd/>
            <a:tailEnd/>
          </a:ln>
        </p:spPr>
        <p:txBody>
          <a:bodyPr/>
          <a:lstStyle/>
          <a:p>
            <a:endParaRPr lang="en-GB"/>
          </a:p>
        </p:txBody>
      </p:sp>
      <p:sp>
        <p:nvSpPr>
          <p:cNvPr id="315669" name="Line 277"/>
          <p:cNvSpPr>
            <a:spLocks noChangeShapeType="1"/>
          </p:cNvSpPr>
          <p:nvPr/>
        </p:nvSpPr>
        <p:spPr bwMode="auto">
          <a:xfrm>
            <a:off x="5370513" y="1890713"/>
            <a:ext cx="9525" cy="9525"/>
          </a:xfrm>
          <a:prstGeom prst="line">
            <a:avLst/>
          </a:prstGeom>
          <a:noFill/>
          <a:ln w="30163">
            <a:solidFill>
              <a:srgbClr val="FF00FF"/>
            </a:solidFill>
            <a:round/>
            <a:headEnd/>
            <a:tailEnd/>
          </a:ln>
        </p:spPr>
        <p:txBody>
          <a:bodyPr/>
          <a:lstStyle/>
          <a:p>
            <a:endParaRPr lang="en-GB"/>
          </a:p>
        </p:txBody>
      </p:sp>
      <p:sp>
        <p:nvSpPr>
          <p:cNvPr id="315670" name="Line 278"/>
          <p:cNvSpPr>
            <a:spLocks noChangeShapeType="1"/>
          </p:cNvSpPr>
          <p:nvPr/>
        </p:nvSpPr>
        <p:spPr bwMode="auto">
          <a:xfrm>
            <a:off x="5380038" y="1900238"/>
            <a:ext cx="20637" cy="11112"/>
          </a:xfrm>
          <a:prstGeom prst="line">
            <a:avLst/>
          </a:prstGeom>
          <a:noFill/>
          <a:ln w="30163">
            <a:solidFill>
              <a:srgbClr val="FF00FF"/>
            </a:solidFill>
            <a:round/>
            <a:headEnd/>
            <a:tailEnd/>
          </a:ln>
        </p:spPr>
        <p:txBody>
          <a:bodyPr/>
          <a:lstStyle/>
          <a:p>
            <a:endParaRPr lang="en-GB"/>
          </a:p>
        </p:txBody>
      </p:sp>
      <p:sp>
        <p:nvSpPr>
          <p:cNvPr id="315671" name="Line 279"/>
          <p:cNvSpPr>
            <a:spLocks noChangeShapeType="1"/>
          </p:cNvSpPr>
          <p:nvPr/>
        </p:nvSpPr>
        <p:spPr bwMode="auto">
          <a:xfrm>
            <a:off x="5400675" y="1911350"/>
            <a:ext cx="20638" cy="9525"/>
          </a:xfrm>
          <a:prstGeom prst="line">
            <a:avLst/>
          </a:prstGeom>
          <a:noFill/>
          <a:ln w="30163">
            <a:solidFill>
              <a:srgbClr val="FF00FF"/>
            </a:solidFill>
            <a:round/>
            <a:headEnd/>
            <a:tailEnd/>
          </a:ln>
        </p:spPr>
        <p:txBody>
          <a:bodyPr/>
          <a:lstStyle/>
          <a:p>
            <a:endParaRPr lang="en-GB"/>
          </a:p>
        </p:txBody>
      </p:sp>
      <p:sp>
        <p:nvSpPr>
          <p:cNvPr id="315672" name="Line 280"/>
          <p:cNvSpPr>
            <a:spLocks noChangeShapeType="1"/>
          </p:cNvSpPr>
          <p:nvPr/>
        </p:nvSpPr>
        <p:spPr bwMode="auto">
          <a:xfrm>
            <a:off x="5421313" y="1920875"/>
            <a:ext cx="9525" cy="20638"/>
          </a:xfrm>
          <a:prstGeom prst="line">
            <a:avLst/>
          </a:prstGeom>
          <a:noFill/>
          <a:ln w="30163">
            <a:solidFill>
              <a:srgbClr val="FF00FF"/>
            </a:solidFill>
            <a:round/>
            <a:headEnd/>
            <a:tailEnd/>
          </a:ln>
        </p:spPr>
        <p:txBody>
          <a:bodyPr/>
          <a:lstStyle/>
          <a:p>
            <a:endParaRPr lang="en-GB"/>
          </a:p>
        </p:txBody>
      </p:sp>
      <p:sp>
        <p:nvSpPr>
          <p:cNvPr id="315673" name="Line 281"/>
          <p:cNvSpPr>
            <a:spLocks noChangeShapeType="1"/>
          </p:cNvSpPr>
          <p:nvPr/>
        </p:nvSpPr>
        <p:spPr bwMode="auto">
          <a:xfrm>
            <a:off x="5430838" y="1941513"/>
            <a:ext cx="20637" cy="19050"/>
          </a:xfrm>
          <a:prstGeom prst="line">
            <a:avLst/>
          </a:prstGeom>
          <a:noFill/>
          <a:ln w="30163">
            <a:solidFill>
              <a:srgbClr val="FF00FF"/>
            </a:solidFill>
            <a:round/>
            <a:headEnd/>
            <a:tailEnd/>
          </a:ln>
        </p:spPr>
        <p:txBody>
          <a:bodyPr/>
          <a:lstStyle/>
          <a:p>
            <a:endParaRPr lang="en-GB"/>
          </a:p>
        </p:txBody>
      </p:sp>
      <p:sp>
        <p:nvSpPr>
          <p:cNvPr id="315674" name="Line 282"/>
          <p:cNvSpPr>
            <a:spLocks noChangeShapeType="1"/>
          </p:cNvSpPr>
          <p:nvPr/>
        </p:nvSpPr>
        <p:spPr bwMode="auto">
          <a:xfrm>
            <a:off x="5451475" y="1960563"/>
            <a:ext cx="9525" cy="20637"/>
          </a:xfrm>
          <a:prstGeom prst="line">
            <a:avLst/>
          </a:prstGeom>
          <a:noFill/>
          <a:ln w="30163">
            <a:solidFill>
              <a:srgbClr val="FF00FF"/>
            </a:solidFill>
            <a:round/>
            <a:headEnd/>
            <a:tailEnd/>
          </a:ln>
        </p:spPr>
        <p:txBody>
          <a:bodyPr/>
          <a:lstStyle/>
          <a:p>
            <a:endParaRPr lang="en-GB"/>
          </a:p>
        </p:txBody>
      </p:sp>
      <p:sp>
        <p:nvSpPr>
          <p:cNvPr id="315675" name="Line 283"/>
          <p:cNvSpPr>
            <a:spLocks noChangeShapeType="1"/>
          </p:cNvSpPr>
          <p:nvPr/>
        </p:nvSpPr>
        <p:spPr bwMode="auto">
          <a:xfrm>
            <a:off x="5461000" y="1981200"/>
            <a:ext cx="20638" cy="30163"/>
          </a:xfrm>
          <a:prstGeom prst="line">
            <a:avLst/>
          </a:prstGeom>
          <a:noFill/>
          <a:ln w="30163">
            <a:solidFill>
              <a:srgbClr val="FF00FF"/>
            </a:solidFill>
            <a:round/>
            <a:headEnd/>
            <a:tailEnd/>
          </a:ln>
        </p:spPr>
        <p:txBody>
          <a:bodyPr/>
          <a:lstStyle/>
          <a:p>
            <a:endParaRPr lang="en-GB"/>
          </a:p>
        </p:txBody>
      </p:sp>
      <p:sp>
        <p:nvSpPr>
          <p:cNvPr id="315676" name="Line 284"/>
          <p:cNvSpPr>
            <a:spLocks noChangeShapeType="1"/>
          </p:cNvSpPr>
          <p:nvPr/>
        </p:nvSpPr>
        <p:spPr bwMode="auto">
          <a:xfrm>
            <a:off x="5481638" y="2011363"/>
            <a:ext cx="20637" cy="30162"/>
          </a:xfrm>
          <a:prstGeom prst="line">
            <a:avLst/>
          </a:prstGeom>
          <a:noFill/>
          <a:ln w="30163">
            <a:solidFill>
              <a:srgbClr val="FF00FF"/>
            </a:solidFill>
            <a:round/>
            <a:headEnd/>
            <a:tailEnd/>
          </a:ln>
        </p:spPr>
        <p:txBody>
          <a:bodyPr/>
          <a:lstStyle/>
          <a:p>
            <a:endParaRPr lang="en-GB"/>
          </a:p>
        </p:txBody>
      </p:sp>
      <p:sp>
        <p:nvSpPr>
          <p:cNvPr id="315677" name="Line 285"/>
          <p:cNvSpPr>
            <a:spLocks noChangeShapeType="1"/>
          </p:cNvSpPr>
          <p:nvPr/>
        </p:nvSpPr>
        <p:spPr bwMode="auto">
          <a:xfrm>
            <a:off x="5502275" y="2041525"/>
            <a:ext cx="9525" cy="50800"/>
          </a:xfrm>
          <a:prstGeom prst="line">
            <a:avLst/>
          </a:prstGeom>
          <a:noFill/>
          <a:ln w="30163">
            <a:solidFill>
              <a:srgbClr val="FF00FF"/>
            </a:solidFill>
            <a:round/>
            <a:headEnd/>
            <a:tailEnd/>
          </a:ln>
        </p:spPr>
        <p:txBody>
          <a:bodyPr/>
          <a:lstStyle/>
          <a:p>
            <a:endParaRPr lang="en-GB"/>
          </a:p>
        </p:txBody>
      </p:sp>
      <p:sp>
        <p:nvSpPr>
          <p:cNvPr id="315678" name="Line 286"/>
          <p:cNvSpPr>
            <a:spLocks noChangeShapeType="1"/>
          </p:cNvSpPr>
          <p:nvPr/>
        </p:nvSpPr>
        <p:spPr bwMode="auto">
          <a:xfrm>
            <a:off x="5511800" y="2092325"/>
            <a:ext cx="20638" cy="41275"/>
          </a:xfrm>
          <a:prstGeom prst="line">
            <a:avLst/>
          </a:prstGeom>
          <a:noFill/>
          <a:ln w="30163">
            <a:solidFill>
              <a:srgbClr val="FF00FF"/>
            </a:solidFill>
            <a:round/>
            <a:headEnd/>
            <a:tailEnd/>
          </a:ln>
        </p:spPr>
        <p:txBody>
          <a:bodyPr/>
          <a:lstStyle/>
          <a:p>
            <a:endParaRPr lang="en-GB"/>
          </a:p>
        </p:txBody>
      </p:sp>
      <p:sp>
        <p:nvSpPr>
          <p:cNvPr id="315679" name="Line 287"/>
          <p:cNvSpPr>
            <a:spLocks noChangeShapeType="1"/>
          </p:cNvSpPr>
          <p:nvPr/>
        </p:nvSpPr>
        <p:spPr bwMode="auto">
          <a:xfrm>
            <a:off x="5532438" y="2133600"/>
            <a:ext cx="9525" cy="60325"/>
          </a:xfrm>
          <a:prstGeom prst="line">
            <a:avLst/>
          </a:prstGeom>
          <a:noFill/>
          <a:ln w="30163">
            <a:solidFill>
              <a:srgbClr val="FF00FF"/>
            </a:solidFill>
            <a:round/>
            <a:headEnd/>
            <a:tailEnd/>
          </a:ln>
        </p:spPr>
        <p:txBody>
          <a:bodyPr/>
          <a:lstStyle/>
          <a:p>
            <a:endParaRPr lang="en-GB"/>
          </a:p>
        </p:txBody>
      </p:sp>
      <p:sp>
        <p:nvSpPr>
          <p:cNvPr id="315680" name="Line 288"/>
          <p:cNvSpPr>
            <a:spLocks noChangeShapeType="1"/>
          </p:cNvSpPr>
          <p:nvPr/>
        </p:nvSpPr>
        <p:spPr bwMode="auto">
          <a:xfrm>
            <a:off x="5541963" y="2193925"/>
            <a:ext cx="20637" cy="60325"/>
          </a:xfrm>
          <a:prstGeom prst="line">
            <a:avLst/>
          </a:prstGeom>
          <a:noFill/>
          <a:ln w="30163">
            <a:solidFill>
              <a:srgbClr val="FF00FF"/>
            </a:solidFill>
            <a:round/>
            <a:headEnd/>
            <a:tailEnd/>
          </a:ln>
        </p:spPr>
        <p:txBody>
          <a:bodyPr/>
          <a:lstStyle/>
          <a:p>
            <a:endParaRPr lang="en-GB"/>
          </a:p>
        </p:txBody>
      </p:sp>
      <p:sp>
        <p:nvSpPr>
          <p:cNvPr id="315681" name="Line 289"/>
          <p:cNvSpPr>
            <a:spLocks noChangeShapeType="1"/>
          </p:cNvSpPr>
          <p:nvPr/>
        </p:nvSpPr>
        <p:spPr bwMode="auto">
          <a:xfrm>
            <a:off x="5562600" y="2254250"/>
            <a:ext cx="20638" cy="71438"/>
          </a:xfrm>
          <a:prstGeom prst="line">
            <a:avLst/>
          </a:prstGeom>
          <a:noFill/>
          <a:ln w="30163">
            <a:solidFill>
              <a:srgbClr val="FF00FF"/>
            </a:solidFill>
            <a:round/>
            <a:headEnd/>
            <a:tailEnd/>
          </a:ln>
        </p:spPr>
        <p:txBody>
          <a:bodyPr/>
          <a:lstStyle/>
          <a:p>
            <a:endParaRPr lang="en-GB"/>
          </a:p>
        </p:txBody>
      </p:sp>
      <p:sp>
        <p:nvSpPr>
          <p:cNvPr id="315682" name="Line 290"/>
          <p:cNvSpPr>
            <a:spLocks noChangeShapeType="1"/>
          </p:cNvSpPr>
          <p:nvPr/>
        </p:nvSpPr>
        <p:spPr bwMode="auto">
          <a:xfrm>
            <a:off x="5583238" y="2325688"/>
            <a:ext cx="9525" cy="80962"/>
          </a:xfrm>
          <a:prstGeom prst="line">
            <a:avLst/>
          </a:prstGeom>
          <a:noFill/>
          <a:ln w="30163">
            <a:solidFill>
              <a:srgbClr val="FF00FF"/>
            </a:solidFill>
            <a:round/>
            <a:headEnd/>
            <a:tailEnd/>
          </a:ln>
        </p:spPr>
        <p:txBody>
          <a:bodyPr/>
          <a:lstStyle/>
          <a:p>
            <a:endParaRPr lang="en-GB"/>
          </a:p>
        </p:txBody>
      </p:sp>
      <p:sp>
        <p:nvSpPr>
          <p:cNvPr id="315683" name="Line 291"/>
          <p:cNvSpPr>
            <a:spLocks noChangeShapeType="1"/>
          </p:cNvSpPr>
          <p:nvPr/>
        </p:nvSpPr>
        <p:spPr bwMode="auto">
          <a:xfrm>
            <a:off x="5592763" y="2406650"/>
            <a:ext cx="20637" cy="90488"/>
          </a:xfrm>
          <a:prstGeom prst="line">
            <a:avLst/>
          </a:prstGeom>
          <a:noFill/>
          <a:ln w="30163">
            <a:solidFill>
              <a:srgbClr val="FF00FF"/>
            </a:solidFill>
            <a:round/>
            <a:headEnd/>
            <a:tailEnd/>
          </a:ln>
        </p:spPr>
        <p:txBody>
          <a:bodyPr/>
          <a:lstStyle/>
          <a:p>
            <a:endParaRPr lang="en-GB"/>
          </a:p>
        </p:txBody>
      </p:sp>
      <p:sp>
        <p:nvSpPr>
          <p:cNvPr id="315684" name="Line 292"/>
          <p:cNvSpPr>
            <a:spLocks noChangeShapeType="1"/>
          </p:cNvSpPr>
          <p:nvPr/>
        </p:nvSpPr>
        <p:spPr bwMode="auto">
          <a:xfrm>
            <a:off x="5613400" y="2497138"/>
            <a:ext cx="9525" cy="111125"/>
          </a:xfrm>
          <a:prstGeom prst="line">
            <a:avLst/>
          </a:prstGeom>
          <a:noFill/>
          <a:ln w="30163">
            <a:solidFill>
              <a:srgbClr val="FF00FF"/>
            </a:solidFill>
            <a:round/>
            <a:headEnd/>
            <a:tailEnd/>
          </a:ln>
        </p:spPr>
        <p:txBody>
          <a:bodyPr/>
          <a:lstStyle/>
          <a:p>
            <a:endParaRPr lang="en-GB"/>
          </a:p>
        </p:txBody>
      </p:sp>
      <p:sp>
        <p:nvSpPr>
          <p:cNvPr id="315685" name="Line 293"/>
          <p:cNvSpPr>
            <a:spLocks noChangeShapeType="1"/>
          </p:cNvSpPr>
          <p:nvPr/>
        </p:nvSpPr>
        <p:spPr bwMode="auto">
          <a:xfrm>
            <a:off x="5622925" y="2608263"/>
            <a:ext cx="20638" cy="111125"/>
          </a:xfrm>
          <a:prstGeom prst="line">
            <a:avLst/>
          </a:prstGeom>
          <a:noFill/>
          <a:ln w="30163">
            <a:solidFill>
              <a:srgbClr val="FF00FF"/>
            </a:solidFill>
            <a:round/>
            <a:headEnd/>
            <a:tailEnd/>
          </a:ln>
        </p:spPr>
        <p:txBody>
          <a:bodyPr/>
          <a:lstStyle/>
          <a:p>
            <a:endParaRPr lang="en-GB"/>
          </a:p>
        </p:txBody>
      </p:sp>
      <p:sp>
        <p:nvSpPr>
          <p:cNvPr id="315722" name="Rectangle 330"/>
          <p:cNvSpPr>
            <a:spLocks noChangeArrowheads="1"/>
          </p:cNvSpPr>
          <p:nvPr/>
        </p:nvSpPr>
        <p:spPr bwMode="auto">
          <a:xfrm>
            <a:off x="7961313" y="2395538"/>
            <a:ext cx="374650" cy="212725"/>
          </a:xfrm>
          <a:prstGeom prst="rect">
            <a:avLst/>
          </a:prstGeom>
          <a:noFill/>
          <a:ln w="9525">
            <a:noFill/>
            <a:miter lim="800000"/>
            <a:headEnd/>
            <a:tailEnd/>
          </a:ln>
        </p:spPr>
        <p:txBody>
          <a:bodyPr wrap="none" lIns="0" tIns="0" rIns="0" bIns="0">
            <a:spAutoFit/>
          </a:bodyPr>
          <a:lstStyle/>
          <a:p>
            <a:r>
              <a:rPr lang="en-GB" b="1">
                <a:solidFill>
                  <a:srgbClr val="000080"/>
                </a:solidFill>
              </a:rPr>
              <a:t>0$ tr</a:t>
            </a:r>
            <a:endParaRPr lang="en-GB"/>
          </a:p>
        </p:txBody>
      </p:sp>
      <p:sp>
        <p:nvSpPr>
          <p:cNvPr id="315723" name="Rectangle 331"/>
          <p:cNvSpPr>
            <a:spLocks noChangeArrowheads="1"/>
          </p:cNvSpPr>
          <p:nvPr/>
        </p:nvSpPr>
        <p:spPr bwMode="auto">
          <a:xfrm>
            <a:off x="7961313" y="2022475"/>
            <a:ext cx="473075" cy="212725"/>
          </a:xfrm>
          <a:prstGeom prst="rect">
            <a:avLst/>
          </a:prstGeom>
          <a:noFill/>
          <a:ln w="9525">
            <a:noFill/>
            <a:miter lim="800000"/>
            <a:headEnd/>
            <a:tailEnd/>
          </a:ln>
        </p:spPr>
        <p:txBody>
          <a:bodyPr wrap="none" lIns="0" tIns="0" rIns="0" bIns="0">
            <a:spAutoFit/>
          </a:bodyPr>
          <a:lstStyle/>
          <a:p>
            <a:r>
              <a:rPr lang="en-GB" b="1">
                <a:solidFill>
                  <a:srgbClr val="000080"/>
                </a:solidFill>
              </a:rPr>
              <a:t>50$ tr</a:t>
            </a:r>
            <a:endParaRPr lang="en-GB"/>
          </a:p>
        </p:txBody>
      </p:sp>
      <p:sp>
        <p:nvSpPr>
          <p:cNvPr id="315724" name="Rectangle 332"/>
          <p:cNvSpPr>
            <a:spLocks noChangeArrowheads="1"/>
          </p:cNvSpPr>
          <p:nvPr/>
        </p:nvSpPr>
        <p:spPr bwMode="auto">
          <a:xfrm>
            <a:off x="7961313" y="1647825"/>
            <a:ext cx="571500" cy="212725"/>
          </a:xfrm>
          <a:prstGeom prst="rect">
            <a:avLst/>
          </a:prstGeom>
          <a:noFill/>
          <a:ln w="9525">
            <a:noFill/>
            <a:miter lim="800000"/>
            <a:headEnd/>
            <a:tailEnd/>
          </a:ln>
        </p:spPr>
        <p:txBody>
          <a:bodyPr wrap="none" lIns="0" tIns="0" rIns="0" bIns="0">
            <a:spAutoFit/>
          </a:bodyPr>
          <a:lstStyle/>
          <a:p>
            <a:r>
              <a:rPr lang="en-GB" b="1">
                <a:solidFill>
                  <a:srgbClr val="000080"/>
                </a:solidFill>
              </a:rPr>
              <a:t>100$ tr</a:t>
            </a:r>
            <a:endParaRPr lang="en-GB"/>
          </a:p>
        </p:txBody>
      </p:sp>
      <p:sp>
        <p:nvSpPr>
          <p:cNvPr id="315396" name="Rectangle 4"/>
          <p:cNvSpPr>
            <a:spLocks noGrp="1" noChangeArrowheads="1"/>
          </p:cNvSpPr>
          <p:nvPr>
            <p:ph type="title"/>
          </p:nvPr>
        </p:nvSpPr>
        <p:spPr bwMode="auto">
          <a:xfrm>
            <a:off x="1347788" y="465138"/>
            <a:ext cx="6673850" cy="752475"/>
          </a:xfrm>
          <a:noFill/>
          <a:ln>
            <a:miter lim="800000"/>
            <a:headEnd/>
            <a:tailEnd/>
          </a:ln>
        </p:spPr>
        <p:txBody>
          <a:bodyPr vert="horz" wrap="square" lIns="91440" tIns="45720" rIns="91440" bIns="45720" numCol="1" anchor="t" anchorCtr="0" compatLnSpc="1">
            <a:prstTxWarp prst="textNoShape">
              <a:avLst/>
            </a:prstTxWarp>
          </a:bodyPr>
          <a:lstStyle/>
          <a:p>
            <a:r>
              <a:rPr lang="en-GB"/>
              <a:t>GDP less Damages as %</a:t>
            </a:r>
          </a:p>
        </p:txBody>
      </p:sp>
      <p:pic>
        <p:nvPicPr>
          <p:cNvPr id="315397" name="Picture 5"/>
          <p:cNvPicPr>
            <a:picLocks noChangeAspect="1" noChangeArrowheads="1"/>
          </p:cNvPicPr>
          <p:nvPr/>
        </p:nvPicPr>
        <p:blipFill>
          <a:blip r:embed="rId4" cstate="print"/>
          <a:srcRect/>
          <a:stretch>
            <a:fillRect/>
          </a:stretch>
        </p:blipFill>
        <p:spPr bwMode="auto">
          <a:xfrm>
            <a:off x="1304925" y="3408363"/>
            <a:ext cx="4071938" cy="2033587"/>
          </a:xfrm>
          <a:prstGeom prst="rect">
            <a:avLst/>
          </a:prstGeom>
          <a:noFill/>
          <a:ln w="9525">
            <a:noFill/>
            <a:miter lim="800000"/>
            <a:headEnd/>
            <a:tailEnd/>
          </a:ln>
          <a:effectLst/>
        </p:spPr>
      </p:pic>
      <p:sp>
        <p:nvSpPr>
          <p:cNvPr id="315409" name="Line 17"/>
          <p:cNvSpPr>
            <a:spLocks noChangeShapeType="1"/>
          </p:cNvSpPr>
          <p:nvPr/>
        </p:nvSpPr>
        <p:spPr bwMode="auto">
          <a:xfrm flipH="1">
            <a:off x="5348288" y="1462088"/>
            <a:ext cx="0" cy="3930650"/>
          </a:xfrm>
          <a:prstGeom prst="line">
            <a:avLst/>
          </a:prstGeom>
          <a:noFill/>
          <a:ln w="22225">
            <a:solidFill>
              <a:srgbClr val="33CCCC"/>
            </a:solidFill>
            <a:prstDash val="sysDot"/>
            <a:round/>
            <a:headEnd/>
            <a:tailEnd/>
          </a:ln>
          <a:effectLst/>
        </p:spPr>
        <p:txBody>
          <a:bodyPr/>
          <a:lstStyle/>
          <a:p>
            <a:endParaRPr lang="en-GB"/>
          </a:p>
        </p:txBody>
      </p:sp>
      <p:sp>
        <p:nvSpPr>
          <p:cNvPr id="315997" name="Line 605"/>
          <p:cNvSpPr>
            <a:spLocks noChangeShapeType="1"/>
          </p:cNvSpPr>
          <p:nvPr/>
        </p:nvSpPr>
        <p:spPr bwMode="auto">
          <a:xfrm>
            <a:off x="1354138" y="1693863"/>
            <a:ext cx="333375" cy="1587"/>
          </a:xfrm>
          <a:prstGeom prst="line">
            <a:avLst/>
          </a:prstGeom>
          <a:noFill/>
          <a:ln w="30163">
            <a:solidFill>
              <a:srgbClr val="FF00FF"/>
            </a:solidFill>
            <a:round/>
            <a:headEnd/>
            <a:tailEnd/>
          </a:ln>
        </p:spPr>
        <p:txBody>
          <a:bodyPr/>
          <a:lstStyle/>
          <a:p>
            <a:endParaRPr lang="en-GB"/>
          </a:p>
        </p:txBody>
      </p:sp>
      <p:sp>
        <p:nvSpPr>
          <p:cNvPr id="315999" name="Rectangle 607"/>
          <p:cNvSpPr>
            <a:spLocks noChangeArrowheads="1"/>
          </p:cNvSpPr>
          <p:nvPr/>
        </p:nvSpPr>
        <p:spPr bwMode="auto">
          <a:xfrm>
            <a:off x="1758950" y="2019300"/>
            <a:ext cx="2740025" cy="212725"/>
          </a:xfrm>
          <a:prstGeom prst="rect">
            <a:avLst/>
          </a:prstGeom>
          <a:noFill/>
          <a:ln w="9525">
            <a:noFill/>
            <a:miter lim="800000"/>
            <a:headEnd/>
            <a:tailEnd/>
          </a:ln>
        </p:spPr>
        <p:txBody>
          <a:bodyPr wrap="none" lIns="0" tIns="0" rIns="0" bIns="0">
            <a:spAutoFit/>
          </a:bodyPr>
          <a:lstStyle/>
          <a:p>
            <a:r>
              <a:rPr lang="en-GB" b="1">
                <a:solidFill>
                  <a:srgbClr val="000080"/>
                </a:solidFill>
              </a:rPr>
              <a:t>GDP growth less damages as % </a:t>
            </a:r>
            <a:endParaRPr lang="en-GB" b="1"/>
          </a:p>
        </p:txBody>
      </p:sp>
      <p:sp>
        <p:nvSpPr>
          <p:cNvPr id="316000" name="Rectangle 608"/>
          <p:cNvSpPr>
            <a:spLocks noChangeArrowheads="1"/>
          </p:cNvSpPr>
          <p:nvPr/>
        </p:nvSpPr>
        <p:spPr bwMode="auto">
          <a:xfrm>
            <a:off x="1758950" y="1584325"/>
            <a:ext cx="1597025" cy="212725"/>
          </a:xfrm>
          <a:prstGeom prst="rect">
            <a:avLst/>
          </a:prstGeom>
          <a:noFill/>
          <a:ln w="9525">
            <a:noFill/>
            <a:miter lim="800000"/>
            <a:headEnd/>
            <a:tailEnd/>
          </a:ln>
        </p:spPr>
        <p:txBody>
          <a:bodyPr wrap="none" lIns="0" tIns="0" rIns="0" bIns="0">
            <a:spAutoFit/>
          </a:bodyPr>
          <a:lstStyle/>
          <a:p>
            <a:r>
              <a:rPr lang="en-GB" b="1">
                <a:solidFill>
                  <a:srgbClr val="000080"/>
                </a:solidFill>
              </a:rPr>
              <a:t>GDP less damages</a:t>
            </a:r>
            <a:endParaRPr lang="en-GB"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5397"/>
                                        </p:tgtEl>
                                        <p:attrNameLst>
                                          <p:attrName>style.visibility</p:attrName>
                                        </p:attrNameLst>
                                      </p:cBhvr>
                                      <p:to>
                                        <p:strVal val="visible"/>
                                      </p:to>
                                    </p:set>
                                    <p:animEffect transition="in" filter="wipe(left)">
                                      <p:cBhvr>
                                        <p:cTn id="7" dur="500"/>
                                        <p:tgtEl>
                                          <p:spTgt spid="315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Footer Placeholder 3"/>
          <p:cNvSpPr>
            <a:spLocks noGrp="1"/>
          </p:cNvSpPr>
          <p:nvPr>
            <p:ph type="ftr" sz="quarter" idx="11"/>
          </p:nvPr>
        </p:nvSpPr>
        <p:spPr/>
        <p:txBody>
          <a:bodyPr/>
          <a:lstStyle/>
          <a:p>
            <a:r>
              <a:rPr lang="en-GB"/>
              <a:t>GCI www.gci.org.uk</a:t>
            </a:r>
          </a:p>
        </p:txBody>
      </p:sp>
      <p:sp>
        <p:nvSpPr>
          <p:cNvPr id="211982" name="Rectangle 14"/>
          <p:cNvSpPr>
            <a:spLocks noChangeArrowheads="1"/>
          </p:cNvSpPr>
          <p:nvPr/>
        </p:nvSpPr>
        <p:spPr bwMode="auto">
          <a:xfrm>
            <a:off x="0" y="0"/>
            <a:ext cx="9144000" cy="6858000"/>
          </a:xfrm>
          <a:prstGeom prst="rect">
            <a:avLst/>
          </a:prstGeom>
          <a:gradFill rotWithShape="0">
            <a:gsLst>
              <a:gs pos="0">
                <a:srgbClr val="3333FF"/>
              </a:gs>
              <a:gs pos="50000">
                <a:srgbClr val="6699FF"/>
              </a:gs>
              <a:gs pos="100000">
                <a:srgbClr val="3333FF"/>
              </a:gs>
            </a:gsLst>
            <a:lin ang="18900000" scaled="1"/>
          </a:gradFill>
          <a:ln w="9525">
            <a:solidFill>
              <a:schemeClr val="tx1"/>
            </a:solidFill>
            <a:miter lim="800000"/>
            <a:headEnd/>
            <a:tailEnd/>
          </a:ln>
          <a:effectLst/>
        </p:spPr>
        <p:txBody>
          <a:bodyPr wrap="none" anchor="ctr"/>
          <a:lstStyle/>
          <a:p>
            <a:endParaRPr lang="en-GB"/>
          </a:p>
        </p:txBody>
      </p:sp>
      <p:sp>
        <p:nvSpPr>
          <p:cNvPr id="211970" name="Rectangle 2"/>
          <p:cNvSpPr>
            <a:spLocks noGrp="1" noChangeArrowheads="1"/>
          </p:cNvSpPr>
          <p:nvPr>
            <p:ph type="title"/>
          </p:nvPr>
        </p:nvSpPr>
        <p:spPr bwMode="auto">
          <a:xfrm>
            <a:off x="685800" y="609600"/>
            <a:ext cx="7772400" cy="1143000"/>
          </a:xfrm>
          <a:noFill/>
          <a:ln>
            <a:miter lim="800000"/>
            <a:headEnd/>
            <a:tailEnd/>
          </a:ln>
        </p:spPr>
        <p:txBody>
          <a:bodyPr vert="horz" wrap="square" lIns="91440" tIns="45720" rIns="91440" bIns="45720" numCol="1" anchor="t" anchorCtr="0" compatLnSpc="1">
            <a:prstTxWarp prst="textNoShape">
              <a:avLst/>
            </a:prstTxWarp>
          </a:bodyPr>
          <a:lstStyle/>
          <a:p>
            <a:r>
              <a:rPr lang="en-GB"/>
              <a:t>Economy - Basic Features</a:t>
            </a:r>
          </a:p>
        </p:txBody>
      </p:sp>
      <p:sp>
        <p:nvSpPr>
          <p:cNvPr id="211971" name="Rectangle 3"/>
          <p:cNvSpPr>
            <a:spLocks noGrp="1" noChangeArrowheads="1"/>
          </p:cNvSpPr>
          <p:nvPr>
            <p:ph type="body" idx="4294967295"/>
          </p:nvPr>
        </p:nvSpPr>
        <p:spPr bwMode="auto">
          <a:xfrm>
            <a:off x="733425" y="3124200"/>
            <a:ext cx="4775200" cy="609600"/>
          </a:xfrm>
          <a:prstGeom prst="rect">
            <a:avLst/>
          </a:prstGeom>
          <a:noFill/>
          <a:ln>
            <a:miter lim="800000"/>
            <a:headEnd/>
            <a:tailEnd/>
          </a:ln>
        </p:spPr>
        <p:txBody>
          <a:bodyPr/>
          <a:lstStyle/>
          <a:p>
            <a:pPr>
              <a:buFont typeface="Wingdings" pitchFamily="2" charset="2"/>
              <a:buNone/>
            </a:pPr>
            <a:r>
              <a:rPr lang="en-GB" sz="2400" b="1">
                <a:latin typeface="Futura Lt BT" pitchFamily="34" charset="0"/>
              </a:rPr>
              <a:t>INCOME</a:t>
            </a:r>
            <a:r>
              <a:rPr lang="en-GB" b="1">
                <a:latin typeface="Futura Lt BT" pitchFamily="34" charset="0"/>
              </a:rPr>
              <a:t> 	  (Production)</a:t>
            </a:r>
          </a:p>
        </p:txBody>
      </p:sp>
      <p:pic>
        <p:nvPicPr>
          <p:cNvPr id="211972" name="Picture 4"/>
          <p:cNvPicPr>
            <a:picLocks noChangeArrowheads="1"/>
          </p:cNvPicPr>
          <p:nvPr/>
        </p:nvPicPr>
        <p:blipFill>
          <a:blip r:embed="rId3" cstate="print"/>
          <a:srcRect/>
          <a:stretch>
            <a:fillRect/>
          </a:stretch>
        </p:blipFill>
        <p:spPr bwMode="auto">
          <a:xfrm>
            <a:off x="2286000" y="2057400"/>
            <a:ext cx="533400" cy="914400"/>
          </a:xfrm>
          <a:prstGeom prst="rect">
            <a:avLst/>
          </a:prstGeom>
          <a:noFill/>
          <a:ln w="12700">
            <a:noFill/>
            <a:miter lim="800000"/>
            <a:headEnd/>
            <a:tailEnd/>
          </a:ln>
          <a:effectLst/>
        </p:spPr>
      </p:pic>
      <p:pic>
        <p:nvPicPr>
          <p:cNvPr id="211973" name="Picture 5"/>
          <p:cNvPicPr>
            <a:picLocks noChangeArrowheads="1"/>
          </p:cNvPicPr>
          <p:nvPr/>
        </p:nvPicPr>
        <p:blipFill>
          <a:blip r:embed="rId4" cstate="print"/>
          <a:srcRect/>
          <a:stretch>
            <a:fillRect/>
          </a:stretch>
        </p:blipFill>
        <p:spPr bwMode="auto">
          <a:xfrm>
            <a:off x="2209800" y="3124200"/>
            <a:ext cx="457200" cy="609600"/>
          </a:xfrm>
          <a:prstGeom prst="rect">
            <a:avLst/>
          </a:prstGeom>
          <a:noFill/>
          <a:ln w="12700">
            <a:noFill/>
            <a:miter lim="800000"/>
            <a:headEnd/>
            <a:tailEnd/>
          </a:ln>
          <a:effectLst/>
        </p:spPr>
      </p:pic>
      <p:pic>
        <p:nvPicPr>
          <p:cNvPr id="211974" name="Picture 6"/>
          <p:cNvPicPr>
            <a:picLocks noChangeArrowheads="1"/>
          </p:cNvPicPr>
          <p:nvPr/>
        </p:nvPicPr>
        <p:blipFill>
          <a:blip r:embed="rId5" cstate="print"/>
          <a:srcRect/>
          <a:stretch>
            <a:fillRect/>
          </a:stretch>
        </p:blipFill>
        <p:spPr bwMode="auto">
          <a:xfrm>
            <a:off x="2133600" y="3962400"/>
            <a:ext cx="609600" cy="609600"/>
          </a:xfrm>
          <a:prstGeom prst="rect">
            <a:avLst/>
          </a:prstGeom>
          <a:noFill/>
          <a:ln w="12700">
            <a:noFill/>
            <a:miter lim="800000"/>
            <a:headEnd/>
            <a:tailEnd/>
          </a:ln>
          <a:effectLst/>
        </p:spPr>
      </p:pic>
      <p:pic>
        <p:nvPicPr>
          <p:cNvPr id="211975" name="Picture 7"/>
          <p:cNvPicPr>
            <a:picLocks noChangeArrowheads="1"/>
          </p:cNvPicPr>
          <p:nvPr/>
        </p:nvPicPr>
        <p:blipFill>
          <a:blip r:embed="rId3" cstate="print"/>
          <a:srcRect/>
          <a:stretch>
            <a:fillRect/>
          </a:stretch>
        </p:blipFill>
        <p:spPr bwMode="auto">
          <a:xfrm>
            <a:off x="5715000" y="1524000"/>
            <a:ext cx="1143000" cy="1676400"/>
          </a:xfrm>
          <a:prstGeom prst="rect">
            <a:avLst/>
          </a:prstGeom>
          <a:noFill/>
          <a:ln w="12700">
            <a:noFill/>
            <a:miter lim="800000"/>
            <a:headEnd/>
            <a:tailEnd/>
          </a:ln>
          <a:effectLst/>
        </p:spPr>
      </p:pic>
      <p:pic>
        <p:nvPicPr>
          <p:cNvPr id="211976" name="Picture 8"/>
          <p:cNvPicPr>
            <a:picLocks noChangeArrowheads="1"/>
          </p:cNvPicPr>
          <p:nvPr/>
        </p:nvPicPr>
        <p:blipFill>
          <a:blip r:embed="rId4" cstate="print"/>
          <a:srcRect/>
          <a:stretch>
            <a:fillRect/>
          </a:stretch>
        </p:blipFill>
        <p:spPr bwMode="auto">
          <a:xfrm>
            <a:off x="6629400" y="2667000"/>
            <a:ext cx="914400" cy="1295400"/>
          </a:xfrm>
          <a:prstGeom prst="rect">
            <a:avLst/>
          </a:prstGeom>
          <a:noFill/>
          <a:ln w="12700">
            <a:noFill/>
            <a:miter lim="800000"/>
            <a:headEnd/>
            <a:tailEnd/>
          </a:ln>
          <a:effectLst/>
        </p:spPr>
      </p:pic>
      <p:pic>
        <p:nvPicPr>
          <p:cNvPr id="211977" name="Picture 9"/>
          <p:cNvPicPr>
            <a:picLocks noChangeArrowheads="1"/>
          </p:cNvPicPr>
          <p:nvPr/>
        </p:nvPicPr>
        <p:blipFill>
          <a:blip r:embed="rId5" cstate="print"/>
          <a:srcRect/>
          <a:stretch>
            <a:fillRect/>
          </a:stretch>
        </p:blipFill>
        <p:spPr bwMode="auto">
          <a:xfrm>
            <a:off x="7543800" y="3810000"/>
            <a:ext cx="1066800" cy="1143000"/>
          </a:xfrm>
          <a:prstGeom prst="rect">
            <a:avLst/>
          </a:prstGeom>
          <a:noFill/>
          <a:ln w="12700">
            <a:noFill/>
            <a:miter lim="800000"/>
            <a:headEnd/>
            <a:tailEnd/>
          </a:ln>
          <a:effectLst/>
        </p:spPr>
      </p:pic>
      <p:sp>
        <p:nvSpPr>
          <p:cNvPr id="211978" name="Rectangle 10"/>
          <p:cNvSpPr>
            <a:spLocks noChangeArrowheads="1"/>
          </p:cNvSpPr>
          <p:nvPr/>
        </p:nvSpPr>
        <p:spPr bwMode="auto">
          <a:xfrm>
            <a:off x="715963" y="2209800"/>
            <a:ext cx="4943475" cy="533400"/>
          </a:xfrm>
          <a:prstGeom prst="rect">
            <a:avLst/>
          </a:prstGeom>
          <a:noFill/>
          <a:ln w="9525">
            <a:noFill/>
            <a:miter lim="800000"/>
            <a:headEnd/>
            <a:tailEnd/>
          </a:ln>
          <a:effectLst/>
        </p:spPr>
        <p:txBody>
          <a:bodyPr/>
          <a:lstStyle/>
          <a:p>
            <a:pPr marL="342900" indent="-342900">
              <a:lnSpc>
                <a:spcPct val="90000"/>
              </a:lnSpc>
              <a:spcBef>
                <a:spcPct val="20000"/>
              </a:spcBef>
              <a:buClr>
                <a:schemeClr val="accent2"/>
              </a:buClr>
              <a:buSzPct val="75000"/>
              <a:buFont typeface="Wingdings" pitchFamily="2" charset="2"/>
              <a:buNone/>
            </a:pPr>
            <a:r>
              <a:rPr lang="en-GB" sz="2400" b="1">
                <a:latin typeface="Futura Lt BT" pitchFamily="34" charset="0"/>
              </a:rPr>
              <a:t>PEOPLE</a:t>
            </a:r>
            <a:r>
              <a:rPr lang="en-GB" sz="2800" b="1">
                <a:latin typeface="Futura Lt BT" pitchFamily="34" charset="0"/>
              </a:rPr>
              <a:t> 	  (Population)</a:t>
            </a:r>
          </a:p>
        </p:txBody>
      </p:sp>
      <p:sp>
        <p:nvSpPr>
          <p:cNvPr id="211979" name="Rectangle 11"/>
          <p:cNvSpPr>
            <a:spLocks noChangeArrowheads="1"/>
          </p:cNvSpPr>
          <p:nvPr/>
        </p:nvSpPr>
        <p:spPr bwMode="auto">
          <a:xfrm>
            <a:off x="715963" y="4114800"/>
            <a:ext cx="4649787" cy="457200"/>
          </a:xfrm>
          <a:prstGeom prst="rect">
            <a:avLst/>
          </a:prstGeom>
          <a:noFill/>
          <a:ln w="9525">
            <a:noFill/>
            <a:miter lim="800000"/>
            <a:headEnd/>
            <a:tailEnd/>
          </a:ln>
          <a:effectLst/>
        </p:spPr>
        <p:txBody>
          <a:bodyPr/>
          <a:lstStyle/>
          <a:p>
            <a:pPr marL="342900" indent="-342900">
              <a:lnSpc>
                <a:spcPct val="90000"/>
              </a:lnSpc>
              <a:spcBef>
                <a:spcPct val="20000"/>
              </a:spcBef>
              <a:buClr>
                <a:schemeClr val="accent2"/>
              </a:buClr>
              <a:buSzPct val="75000"/>
              <a:buFont typeface="Wingdings" pitchFamily="2" charset="2"/>
              <a:buNone/>
            </a:pPr>
            <a:r>
              <a:rPr lang="en-GB" sz="2400" b="1">
                <a:latin typeface="Futura Lt BT" pitchFamily="34" charset="0"/>
              </a:rPr>
              <a:t>IMPACT</a:t>
            </a:r>
            <a:r>
              <a:rPr lang="en-GB" sz="2800" b="1">
                <a:latin typeface="Futura Lt BT" pitchFamily="34" charset="0"/>
              </a:rPr>
              <a:t> 	  (Pollution)</a:t>
            </a:r>
          </a:p>
        </p:txBody>
      </p:sp>
      <p:sp>
        <p:nvSpPr>
          <p:cNvPr id="211980" name="Rectangle 12"/>
          <p:cNvSpPr>
            <a:spLocks noChangeArrowheads="1"/>
          </p:cNvSpPr>
          <p:nvPr/>
        </p:nvSpPr>
        <p:spPr bwMode="auto">
          <a:xfrm>
            <a:off x="712788" y="4953000"/>
            <a:ext cx="8305800" cy="1447800"/>
          </a:xfrm>
          <a:prstGeom prst="rect">
            <a:avLst/>
          </a:prstGeom>
          <a:noFill/>
          <a:ln w="9525">
            <a:noFill/>
            <a:miter lim="800000"/>
            <a:headEnd/>
            <a:tailEnd/>
          </a:ln>
          <a:effectLst/>
        </p:spPr>
        <p:txBody>
          <a:bodyPr/>
          <a:lstStyle/>
          <a:p>
            <a:pPr marL="342900" indent="-342900">
              <a:lnSpc>
                <a:spcPct val="90000"/>
              </a:lnSpc>
              <a:spcBef>
                <a:spcPct val="20000"/>
              </a:spcBef>
              <a:buClr>
                <a:schemeClr val="accent2"/>
              </a:buClr>
              <a:buSzPct val="75000"/>
              <a:buFont typeface="Wingdings" pitchFamily="2" charset="2"/>
              <a:buNone/>
            </a:pPr>
            <a:r>
              <a:rPr lang="en-GB" sz="4000">
                <a:latin typeface="BankGothic Md BT" pitchFamily="34" charset="0"/>
              </a:rPr>
              <a:t>. </a:t>
            </a:r>
            <a:r>
              <a:rPr lang="en-GB" sz="4400">
                <a:latin typeface="BankGothic Md BT" pitchFamily="34" charset="0"/>
              </a:rPr>
              <a:t>.</a:t>
            </a:r>
            <a:r>
              <a:rPr lang="en-GB" sz="4000">
                <a:latin typeface="BankGothic Md BT" pitchFamily="34" charset="0"/>
              </a:rPr>
              <a:t> </a:t>
            </a:r>
            <a:r>
              <a:rPr lang="en-GB" sz="5200">
                <a:latin typeface="BankGothic Md BT" pitchFamily="34" charset="0"/>
              </a:rPr>
              <a:t>.</a:t>
            </a:r>
            <a:r>
              <a:rPr lang="en-GB" sz="4000">
                <a:latin typeface="BankGothic Md BT" pitchFamily="34" charset="0"/>
              </a:rPr>
              <a:t> </a:t>
            </a:r>
            <a:r>
              <a:rPr lang="en-GB" sz="6600">
                <a:latin typeface="BankGothic Md BT" pitchFamily="34" charset="0"/>
              </a:rPr>
              <a:t>.</a:t>
            </a:r>
            <a:r>
              <a:rPr lang="en-GB" sz="4000">
                <a:latin typeface="BankGothic Md BT" pitchFamily="34" charset="0"/>
              </a:rPr>
              <a:t> </a:t>
            </a:r>
            <a:r>
              <a:rPr lang="en-GB" sz="8000">
                <a:latin typeface="BankGothic Md BT" pitchFamily="34" charset="0"/>
              </a:rPr>
              <a:t>.</a:t>
            </a:r>
            <a:r>
              <a:rPr lang="en-GB" sz="4000">
                <a:latin typeface="BankGothic Md BT" pitchFamily="34" charset="0"/>
              </a:rPr>
              <a:t> </a:t>
            </a:r>
            <a:r>
              <a:rPr lang="en-GB" sz="3200" b="1">
                <a:latin typeface="BankGothic Md BT" pitchFamily="34" charset="0"/>
              </a:rPr>
              <a:t>A</a:t>
            </a:r>
            <a:r>
              <a:rPr lang="en-GB" sz="3400" b="1">
                <a:latin typeface="BankGothic Md BT" pitchFamily="34" charset="0"/>
              </a:rPr>
              <a:t>L</a:t>
            </a:r>
            <a:r>
              <a:rPr lang="en-GB" sz="3600" b="1">
                <a:latin typeface="BankGothic Md BT" pitchFamily="34" charset="0"/>
              </a:rPr>
              <a:t>L </a:t>
            </a:r>
            <a:r>
              <a:rPr lang="en-GB" sz="4000" b="1">
                <a:latin typeface="BankGothic Md BT" pitchFamily="34" charset="0"/>
              </a:rPr>
              <a:t>G</a:t>
            </a:r>
            <a:r>
              <a:rPr lang="en-GB" sz="4400" b="1">
                <a:latin typeface="BankGothic Md BT" pitchFamily="34" charset="0"/>
              </a:rPr>
              <a:t>R</a:t>
            </a:r>
            <a:r>
              <a:rPr lang="en-GB" sz="5000" b="1">
                <a:latin typeface="BankGothic Md BT" pitchFamily="34" charset="0"/>
              </a:rPr>
              <a:t>O</a:t>
            </a:r>
            <a:r>
              <a:rPr lang="en-GB" sz="5800" b="1">
                <a:latin typeface="BankGothic Md BT" pitchFamily="34" charset="0"/>
              </a:rPr>
              <a:t>W</a:t>
            </a:r>
            <a:r>
              <a:rPr lang="en-GB" sz="6800" b="1">
                <a:latin typeface="BankGothic Md BT" pitchFamily="34" charset="0"/>
              </a:rPr>
              <a:t>I</a:t>
            </a:r>
            <a:r>
              <a:rPr lang="en-GB" sz="8000" b="1">
                <a:latin typeface="BankGothic Md BT" pitchFamily="34" charset="0"/>
              </a:rPr>
              <a:t>N</a:t>
            </a:r>
            <a:r>
              <a:rPr lang="en-GB" sz="9400" b="1">
                <a:latin typeface="BankGothic Md BT" pitchFamily="34" charset="0"/>
              </a:rPr>
              <a:t>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1970">
                                            <p:txEl>
                                              <p:pRg st="0" end="0"/>
                                            </p:txEl>
                                          </p:spTgt>
                                        </p:tgtEl>
                                        <p:attrNameLst>
                                          <p:attrName>style.visibility</p:attrName>
                                        </p:attrNameLst>
                                      </p:cBhvr>
                                      <p:to>
                                        <p:strVal val="visible"/>
                                      </p:to>
                                    </p:set>
                                    <p:animEffect transition="in" filter="wipe(left)">
                                      <p:cBhvr>
                                        <p:cTn id="7" dur="500"/>
                                        <p:tgtEl>
                                          <p:spTgt spid="211970">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211972"/>
                                        </p:tgtEl>
                                        <p:attrNameLst>
                                          <p:attrName>style.visibility</p:attrName>
                                        </p:attrNameLst>
                                      </p:cBhvr>
                                      <p:to>
                                        <p:strVal val="visible"/>
                                      </p:to>
                                    </p:set>
                                  </p:childTnLst>
                                </p:cTn>
                              </p:par>
                            </p:childTnLst>
                          </p:cTn>
                        </p:par>
                        <p:par>
                          <p:cTn id="11" fill="hold">
                            <p:stCondLst>
                              <p:cond delay="1000"/>
                            </p:stCondLst>
                            <p:childTnLst>
                              <p:par>
                                <p:cTn id="12" presetID="22" presetClass="entr" presetSubtype="8" fill="hold" grpId="0" nodeType="afterEffect">
                                  <p:stCondLst>
                                    <p:cond delay="0"/>
                                  </p:stCondLst>
                                  <p:iterate type="wd">
                                    <p:tmPct val="100000"/>
                                  </p:iterate>
                                  <p:childTnLst>
                                    <p:set>
                                      <p:cBhvr>
                                        <p:cTn id="13" dur="1" fill="hold">
                                          <p:stCondLst>
                                            <p:cond delay="0"/>
                                          </p:stCondLst>
                                        </p:cTn>
                                        <p:tgtEl>
                                          <p:spTgt spid="211978"/>
                                        </p:tgtEl>
                                        <p:attrNameLst>
                                          <p:attrName>style.visibility</p:attrName>
                                        </p:attrNameLst>
                                      </p:cBhvr>
                                      <p:to>
                                        <p:strVal val="visible"/>
                                      </p:to>
                                    </p:set>
                                    <p:animEffect transition="in" filter="wipe(left)">
                                      <p:cBhvr>
                                        <p:cTn id="14" dur="300"/>
                                        <p:tgtEl>
                                          <p:spTgt spid="211978"/>
                                        </p:tgtEl>
                                      </p:cBhvr>
                                    </p:animEffect>
                                  </p:childTnLst>
                                </p:cTn>
                              </p:par>
                            </p:childTnLst>
                          </p:cTn>
                        </p:par>
                        <p:par>
                          <p:cTn id="15" fill="hold">
                            <p:stCondLst>
                              <p:cond delay="2200"/>
                            </p:stCondLst>
                            <p:childTnLst>
                              <p:par>
                                <p:cTn id="16" presetID="1" presetClass="entr" presetSubtype="0" fill="hold" nodeType="afterEffect">
                                  <p:stCondLst>
                                    <p:cond delay="0"/>
                                  </p:stCondLst>
                                  <p:childTnLst>
                                    <p:set>
                                      <p:cBhvr>
                                        <p:cTn id="17" dur="1" fill="hold">
                                          <p:stCondLst>
                                            <p:cond delay="499"/>
                                          </p:stCondLst>
                                        </p:cTn>
                                        <p:tgtEl>
                                          <p:spTgt spid="211973"/>
                                        </p:tgtEl>
                                        <p:attrNameLst>
                                          <p:attrName>style.visibility</p:attrName>
                                        </p:attrNameLst>
                                      </p:cBhvr>
                                      <p:to>
                                        <p:strVal val="visible"/>
                                      </p:to>
                                    </p:set>
                                  </p:childTnLst>
                                </p:cTn>
                              </p:par>
                            </p:childTnLst>
                          </p:cTn>
                        </p:par>
                        <p:par>
                          <p:cTn id="18" fill="hold">
                            <p:stCondLst>
                              <p:cond delay="2700"/>
                            </p:stCondLst>
                            <p:childTnLst>
                              <p:par>
                                <p:cTn id="19" presetID="22" presetClass="entr" presetSubtype="8" fill="hold" grpId="0" nodeType="afterEffect">
                                  <p:stCondLst>
                                    <p:cond delay="0"/>
                                  </p:stCondLst>
                                  <p:childTnLst>
                                    <p:set>
                                      <p:cBhvr>
                                        <p:cTn id="20" dur="1" fill="hold">
                                          <p:stCondLst>
                                            <p:cond delay="0"/>
                                          </p:stCondLst>
                                        </p:cTn>
                                        <p:tgtEl>
                                          <p:spTgt spid="211971">
                                            <p:txEl>
                                              <p:pRg st="0" end="0"/>
                                            </p:txEl>
                                          </p:spTgt>
                                        </p:tgtEl>
                                        <p:attrNameLst>
                                          <p:attrName>style.visibility</p:attrName>
                                        </p:attrNameLst>
                                      </p:cBhvr>
                                      <p:to>
                                        <p:strVal val="visible"/>
                                      </p:to>
                                    </p:set>
                                    <p:animEffect transition="in" filter="wipe(left)">
                                      <p:cBhvr>
                                        <p:cTn id="21" dur="500"/>
                                        <p:tgtEl>
                                          <p:spTgt spid="211971">
                                            <p:txEl>
                                              <p:pRg st="0" end="0"/>
                                            </p:txEl>
                                          </p:spTgt>
                                        </p:tgtEl>
                                      </p:cBhvr>
                                    </p:animEffect>
                                  </p:childTnLst>
                                </p:cTn>
                              </p:par>
                            </p:childTnLst>
                          </p:cTn>
                        </p:par>
                        <p:par>
                          <p:cTn id="22" fill="hold">
                            <p:stCondLst>
                              <p:cond delay="3200"/>
                            </p:stCondLst>
                            <p:childTnLst>
                              <p:par>
                                <p:cTn id="23" presetID="1" presetClass="entr" presetSubtype="0" fill="hold" nodeType="afterEffect">
                                  <p:stCondLst>
                                    <p:cond delay="0"/>
                                  </p:stCondLst>
                                  <p:childTnLst>
                                    <p:set>
                                      <p:cBhvr>
                                        <p:cTn id="24" dur="1" fill="hold">
                                          <p:stCondLst>
                                            <p:cond delay="499"/>
                                          </p:stCondLst>
                                        </p:cTn>
                                        <p:tgtEl>
                                          <p:spTgt spid="211974"/>
                                        </p:tgtEl>
                                        <p:attrNameLst>
                                          <p:attrName>style.visibility</p:attrName>
                                        </p:attrNameLst>
                                      </p:cBhvr>
                                      <p:to>
                                        <p:strVal val="visible"/>
                                      </p:to>
                                    </p:set>
                                  </p:childTnLst>
                                </p:cTn>
                              </p:par>
                            </p:childTnLst>
                          </p:cTn>
                        </p:par>
                        <p:par>
                          <p:cTn id="25" fill="hold">
                            <p:stCondLst>
                              <p:cond delay="3700"/>
                            </p:stCondLst>
                            <p:childTnLst>
                              <p:par>
                                <p:cTn id="26" presetID="22" presetClass="entr" presetSubtype="8" fill="hold" grpId="0" nodeType="afterEffect">
                                  <p:stCondLst>
                                    <p:cond delay="0"/>
                                  </p:stCondLst>
                                  <p:childTnLst>
                                    <p:set>
                                      <p:cBhvr>
                                        <p:cTn id="27" dur="1" fill="hold">
                                          <p:stCondLst>
                                            <p:cond delay="0"/>
                                          </p:stCondLst>
                                        </p:cTn>
                                        <p:tgtEl>
                                          <p:spTgt spid="211979">
                                            <p:txEl>
                                              <p:pRg st="0" end="0"/>
                                            </p:txEl>
                                          </p:spTgt>
                                        </p:tgtEl>
                                        <p:attrNameLst>
                                          <p:attrName>style.visibility</p:attrName>
                                        </p:attrNameLst>
                                      </p:cBhvr>
                                      <p:to>
                                        <p:strVal val="visible"/>
                                      </p:to>
                                    </p:set>
                                    <p:animEffect transition="in" filter="wipe(left)">
                                      <p:cBhvr>
                                        <p:cTn id="28" dur="500"/>
                                        <p:tgtEl>
                                          <p:spTgt spid="211979">
                                            <p:txEl>
                                              <p:pRg st="0" end="0"/>
                                            </p:txEl>
                                          </p:spTgt>
                                        </p:tgtEl>
                                      </p:cBhvr>
                                    </p:animEffect>
                                  </p:childTnLst>
                                </p:cTn>
                              </p:par>
                            </p:childTnLst>
                          </p:cTn>
                        </p:par>
                        <p:par>
                          <p:cTn id="29" fill="hold">
                            <p:stCondLst>
                              <p:cond delay="4200"/>
                            </p:stCondLst>
                            <p:childTnLst>
                              <p:par>
                                <p:cTn id="30" presetID="22" presetClass="entr" presetSubtype="8" fill="hold" grpId="0" nodeType="afterEffect">
                                  <p:stCondLst>
                                    <p:cond delay="0"/>
                                  </p:stCondLst>
                                  <p:childTnLst>
                                    <p:set>
                                      <p:cBhvr>
                                        <p:cTn id="31" dur="1" fill="hold">
                                          <p:stCondLst>
                                            <p:cond delay="0"/>
                                          </p:stCondLst>
                                        </p:cTn>
                                        <p:tgtEl>
                                          <p:spTgt spid="211980">
                                            <p:txEl>
                                              <p:pRg st="0" end="0"/>
                                            </p:txEl>
                                          </p:spTgt>
                                        </p:tgtEl>
                                        <p:attrNameLst>
                                          <p:attrName>style.visibility</p:attrName>
                                        </p:attrNameLst>
                                      </p:cBhvr>
                                      <p:to>
                                        <p:strVal val="visible"/>
                                      </p:to>
                                    </p:set>
                                    <p:animEffect transition="in" filter="wipe(left)">
                                      <p:cBhvr>
                                        <p:cTn id="32" dur="500"/>
                                        <p:tgtEl>
                                          <p:spTgt spid="211980">
                                            <p:txEl>
                                              <p:pRg st="0" end="0"/>
                                            </p:txEl>
                                          </p:spTgt>
                                        </p:tgtEl>
                                      </p:cBhvr>
                                    </p:animEffect>
                                  </p:childTnLst>
                                </p:cTn>
                              </p:par>
                            </p:childTnLst>
                          </p:cTn>
                        </p:par>
                        <p:par>
                          <p:cTn id="33" fill="hold">
                            <p:stCondLst>
                              <p:cond delay="4700"/>
                            </p:stCondLst>
                            <p:childTnLst>
                              <p:par>
                                <p:cTn id="34" presetID="22" presetClass="entr" presetSubtype="8" fill="hold" nodeType="afterEffect">
                                  <p:stCondLst>
                                    <p:cond delay="0"/>
                                  </p:stCondLst>
                                  <p:childTnLst>
                                    <p:set>
                                      <p:cBhvr>
                                        <p:cTn id="35" dur="1" fill="hold">
                                          <p:stCondLst>
                                            <p:cond delay="0"/>
                                          </p:stCondLst>
                                        </p:cTn>
                                        <p:tgtEl>
                                          <p:spTgt spid="211975"/>
                                        </p:tgtEl>
                                        <p:attrNameLst>
                                          <p:attrName>style.visibility</p:attrName>
                                        </p:attrNameLst>
                                      </p:cBhvr>
                                      <p:to>
                                        <p:strVal val="visible"/>
                                      </p:to>
                                    </p:set>
                                    <p:animEffect transition="in" filter="wipe(left)">
                                      <p:cBhvr>
                                        <p:cTn id="36" dur="500"/>
                                        <p:tgtEl>
                                          <p:spTgt spid="211975"/>
                                        </p:tgtEl>
                                      </p:cBhvr>
                                    </p:animEffect>
                                  </p:childTnLst>
                                </p:cTn>
                              </p:par>
                            </p:childTnLst>
                          </p:cTn>
                        </p:par>
                        <p:par>
                          <p:cTn id="37" fill="hold">
                            <p:stCondLst>
                              <p:cond delay="5200"/>
                            </p:stCondLst>
                            <p:childTnLst>
                              <p:par>
                                <p:cTn id="38" presetID="22" presetClass="entr" presetSubtype="8" fill="hold" nodeType="afterEffect">
                                  <p:stCondLst>
                                    <p:cond delay="0"/>
                                  </p:stCondLst>
                                  <p:childTnLst>
                                    <p:set>
                                      <p:cBhvr>
                                        <p:cTn id="39" dur="1" fill="hold">
                                          <p:stCondLst>
                                            <p:cond delay="0"/>
                                          </p:stCondLst>
                                        </p:cTn>
                                        <p:tgtEl>
                                          <p:spTgt spid="211976"/>
                                        </p:tgtEl>
                                        <p:attrNameLst>
                                          <p:attrName>style.visibility</p:attrName>
                                        </p:attrNameLst>
                                      </p:cBhvr>
                                      <p:to>
                                        <p:strVal val="visible"/>
                                      </p:to>
                                    </p:set>
                                    <p:animEffect transition="in" filter="wipe(left)">
                                      <p:cBhvr>
                                        <p:cTn id="40" dur="500"/>
                                        <p:tgtEl>
                                          <p:spTgt spid="211976"/>
                                        </p:tgtEl>
                                      </p:cBhvr>
                                    </p:animEffect>
                                  </p:childTnLst>
                                </p:cTn>
                              </p:par>
                            </p:childTnLst>
                          </p:cTn>
                        </p:par>
                        <p:par>
                          <p:cTn id="41" fill="hold">
                            <p:stCondLst>
                              <p:cond delay="5700"/>
                            </p:stCondLst>
                            <p:childTnLst>
                              <p:par>
                                <p:cTn id="42" presetID="22" presetClass="entr" presetSubtype="8" fill="hold" nodeType="afterEffect">
                                  <p:stCondLst>
                                    <p:cond delay="0"/>
                                  </p:stCondLst>
                                  <p:childTnLst>
                                    <p:set>
                                      <p:cBhvr>
                                        <p:cTn id="43" dur="1" fill="hold">
                                          <p:stCondLst>
                                            <p:cond delay="0"/>
                                          </p:stCondLst>
                                        </p:cTn>
                                        <p:tgtEl>
                                          <p:spTgt spid="211977"/>
                                        </p:tgtEl>
                                        <p:attrNameLst>
                                          <p:attrName>style.visibility</p:attrName>
                                        </p:attrNameLst>
                                      </p:cBhvr>
                                      <p:to>
                                        <p:strVal val="visible"/>
                                      </p:to>
                                    </p:set>
                                    <p:animEffect transition="in" filter="wipe(left)">
                                      <p:cBhvr>
                                        <p:cTn id="44" dur="500"/>
                                        <p:tgtEl>
                                          <p:spTgt spid="211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0" grpId="0" build="p" autoUpdateAnimBg="0" advAuto="0"/>
      <p:bldP spid="211971" grpId="0" build="p" autoUpdateAnimBg="0" advAuto="0"/>
      <p:bldP spid="211978" grpId="0" autoUpdateAnimBg="0"/>
      <p:bldP spid="211979" grpId="0" build="p" autoUpdateAnimBg="0" advAuto="0"/>
      <p:bldP spid="211980" grpId="0" build="p" autoUpdateAnimBg="0" advAuto="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GB"/>
              <a:t>GCI www.gci.org.uk</a:t>
            </a:r>
          </a:p>
        </p:txBody>
      </p:sp>
      <p:sp>
        <p:nvSpPr>
          <p:cNvPr id="319989" name="Rectangle 501"/>
          <p:cNvSpPr>
            <a:spLocks noChangeArrowheads="1"/>
          </p:cNvSpPr>
          <p:nvPr/>
        </p:nvSpPr>
        <p:spPr bwMode="auto">
          <a:xfrm>
            <a:off x="0" y="0"/>
            <a:ext cx="9144000" cy="6858000"/>
          </a:xfrm>
          <a:prstGeom prst="rect">
            <a:avLst/>
          </a:prstGeom>
          <a:gradFill rotWithShape="0">
            <a:gsLst>
              <a:gs pos="0">
                <a:srgbClr val="3333FF"/>
              </a:gs>
              <a:gs pos="50000">
                <a:srgbClr val="6699FF"/>
              </a:gs>
              <a:gs pos="100000">
                <a:srgbClr val="3333FF"/>
              </a:gs>
            </a:gsLst>
            <a:lin ang="18900000" scaled="1"/>
          </a:gradFill>
          <a:ln w="9525">
            <a:solidFill>
              <a:schemeClr val="tx1"/>
            </a:solidFill>
            <a:miter lim="800000"/>
            <a:headEnd/>
            <a:tailEnd/>
          </a:ln>
          <a:effectLst/>
        </p:spPr>
        <p:txBody>
          <a:bodyPr wrap="none" anchor="ctr"/>
          <a:lstStyle/>
          <a:p>
            <a:endParaRPr lang="en-GB"/>
          </a:p>
        </p:txBody>
      </p:sp>
      <p:graphicFrame>
        <p:nvGraphicFramePr>
          <p:cNvPr id="319977" name="Object 489"/>
          <p:cNvGraphicFramePr>
            <a:graphicFrameLocks noChangeAspect="1"/>
          </p:cNvGraphicFramePr>
          <p:nvPr/>
        </p:nvGraphicFramePr>
        <p:xfrm>
          <a:off x="2371725" y="3711575"/>
          <a:ext cx="2994025" cy="2416175"/>
        </p:xfrm>
        <a:graphic>
          <a:graphicData uri="http://schemas.openxmlformats.org/presentationml/2006/ole">
            <p:oleObj spid="_x0000_s319977" name="CorelDRAW" r:id="rId5" imgW="2994480" imgH="2289600" progId="CorelDraw.Graphic.8">
              <p:embed/>
            </p:oleObj>
          </a:graphicData>
        </a:graphic>
      </p:graphicFrame>
      <p:pic>
        <p:nvPicPr>
          <p:cNvPr id="319976" name="Picture 488"/>
          <p:cNvPicPr>
            <a:picLocks noChangeAspect="1" noChangeArrowheads="1"/>
          </p:cNvPicPr>
          <p:nvPr/>
        </p:nvPicPr>
        <p:blipFill>
          <a:blip r:embed="rId6" cstate="print"/>
          <a:srcRect/>
          <a:stretch>
            <a:fillRect/>
          </a:stretch>
        </p:blipFill>
        <p:spPr bwMode="auto">
          <a:xfrm>
            <a:off x="4162425" y="3600450"/>
            <a:ext cx="2617788" cy="2551113"/>
          </a:xfrm>
          <a:prstGeom prst="rect">
            <a:avLst/>
          </a:prstGeom>
          <a:noFill/>
          <a:ln w="9525">
            <a:noFill/>
            <a:miter lim="800000"/>
            <a:headEnd/>
            <a:tailEnd/>
          </a:ln>
          <a:effectLst/>
        </p:spPr>
      </p:pic>
      <p:graphicFrame>
        <p:nvGraphicFramePr>
          <p:cNvPr id="319975" name="Object 487"/>
          <p:cNvGraphicFramePr>
            <a:graphicFrameLocks noChangeAspect="1"/>
          </p:cNvGraphicFramePr>
          <p:nvPr/>
        </p:nvGraphicFramePr>
        <p:xfrm>
          <a:off x="3182938" y="1562100"/>
          <a:ext cx="2844800" cy="3603625"/>
        </p:xfrm>
        <a:graphic>
          <a:graphicData uri="http://schemas.openxmlformats.org/presentationml/2006/ole">
            <p:oleObj spid="_x0000_s319975" name="CorelDRAW" r:id="rId7" imgW="2325960" imgH="3443400" progId="CorelDraw.Graphic.8">
              <p:embed/>
            </p:oleObj>
          </a:graphicData>
        </a:graphic>
      </p:graphicFrame>
      <p:sp>
        <p:nvSpPr>
          <p:cNvPr id="319490" name="Rectangle 2"/>
          <p:cNvSpPr>
            <a:spLocks noGrp="1" noChangeArrowheads="1"/>
          </p:cNvSpPr>
          <p:nvPr>
            <p:ph type="title"/>
          </p:nvPr>
        </p:nvSpPr>
        <p:spPr bwMode="auto">
          <a:xfrm>
            <a:off x="601663" y="768350"/>
            <a:ext cx="8077200" cy="685800"/>
          </a:xfrm>
          <a:noFill/>
          <a:ln>
            <a:miter lim="800000"/>
            <a:headEnd/>
            <a:tailEnd/>
          </a:ln>
        </p:spPr>
        <p:txBody>
          <a:bodyPr vert="horz" wrap="square" lIns="91440" tIns="45720" rIns="91440" bIns="45720" numCol="1" anchor="t" anchorCtr="0" compatLnSpc="1">
            <a:prstTxWarp prst="textNoShape">
              <a:avLst/>
            </a:prstTxWarp>
          </a:bodyPr>
          <a:lstStyle/>
          <a:p>
            <a:r>
              <a:rPr lang="en-GB"/>
              <a:t>Economy  </a:t>
            </a:r>
            <a:br>
              <a:rPr lang="en-GB"/>
            </a:br>
            <a:r>
              <a:rPr lang="en-GB"/>
              <a:t>Basic </a:t>
            </a:r>
            <a:br>
              <a:rPr lang="en-GB"/>
            </a:br>
            <a:r>
              <a:rPr lang="en-GB"/>
              <a:t>Features</a:t>
            </a:r>
          </a:p>
        </p:txBody>
      </p:sp>
      <p:sp>
        <p:nvSpPr>
          <p:cNvPr id="319985" name="Text Box 497"/>
          <p:cNvSpPr txBox="1">
            <a:spLocks noChangeArrowheads="1"/>
          </p:cNvSpPr>
          <p:nvPr/>
        </p:nvSpPr>
        <p:spPr bwMode="auto">
          <a:xfrm>
            <a:off x="6372225" y="3692525"/>
            <a:ext cx="1978025" cy="396875"/>
          </a:xfrm>
          <a:prstGeom prst="rect">
            <a:avLst/>
          </a:prstGeom>
          <a:noFill/>
          <a:ln w="9525">
            <a:noFill/>
            <a:miter lim="800000"/>
            <a:headEnd/>
            <a:tailEnd/>
          </a:ln>
          <a:effectLst/>
        </p:spPr>
        <p:txBody>
          <a:bodyPr>
            <a:spAutoFit/>
          </a:bodyPr>
          <a:lstStyle/>
          <a:p>
            <a:pPr algn="r">
              <a:spcBef>
                <a:spcPct val="50000"/>
              </a:spcBef>
            </a:pPr>
            <a:r>
              <a:rPr lang="en-GB" sz="2000" b="1" u="sng">
                <a:solidFill>
                  <a:srgbClr val="FFFF00"/>
                </a:solidFill>
                <a:latin typeface="BankGothic Md BT" pitchFamily="34" charset="0"/>
              </a:rPr>
              <a:t>IMPACT</a:t>
            </a:r>
          </a:p>
        </p:txBody>
      </p:sp>
      <p:sp>
        <p:nvSpPr>
          <p:cNvPr id="319986" name="Text Box 498"/>
          <p:cNvSpPr txBox="1">
            <a:spLocks noChangeArrowheads="1"/>
          </p:cNvSpPr>
          <p:nvPr/>
        </p:nvSpPr>
        <p:spPr bwMode="auto">
          <a:xfrm>
            <a:off x="627063" y="3727450"/>
            <a:ext cx="2228850" cy="396875"/>
          </a:xfrm>
          <a:prstGeom prst="rect">
            <a:avLst/>
          </a:prstGeom>
          <a:noFill/>
          <a:ln w="9525">
            <a:noFill/>
            <a:miter lim="800000"/>
            <a:headEnd/>
            <a:tailEnd/>
          </a:ln>
          <a:effectLst/>
        </p:spPr>
        <p:txBody>
          <a:bodyPr>
            <a:spAutoFit/>
          </a:bodyPr>
          <a:lstStyle/>
          <a:p>
            <a:pPr>
              <a:spcBef>
                <a:spcPct val="50000"/>
              </a:spcBef>
            </a:pPr>
            <a:r>
              <a:rPr lang="en-GB" sz="2000" b="1" u="sng">
                <a:solidFill>
                  <a:srgbClr val="FFFF00"/>
                </a:solidFill>
                <a:latin typeface="BankGothic Md BT" pitchFamily="34" charset="0"/>
              </a:rPr>
              <a:t>INCOME</a:t>
            </a:r>
          </a:p>
        </p:txBody>
      </p:sp>
      <p:sp>
        <p:nvSpPr>
          <p:cNvPr id="319987" name="Text Box 499"/>
          <p:cNvSpPr txBox="1">
            <a:spLocks noChangeArrowheads="1"/>
          </p:cNvSpPr>
          <p:nvPr/>
        </p:nvSpPr>
        <p:spPr bwMode="auto">
          <a:xfrm>
            <a:off x="3446463" y="1008063"/>
            <a:ext cx="2251075" cy="396875"/>
          </a:xfrm>
          <a:prstGeom prst="rect">
            <a:avLst/>
          </a:prstGeom>
          <a:noFill/>
          <a:ln w="9525">
            <a:noFill/>
            <a:miter lim="800000"/>
            <a:headEnd/>
            <a:tailEnd/>
          </a:ln>
          <a:effectLst/>
        </p:spPr>
        <p:txBody>
          <a:bodyPr>
            <a:spAutoFit/>
          </a:bodyPr>
          <a:lstStyle/>
          <a:p>
            <a:pPr algn="r">
              <a:spcBef>
                <a:spcPct val="50000"/>
              </a:spcBef>
            </a:pPr>
            <a:r>
              <a:rPr lang="en-GB" sz="2000" b="1" u="sng">
                <a:solidFill>
                  <a:srgbClr val="FFFF00"/>
                </a:solidFill>
                <a:latin typeface="BankGothic Md BT" pitchFamily="34" charset="0"/>
              </a:rPr>
              <a:t>POPULATION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9490">
                                            <p:txEl>
                                              <p:pRg st="0" end="0"/>
                                            </p:txEl>
                                          </p:spTgt>
                                        </p:tgtEl>
                                        <p:attrNameLst>
                                          <p:attrName>style.visibility</p:attrName>
                                        </p:attrNameLst>
                                      </p:cBhvr>
                                      <p:to>
                                        <p:strVal val="visible"/>
                                      </p:to>
                                    </p:set>
                                    <p:animEffect transition="in" filter="wipe(left)">
                                      <p:cBhvr>
                                        <p:cTn id="7" dur="500"/>
                                        <p:tgtEl>
                                          <p:spTgt spid="319490">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3000"/>
                                  </p:stCondLst>
                                  <p:childTnLst>
                                    <p:set>
                                      <p:cBhvr>
                                        <p:cTn id="10" dur="1" fill="hold">
                                          <p:stCondLst>
                                            <p:cond delay="0"/>
                                          </p:stCondLst>
                                        </p:cTn>
                                        <p:tgtEl>
                                          <p:spTgt spid="319975"/>
                                        </p:tgtEl>
                                        <p:attrNameLst>
                                          <p:attrName>style.visibility</p:attrName>
                                        </p:attrNameLst>
                                      </p:cBhvr>
                                      <p:to>
                                        <p:strVal val="visible"/>
                                      </p:to>
                                    </p:set>
                                    <p:animEffect transition="in" filter="wipe(down)">
                                      <p:cBhvr>
                                        <p:cTn id="11" dur="500"/>
                                        <p:tgtEl>
                                          <p:spTgt spid="319975"/>
                                        </p:tgtEl>
                                      </p:cBhvr>
                                    </p:animEffect>
                                  </p:childTnLst>
                                </p:cTn>
                              </p:par>
                            </p:childTnLst>
                          </p:cTn>
                        </p:par>
                        <p:par>
                          <p:cTn id="12" fill="hold">
                            <p:stCondLst>
                              <p:cond delay="4000"/>
                            </p:stCondLst>
                            <p:childTnLst>
                              <p:par>
                                <p:cTn id="13" presetID="22" presetClass="entr" presetSubtype="1" fill="hold" grpId="0" nodeType="afterEffect">
                                  <p:stCondLst>
                                    <p:cond delay="0"/>
                                  </p:stCondLst>
                                  <p:iterate type="lt">
                                    <p:tmPct val="100000"/>
                                  </p:iterate>
                                  <p:childTnLst>
                                    <p:set>
                                      <p:cBhvr>
                                        <p:cTn id="14" dur="1" fill="hold">
                                          <p:stCondLst>
                                            <p:cond delay="0"/>
                                          </p:stCondLst>
                                        </p:cTn>
                                        <p:tgtEl>
                                          <p:spTgt spid="319987">
                                            <p:txEl>
                                              <p:pRg st="0" end="0"/>
                                            </p:txEl>
                                          </p:spTgt>
                                        </p:tgtEl>
                                        <p:attrNameLst>
                                          <p:attrName>style.visibility</p:attrName>
                                        </p:attrNameLst>
                                      </p:cBhvr>
                                      <p:to>
                                        <p:strVal val="visible"/>
                                      </p:to>
                                    </p:set>
                                    <p:animEffect transition="in" filter="wipe(up)">
                                      <p:cBhvr>
                                        <p:cTn id="15" dur="75"/>
                                        <p:tgtEl>
                                          <p:spTgt spid="319987">
                                            <p:txEl>
                                              <p:pRg st="0" end="0"/>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4" name="type.wav"/>
                                        </p:tgtEl>
                                      </p:cMediaNode>
                                    </p:audio>
                                  </p:subTnLst>
                                </p:cTn>
                              </p:par>
                            </p:childTnLst>
                          </p:cTn>
                        </p:par>
                        <p:par>
                          <p:cTn id="16" fill="hold">
                            <p:stCondLst>
                              <p:cond delay="4750"/>
                            </p:stCondLst>
                            <p:childTnLst>
                              <p:par>
                                <p:cTn id="17" presetID="22" presetClass="entr" presetSubtype="2" fill="hold" nodeType="afterEffect">
                                  <p:stCondLst>
                                    <p:cond delay="3000"/>
                                  </p:stCondLst>
                                  <p:childTnLst>
                                    <p:set>
                                      <p:cBhvr>
                                        <p:cTn id="18" dur="1" fill="hold">
                                          <p:stCondLst>
                                            <p:cond delay="0"/>
                                          </p:stCondLst>
                                        </p:cTn>
                                        <p:tgtEl>
                                          <p:spTgt spid="319977"/>
                                        </p:tgtEl>
                                        <p:attrNameLst>
                                          <p:attrName>style.visibility</p:attrName>
                                        </p:attrNameLst>
                                      </p:cBhvr>
                                      <p:to>
                                        <p:strVal val="visible"/>
                                      </p:to>
                                    </p:set>
                                    <p:animEffect transition="in" filter="wipe(right)">
                                      <p:cBhvr>
                                        <p:cTn id="19" dur="500"/>
                                        <p:tgtEl>
                                          <p:spTgt spid="319977"/>
                                        </p:tgtEl>
                                      </p:cBhvr>
                                    </p:animEffect>
                                  </p:childTnLst>
                                </p:cTn>
                              </p:par>
                            </p:childTnLst>
                          </p:cTn>
                        </p:par>
                        <p:par>
                          <p:cTn id="20" fill="hold">
                            <p:stCondLst>
                              <p:cond delay="8250"/>
                            </p:stCondLst>
                            <p:childTnLst>
                              <p:par>
                                <p:cTn id="21" presetID="22" presetClass="entr" presetSubtype="1" fill="hold" grpId="0" nodeType="afterEffect">
                                  <p:stCondLst>
                                    <p:cond delay="0"/>
                                  </p:stCondLst>
                                  <p:iterate type="lt">
                                    <p:tmPct val="100000"/>
                                  </p:iterate>
                                  <p:childTnLst>
                                    <p:set>
                                      <p:cBhvr>
                                        <p:cTn id="22" dur="1" fill="hold">
                                          <p:stCondLst>
                                            <p:cond delay="0"/>
                                          </p:stCondLst>
                                        </p:cTn>
                                        <p:tgtEl>
                                          <p:spTgt spid="319986">
                                            <p:txEl>
                                              <p:pRg st="0" end="0"/>
                                            </p:txEl>
                                          </p:spTgt>
                                        </p:tgtEl>
                                        <p:attrNameLst>
                                          <p:attrName>style.visibility</p:attrName>
                                        </p:attrNameLst>
                                      </p:cBhvr>
                                      <p:to>
                                        <p:strVal val="visible"/>
                                      </p:to>
                                    </p:set>
                                    <p:animEffect transition="in" filter="wipe(up)">
                                      <p:cBhvr>
                                        <p:cTn id="23" dur="75"/>
                                        <p:tgtEl>
                                          <p:spTgt spid="319986">
                                            <p:txEl>
                                              <p:pRg st="0" end="0"/>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4" name="type.wav"/>
                                        </p:tgtEl>
                                      </p:cMediaNode>
                                    </p:audio>
                                  </p:subTnLst>
                                </p:cTn>
                              </p:par>
                            </p:childTnLst>
                          </p:cTn>
                        </p:par>
                        <p:par>
                          <p:cTn id="24" fill="hold">
                            <p:stCondLst>
                              <p:cond delay="8700"/>
                            </p:stCondLst>
                            <p:childTnLst>
                              <p:par>
                                <p:cTn id="25" presetID="22" presetClass="entr" presetSubtype="1" fill="hold" nodeType="afterEffect">
                                  <p:stCondLst>
                                    <p:cond delay="3000"/>
                                  </p:stCondLst>
                                  <p:childTnLst>
                                    <p:set>
                                      <p:cBhvr>
                                        <p:cTn id="26" dur="1" fill="hold">
                                          <p:stCondLst>
                                            <p:cond delay="0"/>
                                          </p:stCondLst>
                                        </p:cTn>
                                        <p:tgtEl>
                                          <p:spTgt spid="319976"/>
                                        </p:tgtEl>
                                        <p:attrNameLst>
                                          <p:attrName>style.visibility</p:attrName>
                                        </p:attrNameLst>
                                      </p:cBhvr>
                                      <p:to>
                                        <p:strVal val="visible"/>
                                      </p:to>
                                    </p:set>
                                    <p:animEffect transition="in" filter="wipe(up)">
                                      <p:cBhvr>
                                        <p:cTn id="27" dur="500"/>
                                        <p:tgtEl>
                                          <p:spTgt spid="319976"/>
                                        </p:tgtEl>
                                      </p:cBhvr>
                                    </p:animEffect>
                                  </p:childTnLst>
                                </p:cTn>
                              </p:par>
                            </p:childTnLst>
                          </p:cTn>
                        </p:par>
                        <p:par>
                          <p:cTn id="28" fill="hold">
                            <p:stCondLst>
                              <p:cond delay="12200"/>
                            </p:stCondLst>
                            <p:childTnLst>
                              <p:par>
                                <p:cTn id="29" presetID="22" presetClass="entr" presetSubtype="1" fill="hold" grpId="0" nodeType="afterEffect">
                                  <p:stCondLst>
                                    <p:cond delay="0"/>
                                  </p:stCondLst>
                                  <p:iterate type="lt">
                                    <p:tmPct val="100000"/>
                                  </p:iterate>
                                  <p:childTnLst>
                                    <p:set>
                                      <p:cBhvr>
                                        <p:cTn id="30" dur="1" fill="hold">
                                          <p:stCondLst>
                                            <p:cond delay="0"/>
                                          </p:stCondLst>
                                        </p:cTn>
                                        <p:tgtEl>
                                          <p:spTgt spid="319985">
                                            <p:txEl>
                                              <p:pRg st="0" end="0"/>
                                            </p:txEl>
                                          </p:spTgt>
                                        </p:tgtEl>
                                        <p:attrNameLst>
                                          <p:attrName>style.visibility</p:attrName>
                                        </p:attrNameLst>
                                      </p:cBhvr>
                                      <p:to>
                                        <p:strVal val="visible"/>
                                      </p:to>
                                    </p:set>
                                    <p:animEffect transition="in" filter="wipe(up)">
                                      <p:cBhvr>
                                        <p:cTn id="31" dur="75"/>
                                        <p:tgtEl>
                                          <p:spTgt spid="319985">
                                            <p:txEl>
                                              <p:pRg st="0" end="0"/>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0" grpId="0" build="p" autoUpdateAnimBg="0" advAuto="0"/>
      <p:bldP spid="319985" grpId="0" build="p" autoUpdateAnimBg="0" advAuto="0"/>
      <p:bldP spid="319986" grpId="0" build="p" autoUpdateAnimBg="0" advAuto="0"/>
      <p:bldP spid="319987" grpId="0" build="p" autoUpdateAnimBg="0" advAuto="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p:txBody>
          <a:bodyPr/>
          <a:lstStyle/>
          <a:p>
            <a:r>
              <a:rPr lang="en-GB"/>
              <a:t>GCI www.gci.org.uk</a:t>
            </a:r>
          </a:p>
        </p:txBody>
      </p:sp>
      <p:sp>
        <p:nvSpPr>
          <p:cNvPr id="317459" name="Rectangle 19"/>
          <p:cNvSpPr>
            <a:spLocks noChangeArrowheads="1"/>
          </p:cNvSpPr>
          <p:nvPr/>
        </p:nvSpPr>
        <p:spPr bwMode="auto">
          <a:xfrm>
            <a:off x="0" y="0"/>
            <a:ext cx="9144000" cy="6858000"/>
          </a:xfrm>
          <a:prstGeom prst="rect">
            <a:avLst/>
          </a:prstGeom>
          <a:gradFill rotWithShape="0">
            <a:gsLst>
              <a:gs pos="0">
                <a:srgbClr val="3333FF"/>
              </a:gs>
              <a:gs pos="50000">
                <a:srgbClr val="6699FF"/>
              </a:gs>
              <a:gs pos="100000">
                <a:srgbClr val="3333FF"/>
              </a:gs>
            </a:gsLst>
            <a:lin ang="18900000" scaled="1"/>
          </a:gradFill>
          <a:ln w="9525">
            <a:solidFill>
              <a:schemeClr val="tx1"/>
            </a:solidFill>
            <a:miter lim="800000"/>
            <a:headEnd/>
            <a:tailEnd/>
          </a:ln>
          <a:effectLst/>
        </p:spPr>
        <p:txBody>
          <a:bodyPr wrap="none" anchor="ctr"/>
          <a:lstStyle/>
          <a:p>
            <a:endParaRPr lang="en-GB"/>
          </a:p>
        </p:txBody>
      </p:sp>
      <p:graphicFrame>
        <p:nvGraphicFramePr>
          <p:cNvPr id="317458" name="Object 18"/>
          <p:cNvGraphicFramePr>
            <a:graphicFrameLocks noChangeAspect="1"/>
          </p:cNvGraphicFramePr>
          <p:nvPr/>
        </p:nvGraphicFramePr>
        <p:xfrm>
          <a:off x="2862263" y="1381125"/>
          <a:ext cx="3505200" cy="4060825"/>
        </p:xfrm>
        <a:graphic>
          <a:graphicData uri="http://schemas.openxmlformats.org/presentationml/2006/ole">
            <p:oleObj spid="_x0000_s317458" name="CorelDRAW" r:id="rId4" imgW="2297520" imgH="2661480" progId="CorelDraw.Graphic.8">
              <p:embed/>
            </p:oleObj>
          </a:graphicData>
        </a:graphic>
      </p:graphicFrame>
      <p:sp>
        <p:nvSpPr>
          <p:cNvPr id="317442" name="Rectangle 2"/>
          <p:cNvSpPr>
            <a:spLocks noGrp="1" noChangeArrowheads="1"/>
          </p:cNvSpPr>
          <p:nvPr>
            <p:ph type="title"/>
          </p:nvPr>
        </p:nvSpPr>
        <p:spPr bwMode="auto">
          <a:xfrm>
            <a:off x="609600" y="609600"/>
            <a:ext cx="7772400" cy="762000"/>
          </a:xfrm>
          <a:noFill/>
          <a:ln>
            <a:miter lim="800000"/>
            <a:headEnd/>
            <a:tailEnd/>
          </a:ln>
        </p:spPr>
        <p:txBody>
          <a:bodyPr vert="horz" wrap="square" lIns="91440" tIns="45720" rIns="91440" bIns="45720" numCol="1" anchor="t" anchorCtr="0" compatLnSpc="1">
            <a:prstTxWarp prst="textNoShape">
              <a:avLst/>
            </a:prstTxWarp>
          </a:bodyPr>
          <a:lstStyle/>
          <a:p>
            <a:pPr algn="ctr"/>
            <a:r>
              <a:rPr lang="en-GB"/>
              <a:t>Economy - Basic Relationships</a:t>
            </a:r>
          </a:p>
        </p:txBody>
      </p:sp>
      <p:sp>
        <p:nvSpPr>
          <p:cNvPr id="317445" name="Text Box 5"/>
          <p:cNvSpPr txBox="1">
            <a:spLocks noChangeArrowheads="1"/>
          </p:cNvSpPr>
          <p:nvPr/>
        </p:nvSpPr>
        <p:spPr bwMode="auto">
          <a:xfrm>
            <a:off x="5121275" y="4662488"/>
            <a:ext cx="2917825" cy="703262"/>
          </a:xfrm>
          <a:prstGeom prst="rect">
            <a:avLst/>
          </a:prstGeom>
          <a:noFill/>
          <a:ln w="9525">
            <a:noFill/>
            <a:miter lim="800000"/>
            <a:headEnd/>
            <a:tailEnd/>
          </a:ln>
          <a:effectLst/>
        </p:spPr>
        <p:txBody>
          <a:bodyPr>
            <a:spAutoFit/>
          </a:bodyPr>
          <a:lstStyle/>
          <a:p>
            <a:pPr algn="r">
              <a:spcBef>
                <a:spcPct val="50000"/>
              </a:spcBef>
            </a:pPr>
            <a:r>
              <a:rPr lang="en-GB" sz="1600" b="1">
                <a:latin typeface="Futura Lt BT" pitchFamily="34" charset="0"/>
              </a:rPr>
              <a:t>HIGH </a:t>
            </a:r>
            <a:r>
              <a:rPr lang="en-GB" sz="1600" b="1" u="sng">
                <a:latin typeface="Futura Lt BT" pitchFamily="34" charset="0"/>
              </a:rPr>
              <a:t>Impact</a:t>
            </a:r>
            <a:r>
              <a:rPr lang="en-GB" sz="1600" b="1">
                <a:latin typeface="Futura Lt BT" pitchFamily="34" charset="0"/>
              </a:rPr>
              <a:t> </a:t>
            </a:r>
          </a:p>
          <a:p>
            <a:pPr algn="r">
              <a:spcBef>
                <a:spcPct val="50000"/>
              </a:spcBef>
            </a:pPr>
            <a:r>
              <a:rPr lang="en-GB" sz="1600" b="1">
                <a:latin typeface="Futura Lt BT" pitchFamily="34" charset="0"/>
              </a:rPr>
              <a:t>Per Capita</a:t>
            </a:r>
          </a:p>
        </p:txBody>
      </p:sp>
      <p:sp>
        <p:nvSpPr>
          <p:cNvPr id="317446" name="Text Box 6"/>
          <p:cNvSpPr txBox="1">
            <a:spLocks noChangeArrowheads="1"/>
          </p:cNvSpPr>
          <p:nvPr/>
        </p:nvSpPr>
        <p:spPr bwMode="auto">
          <a:xfrm>
            <a:off x="1100138" y="1563688"/>
            <a:ext cx="2819400" cy="703262"/>
          </a:xfrm>
          <a:prstGeom prst="rect">
            <a:avLst/>
          </a:prstGeom>
          <a:noFill/>
          <a:ln w="9525">
            <a:noFill/>
            <a:miter lim="800000"/>
            <a:headEnd/>
            <a:tailEnd/>
          </a:ln>
          <a:effectLst/>
        </p:spPr>
        <p:txBody>
          <a:bodyPr>
            <a:spAutoFit/>
          </a:bodyPr>
          <a:lstStyle/>
          <a:p>
            <a:pPr>
              <a:spcBef>
                <a:spcPct val="50000"/>
              </a:spcBef>
            </a:pPr>
            <a:r>
              <a:rPr lang="en-GB" sz="1600" b="1">
                <a:latin typeface="Futura Lt BT" pitchFamily="34" charset="0"/>
              </a:rPr>
              <a:t>LOW </a:t>
            </a:r>
            <a:r>
              <a:rPr lang="en-GB" sz="1600" b="1" u="sng">
                <a:latin typeface="Futura Lt BT" pitchFamily="34" charset="0"/>
              </a:rPr>
              <a:t>Impact</a:t>
            </a:r>
            <a:r>
              <a:rPr lang="en-GB" sz="1600" b="1">
                <a:latin typeface="Futura Lt BT" pitchFamily="34" charset="0"/>
              </a:rPr>
              <a:t> </a:t>
            </a:r>
          </a:p>
          <a:p>
            <a:pPr>
              <a:spcBef>
                <a:spcPct val="50000"/>
              </a:spcBef>
            </a:pPr>
            <a:r>
              <a:rPr lang="en-GB" sz="1600" b="1">
                <a:latin typeface="Futura Lt BT" pitchFamily="34" charset="0"/>
              </a:rPr>
              <a:t>Per Capita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317442"/>
                                        </p:tgtEl>
                                        <p:attrNameLst>
                                          <p:attrName>style.visibility</p:attrName>
                                        </p:attrNameLst>
                                      </p:cBhvr>
                                      <p:to>
                                        <p:strVal val="visible"/>
                                      </p:to>
                                    </p:set>
                                    <p:animEffect transition="in" filter="wipe(left)">
                                      <p:cBhvr>
                                        <p:cTn id="7" dur="300"/>
                                        <p:tgtEl>
                                          <p:spTgt spid="31744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528" fill="hold" nodeType="clickEffect">
                                  <p:stCondLst>
                                    <p:cond delay="0"/>
                                  </p:stCondLst>
                                  <p:childTnLst>
                                    <p:set>
                                      <p:cBhvr>
                                        <p:cTn id="11" dur="1" fill="hold">
                                          <p:stCondLst>
                                            <p:cond delay="0"/>
                                          </p:stCondLst>
                                        </p:cTn>
                                        <p:tgtEl>
                                          <p:spTgt spid="317458"/>
                                        </p:tgtEl>
                                        <p:attrNameLst>
                                          <p:attrName>style.visibility</p:attrName>
                                        </p:attrNameLst>
                                      </p:cBhvr>
                                      <p:to>
                                        <p:strVal val="visible"/>
                                      </p:to>
                                    </p:set>
                                    <p:anim calcmode="lin" valueType="num">
                                      <p:cBhvr>
                                        <p:cTn id="12" dur="500" fill="hold"/>
                                        <p:tgtEl>
                                          <p:spTgt spid="317458"/>
                                        </p:tgtEl>
                                        <p:attrNameLst>
                                          <p:attrName>ppt_w</p:attrName>
                                        </p:attrNameLst>
                                      </p:cBhvr>
                                      <p:tavLst>
                                        <p:tav tm="0">
                                          <p:val>
                                            <p:fltVal val="0"/>
                                          </p:val>
                                        </p:tav>
                                        <p:tav tm="100000">
                                          <p:val>
                                            <p:strVal val="#ppt_w"/>
                                          </p:val>
                                        </p:tav>
                                      </p:tavLst>
                                    </p:anim>
                                    <p:anim calcmode="lin" valueType="num">
                                      <p:cBhvr>
                                        <p:cTn id="13" dur="500" fill="hold"/>
                                        <p:tgtEl>
                                          <p:spTgt spid="317458"/>
                                        </p:tgtEl>
                                        <p:attrNameLst>
                                          <p:attrName>ppt_h</p:attrName>
                                        </p:attrNameLst>
                                      </p:cBhvr>
                                      <p:tavLst>
                                        <p:tav tm="0">
                                          <p:val>
                                            <p:fltVal val="0"/>
                                          </p:val>
                                        </p:tav>
                                        <p:tav tm="100000">
                                          <p:val>
                                            <p:strVal val="#ppt_h"/>
                                          </p:val>
                                        </p:tav>
                                      </p:tavLst>
                                    </p:anim>
                                    <p:anim calcmode="lin" valueType="num">
                                      <p:cBhvr>
                                        <p:cTn id="14" dur="500" fill="hold"/>
                                        <p:tgtEl>
                                          <p:spTgt spid="317458"/>
                                        </p:tgtEl>
                                        <p:attrNameLst>
                                          <p:attrName>ppt_x</p:attrName>
                                        </p:attrNameLst>
                                      </p:cBhvr>
                                      <p:tavLst>
                                        <p:tav tm="0">
                                          <p:val>
                                            <p:fltVal val="0.5"/>
                                          </p:val>
                                        </p:tav>
                                        <p:tav tm="100000">
                                          <p:val>
                                            <p:strVal val="#ppt_x"/>
                                          </p:val>
                                        </p:tav>
                                      </p:tavLst>
                                    </p:anim>
                                    <p:anim calcmode="lin" valueType="num">
                                      <p:cBhvr>
                                        <p:cTn id="15" dur="500" fill="hold"/>
                                        <p:tgtEl>
                                          <p:spTgt spid="317458"/>
                                        </p:tgtEl>
                                        <p:attrNameLst>
                                          <p:attrName>ppt_y</p:attrName>
                                        </p:attrNameLst>
                                      </p:cBhvr>
                                      <p:tavLst>
                                        <p:tav tm="0">
                                          <p:val>
                                            <p:fltVal val="0.5"/>
                                          </p:val>
                                        </p:tav>
                                        <p:tav tm="100000">
                                          <p:val>
                                            <p:strVal val="#ppt_y"/>
                                          </p:val>
                                        </p:tav>
                                      </p:tavLst>
                                    </p:anim>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317446"/>
                                        </p:tgtEl>
                                        <p:attrNameLst>
                                          <p:attrName>style.visibility</p:attrName>
                                        </p:attrNameLst>
                                      </p:cBhvr>
                                      <p:to>
                                        <p:strVal val="visible"/>
                                      </p:to>
                                    </p:set>
                                    <p:animEffect transition="in" filter="wipe(left)">
                                      <p:cBhvr>
                                        <p:cTn id="19" dur="500"/>
                                        <p:tgtEl>
                                          <p:spTgt spid="31744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317445"/>
                                        </p:tgtEl>
                                        <p:attrNameLst>
                                          <p:attrName>style.visibility</p:attrName>
                                        </p:attrNameLst>
                                      </p:cBhvr>
                                      <p:to>
                                        <p:strVal val="visible"/>
                                      </p:to>
                                    </p:set>
                                    <p:animEffect transition="in" filter="wipe(left)">
                                      <p:cBhvr>
                                        <p:cTn id="23" dur="500"/>
                                        <p:tgtEl>
                                          <p:spTgt spid="317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2" grpId="0" autoUpdateAnimBg="0"/>
      <p:bldP spid="317445" grpId="0" autoUpdateAnimBg="0"/>
      <p:bldP spid="31744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669900"/>
            </a:gs>
            <a:gs pos="50000">
              <a:srgbClr val="3399FF"/>
            </a:gs>
            <a:gs pos="100000">
              <a:srgbClr val="669900"/>
            </a:gs>
          </a:gsLst>
          <a:lin ang="18900000" scaled="1"/>
        </a:gradFill>
        <a:effectLst/>
      </p:bgPr>
    </p:bg>
    <p:spTree>
      <p:nvGrpSpPr>
        <p:cNvPr id="1" name=""/>
        <p:cNvGrpSpPr/>
        <p:nvPr/>
      </p:nvGrpSpPr>
      <p:grpSpPr>
        <a:xfrm>
          <a:off x="0" y="0"/>
          <a:ext cx="0" cy="0"/>
          <a:chOff x="0" y="0"/>
          <a:chExt cx="0" cy="0"/>
        </a:xfrm>
      </p:grpSpPr>
      <p:sp>
        <p:nvSpPr>
          <p:cNvPr id="17" name="Footer Placeholder 3"/>
          <p:cNvSpPr>
            <a:spLocks noGrp="1"/>
          </p:cNvSpPr>
          <p:nvPr>
            <p:ph type="ftr" sz="quarter" idx="11"/>
          </p:nvPr>
        </p:nvSpPr>
        <p:spPr/>
        <p:txBody>
          <a:bodyPr/>
          <a:lstStyle/>
          <a:p>
            <a:r>
              <a:rPr lang="en-GB"/>
              <a:t>GCI www.gci.org.uk</a:t>
            </a:r>
          </a:p>
        </p:txBody>
      </p:sp>
      <p:pic>
        <p:nvPicPr>
          <p:cNvPr id="421890" name="Picture 2"/>
          <p:cNvPicPr>
            <a:picLocks noChangeAspect="1" noChangeArrowheads="1"/>
          </p:cNvPicPr>
          <p:nvPr/>
        </p:nvPicPr>
        <p:blipFill>
          <a:blip r:embed="rId4" cstate="print"/>
          <a:srcRect/>
          <a:stretch>
            <a:fillRect/>
          </a:stretch>
        </p:blipFill>
        <p:spPr bwMode="auto">
          <a:xfrm>
            <a:off x="1912938" y="2784475"/>
            <a:ext cx="5318125" cy="1454150"/>
          </a:xfrm>
          <a:prstGeom prst="rect">
            <a:avLst/>
          </a:prstGeom>
          <a:noFill/>
          <a:ln w="9525">
            <a:noFill/>
            <a:miter lim="800000"/>
            <a:headEnd/>
            <a:tailEnd/>
          </a:ln>
          <a:effectLst/>
        </p:spPr>
      </p:pic>
      <p:sp>
        <p:nvSpPr>
          <p:cNvPr id="421891" name="Text Box 3"/>
          <p:cNvSpPr txBox="1">
            <a:spLocks noChangeArrowheads="1"/>
          </p:cNvSpPr>
          <p:nvPr/>
        </p:nvSpPr>
        <p:spPr bwMode="auto">
          <a:xfrm rot="-21600000">
            <a:off x="4308475" y="4538663"/>
            <a:ext cx="3473450" cy="457200"/>
          </a:xfrm>
          <a:prstGeom prst="rect">
            <a:avLst/>
          </a:prstGeom>
          <a:noFill/>
          <a:ln w="9525">
            <a:noFill/>
            <a:miter lim="800000"/>
            <a:headEnd/>
            <a:tailEnd/>
          </a:ln>
          <a:effectLst/>
        </p:spPr>
        <p:txBody>
          <a:bodyPr>
            <a:spAutoFit/>
          </a:bodyPr>
          <a:lstStyle/>
          <a:p>
            <a:pPr algn="r">
              <a:spcBef>
                <a:spcPct val="50000"/>
              </a:spcBef>
            </a:pPr>
            <a:r>
              <a:rPr lang="en-GB" sz="2400" b="1">
                <a:latin typeface="Futura Lt BT" pitchFamily="34" charset="0"/>
              </a:rPr>
              <a:t>FRAMEWORK</a:t>
            </a:r>
          </a:p>
        </p:txBody>
      </p:sp>
      <p:sp>
        <p:nvSpPr>
          <p:cNvPr id="421892" name="Text Box 4"/>
          <p:cNvSpPr txBox="1">
            <a:spLocks noChangeArrowheads="1"/>
          </p:cNvSpPr>
          <p:nvPr/>
        </p:nvSpPr>
        <p:spPr bwMode="auto">
          <a:xfrm>
            <a:off x="4989513" y="1898650"/>
            <a:ext cx="2800350" cy="457200"/>
          </a:xfrm>
          <a:prstGeom prst="rect">
            <a:avLst/>
          </a:prstGeom>
          <a:noFill/>
          <a:ln w="9525">
            <a:noFill/>
            <a:miter lim="800000"/>
            <a:headEnd/>
            <a:tailEnd/>
          </a:ln>
          <a:effectLst/>
        </p:spPr>
        <p:txBody>
          <a:bodyPr>
            <a:spAutoFit/>
          </a:bodyPr>
          <a:lstStyle/>
          <a:p>
            <a:pPr algn="r"/>
            <a:r>
              <a:rPr lang="en-GB" sz="2400" b="1">
                <a:latin typeface="Futura Lt BT" pitchFamily="34" charset="0"/>
              </a:rPr>
              <a:t>Sub-GLOBAL</a:t>
            </a:r>
          </a:p>
        </p:txBody>
      </p:sp>
      <p:sp>
        <p:nvSpPr>
          <p:cNvPr id="421893" name="Text Box 5"/>
          <p:cNvSpPr txBox="1">
            <a:spLocks noChangeArrowheads="1"/>
          </p:cNvSpPr>
          <p:nvPr/>
        </p:nvSpPr>
        <p:spPr bwMode="auto">
          <a:xfrm rot="-5400000">
            <a:off x="-2551906" y="3013868"/>
            <a:ext cx="5638800" cy="823913"/>
          </a:xfrm>
          <a:prstGeom prst="rect">
            <a:avLst/>
          </a:prstGeom>
          <a:noFill/>
          <a:ln w="9525">
            <a:noFill/>
            <a:miter lim="800000"/>
            <a:headEnd/>
            <a:tailEnd/>
          </a:ln>
          <a:effectLst/>
        </p:spPr>
        <p:txBody>
          <a:bodyPr>
            <a:spAutoFit/>
          </a:bodyPr>
          <a:lstStyle/>
          <a:p>
            <a:pPr algn="ctr">
              <a:spcBef>
                <a:spcPct val="50000"/>
              </a:spcBef>
            </a:pPr>
            <a:r>
              <a:rPr lang="en-GB" sz="4800" b="1">
                <a:latin typeface="BankGothic Md BT" pitchFamily="34" charset="0"/>
              </a:rPr>
              <a:t>GUESSWORK</a:t>
            </a:r>
          </a:p>
        </p:txBody>
      </p:sp>
      <p:sp>
        <p:nvSpPr>
          <p:cNvPr id="421894" name="Text Box 6"/>
          <p:cNvSpPr txBox="1">
            <a:spLocks noChangeArrowheads="1"/>
          </p:cNvSpPr>
          <p:nvPr/>
        </p:nvSpPr>
        <p:spPr bwMode="auto">
          <a:xfrm>
            <a:off x="1963738" y="0"/>
            <a:ext cx="5280025" cy="604838"/>
          </a:xfrm>
          <a:prstGeom prst="rect">
            <a:avLst/>
          </a:prstGeom>
          <a:noFill/>
          <a:ln w="9525">
            <a:noFill/>
            <a:miter lim="800000"/>
            <a:headEnd/>
            <a:tailEnd/>
          </a:ln>
          <a:effectLst/>
        </p:spPr>
        <p:txBody>
          <a:bodyPr>
            <a:spAutoFit/>
          </a:bodyPr>
          <a:lstStyle/>
          <a:p>
            <a:pPr algn="ctr">
              <a:lnSpc>
                <a:spcPct val="70000"/>
              </a:lnSpc>
            </a:pPr>
            <a:r>
              <a:rPr lang="en-GB" sz="4800" b="1">
                <a:latin typeface="BankGothic Md BT" pitchFamily="34" charset="0"/>
              </a:rPr>
              <a:t>Sub-GLOBAL                                               </a:t>
            </a:r>
          </a:p>
        </p:txBody>
      </p:sp>
      <p:sp>
        <p:nvSpPr>
          <p:cNvPr id="421895" name="Rectangle 7"/>
          <p:cNvSpPr>
            <a:spLocks noChangeArrowheads="1"/>
          </p:cNvSpPr>
          <p:nvPr/>
        </p:nvSpPr>
        <p:spPr bwMode="auto">
          <a:xfrm>
            <a:off x="3068638" y="6216650"/>
            <a:ext cx="3032125" cy="641350"/>
          </a:xfrm>
          <a:prstGeom prst="rect">
            <a:avLst/>
          </a:prstGeom>
          <a:noFill/>
          <a:ln w="9525">
            <a:noFill/>
            <a:miter lim="800000"/>
            <a:headEnd/>
            <a:tailEnd/>
          </a:ln>
          <a:effectLst/>
        </p:spPr>
        <p:txBody>
          <a:bodyPr wrap="none">
            <a:spAutoFit/>
          </a:bodyPr>
          <a:lstStyle/>
          <a:p>
            <a:pPr>
              <a:lnSpc>
                <a:spcPct val="75000"/>
              </a:lnSpc>
            </a:pPr>
            <a:r>
              <a:rPr lang="en-GB" sz="4800" b="1">
                <a:latin typeface="BankGothic Md BT" pitchFamily="34" charset="0"/>
              </a:rPr>
              <a:t>GLOBAL</a:t>
            </a:r>
          </a:p>
        </p:txBody>
      </p:sp>
      <p:sp>
        <p:nvSpPr>
          <p:cNvPr id="421896" name="Text Box 8"/>
          <p:cNvSpPr txBox="1">
            <a:spLocks noChangeArrowheads="1"/>
          </p:cNvSpPr>
          <p:nvPr/>
        </p:nvSpPr>
        <p:spPr bwMode="auto">
          <a:xfrm rot="-16200000">
            <a:off x="6406357" y="3004343"/>
            <a:ext cx="5029200" cy="823913"/>
          </a:xfrm>
          <a:prstGeom prst="rect">
            <a:avLst/>
          </a:prstGeom>
          <a:noFill/>
          <a:ln w="9525">
            <a:noFill/>
            <a:miter lim="800000"/>
            <a:headEnd/>
            <a:tailEnd/>
          </a:ln>
          <a:effectLst/>
        </p:spPr>
        <p:txBody>
          <a:bodyPr>
            <a:spAutoFit/>
          </a:bodyPr>
          <a:lstStyle/>
          <a:p>
            <a:pPr algn="ctr">
              <a:spcBef>
                <a:spcPct val="50000"/>
              </a:spcBef>
            </a:pPr>
            <a:r>
              <a:rPr lang="en-GB" sz="4800" b="1">
                <a:latin typeface="BankGothic Md BT" pitchFamily="34" charset="0"/>
              </a:rPr>
              <a:t>FRAMEWORK</a:t>
            </a:r>
          </a:p>
        </p:txBody>
      </p:sp>
      <p:sp>
        <p:nvSpPr>
          <p:cNvPr id="421897" name="Text Box 9"/>
          <p:cNvSpPr txBox="1">
            <a:spLocks noChangeArrowheads="1"/>
          </p:cNvSpPr>
          <p:nvPr/>
        </p:nvSpPr>
        <p:spPr bwMode="auto">
          <a:xfrm rot="-21600000">
            <a:off x="1347788" y="4538663"/>
            <a:ext cx="2819400" cy="457200"/>
          </a:xfrm>
          <a:prstGeom prst="rect">
            <a:avLst/>
          </a:prstGeom>
          <a:noFill/>
          <a:ln w="9525">
            <a:noFill/>
            <a:miter lim="800000"/>
            <a:headEnd/>
            <a:tailEnd/>
          </a:ln>
          <a:effectLst/>
        </p:spPr>
        <p:txBody>
          <a:bodyPr>
            <a:spAutoFit/>
          </a:bodyPr>
          <a:lstStyle/>
          <a:p>
            <a:pPr>
              <a:spcBef>
                <a:spcPct val="50000"/>
              </a:spcBef>
            </a:pPr>
            <a:r>
              <a:rPr lang="en-GB" sz="2400" b="1">
                <a:latin typeface="Futura Lt BT" pitchFamily="34" charset="0"/>
              </a:rPr>
              <a:t>GUESSWORK</a:t>
            </a:r>
          </a:p>
        </p:txBody>
      </p:sp>
      <p:sp>
        <p:nvSpPr>
          <p:cNvPr id="421898" name="Text Box 10"/>
          <p:cNvSpPr txBox="1">
            <a:spLocks noChangeArrowheads="1"/>
          </p:cNvSpPr>
          <p:nvPr/>
        </p:nvSpPr>
        <p:spPr bwMode="auto">
          <a:xfrm>
            <a:off x="4981575" y="2378075"/>
            <a:ext cx="2800350" cy="457200"/>
          </a:xfrm>
          <a:prstGeom prst="rect">
            <a:avLst/>
          </a:prstGeom>
          <a:noFill/>
          <a:ln w="9525">
            <a:noFill/>
            <a:miter lim="800000"/>
            <a:headEnd/>
            <a:tailEnd/>
          </a:ln>
          <a:effectLst/>
        </p:spPr>
        <p:txBody>
          <a:bodyPr>
            <a:spAutoFit/>
          </a:bodyPr>
          <a:lstStyle/>
          <a:p>
            <a:pPr algn="r"/>
            <a:r>
              <a:rPr lang="en-GB" sz="2400" b="1">
                <a:latin typeface="Futura Lt BT" pitchFamily="34" charset="0"/>
              </a:rPr>
              <a:t>FRAMEWORK </a:t>
            </a:r>
          </a:p>
        </p:txBody>
      </p:sp>
      <p:sp>
        <p:nvSpPr>
          <p:cNvPr id="421899" name="Text Box 11"/>
          <p:cNvSpPr txBox="1">
            <a:spLocks noChangeArrowheads="1"/>
          </p:cNvSpPr>
          <p:nvPr/>
        </p:nvSpPr>
        <p:spPr bwMode="auto">
          <a:xfrm rot="-21600000">
            <a:off x="1347788" y="2378075"/>
            <a:ext cx="2768600" cy="457200"/>
          </a:xfrm>
          <a:prstGeom prst="rect">
            <a:avLst/>
          </a:prstGeom>
          <a:noFill/>
          <a:ln w="9525">
            <a:noFill/>
            <a:miter lim="800000"/>
            <a:headEnd/>
            <a:tailEnd/>
          </a:ln>
          <a:effectLst/>
        </p:spPr>
        <p:txBody>
          <a:bodyPr>
            <a:spAutoFit/>
          </a:bodyPr>
          <a:lstStyle/>
          <a:p>
            <a:pPr>
              <a:spcBef>
                <a:spcPct val="50000"/>
              </a:spcBef>
            </a:pPr>
            <a:r>
              <a:rPr lang="en-GB" sz="2400" b="1">
                <a:latin typeface="Futura Lt BT" pitchFamily="34" charset="0"/>
              </a:rPr>
              <a:t>GUESSWORK</a:t>
            </a:r>
          </a:p>
        </p:txBody>
      </p:sp>
      <p:sp>
        <p:nvSpPr>
          <p:cNvPr id="421900" name="Text Box 12"/>
          <p:cNvSpPr txBox="1">
            <a:spLocks noChangeArrowheads="1"/>
          </p:cNvSpPr>
          <p:nvPr/>
        </p:nvSpPr>
        <p:spPr bwMode="auto">
          <a:xfrm rot="-21600000">
            <a:off x="4308475" y="4105275"/>
            <a:ext cx="3473450" cy="457200"/>
          </a:xfrm>
          <a:prstGeom prst="rect">
            <a:avLst/>
          </a:prstGeom>
          <a:noFill/>
          <a:ln w="9525">
            <a:noFill/>
            <a:miter lim="800000"/>
            <a:headEnd/>
            <a:tailEnd/>
          </a:ln>
          <a:effectLst/>
        </p:spPr>
        <p:txBody>
          <a:bodyPr>
            <a:spAutoFit/>
          </a:bodyPr>
          <a:lstStyle/>
          <a:p>
            <a:pPr algn="r">
              <a:spcBef>
                <a:spcPct val="50000"/>
              </a:spcBef>
            </a:pPr>
            <a:r>
              <a:rPr lang="en-GB" sz="2400" b="1">
                <a:latin typeface="Futura Lt BT" pitchFamily="34" charset="0"/>
              </a:rPr>
              <a:t>GLOBAL</a:t>
            </a:r>
          </a:p>
        </p:txBody>
      </p:sp>
      <p:sp>
        <p:nvSpPr>
          <p:cNvPr id="421901" name="Text Box 13"/>
          <p:cNvSpPr txBox="1">
            <a:spLocks noChangeArrowheads="1"/>
          </p:cNvSpPr>
          <p:nvPr/>
        </p:nvSpPr>
        <p:spPr bwMode="auto">
          <a:xfrm rot="-21600000">
            <a:off x="1355725" y="4102100"/>
            <a:ext cx="2819400" cy="457200"/>
          </a:xfrm>
          <a:prstGeom prst="rect">
            <a:avLst/>
          </a:prstGeom>
          <a:noFill/>
          <a:ln w="9525">
            <a:noFill/>
            <a:miter lim="800000"/>
            <a:headEnd/>
            <a:tailEnd/>
          </a:ln>
          <a:effectLst/>
        </p:spPr>
        <p:txBody>
          <a:bodyPr>
            <a:spAutoFit/>
          </a:bodyPr>
          <a:lstStyle/>
          <a:p>
            <a:pPr>
              <a:spcBef>
                <a:spcPct val="50000"/>
              </a:spcBef>
            </a:pPr>
            <a:r>
              <a:rPr lang="en-GB" sz="2400" b="1">
                <a:latin typeface="Futura Lt BT" pitchFamily="34" charset="0"/>
              </a:rPr>
              <a:t>GLOBAL</a:t>
            </a:r>
          </a:p>
        </p:txBody>
      </p:sp>
      <p:sp>
        <p:nvSpPr>
          <p:cNvPr id="421902" name="Text Box 14"/>
          <p:cNvSpPr txBox="1">
            <a:spLocks noChangeArrowheads="1"/>
          </p:cNvSpPr>
          <p:nvPr/>
        </p:nvSpPr>
        <p:spPr bwMode="auto">
          <a:xfrm rot="-21600000">
            <a:off x="1355725" y="1898650"/>
            <a:ext cx="2768600" cy="457200"/>
          </a:xfrm>
          <a:prstGeom prst="rect">
            <a:avLst/>
          </a:prstGeom>
          <a:noFill/>
          <a:ln w="9525">
            <a:noFill/>
            <a:miter lim="800000"/>
            <a:headEnd/>
            <a:tailEnd/>
          </a:ln>
          <a:effectLst/>
        </p:spPr>
        <p:txBody>
          <a:bodyPr>
            <a:spAutoFit/>
          </a:bodyPr>
          <a:lstStyle/>
          <a:p>
            <a:pPr>
              <a:spcBef>
                <a:spcPct val="50000"/>
              </a:spcBef>
            </a:pPr>
            <a:r>
              <a:rPr lang="en-GB" sz="2400" b="1">
                <a:latin typeface="Futura Lt BT" pitchFamily="34" charset="0"/>
              </a:rPr>
              <a:t>Sub-GLOBAL</a:t>
            </a:r>
          </a:p>
        </p:txBody>
      </p:sp>
      <p:sp>
        <p:nvSpPr>
          <p:cNvPr id="421903" name="Rectangle 15"/>
          <p:cNvSpPr>
            <a:spLocks noGrp="1" noChangeArrowheads="1"/>
          </p:cNvSpPr>
          <p:nvPr>
            <p:ph type="title"/>
          </p:nvPr>
        </p:nvSpPr>
        <p:spPr bwMode="auto">
          <a:xfrm>
            <a:off x="1754188" y="436563"/>
            <a:ext cx="6924675" cy="571500"/>
          </a:xfrm>
          <a:noFill/>
          <a:ln>
            <a:miter lim="800000"/>
            <a:headEnd/>
            <a:tailEnd/>
          </a:ln>
        </p:spPr>
        <p:txBody>
          <a:bodyPr vert="horz" wrap="square" lIns="91440" tIns="45720" rIns="91440" bIns="45720" numCol="1" anchor="t" anchorCtr="0" compatLnSpc="1">
            <a:prstTxWarp prst="textNoShape">
              <a:avLst/>
            </a:prstTxWarp>
          </a:bodyPr>
          <a:lstStyle/>
          <a:p>
            <a:r>
              <a:rPr lang="en-GB"/>
              <a:t>Guesswork to Framework . . .</a:t>
            </a:r>
          </a:p>
        </p:txBody>
      </p:sp>
      <p:graphicFrame>
        <p:nvGraphicFramePr>
          <p:cNvPr id="421904" name="Object 16"/>
          <p:cNvGraphicFramePr>
            <a:graphicFrameLocks noChangeAspect="1"/>
          </p:cNvGraphicFramePr>
          <p:nvPr/>
        </p:nvGraphicFramePr>
        <p:xfrm>
          <a:off x="1922463" y="2781300"/>
          <a:ext cx="5299075" cy="1455738"/>
        </p:xfrm>
        <a:graphic>
          <a:graphicData uri="http://schemas.openxmlformats.org/presentationml/2006/ole">
            <p:oleObj spid="_x0000_s421904" name="CorelDRAW" r:id="rId5" imgW="5298840" imgH="1782000" progId="CorelDraw.Graphic.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21903"/>
                                        </p:tgtEl>
                                        <p:attrNameLst>
                                          <p:attrName>style.visibility</p:attrName>
                                        </p:attrNameLst>
                                      </p:cBhvr>
                                      <p:to>
                                        <p:strVal val="visible"/>
                                      </p:to>
                                    </p:set>
                                    <p:animEffect transition="in" filter="barn(outVertical)">
                                      <p:cBhvr>
                                        <p:cTn id="7" dur="500"/>
                                        <p:tgtEl>
                                          <p:spTgt spid="421903"/>
                                        </p:tgtEl>
                                      </p:cBhvr>
                                    </p:animEffect>
                                  </p:childTnLst>
                                </p:cTn>
                              </p:par>
                            </p:childTnLst>
                          </p:cTn>
                        </p:par>
                        <p:par>
                          <p:cTn id="8" fill="hold">
                            <p:stCondLst>
                              <p:cond delay="500"/>
                            </p:stCondLst>
                            <p:childTnLst>
                              <p:par>
                                <p:cTn id="9" presetID="9" presetClass="entr" presetSubtype="0" fill="hold" grpId="0" nodeType="afterEffect">
                                  <p:stCondLst>
                                    <p:cond delay="5000"/>
                                  </p:stCondLst>
                                  <p:iterate type="lt">
                                    <p:tmPct val="100000"/>
                                  </p:iterate>
                                  <p:childTnLst>
                                    <p:set>
                                      <p:cBhvr>
                                        <p:cTn id="10" dur="1" fill="hold">
                                          <p:stCondLst>
                                            <p:cond delay="0"/>
                                          </p:stCondLst>
                                        </p:cTn>
                                        <p:tgtEl>
                                          <p:spTgt spid="421893"/>
                                        </p:tgtEl>
                                        <p:attrNameLst>
                                          <p:attrName>style.visibility</p:attrName>
                                        </p:attrNameLst>
                                      </p:cBhvr>
                                      <p:to>
                                        <p:strVal val="visible"/>
                                      </p:to>
                                    </p:set>
                                    <p:animEffect transition="in" filter="dissolve">
                                      <p:cBhvr>
                                        <p:cTn id="11" dur="75"/>
                                        <p:tgtEl>
                                          <p:spTgt spid="421893"/>
                                        </p:tgtEl>
                                      </p:cBhvr>
                                    </p:animEffect>
                                  </p:childTnLst>
                                  <p:subTnLst>
                                    <p:set>
                                      <p:cBhvr override="childStyle">
                                        <p:cTn dur="1" fill="hold" display="0" masterRel="sameClick" afterEffect="1">
                                          <p:stCondLst>
                                            <p:cond evt="end" delay="0">
                                              <p:tn val="9"/>
                                            </p:cond>
                                          </p:stCondLst>
                                        </p:cTn>
                                        <p:tgtEl>
                                          <p:spTgt spid="421893"/>
                                        </p:tgtEl>
                                        <p:attrNameLst>
                                          <p:attrName>style.visibility</p:attrName>
                                        </p:attrNameLst>
                                      </p:cBhvr>
                                      <p:to>
                                        <p:strVal val="hidden"/>
                                      </p:to>
                                    </p:set>
                                  </p:subTnLst>
                                </p:cTn>
                              </p:par>
                            </p:childTnLst>
                          </p:cTn>
                        </p:par>
                        <p:par>
                          <p:cTn id="12" fill="hold">
                            <p:stCondLst>
                              <p:cond delay="6175"/>
                            </p:stCondLst>
                            <p:childTnLst>
                              <p:par>
                                <p:cTn id="13" presetID="9" presetClass="entr" presetSubtype="0" fill="hold" grpId="0" nodeType="afterEffect">
                                  <p:stCondLst>
                                    <p:cond delay="0"/>
                                  </p:stCondLst>
                                  <p:iterate type="wd">
                                    <p:tmPct val="100000"/>
                                  </p:iterate>
                                  <p:childTnLst>
                                    <p:set>
                                      <p:cBhvr>
                                        <p:cTn id="14" dur="1" fill="hold">
                                          <p:stCondLst>
                                            <p:cond delay="0"/>
                                          </p:stCondLst>
                                        </p:cTn>
                                        <p:tgtEl>
                                          <p:spTgt spid="421899"/>
                                        </p:tgtEl>
                                        <p:attrNameLst>
                                          <p:attrName>style.visibility</p:attrName>
                                        </p:attrNameLst>
                                      </p:cBhvr>
                                      <p:to>
                                        <p:strVal val="visible"/>
                                      </p:to>
                                    </p:set>
                                    <p:animEffect transition="in" filter="dissolve">
                                      <p:cBhvr>
                                        <p:cTn id="15" dur="300"/>
                                        <p:tgtEl>
                                          <p:spTgt spid="421899"/>
                                        </p:tgtEl>
                                      </p:cBhvr>
                                    </p:animEffect>
                                  </p:childTnLst>
                                </p:cTn>
                              </p:par>
                            </p:childTnLst>
                          </p:cTn>
                        </p:par>
                        <p:par>
                          <p:cTn id="16" fill="hold">
                            <p:stCondLst>
                              <p:cond delay="6475"/>
                            </p:stCondLst>
                            <p:childTnLst>
                              <p:par>
                                <p:cTn id="17" presetID="9" presetClass="entr" presetSubtype="0" fill="hold" grpId="0" nodeType="afterEffect">
                                  <p:stCondLst>
                                    <p:cond delay="0"/>
                                  </p:stCondLst>
                                  <p:iterate type="wd">
                                    <p:tmPct val="100000"/>
                                  </p:iterate>
                                  <p:childTnLst>
                                    <p:set>
                                      <p:cBhvr>
                                        <p:cTn id="18" dur="1" fill="hold">
                                          <p:stCondLst>
                                            <p:cond delay="0"/>
                                          </p:stCondLst>
                                        </p:cTn>
                                        <p:tgtEl>
                                          <p:spTgt spid="421897"/>
                                        </p:tgtEl>
                                        <p:attrNameLst>
                                          <p:attrName>style.visibility</p:attrName>
                                        </p:attrNameLst>
                                      </p:cBhvr>
                                      <p:to>
                                        <p:strVal val="visible"/>
                                      </p:to>
                                    </p:set>
                                    <p:animEffect transition="in" filter="dissolve">
                                      <p:cBhvr>
                                        <p:cTn id="19" dur="300"/>
                                        <p:tgtEl>
                                          <p:spTgt spid="421897"/>
                                        </p:tgtEl>
                                      </p:cBhvr>
                                    </p:animEffect>
                                  </p:childTnLst>
                                </p:cTn>
                              </p:par>
                            </p:childTnLst>
                          </p:cTn>
                        </p:par>
                        <p:par>
                          <p:cTn id="20" fill="hold">
                            <p:stCondLst>
                              <p:cond delay="6775"/>
                            </p:stCondLst>
                            <p:childTnLst>
                              <p:par>
                                <p:cTn id="21" presetID="9" presetClass="entr" presetSubtype="0" fill="hold" grpId="0" nodeType="afterEffect">
                                  <p:stCondLst>
                                    <p:cond delay="0"/>
                                  </p:stCondLst>
                                  <p:iterate type="lt">
                                    <p:tmPct val="100000"/>
                                  </p:iterate>
                                  <p:childTnLst>
                                    <p:set>
                                      <p:cBhvr>
                                        <p:cTn id="22" dur="1" fill="hold">
                                          <p:stCondLst>
                                            <p:cond delay="0"/>
                                          </p:stCondLst>
                                        </p:cTn>
                                        <p:tgtEl>
                                          <p:spTgt spid="421896"/>
                                        </p:tgtEl>
                                        <p:attrNameLst>
                                          <p:attrName>style.visibility</p:attrName>
                                        </p:attrNameLst>
                                      </p:cBhvr>
                                      <p:to>
                                        <p:strVal val="visible"/>
                                      </p:to>
                                    </p:set>
                                    <p:animEffect transition="in" filter="dissolve">
                                      <p:cBhvr>
                                        <p:cTn id="23" dur="75"/>
                                        <p:tgtEl>
                                          <p:spTgt spid="421896"/>
                                        </p:tgtEl>
                                      </p:cBhvr>
                                    </p:animEffect>
                                  </p:childTnLst>
                                  <p:subTnLst>
                                    <p:set>
                                      <p:cBhvr override="childStyle">
                                        <p:cTn dur="1" fill="hold" display="0" masterRel="sameClick" afterEffect="1">
                                          <p:stCondLst>
                                            <p:cond evt="end" delay="0">
                                              <p:tn val="21"/>
                                            </p:cond>
                                          </p:stCondLst>
                                        </p:cTn>
                                        <p:tgtEl>
                                          <p:spTgt spid="421896"/>
                                        </p:tgtEl>
                                        <p:attrNameLst>
                                          <p:attrName>style.visibility</p:attrName>
                                        </p:attrNameLst>
                                      </p:cBhvr>
                                      <p:to>
                                        <p:strVal val="hidden"/>
                                      </p:to>
                                    </p:set>
                                  </p:subTnLst>
                                </p:cTn>
                              </p:par>
                            </p:childTnLst>
                          </p:cTn>
                        </p:par>
                        <p:par>
                          <p:cTn id="24" fill="hold">
                            <p:stCondLst>
                              <p:cond delay="7450"/>
                            </p:stCondLst>
                            <p:childTnLst>
                              <p:par>
                                <p:cTn id="25" presetID="9" presetClass="entr" presetSubtype="0" fill="hold" grpId="0" nodeType="afterEffect">
                                  <p:stCondLst>
                                    <p:cond delay="0"/>
                                  </p:stCondLst>
                                  <p:iterate type="wd">
                                    <p:tmPct val="100000"/>
                                  </p:iterate>
                                  <p:childTnLst>
                                    <p:set>
                                      <p:cBhvr>
                                        <p:cTn id="26" dur="1" fill="hold">
                                          <p:stCondLst>
                                            <p:cond delay="0"/>
                                          </p:stCondLst>
                                        </p:cTn>
                                        <p:tgtEl>
                                          <p:spTgt spid="421898"/>
                                        </p:tgtEl>
                                        <p:attrNameLst>
                                          <p:attrName>style.visibility</p:attrName>
                                        </p:attrNameLst>
                                      </p:cBhvr>
                                      <p:to>
                                        <p:strVal val="visible"/>
                                      </p:to>
                                    </p:set>
                                    <p:animEffect transition="in" filter="dissolve">
                                      <p:cBhvr>
                                        <p:cTn id="27" dur="300"/>
                                        <p:tgtEl>
                                          <p:spTgt spid="421898"/>
                                        </p:tgtEl>
                                      </p:cBhvr>
                                    </p:animEffect>
                                  </p:childTnLst>
                                </p:cTn>
                              </p:par>
                            </p:childTnLst>
                          </p:cTn>
                        </p:par>
                        <p:par>
                          <p:cTn id="28" fill="hold">
                            <p:stCondLst>
                              <p:cond delay="7750"/>
                            </p:stCondLst>
                            <p:childTnLst>
                              <p:par>
                                <p:cTn id="29" presetID="9" presetClass="entr" presetSubtype="0" fill="hold" grpId="0" nodeType="afterEffect">
                                  <p:stCondLst>
                                    <p:cond delay="0"/>
                                  </p:stCondLst>
                                  <p:iterate type="wd">
                                    <p:tmPct val="100000"/>
                                  </p:iterate>
                                  <p:childTnLst>
                                    <p:set>
                                      <p:cBhvr>
                                        <p:cTn id="30" dur="1" fill="hold">
                                          <p:stCondLst>
                                            <p:cond delay="0"/>
                                          </p:stCondLst>
                                        </p:cTn>
                                        <p:tgtEl>
                                          <p:spTgt spid="421891"/>
                                        </p:tgtEl>
                                        <p:attrNameLst>
                                          <p:attrName>style.visibility</p:attrName>
                                        </p:attrNameLst>
                                      </p:cBhvr>
                                      <p:to>
                                        <p:strVal val="visible"/>
                                      </p:to>
                                    </p:set>
                                    <p:animEffect transition="in" filter="dissolve">
                                      <p:cBhvr>
                                        <p:cTn id="31" dur="300"/>
                                        <p:tgtEl>
                                          <p:spTgt spid="421891"/>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iterate type="lt">
                                    <p:tmPct val="100000"/>
                                  </p:iterate>
                                  <p:childTnLst>
                                    <p:set>
                                      <p:cBhvr>
                                        <p:cTn id="35" dur="1" fill="hold">
                                          <p:stCondLst>
                                            <p:cond delay="0"/>
                                          </p:stCondLst>
                                        </p:cTn>
                                        <p:tgtEl>
                                          <p:spTgt spid="421894"/>
                                        </p:tgtEl>
                                        <p:attrNameLst>
                                          <p:attrName>style.visibility</p:attrName>
                                        </p:attrNameLst>
                                      </p:cBhvr>
                                      <p:to>
                                        <p:strVal val="visible"/>
                                      </p:to>
                                    </p:set>
                                    <p:animEffect transition="in" filter="dissolve">
                                      <p:cBhvr>
                                        <p:cTn id="36" dur="75"/>
                                        <p:tgtEl>
                                          <p:spTgt spid="421894"/>
                                        </p:tgtEl>
                                      </p:cBhvr>
                                    </p:animEffect>
                                  </p:childTnLst>
                                  <p:subTnLst>
                                    <p:set>
                                      <p:cBhvr override="childStyle">
                                        <p:cTn dur="1" fill="hold" display="0" masterRel="sameClick" afterEffect="1">
                                          <p:stCondLst>
                                            <p:cond evt="end" delay="0">
                                              <p:tn val="34"/>
                                            </p:cond>
                                          </p:stCondLst>
                                        </p:cTn>
                                        <p:tgtEl>
                                          <p:spTgt spid="421894"/>
                                        </p:tgtEl>
                                        <p:attrNameLst>
                                          <p:attrName>style.visibility</p:attrName>
                                        </p:attrNameLst>
                                      </p:cBhvr>
                                      <p:to>
                                        <p:strVal val="hidden"/>
                                      </p:to>
                                    </p:set>
                                  </p:subTnLst>
                                </p:cTn>
                              </p:par>
                            </p:childTnLst>
                          </p:cTn>
                        </p:par>
                        <p:par>
                          <p:cTn id="37" fill="hold">
                            <p:stCondLst>
                              <p:cond delay="750"/>
                            </p:stCondLst>
                            <p:childTnLst>
                              <p:par>
                                <p:cTn id="38" presetID="9" presetClass="entr" presetSubtype="0" fill="hold" grpId="0" nodeType="afterEffect">
                                  <p:stCondLst>
                                    <p:cond delay="0"/>
                                  </p:stCondLst>
                                  <p:iterate type="wd">
                                    <p:tmPct val="100000"/>
                                  </p:iterate>
                                  <p:childTnLst>
                                    <p:set>
                                      <p:cBhvr>
                                        <p:cTn id="39" dur="1" fill="hold">
                                          <p:stCondLst>
                                            <p:cond delay="0"/>
                                          </p:stCondLst>
                                        </p:cTn>
                                        <p:tgtEl>
                                          <p:spTgt spid="421902"/>
                                        </p:tgtEl>
                                        <p:attrNameLst>
                                          <p:attrName>style.visibility</p:attrName>
                                        </p:attrNameLst>
                                      </p:cBhvr>
                                      <p:to>
                                        <p:strVal val="visible"/>
                                      </p:to>
                                    </p:set>
                                    <p:animEffect transition="in" filter="dissolve">
                                      <p:cBhvr>
                                        <p:cTn id="40" dur="300"/>
                                        <p:tgtEl>
                                          <p:spTgt spid="421902"/>
                                        </p:tgtEl>
                                      </p:cBhvr>
                                    </p:animEffect>
                                  </p:childTnLst>
                                </p:cTn>
                              </p:par>
                            </p:childTnLst>
                          </p:cTn>
                        </p:par>
                        <p:par>
                          <p:cTn id="41" fill="hold">
                            <p:stCondLst>
                              <p:cond delay="1050"/>
                            </p:stCondLst>
                            <p:childTnLst>
                              <p:par>
                                <p:cTn id="42" presetID="9" presetClass="entr" presetSubtype="0" fill="hold" grpId="0" nodeType="afterEffect">
                                  <p:stCondLst>
                                    <p:cond delay="0"/>
                                  </p:stCondLst>
                                  <p:iterate type="wd">
                                    <p:tmPct val="100000"/>
                                  </p:iterate>
                                  <p:childTnLst>
                                    <p:set>
                                      <p:cBhvr>
                                        <p:cTn id="43" dur="1" fill="hold">
                                          <p:stCondLst>
                                            <p:cond delay="0"/>
                                          </p:stCondLst>
                                        </p:cTn>
                                        <p:tgtEl>
                                          <p:spTgt spid="421892"/>
                                        </p:tgtEl>
                                        <p:attrNameLst>
                                          <p:attrName>style.visibility</p:attrName>
                                        </p:attrNameLst>
                                      </p:cBhvr>
                                      <p:to>
                                        <p:strVal val="visible"/>
                                      </p:to>
                                    </p:set>
                                    <p:animEffect transition="in" filter="dissolve">
                                      <p:cBhvr>
                                        <p:cTn id="44" dur="300"/>
                                        <p:tgtEl>
                                          <p:spTgt spid="421892"/>
                                        </p:tgtEl>
                                      </p:cBhvr>
                                    </p:animEffect>
                                  </p:childTnLst>
                                </p:cTn>
                              </p:par>
                            </p:childTnLst>
                          </p:cTn>
                        </p:par>
                        <p:par>
                          <p:cTn id="45" fill="hold">
                            <p:stCondLst>
                              <p:cond delay="1350"/>
                            </p:stCondLst>
                            <p:childTnLst>
                              <p:par>
                                <p:cTn id="46" presetID="9" presetClass="entr" presetSubtype="0" fill="hold" grpId="0" nodeType="afterEffect">
                                  <p:stCondLst>
                                    <p:cond delay="0"/>
                                  </p:stCondLst>
                                  <p:iterate type="lt">
                                    <p:tmPct val="100000"/>
                                  </p:iterate>
                                  <p:childTnLst>
                                    <p:set>
                                      <p:cBhvr>
                                        <p:cTn id="47" dur="1" fill="hold">
                                          <p:stCondLst>
                                            <p:cond delay="0"/>
                                          </p:stCondLst>
                                        </p:cTn>
                                        <p:tgtEl>
                                          <p:spTgt spid="421895"/>
                                        </p:tgtEl>
                                        <p:attrNameLst>
                                          <p:attrName>style.visibility</p:attrName>
                                        </p:attrNameLst>
                                      </p:cBhvr>
                                      <p:to>
                                        <p:strVal val="visible"/>
                                      </p:to>
                                    </p:set>
                                    <p:animEffect transition="in" filter="dissolve">
                                      <p:cBhvr>
                                        <p:cTn id="48" dur="75"/>
                                        <p:tgtEl>
                                          <p:spTgt spid="421895"/>
                                        </p:tgtEl>
                                      </p:cBhvr>
                                    </p:animEffect>
                                  </p:childTnLst>
                                  <p:subTnLst>
                                    <p:set>
                                      <p:cBhvr override="childStyle">
                                        <p:cTn dur="1" fill="hold" display="0" masterRel="sameClick" afterEffect="1">
                                          <p:stCondLst>
                                            <p:cond evt="end" delay="0">
                                              <p:tn val="46"/>
                                            </p:cond>
                                          </p:stCondLst>
                                        </p:cTn>
                                        <p:tgtEl>
                                          <p:spTgt spid="421895"/>
                                        </p:tgtEl>
                                        <p:attrNameLst>
                                          <p:attrName>style.visibility</p:attrName>
                                        </p:attrNameLst>
                                      </p:cBhvr>
                                      <p:to>
                                        <p:strVal val="hidden"/>
                                      </p:to>
                                    </p:set>
                                  </p:subTnLst>
                                </p:cTn>
                              </p:par>
                            </p:childTnLst>
                          </p:cTn>
                        </p:par>
                        <p:par>
                          <p:cTn id="49" fill="hold">
                            <p:stCondLst>
                              <p:cond delay="1800"/>
                            </p:stCondLst>
                            <p:childTnLst>
                              <p:par>
                                <p:cTn id="50" presetID="9" presetClass="entr" presetSubtype="0" fill="hold" grpId="0" nodeType="afterEffect">
                                  <p:stCondLst>
                                    <p:cond delay="0"/>
                                  </p:stCondLst>
                                  <p:iterate type="wd">
                                    <p:tmPct val="100000"/>
                                  </p:iterate>
                                  <p:childTnLst>
                                    <p:set>
                                      <p:cBhvr>
                                        <p:cTn id="51" dur="1" fill="hold">
                                          <p:stCondLst>
                                            <p:cond delay="0"/>
                                          </p:stCondLst>
                                        </p:cTn>
                                        <p:tgtEl>
                                          <p:spTgt spid="421901"/>
                                        </p:tgtEl>
                                        <p:attrNameLst>
                                          <p:attrName>style.visibility</p:attrName>
                                        </p:attrNameLst>
                                      </p:cBhvr>
                                      <p:to>
                                        <p:strVal val="visible"/>
                                      </p:to>
                                    </p:set>
                                    <p:animEffect transition="in" filter="dissolve">
                                      <p:cBhvr>
                                        <p:cTn id="52" dur="300"/>
                                        <p:tgtEl>
                                          <p:spTgt spid="421901"/>
                                        </p:tgtEl>
                                      </p:cBhvr>
                                    </p:animEffect>
                                  </p:childTnLst>
                                </p:cTn>
                              </p:par>
                            </p:childTnLst>
                          </p:cTn>
                        </p:par>
                        <p:par>
                          <p:cTn id="53" fill="hold">
                            <p:stCondLst>
                              <p:cond delay="2100"/>
                            </p:stCondLst>
                            <p:childTnLst>
                              <p:par>
                                <p:cTn id="54" presetID="9" presetClass="entr" presetSubtype="0" fill="hold" grpId="0" nodeType="afterEffect">
                                  <p:stCondLst>
                                    <p:cond delay="0"/>
                                  </p:stCondLst>
                                  <p:iterate type="wd">
                                    <p:tmPct val="100000"/>
                                  </p:iterate>
                                  <p:childTnLst>
                                    <p:set>
                                      <p:cBhvr>
                                        <p:cTn id="55" dur="1" fill="hold">
                                          <p:stCondLst>
                                            <p:cond delay="0"/>
                                          </p:stCondLst>
                                        </p:cTn>
                                        <p:tgtEl>
                                          <p:spTgt spid="421900"/>
                                        </p:tgtEl>
                                        <p:attrNameLst>
                                          <p:attrName>style.visibility</p:attrName>
                                        </p:attrNameLst>
                                      </p:cBhvr>
                                      <p:to>
                                        <p:strVal val="visible"/>
                                      </p:to>
                                    </p:set>
                                    <p:animEffect transition="in" filter="dissolve">
                                      <p:cBhvr>
                                        <p:cTn id="56" dur="300"/>
                                        <p:tgtEl>
                                          <p:spTgt spid="421900"/>
                                        </p:tgtEl>
                                      </p:cBhvr>
                                    </p:animEffect>
                                  </p:childTnLst>
                                </p:cTn>
                              </p:par>
                            </p:childTnLst>
                          </p:cTn>
                        </p:par>
                        <p:par>
                          <p:cTn id="57" fill="hold">
                            <p:stCondLst>
                              <p:cond delay="2400"/>
                            </p:stCondLst>
                            <p:childTnLst>
                              <p:par>
                                <p:cTn id="58" presetID="22" presetClass="entr" presetSubtype="8" fill="hold" nodeType="afterEffect">
                                  <p:stCondLst>
                                    <p:cond delay="0"/>
                                  </p:stCondLst>
                                  <p:childTnLst>
                                    <p:set>
                                      <p:cBhvr>
                                        <p:cTn id="59" dur="1" fill="hold">
                                          <p:stCondLst>
                                            <p:cond delay="0"/>
                                          </p:stCondLst>
                                        </p:cTn>
                                        <p:tgtEl>
                                          <p:spTgt spid="421904"/>
                                        </p:tgtEl>
                                        <p:attrNameLst>
                                          <p:attrName>style.visibility</p:attrName>
                                        </p:attrNameLst>
                                      </p:cBhvr>
                                      <p:to>
                                        <p:strVal val="visible"/>
                                      </p:to>
                                    </p:set>
                                    <p:animEffect transition="in" filter="wipe(left)">
                                      <p:cBhvr>
                                        <p:cTn id="60" dur="500"/>
                                        <p:tgtEl>
                                          <p:spTgt spid="421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1" grpId="0" autoUpdateAnimBg="0"/>
      <p:bldP spid="421892" grpId="0" autoUpdateAnimBg="0"/>
      <p:bldP spid="421893" grpId="0" autoUpdateAnimBg="0"/>
      <p:bldP spid="421894" grpId="0" autoUpdateAnimBg="0"/>
      <p:bldP spid="421895" grpId="0" autoUpdateAnimBg="0"/>
      <p:bldP spid="421896" grpId="0" autoUpdateAnimBg="0"/>
      <p:bldP spid="421897" grpId="0" autoUpdateAnimBg="0"/>
      <p:bldP spid="421898" grpId="0" autoUpdateAnimBg="0"/>
      <p:bldP spid="421899" grpId="0" autoUpdateAnimBg="0"/>
      <p:bldP spid="421900" grpId="0" autoUpdateAnimBg="0"/>
      <p:bldP spid="421901" grpId="0" autoUpdateAnimBg="0"/>
      <p:bldP spid="421902" grpId="0" autoUpdateAnimBg="0"/>
      <p:bldP spid="421903"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p:txBody>
          <a:bodyPr/>
          <a:lstStyle/>
          <a:p>
            <a:r>
              <a:rPr lang="en-GB"/>
              <a:t>GCI www.gci.org.uk</a:t>
            </a:r>
          </a:p>
        </p:txBody>
      </p:sp>
      <p:sp>
        <p:nvSpPr>
          <p:cNvPr id="323597" name="Rectangle 13"/>
          <p:cNvSpPr>
            <a:spLocks noChangeArrowheads="1"/>
          </p:cNvSpPr>
          <p:nvPr/>
        </p:nvSpPr>
        <p:spPr bwMode="auto">
          <a:xfrm>
            <a:off x="0" y="0"/>
            <a:ext cx="9144000" cy="6858000"/>
          </a:xfrm>
          <a:prstGeom prst="rect">
            <a:avLst/>
          </a:prstGeom>
          <a:gradFill rotWithShape="0">
            <a:gsLst>
              <a:gs pos="0">
                <a:srgbClr val="3333FF"/>
              </a:gs>
              <a:gs pos="50000">
                <a:srgbClr val="6699FF"/>
              </a:gs>
              <a:gs pos="100000">
                <a:srgbClr val="3333FF"/>
              </a:gs>
            </a:gsLst>
            <a:lin ang="18900000" scaled="1"/>
          </a:gradFill>
          <a:ln w="9525">
            <a:solidFill>
              <a:schemeClr val="tx1"/>
            </a:solidFill>
            <a:miter lim="800000"/>
            <a:headEnd/>
            <a:tailEnd/>
          </a:ln>
          <a:effectLst/>
        </p:spPr>
        <p:txBody>
          <a:bodyPr wrap="none" anchor="ctr"/>
          <a:lstStyle/>
          <a:p>
            <a:endParaRPr lang="en-GB"/>
          </a:p>
        </p:txBody>
      </p:sp>
      <p:graphicFrame>
        <p:nvGraphicFramePr>
          <p:cNvPr id="323586" name="Object 2"/>
          <p:cNvGraphicFramePr>
            <a:graphicFrameLocks noChangeAspect="1"/>
          </p:cNvGraphicFramePr>
          <p:nvPr/>
        </p:nvGraphicFramePr>
        <p:xfrm>
          <a:off x="2879725" y="1379538"/>
          <a:ext cx="3482975" cy="4048125"/>
        </p:xfrm>
        <a:graphic>
          <a:graphicData uri="http://schemas.openxmlformats.org/presentationml/2006/ole">
            <p:oleObj spid="_x0000_s323586" name="CorelDRAW" r:id="rId4" imgW="2282760" imgH="2655000" progId="CorelDraw.Graphic.8">
              <p:embed/>
            </p:oleObj>
          </a:graphicData>
        </a:graphic>
      </p:graphicFrame>
      <p:sp>
        <p:nvSpPr>
          <p:cNvPr id="323589" name="Rectangle 5"/>
          <p:cNvSpPr>
            <a:spLocks noGrp="1" noChangeArrowheads="1"/>
          </p:cNvSpPr>
          <p:nvPr>
            <p:ph type="title"/>
          </p:nvPr>
        </p:nvSpPr>
        <p:spPr bwMode="auto">
          <a:xfrm>
            <a:off x="609600" y="609600"/>
            <a:ext cx="7772400" cy="762000"/>
          </a:xfrm>
          <a:noFill/>
          <a:ln>
            <a:miter lim="800000"/>
            <a:headEnd/>
            <a:tailEnd/>
          </a:ln>
        </p:spPr>
        <p:txBody>
          <a:bodyPr vert="horz" wrap="square" lIns="91440" tIns="45720" rIns="91440" bIns="45720" numCol="1" anchor="t" anchorCtr="0" compatLnSpc="1">
            <a:prstTxWarp prst="textNoShape">
              <a:avLst/>
            </a:prstTxWarp>
          </a:bodyPr>
          <a:lstStyle/>
          <a:p>
            <a:pPr algn="ctr"/>
            <a:r>
              <a:rPr lang="en-GB"/>
              <a:t>Economy - Basic Relationships</a:t>
            </a:r>
          </a:p>
        </p:txBody>
      </p:sp>
      <p:sp>
        <p:nvSpPr>
          <p:cNvPr id="323590" name="Text Box 6"/>
          <p:cNvSpPr txBox="1">
            <a:spLocks noChangeArrowheads="1"/>
          </p:cNvSpPr>
          <p:nvPr/>
        </p:nvSpPr>
        <p:spPr bwMode="auto">
          <a:xfrm>
            <a:off x="5143500" y="1563688"/>
            <a:ext cx="2895600" cy="703262"/>
          </a:xfrm>
          <a:prstGeom prst="rect">
            <a:avLst/>
          </a:prstGeom>
          <a:noFill/>
          <a:ln w="9525">
            <a:noFill/>
            <a:miter lim="800000"/>
            <a:headEnd/>
            <a:tailEnd/>
          </a:ln>
          <a:effectLst/>
        </p:spPr>
        <p:txBody>
          <a:bodyPr>
            <a:spAutoFit/>
          </a:bodyPr>
          <a:lstStyle/>
          <a:p>
            <a:pPr algn="r">
              <a:spcBef>
                <a:spcPct val="50000"/>
              </a:spcBef>
            </a:pPr>
            <a:r>
              <a:rPr lang="en-GB" sz="1600" b="1">
                <a:latin typeface="Futura Lt BT" pitchFamily="34" charset="0"/>
              </a:rPr>
              <a:t>HIGH </a:t>
            </a:r>
            <a:r>
              <a:rPr lang="en-GB" sz="1600" b="1" u="sng">
                <a:latin typeface="Futura Lt BT" pitchFamily="34" charset="0"/>
              </a:rPr>
              <a:t>Income</a:t>
            </a:r>
            <a:r>
              <a:rPr lang="en-GB" sz="1600" b="1">
                <a:latin typeface="Futura Lt BT" pitchFamily="34" charset="0"/>
              </a:rPr>
              <a:t> </a:t>
            </a:r>
          </a:p>
          <a:p>
            <a:pPr algn="r">
              <a:spcBef>
                <a:spcPct val="50000"/>
              </a:spcBef>
            </a:pPr>
            <a:r>
              <a:rPr lang="en-GB" sz="1600" b="1">
                <a:latin typeface="Futura Lt BT" pitchFamily="34" charset="0"/>
              </a:rPr>
              <a:t>Per Capita</a:t>
            </a:r>
          </a:p>
        </p:txBody>
      </p:sp>
      <p:sp>
        <p:nvSpPr>
          <p:cNvPr id="323591" name="Text Box 7"/>
          <p:cNvSpPr txBox="1">
            <a:spLocks noChangeArrowheads="1"/>
          </p:cNvSpPr>
          <p:nvPr/>
        </p:nvSpPr>
        <p:spPr bwMode="auto">
          <a:xfrm>
            <a:off x="1100138" y="4662488"/>
            <a:ext cx="2819400" cy="703262"/>
          </a:xfrm>
          <a:prstGeom prst="rect">
            <a:avLst/>
          </a:prstGeom>
          <a:noFill/>
          <a:ln w="9525">
            <a:noFill/>
            <a:miter lim="800000"/>
            <a:headEnd/>
            <a:tailEnd/>
          </a:ln>
          <a:effectLst/>
        </p:spPr>
        <p:txBody>
          <a:bodyPr>
            <a:spAutoFit/>
          </a:bodyPr>
          <a:lstStyle/>
          <a:p>
            <a:pPr>
              <a:spcBef>
                <a:spcPct val="50000"/>
              </a:spcBef>
            </a:pPr>
            <a:r>
              <a:rPr lang="en-GB" sz="1600" b="1">
                <a:latin typeface="Futura Lt BT" pitchFamily="34" charset="0"/>
              </a:rPr>
              <a:t>LOW </a:t>
            </a:r>
            <a:r>
              <a:rPr lang="en-GB" sz="1600" b="1" u="sng">
                <a:latin typeface="Futura Lt BT" pitchFamily="34" charset="0"/>
              </a:rPr>
              <a:t>Income</a:t>
            </a:r>
            <a:r>
              <a:rPr lang="en-GB" sz="1600" b="1">
                <a:latin typeface="Futura Lt BT" pitchFamily="34" charset="0"/>
              </a:rPr>
              <a:t> </a:t>
            </a:r>
          </a:p>
          <a:p>
            <a:pPr>
              <a:spcBef>
                <a:spcPct val="50000"/>
              </a:spcBef>
            </a:pPr>
            <a:r>
              <a:rPr lang="en-GB" sz="1600" b="1">
                <a:latin typeface="Futura Lt BT" pitchFamily="34" charset="0"/>
              </a:rPr>
              <a:t>Per Capita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323586"/>
                                        </p:tgtEl>
                                        <p:attrNameLst>
                                          <p:attrName>style.visibility</p:attrName>
                                        </p:attrNameLst>
                                      </p:cBhvr>
                                      <p:to>
                                        <p:strVal val="visible"/>
                                      </p:to>
                                    </p:set>
                                    <p:anim calcmode="lin" valueType="num">
                                      <p:cBhvr>
                                        <p:cTn id="7" dur="500" fill="hold"/>
                                        <p:tgtEl>
                                          <p:spTgt spid="323586"/>
                                        </p:tgtEl>
                                        <p:attrNameLst>
                                          <p:attrName>ppt_w</p:attrName>
                                        </p:attrNameLst>
                                      </p:cBhvr>
                                      <p:tavLst>
                                        <p:tav tm="0">
                                          <p:val>
                                            <p:fltVal val="0"/>
                                          </p:val>
                                        </p:tav>
                                        <p:tav tm="100000">
                                          <p:val>
                                            <p:strVal val="#ppt_w"/>
                                          </p:val>
                                        </p:tav>
                                      </p:tavLst>
                                    </p:anim>
                                    <p:anim calcmode="lin" valueType="num">
                                      <p:cBhvr>
                                        <p:cTn id="8" dur="500" fill="hold"/>
                                        <p:tgtEl>
                                          <p:spTgt spid="323586"/>
                                        </p:tgtEl>
                                        <p:attrNameLst>
                                          <p:attrName>ppt_h</p:attrName>
                                        </p:attrNameLst>
                                      </p:cBhvr>
                                      <p:tavLst>
                                        <p:tav tm="0">
                                          <p:val>
                                            <p:fltVal val="0"/>
                                          </p:val>
                                        </p:tav>
                                        <p:tav tm="100000">
                                          <p:val>
                                            <p:strVal val="#ppt_h"/>
                                          </p:val>
                                        </p:tav>
                                      </p:tavLst>
                                    </p:anim>
                                    <p:anim calcmode="lin" valueType="num">
                                      <p:cBhvr>
                                        <p:cTn id="9" dur="500" fill="hold"/>
                                        <p:tgtEl>
                                          <p:spTgt spid="323586"/>
                                        </p:tgtEl>
                                        <p:attrNameLst>
                                          <p:attrName>ppt_x</p:attrName>
                                        </p:attrNameLst>
                                      </p:cBhvr>
                                      <p:tavLst>
                                        <p:tav tm="0">
                                          <p:val>
                                            <p:fltVal val="0.5"/>
                                          </p:val>
                                        </p:tav>
                                        <p:tav tm="100000">
                                          <p:val>
                                            <p:strVal val="#ppt_x"/>
                                          </p:val>
                                        </p:tav>
                                      </p:tavLst>
                                    </p:anim>
                                    <p:anim calcmode="lin" valueType="num">
                                      <p:cBhvr>
                                        <p:cTn id="10" dur="500" fill="hold"/>
                                        <p:tgtEl>
                                          <p:spTgt spid="323586"/>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23590"/>
                                        </p:tgtEl>
                                        <p:attrNameLst>
                                          <p:attrName>style.visibility</p:attrName>
                                        </p:attrNameLst>
                                      </p:cBhvr>
                                      <p:to>
                                        <p:strVal val="visible"/>
                                      </p:to>
                                    </p:set>
                                    <p:animEffect transition="in" filter="wipe(left)">
                                      <p:cBhvr>
                                        <p:cTn id="14" dur="500"/>
                                        <p:tgtEl>
                                          <p:spTgt spid="323590"/>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23591"/>
                                        </p:tgtEl>
                                        <p:attrNameLst>
                                          <p:attrName>style.visibility</p:attrName>
                                        </p:attrNameLst>
                                      </p:cBhvr>
                                      <p:to>
                                        <p:strVal val="visible"/>
                                      </p:to>
                                    </p:set>
                                    <p:animEffect transition="in" filter="wipe(left)">
                                      <p:cBhvr>
                                        <p:cTn id="18" dur="500"/>
                                        <p:tgtEl>
                                          <p:spTgt spid="323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90" grpId="0" autoUpdateAnimBg="0"/>
      <p:bldP spid="323591"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p:txBody>
          <a:bodyPr/>
          <a:lstStyle/>
          <a:p>
            <a:r>
              <a:rPr lang="en-GB"/>
              <a:t>GCI www.gci.org.uk</a:t>
            </a:r>
          </a:p>
        </p:txBody>
      </p:sp>
      <p:sp>
        <p:nvSpPr>
          <p:cNvPr id="325645" name="Rectangle 13"/>
          <p:cNvSpPr>
            <a:spLocks noChangeArrowheads="1"/>
          </p:cNvSpPr>
          <p:nvPr/>
        </p:nvSpPr>
        <p:spPr bwMode="auto">
          <a:xfrm>
            <a:off x="0" y="0"/>
            <a:ext cx="9144000" cy="6858000"/>
          </a:xfrm>
          <a:prstGeom prst="rect">
            <a:avLst/>
          </a:prstGeom>
          <a:gradFill rotWithShape="0">
            <a:gsLst>
              <a:gs pos="0">
                <a:srgbClr val="3333FF"/>
              </a:gs>
              <a:gs pos="50000">
                <a:srgbClr val="6699FF"/>
              </a:gs>
              <a:gs pos="100000">
                <a:srgbClr val="3333FF"/>
              </a:gs>
            </a:gsLst>
            <a:lin ang="18900000" scaled="1"/>
          </a:gradFill>
          <a:ln w="9525">
            <a:solidFill>
              <a:schemeClr val="tx1"/>
            </a:solidFill>
            <a:miter lim="800000"/>
            <a:headEnd/>
            <a:tailEnd/>
          </a:ln>
          <a:effectLst/>
        </p:spPr>
        <p:txBody>
          <a:bodyPr wrap="none" anchor="ctr"/>
          <a:lstStyle/>
          <a:p>
            <a:endParaRPr lang="en-GB"/>
          </a:p>
        </p:txBody>
      </p:sp>
      <p:graphicFrame>
        <p:nvGraphicFramePr>
          <p:cNvPr id="325636" name="Object 4"/>
          <p:cNvGraphicFramePr>
            <a:graphicFrameLocks noChangeAspect="1"/>
          </p:cNvGraphicFramePr>
          <p:nvPr/>
        </p:nvGraphicFramePr>
        <p:xfrm>
          <a:off x="2851150" y="2454275"/>
          <a:ext cx="3527425" cy="1990725"/>
        </p:xfrm>
        <a:graphic>
          <a:graphicData uri="http://schemas.openxmlformats.org/presentationml/2006/ole">
            <p:oleObj spid="_x0000_s325636" name="CorelDRAW" r:id="rId4" imgW="2309040" imgH="1304280" progId="CorelDraw.Graphic.8">
              <p:embed/>
            </p:oleObj>
          </a:graphicData>
        </a:graphic>
      </p:graphicFrame>
      <p:sp>
        <p:nvSpPr>
          <p:cNvPr id="325637" name="Rectangle 5"/>
          <p:cNvSpPr>
            <a:spLocks noGrp="1" noChangeArrowheads="1"/>
          </p:cNvSpPr>
          <p:nvPr>
            <p:ph type="title"/>
          </p:nvPr>
        </p:nvSpPr>
        <p:spPr bwMode="auto">
          <a:xfrm>
            <a:off x="609600" y="609600"/>
            <a:ext cx="7772400" cy="762000"/>
          </a:xfrm>
          <a:noFill/>
          <a:ln>
            <a:miter lim="800000"/>
            <a:headEnd/>
            <a:tailEnd/>
          </a:ln>
        </p:spPr>
        <p:txBody>
          <a:bodyPr vert="horz" wrap="square" lIns="91440" tIns="45720" rIns="91440" bIns="45720" numCol="1" anchor="t" anchorCtr="0" compatLnSpc="1">
            <a:prstTxWarp prst="textNoShape">
              <a:avLst/>
            </a:prstTxWarp>
          </a:bodyPr>
          <a:lstStyle/>
          <a:p>
            <a:pPr algn="ctr"/>
            <a:r>
              <a:rPr lang="en-GB"/>
              <a:t>Economy - Basic Relationships</a:t>
            </a:r>
          </a:p>
        </p:txBody>
      </p:sp>
      <p:sp>
        <p:nvSpPr>
          <p:cNvPr id="325642" name="Text Box 10"/>
          <p:cNvSpPr txBox="1">
            <a:spLocks noChangeArrowheads="1"/>
          </p:cNvSpPr>
          <p:nvPr/>
        </p:nvSpPr>
        <p:spPr bwMode="auto">
          <a:xfrm>
            <a:off x="1100138" y="3106738"/>
            <a:ext cx="1852612" cy="703262"/>
          </a:xfrm>
          <a:prstGeom prst="rect">
            <a:avLst/>
          </a:prstGeom>
          <a:noFill/>
          <a:ln w="9525">
            <a:noFill/>
            <a:miter lim="800000"/>
            <a:headEnd/>
            <a:tailEnd/>
          </a:ln>
          <a:effectLst/>
        </p:spPr>
        <p:txBody>
          <a:bodyPr>
            <a:spAutoFit/>
          </a:bodyPr>
          <a:lstStyle/>
          <a:p>
            <a:pPr>
              <a:spcBef>
                <a:spcPct val="50000"/>
              </a:spcBef>
            </a:pPr>
            <a:r>
              <a:rPr lang="en-GB" sz="1600" b="1">
                <a:latin typeface="Futura Lt BT" pitchFamily="34" charset="0"/>
              </a:rPr>
              <a:t>HIGH </a:t>
            </a:r>
            <a:r>
              <a:rPr lang="en-GB" sz="1600" b="1" u="sng">
                <a:latin typeface="Futura Lt BT" pitchFamily="34" charset="0"/>
              </a:rPr>
              <a:t>Efficiency</a:t>
            </a:r>
            <a:r>
              <a:rPr lang="en-GB" sz="1600" b="1">
                <a:latin typeface="Futura Lt BT" pitchFamily="34" charset="0"/>
              </a:rPr>
              <a:t> </a:t>
            </a:r>
          </a:p>
          <a:p>
            <a:pPr>
              <a:spcBef>
                <a:spcPct val="50000"/>
              </a:spcBef>
            </a:pPr>
            <a:r>
              <a:rPr lang="en-GB" sz="1600" b="1">
                <a:latin typeface="Futura Lt BT" pitchFamily="34" charset="0"/>
              </a:rPr>
              <a:t>[$ Per Tonne]</a:t>
            </a:r>
          </a:p>
        </p:txBody>
      </p:sp>
      <p:sp>
        <p:nvSpPr>
          <p:cNvPr id="325643" name="Text Box 11"/>
          <p:cNvSpPr txBox="1">
            <a:spLocks noChangeArrowheads="1"/>
          </p:cNvSpPr>
          <p:nvPr/>
        </p:nvSpPr>
        <p:spPr bwMode="auto">
          <a:xfrm>
            <a:off x="6253163" y="3106738"/>
            <a:ext cx="1785937" cy="703262"/>
          </a:xfrm>
          <a:prstGeom prst="rect">
            <a:avLst/>
          </a:prstGeom>
          <a:noFill/>
          <a:ln w="9525">
            <a:noFill/>
            <a:miter lim="800000"/>
            <a:headEnd/>
            <a:tailEnd/>
          </a:ln>
          <a:effectLst/>
        </p:spPr>
        <p:txBody>
          <a:bodyPr>
            <a:spAutoFit/>
          </a:bodyPr>
          <a:lstStyle/>
          <a:p>
            <a:pPr algn="r">
              <a:spcBef>
                <a:spcPct val="50000"/>
              </a:spcBef>
            </a:pPr>
            <a:r>
              <a:rPr lang="en-GB" sz="1600" b="1">
                <a:latin typeface="Futura Lt BT" pitchFamily="34" charset="0"/>
              </a:rPr>
              <a:t>LOW </a:t>
            </a:r>
            <a:r>
              <a:rPr lang="en-GB" sz="1600" b="1" u="sng">
                <a:latin typeface="Futura Lt BT" pitchFamily="34" charset="0"/>
              </a:rPr>
              <a:t>Efficiency</a:t>
            </a:r>
            <a:r>
              <a:rPr lang="en-GB" sz="1600" b="1">
                <a:latin typeface="Futura Lt BT" pitchFamily="34" charset="0"/>
              </a:rPr>
              <a:t> </a:t>
            </a:r>
          </a:p>
          <a:p>
            <a:pPr algn="r">
              <a:spcBef>
                <a:spcPct val="50000"/>
              </a:spcBef>
            </a:pPr>
            <a:r>
              <a:rPr lang="en-GB" sz="1600" b="1">
                <a:latin typeface="Futura Lt BT" pitchFamily="34" charset="0"/>
              </a:rPr>
              <a:t>[$ Per Tonne]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325636"/>
                                        </p:tgtEl>
                                        <p:attrNameLst>
                                          <p:attrName>style.visibility</p:attrName>
                                        </p:attrNameLst>
                                      </p:cBhvr>
                                      <p:to>
                                        <p:strVal val="visible"/>
                                      </p:to>
                                    </p:set>
                                    <p:anim calcmode="lin" valueType="num">
                                      <p:cBhvr>
                                        <p:cTn id="7" dur="500" fill="hold"/>
                                        <p:tgtEl>
                                          <p:spTgt spid="325636"/>
                                        </p:tgtEl>
                                        <p:attrNameLst>
                                          <p:attrName>ppt_w</p:attrName>
                                        </p:attrNameLst>
                                      </p:cBhvr>
                                      <p:tavLst>
                                        <p:tav tm="0">
                                          <p:val>
                                            <p:fltVal val="0"/>
                                          </p:val>
                                        </p:tav>
                                        <p:tav tm="100000">
                                          <p:val>
                                            <p:strVal val="#ppt_w"/>
                                          </p:val>
                                        </p:tav>
                                      </p:tavLst>
                                    </p:anim>
                                    <p:anim calcmode="lin" valueType="num">
                                      <p:cBhvr>
                                        <p:cTn id="8" dur="500" fill="hold"/>
                                        <p:tgtEl>
                                          <p:spTgt spid="325636"/>
                                        </p:tgtEl>
                                        <p:attrNameLst>
                                          <p:attrName>ppt_h</p:attrName>
                                        </p:attrNameLst>
                                      </p:cBhvr>
                                      <p:tavLst>
                                        <p:tav tm="0">
                                          <p:val>
                                            <p:fltVal val="0"/>
                                          </p:val>
                                        </p:tav>
                                        <p:tav tm="100000">
                                          <p:val>
                                            <p:strVal val="#ppt_h"/>
                                          </p:val>
                                        </p:tav>
                                      </p:tavLst>
                                    </p:anim>
                                    <p:anim calcmode="lin" valueType="num">
                                      <p:cBhvr>
                                        <p:cTn id="9" dur="500" fill="hold"/>
                                        <p:tgtEl>
                                          <p:spTgt spid="325636"/>
                                        </p:tgtEl>
                                        <p:attrNameLst>
                                          <p:attrName>ppt_x</p:attrName>
                                        </p:attrNameLst>
                                      </p:cBhvr>
                                      <p:tavLst>
                                        <p:tav tm="0">
                                          <p:val>
                                            <p:fltVal val="0.5"/>
                                          </p:val>
                                        </p:tav>
                                        <p:tav tm="100000">
                                          <p:val>
                                            <p:strVal val="#ppt_x"/>
                                          </p:val>
                                        </p:tav>
                                      </p:tavLst>
                                    </p:anim>
                                    <p:anim calcmode="lin" valueType="num">
                                      <p:cBhvr>
                                        <p:cTn id="10" dur="500" fill="hold"/>
                                        <p:tgtEl>
                                          <p:spTgt spid="325636"/>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25642"/>
                                        </p:tgtEl>
                                        <p:attrNameLst>
                                          <p:attrName>style.visibility</p:attrName>
                                        </p:attrNameLst>
                                      </p:cBhvr>
                                      <p:to>
                                        <p:strVal val="visible"/>
                                      </p:to>
                                    </p:set>
                                    <p:animEffect transition="in" filter="wipe(left)">
                                      <p:cBhvr>
                                        <p:cTn id="14" dur="500"/>
                                        <p:tgtEl>
                                          <p:spTgt spid="32564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25643"/>
                                        </p:tgtEl>
                                        <p:attrNameLst>
                                          <p:attrName>style.visibility</p:attrName>
                                        </p:attrNameLst>
                                      </p:cBhvr>
                                      <p:to>
                                        <p:strVal val="visible"/>
                                      </p:to>
                                    </p:set>
                                    <p:animEffect transition="in" filter="wipe(left)">
                                      <p:cBhvr>
                                        <p:cTn id="18" dur="500"/>
                                        <p:tgtEl>
                                          <p:spTgt spid="325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42" grpId="0" autoUpdateAnimBg="0"/>
      <p:bldP spid="32564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GB"/>
              <a:t>GCI www.gci.org.uk</a:t>
            </a:r>
          </a:p>
        </p:txBody>
      </p:sp>
      <p:sp>
        <p:nvSpPr>
          <p:cNvPr id="327695" name="Rectangle 15"/>
          <p:cNvSpPr>
            <a:spLocks noChangeArrowheads="1"/>
          </p:cNvSpPr>
          <p:nvPr/>
        </p:nvSpPr>
        <p:spPr bwMode="auto">
          <a:xfrm>
            <a:off x="0" y="0"/>
            <a:ext cx="9144000" cy="6858000"/>
          </a:xfrm>
          <a:prstGeom prst="rect">
            <a:avLst/>
          </a:prstGeom>
          <a:gradFill rotWithShape="0">
            <a:gsLst>
              <a:gs pos="0">
                <a:srgbClr val="3333FF"/>
              </a:gs>
              <a:gs pos="50000">
                <a:srgbClr val="6699FF"/>
              </a:gs>
              <a:gs pos="100000">
                <a:srgbClr val="3333FF"/>
              </a:gs>
            </a:gsLst>
            <a:lin ang="18900000" scaled="1"/>
          </a:gradFill>
          <a:ln w="9525">
            <a:solidFill>
              <a:schemeClr val="tx1"/>
            </a:solidFill>
            <a:miter lim="800000"/>
            <a:headEnd/>
            <a:tailEnd/>
          </a:ln>
          <a:effectLst/>
        </p:spPr>
        <p:txBody>
          <a:bodyPr wrap="none" anchor="ctr"/>
          <a:lstStyle/>
          <a:p>
            <a:endParaRPr lang="en-GB"/>
          </a:p>
        </p:txBody>
      </p:sp>
      <p:pic>
        <p:nvPicPr>
          <p:cNvPr id="327692" name="Picture 12"/>
          <p:cNvPicPr>
            <a:picLocks noChangeAspect="1" noChangeArrowheads="1"/>
          </p:cNvPicPr>
          <p:nvPr/>
        </p:nvPicPr>
        <p:blipFill>
          <a:blip r:embed="rId3" cstate="print"/>
          <a:srcRect/>
          <a:stretch>
            <a:fillRect/>
          </a:stretch>
        </p:blipFill>
        <p:spPr bwMode="auto">
          <a:xfrm>
            <a:off x="2809875" y="1397000"/>
            <a:ext cx="3522663" cy="4059238"/>
          </a:xfrm>
          <a:prstGeom prst="rect">
            <a:avLst/>
          </a:prstGeom>
          <a:noFill/>
          <a:ln w="9525">
            <a:noFill/>
            <a:miter lim="800000"/>
            <a:headEnd/>
            <a:tailEnd/>
          </a:ln>
          <a:effectLst/>
        </p:spPr>
      </p:pic>
      <p:sp>
        <p:nvSpPr>
          <p:cNvPr id="327685" name="Rectangle 5"/>
          <p:cNvSpPr>
            <a:spLocks noGrp="1" noChangeArrowheads="1"/>
          </p:cNvSpPr>
          <p:nvPr>
            <p:ph type="title"/>
          </p:nvPr>
        </p:nvSpPr>
        <p:spPr bwMode="auto">
          <a:xfrm>
            <a:off x="609600" y="609600"/>
            <a:ext cx="7772400" cy="762000"/>
          </a:xfrm>
          <a:noFill/>
          <a:ln>
            <a:miter lim="800000"/>
            <a:headEnd/>
            <a:tailEnd/>
          </a:ln>
        </p:spPr>
        <p:txBody>
          <a:bodyPr vert="horz" wrap="square" lIns="91440" tIns="45720" rIns="91440" bIns="45720" numCol="1" anchor="t" anchorCtr="0" compatLnSpc="1">
            <a:prstTxWarp prst="textNoShape">
              <a:avLst/>
            </a:prstTxWarp>
          </a:bodyPr>
          <a:lstStyle/>
          <a:p>
            <a:pPr algn="ctr"/>
            <a:r>
              <a:rPr lang="en-GB"/>
              <a:t>Economy - Basic Relationships</a:t>
            </a:r>
          </a:p>
        </p:txBody>
      </p:sp>
    </p:spTree>
  </p:cSld>
  <p:clrMapOvr>
    <a:masterClrMapping/>
  </p:clrMapOvr>
  <p:transition advTm="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3"/>
          <p:cNvSpPr>
            <a:spLocks noGrp="1"/>
          </p:cNvSpPr>
          <p:nvPr>
            <p:ph type="ftr" sz="quarter" idx="11"/>
          </p:nvPr>
        </p:nvSpPr>
        <p:spPr/>
        <p:txBody>
          <a:bodyPr/>
          <a:lstStyle/>
          <a:p>
            <a:r>
              <a:rPr lang="en-GB"/>
              <a:t>GCI www.gci.org.uk</a:t>
            </a:r>
          </a:p>
        </p:txBody>
      </p:sp>
      <p:sp>
        <p:nvSpPr>
          <p:cNvPr id="437253" name="Rectangle 5"/>
          <p:cNvSpPr>
            <a:spLocks noGrp="1" noChangeArrowheads="1"/>
          </p:cNvSpPr>
          <p:nvPr>
            <p:ph type="title"/>
          </p:nvPr>
        </p:nvSpPr>
        <p:spPr bwMode="auto">
          <a:xfrm>
            <a:off x="685800" y="609600"/>
            <a:ext cx="7772400" cy="1143000"/>
          </a:xfrm>
          <a:noFill/>
          <a:ln>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7254" name="Rectangle 6"/>
          <p:cNvSpPr>
            <a:spLocks noChangeArrowheads="1"/>
          </p:cNvSpPr>
          <p:nvPr/>
        </p:nvSpPr>
        <p:spPr bwMode="auto">
          <a:xfrm>
            <a:off x="0" y="0"/>
            <a:ext cx="9144000" cy="6858000"/>
          </a:xfrm>
          <a:prstGeom prst="rect">
            <a:avLst/>
          </a:prstGeom>
          <a:gradFill rotWithShape="0">
            <a:gsLst>
              <a:gs pos="0">
                <a:srgbClr val="0000FF"/>
              </a:gs>
              <a:gs pos="50000">
                <a:srgbClr val="1891D4"/>
              </a:gs>
              <a:gs pos="100000">
                <a:srgbClr val="0000FF"/>
              </a:gs>
            </a:gsLst>
            <a:lin ang="18900000" scaled="1"/>
          </a:gradFill>
          <a:ln w="9525">
            <a:solidFill>
              <a:schemeClr val="tx1"/>
            </a:solidFill>
            <a:miter lim="800000"/>
            <a:headEnd/>
            <a:tailEnd/>
          </a:ln>
          <a:effectLst/>
        </p:spPr>
        <p:txBody>
          <a:bodyPr wrap="none" anchor="ctr"/>
          <a:lstStyle/>
          <a:p>
            <a:endParaRPr lang="en-GB"/>
          </a:p>
        </p:txBody>
      </p:sp>
      <p:pic>
        <p:nvPicPr>
          <p:cNvPr id="437255" name="Picture 7"/>
          <p:cNvPicPr>
            <a:picLocks noChangeAspect="1" noChangeArrowheads="1"/>
          </p:cNvPicPr>
          <p:nvPr/>
        </p:nvPicPr>
        <p:blipFill>
          <a:blip r:embed="rId4" cstate="print"/>
          <a:srcRect/>
          <a:stretch>
            <a:fillRect/>
          </a:stretch>
        </p:blipFill>
        <p:spPr bwMode="auto">
          <a:xfrm>
            <a:off x="2809875" y="1397000"/>
            <a:ext cx="3522663" cy="4059238"/>
          </a:xfrm>
          <a:prstGeom prst="rect">
            <a:avLst/>
          </a:prstGeom>
          <a:noFill/>
          <a:ln w="9525">
            <a:noFill/>
            <a:miter lim="800000"/>
            <a:headEnd/>
            <a:tailEnd/>
          </a:ln>
          <a:effectLst/>
        </p:spPr>
      </p:pic>
      <p:pic>
        <p:nvPicPr>
          <p:cNvPr id="437256" name="Picture 8"/>
          <p:cNvPicPr>
            <a:picLocks noChangeAspect="1" noChangeArrowheads="1"/>
          </p:cNvPicPr>
          <p:nvPr/>
        </p:nvPicPr>
        <p:blipFill>
          <a:blip r:embed="rId5" cstate="print"/>
          <a:srcRect/>
          <a:stretch>
            <a:fillRect/>
          </a:stretch>
        </p:blipFill>
        <p:spPr bwMode="auto">
          <a:xfrm>
            <a:off x="3089275" y="2019300"/>
            <a:ext cx="2965450" cy="3422650"/>
          </a:xfrm>
          <a:prstGeom prst="rect">
            <a:avLst/>
          </a:prstGeom>
          <a:noFill/>
          <a:ln w="9525">
            <a:noFill/>
            <a:miter lim="800000"/>
            <a:headEnd/>
            <a:tailEnd/>
          </a:ln>
          <a:effectLst/>
        </p:spPr>
      </p:pic>
      <p:pic>
        <p:nvPicPr>
          <p:cNvPr id="437257" name="Picture 9"/>
          <p:cNvPicPr>
            <a:picLocks noChangeAspect="1" noChangeArrowheads="1"/>
          </p:cNvPicPr>
          <p:nvPr/>
        </p:nvPicPr>
        <p:blipFill>
          <a:blip r:embed="rId5" cstate="print"/>
          <a:srcRect/>
          <a:stretch>
            <a:fillRect/>
          </a:stretch>
        </p:blipFill>
        <p:spPr bwMode="auto">
          <a:xfrm>
            <a:off x="3386138" y="2705100"/>
            <a:ext cx="2371725" cy="2736850"/>
          </a:xfrm>
          <a:prstGeom prst="rect">
            <a:avLst/>
          </a:prstGeom>
          <a:noFill/>
          <a:ln w="9525">
            <a:noFill/>
            <a:miter lim="800000"/>
            <a:headEnd/>
            <a:tailEnd/>
          </a:ln>
          <a:effectLst/>
        </p:spPr>
      </p:pic>
      <p:pic>
        <p:nvPicPr>
          <p:cNvPr id="437258" name="Picture 10"/>
          <p:cNvPicPr>
            <a:picLocks noChangeAspect="1" noChangeArrowheads="1"/>
          </p:cNvPicPr>
          <p:nvPr/>
        </p:nvPicPr>
        <p:blipFill>
          <a:blip r:embed="rId5" cstate="print"/>
          <a:srcRect/>
          <a:stretch>
            <a:fillRect/>
          </a:stretch>
        </p:blipFill>
        <p:spPr bwMode="auto">
          <a:xfrm>
            <a:off x="3663950" y="3346450"/>
            <a:ext cx="1816100" cy="2095500"/>
          </a:xfrm>
          <a:prstGeom prst="rect">
            <a:avLst/>
          </a:prstGeom>
          <a:noFill/>
          <a:ln w="9525">
            <a:noFill/>
            <a:miter lim="800000"/>
            <a:headEnd/>
            <a:tailEnd/>
          </a:ln>
          <a:effectLst/>
        </p:spPr>
      </p:pic>
      <p:pic>
        <p:nvPicPr>
          <p:cNvPr id="437259" name="Picture 11"/>
          <p:cNvPicPr>
            <a:picLocks noChangeAspect="1" noChangeArrowheads="1"/>
          </p:cNvPicPr>
          <p:nvPr/>
        </p:nvPicPr>
        <p:blipFill>
          <a:blip r:embed="rId5" cstate="print"/>
          <a:srcRect/>
          <a:stretch>
            <a:fillRect/>
          </a:stretch>
        </p:blipFill>
        <p:spPr bwMode="auto">
          <a:xfrm>
            <a:off x="3840163" y="3890963"/>
            <a:ext cx="1463675" cy="1689100"/>
          </a:xfrm>
          <a:prstGeom prst="rect">
            <a:avLst/>
          </a:prstGeom>
          <a:noFill/>
          <a:ln w="9525">
            <a:noFill/>
            <a:miter lim="800000"/>
            <a:headEnd/>
            <a:tailEnd/>
          </a:ln>
          <a:effectLst/>
        </p:spPr>
      </p:pic>
      <p:pic>
        <p:nvPicPr>
          <p:cNvPr id="437260" name="Picture 12"/>
          <p:cNvPicPr>
            <a:picLocks noChangeAspect="1" noChangeArrowheads="1"/>
          </p:cNvPicPr>
          <p:nvPr/>
        </p:nvPicPr>
        <p:blipFill>
          <a:blip r:embed="rId5" cstate="print"/>
          <a:srcRect/>
          <a:stretch>
            <a:fillRect/>
          </a:stretch>
        </p:blipFill>
        <p:spPr bwMode="auto">
          <a:xfrm>
            <a:off x="4044950" y="4595813"/>
            <a:ext cx="1054100" cy="1219200"/>
          </a:xfrm>
          <a:prstGeom prst="rect">
            <a:avLst/>
          </a:prstGeom>
          <a:noFill/>
          <a:ln w="9525">
            <a:noFill/>
            <a:miter lim="800000"/>
            <a:headEnd/>
            <a:tailEnd/>
          </a:ln>
          <a:effectLst/>
        </p:spPr>
      </p:pic>
      <p:graphicFrame>
        <p:nvGraphicFramePr>
          <p:cNvPr id="437261" name="Object 13"/>
          <p:cNvGraphicFramePr>
            <a:graphicFrameLocks noChangeAspect="1"/>
          </p:cNvGraphicFramePr>
          <p:nvPr/>
        </p:nvGraphicFramePr>
        <p:xfrm>
          <a:off x="4110038" y="5165725"/>
          <a:ext cx="922337" cy="1062038"/>
        </p:xfrm>
        <a:graphic>
          <a:graphicData uri="http://schemas.openxmlformats.org/presentationml/2006/ole">
            <p:oleObj spid="_x0000_s437261" name="CorelDRAW" r:id="rId6" imgW="923040" imgH="1062360" progId="CorelDraw.Graphic.8">
              <p:embed/>
            </p:oleObj>
          </a:graphicData>
        </a:graphic>
      </p:graphicFrame>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37256"/>
                                        </p:tgtEl>
                                        <p:attrNameLst>
                                          <p:attrName>style.visibility</p:attrName>
                                        </p:attrNameLst>
                                      </p:cBhvr>
                                      <p:to>
                                        <p:strVal val="visible"/>
                                      </p:to>
                                    </p:set>
                                    <p:anim calcmode="lin" valueType="num">
                                      <p:cBhvr>
                                        <p:cTn id="7" dur="500" fill="hold"/>
                                        <p:tgtEl>
                                          <p:spTgt spid="437256"/>
                                        </p:tgtEl>
                                        <p:attrNameLst>
                                          <p:attrName>ppt_w</p:attrName>
                                        </p:attrNameLst>
                                      </p:cBhvr>
                                      <p:tavLst>
                                        <p:tav tm="0">
                                          <p:val>
                                            <p:fltVal val="0"/>
                                          </p:val>
                                        </p:tav>
                                        <p:tav tm="100000">
                                          <p:val>
                                            <p:strVal val="#ppt_w"/>
                                          </p:val>
                                        </p:tav>
                                      </p:tavLst>
                                    </p:anim>
                                    <p:anim calcmode="lin" valueType="num">
                                      <p:cBhvr>
                                        <p:cTn id="8" dur="500" fill="hold"/>
                                        <p:tgtEl>
                                          <p:spTgt spid="43725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437257"/>
                                        </p:tgtEl>
                                        <p:attrNameLst>
                                          <p:attrName>style.visibility</p:attrName>
                                        </p:attrNameLst>
                                      </p:cBhvr>
                                      <p:to>
                                        <p:strVal val="visible"/>
                                      </p:to>
                                    </p:set>
                                    <p:anim calcmode="lin" valueType="num">
                                      <p:cBhvr>
                                        <p:cTn id="12" dur="500" fill="hold"/>
                                        <p:tgtEl>
                                          <p:spTgt spid="437257"/>
                                        </p:tgtEl>
                                        <p:attrNameLst>
                                          <p:attrName>ppt_w</p:attrName>
                                        </p:attrNameLst>
                                      </p:cBhvr>
                                      <p:tavLst>
                                        <p:tav tm="0">
                                          <p:val>
                                            <p:fltVal val="0"/>
                                          </p:val>
                                        </p:tav>
                                        <p:tav tm="100000">
                                          <p:val>
                                            <p:strVal val="#ppt_w"/>
                                          </p:val>
                                        </p:tav>
                                      </p:tavLst>
                                    </p:anim>
                                    <p:anim calcmode="lin" valueType="num">
                                      <p:cBhvr>
                                        <p:cTn id="13" dur="500" fill="hold"/>
                                        <p:tgtEl>
                                          <p:spTgt spid="437257"/>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437258"/>
                                        </p:tgtEl>
                                        <p:attrNameLst>
                                          <p:attrName>style.visibility</p:attrName>
                                        </p:attrNameLst>
                                      </p:cBhvr>
                                      <p:to>
                                        <p:strVal val="visible"/>
                                      </p:to>
                                    </p:set>
                                    <p:anim calcmode="lin" valueType="num">
                                      <p:cBhvr>
                                        <p:cTn id="17" dur="500" fill="hold"/>
                                        <p:tgtEl>
                                          <p:spTgt spid="437258"/>
                                        </p:tgtEl>
                                        <p:attrNameLst>
                                          <p:attrName>ppt_w</p:attrName>
                                        </p:attrNameLst>
                                      </p:cBhvr>
                                      <p:tavLst>
                                        <p:tav tm="0">
                                          <p:val>
                                            <p:fltVal val="0"/>
                                          </p:val>
                                        </p:tav>
                                        <p:tav tm="100000">
                                          <p:val>
                                            <p:strVal val="#ppt_w"/>
                                          </p:val>
                                        </p:tav>
                                      </p:tavLst>
                                    </p:anim>
                                    <p:anim calcmode="lin" valueType="num">
                                      <p:cBhvr>
                                        <p:cTn id="18" dur="500" fill="hold"/>
                                        <p:tgtEl>
                                          <p:spTgt spid="437258"/>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437259"/>
                                        </p:tgtEl>
                                        <p:attrNameLst>
                                          <p:attrName>style.visibility</p:attrName>
                                        </p:attrNameLst>
                                      </p:cBhvr>
                                      <p:to>
                                        <p:strVal val="visible"/>
                                      </p:to>
                                    </p:set>
                                    <p:anim calcmode="lin" valueType="num">
                                      <p:cBhvr>
                                        <p:cTn id="22" dur="500" fill="hold"/>
                                        <p:tgtEl>
                                          <p:spTgt spid="437259"/>
                                        </p:tgtEl>
                                        <p:attrNameLst>
                                          <p:attrName>ppt_w</p:attrName>
                                        </p:attrNameLst>
                                      </p:cBhvr>
                                      <p:tavLst>
                                        <p:tav tm="0">
                                          <p:val>
                                            <p:fltVal val="0"/>
                                          </p:val>
                                        </p:tav>
                                        <p:tav tm="100000">
                                          <p:val>
                                            <p:strVal val="#ppt_w"/>
                                          </p:val>
                                        </p:tav>
                                      </p:tavLst>
                                    </p:anim>
                                    <p:anim calcmode="lin" valueType="num">
                                      <p:cBhvr>
                                        <p:cTn id="23" dur="500" fill="hold"/>
                                        <p:tgtEl>
                                          <p:spTgt spid="437259"/>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437260"/>
                                        </p:tgtEl>
                                        <p:attrNameLst>
                                          <p:attrName>style.visibility</p:attrName>
                                        </p:attrNameLst>
                                      </p:cBhvr>
                                      <p:to>
                                        <p:strVal val="visible"/>
                                      </p:to>
                                    </p:set>
                                    <p:anim calcmode="lin" valueType="num">
                                      <p:cBhvr>
                                        <p:cTn id="27" dur="500" fill="hold"/>
                                        <p:tgtEl>
                                          <p:spTgt spid="437260"/>
                                        </p:tgtEl>
                                        <p:attrNameLst>
                                          <p:attrName>ppt_w</p:attrName>
                                        </p:attrNameLst>
                                      </p:cBhvr>
                                      <p:tavLst>
                                        <p:tav tm="0">
                                          <p:val>
                                            <p:fltVal val="0"/>
                                          </p:val>
                                        </p:tav>
                                        <p:tav tm="100000">
                                          <p:val>
                                            <p:strVal val="#ppt_w"/>
                                          </p:val>
                                        </p:tav>
                                      </p:tavLst>
                                    </p:anim>
                                    <p:anim calcmode="lin" valueType="num">
                                      <p:cBhvr>
                                        <p:cTn id="28" dur="500" fill="hold"/>
                                        <p:tgtEl>
                                          <p:spTgt spid="437260"/>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437261"/>
                                        </p:tgtEl>
                                        <p:attrNameLst>
                                          <p:attrName>style.visibility</p:attrName>
                                        </p:attrNameLst>
                                      </p:cBhvr>
                                      <p:to>
                                        <p:strVal val="visible"/>
                                      </p:to>
                                    </p:set>
                                    <p:anim calcmode="lin" valueType="num">
                                      <p:cBhvr>
                                        <p:cTn id="32" dur="500" fill="hold"/>
                                        <p:tgtEl>
                                          <p:spTgt spid="437261"/>
                                        </p:tgtEl>
                                        <p:attrNameLst>
                                          <p:attrName>ppt_w</p:attrName>
                                        </p:attrNameLst>
                                      </p:cBhvr>
                                      <p:tavLst>
                                        <p:tav tm="0">
                                          <p:val>
                                            <p:fltVal val="0"/>
                                          </p:val>
                                        </p:tav>
                                        <p:tav tm="100000">
                                          <p:val>
                                            <p:strVal val="#ppt_w"/>
                                          </p:val>
                                        </p:tav>
                                      </p:tavLst>
                                    </p:anim>
                                    <p:anim calcmode="lin" valueType="num">
                                      <p:cBhvr>
                                        <p:cTn id="33" dur="500" fill="hold"/>
                                        <p:tgtEl>
                                          <p:spTgt spid="4372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3"/>
          <p:cNvSpPr>
            <a:spLocks noGrp="1"/>
          </p:cNvSpPr>
          <p:nvPr>
            <p:ph type="ftr" sz="quarter" idx="11"/>
          </p:nvPr>
        </p:nvSpPr>
        <p:spPr/>
        <p:txBody>
          <a:bodyPr/>
          <a:lstStyle/>
          <a:p>
            <a:r>
              <a:rPr lang="en-GB"/>
              <a:t>GCI www.gci.org.uk</a:t>
            </a:r>
          </a:p>
        </p:txBody>
      </p:sp>
      <p:sp>
        <p:nvSpPr>
          <p:cNvPr id="357406" name="Rectangle 30"/>
          <p:cNvSpPr>
            <a:spLocks noChangeArrowheads="1"/>
          </p:cNvSpPr>
          <p:nvPr/>
        </p:nvSpPr>
        <p:spPr bwMode="auto">
          <a:xfrm>
            <a:off x="0" y="0"/>
            <a:ext cx="9144000" cy="6858000"/>
          </a:xfrm>
          <a:prstGeom prst="rect">
            <a:avLst/>
          </a:prstGeom>
          <a:gradFill rotWithShape="0">
            <a:gsLst>
              <a:gs pos="0">
                <a:srgbClr val="3333FF"/>
              </a:gs>
              <a:gs pos="50000">
                <a:srgbClr val="6699FF"/>
              </a:gs>
              <a:gs pos="100000">
                <a:srgbClr val="3333FF"/>
              </a:gs>
            </a:gsLst>
            <a:lin ang="18900000" scaled="1"/>
          </a:gradFill>
          <a:ln w="9525">
            <a:solidFill>
              <a:schemeClr val="tx1"/>
            </a:solidFill>
            <a:miter lim="800000"/>
            <a:headEnd/>
            <a:tailEnd/>
          </a:ln>
          <a:effectLst/>
        </p:spPr>
        <p:txBody>
          <a:bodyPr wrap="none" anchor="ctr"/>
          <a:lstStyle/>
          <a:p>
            <a:endParaRPr lang="en-GB"/>
          </a:p>
        </p:txBody>
      </p:sp>
      <p:pic>
        <p:nvPicPr>
          <p:cNvPr id="357379" name="Picture 3"/>
          <p:cNvPicPr>
            <a:picLocks noChangeAspect="1" noChangeArrowheads="1"/>
          </p:cNvPicPr>
          <p:nvPr/>
        </p:nvPicPr>
        <p:blipFill>
          <a:blip r:embed="rId4" cstate="print"/>
          <a:srcRect/>
          <a:stretch>
            <a:fillRect/>
          </a:stretch>
        </p:blipFill>
        <p:spPr bwMode="auto">
          <a:xfrm>
            <a:off x="708025" y="3736975"/>
            <a:ext cx="8088313" cy="1004888"/>
          </a:xfrm>
          <a:prstGeom prst="rect">
            <a:avLst/>
          </a:prstGeom>
          <a:noFill/>
          <a:ln w="9525">
            <a:noFill/>
            <a:miter lim="800000"/>
            <a:headEnd/>
            <a:tailEnd/>
          </a:ln>
          <a:effectLst/>
        </p:spPr>
      </p:pic>
      <p:pic>
        <p:nvPicPr>
          <p:cNvPr id="357380" name="Picture 4"/>
          <p:cNvPicPr>
            <a:picLocks noChangeAspect="1" noChangeArrowheads="1"/>
          </p:cNvPicPr>
          <p:nvPr/>
        </p:nvPicPr>
        <p:blipFill>
          <a:blip r:embed="rId5" cstate="print"/>
          <a:srcRect/>
          <a:stretch>
            <a:fillRect/>
          </a:stretch>
        </p:blipFill>
        <p:spPr bwMode="auto">
          <a:xfrm>
            <a:off x="719138" y="2954338"/>
            <a:ext cx="7996237" cy="2173287"/>
          </a:xfrm>
          <a:prstGeom prst="rect">
            <a:avLst/>
          </a:prstGeom>
          <a:noFill/>
          <a:ln w="9525">
            <a:noFill/>
            <a:miter lim="800000"/>
            <a:headEnd/>
            <a:tailEnd/>
          </a:ln>
          <a:effectLst/>
        </p:spPr>
      </p:pic>
      <p:pic>
        <p:nvPicPr>
          <p:cNvPr id="357381" name="Picture 5"/>
          <p:cNvPicPr>
            <a:picLocks noChangeAspect="1" noChangeArrowheads="1"/>
          </p:cNvPicPr>
          <p:nvPr/>
        </p:nvPicPr>
        <p:blipFill>
          <a:blip r:embed="rId6" cstate="print"/>
          <a:srcRect/>
          <a:stretch>
            <a:fillRect/>
          </a:stretch>
        </p:blipFill>
        <p:spPr bwMode="auto">
          <a:xfrm>
            <a:off x="719138" y="3316288"/>
            <a:ext cx="8078787" cy="2301875"/>
          </a:xfrm>
          <a:prstGeom prst="rect">
            <a:avLst/>
          </a:prstGeom>
          <a:noFill/>
          <a:ln w="9525">
            <a:noFill/>
            <a:miter lim="800000"/>
            <a:headEnd/>
            <a:tailEnd/>
          </a:ln>
          <a:effectLst/>
        </p:spPr>
      </p:pic>
      <p:sp>
        <p:nvSpPr>
          <p:cNvPr id="357382" name="Rectangle 6"/>
          <p:cNvSpPr>
            <a:spLocks noGrp="1" noChangeArrowheads="1"/>
          </p:cNvSpPr>
          <p:nvPr>
            <p:ph type="title"/>
          </p:nvPr>
        </p:nvSpPr>
        <p:spPr bwMode="auto">
          <a:xfrm>
            <a:off x="685800" y="609600"/>
            <a:ext cx="7772400" cy="762000"/>
          </a:xfrm>
          <a:noFill/>
          <a:ln>
            <a:miter lim="800000"/>
            <a:headEnd/>
            <a:tailEnd/>
          </a:ln>
        </p:spPr>
        <p:txBody>
          <a:bodyPr vert="horz" wrap="square" lIns="91440" tIns="45720" rIns="91440" bIns="45720" numCol="1" anchor="t" anchorCtr="0" compatLnSpc="1">
            <a:prstTxWarp prst="textNoShape">
              <a:avLst/>
            </a:prstTxWarp>
          </a:bodyPr>
          <a:lstStyle/>
          <a:p>
            <a:pPr algn="ctr"/>
            <a:r>
              <a:rPr lang="en-GB"/>
              <a:t>PPP $:tonne ‘Efficiency’ - 1990</a:t>
            </a:r>
          </a:p>
        </p:txBody>
      </p:sp>
      <p:pic>
        <p:nvPicPr>
          <p:cNvPr id="357383" name="Picture 7"/>
          <p:cNvPicPr>
            <a:picLocks noChangeAspect="1" noChangeArrowheads="1"/>
          </p:cNvPicPr>
          <p:nvPr/>
        </p:nvPicPr>
        <p:blipFill>
          <a:blip r:embed="rId7" cstate="print"/>
          <a:srcRect/>
          <a:stretch>
            <a:fillRect/>
          </a:stretch>
        </p:blipFill>
        <p:spPr bwMode="auto">
          <a:xfrm>
            <a:off x="2311400" y="1455738"/>
            <a:ext cx="4521200" cy="574675"/>
          </a:xfrm>
          <a:prstGeom prst="rect">
            <a:avLst/>
          </a:prstGeom>
          <a:noFill/>
          <a:ln w="9525">
            <a:noFill/>
            <a:miter lim="800000"/>
            <a:headEnd/>
            <a:tailEnd/>
          </a:ln>
          <a:effectLst/>
        </p:spPr>
      </p:pic>
      <p:graphicFrame>
        <p:nvGraphicFramePr>
          <p:cNvPr id="357384" name="Object 8"/>
          <p:cNvGraphicFramePr>
            <a:graphicFrameLocks noChangeAspect="1"/>
          </p:cNvGraphicFramePr>
          <p:nvPr/>
        </p:nvGraphicFramePr>
        <p:xfrm>
          <a:off x="838200" y="2362200"/>
          <a:ext cx="727075" cy="561975"/>
        </p:xfrm>
        <a:graphic>
          <a:graphicData uri="http://schemas.openxmlformats.org/presentationml/2006/ole">
            <p:oleObj spid="_x0000_s357384" name="CorelDRAW" r:id="rId8" imgW="726840" imgH="561240" progId="CorelDraw.Graphic.8">
              <p:embed/>
            </p:oleObj>
          </a:graphicData>
        </a:graphic>
      </p:graphicFrame>
      <p:graphicFrame>
        <p:nvGraphicFramePr>
          <p:cNvPr id="357385" name="Object 9"/>
          <p:cNvGraphicFramePr>
            <a:graphicFrameLocks noChangeAspect="1"/>
          </p:cNvGraphicFramePr>
          <p:nvPr/>
        </p:nvGraphicFramePr>
        <p:xfrm>
          <a:off x="1828800" y="2743200"/>
          <a:ext cx="693738" cy="538163"/>
        </p:xfrm>
        <a:graphic>
          <a:graphicData uri="http://schemas.openxmlformats.org/presentationml/2006/ole">
            <p:oleObj spid="_x0000_s357385" name="CorelDRAW" r:id="rId9" imgW="694080" imgH="538200" progId="CorelDraw.Graphic.8">
              <p:embed/>
            </p:oleObj>
          </a:graphicData>
        </a:graphic>
      </p:graphicFrame>
      <p:graphicFrame>
        <p:nvGraphicFramePr>
          <p:cNvPr id="357386" name="Object 10"/>
          <p:cNvGraphicFramePr>
            <a:graphicFrameLocks noChangeAspect="1"/>
          </p:cNvGraphicFramePr>
          <p:nvPr/>
        </p:nvGraphicFramePr>
        <p:xfrm>
          <a:off x="2925763" y="3019425"/>
          <a:ext cx="687387" cy="512763"/>
        </p:xfrm>
        <a:graphic>
          <a:graphicData uri="http://schemas.openxmlformats.org/presentationml/2006/ole">
            <p:oleObj spid="_x0000_s357386" name="CorelDRAW" r:id="rId10" imgW="687960" imgH="512280" progId="CorelDraw.Graphic.8">
              <p:embed/>
            </p:oleObj>
          </a:graphicData>
        </a:graphic>
      </p:graphicFrame>
      <p:graphicFrame>
        <p:nvGraphicFramePr>
          <p:cNvPr id="357387" name="Object 11"/>
          <p:cNvGraphicFramePr>
            <a:graphicFrameLocks noChangeAspect="1"/>
          </p:cNvGraphicFramePr>
          <p:nvPr/>
        </p:nvGraphicFramePr>
        <p:xfrm>
          <a:off x="3843338" y="3160713"/>
          <a:ext cx="728662" cy="534987"/>
        </p:xfrm>
        <a:graphic>
          <a:graphicData uri="http://schemas.openxmlformats.org/presentationml/2006/ole">
            <p:oleObj spid="_x0000_s357387" name="CorelDRAW" r:id="rId11" imgW="727920" imgH="535320" progId="CorelDraw.Graphic.8">
              <p:embed/>
            </p:oleObj>
          </a:graphicData>
        </a:graphic>
      </p:graphicFrame>
      <p:graphicFrame>
        <p:nvGraphicFramePr>
          <p:cNvPr id="357388" name="Object 12"/>
          <p:cNvGraphicFramePr>
            <a:graphicFrameLocks noChangeAspect="1"/>
          </p:cNvGraphicFramePr>
          <p:nvPr/>
        </p:nvGraphicFramePr>
        <p:xfrm>
          <a:off x="5003800" y="4562475"/>
          <a:ext cx="723900" cy="511175"/>
        </p:xfrm>
        <a:graphic>
          <a:graphicData uri="http://schemas.openxmlformats.org/presentationml/2006/ole">
            <p:oleObj spid="_x0000_s357388" name="CorelDRAW" r:id="rId12" imgW="723600" imgH="511560" progId="CorelDraw.Graphic.8">
              <p:embed/>
            </p:oleObj>
          </a:graphicData>
        </a:graphic>
      </p:graphicFrame>
      <p:graphicFrame>
        <p:nvGraphicFramePr>
          <p:cNvPr id="357389" name="Object 13"/>
          <p:cNvGraphicFramePr>
            <a:graphicFrameLocks noChangeAspect="1"/>
          </p:cNvGraphicFramePr>
          <p:nvPr/>
        </p:nvGraphicFramePr>
        <p:xfrm>
          <a:off x="6357938" y="4814888"/>
          <a:ext cx="685800" cy="515937"/>
        </p:xfrm>
        <a:graphic>
          <a:graphicData uri="http://schemas.openxmlformats.org/presentationml/2006/ole">
            <p:oleObj spid="_x0000_s357389" name="CorelDRAW" r:id="rId13" imgW="686160" imgH="515880" progId="CorelDraw.Graphic.8">
              <p:embed/>
            </p:oleObj>
          </a:graphicData>
        </a:graphic>
      </p:graphicFrame>
      <p:graphicFrame>
        <p:nvGraphicFramePr>
          <p:cNvPr id="357390" name="Object 14"/>
          <p:cNvGraphicFramePr>
            <a:graphicFrameLocks noChangeAspect="1"/>
          </p:cNvGraphicFramePr>
          <p:nvPr/>
        </p:nvGraphicFramePr>
        <p:xfrm>
          <a:off x="7219950" y="5130800"/>
          <a:ext cx="654050" cy="487363"/>
        </p:xfrm>
        <a:graphic>
          <a:graphicData uri="http://schemas.openxmlformats.org/presentationml/2006/ole">
            <p:oleObj spid="_x0000_s357390" name="CorelDRAW" r:id="rId14" imgW="654120" imgH="487800" progId="CorelDraw.Graphic.8">
              <p:embed/>
            </p:oleObj>
          </a:graphicData>
        </a:graphic>
      </p:graphicFrame>
      <p:sp>
        <p:nvSpPr>
          <p:cNvPr id="357391" name="Text Box 15"/>
          <p:cNvSpPr txBox="1">
            <a:spLocks noChangeArrowheads="1"/>
          </p:cNvSpPr>
          <p:nvPr/>
        </p:nvSpPr>
        <p:spPr bwMode="auto">
          <a:xfrm>
            <a:off x="350838" y="4648200"/>
            <a:ext cx="487362" cy="274638"/>
          </a:xfrm>
          <a:prstGeom prst="rect">
            <a:avLst/>
          </a:prstGeom>
          <a:noFill/>
          <a:ln w="9525">
            <a:noFill/>
            <a:miter lim="800000"/>
            <a:headEnd/>
            <a:tailEnd/>
          </a:ln>
          <a:effectLst/>
        </p:spPr>
        <p:txBody>
          <a:bodyPr wrap="none">
            <a:spAutoFit/>
          </a:bodyPr>
          <a:lstStyle/>
          <a:p>
            <a:pPr algn="r"/>
            <a:r>
              <a:rPr lang="en-GB" sz="1200" b="1"/>
              <a:t>10%</a:t>
            </a:r>
          </a:p>
        </p:txBody>
      </p:sp>
      <p:sp>
        <p:nvSpPr>
          <p:cNvPr id="357392" name="Text Box 16"/>
          <p:cNvSpPr txBox="1">
            <a:spLocks noChangeArrowheads="1"/>
          </p:cNvSpPr>
          <p:nvPr/>
        </p:nvSpPr>
        <p:spPr bwMode="auto">
          <a:xfrm>
            <a:off x="266700" y="4191000"/>
            <a:ext cx="571500" cy="274638"/>
          </a:xfrm>
          <a:prstGeom prst="rect">
            <a:avLst/>
          </a:prstGeom>
          <a:noFill/>
          <a:ln w="9525">
            <a:noFill/>
            <a:miter lim="800000"/>
            <a:headEnd/>
            <a:tailEnd/>
          </a:ln>
          <a:effectLst/>
        </p:spPr>
        <p:txBody>
          <a:bodyPr wrap="none">
            <a:spAutoFit/>
          </a:bodyPr>
          <a:lstStyle/>
          <a:p>
            <a:pPr algn="r"/>
            <a:r>
              <a:rPr lang="en-GB" sz="1200" b="1"/>
              <a:t>100%</a:t>
            </a:r>
          </a:p>
        </p:txBody>
      </p:sp>
      <p:sp>
        <p:nvSpPr>
          <p:cNvPr id="357393" name="Text Box 17"/>
          <p:cNvSpPr txBox="1">
            <a:spLocks noChangeArrowheads="1"/>
          </p:cNvSpPr>
          <p:nvPr/>
        </p:nvSpPr>
        <p:spPr bwMode="auto">
          <a:xfrm>
            <a:off x="139700" y="3733800"/>
            <a:ext cx="698500" cy="274638"/>
          </a:xfrm>
          <a:prstGeom prst="rect">
            <a:avLst/>
          </a:prstGeom>
          <a:noFill/>
          <a:ln w="9525">
            <a:noFill/>
            <a:miter lim="800000"/>
            <a:headEnd/>
            <a:tailEnd/>
          </a:ln>
          <a:effectLst/>
        </p:spPr>
        <p:txBody>
          <a:bodyPr wrap="none">
            <a:spAutoFit/>
          </a:bodyPr>
          <a:lstStyle/>
          <a:p>
            <a:pPr algn="r"/>
            <a:r>
              <a:rPr lang="en-GB" sz="1200" b="1"/>
              <a:t>1,000%</a:t>
            </a:r>
          </a:p>
        </p:txBody>
      </p:sp>
      <p:sp>
        <p:nvSpPr>
          <p:cNvPr id="357394" name="Text Box 18"/>
          <p:cNvSpPr txBox="1">
            <a:spLocks noChangeArrowheads="1"/>
          </p:cNvSpPr>
          <p:nvPr/>
        </p:nvSpPr>
        <p:spPr bwMode="auto">
          <a:xfrm>
            <a:off x="55563" y="3290888"/>
            <a:ext cx="782637" cy="274637"/>
          </a:xfrm>
          <a:prstGeom prst="rect">
            <a:avLst/>
          </a:prstGeom>
          <a:noFill/>
          <a:ln w="9525">
            <a:noFill/>
            <a:miter lim="800000"/>
            <a:headEnd/>
            <a:tailEnd/>
          </a:ln>
          <a:effectLst/>
        </p:spPr>
        <p:txBody>
          <a:bodyPr wrap="none">
            <a:spAutoFit/>
          </a:bodyPr>
          <a:lstStyle/>
          <a:p>
            <a:pPr algn="ctr"/>
            <a:r>
              <a:rPr lang="en-GB" sz="1200" b="1"/>
              <a:t>10,000%</a:t>
            </a:r>
          </a:p>
        </p:txBody>
      </p:sp>
      <p:sp>
        <p:nvSpPr>
          <p:cNvPr id="357395" name="Text Box 19"/>
          <p:cNvSpPr txBox="1">
            <a:spLocks noChangeArrowheads="1"/>
          </p:cNvSpPr>
          <p:nvPr/>
        </p:nvSpPr>
        <p:spPr bwMode="auto">
          <a:xfrm>
            <a:off x="314325" y="5105400"/>
            <a:ext cx="523875" cy="239713"/>
          </a:xfrm>
          <a:prstGeom prst="rect">
            <a:avLst/>
          </a:prstGeom>
          <a:noFill/>
          <a:ln w="9525">
            <a:noFill/>
            <a:miter lim="800000"/>
            <a:headEnd/>
            <a:tailEnd/>
          </a:ln>
          <a:effectLst/>
        </p:spPr>
        <p:txBody>
          <a:bodyPr tIns="10800" rIns="0">
            <a:spAutoFit/>
          </a:bodyPr>
          <a:lstStyle/>
          <a:p>
            <a:pPr algn="ctr"/>
            <a:r>
              <a:rPr lang="en-GB" sz="1200" b="1"/>
              <a:t>1%</a:t>
            </a:r>
          </a:p>
        </p:txBody>
      </p:sp>
      <p:sp>
        <p:nvSpPr>
          <p:cNvPr id="357396" name="Text Box 20"/>
          <p:cNvSpPr txBox="1">
            <a:spLocks noChangeArrowheads="1"/>
          </p:cNvSpPr>
          <p:nvPr/>
        </p:nvSpPr>
        <p:spPr bwMode="auto">
          <a:xfrm>
            <a:off x="434975" y="5440363"/>
            <a:ext cx="403225" cy="274637"/>
          </a:xfrm>
          <a:prstGeom prst="rect">
            <a:avLst/>
          </a:prstGeom>
          <a:noFill/>
          <a:ln w="9525">
            <a:noFill/>
            <a:miter lim="800000"/>
            <a:headEnd/>
            <a:tailEnd/>
          </a:ln>
          <a:effectLst/>
        </p:spPr>
        <p:txBody>
          <a:bodyPr wrap="none">
            <a:spAutoFit/>
          </a:bodyPr>
          <a:lstStyle/>
          <a:p>
            <a:pPr algn="r"/>
            <a:r>
              <a:rPr lang="en-GB" sz="1200" b="1"/>
              <a:t>0%</a:t>
            </a:r>
          </a:p>
        </p:txBody>
      </p:sp>
      <p:sp>
        <p:nvSpPr>
          <p:cNvPr id="357397" name="Text Box 21"/>
          <p:cNvSpPr txBox="1">
            <a:spLocks noChangeArrowheads="1"/>
          </p:cNvSpPr>
          <p:nvPr/>
        </p:nvSpPr>
        <p:spPr bwMode="auto">
          <a:xfrm>
            <a:off x="8656638" y="4645025"/>
            <a:ext cx="487362" cy="274638"/>
          </a:xfrm>
          <a:prstGeom prst="rect">
            <a:avLst/>
          </a:prstGeom>
          <a:noFill/>
          <a:ln w="9525">
            <a:noFill/>
            <a:miter lim="800000"/>
            <a:headEnd/>
            <a:tailEnd/>
          </a:ln>
          <a:effectLst/>
        </p:spPr>
        <p:txBody>
          <a:bodyPr wrap="none">
            <a:spAutoFit/>
          </a:bodyPr>
          <a:lstStyle/>
          <a:p>
            <a:pPr algn="r"/>
            <a:r>
              <a:rPr lang="en-GB" sz="1200" b="1"/>
              <a:t>10%</a:t>
            </a:r>
          </a:p>
        </p:txBody>
      </p:sp>
      <p:sp>
        <p:nvSpPr>
          <p:cNvPr id="357398" name="Text Box 22"/>
          <p:cNvSpPr txBox="1">
            <a:spLocks noChangeArrowheads="1"/>
          </p:cNvSpPr>
          <p:nvPr/>
        </p:nvSpPr>
        <p:spPr bwMode="auto">
          <a:xfrm>
            <a:off x="8572500" y="4187825"/>
            <a:ext cx="571500" cy="274638"/>
          </a:xfrm>
          <a:prstGeom prst="rect">
            <a:avLst/>
          </a:prstGeom>
          <a:noFill/>
          <a:ln w="9525">
            <a:noFill/>
            <a:miter lim="800000"/>
            <a:headEnd/>
            <a:tailEnd/>
          </a:ln>
          <a:effectLst/>
        </p:spPr>
        <p:txBody>
          <a:bodyPr wrap="none">
            <a:spAutoFit/>
          </a:bodyPr>
          <a:lstStyle/>
          <a:p>
            <a:pPr algn="r"/>
            <a:r>
              <a:rPr lang="en-GB" sz="1200" b="1"/>
              <a:t>100%</a:t>
            </a:r>
          </a:p>
        </p:txBody>
      </p:sp>
      <p:sp>
        <p:nvSpPr>
          <p:cNvPr id="357399" name="Text Box 23"/>
          <p:cNvSpPr txBox="1">
            <a:spLocks noChangeArrowheads="1"/>
          </p:cNvSpPr>
          <p:nvPr/>
        </p:nvSpPr>
        <p:spPr bwMode="auto">
          <a:xfrm>
            <a:off x="8445500" y="3730625"/>
            <a:ext cx="698500" cy="274638"/>
          </a:xfrm>
          <a:prstGeom prst="rect">
            <a:avLst/>
          </a:prstGeom>
          <a:noFill/>
          <a:ln w="9525">
            <a:noFill/>
            <a:miter lim="800000"/>
            <a:headEnd/>
            <a:tailEnd/>
          </a:ln>
          <a:effectLst/>
        </p:spPr>
        <p:txBody>
          <a:bodyPr wrap="none">
            <a:spAutoFit/>
          </a:bodyPr>
          <a:lstStyle/>
          <a:p>
            <a:pPr algn="r"/>
            <a:r>
              <a:rPr lang="en-GB" sz="1200" b="1"/>
              <a:t>1,000%</a:t>
            </a:r>
          </a:p>
        </p:txBody>
      </p:sp>
      <p:sp>
        <p:nvSpPr>
          <p:cNvPr id="357400" name="Text Box 24"/>
          <p:cNvSpPr txBox="1">
            <a:spLocks noChangeArrowheads="1"/>
          </p:cNvSpPr>
          <p:nvPr/>
        </p:nvSpPr>
        <p:spPr bwMode="auto">
          <a:xfrm>
            <a:off x="8361363" y="3287713"/>
            <a:ext cx="782637" cy="274637"/>
          </a:xfrm>
          <a:prstGeom prst="rect">
            <a:avLst/>
          </a:prstGeom>
          <a:noFill/>
          <a:ln w="9525">
            <a:noFill/>
            <a:miter lim="800000"/>
            <a:headEnd/>
            <a:tailEnd/>
          </a:ln>
          <a:effectLst/>
        </p:spPr>
        <p:txBody>
          <a:bodyPr wrap="none">
            <a:spAutoFit/>
          </a:bodyPr>
          <a:lstStyle/>
          <a:p>
            <a:pPr algn="ctr"/>
            <a:r>
              <a:rPr lang="en-GB" sz="1200" b="1"/>
              <a:t>10,000%</a:t>
            </a:r>
          </a:p>
        </p:txBody>
      </p:sp>
      <p:sp>
        <p:nvSpPr>
          <p:cNvPr id="357401" name="Text Box 25"/>
          <p:cNvSpPr txBox="1">
            <a:spLocks noChangeArrowheads="1"/>
          </p:cNvSpPr>
          <p:nvPr/>
        </p:nvSpPr>
        <p:spPr bwMode="auto">
          <a:xfrm>
            <a:off x="8620125" y="5102225"/>
            <a:ext cx="523875" cy="239713"/>
          </a:xfrm>
          <a:prstGeom prst="rect">
            <a:avLst/>
          </a:prstGeom>
          <a:noFill/>
          <a:ln w="9525">
            <a:noFill/>
            <a:miter lim="800000"/>
            <a:headEnd/>
            <a:tailEnd/>
          </a:ln>
          <a:effectLst/>
        </p:spPr>
        <p:txBody>
          <a:bodyPr tIns="10800" rIns="0">
            <a:spAutoFit/>
          </a:bodyPr>
          <a:lstStyle/>
          <a:p>
            <a:pPr algn="ctr"/>
            <a:r>
              <a:rPr lang="en-GB" sz="1200" b="1"/>
              <a:t>1%</a:t>
            </a:r>
          </a:p>
        </p:txBody>
      </p:sp>
      <p:sp>
        <p:nvSpPr>
          <p:cNvPr id="357402" name="Text Box 26"/>
          <p:cNvSpPr txBox="1">
            <a:spLocks noChangeArrowheads="1"/>
          </p:cNvSpPr>
          <p:nvPr/>
        </p:nvSpPr>
        <p:spPr bwMode="auto">
          <a:xfrm>
            <a:off x="8740775" y="5437188"/>
            <a:ext cx="403225" cy="274637"/>
          </a:xfrm>
          <a:prstGeom prst="rect">
            <a:avLst/>
          </a:prstGeom>
          <a:noFill/>
          <a:ln w="9525">
            <a:noFill/>
            <a:miter lim="800000"/>
            <a:headEnd/>
            <a:tailEnd/>
          </a:ln>
          <a:effectLst/>
        </p:spPr>
        <p:txBody>
          <a:bodyPr wrap="none">
            <a:spAutoFit/>
          </a:bodyPr>
          <a:lstStyle/>
          <a:p>
            <a:pPr algn="r"/>
            <a:r>
              <a:rPr lang="en-GB" sz="1200" b="1"/>
              <a:t>0%</a:t>
            </a:r>
          </a:p>
        </p:txBody>
      </p:sp>
      <p:graphicFrame>
        <p:nvGraphicFramePr>
          <p:cNvPr id="357403" name="Object 27"/>
          <p:cNvGraphicFramePr>
            <a:graphicFrameLocks noChangeAspect="1"/>
          </p:cNvGraphicFramePr>
          <p:nvPr/>
        </p:nvGraphicFramePr>
        <p:xfrm flipV="1">
          <a:off x="4135438" y="5184775"/>
          <a:ext cx="889000" cy="1028700"/>
        </p:xfrm>
        <a:graphic>
          <a:graphicData uri="http://schemas.openxmlformats.org/presentationml/2006/ole">
            <p:oleObj spid="_x0000_s357403" name="CorelDRAW" r:id="rId15" imgW="2297520" imgH="2661480" progId="CorelDraw.Graphic.8">
              <p:embed/>
            </p:oleObj>
          </a:graphicData>
        </a:graphic>
      </p:graphicFrame>
      <p:graphicFrame>
        <p:nvGraphicFramePr>
          <p:cNvPr id="357404" name="Object 28"/>
          <p:cNvGraphicFramePr>
            <a:graphicFrameLocks noChangeAspect="1"/>
          </p:cNvGraphicFramePr>
          <p:nvPr/>
        </p:nvGraphicFramePr>
        <p:xfrm flipV="1">
          <a:off x="4140200" y="5180013"/>
          <a:ext cx="879475" cy="1022350"/>
        </p:xfrm>
        <a:graphic>
          <a:graphicData uri="http://schemas.openxmlformats.org/presentationml/2006/ole">
            <p:oleObj spid="_x0000_s357404" name="CorelDRAW" r:id="rId16" imgW="2282760" imgH="2655000" progId="CorelDraw.Graphic.8">
              <p:embed/>
            </p:oleObj>
          </a:graphicData>
        </a:graphic>
      </p:graphicFrame>
      <p:graphicFrame>
        <p:nvGraphicFramePr>
          <p:cNvPr id="357405" name="Object 29"/>
          <p:cNvGraphicFramePr>
            <a:graphicFrameLocks noChangeAspect="1"/>
          </p:cNvGraphicFramePr>
          <p:nvPr/>
        </p:nvGraphicFramePr>
        <p:xfrm>
          <a:off x="4129088" y="5453063"/>
          <a:ext cx="884237" cy="500062"/>
        </p:xfrm>
        <a:graphic>
          <a:graphicData uri="http://schemas.openxmlformats.org/presentationml/2006/ole">
            <p:oleObj spid="_x0000_s357405" name="CorelDRAW" r:id="rId17" imgW="2309040" imgH="1304280" progId="CorelDraw.Graphic.8">
              <p:embed/>
            </p:oleObj>
          </a:graphicData>
        </a:graphic>
      </p:graphicFrame>
      <p:sp>
        <p:nvSpPr>
          <p:cNvPr id="357407" name="Line 31"/>
          <p:cNvSpPr>
            <a:spLocks noChangeShapeType="1"/>
          </p:cNvSpPr>
          <p:nvPr/>
        </p:nvSpPr>
        <p:spPr bwMode="auto">
          <a:xfrm flipH="1" flipV="1">
            <a:off x="7370763" y="4587875"/>
            <a:ext cx="101600" cy="552450"/>
          </a:xfrm>
          <a:prstGeom prst="line">
            <a:avLst/>
          </a:prstGeom>
          <a:noFill/>
          <a:ln w="9525">
            <a:solidFill>
              <a:schemeClr val="tx1"/>
            </a:solidFill>
            <a:round/>
            <a:headEnd/>
            <a:tailEnd type="triangle" w="med" len="med"/>
          </a:ln>
          <a:effectLst/>
        </p:spPr>
        <p:txBody>
          <a:bodyPr/>
          <a:lstStyle/>
          <a:p>
            <a:endParaRPr lang="en-GB"/>
          </a:p>
        </p:txBody>
      </p:sp>
      <p:sp>
        <p:nvSpPr>
          <p:cNvPr id="357408" name="Line 32"/>
          <p:cNvSpPr>
            <a:spLocks noChangeShapeType="1"/>
          </p:cNvSpPr>
          <p:nvPr/>
        </p:nvSpPr>
        <p:spPr bwMode="auto">
          <a:xfrm flipH="1" flipV="1">
            <a:off x="6700838" y="4535488"/>
            <a:ext cx="30162" cy="285750"/>
          </a:xfrm>
          <a:prstGeom prst="line">
            <a:avLst/>
          </a:prstGeom>
          <a:noFill/>
          <a:ln w="9525">
            <a:solidFill>
              <a:schemeClr val="tx1"/>
            </a:solidFill>
            <a:round/>
            <a:headEnd/>
            <a:tailEnd type="triangle" w="med" len="med"/>
          </a:ln>
          <a:effectLst/>
        </p:spPr>
        <p:txBody>
          <a:bodyPr/>
          <a:lstStyle/>
          <a:p>
            <a:endParaRPr lang="en-GB"/>
          </a:p>
        </p:txBody>
      </p:sp>
      <p:sp>
        <p:nvSpPr>
          <p:cNvPr id="357409" name="Line 33"/>
          <p:cNvSpPr>
            <a:spLocks noChangeShapeType="1"/>
          </p:cNvSpPr>
          <p:nvPr/>
        </p:nvSpPr>
        <p:spPr bwMode="auto">
          <a:xfrm flipV="1">
            <a:off x="5343525" y="4368800"/>
            <a:ext cx="122238" cy="207963"/>
          </a:xfrm>
          <a:prstGeom prst="line">
            <a:avLst/>
          </a:prstGeom>
          <a:noFill/>
          <a:ln w="9525">
            <a:solidFill>
              <a:schemeClr val="tx1"/>
            </a:solidFill>
            <a:round/>
            <a:headEnd/>
            <a:tailEnd type="triangle" w="med" len="med"/>
          </a:ln>
          <a:effectLst/>
        </p:spPr>
        <p:txBody>
          <a:bodyPr/>
          <a:lstStyle/>
          <a:p>
            <a:endParaRPr lang="en-GB"/>
          </a:p>
        </p:txBody>
      </p:sp>
      <p:sp>
        <p:nvSpPr>
          <p:cNvPr id="357410" name="Line 34"/>
          <p:cNvSpPr>
            <a:spLocks noChangeShapeType="1"/>
          </p:cNvSpPr>
          <p:nvPr/>
        </p:nvSpPr>
        <p:spPr bwMode="auto">
          <a:xfrm>
            <a:off x="4232275" y="3732213"/>
            <a:ext cx="177800" cy="504825"/>
          </a:xfrm>
          <a:prstGeom prst="line">
            <a:avLst/>
          </a:prstGeom>
          <a:noFill/>
          <a:ln w="9525">
            <a:solidFill>
              <a:schemeClr val="tx1"/>
            </a:solidFill>
            <a:round/>
            <a:headEnd/>
            <a:tailEnd type="triangle" w="med" len="med"/>
          </a:ln>
          <a:effectLst/>
        </p:spPr>
        <p:txBody>
          <a:bodyPr/>
          <a:lstStyle/>
          <a:p>
            <a:endParaRPr lang="en-GB"/>
          </a:p>
        </p:txBody>
      </p:sp>
      <p:sp>
        <p:nvSpPr>
          <p:cNvPr id="357411" name="Line 35"/>
          <p:cNvSpPr>
            <a:spLocks noChangeShapeType="1"/>
          </p:cNvSpPr>
          <p:nvPr/>
        </p:nvSpPr>
        <p:spPr bwMode="auto">
          <a:xfrm>
            <a:off x="3336925" y="3514725"/>
            <a:ext cx="173038" cy="625475"/>
          </a:xfrm>
          <a:prstGeom prst="line">
            <a:avLst/>
          </a:prstGeom>
          <a:noFill/>
          <a:ln w="9525">
            <a:solidFill>
              <a:schemeClr val="tx1"/>
            </a:solidFill>
            <a:round/>
            <a:headEnd/>
            <a:tailEnd type="triangle" w="med" len="med"/>
          </a:ln>
          <a:effectLst/>
        </p:spPr>
        <p:txBody>
          <a:bodyPr/>
          <a:lstStyle/>
          <a:p>
            <a:endParaRPr lang="en-GB"/>
          </a:p>
        </p:txBody>
      </p:sp>
      <p:sp>
        <p:nvSpPr>
          <p:cNvPr id="357412" name="Line 36"/>
          <p:cNvSpPr>
            <a:spLocks noChangeShapeType="1"/>
          </p:cNvSpPr>
          <p:nvPr/>
        </p:nvSpPr>
        <p:spPr bwMode="auto">
          <a:xfrm>
            <a:off x="2130425" y="3286125"/>
            <a:ext cx="150813" cy="549275"/>
          </a:xfrm>
          <a:prstGeom prst="line">
            <a:avLst/>
          </a:prstGeom>
          <a:noFill/>
          <a:ln w="9525">
            <a:solidFill>
              <a:schemeClr val="tx1"/>
            </a:solidFill>
            <a:round/>
            <a:headEnd/>
            <a:tailEnd type="triangle" w="med" len="med"/>
          </a:ln>
          <a:effectLst/>
        </p:spPr>
        <p:txBody>
          <a:bodyPr/>
          <a:lstStyle/>
          <a:p>
            <a:endParaRPr lang="en-GB"/>
          </a:p>
        </p:txBody>
      </p:sp>
      <p:sp>
        <p:nvSpPr>
          <p:cNvPr id="357413" name="Line 37"/>
          <p:cNvSpPr>
            <a:spLocks noChangeShapeType="1"/>
          </p:cNvSpPr>
          <p:nvPr/>
        </p:nvSpPr>
        <p:spPr bwMode="auto">
          <a:xfrm>
            <a:off x="1314450" y="2911475"/>
            <a:ext cx="123825" cy="374650"/>
          </a:xfrm>
          <a:prstGeom prst="line">
            <a:avLst/>
          </a:prstGeom>
          <a:noFill/>
          <a:ln w="9525">
            <a:solidFill>
              <a:schemeClr val="tx1"/>
            </a:solidFill>
            <a:round/>
            <a:headEnd/>
            <a:tailEnd type="triangle" w="med" len="med"/>
          </a:ln>
          <a:effec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57383"/>
                                        </p:tgtEl>
                                        <p:attrNameLst>
                                          <p:attrName>style.visibility</p:attrName>
                                        </p:attrNameLst>
                                      </p:cBhvr>
                                      <p:to>
                                        <p:strVal val="visible"/>
                                      </p:to>
                                    </p:set>
                                    <p:animEffect transition="in" filter="barn(outVertical)">
                                      <p:cBhvr>
                                        <p:cTn id="7" dur="500"/>
                                        <p:tgtEl>
                                          <p:spTgt spid="35738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357396"/>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499"/>
                                          </p:stCondLst>
                                        </p:cTn>
                                        <p:tgtEl>
                                          <p:spTgt spid="357402"/>
                                        </p:tgtEl>
                                        <p:attrNameLst>
                                          <p:attrName>style.visibility</p:attrName>
                                        </p:attrNameLst>
                                      </p:cBhvr>
                                      <p:to>
                                        <p:strVal val="visible"/>
                                      </p:to>
                                    </p:set>
                                  </p:childTnLst>
                                </p:cTn>
                              </p:par>
                            </p:childTnLst>
                          </p:cTn>
                        </p:par>
                        <p:par>
                          <p:cTn id="14" fill="hold">
                            <p:stCondLst>
                              <p:cond delay="1500"/>
                            </p:stCondLst>
                            <p:childTnLst>
                              <p:par>
                                <p:cTn id="15" presetID="1" presetClass="entr" presetSubtype="0" fill="hold" grpId="0" nodeType="afterEffect">
                                  <p:stCondLst>
                                    <p:cond delay="0"/>
                                  </p:stCondLst>
                                  <p:childTnLst>
                                    <p:set>
                                      <p:cBhvr>
                                        <p:cTn id="16" dur="1" fill="hold">
                                          <p:stCondLst>
                                            <p:cond delay="499"/>
                                          </p:stCondLst>
                                        </p:cTn>
                                        <p:tgtEl>
                                          <p:spTgt spid="357395"/>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499"/>
                                          </p:stCondLst>
                                        </p:cTn>
                                        <p:tgtEl>
                                          <p:spTgt spid="357401"/>
                                        </p:tgtEl>
                                        <p:attrNameLst>
                                          <p:attrName>style.visibility</p:attrName>
                                        </p:attrNameLst>
                                      </p:cBhvr>
                                      <p:to>
                                        <p:strVal val="visible"/>
                                      </p:to>
                                    </p:set>
                                  </p:childTnLst>
                                </p:cTn>
                              </p:par>
                            </p:childTnLst>
                          </p:cTn>
                        </p:par>
                        <p:par>
                          <p:cTn id="20" fill="hold">
                            <p:stCondLst>
                              <p:cond delay="2500"/>
                            </p:stCondLst>
                            <p:childTnLst>
                              <p:par>
                                <p:cTn id="21" presetID="1" presetClass="entr" presetSubtype="0" fill="hold" grpId="0" nodeType="afterEffect">
                                  <p:stCondLst>
                                    <p:cond delay="0"/>
                                  </p:stCondLst>
                                  <p:childTnLst>
                                    <p:set>
                                      <p:cBhvr>
                                        <p:cTn id="22" dur="1" fill="hold">
                                          <p:stCondLst>
                                            <p:cond delay="499"/>
                                          </p:stCondLst>
                                        </p:cTn>
                                        <p:tgtEl>
                                          <p:spTgt spid="357391"/>
                                        </p:tgtEl>
                                        <p:attrNameLst>
                                          <p:attrName>style.visibility</p:attrName>
                                        </p:attrNameLst>
                                      </p:cBhvr>
                                      <p:to>
                                        <p:strVal val="visible"/>
                                      </p:to>
                                    </p:set>
                                  </p:childTnLst>
                                </p:cTn>
                              </p:par>
                            </p:childTnLst>
                          </p:cTn>
                        </p:par>
                        <p:par>
                          <p:cTn id="23" fill="hold">
                            <p:stCondLst>
                              <p:cond delay="3000"/>
                            </p:stCondLst>
                            <p:childTnLst>
                              <p:par>
                                <p:cTn id="24" presetID="1" presetClass="entr" presetSubtype="0" fill="hold" grpId="0" nodeType="afterEffect">
                                  <p:stCondLst>
                                    <p:cond delay="0"/>
                                  </p:stCondLst>
                                  <p:childTnLst>
                                    <p:set>
                                      <p:cBhvr>
                                        <p:cTn id="25" dur="1" fill="hold">
                                          <p:stCondLst>
                                            <p:cond delay="499"/>
                                          </p:stCondLst>
                                        </p:cTn>
                                        <p:tgtEl>
                                          <p:spTgt spid="357397"/>
                                        </p:tgtEl>
                                        <p:attrNameLst>
                                          <p:attrName>style.visibility</p:attrName>
                                        </p:attrNameLst>
                                      </p:cBhvr>
                                      <p:to>
                                        <p:strVal val="visible"/>
                                      </p:to>
                                    </p:se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357381"/>
                                        </p:tgtEl>
                                        <p:attrNameLst>
                                          <p:attrName>style.visibility</p:attrName>
                                        </p:attrNameLst>
                                      </p:cBhvr>
                                      <p:to>
                                        <p:strVal val="visible"/>
                                      </p:to>
                                    </p:set>
                                    <p:anim calcmode="lin" valueType="num">
                                      <p:cBhvr>
                                        <p:cTn id="29" dur="500" fill="hold"/>
                                        <p:tgtEl>
                                          <p:spTgt spid="357381"/>
                                        </p:tgtEl>
                                        <p:attrNameLst>
                                          <p:attrName>ppt_w</p:attrName>
                                        </p:attrNameLst>
                                      </p:cBhvr>
                                      <p:tavLst>
                                        <p:tav tm="0">
                                          <p:val>
                                            <p:fltVal val="0"/>
                                          </p:val>
                                        </p:tav>
                                        <p:tav tm="100000">
                                          <p:val>
                                            <p:strVal val="#ppt_w"/>
                                          </p:val>
                                        </p:tav>
                                      </p:tavLst>
                                    </p:anim>
                                    <p:anim calcmode="lin" valueType="num">
                                      <p:cBhvr>
                                        <p:cTn id="30" dur="500" fill="hold"/>
                                        <p:tgtEl>
                                          <p:spTgt spid="357381"/>
                                        </p:tgtEl>
                                        <p:attrNameLst>
                                          <p:attrName>ppt_h</p:attrName>
                                        </p:attrNameLst>
                                      </p:cBhvr>
                                      <p:tavLst>
                                        <p:tav tm="0">
                                          <p:val>
                                            <p:fltVal val="0"/>
                                          </p:val>
                                        </p:tav>
                                        <p:tav tm="100000">
                                          <p:val>
                                            <p:strVal val="#ppt_h"/>
                                          </p:val>
                                        </p:tav>
                                      </p:tavLst>
                                    </p:anim>
                                    <p:anim calcmode="lin" valueType="num">
                                      <p:cBhvr>
                                        <p:cTn id="31" dur="500" fill="hold"/>
                                        <p:tgtEl>
                                          <p:spTgt spid="357381"/>
                                        </p:tgtEl>
                                        <p:attrNameLst>
                                          <p:attrName>ppt_x</p:attrName>
                                        </p:attrNameLst>
                                      </p:cBhvr>
                                      <p:tavLst>
                                        <p:tav tm="0">
                                          <p:val>
                                            <p:fltVal val="0.5"/>
                                          </p:val>
                                        </p:tav>
                                        <p:tav tm="100000">
                                          <p:val>
                                            <p:strVal val="#ppt_x"/>
                                          </p:val>
                                        </p:tav>
                                      </p:tavLst>
                                    </p:anim>
                                    <p:anim calcmode="lin" valueType="num">
                                      <p:cBhvr>
                                        <p:cTn id="32" dur="500" fill="hold"/>
                                        <p:tgtEl>
                                          <p:spTgt spid="357381"/>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272" fill="hold" nodeType="afterEffect">
                                  <p:stCondLst>
                                    <p:cond delay="0"/>
                                  </p:stCondLst>
                                  <p:childTnLst>
                                    <p:set>
                                      <p:cBhvr>
                                        <p:cTn id="35" dur="1" fill="hold">
                                          <p:stCondLst>
                                            <p:cond delay="0"/>
                                          </p:stCondLst>
                                        </p:cTn>
                                        <p:tgtEl>
                                          <p:spTgt spid="357403"/>
                                        </p:tgtEl>
                                        <p:attrNameLst>
                                          <p:attrName>style.visibility</p:attrName>
                                        </p:attrNameLst>
                                      </p:cBhvr>
                                      <p:to>
                                        <p:strVal val="visible"/>
                                      </p:to>
                                    </p:set>
                                    <p:anim calcmode="lin" valueType="num">
                                      <p:cBhvr>
                                        <p:cTn id="36" dur="500" fill="hold"/>
                                        <p:tgtEl>
                                          <p:spTgt spid="357403"/>
                                        </p:tgtEl>
                                        <p:attrNameLst>
                                          <p:attrName>ppt_w</p:attrName>
                                        </p:attrNameLst>
                                      </p:cBhvr>
                                      <p:tavLst>
                                        <p:tav tm="0">
                                          <p:val>
                                            <p:strVal val="2/3*#ppt_w"/>
                                          </p:val>
                                        </p:tav>
                                        <p:tav tm="100000">
                                          <p:val>
                                            <p:strVal val="#ppt_w"/>
                                          </p:val>
                                        </p:tav>
                                      </p:tavLst>
                                    </p:anim>
                                    <p:anim calcmode="lin" valueType="num">
                                      <p:cBhvr>
                                        <p:cTn id="37" dur="500" fill="hold"/>
                                        <p:tgtEl>
                                          <p:spTgt spid="357403"/>
                                        </p:tgtEl>
                                        <p:attrNameLst>
                                          <p:attrName>ppt_h</p:attrName>
                                        </p:attrNameLst>
                                      </p:cBhvr>
                                      <p:tavLst>
                                        <p:tav tm="0">
                                          <p:val>
                                            <p:strVal val="2/3*#ppt_h"/>
                                          </p:val>
                                        </p:tav>
                                        <p:tav tm="100000">
                                          <p:val>
                                            <p:strVal val="#ppt_h"/>
                                          </p:val>
                                        </p:tav>
                                      </p:tavLst>
                                    </p:anim>
                                  </p:childTnLst>
                                </p:cTn>
                              </p:par>
                            </p:childTnLst>
                          </p:cTn>
                        </p:par>
                        <p:par>
                          <p:cTn id="38" fill="hold">
                            <p:stCondLst>
                              <p:cond delay="4500"/>
                            </p:stCondLst>
                            <p:childTnLst>
                              <p:par>
                                <p:cTn id="39" presetID="1" presetClass="entr" presetSubtype="0" fill="hold" grpId="0" nodeType="afterEffect">
                                  <p:stCondLst>
                                    <p:cond delay="0"/>
                                  </p:stCondLst>
                                  <p:childTnLst>
                                    <p:set>
                                      <p:cBhvr>
                                        <p:cTn id="40" dur="1" fill="hold">
                                          <p:stCondLst>
                                            <p:cond delay="499"/>
                                          </p:stCondLst>
                                        </p:cTn>
                                        <p:tgtEl>
                                          <p:spTgt spid="357392"/>
                                        </p:tgtEl>
                                        <p:attrNameLst>
                                          <p:attrName>style.visibility</p:attrName>
                                        </p:attrNameLst>
                                      </p:cBhvr>
                                      <p:to>
                                        <p:strVal val="visible"/>
                                      </p:to>
                                    </p:set>
                                  </p:childTnLst>
                                </p:cTn>
                              </p:par>
                            </p:childTnLst>
                          </p:cTn>
                        </p:par>
                        <p:par>
                          <p:cTn id="41" fill="hold">
                            <p:stCondLst>
                              <p:cond delay="5000"/>
                            </p:stCondLst>
                            <p:childTnLst>
                              <p:par>
                                <p:cTn id="42" presetID="1" presetClass="entr" presetSubtype="0" fill="hold" grpId="0" nodeType="afterEffect">
                                  <p:stCondLst>
                                    <p:cond delay="0"/>
                                  </p:stCondLst>
                                  <p:childTnLst>
                                    <p:set>
                                      <p:cBhvr>
                                        <p:cTn id="43" dur="1" fill="hold">
                                          <p:stCondLst>
                                            <p:cond delay="499"/>
                                          </p:stCondLst>
                                        </p:cTn>
                                        <p:tgtEl>
                                          <p:spTgt spid="357398"/>
                                        </p:tgtEl>
                                        <p:attrNameLst>
                                          <p:attrName>style.visibility</p:attrName>
                                        </p:attrNameLst>
                                      </p:cBhvr>
                                      <p:to>
                                        <p:strVal val="visible"/>
                                      </p:to>
                                    </p:set>
                                  </p:childTnLst>
                                </p:cTn>
                              </p:par>
                            </p:childTnLst>
                          </p:cTn>
                        </p:par>
                        <p:par>
                          <p:cTn id="44" fill="hold">
                            <p:stCondLst>
                              <p:cond delay="5500"/>
                            </p:stCondLst>
                            <p:childTnLst>
                              <p:par>
                                <p:cTn id="45" presetID="1" presetClass="entr" presetSubtype="0" fill="hold" grpId="0" nodeType="afterEffect">
                                  <p:stCondLst>
                                    <p:cond delay="0"/>
                                  </p:stCondLst>
                                  <p:childTnLst>
                                    <p:set>
                                      <p:cBhvr>
                                        <p:cTn id="46" dur="1" fill="hold">
                                          <p:stCondLst>
                                            <p:cond delay="499"/>
                                          </p:stCondLst>
                                        </p:cTn>
                                        <p:tgtEl>
                                          <p:spTgt spid="357393"/>
                                        </p:tgtEl>
                                        <p:attrNameLst>
                                          <p:attrName>style.visibility</p:attrName>
                                        </p:attrNameLst>
                                      </p:cBhvr>
                                      <p:to>
                                        <p:strVal val="visible"/>
                                      </p:to>
                                    </p:set>
                                  </p:childTnLst>
                                </p:cTn>
                              </p:par>
                            </p:childTnLst>
                          </p:cTn>
                        </p:par>
                        <p:par>
                          <p:cTn id="47" fill="hold">
                            <p:stCondLst>
                              <p:cond delay="6000"/>
                            </p:stCondLst>
                            <p:childTnLst>
                              <p:par>
                                <p:cTn id="48" presetID="1" presetClass="entr" presetSubtype="0" fill="hold" grpId="0" nodeType="afterEffect">
                                  <p:stCondLst>
                                    <p:cond delay="0"/>
                                  </p:stCondLst>
                                  <p:childTnLst>
                                    <p:set>
                                      <p:cBhvr>
                                        <p:cTn id="49" dur="1" fill="hold">
                                          <p:stCondLst>
                                            <p:cond delay="499"/>
                                          </p:stCondLst>
                                        </p:cTn>
                                        <p:tgtEl>
                                          <p:spTgt spid="357399"/>
                                        </p:tgtEl>
                                        <p:attrNameLst>
                                          <p:attrName>style.visibility</p:attrName>
                                        </p:attrNameLst>
                                      </p:cBhvr>
                                      <p:to>
                                        <p:strVal val="visible"/>
                                      </p:to>
                                    </p:set>
                                  </p:childTnLst>
                                </p:cTn>
                              </p:par>
                            </p:childTnLst>
                          </p:cTn>
                        </p:par>
                        <p:par>
                          <p:cTn id="50" fill="hold">
                            <p:stCondLst>
                              <p:cond delay="6500"/>
                            </p:stCondLst>
                            <p:childTnLst>
                              <p:par>
                                <p:cTn id="51" presetID="23" presetClass="entr" presetSubtype="528" fill="hold" nodeType="afterEffect">
                                  <p:stCondLst>
                                    <p:cond delay="0"/>
                                  </p:stCondLst>
                                  <p:childTnLst>
                                    <p:set>
                                      <p:cBhvr>
                                        <p:cTn id="52" dur="1" fill="hold">
                                          <p:stCondLst>
                                            <p:cond delay="0"/>
                                          </p:stCondLst>
                                        </p:cTn>
                                        <p:tgtEl>
                                          <p:spTgt spid="357379"/>
                                        </p:tgtEl>
                                        <p:attrNameLst>
                                          <p:attrName>style.visibility</p:attrName>
                                        </p:attrNameLst>
                                      </p:cBhvr>
                                      <p:to>
                                        <p:strVal val="visible"/>
                                      </p:to>
                                    </p:set>
                                    <p:anim calcmode="lin" valueType="num">
                                      <p:cBhvr>
                                        <p:cTn id="53" dur="500" fill="hold"/>
                                        <p:tgtEl>
                                          <p:spTgt spid="357379"/>
                                        </p:tgtEl>
                                        <p:attrNameLst>
                                          <p:attrName>ppt_w</p:attrName>
                                        </p:attrNameLst>
                                      </p:cBhvr>
                                      <p:tavLst>
                                        <p:tav tm="0">
                                          <p:val>
                                            <p:fltVal val="0"/>
                                          </p:val>
                                        </p:tav>
                                        <p:tav tm="100000">
                                          <p:val>
                                            <p:strVal val="#ppt_w"/>
                                          </p:val>
                                        </p:tav>
                                      </p:tavLst>
                                    </p:anim>
                                    <p:anim calcmode="lin" valueType="num">
                                      <p:cBhvr>
                                        <p:cTn id="54" dur="500" fill="hold"/>
                                        <p:tgtEl>
                                          <p:spTgt spid="357379"/>
                                        </p:tgtEl>
                                        <p:attrNameLst>
                                          <p:attrName>ppt_h</p:attrName>
                                        </p:attrNameLst>
                                      </p:cBhvr>
                                      <p:tavLst>
                                        <p:tav tm="0">
                                          <p:val>
                                            <p:fltVal val="0"/>
                                          </p:val>
                                        </p:tav>
                                        <p:tav tm="100000">
                                          <p:val>
                                            <p:strVal val="#ppt_h"/>
                                          </p:val>
                                        </p:tav>
                                      </p:tavLst>
                                    </p:anim>
                                    <p:anim calcmode="lin" valueType="num">
                                      <p:cBhvr>
                                        <p:cTn id="55" dur="500" fill="hold"/>
                                        <p:tgtEl>
                                          <p:spTgt spid="357379"/>
                                        </p:tgtEl>
                                        <p:attrNameLst>
                                          <p:attrName>ppt_x</p:attrName>
                                        </p:attrNameLst>
                                      </p:cBhvr>
                                      <p:tavLst>
                                        <p:tav tm="0">
                                          <p:val>
                                            <p:fltVal val="0.5"/>
                                          </p:val>
                                        </p:tav>
                                        <p:tav tm="100000">
                                          <p:val>
                                            <p:strVal val="#ppt_x"/>
                                          </p:val>
                                        </p:tav>
                                      </p:tavLst>
                                    </p:anim>
                                    <p:anim calcmode="lin" valueType="num">
                                      <p:cBhvr>
                                        <p:cTn id="56" dur="500" fill="hold"/>
                                        <p:tgtEl>
                                          <p:spTgt spid="357379"/>
                                        </p:tgtEl>
                                        <p:attrNameLst>
                                          <p:attrName>ppt_y</p:attrName>
                                        </p:attrNameLst>
                                      </p:cBhvr>
                                      <p:tavLst>
                                        <p:tav tm="0">
                                          <p:val>
                                            <p:fltVal val="0.5"/>
                                          </p:val>
                                        </p:tav>
                                        <p:tav tm="100000">
                                          <p:val>
                                            <p:strVal val="#ppt_y"/>
                                          </p:val>
                                        </p:tav>
                                      </p:tavLst>
                                    </p:anim>
                                  </p:childTnLst>
                                </p:cTn>
                              </p:par>
                            </p:childTnLst>
                          </p:cTn>
                        </p:par>
                        <p:par>
                          <p:cTn id="57" fill="hold">
                            <p:stCondLst>
                              <p:cond delay="7000"/>
                            </p:stCondLst>
                            <p:childTnLst>
                              <p:par>
                                <p:cTn id="58" presetID="23" presetClass="entr" presetSubtype="272" fill="hold" nodeType="afterEffect">
                                  <p:stCondLst>
                                    <p:cond delay="0"/>
                                  </p:stCondLst>
                                  <p:childTnLst>
                                    <p:set>
                                      <p:cBhvr>
                                        <p:cTn id="59" dur="1" fill="hold">
                                          <p:stCondLst>
                                            <p:cond delay="0"/>
                                          </p:stCondLst>
                                        </p:cTn>
                                        <p:tgtEl>
                                          <p:spTgt spid="357404"/>
                                        </p:tgtEl>
                                        <p:attrNameLst>
                                          <p:attrName>style.visibility</p:attrName>
                                        </p:attrNameLst>
                                      </p:cBhvr>
                                      <p:to>
                                        <p:strVal val="visible"/>
                                      </p:to>
                                    </p:set>
                                    <p:anim calcmode="lin" valueType="num">
                                      <p:cBhvr>
                                        <p:cTn id="60" dur="500" fill="hold"/>
                                        <p:tgtEl>
                                          <p:spTgt spid="357404"/>
                                        </p:tgtEl>
                                        <p:attrNameLst>
                                          <p:attrName>ppt_w</p:attrName>
                                        </p:attrNameLst>
                                      </p:cBhvr>
                                      <p:tavLst>
                                        <p:tav tm="0">
                                          <p:val>
                                            <p:strVal val="2/3*#ppt_w"/>
                                          </p:val>
                                        </p:tav>
                                        <p:tav tm="100000">
                                          <p:val>
                                            <p:strVal val="#ppt_w"/>
                                          </p:val>
                                        </p:tav>
                                      </p:tavLst>
                                    </p:anim>
                                    <p:anim calcmode="lin" valueType="num">
                                      <p:cBhvr>
                                        <p:cTn id="61" dur="500" fill="hold"/>
                                        <p:tgtEl>
                                          <p:spTgt spid="357404"/>
                                        </p:tgtEl>
                                        <p:attrNameLst>
                                          <p:attrName>ppt_h</p:attrName>
                                        </p:attrNameLst>
                                      </p:cBhvr>
                                      <p:tavLst>
                                        <p:tav tm="0">
                                          <p:val>
                                            <p:strVal val="2/3*#ppt_h"/>
                                          </p:val>
                                        </p:tav>
                                        <p:tav tm="100000">
                                          <p:val>
                                            <p:strVal val="#ppt_h"/>
                                          </p:val>
                                        </p:tav>
                                      </p:tavLst>
                                    </p:anim>
                                  </p:childTnLst>
                                </p:cTn>
                              </p:par>
                            </p:childTnLst>
                          </p:cTn>
                        </p:par>
                        <p:par>
                          <p:cTn id="62" fill="hold">
                            <p:stCondLst>
                              <p:cond delay="7500"/>
                            </p:stCondLst>
                            <p:childTnLst>
                              <p:par>
                                <p:cTn id="63" presetID="1" presetClass="entr" presetSubtype="0" fill="hold" grpId="0" nodeType="afterEffect">
                                  <p:stCondLst>
                                    <p:cond delay="0"/>
                                  </p:stCondLst>
                                  <p:childTnLst>
                                    <p:set>
                                      <p:cBhvr>
                                        <p:cTn id="64" dur="1" fill="hold">
                                          <p:stCondLst>
                                            <p:cond delay="499"/>
                                          </p:stCondLst>
                                        </p:cTn>
                                        <p:tgtEl>
                                          <p:spTgt spid="357394"/>
                                        </p:tgtEl>
                                        <p:attrNameLst>
                                          <p:attrName>style.visibility</p:attrName>
                                        </p:attrNameLst>
                                      </p:cBhvr>
                                      <p:to>
                                        <p:strVal val="visible"/>
                                      </p:to>
                                    </p:set>
                                  </p:childTnLst>
                                </p:cTn>
                              </p:par>
                            </p:childTnLst>
                          </p:cTn>
                        </p:par>
                        <p:par>
                          <p:cTn id="65" fill="hold">
                            <p:stCondLst>
                              <p:cond delay="8000"/>
                            </p:stCondLst>
                            <p:childTnLst>
                              <p:par>
                                <p:cTn id="66" presetID="1" presetClass="entr" presetSubtype="0" fill="hold" grpId="0" nodeType="afterEffect">
                                  <p:stCondLst>
                                    <p:cond delay="0"/>
                                  </p:stCondLst>
                                  <p:childTnLst>
                                    <p:set>
                                      <p:cBhvr>
                                        <p:cTn id="67" dur="1" fill="hold">
                                          <p:stCondLst>
                                            <p:cond delay="499"/>
                                          </p:stCondLst>
                                        </p:cTn>
                                        <p:tgtEl>
                                          <p:spTgt spid="357400"/>
                                        </p:tgtEl>
                                        <p:attrNameLst>
                                          <p:attrName>style.visibility</p:attrName>
                                        </p:attrNameLst>
                                      </p:cBhvr>
                                      <p:to>
                                        <p:strVal val="visible"/>
                                      </p:to>
                                    </p:set>
                                  </p:childTnLst>
                                </p:cTn>
                              </p:par>
                            </p:childTnLst>
                          </p:cTn>
                        </p:par>
                        <p:par>
                          <p:cTn id="68" fill="hold">
                            <p:stCondLst>
                              <p:cond delay="8500"/>
                            </p:stCondLst>
                            <p:childTnLst>
                              <p:par>
                                <p:cTn id="69" presetID="23" presetClass="entr" presetSubtype="528" fill="hold" nodeType="afterEffect">
                                  <p:stCondLst>
                                    <p:cond delay="0"/>
                                  </p:stCondLst>
                                  <p:childTnLst>
                                    <p:set>
                                      <p:cBhvr>
                                        <p:cTn id="70" dur="1" fill="hold">
                                          <p:stCondLst>
                                            <p:cond delay="0"/>
                                          </p:stCondLst>
                                        </p:cTn>
                                        <p:tgtEl>
                                          <p:spTgt spid="357380"/>
                                        </p:tgtEl>
                                        <p:attrNameLst>
                                          <p:attrName>style.visibility</p:attrName>
                                        </p:attrNameLst>
                                      </p:cBhvr>
                                      <p:to>
                                        <p:strVal val="visible"/>
                                      </p:to>
                                    </p:set>
                                    <p:anim calcmode="lin" valueType="num">
                                      <p:cBhvr>
                                        <p:cTn id="71" dur="500" fill="hold"/>
                                        <p:tgtEl>
                                          <p:spTgt spid="357380"/>
                                        </p:tgtEl>
                                        <p:attrNameLst>
                                          <p:attrName>ppt_w</p:attrName>
                                        </p:attrNameLst>
                                      </p:cBhvr>
                                      <p:tavLst>
                                        <p:tav tm="0">
                                          <p:val>
                                            <p:fltVal val="0"/>
                                          </p:val>
                                        </p:tav>
                                        <p:tav tm="100000">
                                          <p:val>
                                            <p:strVal val="#ppt_w"/>
                                          </p:val>
                                        </p:tav>
                                      </p:tavLst>
                                    </p:anim>
                                    <p:anim calcmode="lin" valueType="num">
                                      <p:cBhvr>
                                        <p:cTn id="72" dur="500" fill="hold"/>
                                        <p:tgtEl>
                                          <p:spTgt spid="357380"/>
                                        </p:tgtEl>
                                        <p:attrNameLst>
                                          <p:attrName>ppt_h</p:attrName>
                                        </p:attrNameLst>
                                      </p:cBhvr>
                                      <p:tavLst>
                                        <p:tav tm="0">
                                          <p:val>
                                            <p:fltVal val="0"/>
                                          </p:val>
                                        </p:tav>
                                        <p:tav tm="100000">
                                          <p:val>
                                            <p:strVal val="#ppt_h"/>
                                          </p:val>
                                        </p:tav>
                                      </p:tavLst>
                                    </p:anim>
                                    <p:anim calcmode="lin" valueType="num">
                                      <p:cBhvr>
                                        <p:cTn id="73" dur="500" fill="hold"/>
                                        <p:tgtEl>
                                          <p:spTgt spid="357380"/>
                                        </p:tgtEl>
                                        <p:attrNameLst>
                                          <p:attrName>ppt_x</p:attrName>
                                        </p:attrNameLst>
                                      </p:cBhvr>
                                      <p:tavLst>
                                        <p:tav tm="0">
                                          <p:val>
                                            <p:fltVal val="0.5"/>
                                          </p:val>
                                        </p:tav>
                                        <p:tav tm="100000">
                                          <p:val>
                                            <p:strVal val="#ppt_x"/>
                                          </p:val>
                                        </p:tav>
                                      </p:tavLst>
                                    </p:anim>
                                    <p:anim calcmode="lin" valueType="num">
                                      <p:cBhvr>
                                        <p:cTn id="74" dur="500" fill="hold"/>
                                        <p:tgtEl>
                                          <p:spTgt spid="357380"/>
                                        </p:tgtEl>
                                        <p:attrNameLst>
                                          <p:attrName>ppt_y</p:attrName>
                                        </p:attrNameLst>
                                      </p:cBhvr>
                                      <p:tavLst>
                                        <p:tav tm="0">
                                          <p:val>
                                            <p:fltVal val="0.5"/>
                                          </p:val>
                                        </p:tav>
                                        <p:tav tm="100000">
                                          <p:val>
                                            <p:strVal val="#ppt_y"/>
                                          </p:val>
                                        </p:tav>
                                      </p:tavLst>
                                    </p:anim>
                                  </p:childTnLst>
                                </p:cTn>
                              </p:par>
                            </p:childTnLst>
                          </p:cTn>
                        </p:par>
                        <p:par>
                          <p:cTn id="75" fill="hold">
                            <p:stCondLst>
                              <p:cond delay="9000"/>
                            </p:stCondLst>
                            <p:childTnLst>
                              <p:par>
                                <p:cTn id="76" presetID="23" presetClass="entr" presetSubtype="272" fill="hold" nodeType="afterEffect">
                                  <p:stCondLst>
                                    <p:cond delay="0"/>
                                  </p:stCondLst>
                                  <p:childTnLst>
                                    <p:set>
                                      <p:cBhvr>
                                        <p:cTn id="77" dur="1" fill="hold">
                                          <p:stCondLst>
                                            <p:cond delay="0"/>
                                          </p:stCondLst>
                                        </p:cTn>
                                        <p:tgtEl>
                                          <p:spTgt spid="357405"/>
                                        </p:tgtEl>
                                        <p:attrNameLst>
                                          <p:attrName>style.visibility</p:attrName>
                                        </p:attrNameLst>
                                      </p:cBhvr>
                                      <p:to>
                                        <p:strVal val="visible"/>
                                      </p:to>
                                    </p:set>
                                    <p:anim calcmode="lin" valueType="num">
                                      <p:cBhvr>
                                        <p:cTn id="78" dur="500" fill="hold"/>
                                        <p:tgtEl>
                                          <p:spTgt spid="357405"/>
                                        </p:tgtEl>
                                        <p:attrNameLst>
                                          <p:attrName>ppt_w</p:attrName>
                                        </p:attrNameLst>
                                      </p:cBhvr>
                                      <p:tavLst>
                                        <p:tav tm="0">
                                          <p:val>
                                            <p:strVal val="2/3*#ppt_w"/>
                                          </p:val>
                                        </p:tav>
                                        <p:tav tm="100000">
                                          <p:val>
                                            <p:strVal val="#ppt_w"/>
                                          </p:val>
                                        </p:tav>
                                      </p:tavLst>
                                    </p:anim>
                                    <p:anim calcmode="lin" valueType="num">
                                      <p:cBhvr>
                                        <p:cTn id="79" dur="500" fill="hold"/>
                                        <p:tgtEl>
                                          <p:spTgt spid="357405"/>
                                        </p:tgtEl>
                                        <p:attrNameLst>
                                          <p:attrName>ppt_h</p:attrName>
                                        </p:attrNameLst>
                                      </p:cBhvr>
                                      <p:tavLst>
                                        <p:tav tm="0">
                                          <p:val>
                                            <p:strVal val="2/3*#ppt_h"/>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8" fill="hold" nodeType="clickEffect">
                                  <p:stCondLst>
                                    <p:cond delay="0"/>
                                  </p:stCondLst>
                                  <p:childTnLst>
                                    <p:set>
                                      <p:cBhvr>
                                        <p:cTn id="83" dur="1" fill="hold">
                                          <p:stCondLst>
                                            <p:cond delay="0"/>
                                          </p:stCondLst>
                                        </p:cTn>
                                        <p:tgtEl>
                                          <p:spTgt spid="357384"/>
                                        </p:tgtEl>
                                        <p:attrNameLst>
                                          <p:attrName>style.visibility</p:attrName>
                                        </p:attrNameLst>
                                      </p:cBhvr>
                                      <p:to>
                                        <p:strVal val="visible"/>
                                      </p:to>
                                    </p:set>
                                    <p:anim calcmode="lin" valueType="num">
                                      <p:cBhvr additive="base">
                                        <p:cTn id="84" dur="500" fill="hold"/>
                                        <p:tgtEl>
                                          <p:spTgt spid="357384"/>
                                        </p:tgtEl>
                                        <p:attrNameLst>
                                          <p:attrName>ppt_x</p:attrName>
                                        </p:attrNameLst>
                                      </p:cBhvr>
                                      <p:tavLst>
                                        <p:tav tm="0">
                                          <p:val>
                                            <p:strVal val="0-#ppt_w/2"/>
                                          </p:val>
                                        </p:tav>
                                        <p:tav tm="100000">
                                          <p:val>
                                            <p:strVal val="#ppt_x"/>
                                          </p:val>
                                        </p:tav>
                                      </p:tavLst>
                                    </p:anim>
                                    <p:anim calcmode="lin" valueType="num">
                                      <p:cBhvr additive="base">
                                        <p:cTn id="85" dur="500" fill="hold"/>
                                        <p:tgtEl>
                                          <p:spTgt spid="357384"/>
                                        </p:tgtEl>
                                        <p:attrNameLst>
                                          <p:attrName>ppt_y</p:attrName>
                                        </p:attrNameLst>
                                      </p:cBhvr>
                                      <p:tavLst>
                                        <p:tav tm="0">
                                          <p:val>
                                            <p:strVal val="#ppt_y"/>
                                          </p:val>
                                        </p:tav>
                                        <p:tav tm="100000">
                                          <p:val>
                                            <p:strVal val="#ppt_y"/>
                                          </p:val>
                                        </p:tav>
                                      </p:tavLst>
                                    </p:anim>
                                  </p:childTnLst>
                                </p:cTn>
                              </p:par>
                            </p:childTnLst>
                          </p:cTn>
                        </p:par>
                        <p:par>
                          <p:cTn id="86" fill="hold">
                            <p:stCondLst>
                              <p:cond delay="500"/>
                            </p:stCondLst>
                            <p:childTnLst>
                              <p:par>
                                <p:cTn id="87" presetID="22" presetClass="entr" presetSubtype="1" fill="hold" grpId="0" nodeType="afterEffect">
                                  <p:stCondLst>
                                    <p:cond delay="0"/>
                                  </p:stCondLst>
                                  <p:childTnLst>
                                    <p:set>
                                      <p:cBhvr>
                                        <p:cTn id="88" dur="1" fill="hold">
                                          <p:stCondLst>
                                            <p:cond delay="0"/>
                                          </p:stCondLst>
                                        </p:cTn>
                                        <p:tgtEl>
                                          <p:spTgt spid="357413"/>
                                        </p:tgtEl>
                                        <p:attrNameLst>
                                          <p:attrName>style.visibility</p:attrName>
                                        </p:attrNameLst>
                                      </p:cBhvr>
                                      <p:to>
                                        <p:strVal val="visible"/>
                                      </p:to>
                                    </p:set>
                                    <p:animEffect transition="in" filter="wipe(up)">
                                      <p:cBhvr>
                                        <p:cTn id="89" dur="500"/>
                                        <p:tgtEl>
                                          <p:spTgt spid="357413"/>
                                        </p:tgtEl>
                                      </p:cBhvr>
                                    </p:animEffect>
                                  </p:childTnLst>
                                </p:cTn>
                              </p:par>
                            </p:childTnLst>
                          </p:cTn>
                        </p:par>
                        <p:par>
                          <p:cTn id="90" fill="hold">
                            <p:stCondLst>
                              <p:cond delay="1000"/>
                            </p:stCondLst>
                            <p:childTnLst>
                              <p:par>
                                <p:cTn id="91" presetID="2" presetClass="entr" presetSubtype="8" fill="hold" nodeType="afterEffect">
                                  <p:stCondLst>
                                    <p:cond delay="0"/>
                                  </p:stCondLst>
                                  <p:childTnLst>
                                    <p:set>
                                      <p:cBhvr>
                                        <p:cTn id="92" dur="1" fill="hold">
                                          <p:stCondLst>
                                            <p:cond delay="0"/>
                                          </p:stCondLst>
                                        </p:cTn>
                                        <p:tgtEl>
                                          <p:spTgt spid="357385"/>
                                        </p:tgtEl>
                                        <p:attrNameLst>
                                          <p:attrName>style.visibility</p:attrName>
                                        </p:attrNameLst>
                                      </p:cBhvr>
                                      <p:to>
                                        <p:strVal val="visible"/>
                                      </p:to>
                                    </p:set>
                                    <p:anim calcmode="lin" valueType="num">
                                      <p:cBhvr additive="base">
                                        <p:cTn id="93" dur="500" fill="hold"/>
                                        <p:tgtEl>
                                          <p:spTgt spid="357385"/>
                                        </p:tgtEl>
                                        <p:attrNameLst>
                                          <p:attrName>ppt_x</p:attrName>
                                        </p:attrNameLst>
                                      </p:cBhvr>
                                      <p:tavLst>
                                        <p:tav tm="0">
                                          <p:val>
                                            <p:strVal val="0-#ppt_w/2"/>
                                          </p:val>
                                        </p:tav>
                                        <p:tav tm="100000">
                                          <p:val>
                                            <p:strVal val="#ppt_x"/>
                                          </p:val>
                                        </p:tav>
                                      </p:tavLst>
                                    </p:anim>
                                    <p:anim calcmode="lin" valueType="num">
                                      <p:cBhvr additive="base">
                                        <p:cTn id="94" dur="500" fill="hold"/>
                                        <p:tgtEl>
                                          <p:spTgt spid="357385"/>
                                        </p:tgtEl>
                                        <p:attrNameLst>
                                          <p:attrName>ppt_y</p:attrName>
                                        </p:attrNameLst>
                                      </p:cBhvr>
                                      <p:tavLst>
                                        <p:tav tm="0">
                                          <p:val>
                                            <p:strVal val="#ppt_y"/>
                                          </p:val>
                                        </p:tav>
                                        <p:tav tm="100000">
                                          <p:val>
                                            <p:strVal val="#ppt_y"/>
                                          </p:val>
                                        </p:tav>
                                      </p:tavLst>
                                    </p:anim>
                                  </p:childTnLst>
                                </p:cTn>
                              </p:par>
                            </p:childTnLst>
                          </p:cTn>
                        </p:par>
                        <p:par>
                          <p:cTn id="95" fill="hold">
                            <p:stCondLst>
                              <p:cond delay="1500"/>
                            </p:stCondLst>
                            <p:childTnLst>
                              <p:par>
                                <p:cTn id="96" presetID="22" presetClass="entr" presetSubtype="1" fill="hold" grpId="0" nodeType="afterEffect">
                                  <p:stCondLst>
                                    <p:cond delay="0"/>
                                  </p:stCondLst>
                                  <p:childTnLst>
                                    <p:set>
                                      <p:cBhvr>
                                        <p:cTn id="97" dur="1" fill="hold">
                                          <p:stCondLst>
                                            <p:cond delay="0"/>
                                          </p:stCondLst>
                                        </p:cTn>
                                        <p:tgtEl>
                                          <p:spTgt spid="357412"/>
                                        </p:tgtEl>
                                        <p:attrNameLst>
                                          <p:attrName>style.visibility</p:attrName>
                                        </p:attrNameLst>
                                      </p:cBhvr>
                                      <p:to>
                                        <p:strVal val="visible"/>
                                      </p:to>
                                    </p:set>
                                    <p:animEffect transition="in" filter="wipe(up)">
                                      <p:cBhvr>
                                        <p:cTn id="98" dur="500"/>
                                        <p:tgtEl>
                                          <p:spTgt spid="357412"/>
                                        </p:tgtEl>
                                      </p:cBhvr>
                                    </p:animEffect>
                                  </p:childTnLst>
                                </p:cTn>
                              </p:par>
                            </p:childTnLst>
                          </p:cTn>
                        </p:par>
                        <p:par>
                          <p:cTn id="99" fill="hold">
                            <p:stCondLst>
                              <p:cond delay="2000"/>
                            </p:stCondLst>
                            <p:childTnLst>
                              <p:par>
                                <p:cTn id="100" presetID="2" presetClass="entr" presetSubtype="8" fill="hold" nodeType="afterEffect">
                                  <p:stCondLst>
                                    <p:cond delay="0"/>
                                  </p:stCondLst>
                                  <p:childTnLst>
                                    <p:set>
                                      <p:cBhvr>
                                        <p:cTn id="101" dur="1" fill="hold">
                                          <p:stCondLst>
                                            <p:cond delay="0"/>
                                          </p:stCondLst>
                                        </p:cTn>
                                        <p:tgtEl>
                                          <p:spTgt spid="357386"/>
                                        </p:tgtEl>
                                        <p:attrNameLst>
                                          <p:attrName>style.visibility</p:attrName>
                                        </p:attrNameLst>
                                      </p:cBhvr>
                                      <p:to>
                                        <p:strVal val="visible"/>
                                      </p:to>
                                    </p:set>
                                    <p:anim calcmode="lin" valueType="num">
                                      <p:cBhvr additive="base">
                                        <p:cTn id="102" dur="500" fill="hold"/>
                                        <p:tgtEl>
                                          <p:spTgt spid="357386"/>
                                        </p:tgtEl>
                                        <p:attrNameLst>
                                          <p:attrName>ppt_x</p:attrName>
                                        </p:attrNameLst>
                                      </p:cBhvr>
                                      <p:tavLst>
                                        <p:tav tm="0">
                                          <p:val>
                                            <p:strVal val="0-#ppt_w/2"/>
                                          </p:val>
                                        </p:tav>
                                        <p:tav tm="100000">
                                          <p:val>
                                            <p:strVal val="#ppt_x"/>
                                          </p:val>
                                        </p:tav>
                                      </p:tavLst>
                                    </p:anim>
                                    <p:anim calcmode="lin" valueType="num">
                                      <p:cBhvr additive="base">
                                        <p:cTn id="103" dur="500" fill="hold"/>
                                        <p:tgtEl>
                                          <p:spTgt spid="357386"/>
                                        </p:tgtEl>
                                        <p:attrNameLst>
                                          <p:attrName>ppt_y</p:attrName>
                                        </p:attrNameLst>
                                      </p:cBhvr>
                                      <p:tavLst>
                                        <p:tav tm="0">
                                          <p:val>
                                            <p:strVal val="#ppt_y"/>
                                          </p:val>
                                        </p:tav>
                                        <p:tav tm="100000">
                                          <p:val>
                                            <p:strVal val="#ppt_y"/>
                                          </p:val>
                                        </p:tav>
                                      </p:tavLst>
                                    </p:anim>
                                  </p:childTnLst>
                                </p:cTn>
                              </p:par>
                            </p:childTnLst>
                          </p:cTn>
                        </p:par>
                        <p:par>
                          <p:cTn id="104" fill="hold">
                            <p:stCondLst>
                              <p:cond delay="2500"/>
                            </p:stCondLst>
                            <p:childTnLst>
                              <p:par>
                                <p:cTn id="105" presetID="22" presetClass="entr" presetSubtype="1" fill="hold" grpId="0" nodeType="afterEffect">
                                  <p:stCondLst>
                                    <p:cond delay="0"/>
                                  </p:stCondLst>
                                  <p:childTnLst>
                                    <p:set>
                                      <p:cBhvr>
                                        <p:cTn id="106" dur="1" fill="hold">
                                          <p:stCondLst>
                                            <p:cond delay="0"/>
                                          </p:stCondLst>
                                        </p:cTn>
                                        <p:tgtEl>
                                          <p:spTgt spid="357411"/>
                                        </p:tgtEl>
                                        <p:attrNameLst>
                                          <p:attrName>style.visibility</p:attrName>
                                        </p:attrNameLst>
                                      </p:cBhvr>
                                      <p:to>
                                        <p:strVal val="visible"/>
                                      </p:to>
                                    </p:set>
                                    <p:animEffect transition="in" filter="wipe(up)">
                                      <p:cBhvr>
                                        <p:cTn id="107" dur="500"/>
                                        <p:tgtEl>
                                          <p:spTgt spid="357411"/>
                                        </p:tgtEl>
                                      </p:cBhvr>
                                    </p:animEffect>
                                  </p:childTnLst>
                                </p:cTn>
                              </p:par>
                            </p:childTnLst>
                          </p:cTn>
                        </p:par>
                        <p:par>
                          <p:cTn id="108" fill="hold">
                            <p:stCondLst>
                              <p:cond delay="3000"/>
                            </p:stCondLst>
                            <p:childTnLst>
                              <p:par>
                                <p:cTn id="109" presetID="2" presetClass="entr" presetSubtype="8" fill="hold" nodeType="afterEffect">
                                  <p:stCondLst>
                                    <p:cond delay="0"/>
                                  </p:stCondLst>
                                  <p:childTnLst>
                                    <p:set>
                                      <p:cBhvr>
                                        <p:cTn id="110" dur="1" fill="hold">
                                          <p:stCondLst>
                                            <p:cond delay="0"/>
                                          </p:stCondLst>
                                        </p:cTn>
                                        <p:tgtEl>
                                          <p:spTgt spid="357387"/>
                                        </p:tgtEl>
                                        <p:attrNameLst>
                                          <p:attrName>style.visibility</p:attrName>
                                        </p:attrNameLst>
                                      </p:cBhvr>
                                      <p:to>
                                        <p:strVal val="visible"/>
                                      </p:to>
                                    </p:set>
                                    <p:anim calcmode="lin" valueType="num">
                                      <p:cBhvr additive="base">
                                        <p:cTn id="111" dur="500" fill="hold"/>
                                        <p:tgtEl>
                                          <p:spTgt spid="357387"/>
                                        </p:tgtEl>
                                        <p:attrNameLst>
                                          <p:attrName>ppt_x</p:attrName>
                                        </p:attrNameLst>
                                      </p:cBhvr>
                                      <p:tavLst>
                                        <p:tav tm="0">
                                          <p:val>
                                            <p:strVal val="0-#ppt_w/2"/>
                                          </p:val>
                                        </p:tav>
                                        <p:tav tm="100000">
                                          <p:val>
                                            <p:strVal val="#ppt_x"/>
                                          </p:val>
                                        </p:tav>
                                      </p:tavLst>
                                    </p:anim>
                                    <p:anim calcmode="lin" valueType="num">
                                      <p:cBhvr additive="base">
                                        <p:cTn id="112" dur="500" fill="hold"/>
                                        <p:tgtEl>
                                          <p:spTgt spid="357387"/>
                                        </p:tgtEl>
                                        <p:attrNameLst>
                                          <p:attrName>ppt_y</p:attrName>
                                        </p:attrNameLst>
                                      </p:cBhvr>
                                      <p:tavLst>
                                        <p:tav tm="0">
                                          <p:val>
                                            <p:strVal val="#ppt_y"/>
                                          </p:val>
                                        </p:tav>
                                        <p:tav tm="100000">
                                          <p:val>
                                            <p:strVal val="#ppt_y"/>
                                          </p:val>
                                        </p:tav>
                                      </p:tavLst>
                                    </p:anim>
                                  </p:childTnLst>
                                </p:cTn>
                              </p:par>
                            </p:childTnLst>
                          </p:cTn>
                        </p:par>
                        <p:par>
                          <p:cTn id="113" fill="hold">
                            <p:stCondLst>
                              <p:cond delay="3500"/>
                            </p:stCondLst>
                            <p:childTnLst>
                              <p:par>
                                <p:cTn id="114" presetID="22" presetClass="entr" presetSubtype="1" fill="hold" grpId="0" nodeType="afterEffect">
                                  <p:stCondLst>
                                    <p:cond delay="0"/>
                                  </p:stCondLst>
                                  <p:childTnLst>
                                    <p:set>
                                      <p:cBhvr>
                                        <p:cTn id="115" dur="1" fill="hold">
                                          <p:stCondLst>
                                            <p:cond delay="0"/>
                                          </p:stCondLst>
                                        </p:cTn>
                                        <p:tgtEl>
                                          <p:spTgt spid="357410"/>
                                        </p:tgtEl>
                                        <p:attrNameLst>
                                          <p:attrName>style.visibility</p:attrName>
                                        </p:attrNameLst>
                                      </p:cBhvr>
                                      <p:to>
                                        <p:strVal val="visible"/>
                                      </p:to>
                                    </p:set>
                                    <p:animEffect transition="in" filter="wipe(up)">
                                      <p:cBhvr>
                                        <p:cTn id="116" dur="500"/>
                                        <p:tgtEl>
                                          <p:spTgt spid="357410"/>
                                        </p:tgtEl>
                                      </p:cBhvr>
                                    </p:animEffect>
                                  </p:childTnLst>
                                </p:cTn>
                              </p:par>
                            </p:childTnLst>
                          </p:cTn>
                        </p:par>
                        <p:par>
                          <p:cTn id="117" fill="hold">
                            <p:stCondLst>
                              <p:cond delay="4000"/>
                            </p:stCondLst>
                            <p:childTnLst>
                              <p:par>
                                <p:cTn id="118" presetID="2" presetClass="entr" presetSubtype="8" fill="hold" nodeType="afterEffect">
                                  <p:stCondLst>
                                    <p:cond delay="0"/>
                                  </p:stCondLst>
                                  <p:childTnLst>
                                    <p:set>
                                      <p:cBhvr>
                                        <p:cTn id="119" dur="1" fill="hold">
                                          <p:stCondLst>
                                            <p:cond delay="0"/>
                                          </p:stCondLst>
                                        </p:cTn>
                                        <p:tgtEl>
                                          <p:spTgt spid="357388"/>
                                        </p:tgtEl>
                                        <p:attrNameLst>
                                          <p:attrName>style.visibility</p:attrName>
                                        </p:attrNameLst>
                                      </p:cBhvr>
                                      <p:to>
                                        <p:strVal val="visible"/>
                                      </p:to>
                                    </p:set>
                                    <p:anim calcmode="lin" valueType="num">
                                      <p:cBhvr additive="base">
                                        <p:cTn id="120" dur="500" fill="hold"/>
                                        <p:tgtEl>
                                          <p:spTgt spid="357388"/>
                                        </p:tgtEl>
                                        <p:attrNameLst>
                                          <p:attrName>ppt_x</p:attrName>
                                        </p:attrNameLst>
                                      </p:cBhvr>
                                      <p:tavLst>
                                        <p:tav tm="0">
                                          <p:val>
                                            <p:strVal val="0-#ppt_w/2"/>
                                          </p:val>
                                        </p:tav>
                                        <p:tav tm="100000">
                                          <p:val>
                                            <p:strVal val="#ppt_x"/>
                                          </p:val>
                                        </p:tav>
                                      </p:tavLst>
                                    </p:anim>
                                    <p:anim calcmode="lin" valueType="num">
                                      <p:cBhvr additive="base">
                                        <p:cTn id="121" dur="500" fill="hold"/>
                                        <p:tgtEl>
                                          <p:spTgt spid="357388"/>
                                        </p:tgtEl>
                                        <p:attrNameLst>
                                          <p:attrName>ppt_y</p:attrName>
                                        </p:attrNameLst>
                                      </p:cBhvr>
                                      <p:tavLst>
                                        <p:tav tm="0">
                                          <p:val>
                                            <p:strVal val="#ppt_y"/>
                                          </p:val>
                                        </p:tav>
                                        <p:tav tm="100000">
                                          <p:val>
                                            <p:strVal val="#ppt_y"/>
                                          </p:val>
                                        </p:tav>
                                      </p:tavLst>
                                    </p:anim>
                                  </p:childTnLst>
                                </p:cTn>
                              </p:par>
                            </p:childTnLst>
                          </p:cTn>
                        </p:par>
                        <p:par>
                          <p:cTn id="122" fill="hold">
                            <p:stCondLst>
                              <p:cond delay="4500"/>
                            </p:stCondLst>
                            <p:childTnLst>
                              <p:par>
                                <p:cTn id="123" presetID="22" presetClass="entr" presetSubtype="4" fill="hold" grpId="0" nodeType="afterEffect">
                                  <p:stCondLst>
                                    <p:cond delay="0"/>
                                  </p:stCondLst>
                                  <p:childTnLst>
                                    <p:set>
                                      <p:cBhvr>
                                        <p:cTn id="124" dur="1" fill="hold">
                                          <p:stCondLst>
                                            <p:cond delay="0"/>
                                          </p:stCondLst>
                                        </p:cTn>
                                        <p:tgtEl>
                                          <p:spTgt spid="357409"/>
                                        </p:tgtEl>
                                        <p:attrNameLst>
                                          <p:attrName>style.visibility</p:attrName>
                                        </p:attrNameLst>
                                      </p:cBhvr>
                                      <p:to>
                                        <p:strVal val="visible"/>
                                      </p:to>
                                    </p:set>
                                    <p:animEffect transition="in" filter="wipe(down)">
                                      <p:cBhvr>
                                        <p:cTn id="125" dur="500"/>
                                        <p:tgtEl>
                                          <p:spTgt spid="357409"/>
                                        </p:tgtEl>
                                      </p:cBhvr>
                                    </p:animEffect>
                                  </p:childTnLst>
                                </p:cTn>
                              </p:par>
                            </p:childTnLst>
                          </p:cTn>
                        </p:par>
                        <p:par>
                          <p:cTn id="126" fill="hold">
                            <p:stCondLst>
                              <p:cond delay="5000"/>
                            </p:stCondLst>
                            <p:childTnLst>
                              <p:par>
                                <p:cTn id="127" presetID="2" presetClass="entr" presetSubtype="8" fill="hold" nodeType="afterEffect">
                                  <p:stCondLst>
                                    <p:cond delay="0"/>
                                  </p:stCondLst>
                                  <p:childTnLst>
                                    <p:set>
                                      <p:cBhvr>
                                        <p:cTn id="128" dur="1" fill="hold">
                                          <p:stCondLst>
                                            <p:cond delay="0"/>
                                          </p:stCondLst>
                                        </p:cTn>
                                        <p:tgtEl>
                                          <p:spTgt spid="357389"/>
                                        </p:tgtEl>
                                        <p:attrNameLst>
                                          <p:attrName>style.visibility</p:attrName>
                                        </p:attrNameLst>
                                      </p:cBhvr>
                                      <p:to>
                                        <p:strVal val="visible"/>
                                      </p:to>
                                    </p:set>
                                    <p:anim calcmode="lin" valueType="num">
                                      <p:cBhvr additive="base">
                                        <p:cTn id="129" dur="500" fill="hold"/>
                                        <p:tgtEl>
                                          <p:spTgt spid="357389"/>
                                        </p:tgtEl>
                                        <p:attrNameLst>
                                          <p:attrName>ppt_x</p:attrName>
                                        </p:attrNameLst>
                                      </p:cBhvr>
                                      <p:tavLst>
                                        <p:tav tm="0">
                                          <p:val>
                                            <p:strVal val="0-#ppt_w/2"/>
                                          </p:val>
                                        </p:tav>
                                        <p:tav tm="100000">
                                          <p:val>
                                            <p:strVal val="#ppt_x"/>
                                          </p:val>
                                        </p:tav>
                                      </p:tavLst>
                                    </p:anim>
                                    <p:anim calcmode="lin" valueType="num">
                                      <p:cBhvr additive="base">
                                        <p:cTn id="130" dur="500" fill="hold"/>
                                        <p:tgtEl>
                                          <p:spTgt spid="357389"/>
                                        </p:tgtEl>
                                        <p:attrNameLst>
                                          <p:attrName>ppt_y</p:attrName>
                                        </p:attrNameLst>
                                      </p:cBhvr>
                                      <p:tavLst>
                                        <p:tav tm="0">
                                          <p:val>
                                            <p:strVal val="#ppt_y"/>
                                          </p:val>
                                        </p:tav>
                                        <p:tav tm="100000">
                                          <p:val>
                                            <p:strVal val="#ppt_y"/>
                                          </p:val>
                                        </p:tav>
                                      </p:tavLst>
                                    </p:anim>
                                  </p:childTnLst>
                                </p:cTn>
                              </p:par>
                            </p:childTnLst>
                          </p:cTn>
                        </p:par>
                        <p:par>
                          <p:cTn id="131" fill="hold">
                            <p:stCondLst>
                              <p:cond delay="5500"/>
                            </p:stCondLst>
                            <p:childTnLst>
                              <p:par>
                                <p:cTn id="132" presetID="22" presetClass="entr" presetSubtype="4" fill="hold" grpId="0" nodeType="afterEffect">
                                  <p:stCondLst>
                                    <p:cond delay="0"/>
                                  </p:stCondLst>
                                  <p:childTnLst>
                                    <p:set>
                                      <p:cBhvr>
                                        <p:cTn id="133" dur="1" fill="hold">
                                          <p:stCondLst>
                                            <p:cond delay="0"/>
                                          </p:stCondLst>
                                        </p:cTn>
                                        <p:tgtEl>
                                          <p:spTgt spid="357408"/>
                                        </p:tgtEl>
                                        <p:attrNameLst>
                                          <p:attrName>style.visibility</p:attrName>
                                        </p:attrNameLst>
                                      </p:cBhvr>
                                      <p:to>
                                        <p:strVal val="visible"/>
                                      </p:to>
                                    </p:set>
                                    <p:animEffect transition="in" filter="wipe(down)">
                                      <p:cBhvr>
                                        <p:cTn id="134" dur="500"/>
                                        <p:tgtEl>
                                          <p:spTgt spid="357408"/>
                                        </p:tgtEl>
                                      </p:cBhvr>
                                    </p:animEffect>
                                  </p:childTnLst>
                                </p:cTn>
                              </p:par>
                            </p:childTnLst>
                          </p:cTn>
                        </p:par>
                        <p:par>
                          <p:cTn id="135" fill="hold">
                            <p:stCondLst>
                              <p:cond delay="6000"/>
                            </p:stCondLst>
                            <p:childTnLst>
                              <p:par>
                                <p:cTn id="136" presetID="2" presetClass="entr" presetSubtype="8" fill="hold" nodeType="afterEffect">
                                  <p:stCondLst>
                                    <p:cond delay="0"/>
                                  </p:stCondLst>
                                  <p:childTnLst>
                                    <p:set>
                                      <p:cBhvr>
                                        <p:cTn id="137" dur="1" fill="hold">
                                          <p:stCondLst>
                                            <p:cond delay="0"/>
                                          </p:stCondLst>
                                        </p:cTn>
                                        <p:tgtEl>
                                          <p:spTgt spid="357390"/>
                                        </p:tgtEl>
                                        <p:attrNameLst>
                                          <p:attrName>style.visibility</p:attrName>
                                        </p:attrNameLst>
                                      </p:cBhvr>
                                      <p:to>
                                        <p:strVal val="visible"/>
                                      </p:to>
                                    </p:set>
                                    <p:anim calcmode="lin" valueType="num">
                                      <p:cBhvr additive="base">
                                        <p:cTn id="138" dur="500" fill="hold"/>
                                        <p:tgtEl>
                                          <p:spTgt spid="357390"/>
                                        </p:tgtEl>
                                        <p:attrNameLst>
                                          <p:attrName>ppt_x</p:attrName>
                                        </p:attrNameLst>
                                      </p:cBhvr>
                                      <p:tavLst>
                                        <p:tav tm="0">
                                          <p:val>
                                            <p:strVal val="0-#ppt_w/2"/>
                                          </p:val>
                                        </p:tav>
                                        <p:tav tm="100000">
                                          <p:val>
                                            <p:strVal val="#ppt_x"/>
                                          </p:val>
                                        </p:tav>
                                      </p:tavLst>
                                    </p:anim>
                                    <p:anim calcmode="lin" valueType="num">
                                      <p:cBhvr additive="base">
                                        <p:cTn id="139" dur="500" fill="hold"/>
                                        <p:tgtEl>
                                          <p:spTgt spid="357390"/>
                                        </p:tgtEl>
                                        <p:attrNameLst>
                                          <p:attrName>ppt_y</p:attrName>
                                        </p:attrNameLst>
                                      </p:cBhvr>
                                      <p:tavLst>
                                        <p:tav tm="0">
                                          <p:val>
                                            <p:strVal val="#ppt_y"/>
                                          </p:val>
                                        </p:tav>
                                        <p:tav tm="100000">
                                          <p:val>
                                            <p:strVal val="#ppt_y"/>
                                          </p:val>
                                        </p:tav>
                                      </p:tavLst>
                                    </p:anim>
                                  </p:childTnLst>
                                </p:cTn>
                              </p:par>
                            </p:childTnLst>
                          </p:cTn>
                        </p:par>
                        <p:par>
                          <p:cTn id="140" fill="hold">
                            <p:stCondLst>
                              <p:cond delay="6500"/>
                            </p:stCondLst>
                            <p:childTnLst>
                              <p:par>
                                <p:cTn id="141" presetID="22" presetClass="entr" presetSubtype="4" fill="hold" grpId="0" nodeType="afterEffect">
                                  <p:stCondLst>
                                    <p:cond delay="0"/>
                                  </p:stCondLst>
                                  <p:childTnLst>
                                    <p:set>
                                      <p:cBhvr>
                                        <p:cTn id="142" dur="1" fill="hold">
                                          <p:stCondLst>
                                            <p:cond delay="0"/>
                                          </p:stCondLst>
                                        </p:cTn>
                                        <p:tgtEl>
                                          <p:spTgt spid="357407"/>
                                        </p:tgtEl>
                                        <p:attrNameLst>
                                          <p:attrName>style.visibility</p:attrName>
                                        </p:attrNameLst>
                                      </p:cBhvr>
                                      <p:to>
                                        <p:strVal val="visible"/>
                                      </p:to>
                                    </p:set>
                                    <p:animEffect transition="in" filter="wipe(down)">
                                      <p:cBhvr>
                                        <p:cTn id="143" dur="500"/>
                                        <p:tgtEl>
                                          <p:spTgt spid="357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91" grpId="0" autoUpdateAnimBg="0"/>
      <p:bldP spid="357392" grpId="0" autoUpdateAnimBg="0"/>
      <p:bldP spid="357393" grpId="0" autoUpdateAnimBg="0"/>
      <p:bldP spid="357394" grpId="0" autoUpdateAnimBg="0"/>
      <p:bldP spid="357395" grpId="0" autoUpdateAnimBg="0"/>
      <p:bldP spid="357396" grpId="0" autoUpdateAnimBg="0"/>
      <p:bldP spid="357397" grpId="0" autoUpdateAnimBg="0"/>
      <p:bldP spid="357398" grpId="0" autoUpdateAnimBg="0"/>
      <p:bldP spid="357399" grpId="0" autoUpdateAnimBg="0"/>
      <p:bldP spid="357400" grpId="0" autoUpdateAnimBg="0"/>
      <p:bldP spid="357401" grpId="0" autoUpdateAnimBg="0"/>
      <p:bldP spid="357402" grpId="0" autoUpdateAnimBg="0"/>
      <p:bldP spid="357407" grpId="0" animBg="1"/>
      <p:bldP spid="357408" grpId="0" animBg="1"/>
      <p:bldP spid="357409" grpId="0" animBg="1"/>
      <p:bldP spid="357410" grpId="0" animBg="1"/>
      <p:bldP spid="357411" grpId="0" animBg="1"/>
      <p:bldP spid="357412" grpId="0" animBg="1"/>
      <p:bldP spid="357413"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 name="Footer Placeholder 3"/>
          <p:cNvSpPr>
            <a:spLocks noGrp="1"/>
          </p:cNvSpPr>
          <p:nvPr>
            <p:ph type="ftr" sz="quarter" idx="11"/>
          </p:nvPr>
        </p:nvSpPr>
        <p:spPr/>
        <p:txBody>
          <a:bodyPr/>
          <a:lstStyle/>
          <a:p>
            <a:r>
              <a:rPr lang="en-GB"/>
              <a:t>GCI www.gci.org.uk</a:t>
            </a:r>
          </a:p>
        </p:txBody>
      </p:sp>
      <p:sp>
        <p:nvSpPr>
          <p:cNvPr id="215338" name="Rectangle 298"/>
          <p:cNvSpPr>
            <a:spLocks noChangeArrowheads="1"/>
          </p:cNvSpPr>
          <p:nvPr/>
        </p:nvSpPr>
        <p:spPr bwMode="auto">
          <a:xfrm>
            <a:off x="0" y="0"/>
            <a:ext cx="9144000" cy="6858000"/>
          </a:xfrm>
          <a:prstGeom prst="rect">
            <a:avLst/>
          </a:prstGeom>
          <a:gradFill rotWithShape="0">
            <a:gsLst>
              <a:gs pos="0">
                <a:srgbClr val="3333FF"/>
              </a:gs>
              <a:gs pos="50000">
                <a:srgbClr val="6699FF"/>
              </a:gs>
              <a:gs pos="100000">
                <a:srgbClr val="3333FF"/>
              </a:gs>
            </a:gsLst>
            <a:lin ang="18900000" scaled="1"/>
          </a:gradFill>
          <a:ln w="9525">
            <a:solidFill>
              <a:schemeClr val="tx1"/>
            </a:solidFill>
            <a:miter lim="800000"/>
            <a:headEnd/>
            <a:tailEnd/>
          </a:ln>
          <a:effectLst/>
        </p:spPr>
        <p:txBody>
          <a:bodyPr wrap="none" anchor="ctr"/>
          <a:lstStyle/>
          <a:p>
            <a:endParaRPr lang="en-GB"/>
          </a:p>
        </p:txBody>
      </p:sp>
      <p:sp>
        <p:nvSpPr>
          <p:cNvPr id="215188" name="Rectangle 148"/>
          <p:cNvSpPr>
            <a:spLocks noChangeArrowheads="1"/>
          </p:cNvSpPr>
          <p:nvPr/>
        </p:nvSpPr>
        <p:spPr bwMode="auto">
          <a:xfrm>
            <a:off x="1500188" y="1022350"/>
            <a:ext cx="1255712" cy="206375"/>
          </a:xfrm>
          <a:prstGeom prst="rect">
            <a:avLst/>
          </a:prstGeom>
          <a:noFill/>
          <a:ln w="9525">
            <a:noFill/>
            <a:miter lim="800000"/>
            <a:headEnd/>
            <a:tailEnd/>
          </a:ln>
        </p:spPr>
        <p:txBody>
          <a:bodyPr wrap="none" lIns="0" tIns="0" rIns="0" bIns="0">
            <a:spAutoFit/>
          </a:bodyPr>
          <a:lstStyle/>
          <a:p>
            <a:r>
              <a:rPr lang="en-GB" sz="1100" b="1">
                <a:solidFill>
                  <a:srgbClr val="FFFFFF"/>
                </a:solidFill>
              </a:rPr>
              <a:t>INCOME GROSS</a:t>
            </a:r>
            <a:endParaRPr lang="en-GB" sz="2400"/>
          </a:p>
        </p:txBody>
      </p:sp>
      <p:sp>
        <p:nvSpPr>
          <p:cNvPr id="215193" name="Rectangle 153"/>
          <p:cNvSpPr>
            <a:spLocks noChangeArrowheads="1"/>
          </p:cNvSpPr>
          <p:nvPr/>
        </p:nvSpPr>
        <p:spPr bwMode="auto">
          <a:xfrm rot="16200000">
            <a:off x="432594" y="1681956"/>
            <a:ext cx="806450" cy="185738"/>
          </a:xfrm>
          <a:prstGeom prst="rect">
            <a:avLst/>
          </a:prstGeom>
          <a:noFill/>
          <a:ln w="9525">
            <a:noFill/>
            <a:miter lim="800000"/>
            <a:headEnd/>
            <a:tailEnd/>
          </a:ln>
        </p:spPr>
        <p:txBody>
          <a:bodyPr wrap="none" lIns="0" tIns="0" rIns="0" bIns="0">
            <a:spAutoFit/>
          </a:bodyPr>
          <a:lstStyle/>
          <a:p>
            <a:r>
              <a:rPr lang="en-GB" sz="1000" b="1">
                <a:solidFill>
                  <a:srgbClr val="FFFFFF"/>
                </a:solidFill>
              </a:rPr>
              <a:t>billions US$</a:t>
            </a:r>
            <a:endParaRPr lang="en-GB" sz="2400"/>
          </a:p>
        </p:txBody>
      </p:sp>
      <p:sp>
        <p:nvSpPr>
          <p:cNvPr id="215089" name="Rectangle 49"/>
          <p:cNvSpPr>
            <a:spLocks noChangeArrowheads="1"/>
          </p:cNvSpPr>
          <p:nvPr/>
        </p:nvSpPr>
        <p:spPr bwMode="auto">
          <a:xfrm>
            <a:off x="1441450" y="2863850"/>
            <a:ext cx="1485900" cy="206375"/>
          </a:xfrm>
          <a:prstGeom prst="rect">
            <a:avLst/>
          </a:prstGeom>
          <a:noFill/>
          <a:ln w="9525">
            <a:noFill/>
            <a:miter lim="800000"/>
            <a:headEnd/>
            <a:tailEnd/>
          </a:ln>
        </p:spPr>
        <p:txBody>
          <a:bodyPr wrap="none" lIns="0" tIns="0" rIns="0" bIns="0">
            <a:spAutoFit/>
          </a:bodyPr>
          <a:lstStyle/>
          <a:p>
            <a:r>
              <a:rPr lang="en-GB" sz="1100" b="1">
                <a:solidFill>
                  <a:srgbClr val="FFFFFF"/>
                </a:solidFill>
              </a:rPr>
              <a:t>IMPACT GROSS CO</a:t>
            </a:r>
            <a:endParaRPr lang="en-GB" sz="2400"/>
          </a:p>
        </p:txBody>
      </p:sp>
      <p:sp>
        <p:nvSpPr>
          <p:cNvPr id="215090" name="Rectangle 50"/>
          <p:cNvSpPr>
            <a:spLocks noChangeArrowheads="1"/>
          </p:cNvSpPr>
          <p:nvPr/>
        </p:nvSpPr>
        <p:spPr bwMode="auto">
          <a:xfrm>
            <a:off x="2786063" y="2935288"/>
            <a:ext cx="106362" cy="141287"/>
          </a:xfrm>
          <a:prstGeom prst="rect">
            <a:avLst/>
          </a:prstGeom>
          <a:noFill/>
          <a:ln w="9525">
            <a:noFill/>
            <a:miter lim="800000"/>
            <a:headEnd/>
            <a:tailEnd/>
          </a:ln>
        </p:spPr>
        <p:txBody>
          <a:bodyPr wrap="none" lIns="0" tIns="0" rIns="0" bIns="0">
            <a:spAutoFit/>
          </a:bodyPr>
          <a:lstStyle/>
          <a:p>
            <a:r>
              <a:rPr lang="en-GB" sz="700" b="1">
                <a:solidFill>
                  <a:srgbClr val="FFFFFF"/>
                </a:solidFill>
              </a:rPr>
              <a:t>2</a:t>
            </a:r>
            <a:endParaRPr lang="en-GB" sz="2400"/>
          </a:p>
        </p:txBody>
      </p:sp>
      <p:sp>
        <p:nvSpPr>
          <p:cNvPr id="215095" name="Rectangle 55"/>
          <p:cNvSpPr>
            <a:spLocks noChangeArrowheads="1"/>
          </p:cNvSpPr>
          <p:nvPr/>
        </p:nvSpPr>
        <p:spPr bwMode="auto">
          <a:xfrm rot="16200000">
            <a:off x="131763" y="3633788"/>
            <a:ext cx="1416050" cy="177800"/>
          </a:xfrm>
          <a:prstGeom prst="rect">
            <a:avLst/>
          </a:prstGeom>
          <a:noFill/>
          <a:ln w="9525">
            <a:noFill/>
            <a:miter lim="800000"/>
            <a:headEnd/>
            <a:tailEnd/>
          </a:ln>
        </p:spPr>
        <p:txBody>
          <a:bodyPr wrap="none" lIns="0" tIns="0" rIns="0" bIns="0">
            <a:spAutoFit/>
          </a:bodyPr>
          <a:lstStyle/>
          <a:p>
            <a:r>
              <a:rPr lang="en-GB" sz="1000" b="1">
                <a:solidFill>
                  <a:srgbClr val="FFFFFF"/>
                </a:solidFill>
              </a:rPr>
              <a:t>billions tonnes carbon</a:t>
            </a:r>
            <a:endParaRPr lang="en-GB" sz="2400"/>
          </a:p>
        </p:txBody>
      </p:sp>
      <p:sp>
        <p:nvSpPr>
          <p:cNvPr id="215212" name="Rectangle 172"/>
          <p:cNvSpPr>
            <a:spLocks noChangeArrowheads="1"/>
          </p:cNvSpPr>
          <p:nvPr/>
        </p:nvSpPr>
        <p:spPr bwMode="auto">
          <a:xfrm>
            <a:off x="1384300" y="4776788"/>
            <a:ext cx="1677988" cy="200025"/>
          </a:xfrm>
          <a:prstGeom prst="rect">
            <a:avLst/>
          </a:prstGeom>
          <a:noFill/>
          <a:ln w="9525">
            <a:noFill/>
            <a:miter lim="800000"/>
            <a:headEnd/>
            <a:tailEnd/>
          </a:ln>
        </p:spPr>
        <p:txBody>
          <a:bodyPr wrap="none" lIns="0" tIns="0" rIns="0" bIns="0">
            <a:spAutoFit/>
          </a:bodyPr>
          <a:lstStyle/>
          <a:p>
            <a:r>
              <a:rPr lang="en-GB" sz="1100" b="1">
                <a:solidFill>
                  <a:srgbClr val="FFFFFF"/>
                </a:solidFill>
              </a:rPr>
              <a:t>INCOME GROSS PPP$</a:t>
            </a:r>
            <a:endParaRPr lang="en-GB" sz="2400"/>
          </a:p>
        </p:txBody>
      </p:sp>
      <p:sp>
        <p:nvSpPr>
          <p:cNvPr id="215217" name="Rectangle 177"/>
          <p:cNvSpPr>
            <a:spLocks noChangeArrowheads="1"/>
          </p:cNvSpPr>
          <p:nvPr/>
        </p:nvSpPr>
        <p:spPr bwMode="auto">
          <a:xfrm rot="16200000">
            <a:off x="454818" y="5403057"/>
            <a:ext cx="868363" cy="177800"/>
          </a:xfrm>
          <a:prstGeom prst="rect">
            <a:avLst/>
          </a:prstGeom>
          <a:noFill/>
          <a:ln w="9525">
            <a:noFill/>
            <a:miter lim="800000"/>
            <a:headEnd/>
            <a:tailEnd/>
          </a:ln>
        </p:spPr>
        <p:txBody>
          <a:bodyPr wrap="none" lIns="0" tIns="0" rIns="0" bIns="0">
            <a:spAutoFit/>
          </a:bodyPr>
          <a:lstStyle/>
          <a:p>
            <a:r>
              <a:rPr lang="en-GB" sz="1000" b="1">
                <a:solidFill>
                  <a:srgbClr val="FFFFFF"/>
                </a:solidFill>
              </a:rPr>
              <a:t>billions PPP$</a:t>
            </a:r>
            <a:endParaRPr lang="en-GB" sz="2400"/>
          </a:p>
        </p:txBody>
      </p:sp>
      <p:sp>
        <p:nvSpPr>
          <p:cNvPr id="215286" name="Rectangle 246"/>
          <p:cNvSpPr>
            <a:spLocks noChangeArrowheads="1"/>
          </p:cNvSpPr>
          <p:nvPr/>
        </p:nvSpPr>
        <p:spPr bwMode="auto">
          <a:xfrm>
            <a:off x="6524625" y="4784725"/>
            <a:ext cx="2043113" cy="207963"/>
          </a:xfrm>
          <a:prstGeom prst="rect">
            <a:avLst/>
          </a:prstGeom>
          <a:noFill/>
          <a:ln w="9525">
            <a:noFill/>
            <a:miter lim="800000"/>
            <a:headEnd/>
            <a:tailEnd/>
          </a:ln>
        </p:spPr>
        <p:txBody>
          <a:bodyPr wrap="none" lIns="0" tIns="0" rIns="0" bIns="0">
            <a:spAutoFit/>
          </a:bodyPr>
          <a:lstStyle/>
          <a:p>
            <a:r>
              <a:rPr lang="en-GB" sz="1100" b="1">
                <a:solidFill>
                  <a:srgbClr val="FFFFFF"/>
                </a:solidFill>
              </a:rPr>
              <a:t>INCOME PPP$ PER CAPITA</a:t>
            </a:r>
            <a:endParaRPr lang="en-GB" sz="2400"/>
          </a:p>
        </p:txBody>
      </p:sp>
      <p:sp>
        <p:nvSpPr>
          <p:cNvPr id="215291" name="Rectangle 251"/>
          <p:cNvSpPr>
            <a:spLocks noChangeArrowheads="1"/>
          </p:cNvSpPr>
          <p:nvPr/>
        </p:nvSpPr>
        <p:spPr bwMode="auto">
          <a:xfrm rot="16200000">
            <a:off x="5967413" y="5456237"/>
            <a:ext cx="393700" cy="187325"/>
          </a:xfrm>
          <a:prstGeom prst="rect">
            <a:avLst/>
          </a:prstGeom>
          <a:noFill/>
          <a:ln w="9525">
            <a:noFill/>
            <a:miter lim="800000"/>
            <a:headEnd/>
            <a:tailEnd/>
          </a:ln>
        </p:spPr>
        <p:txBody>
          <a:bodyPr wrap="none" lIns="0" tIns="0" rIns="0" bIns="0">
            <a:spAutoFit/>
          </a:bodyPr>
          <a:lstStyle/>
          <a:p>
            <a:r>
              <a:rPr lang="en-GB" sz="1000" b="1">
                <a:solidFill>
                  <a:srgbClr val="FFFFFF"/>
                </a:solidFill>
              </a:rPr>
              <a:t>PPP$</a:t>
            </a:r>
            <a:endParaRPr lang="en-GB" sz="2400"/>
          </a:p>
        </p:txBody>
      </p:sp>
      <p:sp>
        <p:nvSpPr>
          <p:cNvPr id="215236" name="Rectangle 196"/>
          <p:cNvSpPr>
            <a:spLocks noChangeArrowheads="1"/>
          </p:cNvSpPr>
          <p:nvPr/>
        </p:nvSpPr>
        <p:spPr bwMode="auto">
          <a:xfrm>
            <a:off x="6561138" y="2851150"/>
            <a:ext cx="912812" cy="209550"/>
          </a:xfrm>
          <a:prstGeom prst="rect">
            <a:avLst/>
          </a:prstGeom>
          <a:noFill/>
          <a:ln w="9525">
            <a:noFill/>
            <a:miter lim="800000"/>
            <a:headEnd/>
            <a:tailEnd/>
          </a:ln>
        </p:spPr>
        <p:txBody>
          <a:bodyPr wrap="none" lIns="0" tIns="0" rIns="0" bIns="0">
            <a:spAutoFit/>
          </a:bodyPr>
          <a:lstStyle/>
          <a:p>
            <a:r>
              <a:rPr lang="en-GB" sz="1100" b="1">
                <a:solidFill>
                  <a:srgbClr val="FFFFFF"/>
                </a:solidFill>
              </a:rPr>
              <a:t>IMPACT CO</a:t>
            </a:r>
            <a:endParaRPr lang="en-GB" sz="2400"/>
          </a:p>
        </p:txBody>
      </p:sp>
      <p:sp>
        <p:nvSpPr>
          <p:cNvPr id="215237" name="Rectangle 197"/>
          <p:cNvSpPr>
            <a:spLocks noChangeArrowheads="1"/>
          </p:cNvSpPr>
          <p:nvPr/>
        </p:nvSpPr>
        <p:spPr bwMode="auto">
          <a:xfrm>
            <a:off x="7359650" y="2924175"/>
            <a:ext cx="107950" cy="144463"/>
          </a:xfrm>
          <a:prstGeom prst="rect">
            <a:avLst/>
          </a:prstGeom>
          <a:noFill/>
          <a:ln w="9525">
            <a:noFill/>
            <a:miter lim="800000"/>
            <a:headEnd/>
            <a:tailEnd/>
          </a:ln>
        </p:spPr>
        <p:txBody>
          <a:bodyPr wrap="none" lIns="0" tIns="0" rIns="0" bIns="0">
            <a:spAutoFit/>
          </a:bodyPr>
          <a:lstStyle/>
          <a:p>
            <a:r>
              <a:rPr lang="en-GB" sz="700" b="1">
                <a:solidFill>
                  <a:srgbClr val="FFFFFF"/>
                </a:solidFill>
              </a:rPr>
              <a:t>2</a:t>
            </a:r>
            <a:endParaRPr lang="en-GB" sz="2400"/>
          </a:p>
        </p:txBody>
      </p:sp>
      <p:sp>
        <p:nvSpPr>
          <p:cNvPr id="215238" name="Rectangle 198"/>
          <p:cNvSpPr>
            <a:spLocks noChangeArrowheads="1"/>
          </p:cNvSpPr>
          <p:nvPr/>
        </p:nvSpPr>
        <p:spPr bwMode="auto">
          <a:xfrm>
            <a:off x="7410450" y="2851150"/>
            <a:ext cx="1057275" cy="209550"/>
          </a:xfrm>
          <a:prstGeom prst="rect">
            <a:avLst/>
          </a:prstGeom>
          <a:noFill/>
          <a:ln w="9525">
            <a:noFill/>
            <a:miter lim="800000"/>
            <a:headEnd/>
            <a:tailEnd/>
          </a:ln>
        </p:spPr>
        <p:txBody>
          <a:bodyPr wrap="none" lIns="0" tIns="0" rIns="0" bIns="0">
            <a:spAutoFit/>
          </a:bodyPr>
          <a:lstStyle/>
          <a:p>
            <a:r>
              <a:rPr lang="en-GB" sz="1100" b="1">
                <a:solidFill>
                  <a:srgbClr val="FFFFFF"/>
                </a:solidFill>
              </a:rPr>
              <a:t> PER CAPITA </a:t>
            </a:r>
            <a:endParaRPr lang="en-GB" sz="2400"/>
          </a:p>
        </p:txBody>
      </p:sp>
      <p:sp>
        <p:nvSpPr>
          <p:cNvPr id="215243" name="Rectangle 203"/>
          <p:cNvSpPr>
            <a:spLocks noChangeArrowheads="1"/>
          </p:cNvSpPr>
          <p:nvPr/>
        </p:nvSpPr>
        <p:spPr bwMode="auto">
          <a:xfrm rot="16200000">
            <a:off x="5676107" y="3650456"/>
            <a:ext cx="963612" cy="187325"/>
          </a:xfrm>
          <a:prstGeom prst="rect">
            <a:avLst/>
          </a:prstGeom>
          <a:noFill/>
          <a:ln w="9525">
            <a:noFill/>
            <a:miter lim="800000"/>
            <a:headEnd/>
            <a:tailEnd/>
          </a:ln>
        </p:spPr>
        <p:txBody>
          <a:bodyPr wrap="none" lIns="0" tIns="0" rIns="0" bIns="0">
            <a:spAutoFit/>
          </a:bodyPr>
          <a:lstStyle/>
          <a:p>
            <a:r>
              <a:rPr lang="en-GB" sz="1000" b="1">
                <a:solidFill>
                  <a:srgbClr val="FFFFFF"/>
                </a:solidFill>
              </a:rPr>
              <a:t>tonnes carbon</a:t>
            </a:r>
            <a:endParaRPr lang="en-GB" sz="2400"/>
          </a:p>
        </p:txBody>
      </p:sp>
      <p:sp>
        <p:nvSpPr>
          <p:cNvPr id="215262" name="Rectangle 222"/>
          <p:cNvSpPr>
            <a:spLocks noChangeArrowheads="1"/>
          </p:cNvSpPr>
          <p:nvPr/>
        </p:nvSpPr>
        <p:spPr bwMode="auto">
          <a:xfrm>
            <a:off x="6665913" y="1042988"/>
            <a:ext cx="1622425" cy="207962"/>
          </a:xfrm>
          <a:prstGeom prst="rect">
            <a:avLst/>
          </a:prstGeom>
          <a:noFill/>
          <a:ln w="9525">
            <a:noFill/>
            <a:miter lim="800000"/>
            <a:headEnd/>
            <a:tailEnd/>
          </a:ln>
        </p:spPr>
        <p:txBody>
          <a:bodyPr wrap="none" lIns="0" tIns="0" rIns="0" bIns="0">
            <a:spAutoFit/>
          </a:bodyPr>
          <a:lstStyle/>
          <a:p>
            <a:r>
              <a:rPr lang="en-GB" sz="1100" b="1">
                <a:solidFill>
                  <a:srgbClr val="FFFFFF"/>
                </a:solidFill>
              </a:rPr>
              <a:t>INCOME PER CAPITA</a:t>
            </a:r>
            <a:endParaRPr lang="en-GB" sz="2400"/>
          </a:p>
        </p:txBody>
      </p:sp>
      <p:sp>
        <p:nvSpPr>
          <p:cNvPr id="215267" name="Rectangle 227"/>
          <p:cNvSpPr>
            <a:spLocks noChangeArrowheads="1"/>
          </p:cNvSpPr>
          <p:nvPr/>
        </p:nvSpPr>
        <p:spPr bwMode="auto">
          <a:xfrm rot="16200000">
            <a:off x="6024563" y="1711325"/>
            <a:ext cx="307975" cy="187325"/>
          </a:xfrm>
          <a:prstGeom prst="rect">
            <a:avLst/>
          </a:prstGeom>
          <a:noFill/>
          <a:ln w="9525">
            <a:noFill/>
            <a:miter lim="800000"/>
            <a:headEnd/>
            <a:tailEnd/>
          </a:ln>
        </p:spPr>
        <p:txBody>
          <a:bodyPr wrap="none" lIns="0" tIns="0" rIns="0" bIns="0">
            <a:spAutoFit/>
          </a:bodyPr>
          <a:lstStyle/>
          <a:p>
            <a:r>
              <a:rPr lang="en-GB" sz="1000" b="1">
                <a:solidFill>
                  <a:srgbClr val="FFFFFF"/>
                </a:solidFill>
              </a:rPr>
              <a:t>US$</a:t>
            </a:r>
            <a:endParaRPr lang="en-GB" sz="2400"/>
          </a:p>
        </p:txBody>
      </p:sp>
      <p:sp>
        <p:nvSpPr>
          <p:cNvPr id="215310" name="Rectangle 270"/>
          <p:cNvSpPr>
            <a:spLocks noChangeArrowheads="1"/>
          </p:cNvSpPr>
          <p:nvPr/>
        </p:nvSpPr>
        <p:spPr bwMode="auto">
          <a:xfrm>
            <a:off x="4021138" y="4787900"/>
            <a:ext cx="1546225" cy="195263"/>
          </a:xfrm>
          <a:prstGeom prst="rect">
            <a:avLst/>
          </a:prstGeom>
          <a:noFill/>
          <a:ln w="9525">
            <a:noFill/>
            <a:miter lim="800000"/>
            <a:headEnd/>
            <a:tailEnd/>
          </a:ln>
        </p:spPr>
        <p:txBody>
          <a:bodyPr wrap="none" lIns="0" tIns="0" rIns="0" bIns="0">
            <a:spAutoFit/>
          </a:bodyPr>
          <a:lstStyle/>
          <a:p>
            <a:r>
              <a:rPr lang="en-GB" sz="1100" b="1">
                <a:solidFill>
                  <a:srgbClr val="FFFFFF"/>
                </a:solidFill>
              </a:rPr>
              <a:t>EFFICIENCY PPP$/CO</a:t>
            </a:r>
            <a:endParaRPr lang="en-GB" sz="2400"/>
          </a:p>
        </p:txBody>
      </p:sp>
      <p:sp>
        <p:nvSpPr>
          <p:cNvPr id="215311" name="Rectangle 271"/>
          <p:cNvSpPr>
            <a:spLocks noChangeArrowheads="1"/>
          </p:cNvSpPr>
          <p:nvPr/>
        </p:nvSpPr>
        <p:spPr bwMode="auto">
          <a:xfrm>
            <a:off x="5462588" y="4857750"/>
            <a:ext cx="111125" cy="153988"/>
          </a:xfrm>
          <a:prstGeom prst="rect">
            <a:avLst/>
          </a:prstGeom>
          <a:noFill/>
          <a:ln w="9525">
            <a:noFill/>
            <a:miter lim="800000"/>
            <a:headEnd/>
            <a:tailEnd/>
          </a:ln>
        </p:spPr>
        <p:txBody>
          <a:bodyPr wrap="none" lIns="0" tIns="0" rIns="0" bIns="0">
            <a:spAutoFit/>
          </a:bodyPr>
          <a:lstStyle/>
          <a:p>
            <a:r>
              <a:rPr lang="en-GB" sz="700" b="1">
                <a:solidFill>
                  <a:srgbClr val="FFFFFF"/>
                </a:solidFill>
              </a:rPr>
              <a:t>2</a:t>
            </a:r>
            <a:endParaRPr lang="en-GB" sz="2400"/>
          </a:p>
        </p:txBody>
      </p:sp>
      <p:sp>
        <p:nvSpPr>
          <p:cNvPr id="215333" name="Rectangle 293"/>
          <p:cNvSpPr>
            <a:spLocks noChangeArrowheads="1"/>
          </p:cNvSpPr>
          <p:nvPr/>
        </p:nvSpPr>
        <p:spPr bwMode="auto">
          <a:xfrm>
            <a:off x="4021138" y="1058863"/>
            <a:ext cx="1462087" cy="195262"/>
          </a:xfrm>
          <a:prstGeom prst="rect">
            <a:avLst/>
          </a:prstGeom>
          <a:noFill/>
          <a:ln w="9525">
            <a:noFill/>
            <a:miter lim="800000"/>
            <a:headEnd/>
            <a:tailEnd/>
          </a:ln>
        </p:spPr>
        <p:txBody>
          <a:bodyPr wrap="none" lIns="0" tIns="0" rIns="0" bIns="0">
            <a:spAutoFit/>
          </a:bodyPr>
          <a:lstStyle/>
          <a:p>
            <a:r>
              <a:rPr lang="en-GB" sz="1100" b="1">
                <a:solidFill>
                  <a:srgbClr val="FFFFFF"/>
                </a:solidFill>
              </a:rPr>
              <a:t>EFFICIENCY US$/CO</a:t>
            </a:r>
            <a:endParaRPr lang="en-GB" sz="2400"/>
          </a:p>
        </p:txBody>
      </p:sp>
      <p:sp>
        <p:nvSpPr>
          <p:cNvPr id="215334" name="Rectangle 294"/>
          <p:cNvSpPr>
            <a:spLocks noChangeArrowheads="1"/>
          </p:cNvSpPr>
          <p:nvPr/>
        </p:nvSpPr>
        <p:spPr bwMode="auto">
          <a:xfrm>
            <a:off x="5380038" y="1128713"/>
            <a:ext cx="111125" cy="153987"/>
          </a:xfrm>
          <a:prstGeom prst="rect">
            <a:avLst/>
          </a:prstGeom>
          <a:noFill/>
          <a:ln w="9525">
            <a:noFill/>
            <a:miter lim="800000"/>
            <a:headEnd/>
            <a:tailEnd/>
          </a:ln>
        </p:spPr>
        <p:txBody>
          <a:bodyPr wrap="none" lIns="0" tIns="0" rIns="0" bIns="0">
            <a:spAutoFit/>
          </a:bodyPr>
          <a:lstStyle/>
          <a:p>
            <a:r>
              <a:rPr lang="en-GB" sz="700" b="1">
                <a:solidFill>
                  <a:srgbClr val="FFFFFF"/>
                </a:solidFill>
              </a:rPr>
              <a:t>2</a:t>
            </a:r>
            <a:endParaRPr lang="en-GB" sz="2400"/>
          </a:p>
        </p:txBody>
      </p:sp>
      <p:pic>
        <p:nvPicPr>
          <p:cNvPr id="215050" name="Picture 10"/>
          <p:cNvPicPr>
            <a:picLocks noChangeAspect="1" noChangeArrowheads="1"/>
          </p:cNvPicPr>
          <p:nvPr/>
        </p:nvPicPr>
        <p:blipFill>
          <a:blip r:embed="rId3" cstate="print"/>
          <a:srcRect/>
          <a:stretch>
            <a:fillRect/>
          </a:stretch>
        </p:blipFill>
        <p:spPr bwMode="auto">
          <a:xfrm>
            <a:off x="3238500" y="2754313"/>
            <a:ext cx="2705100" cy="1931987"/>
          </a:xfrm>
          <a:prstGeom prst="rect">
            <a:avLst/>
          </a:prstGeom>
          <a:noFill/>
          <a:ln w="9525">
            <a:noFill/>
            <a:miter lim="800000"/>
            <a:headEnd/>
            <a:tailEnd/>
          </a:ln>
          <a:effectLst/>
        </p:spPr>
      </p:pic>
      <p:sp>
        <p:nvSpPr>
          <p:cNvPr id="215051" name="Rectangle 11"/>
          <p:cNvSpPr>
            <a:spLocks noGrp="1" noChangeArrowheads="1"/>
          </p:cNvSpPr>
          <p:nvPr>
            <p:ph type="title"/>
          </p:nvPr>
        </p:nvSpPr>
        <p:spPr bwMode="auto">
          <a:xfrm>
            <a:off x="533400" y="152400"/>
            <a:ext cx="8077200" cy="762000"/>
          </a:xfrm>
          <a:noFill/>
          <a:ln>
            <a:miter lim="800000"/>
            <a:headEnd/>
            <a:tailEnd/>
          </a:ln>
        </p:spPr>
        <p:txBody>
          <a:bodyPr vert="horz" wrap="square" lIns="91440" tIns="45720" rIns="91440" bIns="45720" numCol="1" anchor="t" anchorCtr="0" compatLnSpc="1">
            <a:prstTxWarp prst="textNoShape">
              <a:avLst/>
            </a:prstTxWarp>
          </a:bodyPr>
          <a:lstStyle/>
          <a:p>
            <a:pPr algn="ctr"/>
            <a:r>
              <a:rPr lang="en-GB"/>
              <a:t>Trends of Expansion &amp; Divergence</a:t>
            </a:r>
          </a:p>
        </p:txBody>
      </p:sp>
      <p:pic>
        <p:nvPicPr>
          <p:cNvPr id="215052" name="Picture 12"/>
          <p:cNvPicPr>
            <a:picLocks noChangeArrowheads="1"/>
          </p:cNvPicPr>
          <p:nvPr/>
        </p:nvPicPr>
        <p:blipFill>
          <a:blip r:embed="rId4" cstate="print"/>
          <a:srcRect/>
          <a:stretch>
            <a:fillRect/>
          </a:stretch>
        </p:blipFill>
        <p:spPr bwMode="auto">
          <a:xfrm>
            <a:off x="1524000" y="3352800"/>
            <a:ext cx="228600" cy="228600"/>
          </a:xfrm>
          <a:prstGeom prst="rect">
            <a:avLst/>
          </a:prstGeom>
          <a:noFill/>
          <a:ln w="12700">
            <a:noFill/>
            <a:miter lim="800000"/>
            <a:headEnd/>
            <a:tailEnd/>
          </a:ln>
          <a:effectLst/>
        </p:spPr>
      </p:pic>
      <p:pic>
        <p:nvPicPr>
          <p:cNvPr id="215053" name="Picture 13"/>
          <p:cNvPicPr>
            <a:picLocks noChangeArrowheads="1"/>
          </p:cNvPicPr>
          <p:nvPr/>
        </p:nvPicPr>
        <p:blipFill>
          <a:blip r:embed="rId5" cstate="print"/>
          <a:srcRect/>
          <a:stretch>
            <a:fillRect/>
          </a:stretch>
        </p:blipFill>
        <p:spPr bwMode="auto">
          <a:xfrm>
            <a:off x="4572000" y="1381125"/>
            <a:ext cx="152400" cy="228600"/>
          </a:xfrm>
          <a:prstGeom prst="rect">
            <a:avLst/>
          </a:prstGeom>
          <a:noFill/>
          <a:ln w="12700">
            <a:noFill/>
            <a:miter lim="800000"/>
            <a:headEnd/>
            <a:tailEnd/>
          </a:ln>
          <a:effectLst/>
        </p:spPr>
      </p:pic>
      <p:pic>
        <p:nvPicPr>
          <p:cNvPr id="215054" name="Picture 14"/>
          <p:cNvPicPr>
            <a:picLocks noChangeArrowheads="1"/>
          </p:cNvPicPr>
          <p:nvPr/>
        </p:nvPicPr>
        <p:blipFill>
          <a:blip r:embed="rId5" cstate="print"/>
          <a:srcRect/>
          <a:stretch>
            <a:fillRect/>
          </a:stretch>
        </p:blipFill>
        <p:spPr bwMode="auto">
          <a:xfrm>
            <a:off x="4724400" y="5105400"/>
            <a:ext cx="152400" cy="228600"/>
          </a:xfrm>
          <a:prstGeom prst="rect">
            <a:avLst/>
          </a:prstGeom>
          <a:noFill/>
          <a:ln w="12700">
            <a:noFill/>
            <a:miter lim="800000"/>
            <a:headEnd/>
            <a:tailEnd/>
          </a:ln>
          <a:effectLst/>
        </p:spPr>
      </p:pic>
      <p:pic>
        <p:nvPicPr>
          <p:cNvPr id="215055" name="Picture 15"/>
          <p:cNvPicPr>
            <a:picLocks noChangeArrowheads="1"/>
          </p:cNvPicPr>
          <p:nvPr/>
        </p:nvPicPr>
        <p:blipFill>
          <a:blip r:embed="rId5" cstate="print"/>
          <a:srcRect/>
          <a:stretch>
            <a:fillRect/>
          </a:stretch>
        </p:blipFill>
        <p:spPr bwMode="auto">
          <a:xfrm>
            <a:off x="1600200" y="5059363"/>
            <a:ext cx="152400" cy="228600"/>
          </a:xfrm>
          <a:prstGeom prst="rect">
            <a:avLst/>
          </a:prstGeom>
          <a:noFill/>
          <a:ln w="12700">
            <a:noFill/>
            <a:miter lim="800000"/>
            <a:headEnd/>
            <a:tailEnd/>
          </a:ln>
          <a:effectLst/>
        </p:spPr>
      </p:pic>
      <p:pic>
        <p:nvPicPr>
          <p:cNvPr id="215056" name="Picture 16"/>
          <p:cNvPicPr>
            <a:picLocks noChangeArrowheads="1"/>
          </p:cNvPicPr>
          <p:nvPr/>
        </p:nvPicPr>
        <p:blipFill>
          <a:blip r:embed="rId5" cstate="print"/>
          <a:srcRect/>
          <a:stretch>
            <a:fillRect/>
          </a:stretch>
        </p:blipFill>
        <p:spPr bwMode="auto">
          <a:xfrm>
            <a:off x="7781925" y="5006975"/>
            <a:ext cx="152400" cy="228600"/>
          </a:xfrm>
          <a:prstGeom prst="rect">
            <a:avLst/>
          </a:prstGeom>
          <a:noFill/>
          <a:ln w="12700">
            <a:noFill/>
            <a:miter lim="800000"/>
            <a:headEnd/>
            <a:tailEnd/>
          </a:ln>
          <a:effectLst/>
        </p:spPr>
      </p:pic>
      <p:pic>
        <p:nvPicPr>
          <p:cNvPr id="215057" name="Picture 17"/>
          <p:cNvPicPr>
            <a:picLocks noChangeArrowheads="1"/>
          </p:cNvPicPr>
          <p:nvPr/>
        </p:nvPicPr>
        <p:blipFill>
          <a:blip r:embed="rId5" cstate="print"/>
          <a:srcRect/>
          <a:stretch>
            <a:fillRect/>
          </a:stretch>
        </p:blipFill>
        <p:spPr bwMode="auto">
          <a:xfrm>
            <a:off x="7781925" y="1355725"/>
            <a:ext cx="152400" cy="228600"/>
          </a:xfrm>
          <a:prstGeom prst="rect">
            <a:avLst/>
          </a:prstGeom>
          <a:noFill/>
          <a:ln w="12700">
            <a:noFill/>
            <a:miter lim="800000"/>
            <a:headEnd/>
            <a:tailEnd/>
          </a:ln>
          <a:effectLst/>
        </p:spPr>
      </p:pic>
      <p:pic>
        <p:nvPicPr>
          <p:cNvPr id="215058" name="Picture 18"/>
          <p:cNvPicPr>
            <a:picLocks noChangeArrowheads="1"/>
          </p:cNvPicPr>
          <p:nvPr/>
        </p:nvPicPr>
        <p:blipFill>
          <a:blip r:embed="rId5" cstate="print"/>
          <a:srcRect/>
          <a:stretch>
            <a:fillRect/>
          </a:stretch>
        </p:blipFill>
        <p:spPr bwMode="auto">
          <a:xfrm>
            <a:off x="1524000" y="1392238"/>
            <a:ext cx="152400" cy="228600"/>
          </a:xfrm>
          <a:prstGeom prst="rect">
            <a:avLst/>
          </a:prstGeom>
          <a:noFill/>
          <a:ln w="12700">
            <a:noFill/>
            <a:miter lim="800000"/>
            <a:headEnd/>
            <a:tailEnd/>
          </a:ln>
          <a:effectLst/>
        </p:spPr>
      </p:pic>
      <p:pic>
        <p:nvPicPr>
          <p:cNvPr id="215059" name="Picture 19"/>
          <p:cNvPicPr>
            <a:picLocks noChangeArrowheads="1"/>
          </p:cNvPicPr>
          <p:nvPr/>
        </p:nvPicPr>
        <p:blipFill>
          <a:blip r:embed="rId4" cstate="print"/>
          <a:srcRect/>
          <a:stretch>
            <a:fillRect/>
          </a:stretch>
        </p:blipFill>
        <p:spPr bwMode="auto">
          <a:xfrm>
            <a:off x="7848600" y="3201988"/>
            <a:ext cx="228600" cy="228600"/>
          </a:xfrm>
          <a:prstGeom prst="rect">
            <a:avLst/>
          </a:prstGeom>
          <a:noFill/>
          <a:ln w="12700">
            <a:noFill/>
            <a:miter lim="800000"/>
            <a:headEnd/>
            <a:tailEnd/>
          </a:ln>
          <a:effectLst/>
        </p:spPr>
      </p:pic>
      <p:pic>
        <p:nvPicPr>
          <p:cNvPr id="215060" name="Picture 20"/>
          <p:cNvPicPr>
            <a:picLocks noChangeArrowheads="1"/>
          </p:cNvPicPr>
          <p:nvPr/>
        </p:nvPicPr>
        <p:blipFill>
          <a:blip r:embed="rId4" cstate="print"/>
          <a:srcRect/>
          <a:stretch>
            <a:fillRect/>
          </a:stretch>
        </p:blipFill>
        <p:spPr bwMode="auto">
          <a:xfrm>
            <a:off x="4800600" y="5257800"/>
            <a:ext cx="228600" cy="228600"/>
          </a:xfrm>
          <a:prstGeom prst="rect">
            <a:avLst/>
          </a:prstGeom>
          <a:noFill/>
          <a:ln w="12700">
            <a:noFill/>
            <a:miter lim="800000"/>
            <a:headEnd/>
            <a:tailEnd/>
          </a:ln>
          <a:effectLst/>
        </p:spPr>
      </p:pic>
      <p:pic>
        <p:nvPicPr>
          <p:cNvPr id="215061" name="Picture 21"/>
          <p:cNvPicPr>
            <a:picLocks noChangeArrowheads="1"/>
          </p:cNvPicPr>
          <p:nvPr/>
        </p:nvPicPr>
        <p:blipFill>
          <a:blip r:embed="rId4" cstate="print"/>
          <a:srcRect/>
          <a:stretch>
            <a:fillRect/>
          </a:stretch>
        </p:blipFill>
        <p:spPr bwMode="auto">
          <a:xfrm>
            <a:off x="4648200" y="1533525"/>
            <a:ext cx="228600" cy="228600"/>
          </a:xfrm>
          <a:prstGeom prst="rect">
            <a:avLst/>
          </a:prstGeom>
          <a:noFill/>
          <a:ln w="12700">
            <a:noFill/>
            <a:miter lim="800000"/>
            <a:headEnd/>
            <a:tailEnd/>
          </a:ln>
          <a:effectLst/>
        </p:spPr>
      </p:pic>
      <p:pic>
        <p:nvPicPr>
          <p:cNvPr id="215062" name="Picture 22"/>
          <p:cNvPicPr>
            <a:picLocks noChangeArrowheads="1"/>
          </p:cNvPicPr>
          <p:nvPr/>
        </p:nvPicPr>
        <p:blipFill>
          <a:blip r:embed="rId6" cstate="print"/>
          <a:srcRect/>
          <a:stretch>
            <a:fillRect/>
          </a:stretch>
        </p:blipFill>
        <p:spPr bwMode="auto">
          <a:xfrm>
            <a:off x="4419600" y="3657600"/>
            <a:ext cx="152400" cy="228600"/>
          </a:xfrm>
          <a:prstGeom prst="rect">
            <a:avLst/>
          </a:prstGeom>
          <a:noFill/>
          <a:ln w="12700">
            <a:noFill/>
            <a:miter lim="800000"/>
            <a:headEnd/>
            <a:tailEnd/>
          </a:ln>
          <a:effectLst/>
        </p:spPr>
      </p:pic>
      <p:pic>
        <p:nvPicPr>
          <p:cNvPr id="215063" name="Picture 23"/>
          <p:cNvPicPr>
            <a:picLocks noChangeArrowheads="1"/>
          </p:cNvPicPr>
          <p:nvPr/>
        </p:nvPicPr>
        <p:blipFill>
          <a:blip r:embed="rId6" cstate="print"/>
          <a:srcRect/>
          <a:stretch>
            <a:fillRect/>
          </a:stretch>
        </p:blipFill>
        <p:spPr bwMode="auto">
          <a:xfrm>
            <a:off x="4876800" y="3581400"/>
            <a:ext cx="228600" cy="304800"/>
          </a:xfrm>
          <a:prstGeom prst="rect">
            <a:avLst/>
          </a:prstGeom>
          <a:noFill/>
          <a:ln w="12700">
            <a:noFill/>
            <a:miter lim="800000"/>
            <a:headEnd/>
            <a:tailEnd/>
          </a:ln>
          <a:effectLst/>
        </p:spPr>
      </p:pic>
      <p:pic>
        <p:nvPicPr>
          <p:cNvPr id="215064" name="Picture 24"/>
          <p:cNvPicPr>
            <a:picLocks noChangeArrowheads="1"/>
          </p:cNvPicPr>
          <p:nvPr/>
        </p:nvPicPr>
        <p:blipFill>
          <a:blip r:embed="rId6" cstate="print"/>
          <a:srcRect/>
          <a:stretch>
            <a:fillRect/>
          </a:stretch>
        </p:blipFill>
        <p:spPr bwMode="auto">
          <a:xfrm>
            <a:off x="5334000" y="3505200"/>
            <a:ext cx="304800" cy="381000"/>
          </a:xfrm>
          <a:prstGeom prst="rect">
            <a:avLst/>
          </a:prstGeom>
          <a:noFill/>
          <a:ln w="12700">
            <a:noFill/>
            <a:miter lim="800000"/>
            <a:headEnd/>
            <a:tailEnd/>
          </a:ln>
          <a:effectLst/>
        </p:spPr>
      </p:pic>
      <p:pic>
        <p:nvPicPr>
          <p:cNvPr id="215065" name="Picture 25"/>
          <p:cNvPicPr>
            <a:picLocks noChangeArrowheads="1"/>
          </p:cNvPicPr>
          <p:nvPr/>
        </p:nvPicPr>
        <p:blipFill>
          <a:blip r:embed="rId6" cstate="print"/>
          <a:srcRect/>
          <a:stretch>
            <a:fillRect/>
          </a:stretch>
        </p:blipFill>
        <p:spPr bwMode="auto">
          <a:xfrm>
            <a:off x="4038600" y="3733800"/>
            <a:ext cx="76200" cy="152400"/>
          </a:xfrm>
          <a:prstGeom prst="rect">
            <a:avLst/>
          </a:prstGeom>
          <a:noFill/>
          <a:ln w="12700">
            <a:noFill/>
            <a:miter lim="800000"/>
            <a:headEnd/>
            <a:tailEnd/>
          </a:ln>
          <a:effectLst/>
        </p:spPr>
      </p:pic>
      <p:pic>
        <p:nvPicPr>
          <p:cNvPr id="215066" name="Picture 26"/>
          <p:cNvPicPr>
            <a:picLocks noChangeArrowheads="1"/>
          </p:cNvPicPr>
          <p:nvPr/>
        </p:nvPicPr>
        <p:blipFill>
          <a:blip r:embed="rId6" cstate="print"/>
          <a:srcRect/>
          <a:stretch>
            <a:fillRect/>
          </a:stretch>
        </p:blipFill>
        <p:spPr bwMode="auto">
          <a:xfrm>
            <a:off x="7956550" y="5356225"/>
            <a:ext cx="228600" cy="304800"/>
          </a:xfrm>
          <a:prstGeom prst="rect">
            <a:avLst/>
          </a:prstGeom>
          <a:noFill/>
          <a:ln w="12700">
            <a:noFill/>
            <a:miter lim="800000"/>
            <a:headEnd/>
            <a:tailEnd/>
          </a:ln>
          <a:effectLst/>
        </p:spPr>
      </p:pic>
      <p:pic>
        <p:nvPicPr>
          <p:cNvPr id="215067" name="Picture 27"/>
          <p:cNvPicPr>
            <a:picLocks noChangeArrowheads="1"/>
          </p:cNvPicPr>
          <p:nvPr/>
        </p:nvPicPr>
        <p:blipFill>
          <a:blip r:embed="rId6" cstate="print"/>
          <a:srcRect/>
          <a:stretch>
            <a:fillRect/>
          </a:stretch>
        </p:blipFill>
        <p:spPr bwMode="auto">
          <a:xfrm>
            <a:off x="7934325" y="1685925"/>
            <a:ext cx="228600" cy="304800"/>
          </a:xfrm>
          <a:prstGeom prst="rect">
            <a:avLst/>
          </a:prstGeom>
          <a:noFill/>
          <a:ln w="12700">
            <a:noFill/>
            <a:miter lim="800000"/>
            <a:headEnd/>
            <a:tailEnd/>
          </a:ln>
          <a:effectLst/>
        </p:spPr>
      </p:pic>
      <p:pic>
        <p:nvPicPr>
          <p:cNvPr id="215068" name="Picture 28"/>
          <p:cNvPicPr>
            <a:picLocks noChangeArrowheads="1"/>
          </p:cNvPicPr>
          <p:nvPr/>
        </p:nvPicPr>
        <p:blipFill>
          <a:blip r:embed="rId6" cstate="print"/>
          <a:srcRect/>
          <a:stretch>
            <a:fillRect/>
          </a:stretch>
        </p:blipFill>
        <p:spPr bwMode="auto">
          <a:xfrm>
            <a:off x="8001000" y="3587750"/>
            <a:ext cx="228600" cy="304800"/>
          </a:xfrm>
          <a:prstGeom prst="rect">
            <a:avLst/>
          </a:prstGeom>
          <a:noFill/>
          <a:ln w="12700">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215051"/>
                                        </p:tgtEl>
                                        <p:attrNameLst>
                                          <p:attrName>style.visibility</p:attrName>
                                        </p:attrNameLst>
                                      </p:cBhvr>
                                      <p:to>
                                        <p:strVal val="visible"/>
                                      </p:to>
                                    </p:set>
                                    <p:animEffect transition="in" filter="wipe(left)">
                                      <p:cBhvr>
                                        <p:cTn id="7" dur="75"/>
                                        <p:tgtEl>
                                          <p:spTgt spid="2150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5050"/>
                                        </p:tgtEl>
                                        <p:attrNameLst>
                                          <p:attrName>style.visibility</p:attrName>
                                        </p:attrNameLst>
                                      </p:cBhvr>
                                      <p:to>
                                        <p:strVal val="visible"/>
                                      </p:to>
                                    </p:set>
                                    <p:animEffect transition="in" filter="dissolve">
                                      <p:cBhvr>
                                        <p:cTn id="12" dur="500"/>
                                        <p:tgtEl>
                                          <p:spTgt spid="215050"/>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499"/>
                                          </p:stCondLst>
                                        </p:cTn>
                                        <p:tgtEl>
                                          <p:spTgt spid="215065"/>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499"/>
                                          </p:stCondLst>
                                        </p:cTn>
                                        <p:tgtEl>
                                          <p:spTgt spid="215062"/>
                                        </p:tgtEl>
                                        <p:attrNameLst>
                                          <p:attrName>style.visibility</p:attrName>
                                        </p:attrNameLst>
                                      </p:cBhvr>
                                      <p:to>
                                        <p:strVal val="visible"/>
                                      </p:to>
                                    </p:set>
                                  </p:childTnLst>
                                </p:cTn>
                              </p:par>
                            </p:childTnLst>
                          </p:cTn>
                        </p:par>
                        <p:par>
                          <p:cTn id="19" fill="hold">
                            <p:stCondLst>
                              <p:cond delay="1500"/>
                            </p:stCondLst>
                            <p:childTnLst>
                              <p:par>
                                <p:cTn id="20" presetID="1" presetClass="entr" presetSubtype="0" fill="hold" nodeType="afterEffect">
                                  <p:stCondLst>
                                    <p:cond delay="0"/>
                                  </p:stCondLst>
                                  <p:childTnLst>
                                    <p:set>
                                      <p:cBhvr>
                                        <p:cTn id="21" dur="1" fill="hold">
                                          <p:stCondLst>
                                            <p:cond delay="499"/>
                                          </p:stCondLst>
                                        </p:cTn>
                                        <p:tgtEl>
                                          <p:spTgt spid="215063"/>
                                        </p:tgtEl>
                                        <p:attrNameLst>
                                          <p:attrName>style.visibility</p:attrName>
                                        </p:attrNameLst>
                                      </p:cBhvr>
                                      <p:to>
                                        <p:strVal val="visible"/>
                                      </p:to>
                                    </p:set>
                                  </p:childTnLst>
                                </p:cTn>
                              </p:par>
                            </p:childTnLst>
                          </p:cTn>
                        </p:par>
                        <p:par>
                          <p:cTn id="22" fill="hold">
                            <p:stCondLst>
                              <p:cond delay="2000"/>
                            </p:stCondLst>
                            <p:childTnLst>
                              <p:par>
                                <p:cTn id="23" presetID="1" presetClass="entr" presetSubtype="0" fill="hold" nodeType="afterEffect">
                                  <p:stCondLst>
                                    <p:cond delay="0"/>
                                  </p:stCondLst>
                                  <p:childTnLst>
                                    <p:set>
                                      <p:cBhvr>
                                        <p:cTn id="24" dur="1" fill="hold">
                                          <p:stCondLst>
                                            <p:cond delay="499"/>
                                          </p:stCondLst>
                                        </p:cTn>
                                        <p:tgtEl>
                                          <p:spTgt spid="215064"/>
                                        </p:tgtEl>
                                        <p:attrNameLst>
                                          <p:attrName>style.visibility</p:attrName>
                                        </p:attrNameLst>
                                      </p:cBhvr>
                                      <p:to>
                                        <p:strVal val="visible"/>
                                      </p:to>
                                    </p:se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215089"/>
                                        </p:tgtEl>
                                        <p:attrNameLst>
                                          <p:attrName>style.visibility</p:attrName>
                                        </p:attrNameLst>
                                      </p:cBhvr>
                                      <p:to>
                                        <p:strVal val="visible"/>
                                      </p:to>
                                    </p:set>
                                    <p:animEffect transition="in" filter="wipe(left)">
                                      <p:cBhvr>
                                        <p:cTn id="28" dur="500"/>
                                        <p:tgtEl>
                                          <p:spTgt spid="215089"/>
                                        </p:tgtEl>
                                      </p:cBhvr>
                                    </p:animEffect>
                                  </p:childTnLst>
                                </p:cTn>
                              </p:par>
                            </p:childTnLst>
                          </p:cTn>
                        </p:par>
                        <p:par>
                          <p:cTn id="29" fill="hold">
                            <p:stCondLst>
                              <p:cond delay="3000"/>
                            </p:stCondLst>
                            <p:childTnLst>
                              <p:par>
                                <p:cTn id="30" presetID="1" presetClass="entr" presetSubtype="0" fill="hold" grpId="0" nodeType="afterEffect">
                                  <p:stCondLst>
                                    <p:cond delay="0"/>
                                  </p:stCondLst>
                                  <p:childTnLst>
                                    <p:set>
                                      <p:cBhvr>
                                        <p:cTn id="31" dur="1" fill="hold">
                                          <p:stCondLst>
                                            <p:cond delay="499"/>
                                          </p:stCondLst>
                                        </p:cTn>
                                        <p:tgtEl>
                                          <p:spTgt spid="215090"/>
                                        </p:tgtEl>
                                        <p:attrNameLst>
                                          <p:attrName>style.visibility</p:attrName>
                                        </p:attrNameLst>
                                      </p:cBhvr>
                                      <p:to>
                                        <p:strVal val="visible"/>
                                      </p:to>
                                    </p:se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15095"/>
                                        </p:tgtEl>
                                        <p:attrNameLst>
                                          <p:attrName>style.visibility</p:attrName>
                                        </p:attrNameLst>
                                      </p:cBhvr>
                                      <p:to>
                                        <p:strVal val="visible"/>
                                      </p:to>
                                    </p:set>
                                    <p:animEffect transition="in" filter="wipe(left)">
                                      <p:cBhvr>
                                        <p:cTn id="35" dur="500"/>
                                        <p:tgtEl>
                                          <p:spTgt spid="215095"/>
                                        </p:tgtEl>
                                      </p:cBhvr>
                                    </p:animEffect>
                                  </p:childTnLst>
                                </p:cTn>
                              </p:par>
                            </p:childTnLst>
                          </p:cTn>
                        </p:par>
                        <p:par>
                          <p:cTn id="36" fill="hold">
                            <p:stCondLst>
                              <p:cond delay="4000"/>
                            </p:stCondLst>
                            <p:childTnLst>
                              <p:par>
                                <p:cTn id="37" presetID="1" presetClass="entr" presetSubtype="0" fill="hold" nodeType="afterEffect">
                                  <p:stCondLst>
                                    <p:cond delay="0"/>
                                  </p:stCondLst>
                                  <p:childTnLst>
                                    <p:set>
                                      <p:cBhvr>
                                        <p:cTn id="38" dur="1" fill="hold">
                                          <p:stCondLst>
                                            <p:cond delay="499"/>
                                          </p:stCondLst>
                                        </p:cTn>
                                        <p:tgtEl>
                                          <p:spTgt spid="215052"/>
                                        </p:tgtEl>
                                        <p:attrNameLst>
                                          <p:attrName>style.visibility</p:attrName>
                                        </p:attrNameLst>
                                      </p:cBhvr>
                                      <p:to>
                                        <p:strVal val="visible"/>
                                      </p:to>
                                    </p:se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15188"/>
                                        </p:tgtEl>
                                        <p:attrNameLst>
                                          <p:attrName>style.visibility</p:attrName>
                                        </p:attrNameLst>
                                      </p:cBhvr>
                                      <p:to>
                                        <p:strVal val="visible"/>
                                      </p:to>
                                    </p:set>
                                    <p:animEffect transition="in" filter="wipe(left)">
                                      <p:cBhvr>
                                        <p:cTn id="42" dur="500"/>
                                        <p:tgtEl>
                                          <p:spTgt spid="215188"/>
                                        </p:tgtEl>
                                      </p:cBhvr>
                                    </p:animEffect>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215193"/>
                                        </p:tgtEl>
                                        <p:attrNameLst>
                                          <p:attrName>style.visibility</p:attrName>
                                        </p:attrNameLst>
                                      </p:cBhvr>
                                      <p:to>
                                        <p:strVal val="visible"/>
                                      </p:to>
                                    </p:set>
                                    <p:animEffect transition="in" filter="wipe(left)">
                                      <p:cBhvr>
                                        <p:cTn id="46" dur="500"/>
                                        <p:tgtEl>
                                          <p:spTgt spid="215193"/>
                                        </p:tgtEl>
                                      </p:cBhvr>
                                    </p:animEffect>
                                  </p:childTnLst>
                                </p:cTn>
                              </p:par>
                            </p:childTnLst>
                          </p:cTn>
                        </p:par>
                        <p:par>
                          <p:cTn id="47" fill="hold">
                            <p:stCondLst>
                              <p:cond delay="5500"/>
                            </p:stCondLst>
                            <p:childTnLst>
                              <p:par>
                                <p:cTn id="48" presetID="1" presetClass="entr" presetSubtype="0" fill="hold" nodeType="afterEffect">
                                  <p:stCondLst>
                                    <p:cond delay="0"/>
                                  </p:stCondLst>
                                  <p:childTnLst>
                                    <p:set>
                                      <p:cBhvr>
                                        <p:cTn id="49" dur="1" fill="hold">
                                          <p:stCondLst>
                                            <p:cond delay="499"/>
                                          </p:stCondLst>
                                        </p:cTn>
                                        <p:tgtEl>
                                          <p:spTgt spid="215058"/>
                                        </p:tgtEl>
                                        <p:attrNameLst>
                                          <p:attrName>style.visibility</p:attrName>
                                        </p:attrNameLst>
                                      </p:cBhvr>
                                      <p:to>
                                        <p:strVal val="visible"/>
                                      </p:to>
                                    </p:se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15212"/>
                                        </p:tgtEl>
                                        <p:attrNameLst>
                                          <p:attrName>style.visibility</p:attrName>
                                        </p:attrNameLst>
                                      </p:cBhvr>
                                      <p:to>
                                        <p:strVal val="visible"/>
                                      </p:to>
                                    </p:set>
                                    <p:animEffect transition="in" filter="wipe(left)">
                                      <p:cBhvr>
                                        <p:cTn id="53" dur="500"/>
                                        <p:tgtEl>
                                          <p:spTgt spid="215212"/>
                                        </p:tgtEl>
                                      </p:cBhvr>
                                    </p:animEffect>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215217"/>
                                        </p:tgtEl>
                                        <p:attrNameLst>
                                          <p:attrName>style.visibility</p:attrName>
                                        </p:attrNameLst>
                                      </p:cBhvr>
                                      <p:to>
                                        <p:strVal val="visible"/>
                                      </p:to>
                                    </p:set>
                                    <p:animEffect transition="in" filter="wipe(left)">
                                      <p:cBhvr>
                                        <p:cTn id="57" dur="500"/>
                                        <p:tgtEl>
                                          <p:spTgt spid="215217"/>
                                        </p:tgtEl>
                                      </p:cBhvr>
                                    </p:animEffect>
                                  </p:childTnLst>
                                </p:cTn>
                              </p:par>
                            </p:childTnLst>
                          </p:cTn>
                        </p:par>
                        <p:par>
                          <p:cTn id="58" fill="hold">
                            <p:stCondLst>
                              <p:cond delay="7000"/>
                            </p:stCondLst>
                            <p:childTnLst>
                              <p:par>
                                <p:cTn id="59" presetID="1" presetClass="entr" presetSubtype="0" fill="hold" nodeType="afterEffect">
                                  <p:stCondLst>
                                    <p:cond delay="0"/>
                                  </p:stCondLst>
                                  <p:childTnLst>
                                    <p:set>
                                      <p:cBhvr>
                                        <p:cTn id="60" dur="1" fill="hold">
                                          <p:stCondLst>
                                            <p:cond delay="499"/>
                                          </p:stCondLst>
                                        </p:cTn>
                                        <p:tgtEl>
                                          <p:spTgt spid="215055"/>
                                        </p:tgtEl>
                                        <p:attrNameLst>
                                          <p:attrName>style.visibility</p:attrName>
                                        </p:attrNameLst>
                                      </p:cBhvr>
                                      <p:to>
                                        <p:strVal val="visible"/>
                                      </p:to>
                                    </p:se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215236"/>
                                        </p:tgtEl>
                                        <p:attrNameLst>
                                          <p:attrName>style.visibility</p:attrName>
                                        </p:attrNameLst>
                                      </p:cBhvr>
                                      <p:to>
                                        <p:strVal val="visible"/>
                                      </p:to>
                                    </p:set>
                                    <p:animEffect transition="in" filter="wipe(left)">
                                      <p:cBhvr>
                                        <p:cTn id="64" dur="500"/>
                                        <p:tgtEl>
                                          <p:spTgt spid="215236"/>
                                        </p:tgtEl>
                                      </p:cBhvr>
                                    </p:animEffect>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215237"/>
                                        </p:tgtEl>
                                        <p:attrNameLst>
                                          <p:attrName>style.visibility</p:attrName>
                                        </p:attrNameLst>
                                      </p:cBhvr>
                                      <p:to>
                                        <p:strVal val="visible"/>
                                      </p:to>
                                    </p:set>
                                    <p:animEffect transition="in" filter="wipe(left)">
                                      <p:cBhvr>
                                        <p:cTn id="68" dur="500"/>
                                        <p:tgtEl>
                                          <p:spTgt spid="215237"/>
                                        </p:tgtEl>
                                      </p:cBhvr>
                                    </p:animEffect>
                                  </p:childTnLst>
                                </p:cTn>
                              </p:par>
                            </p:childTnLst>
                          </p:cTn>
                        </p:par>
                        <p:par>
                          <p:cTn id="69" fill="hold">
                            <p:stCondLst>
                              <p:cond delay="8500"/>
                            </p:stCondLst>
                            <p:childTnLst>
                              <p:par>
                                <p:cTn id="70" presetID="22" presetClass="entr" presetSubtype="8" fill="hold" grpId="0" nodeType="afterEffect">
                                  <p:stCondLst>
                                    <p:cond delay="0"/>
                                  </p:stCondLst>
                                  <p:childTnLst>
                                    <p:set>
                                      <p:cBhvr>
                                        <p:cTn id="71" dur="1" fill="hold">
                                          <p:stCondLst>
                                            <p:cond delay="0"/>
                                          </p:stCondLst>
                                        </p:cTn>
                                        <p:tgtEl>
                                          <p:spTgt spid="215238"/>
                                        </p:tgtEl>
                                        <p:attrNameLst>
                                          <p:attrName>style.visibility</p:attrName>
                                        </p:attrNameLst>
                                      </p:cBhvr>
                                      <p:to>
                                        <p:strVal val="visible"/>
                                      </p:to>
                                    </p:set>
                                    <p:animEffect transition="in" filter="wipe(left)">
                                      <p:cBhvr>
                                        <p:cTn id="72" dur="500"/>
                                        <p:tgtEl>
                                          <p:spTgt spid="215238"/>
                                        </p:tgtEl>
                                      </p:cBhvr>
                                    </p:animEffect>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215243"/>
                                        </p:tgtEl>
                                        <p:attrNameLst>
                                          <p:attrName>style.visibility</p:attrName>
                                        </p:attrNameLst>
                                      </p:cBhvr>
                                      <p:to>
                                        <p:strVal val="visible"/>
                                      </p:to>
                                    </p:set>
                                    <p:animEffect transition="in" filter="wipe(left)">
                                      <p:cBhvr>
                                        <p:cTn id="76" dur="500"/>
                                        <p:tgtEl>
                                          <p:spTgt spid="215243"/>
                                        </p:tgtEl>
                                      </p:cBhvr>
                                    </p:animEffect>
                                  </p:childTnLst>
                                </p:cTn>
                              </p:par>
                            </p:childTnLst>
                          </p:cTn>
                        </p:par>
                        <p:par>
                          <p:cTn id="77" fill="hold">
                            <p:stCondLst>
                              <p:cond delay="9500"/>
                            </p:stCondLst>
                            <p:childTnLst>
                              <p:par>
                                <p:cTn id="78" presetID="1" presetClass="entr" presetSubtype="0" fill="hold" nodeType="afterEffect">
                                  <p:stCondLst>
                                    <p:cond delay="0"/>
                                  </p:stCondLst>
                                  <p:childTnLst>
                                    <p:set>
                                      <p:cBhvr>
                                        <p:cTn id="79" dur="1" fill="hold">
                                          <p:stCondLst>
                                            <p:cond delay="499"/>
                                          </p:stCondLst>
                                        </p:cTn>
                                        <p:tgtEl>
                                          <p:spTgt spid="215059"/>
                                        </p:tgtEl>
                                        <p:attrNameLst>
                                          <p:attrName>style.visibility</p:attrName>
                                        </p:attrNameLst>
                                      </p:cBhvr>
                                      <p:to>
                                        <p:strVal val="visible"/>
                                      </p:to>
                                    </p:set>
                                  </p:childTnLst>
                                </p:cTn>
                              </p:par>
                            </p:childTnLst>
                          </p:cTn>
                        </p:par>
                        <p:par>
                          <p:cTn id="80" fill="hold">
                            <p:stCondLst>
                              <p:cond delay="10000"/>
                            </p:stCondLst>
                            <p:childTnLst>
                              <p:par>
                                <p:cTn id="81" presetID="1" presetClass="entr" presetSubtype="0" fill="hold" nodeType="afterEffect">
                                  <p:stCondLst>
                                    <p:cond delay="0"/>
                                  </p:stCondLst>
                                  <p:childTnLst>
                                    <p:set>
                                      <p:cBhvr>
                                        <p:cTn id="82" dur="1" fill="hold">
                                          <p:stCondLst>
                                            <p:cond delay="499"/>
                                          </p:stCondLst>
                                        </p:cTn>
                                        <p:tgtEl>
                                          <p:spTgt spid="215068"/>
                                        </p:tgtEl>
                                        <p:attrNameLst>
                                          <p:attrName>style.visibility</p:attrName>
                                        </p:attrNameLst>
                                      </p:cBhvr>
                                      <p:to>
                                        <p:strVal val="visible"/>
                                      </p:to>
                                    </p:set>
                                  </p:childTnLst>
                                </p:cTn>
                              </p:par>
                            </p:childTnLst>
                          </p:cTn>
                        </p:par>
                        <p:par>
                          <p:cTn id="83" fill="hold">
                            <p:stCondLst>
                              <p:cond delay="10500"/>
                            </p:stCondLst>
                            <p:childTnLst>
                              <p:par>
                                <p:cTn id="84" presetID="22" presetClass="entr" presetSubtype="8" fill="hold" grpId="0" nodeType="afterEffect">
                                  <p:stCondLst>
                                    <p:cond delay="0"/>
                                  </p:stCondLst>
                                  <p:childTnLst>
                                    <p:set>
                                      <p:cBhvr>
                                        <p:cTn id="85" dur="1" fill="hold">
                                          <p:stCondLst>
                                            <p:cond delay="0"/>
                                          </p:stCondLst>
                                        </p:cTn>
                                        <p:tgtEl>
                                          <p:spTgt spid="215262"/>
                                        </p:tgtEl>
                                        <p:attrNameLst>
                                          <p:attrName>style.visibility</p:attrName>
                                        </p:attrNameLst>
                                      </p:cBhvr>
                                      <p:to>
                                        <p:strVal val="visible"/>
                                      </p:to>
                                    </p:set>
                                    <p:animEffect transition="in" filter="wipe(left)">
                                      <p:cBhvr>
                                        <p:cTn id="86" dur="500"/>
                                        <p:tgtEl>
                                          <p:spTgt spid="215262"/>
                                        </p:tgtEl>
                                      </p:cBhvr>
                                    </p:animEffect>
                                  </p:childTnLst>
                                </p:cTn>
                              </p:par>
                            </p:childTnLst>
                          </p:cTn>
                        </p:par>
                        <p:par>
                          <p:cTn id="87" fill="hold">
                            <p:stCondLst>
                              <p:cond delay="11000"/>
                            </p:stCondLst>
                            <p:childTnLst>
                              <p:par>
                                <p:cTn id="88" presetID="22" presetClass="entr" presetSubtype="8" fill="hold" grpId="0" nodeType="afterEffect">
                                  <p:stCondLst>
                                    <p:cond delay="0"/>
                                  </p:stCondLst>
                                  <p:childTnLst>
                                    <p:set>
                                      <p:cBhvr>
                                        <p:cTn id="89" dur="1" fill="hold">
                                          <p:stCondLst>
                                            <p:cond delay="0"/>
                                          </p:stCondLst>
                                        </p:cTn>
                                        <p:tgtEl>
                                          <p:spTgt spid="215267"/>
                                        </p:tgtEl>
                                        <p:attrNameLst>
                                          <p:attrName>style.visibility</p:attrName>
                                        </p:attrNameLst>
                                      </p:cBhvr>
                                      <p:to>
                                        <p:strVal val="visible"/>
                                      </p:to>
                                    </p:set>
                                    <p:animEffect transition="in" filter="wipe(left)">
                                      <p:cBhvr>
                                        <p:cTn id="90" dur="500"/>
                                        <p:tgtEl>
                                          <p:spTgt spid="215267"/>
                                        </p:tgtEl>
                                      </p:cBhvr>
                                    </p:animEffect>
                                  </p:childTnLst>
                                </p:cTn>
                              </p:par>
                            </p:childTnLst>
                          </p:cTn>
                        </p:par>
                        <p:par>
                          <p:cTn id="91" fill="hold">
                            <p:stCondLst>
                              <p:cond delay="11500"/>
                            </p:stCondLst>
                            <p:childTnLst>
                              <p:par>
                                <p:cTn id="92" presetID="1" presetClass="entr" presetSubtype="0" fill="hold" nodeType="afterEffect">
                                  <p:stCondLst>
                                    <p:cond delay="0"/>
                                  </p:stCondLst>
                                  <p:childTnLst>
                                    <p:set>
                                      <p:cBhvr>
                                        <p:cTn id="93" dur="1" fill="hold">
                                          <p:stCondLst>
                                            <p:cond delay="499"/>
                                          </p:stCondLst>
                                        </p:cTn>
                                        <p:tgtEl>
                                          <p:spTgt spid="215057"/>
                                        </p:tgtEl>
                                        <p:attrNameLst>
                                          <p:attrName>style.visibility</p:attrName>
                                        </p:attrNameLst>
                                      </p:cBhvr>
                                      <p:to>
                                        <p:strVal val="visible"/>
                                      </p:to>
                                    </p:set>
                                  </p:childTnLst>
                                </p:cTn>
                              </p:par>
                            </p:childTnLst>
                          </p:cTn>
                        </p:par>
                        <p:par>
                          <p:cTn id="94" fill="hold">
                            <p:stCondLst>
                              <p:cond delay="12000"/>
                            </p:stCondLst>
                            <p:childTnLst>
                              <p:par>
                                <p:cTn id="95" presetID="1" presetClass="entr" presetSubtype="0" fill="hold" nodeType="afterEffect">
                                  <p:stCondLst>
                                    <p:cond delay="0"/>
                                  </p:stCondLst>
                                  <p:childTnLst>
                                    <p:set>
                                      <p:cBhvr>
                                        <p:cTn id="96" dur="1" fill="hold">
                                          <p:stCondLst>
                                            <p:cond delay="499"/>
                                          </p:stCondLst>
                                        </p:cTn>
                                        <p:tgtEl>
                                          <p:spTgt spid="215067"/>
                                        </p:tgtEl>
                                        <p:attrNameLst>
                                          <p:attrName>style.visibility</p:attrName>
                                        </p:attrNameLst>
                                      </p:cBhvr>
                                      <p:to>
                                        <p:strVal val="visible"/>
                                      </p:to>
                                    </p:set>
                                  </p:childTnLst>
                                </p:cTn>
                              </p:par>
                            </p:childTnLst>
                          </p:cTn>
                        </p:par>
                        <p:par>
                          <p:cTn id="97" fill="hold">
                            <p:stCondLst>
                              <p:cond delay="12500"/>
                            </p:stCondLst>
                            <p:childTnLst>
                              <p:par>
                                <p:cTn id="98" presetID="22" presetClass="entr" presetSubtype="8" fill="hold" grpId="0" nodeType="afterEffect">
                                  <p:stCondLst>
                                    <p:cond delay="0"/>
                                  </p:stCondLst>
                                  <p:childTnLst>
                                    <p:set>
                                      <p:cBhvr>
                                        <p:cTn id="99" dur="1" fill="hold">
                                          <p:stCondLst>
                                            <p:cond delay="0"/>
                                          </p:stCondLst>
                                        </p:cTn>
                                        <p:tgtEl>
                                          <p:spTgt spid="215286"/>
                                        </p:tgtEl>
                                        <p:attrNameLst>
                                          <p:attrName>style.visibility</p:attrName>
                                        </p:attrNameLst>
                                      </p:cBhvr>
                                      <p:to>
                                        <p:strVal val="visible"/>
                                      </p:to>
                                    </p:set>
                                    <p:animEffect transition="in" filter="wipe(left)">
                                      <p:cBhvr>
                                        <p:cTn id="100" dur="500"/>
                                        <p:tgtEl>
                                          <p:spTgt spid="215286"/>
                                        </p:tgtEl>
                                      </p:cBhvr>
                                    </p:animEffect>
                                  </p:childTnLst>
                                </p:cTn>
                              </p:par>
                            </p:childTnLst>
                          </p:cTn>
                        </p:par>
                        <p:par>
                          <p:cTn id="101" fill="hold">
                            <p:stCondLst>
                              <p:cond delay="13000"/>
                            </p:stCondLst>
                            <p:childTnLst>
                              <p:par>
                                <p:cTn id="102" presetID="22" presetClass="entr" presetSubtype="8" fill="hold" grpId="0" nodeType="afterEffect">
                                  <p:stCondLst>
                                    <p:cond delay="0"/>
                                  </p:stCondLst>
                                  <p:childTnLst>
                                    <p:set>
                                      <p:cBhvr>
                                        <p:cTn id="103" dur="1" fill="hold">
                                          <p:stCondLst>
                                            <p:cond delay="0"/>
                                          </p:stCondLst>
                                        </p:cTn>
                                        <p:tgtEl>
                                          <p:spTgt spid="215291"/>
                                        </p:tgtEl>
                                        <p:attrNameLst>
                                          <p:attrName>style.visibility</p:attrName>
                                        </p:attrNameLst>
                                      </p:cBhvr>
                                      <p:to>
                                        <p:strVal val="visible"/>
                                      </p:to>
                                    </p:set>
                                    <p:animEffect transition="in" filter="wipe(left)">
                                      <p:cBhvr>
                                        <p:cTn id="104" dur="500"/>
                                        <p:tgtEl>
                                          <p:spTgt spid="215291"/>
                                        </p:tgtEl>
                                      </p:cBhvr>
                                    </p:animEffect>
                                  </p:childTnLst>
                                </p:cTn>
                              </p:par>
                            </p:childTnLst>
                          </p:cTn>
                        </p:par>
                        <p:par>
                          <p:cTn id="105" fill="hold">
                            <p:stCondLst>
                              <p:cond delay="13500"/>
                            </p:stCondLst>
                            <p:childTnLst>
                              <p:par>
                                <p:cTn id="106" presetID="1" presetClass="entr" presetSubtype="0" fill="hold" nodeType="afterEffect">
                                  <p:stCondLst>
                                    <p:cond delay="0"/>
                                  </p:stCondLst>
                                  <p:childTnLst>
                                    <p:set>
                                      <p:cBhvr>
                                        <p:cTn id="107" dur="1" fill="hold">
                                          <p:stCondLst>
                                            <p:cond delay="499"/>
                                          </p:stCondLst>
                                        </p:cTn>
                                        <p:tgtEl>
                                          <p:spTgt spid="215056"/>
                                        </p:tgtEl>
                                        <p:attrNameLst>
                                          <p:attrName>style.visibility</p:attrName>
                                        </p:attrNameLst>
                                      </p:cBhvr>
                                      <p:to>
                                        <p:strVal val="visible"/>
                                      </p:to>
                                    </p:set>
                                  </p:childTnLst>
                                </p:cTn>
                              </p:par>
                            </p:childTnLst>
                          </p:cTn>
                        </p:par>
                        <p:par>
                          <p:cTn id="108" fill="hold">
                            <p:stCondLst>
                              <p:cond delay="14000"/>
                            </p:stCondLst>
                            <p:childTnLst>
                              <p:par>
                                <p:cTn id="109" presetID="1" presetClass="entr" presetSubtype="0" fill="hold" nodeType="afterEffect">
                                  <p:stCondLst>
                                    <p:cond delay="0"/>
                                  </p:stCondLst>
                                  <p:childTnLst>
                                    <p:set>
                                      <p:cBhvr>
                                        <p:cTn id="110" dur="1" fill="hold">
                                          <p:stCondLst>
                                            <p:cond delay="499"/>
                                          </p:stCondLst>
                                        </p:cTn>
                                        <p:tgtEl>
                                          <p:spTgt spid="215066"/>
                                        </p:tgtEl>
                                        <p:attrNameLst>
                                          <p:attrName>style.visibility</p:attrName>
                                        </p:attrNameLst>
                                      </p:cBhvr>
                                      <p:to>
                                        <p:strVal val="visible"/>
                                      </p:to>
                                    </p:set>
                                  </p:childTnLst>
                                </p:cTn>
                              </p:par>
                            </p:childTnLst>
                          </p:cTn>
                        </p:par>
                        <p:par>
                          <p:cTn id="111" fill="hold">
                            <p:stCondLst>
                              <p:cond delay="14500"/>
                            </p:stCondLst>
                            <p:childTnLst>
                              <p:par>
                                <p:cTn id="112" presetID="22" presetClass="entr" presetSubtype="8" fill="hold" grpId="0" nodeType="afterEffect">
                                  <p:stCondLst>
                                    <p:cond delay="0"/>
                                  </p:stCondLst>
                                  <p:childTnLst>
                                    <p:set>
                                      <p:cBhvr>
                                        <p:cTn id="113" dur="1" fill="hold">
                                          <p:stCondLst>
                                            <p:cond delay="0"/>
                                          </p:stCondLst>
                                        </p:cTn>
                                        <p:tgtEl>
                                          <p:spTgt spid="215310"/>
                                        </p:tgtEl>
                                        <p:attrNameLst>
                                          <p:attrName>style.visibility</p:attrName>
                                        </p:attrNameLst>
                                      </p:cBhvr>
                                      <p:to>
                                        <p:strVal val="visible"/>
                                      </p:to>
                                    </p:set>
                                    <p:animEffect transition="in" filter="wipe(left)">
                                      <p:cBhvr>
                                        <p:cTn id="114" dur="500"/>
                                        <p:tgtEl>
                                          <p:spTgt spid="215310"/>
                                        </p:tgtEl>
                                      </p:cBhvr>
                                    </p:animEffect>
                                  </p:childTnLst>
                                </p:cTn>
                              </p:par>
                            </p:childTnLst>
                          </p:cTn>
                        </p:par>
                        <p:par>
                          <p:cTn id="115" fill="hold">
                            <p:stCondLst>
                              <p:cond delay="15000"/>
                            </p:stCondLst>
                            <p:childTnLst>
                              <p:par>
                                <p:cTn id="116" presetID="22" presetClass="entr" presetSubtype="8" fill="hold" grpId="0" nodeType="afterEffect">
                                  <p:stCondLst>
                                    <p:cond delay="0"/>
                                  </p:stCondLst>
                                  <p:childTnLst>
                                    <p:set>
                                      <p:cBhvr>
                                        <p:cTn id="117" dur="1" fill="hold">
                                          <p:stCondLst>
                                            <p:cond delay="0"/>
                                          </p:stCondLst>
                                        </p:cTn>
                                        <p:tgtEl>
                                          <p:spTgt spid="215311"/>
                                        </p:tgtEl>
                                        <p:attrNameLst>
                                          <p:attrName>style.visibility</p:attrName>
                                        </p:attrNameLst>
                                      </p:cBhvr>
                                      <p:to>
                                        <p:strVal val="visible"/>
                                      </p:to>
                                    </p:set>
                                    <p:animEffect transition="in" filter="wipe(left)">
                                      <p:cBhvr>
                                        <p:cTn id="118" dur="500"/>
                                        <p:tgtEl>
                                          <p:spTgt spid="215311"/>
                                        </p:tgtEl>
                                      </p:cBhvr>
                                    </p:animEffect>
                                  </p:childTnLst>
                                </p:cTn>
                              </p:par>
                            </p:childTnLst>
                          </p:cTn>
                        </p:par>
                        <p:par>
                          <p:cTn id="119" fill="hold">
                            <p:stCondLst>
                              <p:cond delay="15500"/>
                            </p:stCondLst>
                            <p:childTnLst>
                              <p:par>
                                <p:cTn id="120" presetID="1" presetClass="entr" presetSubtype="0" fill="hold" nodeType="afterEffect">
                                  <p:stCondLst>
                                    <p:cond delay="0"/>
                                  </p:stCondLst>
                                  <p:childTnLst>
                                    <p:set>
                                      <p:cBhvr>
                                        <p:cTn id="121" dur="1" fill="hold">
                                          <p:stCondLst>
                                            <p:cond delay="499"/>
                                          </p:stCondLst>
                                        </p:cTn>
                                        <p:tgtEl>
                                          <p:spTgt spid="215054"/>
                                        </p:tgtEl>
                                        <p:attrNameLst>
                                          <p:attrName>style.visibility</p:attrName>
                                        </p:attrNameLst>
                                      </p:cBhvr>
                                      <p:to>
                                        <p:strVal val="visible"/>
                                      </p:to>
                                    </p:set>
                                  </p:childTnLst>
                                </p:cTn>
                              </p:par>
                            </p:childTnLst>
                          </p:cTn>
                        </p:par>
                        <p:par>
                          <p:cTn id="122" fill="hold">
                            <p:stCondLst>
                              <p:cond delay="16000"/>
                            </p:stCondLst>
                            <p:childTnLst>
                              <p:par>
                                <p:cTn id="123" presetID="1" presetClass="entr" presetSubtype="0" fill="hold" nodeType="afterEffect">
                                  <p:stCondLst>
                                    <p:cond delay="0"/>
                                  </p:stCondLst>
                                  <p:childTnLst>
                                    <p:set>
                                      <p:cBhvr>
                                        <p:cTn id="124" dur="1" fill="hold">
                                          <p:stCondLst>
                                            <p:cond delay="499"/>
                                          </p:stCondLst>
                                        </p:cTn>
                                        <p:tgtEl>
                                          <p:spTgt spid="215060"/>
                                        </p:tgtEl>
                                        <p:attrNameLst>
                                          <p:attrName>style.visibility</p:attrName>
                                        </p:attrNameLst>
                                      </p:cBhvr>
                                      <p:to>
                                        <p:strVal val="visible"/>
                                      </p:to>
                                    </p:set>
                                  </p:childTnLst>
                                </p:cTn>
                              </p:par>
                            </p:childTnLst>
                          </p:cTn>
                        </p:par>
                        <p:par>
                          <p:cTn id="125" fill="hold">
                            <p:stCondLst>
                              <p:cond delay="16500"/>
                            </p:stCondLst>
                            <p:childTnLst>
                              <p:par>
                                <p:cTn id="126" presetID="22" presetClass="entr" presetSubtype="8" fill="hold" grpId="0" nodeType="afterEffect">
                                  <p:stCondLst>
                                    <p:cond delay="0"/>
                                  </p:stCondLst>
                                  <p:childTnLst>
                                    <p:set>
                                      <p:cBhvr>
                                        <p:cTn id="127" dur="1" fill="hold">
                                          <p:stCondLst>
                                            <p:cond delay="0"/>
                                          </p:stCondLst>
                                        </p:cTn>
                                        <p:tgtEl>
                                          <p:spTgt spid="215333"/>
                                        </p:tgtEl>
                                        <p:attrNameLst>
                                          <p:attrName>style.visibility</p:attrName>
                                        </p:attrNameLst>
                                      </p:cBhvr>
                                      <p:to>
                                        <p:strVal val="visible"/>
                                      </p:to>
                                    </p:set>
                                    <p:animEffect transition="in" filter="wipe(left)">
                                      <p:cBhvr>
                                        <p:cTn id="128" dur="500"/>
                                        <p:tgtEl>
                                          <p:spTgt spid="215333"/>
                                        </p:tgtEl>
                                      </p:cBhvr>
                                    </p:animEffect>
                                  </p:childTnLst>
                                </p:cTn>
                              </p:par>
                            </p:childTnLst>
                          </p:cTn>
                        </p:par>
                        <p:par>
                          <p:cTn id="129" fill="hold">
                            <p:stCondLst>
                              <p:cond delay="17000"/>
                            </p:stCondLst>
                            <p:childTnLst>
                              <p:par>
                                <p:cTn id="130" presetID="22" presetClass="entr" presetSubtype="8" fill="hold" grpId="0" nodeType="afterEffect">
                                  <p:stCondLst>
                                    <p:cond delay="0"/>
                                  </p:stCondLst>
                                  <p:childTnLst>
                                    <p:set>
                                      <p:cBhvr>
                                        <p:cTn id="131" dur="1" fill="hold">
                                          <p:stCondLst>
                                            <p:cond delay="0"/>
                                          </p:stCondLst>
                                        </p:cTn>
                                        <p:tgtEl>
                                          <p:spTgt spid="215334"/>
                                        </p:tgtEl>
                                        <p:attrNameLst>
                                          <p:attrName>style.visibility</p:attrName>
                                        </p:attrNameLst>
                                      </p:cBhvr>
                                      <p:to>
                                        <p:strVal val="visible"/>
                                      </p:to>
                                    </p:set>
                                    <p:animEffect transition="in" filter="wipe(left)">
                                      <p:cBhvr>
                                        <p:cTn id="132" dur="500"/>
                                        <p:tgtEl>
                                          <p:spTgt spid="215334"/>
                                        </p:tgtEl>
                                      </p:cBhvr>
                                    </p:animEffect>
                                  </p:childTnLst>
                                </p:cTn>
                              </p:par>
                            </p:childTnLst>
                          </p:cTn>
                        </p:par>
                        <p:par>
                          <p:cTn id="133" fill="hold">
                            <p:stCondLst>
                              <p:cond delay="17500"/>
                            </p:stCondLst>
                            <p:childTnLst>
                              <p:par>
                                <p:cTn id="134" presetID="1" presetClass="entr" presetSubtype="0" fill="hold" nodeType="afterEffect">
                                  <p:stCondLst>
                                    <p:cond delay="0"/>
                                  </p:stCondLst>
                                  <p:childTnLst>
                                    <p:set>
                                      <p:cBhvr>
                                        <p:cTn id="135" dur="1" fill="hold">
                                          <p:stCondLst>
                                            <p:cond delay="499"/>
                                          </p:stCondLst>
                                        </p:cTn>
                                        <p:tgtEl>
                                          <p:spTgt spid="215053"/>
                                        </p:tgtEl>
                                        <p:attrNameLst>
                                          <p:attrName>style.visibility</p:attrName>
                                        </p:attrNameLst>
                                      </p:cBhvr>
                                      <p:to>
                                        <p:strVal val="visible"/>
                                      </p:to>
                                    </p:set>
                                  </p:childTnLst>
                                </p:cTn>
                              </p:par>
                            </p:childTnLst>
                          </p:cTn>
                        </p:par>
                        <p:par>
                          <p:cTn id="136" fill="hold">
                            <p:stCondLst>
                              <p:cond delay="18000"/>
                            </p:stCondLst>
                            <p:childTnLst>
                              <p:par>
                                <p:cTn id="137" presetID="1" presetClass="entr" presetSubtype="0" fill="hold" nodeType="afterEffect">
                                  <p:stCondLst>
                                    <p:cond delay="0"/>
                                  </p:stCondLst>
                                  <p:childTnLst>
                                    <p:set>
                                      <p:cBhvr>
                                        <p:cTn id="138" dur="1" fill="hold">
                                          <p:stCondLst>
                                            <p:cond delay="499"/>
                                          </p:stCondLst>
                                        </p:cTn>
                                        <p:tgtEl>
                                          <p:spTgt spid="2150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88" grpId="0" autoUpdateAnimBg="0"/>
      <p:bldP spid="215193" grpId="0" autoUpdateAnimBg="0"/>
      <p:bldP spid="215089" grpId="0" autoUpdateAnimBg="0"/>
      <p:bldP spid="215090" grpId="0" autoUpdateAnimBg="0"/>
      <p:bldP spid="215095" grpId="0" autoUpdateAnimBg="0"/>
      <p:bldP spid="215212" grpId="0" autoUpdateAnimBg="0"/>
      <p:bldP spid="215217" grpId="0" autoUpdateAnimBg="0"/>
      <p:bldP spid="215286" grpId="0" autoUpdateAnimBg="0"/>
      <p:bldP spid="215291" grpId="0" autoUpdateAnimBg="0"/>
      <p:bldP spid="215236" grpId="0" autoUpdateAnimBg="0"/>
      <p:bldP spid="215237" grpId="0" autoUpdateAnimBg="0"/>
      <p:bldP spid="215238" grpId="0" autoUpdateAnimBg="0"/>
      <p:bldP spid="215243" grpId="0" autoUpdateAnimBg="0"/>
      <p:bldP spid="215262" grpId="0" autoUpdateAnimBg="0"/>
      <p:bldP spid="215267" grpId="0" autoUpdateAnimBg="0"/>
      <p:bldP spid="215310" grpId="0" autoUpdateAnimBg="0"/>
      <p:bldP spid="215311" grpId="0" autoUpdateAnimBg="0"/>
      <p:bldP spid="215333" grpId="0" autoUpdateAnimBg="0"/>
      <p:bldP spid="215334" grpId="0" autoUpdateAnimBg="0"/>
      <p:bldP spid="215051"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 name="Footer Placeholder 3"/>
          <p:cNvSpPr>
            <a:spLocks noGrp="1"/>
          </p:cNvSpPr>
          <p:nvPr>
            <p:ph type="ftr" sz="quarter" idx="11"/>
          </p:nvPr>
        </p:nvSpPr>
        <p:spPr/>
        <p:txBody>
          <a:bodyPr/>
          <a:lstStyle/>
          <a:p>
            <a:r>
              <a:rPr lang="en-GB"/>
              <a:t>GCI www.gci.org.uk</a:t>
            </a:r>
          </a:p>
        </p:txBody>
      </p:sp>
      <p:sp>
        <p:nvSpPr>
          <p:cNvPr id="355358" name="Rectangle 30"/>
          <p:cNvSpPr>
            <a:spLocks noChangeArrowheads="1"/>
          </p:cNvSpPr>
          <p:nvPr/>
        </p:nvSpPr>
        <p:spPr bwMode="auto">
          <a:xfrm>
            <a:off x="0" y="0"/>
            <a:ext cx="9144000" cy="6858000"/>
          </a:xfrm>
          <a:prstGeom prst="rect">
            <a:avLst/>
          </a:prstGeom>
          <a:gradFill rotWithShape="0">
            <a:gsLst>
              <a:gs pos="0">
                <a:srgbClr val="3333FF"/>
              </a:gs>
              <a:gs pos="50000">
                <a:srgbClr val="6699FF"/>
              </a:gs>
              <a:gs pos="100000">
                <a:srgbClr val="3333FF"/>
              </a:gs>
            </a:gsLst>
            <a:lin ang="18900000" scaled="1"/>
          </a:gradFill>
          <a:ln w="9525">
            <a:solidFill>
              <a:schemeClr val="tx1"/>
            </a:solidFill>
            <a:miter lim="800000"/>
            <a:headEnd/>
            <a:tailEnd/>
          </a:ln>
          <a:effectLst/>
        </p:spPr>
        <p:txBody>
          <a:bodyPr wrap="none" anchor="ctr"/>
          <a:lstStyle/>
          <a:p>
            <a:endParaRPr lang="en-GB"/>
          </a:p>
        </p:txBody>
      </p:sp>
      <p:pic>
        <p:nvPicPr>
          <p:cNvPr id="355331" name="Picture 3"/>
          <p:cNvPicPr>
            <a:picLocks noChangeAspect="1" noChangeArrowheads="1"/>
          </p:cNvPicPr>
          <p:nvPr/>
        </p:nvPicPr>
        <p:blipFill>
          <a:blip r:embed="rId3" cstate="print"/>
          <a:srcRect/>
          <a:stretch>
            <a:fillRect/>
          </a:stretch>
        </p:blipFill>
        <p:spPr bwMode="auto">
          <a:xfrm>
            <a:off x="609600" y="822325"/>
            <a:ext cx="2667000" cy="1920875"/>
          </a:xfrm>
          <a:prstGeom prst="rect">
            <a:avLst/>
          </a:prstGeom>
          <a:noFill/>
          <a:ln w="9525">
            <a:noFill/>
            <a:miter lim="800000"/>
            <a:headEnd/>
            <a:tailEnd/>
          </a:ln>
          <a:effectLst/>
        </p:spPr>
      </p:pic>
      <p:pic>
        <p:nvPicPr>
          <p:cNvPr id="355332" name="Picture 4"/>
          <p:cNvPicPr>
            <a:picLocks noChangeAspect="1" noChangeArrowheads="1"/>
          </p:cNvPicPr>
          <p:nvPr/>
        </p:nvPicPr>
        <p:blipFill>
          <a:blip r:embed="rId4" cstate="print"/>
          <a:srcRect/>
          <a:stretch>
            <a:fillRect/>
          </a:stretch>
        </p:blipFill>
        <p:spPr bwMode="auto">
          <a:xfrm>
            <a:off x="609600" y="2743200"/>
            <a:ext cx="2667000" cy="1936750"/>
          </a:xfrm>
          <a:prstGeom prst="rect">
            <a:avLst/>
          </a:prstGeom>
          <a:noFill/>
          <a:ln w="9525">
            <a:noFill/>
            <a:miter lim="800000"/>
            <a:headEnd/>
            <a:tailEnd/>
          </a:ln>
          <a:effectLst/>
        </p:spPr>
      </p:pic>
      <p:pic>
        <p:nvPicPr>
          <p:cNvPr id="355333" name="Picture 5"/>
          <p:cNvPicPr>
            <a:picLocks noChangeAspect="1" noChangeArrowheads="1"/>
          </p:cNvPicPr>
          <p:nvPr/>
        </p:nvPicPr>
        <p:blipFill>
          <a:blip r:embed="rId5" cstate="print"/>
          <a:srcRect/>
          <a:stretch>
            <a:fillRect/>
          </a:stretch>
        </p:blipFill>
        <p:spPr bwMode="auto">
          <a:xfrm>
            <a:off x="609600" y="4648200"/>
            <a:ext cx="2667000" cy="1908175"/>
          </a:xfrm>
          <a:prstGeom prst="rect">
            <a:avLst/>
          </a:prstGeom>
          <a:noFill/>
          <a:ln w="9525">
            <a:noFill/>
            <a:miter lim="800000"/>
            <a:headEnd/>
            <a:tailEnd/>
          </a:ln>
          <a:effectLst/>
        </p:spPr>
      </p:pic>
      <p:pic>
        <p:nvPicPr>
          <p:cNvPr id="355334" name="Picture 6"/>
          <p:cNvPicPr>
            <a:picLocks noChangeAspect="1" noChangeArrowheads="1"/>
          </p:cNvPicPr>
          <p:nvPr/>
        </p:nvPicPr>
        <p:blipFill>
          <a:blip r:embed="rId6" cstate="print"/>
          <a:srcRect/>
          <a:stretch>
            <a:fillRect/>
          </a:stretch>
        </p:blipFill>
        <p:spPr bwMode="auto">
          <a:xfrm>
            <a:off x="5943600" y="4648200"/>
            <a:ext cx="2667000" cy="1935163"/>
          </a:xfrm>
          <a:prstGeom prst="rect">
            <a:avLst/>
          </a:prstGeom>
          <a:noFill/>
          <a:ln w="9525">
            <a:noFill/>
            <a:miter lim="800000"/>
            <a:headEnd/>
            <a:tailEnd/>
          </a:ln>
          <a:effectLst/>
        </p:spPr>
      </p:pic>
      <p:pic>
        <p:nvPicPr>
          <p:cNvPr id="355335" name="Picture 7"/>
          <p:cNvPicPr>
            <a:picLocks noChangeAspect="1" noChangeArrowheads="1"/>
          </p:cNvPicPr>
          <p:nvPr/>
        </p:nvPicPr>
        <p:blipFill>
          <a:blip r:embed="rId7" cstate="print"/>
          <a:srcRect/>
          <a:stretch>
            <a:fillRect/>
          </a:stretch>
        </p:blipFill>
        <p:spPr bwMode="auto">
          <a:xfrm>
            <a:off x="5943600" y="2743200"/>
            <a:ext cx="2667000" cy="1933575"/>
          </a:xfrm>
          <a:prstGeom prst="rect">
            <a:avLst/>
          </a:prstGeom>
          <a:noFill/>
          <a:ln w="9525">
            <a:noFill/>
            <a:miter lim="800000"/>
            <a:headEnd/>
            <a:tailEnd/>
          </a:ln>
          <a:effectLst/>
        </p:spPr>
      </p:pic>
      <p:pic>
        <p:nvPicPr>
          <p:cNvPr id="355336" name="Picture 8"/>
          <p:cNvPicPr>
            <a:picLocks noChangeAspect="1" noChangeArrowheads="1"/>
          </p:cNvPicPr>
          <p:nvPr/>
        </p:nvPicPr>
        <p:blipFill>
          <a:blip r:embed="rId8" cstate="print"/>
          <a:srcRect/>
          <a:stretch>
            <a:fillRect/>
          </a:stretch>
        </p:blipFill>
        <p:spPr bwMode="auto">
          <a:xfrm>
            <a:off x="5943600" y="812800"/>
            <a:ext cx="2667000" cy="1930400"/>
          </a:xfrm>
          <a:prstGeom prst="rect">
            <a:avLst/>
          </a:prstGeom>
          <a:noFill/>
          <a:ln w="9525">
            <a:noFill/>
            <a:miter lim="800000"/>
            <a:headEnd/>
            <a:tailEnd/>
          </a:ln>
          <a:effectLst/>
        </p:spPr>
      </p:pic>
      <p:pic>
        <p:nvPicPr>
          <p:cNvPr id="355337" name="Picture 9"/>
          <p:cNvPicPr>
            <a:picLocks noChangeAspect="1" noChangeArrowheads="1"/>
          </p:cNvPicPr>
          <p:nvPr/>
        </p:nvPicPr>
        <p:blipFill>
          <a:blip r:embed="rId9" cstate="print"/>
          <a:srcRect/>
          <a:stretch>
            <a:fillRect/>
          </a:stretch>
        </p:blipFill>
        <p:spPr bwMode="auto">
          <a:xfrm>
            <a:off x="3276600" y="4648200"/>
            <a:ext cx="2667000" cy="1879600"/>
          </a:xfrm>
          <a:prstGeom prst="rect">
            <a:avLst/>
          </a:prstGeom>
          <a:noFill/>
          <a:ln w="9525">
            <a:noFill/>
            <a:miter lim="800000"/>
            <a:headEnd/>
            <a:tailEnd/>
          </a:ln>
          <a:effectLst/>
        </p:spPr>
      </p:pic>
      <p:pic>
        <p:nvPicPr>
          <p:cNvPr id="355338" name="Picture 10"/>
          <p:cNvPicPr>
            <a:picLocks noChangeAspect="1" noChangeArrowheads="1"/>
          </p:cNvPicPr>
          <p:nvPr/>
        </p:nvPicPr>
        <p:blipFill>
          <a:blip r:embed="rId10" cstate="print"/>
          <a:srcRect/>
          <a:stretch>
            <a:fillRect/>
          </a:stretch>
        </p:blipFill>
        <p:spPr bwMode="auto">
          <a:xfrm>
            <a:off x="3276600" y="855663"/>
            <a:ext cx="2667000" cy="1887537"/>
          </a:xfrm>
          <a:prstGeom prst="rect">
            <a:avLst/>
          </a:prstGeom>
          <a:noFill/>
          <a:ln w="9525">
            <a:noFill/>
            <a:miter lim="800000"/>
            <a:headEnd/>
            <a:tailEnd/>
          </a:ln>
          <a:effectLst/>
        </p:spPr>
      </p:pic>
      <p:pic>
        <p:nvPicPr>
          <p:cNvPr id="355339" name="Picture 11"/>
          <p:cNvPicPr>
            <a:picLocks noChangeAspect="1" noChangeArrowheads="1"/>
          </p:cNvPicPr>
          <p:nvPr/>
        </p:nvPicPr>
        <p:blipFill>
          <a:blip r:embed="rId11" cstate="print"/>
          <a:srcRect/>
          <a:stretch>
            <a:fillRect/>
          </a:stretch>
        </p:blipFill>
        <p:spPr bwMode="auto">
          <a:xfrm>
            <a:off x="3238500" y="2754313"/>
            <a:ext cx="2705100" cy="1931987"/>
          </a:xfrm>
          <a:prstGeom prst="rect">
            <a:avLst/>
          </a:prstGeom>
          <a:noFill/>
          <a:ln w="9525">
            <a:noFill/>
            <a:miter lim="800000"/>
            <a:headEnd/>
            <a:tailEnd/>
          </a:ln>
          <a:effectLst/>
        </p:spPr>
      </p:pic>
      <p:sp>
        <p:nvSpPr>
          <p:cNvPr id="355340" name="Rectangle 12"/>
          <p:cNvSpPr>
            <a:spLocks noGrp="1" noChangeArrowheads="1"/>
          </p:cNvSpPr>
          <p:nvPr>
            <p:ph type="title"/>
          </p:nvPr>
        </p:nvSpPr>
        <p:spPr bwMode="auto">
          <a:xfrm>
            <a:off x="533400" y="152400"/>
            <a:ext cx="8077200" cy="762000"/>
          </a:xfrm>
          <a:noFill/>
          <a:ln>
            <a:miter lim="800000"/>
            <a:headEnd/>
            <a:tailEnd/>
          </a:ln>
        </p:spPr>
        <p:txBody>
          <a:bodyPr vert="horz" wrap="square" lIns="91440" tIns="45720" rIns="91440" bIns="45720" numCol="1" anchor="t" anchorCtr="0" compatLnSpc="1">
            <a:prstTxWarp prst="textNoShape">
              <a:avLst/>
            </a:prstTxWarp>
          </a:bodyPr>
          <a:lstStyle/>
          <a:p>
            <a:pPr algn="ctr"/>
            <a:r>
              <a:rPr lang="en-GB"/>
              <a:t>Trends of Expansion &amp; Divergence</a:t>
            </a:r>
          </a:p>
        </p:txBody>
      </p:sp>
      <p:pic>
        <p:nvPicPr>
          <p:cNvPr id="355341" name="Picture 13"/>
          <p:cNvPicPr>
            <a:picLocks noChangeArrowheads="1"/>
          </p:cNvPicPr>
          <p:nvPr/>
        </p:nvPicPr>
        <p:blipFill>
          <a:blip r:embed="rId12" cstate="print"/>
          <a:srcRect/>
          <a:stretch>
            <a:fillRect/>
          </a:stretch>
        </p:blipFill>
        <p:spPr bwMode="auto">
          <a:xfrm>
            <a:off x="1524000" y="3352800"/>
            <a:ext cx="228600" cy="228600"/>
          </a:xfrm>
          <a:prstGeom prst="rect">
            <a:avLst/>
          </a:prstGeom>
          <a:noFill/>
          <a:ln w="12700">
            <a:noFill/>
            <a:miter lim="800000"/>
            <a:headEnd/>
            <a:tailEnd/>
          </a:ln>
          <a:effectLst/>
        </p:spPr>
      </p:pic>
      <p:pic>
        <p:nvPicPr>
          <p:cNvPr id="355342" name="Picture 14"/>
          <p:cNvPicPr>
            <a:picLocks noChangeArrowheads="1"/>
          </p:cNvPicPr>
          <p:nvPr/>
        </p:nvPicPr>
        <p:blipFill>
          <a:blip r:embed="rId13" cstate="print"/>
          <a:srcRect/>
          <a:stretch>
            <a:fillRect/>
          </a:stretch>
        </p:blipFill>
        <p:spPr bwMode="auto">
          <a:xfrm>
            <a:off x="4572000" y="1447800"/>
            <a:ext cx="152400" cy="228600"/>
          </a:xfrm>
          <a:prstGeom prst="rect">
            <a:avLst/>
          </a:prstGeom>
          <a:noFill/>
          <a:ln w="12700">
            <a:noFill/>
            <a:miter lim="800000"/>
            <a:headEnd/>
            <a:tailEnd/>
          </a:ln>
          <a:effectLst/>
        </p:spPr>
      </p:pic>
      <p:pic>
        <p:nvPicPr>
          <p:cNvPr id="355343" name="Picture 15"/>
          <p:cNvPicPr>
            <a:picLocks noChangeArrowheads="1"/>
          </p:cNvPicPr>
          <p:nvPr/>
        </p:nvPicPr>
        <p:blipFill>
          <a:blip r:embed="rId13" cstate="print"/>
          <a:srcRect/>
          <a:stretch>
            <a:fillRect/>
          </a:stretch>
        </p:blipFill>
        <p:spPr bwMode="auto">
          <a:xfrm>
            <a:off x="4724400" y="5105400"/>
            <a:ext cx="152400" cy="228600"/>
          </a:xfrm>
          <a:prstGeom prst="rect">
            <a:avLst/>
          </a:prstGeom>
          <a:noFill/>
          <a:ln w="12700">
            <a:noFill/>
            <a:miter lim="800000"/>
            <a:headEnd/>
            <a:tailEnd/>
          </a:ln>
          <a:effectLst/>
        </p:spPr>
      </p:pic>
      <p:pic>
        <p:nvPicPr>
          <p:cNvPr id="355344" name="Picture 16"/>
          <p:cNvPicPr>
            <a:picLocks noChangeArrowheads="1"/>
          </p:cNvPicPr>
          <p:nvPr/>
        </p:nvPicPr>
        <p:blipFill>
          <a:blip r:embed="rId13" cstate="print"/>
          <a:srcRect/>
          <a:stretch>
            <a:fillRect/>
          </a:stretch>
        </p:blipFill>
        <p:spPr bwMode="auto">
          <a:xfrm>
            <a:off x="1600200" y="5181600"/>
            <a:ext cx="152400" cy="228600"/>
          </a:xfrm>
          <a:prstGeom prst="rect">
            <a:avLst/>
          </a:prstGeom>
          <a:noFill/>
          <a:ln w="12700">
            <a:noFill/>
            <a:miter lim="800000"/>
            <a:headEnd/>
            <a:tailEnd/>
          </a:ln>
          <a:effectLst/>
        </p:spPr>
      </p:pic>
      <p:pic>
        <p:nvPicPr>
          <p:cNvPr id="355345" name="Picture 17"/>
          <p:cNvPicPr>
            <a:picLocks noChangeArrowheads="1"/>
          </p:cNvPicPr>
          <p:nvPr/>
        </p:nvPicPr>
        <p:blipFill>
          <a:blip r:embed="rId13" cstate="print"/>
          <a:srcRect/>
          <a:stretch>
            <a:fillRect/>
          </a:stretch>
        </p:blipFill>
        <p:spPr bwMode="auto">
          <a:xfrm>
            <a:off x="7848600" y="5054600"/>
            <a:ext cx="152400" cy="228600"/>
          </a:xfrm>
          <a:prstGeom prst="rect">
            <a:avLst/>
          </a:prstGeom>
          <a:noFill/>
          <a:ln w="12700">
            <a:noFill/>
            <a:miter lim="800000"/>
            <a:headEnd/>
            <a:tailEnd/>
          </a:ln>
          <a:effectLst/>
        </p:spPr>
      </p:pic>
      <p:pic>
        <p:nvPicPr>
          <p:cNvPr id="355346" name="Picture 18"/>
          <p:cNvPicPr>
            <a:picLocks noChangeArrowheads="1"/>
          </p:cNvPicPr>
          <p:nvPr/>
        </p:nvPicPr>
        <p:blipFill>
          <a:blip r:embed="rId13" cstate="print"/>
          <a:srcRect/>
          <a:stretch>
            <a:fillRect/>
          </a:stretch>
        </p:blipFill>
        <p:spPr bwMode="auto">
          <a:xfrm>
            <a:off x="7848600" y="1341438"/>
            <a:ext cx="152400" cy="228600"/>
          </a:xfrm>
          <a:prstGeom prst="rect">
            <a:avLst/>
          </a:prstGeom>
          <a:noFill/>
          <a:ln w="12700">
            <a:noFill/>
            <a:miter lim="800000"/>
            <a:headEnd/>
            <a:tailEnd/>
          </a:ln>
          <a:effectLst/>
        </p:spPr>
      </p:pic>
      <p:pic>
        <p:nvPicPr>
          <p:cNvPr id="355347" name="Picture 19"/>
          <p:cNvPicPr>
            <a:picLocks noChangeArrowheads="1"/>
          </p:cNvPicPr>
          <p:nvPr/>
        </p:nvPicPr>
        <p:blipFill>
          <a:blip r:embed="rId13" cstate="print"/>
          <a:srcRect/>
          <a:stretch>
            <a:fillRect/>
          </a:stretch>
        </p:blipFill>
        <p:spPr bwMode="auto">
          <a:xfrm>
            <a:off x="1524000" y="1447800"/>
            <a:ext cx="152400" cy="228600"/>
          </a:xfrm>
          <a:prstGeom prst="rect">
            <a:avLst/>
          </a:prstGeom>
          <a:noFill/>
          <a:ln w="12700">
            <a:noFill/>
            <a:miter lim="800000"/>
            <a:headEnd/>
            <a:tailEnd/>
          </a:ln>
          <a:effectLst/>
        </p:spPr>
      </p:pic>
      <p:pic>
        <p:nvPicPr>
          <p:cNvPr id="355348" name="Picture 20"/>
          <p:cNvPicPr>
            <a:picLocks noChangeArrowheads="1"/>
          </p:cNvPicPr>
          <p:nvPr/>
        </p:nvPicPr>
        <p:blipFill>
          <a:blip r:embed="rId12" cstate="print"/>
          <a:srcRect/>
          <a:stretch>
            <a:fillRect/>
          </a:stretch>
        </p:blipFill>
        <p:spPr bwMode="auto">
          <a:xfrm>
            <a:off x="7848600" y="3201988"/>
            <a:ext cx="228600" cy="228600"/>
          </a:xfrm>
          <a:prstGeom prst="rect">
            <a:avLst/>
          </a:prstGeom>
          <a:noFill/>
          <a:ln w="12700">
            <a:noFill/>
            <a:miter lim="800000"/>
            <a:headEnd/>
            <a:tailEnd/>
          </a:ln>
          <a:effectLst/>
        </p:spPr>
      </p:pic>
      <p:pic>
        <p:nvPicPr>
          <p:cNvPr id="355349" name="Picture 21"/>
          <p:cNvPicPr>
            <a:picLocks noChangeArrowheads="1"/>
          </p:cNvPicPr>
          <p:nvPr/>
        </p:nvPicPr>
        <p:blipFill>
          <a:blip r:embed="rId12" cstate="print"/>
          <a:srcRect/>
          <a:stretch>
            <a:fillRect/>
          </a:stretch>
        </p:blipFill>
        <p:spPr bwMode="auto">
          <a:xfrm>
            <a:off x="4800600" y="5257800"/>
            <a:ext cx="228600" cy="228600"/>
          </a:xfrm>
          <a:prstGeom prst="rect">
            <a:avLst/>
          </a:prstGeom>
          <a:noFill/>
          <a:ln w="12700">
            <a:noFill/>
            <a:miter lim="800000"/>
            <a:headEnd/>
            <a:tailEnd/>
          </a:ln>
          <a:effectLst/>
        </p:spPr>
      </p:pic>
      <p:pic>
        <p:nvPicPr>
          <p:cNvPr id="355350" name="Picture 22"/>
          <p:cNvPicPr>
            <a:picLocks noChangeArrowheads="1"/>
          </p:cNvPicPr>
          <p:nvPr/>
        </p:nvPicPr>
        <p:blipFill>
          <a:blip r:embed="rId12" cstate="print"/>
          <a:srcRect/>
          <a:stretch>
            <a:fillRect/>
          </a:stretch>
        </p:blipFill>
        <p:spPr bwMode="auto">
          <a:xfrm>
            <a:off x="4648200" y="1600200"/>
            <a:ext cx="228600" cy="228600"/>
          </a:xfrm>
          <a:prstGeom prst="rect">
            <a:avLst/>
          </a:prstGeom>
          <a:noFill/>
          <a:ln w="12700">
            <a:noFill/>
            <a:miter lim="800000"/>
            <a:headEnd/>
            <a:tailEnd/>
          </a:ln>
          <a:effectLst/>
        </p:spPr>
      </p:pic>
      <p:pic>
        <p:nvPicPr>
          <p:cNvPr id="355351" name="Picture 23"/>
          <p:cNvPicPr>
            <a:picLocks noChangeArrowheads="1"/>
          </p:cNvPicPr>
          <p:nvPr/>
        </p:nvPicPr>
        <p:blipFill>
          <a:blip r:embed="rId14" cstate="print"/>
          <a:srcRect/>
          <a:stretch>
            <a:fillRect/>
          </a:stretch>
        </p:blipFill>
        <p:spPr bwMode="auto">
          <a:xfrm>
            <a:off x="4419600" y="3657600"/>
            <a:ext cx="152400" cy="228600"/>
          </a:xfrm>
          <a:prstGeom prst="rect">
            <a:avLst/>
          </a:prstGeom>
          <a:noFill/>
          <a:ln w="12700">
            <a:noFill/>
            <a:miter lim="800000"/>
            <a:headEnd/>
            <a:tailEnd/>
          </a:ln>
          <a:effectLst/>
        </p:spPr>
      </p:pic>
      <p:pic>
        <p:nvPicPr>
          <p:cNvPr id="355352" name="Picture 24"/>
          <p:cNvPicPr>
            <a:picLocks noChangeArrowheads="1"/>
          </p:cNvPicPr>
          <p:nvPr/>
        </p:nvPicPr>
        <p:blipFill>
          <a:blip r:embed="rId14" cstate="print"/>
          <a:srcRect/>
          <a:stretch>
            <a:fillRect/>
          </a:stretch>
        </p:blipFill>
        <p:spPr bwMode="auto">
          <a:xfrm>
            <a:off x="4876800" y="3581400"/>
            <a:ext cx="228600" cy="304800"/>
          </a:xfrm>
          <a:prstGeom prst="rect">
            <a:avLst/>
          </a:prstGeom>
          <a:noFill/>
          <a:ln w="12700">
            <a:noFill/>
            <a:miter lim="800000"/>
            <a:headEnd/>
            <a:tailEnd/>
          </a:ln>
          <a:effectLst/>
        </p:spPr>
      </p:pic>
      <p:pic>
        <p:nvPicPr>
          <p:cNvPr id="355353" name="Picture 25"/>
          <p:cNvPicPr>
            <a:picLocks noChangeArrowheads="1"/>
          </p:cNvPicPr>
          <p:nvPr/>
        </p:nvPicPr>
        <p:blipFill>
          <a:blip r:embed="rId14" cstate="print"/>
          <a:srcRect/>
          <a:stretch>
            <a:fillRect/>
          </a:stretch>
        </p:blipFill>
        <p:spPr bwMode="auto">
          <a:xfrm>
            <a:off x="5334000" y="3505200"/>
            <a:ext cx="304800" cy="381000"/>
          </a:xfrm>
          <a:prstGeom prst="rect">
            <a:avLst/>
          </a:prstGeom>
          <a:noFill/>
          <a:ln w="12700">
            <a:noFill/>
            <a:miter lim="800000"/>
            <a:headEnd/>
            <a:tailEnd/>
          </a:ln>
          <a:effectLst/>
        </p:spPr>
      </p:pic>
      <p:pic>
        <p:nvPicPr>
          <p:cNvPr id="355354" name="Picture 26"/>
          <p:cNvPicPr>
            <a:picLocks noChangeArrowheads="1"/>
          </p:cNvPicPr>
          <p:nvPr/>
        </p:nvPicPr>
        <p:blipFill>
          <a:blip r:embed="rId14" cstate="print"/>
          <a:srcRect/>
          <a:stretch>
            <a:fillRect/>
          </a:stretch>
        </p:blipFill>
        <p:spPr bwMode="auto">
          <a:xfrm>
            <a:off x="4038600" y="3733800"/>
            <a:ext cx="76200" cy="152400"/>
          </a:xfrm>
          <a:prstGeom prst="rect">
            <a:avLst/>
          </a:prstGeom>
          <a:noFill/>
          <a:ln w="12700">
            <a:noFill/>
            <a:miter lim="800000"/>
            <a:headEnd/>
            <a:tailEnd/>
          </a:ln>
          <a:effectLst/>
        </p:spPr>
      </p:pic>
      <p:pic>
        <p:nvPicPr>
          <p:cNvPr id="355355" name="Picture 27"/>
          <p:cNvPicPr>
            <a:picLocks noChangeArrowheads="1"/>
          </p:cNvPicPr>
          <p:nvPr/>
        </p:nvPicPr>
        <p:blipFill>
          <a:blip r:embed="rId14" cstate="print"/>
          <a:srcRect/>
          <a:stretch>
            <a:fillRect/>
          </a:stretch>
        </p:blipFill>
        <p:spPr bwMode="auto">
          <a:xfrm>
            <a:off x="8001000" y="5362575"/>
            <a:ext cx="228600" cy="304800"/>
          </a:xfrm>
          <a:prstGeom prst="rect">
            <a:avLst/>
          </a:prstGeom>
          <a:noFill/>
          <a:ln w="12700">
            <a:noFill/>
            <a:miter lim="800000"/>
            <a:headEnd/>
            <a:tailEnd/>
          </a:ln>
          <a:effectLst/>
        </p:spPr>
      </p:pic>
      <p:pic>
        <p:nvPicPr>
          <p:cNvPr id="355356" name="Picture 28"/>
          <p:cNvPicPr>
            <a:picLocks noChangeArrowheads="1"/>
          </p:cNvPicPr>
          <p:nvPr/>
        </p:nvPicPr>
        <p:blipFill>
          <a:blip r:embed="rId14" cstate="print"/>
          <a:srcRect/>
          <a:stretch>
            <a:fillRect/>
          </a:stretch>
        </p:blipFill>
        <p:spPr bwMode="auto">
          <a:xfrm>
            <a:off x="8001000" y="1627188"/>
            <a:ext cx="228600" cy="304800"/>
          </a:xfrm>
          <a:prstGeom prst="rect">
            <a:avLst/>
          </a:prstGeom>
          <a:noFill/>
          <a:ln w="12700">
            <a:noFill/>
            <a:miter lim="800000"/>
            <a:headEnd/>
            <a:tailEnd/>
          </a:ln>
          <a:effectLst/>
        </p:spPr>
      </p:pic>
      <p:pic>
        <p:nvPicPr>
          <p:cNvPr id="355357" name="Picture 29"/>
          <p:cNvPicPr>
            <a:picLocks noChangeArrowheads="1"/>
          </p:cNvPicPr>
          <p:nvPr/>
        </p:nvPicPr>
        <p:blipFill>
          <a:blip r:embed="rId14" cstate="print"/>
          <a:srcRect/>
          <a:stretch>
            <a:fillRect/>
          </a:stretch>
        </p:blipFill>
        <p:spPr bwMode="auto">
          <a:xfrm>
            <a:off x="8001000" y="3565525"/>
            <a:ext cx="228600" cy="304800"/>
          </a:xfrm>
          <a:prstGeom prst="rect">
            <a:avLst/>
          </a:prstGeom>
          <a:noFill/>
          <a:ln w="12700">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35535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355351"/>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499"/>
                                          </p:stCondLst>
                                        </p:cTn>
                                        <p:tgtEl>
                                          <p:spTgt spid="355352"/>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499"/>
                                          </p:stCondLst>
                                        </p:cTn>
                                        <p:tgtEl>
                                          <p:spTgt spid="35535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55332"/>
                                        </p:tgtEl>
                                        <p:attrNameLst>
                                          <p:attrName>style.visibility</p:attrName>
                                        </p:attrNameLst>
                                      </p:cBhvr>
                                      <p:to>
                                        <p:strVal val="visible"/>
                                      </p:to>
                                    </p:set>
                                    <p:animEffect transition="in" filter="dissolve">
                                      <p:cBhvr>
                                        <p:cTn id="20" dur="500"/>
                                        <p:tgtEl>
                                          <p:spTgt spid="355332"/>
                                        </p:tgtEl>
                                      </p:cBhvr>
                                    </p:animEffec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499"/>
                                          </p:stCondLst>
                                        </p:cTn>
                                        <p:tgtEl>
                                          <p:spTgt spid="35534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55331"/>
                                        </p:tgtEl>
                                        <p:attrNameLst>
                                          <p:attrName>style.visibility</p:attrName>
                                        </p:attrNameLst>
                                      </p:cBhvr>
                                      <p:to>
                                        <p:strVal val="visible"/>
                                      </p:to>
                                    </p:set>
                                    <p:animEffect transition="in" filter="dissolve">
                                      <p:cBhvr>
                                        <p:cTn id="28" dur="500"/>
                                        <p:tgtEl>
                                          <p:spTgt spid="355331"/>
                                        </p:tgtEl>
                                      </p:cBhvr>
                                    </p:animEffect>
                                  </p:childTnLst>
                                </p:cTn>
                              </p:par>
                            </p:childTnLst>
                          </p:cTn>
                        </p:par>
                        <p:par>
                          <p:cTn id="29" fill="hold">
                            <p:stCondLst>
                              <p:cond delay="500"/>
                            </p:stCondLst>
                            <p:childTnLst>
                              <p:par>
                                <p:cTn id="30" presetID="1" presetClass="entr" presetSubtype="0" fill="hold" nodeType="afterEffect">
                                  <p:stCondLst>
                                    <p:cond delay="0"/>
                                  </p:stCondLst>
                                  <p:childTnLst>
                                    <p:set>
                                      <p:cBhvr>
                                        <p:cTn id="31" dur="1" fill="hold">
                                          <p:stCondLst>
                                            <p:cond delay="499"/>
                                          </p:stCondLst>
                                        </p:cTn>
                                        <p:tgtEl>
                                          <p:spTgt spid="35534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355333"/>
                                        </p:tgtEl>
                                        <p:attrNameLst>
                                          <p:attrName>style.visibility</p:attrName>
                                        </p:attrNameLst>
                                      </p:cBhvr>
                                      <p:to>
                                        <p:strVal val="visible"/>
                                      </p:to>
                                    </p:set>
                                    <p:animEffect transition="in" filter="dissolve">
                                      <p:cBhvr>
                                        <p:cTn id="36" dur="500"/>
                                        <p:tgtEl>
                                          <p:spTgt spid="355333"/>
                                        </p:tgtEl>
                                      </p:cBhvr>
                                    </p:animEffect>
                                  </p:childTnLst>
                                </p:cTn>
                              </p:par>
                            </p:childTnLst>
                          </p:cTn>
                        </p:par>
                        <p:par>
                          <p:cTn id="37" fill="hold">
                            <p:stCondLst>
                              <p:cond delay="500"/>
                            </p:stCondLst>
                            <p:childTnLst>
                              <p:par>
                                <p:cTn id="38" presetID="1" presetClass="entr" presetSubtype="0" fill="hold" nodeType="afterEffect">
                                  <p:stCondLst>
                                    <p:cond delay="0"/>
                                  </p:stCondLst>
                                  <p:childTnLst>
                                    <p:set>
                                      <p:cBhvr>
                                        <p:cTn id="39" dur="1" fill="hold">
                                          <p:stCondLst>
                                            <p:cond delay="499"/>
                                          </p:stCondLst>
                                        </p:cTn>
                                        <p:tgtEl>
                                          <p:spTgt spid="35534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355335"/>
                                        </p:tgtEl>
                                        <p:attrNameLst>
                                          <p:attrName>style.visibility</p:attrName>
                                        </p:attrNameLst>
                                      </p:cBhvr>
                                      <p:to>
                                        <p:strVal val="visible"/>
                                      </p:to>
                                    </p:set>
                                    <p:animEffect transition="in" filter="dissolve">
                                      <p:cBhvr>
                                        <p:cTn id="44" dur="500"/>
                                        <p:tgtEl>
                                          <p:spTgt spid="355335"/>
                                        </p:tgtEl>
                                      </p:cBhvr>
                                    </p:animEffect>
                                  </p:childTnLst>
                                </p:cTn>
                              </p:par>
                            </p:childTnLst>
                          </p:cTn>
                        </p:par>
                        <p:par>
                          <p:cTn id="45" fill="hold">
                            <p:stCondLst>
                              <p:cond delay="500"/>
                            </p:stCondLst>
                            <p:childTnLst>
                              <p:par>
                                <p:cTn id="46" presetID="1" presetClass="entr" presetSubtype="0" fill="hold" nodeType="afterEffect">
                                  <p:stCondLst>
                                    <p:cond delay="0"/>
                                  </p:stCondLst>
                                  <p:childTnLst>
                                    <p:set>
                                      <p:cBhvr>
                                        <p:cTn id="47" dur="1" fill="hold">
                                          <p:stCondLst>
                                            <p:cond delay="499"/>
                                          </p:stCondLst>
                                        </p:cTn>
                                        <p:tgtEl>
                                          <p:spTgt spid="355348"/>
                                        </p:tgtEl>
                                        <p:attrNameLst>
                                          <p:attrName>style.visibility</p:attrName>
                                        </p:attrNameLst>
                                      </p:cBhvr>
                                      <p:to>
                                        <p:strVal val="visible"/>
                                      </p:to>
                                    </p:set>
                                  </p:childTnLst>
                                </p:cTn>
                              </p:par>
                            </p:childTnLst>
                          </p:cTn>
                        </p:par>
                        <p:par>
                          <p:cTn id="48" fill="hold">
                            <p:stCondLst>
                              <p:cond delay="1000"/>
                            </p:stCondLst>
                            <p:childTnLst>
                              <p:par>
                                <p:cTn id="49" presetID="1" presetClass="entr" presetSubtype="0" fill="hold" nodeType="afterEffect">
                                  <p:stCondLst>
                                    <p:cond delay="0"/>
                                  </p:stCondLst>
                                  <p:childTnLst>
                                    <p:set>
                                      <p:cBhvr>
                                        <p:cTn id="50" dur="1" fill="hold">
                                          <p:stCondLst>
                                            <p:cond delay="499"/>
                                          </p:stCondLst>
                                        </p:cTn>
                                        <p:tgtEl>
                                          <p:spTgt spid="35535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355336"/>
                                        </p:tgtEl>
                                        <p:attrNameLst>
                                          <p:attrName>style.visibility</p:attrName>
                                        </p:attrNameLst>
                                      </p:cBhvr>
                                      <p:to>
                                        <p:strVal val="visible"/>
                                      </p:to>
                                    </p:set>
                                    <p:animEffect transition="in" filter="dissolve">
                                      <p:cBhvr>
                                        <p:cTn id="55" dur="500"/>
                                        <p:tgtEl>
                                          <p:spTgt spid="355336"/>
                                        </p:tgtEl>
                                      </p:cBhvr>
                                    </p:animEffect>
                                  </p:childTnLst>
                                </p:cTn>
                              </p:par>
                            </p:childTnLst>
                          </p:cTn>
                        </p:par>
                        <p:par>
                          <p:cTn id="56" fill="hold">
                            <p:stCondLst>
                              <p:cond delay="500"/>
                            </p:stCondLst>
                            <p:childTnLst>
                              <p:par>
                                <p:cTn id="57" presetID="1" presetClass="entr" presetSubtype="0" fill="hold" nodeType="afterEffect">
                                  <p:stCondLst>
                                    <p:cond delay="0"/>
                                  </p:stCondLst>
                                  <p:childTnLst>
                                    <p:set>
                                      <p:cBhvr>
                                        <p:cTn id="58" dur="1" fill="hold">
                                          <p:stCondLst>
                                            <p:cond delay="499"/>
                                          </p:stCondLst>
                                        </p:cTn>
                                        <p:tgtEl>
                                          <p:spTgt spid="355346"/>
                                        </p:tgtEl>
                                        <p:attrNameLst>
                                          <p:attrName>style.visibility</p:attrName>
                                        </p:attrNameLst>
                                      </p:cBhvr>
                                      <p:to>
                                        <p:strVal val="visible"/>
                                      </p:to>
                                    </p:set>
                                  </p:childTnLst>
                                </p:cTn>
                              </p:par>
                            </p:childTnLst>
                          </p:cTn>
                        </p:par>
                        <p:par>
                          <p:cTn id="59" fill="hold">
                            <p:stCondLst>
                              <p:cond delay="1000"/>
                            </p:stCondLst>
                            <p:childTnLst>
                              <p:par>
                                <p:cTn id="60" presetID="1" presetClass="entr" presetSubtype="0" fill="hold" nodeType="afterEffect">
                                  <p:stCondLst>
                                    <p:cond delay="0"/>
                                  </p:stCondLst>
                                  <p:childTnLst>
                                    <p:set>
                                      <p:cBhvr>
                                        <p:cTn id="61" dur="1" fill="hold">
                                          <p:stCondLst>
                                            <p:cond delay="499"/>
                                          </p:stCondLst>
                                        </p:cTn>
                                        <p:tgtEl>
                                          <p:spTgt spid="355356"/>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355334"/>
                                        </p:tgtEl>
                                        <p:attrNameLst>
                                          <p:attrName>style.visibility</p:attrName>
                                        </p:attrNameLst>
                                      </p:cBhvr>
                                      <p:to>
                                        <p:strVal val="visible"/>
                                      </p:to>
                                    </p:set>
                                    <p:animEffect transition="in" filter="dissolve">
                                      <p:cBhvr>
                                        <p:cTn id="66" dur="500"/>
                                        <p:tgtEl>
                                          <p:spTgt spid="355334"/>
                                        </p:tgtEl>
                                      </p:cBhvr>
                                    </p:animEffect>
                                  </p:childTnLst>
                                </p:cTn>
                              </p:par>
                            </p:childTnLst>
                          </p:cTn>
                        </p:par>
                        <p:par>
                          <p:cTn id="67" fill="hold">
                            <p:stCondLst>
                              <p:cond delay="500"/>
                            </p:stCondLst>
                            <p:childTnLst>
                              <p:par>
                                <p:cTn id="68" presetID="1" presetClass="entr" presetSubtype="0" fill="hold" nodeType="afterEffect">
                                  <p:stCondLst>
                                    <p:cond delay="0"/>
                                  </p:stCondLst>
                                  <p:childTnLst>
                                    <p:set>
                                      <p:cBhvr>
                                        <p:cTn id="69" dur="1" fill="hold">
                                          <p:stCondLst>
                                            <p:cond delay="499"/>
                                          </p:stCondLst>
                                        </p:cTn>
                                        <p:tgtEl>
                                          <p:spTgt spid="355345"/>
                                        </p:tgtEl>
                                        <p:attrNameLst>
                                          <p:attrName>style.visibility</p:attrName>
                                        </p:attrNameLst>
                                      </p:cBhvr>
                                      <p:to>
                                        <p:strVal val="visible"/>
                                      </p:to>
                                    </p:set>
                                  </p:childTnLst>
                                </p:cTn>
                              </p:par>
                            </p:childTnLst>
                          </p:cTn>
                        </p:par>
                        <p:par>
                          <p:cTn id="70" fill="hold">
                            <p:stCondLst>
                              <p:cond delay="1000"/>
                            </p:stCondLst>
                            <p:childTnLst>
                              <p:par>
                                <p:cTn id="71" presetID="1" presetClass="entr" presetSubtype="0" fill="hold" nodeType="afterEffect">
                                  <p:stCondLst>
                                    <p:cond delay="0"/>
                                  </p:stCondLst>
                                  <p:childTnLst>
                                    <p:set>
                                      <p:cBhvr>
                                        <p:cTn id="72" dur="1" fill="hold">
                                          <p:stCondLst>
                                            <p:cond delay="499"/>
                                          </p:stCondLst>
                                        </p:cTn>
                                        <p:tgtEl>
                                          <p:spTgt spid="35535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355337"/>
                                        </p:tgtEl>
                                        <p:attrNameLst>
                                          <p:attrName>style.visibility</p:attrName>
                                        </p:attrNameLst>
                                      </p:cBhvr>
                                      <p:to>
                                        <p:strVal val="visible"/>
                                      </p:to>
                                    </p:set>
                                    <p:animEffect transition="in" filter="dissolve">
                                      <p:cBhvr>
                                        <p:cTn id="77" dur="500"/>
                                        <p:tgtEl>
                                          <p:spTgt spid="355337"/>
                                        </p:tgtEl>
                                      </p:cBhvr>
                                    </p:animEffect>
                                  </p:childTnLst>
                                </p:cTn>
                              </p:par>
                            </p:childTnLst>
                          </p:cTn>
                        </p:par>
                        <p:par>
                          <p:cTn id="78" fill="hold">
                            <p:stCondLst>
                              <p:cond delay="500"/>
                            </p:stCondLst>
                            <p:childTnLst>
                              <p:par>
                                <p:cTn id="79" presetID="1" presetClass="entr" presetSubtype="0" fill="hold" nodeType="afterEffect">
                                  <p:stCondLst>
                                    <p:cond delay="0"/>
                                  </p:stCondLst>
                                  <p:childTnLst>
                                    <p:set>
                                      <p:cBhvr>
                                        <p:cTn id="80" dur="1" fill="hold">
                                          <p:stCondLst>
                                            <p:cond delay="499"/>
                                          </p:stCondLst>
                                        </p:cTn>
                                        <p:tgtEl>
                                          <p:spTgt spid="355343"/>
                                        </p:tgtEl>
                                        <p:attrNameLst>
                                          <p:attrName>style.visibility</p:attrName>
                                        </p:attrNameLst>
                                      </p:cBhvr>
                                      <p:to>
                                        <p:strVal val="visible"/>
                                      </p:to>
                                    </p:set>
                                  </p:childTnLst>
                                </p:cTn>
                              </p:par>
                            </p:childTnLst>
                          </p:cTn>
                        </p:par>
                        <p:par>
                          <p:cTn id="81" fill="hold">
                            <p:stCondLst>
                              <p:cond delay="1000"/>
                            </p:stCondLst>
                            <p:childTnLst>
                              <p:par>
                                <p:cTn id="82" presetID="1" presetClass="entr" presetSubtype="0" fill="hold" nodeType="afterEffect">
                                  <p:stCondLst>
                                    <p:cond delay="0"/>
                                  </p:stCondLst>
                                  <p:childTnLst>
                                    <p:set>
                                      <p:cBhvr>
                                        <p:cTn id="83" dur="1" fill="hold">
                                          <p:stCondLst>
                                            <p:cond delay="499"/>
                                          </p:stCondLst>
                                        </p:cTn>
                                        <p:tgtEl>
                                          <p:spTgt spid="355349"/>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nodeType="clickEffect">
                                  <p:stCondLst>
                                    <p:cond delay="0"/>
                                  </p:stCondLst>
                                  <p:childTnLst>
                                    <p:set>
                                      <p:cBhvr>
                                        <p:cTn id="87" dur="1" fill="hold">
                                          <p:stCondLst>
                                            <p:cond delay="0"/>
                                          </p:stCondLst>
                                        </p:cTn>
                                        <p:tgtEl>
                                          <p:spTgt spid="355338"/>
                                        </p:tgtEl>
                                        <p:attrNameLst>
                                          <p:attrName>style.visibility</p:attrName>
                                        </p:attrNameLst>
                                      </p:cBhvr>
                                      <p:to>
                                        <p:strVal val="visible"/>
                                      </p:to>
                                    </p:set>
                                    <p:animEffect transition="in" filter="dissolve">
                                      <p:cBhvr>
                                        <p:cTn id="88" dur="500"/>
                                        <p:tgtEl>
                                          <p:spTgt spid="355338"/>
                                        </p:tgtEl>
                                      </p:cBhvr>
                                    </p:animEffect>
                                  </p:childTnLst>
                                </p:cTn>
                              </p:par>
                            </p:childTnLst>
                          </p:cTn>
                        </p:par>
                        <p:par>
                          <p:cTn id="89" fill="hold">
                            <p:stCondLst>
                              <p:cond delay="500"/>
                            </p:stCondLst>
                            <p:childTnLst>
                              <p:par>
                                <p:cTn id="90" presetID="1" presetClass="entr" presetSubtype="0" fill="hold" nodeType="afterEffect">
                                  <p:stCondLst>
                                    <p:cond delay="0"/>
                                  </p:stCondLst>
                                  <p:childTnLst>
                                    <p:set>
                                      <p:cBhvr>
                                        <p:cTn id="91" dur="1" fill="hold">
                                          <p:stCondLst>
                                            <p:cond delay="499"/>
                                          </p:stCondLst>
                                        </p:cTn>
                                        <p:tgtEl>
                                          <p:spTgt spid="355342"/>
                                        </p:tgtEl>
                                        <p:attrNameLst>
                                          <p:attrName>style.visibility</p:attrName>
                                        </p:attrNameLst>
                                      </p:cBhvr>
                                      <p:to>
                                        <p:strVal val="visible"/>
                                      </p:to>
                                    </p:set>
                                  </p:childTnLst>
                                </p:cTn>
                              </p:par>
                            </p:childTnLst>
                          </p:cTn>
                        </p:par>
                        <p:par>
                          <p:cTn id="92" fill="hold">
                            <p:stCondLst>
                              <p:cond delay="1000"/>
                            </p:stCondLst>
                            <p:childTnLst>
                              <p:par>
                                <p:cTn id="93" presetID="1" presetClass="entr" presetSubtype="0" fill="hold" nodeType="afterEffect">
                                  <p:stCondLst>
                                    <p:cond delay="0"/>
                                  </p:stCondLst>
                                  <p:childTnLst>
                                    <p:set>
                                      <p:cBhvr>
                                        <p:cTn id="94" dur="1" fill="hold">
                                          <p:stCondLst>
                                            <p:cond delay="499"/>
                                          </p:stCondLst>
                                        </p:cTn>
                                        <p:tgtEl>
                                          <p:spTgt spid="3553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 name="Footer Placeholder 3"/>
          <p:cNvSpPr>
            <a:spLocks noGrp="1"/>
          </p:cNvSpPr>
          <p:nvPr>
            <p:ph type="ftr" sz="quarter" idx="11"/>
          </p:nvPr>
        </p:nvSpPr>
        <p:spPr/>
        <p:txBody>
          <a:bodyPr/>
          <a:lstStyle/>
          <a:p>
            <a:r>
              <a:rPr lang="en-GB"/>
              <a:t>GCI www.gci.org.uk</a:t>
            </a:r>
          </a:p>
        </p:txBody>
      </p:sp>
      <p:sp>
        <p:nvSpPr>
          <p:cNvPr id="379935" name="Rectangle 31"/>
          <p:cNvSpPr>
            <a:spLocks noChangeArrowheads="1"/>
          </p:cNvSpPr>
          <p:nvPr/>
        </p:nvSpPr>
        <p:spPr bwMode="auto">
          <a:xfrm>
            <a:off x="0" y="0"/>
            <a:ext cx="9144000" cy="6858000"/>
          </a:xfrm>
          <a:prstGeom prst="rect">
            <a:avLst/>
          </a:prstGeom>
          <a:gradFill rotWithShape="0">
            <a:gsLst>
              <a:gs pos="0">
                <a:srgbClr val="3333FF"/>
              </a:gs>
              <a:gs pos="50000">
                <a:srgbClr val="6699FF"/>
              </a:gs>
              <a:gs pos="100000">
                <a:srgbClr val="3333FF"/>
              </a:gs>
            </a:gsLst>
            <a:lin ang="18900000" scaled="1"/>
          </a:gradFill>
          <a:ln w="9525">
            <a:solidFill>
              <a:schemeClr val="tx1"/>
            </a:solidFill>
            <a:miter lim="800000"/>
            <a:headEnd/>
            <a:tailEnd/>
          </a:ln>
          <a:effectLst/>
        </p:spPr>
        <p:txBody>
          <a:bodyPr wrap="none" anchor="ctr"/>
          <a:lstStyle/>
          <a:p>
            <a:endParaRPr lang="en-GB"/>
          </a:p>
        </p:txBody>
      </p:sp>
      <p:pic>
        <p:nvPicPr>
          <p:cNvPr id="379907" name="Picture 3"/>
          <p:cNvPicPr>
            <a:picLocks noChangeAspect="1" noChangeArrowheads="1"/>
          </p:cNvPicPr>
          <p:nvPr/>
        </p:nvPicPr>
        <p:blipFill>
          <a:blip r:embed="rId3" cstate="print"/>
          <a:srcRect/>
          <a:stretch>
            <a:fillRect/>
          </a:stretch>
        </p:blipFill>
        <p:spPr bwMode="auto">
          <a:xfrm>
            <a:off x="609600" y="822325"/>
            <a:ext cx="2667000" cy="1920875"/>
          </a:xfrm>
          <a:prstGeom prst="rect">
            <a:avLst/>
          </a:prstGeom>
          <a:noFill/>
          <a:ln w="9525">
            <a:noFill/>
            <a:miter lim="800000"/>
            <a:headEnd/>
            <a:tailEnd/>
          </a:ln>
          <a:effectLst/>
        </p:spPr>
      </p:pic>
      <p:pic>
        <p:nvPicPr>
          <p:cNvPr id="379908" name="Picture 4"/>
          <p:cNvPicPr>
            <a:picLocks noChangeAspect="1" noChangeArrowheads="1"/>
          </p:cNvPicPr>
          <p:nvPr/>
        </p:nvPicPr>
        <p:blipFill>
          <a:blip r:embed="rId4" cstate="print"/>
          <a:srcRect/>
          <a:stretch>
            <a:fillRect/>
          </a:stretch>
        </p:blipFill>
        <p:spPr bwMode="auto">
          <a:xfrm>
            <a:off x="609600" y="2743200"/>
            <a:ext cx="2667000" cy="1936750"/>
          </a:xfrm>
          <a:prstGeom prst="rect">
            <a:avLst/>
          </a:prstGeom>
          <a:noFill/>
          <a:ln w="9525">
            <a:noFill/>
            <a:miter lim="800000"/>
            <a:headEnd/>
            <a:tailEnd/>
          </a:ln>
          <a:effectLst/>
        </p:spPr>
      </p:pic>
      <p:pic>
        <p:nvPicPr>
          <p:cNvPr id="379909" name="Picture 5"/>
          <p:cNvPicPr>
            <a:picLocks noChangeAspect="1" noChangeArrowheads="1"/>
          </p:cNvPicPr>
          <p:nvPr/>
        </p:nvPicPr>
        <p:blipFill>
          <a:blip r:embed="rId5" cstate="print"/>
          <a:srcRect/>
          <a:stretch>
            <a:fillRect/>
          </a:stretch>
        </p:blipFill>
        <p:spPr bwMode="auto">
          <a:xfrm>
            <a:off x="609600" y="4648200"/>
            <a:ext cx="2667000" cy="1908175"/>
          </a:xfrm>
          <a:prstGeom prst="rect">
            <a:avLst/>
          </a:prstGeom>
          <a:noFill/>
          <a:ln w="9525">
            <a:noFill/>
            <a:miter lim="800000"/>
            <a:headEnd/>
            <a:tailEnd/>
          </a:ln>
          <a:effectLst/>
        </p:spPr>
      </p:pic>
      <p:pic>
        <p:nvPicPr>
          <p:cNvPr id="379910" name="Picture 6"/>
          <p:cNvPicPr>
            <a:picLocks noChangeAspect="1" noChangeArrowheads="1"/>
          </p:cNvPicPr>
          <p:nvPr/>
        </p:nvPicPr>
        <p:blipFill>
          <a:blip r:embed="rId6" cstate="print"/>
          <a:srcRect/>
          <a:stretch>
            <a:fillRect/>
          </a:stretch>
        </p:blipFill>
        <p:spPr bwMode="auto">
          <a:xfrm>
            <a:off x="5943600" y="4648200"/>
            <a:ext cx="2667000" cy="1935163"/>
          </a:xfrm>
          <a:prstGeom prst="rect">
            <a:avLst/>
          </a:prstGeom>
          <a:noFill/>
          <a:ln w="9525">
            <a:noFill/>
            <a:miter lim="800000"/>
            <a:headEnd/>
            <a:tailEnd/>
          </a:ln>
          <a:effectLst/>
        </p:spPr>
      </p:pic>
      <p:pic>
        <p:nvPicPr>
          <p:cNvPr id="379911" name="Picture 7"/>
          <p:cNvPicPr>
            <a:picLocks noChangeAspect="1" noChangeArrowheads="1"/>
          </p:cNvPicPr>
          <p:nvPr/>
        </p:nvPicPr>
        <p:blipFill>
          <a:blip r:embed="rId7" cstate="print"/>
          <a:srcRect/>
          <a:stretch>
            <a:fillRect/>
          </a:stretch>
        </p:blipFill>
        <p:spPr bwMode="auto">
          <a:xfrm>
            <a:off x="5943600" y="2743200"/>
            <a:ext cx="2667000" cy="1933575"/>
          </a:xfrm>
          <a:prstGeom prst="rect">
            <a:avLst/>
          </a:prstGeom>
          <a:noFill/>
          <a:ln w="9525">
            <a:noFill/>
            <a:miter lim="800000"/>
            <a:headEnd/>
            <a:tailEnd/>
          </a:ln>
          <a:effectLst/>
        </p:spPr>
      </p:pic>
      <p:pic>
        <p:nvPicPr>
          <p:cNvPr id="379912" name="Picture 8"/>
          <p:cNvPicPr>
            <a:picLocks noChangeAspect="1" noChangeArrowheads="1"/>
          </p:cNvPicPr>
          <p:nvPr/>
        </p:nvPicPr>
        <p:blipFill>
          <a:blip r:embed="rId8" cstate="print"/>
          <a:srcRect/>
          <a:stretch>
            <a:fillRect/>
          </a:stretch>
        </p:blipFill>
        <p:spPr bwMode="auto">
          <a:xfrm>
            <a:off x="5943600" y="812800"/>
            <a:ext cx="2667000" cy="1930400"/>
          </a:xfrm>
          <a:prstGeom prst="rect">
            <a:avLst/>
          </a:prstGeom>
          <a:noFill/>
          <a:ln w="9525">
            <a:noFill/>
            <a:miter lim="800000"/>
            <a:headEnd/>
            <a:tailEnd/>
          </a:ln>
          <a:effectLst/>
        </p:spPr>
      </p:pic>
      <p:pic>
        <p:nvPicPr>
          <p:cNvPr id="379913" name="Picture 9"/>
          <p:cNvPicPr>
            <a:picLocks noChangeAspect="1" noChangeArrowheads="1"/>
          </p:cNvPicPr>
          <p:nvPr/>
        </p:nvPicPr>
        <p:blipFill>
          <a:blip r:embed="rId9" cstate="print"/>
          <a:srcRect/>
          <a:stretch>
            <a:fillRect/>
          </a:stretch>
        </p:blipFill>
        <p:spPr bwMode="auto">
          <a:xfrm>
            <a:off x="3276600" y="4648200"/>
            <a:ext cx="2667000" cy="1879600"/>
          </a:xfrm>
          <a:prstGeom prst="rect">
            <a:avLst/>
          </a:prstGeom>
          <a:noFill/>
          <a:ln w="9525">
            <a:noFill/>
            <a:miter lim="800000"/>
            <a:headEnd/>
            <a:tailEnd/>
          </a:ln>
          <a:effectLst/>
        </p:spPr>
      </p:pic>
      <p:pic>
        <p:nvPicPr>
          <p:cNvPr id="379914" name="Picture 10"/>
          <p:cNvPicPr>
            <a:picLocks noChangeAspect="1" noChangeArrowheads="1"/>
          </p:cNvPicPr>
          <p:nvPr/>
        </p:nvPicPr>
        <p:blipFill>
          <a:blip r:embed="rId10" cstate="print"/>
          <a:srcRect/>
          <a:stretch>
            <a:fillRect/>
          </a:stretch>
        </p:blipFill>
        <p:spPr bwMode="auto">
          <a:xfrm>
            <a:off x="3276600" y="855663"/>
            <a:ext cx="2667000" cy="1887537"/>
          </a:xfrm>
          <a:prstGeom prst="rect">
            <a:avLst/>
          </a:prstGeom>
          <a:noFill/>
          <a:ln w="9525">
            <a:noFill/>
            <a:miter lim="800000"/>
            <a:headEnd/>
            <a:tailEnd/>
          </a:ln>
          <a:effectLst/>
        </p:spPr>
      </p:pic>
      <p:sp>
        <p:nvSpPr>
          <p:cNvPr id="379916" name="Rectangle 12"/>
          <p:cNvSpPr>
            <a:spLocks noGrp="1" noChangeArrowheads="1"/>
          </p:cNvSpPr>
          <p:nvPr>
            <p:ph type="title"/>
          </p:nvPr>
        </p:nvSpPr>
        <p:spPr bwMode="auto">
          <a:xfrm>
            <a:off x="533400" y="152400"/>
            <a:ext cx="8077200" cy="762000"/>
          </a:xfrm>
          <a:noFill/>
          <a:ln>
            <a:miter lim="800000"/>
            <a:headEnd/>
            <a:tailEnd/>
          </a:ln>
        </p:spPr>
        <p:txBody>
          <a:bodyPr vert="horz" wrap="square" lIns="91440" tIns="45720" rIns="91440" bIns="45720" numCol="1" anchor="t" anchorCtr="0" compatLnSpc="1">
            <a:prstTxWarp prst="textNoShape">
              <a:avLst/>
            </a:prstTxWarp>
          </a:bodyPr>
          <a:lstStyle/>
          <a:p>
            <a:pPr algn="ctr"/>
            <a:r>
              <a:rPr lang="en-GB"/>
              <a:t>Trends of Expansion &amp; Divergence</a:t>
            </a:r>
          </a:p>
        </p:txBody>
      </p:sp>
      <p:pic>
        <p:nvPicPr>
          <p:cNvPr id="379917" name="Picture 13"/>
          <p:cNvPicPr>
            <a:picLocks noChangeArrowheads="1"/>
          </p:cNvPicPr>
          <p:nvPr/>
        </p:nvPicPr>
        <p:blipFill>
          <a:blip r:embed="rId11" cstate="print"/>
          <a:srcRect/>
          <a:stretch>
            <a:fillRect/>
          </a:stretch>
        </p:blipFill>
        <p:spPr bwMode="auto">
          <a:xfrm>
            <a:off x="1524000" y="3352800"/>
            <a:ext cx="228600" cy="228600"/>
          </a:xfrm>
          <a:prstGeom prst="rect">
            <a:avLst/>
          </a:prstGeom>
          <a:noFill/>
          <a:ln w="12700">
            <a:noFill/>
            <a:miter lim="800000"/>
            <a:headEnd/>
            <a:tailEnd/>
          </a:ln>
          <a:effectLst/>
        </p:spPr>
      </p:pic>
      <p:pic>
        <p:nvPicPr>
          <p:cNvPr id="379918" name="Picture 14"/>
          <p:cNvPicPr>
            <a:picLocks noChangeArrowheads="1"/>
          </p:cNvPicPr>
          <p:nvPr/>
        </p:nvPicPr>
        <p:blipFill>
          <a:blip r:embed="rId12" cstate="print"/>
          <a:srcRect/>
          <a:stretch>
            <a:fillRect/>
          </a:stretch>
        </p:blipFill>
        <p:spPr bwMode="auto">
          <a:xfrm>
            <a:off x="4572000" y="1447800"/>
            <a:ext cx="152400" cy="228600"/>
          </a:xfrm>
          <a:prstGeom prst="rect">
            <a:avLst/>
          </a:prstGeom>
          <a:noFill/>
          <a:ln w="12700">
            <a:noFill/>
            <a:miter lim="800000"/>
            <a:headEnd/>
            <a:tailEnd/>
          </a:ln>
          <a:effectLst/>
        </p:spPr>
      </p:pic>
      <p:pic>
        <p:nvPicPr>
          <p:cNvPr id="379919" name="Picture 15"/>
          <p:cNvPicPr>
            <a:picLocks noChangeArrowheads="1"/>
          </p:cNvPicPr>
          <p:nvPr/>
        </p:nvPicPr>
        <p:blipFill>
          <a:blip r:embed="rId12" cstate="print"/>
          <a:srcRect/>
          <a:stretch>
            <a:fillRect/>
          </a:stretch>
        </p:blipFill>
        <p:spPr bwMode="auto">
          <a:xfrm>
            <a:off x="4724400" y="5105400"/>
            <a:ext cx="152400" cy="228600"/>
          </a:xfrm>
          <a:prstGeom prst="rect">
            <a:avLst/>
          </a:prstGeom>
          <a:noFill/>
          <a:ln w="12700">
            <a:noFill/>
            <a:miter lim="800000"/>
            <a:headEnd/>
            <a:tailEnd/>
          </a:ln>
          <a:effectLst/>
        </p:spPr>
      </p:pic>
      <p:pic>
        <p:nvPicPr>
          <p:cNvPr id="379920" name="Picture 16"/>
          <p:cNvPicPr>
            <a:picLocks noChangeArrowheads="1"/>
          </p:cNvPicPr>
          <p:nvPr/>
        </p:nvPicPr>
        <p:blipFill>
          <a:blip r:embed="rId12" cstate="print"/>
          <a:srcRect/>
          <a:stretch>
            <a:fillRect/>
          </a:stretch>
        </p:blipFill>
        <p:spPr bwMode="auto">
          <a:xfrm>
            <a:off x="1600200" y="5181600"/>
            <a:ext cx="152400" cy="228600"/>
          </a:xfrm>
          <a:prstGeom prst="rect">
            <a:avLst/>
          </a:prstGeom>
          <a:noFill/>
          <a:ln w="12700">
            <a:noFill/>
            <a:miter lim="800000"/>
            <a:headEnd/>
            <a:tailEnd/>
          </a:ln>
          <a:effectLst/>
        </p:spPr>
      </p:pic>
      <p:pic>
        <p:nvPicPr>
          <p:cNvPr id="379921" name="Picture 17"/>
          <p:cNvPicPr>
            <a:picLocks noChangeArrowheads="1"/>
          </p:cNvPicPr>
          <p:nvPr/>
        </p:nvPicPr>
        <p:blipFill>
          <a:blip r:embed="rId12" cstate="print"/>
          <a:srcRect/>
          <a:stretch>
            <a:fillRect/>
          </a:stretch>
        </p:blipFill>
        <p:spPr bwMode="auto">
          <a:xfrm>
            <a:off x="7848600" y="5054600"/>
            <a:ext cx="152400" cy="228600"/>
          </a:xfrm>
          <a:prstGeom prst="rect">
            <a:avLst/>
          </a:prstGeom>
          <a:noFill/>
          <a:ln w="12700">
            <a:noFill/>
            <a:miter lim="800000"/>
            <a:headEnd/>
            <a:tailEnd/>
          </a:ln>
          <a:effectLst/>
        </p:spPr>
      </p:pic>
      <p:pic>
        <p:nvPicPr>
          <p:cNvPr id="379922" name="Picture 18"/>
          <p:cNvPicPr>
            <a:picLocks noChangeArrowheads="1"/>
          </p:cNvPicPr>
          <p:nvPr/>
        </p:nvPicPr>
        <p:blipFill>
          <a:blip r:embed="rId12" cstate="print"/>
          <a:srcRect/>
          <a:stretch>
            <a:fillRect/>
          </a:stretch>
        </p:blipFill>
        <p:spPr bwMode="auto">
          <a:xfrm>
            <a:off x="7848600" y="1341438"/>
            <a:ext cx="152400" cy="228600"/>
          </a:xfrm>
          <a:prstGeom prst="rect">
            <a:avLst/>
          </a:prstGeom>
          <a:noFill/>
          <a:ln w="12700">
            <a:noFill/>
            <a:miter lim="800000"/>
            <a:headEnd/>
            <a:tailEnd/>
          </a:ln>
          <a:effectLst/>
        </p:spPr>
      </p:pic>
      <p:pic>
        <p:nvPicPr>
          <p:cNvPr id="379923" name="Picture 19"/>
          <p:cNvPicPr>
            <a:picLocks noChangeArrowheads="1"/>
          </p:cNvPicPr>
          <p:nvPr/>
        </p:nvPicPr>
        <p:blipFill>
          <a:blip r:embed="rId12" cstate="print"/>
          <a:srcRect/>
          <a:stretch>
            <a:fillRect/>
          </a:stretch>
        </p:blipFill>
        <p:spPr bwMode="auto">
          <a:xfrm>
            <a:off x="1524000" y="1447800"/>
            <a:ext cx="152400" cy="228600"/>
          </a:xfrm>
          <a:prstGeom prst="rect">
            <a:avLst/>
          </a:prstGeom>
          <a:noFill/>
          <a:ln w="12700">
            <a:noFill/>
            <a:miter lim="800000"/>
            <a:headEnd/>
            <a:tailEnd/>
          </a:ln>
          <a:effectLst/>
        </p:spPr>
      </p:pic>
      <p:pic>
        <p:nvPicPr>
          <p:cNvPr id="379924" name="Picture 20"/>
          <p:cNvPicPr>
            <a:picLocks noChangeArrowheads="1"/>
          </p:cNvPicPr>
          <p:nvPr/>
        </p:nvPicPr>
        <p:blipFill>
          <a:blip r:embed="rId11" cstate="print"/>
          <a:srcRect/>
          <a:stretch>
            <a:fillRect/>
          </a:stretch>
        </p:blipFill>
        <p:spPr bwMode="auto">
          <a:xfrm>
            <a:off x="7848600" y="3201988"/>
            <a:ext cx="228600" cy="228600"/>
          </a:xfrm>
          <a:prstGeom prst="rect">
            <a:avLst/>
          </a:prstGeom>
          <a:noFill/>
          <a:ln w="12700">
            <a:noFill/>
            <a:miter lim="800000"/>
            <a:headEnd/>
            <a:tailEnd/>
          </a:ln>
          <a:effectLst/>
        </p:spPr>
      </p:pic>
      <p:pic>
        <p:nvPicPr>
          <p:cNvPr id="379925" name="Picture 21"/>
          <p:cNvPicPr>
            <a:picLocks noChangeArrowheads="1"/>
          </p:cNvPicPr>
          <p:nvPr/>
        </p:nvPicPr>
        <p:blipFill>
          <a:blip r:embed="rId11" cstate="print"/>
          <a:srcRect/>
          <a:stretch>
            <a:fillRect/>
          </a:stretch>
        </p:blipFill>
        <p:spPr bwMode="auto">
          <a:xfrm>
            <a:off x="4800600" y="5257800"/>
            <a:ext cx="228600" cy="228600"/>
          </a:xfrm>
          <a:prstGeom prst="rect">
            <a:avLst/>
          </a:prstGeom>
          <a:noFill/>
          <a:ln w="12700">
            <a:noFill/>
            <a:miter lim="800000"/>
            <a:headEnd/>
            <a:tailEnd/>
          </a:ln>
          <a:effectLst/>
        </p:spPr>
      </p:pic>
      <p:pic>
        <p:nvPicPr>
          <p:cNvPr id="379926" name="Picture 22"/>
          <p:cNvPicPr>
            <a:picLocks noChangeArrowheads="1"/>
          </p:cNvPicPr>
          <p:nvPr/>
        </p:nvPicPr>
        <p:blipFill>
          <a:blip r:embed="rId11" cstate="print"/>
          <a:srcRect/>
          <a:stretch>
            <a:fillRect/>
          </a:stretch>
        </p:blipFill>
        <p:spPr bwMode="auto">
          <a:xfrm>
            <a:off x="4648200" y="1600200"/>
            <a:ext cx="228600" cy="228600"/>
          </a:xfrm>
          <a:prstGeom prst="rect">
            <a:avLst/>
          </a:prstGeom>
          <a:noFill/>
          <a:ln w="12700">
            <a:noFill/>
            <a:miter lim="800000"/>
            <a:headEnd/>
            <a:tailEnd/>
          </a:ln>
          <a:effectLst/>
        </p:spPr>
      </p:pic>
      <p:pic>
        <p:nvPicPr>
          <p:cNvPr id="379931" name="Picture 27"/>
          <p:cNvPicPr>
            <a:picLocks noChangeArrowheads="1"/>
          </p:cNvPicPr>
          <p:nvPr/>
        </p:nvPicPr>
        <p:blipFill>
          <a:blip r:embed="rId13" cstate="print"/>
          <a:srcRect/>
          <a:stretch>
            <a:fillRect/>
          </a:stretch>
        </p:blipFill>
        <p:spPr bwMode="auto">
          <a:xfrm>
            <a:off x="8001000" y="5362575"/>
            <a:ext cx="228600" cy="304800"/>
          </a:xfrm>
          <a:prstGeom prst="rect">
            <a:avLst/>
          </a:prstGeom>
          <a:noFill/>
          <a:ln w="12700">
            <a:noFill/>
            <a:miter lim="800000"/>
            <a:headEnd/>
            <a:tailEnd/>
          </a:ln>
          <a:effectLst/>
        </p:spPr>
      </p:pic>
      <p:pic>
        <p:nvPicPr>
          <p:cNvPr id="379932" name="Picture 28"/>
          <p:cNvPicPr>
            <a:picLocks noChangeArrowheads="1"/>
          </p:cNvPicPr>
          <p:nvPr/>
        </p:nvPicPr>
        <p:blipFill>
          <a:blip r:embed="rId13" cstate="print"/>
          <a:srcRect/>
          <a:stretch>
            <a:fillRect/>
          </a:stretch>
        </p:blipFill>
        <p:spPr bwMode="auto">
          <a:xfrm>
            <a:off x="8001000" y="1627188"/>
            <a:ext cx="228600" cy="304800"/>
          </a:xfrm>
          <a:prstGeom prst="rect">
            <a:avLst/>
          </a:prstGeom>
          <a:noFill/>
          <a:ln w="12700">
            <a:noFill/>
            <a:miter lim="800000"/>
            <a:headEnd/>
            <a:tailEnd/>
          </a:ln>
          <a:effectLst/>
        </p:spPr>
      </p:pic>
      <p:pic>
        <p:nvPicPr>
          <p:cNvPr id="379933" name="Picture 29"/>
          <p:cNvPicPr>
            <a:picLocks noChangeArrowheads="1"/>
          </p:cNvPicPr>
          <p:nvPr/>
        </p:nvPicPr>
        <p:blipFill>
          <a:blip r:embed="rId13" cstate="print"/>
          <a:srcRect/>
          <a:stretch>
            <a:fillRect/>
          </a:stretch>
        </p:blipFill>
        <p:spPr bwMode="auto">
          <a:xfrm>
            <a:off x="8001000" y="3565525"/>
            <a:ext cx="228600" cy="304800"/>
          </a:xfrm>
          <a:prstGeom prst="rect">
            <a:avLst/>
          </a:prstGeom>
          <a:noFill/>
          <a:ln w="12700">
            <a:noFill/>
            <a:miter lim="800000"/>
            <a:headEnd/>
            <a:tailEnd/>
          </a:ln>
          <a:effectLst/>
        </p:spPr>
      </p:pic>
      <p:pic>
        <p:nvPicPr>
          <p:cNvPr id="379934" name="Picture 30"/>
          <p:cNvPicPr>
            <a:picLocks noChangeAspect="1" noChangeArrowheads="1"/>
          </p:cNvPicPr>
          <p:nvPr/>
        </p:nvPicPr>
        <p:blipFill>
          <a:blip r:embed="rId14" cstate="print"/>
          <a:srcRect/>
          <a:stretch>
            <a:fillRect/>
          </a:stretch>
        </p:blipFill>
        <p:spPr bwMode="auto">
          <a:xfrm>
            <a:off x="4000500" y="2806700"/>
            <a:ext cx="1606550" cy="18510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379934"/>
                                        </p:tgtEl>
                                        <p:attrNameLst>
                                          <p:attrName>style.visibility</p:attrName>
                                        </p:attrNameLst>
                                      </p:cBhvr>
                                      <p:to>
                                        <p:strVal val="visible"/>
                                      </p:to>
                                    </p:set>
                                    <p:anim calcmode="lin" valueType="num">
                                      <p:cBhvr>
                                        <p:cTn id="7" dur="500" fill="hold"/>
                                        <p:tgtEl>
                                          <p:spTgt spid="379934"/>
                                        </p:tgtEl>
                                        <p:attrNameLst>
                                          <p:attrName>ppt_w</p:attrName>
                                        </p:attrNameLst>
                                      </p:cBhvr>
                                      <p:tavLst>
                                        <p:tav tm="0">
                                          <p:val>
                                            <p:fltVal val="0"/>
                                          </p:val>
                                        </p:tav>
                                        <p:tav tm="100000">
                                          <p:val>
                                            <p:strVal val="#ppt_w"/>
                                          </p:val>
                                        </p:tav>
                                      </p:tavLst>
                                    </p:anim>
                                    <p:anim calcmode="lin" valueType="num">
                                      <p:cBhvr>
                                        <p:cTn id="8" dur="500" fill="hold"/>
                                        <p:tgtEl>
                                          <p:spTgt spid="379934"/>
                                        </p:tgtEl>
                                        <p:attrNameLst>
                                          <p:attrName>ppt_h</p:attrName>
                                        </p:attrNameLst>
                                      </p:cBhvr>
                                      <p:tavLst>
                                        <p:tav tm="0">
                                          <p:val>
                                            <p:fltVal val="0"/>
                                          </p:val>
                                        </p:tav>
                                        <p:tav tm="100000">
                                          <p:val>
                                            <p:strVal val="#ppt_h"/>
                                          </p:val>
                                        </p:tav>
                                      </p:tavLst>
                                    </p:anim>
                                    <p:anim calcmode="lin" valueType="num">
                                      <p:cBhvr>
                                        <p:cTn id="9" dur="500" fill="hold"/>
                                        <p:tgtEl>
                                          <p:spTgt spid="379934"/>
                                        </p:tgtEl>
                                        <p:attrNameLst>
                                          <p:attrName>ppt_x</p:attrName>
                                        </p:attrNameLst>
                                      </p:cBhvr>
                                      <p:tavLst>
                                        <p:tav tm="0">
                                          <p:val>
                                            <p:fltVal val="0.5"/>
                                          </p:val>
                                        </p:tav>
                                        <p:tav tm="100000">
                                          <p:val>
                                            <p:strVal val="#ppt_x"/>
                                          </p:val>
                                        </p:tav>
                                      </p:tavLst>
                                    </p:anim>
                                    <p:anim calcmode="lin" valueType="num">
                                      <p:cBhvr>
                                        <p:cTn id="10" dur="500" fill="hold"/>
                                        <p:tgtEl>
                                          <p:spTgt spid="37993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7" name="Footer Placeholder 3"/>
          <p:cNvSpPr>
            <a:spLocks noGrp="1"/>
          </p:cNvSpPr>
          <p:nvPr>
            <p:ph type="ftr" sz="quarter" idx="11"/>
          </p:nvPr>
        </p:nvSpPr>
        <p:spPr/>
        <p:txBody>
          <a:bodyPr/>
          <a:lstStyle/>
          <a:p>
            <a:r>
              <a:rPr lang="en-GB"/>
              <a:t>GCI www.gci.org.uk</a:t>
            </a:r>
          </a:p>
        </p:txBody>
      </p:sp>
      <p:sp>
        <p:nvSpPr>
          <p:cNvPr id="379678" name="Rectangle 2846"/>
          <p:cNvSpPr>
            <a:spLocks noChangeArrowheads="1"/>
          </p:cNvSpPr>
          <p:nvPr/>
        </p:nvSpPr>
        <p:spPr bwMode="auto">
          <a:xfrm>
            <a:off x="0" y="0"/>
            <a:ext cx="9144000" cy="6858000"/>
          </a:xfrm>
          <a:prstGeom prst="rect">
            <a:avLst/>
          </a:prstGeom>
          <a:gradFill rotWithShape="0">
            <a:gsLst>
              <a:gs pos="0">
                <a:srgbClr val="0000FF"/>
              </a:gs>
              <a:gs pos="50000">
                <a:srgbClr val="CCCCFF"/>
              </a:gs>
              <a:gs pos="100000">
                <a:srgbClr val="0000FF"/>
              </a:gs>
            </a:gsLst>
            <a:lin ang="18900000" scaled="1"/>
          </a:gradFill>
          <a:ln w="9525">
            <a:solidFill>
              <a:schemeClr val="tx1"/>
            </a:solidFill>
            <a:miter lim="800000"/>
            <a:headEnd/>
            <a:tailEnd/>
          </a:ln>
          <a:effectLst/>
        </p:spPr>
        <p:txBody>
          <a:bodyPr wrap="none" anchor="ctr"/>
          <a:lstStyle/>
          <a:p>
            <a:pPr algn="ctr"/>
            <a:endParaRPr lang="en-US" sz="2400"/>
          </a:p>
        </p:txBody>
      </p:sp>
      <p:grpSp>
        <p:nvGrpSpPr>
          <p:cNvPr id="376811" name="Group 2027"/>
          <p:cNvGrpSpPr>
            <a:grpSpLocks/>
          </p:cNvGrpSpPr>
          <p:nvPr/>
        </p:nvGrpSpPr>
        <p:grpSpPr bwMode="auto">
          <a:xfrm>
            <a:off x="4572000" y="2676525"/>
            <a:ext cx="3213100" cy="563563"/>
            <a:chOff x="2880" y="1686"/>
            <a:chExt cx="2024" cy="355"/>
          </a:xfrm>
        </p:grpSpPr>
        <p:sp>
          <p:nvSpPr>
            <p:cNvPr id="376611" name="Line 1827"/>
            <p:cNvSpPr>
              <a:spLocks noChangeShapeType="1"/>
            </p:cNvSpPr>
            <p:nvPr/>
          </p:nvSpPr>
          <p:spPr bwMode="auto">
            <a:xfrm>
              <a:off x="4855" y="2040"/>
              <a:ext cx="6" cy="1"/>
            </a:xfrm>
            <a:prstGeom prst="line">
              <a:avLst/>
            </a:prstGeom>
            <a:noFill/>
            <a:ln w="28575">
              <a:solidFill>
                <a:srgbClr val="FF0000"/>
              </a:solidFill>
              <a:round/>
              <a:headEnd/>
              <a:tailEnd/>
            </a:ln>
          </p:spPr>
          <p:txBody>
            <a:bodyPr/>
            <a:lstStyle/>
            <a:p>
              <a:endParaRPr lang="en-GB"/>
            </a:p>
          </p:txBody>
        </p:sp>
        <p:sp>
          <p:nvSpPr>
            <p:cNvPr id="376612" name="Line 1828"/>
            <p:cNvSpPr>
              <a:spLocks noChangeShapeType="1"/>
            </p:cNvSpPr>
            <p:nvPr/>
          </p:nvSpPr>
          <p:spPr bwMode="auto">
            <a:xfrm>
              <a:off x="4861" y="2040"/>
              <a:ext cx="13" cy="1"/>
            </a:xfrm>
            <a:prstGeom prst="line">
              <a:avLst/>
            </a:prstGeom>
            <a:noFill/>
            <a:ln w="28575">
              <a:solidFill>
                <a:srgbClr val="FF0000"/>
              </a:solidFill>
              <a:round/>
              <a:headEnd/>
              <a:tailEnd/>
            </a:ln>
          </p:spPr>
          <p:txBody>
            <a:bodyPr/>
            <a:lstStyle/>
            <a:p>
              <a:endParaRPr lang="en-GB"/>
            </a:p>
          </p:txBody>
        </p:sp>
        <p:sp>
          <p:nvSpPr>
            <p:cNvPr id="376613" name="Line 1829"/>
            <p:cNvSpPr>
              <a:spLocks noChangeShapeType="1"/>
            </p:cNvSpPr>
            <p:nvPr/>
          </p:nvSpPr>
          <p:spPr bwMode="auto">
            <a:xfrm>
              <a:off x="4874" y="2040"/>
              <a:ext cx="12" cy="1"/>
            </a:xfrm>
            <a:prstGeom prst="line">
              <a:avLst/>
            </a:prstGeom>
            <a:noFill/>
            <a:ln w="28575">
              <a:solidFill>
                <a:srgbClr val="FF0000"/>
              </a:solidFill>
              <a:round/>
              <a:headEnd/>
              <a:tailEnd/>
            </a:ln>
          </p:spPr>
          <p:txBody>
            <a:bodyPr/>
            <a:lstStyle/>
            <a:p>
              <a:endParaRPr lang="en-GB"/>
            </a:p>
          </p:txBody>
        </p:sp>
        <p:sp>
          <p:nvSpPr>
            <p:cNvPr id="376614" name="Line 1830"/>
            <p:cNvSpPr>
              <a:spLocks noChangeShapeType="1"/>
            </p:cNvSpPr>
            <p:nvPr/>
          </p:nvSpPr>
          <p:spPr bwMode="auto">
            <a:xfrm>
              <a:off x="4886" y="2040"/>
              <a:ext cx="6" cy="1"/>
            </a:xfrm>
            <a:prstGeom prst="line">
              <a:avLst/>
            </a:prstGeom>
            <a:noFill/>
            <a:ln w="28575">
              <a:solidFill>
                <a:srgbClr val="FF0000"/>
              </a:solidFill>
              <a:round/>
              <a:headEnd/>
              <a:tailEnd/>
            </a:ln>
          </p:spPr>
          <p:txBody>
            <a:bodyPr/>
            <a:lstStyle/>
            <a:p>
              <a:endParaRPr lang="en-GB"/>
            </a:p>
          </p:txBody>
        </p:sp>
        <p:sp>
          <p:nvSpPr>
            <p:cNvPr id="376615" name="Line 1831"/>
            <p:cNvSpPr>
              <a:spLocks noChangeShapeType="1"/>
            </p:cNvSpPr>
            <p:nvPr/>
          </p:nvSpPr>
          <p:spPr bwMode="auto">
            <a:xfrm>
              <a:off x="4892" y="2040"/>
              <a:ext cx="12" cy="1"/>
            </a:xfrm>
            <a:prstGeom prst="line">
              <a:avLst/>
            </a:prstGeom>
            <a:noFill/>
            <a:ln w="28575">
              <a:solidFill>
                <a:srgbClr val="FF0000"/>
              </a:solidFill>
              <a:round/>
              <a:headEnd/>
              <a:tailEnd/>
            </a:ln>
          </p:spPr>
          <p:txBody>
            <a:bodyPr/>
            <a:lstStyle/>
            <a:p>
              <a:endParaRPr lang="en-GB"/>
            </a:p>
          </p:txBody>
        </p:sp>
        <p:sp>
          <p:nvSpPr>
            <p:cNvPr id="376616" name="Line 1832"/>
            <p:cNvSpPr>
              <a:spLocks noChangeShapeType="1"/>
            </p:cNvSpPr>
            <p:nvPr/>
          </p:nvSpPr>
          <p:spPr bwMode="auto">
            <a:xfrm>
              <a:off x="2880" y="1686"/>
              <a:ext cx="6" cy="1"/>
            </a:xfrm>
            <a:prstGeom prst="line">
              <a:avLst/>
            </a:prstGeom>
            <a:noFill/>
            <a:ln w="28575">
              <a:solidFill>
                <a:srgbClr val="0000FF"/>
              </a:solidFill>
              <a:round/>
              <a:headEnd/>
              <a:tailEnd/>
            </a:ln>
          </p:spPr>
          <p:txBody>
            <a:bodyPr/>
            <a:lstStyle/>
            <a:p>
              <a:endParaRPr lang="en-GB"/>
            </a:p>
          </p:txBody>
        </p:sp>
        <p:sp>
          <p:nvSpPr>
            <p:cNvPr id="376617" name="Line 1833"/>
            <p:cNvSpPr>
              <a:spLocks noChangeShapeType="1"/>
            </p:cNvSpPr>
            <p:nvPr/>
          </p:nvSpPr>
          <p:spPr bwMode="auto">
            <a:xfrm>
              <a:off x="2886" y="1686"/>
              <a:ext cx="12" cy="1"/>
            </a:xfrm>
            <a:prstGeom prst="line">
              <a:avLst/>
            </a:prstGeom>
            <a:noFill/>
            <a:ln w="28575">
              <a:solidFill>
                <a:srgbClr val="0000FF"/>
              </a:solidFill>
              <a:round/>
              <a:headEnd/>
              <a:tailEnd/>
            </a:ln>
          </p:spPr>
          <p:txBody>
            <a:bodyPr/>
            <a:lstStyle/>
            <a:p>
              <a:endParaRPr lang="en-GB"/>
            </a:p>
          </p:txBody>
        </p:sp>
        <p:sp>
          <p:nvSpPr>
            <p:cNvPr id="376618" name="Line 1834"/>
            <p:cNvSpPr>
              <a:spLocks noChangeShapeType="1"/>
            </p:cNvSpPr>
            <p:nvPr/>
          </p:nvSpPr>
          <p:spPr bwMode="auto">
            <a:xfrm>
              <a:off x="2898" y="1686"/>
              <a:ext cx="6" cy="1"/>
            </a:xfrm>
            <a:prstGeom prst="line">
              <a:avLst/>
            </a:prstGeom>
            <a:noFill/>
            <a:ln w="28575">
              <a:solidFill>
                <a:srgbClr val="0000FF"/>
              </a:solidFill>
              <a:round/>
              <a:headEnd/>
              <a:tailEnd/>
            </a:ln>
          </p:spPr>
          <p:txBody>
            <a:bodyPr/>
            <a:lstStyle/>
            <a:p>
              <a:endParaRPr lang="en-GB"/>
            </a:p>
          </p:txBody>
        </p:sp>
        <p:sp>
          <p:nvSpPr>
            <p:cNvPr id="376619" name="Line 1835"/>
            <p:cNvSpPr>
              <a:spLocks noChangeShapeType="1"/>
            </p:cNvSpPr>
            <p:nvPr/>
          </p:nvSpPr>
          <p:spPr bwMode="auto">
            <a:xfrm>
              <a:off x="2904" y="1686"/>
              <a:ext cx="12" cy="1"/>
            </a:xfrm>
            <a:prstGeom prst="line">
              <a:avLst/>
            </a:prstGeom>
            <a:noFill/>
            <a:ln w="28575">
              <a:solidFill>
                <a:srgbClr val="0000FF"/>
              </a:solidFill>
              <a:round/>
              <a:headEnd/>
              <a:tailEnd/>
            </a:ln>
          </p:spPr>
          <p:txBody>
            <a:bodyPr/>
            <a:lstStyle/>
            <a:p>
              <a:endParaRPr lang="en-GB"/>
            </a:p>
          </p:txBody>
        </p:sp>
        <p:sp>
          <p:nvSpPr>
            <p:cNvPr id="376620" name="Line 1836"/>
            <p:cNvSpPr>
              <a:spLocks noChangeShapeType="1"/>
            </p:cNvSpPr>
            <p:nvPr/>
          </p:nvSpPr>
          <p:spPr bwMode="auto">
            <a:xfrm>
              <a:off x="2916" y="1686"/>
              <a:ext cx="12" cy="6"/>
            </a:xfrm>
            <a:prstGeom prst="line">
              <a:avLst/>
            </a:prstGeom>
            <a:noFill/>
            <a:ln w="28575">
              <a:solidFill>
                <a:srgbClr val="0000FF"/>
              </a:solidFill>
              <a:round/>
              <a:headEnd/>
              <a:tailEnd/>
            </a:ln>
          </p:spPr>
          <p:txBody>
            <a:bodyPr/>
            <a:lstStyle/>
            <a:p>
              <a:endParaRPr lang="en-GB"/>
            </a:p>
          </p:txBody>
        </p:sp>
        <p:sp>
          <p:nvSpPr>
            <p:cNvPr id="376621" name="Line 1837"/>
            <p:cNvSpPr>
              <a:spLocks noChangeShapeType="1"/>
            </p:cNvSpPr>
            <p:nvPr/>
          </p:nvSpPr>
          <p:spPr bwMode="auto">
            <a:xfrm>
              <a:off x="2928" y="1692"/>
              <a:ext cx="7" cy="1"/>
            </a:xfrm>
            <a:prstGeom prst="line">
              <a:avLst/>
            </a:prstGeom>
            <a:noFill/>
            <a:ln w="28575">
              <a:solidFill>
                <a:srgbClr val="0000FF"/>
              </a:solidFill>
              <a:round/>
              <a:headEnd/>
              <a:tailEnd/>
            </a:ln>
          </p:spPr>
          <p:txBody>
            <a:bodyPr/>
            <a:lstStyle/>
            <a:p>
              <a:endParaRPr lang="en-GB"/>
            </a:p>
          </p:txBody>
        </p:sp>
        <p:sp>
          <p:nvSpPr>
            <p:cNvPr id="376622" name="Line 1838"/>
            <p:cNvSpPr>
              <a:spLocks noChangeShapeType="1"/>
            </p:cNvSpPr>
            <p:nvPr/>
          </p:nvSpPr>
          <p:spPr bwMode="auto">
            <a:xfrm>
              <a:off x="2935" y="1692"/>
              <a:ext cx="12" cy="6"/>
            </a:xfrm>
            <a:prstGeom prst="line">
              <a:avLst/>
            </a:prstGeom>
            <a:noFill/>
            <a:ln w="28575">
              <a:solidFill>
                <a:srgbClr val="0000FF"/>
              </a:solidFill>
              <a:round/>
              <a:headEnd/>
              <a:tailEnd/>
            </a:ln>
          </p:spPr>
          <p:txBody>
            <a:bodyPr/>
            <a:lstStyle/>
            <a:p>
              <a:endParaRPr lang="en-GB"/>
            </a:p>
          </p:txBody>
        </p:sp>
        <p:sp>
          <p:nvSpPr>
            <p:cNvPr id="376623" name="Line 1839"/>
            <p:cNvSpPr>
              <a:spLocks noChangeShapeType="1"/>
            </p:cNvSpPr>
            <p:nvPr/>
          </p:nvSpPr>
          <p:spPr bwMode="auto">
            <a:xfrm>
              <a:off x="2947" y="1698"/>
              <a:ext cx="12" cy="1"/>
            </a:xfrm>
            <a:prstGeom prst="line">
              <a:avLst/>
            </a:prstGeom>
            <a:noFill/>
            <a:ln w="28575">
              <a:solidFill>
                <a:srgbClr val="0000FF"/>
              </a:solidFill>
              <a:round/>
              <a:headEnd/>
              <a:tailEnd/>
            </a:ln>
          </p:spPr>
          <p:txBody>
            <a:bodyPr/>
            <a:lstStyle/>
            <a:p>
              <a:endParaRPr lang="en-GB"/>
            </a:p>
          </p:txBody>
        </p:sp>
        <p:sp>
          <p:nvSpPr>
            <p:cNvPr id="376624" name="Line 1840"/>
            <p:cNvSpPr>
              <a:spLocks noChangeShapeType="1"/>
            </p:cNvSpPr>
            <p:nvPr/>
          </p:nvSpPr>
          <p:spPr bwMode="auto">
            <a:xfrm>
              <a:off x="2959" y="1698"/>
              <a:ext cx="6" cy="6"/>
            </a:xfrm>
            <a:prstGeom prst="line">
              <a:avLst/>
            </a:prstGeom>
            <a:noFill/>
            <a:ln w="28575">
              <a:solidFill>
                <a:srgbClr val="0000FF"/>
              </a:solidFill>
              <a:round/>
              <a:headEnd/>
              <a:tailEnd/>
            </a:ln>
          </p:spPr>
          <p:txBody>
            <a:bodyPr/>
            <a:lstStyle/>
            <a:p>
              <a:endParaRPr lang="en-GB"/>
            </a:p>
          </p:txBody>
        </p:sp>
        <p:sp>
          <p:nvSpPr>
            <p:cNvPr id="376625" name="Line 1841"/>
            <p:cNvSpPr>
              <a:spLocks noChangeShapeType="1"/>
            </p:cNvSpPr>
            <p:nvPr/>
          </p:nvSpPr>
          <p:spPr bwMode="auto">
            <a:xfrm>
              <a:off x="2965" y="1704"/>
              <a:ext cx="12" cy="1"/>
            </a:xfrm>
            <a:prstGeom prst="line">
              <a:avLst/>
            </a:prstGeom>
            <a:noFill/>
            <a:ln w="28575">
              <a:solidFill>
                <a:srgbClr val="0000FF"/>
              </a:solidFill>
              <a:round/>
              <a:headEnd/>
              <a:tailEnd/>
            </a:ln>
          </p:spPr>
          <p:txBody>
            <a:bodyPr/>
            <a:lstStyle/>
            <a:p>
              <a:endParaRPr lang="en-GB"/>
            </a:p>
          </p:txBody>
        </p:sp>
        <p:sp>
          <p:nvSpPr>
            <p:cNvPr id="376626" name="Line 1842"/>
            <p:cNvSpPr>
              <a:spLocks noChangeShapeType="1"/>
            </p:cNvSpPr>
            <p:nvPr/>
          </p:nvSpPr>
          <p:spPr bwMode="auto">
            <a:xfrm>
              <a:off x="2977" y="1704"/>
              <a:ext cx="13" cy="6"/>
            </a:xfrm>
            <a:prstGeom prst="line">
              <a:avLst/>
            </a:prstGeom>
            <a:noFill/>
            <a:ln w="28575">
              <a:solidFill>
                <a:srgbClr val="0000FF"/>
              </a:solidFill>
              <a:round/>
              <a:headEnd/>
              <a:tailEnd/>
            </a:ln>
          </p:spPr>
          <p:txBody>
            <a:bodyPr/>
            <a:lstStyle/>
            <a:p>
              <a:endParaRPr lang="en-GB"/>
            </a:p>
          </p:txBody>
        </p:sp>
        <p:sp>
          <p:nvSpPr>
            <p:cNvPr id="376627" name="Line 1843"/>
            <p:cNvSpPr>
              <a:spLocks noChangeShapeType="1"/>
            </p:cNvSpPr>
            <p:nvPr/>
          </p:nvSpPr>
          <p:spPr bwMode="auto">
            <a:xfrm>
              <a:off x="2990" y="1710"/>
              <a:ext cx="6" cy="6"/>
            </a:xfrm>
            <a:prstGeom prst="line">
              <a:avLst/>
            </a:prstGeom>
            <a:noFill/>
            <a:ln w="28575">
              <a:solidFill>
                <a:srgbClr val="0000FF"/>
              </a:solidFill>
              <a:round/>
              <a:headEnd/>
              <a:tailEnd/>
            </a:ln>
          </p:spPr>
          <p:txBody>
            <a:bodyPr/>
            <a:lstStyle/>
            <a:p>
              <a:endParaRPr lang="en-GB"/>
            </a:p>
          </p:txBody>
        </p:sp>
        <p:sp>
          <p:nvSpPr>
            <p:cNvPr id="376628" name="Line 1844"/>
            <p:cNvSpPr>
              <a:spLocks noChangeShapeType="1"/>
            </p:cNvSpPr>
            <p:nvPr/>
          </p:nvSpPr>
          <p:spPr bwMode="auto">
            <a:xfrm>
              <a:off x="2996" y="1716"/>
              <a:ext cx="12" cy="1"/>
            </a:xfrm>
            <a:prstGeom prst="line">
              <a:avLst/>
            </a:prstGeom>
            <a:noFill/>
            <a:ln w="28575">
              <a:solidFill>
                <a:srgbClr val="0000FF"/>
              </a:solidFill>
              <a:round/>
              <a:headEnd/>
              <a:tailEnd/>
            </a:ln>
          </p:spPr>
          <p:txBody>
            <a:bodyPr/>
            <a:lstStyle/>
            <a:p>
              <a:endParaRPr lang="en-GB"/>
            </a:p>
          </p:txBody>
        </p:sp>
        <p:sp>
          <p:nvSpPr>
            <p:cNvPr id="376629" name="Line 1845"/>
            <p:cNvSpPr>
              <a:spLocks noChangeShapeType="1"/>
            </p:cNvSpPr>
            <p:nvPr/>
          </p:nvSpPr>
          <p:spPr bwMode="auto">
            <a:xfrm>
              <a:off x="3008" y="1716"/>
              <a:ext cx="12" cy="6"/>
            </a:xfrm>
            <a:prstGeom prst="line">
              <a:avLst/>
            </a:prstGeom>
            <a:noFill/>
            <a:ln w="28575">
              <a:solidFill>
                <a:srgbClr val="0000FF"/>
              </a:solidFill>
              <a:round/>
              <a:headEnd/>
              <a:tailEnd/>
            </a:ln>
          </p:spPr>
          <p:txBody>
            <a:bodyPr/>
            <a:lstStyle/>
            <a:p>
              <a:endParaRPr lang="en-GB"/>
            </a:p>
          </p:txBody>
        </p:sp>
        <p:sp>
          <p:nvSpPr>
            <p:cNvPr id="376630" name="Line 1846"/>
            <p:cNvSpPr>
              <a:spLocks noChangeShapeType="1"/>
            </p:cNvSpPr>
            <p:nvPr/>
          </p:nvSpPr>
          <p:spPr bwMode="auto">
            <a:xfrm>
              <a:off x="3020" y="1722"/>
              <a:ext cx="6" cy="6"/>
            </a:xfrm>
            <a:prstGeom prst="line">
              <a:avLst/>
            </a:prstGeom>
            <a:noFill/>
            <a:ln w="28575">
              <a:solidFill>
                <a:srgbClr val="0000FF"/>
              </a:solidFill>
              <a:round/>
              <a:headEnd/>
              <a:tailEnd/>
            </a:ln>
          </p:spPr>
          <p:txBody>
            <a:bodyPr/>
            <a:lstStyle/>
            <a:p>
              <a:endParaRPr lang="en-GB"/>
            </a:p>
          </p:txBody>
        </p:sp>
        <p:sp>
          <p:nvSpPr>
            <p:cNvPr id="376631" name="Line 1847"/>
            <p:cNvSpPr>
              <a:spLocks noChangeShapeType="1"/>
            </p:cNvSpPr>
            <p:nvPr/>
          </p:nvSpPr>
          <p:spPr bwMode="auto">
            <a:xfrm>
              <a:off x="3026" y="1728"/>
              <a:ext cx="13" cy="6"/>
            </a:xfrm>
            <a:prstGeom prst="line">
              <a:avLst/>
            </a:prstGeom>
            <a:noFill/>
            <a:ln w="28575">
              <a:solidFill>
                <a:srgbClr val="0000FF"/>
              </a:solidFill>
              <a:round/>
              <a:headEnd/>
              <a:tailEnd/>
            </a:ln>
          </p:spPr>
          <p:txBody>
            <a:bodyPr/>
            <a:lstStyle/>
            <a:p>
              <a:endParaRPr lang="en-GB"/>
            </a:p>
          </p:txBody>
        </p:sp>
        <p:sp>
          <p:nvSpPr>
            <p:cNvPr id="376632" name="Line 1848"/>
            <p:cNvSpPr>
              <a:spLocks noChangeShapeType="1"/>
            </p:cNvSpPr>
            <p:nvPr/>
          </p:nvSpPr>
          <p:spPr bwMode="auto">
            <a:xfrm>
              <a:off x="3039" y="1734"/>
              <a:ext cx="12" cy="7"/>
            </a:xfrm>
            <a:prstGeom prst="line">
              <a:avLst/>
            </a:prstGeom>
            <a:noFill/>
            <a:ln w="28575">
              <a:solidFill>
                <a:srgbClr val="0000FF"/>
              </a:solidFill>
              <a:round/>
              <a:headEnd/>
              <a:tailEnd/>
            </a:ln>
          </p:spPr>
          <p:txBody>
            <a:bodyPr/>
            <a:lstStyle/>
            <a:p>
              <a:endParaRPr lang="en-GB"/>
            </a:p>
          </p:txBody>
        </p:sp>
        <p:sp>
          <p:nvSpPr>
            <p:cNvPr id="376633" name="Line 1849"/>
            <p:cNvSpPr>
              <a:spLocks noChangeShapeType="1"/>
            </p:cNvSpPr>
            <p:nvPr/>
          </p:nvSpPr>
          <p:spPr bwMode="auto">
            <a:xfrm>
              <a:off x="3051" y="1741"/>
              <a:ext cx="6" cy="6"/>
            </a:xfrm>
            <a:prstGeom prst="line">
              <a:avLst/>
            </a:prstGeom>
            <a:noFill/>
            <a:ln w="28575">
              <a:solidFill>
                <a:srgbClr val="0000FF"/>
              </a:solidFill>
              <a:round/>
              <a:headEnd/>
              <a:tailEnd/>
            </a:ln>
          </p:spPr>
          <p:txBody>
            <a:bodyPr/>
            <a:lstStyle/>
            <a:p>
              <a:endParaRPr lang="en-GB"/>
            </a:p>
          </p:txBody>
        </p:sp>
        <p:sp>
          <p:nvSpPr>
            <p:cNvPr id="376634" name="Line 1850"/>
            <p:cNvSpPr>
              <a:spLocks noChangeShapeType="1"/>
            </p:cNvSpPr>
            <p:nvPr/>
          </p:nvSpPr>
          <p:spPr bwMode="auto">
            <a:xfrm>
              <a:off x="3057" y="1747"/>
              <a:ext cx="12" cy="6"/>
            </a:xfrm>
            <a:prstGeom prst="line">
              <a:avLst/>
            </a:prstGeom>
            <a:noFill/>
            <a:ln w="28575">
              <a:solidFill>
                <a:srgbClr val="0000FF"/>
              </a:solidFill>
              <a:round/>
              <a:headEnd/>
              <a:tailEnd/>
            </a:ln>
          </p:spPr>
          <p:txBody>
            <a:bodyPr/>
            <a:lstStyle/>
            <a:p>
              <a:endParaRPr lang="en-GB"/>
            </a:p>
          </p:txBody>
        </p:sp>
        <p:sp>
          <p:nvSpPr>
            <p:cNvPr id="376635" name="Line 1851"/>
            <p:cNvSpPr>
              <a:spLocks noChangeShapeType="1"/>
            </p:cNvSpPr>
            <p:nvPr/>
          </p:nvSpPr>
          <p:spPr bwMode="auto">
            <a:xfrm>
              <a:off x="3069" y="1753"/>
              <a:ext cx="12" cy="6"/>
            </a:xfrm>
            <a:prstGeom prst="line">
              <a:avLst/>
            </a:prstGeom>
            <a:noFill/>
            <a:ln w="28575">
              <a:solidFill>
                <a:srgbClr val="0000FF"/>
              </a:solidFill>
              <a:round/>
              <a:headEnd/>
              <a:tailEnd/>
            </a:ln>
          </p:spPr>
          <p:txBody>
            <a:bodyPr/>
            <a:lstStyle/>
            <a:p>
              <a:endParaRPr lang="en-GB"/>
            </a:p>
          </p:txBody>
        </p:sp>
        <p:sp>
          <p:nvSpPr>
            <p:cNvPr id="376636" name="Line 1852"/>
            <p:cNvSpPr>
              <a:spLocks noChangeShapeType="1"/>
            </p:cNvSpPr>
            <p:nvPr/>
          </p:nvSpPr>
          <p:spPr bwMode="auto">
            <a:xfrm>
              <a:off x="3081" y="1759"/>
              <a:ext cx="7" cy="6"/>
            </a:xfrm>
            <a:prstGeom prst="line">
              <a:avLst/>
            </a:prstGeom>
            <a:noFill/>
            <a:ln w="28575">
              <a:solidFill>
                <a:srgbClr val="0000FF"/>
              </a:solidFill>
              <a:round/>
              <a:headEnd/>
              <a:tailEnd/>
            </a:ln>
          </p:spPr>
          <p:txBody>
            <a:bodyPr/>
            <a:lstStyle/>
            <a:p>
              <a:endParaRPr lang="en-GB"/>
            </a:p>
          </p:txBody>
        </p:sp>
        <p:sp>
          <p:nvSpPr>
            <p:cNvPr id="376637" name="Line 1853"/>
            <p:cNvSpPr>
              <a:spLocks noChangeShapeType="1"/>
            </p:cNvSpPr>
            <p:nvPr/>
          </p:nvSpPr>
          <p:spPr bwMode="auto">
            <a:xfrm>
              <a:off x="3088" y="1765"/>
              <a:ext cx="12" cy="6"/>
            </a:xfrm>
            <a:prstGeom prst="line">
              <a:avLst/>
            </a:prstGeom>
            <a:noFill/>
            <a:ln w="28575">
              <a:solidFill>
                <a:srgbClr val="0000FF"/>
              </a:solidFill>
              <a:round/>
              <a:headEnd/>
              <a:tailEnd/>
            </a:ln>
          </p:spPr>
          <p:txBody>
            <a:bodyPr/>
            <a:lstStyle/>
            <a:p>
              <a:endParaRPr lang="en-GB"/>
            </a:p>
          </p:txBody>
        </p:sp>
        <p:sp>
          <p:nvSpPr>
            <p:cNvPr id="376638" name="Line 1854"/>
            <p:cNvSpPr>
              <a:spLocks noChangeShapeType="1"/>
            </p:cNvSpPr>
            <p:nvPr/>
          </p:nvSpPr>
          <p:spPr bwMode="auto">
            <a:xfrm>
              <a:off x="3100" y="1771"/>
              <a:ext cx="12" cy="12"/>
            </a:xfrm>
            <a:prstGeom prst="line">
              <a:avLst/>
            </a:prstGeom>
            <a:noFill/>
            <a:ln w="28575">
              <a:solidFill>
                <a:srgbClr val="0000FF"/>
              </a:solidFill>
              <a:round/>
              <a:headEnd/>
              <a:tailEnd/>
            </a:ln>
          </p:spPr>
          <p:txBody>
            <a:bodyPr/>
            <a:lstStyle/>
            <a:p>
              <a:endParaRPr lang="en-GB"/>
            </a:p>
          </p:txBody>
        </p:sp>
        <p:sp>
          <p:nvSpPr>
            <p:cNvPr id="376639" name="Line 1855"/>
            <p:cNvSpPr>
              <a:spLocks noChangeShapeType="1"/>
            </p:cNvSpPr>
            <p:nvPr/>
          </p:nvSpPr>
          <p:spPr bwMode="auto">
            <a:xfrm>
              <a:off x="3112" y="1783"/>
              <a:ext cx="6" cy="7"/>
            </a:xfrm>
            <a:prstGeom prst="line">
              <a:avLst/>
            </a:prstGeom>
            <a:noFill/>
            <a:ln w="28575">
              <a:solidFill>
                <a:srgbClr val="0000FF"/>
              </a:solidFill>
              <a:round/>
              <a:headEnd/>
              <a:tailEnd/>
            </a:ln>
          </p:spPr>
          <p:txBody>
            <a:bodyPr/>
            <a:lstStyle/>
            <a:p>
              <a:endParaRPr lang="en-GB"/>
            </a:p>
          </p:txBody>
        </p:sp>
        <p:sp>
          <p:nvSpPr>
            <p:cNvPr id="376640" name="Line 1856"/>
            <p:cNvSpPr>
              <a:spLocks noChangeShapeType="1"/>
            </p:cNvSpPr>
            <p:nvPr/>
          </p:nvSpPr>
          <p:spPr bwMode="auto">
            <a:xfrm>
              <a:off x="3118" y="1790"/>
              <a:ext cx="12" cy="6"/>
            </a:xfrm>
            <a:prstGeom prst="line">
              <a:avLst/>
            </a:prstGeom>
            <a:noFill/>
            <a:ln w="28575">
              <a:solidFill>
                <a:srgbClr val="0000FF"/>
              </a:solidFill>
              <a:round/>
              <a:headEnd/>
              <a:tailEnd/>
            </a:ln>
          </p:spPr>
          <p:txBody>
            <a:bodyPr/>
            <a:lstStyle/>
            <a:p>
              <a:endParaRPr lang="en-GB"/>
            </a:p>
          </p:txBody>
        </p:sp>
        <p:sp>
          <p:nvSpPr>
            <p:cNvPr id="376641" name="Line 1857"/>
            <p:cNvSpPr>
              <a:spLocks noChangeShapeType="1"/>
            </p:cNvSpPr>
            <p:nvPr/>
          </p:nvSpPr>
          <p:spPr bwMode="auto">
            <a:xfrm>
              <a:off x="3130" y="1796"/>
              <a:ext cx="13" cy="6"/>
            </a:xfrm>
            <a:prstGeom prst="line">
              <a:avLst/>
            </a:prstGeom>
            <a:noFill/>
            <a:ln w="28575">
              <a:solidFill>
                <a:srgbClr val="0000FF"/>
              </a:solidFill>
              <a:round/>
              <a:headEnd/>
              <a:tailEnd/>
            </a:ln>
          </p:spPr>
          <p:txBody>
            <a:bodyPr/>
            <a:lstStyle/>
            <a:p>
              <a:endParaRPr lang="en-GB"/>
            </a:p>
          </p:txBody>
        </p:sp>
        <p:sp>
          <p:nvSpPr>
            <p:cNvPr id="376642" name="Line 1858"/>
            <p:cNvSpPr>
              <a:spLocks noChangeShapeType="1"/>
            </p:cNvSpPr>
            <p:nvPr/>
          </p:nvSpPr>
          <p:spPr bwMode="auto">
            <a:xfrm>
              <a:off x="3143" y="1802"/>
              <a:ext cx="6" cy="6"/>
            </a:xfrm>
            <a:prstGeom prst="line">
              <a:avLst/>
            </a:prstGeom>
            <a:noFill/>
            <a:ln w="28575">
              <a:solidFill>
                <a:srgbClr val="0000FF"/>
              </a:solidFill>
              <a:round/>
              <a:headEnd/>
              <a:tailEnd/>
            </a:ln>
          </p:spPr>
          <p:txBody>
            <a:bodyPr/>
            <a:lstStyle/>
            <a:p>
              <a:endParaRPr lang="en-GB"/>
            </a:p>
          </p:txBody>
        </p:sp>
        <p:sp>
          <p:nvSpPr>
            <p:cNvPr id="376643" name="Line 1859"/>
            <p:cNvSpPr>
              <a:spLocks noChangeShapeType="1"/>
            </p:cNvSpPr>
            <p:nvPr/>
          </p:nvSpPr>
          <p:spPr bwMode="auto">
            <a:xfrm>
              <a:off x="3149" y="1808"/>
              <a:ext cx="12" cy="6"/>
            </a:xfrm>
            <a:prstGeom prst="line">
              <a:avLst/>
            </a:prstGeom>
            <a:noFill/>
            <a:ln w="28575">
              <a:solidFill>
                <a:srgbClr val="0000FF"/>
              </a:solidFill>
              <a:round/>
              <a:headEnd/>
              <a:tailEnd/>
            </a:ln>
          </p:spPr>
          <p:txBody>
            <a:bodyPr/>
            <a:lstStyle/>
            <a:p>
              <a:endParaRPr lang="en-GB"/>
            </a:p>
          </p:txBody>
        </p:sp>
        <p:sp>
          <p:nvSpPr>
            <p:cNvPr id="376644" name="Line 1860"/>
            <p:cNvSpPr>
              <a:spLocks noChangeShapeType="1"/>
            </p:cNvSpPr>
            <p:nvPr/>
          </p:nvSpPr>
          <p:spPr bwMode="auto">
            <a:xfrm>
              <a:off x="3161" y="1814"/>
              <a:ext cx="12" cy="6"/>
            </a:xfrm>
            <a:prstGeom prst="line">
              <a:avLst/>
            </a:prstGeom>
            <a:noFill/>
            <a:ln w="28575">
              <a:solidFill>
                <a:srgbClr val="0000FF"/>
              </a:solidFill>
              <a:round/>
              <a:headEnd/>
              <a:tailEnd/>
            </a:ln>
          </p:spPr>
          <p:txBody>
            <a:bodyPr/>
            <a:lstStyle/>
            <a:p>
              <a:endParaRPr lang="en-GB"/>
            </a:p>
          </p:txBody>
        </p:sp>
        <p:sp>
          <p:nvSpPr>
            <p:cNvPr id="376645" name="Line 1861"/>
            <p:cNvSpPr>
              <a:spLocks noChangeShapeType="1"/>
            </p:cNvSpPr>
            <p:nvPr/>
          </p:nvSpPr>
          <p:spPr bwMode="auto">
            <a:xfrm>
              <a:off x="3173" y="1820"/>
              <a:ext cx="6" cy="12"/>
            </a:xfrm>
            <a:prstGeom prst="line">
              <a:avLst/>
            </a:prstGeom>
            <a:noFill/>
            <a:ln w="28575">
              <a:solidFill>
                <a:srgbClr val="0000FF"/>
              </a:solidFill>
              <a:round/>
              <a:headEnd/>
              <a:tailEnd/>
            </a:ln>
          </p:spPr>
          <p:txBody>
            <a:bodyPr/>
            <a:lstStyle/>
            <a:p>
              <a:endParaRPr lang="en-GB"/>
            </a:p>
          </p:txBody>
        </p:sp>
        <p:sp>
          <p:nvSpPr>
            <p:cNvPr id="376646" name="Line 1862"/>
            <p:cNvSpPr>
              <a:spLocks noChangeShapeType="1"/>
            </p:cNvSpPr>
            <p:nvPr/>
          </p:nvSpPr>
          <p:spPr bwMode="auto">
            <a:xfrm>
              <a:off x="3179" y="1832"/>
              <a:ext cx="13" cy="6"/>
            </a:xfrm>
            <a:prstGeom prst="line">
              <a:avLst/>
            </a:prstGeom>
            <a:noFill/>
            <a:ln w="28575">
              <a:solidFill>
                <a:srgbClr val="0000FF"/>
              </a:solidFill>
              <a:round/>
              <a:headEnd/>
              <a:tailEnd/>
            </a:ln>
          </p:spPr>
          <p:txBody>
            <a:bodyPr/>
            <a:lstStyle/>
            <a:p>
              <a:endParaRPr lang="en-GB"/>
            </a:p>
          </p:txBody>
        </p:sp>
        <p:sp>
          <p:nvSpPr>
            <p:cNvPr id="376647" name="Line 1863"/>
            <p:cNvSpPr>
              <a:spLocks noChangeShapeType="1"/>
            </p:cNvSpPr>
            <p:nvPr/>
          </p:nvSpPr>
          <p:spPr bwMode="auto">
            <a:xfrm>
              <a:off x="3192" y="1838"/>
              <a:ext cx="12" cy="7"/>
            </a:xfrm>
            <a:prstGeom prst="line">
              <a:avLst/>
            </a:prstGeom>
            <a:noFill/>
            <a:ln w="28575">
              <a:solidFill>
                <a:srgbClr val="0000FF"/>
              </a:solidFill>
              <a:round/>
              <a:headEnd/>
              <a:tailEnd/>
            </a:ln>
          </p:spPr>
          <p:txBody>
            <a:bodyPr/>
            <a:lstStyle/>
            <a:p>
              <a:endParaRPr lang="en-GB"/>
            </a:p>
          </p:txBody>
        </p:sp>
        <p:sp>
          <p:nvSpPr>
            <p:cNvPr id="376648" name="Line 1864"/>
            <p:cNvSpPr>
              <a:spLocks noChangeShapeType="1"/>
            </p:cNvSpPr>
            <p:nvPr/>
          </p:nvSpPr>
          <p:spPr bwMode="auto">
            <a:xfrm>
              <a:off x="3204" y="1845"/>
              <a:ext cx="6" cy="6"/>
            </a:xfrm>
            <a:prstGeom prst="line">
              <a:avLst/>
            </a:prstGeom>
            <a:noFill/>
            <a:ln w="28575">
              <a:solidFill>
                <a:srgbClr val="0000FF"/>
              </a:solidFill>
              <a:round/>
              <a:headEnd/>
              <a:tailEnd/>
            </a:ln>
          </p:spPr>
          <p:txBody>
            <a:bodyPr/>
            <a:lstStyle/>
            <a:p>
              <a:endParaRPr lang="en-GB"/>
            </a:p>
          </p:txBody>
        </p:sp>
        <p:sp>
          <p:nvSpPr>
            <p:cNvPr id="376649" name="Line 1865"/>
            <p:cNvSpPr>
              <a:spLocks noChangeShapeType="1"/>
            </p:cNvSpPr>
            <p:nvPr/>
          </p:nvSpPr>
          <p:spPr bwMode="auto">
            <a:xfrm>
              <a:off x="3210" y="1851"/>
              <a:ext cx="12" cy="6"/>
            </a:xfrm>
            <a:prstGeom prst="line">
              <a:avLst/>
            </a:prstGeom>
            <a:noFill/>
            <a:ln w="28575">
              <a:solidFill>
                <a:srgbClr val="0000FF"/>
              </a:solidFill>
              <a:round/>
              <a:headEnd/>
              <a:tailEnd/>
            </a:ln>
          </p:spPr>
          <p:txBody>
            <a:bodyPr/>
            <a:lstStyle/>
            <a:p>
              <a:endParaRPr lang="en-GB"/>
            </a:p>
          </p:txBody>
        </p:sp>
        <p:sp>
          <p:nvSpPr>
            <p:cNvPr id="376650" name="Line 1866"/>
            <p:cNvSpPr>
              <a:spLocks noChangeShapeType="1"/>
            </p:cNvSpPr>
            <p:nvPr/>
          </p:nvSpPr>
          <p:spPr bwMode="auto">
            <a:xfrm>
              <a:off x="3222" y="1857"/>
              <a:ext cx="12" cy="12"/>
            </a:xfrm>
            <a:prstGeom prst="line">
              <a:avLst/>
            </a:prstGeom>
            <a:noFill/>
            <a:ln w="28575">
              <a:solidFill>
                <a:srgbClr val="0000FF"/>
              </a:solidFill>
              <a:round/>
              <a:headEnd/>
              <a:tailEnd/>
            </a:ln>
          </p:spPr>
          <p:txBody>
            <a:bodyPr/>
            <a:lstStyle/>
            <a:p>
              <a:endParaRPr lang="en-GB"/>
            </a:p>
          </p:txBody>
        </p:sp>
        <p:sp>
          <p:nvSpPr>
            <p:cNvPr id="376651" name="Line 1867"/>
            <p:cNvSpPr>
              <a:spLocks noChangeShapeType="1"/>
            </p:cNvSpPr>
            <p:nvPr/>
          </p:nvSpPr>
          <p:spPr bwMode="auto">
            <a:xfrm>
              <a:off x="3234" y="1869"/>
              <a:ext cx="6" cy="6"/>
            </a:xfrm>
            <a:prstGeom prst="line">
              <a:avLst/>
            </a:prstGeom>
            <a:noFill/>
            <a:ln w="28575">
              <a:solidFill>
                <a:srgbClr val="0000FF"/>
              </a:solidFill>
              <a:round/>
              <a:headEnd/>
              <a:tailEnd/>
            </a:ln>
          </p:spPr>
          <p:txBody>
            <a:bodyPr/>
            <a:lstStyle/>
            <a:p>
              <a:endParaRPr lang="en-GB"/>
            </a:p>
          </p:txBody>
        </p:sp>
        <p:sp>
          <p:nvSpPr>
            <p:cNvPr id="376652" name="Line 1868"/>
            <p:cNvSpPr>
              <a:spLocks noChangeShapeType="1"/>
            </p:cNvSpPr>
            <p:nvPr/>
          </p:nvSpPr>
          <p:spPr bwMode="auto">
            <a:xfrm>
              <a:off x="3240" y="1875"/>
              <a:ext cx="13" cy="6"/>
            </a:xfrm>
            <a:prstGeom prst="line">
              <a:avLst/>
            </a:prstGeom>
            <a:noFill/>
            <a:ln w="28575">
              <a:solidFill>
                <a:srgbClr val="0000FF"/>
              </a:solidFill>
              <a:round/>
              <a:headEnd/>
              <a:tailEnd/>
            </a:ln>
          </p:spPr>
          <p:txBody>
            <a:bodyPr/>
            <a:lstStyle/>
            <a:p>
              <a:endParaRPr lang="en-GB"/>
            </a:p>
          </p:txBody>
        </p:sp>
        <p:sp>
          <p:nvSpPr>
            <p:cNvPr id="376653" name="Line 1869"/>
            <p:cNvSpPr>
              <a:spLocks noChangeShapeType="1"/>
            </p:cNvSpPr>
            <p:nvPr/>
          </p:nvSpPr>
          <p:spPr bwMode="auto">
            <a:xfrm>
              <a:off x="3253" y="1881"/>
              <a:ext cx="6" cy="6"/>
            </a:xfrm>
            <a:prstGeom prst="line">
              <a:avLst/>
            </a:prstGeom>
            <a:noFill/>
            <a:ln w="28575">
              <a:solidFill>
                <a:srgbClr val="0000FF"/>
              </a:solidFill>
              <a:round/>
              <a:headEnd/>
              <a:tailEnd/>
            </a:ln>
          </p:spPr>
          <p:txBody>
            <a:bodyPr/>
            <a:lstStyle/>
            <a:p>
              <a:endParaRPr lang="en-GB"/>
            </a:p>
          </p:txBody>
        </p:sp>
        <p:sp>
          <p:nvSpPr>
            <p:cNvPr id="376654" name="Line 1870"/>
            <p:cNvSpPr>
              <a:spLocks noChangeShapeType="1"/>
            </p:cNvSpPr>
            <p:nvPr/>
          </p:nvSpPr>
          <p:spPr bwMode="auto">
            <a:xfrm>
              <a:off x="3259" y="1887"/>
              <a:ext cx="12" cy="6"/>
            </a:xfrm>
            <a:prstGeom prst="line">
              <a:avLst/>
            </a:prstGeom>
            <a:noFill/>
            <a:ln w="28575">
              <a:solidFill>
                <a:srgbClr val="0000FF"/>
              </a:solidFill>
              <a:round/>
              <a:headEnd/>
              <a:tailEnd/>
            </a:ln>
          </p:spPr>
          <p:txBody>
            <a:bodyPr/>
            <a:lstStyle/>
            <a:p>
              <a:endParaRPr lang="en-GB"/>
            </a:p>
          </p:txBody>
        </p:sp>
        <p:sp>
          <p:nvSpPr>
            <p:cNvPr id="376655" name="Line 1871"/>
            <p:cNvSpPr>
              <a:spLocks noChangeShapeType="1"/>
            </p:cNvSpPr>
            <p:nvPr/>
          </p:nvSpPr>
          <p:spPr bwMode="auto">
            <a:xfrm>
              <a:off x="3271" y="1893"/>
              <a:ext cx="12" cy="7"/>
            </a:xfrm>
            <a:prstGeom prst="line">
              <a:avLst/>
            </a:prstGeom>
            <a:noFill/>
            <a:ln w="28575">
              <a:solidFill>
                <a:srgbClr val="0000FF"/>
              </a:solidFill>
              <a:round/>
              <a:headEnd/>
              <a:tailEnd/>
            </a:ln>
          </p:spPr>
          <p:txBody>
            <a:bodyPr/>
            <a:lstStyle/>
            <a:p>
              <a:endParaRPr lang="en-GB"/>
            </a:p>
          </p:txBody>
        </p:sp>
        <p:sp>
          <p:nvSpPr>
            <p:cNvPr id="376656" name="Line 1872"/>
            <p:cNvSpPr>
              <a:spLocks noChangeShapeType="1"/>
            </p:cNvSpPr>
            <p:nvPr/>
          </p:nvSpPr>
          <p:spPr bwMode="auto">
            <a:xfrm>
              <a:off x="3283" y="1900"/>
              <a:ext cx="6" cy="6"/>
            </a:xfrm>
            <a:prstGeom prst="line">
              <a:avLst/>
            </a:prstGeom>
            <a:noFill/>
            <a:ln w="28575">
              <a:solidFill>
                <a:srgbClr val="0000FF"/>
              </a:solidFill>
              <a:round/>
              <a:headEnd/>
              <a:tailEnd/>
            </a:ln>
          </p:spPr>
          <p:txBody>
            <a:bodyPr/>
            <a:lstStyle/>
            <a:p>
              <a:endParaRPr lang="en-GB"/>
            </a:p>
          </p:txBody>
        </p:sp>
        <p:sp>
          <p:nvSpPr>
            <p:cNvPr id="376657" name="Line 1873"/>
            <p:cNvSpPr>
              <a:spLocks noChangeShapeType="1"/>
            </p:cNvSpPr>
            <p:nvPr/>
          </p:nvSpPr>
          <p:spPr bwMode="auto">
            <a:xfrm>
              <a:off x="3289" y="1906"/>
              <a:ext cx="13" cy="12"/>
            </a:xfrm>
            <a:prstGeom prst="line">
              <a:avLst/>
            </a:prstGeom>
            <a:noFill/>
            <a:ln w="28575">
              <a:solidFill>
                <a:srgbClr val="0000FF"/>
              </a:solidFill>
              <a:round/>
              <a:headEnd/>
              <a:tailEnd/>
            </a:ln>
          </p:spPr>
          <p:txBody>
            <a:bodyPr/>
            <a:lstStyle/>
            <a:p>
              <a:endParaRPr lang="en-GB"/>
            </a:p>
          </p:txBody>
        </p:sp>
        <p:sp>
          <p:nvSpPr>
            <p:cNvPr id="376658" name="Line 1874"/>
            <p:cNvSpPr>
              <a:spLocks noChangeShapeType="1"/>
            </p:cNvSpPr>
            <p:nvPr/>
          </p:nvSpPr>
          <p:spPr bwMode="auto">
            <a:xfrm>
              <a:off x="3302" y="1918"/>
              <a:ext cx="12" cy="6"/>
            </a:xfrm>
            <a:prstGeom prst="line">
              <a:avLst/>
            </a:prstGeom>
            <a:noFill/>
            <a:ln w="28575">
              <a:solidFill>
                <a:srgbClr val="0000FF"/>
              </a:solidFill>
              <a:round/>
              <a:headEnd/>
              <a:tailEnd/>
            </a:ln>
          </p:spPr>
          <p:txBody>
            <a:bodyPr/>
            <a:lstStyle/>
            <a:p>
              <a:endParaRPr lang="en-GB"/>
            </a:p>
          </p:txBody>
        </p:sp>
        <p:sp>
          <p:nvSpPr>
            <p:cNvPr id="376659" name="Line 1875"/>
            <p:cNvSpPr>
              <a:spLocks noChangeShapeType="1"/>
            </p:cNvSpPr>
            <p:nvPr/>
          </p:nvSpPr>
          <p:spPr bwMode="auto">
            <a:xfrm>
              <a:off x="3314" y="1924"/>
              <a:ext cx="6" cy="6"/>
            </a:xfrm>
            <a:prstGeom prst="line">
              <a:avLst/>
            </a:prstGeom>
            <a:noFill/>
            <a:ln w="28575">
              <a:solidFill>
                <a:srgbClr val="0000FF"/>
              </a:solidFill>
              <a:round/>
              <a:headEnd/>
              <a:tailEnd/>
            </a:ln>
          </p:spPr>
          <p:txBody>
            <a:bodyPr/>
            <a:lstStyle/>
            <a:p>
              <a:endParaRPr lang="en-GB"/>
            </a:p>
          </p:txBody>
        </p:sp>
        <p:sp>
          <p:nvSpPr>
            <p:cNvPr id="376660" name="Line 1876"/>
            <p:cNvSpPr>
              <a:spLocks noChangeShapeType="1"/>
            </p:cNvSpPr>
            <p:nvPr/>
          </p:nvSpPr>
          <p:spPr bwMode="auto">
            <a:xfrm>
              <a:off x="3320" y="1930"/>
              <a:ext cx="12" cy="6"/>
            </a:xfrm>
            <a:prstGeom prst="line">
              <a:avLst/>
            </a:prstGeom>
            <a:noFill/>
            <a:ln w="28575">
              <a:solidFill>
                <a:srgbClr val="0000FF"/>
              </a:solidFill>
              <a:round/>
              <a:headEnd/>
              <a:tailEnd/>
            </a:ln>
          </p:spPr>
          <p:txBody>
            <a:bodyPr/>
            <a:lstStyle/>
            <a:p>
              <a:endParaRPr lang="en-GB"/>
            </a:p>
          </p:txBody>
        </p:sp>
        <p:sp>
          <p:nvSpPr>
            <p:cNvPr id="376661" name="Line 1877"/>
            <p:cNvSpPr>
              <a:spLocks noChangeShapeType="1"/>
            </p:cNvSpPr>
            <p:nvPr/>
          </p:nvSpPr>
          <p:spPr bwMode="auto">
            <a:xfrm>
              <a:off x="3332" y="1936"/>
              <a:ext cx="12" cy="6"/>
            </a:xfrm>
            <a:prstGeom prst="line">
              <a:avLst/>
            </a:prstGeom>
            <a:noFill/>
            <a:ln w="28575">
              <a:solidFill>
                <a:srgbClr val="0000FF"/>
              </a:solidFill>
              <a:round/>
              <a:headEnd/>
              <a:tailEnd/>
            </a:ln>
          </p:spPr>
          <p:txBody>
            <a:bodyPr/>
            <a:lstStyle/>
            <a:p>
              <a:endParaRPr lang="en-GB"/>
            </a:p>
          </p:txBody>
        </p:sp>
        <p:sp>
          <p:nvSpPr>
            <p:cNvPr id="376662" name="Line 1878"/>
            <p:cNvSpPr>
              <a:spLocks noChangeShapeType="1"/>
            </p:cNvSpPr>
            <p:nvPr/>
          </p:nvSpPr>
          <p:spPr bwMode="auto">
            <a:xfrm>
              <a:off x="3344" y="1942"/>
              <a:ext cx="7" cy="7"/>
            </a:xfrm>
            <a:prstGeom prst="line">
              <a:avLst/>
            </a:prstGeom>
            <a:noFill/>
            <a:ln w="28575">
              <a:solidFill>
                <a:srgbClr val="0000FF"/>
              </a:solidFill>
              <a:round/>
              <a:headEnd/>
              <a:tailEnd/>
            </a:ln>
          </p:spPr>
          <p:txBody>
            <a:bodyPr/>
            <a:lstStyle/>
            <a:p>
              <a:endParaRPr lang="en-GB"/>
            </a:p>
          </p:txBody>
        </p:sp>
        <p:sp>
          <p:nvSpPr>
            <p:cNvPr id="376663" name="Line 1879"/>
            <p:cNvSpPr>
              <a:spLocks noChangeShapeType="1"/>
            </p:cNvSpPr>
            <p:nvPr/>
          </p:nvSpPr>
          <p:spPr bwMode="auto">
            <a:xfrm>
              <a:off x="3351" y="1949"/>
              <a:ext cx="12" cy="6"/>
            </a:xfrm>
            <a:prstGeom prst="line">
              <a:avLst/>
            </a:prstGeom>
            <a:noFill/>
            <a:ln w="28575">
              <a:solidFill>
                <a:srgbClr val="0000FF"/>
              </a:solidFill>
              <a:round/>
              <a:headEnd/>
              <a:tailEnd/>
            </a:ln>
          </p:spPr>
          <p:txBody>
            <a:bodyPr/>
            <a:lstStyle/>
            <a:p>
              <a:endParaRPr lang="en-GB"/>
            </a:p>
          </p:txBody>
        </p:sp>
        <p:sp>
          <p:nvSpPr>
            <p:cNvPr id="376664" name="Line 1880"/>
            <p:cNvSpPr>
              <a:spLocks noChangeShapeType="1"/>
            </p:cNvSpPr>
            <p:nvPr/>
          </p:nvSpPr>
          <p:spPr bwMode="auto">
            <a:xfrm>
              <a:off x="3363" y="1955"/>
              <a:ext cx="12" cy="6"/>
            </a:xfrm>
            <a:prstGeom prst="line">
              <a:avLst/>
            </a:prstGeom>
            <a:noFill/>
            <a:ln w="28575">
              <a:solidFill>
                <a:srgbClr val="0000FF"/>
              </a:solidFill>
              <a:round/>
              <a:headEnd/>
              <a:tailEnd/>
            </a:ln>
          </p:spPr>
          <p:txBody>
            <a:bodyPr/>
            <a:lstStyle/>
            <a:p>
              <a:endParaRPr lang="en-GB"/>
            </a:p>
          </p:txBody>
        </p:sp>
        <p:sp>
          <p:nvSpPr>
            <p:cNvPr id="376665" name="Line 1881"/>
            <p:cNvSpPr>
              <a:spLocks noChangeShapeType="1"/>
            </p:cNvSpPr>
            <p:nvPr/>
          </p:nvSpPr>
          <p:spPr bwMode="auto">
            <a:xfrm>
              <a:off x="3375" y="1961"/>
              <a:ext cx="6" cy="6"/>
            </a:xfrm>
            <a:prstGeom prst="line">
              <a:avLst/>
            </a:prstGeom>
            <a:noFill/>
            <a:ln w="28575">
              <a:solidFill>
                <a:srgbClr val="0000FF"/>
              </a:solidFill>
              <a:round/>
              <a:headEnd/>
              <a:tailEnd/>
            </a:ln>
          </p:spPr>
          <p:txBody>
            <a:bodyPr/>
            <a:lstStyle/>
            <a:p>
              <a:endParaRPr lang="en-GB"/>
            </a:p>
          </p:txBody>
        </p:sp>
        <p:sp>
          <p:nvSpPr>
            <p:cNvPr id="376666" name="Line 1882"/>
            <p:cNvSpPr>
              <a:spLocks noChangeShapeType="1"/>
            </p:cNvSpPr>
            <p:nvPr/>
          </p:nvSpPr>
          <p:spPr bwMode="auto">
            <a:xfrm>
              <a:off x="3381" y="1967"/>
              <a:ext cx="12" cy="1"/>
            </a:xfrm>
            <a:prstGeom prst="line">
              <a:avLst/>
            </a:prstGeom>
            <a:noFill/>
            <a:ln w="28575">
              <a:solidFill>
                <a:srgbClr val="0000FF"/>
              </a:solidFill>
              <a:round/>
              <a:headEnd/>
              <a:tailEnd/>
            </a:ln>
          </p:spPr>
          <p:txBody>
            <a:bodyPr/>
            <a:lstStyle/>
            <a:p>
              <a:endParaRPr lang="en-GB"/>
            </a:p>
          </p:txBody>
        </p:sp>
        <p:sp>
          <p:nvSpPr>
            <p:cNvPr id="376667" name="Line 1883"/>
            <p:cNvSpPr>
              <a:spLocks noChangeShapeType="1"/>
            </p:cNvSpPr>
            <p:nvPr/>
          </p:nvSpPr>
          <p:spPr bwMode="auto">
            <a:xfrm>
              <a:off x="3393" y="1967"/>
              <a:ext cx="13" cy="1"/>
            </a:xfrm>
            <a:prstGeom prst="line">
              <a:avLst/>
            </a:prstGeom>
            <a:noFill/>
            <a:ln w="28575">
              <a:solidFill>
                <a:srgbClr val="0000FF"/>
              </a:solidFill>
              <a:round/>
              <a:headEnd/>
              <a:tailEnd/>
            </a:ln>
          </p:spPr>
          <p:txBody>
            <a:bodyPr/>
            <a:lstStyle/>
            <a:p>
              <a:endParaRPr lang="en-GB"/>
            </a:p>
          </p:txBody>
        </p:sp>
        <p:sp>
          <p:nvSpPr>
            <p:cNvPr id="376668" name="Line 1884"/>
            <p:cNvSpPr>
              <a:spLocks noChangeShapeType="1"/>
            </p:cNvSpPr>
            <p:nvPr/>
          </p:nvSpPr>
          <p:spPr bwMode="auto">
            <a:xfrm>
              <a:off x="3406" y="1967"/>
              <a:ext cx="6" cy="6"/>
            </a:xfrm>
            <a:prstGeom prst="line">
              <a:avLst/>
            </a:prstGeom>
            <a:noFill/>
            <a:ln w="28575">
              <a:solidFill>
                <a:srgbClr val="0000FF"/>
              </a:solidFill>
              <a:round/>
              <a:headEnd/>
              <a:tailEnd/>
            </a:ln>
          </p:spPr>
          <p:txBody>
            <a:bodyPr/>
            <a:lstStyle/>
            <a:p>
              <a:endParaRPr lang="en-GB"/>
            </a:p>
          </p:txBody>
        </p:sp>
        <p:sp>
          <p:nvSpPr>
            <p:cNvPr id="376669" name="Line 1885"/>
            <p:cNvSpPr>
              <a:spLocks noChangeShapeType="1"/>
            </p:cNvSpPr>
            <p:nvPr/>
          </p:nvSpPr>
          <p:spPr bwMode="auto">
            <a:xfrm>
              <a:off x="3412" y="1973"/>
              <a:ext cx="12" cy="1"/>
            </a:xfrm>
            <a:prstGeom prst="line">
              <a:avLst/>
            </a:prstGeom>
            <a:noFill/>
            <a:ln w="28575">
              <a:solidFill>
                <a:srgbClr val="0000FF"/>
              </a:solidFill>
              <a:round/>
              <a:headEnd/>
              <a:tailEnd/>
            </a:ln>
          </p:spPr>
          <p:txBody>
            <a:bodyPr/>
            <a:lstStyle/>
            <a:p>
              <a:endParaRPr lang="en-GB"/>
            </a:p>
          </p:txBody>
        </p:sp>
        <p:sp>
          <p:nvSpPr>
            <p:cNvPr id="376670" name="Line 1886"/>
            <p:cNvSpPr>
              <a:spLocks noChangeShapeType="1"/>
            </p:cNvSpPr>
            <p:nvPr/>
          </p:nvSpPr>
          <p:spPr bwMode="auto">
            <a:xfrm>
              <a:off x="3424" y="1973"/>
              <a:ext cx="12" cy="1"/>
            </a:xfrm>
            <a:prstGeom prst="line">
              <a:avLst/>
            </a:prstGeom>
            <a:noFill/>
            <a:ln w="28575">
              <a:solidFill>
                <a:srgbClr val="0000FF"/>
              </a:solidFill>
              <a:round/>
              <a:headEnd/>
              <a:tailEnd/>
            </a:ln>
          </p:spPr>
          <p:txBody>
            <a:bodyPr/>
            <a:lstStyle/>
            <a:p>
              <a:endParaRPr lang="en-GB"/>
            </a:p>
          </p:txBody>
        </p:sp>
        <p:sp>
          <p:nvSpPr>
            <p:cNvPr id="376671" name="Line 1887"/>
            <p:cNvSpPr>
              <a:spLocks noChangeShapeType="1"/>
            </p:cNvSpPr>
            <p:nvPr/>
          </p:nvSpPr>
          <p:spPr bwMode="auto">
            <a:xfrm>
              <a:off x="3436" y="1973"/>
              <a:ext cx="6" cy="1"/>
            </a:xfrm>
            <a:prstGeom prst="line">
              <a:avLst/>
            </a:prstGeom>
            <a:noFill/>
            <a:ln w="28575">
              <a:solidFill>
                <a:srgbClr val="0000FF"/>
              </a:solidFill>
              <a:round/>
              <a:headEnd/>
              <a:tailEnd/>
            </a:ln>
          </p:spPr>
          <p:txBody>
            <a:bodyPr/>
            <a:lstStyle/>
            <a:p>
              <a:endParaRPr lang="en-GB"/>
            </a:p>
          </p:txBody>
        </p:sp>
        <p:sp>
          <p:nvSpPr>
            <p:cNvPr id="376672" name="Line 1888"/>
            <p:cNvSpPr>
              <a:spLocks noChangeShapeType="1"/>
            </p:cNvSpPr>
            <p:nvPr/>
          </p:nvSpPr>
          <p:spPr bwMode="auto">
            <a:xfrm>
              <a:off x="3442" y="1973"/>
              <a:ext cx="13" cy="6"/>
            </a:xfrm>
            <a:prstGeom prst="line">
              <a:avLst/>
            </a:prstGeom>
            <a:noFill/>
            <a:ln w="28575">
              <a:solidFill>
                <a:srgbClr val="0000FF"/>
              </a:solidFill>
              <a:round/>
              <a:headEnd/>
              <a:tailEnd/>
            </a:ln>
          </p:spPr>
          <p:txBody>
            <a:bodyPr/>
            <a:lstStyle/>
            <a:p>
              <a:endParaRPr lang="en-GB"/>
            </a:p>
          </p:txBody>
        </p:sp>
        <p:sp>
          <p:nvSpPr>
            <p:cNvPr id="376673" name="Line 1889"/>
            <p:cNvSpPr>
              <a:spLocks noChangeShapeType="1"/>
            </p:cNvSpPr>
            <p:nvPr/>
          </p:nvSpPr>
          <p:spPr bwMode="auto">
            <a:xfrm>
              <a:off x="3455" y="1979"/>
              <a:ext cx="12" cy="1"/>
            </a:xfrm>
            <a:prstGeom prst="line">
              <a:avLst/>
            </a:prstGeom>
            <a:noFill/>
            <a:ln w="28575">
              <a:solidFill>
                <a:srgbClr val="0000FF"/>
              </a:solidFill>
              <a:round/>
              <a:headEnd/>
              <a:tailEnd/>
            </a:ln>
          </p:spPr>
          <p:txBody>
            <a:bodyPr/>
            <a:lstStyle/>
            <a:p>
              <a:endParaRPr lang="en-GB"/>
            </a:p>
          </p:txBody>
        </p:sp>
        <p:sp>
          <p:nvSpPr>
            <p:cNvPr id="376674" name="Line 1890"/>
            <p:cNvSpPr>
              <a:spLocks noChangeShapeType="1"/>
            </p:cNvSpPr>
            <p:nvPr/>
          </p:nvSpPr>
          <p:spPr bwMode="auto">
            <a:xfrm>
              <a:off x="3467" y="1979"/>
              <a:ext cx="6" cy="1"/>
            </a:xfrm>
            <a:prstGeom prst="line">
              <a:avLst/>
            </a:prstGeom>
            <a:noFill/>
            <a:ln w="28575">
              <a:solidFill>
                <a:srgbClr val="0000FF"/>
              </a:solidFill>
              <a:round/>
              <a:headEnd/>
              <a:tailEnd/>
            </a:ln>
          </p:spPr>
          <p:txBody>
            <a:bodyPr/>
            <a:lstStyle/>
            <a:p>
              <a:endParaRPr lang="en-GB"/>
            </a:p>
          </p:txBody>
        </p:sp>
        <p:sp>
          <p:nvSpPr>
            <p:cNvPr id="376675" name="Line 1891"/>
            <p:cNvSpPr>
              <a:spLocks noChangeShapeType="1"/>
            </p:cNvSpPr>
            <p:nvPr/>
          </p:nvSpPr>
          <p:spPr bwMode="auto">
            <a:xfrm>
              <a:off x="3473" y="1979"/>
              <a:ext cx="12" cy="6"/>
            </a:xfrm>
            <a:prstGeom prst="line">
              <a:avLst/>
            </a:prstGeom>
            <a:noFill/>
            <a:ln w="28575">
              <a:solidFill>
                <a:srgbClr val="0000FF"/>
              </a:solidFill>
              <a:round/>
              <a:headEnd/>
              <a:tailEnd/>
            </a:ln>
          </p:spPr>
          <p:txBody>
            <a:bodyPr/>
            <a:lstStyle/>
            <a:p>
              <a:endParaRPr lang="en-GB"/>
            </a:p>
          </p:txBody>
        </p:sp>
        <p:sp>
          <p:nvSpPr>
            <p:cNvPr id="376676" name="Line 1892"/>
            <p:cNvSpPr>
              <a:spLocks noChangeShapeType="1"/>
            </p:cNvSpPr>
            <p:nvPr/>
          </p:nvSpPr>
          <p:spPr bwMode="auto">
            <a:xfrm>
              <a:off x="3485" y="1985"/>
              <a:ext cx="12" cy="1"/>
            </a:xfrm>
            <a:prstGeom prst="line">
              <a:avLst/>
            </a:prstGeom>
            <a:noFill/>
            <a:ln w="28575">
              <a:solidFill>
                <a:srgbClr val="0000FF"/>
              </a:solidFill>
              <a:round/>
              <a:headEnd/>
              <a:tailEnd/>
            </a:ln>
          </p:spPr>
          <p:txBody>
            <a:bodyPr/>
            <a:lstStyle/>
            <a:p>
              <a:endParaRPr lang="en-GB"/>
            </a:p>
          </p:txBody>
        </p:sp>
        <p:sp>
          <p:nvSpPr>
            <p:cNvPr id="376677" name="Line 1893"/>
            <p:cNvSpPr>
              <a:spLocks noChangeShapeType="1"/>
            </p:cNvSpPr>
            <p:nvPr/>
          </p:nvSpPr>
          <p:spPr bwMode="auto">
            <a:xfrm>
              <a:off x="3497" y="1985"/>
              <a:ext cx="6" cy="1"/>
            </a:xfrm>
            <a:prstGeom prst="line">
              <a:avLst/>
            </a:prstGeom>
            <a:noFill/>
            <a:ln w="28575">
              <a:solidFill>
                <a:srgbClr val="0000FF"/>
              </a:solidFill>
              <a:round/>
              <a:headEnd/>
              <a:tailEnd/>
            </a:ln>
          </p:spPr>
          <p:txBody>
            <a:bodyPr/>
            <a:lstStyle/>
            <a:p>
              <a:endParaRPr lang="en-GB"/>
            </a:p>
          </p:txBody>
        </p:sp>
        <p:sp>
          <p:nvSpPr>
            <p:cNvPr id="376678" name="Line 1894"/>
            <p:cNvSpPr>
              <a:spLocks noChangeShapeType="1"/>
            </p:cNvSpPr>
            <p:nvPr/>
          </p:nvSpPr>
          <p:spPr bwMode="auto">
            <a:xfrm>
              <a:off x="3503" y="1985"/>
              <a:ext cx="13" cy="6"/>
            </a:xfrm>
            <a:prstGeom prst="line">
              <a:avLst/>
            </a:prstGeom>
            <a:noFill/>
            <a:ln w="28575">
              <a:solidFill>
                <a:srgbClr val="0000FF"/>
              </a:solidFill>
              <a:round/>
              <a:headEnd/>
              <a:tailEnd/>
            </a:ln>
          </p:spPr>
          <p:txBody>
            <a:bodyPr/>
            <a:lstStyle/>
            <a:p>
              <a:endParaRPr lang="en-GB"/>
            </a:p>
          </p:txBody>
        </p:sp>
        <p:sp>
          <p:nvSpPr>
            <p:cNvPr id="376679" name="Line 1895"/>
            <p:cNvSpPr>
              <a:spLocks noChangeShapeType="1"/>
            </p:cNvSpPr>
            <p:nvPr/>
          </p:nvSpPr>
          <p:spPr bwMode="auto">
            <a:xfrm>
              <a:off x="3516" y="1991"/>
              <a:ext cx="12" cy="1"/>
            </a:xfrm>
            <a:prstGeom prst="line">
              <a:avLst/>
            </a:prstGeom>
            <a:noFill/>
            <a:ln w="28575">
              <a:solidFill>
                <a:srgbClr val="0000FF"/>
              </a:solidFill>
              <a:round/>
              <a:headEnd/>
              <a:tailEnd/>
            </a:ln>
          </p:spPr>
          <p:txBody>
            <a:bodyPr/>
            <a:lstStyle/>
            <a:p>
              <a:endParaRPr lang="en-GB"/>
            </a:p>
          </p:txBody>
        </p:sp>
        <p:sp>
          <p:nvSpPr>
            <p:cNvPr id="376680" name="Line 1896"/>
            <p:cNvSpPr>
              <a:spLocks noChangeShapeType="1"/>
            </p:cNvSpPr>
            <p:nvPr/>
          </p:nvSpPr>
          <p:spPr bwMode="auto">
            <a:xfrm>
              <a:off x="3528" y="1991"/>
              <a:ext cx="6" cy="1"/>
            </a:xfrm>
            <a:prstGeom prst="line">
              <a:avLst/>
            </a:prstGeom>
            <a:noFill/>
            <a:ln w="28575">
              <a:solidFill>
                <a:srgbClr val="0000FF"/>
              </a:solidFill>
              <a:round/>
              <a:headEnd/>
              <a:tailEnd/>
            </a:ln>
          </p:spPr>
          <p:txBody>
            <a:bodyPr/>
            <a:lstStyle/>
            <a:p>
              <a:endParaRPr lang="en-GB"/>
            </a:p>
          </p:txBody>
        </p:sp>
        <p:sp>
          <p:nvSpPr>
            <p:cNvPr id="376681" name="Line 1897"/>
            <p:cNvSpPr>
              <a:spLocks noChangeShapeType="1"/>
            </p:cNvSpPr>
            <p:nvPr/>
          </p:nvSpPr>
          <p:spPr bwMode="auto">
            <a:xfrm>
              <a:off x="3534" y="1991"/>
              <a:ext cx="12" cy="1"/>
            </a:xfrm>
            <a:prstGeom prst="line">
              <a:avLst/>
            </a:prstGeom>
            <a:noFill/>
            <a:ln w="28575">
              <a:solidFill>
                <a:srgbClr val="0000FF"/>
              </a:solidFill>
              <a:round/>
              <a:headEnd/>
              <a:tailEnd/>
            </a:ln>
          </p:spPr>
          <p:txBody>
            <a:bodyPr/>
            <a:lstStyle/>
            <a:p>
              <a:endParaRPr lang="en-GB"/>
            </a:p>
          </p:txBody>
        </p:sp>
        <p:sp>
          <p:nvSpPr>
            <p:cNvPr id="376682" name="Line 1898"/>
            <p:cNvSpPr>
              <a:spLocks noChangeShapeType="1"/>
            </p:cNvSpPr>
            <p:nvPr/>
          </p:nvSpPr>
          <p:spPr bwMode="auto">
            <a:xfrm>
              <a:off x="3546" y="1991"/>
              <a:ext cx="13" cy="6"/>
            </a:xfrm>
            <a:prstGeom prst="line">
              <a:avLst/>
            </a:prstGeom>
            <a:noFill/>
            <a:ln w="28575">
              <a:solidFill>
                <a:srgbClr val="0000FF"/>
              </a:solidFill>
              <a:round/>
              <a:headEnd/>
              <a:tailEnd/>
            </a:ln>
          </p:spPr>
          <p:txBody>
            <a:bodyPr/>
            <a:lstStyle/>
            <a:p>
              <a:endParaRPr lang="en-GB"/>
            </a:p>
          </p:txBody>
        </p:sp>
        <p:sp>
          <p:nvSpPr>
            <p:cNvPr id="376683" name="Line 1899"/>
            <p:cNvSpPr>
              <a:spLocks noChangeShapeType="1"/>
            </p:cNvSpPr>
            <p:nvPr/>
          </p:nvSpPr>
          <p:spPr bwMode="auto">
            <a:xfrm>
              <a:off x="3559" y="1997"/>
              <a:ext cx="6" cy="1"/>
            </a:xfrm>
            <a:prstGeom prst="line">
              <a:avLst/>
            </a:prstGeom>
            <a:noFill/>
            <a:ln w="28575">
              <a:solidFill>
                <a:srgbClr val="0000FF"/>
              </a:solidFill>
              <a:round/>
              <a:headEnd/>
              <a:tailEnd/>
            </a:ln>
          </p:spPr>
          <p:txBody>
            <a:bodyPr/>
            <a:lstStyle/>
            <a:p>
              <a:endParaRPr lang="en-GB"/>
            </a:p>
          </p:txBody>
        </p:sp>
        <p:sp>
          <p:nvSpPr>
            <p:cNvPr id="376684" name="Line 1900"/>
            <p:cNvSpPr>
              <a:spLocks noChangeShapeType="1"/>
            </p:cNvSpPr>
            <p:nvPr/>
          </p:nvSpPr>
          <p:spPr bwMode="auto">
            <a:xfrm>
              <a:off x="3565" y="1997"/>
              <a:ext cx="12" cy="1"/>
            </a:xfrm>
            <a:prstGeom prst="line">
              <a:avLst/>
            </a:prstGeom>
            <a:noFill/>
            <a:ln w="28575">
              <a:solidFill>
                <a:srgbClr val="0000FF"/>
              </a:solidFill>
              <a:round/>
              <a:headEnd/>
              <a:tailEnd/>
            </a:ln>
          </p:spPr>
          <p:txBody>
            <a:bodyPr/>
            <a:lstStyle/>
            <a:p>
              <a:endParaRPr lang="en-GB"/>
            </a:p>
          </p:txBody>
        </p:sp>
        <p:sp>
          <p:nvSpPr>
            <p:cNvPr id="376685" name="Line 1901"/>
            <p:cNvSpPr>
              <a:spLocks noChangeShapeType="1"/>
            </p:cNvSpPr>
            <p:nvPr/>
          </p:nvSpPr>
          <p:spPr bwMode="auto">
            <a:xfrm>
              <a:off x="3577" y="1997"/>
              <a:ext cx="12" cy="1"/>
            </a:xfrm>
            <a:prstGeom prst="line">
              <a:avLst/>
            </a:prstGeom>
            <a:noFill/>
            <a:ln w="28575">
              <a:solidFill>
                <a:srgbClr val="0000FF"/>
              </a:solidFill>
              <a:round/>
              <a:headEnd/>
              <a:tailEnd/>
            </a:ln>
          </p:spPr>
          <p:txBody>
            <a:bodyPr/>
            <a:lstStyle/>
            <a:p>
              <a:endParaRPr lang="en-GB"/>
            </a:p>
          </p:txBody>
        </p:sp>
        <p:sp>
          <p:nvSpPr>
            <p:cNvPr id="376686" name="Line 1902"/>
            <p:cNvSpPr>
              <a:spLocks noChangeShapeType="1"/>
            </p:cNvSpPr>
            <p:nvPr/>
          </p:nvSpPr>
          <p:spPr bwMode="auto">
            <a:xfrm>
              <a:off x="3589" y="1997"/>
              <a:ext cx="6" cy="7"/>
            </a:xfrm>
            <a:prstGeom prst="line">
              <a:avLst/>
            </a:prstGeom>
            <a:noFill/>
            <a:ln w="28575">
              <a:solidFill>
                <a:srgbClr val="0000FF"/>
              </a:solidFill>
              <a:round/>
              <a:headEnd/>
              <a:tailEnd/>
            </a:ln>
          </p:spPr>
          <p:txBody>
            <a:bodyPr/>
            <a:lstStyle/>
            <a:p>
              <a:endParaRPr lang="en-GB"/>
            </a:p>
          </p:txBody>
        </p:sp>
        <p:sp>
          <p:nvSpPr>
            <p:cNvPr id="376687" name="Line 1903"/>
            <p:cNvSpPr>
              <a:spLocks noChangeShapeType="1"/>
            </p:cNvSpPr>
            <p:nvPr/>
          </p:nvSpPr>
          <p:spPr bwMode="auto">
            <a:xfrm>
              <a:off x="3595" y="2004"/>
              <a:ext cx="12" cy="1"/>
            </a:xfrm>
            <a:prstGeom prst="line">
              <a:avLst/>
            </a:prstGeom>
            <a:noFill/>
            <a:ln w="28575">
              <a:solidFill>
                <a:srgbClr val="0000FF"/>
              </a:solidFill>
              <a:round/>
              <a:headEnd/>
              <a:tailEnd/>
            </a:ln>
          </p:spPr>
          <p:txBody>
            <a:bodyPr/>
            <a:lstStyle/>
            <a:p>
              <a:endParaRPr lang="en-GB"/>
            </a:p>
          </p:txBody>
        </p:sp>
        <p:sp>
          <p:nvSpPr>
            <p:cNvPr id="376688" name="Line 1904"/>
            <p:cNvSpPr>
              <a:spLocks noChangeShapeType="1"/>
            </p:cNvSpPr>
            <p:nvPr/>
          </p:nvSpPr>
          <p:spPr bwMode="auto">
            <a:xfrm>
              <a:off x="3607" y="2004"/>
              <a:ext cx="7" cy="1"/>
            </a:xfrm>
            <a:prstGeom prst="line">
              <a:avLst/>
            </a:prstGeom>
            <a:noFill/>
            <a:ln w="28575">
              <a:solidFill>
                <a:srgbClr val="0000FF"/>
              </a:solidFill>
              <a:round/>
              <a:headEnd/>
              <a:tailEnd/>
            </a:ln>
          </p:spPr>
          <p:txBody>
            <a:bodyPr/>
            <a:lstStyle/>
            <a:p>
              <a:endParaRPr lang="en-GB"/>
            </a:p>
          </p:txBody>
        </p:sp>
        <p:sp>
          <p:nvSpPr>
            <p:cNvPr id="376689" name="Line 1905"/>
            <p:cNvSpPr>
              <a:spLocks noChangeShapeType="1"/>
            </p:cNvSpPr>
            <p:nvPr/>
          </p:nvSpPr>
          <p:spPr bwMode="auto">
            <a:xfrm>
              <a:off x="3614" y="2004"/>
              <a:ext cx="12" cy="1"/>
            </a:xfrm>
            <a:prstGeom prst="line">
              <a:avLst/>
            </a:prstGeom>
            <a:noFill/>
            <a:ln w="28575">
              <a:solidFill>
                <a:srgbClr val="0000FF"/>
              </a:solidFill>
              <a:round/>
              <a:headEnd/>
              <a:tailEnd/>
            </a:ln>
          </p:spPr>
          <p:txBody>
            <a:bodyPr/>
            <a:lstStyle/>
            <a:p>
              <a:endParaRPr lang="en-GB"/>
            </a:p>
          </p:txBody>
        </p:sp>
        <p:sp>
          <p:nvSpPr>
            <p:cNvPr id="376690" name="Line 1906"/>
            <p:cNvSpPr>
              <a:spLocks noChangeShapeType="1"/>
            </p:cNvSpPr>
            <p:nvPr/>
          </p:nvSpPr>
          <p:spPr bwMode="auto">
            <a:xfrm>
              <a:off x="3626" y="2004"/>
              <a:ext cx="12" cy="1"/>
            </a:xfrm>
            <a:prstGeom prst="line">
              <a:avLst/>
            </a:prstGeom>
            <a:noFill/>
            <a:ln w="28575">
              <a:solidFill>
                <a:srgbClr val="0000FF"/>
              </a:solidFill>
              <a:round/>
              <a:headEnd/>
              <a:tailEnd/>
            </a:ln>
          </p:spPr>
          <p:txBody>
            <a:bodyPr/>
            <a:lstStyle/>
            <a:p>
              <a:endParaRPr lang="en-GB"/>
            </a:p>
          </p:txBody>
        </p:sp>
        <p:sp>
          <p:nvSpPr>
            <p:cNvPr id="376691" name="Line 1907"/>
            <p:cNvSpPr>
              <a:spLocks noChangeShapeType="1"/>
            </p:cNvSpPr>
            <p:nvPr/>
          </p:nvSpPr>
          <p:spPr bwMode="auto">
            <a:xfrm>
              <a:off x="3638" y="2004"/>
              <a:ext cx="6" cy="6"/>
            </a:xfrm>
            <a:prstGeom prst="line">
              <a:avLst/>
            </a:prstGeom>
            <a:noFill/>
            <a:ln w="28575">
              <a:solidFill>
                <a:srgbClr val="0000FF"/>
              </a:solidFill>
              <a:round/>
              <a:headEnd/>
              <a:tailEnd/>
            </a:ln>
          </p:spPr>
          <p:txBody>
            <a:bodyPr/>
            <a:lstStyle/>
            <a:p>
              <a:endParaRPr lang="en-GB"/>
            </a:p>
          </p:txBody>
        </p:sp>
        <p:sp>
          <p:nvSpPr>
            <p:cNvPr id="376692" name="Line 1908"/>
            <p:cNvSpPr>
              <a:spLocks noChangeShapeType="1"/>
            </p:cNvSpPr>
            <p:nvPr/>
          </p:nvSpPr>
          <p:spPr bwMode="auto">
            <a:xfrm>
              <a:off x="3644" y="2010"/>
              <a:ext cx="12" cy="1"/>
            </a:xfrm>
            <a:prstGeom prst="line">
              <a:avLst/>
            </a:prstGeom>
            <a:noFill/>
            <a:ln w="28575">
              <a:solidFill>
                <a:srgbClr val="0000FF"/>
              </a:solidFill>
              <a:round/>
              <a:headEnd/>
              <a:tailEnd/>
            </a:ln>
          </p:spPr>
          <p:txBody>
            <a:bodyPr/>
            <a:lstStyle/>
            <a:p>
              <a:endParaRPr lang="en-GB"/>
            </a:p>
          </p:txBody>
        </p:sp>
        <p:sp>
          <p:nvSpPr>
            <p:cNvPr id="376693" name="Line 1909"/>
            <p:cNvSpPr>
              <a:spLocks noChangeShapeType="1"/>
            </p:cNvSpPr>
            <p:nvPr/>
          </p:nvSpPr>
          <p:spPr bwMode="auto">
            <a:xfrm>
              <a:off x="3656" y="2010"/>
              <a:ext cx="13" cy="1"/>
            </a:xfrm>
            <a:prstGeom prst="line">
              <a:avLst/>
            </a:prstGeom>
            <a:noFill/>
            <a:ln w="28575">
              <a:solidFill>
                <a:srgbClr val="0000FF"/>
              </a:solidFill>
              <a:round/>
              <a:headEnd/>
              <a:tailEnd/>
            </a:ln>
          </p:spPr>
          <p:txBody>
            <a:bodyPr/>
            <a:lstStyle/>
            <a:p>
              <a:endParaRPr lang="en-GB"/>
            </a:p>
          </p:txBody>
        </p:sp>
        <p:sp>
          <p:nvSpPr>
            <p:cNvPr id="376694" name="Line 1910"/>
            <p:cNvSpPr>
              <a:spLocks noChangeShapeType="1"/>
            </p:cNvSpPr>
            <p:nvPr/>
          </p:nvSpPr>
          <p:spPr bwMode="auto">
            <a:xfrm>
              <a:off x="3669" y="2010"/>
              <a:ext cx="6" cy="1"/>
            </a:xfrm>
            <a:prstGeom prst="line">
              <a:avLst/>
            </a:prstGeom>
            <a:noFill/>
            <a:ln w="28575">
              <a:solidFill>
                <a:srgbClr val="0000FF"/>
              </a:solidFill>
              <a:round/>
              <a:headEnd/>
              <a:tailEnd/>
            </a:ln>
          </p:spPr>
          <p:txBody>
            <a:bodyPr/>
            <a:lstStyle/>
            <a:p>
              <a:endParaRPr lang="en-GB"/>
            </a:p>
          </p:txBody>
        </p:sp>
        <p:sp>
          <p:nvSpPr>
            <p:cNvPr id="376695" name="Line 1911"/>
            <p:cNvSpPr>
              <a:spLocks noChangeShapeType="1"/>
            </p:cNvSpPr>
            <p:nvPr/>
          </p:nvSpPr>
          <p:spPr bwMode="auto">
            <a:xfrm>
              <a:off x="3675" y="2010"/>
              <a:ext cx="12" cy="1"/>
            </a:xfrm>
            <a:prstGeom prst="line">
              <a:avLst/>
            </a:prstGeom>
            <a:noFill/>
            <a:ln w="28575">
              <a:solidFill>
                <a:srgbClr val="0000FF"/>
              </a:solidFill>
              <a:round/>
              <a:headEnd/>
              <a:tailEnd/>
            </a:ln>
          </p:spPr>
          <p:txBody>
            <a:bodyPr/>
            <a:lstStyle/>
            <a:p>
              <a:endParaRPr lang="en-GB"/>
            </a:p>
          </p:txBody>
        </p:sp>
        <p:sp>
          <p:nvSpPr>
            <p:cNvPr id="376696" name="Line 1912"/>
            <p:cNvSpPr>
              <a:spLocks noChangeShapeType="1"/>
            </p:cNvSpPr>
            <p:nvPr/>
          </p:nvSpPr>
          <p:spPr bwMode="auto">
            <a:xfrm>
              <a:off x="3687" y="2010"/>
              <a:ext cx="12" cy="6"/>
            </a:xfrm>
            <a:prstGeom prst="line">
              <a:avLst/>
            </a:prstGeom>
            <a:noFill/>
            <a:ln w="28575">
              <a:solidFill>
                <a:srgbClr val="0000FF"/>
              </a:solidFill>
              <a:round/>
              <a:headEnd/>
              <a:tailEnd/>
            </a:ln>
          </p:spPr>
          <p:txBody>
            <a:bodyPr/>
            <a:lstStyle/>
            <a:p>
              <a:endParaRPr lang="en-GB"/>
            </a:p>
          </p:txBody>
        </p:sp>
        <p:sp>
          <p:nvSpPr>
            <p:cNvPr id="376697" name="Line 1913"/>
            <p:cNvSpPr>
              <a:spLocks noChangeShapeType="1"/>
            </p:cNvSpPr>
            <p:nvPr/>
          </p:nvSpPr>
          <p:spPr bwMode="auto">
            <a:xfrm>
              <a:off x="3699" y="2016"/>
              <a:ext cx="6" cy="1"/>
            </a:xfrm>
            <a:prstGeom prst="line">
              <a:avLst/>
            </a:prstGeom>
            <a:noFill/>
            <a:ln w="28575">
              <a:solidFill>
                <a:srgbClr val="0000FF"/>
              </a:solidFill>
              <a:round/>
              <a:headEnd/>
              <a:tailEnd/>
            </a:ln>
          </p:spPr>
          <p:txBody>
            <a:bodyPr/>
            <a:lstStyle/>
            <a:p>
              <a:endParaRPr lang="en-GB"/>
            </a:p>
          </p:txBody>
        </p:sp>
        <p:sp>
          <p:nvSpPr>
            <p:cNvPr id="376698" name="Line 1914"/>
            <p:cNvSpPr>
              <a:spLocks noChangeShapeType="1"/>
            </p:cNvSpPr>
            <p:nvPr/>
          </p:nvSpPr>
          <p:spPr bwMode="auto">
            <a:xfrm>
              <a:off x="3705" y="2016"/>
              <a:ext cx="13" cy="1"/>
            </a:xfrm>
            <a:prstGeom prst="line">
              <a:avLst/>
            </a:prstGeom>
            <a:noFill/>
            <a:ln w="28575">
              <a:solidFill>
                <a:srgbClr val="0000FF"/>
              </a:solidFill>
              <a:round/>
              <a:headEnd/>
              <a:tailEnd/>
            </a:ln>
          </p:spPr>
          <p:txBody>
            <a:bodyPr/>
            <a:lstStyle/>
            <a:p>
              <a:endParaRPr lang="en-GB"/>
            </a:p>
          </p:txBody>
        </p:sp>
        <p:sp>
          <p:nvSpPr>
            <p:cNvPr id="376699" name="Line 1915"/>
            <p:cNvSpPr>
              <a:spLocks noChangeShapeType="1"/>
            </p:cNvSpPr>
            <p:nvPr/>
          </p:nvSpPr>
          <p:spPr bwMode="auto">
            <a:xfrm>
              <a:off x="3718" y="2016"/>
              <a:ext cx="12" cy="1"/>
            </a:xfrm>
            <a:prstGeom prst="line">
              <a:avLst/>
            </a:prstGeom>
            <a:noFill/>
            <a:ln w="28575">
              <a:solidFill>
                <a:srgbClr val="0000FF"/>
              </a:solidFill>
              <a:round/>
              <a:headEnd/>
              <a:tailEnd/>
            </a:ln>
          </p:spPr>
          <p:txBody>
            <a:bodyPr/>
            <a:lstStyle/>
            <a:p>
              <a:endParaRPr lang="en-GB"/>
            </a:p>
          </p:txBody>
        </p:sp>
        <p:sp>
          <p:nvSpPr>
            <p:cNvPr id="376700" name="Line 1916"/>
            <p:cNvSpPr>
              <a:spLocks noChangeShapeType="1"/>
            </p:cNvSpPr>
            <p:nvPr/>
          </p:nvSpPr>
          <p:spPr bwMode="auto">
            <a:xfrm>
              <a:off x="3730" y="2016"/>
              <a:ext cx="6" cy="1"/>
            </a:xfrm>
            <a:prstGeom prst="line">
              <a:avLst/>
            </a:prstGeom>
            <a:noFill/>
            <a:ln w="28575">
              <a:solidFill>
                <a:srgbClr val="0000FF"/>
              </a:solidFill>
              <a:round/>
              <a:headEnd/>
              <a:tailEnd/>
            </a:ln>
          </p:spPr>
          <p:txBody>
            <a:bodyPr/>
            <a:lstStyle/>
            <a:p>
              <a:endParaRPr lang="en-GB"/>
            </a:p>
          </p:txBody>
        </p:sp>
        <p:sp>
          <p:nvSpPr>
            <p:cNvPr id="376701" name="Line 1917"/>
            <p:cNvSpPr>
              <a:spLocks noChangeShapeType="1"/>
            </p:cNvSpPr>
            <p:nvPr/>
          </p:nvSpPr>
          <p:spPr bwMode="auto">
            <a:xfrm>
              <a:off x="3736" y="2016"/>
              <a:ext cx="12" cy="1"/>
            </a:xfrm>
            <a:prstGeom prst="line">
              <a:avLst/>
            </a:prstGeom>
            <a:noFill/>
            <a:ln w="28575">
              <a:solidFill>
                <a:srgbClr val="0000FF"/>
              </a:solidFill>
              <a:round/>
              <a:headEnd/>
              <a:tailEnd/>
            </a:ln>
          </p:spPr>
          <p:txBody>
            <a:bodyPr/>
            <a:lstStyle/>
            <a:p>
              <a:endParaRPr lang="en-GB"/>
            </a:p>
          </p:txBody>
        </p:sp>
        <p:sp>
          <p:nvSpPr>
            <p:cNvPr id="376702" name="Line 1918"/>
            <p:cNvSpPr>
              <a:spLocks noChangeShapeType="1"/>
            </p:cNvSpPr>
            <p:nvPr/>
          </p:nvSpPr>
          <p:spPr bwMode="auto">
            <a:xfrm>
              <a:off x="3748" y="2016"/>
              <a:ext cx="12" cy="6"/>
            </a:xfrm>
            <a:prstGeom prst="line">
              <a:avLst/>
            </a:prstGeom>
            <a:noFill/>
            <a:ln w="28575">
              <a:solidFill>
                <a:srgbClr val="0000FF"/>
              </a:solidFill>
              <a:round/>
              <a:headEnd/>
              <a:tailEnd/>
            </a:ln>
          </p:spPr>
          <p:txBody>
            <a:bodyPr/>
            <a:lstStyle/>
            <a:p>
              <a:endParaRPr lang="en-GB"/>
            </a:p>
          </p:txBody>
        </p:sp>
        <p:sp>
          <p:nvSpPr>
            <p:cNvPr id="376703" name="Line 1919"/>
            <p:cNvSpPr>
              <a:spLocks noChangeShapeType="1"/>
            </p:cNvSpPr>
            <p:nvPr/>
          </p:nvSpPr>
          <p:spPr bwMode="auto">
            <a:xfrm>
              <a:off x="3760" y="2022"/>
              <a:ext cx="6" cy="1"/>
            </a:xfrm>
            <a:prstGeom prst="line">
              <a:avLst/>
            </a:prstGeom>
            <a:noFill/>
            <a:ln w="28575">
              <a:solidFill>
                <a:srgbClr val="0000FF"/>
              </a:solidFill>
              <a:round/>
              <a:headEnd/>
              <a:tailEnd/>
            </a:ln>
          </p:spPr>
          <p:txBody>
            <a:bodyPr/>
            <a:lstStyle/>
            <a:p>
              <a:endParaRPr lang="en-GB"/>
            </a:p>
          </p:txBody>
        </p:sp>
        <p:sp>
          <p:nvSpPr>
            <p:cNvPr id="376704" name="Line 1920"/>
            <p:cNvSpPr>
              <a:spLocks noChangeShapeType="1"/>
            </p:cNvSpPr>
            <p:nvPr/>
          </p:nvSpPr>
          <p:spPr bwMode="auto">
            <a:xfrm>
              <a:off x="3766" y="2022"/>
              <a:ext cx="13" cy="1"/>
            </a:xfrm>
            <a:prstGeom prst="line">
              <a:avLst/>
            </a:prstGeom>
            <a:noFill/>
            <a:ln w="28575">
              <a:solidFill>
                <a:srgbClr val="0000FF"/>
              </a:solidFill>
              <a:round/>
              <a:headEnd/>
              <a:tailEnd/>
            </a:ln>
          </p:spPr>
          <p:txBody>
            <a:bodyPr/>
            <a:lstStyle/>
            <a:p>
              <a:endParaRPr lang="en-GB"/>
            </a:p>
          </p:txBody>
        </p:sp>
        <p:sp>
          <p:nvSpPr>
            <p:cNvPr id="376705" name="Line 1921"/>
            <p:cNvSpPr>
              <a:spLocks noChangeShapeType="1"/>
            </p:cNvSpPr>
            <p:nvPr/>
          </p:nvSpPr>
          <p:spPr bwMode="auto">
            <a:xfrm>
              <a:off x="3779" y="2022"/>
              <a:ext cx="12" cy="1"/>
            </a:xfrm>
            <a:prstGeom prst="line">
              <a:avLst/>
            </a:prstGeom>
            <a:noFill/>
            <a:ln w="28575">
              <a:solidFill>
                <a:srgbClr val="0000FF"/>
              </a:solidFill>
              <a:round/>
              <a:headEnd/>
              <a:tailEnd/>
            </a:ln>
          </p:spPr>
          <p:txBody>
            <a:bodyPr/>
            <a:lstStyle/>
            <a:p>
              <a:endParaRPr lang="en-GB"/>
            </a:p>
          </p:txBody>
        </p:sp>
        <p:sp>
          <p:nvSpPr>
            <p:cNvPr id="376706" name="Line 1922"/>
            <p:cNvSpPr>
              <a:spLocks noChangeShapeType="1"/>
            </p:cNvSpPr>
            <p:nvPr/>
          </p:nvSpPr>
          <p:spPr bwMode="auto">
            <a:xfrm>
              <a:off x="3791" y="2022"/>
              <a:ext cx="6" cy="1"/>
            </a:xfrm>
            <a:prstGeom prst="line">
              <a:avLst/>
            </a:prstGeom>
            <a:noFill/>
            <a:ln w="28575">
              <a:solidFill>
                <a:srgbClr val="0000FF"/>
              </a:solidFill>
              <a:round/>
              <a:headEnd/>
              <a:tailEnd/>
            </a:ln>
          </p:spPr>
          <p:txBody>
            <a:bodyPr/>
            <a:lstStyle/>
            <a:p>
              <a:endParaRPr lang="en-GB"/>
            </a:p>
          </p:txBody>
        </p:sp>
        <p:sp>
          <p:nvSpPr>
            <p:cNvPr id="376707" name="Line 1923"/>
            <p:cNvSpPr>
              <a:spLocks noChangeShapeType="1"/>
            </p:cNvSpPr>
            <p:nvPr/>
          </p:nvSpPr>
          <p:spPr bwMode="auto">
            <a:xfrm>
              <a:off x="3797" y="2022"/>
              <a:ext cx="12" cy="1"/>
            </a:xfrm>
            <a:prstGeom prst="line">
              <a:avLst/>
            </a:prstGeom>
            <a:noFill/>
            <a:ln w="28575">
              <a:solidFill>
                <a:srgbClr val="0000FF"/>
              </a:solidFill>
              <a:round/>
              <a:headEnd/>
              <a:tailEnd/>
            </a:ln>
          </p:spPr>
          <p:txBody>
            <a:bodyPr/>
            <a:lstStyle/>
            <a:p>
              <a:endParaRPr lang="en-GB"/>
            </a:p>
          </p:txBody>
        </p:sp>
        <p:sp>
          <p:nvSpPr>
            <p:cNvPr id="376708" name="Line 1924"/>
            <p:cNvSpPr>
              <a:spLocks noChangeShapeType="1"/>
            </p:cNvSpPr>
            <p:nvPr/>
          </p:nvSpPr>
          <p:spPr bwMode="auto">
            <a:xfrm>
              <a:off x="3809" y="2022"/>
              <a:ext cx="13" cy="1"/>
            </a:xfrm>
            <a:prstGeom prst="line">
              <a:avLst/>
            </a:prstGeom>
            <a:noFill/>
            <a:ln w="28575">
              <a:solidFill>
                <a:srgbClr val="0000FF"/>
              </a:solidFill>
              <a:round/>
              <a:headEnd/>
              <a:tailEnd/>
            </a:ln>
          </p:spPr>
          <p:txBody>
            <a:bodyPr/>
            <a:lstStyle/>
            <a:p>
              <a:endParaRPr lang="en-GB"/>
            </a:p>
          </p:txBody>
        </p:sp>
        <p:sp>
          <p:nvSpPr>
            <p:cNvPr id="376709" name="Line 1925"/>
            <p:cNvSpPr>
              <a:spLocks noChangeShapeType="1"/>
            </p:cNvSpPr>
            <p:nvPr/>
          </p:nvSpPr>
          <p:spPr bwMode="auto">
            <a:xfrm>
              <a:off x="3822" y="2022"/>
              <a:ext cx="6" cy="1"/>
            </a:xfrm>
            <a:prstGeom prst="line">
              <a:avLst/>
            </a:prstGeom>
            <a:noFill/>
            <a:ln w="28575">
              <a:solidFill>
                <a:srgbClr val="0000FF"/>
              </a:solidFill>
              <a:round/>
              <a:headEnd/>
              <a:tailEnd/>
            </a:ln>
          </p:spPr>
          <p:txBody>
            <a:bodyPr/>
            <a:lstStyle/>
            <a:p>
              <a:endParaRPr lang="en-GB"/>
            </a:p>
          </p:txBody>
        </p:sp>
        <p:sp>
          <p:nvSpPr>
            <p:cNvPr id="376710" name="Line 1926"/>
            <p:cNvSpPr>
              <a:spLocks noChangeShapeType="1"/>
            </p:cNvSpPr>
            <p:nvPr/>
          </p:nvSpPr>
          <p:spPr bwMode="auto">
            <a:xfrm>
              <a:off x="3828" y="2022"/>
              <a:ext cx="12" cy="6"/>
            </a:xfrm>
            <a:prstGeom prst="line">
              <a:avLst/>
            </a:prstGeom>
            <a:noFill/>
            <a:ln w="28575">
              <a:solidFill>
                <a:srgbClr val="0000FF"/>
              </a:solidFill>
              <a:round/>
              <a:headEnd/>
              <a:tailEnd/>
            </a:ln>
          </p:spPr>
          <p:txBody>
            <a:bodyPr/>
            <a:lstStyle/>
            <a:p>
              <a:endParaRPr lang="en-GB"/>
            </a:p>
          </p:txBody>
        </p:sp>
        <p:sp>
          <p:nvSpPr>
            <p:cNvPr id="376711" name="Line 1927"/>
            <p:cNvSpPr>
              <a:spLocks noChangeShapeType="1"/>
            </p:cNvSpPr>
            <p:nvPr/>
          </p:nvSpPr>
          <p:spPr bwMode="auto">
            <a:xfrm>
              <a:off x="3840" y="2028"/>
              <a:ext cx="12" cy="1"/>
            </a:xfrm>
            <a:prstGeom prst="line">
              <a:avLst/>
            </a:prstGeom>
            <a:noFill/>
            <a:ln w="28575">
              <a:solidFill>
                <a:srgbClr val="0000FF"/>
              </a:solidFill>
              <a:round/>
              <a:headEnd/>
              <a:tailEnd/>
            </a:ln>
          </p:spPr>
          <p:txBody>
            <a:bodyPr/>
            <a:lstStyle/>
            <a:p>
              <a:endParaRPr lang="en-GB"/>
            </a:p>
          </p:txBody>
        </p:sp>
        <p:sp>
          <p:nvSpPr>
            <p:cNvPr id="376712" name="Line 1928"/>
            <p:cNvSpPr>
              <a:spLocks noChangeShapeType="1"/>
            </p:cNvSpPr>
            <p:nvPr/>
          </p:nvSpPr>
          <p:spPr bwMode="auto">
            <a:xfrm>
              <a:off x="3852" y="2028"/>
              <a:ext cx="6" cy="1"/>
            </a:xfrm>
            <a:prstGeom prst="line">
              <a:avLst/>
            </a:prstGeom>
            <a:noFill/>
            <a:ln w="28575">
              <a:solidFill>
                <a:srgbClr val="0000FF"/>
              </a:solidFill>
              <a:round/>
              <a:headEnd/>
              <a:tailEnd/>
            </a:ln>
          </p:spPr>
          <p:txBody>
            <a:bodyPr/>
            <a:lstStyle/>
            <a:p>
              <a:endParaRPr lang="en-GB"/>
            </a:p>
          </p:txBody>
        </p:sp>
        <p:sp>
          <p:nvSpPr>
            <p:cNvPr id="376713" name="Line 1929"/>
            <p:cNvSpPr>
              <a:spLocks noChangeShapeType="1"/>
            </p:cNvSpPr>
            <p:nvPr/>
          </p:nvSpPr>
          <p:spPr bwMode="auto">
            <a:xfrm>
              <a:off x="3858" y="2028"/>
              <a:ext cx="12" cy="1"/>
            </a:xfrm>
            <a:prstGeom prst="line">
              <a:avLst/>
            </a:prstGeom>
            <a:noFill/>
            <a:ln w="28575">
              <a:solidFill>
                <a:srgbClr val="0000FF"/>
              </a:solidFill>
              <a:round/>
              <a:headEnd/>
              <a:tailEnd/>
            </a:ln>
          </p:spPr>
          <p:txBody>
            <a:bodyPr/>
            <a:lstStyle/>
            <a:p>
              <a:endParaRPr lang="en-GB"/>
            </a:p>
          </p:txBody>
        </p:sp>
        <p:sp>
          <p:nvSpPr>
            <p:cNvPr id="376714" name="Line 1930"/>
            <p:cNvSpPr>
              <a:spLocks noChangeShapeType="1"/>
            </p:cNvSpPr>
            <p:nvPr/>
          </p:nvSpPr>
          <p:spPr bwMode="auto">
            <a:xfrm>
              <a:off x="3870" y="2028"/>
              <a:ext cx="13" cy="1"/>
            </a:xfrm>
            <a:prstGeom prst="line">
              <a:avLst/>
            </a:prstGeom>
            <a:noFill/>
            <a:ln w="28575">
              <a:solidFill>
                <a:srgbClr val="0000FF"/>
              </a:solidFill>
              <a:round/>
              <a:headEnd/>
              <a:tailEnd/>
            </a:ln>
          </p:spPr>
          <p:txBody>
            <a:bodyPr/>
            <a:lstStyle/>
            <a:p>
              <a:endParaRPr lang="en-GB"/>
            </a:p>
          </p:txBody>
        </p:sp>
        <p:sp>
          <p:nvSpPr>
            <p:cNvPr id="376715" name="Line 1931"/>
            <p:cNvSpPr>
              <a:spLocks noChangeShapeType="1"/>
            </p:cNvSpPr>
            <p:nvPr/>
          </p:nvSpPr>
          <p:spPr bwMode="auto">
            <a:xfrm>
              <a:off x="3883" y="2028"/>
              <a:ext cx="6" cy="1"/>
            </a:xfrm>
            <a:prstGeom prst="line">
              <a:avLst/>
            </a:prstGeom>
            <a:noFill/>
            <a:ln w="28575">
              <a:solidFill>
                <a:srgbClr val="0000FF"/>
              </a:solidFill>
              <a:round/>
              <a:headEnd/>
              <a:tailEnd/>
            </a:ln>
          </p:spPr>
          <p:txBody>
            <a:bodyPr/>
            <a:lstStyle/>
            <a:p>
              <a:endParaRPr lang="en-GB"/>
            </a:p>
          </p:txBody>
        </p:sp>
        <p:sp>
          <p:nvSpPr>
            <p:cNvPr id="376716" name="Line 1932"/>
            <p:cNvSpPr>
              <a:spLocks noChangeShapeType="1"/>
            </p:cNvSpPr>
            <p:nvPr/>
          </p:nvSpPr>
          <p:spPr bwMode="auto">
            <a:xfrm>
              <a:off x="3889" y="2028"/>
              <a:ext cx="12" cy="1"/>
            </a:xfrm>
            <a:prstGeom prst="line">
              <a:avLst/>
            </a:prstGeom>
            <a:noFill/>
            <a:ln w="28575">
              <a:solidFill>
                <a:srgbClr val="0000FF"/>
              </a:solidFill>
              <a:round/>
              <a:headEnd/>
              <a:tailEnd/>
            </a:ln>
          </p:spPr>
          <p:txBody>
            <a:bodyPr/>
            <a:lstStyle/>
            <a:p>
              <a:endParaRPr lang="en-GB"/>
            </a:p>
          </p:txBody>
        </p:sp>
        <p:sp>
          <p:nvSpPr>
            <p:cNvPr id="376717" name="Line 1933"/>
            <p:cNvSpPr>
              <a:spLocks noChangeShapeType="1"/>
            </p:cNvSpPr>
            <p:nvPr/>
          </p:nvSpPr>
          <p:spPr bwMode="auto">
            <a:xfrm>
              <a:off x="3901" y="2028"/>
              <a:ext cx="12" cy="1"/>
            </a:xfrm>
            <a:prstGeom prst="line">
              <a:avLst/>
            </a:prstGeom>
            <a:noFill/>
            <a:ln w="28575">
              <a:solidFill>
                <a:srgbClr val="0000FF"/>
              </a:solidFill>
              <a:round/>
              <a:headEnd/>
              <a:tailEnd/>
            </a:ln>
          </p:spPr>
          <p:txBody>
            <a:bodyPr/>
            <a:lstStyle/>
            <a:p>
              <a:endParaRPr lang="en-GB"/>
            </a:p>
          </p:txBody>
        </p:sp>
        <p:sp>
          <p:nvSpPr>
            <p:cNvPr id="376718" name="Line 1934"/>
            <p:cNvSpPr>
              <a:spLocks noChangeShapeType="1"/>
            </p:cNvSpPr>
            <p:nvPr/>
          </p:nvSpPr>
          <p:spPr bwMode="auto">
            <a:xfrm>
              <a:off x="3913" y="2028"/>
              <a:ext cx="6" cy="1"/>
            </a:xfrm>
            <a:prstGeom prst="line">
              <a:avLst/>
            </a:prstGeom>
            <a:noFill/>
            <a:ln w="28575">
              <a:solidFill>
                <a:srgbClr val="0000FF"/>
              </a:solidFill>
              <a:round/>
              <a:headEnd/>
              <a:tailEnd/>
            </a:ln>
          </p:spPr>
          <p:txBody>
            <a:bodyPr/>
            <a:lstStyle/>
            <a:p>
              <a:endParaRPr lang="en-GB"/>
            </a:p>
          </p:txBody>
        </p:sp>
        <p:sp>
          <p:nvSpPr>
            <p:cNvPr id="376719" name="Line 1935"/>
            <p:cNvSpPr>
              <a:spLocks noChangeShapeType="1"/>
            </p:cNvSpPr>
            <p:nvPr/>
          </p:nvSpPr>
          <p:spPr bwMode="auto">
            <a:xfrm>
              <a:off x="3919" y="2028"/>
              <a:ext cx="13" cy="1"/>
            </a:xfrm>
            <a:prstGeom prst="line">
              <a:avLst/>
            </a:prstGeom>
            <a:noFill/>
            <a:ln w="28575">
              <a:solidFill>
                <a:srgbClr val="0000FF"/>
              </a:solidFill>
              <a:round/>
              <a:headEnd/>
              <a:tailEnd/>
            </a:ln>
          </p:spPr>
          <p:txBody>
            <a:bodyPr/>
            <a:lstStyle/>
            <a:p>
              <a:endParaRPr lang="en-GB"/>
            </a:p>
          </p:txBody>
        </p:sp>
        <p:sp>
          <p:nvSpPr>
            <p:cNvPr id="376720" name="Line 1936"/>
            <p:cNvSpPr>
              <a:spLocks noChangeShapeType="1"/>
            </p:cNvSpPr>
            <p:nvPr/>
          </p:nvSpPr>
          <p:spPr bwMode="auto">
            <a:xfrm>
              <a:off x="3932" y="2028"/>
              <a:ext cx="12" cy="1"/>
            </a:xfrm>
            <a:prstGeom prst="line">
              <a:avLst/>
            </a:prstGeom>
            <a:noFill/>
            <a:ln w="28575">
              <a:solidFill>
                <a:srgbClr val="0000FF"/>
              </a:solidFill>
              <a:round/>
              <a:headEnd/>
              <a:tailEnd/>
            </a:ln>
          </p:spPr>
          <p:txBody>
            <a:bodyPr/>
            <a:lstStyle/>
            <a:p>
              <a:endParaRPr lang="en-GB"/>
            </a:p>
          </p:txBody>
        </p:sp>
        <p:sp>
          <p:nvSpPr>
            <p:cNvPr id="376721" name="Line 1937"/>
            <p:cNvSpPr>
              <a:spLocks noChangeShapeType="1"/>
            </p:cNvSpPr>
            <p:nvPr/>
          </p:nvSpPr>
          <p:spPr bwMode="auto">
            <a:xfrm>
              <a:off x="3944" y="2028"/>
              <a:ext cx="6" cy="1"/>
            </a:xfrm>
            <a:prstGeom prst="line">
              <a:avLst/>
            </a:prstGeom>
            <a:noFill/>
            <a:ln w="28575">
              <a:solidFill>
                <a:srgbClr val="0000FF"/>
              </a:solidFill>
              <a:round/>
              <a:headEnd/>
              <a:tailEnd/>
            </a:ln>
          </p:spPr>
          <p:txBody>
            <a:bodyPr/>
            <a:lstStyle/>
            <a:p>
              <a:endParaRPr lang="en-GB"/>
            </a:p>
          </p:txBody>
        </p:sp>
        <p:sp>
          <p:nvSpPr>
            <p:cNvPr id="376722" name="Line 1938"/>
            <p:cNvSpPr>
              <a:spLocks noChangeShapeType="1"/>
            </p:cNvSpPr>
            <p:nvPr/>
          </p:nvSpPr>
          <p:spPr bwMode="auto">
            <a:xfrm>
              <a:off x="3950" y="2028"/>
              <a:ext cx="12" cy="1"/>
            </a:xfrm>
            <a:prstGeom prst="line">
              <a:avLst/>
            </a:prstGeom>
            <a:noFill/>
            <a:ln w="28575">
              <a:solidFill>
                <a:srgbClr val="0000FF"/>
              </a:solidFill>
              <a:round/>
              <a:headEnd/>
              <a:tailEnd/>
            </a:ln>
          </p:spPr>
          <p:txBody>
            <a:bodyPr/>
            <a:lstStyle/>
            <a:p>
              <a:endParaRPr lang="en-GB"/>
            </a:p>
          </p:txBody>
        </p:sp>
        <p:sp>
          <p:nvSpPr>
            <p:cNvPr id="376723" name="Line 1939"/>
            <p:cNvSpPr>
              <a:spLocks noChangeShapeType="1"/>
            </p:cNvSpPr>
            <p:nvPr/>
          </p:nvSpPr>
          <p:spPr bwMode="auto">
            <a:xfrm>
              <a:off x="3962" y="2028"/>
              <a:ext cx="12" cy="1"/>
            </a:xfrm>
            <a:prstGeom prst="line">
              <a:avLst/>
            </a:prstGeom>
            <a:noFill/>
            <a:ln w="28575">
              <a:solidFill>
                <a:srgbClr val="0000FF"/>
              </a:solidFill>
              <a:round/>
              <a:headEnd/>
              <a:tailEnd/>
            </a:ln>
          </p:spPr>
          <p:txBody>
            <a:bodyPr/>
            <a:lstStyle/>
            <a:p>
              <a:endParaRPr lang="en-GB"/>
            </a:p>
          </p:txBody>
        </p:sp>
        <p:sp>
          <p:nvSpPr>
            <p:cNvPr id="376724" name="Line 1940"/>
            <p:cNvSpPr>
              <a:spLocks noChangeShapeType="1"/>
            </p:cNvSpPr>
            <p:nvPr/>
          </p:nvSpPr>
          <p:spPr bwMode="auto">
            <a:xfrm>
              <a:off x="3974" y="2028"/>
              <a:ext cx="7" cy="1"/>
            </a:xfrm>
            <a:prstGeom prst="line">
              <a:avLst/>
            </a:prstGeom>
            <a:noFill/>
            <a:ln w="28575">
              <a:solidFill>
                <a:srgbClr val="0000FF"/>
              </a:solidFill>
              <a:round/>
              <a:headEnd/>
              <a:tailEnd/>
            </a:ln>
          </p:spPr>
          <p:txBody>
            <a:bodyPr/>
            <a:lstStyle/>
            <a:p>
              <a:endParaRPr lang="en-GB"/>
            </a:p>
          </p:txBody>
        </p:sp>
        <p:sp>
          <p:nvSpPr>
            <p:cNvPr id="376725" name="Line 1941"/>
            <p:cNvSpPr>
              <a:spLocks noChangeShapeType="1"/>
            </p:cNvSpPr>
            <p:nvPr/>
          </p:nvSpPr>
          <p:spPr bwMode="auto">
            <a:xfrm>
              <a:off x="3981" y="2028"/>
              <a:ext cx="12" cy="6"/>
            </a:xfrm>
            <a:prstGeom prst="line">
              <a:avLst/>
            </a:prstGeom>
            <a:noFill/>
            <a:ln w="28575">
              <a:solidFill>
                <a:srgbClr val="0000FF"/>
              </a:solidFill>
              <a:round/>
              <a:headEnd/>
              <a:tailEnd/>
            </a:ln>
          </p:spPr>
          <p:txBody>
            <a:bodyPr/>
            <a:lstStyle/>
            <a:p>
              <a:endParaRPr lang="en-GB"/>
            </a:p>
          </p:txBody>
        </p:sp>
        <p:sp>
          <p:nvSpPr>
            <p:cNvPr id="376726" name="Line 1942"/>
            <p:cNvSpPr>
              <a:spLocks noChangeShapeType="1"/>
            </p:cNvSpPr>
            <p:nvPr/>
          </p:nvSpPr>
          <p:spPr bwMode="auto">
            <a:xfrm>
              <a:off x="3993" y="2034"/>
              <a:ext cx="6" cy="1"/>
            </a:xfrm>
            <a:prstGeom prst="line">
              <a:avLst/>
            </a:prstGeom>
            <a:noFill/>
            <a:ln w="28575">
              <a:solidFill>
                <a:srgbClr val="0000FF"/>
              </a:solidFill>
              <a:round/>
              <a:headEnd/>
              <a:tailEnd/>
            </a:ln>
          </p:spPr>
          <p:txBody>
            <a:bodyPr/>
            <a:lstStyle/>
            <a:p>
              <a:endParaRPr lang="en-GB"/>
            </a:p>
          </p:txBody>
        </p:sp>
        <p:sp>
          <p:nvSpPr>
            <p:cNvPr id="376727" name="Line 1943"/>
            <p:cNvSpPr>
              <a:spLocks noChangeShapeType="1"/>
            </p:cNvSpPr>
            <p:nvPr/>
          </p:nvSpPr>
          <p:spPr bwMode="auto">
            <a:xfrm>
              <a:off x="3999" y="2034"/>
              <a:ext cx="12" cy="1"/>
            </a:xfrm>
            <a:prstGeom prst="line">
              <a:avLst/>
            </a:prstGeom>
            <a:noFill/>
            <a:ln w="28575">
              <a:solidFill>
                <a:srgbClr val="0000FF"/>
              </a:solidFill>
              <a:round/>
              <a:headEnd/>
              <a:tailEnd/>
            </a:ln>
          </p:spPr>
          <p:txBody>
            <a:bodyPr/>
            <a:lstStyle/>
            <a:p>
              <a:endParaRPr lang="en-GB"/>
            </a:p>
          </p:txBody>
        </p:sp>
        <p:sp>
          <p:nvSpPr>
            <p:cNvPr id="376728" name="Line 1944"/>
            <p:cNvSpPr>
              <a:spLocks noChangeShapeType="1"/>
            </p:cNvSpPr>
            <p:nvPr/>
          </p:nvSpPr>
          <p:spPr bwMode="auto">
            <a:xfrm>
              <a:off x="4011" y="2034"/>
              <a:ext cx="12" cy="1"/>
            </a:xfrm>
            <a:prstGeom prst="line">
              <a:avLst/>
            </a:prstGeom>
            <a:noFill/>
            <a:ln w="28575">
              <a:solidFill>
                <a:srgbClr val="0000FF"/>
              </a:solidFill>
              <a:round/>
              <a:headEnd/>
              <a:tailEnd/>
            </a:ln>
          </p:spPr>
          <p:txBody>
            <a:bodyPr/>
            <a:lstStyle/>
            <a:p>
              <a:endParaRPr lang="en-GB"/>
            </a:p>
          </p:txBody>
        </p:sp>
        <p:sp>
          <p:nvSpPr>
            <p:cNvPr id="376729" name="Line 1945"/>
            <p:cNvSpPr>
              <a:spLocks noChangeShapeType="1"/>
            </p:cNvSpPr>
            <p:nvPr/>
          </p:nvSpPr>
          <p:spPr bwMode="auto">
            <a:xfrm>
              <a:off x="4023" y="2034"/>
              <a:ext cx="7" cy="1"/>
            </a:xfrm>
            <a:prstGeom prst="line">
              <a:avLst/>
            </a:prstGeom>
            <a:noFill/>
            <a:ln w="28575">
              <a:solidFill>
                <a:srgbClr val="0000FF"/>
              </a:solidFill>
              <a:round/>
              <a:headEnd/>
              <a:tailEnd/>
            </a:ln>
          </p:spPr>
          <p:txBody>
            <a:bodyPr/>
            <a:lstStyle/>
            <a:p>
              <a:endParaRPr lang="en-GB"/>
            </a:p>
          </p:txBody>
        </p:sp>
        <p:sp>
          <p:nvSpPr>
            <p:cNvPr id="376730" name="Line 1946"/>
            <p:cNvSpPr>
              <a:spLocks noChangeShapeType="1"/>
            </p:cNvSpPr>
            <p:nvPr/>
          </p:nvSpPr>
          <p:spPr bwMode="auto">
            <a:xfrm>
              <a:off x="4030" y="2034"/>
              <a:ext cx="12" cy="1"/>
            </a:xfrm>
            <a:prstGeom prst="line">
              <a:avLst/>
            </a:prstGeom>
            <a:noFill/>
            <a:ln w="28575">
              <a:solidFill>
                <a:srgbClr val="0000FF"/>
              </a:solidFill>
              <a:round/>
              <a:headEnd/>
              <a:tailEnd/>
            </a:ln>
          </p:spPr>
          <p:txBody>
            <a:bodyPr/>
            <a:lstStyle/>
            <a:p>
              <a:endParaRPr lang="en-GB"/>
            </a:p>
          </p:txBody>
        </p:sp>
        <p:sp>
          <p:nvSpPr>
            <p:cNvPr id="376731" name="Line 1947"/>
            <p:cNvSpPr>
              <a:spLocks noChangeShapeType="1"/>
            </p:cNvSpPr>
            <p:nvPr/>
          </p:nvSpPr>
          <p:spPr bwMode="auto">
            <a:xfrm>
              <a:off x="4042" y="2034"/>
              <a:ext cx="12" cy="1"/>
            </a:xfrm>
            <a:prstGeom prst="line">
              <a:avLst/>
            </a:prstGeom>
            <a:noFill/>
            <a:ln w="28575">
              <a:solidFill>
                <a:srgbClr val="0000FF"/>
              </a:solidFill>
              <a:round/>
              <a:headEnd/>
              <a:tailEnd/>
            </a:ln>
          </p:spPr>
          <p:txBody>
            <a:bodyPr/>
            <a:lstStyle/>
            <a:p>
              <a:endParaRPr lang="en-GB"/>
            </a:p>
          </p:txBody>
        </p:sp>
        <p:sp>
          <p:nvSpPr>
            <p:cNvPr id="376732" name="Line 1948"/>
            <p:cNvSpPr>
              <a:spLocks noChangeShapeType="1"/>
            </p:cNvSpPr>
            <p:nvPr/>
          </p:nvSpPr>
          <p:spPr bwMode="auto">
            <a:xfrm>
              <a:off x="4054" y="2034"/>
              <a:ext cx="6" cy="1"/>
            </a:xfrm>
            <a:prstGeom prst="line">
              <a:avLst/>
            </a:prstGeom>
            <a:noFill/>
            <a:ln w="28575">
              <a:solidFill>
                <a:srgbClr val="0000FF"/>
              </a:solidFill>
              <a:round/>
              <a:headEnd/>
              <a:tailEnd/>
            </a:ln>
          </p:spPr>
          <p:txBody>
            <a:bodyPr/>
            <a:lstStyle/>
            <a:p>
              <a:endParaRPr lang="en-GB"/>
            </a:p>
          </p:txBody>
        </p:sp>
        <p:sp>
          <p:nvSpPr>
            <p:cNvPr id="376733" name="Line 1949"/>
            <p:cNvSpPr>
              <a:spLocks noChangeShapeType="1"/>
            </p:cNvSpPr>
            <p:nvPr/>
          </p:nvSpPr>
          <p:spPr bwMode="auto">
            <a:xfrm>
              <a:off x="4060" y="2034"/>
              <a:ext cx="12" cy="1"/>
            </a:xfrm>
            <a:prstGeom prst="line">
              <a:avLst/>
            </a:prstGeom>
            <a:noFill/>
            <a:ln w="28575">
              <a:solidFill>
                <a:srgbClr val="0000FF"/>
              </a:solidFill>
              <a:round/>
              <a:headEnd/>
              <a:tailEnd/>
            </a:ln>
          </p:spPr>
          <p:txBody>
            <a:bodyPr/>
            <a:lstStyle/>
            <a:p>
              <a:endParaRPr lang="en-GB"/>
            </a:p>
          </p:txBody>
        </p:sp>
        <p:sp>
          <p:nvSpPr>
            <p:cNvPr id="376734" name="Line 1950"/>
            <p:cNvSpPr>
              <a:spLocks noChangeShapeType="1"/>
            </p:cNvSpPr>
            <p:nvPr/>
          </p:nvSpPr>
          <p:spPr bwMode="auto">
            <a:xfrm>
              <a:off x="4072" y="2034"/>
              <a:ext cx="13" cy="1"/>
            </a:xfrm>
            <a:prstGeom prst="line">
              <a:avLst/>
            </a:prstGeom>
            <a:noFill/>
            <a:ln w="28575">
              <a:solidFill>
                <a:srgbClr val="0000FF"/>
              </a:solidFill>
              <a:round/>
              <a:headEnd/>
              <a:tailEnd/>
            </a:ln>
          </p:spPr>
          <p:txBody>
            <a:bodyPr/>
            <a:lstStyle/>
            <a:p>
              <a:endParaRPr lang="en-GB"/>
            </a:p>
          </p:txBody>
        </p:sp>
        <p:sp>
          <p:nvSpPr>
            <p:cNvPr id="376735" name="Line 1951"/>
            <p:cNvSpPr>
              <a:spLocks noChangeShapeType="1"/>
            </p:cNvSpPr>
            <p:nvPr/>
          </p:nvSpPr>
          <p:spPr bwMode="auto">
            <a:xfrm>
              <a:off x="4085" y="2034"/>
              <a:ext cx="6" cy="1"/>
            </a:xfrm>
            <a:prstGeom prst="line">
              <a:avLst/>
            </a:prstGeom>
            <a:noFill/>
            <a:ln w="28575">
              <a:solidFill>
                <a:srgbClr val="0000FF"/>
              </a:solidFill>
              <a:round/>
              <a:headEnd/>
              <a:tailEnd/>
            </a:ln>
          </p:spPr>
          <p:txBody>
            <a:bodyPr/>
            <a:lstStyle/>
            <a:p>
              <a:endParaRPr lang="en-GB"/>
            </a:p>
          </p:txBody>
        </p:sp>
        <p:sp>
          <p:nvSpPr>
            <p:cNvPr id="376736" name="Line 1952"/>
            <p:cNvSpPr>
              <a:spLocks noChangeShapeType="1"/>
            </p:cNvSpPr>
            <p:nvPr/>
          </p:nvSpPr>
          <p:spPr bwMode="auto">
            <a:xfrm>
              <a:off x="4091" y="2034"/>
              <a:ext cx="12" cy="1"/>
            </a:xfrm>
            <a:prstGeom prst="line">
              <a:avLst/>
            </a:prstGeom>
            <a:noFill/>
            <a:ln w="28575">
              <a:solidFill>
                <a:srgbClr val="0000FF"/>
              </a:solidFill>
              <a:round/>
              <a:headEnd/>
              <a:tailEnd/>
            </a:ln>
          </p:spPr>
          <p:txBody>
            <a:bodyPr/>
            <a:lstStyle/>
            <a:p>
              <a:endParaRPr lang="en-GB"/>
            </a:p>
          </p:txBody>
        </p:sp>
        <p:sp>
          <p:nvSpPr>
            <p:cNvPr id="376737" name="Line 1953"/>
            <p:cNvSpPr>
              <a:spLocks noChangeShapeType="1"/>
            </p:cNvSpPr>
            <p:nvPr/>
          </p:nvSpPr>
          <p:spPr bwMode="auto">
            <a:xfrm>
              <a:off x="4103" y="2034"/>
              <a:ext cx="12" cy="1"/>
            </a:xfrm>
            <a:prstGeom prst="line">
              <a:avLst/>
            </a:prstGeom>
            <a:noFill/>
            <a:ln w="28575">
              <a:solidFill>
                <a:srgbClr val="0000FF"/>
              </a:solidFill>
              <a:round/>
              <a:headEnd/>
              <a:tailEnd/>
            </a:ln>
          </p:spPr>
          <p:txBody>
            <a:bodyPr/>
            <a:lstStyle/>
            <a:p>
              <a:endParaRPr lang="en-GB"/>
            </a:p>
          </p:txBody>
        </p:sp>
        <p:sp>
          <p:nvSpPr>
            <p:cNvPr id="376738" name="Line 1954"/>
            <p:cNvSpPr>
              <a:spLocks noChangeShapeType="1"/>
            </p:cNvSpPr>
            <p:nvPr/>
          </p:nvSpPr>
          <p:spPr bwMode="auto">
            <a:xfrm>
              <a:off x="4115" y="2034"/>
              <a:ext cx="6" cy="1"/>
            </a:xfrm>
            <a:prstGeom prst="line">
              <a:avLst/>
            </a:prstGeom>
            <a:noFill/>
            <a:ln w="28575">
              <a:solidFill>
                <a:srgbClr val="0000FF"/>
              </a:solidFill>
              <a:round/>
              <a:headEnd/>
              <a:tailEnd/>
            </a:ln>
          </p:spPr>
          <p:txBody>
            <a:bodyPr/>
            <a:lstStyle/>
            <a:p>
              <a:endParaRPr lang="en-GB"/>
            </a:p>
          </p:txBody>
        </p:sp>
        <p:sp>
          <p:nvSpPr>
            <p:cNvPr id="376739" name="Line 1955"/>
            <p:cNvSpPr>
              <a:spLocks noChangeShapeType="1"/>
            </p:cNvSpPr>
            <p:nvPr/>
          </p:nvSpPr>
          <p:spPr bwMode="auto">
            <a:xfrm>
              <a:off x="4121" y="2034"/>
              <a:ext cx="12" cy="1"/>
            </a:xfrm>
            <a:prstGeom prst="line">
              <a:avLst/>
            </a:prstGeom>
            <a:noFill/>
            <a:ln w="28575">
              <a:solidFill>
                <a:srgbClr val="0000FF"/>
              </a:solidFill>
              <a:round/>
              <a:headEnd/>
              <a:tailEnd/>
            </a:ln>
          </p:spPr>
          <p:txBody>
            <a:bodyPr/>
            <a:lstStyle/>
            <a:p>
              <a:endParaRPr lang="en-GB"/>
            </a:p>
          </p:txBody>
        </p:sp>
        <p:sp>
          <p:nvSpPr>
            <p:cNvPr id="376740" name="Line 1956"/>
            <p:cNvSpPr>
              <a:spLocks noChangeShapeType="1"/>
            </p:cNvSpPr>
            <p:nvPr/>
          </p:nvSpPr>
          <p:spPr bwMode="auto">
            <a:xfrm>
              <a:off x="4133" y="2034"/>
              <a:ext cx="13" cy="1"/>
            </a:xfrm>
            <a:prstGeom prst="line">
              <a:avLst/>
            </a:prstGeom>
            <a:noFill/>
            <a:ln w="28575">
              <a:solidFill>
                <a:srgbClr val="0000FF"/>
              </a:solidFill>
              <a:round/>
              <a:headEnd/>
              <a:tailEnd/>
            </a:ln>
          </p:spPr>
          <p:txBody>
            <a:bodyPr/>
            <a:lstStyle/>
            <a:p>
              <a:endParaRPr lang="en-GB"/>
            </a:p>
          </p:txBody>
        </p:sp>
        <p:sp>
          <p:nvSpPr>
            <p:cNvPr id="376741" name="Line 1957"/>
            <p:cNvSpPr>
              <a:spLocks noChangeShapeType="1"/>
            </p:cNvSpPr>
            <p:nvPr/>
          </p:nvSpPr>
          <p:spPr bwMode="auto">
            <a:xfrm>
              <a:off x="4146" y="2034"/>
              <a:ext cx="6" cy="1"/>
            </a:xfrm>
            <a:prstGeom prst="line">
              <a:avLst/>
            </a:prstGeom>
            <a:noFill/>
            <a:ln w="28575">
              <a:solidFill>
                <a:srgbClr val="0000FF"/>
              </a:solidFill>
              <a:round/>
              <a:headEnd/>
              <a:tailEnd/>
            </a:ln>
          </p:spPr>
          <p:txBody>
            <a:bodyPr/>
            <a:lstStyle/>
            <a:p>
              <a:endParaRPr lang="en-GB"/>
            </a:p>
          </p:txBody>
        </p:sp>
        <p:sp>
          <p:nvSpPr>
            <p:cNvPr id="376742" name="Line 1958"/>
            <p:cNvSpPr>
              <a:spLocks noChangeShapeType="1"/>
            </p:cNvSpPr>
            <p:nvPr/>
          </p:nvSpPr>
          <p:spPr bwMode="auto">
            <a:xfrm>
              <a:off x="4152" y="2034"/>
              <a:ext cx="12" cy="1"/>
            </a:xfrm>
            <a:prstGeom prst="line">
              <a:avLst/>
            </a:prstGeom>
            <a:noFill/>
            <a:ln w="28575">
              <a:solidFill>
                <a:srgbClr val="0000FF"/>
              </a:solidFill>
              <a:round/>
              <a:headEnd/>
              <a:tailEnd/>
            </a:ln>
          </p:spPr>
          <p:txBody>
            <a:bodyPr/>
            <a:lstStyle/>
            <a:p>
              <a:endParaRPr lang="en-GB"/>
            </a:p>
          </p:txBody>
        </p:sp>
        <p:sp>
          <p:nvSpPr>
            <p:cNvPr id="376743" name="Line 1959"/>
            <p:cNvSpPr>
              <a:spLocks noChangeShapeType="1"/>
            </p:cNvSpPr>
            <p:nvPr/>
          </p:nvSpPr>
          <p:spPr bwMode="auto">
            <a:xfrm>
              <a:off x="4164" y="2034"/>
              <a:ext cx="12" cy="1"/>
            </a:xfrm>
            <a:prstGeom prst="line">
              <a:avLst/>
            </a:prstGeom>
            <a:noFill/>
            <a:ln w="28575">
              <a:solidFill>
                <a:srgbClr val="0000FF"/>
              </a:solidFill>
              <a:round/>
              <a:headEnd/>
              <a:tailEnd/>
            </a:ln>
          </p:spPr>
          <p:txBody>
            <a:bodyPr/>
            <a:lstStyle/>
            <a:p>
              <a:endParaRPr lang="en-GB"/>
            </a:p>
          </p:txBody>
        </p:sp>
        <p:sp>
          <p:nvSpPr>
            <p:cNvPr id="376744" name="Line 1960"/>
            <p:cNvSpPr>
              <a:spLocks noChangeShapeType="1"/>
            </p:cNvSpPr>
            <p:nvPr/>
          </p:nvSpPr>
          <p:spPr bwMode="auto">
            <a:xfrm>
              <a:off x="4176" y="2034"/>
              <a:ext cx="6" cy="1"/>
            </a:xfrm>
            <a:prstGeom prst="line">
              <a:avLst/>
            </a:prstGeom>
            <a:noFill/>
            <a:ln w="28575">
              <a:solidFill>
                <a:srgbClr val="0000FF"/>
              </a:solidFill>
              <a:round/>
              <a:headEnd/>
              <a:tailEnd/>
            </a:ln>
          </p:spPr>
          <p:txBody>
            <a:bodyPr/>
            <a:lstStyle/>
            <a:p>
              <a:endParaRPr lang="en-GB"/>
            </a:p>
          </p:txBody>
        </p:sp>
        <p:sp>
          <p:nvSpPr>
            <p:cNvPr id="376745" name="Line 1961"/>
            <p:cNvSpPr>
              <a:spLocks noChangeShapeType="1"/>
            </p:cNvSpPr>
            <p:nvPr/>
          </p:nvSpPr>
          <p:spPr bwMode="auto">
            <a:xfrm>
              <a:off x="4182" y="2034"/>
              <a:ext cx="13" cy="1"/>
            </a:xfrm>
            <a:prstGeom prst="line">
              <a:avLst/>
            </a:prstGeom>
            <a:noFill/>
            <a:ln w="28575">
              <a:solidFill>
                <a:srgbClr val="0000FF"/>
              </a:solidFill>
              <a:round/>
              <a:headEnd/>
              <a:tailEnd/>
            </a:ln>
          </p:spPr>
          <p:txBody>
            <a:bodyPr/>
            <a:lstStyle/>
            <a:p>
              <a:endParaRPr lang="en-GB"/>
            </a:p>
          </p:txBody>
        </p:sp>
        <p:sp>
          <p:nvSpPr>
            <p:cNvPr id="376746" name="Line 1962"/>
            <p:cNvSpPr>
              <a:spLocks noChangeShapeType="1"/>
            </p:cNvSpPr>
            <p:nvPr/>
          </p:nvSpPr>
          <p:spPr bwMode="auto">
            <a:xfrm>
              <a:off x="4195" y="2034"/>
              <a:ext cx="12" cy="1"/>
            </a:xfrm>
            <a:prstGeom prst="line">
              <a:avLst/>
            </a:prstGeom>
            <a:noFill/>
            <a:ln w="28575">
              <a:solidFill>
                <a:srgbClr val="0000FF"/>
              </a:solidFill>
              <a:round/>
              <a:headEnd/>
              <a:tailEnd/>
            </a:ln>
          </p:spPr>
          <p:txBody>
            <a:bodyPr/>
            <a:lstStyle/>
            <a:p>
              <a:endParaRPr lang="en-GB"/>
            </a:p>
          </p:txBody>
        </p:sp>
        <p:sp>
          <p:nvSpPr>
            <p:cNvPr id="376747" name="Line 1963"/>
            <p:cNvSpPr>
              <a:spLocks noChangeShapeType="1"/>
            </p:cNvSpPr>
            <p:nvPr/>
          </p:nvSpPr>
          <p:spPr bwMode="auto">
            <a:xfrm>
              <a:off x="4207" y="2034"/>
              <a:ext cx="6" cy="1"/>
            </a:xfrm>
            <a:prstGeom prst="line">
              <a:avLst/>
            </a:prstGeom>
            <a:noFill/>
            <a:ln w="28575">
              <a:solidFill>
                <a:srgbClr val="0000FF"/>
              </a:solidFill>
              <a:round/>
              <a:headEnd/>
              <a:tailEnd/>
            </a:ln>
          </p:spPr>
          <p:txBody>
            <a:bodyPr/>
            <a:lstStyle/>
            <a:p>
              <a:endParaRPr lang="en-GB"/>
            </a:p>
          </p:txBody>
        </p:sp>
        <p:sp>
          <p:nvSpPr>
            <p:cNvPr id="376748" name="Line 1964"/>
            <p:cNvSpPr>
              <a:spLocks noChangeShapeType="1"/>
            </p:cNvSpPr>
            <p:nvPr/>
          </p:nvSpPr>
          <p:spPr bwMode="auto">
            <a:xfrm>
              <a:off x="4213" y="2034"/>
              <a:ext cx="12" cy="1"/>
            </a:xfrm>
            <a:prstGeom prst="line">
              <a:avLst/>
            </a:prstGeom>
            <a:noFill/>
            <a:ln w="28575">
              <a:solidFill>
                <a:srgbClr val="0000FF"/>
              </a:solidFill>
              <a:round/>
              <a:headEnd/>
              <a:tailEnd/>
            </a:ln>
          </p:spPr>
          <p:txBody>
            <a:bodyPr/>
            <a:lstStyle/>
            <a:p>
              <a:endParaRPr lang="en-GB"/>
            </a:p>
          </p:txBody>
        </p:sp>
        <p:sp>
          <p:nvSpPr>
            <p:cNvPr id="376749" name="Line 1965"/>
            <p:cNvSpPr>
              <a:spLocks noChangeShapeType="1"/>
            </p:cNvSpPr>
            <p:nvPr/>
          </p:nvSpPr>
          <p:spPr bwMode="auto">
            <a:xfrm>
              <a:off x="4225" y="2034"/>
              <a:ext cx="12" cy="6"/>
            </a:xfrm>
            <a:prstGeom prst="line">
              <a:avLst/>
            </a:prstGeom>
            <a:noFill/>
            <a:ln w="28575">
              <a:solidFill>
                <a:srgbClr val="0000FF"/>
              </a:solidFill>
              <a:round/>
              <a:headEnd/>
              <a:tailEnd/>
            </a:ln>
          </p:spPr>
          <p:txBody>
            <a:bodyPr/>
            <a:lstStyle/>
            <a:p>
              <a:endParaRPr lang="en-GB"/>
            </a:p>
          </p:txBody>
        </p:sp>
        <p:sp>
          <p:nvSpPr>
            <p:cNvPr id="376750" name="Line 1966"/>
            <p:cNvSpPr>
              <a:spLocks noChangeShapeType="1"/>
            </p:cNvSpPr>
            <p:nvPr/>
          </p:nvSpPr>
          <p:spPr bwMode="auto">
            <a:xfrm>
              <a:off x="4237" y="2040"/>
              <a:ext cx="7" cy="1"/>
            </a:xfrm>
            <a:prstGeom prst="line">
              <a:avLst/>
            </a:prstGeom>
            <a:noFill/>
            <a:ln w="28575">
              <a:solidFill>
                <a:srgbClr val="0000FF"/>
              </a:solidFill>
              <a:round/>
              <a:headEnd/>
              <a:tailEnd/>
            </a:ln>
          </p:spPr>
          <p:txBody>
            <a:bodyPr/>
            <a:lstStyle/>
            <a:p>
              <a:endParaRPr lang="en-GB"/>
            </a:p>
          </p:txBody>
        </p:sp>
        <p:sp>
          <p:nvSpPr>
            <p:cNvPr id="376751" name="Line 1967"/>
            <p:cNvSpPr>
              <a:spLocks noChangeShapeType="1"/>
            </p:cNvSpPr>
            <p:nvPr/>
          </p:nvSpPr>
          <p:spPr bwMode="auto">
            <a:xfrm>
              <a:off x="4244" y="2040"/>
              <a:ext cx="12" cy="1"/>
            </a:xfrm>
            <a:prstGeom prst="line">
              <a:avLst/>
            </a:prstGeom>
            <a:noFill/>
            <a:ln w="28575">
              <a:solidFill>
                <a:srgbClr val="0000FF"/>
              </a:solidFill>
              <a:round/>
              <a:headEnd/>
              <a:tailEnd/>
            </a:ln>
          </p:spPr>
          <p:txBody>
            <a:bodyPr/>
            <a:lstStyle/>
            <a:p>
              <a:endParaRPr lang="en-GB"/>
            </a:p>
          </p:txBody>
        </p:sp>
        <p:sp>
          <p:nvSpPr>
            <p:cNvPr id="376752" name="Line 1968"/>
            <p:cNvSpPr>
              <a:spLocks noChangeShapeType="1"/>
            </p:cNvSpPr>
            <p:nvPr/>
          </p:nvSpPr>
          <p:spPr bwMode="auto">
            <a:xfrm>
              <a:off x="4256" y="2040"/>
              <a:ext cx="12" cy="1"/>
            </a:xfrm>
            <a:prstGeom prst="line">
              <a:avLst/>
            </a:prstGeom>
            <a:noFill/>
            <a:ln w="28575">
              <a:solidFill>
                <a:srgbClr val="0000FF"/>
              </a:solidFill>
              <a:round/>
              <a:headEnd/>
              <a:tailEnd/>
            </a:ln>
          </p:spPr>
          <p:txBody>
            <a:bodyPr/>
            <a:lstStyle/>
            <a:p>
              <a:endParaRPr lang="en-GB"/>
            </a:p>
          </p:txBody>
        </p:sp>
        <p:sp>
          <p:nvSpPr>
            <p:cNvPr id="376753" name="Line 1969"/>
            <p:cNvSpPr>
              <a:spLocks noChangeShapeType="1"/>
            </p:cNvSpPr>
            <p:nvPr/>
          </p:nvSpPr>
          <p:spPr bwMode="auto">
            <a:xfrm>
              <a:off x="4268" y="2040"/>
              <a:ext cx="6" cy="1"/>
            </a:xfrm>
            <a:prstGeom prst="line">
              <a:avLst/>
            </a:prstGeom>
            <a:noFill/>
            <a:ln w="28575">
              <a:solidFill>
                <a:srgbClr val="0000FF"/>
              </a:solidFill>
              <a:round/>
              <a:headEnd/>
              <a:tailEnd/>
            </a:ln>
          </p:spPr>
          <p:txBody>
            <a:bodyPr/>
            <a:lstStyle/>
            <a:p>
              <a:endParaRPr lang="en-GB"/>
            </a:p>
          </p:txBody>
        </p:sp>
        <p:sp>
          <p:nvSpPr>
            <p:cNvPr id="376754" name="Line 1970"/>
            <p:cNvSpPr>
              <a:spLocks noChangeShapeType="1"/>
            </p:cNvSpPr>
            <p:nvPr/>
          </p:nvSpPr>
          <p:spPr bwMode="auto">
            <a:xfrm>
              <a:off x="4274" y="2040"/>
              <a:ext cx="12" cy="1"/>
            </a:xfrm>
            <a:prstGeom prst="line">
              <a:avLst/>
            </a:prstGeom>
            <a:noFill/>
            <a:ln w="28575">
              <a:solidFill>
                <a:srgbClr val="0000FF"/>
              </a:solidFill>
              <a:round/>
              <a:headEnd/>
              <a:tailEnd/>
            </a:ln>
          </p:spPr>
          <p:txBody>
            <a:bodyPr/>
            <a:lstStyle/>
            <a:p>
              <a:endParaRPr lang="en-GB"/>
            </a:p>
          </p:txBody>
        </p:sp>
        <p:sp>
          <p:nvSpPr>
            <p:cNvPr id="376755" name="Line 1971"/>
            <p:cNvSpPr>
              <a:spLocks noChangeShapeType="1"/>
            </p:cNvSpPr>
            <p:nvPr/>
          </p:nvSpPr>
          <p:spPr bwMode="auto">
            <a:xfrm>
              <a:off x="4286" y="2040"/>
              <a:ext cx="13" cy="1"/>
            </a:xfrm>
            <a:prstGeom prst="line">
              <a:avLst/>
            </a:prstGeom>
            <a:noFill/>
            <a:ln w="28575">
              <a:solidFill>
                <a:srgbClr val="0000FF"/>
              </a:solidFill>
              <a:round/>
              <a:headEnd/>
              <a:tailEnd/>
            </a:ln>
          </p:spPr>
          <p:txBody>
            <a:bodyPr/>
            <a:lstStyle/>
            <a:p>
              <a:endParaRPr lang="en-GB"/>
            </a:p>
          </p:txBody>
        </p:sp>
        <p:sp>
          <p:nvSpPr>
            <p:cNvPr id="376756" name="Line 1972"/>
            <p:cNvSpPr>
              <a:spLocks noChangeShapeType="1"/>
            </p:cNvSpPr>
            <p:nvPr/>
          </p:nvSpPr>
          <p:spPr bwMode="auto">
            <a:xfrm>
              <a:off x="4299" y="2040"/>
              <a:ext cx="6" cy="1"/>
            </a:xfrm>
            <a:prstGeom prst="line">
              <a:avLst/>
            </a:prstGeom>
            <a:noFill/>
            <a:ln w="28575">
              <a:solidFill>
                <a:srgbClr val="0000FF"/>
              </a:solidFill>
              <a:round/>
              <a:headEnd/>
              <a:tailEnd/>
            </a:ln>
          </p:spPr>
          <p:txBody>
            <a:bodyPr/>
            <a:lstStyle/>
            <a:p>
              <a:endParaRPr lang="en-GB"/>
            </a:p>
          </p:txBody>
        </p:sp>
        <p:sp>
          <p:nvSpPr>
            <p:cNvPr id="376757" name="Line 1973"/>
            <p:cNvSpPr>
              <a:spLocks noChangeShapeType="1"/>
            </p:cNvSpPr>
            <p:nvPr/>
          </p:nvSpPr>
          <p:spPr bwMode="auto">
            <a:xfrm>
              <a:off x="4305" y="2040"/>
              <a:ext cx="12" cy="1"/>
            </a:xfrm>
            <a:prstGeom prst="line">
              <a:avLst/>
            </a:prstGeom>
            <a:noFill/>
            <a:ln w="28575">
              <a:solidFill>
                <a:srgbClr val="0000FF"/>
              </a:solidFill>
              <a:round/>
              <a:headEnd/>
              <a:tailEnd/>
            </a:ln>
          </p:spPr>
          <p:txBody>
            <a:bodyPr/>
            <a:lstStyle/>
            <a:p>
              <a:endParaRPr lang="en-GB"/>
            </a:p>
          </p:txBody>
        </p:sp>
        <p:sp>
          <p:nvSpPr>
            <p:cNvPr id="376758" name="Line 1974"/>
            <p:cNvSpPr>
              <a:spLocks noChangeShapeType="1"/>
            </p:cNvSpPr>
            <p:nvPr/>
          </p:nvSpPr>
          <p:spPr bwMode="auto">
            <a:xfrm>
              <a:off x="4317" y="2040"/>
              <a:ext cx="12" cy="1"/>
            </a:xfrm>
            <a:prstGeom prst="line">
              <a:avLst/>
            </a:prstGeom>
            <a:noFill/>
            <a:ln w="28575">
              <a:solidFill>
                <a:srgbClr val="0000FF"/>
              </a:solidFill>
              <a:round/>
              <a:headEnd/>
              <a:tailEnd/>
            </a:ln>
          </p:spPr>
          <p:txBody>
            <a:bodyPr/>
            <a:lstStyle/>
            <a:p>
              <a:endParaRPr lang="en-GB"/>
            </a:p>
          </p:txBody>
        </p:sp>
        <p:sp>
          <p:nvSpPr>
            <p:cNvPr id="376759" name="Line 1975"/>
            <p:cNvSpPr>
              <a:spLocks noChangeShapeType="1"/>
            </p:cNvSpPr>
            <p:nvPr/>
          </p:nvSpPr>
          <p:spPr bwMode="auto">
            <a:xfrm>
              <a:off x="4329" y="2040"/>
              <a:ext cx="6" cy="1"/>
            </a:xfrm>
            <a:prstGeom prst="line">
              <a:avLst/>
            </a:prstGeom>
            <a:noFill/>
            <a:ln w="28575">
              <a:solidFill>
                <a:srgbClr val="0000FF"/>
              </a:solidFill>
              <a:round/>
              <a:headEnd/>
              <a:tailEnd/>
            </a:ln>
          </p:spPr>
          <p:txBody>
            <a:bodyPr/>
            <a:lstStyle/>
            <a:p>
              <a:endParaRPr lang="en-GB"/>
            </a:p>
          </p:txBody>
        </p:sp>
        <p:sp>
          <p:nvSpPr>
            <p:cNvPr id="376760" name="Line 1976"/>
            <p:cNvSpPr>
              <a:spLocks noChangeShapeType="1"/>
            </p:cNvSpPr>
            <p:nvPr/>
          </p:nvSpPr>
          <p:spPr bwMode="auto">
            <a:xfrm>
              <a:off x="4335" y="2040"/>
              <a:ext cx="13" cy="1"/>
            </a:xfrm>
            <a:prstGeom prst="line">
              <a:avLst/>
            </a:prstGeom>
            <a:noFill/>
            <a:ln w="28575">
              <a:solidFill>
                <a:srgbClr val="0000FF"/>
              </a:solidFill>
              <a:round/>
              <a:headEnd/>
              <a:tailEnd/>
            </a:ln>
          </p:spPr>
          <p:txBody>
            <a:bodyPr/>
            <a:lstStyle/>
            <a:p>
              <a:endParaRPr lang="en-GB"/>
            </a:p>
          </p:txBody>
        </p:sp>
        <p:sp>
          <p:nvSpPr>
            <p:cNvPr id="376761" name="Line 1977"/>
            <p:cNvSpPr>
              <a:spLocks noChangeShapeType="1"/>
            </p:cNvSpPr>
            <p:nvPr/>
          </p:nvSpPr>
          <p:spPr bwMode="auto">
            <a:xfrm>
              <a:off x="4348" y="2040"/>
              <a:ext cx="6" cy="1"/>
            </a:xfrm>
            <a:prstGeom prst="line">
              <a:avLst/>
            </a:prstGeom>
            <a:noFill/>
            <a:ln w="28575">
              <a:solidFill>
                <a:srgbClr val="0000FF"/>
              </a:solidFill>
              <a:round/>
              <a:headEnd/>
              <a:tailEnd/>
            </a:ln>
          </p:spPr>
          <p:txBody>
            <a:bodyPr/>
            <a:lstStyle/>
            <a:p>
              <a:endParaRPr lang="en-GB"/>
            </a:p>
          </p:txBody>
        </p:sp>
        <p:sp>
          <p:nvSpPr>
            <p:cNvPr id="376762" name="Line 1978"/>
            <p:cNvSpPr>
              <a:spLocks noChangeShapeType="1"/>
            </p:cNvSpPr>
            <p:nvPr/>
          </p:nvSpPr>
          <p:spPr bwMode="auto">
            <a:xfrm>
              <a:off x="4354" y="2040"/>
              <a:ext cx="12" cy="1"/>
            </a:xfrm>
            <a:prstGeom prst="line">
              <a:avLst/>
            </a:prstGeom>
            <a:noFill/>
            <a:ln w="28575">
              <a:solidFill>
                <a:srgbClr val="0000FF"/>
              </a:solidFill>
              <a:round/>
              <a:headEnd/>
              <a:tailEnd/>
            </a:ln>
          </p:spPr>
          <p:txBody>
            <a:bodyPr/>
            <a:lstStyle/>
            <a:p>
              <a:endParaRPr lang="en-GB"/>
            </a:p>
          </p:txBody>
        </p:sp>
        <p:sp>
          <p:nvSpPr>
            <p:cNvPr id="376763" name="Line 1979"/>
            <p:cNvSpPr>
              <a:spLocks noChangeShapeType="1"/>
            </p:cNvSpPr>
            <p:nvPr/>
          </p:nvSpPr>
          <p:spPr bwMode="auto">
            <a:xfrm>
              <a:off x="4366" y="2040"/>
              <a:ext cx="12" cy="1"/>
            </a:xfrm>
            <a:prstGeom prst="line">
              <a:avLst/>
            </a:prstGeom>
            <a:noFill/>
            <a:ln w="28575">
              <a:solidFill>
                <a:srgbClr val="0000FF"/>
              </a:solidFill>
              <a:round/>
              <a:headEnd/>
              <a:tailEnd/>
            </a:ln>
          </p:spPr>
          <p:txBody>
            <a:bodyPr/>
            <a:lstStyle/>
            <a:p>
              <a:endParaRPr lang="en-GB"/>
            </a:p>
          </p:txBody>
        </p:sp>
        <p:sp>
          <p:nvSpPr>
            <p:cNvPr id="376764" name="Line 1980"/>
            <p:cNvSpPr>
              <a:spLocks noChangeShapeType="1"/>
            </p:cNvSpPr>
            <p:nvPr/>
          </p:nvSpPr>
          <p:spPr bwMode="auto">
            <a:xfrm>
              <a:off x="4378" y="2040"/>
              <a:ext cx="6" cy="1"/>
            </a:xfrm>
            <a:prstGeom prst="line">
              <a:avLst/>
            </a:prstGeom>
            <a:noFill/>
            <a:ln w="28575">
              <a:solidFill>
                <a:srgbClr val="0000FF"/>
              </a:solidFill>
              <a:round/>
              <a:headEnd/>
              <a:tailEnd/>
            </a:ln>
          </p:spPr>
          <p:txBody>
            <a:bodyPr/>
            <a:lstStyle/>
            <a:p>
              <a:endParaRPr lang="en-GB"/>
            </a:p>
          </p:txBody>
        </p:sp>
        <p:sp>
          <p:nvSpPr>
            <p:cNvPr id="376765" name="Line 1981"/>
            <p:cNvSpPr>
              <a:spLocks noChangeShapeType="1"/>
            </p:cNvSpPr>
            <p:nvPr/>
          </p:nvSpPr>
          <p:spPr bwMode="auto">
            <a:xfrm>
              <a:off x="4384" y="2040"/>
              <a:ext cx="13" cy="1"/>
            </a:xfrm>
            <a:prstGeom prst="line">
              <a:avLst/>
            </a:prstGeom>
            <a:noFill/>
            <a:ln w="28575">
              <a:solidFill>
                <a:srgbClr val="0000FF"/>
              </a:solidFill>
              <a:round/>
              <a:headEnd/>
              <a:tailEnd/>
            </a:ln>
          </p:spPr>
          <p:txBody>
            <a:bodyPr/>
            <a:lstStyle/>
            <a:p>
              <a:endParaRPr lang="en-GB"/>
            </a:p>
          </p:txBody>
        </p:sp>
        <p:sp>
          <p:nvSpPr>
            <p:cNvPr id="376766" name="Line 1982"/>
            <p:cNvSpPr>
              <a:spLocks noChangeShapeType="1"/>
            </p:cNvSpPr>
            <p:nvPr/>
          </p:nvSpPr>
          <p:spPr bwMode="auto">
            <a:xfrm>
              <a:off x="4397" y="2040"/>
              <a:ext cx="12" cy="1"/>
            </a:xfrm>
            <a:prstGeom prst="line">
              <a:avLst/>
            </a:prstGeom>
            <a:noFill/>
            <a:ln w="28575">
              <a:solidFill>
                <a:srgbClr val="0000FF"/>
              </a:solidFill>
              <a:round/>
              <a:headEnd/>
              <a:tailEnd/>
            </a:ln>
          </p:spPr>
          <p:txBody>
            <a:bodyPr/>
            <a:lstStyle/>
            <a:p>
              <a:endParaRPr lang="en-GB"/>
            </a:p>
          </p:txBody>
        </p:sp>
        <p:sp>
          <p:nvSpPr>
            <p:cNvPr id="376767" name="Line 1983"/>
            <p:cNvSpPr>
              <a:spLocks noChangeShapeType="1"/>
            </p:cNvSpPr>
            <p:nvPr/>
          </p:nvSpPr>
          <p:spPr bwMode="auto">
            <a:xfrm>
              <a:off x="4409" y="2040"/>
              <a:ext cx="6" cy="1"/>
            </a:xfrm>
            <a:prstGeom prst="line">
              <a:avLst/>
            </a:prstGeom>
            <a:noFill/>
            <a:ln w="28575">
              <a:solidFill>
                <a:srgbClr val="0000FF"/>
              </a:solidFill>
              <a:round/>
              <a:headEnd/>
              <a:tailEnd/>
            </a:ln>
          </p:spPr>
          <p:txBody>
            <a:bodyPr/>
            <a:lstStyle/>
            <a:p>
              <a:endParaRPr lang="en-GB"/>
            </a:p>
          </p:txBody>
        </p:sp>
        <p:sp>
          <p:nvSpPr>
            <p:cNvPr id="376768" name="Line 1984"/>
            <p:cNvSpPr>
              <a:spLocks noChangeShapeType="1"/>
            </p:cNvSpPr>
            <p:nvPr/>
          </p:nvSpPr>
          <p:spPr bwMode="auto">
            <a:xfrm>
              <a:off x="4415" y="2040"/>
              <a:ext cx="12" cy="1"/>
            </a:xfrm>
            <a:prstGeom prst="line">
              <a:avLst/>
            </a:prstGeom>
            <a:noFill/>
            <a:ln w="28575">
              <a:solidFill>
                <a:srgbClr val="0000FF"/>
              </a:solidFill>
              <a:round/>
              <a:headEnd/>
              <a:tailEnd/>
            </a:ln>
          </p:spPr>
          <p:txBody>
            <a:bodyPr/>
            <a:lstStyle/>
            <a:p>
              <a:endParaRPr lang="en-GB"/>
            </a:p>
          </p:txBody>
        </p:sp>
        <p:sp>
          <p:nvSpPr>
            <p:cNvPr id="376769" name="Line 1985"/>
            <p:cNvSpPr>
              <a:spLocks noChangeShapeType="1"/>
            </p:cNvSpPr>
            <p:nvPr/>
          </p:nvSpPr>
          <p:spPr bwMode="auto">
            <a:xfrm>
              <a:off x="4427" y="2040"/>
              <a:ext cx="12" cy="1"/>
            </a:xfrm>
            <a:prstGeom prst="line">
              <a:avLst/>
            </a:prstGeom>
            <a:noFill/>
            <a:ln w="28575">
              <a:solidFill>
                <a:srgbClr val="0000FF"/>
              </a:solidFill>
              <a:round/>
              <a:headEnd/>
              <a:tailEnd/>
            </a:ln>
          </p:spPr>
          <p:txBody>
            <a:bodyPr/>
            <a:lstStyle/>
            <a:p>
              <a:endParaRPr lang="en-GB"/>
            </a:p>
          </p:txBody>
        </p:sp>
        <p:sp>
          <p:nvSpPr>
            <p:cNvPr id="376770" name="Line 1986"/>
            <p:cNvSpPr>
              <a:spLocks noChangeShapeType="1"/>
            </p:cNvSpPr>
            <p:nvPr/>
          </p:nvSpPr>
          <p:spPr bwMode="auto">
            <a:xfrm>
              <a:off x="4439" y="2040"/>
              <a:ext cx="6" cy="1"/>
            </a:xfrm>
            <a:prstGeom prst="line">
              <a:avLst/>
            </a:prstGeom>
            <a:noFill/>
            <a:ln w="28575">
              <a:solidFill>
                <a:srgbClr val="0000FF"/>
              </a:solidFill>
              <a:round/>
              <a:headEnd/>
              <a:tailEnd/>
            </a:ln>
          </p:spPr>
          <p:txBody>
            <a:bodyPr/>
            <a:lstStyle/>
            <a:p>
              <a:endParaRPr lang="en-GB"/>
            </a:p>
          </p:txBody>
        </p:sp>
        <p:sp>
          <p:nvSpPr>
            <p:cNvPr id="376771" name="Line 1987"/>
            <p:cNvSpPr>
              <a:spLocks noChangeShapeType="1"/>
            </p:cNvSpPr>
            <p:nvPr/>
          </p:nvSpPr>
          <p:spPr bwMode="auto">
            <a:xfrm>
              <a:off x="4445" y="2040"/>
              <a:ext cx="13" cy="1"/>
            </a:xfrm>
            <a:prstGeom prst="line">
              <a:avLst/>
            </a:prstGeom>
            <a:noFill/>
            <a:ln w="28575">
              <a:solidFill>
                <a:srgbClr val="0000FF"/>
              </a:solidFill>
              <a:round/>
              <a:headEnd/>
              <a:tailEnd/>
            </a:ln>
          </p:spPr>
          <p:txBody>
            <a:bodyPr/>
            <a:lstStyle/>
            <a:p>
              <a:endParaRPr lang="en-GB"/>
            </a:p>
          </p:txBody>
        </p:sp>
        <p:sp>
          <p:nvSpPr>
            <p:cNvPr id="376772" name="Line 1988"/>
            <p:cNvSpPr>
              <a:spLocks noChangeShapeType="1"/>
            </p:cNvSpPr>
            <p:nvPr/>
          </p:nvSpPr>
          <p:spPr bwMode="auto">
            <a:xfrm>
              <a:off x="4458" y="2040"/>
              <a:ext cx="12" cy="1"/>
            </a:xfrm>
            <a:prstGeom prst="line">
              <a:avLst/>
            </a:prstGeom>
            <a:noFill/>
            <a:ln w="28575">
              <a:solidFill>
                <a:srgbClr val="0000FF"/>
              </a:solidFill>
              <a:round/>
              <a:headEnd/>
              <a:tailEnd/>
            </a:ln>
          </p:spPr>
          <p:txBody>
            <a:bodyPr/>
            <a:lstStyle/>
            <a:p>
              <a:endParaRPr lang="en-GB"/>
            </a:p>
          </p:txBody>
        </p:sp>
        <p:sp>
          <p:nvSpPr>
            <p:cNvPr id="376773" name="Line 1989"/>
            <p:cNvSpPr>
              <a:spLocks noChangeShapeType="1"/>
            </p:cNvSpPr>
            <p:nvPr/>
          </p:nvSpPr>
          <p:spPr bwMode="auto">
            <a:xfrm>
              <a:off x="4470" y="2040"/>
              <a:ext cx="6" cy="1"/>
            </a:xfrm>
            <a:prstGeom prst="line">
              <a:avLst/>
            </a:prstGeom>
            <a:noFill/>
            <a:ln w="28575">
              <a:solidFill>
                <a:srgbClr val="0000FF"/>
              </a:solidFill>
              <a:round/>
              <a:headEnd/>
              <a:tailEnd/>
            </a:ln>
          </p:spPr>
          <p:txBody>
            <a:bodyPr/>
            <a:lstStyle/>
            <a:p>
              <a:endParaRPr lang="en-GB"/>
            </a:p>
          </p:txBody>
        </p:sp>
        <p:sp>
          <p:nvSpPr>
            <p:cNvPr id="376774" name="Line 1990"/>
            <p:cNvSpPr>
              <a:spLocks noChangeShapeType="1"/>
            </p:cNvSpPr>
            <p:nvPr/>
          </p:nvSpPr>
          <p:spPr bwMode="auto">
            <a:xfrm>
              <a:off x="4476" y="2040"/>
              <a:ext cx="12" cy="1"/>
            </a:xfrm>
            <a:prstGeom prst="line">
              <a:avLst/>
            </a:prstGeom>
            <a:noFill/>
            <a:ln w="28575">
              <a:solidFill>
                <a:srgbClr val="0000FF"/>
              </a:solidFill>
              <a:round/>
              <a:headEnd/>
              <a:tailEnd/>
            </a:ln>
          </p:spPr>
          <p:txBody>
            <a:bodyPr/>
            <a:lstStyle/>
            <a:p>
              <a:endParaRPr lang="en-GB"/>
            </a:p>
          </p:txBody>
        </p:sp>
        <p:sp>
          <p:nvSpPr>
            <p:cNvPr id="376775" name="Line 1991"/>
            <p:cNvSpPr>
              <a:spLocks noChangeShapeType="1"/>
            </p:cNvSpPr>
            <p:nvPr/>
          </p:nvSpPr>
          <p:spPr bwMode="auto">
            <a:xfrm>
              <a:off x="4488" y="2040"/>
              <a:ext cx="12" cy="1"/>
            </a:xfrm>
            <a:prstGeom prst="line">
              <a:avLst/>
            </a:prstGeom>
            <a:noFill/>
            <a:ln w="28575">
              <a:solidFill>
                <a:srgbClr val="0000FF"/>
              </a:solidFill>
              <a:round/>
              <a:headEnd/>
              <a:tailEnd/>
            </a:ln>
          </p:spPr>
          <p:txBody>
            <a:bodyPr/>
            <a:lstStyle/>
            <a:p>
              <a:endParaRPr lang="en-GB"/>
            </a:p>
          </p:txBody>
        </p:sp>
        <p:sp>
          <p:nvSpPr>
            <p:cNvPr id="376776" name="Line 1992"/>
            <p:cNvSpPr>
              <a:spLocks noChangeShapeType="1"/>
            </p:cNvSpPr>
            <p:nvPr/>
          </p:nvSpPr>
          <p:spPr bwMode="auto">
            <a:xfrm>
              <a:off x="4500" y="2040"/>
              <a:ext cx="7" cy="1"/>
            </a:xfrm>
            <a:prstGeom prst="line">
              <a:avLst/>
            </a:prstGeom>
            <a:noFill/>
            <a:ln w="28575">
              <a:solidFill>
                <a:srgbClr val="0000FF"/>
              </a:solidFill>
              <a:round/>
              <a:headEnd/>
              <a:tailEnd/>
            </a:ln>
          </p:spPr>
          <p:txBody>
            <a:bodyPr/>
            <a:lstStyle/>
            <a:p>
              <a:endParaRPr lang="en-GB"/>
            </a:p>
          </p:txBody>
        </p:sp>
        <p:sp>
          <p:nvSpPr>
            <p:cNvPr id="376777" name="Line 1993"/>
            <p:cNvSpPr>
              <a:spLocks noChangeShapeType="1"/>
            </p:cNvSpPr>
            <p:nvPr/>
          </p:nvSpPr>
          <p:spPr bwMode="auto">
            <a:xfrm>
              <a:off x="4507" y="2040"/>
              <a:ext cx="12" cy="1"/>
            </a:xfrm>
            <a:prstGeom prst="line">
              <a:avLst/>
            </a:prstGeom>
            <a:noFill/>
            <a:ln w="28575">
              <a:solidFill>
                <a:srgbClr val="0000FF"/>
              </a:solidFill>
              <a:round/>
              <a:headEnd/>
              <a:tailEnd/>
            </a:ln>
          </p:spPr>
          <p:txBody>
            <a:bodyPr/>
            <a:lstStyle/>
            <a:p>
              <a:endParaRPr lang="en-GB"/>
            </a:p>
          </p:txBody>
        </p:sp>
        <p:sp>
          <p:nvSpPr>
            <p:cNvPr id="376778" name="Line 1994"/>
            <p:cNvSpPr>
              <a:spLocks noChangeShapeType="1"/>
            </p:cNvSpPr>
            <p:nvPr/>
          </p:nvSpPr>
          <p:spPr bwMode="auto">
            <a:xfrm>
              <a:off x="4519" y="2040"/>
              <a:ext cx="12" cy="1"/>
            </a:xfrm>
            <a:prstGeom prst="line">
              <a:avLst/>
            </a:prstGeom>
            <a:noFill/>
            <a:ln w="28575">
              <a:solidFill>
                <a:srgbClr val="0000FF"/>
              </a:solidFill>
              <a:round/>
              <a:headEnd/>
              <a:tailEnd/>
            </a:ln>
          </p:spPr>
          <p:txBody>
            <a:bodyPr/>
            <a:lstStyle/>
            <a:p>
              <a:endParaRPr lang="en-GB"/>
            </a:p>
          </p:txBody>
        </p:sp>
        <p:sp>
          <p:nvSpPr>
            <p:cNvPr id="376779" name="Line 1995"/>
            <p:cNvSpPr>
              <a:spLocks noChangeShapeType="1"/>
            </p:cNvSpPr>
            <p:nvPr/>
          </p:nvSpPr>
          <p:spPr bwMode="auto">
            <a:xfrm>
              <a:off x="4531" y="2040"/>
              <a:ext cx="6" cy="1"/>
            </a:xfrm>
            <a:prstGeom prst="line">
              <a:avLst/>
            </a:prstGeom>
            <a:noFill/>
            <a:ln w="28575">
              <a:solidFill>
                <a:srgbClr val="0000FF"/>
              </a:solidFill>
              <a:round/>
              <a:headEnd/>
              <a:tailEnd/>
            </a:ln>
          </p:spPr>
          <p:txBody>
            <a:bodyPr/>
            <a:lstStyle/>
            <a:p>
              <a:endParaRPr lang="en-GB"/>
            </a:p>
          </p:txBody>
        </p:sp>
        <p:sp>
          <p:nvSpPr>
            <p:cNvPr id="376780" name="Line 1996"/>
            <p:cNvSpPr>
              <a:spLocks noChangeShapeType="1"/>
            </p:cNvSpPr>
            <p:nvPr/>
          </p:nvSpPr>
          <p:spPr bwMode="auto">
            <a:xfrm>
              <a:off x="4537" y="2040"/>
              <a:ext cx="12" cy="1"/>
            </a:xfrm>
            <a:prstGeom prst="line">
              <a:avLst/>
            </a:prstGeom>
            <a:noFill/>
            <a:ln w="28575">
              <a:solidFill>
                <a:srgbClr val="0000FF"/>
              </a:solidFill>
              <a:round/>
              <a:headEnd/>
              <a:tailEnd/>
            </a:ln>
          </p:spPr>
          <p:txBody>
            <a:bodyPr/>
            <a:lstStyle/>
            <a:p>
              <a:endParaRPr lang="en-GB"/>
            </a:p>
          </p:txBody>
        </p:sp>
        <p:sp>
          <p:nvSpPr>
            <p:cNvPr id="376781" name="Line 1997"/>
            <p:cNvSpPr>
              <a:spLocks noChangeShapeType="1"/>
            </p:cNvSpPr>
            <p:nvPr/>
          </p:nvSpPr>
          <p:spPr bwMode="auto">
            <a:xfrm>
              <a:off x="4549" y="2040"/>
              <a:ext cx="13" cy="1"/>
            </a:xfrm>
            <a:prstGeom prst="line">
              <a:avLst/>
            </a:prstGeom>
            <a:noFill/>
            <a:ln w="28575">
              <a:solidFill>
                <a:srgbClr val="0000FF"/>
              </a:solidFill>
              <a:round/>
              <a:headEnd/>
              <a:tailEnd/>
            </a:ln>
          </p:spPr>
          <p:txBody>
            <a:bodyPr/>
            <a:lstStyle/>
            <a:p>
              <a:endParaRPr lang="en-GB"/>
            </a:p>
          </p:txBody>
        </p:sp>
        <p:sp>
          <p:nvSpPr>
            <p:cNvPr id="376782" name="Line 1998"/>
            <p:cNvSpPr>
              <a:spLocks noChangeShapeType="1"/>
            </p:cNvSpPr>
            <p:nvPr/>
          </p:nvSpPr>
          <p:spPr bwMode="auto">
            <a:xfrm>
              <a:off x="4562" y="2040"/>
              <a:ext cx="6" cy="1"/>
            </a:xfrm>
            <a:prstGeom prst="line">
              <a:avLst/>
            </a:prstGeom>
            <a:noFill/>
            <a:ln w="28575">
              <a:solidFill>
                <a:srgbClr val="0000FF"/>
              </a:solidFill>
              <a:round/>
              <a:headEnd/>
              <a:tailEnd/>
            </a:ln>
          </p:spPr>
          <p:txBody>
            <a:bodyPr/>
            <a:lstStyle/>
            <a:p>
              <a:endParaRPr lang="en-GB"/>
            </a:p>
          </p:txBody>
        </p:sp>
        <p:sp>
          <p:nvSpPr>
            <p:cNvPr id="376783" name="Line 1999"/>
            <p:cNvSpPr>
              <a:spLocks noChangeShapeType="1"/>
            </p:cNvSpPr>
            <p:nvPr/>
          </p:nvSpPr>
          <p:spPr bwMode="auto">
            <a:xfrm>
              <a:off x="4568" y="2040"/>
              <a:ext cx="12" cy="1"/>
            </a:xfrm>
            <a:prstGeom prst="line">
              <a:avLst/>
            </a:prstGeom>
            <a:noFill/>
            <a:ln w="28575">
              <a:solidFill>
                <a:srgbClr val="0000FF"/>
              </a:solidFill>
              <a:round/>
              <a:headEnd/>
              <a:tailEnd/>
            </a:ln>
          </p:spPr>
          <p:txBody>
            <a:bodyPr/>
            <a:lstStyle/>
            <a:p>
              <a:endParaRPr lang="en-GB"/>
            </a:p>
          </p:txBody>
        </p:sp>
        <p:sp>
          <p:nvSpPr>
            <p:cNvPr id="376784" name="Line 2000"/>
            <p:cNvSpPr>
              <a:spLocks noChangeShapeType="1"/>
            </p:cNvSpPr>
            <p:nvPr/>
          </p:nvSpPr>
          <p:spPr bwMode="auto">
            <a:xfrm>
              <a:off x="4580" y="2040"/>
              <a:ext cx="12" cy="1"/>
            </a:xfrm>
            <a:prstGeom prst="line">
              <a:avLst/>
            </a:prstGeom>
            <a:noFill/>
            <a:ln w="28575">
              <a:solidFill>
                <a:srgbClr val="0000FF"/>
              </a:solidFill>
              <a:round/>
              <a:headEnd/>
              <a:tailEnd/>
            </a:ln>
          </p:spPr>
          <p:txBody>
            <a:bodyPr/>
            <a:lstStyle/>
            <a:p>
              <a:endParaRPr lang="en-GB"/>
            </a:p>
          </p:txBody>
        </p:sp>
        <p:sp>
          <p:nvSpPr>
            <p:cNvPr id="376785" name="Line 2001"/>
            <p:cNvSpPr>
              <a:spLocks noChangeShapeType="1"/>
            </p:cNvSpPr>
            <p:nvPr/>
          </p:nvSpPr>
          <p:spPr bwMode="auto">
            <a:xfrm>
              <a:off x="4592" y="2040"/>
              <a:ext cx="6" cy="1"/>
            </a:xfrm>
            <a:prstGeom prst="line">
              <a:avLst/>
            </a:prstGeom>
            <a:noFill/>
            <a:ln w="28575">
              <a:solidFill>
                <a:srgbClr val="0000FF"/>
              </a:solidFill>
              <a:round/>
              <a:headEnd/>
              <a:tailEnd/>
            </a:ln>
          </p:spPr>
          <p:txBody>
            <a:bodyPr/>
            <a:lstStyle/>
            <a:p>
              <a:endParaRPr lang="en-GB"/>
            </a:p>
          </p:txBody>
        </p:sp>
        <p:sp>
          <p:nvSpPr>
            <p:cNvPr id="376786" name="Line 2002"/>
            <p:cNvSpPr>
              <a:spLocks noChangeShapeType="1"/>
            </p:cNvSpPr>
            <p:nvPr/>
          </p:nvSpPr>
          <p:spPr bwMode="auto">
            <a:xfrm>
              <a:off x="4598" y="2040"/>
              <a:ext cx="13" cy="1"/>
            </a:xfrm>
            <a:prstGeom prst="line">
              <a:avLst/>
            </a:prstGeom>
            <a:noFill/>
            <a:ln w="28575">
              <a:solidFill>
                <a:srgbClr val="0000FF"/>
              </a:solidFill>
              <a:round/>
              <a:headEnd/>
              <a:tailEnd/>
            </a:ln>
          </p:spPr>
          <p:txBody>
            <a:bodyPr/>
            <a:lstStyle/>
            <a:p>
              <a:endParaRPr lang="en-GB"/>
            </a:p>
          </p:txBody>
        </p:sp>
        <p:sp>
          <p:nvSpPr>
            <p:cNvPr id="376787" name="Line 2003"/>
            <p:cNvSpPr>
              <a:spLocks noChangeShapeType="1"/>
            </p:cNvSpPr>
            <p:nvPr/>
          </p:nvSpPr>
          <p:spPr bwMode="auto">
            <a:xfrm>
              <a:off x="4611" y="2040"/>
              <a:ext cx="12" cy="1"/>
            </a:xfrm>
            <a:prstGeom prst="line">
              <a:avLst/>
            </a:prstGeom>
            <a:noFill/>
            <a:ln w="28575">
              <a:solidFill>
                <a:srgbClr val="0000FF"/>
              </a:solidFill>
              <a:round/>
              <a:headEnd/>
              <a:tailEnd/>
            </a:ln>
          </p:spPr>
          <p:txBody>
            <a:bodyPr/>
            <a:lstStyle/>
            <a:p>
              <a:endParaRPr lang="en-GB"/>
            </a:p>
          </p:txBody>
        </p:sp>
        <p:sp>
          <p:nvSpPr>
            <p:cNvPr id="376788" name="Line 2004"/>
            <p:cNvSpPr>
              <a:spLocks noChangeShapeType="1"/>
            </p:cNvSpPr>
            <p:nvPr/>
          </p:nvSpPr>
          <p:spPr bwMode="auto">
            <a:xfrm>
              <a:off x="4623" y="2040"/>
              <a:ext cx="6" cy="1"/>
            </a:xfrm>
            <a:prstGeom prst="line">
              <a:avLst/>
            </a:prstGeom>
            <a:noFill/>
            <a:ln w="28575">
              <a:solidFill>
                <a:srgbClr val="0000FF"/>
              </a:solidFill>
              <a:round/>
              <a:headEnd/>
              <a:tailEnd/>
            </a:ln>
          </p:spPr>
          <p:txBody>
            <a:bodyPr/>
            <a:lstStyle/>
            <a:p>
              <a:endParaRPr lang="en-GB"/>
            </a:p>
          </p:txBody>
        </p:sp>
        <p:sp>
          <p:nvSpPr>
            <p:cNvPr id="376789" name="Line 2005"/>
            <p:cNvSpPr>
              <a:spLocks noChangeShapeType="1"/>
            </p:cNvSpPr>
            <p:nvPr/>
          </p:nvSpPr>
          <p:spPr bwMode="auto">
            <a:xfrm>
              <a:off x="4629" y="2040"/>
              <a:ext cx="12" cy="1"/>
            </a:xfrm>
            <a:prstGeom prst="line">
              <a:avLst/>
            </a:prstGeom>
            <a:noFill/>
            <a:ln w="28575">
              <a:solidFill>
                <a:srgbClr val="0000FF"/>
              </a:solidFill>
              <a:round/>
              <a:headEnd/>
              <a:tailEnd/>
            </a:ln>
          </p:spPr>
          <p:txBody>
            <a:bodyPr/>
            <a:lstStyle/>
            <a:p>
              <a:endParaRPr lang="en-GB"/>
            </a:p>
          </p:txBody>
        </p:sp>
        <p:sp>
          <p:nvSpPr>
            <p:cNvPr id="376790" name="Line 2006"/>
            <p:cNvSpPr>
              <a:spLocks noChangeShapeType="1"/>
            </p:cNvSpPr>
            <p:nvPr/>
          </p:nvSpPr>
          <p:spPr bwMode="auto">
            <a:xfrm>
              <a:off x="4641" y="2040"/>
              <a:ext cx="12" cy="1"/>
            </a:xfrm>
            <a:prstGeom prst="line">
              <a:avLst/>
            </a:prstGeom>
            <a:noFill/>
            <a:ln w="28575">
              <a:solidFill>
                <a:srgbClr val="0000FF"/>
              </a:solidFill>
              <a:round/>
              <a:headEnd/>
              <a:tailEnd/>
            </a:ln>
          </p:spPr>
          <p:txBody>
            <a:bodyPr/>
            <a:lstStyle/>
            <a:p>
              <a:endParaRPr lang="en-GB"/>
            </a:p>
          </p:txBody>
        </p:sp>
        <p:sp>
          <p:nvSpPr>
            <p:cNvPr id="376791" name="Line 2007"/>
            <p:cNvSpPr>
              <a:spLocks noChangeShapeType="1"/>
            </p:cNvSpPr>
            <p:nvPr/>
          </p:nvSpPr>
          <p:spPr bwMode="auto">
            <a:xfrm>
              <a:off x="4653" y="2040"/>
              <a:ext cx="7" cy="1"/>
            </a:xfrm>
            <a:prstGeom prst="line">
              <a:avLst/>
            </a:prstGeom>
            <a:noFill/>
            <a:ln w="28575">
              <a:solidFill>
                <a:srgbClr val="0000FF"/>
              </a:solidFill>
              <a:round/>
              <a:headEnd/>
              <a:tailEnd/>
            </a:ln>
          </p:spPr>
          <p:txBody>
            <a:bodyPr/>
            <a:lstStyle/>
            <a:p>
              <a:endParaRPr lang="en-GB"/>
            </a:p>
          </p:txBody>
        </p:sp>
        <p:sp>
          <p:nvSpPr>
            <p:cNvPr id="376792" name="Line 2008"/>
            <p:cNvSpPr>
              <a:spLocks noChangeShapeType="1"/>
            </p:cNvSpPr>
            <p:nvPr/>
          </p:nvSpPr>
          <p:spPr bwMode="auto">
            <a:xfrm>
              <a:off x="4660" y="2040"/>
              <a:ext cx="12" cy="1"/>
            </a:xfrm>
            <a:prstGeom prst="line">
              <a:avLst/>
            </a:prstGeom>
            <a:noFill/>
            <a:ln w="28575">
              <a:solidFill>
                <a:srgbClr val="0000FF"/>
              </a:solidFill>
              <a:round/>
              <a:headEnd/>
              <a:tailEnd/>
            </a:ln>
          </p:spPr>
          <p:txBody>
            <a:bodyPr/>
            <a:lstStyle/>
            <a:p>
              <a:endParaRPr lang="en-GB"/>
            </a:p>
          </p:txBody>
        </p:sp>
        <p:sp>
          <p:nvSpPr>
            <p:cNvPr id="376793" name="Line 2009"/>
            <p:cNvSpPr>
              <a:spLocks noChangeShapeType="1"/>
            </p:cNvSpPr>
            <p:nvPr/>
          </p:nvSpPr>
          <p:spPr bwMode="auto">
            <a:xfrm>
              <a:off x="4672" y="2040"/>
              <a:ext cx="12" cy="1"/>
            </a:xfrm>
            <a:prstGeom prst="line">
              <a:avLst/>
            </a:prstGeom>
            <a:noFill/>
            <a:ln w="28575">
              <a:solidFill>
                <a:srgbClr val="0000FF"/>
              </a:solidFill>
              <a:round/>
              <a:headEnd/>
              <a:tailEnd/>
            </a:ln>
          </p:spPr>
          <p:txBody>
            <a:bodyPr/>
            <a:lstStyle/>
            <a:p>
              <a:endParaRPr lang="en-GB"/>
            </a:p>
          </p:txBody>
        </p:sp>
        <p:sp>
          <p:nvSpPr>
            <p:cNvPr id="376794" name="Line 2010"/>
            <p:cNvSpPr>
              <a:spLocks noChangeShapeType="1"/>
            </p:cNvSpPr>
            <p:nvPr/>
          </p:nvSpPr>
          <p:spPr bwMode="auto">
            <a:xfrm>
              <a:off x="4684" y="2040"/>
              <a:ext cx="6" cy="1"/>
            </a:xfrm>
            <a:prstGeom prst="line">
              <a:avLst/>
            </a:prstGeom>
            <a:noFill/>
            <a:ln w="28575">
              <a:solidFill>
                <a:srgbClr val="0000FF"/>
              </a:solidFill>
              <a:round/>
              <a:headEnd/>
              <a:tailEnd/>
            </a:ln>
          </p:spPr>
          <p:txBody>
            <a:bodyPr/>
            <a:lstStyle/>
            <a:p>
              <a:endParaRPr lang="en-GB"/>
            </a:p>
          </p:txBody>
        </p:sp>
        <p:sp>
          <p:nvSpPr>
            <p:cNvPr id="376795" name="Line 2011"/>
            <p:cNvSpPr>
              <a:spLocks noChangeShapeType="1"/>
            </p:cNvSpPr>
            <p:nvPr/>
          </p:nvSpPr>
          <p:spPr bwMode="auto">
            <a:xfrm>
              <a:off x="4690" y="2040"/>
              <a:ext cx="12" cy="1"/>
            </a:xfrm>
            <a:prstGeom prst="line">
              <a:avLst/>
            </a:prstGeom>
            <a:noFill/>
            <a:ln w="28575">
              <a:solidFill>
                <a:srgbClr val="0000FF"/>
              </a:solidFill>
              <a:round/>
              <a:headEnd/>
              <a:tailEnd/>
            </a:ln>
          </p:spPr>
          <p:txBody>
            <a:bodyPr/>
            <a:lstStyle/>
            <a:p>
              <a:endParaRPr lang="en-GB"/>
            </a:p>
          </p:txBody>
        </p:sp>
        <p:sp>
          <p:nvSpPr>
            <p:cNvPr id="376796" name="Line 2012"/>
            <p:cNvSpPr>
              <a:spLocks noChangeShapeType="1"/>
            </p:cNvSpPr>
            <p:nvPr/>
          </p:nvSpPr>
          <p:spPr bwMode="auto">
            <a:xfrm>
              <a:off x="4702" y="2040"/>
              <a:ext cx="13" cy="1"/>
            </a:xfrm>
            <a:prstGeom prst="line">
              <a:avLst/>
            </a:prstGeom>
            <a:noFill/>
            <a:ln w="28575">
              <a:solidFill>
                <a:srgbClr val="0000FF"/>
              </a:solidFill>
              <a:round/>
              <a:headEnd/>
              <a:tailEnd/>
            </a:ln>
          </p:spPr>
          <p:txBody>
            <a:bodyPr/>
            <a:lstStyle/>
            <a:p>
              <a:endParaRPr lang="en-GB"/>
            </a:p>
          </p:txBody>
        </p:sp>
        <p:sp>
          <p:nvSpPr>
            <p:cNvPr id="376797" name="Line 2013"/>
            <p:cNvSpPr>
              <a:spLocks noChangeShapeType="1"/>
            </p:cNvSpPr>
            <p:nvPr/>
          </p:nvSpPr>
          <p:spPr bwMode="auto">
            <a:xfrm>
              <a:off x="4715" y="2040"/>
              <a:ext cx="6" cy="1"/>
            </a:xfrm>
            <a:prstGeom prst="line">
              <a:avLst/>
            </a:prstGeom>
            <a:noFill/>
            <a:ln w="28575">
              <a:solidFill>
                <a:srgbClr val="0000FF"/>
              </a:solidFill>
              <a:round/>
              <a:headEnd/>
              <a:tailEnd/>
            </a:ln>
          </p:spPr>
          <p:txBody>
            <a:bodyPr/>
            <a:lstStyle/>
            <a:p>
              <a:endParaRPr lang="en-GB"/>
            </a:p>
          </p:txBody>
        </p:sp>
        <p:sp>
          <p:nvSpPr>
            <p:cNvPr id="376798" name="Line 2014"/>
            <p:cNvSpPr>
              <a:spLocks noChangeShapeType="1"/>
            </p:cNvSpPr>
            <p:nvPr/>
          </p:nvSpPr>
          <p:spPr bwMode="auto">
            <a:xfrm>
              <a:off x="4721" y="2040"/>
              <a:ext cx="12" cy="1"/>
            </a:xfrm>
            <a:prstGeom prst="line">
              <a:avLst/>
            </a:prstGeom>
            <a:noFill/>
            <a:ln w="28575">
              <a:solidFill>
                <a:srgbClr val="0000FF"/>
              </a:solidFill>
              <a:round/>
              <a:headEnd/>
              <a:tailEnd/>
            </a:ln>
          </p:spPr>
          <p:txBody>
            <a:bodyPr/>
            <a:lstStyle/>
            <a:p>
              <a:endParaRPr lang="en-GB"/>
            </a:p>
          </p:txBody>
        </p:sp>
        <p:sp>
          <p:nvSpPr>
            <p:cNvPr id="376799" name="Line 2015"/>
            <p:cNvSpPr>
              <a:spLocks noChangeShapeType="1"/>
            </p:cNvSpPr>
            <p:nvPr/>
          </p:nvSpPr>
          <p:spPr bwMode="auto">
            <a:xfrm>
              <a:off x="4733" y="2040"/>
              <a:ext cx="6" cy="1"/>
            </a:xfrm>
            <a:prstGeom prst="line">
              <a:avLst/>
            </a:prstGeom>
            <a:noFill/>
            <a:ln w="28575">
              <a:solidFill>
                <a:srgbClr val="0000FF"/>
              </a:solidFill>
              <a:round/>
              <a:headEnd/>
              <a:tailEnd/>
            </a:ln>
          </p:spPr>
          <p:txBody>
            <a:bodyPr/>
            <a:lstStyle/>
            <a:p>
              <a:endParaRPr lang="en-GB"/>
            </a:p>
          </p:txBody>
        </p:sp>
        <p:sp>
          <p:nvSpPr>
            <p:cNvPr id="376800" name="Line 2016"/>
            <p:cNvSpPr>
              <a:spLocks noChangeShapeType="1"/>
            </p:cNvSpPr>
            <p:nvPr/>
          </p:nvSpPr>
          <p:spPr bwMode="auto">
            <a:xfrm>
              <a:off x="4739" y="2040"/>
              <a:ext cx="12" cy="1"/>
            </a:xfrm>
            <a:prstGeom prst="line">
              <a:avLst/>
            </a:prstGeom>
            <a:noFill/>
            <a:ln w="28575">
              <a:solidFill>
                <a:srgbClr val="0000FF"/>
              </a:solidFill>
              <a:round/>
              <a:headEnd/>
              <a:tailEnd/>
            </a:ln>
          </p:spPr>
          <p:txBody>
            <a:bodyPr/>
            <a:lstStyle/>
            <a:p>
              <a:endParaRPr lang="en-GB"/>
            </a:p>
          </p:txBody>
        </p:sp>
        <p:sp>
          <p:nvSpPr>
            <p:cNvPr id="376801" name="Line 2017"/>
            <p:cNvSpPr>
              <a:spLocks noChangeShapeType="1"/>
            </p:cNvSpPr>
            <p:nvPr/>
          </p:nvSpPr>
          <p:spPr bwMode="auto">
            <a:xfrm>
              <a:off x="4751" y="2040"/>
              <a:ext cx="13" cy="1"/>
            </a:xfrm>
            <a:prstGeom prst="line">
              <a:avLst/>
            </a:prstGeom>
            <a:noFill/>
            <a:ln w="28575">
              <a:solidFill>
                <a:srgbClr val="0000FF"/>
              </a:solidFill>
              <a:round/>
              <a:headEnd/>
              <a:tailEnd/>
            </a:ln>
          </p:spPr>
          <p:txBody>
            <a:bodyPr/>
            <a:lstStyle/>
            <a:p>
              <a:endParaRPr lang="en-GB"/>
            </a:p>
          </p:txBody>
        </p:sp>
        <p:sp>
          <p:nvSpPr>
            <p:cNvPr id="376802" name="Line 2018"/>
            <p:cNvSpPr>
              <a:spLocks noChangeShapeType="1"/>
            </p:cNvSpPr>
            <p:nvPr/>
          </p:nvSpPr>
          <p:spPr bwMode="auto">
            <a:xfrm>
              <a:off x="4764" y="2040"/>
              <a:ext cx="6" cy="1"/>
            </a:xfrm>
            <a:prstGeom prst="line">
              <a:avLst/>
            </a:prstGeom>
            <a:noFill/>
            <a:ln w="28575">
              <a:solidFill>
                <a:srgbClr val="0000FF"/>
              </a:solidFill>
              <a:round/>
              <a:headEnd/>
              <a:tailEnd/>
            </a:ln>
          </p:spPr>
          <p:txBody>
            <a:bodyPr/>
            <a:lstStyle/>
            <a:p>
              <a:endParaRPr lang="en-GB"/>
            </a:p>
          </p:txBody>
        </p:sp>
        <p:sp>
          <p:nvSpPr>
            <p:cNvPr id="376803" name="Line 2019"/>
            <p:cNvSpPr>
              <a:spLocks noChangeShapeType="1"/>
            </p:cNvSpPr>
            <p:nvPr/>
          </p:nvSpPr>
          <p:spPr bwMode="auto">
            <a:xfrm>
              <a:off x="4770" y="2040"/>
              <a:ext cx="12" cy="1"/>
            </a:xfrm>
            <a:prstGeom prst="line">
              <a:avLst/>
            </a:prstGeom>
            <a:noFill/>
            <a:ln w="28575">
              <a:solidFill>
                <a:srgbClr val="0000FF"/>
              </a:solidFill>
              <a:round/>
              <a:headEnd/>
              <a:tailEnd/>
            </a:ln>
          </p:spPr>
          <p:txBody>
            <a:bodyPr/>
            <a:lstStyle/>
            <a:p>
              <a:endParaRPr lang="en-GB"/>
            </a:p>
          </p:txBody>
        </p:sp>
        <p:sp>
          <p:nvSpPr>
            <p:cNvPr id="376804" name="Line 2020"/>
            <p:cNvSpPr>
              <a:spLocks noChangeShapeType="1"/>
            </p:cNvSpPr>
            <p:nvPr/>
          </p:nvSpPr>
          <p:spPr bwMode="auto">
            <a:xfrm>
              <a:off x="4782" y="2040"/>
              <a:ext cx="12" cy="1"/>
            </a:xfrm>
            <a:prstGeom prst="line">
              <a:avLst/>
            </a:prstGeom>
            <a:noFill/>
            <a:ln w="28575">
              <a:solidFill>
                <a:srgbClr val="0000FF"/>
              </a:solidFill>
              <a:round/>
              <a:headEnd/>
              <a:tailEnd/>
            </a:ln>
          </p:spPr>
          <p:txBody>
            <a:bodyPr/>
            <a:lstStyle/>
            <a:p>
              <a:endParaRPr lang="en-GB"/>
            </a:p>
          </p:txBody>
        </p:sp>
        <p:sp>
          <p:nvSpPr>
            <p:cNvPr id="376805" name="Line 2021"/>
            <p:cNvSpPr>
              <a:spLocks noChangeShapeType="1"/>
            </p:cNvSpPr>
            <p:nvPr/>
          </p:nvSpPr>
          <p:spPr bwMode="auto">
            <a:xfrm>
              <a:off x="4794" y="2040"/>
              <a:ext cx="6" cy="1"/>
            </a:xfrm>
            <a:prstGeom prst="line">
              <a:avLst/>
            </a:prstGeom>
            <a:noFill/>
            <a:ln w="28575">
              <a:solidFill>
                <a:srgbClr val="0000FF"/>
              </a:solidFill>
              <a:round/>
              <a:headEnd/>
              <a:tailEnd/>
            </a:ln>
          </p:spPr>
          <p:txBody>
            <a:bodyPr/>
            <a:lstStyle/>
            <a:p>
              <a:endParaRPr lang="en-GB"/>
            </a:p>
          </p:txBody>
        </p:sp>
        <p:sp>
          <p:nvSpPr>
            <p:cNvPr id="376806" name="Line 2022"/>
            <p:cNvSpPr>
              <a:spLocks noChangeShapeType="1"/>
            </p:cNvSpPr>
            <p:nvPr/>
          </p:nvSpPr>
          <p:spPr bwMode="auto">
            <a:xfrm>
              <a:off x="4800" y="2040"/>
              <a:ext cx="12" cy="1"/>
            </a:xfrm>
            <a:prstGeom prst="line">
              <a:avLst/>
            </a:prstGeom>
            <a:noFill/>
            <a:ln w="28575">
              <a:solidFill>
                <a:srgbClr val="0000FF"/>
              </a:solidFill>
              <a:round/>
              <a:headEnd/>
              <a:tailEnd/>
            </a:ln>
          </p:spPr>
          <p:txBody>
            <a:bodyPr/>
            <a:lstStyle/>
            <a:p>
              <a:endParaRPr lang="en-GB"/>
            </a:p>
          </p:txBody>
        </p:sp>
        <p:sp>
          <p:nvSpPr>
            <p:cNvPr id="376807" name="Line 2023"/>
            <p:cNvSpPr>
              <a:spLocks noChangeShapeType="1"/>
            </p:cNvSpPr>
            <p:nvPr/>
          </p:nvSpPr>
          <p:spPr bwMode="auto">
            <a:xfrm>
              <a:off x="4812" y="2040"/>
              <a:ext cx="13" cy="1"/>
            </a:xfrm>
            <a:prstGeom prst="line">
              <a:avLst/>
            </a:prstGeom>
            <a:noFill/>
            <a:ln w="28575">
              <a:solidFill>
                <a:srgbClr val="0000FF"/>
              </a:solidFill>
              <a:round/>
              <a:headEnd/>
              <a:tailEnd/>
            </a:ln>
          </p:spPr>
          <p:txBody>
            <a:bodyPr/>
            <a:lstStyle/>
            <a:p>
              <a:endParaRPr lang="en-GB"/>
            </a:p>
          </p:txBody>
        </p:sp>
        <p:sp>
          <p:nvSpPr>
            <p:cNvPr id="376808" name="Line 2024"/>
            <p:cNvSpPr>
              <a:spLocks noChangeShapeType="1"/>
            </p:cNvSpPr>
            <p:nvPr/>
          </p:nvSpPr>
          <p:spPr bwMode="auto">
            <a:xfrm>
              <a:off x="4825" y="2040"/>
              <a:ext cx="6" cy="1"/>
            </a:xfrm>
            <a:prstGeom prst="line">
              <a:avLst/>
            </a:prstGeom>
            <a:noFill/>
            <a:ln w="28575">
              <a:solidFill>
                <a:srgbClr val="0000FF"/>
              </a:solidFill>
              <a:round/>
              <a:headEnd/>
              <a:tailEnd/>
            </a:ln>
          </p:spPr>
          <p:txBody>
            <a:bodyPr/>
            <a:lstStyle/>
            <a:p>
              <a:endParaRPr lang="en-GB"/>
            </a:p>
          </p:txBody>
        </p:sp>
        <p:sp>
          <p:nvSpPr>
            <p:cNvPr id="376809" name="Line 2025"/>
            <p:cNvSpPr>
              <a:spLocks noChangeShapeType="1"/>
            </p:cNvSpPr>
            <p:nvPr/>
          </p:nvSpPr>
          <p:spPr bwMode="auto">
            <a:xfrm>
              <a:off x="4831" y="2040"/>
              <a:ext cx="12" cy="1"/>
            </a:xfrm>
            <a:prstGeom prst="line">
              <a:avLst/>
            </a:prstGeom>
            <a:noFill/>
            <a:ln w="28575">
              <a:solidFill>
                <a:srgbClr val="0000FF"/>
              </a:solidFill>
              <a:round/>
              <a:headEnd/>
              <a:tailEnd/>
            </a:ln>
          </p:spPr>
          <p:txBody>
            <a:bodyPr/>
            <a:lstStyle/>
            <a:p>
              <a:endParaRPr lang="en-GB"/>
            </a:p>
          </p:txBody>
        </p:sp>
        <p:sp>
          <p:nvSpPr>
            <p:cNvPr id="376810" name="Line 2026"/>
            <p:cNvSpPr>
              <a:spLocks noChangeShapeType="1"/>
            </p:cNvSpPr>
            <p:nvPr/>
          </p:nvSpPr>
          <p:spPr bwMode="auto">
            <a:xfrm>
              <a:off x="4843" y="2040"/>
              <a:ext cx="12" cy="1"/>
            </a:xfrm>
            <a:prstGeom prst="line">
              <a:avLst/>
            </a:prstGeom>
            <a:noFill/>
            <a:ln w="28575">
              <a:solidFill>
                <a:srgbClr val="0000FF"/>
              </a:solidFill>
              <a:round/>
              <a:headEnd/>
              <a:tailEnd/>
            </a:ln>
          </p:spPr>
          <p:txBody>
            <a:bodyPr/>
            <a:lstStyle/>
            <a:p>
              <a:endParaRPr lang="en-GB"/>
            </a:p>
          </p:txBody>
        </p:sp>
      </p:grpSp>
      <p:grpSp>
        <p:nvGrpSpPr>
          <p:cNvPr id="379060" name="Group 2228"/>
          <p:cNvGrpSpPr>
            <a:grpSpLocks/>
          </p:cNvGrpSpPr>
          <p:nvPr/>
        </p:nvGrpSpPr>
        <p:grpSpPr bwMode="auto">
          <a:xfrm>
            <a:off x="4572000" y="2462213"/>
            <a:ext cx="3213100" cy="777875"/>
            <a:chOff x="2880" y="1551"/>
            <a:chExt cx="2024" cy="490"/>
          </a:xfrm>
        </p:grpSpPr>
        <p:sp>
          <p:nvSpPr>
            <p:cNvPr id="376812" name="Line 2028"/>
            <p:cNvSpPr>
              <a:spLocks noChangeShapeType="1"/>
            </p:cNvSpPr>
            <p:nvPr/>
          </p:nvSpPr>
          <p:spPr bwMode="auto">
            <a:xfrm>
              <a:off x="4855" y="2040"/>
              <a:ext cx="6" cy="1"/>
            </a:xfrm>
            <a:prstGeom prst="line">
              <a:avLst/>
            </a:prstGeom>
            <a:noFill/>
            <a:ln w="28575">
              <a:solidFill>
                <a:srgbClr val="0000FF"/>
              </a:solidFill>
              <a:round/>
              <a:headEnd/>
              <a:tailEnd/>
            </a:ln>
          </p:spPr>
          <p:txBody>
            <a:bodyPr/>
            <a:lstStyle/>
            <a:p>
              <a:endParaRPr lang="en-GB"/>
            </a:p>
          </p:txBody>
        </p:sp>
        <p:sp>
          <p:nvSpPr>
            <p:cNvPr id="376813" name="Line 2029"/>
            <p:cNvSpPr>
              <a:spLocks noChangeShapeType="1"/>
            </p:cNvSpPr>
            <p:nvPr/>
          </p:nvSpPr>
          <p:spPr bwMode="auto">
            <a:xfrm>
              <a:off x="4861" y="2040"/>
              <a:ext cx="13" cy="1"/>
            </a:xfrm>
            <a:prstGeom prst="line">
              <a:avLst/>
            </a:prstGeom>
            <a:noFill/>
            <a:ln w="28575">
              <a:solidFill>
                <a:srgbClr val="0000FF"/>
              </a:solidFill>
              <a:round/>
              <a:headEnd/>
              <a:tailEnd/>
            </a:ln>
          </p:spPr>
          <p:txBody>
            <a:bodyPr/>
            <a:lstStyle/>
            <a:p>
              <a:endParaRPr lang="en-GB"/>
            </a:p>
          </p:txBody>
        </p:sp>
        <p:sp>
          <p:nvSpPr>
            <p:cNvPr id="376814" name="Line 2030"/>
            <p:cNvSpPr>
              <a:spLocks noChangeShapeType="1"/>
            </p:cNvSpPr>
            <p:nvPr/>
          </p:nvSpPr>
          <p:spPr bwMode="auto">
            <a:xfrm>
              <a:off x="4874" y="2040"/>
              <a:ext cx="12" cy="1"/>
            </a:xfrm>
            <a:prstGeom prst="line">
              <a:avLst/>
            </a:prstGeom>
            <a:noFill/>
            <a:ln w="28575">
              <a:solidFill>
                <a:srgbClr val="0000FF"/>
              </a:solidFill>
              <a:round/>
              <a:headEnd/>
              <a:tailEnd/>
            </a:ln>
          </p:spPr>
          <p:txBody>
            <a:bodyPr/>
            <a:lstStyle/>
            <a:p>
              <a:endParaRPr lang="en-GB"/>
            </a:p>
          </p:txBody>
        </p:sp>
        <p:sp>
          <p:nvSpPr>
            <p:cNvPr id="376815" name="Line 2031"/>
            <p:cNvSpPr>
              <a:spLocks noChangeShapeType="1"/>
            </p:cNvSpPr>
            <p:nvPr/>
          </p:nvSpPr>
          <p:spPr bwMode="auto">
            <a:xfrm>
              <a:off x="4886" y="2040"/>
              <a:ext cx="6" cy="1"/>
            </a:xfrm>
            <a:prstGeom prst="line">
              <a:avLst/>
            </a:prstGeom>
            <a:noFill/>
            <a:ln w="28575">
              <a:solidFill>
                <a:srgbClr val="0000FF"/>
              </a:solidFill>
              <a:round/>
              <a:headEnd/>
              <a:tailEnd/>
            </a:ln>
          </p:spPr>
          <p:txBody>
            <a:bodyPr/>
            <a:lstStyle/>
            <a:p>
              <a:endParaRPr lang="en-GB"/>
            </a:p>
          </p:txBody>
        </p:sp>
        <p:sp>
          <p:nvSpPr>
            <p:cNvPr id="376816" name="Line 2032"/>
            <p:cNvSpPr>
              <a:spLocks noChangeShapeType="1"/>
            </p:cNvSpPr>
            <p:nvPr/>
          </p:nvSpPr>
          <p:spPr bwMode="auto">
            <a:xfrm>
              <a:off x="4892" y="2040"/>
              <a:ext cx="12" cy="1"/>
            </a:xfrm>
            <a:prstGeom prst="line">
              <a:avLst/>
            </a:prstGeom>
            <a:noFill/>
            <a:ln w="28575">
              <a:solidFill>
                <a:srgbClr val="0000FF"/>
              </a:solidFill>
              <a:round/>
              <a:headEnd/>
              <a:tailEnd/>
            </a:ln>
          </p:spPr>
          <p:txBody>
            <a:bodyPr/>
            <a:lstStyle/>
            <a:p>
              <a:endParaRPr lang="en-GB"/>
            </a:p>
          </p:txBody>
        </p:sp>
        <p:sp>
          <p:nvSpPr>
            <p:cNvPr id="376817" name="Line 2033"/>
            <p:cNvSpPr>
              <a:spLocks noChangeShapeType="1"/>
            </p:cNvSpPr>
            <p:nvPr/>
          </p:nvSpPr>
          <p:spPr bwMode="auto">
            <a:xfrm flipV="1">
              <a:off x="2880" y="1551"/>
              <a:ext cx="6" cy="6"/>
            </a:xfrm>
            <a:prstGeom prst="line">
              <a:avLst/>
            </a:prstGeom>
            <a:noFill/>
            <a:ln w="28575">
              <a:solidFill>
                <a:srgbClr val="999933"/>
              </a:solidFill>
              <a:round/>
              <a:headEnd/>
              <a:tailEnd/>
            </a:ln>
          </p:spPr>
          <p:txBody>
            <a:bodyPr/>
            <a:lstStyle/>
            <a:p>
              <a:endParaRPr lang="en-GB"/>
            </a:p>
          </p:txBody>
        </p:sp>
        <p:sp>
          <p:nvSpPr>
            <p:cNvPr id="376818" name="Line 2034"/>
            <p:cNvSpPr>
              <a:spLocks noChangeShapeType="1"/>
            </p:cNvSpPr>
            <p:nvPr/>
          </p:nvSpPr>
          <p:spPr bwMode="auto">
            <a:xfrm>
              <a:off x="2886" y="1551"/>
              <a:ext cx="12" cy="1"/>
            </a:xfrm>
            <a:prstGeom prst="line">
              <a:avLst/>
            </a:prstGeom>
            <a:noFill/>
            <a:ln w="28575">
              <a:solidFill>
                <a:srgbClr val="999933"/>
              </a:solidFill>
              <a:round/>
              <a:headEnd/>
              <a:tailEnd/>
            </a:ln>
          </p:spPr>
          <p:txBody>
            <a:bodyPr/>
            <a:lstStyle/>
            <a:p>
              <a:endParaRPr lang="en-GB"/>
            </a:p>
          </p:txBody>
        </p:sp>
        <p:sp>
          <p:nvSpPr>
            <p:cNvPr id="376819" name="Line 2035"/>
            <p:cNvSpPr>
              <a:spLocks noChangeShapeType="1"/>
            </p:cNvSpPr>
            <p:nvPr/>
          </p:nvSpPr>
          <p:spPr bwMode="auto">
            <a:xfrm>
              <a:off x="2898" y="1551"/>
              <a:ext cx="6" cy="1"/>
            </a:xfrm>
            <a:prstGeom prst="line">
              <a:avLst/>
            </a:prstGeom>
            <a:noFill/>
            <a:ln w="28575">
              <a:solidFill>
                <a:srgbClr val="999933"/>
              </a:solidFill>
              <a:round/>
              <a:headEnd/>
              <a:tailEnd/>
            </a:ln>
          </p:spPr>
          <p:txBody>
            <a:bodyPr/>
            <a:lstStyle/>
            <a:p>
              <a:endParaRPr lang="en-GB"/>
            </a:p>
          </p:txBody>
        </p:sp>
        <p:sp>
          <p:nvSpPr>
            <p:cNvPr id="376820" name="Line 2036"/>
            <p:cNvSpPr>
              <a:spLocks noChangeShapeType="1"/>
            </p:cNvSpPr>
            <p:nvPr/>
          </p:nvSpPr>
          <p:spPr bwMode="auto">
            <a:xfrm>
              <a:off x="2904" y="1551"/>
              <a:ext cx="12" cy="1"/>
            </a:xfrm>
            <a:prstGeom prst="line">
              <a:avLst/>
            </a:prstGeom>
            <a:noFill/>
            <a:ln w="28575">
              <a:solidFill>
                <a:srgbClr val="999933"/>
              </a:solidFill>
              <a:round/>
              <a:headEnd/>
              <a:tailEnd/>
            </a:ln>
          </p:spPr>
          <p:txBody>
            <a:bodyPr/>
            <a:lstStyle/>
            <a:p>
              <a:endParaRPr lang="en-GB"/>
            </a:p>
          </p:txBody>
        </p:sp>
        <p:sp>
          <p:nvSpPr>
            <p:cNvPr id="376821" name="Line 2037"/>
            <p:cNvSpPr>
              <a:spLocks noChangeShapeType="1"/>
            </p:cNvSpPr>
            <p:nvPr/>
          </p:nvSpPr>
          <p:spPr bwMode="auto">
            <a:xfrm>
              <a:off x="2916" y="1551"/>
              <a:ext cx="12" cy="1"/>
            </a:xfrm>
            <a:prstGeom prst="line">
              <a:avLst/>
            </a:prstGeom>
            <a:noFill/>
            <a:ln w="28575">
              <a:solidFill>
                <a:srgbClr val="999933"/>
              </a:solidFill>
              <a:round/>
              <a:headEnd/>
              <a:tailEnd/>
            </a:ln>
          </p:spPr>
          <p:txBody>
            <a:bodyPr/>
            <a:lstStyle/>
            <a:p>
              <a:endParaRPr lang="en-GB"/>
            </a:p>
          </p:txBody>
        </p:sp>
        <p:sp>
          <p:nvSpPr>
            <p:cNvPr id="376822" name="Line 2038"/>
            <p:cNvSpPr>
              <a:spLocks noChangeShapeType="1"/>
            </p:cNvSpPr>
            <p:nvPr/>
          </p:nvSpPr>
          <p:spPr bwMode="auto">
            <a:xfrm>
              <a:off x="2928" y="1551"/>
              <a:ext cx="7" cy="6"/>
            </a:xfrm>
            <a:prstGeom prst="line">
              <a:avLst/>
            </a:prstGeom>
            <a:noFill/>
            <a:ln w="28575">
              <a:solidFill>
                <a:srgbClr val="999933"/>
              </a:solidFill>
              <a:round/>
              <a:headEnd/>
              <a:tailEnd/>
            </a:ln>
          </p:spPr>
          <p:txBody>
            <a:bodyPr/>
            <a:lstStyle/>
            <a:p>
              <a:endParaRPr lang="en-GB"/>
            </a:p>
          </p:txBody>
        </p:sp>
        <p:sp>
          <p:nvSpPr>
            <p:cNvPr id="376823" name="Line 2039"/>
            <p:cNvSpPr>
              <a:spLocks noChangeShapeType="1"/>
            </p:cNvSpPr>
            <p:nvPr/>
          </p:nvSpPr>
          <p:spPr bwMode="auto">
            <a:xfrm>
              <a:off x="2935" y="1557"/>
              <a:ext cx="12" cy="1"/>
            </a:xfrm>
            <a:prstGeom prst="line">
              <a:avLst/>
            </a:prstGeom>
            <a:noFill/>
            <a:ln w="28575">
              <a:solidFill>
                <a:srgbClr val="999933"/>
              </a:solidFill>
              <a:round/>
              <a:headEnd/>
              <a:tailEnd/>
            </a:ln>
          </p:spPr>
          <p:txBody>
            <a:bodyPr/>
            <a:lstStyle/>
            <a:p>
              <a:endParaRPr lang="en-GB"/>
            </a:p>
          </p:txBody>
        </p:sp>
        <p:sp>
          <p:nvSpPr>
            <p:cNvPr id="376824" name="Line 2040"/>
            <p:cNvSpPr>
              <a:spLocks noChangeShapeType="1"/>
            </p:cNvSpPr>
            <p:nvPr/>
          </p:nvSpPr>
          <p:spPr bwMode="auto">
            <a:xfrm>
              <a:off x="2947" y="1557"/>
              <a:ext cx="12" cy="6"/>
            </a:xfrm>
            <a:prstGeom prst="line">
              <a:avLst/>
            </a:prstGeom>
            <a:noFill/>
            <a:ln w="28575">
              <a:solidFill>
                <a:srgbClr val="999933"/>
              </a:solidFill>
              <a:round/>
              <a:headEnd/>
              <a:tailEnd/>
            </a:ln>
          </p:spPr>
          <p:txBody>
            <a:bodyPr/>
            <a:lstStyle/>
            <a:p>
              <a:endParaRPr lang="en-GB"/>
            </a:p>
          </p:txBody>
        </p:sp>
        <p:sp>
          <p:nvSpPr>
            <p:cNvPr id="376825" name="Line 2041"/>
            <p:cNvSpPr>
              <a:spLocks noChangeShapeType="1"/>
            </p:cNvSpPr>
            <p:nvPr/>
          </p:nvSpPr>
          <p:spPr bwMode="auto">
            <a:xfrm>
              <a:off x="2959" y="1563"/>
              <a:ext cx="6" cy="6"/>
            </a:xfrm>
            <a:prstGeom prst="line">
              <a:avLst/>
            </a:prstGeom>
            <a:noFill/>
            <a:ln w="28575">
              <a:solidFill>
                <a:srgbClr val="999933"/>
              </a:solidFill>
              <a:round/>
              <a:headEnd/>
              <a:tailEnd/>
            </a:ln>
          </p:spPr>
          <p:txBody>
            <a:bodyPr/>
            <a:lstStyle/>
            <a:p>
              <a:endParaRPr lang="en-GB"/>
            </a:p>
          </p:txBody>
        </p:sp>
        <p:sp>
          <p:nvSpPr>
            <p:cNvPr id="376826" name="Line 2042"/>
            <p:cNvSpPr>
              <a:spLocks noChangeShapeType="1"/>
            </p:cNvSpPr>
            <p:nvPr/>
          </p:nvSpPr>
          <p:spPr bwMode="auto">
            <a:xfrm>
              <a:off x="2965" y="1569"/>
              <a:ext cx="12" cy="6"/>
            </a:xfrm>
            <a:prstGeom prst="line">
              <a:avLst/>
            </a:prstGeom>
            <a:noFill/>
            <a:ln w="28575">
              <a:solidFill>
                <a:srgbClr val="999933"/>
              </a:solidFill>
              <a:round/>
              <a:headEnd/>
              <a:tailEnd/>
            </a:ln>
          </p:spPr>
          <p:txBody>
            <a:bodyPr/>
            <a:lstStyle/>
            <a:p>
              <a:endParaRPr lang="en-GB"/>
            </a:p>
          </p:txBody>
        </p:sp>
        <p:sp>
          <p:nvSpPr>
            <p:cNvPr id="376827" name="Line 2043"/>
            <p:cNvSpPr>
              <a:spLocks noChangeShapeType="1"/>
            </p:cNvSpPr>
            <p:nvPr/>
          </p:nvSpPr>
          <p:spPr bwMode="auto">
            <a:xfrm>
              <a:off x="2977" y="1575"/>
              <a:ext cx="13" cy="7"/>
            </a:xfrm>
            <a:prstGeom prst="line">
              <a:avLst/>
            </a:prstGeom>
            <a:noFill/>
            <a:ln w="28575">
              <a:solidFill>
                <a:srgbClr val="999933"/>
              </a:solidFill>
              <a:round/>
              <a:headEnd/>
              <a:tailEnd/>
            </a:ln>
          </p:spPr>
          <p:txBody>
            <a:bodyPr/>
            <a:lstStyle/>
            <a:p>
              <a:endParaRPr lang="en-GB"/>
            </a:p>
          </p:txBody>
        </p:sp>
        <p:sp>
          <p:nvSpPr>
            <p:cNvPr id="376828" name="Line 2044"/>
            <p:cNvSpPr>
              <a:spLocks noChangeShapeType="1"/>
            </p:cNvSpPr>
            <p:nvPr/>
          </p:nvSpPr>
          <p:spPr bwMode="auto">
            <a:xfrm>
              <a:off x="2990" y="1582"/>
              <a:ext cx="6" cy="6"/>
            </a:xfrm>
            <a:prstGeom prst="line">
              <a:avLst/>
            </a:prstGeom>
            <a:noFill/>
            <a:ln w="28575">
              <a:solidFill>
                <a:srgbClr val="999933"/>
              </a:solidFill>
              <a:round/>
              <a:headEnd/>
              <a:tailEnd/>
            </a:ln>
          </p:spPr>
          <p:txBody>
            <a:bodyPr/>
            <a:lstStyle/>
            <a:p>
              <a:endParaRPr lang="en-GB"/>
            </a:p>
          </p:txBody>
        </p:sp>
        <p:sp>
          <p:nvSpPr>
            <p:cNvPr id="376829" name="Line 2045"/>
            <p:cNvSpPr>
              <a:spLocks noChangeShapeType="1"/>
            </p:cNvSpPr>
            <p:nvPr/>
          </p:nvSpPr>
          <p:spPr bwMode="auto">
            <a:xfrm>
              <a:off x="2996" y="1588"/>
              <a:ext cx="12" cy="6"/>
            </a:xfrm>
            <a:prstGeom prst="line">
              <a:avLst/>
            </a:prstGeom>
            <a:noFill/>
            <a:ln w="28575">
              <a:solidFill>
                <a:srgbClr val="999933"/>
              </a:solidFill>
              <a:round/>
              <a:headEnd/>
              <a:tailEnd/>
            </a:ln>
          </p:spPr>
          <p:txBody>
            <a:bodyPr/>
            <a:lstStyle/>
            <a:p>
              <a:endParaRPr lang="en-GB"/>
            </a:p>
          </p:txBody>
        </p:sp>
        <p:sp>
          <p:nvSpPr>
            <p:cNvPr id="376830" name="Line 2046"/>
            <p:cNvSpPr>
              <a:spLocks noChangeShapeType="1"/>
            </p:cNvSpPr>
            <p:nvPr/>
          </p:nvSpPr>
          <p:spPr bwMode="auto">
            <a:xfrm>
              <a:off x="3008" y="1594"/>
              <a:ext cx="12" cy="6"/>
            </a:xfrm>
            <a:prstGeom prst="line">
              <a:avLst/>
            </a:prstGeom>
            <a:noFill/>
            <a:ln w="28575">
              <a:solidFill>
                <a:srgbClr val="999933"/>
              </a:solidFill>
              <a:round/>
              <a:headEnd/>
              <a:tailEnd/>
            </a:ln>
          </p:spPr>
          <p:txBody>
            <a:bodyPr/>
            <a:lstStyle/>
            <a:p>
              <a:endParaRPr lang="en-GB"/>
            </a:p>
          </p:txBody>
        </p:sp>
        <p:sp>
          <p:nvSpPr>
            <p:cNvPr id="376831" name="Line 2047"/>
            <p:cNvSpPr>
              <a:spLocks noChangeShapeType="1"/>
            </p:cNvSpPr>
            <p:nvPr/>
          </p:nvSpPr>
          <p:spPr bwMode="auto">
            <a:xfrm>
              <a:off x="3020" y="1600"/>
              <a:ext cx="6" cy="6"/>
            </a:xfrm>
            <a:prstGeom prst="line">
              <a:avLst/>
            </a:prstGeom>
            <a:noFill/>
            <a:ln w="28575">
              <a:solidFill>
                <a:srgbClr val="999933"/>
              </a:solidFill>
              <a:round/>
              <a:headEnd/>
              <a:tailEnd/>
            </a:ln>
          </p:spPr>
          <p:txBody>
            <a:bodyPr/>
            <a:lstStyle/>
            <a:p>
              <a:endParaRPr lang="en-GB"/>
            </a:p>
          </p:txBody>
        </p:sp>
        <p:sp>
          <p:nvSpPr>
            <p:cNvPr id="378880" name="Line 2048"/>
            <p:cNvSpPr>
              <a:spLocks noChangeShapeType="1"/>
            </p:cNvSpPr>
            <p:nvPr/>
          </p:nvSpPr>
          <p:spPr bwMode="auto">
            <a:xfrm>
              <a:off x="3026" y="1606"/>
              <a:ext cx="13" cy="12"/>
            </a:xfrm>
            <a:prstGeom prst="line">
              <a:avLst/>
            </a:prstGeom>
            <a:noFill/>
            <a:ln w="28575">
              <a:solidFill>
                <a:srgbClr val="999933"/>
              </a:solidFill>
              <a:round/>
              <a:headEnd/>
              <a:tailEnd/>
            </a:ln>
          </p:spPr>
          <p:txBody>
            <a:bodyPr/>
            <a:lstStyle/>
            <a:p>
              <a:endParaRPr lang="en-GB"/>
            </a:p>
          </p:txBody>
        </p:sp>
        <p:sp>
          <p:nvSpPr>
            <p:cNvPr id="378881" name="Line 2049"/>
            <p:cNvSpPr>
              <a:spLocks noChangeShapeType="1"/>
            </p:cNvSpPr>
            <p:nvPr/>
          </p:nvSpPr>
          <p:spPr bwMode="auto">
            <a:xfrm>
              <a:off x="3039" y="1618"/>
              <a:ext cx="12" cy="6"/>
            </a:xfrm>
            <a:prstGeom prst="line">
              <a:avLst/>
            </a:prstGeom>
            <a:noFill/>
            <a:ln w="28575">
              <a:solidFill>
                <a:srgbClr val="999933"/>
              </a:solidFill>
              <a:round/>
              <a:headEnd/>
              <a:tailEnd/>
            </a:ln>
          </p:spPr>
          <p:txBody>
            <a:bodyPr/>
            <a:lstStyle/>
            <a:p>
              <a:endParaRPr lang="en-GB"/>
            </a:p>
          </p:txBody>
        </p:sp>
        <p:sp>
          <p:nvSpPr>
            <p:cNvPr id="378882" name="Line 2050"/>
            <p:cNvSpPr>
              <a:spLocks noChangeShapeType="1"/>
            </p:cNvSpPr>
            <p:nvPr/>
          </p:nvSpPr>
          <p:spPr bwMode="auto">
            <a:xfrm>
              <a:off x="3051" y="1624"/>
              <a:ext cx="6" cy="13"/>
            </a:xfrm>
            <a:prstGeom prst="line">
              <a:avLst/>
            </a:prstGeom>
            <a:noFill/>
            <a:ln w="28575">
              <a:solidFill>
                <a:srgbClr val="999933"/>
              </a:solidFill>
              <a:round/>
              <a:headEnd/>
              <a:tailEnd/>
            </a:ln>
          </p:spPr>
          <p:txBody>
            <a:bodyPr/>
            <a:lstStyle/>
            <a:p>
              <a:endParaRPr lang="en-GB"/>
            </a:p>
          </p:txBody>
        </p:sp>
        <p:sp>
          <p:nvSpPr>
            <p:cNvPr id="378883" name="Line 2051"/>
            <p:cNvSpPr>
              <a:spLocks noChangeShapeType="1"/>
            </p:cNvSpPr>
            <p:nvPr/>
          </p:nvSpPr>
          <p:spPr bwMode="auto">
            <a:xfrm>
              <a:off x="3057" y="1637"/>
              <a:ext cx="12" cy="6"/>
            </a:xfrm>
            <a:prstGeom prst="line">
              <a:avLst/>
            </a:prstGeom>
            <a:noFill/>
            <a:ln w="28575">
              <a:solidFill>
                <a:srgbClr val="999933"/>
              </a:solidFill>
              <a:round/>
              <a:headEnd/>
              <a:tailEnd/>
            </a:ln>
          </p:spPr>
          <p:txBody>
            <a:bodyPr/>
            <a:lstStyle/>
            <a:p>
              <a:endParaRPr lang="en-GB"/>
            </a:p>
          </p:txBody>
        </p:sp>
        <p:sp>
          <p:nvSpPr>
            <p:cNvPr id="378884" name="Line 2052"/>
            <p:cNvSpPr>
              <a:spLocks noChangeShapeType="1"/>
            </p:cNvSpPr>
            <p:nvPr/>
          </p:nvSpPr>
          <p:spPr bwMode="auto">
            <a:xfrm>
              <a:off x="3069" y="1643"/>
              <a:ext cx="12" cy="12"/>
            </a:xfrm>
            <a:prstGeom prst="line">
              <a:avLst/>
            </a:prstGeom>
            <a:noFill/>
            <a:ln w="28575">
              <a:solidFill>
                <a:srgbClr val="999933"/>
              </a:solidFill>
              <a:round/>
              <a:headEnd/>
              <a:tailEnd/>
            </a:ln>
          </p:spPr>
          <p:txBody>
            <a:bodyPr/>
            <a:lstStyle/>
            <a:p>
              <a:endParaRPr lang="en-GB"/>
            </a:p>
          </p:txBody>
        </p:sp>
        <p:sp>
          <p:nvSpPr>
            <p:cNvPr id="378885" name="Line 2053"/>
            <p:cNvSpPr>
              <a:spLocks noChangeShapeType="1"/>
            </p:cNvSpPr>
            <p:nvPr/>
          </p:nvSpPr>
          <p:spPr bwMode="auto">
            <a:xfrm>
              <a:off x="3081" y="1655"/>
              <a:ext cx="7" cy="6"/>
            </a:xfrm>
            <a:prstGeom prst="line">
              <a:avLst/>
            </a:prstGeom>
            <a:noFill/>
            <a:ln w="28575">
              <a:solidFill>
                <a:srgbClr val="999933"/>
              </a:solidFill>
              <a:round/>
              <a:headEnd/>
              <a:tailEnd/>
            </a:ln>
          </p:spPr>
          <p:txBody>
            <a:bodyPr/>
            <a:lstStyle/>
            <a:p>
              <a:endParaRPr lang="en-GB"/>
            </a:p>
          </p:txBody>
        </p:sp>
        <p:sp>
          <p:nvSpPr>
            <p:cNvPr id="378886" name="Line 2054"/>
            <p:cNvSpPr>
              <a:spLocks noChangeShapeType="1"/>
            </p:cNvSpPr>
            <p:nvPr/>
          </p:nvSpPr>
          <p:spPr bwMode="auto">
            <a:xfrm>
              <a:off x="3088" y="1661"/>
              <a:ext cx="12" cy="12"/>
            </a:xfrm>
            <a:prstGeom prst="line">
              <a:avLst/>
            </a:prstGeom>
            <a:noFill/>
            <a:ln w="28575">
              <a:solidFill>
                <a:srgbClr val="999933"/>
              </a:solidFill>
              <a:round/>
              <a:headEnd/>
              <a:tailEnd/>
            </a:ln>
          </p:spPr>
          <p:txBody>
            <a:bodyPr/>
            <a:lstStyle/>
            <a:p>
              <a:endParaRPr lang="en-GB"/>
            </a:p>
          </p:txBody>
        </p:sp>
        <p:sp>
          <p:nvSpPr>
            <p:cNvPr id="378887" name="Line 2055"/>
            <p:cNvSpPr>
              <a:spLocks noChangeShapeType="1"/>
            </p:cNvSpPr>
            <p:nvPr/>
          </p:nvSpPr>
          <p:spPr bwMode="auto">
            <a:xfrm>
              <a:off x="3100" y="1673"/>
              <a:ext cx="12" cy="13"/>
            </a:xfrm>
            <a:prstGeom prst="line">
              <a:avLst/>
            </a:prstGeom>
            <a:noFill/>
            <a:ln w="28575">
              <a:solidFill>
                <a:srgbClr val="999933"/>
              </a:solidFill>
              <a:round/>
              <a:headEnd/>
              <a:tailEnd/>
            </a:ln>
          </p:spPr>
          <p:txBody>
            <a:bodyPr/>
            <a:lstStyle/>
            <a:p>
              <a:endParaRPr lang="en-GB"/>
            </a:p>
          </p:txBody>
        </p:sp>
        <p:sp>
          <p:nvSpPr>
            <p:cNvPr id="378888" name="Line 2056"/>
            <p:cNvSpPr>
              <a:spLocks noChangeShapeType="1"/>
            </p:cNvSpPr>
            <p:nvPr/>
          </p:nvSpPr>
          <p:spPr bwMode="auto">
            <a:xfrm>
              <a:off x="3112" y="1686"/>
              <a:ext cx="6" cy="12"/>
            </a:xfrm>
            <a:prstGeom prst="line">
              <a:avLst/>
            </a:prstGeom>
            <a:noFill/>
            <a:ln w="28575">
              <a:solidFill>
                <a:srgbClr val="999933"/>
              </a:solidFill>
              <a:round/>
              <a:headEnd/>
              <a:tailEnd/>
            </a:ln>
          </p:spPr>
          <p:txBody>
            <a:bodyPr/>
            <a:lstStyle/>
            <a:p>
              <a:endParaRPr lang="en-GB"/>
            </a:p>
          </p:txBody>
        </p:sp>
        <p:sp>
          <p:nvSpPr>
            <p:cNvPr id="378889" name="Line 2057"/>
            <p:cNvSpPr>
              <a:spLocks noChangeShapeType="1"/>
            </p:cNvSpPr>
            <p:nvPr/>
          </p:nvSpPr>
          <p:spPr bwMode="auto">
            <a:xfrm>
              <a:off x="3118" y="1698"/>
              <a:ext cx="12" cy="6"/>
            </a:xfrm>
            <a:prstGeom prst="line">
              <a:avLst/>
            </a:prstGeom>
            <a:noFill/>
            <a:ln w="28575">
              <a:solidFill>
                <a:srgbClr val="999933"/>
              </a:solidFill>
              <a:round/>
              <a:headEnd/>
              <a:tailEnd/>
            </a:ln>
          </p:spPr>
          <p:txBody>
            <a:bodyPr/>
            <a:lstStyle/>
            <a:p>
              <a:endParaRPr lang="en-GB"/>
            </a:p>
          </p:txBody>
        </p:sp>
        <p:sp>
          <p:nvSpPr>
            <p:cNvPr id="378890" name="Line 2058"/>
            <p:cNvSpPr>
              <a:spLocks noChangeShapeType="1"/>
            </p:cNvSpPr>
            <p:nvPr/>
          </p:nvSpPr>
          <p:spPr bwMode="auto">
            <a:xfrm>
              <a:off x="3130" y="1704"/>
              <a:ext cx="13" cy="12"/>
            </a:xfrm>
            <a:prstGeom prst="line">
              <a:avLst/>
            </a:prstGeom>
            <a:noFill/>
            <a:ln w="28575">
              <a:solidFill>
                <a:srgbClr val="999933"/>
              </a:solidFill>
              <a:round/>
              <a:headEnd/>
              <a:tailEnd/>
            </a:ln>
          </p:spPr>
          <p:txBody>
            <a:bodyPr/>
            <a:lstStyle/>
            <a:p>
              <a:endParaRPr lang="en-GB"/>
            </a:p>
          </p:txBody>
        </p:sp>
        <p:sp>
          <p:nvSpPr>
            <p:cNvPr id="378891" name="Line 2059"/>
            <p:cNvSpPr>
              <a:spLocks noChangeShapeType="1"/>
            </p:cNvSpPr>
            <p:nvPr/>
          </p:nvSpPr>
          <p:spPr bwMode="auto">
            <a:xfrm>
              <a:off x="3143" y="1716"/>
              <a:ext cx="6" cy="12"/>
            </a:xfrm>
            <a:prstGeom prst="line">
              <a:avLst/>
            </a:prstGeom>
            <a:noFill/>
            <a:ln w="28575">
              <a:solidFill>
                <a:srgbClr val="999933"/>
              </a:solidFill>
              <a:round/>
              <a:headEnd/>
              <a:tailEnd/>
            </a:ln>
          </p:spPr>
          <p:txBody>
            <a:bodyPr/>
            <a:lstStyle/>
            <a:p>
              <a:endParaRPr lang="en-GB"/>
            </a:p>
          </p:txBody>
        </p:sp>
        <p:sp>
          <p:nvSpPr>
            <p:cNvPr id="378892" name="Line 2060"/>
            <p:cNvSpPr>
              <a:spLocks noChangeShapeType="1"/>
            </p:cNvSpPr>
            <p:nvPr/>
          </p:nvSpPr>
          <p:spPr bwMode="auto">
            <a:xfrm>
              <a:off x="3149" y="1728"/>
              <a:ext cx="12" cy="13"/>
            </a:xfrm>
            <a:prstGeom prst="line">
              <a:avLst/>
            </a:prstGeom>
            <a:noFill/>
            <a:ln w="28575">
              <a:solidFill>
                <a:srgbClr val="999933"/>
              </a:solidFill>
              <a:round/>
              <a:headEnd/>
              <a:tailEnd/>
            </a:ln>
          </p:spPr>
          <p:txBody>
            <a:bodyPr/>
            <a:lstStyle/>
            <a:p>
              <a:endParaRPr lang="en-GB"/>
            </a:p>
          </p:txBody>
        </p:sp>
        <p:sp>
          <p:nvSpPr>
            <p:cNvPr id="378893" name="Line 2061"/>
            <p:cNvSpPr>
              <a:spLocks noChangeShapeType="1"/>
            </p:cNvSpPr>
            <p:nvPr/>
          </p:nvSpPr>
          <p:spPr bwMode="auto">
            <a:xfrm>
              <a:off x="3161" y="1741"/>
              <a:ext cx="12" cy="6"/>
            </a:xfrm>
            <a:prstGeom prst="line">
              <a:avLst/>
            </a:prstGeom>
            <a:noFill/>
            <a:ln w="28575">
              <a:solidFill>
                <a:srgbClr val="999933"/>
              </a:solidFill>
              <a:round/>
              <a:headEnd/>
              <a:tailEnd/>
            </a:ln>
          </p:spPr>
          <p:txBody>
            <a:bodyPr/>
            <a:lstStyle/>
            <a:p>
              <a:endParaRPr lang="en-GB"/>
            </a:p>
          </p:txBody>
        </p:sp>
        <p:sp>
          <p:nvSpPr>
            <p:cNvPr id="378894" name="Line 2062"/>
            <p:cNvSpPr>
              <a:spLocks noChangeShapeType="1"/>
            </p:cNvSpPr>
            <p:nvPr/>
          </p:nvSpPr>
          <p:spPr bwMode="auto">
            <a:xfrm>
              <a:off x="3173" y="1747"/>
              <a:ext cx="6" cy="12"/>
            </a:xfrm>
            <a:prstGeom prst="line">
              <a:avLst/>
            </a:prstGeom>
            <a:noFill/>
            <a:ln w="28575">
              <a:solidFill>
                <a:srgbClr val="999933"/>
              </a:solidFill>
              <a:round/>
              <a:headEnd/>
              <a:tailEnd/>
            </a:ln>
          </p:spPr>
          <p:txBody>
            <a:bodyPr/>
            <a:lstStyle/>
            <a:p>
              <a:endParaRPr lang="en-GB"/>
            </a:p>
          </p:txBody>
        </p:sp>
        <p:sp>
          <p:nvSpPr>
            <p:cNvPr id="378895" name="Line 2063"/>
            <p:cNvSpPr>
              <a:spLocks noChangeShapeType="1"/>
            </p:cNvSpPr>
            <p:nvPr/>
          </p:nvSpPr>
          <p:spPr bwMode="auto">
            <a:xfrm>
              <a:off x="3179" y="1759"/>
              <a:ext cx="13" cy="12"/>
            </a:xfrm>
            <a:prstGeom prst="line">
              <a:avLst/>
            </a:prstGeom>
            <a:noFill/>
            <a:ln w="28575">
              <a:solidFill>
                <a:srgbClr val="999933"/>
              </a:solidFill>
              <a:round/>
              <a:headEnd/>
              <a:tailEnd/>
            </a:ln>
          </p:spPr>
          <p:txBody>
            <a:bodyPr/>
            <a:lstStyle/>
            <a:p>
              <a:endParaRPr lang="en-GB"/>
            </a:p>
          </p:txBody>
        </p:sp>
        <p:sp>
          <p:nvSpPr>
            <p:cNvPr id="378896" name="Line 2064"/>
            <p:cNvSpPr>
              <a:spLocks noChangeShapeType="1"/>
            </p:cNvSpPr>
            <p:nvPr/>
          </p:nvSpPr>
          <p:spPr bwMode="auto">
            <a:xfrm>
              <a:off x="3192" y="1771"/>
              <a:ext cx="12" cy="12"/>
            </a:xfrm>
            <a:prstGeom prst="line">
              <a:avLst/>
            </a:prstGeom>
            <a:noFill/>
            <a:ln w="28575">
              <a:solidFill>
                <a:srgbClr val="999933"/>
              </a:solidFill>
              <a:round/>
              <a:headEnd/>
              <a:tailEnd/>
            </a:ln>
          </p:spPr>
          <p:txBody>
            <a:bodyPr/>
            <a:lstStyle/>
            <a:p>
              <a:endParaRPr lang="en-GB"/>
            </a:p>
          </p:txBody>
        </p:sp>
        <p:sp>
          <p:nvSpPr>
            <p:cNvPr id="378897" name="Line 2065"/>
            <p:cNvSpPr>
              <a:spLocks noChangeShapeType="1"/>
            </p:cNvSpPr>
            <p:nvPr/>
          </p:nvSpPr>
          <p:spPr bwMode="auto">
            <a:xfrm>
              <a:off x="3204" y="1783"/>
              <a:ext cx="6" cy="13"/>
            </a:xfrm>
            <a:prstGeom prst="line">
              <a:avLst/>
            </a:prstGeom>
            <a:noFill/>
            <a:ln w="28575">
              <a:solidFill>
                <a:srgbClr val="999933"/>
              </a:solidFill>
              <a:round/>
              <a:headEnd/>
              <a:tailEnd/>
            </a:ln>
          </p:spPr>
          <p:txBody>
            <a:bodyPr/>
            <a:lstStyle/>
            <a:p>
              <a:endParaRPr lang="en-GB"/>
            </a:p>
          </p:txBody>
        </p:sp>
        <p:sp>
          <p:nvSpPr>
            <p:cNvPr id="378898" name="Line 2066"/>
            <p:cNvSpPr>
              <a:spLocks noChangeShapeType="1"/>
            </p:cNvSpPr>
            <p:nvPr/>
          </p:nvSpPr>
          <p:spPr bwMode="auto">
            <a:xfrm>
              <a:off x="3210" y="1796"/>
              <a:ext cx="12" cy="12"/>
            </a:xfrm>
            <a:prstGeom prst="line">
              <a:avLst/>
            </a:prstGeom>
            <a:noFill/>
            <a:ln w="28575">
              <a:solidFill>
                <a:srgbClr val="999933"/>
              </a:solidFill>
              <a:round/>
              <a:headEnd/>
              <a:tailEnd/>
            </a:ln>
          </p:spPr>
          <p:txBody>
            <a:bodyPr/>
            <a:lstStyle/>
            <a:p>
              <a:endParaRPr lang="en-GB"/>
            </a:p>
          </p:txBody>
        </p:sp>
        <p:sp>
          <p:nvSpPr>
            <p:cNvPr id="378899" name="Line 2067"/>
            <p:cNvSpPr>
              <a:spLocks noChangeShapeType="1"/>
            </p:cNvSpPr>
            <p:nvPr/>
          </p:nvSpPr>
          <p:spPr bwMode="auto">
            <a:xfrm>
              <a:off x="3222" y="1808"/>
              <a:ext cx="12" cy="6"/>
            </a:xfrm>
            <a:prstGeom prst="line">
              <a:avLst/>
            </a:prstGeom>
            <a:noFill/>
            <a:ln w="28575">
              <a:solidFill>
                <a:srgbClr val="999933"/>
              </a:solidFill>
              <a:round/>
              <a:headEnd/>
              <a:tailEnd/>
            </a:ln>
          </p:spPr>
          <p:txBody>
            <a:bodyPr/>
            <a:lstStyle/>
            <a:p>
              <a:endParaRPr lang="en-GB"/>
            </a:p>
          </p:txBody>
        </p:sp>
        <p:sp>
          <p:nvSpPr>
            <p:cNvPr id="378900" name="Line 2068"/>
            <p:cNvSpPr>
              <a:spLocks noChangeShapeType="1"/>
            </p:cNvSpPr>
            <p:nvPr/>
          </p:nvSpPr>
          <p:spPr bwMode="auto">
            <a:xfrm>
              <a:off x="3234" y="1814"/>
              <a:ext cx="6" cy="12"/>
            </a:xfrm>
            <a:prstGeom prst="line">
              <a:avLst/>
            </a:prstGeom>
            <a:noFill/>
            <a:ln w="28575">
              <a:solidFill>
                <a:srgbClr val="999933"/>
              </a:solidFill>
              <a:round/>
              <a:headEnd/>
              <a:tailEnd/>
            </a:ln>
          </p:spPr>
          <p:txBody>
            <a:bodyPr/>
            <a:lstStyle/>
            <a:p>
              <a:endParaRPr lang="en-GB"/>
            </a:p>
          </p:txBody>
        </p:sp>
        <p:sp>
          <p:nvSpPr>
            <p:cNvPr id="378901" name="Line 2069"/>
            <p:cNvSpPr>
              <a:spLocks noChangeShapeType="1"/>
            </p:cNvSpPr>
            <p:nvPr/>
          </p:nvSpPr>
          <p:spPr bwMode="auto">
            <a:xfrm>
              <a:off x="3240" y="1826"/>
              <a:ext cx="13" cy="12"/>
            </a:xfrm>
            <a:prstGeom prst="line">
              <a:avLst/>
            </a:prstGeom>
            <a:noFill/>
            <a:ln w="28575">
              <a:solidFill>
                <a:srgbClr val="999933"/>
              </a:solidFill>
              <a:round/>
              <a:headEnd/>
              <a:tailEnd/>
            </a:ln>
          </p:spPr>
          <p:txBody>
            <a:bodyPr/>
            <a:lstStyle/>
            <a:p>
              <a:endParaRPr lang="en-GB"/>
            </a:p>
          </p:txBody>
        </p:sp>
        <p:sp>
          <p:nvSpPr>
            <p:cNvPr id="378902" name="Line 2070"/>
            <p:cNvSpPr>
              <a:spLocks noChangeShapeType="1"/>
            </p:cNvSpPr>
            <p:nvPr/>
          </p:nvSpPr>
          <p:spPr bwMode="auto">
            <a:xfrm>
              <a:off x="3253" y="1838"/>
              <a:ext cx="6" cy="13"/>
            </a:xfrm>
            <a:prstGeom prst="line">
              <a:avLst/>
            </a:prstGeom>
            <a:noFill/>
            <a:ln w="28575">
              <a:solidFill>
                <a:srgbClr val="999933"/>
              </a:solidFill>
              <a:round/>
              <a:headEnd/>
              <a:tailEnd/>
            </a:ln>
          </p:spPr>
          <p:txBody>
            <a:bodyPr/>
            <a:lstStyle/>
            <a:p>
              <a:endParaRPr lang="en-GB"/>
            </a:p>
          </p:txBody>
        </p:sp>
        <p:sp>
          <p:nvSpPr>
            <p:cNvPr id="378903" name="Line 2071"/>
            <p:cNvSpPr>
              <a:spLocks noChangeShapeType="1"/>
            </p:cNvSpPr>
            <p:nvPr/>
          </p:nvSpPr>
          <p:spPr bwMode="auto">
            <a:xfrm>
              <a:off x="3259" y="1851"/>
              <a:ext cx="12" cy="12"/>
            </a:xfrm>
            <a:prstGeom prst="line">
              <a:avLst/>
            </a:prstGeom>
            <a:noFill/>
            <a:ln w="28575">
              <a:solidFill>
                <a:srgbClr val="999933"/>
              </a:solidFill>
              <a:round/>
              <a:headEnd/>
              <a:tailEnd/>
            </a:ln>
          </p:spPr>
          <p:txBody>
            <a:bodyPr/>
            <a:lstStyle/>
            <a:p>
              <a:endParaRPr lang="en-GB"/>
            </a:p>
          </p:txBody>
        </p:sp>
        <p:sp>
          <p:nvSpPr>
            <p:cNvPr id="378904" name="Line 2072"/>
            <p:cNvSpPr>
              <a:spLocks noChangeShapeType="1"/>
            </p:cNvSpPr>
            <p:nvPr/>
          </p:nvSpPr>
          <p:spPr bwMode="auto">
            <a:xfrm>
              <a:off x="3271" y="1863"/>
              <a:ext cx="12" cy="6"/>
            </a:xfrm>
            <a:prstGeom prst="line">
              <a:avLst/>
            </a:prstGeom>
            <a:noFill/>
            <a:ln w="28575">
              <a:solidFill>
                <a:srgbClr val="999933"/>
              </a:solidFill>
              <a:round/>
              <a:headEnd/>
              <a:tailEnd/>
            </a:ln>
          </p:spPr>
          <p:txBody>
            <a:bodyPr/>
            <a:lstStyle/>
            <a:p>
              <a:endParaRPr lang="en-GB"/>
            </a:p>
          </p:txBody>
        </p:sp>
        <p:sp>
          <p:nvSpPr>
            <p:cNvPr id="378905" name="Line 2073"/>
            <p:cNvSpPr>
              <a:spLocks noChangeShapeType="1"/>
            </p:cNvSpPr>
            <p:nvPr/>
          </p:nvSpPr>
          <p:spPr bwMode="auto">
            <a:xfrm>
              <a:off x="3283" y="1869"/>
              <a:ext cx="6" cy="12"/>
            </a:xfrm>
            <a:prstGeom prst="line">
              <a:avLst/>
            </a:prstGeom>
            <a:noFill/>
            <a:ln w="28575">
              <a:solidFill>
                <a:srgbClr val="999933"/>
              </a:solidFill>
              <a:round/>
              <a:headEnd/>
              <a:tailEnd/>
            </a:ln>
          </p:spPr>
          <p:txBody>
            <a:bodyPr/>
            <a:lstStyle/>
            <a:p>
              <a:endParaRPr lang="en-GB"/>
            </a:p>
          </p:txBody>
        </p:sp>
        <p:sp>
          <p:nvSpPr>
            <p:cNvPr id="378906" name="Line 2074"/>
            <p:cNvSpPr>
              <a:spLocks noChangeShapeType="1"/>
            </p:cNvSpPr>
            <p:nvPr/>
          </p:nvSpPr>
          <p:spPr bwMode="auto">
            <a:xfrm>
              <a:off x="3289" y="1881"/>
              <a:ext cx="13" cy="12"/>
            </a:xfrm>
            <a:prstGeom prst="line">
              <a:avLst/>
            </a:prstGeom>
            <a:noFill/>
            <a:ln w="28575">
              <a:solidFill>
                <a:srgbClr val="999933"/>
              </a:solidFill>
              <a:round/>
              <a:headEnd/>
              <a:tailEnd/>
            </a:ln>
          </p:spPr>
          <p:txBody>
            <a:bodyPr/>
            <a:lstStyle/>
            <a:p>
              <a:endParaRPr lang="en-GB"/>
            </a:p>
          </p:txBody>
        </p:sp>
        <p:sp>
          <p:nvSpPr>
            <p:cNvPr id="378907" name="Line 2075"/>
            <p:cNvSpPr>
              <a:spLocks noChangeShapeType="1"/>
            </p:cNvSpPr>
            <p:nvPr/>
          </p:nvSpPr>
          <p:spPr bwMode="auto">
            <a:xfrm>
              <a:off x="3302" y="1893"/>
              <a:ext cx="12" cy="7"/>
            </a:xfrm>
            <a:prstGeom prst="line">
              <a:avLst/>
            </a:prstGeom>
            <a:noFill/>
            <a:ln w="28575">
              <a:solidFill>
                <a:srgbClr val="999933"/>
              </a:solidFill>
              <a:round/>
              <a:headEnd/>
              <a:tailEnd/>
            </a:ln>
          </p:spPr>
          <p:txBody>
            <a:bodyPr/>
            <a:lstStyle/>
            <a:p>
              <a:endParaRPr lang="en-GB"/>
            </a:p>
          </p:txBody>
        </p:sp>
        <p:sp>
          <p:nvSpPr>
            <p:cNvPr id="378908" name="Line 2076"/>
            <p:cNvSpPr>
              <a:spLocks noChangeShapeType="1"/>
            </p:cNvSpPr>
            <p:nvPr/>
          </p:nvSpPr>
          <p:spPr bwMode="auto">
            <a:xfrm>
              <a:off x="3314" y="1900"/>
              <a:ext cx="6" cy="12"/>
            </a:xfrm>
            <a:prstGeom prst="line">
              <a:avLst/>
            </a:prstGeom>
            <a:noFill/>
            <a:ln w="28575">
              <a:solidFill>
                <a:srgbClr val="999933"/>
              </a:solidFill>
              <a:round/>
              <a:headEnd/>
              <a:tailEnd/>
            </a:ln>
          </p:spPr>
          <p:txBody>
            <a:bodyPr/>
            <a:lstStyle/>
            <a:p>
              <a:endParaRPr lang="en-GB"/>
            </a:p>
          </p:txBody>
        </p:sp>
        <p:sp>
          <p:nvSpPr>
            <p:cNvPr id="378909" name="Line 2077"/>
            <p:cNvSpPr>
              <a:spLocks noChangeShapeType="1"/>
            </p:cNvSpPr>
            <p:nvPr/>
          </p:nvSpPr>
          <p:spPr bwMode="auto">
            <a:xfrm>
              <a:off x="3320" y="1912"/>
              <a:ext cx="12" cy="6"/>
            </a:xfrm>
            <a:prstGeom prst="line">
              <a:avLst/>
            </a:prstGeom>
            <a:noFill/>
            <a:ln w="28575">
              <a:solidFill>
                <a:srgbClr val="999933"/>
              </a:solidFill>
              <a:round/>
              <a:headEnd/>
              <a:tailEnd/>
            </a:ln>
          </p:spPr>
          <p:txBody>
            <a:bodyPr/>
            <a:lstStyle/>
            <a:p>
              <a:endParaRPr lang="en-GB"/>
            </a:p>
          </p:txBody>
        </p:sp>
        <p:sp>
          <p:nvSpPr>
            <p:cNvPr id="378910" name="Line 2078"/>
            <p:cNvSpPr>
              <a:spLocks noChangeShapeType="1"/>
            </p:cNvSpPr>
            <p:nvPr/>
          </p:nvSpPr>
          <p:spPr bwMode="auto">
            <a:xfrm>
              <a:off x="3332" y="1918"/>
              <a:ext cx="12" cy="12"/>
            </a:xfrm>
            <a:prstGeom prst="line">
              <a:avLst/>
            </a:prstGeom>
            <a:noFill/>
            <a:ln w="28575">
              <a:solidFill>
                <a:srgbClr val="999933"/>
              </a:solidFill>
              <a:round/>
              <a:headEnd/>
              <a:tailEnd/>
            </a:ln>
          </p:spPr>
          <p:txBody>
            <a:bodyPr/>
            <a:lstStyle/>
            <a:p>
              <a:endParaRPr lang="en-GB"/>
            </a:p>
          </p:txBody>
        </p:sp>
        <p:sp>
          <p:nvSpPr>
            <p:cNvPr id="378911" name="Line 2079"/>
            <p:cNvSpPr>
              <a:spLocks noChangeShapeType="1"/>
            </p:cNvSpPr>
            <p:nvPr/>
          </p:nvSpPr>
          <p:spPr bwMode="auto">
            <a:xfrm>
              <a:off x="3344" y="1930"/>
              <a:ext cx="7" cy="6"/>
            </a:xfrm>
            <a:prstGeom prst="line">
              <a:avLst/>
            </a:prstGeom>
            <a:noFill/>
            <a:ln w="28575">
              <a:solidFill>
                <a:srgbClr val="999933"/>
              </a:solidFill>
              <a:round/>
              <a:headEnd/>
              <a:tailEnd/>
            </a:ln>
          </p:spPr>
          <p:txBody>
            <a:bodyPr/>
            <a:lstStyle/>
            <a:p>
              <a:endParaRPr lang="en-GB"/>
            </a:p>
          </p:txBody>
        </p:sp>
        <p:sp>
          <p:nvSpPr>
            <p:cNvPr id="378912" name="Line 2080"/>
            <p:cNvSpPr>
              <a:spLocks noChangeShapeType="1"/>
            </p:cNvSpPr>
            <p:nvPr/>
          </p:nvSpPr>
          <p:spPr bwMode="auto">
            <a:xfrm>
              <a:off x="3351" y="1936"/>
              <a:ext cx="12" cy="13"/>
            </a:xfrm>
            <a:prstGeom prst="line">
              <a:avLst/>
            </a:prstGeom>
            <a:noFill/>
            <a:ln w="28575">
              <a:solidFill>
                <a:srgbClr val="999933"/>
              </a:solidFill>
              <a:round/>
              <a:headEnd/>
              <a:tailEnd/>
            </a:ln>
          </p:spPr>
          <p:txBody>
            <a:bodyPr/>
            <a:lstStyle/>
            <a:p>
              <a:endParaRPr lang="en-GB"/>
            </a:p>
          </p:txBody>
        </p:sp>
        <p:sp>
          <p:nvSpPr>
            <p:cNvPr id="378913" name="Line 2081"/>
            <p:cNvSpPr>
              <a:spLocks noChangeShapeType="1"/>
            </p:cNvSpPr>
            <p:nvPr/>
          </p:nvSpPr>
          <p:spPr bwMode="auto">
            <a:xfrm>
              <a:off x="3363" y="1949"/>
              <a:ext cx="12" cy="6"/>
            </a:xfrm>
            <a:prstGeom prst="line">
              <a:avLst/>
            </a:prstGeom>
            <a:noFill/>
            <a:ln w="28575">
              <a:solidFill>
                <a:srgbClr val="999933"/>
              </a:solidFill>
              <a:round/>
              <a:headEnd/>
              <a:tailEnd/>
            </a:ln>
          </p:spPr>
          <p:txBody>
            <a:bodyPr/>
            <a:lstStyle/>
            <a:p>
              <a:endParaRPr lang="en-GB"/>
            </a:p>
          </p:txBody>
        </p:sp>
        <p:sp>
          <p:nvSpPr>
            <p:cNvPr id="378914" name="Line 2082"/>
            <p:cNvSpPr>
              <a:spLocks noChangeShapeType="1"/>
            </p:cNvSpPr>
            <p:nvPr/>
          </p:nvSpPr>
          <p:spPr bwMode="auto">
            <a:xfrm>
              <a:off x="3375" y="1955"/>
              <a:ext cx="6" cy="12"/>
            </a:xfrm>
            <a:prstGeom prst="line">
              <a:avLst/>
            </a:prstGeom>
            <a:noFill/>
            <a:ln w="28575">
              <a:solidFill>
                <a:srgbClr val="999933"/>
              </a:solidFill>
              <a:round/>
              <a:headEnd/>
              <a:tailEnd/>
            </a:ln>
          </p:spPr>
          <p:txBody>
            <a:bodyPr/>
            <a:lstStyle/>
            <a:p>
              <a:endParaRPr lang="en-GB"/>
            </a:p>
          </p:txBody>
        </p:sp>
        <p:sp>
          <p:nvSpPr>
            <p:cNvPr id="378915" name="Line 2083"/>
            <p:cNvSpPr>
              <a:spLocks noChangeShapeType="1"/>
            </p:cNvSpPr>
            <p:nvPr/>
          </p:nvSpPr>
          <p:spPr bwMode="auto">
            <a:xfrm>
              <a:off x="3381" y="1967"/>
              <a:ext cx="12" cy="1"/>
            </a:xfrm>
            <a:prstGeom prst="line">
              <a:avLst/>
            </a:prstGeom>
            <a:noFill/>
            <a:ln w="28575">
              <a:solidFill>
                <a:srgbClr val="999933"/>
              </a:solidFill>
              <a:round/>
              <a:headEnd/>
              <a:tailEnd/>
            </a:ln>
          </p:spPr>
          <p:txBody>
            <a:bodyPr/>
            <a:lstStyle/>
            <a:p>
              <a:endParaRPr lang="en-GB"/>
            </a:p>
          </p:txBody>
        </p:sp>
        <p:sp>
          <p:nvSpPr>
            <p:cNvPr id="378916" name="Line 2084"/>
            <p:cNvSpPr>
              <a:spLocks noChangeShapeType="1"/>
            </p:cNvSpPr>
            <p:nvPr/>
          </p:nvSpPr>
          <p:spPr bwMode="auto">
            <a:xfrm>
              <a:off x="3393" y="1967"/>
              <a:ext cx="13" cy="1"/>
            </a:xfrm>
            <a:prstGeom prst="line">
              <a:avLst/>
            </a:prstGeom>
            <a:noFill/>
            <a:ln w="28575">
              <a:solidFill>
                <a:srgbClr val="999933"/>
              </a:solidFill>
              <a:round/>
              <a:headEnd/>
              <a:tailEnd/>
            </a:ln>
          </p:spPr>
          <p:txBody>
            <a:bodyPr/>
            <a:lstStyle/>
            <a:p>
              <a:endParaRPr lang="en-GB"/>
            </a:p>
          </p:txBody>
        </p:sp>
        <p:sp>
          <p:nvSpPr>
            <p:cNvPr id="378917" name="Line 2085"/>
            <p:cNvSpPr>
              <a:spLocks noChangeShapeType="1"/>
            </p:cNvSpPr>
            <p:nvPr/>
          </p:nvSpPr>
          <p:spPr bwMode="auto">
            <a:xfrm>
              <a:off x="3406" y="1967"/>
              <a:ext cx="6" cy="6"/>
            </a:xfrm>
            <a:prstGeom prst="line">
              <a:avLst/>
            </a:prstGeom>
            <a:noFill/>
            <a:ln w="28575">
              <a:solidFill>
                <a:srgbClr val="999933"/>
              </a:solidFill>
              <a:round/>
              <a:headEnd/>
              <a:tailEnd/>
            </a:ln>
          </p:spPr>
          <p:txBody>
            <a:bodyPr/>
            <a:lstStyle/>
            <a:p>
              <a:endParaRPr lang="en-GB"/>
            </a:p>
          </p:txBody>
        </p:sp>
        <p:sp>
          <p:nvSpPr>
            <p:cNvPr id="378918" name="Line 2086"/>
            <p:cNvSpPr>
              <a:spLocks noChangeShapeType="1"/>
            </p:cNvSpPr>
            <p:nvPr/>
          </p:nvSpPr>
          <p:spPr bwMode="auto">
            <a:xfrm>
              <a:off x="3412" y="1973"/>
              <a:ext cx="12" cy="1"/>
            </a:xfrm>
            <a:prstGeom prst="line">
              <a:avLst/>
            </a:prstGeom>
            <a:noFill/>
            <a:ln w="28575">
              <a:solidFill>
                <a:srgbClr val="999933"/>
              </a:solidFill>
              <a:round/>
              <a:headEnd/>
              <a:tailEnd/>
            </a:ln>
          </p:spPr>
          <p:txBody>
            <a:bodyPr/>
            <a:lstStyle/>
            <a:p>
              <a:endParaRPr lang="en-GB"/>
            </a:p>
          </p:txBody>
        </p:sp>
        <p:sp>
          <p:nvSpPr>
            <p:cNvPr id="378919" name="Line 2087"/>
            <p:cNvSpPr>
              <a:spLocks noChangeShapeType="1"/>
            </p:cNvSpPr>
            <p:nvPr/>
          </p:nvSpPr>
          <p:spPr bwMode="auto">
            <a:xfrm>
              <a:off x="3424" y="1973"/>
              <a:ext cx="12" cy="1"/>
            </a:xfrm>
            <a:prstGeom prst="line">
              <a:avLst/>
            </a:prstGeom>
            <a:noFill/>
            <a:ln w="28575">
              <a:solidFill>
                <a:srgbClr val="999933"/>
              </a:solidFill>
              <a:round/>
              <a:headEnd/>
              <a:tailEnd/>
            </a:ln>
          </p:spPr>
          <p:txBody>
            <a:bodyPr/>
            <a:lstStyle/>
            <a:p>
              <a:endParaRPr lang="en-GB"/>
            </a:p>
          </p:txBody>
        </p:sp>
        <p:sp>
          <p:nvSpPr>
            <p:cNvPr id="378920" name="Line 2088"/>
            <p:cNvSpPr>
              <a:spLocks noChangeShapeType="1"/>
            </p:cNvSpPr>
            <p:nvPr/>
          </p:nvSpPr>
          <p:spPr bwMode="auto">
            <a:xfrm>
              <a:off x="3436" y="1973"/>
              <a:ext cx="6" cy="1"/>
            </a:xfrm>
            <a:prstGeom prst="line">
              <a:avLst/>
            </a:prstGeom>
            <a:noFill/>
            <a:ln w="28575">
              <a:solidFill>
                <a:srgbClr val="999933"/>
              </a:solidFill>
              <a:round/>
              <a:headEnd/>
              <a:tailEnd/>
            </a:ln>
          </p:spPr>
          <p:txBody>
            <a:bodyPr/>
            <a:lstStyle/>
            <a:p>
              <a:endParaRPr lang="en-GB"/>
            </a:p>
          </p:txBody>
        </p:sp>
        <p:sp>
          <p:nvSpPr>
            <p:cNvPr id="378921" name="Line 2089"/>
            <p:cNvSpPr>
              <a:spLocks noChangeShapeType="1"/>
            </p:cNvSpPr>
            <p:nvPr/>
          </p:nvSpPr>
          <p:spPr bwMode="auto">
            <a:xfrm>
              <a:off x="3442" y="1973"/>
              <a:ext cx="13" cy="6"/>
            </a:xfrm>
            <a:prstGeom prst="line">
              <a:avLst/>
            </a:prstGeom>
            <a:noFill/>
            <a:ln w="28575">
              <a:solidFill>
                <a:srgbClr val="999933"/>
              </a:solidFill>
              <a:round/>
              <a:headEnd/>
              <a:tailEnd/>
            </a:ln>
          </p:spPr>
          <p:txBody>
            <a:bodyPr/>
            <a:lstStyle/>
            <a:p>
              <a:endParaRPr lang="en-GB"/>
            </a:p>
          </p:txBody>
        </p:sp>
        <p:sp>
          <p:nvSpPr>
            <p:cNvPr id="378922" name="Line 2090"/>
            <p:cNvSpPr>
              <a:spLocks noChangeShapeType="1"/>
            </p:cNvSpPr>
            <p:nvPr/>
          </p:nvSpPr>
          <p:spPr bwMode="auto">
            <a:xfrm>
              <a:off x="3455" y="1979"/>
              <a:ext cx="12" cy="1"/>
            </a:xfrm>
            <a:prstGeom prst="line">
              <a:avLst/>
            </a:prstGeom>
            <a:noFill/>
            <a:ln w="28575">
              <a:solidFill>
                <a:srgbClr val="999933"/>
              </a:solidFill>
              <a:round/>
              <a:headEnd/>
              <a:tailEnd/>
            </a:ln>
          </p:spPr>
          <p:txBody>
            <a:bodyPr/>
            <a:lstStyle/>
            <a:p>
              <a:endParaRPr lang="en-GB"/>
            </a:p>
          </p:txBody>
        </p:sp>
        <p:sp>
          <p:nvSpPr>
            <p:cNvPr id="378923" name="Line 2091"/>
            <p:cNvSpPr>
              <a:spLocks noChangeShapeType="1"/>
            </p:cNvSpPr>
            <p:nvPr/>
          </p:nvSpPr>
          <p:spPr bwMode="auto">
            <a:xfrm>
              <a:off x="3467" y="1979"/>
              <a:ext cx="6" cy="1"/>
            </a:xfrm>
            <a:prstGeom prst="line">
              <a:avLst/>
            </a:prstGeom>
            <a:noFill/>
            <a:ln w="28575">
              <a:solidFill>
                <a:srgbClr val="999933"/>
              </a:solidFill>
              <a:round/>
              <a:headEnd/>
              <a:tailEnd/>
            </a:ln>
          </p:spPr>
          <p:txBody>
            <a:bodyPr/>
            <a:lstStyle/>
            <a:p>
              <a:endParaRPr lang="en-GB"/>
            </a:p>
          </p:txBody>
        </p:sp>
        <p:sp>
          <p:nvSpPr>
            <p:cNvPr id="378924" name="Line 2092"/>
            <p:cNvSpPr>
              <a:spLocks noChangeShapeType="1"/>
            </p:cNvSpPr>
            <p:nvPr/>
          </p:nvSpPr>
          <p:spPr bwMode="auto">
            <a:xfrm>
              <a:off x="3473" y="1979"/>
              <a:ext cx="12" cy="6"/>
            </a:xfrm>
            <a:prstGeom prst="line">
              <a:avLst/>
            </a:prstGeom>
            <a:noFill/>
            <a:ln w="28575">
              <a:solidFill>
                <a:srgbClr val="999933"/>
              </a:solidFill>
              <a:round/>
              <a:headEnd/>
              <a:tailEnd/>
            </a:ln>
          </p:spPr>
          <p:txBody>
            <a:bodyPr/>
            <a:lstStyle/>
            <a:p>
              <a:endParaRPr lang="en-GB"/>
            </a:p>
          </p:txBody>
        </p:sp>
        <p:sp>
          <p:nvSpPr>
            <p:cNvPr id="378925" name="Line 2093"/>
            <p:cNvSpPr>
              <a:spLocks noChangeShapeType="1"/>
            </p:cNvSpPr>
            <p:nvPr/>
          </p:nvSpPr>
          <p:spPr bwMode="auto">
            <a:xfrm>
              <a:off x="3485" y="1985"/>
              <a:ext cx="12" cy="1"/>
            </a:xfrm>
            <a:prstGeom prst="line">
              <a:avLst/>
            </a:prstGeom>
            <a:noFill/>
            <a:ln w="28575">
              <a:solidFill>
                <a:srgbClr val="999933"/>
              </a:solidFill>
              <a:round/>
              <a:headEnd/>
              <a:tailEnd/>
            </a:ln>
          </p:spPr>
          <p:txBody>
            <a:bodyPr/>
            <a:lstStyle/>
            <a:p>
              <a:endParaRPr lang="en-GB"/>
            </a:p>
          </p:txBody>
        </p:sp>
        <p:sp>
          <p:nvSpPr>
            <p:cNvPr id="378926" name="Line 2094"/>
            <p:cNvSpPr>
              <a:spLocks noChangeShapeType="1"/>
            </p:cNvSpPr>
            <p:nvPr/>
          </p:nvSpPr>
          <p:spPr bwMode="auto">
            <a:xfrm>
              <a:off x="3497" y="1985"/>
              <a:ext cx="6" cy="1"/>
            </a:xfrm>
            <a:prstGeom prst="line">
              <a:avLst/>
            </a:prstGeom>
            <a:noFill/>
            <a:ln w="28575">
              <a:solidFill>
                <a:srgbClr val="999933"/>
              </a:solidFill>
              <a:round/>
              <a:headEnd/>
              <a:tailEnd/>
            </a:ln>
          </p:spPr>
          <p:txBody>
            <a:bodyPr/>
            <a:lstStyle/>
            <a:p>
              <a:endParaRPr lang="en-GB"/>
            </a:p>
          </p:txBody>
        </p:sp>
        <p:sp>
          <p:nvSpPr>
            <p:cNvPr id="378927" name="Line 2095"/>
            <p:cNvSpPr>
              <a:spLocks noChangeShapeType="1"/>
            </p:cNvSpPr>
            <p:nvPr/>
          </p:nvSpPr>
          <p:spPr bwMode="auto">
            <a:xfrm>
              <a:off x="3503" y="1985"/>
              <a:ext cx="13" cy="6"/>
            </a:xfrm>
            <a:prstGeom prst="line">
              <a:avLst/>
            </a:prstGeom>
            <a:noFill/>
            <a:ln w="28575">
              <a:solidFill>
                <a:srgbClr val="999933"/>
              </a:solidFill>
              <a:round/>
              <a:headEnd/>
              <a:tailEnd/>
            </a:ln>
          </p:spPr>
          <p:txBody>
            <a:bodyPr/>
            <a:lstStyle/>
            <a:p>
              <a:endParaRPr lang="en-GB"/>
            </a:p>
          </p:txBody>
        </p:sp>
        <p:sp>
          <p:nvSpPr>
            <p:cNvPr id="378928" name="Line 2096"/>
            <p:cNvSpPr>
              <a:spLocks noChangeShapeType="1"/>
            </p:cNvSpPr>
            <p:nvPr/>
          </p:nvSpPr>
          <p:spPr bwMode="auto">
            <a:xfrm>
              <a:off x="3516" y="1991"/>
              <a:ext cx="12" cy="1"/>
            </a:xfrm>
            <a:prstGeom prst="line">
              <a:avLst/>
            </a:prstGeom>
            <a:noFill/>
            <a:ln w="28575">
              <a:solidFill>
                <a:srgbClr val="999933"/>
              </a:solidFill>
              <a:round/>
              <a:headEnd/>
              <a:tailEnd/>
            </a:ln>
          </p:spPr>
          <p:txBody>
            <a:bodyPr/>
            <a:lstStyle/>
            <a:p>
              <a:endParaRPr lang="en-GB"/>
            </a:p>
          </p:txBody>
        </p:sp>
        <p:sp>
          <p:nvSpPr>
            <p:cNvPr id="378929" name="Line 2097"/>
            <p:cNvSpPr>
              <a:spLocks noChangeShapeType="1"/>
            </p:cNvSpPr>
            <p:nvPr/>
          </p:nvSpPr>
          <p:spPr bwMode="auto">
            <a:xfrm>
              <a:off x="3528" y="1991"/>
              <a:ext cx="6" cy="1"/>
            </a:xfrm>
            <a:prstGeom prst="line">
              <a:avLst/>
            </a:prstGeom>
            <a:noFill/>
            <a:ln w="28575">
              <a:solidFill>
                <a:srgbClr val="999933"/>
              </a:solidFill>
              <a:round/>
              <a:headEnd/>
              <a:tailEnd/>
            </a:ln>
          </p:spPr>
          <p:txBody>
            <a:bodyPr/>
            <a:lstStyle/>
            <a:p>
              <a:endParaRPr lang="en-GB"/>
            </a:p>
          </p:txBody>
        </p:sp>
        <p:sp>
          <p:nvSpPr>
            <p:cNvPr id="378930" name="Line 2098"/>
            <p:cNvSpPr>
              <a:spLocks noChangeShapeType="1"/>
            </p:cNvSpPr>
            <p:nvPr/>
          </p:nvSpPr>
          <p:spPr bwMode="auto">
            <a:xfrm>
              <a:off x="3534" y="1991"/>
              <a:ext cx="12" cy="1"/>
            </a:xfrm>
            <a:prstGeom prst="line">
              <a:avLst/>
            </a:prstGeom>
            <a:noFill/>
            <a:ln w="28575">
              <a:solidFill>
                <a:srgbClr val="999933"/>
              </a:solidFill>
              <a:round/>
              <a:headEnd/>
              <a:tailEnd/>
            </a:ln>
          </p:spPr>
          <p:txBody>
            <a:bodyPr/>
            <a:lstStyle/>
            <a:p>
              <a:endParaRPr lang="en-GB"/>
            </a:p>
          </p:txBody>
        </p:sp>
        <p:sp>
          <p:nvSpPr>
            <p:cNvPr id="378931" name="Line 2099"/>
            <p:cNvSpPr>
              <a:spLocks noChangeShapeType="1"/>
            </p:cNvSpPr>
            <p:nvPr/>
          </p:nvSpPr>
          <p:spPr bwMode="auto">
            <a:xfrm>
              <a:off x="3546" y="1991"/>
              <a:ext cx="13" cy="6"/>
            </a:xfrm>
            <a:prstGeom prst="line">
              <a:avLst/>
            </a:prstGeom>
            <a:noFill/>
            <a:ln w="28575">
              <a:solidFill>
                <a:srgbClr val="999933"/>
              </a:solidFill>
              <a:round/>
              <a:headEnd/>
              <a:tailEnd/>
            </a:ln>
          </p:spPr>
          <p:txBody>
            <a:bodyPr/>
            <a:lstStyle/>
            <a:p>
              <a:endParaRPr lang="en-GB"/>
            </a:p>
          </p:txBody>
        </p:sp>
        <p:sp>
          <p:nvSpPr>
            <p:cNvPr id="378932" name="Line 2100"/>
            <p:cNvSpPr>
              <a:spLocks noChangeShapeType="1"/>
            </p:cNvSpPr>
            <p:nvPr/>
          </p:nvSpPr>
          <p:spPr bwMode="auto">
            <a:xfrm>
              <a:off x="3559" y="1997"/>
              <a:ext cx="6" cy="1"/>
            </a:xfrm>
            <a:prstGeom prst="line">
              <a:avLst/>
            </a:prstGeom>
            <a:noFill/>
            <a:ln w="28575">
              <a:solidFill>
                <a:srgbClr val="999933"/>
              </a:solidFill>
              <a:round/>
              <a:headEnd/>
              <a:tailEnd/>
            </a:ln>
          </p:spPr>
          <p:txBody>
            <a:bodyPr/>
            <a:lstStyle/>
            <a:p>
              <a:endParaRPr lang="en-GB"/>
            </a:p>
          </p:txBody>
        </p:sp>
        <p:sp>
          <p:nvSpPr>
            <p:cNvPr id="378933" name="Line 2101"/>
            <p:cNvSpPr>
              <a:spLocks noChangeShapeType="1"/>
            </p:cNvSpPr>
            <p:nvPr/>
          </p:nvSpPr>
          <p:spPr bwMode="auto">
            <a:xfrm>
              <a:off x="3565" y="1997"/>
              <a:ext cx="12" cy="1"/>
            </a:xfrm>
            <a:prstGeom prst="line">
              <a:avLst/>
            </a:prstGeom>
            <a:noFill/>
            <a:ln w="28575">
              <a:solidFill>
                <a:srgbClr val="999933"/>
              </a:solidFill>
              <a:round/>
              <a:headEnd/>
              <a:tailEnd/>
            </a:ln>
          </p:spPr>
          <p:txBody>
            <a:bodyPr/>
            <a:lstStyle/>
            <a:p>
              <a:endParaRPr lang="en-GB"/>
            </a:p>
          </p:txBody>
        </p:sp>
        <p:sp>
          <p:nvSpPr>
            <p:cNvPr id="378934" name="Line 2102"/>
            <p:cNvSpPr>
              <a:spLocks noChangeShapeType="1"/>
            </p:cNvSpPr>
            <p:nvPr/>
          </p:nvSpPr>
          <p:spPr bwMode="auto">
            <a:xfrm>
              <a:off x="3577" y="1997"/>
              <a:ext cx="12" cy="1"/>
            </a:xfrm>
            <a:prstGeom prst="line">
              <a:avLst/>
            </a:prstGeom>
            <a:noFill/>
            <a:ln w="28575">
              <a:solidFill>
                <a:srgbClr val="999933"/>
              </a:solidFill>
              <a:round/>
              <a:headEnd/>
              <a:tailEnd/>
            </a:ln>
          </p:spPr>
          <p:txBody>
            <a:bodyPr/>
            <a:lstStyle/>
            <a:p>
              <a:endParaRPr lang="en-GB"/>
            </a:p>
          </p:txBody>
        </p:sp>
        <p:sp>
          <p:nvSpPr>
            <p:cNvPr id="378935" name="Line 2103"/>
            <p:cNvSpPr>
              <a:spLocks noChangeShapeType="1"/>
            </p:cNvSpPr>
            <p:nvPr/>
          </p:nvSpPr>
          <p:spPr bwMode="auto">
            <a:xfrm>
              <a:off x="3589" y="1997"/>
              <a:ext cx="6" cy="7"/>
            </a:xfrm>
            <a:prstGeom prst="line">
              <a:avLst/>
            </a:prstGeom>
            <a:noFill/>
            <a:ln w="28575">
              <a:solidFill>
                <a:srgbClr val="999933"/>
              </a:solidFill>
              <a:round/>
              <a:headEnd/>
              <a:tailEnd/>
            </a:ln>
          </p:spPr>
          <p:txBody>
            <a:bodyPr/>
            <a:lstStyle/>
            <a:p>
              <a:endParaRPr lang="en-GB"/>
            </a:p>
          </p:txBody>
        </p:sp>
        <p:sp>
          <p:nvSpPr>
            <p:cNvPr id="378936" name="Line 2104"/>
            <p:cNvSpPr>
              <a:spLocks noChangeShapeType="1"/>
            </p:cNvSpPr>
            <p:nvPr/>
          </p:nvSpPr>
          <p:spPr bwMode="auto">
            <a:xfrm>
              <a:off x="3595" y="2004"/>
              <a:ext cx="12" cy="1"/>
            </a:xfrm>
            <a:prstGeom prst="line">
              <a:avLst/>
            </a:prstGeom>
            <a:noFill/>
            <a:ln w="28575">
              <a:solidFill>
                <a:srgbClr val="999933"/>
              </a:solidFill>
              <a:round/>
              <a:headEnd/>
              <a:tailEnd/>
            </a:ln>
          </p:spPr>
          <p:txBody>
            <a:bodyPr/>
            <a:lstStyle/>
            <a:p>
              <a:endParaRPr lang="en-GB"/>
            </a:p>
          </p:txBody>
        </p:sp>
        <p:sp>
          <p:nvSpPr>
            <p:cNvPr id="378937" name="Line 2105"/>
            <p:cNvSpPr>
              <a:spLocks noChangeShapeType="1"/>
            </p:cNvSpPr>
            <p:nvPr/>
          </p:nvSpPr>
          <p:spPr bwMode="auto">
            <a:xfrm>
              <a:off x="3607" y="2004"/>
              <a:ext cx="7" cy="1"/>
            </a:xfrm>
            <a:prstGeom prst="line">
              <a:avLst/>
            </a:prstGeom>
            <a:noFill/>
            <a:ln w="28575">
              <a:solidFill>
                <a:srgbClr val="999933"/>
              </a:solidFill>
              <a:round/>
              <a:headEnd/>
              <a:tailEnd/>
            </a:ln>
          </p:spPr>
          <p:txBody>
            <a:bodyPr/>
            <a:lstStyle/>
            <a:p>
              <a:endParaRPr lang="en-GB"/>
            </a:p>
          </p:txBody>
        </p:sp>
        <p:sp>
          <p:nvSpPr>
            <p:cNvPr id="378938" name="Line 2106"/>
            <p:cNvSpPr>
              <a:spLocks noChangeShapeType="1"/>
            </p:cNvSpPr>
            <p:nvPr/>
          </p:nvSpPr>
          <p:spPr bwMode="auto">
            <a:xfrm>
              <a:off x="3614" y="2004"/>
              <a:ext cx="12" cy="1"/>
            </a:xfrm>
            <a:prstGeom prst="line">
              <a:avLst/>
            </a:prstGeom>
            <a:noFill/>
            <a:ln w="28575">
              <a:solidFill>
                <a:srgbClr val="999933"/>
              </a:solidFill>
              <a:round/>
              <a:headEnd/>
              <a:tailEnd/>
            </a:ln>
          </p:spPr>
          <p:txBody>
            <a:bodyPr/>
            <a:lstStyle/>
            <a:p>
              <a:endParaRPr lang="en-GB"/>
            </a:p>
          </p:txBody>
        </p:sp>
        <p:sp>
          <p:nvSpPr>
            <p:cNvPr id="378939" name="Line 2107"/>
            <p:cNvSpPr>
              <a:spLocks noChangeShapeType="1"/>
            </p:cNvSpPr>
            <p:nvPr/>
          </p:nvSpPr>
          <p:spPr bwMode="auto">
            <a:xfrm>
              <a:off x="3626" y="2004"/>
              <a:ext cx="12" cy="1"/>
            </a:xfrm>
            <a:prstGeom prst="line">
              <a:avLst/>
            </a:prstGeom>
            <a:noFill/>
            <a:ln w="28575">
              <a:solidFill>
                <a:srgbClr val="999933"/>
              </a:solidFill>
              <a:round/>
              <a:headEnd/>
              <a:tailEnd/>
            </a:ln>
          </p:spPr>
          <p:txBody>
            <a:bodyPr/>
            <a:lstStyle/>
            <a:p>
              <a:endParaRPr lang="en-GB"/>
            </a:p>
          </p:txBody>
        </p:sp>
        <p:sp>
          <p:nvSpPr>
            <p:cNvPr id="378940" name="Line 2108"/>
            <p:cNvSpPr>
              <a:spLocks noChangeShapeType="1"/>
            </p:cNvSpPr>
            <p:nvPr/>
          </p:nvSpPr>
          <p:spPr bwMode="auto">
            <a:xfrm>
              <a:off x="3638" y="2004"/>
              <a:ext cx="6" cy="6"/>
            </a:xfrm>
            <a:prstGeom prst="line">
              <a:avLst/>
            </a:prstGeom>
            <a:noFill/>
            <a:ln w="28575">
              <a:solidFill>
                <a:srgbClr val="999933"/>
              </a:solidFill>
              <a:round/>
              <a:headEnd/>
              <a:tailEnd/>
            </a:ln>
          </p:spPr>
          <p:txBody>
            <a:bodyPr/>
            <a:lstStyle/>
            <a:p>
              <a:endParaRPr lang="en-GB"/>
            </a:p>
          </p:txBody>
        </p:sp>
        <p:sp>
          <p:nvSpPr>
            <p:cNvPr id="378941" name="Line 2109"/>
            <p:cNvSpPr>
              <a:spLocks noChangeShapeType="1"/>
            </p:cNvSpPr>
            <p:nvPr/>
          </p:nvSpPr>
          <p:spPr bwMode="auto">
            <a:xfrm>
              <a:off x="3644" y="2010"/>
              <a:ext cx="12" cy="1"/>
            </a:xfrm>
            <a:prstGeom prst="line">
              <a:avLst/>
            </a:prstGeom>
            <a:noFill/>
            <a:ln w="28575">
              <a:solidFill>
                <a:srgbClr val="999933"/>
              </a:solidFill>
              <a:round/>
              <a:headEnd/>
              <a:tailEnd/>
            </a:ln>
          </p:spPr>
          <p:txBody>
            <a:bodyPr/>
            <a:lstStyle/>
            <a:p>
              <a:endParaRPr lang="en-GB"/>
            </a:p>
          </p:txBody>
        </p:sp>
        <p:sp>
          <p:nvSpPr>
            <p:cNvPr id="378942" name="Line 2110"/>
            <p:cNvSpPr>
              <a:spLocks noChangeShapeType="1"/>
            </p:cNvSpPr>
            <p:nvPr/>
          </p:nvSpPr>
          <p:spPr bwMode="auto">
            <a:xfrm>
              <a:off x="3656" y="2010"/>
              <a:ext cx="13" cy="1"/>
            </a:xfrm>
            <a:prstGeom prst="line">
              <a:avLst/>
            </a:prstGeom>
            <a:noFill/>
            <a:ln w="28575">
              <a:solidFill>
                <a:srgbClr val="999933"/>
              </a:solidFill>
              <a:round/>
              <a:headEnd/>
              <a:tailEnd/>
            </a:ln>
          </p:spPr>
          <p:txBody>
            <a:bodyPr/>
            <a:lstStyle/>
            <a:p>
              <a:endParaRPr lang="en-GB"/>
            </a:p>
          </p:txBody>
        </p:sp>
        <p:sp>
          <p:nvSpPr>
            <p:cNvPr id="378943" name="Line 2111"/>
            <p:cNvSpPr>
              <a:spLocks noChangeShapeType="1"/>
            </p:cNvSpPr>
            <p:nvPr/>
          </p:nvSpPr>
          <p:spPr bwMode="auto">
            <a:xfrm>
              <a:off x="3669" y="2010"/>
              <a:ext cx="6" cy="1"/>
            </a:xfrm>
            <a:prstGeom prst="line">
              <a:avLst/>
            </a:prstGeom>
            <a:noFill/>
            <a:ln w="28575">
              <a:solidFill>
                <a:srgbClr val="999933"/>
              </a:solidFill>
              <a:round/>
              <a:headEnd/>
              <a:tailEnd/>
            </a:ln>
          </p:spPr>
          <p:txBody>
            <a:bodyPr/>
            <a:lstStyle/>
            <a:p>
              <a:endParaRPr lang="en-GB"/>
            </a:p>
          </p:txBody>
        </p:sp>
        <p:sp>
          <p:nvSpPr>
            <p:cNvPr id="378944" name="Line 2112"/>
            <p:cNvSpPr>
              <a:spLocks noChangeShapeType="1"/>
            </p:cNvSpPr>
            <p:nvPr/>
          </p:nvSpPr>
          <p:spPr bwMode="auto">
            <a:xfrm>
              <a:off x="3675" y="2010"/>
              <a:ext cx="12" cy="1"/>
            </a:xfrm>
            <a:prstGeom prst="line">
              <a:avLst/>
            </a:prstGeom>
            <a:noFill/>
            <a:ln w="28575">
              <a:solidFill>
                <a:srgbClr val="999933"/>
              </a:solidFill>
              <a:round/>
              <a:headEnd/>
              <a:tailEnd/>
            </a:ln>
          </p:spPr>
          <p:txBody>
            <a:bodyPr/>
            <a:lstStyle/>
            <a:p>
              <a:endParaRPr lang="en-GB"/>
            </a:p>
          </p:txBody>
        </p:sp>
        <p:sp>
          <p:nvSpPr>
            <p:cNvPr id="378945" name="Line 2113"/>
            <p:cNvSpPr>
              <a:spLocks noChangeShapeType="1"/>
            </p:cNvSpPr>
            <p:nvPr/>
          </p:nvSpPr>
          <p:spPr bwMode="auto">
            <a:xfrm>
              <a:off x="3687" y="2010"/>
              <a:ext cx="12" cy="6"/>
            </a:xfrm>
            <a:prstGeom prst="line">
              <a:avLst/>
            </a:prstGeom>
            <a:noFill/>
            <a:ln w="28575">
              <a:solidFill>
                <a:srgbClr val="999933"/>
              </a:solidFill>
              <a:round/>
              <a:headEnd/>
              <a:tailEnd/>
            </a:ln>
          </p:spPr>
          <p:txBody>
            <a:bodyPr/>
            <a:lstStyle/>
            <a:p>
              <a:endParaRPr lang="en-GB"/>
            </a:p>
          </p:txBody>
        </p:sp>
        <p:sp>
          <p:nvSpPr>
            <p:cNvPr id="378946" name="Line 2114"/>
            <p:cNvSpPr>
              <a:spLocks noChangeShapeType="1"/>
            </p:cNvSpPr>
            <p:nvPr/>
          </p:nvSpPr>
          <p:spPr bwMode="auto">
            <a:xfrm>
              <a:off x="3699" y="2016"/>
              <a:ext cx="6" cy="1"/>
            </a:xfrm>
            <a:prstGeom prst="line">
              <a:avLst/>
            </a:prstGeom>
            <a:noFill/>
            <a:ln w="28575">
              <a:solidFill>
                <a:srgbClr val="999933"/>
              </a:solidFill>
              <a:round/>
              <a:headEnd/>
              <a:tailEnd/>
            </a:ln>
          </p:spPr>
          <p:txBody>
            <a:bodyPr/>
            <a:lstStyle/>
            <a:p>
              <a:endParaRPr lang="en-GB"/>
            </a:p>
          </p:txBody>
        </p:sp>
        <p:sp>
          <p:nvSpPr>
            <p:cNvPr id="378947" name="Line 2115"/>
            <p:cNvSpPr>
              <a:spLocks noChangeShapeType="1"/>
            </p:cNvSpPr>
            <p:nvPr/>
          </p:nvSpPr>
          <p:spPr bwMode="auto">
            <a:xfrm>
              <a:off x="3705" y="2016"/>
              <a:ext cx="13" cy="1"/>
            </a:xfrm>
            <a:prstGeom prst="line">
              <a:avLst/>
            </a:prstGeom>
            <a:noFill/>
            <a:ln w="28575">
              <a:solidFill>
                <a:srgbClr val="999933"/>
              </a:solidFill>
              <a:round/>
              <a:headEnd/>
              <a:tailEnd/>
            </a:ln>
          </p:spPr>
          <p:txBody>
            <a:bodyPr/>
            <a:lstStyle/>
            <a:p>
              <a:endParaRPr lang="en-GB"/>
            </a:p>
          </p:txBody>
        </p:sp>
        <p:sp>
          <p:nvSpPr>
            <p:cNvPr id="378948" name="Line 2116"/>
            <p:cNvSpPr>
              <a:spLocks noChangeShapeType="1"/>
            </p:cNvSpPr>
            <p:nvPr/>
          </p:nvSpPr>
          <p:spPr bwMode="auto">
            <a:xfrm>
              <a:off x="3718" y="2016"/>
              <a:ext cx="12" cy="1"/>
            </a:xfrm>
            <a:prstGeom prst="line">
              <a:avLst/>
            </a:prstGeom>
            <a:noFill/>
            <a:ln w="28575">
              <a:solidFill>
                <a:srgbClr val="999933"/>
              </a:solidFill>
              <a:round/>
              <a:headEnd/>
              <a:tailEnd/>
            </a:ln>
          </p:spPr>
          <p:txBody>
            <a:bodyPr/>
            <a:lstStyle/>
            <a:p>
              <a:endParaRPr lang="en-GB"/>
            </a:p>
          </p:txBody>
        </p:sp>
        <p:sp>
          <p:nvSpPr>
            <p:cNvPr id="378949" name="Line 2117"/>
            <p:cNvSpPr>
              <a:spLocks noChangeShapeType="1"/>
            </p:cNvSpPr>
            <p:nvPr/>
          </p:nvSpPr>
          <p:spPr bwMode="auto">
            <a:xfrm>
              <a:off x="3730" y="2016"/>
              <a:ext cx="6" cy="1"/>
            </a:xfrm>
            <a:prstGeom prst="line">
              <a:avLst/>
            </a:prstGeom>
            <a:noFill/>
            <a:ln w="28575">
              <a:solidFill>
                <a:srgbClr val="999933"/>
              </a:solidFill>
              <a:round/>
              <a:headEnd/>
              <a:tailEnd/>
            </a:ln>
          </p:spPr>
          <p:txBody>
            <a:bodyPr/>
            <a:lstStyle/>
            <a:p>
              <a:endParaRPr lang="en-GB"/>
            </a:p>
          </p:txBody>
        </p:sp>
        <p:sp>
          <p:nvSpPr>
            <p:cNvPr id="378950" name="Line 2118"/>
            <p:cNvSpPr>
              <a:spLocks noChangeShapeType="1"/>
            </p:cNvSpPr>
            <p:nvPr/>
          </p:nvSpPr>
          <p:spPr bwMode="auto">
            <a:xfrm>
              <a:off x="3736" y="2016"/>
              <a:ext cx="12" cy="1"/>
            </a:xfrm>
            <a:prstGeom prst="line">
              <a:avLst/>
            </a:prstGeom>
            <a:noFill/>
            <a:ln w="28575">
              <a:solidFill>
                <a:srgbClr val="999933"/>
              </a:solidFill>
              <a:round/>
              <a:headEnd/>
              <a:tailEnd/>
            </a:ln>
          </p:spPr>
          <p:txBody>
            <a:bodyPr/>
            <a:lstStyle/>
            <a:p>
              <a:endParaRPr lang="en-GB"/>
            </a:p>
          </p:txBody>
        </p:sp>
        <p:sp>
          <p:nvSpPr>
            <p:cNvPr id="378951" name="Line 2119"/>
            <p:cNvSpPr>
              <a:spLocks noChangeShapeType="1"/>
            </p:cNvSpPr>
            <p:nvPr/>
          </p:nvSpPr>
          <p:spPr bwMode="auto">
            <a:xfrm>
              <a:off x="3748" y="2016"/>
              <a:ext cx="12" cy="6"/>
            </a:xfrm>
            <a:prstGeom prst="line">
              <a:avLst/>
            </a:prstGeom>
            <a:noFill/>
            <a:ln w="28575">
              <a:solidFill>
                <a:srgbClr val="999933"/>
              </a:solidFill>
              <a:round/>
              <a:headEnd/>
              <a:tailEnd/>
            </a:ln>
          </p:spPr>
          <p:txBody>
            <a:bodyPr/>
            <a:lstStyle/>
            <a:p>
              <a:endParaRPr lang="en-GB"/>
            </a:p>
          </p:txBody>
        </p:sp>
        <p:sp>
          <p:nvSpPr>
            <p:cNvPr id="378952" name="Line 2120"/>
            <p:cNvSpPr>
              <a:spLocks noChangeShapeType="1"/>
            </p:cNvSpPr>
            <p:nvPr/>
          </p:nvSpPr>
          <p:spPr bwMode="auto">
            <a:xfrm>
              <a:off x="3760" y="2022"/>
              <a:ext cx="6" cy="1"/>
            </a:xfrm>
            <a:prstGeom prst="line">
              <a:avLst/>
            </a:prstGeom>
            <a:noFill/>
            <a:ln w="28575">
              <a:solidFill>
                <a:srgbClr val="999933"/>
              </a:solidFill>
              <a:round/>
              <a:headEnd/>
              <a:tailEnd/>
            </a:ln>
          </p:spPr>
          <p:txBody>
            <a:bodyPr/>
            <a:lstStyle/>
            <a:p>
              <a:endParaRPr lang="en-GB"/>
            </a:p>
          </p:txBody>
        </p:sp>
        <p:sp>
          <p:nvSpPr>
            <p:cNvPr id="378953" name="Line 2121"/>
            <p:cNvSpPr>
              <a:spLocks noChangeShapeType="1"/>
            </p:cNvSpPr>
            <p:nvPr/>
          </p:nvSpPr>
          <p:spPr bwMode="auto">
            <a:xfrm>
              <a:off x="3766" y="2022"/>
              <a:ext cx="13" cy="1"/>
            </a:xfrm>
            <a:prstGeom prst="line">
              <a:avLst/>
            </a:prstGeom>
            <a:noFill/>
            <a:ln w="28575">
              <a:solidFill>
                <a:srgbClr val="999933"/>
              </a:solidFill>
              <a:round/>
              <a:headEnd/>
              <a:tailEnd/>
            </a:ln>
          </p:spPr>
          <p:txBody>
            <a:bodyPr/>
            <a:lstStyle/>
            <a:p>
              <a:endParaRPr lang="en-GB"/>
            </a:p>
          </p:txBody>
        </p:sp>
        <p:sp>
          <p:nvSpPr>
            <p:cNvPr id="378954" name="Line 2122"/>
            <p:cNvSpPr>
              <a:spLocks noChangeShapeType="1"/>
            </p:cNvSpPr>
            <p:nvPr/>
          </p:nvSpPr>
          <p:spPr bwMode="auto">
            <a:xfrm>
              <a:off x="3779" y="2022"/>
              <a:ext cx="12" cy="1"/>
            </a:xfrm>
            <a:prstGeom prst="line">
              <a:avLst/>
            </a:prstGeom>
            <a:noFill/>
            <a:ln w="28575">
              <a:solidFill>
                <a:srgbClr val="999933"/>
              </a:solidFill>
              <a:round/>
              <a:headEnd/>
              <a:tailEnd/>
            </a:ln>
          </p:spPr>
          <p:txBody>
            <a:bodyPr/>
            <a:lstStyle/>
            <a:p>
              <a:endParaRPr lang="en-GB"/>
            </a:p>
          </p:txBody>
        </p:sp>
        <p:sp>
          <p:nvSpPr>
            <p:cNvPr id="378955" name="Line 2123"/>
            <p:cNvSpPr>
              <a:spLocks noChangeShapeType="1"/>
            </p:cNvSpPr>
            <p:nvPr/>
          </p:nvSpPr>
          <p:spPr bwMode="auto">
            <a:xfrm>
              <a:off x="3791" y="2022"/>
              <a:ext cx="6" cy="1"/>
            </a:xfrm>
            <a:prstGeom prst="line">
              <a:avLst/>
            </a:prstGeom>
            <a:noFill/>
            <a:ln w="28575">
              <a:solidFill>
                <a:srgbClr val="999933"/>
              </a:solidFill>
              <a:round/>
              <a:headEnd/>
              <a:tailEnd/>
            </a:ln>
          </p:spPr>
          <p:txBody>
            <a:bodyPr/>
            <a:lstStyle/>
            <a:p>
              <a:endParaRPr lang="en-GB"/>
            </a:p>
          </p:txBody>
        </p:sp>
        <p:sp>
          <p:nvSpPr>
            <p:cNvPr id="378956" name="Line 2124"/>
            <p:cNvSpPr>
              <a:spLocks noChangeShapeType="1"/>
            </p:cNvSpPr>
            <p:nvPr/>
          </p:nvSpPr>
          <p:spPr bwMode="auto">
            <a:xfrm>
              <a:off x="3797" y="2022"/>
              <a:ext cx="12" cy="1"/>
            </a:xfrm>
            <a:prstGeom prst="line">
              <a:avLst/>
            </a:prstGeom>
            <a:noFill/>
            <a:ln w="28575">
              <a:solidFill>
                <a:srgbClr val="999933"/>
              </a:solidFill>
              <a:round/>
              <a:headEnd/>
              <a:tailEnd/>
            </a:ln>
          </p:spPr>
          <p:txBody>
            <a:bodyPr/>
            <a:lstStyle/>
            <a:p>
              <a:endParaRPr lang="en-GB"/>
            </a:p>
          </p:txBody>
        </p:sp>
        <p:sp>
          <p:nvSpPr>
            <p:cNvPr id="378957" name="Line 2125"/>
            <p:cNvSpPr>
              <a:spLocks noChangeShapeType="1"/>
            </p:cNvSpPr>
            <p:nvPr/>
          </p:nvSpPr>
          <p:spPr bwMode="auto">
            <a:xfrm>
              <a:off x="3809" y="2022"/>
              <a:ext cx="13" cy="1"/>
            </a:xfrm>
            <a:prstGeom prst="line">
              <a:avLst/>
            </a:prstGeom>
            <a:noFill/>
            <a:ln w="28575">
              <a:solidFill>
                <a:srgbClr val="999933"/>
              </a:solidFill>
              <a:round/>
              <a:headEnd/>
              <a:tailEnd/>
            </a:ln>
          </p:spPr>
          <p:txBody>
            <a:bodyPr/>
            <a:lstStyle/>
            <a:p>
              <a:endParaRPr lang="en-GB"/>
            </a:p>
          </p:txBody>
        </p:sp>
        <p:sp>
          <p:nvSpPr>
            <p:cNvPr id="378958" name="Line 2126"/>
            <p:cNvSpPr>
              <a:spLocks noChangeShapeType="1"/>
            </p:cNvSpPr>
            <p:nvPr/>
          </p:nvSpPr>
          <p:spPr bwMode="auto">
            <a:xfrm>
              <a:off x="3822" y="2022"/>
              <a:ext cx="6" cy="1"/>
            </a:xfrm>
            <a:prstGeom prst="line">
              <a:avLst/>
            </a:prstGeom>
            <a:noFill/>
            <a:ln w="28575">
              <a:solidFill>
                <a:srgbClr val="999933"/>
              </a:solidFill>
              <a:round/>
              <a:headEnd/>
              <a:tailEnd/>
            </a:ln>
          </p:spPr>
          <p:txBody>
            <a:bodyPr/>
            <a:lstStyle/>
            <a:p>
              <a:endParaRPr lang="en-GB"/>
            </a:p>
          </p:txBody>
        </p:sp>
        <p:sp>
          <p:nvSpPr>
            <p:cNvPr id="378959" name="Line 2127"/>
            <p:cNvSpPr>
              <a:spLocks noChangeShapeType="1"/>
            </p:cNvSpPr>
            <p:nvPr/>
          </p:nvSpPr>
          <p:spPr bwMode="auto">
            <a:xfrm>
              <a:off x="3828" y="2022"/>
              <a:ext cx="12" cy="6"/>
            </a:xfrm>
            <a:prstGeom prst="line">
              <a:avLst/>
            </a:prstGeom>
            <a:noFill/>
            <a:ln w="28575">
              <a:solidFill>
                <a:srgbClr val="999933"/>
              </a:solidFill>
              <a:round/>
              <a:headEnd/>
              <a:tailEnd/>
            </a:ln>
          </p:spPr>
          <p:txBody>
            <a:bodyPr/>
            <a:lstStyle/>
            <a:p>
              <a:endParaRPr lang="en-GB"/>
            </a:p>
          </p:txBody>
        </p:sp>
        <p:sp>
          <p:nvSpPr>
            <p:cNvPr id="378960" name="Line 2128"/>
            <p:cNvSpPr>
              <a:spLocks noChangeShapeType="1"/>
            </p:cNvSpPr>
            <p:nvPr/>
          </p:nvSpPr>
          <p:spPr bwMode="auto">
            <a:xfrm>
              <a:off x="3840" y="2028"/>
              <a:ext cx="12" cy="1"/>
            </a:xfrm>
            <a:prstGeom prst="line">
              <a:avLst/>
            </a:prstGeom>
            <a:noFill/>
            <a:ln w="28575">
              <a:solidFill>
                <a:srgbClr val="999933"/>
              </a:solidFill>
              <a:round/>
              <a:headEnd/>
              <a:tailEnd/>
            </a:ln>
          </p:spPr>
          <p:txBody>
            <a:bodyPr/>
            <a:lstStyle/>
            <a:p>
              <a:endParaRPr lang="en-GB"/>
            </a:p>
          </p:txBody>
        </p:sp>
        <p:sp>
          <p:nvSpPr>
            <p:cNvPr id="378961" name="Line 2129"/>
            <p:cNvSpPr>
              <a:spLocks noChangeShapeType="1"/>
            </p:cNvSpPr>
            <p:nvPr/>
          </p:nvSpPr>
          <p:spPr bwMode="auto">
            <a:xfrm>
              <a:off x="3852" y="2028"/>
              <a:ext cx="6" cy="1"/>
            </a:xfrm>
            <a:prstGeom prst="line">
              <a:avLst/>
            </a:prstGeom>
            <a:noFill/>
            <a:ln w="28575">
              <a:solidFill>
                <a:srgbClr val="999933"/>
              </a:solidFill>
              <a:round/>
              <a:headEnd/>
              <a:tailEnd/>
            </a:ln>
          </p:spPr>
          <p:txBody>
            <a:bodyPr/>
            <a:lstStyle/>
            <a:p>
              <a:endParaRPr lang="en-GB"/>
            </a:p>
          </p:txBody>
        </p:sp>
        <p:sp>
          <p:nvSpPr>
            <p:cNvPr id="378962" name="Line 2130"/>
            <p:cNvSpPr>
              <a:spLocks noChangeShapeType="1"/>
            </p:cNvSpPr>
            <p:nvPr/>
          </p:nvSpPr>
          <p:spPr bwMode="auto">
            <a:xfrm>
              <a:off x="3858" y="2028"/>
              <a:ext cx="12" cy="1"/>
            </a:xfrm>
            <a:prstGeom prst="line">
              <a:avLst/>
            </a:prstGeom>
            <a:noFill/>
            <a:ln w="28575">
              <a:solidFill>
                <a:srgbClr val="999933"/>
              </a:solidFill>
              <a:round/>
              <a:headEnd/>
              <a:tailEnd/>
            </a:ln>
          </p:spPr>
          <p:txBody>
            <a:bodyPr/>
            <a:lstStyle/>
            <a:p>
              <a:endParaRPr lang="en-GB"/>
            </a:p>
          </p:txBody>
        </p:sp>
        <p:sp>
          <p:nvSpPr>
            <p:cNvPr id="378963" name="Line 2131"/>
            <p:cNvSpPr>
              <a:spLocks noChangeShapeType="1"/>
            </p:cNvSpPr>
            <p:nvPr/>
          </p:nvSpPr>
          <p:spPr bwMode="auto">
            <a:xfrm>
              <a:off x="3870" y="2028"/>
              <a:ext cx="13" cy="1"/>
            </a:xfrm>
            <a:prstGeom prst="line">
              <a:avLst/>
            </a:prstGeom>
            <a:noFill/>
            <a:ln w="28575">
              <a:solidFill>
                <a:srgbClr val="999933"/>
              </a:solidFill>
              <a:round/>
              <a:headEnd/>
              <a:tailEnd/>
            </a:ln>
          </p:spPr>
          <p:txBody>
            <a:bodyPr/>
            <a:lstStyle/>
            <a:p>
              <a:endParaRPr lang="en-GB"/>
            </a:p>
          </p:txBody>
        </p:sp>
        <p:sp>
          <p:nvSpPr>
            <p:cNvPr id="378964" name="Line 2132"/>
            <p:cNvSpPr>
              <a:spLocks noChangeShapeType="1"/>
            </p:cNvSpPr>
            <p:nvPr/>
          </p:nvSpPr>
          <p:spPr bwMode="auto">
            <a:xfrm>
              <a:off x="3883" y="2028"/>
              <a:ext cx="6" cy="1"/>
            </a:xfrm>
            <a:prstGeom prst="line">
              <a:avLst/>
            </a:prstGeom>
            <a:noFill/>
            <a:ln w="28575">
              <a:solidFill>
                <a:srgbClr val="999933"/>
              </a:solidFill>
              <a:round/>
              <a:headEnd/>
              <a:tailEnd/>
            </a:ln>
          </p:spPr>
          <p:txBody>
            <a:bodyPr/>
            <a:lstStyle/>
            <a:p>
              <a:endParaRPr lang="en-GB"/>
            </a:p>
          </p:txBody>
        </p:sp>
        <p:sp>
          <p:nvSpPr>
            <p:cNvPr id="378965" name="Line 2133"/>
            <p:cNvSpPr>
              <a:spLocks noChangeShapeType="1"/>
            </p:cNvSpPr>
            <p:nvPr/>
          </p:nvSpPr>
          <p:spPr bwMode="auto">
            <a:xfrm>
              <a:off x="3889" y="2028"/>
              <a:ext cx="12" cy="1"/>
            </a:xfrm>
            <a:prstGeom prst="line">
              <a:avLst/>
            </a:prstGeom>
            <a:noFill/>
            <a:ln w="28575">
              <a:solidFill>
                <a:srgbClr val="999933"/>
              </a:solidFill>
              <a:round/>
              <a:headEnd/>
              <a:tailEnd/>
            </a:ln>
          </p:spPr>
          <p:txBody>
            <a:bodyPr/>
            <a:lstStyle/>
            <a:p>
              <a:endParaRPr lang="en-GB"/>
            </a:p>
          </p:txBody>
        </p:sp>
        <p:sp>
          <p:nvSpPr>
            <p:cNvPr id="378966" name="Line 2134"/>
            <p:cNvSpPr>
              <a:spLocks noChangeShapeType="1"/>
            </p:cNvSpPr>
            <p:nvPr/>
          </p:nvSpPr>
          <p:spPr bwMode="auto">
            <a:xfrm>
              <a:off x="3901" y="2028"/>
              <a:ext cx="12" cy="1"/>
            </a:xfrm>
            <a:prstGeom prst="line">
              <a:avLst/>
            </a:prstGeom>
            <a:noFill/>
            <a:ln w="28575">
              <a:solidFill>
                <a:srgbClr val="999933"/>
              </a:solidFill>
              <a:round/>
              <a:headEnd/>
              <a:tailEnd/>
            </a:ln>
          </p:spPr>
          <p:txBody>
            <a:bodyPr/>
            <a:lstStyle/>
            <a:p>
              <a:endParaRPr lang="en-GB"/>
            </a:p>
          </p:txBody>
        </p:sp>
        <p:sp>
          <p:nvSpPr>
            <p:cNvPr id="378967" name="Line 2135"/>
            <p:cNvSpPr>
              <a:spLocks noChangeShapeType="1"/>
            </p:cNvSpPr>
            <p:nvPr/>
          </p:nvSpPr>
          <p:spPr bwMode="auto">
            <a:xfrm>
              <a:off x="3913" y="2028"/>
              <a:ext cx="6" cy="1"/>
            </a:xfrm>
            <a:prstGeom prst="line">
              <a:avLst/>
            </a:prstGeom>
            <a:noFill/>
            <a:ln w="28575">
              <a:solidFill>
                <a:srgbClr val="999933"/>
              </a:solidFill>
              <a:round/>
              <a:headEnd/>
              <a:tailEnd/>
            </a:ln>
          </p:spPr>
          <p:txBody>
            <a:bodyPr/>
            <a:lstStyle/>
            <a:p>
              <a:endParaRPr lang="en-GB"/>
            </a:p>
          </p:txBody>
        </p:sp>
        <p:sp>
          <p:nvSpPr>
            <p:cNvPr id="378968" name="Line 2136"/>
            <p:cNvSpPr>
              <a:spLocks noChangeShapeType="1"/>
            </p:cNvSpPr>
            <p:nvPr/>
          </p:nvSpPr>
          <p:spPr bwMode="auto">
            <a:xfrm>
              <a:off x="3919" y="2028"/>
              <a:ext cx="13" cy="1"/>
            </a:xfrm>
            <a:prstGeom prst="line">
              <a:avLst/>
            </a:prstGeom>
            <a:noFill/>
            <a:ln w="28575">
              <a:solidFill>
                <a:srgbClr val="999933"/>
              </a:solidFill>
              <a:round/>
              <a:headEnd/>
              <a:tailEnd/>
            </a:ln>
          </p:spPr>
          <p:txBody>
            <a:bodyPr/>
            <a:lstStyle/>
            <a:p>
              <a:endParaRPr lang="en-GB"/>
            </a:p>
          </p:txBody>
        </p:sp>
        <p:sp>
          <p:nvSpPr>
            <p:cNvPr id="378969" name="Line 2137"/>
            <p:cNvSpPr>
              <a:spLocks noChangeShapeType="1"/>
            </p:cNvSpPr>
            <p:nvPr/>
          </p:nvSpPr>
          <p:spPr bwMode="auto">
            <a:xfrm>
              <a:off x="3932" y="2028"/>
              <a:ext cx="12" cy="1"/>
            </a:xfrm>
            <a:prstGeom prst="line">
              <a:avLst/>
            </a:prstGeom>
            <a:noFill/>
            <a:ln w="28575">
              <a:solidFill>
                <a:srgbClr val="999933"/>
              </a:solidFill>
              <a:round/>
              <a:headEnd/>
              <a:tailEnd/>
            </a:ln>
          </p:spPr>
          <p:txBody>
            <a:bodyPr/>
            <a:lstStyle/>
            <a:p>
              <a:endParaRPr lang="en-GB"/>
            </a:p>
          </p:txBody>
        </p:sp>
        <p:sp>
          <p:nvSpPr>
            <p:cNvPr id="378970" name="Line 2138"/>
            <p:cNvSpPr>
              <a:spLocks noChangeShapeType="1"/>
            </p:cNvSpPr>
            <p:nvPr/>
          </p:nvSpPr>
          <p:spPr bwMode="auto">
            <a:xfrm>
              <a:off x="3944" y="2028"/>
              <a:ext cx="6" cy="1"/>
            </a:xfrm>
            <a:prstGeom prst="line">
              <a:avLst/>
            </a:prstGeom>
            <a:noFill/>
            <a:ln w="28575">
              <a:solidFill>
                <a:srgbClr val="999933"/>
              </a:solidFill>
              <a:round/>
              <a:headEnd/>
              <a:tailEnd/>
            </a:ln>
          </p:spPr>
          <p:txBody>
            <a:bodyPr/>
            <a:lstStyle/>
            <a:p>
              <a:endParaRPr lang="en-GB"/>
            </a:p>
          </p:txBody>
        </p:sp>
        <p:sp>
          <p:nvSpPr>
            <p:cNvPr id="378971" name="Line 2139"/>
            <p:cNvSpPr>
              <a:spLocks noChangeShapeType="1"/>
            </p:cNvSpPr>
            <p:nvPr/>
          </p:nvSpPr>
          <p:spPr bwMode="auto">
            <a:xfrm>
              <a:off x="3950" y="2028"/>
              <a:ext cx="12" cy="1"/>
            </a:xfrm>
            <a:prstGeom prst="line">
              <a:avLst/>
            </a:prstGeom>
            <a:noFill/>
            <a:ln w="28575">
              <a:solidFill>
                <a:srgbClr val="999933"/>
              </a:solidFill>
              <a:round/>
              <a:headEnd/>
              <a:tailEnd/>
            </a:ln>
          </p:spPr>
          <p:txBody>
            <a:bodyPr/>
            <a:lstStyle/>
            <a:p>
              <a:endParaRPr lang="en-GB"/>
            </a:p>
          </p:txBody>
        </p:sp>
        <p:sp>
          <p:nvSpPr>
            <p:cNvPr id="378972" name="Line 2140"/>
            <p:cNvSpPr>
              <a:spLocks noChangeShapeType="1"/>
            </p:cNvSpPr>
            <p:nvPr/>
          </p:nvSpPr>
          <p:spPr bwMode="auto">
            <a:xfrm>
              <a:off x="3962" y="2028"/>
              <a:ext cx="12" cy="1"/>
            </a:xfrm>
            <a:prstGeom prst="line">
              <a:avLst/>
            </a:prstGeom>
            <a:noFill/>
            <a:ln w="28575">
              <a:solidFill>
                <a:srgbClr val="999933"/>
              </a:solidFill>
              <a:round/>
              <a:headEnd/>
              <a:tailEnd/>
            </a:ln>
          </p:spPr>
          <p:txBody>
            <a:bodyPr/>
            <a:lstStyle/>
            <a:p>
              <a:endParaRPr lang="en-GB"/>
            </a:p>
          </p:txBody>
        </p:sp>
        <p:sp>
          <p:nvSpPr>
            <p:cNvPr id="378973" name="Line 2141"/>
            <p:cNvSpPr>
              <a:spLocks noChangeShapeType="1"/>
            </p:cNvSpPr>
            <p:nvPr/>
          </p:nvSpPr>
          <p:spPr bwMode="auto">
            <a:xfrm>
              <a:off x="3974" y="2028"/>
              <a:ext cx="7" cy="1"/>
            </a:xfrm>
            <a:prstGeom prst="line">
              <a:avLst/>
            </a:prstGeom>
            <a:noFill/>
            <a:ln w="28575">
              <a:solidFill>
                <a:srgbClr val="999933"/>
              </a:solidFill>
              <a:round/>
              <a:headEnd/>
              <a:tailEnd/>
            </a:ln>
          </p:spPr>
          <p:txBody>
            <a:bodyPr/>
            <a:lstStyle/>
            <a:p>
              <a:endParaRPr lang="en-GB"/>
            </a:p>
          </p:txBody>
        </p:sp>
        <p:sp>
          <p:nvSpPr>
            <p:cNvPr id="378974" name="Line 2142"/>
            <p:cNvSpPr>
              <a:spLocks noChangeShapeType="1"/>
            </p:cNvSpPr>
            <p:nvPr/>
          </p:nvSpPr>
          <p:spPr bwMode="auto">
            <a:xfrm>
              <a:off x="3981" y="2028"/>
              <a:ext cx="12" cy="1"/>
            </a:xfrm>
            <a:prstGeom prst="line">
              <a:avLst/>
            </a:prstGeom>
            <a:noFill/>
            <a:ln w="28575">
              <a:solidFill>
                <a:srgbClr val="999933"/>
              </a:solidFill>
              <a:round/>
              <a:headEnd/>
              <a:tailEnd/>
            </a:ln>
          </p:spPr>
          <p:txBody>
            <a:bodyPr/>
            <a:lstStyle/>
            <a:p>
              <a:endParaRPr lang="en-GB"/>
            </a:p>
          </p:txBody>
        </p:sp>
        <p:sp>
          <p:nvSpPr>
            <p:cNvPr id="378975" name="Line 2143"/>
            <p:cNvSpPr>
              <a:spLocks noChangeShapeType="1"/>
            </p:cNvSpPr>
            <p:nvPr/>
          </p:nvSpPr>
          <p:spPr bwMode="auto">
            <a:xfrm>
              <a:off x="3993" y="2028"/>
              <a:ext cx="6" cy="1"/>
            </a:xfrm>
            <a:prstGeom prst="line">
              <a:avLst/>
            </a:prstGeom>
            <a:noFill/>
            <a:ln w="28575">
              <a:solidFill>
                <a:srgbClr val="999933"/>
              </a:solidFill>
              <a:round/>
              <a:headEnd/>
              <a:tailEnd/>
            </a:ln>
          </p:spPr>
          <p:txBody>
            <a:bodyPr/>
            <a:lstStyle/>
            <a:p>
              <a:endParaRPr lang="en-GB"/>
            </a:p>
          </p:txBody>
        </p:sp>
        <p:sp>
          <p:nvSpPr>
            <p:cNvPr id="378976" name="Line 2144"/>
            <p:cNvSpPr>
              <a:spLocks noChangeShapeType="1"/>
            </p:cNvSpPr>
            <p:nvPr/>
          </p:nvSpPr>
          <p:spPr bwMode="auto">
            <a:xfrm>
              <a:off x="3999" y="2028"/>
              <a:ext cx="12" cy="1"/>
            </a:xfrm>
            <a:prstGeom prst="line">
              <a:avLst/>
            </a:prstGeom>
            <a:noFill/>
            <a:ln w="28575">
              <a:solidFill>
                <a:srgbClr val="999933"/>
              </a:solidFill>
              <a:round/>
              <a:headEnd/>
              <a:tailEnd/>
            </a:ln>
          </p:spPr>
          <p:txBody>
            <a:bodyPr/>
            <a:lstStyle/>
            <a:p>
              <a:endParaRPr lang="en-GB"/>
            </a:p>
          </p:txBody>
        </p:sp>
        <p:sp>
          <p:nvSpPr>
            <p:cNvPr id="378977" name="Line 2145"/>
            <p:cNvSpPr>
              <a:spLocks noChangeShapeType="1"/>
            </p:cNvSpPr>
            <p:nvPr/>
          </p:nvSpPr>
          <p:spPr bwMode="auto">
            <a:xfrm>
              <a:off x="4011" y="2028"/>
              <a:ext cx="12" cy="1"/>
            </a:xfrm>
            <a:prstGeom prst="line">
              <a:avLst/>
            </a:prstGeom>
            <a:noFill/>
            <a:ln w="28575">
              <a:solidFill>
                <a:srgbClr val="999933"/>
              </a:solidFill>
              <a:round/>
              <a:headEnd/>
              <a:tailEnd/>
            </a:ln>
          </p:spPr>
          <p:txBody>
            <a:bodyPr/>
            <a:lstStyle/>
            <a:p>
              <a:endParaRPr lang="en-GB"/>
            </a:p>
          </p:txBody>
        </p:sp>
        <p:sp>
          <p:nvSpPr>
            <p:cNvPr id="378978" name="Line 2146"/>
            <p:cNvSpPr>
              <a:spLocks noChangeShapeType="1"/>
            </p:cNvSpPr>
            <p:nvPr/>
          </p:nvSpPr>
          <p:spPr bwMode="auto">
            <a:xfrm>
              <a:off x="4023" y="2028"/>
              <a:ext cx="7" cy="1"/>
            </a:xfrm>
            <a:prstGeom prst="line">
              <a:avLst/>
            </a:prstGeom>
            <a:noFill/>
            <a:ln w="28575">
              <a:solidFill>
                <a:srgbClr val="999933"/>
              </a:solidFill>
              <a:round/>
              <a:headEnd/>
              <a:tailEnd/>
            </a:ln>
          </p:spPr>
          <p:txBody>
            <a:bodyPr/>
            <a:lstStyle/>
            <a:p>
              <a:endParaRPr lang="en-GB"/>
            </a:p>
          </p:txBody>
        </p:sp>
        <p:sp>
          <p:nvSpPr>
            <p:cNvPr id="378979" name="Line 2147"/>
            <p:cNvSpPr>
              <a:spLocks noChangeShapeType="1"/>
            </p:cNvSpPr>
            <p:nvPr/>
          </p:nvSpPr>
          <p:spPr bwMode="auto">
            <a:xfrm>
              <a:off x="4030" y="2028"/>
              <a:ext cx="12" cy="1"/>
            </a:xfrm>
            <a:prstGeom prst="line">
              <a:avLst/>
            </a:prstGeom>
            <a:noFill/>
            <a:ln w="28575">
              <a:solidFill>
                <a:srgbClr val="999933"/>
              </a:solidFill>
              <a:round/>
              <a:headEnd/>
              <a:tailEnd/>
            </a:ln>
          </p:spPr>
          <p:txBody>
            <a:bodyPr/>
            <a:lstStyle/>
            <a:p>
              <a:endParaRPr lang="en-GB"/>
            </a:p>
          </p:txBody>
        </p:sp>
        <p:sp>
          <p:nvSpPr>
            <p:cNvPr id="378980" name="Line 2148"/>
            <p:cNvSpPr>
              <a:spLocks noChangeShapeType="1"/>
            </p:cNvSpPr>
            <p:nvPr/>
          </p:nvSpPr>
          <p:spPr bwMode="auto">
            <a:xfrm>
              <a:off x="4042" y="2028"/>
              <a:ext cx="12" cy="1"/>
            </a:xfrm>
            <a:prstGeom prst="line">
              <a:avLst/>
            </a:prstGeom>
            <a:noFill/>
            <a:ln w="28575">
              <a:solidFill>
                <a:srgbClr val="999933"/>
              </a:solidFill>
              <a:round/>
              <a:headEnd/>
              <a:tailEnd/>
            </a:ln>
          </p:spPr>
          <p:txBody>
            <a:bodyPr/>
            <a:lstStyle/>
            <a:p>
              <a:endParaRPr lang="en-GB"/>
            </a:p>
          </p:txBody>
        </p:sp>
        <p:sp>
          <p:nvSpPr>
            <p:cNvPr id="378981" name="Line 2149"/>
            <p:cNvSpPr>
              <a:spLocks noChangeShapeType="1"/>
            </p:cNvSpPr>
            <p:nvPr/>
          </p:nvSpPr>
          <p:spPr bwMode="auto">
            <a:xfrm>
              <a:off x="4054" y="2028"/>
              <a:ext cx="6" cy="1"/>
            </a:xfrm>
            <a:prstGeom prst="line">
              <a:avLst/>
            </a:prstGeom>
            <a:noFill/>
            <a:ln w="28575">
              <a:solidFill>
                <a:srgbClr val="999933"/>
              </a:solidFill>
              <a:round/>
              <a:headEnd/>
              <a:tailEnd/>
            </a:ln>
          </p:spPr>
          <p:txBody>
            <a:bodyPr/>
            <a:lstStyle/>
            <a:p>
              <a:endParaRPr lang="en-GB"/>
            </a:p>
          </p:txBody>
        </p:sp>
        <p:sp>
          <p:nvSpPr>
            <p:cNvPr id="378982" name="Line 2150"/>
            <p:cNvSpPr>
              <a:spLocks noChangeShapeType="1"/>
            </p:cNvSpPr>
            <p:nvPr/>
          </p:nvSpPr>
          <p:spPr bwMode="auto">
            <a:xfrm>
              <a:off x="4060" y="2028"/>
              <a:ext cx="12" cy="1"/>
            </a:xfrm>
            <a:prstGeom prst="line">
              <a:avLst/>
            </a:prstGeom>
            <a:noFill/>
            <a:ln w="28575">
              <a:solidFill>
                <a:srgbClr val="999933"/>
              </a:solidFill>
              <a:round/>
              <a:headEnd/>
              <a:tailEnd/>
            </a:ln>
          </p:spPr>
          <p:txBody>
            <a:bodyPr/>
            <a:lstStyle/>
            <a:p>
              <a:endParaRPr lang="en-GB"/>
            </a:p>
          </p:txBody>
        </p:sp>
        <p:sp>
          <p:nvSpPr>
            <p:cNvPr id="378983" name="Line 2151"/>
            <p:cNvSpPr>
              <a:spLocks noChangeShapeType="1"/>
            </p:cNvSpPr>
            <p:nvPr/>
          </p:nvSpPr>
          <p:spPr bwMode="auto">
            <a:xfrm>
              <a:off x="4072" y="2028"/>
              <a:ext cx="13" cy="1"/>
            </a:xfrm>
            <a:prstGeom prst="line">
              <a:avLst/>
            </a:prstGeom>
            <a:noFill/>
            <a:ln w="28575">
              <a:solidFill>
                <a:srgbClr val="999933"/>
              </a:solidFill>
              <a:round/>
              <a:headEnd/>
              <a:tailEnd/>
            </a:ln>
          </p:spPr>
          <p:txBody>
            <a:bodyPr/>
            <a:lstStyle/>
            <a:p>
              <a:endParaRPr lang="en-GB"/>
            </a:p>
          </p:txBody>
        </p:sp>
        <p:sp>
          <p:nvSpPr>
            <p:cNvPr id="378984" name="Line 2152"/>
            <p:cNvSpPr>
              <a:spLocks noChangeShapeType="1"/>
            </p:cNvSpPr>
            <p:nvPr/>
          </p:nvSpPr>
          <p:spPr bwMode="auto">
            <a:xfrm>
              <a:off x="4085" y="2028"/>
              <a:ext cx="6" cy="1"/>
            </a:xfrm>
            <a:prstGeom prst="line">
              <a:avLst/>
            </a:prstGeom>
            <a:noFill/>
            <a:ln w="28575">
              <a:solidFill>
                <a:srgbClr val="999933"/>
              </a:solidFill>
              <a:round/>
              <a:headEnd/>
              <a:tailEnd/>
            </a:ln>
          </p:spPr>
          <p:txBody>
            <a:bodyPr/>
            <a:lstStyle/>
            <a:p>
              <a:endParaRPr lang="en-GB"/>
            </a:p>
          </p:txBody>
        </p:sp>
        <p:sp>
          <p:nvSpPr>
            <p:cNvPr id="378985" name="Line 2153"/>
            <p:cNvSpPr>
              <a:spLocks noChangeShapeType="1"/>
            </p:cNvSpPr>
            <p:nvPr/>
          </p:nvSpPr>
          <p:spPr bwMode="auto">
            <a:xfrm>
              <a:off x="4091" y="2028"/>
              <a:ext cx="12" cy="1"/>
            </a:xfrm>
            <a:prstGeom prst="line">
              <a:avLst/>
            </a:prstGeom>
            <a:noFill/>
            <a:ln w="28575">
              <a:solidFill>
                <a:srgbClr val="999933"/>
              </a:solidFill>
              <a:round/>
              <a:headEnd/>
              <a:tailEnd/>
            </a:ln>
          </p:spPr>
          <p:txBody>
            <a:bodyPr/>
            <a:lstStyle/>
            <a:p>
              <a:endParaRPr lang="en-GB"/>
            </a:p>
          </p:txBody>
        </p:sp>
        <p:sp>
          <p:nvSpPr>
            <p:cNvPr id="378986" name="Line 2154"/>
            <p:cNvSpPr>
              <a:spLocks noChangeShapeType="1"/>
            </p:cNvSpPr>
            <p:nvPr/>
          </p:nvSpPr>
          <p:spPr bwMode="auto">
            <a:xfrm>
              <a:off x="4103" y="2028"/>
              <a:ext cx="12" cy="1"/>
            </a:xfrm>
            <a:prstGeom prst="line">
              <a:avLst/>
            </a:prstGeom>
            <a:noFill/>
            <a:ln w="28575">
              <a:solidFill>
                <a:srgbClr val="999933"/>
              </a:solidFill>
              <a:round/>
              <a:headEnd/>
              <a:tailEnd/>
            </a:ln>
          </p:spPr>
          <p:txBody>
            <a:bodyPr/>
            <a:lstStyle/>
            <a:p>
              <a:endParaRPr lang="en-GB"/>
            </a:p>
          </p:txBody>
        </p:sp>
        <p:sp>
          <p:nvSpPr>
            <p:cNvPr id="378987" name="Line 2155"/>
            <p:cNvSpPr>
              <a:spLocks noChangeShapeType="1"/>
            </p:cNvSpPr>
            <p:nvPr/>
          </p:nvSpPr>
          <p:spPr bwMode="auto">
            <a:xfrm>
              <a:off x="4115" y="2028"/>
              <a:ext cx="6" cy="6"/>
            </a:xfrm>
            <a:prstGeom prst="line">
              <a:avLst/>
            </a:prstGeom>
            <a:noFill/>
            <a:ln w="28575">
              <a:solidFill>
                <a:srgbClr val="999933"/>
              </a:solidFill>
              <a:round/>
              <a:headEnd/>
              <a:tailEnd/>
            </a:ln>
          </p:spPr>
          <p:txBody>
            <a:bodyPr/>
            <a:lstStyle/>
            <a:p>
              <a:endParaRPr lang="en-GB"/>
            </a:p>
          </p:txBody>
        </p:sp>
        <p:sp>
          <p:nvSpPr>
            <p:cNvPr id="378988" name="Line 2156"/>
            <p:cNvSpPr>
              <a:spLocks noChangeShapeType="1"/>
            </p:cNvSpPr>
            <p:nvPr/>
          </p:nvSpPr>
          <p:spPr bwMode="auto">
            <a:xfrm>
              <a:off x="4121" y="2034"/>
              <a:ext cx="12" cy="1"/>
            </a:xfrm>
            <a:prstGeom prst="line">
              <a:avLst/>
            </a:prstGeom>
            <a:noFill/>
            <a:ln w="28575">
              <a:solidFill>
                <a:srgbClr val="999933"/>
              </a:solidFill>
              <a:round/>
              <a:headEnd/>
              <a:tailEnd/>
            </a:ln>
          </p:spPr>
          <p:txBody>
            <a:bodyPr/>
            <a:lstStyle/>
            <a:p>
              <a:endParaRPr lang="en-GB"/>
            </a:p>
          </p:txBody>
        </p:sp>
        <p:sp>
          <p:nvSpPr>
            <p:cNvPr id="378989" name="Line 2157"/>
            <p:cNvSpPr>
              <a:spLocks noChangeShapeType="1"/>
            </p:cNvSpPr>
            <p:nvPr/>
          </p:nvSpPr>
          <p:spPr bwMode="auto">
            <a:xfrm>
              <a:off x="4133" y="2034"/>
              <a:ext cx="13" cy="1"/>
            </a:xfrm>
            <a:prstGeom prst="line">
              <a:avLst/>
            </a:prstGeom>
            <a:noFill/>
            <a:ln w="28575">
              <a:solidFill>
                <a:srgbClr val="999933"/>
              </a:solidFill>
              <a:round/>
              <a:headEnd/>
              <a:tailEnd/>
            </a:ln>
          </p:spPr>
          <p:txBody>
            <a:bodyPr/>
            <a:lstStyle/>
            <a:p>
              <a:endParaRPr lang="en-GB"/>
            </a:p>
          </p:txBody>
        </p:sp>
        <p:sp>
          <p:nvSpPr>
            <p:cNvPr id="378990" name="Line 2158"/>
            <p:cNvSpPr>
              <a:spLocks noChangeShapeType="1"/>
            </p:cNvSpPr>
            <p:nvPr/>
          </p:nvSpPr>
          <p:spPr bwMode="auto">
            <a:xfrm>
              <a:off x="4146" y="2034"/>
              <a:ext cx="6" cy="1"/>
            </a:xfrm>
            <a:prstGeom prst="line">
              <a:avLst/>
            </a:prstGeom>
            <a:noFill/>
            <a:ln w="28575">
              <a:solidFill>
                <a:srgbClr val="999933"/>
              </a:solidFill>
              <a:round/>
              <a:headEnd/>
              <a:tailEnd/>
            </a:ln>
          </p:spPr>
          <p:txBody>
            <a:bodyPr/>
            <a:lstStyle/>
            <a:p>
              <a:endParaRPr lang="en-GB"/>
            </a:p>
          </p:txBody>
        </p:sp>
        <p:sp>
          <p:nvSpPr>
            <p:cNvPr id="378991" name="Line 2159"/>
            <p:cNvSpPr>
              <a:spLocks noChangeShapeType="1"/>
            </p:cNvSpPr>
            <p:nvPr/>
          </p:nvSpPr>
          <p:spPr bwMode="auto">
            <a:xfrm>
              <a:off x="4152" y="2034"/>
              <a:ext cx="12" cy="1"/>
            </a:xfrm>
            <a:prstGeom prst="line">
              <a:avLst/>
            </a:prstGeom>
            <a:noFill/>
            <a:ln w="28575">
              <a:solidFill>
                <a:srgbClr val="999933"/>
              </a:solidFill>
              <a:round/>
              <a:headEnd/>
              <a:tailEnd/>
            </a:ln>
          </p:spPr>
          <p:txBody>
            <a:bodyPr/>
            <a:lstStyle/>
            <a:p>
              <a:endParaRPr lang="en-GB"/>
            </a:p>
          </p:txBody>
        </p:sp>
        <p:sp>
          <p:nvSpPr>
            <p:cNvPr id="378992" name="Line 2160"/>
            <p:cNvSpPr>
              <a:spLocks noChangeShapeType="1"/>
            </p:cNvSpPr>
            <p:nvPr/>
          </p:nvSpPr>
          <p:spPr bwMode="auto">
            <a:xfrm>
              <a:off x="4164" y="2034"/>
              <a:ext cx="12" cy="1"/>
            </a:xfrm>
            <a:prstGeom prst="line">
              <a:avLst/>
            </a:prstGeom>
            <a:noFill/>
            <a:ln w="28575">
              <a:solidFill>
                <a:srgbClr val="999933"/>
              </a:solidFill>
              <a:round/>
              <a:headEnd/>
              <a:tailEnd/>
            </a:ln>
          </p:spPr>
          <p:txBody>
            <a:bodyPr/>
            <a:lstStyle/>
            <a:p>
              <a:endParaRPr lang="en-GB"/>
            </a:p>
          </p:txBody>
        </p:sp>
        <p:sp>
          <p:nvSpPr>
            <p:cNvPr id="378993" name="Line 2161"/>
            <p:cNvSpPr>
              <a:spLocks noChangeShapeType="1"/>
            </p:cNvSpPr>
            <p:nvPr/>
          </p:nvSpPr>
          <p:spPr bwMode="auto">
            <a:xfrm>
              <a:off x="4176" y="2034"/>
              <a:ext cx="6" cy="1"/>
            </a:xfrm>
            <a:prstGeom prst="line">
              <a:avLst/>
            </a:prstGeom>
            <a:noFill/>
            <a:ln w="28575">
              <a:solidFill>
                <a:srgbClr val="999933"/>
              </a:solidFill>
              <a:round/>
              <a:headEnd/>
              <a:tailEnd/>
            </a:ln>
          </p:spPr>
          <p:txBody>
            <a:bodyPr/>
            <a:lstStyle/>
            <a:p>
              <a:endParaRPr lang="en-GB"/>
            </a:p>
          </p:txBody>
        </p:sp>
        <p:sp>
          <p:nvSpPr>
            <p:cNvPr id="378994" name="Line 2162"/>
            <p:cNvSpPr>
              <a:spLocks noChangeShapeType="1"/>
            </p:cNvSpPr>
            <p:nvPr/>
          </p:nvSpPr>
          <p:spPr bwMode="auto">
            <a:xfrm>
              <a:off x="4182" y="2034"/>
              <a:ext cx="13" cy="1"/>
            </a:xfrm>
            <a:prstGeom prst="line">
              <a:avLst/>
            </a:prstGeom>
            <a:noFill/>
            <a:ln w="28575">
              <a:solidFill>
                <a:srgbClr val="999933"/>
              </a:solidFill>
              <a:round/>
              <a:headEnd/>
              <a:tailEnd/>
            </a:ln>
          </p:spPr>
          <p:txBody>
            <a:bodyPr/>
            <a:lstStyle/>
            <a:p>
              <a:endParaRPr lang="en-GB"/>
            </a:p>
          </p:txBody>
        </p:sp>
        <p:sp>
          <p:nvSpPr>
            <p:cNvPr id="378995" name="Line 2163"/>
            <p:cNvSpPr>
              <a:spLocks noChangeShapeType="1"/>
            </p:cNvSpPr>
            <p:nvPr/>
          </p:nvSpPr>
          <p:spPr bwMode="auto">
            <a:xfrm>
              <a:off x="4195" y="2034"/>
              <a:ext cx="12" cy="1"/>
            </a:xfrm>
            <a:prstGeom prst="line">
              <a:avLst/>
            </a:prstGeom>
            <a:noFill/>
            <a:ln w="28575">
              <a:solidFill>
                <a:srgbClr val="999933"/>
              </a:solidFill>
              <a:round/>
              <a:headEnd/>
              <a:tailEnd/>
            </a:ln>
          </p:spPr>
          <p:txBody>
            <a:bodyPr/>
            <a:lstStyle/>
            <a:p>
              <a:endParaRPr lang="en-GB"/>
            </a:p>
          </p:txBody>
        </p:sp>
        <p:sp>
          <p:nvSpPr>
            <p:cNvPr id="378996" name="Line 2164"/>
            <p:cNvSpPr>
              <a:spLocks noChangeShapeType="1"/>
            </p:cNvSpPr>
            <p:nvPr/>
          </p:nvSpPr>
          <p:spPr bwMode="auto">
            <a:xfrm>
              <a:off x="4207" y="2034"/>
              <a:ext cx="6" cy="1"/>
            </a:xfrm>
            <a:prstGeom prst="line">
              <a:avLst/>
            </a:prstGeom>
            <a:noFill/>
            <a:ln w="28575">
              <a:solidFill>
                <a:srgbClr val="999933"/>
              </a:solidFill>
              <a:round/>
              <a:headEnd/>
              <a:tailEnd/>
            </a:ln>
          </p:spPr>
          <p:txBody>
            <a:bodyPr/>
            <a:lstStyle/>
            <a:p>
              <a:endParaRPr lang="en-GB"/>
            </a:p>
          </p:txBody>
        </p:sp>
        <p:sp>
          <p:nvSpPr>
            <p:cNvPr id="378997" name="Line 2165"/>
            <p:cNvSpPr>
              <a:spLocks noChangeShapeType="1"/>
            </p:cNvSpPr>
            <p:nvPr/>
          </p:nvSpPr>
          <p:spPr bwMode="auto">
            <a:xfrm>
              <a:off x="4213" y="2034"/>
              <a:ext cx="12" cy="1"/>
            </a:xfrm>
            <a:prstGeom prst="line">
              <a:avLst/>
            </a:prstGeom>
            <a:noFill/>
            <a:ln w="28575">
              <a:solidFill>
                <a:srgbClr val="999933"/>
              </a:solidFill>
              <a:round/>
              <a:headEnd/>
              <a:tailEnd/>
            </a:ln>
          </p:spPr>
          <p:txBody>
            <a:bodyPr/>
            <a:lstStyle/>
            <a:p>
              <a:endParaRPr lang="en-GB"/>
            </a:p>
          </p:txBody>
        </p:sp>
        <p:sp>
          <p:nvSpPr>
            <p:cNvPr id="378998" name="Line 2166"/>
            <p:cNvSpPr>
              <a:spLocks noChangeShapeType="1"/>
            </p:cNvSpPr>
            <p:nvPr/>
          </p:nvSpPr>
          <p:spPr bwMode="auto">
            <a:xfrm>
              <a:off x="4225" y="2034"/>
              <a:ext cx="12" cy="1"/>
            </a:xfrm>
            <a:prstGeom prst="line">
              <a:avLst/>
            </a:prstGeom>
            <a:noFill/>
            <a:ln w="28575">
              <a:solidFill>
                <a:srgbClr val="999933"/>
              </a:solidFill>
              <a:round/>
              <a:headEnd/>
              <a:tailEnd/>
            </a:ln>
          </p:spPr>
          <p:txBody>
            <a:bodyPr/>
            <a:lstStyle/>
            <a:p>
              <a:endParaRPr lang="en-GB"/>
            </a:p>
          </p:txBody>
        </p:sp>
        <p:sp>
          <p:nvSpPr>
            <p:cNvPr id="378999" name="Line 2167"/>
            <p:cNvSpPr>
              <a:spLocks noChangeShapeType="1"/>
            </p:cNvSpPr>
            <p:nvPr/>
          </p:nvSpPr>
          <p:spPr bwMode="auto">
            <a:xfrm>
              <a:off x="4237" y="2034"/>
              <a:ext cx="7" cy="1"/>
            </a:xfrm>
            <a:prstGeom prst="line">
              <a:avLst/>
            </a:prstGeom>
            <a:noFill/>
            <a:ln w="28575">
              <a:solidFill>
                <a:srgbClr val="999933"/>
              </a:solidFill>
              <a:round/>
              <a:headEnd/>
              <a:tailEnd/>
            </a:ln>
          </p:spPr>
          <p:txBody>
            <a:bodyPr/>
            <a:lstStyle/>
            <a:p>
              <a:endParaRPr lang="en-GB"/>
            </a:p>
          </p:txBody>
        </p:sp>
        <p:sp>
          <p:nvSpPr>
            <p:cNvPr id="379000" name="Line 2168"/>
            <p:cNvSpPr>
              <a:spLocks noChangeShapeType="1"/>
            </p:cNvSpPr>
            <p:nvPr/>
          </p:nvSpPr>
          <p:spPr bwMode="auto">
            <a:xfrm>
              <a:off x="4244" y="2034"/>
              <a:ext cx="12" cy="1"/>
            </a:xfrm>
            <a:prstGeom prst="line">
              <a:avLst/>
            </a:prstGeom>
            <a:noFill/>
            <a:ln w="28575">
              <a:solidFill>
                <a:srgbClr val="999933"/>
              </a:solidFill>
              <a:round/>
              <a:headEnd/>
              <a:tailEnd/>
            </a:ln>
          </p:spPr>
          <p:txBody>
            <a:bodyPr/>
            <a:lstStyle/>
            <a:p>
              <a:endParaRPr lang="en-GB"/>
            </a:p>
          </p:txBody>
        </p:sp>
        <p:sp>
          <p:nvSpPr>
            <p:cNvPr id="379001" name="Line 2169"/>
            <p:cNvSpPr>
              <a:spLocks noChangeShapeType="1"/>
            </p:cNvSpPr>
            <p:nvPr/>
          </p:nvSpPr>
          <p:spPr bwMode="auto">
            <a:xfrm>
              <a:off x="4256" y="2034"/>
              <a:ext cx="12" cy="1"/>
            </a:xfrm>
            <a:prstGeom prst="line">
              <a:avLst/>
            </a:prstGeom>
            <a:noFill/>
            <a:ln w="28575">
              <a:solidFill>
                <a:srgbClr val="999933"/>
              </a:solidFill>
              <a:round/>
              <a:headEnd/>
              <a:tailEnd/>
            </a:ln>
          </p:spPr>
          <p:txBody>
            <a:bodyPr/>
            <a:lstStyle/>
            <a:p>
              <a:endParaRPr lang="en-GB"/>
            </a:p>
          </p:txBody>
        </p:sp>
        <p:sp>
          <p:nvSpPr>
            <p:cNvPr id="379002" name="Line 2170"/>
            <p:cNvSpPr>
              <a:spLocks noChangeShapeType="1"/>
            </p:cNvSpPr>
            <p:nvPr/>
          </p:nvSpPr>
          <p:spPr bwMode="auto">
            <a:xfrm>
              <a:off x="4268" y="2034"/>
              <a:ext cx="6" cy="1"/>
            </a:xfrm>
            <a:prstGeom prst="line">
              <a:avLst/>
            </a:prstGeom>
            <a:noFill/>
            <a:ln w="28575">
              <a:solidFill>
                <a:srgbClr val="999933"/>
              </a:solidFill>
              <a:round/>
              <a:headEnd/>
              <a:tailEnd/>
            </a:ln>
          </p:spPr>
          <p:txBody>
            <a:bodyPr/>
            <a:lstStyle/>
            <a:p>
              <a:endParaRPr lang="en-GB"/>
            </a:p>
          </p:txBody>
        </p:sp>
        <p:sp>
          <p:nvSpPr>
            <p:cNvPr id="379003" name="Line 2171"/>
            <p:cNvSpPr>
              <a:spLocks noChangeShapeType="1"/>
            </p:cNvSpPr>
            <p:nvPr/>
          </p:nvSpPr>
          <p:spPr bwMode="auto">
            <a:xfrm>
              <a:off x="4274" y="2034"/>
              <a:ext cx="12" cy="1"/>
            </a:xfrm>
            <a:prstGeom prst="line">
              <a:avLst/>
            </a:prstGeom>
            <a:noFill/>
            <a:ln w="28575">
              <a:solidFill>
                <a:srgbClr val="999933"/>
              </a:solidFill>
              <a:round/>
              <a:headEnd/>
              <a:tailEnd/>
            </a:ln>
          </p:spPr>
          <p:txBody>
            <a:bodyPr/>
            <a:lstStyle/>
            <a:p>
              <a:endParaRPr lang="en-GB"/>
            </a:p>
          </p:txBody>
        </p:sp>
        <p:sp>
          <p:nvSpPr>
            <p:cNvPr id="379004" name="Line 2172"/>
            <p:cNvSpPr>
              <a:spLocks noChangeShapeType="1"/>
            </p:cNvSpPr>
            <p:nvPr/>
          </p:nvSpPr>
          <p:spPr bwMode="auto">
            <a:xfrm>
              <a:off x="4286" y="2034"/>
              <a:ext cx="13" cy="1"/>
            </a:xfrm>
            <a:prstGeom prst="line">
              <a:avLst/>
            </a:prstGeom>
            <a:noFill/>
            <a:ln w="28575">
              <a:solidFill>
                <a:srgbClr val="999933"/>
              </a:solidFill>
              <a:round/>
              <a:headEnd/>
              <a:tailEnd/>
            </a:ln>
          </p:spPr>
          <p:txBody>
            <a:bodyPr/>
            <a:lstStyle/>
            <a:p>
              <a:endParaRPr lang="en-GB"/>
            </a:p>
          </p:txBody>
        </p:sp>
        <p:sp>
          <p:nvSpPr>
            <p:cNvPr id="379005" name="Line 2173"/>
            <p:cNvSpPr>
              <a:spLocks noChangeShapeType="1"/>
            </p:cNvSpPr>
            <p:nvPr/>
          </p:nvSpPr>
          <p:spPr bwMode="auto">
            <a:xfrm>
              <a:off x="4299" y="2034"/>
              <a:ext cx="6" cy="1"/>
            </a:xfrm>
            <a:prstGeom prst="line">
              <a:avLst/>
            </a:prstGeom>
            <a:noFill/>
            <a:ln w="28575">
              <a:solidFill>
                <a:srgbClr val="999933"/>
              </a:solidFill>
              <a:round/>
              <a:headEnd/>
              <a:tailEnd/>
            </a:ln>
          </p:spPr>
          <p:txBody>
            <a:bodyPr/>
            <a:lstStyle/>
            <a:p>
              <a:endParaRPr lang="en-GB"/>
            </a:p>
          </p:txBody>
        </p:sp>
        <p:sp>
          <p:nvSpPr>
            <p:cNvPr id="379006" name="Line 2174"/>
            <p:cNvSpPr>
              <a:spLocks noChangeShapeType="1"/>
            </p:cNvSpPr>
            <p:nvPr/>
          </p:nvSpPr>
          <p:spPr bwMode="auto">
            <a:xfrm>
              <a:off x="4305" y="2034"/>
              <a:ext cx="12" cy="1"/>
            </a:xfrm>
            <a:prstGeom prst="line">
              <a:avLst/>
            </a:prstGeom>
            <a:noFill/>
            <a:ln w="28575">
              <a:solidFill>
                <a:srgbClr val="999933"/>
              </a:solidFill>
              <a:round/>
              <a:headEnd/>
              <a:tailEnd/>
            </a:ln>
          </p:spPr>
          <p:txBody>
            <a:bodyPr/>
            <a:lstStyle/>
            <a:p>
              <a:endParaRPr lang="en-GB"/>
            </a:p>
          </p:txBody>
        </p:sp>
        <p:sp>
          <p:nvSpPr>
            <p:cNvPr id="379007" name="Line 2175"/>
            <p:cNvSpPr>
              <a:spLocks noChangeShapeType="1"/>
            </p:cNvSpPr>
            <p:nvPr/>
          </p:nvSpPr>
          <p:spPr bwMode="auto">
            <a:xfrm>
              <a:off x="4317" y="2034"/>
              <a:ext cx="12" cy="1"/>
            </a:xfrm>
            <a:prstGeom prst="line">
              <a:avLst/>
            </a:prstGeom>
            <a:noFill/>
            <a:ln w="28575">
              <a:solidFill>
                <a:srgbClr val="999933"/>
              </a:solidFill>
              <a:round/>
              <a:headEnd/>
              <a:tailEnd/>
            </a:ln>
          </p:spPr>
          <p:txBody>
            <a:bodyPr/>
            <a:lstStyle/>
            <a:p>
              <a:endParaRPr lang="en-GB"/>
            </a:p>
          </p:txBody>
        </p:sp>
        <p:sp>
          <p:nvSpPr>
            <p:cNvPr id="379008" name="Line 2176"/>
            <p:cNvSpPr>
              <a:spLocks noChangeShapeType="1"/>
            </p:cNvSpPr>
            <p:nvPr/>
          </p:nvSpPr>
          <p:spPr bwMode="auto">
            <a:xfrm>
              <a:off x="4329" y="2034"/>
              <a:ext cx="6" cy="1"/>
            </a:xfrm>
            <a:prstGeom prst="line">
              <a:avLst/>
            </a:prstGeom>
            <a:noFill/>
            <a:ln w="28575">
              <a:solidFill>
                <a:srgbClr val="999933"/>
              </a:solidFill>
              <a:round/>
              <a:headEnd/>
              <a:tailEnd/>
            </a:ln>
          </p:spPr>
          <p:txBody>
            <a:bodyPr/>
            <a:lstStyle/>
            <a:p>
              <a:endParaRPr lang="en-GB"/>
            </a:p>
          </p:txBody>
        </p:sp>
        <p:sp>
          <p:nvSpPr>
            <p:cNvPr id="379009" name="Line 2177"/>
            <p:cNvSpPr>
              <a:spLocks noChangeShapeType="1"/>
            </p:cNvSpPr>
            <p:nvPr/>
          </p:nvSpPr>
          <p:spPr bwMode="auto">
            <a:xfrm>
              <a:off x="4335" y="2034"/>
              <a:ext cx="13" cy="1"/>
            </a:xfrm>
            <a:prstGeom prst="line">
              <a:avLst/>
            </a:prstGeom>
            <a:noFill/>
            <a:ln w="28575">
              <a:solidFill>
                <a:srgbClr val="999933"/>
              </a:solidFill>
              <a:round/>
              <a:headEnd/>
              <a:tailEnd/>
            </a:ln>
          </p:spPr>
          <p:txBody>
            <a:bodyPr/>
            <a:lstStyle/>
            <a:p>
              <a:endParaRPr lang="en-GB"/>
            </a:p>
          </p:txBody>
        </p:sp>
        <p:sp>
          <p:nvSpPr>
            <p:cNvPr id="379010" name="Line 2178"/>
            <p:cNvSpPr>
              <a:spLocks noChangeShapeType="1"/>
            </p:cNvSpPr>
            <p:nvPr/>
          </p:nvSpPr>
          <p:spPr bwMode="auto">
            <a:xfrm>
              <a:off x="4348" y="2034"/>
              <a:ext cx="6" cy="1"/>
            </a:xfrm>
            <a:prstGeom prst="line">
              <a:avLst/>
            </a:prstGeom>
            <a:noFill/>
            <a:ln w="28575">
              <a:solidFill>
                <a:srgbClr val="999933"/>
              </a:solidFill>
              <a:round/>
              <a:headEnd/>
              <a:tailEnd/>
            </a:ln>
          </p:spPr>
          <p:txBody>
            <a:bodyPr/>
            <a:lstStyle/>
            <a:p>
              <a:endParaRPr lang="en-GB"/>
            </a:p>
          </p:txBody>
        </p:sp>
        <p:sp>
          <p:nvSpPr>
            <p:cNvPr id="379011" name="Line 2179"/>
            <p:cNvSpPr>
              <a:spLocks noChangeShapeType="1"/>
            </p:cNvSpPr>
            <p:nvPr/>
          </p:nvSpPr>
          <p:spPr bwMode="auto">
            <a:xfrm>
              <a:off x="4354" y="2034"/>
              <a:ext cx="12" cy="1"/>
            </a:xfrm>
            <a:prstGeom prst="line">
              <a:avLst/>
            </a:prstGeom>
            <a:noFill/>
            <a:ln w="28575">
              <a:solidFill>
                <a:srgbClr val="999933"/>
              </a:solidFill>
              <a:round/>
              <a:headEnd/>
              <a:tailEnd/>
            </a:ln>
          </p:spPr>
          <p:txBody>
            <a:bodyPr/>
            <a:lstStyle/>
            <a:p>
              <a:endParaRPr lang="en-GB"/>
            </a:p>
          </p:txBody>
        </p:sp>
        <p:sp>
          <p:nvSpPr>
            <p:cNvPr id="379012" name="Line 2180"/>
            <p:cNvSpPr>
              <a:spLocks noChangeShapeType="1"/>
            </p:cNvSpPr>
            <p:nvPr/>
          </p:nvSpPr>
          <p:spPr bwMode="auto">
            <a:xfrm>
              <a:off x="4366" y="2034"/>
              <a:ext cx="12" cy="1"/>
            </a:xfrm>
            <a:prstGeom prst="line">
              <a:avLst/>
            </a:prstGeom>
            <a:noFill/>
            <a:ln w="28575">
              <a:solidFill>
                <a:srgbClr val="999933"/>
              </a:solidFill>
              <a:round/>
              <a:headEnd/>
              <a:tailEnd/>
            </a:ln>
          </p:spPr>
          <p:txBody>
            <a:bodyPr/>
            <a:lstStyle/>
            <a:p>
              <a:endParaRPr lang="en-GB"/>
            </a:p>
          </p:txBody>
        </p:sp>
        <p:sp>
          <p:nvSpPr>
            <p:cNvPr id="379013" name="Line 2181"/>
            <p:cNvSpPr>
              <a:spLocks noChangeShapeType="1"/>
            </p:cNvSpPr>
            <p:nvPr/>
          </p:nvSpPr>
          <p:spPr bwMode="auto">
            <a:xfrm>
              <a:off x="4378" y="2034"/>
              <a:ext cx="6" cy="1"/>
            </a:xfrm>
            <a:prstGeom prst="line">
              <a:avLst/>
            </a:prstGeom>
            <a:noFill/>
            <a:ln w="28575">
              <a:solidFill>
                <a:srgbClr val="999933"/>
              </a:solidFill>
              <a:round/>
              <a:headEnd/>
              <a:tailEnd/>
            </a:ln>
          </p:spPr>
          <p:txBody>
            <a:bodyPr/>
            <a:lstStyle/>
            <a:p>
              <a:endParaRPr lang="en-GB"/>
            </a:p>
          </p:txBody>
        </p:sp>
        <p:sp>
          <p:nvSpPr>
            <p:cNvPr id="379014" name="Line 2182"/>
            <p:cNvSpPr>
              <a:spLocks noChangeShapeType="1"/>
            </p:cNvSpPr>
            <p:nvPr/>
          </p:nvSpPr>
          <p:spPr bwMode="auto">
            <a:xfrm>
              <a:off x="4384" y="2034"/>
              <a:ext cx="13" cy="1"/>
            </a:xfrm>
            <a:prstGeom prst="line">
              <a:avLst/>
            </a:prstGeom>
            <a:noFill/>
            <a:ln w="28575">
              <a:solidFill>
                <a:srgbClr val="999933"/>
              </a:solidFill>
              <a:round/>
              <a:headEnd/>
              <a:tailEnd/>
            </a:ln>
          </p:spPr>
          <p:txBody>
            <a:bodyPr/>
            <a:lstStyle/>
            <a:p>
              <a:endParaRPr lang="en-GB"/>
            </a:p>
          </p:txBody>
        </p:sp>
        <p:sp>
          <p:nvSpPr>
            <p:cNvPr id="379015" name="Line 2183"/>
            <p:cNvSpPr>
              <a:spLocks noChangeShapeType="1"/>
            </p:cNvSpPr>
            <p:nvPr/>
          </p:nvSpPr>
          <p:spPr bwMode="auto">
            <a:xfrm>
              <a:off x="4397" y="2034"/>
              <a:ext cx="12" cy="1"/>
            </a:xfrm>
            <a:prstGeom prst="line">
              <a:avLst/>
            </a:prstGeom>
            <a:noFill/>
            <a:ln w="28575">
              <a:solidFill>
                <a:srgbClr val="999933"/>
              </a:solidFill>
              <a:round/>
              <a:headEnd/>
              <a:tailEnd/>
            </a:ln>
          </p:spPr>
          <p:txBody>
            <a:bodyPr/>
            <a:lstStyle/>
            <a:p>
              <a:endParaRPr lang="en-GB"/>
            </a:p>
          </p:txBody>
        </p:sp>
        <p:sp>
          <p:nvSpPr>
            <p:cNvPr id="379016" name="Line 2184"/>
            <p:cNvSpPr>
              <a:spLocks noChangeShapeType="1"/>
            </p:cNvSpPr>
            <p:nvPr/>
          </p:nvSpPr>
          <p:spPr bwMode="auto">
            <a:xfrm>
              <a:off x="4409" y="2034"/>
              <a:ext cx="6" cy="1"/>
            </a:xfrm>
            <a:prstGeom prst="line">
              <a:avLst/>
            </a:prstGeom>
            <a:noFill/>
            <a:ln w="28575">
              <a:solidFill>
                <a:srgbClr val="999933"/>
              </a:solidFill>
              <a:round/>
              <a:headEnd/>
              <a:tailEnd/>
            </a:ln>
          </p:spPr>
          <p:txBody>
            <a:bodyPr/>
            <a:lstStyle/>
            <a:p>
              <a:endParaRPr lang="en-GB"/>
            </a:p>
          </p:txBody>
        </p:sp>
        <p:sp>
          <p:nvSpPr>
            <p:cNvPr id="379017" name="Line 2185"/>
            <p:cNvSpPr>
              <a:spLocks noChangeShapeType="1"/>
            </p:cNvSpPr>
            <p:nvPr/>
          </p:nvSpPr>
          <p:spPr bwMode="auto">
            <a:xfrm>
              <a:off x="4415" y="2034"/>
              <a:ext cx="12" cy="1"/>
            </a:xfrm>
            <a:prstGeom prst="line">
              <a:avLst/>
            </a:prstGeom>
            <a:noFill/>
            <a:ln w="28575">
              <a:solidFill>
                <a:srgbClr val="999933"/>
              </a:solidFill>
              <a:round/>
              <a:headEnd/>
              <a:tailEnd/>
            </a:ln>
          </p:spPr>
          <p:txBody>
            <a:bodyPr/>
            <a:lstStyle/>
            <a:p>
              <a:endParaRPr lang="en-GB"/>
            </a:p>
          </p:txBody>
        </p:sp>
        <p:sp>
          <p:nvSpPr>
            <p:cNvPr id="379018" name="Line 2186"/>
            <p:cNvSpPr>
              <a:spLocks noChangeShapeType="1"/>
            </p:cNvSpPr>
            <p:nvPr/>
          </p:nvSpPr>
          <p:spPr bwMode="auto">
            <a:xfrm>
              <a:off x="4427" y="2034"/>
              <a:ext cx="12" cy="1"/>
            </a:xfrm>
            <a:prstGeom prst="line">
              <a:avLst/>
            </a:prstGeom>
            <a:noFill/>
            <a:ln w="28575">
              <a:solidFill>
                <a:srgbClr val="999933"/>
              </a:solidFill>
              <a:round/>
              <a:headEnd/>
              <a:tailEnd/>
            </a:ln>
          </p:spPr>
          <p:txBody>
            <a:bodyPr/>
            <a:lstStyle/>
            <a:p>
              <a:endParaRPr lang="en-GB"/>
            </a:p>
          </p:txBody>
        </p:sp>
        <p:sp>
          <p:nvSpPr>
            <p:cNvPr id="379019" name="Line 2187"/>
            <p:cNvSpPr>
              <a:spLocks noChangeShapeType="1"/>
            </p:cNvSpPr>
            <p:nvPr/>
          </p:nvSpPr>
          <p:spPr bwMode="auto">
            <a:xfrm>
              <a:off x="4439" y="2034"/>
              <a:ext cx="6" cy="1"/>
            </a:xfrm>
            <a:prstGeom prst="line">
              <a:avLst/>
            </a:prstGeom>
            <a:noFill/>
            <a:ln w="28575">
              <a:solidFill>
                <a:srgbClr val="999933"/>
              </a:solidFill>
              <a:round/>
              <a:headEnd/>
              <a:tailEnd/>
            </a:ln>
          </p:spPr>
          <p:txBody>
            <a:bodyPr/>
            <a:lstStyle/>
            <a:p>
              <a:endParaRPr lang="en-GB"/>
            </a:p>
          </p:txBody>
        </p:sp>
        <p:sp>
          <p:nvSpPr>
            <p:cNvPr id="379020" name="Line 2188"/>
            <p:cNvSpPr>
              <a:spLocks noChangeShapeType="1"/>
            </p:cNvSpPr>
            <p:nvPr/>
          </p:nvSpPr>
          <p:spPr bwMode="auto">
            <a:xfrm>
              <a:off x="4445" y="2034"/>
              <a:ext cx="13" cy="1"/>
            </a:xfrm>
            <a:prstGeom prst="line">
              <a:avLst/>
            </a:prstGeom>
            <a:noFill/>
            <a:ln w="28575">
              <a:solidFill>
                <a:srgbClr val="999933"/>
              </a:solidFill>
              <a:round/>
              <a:headEnd/>
              <a:tailEnd/>
            </a:ln>
          </p:spPr>
          <p:txBody>
            <a:bodyPr/>
            <a:lstStyle/>
            <a:p>
              <a:endParaRPr lang="en-GB"/>
            </a:p>
          </p:txBody>
        </p:sp>
        <p:sp>
          <p:nvSpPr>
            <p:cNvPr id="379021" name="Line 2189"/>
            <p:cNvSpPr>
              <a:spLocks noChangeShapeType="1"/>
            </p:cNvSpPr>
            <p:nvPr/>
          </p:nvSpPr>
          <p:spPr bwMode="auto">
            <a:xfrm>
              <a:off x="4458" y="2034"/>
              <a:ext cx="12" cy="6"/>
            </a:xfrm>
            <a:prstGeom prst="line">
              <a:avLst/>
            </a:prstGeom>
            <a:noFill/>
            <a:ln w="28575">
              <a:solidFill>
                <a:srgbClr val="999933"/>
              </a:solidFill>
              <a:round/>
              <a:headEnd/>
              <a:tailEnd/>
            </a:ln>
          </p:spPr>
          <p:txBody>
            <a:bodyPr/>
            <a:lstStyle/>
            <a:p>
              <a:endParaRPr lang="en-GB"/>
            </a:p>
          </p:txBody>
        </p:sp>
        <p:sp>
          <p:nvSpPr>
            <p:cNvPr id="379022" name="Line 2190"/>
            <p:cNvSpPr>
              <a:spLocks noChangeShapeType="1"/>
            </p:cNvSpPr>
            <p:nvPr/>
          </p:nvSpPr>
          <p:spPr bwMode="auto">
            <a:xfrm>
              <a:off x="4470" y="2040"/>
              <a:ext cx="6" cy="1"/>
            </a:xfrm>
            <a:prstGeom prst="line">
              <a:avLst/>
            </a:prstGeom>
            <a:noFill/>
            <a:ln w="28575">
              <a:solidFill>
                <a:srgbClr val="999933"/>
              </a:solidFill>
              <a:round/>
              <a:headEnd/>
              <a:tailEnd/>
            </a:ln>
          </p:spPr>
          <p:txBody>
            <a:bodyPr/>
            <a:lstStyle/>
            <a:p>
              <a:endParaRPr lang="en-GB"/>
            </a:p>
          </p:txBody>
        </p:sp>
        <p:sp>
          <p:nvSpPr>
            <p:cNvPr id="379023" name="Line 2191"/>
            <p:cNvSpPr>
              <a:spLocks noChangeShapeType="1"/>
            </p:cNvSpPr>
            <p:nvPr/>
          </p:nvSpPr>
          <p:spPr bwMode="auto">
            <a:xfrm>
              <a:off x="4476" y="2040"/>
              <a:ext cx="12" cy="1"/>
            </a:xfrm>
            <a:prstGeom prst="line">
              <a:avLst/>
            </a:prstGeom>
            <a:noFill/>
            <a:ln w="28575">
              <a:solidFill>
                <a:srgbClr val="999933"/>
              </a:solidFill>
              <a:round/>
              <a:headEnd/>
              <a:tailEnd/>
            </a:ln>
          </p:spPr>
          <p:txBody>
            <a:bodyPr/>
            <a:lstStyle/>
            <a:p>
              <a:endParaRPr lang="en-GB"/>
            </a:p>
          </p:txBody>
        </p:sp>
        <p:sp>
          <p:nvSpPr>
            <p:cNvPr id="379024" name="Line 2192"/>
            <p:cNvSpPr>
              <a:spLocks noChangeShapeType="1"/>
            </p:cNvSpPr>
            <p:nvPr/>
          </p:nvSpPr>
          <p:spPr bwMode="auto">
            <a:xfrm>
              <a:off x="4488" y="2040"/>
              <a:ext cx="12" cy="1"/>
            </a:xfrm>
            <a:prstGeom prst="line">
              <a:avLst/>
            </a:prstGeom>
            <a:noFill/>
            <a:ln w="28575">
              <a:solidFill>
                <a:srgbClr val="999933"/>
              </a:solidFill>
              <a:round/>
              <a:headEnd/>
              <a:tailEnd/>
            </a:ln>
          </p:spPr>
          <p:txBody>
            <a:bodyPr/>
            <a:lstStyle/>
            <a:p>
              <a:endParaRPr lang="en-GB"/>
            </a:p>
          </p:txBody>
        </p:sp>
        <p:sp>
          <p:nvSpPr>
            <p:cNvPr id="379025" name="Line 2193"/>
            <p:cNvSpPr>
              <a:spLocks noChangeShapeType="1"/>
            </p:cNvSpPr>
            <p:nvPr/>
          </p:nvSpPr>
          <p:spPr bwMode="auto">
            <a:xfrm>
              <a:off x="4500" y="2040"/>
              <a:ext cx="7" cy="1"/>
            </a:xfrm>
            <a:prstGeom prst="line">
              <a:avLst/>
            </a:prstGeom>
            <a:noFill/>
            <a:ln w="28575">
              <a:solidFill>
                <a:srgbClr val="999933"/>
              </a:solidFill>
              <a:round/>
              <a:headEnd/>
              <a:tailEnd/>
            </a:ln>
          </p:spPr>
          <p:txBody>
            <a:bodyPr/>
            <a:lstStyle/>
            <a:p>
              <a:endParaRPr lang="en-GB"/>
            </a:p>
          </p:txBody>
        </p:sp>
        <p:sp>
          <p:nvSpPr>
            <p:cNvPr id="379026" name="Line 2194"/>
            <p:cNvSpPr>
              <a:spLocks noChangeShapeType="1"/>
            </p:cNvSpPr>
            <p:nvPr/>
          </p:nvSpPr>
          <p:spPr bwMode="auto">
            <a:xfrm>
              <a:off x="4507" y="2040"/>
              <a:ext cx="12" cy="1"/>
            </a:xfrm>
            <a:prstGeom prst="line">
              <a:avLst/>
            </a:prstGeom>
            <a:noFill/>
            <a:ln w="28575">
              <a:solidFill>
                <a:srgbClr val="999933"/>
              </a:solidFill>
              <a:round/>
              <a:headEnd/>
              <a:tailEnd/>
            </a:ln>
          </p:spPr>
          <p:txBody>
            <a:bodyPr/>
            <a:lstStyle/>
            <a:p>
              <a:endParaRPr lang="en-GB"/>
            </a:p>
          </p:txBody>
        </p:sp>
        <p:sp>
          <p:nvSpPr>
            <p:cNvPr id="379027" name="Line 2195"/>
            <p:cNvSpPr>
              <a:spLocks noChangeShapeType="1"/>
            </p:cNvSpPr>
            <p:nvPr/>
          </p:nvSpPr>
          <p:spPr bwMode="auto">
            <a:xfrm>
              <a:off x="4519" y="2040"/>
              <a:ext cx="12" cy="1"/>
            </a:xfrm>
            <a:prstGeom prst="line">
              <a:avLst/>
            </a:prstGeom>
            <a:noFill/>
            <a:ln w="28575">
              <a:solidFill>
                <a:srgbClr val="999933"/>
              </a:solidFill>
              <a:round/>
              <a:headEnd/>
              <a:tailEnd/>
            </a:ln>
          </p:spPr>
          <p:txBody>
            <a:bodyPr/>
            <a:lstStyle/>
            <a:p>
              <a:endParaRPr lang="en-GB"/>
            </a:p>
          </p:txBody>
        </p:sp>
        <p:sp>
          <p:nvSpPr>
            <p:cNvPr id="379028" name="Line 2196"/>
            <p:cNvSpPr>
              <a:spLocks noChangeShapeType="1"/>
            </p:cNvSpPr>
            <p:nvPr/>
          </p:nvSpPr>
          <p:spPr bwMode="auto">
            <a:xfrm>
              <a:off x="4531" y="2040"/>
              <a:ext cx="6" cy="1"/>
            </a:xfrm>
            <a:prstGeom prst="line">
              <a:avLst/>
            </a:prstGeom>
            <a:noFill/>
            <a:ln w="28575">
              <a:solidFill>
                <a:srgbClr val="999933"/>
              </a:solidFill>
              <a:round/>
              <a:headEnd/>
              <a:tailEnd/>
            </a:ln>
          </p:spPr>
          <p:txBody>
            <a:bodyPr/>
            <a:lstStyle/>
            <a:p>
              <a:endParaRPr lang="en-GB"/>
            </a:p>
          </p:txBody>
        </p:sp>
        <p:sp>
          <p:nvSpPr>
            <p:cNvPr id="379029" name="Line 2197"/>
            <p:cNvSpPr>
              <a:spLocks noChangeShapeType="1"/>
            </p:cNvSpPr>
            <p:nvPr/>
          </p:nvSpPr>
          <p:spPr bwMode="auto">
            <a:xfrm>
              <a:off x="4537" y="2040"/>
              <a:ext cx="12" cy="1"/>
            </a:xfrm>
            <a:prstGeom prst="line">
              <a:avLst/>
            </a:prstGeom>
            <a:noFill/>
            <a:ln w="28575">
              <a:solidFill>
                <a:srgbClr val="999933"/>
              </a:solidFill>
              <a:round/>
              <a:headEnd/>
              <a:tailEnd/>
            </a:ln>
          </p:spPr>
          <p:txBody>
            <a:bodyPr/>
            <a:lstStyle/>
            <a:p>
              <a:endParaRPr lang="en-GB"/>
            </a:p>
          </p:txBody>
        </p:sp>
        <p:sp>
          <p:nvSpPr>
            <p:cNvPr id="379030" name="Line 2198"/>
            <p:cNvSpPr>
              <a:spLocks noChangeShapeType="1"/>
            </p:cNvSpPr>
            <p:nvPr/>
          </p:nvSpPr>
          <p:spPr bwMode="auto">
            <a:xfrm>
              <a:off x="4549" y="2040"/>
              <a:ext cx="13" cy="1"/>
            </a:xfrm>
            <a:prstGeom prst="line">
              <a:avLst/>
            </a:prstGeom>
            <a:noFill/>
            <a:ln w="28575">
              <a:solidFill>
                <a:srgbClr val="999933"/>
              </a:solidFill>
              <a:round/>
              <a:headEnd/>
              <a:tailEnd/>
            </a:ln>
          </p:spPr>
          <p:txBody>
            <a:bodyPr/>
            <a:lstStyle/>
            <a:p>
              <a:endParaRPr lang="en-GB"/>
            </a:p>
          </p:txBody>
        </p:sp>
        <p:sp>
          <p:nvSpPr>
            <p:cNvPr id="379031" name="Line 2199"/>
            <p:cNvSpPr>
              <a:spLocks noChangeShapeType="1"/>
            </p:cNvSpPr>
            <p:nvPr/>
          </p:nvSpPr>
          <p:spPr bwMode="auto">
            <a:xfrm>
              <a:off x="4562" y="2040"/>
              <a:ext cx="6" cy="1"/>
            </a:xfrm>
            <a:prstGeom prst="line">
              <a:avLst/>
            </a:prstGeom>
            <a:noFill/>
            <a:ln w="28575">
              <a:solidFill>
                <a:srgbClr val="999933"/>
              </a:solidFill>
              <a:round/>
              <a:headEnd/>
              <a:tailEnd/>
            </a:ln>
          </p:spPr>
          <p:txBody>
            <a:bodyPr/>
            <a:lstStyle/>
            <a:p>
              <a:endParaRPr lang="en-GB"/>
            </a:p>
          </p:txBody>
        </p:sp>
        <p:sp>
          <p:nvSpPr>
            <p:cNvPr id="379032" name="Line 2200"/>
            <p:cNvSpPr>
              <a:spLocks noChangeShapeType="1"/>
            </p:cNvSpPr>
            <p:nvPr/>
          </p:nvSpPr>
          <p:spPr bwMode="auto">
            <a:xfrm>
              <a:off x="4568" y="2040"/>
              <a:ext cx="12" cy="1"/>
            </a:xfrm>
            <a:prstGeom prst="line">
              <a:avLst/>
            </a:prstGeom>
            <a:noFill/>
            <a:ln w="28575">
              <a:solidFill>
                <a:srgbClr val="999933"/>
              </a:solidFill>
              <a:round/>
              <a:headEnd/>
              <a:tailEnd/>
            </a:ln>
          </p:spPr>
          <p:txBody>
            <a:bodyPr/>
            <a:lstStyle/>
            <a:p>
              <a:endParaRPr lang="en-GB"/>
            </a:p>
          </p:txBody>
        </p:sp>
        <p:sp>
          <p:nvSpPr>
            <p:cNvPr id="379033" name="Line 2201"/>
            <p:cNvSpPr>
              <a:spLocks noChangeShapeType="1"/>
            </p:cNvSpPr>
            <p:nvPr/>
          </p:nvSpPr>
          <p:spPr bwMode="auto">
            <a:xfrm>
              <a:off x="4580" y="2040"/>
              <a:ext cx="12" cy="1"/>
            </a:xfrm>
            <a:prstGeom prst="line">
              <a:avLst/>
            </a:prstGeom>
            <a:noFill/>
            <a:ln w="28575">
              <a:solidFill>
                <a:srgbClr val="999933"/>
              </a:solidFill>
              <a:round/>
              <a:headEnd/>
              <a:tailEnd/>
            </a:ln>
          </p:spPr>
          <p:txBody>
            <a:bodyPr/>
            <a:lstStyle/>
            <a:p>
              <a:endParaRPr lang="en-GB"/>
            </a:p>
          </p:txBody>
        </p:sp>
        <p:sp>
          <p:nvSpPr>
            <p:cNvPr id="379034" name="Line 2202"/>
            <p:cNvSpPr>
              <a:spLocks noChangeShapeType="1"/>
            </p:cNvSpPr>
            <p:nvPr/>
          </p:nvSpPr>
          <p:spPr bwMode="auto">
            <a:xfrm>
              <a:off x="4592" y="2040"/>
              <a:ext cx="6" cy="1"/>
            </a:xfrm>
            <a:prstGeom prst="line">
              <a:avLst/>
            </a:prstGeom>
            <a:noFill/>
            <a:ln w="28575">
              <a:solidFill>
                <a:srgbClr val="999933"/>
              </a:solidFill>
              <a:round/>
              <a:headEnd/>
              <a:tailEnd/>
            </a:ln>
          </p:spPr>
          <p:txBody>
            <a:bodyPr/>
            <a:lstStyle/>
            <a:p>
              <a:endParaRPr lang="en-GB"/>
            </a:p>
          </p:txBody>
        </p:sp>
        <p:sp>
          <p:nvSpPr>
            <p:cNvPr id="379035" name="Line 2203"/>
            <p:cNvSpPr>
              <a:spLocks noChangeShapeType="1"/>
            </p:cNvSpPr>
            <p:nvPr/>
          </p:nvSpPr>
          <p:spPr bwMode="auto">
            <a:xfrm>
              <a:off x="4598" y="2040"/>
              <a:ext cx="13" cy="1"/>
            </a:xfrm>
            <a:prstGeom prst="line">
              <a:avLst/>
            </a:prstGeom>
            <a:noFill/>
            <a:ln w="28575">
              <a:solidFill>
                <a:srgbClr val="999933"/>
              </a:solidFill>
              <a:round/>
              <a:headEnd/>
              <a:tailEnd/>
            </a:ln>
          </p:spPr>
          <p:txBody>
            <a:bodyPr/>
            <a:lstStyle/>
            <a:p>
              <a:endParaRPr lang="en-GB"/>
            </a:p>
          </p:txBody>
        </p:sp>
        <p:sp>
          <p:nvSpPr>
            <p:cNvPr id="379036" name="Line 2204"/>
            <p:cNvSpPr>
              <a:spLocks noChangeShapeType="1"/>
            </p:cNvSpPr>
            <p:nvPr/>
          </p:nvSpPr>
          <p:spPr bwMode="auto">
            <a:xfrm>
              <a:off x="4611" y="2040"/>
              <a:ext cx="12" cy="1"/>
            </a:xfrm>
            <a:prstGeom prst="line">
              <a:avLst/>
            </a:prstGeom>
            <a:noFill/>
            <a:ln w="28575">
              <a:solidFill>
                <a:srgbClr val="999933"/>
              </a:solidFill>
              <a:round/>
              <a:headEnd/>
              <a:tailEnd/>
            </a:ln>
          </p:spPr>
          <p:txBody>
            <a:bodyPr/>
            <a:lstStyle/>
            <a:p>
              <a:endParaRPr lang="en-GB"/>
            </a:p>
          </p:txBody>
        </p:sp>
        <p:sp>
          <p:nvSpPr>
            <p:cNvPr id="379037" name="Line 2205"/>
            <p:cNvSpPr>
              <a:spLocks noChangeShapeType="1"/>
            </p:cNvSpPr>
            <p:nvPr/>
          </p:nvSpPr>
          <p:spPr bwMode="auto">
            <a:xfrm>
              <a:off x="4623" y="2040"/>
              <a:ext cx="6" cy="1"/>
            </a:xfrm>
            <a:prstGeom prst="line">
              <a:avLst/>
            </a:prstGeom>
            <a:noFill/>
            <a:ln w="28575">
              <a:solidFill>
                <a:srgbClr val="999933"/>
              </a:solidFill>
              <a:round/>
              <a:headEnd/>
              <a:tailEnd/>
            </a:ln>
          </p:spPr>
          <p:txBody>
            <a:bodyPr/>
            <a:lstStyle/>
            <a:p>
              <a:endParaRPr lang="en-GB"/>
            </a:p>
          </p:txBody>
        </p:sp>
        <p:sp>
          <p:nvSpPr>
            <p:cNvPr id="379038" name="Line 2206"/>
            <p:cNvSpPr>
              <a:spLocks noChangeShapeType="1"/>
            </p:cNvSpPr>
            <p:nvPr/>
          </p:nvSpPr>
          <p:spPr bwMode="auto">
            <a:xfrm>
              <a:off x="4629" y="2040"/>
              <a:ext cx="12" cy="1"/>
            </a:xfrm>
            <a:prstGeom prst="line">
              <a:avLst/>
            </a:prstGeom>
            <a:noFill/>
            <a:ln w="28575">
              <a:solidFill>
                <a:srgbClr val="999933"/>
              </a:solidFill>
              <a:round/>
              <a:headEnd/>
              <a:tailEnd/>
            </a:ln>
          </p:spPr>
          <p:txBody>
            <a:bodyPr/>
            <a:lstStyle/>
            <a:p>
              <a:endParaRPr lang="en-GB"/>
            </a:p>
          </p:txBody>
        </p:sp>
        <p:sp>
          <p:nvSpPr>
            <p:cNvPr id="379039" name="Line 2207"/>
            <p:cNvSpPr>
              <a:spLocks noChangeShapeType="1"/>
            </p:cNvSpPr>
            <p:nvPr/>
          </p:nvSpPr>
          <p:spPr bwMode="auto">
            <a:xfrm>
              <a:off x="4641" y="2040"/>
              <a:ext cx="12" cy="1"/>
            </a:xfrm>
            <a:prstGeom prst="line">
              <a:avLst/>
            </a:prstGeom>
            <a:noFill/>
            <a:ln w="28575">
              <a:solidFill>
                <a:srgbClr val="999933"/>
              </a:solidFill>
              <a:round/>
              <a:headEnd/>
              <a:tailEnd/>
            </a:ln>
          </p:spPr>
          <p:txBody>
            <a:bodyPr/>
            <a:lstStyle/>
            <a:p>
              <a:endParaRPr lang="en-GB"/>
            </a:p>
          </p:txBody>
        </p:sp>
        <p:sp>
          <p:nvSpPr>
            <p:cNvPr id="379040" name="Line 2208"/>
            <p:cNvSpPr>
              <a:spLocks noChangeShapeType="1"/>
            </p:cNvSpPr>
            <p:nvPr/>
          </p:nvSpPr>
          <p:spPr bwMode="auto">
            <a:xfrm>
              <a:off x="4653" y="2040"/>
              <a:ext cx="7" cy="1"/>
            </a:xfrm>
            <a:prstGeom prst="line">
              <a:avLst/>
            </a:prstGeom>
            <a:noFill/>
            <a:ln w="28575">
              <a:solidFill>
                <a:srgbClr val="999933"/>
              </a:solidFill>
              <a:round/>
              <a:headEnd/>
              <a:tailEnd/>
            </a:ln>
          </p:spPr>
          <p:txBody>
            <a:bodyPr/>
            <a:lstStyle/>
            <a:p>
              <a:endParaRPr lang="en-GB"/>
            </a:p>
          </p:txBody>
        </p:sp>
        <p:sp>
          <p:nvSpPr>
            <p:cNvPr id="379041" name="Line 2209"/>
            <p:cNvSpPr>
              <a:spLocks noChangeShapeType="1"/>
            </p:cNvSpPr>
            <p:nvPr/>
          </p:nvSpPr>
          <p:spPr bwMode="auto">
            <a:xfrm>
              <a:off x="4660" y="2040"/>
              <a:ext cx="12" cy="1"/>
            </a:xfrm>
            <a:prstGeom prst="line">
              <a:avLst/>
            </a:prstGeom>
            <a:noFill/>
            <a:ln w="28575">
              <a:solidFill>
                <a:srgbClr val="999933"/>
              </a:solidFill>
              <a:round/>
              <a:headEnd/>
              <a:tailEnd/>
            </a:ln>
          </p:spPr>
          <p:txBody>
            <a:bodyPr/>
            <a:lstStyle/>
            <a:p>
              <a:endParaRPr lang="en-GB"/>
            </a:p>
          </p:txBody>
        </p:sp>
        <p:sp>
          <p:nvSpPr>
            <p:cNvPr id="379042" name="Line 2210"/>
            <p:cNvSpPr>
              <a:spLocks noChangeShapeType="1"/>
            </p:cNvSpPr>
            <p:nvPr/>
          </p:nvSpPr>
          <p:spPr bwMode="auto">
            <a:xfrm>
              <a:off x="4672" y="2040"/>
              <a:ext cx="12" cy="1"/>
            </a:xfrm>
            <a:prstGeom prst="line">
              <a:avLst/>
            </a:prstGeom>
            <a:noFill/>
            <a:ln w="28575">
              <a:solidFill>
                <a:srgbClr val="999933"/>
              </a:solidFill>
              <a:round/>
              <a:headEnd/>
              <a:tailEnd/>
            </a:ln>
          </p:spPr>
          <p:txBody>
            <a:bodyPr/>
            <a:lstStyle/>
            <a:p>
              <a:endParaRPr lang="en-GB"/>
            </a:p>
          </p:txBody>
        </p:sp>
        <p:sp>
          <p:nvSpPr>
            <p:cNvPr id="379043" name="Line 2211"/>
            <p:cNvSpPr>
              <a:spLocks noChangeShapeType="1"/>
            </p:cNvSpPr>
            <p:nvPr/>
          </p:nvSpPr>
          <p:spPr bwMode="auto">
            <a:xfrm>
              <a:off x="4684" y="2040"/>
              <a:ext cx="6" cy="1"/>
            </a:xfrm>
            <a:prstGeom prst="line">
              <a:avLst/>
            </a:prstGeom>
            <a:noFill/>
            <a:ln w="28575">
              <a:solidFill>
                <a:srgbClr val="999933"/>
              </a:solidFill>
              <a:round/>
              <a:headEnd/>
              <a:tailEnd/>
            </a:ln>
          </p:spPr>
          <p:txBody>
            <a:bodyPr/>
            <a:lstStyle/>
            <a:p>
              <a:endParaRPr lang="en-GB"/>
            </a:p>
          </p:txBody>
        </p:sp>
        <p:sp>
          <p:nvSpPr>
            <p:cNvPr id="379044" name="Line 2212"/>
            <p:cNvSpPr>
              <a:spLocks noChangeShapeType="1"/>
            </p:cNvSpPr>
            <p:nvPr/>
          </p:nvSpPr>
          <p:spPr bwMode="auto">
            <a:xfrm>
              <a:off x="4690" y="2040"/>
              <a:ext cx="12" cy="1"/>
            </a:xfrm>
            <a:prstGeom prst="line">
              <a:avLst/>
            </a:prstGeom>
            <a:noFill/>
            <a:ln w="28575">
              <a:solidFill>
                <a:srgbClr val="999933"/>
              </a:solidFill>
              <a:round/>
              <a:headEnd/>
              <a:tailEnd/>
            </a:ln>
          </p:spPr>
          <p:txBody>
            <a:bodyPr/>
            <a:lstStyle/>
            <a:p>
              <a:endParaRPr lang="en-GB"/>
            </a:p>
          </p:txBody>
        </p:sp>
        <p:sp>
          <p:nvSpPr>
            <p:cNvPr id="379045" name="Line 2213"/>
            <p:cNvSpPr>
              <a:spLocks noChangeShapeType="1"/>
            </p:cNvSpPr>
            <p:nvPr/>
          </p:nvSpPr>
          <p:spPr bwMode="auto">
            <a:xfrm>
              <a:off x="4702" y="2040"/>
              <a:ext cx="13" cy="1"/>
            </a:xfrm>
            <a:prstGeom prst="line">
              <a:avLst/>
            </a:prstGeom>
            <a:noFill/>
            <a:ln w="28575">
              <a:solidFill>
                <a:srgbClr val="999933"/>
              </a:solidFill>
              <a:round/>
              <a:headEnd/>
              <a:tailEnd/>
            </a:ln>
          </p:spPr>
          <p:txBody>
            <a:bodyPr/>
            <a:lstStyle/>
            <a:p>
              <a:endParaRPr lang="en-GB"/>
            </a:p>
          </p:txBody>
        </p:sp>
        <p:sp>
          <p:nvSpPr>
            <p:cNvPr id="379046" name="Line 2214"/>
            <p:cNvSpPr>
              <a:spLocks noChangeShapeType="1"/>
            </p:cNvSpPr>
            <p:nvPr/>
          </p:nvSpPr>
          <p:spPr bwMode="auto">
            <a:xfrm>
              <a:off x="4715" y="2040"/>
              <a:ext cx="6" cy="1"/>
            </a:xfrm>
            <a:prstGeom prst="line">
              <a:avLst/>
            </a:prstGeom>
            <a:noFill/>
            <a:ln w="28575">
              <a:solidFill>
                <a:srgbClr val="999933"/>
              </a:solidFill>
              <a:round/>
              <a:headEnd/>
              <a:tailEnd/>
            </a:ln>
          </p:spPr>
          <p:txBody>
            <a:bodyPr/>
            <a:lstStyle/>
            <a:p>
              <a:endParaRPr lang="en-GB"/>
            </a:p>
          </p:txBody>
        </p:sp>
        <p:sp>
          <p:nvSpPr>
            <p:cNvPr id="379047" name="Line 2215"/>
            <p:cNvSpPr>
              <a:spLocks noChangeShapeType="1"/>
            </p:cNvSpPr>
            <p:nvPr/>
          </p:nvSpPr>
          <p:spPr bwMode="auto">
            <a:xfrm>
              <a:off x="4721" y="2040"/>
              <a:ext cx="12" cy="1"/>
            </a:xfrm>
            <a:prstGeom prst="line">
              <a:avLst/>
            </a:prstGeom>
            <a:noFill/>
            <a:ln w="28575">
              <a:solidFill>
                <a:srgbClr val="999933"/>
              </a:solidFill>
              <a:round/>
              <a:headEnd/>
              <a:tailEnd/>
            </a:ln>
          </p:spPr>
          <p:txBody>
            <a:bodyPr/>
            <a:lstStyle/>
            <a:p>
              <a:endParaRPr lang="en-GB"/>
            </a:p>
          </p:txBody>
        </p:sp>
        <p:sp>
          <p:nvSpPr>
            <p:cNvPr id="379048" name="Line 2216"/>
            <p:cNvSpPr>
              <a:spLocks noChangeShapeType="1"/>
            </p:cNvSpPr>
            <p:nvPr/>
          </p:nvSpPr>
          <p:spPr bwMode="auto">
            <a:xfrm>
              <a:off x="4733" y="2040"/>
              <a:ext cx="6" cy="1"/>
            </a:xfrm>
            <a:prstGeom prst="line">
              <a:avLst/>
            </a:prstGeom>
            <a:noFill/>
            <a:ln w="28575">
              <a:solidFill>
                <a:srgbClr val="999933"/>
              </a:solidFill>
              <a:round/>
              <a:headEnd/>
              <a:tailEnd/>
            </a:ln>
          </p:spPr>
          <p:txBody>
            <a:bodyPr/>
            <a:lstStyle/>
            <a:p>
              <a:endParaRPr lang="en-GB"/>
            </a:p>
          </p:txBody>
        </p:sp>
        <p:sp>
          <p:nvSpPr>
            <p:cNvPr id="379049" name="Line 2217"/>
            <p:cNvSpPr>
              <a:spLocks noChangeShapeType="1"/>
            </p:cNvSpPr>
            <p:nvPr/>
          </p:nvSpPr>
          <p:spPr bwMode="auto">
            <a:xfrm>
              <a:off x="4739" y="2040"/>
              <a:ext cx="12" cy="1"/>
            </a:xfrm>
            <a:prstGeom prst="line">
              <a:avLst/>
            </a:prstGeom>
            <a:noFill/>
            <a:ln w="28575">
              <a:solidFill>
                <a:srgbClr val="999933"/>
              </a:solidFill>
              <a:round/>
              <a:headEnd/>
              <a:tailEnd/>
            </a:ln>
          </p:spPr>
          <p:txBody>
            <a:bodyPr/>
            <a:lstStyle/>
            <a:p>
              <a:endParaRPr lang="en-GB"/>
            </a:p>
          </p:txBody>
        </p:sp>
        <p:sp>
          <p:nvSpPr>
            <p:cNvPr id="379050" name="Line 2218"/>
            <p:cNvSpPr>
              <a:spLocks noChangeShapeType="1"/>
            </p:cNvSpPr>
            <p:nvPr/>
          </p:nvSpPr>
          <p:spPr bwMode="auto">
            <a:xfrm>
              <a:off x="4751" y="2040"/>
              <a:ext cx="13" cy="1"/>
            </a:xfrm>
            <a:prstGeom prst="line">
              <a:avLst/>
            </a:prstGeom>
            <a:noFill/>
            <a:ln w="28575">
              <a:solidFill>
                <a:srgbClr val="999933"/>
              </a:solidFill>
              <a:round/>
              <a:headEnd/>
              <a:tailEnd/>
            </a:ln>
          </p:spPr>
          <p:txBody>
            <a:bodyPr/>
            <a:lstStyle/>
            <a:p>
              <a:endParaRPr lang="en-GB"/>
            </a:p>
          </p:txBody>
        </p:sp>
        <p:sp>
          <p:nvSpPr>
            <p:cNvPr id="379051" name="Line 2219"/>
            <p:cNvSpPr>
              <a:spLocks noChangeShapeType="1"/>
            </p:cNvSpPr>
            <p:nvPr/>
          </p:nvSpPr>
          <p:spPr bwMode="auto">
            <a:xfrm>
              <a:off x="4764" y="2040"/>
              <a:ext cx="6" cy="1"/>
            </a:xfrm>
            <a:prstGeom prst="line">
              <a:avLst/>
            </a:prstGeom>
            <a:noFill/>
            <a:ln w="28575">
              <a:solidFill>
                <a:srgbClr val="999933"/>
              </a:solidFill>
              <a:round/>
              <a:headEnd/>
              <a:tailEnd/>
            </a:ln>
          </p:spPr>
          <p:txBody>
            <a:bodyPr/>
            <a:lstStyle/>
            <a:p>
              <a:endParaRPr lang="en-GB"/>
            </a:p>
          </p:txBody>
        </p:sp>
        <p:sp>
          <p:nvSpPr>
            <p:cNvPr id="379052" name="Line 2220"/>
            <p:cNvSpPr>
              <a:spLocks noChangeShapeType="1"/>
            </p:cNvSpPr>
            <p:nvPr/>
          </p:nvSpPr>
          <p:spPr bwMode="auto">
            <a:xfrm>
              <a:off x="4770" y="2040"/>
              <a:ext cx="12" cy="1"/>
            </a:xfrm>
            <a:prstGeom prst="line">
              <a:avLst/>
            </a:prstGeom>
            <a:noFill/>
            <a:ln w="28575">
              <a:solidFill>
                <a:srgbClr val="999933"/>
              </a:solidFill>
              <a:round/>
              <a:headEnd/>
              <a:tailEnd/>
            </a:ln>
          </p:spPr>
          <p:txBody>
            <a:bodyPr/>
            <a:lstStyle/>
            <a:p>
              <a:endParaRPr lang="en-GB"/>
            </a:p>
          </p:txBody>
        </p:sp>
        <p:sp>
          <p:nvSpPr>
            <p:cNvPr id="379053" name="Line 2221"/>
            <p:cNvSpPr>
              <a:spLocks noChangeShapeType="1"/>
            </p:cNvSpPr>
            <p:nvPr/>
          </p:nvSpPr>
          <p:spPr bwMode="auto">
            <a:xfrm>
              <a:off x="4782" y="2040"/>
              <a:ext cx="12" cy="1"/>
            </a:xfrm>
            <a:prstGeom prst="line">
              <a:avLst/>
            </a:prstGeom>
            <a:noFill/>
            <a:ln w="28575">
              <a:solidFill>
                <a:srgbClr val="999933"/>
              </a:solidFill>
              <a:round/>
              <a:headEnd/>
              <a:tailEnd/>
            </a:ln>
          </p:spPr>
          <p:txBody>
            <a:bodyPr/>
            <a:lstStyle/>
            <a:p>
              <a:endParaRPr lang="en-GB"/>
            </a:p>
          </p:txBody>
        </p:sp>
        <p:sp>
          <p:nvSpPr>
            <p:cNvPr id="379054" name="Line 2222"/>
            <p:cNvSpPr>
              <a:spLocks noChangeShapeType="1"/>
            </p:cNvSpPr>
            <p:nvPr/>
          </p:nvSpPr>
          <p:spPr bwMode="auto">
            <a:xfrm>
              <a:off x="4794" y="2040"/>
              <a:ext cx="6" cy="1"/>
            </a:xfrm>
            <a:prstGeom prst="line">
              <a:avLst/>
            </a:prstGeom>
            <a:noFill/>
            <a:ln w="28575">
              <a:solidFill>
                <a:srgbClr val="999933"/>
              </a:solidFill>
              <a:round/>
              <a:headEnd/>
              <a:tailEnd/>
            </a:ln>
          </p:spPr>
          <p:txBody>
            <a:bodyPr/>
            <a:lstStyle/>
            <a:p>
              <a:endParaRPr lang="en-GB"/>
            </a:p>
          </p:txBody>
        </p:sp>
        <p:sp>
          <p:nvSpPr>
            <p:cNvPr id="379055" name="Line 2223"/>
            <p:cNvSpPr>
              <a:spLocks noChangeShapeType="1"/>
            </p:cNvSpPr>
            <p:nvPr/>
          </p:nvSpPr>
          <p:spPr bwMode="auto">
            <a:xfrm>
              <a:off x="4800" y="2040"/>
              <a:ext cx="12" cy="1"/>
            </a:xfrm>
            <a:prstGeom prst="line">
              <a:avLst/>
            </a:prstGeom>
            <a:noFill/>
            <a:ln w="28575">
              <a:solidFill>
                <a:srgbClr val="999933"/>
              </a:solidFill>
              <a:round/>
              <a:headEnd/>
              <a:tailEnd/>
            </a:ln>
          </p:spPr>
          <p:txBody>
            <a:bodyPr/>
            <a:lstStyle/>
            <a:p>
              <a:endParaRPr lang="en-GB"/>
            </a:p>
          </p:txBody>
        </p:sp>
        <p:sp>
          <p:nvSpPr>
            <p:cNvPr id="379056" name="Line 2224"/>
            <p:cNvSpPr>
              <a:spLocks noChangeShapeType="1"/>
            </p:cNvSpPr>
            <p:nvPr/>
          </p:nvSpPr>
          <p:spPr bwMode="auto">
            <a:xfrm>
              <a:off x="4812" y="2040"/>
              <a:ext cx="13" cy="1"/>
            </a:xfrm>
            <a:prstGeom prst="line">
              <a:avLst/>
            </a:prstGeom>
            <a:noFill/>
            <a:ln w="28575">
              <a:solidFill>
                <a:srgbClr val="999933"/>
              </a:solidFill>
              <a:round/>
              <a:headEnd/>
              <a:tailEnd/>
            </a:ln>
          </p:spPr>
          <p:txBody>
            <a:bodyPr/>
            <a:lstStyle/>
            <a:p>
              <a:endParaRPr lang="en-GB"/>
            </a:p>
          </p:txBody>
        </p:sp>
        <p:sp>
          <p:nvSpPr>
            <p:cNvPr id="379057" name="Line 2225"/>
            <p:cNvSpPr>
              <a:spLocks noChangeShapeType="1"/>
            </p:cNvSpPr>
            <p:nvPr/>
          </p:nvSpPr>
          <p:spPr bwMode="auto">
            <a:xfrm>
              <a:off x="4825" y="2040"/>
              <a:ext cx="6" cy="1"/>
            </a:xfrm>
            <a:prstGeom prst="line">
              <a:avLst/>
            </a:prstGeom>
            <a:noFill/>
            <a:ln w="28575">
              <a:solidFill>
                <a:srgbClr val="999933"/>
              </a:solidFill>
              <a:round/>
              <a:headEnd/>
              <a:tailEnd/>
            </a:ln>
          </p:spPr>
          <p:txBody>
            <a:bodyPr/>
            <a:lstStyle/>
            <a:p>
              <a:endParaRPr lang="en-GB"/>
            </a:p>
          </p:txBody>
        </p:sp>
        <p:sp>
          <p:nvSpPr>
            <p:cNvPr id="379058" name="Line 2226"/>
            <p:cNvSpPr>
              <a:spLocks noChangeShapeType="1"/>
            </p:cNvSpPr>
            <p:nvPr/>
          </p:nvSpPr>
          <p:spPr bwMode="auto">
            <a:xfrm>
              <a:off x="4831" y="2040"/>
              <a:ext cx="12" cy="1"/>
            </a:xfrm>
            <a:prstGeom prst="line">
              <a:avLst/>
            </a:prstGeom>
            <a:noFill/>
            <a:ln w="28575">
              <a:solidFill>
                <a:srgbClr val="999933"/>
              </a:solidFill>
              <a:round/>
              <a:headEnd/>
              <a:tailEnd/>
            </a:ln>
          </p:spPr>
          <p:txBody>
            <a:bodyPr/>
            <a:lstStyle/>
            <a:p>
              <a:endParaRPr lang="en-GB"/>
            </a:p>
          </p:txBody>
        </p:sp>
        <p:sp>
          <p:nvSpPr>
            <p:cNvPr id="379059" name="Line 2227"/>
            <p:cNvSpPr>
              <a:spLocks noChangeShapeType="1"/>
            </p:cNvSpPr>
            <p:nvPr/>
          </p:nvSpPr>
          <p:spPr bwMode="auto">
            <a:xfrm>
              <a:off x="4843" y="2040"/>
              <a:ext cx="12" cy="1"/>
            </a:xfrm>
            <a:prstGeom prst="line">
              <a:avLst/>
            </a:prstGeom>
            <a:noFill/>
            <a:ln w="28575">
              <a:solidFill>
                <a:srgbClr val="999933"/>
              </a:solidFill>
              <a:round/>
              <a:headEnd/>
              <a:tailEnd/>
            </a:ln>
          </p:spPr>
          <p:txBody>
            <a:bodyPr/>
            <a:lstStyle/>
            <a:p>
              <a:endParaRPr lang="en-GB"/>
            </a:p>
          </p:txBody>
        </p:sp>
      </p:grpSp>
      <p:grpSp>
        <p:nvGrpSpPr>
          <p:cNvPr id="379261" name="Group 2429"/>
          <p:cNvGrpSpPr>
            <a:grpSpLocks/>
          </p:cNvGrpSpPr>
          <p:nvPr/>
        </p:nvGrpSpPr>
        <p:grpSpPr bwMode="auto">
          <a:xfrm>
            <a:off x="4572000" y="3054350"/>
            <a:ext cx="3213100" cy="185738"/>
            <a:chOff x="2880" y="1924"/>
            <a:chExt cx="2024" cy="117"/>
          </a:xfrm>
        </p:grpSpPr>
        <p:sp>
          <p:nvSpPr>
            <p:cNvPr id="379061" name="Line 2229"/>
            <p:cNvSpPr>
              <a:spLocks noChangeShapeType="1"/>
            </p:cNvSpPr>
            <p:nvPr/>
          </p:nvSpPr>
          <p:spPr bwMode="auto">
            <a:xfrm>
              <a:off x="4855" y="2040"/>
              <a:ext cx="6" cy="1"/>
            </a:xfrm>
            <a:prstGeom prst="line">
              <a:avLst/>
            </a:prstGeom>
            <a:noFill/>
            <a:ln w="28575">
              <a:solidFill>
                <a:srgbClr val="999933"/>
              </a:solidFill>
              <a:round/>
              <a:headEnd/>
              <a:tailEnd/>
            </a:ln>
          </p:spPr>
          <p:txBody>
            <a:bodyPr/>
            <a:lstStyle/>
            <a:p>
              <a:endParaRPr lang="en-GB"/>
            </a:p>
          </p:txBody>
        </p:sp>
        <p:sp>
          <p:nvSpPr>
            <p:cNvPr id="379062" name="Line 2230"/>
            <p:cNvSpPr>
              <a:spLocks noChangeShapeType="1"/>
            </p:cNvSpPr>
            <p:nvPr/>
          </p:nvSpPr>
          <p:spPr bwMode="auto">
            <a:xfrm>
              <a:off x="4861" y="2040"/>
              <a:ext cx="13" cy="1"/>
            </a:xfrm>
            <a:prstGeom prst="line">
              <a:avLst/>
            </a:prstGeom>
            <a:noFill/>
            <a:ln w="28575">
              <a:solidFill>
                <a:srgbClr val="999933"/>
              </a:solidFill>
              <a:round/>
              <a:headEnd/>
              <a:tailEnd/>
            </a:ln>
          </p:spPr>
          <p:txBody>
            <a:bodyPr/>
            <a:lstStyle/>
            <a:p>
              <a:endParaRPr lang="en-GB"/>
            </a:p>
          </p:txBody>
        </p:sp>
        <p:sp>
          <p:nvSpPr>
            <p:cNvPr id="379063" name="Line 2231"/>
            <p:cNvSpPr>
              <a:spLocks noChangeShapeType="1"/>
            </p:cNvSpPr>
            <p:nvPr/>
          </p:nvSpPr>
          <p:spPr bwMode="auto">
            <a:xfrm>
              <a:off x="4874" y="2040"/>
              <a:ext cx="12" cy="1"/>
            </a:xfrm>
            <a:prstGeom prst="line">
              <a:avLst/>
            </a:prstGeom>
            <a:noFill/>
            <a:ln w="28575">
              <a:solidFill>
                <a:srgbClr val="999933"/>
              </a:solidFill>
              <a:round/>
              <a:headEnd/>
              <a:tailEnd/>
            </a:ln>
          </p:spPr>
          <p:txBody>
            <a:bodyPr/>
            <a:lstStyle/>
            <a:p>
              <a:endParaRPr lang="en-GB"/>
            </a:p>
          </p:txBody>
        </p:sp>
        <p:sp>
          <p:nvSpPr>
            <p:cNvPr id="379064" name="Line 2232"/>
            <p:cNvSpPr>
              <a:spLocks noChangeShapeType="1"/>
            </p:cNvSpPr>
            <p:nvPr/>
          </p:nvSpPr>
          <p:spPr bwMode="auto">
            <a:xfrm>
              <a:off x="4886" y="2040"/>
              <a:ext cx="6" cy="1"/>
            </a:xfrm>
            <a:prstGeom prst="line">
              <a:avLst/>
            </a:prstGeom>
            <a:noFill/>
            <a:ln w="28575">
              <a:solidFill>
                <a:srgbClr val="999933"/>
              </a:solidFill>
              <a:round/>
              <a:headEnd/>
              <a:tailEnd/>
            </a:ln>
          </p:spPr>
          <p:txBody>
            <a:bodyPr/>
            <a:lstStyle/>
            <a:p>
              <a:endParaRPr lang="en-GB"/>
            </a:p>
          </p:txBody>
        </p:sp>
        <p:sp>
          <p:nvSpPr>
            <p:cNvPr id="379065" name="Line 2233"/>
            <p:cNvSpPr>
              <a:spLocks noChangeShapeType="1"/>
            </p:cNvSpPr>
            <p:nvPr/>
          </p:nvSpPr>
          <p:spPr bwMode="auto">
            <a:xfrm>
              <a:off x="4892" y="2040"/>
              <a:ext cx="12" cy="1"/>
            </a:xfrm>
            <a:prstGeom prst="line">
              <a:avLst/>
            </a:prstGeom>
            <a:noFill/>
            <a:ln w="28575">
              <a:solidFill>
                <a:srgbClr val="999933"/>
              </a:solidFill>
              <a:round/>
              <a:headEnd/>
              <a:tailEnd/>
            </a:ln>
          </p:spPr>
          <p:txBody>
            <a:bodyPr/>
            <a:lstStyle/>
            <a:p>
              <a:endParaRPr lang="en-GB"/>
            </a:p>
          </p:txBody>
        </p:sp>
        <p:sp>
          <p:nvSpPr>
            <p:cNvPr id="379066" name="Line 2234"/>
            <p:cNvSpPr>
              <a:spLocks noChangeShapeType="1"/>
            </p:cNvSpPr>
            <p:nvPr/>
          </p:nvSpPr>
          <p:spPr bwMode="auto">
            <a:xfrm>
              <a:off x="2880" y="1936"/>
              <a:ext cx="6" cy="1"/>
            </a:xfrm>
            <a:prstGeom prst="line">
              <a:avLst/>
            </a:prstGeom>
            <a:noFill/>
            <a:ln w="28575">
              <a:solidFill>
                <a:srgbClr val="FFFF00"/>
              </a:solidFill>
              <a:round/>
              <a:headEnd/>
              <a:tailEnd/>
            </a:ln>
          </p:spPr>
          <p:txBody>
            <a:bodyPr/>
            <a:lstStyle/>
            <a:p>
              <a:endParaRPr lang="en-GB"/>
            </a:p>
          </p:txBody>
        </p:sp>
        <p:sp>
          <p:nvSpPr>
            <p:cNvPr id="379067" name="Line 2235"/>
            <p:cNvSpPr>
              <a:spLocks noChangeShapeType="1"/>
            </p:cNvSpPr>
            <p:nvPr/>
          </p:nvSpPr>
          <p:spPr bwMode="auto">
            <a:xfrm>
              <a:off x="2886" y="1936"/>
              <a:ext cx="12" cy="1"/>
            </a:xfrm>
            <a:prstGeom prst="line">
              <a:avLst/>
            </a:prstGeom>
            <a:noFill/>
            <a:ln w="28575">
              <a:solidFill>
                <a:srgbClr val="FFFF00"/>
              </a:solidFill>
              <a:round/>
              <a:headEnd/>
              <a:tailEnd/>
            </a:ln>
          </p:spPr>
          <p:txBody>
            <a:bodyPr/>
            <a:lstStyle/>
            <a:p>
              <a:endParaRPr lang="en-GB"/>
            </a:p>
          </p:txBody>
        </p:sp>
        <p:sp>
          <p:nvSpPr>
            <p:cNvPr id="379068" name="Line 2236"/>
            <p:cNvSpPr>
              <a:spLocks noChangeShapeType="1"/>
            </p:cNvSpPr>
            <p:nvPr/>
          </p:nvSpPr>
          <p:spPr bwMode="auto">
            <a:xfrm>
              <a:off x="2898" y="1936"/>
              <a:ext cx="6" cy="1"/>
            </a:xfrm>
            <a:prstGeom prst="line">
              <a:avLst/>
            </a:prstGeom>
            <a:noFill/>
            <a:ln w="28575">
              <a:solidFill>
                <a:srgbClr val="FFFF00"/>
              </a:solidFill>
              <a:round/>
              <a:headEnd/>
              <a:tailEnd/>
            </a:ln>
          </p:spPr>
          <p:txBody>
            <a:bodyPr/>
            <a:lstStyle/>
            <a:p>
              <a:endParaRPr lang="en-GB"/>
            </a:p>
          </p:txBody>
        </p:sp>
        <p:sp>
          <p:nvSpPr>
            <p:cNvPr id="379069" name="Line 2237"/>
            <p:cNvSpPr>
              <a:spLocks noChangeShapeType="1"/>
            </p:cNvSpPr>
            <p:nvPr/>
          </p:nvSpPr>
          <p:spPr bwMode="auto">
            <a:xfrm flipV="1">
              <a:off x="2904" y="1930"/>
              <a:ext cx="12" cy="6"/>
            </a:xfrm>
            <a:prstGeom prst="line">
              <a:avLst/>
            </a:prstGeom>
            <a:noFill/>
            <a:ln w="28575">
              <a:solidFill>
                <a:srgbClr val="FFFF00"/>
              </a:solidFill>
              <a:round/>
              <a:headEnd/>
              <a:tailEnd/>
            </a:ln>
          </p:spPr>
          <p:txBody>
            <a:bodyPr/>
            <a:lstStyle/>
            <a:p>
              <a:endParaRPr lang="en-GB"/>
            </a:p>
          </p:txBody>
        </p:sp>
        <p:sp>
          <p:nvSpPr>
            <p:cNvPr id="379070" name="Line 2238"/>
            <p:cNvSpPr>
              <a:spLocks noChangeShapeType="1"/>
            </p:cNvSpPr>
            <p:nvPr/>
          </p:nvSpPr>
          <p:spPr bwMode="auto">
            <a:xfrm>
              <a:off x="2916" y="1930"/>
              <a:ext cx="12" cy="1"/>
            </a:xfrm>
            <a:prstGeom prst="line">
              <a:avLst/>
            </a:prstGeom>
            <a:noFill/>
            <a:ln w="28575">
              <a:solidFill>
                <a:srgbClr val="FFFF00"/>
              </a:solidFill>
              <a:round/>
              <a:headEnd/>
              <a:tailEnd/>
            </a:ln>
          </p:spPr>
          <p:txBody>
            <a:bodyPr/>
            <a:lstStyle/>
            <a:p>
              <a:endParaRPr lang="en-GB"/>
            </a:p>
          </p:txBody>
        </p:sp>
        <p:sp>
          <p:nvSpPr>
            <p:cNvPr id="379071" name="Line 2239"/>
            <p:cNvSpPr>
              <a:spLocks noChangeShapeType="1"/>
            </p:cNvSpPr>
            <p:nvPr/>
          </p:nvSpPr>
          <p:spPr bwMode="auto">
            <a:xfrm>
              <a:off x="2928" y="1930"/>
              <a:ext cx="7" cy="1"/>
            </a:xfrm>
            <a:prstGeom prst="line">
              <a:avLst/>
            </a:prstGeom>
            <a:noFill/>
            <a:ln w="28575">
              <a:solidFill>
                <a:srgbClr val="FFFF00"/>
              </a:solidFill>
              <a:round/>
              <a:headEnd/>
              <a:tailEnd/>
            </a:ln>
          </p:spPr>
          <p:txBody>
            <a:bodyPr/>
            <a:lstStyle/>
            <a:p>
              <a:endParaRPr lang="en-GB"/>
            </a:p>
          </p:txBody>
        </p:sp>
        <p:sp>
          <p:nvSpPr>
            <p:cNvPr id="379072" name="Line 2240"/>
            <p:cNvSpPr>
              <a:spLocks noChangeShapeType="1"/>
            </p:cNvSpPr>
            <p:nvPr/>
          </p:nvSpPr>
          <p:spPr bwMode="auto">
            <a:xfrm>
              <a:off x="2935" y="1930"/>
              <a:ext cx="12" cy="1"/>
            </a:xfrm>
            <a:prstGeom prst="line">
              <a:avLst/>
            </a:prstGeom>
            <a:noFill/>
            <a:ln w="28575">
              <a:solidFill>
                <a:srgbClr val="FFFF00"/>
              </a:solidFill>
              <a:round/>
              <a:headEnd/>
              <a:tailEnd/>
            </a:ln>
          </p:spPr>
          <p:txBody>
            <a:bodyPr/>
            <a:lstStyle/>
            <a:p>
              <a:endParaRPr lang="en-GB"/>
            </a:p>
          </p:txBody>
        </p:sp>
        <p:sp>
          <p:nvSpPr>
            <p:cNvPr id="379073" name="Line 2241"/>
            <p:cNvSpPr>
              <a:spLocks noChangeShapeType="1"/>
            </p:cNvSpPr>
            <p:nvPr/>
          </p:nvSpPr>
          <p:spPr bwMode="auto">
            <a:xfrm>
              <a:off x="2947" y="1930"/>
              <a:ext cx="12" cy="1"/>
            </a:xfrm>
            <a:prstGeom prst="line">
              <a:avLst/>
            </a:prstGeom>
            <a:noFill/>
            <a:ln w="28575">
              <a:solidFill>
                <a:srgbClr val="FFFF00"/>
              </a:solidFill>
              <a:round/>
              <a:headEnd/>
              <a:tailEnd/>
            </a:ln>
          </p:spPr>
          <p:txBody>
            <a:bodyPr/>
            <a:lstStyle/>
            <a:p>
              <a:endParaRPr lang="en-GB"/>
            </a:p>
          </p:txBody>
        </p:sp>
        <p:sp>
          <p:nvSpPr>
            <p:cNvPr id="379074" name="Line 2242"/>
            <p:cNvSpPr>
              <a:spLocks noChangeShapeType="1"/>
            </p:cNvSpPr>
            <p:nvPr/>
          </p:nvSpPr>
          <p:spPr bwMode="auto">
            <a:xfrm>
              <a:off x="2959" y="1930"/>
              <a:ext cx="6" cy="1"/>
            </a:xfrm>
            <a:prstGeom prst="line">
              <a:avLst/>
            </a:prstGeom>
            <a:noFill/>
            <a:ln w="28575">
              <a:solidFill>
                <a:srgbClr val="FFFF00"/>
              </a:solidFill>
              <a:round/>
              <a:headEnd/>
              <a:tailEnd/>
            </a:ln>
          </p:spPr>
          <p:txBody>
            <a:bodyPr/>
            <a:lstStyle/>
            <a:p>
              <a:endParaRPr lang="en-GB"/>
            </a:p>
          </p:txBody>
        </p:sp>
        <p:sp>
          <p:nvSpPr>
            <p:cNvPr id="379075" name="Line 2243"/>
            <p:cNvSpPr>
              <a:spLocks noChangeShapeType="1"/>
            </p:cNvSpPr>
            <p:nvPr/>
          </p:nvSpPr>
          <p:spPr bwMode="auto">
            <a:xfrm>
              <a:off x="2965" y="1930"/>
              <a:ext cx="12" cy="1"/>
            </a:xfrm>
            <a:prstGeom prst="line">
              <a:avLst/>
            </a:prstGeom>
            <a:noFill/>
            <a:ln w="28575">
              <a:solidFill>
                <a:srgbClr val="FFFF00"/>
              </a:solidFill>
              <a:round/>
              <a:headEnd/>
              <a:tailEnd/>
            </a:ln>
          </p:spPr>
          <p:txBody>
            <a:bodyPr/>
            <a:lstStyle/>
            <a:p>
              <a:endParaRPr lang="en-GB"/>
            </a:p>
          </p:txBody>
        </p:sp>
        <p:sp>
          <p:nvSpPr>
            <p:cNvPr id="379076" name="Line 2244"/>
            <p:cNvSpPr>
              <a:spLocks noChangeShapeType="1"/>
            </p:cNvSpPr>
            <p:nvPr/>
          </p:nvSpPr>
          <p:spPr bwMode="auto">
            <a:xfrm flipV="1">
              <a:off x="2977" y="1924"/>
              <a:ext cx="13" cy="6"/>
            </a:xfrm>
            <a:prstGeom prst="line">
              <a:avLst/>
            </a:prstGeom>
            <a:noFill/>
            <a:ln w="28575">
              <a:solidFill>
                <a:srgbClr val="FFFF00"/>
              </a:solidFill>
              <a:round/>
              <a:headEnd/>
              <a:tailEnd/>
            </a:ln>
          </p:spPr>
          <p:txBody>
            <a:bodyPr/>
            <a:lstStyle/>
            <a:p>
              <a:endParaRPr lang="en-GB"/>
            </a:p>
          </p:txBody>
        </p:sp>
        <p:sp>
          <p:nvSpPr>
            <p:cNvPr id="379077" name="Line 2245"/>
            <p:cNvSpPr>
              <a:spLocks noChangeShapeType="1"/>
            </p:cNvSpPr>
            <p:nvPr/>
          </p:nvSpPr>
          <p:spPr bwMode="auto">
            <a:xfrm>
              <a:off x="2990" y="1924"/>
              <a:ext cx="6" cy="1"/>
            </a:xfrm>
            <a:prstGeom prst="line">
              <a:avLst/>
            </a:prstGeom>
            <a:noFill/>
            <a:ln w="28575">
              <a:solidFill>
                <a:srgbClr val="FFFF00"/>
              </a:solidFill>
              <a:round/>
              <a:headEnd/>
              <a:tailEnd/>
            </a:ln>
          </p:spPr>
          <p:txBody>
            <a:bodyPr/>
            <a:lstStyle/>
            <a:p>
              <a:endParaRPr lang="en-GB"/>
            </a:p>
          </p:txBody>
        </p:sp>
        <p:sp>
          <p:nvSpPr>
            <p:cNvPr id="379078" name="Line 2246"/>
            <p:cNvSpPr>
              <a:spLocks noChangeShapeType="1"/>
            </p:cNvSpPr>
            <p:nvPr/>
          </p:nvSpPr>
          <p:spPr bwMode="auto">
            <a:xfrm>
              <a:off x="2996" y="1924"/>
              <a:ext cx="12" cy="6"/>
            </a:xfrm>
            <a:prstGeom prst="line">
              <a:avLst/>
            </a:prstGeom>
            <a:noFill/>
            <a:ln w="28575">
              <a:solidFill>
                <a:srgbClr val="FFFF00"/>
              </a:solidFill>
              <a:round/>
              <a:headEnd/>
              <a:tailEnd/>
            </a:ln>
          </p:spPr>
          <p:txBody>
            <a:bodyPr/>
            <a:lstStyle/>
            <a:p>
              <a:endParaRPr lang="en-GB"/>
            </a:p>
          </p:txBody>
        </p:sp>
        <p:sp>
          <p:nvSpPr>
            <p:cNvPr id="379079" name="Line 2247"/>
            <p:cNvSpPr>
              <a:spLocks noChangeShapeType="1"/>
            </p:cNvSpPr>
            <p:nvPr/>
          </p:nvSpPr>
          <p:spPr bwMode="auto">
            <a:xfrm>
              <a:off x="3008" y="1930"/>
              <a:ext cx="12" cy="1"/>
            </a:xfrm>
            <a:prstGeom prst="line">
              <a:avLst/>
            </a:prstGeom>
            <a:noFill/>
            <a:ln w="28575">
              <a:solidFill>
                <a:srgbClr val="FFFF00"/>
              </a:solidFill>
              <a:round/>
              <a:headEnd/>
              <a:tailEnd/>
            </a:ln>
          </p:spPr>
          <p:txBody>
            <a:bodyPr/>
            <a:lstStyle/>
            <a:p>
              <a:endParaRPr lang="en-GB"/>
            </a:p>
          </p:txBody>
        </p:sp>
        <p:sp>
          <p:nvSpPr>
            <p:cNvPr id="379080" name="Line 2248"/>
            <p:cNvSpPr>
              <a:spLocks noChangeShapeType="1"/>
            </p:cNvSpPr>
            <p:nvPr/>
          </p:nvSpPr>
          <p:spPr bwMode="auto">
            <a:xfrm>
              <a:off x="3020" y="1930"/>
              <a:ext cx="6" cy="1"/>
            </a:xfrm>
            <a:prstGeom prst="line">
              <a:avLst/>
            </a:prstGeom>
            <a:noFill/>
            <a:ln w="28575">
              <a:solidFill>
                <a:srgbClr val="FFFF00"/>
              </a:solidFill>
              <a:round/>
              <a:headEnd/>
              <a:tailEnd/>
            </a:ln>
          </p:spPr>
          <p:txBody>
            <a:bodyPr/>
            <a:lstStyle/>
            <a:p>
              <a:endParaRPr lang="en-GB"/>
            </a:p>
          </p:txBody>
        </p:sp>
        <p:sp>
          <p:nvSpPr>
            <p:cNvPr id="379081" name="Line 2249"/>
            <p:cNvSpPr>
              <a:spLocks noChangeShapeType="1"/>
            </p:cNvSpPr>
            <p:nvPr/>
          </p:nvSpPr>
          <p:spPr bwMode="auto">
            <a:xfrm>
              <a:off x="3026" y="1930"/>
              <a:ext cx="13" cy="1"/>
            </a:xfrm>
            <a:prstGeom prst="line">
              <a:avLst/>
            </a:prstGeom>
            <a:noFill/>
            <a:ln w="28575">
              <a:solidFill>
                <a:srgbClr val="FFFF00"/>
              </a:solidFill>
              <a:round/>
              <a:headEnd/>
              <a:tailEnd/>
            </a:ln>
          </p:spPr>
          <p:txBody>
            <a:bodyPr/>
            <a:lstStyle/>
            <a:p>
              <a:endParaRPr lang="en-GB"/>
            </a:p>
          </p:txBody>
        </p:sp>
        <p:sp>
          <p:nvSpPr>
            <p:cNvPr id="379082" name="Line 2250"/>
            <p:cNvSpPr>
              <a:spLocks noChangeShapeType="1"/>
            </p:cNvSpPr>
            <p:nvPr/>
          </p:nvSpPr>
          <p:spPr bwMode="auto">
            <a:xfrm>
              <a:off x="3039" y="1930"/>
              <a:ext cx="12" cy="1"/>
            </a:xfrm>
            <a:prstGeom prst="line">
              <a:avLst/>
            </a:prstGeom>
            <a:noFill/>
            <a:ln w="28575">
              <a:solidFill>
                <a:srgbClr val="FFFF00"/>
              </a:solidFill>
              <a:round/>
              <a:headEnd/>
              <a:tailEnd/>
            </a:ln>
          </p:spPr>
          <p:txBody>
            <a:bodyPr/>
            <a:lstStyle/>
            <a:p>
              <a:endParaRPr lang="en-GB"/>
            </a:p>
          </p:txBody>
        </p:sp>
        <p:sp>
          <p:nvSpPr>
            <p:cNvPr id="379083" name="Line 2251"/>
            <p:cNvSpPr>
              <a:spLocks noChangeShapeType="1"/>
            </p:cNvSpPr>
            <p:nvPr/>
          </p:nvSpPr>
          <p:spPr bwMode="auto">
            <a:xfrm>
              <a:off x="3051" y="1930"/>
              <a:ext cx="6" cy="1"/>
            </a:xfrm>
            <a:prstGeom prst="line">
              <a:avLst/>
            </a:prstGeom>
            <a:noFill/>
            <a:ln w="28575">
              <a:solidFill>
                <a:srgbClr val="FFFF00"/>
              </a:solidFill>
              <a:round/>
              <a:headEnd/>
              <a:tailEnd/>
            </a:ln>
          </p:spPr>
          <p:txBody>
            <a:bodyPr/>
            <a:lstStyle/>
            <a:p>
              <a:endParaRPr lang="en-GB"/>
            </a:p>
          </p:txBody>
        </p:sp>
        <p:sp>
          <p:nvSpPr>
            <p:cNvPr id="379084" name="Line 2252"/>
            <p:cNvSpPr>
              <a:spLocks noChangeShapeType="1"/>
            </p:cNvSpPr>
            <p:nvPr/>
          </p:nvSpPr>
          <p:spPr bwMode="auto">
            <a:xfrm>
              <a:off x="3057" y="1930"/>
              <a:ext cx="12" cy="1"/>
            </a:xfrm>
            <a:prstGeom prst="line">
              <a:avLst/>
            </a:prstGeom>
            <a:noFill/>
            <a:ln w="28575">
              <a:solidFill>
                <a:srgbClr val="FFFF00"/>
              </a:solidFill>
              <a:round/>
              <a:headEnd/>
              <a:tailEnd/>
            </a:ln>
          </p:spPr>
          <p:txBody>
            <a:bodyPr/>
            <a:lstStyle/>
            <a:p>
              <a:endParaRPr lang="en-GB"/>
            </a:p>
          </p:txBody>
        </p:sp>
        <p:sp>
          <p:nvSpPr>
            <p:cNvPr id="379085" name="Line 2253"/>
            <p:cNvSpPr>
              <a:spLocks noChangeShapeType="1"/>
            </p:cNvSpPr>
            <p:nvPr/>
          </p:nvSpPr>
          <p:spPr bwMode="auto">
            <a:xfrm>
              <a:off x="3069" y="1930"/>
              <a:ext cx="12" cy="1"/>
            </a:xfrm>
            <a:prstGeom prst="line">
              <a:avLst/>
            </a:prstGeom>
            <a:noFill/>
            <a:ln w="28575">
              <a:solidFill>
                <a:srgbClr val="FFFF00"/>
              </a:solidFill>
              <a:round/>
              <a:headEnd/>
              <a:tailEnd/>
            </a:ln>
          </p:spPr>
          <p:txBody>
            <a:bodyPr/>
            <a:lstStyle/>
            <a:p>
              <a:endParaRPr lang="en-GB"/>
            </a:p>
          </p:txBody>
        </p:sp>
        <p:sp>
          <p:nvSpPr>
            <p:cNvPr id="379086" name="Line 2254"/>
            <p:cNvSpPr>
              <a:spLocks noChangeShapeType="1"/>
            </p:cNvSpPr>
            <p:nvPr/>
          </p:nvSpPr>
          <p:spPr bwMode="auto">
            <a:xfrm>
              <a:off x="3081" y="1930"/>
              <a:ext cx="7" cy="1"/>
            </a:xfrm>
            <a:prstGeom prst="line">
              <a:avLst/>
            </a:prstGeom>
            <a:noFill/>
            <a:ln w="28575">
              <a:solidFill>
                <a:srgbClr val="FFFF00"/>
              </a:solidFill>
              <a:round/>
              <a:headEnd/>
              <a:tailEnd/>
            </a:ln>
          </p:spPr>
          <p:txBody>
            <a:bodyPr/>
            <a:lstStyle/>
            <a:p>
              <a:endParaRPr lang="en-GB"/>
            </a:p>
          </p:txBody>
        </p:sp>
        <p:sp>
          <p:nvSpPr>
            <p:cNvPr id="379087" name="Line 2255"/>
            <p:cNvSpPr>
              <a:spLocks noChangeShapeType="1"/>
            </p:cNvSpPr>
            <p:nvPr/>
          </p:nvSpPr>
          <p:spPr bwMode="auto">
            <a:xfrm>
              <a:off x="3088" y="1930"/>
              <a:ext cx="12" cy="1"/>
            </a:xfrm>
            <a:prstGeom prst="line">
              <a:avLst/>
            </a:prstGeom>
            <a:noFill/>
            <a:ln w="28575">
              <a:solidFill>
                <a:srgbClr val="FFFF00"/>
              </a:solidFill>
              <a:round/>
              <a:headEnd/>
              <a:tailEnd/>
            </a:ln>
          </p:spPr>
          <p:txBody>
            <a:bodyPr/>
            <a:lstStyle/>
            <a:p>
              <a:endParaRPr lang="en-GB"/>
            </a:p>
          </p:txBody>
        </p:sp>
        <p:sp>
          <p:nvSpPr>
            <p:cNvPr id="379088" name="Line 2256"/>
            <p:cNvSpPr>
              <a:spLocks noChangeShapeType="1"/>
            </p:cNvSpPr>
            <p:nvPr/>
          </p:nvSpPr>
          <p:spPr bwMode="auto">
            <a:xfrm>
              <a:off x="3100" y="1930"/>
              <a:ext cx="12" cy="1"/>
            </a:xfrm>
            <a:prstGeom prst="line">
              <a:avLst/>
            </a:prstGeom>
            <a:noFill/>
            <a:ln w="28575">
              <a:solidFill>
                <a:srgbClr val="FFFF00"/>
              </a:solidFill>
              <a:round/>
              <a:headEnd/>
              <a:tailEnd/>
            </a:ln>
          </p:spPr>
          <p:txBody>
            <a:bodyPr/>
            <a:lstStyle/>
            <a:p>
              <a:endParaRPr lang="en-GB"/>
            </a:p>
          </p:txBody>
        </p:sp>
        <p:sp>
          <p:nvSpPr>
            <p:cNvPr id="379089" name="Line 2257"/>
            <p:cNvSpPr>
              <a:spLocks noChangeShapeType="1"/>
            </p:cNvSpPr>
            <p:nvPr/>
          </p:nvSpPr>
          <p:spPr bwMode="auto">
            <a:xfrm>
              <a:off x="3112" y="1930"/>
              <a:ext cx="6" cy="6"/>
            </a:xfrm>
            <a:prstGeom prst="line">
              <a:avLst/>
            </a:prstGeom>
            <a:noFill/>
            <a:ln w="28575">
              <a:solidFill>
                <a:srgbClr val="FFFF00"/>
              </a:solidFill>
              <a:round/>
              <a:headEnd/>
              <a:tailEnd/>
            </a:ln>
          </p:spPr>
          <p:txBody>
            <a:bodyPr/>
            <a:lstStyle/>
            <a:p>
              <a:endParaRPr lang="en-GB"/>
            </a:p>
          </p:txBody>
        </p:sp>
        <p:sp>
          <p:nvSpPr>
            <p:cNvPr id="379090" name="Line 2258"/>
            <p:cNvSpPr>
              <a:spLocks noChangeShapeType="1"/>
            </p:cNvSpPr>
            <p:nvPr/>
          </p:nvSpPr>
          <p:spPr bwMode="auto">
            <a:xfrm>
              <a:off x="3118" y="1936"/>
              <a:ext cx="12" cy="1"/>
            </a:xfrm>
            <a:prstGeom prst="line">
              <a:avLst/>
            </a:prstGeom>
            <a:noFill/>
            <a:ln w="28575">
              <a:solidFill>
                <a:srgbClr val="FFFF00"/>
              </a:solidFill>
              <a:round/>
              <a:headEnd/>
              <a:tailEnd/>
            </a:ln>
          </p:spPr>
          <p:txBody>
            <a:bodyPr/>
            <a:lstStyle/>
            <a:p>
              <a:endParaRPr lang="en-GB"/>
            </a:p>
          </p:txBody>
        </p:sp>
        <p:sp>
          <p:nvSpPr>
            <p:cNvPr id="379091" name="Line 2259"/>
            <p:cNvSpPr>
              <a:spLocks noChangeShapeType="1"/>
            </p:cNvSpPr>
            <p:nvPr/>
          </p:nvSpPr>
          <p:spPr bwMode="auto">
            <a:xfrm>
              <a:off x="3130" y="1936"/>
              <a:ext cx="13" cy="1"/>
            </a:xfrm>
            <a:prstGeom prst="line">
              <a:avLst/>
            </a:prstGeom>
            <a:noFill/>
            <a:ln w="28575">
              <a:solidFill>
                <a:srgbClr val="FFFF00"/>
              </a:solidFill>
              <a:round/>
              <a:headEnd/>
              <a:tailEnd/>
            </a:ln>
          </p:spPr>
          <p:txBody>
            <a:bodyPr/>
            <a:lstStyle/>
            <a:p>
              <a:endParaRPr lang="en-GB"/>
            </a:p>
          </p:txBody>
        </p:sp>
        <p:sp>
          <p:nvSpPr>
            <p:cNvPr id="379092" name="Line 2260"/>
            <p:cNvSpPr>
              <a:spLocks noChangeShapeType="1"/>
            </p:cNvSpPr>
            <p:nvPr/>
          </p:nvSpPr>
          <p:spPr bwMode="auto">
            <a:xfrm>
              <a:off x="3143" y="1936"/>
              <a:ext cx="6" cy="1"/>
            </a:xfrm>
            <a:prstGeom prst="line">
              <a:avLst/>
            </a:prstGeom>
            <a:noFill/>
            <a:ln w="28575">
              <a:solidFill>
                <a:srgbClr val="FFFF00"/>
              </a:solidFill>
              <a:round/>
              <a:headEnd/>
              <a:tailEnd/>
            </a:ln>
          </p:spPr>
          <p:txBody>
            <a:bodyPr/>
            <a:lstStyle/>
            <a:p>
              <a:endParaRPr lang="en-GB"/>
            </a:p>
          </p:txBody>
        </p:sp>
        <p:sp>
          <p:nvSpPr>
            <p:cNvPr id="379093" name="Line 2261"/>
            <p:cNvSpPr>
              <a:spLocks noChangeShapeType="1"/>
            </p:cNvSpPr>
            <p:nvPr/>
          </p:nvSpPr>
          <p:spPr bwMode="auto">
            <a:xfrm>
              <a:off x="3149" y="1936"/>
              <a:ext cx="12" cy="1"/>
            </a:xfrm>
            <a:prstGeom prst="line">
              <a:avLst/>
            </a:prstGeom>
            <a:noFill/>
            <a:ln w="28575">
              <a:solidFill>
                <a:srgbClr val="FFFF00"/>
              </a:solidFill>
              <a:round/>
              <a:headEnd/>
              <a:tailEnd/>
            </a:ln>
          </p:spPr>
          <p:txBody>
            <a:bodyPr/>
            <a:lstStyle/>
            <a:p>
              <a:endParaRPr lang="en-GB"/>
            </a:p>
          </p:txBody>
        </p:sp>
        <p:sp>
          <p:nvSpPr>
            <p:cNvPr id="379094" name="Line 2262"/>
            <p:cNvSpPr>
              <a:spLocks noChangeShapeType="1"/>
            </p:cNvSpPr>
            <p:nvPr/>
          </p:nvSpPr>
          <p:spPr bwMode="auto">
            <a:xfrm>
              <a:off x="3161" y="1936"/>
              <a:ext cx="12" cy="1"/>
            </a:xfrm>
            <a:prstGeom prst="line">
              <a:avLst/>
            </a:prstGeom>
            <a:noFill/>
            <a:ln w="28575">
              <a:solidFill>
                <a:srgbClr val="FFFF00"/>
              </a:solidFill>
              <a:round/>
              <a:headEnd/>
              <a:tailEnd/>
            </a:ln>
          </p:spPr>
          <p:txBody>
            <a:bodyPr/>
            <a:lstStyle/>
            <a:p>
              <a:endParaRPr lang="en-GB"/>
            </a:p>
          </p:txBody>
        </p:sp>
        <p:sp>
          <p:nvSpPr>
            <p:cNvPr id="379095" name="Line 2263"/>
            <p:cNvSpPr>
              <a:spLocks noChangeShapeType="1"/>
            </p:cNvSpPr>
            <p:nvPr/>
          </p:nvSpPr>
          <p:spPr bwMode="auto">
            <a:xfrm>
              <a:off x="3173" y="1936"/>
              <a:ext cx="6" cy="6"/>
            </a:xfrm>
            <a:prstGeom prst="line">
              <a:avLst/>
            </a:prstGeom>
            <a:noFill/>
            <a:ln w="28575">
              <a:solidFill>
                <a:srgbClr val="FFFF00"/>
              </a:solidFill>
              <a:round/>
              <a:headEnd/>
              <a:tailEnd/>
            </a:ln>
          </p:spPr>
          <p:txBody>
            <a:bodyPr/>
            <a:lstStyle/>
            <a:p>
              <a:endParaRPr lang="en-GB"/>
            </a:p>
          </p:txBody>
        </p:sp>
        <p:sp>
          <p:nvSpPr>
            <p:cNvPr id="379096" name="Line 2264"/>
            <p:cNvSpPr>
              <a:spLocks noChangeShapeType="1"/>
            </p:cNvSpPr>
            <p:nvPr/>
          </p:nvSpPr>
          <p:spPr bwMode="auto">
            <a:xfrm>
              <a:off x="3179" y="1942"/>
              <a:ext cx="13" cy="1"/>
            </a:xfrm>
            <a:prstGeom prst="line">
              <a:avLst/>
            </a:prstGeom>
            <a:noFill/>
            <a:ln w="28575">
              <a:solidFill>
                <a:srgbClr val="FFFF00"/>
              </a:solidFill>
              <a:round/>
              <a:headEnd/>
              <a:tailEnd/>
            </a:ln>
          </p:spPr>
          <p:txBody>
            <a:bodyPr/>
            <a:lstStyle/>
            <a:p>
              <a:endParaRPr lang="en-GB"/>
            </a:p>
          </p:txBody>
        </p:sp>
        <p:sp>
          <p:nvSpPr>
            <p:cNvPr id="379097" name="Line 2265"/>
            <p:cNvSpPr>
              <a:spLocks noChangeShapeType="1"/>
            </p:cNvSpPr>
            <p:nvPr/>
          </p:nvSpPr>
          <p:spPr bwMode="auto">
            <a:xfrm>
              <a:off x="3192" y="1942"/>
              <a:ext cx="12" cy="1"/>
            </a:xfrm>
            <a:prstGeom prst="line">
              <a:avLst/>
            </a:prstGeom>
            <a:noFill/>
            <a:ln w="28575">
              <a:solidFill>
                <a:srgbClr val="FFFF00"/>
              </a:solidFill>
              <a:round/>
              <a:headEnd/>
              <a:tailEnd/>
            </a:ln>
          </p:spPr>
          <p:txBody>
            <a:bodyPr/>
            <a:lstStyle/>
            <a:p>
              <a:endParaRPr lang="en-GB"/>
            </a:p>
          </p:txBody>
        </p:sp>
        <p:sp>
          <p:nvSpPr>
            <p:cNvPr id="379098" name="Line 2266"/>
            <p:cNvSpPr>
              <a:spLocks noChangeShapeType="1"/>
            </p:cNvSpPr>
            <p:nvPr/>
          </p:nvSpPr>
          <p:spPr bwMode="auto">
            <a:xfrm>
              <a:off x="3204" y="1942"/>
              <a:ext cx="6" cy="1"/>
            </a:xfrm>
            <a:prstGeom prst="line">
              <a:avLst/>
            </a:prstGeom>
            <a:noFill/>
            <a:ln w="28575">
              <a:solidFill>
                <a:srgbClr val="FFFF00"/>
              </a:solidFill>
              <a:round/>
              <a:headEnd/>
              <a:tailEnd/>
            </a:ln>
          </p:spPr>
          <p:txBody>
            <a:bodyPr/>
            <a:lstStyle/>
            <a:p>
              <a:endParaRPr lang="en-GB"/>
            </a:p>
          </p:txBody>
        </p:sp>
        <p:sp>
          <p:nvSpPr>
            <p:cNvPr id="379099" name="Line 2267"/>
            <p:cNvSpPr>
              <a:spLocks noChangeShapeType="1"/>
            </p:cNvSpPr>
            <p:nvPr/>
          </p:nvSpPr>
          <p:spPr bwMode="auto">
            <a:xfrm>
              <a:off x="3210" y="1942"/>
              <a:ext cx="12" cy="1"/>
            </a:xfrm>
            <a:prstGeom prst="line">
              <a:avLst/>
            </a:prstGeom>
            <a:noFill/>
            <a:ln w="28575">
              <a:solidFill>
                <a:srgbClr val="FFFF00"/>
              </a:solidFill>
              <a:round/>
              <a:headEnd/>
              <a:tailEnd/>
            </a:ln>
          </p:spPr>
          <p:txBody>
            <a:bodyPr/>
            <a:lstStyle/>
            <a:p>
              <a:endParaRPr lang="en-GB"/>
            </a:p>
          </p:txBody>
        </p:sp>
        <p:sp>
          <p:nvSpPr>
            <p:cNvPr id="379100" name="Line 2268"/>
            <p:cNvSpPr>
              <a:spLocks noChangeShapeType="1"/>
            </p:cNvSpPr>
            <p:nvPr/>
          </p:nvSpPr>
          <p:spPr bwMode="auto">
            <a:xfrm>
              <a:off x="3222" y="1942"/>
              <a:ext cx="12" cy="1"/>
            </a:xfrm>
            <a:prstGeom prst="line">
              <a:avLst/>
            </a:prstGeom>
            <a:noFill/>
            <a:ln w="28575">
              <a:solidFill>
                <a:srgbClr val="FFFF00"/>
              </a:solidFill>
              <a:round/>
              <a:headEnd/>
              <a:tailEnd/>
            </a:ln>
          </p:spPr>
          <p:txBody>
            <a:bodyPr/>
            <a:lstStyle/>
            <a:p>
              <a:endParaRPr lang="en-GB"/>
            </a:p>
          </p:txBody>
        </p:sp>
        <p:sp>
          <p:nvSpPr>
            <p:cNvPr id="379101" name="Line 2269"/>
            <p:cNvSpPr>
              <a:spLocks noChangeShapeType="1"/>
            </p:cNvSpPr>
            <p:nvPr/>
          </p:nvSpPr>
          <p:spPr bwMode="auto">
            <a:xfrm>
              <a:off x="3234" y="1942"/>
              <a:ext cx="6" cy="7"/>
            </a:xfrm>
            <a:prstGeom prst="line">
              <a:avLst/>
            </a:prstGeom>
            <a:noFill/>
            <a:ln w="28575">
              <a:solidFill>
                <a:srgbClr val="FFFF00"/>
              </a:solidFill>
              <a:round/>
              <a:headEnd/>
              <a:tailEnd/>
            </a:ln>
          </p:spPr>
          <p:txBody>
            <a:bodyPr/>
            <a:lstStyle/>
            <a:p>
              <a:endParaRPr lang="en-GB"/>
            </a:p>
          </p:txBody>
        </p:sp>
        <p:sp>
          <p:nvSpPr>
            <p:cNvPr id="379102" name="Line 2270"/>
            <p:cNvSpPr>
              <a:spLocks noChangeShapeType="1"/>
            </p:cNvSpPr>
            <p:nvPr/>
          </p:nvSpPr>
          <p:spPr bwMode="auto">
            <a:xfrm>
              <a:off x="3240" y="1949"/>
              <a:ext cx="13" cy="1"/>
            </a:xfrm>
            <a:prstGeom prst="line">
              <a:avLst/>
            </a:prstGeom>
            <a:noFill/>
            <a:ln w="28575">
              <a:solidFill>
                <a:srgbClr val="FFFF00"/>
              </a:solidFill>
              <a:round/>
              <a:headEnd/>
              <a:tailEnd/>
            </a:ln>
          </p:spPr>
          <p:txBody>
            <a:bodyPr/>
            <a:lstStyle/>
            <a:p>
              <a:endParaRPr lang="en-GB"/>
            </a:p>
          </p:txBody>
        </p:sp>
        <p:sp>
          <p:nvSpPr>
            <p:cNvPr id="379103" name="Line 2271"/>
            <p:cNvSpPr>
              <a:spLocks noChangeShapeType="1"/>
            </p:cNvSpPr>
            <p:nvPr/>
          </p:nvSpPr>
          <p:spPr bwMode="auto">
            <a:xfrm>
              <a:off x="3253" y="1949"/>
              <a:ext cx="6" cy="1"/>
            </a:xfrm>
            <a:prstGeom prst="line">
              <a:avLst/>
            </a:prstGeom>
            <a:noFill/>
            <a:ln w="28575">
              <a:solidFill>
                <a:srgbClr val="FFFF00"/>
              </a:solidFill>
              <a:round/>
              <a:headEnd/>
              <a:tailEnd/>
            </a:ln>
          </p:spPr>
          <p:txBody>
            <a:bodyPr/>
            <a:lstStyle/>
            <a:p>
              <a:endParaRPr lang="en-GB"/>
            </a:p>
          </p:txBody>
        </p:sp>
        <p:sp>
          <p:nvSpPr>
            <p:cNvPr id="379104" name="Line 2272"/>
            <p:cNvSpPr>
              <a:spLocks noChangeShapeType="1"/>
            </p:cNvSpPr>
            <p:nvPr/>
          </p:nvSpPr>
          <p:spPr bwMode="auto">
            <a:xfrm>
              <a:off x="3259" y="1949"/>
              <a:ext cx="12" cy="1"/>
            </a:xfrm>
            <a:prstGeom prst="line">
              <a:avLst/>
            </a:prstGeom>
            <a:noFill/>
            <a:ln w="28575">
              <a:solidFill>
                <a:srgbClr val="FFFF00"/>
              </a:solidFill>
              <a:round/>
              <a:headEnd/>
              <a:tailEnd/>
            </a:ln>
          </p:spPr>
          <p:txBody>
            <a:bodyPr/>
            <a:lstStyle/>
            <a:p>
              <a:endParaRPr lang="en-GB"/>
            </a:p>
          </p:txBody>
        </p:sp>
        <p:sp>
          <p:nvSpPr>
            <p:cNvPr id="379105" name="Line 2273"/>
            <p:cNvSpPr>
              <a:spLocks noChangeShapeType="1"/>
            </p:cNvSpPr>
            <p:nvPr/>
          </p:nvSpPr>
          <p:spPr bwMode="auto">
            <a:xfrm>
              <a:off x="3271" y="1949"/>
              <a:ext cx="12" cy="1"/>
            </a:xfrm>
            <a:prstGeom prst="line">
              <a:avLst/>
            </a:prstGeom>
            <a:noFill/>
            <a:ln w="28575">
              <a:solidFill>
                <a:srgbClr val="FFFF00"/>
              </a:solidFill>
              <a:round/>
              <a:headEnd/>
              <a:tailEnd/>
            </a:ln>
          </p:spPr>
          <p:txBody>
            <a:bodyPr/>
            <a:lstStyle/>
            <a:p>
              <a:endParaRPr lang="en-GB"/>
            </a:p>
          </p:txBody>
        </p:sp>
        <p:sp>
          <p:nvSpPr>
            <p:cNvPr id="379106" name="Line 2274"/>
            <p:cNvSpPr>
              <a:spLocks noChangeShapeType="1"/>
            </p:cNvSpPr>
            <p:nvPr/>
          </p:nvSpPr>
          <p:spPr bwMode="auto">
            <a:xfrm>
              <a:off x="3283" y="1949"/>
              <a:ext cx="6" cy="6"/>
            </a:xfrm>
            <a:prstGeom prst="line">
              <a:avLst/>
            </a:prstGeom>
            <a:noFill/>
            <a:ln w="28575">
              <a:solidFill>
                <a:srgbClr val="FFFF00"/>
              </a:solidFill>
              <a:round/>
              <a:headEnd/>
              <a:tailEnd/>
            </a:ln>
          </p:spPr>
          <p:txBody>
            <a:bodyPr/>
            <a:lstStyle/>
            <a:p>
              <a:endParaRPr lang="en-GB"/>
            </a:p>
          </p:txBody>
        </p:sp>
        <p:sp>
          <p:nvSpPr>
            <p:cNvPr id="379107" name="Line 2275"/>
            <p:cNvSpPr>
              <a:spLocks noChangeShapeType="1"/>
            </p:cNvSpPr>
            <p:nvPr/>
          </p:nvSpPr>
          <p:spPr bwMode="auto">
            <a:xfrm>
              <a:off x="3289" y="1955"/>
              <a:ext cx="13" cy="1"/>
            </a:xfrm>
            <a:prstGeom prst="line">
              <a:avLst/>
            </a:prstGeom>
            <a:noFill/>
            <a:ln w="28575">
              <a:solidFill>
                <a:srgbClr val="FFFF00"/>
              </a:solidFill>
              <a:round/>
              <a:headEnd/>
              <a:tailEnd/>
            </a:ln>
          </p:spPr>
          <p:txBody>
            <a:bodyPr/>
            <a:lstStyle/>
            <a:p>
              <a:endParaRPr lang="en-GB"/>
            </a:p>
          </p:txBody>
        </p:sp>
        <p:sp>
          <p:nvSpPr>
            <p:cNvPr id="379108" name="Line 2276"/>
            <p:cNvSpPr>
              <a:spLocks noChangeShapeType="1"/>
            </p:cNvSpPr>
            <p:nvPr/>
          </p:nvSpPr>
          <p:spPr bwMode="auto">
            <a:xfrm>
              <a:off x="3302" y="1955"/>
              <a:ext cx="12" cy="1"/>
            </a:xfrm>
            <a:prstGeom prst="line">
              <a:avLst/>
            </a:prstGeom>
            <a:noFill/>
            <a:ln w="28575">
              <a:solidFill>
                <a:srgbClr val="FFFF00"/>
              </a:solidFill>
              <a:round/>
              <a:headEnd/>
              <a:tailEnd/>
            </a:ln>
          </p:spPr>
          <p:txBody>
            <a:bodyPr/>
            <a:lstStyle/>
            <a:p>
              <a:endParaRPr lang="en-GB"/>
            </a:p>
          </p:txBody>
        </p:sp>
        <p:sp>
          <p:nvSpPr>
            <p:cNvPr id="379109" name="Line 2277"/>
            <p:cNvSpPr>
              <a:spLocks noChangeShapeType="1"/>
            </p:cNvSpPr>
            <p:nvPr/>
          </p:nvSpPr>
          <p:spPr bwMode="auto">
            <a:xfrm>
              <a:off x="3314" y="1955"/>
              <a:ext cx="6" cy="1"/>
            </a:xfrm>
            <a:prstGeom prst="line">
              <a:avLst/>
            </a:prstGeom>
            <a:noFill/>
            <a:ln w="28575">
              <a:solidFill>
                <a:srgbClr val="FFFF00"/>
              </a:solidFill>
              <a:round/>
              <a:headEnd/>
              <a:tailEnd/>
            </a:ln>
          </p:spPr>
          <p:txBody>
            <a:bodyPr/>
            <a:lstStyle/>
            <a:p>
              <a:endParaRPr lang="en-GB"/>
            </a:p>
          </p:txBody>
        </p:sp>
        <p:sp>
          <p:nvSpPr>
            <p:cNvPr id="379110" name="Line 2278"/>
            <p:cNvSpPr>
              <a:spLocks noChangeShapeType="1"/>
            </p:cNvSpPr>
            <p:nvPr/>
          </p:nvSpPr>
          <p:spPr bwMode="auto">
            <a:xfrm>
              <a:off x="3320" y="1955"/>
              <a:ext cx="12" cy="1"/>
            </a:xfrm>
            <a:prstGeom prst="line">
              <a:avLst/>
            </a:prstGeom>
            <a:noFill/>
            <a:ln w="28575">
              <a:solidFill>
                <a:srgbClr val="FFFF00"/>
              </a:solidFill>
              <a:round/>
              <a:headEnd/>
              <a:tailEnd/>
            </a:ln>
          </p:spPr>
          <p:txBody>
            <a:bodyPr/>
            <a:lstStyle/>
            <a:p>
              <a:endParaRPr lang="en-GB"/>
            </a:p>
          </p:txBody>
        </p:sp>
        <p:sp>
          <p:nvSpPr>
            <p:cNvPr id="379111" name="Line 2279"/>
            <p:cNvSpPr>
              <a:spLocks noChangeShapeType="1"/>
            </p:cNvSpPr>
            <p:nvPr/>
          </p:nvSpPr>
          <p:spPr bwMode="auto">
            <a:xfrm>
              <a:off x="3332" y="1955"/>
              <a:ext cx="12" cy="6"/>
            </a:xfrm>
            <a:prstGeom prst="line">
              <a:avLst/>
            </a:prstGeom>
            <a:noFill/>
            <a:ln w="28575">
              <a:solidFill>
                <a:srgbClr val="FFFF00"/>
              </a:solidFill>
              <a:round/>
              <a:headEnd/>
              <a:tailEnd/>
            </a:ln>
          </p:spPr>
          <p:txBody>
            <a:bodyPr/>
            <a:lstStyle/>
            <a:p>
              <a:endParaRPr lang="en-GB"/>
            </a:p>
          </p:txBody>
        </p:sp>
        <p:sp>
          <p:nvSpPr>
            <p:cNvPr id="379112" name="Line 2280"/>
            <p:cNvSpPr>
              <a:spLocks noChangeShapeType="1"/>
            </p:cNvSpPr>
            <p:nvPr/>
          </p:nvSpPr>
          <p:spPr bwMode="auto">
            <a:xfrm>
              <a:off x="3344" y="1961"/>
              <a:ext cx="7" cy="1"/>
            </a:xfrm>
            <a:prstGeom prst="line">
              <a:avLst/>
            </a:prstGeom>
            <a:noFill/>
            <a:ln w="28575">
              <a:solidFill>
                <a:srgbClr val="FFFF00"/>
              </a:solidFill>
              <a:round/>
              <a:headEnd/>
              <a:tailEnd/>
            </a:ln>
          </p:spPr>
          <p:txBody>
            <a:bodyPr/>
            <a:lstStyle/>
            <a:p>
              <a:endParaRPr lang="en-GB"/>
            </a:p>
          </p:txBody>
        </p:sp>
        <p:sp>
          <p:nvSpPr>
            <p:cNvPr id="379113" name="Line 2281"/>
            <p:cNvSpPr>
              <a:spLocks noChangeShapeType="1"/>
            </p:cNvSpPr>
            <p:nvPr/>
          </p:nvSpPr>
          <p:spPr bwMode="auto">
            <a:xfrm>
              <a:off x="3351" y="1961"/>
              <a:ext cx="12" cy="1"/>
            </a:xfrm>
            <a:prstGeom prst="line">
              <a:avLst/>
            </a:prstGeom>
            <a:noFill/>
            <a:ln w="28575">
              <a:solidFill>
                <a:srgbClr val="FFFF00"/>
              </a:solidFill>
              <a:round/>
              <a:headEnd/>
              <a:tailEnd/>
            </a:ln>
          </p:spPr>
          <p:txBody>
            <a:bodyPr/>
            <a:lstStyle/>
            <a:p>
              <a:endParaRPr lang="en-GB"/>
            </a:p>
          </p:txBody>
        </p:sp>
        <p:sp>
          <p:nvSpPr>
            <p:cNvPr id="379114" name="Line 2282"/>
            <p:cNvSpPr>
              <a:spLocks noChangeShapeType="1"/>
            </p:cNvSpPr>
            <p:nvPr/>
          </p:nvSpPr>
          <p:spPr bwMode="auto">
            <a:xfrm>
              <a:off x="3363" y="1961"/>
              <a:ext cx="12" cy="1"/>
            </a:xfrm>
            <a:prstGeom prst="line">
              <a:avLst/>
            </a:prstGeom>
            <a:noFill/>
            <a:ln w="28575">
              <a:solidFill>
                <a:srgbClr val="FFFF00"/>
              </a:solidFill>
              <a:round/>
              <a:headEnd/>
              <a:tailEnd/>
            </a:ln>
          </p:spPr>
          <p:txBody>
            <a:bodyPr/>
            <a:lstStyle/>
            <a:p>
              <a:endParaRPr lang="en-GB"/>
            </a:p>
          </p:txBody>
        </p:sp>
        <p:sp>
          <p:nvSpPr>
            <p:cNvPr id="379115" name="Line 2283"/>
            <p:cNvSpPr>
              <a:spLocks noChangeShapeType="1"/>
            </p:cNvSpPr>
            <p:nvPr/>
          </p:nvSpPr>
          <p:spPr bwMode="auto">
            <a:xfrm>
              <a:off x="3375" y="1961"/>
              <a:ext cx="6" cy="6"/>
            </a:xfrm>
            <a:prstGeom prst="line">
              <a:avLst/>
            </a:prstGeom>
            <a:noFill/>
            <a:ln w="28575">
              <a:solidFill>
                <a:srgbClr val="FFFF00"/>
              </a:solidFill>
              <a:round/>
              <a:headEnd/>
              <a:tailEnd/>
            </a:ln>
          </p:spPr>
          <p:txBody>
            <a:bodyPr/>
            <a:lstStyle/>
            <a:p>
              <a:endParaRPr lang="en-GB"/>
            </a:p>
          </p:txBody>
        </p:sp>
        <p:sp>
          <p:nvSpPr>
            <p:cNvPr id="379116" name="Line 2284"/>
            <p:cNvSpPr>
              <a:spLocks noChangeShapeType="1"/>
            </p:cNvSpPr>
            <p:nvPr/>
          </p:nvSpPr>
          <p:spPr bwMode="auto">
            <a:xfrm>
              <a:off x="3381" y="1967"/>
              <a:ext cx="12" cy="1"/>
            </a:xfrm>
            <a:prstGeom prst="line">
              <a:avLst/>
            </a:prstGeom>
            <a:noFill/>
            <a:ln w="28575">
              <a:solidFill>
                <a:srgbClr val="FFFF00"/>
              </a:solidFill>
              <a:round/>
              <a:headEnd/>
              <a:tailEnd/>
            </a:ln>
          </p:spPr>
          <p:txBody>
            <a:bodyPr/>
            <a:lstStyle/>
            <a:p>
              <a:endParaRPr lang="en-GB"/>
            </a:p>
          </p:txBody>
        </p:sp>
        <p:sp>
          <p:nvSpPr>
            <p:cNvPr id="379117" name="Line 2285"/>
            <p:cNvSpPr>
              <a:spLocks noChangeShapeType="1"/>
            </p:cNvSpPr>
            <p:nvPr/>
          </p:nvSpPr>
          <p:spPr bwMode="auto">
            <a:xfrm>
              <a:off x="3393" y="1967"/>
              <a:ext cx="13" cy="1"/>
            </a:xfrm>
            <a:prstGeom prst="line">
              <a:avLst/>
            </a:prstGeom>
            <a:noFill/>
            <a:ln w="28575">
              <a:solidFill>
                <a:srgbClr val="FFFF00"/>
              </a:solidFill>
              <a:round/>
              <a:headEnd/>
              <a:tailEnd/>
            </a:ln>
          </p:spPr>
          <p:txBody>
            <a:bodyPr/>
            <a:lstStyle/>
            <a:p>
              <a:endParaRPr lang="en-GB"/>
            </a:p>
          </p:txBody>
        </p:sp>
        <p:sp>
          <p:nvSpPr>
            <p:cNvPr id="379118" name="Line 2286"/>
            <p:cNvSpPr>
              <a:spLocks noChangeShapeType="1"/>
            </p:cNvSpPr>
            <p:nvPr/>
          </p:nvSpPr>
          <p:spPr bwMode="auto">
            <a:xfrm>
              <a:off x="3406" y="1967"/>
              <a:ext cx="6" cy="6"/>
            </a:xfrm>
            <a:prstGeom prst="line">
              <a:avLst/>
            </a:prstGeom>
            <a:noFill/>
            <a:ln w="28575">
              <a:solidFill>
                <a:srgbClr val="FFFF00"/>
              </a:solidFill>
              <a:round/>
              <a:headEnd/>
              <a:tailEnd/>
            </a:ln>
          </p:spPr>
          <p:txBody>
            <a:bodyPr/>
            <a:lstStyle/>
            <a:p>
              <a:endParaRPr lang="en-GB"/>
            </a:p>
          </p:txBody>
        </p:sp>
        <p:sp>
          <p:nvSpPr>
            <p:cNvPr id="379119" name="Line 2287"/>
            <p:cNvSpPr>
              <a:spLocks noChangeShapeType="1"/>
            </p:cNvSpPr>
            <p:nvPr/>
          </p:nvSpPr>
          <p:spPr bwMode="auto">
            <a:xfrm>
              <a:off x="3412" y="1973"/>
              <a:ext cx="12" cy="1"/>
            </a:xfrm>
            <a:prstGeom prst="line">
              <a:avLst/>
            </a:prstGeom>
            <a:noFill/>
            <a:ln w="28575">
              <a:solidFill>
                <a:srgbClr val="FFFF00"/>
              </a:solidFill>
              <a:round/>
              <a:headEnd/>
              <a:tailEnd/>
            </a:ln>
          </p:spPr>
          <p:txBody>
            <a:bodyPr/>
            <a:lstStyle/>
            <a:p>
              <a:endParaRPr lang="en-GB"/>
            </a:p>
          </p:txBody>
        </p:sp>
        <p:sp>
          <p:nvSpPr>
            <p:cNvPr id="379120" name="Line 2288"/>
            <p:cNvSpPr>
              <a:spLocks noChangeShapeType="1"/>
            </p:cNvSpPr>
            <p:nvPr/>
          </p:nvSpPr>
          <p:spPr bwMode="auto">
            <a:xfrm>
              <a:off x="3424" y="1973"/>
              <a:ext cx="12" cy="1"/>
            </a:xfrm>
            <a:prstGeom prst="line">
              <a:avLst/>
            </a:prstGeom>
            <a:noFill/>
            <a:ln w="28575">
              <a:solidFill>
                <a:srgbClr val="FFFF00"/>
              </a:solidFill>
              <a:round/>
              <a:headEnd/>
              <a:tailEnd/>
            </a:ln>
          </p:spPr>
          <p:txBody>
            <a:bodyPr/>
            <a:lstStyle/>
            <a:p>
              <a:endParaRPr lang="en-GB"/>
            </a:p>
          </p:txBody>
        </p:sp>
        <p:sp>
          <p:nvSpPr>
            <p:cNvPr id="379121" name="Line 2289"/>
            <p:cNvSpPr>
              <a:spLocks noChangeShapeType="1"/>
            </p:cNvSpPr>
            <p:nvPr/>
          </p:nvSpPr>
          <p:spPr bwMode="auto">
            <a:xfrm>
              <a:off x="3436" y="1973"/>
              <a:ext cx="6" cy="1"/>
            </a:xfrm>
            <a:prstGeom prst="line">
              <a:avLst/>
            </a:prstGeom>
            <a:noFill/>
            <a:ln w="28575">
              <a:solidFill>
                <a:srgbClr val="FFFF00"/>
              </a:solidFill>
              <a:round/>
              <a:headEnd/>
              <a:tailEnd/>
            </a:ln>
          </p:spPr>
          <p:txBody>
            <a:bodyPr/>
            <a:lstStyle/>
            <a:p>
              <a:endParaRPr lang="en-GB"/>
            </a:p>
          </p:txBody>
        </p:sp>
        <p:sp>
          <p:nvSpPr>
            <p:cNvPr id="379122" name="Line 2290"/>
            <p:cNvSpPr>
              <a:spLocks noChangeShapeType="1"/>
            </p:cNvSpPr>
            <p:nvPr/>
          </p:nvSpPr>
          <p:spPr bwMode="auto">
            <a:xfrm>
              <a:off x="3442" y="1973"/>
              <a:ext cx="13" cy="1"/>
            </a:xfrm>
            <a:prstGeom prst="line">
              <a:avLst/>
            </a:prstGeom>
            <a:noFill/>
            <a:ln w="28575">
              <a:solidFill>
                <a:srgbClr val="FFFF00"/>
              </a:solidFill>
              <a:round/>
              <a:headEnd/>
              <a:tailEnd/>
            </a:ln>
          </p:spPr>
          <p:txBody>
            <a:bodyPr/>
            <a:lstStyle/>
            <a:p>
              <a:endParaRPr lang="en-GB"/>
            </a:p>
          </p:txBody>
        </p:sp>
        <p:sp>
          <p:nvSpPr>
            <p:cNvPr id="379123" name="Line 2291"/>
            <p:cNvSpPr>
              <a:spLocks noChangeShapeType="1"/>
            </p:cNvSpPr>
            <p:nvPr/>
          </p:nvSpPr>
          <p:spPr bwMode="auto">
            <a:xfrm>
              <a:off x="3455" y="1973"/>
              <a:ext cx="12" cy="1"/>
            </a:xfrm>
            <a:prstGeom prst="line">
              <a:avLst/>
            </a:prstGeom>
            <a:noFill/>
            <a:ln w="28575">
              <a:solidFill>
                <a:srgbClr val="FFFF00"/>
              </a:solidFill>
              <a:round/>
              <a:headEnd/>
              <a:tailEnd/>
            </a:ln>
          </p:spPr>
          <p:txBody>
            <a:bodyPr/>
            <a:lstStyle/>
            <a:p>
              <a:endParaRPr lang="en-GB"/>
            </a:p>
          </p:txBody>
        </p:sp>
        <p:sp>
          <p:nvSpPr>
            <p:cNvPr id="379124" name="Line 2292"/>
            <p:cNvSpPr>
              <a:spLocks noChangeShapeType="1"/>
            </p:cNvSpPr>
            <p:nvPr/>
          </p:nvSpPr>
          <p:spPr bwMode="auto">
            <a:xfrm>
              <a:off x="3467" y="1973"/>
              <a:ext cx="6" cy="1"/>
            </a:xfrm>
            <a:prstGeom prst="line">
              <a:avLst/>
            </a:prstGeom>
            <a:noFill/>
            <a:ln w="28575">
              <a:solidFill>
                <a:srgbClr val="FFFF00"/>
              </a:solidFill>
              <a:round/>
              <a:headEnd/>
              <a:tailEnd/>
            </a:ln>
          </p:spPr>
          <p:txBody>
            <a:bodyPr/>
            <a:lstStyle/>
            <a:p>
              <a:endParaRPr lang="en-GB"/>
            </a:p>
          </p:txBody>
        </p:sp>
        <p:sp>
          <p:nvSpPr>
            <p:cNvPr id="379125" name="Line 2293"/>
            <p:cNvSpPr>
              <a:spLocks noChangeShapeType="1"/>
            </p:cNvSpPr>
            <p:nvPr/>
          </p:nvSpPr>
          <p:spPr bwMode="auto">
            <a:xfrm>
              <a:off x="3473" y="1973"/>
              <a:ext cx="12" cy="1"/>
            </a:xfrm>
            <a:prstGeom prst="line">
              <a:avLst/>
            </a:prstGeom>
            <a:noFill/>
            <a:ln w="28575">
              <a:solidFill>
                <a:srgbClr val="FFFF00"/>
              </a:solidFill>
              <a:round/>
              <a:headEnd/>
              <a:tailEnd/>
            </a:ln>
          </p:spPr>
          <p:txBody>
            <a:bodyPr/>
            <a:lstStyle/>
            <a:p>
              <a:endParaRPr lang="en-GB"/>
            </a:p>
          </p:txBody>
        </p:sp>
        <p:sp>
          <p:nvSpPr>
            <p:cNvPr id="379126" name="Line 2294"/>
            <p:cNvSpPr>
              <a:spLocks noChangeShapeType="1"/>
            </p:cNvSpPr>
            <p:nvPr/>
          </p:nvSpPr>
          <p:spPr bwMode="auto">
            <a:xfrm>
              <a:off x="3485" y="1973"/>
              <a:ext cx="12" cy="6"/>
            </a:xfrm>
            <a:prstGeom prst="line">
              <a:avLst/>
            </a:prstGeom>
            <a:noFill/>
            <a:ln w="28575">
              <a:solidFill>
                <a:srgbClr val="FFFF00"/>
              </a:solidFill>
              <a:round/>
              <a:headEnd/>
              <a:tailEnd/>
            </a:ln>
          </p:spPr>
          <p:txBody>
            <a:bodyPr/>
            <a:lstStyle/>
            <a:p>
              <a:endParaRPr lang="en-GB"/>
            </a:p>
          </p:txBody>
        </p:sp>
        <p:sp>
          <p:nvSpPr>
            <p:cNvPr id="379127" name="Line 2295"/>
            <p:cNvSpPr>
              <a:spLocks noChangeShapeType="1"/>
            </p:cNvSpPr>
            <p:nvPr/>
          </p:nvSpPr>
          <p:spPr bwMode="auto">
            <a:xfrm>
              <a:off x="3497" y="1979"/>
              <a:ext cx="6" cy="1"/>
            </a:xfrm>
            <a:prstGeom prst="line">
              <a:avLst/>
            </a:prstGeom>
            <a:noFill/>
            <a:ln w="28575">
              <a:solidFill>
                <a:srgbClr val="FFFF00"/>
              </a:solidFill>
              <a:round/>
              <a:headEnd/>
              <a:tailEnd/>
            </a:ln>
          </p:spPr>
          <p:txBody>
            <a:bodyPr/>
            <a:lstStyle/>
            <a:p>
              <a:endParaRPr lang="en-GB"/>
            </a:p>
          </p:txBody>
        </p:sp>
        <p:sp>
          <p:nvSpPr>
            <p:cNvPr id="379128" name="Line 2296"/>
            <p:cNvSpPr>
              <a:spLocks noChangeShapeType="1"/>
            </p:cNvSpPr>
            <p:nvPr/>
          </p:nvSpPr>
          <p:spPr bwMode="auto">
            <a:xfrm>
              <a:off x="3503" y="1979"/>
              <a:ext cx="13" cy="1"/>
            </a:xfrm>
            <a:prstGeom prst="line">
              <a:avLst/>
            </a:prstGeom>
            <a:noFill/>
            <a:ln w="28575">
              <a:solidFill>
                <a:srgbClr val="FFFF00"/>
              </a:solidFill>
              <a:round/>
              <a:headEnd/>
              <a:tailEnd/>
            </a:ln>
          </p:spPr>
          <p:txBody>
            <a:bodyPr/>
            <a:lstStyle/>
            <a:p>
              <a:endParaRPr lang="en-GB"/>
            </a:p>
          </p:txBody>
        </p:sp>
        <p:sp>
          <p:nvSpPr>
            <p:cNvPr id="379129" name="Line 2297"/>
            <p:cNvSpPr>
              <a:spLocks noChangeShapeType="1"/>
            </p:cNvSpPr>
            <p:nvPr/>
          </p:nvSpPr>
          <p:spPr bwMode="auto">
            <a:xfrm>
              <a:off x="3516" y="1979"/>
              <a:ext cx="12" cy="6"/>
            </a:xfrm>
            <a:prstGeom prst="line">
              <a:avLst/>
            </a:prstGeom>
            <a:noFill/>
            <a:ln w="28575">
              <a:solidFill>
                <a:srgbClr val="FFFF00"/>
              </a:solidFill>
              <a:round/>
              <a:headEnd/>
              <a:tailEnd/>
            </a:ln>
          </p:spPr>
          <p:txBody>
            <a:bodyPr/>
            <a:lstStyle/>
            <a:p>
              <a:endParaRPr lang="en-GB"/>
            </a:p>
          </p:txBody>
        </p:sp>
        <p:sp>
          <p:nvSpPr>
            <p:cNvPr id="379130" name="Line 2298"/>
            <p:cNvSpPr>
              <a:spLocks noChangeShapeType="1"/>
            </p:cNvSpPr>
            <p:nvPr/>
          </p:nvSpPr>
          <p:spPr bwMode="auto">
            <a:xfrm>
              <a:off x="3528" y="1985"/>
              <a:ext cx="6" cy="1"/>
            </a:xfrm>
            <a:prstGeom prst="line">
              <a:avLst/>
            </a:prstGeom>
            <a:noFill/>
            <a:ln w="28575">
              <a:solidFill>
                <a:srgbClr val="FFFF00"/>
              </a:solidFill>
              <a:round/>
              <a:headEnd/>
              <a:tailEnd/>
            </a:ln>
          </p:spPr>
          <p:txBody>
            <a:bodyPr/>
            <a:lstStyle/>
            <a:p>
              <a:endParaRPr lang="en-GB"/>
            </a:p>
          </p:txBody>
        </p:sp>
        <p:sp>
          <p:nvSpPr>
            <p:cNvPr id="379131" name="Line 2299"/>
            <p:cNvSpPr>
              <a:spLocks noChangeShapeType="1"/>
            </p:cNvSpPr>
            <p:nvPr/>
          </p:nvSpPr>
          <p:spPr bwMode="auto">
            <a:xfrm>
              <a:off x="3534" y="1985"/>
              <a:ext cx="12" cy="1"/>
            </a:xfrm>
            <a:prstGeom prst="line">
              <a:avLst/>
            </a:prstGeom>
            <a:noFill/>
            <a:ln w="28575">
              <a:solidFill>
                <a:srgbClr val="FFFF00"/>
              </a:solidFill>
              <a:round/>
              <a:headEnd/>
              <a:tailEnd/>
            </a:ln>
          </p:spPr>
          <p:txBody>
            <a:bodyPr/>
            <a:lstStyle/>
            <a:p>
              <a:endParaRPr lang="en-GB"/>
            </a:p>
          </p:txBody>
        </p:sp>
        <p:sp>
          <p:nvSpPr>
            <p:cNvPr id="379132" name="Line 2300"/>
            <p:cNvSpPr>
              <a:spLocks noChangeShapeType="1"/>
            </p:cNvSpPr>
            <p:nvPr/>
          </p:nvSpPr>
          <p:spPr bwMode="auto">
            <a:xfrm>
              <a:off x="3546" y="1985"/>
              <a:ext cx="13" cy="1"/>
            </a:xfrm>
            <a:prstGeom prst="line">
              <a:avLst/>
            </a:prstGeom>
            <a:noFill/>
            <a:ln w="28575">
              <a:solidFill>
                <a:srgbClr val="FFFF00"/>
              </a:solidFill>
              <a:round/>
              <a:headEnd/>
              <a:tailEnd/>
            </a:ln>
          </p:spPr>
          <p:txBody>
            <a:bodyPr/>
            <a:lstStyle/>
            <a:p>
              <a:endParaRPr lang="en-GB"/>
            </a:p>
          </p:txBody>
        </p:sp>
        <p:sp>
          <p:nvSpPr>
            <p:cNvPr id="379133" name="Line 2301"/>
            <p:cNvSpPr>
              <a:spLocks noChangeShapeType="1"/>
            </p:cNvSpPr>
            <p:nvPr/>
          </p:nvSpPr>
          <p:spPr bwMode="auto">
            <a:xfrm>
              <a:off x="3559" y="1985"/>
              <a:ext cx="6" cy="6"/>
            </a:xfrm>
            <a:prstGeom prst="line">
              <a:avLst/>
            </a:prstGeom>
            <a:noFill/>
            <a:ln w="28575">
              <a:solidFill>
                <a:srgbClr val="FFFF00"/>
              </a:solidFill>
              <a:round/>
              <a:headEnd/>
              <a:tailEnd/>
            </a:ln>
          </p:spPr>
          <p:txBody>
            <a:bodyPr/>
            <a:lstStyle/>
            <a:p>
              <a:endParaRPr lang="en-GB"/>
            </a:p>
          </p:txBody>
        </p:sp>
        <p:sp>
          <p:nvSpPr>
            <p:cNvPr id="379134" name="Line 2302"/>
            <p:cNvSpPr>
              <a:spLocks noChangeShapeType="1"/>
            </p:cNvSpPr>
            <p:nvPr/>
          </p:nvSpPr>
          <p:spPr bwMode="auto">
            <a:xfrm>
              <a:off x="3565" y="1991"/>
              <a:ext cx="12" cy="1"/>
            </a:xfrm>
            <a:prstGeom prst="line">
              <a:avLst/>
            </a:prstGeom>
            <a:noFill/>
            <a:ln w="28575">
              <a:solidFill>
                <a:srgbClr val="FFFF00"/>
              </a:solidFill>
              <a:round/>
              <a:headEnd/>
              <a:tailEnd/>
            </a:ln>
          </p:spPr>
          <p:txBody>
            <a:bodyPr/>
            <a:lstStyle/>
            <a:p>
              <a:endParaRPr lang="en-GB"/>
            </a:p>
          </p:txBody>
        </p:sp>
        <p:sp>
          <p:nvSpPr>
            <p:cNvPr id="379135" name="Line 2303"/>
            <p:cNvSpPr>
              <a:spLocks noChangeShapeType="1"/>
            </p:cNvSpPr>
            <p:nvPr/>
          </p:nvSpPr>
          <p:spPr bwMode="auto">
            <a:xfrm>
              <a:off x="3577" y="1991"/>
              <a:ext cx="12" cy="1"/>
            </a:xfrm>
            <a:prstGeom prst="line">
              <a:avLst/>
            </a:prstGeom>
            <a:noFill/>
            <a:ln w="28575">
              <a:solidFill>
                <a:srgbClr val="FFFF00"/>
              </a:solidFill>
              <a:round/>
              <a:headEnd/>
              <a:tailEnd/>
            </a:ln>
          </p:spPr>
          <p:txBody>
            <a:bodyPr/>
            <a:lstStyle/>
            <a:p>
              <a:endParaRPr lang="en-GB"/>
            </a:p>
          </p:txBody>
        </p:sp>
        <p:sp>
          <p:nvSpPr>
            <p:cNvPr id="379136" name="Line 2304"/>
            <p:cNvSpPr>
              <a:spLocks noChangeShapeType="1"/>
            </p:cNvSpPr>
            <p:nvPr/>
          </p:nvSpPr>
          <p:spPr bwMode="auto">
            <a:xfrm>
              <a:off x="3589" y="1991"/>
              <a:ext cx="6" cy="1"/>
            </a:xfrm>
            <a:prstGeom prst="line">
              <a:avLst/>
            </a:prstGeom>
            <a:noFill/>
            <a:ln w="28575">
              <a:solidFill>
                <a:srgbClr val="FFFF00"/>
              </a:solidFill>
              <a:round/>
              <a:headEnd/>
              <a:tailEnd/>
            </a:ln>
          </p:spPr>
          <p:txBody>
            <a:bodyPr/>
            <a:lstStyle/>
            <a:p>
              <a:endParaRPr lang="en-GB"/>
            </a:p>
          </p:txBody>
        </p:sp>
        <p:sp>
          <p:nvSpPr>
            <p:cNvPr id="379137" name="Line 2305"/>
            <p:cNvSpPr>
              <a:spLocks noChangeShapeType="1"/>
            </p:cNvSpPr>
            <p:nvPr/>
          </p:nvSpPr>
          <p:spPr bwMode="auto">
            <a:xfrm>
              <a:off x="3595" y="1991"/>
              <a:ext cx="12" cy="6"/>
            </a:xfrm>
            <a:prstGeom prst="line">
              <a:avLst/>
            </a:prstGeom>
            <a:noFill/>
            <a:ln w="28575">
              <a:solidFill>
                <a:srgbClr val="FFFF00"/>
              </a:solidFill>
              <a:round/>
              <a:headEnd/>
              <a:tailEnd/>
            </a:ln>
          </p:spPr>
          <p:txBody>
            <a:bodyPr/>
            <a:lstStyle/>
            <a:p>
              <a:endParaRPr lang="en-GB"/>
            </a:p>
          </p:txBody>
        </p:sp>
        <p:sp>
          <p:nvSpPr>
            <p:cNvPr id="379138" name="Line 2306"/>
            <p:cNvSpPr>
              <a:spLocks noChangeShapeType="1"/>
            </p:cNvSpPr>
            <p:nvPr/>
          </p:nvSpPr>
          <p:spPr bwMode="auto">
            <a:xfrm>
              <a:off x="3607" y="1997"/>
              <a:ext cx="7" cy="1"/>
            </a:xfrm>
            <a:prstGeom prst="line">
              <a:avLst/>
            </a:prstGeom>
            <a:noFill/>
            <a:ln w="28575">
              <a:solidFill>
                <a:srgbClr val="FFFF00"/>
              </a:solidFill>
              <a:round/>
              <a:headEnd/>
              <a:tailEnd/>
            </a:ln>
          </p:spPr>
          <p:txBody>
            <a:bodyPr/>
            <a:lstStyle/>
            <a:p>
              <a:endParaRPr lang="en-GB"/>
            </a:p>
          </p:txBody>
        </p:sp>
        <p:sp>
          <p:nvSpPr>
            <p:cNvPr id="379139" name="Line 2307"/>
            <p:cNvSpPr>
              <a:spLocks noChangeShapeType="1"/>
            </p:cNvSpPr>
            <p:nvPr/>
          </p:nvSpPr>
          <p:spPr bwMode="auto">
            <a:xfrm>
              <a:off x="3614" y="1997"/>
              <a:ext cx="12" cy="1"/>
            </a:xfrm>
            <a:prstGeom prst="line">
              <a:avLst/>
            </a:prstGeom>
            <a:noFill/>
            <a:ln w="28575">
              <a:solidFill>
                <a:srgbClr val="FFFF00"/>
              </a:solidFill>
              <a:round/>
              <a:headEnd/>
              <a:tailEnd/>
            </a:ln>
          </p:spPr>
          <p:txBody>
            <a:bodyPr/>
            <a:lstStyle/>
            <a:p>
              <a:endParaRPr lang="en-GB"/>
            </a:p>
          </p:txBody>
        </p:sp>
        <p:sp>
          <p:nvSpPr>
            <p:cNvPr id="379140" name="Line 2308"/>
            <p:cNvSpPr>
              <a:spLocks noChangeShapeType="1"/>
            </p:cNvSpPr>
            <p:nvPr/>
          </p:nvSpPr>
          <p:spPr bwMode="auto">
            <a:xfrm>
              <a:off x="3626" y="1997"/>
              <a:ext cx="12" cy="1"/>
            </a:xfrm>
            <a:prstGeom prst="line">
              <a:avLst/>
            </a:prstGeom>
            <a:noFill/>
            <a:ln w="28575">
              <a:solidFill>
                <a:srgbClr val="FFFF00"/>
              </a:solidFill>
              <a:round/>
              <a:headEnd/>
              <a:tailEnd/>
            </a:ln>
          </p:spPr>
          <p:txBody>
            <a:bodyPr/>
            <a:lstStyle/>
            <a:p>
              <a:endParaRPr lang="en-GB"/>
            </a:p>
          </p:txBody>
        </p:sp>
        <p:sp>
          <p:nvSpPr>
            <p:cNvPr id="379141" name="Line 2309"/>
            <p:cNvSpPr>
              <a:spLocks noChangeShapeType="1"/>
            </p:cNvSpPr>
            <p:nvPr/>
          </p:nvSpPr>
          <p:spPr bwMode="auto">
            <a:xfrm>
              <a:off x="3638" y="1997"/>
              <a:ext cx="6" cy="7"/>
            </a:xfrm>
            <a:prstGeom prst="line">
              <a:avLst/>
            </a:prstGeom>
            <a:noFill/>
            <a:ln w="28575">
              <a:solidFill>
                <a:srgbClr val="FFFF00"/>
              </a:solidFill>
              <a:round/>
              <a:headEnd/>
              <a:tailEnd/>
            </a:ln>
          </p:spPr>
          <p:txBody>
            <a:bodyPr/>
            <a:lstStyle/>
            <a:p>
              <a:endParaRPr lang="en-GB"/>
            </a:p>
          </p:txBody>
        </p:sp>
        <p:sp>
          <p:nvSpPr>
            <p:cNvPr id="379142" name="Line 2310"/>
            <p:cNvSpPr>
              <a:spLocks noChangeShapeType="1"/>
            </p:cNvSpPr>
            <p:nvPr/>
          </p:nvSpPr>
          <p:spPr bwMode="auto">
            <a:xfrm>
              <a:off x="3644" y="2004"/>
              <a:ext cx="12" cy="1"/>
            </a:xfrm>
            <a:prstGeom prst="line">
              <a:avLst/>
            </a:prstGeom>
            <a:noFill/>
            <a:ln w="28575">
              <a:solidFill>
                <a:srgbClr val="FFFF00"/>
              </a:solidFill>
              <a:round/>
              <a:headEnd/>
              <a:tailEnd/>
            </a:ln>
          </p:spPr>
          <p:txBody>
            <a:bodyPr/>
            <a:lstStyle/>
            <a:p>
              <a:endParaRPr lang="en-GB"/>
            </a:p>
          </p:txBody>
        </p:sp>
        <p:sp>
          <p:nvSpPr>
            <p:cNvPr id="379143" name="Line 2311"/>
            <p:cNvSpPr>
              <a:spLocks noChangeShapeType="1"/>
            </p:cNvSpPr>
            <p:nvPr/>
          </p:nvSpPr>
          <p:spPr bwMode="auto">
            <a:xfrm>
              <a:off x="3656" y="2004"/>
              <a:ext cx="13" cy="1"/>
            </a:xfrm>
            <a:prstGeom prst="line">
              <a:avLst/>
            </a:prstGeom>
            <a:noFill/>
            <a:ln w="28575">
              <a:solidFill>
                <a:srgbClr val="FFFF00"/>
              </a:solidFill>
              <a:round/>
              <a:headEnd/>
              <a:tailEnd/>
            </a:ln>
          </p:spPr>
          <p:txBody>
            <a:bodyPr/>
            <a:lstStyle/>
            <a:p>
              <a:endParaRPr lang="en-GB"/>
            </a:p>
          </p:txBody>
        </p:sp>
        <p:sp>
          <p:nvSpPr>
            <p:cNvPr id="379144" name="Line 2312"/>
            <p:cNvSpPr>
              <a:spLocks noChangeShapeType="1"/>
            </p:cNvSpPr>
            <p:nvPr/>
          </p:nvSpPr>
          <p:spPr bwMode="auto">
            <a:xfrm>
              <a:off x="3669" y="2004"/>
              <a:ext cx="6" cy="1"/>
            </a:xfrm>
            <a:prstGeom prst="line">
              <a:avLst/>
            </a:prstGeom>
            <a:noFill/>
            <a:ln w="28575">
              <a:solidFill>
                <a:srgbClr val="FFFF00"/>
              </a:solidFill>
              <a:round/>
              <a:headEnd/>
              <a:tailEnd/>
            </a:ln>
          </p:spPr>
          <p:txBody>
            <a:bodyPr/>
            <a:lstStyle/>
            <a:p>
              <a:endParaRPr lang="en-GB"/>
            </a:p>
          </p:txBody>
        </p:sp>
        <p:sp>
          <p:nvSpPr>
            <p:cNvPr id="379145" name="Line 2313"/>
            <p:cNvSpPr>
              <a:spLocks noChangeShapeType="1"/>
            </p:cNvSpPr>
            <p:nvPr/>
          </p:nvSpPr>
          <p:spPr bwMode="auto">
            <a:xfrm>
              <a:off x="3675" y="2004"/>
              <a:ext cx="12" cy="6"/>
            </a:xfrm>
            <a:prstGeom prst="line">
              <a:avLst/>
            </a:prstGeom>
            <a:noFill/>
            <a:ln w="28575">
              <a:solidFill>
                <a:srgbClr val="FFFF00"/>
              </a:solidFill>
              <a:round/>
              <a:headEnd/>
              <a:tailEnd/>
            </a:ln>
          </p:spPr>
          <p:txBody>
            <a:bodyPr/>
            <a:lstStyle/>
            <a:p>
              <a:endParaRPr lang="en-GB"/>
            </a:p>
          </p:txBody>
        </p:sp>
        <p:sp>
          <p:nvSpPr>
            <p:cNvPr id="379146" name="Line 2314"/>
            <p:cNvSpPr>
              <a:spLocks noChangeShapeType="1"/>
            </p:cNvSpPr>
            <p:nvPr/>
          </p:nvSpPr>
          <p:spPr bwMode="auto">
            <a:xfrm>
              <a:off x="3687" y="2010"/>
              <a:ext cx="12" cy="1"/>
            </a:xfrm>
            <a:prstGeom prst="line">
              <a:avLst/>
            </a:prstGeom>
            <a:noFill/>
            <a:ln w="28575">
              <a:solidFill>
                <a:srgbClr val="FFFF00"/>
              </a:solidFill>
              <a:round/>
              <a:headEnd/>
              <a:tailEnd/>
            </a:ln>
          </p:spPr>
          <p:txBody>
            <a:bodyPr/>
            <a:lstStyle/>
            <a:p>
              <a:endParaRPr lang="en-GB"/>
            </a:p>
          </p:txBody>
        </p:sp>
        <p:sp>
          <p:nvSpPr>
            <p:cNvPr id="379147" name="Line 2315"/>
            <p:cNvSpPr>
              <a:spLocks noChangeShapeType="1"/>
            </p:cNvSpPr>
            <p:nvPr/>
          </p:nvSpPr>
          <p:spPr bwMode="auto">
            <a:xfrm>
              <a:off x="3699" y="2010"/>
              <a:ext cx="6" cy="1"/>
            </a:xfrm>
            <a:prstGeom prst="line">
              <a:avLst/>
            </a:prstGeom>
            <a:noFill/>
            <a:ln w="28575">
              <a:solidFill>
                <a:srgbClr val="FFFF00"/>
              </a:solidFill>
              <a:round/>
              <a:headEnd/>
              <a:tailEnd/>
            </a:ln>
          </p:spPr>
          <p:txBody>
            <a:bodyPr/>
            <a:lstStyle/>
            <a:p>
              <a:endParaRPr lang="en-GB"/>
            </a:p>
          </p:txBody>
        </p:sp>
        <p:sp>
          <p:nvSpPr>
            <p:cNvPr id="379148" name="Line 2316"/>
            <p:cNvSpPr>
              <a:spLocks noChangeShapeType="1"/>
            </p:cNvSpPr>
            <p:nvPr/>
          </p:nvSpPr>
          <p:spPr bwMode="auto">
            <a:xfrm>
              <a:off x="3705" y="2010"/>
              <a:ext cx="13" cy="1"/>
            </a:xfrm>
            <a:prstGeom prst="line">
              <a:avLst/>
            </a:prstGeom>
            <a:noFill/>
            <a:ln w="28575">
              <a:solidFill>
                <a:srgbClr val="FFFF00"/>
              </a:solidFill>
              <a:round/>
              <a:headEnd/>
              <a:tailEnd/>
            </a:ln>
          </p:spPr>
          <p:txBody>
            <a:bodyPr/>
            <a:lstStyle/>
            <a:p>
              <a:endParaRPr lang="en-GB"/>
            </a:p>
          </p:txBody>
        </p:sp>
        <p:sp>
          <p:nvSpPr>
            <p:cNvPr id="379149" name="Line 2317"/>
            <p:cNvSpPr>
              <a:spLocks noChangeShapeType="1"/>
            </p:cNvSpPr>
            <p:nvPr/>
          </p:nvSpPr>
          <p:spPr bwMode="auto">
            <a:xfrm>
              <a:off x="3718" y="2010"/>
              <a:ext cx="12" cy="1"/>
            </a:xfrm>
            <a:prstGeom prst="line">
              <a:avLst/>
            </a:prstGeom>
            <a:noFill/>
            <a:ln w="28575">
              <a:solidFill>
                <a:srgbClr val="FFFF00"/>
              </a:solidFill>
              <a:round/>
              <a:headEnd/>
              <a:tailEnd/>
            </a:ln>
          </p:spPr>
          <p:txBody>
            <a:bodyPr/>
            <a:lstStyle/>
            <a:p>
              <a:endParaRPr lang="en-GB"/>
            </a:p>
          </p:txBody>
        </p:sp>
        <p:sp>
          <p:nvSpPr>
            <p:cNvPr id="379150" name="Line 2318"/>
            <p:cNvSpPr>
              <a:spLocks noChangeShapeType="1"/>
            </p:cNvSpPr>
            <p:nvPr/>
          </p:nvSpPr>
          <p:spPr bwMode="auto">
            <a:xfrm>
              <a:off x="3730" y="2010"/>
              <a:ext cx="6" cy="1"/>
            </a:xfrm>
            <a:prstGeom prst="line">
              <a:avLst/>
            </a:prstGeom>
            <a:noFill/>
            <a:ln w="28575">
              <a:solidFill>
                <a:srgbClr val="FFFF00"/>
              </a:solidFill>
              <a:round/>
              <a:headEnd/>
              <a:tailEnd/>
            </a:ln>
          </p:spPr>
          <p:txBody>
            <a:bodyPr/>
            <a:lstStyle/>
            <a:p>
              <a:endParaRPr lang="en-GB"/>
            </a:p>
          </p:txBody>
        </p:sp>
        <p:sp>
          <p:nvSpPr>
            <p:cNvPr id="379151" name="Line 2319"/>
            <p:cNvSpPr>
              <a:spLocks noChangeShapeType="1"/>
            </p:cNvSpPr>
            <p:nvPr/>
          </p:nvSpPr>
          <p:spPr bwMode="auto">
            <a:xfrm>
              <a:off x="3736" y="2010"/>
              <a:ext cx="12" cy="6"/>
            </a:xfrm>
            <a:prstGeom prst="line">
              <a:avLst/>
            </a:prstGeom>
            <a:noFill/>
            <a:ln w="28575">
              <a:solidFill>
                <a:srgbClr val="FFFF00"/>
              </a:solidFill>
              <a:round/>
              <a:headEnd/>
              <a:tailEnd/>
            </a:ln>
          </p:spPr>
          <p:txBody>
            <a:bodyPr/>
            <a:lstStyle/>
            <a:p>
              <a:endParaRPr lang="en-GB"/>
            </a:p>
          </p:txBody>
        </p:sp>
        <p:sp>
          <p:nvSpPr>
            <p:cNvPr id="379152" name="Line 2320"/>
            <p:cNvSpPr>
              <a:spLocks noChangeShapeType="1"/>
            </p:cNvSpPr>
            <p:nvPr/>
          </p:nvSpPr>
          <p:spPr bwMode="auto">
            <a:xfrm>
              <a:off x="3748" y="2016"/>
              <a:ext cx="12" cy="1"/>
            </a:xfrm>
            <a:prstGeom prst="line">
              <a:avLst/>
            </a:prstGeom>
            <a:noFill/>
            <a:ln w="28575">
              <a:solidFill>
                <a:srgbClr val="FFFF00"/>
              </a:solidFill>
              <a:round/>
              <a:headEnd/>
              <a:tailEnd/>
            </a:ln>
          </p:spPr>
          <p:txBody>
            <a:bodyPr/>
            <a:lstStyle/>
            <a:p>
              <a:endParaRPr lang="en-GB"/>
            </a:p>
          </p:txBody>
        </p:sp>
        <p:sp>
          <p:nvSpPr>
            <p:cNvPr id="379153" name="Line 2321"/>
            <p:cNvSpPr>
              <a:spLocks noChangeShapeType="1"/>
            </p:cNvSpPr>
            <p:nvPr/>
          </p:nvSpPr>
          <p:spPr bwMode="auto">
            <a:xfrm>
              <a:off x="3760" y="2016"/>
              <a:ext cx="6" cy="1"/>
            </a:xfrm>
            <a:prstGeom prst="line">
              <a:avLst/>
            </a:prstGeom>
            <a:noFill/>
            <a:ln w="28575">
              <a:solidFill>
                <a:srgbClr val="FFFF00"/>
              </a:solidFill>
              <a:round/>
              <a:headEnd/>
              <a:tailEnd/>
            </a:ln>
          </p:spPr>
          <p:txBody>
            <a:bodyPr/>
            <a:lstStyle/>
            <a:p>
              <a:endParaRPr lang="en-GB"/>
            </a:p>
          </p:txBody>
        </p:sp>
        <p:sp>
          <p:nvSpPr>
            <p:cNvPr id="379154" name="Line 2322"/>
            <p:cNvSpPr>
              <a:spLocks noChangeShapeType="1"/>
            </p:cNvSpPr>
            <p:nvPr/>
          </p:nvSpPr>
          <p:spPr bwMode="auto">
            <a:xfrm>
              <a:off x="3766" y="2016"/>
              <a:ext cx="13" cy="1"/>
            </a:xfrm>
            <a:prstGeom prst="line">
              <a:avLst/>
            </a:prstGeom>
            <a:noFill/>
            <a:ln w="28575">
              <a:solidFill>
                <a:srgbClr val="FFFF00"/>
              </a:solidFill>
              <a:round/>
              <a:headEnd/>
              <a:tailEnd/>
            </a:ln>
          </p:spPr>
          <p:txBody>
            <a:bodyPr/>
            <a:lstStyle/>
            <a:p>
              <a:endParaRPr lang="en-GB"/>
            </a:p>
          </p:txBody>
        </p:sp>
        <p:sp>
          <p:nvSpPr>
            <p:cNvPr id="379155" name="Line 2323"/>
            <p:cNvSpPr>
              <a:spLocks noChangeShapeType="1"/>
            </p:cNvSpPr>
            <p:nvPr/>
          </p:nvSpPr>
          <p:spPr bwMode="auto">
            <a:xfrm>
              <a:off x="3779" y="2016"/>
              <a:ext cx="12" cy="1"/>
            </a:xfrm>
            <a:prstGeom prst="line">
              <a:avLst/>
            </a:prstGeom>
            <a:noFill/>
            <a:ln w="28575">
              <a:solidFill>
                <a:srgbClr val="FFFF00"/>
              </a:solidFill>
              <a:round/>
              <a:headEnd/>
              <a:tailEnd/>
            </a:ln>
          </p:spPr>
          <p:txBody>
            <a:bodyPr/>
            <a:lstStyle/>
            <a:p>
              <a:endParaRPr lang="en-GB"/>
            </a:p>
          </p:txBody>
        </p:sp>
        <p:sp>
          <p:nvSpPr>
            <p:cNvPr id="379156" name="Line 2324"/>
            <p:cNvSpPr>
              <a:spLocks noChangeShapeType="1"/>
            </p:cNvSpPr>
            <p:nvPr/>
          </p:nvSpPr>
          <p:spPr bwMode="auto">
            <a:xfrm>
              <a:off x="3791" y="2016"/>
              <a:ext cx="6" cy="1"/>
            </a:xfrm>
            <a:prstGeom prst="line">
              <a:avLst/>
            </a:prstGeom>
            <a:noFill/>
            <a:ln w="28575">
              <a:solidFill>
                <a:srgbClr val="FFFF00"/>
              </a:solidFill>
              <a:round/>
              <a:headEnd/>
              <a:tailEnd/>
            </a:ln>
          </p:spPr>
          <p:txBody>
            <a:bodyPr/>
            <a:lstStyle/>
            <a:p>
              <a:endParaRPr lang="en-GB"/>
            </a:p>
          </p:txBody>
        </p:sp>
        <p:sp>
          <p:nvSpPr>
            <p:cNvPr id="379157" name="Line 2325"/>
            <p:cNvSpPr>
              <a:spLocks noChangeShapeType="1"/>
            </p:cNvSpPr>
            <p:nvPr/>
          </p:nvSpPr>
          <p:spPr bwMode="auto">
            <a:xfrm>
              <a:off x="3797" y="2016"/>
              <a:ext cx="12" cy="1"/>
            </a:xfrm>
            <a:prstGeom prst="line">
              <a:avLst/>
            </a:prstGeom>
            <a:noFill/>
            <a:ln w="28575">
              <a:solidFill>
                <a:srgbClr val="FFFF00"/>
              </a:solidFill>
              <a:round/>
              <a:headEnd/>
              <a:tailEnd/>
            </a:ln>
          </p:spPr>
          <p:txBody>
            <a:bodyPr/>
            <a:lstStyle/>
            <a:p>
              <a:endParaRPr lang="en-GB"/>
            </a:p>
          </p:txBody>
        </p:sp>
        <p:sp>
          <p:nvSpPr>
            <p:cNvPr id="379158" name="Line 2326"/>
            <p:cNvSpPr>
              <a:spLocks noChangeShapeType="1"/>
            </p:cNvSpPr>
            <p:nvPr/>
          </p:nvSpPr>
          <p:spPr bwMode="auto">
            <a:xfrm>
              <a:off x="3809" y="2016"/>
              <a:ext cx="13" cy="6"/>
            </a:xfrm>
            <a:prstGeom prst="line">
              <a:avLst/>
            </a:prstGeom>
            <a:noFill/>
            <a:ln w="28575">
              <a:solidFill>
                <a:srgbClr val="FFFF00"/>
              </a:solidFill>
              <a:round/>
              <a:headEnd/>
              <a:tailEnd/>
            </a:ln>
          </p:spPr>
          <p:txBody>
            <a:bodyPr/>
            <a:lstStyle/>
            <a:p>
              <a:endParaRPr lang="en-GB"/>
            </a:p>
          </p:txBody>
        </p:sp>
        <p:sp>
          <p:nvSpPr>
            <p:cNvPr id="379159" name="Line 2327"/>
            <p:cNvSpPr>
              <a:spLocks noChangeShapeType="1"/>
            </p:cNvSpPr>
            <p:nvPr/>
          </p:nvSpPr>
          <p:spPr bwMode="auto">
            <a:xfrm>
              <a:off x="3822" y="2022"/>
              <a:ext cx="6" cy="1"/>
            </a:xfrm>
            <a:prstGeom prst="line">
              <a:avLst/>
            </a:prstGeom>
            <a:noFill/>
            <a:ln w="28575">
              <a:solidFill>
                <a:srgbClr val="FFFF00"/>
              </a:solidFill>
              <a:round/>
              <a:headEnd/>
              <a:tailEnd/>
            </a:ln>
          </p:spPr>
          <p:txBody>
            <a:bodyPr/>
            <a:lstStyle/>
            <a:p>
              <a:endParaRPr lang="en-GB"/>
            </a:p>
          </p:txBody>
        </p:sp>
        <p:sp>
          <p:nvSpPr>
            <p:cNvPr id="379160" name="Line 2328"/>
            <p:cNvSpPr>
              <a:spLocks noChangeShapeType="1"/>
            </p:cNvSpPr>
            <p:nvPr/>
          </p:nvSpPr>
          <p:spPr bwMode="auto">
            <a:xfrm>
              <a:off x="3828" y="2022"/>
              <a:ext cx="12" cy="1"/>
            </a:xfrm>
            <a:prstGeom prst="line">
              <a:avLst/>
            </a:prstGeom>
            <a:noFill/>
            <a:ln w="28575">
              <a:solidFill>
                <a:srgbClr val="FFFF00"/>
              </a:solidFill>
              <a:round/>
              <a:headEnd/>
              <a:tailEnd/>
            </a:ln>
          </p:spPr>
          <p:txBody>
            <a:bodyPr/>
            <a:lstStyle/>
            <a:p>
              <a:endParaRPr lang="en-GB"/>
            </a:p>
          </p:txBody>
        </p:sp>
        <p:sp>
          <p:nvSpPr>
            <p:cNvPr id="379161" name="Line 2329"/>
            <p:cNvSpPr>
              <a:spLocks noChangeShapeType="1"/>
            </p:cNvSpPr>
            <p:nvPr/>
          </p:nvSpPr>
          <p:spPr bwMode="auto">
            <a:xfrm>
              <a:off x="3840" y="2022"/>
              <a:ext cx="12" cy="1"/>
            </a:xfrm>
            <a:prstGeom prst="line">
              <a:avLst/>
            </a:prstGeom>
            <a:noFill/>
            <a:ln w="28575">
              <a:solidFill>
                <a:srgbClr val="FFFF00"/>
              </a:solidFill>
              <a:round/>
              <a:headEnd/>
              <a:tailEnd/>
            </a:ln>
          </p:spPr>
          <p:txBody>
            <a:bodyPr/>
            <a:lstStyle/>
            <a:p>
              <a:endParaRPr lang="en-GB"/>
            </a:p>
          </p:txBody>
        </p:sp>
        <p:sp>
          <p:nvSpPr>
            <p:cNvPr id="379162" name="Line 2330"/>
            <p:cNvSpPr>
              <a:spLocks noChangeShapeType="1"/>
            </p:cNvSpPr>
            <p:nvPr/>
          </p:nvSpPr>
          <p:spPr bwMode="auto">
            <a:xfrm>
              <a:off x="3852" y="2022"/>
              <a:ext cx="6" cy="1"/>
            </a:xfrm>
            <a:prstGeom prst="line">
              <a:avLst/>
            </a:prstGeom>
            <a:noFill/>
            <a:ln w="28575">
              <a:solidFill>
                <a:srgbClr val="FFFF00"/>
              </a:solidFill>
              <a:round/>
              <a:headEnd/>
              <a:tailEnd/>
            </a:ln>
          </p:spPr>
          <p:txBody>
            <a:bodyPr/>
            <a:lstStyle/>
            <a:p>
              <a:endParaRPr lang="en-GB"/>
            </a:p>
          </p:txBody>
        </p:sp>
        <p:sp>
          <p:nvSpPr>
            <p:cNvPr id="379163" name="Line 2331"/>
            <p:cNvSpPr>
              <a:spLocks noChangeShapeType="1"/>
            </p:cNvSpPr>
            <p:nvPr/>
          </p:nvSpPr>
          <p:spPr bwMode="auto">
            <a:xfrm>
              <a:off x="3858" y="2022"/>
              <a:ext cx="12" cy="1"/>
            </a:xfrm>
            <a:prstGeom prst="line">
              <a:avLst/>
            </a:prstGeom>
            <a:noFill/>
            <a:ln w="28575">
              <a:solidFill>
                <a:srgbClr val="FFFF00"/>
              </a:solidFill>
              <a:round/>
              <a:headEnd/>
              <a:tailEnd/>
            </a:ln>
          </p:spPr>
          <p:txBody>
            <a:bodyPr/>
            <a:lstStyle/>
            <a:p>
              <a:endParaRPr lang="en-GB"/>
            </a:p>
          </p:txBody>
        </p:sp>
        <p:sp>
          <p:nvSpPr>
            <p:cNvPr id="379164" name="Line 2332"/>
            <p:cNvSpPr>
              <a:spLocks noChangeShapeType="1"/>
            </p:cNvSpPr>
            <p:nvPr/>
          </p:nvSpPr>
          <p:spPr bwMode="auto">
            <a:xfrm>
              <a:off x="3870" y="2022"/>
              <a:ext cx="13" cy="1"/>
            </a:xfrm>
            <a:prstGeom prst="line">
              <a:avLst/>
            </a:prstGeom>
            <a:noFill/>
            <a:ln w="28575">
              <a:solidFill>
                <a:srgbClr val="FFFF00"/>
              </a:solidFill>
              <a:round/>
              <a:headEnd/>
              <a:tailEnd/>
            </a:ln>
          </p:spPr>
          <p:txBody>
            <a:bodyPr/>
            <a:lstStyle/>
            <a:p>
              <a:endParaRPr lang="en-GB"/>
            </a:p>
          </p:txBody>
        </p:sp>
        <p:sp>
          <p:nvSpPr>
            <p:cNvPr id="379165" name="Line 2333"/>
            <p:cNvSpPr>
              <a:spLocks noChangeShapeType="1"/>
            </p:cNvSpPr>
            <p:nvPr/>
          </p:nvSpPr>
          <p:spPr bwMode="auto">
            <a:xfrm>
              <a:off x="3883" y="2022"/>
              <a:ext cx="6" cy="1"/>
            </a:xfrm>
            <a:prstGeom prst="line">
              <a:avLst/>
            </a:prstGeom>
            <a:noFill/>
            <a:ln w="28575">
              <a:solidFill>
                <a:srgbClr val="FFFF00"/>
              </a:solidFill>
              <a:round/>
              <a:headEnd/>
              <a:tailEnd/>
            </a:ln>
          </p:spPr>
          <p:txBody>
            <a:bodyPr/>
            <a:lstStyle/>
            <a:p>
              <a:endParaRPr lang="en-GB"/>
            </a:p>
          </p:txBody>
        </p:sp>
        <p:sp>
          <p:nvSpPr>
            <p:cNvPr id="379166" name="Line 2334"/>
            <p:cNvSpPr>
              <a:spLocks noChangeShapeType="1"/>
            </p:cNvSpPr>
            <p:nvPr/>
          </p:nvSpPr>
          <p:spPr bwMode="auto">
            <a:xfrm>
              <a:off x="3889" y="2022"/>
              <a:ext cx="12" cy="1"/>
            </a:xfrm>
            <a:prstGeom prst="line">
              <a:avLst/>
            </a:prstGeom>
            <a:noFill/>
            <a:ln w="28575">
              <a:solidFill>
                <a:srgbClr val="FFFF00"/>
              </a:solidFill>
              <a:round/>
              <a:headEnd/>
              <a:tailEnd/>
            </a:ln>
          </p:spPr>
          <p:txBody>
            <a:bodyPr/>
            <a:lstStyle/>
            <a:p>
              <a:endParaRPr lang="en-GB"/>
            </a:p>
          </p:txBody>
        </p:sp>
        <p:sp>
          <p:nvSpPr>
            <p:cNvPr id="379167" name="Line 2335"/>
            <p:cNvSpPr>
              <a:spLocks noChangeShapeType="1"/>
            </p:cNvSpPr>
            <p:nvPr/>
          </p:nvSpPr>
          <p:spPr bwMode="auto">
            <a:xfrm>
              <a:off x="3901" y="2022"/>
              <a:ext cx="12" cy="1"/>
            </a:xfrm>
            <a:prstGeom prst="line">
              <a:avLst/>
            </a:prstGeom>
            <a:noFill/>
            <a:ln w="28575">
              <a:solidFill>
                <a:srgbClr val="FFFF00"/>
              </a:solidFill>
              <a:round/>
              <a:headEnd/>
              <a:tailEnd/>
            </a:ln>
          </p:spPr>
          <p:txBody>
            <a:bodyPr/>
            <a:lstStyle/>
            <a:p>
              <a:endParaRPr lang="en-GB"/>
            </a:p>
          </p:txBody>
        </p:sp>
        <p:sp>
          <p:nvSpPr>
            <p:cNvPr id="379168" name="Line 2336"/>
            <p:cNvSpPr>
              <a:spLocks noChangeShapeType="1"/>
            </p:cNvSpPr>
            <p:nvPr/>
          </p:nvSpPr>
          <p:spPr bwMode="auto">
            <a:xfrm>
              <a:off x="3913" y="2022"/>
              <a:ext cx="6" cy="1"/>
            </a:xfrm>
            <a:prstGeom prst="line">
              <a:avLst/>
            </a:prstGeom>
            <a:noFill/>
            <a:ln w="28575">
              <a:solidFill>
                <a:srgbClr val="FFFF00"/>
              </a:solidFill>
              <a:round/>
              <a:headEnd/>
              <a:tailEnd/>
            </a:ln>
          </p:spPr>
          <p:txBody>
            <a:bodyPr/>
            <a:lstStyle/>
            <a:p>
              <a:endParaRPr lang="en-GB"/>
            </a:p>
          </p:txBody>
        </p:sp>
        <p:sp>
          <p:nvSpPr>
            <p:cNvPr id="379169" name="Line 2337"/>
            <p:cNvSpPr>
              <a:spLocks noChangeShapeType="1"/>
            </p:cNvSpPr>
            <p:nvPr/>
          </p:nvSpPr>
          <p:spPr bwMode="auto">
            <a:xfrm>
              <a:off x="3919" y="2022"/>
              <a:ext cx="13" cy="6"/>
            </a:xfrm>
            <a:prstGeom prst="line">
              <a:avLst/>
            </a:prstGeom>
            <a:noFill/>
            <a:ln w="28575">
              <a:solidFill>
                <a:srgbClr val="FFFF00"/>
              </a:solidFill>
              <a:round/>
              <a:headEnd/>
              <a:tailEnd/>
            </a:ln>
          </p:spPr>
          <p:txBody>
            <a:bodyPr/>
            <a:lstStyle/>
            <a:p>
              <a:endParaRPr lang="en-GB"/>
            </a:p>
          </p:txBody>
        </p:sp>
        <p:sp>
          <p:nvSpPr>
            <p:cNvPr id="379170" name="Line 2338"/>
            <p:cNvSpPr>
              <a:spLocks noChangeShapeType="1"/>
            </p:cNvSpPr>
            <p:nvPr/>
          </p:nvSpPr>
          <p:spPr bwMode="auto">
            <a:xfrm>
              <a:off x="3932" y="2028"/>
              <a:ext cx="12" cy="1"/>
            </a:xfrm>
            <a:prstGeom prst="line">
              <a:avLst/>
            </a:prstGeom>
            <a:noFill/>
            <a:ln w="28575">
              <a:solidFill>
                <a:srgbClr val="FFFF00"/>
              </a:solidFill>
              <a:round/>
              <a:headEnd/>
              <a:tailEnd/>
            </a:ln>
          </p:spPr>
          <p:txBody>
            <a:bodyPr/>
            <a:lstStyle/>
            <a:p>
              <a:endParaRPr lang="en-GB"/>
            </a:p>
          </p:txBody>
        </p:sp>
        <p:sp>
          <p:nvSpPr>
            <p:cNvPr id="379171" name="Line 2339"/>
            <p:cNvSpPr>
              <a:spLocks noChangeShapeType="1"/>
            </p:cNvSpPr>
            <p:nvPr/>
          </p:nvSpPr>
          <p:spPr bwMode="auto">
            <a:xfrm>
              <a:off x="3944" y="2028"/>
              <a:ext cx="6" cy="1"/>
            </a:xfrm>
            <a:prstGeom prst="line">
              <a:avLst/>
            </a:prstGeom>
            <a:noFill/>
            <a:ln w="28575">
              <a:solidFill>
                <a:srgbClr val="FFFF00"/>
              </a:solidFill>
              <a:round/>
              <a:headEnd/>
              <a:tailEnd/>
            </a:ln>
          </p:spPr>
          <p:txBody>
            <a:bodyPr/>
            <a:lstStyle/>
            <a:p>
              <a:endParaRPr lang="en-GB"/>
            </a:p>
          </p:txBody>
        </p:sp>
        <p:sp>
          <p:nvSpPr>
            <p:cNvPr id="379172" name="Line 2340"/>
            <p:cNvSpPr>
              <a:spLocks noChangeShapeType="1"/>
            </p:cNvSpPr>
            <p:nvPr/>
          </p:nvSpPr>
          <p:spPr bwMode="auto">
            <a:xfrm>
              <a:off x="3950" y="2028"/>
              <a:ext cx="12" cy="1"/>
            </a:xfrm>
            <a:prstGeom prst="line">
              <a:avLst/>
            </a:prstGeom>
            <a:noFill/>
            <a:ln w="28575">
              <a:solidFill>
                <a:srgbClr val="FFFF00"/>
              </a:solidFill>
              <a:round/>
              <a:headEnd/>
              <a:tailEnd/>
            </a:ln>
          </p:spPr>
          <p:txBody>
            <a:bodyPr/>
            <a:lstStyle/>
            <a:p>
              <a:endParaRPr lang="en-GB"/>
            </a:p>
          </p:txBody>
        </p:sp>
        <p:sp>
          <p:nvSpPr>
            <p:cNvPr id="379173" name="Line 2341"/>
            <p:cNvSpPr>
              <a:spLocks noChangeShapeType="1"/>
            </p:cNvSpPr>
            <p:nvPr/>
          </p:nvSpPr>
          <p:spPr bwMode="auto">
            <a:xfrm>
              <a:off x="3962" y="2028"/>
              <a:ext cx="12" cy="1"/>
            </a:xfrm>
            <a:prstGeom prst="line">
              <a:avLst/>
            </a:prstGeom>
            <a:noFill/>
            <a:ln w="28575">
              <a:solidFill>
                <a:srgbClr val="FFFF00"/>
              </a:solidFill>
              <a:round/>
              <a:headEnd/>
              <a:tailEnd/>
            </a:ln>
          </p:spPr>
          <p:txBody>
            <a:bodyPr/>
            <a:lstStyle/>
            <a:p>
              <a:endParaRPr lang="en-GB"/>
            </a:p>
          </p:txBody>
        </p:sp>
        <p:sp>
          <p:nvSpPr>
            <p:cNvPr id="379174" name="Line 2342"/>
            <p:cNvSpPr>
              <a:spLocks noChangeShapeType="1"/>
            </p:cNvSpPr>
            <p:nvPr/>
          </p:nvSpPr>
          <p:spPr bwMode="auto">
            <a:xfrm>
              <a:off x="3974" y="2028"/>
              <a:ext cx="7" cy="1"/>
            </a:xfrm>
            <a:prstGeom prst="line">
              <a:avLst/>
            </a:prstGeom>
            <a:noFill/>
            <a:ln w="28575">
              <a:solidFill>
                <a:srgbClr val="FFFF00"/>
              </a:solidFill>
              <a:round/>
              <a:headEnd/>
              <a:tailEnd/>
            </a:ln>
          </p:spPr>
          <p:txBody>
            <a:bodyPr/>
            <a:lstStyle/>
            <a:p>
              <a:endParaRPr lang="en-GB"/>
            </a:p>
          </p:txBody>
        </p:sp>
        <p:sp>
          <p:nvSpPr>
            <p:cNvPr id="379175" name="Line 2343"/>
            <p:cNvSpPr>
              <a:spLocks noChangeShapeType="1"/>
            </p:cNvSpPr>
            <p:nvPr/>
          </p:nvSpPr>
          <p:spPr bwMode="auto">
            <a:xfrm>
              <a:off x="3981" y="2028"/>
              <a:ext cx="12" cy="1"/>
            </a:xfrm>
            <a:prstGeom prst="line">
              <a:avLst/>
            </a:prstGeom>
            <a:noFill/>
            <a:ln w="28575">
              <a:solidFill>
                <a:srgbClr val="FFFF00"/>
              </a:solidFill>
              <a:round/>
              <a:headEnd/>
              <a:tailEnd/>
            </a:ln>
          </p:spPr>
          <p:txBody>
            <a:bodyPr/>
            <a:lstStyle/>
            <a:p>
              <a:endParaRPr lang="en-GB"/>
            </a:p>
          </p:txBody>
        </p:sp>
        <p:sp>
          <p:nvSpPr>
            <p:cNvPr id="379176" name="Line 2344"/>
            <p:cNvSpPr>
              <a:spLocks noChangeShapeType="1"/>
            </p:cNvSpPr>
            <p:nvPr/>
          </p:nvSpPr>
          <p:spPr bwMode="auto">
            <a:xfrm>
              <a:off x="3993" y="2028"/>
              <a:ext cx="6" cy="1"/>
            </a:xfrm>
            <a:prstGeom prst="line">
              <a:avLst/>
            </a:prstGeom>
            <a:noFill/>
            <a:ln w="28575">
              <a:solidFill>
                <a:srgbClr val="FFFF00"/>
              </a:solidFill>
              <a:round/>
              <a:headEnd/>
              <a:tailEnd/>
            </a:ln>
          </p:spPr>
          <p:txBody>
            <a:bodyPr/>
            <a:lstStyle/>
            <a:p>
              <a:endParaRPr lang="en-GB"/>
            </a:p>
          </p:txBody>
        </p:sp>
        <p:sp>
          <p:nvSpPr>
            <p:cNvPr id="379177" name="Line 2345"/>
            <p:cNvSpPr>
              <a:spLocks noChangeShapeType="1"/>
            </p:cNvSpPr>
            <p:nvPr/>
          </p:nvSpPr>
          <p:spPr bwMode="auto">
            <a:xfrm>
              <a:off x="3999" y="2028"/>
              <a:ext cx="12" cy="1"/>
            </a:xfrm>
            <a:prstGeom prst="line">
              <a:avLst/>
            </a:prstGeom>
            <a:noFill/>
            <a:ln w="28575">
              <a:solidFill>
                <a:srgbClr val="FFFF00"/>
              </a:solidFill>
              <a:round/>
              <a:headEnd/>
              <a:tailEnd/>
            </a:ln>
          </p:spPr>
          <p:txBody>
            <a:bodyPr/>
            <a:lstStyle/>
            <a:p>
              <a:endParaRPr lang="en-GB"/>
            </a:p>
          </p:txBody>
        </p:sp>
        <p:sp>
          <p:nvSpPr>
            <p:cNvPr id="379178" name="Line 2346"/>
            <p:cNvSpPr>
              <a:spLocks noChangeShapeType="1"/>
            </p:cNvSpPr>
            <p:nvPr/>
          </p:nvSpPr>
          <p:spPr bwMode="auto">
            <a:xfrm>
              <a:off x="4011" y="2028"/>
              <a:ext cx="12" cy="1"/>
            </a:xfrm>
            <a:prstGeom prst="line">
              <a:avLst/>
            </a:prstGeom>
            <a:noFill/>
            <a:ln w="28575">
              <a:solidFill>
                <a:srgbClr val="FFFF00"/>
              </a:solidFill>
              <a:round/>
              <a:headEnd/>
              <a:tailEnd/>
            </a:ln>
          </p:spPr>
          <p:txBody>
            <a:bodyPr/>
            <a:lstStyle/>
            <a:p>
              <a:endParaRPr lang="en-GB"/>
            </a:p>
          </p:txBody>
        </p:sp>
        <p:sp>
          <p:nvSpPr>
            <p:cNvPr id="379179" name="Line 2347"/>
            <p:cNvSpPr>
              <a:spLocks noChangeShapeType="1"/>
            </p:cNvSpPr>
            <p:nvPr/>
          </p:nvSpPr>
          <p:spPr bwMode="auto">
            <a:xfrm>
              <a:off x="4023" y="2028"/>
              <a:ext cx="7" cy="1"/>
            </a:xfrm>
            <a:prstGeom prst="line">
              <a:avLst/>
            </a:prstGeom>
            <a:noFill/>
            <a:ln w="28575">
              <a:solidFill>
                <a:srgbClr val="FFFF00"/>
              </a:solidFill>
              <a:round/>
              <a:headEnd/>
              <a:tailEnd/>
            </a:ln>
          </p:spPr>
          <p:txBody>
            <a:bodyPr/>
            <a:lstStyle/>
            <a:p>
              <a:endParaRPr lang="en-GB"/>
            </a:p>
          </p:txBody>
        </p:sp>
        <p:sp>
          <p:nvSpPr>
            <p:cNvPr id="379180" name="Line 2348"/>
            <p:cNvSpPr>
              <a:spLocks noChangeShapeType="1"/>
            </p:cNvSpPr>
            <p:nvPr/>
          </p:nvSpPr>
          <p:spPr bwMode="auto">
            <a:xfrm>
              <a:off x="4030" y="2028"/>
              <a:ext cx="12" cy="1"/>
            </a:xfrm>
            <a:prstGeom prst="line">
              <a:avLst/>
            </a:prstGeom>
            <a:noFill/>
            <a:ln w="28575">
              <a:solidFill>
                <a:srgbClr val="FFFF00"/>
              </a:solidFill>
              <a:round/>
              <a:headEnd/>
              <a:tailEnd/>
            </a:ln>
          </p:spPr>
          <p:txBody>
            <a:bodyPr/>
            <a:lstStyle/>
            <a:p>
              <a:endParaRPr lang="en-GB"/>
            </a:p>
          </p:txBody>
        </p:sp>
        <p:sp>
          <p:nvSpPr>
            <p:cNvPr id="379181" name="Line 2349"/>
            <p:cNvSpPr>
              <a:spLocks noChangeShapeType="1"/>
            </p:cNvSpPr>
            <p:nvPr/>
          </p:nvSpPr>
          <p:spPr bwMode="auto">
            <a:xfrm>
              <a:off x="4042" y="2028"/>
              <a:ext cx="12" cy="1"/>
            </a:xfrm>
            <a:prstGeom prst="line">
              <a:avLst/>
            </a:prstGeom>
            <a:noFill/>
            <a:ln w="28575">
              <a:solidFill>
                <a:srgbClr val="FFFF00"/>
              </a:solidFill>
              <a:round/>
              <a:headEnd/>
              <a:tailEnd/>
            </a:ln>
          </p:spPr>
          <p:txBody>
            <a:bodyPr/>
            <a:lstStyle/>
            <a:p>
              <a:endParaRPr lang="en-GB"/>
            </a:p>
          </p:txBody>
        </p:sp>
        <p:sp>
          <p:nvSpPr>
            <p:cNvPr id="379182" name="Line 2350"/>
            <p:cNvSpPr>
              <a:spLocks noChangeShapeType="1"/>
            </p:cNvSpPr>
            <p:nvPr/>
          </p:nvSpPr>
          <p:spPr bwMode="auto">
            <a:xfrm>
              <a:off x="4054" y="2028"/>
              <a:ext cx="6" cy="1"/>
            </a:xfrm>
            <a:prstGeom prst="line">
              <a:avLst/>
            </a:prstGeom>
            <a:noFill/>
            <a:ln w="28575">
              <a:solidFill>
                <a:srgbClr val="FFFF00"/>
              </a:solidFill>
              <a:round/>
              <a:headEnd/>
              <a:tailEnd/>
            </a:ln>
          </p:spPr>
          <p:txBody>
            <a:bodyPr/>
            <a:lstStyle/>
            <a:p>
              <a:endParaRPr lang="en-GB"/>
            </a:p>
          </p:txBody>
        </p:sp>
        <p:sp>
          <p:nvSpPr>
            <p:cNvPr id="379183" name="Line 2351"/>
            <p:cNvSpPr>
              <a:spLocks noChangeShapeType="1"/>
            </p:cNvSpPr>
            <p:nvPr/>
          </p:nvSpPr>
          <p:spPr bwMode="auto">
            <a:xfrm>
              <a:off x="4060" y="2028"/>
              <a:ext cx="12" cy="1"/>
            </a:xfrm>
            <a:prstGeom prst="line">
              <a:avLst/>
            </a:prstGeom>
            <a:noFill/>
            <a:ln w="28575">
              <a:solidFill>
                <a:srgbClr val="FFFF00"/>
              </a:solidFill>
              <a:round/>
              <a:headEnd/>
              <a:tailEnd/>
            </a:ln>
          </p:spPr>
          <p:txBody>
            <a:bodyPr/>
            <a:lstStyle/>
            <a:p>
              <a:endParaRPr lang="en-GB"/>
            </a:p>
          </p:txBody>
        </p:sp>
        <p:sp>
          <p:nvSpPr>
            <p:cNvPr id="379184" name="Line 2352"/>
            <p:cNvSpPr>
              <a:spLocks noChangeShapeType="1"/>
            </p:cNvSpPr>
            <p:nvPr/>
          </p:nvSpPr>
          <p:spPr bwMode="auto">
            <a:xfrm>
              <a:off x="4072" y="2028"/>
              <a:ext cx="13" cy="1"/>
            </a:xfrm>
            <a:prstGeom prst="line">
              <a:avLst/>
            </a:prstGeom>
            <a:noFill/>
            <a:ln w="28575">
              <a:solidFill>
                <a:srgbClr val="FFFF00"/>
              </a:solidFill>
              <a:round/>
              <a:headEnd/>
              <a:tailEnd/>
            </a:ln>
          </p:spPr>
          <p:txBody>
            <a:bodyPr/>
            <a:lstStyle/>
            <a:p>
              <a:endParaRPr lang="en-GB"/>
            </a:p>
          </p:txBody>
        </p:sp>
        <p:sp>
          <p:nvSpPr>
            <p:cNvPr id="379185" name="Line 2353"/>
            <p:cNvSpPr>
              <a:spLocks noChangeShapeType="1"/>
            </p:cNvSpPr>
            <p:nvPr/>
          </p:nvSpPr>
          <p:spPr bwMode="auto">
            <a:xfrm>
              <a:off x="4085" y="2028"/>
              <a:ext cx="6" cy="1"/>
            </a:xfrm>
            <a:prstGeom prst="line">
              <a:avLst/>
            </a:prstGeom>
            <a:noFill/>
            <a:ln w="28575">
              <a:solidFill>
                <a:srgbClr val="FFFF00"/>
              </a:solidFill>
              <a:round/>
              <a:headEnd/>
              <a:tailEnd/>
            </a:ln>
          </p:spPr>
          <p:txBody>
            <a:bodyPr/>
            <a:lstStyle/>
            <a:p>
              <a:endParaRPr lang="en-GB"/>
            </a:p>
          </p:txBody>
        </p:sp>
        <p:sp>
          <p:nvSpPr>
            <p:cNvPr id="379186" name="Line 2354"/>
            <p:cNvSpPr>
              <a:spLocks noChangeShapeType="1"/>
            </p:cNvSpPr>
            <p:nvPr/>
          </p:nvSpPr>
          <p:spPr bwMode="auto">
            <a:xfrm>
              <a:off x="4091" y="2028"/>
              <a:ext cx="12" cy="1"/>
            </a:xfrm>
            <a:prstGeom prst="line">
              <a:avLst/>
            </a:prstGeom>
            <a:noFill/>
            <a:ln w="28575">
              <a:solidFill>
                <a:srgbClr val="FFFF00"/>
              </a:solidFill>
              <a:round/>
              <a:headEnd/>
              <a:tailEnd/>
            </a:ln>
          </p:spPr>
          <p:txBody>
            <a:bodyPr/>
            <a:lstStyle/>
            <a:p>
              <a:endParaRPr lang="en-GB"/>
            </a:p>
          </p:txBody>
        </p:sp>
        <p:sp>
          <p:nvSpPr>
            <p:cNvPr id="379187" name="Line 2355"/>
            <p:cNvSpPr>
              <a:spLocks noChangeShapeType="1"/>
            </p:cNvSpPr>
            <p:nvPr/>
          </p:nvSpPr>
          <p:spPr bwMode="auto">
            <a:xfrm>
              <a:off x="4103" y="2028"/>
              <a:ext cx="12" cy="1"/>
            </a:xfrm>
            <a:prstGeom prst="line">
              <a:avLst/>
            </a:prstGeom>
            <a:noFill/>
            <a:ln w="28575">
              <a:solidFill>
                <a:srgbClr val="FFFF00"/>
              </a:solidFill>
              <a:round/>
              <a:headEnd/>
              <a:tailEnd/>
            </a:ln>
          </p:spPr>
          <p:txBody>
            <a:bodyPr/>
            <a:lstStyle/>
            <a:p>
              <a:endParaRPr lang="en-GB"/>
            </a:p>
          </p:txBody>
        </p:sp>
        <p:sp>
          <p:nvSpPr>
            <p:cNvPr id="379188" name="Line 2356"/>
            <p:cNvSpPr>
              <a:spLocks noChangeShapeType="1"/>
            </p:cNvSpPr>
            <p:nvPr/>
          </p:nvSpPr>
          <p:spPr bwMode="auto">
            <a:xfrm>
              <a:off x="4115" y="2028"/>
              <a:ext cx="6" cy="6"/>
            </a:xfrm>
            <a:prstGeom prst="line">
              <a:avLst/>
            </a:prstGeom>
            <a:noFill/>
            <a:ln w="28575">
              <a:solidFill>
                <a:srgbClr val="FFFF00"/>
              </a:solidFill>
              <a:round/>
              <a:headEnd/>
              <a:tailEnd/>
            </a:ln>
          </p:spPr>
          <p:txBody>
            <a:bodyPr/>
            <a:lstStyle/>
            <a:p>
              <a:endParaRPr lang="en-GB"/>
            </a:p>
          </p:txBody>
        </p:sp>
        <p:sp>
          <p:nvSpPr>
            <p:cNvPr id="379189" name="Line 2357"/>
            <p:cNvSpPr>
              <a:spLocks noChangeShapeType="1"/>
            </p:cNvSpPr>
            <p:nvPr/>
          </p:nvSpPr>
          <p:spPr bwMode="auto">
            <a:xfrm>
              <a:off x="4121" y="2034"/>
              <a:ext cx="12" cy="1"/>
            </a:xfrm>
            <a:prstGeom prst="line">
              <a:avLst/>
            </a:prstGeom>
            <a:noFill/>
            <a:ln w="28575">
              <a:solidFill>
                <a:srgbClr val="FFFF00"/>
              </a:solidFill>
              <a:round/>
              <a:headEnd/>
              <a:tailEnd/>
            </a:ln>
          </p:spPr>
          <p:txBody>
            <a:bodyPr/>
            <a:lstStyle/>
            <a:p>
              <a:endParaRPr lang="en-GB"/>
            </a:p>
          </p:txBody>
        </p:sp>
        <p:sp>
          <p:nvSpPr>
            <p:cNvPr id="379190" name="Line 2358"/>
            <p:cNvSpPr>
              <a:spLocks noChangeShapeType="1"/>
            </p:cNvSpPr>
            <p:nvPr/>
          </p:nvSpPr>
          <p:spPr bwMode="auto">
            <a:xfrm>
              <a:off x="4133" y="2034"/>
              <a:ext cx="13" cy="1"/>
            </a:xfrm>
            <a:prstGeom prst="line">
              <a:avLst/>
            </a:prstGeom>
            <a:noFill/>
            <a:ln w="28575">
              <a:solidFill>
                <a:srgbClr val="FFFF00"/>
              </a:solidFill>
              <a:round/>
              <a:headEnd/>
              <a:tailEnd/>
            </a:ln>
          </p:spPr>
          <p:txBody>
            <a:bodyPr/>
            <a:lstStyle/>
            <a:p>
              <a:endParaRPr lang="en-GB"/>
            </a:p>
          </p:txBody>
        </p:sp>
        <p:sp>
          <p:nvSpPr>
            <p:cNvPr id="379191" name="Line 2359"/>
            <p:cNvSpPr>
              <a:spLocks noChangeShapeType="1"/>
            </p:cNvSpPr>
            <p:nvPr/>
          </p:nvSpPr>
          <p:spPr bwMode="auto">
            <a:xfrm>
              <a:off x="4146" y="2034"/>
              <a:ext cx="6" cy="1"/>
            </a:xfrm>
            <a:prstGeom prst="line">
              <a:avLst/>
            </a:prstGeom>
            <a:noFill/>
            <a:ln w="28575">
              <a:solidFill>
                <a:srgbClr val="FFFF00"/>
              </a:solidFill>
              <a:round/>
              <a:headEnd/>
              <a:tailEnd/>
            </a:ln>
          </p:spPr>
          <p:txBody>
            <a:bodyPr/>
            <a:lstStyle/>
            <a:p>
              <a:endParaRPr lang="en-GB"/>
            </a:p>
          </p:txBody>
        </p:sp>
        <p:sp>
          <p:nvSpPr>
            <p:cNvPr id="379192" name="Line 2360"/>
            <p:cNvSpPr>
              <a:spLocks noChangeShapeType="1"/>
            </p:cNvSpPr>
            <p:nvPr/>
          </p:nvSpPr>
          <p:spPr bwMode="auto">
            <a:xfrm>
              <a:off x="4152" y="2034"/>
              <a:ext cx="12" cy="1"/>
            </a:xfrm>
            <a:prstGeom prst="line">
              <a:avLst/>
            </a:prstGeom>
            <a:noFill/>
            <a:ln w="28575">
              <a:solidFill>
                <a:srgbClr val="FFFF00"/>
              </a:solidFill>
              <a:round/>
              <a:headEnd/>
              <a:tailEnd/>
            </a:ln>
          </p:spPr>
          <p:txBody>
            <a:bodyPr/>
            <a:lstStyle/>
            <a:p>
              <a:endParaRPr lang="en-GB"/>
            </a:p>
          </p:txBody>
        </p:sp>
        <p:sp>
          <p:nvSpPr>
            <p:cNvPr id="379193" name="Line 2361"/>
            <p:cNvSpPr>
              <a:spLocks noChangeShapeType="1"/>
            </p:cNvSpPr>
            <p:nvPr/>
          </p:nvSpPr>
          <p:spPr bwMode="auto">
            <a:xfrm>
              <a:off x="4164" y="2034"/>
              <a:ext cx="12" cy="1"/>
            </a:xfrm>
            <a:prstGeom prst="line">
              <a:avLst/>
            </a:prstGeom>
            <a:noFill/>
            <a:ln w="28575">
              <a:solidFill>
                <a:srgbClr val="FFFF00"/>
              </a:solidFill>
              <a:round/>
              <a:headEnd/>
              <a:tailEnd/>
            </a:ln>
          </p:spPr>
          <p:txBody>
            <a:bodyPr/>
            <a:lstStyle/>
            <a:p>
              <a:endParaRPr lang="en-GB"/>
            </a:p>
          </p:txBody>
        </p:sp>
        <p:sp>
          <p:nvSpPr>
            <p:cNvPr id="379194" name="Line 2362"/>
            <p:cNvSpPr>
              <a:spLocks noChangeShapeType="1"/>
            </p:cNvSpPr>
            <p:nvPr/>
          </p:nvSpPr>
          <p:spPr bwMode="auto">
            <a:xfrm>
              <a:off x="4176" y="2034"/>
              <a:ext cx="6" cy="1"/>
            </a:xfrm>
            <a:prstGeom prst="line">
              <a:avLst/>
            </a:prstGeom>
            <a:noFill/>
            <a:ln w="28575">
              <a:solidFill>
                <a:srgbClr val="FFFF00"/>
              </a:solidFill>
              <a:round/>
              <a:headEnd/>
              <a:tailEnd/>
            </a:ln>
          </p:spPr>
          <p:txBody>
            <a:bodyPr/>
            <a:lstStyle/>
            <a:p>
              <a:endParaRPr lang="en-GB"/>
            </a:p>
          </p:txBody>
        </p:sp>
        <p:sp>
          <p:nvSpPr>
            <p:cNvPr id="379195" name="Line 2363"/>
            <p:cNvSpPr>
              <a:spLocks noChangeShapeType="1"/>
            </p:cNvSpPr>
            <p:nvPr/>
          </p:nvSpPr>
          <p:spPr bwMode="auto">
            <a:xfrm>
              <a:off x="4182" y="2034"/>
              <a:ext cx="13" cy="1"/>
            </a:xfrm>
            <a:prstGeom prst="line">
              <a:avLst/>
            </a:prstGeom>
            <a:noFill/>
            <a:ln w="28575">
              <a:solidFill>
                <a:srgbClr val="FFFF00"/>
              </a:solidFill>
              <a:round/>
              <a:headEnd/>
              <a:tailEnd/>
            </a:ln>
          </p:spPr>
          <p:txBody>
            <a:bodyPr/>
            <a:lstStyle/>
            <a:p>
              <a:endParaRPr lang="en-GB"/>
            </a:p>
          </p:txBody>
        </p:sp>
        <p:sp>
          <p:nvSpPr>
            <p:cNvPr id="379196" name="Line 2364"/>
            <p:cNvSpPr>
              <a:spLocks noChangeShapeType="1"/>
            </p:cNvSpPr>
            <p:nvPr/>
          </p:nvSpPr>
          <p:spPr bwMode="auto">
            <a:xfrm>
              <a:off x="4195" y="2034"/>
              <a:ext cx="12" cy="1"/>
            </a:xfrm>
            <a:prstGeom prst="line">
              <a:avLst/>
            </a:prstGeom>
            <a:noFill/>
            <a:ln w="28575">
              <a:solidFill>
                <a:srgbClr val="FFFF00"/>
              </a:solidFill>
              <a:round/>
              <a:headEnd/>
              <a:tailEnd/>
            </a:ln>
          </p:spPr>
          <p:txBody>
            <a:bodyPr/>
            <a:lstStyle/>
            <a:p>
              <a:endParaRPr lang="en-GB"/>
            </a:p>
          </p:txBody>
        </p:sp>
        <p:sp>
          <p:nvSpPr>
            <p:cNvPr id="379197" name="Line 2365"/>
            <p:cNvSpPr>
              <a:spLocks noChangeShapeType="1"/>
            </p:cNvSpPr>
            <p:nvPr/>
          </p:nvSpPr>
          <p:spPr bwMode="auto">
            <a:xfrm>
              <a:off x="4207" y="2034"/>
              <a:ext cx="6" cy="1"/>
            </a:xfrm>
            <a:prstGeom prst="line">
              <a:avLst/>
            </a:prstGeom>
            <a:noFill/>
            <a:ln w="28575">
              <a:solidFill>
                <a:srgbClr val="FFFF00"/>
              </a:solidFill>
              <a:round/>
              <a:headEnd/>
              <a:tailEnd/>
            </a:ln>
          </p:spPr>
          <p:txBody>
            <a:bodyPr/>
            <a:lstStyle/>
            <a:p>
              <a:endParaRPr lang="en-GB"/>
            </a:p>
          </p:txBody>
        </p:sp>
        <p:sp>
          <p:nvSpPr>
            <p:cNvPr id="379198" name="Line 2366"/>
            <p:cNvSpPr>
              <a:spLocks noChangeShapeType="1"/>
            </p:cNvSpPr>
            <p:nvPr/>
          </p:nvSpPr>
          <p:spPr bwMode="auto">
            <a:xfrm>
              <a:off x="4213" y="2034"/>
              <a:ext cx="12" cy="1"/>
            </a:xfrm>
            <a:prstGeom prst="line">
              <a:avLst/>
            </a:prstGeom>
            <a:noFill/>
            <a:ln w="28575">
              <a:solidFill>
                <a:srgbClr val="FFFF00"/>
              </a:solidFill>
              <a:round/>
              <a:headEnd/>
              <a:tailEnd/>
            </a:ln>
          </p:spPr>
          <p:txBody>
            <a:bodyPr/>
            <a:lstStyle/>
            <a:p>
              <a:endParaRPr lang="en-GB"/>
            </a:p>
          </p:txBody>
        </p:sp>
        <p:sp>
          <p:nvSpPr>
            <p:cNvPr id="379199" name="Line 2367"/>
            <p:cNvSpPr>
              <a:spLocks noChangeShapeType="1"/>
            </p:cNvSpPr>
            <p:nvPr/>
          </p:nvSpPr>
          <p:spPr bwMode="auto">
            <a:xfrm>
              <a:off x="4225" y="2034"/>
              <a:ext cx="12" cy="1"/>
            </a:xfrm>
            <a:prstGeom prst="line">
              <a:avLst/>
            </a:prstGeom>
            <a:noFill/>
            <a:ln w="28575">
              <a:solidFill>
                <a:srgbClr val="FFFF00"/>
              </a:solidFill>
              <a:round/>
              <a:headEnd/>
              <a:tailEnd/>
            </a:ln>
          </p:spPr>
          <p:txBody>
            <a:bodyPr/>
            <a:lstStyle/>
            <a:p>
              <a:endParaRPr lang="en-GB"/>
            </a:p>
          </p:txBody>
        </p:sp>
        <p:sp>
          <p:nvSpPr>
            <p:cNvPr id="379200" name="Line 2368"/>
            <p:cNvSpPr>
              <a:spLocks noChangeShapeType="1"/>
            </p:cNvSpPr>
            <p:nvPr/>
          </p:nvSpPr>
          <p:spPr bwMode="auto">
            <a:xfrm>
              <a:off x="4237" y="2034"/>
              <a:ext cx="7" cy="1"/>
            </a:xfrm>
            <a:prstGeom prst="line">
              <a:avLst/>
            </a:prstGeom>
            <a:noFill/>
            <a:ln w="28575">
              <a:solidFill>
                <a:srgbClr val="FFFF00"/>
              </a:solidFill>
              <a:round/>
              <a:headEnd/>
              <a:tailEnd/>
            </a:ln>
          </p:spPr>
          <p:txBody>
            <a:bodyPr/>
            <a:lstStyle/>
            <a:p>
              <a:endParaRPr lang="en-GB"/>
            </a:p>
          </p:txBody>
        </p:sp>
        <p:sp>
          <p:nvSpPr>
            <p:cNvPr id="379201" name="Line 2369"/>
            <p:cNvSpPr>
              <a:spLocks noChangeShapeType="1"/>
            </p:cNvSpPr>
            <p:nvPr/>
          </p:nvSpPr>
          <p:spPr bwMode="auto">
            <a:xfrm>
              <a:off x="4244" y="2034"/>
              <a:ext cx="12" cy="1"/>
            </a:xfrm>
            <a:prstGeom prst="line">
              <a:avLst/>
            </a:prstGeom>
            <a:noFill/>
            <a:ln w="28575">
              <a:solidFill>
                <a:srgbClr val="FFFF00"/>
              </a:solidFill>
              <a:round/>
              <a:headEnd/>
              <a:tailEnd/>
            </a:ln>
          </p:spPr>
          <p:txBody>
            <a:bodyPr/>
            <a:lstStyle/>
            <a:p>
              <a:endParaRPr lang="en-GB"/>
            </a:p>
          </p:txBody>
        </p:sp>
        <p:sp>
          <p:nvSpPr>
            <p:cNvPr id="379202" name="Line 2370"/>
            <p:cNvSpPr>
              <a:spLocks noChangeShapeType="1"/>
            </p:cNvSpPr>
            <p:nvPr/>
          </p:nvSpPr>
          <p:spPr bwMode="auto">
            <a:xfrm>
              <a:off x="4256" y="2034"/>
              <a:ext cx="12" cy="1"/>
            </a:xfrm>
            <a:prstGeom prst="line">
              <a:avLst/>
            </a:prstGeom>
            <a:noFill/>
            <a:ln w="28575">
              <a:solidFill>
                <a:srgbClr val="FFFF00"/>
              </a:solidFill>
              <a:round/>
              <a:headEnd/>
              <a:tailEnd/>
            </a:ln>
          </p:spPr>
          <p:txBody>
            <a:bodyPr/>
            <a:lstStyle/>
            <a:p>
              <a:endParaRPr lang="en-GB"/>
            </a:p>
          </p:txBody>
        </p:sp>
        <p:sp>
          <p:nvSpPr>
            <p:cNvPr id="379203" name="Line 2371"/>
            <p:cNvSpPr>
              <a:spLocks noChangeShapeType="1"/>
            </p:cNvSpPr>
            <p:nvPr/>
          </p:nvSpPr>
          <p:spPr bwMode="auto">
            <a:xfrm>
              <a:off x="4268" y="2034"/>
              <a:ext cx="6" cy="1"/>
            </a:xfrm>
            <a:prstGeom prst="line">
              <a:avLst/>
            </a:prstGeom>
            <a:noFill/>
            <a:ln w="28575">
              <a:solidFill>
                <a:srgbClr val="FFFF00"/>
              </a:solidFill>
              <a:round/>
              <a:headEnd/>
              <a:tailEnd/>
            </a:ln>
          </p:spPr>
          <p:txBody>
            <a:bodyPr/>
            <a:lstStyle/>
            <a:p>
              <a:endParaRPr lang="en-GB"/>
            </a:p>
          </p:txBody>
        </p:sp>
        <p:sp>
          <p:nvSpPr>
            <p:cNvPr id="379204" name="Line 2372"/>
            <p:cNvSpPr>
              <a:spLocks noChangeShapeType="1"/>
            </p:cNvSpPr>
            <p:nvPr/>
          </p:nvSpPr>
          <p:spPr bwMode="auto">
            <a:xfrm>
              <a:off x="4274" y="2034"/>
              <a:ext cx="12" cy="1"/>
            </a:xfrm>
            <a:prstGeom prst="line">
              <a:avLst/>
            </a:prstGeom>
            <a:noFill/>
            <a:ln w="28575">
              <a:solidFill>
                <a:srgbClr val="FFFF00"/>
              </a:solidFill>
              <a:round/>
              <a:headEnd/>
              <a:tailEnd/>
            </a:ln>
          </p:spPr>
          <p:txBody>
            <a:bodyPr/>
            <a:lstStyle/>
            <a:p>
              <a:endParaRPr lang="en-GB"/>
            </a:p>
          </p:txBody>
        </p:sp>
        <p:sp>
          <p:nvSpPr>
            <p:cNvPr id="379205" name="Line 2373"/>
            <p:cNvSpPr>
              <a:spLocks noChangeShapeType="1"/>
            </p:cNvSpPr>
            <p:nvPr/>
          </p:nvSpPr>
          <p:spPr bwMode="auto">
            <a:xfrm>
              <a:off x="4286" y="2034"/>
              <a:ext cx="13" cy="1"/>
            </a:xfrm>
            <a:prstGeom prst="line">
              <a:avLst/>
            </a:prstGeom>
            <a:noFill/>
            <a:ln w="28575">
              <a:solidFill>
                <a:srgbClr val="FFFF00"/>
              </a:solidFill>
              <a:round/>
              <a:headEnd/>
              <a:tailEnd/>
            </a:ln>
          </p:spPr>
          <p:txBody>
            <a:bodyPr/>
            <a:lstStyle/>
            <a:p>
              <a:endParaRPr lang="en-GB"/>
            </a:p>
          </p:txBody>
        </p:sp>
        <p:sp>
          <p:nvSpPr>
            <p:cNvPr id="379206" name="Line 2374"/>
            <p:cNvSpPr>
              <a:spLocks noChangeShapeType="1"/>
            </p:cNvSpPr>
            <p:nvPr/>
          </p:nvSpPr>
          <p:spPr bwMode="auto">
            <a:xfrm>
              <a:off x="4299" y="2034"/>
              <a:ext cx="6" cy="1"/>
            </a:xfrm>
            <a:prstGeom prst="line">
              <a:avLst/>
            </a:prstGeom>
            <a:noFill/>
            <a:ln w="28575">
              <a:solidFill>
                <a:srgbClr val="FFFF00"/>
              </a:solidFill>
              <a:round/>
              <a:headEnd/>
              <a:tailEnd/>
            </a:ln>
          </p:spPr>
          <p:txBody>
            <a:bodyPr/>
            <a:lstStyle/>
            <a:p>
              <a:endParaRPr lang="en-GB"/>
            </a:p>
          </p:txBody>
        </p:sp>
        <p:sp>
          <p:nvSpPr>
            <p:cNvPr id="379207" name="Line 2375"/>
            <p:cNvSpPr>
              <a:spLocks noChangeShapeType="1"/>
            </p:cNvSpPr>
            <p:nvPr/>
          </p:nvSpPr>
          <p:spPr bwMode="auto">
            <a:xfrm>
              <a:off x="4305" y="2034"/>
              <a:ext cx="12" cy="1"/>
            </a:xfrm>
            <a:prstGeom prst="line">
              <a:avLst/>
            </a:prstGeom>
            <a:noFill/>
            <a:ln w="28575">
              <a:solidFill>
                <a:srgbClr val="FFFF00"/>
              </a:solidFill>
              <a:round/>
              <a:headEnd/>
              <a:tailEnd/>
            </a:ln>
          </p:spPr>
          <p:txBody>
            <a:bodyPr/>
            <a:lstStyle/>
            <a:p>
              <a:endParaRPr lang="en-GB"/>
            </a:p>
          </p:txBody>
        </p:sp>
        <p:sp>
          <p:nvSpPr>
            <p:cNvPr id="379208" name="Line 2376"/>
            <p:cNvSpPr>
              <a:spLocks noChangeShapeType="1"/>
            </p:cNvSpPr>
            <p:nvPr/>
          </p:nvSpPr>
          <p:spPr bwMode="auto">
            <a:xfrm>
              <a:off x="4317" y="2034"/>
              <a:ext cx="12" cy="1"/>
            </a:xfrm>
            <a:prstGeom prst="line">
              <a:avLst/>
            </a:prstGeom>
            <a:noFill/>
            <a:ln w="28575">
              <a:solidFill>
                <a:srgbClr val="FFFF00"/>
              </a:solidFill>
              <a:round/>
              <a:headEnd/>
              <a:tailEnd/>
            </a:ln>
          </p:spPr>
          <p:txBody>
            <a:bodyPr/>
            <a:lstStyle/>
            <a:p>
              <a:endParaRPr lang="en-GB"/>
            </a:p>
          </p:txBody>
        </p:sp>
        <p:sp>
          <p:nvSpPr>
            <p:cNvPr id="379209" name="Line 2377"/>
            <p:cNvSpPr>
              <a:spLocks noChangeShapeType="1"/>
            </p:cNvSpPr>
            <p:nvPr/>
          </p:nvSpPr>
          <p:spPr bwMode="auto">
            <a:xfrm>
              <a:off x="4329" y="2034"/>
              <a:ext cx="6" cy="1"/>
            </a:xfrm>
            <a:prstGeom prst="line">
              <a:avLst/>
            </a:prstGeom>
            <a:noFill/>
            <a:ln w="28575">
              <a:solidFill>
                <a:srgbClr val="FFFF00"/>
              </a:solidFill>
              <a:round/>
              <a:headEnd/>
              <a:tailEnd/>
            </a:ln>
          </p:spPr>
          <p:txBody>
            <a:bodyPr/>
            <a:lstStyle/>
            <a:p>
              <a:endParaRPr lang="en-GB"/>
            </a:p>
          </p:txBody>
        </p:sp>
        <p:sp>
          <p:nvSpPr>
            <p:cNvPr id="379210" name="Line 2378"/>
            <p:cNvSpPr>
              <a:spLocks noChangeShapeType="1"/>
            </p:cNvSpPr>
            <p:nvPr/>
          </p:nvSpPr>
          <p:spPr bwMode="auto">
            <a:xfrm>
              <a:off x="4335" y="2034"/>
              <a:ext cx="13" cy="1"/>
            </a:xfrm>
            <a:prstGeom prst="line">
              <a:avLst/>
            </a:prstGeom>
            <a:noFill/>
            <a:ln w="28575">
              <a:solidFill>
                <a:srgbClr val="FFFF00"/>
              </a:solidFill>
              <a:round/>
              <a:headEnd/>
              <a:tailEnd/>
            </a:ln>
          </p:spPr>
          <p:txBody>
            <a:bodyPr/>
            <a:lstStyle/>
            <a:p>
              <a:endParaRPr lang="en-GB"/>
            </a:p>
          </p:txBody>
        </p:sp>
        <p:sp>
          <p:nvSpPr>
            <p:cNvPr id="379211" name="Line 2379"/>
            <p:cNvSpPr>
              <a:spLocks noChangeShapeType="1"/>
            </p:cNvSpPr>
            <p:nvPr/>
          </p:nvSpPr>
          <p:spPr bwMode="auto">
            <a:xfrm>
              <a:off x="4348" y="2034"/>
              <a:ext cx="6" cy="1"/>
            </a:xfrm>
            <a:prstGeom prst="line">
              <a:avLst/>
            </a:prstGeom>
            <a:noFill/>
            <a:ln w="28575">
              <a:solidFill>
                <a:srgbClr val="FFFF00"/>
              </a:solidFill>
              <a:round/>
              <a:headEnd/>
              <a:tailEnd/>
            </a:ln>
          </p:spPr>
          <p:txBody>
            <a:bodyPr/>
            <a:lstStyle/>
            <a:p>
              <a:endParaRPr lang="en-GB"/>
            </a:p>
          </p:txBody>
        </p:sp>
        <p:sp>
          <p:nvSpPr>
            <p:cNvPr id="379212" name="Line 2380"/>
            <p:cNvSpPr>
              <a:spLocks noChangeShapeType="1"/>
            </p:cNvSpPr>
            <p:nvPr/>
          </p:nvSpPr>
          <p:spPr bwMode="auto">
            <a:xfrm>
              <a:off x="4354" y="2034"/>
              <a:ext cx="12" cy="1"/>
            </a:xfrm>
            <a:prstGeom prst="line">
              <a:avLst/>
            </a:prstGeom>
            <a:noFill/>
            <a:ln w="28575">
              <a:solidFill>
                <a:srgbClr val="FFFF00"/>
              </a:solidFill>
              <a:round/>
              <a:headEnd/>
              <a:tailEnd/>
            </a:ln>
          </p:spPr>
          <p:txBody>
            <a:bodyPr/>
            <a:lstStyle/>
            <a:p>
              <a:endParaRPr lang="en-GB"/>
            </a:p>
          </p:txBody>
        </p:sp>
        <p:sp>
          <p:nvSpPr>
            <p:cNvPr id="379213" name="Line 2381"/>
            <p:cNvSpPr>
              <a:spLocks noChangeShapeType="1"/>
            </p:cNvSpPr>
            <p:nvPr/>
          </p:nvSpPr>
          <p:spPr bwMode="auto">
            <a:xfrm>
              <a:off x="4366" y="2034"/>
              <a:ext cx="12" cy="1"/>
            </a:xfrm>
            <a:prstGeom prst="line">
              <a:avLst/>
            </a:prstGeom>
            <a:noFill/>
            <a:ln w="28575">
              <a:solidFill>
                <a:srgbClr val="FFFF00"/>
              </a:solidFill>
              <a:round/>
              <a:headEnd/>
              <a:tailEnd/>
            </a:ln>
          </p:spPr>
          <p:txBody>
            <a:bodyPr/>
            <a:lstStyle/>
            <a:p>
              <a:endParaRPr lang="en-GB"/>
            </a:p>
          </p:txBody>
        </p:sp>
        <p:sp>
          <p:nvSpPr>
            <p:cNvPr id="379214" name="Line 2382"/>
            <p:cNvSpPr>
              <a:spLocks noChangeShapeType="1"/>
            </p:cNvSpPr>
            <p:nvPr/>
          </p:nvSpPr>
          <p:spPr bwMode="auto">
            <a:xfrm>
              <a:off x="4378" y="2034"/>
              <a:ext cx="6" cy="1"/>
            </a:xfrm>
            <a:prstGeom prst="line">
              <a:avLst/>
            </a:prstGeom>
            <a:noFill/>
            <a:ln w="28575">
              <a:solidFill>
                <a:srgbClr val="FFFF00"/>
              </a:solidFill>
              <a:round/>
              <a:headEnd/>
              <a:tailEnd/>
            </a:ln>
          </p:spPr>
          <p:txBody>
            <a:bodyPr/>
            <a:lstStyle/>
            <a:p>
              <a:endParaRPr lang="en-GB"/>
            </a:p>
          </p:txBody>
        </p:sp>
        <p:sp>
          <p:nvSpPr>
            <p:cNvPr id="379215" name="Line 2383"/>
            <p:cNvSpPr>
              <a:spLocks noChangeShapeType="1"/>
            </p:cNvSpPr>
            <p:nvPr/>
          </p:nvSpPr>
          <p:spPr bwMode="auto">
            <a:xfrm>
              <a:off x="4384" y="2034"/>
              <a:ext cx="13" cy="1"/>
            </a:xfrm>
            <a:prstGeom prst="line">
              <a:avLst/>
            </a:prstGeom>
            <a:noFill/>
            <a:ln w="28575">
              <a:solidFill>
                <a:srgbClr val="FFFF00"/>
              </a:solidFill>
              <a:round/>
              <a:headEnd/>
              <a:tailEnd/>
            </a:ln>
          </p:spPr>
          <p:txBody>
            <a:bodyPr/>
            <a:lstStyle/>
            <a:p>
              <a:endParaRPr lang="en-GB"/>
            </a:p>
          </p:txBody>
        </p:sp>
        <p:sp>
          <p:nvSpPr>
            <p:cNvPr id="379216" name="Line 2384"/>
            <p:cNvSpPr>
              <a:spLocks noChangeShapeType="1"/>
            </p:cNvSpPr>
            <p:nvPr/>
          </p:nvSpPr>
          <p:spPr bwMode="auto">
            <a:xfrm>
              <a:off x="4397" y="2034"/>
              <a:ext cx="12" cy="1"/>
            </a:xfrm>
            <a:prstGeom prst="line">
              <a:avLst/>
            </a:prstGeom>
            <a:noFill/>
            <a:ln w="28575">
              <a:solidFill>
                <a:srgbClr val="FFFF00"/>
              </a:solidFill>
              <a:round/>
              <a:headEnd/>
              <a:tailEnd/>
            </a:ln>
          </p:spPr>
          <p:txBody>
            <a:bodyPr/>
            <a:lstStyle/>
            <a:p>
              <a:endParaRPr lang="en-GB"/>
            </a:p>
          </p:txBody>
        </p:sp>
        <p:sp>
          <p:nvSpPr>
            <p:cNvPr id="379217" name="Line 2385"/>
            <p:cNvSpPr>
              <a:spLocks noChangeShapeType="1"/>
            </p:cNvSpPr>
            <p:nvPr/>
          </p:nvSpPr>
          <p:spPr bwMode="auto">
            <a:xfrm>
              <a:off x="4409" y="2034"/>
              <a:ext cx="6" cy="1"/>
            </a:xfrm>
            <a:prstGeom prst="line">
              <a:avLst/>
            </a:prstGeom>
            <a:noFill/>
            <a:ln w="28575">
              <a:solidFill>
                <a:srgbClr val="FFFF00"/>
              </a:solidFill>
              <a:round/>
              <a:headEnd/>
              <a:tailEnd/>
            </a:ln>
          </p:spPr>
          <p:txBody>
            <a:bodyPr/>
            <a:lstStyle/>
            <a:p>
              <a:endParaRPr lang="en-GB"/>
            </a:p>
          </p:txBody>
        </p:sp>
        <p:sp>
          <p:nvSpPr>
            <p:cNvPr id="379218" name="Line 2386"/>
            <p:cNvSpPr>
              <a:spLocks noChangeShapeType="1"/>
            </p:cNvSpPr>
            <p:nvPr/>
          </p:nvSpPr>
          <p:spPr bwMode="auto">
            <a:xfrm>
              <a:off x="4415" y="2034"/>
              <a:ext cx="12" cy="1"/>
            </a:xfrm>
            <a:prstGeom prst="line">
              <a:avLst/>
            </a:prstGeom>
            <a:noFill/>
            <a:ln w="28575">
              <a:solidFill>
                <a:srgbClr val="FFFF00"/>
              </a:solidFill>
              <a:round/>
              <a:headEnd/>
              <a:tailEnd/>
            </a:ln>
          </p:spPr>
          <p:txBody>
            <a:bodyPr/>
            <a:lstStyle/>
            <a:p>
              <a:endParaRPr lang="en-GB"/>
            </a:p>
          </p:txBody>
        </p:sp>
        <p:sp>
          <p:nvSpPr>
            <p:cNvPr id="379219" name="Line 2387"/>
            <p:cNvSpPr>
              <a:spLocks noChangeShapeType="1"/>
            </p:cNvSpPr>
            <p:nvPr/>
          </p:nvSpPr>
          <p:spPr bwMode="auto">
            <a:xfrm>
              <a:off x="4427" y="2034"/>
              <a:ext cx="12" cy="1"/>
            </a:xfrm>
            <a:prstGeom prst="line">
              <a:avLst/>
            </a:prstGeom>
            <a:noFill/>
            <a:ln w="28575">
              <a:solidFill>
                <a:srgbClr val="FFFF00"/>
              </a:solidFill>
              <a:round/>
              <a:headEnd/>
              <a:tailEnd/>
            </a:ln>
          </p:spPr>
          <p:txBody>
            <a:bodyPr/>
            <a:lstStyle/>
            <a:p>
              <a:endParaRPr lang="en-GB"/>
            </a:p>
          </p:txBody>
        </p:sp>
        <p:sp>
          <p:nvSpPr>
            <p:cNvPr id="379220" name="Line 2388"/>
            <p:cNvSpPr>
              <a:spLocks noChangeShapeType="1"/>
            </p:cNvSpPr>
            <p:nvPr/>
          </p:nvSpPr>
          <p:spPr bwMode="auto">
            <a:xfrm>
              <a:off x="4439" y="2034"/>
              <a:ext cx="6" cy="1"/>
            </a:xfrm>
            <a:prstGeom prst="line">
              <a:avLst/>
            </a:prstGeom>
            <a:noFill/>
            <a:ln w="28575">
              <a:solidFill>
                <a:srgbClr val="FFFF00"/>
              </a:solidFill>
              <a:round/>
              <a:headEnd/>
              <a:tailEnd/>
            </a:ln>
          </p:spPr>
          <p:txBody>
            <a:bodyPr/>
            <a:lstStyle/>
            <a:p>
              <a:endParaRPr lang="en-GB"/>
            </a:p>
          </p:txBody>
        </p:sp>
        <p:sp>
          <p:nvSpPr>
            <p:cNvPr id="379221" name="Line 2389"/>
            <p:cNvSpPr>
              <a:spLocks noChangeShapeType="1"/>
            </p:cNvSpPr>
            <p:nvPr/>
          </p:nvSpPr>
          <p:spPr bwMode="auto">
            <a:xfrm>
              <a:off x="4445" y="2034"/>
              <a:ext cx="13" cy="1"/>
            </a:xfrm>
            <a:prstGeom prst="line">
              <a:avLst/>
            </a:prstGeom>
            <a:noFill/>
            <a:ln w="28575">
              <a:solidFill>
                <a:srgbClr val="FFFF00"/>
              </a:solidFill>
              <a:round/>
              <a:headEnd/>
              <a:tailEnd/>
            </a:ln>
          </p:spPr>
          <p:txBody>
            <a:bodyPr/>
            <a:lstStyle/>
            <a:p>
              <a:endParaRPr lang="en-GB"/>
            </a:p>
          </p:txBody>
        </p:sp>
        <p:sp>
          <p:nvSpPr>
            <p:cNvPr id="379222" name="Line 2390"/>
            <p:cNvSpPr>
              <a:spLocks noChangeShapeType="1"/>
            </p:cNvSpPr>
            <p:nvPr/>
          </p:nvSpPr>
          <p:spPr bwMode="auto">
            <a:xfrm>
              <a:off x="4458" y="2034"/>
              <a:ext cx="12" cy="6"/>
            </a:xfrm>
            <a:prstGeom prst="line">
              <a:avLst/>
            </a:prstGeom>
            <a:noFill/>
            <a:ln w="28575">
              <a:solidFill>
                <a:srgbClr val="FFFF00"/>
              </a:solidFill>
              <a:round/>
              <a:headEnd/>
              <a:tailEnd/>
            </a:ln>
          </p:spPr>
          <p:txBody>
            <a:bodyPr/>
            <a:lstStyle/>
            <a:p>
              <a:endParaRPr lang="en-GB"/>
            </a:p>
          </p:txBody>
        </p:sp>
        <p:sp>
          <p:nvSpPr>
            <p:cNvPr id="379223" name="Line 2391"/>
            <p:cNvSpPr>
              <a:spLocks noChangeShapeType="1"/>
            </p:cNvSpPr>
            <p:nvPr/>
          </p:nvSpPr>
          <p:spPr bwMode="auto">
            <a:xfrm>
              <a:off x="4470" y="2040"/>
              <a:ext cx="6" cy="1"/>
            </a:xfrm>
            <a:prstGeom prst="line">
              <a:avLst/>
            </a:prstGeom>
            <a:noFill/>
            <a:ln w="28575">
              <a:solidFill>
                <a:srgbClr val="FFFF00"/>
              </a:solidFill>
              <a:round/>
              <a:headEnd/>
              <a:tailEnd/>
            </a:ln>
          </p:spPr>
          <p:txBody>
            <a:bodyPr/>
            <a:lstStyle/>
            <a:p>
              <a:endParaRPr lang="en-GB"/>
            </a:p>
          </p:txBody>
        </p:sp>
        <p:sp>
          <p:nvSpPr>
            <p:cNvPr id="379224" name="Line 2392"/>
            <p:cNvSpPr>
              <a:spLocks noChangeShapeType="1"/>
            </p:cNvSpPr>
            <p:nvPr/>
          </p:nvSpPr>
          <p:spPr bwMode="auto">
            <a:xfrm>
              <a:off x="4476" y="2040"/>
              <a:ext cx="12" cy="1"/>
            </a:xfrm>
            <a:prstGeom prst="line">
              <a:avLst/>
            </a:prstGeom>
            <a:noFill/>
            <a:ln w="28575">
              <a:solidFill>
                <a:srgbClr val="FFFF00"/>
              </a:solidFill>
              <a:round/>
              <a:headEnd/>
              <a:tailEnd/>
            </a:ln>
          </p:spPr>
          <p:txBody>
            <a:bodyPr/>
            <a:lstStyle/>
            <a:p>
              <a:endParaRPr lang="en-GB"/>
            </a:p>
          </p:txBody>
        </p:sp>
        <p:sp>
          <p:nvSpPr>
            <p:cNvPr id="379225" name="Line 2393"/>
            <p:cNvSpPr>
              <a:spLocks noChangeShapeType="1"/>
            </p:cNvSpPr>
            <p:nvPr/>
          </p:nvSpPr>
          <p:spPr bwMode="auto">
            <a:xfrm>
              <a:off x="4488" y="2040"/>
              <a:ext cx="12" cy="1"/>
            </a:xfrm>
            <a:prstGeom prst="line">
              <a:avLst/>
            </a:prstGeom>
            <a:noFill/>
            <a:ln w="28575">
              <a:solidFill>
                <a:srgbClr val="FFFF00"/>
              </a:solidFill>
              <a:round/>
              <a:headEnd/>
              <a:tailEnd/>
            </a:ln>
          </p:spPr>
          <p:txBody>
            <a:bodyPr/>
            <a:lstStyle/>
            <a:p>
              <a:endParaRPr lang="en-GB"/>
            </a:p>
          </p:txBody>
        </p:sp>
        <p:sp>
          <p:nvSpPr>
            <p:cNvPr id="379226" name="Line 2394"/>
            <p:cNvSpPr>
              <a:spLocks noChangeShapeType="1"/>
            </p:cNvSpPr>
            <p:nvPr/>
          </p:nvSpPr>
          <p:spPr bwMode="auto">
            <a:xfrm>
              <a:off x="4500" y="2040"/>
              <a:ext cx="7" cy="1"/>
            </a:xfrm>
            <a:prstGeom prst="line">
              <a:avLst/>
            </a:prstGeom>
            <a:noFill/>
            <a:ln w="28575">
              <a:solidFill>
                <a:srgbClr val="FFFF00"/>
              </a:solidFill>
              <a:round/>
              <a:headEnd/>
              <a:tailEnd/>
            </a:ln>
          </p:spPr>
          <p:txBody>
            <a:bodyPr/>
            <a:lstStyle/>
            <a:p>
              <a:endParaRPr lang="en-GB"/>
            </a:p>
          </p:txBody>
        </p:sp>
        <p:sp>
          <p:nvSpPr>
            <p:cNvPr id="379227" name="Line 2395"/>
            <p:cNvSpPr>
              <a:spLocks noChangeShapeType="1"/>
            </p:cNvSpPr>
            <p:nvPr/>
          </p:nvSpPr>
          <p:spPr bwMode="auto">
            <a:xfrm>
              <a:off x="4507" y="2040"/>
              <a:ext cx="12" cy="1"/>
            </a:xfrm>
            <a:prstGeom prst="line">
              <a:avLst/>
            </a:prstGeom>
            <a:noFill/>
            <a:ln w="28575">
              <a:solidFill>
                <a:srgbClr val="FFFF00"/>
              </a:solidFill>
              <a:round/>
              <a:headEnd/>
              <a:tailEnd/>
            </a:ln>
          </p:spPr>
          <p:txBody>
            <a:bodyPr/>
            <a:lstStyle/>
            <a:p>
              <a:endParaRPr lang="en-GB"/>
            </a:p>
          </p:txBody>
        </p:sp>
        <p:sp>
          <p:nvSpPr>
            <p:cNvPr id="379228" name="Line 2396"/>
            <p:cNvSpPr>
              <a:spLocks noChangeShapeType="1"/>
            </p:cNvSpPr>
            <p:nvPr/>
          </p:nvSpPr>
          <p:spPr bwMode="auto">
            <a:xfrm>
              <a:off x="4519" y="2040"/>
              <a:ext cx="12" cy="1"/>
            </a:xfrm>
            <a:prstGeom prst="line">
              <a:avLst/>
            </a:prstGeom>
            <a:noFill/>
            <a:ln w="28575">
              <a:solidFill>
                <a:srgbClr val="FFFF00"/>
              </a:solidFill>
              <a:round/>
              <a:headEnd/>
              <a:tailEnd/>
            </a:ln>
          </p:spPr>
          <p:txBody>
            <a:bodyPr/>
            <a:lstStyle/>
            <a:p>
              <a:endParaRPr lang="en-GB"/>
            </a:p>
          </p:txBody>
        </p:sp>
        <p:sp>
          <p:nvSpPr>
            <p:cNvPr id="379229" name="Line 2397"/>
            <p:cNvSpPr>
              <a:spLocks noChangeShapeType="1"/>
            </p:cNvSpPr>
            <p:nvPr/>
          </p:nvSpPr>
          <p:spPr bwMode="auto">
            <a:xfrm>
              <a:off x="4531" y="2040"/>
              <a:ext cx="6" cy="1"/>
            </a:xfrm>
            <a:prstGeom prst="line">
              <a:avLst/>
            </a:prstGeom>
            <a:noFill/>
            <a:ln w="28575">
              <a:solidFill>
                <a:srgbClr val="FFFF00"/>
              </a:solidFill>
              <a:round/>
              <a:headEnd/>
              <a:tailEnd/>
            </a:ln>
          </p:spPr>
          <p:txBody>
            <a:bodyPr/>
            <a:lstStyle/>
            <a:p>
              <a:endParaRPr lang="en-GB"/>
            </a:p>
          </p:txBody>
        </p:sp>
        <p:sp>
          <p:nvSpPr>
            <p:cNvPr id="379230" name="Line 2398"/>
            <p:cNvSpPr>
              <a:spLocks noChangeShapeType="1"/>
            </p:cNvSpPr>
            <p:nvPr/>
          </p:nvSpPr>
          <p:spPr bwMode="auto">
            <a:xfrm>
              <a:off x="4537" y="2040"/>
              <a:ext cx="12" cy="1"/>
            </a:xfrm>
            <a:prstGeom prst="line">
              <a:avLst/>
            </a:prstGeom>
            <a:noFill/>
            <a:ln w="28575">
              <a:solidFill>
                <a:srgbClr val="FFFF00"/>
              </a:solidFill>
              <a:round/>
              <a:headEnd/>
              <a:tailEnd/>
            </a:ln>
          </p:spPr>
          <p:txBody>
            <a:bodyPr/>
            <a:lstStyle/>
            <a:p>
              <a:endParaRPr lang="en-GB"/>
            </a:p>
          </p:txBody>
        </p:sp>
        <p:sp>
          <p:nvSpPr>
            <p:cNvPr id="379231" name="Line 2399"/>
            <p:cNvSpPr>
              <a:spLocks noChangeShapeType="1"/>
            </p:cNvSpPr>
            <p:nvPr/>
          </p:nvSpPr>
          <p:spPr bwMode="auto">
            <a:xfrm>
              <a:off x="4549" y="2040"/>
              <a:ext cx="13" cy="1"/>
            </a:xfrm>
            <a:prstGeom prst="line">
              <a:avLst/>
            </a:prstGeom>
            <a:noFill/>
            <a:ln w="28575">
              <a:solidFill>
                <a:srgbClr val="FFFF00"/>
              </a:solidFill>
              <a:round/>
              <a:headEnd/>
              <a:tailEnd/>
            </a:ln>
          </p:spPr>
          <p:txBody>
            <a:bodyPr/>
            <a:lstStyle/>
            <a:p>
              <a:endParaRPr lang="en-GB"/>
            </a:p>
          </p:txBody>
        </p:sp>
        <p:sp>
          <p:nvSpPr>
            <p:cNvPr id="379232" name="Line 2400"/>
            <p:cNvSpPr>
              <a:spLocks noChangeShapeType="1"/>
            </p:cNvSpPr>
            <p:nvPr/>
          </p:nvSpPr>
          <p:spPr bwMode="auto">
            <a:xfrm>
              <a:off x="4562" y="2040"/>
              <a:ext cx="6" cy="1"/>
            </a:xfrm>
            <a:prstGeom prst="line">
              <a:avLst/>
            </a:prstGeom>
            <a:noFill/>
            <a:ln w="28575">
              <a:solidFill>
                <a:srgbClr val="FFFF00"/>
              </a:solidFill>
              <a:round/>
              <a:headEnd/>
              <a:tailEnd/>
            </a:ln>
          </p:spPr>
          <p:txBody>
            <a:bodyPr/>
            <a:lstStyle/>
            <a:p>
              <a:endParaRPr lang="en-GB"/>
            </a:p>
          </p:txBody>
        </p:sp>
        <p:sp>
          <p:nvSpPr>
            <p:cNvPr id="379233" name="Line 2401"/>
            <p:cNvSpPr>
              <a:spLocks noChangeShapeType="1"/>
            </p:cNvSpPr>
            <p:nvPr/>
          </p:nvSpPr>
          <p:spPr bwMode="auto">
            <a:xfrm>
              <a:off x="4568" y="2040"/>
              <a:ext cx="12" cy="1"/>
            </a:xfrm>
            <a:prstGeom prst="line">
              <a:avLst/>
            </a:prstGeom>
            <a:noFill/>
            <a:ln w="28575">
              <a:solidFill>
                <a:srgbClr val="FFFF00"/>
              </a:solidFill>
              <a:round/>
              <a:headEnd/>
              <a:tailEnd/>
            </a:ln>
          </p:spPr>
          <p:txBody>
            <a:bodyPr/>
            <a:lstStyle/>
            <a:p>
              <a:endParaRPr lang="en-GB"/>
            </a:p>
          </p:txBody>
        </p:sp>
        <p:sp>
          <p:nvSpPr>
            <p:cNvPr id="379234" name="Line 2402"/>
            <p:cNvSpPr>
              <a:spLocks noChangeShapeType="1"/>
            </p:cNvSpPr>
            <p:nvPr/>
          </p:nvSpPr>
          <p:spPr bwMode="auto">
            <a:xfrm>
              <a:off x="4580" y="2040"/>
              <a:ext cx="12" cy="1"/>
            </a:xfrm>
            <a:prstGeom prst="line">
              <a:avLst/>
            </a:prstGeom>
            <a:noFill/>
            <a:ln w="28575">
              <a:solidFill>
                <a:srgbClr val="FFFF00"/>
              </a:solidFill>
              <a:round/>
              <a:headEnd/>
              <a:tailEnd/>
            </a:ln>
          </p:spPr>
          <p:txBody>
            <a:bodyPr/>
            <a:lstStyle/>
            <a:p>
              <a:endParaRPr lang="en-GB"/>
            </a:p>
          </p:txBody>
        </p:sp>
        <p:sp>
          <p:nvSpPr>
            <p:cNvPr id="379235" name="Line 2403"/>
            <p:cNvSpPr>
              <a:spLocks noChangeShapeType="1"/>
            </p:cNvSpPr>
            <p:nvPr/>
          </p:nvSpPr>
          <p:spPr bwMode="auto">
            <a:xfrm>
              <a:off x="4592" y="2040"/>
              <a:ext cx="6" cy="1"/>
            </a:xfrm>
            <a:prstGeom prst="line">
              <a:avLst/>
            </a:prstGeom>
            <a:noFill/>
            <a:ln w="28575">
              <a:solidFill>
                <a:srgbClr val="FFFF00"/>
              </a:solidFill>
              <a:round/>
              <a:headEnd/>
              <a:tailEnd/>
            </a:ln>
          </p:spPr>
          <p:txBody>
            <a:bodyPr/>
            <a:lstStyle/>
            <a:p>
              <a:endParaRPr lang="en-GB"/>
            </a:p>
          </p:txBody>
        </p:sp>
        <p:sp>
          <p:nvSpPr>
            <p:cNvPr id="379236" name="Line 2404"/>
            <p:cNvSpPr>
              <a:spLocks noChangeShapeType="1"/>
            </p:cNvSpPr>
            <p:nvPr/>
          </p:nvSpPr>
          <p:spPr bwMode="auto">
            <a:xfrm>
              <a:off x="4598" y="2040"/>
              <a:ext cx="13" cy="1"/>
            </a:xfrm>
            <a:prstGeom prst="line">
              <a:avLst/>
            </a:prstGeom>
            <a:noFill/>
            <a:ln w="28575">
              <a:solidFill>
                <a:srgbClr val="FFFF00"/>
              </a:solidFill>
              <a:round/>
              <a:headEnd/>
              <a:tailEnd/>
            </a:ln>
          </p:spPr>
          <p:txBody>
            <a:bodyPr/>
            <a:lstStyle/>
            <a:p>
              <a:endParaRPr lang="en-GB"/>
            </a:p>
          </p:txBody>
        </p:sp>
        <p:sp>
          <p:nvSpPr>
            <p:cNvPr id="379237" name="Line 2405"/>
            <p:cNvSpPr>
              <a:spLocks noChangeShapeType="1"/>
            </p:cNvSpPr>
            <p:nvPr/>
          </p:nvSpPr>
          <p:spPr bwMode="auto">
            <a:xfrm>
              <a:off x="4611" y="2040"/>
              <a:ext cx="12" cy="1"/>
            </a:xfrm>
            <a:prstGeom prst="line">
              <a:avLst/>
            </a:prstGeom>
            <a:noFill/>
            <a:ln w="28575">
              <a:solidFill>
                <a:srgbClr val="FFFF00"/>
              </a:solidFill>
              <a:round/>
              <a:headEnd/>
              <a:tailEnd/>
            </a:ln>
          </p:spPr>
          <p:txBody>
            <a:bodyPr/>
            <a:lstStyle/>
            <a:p>
              <a:endParaRPr lang="en-GB"/>
            </a:p>
          </p:txBody>
        </p:sp>
        <p:sp>
          <p:nvSpPr>
            <p:cNvPr id="379238" name="Line 2406"/>
            <p:cNvSpPr>
              <a:spLocks noChangeShapeType="1"/>
            </p:cNvSpPr>
            <p:nvPr/>
          </p:nvSpPr>
          <p:spPr bwMode="auto">
            <a:xfrm>
              <a:off x="4623" y="2040"/>
              <a:ext cx="6" cy="1"/>
            </a:xfrm>
            <a:prstGeom prst="line">
              <a:avLst/>
            </a:prstGeom>
            <a:noFill/>
            <a:ln w="28575">
              <a:solidFill>
                <a:srgbClr val="FFFF00"/>
              </a:solidFill>
              <a:round/>
              <a:headEnd/>
              <a:tailEnd/>
            </a:ln>
          </p:spPr>
          <p:txBody>
            <a:bodyPr/>
            <a:lstStyle/>
            <a:p>
              <a:endParaRPr lang="en-GB"/>
            </a:p>
          </p:txBody>
        </p:sp>
        <p:sp>
          <p:nvSpPr>
            <p:cNvPr id="379239" name="Line 2407"/>
            <p:cNvSpPr>
              <a:spLocks noChangeShapeType="1"/>
            </p:cNvSpPr>
            <p:nvPr/>
          </p:nvSpPr>
          <p:spPr bwMode="auto">
            <a:xfrm>
              <a:off x="4629" y="2040"/>
              <a:ext cx="12" cy="1"/>
            </a:xfrm>
            <a:prstGeom prst="line">
              <a:avLst/>
            </a:prstGeom>
            <a:noFill/>
            <a:ln w="28575">
              <a:solidFill>
                <a:srgbClr val="FFFF00"/>
              </a:solidFill>
              <a:round/>
              <a:headEnd/>
              <a:tailEnd/>
            </a:ln>
          </p:spPr>
          <p:txBody>
            <a:bodyPr/>
            <a:lstStyle/>
            <a:p>
              <a:endParaRPr lang="en-GB"/>
            </a:p>
          </p:txBody>
        </p:sp>
        <p:sp>
          <p:nvSpPr>
            <p:cNvPr id="379240" name="Line 2408"/>
            <p:cNvSpPr>
              <a:spLocks noChangeShapeType="1"/>
            </p:cNvSpPr>
            <p:nvPr/>
          </p:nvSpPr>
          <p:spPr bwMode="auto">
            <a:xfrm>
              <a:off x="4641" y="2040"/>
              <a:ext cx="12" cy="1"/>
            </a:xfrm>
            <a:prstGeom prst="line">
              <a:avLst/>
            </a:prstGeom>
            <a:noFill/>
            <a:ln w="28575">
              <a:solidFill>
                <a:srgbClr val="FFFF00"/>
              </a:solidFill>
              <a:round/>
              <a:headEnd/>
              <a:tailEnd/>
            </a:ln>
          </p:spPr>
          <p:txBody>
            <a:bodyPr/>
            <a:lstStyle/>
            <a:p>
              <a:endParaRPr lang="en-GB"/>
            </a:p>
          </p:txBody>
        </p:sp>
        <p:sp>
          <p:nvSpPr>
            <p:cNvPr id="379241" name="Line 2409"/>
            <p:cNvSpPr>
              <a:spLocks noChangeShapeType="1"/>
            </p:cNvSpPr>
            <p:nvPr/>
          </p:nvSpPr>
          <p:spPr bwMode="auto">
            <a:xfrm>
              <a:off x="4653" y="2040"/>
              <a:ext cx="7" cy="1"/>
            </a:xfrm>
            <a:prstGeom prst="line">
              <a:avLst/>
            </a:prstGeom>
            <a:noFill/>
            <a:ln w="28575">
              <a:solidFill>
                <a:srgbClr val="FFFF00"/>
              </a:solidFill>
              <a:round/>
              <a:headEnd/>
              <a:tailEnd/>
            </a:ln>
          </p:spPr>
          <p:txBody>
            <a:bodyPr/>
            <a:lstStyle/>
            <a:p>
              <a:endParaRPr lang="en-GB"/>
            </a:p>
          </p:txBody>
        </p:sp>
        <p:sp>
          <p:nvSpPr>
            <p:cNvPr id="379242" name="Line 2410"/>
            <p:cNvSpPr>
              <a:spLocks noChangeShapeType="1"/>
            </p:cNvSpPr>
            <p:nvPr/>
          </p:nvSpPr>
          <p:spPr bwMode="auto">
            <a:xfrm>
              <a:off x="4660" y="2040"/>
              <a:ext cx="12" cy="1"/>
            </a:xfrm>
            <a:prstGeom prst="line">
              <a:avLst/>
            </a:prstGeom>
            <a:noFill/>
            <a:ln w="28575">
              <a:solidFill>
                <a:srgbClr val="FFFF00"/>
              </a:solidFill>
              <a:round/>
              <a:headEnd/>
              <a:tailEnd/>
            </a:ln>
          </p:spPr>
          <p:txBody>
            <a:bodyPr/>
            <a:lstStyle/>
            <a:p>
              <a:endParaRPr lang="en-GB"/>
            </a:p>
          </p:txBody>
        </p:sp>
        <p:sp>
          <p:nvSpPr>
            <p:cNvPr id="379243" name="Line 2411"/>
            <p:cNvSpPr>
              <a:spLocks noChangeShapeType="1"/>
            </p:cNvSpPr>
            <p:nvPr/>
          </p:nvSpPr>
          <p:spPr bwMode="auto">
            <a:xfrm>
              <a:off x="4672" y="2040"/>
              <a:ext cx="12" cy="1"/>
            </a:xfrm>
            <a:prstGeom prst="line">
              <a:avLst/>
            </a:prstGeom>
            <a:noFill/>
            <a:ln w="28575">
              <a:solidFill>
                <a:srgbClr val="FFFF00"/>
              </a:solidFill>
              <a:round/>
              <a:headEnd/>
              <a:tailEnd/>
            </a:ln>
          </p:spPr>
          <p:txBody>
            <a:bodyPr/>
            <a:lstStyle/>
            <a:p>
              <a:endParaRPr lang="en-GB"/>
            </a:p>
          </p:txBody>
        </p:sp>
        <p:sp>
          <p:nvSpPr>
            <p:cNvPr id="379244" name="Line 2412"/>
            <p:cNvSpPr>
              <a:spLocks noChangeShapeType="1"/>
            </p:cNvSpPr>
            <p:nvPr/>
          </p:nvSpPr>
          <p:spPr bwMode="auto">
            <a:xfrm>
              <a:off x="4684" y="2040"/>
              <a:ext cx="6" cy="1"/>
            </a:xfrm>
            <a:prstGeom prst="line">
              <a:avLst/>
            </a:prstGeom>
            <a:noFill/>
            <a:ln w="28575">
              <a:solidFill>
                <a:srgbClr val="FFFF00"/>
              </a:solidFill>
              <a:round/>
              <a:headEnd/>
              <a:tailEnd/>
            </a:ln>
          </p:spPr>
          <p:txBody>
            <a:bodyPr/>
            <a:lstStyle/>
            <a:p>
              <a:endParaRPr lang="en-GB"/>
            </a:p>
          </p:txBody>
        </p:sp>
        <p:sp>
          <p:nvSpPr>
            <p:cNvPr id="379245" name="Line 2413"/>
            <p:cNvSpPr>
              <a:spLocks noChangeShapeType="1"/>
            </p:cNvSpPr>
            <p:nvPr/>
          </p:nvSpPr>
          <p:spPr bwMode="auto">
            <a:xfrm>
              <a:off x="4690" y="2040"/>
              <a:ext cx="12" cy="1"/>
            </a:xfrm>
            <a:prstGeom prst="line">
              <a:avLst/>
            </a:prstGeom>
            <a:noFill/>
            <a:ln w="28575">
              <a:solidFill>
                <a:srgbClr val="FFFF00"/>
              </a:solidFill>
              <a:round/>
              <a:headEnd/>
              <a:tailEnd/>
            </a:ln>
          </p:spPr>
          <p:txBody>
            <a:bodyPr/>
            <a:lstStyle/>
            <a:p>
              <a:endParaRPr lang="en-GB"/>
            </a:p>
          </p:txBody>
        </p:sp>
        <p:sp>
          <p:nvSpPr>
            <p:cNvPr id="379246" name="Line 2414"/>
            <p:cNvSpPr>
              <a:spLocks noChangeShapeType="1"/>
            </p:cNvSpPr>
            <p:nvPr/>
          </p:nvSpPr>
          <p:spPr bwMode="auto">
            <a:xfrm>
              <a:off x="4702" y="2040"/>
              <a:ext cx="13" cy="1"/>
            </a:xfrm>
            <a:prstGeom prst="line">
              <a:avLst/>
            </a:prstGeom>
            <a:noFill/>
            <a:ln w="28575">
              <a:solidFill>
                <a:srgbClr val="FFFF00"/>
              </a:solidFill>
              <a:round/>
              <a:headEnd/>
              <a:tailEnd/>
            </a:ln>
          </p:spPr>
          <p:txBody>
            <a:bodyPr/>
            <a:lstStyle/>
            <a:p>
              <a:endParaRPr lang="en-GB"/>
            </a:p>
          </p:txBody>
        </p:sp>
        <p:sp>
          <p:nvSpPr>
            <p:cNvPr id="379247" name="Line 2415"/>
            <p:cNvSpPr>
              <a:spLocks noChangeShapeType="1"/>
            </p:cNvSpPr>
            <p:nvPr/>
          </p:nvSpPr>
          <p:spPr bwMode="auto">
            <a:xfrm>
              <a:off x="4715" y="2040"/>
              <a:ext cx="6" cy="1"/>
            </a:xfrm>
            <a:prstGeom prst="line">
              <a:avLst/>
            </a:prstGeom>
            <a:noFill/>
            <a:ln w="28575">
              <a:solidFill>
                <a:srgbClr val="FFFF00"/>
              </a:solidFill>
              <a:round/>
              <a:headEnd/>
              <a:tailEnd/>
            </a:ln>
          </p:spPr>
          <p:txBody>
            <a:bodyPr/>
            <a:lstStyle/>
            <a:p>
              <a:endParaRPr lang="en-GB"/>
            </a:p>
          </p:txBody>
        </p:sp>
        <p:sp>
          <p:nvSpPr>
            <p:cNvPr id="379248" name="Line 2416"/>
            <p:cNvSpPr>
              <a:spLocks noChangeShapeType="1"/>
            </p:cNvSpPr>
            <p:nvPr/>
          </p:nvSpPr>
          <p:spPr bwMode="auto">
            <a:xfrm>
              <a:off x="4721" y="2040"/>
              <a:ext cx="12" cy="1"/>
            </a:xfrm>
            <a:prstGeom prst="line">
              <a:avLst/>
            </a:prstGeom>
            <a:noFill/>
            <a:ln w="28575">
              <a:solidFill>
                <a:srgbClr val="FFFF00"/>
              </a:solidFill>
              <a:round/>
              <a:headEnd/>
              <a:tailEnd/>
            </a:ln>
          </p:spPr>
          <p:txBody>
            <a:bodyPr/>
            <a:lstStyle/>
            <a:p>
              <a:endParaRPr lang="en-GB"/>
            </a:p>
          </p:txBody>
        </p:sp>
        <p:sp>
          <p:nvSpPr>
            <p:cNvPr id="379249" name="Line 2417"/>
            <p:cNvSpPr>
              <a:spLocks noChangeShapeType="1"/>
            </p:cNvSpPr>
            <p:nvPr/>
          </p:nvSpPr>
          <p:spPr bwMode="auto">
            <a:xfrm>
              <a:off x="4733" y="2040"/>
              <a:ext cx="6" cy="1"/>
            </a:xfrm>
            <a:prstGeom prst="line">
              <a:avLst/>
            </a:prstGeom>
            <a:noFill/>
            <a:ln w="28575">
              <a:solidFill>
                <a:srgbClr val="FFFF00"/>
              </a:solidFill>
              <a:round/>
              <a:headEnd/>
              <a:tailEnd/>
            </a:ln>
          </p:spPr>
          <p:txBody>
            <a:bodyPr/>
            <a:lstStyle/>
            <a:p>
              <a:endParaRPr lang="en-GB"/>
            </a:p>
          </p:txBody>
        </p:sp>
        <p:sp>
          <p:nvSpPr>
            <p:cNvPr id="379250" name="Line 2418"/>
            <p:cNvSpPr>
              <a:spLocks noChangeShapeType="1"/>
            </p:cNvSpPr>
            <p:nvPr/>
          </p:nvSpPr>
          <p:spPr bwMode="auto">
            <a:xfrm>
              <a:off x="4739" y="2040"/>
              <a:ext cx="12" cy="1"/>
            </a:xfrm>
            <a:prstGeom prst="line">
              <a:avLst/>
            </a:prstGeom>
            <a:noFill/>
            <a:ln w="28575">
              <a:solidFill>
                <a:srgbClr val="FFFF00"/>
              </a:solidFill>
              <a:round/>
              <a:headEnd/>
              <a:tailEnd/>
            </a:ln>
          </p:spPr>
          <p:txBody>
            <a:bodyPr/>
            <a:lstStyle/>
            <a:p>
              <a:endParaRPr lang="en-GB"/>
            </a:p>
          </p:txBody>
        </p:sp>
        <p:sp>
          <p:nvSpPr>
            <p:cNvPr id="379251" name="Line 2419"/>
            <p:cNvSpPr>
              <a:spLocks noChangeShapeType="1"/>
            </p:cNvSpPr>
            <p:nvPr/>
          </p:nvSpPr>
          <p:spPr bwMode="auto">
            <a:xfrm>
              <a:off x="4751" y="2040"/>
              <a:ext cx="13" cy="1"/>
            </a:xfrm>
            <a:prstGeom prst="line">
              <a:avLst/>
            </a:prstGeom>
            <a:noFill/>
            <a:ln w="28575">
              <a:solidFill>
                <a:srgbClr val="FFFF00"/>
              </a:solidFill>
              <a:round/>
              <a:headEnd/>
              <a:tailEnd/>
            </a:ln>
          </p:spPr>
          <p:txBody>
            <a:bodyPr/>
            <a:lstStyle/>
            <a:p>
              <a:endParaRPr lang="en-GB"/>
            </a:p>
          </p:txBody>
        </p:sp>
        <p:sp>
          <p:nvSpPr>
            <p:cNvPr id="379252" name="Line 2420"/>
            <p:cNvSpPr>
              <a:spLocks noChangeShapeType="1"/>
            </p:cNvSpPr>
            <p:nvPr/>
          </p:nvSpPr>
          <p:spPr bwMode="auto">
            <a:xfrm>
              <a:off x="4764" y="2040"/>
              <a:ext cx="6" cy="1"/>
            </a:xfrm>
            <a:prstGeom prst="line">
              <a:avLst/>
            </a:prstGeom>
            <a:noFill/>
            <a:ln w="28575">
              <a:solidFill>
                <a:srgbClr val="FFFF00"/>
              </a:solidFill>
              <a:round/>
              <a:headEnd/>
              <a:tailEnd/>
            </a:ln>
          </p:spPr>
          <p:txBody>
            <a:bodyPr/>
            <a:lstStyle/>
            <a:p>
              <a:endParaRPr lang="en-GB"/>
            </a:p>
          </p:txBody>
        </p:sp>
        <p:sp>
          <p:nvSpPr>
            <p:cNvPr id="379253" name="Line 2421"/>
            <p:cNvSpPr>
              <a:spLocks noChangeShapeType="1"/>
            </p:cNvSpPr>
            <p:nvPr/>
          </p:nvSpPr>
          <p:spPr bwMode="auto">
            <a:xfrm>
              <a:off x="4770" y="2040"/>
              <a:ext cx="12" cy="1"/>
            </a:xfrm>
            <a:prstGeom prst="line">
              <a:avLst/>
            </a:prstGeom>
            <a:noFill/>
            <a:ln w="28575">
              <a:solidFill>
                <a:srgbClr val="FFFF00"/>
              </a:solidFill>
              <a:round/>
              <a:headEnd/>
              <a:tailEnd/>
            </a:ln>
          </p:spPr>
          <p:txBody>
            <a:bodyPr/>
            <a:lstStyle/>
            <a:p>
              <a:endParaRPr lang="en-GB"/>
            </a:p>
          </p:txBody>
        </p:sp>
        <p:sp>
          <p:nvSpPr>
            <p:cNvPr id="379254" name="Line 2422"/>
            <p:cNvSpPr>
              <a:spLocks noChangeShapeType="1"/>
            </p:cNvSpPr>
            <p:nvPr/>
          </p:nvSpPr>
          <p:spPr bwMode="auto">
            <a:xfrm>
              <a:off x="4782" y="2040"/>
              <a:ext cx="12" cy="1"/>
            </a:xfrm>
            <a:prstGeom prst="line">
              <a:avLst/>
            </a:prstGeom>
            <a:noFill/>
            <a:ln w="28575">
              <a:solidFill>
                <a:srgbClr val="FFFF00"/>
              </a:solidFill>
              <a:round/>
              <a:headEnd/>
              <a:tailEnd/>
            </a:ln>
          </p:spPr>
          <p:txBody>
            <a:bodyPr/>
            <a:lstStyle/>
            <a:p>
              <a:endParaRPr lang="en-GB"/>
            </a:p>
          </p:txBody>
        </p:sp>
        <p:sp>
          <p:nvSpPr>
            <p:cNvPr id="379255" name="Line 2423"/>
            <p:cNvSpPr>
              <a:spLocks noChangeShapeType="1"/>
            </p:cNvSpPr>
            <p:nvPr/>
          </p:nvSpPr>
          <p:spPr bwMode="auto">
            <a:xfrm>
              <a:off x="4794" y="2040"/>
              <a:ext cx="6" cy="1"/>
            </a:xfrm>
            <a:prstGeom prst="line">
              <a:avLst/>
            </a:prstGeom>
            <a:noFill/>
            <a:ln w="28575">
              <a:solidFill>
                <a:srgbClr val="FFFF00"/>
              </a:solidFill>
              <a:round/>
              <a:headEnd/>
              <a:tailEnd/>
            </a:ln>
          </p:spPr>
          <p:txBody>
            <a:bodyPr/>
            <a:lstStyle/>
            <a:p>
              <a:endParaRPr lang="en-GB"/>
            </a:p>
          </p:txBody>
        </p:sp>
        <p:sp>
          <p:nvSpPr>
            <p:cNvPr id="379256" name="Line 2424"/>
            <p:cNvSpPr>
              <a:spLocks noChangeShapeType="1"/>
            </p:cNvSpPr>
            <p:nvPr/>
          </p:nvSpPr>
          <p:spPr bwMode="auto">
            <a:xfrm>
              <a:off x="4800" y="2040"/>
              <a:ext cx="12" cy="1"/>
            </a:xfrm>
            <a:prstGeom prst="line">
              <a:avLst/>
            </a:prstGeom>
            <a:noFill/>
            <a:ln w="28575">
              <a:solidFill>
                <a:srgbClr val="FFFF00"/>
              </a:solidFill>
              <a:round/>
              <a:headEnd/>
              <a:tailEnd/>
            </a:ln>
          </p:spPr>
          <p:txBody>
            <a:bodyPr/>
            <a:lstStyle/>
            <a:p>
              <a:endParaRPr lang="en-GB"/>
            </a:p>
          </p:txBody>
        </p:sp>
        <p:sp>
          <p:nvSpPr>
            <p:cNvPr id="379257" name="Line 2425"/>
            <p:cNvSpPr>
              <a:spLocks noChangeShapeType="1"/>
            </p:cNvSpPr>
            <p:nvPr/>
          </p:nvSpPr>
          <p:spPr bwMode="auto">
            <a:xfrm>
              <a:off x="4812" y="2040"/>
              <a:ext cx="13" cy="1"/>
            </a:xfrm>
            <a:prstGeom prst="line">
              <a:avLst/>
            </a:prstGeom>
            <a:noFill/>
            <a:ln w="28575">
              <a:solidFill>
                <a:srgbClr val="FFFF00"/>
              </a:solidFill>
              <a:round/>
              <a:headEnd/>
              <a:tailEnd/>
            </a:ln>
          </p:spPr>
          <p:txBody>
            <a:bodyPr/>
            <a:lstStyle/>
            <a:p>
              <a:endParaRPr lang="en-GB"/>
            </a:p>
          </p:txBody>
        </p:sp>
        <p:sp>
          <p:nvSpPr>
            <p:cNvPr id="379258" name="Line 2426"/>
            <p:cNvSpPr>
              <a:spLocks noChangeShapeType="1"/>
            </p:cNvSpPr>
            <p:nvPr/>
          </p:nvSpPr>
          <p:spPr bwMode="auto">
            <a:xfrm>
              <a:off x="4825" y="2040"/>
              <a:ext cx="6" cy="1"/>
            </a:xfrm>
            <a:prstGeom prst="line">
              <a:avLst/>
            </a:prstGeom>
            <a:noFill/>
            <a:ln w="28575">
              <a:solidFill>
                <a:srgbClr val="FFFF00"/>
              </a:solidFill>
              <a:round/>
              <a:headEnd/>
              <a:tailEnd/>
            </a:ln>
          </p:spPr>
          <p:txBody>
            <a:bodyPr/>
            <a:lstStyle/>
            <a:p>
              <a:endParaRPr lang="en-GB"/>
            </a:p>
          </p:txBody>
        </p:sp>
        <p:sp>
          <p:nvSpPr>
            <p:cNvPr id="379259" name="Line 2427"/>
            <p:cNvSpPr>
              <a:spLocks noChangeShapeType="1"/>
            </p:cNvSpPr>
            <p:nvPr/>
          </p:nvSpPr>
          <p:spPr bwMode="auto">
            <a:xfrm>
              <a:off x="4831" y="2040"/>
              <a:ext cx="12" cy="1"/>
            </a:xfrm>
            <a:prstGeom prst="line">
              <a:avLst/>
            </a:prstGeom>
            <a:noFill/>
            <a:ln w="28575">
              <a:solidFill>
                <a:srgbClr val="FFFF00"/>
              </a:solidFill>
              <a:round/>
              <a:headEnd/>
              <a:tailEnd/>
            </a:ln>
          </p:spPr>
          <p:txBody>
            <a:bodyPr/>
            <a:lstStyle/>
            <a:p>
              <a:endParaRPr lang="en-GB"/>
            </a:p>
          </p:txBody>
        </p:sp>
        <p:sp>
          <p:nvSpPr>
            <p:cNvPr id="379260" name="Line 2428"/>
            <p:cNvSpPr>
              <a:spLocks noChangeShapeType="1"/>
            </p:cNvSpPr>
            <p:nvPr/>
          </p:nvSpPr>
          <p:spPr bwMode="auto">
            <a:xfrm>
              <a:off x="4843" y="2040"/>
              <a:ext cx="12" cy="1"/>
            </a:xfrm>
            <a:prstGeom prst="line">
              <a:avLst/>
            </a:prstGeom>
            <a:noFill/>
            <a:ln w="28575">
              <a:solidFill>
                <a:srgbClr val="FFFF00"/>
              </a:solidFill>
              <a:round/>
              <a:headEnd/>
              <a:tailEnd/>
            </a:ln>
          </p:spPr>
          <p:txBody>
            <a:bodyPr/>
            <a:lstStyle/>
            <a:p>
              <a:endParaRPr lang="en-GB"/>
            </a:p>
          </p:txBody>
        </p:sp>
      </p:grpSp>
      <p:grpSp>
        <p:nvGrpSpPr>
          <p:cNvPr id="379462" name="Group 2630"/>
          <p:cNvGrpSpPr>
            <a:grpSpLocks/>
          </p:cNvGrpSpPr>
          <p:nvPr/>
        </p:nvGrpSpPr>
        <p:grpSpPr bwMode="auto">
          <a:xfrm>
            <a:off x="4572000" y="3122613"/>
            <a:ext cx="3213100" cy="117475"/>
            <a:chOff x="2880" y="1967"/>
            <a:chExt cx="2024" cy="74"/>
          </a:xfrm>
        </p:grpSpPr>
        <p:sp>
          <p:nvSpPr>
            <p:cNvPr id="379262" name="Line 2430"/>
            <p:cNvSpPr>
              <a:spLocks noChangeShapeType="1"/>
            </p:cNvSpPr>
            <p:nvPr/>
          </p:nvSpPr>
          <p:spPr bwMode="auto">
            <a:xfrm>
              <a:off x="4855" y="2040"/>
              <a:ext cx="6" cy="1"/>
            </a:xfrm>
            <a:prstGeom prst="line">
              <a:avLst/>
            </a:prstGeom>
            <a:noFill/>
            <a:ln w="28575">
              <a:solidFill>
                <a:srgbClr val="FFFF00"/>
              </a:solidFill>
              <a:round/>
              <a:headEnd/>
              <a:tailEnd/>
            </a:ln>
          </p:spPr>
          <p:txBody>
            <a:bodyPr/>
            <a:lstStyle/>
            <a:p>
              <a:endParaRPr lang="en-GB"/>
            </a:p>
          </p:txBody>
        </p:sp>
        <p:sp>
          <p:nvSpPr>
            <p:cNvPr id="379263" name="Line 2431"/>
            <p:cNvSpPr>
              <a:spLocks noChangeShapeType="1"/>
            </p:cNvSpPr>
            <p:nvPr/>
          </p:nvSpPr>
          <p:spPr bwMode="auto">
            <a:xfrm>
              <a:off x="4861" y="2040"/>
              <a:ext cx="13" cy="1"/>
            </a:xfrm>
            <a:prstGeom prst="line">
              <a:avLst/>
            </a:prstGeom>
            <a:noFill/>
            <a:ln w="28575">
              <a:solidFill>
                <a:srgbClr val="FFFF00"/>
              </a:solidFill>
              <a:round/>
              <a:headEnd/>
              <a:tailEnd/>
            </a:ln>
          </p:spPr>
          <p:txBody>
            <a:bodyPr/>
            <a:lstStyle/>
            <a:p>
              <a:endParaRPr lang="en-GB"/>
            </a:p>
          </p:txBody>
        </p:sp>
        <p:sp>
          <p:nvSpPr>
            <p:cNvPr id="379264" name="Line 2432"/>
            <p:cNvSpPr>
              <a:spLocks noChangeShapeType="1"/>
            </p:cNvSpPr>
            <p:nvPr/>
          </p:nvSpPr>
          <p:spPr bwMode="auto">
            <a:xfrm>
              <a:off x="4874" y="2040"/>
              <a:ext cx="12" cy="1"/>
            </a:xfrm>
            <a:prstGeom prst="line">
              <a:avLst/>
            </a:prstGeom>
            <a:noFill/>
            <a:ln w="28575">
              <a:solidFill>
                <a:srgbClr val="FFFF00"/>
              </a:solidFill>
              <a:round/>
              <a:headEnd/>
              <a:tailEnd/>
            </a:ln>
          </p:spPr>
          <p:txBody>
            <a:bodyPr/>
            <a:lstStyle/>
            <a:p>
              <a:endParaRPr lang="en-GB"/>
            </a:p>
          </p:txBody>
        </p:sp>
        <p:sp>
          <p:nvSpPr>
            <p:cNvPr id="379265" name="Line 2433"/>
            <p:cNvSpPr>
              <a:spLocks noChangeShapeType="1"/>
            </p:cNvSpPr>
            <p:nvPr/>
          </p:nvSpPr>
          <p:spPr bwMode="auto">
            <a:xfrm>
              <a:off x="4886" y="2040"/>
              <a:ext cx="6" cy="1"/>
            </a:xfrm>
            <a:prstGeom prst="line">
              <a:avLst/>
            </a:prstGeom>
            <a:noFill/>
            <a:ln w="28575">
              <a:solidFill>
                <a:srgbClr val="FFFF00"/>
              </a:solidFill>
              <a:round/>
              <a:headEnd/>
              <a:tailEnd/>
            </a:ln>
          </p:spPr>
          <p:txBody>
            <a:bodyPr/>
            <a:lstStyle/>
            <a:p>
              <a:endParaRPr lang="en-GB"/>
            </a:p>
          </p:txBody>
        </p:sp>
        <p:sp>
          <p:nvSpPr>
            <p:cNvPr id="379266" name="Line 2434"/>
            <p:cNvSpPr>
              <a:spLocks noChangeShapeType="1"/>
            </p:cNvSpPr>
            <p:nvPr/>
          </p:nvSpPr>
          <p:spPr bwMode="auto">
            <a:xfrm>
              <a:off x="4892" y="2040"/>
              <a:ext cx="12" cy="1"/>
            </a:xfrm>
            <a:prstGeom prst="line">
              <a:avLst/>
            </a:prstGeom>
            <a:noFill/>
            <a:ln w="28575">
              <a:solidFill>
                <a:srgbClr val="FFFF00"/>
              </a:solidFill>
              <a:round/>
              <a:headEnd/>
              <a:tailEnd/>
            </a:ln>
          </p:spPr>
          <p:txBody>
            <a:bodyPr/>
            <a:lstStyle/>
            <a:p>
              <a:endParaRPr lang="en-GB"/>
            </a:p>
          </p:txBody>
        </p:sp>
        <p:sp>
          <p:nvSpPr>
            <p:cNvPr id="379267" name="Line 2435"/>
            <p:cNvSpPr>
              <a:spLocks noChangeShapeType="1"/>
            </p:cNvSpPr>
            <p:nvPr/>
          </p:nvSpPr>
          <p:spPr bwMode="auto">
            <a:xfrm>
              <a:off x="2880" y="2022"/>
              <a:ext cx="6" cy="1"/>
            </a:xfrm>
            <a:prstGeom prst="line">
              <a:avLst/>
            </a:prstGeom>
            <a:noFill/>
            <a:ln w="28575">
              <a:solidFill>
                <a:srgbClr val="000080"/>
              </a:solidFill>
              <a:round/>
              <a:headEnd/>
              <a:tailEnd/>
            </a:ln>
          </p:spPr>
          <p:txBody>
            <a:bodyPr/>
            <a:lstStyle/>
            <a:p>
              <a:endParaRPr lang="en-GB"/>
            </a:p>
          </p:txBody>
        </p:sp>
        <p:sp>
          <p:nvSpPr>
            <p:cNvPr id="379268" name="Line 2436"/>
            <p:cNvSpPr>
              <a:spLocks noChangeShapeType="1"/>
            </p:cNvSpPr>
            <p:nvPr/>
          </p:nvSpPr>
          <p:spPr bwMode="auto">
            <a:xfrm flipV="1">
              <a:off x="2886" y="2016"/>
              <a:ext cx="12" cy="6"/>
            </a:xfrm>
            <a:prstGeom prst="line">
              <a:avLst/>
            </a:prstGeom>
            <a:noFill/>
            <a:ln w="28575">
              <a:solidFill>
                <a:srgbClr val="000080"/>
              </a:solidFill>
              <a:round/>
              <a:headEnd/>
              <a:tailEnd/>
            </a:ln>
          </p:spPr>
          <p:txBody>
            <a:bodyPr/>
            <a:lstStyle/>
            <a:p>
              <a:endParaRPr lang="en-GB"/>
            </a:p>
          </p:txBody>
        </p:sp>
        <p:sp>
          <p:nvSpPr>
            <p:cNvPr id="379269" name="Line 2437"/>
            <p:cNvSpPr>
              <a:spLocks noChangeShapeType="1"/>
            </p:cNvSpPr>
            <p:nvPr/>
          </p:nvSpPr>
          <p:spPr bwMode="auto">
            <a:xfrm>
              <a:off x="2898" y="2016"/>
              <a:ext cx="6" cy="1"/>
            </a:xfrm>
            <a:prstGeom prst="line">
              <a:avLst/>
            </a:prstGeom>
            <a:noFill/>
            <a:ln w="28575">
              <a:solidFill>
                <a:srgbClr val="000080"/>
              </a:solidFill>
              <a:round/>
              <a:headEnd/>
              <a:tailEnd/>
            </a:ln>
          </p:spPr>
          <p:txBody>
            <a:bodyPr/>
            <a:lstStyle/>
            <a:p>
              <a:endParaRPr lang="en-GB"/>
            </a:p>
          </p:txBody>
        </p:sp>
        <p:sp>
          <p:nvSpPr>
            <p:cNvPr id="379270" name="Line 2438"/>
            <p:cNvSpPr>
              <a:spLocks noChangeShapeType="1"/>
            </p:cNvSpPr>
            <p:nvPr/>
          </p:nvSpPr>
          <p:spPr bwMode="auto">
            <a:xfrm flipV="1">
              <a:off x="2904" y="2010"/>
              <a:ext cx="12" cy="6"/>
            </a:xfrm>
            <a:prstGeom prst="line">
              <a:avLst/>
            </a:prstGeom>
            <a:noFill/>
            <a:ln w="28575">
              <a:solidFill>
                <a:srgbClr val="000080"/>
              </a:solidFill>
              <a:round/>
              <a:headEnd/>
              <a:tailEnd/>
            </a:ln>
          </p:spPr>
          <p:txBody>
            <a:bodyPr/>
            <a:lstStyle/>
            <a:p>
              <a:endParaRPr lang="en-GB"/>
            </a:p>
          </p:txBody>
        </p:sp>
        <p:sp>
          <p:nvSpPr>
            <p:cNvPr id="379271" name="Line 2439"/>
            <p:cNvSpPr>
              <a:spLocks noChangeShapeType="1"/>
            </p:cNvSpPr>
            <p:nvPr/>
          </p:nvSpPr>
          <p:spPr bwMode="auto">
            <a:xfrm>
              <a:off x="2916" y="2010"/>
              <a:ext cx="12" cy="1"/>
            </a:xfrm>
            <a:prstGeom prst="line">
              <a:avLst/>
            </a:prstGeom>
            <a:noFill/>
            <a:ln w="28575">
              <a:solidFill>
                <a:srgbClr val="000080"/>
              </a:solidFill>
              <a:round/>
              <a:headEnd/>
              <a:tailEnd/>
            </a:ln>
          </p:spPr>
          <p:txBody>
            <a:bodyPr/>
            <a:lstStyle/>
            <a:p>
              <a:endParaRPr lang="en-GB"/>
            </a:p>
          </p:txBody>
        </p:sp>
        <p:sp>
          <p:nvSpPr>
            <p:cNvPr id="379272" name="Line 2440"/>
            <p:cNvSpPr>
              <a:spLocks noChangeShapeType="1"/>
            </p:cNvSpPr>
            <p:nvPr/>
          </p:nvSpPr>
          <p:spPr bwMode="auto">
            <a:xfrm>
              <a:off x="2928" y="2010"/>
              <a:ext cx="7" cy="1"/>
            </a:xfrm>
            <a:prstGeom prst="line">
              <a:avLst/>
            </a:prstGeom>
            <a:noFill/>
            <a:ln w="28575">
              <a:solidFill>
                <a:srgbClr val="000080"/>
              </a:solidFill>
              <a:round/>
              <a:headEnd/>
              <a:tailEnd/>
            </a:ln>
          </p:spPr>
          <p:txBody>
            <a:bodyPr/>
            <a:lstStyle/>
            <a:p>
              <a:endParaRPr lang="en-GB"/>
            </a:p>
          </p:txBody>
        </p:sp>
        <p:sp>
          <p:nvSpPr>
            <p:cNvPr id="379273" name="Line 2441"/>
            <p:cNvSpPr>
              <a:spLocks noChangeShapeType="1"/>
            </p:cNvSpPr>
            <p:nvPr/>
          </p:nvSpPr>
          <p:spPr bwMode="auto">
            <a:xfrm flipV="1">
              <a:off x="2935" y="2004"/>
              <a:ext cx="12" cy="6"/>
            </a:xfrm>
            <a:prstGeom prst="line">
              <a:avLst/>
            </a:prstGeom>
            <a:noFill/>
            <a:ln w="28575">
              <a:solidFill>
                <a:srgbClr val="000080"/>
              </a:solidFill>
              <a:round/>
              <a:headEnd/>
              <a:tailEnd/>
            </a:ln>
          </p:spPr>
          <p:txBody>
            <a:bodyPr/>
            <a:lstStyle/>
            <a:p>
              <a:endParaRPr lang="en-GB"/>
            </a:p>
          </p:txBody>
        </p:sp>
        <p:sp>
          <p:nvSpPr>
            <p:cNvPr id="379274" name="Line 2442"/>
            <p:cNvSpPr>
              <a:spLocks noChangeShapeType="1"/>
            </p:cNvSpPr>
            <p:nvPr/>
          </p:nvSpPr>
          <p:spPr bwMode="auto">
            <a:xfrm>
              <a:off x="2947" y="2004"/>
              <a:ext cx="12" cy="1"/>
            </a:xfrm>
            <a:prstGeom prst="line">
              <a:avLst/>
            </a:prstGeom>
            <a:noFill/>
            <a:ln w="28575">
              <a:solidFill>
                <a:srgbClr val="000080"/>
              </a:solidFill>
              <a:round/>
              <a:headEnd/>
              <a:tailEnd/>
            </a:ln>
          </p:spPr>
          <p:txBody>
            <a:bodyPr/>
            <a:lstStyle/>
            <a:p>
              <a:endParaRPr lang="en-GB"/>
            </a:p>
          </p:txBody>
        </p:sp>
        <p:sp>
          <p:nvSpPr>
            <p:cNvPr id="379275" name="Line 2443"/>
            <p:cNvSpPr>
              <a:spLocks noChangeShapeType="1"/>
            </p:cNvSpPr>
            <p:nvPr/>
          </p:nvSpPr>
          <p:spPr bwMode="auto">
            <a:xfrm flipV="1">
              <a:off x="2959" y="1997"/>
              <a:ext cx="6" cy="7"/>
            </a:xfrm>
            <a:prstGeom prst="line">
              <a:avLst/>
            </a:prstGeom>
            <a:noFill/>
            <a:ln w="28575">
              <a:solidFill>
                <a:srgbClr val="000080"/>
              </a:solidFill>
              <a:round/>
              <a:headEnd/>
              <a:tailEnd/>
            </a:ln>
          </p:spPr>
          <p:txBody>
            <a:bodyPr/>
            <a:lstStyle/>
            <a:p>
              <a:endParaRPr lang="en-GB"/>
            </a:p>
          </p:txBody>
        </p:sp>
        <p:sp>
          <p:nvSpPr>
            <p:cNvPr id="379276" name="Line 2444"/>
            <p:cNvSpPr>
              <a:spLocks noChangeShapeType="1"/>
            </p:cNvSpPr>
            <p:nvPr/>
          </p:nvSpPr>
          <p:spPr bwMode="auto">
            <a:xfrm>
              <a:off x="2965" y="1997"/>
              <a:ext cx="12" cy="1"/>
            </a:xfrm>
            <a:prstGeom prst="line">
              <a:avLst/>
            </a:prstGeom>
            <a:noFill/>
            <a:ln w="28575">
              <a:solidFill>
                <a:srgbClr val="000080"/>
              </a:solidFill>
              <a:round/>
              <a:headEnd/>
              <a:tailEnd/>
            </a:ln>
          </p:spPr>
          <p:txBody>
            <a:bodyPr/>
            <a:lstStyle/>
            <a:p>
              <a:endParaRPr lang="en-GB"/>
            </a:p>
          </p:txBody>
        </p:sp>
        <p:sp>
          <p:nvSpPr>
            <p:cNvPr id="379277" name="Line 2445"/>
            <p:cNvSpPr>
              <a:spLocks noChangeShapeType="1"/>
            </p:cNvSpPr>
            <p:nvPr/>
          </p:nvSpPr>
          <p:spPr bwMode="auto">
            <a:xfrm>
              <a:off x="2977" y="1997"/>
              <a:ext cx="13" cy="1"/>
            </a:xfrm>
            <a:prstGeom prst="line">
              <a:avLst/>
            </a:prstGeom>
            <a:noFill/>
            <a:ln w="28575">
              <a:solidFill>
                <a:srgbClr val="000080"/>
              </a:solidFill>
              <a:round/>
              <a:headEnd/>
              <a:tailEnd/>
            </a:ln>
          </p:spPr>
          <p:txBody>
            <a:bodyPr/>
            <a:lstStyle/>
            <a:p>
              <a:endParaRPr lang="en-GB"/>
            </a:p>
          </p:txBody>
        </p:sp>
        <p:sp>
          <p:nvSpPr>
            <p:cNvPr id="379278" name="Line 2446"/>
            <p:cNvSpPr>
              <a:spLocks noChangeShapeType="1"/>
            </p:cNvSpPr>
            <p:nvPr/>
          </p:nvSpPr>
          <p:spPr bwMode="auto">
            <a:xfrm flipV="1">
              <a:off x="2990" y="1991"/>
              <a:ext cx="6" cy="6"/>
            </a:xfrm>
            <a:prstGeom prst="line">
              <a:avLst/>
            </a:prstGeom>
            <a:noFill/>
            <a:ln w="28575">
              <a:solidFill>
                <a:srgbClr val="000080"/>
              </a:solidFill>
              <a:round/>
              <a:headEnd/>
              <a:tailEnd/>
            </a:ln>
          </p:spPr>
          <p:txBody>
            <a:bodyPr/>
            <a:lstStyle/>
            <a:p>
              <a:endParaRPr lang="en-GB"/>
            </a:p>
          </p:txBody>
        </p:sp>
        <p:sp>
          <p:nvSpPr>
            <p:cNvPr id="379279" name="Line 2447"/>
            <p:cNvSpPr>
              <a:spLocks noChangeShapeType="1"/>
            </p:cNvSpPr>
            <p:nvPr/>
          </p:nvSpPr>
          <p:spPr bwMode="auto">
            <a:xfrm>
              <a:off x="2996" y="1991"/>
              <a:ext cx="12" cy="1"/>
            </a:xfrm>
            <a:prstGeom prst="line">
              <a:avLst/>
            </a:prstGeom>
            <a:noFill/>
            <a:ln w="28575">
              <a:solidFill>
                <a:srgbClr val="000080"/>
              </a:solidFill>
              <a:round/>
              <a:headEnd/>
              <a:tailEnd/>
            </a:ln>
          </p:spPr>
          <p:txBody>
            <a:bodyPr/>
            <a:lstStyle/>
            <a:p>
              <a:endParaRPr lang="en-GB"/>
            </a:p>
          </p:txBody>
        </p:sp>
        <p:sp>
          <p:nvSpPr>
            <p:cNvPr id="379280" name="Line 2448"/>
            <p:cNvSpPr>
              <a:spLocks noChangeShapeType="1"/>
            </p:cNvSpPr>
            <p:nvPr/>
          </p:nvSpPr>
          <p:spPr bwMode="auto">
            <a:xfrm>
              <a:off x="3008" y="1991"/>
              <a:ext cx="12" cy="1"/>
            </a:xfrm>
            <a:prstGeom prst="line">
              <a:avLst/>
            </a:prstGeom>
            <a:noFill/>
            <a:ln w="28575">
              <a:solidFill>
                <a:srgbClr val="000080"/>
              </a:solidFill>
              <a:round/>
              <a:headEnd/>
              <a:tailEnd/>
            </a:ln>
          </p:spPr>
          <p:txBody>
            <a:bodyPr/>
            <a:lstStyle/>
            <a:p>
              <a:endParaRPr lang="en-GB"/>
            </a:p>
          </p:txBody>
        </p:sp>
        <p:sp>
          <p:nvSpPr>
            <p:cNvPr id="379281" name="Line 2449"/>
            <p:cNvSpPr>
              <a:spLocks noChangeShapeType="1"/>
            </p:cNvSpPr>
            <p:nvPr/>
          </p:nvSpPr>
          <p:spPr bwMode="auto">
            <a:xfrm flipV="1">
              <a:off x="3020" y="1985"/>
              <a:ext cx="6" cy="6"/>
            </a:xfrm>
            <a:prstGeom prst="line">
              <a:avLst/>
            </a:prstGeom>
            <a:noFill/>
            <a:ln w="28575">
              <a:solidFill>
                <a:srgbClr val="000080"/>
              </a:solidFill>
              <a:round/>
              <a:headEnd/>
              <a:tailEnd/>
            </a:ln>
          </p:spPr>
          <p:txBody>
            <a:bodyPr/>
            <a:lstStyle/>
            <a:p>
              <a:endParaRPr lang="en-GB"/>
            </a:p>
          </p:txBody>
        </p:sp>
        <p:sp>
          <p:nvSpPr>
            <p:cNvPr id="379282" name="Line 2450"/>
            <p:cNvSpPr>
              <a:spLocks noChangeShapeType="1"/>
            </p:cNvSpPr>
            <p:nvPr/>
          </p:nvSpPr>
          <p:spPr bwMode="auto">
            <a:xfrm>
              <a:off x="3026" y="1985"/>
              <a:ext cx="13" cy="1"/>
            </a:xfrm>
            <a:prstGeom prst="line">
              <a:avLst/>
            </a:prstGeom>
            <a:noFill/>
            <a:ln w="28575">
              <a:solidFill>
                <a:srgbClr val="000080"/>
              </a:solidFill>
              <a:round/>
              <a:headEnd/>
              <a:tailEnd/>
            </a:ln>
          </p:spPr>
          <p:txBody>
            <a:bodyPr/>
            <a:lstStyle/>
            <a:p>
              <a:endParaRPr lang="en-GB"/>
            </a:p>
          </p:txBody>
        </p:sp>
        <p:sp>
          <p:nvSpPr>
            <p:cNvPr id="379283" name="Line 2451"/>
            <p:cNvSpPr>
              <a:spLocks noChangeShapeType="1"/>
            </p:cNvSpPr>
            <p:nvPr/>
          </p:nvSpPr>
          <p:spPr bwMode="auto">
            <a:xfrm>
              <a:off x="3039" y="1985"/>
              <a:ext cx="12" cy="1"/>
            </a:xfrm>
            <a:prstGeom prst="line">
              <a:avLst/>
            </a:prstGeom>
            <a:noFill/>
            <a:ln w="28575">
              <a:solidFill>
                <a:srgbClr val="000080"/>
              </a:solidFill>
              <a:round/>
              <a:headEnd/>
              <a:tailEnd/>
            </a:ln>
          </p:spPr>
          <p:txBody>
            <a:bodyPr/>
            <a:lstStyle/>
            <a:p>
              <a:endParaRPr lang="en-GB"/>
            </a:p>
          </p:txBody>
        </p:sp>
        <p:sp>
          <p:nvSpPr>
            <p:cNvPr id="379284" name="Line 2452"/>
            <p:cNvSpPr>
              <a:spLocks noChangeShapeType="1"/>
            </p:cNvSpPr>
            <p:nvPr/>
          </p:nvSpPr>
          <p:spPr bwMode="auto">
            <a:xfrm>
              <a:off x="3051" y="1985"/>
              <a:ext cx="6" cy="1"/>
            </a:xfrm>
            <a:prstGeom prst="line">
              <a:avLst/>
            </a:prstGeom>
            <a:noFill/>
            <a:ln w="28575">
              <a:solidFill>
                <a:srgbClr val="000080"/>
              </a:solidFill>
              <a:round/>
              <a:headEnd/>
              <a:tailEnd/>
            </a:ln>
          </p:spPr>
          <p:txBody>
            <a:bodyPr/>
            <a:lstStyle/>
            <a:p>
              <a:endParaRPr lang="en-GB"/>
            </a:p>
          </p:txBody>
        </p:sp>
        <p:sp>
          <p:nvSpPr>
            <p:cNvPr id="379285" name="Line 2453"/>
            <p:cNvSpPr>
              <a:spLocks noChangeShapeType="1"/>
            </p:cNvSpPr>
            <p:nvPr/>
          </p:nvSpPr>
          <p:spPr bwMode="auto">
            <a:xfrm flipV="1">
              <a:off x="3057" y="1979"/>
              <a:ext cx="12" cy="6"/>
            </a:xfrm>
            <a:prstGeom prst="line">
              <a:avLst/>
            </a:prstGeom>
            <a:noFill/>
            <a:ln w="28575">
              <a:solidFill>
                <a:srgbClr val="000080"/>
              </a:solidFill>
              <a:round/>
              <a:headEnd/>
              <a:tailEnd/>
            </a:ln>
          </p:spPr>
          <p:txBody>
            <a:bodyPr/>
            <a:lstStyle/>
            <a:p>
              <a:endParaRPr lang="en-GB"/>
            </a:p>
          </p:txBody>
        </p:sp>
        <p:sp>
          <p:nvSpPr>
            <p:cNvPr id="379286" name="Line 2454"/>
            <p:cNvSpPr>
              <a:spLocks noChangeShapeType="1"/>
            </p:cNvSpPr>
            <p:nvPr/>
          </p:nvSpPr>
          <p:spPr bwMode="auto">
            <a:xfrm>
              <a:off x="3069" y="1979"/>
              <a:ext cx="12" cy="1"/>
            </a:xfrm>
            <a:prstGeom prst="line">
              <a:avLst/>
            </a:prstGeom>
            <a:noFill/>
            <a:ln w="28575">
              <a:solidFill>
                <a:srgbClr val="000080"/>
              </a:solidFill>
              <a:round/>
              <a:headEnd/>
              <a:tailEnd/>
            </a:ln>
          </p:spPr>
          <p:txBody>
            <a:bodyPr/>
            <a:lstStyle/>
            <a:p>
              <a:endParaRPr lang="en-GB"/>
            </a:p>
          </p:txBody>
        </p:sp>
        <p:sp>
          <p:nvSpPr>
            <p:cNvPr id="379287" name="Line 2455"/>
            <p:cNvSpPr>
              <a:spLocks noChangeShapeType="1"/>
            </p:cNvSpPr>
            <p:nvPr/>
          </p:nvSpPr>
          <p:spPr bwMode="auto">
            <a:xfrm>
              <a:off x="3081" y="1979"/>
              <a:ext cx="7" cy="1"/>
            </a:xfrm>
            <a:prstGeom prst="line">
              <a:avLst/>
            </a:prstGeom>
            <a:noFill/>
            <a:ln w="28575">
              <a:solidFill>
                <a:srgbClr val="000080"/>
              </a:solidFill>
              <a:round/>
              <a:headEnd/>
              <a:tailEnd/>
            </a:ln>
          </p:spPr>
          <p:txBody>
            <a:bodyPr/>
            <a:lstStyle/>
            <a:p>
              <a:endParaRPr lang="en-GB"/>
            </a:p>
          </p:txBody>
        </p:sp>
        <p:sp>
          <p:nvSpPr>
            <p:cNvPr id="379288" name="Line 2456"/>
            <p:cNvSpPr>
              <a:spLocks noChangeShapeType="1"/>
            </p:cNvSpPr>
            <p:nvPr/>
          </p:nvSpPr>
          <p:spPr bwMode="auto">
            <a:xfrm>
              <a:off x="3088" y="1979"/>
              <a:ext cx="12" cy="1"/>
            </a:xfrm>
            <a:prstGeom prst="line">
              <a:avLst/>
            </a:prstGeom>
            <a:noFill/>
            <a:ln w="28575">
              <a:solidFill>
                <a:srgbClr val="000080"/>
              </a:solidFill>
              <a:round/>
              <a:headEnd/>
              <a:tailEnd/>
            </a:ln>
          </p:spPr>
          <p:txBody>
            <a:bodyPr/>
            <a:lstStyle/>
            <a:p>
              <a:endParaRPr lang="en-GB"/>
            </a:p>
          </p:txBody>
        </p:sp>
        <p:sp>
          <p:nvSpPr>
            <p:cNvPr id="379289" name="Line 2457"/>
            <p:cNvSpPr>
              <a:spLocks noChangeShapeType="1"/>
            </p:cNvSpPr>
            <p:nvPr/>
          </p:nvSpPr>
          <p:spPr bwMode="auto">
            <a:xfrm>
              <a:off x="3100" y="1979"/>
              <a:ext cx="12" cy="1"/>
            </a:xfrm>
            <a:prstGeom prst="line">
              <a:avLst/>
            </a:prstGeom>
            <a:noFill/>
            <a:ln w="28575">
              <a:solidFill>
                <a:srgbClr val="000080"/>
              </a:solidFill>
              <a:round/>
              <a:headEnd/>
              <a:tailEnd/>
            </a:ln>
          </p:spPr>
          <p:txBody>
            <a:bodyPr/>
            <a:lstStyle/>
            <a:p>
              <a:endParaRPr lang="en-GB"/>
            </a:p>
          </p:txBody>
        </p:sp>
        <p:sp>
          <p:nvSpPr>
            <p:cNvPr id="379290" name="Line 2458"/>
            <p:cNvSpPr>
              <a:spLocks noChangeShapeType="1"/>
            </p:cNvSpPr>
            <p:nvPr/>
          </p:nvSpPr>
          <p:spPr bwMode="auto">
            <a:xfrm flipV="1">
              <a:off x="3112" y="1973"/>
              <a:ext cx="6" cy="6"/>
            </a:xfrm>
            <a:prstGeom prst="line">
              <a:avLst/>
            </a:prstGeom>
            <a:noFill/>
            <a:ln w="28575">
              <a:solidFill>
                <a:srgbClr val="000080"/>
              </a:solidFill>
              <a:round/>
              <a:headEnd/>
              <a:tailEnd/>
            </a:ln>
          </p:spPr>
          <p:txBody>
            <a:bodyPr/>
            <a:lstStyle/>
            <a:p>
              <a:endParaRPr lang="en-GB"/>
            </a:p>
          </p:txBody>
        </p:sp>
        <p:sp>
          <p:nvSpPr>
            <p:cNvPr id="379291" name="Line 2459"/>
            <p:cNvSpPr>
              <a:spLocks noChangeShapeType="1"/>
            </p:cNvSpPr>
            <p:nvPr/>
          </p:nvSpPr>
          <p:spPr bwMode="auto">
            <a:xfrm>
              <a:off x="3118" y="1973"/>
              <a:ext cx="12" cy="1"/>
            </a:xfrm>
            <a:prstGeom prst="line">
              <a:avLst/>
            </a:prstGeom>
            <a:noFill/>
            <a:ln w="28575">
              <a:solidFill>
                <a:srgbClr val="000080"/>
              </a:solidFill>
              <a:round/>
              <a:headEnd/>
              <a:tailEnd/>
            </a:ln>
          </p:spPr>
          <p:txBody>
            <a:bodyPr/>
            <a:lstStyle/>
            <a:p>
              <a:endParaRPr lang="en-GB"/>
            </a:p>
          </p:txBody>
        </p:sp>
        <p:sp>
          <p:nvSpPr>
            <p:cNvPr id="379292" name="Line 2460"/>
            <p:cNvSpPr>
              <a:spLocks noChangeShapeType="1"/>
            </p:cNvSpPr>
            <p:nvPr/>
          </p:nvSpPr>
          <p:spPr bwMode="auto">
            <a:xfrm>
              <a:off x="3130" y="1973"/>
              <a:ext cx="13" cy="1"/>
            </a:xfrm>
            <a:prstGeom prst="line">
              <a:avLst/>
            </a:prstGeom>
            <a:noFill/>
            <a:ln w="28575">
              <a:solidFill>
                <a:srgbClr val="000080"/>
              </a:solidFill>
              <a:round/>
              <a:headEnd/>
              <a:tailEnd/>
            </a:ln>
          </p:spPr>
          <p:txBody>
            <a:bodyPr/>
            <a:lstStyle/>
            <a:p>
              <a:endParaRPr lang="en-GB"/>
            </a:p>
          </p:txBody>
        </p:sp>
        <p:sp>
          <p:nvSpPr>
            <p:cNvPr id="379293" name="Line 2461"/>
            <p:cNvSpPr>
              <a:spLocks noChangeShapeType="1"/>
            </p:cNvSpPr>
            <p:nvPr/>
          </p:nvSpPr>
          <p:spPr bwMode="auto">
            <a:xfrm>
              <a:off x="3143" y="1973"/>
              <a:ext cx="6" cy="1"/>
            </a:xfrm>
            <a:prstGeom prst="line">
              <a:avLst/>
            </a:prstGeom>
            <a:noFill/>
            <a:ln w="28575">
              <a:solidFill>
                <a:srgbClr val="000080"/>
              </a:solidFill>
              <a:round/>
              <a:headEnd/>
              <a:tailEnd/>
            </a:ln>
          </p:spPr>
          <p:txBody>
            <a:bodyPr/>
            <a:lstStyle/>
            <a:p>
              <a:endParaRPr lang="en-GB"/>
            </a:p>
          </p:txBody>
        </p:sp>
        <p:sp>
          <p:nvSpPr>
            <p:cNvPr id="379294" name="Line 2462"/>
            <p:cNvSpPr>
              <a:spLocks noChangeShapeType="1"/>
            </p:cNvSpPr>
            <p:nvPr/>
          </p:nvSpPr>
          <p:spPr bwMode="auto">
            <a:xfrm>
              <a:off x="3149" y="1973"/>
              <a:ext cx="12" cy="1"/>
            </a:xfrm>
            <a:prstGeom prst="line">
              <a:avLst/>
            </a:prstGeom>
            <a:noFill/>
            <a:ln w="28575">
              <a:solidFill>
                <a:srgbClr val="000080"/>
              </a:solidFill>
              <a:round/>
              <a:headEnd/>
              <a:tailEnd/>
            </a:ln>
          </p:spPr>
          <p:txBody>
            <a:bodyPr/>
            <a:lstStyle/>
            <a:p>
              <a:endParaRPr lang="en-GB"/>
            </a:p>
          </p:txBody>
        </p:sp>
        <p:sp>
          <p:nvSpPr>
            <p:cNvPr id="379295" name="Line 2463"/>
            <p:cNvSpPr>
              <a:spLocks noChangeShapeType="1"/>
            </p:cNvSpPr>
            <p:nvPr/>
          </p:nvSpPr>
          <p:spPr bwMode="auto">
            <a:xfrm>
              <a:off x="3161" y="1973"/>
              <a:ext cx="12" cy="1"/>
            </a:xfrm>
            <a:prstGeom prst="line">
              <a:avLst/>
            </a:prstGeom>
            <a:noFill/>
            <a:ln w="28575">
              <a:solidFill>
                <a:srgbClr val="000080"/>
              </a:solidFill>
              <a:round/>
              <a:headEnd/>
              <a:tailEnd/>
            </a:ln>
          </p:spPr>
          <p:txBody>
            <a:bodyPr/>
            <a:lstStyle/>
            <a:p>
              <a:endParaRPr lang="en-GB"/>
            </a:p>
          </p:txBody>
        </p:sp>
        <p:sp>
          <p:nvSpPr>
            <p:cNvPr id="379296" name="Line 2464"/>
            <p:cNvSpPr>
              <a:spLocks noChangeShapeType="1"/>
            </p:cNvSpPr>
            <p:nvPr/>
          </p:nvSpPr>
          <p:spPr bwMode="auto">
            <a:xfrm>
              <a:off x="3173" y="1973"/>
              <a:ext cx="6" cy="1"/>
            </a:xfrm>
            <a:prstGeom prst="line">
              <a:avLst/>
            </a:prstGeom>
            <a:noFill/>
            <a:ln w="28575">
              <a:solidFill>
                <a:srgbClr val="000080"/>
              </a:solidFill>
              <a:round/>
              <a:headEnd/>
              <a:tailEnd/>
            </a:ln>
          </p:spPr>
          <p:txBody>
            <a:bodyPr/>
            <a:lstStyle/>
            <a:p>
              <a:endParaRPr lang="en-GB"/>
            </a:p>
          </p:txBody>
        </p:sp>
        <p:sp>
          <p:nvSpPr>
            <p:cNvPr id="379297" name="Line 2465"/>
            <p:cNvSpPr>
              <a:spLocks noChangeShapeType="1"/>
            </p:cNvSpPr>
            <p:nvPr/>
          </p:nvSpPr>
          <p:spPr bwMode="auto">
            <a:xfrm>
              <a:off x="3179" y="1973"/>
              <a:ext cx="13" cy="1"/>
            </a:xfrm>
            <a:prstGeom prst="line">
              <a:avLst/>
            </a:prstGeom>
            <a:noFill/>
            <a:ln w="28575">
              <a:solidFill>
                <a:srgbClr val="000080"/>
              </a:solidFill>
              <a:round/>
              <a:headEnd/>
              <a:tailEnd/>
            </a:ln>
          </p:spPr>
          <p:txBody>
            <a:bodyPr/>
            <a:lstStyle/>
            <a:p>
              <a:endParaRPr lang="en-GB"/>
            </a:p>
          </p:txBody>
        </p:sp>
        <p:sp>
          <p:nvSpPr>
            <p:cNvPr id="379298" name="Line 2466"/>
            <p:cNvSpPr>
              <a:spLocks noChangeShapeType="1"/>
            </p:cNvSpPr>
            <p:nvPr/>
          </p:nvSpPr>
          <p:spPr bwMode="auto">
            <a:xfrm>
              <a:off x="3192" y="1973"/>
              <a:ext cx="12" cy="1"/>
            </a:xfrm>
            <a:prstGeom prst="line">
              <a:avLst/>
            </a:prstGeom>
            <a:noFill/>
            <a:ln w="28575">
              <a:solidFill>
                <a:srgbClr val="000080"/>
              </a:solidFill>
              <a:round/>
              <a:headEnd/>
              <a:tailEnd/>
            </a:ln>
          </p:spPr>
          <p:txBody>
            <a:bodyPr/>
            <a:lstStyle/>
            <a:p>
              <a:endParaRPr lang="en-GB"/>
            </a:p>
          </p:txBody>
        </p:sp>
        <p:sp>
          <p:nvSpPr>
            <p:cNvPr id="379299" name="Line 2467"/>
            <p:cNvSpPr>
              <a:spLocks noChangeShapeType="1"/>
            </p:cNvSpPr>
            <p:nvPr/>
          </p:nvSpPr>
          <p:spPr bwMode="auto">
            <a:xfrm flipV="1">
              <a:off x="3204" y="1967"/>
              <a:ext cx="6" cy="6"/>
            </a:xfrm>
            <a:prstGeom prst="line">
              <a:avLst/>
            </a:prstGeom>
            <a:noFill/>
            <a:ln w="28575">
              <a:solidFill>
                <a:srgbClr val="000080"/>
              </a:solidFill>
              <a:round/>
              <a:headEnd/>
              <a:tailEnd/>
            </a:ln>
          </p:spPr>
          <p:txBody>
            <a:bodyPr/>
            <a:lstStyle/>
            <a:p>
              <a:endParaRPr lang="en-GB"/>
            </a:p>
          </p:txBody>
        </p:sp>
        <p:sp>
          <p:nvSpPr>
            <p:cNvPr id="379300" name="Line 2468"/>
            <p:cNvSpPr>
              <a:spLocks noChangeShapeType="1"/>
            </p:cNvSpPr>
            <p:nvPr/>
          </p:nvSpPr>
          <p:spPr bwMode="auto">
            <a:xfrm>
              <a:off x="3210" y="1967"/>
              <a:ext cx="12" cy="1"/>
            </a:xfrm>
            <a:prstGeom prst="line">
              <a:avLst/>
            </a:prstGeom>
            <a:noFill/>
            <a:ln w="28575">
              <a:solidFill>
                <a:srgbClr val="000080"/>
              </a:solidFill>
              <a:round/>
              <a:headEnd/>
              <a:tailEnd/>
            </a:ln>
          </p:spPr>
          <p:txBody>
            <a:bodyPr/>
            <a:lstStyle/>
            <a:p>
              <a:endParaRPr lang="en-GB"/>
            </a:p>
          </p:txBody>
        </p:sp>
        <p:sp>
          <p:nvSpPr>
            <p:cNvPr id="379301" name="Line 2469"/>
            <p:cNvSpPr>
              <a:spLocks noChangeShapeType="1"/>
            </p:cNvSpPr>
            <p:nvPr/>
          </p:nvSpPr>
          <p:spPr bwMode="auto">
            <a:xfrm>
              <a:off x="3222" y="1967"/>
              <a:ext cx="12" cy="1"/>
            </a:xfrm>
            <a:prstGeom prst="line">
              <a:avLst/>
            </a:prstGeom>
            <a:noFill/>
            <a:ln w="28575">
              <a:solidFill>
                <a:srgbClr val="000080"/>
              </a:solidFill>
              <a:round/>
              <a:headEnd/>
              <a:tailEnd/>
            </a:ln>
          </p:spPr>
          <p:txBody>
            <a:bodyPr/>
            <a:lstStyle/>
            <a:p>
              <a:endParaRPr lang="en-GB"/>
            </a:p>
          </p:txBody>
        </p:sp>
        <p:sp>
          <p:nvSpPr>
            <p:cNvPr id="379302" name="Line 2470"/>
            <p:cNvSpPr>
              <a:spLocks noChangeShapeType="1"/>
            </p:cNvSpPr>
            <p:nvPr/>
          </p:nvSpPr>
          <p:spPr bwMode="auto">
            <a:xfrm>
              <a:off x="3234" y="1967"/>
              <a:ext cx="6" cy="1"/>
            </a:xfrm>
            <a:prstGeom prst="line">
              <a:avLst/>
            </a:prstGeom>
            <a:noFill/>
            <a:ln w="28575">
              <a:solidFill>
                <a:srgbClr val="000080"/>
              </a:solidFill>
              <a:round/>
              <a:headEnd/>
              <a:tailEnd/>
            </a:ln>
          </p:spPr>
          <p:txBody>
            <a:bodyPr/>
            <a:lstStyle/>
            <a:p>
              <a:endParaRPr lang="en-GB"/>
            </a:p>
          </p:txBody>
        </p:sp>
        <p:sp>
          <p:nvSpPr>
            <p:cNvPr id="379303" name="Line 2471"/>
            <p:cNvSpPr>
              <a:spLocks noChangeShapeType="1"/>
            </p:cNvSpPr>
            <p:nvPr/>
          </p:nvSpPr>
          <p:spPr bwMode="auto">
            <a:xfrm>
              <a:off x="3240" y="1967"/>
              <a:ext cx="13" cy="1"/>
            </a:xfrm>
            <a:prstGeom prst="line">
              <a:avLst/>
            </a:prstGeom>
            <a:noFill/>
            <a:ln w="28575">
              <a:solidFill>
                <a:srgbClr val="000080"/>
              </a:solidFill>
              <a:round/>
              <a:headEnd/>
              <a:tailEnd/>
            </a:ln>
          </p:spPr>
          <p:txBody>
            <a:bodyPr/>
            <a:lstStyle/>
            <a:p>
              <a:endParaRPr lang="en-GB"/>
            </a:p>
          </p:txBody>
        </p:sp>
        <p:sp>
          <p:nvSpPr>
            <p:cNvPr id="379304" name="Line 2472"/>
            <p:cNvSpPr>
              <a:spLocks noChangeShapeType="1"/>
            </p:cNvSpPr>
            <p:nvPr/>
          </p:nvSpPr>
          <p:spPr bwMode="auto">
            <a:xfrm>
              <a:off x="3253" y="1967"/>
              <a:ext cx="6" cy="1"/>
            </a:xfrm>
            <a:prstGeom prst="line">
              <a:avLst/>
            </a:prstGeom>
            <a:noFill/>
            <a:ln w="28575">
              <a:solidFill>
                <a:srgbClr val="000080"/>
              </a:solidFill>
              <a:round/>
              <a:headEnd/>
              <a:tailEnd/>
            </a:ln>
          </p:spPr>
          <p:txBody>
            <a:bodyPr/>
            <a:lstStyle/>
            <a:p>
              <a:endParaRPr lang="en-GB"/>
            </a:p>
          </p:txBody>
        </p:sp>
        <p:sp>
          <p:nvSpPr>
            <p:cNvPr id="379305" name="Line 2473"/>
            <p:cNvSpPr>
              <a:spLocks noChangeShapeType="1"/>
            </p:cNvSpPr>
            <p:nvPr/>
          </p:nvSpPr>
          <p:spPr bwMode="auto">
            <a:xfrm>
              <a:off x="3259" y="1967"/>
              <a:ext cx="12" cy="1"/>
            </a:xfrm>
            <a:prstGeom prst="line">
              <a:avLst/>
            </a:prstGeom>
            <a:noFill/>
            <a:ln w="28575">
              <a:solidFill>
                <a:srgbClr val="000080"/>
              </a:solidFill>
              <a:round/>
              <a:headEnd/>
              <a:tailEnd/>
            </a:ln>
          </p:spPr>
          <p:txBody>
            <a:bodyPr/>
            <a:lstStyle/>
            <a:p>
              <a:endParaRPr lang="en-GB"/>
            </a:p>
          </p:txBody>
        </p:sp>
        <p:sp>
          <p:nvSpPr>
            <p:cNvPr id="379306" name="Line 2474"/>
            <p:cNvSpPr>
              <a:spLocks noChangeShapeType="1"/>
            </p:cNvSpPr>
            <p:nvPr/>
          </p:nvSpPr>
          <p:spPr bwMode="auto">
            <a:xfrm>
              <a:off x="3271" y="1967"/>
              <a:ext cx="12" cy="1"/>
            </a:xfrm>
            <a:prstGeom prst="line">
              <a:avLst/>
            </a:prstGeom>
            <a:noFill/>
            <a:ln w="28575">
              <a:solidFill>
                <a:srgbClr val="000080"/>
              </a:solidFill>
              <a:round/>
              <a:headEnd/>
              <a:tailEnd/>
            </a:ln>
          </p:spPr>
          <p:txBody>
            <a:bodyPr/>
            <a:lstStyle/>
            <a:p>
              <a:endParaRPr lang="en-GB"/>
            </a:p>
          </p:txBody>
        </p:sp>
        <p:sp>
          <p:nvSpPr>
            <p:cNvPr id="379307" name="Line 2475"/>
            <p:cNvSpPr>
              <a:spLocks noChangeShapeType="1"/>
            </p:cNvSpPr>
            <p:nvPr/>
          </p:nvSpPr>
          <p:spPr bwMode="auto">
            <a:xfrm>
              <a:off x="3283" y="1967"/>
              <a:ext cx="6" cy="1"/>
            </a:xfrm>
            <a:prstGeom prst="line">
              <a:avLst/>
            </a:prstGeom>
            <a:noFill/>
            <a:ln w="28575">
              <a:solidFill>
                <a:srgbClr val="000080"/>
              </a:solidFill>
              <a:round/>
              <a:headEnd/>
              <a:tailEnd/>
            </a:ln>
          </p:spPr>
          <p:txBody>
            <a:bodyPr/>
            <a:lstStyle/>
            <a:p>
              <a:endParaRPr lang="en-GB"/>
            </a:p>
          </p:txBody>
        </p:sp>
        <p:sp>
          <p:nvSpPr>
            <p:cNvPr id="379308" name="Line 2476"/>
            <p:cNvSpPr>
              <a:spLocks noChangeShapeType="1"/>
            </p:cNvSpPr>
            <p:nvPr/>
          </p:nvSpPr>
          <p:spPr bwMode="auto">
            <a:xfrm>
              <a:off x="3289" y="1967"/>
              <a:ext cx="13" cy="1"/>
            </a:xfrm>
            <a:prstGeom prst="line">
              <a:avLst/>
            </a:prstGeom>
            <a:noFill/>
            <a:ln w="28575">
              <a:solidFill>
                <a:srgbClr val="000080"/>
              </a:solidFill>
              <a:round/>
              <a:headEnd/>
              <a:tailEnd/>
            </a:ln>
          </p:spPr>
          <p:txBody>
            <a:bodyPr/>
            <a:lstStyle/>
            <a:p>
              <a:endParaRPr lang="en-GB"/>
            </a:p>
          </p:txBody>
        </p:sp>
        <p:sp>
          <p:nvSpPr>
            <p:cNvPr id="379309" name="Line 2477"/>
            <p:cNvSpPr>
              <a:spLocks noChangeShapeType="1"/>
            </p:cNvSpPr>
            <p:nvPr/>
          </p:nvSpPr>
          <p:spPr bwMode="auto">
            <a:xfrm>
              <a:off x="3302" y="1967"/>
              <a:ext cx="12" cy="1"/>
            </a:xfrm>
            <a:prstGeom prst="line">
              <a:avLst/>
            </a:prstGeom>
            <a:noFill/>
            <a:ln w="28575">
              <a:solidFill>
                <a:srgbClr val="000080"/>
              </a:solidFill>
              <a:round/>
              <a:headEnd/>
              <a:tailEnd/>
            </a:ln>
          </p:spPr>
          <p:txBody>
            <a:bodyPr/>
            <a:lstStyle/>
            <a:p>
              <a:endParaRPr lang="en-GB"/>
            </a:p>
          </p:txBody>
        </p:sp>
        <p:sp>
          <p:nvSpPr>
            <p:cNvPr id="379310" name="Line 2478"/>
            <p:cNvSpPr>
              <a:spLocks noChangeShapeType="1"/>
            </p:cNvSpPr>
            <p:nvPr/>
          </p:nvSpPr>
          <p:spPr bwMode="auto">
            <a:xfrm>
              <a:off x="3314" y="1967"/>
              <a:ext cx="6" cy="1"/>
            </a:xfrm>
            <a:prstGeom prst="line">
              <a:avLst/>
            </a:prstGeom>
            <a:noFill/>
            <a:ln w="28575">
              <a:solidFill>
                <a:srgbClr val="000080"/>
              </a:solidFill>
              <a:round/>
              <a:headEnd/>
              <a:tailEnd/>
            </a:ln>
          </p:spPr>
          <p:txBody>
            <a:bodyPr/>
            <a:lstStyle/>
            <a:p>
              <a:endParaRPr lang="en-GB"/>
            </a:p>
          </p:txBody>
        </p:sp>
        <p:sp>
          <p:nvSpPr>
            <p:cNvPr id="379311" name="Line 2479"/>
            <p:cNvSpPr>
              <a:spLocks noChangeShapeType="1"/>
            </p:cNvSpPr>
            <p:nvPr/>
          </p:nvSpPr>
          <p:spPr bwMode="auto">
            <a:xfrm>
              <a:off x="3320" y="1967"/>
              <a:ext cx="12" cy="1"/>
            </a:xfrm>
            <a:prstGeom prst="line">
              <a:avLst/>
            </a:prstGeom>
            <a:noFill/>
            <a:ln w="28575">
              <a:solidFill>
                <a:srgbClr val="000080"/>
              </a:solidFill>
              <a:round/>
              <a:headEnd/>
              <a:tailEnd/>
            </a:ln>
          </p:spPr>
          <p:txBody>
            <a:bodyPr/>
            <a:lstStyle/>
            <a:p>
              <a:endParaRPr lang="en-GB"/>
            </a:p>
          </p:txBody>
        </p:sp>
        <p:sp>
          <p:nvSpPr>
            <p:cNvPr id="379312" name="Line 2480"/>
            <p:cNvSpPr>
              <a:spLocks noChangeShapeType="1"/>
            </p:cNvSpPr>
            <p:nvPr/>
          </p:nvSpPr>
          <p:spPr bwMode="auto">
            <a:xfrm>
              <a:off x="3332" y="1967"/>
              <a:ext cx="12" cy="1"/>
            </a:xfrm>
            <a:prstGeom prst="line">
              <a:avLst/>
            </a:prstGeom>
            <a:noFill/>
            <a:ln w="28575">
              <a:solidFill>
                <a:srgbClr val="000080"/>
              </a:solidFill>
              <a:round/>
              <a:headEnd/>
              <a:tailEnd/>
            </a:ln>
          </p:spPr>
          <p:txBody>
            <a:bodyPr/>
            <a:lstStyle/>
            <a:p>
              <a:endParaRPr lang="en-GB"/>
            </a:p>
          </p:txBody>
        </p:sp>
        <p:sp>
          <p:nvSpPr>
            <p:cNvPr id="379313" name="Line 2481"/>
            <p:cNvSpPr>
              <a:spLocks noChangeShapeType="1"/>
            </p:cNvSpPr>
            <p:nvPr/>
          </p:nvSpPr>
          <p:spPr bwMode="auto">
            <a:xfrm>
              <a:off x="3344" y="1967"/>
              <a:ext cx="7" cy="1"/>
            </a:xfrm>
            <a:prstGeom prst="line">
              <a:avLst/>
            </a:prstGeom>
            <a:noFill/>
            <a:ln w="28575">
              <a:solidFill>
                <a:srgbClr val="000080"/>
              </a:solidFill>
              <a:round/>
              <a:headEnd/>
              <a:tailEnd/>
            </a:ln>
          </p:spPr>
          <p:txBody>
            <a:bodyPr/>
            <a:lstStyle/>
            <a:p>
              <a:endParaRPr lang="en-GB"/>
            </a:p>
          </p:txBody>
        </p:sp>
        <p:sp>
          <p:nvSpPr>
            <p:cNvPr id="379314" name="Line 2482"/>
            <p:cNvSpPr>
              <a:spLocks noChangeShapeType="1"/>
            </p:cNvSpPr>
            <p:nvPr/>
          </p:nvSpPr>
          <p:spPr bwMode="auto">
            <a:xfrm>
              <a:off x="3351" y="1967"/>
              <a:ext cx="12" cy="1"/>
            </a:xfrm>
            <a:prstGeom prst="line">
              <a:avLst/>
            </a:prstGeom>
            <a:noFill/>
            <a:ln w="28575">
              <a:solidFill>
                <a:srgbClr val="000080"/>
              </a:solidFill>
              <a:round/>
              <a:headEnd/>
              <a:tailEnd/>
            </a:ln>
          </p:spPr>
          <p:txBody>
            <a:bodyPr/>
            <a:lstStyle/>
            <a:p>
              <a:endParaRPr lang="en-GB"/>
            </a:p>
          </p:txBody>
        </p:sp>
        <p:sp>
          <p:nvSpPr>
            <p:cNvPr id="379315" name="Line 2483"/>
            <p:cNvSpPr>
              <a:spLocks noChangeShapeType="1"/>
            </p:cNvSpPr>
            <p:nvPr/>
          </p:nvSpPr>
          <p:spPr bwMode="auto">
            <a:xfrm>
              <a:off x="3363" y="1967"/>
              <a:ext cx="12" cy="1"/>
            </a:xfrm>
            <a:prstGeom prst="line">
              <a:avLst/>
            </a:prstGeom>
            <a:noFill/>
            <a:ln w="28575">
              <a:solidFill>
                <a:srgbClr val="000080"/>
              </a:solidFill>
              <a:round/>
              <a:headEnd/>
              <a:tailEnd/>
            </a:ln>
          </p:spPr>
          <p:txBody>
            <a:bodyPr/>
            <a:lstStyle/>
            <a:p>
              <a:endParaRPr lang="en-GB"/>
            </a:p>
          </p:txBody>
        </p:sp>
        <p:sp>
          <p:nvSpPr>
            <p:cNvPr id="379316" name="Line 2484"/>
            <p:cNvSpPr>
              <a:spLocks noChangeShapeType="1"/>
            </p:cNvSpPr>
            <p:nvPr/>
          </p:nvSpPr>
          <p:spPr bwMode="auto">
            <a:xfrm>
              <a:off x="3375" y="1967"/>
              <a:ext cx="6" cy="1"/>
            </a:xfrm>
            <a:prstGeom prst="line">
              <a:avLst/>
            </a:prstGeom>
            <a:noFill/>
            <a:ln w="28575">
              <a:solidFill>
                <a:srgbClr val="000080"/>
              </a:solidFill>
              <a:round/>
              <a:headEnd/>
              <a:tailEnd/>
            </a:ln>
          </p:spPr>
          <p:txBody>
            <a:bodyPr/>
            <a:lstStyle/>
            <a:p>
              <a:endParaRPr lang="en-GB"/>
            </a:p>
          </p:txBody>
        </p:sp>
        <p:sp>
          <p:nvSpPr>
            <p:cNvPr id="379317" name="Line 2485"/>
            <p:cNvSpPr>
              <a:spLocks noChangeShapeType="1"/>
            </p:cNvSpPr>
            <p:nvPr/>
          </p:nvSpPr>
          <p:spPr bwMode="auto">
            <a:xfrm>
              <a:off x="3381" y="1967"/>
              <a:ext cx="12" cy="1"/>
            </a:xfrm>
            <a:prstGeom prst="line">
              <a:avLst/>
            </a:prstGeom>
            <a:noFill/>
            <a:ln w="28575">
              <a:solidFill>
                <a:srgbClr val="000080"/>
              </a:solidFill>
              <a:round/>
              <a:headEnd/>
              <a:tailEnd/>
            </a:ln>
          </p:spPr>
          <p:txBody>
            <a:bodyPr/>
            <a:lstStyle/>
            <a:p>
              <a:endParaRPr lang="en-GB"/>
            </a:p>
          </p:txBody>
        </p:sp>
        <p:sp>
          <p:nvSpPr>
            <p:cNvPr id="379318" name="Line 2486"/>
            <p:cNvSpPr>
              <a:spLocks noChangeShapeType="1"/>
            </p:cNvSpPr>
            <p:nvPr/>
          </p:nvSpPr>
          <p:spPr bwMode="auto">
            <a:xfrm>
              <a:off x="3393" y="1967"/>
              <a:ext cx="13" cy="1"/>
            </a:xfrm>
            <a:prstGeom prst="line">
              <a:avLst/>
            </a:prstGeom>
            <a:noFill/>
            <a:ln w="28575">
              <a:solidFill>
                <a:srgbClr val="000080"/>
              </a:solidFill>
              <a:round/>
              <a:headEnd/>
              <a:tailEnd/>
            </a:ln>
          </p:spPr>
          <p:txBody>
            <a:bodyPr/>
            <a:lstStyle/>
            <a:p>
              <a:endParaRPr lang="en-GB"/>
            </a:p>
          </p:txBody>
        </p:sp>
        <p:sp>
          <p:nvSpPr>
            <p:cNvPr id="379319" name="Line 2487"/>
            <p:cNvSpPr>
              <a:spLocks noChangeShapeType="1"/>
            </p:cNvSpPr>
            <p:nvPr/>
          </p:nvSpPr>
          <p:spPr bwMode="auto">
            <a:xfrm>
              <a:off x="3406" y="1967"/>
              <a:ext cx="6" cy="6"/>
            </a:xfrm>
            <a:prstGeom prst="line">
              <a:avLst/>
            </a:prstGeom>
            <a:noFill/>
            <a:ln w="28575">
              <a:solidFill>
                <a:srgbClr val="000080"/>
              </a:solidFill>
              <a:round/>
              <a:headEnd/>
              <a:tailEnd/>
            </a:ln>
          </p:spPr>
          <p:txBody>
            <a:bodyPr/>
            <a:lstStyle/>
            <a:p>
              <a:endParaRPr lang="en-GB"/>
            </a:p>
          </p:txBody>
        </p:sp>
        <p:sp>
          <p:nvSpPr>
            <p:cNvPr id="379320" name="Line 2488"/>
            <p:cNvSpPr>
              <a:spLocks noChangeShapeType="1"/>
            </p:cNvSpPr>
            <p:nvPr/>
          </p:nvSpPr>
          <p:spPr bwMode="auto">
            <a:xfrm>
              <a:off x="3412" y="1973"/>
              <a:ext cx="12" cy="1"/>
            </a:xfrm>
            <a:prstGeom prst="line">
              <a:avLst/>
            </a:prstGeom>
            <a:noFill/>
            <a:ln w="28575">
              <a:solidFill>
                <a:srgbClr val="000080"/>
              </a:solidFill>
              <a:round/>
              <a:headEnd/>
              <a:tailEnd/>
            </a:ln>
          </p:spPr>
          <p:txBody>
            <a:bodyPr/>
            <a:lstStyle/>
            <a:p>
              <a:endParaRPr lang="en-GB"/>
            </a:p>
          </p:txBody>
        </p:sp>
        <p:sp>
          <p:nvSpPr>
            <p:cNvPr id="379321" name="Line 2489"/>
            <p:cNvSpPr>
              <a:spLocks noChangeShapeType="1"/>
            </p:cNvSpPr>
            <p:nvPr/>
          </p:nvSpPr>
          <p:spPr bwMode="auto">
            <a:xfrm>
              <a:off x="3424" y="1973"/>
              <a:ext cx="12" cy="1"/>
            </a:xfrm>
            <a:prstGeom prst="line">
              <a:avLst/>
            </a:prstGeom>
            <a:noFill/>
            <a:ln w="28575">
              <a:solidFill>
                <a:srgbClr val="000080"/>
              </a:solidFill>
              <a:round/>
              <a:headEnd/>
              <a:tailEnd/>
            </a:ln>
          </p:spPr>
          <p:txBody>
            <a:bodyPr/>
            <a:lstStyle/>
            <a:p>
              <a:endParaRPr lang="en-GB"/>
            </a:p>
          </p:txBody>
        </p:sp>
        <p:sp>
          <p:nvSpPr>
            <p:cNvPr id="379322" name="Line 2490"/>
            <p:cNvSpPr>
              <a:spLocks noChangeShapeType="1"/>
            </p:cNvSpPr>
            <p:nvPr/>
          </p:nvSpPr>
          <p:spPr bwMode="auto">
            <a:xfrm>
              <a:off x="3436" y="1973"/>
              <a:ext cx="6" cy="1"/>
            </a:xfrm>
            <a:prstGeom prst="line">
              <a:avLst/>
            </a:prstGeom>
            <a:noFill/>
            <a:ln w="28575">
              <a:solidFill>
                <a:srgbClr val="000080"/>
              </a:solidFill>
              <a:round/>
              <a:headEnd/>
              <a:tailEnd/>
            </a:ln>
          </p:spPr>
          <p:txBody>
            <a:bodyPr/>
            <a:lstStyle/>
            <a:p>
              <a:endParaRPr lang="en-GB"/>
            </a:p>
          </p:txBody>
        </p:sp>
        <p:sp>
          <p:nvSpPr>
            <p:cNvPr id="379323" name="Line 2491"/>
            <p:cNvSpPr>
              <a:spLocks noChangeShapeType="1"/>
            </p:cNvSpPr>
            <p:nvPr/>
          </p:nvSpPr>
          <p:spPr bwMode="auto">
            <a:xfrm>
              <a:off x="3442" y="1973"/>
              <a:ext cx="13" cy="6"/>
            </a:xfrm>
            <a:prstGeom prst="line">
              <a:avLst/>
            </a:prstGeom>
            <a:noFill/>
            <a:ln w="28575">
              <a:solidFill>
                <a:srgbClr val="000080"/>
              </a:solidFill>
              <a:round/>
              <a:headEnd/>
              <a:tailEnd/>
            </a:ln>
          </p:spPr>
          <p:txBody>
            <a:bodyPr/>
            <a:lstStyle/>
            <a:p>
              <a:endParaRPr lang="en-GB"/>
            </a:p>
          </p:txBody>
        </p:sp>
        <p:sp>
          <p:nvSpPr>
            <p:cNvPr id="379324" name="Line 2492"/>
            <p:cNvSpPr>
              <a:spLocks noChangeShapeType="1"/>
            </p:cNvSpPr>
            <p:nvPr/>
          </p:nvSpPr>
          <p:spPr bwMode="auto">
            <a:xfrm>
              <a:off x="3455" y="1979"/>
              <a:ext cx="12" cy="1"/>
            </a:xfrm>
            <a:prstGeom prst="line">
              <a:avLst/>
            </a:prstGeom>
            <a:noFill/>
            <a:ln w="28575">
              <a:solidFill>
                <a:srgbClr val="000080"/>
              </a:solidFill>
              <a:round/>
              <a:headEnd/>
              <a:tailEnd/>
            </a:ln>
          </p:spPr>
          <p:txBody>
            <a:bodyPr/>
            <a:lstStyle/>
            <a:p>
              <a:endParaRPr lang="en-GB"/>
            </a:p>
          </p:txBody>
        </p:sp>
        <p:sp>
          <p:nvSpPr>
            <p:cNvPr id="379325" name="Line 2493"/>
            <p:cNvSpPr>
              <a:spLocks noChangeShapeType="1"/>
            </p:cNvSpPr>
            <p:nvPr/>
          </p:nvSpPr>
          <p:spPr bwMode="auto">
            <a:xfrm>
              <a:off x="3467" y="1979"/>
              <a:ext cx="6" cy="1"/>
            </a:xfrm>
            <a:prstGeom prst="line">
              <a:avLst/>
            </a:prstGeom>
            <a:noFill/>
            <a:ln w="28575">
              <a:solidFill>
                <a:srgbClr val="000080"/>
              </a:solidFill>
              <a:round/>
              <a:headEnd/>
              <a:tailEnd/>
            </a:ln>
          </p:spPr>
          <p:txBody>
            <a:bodyPr/>
            <a:lstStyle/>
            <a:p>
              <a:endParaRPr lang="en-GB"/>
            </a:p>
          </p:txBody>
        </p:sp>
        <p:sp>
          <p:nvSpPr>
            <p:cNvPr id="379326" name="Line 2494"/>
            <p:cNvSpPr>
              <a:spLocks noChangeShapeType="1"/>
            </p:cNvSpPr>
            <p:nvPr/>
          </p:nvSpPr>
          <p:spPr bwMode="auto">
            <a:xfrm>
              <a:off x="3473" y="1979"/>
              <a:ext cx="12" cy="6"/>
            </a:xfrm>
            <a:prstGeom prst="line">
              <a:avLst/>
            </a:prstGeom>
            <a:noFill/>
            <a:ln w="28575">
              <a:solidFill>
                <a:srgbClr val="000080"/>
              </a:solidFill>
              <a:round/>
              <a:headEnd/>
              <a:tailEnd/>
            </a:ln>
          </p:spPr>
          <p:txBody>
            <a:bodyPr/>
            <a:lstStyle/>
            <a:p>
              <a:endParaRPr lang="en-GB"/>
            </a:p>
          </p:txBody>
        </p:sp>
        <p:sp>
          <p:nvSpPr>
            <p:cNvPr id="379327" name="Line 2495"/>
            <p:cNvSpPr>
              <a:spLocks noChangeShapeType="1"/>
            </p:cNvSpPr>
            <p:nvPr/>
          </p:nvSpPr>
          <p:spPr bwMode="auto">
            <a:xfrm>
              <a:off x="3485" y="1985"/>
              <a:ext cx="12" cy="1"/>
            </a:xfrm>
            <a:prstGeom prst="line">
              <a:avLst/>
            </a:prstGeom>
            <a:noFill/>
            <a:ln w="28575">
              <a:solidFill>
                <a:srgbClr val="000080"/>
              </a:solidFill>
              <a:round/>
              <a:headEnd/>
              <a:tailEnd/>
            </a:ln>
          </p:spPr>
          <p:txBody>
            <a:bodyPr/>
            <a:lstStyle/>
            <a:p>
              <a:endParaRPr lang="en-GB"/>
            </a:p>
          </p:txBody>
        </p:sp>
        <p:sp>
          <p:nvSpPr>
            <p:cNvPr id="379328" name="Line 2496"/>
            <p:cNvSpPr>
              <a:spLocks noChangeShapeType="1"/>
            </p:cNvSpPr>
            <p:nvPr/>
          </p:nvSpPr>
          <p:spPr bwMode="auto">
            <a:xfrm>
              <a:off x="3497" y="1985"/>
              <a:ext cx="6" cy="1"/>
            </a:xfrm>
            <a:prstGeom prst="line">
              <a:avLst/>
            </a:prstGeom>
            <a:noFill/>
            <a:ln w="28575">
              <a:solidFill>
                <a:srgbClr val="000080"/>
              </a:solidFill>
              <a:round/>
              <a:headEnd/>
              <a:tailEnd/>
            </a:ln>
          </p:spPr>
          <p:txBody>
            <a:bodyPr/>
            <a:lstStyle/>
            <a:p>
              <a:endParaRPr lang="en-GB"/>
            </a:p>
          </p:txBody>
        </p:sp>
        <p:sp>
          <p:nvSpPr>
            <p:cNvPr id="379329" name="Line 2497"/>
            <p:cNvSpPr>
              <a:spLocks noChangeShapeType="1"/>
            </p:cNvSpPr>
            <p:nvPr/>
          </p:nvSpPr>
          <p:spPr bwMode="auto">
            <a:xfrm>
              <a:off x="3503" y="1985"/>
              <a:ext cx="13" cy="6"/>
            </a:xfrm>
            <a:prstGeom prst="line">
              <a:avLst/>
            </a:prstGeom>
            <a:noFill/>
            <a:ln w="28575">
              <a:solidFill>
                <a:srgbClr val="000080"/>
              </a:solidFill>
              <a:round/>
              <a:headEnd/>
              <a:tailEnd/>
            </a:ln>
          </p:spPr>
          <p:txBody>
            <a:bodyPr/>
            <a:lstStyle/>
            <a:p>
              <a:endParaRPr lang="en-GB"/>
            </a:p>
          </p:txBody>
        </p:sp>
        <p:sp>
          <p:nvSpPr>
            <p:cNvPr id="379330" name="Line 2498"/>
            <p:cNvSpPr>
              <a:spLocks noChangeShapeType="1"/>
            </p:cNvSpPr>
            <p:nvPr/>
          </p:nvSpPr>
          <p:spPr bwMode="auto">
            <a:xfrm>
              <a:off x="3516" y="1991"/>
              <a:ext cx="12" cy="1"/>
            </a:xfrm>
            <a:prstGeom prst="line">
              <a:avLst/>
            </a:prstGeom>
            <a:noFill/>
            <a:ln w="28575">
              <a:solidFill>
                <a:srgbClr val="000080"/>
              </a:solidFill>
              <a:round/>
              <a:headEnd/>
              <a:tailEnd/>
            </a:ln>
          </p:spPr>
          <p:txBody>
            <a:bodyPr/>
            <a:lstStyle/>
            <a:p>
              <a:endParaRPr lang="en-GB"/>
            </a:p>
          </p:txBody>
        </p:sp>
        <p:sp>
          <p:nvSpPr>
            <p:cNvPr id="379331" name="Line 2499"/>
            <p:cNvSpPr>
              <a:spLocks noChangeShapeType="1"/>
            </p:cNvSpPr>
            <p:nvPr/>
          </p:nvSpPr>
          <p:spPr bwMode="auto">
            <a:xfrm>
              <a:off x="3528" y="1991"/>
              <a:ext cx="6" cy="1"/>
            </a:xfrm>
            <a:prstGeom prst="line">
              <a:avLst/>
            </a:prstGeom>
            <a:noFill/>
            <a:ln w="28575">
              <a:solidFill>
                <a:srgbClr val="000080"/>
              </a:solidFill>
              <a:round/>
              <a:headEnd/>
              <a:tailEnd/>
            </a:ln>
          </p:spPr>
          <p:txBody>
            <a:bodyPr/>
            <a:lstStyle/>
            <a:p>
              <a:endParaRPr lang="en-GB"/>
            </a:p>
          </p:txBody>
        </p:sp>
        <p:sp>
          <p:nvSpPr>
            <p:cNvPr id="379332" name="Line 2500"/>
            <p:cNvSpPr>
              <a:spLocks noChangeShapeType="1"/>
            </p:cNvSpPr>
            <p:nvPr/>
          </p:nvSpPr>
          <p:spPr bwMode="auto">
            <a:xfrm>
              <a:off x="3534" y="1991"/>
              <a:ext cx="12" cy="1"/>
            </a:xfrm>
            <a:prstGeom prst="line">
              <a:avLst/>
            </a:prstGeom>
            <a:noFill/>
            <a:ln w="28575">
              <a:solidFill>
                <a:srgbClr val="000080"/>
              </a:solidFill>
              <a:round/>
              <a:headEnd/>
              <a:tailEnd/>
            </a:ln>
          </p:spPr>
          <p:txBody>
            <a:bodyPr/>
            <a:lstStyle/>
            <a:p>
              <a:endParaRPr lang="en-GB"/>
            </a:p>
          </p:txBody>
        </p:sp>
        <p:sp>
          <p:nvSpPr>
            <p:cNvPr id="379333" name="Line 2501"/>
            <p:cNvSpPr>
              <a:spLocks noChangeShapeType="1"/>
            </p:cNvSpPr>
            <p:nvPr/>
          </p:nvSpPr>
          <p:spPr bwMode="auto">
            <a:xfrm>
              <a:off x="3546" y="1991"/>
              <a:ext cx="13" cy="6"/>
            </a:xfrm>
            <a:prstGeom prst="line">
              <a:avLst/>
            </a:prstGeom>
            <a:noFill/>
            <a:ln w="28575">
              <a:solidFill>
                <a:srgbClr val="000080"/>
              </a:solidFill>
              <a:round/>
              <a:headEnd/>
              <a:tailEnd/>
            </a:ln>
          </p:spPr>
          <p:txBody>
            <a:bodyPr/>
            <a:lstStyle/>
            <a:p>
              <a:endParaRPr lang="en-GB"/>
            </a:p>
          </p:txBody>
        </p:sp>
        <p:sp>
          <p:nvSpPr>
            <p:cNvPr id="379334" name="Line 2502"/>
            <p:cNvSpPr>
              <a:spLocks noChangeShapeType="1"/>
            </p:cNvSpPr>
            <p:nvPr/>
          </p:nvSpPr>
          <p:spPr bwMode="auto">
            <a:xfrm>
              <a:off x="3559" y="1997"/>
              <a:ext cx="6" cy="1"/>
            </a:xfrm>
            <a:prstGeom prst="line">
              <a:avLst/>
            </a:prstGeom>
            <a:noFill/>
            <a:ln w="28575">
              <a:solidFill>
                <a:srgbClr val="000080"/>
              </a:solidFill>
              <a:round/>
              <a:headEnd/>
              <a:tailEnd/>
            </a:ln>
          </p:spPr>
          <p:txBody>
            <a:bodyPr/>
            <a:lstStyle/>
            <a:p>
              <a:endParaRPr lang="en-GB"/>
            </a:p>
          </p:txBody>
        </p:sp>
        <p:sp>
          <p:nvSpPr>
            <p:cNvPr id="379335" name="Line 2503"/>
            <p:cNvSpPr>
              <a:spLocks noChangeShapeType="1"/>
            </p:cNvSpPr>
            <p:nvPr/>
          </p:nvSpPr>
          <p:spPr bwMode="auto">
            <a:xfrm>
              <a:off x="3565" y="1997"/>
              <a:ext cx="12" cy="1"/>
            </a:xfrm>
            <a:prstGeom prst="line">
              <a:avLst/>
            </a:prstGeom>
            <a:noFill/>
            <a:ln w="28575">
              <a:solidFill>
                <a:srgbClr val="000080"/>
              </a:solidFill>
              <a:round/>
              <a:headEnd/>
              <a:tailEnd/>
            </a:ln>
          </p:spPr>
          <p:txBody>
            <a:bodyPr/>
            <a:lstStyle/>
            <a:p>
              <a:endParaRPr lang="en-GB"/>
            </a:p>
          </p:txBody>
        </p:sp>
        <p:sp>
          <p:nvSpPr>
            <p:cNvPr id="379336" name="Line 2504"/>
            <p:cNvSpPr>
              <a:spLocks noChangeShapeType="1"/>
            </p:cNvSpPr>
            <p:nvPr/>
          </p:nvSpPr>
          <p:spPr bwMode="auto">
            <a:xfrm>
              <a:off x="3577" y="1997"/>
              <a:ext cx="12" cy="1"/>
            </a:xfrm>
            <a:prstGeom prst="line">
              <a:avLst/>
            </a:prstGeom>
            <a:noFill/>
            <a:ln w="28575">
              <a:solidFill>
                <a:srgbClr val="000080"/>
              </a:solidFill>
              <a:round/>
              <a:headEnd/>
              <a:tailEnd/>
            </a:ln>
          </p:spPr>
          <p:txBody>
            <a:bodyPr/>
            <a:lstStyle/>
            <a:p>
              <a:endParaRPr lang="en-GB"/>
            </a:p>
          </p:txBody>
        </p:sp>
        <p:sp>
          <p:nvSpPr>
            <p:cNvPr id="379337" name="Line 2505"/>
            <p:cNvSpPr>
              <a:spLocks noChangeShapeType="1"/>
            </p:cNvSpPr>
            <p:nvPr/>
          </p:nvSpPr>
          <p:spPr bwMode="auto">
            <a:xfrm>
              <a:off x="3589" y="1997"/>
              <a:ext cx="6" cy="7"/>
            </a:xfrm>
            <a:prstGeom prst="line">
              <a:avLst/>
            </a:prstGeom>
            <a:noFill/>
            <a:ln w="28575">
              <a:solidFill>
                <a:srgbClr val="000080"/>
              </a:solidFill>
              <a:round/>
              <a:headEnd/>
              <a:tailEnd/>
            </a:ln>
          </p:spPr>
          <p:txBody>
            <a:bodyPr/>
            <a:lstStyle/>
            <a:p>
              <a:endParaRPr lang="en-GB"/>
            </a:p>
          </p:txBody>
        </p:sp>
        <p:sp>
          <p:nvSpPr>
            <p:cNvPr id="379338" name="Line 2506"/>
            <p:cNvSpPr>
              <a:spLocks noChangeShapeType="1"/>
            </p:cNvSpPr>
            <p:nvPr/>
          </p:nvSpPr>
          <p:spPr bwMode="auto">
            <a:xfrm>
              <a:off x="3595" y="2004"/>
              <a:ext cx="12" cy="1"/>
            </a:xfrm>
            <a:prstGeom prst="line">
              <a:avLst/>
            </a:prstGeom>
            <a:noFill/>
            <a:ln w="28575">
              <a:solidFill>
                <a:srgbClr val="000080"/>
              </a:solidFill>
              <a:round/>
              <a:headEnd/>
              <a:tailEnd/>
            </a:ln>
          </p:spPr>
          <p:txBody>
            <a:bodyPr/>
            <a:lstStyle/>
            <a:p>
              <a:endParaRPr lang="en-GB"/>
            </a:p>
          </p:txBody>
        </p:sp>
        <p:sp>
          <p:nvSpPr>
            <p:cNvPr id="379339" name="Line 2507"/>
            <p:cNvSpPr>
              <a:spLocks noChangeShapeType="1"/>
            </p:cNvSpPr>
            <p:nvPr/>
          </p:nvSpPr>
          <p:spPr bwMode="auto">
            <a:xfrm>
              <a:off x="3607" y="2004"/>
              <a:ext cx="7" cy="1"/>
            </a:xfrm>
            <a:prstGeom prst="line">
              <a:avLst/>
            </a:prstGeom>
            <a:noFill/>
            <a:ln w="28575">
              <a:solidFill>
                <a:srgbClr val="000080"/>
              </a:solidFill>
              <a:round/>
              <a:headEnd/>
              <a:tailEnd/>
            </a:ln>
          </p:spPr>
          <p:txBody>
            <a:bodyPr/>
            <a:lstStyle/>
            <a:p>
              <a:endParaRPr lang="en-GB"/>
            </a:p>
          </p:txBody>
        </p:sp>
        <p:sp>
          <p:nvSpPr>
            <p:cNvPr id="379340" name="Line 2508"/>
            <p:cNvSpPr>
              <a:spLocks noChangeShapeType="1"/>
            </p:cNvSpPr>
            <p:nvPr/>
          </p:nvSpPr>
          <p:spPr bwMode="auto">
            <a:xfrm>
              <a:off x="3614" y="2004"/>
              <a:ext cx="12" cy="1"/>
            </a:xfrm>
            <a:prstGeom prst="line">
              <a:avLst/>
            </a:prstGeom>
            <a:noFill/>
            <a:ln w="28575">
              <a:solidFill>
                <a:srgbClr val="000080"/>
              </a:solidFill>
              <a:round/>
              <a:headEnd/>
              <a:tailEnd/>
            </a:ln>
          </p:spPr>
          <p:txBody>
            <a:bodyPr/>
            <a:lstStyle/>
            <a:p>
              <a:endParaRPr lang="en-GB"/>
            </a:p>
          </p:txBody>
        </p:sp>
        <p:sp>
          <p:nvSpPr>
            <p:cNvPr id="379341" name="Line 2509"/>
            <p:cNvSpPr>
              <a:spLocks noChangeShapeType="1"/>
            </p:cNvSpPr>
            <p:nvPr/>
          </p:nvSpPr>
          <p:spPr bwMode="auto">
            <a:xfrm>
              <a:off x="3626" y="2004"/>
              <a:ext cx="12" cy="1"/>
            </a:xfrm>
            <a:prstGeom prst="line">
              <a:avLst/>
            </a:prstGeom>
            <a:noFill/>
            <a:ln w="28575">
              <a:solidFill>
                <a:srgbClr val="000080"/>
              </a:solidFill>
              <a:round/>
              <a:headEnd/>
              <a:tailEnd/>
            </a:ln>
          </p:spPr>
          <p:txBody>
            <a:bodyPr/>
            <a:lstStyle/>
            <a:p>
              <a:endParaRPr lang="en-GB"/>
            </a:p>
          </p:txBody>
        </p:sp>
        <p:sp>
          <p:nvSpPr>
            <p:cNvPr id="379342" name="Line 2510"/>
            <p:cNvSpPr>
              <a:spLocks noChangeShapeType="1"/>
            </p:cNvSpPr>
            <p:nvPr/>
          </p:nvSpPr>
          <p:spPr bwMode="auto">
            <a:xfrm>
              <a:off x="3638" y="2004"/>
              <a:ext cx="6" cy="6"/>
            </a:xfrm>
            <a:prstGeom prst="line">
              <a:avLst/>
            </a:prstGeom>
            <a:noFill/>
            <a:ln w="28575">
              <a:solidFill>
                <a:srgbClr val="000080"/>
              </a:solidFill>
              <a:round/>
              <a:headEnd/>
              <a:tailEnd/>
            </a:ln>
          </p:spPr>
          <p:txBody>
            <a:bodyPr/>
            <a:lstStyle/>
            <a:p>
              <a:endParaRPr lang="en-GB"/>
            </a:p>
          </p:txBody>
        </p:sp>
        <p:sp>
          <p:nvSpPr>
            <p:cNvPr id="379343" name="Line 2511"/>
            <p:cNvSpPr>
              <a:spLocks noChangeShapeType="1"/>
            </p:cNvSpPr>
            <p:nvPr/>
          </p:nvSpPr>
          <p:spPr bwMode="auto">
            <a:xfrm>
              <a:off x="3644" y="2010"/>
              <a:ext cx="12" cy="1"/>
            </a:xfrm>
            <a:prstGeom prst="line">
              <a:avLst/>
            </a:prstGeom>
            <a:noFill/>
            <a:ln w="28575">
              <a:solidFill>
                <a:srgbClr val="000080"/>
              </a:solidFill>
              <a:round/>
              <a:headEnd/>
              <a:tailEnd/>
            </a:ln>
          </p:spPr>
          <p:txBody>
            <a:bodyPr/>
            <a:lstStyle/>
            <a:p>
              <a:endParaRPr lang="en-GB"/>
            </a:p>
          </p:txBody>
        </p:sp>
        <p:sp>
          <p:nvSpPr>
            <p:cNvPr id="379344" name="Line 2512"/>
            <p:cNvSpPr>
              <a:spLocks noChangeShapeType="1"/>
            </p:cNvSpPr>
            <p:nvPr/>
          </p:nvSpPr>
          <p:spPr bwMode="auto">
            <a:xfrm>
              <a:off x="3656" y="2010"/>
              <a:ext cx="13" cy="1"/>
            </a:xfrm>
            <a:prstGeom prst="line">
              <a:avLst/>
            </a:prstGeom>
            <a:noFill/>
            <a:ln w="28575">
              <a:solidFill>
                <a:srgbClr val="000080"/>
              </a:solidFill>
              <a:round/>
              <a:headEnd/>
              <a:tailEnd/>
            </a:ln>
          </p:spPr>
          <p:txBody>
            <a:bodyPr/>
            <a:lstStyle/>
            <a:p>
              <a:endParaRPr lang="en-GB"/>
            </a:p>
          </p:txBody>
        </p:sp>
        <p:sp>
          <p:nvSpPr>
            <p:cNvPr id="379345" name="Line 2513"/>
            <p:cNvSpPr>
              <a:spLocks noChangeShapeType="1"/>
            </p:cNvSpPr>
            <p:nvPr/>
          </p:nvSpPr>
          <p:spPr bwMode="auto">
            <a:xfrm>
              <a:off x="3669" y="2010"/>
              <a:ext cx="6" cy="1"/>
            </a:xfrm>
            <a:prstGeom prst="line">
              <a:avLst/>
            </a:prstGeom>
            <a:noFill/>
            <a:ln w="28575">
              <a:solidFill>
                <a:srgbClr val="000080"/>
              </a:solidFill>
              <a:round/>
              <a:headEnd/>
              <a:tailEnd/>
            </a:ln>
          </p:spPr>
          <p:txBody>
            <a:bodyPr/>
            <a:lstStyle/>
            <a:p>
              <a:endParaRPr lang="en-GB"/>
            </a:p>
          </p:txBody>
        </p:sp>
        <p:sp>
          <p:nvSpPr>
            <p:cNvPr id="379346" name="Line 2514"/>
            <p:cNvSpPr>
              <a:spLocks noChangeShapeType="1"/>
            </p:cNvSpPr>
            <p:nvPr/>
          </p:nvSpPr>
          <p:spPr bwMode="auto">
            <a:xfrm>
              <a:off x="3675" y="2010"/>
              <a:ext cx="12" cy="1"/>
            </a:xfrm>
            <a:prstGeom prst="line">
              <a:avLst/>
            </a:prstGeom>
            <a:noFill/>
            <a:ln w="28575">
              <a:solidFill>
                <a:srgbClr val="000080"/>
              </a:solidFill>
              <a:round/>
              <a:headEnd/>
              <a:tailEnd/>
            </a:ln>
          </p:spPr>
          <p:txBody>
            <a:bodyPr/>
            <a:lstStyle/>
            <a:p>
              <a:endParaRPr lang="en-GB"/>
            </a:p>
          </p:txBody>
        </p:sp>
        <p:sp>
          <p:nvSpPr>
            <p:cNvPr id="379347" name="Line 2515"/>
            <p:cNvSpPr>
              <a:spLocks noChangeShapeType="1"/>
            </p:cNvSpPr>
            <p:nvPr/>
          </p:nvSpPr>
          <p:spPr bwMode="auto">
            <a:xfrm>
              <a:off x="3687" y="2010"/>
              <a:ext cx="12" cy="6"/>
            </a:xfrm>
            <a:prstGeom prst="line">
              <a:avLst/>
            </a:prstGeom>
            <a:noFill/>
            <a:ln w="28575">
              <a:solidFill>
                <a:srgbClr val="000080"/>
              </a:solidFill>
              <a:round/>
              <a:headEnd/>
              <a:tailEnd/>
            </a:ln>
          </p:spPr>
          <p:txBody>
            <a:bodyPr/>
            <a:lstStyle/>
            <a:p>
              <a:endParaRPr lang="en-GB"/>
            </a:p>
          </p:txBody>
        </p:sp>
        <p:sp>
          <p:nvSpPr>
            <p:cNvPr id="379348" name="Line 2516"/>
            <p:cNvSpPr>
              <a:spLocks noChangeShapeType="1"/>
            </p:cNvSpPr>
            <p:nvPr/>
          </p:nvSpPr>
          <p:spPr bwMode="auto">
            <a:xfrm>
              <a:off x="3699" y="2016"/>
              <a:ext cx="6" cy="1"/>
            </a:xfrm>
            <a:prstGeom prst="line">
              <a:avLst/>
            </a:prstGeom>
            <a:noFill/>
            <a:ln w="28575">
              <a:solidFill>
                <a:srgbClr val="000080"/>
              </a:solidFill>
              <a:round/>
              <a:headEnd/>
              <a:tailEnd/>
            </a:ln>
          </p:spPr>
          <p:txBody>
            <a:bodyPr/>
            <a:lstStyle/>
            <a:p>
              <a:endParaRPr lang="en-GB"/>
            </a:p>
          </p:txBody>
        </p:sp>
        <p:sp>
          <p:nvSpPr>
            <p:cNvPr id="379349" name="Line 2517"/>
            <p:cNvSpPr>
              <a:spLocks noChangeShapeType="1"/>
            </p:cNvSpPr>
            <p:nvPr/>
          </p:nvSpPr>
          <p:spPr bwMode="auto">
            <a:xfrm>
              <a:off x="3705" y="2016"/>
              <a:ext cx="13" cy="1"/>
            </a:xfrm>
            <a:prstGeom prst="line">
              <a:avLst/>
            </a:prstGeom>
            <a:noFill/>
            <a:ln w="28575">
              <a:solidFill>
                <a:srgbClr val="000080"/>
              </a:solidFill>
              <a:round/>
              <a:headEnd/>
              <a:tailEnd/>
            </a:ln>
          </p:spPr>
          <p:txBody>
            <a:bodyPr/>
            <a:lstStyle/>
            <a:p>
              <a:endParaRPr lang="en-GB"/>
            </a:p>
          </p:txBody>
        </p:sp>
        <p:sp>
          <p:nvSpPr>
            <p:cNvPr id="379350" name="Line 2518"/>
            <p:cNvSpPr>
              <a:spLocks noChangeShapeType="1"/>
            </p:cNvSpPr>
            <p:nvPr/>
          </p:nvSpPr>
          <p:spPr bwMode="auto">
            <a:xfrm>
              <a:off x="3718" y="2016"/>
              <a:ext cx="12" cy="1"/>
            </a:xfrm>
            <a:prstGeom prst="line">
              <a:avLst/>
            </a:prstGeom>
            <a:noFill/>
            <a:ln w="28575">
              <a:solidFill>
                <a:srgbClr val="000080"/>
              </a:solidFill>
              <a:round/>
              <a:headEnd/>
              <a:tailEnd/>
            </a:ln>
          </p:spPr>
          <p:txBody>
            <a:bodyPr/>
            <a:lstStyle/>
            <a:p>
              <a:endParaRPr lang="en-GB"/>
            </a:p>
          </p:txBody>
        </p:sp>
        <p:sp>
          <p:nvSpPr>
            <p:cNvPr id="379351" name="Line 2519"/>
            <p:cNvSpPr>
              <a:spLocks noChangeShapeType="1"/>
            </p:cNvSpPr>
            <p:nvPr/>
          </p:nvSpPr>
          <p:spPr bwMode="auto">
            <a:xfrm>
              <a:off x="3730" y="2016"/>
              <a:ext cx="6" cy="1"/>
            </a:xfrm>
            <a:prstGeom prst="line">
              <a:avLst/>
            </a:prstGeom>
            <a:noFill/>
            <a:ln w="28575">
              <a:solidFill>
                <a:srgbClr val="000080"/>
              </a:solidFill>
              <a:round/>
              <a:headEnd/>
              <a:tailEnd/>
            </a:ln>
          </p:spPr>
          <p:txBody>
            <a:bodyPr/>
            <a:lstStyle/>
            <a:p>
              <a:endParaRPr lang="en-GB"/>
            </a:p>
          </p:txBody>
        </p:sp>
        <p:sp>
          <p:nvSpPr>
            <p:cNvPr id="379352" name="Line 2520"/>
            <p:cNvSpPr>
              <a:spLocks noChangeShapeType="1"/>
            </p:cNvSpPr>
            <p:nvPr/>
          </p:nvSpPr>
          <p:spPr bwMode="auto">
            <a:xfrm>
              <a:off x="3736" y="2016"/>
              <a:ext cx="12" cy="1"/>
            </a:xfrm>
            <a:prstGeom prst="line">
              <a:avLst/>
            </a:prstGeom>
            <a:noFill/>
            <a:ln w="28575">
              <a:solidFill>
                <a:srgbClr val="000080"/>
              </a:solidFill>
              <a:round/>
              <a:headEnd/>
              <a:tailEnd/>
            </a:ln>
          </p:spPr>
          <p:txBody>
            <a:bodyPr/>
            <a:lstStyle/>
            <a:p>
              <a:endParaRPr lang="en-GB"/>
            </a:p>
          </p:txBody>
        </p:sp>
        <p:sp>
          <p:nvSpPr>
            <p:cNvPr id="379353" name="Line 2521"/>
            <p:cNvSpPr>
              <a:spLocks noChangeShapeType="1"/>
            </p:cNvSpPr>
            <p:nvPr/>
          </p:nvSpPr>
          <p:spPr bwMode="auto">
            <a:xfrm>
              <a:off x="3748" y="2016"/>
              <a:ext cx="12" cy="6"/>
            </a:xfrm>
            <a:prstGeom prst="line">
              <a:avLst/>
            </a:prstGeom>
            <a:noFill/>
            <a:ln w="28575">
              <a:solidFill>
                <a:srgbClr val="000080"/>
              </a:solidFill>
              <a:round/>
              <a:headEnd/>
              <a:tailEnd/>
            </a:ln>
          </p:spPr>
          <p:txBody>
            <a:bodyPr/>
            <a:lstStyle/>
            <a:p>
              <a:endParaRPr lang="en-GB"/>
            </a:p>
          </p:txBody>
        </p:sp>
        <p:sp>
          <p:nvSpPr>
            <p:cNvPr id="379354" name="Line 2522"/>
            <p:cNvSpPr>
              <a:spLocks noChangeShapeType="1"/>
            </p:cNvSpPr>
            <p:nvPr/>
          </p:nvSpPr>
          <p:spPr bwMode="auto">
            <a:xfrm>
              <a:off x="3760" y="2022"/>
              <a:ext cx="6" cy="1"/>
            </a:xfrm>
            <a:prstGeom prst="line">
              <a:avLst/>
            </a:prstGeom>
            <a:noFill/>
            <a:ln w="28575">
              <a:solidFill>
                <a:srgbClr val="000080"/>
              </a:solidFill>
              <a:round/>
              <a:headEnd/>
              <a:tailEnd/>
            </a:ln>
          </p:spPr>
          <p:txBody>
            <a:bodyPr/>
            <a:lstStyle/>
            <a:p>
              <a:endParaRPr lang="en-GB"/>
            </a:p>
          </p:txBody>
        </p:sp>
        <p:sp>
          <p:nvSpPr>
            <p:cNvPr id="379355" name="Line 2523"/>
            <p:cNvSpPr>
              <a:spLocks noChangeShapeType="1"/>
            </p:cNvSpPr>
            <p:nvPr/>
          </p:nvSpPr>
          <p:spPr bwMode="auto">
            <a:xfrm>
              <a:off x="3766" y="2022"/>
              <a:ext cx="13" cy="1"/>
            </a:xfrm>
            <a:prstGeom prst="line">
              <a:avLst/>
            </a:prstGeom>
            <a:noFill/>
            <a:ln w="28575">
              <a:solidFill>
                <a:srgbClr val="000080"/>
              </a:solidFill>
              <a:round/>
              <a:headEnd/>
              <a:tailEnd/>
            </a:ln>
          </p:spPr>
          <p:txBody>
            <a:bodyPr/>
            <a:lstStyle/>
            <a:p>
              <a:endParaRPr lang="en-GB"/>
            </a:p>
          </p:txBody>
        </p:sp>
        <p:sp>
          <p:nvSpPr>
            <p:cNvPr id="379356" name="Line 2524"/>
            <p:cNvSpPr>
              <a:spLocks noChangeShapeType="1"/>
            </p:cNvSpPr>
            <p:nvPr/>
          </p:nvSpPr>
          <p:spPr bwMode="auto">
            <a:xfrm>
              <a:off x="3779" y="2022"/>
              <a:ext cx="12" cy="1"/>
            </a:xfrm>
            <a:prstGeom prst="line">
              <a:avLst/>
            </a:prstGeom>
            <a:noFill/>
            <a:ln w="28575">
              <a:solidFill>
                <a:srgbClr val="000080"/>
              </a:solidFill>
              <a:round/>
              <a:headEnd/>
              <a:tailEnd/>
            </a:ln>
          </p:spPr>
          <p:txBody>
            <a:bodyPr/>
            <a:lstStyle/>
            <a:p>
              <a:endParaRPr lang="en-GB"/>
            </a:p>
          </p:txBody>
        </p:sp>
        <p:sp>
          <p:nvSpPr>
            <p:cNvPr id="379357" name="Line 2525"/>
            <p:cNvSpPr>
              <a:spLocks noChangeShapeType="1"/>
            </p:cNvSpPr>
            <p:nvPr/>
          </p:nvSpPr>
          <p:spPr bwMode="auto">
            <a:xfrm>
              <a:off x="3791" y="2022"/>
              <a:ext cx="6" cy="1"/>
            </a:xfrm>
            <a:prstGeom prst="line">
              <a:avLst/>
            </a:prstGeom>
            <a:noFill/>
            <a:ln w="28575">
              <a:solidFill>
                <a:srgbClr val="000080"/>
              </a:solidFill>
              <a:round/>
              <a:headEnd/>
              <a:tailEnd/>
            </a:ln>
          </p:spPr>
          <p:txBody>
            <a:bodyPr/>
            <a:lstStyle/>
            <a:p>
              <a:endParaRPr lang="en-GB"/>
            </a:p>
          </p:txBody>
        </p:sp>
        <p:sp>
          <p:nvSpPr>
            <p:cNvPr id="379358" name="Line 2526"/>
            <p:cNvSpPr>
              <a:spLocks noChangeShapeType="1"/>
            </p:cNvSpPr>
            <p:nvPr/>
          </p:nvSpPr>
          <p:spPr bwMode="auto">
            <a:xfrm>
              <a:off x="3797" y="2022"/>
              <a:ext cx="12" cy="1"/>
            </a:xfrm>
            <a:prstGeom prst="line">
              <a:avLst/>
            </a:prstGeom>
            <a:noFill/>
            <a:ln w="28575">
              <a:solidFill>
                <a:srgbClr val="000080"/>
              </a:solidFill>
              <a:round/>
              <a:headEnd/>
              <a:tailEnd/>
            </a:ln>
          </p:spPr>
          <p:txBody>
            <a:bodyPr/>
            <a:lstStyle/>
            <a:p>
              <a:endParaRPr lang="en-GB"/>
            </a:p>
          </p:txBody>
        </p:sp>
        <p:sp>
          <p:nvSpPr>
            <p:cNvPr id="379359" name="Line 2527"/>
            <p:cNvSpPr>
              <a:spLocks noChangeShapeType="1"/>
            </p:cNvSpPr>
            <p:nvPr/>
          </p:nvSpPr>
          <p:spPr bwMode="auto">
            <a:xfrm>
              <a:off x="3809" y="2022"/>
              <a:ext cx="13" cy="1"/>
            </a:xfrm>
            <a:prstGeom prst="line">
              <a:avLst/>
            </a:prstGeom>
            <a:noFill/>
            <a:ln w="28575">
              <a:solidFill>
                <a:srgbClr val="000080"/>
              </a:solidFill>
              <a:round/>
              <a:headEnd/>
              <a:tailEnd/>
            </a:ln>
          </p:spPr>
          <p:txBody>
            <a:bodyPr/>
            <a:lstStyle/>
            <a:p>
              <a:endParaRPr lang="en-GB"/>
            </a:p>
          </p:txBody>
        </p:sp>
        <p:sp>
          <p:nvSpPr>
            <p:cNvPr id="379360" name="Line 2528"/>
            <p:cNvSpPr>
              <a:spLocks noChangeShapeType="1"/>
            </p:cNvSpPr>
            <p:nvPr/>
          </p:nvSpPr>
          <p:spPr bwMode="auto">
            <a:xfrm>
              <a:off x="3822" y="2022"/>
              <a:ext cx="6" cy="1"/>
            </a:xfrm>
            <a:prstGeom prst="line">
              <a:avLst/>
            </a:prstGeom>
            <a:noFill/>
            <a:ln w="28575">
              <a:solidFill>
                <a:srgbClr val="000080"/>
              </a:solidFill>
              <a:round/>
              <a:headEnd/>
              <a:tailEnd/>
            </a:ln>
          </p:spPr>
          <p:txBody>
            <a:bodyPr/>
            <a:lstStyle/>
            <a:p>
              <a:endParaRPr lang="en-GB"/>
            </a:p>
          </p:txBody>
        </p:sp>
        <p:sp>
          <p:nvSpPr>
            <p:cNvPr id="379361" name="Line 2529"/>
            <p:cNvSpPr>
              <a:spLocks noChangeShapeType="1"/>
            </p:cNvSpPr>
            <p:nvPr/>
          </p:nvSpPr>
          <p:spPr bwMode="auto">
            <a:xfrm>
              <a:off x="3828" y="2022"/>
              <a:ext cx="12" cy="6"/>
            </a:xfrm>
            <a:prstGeom prst="line">
              <a:avLst/>
            </a:prstGeom>
            <a:noFill/>
            <a:ln w="28575">
              <a:solidFill>
                <a:srgbClr val="000080"/>
              </a:solidFill>
              <a:round/>
              <a:headEnd/>
              <a:tailEnd/>
            </a:ln>
          </p:spPr>
          <p:txBody>
            <a:bodyPr/>
            <a:lstStyle/>
            <a:p>
              <a:endParaRPr lang="en-GB"/>
            </a:p>
          </p:txBody>
        </p:sp>
        <p:sp>
          <p:nvSpPr>
            <p:cNvPr id="379362" name="Line 2530"/>
            <p:cNvSpPr>
              <a:spLocks noChangeShapeType="1"/>
            </p:cNvSpPr>
            <p:nvPr/>
          </p:nvSpPr>
          <p:spPr bwMode="auto">
            <a:xfrm>
              <a:off x="3840" y="2028"/>
              <a:ext cx="12" cy="1"/>
            </a:xfrm>
            <a:prstGeom prst="line">
              <a:avLst/>
            </a:prstGeom>
            <a:noFill/>
            <a:ln w="28575">
              <a:solidFill>
                <a:srgbClr val="000080"/>
              </a:solidFill>
              <a:round/>
              <a:headEnd/>
              <a:tailEnd/>
            </a:ln>
          </p:spPr>
          <p:txBody>
            <a:bodyPr/>
            <a:lstStyle/>
            <a:p>
              <a:endParaRPr lang="en-GB"/>
            </a:p>
          </p:txBody>
        </p:sp>
        <p:sp>
          <p:nvSpPr>
            <p:cNvPr id="379363" name="Line 2531"/>
            <p:cNvSpPr>
              <a:spLocks noChangeShapeType="1"/>
            </p:cNvSpPr>
            <p:nvPr/>
          </p:nvSpPr>
          <p:spPr bwMode="auto">
            <a:xfrm>
              <a:off x="3852" y="2028"/>
              <a:ext cx="6" cy="1"/>
            </a:xfrm>
            <a:prstGeom prst="line">
              <a:avLst/>
            </a:prstGeom>
            <a:noFill/>
            <a:ln w="28575">
              <a:solidFill>
                <a:srgbClr val="000080"/>
              </a:solidFill>
              <a:round/>
              <a:headEnd/>
              <a:tailEnd/>
            </a:ln>
          </p:spPr>
          <p:txBody>
            <a:bodyPr/>
            <a:lstStyle/>
            <a:p>
              <a:endParaRPr lang="en-GB"/>
            </a:p>
          </p:txBody>
        </p:sp>
        <p:sp>
          <p:nvSpPr>
            <p:cNvPr id="379364" name="Line 2532"/>
            <p:cNvSpPr>
              <a:spLocks noChangeShapeType="1"/>
            </p:cNvSpPr>
            <p:nvPr/>
          </p:nvSpPr>
          <p:spPr bwMode="auto">
            <a:xfrm>
              <a:off x="3858" y="2028"/>
              <a:ext cx="12" cy="1"/>
            </a:xfrm>
            <a:prstGeom prst="line">
              <a:avLst/>
            </a:prstGeom>
            <a:noFill/>
            <a:ln w="28575">
              <a:solidFill>
                <a:srgbClr val="000080"/>
              </a:solidFill>
              <a:round/>
              <a:headEnd/>
              <a:tailEnd/>
            </a:ln>
          </p:spPr>
          <p:txBody>
            <a:bodyPr/>
            <a:lstStyle/>
            <a:p>
              <a:endParaRPr lang="en-GB"/>
            </a:p>
          </p:txBody>
        </p:sp>
        <p:sp>
          <p:nvSpPr>
            <p:cNvPr id="379365" name="Line 2533"/>
            <p:cNvSpPr>
              <a:spLocks noChangeShapeType="1"/>
            </p:cNvSpPr>
            <p:nvPr/>
          </p:nvSpPr>
          <p:spPr bwMode="auto">
            <a:xfrm>
              <a:off x="3870" y="2028"/>
              <a:ext cx="13" cy="1"/>
            </a:xfrm>
            <a:prstGeom prst="line">
              <a:avLst/>
            </a:prstGeom>
            <a:noFill/>
            <a:ln w="28575">
              <a:solidFill>
                <a:srgbClr val="000080"/>
              </a:solidFill>
              <a:round/>
              <a:headEnd/>
              <a:tailEnd/>
            </a:ln>
          </p:spPr>
          <p:txBody>
            <a:bodyPr/>
            <a:lstStyle/>
            <a:p>
              <a:endParaRPr lang="en-GB"/>
            </a:p>
          </p:txBody>
        </p:sp>
        <p:sp>
          <p:nvSpPr>
            <p:cNvPr id="379366" name="Line 2534"/>
            <p:cNvSpPr>
              <a:spLocks noChangeShapeType="1"/>
            </p:cNvSpPr>
            <p:nvPr/>
          </p:nvSpPr>
          <p:spPr bwMode="auto">
            <a:xfrm>
              <a:off x="3883" y="2028"/>
              <a:ext cx="6" cy="1"/>
            </a:xfrm>
            <a:prstGeom prst="line">
              <a:avLst/>
            </a:prstGeom>
            <a:noFill/>
            <a:ln w="28575">
              <a:solidFill>
                <a:srgbClr val="000080"/>
              </a:solidFill>
              <a:round/>
              <a:headEnd/>
              <a:tailEnd/>
            </a:ln>
          </p:spPr>
          <p:txBody>
            <a:bodyPr/>
            <a:lstStyle/>
            <a:p>
              <a:endParaRPr lang="en-GB"/>
            </a:p>
          </p:txBody>
        </p:sp>
        <p:sp>
          <p:nvSpPr>
            <p:cNvPr id="379367" name="Line 2535"/>
            <p:cNvSpPr>
              <a:spLocks noChangeShapeType="1"/>
            </p:cNvSpPr>
            <p:nvPr/>
          </p:nvSpPr>
          <p:spPr bwMode="auto">
            <a:xfrm>
              <a:off x="3889" y="2028"/>
              <a:ext cx="12" cy="1"/>
            </a:xfrm>
            <a:prstGeom prst="line">
              <a:avLst/>
            </a:prstGeom>
            <a:noFill/>
            <a:ln w="28575">
              <a:solidFill>
                <a:srgbClr val="000080"/>
              </a:solidFill>
              <a:round/>
              <a:headEnd/>
              <a:tailEnd/>
            </a:ln>
          </p:spPr>
          <p:txBody>
            <a:bodyPr/>
            <a:lstStyle/>
            <a:p>
              <a:endParaRPr lang="en-GB"/>
            </a:p>
          </p:txBody>
        </p:sp>
        <p:sp>
          <p:nvSpPr>
            <p:cNvPr id="379368" name="Line 2536"/>
            <p:cNvSpPr>
              <a:spLocks noChangeShapeType="1"/>
            </p:cNvSpPr>
            <p:nvPr/>
          </p:nvSpPr>
          <p:spPr bwMode="auto">
            <a:xfrm>
              <a:off x="3901" y="2028"/>
              <a:ext cx="12" cy="1"/>
            </a:xfrm>
            <a:prstGeom prst="line">
              <a:avLst/>
            </a:prstGeom>
            <a:noFill/>
            <a:ln w="28575">
              <a:solidFill>
                <a:srgbClr val="000080"/>
              </a:solidFill>
              <a:round/>
              <a:headEnd/>
              <a:tailEnd/>
            </a:ln>
          </p:spPr>
          <p:txBody>
            <a:bodyPr/>
            <a:lstStyle/>
            <a:p>
              <a:endParaRPr lang="en-GB"/>
            </a:p>
          </p:txBody>
        </p:sp>
        <p:sp>
          <p:nvSpPr>
            <p:cNvPr id="379369" name="Line 2537"/>
            <p:cNvSpPr>
              <a:spLocks noChangeShapeType="1"/>
            </p:cNvSpPr>
            <p:nvPr/>
          </p:nvSpPr>
          <p:spPr bwMode="auto">
            <a:xfrm>
              <a:off x="3913" y="2028"/>
              <a:ext cx="6" cy="1"/>
            </a:xfrm>
            <a:prstGeom prst="line">
              <a:avLst/>
            </a:prstGeom>
            <a:noFill/>
            <a:ln w="28575">
              <a:solidFill>
                <a:srgbClr val="000080"/>
              </a:solidFill>
              <a:round/>
              <a:headEnd/>
              <a:tailEnd/>
            </a:ln>
          </p:spPr>
          <p:txBody>
            <a:bodyPr/>
            <a:lstStyle/>
            <a:p>
              <a:endParaRPr lang="en-GB"/>
            </a:p>
          </p:txBody>
        </p:sp>
        <p:sp>
          <p:nvSpPr>
            <p:cNvPr id="379370" name="Line 2538"/>
            <p:cNvSpPr>
              <a:spLocks noChangeShapeType="1"/>
            </p:cNvSpPr>
            <p:nvPr/>
          </p:nvSpPr>
          <p:spPr bwMode="auto">
            <a:xfrm>
              <a:off x="3919" y="2028"/>
              <a:ext cx="13" cy="1"/>
            </a:xfrm>
            <a:prstGeom prst="line">
              <a:avLst/>
            </a:prstGeom>
            <a:noFill/>
            <a:ln w="28575">
              <a:solidFill>
                <a:srgbClr val="000080"/>
              </a:solidFill>
              <a:round/>
              <a:headEnd/>
              <a:tailEnd/>
            </a:ln>
          </p:spPr>
          <p:txBody>
            <a:bodyPr/>
            <a:lstStyle/>
            <a:p>
              <a:endParaRPr lang="en-GB"/>
            </a:p>
          </p:txBody>
        </p:sp>
        <p:sp>
          <p:nvSpPr>
            <p:cNvPr id="379371" name="Line 2539"/>
            <p:cNvSpPr>
              <a:spLocks noChangeShapeType="1"/>
            </p:cNvSpPr>
            <p:nvPr/>
          </p:nvSpPr>
          <p:spPr bwMode="auto">
            <a:xfrm>
              <a:off x="3932" y="2028"/>
              <a:ext cx="12" cy="1"/>
            </a:xfrm>
            <a:prstGeom prst="line">
              <a:avLst/>
            </a:prstGeom>
            <a:noFill/>
            <a:ln w="28575">
              <a:solidFill>
                <a:srgbClr val="000080"/>
              </a:solidFill>
              <a:round/>
              <a:headEnd/>
              <a:tailEnd/>
            </a:ln>
          </p:spPr>
          <p:txBody>
            <a:bodyPr/>
            <a:lstStyle/>
            <a:p>
              <a:endParaRPr lang="en-GB"/>
            </a:p>
          </p:txBody>
        </p:sp>
        <p:sp>
          <p:nvSpPr>
            <p:cNvPr id="379372" name="Line 2540"/>
            <p:cNvSpPr>
              <a:spLocks noChangeShapeType="1"/>
            </p:cNvSpPr>
            <p:nvPr/>
          </p:nvSpPr>
          <p:spPr bwMode="auto">
            <a:xfrm>
              <a:off x="3944" y="2028"/>
              <a:ext cx="6" cy="1"/>
            </a:xfrm>
            <a:prstGeom prst="line">
              <a:avLst/>
            </a:prstGeom>
            <a:noFill/>
            <a:ln w="28575">
              <a:solidFill>
                <a:srgbClr val="000080"/>
              </a:solidFill>
              <a:round/>
              <a:headEnd/>
              <a:tailEnd/>
            </a:ln>
          </p:spPr>
          <p:txBody>
            <a:bodyPr/>
            <a:lstStyle/>
            <a:p>
              <a:endParaRPr lang="en-GB"/>
            </a:p>
          </p:txBody>
        </p:sp>
        <p:sp>
          <p:nvSpPr>
            <p:cNvPr id="379373" name="Line 2541"/>
            <p:cNvSpPr>
              <a:spLocks noChangeShapeType="1"/>
            </p:cNvSpPr>
            <p:nvPr/>
          </p:nvSpPr>
          <p:spPr bwMode="auto">
            <a:xfrm>
              <a:off x="3950" y="2028"/>
              <a:ext cx="12" cy="1"/>
            </a:xfrm>
            <a:prstGeom prst="line">
              <a:avLst/>
            </a:prstGeom>
            <a:noFill/>
            <a:ln w="28575">
              <a:solidFill>
                <a:srgbClr val="000080"/>
              </a:solidFill>
              <a:round/>
              <a:headEnd/>
              <a:tailEnd/>
            </a:ln>
          </p:spPr>
          <p:txBody>
            <a:bodyPr/>
            <a:lstStyle/>
            <a:p>
              <a:endParaRPr lang="en-GB"/>
            </a:p>
          </p:txBody>
        </p:sp>
        <p:sp>
          <p:nvSpPr>
            <p:cNvPr id="379374" name="Line 2542"/>
            <p:cNvSpPr>
              <a:spLocks noChangeShapeType="1"/>
            </p:cNvSpPr>
            <p:nvPr/>
          </p:nvSpPr>
          <p:spPr bwMode="auto">
            <a:xfrm>
              <a:off x="3962" y="2028"/>
              <a:ext cx="12" cy="1"/>
            </a:xfrm>
            <a:prstGeom prst="line">
              <a:avLst/>
            </a:prstGeom>
            <a:noFill/>
            <a:ln w="28575">
              <a:solidFill>
                <a:srgbClr val="000080"/>
              </a:solidFill>
              <a:round/>
              <a:headEnd/>
              <a:tailEnd/>
            </a:ln>
          </p:spPr>
          <p:txBody>
            <a:bodyPr/>
            <a:lstStyle/>
            <a:p>
              <a:endParaRPr lang="en-GB"/>
            </a:p>
          </p:txBody>
        </p:sp>
        <p:sp>
          <p:nvSpPr>
            <p:cNvPr id="379375" name="Line 2543"/>
            <p:cNvSpPr>
              <a:spLocks noChangeShapeType="1"/>
            </p:cNvSpPr>
            <p:nvPr/>
          </p:nvSpPr>
          <p:spPr bwMode="auto">
            <a:xfrm>
              <a:off x="3974" y="2028"/>
              <a:ext cx="7" cy="1"/>
            </a:xfrm>
            <a:prstGeom prst="line">
              <a:avLst/>
            </a:prstGeom>
            <a:noFill/>
            <a:ln w="28575">
              <a:solidFill>
                <a:srgbClr val="000080"/>
              </a:solidFill>
              <a:round/>
              <a:headEnd/>
              <a:tailEnd/>
            </a:ln>
          </p:spPr>
          <p:txBody>
            <a:bodyPr/>
            <a:lstStyle/>
            <a:p>
              <a:endParaRPr lang="en-GB"/>
            </a:p>
          </p:txBody>
        </p:sp>
        <p:sp>
          <p:nvSpPr>
            <p:cNvPr id="379376" name="Line 2544"/>
            <p:cNvSpPr>
              <a:spLocks noChangeShapeType="1"/>
            </p:cNvSpPr>
            <p:nvPr/>
          </p:nvSpPr>
          <p:spPr bwMode="auto">
            <a:xfrm>
              <a:off x="3981" y="2028"/>
              <a:ext cx="12" cy="6"/>
            </a:xfrm>
            <a:prstGeom prst="line">
              <a:avLst/>
            </a:prstGeom>
            <a:noFill/>
            <a:ln w="28575">
              <a:solidFill>
                <a:srgbClr val="000080"/>
              </a:solidFill>
              <a:round/>
              <a:headEnd/>
              <a:tailEnd/>
            </a:ln>
          </p:spPr>
          <p:txBody>
            <a:bodyPr/>
            <a:lstStyle/>
            <a:p>
              <a:endParaRPr lang="en-GB"/>
            </a:p>
          </p:txBody>
        </p:sp>
        <p:sp>
          <p:nvSpPr>
            <p:cNvPr id="379377" name="Line 2545"/>
            <p:cNvSpPr>
              <a:spLocks noChangeShapeType="1"/>
            </p:cNvSpPr>
            <p:nvPr/>
          </p:nvSpPr>
          <p:spPr bwMode="auto">
            <a:xfrm>
              <a:off x="3993" y="2034"/>
              <a:ext cx="6" cy="1"/>
            </a:xfrm>
            <a:prstGeom prst="line">
              <a:avLst/>
            </a:prstGeom>
            <a:noFill/>
            <a:ln w="28575">
              <a:solidFill>
                <a:srgbClr val="000080"/>
              </a:solidFill>
              <a:round/>
              <a:headEnd/>
              <a:tailEnd/>
            </a:ln>
          </p:spPr>
          <p:txBody>
            <a:bodyPr/>
            <a:lstStyle/>
            <a:p>
              <a:endParaRPr lang="en-GB"/>
            </a:p>
          </p:txBody>
        </p:sp>
        <p:sp>
          <p:nvSpPr>
            <p:cNvPr id="379378" name="Line 2546"/>
            <p:cNvSpPr>
              <a:spLocks noChangeShapeType="1"/>
            </p:cNvSpPr>
            <p:nvPr/>
          </p:nvSpPr>
          <p:spPr bwMode="auto">
            <a:xfrm>
              <a:off x="3999" y="2034"/>
              <a:ext cx="12" cy="1"/>
            </a:xfrm>
            <a:prstGeom prst="line">
              <a:avLst/>
            </a:prstGeom>
            <a:noFill/>
            <a:ln w="28575">
              <a:solidFill>
                <a:srgbClr val="000080"/>
              </a:solidFill>
              <a:round/>
              <a:headEnd/>
              <a:tailEnd/>
            </a:ln>
          </p:spPr>
          <p:txBody>
            <a:bodyPr/>
            <a:lstStyle/>
            <a:p>
              <a:endParaRPr lang="en-GB"/>
            </a:p>
          </p:txBody>
        </p:sp>
        <p:sp>
          <p:nvSpPr>
            <p:cNvPr id="379379" name="Line 2547"/>
            <p:cNvSpPr>
              <a:spLocks noChangeShapeType="1"/>
            </p:cNvSpPr>
            <p:nvPr/>
          </p:nvSpPr>
          <p:spPr bwMode="auto">
            <a:xfrm>
              <a:off x="4011" y="2034"/>
              <a:ext cx="12" cy="1"/>
            </a:xfrm>
            <a:prstGeom prst="line">
              <a:avLst/>
            </a:prstGeom>
            <a:noFill/>
            <a:ln w="28575">
              <a:solidFill>
                <a:srgbClr val="000080"/>
              </a:solidFill>
              <a:round/>
              <a:headEnd/>
              <a:tailEnd/>
            </a:ln>
          </p:spPr>
          <p:txBody>
            <a:bodyPr/>
            <a:lstStyle/>
            <a:p>
              <a:endParaRPr lang="en-GB"/>
            </a:p>
          </p:txBody>
        </p:sp>
        <p:sp>
          <p:nvSpPr>
            <p:cNvPr id="379380" name="Line 2548"/>
            <p:cNvSpPr>
              <a:spLocks noChangeShapeType="1"/>
            </p:cNvSpPr>
            <p:nvPr/>
          </p:nvSpPr>
          <p:spPr bwMode="auto">
            <a:xfrm>
              <a:off x="4023" y="2034"/>
              <a:ext cx="7" cy="1"/>
            </a:xfrm>
            <a:prstGeom prst="line">
              <a:avLst/>
            </a:prstGeom>
            <a:noFill/>
            <a:ln w="28575">
              <a:solidFill>
                <a:srgbClr val="000080"/>
              </a:solidFill>
              <a:round/>
              <a:headEnd/>
              <a:tailEnd/>
            </a:ln>
          </p:spPr>
          <p:txBody>
            <a:bodyPr/>
            <a:lstStyle/>
            <a:p>
              <a:endParaRPr lang="en-GB"/>
            </a:p>
          </p:txBody>
        </p:sp>
        <p:sp>
          <p:nvSpPr>
            <p:cNvPr id="379381" name="Line 2549"/>
            <p:cNvSpPr>
              <a:spLocks noChangeShapeType="1"/>
            </p:cNvSpPr>
            <p:nvPr/>
          </p:nvSpPr>
          <p:spPr bwMode="auto">
            <a:xfrm>
              <a:off x="4030" y="2034"/>
              <a:ext cx="12" cy="1"/>
            </a:xfrm>
            <a:prstGeom prst="line">
              <a:avLst/>
            </a:prstGeom>
            <a:noFill/>
            <a:ln w="28575">
              <a:solidFill>
                <a:srgbClr val="000080"/>
              </a:solidFill>
              <a:round/>
              <a:headEnd/>
              <a:tailEnd/>
            </a:ln>
          </p:spPr>
          <p:txBody>
            <a:bodyPr/>
            <a:lstStyle/>
            <a:p>
              <a:endParaRPr lang="en-GB"/>
            </a:p>
          </p:txBody>
        </p:sp>
        <p:sp>
          <p:nvSpPr>
            <p:cNvPr id="379382" name="Line 2550"/>
            <p:cNvSpPr>
              <a:spLocks noChangeShapeType="1"/>
            </p:cNvSpPr>
            <p:nvPr/>
          </p:nvSpPr>
          <p:spPr bwMode="auto">
            <a:xfrm>
              <a:off x="4042" y="2034"/>
              <a:ext cx="12" cy="1"/>
            </a:xfrm>
            <a:prstGeom prst="line">
              <a:avLst/>
            </a:prstGeom>
            <a:noFill/>
            <a:ln w="28575">
              <a:solidFill>
                <a:srgbClr val="000080"/>
              </a:solidFill>
              <a:round/>
              <a:headEnd/>
              <a:tailEnd/>
            </a:ln>
          </p:spPr>
          <p:txBody>
            <a:bodyPr/>
            <a:lstStyle/>
            <a:p>
              <a:endParaRPr lang="en-GB"/>
            </a:p>
          </p:txBody>
        </p:sp>
        <p:sp>
          <p:nvSpPr>
            <p:cNvPr id="379383" name="Line 2551"/>
            <p:cNvSpPr>
              <a:spLocks noChangeShapeType="1"/>
            </p:cNvSpPr>
            <p:nvPr/>
          </p:nvSpPr>
          <p:spPr bwMode="auto">
            <a:xfrm>
              <a:off x="4054" y="2034"/>
              <a:ext cx="6" cy="1"/>
            </a:xfrm>
            <a:prstGeom prst="line">
              <a:avLst/>
            </a:prstGeom>
            <a:noFill/>
            <a:ln w="28575">
              <a:solidFill>
                <a:srgbClr val="000080"/>
              </a:solidFill>
              <a:round/>
              <a:headEnd/>
              <a:tailEnd/>
            </a:ln>
          </p:spPr>
          <p:txBody>
            <a:bodyPr/>
            <a:lstStyle/>
            <a:p>
              <a:endParaRPr lang="en-GB"/>
            </a:p>
          </p:txBody>
        </p:sp>
        <p:sp>
          <p:nvSpPr>
            <p:cNvPr id="379384" name="Line 2552"/>
            <p:cNvSpPr>
              <a:spLocks noChangeShapeType="1"/>
            </p:cNvSpPr>
            <p:nvPr/>
          </p:nvSpPr>
          <p:spPr bwMode="auto">
            <a:xfrm>
              <a:off x="4060" y="2034"/>
              <a:ext cx="12" cy="1"/>
            </a:xfrm>
            <a:prstGeom prst="line">
              <a:avLst/>
            </a:prstGeom>
            <a:noFill/>
            <a:ln w="28575">
              <a:solidFill>
                <a:srgbClr val="000080"/>
              </a:solidFill>
              <a:round/>
              <a:headEnd/>
              <a:tailEnd/>
            </a:ln>
          </p:spPr>
          <p:txBody>
            <a:bodyPr/>
            <a:lstStyle/>
            <a:p>
              <a:endParaRPr lang="en-GB"/>
            </a:p>
          </p:txBody>
        </p:sp>
        <p:sp>
          <p:nvSpPr>
            <p:cNvPr id="379385" name="Line 2553"/>
            <p:cNvSpPr>
              <a:spLocks noChangeShapeType="1"/>
            </p:cNvSpPr>
            <p:nvPr/>
          </p:nvSpPr>
          <p:spPr bwMode="auto">
            <a:xfrm>
              <a:off x="4072" y="2034"/>
              <a:ext cx="13" cy="1"/>
            </a:xfrm>
            <a:prstGeom prst="line">
              <a:avLst/>
            </a:prstGeom>
            <a:noFill/>
            <a:ln w="28575">
              <a:solidFill>
                <a:srgbClr val="000080"/>
              </a:solidFill>
              <a:round/>
              <a:headEnd/>
              <a:tailEnd/>
            </a:ln>
          </p:spPr>
          <p:txBody>
            <a:bodyPr/>
            <a:lstStyle/>
            <a:p>
              <a:endParaRPr lang="en-GB"/>
            </a:p>
          </p:txBody>
        </p:sp>
        <p:sp>
          <p:nvSpPr>
            <p:cNvPr id="379386" name="Line 2554"/>
            <p:cNvSpPr>
              <a:spLocks noChangeShapeType="1"/>
            </p:cNvSpPr>
            <p:nvPr/>
          </p:nvSpPr>
          <p:spPr bwMode="auto">
            <a:xfrm>
              <a:off x="4085" y="2034"/>
              <a:ext cx="6" cy="1"/>
            </a:xfrm>
            <a:prstGeom prst="line">
              <a:avLst/>
            </a:prstGeom>
            <a:noFill/>
            <a:ln w="28575">
              <a:solidFill>
                <a:srgbClr val="000080"/>
              </a:solidFill>
              <a:round/>
              <a:headEnd/>
              <a:tailEnd/>
            </a:ln>
          </p:spPr>
          <p:txBody>
            <a:bodyPr/>
            <a:lstStyle/>
            <a:p>
              <a:endParaRPr lang="en-GB"/>
            </a:p>
          </p:txBody>
        </p:sp>
        <p:sp>
          <p:nvSpPr>
            <p:cNvPr id="379387" name="Line 2555"/>
            <p:cNvSpPr>
              <a:spLocks noChangeShapeType="1"/>
            </p:cNvSpPr>
            <p:nvPr/>
          </p:nvSpPr>
          <p:spPr bwMode="auto">
            <a:xfrm>
              <a:off x="4091" y="2034"/>
              <a:ext cx="12" cy="1"/>
            </a:xfrm>
            <a:prstGeom prst="line">
              <a:avLst/>
            </a:prstGeom>
            <a:noFill/>
            <a:ln w="28575">
              <a:solidFill>
                <a:srgbClr val="000080"/>
              </a:solidFill>
              <a:round/>
              <a:headEnd/>
              <a:tailEnd/>
            </a:ln>
          </p:spPr>
          <p:txBody>
            <a:bodyPr/>
            <a:lstStyle/>
            <a:p>
              <a:endParaRPr lang="en-GB"/>
            </a:p>
          </p:txBody>
        </p:sp>
        <p:sp>
          <p:nvSpPr>
            <p:cNvPr id="379388" name="Line 2556"/>
            <p:cNvSpPr>
              <a:spLocks noChangeShapeType="1"/>
            </p:cNvSpPr>
            <p:nvPr/>
          </p:nvSpPr>
          <p:spPr bwMode="auto">
            <a:xfrm>
              <a:off x="4103" y="2034"/>
              <a:ext cx="12" cy="1"/>
            </a:xfrm>
            <a:prstGeom prst="line">
              <a:avLst/>
            </a:prstGeom>
            <a:noFill/>
            <a:ln w="28575">
              <a:solidFill>
                <a:srgbClr val="000080"/>
              </a:solidFill>
              <a:round/>
              <a:headEnd/>
              <a:tailEnd/>
            </a:ln>
          </p:spPr>
          <p:txBody>
            <a:bodyPr/>
            <a:lstStyle/>
            <a:p>
              <a:endParaRPr lang="en-GB"/>
            </a:p>
          </p:txBody>
        </p:sp>
        <p:sp>
          <p:nvSpPr>
            <p:cNvPr id="379389" name="Line 2557"/>
            <p:cNvSpPr>
              <a:spLocks noChangeShapeType="1"/>
            </p:cNvSpPr>
            <p:nvPr/>
          </p:nvSpPr>
          <p:spPr bwMode="auto">
            <a:xfrm>
              <a:off x="4115" y="2034"/>
              <a:ext cx="6" cy="1"/>
            </a:xfrm>
            <a:prstGeom prst="line">
              <a:avLst/>
            </a:prstGeom>
            <a:noFill/>
            <a:ln w="28575">
              <a:solidFill>
                <a:srgbClr val="000080"/>
              </a:solidFill>
              <a:round/>
              <a:headEnd/>
              <a:tailEnd/>
            </a:ln>
          </p:spPr>
          <p:txBody>
            <a:bodyPr/>
            <a:lstStyle/>
            <a:p>
              <a:endParaRPr lang="en-GB"/>
            </a:p>
          </p:txBody>
        </p:sp>
        <p:sp>
          <p:nvSpPr>
            <p:cNvPr id="379390" name="Line 2558"/>
            <p:cNvSpPr>
              <a:spLocks noChangeShapeType="1"/>
            </p:cNvSpPr>
            <p:nvPr/>
          </p:nvSpPr>
          <p:spPr bwMode="auto">
            <a:xfrm>
              <a:off x="4121" y="2034"/>
              <a:ext cx="12" cy="1"/>
            </a:xfrm>
            <a:prstGeom prst="line">
              <a:avLst/>
            </a:prstGeom>
            <a:noFill/>
            <a:ln w="28575">
              <a:solidFill>
                <a:srgbClr val="000080"/>
              </a:solidFill>
              <a:round/>
              <a:headEnd/>
              <a:tailEnd/>
            </a:ln>
          </p:spPr>
          <p:txBody>
            <a:bodyPr/>
            <a:lstStyle/>
            <a:p>
              <a:endParaRPr lang="en-GB"/>
            </a:p>
          </p:txBody>
        </p:sp>
        <p:sp>
          <p:nvSpPr>
            <p:cNvPr id="379391" name="Line 2559"/>
            <p:cNvSpPr>
              <a:spLocks noChangeShapeType="1"/>
            </p:cNvSpPr>
            <p:nvPr/>
          </p:nvSpPr>
          <p:spPr bwMode="auto">
            <a:xfrm>
              <a:off x="4133" y="2034"/>
              <a:ext cx="13" cy="1"/>
            </a:xfrm>
            <a:prstGeom prst="line">
              <a:avLst/>
            </a:prstGeom>
            <a:noFill/>
            <a:ln w="28575">
              <a:solidFill>
                <a:srgbClr val="000080"/>
              </a:solidFill>
              <a:round/>
              <a:headEnd/>
              <a:tailEnd/>
            </a:ln>
          </p:spPr>
          <p:txBody>
            <a:bodyPr/>
            <a:lstStyle/>
            <a:p>
              <a:endParaRPr lang="en-GB"/>
            </a:p>
          </p:txBody>
        </p:sp>
        <p:sp>
          <p:nvSpPr>
            <p:cNvPr id="379392" name="Line 2560"/>
            <p:cNvSpPr>
              <a:spLocks noChangeShapeType="1"/>
            </p:cNvSpPr>
            <p:nvPr/>
          </p:nvSpPr>
          <p:spPr bwMode="auto">
            <a:xfrm>
              <a:off x="4146" y="2034"/>
              <a:ext cx="6" cy="1"/>
            </a:xfrm>
            <a:prstGeom prst="line">
              <a:avLst/>
            </a:prstGeom>
            <a:noFill/>
            <a:ln w="28575">
              <a:solidFill>
                <a:srgbClr val="000080"/>
              </a:solidFill>
              <a:round/>
              <a:headEnd/>
              <a:tailEnd/>
            </a:ln>
          </p:spPr>
          <p:txBody>
            <a:bodyPr/>
            <a:lstStyle/>
            <a:p>
              <a:endParaRPr lang="en-GB"/>
            </a:p>
          </p:txBody>
        </p:sp>
        <p:sp>
          <p:nvSpPr>
            <p:cNvPr id="379393" name="Line 2561"/>
            <p:cNvSpPr>
              <a:spLocks noChangeShapeType="1"/>
            </p:cNvSpPr>
            <p:nvPr/>
          </p:nvSpPr>
          <p:spPr bwMode="auto">
            <a:xfrm>
              <a:off x="4152" y="2034"/>
              <a:ext cx="12" cy="1"/>
            </a:xfrm>
            <a:prstGeom prst="line">
              <a:avLst/>
            </a:prstGeom>
            <a:noFill/>
            <a:ln w="28575">
              <a:solidFill>
                <a:srgbClr val="000080"/>
              </a:solidFill>
              <a:round/>
              <a:headEnd/>
              <a:tailEnd/>
            </a:ln>
          </p:spPr>
          <p:txBody>
            <a:bodyPr/>
            <a:lstStyle/>
            <a:p>
              <a:endParaRPr lang="en-GB"/>
            </a:p>
          </p:txBody>
        </p:sp>
        <p:sp>
          <p:nvSpPr>
            <p:cNvPr id="379394" name="Line 2562"/>
            <p:cNvSpPr>
              <a:spLocks noChangeShapeType="1"/>
            </p:cNvSpPr>
            <p:nvPr/>
          </p:nvSpPr>
          <p:spPr bwMode="auto">
            <a:xfrm>
              <a:off x="4164" y="2034"/>
              <a:ext cx="12" cy="1"/>
            </a:xfrm>
            <a:prstGeom prst="line">
              <a:avLst/>
            </a:prstGeom>
            <a:noFill/>
            <a:ln w="28575">
              <a:solidFill>
                <a:srgbClr val="000080"/>
              </a:solidFill>
              <a:round/>
              <a:headEnd/>
              <a:tailEnd/>
            </a:ln>
          </p:spPr>
          <p:txBody>
            <a:bodyPr/>
            <a:lstStyle/>
            <a:p>
              <a:endParaRPr lang="en-GB"/>
            </a:p>
          </p:txBody>
        </p:sp>
        <p:sp>
          <p:nvSpPr>
            <p:cNvPr id="379395" name="Line 2563"/>
            <p:cNvSpPr>
              <a:spLocks noChangeShapeType="1"/>
            </p:cNvSpPr>
            <p:nvPr/>
          </p:nvSpPr>
          <p:spPr bwMode="auto">
            <a:xfrm>
              <a:off x="4176" y="2034"/>
              <a:ext cx="6" cy="1"/>
            </a:xfrm>
            <a:prstGeom prst="line">
              <a:avLst/>
            </a:prstGeom>
            <a:noFill/>
            <a:ln w="28575">
              <a:solidFill>
                <a:srgbClr val="000080"/>
              </a:solidFill>
              <a:round/>
              <a:headEnd/>
              <a:tailEnd/>
            </a:ln>
          </p:spPr>
          <p:txBody>
            <a:bodyPr/>
            <a:lstStyle/>
            <a:p>
              <a:endParaRPr lang="en-GB"/>
            </a:p>
          </p:txBody>
        </p:sp>
        <p:sp>
          <p:nvSpPr>
            <p:cNvPr id="379396" name="Line 2564"/>
            <p:cNvSpPr>
              <a:spLocks noChangeShapeType="1"/>
            </p:cNvSpPr>
            <p:nvPr/>
          </p:nvSpPr>
          <p:spPr bwMode="auto">
            <a:xfrm>
              <a:off x="4182" y="2034"/>
              <a:ext cx="13" cy="1"/>
            </a:xfrm>
            <a:prstGeom prst="line">
              <a:avLst/>
            </a:prstGeom>
            <a:noFill/>
            <a:ln w="28575">
              <a:solidFill>
                <a:srgbClr val="000080"/>
              </a:solidFill>
              <a:round/>
              <a:headEnd/>
              <a:tailEnd/>
            </a:ln>
          </p:spPr>
          <p:txBody>
            <a:bodyPr/>
            <a:lstStyle/>
            <a:p>
              <a:endParaRPr lang="en-GB"/>
            </a:p>
          </p:txBody>
        </p:sp>
        <p:sp>
          <p:nvSpPr>
            <p:cNvPr id="379397" name="Line 2565"/>
            <p:cNvSpPr>
              <a:spLocks noChangeShapeType="1"/>
            </p:cNvSpPr>
            <p:nvPr/>
          </p:nvSpPr>
          <p:spPr bwMode="auto">
            <a:xfrm>
              <a:off x="4195" y="2034"/>
              <a:ext cx="12" cy="1"/>
            </a:xfrm>
            <a:prstGeom prst="line">
              <a:avLst/>
            </a:prstGeom>
            <a:noFill/>
            <a:ln w="28575">
              <a:solidFill>
                <a:srgbClr val="000080"/>
              </a:solidFill>
              <a:round/>
              <a:headEnd/>
              <a:tailEnd/>
            </a:ln>
          </p:spPr>
          <p:txBody>
            <a:bodyPr/>
            <a:lstStyle/>
            <a:p>
              <a:endParaRPr lang="en-GB"/>
            </a:p>
          </p:txBody>
        </p:sp>
        <p:sp>
          <p:nvSpPr>
            <p:cNvPr id="379398" name="Line 2566"/>
            <p:cNvSpPr>
              <a:spLocks noChangeShapeType="1"/>
            </p:cNvSpPr>
            <p:nvPr/>
          </p:nvSpPr>
          <p:spPr bwMode="auto">
            <a:xfrm>
              <a:off x="4207" y="2034"/>
              <a:ext cx="6" cy="1"/>
            </a:xfrm>
            <a:prstGeom prst="line">
              <a:avLst/>
            </a:prstGeom>
            <a:noFill/>
            <a:ln w="28575">
              <a:solidFill>
                <a:srgbClr val="000080"/>
              </a:solidFill>
              <a:round/>
              <a:headEnd/>
              <a:tailEnd/>
            </a:ln>
          </p:spPr>
          <p:txBody>
            <a:bodyPr/>
            <a:lstStyle/>
            <a:p>
              <a:endParaRPr lang="en-GB"/>
            </a:p>
          </p:txBody>
        </p:sp>
        <p:sp>
          <p:nvSpPr>
            <p:cNvPr id="379399" name="Line 2567"/>
            <p:cNvSpPr>
              <a:spLocks noChangeShapeType="1"/>
            </p:cNvSpPr>
            <p:nvPr/>
          </p:nvSpPr>
          <p:spPr bwMode="auto">
            <a:xfrm>
              <a:off x="4213" y="2034"/>
              <a:ext cx="12" cy="1"/>
            </a:xfrm>
            <a:prstGeom prst="line">
              <a:avLst/>
            </a:prstGeom>
            <a:noFill/>
            <a:ln w="28575">
              <a:solidFill>
                <a:srgbClr val="000080"/>
              </a:solidFill>
              <a:round/>
              <a:headEnd/>
              <a:tailEnd/>
            </a:ln>
          </p:spPr>
          <p:txBody>
            <a:bodyPr/>
            <a:lstStyle/>
            <a:p>
              <a:endParaRPr lang="en-GB"/>
            </a:p>
          </p:txBody>
        </p:sp>
        <p:sp>
          <p:nvSpPr>
            <p:cNvPr id="379400" name="Line 2568"/>
            <p:cNvSpPr>
              <a:spLocks noChangeShapeType="1"/>
            </p:cNvSpPr>
            <p:nvPr/>
          </p:nvSpPr>
          <p:spPr bwMode="auto">
            <a:xfrm>
              <a:off x="4225" y="2034"/>
              <a:ext cx="12" cy="6"/>
            </a:xfrm>
            <a:prstGeom prst="line">
              <a:avLst/>
            </a:prstGeom>
            <a:noFill/>
            <a:ln w="28575">
              <a:solidFill>
                <a:srgbClr val="000080"/>
              </a:solidFill>
              <a:round/>
              <a:headEnd/>
              <a:tailEnd/>
            </a:ln>
          </p:spPr>
          <p:txBody>
            <a:bodyPr/>
            <a:lstStyle/>
            <a:p>
              <a:endParaRPr lang="en-GB"/>
            </a:p>
          </p:txBody>
        </p:sp>
        <p:sp>
          <p:nvSpPr>
            <p:cNvPr id="379401" name="Line 2569"/>
            <p:cNvSpPr>
              <a:spLocks noChangeShapeType="1"/>
            </p:cNvSpPr>
            <p:nvPr/>
          </p:nvSpPr>
          <p:spPr bwMode="auto">
            <a:xfrm>
              <a:off x="4237" y="2040"/>
              <a:ext cx="7" cy="1"/>
            </a:xfrm>
            <a:prstGeom prst="line">
              <a:avLst/>
            </a:prstGeom>
            <a:noFill/>
            <a:ln w="28575">
              <a:solidFill>
                <a:srgbClr val="000080"/>
              </a:solidFill>
              <a:round/>
              <a:headEnd/>
              <a:tailEnd/>
            </a:ln>
          </p:spPr>
          <p:txBody>
            <a:bodyPr/>
            <a:lstStyle/>
            <a:p>
              <a:endParaRPr lang="en-GB"/>
            </a:p>
          </p:txBody>
        </p:sp>
        <p:sp>
          <p:nvSpPr>
            <p:cNvPr id="379402" name="Line 2570"/>
            <p:cNvSpPr>
              <a:spLocks noChangeShapeType="1"/>
            </p:cNvSpPr>
            <p:nvPr/>
          </p:nvSpPr>
          <p:spPr bwMode="auto">
            <a:xfrm>
              <a:off x="4244" y="2040"/>
              <a:ext cx="12" cy="1"/>
            </a:xfrm>
            <a:prstGeom prst="line">
              <a:avLst/>
            </a:prstGeom>
            <a:noFill/>
            <a:ln w="28575">
              <a:solidFill>
                <a:srgbClr val="000080"/>
              </a:solidFill>
              <a:round/>
              <a:headEnd/>
              <a:tailEnd/>
            </a:ln>
          </p:spPr>
          <p:txBody>
            <a:bodyPr/>
            <a:lstStyle/>
            <a:p>
              <a:endParaRPr lang="en-GB"/>
            </a:p>
          </p:txBody>
        </p:sp>
        <p:sp>
          <p:nvSpPr>
            <p:cNvPr id="379403" name="Line 2571"/>
            <p:cNvSpPr>
              <a:spLocks noChangeShapeType="1"/>
            </p:cNvSpPr>
            <p:nvPr/>
          </p:nvSpPr>
          <p:spPr bwMode="auto">
            <a:xfrm>
              <a:off x="4256" y="2040"/>
              <a:ext cx="12" cy="1"/>
            </a:xfrm>
            <a:prstGeom prst="line">
              <a:avLst/>
            </a:prstGeom>
            <a:noFill/>
            <a:ln w="28575">
              <a:solidFill>
                <a:srgbClr val="000080"/>
              </a:solidFill>
              <a:round/>
              <a:headEnd/>
              <a:tailEnd/>
            </a:ln>
          </p:spPr>
          <p:txBody>
            <a:bodyPr/>
            <a:lstStyle/>
            <a:p>
              <a:endParaRPr lang="en-GB"/>
            </a:p>
          </p:txBody>
        </p:sp>
        <p:sp>
          <p:nvSpPr>
            <p:cNvPr id="379404" name="Line 2572"/>
            <p:cNvSpPr>
              <a:spLocks noChangeShapeType="1"/>
            </p:cNvSpPr>
            <p:nvPr/>
          </p:nvSpPr>
          <p:spPr bwMode="auto">
            <a:xfrm>
              <a:off x="4268" y="2040"/>
              <a:ext cx="6" cy="1"/>
            </a:xfrm>
            <a:prstGeom prst="line">
              <a:avLst/>
            </a:prstGeom>
            <a:noFill/>
            <a:ln w="28575">
              <a:solidFill>
                <a:srgbClr val="000080"/>
              </a:solidFill>
              <a:round/>
              <a:headEnd/>
              <a:tailEnd/>
            </a:ln>
          </p:spPr>
          <p:txBody>
            <a:bodyPr/>
            <a:lstStyle/>
            <a:p>
              <a:endParaRPr lang="en-GB"/>
            </a:p>
          </p:txBody>
        </p:sp>
        <p:sp>
          <p:nvSpPr>
            <p:cNvPr id="379405" name="Line 2573"/>
            <p:cNvSpPr>
              <a:spLocks noChangeShapeType="1"/>
            </p:cNvSpPr>
            <p:nvPr/>
          </p:nvSpPr>
          <p:spPr bwMode="auto">
            <a:xfrm>
              <a:off x="4274" y="2040"/>
              <a:ext cx="12" cy="1"/>
            </a:xfrm>
            <a:prstGeom prst="line">
              <a:avLst/>
            </a:prstGeom>
            <a:noFill/>
            <a:ln w="28575">
              <a:solidFill>
                <a:srgbClr val="000080"/>
              </a:solidFill>
              <a:round/>
              <a:headEnd/>
              <a:tailEnd/>
            </a:ln>
          </p:spPr>
          <p:txBody>
            <a:bodyPr/>
            <a:lstStyle/>
            <a:p>
              <a:endParaRPr lang="en-GB"/>
            </a:p>
          </p:txBody>
        </p:sp>
        <p:sp>
          <p:nvSpPr>
            <p:cNvPr id="379406" name="Line 2574"/>
            <p:cNvSpPr>
              <a:spLocks noChangeShapeType="1"/>
            </p:cNvSpPr>
            <p:nvPr/>
          </p:nvSpPr>
          <p:spPr bwMode="auto">
            <a:xfrm>
              <a:off x="4286" y="2040"/>
              <a:ext cx="13" cy="1"/>
            </a:xfrm>
            <a:prstGeom prst="line">
              <a:avLst/>
            </a:prstGeom>
            <a:noFill/>
            <a:ln w="28575">
              <a:solidFill>
                <a:srgbClr val="000080"/>
              </a:solidFill>
              <a:round/>
              <a:headEnd/>
              <a:tailEnd/>
            </a:ln>
          </p:spPr>
          <p:txBody>
            <a:bodyPr/>
            <a:lstStyle/>
            <a:p>
              <a:endParaRPr lang="en-GB"/>
            </a:p>
          </p:txBody>
        </p:sp>
        <p:sp>
          <p:nvSpPr>
            <p:cNvPr id="379407" name="Line 2575"/>
            <p:cNvSpPr>
              <a:spLocks noChangeShapeType="1"/>
            </p:cNvSpPr>
            <p:nvPr/>
          </p:nvSpPr>
          <p:spPr bwMode="auto">
            <a:xfrm>
              <a:off x="4299" y="2040"/>
              <a:ext cx="6" cy="1"/>
            </a:xfrm>
            <a:prstGeom prst="line">
              <a:avLst/>
            </a:prstGeom>
            <a:noFill/>
            <a:ln w="28575">
              <a:solidFill>
                <a:srgbClr val="000080"/>
              </a:solidFill>
              <a:round/>
              <a:headEnd/>
              <a:tailEnd/>
            </a:ln>
          </p:spPr>
          <p:txBody>
            <a:bodyPr/>
            <a:lstStyle/>
            <a:p>
              <a:endParaRPr lang="en-GB"/>
            </a:p>
          </p:txBody>
        </p:sp>
        <p:sp>
          <p:nvSpPr>
            <p:cNvPr id="379408" name="Line 2576"/>
            <p:cNvSpPr>
              <a:spLocks noChangeShapeType="1"/>
            </p:cNvSpPr>
            <p:nvPr/>
          </p:nvSpPr>
          <p:spPr bwMode="auto">
            <a:xfrm>
              <a:off x="4305" y="2040"/>
              <a:ext cx="12" cy="1"/>
            </a:xfrm>
            <a:prstGeom prst="line">
              <a:avLst/>
            </a:prstGeom>
            <a:noFill/>
            <a:ln w="28575">
              <a:solidFill>
                <a:srgbClr val="000080"/>
              </a:solidFill>
              <a:round/>
              <a:headEnd/>
              <a:tailEnd/>
            </a:ln>
          </p:spPr>
          <p:txBody>
            <a:bodyPr/>
            <a:lstStyle/>
            <a:p>
              <a:endParaRPr lang="en-GB"/>
            </a:p>
          </p:txBody>
        </p:sp>
        <p:sp>
          <p:nvSpPr>
            <p:cNvPr id="379409" name="Line 2577"/>
            <p:cNvSpPr>
              <a:spLocks noChangeShapeType="1"/>
            </p:cNvSpPr>
            <p:nvPr/>
          </p:nvSpPr>
          <p:spPr bwMode="auto">
            <a:xfrm>
              <a:off x="4317" y="2040"/>
              <a:ext cx="12" cy="1"/>
            </a:xfrm>
            <a:prstGeom prst="line">
              <a:avLst/>
            </a:prstGeom>
            <a:noFill/>
            <a:ln w="28575">
              <a:solidFill>
                <a:srgbClr val="000080"/>
              </a:solidFill>
              <a:round/>
              <a:headEnd/>
              <a:tailEnd/>
            </a:ln>
          </p:spPr>
          <p:txBody>
            <a:bodyPr/>
            <a:lstStyle/>
            <a:p>
              <a:endParaRPr lang="en-GB"/>
            </a:p>
          </p:txBody>
        </p:sp>
        <p:sp>
          <p:nvSpPr>
            <p:cNvPr id="379410" name="Line 2578"/>
            <p:cNvSpPr>
              <a:spLocks noChangeShapeType="1"/>
            </p:cNvSpPr>
            <p:nvPr/>
          </p:nvSpPr>
          <p:spPr bwMode="auto">
            <a:xfrm>
              <a:off x="4329" y="2040"/>
              <a:ext cx="6" cy="1"/>
            </a:xfrm>
            <a:prstGeom prst="line">
              <a:avLst/>
            </a:prstGeom>
            <a:noFill/>
            <a:ln w="28575">
              <a:solidFill>
                <a:srgbClr val="000080"/>
              </a:solidFill>
              <a:round/>
              <a:headEnd/>
              <a:tailEnd/>
            </a:ln>
          </p:spPr>
          <p:txBody>
            <a:bodyPr/>
            <a:lstStyle/>
            <a:p>
              <a:endParaRPr lang="en-GB"/>
            </a:p>
          </p:txBody>
        </p:sp>
        <p:sp>
          <p:nvSpPr>
            <p:cNvPr id="379411" name="Line 2579"/>
            <p:cNvSpPr>
              <a:spLocks noChangeShapeType="1"/>
            </p:cNvSpPr>
            <p:nvPr/>
          </p:nvSpPr>
          <p:spPr bwMode="auto">
            <a:xfrm>
              <a:off x="4335" y="2040"/>
              <a:ext cx="13" cy="1"/>
            </a:xfrm>
            <a:prstGeom prst="line">
              <a:avLst/>
            </a:prstGeom>
            <a:noFill/>
            <a:ln w="28575">
              <a:solidFill>
                <a:srgbClr val="000080"/>
              </a:solidFill>
              <a:round/>
              <a:headEnd/>
              <a:tailEnd/>
            </a:ln>
          </p:spPr>
          <p:txBody>
            <a:bodyPr/>
            <a:lstStyle/>
            <a:p>
              <a:endParaRPr lang="en-GB"/>
            </a:p>
          </p:txBody>
        </p:sp>
        <p:sp>
          <p:nvSpPr>
            <p:cNvPr id="379412" name="Line 2580"/>
            <p:cNvSpPr>
              <a:spLocks noChangeShapeType="1"/>
            </p:cNvSpPr>
            <p:nvPr/>
          </p:nvSpPr>
          <p:spPr bwMode="auto">
            <a:xfrm>
              <a:off x="4348" y="2040"/>
              <a:ext cx="6" cy="1"/>
            </a:xfrm>
            <a:prstGeom prst="line">
              <a:avLst/>
            </a:prstGeom>
            <a:noFill/>
            <a:ln w="28575">
              <a:solidFill>
                <a:srgbClr val="000080"/>
              </a:solidFill>
              <a:round/>
              <a:headEnd/>
              <a:tailEnd/>
            </a:ln>
          </p:spPr>
          <p:txBody>
            <a:bodyPr/>
            <a:lstStyle/>
            <a:p>
              <a:endParaRPr lang="en-GB"/>
            </a:p>
          </p:txBody>
        </p:sp>
        <p:sp>
          <p:nvSpPr>
            <p:cNvPr id="379413" name="Line 2581"/>
            <p:cNvSpPr>
              <a:spLocks noChangeShapeType="1"/>
            </p:cNvSpPr>
            <p:nvPr/>
          </p:nvSpPr>
          <p:spPr bwMode="auto">
            <a:xfrm>
              <a:off x="4354" y="2040"/>
              <a:ext cx="12" cy="1"/>
            </a:xfrm>
            <a:prstGeom prst="line">
              <a:avLst/>
            </a:prstGeom>
            <a:noFill/>
            <a:ln w="28575">
              <a:solidFill>
                <a:srgbClr val="000080"/>
              </a:solidFill>
              <a:round/>
              <a:headEnd/>
              <a:tailEnd/>
            </a:ln>
          </p:spPr>
          <p:txBody>
            <a:bodyPr/>
            <a:lstStyle/>
            <a:p>
              <a:endParaRPr lang="en-GB"/>
            </a:p>
          </p:txBody>
        </p:sp>
        <p:sp>
          <p:nvSpPr>
            <p:cNvPr id="379414" name="Line 2582"/>
            <p:cNvSpPr>
              <a:spLocks noChangeShapeType="1"/>
            </p:cNvSpPr>
            <p:nvPr/>
          </p:nvSpPr>
          <p:spPr bwMode="auto">
            <a:xfrm>
              <a:off x="4366" y="2040"/>
              <a:ext cx="12" cy="1"/>
            </a:xfrm>
            <a:prstGeom prst="line">
              <a:avLst/>
            </a:prstGeom>
            <a:noFill/>
            <a:ln w="28575">
              <a:solidFill>
                <a:srgbClr val="000080"/>
              </a:solidFill>
              <a:round/>
              <a:headEnd/>
              <a:tailEnd/>
            </a:ln>
          </p:spPr>
          <p:txBody>
            <a:bodyPr/>
            <a:lstStyle/>
            <a:p>
              <a:endParaRPr lang="en-GB"/>
            </a:p>
          </p:txBody>
        </p:sp>
        <p:sp>
          <p:nvSpPr>
            <p:cNvPr id="379415" name="Line 2583"/>
            <p:cNvSpPr>
              <a:spLocks noChangeShapeType="1"/>
            </p:cNvSpPr>
            <p:nvPr/>
          </p:nvSpPr>
          <p:spPr bwMode="auto">
            <a:xfrm>
              <a:off x="4378" y="2040"/>
              <a:ext cx="6" cy="1"/>
            </a:xfrm>
            <a:prstGeom prst="line">
              <a:avLst/>
            </a:prstGeom>
            <a:noFill/>
            <a:ln w="28575">
              <a:solidFill>
                <a:srgbClr val="000080"/>
              </a:solidFill>
              <a:round/>
              <a:headEnd/>
              <a:tailEnd/>
            </a:ln>
          </p:spPr>
          <p:txBody>
            <a:bodyPr/>
            <a:lstStyle/>
            <a:p>
              <a:endParaRPr lang="en-GB"/>
            </a:p>
          </p:txBody>
        </p:sp>
        <p:sp>
          <p:nvSpPr>
            <p:cNvPr id="379416" name="Line 2584"/>
            <p:cNvSpPr>
              <a:spLocks noChangeShapeType="1"/>
            </p:cNvSpPr>
            <p:nvPr/>
          </p:nvSpPr>
          <p:spPr bwMode="auto">
            <a:xfrm>
              <a:off x="4384" y="2040"/>
              <a:ext cx="13" cy="1"/>
            </a:xfrm>
            <a:prstGeom prst="line">
              <a:avLst/>
            </a:prstGeom>
            <a:noFill/>
            <a:ln w="28575">
              <a:solidFill>
                <a:srgbClr val="000080"/>
              </a:solidFill>
              <a:round/>
              <a:headEnd/>
              <a:tailEnd/>
            </a:ln>
          </p:spPr>
          <p:txBody>
            <a:bodyPr/>
            <a:lstStyle/>
            <a:p>
              <a:endParaRPr lang="en-GB"/>
            </a:p>
          </p:txBody>
        </p:sp>
        <p:sp>
          <p:nvSpPr>
            <p:cNvPr id="379417" name="Line 2585"/>
            <p:cNvSpPr>
              <a:spLocks noChangeShapeType="1"/>
            </p:cNvSpPr>
            <p:nvPr/>
          </p:nvSpPr>
          <p:spPr bwMode="auto">
            <a:xfrm>
              <a:off x="4397" y="2040"/>
              <a:ext cx="12" cy="1"/>
            </a:xfrm>
            <a:prstGeom prst="line">
              <a:avLst/>
            </a:prstGeom>
            <a:noFill/>
            <a:ln w="28575">
              <a:solidFill>
                <a:srgbClr val="000080"/>
              </a:solidFill>
              <a:round/>
              <a:headEnd/>
              <a:tailEnd/>
            </a:ln>
          </p:spPr>
          <p:txBody>
            <a:bodyPr/>
            <a:lstStyle/>
            <a:p>
              <a:endParaRPr lang="en-GB"/>
            </a:p>
          </p:txBody>
        </p:sp>
        <p:sp>
          <p:nvSpPr>
            <p:cNvPr id="379418" name="Line 2586"/>
            <p:cNvSpPr>
              <a:spLocks noChangeShapeType="1"/>
            </p:cNvSpPr>
            <p:nvPr/>
          </p:nvSpPr>
          <p:spPr bwMode="auto">
            <a:xfrm>
              <a:off x="4409" y="2040"/>
              <a:ext cx="6" cy="1"/>
            </a:xfrm>
            <a:prstGeom prst="line">
              <a:avLst/>
            </a:prstGeom>
            <a:noFill/>
            <a:ln w="28575">
              <a:solidFill>
                <a:srgbClr val="000080"/>
              </a:solidFill>
              <a:round/>
              <a:headEnd/>
              <a:tailEnd/>
            </a:ln>
          </p:spPr>
          <p:txBody>
            <a:bodyPr/>
            <a:lstStyle/>
            <a:p>
              <a:endParaRPr lang="en-GB"/>
            </a:p>
          </p:txBody>
        </p:sp>
        <p:sp>
          <p:nvSpPr>
            <p:cNvPr id="379419" name="Line 2587"/>
            <p:cNvSpPr>
              <a:spLocks noChangeShapeType="1"/>
            </p:cNvSpPr>
            <p:nvPr/>
          </p:nvSpPr>
          <p:spPr bwMode="auto">
            <a:xfrm>
              <a:off x="4415" y="2040"/>
              <a:ext cx="12" cy="1"/>
            </a:xfrm>
            <a:prstGeom prst="line">
              <a:avLst/>
            </a:prstGeom>
            <a:noFill/>
            <a:ln w="28575">
              <a:solidFill>
                <a:srgbClr val="000080"/>
              </a:solidFill>
              <a:round/>
              <a:headEnd/>
              <a:tailEnd/>
            </a:ln>
          </p:spPr>
          <p:txBody>
            <a:bodyPr/>
            <a:lstStyle/>
            <a:p>
              <a:endParaRPr lang="en-GB"/>
            </a:p>
          </p:txBody>
        </p:sp>
        <p:sp>
          <p:nvSpPr>
            <p:cNvPr id="379420" name="Line 2588"/>
            <p:cNvSpPr>
              <a:spLocks noChangeShapeType="1"/>
            </p:cNvSpPr>
            <p:nvPr/>
          </p:nvSpPr>
          <p:spPr bwMode="auto">
            <a:xfrm>
              <a:off x="4427" y="2040"/>
              <a:ext cx="12" cy="1"/>
            </a:xfrm>
            <a:prstGeom prst="line">
              <a:avLst/>
            </a:prstGeom>
            <a:noFill/>
            <a:ln w="28575">
              <a:solidFill>
                <a:srgbClr val="000080"/>
              </a:solidFill>
              <a:round/>
              <a:headEnd/>
              <a:tailEnd/>
            </a:ln>
          </p:spPr>
          <p:txBody>
            <a:bodyPr/>
            <a:lstStyle/>
            <a:p>
              <a:endParaRPr lang="en-GB"/>
            </a:p>
          </p:txBody>
        </p:sp>
        <p:sp>
          <p:nvSpPr>
            <p:cNvPr id="379421" name="Line 2589"/>
            <p:cNvSpPr>
              <a:spLocks noChangeShapeType="1"/>
            </p:cNvSpPr>
            <p:nvPr/>
          </p:nvSpPr>
          <p:spPr bwMode="auto">
            <a:xfrm>
              <a:off x="4439" y="2040"/>
              <a:ext cx="6" cy="1"/>
            </a:xfrm>
            <a:prstGeom prst="line">
              <a:avLst/>
            </a:prstGeom>
            <a:noFill/>
            <a:ln w="28575">
              <a:solidFill>
                <a:srgbClr val="000080"/>
              </a:solidFill>
              <a:round/>
              <a:headEnd/>
              <a:tailEnd/>
            </a:ln>
          </p:spPr>
          <p:txBody>
            <a:bodyPr/>
            <a:lstStyle/>
            <a:p>
              <a:endParaRPr lang="en-GB"/>
            </a:p>
          </p:txBody>
        </p:sp>
        <p:sp>
          <p:nvSpPr>
            <p:cNvPr id="379422" name="Line 2590"/>
            <p:cNvSpPr>
              <a:spLocks noChangeShapeType="1"/>
            </p:cNvSpPr>
            <p:nvPr/>
          </p:nvSpPr>
          <p:spPr bwMode="auto">
            <a:xfrm>
              <a:off x="4445" y="2040"/>
              <a:ext cx="13" cy="1"/>
            </a:xfrm>
            <a:prstGeom prst="line">
              <a:avLst/>
            </a:prstGeom>
            <a:noFill/>
            <a:ln w="28575">
              <a:solidFill>
                <a:srgbClr val="000080"/>
              </a:solidFill>
              <a:round/>
              <a:headEnd/>
              <a:tailEnd/>
            </a:ln>
          </p:spPr>
          <p:txBody>
            <a:bodyPr/>
            <a:lstStyle/>
            <a:p>
              <a:endParaRPr lang="en-GB"/>
            </a:p>
          </p:txBody>
        </p:sp>
        <p:sp>
          <p:nvSpPr>
            <p:cNvPr id="379423" name="Line 2591"/>
            <p:cNvSpPr>
              <a:spLocks noChangeShapeType="1"/>
            </p:cNvSpPr>
            <p:nvPr/>
          </p:nvSpPr>
          <p:spPr bwMode="auto">
            <a:xfrm>
              <a:off x="4458" y="2040"/>
              <a:ext cx="12" cy="1"/>
            </a:xfrm>
            <a:prstGeom prst="line">
              <a:avLst/>
            </a:prstGeom>
            <a:noFill/>
            <a:ln w="28575">
              <a:solidFill>
                <a:srgbClr val="000080"/>
              </a:solidFill>
              <a:round/>
              <a:headEnd/>
              <a:tailEnd/>
            </a:ln>
          </p:spPr>
          <p:txBody>
            <a:bodyPr/>
            <a:lstStyle/>
            <a:p>
              <a:endParaRPr lang="en-GB"/>
            </a:p>
          </p:txBody>
        </p:sp>
        <p:sp>
          <p:nvSpPr>
            <p:cNvPr id="379424" name="Line 2592"/>
            <p:cNvSpPr>
              <a:spLocks noChangeShapeType="1"/>
            </p:cNvSpPr>
            <p:nvPr/>
          </p:nvSpPr>
          <p:spPr bwMode="auto">
            <a:xfrm>
              <a:off x="4470" y="2040"/>
              <a:ext cx="6" cy="1"/>
            </a:xfrm>
            <a:prstGeom prst="line">
              <a:avLst/>
            </a:prstGeom>
            <a:noFill/>
            <a:ln w="28575">
              <a:solidFill>
                <a:srgbClr val="000080"/>
              </a:solidFill>
              <a:round/>
              <a:headEnd/>
              <a:tailEnd/>
            </a:ln>
          </p:spPr>
          <p:txBody>
            <a:bodyPr/>
            <a:lstStyle/>
            <a:p>
              <a:endParaRPr lang="en-GB"/>
            </a:p>
          </p:txBody>
        </p:sp>
        <p:sp>
          <p:nvSpPr>
            <p:cNvPr id="379425" name="Line 2593"/>
            <p:cNvSpPr>
              <a:spLocks noChangeShapeType="1"/>
            </p:cNvSpPr>
            <p:nvPr/>
          </p:nvSpPr>
          <p:spPr bwMode="auto">
            <a:xfrm>
              <a:off x="4476" y="2040"/>
              <a:ext cx="12" cy="1"/>
            </a:xfrm>
            <a:prstGeom prst="line">
              <a:avLst/>
            </a:prstGeom>
            <a:noFill/>
            <a:ln w="28575">
              <a:solidFill>
                <a:srgbClr val="000080"/>
              </a:solidFill>
              <a:round/>
              <a:headEnd/>
              <a:tailEnd/>
            </a:ln>
          </p:spPr>
          <p:txBody>
            <a:bodyPr/>
            <a:lstStyle/>
            <a:p>
              <a:endParaRPr lang="en-GB"/>
            </a:p>
          </p:txBody>
        </p:sp>
        <p:sp>
          <p:nvSpPr>
            <p:cNvPr id="379426" name="Line 2594"/>
            <p:cNvSpPr>
              <a:spLocks noChangeShapeType="1"/>
            </p:cNvSpPr>
            <p:nvPr/>
          </p:nvSpPr>
          <p:spPr bwMode="auto">
            <a:xfrm>
              <a:off x="4488" y="2040"/>
              <a:ext cx="12" cy="1"/>
            </a:xfrm>
            <a:prstGeom prst="line">
              <a:avLst/>
            </a:prstGeom>
            <a:noFill/>
            <a:ln w="28575">
              <a:solidFill>
                <a:srgbClr val="000080"/>
              </a:solidFill>
              <a:round/>
              <a:headEnd/>
              <a:tailEnd/>
            </a:ln>
          </p:spPr>
          <p:txBody>
            <a:bodyPr/>
            <a:lstStyle/>
            <a:p>
              <a:endParaRPr lang="en-GB"/>
            </a:p>
          </p:txBody>
        </p:sp>
        <p:sp>
          <p:nvSpPr>
            <p:cNvPr id="379427" name="Line 2595"/>
            <p:cNvSpPr>
              <a:spLocks noChangeShapeType="1"/>
            </p:cNvSpPr>
            <p:nvPr/>
          </p:nvSpPr>
          <p:spPr bwMode="auto">
            <a:xfrm>
              <a:off x="4500" y="2040"/>
              <a:ext cx="7" cy="1"/>
            </a:xfrm>
            <a:prstGeom prst="line">
              <a:avLst/>
            </a:prstGeom>
            <a:noFill/>
            <a:ln w="28575">
              <a:solidFill>
                <a:srgbClr val="000080"/>
              </a:solidFill>
              <a:round/>
              <a:headEnd/>
              <a:tailEnd/>
            </a:ln>
          </p:spPr>
          <p:txBody>
            <a:bodyPr/>
            <a:lstStyle/>
            <a:p>
              <a:endParaRPr lang="en-GB"/>
            </a:p>
          </p:txBody>
        </p:sp>
        <p:sp>
          <p:nvSpPr>
            <p:cNvPr id="379428" name="Line 2596"/>
            <p:cNvSpPr>
              <a:spLocks noChangeShapeType="1"/>
            </p:cNvSpPr>
            <p:nvPr/>
          </p:nvSpPr>
          <p:spPr bwMode="auto">
            <a:xfrm>
              <a:off x="4507" y="2040"/>
              <a:ext cx="12" cy="1"/>
            </a:xfrm>
            <a:prstGeom prst="line">
              <a:avLst/>
            </a:prstGeom>
            <a:noFill/>
            <a:ln w="28575">
              <a:solidFill>
                <a:srgbClr val="000080"/>
              </a:solidFill>
              <a:round/>
              <a:headEnd/>
              <a:tailEnd/>
            </a:ln>
          </p:spPr>
          <p:txBody>
            <a:bodyPr/>
            <a:lstStyle/>
            <a:p>
              <a:endParaRPr lang="en-GB"/>
            </a:p>
          </p:txBody>
        </p:sp>
        <p:sp>
          <p:nvSpPr>
            <p:cNvPr id="379429" name="Line 2597"/>
            <p:cNvSpPr>
              <a:spLocks noChangeShapeType="1"/>
            </p:cNvSpPr>
            <p:nvPr/>
          </p:nvSpPr>
          <p:spPr bwMode="auto">
            <a:xfrm>
              <a:off x="4519" y="2040"/>
              <a:ext cx="12" cy="1"/>
            </a:xfrm>
            <a:prstGeom prst="line">
              <a:avLst/>
            </a:prstGeom>
            <a:noFill/>
            <a:ln w="28575">
              <a:solidFill>
                <a:srgbClr val="000080"/>
              </a:solidFill>
              <a:round/>
              <a:headEnd/>
              <a:tailEnd/>
            </a:ln>
          </p:spPr>
          <p:txBody>
            <a:bodyPr/>
            <a:lstStyle/>
            <a:p>
              <a:endParaRPr lang="en-GB"/>
            </a:p>
          </p:txBody>
        </p:sp>
        <p:sp>
          <p:nvSpPr>
            <p:cNvPr id="379430" name="Line 2598"/>
            <p:cNvSpPr>
              <a:spLocks noChangeShapeType="1"/>
            </p:cNvSpPr>
            <p:nvPr/>
          </p:nvSpPr>
          <p:spPr bwMode="auto">
            <a:xfrm>
              <a:off x="4531" y="2040"/>
              <a:ext cx="6" cy="1"/>
            </a:xfrm>
            <a:prstGeom prst="line">
              <a:avLst/>
            </a:prstGeom>
            <a:noFill/>
            <a:ln w="28575">
              <a:solidFill>
                <a:srgbClr val="000080"/>
              </a:solidFill>
              <a:round/>
              <a:headEnd/>
              <a:tailEnd/>
            </a:ln>
          </p:spPr>
          <p:txBody>
            <a:bodyPr/>
            <a:lstStyle/>
            <a:p>
              <a:endParaRPr lang="en-GB"/>
            </a:p>
          </p:txBody>
        </p:sp>
        <p:sp>
          <p:nvSpPr>
            <p:cNvPr id="379431" name="Line 2599"/>
            <p:cNvSpPr>
              <a:spLocks noChangeShapeType="1"/>
            </p:cNvSpPr>
            <p:nvPr/>
          </p:nvSpPr>
          <p:spPr bwMode="auto">
            <a:xfrm>
              <a:off x="4537" y="2040"/>
              <a:ext cx="12" cy="1"/>
            </a:xfrm>
            <a:prstGeom prst="line">
              <a:avLst/>
            </a:prstGeom>
            <a:noFill/>
            <a:ln w="28575">
              <a:solidFill>
                <a:srgbClr val="000080"/>
              </a:solidFill>
              <a:round/>
              <a:headEnd/>
              <a:tailEnd/>
            </a:ln>
          </p:spPr>
          <p:txBody>
            <a:bodyPr/>
            <a:lstStyle/>
            <a:p>
              <a:endParaRPr lang="en-GB"/>
            </a:p>
          </p:txBody>
        </p:sp>
        <p:sp>
          <p:nvSpPr>
            <p:cNvPr id="379432" name="Line 2600"/>
            <p:cNvSpPr>
              <a:spLocks noChangeShapeType="1"/>
            </p:cNvSpPr>
            <p:nvPr/>
          </p:nvSpPr>
          <p:spPr bwMode="auto">
            <a:xfrm>
              <a:off x="4549" y="2040"/>
              <a:ext cx="13" cy="1"/>
            </a:xfrm>
            <a:prstGeom prst="line">
              <a:avLst/>
            </a:prstGeom>
            <a:noFill/>
            <a:ln w="28575">
              <a:solidFill>
                <a:srgbClr val="000080"/>
              </a:solidFill>
              <a:round/>
              <a:headEnd/>
              <a:tailEnd/>
            </a:ln>
          </p:spPr>
          <p:txBody>
            <a:bodyPr/>
            <a:lstStyle/>
            <a:p>
              <a:endParaRPr lang="en-GB"/>
            </a:p>
          </p:txBody>
        </p:sp>
        <p:sp>
          <p:nvSpPr>
            <p:cNvPr id="379433" name="Line 2601"/>
            <p:cNvSpPr>
              <a:spLocks noChangeShapeType="1"/>
            </p:cNvSpPr>
            <p:nvPr/>
          </p:nvSpPr>
          <p:spPr bwMode="auto">
            <a:xfrm>
              <a:off x="4562" y="2040"/>
              <a:ext cx="6" cy="1"/>
            </a:xfrm>
            <a:prstGeom prst="line">
              <a:avLst/>
            </a:prstGeom>
            <a:noFill/>
            <a:ln w="28575">
              <a:solidFill>
                <a:srgbClr val="000080"/>
              </a:solidFill>
              <a:round/>
              <a:headEnd/>
              <a:tailEnd/>
            </a:ln>
          </p:spPr>
          <p:txBody>
            <a:bodyPr/>
            <a:lstStyle/>
            <a:p>
              <a:endParaRPr lang="en-GB"/>
            </a:p>
          </p:txBody>
        </p:sp>
        <p:sp>
          <p:nvSpPr>
            <p:cNvPr id="379434" name="Line 2602"/>
            <p:cNvSpPr>
              <a:spLocks noChangeShapeType="1"/>
            </p:cNvSpPr>
            <p:nvPr/>
          </p:nvSpPr>
          <p:spPr bwMode="auto">
            <a:xfrm>
              <a:off x="4568" y="2040"/>
              <a:ext cx="12" cy="1"/>
            </a:xfrm>
            <a:prstGeom prst="line">
              <a:avLst/>
            </a:prstGeom>
            <a:noFill/>
            <a:ln w="28575">
              <a:solidFill>
                <a:srgbClr val="000080"/>
              </a:solidFill>
              <a:round/>
              <a:headEnd/>
              <a:tailEnd/>
            </a:ln>
          </p:spPr>
          <p:txBody>
            <a:bodyPr/>
            <a:lstStyle/>
            <a:p>
              <a:endParaRPr lang="en-GB"/>
            </a:p>
          </p:txBody>
        </p:sp>
        <p:sp>
          <p:nvSpPr>
            <p:cNvPr id="379435" name="Line 2603"/>
            <p:cNvSpPr>
              <a:spLocks noChangeShapeType="1"/>
            </p:cNvSpPr>
            <p:nvPr/>
          </p:nvSpPr>
          <p:spPr bwMode="auto">
            <a:xfrm>
              <a:off x="4580" y="2040"/>
              <a:ext cx="12" cy="1"/>
            </a:xfrm>
            <a:prstGeom prst="line">
              <a:avLst/>
            </a:prstGeom>
            <a:noFill/>
            <a:ln w="28575">
              <a:solidFill>
                <a:srgbClr val="000080"/>
              </a:solidFill>
              <a:round/>
              <a:headEnd/>
              <a:tailEnd/>
            </a:ln>
          </p:spPr>
          <p:txBody>
            <a:bodyPr/>
            <a:lstStyle/>
            <a:p>
              <a:endParaRPr lang="en-GB"/>
            </a:p>
          </p:txBody>
        </p:sp>
        <p:sp>
          <p:nvSpPr>
            <p:cNvPr id="379436" name="Line 2604"/>
            <p:cNvSpPr>
              <a:spLocks noChangeShapeType="1"/>
            </p:cNvSpPr>
            <p:nvPr/>
          </p:nvSpPr>
          <p:spPr bwMode="auto">
            <a:xfrm>
              <a:off x="4592" y="2040"/>
              <a:ext cx="6" cy="1"/>
            </a:xfrm>
            <a:prstGeom prst="line">
              <a:avLst/>
            </a:prstGeom>
            <a:noFill/>
            <a:ln w="28575">
              <a:solidFill>
                <a:srgbClr val="000080"/>
              </a:solidFill>
              <a:round/>
              <a:headEnd/>
              <a:tailEnd/>
            </a:ln>
          </p:spPr>
          <p:txBody>
            <a:bodyPr/>
            <a:lstStyle/>
            <a:p>
              <a:endParaRPr lang="en-GB"/>
            </a:p>
          </p:txBody>
        </p:sp>
        <p:sp>
          <p:nvSpPr>
            <p:cNvPr id="379437" name="Line 2605"/>
            <p:cNvSpPr>
              <a:spLocks noChangeShapeType="1"/>
            </p:cNvSpPr>
            <p:nvPr/>
          </p:nvSpPr>
          <p:spPr bwMode="auto">
            <a:xfrm>
              <a:off x="4598" y="2040"/>
              <a:ext cx="13" cy="1"/>
            </a:xfrm>
            <a:prstGeom prst="line">
              <a:avLst/>
            </a:prstGeom>
            <a:noFill/>
            <a:ln w="28575">
              <a:solidFill>
                <a:srgbClr val="000080"/>
              </a:solidFill>
              <a:round/>
              <a:headEnd/>
              <a:tailEnd/>
            </a:ln>
          </p:spPr>
          <p:txBody>
            <a:bodyPr/>
            <a:lstStyle/>
            <a:p>
              <a:endParaRPr lang="en-GB"/>
            </a:p>
          </p:txBody>
        </p:sp>
        <p:sp>
          <p:nvSpPr>
            <p:cNvPr id="379438" name="Line 2606"/>
            <p:cNvSpPr>
              <a:spLocks noChangeShapeType="1"/>
            </p:cNvSpPr>
            <p:nvPr/>
          </p:nvSpPr>
          <p:spPr bwMode="auto">
            <a:xfrm>
              <a:off x="4611" y="2040"/>
              <a:ext cx="12" cy="1"/>
            </a:xfrm>
            <a:prstGeom prst="line">
              <a:avLst/>
            </a:prstGeom>
            <a:noFill/>
            <a:ln w="28575">
              <a:solidFill>
                <a:srgbClr val="000080"/>
              </a:solidFill>
              <a:round/>
              <a:headEnd/>
              <a:tailEnd/>
            </a:ln>
          </p:spPr>
          <p:txBody>
            <a:bodyPr/>
            <a:lstStyle/>
            <a:p>
              <a:endParaRPr lang="en-GB"/>
            </a:p>
          </p:txBody>
        </p:sp>
        <p:sp>
          <p:nvSpPr>
            <p:cNvPr id="379439" name="Line 2607"/>
            <p:cNvSpPr>
              <a:spLocks noChangeShapeType="1"/>
            </p:cNvSpPr>
            <p:nvPr/>
          </p:nvSpPr>
          <p:spPr bwMode="auto">
            <a:xfrm>
              <a:off x="4623" y="2040"/>
              <a:ext cx="6" cy="1"/>
            </a:xfrm>
            <a:prstGeom prst="line">
              <a:avLst/>
            </a:prstGeom>
            <a:noFill/>
            <a:ln w="28575">
              <a:solidFill>
                <a:srgbClr val="000080"/>
              </a:solidFill>
              <a:round/>
              <a:headEnd/>
              <a:tailEnd/>
            </a:ln>
          </p:spPr>
          <p:txBody>
            <a:bodyPr/>
            <a:lstStyle/>
            <a:p>
              <a:endParaRPr lang="en-GB"/>
            </a:p>
          </p:txBody>
        </p:sp>
        <p:sp>
          <p:nvSpPr>
            <p:cNvPr id="379440" name="Line 2608"/>
            <p:cNvSpPr>
              <a:spLocks noChangeShapeType="1"/>
            </p:cNvSpPr>
            <p:nvPr/>
          </p:nvSpPr>
          <p:spPr bwMode="auto">
            <a:xfrm>
              <a:off x="4629" y="2040"/>
              <a:ext cx="12" cy="1"/>
            </a:xfrm>
            <a:prstGeom prst="line">
              <a:avLst/>
            </a:prstGeom>
            <a:noFill/>
            <a:ln w="28575">
              <a:solidFill>
                <a:srgbClr val="000080"/>
              </a:solidFill>
              <a:round/>
              <a:headEnd/>
              <a:tailEnd/>
            </a:ln>
          </p:spPr>
          <p:txBody>
            <a:bodyPr/>
            <a:lstStyle/>
            <a:p>
              <a:endParaRPr lang="en-GB"/>
            </a:p>
          </p:txBody>
        </p:sp>
        <p:sp>
          <p:nvSpPr>
            <p:cNvPr id="379441" name="Line 2609"/>
            <p:cNvSpPr>
              <a:spLocks noChangeShapeType="1"/>
            </p:cNvSpPr>
            <p:nvPr/>
          </p:nvSpPr>
          <p:spPr bwMode="auto">
            <a:xfrm>
              <a:off x="4641" y="2040"/>
              <a:ext cx="12" cy="1"/>
            </a:xfrm>
            <a:prstGeom prst="line">
              <a:avLst/>
            </a:prstGeom>
            <a:noFill/>
            <a:ln w="28575">
              <a:solidFill>
                <a:srgbClr val="000080"/>
              </a:solidFill>
              <a:round/>
              <a:headEnd/>
              <a:tailEnd/>
            </a:ln>
          </p:spPr>
          <p:txBody>
            <a:bodyPr/>
            <a:lstStyle/>
            <a:p>
              <a:endParaRPr lang="en-GB"/>
            </a:p>
          </p:txBody>
        </p:sp>
        <p:sp>
          <p:nvSpPr>
            <p:cNvPr id="379442" name="Line 2610"/>
            <p:cNvSpPr>
              <a:spLocks noChangeShapeType="1"/>
            </p:cNvSpPr>
            <p:nvPr/>
          </p:nvSpPr>
          <p:spPr bwMode="auto">
            <a:xfrm>
              <a:off x="4653" y="2040"/>
              <a:ext cx="7" cy="1"/>
            </a:xfrm>
            <a:prstGeom prst="line">
              <a:avLst/>
            </a:prstGeom>
            <a:noFill/>
            <a:ln w="28575">
              <a:solidFill>
                <a:srgbClr val="000080"/>
              </a:solidFill>
              <a:round/>
              <a:headEnd/>
              <a:tailEnd/>
            </a:ln>
          </p:spPr>
          <p:txBody>
            <a:bodyPr/>
            <a:lstStyle/>
            <a:p>
              <a:endParaRPr lang="en-GB"/>
            </a:p>
          </p:txBody>
        </p:sp>
        <p:sp>
          <p:nvSpPr>
            <p:cNvPr id="379443" name="Line 2611"/>
            <p:cNvSpPr>
              <a:spLocks noChangeShapeType="1"/>
            </p:cNvSpPr>
            <p:nvPr/>
          </p:nvSpPr>
          <p:spPr bwMode="auto">
            <a:xfrm>
              <a:off x="4660" y="2040"/>
              <a:ext cx="12" cy="1"/>
            </a:xfrm>
            <a:prstGeom prst="line">
              <a:avLst/>
            </a:prstGeom>
            <a:noFill/>
            <a:ln w="28575">
              <a:solidFill>
                <a:srgbClr val="000080"/>
              </a:solidFill>
              <a:round/>
              <a:headEnd/>
              <a:tailEnd/>
            </a:ln>
          </p:spPr>
          <p:txBody>
            <a:bodyPr/>
            <a:lstStyle/>
            <a:p>
              <a:endParaRPr lang="en-GB"/>
            </a:p>
          </p:txBody>
        </p:sp>
        <p:sp>
          <p:nvSpPr>
            <p:cNvPr id="379444" name="Line 2612"/>
            <p:cNvSpPr>
              <a:spLocks noChangeShapeType="1"/>
            </p:cNvSpPr>
            <p:nvPr/>
          </p:nvSpPr>
          <p:spPr bwMode="auto">
            <a:xfrm>
              <a:off x="4672" y="2040"/>
              <a:ext cx="12" cy="1"/>
            </a:xfrm>
            <a:prstGeom prst="line">
              <a:avLst/>
            </a:prstGeom>
            <a:noFill/>
            <a:ln w="28575">
              <a:solidFill>
                <a:srgbClr val="000080"/>
              </a:solidFill>
              <a:round/>
              <a:headEnd/>
              <a:tailEnd/>
            </a:ln>
          </p:spPr>
          <p:txBody>
            <a:bodyPr/>
            <a:lstStyle/>
            <a:p>
              <a:endParaRPr lang="en-GB"/>
            </a:p>
          </p:txBody>
        </p:sp>
        <p:sp>
          <p:nvSpPr>
            <p:cNvPr id="379445" name="Line 2613"/>
            <p:cNvSpPr>
              <a:spLocks noChangeShapeType="1"/>
            </p:cNvSpPr>
            <p:nvPr/>
          </p:nvSpPr>
          <p:spPr bwMode="auto">
            <a:xfrm>
              <a:off x="4684" y="2040"/>
              <a:ext cx="6" cy="1"/>
            </a:xfrm>
            <a:prstGeom prst="line">
              <a:avLst/>
            </a:prstGeom>
            <a:noFill/>
            <a:ln w="28575">
              <a:solidFill>
                <a:srgbClr val="000080"/>
              </a:solidFill>
              <a:round/>
              <a:headEnd/>
              <a:tailEnd/>
            </a:ln>
          </p:spPr>
          <p:txBody>
            <a:bodyPr/>
            <a:lstStyle/>
            <a:p>
              <a:endParaRPr lang="en-GB"/>
            </a:p>
          </p:txBody>
        </p:sp>
        <p:sp>
          <p:nvSpPr>
            <p:cNvPr id="379446" name="Line 2614"/>
            <p:cNvSpPr>
              <a:spLocks noChangeShapeType="1"/>
            </p:cNvSpPr>
            <p:nvPr/>
          </p:nvSpPr>
          <p:spPr bwMode="auto">
            <a:xfrm>
              <a:off x="4690" y="2040"/>
              <a:ext cx="12" cy="1"/>
            </a:xfrm>
            <a:prstGeom prst="line">
              <a:avLst/>
            </a:prstGeom>
            <a:noFill/>
            <a:ln w="28575">
              <a:solidFill>
                <a:srgbClr val="000080"/>
              </a:solidFill>
              <a:round/>
              <a:headEnd/>
              <a:tailEnd/>
            </a:ln>
          </p:spPr>
          <p:txBody>
            <a:bodyPr/>
            <a:lstStyle/>
            <a:p>
              <a:endParaRPr lang="en-GB"/>
            </a:p>
          </p:txBody>
        </p:sp>
        <p:sp>
          <p:nvSpPr>
            <p:cNvPr id="379447" name="Line 2615"/>
            <p:cNvSpPr>
              <a:spLocks noChangeShapeType="1"/>
            </p:cNvSpPr>
            <p:nvPr/>
          </p:nvSpPr>
          <p:spPr bwMode="auto">
            <a:xfrm>
              <a:off x="4702" y="2040"/>
              <a:ext cx="13" cy="1"/>
            </a:xfrm>
            <a:prstGeom prst="line">
              <a:avLst/>
            </a:prstGeom>
            <a:noFill/>
            <a:ln w="28575">
              <a:solidFill>
                <a:srgbClr val="000080"/>
              </a:solidFill>
              <a:round/>
              <a:headEnd/>
              <a:tailEnd/>
            </a:ln>
          </p:spPr>
          <p:txBody>
            <a:bodyPr/>
            <a:lstStyle/>
            <a:p>
              <a:endParaRPr lang="en-GB"/>
            </a:p>
          </p:txBody>
        </p:sp>
        <p:sp>
          <p:nvSpPr>
            <p:cNvPr id="379448" name="Line 2616"/>
            <p:cNvSpPr>
              <a:spLocks noChangeShapeType="1"/>
            </p:cNvSpPr>
            <p:nvPr/>
          </p:nvSpPr>
          <p:spPr bwMode="auto">
            <a:xfrm>
              <a:off x="4715" y="2040"/>
              <a:ext cx="6" cy="1"/>
            </a:xfrm>
            <a:prstGeom prst="line">
              <a:avLst/>
            </a:prstGeom>
            <a:noFill/>
            <a:ln w="28575">
              <a:solidFill>
                <a:srgbClr val="000080"/>
              </a:solidFill>
              <a:round/>
              <a:headEnd/>
              <a:tailEnd/>
            </a:ln>
          </p:spPr>
          <p:txBody>
            <a:bodyPr/>
            <a:lstStyle/>
            <a:p>
              <a:endParaRPr lang="en-GB"/>
            </a:p>
          </p:txBody>
        </p:sp>
        <p:sp>
          <p:nvSpPr>
            <p:cNvPr id="379449" name="Line 2617"/>
            <p:cNvSpPr>
              <a:spLocks noChangeShapeType="1"/>
            </p:cNvSpPr>
            <p:nvPr/>
          </p:nvSpPr>
          <p:spPr bwMode="auto">
            <a:xfrm>
              <a:off x="4721" y="2040"/>
              <a:ext cx="12" cy="1"/>
            </a:xfrm>
            <a:prstGeom prst="line">
              <a:avLst/>
            </a:prstGeom>
            <a:noFill/>
            <a:ln w="28575">
              <a:solidFill>
                <a:srgbClr val="000080"/>
              </a:solidFill>
              <a:round/>
              <a:headEnd/>
              <a:tailEnd/>
            </a:ln>
          </p:spPr>
          <p:txBody>
            <a:bodyPr/>
            <a:lstStyle/>
            <a:p>
              <a:endParaRPr lang="en-GB"/>
            </a:p>
          </p:txBody>
        </p:sp>
        <p:sp>
          <p:nvSpPr>
            <p:cNvPr id="379450" name="Line 2618"/>
            <p:cNvSpPr>
              <a:spLocks noChangeShapeType="1"/>
            </p:cNvSpPr>
            <p:nvPr/>
          </p:nvSpPr>
          <p:spPr bwMode="auto">
            <a:xfrm>
              <a:off x="4733" y="2040"/>
              <a:ext cx="6" cy="1"/>
            </a:xfrm>
            <a:prstGeom prst="line">
              <a:avLst/>
            </a:prstGeom>
            <a:noFill/>
            <a:ln w="28575">
              <a:solidFill>
                <a:srgbClr val="000080"/>
              </a:solidFill>
              <a:round/>
              <a:headEnd/>
              <a:tailEnd/>
            </a:ln>
          </p:spPr>
          <p:txBody>
            <a:bodyPr/>
            <a:lstStyle/>
            <a:p>
              <a:endParaRPr lang="en-GB"/>
            </a:p>
          </p:txBody>
        </p:sp>
        <p:sp>
          <p:nvSpPr>
            <p:cNvPr id="379451" name="Line 2619"/>
            <p:cNvSpPr>
              <a:spLocks noChangeShapeType="1"/>
            </p:cNvSpPr>
            <p:nvPr/>
          </p:nvSpPr>
          <p:spPr bwMode="auto">
            <a:xfrm>
              <a:off x="4739" y="2040"/>
              <a:ext cx="12" cy="1"/>
            </a:xfrm>
            <a:prstGeom prst="line">
              <a:avLst/>
            </a:prstGeom>
            <a:noFill/>
            <a:ln w="28575">
              <a:solidFill>
                <a:srgbClr val="000080"/>
              </a:solidFill>
              <a:round/>
              <a:headEnd/>
              <a:tailEnd/>
            </a:ln>
          </p:spPr>
          <p:txBody>
            <a:bodyPr/>
            <a:lstStyle/>
            <a:p>
              <a:endParaRPr lang="en-GB"/>
            </a:p>
          </p:txBody>
        </p:sp>
        <p:sp>
          <p:nvSpPr>
            <p:cNvPr id="379452" name="Line 2620"/>
            <p:cNvSpPr>
              <a:spLocks noChangeShapeType="1"/>
            </p:cNvSpPr>
            <p:nvPr/>
          </p:nvSpPr>
          <p:spPr bwMode="auto">
            <a:xfrm>
              <a:off x="4751" y="2040"/>
              <a:ext cx="13" cy="1"/>
            </a:xfrm>
            <a:prstGeom prst="line">
              <a:avLst/>
            </a:prstGeom>
            <a:noFill/>
            <a:ln w="28575">
              <a:solidFill>
                <a:srgbClr val="000080"/>
              </a:solidFill>
              <a:round/>
              <a:headEnd/>
              <a:tailEnd/>
            </a:ln>
          </p:spPr>
          <p:txBody>
            <a:bodyPr/>
            <a:lstStyle/>
            <a:p>
              <a:endParaRPr lang="en-GB"/>
            </a:p>
          </p:txBody>
        </p:sp>
        <p:sp>
          <p:nvSpPr>
            <p:cNvPr id="379453" name="Line 2621"/>
            <p:cNvSpPr>
              <a:spLocks noChangeShapeType="1"/>
            </p:cNvSpPr>
            <p:nvPr/>
          </p:nvSpPr>
          <p:spPr bwMode="auto">
            <a:xfrm>
              <a:off x="4764" y="2040"/>
              <a:ext cx="6" cy="1"/>
            </a:xfrm>
            <a:prstGeom prst="line">
              <a:avLst/>
            </a:prstGeom>
            <a:noFill/>
            <a:ln w="28575">
              <a:solidFill>
                <a:srgbClr val="000080"/>
              </a:solidFill>
              <a:round/>
              <a:headEnd/>
              <a:tailEnd/>
            </a:ln>
          </p:spPr>
          <p:txBody>
            <a:bodyPr/>
            <a:lstStyle/>
            <a:p>
              <a:endParaRPr lang="en-GB"/>
            </a:p>
          </p:txBody>
        </p:sp>
        <p:sp>
          <p:nvSpPr>
            <p:cNvPr id="379454" name="Line 2622"/>
            <p:cNvSpPr>
              <a:spLocks noChangeShapeType="1"/>
            </p:cNvSpPr>
            <p:nvPr/>
          </p:nvSpPr>
          <p:spPr bwMode="auto">
            <a:xfrm>
              <a:off x="4770" y="2040"/>
              <a:ext cx="12" cy="1"/>
            </a:xfrm>
            <a:prstGeom prst="line">
              <a:avLst/>
            </a:prstGeom>
            <a:noFill/>
            <a:ln w="28575">
              <a:solidFill>
                <a:srgbClr val="000080"/>
              </a:solidFill>
              <a:round/>
              <a:headEnd/>
              <a:tailEnd/>
            </a:ln>
          </p:spPr>
          <p:txBody>
            <a:bodyPr/>
            <a:lstStyle/>
            <a:p>
              <a:endParaRPr lang="en-GB"/>
            </a:p>
          </p:txBody>
        </p:sp>
        <p:sp>
          <p:nvSpPr>
            <p:cNvPr id="379455" name="Line 2623"/>
            <p:cNvSpPr>
              <a:spLocks noChangeShapeType="1"/>
            </p:cNvSpPr>
            <p:nvPr/>
          </p:nvSpPr>
          <p:spPr bwMode="auto">
            <a:xfrm>
              <a:off x="4782" y="2040"/>
              <a:ext cx="12" cy="1"/>
            </a:xfrm>
            <a:prstGeom prst="line">
              <a:avLst/>
            </a:prstGeom>
            <a:noFill/>
            <a:ln w="28575">
              <a:solidFill>
                <a:srgbClr val="000080"/>
              </a:solidFill>
              <a:round/>
              <a:headEnd/>
              <a:tailEnd/>
            </a:ln>
          </p:spPr>
          <p:txBody>
            <a:bodyPr/>
            <a:lstStyle/>
            <a:p>
              <a:endParaRPr lang="en-GB"/>
            </a:p>
          </p:txBody>
        </p:sp>
        <p:sp>
          <p:nvSpPr>
            <p:cNvPr id="379456" name="Line 2624"/>
            <p:cNvSpPr>
              <a:spLocks noChangeShapeType="1"/>
            </p:cNvSpPr>
            <p:nvPr/>
          </p:nvSpPr>
          <p:spPr bwMode="auto">
            <a:xfrm>
              <a:off x="4794" y="2040"/>
              <a:ext cx="6" cy="1"/>
            </a:xfrm>
            <a:prstGeom prst="line">
              <a:avLst/>
            </a:prstGeom>
            <a:noFill/>
            <a:ln w="28575">
              <a:solidFill>
                <a:srgbClr val="000080"/>
              </a:solidFill>
              <a:round/>
              <a:headEnd/>
              <a:tailEnd/>
            </a:ln>
          </p:spPr>
          <p:txBody>
            <a:bodyPr/>
            <a:lstStyle/>
            <a:p>
              <a:endParaRPr lang="en-GB"/>
            </a:p>
          </p:txBody>
        </p:sp>
        <p:sp>
          <p:nvSpPr>
            <p:cNvPr id="379457" name="Line 2625"/>
            <p:cNvSpPr>
              <a:spLocks noChangeShapeType="1"/>
            </p:cNvSpPr>
            <p:nvPr/>
          </p:nvSpPr>
          <p:spPr bwMode="auto">
            <a:xfrm>
              <a:off x="4800" y="2040"/>
              <a:ext cx="12" cy="1"/>
            </a:xfrm>
            <a:prstGeom prst="line">
              <a:avLst/>
            </a:prstGeom>
            <a:noFill/>
            <a:ln w="28575">
              <a:solidFill>
                <a:srgbClr val="000080"/>
              </a:solidFill>
              <a:round/>
              <a:headEnd/>
              <a:tailEnd/>
            </a:ln>
          </p:spPr>
          <p:txBody>
            <a:bodyPr/>
            <a:lstStyle/>
            <a:p>
              <a:endParaRPr lang="en-GB"/>
            </a:p>
          </p:txBody>
        </p:sp>
        <p:sp>
          <p:nvSpPr>
            <p:cNvPr id="379458" name="Line 2626"/>
            <p:cNvSpPr>
              <a:spLocks noChangeShapeType="1"/>
            </p:cNvSpPr>
            <p:nvPr/>
          </p:nvSpPr>
          <p:spPr bwMode="auto">
            <a:xfrm>
              <a:off x="4812" y="2040"/>
              <a:ext cx="13" cy="1"/>
            </a:xfrm>
            <a:prstGeom prst="line">
              <a:avLst/>
            </a:prstGeom>
            <a:noFill/>
            <a:ln w="28575">
              <a:solidFill>
                <a:srgbClr val="000080"/>
              </a:solidFill>
              <a:round/>
              <a:headEnd/>
              <a:tailEnd/>
            </a:ln>
          </p:spPr>
          <p:txBody>
            <a:bodyPr/>
            <a:lstStyle/>
            <a:p>
              <a:endParaRPr lang="en-GB"/>
            </a:p>
          </p:txBody>
        </p:sp>
        <p:sp>
          <p:nvSpPr>
            <p:cNvPr id="379459" name="Line 2627"/>
            <p:cNvSpPr>
              <a:spLocks noChangeShapeType="1"/>
            </p:cNvSpPr>
            <p:nvPr/>
          </p:nvSpPr>
          <p:spPr bwMode="auto">
            <a:xfrm>
              <a:off x="4825" y="2040"/>
              <a:ext cx="6" cy="1"/>
            </a:xfrm>
            <a:prstGeom prst="line">
              <a:avLst/>
            </a:prstGeom>
            <a:noFill/>
            <a:ln w="28575">
              <a:solidFill>
                <a:srgbClr val="000080"/>
              </a:solidFill>
              <a:round/>
              <a:headEnd/>
              <a:tailEnd/>
            </a:ln>
          </p:spPr>
          <p:txBody>
            <a:bodyPr/>
            <a:lstStyle/>
            <a:p>
              <a:endParaRPr lang="en-GB"/>
            </a:p>
          </p:txBody>
        </p:sp>
        <p:sp>
          <p:nvSpPr>
            <p:cNvPr id="379460" name="Line 2628"/>
            <p:cNvSpPr>
              <a:spLocks noChangeShapeType="1"/>
            </p:cNvSpPr>
            <p:nvPr/>
          </p:nvSpPr>
          <p:spPr bwMode="auto">
            <a:xfrm>
              <a:off x="4831" y="2040"/>
              <a:ext cx="12" cy="1"/>
            </a:xfrm>
            <a:prstGeom prst="line">
              <a:avLst/>
            </a:prstGeom>
            <a:noFill/>
            <a:ln w="28575">
              <a:solidFill>
                <a:srgbClr val="000080"/>
              </a:solidFill>
              <a:round/>
              <a:headEnd/>
              <a:tailEnd/>
            </a:ln>
          </p:spPr>
          <p:txBody>
            <a:bodyPr/>
            <a:lstStyle/>
            <a:p>
              <a:endParaRPr lang="en-GB"/>
            </a:p>
          </p:txBody>
        </p:sp>
        <p:sp>
          <p:nvSpPr>
            <p:cNvPr id="379461" name="Line 2629"/>
            <p:cNvSpPr>
              <a:spLocks noChangeShapeType="1"/>
            </p:cNvSpPr>
            <p:nvPr/>
          </p:nvSpPr>
          <p:spPr bwMode="auto">
            <a:xfrm>
              <a:off x="4843" y="2040"/>
              <a:ext cx="12" cy="1"/>
            </a:xfrm>
            <a:prstGeom prst="line">
              <a:avLst/>
            </a:prstGeom>
            <a:noFill/>
            <a:ln w="28575">
              <a:solidFill>
                <a:srgbClr val="000080"/>
              </a:solidFill>
              <a:round/>
              <a:headEnd/>
              <a:tailEnd/>
            </a:ln>
          </p:spPr>
          <p:txBody>
            <a:bodyPr/>
            <a:lstStyle/>
            <a:p>
              <a:endParaRPr lang="en-GB"/>
            </a:p>
          </p:txBody>
        </p:sp>
      </p:grpSp>
      <p:grpSp>
        <p:nvGrpSpPr>
          <p:cNvPr id="379663" name="Group 2831"/>
          <p:cNvGrpSpPr>
            <a:grpSpLocks/>
          </p:cNvGrpSpPr>
          <p:nvPr/>
        </p:nvGrpSpPr>
        <p:grpSpPr bwMode="auto">
          <a:xfrm>
            <a:off x="4572000" y="3103563"/>
            <a:ext cx="3213100" cy="136525"/>
            <a:chOff x="2880" y="1955"/>
            <a:chExt cx="2024" cy="86"/>
          </a:xfrm>
        </p:grpSpPr>
        <p:sp>
          <p:nvSpPr>
            <p:cNvPr id="379463" name="Line 2631"/>
            <p:cNvSpPr>
              <a:spLocks noChangeShapeType="1"/>
            </p:cNvSpPr>
            <p:nvPr/>
          </p:nvSpPr>
          <p:spPr bwMode="auto">
            <a:xfrm>
              <a:off x="4855" y="2040"/>
              <a:ext cx="6" cy="1"/>
            </a:xfrm>
            <a:prstGeom prst="line">
              <a:avLst/>
            </a:prstGeom>
            <a:noFill/>
            <a:ln w="28575">
              <a:solidFill>
                <a:srgbClr val="000080"/>
              </a:solidFill>
              <a:round/>
              <a:headEnd/>
              <a:tailEnd/>
            </a:ln>
          </p:spPr>
          <p:txBody>
            <a:bodyPr/>
            <a:lstStyle/>
            <a:p>
              <a:endParaRPr lang="en-GB"/>
            </a:p>
          </p:txBody>
        </p:sp>
        <p:sp>
          <p:nvSpPr>
            <p:cNvPr id="379464" name="Line 2632"/>
            <p:cNvSpPr>
              <a:spLocks noChangeShapeType="1"/>
            </p:cNvSpPr>
            <p:nvPr/>
          </p:nvSpPr>
          <p:spPr bwMode="auto">
            <a:xfrm>
              <a:off x="4861" y="2040"/>
              <a:ext cx="13" cy="1"/>
            </a:xfrm>
            <a:prstGeom prst="line">
              <a:avLst/>
            </a:prstGeom>
            <a:noFill/>
            <a:ln w="28575">
              <a:solidFill>
                <a:srgbClr val="000080"/>
              </a:solidFill>
              <a:round/>
              <a:headEnd/>
              <a:tailEnd/>
            </a:ln>
          </p:spPr>
          <p:txBody>
            <a:bodyPr/>
            <a:lstStyle/>
            <a:p>
              <a:endParaRPr lang="en-GB"/>
            </a:p>
          </p:txBody>
        </p:sp>
        <p:sp>
          <p:nvSpPr>
            <p:cNvPr id="379465" name="Line 2633"/>
            <p:cNvSpPr>
              <a:spLocks noChangeShapeType="1"/>
            </p:cNvSpPr>
            <p:nvPr/>
          </p:nvSpPr>
          <p:spPr bwMode="auto">
            <a:xfrm>
              <a:off x="4874" y="2040"/>
              <a:ext cx="12" cy="1"/>
            </a:xfrm>
            <a:prstGeom prst="line">
              <a:avLst/>
            </a:prstGeom>
            <a:noFill/>
            <a:ln w="28575">
              <a:solidFill>
                <a:srgbClr val="000080"/>
              </a:solidFill>
              <a:round/>
              <a:headEnd/>
              <a:tailEnd/>
            </a:ln>
          </p:spPr>
          <p:txBody>
            <a:bodyPr/>
            <a:lstStyle/>
            <a:p>
              <a:endParaRPr lang="en-GB"/>
            </a:p>
          </p:txBody>
        </p:sp>
        <p:sp>
          <p:nvSpPr>
            <p:cNvPr id="379466" name="Line 2634"/>
            <p:cNvSpPr>
              <a:spLocks noChangeShapeType="1"/>
            </p:cNvSpPr>
            <p:nvPr/>
          </p:nvSpPr>
          <p:spPr bwMode="auto">
            <a:xfrm>
              <a:off x="4886" y="2040"/>
              <a:ext cx="6" cy="1"/>
            </a:xfrm>
            <a:prstGeom prst="line">
              <a:avLst/>
            </a:prstGeom>
            <a:noFill/>
            <a:ln w="28575">
              <a:solidFill>
                <a:srgbClr val="000080"/>
              </a:solidFill>
              <a:round/>
              <a:headEnd/>
              <a:tailEnd/>
            </a:ln>
          </p:spPr>
          <p:txBody>
            <a:bodyPr/>
            <a:lstStyle/>
            <a:p>
              <a:endParaRPr lang="en-GB"/>
            </a:p>
          </p:txBody>
        </p:sp>
        <p:sp>
          <p:nvSpPr>
            <p:cNvPr id="379467" name="Line 2635"/>
            <p:cNvSpPr>
              <a:spLocks noChangeShapeType="1"/>
            </p:cNvSpPr>
            <p:nvPr/>
          </p:nvSpPr>
          <p:spPr bwMode="auto">
            <a:xfrm>
              <a:off x="4892" y="2040"/>
              <a:ext cx="12" cy="1"/>
            </a:xfrm>
            <a:prstGeom prst="line">
              <a:avLst/>
            </a:prstGeom>
            <a:noFill/>
            <a:ln w="28575">
              <a:solidFill>
                <a:srgbClr val="000080"/>
              </a:solidFill>
              <a:round/>
              <a:headEnd/>
              <a:tailEnd/>
            </a:ln>
          </p:spPr>
          <p:txBody>
            <a:bodyPr/>
            <a:lstStyle/>
            <a:p>
              <a:endParaRPr lang="en-GB"/>
            </a:p>
          </p:txBody>
        </p:sp>
        <p:sp>
          <p:nvSpPr>
            <p:cNvPr id="379468" name="Line 2636"/>
            <p:cNvSpPr>
              <a:spLocks noChangeShapeType="1"/>
            </p:cNvSpPr>
            <p:nvPr/>
          </p:nvSpPr>
          <p:spPr bwMode="auto">
            <a:xfrm>
              <a:off x="2880" y="1967"/>
              <a:ext cx="6" cy="1"/>
            </a:xfrm>
            <a:prstGeom prst="line">
              <a:avLst/>
            </a:prstGeom>
            <a:noFill/>
            <a:ln w="28575">
              <a:solidFill>
                <a:srgbClr val="FF00FF"/>
              </a:solidFill>
              <a:round/>
              <a:headEnd/>
              <a:tailEnd/>
            </a:ln>
          </p:spPr>
          <p:txBody>
            <a:bodyPr/>
            <a:lstStyle/>
            <a:p>
              <a:endParaRPr lang="en-GB"/>
            </a:p>
          </p:txBody>
        </p:sp>
        <p:sp>
          <p:nvSpPr>
            <p:cNvPr id="379469" name="Line 2637"/>
            <p:cNvSpPr>
              <a:spLocks noChangeShapeType="1"/>
            </p:cNvSpPr>
            <p:nvPr/>
          </p:nvSpPr>
          <p:spPr bwMode="auto">
            <a:xfrm>
              <a:off x="2886" y="1967"/>
              <a:ext cx="12" cy="1"/>
            </a:xfrm>
            <a:prstGeom prst="line">
              <a:avLst/>
            </a:prstGeom>
            <a:noFill/>
            <a:ln w="28575">
              <a:solidFill>
                <a:srgbClr val="FF00FF"/>
              </a:solidFill>
              <a:round/>
              <a:headEnd/>
              <a:tailEnd/>
            </a:ln>
          </p:spPr>
          <p:txBody>
            <a:bodyPr/>
            <a:lstStyle/>
            <a:p>
              <a:endParaRPr lang="en-GB"/>
            </a:p>
          </p:txBody>
        </p:sp>
        <p:sp>
          <p:nvSpPr>
            <p:cNvPr id="379470" name="Line 2638"/>
            <p:cNvSpPr>
              <a:spLocks noChangeShapeType="1"/>
            </p:cNvSpPr>
            <p:nvPr/>
          </p:nvSpPr>
          <p:spPr bwMode="auto">
            <a:xfrm flipV="1">
              <a:off x="2898" y="1961"/>
              <a:ext cx="6" cy="6"/>
            </a:xfrm>
            <a:prstGeom prst="line">
              <a:avLst/>
            </a:prstGeom>
            <a:noFill/>
            <a:ln w="28575">
              <a:solidFill>
                <a:srgbClr val="FF00FF"/>
              </a:solidFill>
              <a:round/>
              <a:headEnd/>
              <a:tailEnd/>
            </a:ln>
          </p:spPr>
          <p:txBody>
            <a:bodyPr/>
            <a:lstStyle/>
            <a:p>
              <a:endParaRPr lang="en-GB"/>
            </a:p>
          </p:txBody>
        </p:sp>
        <p:sp>
          <p:nvSpPr>
            <p:cNvPr id="379471" name="Line 2639"/>
            <p:cNvSpPr>
              <a:spLocks noChangeShapeType="1"/>
            </p:cNvSpPr>
            <p:nvPr/>
          </p:nvSpPr>
          <p:spPr bwMode="auto">
            <a:xfrm>
              <a:off x="2904" y="1961"/>
              <a:ext cx="12" cy="1"/>
            </a:xfrm>
            <a:prstGeom prst="line">
              <a:avLst/>
            </a:prstGeom>
            <a:noFill/>
            <a:ln w="28575">
              <a:solidFill>
                <a:srgbClr val="FF00FF"/>
              </a:solidFill>
              <a:round/>
              <a:headEnd/>
              <a:tailEnd/>
            </a:ln>
          </p:spPr>
          <p:txBody>
            <a:bodyPr/>
            <a:lstStyle/>
            <a:p>
              <a:endParaRPr lang="en-GB"/>
            </a:p>
          </p:txBody>
        </p:sp>
        <p:sp>
          <p:nvSpPr>
            <p:cNvPr id="379472" name="Line 2640"/>
            <p:cNvSpPr>
              <a:spLocks noChangeShapeType="1"/>
            </p:cNvSpPr>
            <p:nvPr/>
          </p:nvSpPr>
          <p:spPr bwMode="auto">
            <a:xfrm>
              <a:off x="2916" y="1961"/>
              <a:ext cx="12" cy="1"/>
            </a:xfrm>
            <a:prstGeom prst="line">
              <a:avLst/>
            </a:prstGeom>
            <a:noFill/>
            <a:ln w="28575">
              <a:solidFill>
                <a:srgbClr val="FF00FF"/>
              </a:solidFill>
              <a:round/>
              <a:headEnd/>
              <a:tailEnd/>
            </a:ln>
          </p:spPr>
          <p:txBody>
            <a:bodyPr/>
            <a:lstStyle/>
            <a:p>
              <a:endParaRPr lang="en-GB"/>
            </a:p>
          </p:txBody>
        </p:sp>
        <p:sp>
          <p:nvSpPr>
            <p:cNvPr id="379473" name="Line 2641"/>
            <p:cNvSpPr>
              <a:spLocks noChangeShapeType="1"/>
            </p:cNvSpPr>
            <p:nvPr/>
          </p:nvSpPr>
          <p:spPr bwMode="auto">
            <a:xfrm>
              <a:off x="2928" y="1961"/>
              <a:ext cx="7" cy="1"/>
            </a:xfrm>
            <a:prstGeom prst="line">
              <a:avLst/>
            </a:prstGeom>
            <a:noFill/>
            <a:ln w="28575">
              <a:solidFill>
                <a:srgbClr val="FF00FF"/>
              </a:solidFill>
              <a:round/>
              <a:headEnd/>
              <a:tailEnd/>
            </a:ln>
          </p:spPr>
          <p:txBody>
            <a:bodyPr/>
            <a:lstStyle/>
            <a:p>
              <a:endParaRPr lang="en-GB"/>
            </a:p>
          </p:txBody>
        </p:sp>
        <p:sp>
          <p:nvSpPr>
            <p:cNvPr id="379474" name="Line 2642"/>
            <p:cNvSpPr>
              <a:spLocks noChangeShapeType="1"/>
            </p:cNvSpPr>
            <p:nvPr/>
          </p:nvSpPr>
          <p:spPr bwMode="auto">
            <a:xfrm flipV="1">
              <a:off x="2935" y="1955"/>
              <a:ext cx="12" cy="6"/>
            </a:xfrm>
            <a:prstGeom prst="line">
              <a:avLst/>
            </a:prstGeom>
            <a:noFill/>
            <a:ln w="28575">
              <a:solidFill>
                <a:srgbClr val="FF00FF"/>
              </a:solidFill>
              <a:round/>
              <a:headEnd/>
              <a:tailEnd/>
            </a:ln>
          </p:spPr>
          <p:txBody>
            <a:bodyPr/>
            <a:lstStyle/>
            <a:p>
              <a:endParaRPr lang="en-GB"/>
            </a:p>
          </p:txBody>
        </p:sp>
        <p:sp>
          <p:nvSpPr>
            <p:cNvPr id="379475" name="Line 2643"/>
            <p:cNvSpPr>
              <a:spLocks noChangeShapeType="1"/>
            </p:cNvSpPr>
            <p:nvPr/>
          </p:nvSpPr>
          <p:spPr bwMode="auto">
            <a:xfrm>
              <a:off x="2947" y="1955"/>
              <a:ext cx="12" cy="1"/>
            </a:xfrm>
            <a:prstGeom prst="line">
              <a:avLst/>
            </a:prstGeom>
            <a:noFill/>
            <a:ln w="28575">
              <a:solidFill>
                <a:srgbClr val="FF00FF"/>
              </a:solidFill>
              <a:round/>
              <a:headEnd/>
              <a:tailEnd/>
            </a:ln>
          </p:spPr>
          <p:txBody>
            <a:bodyPr/>
            <a:lstStyle/>
            <a:p>
              <a:endParaRPr lang="en-GB"/>
            </a:p>
          </p:txBody>
        </p:sp>
        <p:sp>
          <p:nvSpPr>
            <p:cNvPr id="379476" name="Line 2644"/>
            <p:cNvSpPr>
              <a:spLocks noChangeShapeType="1"/>
            </p:cNvSpPr>
            <p:nvPr/>
          </p:nvSpPr>
          <p:spPr bwMode="auto">
            <a:xfrm>
              <a:off x="2959" y="1955"/>
              <a:ext cx="6" cy="1"/>
            </a:xfrm>
            <a:prstGeom prst="line">
              <a:avLst/>
            </a:prstGeom>
            <a:noFill/>
            <a:ln w="28575">
              <a:solidFill>
                <a:srgbClr val="FF00FF"/>
              </a:solidFill>
              <a:round/>
              <a:headEnd/>
              <a:tailEnd/>
            </a:ln>
          </p:spPr>
          <p:txBody>
            <a:bodyPr/>
            <a:lstStyle/>
            <a:p>
              <a:endParaRPr lang="en-GB"/>
            </a:p>
          </p:txBody>
        </p:sp>
        <p:sp>
          <p:nvSpPr>
            <p:cNvPr id="379477" name="Line 2645"/>
            <p:cNvSpPr>
              <a:spLocks noChangeShapeType="1"/>
            </p:cNvSpPr>
            <p:nvPr/>
          </p:nvSpPr>
          <p:spPr bwMode="auto">
            <a:xfrm>
              <a:off x="2965" y="1955"/>
              <a:ext cx="12" cy="1"/>
            </a:xfrm>
            <a:prstGeom prst="line">
              <a:avLst/>
            </a:prstGeom>
            <a:noFill/>
            <a:ln w="28575">
              <a:solidFill>
                <a:srgbClr val="FF00FF"/>
              </a:solidFill>
              <a:round/>
              <a:headEnd/>
              <a:tailEnd/>
            </a:ln>
          </p:spPr>
          <p:txBody>
            <a:bodyPr/>
            <a:lstStyle/>
            <a:p>
              <a:endParaRPr lang="en-GB"/>
            </a:p>
          </p:txBody>
        </p:sp>
        <p:sp>
          <p:nvSpPr>
            <p:cNvPr id="379478" name="Line 2646"/>
            <p:cNvSpPr>
              <a:spLocks noChangeShapeType="1"/>
            </p:cNvSpPr>
            <p:nvPr/>
          </p:nvSpPr>
          <p:spPr bwMode="auto">
            <a:xfrm>
              <a:off x="2977" y="1955"/>
              <a:ext cx="13" cy="1"/>
            </a:xfrm>
            <a:prstGeom prst="line">
              <a:avLst/>
            </a:prstGeom>
            <a:noFill/>
            <a:ln w="28575">
              <a:solidFill>
                <a:srgbClr val="FF00FF"/>
              </a:solidFill>
              <a:round/>
              <a:headEnd/>
              <a:tailEnd/>
            </a:ln>
          </p:spPr>
          <p:txBody>
            <a:bodyPr/>
            <a:lstStyle/>
            <a:p>
              <a:endParaRPr lang="en-GB"/>
            </a:p>
          </p:txBody>
        </p:sp>
        <p:sp>
          <p:nvSpPr>
            <p:cNvPr id="379479" name="Line 2647"/>
            <p:cNvSpPr>
              <a:spLocks noChangeShapeType="1"/>
            </p:cNvSpPr>
            <p:nvPr/>
          </p:nvSpPr>
          <p:spPr bwMode="auto">
            <a:xfrm>
              <a:off x="2990" y="1955"/>
              <a:ext cx="6" cy="1"/>
            </a:xfrm>
            <a:prstGeom prst="line">
              <a:avLst/>
            </a:prstGeom>
            <a:noFill/>
            <a:ln w="28575">
              <a:solidFill>
                <a:srgbClr val="FF00FF"/>
              </a:solidFill>
              <a:round/>
              <a:headEnd/>
              <a:tailEnd/>
            </a:ln>
          </p:spPr>
          <p:txBody>
            <a:bodyPr/>
            <a:lstStyle/>
            <a:p>
              <a:endParaRPr lang="en-GB"/>
            </a:p>
          </p:txBody>
        </p:sp>
        <p:sp>
          <p:nvSpPr>
            <p:cNvPr id="379480" name="Line 2648"/>
            <p:cNvSpPr>
              <a:spLocks noChangeShapeType="1"/>
            </p:cNvSpPr>
            <p:nvPr/>
          </p:nvSpPr>
          <p:spPr bwMode="auto">
            <a:xfrm>
              <a:off x="2996" y="1955"/>
              <a:ext cx="12" cy="1"/>
            </a:xfrm>
            <a:prstGeom prst="line">
              <a:avLst/>
            </a:prstGeom>
            <a:noFill/>
            <a:ln w="28575">
              <a:solidFill>
                <a:srgbClr val="FF00FF"/>
              </a:solidFill>
              <a:round/>
              <a:headEnd/>
              <a:tailEnd/>
            </a:ln>
          </p:spPr>
          <p:txBody>
            <a:bodyPr/>
            <a:lstStyle/>
            <a:p>
              <a:endParaRPr lang="en-GB"/>
            </a:p>
          </p:txBody>
        </p:sp>
        <p:sp>
          <p:nvSpPr>
            <p:cNvPr id="379481" name="Line 2649"/>
            <p:cNvSpPr>
              <a:spLocks noChangeShapeType="1"/>
            </p:cNvSpPr>
            <p:nvPr/>
          </p:nvSpPr>
          <p:spPr bwMode="auto">
            <a:xfrm>
              <a:off x="3008" y="1955"/>
              <a:ext cx="12" cy="1"/>
            </a:xfrm>
            <a:prstGeom prst="line">
              <a:avLst/>
            </a:prstGeom>
            <a:noFill/>
            <a:ln w="28575">
              <a:solidFill>
                <a:srgbClr val="FF00FF"/>
              </a:solidFill>
              <a:round/>
              <a:headEnd/>
              <a:tailEnd/>
            </a:ln>
          </p:spPr>
          <p:txBody>
            <a:bodyPr/>
            <a:lstStyle/>
            <a:p>
              <a:endParaRPr lang="en-GB"/>
            </a:p>
          </p:txBody>
        </p:sp>
        <p:sp>
          <p:nvSpPr>
            <p:cNvPr id="379482" name="Line 2650"/>
            <p:cNvSpPr>
              <a:spLocks noChangeShapeType="1"/>
            </p:cNvSpPr>
            <p:nvPr/>
          </p:nvSpPr>
          <p:spPr bwMode="auto">
            <a:xfrm>
              <a:off x="3020" y="1955"/>
              <a:ext cx="6" cy="1"/>
            </a:xfrm>
            <a:prstGeom prst="line">
              <a:avLst/>
            </a:prstGeom>
            <a:noFill/>
            <a:ln w="28575">
              <a:solidFill>
                <a:srgbClr val="FF00FF"/>
              </a:solidFill>
              <a:round/>
              <a:headEnd/>
              <a:tailEnd/>
            </a:ln>
          </p:spPr>
          <p:txBody>
            <a:bodyPr/>
            <a:lstStyle/>
            <a:p>
              <a:endParaRPr lang="en-GB"/>
            </a:p>
          </p:txBody>
        </p:sp>
        <p:sp>
          <p:nvSpPr>
            <p:cNvPr id="379483" name="Line 2651"/>
            <p:cNvSpPr>
              <a:spLocks noChangeShapeType="1"/>
            </p:cNvSpPr>
            <p:nvPr/>
          </p:nvSpPr>
          <p:spPr bwMode="auto">
            <a:xfrm>
              <a:off x="3026" y="1955"/>
              <a:ext cx="13" cy="1"/>
            </a:xfrm>
            <a:prstGeom prst="line">
              <a:avLst/>
            </a:prstGeom>
            <a:noFill/>
            <a:ln w="28575">
              <a:solidFill>
                <a:srgbClr val="FF00FF"/>
              </a:solidFill>
              <a:round/>
              <a:headEnd/>
              <a:tailEnd/>
            </a:ln>
          </p:spPr>
          <p:txBody>
            <a:bodyPr/>
            <a:lstStyle/>
            <a:p>
              <a:endParaRPr lang="en-GB"/>
            </a:p>
          </p:txBody>
        </p:sp>
        <p:sp>
          <p:nvSpPr>
            <p:cNvPr id="379484" name="Line 2652"/>
            <p:cNvSpPr>
              <a:spLocks noChangeShapeType="1"/>
            </p:cNvSpPr>
            <p:nvPr/>
          </p:nvSpPr>
          <p:spPr bwMode="auto">
            <a:xfrm>
              <a:off x="3039" y="1955"/>
              <a:ext cx="12" cy="1"/>
            </a:xfrm>
            <a:prstGeom prst="line">
              <a:avLst/>
            </a:prstGeom>
            <a:noFill/>
            <a:ln w="28575">
              <a:solidFill>
                <a:srgbClr val="FF00FF"/>
              </a:solidFill>
              <a:round/>
              <a:headEnd/>
              <a:tailEnd/>
            </a:ln>
          </p:spPr>
          <p:txBody>
            <a:bodyPr/>
            <a:lstStyle/>
            <a:p>
              <a:endParaRPr lang="en-GB"/>
            </a:p>
          </p:txBody>
        </p:sp>
        <p:sp>
          <p:nvSpPr>
            <p:cNvPr id="379485" name="Line 2653"/>
            <p:cNvSpPr>
              <a:spLocks noChangeShapeType="1"/>
            </p:cNvSpPr>
            <p:nvPr/>
          </p:nvSpPr>
          <p:spPr bwMode="auto">
            <a:xfrm>
              <a:off x="3051" y="1955"/>
              <a:ext cx="6" cy="1"/>
            </a:xfrm>
            <a:prstGeom prst="line">
              <a:avLst/>
            </a:prstGeom>
            <a:noFill/>
            <a:ln w="28575">
              <a:solidFill>
                <a:srgbClr val="FF00FF"/>
              </a:solidFill>
              <a:round/>
              <a:headEnd/>
              <a:tailEnd/>
            </a:ln>
          </p:spPr>
          <p:txBody>
            <a:bodyPr/>
            <a:lstStyle/>
            <a:p>
              <a:endParaRPr lang="en-GB"/>
            </a:p>
          </p:txBody>
        </p:sp>
        <p:sp>
          <p:nvSpPr>
            <p:cNvPr id="379486" name="Line 2654"/>
            <p:cNvSpPr>
              <a:spLocks noChangeShapeType="1"/>
            </p:cNvSpPr>
            <p:nvPr/>
          </p:nvSpPr>
          <p:spPr bwMode="auto">
            <a:xfrm>
              <a:off x="3057" y="1955"/>
              <a:ext cx="12" cy="1"/>
            </a:xfrm>
            <a:prstGeom prst="line">
              <a:avLst/>
            </a:prstGeom>
            <a:noFill/>
            <a:ln w="28575">
              <a:solidFill>
                <a:srgbClr val="FF00FF"/>
              </a:solidFill>
              <a:round/>
              <a:headEnd/>
              <a:tailEnd/>
            </a:ln>
          </p:spPr>
          <p:txBody>
            <a:bodyPr/>
            <a:lstStyle/>
            <a:p>
              <a:endParaRPr lang="en-GB"/>
            </a:p>
          </p:txBody>
        </p:sp>
        <p:sp>
          <p:nvSpPr>
            <p:cNvPr id="379487" name="Line 2655"/>
            <p:cNvSpPr>
              <a:spLocks noChangeShapeType="1"/>
            </p:cNvSpPr>
            <p:nvPr/>
          </p:nvSpPr>
          <p:spPr bwMode="auto">
            <a:xfrm>
              <a:off x="3069" y="1955"/>
              <a:ext cx="12" cy="1"/>
            </a:xfrm>
            <a:prstGeom prst="line">
              <a:avLst/>
            </a:prstGeom>
            <a:noFill/>
            <a:ln w="28575">
              <a:solidFill>
                <a:srgbClr val="FF00FF"/>
              </a:solidFill>
              <a:round/>
              <a:headEnd/>
              <a:tailEnd/>
            </a:ln>
          </p:spPr>
          <p:txBody>
            <a:bodyPr/>
            <a:lstStyle/>
            <a:p>
              <a:endParaRPr lang="en-GB"/>
            </a:p>
          </p:txBody>
        </p:sp>
        <p:sp>
          <p:nvSpPr>
            <p:cNvPr id="379488" name="Line 2656"/>
            <p:cNvSpPr>
              <a:spLocks noChangeShapeType="1"/>
            </p:cNvSpPr>
            <p:nvPr/>
          </p:nvSpPr>
          <p:spPr bwMode="auto">
            <a:xfrm>
              <a:off x="3081" y="1955"/>
              <a:ext cx="7" cy="1"/>
            </a:xfrm>
            <a:prstGeom prst="line">
              <a:avLst/>
            </a:prstGeom>
            <a:noFill/>
            <a:ln w="28575">
              <a:solidFill>
                <a:srgbClr val="FF00FF"/>
              </a:solidFill>
              <a:round/>
              <a:headEnd/>
              <a:tailEnd/>
            </a:ln>
          </p:spPr>
          <p:txBody>
            <a:bodyPr/>
            <a:lstStyle/>
            <a:p>
              <a:endParaRPr lang="en-GB"/>
            </a:p>
          </p:txBody>
        </p:sp>
        <p:sp>
          <p:nvSpPr>
            <p:cNvPr id="379489" name="Line 2657"/>
            <p:cNvSpPr>
              <a:spLocks noChangeShapeType="1"/>
            </p:cNvSpPr>
            <p:nvPr/>
          </p:nvSpPr>
          <p:spPr bwMode="auto">
            <a:xfrm>
              <a:off x="3088" y="1955"/>
              <a:ext cx="12" cy="1"/>
            </a:xfrm>
            <a:prstGeom prst="line">
              <a:avLst/>
            </a:prstGeom>
            <a:noFill/>
            <a:ln w="28575">
              <a:solidFill>
                <a:srgbClr val="FF00FF"/>
              </a:solidFill>
              <a:round/>
              <a:headEnd/>
              <a:tailEnd/>
            </a:ln>
          </p:spPr>
          <p:txBody>
            <a:bodyPr/>
            <a:lstStyle/>
            <a:p>
              <a:endParaRPr lang="en-GB"/>
            </a:p>
          </p:txBody>
        </p:sp>
        <p:sp>
          <p:nvSpPr>
            <p:cNvPr id="379490" name="Line 2658"/>
            <p:cNvSpPr>
              <a:spLocks noChangeShapeType="1"/>
            </p:cNvSpPr>
            <p:nvPr/>
          </p:nvSpPr>
          <p:spPr bwMode="auto">
            <a:xfrm>
              <a:off x="3100" y="1955"/>
              <a:ext cx="12" cy="1"/>
            </a:xfrm>
            <a:prstGeom prst="line">
              <a:avLst/>
            </a:prstGeom>
            <a:noFill/>
            <a:ln w="28575">
              <a:solidFill>
                <a:srgbClr val="FF00FF"/>
              </a:solidFill>
              <a:round/>
              <a:headEnd/>
              <a:tailEnd/>
            </a:ln>
          </p:spPr>
          <p:txBody>
            <a:bodyPr/>
            <a:lstStyle/>
            <a:p>
              <a:endParaRPr lang="en-GB"/>
            </a:p>
          </p:txBody>
        </p:sp>
        <p:sp>
          <p:nvSpPr>
            <p:cNvPr id="379491" name="Line 2659"/>
            <p:cNvSpPr>
              <a:spLocks noChangeShapeType="1"/>
            </p:cNvSpPr>
            <p:nvPr/>
          </p:nvSpPr>
          <p:spPr bwMode="auto">
            <a:xfrm>
              <a:off x="3112" y="1955"/>
              <a:ext cx="6" cy="1"/>
            </a:xfrm>
            <a:prstGeom prst="line">
              <a:avLst/>
            </a:prstGeom>
            <a:noFill/>
            <a:ln w="28575">
              <a:solidFill>
                <a:srgbClr val="FF00FF"/>
              </a:solidFill>
              <a:round/>
              <a:headEnd/>
              <a:tailEnd/>
            </a:ln>
          </p:spPr>
          <p:txBody>
            <a:bodyPr/>
            <a:lstStyle/>
            <a:p>
              <a:endParaRPr lang="en-GB"/>
            </a:p>
          </p:txBody>
        </p:sp>
        <p:sp>
          <p:nvSpPr>
            <p:cNvPr id="379492" name="Line 2660"/>
            <p:cNvSpPr>
              <a:spLocks noChangeShapeType="1"/>
            </p:cNvSpPr>
            <p:nvPr/>
          </p:nvSpPr>
          <p:spPr bwMode="auto">
            <a:xfrm>
              <a:off x="3118" y="1955"/>
              <a:ext cx="12" cy="1"/>
            </a:xfrm>
            <a:prstGeom prst="line">
              <a:avLst/>
            </a:prstGeom>
            <a:noFill/>
            <a:ln w="28575">
              <a:solidFill>
                <a:srgbClr val="FF00FF"/>
              </a:solidFill>
              <a:round/>
              <a:headEnd/>
              <a:tailEnd/>
            </a:ln>
          </p:spPr>
          <p:txBody>
            <a:bodyPr/>
            <a:lstStyle/>
            <a:p>
              <a:endParaRPr lang="en-GB"/>
            </a:p>
          </p:txBody>
        </p:sp>
        <p:sp>
          <p:nvSpPr>
            <p:cNvPr id="379493" name="Line 2661"/>
            <p:cNvSpPr>
              <a:spLocks noChangeShapeType="1"/>
            </p:cNvSpPr>
            <p:nvPr/>
          </p:nvSpPr>
          <p:spPr bwMode="auto">
            <a:xfrm>
              <a:off x="3130" y="1955"/>
              <a:ext cx="13" cy="1"/>
            </a:xfrm>
            <a:prstGeom prst="line">
              <a:avLst/>
            </a:prstGeom>
            <a:noFill/>
            <a:ln w="28575">
              <a:solidFill>
                <a:srgbClr val="FF00FF"/>
              </a:solidFill>
              <a:round/>
              <a:headEnd/>
              <a:tailEnd/>
            </a:ln>
          </p:spPr>
          <p:txBody>
            <a:bodyPr/>
            <a:lstStyle/>
            <a:p>
              <a:endParaRPr lang="en-GB"/>
            </a:p>
          </p:txBody>
        </p:sp>
        <p:sp>
          <p:nvSpPr>
            <p:cNvPr id="379494" name="Line 2662"/>
            <p:cNvSpPr>
              <a:spLocks noChangeShapeType="1"/>
            </p:cNvSpPr>
            <p:nvPr/>
          </p:nvSpPr>
          <p:spPr bwMode="auto">
            <a:xfrm>
              <a:off x="3143" y="1955"/>
              <a:ext cx="6" cy="6"/>
            </a:xfrm>
            <a:prstGeom prst="line">
              <a:avLst/>
            </a:prstGeom>
            <a:noFill/>
            <a:ln w="28575">
              <a:solidFill>
                <a:srgbClr val="FF00FF"/>
              </a:solidFill>
              <a:round/>
              <a:headEnd/>
              <a:tailEnd/>
            </a:ln>
          </p:spPr>
          <p:txBody>
            <a:bodyPr/>
            <a:lstStyle/>
            <a:p>
              <a:endParaRPr lang="en-GB"/>
            </a:p>
          </p:txBody>
        </p:sp>
        <p:sp>
          <p:nvSpPr>
            <p:cNvPr id="379495" name="Line 2663"/>
            <p:cNvSpPr>
              <a:spLocks noChangeShapeType="1"/>
            </p:cNvSpPr>
            <p:nvPr/>
          </p:nvSpPr>
          <p:spPr bwMode="auto">
            <a:xfrm>
              <a:off x="3149" y="1961"/>
              <a:ext cx="12" cy="1"/>
            </a:xfrm>
            <a:prstGeom prst="line">
              <a:avLst/>
            </a:prstGeom>
            <a:noFill/>
            <a:ln w="28575">
              <a:solidFill>
                <a:srgbClr val="FF00FF"/>
              </a:solidFill>
              <a:round/>
              <a:headEnd/>
              <a:tailEnd/>
            </a:ln>
          </p:spPr>
          <p:txBody>
            <a:bodyPr/>
            <a:lstStyle/>
            <a:p>
              <a:endParaRPr lang="en-GB"/>
            </a:p>
          </p:txBody>
        </p:sp>
        <p:sp>
          <p:nvSpPr>
            <p:cNvPr id="379496" name="Line 2664"/>
            <p:cNvSpPr>
              <a:spLocks noChangeShapeType="1"/>
            </p:cNvSpPr>
            <p:nvPr/>
          </p:nvSpPr>
          <p:spPr bwMode="auto">
            <a:xfrm>
              <a:off x="3161" y="1961"/>
              <a:ext cx="12" cy="1"/>
            </a:xfrm>
            <a:prstGeom prst="line">
              <a:avLst/>
            </a:prstGeom>
            <a:noFill/>
            <a:ln w="28575">
              <a:solidFill>
                <a:srgbClr val="FF00FF"/>
              </a:solidFill>
              <a:round/>
              <a:headEnd/>
              <a:tailEnd/>
            </a:ln>
          </p:spPr>
          <p:txBody>
            <a:bodyPr/>
            <a:lstStyle/>
            <a:p>
              <a:endParaRPr lang="en-GB"/>
            </a:p>
          </p:txBody>
        </p:sp>
        <p:sp>
          <p:nvSpPr>
            <p:cNvPr id="379497" name="Line 2665"/>
            <p:cNvSpPr>
              <a:spLocks noChangeShapeType="1"/>
            </p:cNvSpPr>
            <p:nvPr/>
          </p:nvSpPr>
          <p:spPr bwMode="auto">
            <a:xfrm>
              <a:off x="3173" y="1961"/>
              <a:ext cx="6" cy="1"/>
            </a:xfrm>
            <a:prstGeom prst="line">
              <a:avLst/>
            </a:prstGeom>
            <a:noFill/>
            <a:ln w="28575">
              <a:solidFill>
                <a:srgbClr val="FF00FF"/>
              </a:solidFill>
              <a:round/>
              <a:headEnd/>
              <a:tailEnd/>
            </a:ln>
          </p:spPr>
          <p:txBody>
            <a:bodyPr/>
            <a:lstStyle/>
            <a:p>
              <a:endParaRPr lang="en-GB"/>
            </a:p>
          </p:txBody>
        </p:sp>
        <p:sp>
          <p:nvSpPr>
            <p:cNvPr id="379498" name="Line 2666"/>
            <p:cNvSpPr>
              <a:spLocks noChangeShapeType="1"/>
            </p:cNvSpPr>
            <p:nvPr/>
          </p:nvSpPr>
          <p:spPr bwMode="auto">
            <a:xfrm>
              <a:off x="3179" y="1961"/>
              <a:ext cx="13" cy="1"/>
            </a:xfrm>
            <a:prstGeom prst="line">
              <a:avLst/>
            </a:prstGeom>
            <a:noFill/>
            <a:ln w="28575">
              <a:solidFill>
                <a:srgbClr val="FF00FF"/>
              </a:solidFill>
              <a:round/>
              <a:headEnd/>
              <a:tailEnd/>
            </a:ln>
          </p:spPr>
          <p:txBody>
            <a:bodyPr/>
            <a:lstStyle/>
            <a:p>
              <a:endParaRPr lang="en-GB"/>
            </a:p>
          </p:txBody>
        </p:sp>
        <p:sp>
          <p:nvSpPr>
            <p:cNvPr id="379499" name="Line 2667"/>
            <p:cNvSpPr>
              <a:spLocks noChangeShapeType="1"/>
            </p:cNvSpPr>
            <p:nvPr/>
          </p:nvSpPr>
          <p:spPr bwMode="auto">
            <a:xfrm>
              <a:off x="3192" y="1961"/>
              <a:ext cx="12" cy="1"/>
            </a:xfrm>
            <a:prstGeom prst="line">
              <a:avLst/>
            </a:prstGeom>
            <a:noFill/>
            <a:ln w="28575">
              <a:solidFill>
                <a:srgbClr val="FF00FF"/>
              </a:solidFill>
              <a:round/>
              <a:headEnd/>
              <a:tailEnd/>
            </a:ln>
          </p:spPr>
          <p:txBody>
            <a:bodyPr/>
            <a:lstStyle/>
            <a:p>
              <a:endParaRPr lang="en-GB"/>
            </a:p>
          </p:txBody>
        </p:sp>
        <p:sp>
          <p:nvSpPr>
            <p:cNvPr id="379500" name="Line 2668"/>
            <p:cNvSpPr>
              <a:spLocks noChangeShapeType="1"/>
            </p:cNvSpPr>
            <p:nvPr/>
          </p:nvSpPr>
          <p:spPr bwMode="auto">
            <a:xfrm>
              <a:off x="3204" y="1961"/>
              <a:ext cx="6" cy="1"/>
            </a:xfrm>
            <a:prstGeom prst="line">
              <a:avLst/>
            </a:prstGeom>
            <a:noFill/>
            <a:ln w="28575">
              <a:solidFill>
                <a:srgbClr val="FF00FF"/>
              </a:solidFill>
              <a:round/>
              <a:headEnd/>
              <a:tailEnd/>
            </a:ln>
          </p:spPr>
          <p:txBody>
            <a:bodyPr/>
            <a:lstStyle/>
            <a:p>
              <a:endParaRPr lang="en-GB"/>
            </a:p>
          </p:txBody>
        </p:sp>
        <p:sp>
          <p:nvSpPr>
            <p:cNvPr id="379501" name="Line 2669"/>
            <p:cNvSpPr>
              <a:spLocks noChangeShapeType="1"/>
            </p:cNvSpPr>
            <p:nvPr/>
          </p:nvSpPr>
          <p:spPr bwMode="auto">
            <a:xfrm>
              <a:off x="3210" y="1961"/>
              <a:ext cx="12" cy="1"/>
            </a:xfrm>
            <a:prstGeom prst="line">
              <a:avLst/>
            </a:prstGeom>
            <a:noFill/>
            <a:ln w="28575">
              <a:solidFill>
                <a:srgbClr val="FF00FF"/>
              </a:solidFill>
              <a:round/>
              <a:headEnd/>
              <a:tailEnd/>
            </a:ln>
          </p:spPr>
          <p:txBody>
            <a:bodyPr/>
            <a:lstStyle/>
            <a:p>
              <a:endParaRPr lang="en-GB"/>
            </a:p>
          </p:txBody>
        </p:sp>
        <p:sp>
          <p:nvSpPr>
            <p:cNvPr id="379502" name="Line 2670"/>
            <p:cNvSpPr>
              <a:spLocks noChangeShapeType="1"/>
            </p:cNvSpPr>
            <p:nvPr/>
          </p:nvSpPr>
          <p:spPr bwMode="auto">
            <a:xfrm>
              <a:off x="3222" y="1961"/>
              <a:ext cx="12" cy="1"/>
            </a:xfrm>
            <a:prstGeom prst="line">
              <a:avLst/>
            </a:prstGeom>
            <a:noFill/>
            <a:ln w="28575">
              <a:solidFill>
                <a:srgbClr val="FF00FF"/>
              </a:solidFill>
              <a:round/>
              <a:headEnd/>
              <a:tailEnd/>
            </a:ln>
          </p:spPr>
          <p:txBody>
            <a:bodyPr/>
            <a:lstStyle/>
            <a:p>
              <a:endParaRPr lang="en-GB"/>
            </a:p>
          </p:txBody>
        </p:sp>
        <p:sp>
          <p:nvSpPr>
            <p:cNvPr id="379503" name="Line 2671"/>
            <p:cNvSpPr>
              <a:spLocks noChangeShapeType="1"/>
            </p:cNvSpPr>
            <p:nvPr/>
          </p:nvSpPr>
          <p:spPr bwMode="auto">
            <a:xfrm>
              <a:off x="3234" y="1961"/>
              <a:ext cx="6" cy="1"/>
            </a:xfrm>
            <a:prstGeom prst="line">
              <a:avLst/>
            </a:prstGeom>
            <a:noFill/>
            <a:ln w="28575">
              <a:solidFill>
                <a:srgbClr val="FF00FF"/>
              </a:solidFill>
              <a:round/>
              <a:headEnd/>
              <a:tailEnd/>
            </a:ln>
          </p:spPr>
          <p:txBody>
            <a:bodyPr/>
            <a:lstStyle/>
            <a:p>
              <a:endParaRPr lang="en-GB"/>
            </a:p>
          </p:txBody>
        </p:sp>
        <p:sp>
          <p:nvSpPr>
            <p:cNvPr id="379504" name="Line 2672"/>
            <p:cNvSpPr>
              <a:spLocks noChangeShapeType="1"/>
            </p:cNvSpPr>
            <p:nvPr/>
          </p:nvSpPr>
          <p:spPr bwMode="auto">
            <a:xfrm>
              <a:off x="3240" y="1961"/>
              <a:ext cx="13" cy="1"/>
            </a:xfrm>
            <a:prstGeom prst="line">
              <a:avLst/>
            </a:prstGeom>
            <a:noFill/>
            <a:ln w="28575">
              <a:solidFill>
                <a:srgbClr val="FF00FF"/>
              </a:solidFill>
              <a:round/>
              <a:headEnd/>
              <a:tailEnd/>
            </a:ln>
          </p:spPr>
          <p:txBody>
            <a:bodyPr/>
            <a:lstStyle/>
            <a:p>
              <a:endParaRPr lang="en-GB"/>
            </a:p>
          </p:txBody>
        </p:sp>
        <p:sp>
          <p:nvSpPr>
            <p:cNvPr id="379505" name="Line 2673"/>
            <p:cNvSpPr>
              <a:spLocks noChangeShapeType="1"/>
            </p:cNvSpPr>
            <p:nvPr/>
          </p:nvSpPr>
          <p:spPr bwMode="auto">
            <a:xfrm>
              <a:off x="3253" y="1961"/>
              <a:ext cx="6" cy="1"/>
            </a:xfrm>
            <a:prstGeom prst="line">
              <a:avLst/>
            </a:prstGeom>
            <a:noFill/>
            <a:ln w="28575">
              <a:solidFill>
                <a:srgbClr val="FF00FF"/>
              </a:solidFill>
              <a:round/>
              <a:headEnd/>
              <a:tailEnd/>
            </a:ln>
          </p:spPr>
          <p:txBody>
            <a:bodyPr/>
            <a:lstStyle/>
            <a:p>
              <a:endParaRPr lang="en-GB"/>
            </a:p>
          </p:txBody>
        </p:sp>
        <p:sp>
          <p:nvSpPr>
            <p:cNvPr id="379506" name="Line 2674"/>
            <p:cNvSpPr>
              <a:spLocks noChangeShapeType="1"/>
            </p:cNvSpPr>
            <p:nvPr/>
          </p:nvSpPr>
          <p:spPr bwMode="auto">
            <a:xfrm>
              <a:off x="3259" y="1961"/>
              <a:ext cx="12" cy="1"/>
            </a:xfrm>
            <a:prstGeom prst="line">
              <a:avLst/>
            </a:prstGeom>
            <a:noFill/>
            <a:ln w="28575">
              <a:solidFill>
                <a:srgbClr val="FF00FF"/>
              </a:solidFill>
              <a:round/>
              <a:headEnd/>
              <a:tailEnd/>
            </a:ln>
          </p:spPr>
          <p:txBody>
            <a:bodyPr/>
            <a:lstStyle/>
            <a:p>
              <a:endParaRPr lang="en-GB"/>
            </a:p>
          </p:txBody>
        </p:sp>
        <p:sp>
          <p:nvSpPr>
            <p:cNvPr id="379507" name="Line 2675"/>
            <p:cNvSpPr>
              <a:spLocks noChangeShapeType="1"/>
            </p:cNvSpPr>
            <p:nvPr/>
          </p:nvSpPr>
          <p:spPr bwMode="auto">
            <a:xfrm>
              <a:off x="3271" y="1961"/>
              <a:ext cx="12" cy="1"/>
            </a:xfrm>
            <a:prstGeom prst="line">
              <a:avLst/>
            </a:prstGeom>
            <a:noFill/>
            <a:ln w="28575">
              <a:solidFill>
                <a:srgbClr val="FF00FF"/>
              </a:solidFill>
              <a:round/>
              <a:headEnd/>
              <a:tailEnd/>
            </a:ln>
          </p:spPr>
          <p:txBody>
            <a:bodyPr/>
            <a:lstStyle/>
            <a:p>
              <a:endParaRPr lang="en-GB"/>
            </a:p>
          </p:txBody>
        </p:sp>
        <p:sp>
          <p:nvSpPr>
            <p:cNvPr id="379508" name="Line 2676"/>
            <p:cNvSpPr>
              <a:spLocks noChangeShapeType="1"/>
            </p:cNvSpPr>
            <p:nvPr/>
          </p:nvSpPr>
          <p:spPr bwMode="auto">
            <a:xfrm>
              <a:off x="3283" y="1961"/>
              <a:ext cx="6" cy="1"/>
            </a:xfrm>
            <a:prstGeom prst="line">
              <a:avLst/>
            </a:prstGeom>
            <a:noFill/>
            <a:ln w="28575">
              <a:solidFill>
                <a:srgbClr val="FF00FF"/>
              </a:solidFill>
              <a:round/>
              <a:headEnd/>
              <a:tailEnd/>
            </a:ln>
          </p:spPr>
          <p:txBody>
            <a:bodyPr/>
            <a:lstStyle/>
            <a:p>
              <a:endParaRPr lang="en-GB"/>
            </a:p>
          </p:txBody>
        </p:sp>
        <p:sp>
          <p:nvSpPr>
            <p:cNvPr id="379509" name="Line 2677"/>
            <p:cNvSpPr>
              <a:spLocks noChangeShapeType="1"/>
            </p:cNvSpPr>
            <p:nvPr/>
          </p:nvSpPr>
          <p:spPr bwMode="auto">
            <a:xfrm>
              <a:off x="3289" y="1961"/>
              <a:ext cx="13" cy="1"/>
            </a:xfrm>
            <a:prstGeom prst="line">
              <a:avLst/>
            </a:prstGeom>
            <a:noFill/>
            <a:ln w="28575">
              <a:solidFill>
                <a:srgbClr val="FF00FF"/>
              </a:solidFill>
              <a:round/>
              <a:headEnd/>
              <a:tailEnd/>
            </a:ln>
          </p:spPr>
          <p:txBody>
            <a:bodyPr/>
            <a:lstStyle/>
            <a:p>
              <a:endParaRPr lang="en-GB"/>
            </a:p>
          </p:txBody>
        </p:sp>
        <p:sp>
          <p:nvSpPr>
            <p:cNvPr id="379510" name="Line 2678"/>
            <p:cNvSpPr>
              <a:spLocks noChangeShapeType="1"/>
            </p:cNvSpPr>
            <p:nvPr/>
          </p:nvSpPr>
          <p:spPr bwMode="auto">
            <a:xfrm>
              <a:off x="3302" y="1961"/>
              <a:ext cx="12" cy="1"/>
            </a:xfrm>
            <a:prstGeom prst="line">
              <a:avLst/>
            </a:prstGeom>
            <a:noFill/>
            <a:ln w="28575">
              <a:solidFill>
                <a:srgbClr val="FF00FF"/>
              </a:solidFill>
              <a:round/>
              <a:headEnd/>
              <a:tailEnd/>
            </a:ln>
          </p:spPr>
          <p:txBody>
            <a:bodyPr/>
            <a:lstStyle/>
            <a:p>
              <a:endParaRPr lang="en-GB"/>
            </a:p>
          </p:txBody>
        </p:sp>
        <p:sp>
          <p:nvSpPr>
            <p:cNvPr id="379511" name="Line 2679"/>
            <p:cNvSpPr>
              <a:spLocks noChangeShapeType="1"/>
            </p:cNvSpPr>
            <p:nvPr/>
          </p:nvSpPr>
          <p:spPr bwMode="auto">
            <a:xfrm>
              <a:off x="3314" y="1961"/>
              <a:ext cx="6" cy="1"/>
            </a:xfrm>
            <a:prstGeom prst="line">
              <a:avLst/>
            </a:prstGeom>
            <a:noFill/>
            <a:ln w="28575">
              <a:solidFill>
                <a:srgbClr val="FF00FF"/>
              </a:solidFill>
              <a:round/>
              <a:headEnd/>
              <a:tailEnd/>
            </a:ln>
          </p:spPr>
          <p:txBody>
            <a:bodyPr/>
            <a:lstStyle/>
            <a:p>
              <a:endParaRPr lang="en-GB"/>
            </a:p>
          </p:txBody>
        </p:sp>
        <p:sp>
          <p:nvSpPr>
            <p:cNvPr id="379512" name="Line 2680"/>
            <p:cNvSpPr>
              <a:spLocks noChangeShapeType="1"/>
            </p:cNvSpPr>
            <p:nvPr/>
          </p:nvSpPr>
          <p:spPr bwMode="auto">
            <a:xfrm>
              <a:off x="3320" y="1961"/>
              <a:ext cx="12" cy="1"/>
            </a:xfrm>
            <a:prstGeom prst="line">
              <a:avLst/>
            </a:prstGeom>
            <a:noFill/>
            <a:ln w="28575">
              <a:solidFill>
                <a:srgbClr val="FF00FF"/>
              </a:solidFill>
              <a:round/>
              <a:headEnd/>
              <a:tailEnd/>
            </a:ln>
          </p:spPr>
          <p:txBody>
            <a:bodyPr/>
            <a:lstStyle/>
            <a:p>
              <a:endParaRPr lang="en-GB"/>
            </a:p>
          </p:txBody>
        </p:sp>
        <p:sp>
          <p:nvSpPr>
            <p:cNvPr id="379513" name="Line 2681"/>
            <p:cNvSpPr>
              <a:spLocks noChangeShapeType="1"/>
            </p:cNvSpPr>
            <p:nvPr/>
          </p:nvSpPr>
          <p:spPr bwMode="auto">
            <a:xfrm>
              <a:off x="3332" y="1961"/>
              <a:ext cx="12" cy="1"/>
            </a:xfrm>
            <a:prstGeom prst="line">
              <a:avLst/>
            </a:prstGeom>
            <a:noFill/>
            <a:ln w="28575">
              <a:solidFill>
                <a:srgbClr val="FF00FF"/>
              </a:solidFill>
              <a:round/>
              <a:headEnd/>
              <a:tailEnd/>
            </a:ln>
          </p:spPr>
          <p:txBody>
            <a:bodyPr/>
            <a:lstStyle/>
            <a:p>
              <a:endParaRPr lang="en-GB"/>
            </a:p>
          </p:txBody>
        </p:sp>
        <p:sp>
          <p:nvSpPr>
            <p:cNvPr id="379514" name="Line 2682"/>
            <p:cNvSpPr>
              <a:spLocks noChangeShapeType="1"/>
            </p:cNvSpPr>
            <p:nvPr/>
          </p:nvSpPr>
          <p:spPr bwMode="auto">
            <a:xfrm>
              <a:off x="3344" y="1961"/>
              <a:ext cx="7" cy="1"/>
            </a:xfrm>
            <a:prstGeom prst="line">
              <a:avLst/>
            </a:prstGeom>
            <a:noFill/>
            <a:ln w="28575">
              <a:solidFill>
                <a:srgbClr val="FF00FF"/>
              </a:solidFill>
              <a:round/>
              <a:headEnd/>
              <a:tailEnd/>
            </a:ln>
          </p:spPr>
          <p:txBody>
            <a:bodyPr/>
            <a:lstStyle/>
            <a:p>
              <a:endParaRPr lang="en-GB"/>
            </a:p>
          </p:txBody>
        </p:sp>
        <p:sp>
          <p:nvSpPr>
            <p:cNvPr id="379515" name="Line 2683"/>
            <p:cNvSpPr>
              <a:spLocks noChangeShapeType="1"/>
            </p:cNvSpPr>
            <p:nvPr/>
          </p:nvSpPr>
          <p:spPr bwMode="auto">
            <a:xfrm>
              <a:off x="3351" y="1961"/>
              <a:ext cx="12" cy="1"/>
            </a:xfrm>
            <a:prstGeom prst="line">
              <a:avLst/>
            </a:prstGeom>
            <a:noFill/>
            <a:ln w="28575">
              <a:solidFill>
                <a:srgbClr val="FF00FF"/>
              </a:solidFill>
              <a:round/>
              <a:headEnd/>
              <a:tailEnd/>
            </a:ln>
          </p:spPr>
          <p:txBody>
            <a:bodyPr/>
            <a:lstStyle/>
            <a:p>
              <a:endParaRPr lang="en-GB"/>
            </a:p>
          </p:txBody>
        </p:sp>
        <p:sp>
          <p:nvSpPr>
            <p:cNvPr id="379516" name="Line 2684"/>
            <p:cNvSpPr>
              <a:spLocks noChangeShapeType="1"/>
            </p:cNvSpPr>
            <p:nvPr/>
          </p:nvSpPr>
          <p:spPr bwMode="auto">
            <a:xfrm>
              <a:off x="3363" y="1961"/>
              <a:ext cx="12" cy="6"/>
            </a:xfrm>
            <a:prstGeom prst="line">
              <a:avLst/>
            </a:prstGeom>
            <a:noFill/>
            <a:ln w="28575">
              <a:solidFill>
                <a:srgbClr val="FF00FF"/>
              </a:solidFill>
              <a:round/>
              <a:headEnd/>
              <a:tailEnd/>
            </a:ln>
          </p:spPr>
          <p:txBody>
            <a:bodyPr/>
            <a:lstStyle/>
            <a:p>
              <a:endParaRPr lang="en-GB"/>
            </a:p>
          </p:txBody>
        </p:sp>
        <p:sp>
          <p:nvSpPr>
            <p:cNvPr id="379517" name="Line 2685"/>
            <p:cNvSpPr>
              <a:spLocks noChangeShapeType="1"/>
            </p:cNvSpPr>
            <p:nvPr/>
          </p:nvSpPr>
          <p:spPr bwMode="auto">
            <a:xfrm>
              <a:off x="3375" y="1967"/>
              <a:ext cx="6" cy="1"/>
            </a:xfrm>
            <a:prstGeom prst="line">
              <a:avLst/>
            </a:prstGeom>
            <a:noFill/>
            <a:ln w="28575">
              <a:solidFill>
                <a:srgbClr val="FF00FF"/>
              </a:solidFill>
              <a:round/>
              <a:headEnd/>
              <a:tailEnd/>
            </a:ln>
          </p:spPr>
          <p:txBody>
            <a:bodyPr/>
            <a:lstStyle/>
            <a:p>
              <a:endParaRPr lang="en-GB"/>
            </a:p>
          </p:txBody>
        </p:sp>
        <p:sp>
          <p:nvSpPr>
            <p:cNvPr id="379518" name="Line 2686"/>
            <p:cNvSpPr>
              <a:spLocks noChangeShapeType="1"/>
            </p:cNvSpPr>
            <p:nvPr/>
          </p:nvSpPr>
          <p:spPr bwMode="auto">
            <a:xfrm>
              <a:off x="3381" y="1967"/>
              <a:ext cx="12" cy="1"/>
            </a:xfrm>
            <a:prstGeom prst="line">
              <a:avLst/>
            </a:prstGeom>
            <a:noFill/>
            <a:ln w="28575">
              <a:solidFill>
                <a:srgbClr val="FF00FF"/>
              </a:solidFill>
              <a:round/>
              <a:headEnd/>
              <a:tailEnd/>
            </a:ln>
          </p:spPr>
          <p:txBody>
            <a:bodyPr/>
            <a:lstStyle/>
            <a:p>
              <a:endParaRPr lang="en-GB"/>
            </a:p>
          </p:txBody>
        </p:sp>
        <p:sp>
          <p:nvSpPr>
            <p:cNvPr id="379519" name="Line 2687"/>
            <p:cNvSpPr>
              <a:spLocks noChangeShapeType="1"/>
            </p:cNvSpPr>
            <p:nvPr/>
          </p:nvSpPr>
          <p:spPr bwMode="auto">
            <a:xfrm>
              <a:off x="3393" y="1967"/>
              <a:ext cx="13" cy="1"/>
            </a:xfrm>
            <a:prstGeom prst="line">
              <a:avLst/>
            </a:prstGeom>
            <a:noFill/>
            <a:ln w="28575">
              <a:solidFill>
                <a:srgbClr val="FF00FF"/>
              </a:solidFill>
              <a:round/>
              <a:headEnd/>
              <a:tailEnd/>
            </a:ln>
          </p:spPr>
          <p:txBody>
            <a:bodyPr/>
            <a:lstStyle/>
            <a:p>
              <a:endParaRPr lang="en-GB"/>
            </a:p>
          </p:txBody>
        </p:sp>
        <p:sp>
          <p:nvSpPr>
            <p:cNvPr id="379520" name="Line 2688"/>
            <p:cNvSpPr>
              <a:spLocks noChangeShapeType="1"/>
            </p:cNvSpPr>
            <p:nvPr/>
          </p:nvSpPr>
          <p:spPr bwMode="auto">
            <a:xfrm>
              <a:off x="3406" y="1967"/>
              <a:ext cx="6" cy="6"/>
            </a:xfrm>
            <a:prstGeom prst="line">
              <a:avLst/>
            </a:prstGeom>
            <a:noFill/>
            <a:ln w="28575">
              <a:solidFill>
                <a:srgbClr val="FF00FF"/>
              </a:solidFill>
              <a:round/>
              <a:headEnd/>
              <a:tailEnd/>
            </a:ln>
          </p:spPr>
          <p:txBody>
            <a:bodyPr/>
            <a:lstStyle/>
            <a:p>
              <a:endParaRPr lang="en-GB"/>
            </a:p>
          </p:txBody>
        </p:sp>
        <p:sp>
          <p:nvSpPr>
            <p:cNvPr id="379521" name="Line 2689"/>
            <p:cNvSpPr>
              <a:spLocks noChangeShapeType="1"/>
            </p:cNvSpPr>
            <p:nvPr/>
          </p:nvSpPr>
          <p:spPr bwMode="auto">
            <a:xfrm>
              <a:off x="3412" y="1973"/>
              <a:ext cx="12" cy="1"/>
            </a:xfrm>
            <a:prstGeom prst="line">
              <a:avLst/>
            </a:prstGeom>
            <a:noFill/>
            <a:ln w="28575">
              <a:solidFill>
                <a:srgbClr val="FF00FF"/>
              </a:solidFill>
              <a:round/>
              <a:headEnd/>
              <a:tailEnd/>
            </a:ln>
          </p:spPr>
          <p:txBody>
            <a:bodyPr/>
            <a:lstStyle/>
            <a:p>
              <a:endParaRPr lang="en-GB"/>
            </a:p>
          </p:txBody>
        </p:sp>
        <p:sp>
          <p:nvSpPr>
            <p:cNvPr id="379522" name="Line 2690"/>
            <p:cNvSpPr>
              <a:spLocks noChangeShapeType="1"/>
            </p:cNvSpPr>
            <p:nvPr/>
          </p:nvSpPr>
          <p:spPr bwMode="auto">
            <a:xfrm>
              <a:off x="3424" y="1973"/>
              <a:ext cx="12" cy="1"/>
            </a:xfrm>
            <a:prstGeom prst="line">
              <a:avLst/>
            </a:prstGeom>
            <a:noFill/>
            <a:ln w="28575">
              <a:solidFill>
                <a:srgbClr val="FF00FF"/>
              </a:solidFill>
              <a:round/>
              <a:headEnd/>
              <a:tailEnd/>
            </a:ln>
          </p:spPr>
          <p:txBody>
            <a:bodyPr/>
            <a:lstStyle/>
            <a:p>
              <a:endParaRPr lang="en-GB"/>
            </a:p>
          </p:txBody>
        </p:sp>
        <p:sp>
          <p:nvSpPr>
            <p:cNvPr id="379523" name="Line 2691"/>
            <p:cNvSpPr>
              <a:spLocks noChangeShapeType="1"/>
            </p:cNvSpPr>
            <p:nvPr/>
          </p:nvSpPr>
          <p:spPr bwMode="auto">
            <a:xfrm>
              <a:off x="3436" y="1973"/>
              <a:ext cx="6" cy="1"/>
            </a:xfrm>
            <a:prstGeom prst="line">
              <a:avLst/>
            </a:prstGeom>
            <a:noFill/>
            <a:ln w="28575">
              <a:solidFill>
                <a:srgbClr val="FF00FF"/>
              </a:solidFill>
              <a:round/>
              <a:headEnd/>
              <a:tailEnd/>
            </a:ln>
          </p:spPr>
          <p:txBody>
            <a:bodyPr/>
            <a:lstStyle/>
            <a:p>
              <a:endParaRPr lang="en-GB"/>
            </a:p>
          </p:txBody>
        </p:sp>
        <p:sp>
          <p:nvSpPr>
            <p:cNvPr id="379524" name="Line 2692"/>
            <p:cNvSpPr>
              <a:spLocks noChangeShapeType="1"/>
            </p:cNvSpPr>
            <p:nvPr/>
          </p:nvSpPr>
          <p:spPr bwMode="auto">
            <a:xfrm>
              <a:off x="3442" y="1973"/>
              <a:ext cx="13" cy="6"/>
            </a:xfrm>
            <a:prstGeom prst="line">
              <a:avLst/>
            </a:prstGeom>
            <a:noFill/>
            <a:ln w="28575">
              <a:solidFill>
                <a:srgbClr val="FF00FF"/>
              </a:solidFill>
              <a:round/>
              <a:headEnd/>
              <a:tailEnd/>
            </a:ln>
          </p:spPr>
          <p:txBody>
            <a:bodyPr/>
            <a:lstStyle/>
            <a:p>
              <a:endParaRPr lang="en-GB"/>
            </a:p>
          </p:txBody>
        </p:sp>
        <p:sp>
          <p:nvSpPr>
            <p:cNvPr id="379525" name="Line 2693"/>
            <p:cNvSpPr>
              <a:spLocks noChangeShapeType="1"/>
            </p:cNvSpPr>
            <p:nvPr/>
          </p:nvSpPr>
          <p:spPr bwMode="auto">
            <a:xfrm>
              <a:off x="3455" y="1979"/>
              <a:ext cx="12" cy="1"/>
            </a:xfrm>
            <a:prstGeom prst="line">
              <a:avLst/>
            </a:prstGeom>
            <a:noFill/>
            <a:ln w="28575">
              <a:solidFill>
                <a:srgbClr val="FF00FF"/>
              </a:solidFill>
              <a:round/>
              <a:headEnd/>
              <a:tailEnd/>
            </a:ln>
          </p:spPr>
          <p:txBody>
            <a:bodyPr/>
            <a:lstStyle/>
            <a:p>
              <a:endParaRPr lang="en-GB"/>
            </a:p>
          </p:txBody>
        </p:sp>
        <p:sp>
          <p:nvSpPr>
            <p:cNvPr id="379526" name="Line 2694"/>
            <p:cNvSpPr>
              <a:spLocks noChangeShapeType="1"/>
            </p:cNvSpPr>
            <p:nvPr/>
          </p:nvSpPr>
          <p:spPr bwMode="auto">
            <a:xfrm>
              <a:off x="3467" y="1979"/>
              <a:ext cx="6" cy="1"/>
            </a:xfrm>
            <a:prstGeom prst="line">
              <a:avLst/>
            </a:prstGeom>
            <a:noFill/>
            <a:ln w="28575">
              <a:solidFill>
                <a:srgbClr val="FF00FF"/>
              </a:solidFill>
              <a:round/>
              <a:headEnd/>
              <a:tailEnd/>
            </a:ln>
          </p:spPr>
          <p:txBody>
            <a:bodyPr/>
            <a:lstStyle/>
            <a:p>
              <a:endParaRPr lang="en-GB"/>
            </a:p>
          </p:txBody>
        </p:sp>
        <p:sp>
          <p:nvSpPr>
            <p:cNvPr id="379527" name="Line 2695"/>
            <p:cNvSpPr>
              <a:spLocks noChangeShapeType="1"/>
            </p:cNvSpPr>
            <p:nvPr/>
          </p:nvSpPr>
          <p:spPr bwMode="auto">
            <a:xfrm>
              <a:off x="3473" y="1979"/>
              <a:ext cx="12" cy="6"/>
            </a:xfrm>
            <a:prstGeom prst="line">
              <a:avLst/>
            </a:prstGeom>
            <a:noFill/>
            <a:ln w="28575">
              <a:solidFill>
                <a:srgbClr val="FF00FF"/>
              </a:solidFill>
              <a:round/>
              <a:headEnd/>
              <a:tailEnd/>
            </a:ln>
          </p:spPr>
          <p:txBody>
            <a:bodyPr/>
            <a:lstStyle/>
            <a:p>
              <a:endParaRPr lang="en-GB"/>
            </a:p>
          </p:txBody>
        </p:sp>
        <p:sp>
          <p:nvSpPr>
            <p:cNvPr id="379528" name="Line 2696"/>
            <p:cNvSpPr>
              <a:spLocks noChangeShapeType="1"/>
            </p:cNvSpPr>
            <p:nvPr/>
          </p:nvSpPr>
          <p:spPr bwMode="auto">
            <a:xfrm>
              <a:off x="3485" y="1985"/>
              <a:ext cx="12" cy="1"/>
            </a:xfrm>
            <a:prstGeom prst="line">
              <a:avLst/>
            </a:prstGeom>
            <a:noFill/>
            <a:ln w="28575">
              <a:solidFill>
                <a:srgbClr val="FF00FF"/>
              </a:solidFill>
              <a:round/>
              <a:headEnd/>
              <a:tailEnd/>
            </a:ln>
          </p:spPr>
          <p:txBody>
            <a:bodyPr/>
            <a:lstStyle/>
            <a:p>
              <a:endParaRPr lang="en-GB"/>
            </a:p>
          </p:txBody>
        </p:sp>
        <p:sp>
          <p:nvSpPr>
            <p:cNvPr id="379529" name="Line 2697"/>
            <p:cNvSpPr>
              <a:spLocks noChangeShapeType="1"/>
            </p:cNvSpPr>
            <p:nvPr/>
          </p:nvSpPr>
          <p:spPr bwMode="auto">
            <a:xfrm>
              <a:off x="3497" y="1985"/>
              <a:ext cx="6" cy="1"/>
            </a:xfrm>
            <a:prstGeom prst="line">
              <a:avLst/>
            </a:prstGeom>
            <a:noFill/>
            <a:ln w="28575">
              <a:solidFill>
                <a:srgbClr val="FF00FF"/>
              </a:solidFill>
              <a:round/>
              <a:headEnd/>
              <a:tailEnd/>
            </a:ln>
          </p:spPr>
          <p:txBody>
            <a:bodyPr/>
            <a:lstStyle/>
            <a:p>
              <a:endParaRPr lang="en-GB"/>
            </a:p>
          </p:txBody>
        </p:sp>
        <p:sp>
          <p:nvSpPr>
            <p:cNvPr id="379530" name="Line 2698"/>
            <p:cNvSpPr>
              <a:spLocks noChangeShapeType="1"/>
            </p:cNvSpPr>
            <p:nvPr/>
          </p:nvSpPr>
          <p:spPr bwMode="auto">
            <a:xfrm>
              <a:off x="3503" y="1985"/>
              <a:ext cx="13" cy="6"/>
            </a:xfrm>
            <a:prstGeom prst="line">
              <a:avLst/>
            </a:prstGeom>
            <a:noFill/>
            <a:ln w="28575">
              <a:solidFill>
                <a:srgbClr val="FF00FF"/>
              </a:solidFill>
              <a:round/>
              <a:headEnd/>
              <a:tailEnd/>
            </a:ln>
          </p:spPr>
          <p:txBody>
            <a:bodyPr/>
            <a:lstStyle/>
            <a:p>
              <a:endParaRPr lang="en-GB"/>
            </a:p>
          </p:txBody>
        </p:sp>
        <p:sp>
          <p:nvSpPr>
            <p:cNvPr id="379531" name="Line 2699"/>
            <p:cNvSpPr>
              <a:spLocks noChangeShapeType="1"/>
            </p:cNvSpPr>
            <p:nvPr/>
          </p:nvSpPr>
          <p:spPr bwMode="auto">
            <a:xfrm>
              <a:off x="3516" y="1991"/>
              <a:ext cx="12" cy="1"/>
            </a:xfrm>
            <a:prstGeom prst="line">
              <a:avLst/>
            </a:prstGeom>
            <a:noFill/>
            <a:ln w="28575">
              <a:solidFill>
                <a:srgbClr val="FF00FF"/>
              </a:solidFill>
              <a:round/>
              <a:headEnd/>
              <a:tailEnd/>
            </a:ln>
          </p:spPr>
          <p:txBody>
            <a:bodyPr/>
            <a:lstStyle/>
            <a:p>
              <a:endParaRPr lang="en-GB"/>
            </a:p>
          </p:txBody>
        </p:sp>
        <p:sp>
          <p:nvSpPr>
            <p:cNvPr id="379532" name="Line 2700"/>
            <p:cNvSpPr>
              <a:spLocks noChangeShapeType="1"/>
            </p:cNvSpPr>
            <p:nvPr/>
          </p:nvSpPr>
          <p:spPr bwMode="auto">
            <a:xfrm>
              <a:off x="3528" y="1991"/>
              <a:ext cx="6" cy="1"/>
            </a:xfrm>
            <a:prstGeom prst="line">
              <a:avLst/>
            </a:prstGeom>
            <a:noFill/>
            <a:ln w="28575">
              <a:solidFill>
                <a:srgbClr val="FF00FF"/>
              </a:solidFill>
              <a:round/>
              <a:headEnd/>
              <a:tailEnd/>
            </a:ln>
          </p:spPr>
          <p:txBody>
            <a:bodyPr/>
            <a:lstStyle/>
            <a:p>
              <a:endParaRPr lang="en-GB"/>
            </a:p>
          </p:txBody>
        </p:sp>
        <p:sp>
          <p:nvSpPr>
            <p:cNvPr id="379533" name="Line 2701"/>
            <p:cNvSpPr>
              <a:spLocks noChangeShapeType="1"/>
            </p:cNvSpPr>
            <p:nvPr/>
          </p:nvSpPr>
          <p:spPr bwMode="auto">
            <a:xfrm>
              <a:off x="3534" y="1991"/>
              <a:ext cx="12" cy="1"/>
            </a:xfrm>
            <a:prstGeom prst="line">
              <a:avLst/>
            </a:prstGeom>
            <a:noFill/>
            <a:ln w="28575">
              <a:solidFill>
                <a:srgbClr val="FF00FF"/>
              </a:solidFill>
              <a:round/>
              <a:headEnd/>
              <a:tailEnd/>
            </a:ln>
          </p:spPr>
          <p:txBody>
            <a:bodyPr/>
            <a:lstStyle/>
            <a:p>
              <a:endParaRPr lang="en-GB"/>
            </a:p>
          </p:txBody>
        </p:sp>
        <p:sp>
          <p:nvSpPr>
            <p:cNvPr id="379534" name="Line 2702"/>
            <p:cNvSpPr>
              <a:spLocks noChangeShapeType="1"/>
            </p:cNvSpPr>
            <p:nvPr/>
          </p:nvSpPr>
          <p:spPr bwMode="auto">
            <a:xfrm>
              <a:off x="3546" y="1991"/>
              <a:ext cx="13" cy="6"/>
            </a:xfrm>
            <a:prstGeom prst="line">
              <a:avLst/>
            </a:prstGeom>
            <a:noFill/>
            <a:ln w="28575">
              <a:solidFill>
                <a:srgbClr val="FF00FF"/>
              </a:solidFill>
              <a:round/>
              <a:headEnd/>
              <a:tailEnd/>
            </a:ln>
          </p:spPr>
          <p:txBody>
            <a:bodyPr/>
            <a:lstStyle/>
            <a:p>
              <a:endParaRPr lang="en-GB"/>
            </a:p>
          </p:txBody>
        </p:sp>
        <p:sp>
          <p:nvSpPr>
            <p:cNvPr id="379535" name="Line 2703"/>
            <p:cNvSpPr>
              <a:spLocks noChangeShapeType="1"/>
            </p:cNvSpPr>
            <p:nvPr/>
          </p:nvSpPr>
          <p:spPr bwMode="auto">
            <a:xfrm>
              <a:off x="3559" y="1997"/>
              <a:ext cx="6" cy="1"/>
            </a:xfrm>
            <a:prstGeom prst="line">
              <a:avLst/>
            </a:prstGeom>
            <a:noFill/>
            <a:ln w="28575">
              <a:solidFill>
                <a:srgbClr val="FF00FF"/>
              </a:solidFill>
              <a:round/>
              <a:headEnd/>
              <a:tailEnd/>
            </a:ln>
          </p:spPr>
          <p:txBody>
            <a:bodyPr/>
            <a:lstStyle/>
            <a:p>
              <a:endParaRPr lang="en-GB"/>
            </a:p>
          </p:txBody>
        </p:sp>
        <p:sp>
          <p:nvSpPr>
            <p:cNvPr id="379536" name="Line 2704"/>
            <p:cNvSpPr>
              <a:spLocks noChangeShapeType="1"/>
            </p:cNvSpPr>
            <p:nvPr/>
          </p:nvSpPr>
          <p:spPr bwMode="auto">
            <a:xfrm>
              <a:off x="3565" y="1997"/>
              <a:ext cx="12" cy="1"/>
            </a:xfrm>
            <a:prstGeom prst="line">
              <a:avLst/>
            </a:prstGeom>
            <a:noFill/>
            <a:ln w="28575">
              <a:solidFill>
                <a:srgbClr val="FF00FF"/>
              </a:solidFill>
              <a:round/>
              <a:headEnd/>
              <a:tailEnd/>
            </a:ln>
          </p:spPr>
          <p:txBody>
            <a:bodyPr/>
            <a:lstStyle/>
            <a:p>
              <a:endParaRPr lang="en-GB"/>
            </a:p>
          </p:txBody>
        </p:sp>
        <p:sp>
          <p:nvSpPr>
            <p:cNvPr id="379537" name="Line 2705"/>
            <p:cNvSpPr>
              <a:spLocks noChangeShapeType="1"/>
            </p:cNvSpPr>
            <p:nvPr/>
          </p:nvSpPr>
          <p:spPr bwMode="auto">
            <a:xfrm>
              <a:off x="3577" y="1997"/>
              <a:ext cx="12" cy="1"/>
            </a:xfrm>
            <a:prstGeom prst="line">
              <a:avLst/>
            </a:prstGeom>
            <a:noFill/>
            <a:ln w="28575">
              <a:solidFill>
                <a:srgbClr val="FF00FF"/>
              </a:solidFill>
              <a:round/>
              <a:headEnd/>
              <a:tailEnd/>
            </a:ln>
          </p:spPr>
          <p:txBody>
            <a:bodyPr/>
            <a:lstStyle/>
            <a:p>
              <a:endParaRPr lang="en-GB"/>
            </a:p>
          </p:txBody>
        </p:sp>
        <p:sp>
          <p:nvSpPr>
            <p:cNvPr id="379538" name="Line 2706"/>
            <p:cNvSpPr>
              <a:spLocks noChangeShapeType="1"/>
            </p:cNvSpPr>
            <p:nvPr/>
          </p:nvSpPr>
          <p:spPr bwMode="auto">
            <a:xfrm>
              <a:off x="3589" y="1997"/>
              <a:ext cx="6" cy="7"/>
            </a:xfrm>
            <a:prstGeom prst="line">
              <a:avLst/>
            </a:prstGeom>
            <a:noFill/>
            <a:ln w="28575">
              <a:solidFill>
                <a:srgbClr val="FF00FF"/>
              </a:solidFill>
              <a:round/>
              <a:headEnd/>
              <a:tailEnd/>
            </a:ln>
          </p:spPr>
          <p:txBody>
            <a:bodyPr/>
            <a:lstStyle/>
            <a:p>
              <a:endParaRPr lang="en-GB"/>
            </a:p>
          </p:txBody>
        </p:sp>
        <p:sp>
          <p:nvSpPr>
            <p:cNvPr id="379539" name="Line 2707"/>
            <p:cNvSpPr>
              <a:spLocks noChangeShapeType="1"/>
            </p:cNvSpPr>
            <p:nvPr/>
          </p:nvSpPr>
          <p:spPr bwMode="auto">
            <a:xfrm>
              <a:off x="3595" y="2004"/>
              <a:ext cx="12" cy="1"/>
            </a:xfrm>
            <a:prstGeom prst="line">
              <a:avLst/>
            </a:prstGeom>
            <a:noFill/>
            <a:ln w="28575">
              <a:solidFill>
                <a:srgbClr val="FF00FF"/>
              </a:solidFill>
              <a:round/>
              <a:headEnd/>
              <a:tailEnd/>
            </a:ln>
          </p:spPr>
          <p:txBody>
            <a:bodyPr/>
            <a:lstStyle/>
            <a:p>
              <a:endParaRPr lang="en-GB"/>
            </a:p>
          </p:txBody>
        </p:sp>
        <p:sp>
          <p:nvSpPr>
            <p:cNvPr id="379540" name="Line 2708"/>
            <p:cNvSpPr>
              <a:spLocks noChangeShapeType="1"/>
            </p:cNvSpPr>
            <p:nvPr/>
          </p:nvSpPr>
          <p:spPr bwMode="auto">
            <a:xfrm>
              <a:off x="3607" y="2004"/>
              <a:ext cx="7" cy="1"/>
            </a:xfrm>
            <a:prstGeom prst="line">
              <a:avLst/>
            </a:prstGeom>
            <a:noFill/>
            <a:ln w="28575">
              <a:solidFill>
                <a:srgbClr val="FF00FF"/>
              </a:solidFill>
              <a:round/>
              <a:headEnd/>
              <a:tailEnd/>
            </a:ln>
          </p:spPr>
          <p:txBody>
            <a:bodyPr/>
            <a:lstStyle/>
            <a:p>
              <a:endParaRPr lang="en-GB"/>
            </a:p>
          </p:txBody>
        </p:sp>
        <p:sp>
          <p:nvSpPr>
            <p:cNvPr id="379541" name="Line 2709"/>
            <p:cNvSpPr>
              <a:spLocks noChangeShapeType="1"/>
            </p:cNvSpPr>
            <p:nvPr/>
          </p:nvSpPr>
          <p:spPr bwMode="auto">
            <a:xfrm>
              <a:off x="3614" y="2004"/>
              <a:ext cx="12" cy="1"/>
            </a:xfrm>
            <a:prstGeom prst="line">
              <a:avLst/>
            </a:prstGeom>
            <a:noFill/>
            <a:ln w="28575">
              <a:solidFill>
                <a:srgbClr val="FF00FF"/>
              </a:solidFill>
              <a:round/>
              <a:headEnd/>
              <a:tailEnd/>
            </a:ln>
          </p:spPr>
          <p:txBody>
            <a:bodyPr/>
            <a:lstStyle/>
            <a:p>
              <a:endParaRPr lang="en-GB"/>
            </a:p>
          </p:txBody>
        </p:sp>
        <p:sp>
          <p:nvSpPr>
            <p:cNvPr id="379542" name="Line 2710"/>
            <p:cNvSpPr>
              <a:spLocks noChangeShapeType="1"/>
            </p:cNvSpPr>
            <p:nvPr/>
          </p:nvSpPr>
          <p:spPr bwMode="auto">
            <a:xfrm>
              <a:off x="3626" y="2004"/>
              <a:ext cx="12" cy="1"/>
            </a:xfrm>
            <a:prstGeom prst="line">
              <a:avLst/>
            </a:prstGeom>
            <a:noFill/>
            <a:ln w="28575">
              <a:solidFill>
                <a:srgbClr val="FF00FF"/>
              </a:solidFill>
              <a:round/>
              <a:headEnd/>
              <a:tailEnd/>
            </a:ln>
          </p:spPr>
          <p:txBody>
            <a:bodyPr/>
            <a:lstStyle/>
            <a:p>
              <a:endParaRPr lang="en-GB"/>
            </a:p>
          </p:txBody>
        </p:sp>
        <p:sp>
          <p:nvSpPr>
            <p:cNvPr id="379543" name="Line 2711"/>
            <p:cNvSpPr>
              <a:spLocks noChangeShapeType="1"/>
            </p:cNvSpPr>
            <p:nvPr/>
          </p:nvSpPr>
          <p:spPr bwMode="auto">
            <a:xfrm>
              <a:off x="3638" y="2004"/>
              <a:ext cx="6" cy="6"/>
            </a:xfrm>
            <a:prstGeom prst="line">
              <a:avLst/>
            </a:prstGeom>
            <a:noFill/>
            <a:ln w="28575">
              <a:solidFill>
                <a:srgbClr val="FF00FF"/>
              </a:solidFill>
              <a:round/>
              <a:headEnd/>
              <a:tailEnd/>
            </a:ln>
          </p:spPr>
          <p:txBody>
            <a:bodyPr/>
            <a:lstStyle/>
            <a:p>
              <a:endParaRPr lang="en-GB"/>
            </a:p>
          </p:txBody>
        </p:sp>
        <p:sp>
          <p:nvSpPr>
            <p:cNvPr id="379544" name="Line 2712"/>
            <p:cNvSpPr>
              <a:spLocks noChangeShapeType="1"/>
            </p:cNvSpPr>
            <p:nvPr/>
          </p:nvSpPr>
          <p:spPr bwMode="auto">
            <a:xfrm>
              <a:off x="3644" y="2010"/>
              <a:ext cx="12" cy="1"/>
            </a:xfrm>
            <a:prstGeom prst="line">
              <a:avLst/>
            </a:prstGeom>
            <a:noFill/>
            <a:ln w="28575">
              <a:solidFill>
                <a:srgbClr val="FF00FF"/>
              </a:solidFill>
              <a:round/>
              <a:headEnd/>
              <a:tailEnd/>
            </a:ln>
          </p:spPr>
          <p:txBody>
            <a:bodyPr/>
            <a:lstStyle/>
            <a:p>
              <a:endParaRPr lang="en-GB"/>
            </a:p>
          </p:txBody>
        </p:sp>
        <p:sp>
          <p:nvSpPr>
            <p:cNvPr id="379545" name="Line 2713"/>
            <p:cNvSpPr>
              <a:spLocks noChangeShapeType="1"/>
            </p:cNvSpPr>
            <p:nvPr/>
          </p:nvSpPr>
          <p:spPr bwMode="auto">
            <a:xfrm>
              <a:off x="3656" y="2010"/>
              <a:ext cx="13" cy="1"/>
            </a:xfrm>
            <a:prstGeom prst="line">
              <a:avLst/>
            </a:prstGeom>
            <a:noFill/>
            <a:ln w="28575">
              <a:solidFill>
                <a:srgbClr val="FF00FF"/>
              </a:solidFill>
              <a:round/>
              <a:headEnd/>
              <a:tailEnd/>
            </a:ln>
          </p:spPr>
          <p:txBody>
            <a:bodyPr/>
            <a:lstStyle/>
            <a:p>
              <a:endParaRPr lang="en-GB"/>
            </a:p>
          </p:txBody>
        </p:sp>
        <p:sp>
          <p:nvSpPr>
            <p:cNvPr id="379546" name="Line 2714"/>
            <p:cNvSpPr>
              <a:spLocks noChangeShapeType="1"/>
            </p:cNvSpPr>
            <p:nvPr/>
          </p:nvSpPr>
          <p:spPr bwMode="auto">
            <a:xfrm>
              <a:off x="3669" y="2010"/>
              <a:ext cx="6" cy="1"/>
            </a:xfrm>
            <a:prstGeom prst="line">
              <a:avLst/>
            </a:prstGeom>
            <a:noFill/>
            <a:ln w="28575">
              <a:solidFill>
                <a:srgbClr val="FF00FF"/>
              </a:solidFill>
              <a:round/>
              <a:headEnd/>
              <a:tailEnd/>
            </a:ln>
          </p:spPr>
          <p:txBody>
            <a:bodyPr/>
            <a:lstStyle/>
            <a:p>
              <a:endParaRPr lang="en-GB"/>
            </a:p>
          </p:txBody>
        </p:sp>
        <p:sp>
          <p:nvSpPr>
            <p:cNvPr id="379547" name="Line 2715"/>
            <p:cNvSpPr>
              <a:spLocks noChangeShapeType="1"/>
            </p:cNvSpPr>
            <p:nvPr/>
          </p:nvSpPr>
          <p:spPr bwMode="auto">
            <a:xfrm>
              <a:off x="3675" y="2010"/>
              <a:ext cx="12" cy="1"/>
            </a:xfrm>
            <a:prstGeom prst="line">
              <a:avLst/>
            </a:prstGeom>
            <a:noFill/>
            <a:ln w="28575">
              <a:solidFill>
                <a:srgbClr val="FF00FF"/>
              </a:solidFill>
              <a:round/>
              <a:headEnd/>
              <a:tailEnd/>
            </a:ln>
          </p:spPr>
          <p:txBody>
            <a:bodyPr/>
            <a:lstStyle/>
            <a:p>
              <a:endParaRPr lang="en-GB"/>
            </a:p>
          </p:txBody>
        </p:sp>
        <p:sp>
          <p:nvSpPr>
            <p:cNvPr id="379548" name="Line 2716"/>
            <p:cNvSpPr>
              <a:spLocks noChangeShapeType="1"/>
            </p:cNvSpPr>
            <p:nvPr/>
          </p:nvSpPr>
          <p:spPr bwMode="auto">
            <a:xfrm>
              <a:off x="3687" y="2010"/>
              <a:ext cx="12" cy="6"/>
            </a:xfrm>
            <a:prstGeom prst="line">
              <a:avLst/>
            </a:prstGeom>
            <a:noFill/>
            <a:ln w="28575">
              <a:solidFill>
                <a:srgbClr val="FF00FF"/>
              </a:solidFill>
              <a:round/>
              <a:headEnd/>
              <a:tailEnd/>
            </a:ln>
          </p:spPr>
          <p:txBody>
            <a:bodyPr/>
            <a:lstStyle/>
            <a:p>
              <a:endParaRPr lang="en-GB"/>
            </a:p>
          </p:txBody>
        </p:sp>
        <p:sp>
          <p:nvSpPr>
            <p:cNvPr id="379549" name="Line 2717"/>
            <p:cNvSpPr>
              <a:spLocks noChangeShapeType="1"/>
            </p:cNvSpPr>
            <p:nvPr/>
          </p:nvSpPr>
          <p:spPr bwMode="auto">
            <a:xfrm>
              <a:off x="3699" y="2016"/>
              <a:ext cx="6" cy="1"/>
            </a:xfrm>
            <a:prstGeom prst="line">
              <a:avLst/>
            </a:prstGeom>
            <a:noFill/>
            <a:ln w="28575">
              <a:solidFill>
                <a:srgbClr val="FF00FF"/>
              </a:solidFill>
              <a:round/>
              <a:headEnd/>
              <a:tailEnd/>
            </a:ln>
          </p:spPr>
          <p:txBody>
            <a:bodyPr/>
            <a:lstStyle/>
            <a:p>
              <a:endParaRPr lang="en-GB"/>
            </a:p>
          </p:txBody>
        </p:sp>
        <p:sp>
          <p:nvSpPr>
            <p:cNvPr id="379550" name="Line 2718"/>
            <p:cNvSpPr>
              <a:spLocks noChangeShapeType="1"/>
            </p:cNvSpPr>
            <p:nvPr/>
          </p:nvSpPr>
          <p:spPr bwMode="auto">
            <a:xfrm>
              <a:off x="3705" y="2016"/>
              <a:ext cx="13" cy="1"/>
            </a:xfrm>
            <a:prstGeom prst="line">
              <a:avLst/>
            </a:prstGeom>
            <a:noFill/>
            <a:ln w="28575">
              <a:solidFill>
                <a:srgbClr val="FF00FF"/>
              </a:solidFill>
              <a:round/>
              <a:headEnd/>
              <a:tailEnd/>
            </a:ln>
          </p:spPr>
          <p:txBody>
            <a:bodyPr/>
            <a:lstStyle/>
            <a:p>
              <a:endParaRPr lang="en-GB"/>
            </a:p>
          </p:txBody>
        </p:sp>
        <p:sp>
          <p:nvSpPr>
            <p:cNvPr id="379551" name="Line 2719"/>
            <p:cNvSpPr>
              <a:spLocks noChangeShapeType="1"/>
            </p:cNvSpPr>
            <p:nvPr/>
          </p:nvSpPr>
          <p:spPr bwMode="auto">
            <a:xfrm>
              <a:off x="3718" y="2016"/>
              <a:ext cx="12" cy="1"/>
            </a:xfrm>
            <a:prstGeom prst="line">
              <a:avLst/>
            </a:prstGeom>
            <a:noFill/>
            <a:ln w="28575">
              <a:solidFill>
                <a:srgbClr val="FF00FF"/>
              </a:solidFill>
              <a:round/>
              <a:headEnd/>
              <a:tailEnd/>
            </a:ln>
          </p:spPr>
          <p:txBody>
            <a:bodyPr/>
            <a:lstStyle/>
            <a:p>
              <a:endParaRPr lang="en-GB"/>
            </a:p>
          </p:txBody>
        </p:sp>
        <p:sp>
          <p:nvSpPr>
            <p:cNvPr id="379552" name="Line 2720"/>
            <p:cNvSpPr>
              <a:spLocks noChangeShapeType="1"/>
            </p:cNvSpPr>
            <p:nvPr/>
          </p:nvSpPr>
          <p:spPr bwMode="auto">
            <a:xfrm>
              <a:off x="3730" y="2016"/>
              <a:ext cx="6" cy="1"/>
            </a:xfrm>
            <a:prstGeom prst="line">
              <a:avLst/>
            </a:prstGeom>
            <a:noFill/>
            <a:ln w="28575">
              <a:solidFill>
                <a:srgbClr val="FF00FF"/>
              </a:solidFill>
              <a:round/>
              <a:headEnd/>
              <a:tailEnd/>
            </a:ln>
          </p:spPr>
          <p:txBody>
            <a:bodyPr/>
            <a:lstStyle/>
            <a:p>
              <a:endParaRPr lang="en-GB"/>
            </a:p>
          </p:txBody>
        </p:sp>
        <p:sp>
          <p:nvSpPr>
            <p:cNvPr id="379553" name="Line 2721"/>
            <p:cNvSpPr>
              <a:spLocks noChangeShapeType="1"/>
            </p:cNvSpPr>
            <p:nvPr/>
          </p:nvSpPr>
          <p:spPr bwMode="auto">
            <a:xfrm>
              <a:off x="3736" y="2016"/>
              <a:ext cx="12" cy="1"/>
            </a:xfrm>
            <a:prstGeom prst="line">
              <a:avLst/>
            </a:prstGeom>
            <a:noFill/>
            <a:ln w="28575">
              <a:solidFill>
                <a:srgbClr val="FF00FF"/>
              </a:solidFill>
              <a:round/>
              <a:headEnd/>
              <a:tailEnd/>
            </a:ln>
          </p:spPr>
          <p:txBody>
            <a:bodyPr/>
            <a:lstStyle/>
            <a:p>
              <a:endParaRPr lang="en-GB"/>
            </a:p>
          </p:txBody>
        </p:sp>
        <p:sp>
          <p:nvSpPr>
            <p:cNvPr id="379554" name="Line 2722"/>
            <p:cNvSpPr>
              <a:spLocks noChangeShapeType="1"/>
            </p:cNvSpPr>
            <p:nvPr/>
          </p:nvSpPr>
          <p:spPr bwMode="auto">
            <a:xfrm>
              <a:off x="3748" y="2016"/>
              <a:ext cx="12" cy="6"/>
            </a:xfrm>
            <a:prstGeom prst="line">
              <a:avLst/>
            </a:prstGeom>
            <a:noFill/>
            <a:ln w="28575">
              <a:solidFill>
                <a:srgbClr val="FF00FF"/>
              </a:solidFill>
              <a:round/>
              <a:headEnd/>
              <a:tailEnd/>
            </a:ln>
          </p:spPr>
          <p:txBody>
            <a:bodyPr/>
            <a:lstStyle/>
            <a:p>
              <a:endParaRPr lang="en-GB"/>
            </a:p>
          </p:txBody>
        </p:sp>
        <p:sp>
          <p:nvSpPr>
            <p:cNvPr id="379555" name="Line 2723"/>
            <p:cNvSpPr>
              <a:spLocks noChangeShapeType="1"/>
            </p:cNvSpPr>
            <p:nvPr/>
          </p:nvSpPr>
          <p:spPr bwMode="auto">
            <a:xfrm>
              <a:off x="3760" y="2022"/>
              <a:ext cx="6" cy="1"/>
            </a:xfrm>
            <a:prstGeom prst="line">
              <a:avLst/>
            </a:prstGeom>
            <a:noFill/>
            <a:ln w="28575">
              <a:solidFill>
                <a:srgbClr val="FF00FF"/>
              </a:solidFill>
              <a:round/>
              <a:headEnd/>
              <a:tailEnd/>
            </a:ln>
          </p:spPr>
          <p:txBody>
            <a:bodyPr/>
            <a:lstStyle/>
            <a:p>
              <a:endParaRPr lang="en-GB"/>
            </a:p>
          </p:txBody>
        </p:sp>
        <p:sp>
          <p:nvSpPr>
            <p:cNvPr id="379556" name="Line 2724"/>
            <p:cNvSpPr>
              <a:spLocks noChangeShapeType="1"/>
            </p:cNvSpPr>
            <p:nvPr/>
          </p:nvSpPr>
          <p:spPr bwMode="auto">
            <a:xfrm>
              <a:off x="3766" y="2022"/>
              <a:ext cx="13" cy="1"/>
            </a:xfrm>
            <a:prstGeom prst="line">
              <a:avLst/>
            </a:prstGeom>
            <a:noFill/>
            <a:ln w="28575">
              <a:solidFill>
                <a:srgbClr val="FF00FF"/>
              </a:solidFill>
              <a:round/>
              <a:headEnd/>
              <a:tailEnd/>
            </a:ln>
          </p:spPr>
          <p:txBody>
            <a:bodyPr/>
            <a:lstStyle/>
            <a:p>
              <a:endParaRPr lang="en-GB"/>
            </a:p>
          </p:txBody>
        </p:sp>
        <p:sp>
          <p:nvSpPr>
            <p:cNvPr id="379557" name="Line 2725"/>
            <p:cNvSpPr>
              <a:spLocks noChangeShapeType="1"/>
            </p:cNvSpPr>
            <p:nvPr/>
          </p:nvSpPr>
          <p:spPr bwMode="auto">
            <a:xfrm>
              <a:off x="3779" y="2022"/>
              <a:ext cx="12" cy="1"/>
            </a:xfrm>
            <a:prstGeom prst="line">
              <a:avLst/>
            </a:prstGeom>
            <a:noFill/>
            <a:ln w="28575">
              <a:solidFill>
                <a:srgbClr val="FF00FF"/>
              </a:solidFill>
              <a:round/>
              <a:headEnd/>
              <a:tailEnd/>
            </a:ln>
          </p:spPr>
          <p:txBody>
            <a:bodyPr/>
            <a:lstStyle/>
            <a:p>
              <a:endParaRPr lang="en-GB"/>
            </a:p>
          </p:txBody>
        </p:sp>
        <p:sp>
          <p:nvSpPr>
            <p:cNvPr id="379558" name="Line 2726"/>
            <p:cNvSpPr>
              <a:spLocks noChangeShapeType="1"/>
            </p:cNvSpPr>
            <p:nvPr/>
          </p:nvSpPr>
          <p:spPr bwMode="auto">
            <a:xfrm>
              <a:off x="3791" y="2022"/>
              <a:ext cx="6" cy="1"/>
            </a:xfrm>
            <a:prstGeom prst="line">
              <a:avLst/>
            </a:prstGeom>
            <a:noFill/>
            <a:ln w="28575">
              <a:solidFill>
                <a:srgbClr val="FF00FF"/>
              </a:solidFill>
              <a:round/>
              <a:headEnd/>
              <a:tailEnd/>
            </a:ln>
          </p:spPr>
          <p:txBody>
            <a:bodyPr/>
            <a:lstStyle/>
            <a:p>
              <a:endParaRPr lang="en-GB"/>
            </a:p>
          </p:txBody>
        </p:sp>
        <p:sp>
          <p:nvSpPr>
            <p:cNvPr id="379559" name="Line 2727"/>
            <p:cNvSpPr>
              <a:spLocks noChangeShapeType="1"/>
            </p:cNvSpPr>
            <p:nvPr/>
          </p:nvSpPr>
          <p:spPr bwMode="auto">
            <a:xfrm>
              <a:off x="3797" y="2022"/>
              <a:ext cx="12" cy="1"/>
            </a:xfrm>
            <a:prstGeom prst="line">
              <a:avLst/>
            </a:prstGeom>
            <a:noFill/>
            <a:ln w="28575">
              <a:solidFill>
                <a:srgbClr val="FF00FF"/>
              </a:solidFill>
              <a:round/>
              <a:headEnd/>
              <a:tailEnd/>
            </a:ln>
          </p:spPr>
          <p:txBody>
            <a:bodyPr/>
            <a:lstStyle/>
            <a:p>
              <a:endParaRPr lang="en-GB"/>
            </a:p>
          </p:txBody>
        </p:sp>
        <p:sp>
          <p:nvSpPr>
            <p:cNvPr id="379560" name="Line 2728"/>
            <p:cNvSpPr>
              <a:spLocks noChangeShapeType="1"/>
            </p:cNvSpPr>
            <p:nvPr/>
          </p:nvSpPr>
          <p:spPr bwMode="auto">
            <a:xfrm>
              <a:off x="3809" y="2022"/>
              <a:ext cx="13" cy="1"/>
            </a:xfrm>
            <a:prstGeom prst="line">
              <a:avLst/>
            </a:prstGeom>
            <a:noFill/>
            <a:ln w="28575">
              <a:solidFill>
                <a:srgbClr val="FF00FF"/>
              </a:solidFill>
              <a:round/>
              <a:headEnd/>
              <a:tailEnd/>
            </a:ln>
          </p:spPr>
          <p:txBody>
            <a:bodyPr/>
            <a:lstStyle/>
            <a:p>
              <a:endParaRPr lang="en-GB"/>
            </a:p>
          </p:txBody>
        </p:sp>
        <p:sp>
          <p:nvSpPr>
            <p:cNvPr id="379561" name="Line 2729"/>
            <p:cNvSpPr>
              <a:spLocks noChangeShapeType="1"/>
            </p:cNvSpPr>
            <p:nvPr/>
          </p:nvSpPr>
          <p:spPr bwMode="auto">
            <a:xfrm>
              <a:off x="3822" y="2022"/>
              <a:ext cx="6" cy="1"/>
            </a:xfrm>
            <a:prstGeom prst="line">
              <a:avLst/>
            </a:prstGeom>
            <a:noFill/>
            <a:ln w="28575">
              <a:solidFill>
                <a:srgbClr val="FF00FF"/>
              </a:solidFill>
              <a:round/>
              <a:headEnd/>
              <a:tailEnd/>
            </a:ln>
          </p:spPr>
          <p:txBody>
            <a:bodyPr/>
            <a:lstStyle/>
            <a:p>
              <a:endParaRPr lang="en-GB"/>
            </a:p>
          </p:txBody>
        </p:sp>
        <p:sp>
          <p:nvSpPr>
            <p:cNvPr id="379562" name="Line 2730"/>
            <p:cNvSpPr>
              <a:spLocks noChangeShapeType="1"/>
            </p:cNvSpPr>
            <p:nvPr/>
          </p:nvSpPr>
          <p:spPr bwMode="auto">
            <a:xfrm>
              <a:off x="3828" y="2022"/>
              <a:ext cx="12" cy="6"/>
            </a:xfrm>
            <a:prstGeom prst="line">
              <a:avLst/>
            </a:prstGeom>
            <a:noFill/>
            <a:ln w="28575">
              <a:solidFill>
                <a:srgbClr val="FF00FF"/>
              </a:solidFill>
              <a:round/>
              <a:headEnd/>
              <a:tailEnd/>
            </a:ln>
          </p:spPr>
          <p:txBody>
            <a:bodyPr/>
            <a:lstStyle/>
            <a:p>
              <a:endParaRPr lang="en-GB"/>
            </a:p>
          </p:txBody>
        </p:sp>
        <p:sp>
          <p:nvSpPr>
            <p:cNvPr id="379563" name="Line 2731"/>
            <p:cNvSpPr>
              <a:spLocks noChangeShapeType="1"/>
            </p:cNvSpPr>
            <p:nvPr/>
          </p:nvSpPr>
          <p:spPr bwMode="auto">
            <a:xfrm>
              <a:off x="3840" y="2028"/>
              <a:ext cx="12" cy="1"/>
            </a:xfrm>
            <a:prstGeom prst="line">
              <a:avLst/>
            </a:prstGeom>
            <a:noFill/>
            <a:ln w="28575">
              <a:solidFill>
                <a:srgbClr val="FF00FF"/>
              </a:solidFill>
              <a:round/>
              <a:headEnd/>
              <a:tailEnd/>
            </a:ln>
          </p:spPr>
          <p:txBody>
            <a:bodyPr/>
            <a:lstStyle/>
            <a:p>
              <a:endParaRPr lang="en-GB"/>
            </a:p>
          </p:txBody>
        </p:sp>
        <p:sp>
          <p:nvSpPr>
            <p:cNvPr id="379564" name="Line 2732"/>
            <p:cNvSpPr>
              <a:spLocks noChangeShapeType="1"/>
            </p:cNvSpPr>
            <p:nvPr/>
          </p:nvSpPr>
          <p:spPr bwMode="auto">
            <a:xfrm>
              <a:off x="3852" y="2028"/>
              <a:ext cx="6" cy="1"/>
            </a:xfrm>
            <a:prstGeom prst="line">
              <a:avLst/>
            </a:prstGeom>
            <a:noFill/>
            <a:ln w="28575">
              <a:solidFill>
                <a:srgbClr val="FF00FF"/>
              </a:solidFill>
              <a:round/>
              <a:headEnd/>
              <a:tailEnd/>
            </a:ln>
          </p:spPr>
          <p:txBody>
            <a:bodyPr/>
            <a:lstStyle/>
            <a:p>
              <a:endParaRPr lang="en-GB"/>
            </a:p>
          </p:txBody>
        </p:sp>
        <p:sp>
          <p:nvSpPr>
            <p:cNvPr id="379565" name="Line 2733"/>
            <p:cNvSpPr>
              <a:spLocks noChangeShapeType="1"/>
            </p:cNvSpPr>
            <p:nvPr/>
          </p:nvSpPr>
          <p:spPr bwMode="auto">
            <a:xfrm>
              <a:off x="3858" y="2028"/>
              <a:ext cx="12" cy="1"/>
            </a:xfrm>
            <a:prstGeom prst="line">
              <a:avLst/>
            </a:prstGeom>
            <a:noFill/>
            <a:ln w="28575">
              <a:solidFill>
                <a:srgbClr val="FF00FF"/>
              </a:solidFill>
              <a:round/>
              <a:headEnd/>
              <a:tailEnd/>
            </a:ln>
          </p:spPr>
          <p:txBody>
            <a:bodyPr/>
            <a:lstStyle/>
            <a:p>
              <a:endParaRPr lang="en-GB"/>
            </a:p>
          </p:txBody>
        </p:sp>
        <p:sp>
          <p:nvSpPr>
            <p:cNvPr id="379566" name="Line 2734"/>
            <p:cNvSpPr>
              <a:spLocks noChangeShapeType="1"/>
            </p:cNvSpPr>
            <p:nvPr/>
          </p:nvSpPr>
          <p:spPr bwMode="auto">
            <a:xfrm>
              <a:off x="3870" y="2028"/>
              <a:ext cx="13" cy="1"/>
            </a:xfrm>
            <a:prstGeom prst="line">
              <a:avLst/>
            </a:prstGeom>
            <a:noFill/>
            <a:ln w="28575">
              <a:solidFill>
                <a:srgbClr val="FF00FF"/>
              </a:solidFill>
              <a:round/>
              <a:headEnd/>
              <a:tailEnd/>
            </a:ln>
          </p:spPr>
          <p:txBody>
            <a:bodyPr/>
            <a:lstStyle/>
            <a:p>
              <a:endParaRPr lang="en-GB"/>
            </a:p>
          </p:txBody>
        </p:sp>
        <p:sp>
          <p:nvSpPr>
            <p:cNvPr id="379567" name="Line 2735"/>
            <p:cNvSpPr>
              <a:spLocks noChangeShapeType="1"/>
            </p:cNvSpPr>
            <p:nvPr/>
          </p:nvSpPr>
          <p:spPr bwMode="auto">
            <a:xfrm>
              <a:off x="3883" y="2028"/>
              <a:ext cx="6" cy="1"/>
            </a:xfrm>
            <a:prstGeom prst="line">
              <a:avLst/>
            </a:prstGeom>
            <a:noFill/>
            <a:ln w="28575">
              <a:solidFill>
                <a:srgbClr val="FF00FF"/>
              </a:solidFill>
              <a:round/>
              <a:headEnd/>
              <a:tailEnd/>
            </a:ln>
          </p:spPr>
          <p:txBody>
            <a:bodyPr/>
            <a:lstStyle/>
            <a:p>
              <a:endParaRPr lang="en-GB"/>
            </a:p>
          </p:txBody>
        </p:sp>
        <p:sp>
          <p:nvSpPr>
            <p:cNvPr id="379568" name="Line 2736"/>
            <p:cNvSpPr>
              <a:spLocks noChangeShapeType="1"/>
            </p:cNvSpPr>
            <p:nvPr/>
          </p:nvSpPr>
          <p:spPr bwMode="auto">
            <a:xfrm>
              <a:off x="3889" y="2028"/>
              <a:ext cx="12" cy="1"/>
            </a:xfrm>
            <a:prstGeom prst="line">
              <a:avLst/>
            </a:prstGeom>
            <a:noFill/>
            <a:ln w="28575">
              <a:solidFill>
                <a:srgbClr val="FF00FF"/>
              </a:solidFill>
              <a:round/>
              <a:headEnd/>
              <a:tailEnd/>
            </a:ln>
          </p:spPr>
          <p:txBody>
            <a:bodyPr/>
            <a:lstStyle/>
            <a:p>
              <a:endParaRPr lang="en-GB"/>
            </a:p>
          </p:txBody>
        </p:sp>
        <p:sp>
          <p:nvSpPr>
            <p:cNvPr id="379569" name="Line 2737"/>
            <p:cNvSpPr>
              <a:spLocks noChangeShapeType="1"/>
            </p:cNvSpPr>
            <p:nvPr/>
          </p:nvSpPr>
          <p:spPr bwMode="auto">
            <a:xfrm>
              <a:off x="3901" y="2028"/>
              <a:ext cx="12" cy="1"/>
            </a:xfrm>
            <a:prstGeom prst="line">
              <a:avLst/>
            </a:prstGeom>
            <a:noFill/>
            <a:ln w="28575">
              <a:solidFill>
                <a:srgbClr val="FF00FF"/>
              </a:solidFill>
              <a:round/>
              <a:headEnd/>
              <a:tailEnd/>
            </a:ln>
          </p:spPr>
          <p:txBody>
            <a:bodyPr/>
            <a:lstStyle/>
            <a:p>
              <a:endParaRPr lang="en-GB"/>
            </a:p>
          </p:txBody>
        </p:sp>
        <p:sp>
          <p:nvSpPr>
            <p:cNvPr id="379570" name="Line 2738"/>
            <p:cNvSpPr>
              <a:spLocks noChangeShapeType="1"/>
            </p:cNvSpPr>
            <p:nvPr/>
          </p:nvSpPr>
          <p:spPr bwMode="auto">
            <a:xfrm>
              <a:off x="3913" y="2028"/>
              <a:ext cx="6" cy="1"/>
            </a:xfrm>
            <a:prstGeom prst="line">
              <a:avLst/>
            </a:prstGeom>
            <a:noFill/>
            <a:ln w="28575">
              <a:solidFill>
                <a:srgbClr val="FF00FF"/>
              </a:solidFill>
              <a:round/>
              <a:headEnd/>
              <a:tailEnd/>
            </a:ln>
          </p:spPr>
          <p:txBody>
            <a:bodyPr/>
            <a:lstStyle/>
            <a:p>
              <a:endParaRPr lang="en-GB"/>
            </a:p>
          </p:txBody>
        </p:sp>
        <p:sp>
          <p:nvSpPr>
            <p:cNvPr id="379571" name="Line 2739"/>
            <p:cNvSpPr>
              <a:spLocks noChangeShapeType="1"/>
            </p:cNvSpPr>
            <p:nvPr/>
          </p:nvSpPr>
          <p:spPr bwMode="auto">
            <a:xfrm>
              <a:off x="3919" y="2028"/>
              <a:ext cx="13" cy="1"/>
            </a:xfrm>
            <a:prstGeom prst="line">
              <a:avLst/>
            </a:prstGeom>
            <a:noFill/>
            <a:ln w="28575">
              <a:solidFill>
                <a:srgbClr val="FF00FF"/>
              </a:solidFill>
              <a:round/>
              <a:headEnd/>
              <a:tailEnd/>
            </a:ln>
          </p:spPr>
          <p:txBody>
            <a:bodyPr/>
            <a:lstStyle/>
            <a:p>
              <a:endParaRPr lang="en-GB"/>
            </a:p>
          </p:txBody>
        </p:sp>
        <p:sp>
          <p:nvSpPr>
            <p:cNvPr id="379572" name="Line 2740"/>
            <p:cNvSpPr>
              <a:spLocks noChangeShapeType="1"/>
            </p:cNvSpPr>
            <p:nvPr/>
          </p:nvSpPr>
          <p:spPr bwMode="auto">
            <a:xfrm>
              <a:off x="3932" y="2028"/>
              <a:ext cx="12" cy="1"/>
            </a:xfrm>
            <a:prstGeom prst="line">
              <a:avLst/>
            </a:prstGeom>
            <a:noFill/>
            <a:ln w="28575">
              <a:solidFill>
                <a:srgbClr val="FF00FF"/>
              </a:solidFill>
              <a:round/>
              <a:headEnd/>
              <a:tailEnd/>
            </a:ln>
          </p:spPr>
          <p:txBody>
            <a:bodyPr/>
            <a:lstStyle/>
            <a:p>
              <a:endParaRPr lang="en-GB"/>
            </a:p>
          </p:txBody>
        </p:sp>
        <p:sp>
          <p:nvSpPr>
            <p:cNvPr id="379573" name="Line 2741"/>
            <p:cNvSpPr>
              <a:spLocks noChangeShapeType="1"/>
            </p:cNvSpPr>
            <p:nvPr/>
          </p:nvSpPr>
          <p:spPr bwMode="auto">
            <a:xfrm>
              <a:off x="3944" y="2028"/>
              <a:ext cx="6" cy="1"/>
            </a:xfrm>
            <a:prstGeom prst="line">
              <a:avLst/>
            </a:prstGeom>
            <a:noFill/>
            <a:ln w="28575">
              <a:solidFill>
                <a:srgbClr val="FF00FF"/>
              </a:solidFill>
              <a:round/>
              <a:headEnd/>
              <a:tailEnd/>
            </a:ln>
          </p:spPr>
          <p:txBody>
            <a:bodyPr/>
            <a:lstStyle/>
            <a:p>
              <a:endParaRPr lang="en-GB"/>
            </a:p>
          </p:txBody>
        </p:sp>
        <p:sp>
          <p:nvSpPr>
            <p:cNvPr id="379574" name="Line 2742"/>
            <p:cNvSpPr>
              <a:spLocks noChangeShapeType="1"/>
            </p:cNvSpPr>
            <p:nvPr/>
          </p:nvSpPr>
          <p:spPr bwMode="auto">
            <a:xfrm>
              <a:off x="3950" y="2028"/>
              <a:ext cx="12" cy="1"/>
            </a:xfrm>
            <a:prstGeom prst="line">
              <a:avLst/>
            </a:prstGeom>
            <a:noFill/>
            <a:ln w="28575">
              <a:solidFill>
                <a:srgbClr val="FF00FF"/>
              </a:solidFill>
              <a:round/>
              <a:headEnd/>
              <a:tailEnd/>
            </a:ln>
          </p:spPr>
          <p:txBody>
            <a:bodyPr/>
            <a:lstStyle/>
            <a:p>
              <a:endParaRPr lang="en-GB"/>
            </a:p>
          </p:txBody>
        </p:sp>
        <p:sp>
          <p:nvSpPr>
            <p:cNvPr id="379575" name="Line 2743"/>
            <p:cNvSpPr>
              <a:spLocks noChangeShapeType="1"/>
            </p:cNvSpPr>
            <p:nvPr/>
          </p:nvSpPr>
          <p:spPr bwMode="auto">
            <a:xfrm>
              <a:off x="3962" y="2028"/>
              <a:ext cx="12" cy="1"/>
            </a:xfrm>
            <a:prstGeom prst="line">
              <a:avLst/>
            </a:prstGeom>
            <a:noFill/>
            <a:ln w="28575">
              <a:solidFill>
                <a:srgbClr val="FF00FF"/>
              </a:solidFill>
              <a:round/>
              <a:headEnd/>
              <a:tailEnd/>
            </a:ln>
          </p:spPr>
          <p:txBody>
            <a:bodyPr/>
            <a:lstStyle/>
            <a:p>
              <a:endParaRPr lang="en-GB"/>
            </a:p>
          </p:txBody>
        </p:sp>
        <p:sp>
          <p:nvSpPr>
            <p:cNvPr id="379576" name="Line 2744"/>
            <p:cNvSpPr>
              <a:spLocks noChangeShapeType="1"/>
            </p:cNvSpPr>
            <p:nvPr/>
          </p:nvSpPr>
          <p:spPr bwMode="auto">
            <a:xfrm>
              <a:off x="3974" y="2028"/>
              <a:ext cx="7" cy="1"/>
            </a:xfrm>
            <a:prstGeom prst="line">
              <a:avLst/>
            </a:prstGeom>
            <a:noFill/>
            <a:ln w="28575">
              <a:solidFill>
                <a:srgbClr val="FF00FF"/>
              </a:solidFill>
              <a:round/>
              <a:headEnd/>
              <a:tailEnd/>
            </a:ln>
          </p:spPr>
          <p:txBody>
            <a:bodyPr/>
            <a:lstStyle/>
            <a:p>
              <a:endParaRPr lang="en-GB"/>
            </a:p>
          </p:txBody>
        </p:sp>
        <p:sp>
          <p:nvSpPr>
            <p:cNvPr id="379577" name="Line 2745"/>
            <p:cNvSpPr>
              <a:spLocks noChangeShapeType="1"/>
            </p:cNvSpPr>
            <p:nvPr/>
          </p:nvSpPr>
          <p:spPr bwMode="auto">
            <a:xfrm>
              <a:off x="3981" y="2028"/>
              <a:ext cx="12" cy="6"/>
            </a:xfrm>
            <a:prstGeom prst="line">
              <a:avLst/>
            </a:prstGeom>
            <a:noFill/>
            <a:ln w="28575">
              <a:solidFill>
                <a:srgbClr val="FF00FF"/>
              </a:solidFill>
              <a:round/>
              <a:headEnd/>
              <a:tailEnd/>
            </a:ln>
          </p:spPr>
          <p:txBody>
            <a:bodyPr/>
            <a:lstStyle/>
            <a:p>
              <a:endParaRPr lang="en-GB"/>
            </a:p>
          </p:txBody>
        </p:sp>
        <p:sp>
          <p:nvSpPr>
            <p:cNvPr id="379578" name="Line 2746"/>
            <p:cNvSpPr>
              <a:spLocks noChangeShapeType="1"/>
            </p:cNvSpPr>
            <p:nvPr/>
          </p:nvSpPr>
          <p:spPr bwMode="auto">
            <a:xfrm>
              <a:off x="3993" y="2034"/>
              <a:ext cx="6" cy="1"/>
            </a:xfrm>
            <a:prstGeom prst="line">
              <a:avLst/>
            </a:prstGeom>
            <a:noFill/>
            <a:ln w="28575">
              <a:solidFill>
                <a:srgbClr val="FF00FF"/>
              </a:solidFill>
              <a:round/>
              <a:headEnd/>
              <a:tailEnd/>
            </a:ln>
          </p:spPr>
          <p:txBody>
            <a:bodyPr/>
            <a:lstStyle/>
            <a:p>
              <a:endParaRPr lang="en-GB"/>
            </a:p>
          </p:txBody>
        </p:sp>
        <p:sp>
          <p:nvSpPr>
            <p:cNvPr id="379579" name="Line 2747"/>
            <p:cNvSpPr>
              <a:spLocks noChangeShapeType="1"/>
            </p:cNvSpPr>
            <p:nvPr/>
          </p:nvSpPr>
          <p:spPr bwMode="auto">
            <a:xfrm>
              <a:off x="3999" y="2034"/>
              <a:ext cx="12" cy="1"/>
            </a:xfrm>
            <a:prstGeom prst="line">
              <a:avLst/>
            </a:prstGeom>
            <a:noFill/>
            <a:ln w="28575">
              <a:solidFill>
                <a:srgbClr val="FF00FF"/>
              </a:solidFill>
              <a:round/>
              <a:headEnd/>
              <a:tailEnd/>
            </a:ln>
          </p:spPr>
          <p:txBody>
            <a:bodyPr/>
            <a:lstStyle/>
            <a:p>
              <a:endParaRPr lang="en-GB"/>
            </a:p>
          </p:txBody>
        </p:sp>
        <p:sp>
          <p:nvSpPr>
            <p:cNvPr id="379580" name="Line 2748"/>
            <p:cNvSpPr>
              <a:spLocks noChangeShapeType="1"/>
            </p:cNvSpPr>
            <p:nvPr/>
          </p:nvSpPr>
          <p:spPr bwMode="auto">
            <a:xfrm>
              <a:off x="4011" y="2034"/>
              <a:ext cx="12" cy="1"/>
            </a:xfrm>
            <a:prstGeom prst="line">
              <a:avLst/>
            </a:prstGeom>
            <a:noFill/>
            <a:ln w="28575">
              <a:solidFill>
                <a:srgbClr val="FF00FF"/>
              </a:solidFill>
              <a:round/>
              <a:headEnd/>
              <a:tailEnd/>
            </a:ln>
          </p:spPr>
          <p:txBody>
            <a:bodyPr/>
            <a:lstStyle/>
            <a:p>
              <a:endParaRPr lang="en-GB"/>
            </a:p>
          </p:txBody>
        </p:sp>
        <p:sp>
          <p:nvSpPr>
            <p:cNvPr id="379581" name="Line 2749"/>
            <p:cNvSpPr>
              <a:spLocks noChangeShapeType="1"/>
            </p:cNvSpPr>
            <p:nvPr/>
          </p:nvSpPr>
          <p:spPr bwMode="auto">
            <a:xfrm>
              <a:off x="4023" y="2034"/>
              <a:ext cx="7" cy="1"/>
            </a:xfrm>
            <a:prstGeom prst="line">
              <a:avLst/>
            </a:prstGeom>
            <a:noFill/>
            <a:ln w="28575">
              <a:solidFill>
                <a:srgbClr val="FF00FF"/>
              </a:solidFill>
              <a:round/>
              <a:headEnd/>
              <a:tailEnd/>
            </a:ln>
          </p:spPr>
          <p:txBody>
            <a:bodyPr/>
            <a:lstStyle/>
            <a:p>
              <a:endParaRPr lang="en-GB"/>
            </a:p>
          </p:txBody>
        </p:sp>
        <p:sp>
          <p:nvSpPr>
            <p:cNvPr id="379582" name="Line 2750"/>
            <p:cNvSpPr>
              <a:spLocks noChangeShapeType="1"/>
            </p:cNvSpPr>
            <p:nvPr/>
          </p:nvSpPr>
          <p:spPr bwMode="auto">
            <a:xfrm>
              <a:off x="4030" y="2034"/>
              <a:ext cx="12" cy="1"/>
            </a:xfrm>
            <a:prstGeom prst="line">
              <a:avLst/>
            </a:prstGeom>
            <a:noFill/>
            <a:ln w="28575">
              <a:solidFill>
                <a:srgbClr val="FF00FF"/>
              </a:solidFill>
              <a:round/>
              <a:headEnd/>
              <a:tailEnd/>
            </a:ln>
          </p:spPr>
          <p:txBody>
            <a:bodyPr/>
            <a:lstStyle/>
            <a:p>
              <a:endParaRPr lang="en-GB"/>
            </a:p>
          </p:txBody>
        </p:sp>
        <p:sp>
          <p:nvSpPr>
            <p:cNvPr id="379583" name="Line 2751"/>
            <p:cNvSpPr>
              <a:spLocks noChangeShapeType="1"/>
            </p:cNvSpPr>
            <p:nvPr/>
          </p:nvSpPr>
          <p:spPr bwMode="auto">
            <a:xfrm>
              <a:off x="4042" y="2034"/>
              <a:ext cx="12" cy="1"/>
            </a:xfrm>
            <a:prstGeom prst="line">
              <a:avLst/>
            </a:prstGeom>
            <a:noFill/>
            <a:ln w="28575">
              <a:solidFill>
                <a:srgbClr val="FF00FF"/>
              </a:solidFill>
              <a:round/>
              <a:headEnd/>
              <a:tailEnd/>
            </a:ln>
          </p:spPr>
          <p:txBody>
            <a:bodyPr/>
            <a:lstStyle/>
            <a:p>
              <a:endParaRPr lang="en-GB"/>
            </a:p>
          </p:txBody>
        </p:sp>
        <p:sp>
          <p:nvSpPr>
            <p:cNvPr id="379584" name="Line 2752"/>
            <p:cNvSpPr>
              <a:spLocks noChangeShapeType="1"/>
            </p:cNvSpPr>
            <p:nvPr/>
          </p:nvSpPr>
          <p:spPr bwMode="auto">
            <a:xfrm>
              <a:off x="4054" y="2034"/>
              <a:ext cx="6" cy="1"/>
            </a:xfrm>
            <a:prstGeom prst="line">
              <a:avLst/>
            </a:prstGeom>
            <a:noFill/>
            <a:ln w="28575">
              <a:solidFill>
                <a:srgbClr val="FF00FF"/>
              </a:solidFill>
              <a:round/>
              <a:headEnd/>
              <a:tailEnd/>
            </a:ln>
          </p:spPr>
          <p:txBody>
            <a:bodyPr/>
            <a:lstStyle/>
            <a:p>
              <a:endParaRPr lang="en-GB"/>
            </a:p>
          </p:txBody>
        </p:sp>
        <p:sp>
          <p:nvSpPr>
            <p:cNvPr id="379585" name="Line 2753"/>
            <p:cNvSpPr>
              <a:spLocks noChangeShapeType="1"/>
            </p:cNvSpPr>
            <p:nvPr/>
          </p:nvSpPr>
          <p:spPr bwMode="auto">
            <a:xfrm>
              <a:off x="4060" y="2034"/>
              <a:ext cx="12" cy="1"/>
            </a:xfrm>
            <a:prstGeom prst="line">
              <a:avLst/>
            </a:prstGeom>
            <a:noFill/>
            <a:ln w="28575">
              <a:solidFill>
                <a:srgbClr val="FF00FF"/>
              </a:solidFill>
              <a:round/>
              <a:headEnd/>
              <a:tailEnd/>
            </a:ln>
          </p:spPr>
          <p:txBody>
            <a:bodyPr/>
            <a:lstStyle/>
            <a:p>
              <a:endParaRPr lang="en-GB"/>
            </a:p>
          </p:txBody>
        </p:sp>
        <p:sp>
          <p:nvSpPr>
            <p:cNvPr id="379586" name="Line 2754"/>
            <p:cNvSpPr>
              <a:spLocks noChangeShapeType="1"/>
            </p:cNvSpPr>
            <p:nvPr/>
          </p:nvSpPr>
          <p:spPr bwMode="auto">
            <a:xfrm>
              <a:off x="4072" y="2034"/>
              <a:ext cx="13" cy="1"/>
            </a:xfrm>
            <a:prstGeom prst="line">
              <a:avLst/>
            </a:prstGeom>
            <a:noFill/>
            <a:ln w="28575">
              <a:solidFill>
                <a:srgbClr val="FF00FF"/>
              </a:solidFill>
              <a:round/>
              <a:headEnd/>
              <a:tailEnd/>
            </a:ln>
          </p:spPr>
          <p:txBody>
            <a:bodyPr/>
            <a:lstStyle/>
            <a:p>
              <a:endParaRPr lang="en-GB"/>
            </a:p>
          </p:txBody>
        </p:sp>
        <p:sp>
          <p:nvSpPr>
            <p:cNvPr id="379587" name="Line 2755"/>
            <p:cNvSpPr>
              <a:spLocks noChangeShapeType="1"/>
            </p:cNvSpPr>
            <p:nvPr/>
          </p:nvSpPr>
          <p:spPr bwMode="auto">
            <a:xfrm>
              <a:off x="4085" y="2034"/>
              <a:ext cx="6" cy="1"/>
            </a:xfrm>
            <a:prstGeom prst="line">
              <a:avLst/>
            </a:prstGeom>
            <a:noFill/>
            <a:ln w="28575">
              <a:solidFill>
                <a:srgbClr val="FF00FF"/>
              </a:solidFill>
              <a:round/>
              <a:headEnd/>
              <a:tailEnd/>
            </a:ln>
          </p:spPr>
          <p:txBody>
            <a:bodyPr/>
            <a:lstStyle/>
            <a:p>
              <a:endParaRPr lang="en-GB"/>
            </a:p>
          </p:txBody>
        </p:sp>
        <p:sp>
          <p:nvSpPr>
            <p:cNvPr id="379588" name="Line 2756"/>
            <p:cNvSpPr>
              <a:spLocks noChangeShapeType="1"/>
            </p:cNvSpPr>
            <p:nvPr/>
          </p:nvSpPr>
          <p:spPr bwMode="auto">
            <a:xfrm>
              <a:off x="4091" y="2034"/>
              <a:ext cx="12" cy="1"/>
            </a:xfrm>
            <a:prstGeom prst="line">
              <a:avLst/>
            </a:prstGeom>
            <a:noFill/>
            <a:ln w="28575">
              <a:solidFill>
                <a:srgbClr val="FF00FF"/>
              </a:solidFill>
              <a:round/>
              <a:headEnd/>
              <a:tailEnd/>
            </a:ln>
          </p:spPr>
          <p:txBody>
            <a:bodyPr/>
            <a:lstStyle/>
            <a:p>
              <a:endParaRPr lang="en-GB"/>
            </a:p>
          </p:txBody>
        </p:sp>
        <p:sp>
          <p:nvSpPr>
            <p:cNvPr id="379589" name="Line 2757"/>
            <p:cNvSpPr>
              <a:spLocks noChangeShapeType="1"/>
            </p:cNvSpPr>
            <p:nvPr/>
          </p:nvSpPr>
          <p:spPr bwMode="auto">
            <a:xfrm>
              <a:off x="4103" y="2034"/>
              <a:ext cx="12" cy="1"/>
            </a:xfrm>
            <a:prstGeom prst="line">
              <a:avLst/>
            </a:prstGeom>
            <a:noFill/>
            <a:ln w="28575">
              <a:solidFill>
                <a:srgbClr val="FF00FF"/>
              </a:solidFill>
              <a:round/>
              <a:headEnd/>
              <a:tailEnd/>
            </a:ln>
          </p:spPr>
          <p:txBody>
            <a:bodyPr/>
            <a:lstStyle/>
            <a:p>
              <a:endParaRPr lang="en-GB"/>
            </a:p>
          </p:txBody>
        </p:sp>
        <p:sp>
          <p:nvSpPr>
            <p:cNvPr id="379590" name="Line 2758"/>
            <p:cNvSpPr>
              <a:spLocks noChangeShapeType="1"/>
            </p:cNvSpPr>
            <p:nvPr/>
          </p:nvSpPr>
          <p:spPr bwMode="auto">
            <a:xfrm>
              <a:off x="4115" y="2034"/>
              <a:ext cx="6" cy="1"/>
            </a:xfrm>
            <a:prstGeom prst="line">
              <a:avLst/>
            </a:prstGeom>
            <a:noFill/>
            <a:ln w="28575">
              <a:solidFill>
                <a:srgbClr val="FF00FF"/>
              </a:solidFill>
              <a:round/>
              <a:headEnd/>
              <a:tailEnd/>
            </a:ln>
          </p:spPr>
          <p:txBody>
            <a:bodyPr/>
            <a:lstStyle/>
            <a:p>
              <a:endParaRPr lang="en-GB"/>
            </a:p>
          </p:txBody>
        </p:sp>
        <p:sp>
          <p:nvSpPr>
            <p:cNvPr id="379591" name="Line 2759"/>
            <p:cNvSpPr>
              <a:spLocks noChangeShapeType="1"/>
            </p:cNvSpPr>
            <p:nvPr/>
          </p:nvSpPr>
          <p:spPr bwMode="auto">
            <a:xfrm>
              <a:off x="4121" y="2034"/>
              <a:ext cx="12" cy="1"/>
            </a:xfrm>
            <a:prstGeom prst="line">
              <a:avLst/>
            </a:prstGeom>
            <a:noFill/>
            <a:ln w="28575">
              <a:solidFill>
                <a:srgbClr val="FF00FF"/>
              </a:solidFill>
              <a:round/>
              <a:headEnd/>
              <a:tailEnd/>
            </a:ln>
          </p:spPr>
          <p:txBody>
            <a:bodyPr/>
            <a:lstStyle/>
            <a:p>
              <a:endParaRPr lang="en-GB"/>
            </a:p>
          </p:txBody>
        </p:sp>
        <p:sp>
          <p:nvSpPr>
            <p:cNvPr id="379592" name="Line 2760"/>
            <p:cNvSpPr>
              <a:spLocks noChangeShapeType="1"/>
            </p:cNvSpPr>
            <p:nvPr/>
          </p:nvSpPr>
          <p:spPr bwMode="auto">
            <a:xfrm>
              <a:off x="4133" y="2034"/>
              <a:ext cx="13" cy="1"/>
            </a:xfrm>
            <a:prstGeom prst="line">
              <a:avLst/>
            </a:prstGeom>
            <a:noFill/>
            <a:ln w="28575">
              <a:solidFill>
                <a:srgbClr val="FF00FF"/>
              </a:solidFill>
              <a:round/>
              <a:headEnd/>
              <a:tailEnd/>
            </a:ln>
          </p:spPr>
          <p:txBody>
            <a:bodyPr/>
            <a:lstStyle/>
            <a:p>
              <a:endParaRPr lang="en-GB"/>
            </a:p>
          </p:txBody>
        </p:sp>
        <p:sp>
          <p:nvSpPr>
            <p:cNvPr id="379593" name="Line 2761"/>
            <p:cNvSpPr>
              <a:spLocks noChangeShapeType="1"/>
            </p:cNvSpPr>
            <p:nvPr/>
          </p:nvSpPr>
          <p:spPr bwMode="auto">
            <a:xfrm>
              <a:off x="4146" y="2034"/>
              <a:ext cx="6" cy="1"/>
            </a:xfrm>
            <a:prstGeom prst="line">
              <a:avLst/>
            </a:prstGeom>
            <a:noFill/>
            <a:ln w="28575">
              <a:solidFill>
                <a:srgbClr val="FF00FF"/>
              </a:solidFill>
              <a:round/>
              <a:headEnd/>
              <a:tailEnd/>
            </a:ln>
          </p:spPr>
          <p:txBody>
            <a:bodyPr/>
            <a:lstStyle/>
            <a:p>
              <a:endParaRPr lang="en-GB"/>
            </a:p>
          </p:txBody>
        </p:sp>
        <p:sp>
          <p:nvSpPr>
            <p:cNvPr id="379594" name="Line 2762"/>
            <p:cNvSpPr>
              <a:spLocks noChangeShapeType="1"/>
            </p:cNvSpPr>
            <p:nvPr/>
          </p:nvSpPr>
          <p:spPr bwMode="auto">
            <a:xfrm>
              <a:off x="4152" y="2034"/>
              <a:ext cx="12" cy="1"/>
            </a:xfrm>
            <a:prstGeom prst="line">
              <a:avLst/>
            </a:prstGeom>
            <a:noFill/>
            <a:ln w="28575">
              <a:solidFill>
                <a:srgbClr val="FF00FF"/>
              </a:solidFill>
              <a:round/>
              <a:headEnd/>
              <a:tailEnd/>
            </a:ln>
          </p:spPr>
          <p:txBody>
            <a:bodyPr/>
            <a:lstStyle/>
            <a:p>
              <a:endParaRPr lang="en-GB"/>
            </a:p>
          </p:txBody>
        </p:sp>
        <p:sp>
          <p:nvSpPr>
            <p:cNvPr id="379595" name="Line 2763"/>
            <p:cNvSpPr>
              <a:spLocks noChangeShapeType="1"/>
            </p:cNvSpPr>
            <p:nvPr/>
          </p:nvSpPr>
          <p:spPr bwMode="auto">
            <a:xfrm>
              <a:off x="4164" y="2034"/>
              <a:ext cx="12" cy="1"/>
            </a:xfrm>
            <a:prstGeom prst="line">
              <a:avLst/>
            </a:prstGeom>
            <a:noFill/>
            <a:ln w="28575">
              <a:solidFill>
                <a:srgbClr val="FF00FF"/>
              </a:solidFill>
              <a:round/>
              <a:headEnd/>
              <a:tailEnd/>
            </a:ln>
          </p:spPr>
          <p:txBody>
            <a:bodyPr/>
            <a:lstStyle/>
            <a:p>
              <a:endParaRPr lang="en-GB"/>
            </a:p>
          </p:txBody>
        </p:sp>
        <p:sp>
          <p:nvSpPr>
            <p:cNvPr id="379596" name="Line 2764"/>
            <p:cNvSpPr>
              <a:spLocks noChangeShapeType="1"/>
            </p:cNvSpPr>
            <p:nvPr/>
          </p:nvSpPr>
          <p:spPr bwMode="auto">
            <a:xfrm>
              <a:off x="4176" y="2034"/>
              <a:ext cx="6" cy="1"/>
            </a:xfrm>
            <a:prstGeom prst="line">
              <a:avLst/>
            </a:prstGeom>
            <a:noFill/>
            <a:ln w="28575">
              <a:solidFill>
                <a:srgbClr val="FF00FF"/>
              </a:solidFill>
              <a:round/>
              <a:headEnd/>
              <a:tailEnd/>
            </a:ln>
          </p:spPr>
          <p:txBody>
            <a:bodyPr/>
            <a:lstStyle/>
            <a:p>
              <a:endParaRPr lang="en-GB"/>
            </a:p>
          </p:txBody>
        </p:sp>
        <p:sp>
          <p:nvSpPr>
            <p:cNvPr id="379597" name="Line 2765"/>
            <p:cNvSpPr>
              <a:spLocks noChangeShapeType="1"/>
            </p:cNvSpPr>
            <p:nvPr/>
          </p:nvSpPr>
          <p:spPr bwMode="auto">
            <a:xfrm>
              <a:off x="4182" y="2034"/>
              <a:ext cx="13" cy="1"/>
            </a:xfrm>
            <a:prstGeom prst="line">
              <a:avLst/>
            </a:prstGeom>
            <a:noFill/>
            <a:ln w="28575">
              <a:solidFill>
                <a:srgbClr val="FF00FF"/>
              </a:solidFill>
              <a:round/>
              <a:headEnd/>
              <a:tailEnd/>
            </a:ln>
          </p:spPr>
          <p:txBody>
            <a:bodyPr/>
            <a:lstStyle/>
            <a:p>
              <a:endParaRPr lang="en-GB"/>
            </a:p>
          </p:txBody>
        </p:sp>
        <p:sp>
          <p:nvSpPr>
            <p:cNvPr id="379598" name="Line 2766"/>
            <p:cNvSpPr>
              <a:spLocks noChangeShapeType="1"/>
            </p:cNvSpPr>
            <p:nvPr/>
          </p:nvSpPr>
          <p:spPr bwMode="auto">
            <a:xfrm>
              <a:off x="4195" y="2034"/>
              <a:ext cx="12" cy="1"/>
            </a:xfrm>
            <a:prstGeom prst="line">
              <a:avLst/>
            </a:prstGeom>
            <a:noFill/>
            <a:ln w="28575">
              <a:solidFill>
                <a:srgbClr val="FF00FF"/>
              </a:solidFill>
              <a:round/>
              <a:headEnd/>
              <a:tailEnd/>
            </a:ln>
          </p:spPr>
          <p:txBody>
            <a:bodyPr/>
            <a:lstStyle/>
            <a:p>
              <a:endParaRPr lang="en-GB"/>
            </a:p>
          </p:txBody>
        </p:sp>
        <p:sp>
          <p:nvSpPr>
            <p:cNvPr id="379599" name="Line 2767"/>
            <p:cNvSpPr>
              <a:spLocks noChangeShapeType="1"/>
            </p:cNvSpPr>
            <p:nvPr/>
          </p:nvSpPr>
          <p:spPr bwMode="auto">
            <a:xfrm>
              <a:off x="4207" y="2034"/>
              <a:ext cx="6" cy="1"/>
            </a:xfrm>
            <a:prstGeom prst="line">
              <a:avLst/>
            </a:prstGeom>
            <a:noFill/>
            <a:ln w="28575">
              <a:solidFill>
                <a:srgbClr val="FF00FF"/>
              </a:solidFill>
              <a:round/>
              <a:headEnd/>
              <a:tailEnd/>
            </a:ln>
          </p:spPr>
          <p:txBody>
            <a:bodyPr/>
            <a:lstStyle/>
            <a:p>
              <a:endParaRPr lang="en-GB"/>
            </a:p>
          </p:txBody>
        </p:sp>
        <p:sp>
          <p:nvSpPr>
            <p:cNvPr id="379600" name="Line 2768"/>
            <p:cNvSpPr>
              <a:spLocks noChangeShapeType="1"/>
            </p:cNvSpPr>
            <p:nvPr/>
          </p:nvSpPr>
          <p:spPr bwMode="auto">
            <a:xfrm>
              <a:off x="4213" y="2034"/>
              <a:ext cx="12" cy="1"/>
            </a:xfrm>
            <a:prstGeom prst="line">
              <a:avLst/>
            </a:prstGeom>
            <a:noFill/>
            <a:ln w="28575">
              <a:solidFill>
                <a:srgbClr val="FF00FF"/>
              </a:solidFill>
              <a:round/>
              <a:headEnd/>
              <a:tailEnd/>
            </a:ln>
          </p:spPr>
          <p:txBody>
            <a:bodyPr/>
            <a:lstStyle/>
            <a:p>
              <a:endParaRPr lang="en-GB"/>
            </a:p>
          </p:txBody>
        </p:sp>
        <p:sp>
          <p:nvSpPr>
            <p:cNvPr id="379601" name="Line 2769"/>
            <p:cNvSpPr>
              <a:spLocks noChangeShapeType="1"/>
            </p:cNvSpPr>
            <p:nvPr/>
          </p:nvSpPr>
          <p:spPr bwMode="auto">
            <a:xfrm>
              <a:off x="4225" y="2034"/>
              <a:ext cx="12" cy="6"/>
            </a:xfrm>
            <a:prstGeom prst="line">
              <a:avLst/>
            </a:prstGeom>
            <a:noFill/>
            <a:ln w="28575">
              <a:solidFill>
                <a:srgbClr val="FF00FF"/>
              </a:solidFill>
              <a:round/>
              <a:headEnd/>
              <a:tailEnd/>
            </a:ln>
          </p:spPr>
          <p:txBody>
            <a:bodyPr/>
            <a:lstStyle/>
            <a:p>
              <a:endParaRPr lang="en-GB"/>
            </a:p>
          </p:txBody>
        </p:sp>
        <p:sp>
          <p:nvSpPr>
            <p:cNvPr id="379602" name="Line 2770"/>
            <p:cNvSpPr>
              <a:spLocks noChangeShapeType="1"/>
            </p:cNvSpPr>
            <p:nvPr/>
          </p:nvSpPr>
          <p:spPr bwMode="auto">
            <a:xfrm>
              <a:off x="4237" y="2040"/>
              <a:ext cx="7" cy="1"/>
            </a:xfrm>
            <a:prstGeom prst="line">
              <a:avLst/>
            </a:prstGeom>
            <a:noFill/>
            <a:ln w="28575">
              <a:solidFill>
                <a:srgbClr val="FF00FF"/>
              </a:solidFill>
              <a:round/>
              <a:headEnd/>
              <a:tailEnd/>
            </a:ln>
          </p:spPr>
          <p:txBody>
            <a:bodyPr/>
            <a:lstStyle/>
            <a:p>
              <a:endParaRPr lang="en-GB"/>
            </a:p>
          </p:txBody>
        </p:sp>
        <p:sp>
          <p:nvSpPr>
            <p:cNvPr id="379603" name="Line 2771"/>
            <p:cNvSpPr>
              <a:spLocks noChangeShapeType="1"/>
            </p:cNvSpPr>
            <p:nvPr/>
          </p:nvSpPr>
          <p:spPr bwMode="auto">
            <a:xfrm>
              <a:off x="4244" y="2040"/>
              <a:ext cx="12" cy="1"/>
            </a:xfrm>
            <a:prstGeom prst="line">
              <a:avLst/>
            </a:prstGeom>
            <a:noFill/>
            <a:ln w="28575">
              <a:solidFill>
                <a:srgbClr val="FF00FF"/>
              </a:solidFill>
              <a:round/>
              <a:headEnd/>
              <a:tailEnd/>
            </a:ln>
          </p:spPr>
          <p:txBody>
            <a:bodyPr/>
            <a:lstStyle/>
            <a:p>
              <a:endParaRPr lang="en-GB"/>
            </a:p>
          </p:txBody>
        </p:sp>
        <p:sp>
          <p:nvSpPr>
            <p:cNvPr id="379604" name="Line 2772"/>
            <p:cNvSpPr>
              <a:spLocks noChangeShapeType="1"/>
            </p:cNvSpPr>
            <p:nvPr/>
          </p:nvSpPr>
          <p:spPr bwMode="auto">
            <a:xfrm>
              <a:off x="4256" y="2040"/>
              <a:ext cx="12" cy="1"/>
            </a:xfrm>
            <a:prstGeom prst="line">
              <a:avLst/>
            </a:prstGeom>
            <a:noFill/>
            <a:ln w="28575">
              <a:solidFill>
                <a:srgbClr val="FF00FF"/>
              </a:solidFill>
              <a:round/>
              <a:headEnd/>
              <a:tailEnd/>
            </a:ln>
          </p:spPr>
          <p:txBody>
            <a:bodyPr/>
            <a:lstStyle/>
            <a:p>
              <a:endParaRPr lang="en-GB"/>
            </a:p>
          </p:txBody>
        </p:sp>
        <p:sp>
          <p:nvSpPr>
            <p:cNvPr id="379605" name="Line 2773"/>
            <p:cNvSpPr>
              <a:spLocks noChangeShapeType="1"/>
            </p:cNvSpPr>
            <p:nvPr/>
          </p:nvSpPr>
          <p:spPr bwMode="auto">
            <a:xfrm>
              <a:off x="4268" y="2040"/>
              <a:ext cx="6" cy="1"/>
            </a:xfrm>
            <a:prstGeom prst="line">
              <a:avLst/>
            </a:prstGeom>
            <a:noFill/>
            <a:ln w="28575">
              <a:solidFill>
                <a:srgbClr val="FF00FF"/>
              </a:solidFill>
              <a:round/>
              <a:headEnd/>
              <a:tailEnd/>
            </a:ln>
          </p:spPr>
          <p:txBody>
            <a:bodyPr/>
            <a:lstStyle/>
            <a:p>
              <a:endParaRPr lang="en-GB"/>
            </a:p>
          </p:txBody>
        </p:sp>
        <p:sp>
          <p:nvSpPr>
            <p:cNvPr id="379606" name="Line 2774"/>
            <p:cNvSpPr>
              <a:spLocks noChangeShapeType="1"/>
            </p:cNvSpPr>
            <p:nvPr/>
          </p:nvSpPr>
          <p:spPr bwMode="auto">
            <a:xfrm>
              <a:off x="4274" y="2040"/>
              <a:ext cx="12" cy="1"/>
            </a:xfrm>
            <a:prstGeom prst="line">
              <a:avLst/>
            </a:prstGeom>
            <a:noFill/>
            <a:ln w="28575">
              <a:solidFill>
                <a:srgbClr val="FF00FF"/>
              </a:solidFill>
              <a:round/>
              <a:headEnd/>
              <a:tailEnd/>
            </a:ln>
          </p:spPr>
          <p:txBody>
            <a:bodyPr/>
            <a:lstStyle/>
            <a:p>
              <a:endParaRPr lang="en-GB"/>
            </a:p>
          </p:txBody>
        </p:sp>
        <p:sp>
          <p:nvSpPr>
            <p:cNvPr id="379607" name="Line 2775"/>
            <p:cNvSpPr>
              <a:spLocks noChangeShapeType="1"/>
            </p:cNvSpPr>
            <p:nvPr/>
          </p:nvSpPr>
          <p:spPr bwMode="auto">
            <a:xfrm>
              <a:off x="4286" y="2040"/>
              <a:ext cx="13" cy="1"/>
            </a:xfrm>
            <a:prstGeom prst="line">
              <a:avLst/>
            </a:prstGeom>
            <a:noFill/>
            <a:ln w="28575">
              <a:solidFill>
                <a:srgbClr val="FF00FF"/>
              </a:solidFill>
              <a:round/>
              <a:headEnd/>
              <a:tailEnd/>
            </a:ln>
          </p:spPr>
          <p:txBody>
            <a:bodyPr/>
            <a:lstStyle/>
            <a:p>
              <a:endParaRPr lang="en-GB"/>
            </a:p>
          </p:txBody>
        </p:sp>
        <p:sp>
          <p:nvSpPr>
            <p:cNvPr id="379608" name="Line 2776"/>
            <p:cNvSpPr>
              <a:spLocks noChangeShapeType="1"/>
            </p:cNvSpPr>
            <p:nvPr/>
          </p:nvSpPr>
          <p:spPr bwMode="auto">
            <a:xfrm>
              <a:off x="4299" y="2040"/>
              <a:ext cx="6" cy="1"/>
            </a:xfrm>
            <a:prstGeom prst="line">
              <a:avLst/>
            </a:prstGeom>
            <a:noFill/>
            <a:ln w="28575">
              <a:solidFill>
                <a:srgbClr val="FF00FF"/>
              </a:solidFill>
              <a:round/>
              <a:headEnd/>
              <a:tailEnd/>
            </a:ln>
          </p:spPr>
          <p:txBody>
            <a:bodyPr/>
            <a:lstStyle/>
            <a:p>
              <a:endParaRPr lang="en-GB"/>
            </a:p>
          </p:txBody>
        </p:sp>
        <p:sp>
          <p:nvSpPr>
            <p:cNvPr id="379609" name="Line 2777"/>
            <p:cNvSpPr>
              <a:spLocks noChangeShapeType="1"/>
            </p:cNvSpPr>
            <p:nvPr/>
          </p:nvSpPr>
          <p:spPr bwMode="auto">
            <a:xfrm>
              <a:off x="4305" y="2040"/>
              <a:ext cx="12" cy="1"/>
            </a:xfrm>
            <a:prstGeom prst="line">
              <a:avLst/>
            </a:prstGeom>
            <a:noFill/>
            <a:ln w="28575">
              <a:solidFill>
                <a:srgbClr val="FF00FF"/>
              </a:solidFill>
              <a:round/>
              <a:headEnd/>
              <a:tailEnd/>
            </a:ln>
          </p:spPr>
          <p:txBody>
            <a:bodyPr/>
            <a:lstStyle/>
            <a:p>
              <a:endParaRPr lang="en-GB"/>
            </a:p>
          </p:txBody>
        </p:sp>
        <p:sp>
          <p:nvSpPr>
            <p:cNvPr id="379610" name="Line 2778"/>
            <p:cNvSpPr>
              <a:spLocks noChangeShapeType="1"/>
            </p:cNvSpPr>
            <p:nvPr/>
          </p:nvSpPr>
          <p:spPr bwMode="auto">
            <a:xfrm>
              <a:off x="4317" y="2040"/>
              <a:ext cx="12" cy="1"/>
            </a:xfrm>
            <a:prstGeom prst="line">
              <a:avLst/>
            </a:prstGeom>
            <a:noFill/>
            <a:ln w="28575">
              <a:solidFill>
                <a:srgbClr val="FF00FF"/>
              </a:solidFill>
              <a:round/>
              <a:headEnd/>
              <a:tailEnd/>
            </a:ln>
          </p:spPr>
          <p:txBody>
            <a:bodyPr/>
            <a:lstStyle/>
            <a:p>
              <a:endParaRPr lang="en-GB"/>
            </a:p>
          </p:txBody>
        </p:sp>
        <p:sp>
          <p:nvSpPr>
            <p:cNvPr id="379611" name="Line 2779"/>
            <p:cNvSpPr>
              <a:spLocks noChangeShapeType="1"/>
            </p:cNvSpPr>
            <p:nvPr/>
          </p:nvSpPr>
          <p:spPr bwMode="auto">
            <a:xfrm>
              <a:off x="4329" y="2040"/>
              <a:ext cx="6" cy="1"/>
            </a:xfrm>
            <a:prstGeom prst="line">
              <a:avLst/>
            </a:prstGeom>
            <a:noFill/>
            <a:ln w="28575">
              <a:solidFill>
                <a:srgbClr val="FF00FF"/>
              </a:solidFill>
              <a:round/>
              <a:headEnd/>
              <a:tailEnd/>
            </a:ln>
          </p:spPr>
          <p:txBody>
            <a:bodyPr/>
            <a:lstStyle/>
            <a:p>
              <a:endParaRPr lang="en-GB"/>
            </a:p>
          </p:txBody>
        </p:sp>
        <p:sp>
          <p:nvSpPr>
            <p:cNvPr id="379612" name="Line 2780"/>
            <p:cNvSpPr>
              <a:spLocks noChangeShapeType="1"/>
            </p:cNvSpPr>
            <p:nvPr/>
          </p:nvSpPr>
          <p:spPr bwMode="auto">
            <a:xfrm>
              <a:off x="4335" y="2040"/>
              <a:ext cx="13" cy="1"/>
            </a:xfrm>
            <a:prstGeom prst="line">
              <a:avLst/>
            </a:prstGeom>
            <a:noFill/>
            <a:ln w="28575">
              <a:solidFill>
                <a:srgbClr val="FF00FF"/>
              </a:solidFill>
              <a:round/>
              <a:headEnd/>
              <a:tailEnd/>
            </a:ln>
          </p:spPr>
          <p:txBody>
            <a:bodyPr/>
            <a:lstStyle/>
            <a:p>
              <a:endParaRPr lang="en-GB"/>
            </a:p>
          </p:txBody>
        </p:sp>
        <p:sp>
          <p:nvSpPr>
            <p:cNvPr id="379613" name="Line 2781"/>
            <p:cNvSpPr>
              <a:spLocks noChangeShapeType="1"/>
            </p:cNvSpPr>
            <p:nvPr/>
          </p:nvSpPr>
          <p:spPr bwMode="auto">
            <a:xfrm>
              <a:off x="4348" y="2040"/>
              <a:ext cx="6" cy="1"/>
            </a:xfrm>
            <a:prstGeom prst="line">
              <a:avLst/>
            </a:prstGeom>
            <a:noFill/>
            <a:ln w="28575">
              <a:solidFill>
                <a:srgbClr val="FF00FF"/>
              </a:solidFill>
              <a:round/>
              <a:headEnd/>
              <a:tailEnd/>
            </a:ln>
          </p:spPr>
          <p:txBody>
            <a:bodyPr/>
            <a:lstStyle/>
            <a:p>
              <a:endParaRPr lang="en-GB"/>
            </a:p>
          </p:txBody>
        </p:sp>
        <p:sp>
          <p:nvSpPr>
            <p:cNvPr id="379614" name="Line 2782"/>
            <p:cNvSpPr>
              <a:spLocks noChangeShapeType="1"/>
            </p:cNvSpPr>
            <p:nvPr/>
          </p:nvSpPr>
          <p:spPr bwMode="auto">
            <a:xfrm>
              <a:off x="4354" y="2040"/>
              <a:ext cx="12" cy="1"/>
            </a:xfrm>
            <a:prstGeom prst="line">
              <a:avLst/>
            </a:prstGeom>
            <a:noFill/>
            <a:ln w="28575">
              <a:solidFill>
                <a:srgbClr val="FF00FF"/>
              </a:solidFill>
              <a:round/>
              <a:headEnd/>
              <a:tailEnd/>
            </a:ln>
          </p:spPr>
          <p:txBody>
            <a:bodyPr/>
            <a:lstStyle/>
            <a:p>
              <a:endParaRPr lang="en-GB"/>
            </a:p>
          </p:txBody>
        </p:sp>
        <p:sp>
          <p:nvSpPr>
            <p:cNvPr id="379615" name="Line 2783"/>
            <p:cNvSpPr>
              <a:spLocks noChangeShapeType="1"/>
            </p:cNvSpPr>
            <p:nvPr/>
          </p:nvSpPr>
          <p:spPr bwMode="auto">
            <a:xfrm>
              <a:off x="4366" y="2040"/>
              <a:ext cx="12" cy="1"/>
            </a:xfrm>
            <a:prstGeom prst="line">
              <a:avLst/>
            </a:prstGeom>
            <a:noFill/>
            <a:ln w="28575">
              <a:solidFill>
                <a:srgbClr val="FF00FF"/>
              </a:solidFill>
              <a:round/>
              <a:headEnd/>
              <a:tailEnd/>
            </a:ln>
          </p:spPr>
          <p:txBody>
            <a:bodyPr/>
            <a:lstStyle/>
            <a:p>
              <a:endParaRPr lang="en-GB"/>
            </a:p>
          </p:txBody>
        </p:sp>
        <p:sp>
          <p:nvSpPr>
            <p:cNvPr id="379616" name="Line 2784"/>
            <p:cNvSpPr>
              <a:spLocks noChangeShapeType="1"/>
            </p:cNvSpPr>
            <p:nvPr/>
          </p:nvSpPr>
          <p:spPr bwMode="auto">
            <a:xfrm>
              <a:off x="4378" y="2040"/>
              <a:ext cx="6" cy="1"/>
            </a:xfrm>
            <a:prstGeom prst="line">
              <a:avLst/>
            </a:prstGeom>
            <a:noFill/>
            <a:ln w="28575">
              <a:solidFill>
                <a:srgbClr val="FF00FF"/>
              </a:solidFill>
              <a:round/>
              <a:headEnd/>
              <a:tailEnd/>
            </a:ln>
          </p:spPr>
          <p:txBody>
            <a:bodyPr/>
            <a:lstStyle/>
            <a:p>
              <a:endParaRPr lang="en-GB"/>
            </a:p>
          </p:txBody>
        </p:sp>
        <p:sp>
          <p:nvSpPr>
            <p:cNvPr id="379617" name="Line 2785"/>
            <p:cNvSpPr>
              <a:spLocks noChangeShapeType="1"/>
            </p:cNvSpPr>
            <p:nvPr/>
          </p:nvSpPr>
          <p:spPr bwMode="auto">
            <a:xfrm>
              <a:off x="4384" y="2040"/>
              <a:ext cx="13" cy="1"/>
            </a:xfrm>
            <a:prstGeom prst="line">
              <a:avLst/>
            </a:prstGeom>
            <a:noFill/>
            <a:ln w="28575">
              <a:solidFill>
                <a:srgbClr val="FF00FF"/>
              </a:solidFill>
              <a:round/>
              <a:headEnd/>
              <a:tailEnd/>
            </a:ln>
          </p:spPr>
          <p:txBody>
            <a:bodyPr/>
            <a:lstStyle/>
            <a:p>
              <a:endParaRPr lang="en-GB"/>
            </a:p>
          </p:txBody>
        </p:sp>
        <p:sp>
          <p:nvSpPr>
            <p:cNvPr id="379618" name="Line 2786"/>
            <p:cNvSpPr>
              <a:spLocks noChangeShapeType="1"/>
            </p:cNvSpPr>
            <p:nvPr/>
          </p:nvSpPr>
          <p:spPr bwMode="auto">
            <a:xfrm>
              <a:off x="4397" y="2040"/>
              <a:ext cx="12" cy="1"/>
            </a:xfrm>
            <a:prstGeom prst="line">
              <a:avLst/>
            </a:prstGeom>
            <a:noFill/>
            <a:ln w="28575">
              <a:solidFill>
                <a:srgbClr val="FF00FF"/>
              </a:solidFill>
              <a:round/>
              <a:headEnd/>
              <a:tailEnd/>
            </a:ln>
          </p:spPr>
          <p:txBody>
            <a:bodyPr/>
            <a:lstStyle/>
            <a:p>
              <a:endParaRPr lang="en-GB"/>
            </a:p>
          </p:txBody>
        </p:sp>
        <p:sp>
          <p:nvSpPr>
            <p:cNvPr id="379619" name="Line 2787"/>
            <p:cNvSpPr>
              <a:spLocks noChangeShapeType="1"/>
            </p:cNvSpPr>
            <p:nvPr/>
          </p:nvSpPr>
          <p:spPr bwMode="auto">
            <a:xfrm>
              <a:off x="4409" y="2040"/>
              <a:ext cx="6" cy="1"/>
            </a:xfrm>
            <a:prstGeom prst="line">
              <a:avLst/>
            </a:prstGeom>
            <a:noFill/>
            <a:ln w="28575">
              <a:solidFill>
                <a:srgbClr val="FF00FF"/>
              </a:solidFill>
              <a:round/>
              <a:headEnd/>
              <a:tailEnd/>
            </a:ln>
          </p:spPr>
          <p:txBody>
            <a:bodyPr/>
            <a:lstStyle/>
            <a:p>
              <a:endParaRPr lang="en-GB"/>
            </a:p>
          </p:txBody>
        </p:sp>
        <p:sp>
          <p:nvSpPr>
            <p:cNvPr id="379620" name="Line 2788"/>
            <p:cNvSpPr>
              <a:spLocks noChangeShapeType="1"/>
            </p:cNvSpPr>
            <p:nvPr/>
          </p:nvSpPr>
          <p:spPr bwMode="auto">
            <a:xfrm>
              <a:off x="4415" y="2040"/>
              <a:ext cx="12" cy="1"/>
            </a:xfrm>
            <a:prstGeom prst="line">
              <a:avLst/>
            </a:prstGeom>
            <a:noFill/>
            <a:ln w="28575">
              <a:solidFill>
                <a:srgbClr val="FF00FF"/>
              </a:solidFill>
              <a:round/>
              <a:headEnd/>
              <a:tailEnd/>
            </a:ln>
          </p:spPr>
          <p:txBody>
            <a:bodyPr/>
            <a:lstStyle/>
            <a:p>
              <a:endParaRPr lang="en-GB"/>
            </a:p>
          </p:txBody>
        </p:sp>
        <p:sp>
          <p:nvSpPr>
            <p:cNvPr id="379621" name="Line 2789"/>
            <p:cNvSpPr>
              <a:spLocks noChangeShapeType="1"/>
            </p:cNvSpPr>
            <p:nvPr/>
          </p:nvSpPr>
          <p:spPr bwMode="auto">
            <a:xfrm>
              <a:off x="4427" y="2040"/>
              <a:ext cx="12" cy="1"/>
            </a:xfrm>
            <a:prstGeom prst="line">
              <a:avLst/>
            </a:prstGeom>
            <a:noFill/>
            <a:ln w="28575">
              <a:solidFill>
                <a:srgbClr val="FF00FF"/>
              </a:solidFill>
              <a:round/>
              <a:headEnd/>
              <a:tailEnd/>
            </a:ln>
          </p:spPr>
          <p:txBody>
            <a:bodyPr/>
            <a:lstStyle/>
            <a:p>
              <a:endParaRPr lang="en-GB"/>
            </a:p>
          </p:txBody>
        </p:sp>
        <p:sp>
          <p:nvSpPr>
            <p:cNvPr id="379622" name="Line 2790"/>
            <p:cNvSpPr>
              <a:spLocks noChangeShapeType="1"/>
            </p:cNvSpPr>
            <p:nvPr/>
          </p:nvSpPr>
          <p:spPr bwMode="auto">
            <a:xfrm>
              <a:off x="4439" y="2040"/>
              <a:ext cx="6" cy="1"/>
            </a:xfrm>
            <a:prstGeom prst="line">
              <a:avLst/>
            </a:prstGeom>
            <a:noFill/>
            <a:ln w="28575">
              <a:solidFill>
                <a:srgbClr val="FF00FF"/>
              </a:solidFill>
              <a:round/>
              <a:headEnd/>
              <a:tailEnd/>
            </a:ln>
          </p:spPr>
          <p:txBody>
            <a:bodyPr/>
            <a:lstStyle/>
            <a:p>
              <a:endParaRPr lang="en-GB"/>
            </a:p>
          </p:txBody>
        </p:sp>
        <p:sp>
          <p:nvSpPr>
            <p:cNvPr id="379623" name="Line 2791"/>
            <p:cNvSpPr>
              <a:spLocks noChangeShapeType="1"/>
            </p:cNvSpPr>
            <p:nvPr/>
          </p:nvSpPr>
          <p:spPr bwMode="auto">
            <a:xfrm>
              <a:off x="4445" y="2040"/>
              <a:ext cx="13" cy="1"/>
            </a:xfrm>
            <a:prstGeom prst="line">
              <a:avLst/>
            </a:prstGeom>
            <a:noFill/>
            <a:ln w="28575">
              <a:solidFill>
                <a:srgbClr val="FF00FF"/>
              </a:solidFill>
              <a:round/>
              <a:headEnd/>
              <a:tailEnd/>
            </a:ln>
          </p:spPr>
          <p:txBody>
            <a:bodyPr/>
            <a:lstStyle/>
            <a:p>
              <a:endParaRPr lang="en-GB"/>
            </a:p>
          </p:txBody>
        </p:sp>
        <p:sp>
          <p:nvSpPr>
            <p:cNvPr id="379624" name="Line 2792"/>
            <p:cNvSpPr>
              <a:spLocks noChangeShapeType="1"/>
            </p:cNvSpPr>
            <p:nvPr/>
          </p:nvSpPr>
          <p:spPr bwMode="auto">
            <a:xfrm>
              <a:off x="4458" y="2040"/>
              <a:ext cx="12" cy="1"/>
            </a:xfrm>
            <a:prstGeom prst="line">
              <a:avLst/>
            </a:prstGeom>
            <a:noFill/>
            <a:ln w="28575">
              <a:solidFill>
                <a:srgbClr val="FF00FF"/>
              </a:solidFill>
              <a:round/>
              <a:headEnd/>
              <a:tailEnd/>
            </a:ln>
          </p:spPr>
          <p:txBody>
            <a:bodyPr/>
            <a:lstStyle/>
            <a:p>
              <a:endParaRPr lang="en-GB"/>
            </a:p>
          </p:txBody>
        </p:sp>
        <p:sp>
          <p:nvSpPr>
            <p:cNvPr id="379625" name="Line 2793"/>
            <p:cNvSpPr>
              <a:spLocks noChangeShapeType="1"/>
            </p:cNvSpPr>
            <p:nvPr/>
          </p:nvSpPr>
          <p:spPr bwMode="auto">
            <a:xfrm>
              <a:off x="4470" y="2040"/>
              <a:ext cx="6" cy="1"/>
            </a:xfrm>
            <a:prstGeom prst="line">
              <a:avLst/>
            </a:prstGeom>
            <a:noFill/>
            <a:ln w="28575">
              <a:solidFill>
                <a:srgbClr val="FF00FF"/>
              </a:solidFill>
              <a:round/>
              <a:headEnd/>
              <a:tailEnd/>
            </a:ln>
          </p:spPr>
          <p:txBody>
            <a:bodyPr/>
            <a:lstStyle/>
            <a:p>
              <a:endParaRPr lang="en-GB"/>
            </a:p>
          </p:txBody>
        </p:sp>
        <p:sp>
          <p:nvSpPr>
            <p:cNvPr id="379626" name="Line 2794"/>
            <p:cNvSpPr>
              <a:spLocks noChangeShapeType="1"/>
            </p:cNvSpPr>
            <p:nvPr/>
          </p:nvSpPr>
          <p:spPr bwMode="auto">
            <a:xfrm>
              <a:off x="4476" y="2040"/>
              <a:ext cx="12" cy="1"/>
            </a:xfrm>
            <a:prstGeom prst="line">
              <a:avLst/>
            </a:prstGeom>
            <a:noFill/>
            <a:ln w="28575">
              <a:solidFill>
                <a:srgbClr val="FF00FF"/>
              </a:solidFill>
              <a:round/>
              <a:headEnd/>
              <a:tailEnd/>
            </a:ln>
          </p:spPr>
          <p:txBody>
            <a:bodyPr/>
            <a:lstStyle/>
            <a:p>
              <a:endParaRPr lang="en-GB"/>
            </a:p>
          </p:txBody>
        </p:sp>
        <p:sp>
          <p:nvSpPr>
            <p:cNvPr id="379627" name="Line 2795"/>
            <p:cNvSpPr>
              <a:spLocks noChangeShapeType="1"/>
            </p:cNvSpPr>
            <p:nvPr/>
          </p:nvSpPr>
          <p:spPr bwMode="auto">
            <a:xfrm>
              <a:off x="4488" y="2040"/>
              <a:ext cx="12" cy="1"/>
            </a:xfrm>
            <a:prstGeom prst="line">
              <a:avLst/>
            </a:prstGeom>
            <a:noFill/>
            <a:ln w="28575">
              <a:solidFill>
                <a:srgbClr val="FF00FF"/>
              </a:solidFill>
              <a:round/>
              <a:headEnd/>
              <a:tailEnd/>
            </a:ln>
          </p:spPr>
          <p:txBody>
            <a:bodyPr/>
            <a:lstStyle/>
            <a:p>
              <a:endParaRPr lang="en-GB"/>
            </a:p>
          </p:txBody>
        </p:sp>
        <p:sp>
          <p:nvSpPr>
            <p:cNvPr id="379628" name="Line 2796"/>
            <p:cNvSpPr>
              <a:spLocks noChangeShapeType="1"/>
            </p:cNvSpPr>
            <p:nvPr/>
          </p:nvSpPr>
          <p:spPr bwMode="auto">
            <a:xfrm>
              <a:off x="4500" y="2040"/>
              <a:ext cx="7" cy="1"/>
            </a:xfrm>
            <a:prstGeom prst="line">
              <a:avLst/>
            </a:prstGeom>
            <a:noFill/>
            <a:ln w="28575">
              <a:solidFill>
                <a:srgbClr val="FF00FF"/>
              </a:solidFill>
              <a:round/>
              <a:headEnd/>
              <a:tailEnd/>
            </a:ln>
          </p:spPr>
          <p:txBody>
            <a:bodyPr/>
            <a:lstStyle/>
            <a:p>
              <a:endParaRPr lang="en-GB"/>
            </a:p>
          </p:txBody>
        </p:sp>
        <p:sp>
          <p:nvSpPr>
            <p:cNvPr id="379629" name="Line 2797"/>
            <p:cNvSpPr>
              <a:spLocks noChangeShapeType="1"/>
            </p:cNvSpPr>
            <p:nvPr/>
          </p:nvSpPr>
          <p:spPr bwMode="auto">
            <a:xfrm>
              <a:off x="4507" y="2040"/>
              <a:ext cx="12" cy="1"/>
            </a:xfrm>
            <a:prstGeom prst="line">
              <a:avLst/>
            </a:prstGeom>
            <a:noFill/>
            <a:ln w="28575">
              <a:solidFill>
                <a:srgbClr val="FF00FF"/>
              </a:solidFill>
              <a:round/>
              <a:headEnd/>
              <a:tailEnd/>
            </a:ln>
          </p:spPr>
          <p:txBody>
            <a:bodyPr/>
            <a:lstStyle/>
            <a:p>
              <a:endParaRPr lang="en-GB"/>
            </a:p>
          </p:txBody>
        </p:sp>
        <p:sp>
          <p:nvSpPr>
            <p:cNvPr id="379630" name="Line 2798"/>
            <p:cNvSpPr>
              <a:spLocks noChangeShapeType="1"/>
            </p:cNvSpPr>
            <p:nvPr/>
          </p:nvSpPr>
          <p:spPr bwMode="auto">
            <a:xfrm>
              <a:off x="4519" y="2040"/>
              <a:ext cx="12" cy="1"/>
            </a:xfrm>
            <a:prstGeom prst="line">
              <a:avLst/>
            </a:prstGeom>
            <a:noFill/>
            <a:ln w="28575">
              <a:solidFill>
                <a:srgbClr val="FF00FF"/>
              </a:solidFill>
              <a:round/>
              <a:headEnd/>
              <a:tailEnd/>
            </a:ln>
          </p:spPr>
          <p:txBody>
            <a:bodyPr/>
            <a:lstStyle/>
            <a:p>
              <a:endParaRPr lang="en-GB"/>
            </a:p>
          </p:txBody>
        </p:sp>
        <p:sp>
          <p:nvSpPr>
            <p:cNvPr id="379631" name="Line 2799"/>
            <p:cNvSpPr>
              <a:spLocks noChangeShapeType="1"/>
            </p:cNvSpPr>
            <p:nvPr/>
          </p:nvSpPr>
          <p:spPr bwMode="auto">
            <a:xfrm>
              <a:off x="4531" y="2040"/>
              <a:ext cx="6" cy="1"/>
            </a:xfrm>
            <a:prstGeom prst="line">
              <a:avLst/>
            </a:prstGeom>
            <a:noFill/>
            <a:ln w="28575">
              <a:solidFill>
                <a:srgbClr val="FF00FF"/>
              </a:solidFill>
              <a:round/>
              <a:headEnd/>
              <a:tailEnd/>
            </a:ln>
          </p:spPr>
          <p:txBody>
            <a:bodyPr/>
            <a:lstStyle/>
            <a:p>
              <a:endParaRPr lang="en-GB"/>
            </a:p>
          </p:txBody>
        </p:sp>
        <p:sp>
          <p:nvSpPr>
            <p:cNvPr id="379632" name="Line 2800"/>
            <p:cNvSpPr>
              <a:spLocks noChangeShapeType="1"/>
            </p:cNvSpPr>
            <p:nvPr/>
          </p:nvSpPr>
          <p:spPr bwMode="auto">
            <a:xfrm>
              <a:off x="4537" y="2040"/>
              <a:ext cx="12" cy="1"/>
            </a:xfrm>
            <a:prstGeom prst="line">
              <a:avLst/>
            </a:prstGeom>
            <a:noFill/>
            <a:ln w="28575">
              <a:solidFill>
                <a:srgbClr val="FF00FF"/>
              </a:solidFill>
              <a:round/>
              <a:headEnd/>
              <a:tailEnd/>
            </a:ln>
          </p:spPr>
          <p:txBody>
            <a:bodyPr/>
            <a:lstStyle/>
            <a:p>
              <a:endParaRPr lang="en-GB"/>
            </a:p>
          </p:txBody>
        </p:sp>
        <p:sp>
          <p:nvSpPr>
            <p:cNvPr id="379633" name="Line 2801"/>
            <p:cNvSpPr>
              <a:spLocks noChangeShapeType="1"/>
            </p:cNvSpPr>
            <p:nvPr/>
          </p:nvSpPr>
          <p:spPr bwMode="auto">
            <a:xfrm>
              <a:off x="4549" y="2040"/>
              <a:ext cx="13" cy="1"/>
            </a:xfrm>
            <a:prstGeom prst="line">
              <a:avLst/>
            </a:prstGeom>
            <a:noFill/>
            <a:ln w="28575">
              <a:solidFill>
                <a:srgbClr val="FF00FF"/>
              </a:solidFill>
              <a:round/>
              <a:headEnd/>
              <a:tailEnd/>
            </a:ln>
          </p:spPr>
          <p:txBody>
            <a:bodyPr/>
            <a:lstStyle/>
            <a:p>
              <a:endParaRPr lang="en-GB"/>
            </a:p>
          </p:txBody>
        </p:sp>
        <p:sp>
          <p:nvSpPr>
            <p:cNvPr id="379634" name="Line 2802"/>
            <p:cNvSpPr>
              <a:spLocks noChangeShapeType="1"/>
            </p:cNvSpPr>
            <p:nvPr/>
          </p:nvSpPr>
          <p:spPr bwMode="auto">
            <a:xfrm>
              <a:off x="4562" y="2040"/>
              <a:ext cx="6" cy="1"/>
            </a:xfrm>
            <a:prstGeom prst="line">
              <a:avLst/>
            </a:prstGeom>
            <a:noFill/>
            <a:ln w="28575">
              <a:solidFill>
                <a:srgbClr val="FF00FF"/>
              </a:solidFill>
              <a:round/>
              <a:headEnd/>
              <a:tailEnd/>
            </a:ln>
          </p:spPr>
          <p:txBody>
            <a:bodyPr/>
            <a:lstStyle/>
            <a:p>
              <a:endParaRPr lang="en-GB"/>
            </a:p>
          </p:txBody>
        </p:sp>
        <p:sp>
          <p:nvSpPr>
            <p:cNvPr id="379635" name="Line 2803"/>
            <p:cNvSpPr>
              <a:spLocks noChangeShapeType="1"/>
            </p:cNvSpPr>
            <p:nvPr/>
          </p:nvSpPr>
          <p:spPr bwMode="auto">
            <a:xfrm>
              <a:off x="4568" y="2040"/>
              <a:ext cx="12" cy="1"/>
            </a:xfrm>
            <a:prstGeom prst="line">
              <a:avLst/>
            </a:prstGeom>
            <a:noFill/>
            <a:ln w="28575">
              <a:solidFill>
                <a:srgbClr val="FF00FF"/>
              </a:solidFill>
              <a:round/>
              <a:headEnd/>
              <a:tailEnd/>
            </a:ln>
          </p:spPr>
          <p:txBody>
            <a:bodyPr/>
            <a:lstStyle/>
            <a:p>
              <a:endParaRPr lang="en-GB"/>
            </a:p>
          </p:txBody>
        </p:sp>
        <p:sp>
          <p:nvSpPr>
            <p:cNvPr id="379636" name="Line 2804"/>
            <p:cNvSpPr>
              <a:spLocks noChangeShapeType="1"/>
            </p:cNvSpPr>
            <p:nvPr/>
          </p:nvSpPr>
          <p:spPr bwMode="auto">
            <a:xfrm>
              <a:off x="4580" y="2040"/>
              <a:ext cx="12" cy="1"/>
            </a:xfrm>
            <a:prstGeom prst="line">
              <a:avLst/>
            </a:prstGeom>
            <a:noFill/>
            <a:ln w="28575">
              <a:solidFill>
                <a:srgbClr val="FF00FF"/>
              </a:solidFill>
              <a:round/>
              <a:headEnd/>
              <a:tailEnd/>
            </a:ln>
          </p:spPr>
          <p:txBody>
            <a:bodyPr/>
            <a:lstStyle/>
            <a:p>
              <a:endParaRPr lang="en-GB"/>
            </a:p>
          </p:txBody>
        </p:sp>
        <p:sp>
          <p:nvSpPr>
            <p:cNvPr id="379637" name="Line 2805"/>
            <p:cNvSpPr>
              <a:spLocks noChangeShapeType="1"/>
            </p:cNvSpPr>
            <p:nvPr/>
          </p:nvSpPr>
          <p:spPr bwMode="auto">
            <a:xfrm>
              <a:off x="4592" y="2040"/>
              <a:ext cx="6" cy="1"/>
            </a:xfrm>
            <a:prstGeom prst="line">
              <a:avLst/>
            </a:prstGeom>
            <a:noFill/>
            <a:ln w="28575">
              <a:solidFill>
                <a:srgbClr val="FF00FF"/>
              </a:solidFill>
              <a:round/>
              <a:headEnd/>
              <a:tailEnd/>
            </a:ln>
          </p:spPr>
          <p:txBody>
            <a:bodyPr/>
            <a:lstStyle/>
            <a:p>
              <a:endParaRPr lang="en-GB"/>
            </a:p>
          </p:txBody>
        </p:sp>
        <p:sp>
          <p:nvSpPr>
            <p:cNvPr id="379638" name="Line 2806"/>
            <p:cNvSpPr>
              <a:spLocks noChangeShapeType="1"/>
            </p:cNvSpPr>
            <p:nvPr/>
          </p:nvSpPr>
          <p:spPr bwMode="auto">
            <a:xfrm>
              <a:off x="4598" y="2040"/>
              <a:ext cx="13" cy="1"/>
            </a:xfrm>
            <a:prstGeom prst="line">
              <a:avLst/>
            </a:prstGeom>
            <a:noFill/>
            <a:ln w="28575">
              <a:solidFill>
                <a:srgbClr val="FF00FF"/>
              </a:solidFill>
              <a:round/>
              <a:headEnd/>
              <a:tailEnd/>
            </a:ln>
          </p:spPr>
          <p:txBody>
            <a:bodyPr/>
            <a:lstStyle/>
            <a:p>
              <a:endParaRPr lang="en-GB"/>
            </a:p>
          </p:txBody>
        </p:sp>
        <p:sp>
          <p:nvSpPr>
            <p:cNvPr id="379639" name="Line 2807"/>
            <p:cNvSpPr>
              <a:spLocks noChangeShapeType="1"/>
            </p:cNvSpPr>
            <p:nvPr/>
          </p:nvSpPr>
          <p:spPr bwMode="auto">
            <a:xfrm>
              <a:off x="4611" y="2040"/>
              <a:ext cx="12" cy="1"/>
            </a:xfrm>
            <a:prstGeom prst="line">
              <a:avLst/>
            </a:prstGeom>
            <a:noFill/>
            <a:ln w="28575">
              <a:solidFill>
                <a:srgbClr val="FF00FF"/>
              </a:solidFill>
              <a:round/>
              <a:headEnd/>
              <a:tailEnd/>
            </a:ln>
          </p:spPr>
          <p:txBody>
            <a:bodyPr/>
            <a:lstStyle/>
            <a:p>
              <a:endParaRPr lang="en-GB"/>
            </a:p>
          </p:txBody>
        </p:sp>
        <p:sp>
          <p:nvSpPr>
            <p:cNvPr id="379640" name="Line 2808"/>
            <p:cNvSpPr>
              <a:spLocks noChangeShapeType="1"/>
            </p:cNvSpPr>
            <p:nvPr/>
          </p:nvSpPr>
          <p:spPr bwMode="auto">
            <a:xfrm>
              <a:off x="4623" y="2040"/>
              <a:ext cx="6" cy="1"/>
            </a:xfrm>
            <a:prstGeom prst="line">
              <a:avLst/>
            </a:prstGeom>
            <a:noFill/>
            <a:ln w="28575">
              <a:solidFill>
                <a:srgbClr val="FF00FF"/>
              </a:solidFill>
              <a:round/>
              <a:headEnd/>
              <a:tailEnd/>
            </a:ln>
          </p:spPr>
          <p:txBody>
            <a:bodyPr/>
            <a:lstStyle/>
            <a:p>
              <a:endParaRPr lang="en-GB"/>
            </a:p>
          </p:txBody>
        </p:sp>
        <p:sp>
          <p:nvSpPr>
            <p:cNvPr id="379641" name="Line 2809"/>
            <p:cNvSpPr>
              <a:spLocks noChangeShapeType="1"/>
            </p:cNvSpPr>
            <p:nvPr/>
          </p:nvSpPr>
          <p:spPr bwMode="auto">
            <a:xfrm>
              <a:off x="4629" y="2040"/>
              <a:ext cx="12" cy="1"/>
            </a:xfrm>
            <a:prstGeom prst="line">
              <a:avLst/>
            </a:prstGeom>
            <a:noFill/>
            <a:ln w="28575">
              <a:solidFill>
                <a:srgbClr val="FF00FF"/>
              </a:solidFill>
              <a:round/>
              <a:headEnd/>
              <a:tailEnd/>
            </a:ln>
          </p:spPr>
          <p:txBody>
            <a:bodyPr/>
            <a:lstStyle/>
            <a:p>
              <a:endParaRPr lang="en-GB"/>
            </a:p>
          </p:txBody>
        </p:sp>
        <p:sp>
          <p:nvSpPr>
            <p:cNvPr id="379642" name="Line 2810"/>
            <p:cNvSpPr>
              <a:spLocks noChangeShapeType="1"/>
            </p:cNvSpPr>
            <p:nvPr/>
          </p:nvSpPr>
          <p:spPr bwMode="auto">
            <a:xfrm>
              <a:off x="4641" y="2040"/>
              <a:ext cx="12" cy="1"/>
            </a:xfrm>
            <a:prstGeom prst="line">
              <a:avLst/>
            </a:prstGeom>
            <a:noFill/>
            <a:ln w="28575">
              <a:solidFill>
                <a:srgbClr val="FF00FF"/>
              </a:solidFill>
              <a:round/>
              <a:headEnd/>
              <a:tailEnd/>
            </a:ln>
          </p:spPr>
          <p:txBody>
            <a:bodyPr/>
            <a:lstStyle/>
            <a:p>
              <a:endParaRPr lang="en-GB"/>
            </a:p>
          </p:txBody>
        </p:sp>
        <p:sp>
          <p:nvSpPr>
            <p:cNvPr id="379643" name="Line 2811"/>
            <p:cNvSpPr>
              <a:spLocks noChangeShapeType="1"/>
            </p:cNvSpPr>
            <p:nvPr/>
          </p:nvSpPr>
          <p:spPr bwMode="auto">
            <a:xfrm>
              <a:off x="4653" y="2040"/>
              <a:ext cx="7" cy="1"/>
            </a:xfrm>
            <a:prstGeom prst="line">
              <a:avLst/>
            </a:prstGeom>
            <a:noFill/>
            <a:ln w="28575">
              <a:solidFill>
                <a:srgbClr val="FF00FF"/>
              </a:solidFill>
              <a:round/>
              <a:headEnd/>
              <a:tailEnd/>
            </a:ln>
          </p:spPr>
          <p:txBody>
            <a:bodyPr/>
            <a:lstStyle/>
            <a:p>
              <a:endParaRPr lang="en-GB"/>
            </a:p>
          </p:txBody>
        </p:sp>
        <p:sp>
          <p:nvSpPr>
            <p:cNvPr id="379644" name="Line 2812"/>
            <p:cNvSpPr>
              <a:spLocks noChangeShapeType="1"/>
            </p:cNvSpPr>
            <p:nvPr/>
          </p:nvSpPr>
          <p:spPr bwMode="auto">
            <a:xfrm>
              <a:off x="4660" y="2040"/>
              <a:ext cx="12" cy="1"/>
            </a:xfrm>
            <a:prstGeom prst="line">
              <a:avLst/>
            </a:prstGeom>
            <a:noFill/>
            <a:ln w="28575">
              <a:solidFill>
                <a:srgbClr val="FF00FF"/>
              </a:solidFill>
              <a:round/>
              <a:headEnd/>
              <a:tailEnd/>
            </a:ln>
          </p:spPr>
          <p:txBody>
            <a:bodyPr/>
            <a:lstStyle/>
            <a:p>
              <a:endParaRPr lang="en-GB"/>
            </a:p>
          </p:txBody>
        </p:sp>
        <p:sp>
          <p:nvSpPr>
            <p:cNvPr id="379645" name="Line 2813"/>
            <p:cNvSpPr>
              <a:spLocks noChangeShapeType="1"/>
            </p:cNvSpPr>
            <p:nvPr/>
          </p:nvSpPr>
          <p:spPr bwMode="auto">
            <a:xfrm>
              <a:off x="4672" y="2040"/>
              <a:ext cx="12" cy="1"/>
            </a:xfrm>
            <a:prstGeom prst="line">
              <a:avLst/>
            </a:prstGeom>
            <a:noFill/>
            <a:ln w="28575">
              <a:solidFill>
                <a:srgbClr val="FF00FF"/>
              </a:solidFill>
              <a:round/>
              <a:headEnd/>
              <a:tailEnd/>
            </a:ln>
          </p:spPr>
          <p:txBody>
            <a:bodyPr/>
            <a:lstStyle/>
            <a:p>
              <a:endParaRPr lang="en-GB"/>
            </a:p>
          </p:txBody>
        </p:sp>
        <p:sp>
          <p:nvSpPr>
            <p:cNvPr id="379646" name="Line 2814"/>
            <p:cNvSpPr>
              <a:spLocks noChangeShapeType="1"/>
            </p:cNvSpPr>
            <p:nvPr/>
          </p:nvSpPr>
          <p:spPr bwMode="auto">
            <a:xfrm>
              <a:off x="4684" y="2040"/>
              <a:ext cx="6" cy="1"/>
            </a:xfrm>
            <a:prstGeom prst="line">
              <a:avLst/>
            </a:prstGeom>
            <a:noFill/>
            <a:ln w="28575">
              <a:solidFill>
                <a:srgbClr val="FF00FF"/>
              </a:solidFill>
              <a:round/>
              <a:headEnd/>
              <a:tailEnd/>
            </a:ln>
          </p:spPr>
          <p:txBody>
            <a:bodyPr/>
            <a:lstStyle/>
            <a:p>
              <a:endParaRPr lang="en-GB"/>
            </a:p>
          </p:txBody>
        </p:sp>
        <p:sp>
          <p:nvSpPr>
            <p:cNvPr id="379647" name="Line 2815"/>
            <p:cNvSpPr>
              <a:spLocks noChangeShapeType="1"/>
            </p:cNvSpPr>
            <p:nvPr/>
          </p:nvSpPr>
          <p:spPr bwMode="auto">
            <a:xfrm>
              <a:off x="4690" y="2040"/>
              <a:ext cx="12" cy="1"/>
            </a:xfrm>
            <a:prstGeom prst="line">
              <a:avLst/>
            </a:prstGeom>
            <a:noFill/>
            <a:ln w="28575">
              <a:solidFill>
                <a:srgbClr val="FF00FF"/>
              </a:solidFill>
              <a:round/>
              <a:headEnd/>
              <a:tailEnd/>
            </a:ln>
          </p:spPr>
          <p:txBody>
            <a:bodyPr/>
            <a:lstStyle/>
            <a:p>
              <a:endParaRPr lang="en-GB"/>
            </a:p>
          </p:txBody>
        </p:sp>
        <p:sp>
          <p:nvSpPr>
            <p:cNvPr id="379648" name="Line 2816"/>
            <p:cNvSpPr>
              <a:spLocks noChangeShapeType="1"/>
            </p:cNvSpPr>
            <p:nvPr/>
          </p:nvSpPr>
          <p:spPr bwMode="auto">
            <a:xfrm>
              <a:off x="4702" y="2040"/>
              <a:ext cx="13" cy="1"/>
            </a:xfrm>
            <a:prstGeom prst="line">
              <a:avLst/>
            </a:prstGeom>
            <a:noFill/>
            <a:ln w="28575">
              <a:solidFill>
                <a:srgbClr val="FF00FF"/>
              </a:solidFill>
              <a:round/>
              <a:headEnd/>
              <a:tailEnd/>
            </a:ln>
          </p:spPr>
          <p:txBody>
            <a:bodyPr/>
            <a:lstStyle/>
            <a:p>
              <a:endParaRPr lang="en-GB"/>
            </a:p>
          </p:txBody>
        </p:sp>
        <p:sp>
          <p:nvSpPr>
            <p:cNvPr id="379649" name="Line 2817"/>
            <p:cNvSpPr>
              <a:spLocks noChangeShapeType="1"/>
            </p:cNvSpPr>
            <p:nvPr/>
          </p:nvSpPr>
          <p:spPr bwMode="auto">
            <a:xfrm>
              <a:off x="4715" y="2040"/>
              <a:ext cx="6" cy="1"/>
            </a:xfrm>
            <a:prstGeom prst="line">
              <a:avLst/>
            </a:prstGeom>
            <a:noFill/>
            <a:ln w="28575">
              <a:solidFill>
                <a:srgbClr val="FF00FF"/>
              </a:solidFill>
              <a:round/>
              <a:headEnd/>
              <a:tailEnd/>
            </a:ln>
          </p:spPr>
          <p:txBody>
            <a:bodyPr/>
            <a:lstStyle/>
            <a:p>
              <a:endParaRPr lang="en-GB"/>
            </a:p>
          </p:txBody>
        </p:sp>
        <p:sp>
          <p:nvSpPr>
            <p:cNvPr id="379650" name="Line 2818"/>
            <p:cNvSpPr>
              <a:spLocks noChangeShapeType="1"/>
            </p:cNvSpPr>
            <p:nvPr/>
          </p:nvSpPr>
          <p:spPr bwMode="auto">
            <a:xfrm>
              <a:off x="4721" y="2040"/>
              <a:ext cx="12" cy="1"/>
            </a:xfrm>
            <a:prstGeom prst="line">
              <a:avLst/>
            </a:prstGeom>
            <a:noFill/>
            <a:ln w="28575">
              <a:solidFill>
                <a:srgbClr val="FF00FF"/>
              </a:solidFill>
              <a:round/>
              <a:headEnd/>
              <a:tailEnd/>
            </a:ln>
          </p:spPr>
          <p:txBody>
            <a:bodyPr/>
            <a:lstStyle/>
            <a:p>
              <a:endParaRPr lang="en-GB"/>
            </a:p>
          </p:txBody>
        </p:sp>
        <p:sp>
          <p:nvSpPr>
            <p:cNvPr id="379651" name="Line 2819"/>
            <p:cNvSpPr>
              <a:spLocks noChangeShapeType="1"/>
            </p:cNvSpPr>
            <p:nvPr/>
          </p:nvSpPr>
          <p:spPr bwMode="auto">
            <a:xfrm>
              <a:off x="4733" y="2040"/>
              <a:ext cx="6" cy="1"/>
            </a:xfrm>
            <a:prstGeom prst="line">
              <a:avLst/>
            </a:prstGeom>
            <a:noFill/>
            <a:ln w="28575">
              <a:solidFill>
                <a:srgbClr val="FF00FF"/>
              </a:solidFill>
              <a:round/>
              <a:headEnd/>
              <a:tailEnd/>
            </a:ln>
          </p:spPr>
          <p:txBody>
            <a:bodyPr/>
            <a:lstStyle/>
            <a:p>
              <a:endParaRPr lang="en-GB"/>
            </a:p>
          </p:txBody>
        </p:sp>
        <p:sp>
          <p:nvSpPr>
            <p:cNvPr id="379652" name="Line 2820"/>
            <p:cNvSpPr>
              <a:spLocks noChangeShapeType="1"/>
            </p:cNvSpPr>
            <p:nvPr/>
          </p:nvSpPr>
          <p:spPr bwMode="auto">
            <a:xfrm>
              <a:off x="4739" y="2040"/>
              <a:ext cx="12" cy="1"/>
            </a:xfrm>
            <a:prstGeom prst="line">
              <a:avLst/>
            </a:prstGeom>
            <a:noFill/>
            <a:ln w="28575">
              <a:solidFill>
                <a:srgbClr val="FF00FF"/>
              </a:solidFill>
              <a:round/>
              <a:headEnd/>
              <a:tailEnd/>
            </a:ln>
          </p:spPr>
          <p:txBody>
            <a:bodyPr/>
            <a:lstStyle/>
            <a:p>
              <a:endParaRPr lang="en-GB"/>
            </a:p>
          </p:txBody>
        </p:sp>
        <p:sp>
          <p:nvSpPr>
            <p:cNvPr id="379653" name="Line 2821"/>
            <p:cNvSpPr>
              <a:spLocks noChangeShapeType="1"/>
            </p:cNvSpPr>
            <p:nvPr/>
          </p:nvSpPr>
          <p:spPr bwMode="auto">
            <a:xfrm>
              <a:off x="4751" y="2040"/>
              <a:ext cx="13" cy="1"/>
            </a:xfrm>
            <a:prstGeom prst="line">
              <a:avLst/>
            </a:prstGeom>
            <a:noFill/>
            <a:ln w="28575">
              <a:solidFill>
                <a:srgbClr val="FF00FF"/>
              </a:solidFill>
              <a:round/>
              <a:headEnd/>
              <a:tailEnd/>
            </a:ln>
          </p:spPr>
          <p:txBody>
            <a:bodyPr/>
            <a:lstStyle/>
            <a:p>
              <a:endParaRPr lang="en-GB"/>
            </a:p>
          </p:txBody>
        </p:sp>
        <p:sp>
          <p:nvSpPr>
            <p:cNvPr id="379654" name="Line 2822"/>
            <p:cNvSpPr>
              <a:spLocks noChangeShapeType="1"/>
            </p:cNvSpPr>
            <p:nvPr/>
          </p:nvSpPr>
          <p:spPr bwMode="auto">
            <a:xfrm>
              <a:off x="4764" y="2040"/>
              <a:ext cx="6" cy="1"/>
            </a:xfrm>
            <a:prstGeom prst="line">
              <a:avLst/>
            </a:prstGeom>
            <a:noFill/>
            <a:ln w="28575">
              <a:solidFill>
                <a:srgbClr val="FF00FF"/>
              </a:solidFill>
              <a:round/>
              <a:headEnd/>
              <a:tailEnd/>
            </a:ln>
          </p:spPr>
          <p:txBody>
            <a:bodyPr/>
            <a:lstStyle/>
            <a:p>
              <a:endParaRPr lang="en-GB"/>
            </a:p>
          </p:txBody>
        </p:sp>
        <p:sp>
          <p:nvSpPr>
            <p:cNvPr id="379655" name="Line 2823"/>
            <p:cNvSpPr>
              <a:spLocks noChangeShapeType="1"/>
            </p:cNvSpPr>
            <p:nvPr/>
          </p:nvSpPr>
          <p:spPr bwMode="auto">
            <a:xfrm>
              <a:off x="4770" y="2040"/>
              <a:ext cx="12" cy="1"/>
            </a:xfrm>
            <a:prstGeom prst="line">
              <a:avLst/>
            </a:prstGeom>
            <a:noFill/>
            <a:ln w="28575">
              <a:solidFill>
                <a:srgbClr val="FF00FF"/>
              </a:solidFill>
              <a:round/>
              <a:headEnd/>
              <a:tailEnd/>
            </a:ln>
          </p:spPr>
          <p:txBody>
            <a:bodyPr/>
            <a:lstStyle/>
            <a:p>
              <a:endParaRPr lang="en-GB"/>
            </a:p>
          </p:txBody>
        </p:sp>
        <p:sp>
          <p:nvSpPr>
            <p:cNvPr id="379656" name="Line 2824"/>
            <p:cNvSpPr>
              <a:spLocks noChangeShapeType="1"/>
            </p:cNvSpPr>
            <p:nvPr/>
          </p:nvSpPr>
          <p:spPr bwMode="auto">
            <a:xfrm>
              <a:off x="4782" y="2040"/>
              <a:ext cx="12" cy="1"/>
            </a:xfrm>
            <a:prstGeom prst="line">
              <a:avLst/>
            </a:prstGeom>
            <a:noFill/>
            <a:ln w="28575">
              <a:solidFill>
                <a:srgbClr val="FF00FF"/>
              </a:solidFill>
              <a:round/>
              <a:headEnd/>
              <a:tailEnd/>
            </a:ln>
          </p:spPr>
          <p:txBody>
            <a:bodyPr/>
            <a:lstStyle/>
            <a:p>
              <a:endParaRPr lang="en-GB"/>
            </a:p>
          </p:txBody>
        </p:sp>
        <p:sp>
          <p:nvSpPr>
            <p:cNvPr id="379657" name="Line 2825"/>
            <p:cNvSpPr>
              <a:spLocks noChangeShapeType="1"/>
            </p:cNvSpPr>
            <p:nvPr/>
          </p:nvSpPr>
          <p:spPr bwMode="auto">
            <a:xfrm>
              <a:off x="4794" y="2040"/>
              <a:ext cx="6" cy="1"/>
            </a:xfrm>
            <a:prstGeom prst="line">
              <a:avLst/>
            </a:prstGeom>
            <a:noFill/>
            <a:ln w="28575">
              <a:solidFill>
                <a:srgbClr val="FF00FF"/>
              </a:solidFill>
              <a:round/>
              <a:headEnd/>
              <a:tailEnd/>
            </a:ln>
          </p:spPr>
          <p:txBody>
            <a:bodyPr/>
            <a:lstStyle/>
            <a:p>
              <a:endParaRPr lang="en-GB"/>
            </a:p>
          </p:txBody>
        </p:sp>
        <p:sp>
          <p:nvSpPr>
            <p:cNvPr id="379658" name="Line 2826"/>
            <p:cNvSpPr>
              <a:spLocks noChangeShapeType="1"/>
            </p:cNvSpPr>
            <p:nvPr/>
          </p:nvSpPr>
          <p:spPr bwMode="auto">
            <a:xfrm>
              <a:off x="4800" y="2040"/>
              <a:ext cx="12" cy="1"/>
            </a:xfrm>
            <a:prstGeom prst="line">
              <a:avLst/>
            </a:prstGeom>
            <a:noFill/>
            <a:ln w="28575">
              <a:solidFill>
                <a:srgbClr val="FF00FF"/>
              </a:solidFill>
              <a:round/>
              <a:headEnd/>
              <a:tailEnd/>
            </a:ln>
          </p:spPr>
          <p:txBody>
            <a:bodyPr/>
            <a:lstStyle/>
            <a:p>
              <a:endParaRPr lang="en-GB"/>
            </a:p>
          </p:txBody>
        </p:sp>
        <p:sp>
          <p:nvSpPr>
            <p:cNvPr id="379659" name="Line 2827"/>
            <p:cNvSpPr>
              <a:spLocks noChangeShapeType="1"/>
            </p:cNvSpPr>
            <p:nvPr/>
          </p:nvSpPr>
          <p:spPr bwMode="auto">
            <a:xfrm>
              <a:off x="4812" y="2040"/>
              <a:ext cx="13" cy="1"/>
            </a:xfrm>
            <a:prstGeom prst="line">
              <a:avLst/>
            </a:prstGeom>
            <a:noFill/>
            <a:ln w="28575">
              <a:solidFill>
                <a:srgbClr val="FF00FF"/>
              </a:solidFill>
              <a:round/>
              <a:headEnd/>
              <a:tailEnd/>
            </a:ln>
          </p:spPr>
          <p:txBody>
            <a:bodyPr/>
            <a:lstStyle/>
            <a:p>
              <a:endParaRPr lang="en-GB"/>
            </a:p>
          </p:txBody>
        </p:sp>
        <p:sp>
          <p:nvSpPr>
            <p:cNvPr id="379660" name="Line 2828"/>
            <p:cNvSpPr>
              <a:spLocks noChangeShapeType="1"/>
            </p:cNvSpPr>
            <p:nvPr/>
          </p:nvSpPr>
          <p:spPr bwMode="auto">
            <a:xfrm>
              <a:off x="4825" y="2040"/>
              <a:ext cx="6" cy="1"/>
            </a:xfrm>
            <a:prstGeom prst="line">
              <a:avLst/>
            </a:prstGeom>
            <a:noFill/>
            <a:ln w="28575">
              <a:solidFill>
                <a:srgbClr val="FF00FF"/>
              </a:solidFill>
              <a:round/>
              <a:headEnd/>
              <a:tailEnd/>
            </a:ln>
          </p:spPr>
          <p:txBody>
            <a:bodyPr/>
            <a:lstStyle/>
            <a:p>
              <a:endParaRPr lang="en-GB"/>
            </a:p>
          </p:txBody>
        </p:sp>
        <p:sp>
          <p:nvSpPr>
            <p:cNvPr id="379661" name="Line 2829"/>
            <p:cNvSpPr>
              <a:spLocks noChangeShapeType="1"/>
            </p:cNvSpPr>
            <p:nvPr/>
          </p:nvSpPr>
          <p:spPr bwMode="auto">
            <a:xfrm>
              <a:off x="4831" y="2040"/>
              <a:ext cx="12" cy="1"/>
            </a:xfrm>
            <a:prstGeom prst="line">
              <a:avLst/>
            </a:prstGeom>
            <a:noFill/>
            <a:ln w="28575">
              <a:solidFill>
                <a:srgbClr val="FF00FF"/>
              </a:solidFill>
              <a:round/>
              <a:headEnd/>
              <a:tailEnd/>
            </a:ln>
          </p:spPr>
          <p:txBody>
            <a:bodyPr/>
            <a:lstStyle/>
            <a:p>
              <a:endParaRPr lang="en-GB"/>
            </a:p>
          </p:txBody>
        </p:sp>
        <p:sp>
          <p:nvSpPr>
            <p:cNvPr id="379662" name="Line 2830"/>
            <p:cNvSpPr>
              <a:spLocks noChangeShapeType="1"/>
            </p:cNvSpPr>
            <p:nvPr/>
          </p:nvSpPr>
          <p:spPr bwMode="auto">
            <a:xfrm>
              <a:off x="4843" y="2040"/>
              <a:ext cx="12" cy="1"/>
            </a:xfrm>
            <a:prstGeom prst="line">
              <a:avLst/>
            </a:prstGeom>
            <a:noFill/>
            <a:ln w="28575">
              <a:solidFill>
                <a:srgbClr val="FF00FF"/>
              </a:solidFill>
              <a:round/>
              <a:headEnd/>
              <a:tailEnd/>
            </a:ln>
          </p:spPr>
          <p:txBody>
            <a:bodyPr/>
            <a:lstStyle/>
            <a:p>
              <a:endParaRPr lang="en-GB"/>
            </a:p>
          </p:txBody>
        </p:sp>
      </p:grpSp>
      <p:sp>
        <p:nvSpPr>
          <p:cNvPr id="379664" name="Line 2832"/>
          <p:cNvSpPr>
            <a:spLocks noChangeShapeType="1"/>
          </p:cNvSpPr>
          <p:nvPr/>
        </p:nvSpPr>
        <p:spPr bwMode="auto">
          <a:xfrm>
            <a:off x="7707313" y="3238500"/>
            <a:ext cx="9525" cy="1588"/>
          </a:xfrm>
          <a:prstGeom prst="line">
            <a:avLst/>
          </a:prstGeom>
          <a:noFill/>
          <a:ln w="28575">
            <a:solidFill>
              <a:srgbClr val="FF00FF"/>
            </a:solidFill>
            <a:round/>
            <a:headEnd/>
            <a:tailEnd/>
          </a:ln>
        </p:spPr>
        <p:txBody>
          <a:bodyPr/>
          <a:lstStyle/>
          <a:p>
            <a:endParaRPr lang="en-GB"/>
          </a:p>
        </p:txBody>
      </p:sp>
      <p:sp>
        <p:nvSpPr>
          <p:cNvPr id="379665" name="Line 2833"/>
          <p:cNvSpPr>
            <a:spLocks noChangeShapeType="1"/>
          </p:cNvSpPr>
          <p:nvPr/>
        </p:nvSpPr>
        <p:spPr bwMode="auto">
          <a:xfrm>
            <a:off x="7716838" y="3238500"/>
            <a:ext cx="20637" cy="1588"/>
          </a:xfrm>
          <a:prstGeom prst="line">
            <a:avLst/>
          </a:prstGeom>
          <a:noFill/>
          <a:ln w="28575">
            <a:solidFill>
              <a:srgbClr val="FF00FF"/>
            </a:solidFill>
            <a:round/>
            <a:headEnd/>
            <a:tailEnd/>
          </a:ln>
        </p:spPr>
        <p:txBody>
          <a:bodyPr/>
          <a:lstStyle/>
          <a:p>
            <a:endParaRPr lang="en-GB"/>
          </a:p>
        </p:txBody>
      </p:sp>
      <p:sp>
        <p:nvSpPr>
          <p:cNvPr id="379666" name="Line 2834"/>
          <p:cNvSpPr>
            <a:spLocks noChangeShapeType="1"/>
          </p:cNvSpPr>
          <p:nvPr/>
        </p:nvSpPr>
        <p:spPr bwMode="auto">
          <a:xfrm>
            <a:off x="7737475" y="3238500"/>
            <a:ext cx="19050" cy="1588"/>
          </a:xfrm>
          <a:prstGeom prst="line">
            <a:avLst/>
          </a:prstGeom>
          <a:noFill/>
          <a:ln w="28575">
            <a:solidFill>
              <a:srgbClr val="FF00FF"/>
            </a:solidFill>
            <a:round/>
            <a:headEnd/>
            <a:tailEnd/>
          </a:ln>
        </p:spPr>
        <p:txBody>
          <a:bodyPr/>
          <a:lstStyle/>
          <a:p>
            <a:endParaRPr lang="en-GB"/>
          </a:p>
        </p:txBody>
      </p:sp>
      <p:sp>
        <p:nvSpPr>
          <p:cNvPr id="379667" name="Line 2835"/>
          <p:cNvSpPr>
            <a:spLocks noChangeShapeType="1"/>
          </p:cNvSpPr>
          <p:nvPr/>
        </p:nvSpPr>
        <p:spPr bwMode="auto">
          <a:xfrm>
            <a:off x="7756525" y="3238500"/>
            <a:ext cx="9525" cy="1588"/>
          </a:xfrm>
          <a:prstGeom prst="line">
            <a:avLst/>
          </a:prstGeom>
          <a:noFill/>
          <a:ln w="28575">
            <a:solidFill>
              <a:srgbClr val="FF00FF"/>
            </a:solidFill>
            <a:round/>
            <a:headEnd/>
            <a:tailEnd/>
          </a:ln>
        </p:spPr>
        <p:txBody>
          <a:bodyPr/>
          <a:lstStyle/>
          <a:p>
            <a:endParaRPr lang="en-GB"/>
          </a:p>
        </p:txBody>
      </p:sp>
      <p:sp>
        <p:nvSpPr>
          <p:cNvPr id="379668" name="Line 2836"/>
          <p:cNvSpPr>
            <a:spLocks noChangeShapeType="1"/>
          </p:cNvSpPr>
          <p:nvPr/>
        </p:nvSpPr>
        <p:spPr bwMode="auto">
          <a:xfrm>
            <a:off x="7766050" y="3238500"/>
            <a:ext cx="19050" cy="1588"/>
          </a:xfrm>
          <a:prstGeom prst="line">
            <a:avLst/>
          </a:prstGeom>
          <a:noFill/>
          <a:ln w="28575">
            <a:solidFill>
              <a:srgbClr val="FF00FF"/>
            </a:solidFill>
            <a:round/>
            <a:headEnd/>
            <a:tailEnd/>
          </a:ln>
        </p:spPr>
        <p:txBody>
          <a:bodyPr/>
          <a:lstStyle/>
          <a:p>
            <a:endParaRPr lang="en-GB"/>
          </a:p>
        </p:txBody>
      </p:sp>
      <p:sp>
        <p:nvSpPr>
          <p:cNvPr id="312540" name="Rectangle 220"/>
          <p:cNvSpPr>
            <a:spLocks noGrp="1" noChangeArrowheads="1"/>
          </p:cNvSpPr>
          <p:nvPr>
            <p:ph type="title"/>
          </p:nvPr>
        </p:nvSpPr>
        <p:spPr bwMode="auto">
          <a:xfrm>
            <a:off x="811213" y="466725"/>
            <a:ext cx="7810500" cy="752475"/>
          </a:xfrm>
          <a:noFill/>
          <a:ln>
            <a:miter lim="800000"/>
            <a:headEnd/>
            <a:tailEnd/>
          </a:ln>
        </p:spPr>
        <p:txBody>
          <a:bodyPr vert="horz" wrap="square" lIns="91440" tIns="45720" rIns="91440" bIns="45720" numCol="1" anchor="t" anchorCtr="0" compatLnSpc="1">
            <a:prstTxWarp prst="textNoShape">
              <a:avLst/>
            </a:prstTxWarp>
          </a:bodyPr>
          <a:lstStyle/>
          <a:p>
            <a:r>
              <a:rPr lang="en-GB"/>
              <a:t>Contraction &amp; Convergence 2050</a:t>
            </a:r>
          </a:p>
        </p:txBody>
      </p:sp>
      <p:sp>
        <p:nvSpPr>
          <p:cNvPr id="312686" name="Freeform 366"/>
          <p:cNvSpPr>
            <a:spLocks/>
          </p:cNvSpPr>
          <p:nvPr/>
        </p:nvSpPr>
        <p:spPr bwMode="auto">
          <a:xfrm>
            <a:off x="1320800" y="5270500"/>
            <a:ext cx="6467475" cy="165100"/>
          </a:xfrm>
          <a:custGeom>
            <a:avLst/>
            <a:gdLst/>
            <a:ahLst/>
            <a:cxnLst>
              <a:cxn ang="0">
                <a:pos x="110" y="104"/>
              </a:cxn>
              <a:cxn ang="0">
                <a:pos x="245" y="104"/>
              </a:cxn>
              <a:cxn ang="0">
                <a:pos x="379" y="104"/>
              </a:cxn>
              <a:cxn ang="0">
                <a:pos x="508" y="104"/>
              </a:cxn>
              <a:cxn ang="0">
                <a:pos x="642" y="104"/>
              </a:cxn>
              <a:cxn ang="0">
                <a:pos x="777" y="98"/>
              </a:cxn>
              <a:cxn ang="0">
                <a:pos x="905" y="98"/>
              </a:cxn>
              <a:cxn ang="0">
                <a:pos x="1040" y="91"/>
              </a:cxn>
              <a:cxn ang="0">
                <a:pos x="1168" y="79"/>
              </a:cxn>
              <a:cxn ang="0">
                <a:pos x="1303" y="73"/>
              </a:cxn>
              <a:cxn ang="0">
                <a:pos x="1437" y="67"/>
              </a:cxn>
              <a:cxn ang="0">
                <a:pos x="1566" y="61"/>
              </a:cxn>
              <a:cxn ang="0">
                <a:pos x="1700" y="37"/>
              </a:cxn>
              <a:cxn ang="0">
                <a:pos x="1835" y="24"/>
              </a:cxn>
              <a:cxn ang="0">
                <a:pos x="1963" y="12"/>
              </a:cxn>
              <a:cxn ang="0">
                <a:pos x="2098" y="0"/>
              </a:cxn>
              <a:cxn ang="0">
                <a:pos x="2233" y="24"/>
              </a:cxn>
              <a:cxn ang="0">
                <a:pos x="2361" y="55"/>
              </a:cxn>
              <a:cxn ang="0">
                <a:pos x="2496" y="79"/>
              </a:cxn>
              <a:cxn ang="0">
                <a:pos x="2630" y="91"/>
              </a:cxn>
              <a:cxn ang="0">
                <a:pos x="2759" y="91"/>
              </a:cxn>
              <a:cxn ang="0">
                <a:pos x="2893" y="98"/>
              </a:cxn>
              <a:cxn ang="0">
                <a:pos x="3028" y="98"/>
              </a:cxn>
              <a:cxn ang="0">
                <a:pos x="3156" y="98"/>
              </a:cxn>
              <a:cxn ang="0">
                <a:pos x="3291" y="98"/>
              </a:cxn>
              <a:cxn ang="0">
                <a:pos x="3419" y="98"/>
              </a:cxn>
              <a:cxn ang="0">
                <a:pos x="3554" y="98"/>
              </a:cxn>
              <a:cxn ang="0">
                <a:pos x="3688" y="98"/>
              </a:cxn>
              <a:cxn ang="0">
                <a:pos x="3817" y="98"/>
              </a:cxn>
              <a:cxn ang="0">
                <a:pos x="3951" y="98"/>
              </a:cxn>
              <a:cxn ang="0">
                <a:pos x="4074" y="104"/>
              </a:cxn>
              <a:cxn ang="0">
                <a:pos x="3939" y="104"/>
              </a:cxn>
              <a:cxn ang="0">
                <a:pos x="3811" y="104"/>
              </a:cxn>
              <a:cxn ang="0">
                <a:pos x="3676" y="104"/>
              </a:cxn>
              <a:cxn ang="0">
                <a:pos x="3542" y="104"/>
              </a:cxn>
              <a:cxn ang="0">
                <a:pos x="3413" y="104"/>
              </a:cxn>
              <a:cxn ang="0">
                <a:pos x="3278" y="104"/>
              </a:cxn>
              <a:cxn ang="0">
                <a:pos x="3144" y="104"/>
              </a:cxn>
              <a:cxn ang="0">
                <a:pos x="3015" y="104"/>
              </a:cxn>
              <a:cxn ang="0">
                <a:pos x="2881" y="104"/>
              </a:cxn>
              <a:cxn ang="0">
                <a:pos x="2752" y="104"/>
              </a:cxn>
              <a:cxn ang="0">
                <a:pos x="2618" y="104"/>
              </a:cxn>
              <a:cxn ang="0">
                <a:pos x="2483" y="104"/>
              </a:cxn>
              <a:cxn ang="0">
                <a:pos x="2355" y="104"/>
              </a:cxn>
              <a:cxn ang="0">
                <a:pos x="2220" y="104"/>
              </a:cxn>
              <a:cxn ang="0">
                <a:pos x="2086" y="104"/>
              </a:cxn>
              <a:cxn ang="0">
                <a:pos x="1957" y="104"/>
              </a:cxn>
              <a:cxn ang="0">
                <a:pos x="1823" y="104"/>
              </a:cxn>
              <a:cxn ang="0">
                <a:pos x="1688" y="104"/>
              </a:cxn>
              <a:cxn ang="0">
                <a:pos x="1560" y="104"/>
              </a:cxn>
              <a:cxn ang="0">
                <a:pos x="1425" y="104"/>
              </a:cxn>
              <a:cxn ang="0">
                <a:pos x="1291" y="104"/>
              </a:cxn>
              <a:cxn ang="0">
                <a:pos x="1162" y="104"/>
              </a:cxn>
              <a:cxn ang="0">
                <a:pos x="1028" y="104"/>
              </a:cxn>
              <a:cxn ang="0">
                <a:pos x="899" y="104"/>
              </a:cxn>
              <a:cxn ang="0">
                <a:pos x="764" y="104"/>
              </a:cxn>
              <a:cxn ang="0">
                <a:pos x="630" y="104"/>
              </a:cxn>
              <a:cxn ang="0">
                <a:pos x="501" y="104"/>
              </a:cxn>
              <a:cxn ang="0">
                <a:pos x="367" y="104"/>
              </a:cxn>
              <a:cxn ang="0">
                <a:pos x="232" y="104"/>
              </a:cxn>
              <a:cxn ang="0">
                <a:pos x="104" y="104"/>
              </a:cxn>
            </a:cxnLst>
            <a:rect l="0" t="0" r="r" b="b"/>
            <a:pathLst>
              <a:path w="4074" h="104">
                <a:moveTo>
                  <a:pt x="0" y="104"/>
                </a:moveTo>
                <a:lnTo>
                  <a:pt x="0" y="104"/>
                </a:lnTo>
                <a:lnTo>
                  <a:pt x="12" y="104"/>
                </a:lnTo>
                <a:lnTo>
                  <a:pt x="18" y="104"/>
                </a:lnTo>
                <a:lnTo>
                  <a:pt x="30" y="104"/>
                </a:lnTo>
                <a:lnTo>
                  <a:pt x="43" y="104"/>
                </a:lnTo>
                <a:lnTo>
                  <a:pt x="49" y="104"/>
                </a:lnTo>
                <a:lnTo>
                  <a:pt x="61" y="104"/>
                </a:lnTo>
                <a:lnTo>
                  <a:pt x="73" y="104"/>
                </a:lnTo>
                <a:lnTo>
                  <a:pt x="79" y="104"/>
                </a:lnTo>
                <a:lnTo>
                  <a:pt x="92" y="104"/>
                </a:lnTo>
                <a:lnTo>
                  <a:pt x="104" y="104"/>
                </a:lnTo>
                <a:lnTo>
                  <a:pt x="110" y="104"/>
                </a:lnTo>
                <a:lnTo>
                  <a:pt x="122" y="104"/>
                </a:lnTo>
                <a:lnTo>
                  <a:pt x="134" y="104"/>
                </a:lnTo>
                <a:lnTo>
                  <a:pt x="141" y="104"/>
                </a:lnTo>
                <a:lnTo>
                  <a:pt x="153" y="104"/>
                </a:lnTo>
                <a:lnTo>
                  <a:pt x="165" y="104"/>
                </a:lnTo>
                <a:lnTo>
                  <a:pt x="171" y="104"/>
                </a:lnTo>
                <a:lnTo>
                  <a:pt x="183" y="104"/>
                </a:lnTo>
                <a:lnTo>
                  <a:pt x="196" y="104"/>
                </a:lnTo>
                <a:lnTo>
                  <a:pt x="202" y="104"/>
                </a:lnTo>
                <a:lnTo>
                  <a:pt x="214" y="104"/>
                </a:lnTo>
                <a:lnTo>
                  <a:pt x="226" y="104"/>
                </a:lnTo>
                <a:lnTo>
                  <a:pt x="232" y="104"/>
                </a:lnTo>
                <a:lnTo>
                  <a:pt x="245" y="104"/>
                </a:lnTo>
                <a:lnTo>
                  <a:pt x="257" y="104"/>
                </a:lnTo>
                <a:lnTo>
                  <a:pt x="263" y="104"/>
                </a:lnTo>
                <a:lnTo>
                  <a:pt x="275" y="104"/>
                </a:lnTo>
                <a:lnTo>
                  <a:pt x="287" y="104"/>
                </a:lnTo>
                <a:lnTo>
                  <a:pt x="293" y="104"/>
                </a:lnTo>
                <a:lnTo>
                  <a:pt x="306" y="104"/>
                </a:lnTo>
                <a:lnTo>
                  <a:pt x="318" y="104"/>
                </a:lnTo>
                <a:lnTo>
                  <a:pt x="324" y="104"/>
                </a:lnTo>
                <a:lnTo>
                  <a:pt x="336" y="104"/>
                </a:lnTo>
                <a:lnTo>
                  <a:pt x="349" y="104"/>
                </a:lnTo>
                <a:lnTo>
                  <a:pt x="355" y="104"/>
                </a:lnTo>
                <a:lnTo>
                  <a:pt x="367" y="104"/>
                </a:lnTo>
                <a:lnTo>
                  <a:pt x="379" y="104"/>
                </a:lnTo>
                <a:lnTo>
                  <a:pt x="385" y="104"/>
                </a:lnTo>
                <a:lnTo>
                  <a:pt x="397" y="104"/>
                </a:lnTo>
                <a:lnTo>
                  <a:pt x="410" y="104"/>
                </a:lnTo>
                <a:lnTo>
                  <a:pt x="416" y="104"/>
                </a:lnTo>
                <a:lnTo>
                  <a:pt x="428" y="104"/>
                </a:lnTo>
                <a:lnTo>
                  <a:pt x="440" y="104"/>
                </a:lnTo>
                <a:lnTo>
                  <a:pt x="446" y="104"/>
                </a:lnTo>
                <a:lnTo>
                  <a:pt x="459" y="104"/>
                </a:lnTo>
                <a:lnTo>
                  <a:pt x="471" y="104"/>
                </a:lnTo>
                <a:lnTo>
                  <a:pt x="477" y="104"/>
                </a:lnTo>
                <a:lnTo>
                  <a:pt x="489" y="104"/>
                </a:lnTo>
                <a:lnTo>
                  <a:pt x="501" y="104"/>
                </a:lnTo>
                <a:lnTo>
                  <a:pt x="508" y="104"/>
                </a:lnTo>
                <a:lnTo>
                  <a:pt x="520" y="104"/>
                </a:lnTo>
                <a:lnTo>
                  <a:pt x="532" y="104"/>
                </a:lnTo>
                <a:lnTo>
                  <a:pt x="538" y="104"/>
                </a:lnTo>
                <a:lnTo>
                  <a:pt x="550" y="104"/>
                </a:lnTo>
                <a:lnTo>
                  <a:pt x="563" y="104"/>
                </a:lnTo>
                <a:lnTo>
                  <a:pt x="569" y="104"/>
                </a:lnTo>
                <a:lnTo>
                  <a:pt x="581" y="104"/>
                </a:lnTo>
                <a:lnTo>
                  <a:pt x="593" y="104"/>
                </a:lnTo>
                <a:lnTo>
                  <a:pt x="599" y="104"/>
                </a:lnTo>
                <a:lnTo>
                  <a:pt x="612" y="104"/>
                </a:lnTo>
                <a:lnTo>
                  <a:pt x="624" y="104"/>
                </a:lnTo>
                <a:lnTo>
                  <a:pt x="630" y="104"/>
                </a:lnTo>
                <a:lnTo>
                  <a:pt x="642" y="104"/>
                </a:lnTo>
                <a:lnTo>
                  <a:pt x="654" y="98"/>
                </a:lnTo>
                <a:lnTo>
                  <a:pt x="661" y="98"/>
                </a:lnTo>
                <a:lnTo>
                  <a:pt x="673" y="98"/>
                </a:lnTo>
                <a:lnTo>
                  <a:pt x="685" y="98"/>
                </a:lnTo>
                <a:lnTo>
                  <a:pt x="691" y="98"/>
                </a:lnTo>
                <a:lnTo>
                  <a:pt x="703" y="98"/>
                </a:lnTo>
                <a:lnTo>
                  <a:pt x="716" y="98"/>
                </a:lnTo>
                <a:lnTo>
                  <a:pt x="722" y="98"/>
                </a:lnTo>
                <a:lnTo>
                  <a:pt x="734" y="98"/>
                </a:lnTo>
                <a:lnTo>
                  <a:pt x="746" y="98"/>
                </a:lnTo>
                <a:lnTo>
                  <a:pt x="752" y="98"/>
                </a:lnTo>
                <a:lnTo>
                  <a:pt x="764" y="98"/>
                </a:lnTo>
                <a:lnTo>
                  <a:pt x="777" y="98"/>
                </a:lnTo>
                <a:lnTo>
                  <a:pt x="783" y="98"/>
                </a:lnTo>
                <a:lnTo>
                  <a:pt x="795" y="98"/>
                </a:lnTo>
                <a:lnTo>
                  <a:pt x="807" y="98"/>
                </a:lnTo>
                <a:lnTo>
                  <a:pt x="813" y="98"/>
                </a:lnTo>
                <a:lnTo>
                  <a:pt x="826" y="98"/>
                </a:lnTo>
                <a:lnTo>
                  <a:pt x="838" y="98"/>
                </a:lnTo>
                <a:lnTo>
                  <a:pt x="844" y="98"/>
                </a:lnTo>
                <a:lnTo>
                  <a:pt x="856" y="98"/>
                </a:lnTo>
                <a:lnTo>
                  <a:pt x="868" y="98"/>
                </a:lnTo>
                <a:lnTo>
                  <a:pt x="875" y="98"/>
                </a:lnTo>
                <a:lnTo>
                  <a:pt x="887" y="98"/>
                </a:lnTo>
                <a:lnTo>
                  <a:pt x="899" y="98"/>
                </a:lnTo>
                <a:lnTo>
                  <a:pt x="905" y="98"/>
                </a:lnTo>
                <a:lnTo>
                  <a:pt x="917" y="91"/>
                </a:lnTo>
                <a:lnTo>
                  <a:pt x="930" y="91"/>
                </a:lnTo>
                <a:lnTo>
                  <a:pt x="936" y="91"/>
                </a:lnTo>
                <a:lnTo>
                  <a:pt x="948" y="91"/>
                </a:lnTo>
                <a:lnTo>
                  <a:pt x="960" y="91"/>
                </a:lnTo>
                <a:lnTo>
                  <a:pt x="966" y="91"/>
                </a:lnTo>
                <a:lnTo>
                  <a:pt x="979" y="91"/>
                </a:lnTo>
                <a:lnTo>
                  <a:pt x="991" y="91"/>
                </a:lnTo>
                <a:lnTo>
                  <a:pt x="997" y="91"/>
                </a:lnTo>
                <a:lnTo>
                  <a:pt x="1009" y="91"/>
                </a:lnTo>
                <a:lnTo>
                  <a:pt x="1021" y="91"/>
                </a:lnTo>
                <a:lnTo>
                  <a:pt x="1028" y="91"/>
                </a:lnTo>
                <a:lnTo>
                  <a:pt x="1040" y="91"/>
                </a:lnTo>
                <a:lnTo>
                  <a:pt x="1046" y="85"/>
                </a:lnTo>
                <a:lnTo>
                  <a:pt x="1058" y="85"/>
                </a:lnTo>
                <a:lnTo>
                  <a:pt x="1070" y="85"/>
                </a:lnTo>
                <a:lnTo>
                  <a:pt x="1076" y="85"/>
                </a:lnTo>
                <a:lnTo>
                  <a:pt x="1089" y="85"/>
                </a:lnTo>
                <a:lnTo>
                  <a:pt x="1101" y="85"/>
                </a:lnTo>
                <a:lnTo>
                  <a:pt x="1107" y="85"/>
                </a:lnTo>
                <a:lnTo>
                  <a:pt x="1119" y="85"/>
                </a:lnTo>
                <a:lnTo>
                  <a:pt x="1131" y="79"/>
                </a:lnTo>
                <a:lnTo>
                  <a:pt x="1138" y="79"/>
                </a:lnTo>
                <a:lnTo>
                  <a:pt x="1150" y="79"/>
                </a:lnTo>
                <a:lnTo>
                  <a:pt x="1162" y="79"/>
                </a:lnTo>
                <a:lnTo>
                  <a:pt x="1168" y="79"/>
                </a:lnTo>
                <a:lnTo>
                  <a:pt x="1180" y="79"/>
                </a:lnTo>
                <a:lnTo>
                  <a:pt x="1193" y="79"/>
                </a:lnTo>
                <a:lnTo>
                  <a:pt x="1199" y="79"/>
                </a:lnTo>
                <a:lnTo>
                  <a:pt x="1211" y="79"/>
                </a:lnTo>
                <a:lnTo>
                  <a:pt x="1223" y="79"/>
                </a:lnTo>
                <a:lnTo>
                  <a:pt x="1229" y="79"/>
                </a:lnTo>
                <a:lnTo>
                  <a:pt x="1242" y="79"/>
                </a:lnTo>
                <a:lnTo>
                  <a:pt x="1254" y="79"/>
                </a:lnTo>
                <a:lnTo>
                  <a:pt x="1260" y="79"/>
                </a:lnTo>
                <a:lnTo>
                  <a:pt x="1272" y="79"/>
                </a:lnTo>
                <a:lnTo>
                  <a:pt x="1284" y="79"/>
                </a:lnTo>
                <a:lnTo>
                  <a:pt x="1291" y="73"/>
                </a:lnTo>
                <a:lnTo>
                  <a:pt x="1303" y="73"/>
                </a:lnTo>
                <a:lnTo>
                  <a:pt x="1315" y="73"/>
                </a:lnTo>
                <a:lnTo>
                  <a:pt x="1321" y="73"/>
                </a:lnTo>
                <a:lnTo>
                  <a:pt x="1333" y="79"/>
                </a:lnTo>
                <a:lnTo>
                  <a:pt x="1346" y="79"/>
                </a:lnTo>
                <a:lnTo>
                  <a:pt x="1352" y="79"/>
                </a:lnTo>
                <a:lnTo>
                  <a:pt x="1364" y="73"/>
                </a:lnTo>
                <a:lnTo>
                  <a:pt x="1376" y="73"/>
                </a:lnTo>
                <a:lnTo>
                  <a:pt x="1382" y="73"/>
                </a:lnTo>
                <a:lnTo>
                  <a:pt x="1395" y="67"/>
                </a:lnTo>
                <a:lnTo>
                  <a:pt x="1407" y="73"/>
                </a:lnTo>
                <a:lnTo>
                  <a:pt x="1413" y="67"/>
                </a:lnTo>
                <a:lnTo>
                  <a:pt x="1425" y="67"/>
                </a:lnTo>
                <a:lnTo>
                  <a:pt x="1437" y="67"/>
                </a:lnTo>
                <a:lnTo>
                  <a:pt x="1443" y="67"/>
                </a:lnTo>
                <a:lnTo>
                  <a:pt x="1456" y="67"/>
                </a:lnTo>
                <a:lnTo>
                  <a:pt x="1468" y="67"/>
                </a:lnTo>
                <a:lnTo>
                  <a:pt x="1474" y="67"/>
                </a:lnTo>
                <a:lnTo>
                  <a:pt x="1486" y="67"/>
                </a:lnTo>
                <a:lnTo>
                  <a:pt x="1499" y="61"/>
                </a:lnTo>
                <a:lnTo>
                  <a:pt x="1505" y="61"/>
                </a:lnTo>
                <a:lnTo>
                  <a:pt x="1517" y="61"/>
                </a:lnTo>
                <a:lnTo>
                  <a:pt x="1529" y="61"/>
                </a:lnTo>
                <a:lnTo>
                  <a:pt x="1535" y="61"/>
                </a:lnTo>
                <a:lnTo>
                  <a:pt x="1547" y="61"/>
                </a:lnTo>
                <a:lnTo>
                  <a:pt x="1560" y="61"/>
                </a:lnTo>
                <a:lnTo>
                  <a:pt x="1566" y="61"/>
                </a:lnTo>
                <a:lnTo>
                  <a:pt x="1578" y="55"/>
                </a:lnTo>
                <a:lnTo>
                  <a:pt x="1590" y="55"/>
                </a:lnTo>
                <a:lnTo>
                  <a:pt x="1596" y="55"/>
                </a:lnTo>
                <a:lnTo>
                  <a:pt x="1609" y="55"/>
                </a:lnTo>
                <a:lnTo>
                  <a:pt x="1621" y="55"/>
                </a:lnTo>
                <a:lnTo>
                  <a:pt x="1627" y="55"/>
                </a:lnTo>
                <a:lnTo>
                  <a:pt x="1639" y="55"/>
                </a:lnTo>
                <a:lnTo>
                  <a:pt x="1651" y="55"/>
                </a:lnTo>
                <a:lnTo>
                  <a:pt x="1658" y="49"/>
                </a:lnTo>
                <a:lnTo>
                  <a:pt x="1670" y="49"/>
                </a:lnTo>
                <a:lnTo>
                  <a:pt x="1682" y="43"/>
                </a:lnTo>
                <a:lnTo>
                  <a:pt x="1688" y="43"/>
                </a:lnTo>
                <a:lnTo>
                  <a:pt x="1700" y="37"/>
                </a:lnTo>
                <a:lnTo>
                  <a:pt x="1713" y="37"/>
                </a:lnTo>
                <a:lnTo>
                  <a:pt x="1719" y="30"/>
                </a:lnTo>
                <a:lnTo>
                  <a:pt x="1731" y="30"/>
                </a:lnTo>
                <a:lnTo>
                  <a:pt x="1743" y="30"/>
                </a:lnTo>
                <a:lnTo>
                  <a:pt x="1749" y="30"/>
                </a:lnTo>
                <a:lnTo>
                  <a:pt x="1762" y="24"/>
                </a:lnTo>
                <a:lnTo>
                  <a:pt x="1774" y="30"/>
                </a:lnTo>
                <a:lnTo>
                  <a:pt x="1780" y="30"/>
                </a:lnTo>
                <a:lnTo>
                  <a:pt x="1792" y="24"/>
                </a:lnTo>
                <a:lnTo>
                  <a:pt x="1804" y="24"/>
                </a:lnTo>
                <a:lnTo>
                  <a:pt x="1810" y="24"/>
                </a:lnTo>
                <a:lnTo>
                  <a:pt x="1823" y="24"/>
                </a:lnTo>
                <a:lnTo>
                  <a:pt x="1835" y="24"/>
                </a:lnTo>
                <a:lnTo>
                  <a:pt x="1841" y="30"/>
                </a:lnTo>
                <a:lnTo>
                  <a:pt x="1853" y="30"/>
                </a:lnTo>
                <a:lnTo>
                  <a:pt x="1866" y="30"/>
                </a:lnTo>
                <a:lnTo>
                  <a:pt x="1872" y="30"/>
                </a:lnTo>
                <a:lnTo>
                  <a:pt x="1884" y="30"/>
                </a:lnTo>
                <a:lnTo>
                  <a:pt x="1896" y="30"/>
                </a:lnTo>
                <a:lnTo>
                  <a:pt x="1902" y="24"/>
                </a:lnTo>
                <a:lnTo>
                  <a:pt x="1914" y="18"/>
                </a:lnTo>
                <a:lnTo>
                  <a:pt x="1927" y="18"/>
                </a:lnTo>
                <a:lnTo>
                  <a:pt x="1933" y="18"/>
                </a:lnTo>
                <a:lnTo>
                  <a:pt x="1945" y="18"/>
                </a:lnTo>
                <a:lnTo>
                  <a:pt x="1957" y="12"/>
                </a:lnTo>
                <a:lnTo>
                  <a:pt x="1963" y="12"/>
                </a:lnTo>
                <a:lnTo>
                  <a:pt x="1976" y="12"/>
                </a:lnTo>
                <a:lnTo>
                  <a:pt x="1988" y="12"/>
                </a:lnTo>
                <a:lnTo>
                  <a:pt x="1994" y="6"/>
                </a:lnTo>
                <a:lnTo>
                  <a:pt x="2006" y="6"/>
                </a:lnTo>
                <a:lnTo>
                  <a:pt x="2018" y="6"/>
                </a:lnTo>
                <a:lnTo>
                  <a:pt x="2025" y="0"/>
                </a:lnTo>
                <a:lnTo>
                  <a:pt x="2037" y="0"/>
                </a:lnTo>
                <a:lnTo>
                  <a:pt x="2049" y="0"/>
                </a:lnTo>
                <a:lnTo>
                  <a:pt x="2055" y="0"/>
                </a:lnTo>
                <a:lnTo>
                  <a:pt x="2067" y="0"/>
                </a:lnTo>
                <a:lnTo>
                  <a:pt x="2080" y="0"/>
                </a:lnTo>
                <a:lnTo>
                  <a:pt x="2086" y="0"/>
                </a:lnTo>
                <a:lnTo>
                  <a:pt x="2098" y="0"/>
                </a:lnTo>
                <a:lnTo>
                  <a:pt x="2110" y="0"/>
                </a:lnTo>
                <a:lnTo>
                  <a:pt x="2116" y="6"/>
                </a:lnTo>
                <a:lnTo>
                  <a:pt x="2129" y="6"/>
                </a:lnTo>
                <a:lnTo>
                  <a:pt x="2141" y="6"/>
                </a:lnTo>
                <a:lnTo>
                  <a:pt x="2147" y="6"/>
                </a:lnTo>
                <a:lnTo>
                  <a:pt x="2159" y="12"/>
                </a:lnTo>
                <a:lnTo>
                  <a:pt x="2171" y="12"/>
                </a:lnTo>
                <a:lnTo>
                  <a:pt x="2177" y="12"/>
                </a:lnTo>
                <a:lnTo>
                  <a:pt x="2190" y="12"/>
                </a:lnTo>
                <a:lnTo>
                  <a:pt x="2202" y="18"/>
                </a:lnTo>
                <a:lnTo>
                  <a:pt x="2208" y="18"/>
                </a:lnTo>
                <a:lnTo>
                  <a:pt x="2220" y="18"/>
                </a:lnTo>
                <a:lnTo>
                  <a:pt x="2233" y="24"/>
                </a:lnTo>
                <a:lnTo>
                  <a:pt x="2239" y="24"/>
                </a:lnTo>
                <a:lnTo>
                  <a:pt x="2251" y="24"/>
                </a:lnTo>
                <a:lnTo>
                  <a:pt x="2263" y="30"/>
                </a:lnTo>
                <a:lnTo>
                  <a:pt x="2269" y="30"/>
                </a:lnTo>
                <a:lnTo>
                  <a:pt x="2281" y="37"/>
                </a:lnTo>
                <a:lnTo>
                  <a:pt x="2294" y="37"/>
                </a:lnTo>
                <a:lnTo>
                  <a:pt x="2300" y="37"/>
                </a:lnTo>
                <a:lnTo>
                  <a:pt x="2312" y="43"/>
                </a:lnTo>
                <a:lnTo>
                  <a:pt x="2324" y="43"/>
                </a:lnTo>
                <a:lnTo>
                  <a:pt x="2330" y="49"/>
                </a:lnTo>
                <a:lnTo>
                  <a:pt x="2343" y="49"/>
                </a:lnTo>
                <a:lnTo>
                  <a:pt x="2355" y="49"/>
                </a:lnTo>
                <a:lnTo>
                  <a:pt x="2361" y="55"/>
                </a:lnTo>
                <a:lnTo>
                  <a:pt x="2373" y="55"/>
                </a:lnTo>
                <a:lnTo>
                  <a:pt x="2385" y="55"/>
                </a:lnTo>
                <a:lnTo>
                  <a:pt x="2392" y="61"/>
                </a:lnTo>
                <a:lnTo>
                  <a:pt x="2404" y="61"/>
                </a:lnTo>
                <a:lnTo>
                  <a:pt x="2416" y="67"/>
                </a:lnTo>
                <a:lnTo>
                  <a:pt x="2422" y="67"/>
                </a:lnTo>
                <a:lnTo>
                  <a:pt x="2434" y="67"/>
                </a:lnTo>
                <a:lnTo>
                  <a:pt x="2447" y="73"/>
                </a:lnTo>
                <a:lnTo>
                  <a:pt x="2453" y="73"/>
                </a:lnTo>
                <a:lnTo>
                  <a:pt x="2465" y="73"/>
                </a:lnTo>
                <a:lnTo>
                  <a:pt x="2477" y="79"/>
                </a:lnTo>
                <a:lnTo>
                  <a:pt x="2483" y="79"/>
                </a:lnTo>
                <a:lnTo>
                  <a:pt x="2496" y="79"/>
                </a:lnTo>
                <a:lnTo>
                  <a:pt x="2508" y="85"/>
                </a:lnTo>
                <a:lnTo>
                  <a:pt x="2514" y="85"/>
                </a:lnTo>
                <a:lnTo>
                  <a:pt x="2526" y="85"/>
                </a:lnTo>
                <a:lnTo>
                  <a:pt x="2538" y="85"/>
                </a:lnTo>
                <a:lnTo>
                  <a:pt x="2544" y="91"/>
                </a:lnTo>
                <a:lnTo>
                  <a:pt x="2557" y="91"/>
                </a:lnTo>
                <a:lnTo>
                  <a:pt x="2569" y="91"/>
                </a:lnTo>
                <a:lnTo>
                  <a:pt x="2575" y="91"/>
                </a:lnTo>
                <a:lnTo>
                  <a:pt x="2587" y="91"/>
                </a:lnTo>
                <a:lnTo>
                  <a:pt x="2600" y="91"/>
                </a:lnTo>
                <a:lnTo>
                  <a:pt x="2606" y="91"/>
                </a:lnTo>
                <a:lnTo>
                  <a:pt x="2618" y="91"/>
                </a:lnTo>
                <a:lnTo>
                  <a:pt x="2630" y="91"/>
                </a:lnTo>
                <a:lnTo>
                  <a:pt x="2636" y="91"/>
                </a:lnTo>
                <a:lnTo>
                  <a:pt x="2648" y="91"/>
                </a:lnTo>
                <a:lnTo>
                  <a:pt x="2661" y="91"/>
                </a:lnTo>
                <a:lnTo>
                  <a:pt x="2667" y="91"/>
                </a:lnTo>
                <a:lnTo>
                  <a:pt x="2679" y="91"/>
                </a:lnTo>
                <a:lnTo>
                  <a:pt x="2691" y="91"/>
                </a:lnTo>
                <a:lnTo>
                  <a:pt x="2697" y="91"/>
                </a:lnTo>
                <a:lnTo>
                  <a:pt x="2710" y="91"/>
                </a:lnTo>
                <a:lnTo>
                  <a:pt x="2722" y="91"/>
                </a:lnTo>
                <a:lnTo>
                  <a:pt x="2728" y="91"/>
                </a:lnTo>
                <a:lnTo>
                  <a:pt x="2740" y="91"/>
                </a:lnTo>
                <a:lnTo>
                  <a:pt x="2752" y="91"/>
                </a:lnTo>
                <a:lnTo>
                  <a:pt x="2759" y="91"/>
                </a:lnTo>
                <a:lnTo>
                  <a:pt x="2771" y="98"/>
                </a:lnTo>
                <a:lnTo>
                  <a:pt x="2783" y="98"/>
                </a:lnTo>
                <a:lnTo>
                  <a:pt x="2789" y="98"/>
                </a:lnTo>
                <a:lnTo>
                  <a:pt x="2801" y="98"/>
                </a:lnTo>
                <a:lnTo>
                  <a:pt x="2814" y="98"/>
                </a:lnTo>
                <a:lnTo>
                  <a:pt x="2820" y="98"/>
                </a:lnTo>
                <a:lnTo>
                  <a:pt x="2832" y="98"/>
                </a:lnTo>
                <a:lnTo>
                  <a:pt x="2844" y="98"/>
                </a:lnTo>
                <a:lnTo>
                  <a:pt x="2850" y="98"/>
                </a:lnTo>
                <a:lnTo>
                  <a:pt x="2863" y="98"/>
                </a:lnTo>
                <a:lnTo>
                  <a:pt x="2875" y="98"/>
                </a:lnTo>
                <a:lnTo>
                  <a:pt x="2881" y="98"/>
                </a:lnTo>
                <a:lnTo>
                  <a:pt x="2893" y="98"/>
                </a:lnTo>
                <a:lnTo>
                  <a:pt x="2905" y="98"/>
                </a:lnTo>
                <a:lnTo>
                  <a:pt x="2911" y="98"/>
                </a:lnTo>
                <a:lnTo>
                  <a:pt x="2924" y="98"/>
                </a:lnTo>
                <a:lnTo>
                  <a:pt x="2936" y="98"/>
                </a:lnTo>
                <a:lnTo>
                  <a:pt x="2942" y="98"/>
                </a:lnTo>
                <a:lnTo>
                  <a:pt x="2954" y="98"/>
                </a:lnTo>
                <a:lnTo>
                  <a:pt x="2967" y="98"/>
                </a:lnTo>
                <a:lnTo>
                  <a:pt x="2973" y="98"/>
                </a:lnTo>
                <a:lnTo>
                  <a:pt x="2985" y="98"/>
                </a:lnTo>
                <a:lnTo>
                  <a:pt x="2997" y="98"/>
                </a:lnTo>
                <a:lnTo>
                  <a:pt x="3003" y="98"/>
                </a:lnTo>
                <a:lnTo>
                  <a:pt x="3015" y="98"/>
                </a:lnTo>
                <a:lnTo>
                  <a:pt x="3028" y="98"/>
                </a:lnTo>
                <a:lnTo>
                  <a:pt x="3034" y="98"/>
                </a:lnTo>
                <a:lnTo>
                  <a:pt x="3046" y="98"/>
                </a:lnTo>
                <a:lnTo>
                  <a:pt x="3058" y="98"/>
                </a:lnTo>
                <a:lnTo>
                  <a:pt x="3064" y="98"/>
                </a:lnTo>
                <a:lnTo>
                  <a:pt x="3077" y="98"/>
                </a:lnTo>
                <a:lnTo>
                  <a:pt x="3083" y="98"/>
                </a:lnTo>
                <a:lnTo>
                  <a:pt x="3095" y="98"/>
                </a:lnTo>
                <a:lnTo>
                  <a:pt x="3107" y="98"/>
                </a:lnTo>
                <a:lnTo>
                  <a:pt x="3113" y="98"/>
                </a:lnTo>
                <a:lnTo>
                  <a:pt x="3126" y="98"/>
                </a:lnTo>
                <a:lnTo>
                  <a:pt x="3138" y="98"/>
                </a:lnTo>
                <a:lnTo>
                  <a:pt x="3144" y="98"/>
                </a:lnTo>
                <a:lnTo>
                  <a:pt x="3156" y="98"/>
                </a:lnTo>
                <a:lnTo>
                  <a:pt x="3168" y="98"/>
                </a:lnTo>
                <a:lnTo>
                  <a:pt x="3175" y="98"/>
                </a:lnTo>
                <a:lnTo>
                  <a:pt x="3187" y="98"/>
                </a:lnTo>
                <a:lnTo>
                  <a:pt x="3199" y="98"/>
                </a:lnTo>
                <a:lnTo>
                  <a:pt x="3205" y="98"/>
                </a:lnTo>
                <a:lnTo>
                  <a:pt x="3217" y="98"/>
                </a:lnTo>
                <a:lnTo>
                  <a:pt x="3230" y="98"/>
                </a:lnTo>
                <a:lnTo>
                  <a:pt x="3236" y="98"/>
                </a:lnTo>
                <a:lnTo>
                  <a:pt x="3248" y="98"/>
                </a:lnTo>
                <a:lnTo>
                  <a:pt x="3260" y="98"/>
                </a:lnTo>
                <a:lnTo>
                  <a:pt x="3266" y="98"/>
                </a:lnTo>
                <a:lnTo>
                  <a:pt x="3278" y="98"/>
                </a:lnTo>
                <a:lnTo>
                  <a:pt x="3291" y="98"/>
                </a:lnTo>
                <a:lnTo>
                  <a:pt x="3297" y="98"/>
                </a:lnTo>
                <a:lnTo>
                  <a:pt x="3309" y="98"/>
                </a:lnTo>
                <a:lnTo>
                  <a:pt x="3321" y="98"/>
                </a:lnTo>
                <a:lnTo>
                  <a:pt x="3327" y="98"/>
                </a:lnTo>
                <a:lnTo>
                  <a:pt x="3340" y="98"/>
                </a:lnTo>
                <a:lnTo>
                  <a:pt x="3352" y="98"/>
                </a:lnTo>
                <a:lnTo>
                  <a:pt x="3358" y="98"/>
                </a:lnTo>
                <a:lnTo>
                  <a:pt x="3370" y="98"/>
                </a:lnTo>
                <a:lnTo>
                  <a:pt x="3382" y="98"/>
                </a:lnTo>
                <a:lnTo>
                  <a:pt x="3389" y="98"/>
                </a:lnTo>
                <a:lnTo>
                  <a:pt x="3401" y="98"/>
                </a:lnTo>
                <a:lnTo>
                  <a:pt x="3413" y="98"/>
                </a:lnTo>
                <a:lnTo>
                  <a:pt x="3419" y="98"/>
                </a:lnTo>
                <a:lnTo>
                  <a:pt x="3431" y="98"/>
                </a:lnTo>
                <a:lnTo>
                  <a:pt x="3444" y="98"/>
                </a:lnTo>
                <a:lnTo>
                  <a:pt x="3450" y="98"/>
                </a:lnTo>
                <a:lnTo>
                  <a:pt x="3462" y="98"/>
                </a:lnTo>
                <a:lnTo>
                  <a:pt x="3474" y="98"/>
                </a:lnTo>
                <a:lnTo>
                  <a:pt x="3480" y="98"/>
                </a:lnTo>
                <a:lnTo>
                  <a:pt x="3493" y="98"/>
                </a:lnTo>
                <a:lnTo>
                  <a:pt x="3505" y="98"/>
                </a:lnTo>
                <a:lnTo>
                  <a:pt x="3511" y="98"/>
                </a:lnTo>
                <a:lnTo>
                  <a:pt x="3523" y="98"/>
                </a:lnTo>
                <a:lnTo>
                  <a:pt x="3535" y="98"/>
                </a:lnTo>
                <a:lnTo>
                  <a:pt x="3542" y="98"/>
                </a:lnTo>
                <a:lnTo>
                  <a:pt x="3554" y="98"/>
                </a:lnTo>
                <a:lnTo>
                  <a:pt x="3566" y="98"/>
                </a:lnTo>
                <a:lnTo>
                  <a:pt x="3572" y="98"/>
                </a:lnTo>
                <a:lnTo>
                  <a:pt x="3584" y="98"/>
                </a:lnTo>
                <a:lnTo>
                  <a:pt x="3597" y="98"/>
                </a:lnTo>
                <a:lnTo>
                  <a:pt x="3603" y="98"/>
                </a:lnTo>
                <a:lnTo>
                  <a:pt x="3615" y="98"/>
                </a:lnTo>
                <a:lnTo>
                  <a:pt x="3627" y="98"/>
                </a:lnTo>
                <a:lnTo>
                  <a:pt x="3633" y="98"/>
                </a:lnTo>
                <a:lnTo>
                  <a:pt x="3645" y="98"/>
                </a:lnTo>
                <a:lnTo>
                  <a:pt x="3658" y="98"/>
                </a:lnTo>
                <a:lnTo>
                  <a:pt x="3664" y="98"/>
                </a:lnTo>
                <a:lnTo>
                  <a:pt x="3676" y="98"/>
                </a:lnTo>
                <a:lnTo>
                  <a:pt x="3688" y="98"/>
                </a:lnTo>
                <a:lnTo>
                  <a:pt x="3694" y="98"/>
                </a:lnTo>
                <a:lnTo>
                  <a:pt x="3707" y="98"/>
                </a:lnTo>
                <a:lnTo>
                  <a:pt x="3719" y="98"/>
                </a:lnTo>
                <a:lnTo>
                  <a:pt x="3725" y="98"/>
                </a:lnTo>
                <a:lnTo>
                  <a:pt x="3737" y="98"/>
                </a:lnTo>
                <a:lnTo>
                  <a:pt x="3749" y="98"/>
                </a:lnTo>
                <a:lnTo>
                  <a:pt x="3756" y="98"/>
                </a:lnTo>
                <a:lnTo>
                  <a:pt x="3768" y="98"/>
                </a:lnTo>
                <a:lnTo>
                  <a:pt x="3780" y="98"/>
                </a:lnTo>
                <a:lnTo>
                  <a:pt x="3786" y="98"/>
                </a:lnTo>
                <a:lnTo>
                  <a:pt x="3798" y="98"/>
                </a:lnTo>
                <a:lnTo>
                  <a:pt x="3811" y="98"/>
                </a:lnTo>
                <a:lnTo>
                  <a:pt x="3817" y="98"/>
                </a:lnTo>
                <a:lnTo>
                  <a:pt x="3829" y="98"/>
                </a:lnTo>
                <a:lnTo>
                  <a:pt x="3841" y="98"/>
                </a:lnTo>
                <a:lnTo>
                  <a:pt x="3847" y="98"/>
                </a:lnTo>
                <a:lnTo>
                  <a:pt x="3860" y="98"/>
                </a:lnTo>
                <a:lnTo>
                  <a:pt x="3872" y="98"/>
                </a:lnTo>
                <a:lnTo>
                  <a:pt x="3878" y="98"/>
                </a:lnTo>
                <a:lnTo>
                  <a:pt x="3890" y="98"/>
                </a:lnTo>
                <a:lnTo>
                  <a:pt x="3902" y="98"/>
                </a:lnTo>
                <a:lnTo>
                  <a:pt x="3909" y="98"/>
                </a:lnTo>
                <a:lnTo>
                  <a:pt x="3921" y="98"/>
                </a:lnTo>
                <a:lnTo>
                  <a:pt x="3933" y="98"/>
                </a:lnTo>
                <a:lnTo>
                  <a:pt x="3939" y="98"/>
                </a:lnTo>
                <a:lnTo>
                  <a:pt x="3951" y="98"/>
                </a:lnTo>
                <a:lnTo>
                  <a:pt x="3964" y="98"/>
                </a:lnTo>
                <a:lnTo>
                  <a:pt x="3970" y="98"/>
                </a:lnTo>
                <a:lnTo>
                  <a:pt x="3982" y="98"/>
                </a:lnTo>
                <a:lnTo>
                  <a:pt x="3994" y="98"/>
                </a:lnTo>
                <a:lnTo>
                  <a:pt x="4000" y="98"/>
                </a:lnTo>
                <a:lnTo>
                  <a:pt x="4013" y="98"/>
                </a:lnTo>
                <a:lnTo>
                  <a:pt x="4025" y="98"/>
                </a:lnTo>
                <a:lnTo>
                  <a:pt x="4031" y="98"/>
                </a:lnTo>
                <a:lnTo>
                  <a:pt x="4043" y="98"/>
                </a:lnTo>
                <a:lnTo>
                  <a:pt x="4055" y="98"/>
                </a:lnTo>
                <a:lnTo>
                  <a:pt x="4061" y="98"/>
                </a:lnTo>
                <a:lnTo>
                  <a:pt x="4074" y="98"/>
                </a:lnTo>
                <a:lnTo>
                  <a:pt x="4074" y="104"/>
                </a:lnTo>
                <a:lnTo>
                  <a:pt x="4061" y="104"/>
                </a:lnTo>
                <a:lnTo>
                  <a:pt x="4055" y="104"/>
                </a:lnTo>
                <a:lnTo>
                  <a:pt x="4043" y="104"/>
                </a:lnTo>
                <a:lnTo>
                  <a:pt x="4031" y="104"/>
                </a:lnTo>
                <a:lnTo>
                  <a:pt x="4025" y="104"/>
                </a:lnTo>
                <a:lnTo>
                  <a:pt x="4013" y="104"/>
                </a:lnTo>
                <a:lnTo>
                  <a:pt x="4000" y="104"/>
                </a:lnTo>
                <a:lnTo>
                  <a:pt x="3994" y="104"/>
                </a:lnTo>
                <a:lnTo>
                  <a:pt x="3982" y="104"/>
                </a:lnTo>
                <a:lnTo>
                  <a:pt x="3970" y="104"/>
                </a:lnTo>
                <a:lnTo>
                  <a:pt x="3964" y="104"/>
                </a:lnTo>
                <a:lnTo>
                  <a:pt x="3951" y="104"/>
                </a:lnTo>
                <a:lnTo>
                  <a:pt x="3939" y="104"/>
                </a:lnTo>
                <a:lnTo>
                  <a:pt x="3933" y="104"/>
                </a:lnTo>
                <a:lnTo>
                  <a:pt x="3921" y="104"/>
                </a:lnTo>
                <a:lnTo>
                  <a:pt x="3909" y="104"/>
                </a:lnTo>
                <a:lnTo>
                  <a:pt x="3902" y="104"/>
                </a:lnTo>
                <a:lnTo>
                  <a:pt x="3890" y="104"/>
                </a:lnTo>
                <a:lnTo>
                  <a:pt x="3878" y="104"/>
                </a:lnTo>
                <a:lnTo>
                  <a:pt x="3872" y="104"/>
                </a:lnTo>
                <a:lnTo>
                  <a:pt x="3860" y="104"/>
                </a:lnTo>
                <a:lnTo>
                  <a:pt x="3847" y="104"/>
                </a:lnTo>
                <a:lnTo>
                  <a:pt x="3841" y="104"/>
                </a:lnTo>
                <a:lnTo>
                  <a:pt x="3829" y="104"/>
                </a:lnTo>
                <a:lnTo>
                  <a:pt x="3817" y="104"/>
                </a:lnTo>
                <a:lnTo>
                  <a:pt x="3811" y="104"/>
                </a:lnTo>
                <a:lnTo>
                  <a:pt x="3798" y="104"/>
                </a:lnTo>
                <a:lnTo>
                  <a:pt x="3786" y="104"/>
                </a:lnTo>
                <a:lnTo>
                  <a:pt x="3780" y="104"/>
                </a:lnTo>
                <a:lnTo>
                  <a:pt x="3768" y="104"/>
                </a:lnTo>
                <a:lnTo>
                  <a:pt x="3756" y="104"/>
                </a:lnTo>
                <a:lnTo>
                  <a:pt x="3749" y="104"/>
                </a:lnTo>
                <a:lnTo>
                  <a:pt x="3737" y="104"/>
                </a:lnTo>
                <a:lnTo>
                  <a:pt x="3725" y="104"/>
                </a:lnTo>
                <a:lnTo>
                  <a:pt x="3719" y="104"/>
                </a:lnTo>
                <a:lnTo>
                  <a:pt x="3707" y="104"/>
                </a:lnTo>
                <a:lnTo>
                  <a:pt x="3694" y="104"/>
                </a:lnTo>
                <a:lnTo>
                  <a:pt x="3688" y="104"/>
                </a:lnTo>
                <a:lnTo>
                  <a:pt x="3676" y="104"/>
                </a:lnTo>
                <a:lnTo>
                  <a:pt x="3664" y="104"/>
                </a:lnTo>
                <a:lnTo>
                  <a:pt x="3658" y="104"/>
                </a:lnTo>
                <a:lnTo>
                  <a:pt x="3645" y="104"/>
                </a:lnTo>
                <a:lnTo>
                  <a:pt x="3633" y="104"/>
                </a:lnTo>
                <a:lnTo>
                  <a:pt x="3627" y="104"/>
                </a:lnTo>
                <a:lnTo>
                  <a:pt x="3615" y="104"/>
                </a:lnTo>
                <a:lnTo>
                  <a:pt x="3603" y="104"/>
                </a:lnTo>
                <a:lnTo>
                  <a:pt x="3597" y="104"/>
                </a:lnTo>
                <a:lnTo>
                  <a:pt x="3584" y="104"/>
                </a:lnTo>
                <a:lnTo>
                  <a:pt x="3572" y="104"/>
                </a:lnTo>
                <a:lnTo>
                  <a:pt x="3566" y="104"/>
                </a:lnTo>
                <a:lnTo>
                  <a:pt x="3554" y="104"/>
                </a:lnTo>
                <a:lnTo>
                  <a:pt x="3542" y="104"/>
                </a:lnTo>
                <a:lnTo>
                  <a:pt x="3535" y="104"/>
                </a:lnTo>
                <a:lnTo>
                  <a:pt x="3523" y="104"/>
                </a:lnTo>
                <a:lnTo>
                  <a:pt x="3511" y="104"/>
                </a:lnTo>
                <a:lnTo>
                  <a:pt x="3505" y="104"/>
                </a:lnTo>
                <a:lnTo>
                  <a:pt x="3493" y="104"/>
                </a:lnTo>
                <a:lnTo>
                  <a:pt x="3480" y="104"/>
                </a:lnTo>
                <a:lnTo>
                  <a:pt x="3474" y="104"/>
                </a:lnTo>
                <a:lnTo>
                  <a:pt x="3462" y="104"/>
                </a:lnTo>
                <a:lnTo>
                  <a:pt x="3450" y="104"/>
                </a:lnTo>
                <a:lnTo>
                  <a:pt x="3444" y="104"/>
                </a:lnTo>
                <a:lnTo>
                  <a:pt x="3431" y="104"/>
                </a:lnTo>
                <a:lnTo>
                  <a:pt x="3419" y="104"/>
                </a:lnTo>
                <a:lnTo>
                  <a:pt x="3413" y="104"/>
                </a:lnTo>
                <a:lnTo>
                  <a:pt x="3401" y="104"/>
                </a:lnTo>
                <a:lnTo>
                  <a:pt x="3389" y="104"/>
                </a:lnTo>
                <a:lnTo>
                  <a:pt x="3382" y="104"/>
                </a:lnTo>
                <a:lnTo>
                  <a:pt x="3370" y="104"/>
                </a:lnTo>
                <a:lnTo>
                  <a:pt x="3358" y="104"/>
                </a:lnTo>
                <a:lnTo>
                  <a:pt x="3352" y="104"/>
                </a:lnTo>
                <a:lnTo>
                  <a:pt x="3340" y="104"/>
                </a:lnTo>
                <a:lnTo>
                  <a:pt x="3327" y="104"/>
                </a:lnTo>
                <a:lnTo>
                  <a:pt x="3321" y="104"/>
                </a:lnTo>
                <a:lnTo>
                  <a:pt x="3309" y="104"/>
                </a:lnTo>
                <a:lnTo>
                  <a:pt x="3297" y="104"/>
                </a:lnTo>
                <a:lnTo>
                  <a:pt x="3291" y="104"/>
                </a:lnTo>
                <a:lnTo>
                  <a:pt x="3278" y="104"/>
                </a:lnTo>
                <a:lnTo>
                  <a:pt x="3266" y="104"/>
                </a:lnTo>
                <a:lnTo>
                  <a:pt x="3260" y="104"/>
                </a:lnTo>
                <a:lnTo>
                  <a:pt x="3248" y="104"/>
                </a:lnTo>
                <a:lnTo>
                  <a:pt x="3236" y="104"/>
                </a:lnTo>
                <a:lnTo>
                  <a:pt x="3230" y="104"/>
                </a:lnTo>
                <a:lnTo>
                  <a:pt x="3217" y="104"/>
                </a:lnTo>
                <a:lnTo>
                  <a:pt x="3205" y="104"/>
                </a:lnTo>
                <a:lnTo>
                  <a:pt x="3199" y="104"/>
                </a:lnTo>
                <a:lnTo>
                  <a:pt x="3187" y="104"/>
                </a:lnTo>
                <a:lnTo>
                  <a:pt x="3175" y="104"/>
                </a:lnTo>
                <a:lnTo>
                  <a:pt x="3168" y="104"/>
                </a:lnTo>
                <a:lnTo>
                  <a:pt x="3156" y="104"/>
                </a:lnTo>
                <a:lnTo>
                  <a:pt x="3144" y="104"/>
                </a:lnTo>
                <a:lnTo>
                  <a:pt x="3138" y="104"/>
                </a:lnTo>
                <a:lnTo>
                  <a:pt x="3126" y="104"/>
                </a:lnTo>
                <a:lnTo>
                  <a:pt x="3113" y="104"/>
                </a:lnTo>
                <a:lnTo>
                  <a:pt x="3107" y="104"/>
                </a:lnTo>
                <a:lnTo>
                  <a:pt x="3095" y="104"/>
                </a:lnTo>
                <a:lnTo>
                  <a:pt x="3083" y="104"/>
                </a:lnTo>
                <a:lnTo>
                  <a:pt x="3077" y="104"/>
                </a:lnTo>
                <a:lnTo>
                  <a:pt x="3064" y="104"/>
                </a:lnTo>
                <a:lnTo>
                  <a:pt x="3058" y="104"/>
                </a:lnTo>
                <a:lnTo>
                  <a:pt x="3046" y="104"/>
                </a:lnTo>
                <a:lnTo>
                  <a:pt x="3034" y="104"/>
                </a:lnTo>
                <a:lnTo>
                  <a:pt x="3028" y="104"/>
                </a:lnTo>
                <a:lnTo>
                  <a:pt x="3015" y="104"/>
                </a:lnTo>
                <a:lnTo>
                  <a:pt x="3003" y="104"/>
                </a:lnTo>
                <a:lnTo>
                  <a:pt x="2997" y="104"/>
                </a:lnTo>
                <a:lnTo>
                  <a:pt x="2985" y="104"/>
                </a:lnTo>
                <a:lnTo>
                  <a:pt x="2973" y="104"/>
                </a:lnTo>
                <a:lnTo>
                  <a:pt x="2967" y="104"/>
                </a:lnTo>
                <a:lnTo>
                  <a:pt x="2954" y="104"/>
                </a:lnTo>
                <a:lnTo>
                  <a:pt x="2942" y="104"/>
                </a:lnTo>
                <a:lnTo>
                  <a:pt x="2936" y="104"/>
                </a:lnTo>
                <a:lnTo>
                  <a:pt x="2924" y="104"/>
                </a:lnTo>
                <a:lnTo>
                  <a:pt x="2911" y="104"/>
                </a:lnTo>
                <a:lnTo>
                  <a:pt x="2905" y="104"/>
                </a:lnTo>
                <a:lnTo>
                  <a:pt x="2893" y="104"/>
                </a:lnTo>
                <a:lnTo>
                  <a:pt x="2881" y="104"/>
                </a:lnTo>
                <a:lnTo>
                  <a:pt x="2875" y="104"/>
                </a:lnTo>
                <a:lnTo>
                  <a:pt x="2863" y="104"/>
                </a:lnTo>
                <a:lnTo>
                  <a:pt x="2850" y="104"/>
                </a:lnTo>
                <a:lnTo>
                  <a:pt x="2844" y="104"/>
                </a:lnTo>
                <a:lnTo>
                  <a:pt x="2832" y="104"/>
                </a:lnTo>
                <a:lnTo>
                  <a:pt x="2820" y="104"/>
                </a:lnTo>
                <a:lnTo>
                  <a:pt x="2814" y="104"/>
                </a:lnTo>
                <a:lnTo>
                  <a:pt x="2801" y="104"/>
                </a:lnTo>
                <a:lnTo>
                  <a:pt x="2789" y="104"/>
                </a:lnTo>
                <a:lnTo>
                  <a:pt x="2783" y="104"/>
                </a:lnTo>
                <a:lnTo>
                  <a:pt x="2771" y="104"/>
                </a:lnTo>
                <a:lnTo>
                  <a:pt x="2759" y="104"/>
                </a:lnTo>
                <a:lnTo>
                  <a:pt x="2752" y="104"/>
                </a:lnTo>
                <a:lnTo>
                  <a:pt x="2740" y="104"/>
                </a:lnTo>
                <a:lnTo>
                  <a:pt x="2728" y="104"/>
                </a:lnTo>
                <a:lnTo>
                  <a:pt x="2722" y="104"/>
                </a:lnTo>
                <a:lnTo>
                  <a:pt x="2710" y="104"/>
                </a:lnTo>
                <a:lnTo>
                  <a:pt x="2697" y="104"/>
                </a:lnTo>
                <a:lnTo>
                  <a:pt x="2691" y="104"/>
                </a:lnTo>
                <a:lnTo>
                  <a:pt x="2679" y="104"/>
                </a:lnTo>
                <a:lnTo>
                  <a:pt x="2667" y="104"/>
                </a:lnTo>
                <a:lnTo>
                  <a:pt x="2661" y="104"/>
                </a:lnTo>
                <a:lnTo>
                  <a:pt x="2648" y="104"/>
                </a:lnTo>
                <a:lnTo>
                  <a:pt x="2636" y="104"/>
                </a:lnTo>
                <a:lnTo>
                  <a:pt x="2630" y="104"/>
                </a:lnTo>
                <a:lnTo>
                  <a:pt x="2618" y="104"/>
                </a:lnTo>
                <a:lnTo>
                  <a:pt x="2606" y="104"/>
                </a:lnTo>
                <a:lnTo>
                  <a:pt x="2600" y="104"/>
                </a:lnTo>
                <a:lnTo>
                  <a:pt x="2587" y="104"/>
                </a:lnTo>
                <a:lnTo>
                  <a:pt x="2575" y="104"/>
                </a:lnTo>
                <a:lnTo>
                  <a:pt x="2569" y="104"/>
                </a:lnTo>
                <a:lnTo>
                  <a:pt x="2557" y="104"/>
                </a:lnTo>
                <a:lnTo>
                  <a:pt x="2544" y="104"/>
                </a:lnTo>
                <a:lnTo>
                  <a:pt x="2538" y="104"/>
                </a:lnTo>
                <a:lnTo>
                  <a:pt x="2526" y="104"/>
                </a:lnTo>
                <a:lnTo>
                  <a:pt x="2514" y="104"/>
                </a:lnTo>
                <a:lnTo>
                  <a:pt x="2508" y="104"/>
                </a:lnTo>
                <a:lnTo>
                  <a:pt x="2496" y="104"/>
                </a:lnTo>
                <a:lnTo>
                  <a:pt x="2483" y="104"/>
                </a:lnTo>
                <a:lnTo>
                  <a:pt x="2477" y="104"/>
                </a:lnTo>
                <a:lnTo>
                  <a:pt x="2465" y="104"/>
                </a:lnTo>
                <a:lnTo>
                  <a:pt x="2453" y="104"/>
                </a:lnTo>
                <a:lnTo>
                  <a:pt x="2447" y="104"/>
                </a:lnTo>
                <a:lnTo>
                  <a:pt x="2434" y="104"/>
                </a:lnTo>
                <a:lnTo>
                  <a:pt x="2422" y="104"/>
                </a:lnTo>
                <a:lnTo>
                  <a:pt x="2416" y="104"/>
                </a:lnTo>
                <a:lnTo>
                  <a:pt x="2404" y="104"/>
                </a:lnTo>
                <a:lnTo>
                  <a:pt x="2392" y="104"/>
                </a:lnTo>
                <a:lnTo>
                  <a:pt x="2385" y="104"/>
                </a:lnTo>
                <a:lnTo>
                  <a:pt x="2373" y="104"/>
                </a:lnTo>
                <a:lnTo>
                  <a:pt x="2361" y="104"/>
                </a:lnTo>
                <a:lnTo>
                  <a:pt x="2355" y="104"/>
                </a:lnTo>
                <a:lnTo>
                  <a:pt x="2343" y="104"/>
                </a:lnTo>
                <a:lnTo>
                  <a:pt x="2330" y="104"/>
                </a:lnTo>
                <a:lnTo>
                  <a:pt x="2324" y="104"/>
                </a:lnTo>
                <a:lnTo>
                  <a:pt x="2312" y="104"/>
                </a:lnTo>
                <a:lnTo>
                  <a:pt x="2300" y="104"/>
                </a:lnTo>
                <a:lnTo>
                  <a:pt x="2294" y="104"/>
                </a:lnTo>
                <a:lnTo>
                  <a:pt x="2281" y="104"/>
                </a:lnTo>
                <a:lnTo>
                  <a:pt x="2269" y="104"/>
                </a:lnTo>
                <a:lnTo>
                  <a:pt x="2263" y="104"/>
                </a:lnTo>
                <a:lnTo>
                  <a:pt x="2251" y="104"/>
                </a:lnTo>
                <a:lnTo>
                  <a:pt x="2239" y="104"/>
                </a:lnTo>
                <a:lnTo>
                  <a:pt x="2233" y="104"/>
                </a:lnTo>
                <a:lnTo>
                  <a:pt x="2220" y="104"/>
                </a:lnTo>
                <a:lnTo>
                  <a:pt x="2208" y="104"/>
                </a:lnTo>
                <a:lnTo>
                  <a:pt x="2202" y="104"/>
                </a:lnTo>
                <a:lnTo>
                  <a:pt x="2190" y="104"/>
                </a:lnTo>
                <a:lnTo>
                  <a:pt x="2177" y="104"/>
                </a:lnTo>
                <a:lnTo>
                  <a:pt x="2171" y="104"/>
                </a:lnTo>
                <a:lnTo>
                  <a:pt x="2159" y="104"/>
                </a:lnTo>
                <a:lnTo>
                  <a:pt x="2147" y="104"/>
                </a:lnTo>
                <a:lnTo>
                  <a:pt x="2141" y="104"/>
                </a:lnTo>
                <a:lnTo>
                  <a:pt x="2129" y="104"/>
                </a:lnTo>
                <a:lnTo>
                  <a:pt x="2116" y="104"/>
                </a:lnTo>
                <a:lnTo>
                  <a:pt x="2110" y="104"/>
                </a:lnTo>
                <a:lnTo>
                  <a:pt x="2098" y="104"/>
                </a:lnTo>
                <a:lnTo>
                  <a:pt x="2086" y="104"/>
                </a:lnTo>
                <a:lnTo>
                  <a:pt x="2080" y="104"/>
                </a:lnTo>
                <a:lnTo>
                  <a:pt x="2067" y="104"/>
                </a:lnTo>
                <a:lnTo>
                  <a:pt x="2055" y="104"/>
                </a:lnTo>
                <a:lnTo>
                  <a:pt x="2049" y="104"/>
                </a:lnTo>
                <a:lnTo>
                  <a:pt x="2037" y="104"/>
                </a:lnTo>
                <a:lnTo>
                  <a:pt x="2025" y="104"/>
                </a:lnTo>
                <a:lnTo>
                  <a:pt x="2018" y="104"/>
                </a:lnTo>
                <a:lnTo>
                  <a:pt x="2006" y="104"/>
                </a:lnTo>
                <a:lnTo>
                  <a:pt x="1994" y="104"/>
                </a:lnTo>
                <a:lnTo>
                  <a:pt x="1988" y="104"/>
                </a:lnTo>
                <a:lnTo>
                  <a:pt x="1976" y="104"/>
                </a:lnTo>
                <a:lnTo>
                  <a:pt x="1963" y="104"/>
                </a:lnTo>
                <a:lnTo>
                  <a:pt x="1957" y="104"/>
                </a:lnTo>
                <a:lnTo>
                  <a:pt x="1945" y="104"/>
                </a:lnTo>
                <a:lnTo>
                  <a:pt x="1933" y="104"/>
                </a:lnTo>
                <a:lnTo>
                  <a:pt x="1927" y="104"/>
                </a:lnTo>
                <a:lnTo>
                  <a:pt x="1914" y="104"/>
                </a:lnTo>
                <a:lnTo>
                  <a:pt x="1902" y="104"/>
                </a:lnTo>
                <a:lnTo>
                  <a:pt x="1896" y="104"/>
                </a:lnTo>
                <a:lnTo>
                  <a:pt x="1884" y="104"/>
                </a:lnTo>
                <a:lnTo>
                  <a:pt x="1872" y="104"/>
                </a:lnTo>
                <a:lnTo>
                  <a:pt x="1866" y="104"/>
                </a:lnTo>
                <a:lnTo>
                  <a:pt x="1853" y="104"/>
                </a:lnTo>
                <a:lnTo>
                  <a:pt x="1841" y="104"/>
                </a:lnTo>
                <a:lnTo>
                  <a:pt x="1835" y="104"/>
                </a:lnTo>
                <a:lnTo>
                  <a:pt x="1823" y="104"/>
                </a:lnTo>
                <a:lnTo>
                  <a:pt x="1810" y="104"/>
                </a:lnTo>
                <a:lnTo>
                  <a:pt x="1804" y="104"/>
                </a:lnTo>
                <a:lnTo>
                  <a:pt x="1792" y="104"/>
                </a:lnTo>
                <a:lnTo>
                  <a:pt x="1780" y="104"/>
                </a:lnTo>
                <a:lnTo>
                  <a:pt x="1774" y="104"/>
                </a:lnTo>
                <a:lnTo>
                  <a:pt x="1762" y="104"/>
                </a:lnTo>
                <a:lnTo>
                  <a:pt x="1749" y="104"/>
                </a:lnTo>
                <a:lnTo>
                  <a:pt x="1743" y="104"/>
                </a:lnTo>
                <a:lnTo>
                  <a:pt x="1731" y="104"/>
                </a:lnTo>
                <a:lnTo>
                  <a:pt x="1719" y="104"/>
                </a:lnTo>
                <a:lnTo>
                  <a:pt x="1713" y="104"/>
                </a:lnTo>
                <a:lnTo>
                  <a:pt x="1700" y="104"/>
                </a:lnTo>
                <a:lnTo>
                  <a:pt x="1688" y="104"/>
                </a:lnTo>
                <a:lnTo>
                  <a:pt x="1682" y="104"/>
                </a:lnTo>
                <a:lnTo>
                  <a:pt x="1670" y="104"/>
                </a:lnTo>
                <a:lnTo>
                  <a:pt x="1658" y="104"/>
                </a:lnTo>
                <a:lnTo>
                  <a:pt x="1651" y="104"/>
                </a:lnTo>
                <a:lnTo>
                  <a:pt x="1639" y="104"/>
                </a:lnTo>
                <a:lnTo>
                  <a:pt x="1627" y="104"/>
                </a:lnTo>
                <a:lnTo>
                  <a:pt x="1621" y="104"/>
                </a:lnTo>
                <a:lnTo>
                  <a:pt x="1609" y="104"/>
                </a:lnTo>
                <a:lnTo>
                  <a:pt x="1596" y="104"/>
                </a:lnTo>
                <a:lnTo>
                  <a:pt x="1590" y="104"/>
                </a:lnTo>
                <a:lnTo>
                  <a:pt x="1578" y="104"/>
                </a:lnTo>
                <a:lnTo>
                  <a:pt x="1566" y="104"/>
                </a:lnTo>
                <a:lnTo>
                  <a:pt x="1560" y="104"/>
                </a:lnTo>
                <a:lnTo>
                  <a:pt x="1547" y="104"/>
                </a:lnTo>
                <a:lnTo>
                  <a:pt x="1535" y="104"/>
                </a:lnTo>
                <a:lnTo>
                  <a:pt x="1529" y="104"/>
                </a:lnTo>
                <a:lnTo>
                  <a:pt x="1517" y="104"/>
                </a:lnTo>
                <a:lnTo>
                  <a:pt x="1505" y="104"/>
                </a:lnTo>
                <a:lnTo>
                  <a:pt x="1499" y="104"/>
                </a:lnTo>
                <a:lnTo>
                  <a:pt x="1486" y="104"/>
                </a:lnTo>
                <a:lnTo>
                  <a:pt x="1474" y="104"/>
                </a:lnTo>
                <a:lnTo>
                  <a:pt x="1468" y="104"/>
                </a:lnTo>
                <a:lnTo>
                  <a:pt x="1456" y="104"/>
                </a:lnTo>
                <a:lnTo>
                  <a:pt x="1443" y="104"/>
                </a:lnTo>
                <a:lnTo>
                  <a:pt x="1437" y="104"/>
                </a:lnTo>
                <a:lnTo>
                  <a:pt x="1425" y="104"/>
                </a:lnTo>
                <a:lnTo>
                  <a:pt x="1413" y="104"/>
                </a:lnTo>
                <a:lnTo>
                  <a:pt x="1407" y="104"/>
                </a:lnTo>
                <a:lnTo>
                  <a:pt x="1395" y="104"/>
                </a:lnTo>
                <a:lnTo>
                  <a:pt x="1382" y="104"/>
                </a:lnTo>
                <a:lnTo>
                  <a:pt x="1376" y="104"/>
                </a:lnTo>
                <a:lnTo>
                  <a:pt x="1364" y="104"/>
                </a:lnTo>
                <a:lnTo>
                  <a:pt x="1352" y="104"/>
                </a:lnTo>
                <a:lnTo>
                  <a:pt x="1346" y="104"/>
                </a:lnTo>
                <a:lnTo>
                  <a:pt x="1333" y="104"/>
                </a:lnTo>
                <a:lnTo>
                  <a:pt x="1321" y="104"/>
                </a:lnTo>
                <a:lnTo>
                  <a:pt x="1315" y="104"/>
                </a:lnTo>
                <a:lnTo>
                  <a:pt x="1303" y="104"/>
                </a:lnTo>
                <a:lnTo>
                  <a:pt x="1291" y="104"/>
                </a:lnTo>
                <a:lnTo>
                  <a:pt x="1284" y="104"/>
                </a:lnTo>
                <a:lnTo>
                  <a:pt x="1272" y="104"/>
                </a:lnTo>
                <a:lnTo>
                  <a:pt x="1260" y="104"/>
                </a:lnTo>
                <a:lnTo>
                  <a:pt x="1254" y="104"/>
                </a:lnTo>
                <a:lnTo>
                  <a:pt x="1242" y="104"/>
                </a:lnTo>
                <a:lnTo>
                  <a:pt x="1229" y="104"/>
                </a:lnTo>
                <a:lnTo>
                  <a:pt x="1223" y="104"/>
                </a:lnTo>
                <a:lnTo>
                  <a:pt x="1211" y="104"/>
                </a:lnTo>
                <a:lnTo>
                  <a:pt x="1199" y="104"/>
                </a:lnTo>
                <a:lnTo>
                  <a:pt x="1193" y="104"/>
                </a:lnTo>
                <a:lnTo>
                  <a:pt x="1180" y="104"/>
                </a:lnTo>
                <a:lnTo>
                  <a:pt x="1168" y="104"/>
                </a:lnTo>
                <a:lnTo>
                  <a:pt x="1162" y="104"/>
                </a:lnTo>
                <a:lnTo>
                  <a:pt x="1150" y="104"/>
                </a:lnTo>
                <a:lnTo>
                  <a:pt x="1138" y="104"/>
                </a:lnTo>
                <a:lnTo>
                  <a:pt x="1131" y="104"/>
                </a:lnTo>
                <a:lnTo>
                  <a:pt x="1119" y="104"/>
                </a:lnTo>
                <a:lnTo>
                  <a:pt x="1107" y="104"/>
                </a:lnTo>
                <a:lnTo>
                  <a:pt x="1101" y="104"/>
                </a:lnTo>
                <a:lnTo>
                  <a:pt x="1089" y="104"/>
                </a:lnTo>
                <a:lnTo>
                  <a:pt x="1076" y="104"/>
                </a:lnTo>
                <a:lnTo>
                  <a:pt x="1070" y="104"/>
                </a:lnTo>
                <a:lnTo>
                  <a:pt x="1058" y="104"/>
                </a:lnTo>
                <a:lnTo>
                  <a:pt x="1046" y="104"/>
                </a:lnTo>
                <a:lnTo>
                  <a:pt x="1040" y="104"/>
                </a:lnTo>
                <a:lnTo>
                  <a:pt x="1028" y="104"/>
                </a:lnTo>
                <a:lnTo>
                  <a:pt x="1021" y="104"/>
                </a:lnTo>
                <a:lnTo>
                  <a:pt x="1009" y="104"/>
                </a:lnTo>
                <a:lnTo>
                  <a:pt x="997" y="104"/>
                </a:lnTo>
                <a:lnTo>
                  <a:pt x="991" y="104"/>
                </a:lnTo>
                <a:lnTo>
                  <a:pt x="979" y="104"/>
                </a:lnTo>
                <a:lnTo>
                  <a:pt x="966" y="104"/>
                </a:lnTo>
                <a:lnTo>
                  <a:pt x="960" y="104"/>
                </a:lnTo>
                <a:lnTo>
                  <a:pt x="948" y="104"/>
                </a:lnTo>
                <a:lnTo>
                  <a:pt x="936" y="104"/>
                </a:lnTo>
                <a:lnTo>
                  <a:pt x="930" y="104"/>
                </a:lnTo>
                <a:lnTo>
                  <a:pt x="917" y="104"/>
                </a:lnTo>
                <a:lnTo>
                  <a:pt x="905" y="104"/>
                </a:lnTo>
                <a:lnTo>
                  <a:pt x="899" y="104"/>
                </a:lnTo>
                <a:lnTo>
                  <a:pt x="887" y="104"/>
                </a:lnTo>
                <a:lnTo>
                  <a:pt x="875" y="104"/>
                </a:lnTo>
                <a:lnTo>
                  <a:pt x="868" y="104"/>
                </a:lnTo>
                <a:lnTo>
                  <a:pt x="856" y="104"/>
                </a:lnTo>
                <a:lnTo>
                  <a:pt x="844" y="104"/>
                </a:lnTo>
                <a:lnTo>
                  <a:pt x="838" y="104"/>
                </a:lnTo>
                <a:lnTo>
                  <a:pt x="826" y="104"/>
                </a:lnTo>
                <a:lnTo>
                  <a:pt x="813" y="104"/>
                </a:lnTo>
                <a:lnTo>
                  <a:pt x="807" y="104"/>
                </a:lnTo>
                <a:lnTo>
                  <a:pt x="795" y="104"/>
                </a:lnTo>
                <a:lnTo>
                  <a:pt x="783" y="104"/>
                </a:lnTo>
                <a:lnTo>
                  <a:pt x="777" y="104"/>
                </a:lnTo>
                <a:lnTo>
                  <a:pt x="764" y="104"/>
                </a:lnTo>
                <a:lnTo>
                  <a:pt x="752" y="104"/>
                </a:lnTo>
                <a:lnTo>
                  <a:pt x="746" y="104"/>
                </a:lnTo>
                <a:lnTo>
                  <a:pt x="734" y="104"/>
                </a:lnTo>
                <a:lnTo>
                  <a:pt x="722" y="104"/>
                </a:lnTo>
                <a:lnTo>
                  <a:pt x="716" y="104"/>
                </a:lnTo>
                <a:lnTo>
                  <a:pt x="703" y="104"/>
                </a:lnTo>
                <a:lnTo>
                  <a:pt x="691" y="104"/>
                </a:lnTo>
                <a:lnTo>
                  <a:pt x="685" y="104"/>
                </a:lnTo>
                <a:lnTo>
                  <a:pt x="673" y="104"/>
                </a:lnTo>
                <a:lnTo>
                  <a:pt x="661" y="104"/>
                </a:lnTo>
                <a:lnTo>
                  <a:pt x="654" y="104"/>
                </a:lnTo>
                <a:lnTo>
                  <a:pt x="642" y="104"/>
                </a:lnTo>
                <a:lnTo>
                  <a:pt x="630" y="104"/>
                </a:lnTo>
                <a:lnTo>
                  <a:pt x="624" y="104"/>
                </a:lnTo>
                <a:lnTo>
                  <a:pt x="612" y="104"/>
                </a:lnTo>
                <a:lnTo>
                  <a:pt x="599" y="104"/>
                </a:lnTo>
                <a:lnTo>
                  <a:pt x="593" y="104"/>
                </a:lnTo>
                <a:lnTo>
                  <a:pt x="581" y="104"/>
                </a:lnTo>
                <a:lnTo>
                  <a:pt x="569" y="104"/>
                </a:lnTo>
                <a:lnTo>
                  <a:pt x="563" y="104"/>
                </a:lnTo>
                <a:lnTo>
                  <a:pt x="550" y="104"/>
                </a:lnTo>
                <a:lnTo>
                  <a:pt x="538" y="104"/>
                </a:lnTo>
                <a:lnTo>
                  <a:pt x="532" y="104"/>
                </a:lnTo>
                <a:lnTo>
                  <a:pt x="520" y="104"/>
                </a:lnTo>
                <a:lnTo>
                  <a:pt x="508" y="104"/>
                </a:lnTo>
                <a:lnTo>
                  <a:pt x="501" y="104"/>
                </a:lnTo>
                <a:lnTo>
                  <a:pt x="489" y="104"/>
                </a:lnTo>
                <a:lnTo>
                  <a:pt x="477" y="104"/>
                </a:lnTo>
                <a:lnTo>
                  <a:pt x="471" y="104"/>
                </a:lnTo>
                <a:lnTo>
                  <a:pt x="459" y="104"/>
                </a:lnTo>
                <a:lnTo>
                  <a:pt x="446" y="104"/>
                </a:lnTo>
                <a:lnTo>
                  <a:pt x="440" y="104"/>
                </a:lnTo>
                <a:lnTo>
                  <a:pt x="428" y="104"/>
                </a:lnTo>
                <a:lnTo>
                  <a:pt x="416" y="104"/>
                </a:lnTo>
                <a:lnTo>
                  <a:pt x="410" y="104"/>
                </a:lnTo>
                <a:lnTo>
                  <a:pt x="397" y="104"/>
                </a:lnTo>
                <a:lnTo>
                  <a:pt x="385" y="104"/>
                </a:lnTo>
                <a:lnTo>
                  <a:pt x="379" y="104"/>
                </a:lnTo>
                <a:lnTo>
                  <a:pt x="367" y="104"/>
                </a:lnTo>
                <a:lnTo>
                  <a:pt x="355" y="104"/>
                </a:lnTo>
                <a:lnTo>
                  <a:pt x="349" y="104"/>
                </a:lnTo>
                <a:lnTo>
                  <a:pt x="336" y="104"/>
                </a:lnTo>
                <a:lnTo>
                  <a:pt x="324" y="104"/>
                </a:lnTo>
                <a:lnTo>
                  <a:pt x="318" y="104"/>
                </a:lnTo>
                <a:lnTo>
                  <a:pt x="306" y="104"/>
                </a:lnTo>
                <a:lnTo>
                  <a:pt x="293" y="104"/>
                </a:lnTo>
                <a:lnTo>
                  <a:pt x="287" y="104"/>
                </a:lnTo>
                <a:lnTo>
                  <a:pt x="275" y="104"/>
                </a:lnTo>
                <a:lnTo>
                  <a:pt x="263" y="104"/>
                </a:lnTo>
                <a:lnTo>
                  <a:pt x="257" y="104"/>
                </a:lnTo>
                <a:lnTo>
                  <a:pt x="245" y="104"/>
                </a:lnTo>
                <a:lnTo>
                  <a:pt x="232" y="104"/>
                </a:lnTo>
                <a:lnTo>
                  <a:pt x="226" y="104"/>
                </a:lnTo>
                <a:lnTo>
                  <a:pt x="214" y="104"/>
                </a:lnTo>
                <a:lnTo>
                  <a:pt x="202" y="104"/>
                </a:lnTo>
                <a:lnTo>
                  <a:pt x="196" y="104"/>
                </a:lnTo>
                <a:lnTo>
                  <a:pt x="183" y="104"/>
                </a:lnTo>
                <a:lnTo>
                  <a:pt x="171" y="104"/>
                </a:lnTo>
                <a:lnTo>
                  <a:pt x="165" y="104"/>
                </a:lnTo>
                <a:lnTo>
                  <a:pt x="153" y="104"/>
                </a:lnTo>
                <a:lnTo>
                  <a:pt x="141" y="104"/>
                </a:lnTo>
                <a:lnTo>
                  <a:pt x="134" y="104"/>
                </a:lnTo>
                <a:lnTo>
                  <a:pt x="122" y="104"/>
                </a:lnTo>
                <a:lnTo>
                  <a:pt x="110" y="104"/>
                </a:lnTo>
                <a:lnTo>
                  <a:pt x="104" y="104"/>
                </a:lnTo>
                <a:lnTo>
                  <a:pt x="92" y="104"/>
                </a:lnTo>
                <a:lnTo>
                  <a:pt x="79" y="104"/>
                </a:lnTo>
                <a:lnTo>
                  <a:pt x="73" y="104"/>
                </a:lnTo>
                <a:lnTo>
                  <a:pt x="61" y="104"/>
                </a:lnTo>
                <a:lnTo>
                  <a:pt x="49" y="104"/>
                </a:lnTo>
                <a:lnTo>
                  <a:pt x="43" y="104"/>
                </a:lnTo>
                <a:lnTo>
                  <a:pt x="30" y="104"/>
                </a:lnTo>
                <a:lnTo>
                  <a:pt x="18" y="104"/>
                </a:lnTo>
                <a:lnTo>
                  <a:pt x="12" y="104"/>
                </a:lnTo>
                <a:lnTo>
                  <a:pt x="0" y="104"/>
                </a:lnTo>
                <a:close/>
              </a:path>
            </a:pathLst>
          </a:custGeom>
          <a:solidFill>
            <a:srgbClr val="FF0000"/>
          </a:solidFill>
          <a:ln w="9525">
            <a:noFill/>
            <a:round/>
            <a:headEnd/>
            <a:tailEnd/>
          </a:ln>
        </p:spPr>
        <p:txBody>
          <a:bodyPr/>
          <a:lstStyle/>
          <a:p>
            <a:endParaRPr lang="en-GB"/>
          </a:p>
        </p:txBody>
      </p:sp>
      <p:sp>
        <p:nvSpPr>
          <p:cNvPr id="312687" name="Freeform 367"/>
          <p:cNvSpPr>
            <a:spLocks/>
          </p:cNvSpPr>
          <p:nvPr/>
        </p:nvSpPr>
        <p:spPr bwMode="auto">
          <a:xfrm>
            <a:off x="1320800" y="5114925"/>
            <a:ext cx="6467475" cy="320675"/>
          </a:xfrm>
          <a:custGeom>
            <a:avLst/>
            <a:gdLst/>
            <a:ahLst/>
            <a:cxnLst>
              <a:cxn ang="0">
                <a:pos x="110" y="202"/>
              </a:cxn>
              <a:cxn ang="0">
                <a:pos x="245" y="202"/>
              </a:cxn>
              <a:cxn ang="0">
                <a:pos x="379" y="202"/>
              </a:cxn>
              <a:cxn ang="0">
                <a:pos x="508" y="202"/>
              </a:cxn>
              <a:cxn ang="0">
                <a:pos x="642" y="196"/>
              </a:cxn>
              <a:cxn ang="0">
                <a:pos x="777" y="196"/>
              </a:cxn>
              <a:cxn ang="0">
                <a:pos x="905" y="189"/>
              </a:cxn>
              <a:cxn ang="0">
                <a:pos x="1040" y="177"/>
              </a:cxn>
              <a:cxn ang="0">
                <a:pos x="1168" y="165"/>
              </a:cxn>
              <a:cxn ang="0">
                <a:pos x="1303" y="153"/>
              </a:cxn>
              <a:cxn ang="0">
                <a:pos x="1437" y="135"/>
              </a:cxn>
              <a:cxn ang="0">
                <a:pos x="1566" y="122"/>
              </a:cxn>
              <a:cxn ang="0">
                <a:pos x="1700" y="73"/>
              </a:cxn>
              <a:cxn ang="0">
                <a:pos x="1835" y="37"/>
              </a:cxn>
              <a:cxn ang="0">
                <a:pos x="1963" y="18"/>
              </a:cxn>
              <a:cxn ang="0">
                <a:pos x="2098" y="0"/>
              </a:cxn>
              <a:cxn ang="0">
                <a:pos x="2233" y="37"/>
              </a:cxn>
              <a:cxn ang="0">
                <a:pos x="2361" y="92"/>
              </a:cxn>
              <a:cxn ang="0">
                <a:pos x="2496" y="141"/>
              </a:cxn>
              <a:cxn ang="0">
                <a:pos x="2630" y="165"/>
              </a:cxn>
              <a:cxn ang="0">
                <a:pos x="2759" y="171"/>
              </a:cxn>
              <a:cxn ang="0">
                <a:pos x="2893" y="177"/>
              </a:cxn>
              <a:cxn ang="0">
                <a:pos x="3028" y="183"/>
              </a:cxn>
              <a:cxn ang="0">
                <a:pos x="3156" y="183"/>
              </a:cxn>
              <a:cxn ang="0">
                <a:pos x="3291" y="189"/>
              </a:cxn>
              <a:cxn ang="0">
                <a:pos x="3419" y="189"/>
              </a:cxn>
              <a:cxn ang="0">
                <a:pos x="3554" y="189"/>
              </a:cxn>
              <a:cxn ang="0">
                <a:pos x="3688" y="189"/>
              </a:cxn>
              <a:cxn ang="0">
                <a:pos x="3817" y="189"/>
              </a:cxn>
              <a:cxn ang="0">
                <a:pos x="3951" y="189"/>
              </a:cxn>
              <a:cxn ang="0">
                <a:pos x="4074" y="196"/>
              </a:cxn>
              <a:cxn ang="0">
                <a:pos x="3939" y="196"/>
              </a:cxn>
              <a:cxn ang="0">
                <a:pos x="3811" y="196"/>
              </a:cxn>
              <a:cxn ang="0">
                <a:pos x="3676" y="196"/>
              </a:cxn>
              <a:cxn ang="0">
                <a:pos x="3542" y="196"/>
              </a:cxn>
              <a:cxn ang="0">
                <a:pos x="3413" y="196"/>
              </a:cxn>
              <a:cxn ang="0">
                <a:pos x="3278" y="196"/>
              </a:cxn>
              <a:cxn ang="0">
                <a:pos x="3144" y="196"/>
              </a:cxn>
              <a:cxn ang="0">
                <a:pos x="3015" y="196"/>
              </a:cxn>
              <a:cxn ang="0">
                <a:pos x="2881" y="196"/>
              </a:cxn>
              <a:cxn ang="0">
                <a:pos x="2752" y="189"/>
              </a:cxn>
              <a:cxn ang="0">
                <a:pos x="2618" y="189"/>
              </a:cxn>
              <a:cxn ang="0">
                <a:pos x="2483" y="177"/>
              </a:cxn>
              <a:cxn ang="0">
                <a:pos x="2355" y="147"/>
              </a:cxn>
              <a:cxn ang="0">
                <a:pos x="2220" y="116"/>
              </a:cxn>
              <a:cxn ang="0">
                <a:pos x="2086" y="98"/>
              </a:cxn>
              <a:cxn ang="0">
                <a:pos x="1957" y="110"/>
              </a:cxn>
              <a:cxn ang="0">
                <a:pos x="1823" y="122"/>
              </a:cxn>
              <a:cxn ang="0">
                <a:pos x="1688" y="141"/>
              </a:cxn>
              <a:cxn ang="0">
                <a:pos x="1560" y="159"/>
              </a:cxn>
              <a:cxn ang="0">
                <a:pos x="1425" y="165"/>
              </a:cxn>
              <a:cxn ang="0">
                <a:pos x="1291" y="171"/>
              </a:cxn>
              <a:cxn ang="0">
                <a:pos x="1162" y="177"/>
              </a:cxn>
              <a:cxn ang="0">
                <a:pos x="1028" y="189"/>
              </a:cxn>
              <a:cxn ang="0">
                <a:pos x="899" y="196"/>
              </a:cxn>
              <a:cxn ang="0">
                <a:pos x="764" y="196"/>
              </a:cxn>
              <a:cxn ang="0">
                <a:pos x="630" y="202"/>
              </a:cxn>
              <a:cxn ang="0">
                <a:pos x="501" y="202"/>
              </a:cxn>
              <a:cxn ang="0">
                <a:pos x="367" y="202"/>
              </a:cxn>
              <a:cxn ang="0">
                <a:pos x="232" y="202"/>
              </a:cxn>
              <a:cxn ang="0">
                <a:pos x="104" y="202"/>
              </a:cxn>
            </a:cxnLst>
            <a:rect l="0" t="0" r="r" b="b"/>
            <a:pathLst>
              <a:path w="4074" h="202">
                <a:moveTo>
                  <a:pt x="0" y="202"/>
                </a:moveTo>
                <a:lnTo>
                  <a:pt x="0" y="202"/>
                </a:lnTo>
                <a:lnTo>
                  <a:pt x="12" y="202"/>
                </a:lnTo>
                <a:lnTo>
                  <a:pt x="18" y="202"/>
                </a:lnTo>
                <a:lnTo>
                  <a:pt x="30" y="202"/>
                </a:lnTo>
                <a:lnTo>
                  <a:pt x="43" y="202"/>
                </a:lnTo>
                <a:lnTo>
                  <a:pt x="49" y="202"/>
                </a:lnTo>
                <a:lnTo>
                  <a:pt x="61" y="202"/>
                </a:lnTo>
                <a:lnTo>
                  <a:pt x="73" y="202"/>
                </a:lnTo>
                <a:lnTo>
                  <a:pt x="79" y="202"/>
                </a:lnTo>
                <a:lnTo>
                  <a:pt x="92" y="202"/>
                </a:lnTo>
                <a:lnTo>
                  <a:pt x="104" y="202"/>
                </a:lnTo>
                <a:lnTo>
                  <a:pt x="110" y="202"/>
                </a:lnTo>
                <a:lnTo>
                  <a:pt x="122" y="202"/>
                </a:lnTo>
                <a:lnTo>
                  <a:pt x="134" y="202"/>
                </a:lnTo>
                <a:lnTo>
                  <a:pt x="141" y="202"/>
                </a:lnTo>
                <a:lnTo>
                  <a:pt x="153" y="202"/>
                </a:lnTo>
                <a:lnTo>
                  <a:pt x="165" y="202"/>
                </a:lnTo>
                <a:lnTo>
                  <a:pt x="171" y="202"/>
                </a:lnTo>
                <a:lnTo>
                  <a:pt x="183" y="202"/>
                </a:lnTo>
                <a:lnTo>
                  <a:pt x="196" y="202"/>
                </a:lnTo>
                <a:lnTo>
                  <a:pt x="202" y="202"/>
                </a:lnTo>
                <a:lnTo>
                  <a:pt x="214" y="202"/>
                </a:lnTo>
                <a:lnTo>
                  <a:pt x="226" y="202"/>
                </a:lnTo>
                <a:lnTo>
                  <a:pt x="232" y="202"/>
                </a:lnTo>
                <a:lnTo>
                  <a:pt x="245" y="202"/>
                </a:lnTo>
                <a:lnTo>
                  <a:pt x="257" y="202"/>
                </a:lnTo>
                <a:lnTo>
                  <a:pt x="263" y="202"/>
                </a:lnTo>
                <a:lnTo>
                  <a:pt x="275" y="202"/>
                </a:lnTo>
                <a:lnTo>
                  <a:pt x="287" y="202"/>
                </a:lnTo>
                <a:lnTo>
                  <a:pt x="293" y="202"/>
                </a:lnTo>
                <a:lnTo>
                  <a:pt x="306" y="202"/>
                </a:lnTo>
                <a:lnTo>
                  <a:pt x="318" y="202"/>
                </a:lnTo>
                <a:lnTo>
                  <a:pt x="324" y="202"/>
                </a:lnTo>
                <a:lnTo>
                  <a:pt x="336" y="202"/>
                </a:lnTo>
                <a:lnTo>
                  <a:pt x="349" y="202"/>
                </a:lnTo>
                <a:lnTo>
                  <a:pt x="355" y="202"/>
                </a:lnTo>
                <a:lnTo>
                  <a:pt x="367" y="202"/>
                </a:lnTo>
                <a:lnTo>
                  <a:pt x="379" y="202"/>
                </a:lnTo>
                <a:lnTo>
                  <a:pt x="385" y="202"/>
                </a:lnTo>
                <a:lnTo>
                  <a:pt x="397" y="202"/>
                </a:lnTo>
                <a:lnTo>
                  <a:pt x="410" y="202"/>
                </a:lnTo>
                <a:lnTo>
                  <a:pt x="416" y="202"/>
                </a:lnTo>
                <a:lnTo>
                  <a:pt x="428" y="202"/>
                </a:lnTo>
                <a:lnTo>
                  <a:pt x="440" y="202"/>
                </a:lnTo>
                <a:lnTo>
                  <a:pt x="446" y="202"/>
                </a:lnTo>
                <a:lnTo>
                  <a:pt x="459" y="202"/>
                </a:lnTo>
                <a:lnTo>
                  <a:pt x="471" y="202"/>
                </a:lnTo>
                <a:lnTo>
                  <a:pt x="477" y="202"/>
                </a:lnTo>
                <a:lnTo>
                  <a:pt x="489" y="202"/>
                </a:lnTo>
                <a:lnTo>
                  <a:pt x="501" y="202"/>
                </a:lnTo>
                <a:lnTo>
                  <a:pt x="508" y="202"/>
                </a:lnTo>
                <a:lnTo>
                  <a:pt x="520" y="202"/>
                </a:lnTo>
                <a:lnTo>
                  <a:pt x="532" y="202"/>
                </a:lnTo>
                <a:lnTo>
                  <a:pt x="538" y="202"/>
                </a:lnTo>
                <a:lnTo>
                  <a:pt x="550" y="202"/>
                </a:lnTo>
                <a:lnTo>
                  <a:pt x="563" y="196"/>
                </a:lnTo>
                <a:lnTo>
                  <a:pt x="569" y="196"/>
                </a:lnTo>
                <a:lnTo>
                  <a:pt x="581" y="196"/>
                </a:lnTo>
                <a:lnTo>
                  <a:pt x="593" y="196"/>
                </a:lnTo>
                <a:lnTo>
                  <a:pt x="599" y="196"/>
                </a:lnTo>
                <a:lnTo>
                  <a:pt x="612" y="196"/>
                </a:lnTo>
                <a:lnTo>
                  <a:pt x="624" y="196"/>
                </a:lnTo>
                <a:lnTo>
                  <a:pt x="630" y="196"/>
                </a:lnTo>
                <a:lnTo>
                  <a:pt x="642" y="196"/>
                </a:lnTo>
                <a:lnTo>
                  <a:pt x="654" y="196"/>
                </a:lnTo>
                <a:lnTo>
                  <a:pt x="661" y="196"/>
                </a:lnTo>
                <a:lnTo>
                  <a:pt x="673" y="196"/>
                </a:lnTo>
                <a:lnTo>
                  <a:pt x="685" y="196"/>
                </a:lnTo>
                <a:lnTo>
                  <a:pt x="691" y="196"/>
                </a:lnTo>
                <a:lnTo>
                  <a:pt x="703" y="196"/>
                </a:lnTo>
                <a:lnTo>
                  <a:pt x="716" y="196"/>
                </a:lnTo>
                <a:lnTo>
                  <a:pt x="722" y="196"/>
                </a:lnTo>
                <a:lnTo>
                  <a:pt x="734" y="196"/>
                </a:lnTo>
                <a:lnTo>
                  <a:pt x="746" y="196"/>
                </a:lnTo>
                <a:lnTo>
                  <a:pt x="752" y="196"/>
                </a:lnTo>
                <a:lnTo>
                  <a:pt x="764" y="196"/>
                </a:lnTo>
                <a:lnTo>
                  <a:pt x="777" y="196"/>
                </a:lnTo>
                <a:lnTo>
                  <a:pt x="783" y="196"/>
                </a:lnTo>
                <a:lnTo>
                  <a:pt x="795" y="196"/>
                </a:lnTo>
                <a:lnTo>
                  <a:pt x="807" y="189"/>
                </a:lnTo>
                <a:lnTo>
                  <a:pt x="813" y="189"/>
                </a:lnTo>
                <a:lnTo>
                  <a:pt x="826" y="189"/>
                </a:lnTo>
                <a:lnTo>
                  <a:pt x="838" y="189"/>
                </a:lnTo>
                <a:lnTo>
                  <a:pt x="844" y="189"/>
                </a:lnTo>
                <a:lnTo>
                  <a:pt x="856" y="189"/>
                </a:lnTo>
                <a:lnTo>
                  <a:pt x="868" y="189"/>
                </a:lnTo>
                <a:lnTo>
                  <a:pt x="875" y="189"/>
                </a:lnTo>
                <a:lnTo>
                  <a:pt x="887" y="189"/>
                </a:lnTo>
                <a:lnTo>
                  <a:pt x="899" y="189"/>
                </a:lnTo>
                <a:lnTo>
                  <a:pt x="905" y="189"/>
                </a:lnTo>
                <a:lnTo>
                  <a:pt x="917" y="183"/>
                </a:lnTo>
                <a:lnTo>
                  <a:pt x="930" y="183"/>
                </a:lnTo>
                <a:lnTo>
                  <a:pt x="936" y="183"/>
                </a:lnTo>
                <a:lnTo>
                  <a:pt x="948" y="183"/>
                </a:lnTo>
                <a:lnTo>
                  <a:pt x="960" y="183"/>
                </a:lnTo>
                <a:lnTo>
                  <a:pt x="966" y="183"/>
                </a:lnTo>
                <a:lnTo>
                  <a:pt x="979" y="183"/>
                </a:lnTo>
                <a:lnTo>
                  <a:pt x="991" y="183"/>
                </a:lnTo>
                <a:lnTo>
                  <a:pt x="997" y="183"/>
                </a:lnTo>
                <a:lnTo>
                  <a:pt x="1009" y="177"/>
                </a:lnTo>
                <a:lnTo>
                  <a:pt x="1021" y="177"/>
                </a:lnTo>
                <a:lnTo>
                  <a:pt x="1028" y="177"/>
                </a:lnTo>
                <a:lnTo>
                  <a:pt x="1040" y="177"/>
                </a:lnTo>
                <a:lnTo>
                  <a:pt x="1046" y="171"/>
                </a:lnTo>
                <a:lnTo>
                  <a:pt x="1058" y="171"/>
                </a:lnTo>
                <a:lnTo>
                  <a:pt x="1070" y="171"/>
                </a:lnTo>
                <a:lnTo>
                  <a:pt x="1076" y="171"/>
                </a:lnTo>
                <a:lnTo>
                  <a:pt x="1089" y="165"/>
                </a:lnTo>
                <a:lnTo>
                  <a:pt x="1101" y="165"/>
                </a:lnTo>
                <a:lnTo>
                  <a:pt x="1107" y="165"/>
                </a:lnTo>
                <a:lnTo>
                  <a:pt x="1119" y="165"/>
                </a:lnTo>
                <a:lnTo>
                  <a:pt x="1131" y="165"/>
                </a:lnTo>
                <a:lnTo>
                  <a:pt x="1138" y="159"/>
                </a:lnTo>
                <a:lnTo>
                  <a:pt x="1150" y="159"/>
                </a:lnTo>
                <a:lnTo>
                  <a:pt x="1162" y="165"/>
                </a:lnTo>
                <a:lnTo>
                  <a:pt x="1168" y="165"/>
                </a:lnTo>
                <a:lnTo>
                  <a:pt x="1180" y="159"/>
                </a:lnTo>
                <a:lnTo>
                  <a:pt x="1193" y="159"/>
                </a:lnTo>
                <a:lnTo>
                  <a:pt x="1199" y="159"/>
                </a:lnTo>
                <a:lnTo>
                  <a:pt x="1211" y="165"/>
                </a:lnTo>
                <a:lnTo>
                  <a:pt x="1223" y="159"/>
                </a:lnTo>
                <a:lnTo>
                  <a:pt x="1229" y="165"/>
                </a:lnTo>
                <a:lnTo>
                  <a:pt x="1242" y="159"/>
                </a:lnTo>
                <a:lnTo>
                  <a:pt x="1254" y="153"/>
                </a:lnTo>
                <a:lnTo>
                  <a:pt x="1260" y="153"/>
                </a:lnTo>
                <a:lnTo>
                  <a:pt x="1272" y="153"/>
                </a:lnTo>
                <a:lnTo>
                  <a:pt x="1284" y="153"/>
                </a:lnTo>
                <a:lnTo>
                  <a:pt x="1291" y="153"/>
                </a:lnTo>
                <a:lnTo>
                  <a:pt x="1303" y="153"/>
                </a:lnTo>
                <a:lnTo>
                  <a:pt x="1315" y="147"/>
                </a:lnTo>
                <a:lnTo>
                  <a:pt x="1321" y="153"/>
                </a:lnTo>
                <a:lnTo>
                  <a:pt x="1333" y="153"/>
                </a:lnTo>
                <a:lnTo>
                  <a:pt x="1346" y="159"/>
                </a:lnTo>
                <a:lnTo>
                  <a:pt x="1352" y="159"/>
                </a:lnTo>
                <a:lnTo>
                  <a:pt x="1364" y="153"/>
                </a:lnTo>
                <a:lnTo>
                  <a:pt x="1376" y="153"/>
                </a:lnTo>
                <a:lnTo>
                  <a:pt x="1382" y="147"/>
                </a:lnTo>
                <a:lnTo>
                  <a:pt x="1395" y="141"/>
                </a:lnTo>
                <a:lnTo>
                  <a:pt x="1407" y="147"/>
                </a:lnTo>
                <a:lnTo>
                  <a:pt x="1413" y="141"/>
                </a:lnTo>
                <a:lnTo>
                  <a:pt x="1425" y="141"/>
                </a:lnTo>
                <a:lnTo>
                  <a:pt x="1437" y="135"/>
                </a:lnTo>
                <a:lnTo>
                  <a:pt x="1443" y="135"/>
                </a:lnTo>
                <a:lnTo>
                  <a:pt x="1456" y="135"/>
                </a:lnTo>
                <a:lnTo>
                  <a:pt x="1468" y="135"/>
                </a:lnTo>
                <a:lnTo>
                  <a:pt x="1474" y="141"/>
                </a:lnTo>
                <a:lnTo>
                  <a:pt x="1486" y="135"/>
                </a:lnTo>
                <a:lnTo>
                  <a:pt x="1499" y="128"/>
                </a:lnTo>
                <a:lnTo>
                  <a:pt x="1505" y="128"/>
                </a:lnTo>
                <a:lnTo>
                  <a:pt x="1517" y="128"/>
                </a:lnTo>
                <a:lnTo>
                  <a:pt x="1529" y="128"/>
                </a:lnTo>
                <a:lnTo>
                  <a:pt x="1535" y="122"/>
                </a:lnTo>
                <a:lnTo>
                  <a:pt x="1547" y="122"/>
                </a:lnTo>
                <a:lnTo>
                  <a:pt x="1560" y="122"/>
                </a:lnTo>
                <a:lnTo>
                  <a:pt x="1566" y="122"/>
                </a:lnTo>
                <a:lnTo>
                  <a:pt x="1578" y="116"/>
                </a:lnTo>
                <a:lnTo>
                  <a:pt x="1590" y="110"/>
                </a:lnTo>
                <a:lnTo>
                  <a:pt x="1596" y="110"/>
                </a:lnTo>
                <a:lnTo>
                  <a:pt x="1609" y="110"/>
                </a:lnTo>
                <a:lnTo>
                  <a:pt x="1621" y="110"/>
                </a:lnTo>
                <a:lnTo>
                  <a:pt x="1627" y="104"/>
                </a:lnTo>
                <a:lnTo>
                  <a:pt x="1639" y="104"/>
                </a:lnTo>
                <a:lnTo>
                  <a:pt x="1651" y="98"/>
                </a:lnTo>
                <a:lnTo>
                  <a:pt x="1658" y="92"/>
                </a:lnTo>
                <a:lnTo>
                  <a:pt x="1670" y="86"/>
                </a:lnTo>
                <a:lnTo>
                  <a:pt x="1682" y="86"/>
                </a:lnTo>
                <a:lnTo>
                  <a:pt x="1688" y="80"/>
                </a:lnTo>
                <a:lnTo>
                  <a:pt x="1700" y="73"/>
                </a:lnTo>
                <a:lnTo>
                  <a:pt x="1713" y="67"/>
                </a:lnTo>
                <a:lnTo>
                  <a:pt x="1719" y="61"/>
                </a:lnTo>
                <a:lnTo>
                  <a:pt x="1731" y="55"/>
                </a:lnTo>
                <a:lnTo>
                  <a:pt x="1743" y="55"/>
                </a:lnTo>
                <a:lnTo>
                  <a:pt x="1749" y="49"/>
                </a:lnTo>
                <a:lnTo>
                  <a:pt x="1762" y="37"/>
                </a:lnTo>
                <a:lnTo>
                  <a:pt x="1774" y="43"/>
                </a:lnTo>
                <a:lnTo>
                  <a:pt x="1780" y="49"/>
                </a:lnTo>
                <a:lnTo>
                  <a:pt x="1792" y="43"/>
                </a:lnTo>
                <a:lnTo>
                  <a:pt x="1804" y="43"/>
                </a:lnTo>
                <a:lnTo>
                  <a:pt x="1810" y="37"/>
                </a:lnTo>
                <a:lnTo>
                  <a:pt x="1823" y="31"/>
                </a:lnTo>
                <a:lnTo>
                  <a:pt x="1835" y="37"/>
                </a:lnTo>
                <a:lnTo>
                  <a:pt x="1841" y="43"/>
                </a:lnTo>
                <a:lnTo>
                  <a:pt x="1853" y="49"/>
                </a:lnTo>
                <a:lnTo>
                  <a:pt x="1866" y="49"/>
                </a:lnTo>
                <a:lnTo>
                  <a:pt x="1872" y="49"/>
                </a:lnTo>
                <a:lnTo>
                  <a:pt x="1884" y="43"/>
                </a:lnTo>
                <a:lnTo>
                  <a:pt x="1896" y="43"/>
                </a:lnTo>
                <a:lnTo>
                  <a:pt x="1902" y="43"/>
                </a:lnTo>
                <a:lnTo>
                  <a:pt x="1914" y="37"/>
                </a:lnTo>
                <a:lnTo>
                  <a:pt x="1927" y="31"/>
                </a:lnTo>
                <a:lnTo>
                  <a:pt x="1933" y="25"/>
                </a:lnTo>
                <a:lnTo>
                  <a:pt x="1945" y="25"/>
                </a:lnTo>
                <a:lnTo>
                  <a:pt x="1957" y="18"/>
                </a:lnTo>
                <a:lnTo>
                  <a:pt x="1963" y="18"/>
                </a:lnTo>
                <a:lnTo>
                  <a:pt x="1976" y="12"/>
                </a:lnTo>
                <a:lnTo>
                  <a:pt x="1988" y="12"/>
                </a:lnTo>
                <a:lnTo>
                  <a:pt x="1994" y="12"/>
                </a:lnTo>
                <a:lnTo>
                  <a:pt x="2006" y="6"/>
                </a:lnTo>
                <a:lnTo>
                  <a:pt x="2018" y="6"/>
                </a:lnTo>
                <a:lnTo>
                  <a:pt x="2025" y="6"/>
                </a:lnTo>
                <a:lnTo>
                  <a:pt x="2037" y="0"/>
                </a:lnTo>
                <a:lnTo>
                  <a:pt x="2049" y="0"/>
                </a:lnTo>
                <a:lnTo>
                  <a:pt x="2055" y="0"/>
                </a:lnTo>
                <a:lnTo>
                  <a:pt x="2067" y="0"/>
                </a:lnTo>
                <a:lnTo>
                  <a:pt x="2080" y="0"/>
                </a:lnTo>
                <a:lnTo>
                  <a:pt x="2086" y="0"/>
                </a:lnTo>
                <a:lnTo>
                  <a:pt x="2098" y="0"/>
                </a:lnTo>
                <a:lnTo>
                  <a:pt x="2110" y="6"/>
                </a:lnTo>
                <a:lnTo>
                  <a:pt x="2116" y="6"/>
                </a:lnTo>
                <a:lnTo>
                  <a:pt x="2129" y="6"/>
                </a:lnTo>
                <a:lnTo>
                  <a:pt x="2141" y="6"/>
                </a:lnTo>
                <a:lnTo>
                  <a:pt x="2147" y="12"/>
                </a:lnTo>
                <a:lnTo>
                  <a:pt x="2159" y="12"/>
                </a:lnTo>
                <a:lnTo>
                  <a:pt x="2171" y="18"/>
                </a:lnTo>
                <a:lnTo>
                  <a:pt x="2177" y="18"/>
                </a:lnTo>
                <a:lnTo>
                  <a:pt x="2190" y="25"/>
                </a:lnTo>
                <a:lnTo>
                  <a:pt x="2202" y="25"/>
                </a:lnTo>
                <a:lnTo>
                  <a:pt x="2208" y="31"/>
                </a:lnTo>
                <a:lnTo>
                  <a:pt x="2220" y="37"/>
                </a:lnTo>
                <a:lnTo>
                  <a:pt x="2233" y="37"/>
                </a:lnTo>
                <a:lnTo>
                  <a:pt x="2239" y="43"/>
                </a:lnTo>
                <a:lnTo>
                  <a:pt x="2251" y="43"/>
                </a:lnTo>
                <a:lnTo>
                  <a:pt x="2263" y="49"/>
                </a:lnTo>
                <a:lnTo>
                  <a:pt x="2269" y="55"/>
                </a:lnTo>
                <a:lnTo>
                  <a:pt x="2281" y="55"/>
                </a:lnTo>
                <a:lnTo>
                  <a:pt x="2294" y="61"/>
                </a:lnTo>
                <a:lnTo>
                  <a:pt x="2300" y="67"/>
                </a:lnTo>
                <a:lnTo>
                  <a:pt x="2312" y="67"/>
                </a:lnTo>
                <a:lnTo>
                  <a:pt x="2324" y="73"/>
                </a:lnTo>
                <a:lnTo>
                  <a:pt x="2330" y="80"/>
                </a:lnTo>
                <a:lnTo>
                  <a:pt x="2343" y="86"/>
                </a:lnTo>
                <a:lnTo>
                  <a:pt x="2355" y="86"/>
                </a:lnTo>
                <a:lnTo>
                  <a:pt x="2361" y="92"/>
                </a:lnTo>
                <a:lnTo>
                  <a:pt x="2373" y="98"/>
                </a:lnTo>
                <a:lnTo>
                  <a:pt x="2385" y="98"/>
                </a:lnTo>
                <a:lnTo>
                  <a:pt x="2392" y="104"/>
                </a:lnTo>
                <a:lnTo>
                  <a:pt x="2404" y="110"/>
                </a:lnTo>
                <a:lnTo>
                  <a:pt x="2416" y="110"/>
                </a:lnTo>
                <a:lnTo>
                  <a:pt x="2422" y="116"/>
                </a:lnTo>
                <a:lnTo>
                  <a:pt x="2434" y="122"/>
                </a:lnTo>
                <a:lnTo>
                  <a:pt x="2447" y="122"/>
                </a:lnTo>
                <a:lnTo>
                  <a:pt x="2453" y="128"/>
                </a:lnTo>
                <a:lnTo>
                  <a:pt x="2465" y="135"/>
                </a:lnTo>
                <a:lnTo>
                  <a:pt x="2477" y="135"/>
                </a:lnTo>
                <a:lnTo>
                  <a:pt x="2483" y="141"/>
                </a:lnTo>
                <a:lnTo>
                  <a:pt x="2496" y="141"/>
                </a:lnTo>
                <a:lnTo>
                  <a:pt x="2508" y="147"/>
                </a:lnTo>
                <a:lnTo>
                  <a:pt x="2514" y="153"/>
                </a:lnTo>
                <a:lnTo>
                  <a:pt x="2526" y="153"/>
                </a:lnTo>
                <a:lnTo>
                  <a:pt x="2538" y="159"/>
                </a:lnTo>
                <a:lnTo>
                  <a:pt x="2544" y="159"/>
                </a:lnTo>
                <a:lnTo>
                  <a:pt x="2557" y="159"/>
                </a:lnTo>
                <a:lnTo>
                  <a:pt x="2569" y="159"/>
                </a:lnTo>
                <a:lnTo>
                  <a:pt x="2575" y="159"/>
                </a:lnTo>
                <a:lnTo>
                  <a:pt x="2587" y="165"/>
                </a:lnTo>
                <a:lnTo>
                  <a:pt x="2600" y="165"/>
                </a:lnTo>
                <a:lnTo>
                  <a:pt x="2606" y="165"/>
                </a:lnTo>
                <a:lnTo>
                  <a:pt x="2618" y="165"/>
                </a:lnTo>
                <a:lnTo>
                  <a:pt x="2630" y="165"/>
                </a:lnTo>
                <a:lnTo>
                  <a:pt x="2636" y="165"/>
                </a:lnTo>
                <a:lnTo>
                  <a:pt x="2648" y="165"/>
                </a:lnTo>
                <a:lnTo>
                  <a:pt x="2661" y="165"/>
                </a:lnTo>
                <a:lnTo>
                  <a:pt x="2667" y="171"/>
                </a:lnTo>
                <a:lnTo>
                  <a:pt x="2679" y="171"/>
                </a:lnTo>
                <a:lnTo>
                  <a:pt x="2691" y="171"/>
                </a:lnTo>
                <a:lnTo>
                  <a:pt x="2697" y="171"/>
                </a:lnTo>
                <a:lnTo>
                  <a:pt x="2710" y="171"/>
                </a:lnTo>
                <a:lnTo>
                  <a:pt x="2722" y="171"/>
                </a:lnTo>
                <a:lnTo>
                  <a:pt x="2728" y="171"/>
                </a:lnTo>
                <a:lnTo>
                  <a:pt x="2740" y="171"/>
                </a:lnTo>
                <a:lnTo>
                  <a:pt x="2752" y="171"/>
                </a:lnTo>
                <a:lnTo>
                  <a:pt x="2759" y="171"/>
                </a:lnTo>
                <a:lnTo>
                  <a:pt x="2771" y="177"/>
                </a:lnTo>
                <a:lnTo>
                  <a:pt x="2783" y="177"/>
                </a:lnTo>
                <a:lnTo>
                  <a:pt x="2789" y="177"/>
                </a:lnTo>
                <a:lnTo>
                  <a:pt x="2801" y="177"/>
                </a:lnTo>
                <a:lnTo>
                  <a:pt x="2814" y="177"/>
                </a:lnTo>
                <a:lnTo>
                  <a:pt x="2820" y="177"/>
                </a:lnTo>
                <a:lnTo>
                  <a:pt x="2832" y="177"/>
                </a:lnTo>
                <a:lnTo>
                  <a:pt x="2844" y="177"/>
                </a:lnTo>
                <a:lnTo>
                  <a:pt x="2850" y="177"/>
                </a:lnTo>
                <a:lnTo>
                  <a:pt x="2863" y="177"/>
                </a:lnTo>
                <a:lnTo>
                  <a:pt x="2875" y="177"/>
                </a:lnTo>
                <a:lnTo>
                  <a:pt x="2881" y="177"/>
                </a:lnTo>
                <a:lnTo>
                  <a:pt x="2893" y="177"/>
                </a:lnTo>
                <a:lnTo>
                  <a:pt x="2905" y="183"/>
                </a:lnTo>
                <a:lnTo>
                  <a:pt x="2911" y="183"/>
                </a:lnTo>
                <a:lnTo>
                  <a:pt x="2924" y="183"/>
                </a:lnTo>
                <a:lnTo>
                  <a:pt x="2936" y="183"/>
                </a:lnTo>
                <a:lnTo>
                  <a:pt x="2942" y="183"/>
                </a:lnTo>
                <a:lnTo>
                  <a:pt x="2954" y="183"/>
                </a:lnTo>
                <a:lnTo>
                  <a:pt x="2967" y="183"/>
                </a:lnTo>
                <a:lnTo>
                  <a:pt x="2973" y="183"/>
                </a:lnTo>
                <a:lnTo>
                  <a:pt x="2985" y="183"/>
                </a:lnTo>
                <a:lnTo>
                  <a:pt x="2997" y="183"/>
                </a:lnTo>
                <a:lnTo>
                  <a:pt x="3003" y="183"/>
                </a:lnTo>
                <a:lnTo>
                  <a:pt x="3015" y="183"/>
                </a:lnTo>
                <a:lnTo>
                  <a:pt x="3028" y="183"/>
                </a:lnTo>
                <a:lnTo>
                  <a:pt x="3034" y="183"/>
                </a:lnTo>
                <a:lnTo>
                  <a:pt x="3046" y="183"/>
                </a:lnTo>
                <a:lnTo>
                  <a:pt x="3058" y="183"/>
                </a:lnTo>
                <a:lnTo>
                  <a:pt x="3064" y="183"/>
                </a:lnTo>
                <a:lnTo>
                  <a:pt x="3077" y="183"/>
                </a:lnTo>
                <a:lnTo>
                  <a:pt x="3083" y="183"/>
                </a:lnTo>
                <a:lnTo>
                  <a:pt x="3095" y="183"/>
                </a:lnTo>
                <a:lnTo>
                  <a:pt x="3107" y="183"/>
                </a:lnTo>
                <a:lnTo>
                  <a:pt x="3113" y="183"/>
                </a:lnTo>
                <a:lnTo>
                  <a:pt x="3126" y="183"/>
                </a:lnTo>
                <a:lnTo>
                  <a:pt x="3138" y="183"/>
                </a:lnTo>
                <a:lnTo>
                  <a:pt x="3144" y="183"/>
                </a:lnTo>
                <a:lnTo>
                  <a:pt x="3156" y="183"/>
                </a:lnTo>
                <a:lnTo>
                  <a:pt x="3168" y="183"/>
                </a:lnTo>
                <a:lnTo>
                  <a:pt x="3175" y="183"/>
                </a:lnTo>
                <a:lnTo>
                  <a:pt x="3187" y="183"/>
                </a:lnTo>
                <a:lnTo>
                  <a:pt x="3199" y="189"/>
                </a:lnTo>
                <a:lnTo>
                  <a:pt x="3205" y="189"/>
                </a:lnTo>
                <a:lnTo>
                  <a:pt x="3217" y="189"/>
                </a:lnTo>
                <a:lnTo>
                  <a:pt x="3230" y="189"/>
                </a:lnTo>
                <a:lnTo>
                  <a:pt x="3236" y="189"/>
                </a:lnTo>
                <a:lnTo>
                  <a:pt x="3248" y="189"/>
                </a:lnTo>
                <a:lnTo>
                  <a:pt x="3260" y="189"/>
                </a:lnTo>
                <a:lnTo>
                  <a:pt x="3266" y="189"/>
                </a:lnTo>
                <a:lnTo>
                  <a:pt x="3278" y="189"/>
                </a:lnTo>
                <a:lnTo>
                  <a:pt x="3291" y="189"/>
                </a:lnTo>
                <a:lnTo>
                  <a:pt x="3297" y="189"/>
                </a:lnTo>
                <a:lnTo>
                  <a:pt x="3309" y="189"/>
                </a:lnTo>
                <a:lnTo>
                  <a:pt x="3321" y="189"/>
                </a:lnTo>
                <a:lnTo>
                  <a:pt x="3327" y="189"/>
                </a:lnTo>
                <a:lnTo>
                  <a:pt x="3340" y="189"/>
                </a:lnTo>
                <a:lnTo>
                  <a:pt x="3352" y="189"/>
                </a:lnTo>
                <a:lnTo>
                  <a:pt x="3358" y="189"/>
                </a:lnTo>
                <a:lnTo>
                  <a:pt x="3370" y="189"/>
                </a:lnTo>
                <a:lnTo>
                  <a:pt x="3382" y="189"/>
                </a:lnTo>
                <a:lnTo>
                  <a:pt x="3389" y="189"/>
                </a:lnTo>
                <a:lnTo>
                  <a:pt x="3401" y="189"/>
                </a:lnTo>
                <a:lnTo>
                  <a:pt x="3413" y="189"/>
                </a:lnTo>
                <a:lnTo>
                  <a:pt x="3419" y="189"/>
                </a:lnTo>
                <a:lnTo>
                  <a:pt x="3431" y="189"/>
                </a:lnTo>
                <a:lnTo>
                  <a:pt x="3444" y="189"/>
                </a:lnTo>
                <a:lnTo>
                  <a:pt x="3450" y="189"/>
                </a:lnTo>
                <a:lnTo>
                  <a:pt x="3462" y="189"/>
                </a:lnTo>
                <a:lnTo>
                  <a:pt x="3474" y="189"/>
                </a:lnTo>
                <a:lnTo>
                  <a:pt x="3480" y="189"/>
                </a:lnTo>
                <a:lnTo>
                  <a:pt x="3493" y="189"/>
                </a:lnTo>
                <a:lnTo>
                  <a:pt x="3505" y="189"/>
                </a:lnTo>
                <a:lnTo>
                  <a:pt x="3511" y="189"/>
                </a:lnTo>
                <a:lnTo>
                  <a:pt x="3523" y="189"/>
                </a:lnTo>
                <a:lnTo>
                  <a:pt x="3535" y="189"/>
                </a:lnTo>
                <a:lnTo>
                  <a:pt x="3542" y="189"/>
                </a:lnTo>
                <a:lnTo>
                  <a:pt x="3554" y="189"/>
                </a:lnTo>
                <a:lnTo>
                  <a:pt x="3566" y="189"/>
                </a:lnTo>
                <a:lnTo>
                  <a:pt x="3572" y="189"/>
                </a:lnTo>
                <a:lnTo>
                  <a:pt x="3584" y="189"/>
                </a:lnTo>
                <a:lnTo>
                  <a:pt x="3597" y="189"/>
                </a:lnTo>
                <a:lnTo>
                  <a:pt x="3603" y="189"/>
                </a:lnTo>
                <a:lnTo>
                  <a:pt x="3615" y="189"/>
                </a:lnTo>
                <a:lnTo>
                  <a:pt x="3627" y="189"/>
                </a:lnTo>
                <a:lnTo>
                  <a:pt x="3633" y="189"/>
                </a:lnTo>
                <a:lnTo>
                  <a:pt x="3645" y="189"/>
                </a:lnTo>
                <a:lnTo>
                  <a:pt x="3658" y="189"/>
                </a:lnTo>
                <a:lnTo>
                  <a:pt x="3664" y="189"/>
                </a:lnTo>
                <a:lnTo>
                  <a:pt x="3676" y="189"/>
                </a:lnTo>
                <a:lnTo>
                  <a:pt x="3688" y="189"/>
                </a:lnTo>
                <a:lnTo>
                  <a:pt x="3694" y="189"/>
                </a:lnTo>
                <a:lnTo>
                  <a:pt x="3707" y="189"/>
                </a:lnTo>
                <a:lnTo>
                  <a:pt x="3719" y="189"/>
                </a:lnTo>
                <a:lnTo>
                  <a:pt x="3725" y="189"/>
                </a:lnTo>
                <a:lnTo>
                  <a:pt x="3737" y="189"/>
                </a:lnTo>
                <a:lnTo>
                  <a:pt x="3749" y="189"/>
                </a:lnTo>
                <a:lnTo>
                  <a:pt x="3756" y="189"/>
                </a:lnTo>
                <a:lnTo>
                  <a:pt x="3768" y="189"/>
                </a:lnTo>
                <a:lnTo>
                  <a:pt x="3780" y="189"/>
                </a:lnTo>
                <a:lnTo>
                  <a:pt x="3786" y="189"/>
                </a:lnTo>
                <a:lnTo>
                  <a:pt x="3798" y="189"/>
                </a:lnTo>
                <a:lnTo>
                  <a:pt x="3811" y="189"/>
                </a:lnTo>
                <a:lnTo>
                  <a:pt x="3817" y="189"/>
                </a:lnTo>
                <a:lnTo>
                  <a:pt x="3829" y="189"/>
                </a:lnTo>
                <a:lnTo>
                  <a:pt x="3841" y="189"/>
                </a:lnTo>
                <a:lnTo>
                  <a:pt x="3847" y="189"/>
                </a:lnTo>
                <a:lnTo>
                  <a:pt x="3860" y="189"/>
                </a:lnTo>
                <a:lnTo>
                  <a:pt x="3872" y="189"/>
                </a:lnTo>
                <a:lnTo>
                  <a:pt x="3878" y="189"/>
                </a:lnTo>
                <a:lnTo>
                  <a:pt x="3890" y="189"/>
                </a:lnTo>
                <a:lnTo>
                  <a:pt x="3902" y="189"/>
                </a:lnTo>
                <a:lnTo>
                  <a:pt x="3909" y="189"/>
                </a:lnTo>
                <a:lnTo>
                  <a:pt x="3921" y="189"/>
                </a:lnTo>
                <a:lnTo>
                  <a:pt x="3933" y="189"/>
                </a:lnTo>
                <a:lnTo>
                  <a:pt x="3939" y="189"/>
                </a:lnTo>
                <a:lnTo>
                  <a:pt x="3951" y="189"/>
                </a:lnTo>
                <a:lnTo>
                  <a:pt x="3964" y="189"/>
                </a:lnTo>
                <a:lnTo>
                  <a:pt x="3970" y="189"/>
                </a:lnTo>
                <a:lnTo>
                  <a:pt x="3982" y="189"/>
                </a:lnTo>
                <a:lnTo>
                  <a:pt x="3994" y="189"/>
                </a:lnTo>
                <a:lnTo>
                  <a:pt x="4000" y="189"/>
                </a:lnTo>
                <a:lnTo>
                  <a:pt x="4013" y="189"/>
                </a:lnTo>
                <a:lnTo>
                  <a:pt x="4025" y="189"/>
                </a:lnTo>
                <a:lnTo>
                  <a:pt x="4031" y="189"/>
                </a:lnTo>
                <a:lnTo>
                  <a:pt x="4043" y="189"/>
                </a:lnTo>
                <a:lnTo>
                  <a:pt x="4055" y="189"/>
                </a:lnTo>
                <a:lnTo>
                  <a:pt x="4061" y="189"/>
                </a:lnTo>
                <a:lnTo>
                  <a:pt x="4074" y="189"/>
                </a:lnTo>
                <a:lnTo>
                  <a:pt x="4074" y="196"/>
                </a:lnTo>
                <a:lnTo>
                  <a:pt x="4061" y="196"/>
                </a:lnTo>
                <a:lnTo>
                  <a:pt x="4055" y="196"/>
                </a:lnTo>
                <a:lnTo>
                  <a:pt x="4043" y="196"/>
                </a:lnTo>
                <a:lnTo>
                  <a:pt x="4031" y="196"/>
                </a:lnTo>
                <a:lnTo>
                  <a:pt x="4025" y="196"/>
                </a:lnTo>
                <a:lnTo>
                  <a:pt x="4013" y="196"/>
                </a:lnTo>
                <a:lnTo>
                  <a:pt x="4000" y="196"/>
                </a:lnTo>
                <a:lnTo>
                  <a:pt x="3994" y="196"/>
                </a:lnTo>
                <a:lnTo>
                  <a:pt x="3982" y="196"/>
                </a:lnTo>
                <a:lnTo>
                  <a:pt x="3970" y="196"/>
                </a:lnTo>
                <a:lnTo>
                  <a:pt x="3964" y="196"/>
                </a:lnTo>
                <a:lnTo>
                  <a:pt x="3951" y="196"/>
                </a:lnTo>
                <a:lnTo>
                  <a:pt x="3939" y="196"/>
                </a:lnTo>
                <a:lnTo>
                  <a:pt x="3933" y="196"/>
                </a:lnTo>
                <a:lnTo>
                  <a:pt x="3921" y="196"/>
                </a:lnTo>
                <a:lnTo>
                  <a:pt x="3909" y="196"/>
                </a:lnTo>
                <a:lnTo>
                  <a:pt x="3902" y="196"/>
                </a:lnTo>
                <a:lnTo>
                  <a:pt x="3890" y="196"/>
                </a:lnTo>
                <a:lnTo>
                  <a:pt x="3878" y="196"/>
                </a:lnTo>
                <a:lnTo>
                  <a:pt x="3872" y="196"/>
                </a:lnTo>
                <a:lnTo>
                  <a:pt x="3860" y="196"/>
                </a:lnTo>
                <a:lnTo>
                  <a:pt x="3847" y="196"/>
                </a:lnTo>
                <a:lnTo>
                  <a:pt x="3841" y="196"/>
                </a:lnTo>
                <a:lnTo>
                  <a:pt x="3829" y="196"/>
                </a:lnTo>
                <a:lnTo>
                  <a:pt x="3817" y="196"/>
                </a:lnTo>
                <a:lnTo>
                  <a:pt x="3811" y="196"/>
                </a:lnTo>
                <a:lnTo>
                  <a:pt x="3798" y="196"/>
                </a:lnTo>
                <a:lnTo>
                  <a:pt x="3786" y="196"/>
                </a:lnTo>
                <a:lnTo>
                  <a:pt x="3780" y="196"/>
                </a:lnTo>
                <a:lnTo>
                  <a:pt x="3768" y="196"/>
                </a:lnTo>
                <a:lnTo>
                  <a:pt x="3756" y="196"/>
                </a:lnTo>
                <a:lnTo>
                  <a:pt x="3749" y="196"/>
                </a:lnTo>
                <a:lnTo>
                  <a:pt x="3737" y="196"/>
                </a:lnTo>
                <a:lnTo>
                  <a:pt x="3725" y="196"/>
                </a:lnTo>
                <a:lnTo>
                  <a:pt x="3719" y="196"/>
                </a:lnTo>
                <a:lnTo>
                  <a:pt x="3707" y="196"/>
                </a:lnTo>
                <a:lnTo>
                  <a:pt x="3694" y="196"/>
                </a:lnTo>
                <a:lnTo>
                  <a:pt x="3688" y="196"/>
                </a:lnTo>
                <a:lnTo>
                  <a:pt x="3676" y="196"/>
                </a:lnTo>
                <a:lnTo>
                  <a:pt x="3664" y="196"/>
                </a:lnTo>
                <a:lnTo>
                  <a:pt x="3658" y="196"/>
                </a:lnTo>
                <a:lnTo>
                  <a:pt x="3645" y="196"/>
                </a:lnTo>
                <a:lnTo>
                  <a:pt x="3633" y="196"/>
                </a:lnTo>
                <a:lnTo>
                  <a:pt x="3627" y="196"/>
                </a:lnTo>
                <a:lnTo>
                  <a:pt x="3615" y="196"/>
                </a:lnTo>
                <a:lnTo>
                  <a:pt x="3603" y="196"/>
                </a:lnTo>
                <a:lnTo>
                  <a:pt x="3597" y="196"/>
                </a:lnTo>
                <a:lnTo>
                  <a:pt x="3584" y="196"/>
                </a:lnTo>
                <a:lnTo>
                  <a:pt x="3572" y="196"/>
                </a:lnTo>
                <a:lnTo>
                  <a:pt x="3566" y="196"/>
                </a:lnTo>
                <a:lnTo>
                  <a:pt x="3554" y="196"/>
                </a:lnTo>
                <a:lnTo>
                  <a:pt x="3542" y="196"/>
                </a:lnTo>
                <a:lnTo>
                  <a:pt x="3535" y="196"/>
                </a:lnTo>
                <a:lnTo>
                  <a:pt x="3523" y="196"/>
                </a:lnTo>
                <a:lnTo>
                  <a:pt x="3511" y="196"/>
                </a:lnTo>
                <a:lnTo>
                  <a:pt x="3505" y="196"/>
                </a:lnTo>
                <a:lnTo>
                  <a:pt x="3493" y="196"/>
                </a:lnTo>
                <a:lnTo>
                  <a:pt x="3480" y="196"/>
                </a:lnTo>
                <a:lnTo>
                  <a:pt x="3474" y="196"/>
                </a:lnTo>
                <a:lnTo>
                  <a:pt x="3462" y="196"/>
                </a:lnTo>
                <a:lnTo>
                  <a:pt x="3450" y="196"/>
                </a:lnTo>
                <a:lnTo>
                  <a:pt x="3444" y="196"/>
                </a:lnTo>
                <a:lnTo>
                  <a:pt x="3431" y="196"/>
                </a:lnTo>
                <a:lnTo>
                  <a:pt x="3419" y="196"/>
                </a:lnTo>
                <a:lnTo>
                  <a:pt x="3413" y="196"/>
                </a:lnTo>
                <a:lnTo>
                  <a:pt x="3401" y="196"/>
                </a:lnTo>
                <a:lnTo>
                  <a:pt x="3389" y="196"/>
                </a:lnTo>
                <a:lnTo>
                  <a:pt x="3382" y="196"/>
                </a:lnTo>
                <a:lnTo>
                  <a:pt x="3370" y="196"/>
                </a:lnTo>
                <a:lnTo>
                  <a:pt x="3358" y="196"/>
                </a:lnTo>
                <a:lnTo>
                  <a:pt x="3352" y="196"/>
                </a:lnTo>
                <a:lnTo>
                  <a:pt x="3340" y="196"/>
                </a:lnTo>
                <a:lnTo>
                  <a:pt x="3327" y="196"/>
                </a:lnTo>
                <a:lnTo>
                  <a:pt x="3321" y="196"/>
                </a:lnTo>
                <a:lnTo>
                  <a:pt x="3309" y="196"/>
                </a:lnTo>
                <a:lnTo>
                  <a:pt x="3297" y="196"/>
                </a:lnTo>
                <a:lnTo>
                  <a:pt x="3291" y="196"/>
                </a:lnTo>
                <a:lnTo>
                  <a:pt x="3278" y="196"/>
                </a:lnTo>
                <a:lnTo>
                  <a:pt x="3266" y="196"/>
                </a:lnTo>
                <a:lnTo>
                  <a:pt x="3260" y="196"/>
                </a:lnTo>
                <a:lnTo>
                  <a:pt x="3248" y="196"/>
                </a:lnTo>
                <a:lnTo>
                  <a:pt x="3236" y="196"/>
                </a:lnTo>
                <a:lnTo>
                  <a:pt x="3230" y="196"/>
                </a:lnTo>
                <a:lnTo>
                  <a:pt x="3217" y="196"/>
                </a:lnTo>
                <a:lnTo>
                  <a:pt x="3205" y="196"/>
                </a:lnTo>
                <a:lnTo>
                  <a:pt x="3199" y="196"/>
                </a:lnTo>
                <a:lnTo>
                  <a:pt x="3187" y="196"/>
                </a:lnTo>
                <a:lnTo>
                  <a:pt x="3175" y="196"/>
                </a:lnTo>
                <a:lnTo>
                  <a:pt x="3168" y="196"/>
                </a:lnTo>
                <a:lnTo>
                  <a:pt x="3156" y="196"/>
                </a:lnTo>
                <a:lnTo>
                  <a:pt x="3144" y="196"/>
                </a:lnTo>
                <a:lnTo>
                  <a:pt x="3138" y="196"/>
                </a:lnTo>
                <a:lnTo>
                  <a:pt x="3126" y="196"/>
                </a:lnTo>
                <a:lnTo>
                  <a:pt x="3113" y="196"/>
                </a:lnTo>
                <a:lnTo>
                  <a:pt x="3107" y="196"/>
                </a:lnTo>
                <a:lnTo>
                  <a:pt x="3095" y="196"/>
                </a:lnTo>
                <a:lnTo>
                  <a:pt x="3083" y="196"/>
                </a:lnTo>
                <a:lnTo>
                  <a:pt x="3077" y="196"/>
                </a:lnTo>
                <a:lnTo>
                  <a:pt x="3064" y="196"/>
                </a:lnTo>
                <a:lnTo>
                  <a:pt x="3058" y="196"/>
                </a:lnTo>
                <a:lnTo>
                  <a:pt x="3046" y="196"/>
                </a:lnTo>
                <a:lnTo>
                  <a:pt x="3034" y="196"/>
                </a:lnTo>
                <a:lnTo>
                  <a:pt x="3028" y="196"/>
                </a:lnTo>
                <a:lnTo>
                  <a:pt x="3015" y="196"/>
                </a:lnTo>
                <a:lnTo>
                  <a:pt x="3003" y="196"/>
                </a:lnTo>
                <a:lnTo>
                  <a:pt x="2997" y="196"/>
                </a:lnTo>
                <a:lnTo>
                  <a:pt x="2985" y="196"/>
                </a:lnTo>
                <a:lnTo>
                  <a:pt x="2973" y="196"/>
                </a:lnTo>
                <a:lnTo>
                  <a:pt x="2967" y="196"/>
                </a:lnTo>
                <a:lnTo>
                  <a:pt x="2954" y="196"/>
                </a:lnTo>
                <a:lnTo>
                  <a:pt x="2942" y="196"/>
                </a:lnTo>
                <a:lnTo>
                  <a:pt x="2936" y="196"/>
                </a:lnTo>
                <a:lnTo>
                  <a:pt x="2924" y="196"/>
                </a:lnTo>
                <a:lnTo>
                  <a:pt x="2911" y="196"/>
                </a:lnTo>
                <a:lnTo>
                  <a:pt x="2905" y="196"/>
                </a:lnTo>
                <a:lnTo>
                  <a:pt x="2893" y="196"/>
                </a:lnTo>
                <a:lnTo>
                  <a:pt x="2881" y="196"/>
                </a:lnTo>
                <a:lnTo>
                  <a:pt x="2875" y="196"/>
                </a:lnTo>
                <a:lnTo>
                  <a:pt x="2863" y="196"/>
                </a:lnTo>
                <a:lnTo>
                  <a:pt x="2850" y="196"/>
                </a:lnTo>
                <a:lnTo>
                  <a:pt x="2844" y="196"/>
                </a:lnTo>
                <a:lnTo>
                  <a:pt x="2832" y="196"/>
                </a:lnTo>
                <a:lnTo>
                  <a:pt x="2820" y="196"/>
                </a:lnTo>
                <a:lnTo>
                  <a:pt x="2814" y="196"/>
                </a:lnTo>
                <a:lnTo>
                  <a:pt x="2801" y="196"/>
                </a:lnTo>
                <a:lnTo>
                  <a:pt x="2789" y="196"/>
                </a:lnTo>
                <a:lnTo>
                  <a:pt x="2783" y="196"/>
                </a:lnTo>
                <a:lnTo>
                  <a:pt x="2771" y="196"/>
                </a:lnTo>
                <a:lnTo>
                  <a:pt x="2759" y="189"/>
                </a:lnTo>
                <a:lnTo>
                  <a:pt x="2752" y="189"/>
                </a:lnTo>
                <a:lnTo>
                  <a:pt x="2740" y="189"/>
                </a:lnTo>
                <a:lnTo>
                  <a:pt x="2728" y="189"/>
                </a:lnTo>
                <a:lnTo>
                  <a:pt x="2722" y="189"/>
                </a:lnTo>
                <a:lnTo>
                  <a:pt x="2710" y="189"/>
                </a:lnTo>
                <a:lnTo>
                  <a:pt x="2697" y="189"/>
                </a:lnTo>
                <a:lnTo>
                  <a:pt x="2691" y="189"/>
                </a:lnTo>
                <a:lnTo>
                  <a:pt x="2679" y="189"/>
                </a:lnTo>
                <a:lnTo>
                  <a:pt x="2667" y="189"/>
                </a:lnTo>
                <a:lnTo>
                  <a:pt x="2661" y="189"/>
                </a:lnTo>
                <a:lnTo>
                  <a:pt x="2648" y="189"/>
                </a:lnTo>
                <a:lnTo>
                  <a:pt x="2636" y="189"/>
                </a:lnTo>
                <a:lnTo>
                  <a:pt x="2630" y="189"/>
                </a:lnTo>
                <a:lnTo>
                  <a:pt x="2618" y="189"/>
                </a:lnTo>
                <a:lnTo>
                  <a:pt x="2606" y="189"/>
                </a:lnTo>
                <a:lnTo>
                  <a:pt x="2600" y="189"/>
                </a:lnTo>
                <a:lnTo>
                  <a:pt x="2587" y="189"/>
                </a:lnTo>
                <a:lnTo>
                  <a:pt x="2575" y="189"/>
                </a:lnTo>
                <a:lnTo>
                  <a:pt x="2569" y="189"/>
                </a:lnTo>
                <a:lnTo>
                  <a:pt x="2557" y="189"/>
                </a:lnTo>
                <a:lnTo>
                  <a:pt x="2544" y="189"/>
                </a:lnTo>
                <a:lnTo>
                  <a:pt x="2538" y="183"/>
                </a:lnTo>
                <a:lnTo>
                  <a:pt x="2526" y="183"/>
                </a:lnTo>
                <a:lnTo>
                  <a:pt x="2514" y="183"/>
                </a:lnTo>
                <a:lnTo>
                  <a:pt x="2508" y="183"/>
                </a:lnTo>
                <a:lnTo>
                  <a:pt x="2496" y="177"/>
                </a:lnTo>
                <a:lnTo>
                  <a:pt x="2483" y="177"/>
                </a:lnTo>
                <a:lnTo>
                  <a:pt x="2477" y="177"/>
                </a:lnTo>
                <a:lnTo>
                  <a:pt x="2465" y="171"/>
                </a:lnTo>
                <a:lnTo>
                  <a:pt x="2453" y="171"/>
                </a:lnTo>
                <a:lnTo>
                  <a:pt x="2447" y="171"/>
                </a:lnTo>
                <a:lnTo>
                  <a:pt x="2434" y="165"/>
                </a:lnTo>
                <a:lnTo>
                  <a:pt x="2422" y="165"/>
                </a:lnTo>
                <a:lnTo>
                  <a:pt x="2416" y="165"/>
                </a:lnTo>
                <a:lnTo>
                  <a:pt x="2404" y="159"/>
                </a:lnTo>
                <a:lnTo>
                  <a:pt x="2392" y="159"/>
                </a:lnTo>
                <a:lnTo>
                  <a:pt x="2385" y="153"/>
                </a:lnTo>
                <a:lnTo>
                  <a:pt x="2373" y="153"/>
                </a:lnTo>
                <a:lnTo>
                  <a:pt x="2361" y="153"/>
                </a:lnTo>
                <a:lnTo>
                  <a:pt x="2355" y="147"/>
                </a:lnTo>
                <a:lnTo>
                  <a:pt x="2343" y="147"/>
                </a:lnTo>
                <a:lnTo>
                  <a:pt x="2330" y="147"/>
                </a:lnTo>
                <a:lnTo>
                  <a:pt x="2324" y="141"/>
                </a:lnTo>
                <a:lnTo>
                  <a:pt x="2312" y="141"/>
                </a:lnTo>
                <a:lnTo>
                  <a:pt x="2300" y="135"/>
                </a:lnTo>
                <a:lnTo>
                  <a:pt x="2294" y="135"/>
                </a:lnTo>
                <a:lnTo>
                  <a:pt x="2281" y="135"/>
                </a:lnTo>
                <a:lnTo>
                  <a:pt x="2269" y="128"/>
                </a:lnTo>
                <a:lnTo>
                  <a:pt x="2263" y="128"/>
                </a:lnTo>
                <a:lnTo>
                  <a:pt x="2251" y="122"/>
                </a:lnTo>
                <a:lnTo>
                  <a:pt x="2239" y="122"/>
                </a:lnTo>
                <a:lnTo>
                  <a:pt x="2233" y="122"/>
                </a:lnTo>
                <a:lnTo>
                  <a:pt x="2220" y="116"/>
                </a:lnTo>
                <a:lnTo>
                  <a:pt x="2208" y="116"/>
                </a:lnTo>
                <a:lnTo>
                  <a:pt x="2202" y="116"/>
                </a:lnTo>
                <a:lnTo>
                  <a:pt x="2190" y="110"/>
                </a:lnTo>
                <a:lnTo>
                  <a:pt x="2177" y="110"/>
                </a:lnTo>
                <a:lnTo>
                  <a:pt x="2171" y="110"/>
                </a:lnTo>
                <a:lnTo>
                  <a:pt x="2159" y="110"/>
                </a:lnTo>
                <a:lnTo>
                  <a:pt x="2147" y="104"/>
                </a:lnTo>
                <a:lnTo>
                  <a:pt x="2141" y="104"/>
                </a:lnTo>
                <a:lnTo>
                  <a:pt x="2129" y="104"/>
                </a:lnTo>
                <a:lnTo>
                  <a:pt x="2116" y="104"/>
                </a:lnTo>
                <a:lnTo>
                  <a:pt x="2110" y="98"/>
                </a:lnTo>
                <a:lnTo>
                  <a:pt x="2098" y="98"/>
                </a:lnTo>
                <a:lnTo>
                  <a:pt x="2086" y="98"/>
                </a:lnTo>
                <a:lnTo>
                  <a:pt x="2080" y="98"/>
                </a:lnTo>
                <a:lnTo>
                  <a:pt x="2067" y="98"/>
                </a:lnTo>
                <a:lnTo>
                  <a:pt x="2055" y="98"/>
                </a:lnTo>
                <a:lnTo>
                  <a:pt x="2049" y="98"/>
                </a:lnTo>
                <a:lnTo>
                  <a:pt x="2037" y="98"/>
                </a:lnTo>
                <a:lnTo>
                  <a:pt x="2025" y="98"/>
                </a:lnTo>
                <a:lnTo>
                  <a:pt x="2018" y="104"/>
                </a:lnTo>
                <a:lnTo>
                  <a:pt x="2006" y="104"/>
                </a:lnTo>
                <a:lnTo>
                  <a:pt x="1994" y="104"/>
                </a:lnTo>
                <a:lnTo>
                  <a:pt x="1988" y="110"/>
                </a:lnTo>
                <a:lnTo>
                  <a:pt x="1976" y="110"/>
                </a:lnTo>
                <a:lnTo>
                  <a:pt x="1963" y="110"/>
                </a:lnTo>
                <a:lnTo>
                  <a:pt x="1957" y="110"/>
                </a:lnTo>
                <a:lnTo>
                  <a:pt x="1945" y="116"/>
                </a:lnTo>
                <a:lnTo>
                  <a:pt x="1933" y="116"/>
                </a:lnTo>
                <a:lnTo>
                  <a:pt x="1927" y="116"/>
                </a:lnTo>
                <a:lnTo>
                  <a:pt x="1914" y="116"/>
                </a:lnTo>
                <a:lnTo>
                  <a:pt x="1902" y="122"/>
                </a:lnTo>
                <a:lnTo>
                  <a:pt x="1896" y="128"/>
                </a:lnTo>
                <a:lnTo>
                  <a:pt x="1884" y="128"/>
                </a:lnTo>
                <a:lnTo>
                  <a:pt x="1872" y="128"/>
                </a:lnTo>
                <a:lnTo>
                  <a:pt x="1866" y="128"/>
                </a:lnTo>
                <a:lnTo>
                  <a:pt x="1853" y="128"/>
                </a:lnTo>
                <a:lnTo>
                  <a:pt x="1841" y="128"/>
                </a:lnTo>
                <a:lnTo>
                  <a:pt x="1835" y="122"/>
                </a:lnTo>
                <a:lnTo>
                  <a:pt x="1823" y="122"/>
                </a:lnTo>
                <a:lnTo>
                  <a:pt x="1810" y="122"/>
                </a:lnTo>
                <a:lnTo>
                  <a:pt x="1804" y="122"/>
                </a:lnTo>
                <a:lnTo>
                  <a:pt x="1792" y="122"/>
                </a:lnTo>
                <a:lnTo>
                  <a:pt x="1780" y="128"/>
                </a:lnTo>
                <a:lnTo>
                  <a:pt x="1774" y="128"/>
                </a:lnTo>
                <a:lnTo>
                  <a:pt x="1762" y="122"/>
                </a:lnTo>
                <a:lnTo>
                  <a:pt x="1749" y="128"/>
                </a:lnTo>
                <a:lnTo>
                  <a:pt x="1743" y="128"/>
                </a:lnTo>
                <a:lnTo>
                  <a:pt x="1731" y="128"/>
                </a:lnTo>
                <a:lnTo>
                  <a:pt x="1719" y="128"/>
                </a:lnTo>
                <a:lnTo>
                  <a:pt x="1713" y="135"/>
                </a:lnTo>
                <a:lnTo>
                  <a:pt x="1700" y="135"/>
                </a:lnTo>
                <a:lnTo>
                  <a:pt x="1688" y="141"/>
                </a:lnTo>
                <a:lnTo>
                  <a:pt x="1682" y="141"/>
                </a:lnTo>
                <a:lnTo>
                  <a:pt x="1670" y="147"/>
                </a:lnTo>
                <a:lnTo>
                  <a:pt x="1658" y="147"/>
                </a:lnTo>
                <a:lnTo>
                  <a:pt x="1651" y="153"/>
                </a:lnTo>
                <a:lnTo>
                  <a:pt x="1639" y="153"/>
                </a:lnTo>
                <a:lnTo>
                  <a:pt x="1627" y="153"/>
                </a:lnTo>
                <a:lnTo>
                  <a:pt x="1621" y="153"/>
                </a:lnTo>
                <a:lnTo>
                  <a:pt x="1609" y="153"/>
                </a:lnTo>
                <a:lnTo>
                  <a:pt x="1596" y="153"/>
                </a:lnTo>
                <a:lnTo>
                  <a:pt x="1590" y="153"/>
                </a:lnTo>
                <a:lnTo>
                  <a:pt x="1578" y="153"/>
                </a:lnTo>
                <a:lnTo>
                  <a:pt x="1566" y="159"/>
                </a:lnTo>
                <a:lnTo>
                  <a:pt x="1560" y="159"/>
                </a:lnTo>
                <a:lnTo>
                  <a:pt x="1547" y="159"/>
                </a:lnTo>
                <a:lnTo>
                  <a:pt x="1535" y="159"/>
                </a:lnTo>
                <a:lnTo>
                  <a:pt x="1529" y="159"/>
                </a:lnTo>
                <a:lnTo>
                  <a:pt x="1517" y="159"/>
                </a:lnTo>
                <a:lnTo>
                  <a:pt x="1505" y="159"/>
                </a:lnTo>
                <a:lnTo>
                  <a:pt x="1499" y="159"/>
                </a:lnTo>
                <a:lnTo>
                  <a:pt x="1486" y="165"/>
                </a:lnTo>
                <a:lnTo>
                  <a:pt x="1474" y="165"/>
                </a:lnTo>
                <a:lnTo>
                  <a:pt x="1468" y="165"/>
                </a:lnTo>
                <a:lnTo>
                  <a:pt x="1456" y="165"/>
                </a:lnTo>
                <a:lnTo>
                  <a:pt x="1443" y="165"/>
                </a:lnTo>
                <a:lnTo>
                  <a:pt x="1437" y="165"/>
                </a:lnTo>
                <a:lnTo>
                  <a:pt x="1425" y="165"/>
                </a:lnTo>
                <a:lnTo>
                  <a:pt x="1413" y="165"/>
                </a:lnTo>
                <a:lnTo>
                  <a:pt x="1407" y="171"/>
                </a:lnTo>
                <a:lnTo>
                  <a:pt x="1395" y="165"/>
                </a:lnTo>
                <a:lnTo>
                  <a:pt x="1382" y="171"/>
                </a:lnTo>
                <a:lnTo>
                  <a:pt x="1376" y="171"/>
                </a:lnTo>
                <a:lnTo>
                  <a:pt x="1364" y="171"/>
                </a:lnTo>
                <a:lnTo>
                  <a:pt x="1352" y="177"/>
                </a:lnTo>
                <a:lnTo>
                  <a:pt x="1346" y="177"/>
                </a:lnTo>
                <a:lnTo>
                  <a:pt x="1333" y="177"/>
                </a:lnTo>
                <a:lnTo>
                  <a:pt x="1321" y="171"/>
                </a:lnTo>
                <a:lnTo>
                  <a:pt x="1315" y="171"/>
                </a:lnTo>
                <a:lnTo>
                  <a:pt x="1303" y="171"/>
                </a:lnTo>
                <a:lnTo>
                  <a:pt x="1291" y="171"/>
                </a:lnTo>
                <a:lnTo>
                  <a:pt x="1284" y="177"/>
                </a:lnTo>
                <a:lnTo>
                  <a:pt x="1272" y="177"/>
                </a:lnTo>
                <a:lnTo>
                  <a:pt x="1260" y="177"/>
                </a:lnTo>
                <a:lnTo>
                  <a:pt x="1254" y="177"/>
                </a:lnTo>
                <a:lnTo>
                  <a:pt x="1242" y="177"/>
                </a:lnTo>
                <a:lnTo>
                  <a:pt x="1229" y="177"/>
                </a:lnTo>
                <a:lnTo>
                  <a:pt x="1223" y="177"/>
                </a:lnTo>
                <a:lnTo>
                  <a:pt x="1211" y="177"/>
                </a:lnTo>
                <a:lnTo>
                  <a:pt x="1199" y="177"/>
                </a:lnTo>
                <a:lnTo>
                  <a:pt x="1193" y="177"/>
                </a:lnTo>
                <a:lnTo>
                  <a:pt x="1180" y="177"/>
                </a:lnTo>
                <a:lnTo>
                  <a:pt x="1168" y="177"/>
                </a:lnTo>
                <a:lnTo>
                  <a:pt x="1162" y="177"/>
                </a:lnTo>
                <a:lnTo>
                  <a:pt x="1150" y="177"/>
                </a:lnTo>
                <a:lnTo>
                  <a:pt x="1138" y="177"/>
                </a:lnTo>
                <a:lnTo>
                  <a:pt x="1131" y="177"/>
                </a:lnTo>
                <a:lnTo>
                  <a:pt x="1119" y="183"/>
                </a:lnTo>
                <a:lnTo>
                  <a:pt x="1107" y="183"/>
                </a:lnTo>
                <a:lnTo>
                  <a:pt x="1101" y="183"/>
                </a:lnTo>
                <a:lnTo>
                  <a:pt x="1089" y="183"/>
                </a:lnTo>
                <a:lnTo>
                  <a:pt x="1076" y="183"/>
                </a:lnTo>
                <a:lnTo>
                  <a:pt x="1070" y="183"/>
                </a:lnTo>
                <a:lnTo>
                  <a:pt x="1058" y="183"/>
                </a:lnTo>
                <a:lnTo>
                  <a:pt x="1046" y="183"/>
                </a:lnTo>
                <a:lnTo>
                  <a:pt x="1040" y="189"/>
                </a:lnTo>
                <a:lnTo>
                  <a:pt x="1028" y="189"/>
                </a:lnTo>
                <a:lnTo>
                  <a:pt x="1021" y="189"/>
                </a:lnTo>
                <a:lnTo>
                  <a:pt x="1009" y="189"/>
                </a:lnTo>
                <a:lnTo>
                  <a:pt x="997" y="189"/>
                </a:lnTo>
                <a:lnTo>
                  <a:pt x="991" y="189"/>
                </a:lnTo>
                <a:lnTo>
                  <a:pt x="979" y="189"/>
                </a:lnTo>
                <a:lnTo>
                  <a:pt x="966" y="189"/>
                </a:lnTo>
                <a:lnTo>
                  <a:pt x="960" y="189"/>
                </a:lnTo>
                <a:lnTo>
                  <a:pt x="948" y="189"/>
                </a:lnTo>
                <a:lnTo>
                  <a:pt x="936" y="189"/>
                </a:lnTo>
                <a:lnTo>
                  <a:pt x="930" y="189"/>
                </a:lnTo>
                <a:lnTo>
                  <a:pt x="917" y="189"/>
                </a:lnTo>
                <a:lnTo>
                  <a:pt x="905" y="196"/>
                </a:lnTo>
                <a:lnTo>
                  <a:pt x="899" y="196"/>
                </a:lnTo>
                <a:lnTo>
                  <a:pt x="887" y="196"/>
                </a:lnTo>
                <a:lnTo>
                  <a:pt x="875" y="196"/>
                </a:lnTo>
                <a:lnTo>
                  <a:pt x="868" y="196"/>
                </a:lnTo>
                <a:lnTo>
                  <a:pt x="856" y="196"/>
                </a:lnTo>
                <a:lnTo>
                  <a:pt x="844" y="196"/>
                </a:lnTo>
                <a:lnTo>
                  <a:pt x="838" y="196"/>
                </a:lnTo>
                <a:lnTo>
                  <a:pt x="826" y="196"/>
                </a:lnTo>
                <a:lnTo>
                  <a:pt x="813" y="196"/>
                </a:lnTo>
                <a:lnTo>
                  <a:pt x="807" y="196"/>
                </a:lnTo>
                <a:lnTo>
                  <a:pt x="795" y="196"/>
                </a:lnTo>
                <a:lnTo>
                  <a:pt x="783" y="196"/>
                </a:lnTo>
                <a:lnTo>
                  <a:pt x="777" y="196"/>
                </a:lnTo>
                <a:lnTo>
                  <a:pt x="764" y="196"/>
                </a:lnTo>
                <a:lnTo>
                  <a:pt x="752" y="196"/>
                </a:lnTo>
                <a:lnTo>
                  <a:pt x="746" y="196"/>
                </a:lnTo>
                <a:lnTo>
                  <a:pt x="734" y="196"/>
                </a:lnTo>
                <a:lnTo>
                  <a:pt x="722" y="196"/>
                </a:lnTo>
                <a:lnTo>
                  <a:pt x="716" y="196"/>
                </a:lnTo>
                <a:lnTo>
                  <a:pt x="703" y="196"/>
                </a:lnTo>
                <a:lnTo>
                  <a:pt x="691" y="196"/>
                </a:lnTo>
                <a:lnTo>
                  <a:pt x="685" y="196"/>
                </a:lnTo>
                <a:lnTo>
                  <a:pt x="673" y="196"/>
                </a:lnTo>
                <a:lnTo>
                  <a:pt x="661" y="196"/>
                </a:lnTo>
                <a:lnTo>
                  <a:pt x="654" y="196"/>
                </a:lnTo>
                <a:lnTo>
                  <a:pt x="642" y="202"/>
                </a:lnTo>
                <a:lnTo>
                  <a:pt x="630" y="202"/>
                </a:lnTo>
                <a:lnTo>
                  <a:pt x="624" y="202"/>
                </a:lnTo>
                <a:lnTo>
                  <a:pt x="612" y="202"/>
                </a:lnTo>
                <a:lnTo>
                  <a:pt x="599" y="202"/>
                </a:lnTo>
                <a:lnTo>
                  <a:pt x="593" y="202"/>
                </a:lnTo>
                <a:lnTo>
                  <a:pt x="581" y="202"/>
                </a:lnTo>
                <a:lnTo>
                  <a:pt x="569" y="202"/>
                </a:lnTo>
                <a:lnTo>
                  <a:pt x="563" y="202"/>
                </a:lnTo>
                <a:lnTo>
                  <a:pt x="550" y="202"/>
                </a:lnTo>
                <a:lnTo>
                  <a:pt x="538" y="202"/>
                </a:lnTo>
                <a:lnTo>
                  <a:pt x="532" y="202"/>
                </a:lnTo>
                <a:lnTo>
                  <a:pt x="520" y="202"/>
                </a:lnTo>
                <a:lnTo>
                  <a:pt x="508" y="202"/>
                </a:lnTo>
                <a:lnTo>
                  <a:pt x="501" y="202"/>
                </a:lnTo>
                <a:lnTo>
                  <a:pt x="489" y="202"/>
                </a:lnTo>
                <a:lnTo>
                  <a:pt x="477" y="202"/>
                </a:lnTo>
                <a:lnTo>
                  <a:pt x="471" y="202"/>
                </a:lnTo>
                <a:lnTo>
                  <a:pt x="459" y="202"/>
                </a:lnTo>
                <a:lnTo>
                  <a:pt x="446" y="202"/>
                </a:lnTo>
                <a:lnTo>
                  <a:pt x="440" y="202"/>
                </a:lnTo>
                <a:lnTo>
                  <a:pt x="428" y="202"/>
                </a:lnTo>
                <a:lnTo>
                  <a:pt x="416" y="202"/>
                </a:lnTo>
                <a:lnTo>
                  <a:pt x="410" y="202"/>
                </a:lnTo>
                <a:lnTo>
                  <a:pt x="397" y="202"/>
                </a:lnTo>
                <a:lnTo>
                  <a:pt x="385" y="202"/>
                </a:lnTo>
                <a:lnTo>
                  <a:pt x="379" y="202"/>
                </a:lnTo>
                <a:lnTo>
                  <a:pt x="367" y="202"/>
                </a:lnTo>
                <a:lnTo>
                  <a:pt x="355" y="202"/>
                </a:lnTo>
                <a:lnTo>
                  <a:pt x="349" y="202"/>
                </a:lnTo>
                <a:lnTo>
                  <a:pt x="336" y="202"/>
                </a:lnTo>
                <a:lnTo>
                  <a:pt x="324" y="202"/>
                </a:lnTo>
                <a:lnTo>
                  <a:pt x="318" y="202"/>
                </a:lnTo>
                <a:lnTo>
                  <a:pt x="306" y="202"/>
                </a:lnTo>
                <a:lnTo>
                  <a:pt x="293" y="202"/>
                </a:lnTo>
                <a:lnTo>
                  <a:pt x="287" y="202"/>
                </a:lnTo>
                <a:lnTo>
                  <a:pt x="275" y="202"/>
                </a:lnTo>
                <a:lnTo>
                  <a:pt x="263" y="202"/>
                </a:lnTo>
                <a:lnTo>
                  <a:pt x="257" y="202"/>
                </a:lnTo>
                <a:lnTo>
                  <a:pt x="245" y="202"/>
                </a:lnTo>
                <a:lnTo>
                  <a:pt x="232" y="202"/>
                </a:lnTo>
                <a:lnTo>
                  <a:pt x="226" y="202"/>
                </a:lnTo>
                <a:lnTo>
                  <a:pt x="214" y="202"/>
                </a:lnTo>
                <a:lnTo>
                  <a:pt x="202" y="202"/>
                </a:lnTo>
                <a:lnTo>
                  <a:pt x="196" y="202"/>
                </a:lnTo>
                <a:lnTo>
                  <a:pt x="183" y="202"/>
                </a:lnTo>
                <a:lnTo>
                  <a:pt x="171" y="202"/>
                </a:lnTo>
                <a:lnTo>
                  <a:pt x="165" y="202"/>
                </a:lnTo>
                <a:lnTo>
                  <a:pt x="153" y="202"/>
                </a:lnTo>
                <a:lnTo>
                  <a:pt x="141" y="202"/>
                </a:lnTo>
                <a:lnTo>
                  <a:pt x="134" y="202"/>
                </a:lnTo>
                <a:lnTo>
                  <a:pt x="122" y="202"/>
                </a:lnTo>
                <a:lnTo>
                  <a:pt x="110" y="202"/>
                </a:lnTo>
                <a:lnTo>
                  <a:pt x="104" y="202"/>
                </a:lnTo>
                <a:lnTo>
                  <a:pt x="92" y="202"/>
                </a:lnTo>
                <a:lnTo>
                  <a:pt x="79" y="202"/>
                </a:lnTo>
                <a:lnTo>
                  <a:pt x="73" y="202"/>
                </a:lnTo>
                <a:lnTo>
                  <a:pt x="61" y="202"/>
                </a:lnTo>
                <a:lnTo>
                  <a:pt x="49" y="202"/>
                </a:lnTo>
                <a:lnTo>
                  <a:pt x="43" y="202"/>
                </a:lnTo>
                <a:lnTo>
                  <a:pt x="30" y="202"/>
                </a:lnTo>
                <a:lnTo>
                  <a:pt x="18" y="202"/>
                </a:lnTo>
                <a:lnTo>
                  <a:pt x="12" y="202"/>
                </a:lnTo>
                <a:lnTo>
                  <a:pt x="0" y="202"/>
                </a:lnTo>
                <a:close/>
              </a:path>
            </a:pathLst>
          </a:custGeom>
          <a:solidFill>
            <a:srgbClr val="999933"/>
          </a:solidFill>
          <a:ln w="9525">
            <a:noFill/>
            <a:round/>
            <a:headEnd/>
            <a:tailEnd/>
          </a:ln>
        </p:spPr>
        <p:txBody>
          <a:bodyPr/>
          <a:lstStyle/>
          <a:p>
            <a:endParaRPr lang="en-GB"/>
          </a:p>
        </p:txBody>
      </p:sp>
      <p:sp>
        <p:nvSpPr>
          <p:cNvPr id="312688" name="Freeform 368"/>
          <p:cNvSpPr>
            <a:spLocks/>
          </p:cNvSpPr>
          <p:nvPr/>
        </p:nvSpPr>
        <p:spPr bwMode="auto">
          <a:xfrm>
            <a:off x="1320800" y="5008563"/>
            <a:ext cx="6467475" cy="427037"/>
          </a:xfrm>
          <a:custGeom>
            <a:avLst/>
            <a:gdLst/>
            <a:ahLst/>
            <a:cxnLst>
              <a:cxn ang="0">
                <a:pos x="110" y="269"/>
              </a:cxn>
              <a:cxn ang="0">
                <a:pos x="245" y="269"/>
              </a:cxn>
              <a:cxn ang="0">
                <a:pos x="379" y="269"/>
              </a:cxn>
              <a:cxn ang="0">
                <a:pos x="508" y="269"/>
              </a:cxn>
              <a:cxn ang="0">
                <a:pos x="642" y="263"/>
              </a:cxn>
              <a:cxn ang="0">
                <a:pos x="777" y="256"/>
              </a:cxn>
              <a:cxn ang="0">
                <a:pos x="905" y="250"/>
              </a:cxn>
              <a:cxn ang="0">
                <a:pos x="1040" y="238"/>
              </a:cxn>
              <a:cxn ang="0">
                <a:pos x="1168" y="226"/>
              </a:cxn>
              <a:cxn ang="0">
                <a:pos x="1303" y="208"/>
              </a:cxn>
              <a:cxn ang="0">
                <a:pos x="1437" y="189"/>
              </a:cxn>
              <a:cxn ang="0">
                <a:pos x="1566" y="171"/>
              </a:cxn>
              <a:cxn ang="0">
                <a:pos x="1700" y="104"/>
              </a:cxn>
              <a:cxn ang="0">
                <a:pos x="1835" y="37"/>
              </a:cxn>
              <a:cxn ang="0">
                <a:pos x="1963" y="18"/>
              </a:cxn>
              <a:cxn ang="0">
                <a:pos x="2098" y="6"/>
              </a:cxn>
              <a:cxn ang="0">
                <a:pos x="2233" y="55"/>
              </a:cxn>
              <a:cxn ang="0">
                <a:pos x="2361" y="122"/>
              </a:cxn>
              <a:cxn ang="0">
                <a:pos x="2496" y="189"/>
              </a:cxn>
              <a:cxn ang="0">
                <a:pos x="2630" y="220"/>
              </a:cxn>
              <a:cxn ang="0">
                <a:pos x="2759" y="232"/>
              </a:cxn>
              <a:cxn ang="0">
                <a:pos x="2893" y="238"/>
              </a:cxn>
              <a:cxn ang="0">
                <a:pos x="3028" y="244"/>
              </a:cxn>
              <a:cxn ang="0">
                <a:pos x="3156" y="250"/>
              </a:cxn>
              <a:cxn ang="0">
                <a:pos x="3291" y="250"/>
              </a:cxn>
              <a:cxn ang="0">
                <a:pos x="3419" y="250"/>
              </a:cxn>
              <a:cxn ang="0">
                <a:pos x="3554" y="250"/>
              </a:cxn>
              <a:cxn ang="0">
                <a:pos x="3688" y="250"/>
              </a:cxn>
              <a:cxn ang="0">
                <a:pos x="3817" y="256"/>
              </a:cxn>
              <a:cxn ang="0">
                <a:pos x="3951" y="256"/>
              </a:cxn>
              <a:cxn ang="0">
                <a:pos x="4074" y="256"/>
              </a:cxn>
              <a:cxn ang="0">
                <a:pos x="3939" y="256"/>
              </a:cxn>
              <a:cxn ang="0">
                <a:pos x="3811" y="256"/>
              </a:cxn>
              <a:cxn ang="0">
                <a:pos x="3676" y="256"/>
              </a:cxn>
              <a:cxn ang="0">
                <a:pos x="3542" y="256"/>
              </a:cxn>
              <a:cxn ang="0">
                <a:pos x="3413" y="256"/>
              </a:cxn>
              <a:cxn ang="0">
                <a:pos x="3278" y="256"/>
              </a:cxn>
              <a:cxn ang="0">
                <a:pos x="3144" y="250"/>
              </a:cxn>
              <a:cxn ang="0">
                <a:pos x="3015" y="250"/>
              </a:cxn>
              <a:cxn ang="0">
                <a:pos x="2881" y="244"/>
              </a:cxn>
              <a:cxn ang="0">
                <a:pos x="2752" y="238"/>
              </a:cxn>
              <a:cxn ang="0">
                <a:pos x="2618" y="232"/>
              </a:cxn>
              <a:cxn ang="0">
                <a:pos x="2483" y="208"/>
              </a:cxn>
              <a:cxn ang="0">
                <a:pos x="2355" y="153"/>
              </a:cxn>
              <a:cxn ang="0">
                <a:pos x="2220" y="104"/>
              </a:cxn>
              <a:cxn ang="0">
                <a:pos x="2086" y="67"/>
              </a:cxn>
              <a:cxn ang="0">
                <a:pos x="1957" y="85"/>
              </a:cxn>
              <a:cxn ang="0">
                <a:pos x="1823" y="98"/>
              </a:cxn>
              <a:cxn ang="0">
                <a:pos x="1688" y="147"/>
              </a:cxn>
              <a:cxn ang="0">
                <a:pos x="1560" y="189"/>
              </a:cxn>
              <a:cxn ang="0">
                <a:pos x="1425" y="208"/>
              </a:cxn>
              <a:cxn ang="0">
                <a:pos x="1291" y="220"/>
              </a:cxn>
              <a:cxn ang="0">
                <a:pos x="1162" y="232"/>
              </a:cxn>
              <a:cxn ang="0">
                <a:pos x="1028" y="244"/>
              </a:cxn>
              <a:cxn ang="0">
                <a:pos x="899" y="256"/>
              </a:cxn>
              <a:cxn ang="0">
                <a:pos x="764" y="263"/>
              </a:cxn>
              <a:cxn ang="0">
                <a:pos x="630" y="263"/>
              </a:cxn>
              <a:cxn ang="0">
                <a:pos x="501" y="269"/>
              </a:cxn>
              <a:cxn ang="0">
                <a:pos x="367" y="269"/>
              </a:cxn>
              <a:cxn ang="0">
                <a:pos x="232" y="269"/>
              </a:cxn>
              <a:cxn ang="0">
                <a:pos x="104" y="269"/>
              </a:cxn>
            </a:cxnLst>
            <a:rect l="0" t="0" r="r" b="b"/>
            <a:pathLst>
              <a:path w="4074" h="269">
                <a:moveTo>
                  <a:pt x="0" y="269"/>
                </a:moveTo>
                <a:lnTo>
                  <a:pt x="0" y="269"/>
                </a:lnTo>
                <a:lnTo>
                  <a:pt x="12" y="269"/>
                </a:lnTo>
                <a:lnTo>
                  <a:pt x="18" y="269"/>
                </a:lnTo>
                <a:lnTo>
                  <a:pt x="30" y="269"/>
                </a:lnTo>
                <a:lnTo>
                  <a:pt x="43" y="269"/>
                </a:lnTo>
                <a:lnTo>
                  <a:pt x="49" y="269"/>
                </a:lnTo>
                <a:lnTo>
                  <a:pt x="61" y="269"/>
                </a:lnTo>
                <a:lnTo>
                  <a:pt x="73" y="269"/>
                </a:lnTo>
                <a:lnTo>
                  <a:pt x="79" y="269"/>
                </a:lnTo>
                <a:lnTo>
                  <a:pt x="92" y="269"/>
                </a:lnTo>
                <a:lnTo>
                  <a:pt x="104" y="269"/>
                </a:lnTo>
                <a:lnTo>
                  <a:pt x="110" y="269"/>
                </a:lnTo>
                <a:lnTo>
                  <a:pt x="122" y="269"/>
                </a:lnTo>
                <a:lnTo>
                  <a:pt x="134" y="269"/>
                </a:lnTo>
                <a:lnTo>
                  <a:pt x="141" y="269"/>
                </a:lnTo>
                <a:lnTo>
                  <a:pt x="153" y="269"/>
                </a:lnTo>
                <a:lnTo>
                  <a:pt x="165" y="269"/>
                </a:lnTo>
                <a:lnTo>
                  <a:pt x="171" y="269"/>
                </a:lnTo>
                <a:lnTo>
                  <a:pt x="183" y="269"/>
                </a:lnTo>
                <a:lnTo>
                  <a:pt x="196" y="269"/>
                </a:lnTo>
                <a:lnTo>
                  <a:pt x="202" y="269"/>
                </a:lnTo>
                <a:lnTo>
                  <a:pt x="214" y="269"/>
                </a:lnTo>
                <a:lnTo>
                  <a:pt x="226" y="269"/>
                </a:lnTo>
                <a:lnTo>
                  <a:pt x="232" y="269"/>
                </a:lnTo>
                <a:lnTo>
                  <a:pt x="245" y="269"/>
                </a:lnTo>
                <a:lnTo>
                  <a:pt x="257" y="269"/>
                </a:lnTo>
                <a:lnTo>
                  <a:pt x="263" y="269"/>
                </a:lnTo>
                <a:lnTo>
                  <a:pt x="275" y="269"/>
                </a:lnTo>
                <a:lnTo>
                  <a:pt x="287" y="269"/>
                </a:lnTo>
                <a:lnTo>
                  <a:pt x="293" y="269"/>
                </a:lnTo>
                <a:lnTo>
                  <a:pt x="306" y="269"/>
                </a:lnTo>
                <a:lnTo>
                  <a:pt x="318" y="269"/>
                </a:lnTo>
                <a:lnTo>
                  <a:pt x="324" y="269"/>
                </a:lnTo>
                <a:lnTo>
                  <a:pt x="336" y="269"/>
                </a:lnTo>
                <a:lnTo>
                  <a:pt x="349" y="269"/>
                </a:lnTo>
                <a:lnTo>
                  <a:pt x="355" y="269"/>
                </a:lnTo>
                <a:lnTo>
                  <a:pt x="367" y="269"/>
                </a:lnTo>
                <a:lnTo>
                  <a:pt x="379" y="269"/>
                </a:lnTo>
                <a:lnTo>
                  <a:pt x="385" y="269"/>
                </a:lnTo>
                <a:lnTo>
                  <a:pt x="397" y="269"/>
                </a:lnTo>
                <a:lnTo>
                  <a:pt x="410" y="269"/>
                </a:lnTo>
                <a:lnTo>
                  <a:pt x="416" y="269"/>
                </a:lnTo>
                <a:lnTo>
                  <a:pt x="428" y="269"/>
                </a:lnTo>
                <a:lnTo>
                  <a:pt x="440" y="269"/>
                </a:lnTo>
                <a:lnTo>
                  <a:pt x="446" y="269"/>
                </a:lnTo>
                <a:lnTo>
                  <a:pt x="459" y="269"/>
                </a:lnTo>
                <a:lnTo>
                  <a:pt x="471" y="269"/>
                </a:lnTo>
                <a:lnTo>
                  <a:pt x="477" y="269"/>
                </a:lnTo>
                <a:lnTo>
                  <a:pt x="489" y="269"/>
                </a:lnTo>
                <a:lnTo>
                  <a:pt x="501" y="269"/>
                </a:lnTo>
                <a:lnTo>
                  <a:pt x="508" y="269"/>
                </a:lnTo>
                <a:lnTo>
                  <a:pt x="520" y="269"/>
                </a:lnTo>
                <a:lnTo>
                  <a:pt x="532" y="269"/>
                </a:lnTo>
                <a:lnTo>
                  <a:pt x="538" y="263"/>
                </a:lnTo>
                <a:lnTo>
                  <a:pt x="550" y="263"/>
                </a:lnTo>
                <a:lnTo>
                  <a:pt x="563" y="263"/>
                </a:lnTo>
                <a:lnTo>
                  <a:pt x="569" y="263"/>
                </a:lnTo>
                <a:lnTo>
                  <a:pt x="581" y="263"/>
                </a:lnTo>
                <a:lnTo>
                  <a:pt x="593" y="263"/>
                </a:lnTo>
                <a:lnTo>
                  <a:pt x="599" y="263"/>
                </a:lnTo>
                <a:lnTo>
                  <a:pt x="612" y="263"/>
                </a:lnTo>
                <a:lnTo>
                  <a:pt x="624" y="263"/>
                </a:lnTo>
                <a:lnTo>
                  <a:pt x="630" y="263"/>
                </a:lnTo>
                <a:lnTo>
                  <a:pt x="642" y="263"/>
                </a:lnTo>
                <a:lnTo>
                  <a:pt x="654" y="263"/>
                </a:lnTo>
                <a:lnTo>
                  <a:pt x="661" y="263"/>
                </a:lnTo>
                <a:lnTo>
                  <a:pt x="673" y="263"/>
                </a:lnTo>
                <a:lnTo>
                  <a:pt x="685" y="263"/>
                </a:lnTo>
                <a:lnTo>
                  <a:pt x="691" y="263"/>
                </a:lnTo>
                <a:lnTo>
                  <a:pt x="703" y="263"/>
                </a:lnTo>
                <a:lnTo>
                  <a:pt x="716" y="263"/>
                </a:lnTo>
                <a:lnTo>
                  <a:pt x="722" y="263"/>
                </a:lnTo>
                <a:lnTo>
                  <a:pt x="734" y="256"/>
                </a:lnTo>
                <a:lnTo>
                  <a:pt x="746" y="256"/>
                </a:lnTo>
                <a:lnTo>
                  <a:pt x="752" y="256"/>
                </a:lnTo>
                <a:lnTo>
                  <a:pt x="764" y="256"/>
                </a:lnTo>
                <a:lnTo>
                  <a:pt x="777" y="256"/>
                </a:lnTo>
                <a:lnTo>
                  <a:pt x="783" y="256"/>
                </a:lnTo>
                <a:lnTo>
                  <a:pt x="795" y="256"/>
                </a:lnTo>
                <a:lnTo>
                  <a:pt x="807" y="256"/>
                </a:lnTo>
                <a:lnTo>
                  <a:pt x="813" y="256"/>
                </a:lnTo>
                <a:lnTo>
                  <a:pt x="826" y="256"/>
                </a:lnTo>
                <a:lnTo>
                  <a:pt x="838" y="256"/>
                </a:lnTo>
                <a:lnTo>
                  <a:pt x="844" y="256"/>
                </a:lnTo>
                <a:lnTo>
                  <a:pt x="856" y="250"/>
                </a:lnTo>
                <a:lnTo>
                  <a:pt x="868" y="256"/>
                </a:lnTo>
                <a:lnTo>
                  <a:pt x="875" y="256"/>
                </a:lnTo>
                <a:lnTo>
                  <a:pt x="887" y="250"/>
                </a:lnTo>
                <a:lnTo>
                  <a:pt x="899" y="250"/>
                </a:lnTo>
                <a:lnTo>
                  <a:pt x="905" y="250"/>
                </a:lnTo>
                <a:lnTo>
                  <a:pt x="917" y="250"/>
                </a:lnTo>
                <a:lnTo>
                  <a:pt x="930" y="250"/>
                </a:lnTo>
                <a:lnTo>
                  <a:pt x="936" y="250"/>
                </a:lnTo>
                <a:lnTo>
                  <a:pt x="948" y="250"/>
                </a:lnTo>
                <a:lnTo>
                  <a:pt x="960" y="250"/>
                </a:lnTo>
                <a:lnTo>
                  <a:pt x="966" y="244"/>
                </a:lnTo>
                <a:lnTo>
                  <a:pt x="979" y="244"/>
                </a:lnTo>
                <a:lnTo>
                  <a:pt x="991" y="244"/>
                </a:lnTo>
                <a:lnTo>
                  <a:pt x="997" y="244"/>
                </a:lnTo>
                <a:lnTo>
                  <a:pt x="1009" y="244"/>
                </a:lnTo>
                <a:lnTo>
                  <a:pt x="1021" y="238"/>
                </a:lnTo>
                <a:lnTo>
                  <a:pt x="1028" y="238"/>
                </a:lnTo>
                <a:lnTo>
                  <a:pt x="1040" y="238"/>
                </a:lnTo>
                <a:lnTo>
                  <a:pt x="1046" y="238"/>
                </a:lnTo>
                <a:lnTo>
                  <a:pt x="1058" y="238"/>
                </a:lnTo>
                <a:lnTo>
                  <a:pt x="1070" y="232"/>
                </a:lnTo>
                <a:lnTo>
                  <a:pt x="1076" y="232"/>
                </a:lnTo>
                <a:lnTo>
                  <a:pt x="1089" y="226"/>
                </a:lnTo>
                <a:lnTo>
                  <a:pt x="1101" y="226"/>
                </a:lnTo>
                <a:lnTo>
                  <a:pt x="1107" y="226"/>
                </a:lnTo>
                <a:lnTo>
                  <a:pt x="1119" y="226"/>
                </a:lnTo>
                <a:lnTo>
                  <a:pt x="1131" y="226"/>
                </a:lnTo>
                <a:lnTo>
                  <a:pt x="1138" y="220"/>
                </a:lnTo>
                <a:lnTo>
                  <a:pt x="1150" y="220"/>
                </a:lnTo>
                <a:lnTo>
                  <a:pt x="1162" y="220"/>
                </a:lnTo>
                <a:lnTo>
                  <a:pt x="1168" y="226"/>
                </a:lnTo>
                <a:lnTo>
                  <a:pt x="1180" y="220"/>
                </a:lnTo>
                <a:lnTo>
                  <a:pt x="1193" y="220"/>
                </a:lnTo>
                <a:lnTo>
                  <a:pt x="1199" y="220"/>
                </a:lnTo>
                <a:lnTo>
                  <a:pt x="1211" y="220"/>
                </a:lnTo>
                <a:lnTo>
                  <a:pt x="1223" y="214"/>
                </a:lnTo>
                <a:lnTo>
                  <a:pt x="1229" y="220"/>
                </a:lnTo>
                <a:lnTo>
                  <a:pt x="1242" y="220"/>
                </a:lnTo>
                <a:lnTo>
                  <a:pt x="1254" y="214"/>
                </a:lnTo>
                <a:lnTo>
                  <a:pt x="1260" y="214"/>
                </a:lnTo>
                <a:lnTo>
                  <a:pt x="1272" y="214"/>
                </a:lnTo>
                <a:lnTo>
                  <a:pt x="1284" y="214"/>
                </a:lnTo>
                <a:lnTo>
                  <a:pt x="1291" y="208"/>
                </a:lnTo>
                <a:lnTo>
                  <a:pt x="1303" y="208"/>
                </a:lnTo>
                <a:lnTo>
                  <a:pt x="1315" y="202"/>
                </a:lnTo>
                <a:lnTo>
                  <a:pt x="1321" y="208"/>
                </a:lnTo>
                <a:lnTo>
                  <a:pt x="1333" y="214"/>
                </a:lnTo>
                <a:lnTo>
                  <a:pt x="1346" y="220"/>
                </a:lnTo>
                <a:lnTo>
                  <a:pt x="1352" y="214"/>
                </a:lnTo>
                <a:lnTo>
                  <a:pt x="1364" y="214"/>
                </a:lnTo>
                <a:lnTo>
                  <a:pt x="1376" y="208"/>
                </a:lnTo>
                <a:lnTo>
                  <a:pt x="1382" y="202"/>
                </a:lnTo>
                <a:lnTo>
                  <a:pt x="1395" y="202"/>
                </a:lnTo>
                <a:lnTo>
                  <a:pt x="1407" y="202"/>
                </a:lnTo>
                <a:lnTo>
                  <a:pt x="1413" y="195"/>
                </a:lnTo>
                <a:lnTo>
                  <a:pt x="1425" y="195"/>
                </a:lnTo>
                <a:lnTo>
                  <a:pt x="1437" y="189"/>
                </a:lnTo>
                <a:lnTo>
                  <a:pt x="1443" y="189"/>
                </a:lnTo>
                <a:lnTo>
                  <a:pt x="1456" y="189"/>
                </a:lnTo>
                <a:lnTo>
                  <a:pt x="1468" y="189"/>
                </a:lnTo>
                <a:lnTo>
                  <a:pt x="1474" y="195"/>
                </a:lnTo>
                <a:lnTo>
                  <a:pt x="1486" y="195"/>
                </a:lnTo>
                <a:lnTo>
                  <a:pt x="1499" y="183"/>
                </a:lnTo>
                <a:lnTo>
                  <a:pt x="1505" y="177"/>
                </a:lnTo>
                <a:lnTo>
                  <a:pt x="1517" y="183"/>
                </a:lnTo>
                <a:lnTo>
                  <a:pt x="1529" y="177"/>
                </a:lnTo>
                <a:lnTo>
                  <a:pt x="1535" y="171"/>
                </a:lnTo>
                <a:lnTo>
                  <a:pt x="1547" y="171"/>
                </a:lnTo>
                <a:lnTo>
                  <a:pt x="1560" y="171"/>
                </a:lnTo>
                <a:lnTo>
                  <a:pt x="1566" y="171"/>
                </a:lnTo>
                <a:lnTo>
                  <a:pt x="1578" y="159"/>
                </a:lnTo>
                <a:lnTo>
                  <a:pt x="1590" y="153"/>
                </a:lnTo>
                <a:lnTo>
                  <a:pt x="1596" y="153"/>
                </a:lnTo>
                <a:lnTo>
                  <a:pt x="1609" y="153"/>
                </a:lnTo>
                <a:lnTo>
                  <a:pt x="1621" y="153"/>
                </a:lnTo>
                <a:lnTo>
                  <a:pt x="1627" y="147"/>
                </a:lnTo>
                <a:lnTo>
                  <a:pt x="1639" y="140"/>
                </a:lnTo>
                <a:lnTo>
                  <a:pt x="1651" y="134"/>
                </a:lnTo>
                <a:lnTo>
                  <a:pt x="1658" y="128"/>
                </a:lnTo>
                <a:lnTo>
                  <a:pt x="1670" y="122"/>
                </a:lnTo>
                <a:lnTo>
                  <a:pt x="1682" y="116"/>
                </a:lnTo>
                <a:lnTo>
                  <a:pt x="1688" y="110"/>
                </a:lnTo>
                <a:lnTo>
                  <a:pt x="1700" y="104"/>
                </a:lnTo>
                <a:lnTo>
                  <a:pt x="1713" y="92"/>
                </a:lnTo>
                <a:lnTo>
                  <a:pt x="1719" y="85"/>
                </a:lnTo>
                <a:lnTo>
                  <a:pt x="1731" y="79"/>
                </a:lnTo>
                <a:lnTo>
                  <a:pt x="1743" y="73"/>
                </a:lnTo>
                <a:lnTo>
                  <a:pt x="1749" y="67"/>
                </a:lnTo>
                <a:lnTo>
                  <a:pt x="1762" y="55"/>
                </a:lnTo>
                <a:lnTo>
                  <a:pt x="1774" y="55"/>
                </a:lnTo>
                <a:lnTo>
                  <a:pt x="1780" y="61"/>
                </a:lnTo>
                <a:lnTo>
                  <a:pt x="1792" y="49"/>
                </a:lnTo>
                <a:lnTo>
                  <a:pt x="1804" y="49"/>
                </a:lnTo>
                <a:lnTo>
                  <a:pt x="1810" y="43"/>
                </a:lnTo>
                <a:lnTo>
                  <a:pt x="1823" y="37"/>
                </a:lnTo>
                <a:lnTo>
                  <a:pt x="1835" y="37"/>
                </a:lnTo>
                <a:lnTo>
                  <a:pt x="1841" y="49"/>
                </a:lnTo>
                <a:lnTo>
                  <a:pt x="1853" y="49"/>
                </a:lnTo>
                <a:lnTo>
                  <a:pt x="1866" y="49"/>
                </a:lnTo>
                <a:lnTo>
                  <a:pt x="1872" y="49"/>
                </a:lnTo>
                <a:lnTo>
                  <a:pt x="1884" y="43"/>
                </a:lnTo>
                <a:lnTo>
                  <a:pt x="1896" y="37"/>
                </a:lnTo>
                <a:lnTo>
                  <a:pt x="1902" y="30"/>
                </a:lnTo>
                <a:lnTo>
                  <a:pt x="1914" y="24"/>
                </a:lnTo>
                <a:lnTo>
                  <a:pt x="1927" y="24"/>
                </a:lnTo>
                <a:lnTo>
                  <a:pt x="1933" y="18"/>
                </a:lnTo>
                <a:lnTo>
                  <a:pt x="1945" y="18"/>
                </a:lnTo>
                <a:lnTo>
                  <a:pt x="1957" y="18"/>
                </a:lnTo>
                <a:lnTo>
                  <a:pt x="1963" y="18"/>
                </a:lnTo>
                <a:lnTo>
                  <a:pt x="1976" y="18"/>
                </a:lnTo>
                <a:lnTo>
                  <a:pt x="1988" y="18"/>
                </a:lnTo>
                <a:lnTo>
                  <a:pt x="1994" y="18"/>
                </a:lnTo>
                <a:lnTo>
                  <a:pt x="2006" y="12"/>
                </a:lnTo>
                <a:lnTo>
                  <a:pt x="2018" y="12"/>
                </a:lnTo>
                <a:lnTo>
                  <a:pt x="2025" y="6"/>
                </a:lnTo>
                <a:lnTo>
                  <a:pt x="2037" y="6"/>
                </a:lnTo>
                <a:lnTo>
                  <a:pt x="2049" y="6"/>
                </a:lnTo>
                <a:lnTo>
                  <a:pt x="2055" y="0"/>
                </a:lnTo>
                <a:lnTo>
                  <a:pt x="2067" y="6"/>
                </a:lnTo>
                <a:lnTo>
                  <a:pt x="2080" y="6"/>
                </a:lnTo>
                <a:lnTo>
                  <a:pt x="2086" y="6"/>
                </a:lnTo>
                <a:lnTo>
                  <a:pt x="2098" y="6"/>
                </a:lnTo>
                <a:lnTo>
                  <a:pt x="2110" y="6"/>
                </a:lnTo>
                <a:lnTo>
                  <a:pt x="2116" y="12"/>
                </a:lnTo>
                <a:lnTo>
                  <a:pt x="2129" y="12"/>
                </a:lnTo>
                <a:lnTo>
                  <a:pt x="2141" y="18"/>
                </a:lnTo>
                <a:lnTo>
                  <a:pt x="2147" y="18"/>
                </a:lnTo>
                <a:lnTo>
                  <a:pt x="2159" y="24"/>
                </a:lnTo>
                <a:lnTo>
                  <a:pt x="2171" y="24"/>
                </a:lnTo>
                <a:lnTo>
                  <a:pt x="2177" y="30"/>
                </a:lnTo>
                <a:lnTo>
                  <a:pt x="2190" y="37"/>
                </a:lnTo>
                <a:lnTo>
                  <a:pt x="2202" y="37"/>
                </a:lnTo>
                <a:lnTo>
                  <a:pt x="2208" y="43"/>
                </a:lnTo>
                <a:lnTo>
                  <a:pt x="2220" y="49"/>
                </a:lnTo>
                <a:lnTo>
                  <a:pt x="2233" y="55"/>
                </a:lnTo>
                <a:lnTo>
                  <a:pt x="2239" y="61"/>
                </a:lnTo>
                <a:lnTo>
                  <a:pt x="2251" y="61"/>
                </a:lnTo>
                <a:lnTo>
                  <a:pt x="2263" y="67"/>
                </a:lnTo>
                <a:lnTo>
                  <a:pt x="2269" y="73"/>
                </a:lnTo>
                <a:lnTo>
                  <a:pt x="2281" y="79"/>
                </a:lnTo>
                <a:lnTo>
                  <a:pt x="2294" y="85"/>
                </a:lnTo>
                <a:lnTo>
                  <a:pt x="2300" y="92"/>
                </a:lnTo>
                <a:lnTo>
                  <a:pt x="2312" y="98"/>
                </a:lnTo>
                <a:lnTo>
                  <a:pt x="2324" y="104"/>
                </a:lnTo>
                <a:lnTo>
                  <a:pt x="2330" y="110"/>
                </a:lnTo>
                <a:lnTo>
                  <a:pt x="2343" y="116"/>
                </a:lnTo>
                <a:lnTo>
                  <a:pt x="2355" y="116"/>
                </a:lnTo>
                <a:lnTo>
                  <a:pt x="2361" y="122"/>
                </a:lnTo>
                <a:lnTo>
                  <a:pt x="2373" y="128"/>
                </a:lnTo>
                <a:lnTo>
                  <a:pt x="2385" y="134"/>
                </a:lnTo>
                <a:lnTo>
                  <a:pt x="2392" y="140"/>
                </a:lnTo>
                <a:lnTo>
                  <a:pt x="2404" y="147"/>
                </a:lnTo>
                <a:lnTo>
                  <a:pt x="2416" y="153"/>
                </a:lnTo>
                <a:lnTo>
                  <a:pt x="2422" y="159"/>
                </a:lnTo>
                <a:lnTo>
                  <a:pt x="2434" y="165"/>
                </a:lnTo>
                <a:lnTo>
                  <a:pt x="2447" y="165"/>
                </a:lnTo>
                <a:lnTo>
                  <a:pt x="2453" y="171"/>
                </a:lnTo>
                <a:lnTo>
                  <a:pt x="2465" y="177"/>
                </a:lnTo>
                <a:lnTo>
                  <a:pt x="2477" y="183"/>
                </a:lnTo>
                <a:lnTo>
                  <a:pt x="2483" y="189"/>
                </a:lnTo>
                <a:lnTo>
                  <a:pt x="2496" y="189"/>
                </a:lnTo>
                <a:lnTo>
                  <a:pt x="2508" y="195"/>
                </a:lnTo>
                <a:lnTo>
                  <a:pt x="2514" y="202"/>
                </a:lnTo>
                <a:lnTo>
                  <a:pt x="2526" y="208"/>
                </a:lnTo>
                <a:lnTo>
                  <a:pt x="2538" y="208"/>
                </a:lnTo>
                <a:lnTo>
                  <a:pt x="2544" y="214"/>
                </a:lnTo>
                <a:lnTo>
                  <a:pt x="2557" y="214"/>
                </a:lnTo>
                <a:lnTo>
                  <a:pt x="2569" y="214"/>
                </a:lnTo>
                <a:lnTo>
                  <a:pt x="2575" y="220"/>
                </a:lnTo>
                <a:lnTo>
                  <a:pt x="2587" y="220"/>
                </a:lnTo>
                <a:lnTo>
                  <a:pt x="2600" y="220"/>
                </a:lnTo>
                <a:lnTo>
                  <a:pt x="2606" y="220"/>
                </a:lnTo>
                <a:lnTo>
                  <a:pt x="2618" y="220"/>
                </a:lnTo>
                <a:lnTo>
                  <a:pt x="2630" y="220"/>
                </a:lnTo>
                <a:lnTo>
                  <a:pt x="2636" y="220"/>
                </a:lnTo>
                <a:lnTo>
                  <a:pt x="2648" y="226"/>
                </a:lnTo>
                <a:lnTo>
                  <a:pt x="2661" y="226"/>
                </a:lnTo>
                <a:lnTo>
                  <a:pt x="2667" y="226"/>
                </a:lnTo>
                <a:lnTo>
                  <a:pt x="2679" y="226"/>
                </a:lnTo>
                <a:lnTo>
                  <a:pt x="2691" y="226"/>
                </a:lnTo>
                <a:lnTo>
                  <a:pt x="2697" y="226"/>
                </a:lnTo>
                <a:lnTo>
                  <a:pt x="2710" y="226"/>
                </a:lnTo>
                <a:lnTo>
                  <a:pt x="2722" y="232"/>
                </a:lnTo>
                <a:lnTo>
                  <a:pt x="2728" y="232"/>
                </a:lnTo>
                <a:lnTo>
                  <a:pt x="2740" y="232"/>
                </a:lnTo>
                <a:lnTo>
                  <a:pt x="2752" y="232"/>
                </a:lnTo>
                <a:lnTo>
                  <a:pt x="2759" y="232"/>
                </a:lnTo>
                <a:lnTo>
                  <a:pt x="2771" y="232"/>
                </a:lnTo>
                <a:lnTo>
                  <a:pt x="2783" y="232"/>
                </a:lnTo>
                <a:lnTo>
                  <a:pt x="2789" y="232"/>
                </a:lnTo>
                <a:lnTo>
                  <a:pt x="2801" y="238"/>
                </a:lnTo>
                <a:lnTo>
                  <a:pt x="2814" y="238"/>
                </a:lnTo>
                <a:lnTo>
                  <a:pt x="2820" y="238"/>
                </a:lnTo>
                <a:lnTo>
                  <a:pt x="2832" y="238"/>
                </a:lnTo>
                <a:lnTo>
                  <a:pt x="2844" y="238"/>
                </a:lnTo>
                <a:lnTo>
                  <a:pt x="2850" y="238"/>
                </a:lnTo>
                <a:lnTo>
                  <a:pt x="2863" y="238"/>
                </a:lnTo>
                <a:lnTo>
                  <a:pt x="2875" y="238"/>
                </a:lnTo>
                <a:lnTo>
                  <a:pt x="2881" y="238"/>
                </a:lnTo>
                <a:lnTo>
                  <a:pt x="2893" y="238"/>
                </a:lnTo>
                <a:lnTo>
                  <a:pt x="2905" y="244"/>
                </a:lnTo>
                <a:lnTo>
                  <a:pt x="2911" y="244"/>
                </a:lnTo>
                <a:lnTo>
                  <a:pt x="2924" y="244"/>
                </a:lnTo>
                <a:lnTo>
                  <a:pt x="2936" y="244"/>
                </a:lnTo>
                <a:lnTo>
                  <a:pt x="2942" y="244"/>
                </a:lnTo>
                <a:lnTo>
                  <a:pt x="2954" y="244"/>
                </a:lnTo>
                <a:lnTo>
                  <a:pt x="2967" y="244"/>
                </a:lnTo>
                <a:lnTo>
                  <a:pt x="2973" y="244"/>
                </a:lnTo>
                <a:lnTo>
                  <a:pt x="2985" y="244"/>
                </a:lnTo>
                <a:lnTo>
                  <a:pt x="2997" y="244"/>
                </a:lnTo>
                <a:lnTo>
                  <a:pt x="3003" y="244"/>
                </a:lnTo>
                <a:lnTo>
                  <a:pt x="3015" y="244"/>
                </a:lnTo>
                <a:lnTo>
                  <a:pt x="3028" y="244"/>
                </a:lnTo>
                <a:lnTo>
                  <a:pt x="3034" y="244"/>
                </a:lnTo>
                <a:lnTo>
                  <a:pt x="3046" y="244"/>
                </a:lnTo>
                <a:lnTo>
                  <a:pt x="3058" y="244"/>
                </a:lnTo>
                <a:lnTo>
                  <a:pt x="3064" y="244"/>
                </a:lnTo>
                <a:lnTo>
                  <a:pt x="3077" y="244"/>
                </a:lnTo>
                <a:lnTo>
                  <a:pt x="3083" y="244"/>
                </a:lnTo>
                <a:lnTo>
                  <a:pt x="3095" y="244"/>
                </a:lnTo>
                <a:lnTo>
                  <a:pt x="3107" y="250"/>
                </a:lnTo>
                <a:lnTo>
                  <a:pt x="3113" y="250"/>
                </a:lnTo>
                <a:lnTo>
                  <a:pt x="3126" y="250"/>
                </a:lnTo>
                <a:lnTo>
                  <a:pt x="3138" y="250"/>
                </a:lnTo>
                <a:lnTo>
                  <a:pt x="3144" y="250"/>
                </a:lnTo>
                <a:lnTo>
                  <a:pt x="3156" y="250"/>
                </a:lnTo>
                <a:lnTo>
                  <a:pt x="3168" y="250"/>
                </a:lnTo>
                <a:lnTo>
                  <a:pt x="3175" y="250"/>
                </a:lnTo>
                <a:lnTo>
                  <a:pt x="3187" y="250"/>
                </a:lnTo>
                <a:lnTo>
                  <a:pt x="3199" y="250"/>
                </a:lnTo>
                <a:lnTo>
                  <a:pt x="3205" y="250"/>
                </a:lnTo>
                <a:lnTo>
                  <a:pt x="3217" y="250"/>
                </a:lnTo>
                <a:lnTo>
                  <a:pt x="3230" y="250"/>
                </a:lnTo>
                <a:lnTo>
                  <a:pt x="3236" y="250"/>
                </a:lnTo>
                <a:lnTo>
                  <a:pt x="3248" y="250"/>
                </a:lnTo>
                <a:lnTo>
                  <a:pt x="3260" y="250"/>
                </a:lnTo>
                <a:lnTo>
                  <a:pt x="3266" y="250"/>
                </a:lnTo>
                <a:lnTo>
                  <a:pt x="3278" y="250"/>
                </a:lnTo>
                <a:lnTo>
                  <a:pt x="3291" y="250"/>
                </a:lnTo>
                <a:lnTo>
                  <a:pt x="3297" y="250"/>
                </a:lnTo>
                <a:lnTo>
                  <a:pt x="3309" y="250"/>
                </a:lnTo>
                <a:lnTo>
                  <a:pt x="3321" y="250"/>
                </a:lnTo>
                <a:lnTo>
                  <a:pt x="3327" y="250"/>
                </a:lnTo>
                <a:lnTo>
                  <a:pt x="3340" y="250"/>
                </a:lnTo>
                <a:lnTo>
                  <a:pt x="3352" y="250"/>
                </a:lnTo>
                <a:lnTo>
                  <a:pt x="3358" y="250"/>
                </a:lnTo>
                <a:lnTo>
                  <a:pt x="3370" y="250"/>
                </a:lnTo>
                <a:lnTo>
                  <a:pt x="3382" y="250"/>
                </a:lnTo>
                <a:lnTo>
                  <a:pt x="3389" y="250"/>
                </a:lnTo>
                <a:lnTo>
                  <a:pt x="3401" y="250"/>
                </a:lnTo>
                <a:lnTo>
                  <a:pt x="3413" y="250"/>
                </a:lnTo>
                <a:lnTo>
                  <a:pt x="3419" y="250"/>
                </a:lnTo>
                <a:lnTo>
                  <a:pt x="3431" y="250"/>
                </a:lnTo>
                <a:lnTo>
                  <a:pt x="3444" y="250"/>
                </a:lnTo>
                <a:lnTo>
                  <a:pt x="3450" y="250"/>
                </a:lnTo>
                <a:lnTo>
                  <a:pt x="3462" y="250"/>
                </a:lnTo>
                <a:lnTo>
                  <a:pt x="3474" y="250"/>
                </a:lnTo>
                <a:lnTo>
                  <a:pt x="3480" y="250"/>
                </a:lnTo>
                <a:lnTo>
                  <a:pt x="3493" y="250"/>
                </a:lnTo>
                <a:lnTo>
                  <a:pt x="3505" y="250"/>
                </a:lnTo>
                <a:lnTo>
                  <a:pt x="3511" y="250"/>
                </a:lnTo>
                <a:lnTo>
                  <a:pt x="3523" y="250"/>
                </a:lnTo>
                <a:lnTo>
                  <a:pt x="3535" y="250"/>
                </a:lnTo>
                <a:lnTo>
                  <a:pt x="3542" y="250"/>
                </a:lnTo>
                <a:lnTo>
                  <a:pt x="3554" y="250"/>
                </a:lnTo>
                <a:lnTo>
                  <a:pt x="3566" y="250"/>
                </a:lnTo>
                <a:lnTo>
                  <a:pt x="3572" y="250"/>
                </a:lnTo>
                <a:lnTo>
                  <a:pt x="3584" y="250"/>
                </a:lnTo>
                <a:lnTo>
                  <a:pt x="3597" y="250"/>
                </a:lnTo>
                <a:lnTo>
                  <a:pt x="3603" y="250"/>
                </a:lnTo>
                <a:lnTo>
                  <a:pt x="3615" y="250"/>
                </a:lnTo>
                <a:lnTo>
                  <a:pt x="3627" y="250"/>
                </a:lnTo>
                <a:lnTo>
                  <a:pt x="3633" y="250"/>
                </a:lnTo>
                <a:lnTo>
                  <a:pt x="3645" y="250"/>
                </a:lnTo>
                <a:lnTo>
                  <a:pt x="3658" y="250"/>
                </a:lnTo>
                <a:lnTo>
                  <a:pt x="3664" y="250"/>
                </a:lnTo>
                <a:lnTo>
                  <a:pt x="3676" y="250"/>
                </a:lnTo>
                <a:lnTo>
                  <a:pt x="3688" y="250"/>
                </a:lnTo>
                <a:lnTo>
                  <a:pt x="3694" y="250"/>
                </a:lnTo>
                <a:lnTo>
                  <a:pt x="3707" y="250"/>
                </a:lnTo>
                <a:lnTo>
                  <a:pt x="3719" y="250"/>
                </a:lnTo>
                <a:lnTo>
                  <a:pt x="3725" y="250"/>
                </a:lnTo>
                <a:lnTo>
                  <a:pt x="3737" y="250"/>
                </a:lnTo>
                <a:lnTo>
                  <a:pt x="3749" y="250"/>
                </a:lnTo>
                <a:lnTo>
                  <a:pt x="3756" y="250"/>
                </a:lnTo>
                <a:lnTo>
                  <a:pt x="3768" y="250"/>
                </a:lnTo>
                <a:lnTo>
                  <a:pt x="3780" y="250"/>
                </a:lnTo>
                <a:lnTo>
                  <a:pt x="3786" y="250"/>
                </a:lnTo>
                <a:lnTo>
                  <a:pt x="3798" y="256"/>
                </a:lnTo>
                <a:lnTo>
                  <a:pt x="3811" y="256"/>
                </a:lnTo>
                <a:lnTo>
                  <a:pt x="3817" y="256"/>
                </a:lnTo>
                <a:lnTo>
                  <a:pt x="3829" y="256"/>
                </a:lnTo>
                <a:lnTo>
                  <a:pt x="3841" y="256"/>
                </a:lnTo>
                <a:lnTo>
                  <a:pt x="3847" y="256"/>
                </a:lnTo>
                <a:lnTo>
                  <a:pt x="3860" y="256"/>
                </a:lnTo>
                <a:lnTo>
                  <a:pt x="3872" y="256"/>
                </a:lnTo>
                <a:lnTo>
                  <a:pt x="3878" y="256"/>
                </a:lnTo>
                <a:lnTo>
                  <a:pt x="3890" y="256"/>
                </a:lnTo>
                <a:lnTo>
                  <a:pt x="3902" y="256"/>
                </a:lnTo>
                <a:lnTo>
                  <a:pt x="3909" y="256"/>
                </a:lnTo>
                <a:lnTo>
                  <a:pt x="3921" y="256"/>
                </a:lnTo>
                <a:lnTo>
                  <a:pt x="3933" y="256"/>
                </a:lnTo>
                <a:lnTo>
                  <a:pt x="3939" y="256"/>
                </a:lnTo>
                <a:lnTo>
                  <a:pt x="3951" y="256"/>
                </a:lnTo>
                <a:lnTo>
                  <a:pt x="3964" y="256"/>
                </a:lnTo>
                <a:lnTo>
                  <a:pt x="3970" y="256"/>
                </a:lnTo>
                <a:lnTo>
                  <a:pt x="3982" y="256"/>
                </a:lnTo>
                <a:lnTo>
                  <a:pt x="3994" y="256"/>
                </a:lnTo>
                <a:lnTo>
                  <a:pt x="4000" y="256"/>
                </a:lnTo>
                <a:lnTo>
                  <a:pt x="4013" y="256"/>
                </a:lnTo>
                <a:lnTo>
                  <a:pt x="4025" y="256"/>
                </a:lnTo>
                <a:lnTo>
                  <a:pt x="4031" y="256"/>
                </a:lnTo>
                <a:lnTo>
                  <a:pt x="4043" y="256"/>
                </a:lnTo>
                <a:lnTo>
                  <a:pt x="4055" y="256"/>
                </a:lnTo>
                <a:lnTo>
                  <a:pt x="4061" y="256"/>
                </a:lnTo>
                <a:lnTo>
                  <a:pt x="4074" y="256"/>
                </a:lnTo>
                <a:lnTo>
                  <a:pt x="4074" y="256"/>
                </a:lnTo>
                <a:lnTo>
                  <a:pt x="4061" y="256"/>
                </a:lnTo>
                <a:lnTo>
                  <a:pt x="4055" y="256"/>
                </a:lnTo>
                <a:lnTo>
                  <a:pt x="4043" y="256"/>
                </a:lnTo>
                <a:lnTo>
                  <a:pt x="4031" y="256"/>
                </a:lnTo>
                <a:lnTo>
                  <a:pt x="4025" y="256"/>
                </a:lnTo>
                <a:lnTo>
                  <a:pt x="4013" y="256"/>
                </a:lnTo>
                <a:lnTo>
                  <a:pt x="4000" y="256"/>
                </a:lnTo>
                <a:lnTo>
                  <a:pt x="3994" y="256"/>
                </a:lnTo>
                <a:lnTo>
                  <a:pt x="3982" y="256"/>
                </a:lnTo>
                <a:lnTo>
                  <a:pt x="3970" y="256"/>
                </a:lnTo>
                <a:lnTo>
                  <a:pt x="3964" y="256"/>
                </a:lnTo>
                <a:lnTo>
                  <a:pt x="3951" y="256"/>
                </a:lnTo>
                <a:lnTo>
                  <a:pt x="3939" y="256"/>
                </a:lnTo>
                <a:lnTo>
                  <a:pt x="3933" y="256"/>
                </a:lnTo>
                <a:lnTo>
                  <a:pt x="3921" y="256"/>
                </a:lnTo>
                <a:lnTo>
                  <a:pt x="3909" y="256"/>
                </a:lnTo>
                <a:lnTo>
                  <a:pt x="3902" y="256"/>
                </a:lnTo>
                <a:lnTo>
                  <a:pt x="3890" y="256"/>
                </a:lnTo>
                <a:lnTo>
                  <a:pt x="3878" y="256"/>
                </a:lnTo>
                <a:lnTo>
                  <a:pt x="3872" y="256"/>
                </a:lnTo>
                <a:lnTo>
                  <a:pt x="3860" y="256"/>
                </a:lnTo>
                <a:lnTo>
                  <a:pt x="3847" y="256"/>
                </a:lnTo>
                <a:lnTo>
                  <a:pt x="3841" y="256"/>
                </a:lnTo>
                <a:lnTo>
                  <a:pt x="3829" y="256"/>
                </a:lnTo>
                <a:lnTo>
                  <a:pt x="3817" y="256"/>
                </a:lnTo>
                <a:lnTo>
                  <a:pt x="3811" y="256"/>
                </a:lnTo>
                <a:lnTo>
                  <a:pt x="3798" y="256"/>
                </a:lnTo>
                <a:lnTo>
                  <a:pt x="3786" y="256"/>
                </a:lnTo>
                <a:lnTo>
                  <a:pt x="3780" y="256"/>
                </a:lnTo>
                <a:lnTo>
                  <a:pt x="3768" y="256"/>
                </a:lnTo>
                <a:lnTo>
                  <a:pt x="3756" y="256"/>
                </a:lnTo>
                <a:lnTo>
                  <a:pt x="3749" y="256"/>
                </a:lnTo>
                <a:lnTo>
                  <a:pt x="3737" y="256"/>
                </a:lnTo>
                <a:lnTo>
                  <a:pt x="3725" y="256"/>
                </a:lnTo>
                <a:lnTo>
                  <a:pt x="3719" y="256"/>
                </a:lnTo>
                <a:lnTo>
                  <a:pt x="3707" y="256"/>
                </a:lnTo>
                <a:lnTo>
                  <a:pt x="3694" y="256"/>
                </a:lnTo>
                <a:lnTo>
                  <a:pt x="3688" y="256"/>
                </a:lnTo>
                <a:lnTo>
                  <a:pt x="3676" y="256"/>
                </a:lnTo>
                <a:lnTo>
                  <a:pt x="3664" y="256"/>
                </a:lnTo>
                <a:lnTo>
                  <a:pt x="3658" y="256"/>
                </a:lnTo>
                <a:lnTo>
                  <a:pt x="3645" y="256"/>
                </a:lnTo>
                <a:lnTo>
                  <a:pt x="3633" y="256"/>
                </a:lnTo>
                <a:lnTo>
                  <a:pt x="3627" y="256"/>
                </a:lnTo>
                <a:lnTo>
                  <a:pt x="3615" y="256"/>
                </a:lnTo>
                <a:lnTo>
                  <a:pt x="3603" y="256"/>
                </a:lnTo>
                <a:lnTo>
                  <a:pt x="3597" y="256"/>
                </a:lnTo>
                <a:lnTo>
                  <a:pt x="3584" y="256"/>
                </a:lnTo>
                <a:lnTo>
                  <a:pt x="3572" y="256"/>
                </a:lnTo>
                <a:lnTo>
                  <a:pt x="3566" y="256"/>
                </a:lnTo>
                <a:lnTo>
                  <a:pt x="3554" y="256"/>
                </a:lnTo>
                <a:lnTo>
                  <a:pt x="3542" y="256"/>
                </a:lnTo>
                <a:lnTo>
                  <a:pt x="3535" y="256"/>
                </a:lnTo>
                <a:lnTo>
                  <a:pt x="3523" y="256"/>
                </a:lnTo>
                <a:lnTo>
                  <a:pt x="3511" y="256"/>
                </a:lnTo>
                <a:lnTo>
                  <a:pt x="3505" y="256"/>
                </a:lnTo>
                <a:lnTo>
                  <a:pt x="3493" y="256"/>
                </a:lnTo>
                <a:lnTo>
                  <a:pt x="3480" y="256"/>
                </a:lnTo>
                <a:lnTo>
                  <a:pt x="3474" y="256"/>
                </a:lnTo>
                <a:lnTo>
                  <a:pt x="3462" y="256"/>
                </a:lnTo>
                <a:lnTo>
                  <a:pt x="3450" y="256"/>
                </a:lnTo>
                <a:lnTo>
                  <a:pt x="3444" y="256"/>
                </a:lnTo>
                <a:lnTo>
                  <a:pt x="3431" y="256"/>
                </a:lnTo>
                <a:lnTo>
                  <a:pt x="3419" y="256"/>
                </a:lnTo>
                <a:lnTo>
                  <a:pt x="3413" y="256"/>
                </a:lnTo>
                <a:lnTo>
                  <a:pt x="3401" y="256"/>
                </a:lnTo>
                <a:lnTo>
                  <a:pt x="3389" y="256"/>
                </a:lnTo>
                <a:lnTo>
                  <a:pt x="3382" y="256"/>
                </a:lnTo>
                <a:lnTo>
                  <a:pt x="3370" y="256"/>
                </a:lnTo>
                <a:lnTo>
                  <a:pt x="3358" y="256"/>
                </a:lnTo>
                <a:lnTo>
                  <a:pt x="3352" y="256"/>
                </a:lnTo>
                <a:lnTo>
                  <a:pt x="3340" y="256"/>
                </a:lnTo>
                <a:lnTo>
                  <a:pt x="3327" y="256"/>
                </a:lnTo>
                <a:lnTo>
                  <a:pt x="3321" y="256"/>
                </a:lnTo>
                <a:lnTo>
                  <a:pt x="3309" y="256"/>
                </a:lnTo>
                <a:lnTo>
                  <a:pt x="3297" y="256"/>
                </a:lnTo>
                <a:lnTo>
                  <a:pt x="3291" y="256"/>
                </a:lnTo>
                <a:lnTo>
                  <a:pt x="3278" y="256"/>
                </a:lnTo>
                <a:lnTo>
                  <a:pt x="3266" y="256"/>
                </a:lnTo>
                <a:lnTo>
                  <a:pt x="3260" y="256"/>
                </a:lnTo>
                <a:lnTo>
                  <a:pt x="3248" y="256"/>
                </a:lnTo>
                <a:lnTo>
                  <a:pt x="3236" y="256"/>
                </a:lnTo>
                <a:lnTo>
                  <a:pt x="3230" y="256"/>
                </a:lnTo>
                <a:lnTo>
                  <a:pt x="3217" y="256"/>
                </a:lnTo>
                <a:lnTo>
                  <a:pt x="3205" y="256"/>
                </a:lnTo>
                <a:lnTo>
                  <a:pt x="3199" y="256"/>
                </a:lnTo>
                <a:lnTo>
                  <a:pt x="3187" y="250"/>
                </a:lnTo>
                <a:lnTo>
                  <a:pt x="3175" y="250"/>
                </a:lnTo>
                <a:lnTo>
                  <a:pt x="3168" y="250"/>
                </a:lnTo>
                <a:lnTo>
                  <a:pt x="3156" y="250"/>
                </a:lnTo>
                <a:lnTo>
                  <a:pt x="3144" y="250"/>
                </a:lnTo>
                <a:lnTo>
                  <a:pt x="3138" y="250"/>
                </a:lnTo>
                <a:lnTo>
                  <a:pt x="3126" y="250"/>
                </a:lnTo>
                <a:lnTo>
                  <a:pt x="3113" y="250"/>
                </a:lnTo>
                <a:lnTo>
                  <a:pt x="3107" y="250"/>
                </a:lnTo>
                <a:lnTo>
                  <a:pt x="3095" y="250"/>
                </a:lnTo>
                <a:lnTo>
                  <a:pt x="3083" y="250"/>
                </a:lnTo>
                <a:lnTo>
                  <a:pt x="3077" y="250"/>
                </a:lnTo>
                <a:lnTo>
                  <a:pt x="3064" y="250"/>
                </a:lnTo>
                <a:lnTo>
                  <a:pt x="3058" y="250"/>
                </a:lnTo>
                <a:lnTo>
                  <a:pt x="3046" y="250"/>
                </a:lnTo>
                <a:lnTo>
                  <a:pt x="3034" y="250"/>
                </a:lnTo>
                <a:lnTo>
                  <a:pt x="3028" y="250"/>
                </a:lnTo>
                <a:lnTo>
                  <a:pt x="3015" y="250"/>
                </a:lnTo>
                <a:lnTo>
                  <a:pt x="3003" y="250"/>
                </a:lnTo>
                <a:lnTo>
                  <a:pt x="2997" y="250"/>
                </a:lnTo>
                <a:lnTo>
                  <a:pt x="2985" y="250"/>
                </a:lnTo>
                <a:lnTo>
                  <a:pt x="2973" y="250"/>
                </a:lnTo>
                <a:lnTo>
                  <a:pt x="2967" y="250"/>
                </a:lnTo>
                <a:lnTo>
                  <a:pt x="2954" y="250"/>
                </a:lnTo>
                <a:lnTo>
                  <a:pt x="2942" y="250"/>
                </a:lnTo>
                <a:lnTo>
                  <a:pt x="2936" y="250"/>
                </a:lnTo>
                <a:lnTo>
                  <a:pt x="2924" y="250"/>
                </a:lnTo>
                <a:lnTo>
                  <a:pt x="2911" y="250"/>
                </a:lnTo>
                <a:lnTo>
                  <a:pt x="2905" y="250"/>
                </a:lnTo>
                <a:lnTo>
                  <a:pt x="2893" y="244"/>
                </a:lnTo>
                <a:lnTo>
                  <a:pt x="2881" y="244"/>
                </a:lnTo>
                <a:lnTo>
                  <a:pt x="2875" y="244"/>
                </a:lnTo>
                <a:lnTo>
                  <a:pt x="2863" y="244"/>
                </a:lnTo>
                <a:lnTo>
                  <a:pt x="2850" y="244"/>
                </a:lnTo>
                <a:lnTo>
                  <a:pt x="2844" y="244"/>
                </a:lnTo>
                <a:lnTo>
                  <a:pt x="2832" y="244"/>
                </a:lnTo>
                <a:lnTo>
                  <a:pt x="2820" y="244"/>
                </a:lnTo>
                <a:lnTo>
                  <a:pt x="2814" y="244"/>
                </a:lnTo>
                <a:lnTo>
                  <a:pt x="2801" y="244"/>
                </a:lnTo>
                <a:lnTo>
                  <a:pt x="2789" y="244"/>
                </a:lnTo>
                <a:lnTo>
                  <a:pt x="2783" y="244"/>
                </a:lnTo>
                <a:lnTo>
                  <a:pt x="2771" y="244"/>
                </a:lnTo>
                <a:lnTo>
                  <a:pt x="2759" y="238"/>
                </a:lnTo>
                <a:lnTo>
                  <a:pt x="2752" y="238"/>
                </a:lnTo>
                <a:lnTo>
                  <a:pt x="2740" y="238"/>
                </a:lnTo>
                <a:lnTo>
                  <a:pt x="2728" y="238"/>
                </a:lnTo>
                <a:lnTo>
                  <a:pt x="2722" y="238"/>
                </a:lnTo>
                <a:lnTo>
                  <a:pt x="2710" y="238"/>
                </a:lnTo>
                <a:lnTo>
                  <a:pt x="2697" y="238"/>
                </a:lnTo>
                <a:lnTo>
                  <a:pt x="2691" y="238"/>
                </a:lnTo>
                <a:lnTo>
                  <a:pt x="2679" y="238"/>
                </a:lnTo>
                <a:lnTo>
                  <a:pt x="2667" y="238"/>
                </a:lnTo>
                <a:lnTo>
                  <a:pt x="2661" y="232"/>
                </a:lnTo>
                <a:lnTo>
                  <a:pt x="2648" y="232"/>
                </a:lnTo>
                <a:lnTo>
                  <a:pt x="2636" y="232"/>
                </a:lnTo>
                <a:lnTo>
                  <a:pt x="2630" y="232"/>
                </a:lnTo>
                <a:lnTo>
                  <a:pt x="2618" y="232"/>
                </a:lnTo>
                <a:lnTo>
                  <a:pt x="2606" y="232"/>
                </a:lnTo>
                <a:lnTo>
                  <a:pt x="2600" y="232"/>
                </a:lnTo>
                <a:lnTo>
                  <a:pt x="2587" y="232"/>
                </a:lnTo>
                <a:lnTo>
                  <a:pt x="2575" y="226"/>
                </a:lnTo>
                <a:lnTo>
                  <a:pt x="2569" y="226"/>
                </a:lnTo>
                <a:lnTo>
                  <a:pt x="2557" y="226"/>
                </a:lnTo>
                <a:lnTo>
                  <a:pt x="2544" y="226"/>
                </a:lnTo>
                <a:lnTo>
                  <a:pt x="2538" y="226"/>
                </a:lnTo>
                <a:lnTo>
                  <a:pt x="2526" y="220"/>
                </a:lnTo>
                <a:lnTo>
                  <a:pt x="2514" y="220"/>
                </a:lnTo>
                <a:lnTo>
                  <a:pt x="2508" y="214"/>
                </a:lnTo>
                <a:lnTo>
                  <a:pt x="2496" y="208"/>
                </a:lnTo>
                <a:lnTo>
                  <a:pt x="2483" y="208"/>
                </a:lnTo>
                <a:lnTo>
                  <a:pt x="2477" y="202"/>
                </a:lnTo>
                <a:lnTo>
                  <a:pt x="2465" y="202"/>
                </a:lnTo>
                <a:lnTo>
                  <a:pt x="2453" y="195"/>
                </a:lnTo>
                <a:lnTo>
                  <a:pt x="2447" y="189"/>
                </a:lnTo>
                <a:lnTo>
                  <a:pt x="2434" y="189"/>
                </a:lnTo>
                <a:lnTo>
                  <a:pt x="2422" y="183"/>
                </a:lnTo>
                <a:lnTo>
                  <a:pt x="2416" y="177"/>
                </a:lnTo>
                <a:lnTo>
                  <a:pt x="2404" y="177"/>
                </a:lnTo>
                <a:lnTo>
                  <a:pt x="2392" y="171"/>
                </a:lnTo>
                <a:lnTo>
                  <a:pt x="2385" y="165"/>
                </a:lnTo>
                <a:lnTo>
                  <a:pt x="2373" y="165"/>
                </a:lnTo>
                <a:lnTo>
                  <a:pt x="2361" y="159"/>
                </a:lnTo>
                <a:lnTo>
                  <a:pt x="2355" y="153"/>
                </a:lnTo>
                <a:lnTo>
                  <a:pt x="2343" y="153"/>
                </a:lnTo>
                <a:lnTo>
                  <a:pt x="2330" y="147"/>
                </a:lnTo>
                <a:lnTo>
                  <a:pt x="2324" y="140"/>
                </a:lnTo>
                <a:lnTo>
                  <a:pt x="2312" y="134"/>
                </a:lnTo>
                <a:lnTo>
                  <a:pt x="2300" y="134"/>
                </a:lnTo>
                <a:lnTo>
                  <a:pt x="2294" y="128"/>
                </a:lnTo>
                <a:lnTo>
                  <a:pt x="2281" y="122"/>
                </a:lnTo>
                <a:lnTo>
                  <a:pt x="2269" y="122"/>
                </a:lnTo>
                <a:lnTo>
                  <a:pt x="2263" y="116"/>
                </a:lnTo>
                <a:lnTo>
                  <a:pt x="2251" y="110"/>
                </a:lnTo>
                <a:lnTo>
                  <a:pt x="2239" y="110"/>
                </a:lnTo>
                <a:lnTo>
                  <a:pt x="2233" y="104"/>
                </a:lnTo>
                <a:lnTo>
                  <a:pt x="2220" y="104"/>
                </a:lnTo>
                <a:lnTo>
                  <a:pt x="2208" y="98"/>
                </a:lnTo>
                <a:lnTo>
                  <a:pt x="2202" y="92"/>
                </a:lnTo>
                <a:lnTo>
                  <a:pt x="2190" y="92"/>
                </a:lnTo>
                <a:lnTo>
                  <a:pt x="2177" y="85"/>
                </a:lnTo>
                <a:lnTo>
                  <a:pt x="2171" y="85"/>
                </a:lnTo>
                <a:lnTo>
                  <a:pt x="2159" y="79"/>
                </a:lnTo>
                <a:lnTo>
                  <a:pt x="2147" y="79"/>
                </a:lnTo>
                <a:lnTo>
                  <a:pt x="2141" y="73"/>
                </a:lnTo>
                <a:lnTo>
                  <a:pt x="2129" y="73"/>
                </a:lnTo>
                <a:lnTo>
                  <a:pt x="2116" y="73"/>
                </a:lnTo>
                <a:lnTo>
                  <a:pt x="2110" y="73"/>
                </a:lnTo>
                <a:lnTo>
                  <a:pt x="2098" y="67"/>
                </a:lnTo>
                <a:lnTo>
                  <a:pt x="2086" y="67"/>
                </a:lnTo>
                <a:lnTo>
                  <a:pt x="2080" y="67"/>
                </a:lnTo>
                <a:lnTo>
                  <a:pt x="2067" y="67"/>
                </a:lnTo>
                <a:lnTo>
                  <a:pt x="2055" y="67"/>
                </a:lnTo>
                <a:lnTo>
                  <a:pt x="2049" y="67"/>
                </a:lnTo>
                <a:lnTo>
                  <a:pt x="2037" y="67"/>
                </a:lnTo>
                <a:lnTo>
                  <a:pt x="2025" y="73"/>
                </a:lnTo>
                <a:lnTo>
                  <a:pt x="2018" y="73"/>
                </a:lnTo>
                <a:lnTo>
                  <a:pt x="2006" y="73"/>
                </a:lnTo>
                <a:lnTo>
                  <a:pt x="1994" y="79"/>
                </a:lnTo>
                <a:lnTo>
                  <a:pt x="1988" y="79"/>
                </a:lnTo>
                <a:lnTo>
                  <a:pt x="1976" y="79"/>
                </a:lnTo>
                <a:lnTo>
                  <a:pt x="1963" y="85"/>
                </a:lnTo>
                <a:lnTo>
                  <a:pt x="1957" y="85"/>
                </a:lnTo>
                <a:lnTo>
                  <a:pt x="1945" y="92"/>
                </a:lnTo>
                <a:lnTo>
                  <a:pt x="1933" y="92"/>
                </a:lnTo>
                <a:lnTo>
                  <a:pt x="1927" y="98"/>
                </a:lnTo>
                <a:lnTo>
                  <a:pt x="1914" y="104"/>
                </a:lnTo>
                <a:lnTo>
                  <a:pt x="1902" y="110"/>
                </a:lnTo>
                <a:lnTo>
                  <a:pt x="1896" y="110"/>
                </a:lnTo>
                <a:lnTo>
                  <a:pt x="1884" y="110"/>
                </a:lnTo>
                <a:lnTo>
                  <a:pt x="1872" y="116"/>
                </a:lnTo>
                <a:lnTo>
                  <a:pt x="1866" y="116"/>
                </a:lnTo>
                <a:lnTo>
                  <a:pt x="1853" y="116"/>
                </a:lnTo>
                <a:lnTo>
                  <a:pt x="1841" y="110"/>
                </a:lnTo>
                <a:lnTo>
                  <a:pt x="1835" y="104"/>
                </a:lnTo>
                <a:lnTo>
                  <a:pt x="1823" y="98"/>
                </a:lnTo>
                <a:lnTo>
                  <a:pt x="1810" y="104"/>
                </a:lnTo>
                <a:lnTo>
                  <a:pt x="1804" y="110"/>
                </a:lnTo>
                <a:lnTo>
                  <a:pt x="1792" y="110"/>
                </a:lnTo>
                <a:lnTo>
                  <a:pt x="1780" y="116"/>
                </a:lnTo>
                <a:lnTo>
                  <a:pt x="1774" y="110"/>
                </a:lnTo>
                <a:lnTo>
                  <a:pt x="1762" y="104"/>
                </a:lnTo>
                <a:lnTo>
                  <a:pt x="1749" y="116"/>
                </a:lnTo>
                <a:lnTo>
                  <a:pt x="1743" y="122"/>
                </a:lnTo>
                <a:lnTo>
                  <a:pt x="1731" y="122"/>
                </a:lnTo>
                <a:lnTo>
                  <a:pt x="1719" y="128"/>
                </a:lnTo>
                <a:lnTo>
                  <a:pt x="1713" y="134"/>
                </a:lnTo>
                <a:lnTo>
                  <a:pt x="1700" y="140"/>
                </a:lnTo>
                <a:lnTo>
                  <a:pt x="1688" y="147"/>
                </a:lnTo>
                <a:lnTo>
                  <a:pt x="1682" y="153"/>
                </a:lnTo>
                <a:lnTo>
                  <a:pt x="1670" y="153"/>
                </a:lnTo>
                <a:lnTo>
                  <a:pt x="1658" y="159"/>
                </a:lnTo>
                <a:lnTo>
                  <a:pt x="1651" y="165"/>
                </a:lnTo>
                <a:lnTo>
                  <a:pt x="1639" y="171"/>
                </a:lnTo>
                <a:lnTo>
                  <a:pt x="1627" y="171"/>
                </a:lnTo>
                <a:lnTo>
                  <a:pt x="1621" y="177"/>
                </a:lnTo>
                <a:lnTo>
                  <a:pt x="1609" y="177"/>
                </a:lnTo>
                <a:lnTo>
                  <a:pt x="1596" y="177"/>
                </a:lnTo>
                <a:lnTo>
                  <a:pt x="1590" y="177"/>
                </a:lnTo>
                <a:lnTo>
                  <a:pt x="1578" y="183"/>
                </a:lnTo>
                <a:lnTo>
                  <a:pt x="1566" y="189"/>
                </a:lnTo>
                <a:lnTo>
                  <a:pt x="1560" y="189"/>
                </a:lnTo>
                <a:lnTo>
                  <a:pt x="1547" y="189"/>
                </a:lnTo>
                <a:lnTo>
                  <a:pt x="1535" y="189"/>
                </a:lnTo>
                <a:lnTo>
                  <a:pt x="1529" y="195"/>
                </a:lnTo>
                <a:lnTo>
                  <a:pt x="1517" y="195"/>
                </a:lnTo>
                <a:lnTo>
                  <a:pt x="1505" y="195"/>
                </a:lnTo>
                <a:lnTo>
                  <a:pt x="1499" y="195"/>
                </a:lnTo>
                <a:lnTo>
                  <a:pt x="1486" y="202"/>
                </a:lnTo>
                <a:lnTo>
                  <a:pt x="1474" y="208"/>
                </a:lnTo>
                <a:lnTo>
                  <a:pt x="1468" y="202"/>
                </a:lnTo>
                <a:lnTo>
                  <a:pt x="1456" y="202"/>
                </a:lnTo>
                <a:lnTo>
                  <a:pt x="1443" y="202"/>
                </a:lnTo>
                <a:lnTo>
                  <a:pt x="1437" y="202"/>
                </a:lnTo>
                <a:lnTo>
                  <a:pt x="1425" y="208"/>
                </a:lnTo>
                <a:lnTo>
                  <a:pt x="1413" y="208"/>
                </a:lnTo>
                <a:lnTo>
                  <a:pt x="1407" y="214"/>
                </a:lnTo>
                <a:lnTo>
                  <a:pt x="1395" y="208"/>
                </a:lnTo>
                <a:lnTo>
                  <a:pt x="1382" y="214"/>
                </a:lnTo>
                <a:lnTo>
                  <a:pt x="1376" y="220"/>
                </a:lnTo>
                <a:lnTo>
                  <a:pt x="1364" y="220"/>
                </a:lnTo>
                <a:lnTo>
                  <a:pt x="1352" y="226"/>
                </a:lnTo>
                <a:lnTo>
                  <a:pt x="1346" y="226"/>
                </a:lnTo>
                <a:lnTo>
                  <a:pt x="1333" y="220"/>
                </a:lnTo>
                <a:lnTo>
                  <a:pt x="1321" y="220"/>
                </a:lnTo>
                <a:lnTo>
                  <a:pt x="1315" y="214"/>
                </a:lnTo>
                <a:lnTo>
                  <a:pt x="1303" y="220"/>
                </a:lnTo>
                <a:lnTo>
                  <a:pt x="1291" y="220"/>
                </a:lnTo>
                <a:lnTo>
                  <a:pt x="1284" y="220"/>
                </a:lnTo>
                <a:lnTo>
                  <a:pt x="1272" y="220"/>
                </a:lnTo>
                <a:lnTo>
                  <a:pt x="1260" y="220"/>
                </a:lnTo>
                <a:lnTo>
                  <a:pt x="1254" y="220"/>
                </a:lnTo>
                <a:lnTo>
                  <a:pt x="1242" y="226"/>
                </a:lnTo>
                <a:lnTo>
                  <a:pt x="1229" y="232"/>
                </a:lnTo>
                <a:lnTo>
                  <a:pt x="1223" y="226"/>
                </a:lnTo>
                <a:lnTo>
                  <a:pt x="1211" y="232"/>
                </a:lnTo>
                <a:lnTo>
                  <a:pt x="1199" y="226"/>
                </a:lnTo>
                <a:lnTo>
                  <a:pt x="1193" y="226"/>
                </a:lnTo>
                <a:lnTo>
                  <a:pt x="1180" y="226"/>
                </a:lnTo>
                <a:lnTo>
                  <a:pt x="1168" y="232"/>
                </a:lnTo>
                <a:lnTo>
                  <a:pt x="1162" y="232"/>
                </a:lnTo>
                <a:lnTo>
                  <a:pt x="1150" y="226"/>
                </a:lnTo>
                <a:lnTo>
                  <a:pt x="1138" y="226"/>
                </a:lnTo>
                <a:lnTo>
                  <a:pt x="1131" y="232"/>
                </a:lnTo>
                <a:lnTo>
                  <a:pt x="1119" y="232"/>
                </a:lnTo>
                <a:lnTo>
                  <a:pt x="1107" y="232"/>
                </a:lnTo>
                <a:lnTo>
                  <a:pt x="1101" y="232"/>
                </a:lnTo>
                <a:lnTo>
                  <a:pt x="1089" y="232"/>
                </a:lnTo>
                <a:lnTo>
                  <a:pt x="1076" y="238"/>
                </a:lnTo>
                <a:lnTo>
                  <a:pt x="1070" y="238"/>
                </a:lnTo>
                <a:lnTo>
                  <a:pt x="1058" y="238"/>
                </a:lnTo>
                <a:lnTo>
                  <a:pt x="1046" y="238"/>
                </a:lnTo>
                <a:lnTo>
                  <a:pt x="1040" y="244"/>
                </a:lnTo>
                <a:lnTo>
                  <a:pt x="1028" y="244"/>
                </a:lnTo>
                <a:lnTo>
                  <a:pt x="1021" y="244"/>
                </a:lnTo>
                <a:lnTo>
                  <a:pt x="1009" y="244"/>
                </a:lnTo>
                <a:lnTo>
                  <a:pt x="997" y="250"/>
                </a:lnTo>
                <a:lnTo>
                  <a:pt x="991" y="250"/>
                </a:lnTo>
                <a:lnTo>
                  <a:pt x="979" y="250"/>
                </a:lnTo>
                <a:lnTo>
                  <a:pt x="966" y="250"/>
                </a:lnTo>
                <a:lnTo>
                  <a:pt x="960" y="250"/>
                </a:lnTo>
                <a:lnTo>
                  <a:pt x="948" y="250"/>
                </a:lnTo>
                <a:lnTo>
                  <a:pt x="936" y="250"/>
                </a:lnTo>
                <a:lnTo>
                  <a:pt x="930" y="250"/>
                </a:lnTo>
                <a:lnTo>
                  <a:pt x="917" y="250"/>
                </a:lnTo>
                <a:lnTo>
                  <a:pt x="905" y="256"/>
                </a:lnTo>
                <a:lnTo>
                  <a:pt x="899" y="256"/>
                </a:lnTo>
                <a:lnTo>
                  <a:pt x="887" y="256"/>
                </a:lnTo>
                <a:lnTo>
                  <a:pt x="875" y="256"/>
                </a:lnTo>
                <a:lnTo>
                  <a:pt x="868" y="256"/>
                </a:lnTo>
                <a:lnTo>
                  <a:pt x="856" y="256"/>
                </a:lnTo>
                <a:lnTo>
                  <a:pt x="844" y="256"/>
                </a:lnTo>
                <a:lnTo>
                  <a:pt x="838" y="256"/>
                </a:lnTo>
                <a:lnTo>
                  <a:pt x="826" y="256"/>
                </a:lnTo>
                <a:lnTo>
                  <a:pt x="813" y="256"/>
                </a:lnTo>
                <a:lnTo>
                  <a:pt x="807" y="256"/>
                </a:lnTo>
                <a:lnTo>
                  <a:pt x="795" y="263"/>
                </a:lnTo>
                <a:lnTo>
                  <a:pt x="783" y="263"/>
                </a:lnTo>
                <a:lnTo>
                  <a:pt x="777" y="263"/>
                </a:lnTo>
                <a:lnTo>
                  <a:pt x="764" y="263"/>
                </a:lnTo>
                <a:lnTo>
                  <a:pt x="752" y="263"/>
                </a:lnTo>
                <a:lnTo>
                  <a:pt x="746" y="263"/>
                </a:lnTo>
                <a:lnTo>
                  <a:pt x="734" y="263"/>
                </a:lnTo>
                <a:lnTo>
                  <a:pt x="722" y="263"/>
                </a:lnTo>
                <a:lnTo>
                  <a:pt x="716" y="263"/>
                </a:lnTo>
                <a:lnTo>
                  <a:pt x="703" y="263"/>
                </a:lnTo>
                <a:lnTo>
                  <a:pt x="691" y="263"/>
                </a:lnTo>
                <a:lnTo>
                  <a:pt x="685" y="263"/>
                </a:lnTo>
                <a:lnTo>
                  <a:pt x="673" y="263"/>
                </a:lnTo>
                <a:lnTo>
                  <a:pt x="661" y="263"/>
                </a:lnTo>
                <a:lnTo>
                  <a:pt x="654" y="263"/>
                </a:lnTo>
                <a:lnTo>
                  <a:pt x="642" y="263"/>
                </a:lnTo>
                <a:lnTo>
                  <a:pt x="630" y="263"/>
                </a:lnTo>
                <a:lnTo>
                  <a:pt x="624" y="263"/>
                </a:lnTo>
                <a:lnTo>
                  <a:pt x="612" y="263"/>
                </a:lnTo>
                <a:lnTo>
                  <a:pt x="599" y="263"/>
                </a:lnTo>
                <a:lnTo>
                  <a:pt x="593" y="263"/>
                </a:lnTo>
                <a:lnTo>
                  <a:pt x="581" y="263"/>
                </a:lnTo>
                <a:lnTo>
                  <a:pt x="569" y="263"/>
                </a:lnTo>
                <a:lnTo>
                  <a:pt x="563" y="263"/>
                </a:lnTo>
                <a:lnTo>
                  <a:pt x="550" y="269"/>
                </a:lnTo>
                <a:lnTo>
                  <a:pt x="538" y="269"/>
                </a:lnTo>
                <a:lnTo>
                  <a:pt x="532" y="269"/>
                </a:lnTo>
                <a:lnTo>
                  <a:pt x="520" y="269"/>
                </a:lnTo>
                <a:lnTo>
                  <a:pt x="508" y="269"/>
                </a:lnTo>
                <a:lnTo>
                  <a:pt x="501" y="269"/>
                </a:lnTo>
                <a:lnTo>
                  <a:pt x="489" y="269"/>
                </a:lnTo>
                <a:lnTo>
                  <a:pt x="477" y="269"/>
                </a:lnTo>
                <a:lnTo>
                  <a:pt x="471" y="269"/>
                </a:lnTo>
                <a:lnTo>
                  <a:pt x="459" y="269"/>
                </a:lnTo>
                <a:lnTo>
                  <a:pt x="446" y="269"/>
                </a:lnTo>
                <a:lnTo>
                  <a:pt x="440" y="269"/>
                </a:lnTo>
                <a:lnTo>
                  <a:pt x="428" y="269"/>
                </a:lnTo>
                <a:lnTo>
                  <a:pt x="416" y="269"/>
                </a:lnTo>
                <a:lnTo>
                  <a:pt x="410" y="269"/>
                </a:lnTo>
                <a:lnTo>
                  <a:pt x="397" y="269"/>
                </a:lnTo>
                <a:lnTo>
                  <a:pt x="385" y="269"/>
                </a:lnTo>
                <a:lnTo>
                  <a:pt x="379" y="269"/>
                </a:lnTo>
                <a:lnTo>
                  <a:pt x="367" y="269"/>
                </a:lnTo>
                <a:lnTo>
                  <a:pt x="355" y="269"/>
                </a:lnTo>
                <a:lnTo>
                  <a:pt x="349" y="269"/>
                </a:lnTo>
                <a:lnTo>
                  <a:pt x="336" y="269"/>
                </a:lnTo>
                <a:lnTo>
                  <a:pt x="324" y="269"/>
                </a:lnTo>
                <a:lnTo>
                  <a:pt x="318" y="269"/>
                </a:lnTo>
                <a:lnTo>
                  <a:pt x="306" y="269"/>
                </a:lnTo>
                <a:lnTo>
                  <a:pt x="293" y="269"/>
                </a:lnTo>
                <a:lnTo>
                  <a:pt x="287" y="269"/>
                </a:lnTo>
                <a:lnTo>
                  <a:pt x="275" y="269"/>
                </a:lnTo>
                <a:lnTo>
                  <a:pt x="263" y="269"/>
                </a:lnTo>
                <a:lnTo>
                  <a:pt x="257" y="269"/>
                </a:lnTo>
                <a:lnTo>
                  <a:pt x="245" y="269"/>
                </a:lnTo>
                <a:lnTo>
                  <a:pt x="232" y="269"/>
                </a:lnTo>
                <a:lnTo>
                  <a:pt x="226" y="269"/>
                </a:lnTo>
                <a:lnTo>
                  <a:pt x="214" y="269"/>
                </a:lnTo>
                <a:lnTo>
                  <a:pt x="202" y="269"/>
                </a:lnTo>
                <a:lnTo>
                  <a:pt x="196" y="269"/>
                </a:lnTo>
                <a:lnTo>
                  <a:pt x="183" y="269"/>
                </a:lnTo>
                <a:lnTo>
                  <a:pt x="171" y="269"/>
                </a:lnTo>
                <a:lnTo>
                  <a:pt x="165" y="269"/>
                </a:lnTo>
                <a:lnTo>
                  <a:pt x="153" y="269"/>
                </a:lnTo>
                <a:lnTo>
                  <a:pt x="141" y="269"/>
                </a:lnTo>
                <a:lnTo>
                  <a:pt x="134" y="269"/>
                </a:lnTo>
                <a:lnTo>
                  <a:pt x="122" y="269"/>
                </a:lnTo>
                <a:lnTo>
                  <a:pt x="110" y="269"/>
                </a:lnTo>
                <a:lnTo>
                  <a:pt x="104" y="269"/>
                </a:lnTo>
                <a:lnTo>
                  <a:pt x="92" y="269"/>
                </a:lnTo>
                <a:lnTo>
                  <a:pt x="79" y="269"/>
                </a:lnTo>
                <a:lnTo>
                  <a:pt x="73" y="269"/>
                </a:lnTo>
                <a:lnTo>
                  <a:pt x="61" y="269"/>
                </a:lnTo>
                <a:lnTo>
                  <a:pt x="49" y="269"/>
                </a:lnTo>
                <a:lnTo>
                  <a:pt x="43" y="269"/>
                </a:lnTo>
                <a:lnTo>
                  <a:pt x="30" y="269"/>
                </a:lnTo>
                <a:lnTo>
                  <a:pt x="18" y="269"/>
                </a:lnTo>
                <a:lnTo>
                  <a:pt x="12" y="269"/>
                </a:lnTo>
                <a:lnTo>
                  <a:pt x="0" y="269"/>
                </a:lnTo>
                <a:close/>
              </a:path>
            </a:pathLst>
          </a:custGeom>
          <a:solidFill>
            <a:srgbClr val="0000FF"/>
          </a:solidFill>
          <a:ln w="9525">
            <a:noFill/>
            <a:round/>
            <a:headEnd/>
            <a:tailEnd/>
          </a:ln>
        </p:spPr>
        <p:txBody>
          <a:bodyPr/>
          <a:lstStyle/>
          <a:p>
            <a:endParaRPr lang="en-GB"/>
          </a:p>
        </p:txBody>
      </p:sp>
      <p:sp>
        <p:nvSpPr>
          <p:cNvPr id="312689" name="Freeform 369"/>
          <p:cNvSpPr>
            <a:spLocks/>
          </p:cNvSpPr>
          <p:nvPr/>
        </p:nvSpPr>
        <p:spPr bwMode="auto">
          <a:xfrm>
            <a:off x="1320800" y="4902200"/>
            <a:ext cx="6467475" cy="533400"/>
          </a:xfrm>
          <a:custGeom>
            <a:avLst/>
            <a:gdLst/>
            <a:ahLst/>
            <a:cxnLst>
              <a:cxn ang="0">
                <a:pos x="110" y="336"/>
              </a:cxn>
              <a:cxn ang="0">
                <a:pos x="245" y="336"/>
              </a:cxn>
              <a:cxn ang="0">
                <a:pos x="379" y="336"/>
              </a:cxn>
              <a:cxn ang="0">
                <a:pos x="508" y="336"/>
              </a:cxn>
              <a:cxn ang="0">
                <a:pos x="642" y="330"/>
              </a:cxn>
              <a:cxn ang="0">
                <a:pos x="777" y="323"/>
              </a:cxn>
              <a:cxn ang="0">
                <a:pos x="905" y="317"/>
              </a:cxn>
              <a:cxn ang="0">
                <a:pos x="1040" y="305"/>
              </a:cxn>
              <a:cxn ang="0">
                <a:pos x="1168" y="287"/>
              </a:cxn>
              <a:cxn ang="0">
                <a:pos x="1303" y="275"/>
              </a:cxn>
              <a:cxn ang="0">
                <a:pos x="1437" y="256"/>
              </a:cxn>
              <a:cxn ang="0">
                <a:pos x="1566" y="232"/>
              </a:cxn>
              <a:cxn ang="0">
                <a:pos x="1700" y="159"/>
              </a:cxn>
              <a:cxn ang="0">
                <a:pos x="1835" y="79"/>
              </a:cxn>
              <a:cxn ang="0">
                <a:pos x="1963" y="43"/>
              </a:cxn>
              <a:cxn ang="0">
                <a:pos x="2098" y="0"/>
              </a:cxn>
              <a:cxn ang="0">
                <a:pos x="2233" y="36"/>
              </a:cxn>
              <a:cxn ang="0">
                <a:pos x="2361" y="110"/>
              </a:cxn>
              <a:cxn ang="0">
                <a:pos x="2496" y="189"/>
              </a:cxn>
              <a:cxn ang="0">
                <a:pos x="2630" y="232"/>
              </a:cxn>
              <a:cxn ang="0">
                <a:pos x="2759" y="256"/>
              </a:cxn>
              <a:cxn ang="0">
                <a:pos x="2893" y="275"/>
              </a:cxn>
              <a:cxn ang="0">
                <a:pos x="3028" y="287"/>
              </a:cxn>
              <a:cxn ang="0">
                <a:pos x="3156" y="293"/>
              </a:cxn>
              <a:cxn ang="0">
                <a:pos x="3291" y="293"/>
              </a:cxn>
              <a:cxn ang="0">
                <a:pos x="3419" y="299"/>
              </a:cxn>
              <a:cxn ang="0">
                <a:pos x="3554" y="299"/>
              </a:cxn>
              <a:cxn ang="0">
                <a:pos x="3688" y="299"/>
              </a:cxn>
              <a:cxn ang="0">
                <a:pos x="3817" y="305"/>
              </a:cxn>
              <a:cxn ang="0">
                <a:pos x="3951" y="305"/>
              </a:cxn>
              <a:cxn ang="0">
                <a:pos x="4074" y="323"/>
              </a:cxn>
              <a:cxn ang="0">
                <a:pos x="3939" y="323"/>
              </a:cxn>
              <a:cxn ang="0">
                <a:pos x="3811" y="323"/>
              </a:cxn>
              <a:cxn ang="0">
                <a:pos x="3676" y="317"/>
              </a:cxn>
              <a:cxn ang="0">
                <a:pos x="3542" y="317"/>
              </a:cxn>
              <a:cxn ang="0">
                <a:pos x="3413" y="317"/>
              </a:cxn>
              <a:cxn ang="0">
                <a:pos x="3278" y="317"/>
              </a:cxn>
              <a:cxn ang="0">
                <a:pos x="3144" y="317"/>
              </a:cxn>
              <a:cxn ang="0">
                <a:pos x="3015" y="311"/>
              </a:cxn>
              <a:cxn ang="0">
                <a:pos x="2881" y="305"/>
              </a:cxn>
              <a:cxn ang="0">
                <a:pos x="2752" y="299"/>
              </a:cxn>
              <a:cxn ang="0">
                <a:pos x="2618" y="287"/>
              </a:cxn>
              <a:cxn ang="0">
                <a:pos x="2483" y="256"/>
              </a:cxn>
              <a:cxn ang="0">
                <a:pos x="2355" y="183"/>
              </a:cxn>
              <a:cxn ang="0">
                <a:pos x="2220" y="116"/>
              </a:cxn>
              <a:cxn ang="0">
                <a:pos x="2086" y="73"/>
              </a:cxn>
              <a:cxn ang="0">
                <a:pos x="1957" y="85"/>
              </a:cxn>
              <a:cxn ang="0">
                <a:pos x="1823" y="104"/>
              </a:cxn>
              <a:cxn ang="0">
                <a:pos x="1688" y="177"/>
              </a:cxn>
              <a:cxn ang="0">
                <a:pos x="1560" y="238"/>
              </a:cxn>
              <a:cxn ang="0">
                <a:pos x="1425" y="262"/>
              </a:cxn>
              <a:cxn ang="0">
                <a:pos x="1291" y="275"/>
              </a:cxn>
              <a:cxn ang="0">
                <a:pos x="1162" y="287"/>
              </a:cxn>
              <a:cxn ang="0">
                <a:pos x="1028" y="305"/>
              </a:cxn>
              <a:cxn ang="0">
                <a:pos x="899" y="317"/>
              </a:cxn>
              <a:cxn ang="0">
                <a:pos x="764" y="323"/>
              </a:cxn>
              <a:cxn ang="0">
                <a:pos x="630" y="330"/>
              </a:cxn>
              <a:cxn ang="0">
                <a:pos x="501" y="336"/>
              </a:cxn>
              <a:cxn ang="0">
                <a:pos x="367" y="336"/>
              </a:cxn>
              <a:cxn ang="0">
                <a:pos x="232" y="336"/>
              </a:cxn>
              <a:cxn ang="0">
                <a:pos x="104" y="336"/>
              </a:cxn>
            </a:cxnLst>
            <a:rect l="0" t="0" r="r" b="b"/>
            <a:pathLst>
              <a:path w="4074" h="336">
                <a:moveTo>
                  <a:pt x="0" y="336"/>
                </a:moveTo>
                <a:lnTo>
                  <a:pt x="0" y="336"/>
                </a:lnTo>
                <a:lnTo>
                  <a:pt x="12" y="336"/>
                </a:lnTo>
                <a:lnTo>
                  <a:pt x="18" y="336"/>
                </a:lnTo>
                <a:lnTo>
                  <a:pt x="30" y="336"/>
                </a:lnTo>
                <a:lnTo>
                  <a:pt x="43" y="336"/>
                </a:lnTo>
                <a:lnTo>
                  <a:pt x="49" y="336"/>
                </a:lnTo>
                <a:lnTo>
                  <a:pt x="61" y="336"/>
                </a:lnTo>
                <a:lnTo>
                  <a:pt x="73" y="336"/>
                </a:lnTo>
                <a:lnTo>
                  <a:pt x="79" y="336"/>
                </a:lnTo>
                <a:lnTo>
                  <a:pt x="92" y="336"/>
                </a:lnTo>
                <a:lnTo>
                  <a:pt x="104" y="336"/>
                </a:lnTo>
                <a:lnTo>
                  <a:pt x="110" y="336"/>
                </a:lnTo>
                <a:lnTo>
                  <a:pt x="122" y="336"/>
                </a:lnTo>
                <a:lnTo>
                  <a:pt x="134" y="336"/>
                </a:lnTo>
                <a:lnTo>
                  <a:pt x="141" y="336"/>
                </a:lnTo>
                <a:lnTo>
                  <a:pt x="153" y="336"/>
                </a:lnTo>
                <a:lnTo>
                  <a:pt x="165" y="336"/>
                </a:lnTo>
                <a:lnTo>
                  <a:pt x="171" y="336"/>
                </a:lnTo>
                <a:lnTo>
                  <a:pt x="183" y="336"/>
                </a:lnTo>
                <a:lnTo>
                  <a:pt x="196" y="336"/>
                </a:lnTo>
                <a:lnTo>
                  <a:pt x="202" y="336"/>
                </a:lnTo>
                <a:lnTo>
                  <a:pt x="214" y="336"/>
                </a:lnTo>
                <a:lnTo>
                  <a:pt x="226" y="336"/>
                </a:lnTo>
                <a:lnTo>
                  <a:pt x="232" y="336"/>
                </a:lnTo>
                <a:lnTo>
                  <a:pt x="245" y="336"/>
                </a:lnTo>
                <a:lnTo>
                  <a:pt x="257" y="336"/>
                </a:lnTo>
                <a:lnTo>
                  <a:pt x="263" y="336"/>
                </a:lnTo>
                <a:lnTo>
                  <a:pt x="275" y="336"/>
                </a:lnTo>
                <a:lnTo>
                  <a:pt x="287" y="336"/>
                </a:lnTo>
                <a:lnTo>
                  <a:pt x="293" y="336"/>
                </a:lnTo>
                <a:lnTo>
                  <a:pt x="306" y="336"/>
                </a:lnTo>
                <a:lnTo>
                  <a:pt x="318" y="336"/>
                </a:lnTo>
                <a:lnTo>
                  <a:pt x="324" y="336"/>
                </a:lnTo>
                <a:lnTo>
                  <a:pt x="336" y="336"/>
                </a:lnTo>
                <a:lnTo>
                  <a:pt x="349" y="336"/>
                </a:lnTo>
                <a:lnTo>
                  <a:pt x="355" y="336"/>
                </a:lnTo>
                <a:lnTo>
                  <a:pt x="367" y="336"/>
                </a:lnTo>
                <a:lnTo>
                  <a:pt x="379" y="336"/>
                </a:lnTo>
                <a:lnTo>
                  <a:pt x="385" y="336"/>
                </a:lnTo>
                <a:lnTo>
                  <a:pt x="397" y="336"/>
                </a:lnTo>
                <a:lnTo>
                  <a:pt x="410" y="336"/>
                </a:lnTo>
                <a:lnTo>
                  <a:pt x="416" y="336"/>
                </a:lnTo>
                <a:lnTo>
                  <a:pt x="428" y="336"/>
                </a:lnTo>
                <a:lnTo>
                  <a:pt x="440" y="336"/>
                </a:lnTo>
                <a:lnTo>
                  <a:pt x="446" y="336"/>
                </a:lnTo>
                <a:lnTo>
                  <a:pt x="459" y="336"/>
                </a:lnTo>
                <a:lnTo>
                  <a:pt x="471" y="336"/>
                </a:lnTo>
                <a:lnTo>
                  <a:pt x="477" y="336"/>
                </a:lnTo>
                <a:lnTo>
                  <a:pt x="489" y="336"/>
                </a:lnTo>
                <a:lnTo>
                  <a:pt x="501" y="336"/>
                </a:lnTo>
                <a:lnTo>
                  <a:pt x="508" y="336"/>
                </a:lnTo>
                <a:lnTo>
                  <a:pt x="520" y="336"/>
                </a:lnTo>
                <a:lnTo>
                  <a:pt x="532" y="336"/>
                </a:lnTo>
                <a:lnTo>
                  <a:pt x="538" y="330"/>
                </a:lnTo>
                <a:lnTo>
                  <a:pt x="550" y="330"/>
                </a:lnTo>
                <a:lnTo>
                  <a:pt x="563" y="330"/>
                </a:lnTo>
                <a:lnTo>
                  <a:pt x="569" y="330"/>
                </a:lnTo>
                <a:lnTo>
                  <a:pt x="581" y="330"/>
                </a:lnTo>
                <a:lnTo>
                  <a:pt x="593" y="330"/>
                </a:lnTo>
                <a:lnTo>
                  <a:pt x="599" y="330"/>
                </a:lnTo>
                <a:lnTo>
                  <a:pt x="612" y="330"/>
                </a:lnTo>
                <a:lnTo>
                  <a:pt x="624" y="330"/>
                </a:lnTo>
                <a:lnTo>
                  <a:pt x="630" y="330"/>
                </a:lnTo>
                <a:lnTo>
                  <a:pt x="642" y="330"/>
                </a:lnTo>
                <a:lnTo>
                  <a:pt x="654" y="330"/>
                </a:lnTo>
                <a:lnTo>
                  <a:pt x="661" y="330"/>
                </a:lnTo>
                <a:lnTo>
                  <a:pt x="673" y="330"/>
                </a:lnTo>
                <a:lnTo>
                  <a:pt x="685" y="330"/>
                </a:lnTo>
                <a:lnTo>
                  <a:pt x="691" y="330"/>
                </a:lnTo>
                <a:lnTo>
                  <a:pt x="703" y="330"/>
                </a:lnTo>
                <a:lnTo>
                  <a:pt x="716" y="330"/>
                </a:lnTo>
                <a:lnTo>
                  <a:pt x="722" y="330"/>
                </a:lnTo>
                <a:lnTo>
                  <a:pt x="734" y="323"/>
                </a:lnTo>
                <a:lnTo>
                  <a:pt x="746" y="323"/>
                </a:lnTo>
                <a:lnTo>
                  <a:pt x="752" y="323"/>
                </a:lnTo>
                <a:lnTo>
                  <a:pt x="764" y="323"/>
                </a:lnTo>
                <a:lnTo>
                  <a:pt x="777" y="323"/>
                </a:lnTo>
                <a:lnTo>
                  <a:pt x="783" y="323"/>
                </a:lnTo>
                <a:lnTo>
                  <a:pt x="795" y="323"/>
                </a:lnTo>
                <a:lnTo>
                  <a:pt x="807" y="323"/>
                </a:lnTo>
                <a:lnTo>
                  <a:pt x="813" y="323"/>
                </a:lnTo>
                <a:lnTo>
                  <a:pt x="826" y="323"/>
                </a:lnTo>
                <a:lnTo>
                  <a:pt x="838" y="323"/>
                </a:lnTo>
                <a:lnTo>
                  <a:pt x="844" y="317"/>
                </a:lnTo>
                <a:lnTo>
                  <a:pt x="856" y="317"/>
                </a:lnTo>
                <a:lnTo>
                  <a:pt x="868" y="323"/>
                </a:lnTo>
                <a:lnTo>
                  <a:pt x="875" y="317"/>
                </a:lnTo>
                <a:lnTo>
                  <a:pt x="887" y="317"/>
                </a:lnTo>
                <a:lnTo>
                  <a:pt x="899" y="317"/>
                </a:lnTo>
                <a:lnTo>
                  <a:pt x="905" y="317"/>
                </a:lnTo>
                <a:lnTo>
                  <a:pt x="917" y="317"/>
                </a:lnTo>
                <a:lnTo>
                  <a:pt x="930" y="317"/>
                </a:lnTo>
                <a:lnTo>
                  <a:pt x="936" y="317"/>
                </a:lnTo>
                <a:lnTo>
                  <a:pt x="948" y="317"/>
                </a:lnTo>
                <a:lnTo>
                  <a:pt x="960" y="317"/>
                </a:lnTo>
                <a:lnTo>
                  <a:pt x="966" y="311"/>
                </a:lnTo>
                <a:lnTo>
                  <a:pt x="979" y="311"/>
                </a:lnTo>
                <a:lnTo>
                  <a:pt x="991" y="311"/>
                </a:lnTo>
                <a:lnTo>
                  <a:pt x="997" y="311"/>
                </a:lnTo>
                <a:lnTo>
                  <a:pt x="1009" y="311"/>
                </a:lnTo>
                <a:lnTo>
                  <a:pt x="1021" y="305"/>
                </a:lnTo>
                <a:lnTo>
                  <a:pt x="1028" y="305"/>
                </a:lnTo>
                <a:lnTo>
                  <a:pt x="1040" y="305"/>
                </a:lnTo>
                <a:lnTo>
                  <a:pt x="1046" y="305"/>
                </a:lnTo>
                <a:lnTo>
                  <a:pt x="1058" y="299"/>
                </a:lnTo>
                <a:lnTo>
                  <a:pt x="1070" y="299"/>
                </a:lnTo>
                <a:lnTo>
                  <a:pt x="1076" y="299"/>
                </a:lnTo>
                <a:lnTo>
                  <a:pt x="1089" y="293"/>
                </a:lnTo>
                <a:lnTo>
                  <a:pt x="1101" y="293"/>
                </a:lnTo>
                <a:lnTo>
                  <a:pt x="1107" y="293"/>
                </a:lnTo>
                <a:lnTo>
                  <a:pt x="1119" y="293"/>
                </a:lnTo>
                <a:lnTo>
                  <a:pt x="1131" y="293"/>
                </a:lnTo>
                <a:lnTo>
                  <a:pt x="1138" y="287"/>
                </a:lnTo>
                <a:lnTo>
                  <a:pt x="1150" y="287"/>
                </a:lnTo>
                <a:lnTo>
                  <a:pt x="1162" y="287"/>
                </a:lnTo>
                <a:lnTo>
                  <a:pt x="1168" y="287"/>
                </a:lnTo>
                <a:lnTo>
                  <a:pt x="1180" y="287"/>
                </a:lnTo>
                <a:lnTo>
                  <a:pt x="1193" y="281"/>
                </a:lnTo>
                <a:lnTo>
                  <a:pt x="1199" y="287"/>
                </a:lnTo>
                <a:lnTo>
                  <a:pt x="1211" y="287"/>
                </a:lnTo>
                <a:lnTo>
                  <a:pt x="1223" y="281"/>
                </a:lnTo>
                <a:lnTo>
                  <a:pt x="1229" y="287"/>
                </a:lnTo>
                <a:lnTo>
                  <a:pt x="1242" y="287"/>
                </a:lnTo>
                <a:lnTo>
                  <a:pt x="1254" y="281"/>
                </a:lnTo>
                <a:lnTo>
                  <a:pt x="1260" y="281"/>
                </a:lnTo>
                <a:lnTo>
                  <a:pt x="1272" y="281"/>
                </a:lnTo>
                <a:lnTo>
                  <a:pt x="1284" y="281"/>
                </a:lnTo>
                <a:lnTo>
                  <a:pt x="1291" y="275"/>
                </a:lnTo>
                <a:lnTo>
                  <a:pt x="1303" y="275"/>
                </a:lnTo>
                <a:lnTo>
                  <a:pt x="1315" y="269"/>
                </a:lnTo>
                <a:lnTo>
                  <a:pt x="1321" y="275"/>
                </a:lnTo>
                <a:lnTo>
                  <a:pt x="1333" y="281"/>
                </a:lnTo>
                <a:lnTo>
                  <a:pt x="1346" y="287"/>
                </a:lnTo>
                <a:lnTo>
                  <a:pt x="1352" y="281"/>
                </a:lnTo>
                <a:lnTo>
                  <a:pt x="1364" y="275"/>
                </a:lnTo>
                <a:lnTo>
                  <a:pt x="1376" y="275"/>
                </a:lnTo>
                <a:lnTo>
                  <a:pt x="1382" y="269"/>
                </a:lnTo>
                <a:lnTo>
                  <a:pt x="1395" y="262"/>
                </a:lnTo>
                <a:lnTo>
                  <a:pt x="1407" y="269"/>
                </a:lnTo>
                <a:lnTo>
                  <a:pt x="1413" y="262"/>
                </a:lnTo>
                <a:lnTo>
                  <a:pt x="1425" y="262"/>
                </a:lnTo>
                <a:lnTo>
                  <a:pt x="1437" y="256"/>
                </a:lnTo>
                <a:lnTo>
                  <a:pt x="1443" y="256"/>
                </a:lnTo>
                <a:lnTo>
                  <a:pt x="1456" y="256"/>
                </a:lnTo>
                <a:lnTo>
                  <a:pt x="1468" y="256"/>
                </a:lnTo>
                <a:lnTo>
                  <a:pt x="1474" y="262"/>
                </a:lnTo>
                <a:lnTo>
                  <a:pt x="1486" y="256"/>
                </a:lnTo>
                <a:lnTo>
                  <a:pt x="1499" y="250"/>
                </a:lnTo>
                <a:lnTo>
                  <a:pt x="1505" y="244"/>
                </a:lnTo>
                <a:lnTo>
                  <a:pt x="1517" y="244"/>
                </a:lnTo>
                <a:lnTo>
                  <a:pt x="1529" y="244"/>
                </a:lnTo>
                <a:lnTo>
                  <a:pt x="1535" y="238"/>
                </a:lnTo>
                <a:lnTo>
                  <a:pt x="1547" y="238"/>
                </a:lnTo>
                <a:lnTo>
                  <a:pt x="1560" y="238"/>
                </a:lnTo>
                <a:lnTo>
                  <a:pt x="1566" y="232"/>
                </a:lnTo>
                <a:lnTo>
                  <a:pt x="1578" y="226"/>
                </a:lnTo>
                <a:lnTo>
                  <a:pt x="1590" y="220"/>
                </a:lnTo>
                <a:lnTo>
                  <a:pt x="1596" y="214"/>
                </a:lnTo>
                <a:lnTo>
                  <a:pt x="1609" y="214"/>
                </a:lnTo>
                <a:lnTo>
                  <a:pt x="1621" y="207"/>
                </a:lnTo>
                <a:lnTo>
                  <a:pt x="1627" y="195"/>
                </a:lnTo>
                <a:lnTo>
                  <a:pt x="1639" y="201"/>
                </a:lnTo>
                <a:lnTo>
                  <a:pt x="1651" y="195"/>
                </a:lnTo>
                <a:lnTo>
                  <a:pt x="1658" y="183"/>
                </a:lnTo>
                <a:lnTo>
                  <a:pt x="1670" y="177"/>
                </a:lnTo>
                <a:lnTo>
                  <a:pt x="1682" y="171"/>
                </a:lnTo>
                <a:lnTo>
                  <a:pt x="1688" y="165"/>
                </a:lnTo>
                <a:lnTo>
                  <a:pt x="1700" y="159"/>
                </a:lnTo>
                <a:lnTo>
                  <a:pt x="1713" y="152"/>
                </a:lnTo>
                <a:lnTo>
                  <a:pt x="1719" y="140"/>
                </a:lnTo>
                <a:lnTo>
                  <a:pt x="1731" y="128"/>
                </a:lnTo>
                <a:lnTo>
                  <a:pt x="1743" y="122"/>
                </a:lnTo>
                <a:lnTo>
                  <a:pt x="1749" y="116"/>
                </a:lnTo>
                <a:lnTo>
                  <a:pt x="1762" y="104"/>
                </a:lnTo>
                <a:lnTo>
                  <a:pt x="1774" y="110"/>
                </a:lnTo>
                <a:lnTo>
                  <a:pt x="1780" y="110"/>
                </a:lnTo>
                <a:lnTo>
                  <a:pt x="1792" y="97"/>
                </a:lnTo>
                <a:lnTo>
                  <a:pt x="1804" y="91"/>
                </a:lnTo>
                <a:lnTo>
                  <a:pt x="1810" y="85"/>
                </a:lnTo>
                <a:lnTo>
                  <a:pt x="1823" y="79"/>
                </a:lnTo>
                <a:lnTo>
                  <a:pt x="1835" y="79"/>
                </a:lnTo>
                <a:lnTo>
                  <a:pt x="1841" y="91"/>
                </a:lnTo>
                <a:lnTo>
                  <a:pt x="1853" y="91"/>
                </a:lnTo>
                <a:lnTo>
                  <a:pt x="1866" y="91"/>
                </a:lnTo>
                <a:lnTo>
                  <a:pt x="1872" y="85"/>
                </a:lnTo>
                <a:lnTo>
                  <a:pt x="1884" y="73"/>
                </a:lnTo>
                <a:lnTo>
                  <a:pt x="1896" y="73"/>
                </a:lnTo>
                <a:lnTo>
                  <a:pt x="1902" y="61"/>
                </a:lnTo>
                <a:lnTo>
                  <a:pt x="1914" y="55"/>
                </a:lnTo>
                <a:lnTo>
                  <a:pt x="1927" y="55"/>
                </a:lnTo>
                <a:lnTo>
                  <a:pt x="1933" y="49"/>
                </a:lnTo>
                <a:lnTo>
                  <a:pt x="1945" y="43"/>
                </a:lnTo>
                <a:lnTo>
                  <a:pt x="1957" y="43"/>
                </a:lnTo>
                <a:lnTo>
                  <a:pt x="1963" y="43"/>
                </a:lnTo>
                <a:lnTo>
                  <a:pt x="1976" y="36"/>
                </a:lnTo>
                <a:lnTo>
                  <a:pt x="1988" y="30"/>
                </a:lnTo>
                <a:lnTo>
                  <a:pt x="1994" y="30"/>
                </a:lnTo>
                <a:lnTo>
                  <a:pt x="2006" y="24"/>
                </a:lnTo>
                <a:lnTo>
                  <a:pt x="2018" y="18"/>
                </a:lnTo>
                <a:lnTo>
                  <a:pt x="2025" y="12"/>
                </a:lnTo>
                <a:lnTo>
                  <a:pt x="2037" y="6"/>
                </a:lnTo>
                <a:lnTo>
                  <a:pt x="2049" y="0"/>
                </a:lnTo>
                <a:lnTo>
                  <a:pt x="2055" y="0"/>
                </a:lnTo>
                <a:lnTo>
                  <a:pt x="2067" y="0"/>
                </a:lnTo>
                <a:lnTo>
                  <a:pt x="2080" y="0"/>
                </a:lnTo>
                <a:lnTo>
                  <a:pt x="2086" y="0"/>
                </a:lnTo>
                <a:lnTo>
                  <a:pt x="2098" y="0"/>
                </a:lnTo>
                <a:lnTo>
                  <a:pt x="2110" y="0"/>
                </a:lnTo>
                <a:lnTo>
                  <a:pt x="2116" y="0"/>
                </a:lnTo>
                <a:lnTo>
                  <a:pt x="2129" y="0"/>
                </a:lnTo>
                <a:lnTo>
                  <a:pt x="2141" y="0"/>
                </a:lnTo>
                <a:lnTo>
                  <a:pt x="2147" y="6"/>
                </a:lnTo>
                <a:lnTo>
                  <a:pt x="2159" y="6"/>
                </a:lnTo>
                <a:lnTo>
                  <a:pt x="2171" y="12"/>
                </a:lnTo>
                <a:lnTo>
                  <a:pt x="2177" y="12"/>
                </a:lnTo>
                <a:lnTo>
                  <a:pt x="2190" y="18"/>
                </a:lnTo>
                <a:lnTo>
                  <a:pt x="2202" y="24"/>
                </a:lnTo>
                <a:lnTo>
                  <a:pt x="2208" y="30"/>
                </a:lnTo>
                <a:lnTo>
                  <a:pt x="2220" y="30"/>
                </a:lnTo>
                <a:lnTo>
                  <a:pt x="2233" y="36"/>
                </a:lnTo>
                <a:lnTo>
                  <a:pt x="2239" y="43"/>
                </a:lnTo>
                <a:lnTo>
                  <a:pt x="2251" y="49"/>
                </a:lnTo>
                <a:lnTo>
                  <a:pt x="2263" y="55"/>
                </a:lnTo>
                <a:lnTo>
                  <a:pt x="2269" y="61"/>
                </a:lnTo>
                <a:lnTo>
                  <a:pt x="2281" y="61"/>
                </a:lnTo>
                <a:lnTo>
                  <a:pt x="2294" y="67"/>
                </a:lnTo>
                <a:lnTo>
                  <a:pt x="2300" y="73"/>
                </a:lnTo>
                <a:lnTo>
                  <a:pt x="2312" y="79"/>
                </a:lnTo>
                <a:lnTo>
                  <a:pt x="2324" y="85"/>
                </a:lnTo>
                <a:lnTo>
                  <a:pt x="2330" y="91"/>
                </a:lnTo>
                <a:lnTo>
                  <a:pt x="2343" y="97"/>
                </a:lnTo>
                <a:lnTo>
                  <a:pt x="2355" y="104"/>
                </a:lnTo>
                <a:lnTo>
                  <a:pt x="2361" y="110"/>
                </a:lnTo>
                <a:lnTo>
                  <a:pt x="2373" y="116"/>
                </a:lnTo>
                <a:lnTo>
                  <a:pt x="2385" y="122"/>
                </a:lnTo>
                <a:lnTo>
                  <a:pt x="2392" y="128"/>
                </a:lnTo>
                <a:lnTo>
                  <a:pt x="2404" y="134"/>
                </a:lnTo>
                <a:lnTo>
                  <a:pt x="2416" y="140"/>
                </a:lnTo>
                <a:lnTo>
                  <a:pt x="2422" y="146"/>
                </a:lnTo>
                <a:lnTo>
                  <a:pt x="2434" y="152"/>
                </a:lnTo>
                <a:lnTo>
                  <a:pt x="2447" y="159"/>
                </a:lnTo>
                <a:lnTo>
                  <a:pt x="2453" y="165"/>
                </a:lnTo>
                <a:lnTo>
                  <a:pt x="2465" y="171"/>
                </a:lnTo>
                <a:lnTo>
                  <a:pt x="2477" y="177"/>
                </a:lnTo>
                <a:lnTo>
                  <a:pt x="2483" y="183"/>
                </a:lnTo>
                <a:lnTo>
                  <a:pt x="2496" y="189"/>
                </a:lnTo>
                <a:lnTo>
                  <a:pt x="2508" y="195"/>
                </a:lnTo>
                <a:lnTo>
                  <a:pt x="2514" y="201"/>
                </a:lnTo>
                <a:lnTo>
                  <a:pt x="2526" y="207"/>
                </a:lnTo>
                <a:lnTo>
                  <a:pt x="2538" y="207"/>
                </a:lnTo>
                <a:lnTo>
                  <a:pt x="2544" y="214"/>
                </a:lnTo>
                <a:lnTo>
                  <a:pt x="2557" y="220"/>
                </a:lnTo>
                <a:lnTo>
                  <a:pt x="2569" y="220"/>
                </a:lnTo>
                <a:lnTo>
                  <a:pt x="2575" y="220"/>
                </a:lnTo>
                <a:lnTo>
                  <a:pt x="2587" y="226"/>
                </a:lnTo>
                <a:lnTo>
                  <a:pt x="2600" y="226"/>
                </a:lnTo>
                <a:lnTo>
                  <a:pt x="2606" y="226"/>
                </a:lnTo>
                <a:lnTo>
                  <a:pt x="2618" y="232"/>
                </a:lnTo>
                <a:lnTo>
                  <a:pt x="2630" y="232"/>
                </a:lnTo>
                <a:lnTo>
                  <a:pt x="2636" y="232"/>
                </a:lnTo>
                <a:lnTo>
                  <a:pt x="2648" y="238"/>
                </a:lnTo>
                <a:lnTo>
                  <a:pt x="2661" y="238"/>
                </a:lnTo>
                <a:lnTo>
                  <a:pt x="2667" y="238"/>
                </a:lnTo>
                <a:lnTo>
                  <a:pt x="2679" y="244"/>
                </a:lnTo>
                <a:lnTo>
                  <a:pt x="2691" y="244"/>
                </a:lnTo>
                <a:lnTo>
                  <a:pt x="2697" y="244"/>
                </a:lnTo>
                <a:lnTo>
                  <a:pt x="2710" y="250"/>
                </a:lnTo>
                <a:lnTo>
                  <a:pt x="2722" y="250"/>
                </a:lnTo>
                <a:lnTo>
                  <a:pt x="2728" y="250"/>
                </a:lnTo>
                <a:lnTo>
                  <a:pt x="2740" y="250"/>
                </a:lnTo>
                <a:lnTo>
                  <a:pt x="2752" y="256"/>
                </a:lnTo>
                <a:lnTo>
                  <a:pt x="2759" y="256"/>
                </a:lnTo>
                <a:lnTo>
                  <a:pt x="2771" y="256"/>
                </a:lnTo>
                <a:lnTo>
                  <a:pt x="2783" y="262"/>
                </a:lnTo>
                <a:lnTo>
                  <a:pt x="2789" y="262"/>
                </a:lnTo>
                <a:lnTo>
                  <a:pt x="2801" y="262"/>
                </a:lnTo>
                <a:lnTo>
                  <a:pt x="2814" y="262"/>
                </a:lnTo>
                <a:lnTo>
                  <a:pt x="2820" y="269"/>
                </a:lnTo>
                <a:lnTo>
                  <a:pt x="2832" y="269"/>
                </a:lnTo>
                <a:lnTo>
                  <a:pt x="2844" y="269"/>
                </a:lnTo>
                <a:lnTo>
                  <a:pt x="2850" y="269"/>
                </a:lnTo>
                <a:lnTo>
                  <a:pt x="2863" y="269"/>
                </a:lnTo>
                <a:lnTo>
                  <a:pt x="2875" y="275"/>
                </a:lnTo>
                <a:lnTo>
                  <a:pt x="2881" y="275"/>
                </a:lnTo>
                <a:lnTo>
                  <a:pt x="2893" y="275"/>
                </a:lnTo>
                <a:lnTo>
                  <a:pt x="2905" y="275"/>
                </a:lnTo>
                <a:lnTo>
                  <a:pt x="2911" y="275"/>
                </a:lnTo>
                <a:lnTo>
                  <a:pt x="2924" y="275"/>
                </a:lnTo>
                <a:lnTo>
                  <a:pt x="2936" y="281"/>
                </a:lnTo>
                <a:lnTo>
                  <a:pt x="2942" y="281"/>
                </a:lnTo>
                <a:lnTo>
                  <a:pt x="2954" y="281"/>
                </a:lnTo>
                <a:lnTo>
                  <a:pt x="2967" y="281"/>
                </a:lnTo>
                <a:lnTo>
                  <a:pt x="2973" y="281"/>
                </a:lnTo>
                <a:lnTo>
                  <a:pt x="2985" y="281"/>
                </a:lnTo>
                <a:lnTo>
                  <a:pt x="2997" y="281"/>
                </a:lnTo>
                <a:lnTo>
                  <a:pt x="3003" y="287"/>
                </a:lnTo>
                <a:lnTo>
                  <a:pt x="3015" y="287"/>
                </a:lnTo>
                <a:lnTo>
                  <a:pt x="3028" y="287"/>
                </a:lnTo>
                <a:lnTo>
                  <a:pt x="3034" y="287"/>
                </a:lnTo>
                <a:lnTo>
                  <a:pt x="3046" y="287"/>
                </a:lnTo>
                <a:lnTo>
                  <a:pt x="3058" y="287"/>
                </a:lnTo>
                <a:lnTo>
                  <a:pt x="3064" y="287"/>
                </a:lnTo>
                <a:lnTo>
                  <a:pt x="3077" y="287"/>
                </a:lnTo>
                <a:lnTo>
                  <a:pt x="3083" y="287"/>
                </a:lnTo>
                <a:lnTo>
                  <a:pt x="3095" y="287"/>
                </a:lnTo>
                <a:lnTo>
                  <a:pt x="3107" y="287"/>
                </a:lnTo>
                <a:lnTo>
                  <a:pt x="3113" y="287"/>
                </a:lnTo>
                <a:lnTo>
                  <a:pt x="3126" y="287"/>
                </a:lnTo>
                <a:lnTo>
                  <a:pt x="3138" y="293"/>
                </a:lnTo>
                <a:lnTo>
                  <a:pt x="3144" y="293"/>
                </a:lnTo>
                <a:lnTo>
                  <a:pt x="3156" y="293"/>
                </a:lnTo>
                <a:lnTo>
                  <a:pt x="3168" y="293"/>
                </a:lnTo>
                <a:lnTo>
                  <a:pt x="3175" y="293"/>
                </a:lnTo>
                <a:lnTo>
                  <a:pt x="3187" y="293"/>
                </a:lnTo>
                <a:lnTo>
                  <a:pt x="3199" y="293"/>
                </a:lnTo>
                <a:lnTo>
                  <a:pt x="3205" y="293"/>
                </a:lnTo>
                <a:lnTo>
                  <a:pt x="3217" y="293"/>
                </a:lnTo>
                <a:lnTo>
                  <a:pt x="3230" y="293"/>
                </a:lnTo>
                <a:lnTo>
                  <a:pt x="3236" y="293"/>
                </a:lnTo>
                <a:lnTo>
                  <a:pt x="3248" y="293"/>
                </a:lnTo>
                <a:lnTo>
                  <a:pt x="3260" y="293"/>
                </a:lnTo>
                <a:lnTo>
                  <a:pt x="3266" y="293"/>
                </a:lnTo>
                <a:lnTo>
                  <a:pt x="3278" y="293"/>
                </a:lnTo>
                <a:lnTo>
                  <a:pt x="3291" y="293"/>
                </a:lnTo>
                <a:lnTo>
                  <a:pt x="3297" y="293"/>
                </a:lnTo>
                <a:lnTo>
                  <a:pt x="3309" y="293"/>
                </a:lnTo>
                <a:lnTo>
                  <a:pt x="3321" y="293"/>
                </a:lnTo>
                <a:lnTo>
                  <a:pt x="3327" y="293"/>
                </a:lnTo>
                <a:lnTo>
                  <a:pt x="3340" y="299"/>
                </a:lnTo>
                <a:lnTo>
                  <a:pt x="3352" y="299"/>
                </a:lnTo>
                <a:lnTo>
                  <a:pt x="3358" y="299"/>
                </a:lnTo>
                <a:lnTo>
                  <a:pt x="3370" y="299"/>
                </a:lnTo>
                <a:lnTo>
                  <a:pt x="3382" y="299"/>
                </a:lnTo>
                <a:lnTo>
                  <a:pt x="3389" y="299"/>
                </a:lnTo>
                <a:lnTo>
                  <a:pt x="3401" y="299"/>
                </a:lnTo>
                <a:lnTo>
                  <a:pt x="3413" y="299"/>
                </a:lnTo>
                <a:lnTo>
                  <a:pt x="3419" y="299"/>
                </a:lnTo>
                <a:lnTo>
                  <a:pt x="3431" y="299"/>
                </a:lnTo>
                <a:lnTo>
                  <a:pt x="3444" y="299"/>
                </a:lnTo>
                <a:lnTo>
                  <a:pt x="3450" y="299"/>
                </a:lnTo>
                <a:lnTo>
                  <a:pt x="3462" y="299"/>
                </a:lnTo>
                <a:lnTo>
                  <a:pt x="3474" y="299"/>
                </a:lnTo>
                <a:lnTo>
                  <a:pt x="3480" y="299"/>
                </a:lnTo>
                <a:lnTo>
                  <a:pt x="3493" y="299"/>
                </a:lnTo>
                <a:lnTo>
                  <a:pt x="3505" y="299"/>
                </a:lnTo>
                <a:lnTo>
                  <a:pt x="3511" y="299"/>
                </a:lnTo>
                <a:lnTo>
                  <a:pt x="3523" y="299"/>
                </a:lnTo>
                <a:lnTo>
                  <a:pt x="3535" y="299"/>
                </a:lnTo>
                <a:lnTo>
                  <a:pt x="3542" y="299"/>
                </a:lnTo>
                <a:lnTo>
                  <a:pt x="3554" y="299"/>
                </a:lnTo>
                <a:lnTo>
                  <a:pt x="3566" y="299"/>
                </a:lnTo>
                <a:lnTo>
                  <a:pt x="3572" y="299"/>
                </a:lnTo>
                <a:lnTo>
                  <a:pt x="3584" y="299"/>
                </a:lnTo>
                <a:lnTo>
                  <a:pt x="3597" y="299"/>
                </a:lnTo>
                <a:lnTo>
                  <a:pt x="3603" y="299"/>
                </a:lnTo>
                <a:lnTo>
                  <a:pt x="3615" y="299"/>
                </a:lnTo>
                <a:lnTo>
                  <a:pt x="3627" y="299"/>
                </a:lnTo>
                <a:lnTo>
                  <a:pt x="3633" y="299"/>
                </a:lnTo>
                <a:lnTo>
                  <a:pt x="3645" y="299"/>
                </a:lnTo>
                <a:lnTo>
                  <a:pt x="3658" y="299"/>
                </a:lnTo>
                <a:lnTo>
                  <a:pt x="3664" y="299"/>
                </a:lnTo>
                <a:lnTo>
                  <a:pt x="3676" y="299"/>
                </a:lnTo>
                <a:lnTo>
                  <a:pt x="3688" y="299"/>
                </a:lnTo>
                <a:lnTo>
                  <a:pt x="3694" y="299"/>
                </a:lnTo>
                <a:lnTo>
                  <a:pt x="3707" y="299"/>
                </a:lnTo>
                <a:lnTo>
                  <a:pt x="3719" y="299"/>
                </a:lnTo>
                <a:lnTo>
                  <a:pt x="3725" y="299"/>
                </a:lnTo>
                <a:lnTo>
                  <a:pt x="3737" y="299"/>
                </a:lnTo>
                <a:lnTo>
                  <a:pt x="3749" y="299"/>
                </a:lnTo>
                <a:lnTo>
                  <a:pt x="3756" y="299"/>
                </a:lnTo>
                <a:lnTo>
                  <a:pt x="3768" y="299"/>
                </a:lnTo>
                <a:lnTo>
                  <a:pt x="3780" y="299"/>
                </a:lnTo>
                <a:lnTo>
                  <a:pt x="3786" y="299"/>
                </a:lnTo>
                <a:lnTo>
                  <a:pt x="3798" y="305"/>
                </a:lnTo>
                <a:lnTo>
                  <a:pt x="3811" y="305"/>
                </a:lnTo>
                <a:lnTo>
                  <a:pt x="3817" y="305"/>
                </a:lnTo>
                <a:lnTo>
                  <a:pt x="3829" y="305"/>
                </a:lnTo>
                <a:lnTo>
                  <a:pt x="3841" y="305"/>
                </a:lnTo>
                <a:lnTo>
                  <a:pt x="3847" y="305"/>
                </a:lnTo>
                <a:lnTo>
                  <a:pt x="3860" y="305"/>
                </a:lnTo>
                <a:lnTo>
                  <a:pt x="3872" y="305"/>
                </a:lnTo>
                <a:lnTo>
                  <a:pt x="3878" y="305"/>
                </a:lnTo>
                <a:lnTo>
                  <a:pt x="3890" y="305"/>
                </a:lnTo>
                <a:lnTo>
                  <a:pt x="3902" y="305"/>
                </a:lnTo>
                <a:lnTo>
                  <a:pt x="3909" y="305"/>
                </a:lnTo>
                <a:lnTo>
                  <a:pt x="3921" y="305"/>
                </a:lnTo>
                <a:lnTo>
                  <a:pt x="3933" y="305"/>
                </a:lnTo>
                <a:lnTo>
                  <a:pt x="3939" y="305"/>
                </a:lnTo>
                <a:lnTo>
                  <a:pt x="3951" y="305"/>
                </a:lnTo>
                <a:lnTo>
                  <a:pt x="3964" y="305"/>
                </a:lnTo>
                <a:lnTo>
                  <a:pt x="3970" y="305"/>
                </a:lnTo>
                <a:lnTo>
                  <a:pt x="3982" y="305"/>
                </a:lnTo>
                <a:lnTo>
                  <a:pt x="3994" y="305"/>
                </a:lnTo>
                <a:lnTo>
                  <a:pt x="4000" y="305"/>
                </a:lnTo>
                <a:lnTo>
                  <a:pt x="4013" y="305"/>
                </a:lnTo>
                <a:lnTo>
                  <a:pt x="4025" y="305"/>
                </a:lnTo>
                <a:lnTo>
                  <a:pt x="4031" y="305"/>
                </a:lnTo>
                <a:lnTo>
                  <a:pt x="4043" y="305"/>
                </a:lnTo>
                <a:lnTo>
                  <a:pt x="4055" y="305"/>
                </a:lnTo>
                <a:lnTo>
                  <a:pt x="4061" y="305"/>
                </a:lnTo>
                <a:lnTo>
                  <a:pt x="4074" y="305"/>
                </a:lnTo>
                <a:lnTo>
                  <a:pt x="4074" y="323"/>
                </a:lnTo>
                <a:lnTo>
                  <a:pt x="4061" y="323"/>
                </a:lnTo>
                <a:lnTo>
                  <a:pt x="4055" y="323"/>
                </a:lnTo>
                <a:lnTo>
                  <a:pt x="4043" y="323"/>
                </a:lnTo>
                <a:lnTo>
                  <a:pt x="4031" y="323"/>
                </a:lnTo>
                <a:lnTo>
                  <a:pt x="4025" y="323"/>
                </a:lnTo>
                <a:lnTo>
                  <a:pt x="4013" y="323"/>
                </a:lnTo>
                <a:lnTo>
                  <a:pt x="4000" y="323"/>
                </a:lnTo>
                <a:lnTo>
                  <a:pt x="3994" y="323"/>
                </a:lnTo>
                <a:lnTo>
                  <a:pt x="3982" y="323"/>
                </a:lnTo>
                <a:lnTo>
                  <a:pt x="3970" y="323"/>
                </a:lnTo>
                <a:lnTo>
                  <a:pt x="3964" y="323"/>
                </a:lnTo>
                <a:lnTo>
                  <a:pt x="3951" y="323"/>
                </a:lnTo>
                <a:lnTo>
                  <a:pt x="3939" y="323"/>
                </a:lnTo>
                <a:lnTo>
                  <a:pt x="3933" y="323"/>
                </a:lnTo>
                <a:lnTo>
                  <a:pt x="3921" y="323"/>
                </a:lnTo>
                <a:lnTo>
                  <a:pt x="3909" y="323"/>
                </a:lnTo>
                <a:lnTo>
                  <a:pt x="3902" y="323"/>
                </a:lnTo>
                <a:lnTo>
                  <a:pt x="3890" y="323"/>
                </a:lnTo>
                <a:lnTo>
                  <a:pt x="3878" y="323"/>
                </a:lnTo>
                <a:lnTo>
                  <a:pt x="3872" y="323"/>
                </a:lnTo>
                <a:lnTo>
                  <a:pt x="3860" y="323"/>
                </a:lnTo>
                <a:lnTo>
                  <a:pt x="3847" y="323"/>
                </a:lnTo>
                <a:lnTo>
                  <a:pt x="3841" y="323"/>
                </a:lnTo>
                <a:lnTo>
                  <a:pt x="3829" y="323"/>
                </a:lnTo>
                <a:lnTo>
                  <a:pt x="3817" y="323"/>
                </a:lnTo>
                <a:lnTo>
                  <a:pt x="3811" y="323"/>
                </a:lnTo>
                <a:lnTo>
                  <a:pt x="3798" y="323"/>
                </a:lnTo>
                <a:lnTo>
                  <a:pt x="3786" y="317"/>
                </a:lnTo>
                <a:lnTo>
                  <a:pt x="3780" y="317"/>
                </a:lnTo>
                <a:lnTo>
                  <a:pt x="3768" y="317"/>
                </a:lnTo>
                <a:lnTo>
                  <a:pt x="3756" y="317"/>
                </a:lnTo>
                <a:lnTo>
                  <a:pt x="3749" y="317"/>
                </a:lnTo>
                <a:lnTo>
                  <a:pt x="3737" y="317"/>
                </a:lnTo>
                <a:lnTo>
                  <a:pt x="3725" y="317"/>
                </a:lnTo>
                <a:lnTo>
                  <a:pt x="3719" y="317"/>
                </a:lnTo>
                <a:lnTo>
                  <a:pt x="3707" y="317"/>
                </a:lnTo>
                <a:lnTo>
                  <a:pt x="3694" y="317"/>
                </a:lnTo>
                <a:lnTo>
                  <a:pt x="3688" y="317"/>
                </a:lnTo>
                <a:lnTo>
                  <a:pt x="3676" y="317"/>
                </a:lnTo>
                <a:lnTo>
                  <a:pt x="3664" y="317"/>
                </a:lnTo>
                <a:lnTo>
                  <a:pt x="3658" y="317"/>
                </a:lnTo>
                <a:lnTo>
                  <a:pt x="3645" y="317"/>
                </a:lnTo>
                <a:lnTo>
                  <a:pt x="3633" y="317"/>
                </a:lnTo>
                <a:lnTo>
                  <a:pt x="3627" y="317"/>
                </a:lnTo>
                <a:lnTo>
                  <a:pt x="3615" y="317"/>
                </a:lnTo>
                <a:lnTo>
                  <a:pt x="3603" y="317"/>
                </a:lnTo>
                <a:lnTo>
                  <a:pt x="3597" y="317"/>
                </a:lnTo>
                <a:lnTo>
                  <a:pt x="3584" y="317"/>
                </a:lnTo>
                <a:lnTo>
                  <a:pt x="3572" y="317"/>
                </a:lnTo>
                <a:lnTo>
                  <a:pt x="3566" y="317"/>
                </a:lnTo>
                <a:lnTo>
                  <a:pt x="3554" y="317"/>
                </a:lnTo>
                <a:lnTo>
                  <a:pt x="3542" y="317"/>
                </a:lnTo>
                <a:lnTo>
                  <a:pt x="3535" y="317"/>
                </a:lnTo>
                <a:lnTo>
                  <a:pt x="3523" y="317"/>
                </a:lnTo>
                <a:lnTo>
                  <a:pt x="3511" y="317"/>
                </a:lnTo>
                <a:lnTo>
                  <a:pt x="3505" y="317"/>
                </a:lnTo>
                <a:lnTo>
                  <a:pt x="3493" y="317"/>
                </a:lnTo>
                <a:lnTo>
                  <a:pt x="3480" y="317"/>
                </a:lnTo>
                <a:lnTo>
                  <a:pt x="3474" y="317"/>
                </a:lnTo>
                <a:lnTo>
                  <a:pt x="3462" y="317"/>
                </a:lnTo>
                <a:lnTo>
                  <a:pt x="3450" y="317"/>
                </a:lnTo>
                <a:lnTo>
                  <a:pt x="3444" y="317"/>
                </a:lnTo>
                <a:lnTo>
                  <a:pt x="3431" y="317"/>
                </a:lnTo>
                <a:lnTo>
                  <a:pt x="3419" y="317"/>
                </a:lnTo>
                <a:lnTo>
                  <a:pt x="3413" y="317"/>
                </a:lnTo>
                <a:lnTo>
                  <a:pt x="3401" y="317"/>
                </a:lnTo>
                <a:lnTo>
                  <a:pt x="3389" y="317"/>
                </a:lnTo>
                <a:lnTo>
                  <a:pt x="3382" y="317"/>
                </a:lnTo>
                <a:lnTo>
                  <a:pt x="3370" y="317"/>
                </a:lnTo>
                <a:lnTo>
                  <a:pt x="3358" y="317"/>
                </a:lnTo>
                <a:lnTo>
                  <a:pt x="3352" y="317"/>
                </a:lnTo>
                <a:lnTo>
                  <a:pt x="3340" y="317"/>
                </a:lnTo>
                <a:lnTo>
                  <a:pt x="3327" y="317"/>
                </a:lnTo>
                <a:lnTo>
                  <a:pt x="3321" y="317"/>
                </a:lnTo>
                <a:lnTo>
                  <a:pt x="3309" y="317"/>
                </a:lnTo>
                <a:lnTo>
                  <a:pt x="3297" y="317"/>
                </a:lnTo>
                <a:lnTo>
                  <a:pt x="3291" y="317"/>
                </a:lnTo>
                <a:lnTo>
                  <a:pt x="3278" y="317"/>
                </a:lnTo>
                <a:lnTo>
                  <a:pt x="3266" y="317"/>
                </a:lnTo>
                <a:lnTo>
                  <a:pt x="3260" y="317"/>
                </a:lnTo>
                <a:lnTo>
                  <a:pt x="3248" y="317"/>
                </a:lnTo>
                <a:lnTo>
                  <a:pt x="3236" y="317"/>
                </a:lnTo>
                <a:lnTo>
                  <a:pt x="3230" y="317"/>
                </a:lnTo>
                <a:lnTo>
                  <a:pt x="3217" y="317"/>
                </a:lnTo>
                <a:lnTo>
                  <a:pt x="3205" y="317"/>
                </a:lnTo>
                <a:lnTo>
                  <a:pt x="3199" y="317"/>
                </a:lnTo>
                <a:lnTo>
                  <a:pt x="3187" y="317"/>
                </a:lnTo>
                <a:lnTo>
                  <a:pt x="3175" y="317"/>
                </a:lnTo>
                <a:lnTo>
                  <a:pt x="3168" y="317"/>
                </a:lnTo>
                <a:lnTo>
                  <a:pt x="3156" y="317"/>
                </a:lnTo>
                <a:lnTo>
                  <a:pt x="3144" y="317"/>
                </a:lnTo>
                <a:lnTo>
                  <a:pt x="3138" y="317"/>
                </a:lnTo>
                <a:lnTo>
                  <a:pt x="3126" y="317"/>
                </a:lnTo>
                <a:lnTo>
                  <a:pt x="3113" y="317"/>
                </a:lnTo>
                <a:lnTo>
                  <a:pt x="3107" y="317"/>
                </a:lnTo>
                <a:lnTo>
                  <a:pt x="3095" y="311"/>
                </a:lnTo>
                <a:lnTo>
                  <a:pt x="3083" y="311"/>
                </a:lnTo>
                <a:lnTo>
                  <a:pt x="3077" y="311"/>
                </a:lnTo>
                <a:lnTo>
                  <a:pt x="3064" y="311"/>
                </a:lnTo>
                <a:lnTo>
                  <a:pt x="3058" y="311"/>
                </a:lnTo>
                <a:lnTo>
                  <a:pt x="3046" y="311"/>
                </a:lnTo>
                <a:lnTo>
                  <a:pt x="3034" y="311"/>
                </a:lnTo>
                <a:lnTo>
                  <a:pt x="3028" y="311"/>
                </a:lnTo>
                <a:lnTo>
                  <a:pt x="3015" y="311"/>
                </a:lnTo>
                <a:lnTo>
                  <a:pt x="3003" y="311"/>
                </a:lnTo>
                <a:lnTo>
                  <a:pt x="2997" y="311"/>
                </a:lnTo>
                <a:lnTo>
                  <a:pt x="2985" y="311"/>
                </a:lnTo>
                <a:lnTo>
                  <a:pt x="2973" y="311"/>
                </a:lnTo>
                <a:lnTo>
                  <a:pt x="2967" y="311"/>
                </a:lnTo>
                <a:lnTo>
                  <a:pt x="2954" y="311"/>
                </a:lnTo>
                <a:lnTo>
                  <a:pt x="2942" y="311"/>
                </a:lnTo>
                <a:lnTo>
                  <a:pt x="2936" y="311"/>
                </a:lnTo>
                <a:lnTo>
                  <a:pt x="2924" y="311"/>
                </a:lnTo>
                <a:lnTo>
                  <a:pt x="2911" y="311"/>
                </a:lnTo>
                <a:lnTo>
                  <a:pt x="2905" y="311"/>
                </a:lnTo>
                <a:lnTo>
                  <a:pt x="2893" y="305"/>
                </a:lnTo>
                <a:lnTo>
                  <a:pt x="2881" y="305"/>
                </a:lnTo>
                <a:lnTo>
                  <a:pt x="2875" y="305"/>
                </a:lnTo>
                <a:lnTo>
                  <a:pt x="2863" y="305"/>
                </a:lnTo>
                <a:lnTo>
                  <a:pt x="2850" y="305"/>
                </a:lnTo>
                <a:lnTo>
                  <a:pt x="2844" y="305"/>
                </a:lnTo>
                <a:lnTo>
                  <a:pt x="2832" y="305"/>
                </a:lnTo>
                <a:lnTo>
                  <a:pt x="2820" y="305"/>
                </a:lnTo>
                <a:lnTo>
                  <a:pt x="2814" y="305"/>
                </a:lnTo>
                <a:lnTo>
                  <a:pt x="2801" y="305"/>
                </a:lnTo>
                <a:lnTo>
                  <a:pt x="2789" y="299"/>
                </a:lnTo>
                <a:lnTo>
                  <a:pt x="2783" y="299"/>
                </a:lnTo>
                <a:lnTo>
                  <a:pt x="2771" y="299"/>
                </a:lnTo>
                <a:lnTo>
                  <a:pt x="2759" y="299"/>
                </a:lnTo>
                <a:lnTo>
                  <a:pt x="2752" y="299"/>
                </a:lnTo>
                <a:lnTo>
                  <a:pt x="2740" y="299"/>
                </a:lnTo>
                <a:lnTo>
                  <a:pt x="2728" y="299"/>
                </a:lnTo>
                <a:lnTo>
                  <a:pt x="2722" y="299"/>
                </a:lnTo>
                <a:lnTo>
                  <a:pt x="2710" y="293"/>
                </a:lnTo>
                <a:lnTo>
                  <a:pt x="2697" y="293"/>
                </a:lnTo>
                <a:lnTo>
                  <a:pt x="2691" y="293"/>
                </a:lnTo>
                <a:lnTo>
                  <a:pt x="2679" y="293"/>
                </a:lnTo>
                <a:lnTo>
                  <a:pt x="2667" y="293"/>
                </a:lnTo>
                <a:lnTo>
                  <a:pt x="2661" y="293"/>
                </a:lnTo>
                <a:lnTo>
                  <a:pt x="2648" y="293"/>
                </a:lnTo>
                <a:lnTo>
                  <a:pt x="2636" y="287"/>
                </a:lnTo>
                <a:lnTo>
                  <a:pt x="2630" y="287"/>
                </a:lnTo>
                <a:lnTo>
                  <a:pt x="2618" y="287"/>
                </a:lnTo>
                <a:lnTo>
                  <a:pt x="2606" y="287"/>
                </a:lnTo>
                <a:lnTo>
                  <a:pt x="2600" y="287"/>
                </a:lnTo>
                <a:lnTo>
                  <a:pt x="2587" y="287"/>
                </a:lnTo>
                <a:lnTo>
                  <a:pt x="2575" y="287"/>
                </a:lnTo>
                <a:lnTo>
                  <a:pt x="2569" y="281"/>
                </a:lnTo>
                <a:lnTo>
                  <a:pt x="2557" y="281"/>
                </a:lnTo>
                <a:lnTo>
                  <a:pt x="2544" y="281"/>
                </a:lnTo>
                <a:lnTo>
                  <a:pt x="2538" y="275"/>
                </a:lnTo>
                <a:lnTo>
                  <a:pt x="2526" y="275"/>
                </a:lnTo>
                <a:lnTo>
                  <a:pt x="2514" y="269"/>
                </a:lnTo>
                <a:lnTo>
                  <a:pt x="2508" y="262"/>
                </a:lnTo>
                <a:lnTo>
                  <a:pt x="2496" y="256"/>
                </a:lnTo>
                <a:lnTo>
                  <a:pt x="2483" y="256"/>
                </a:lnTo>
                <a:lnTo>
                  <a:pt x="2477" y="250"/>
                </a:lnTo>
                <a:lnTo>
                  <a:pt x="2465" y="244"/>
                </a:lnTo>
                <a:lnTo>
                  <a:pt x="2453" y="238"/>
                </a:lnTo>
                <a:lnTo>
                  <a:pt x="2447" y="232"/>
                </a:lnTo>
                <a:lnTo>
                  <a:pt x="2434" y="232"/>
                </a:lnTo>
                <a:lnTo>
                  <a:pt x="2422" y="226"/>
                </a:lnTo>
                <a:lnTo>
                  <a:pt x="2416" y="220"/>
                </a:lnTo>
                <a:lnTo>
                  <a:pt x="2404" y="214"/>
                </a:lnTo>
                <a:lnTo>
                  <a:pt x="2392" y="207"/>
                </a:lnTo>
                <a:lnTo>
                  <a:pt x="2385" y="201"/>
                </a:lnTo>
                <a:lnTo>
                  <a:pt x="2373" y="195"/>
                </a:lnTo>
                <a:lnTo>
                  <a:pt x="2361" y="189"/>
                </a:lnTo>
                <a:lnTo>
                  <a:pt x="2355" y="183"/>
                </a:lnTo>
                <a:lnTo>
                  <a:pt x="2343" y="183"/>
                </a:lnTo>
                <a:lnTo>
                  <a:pt x="2330" y="177"/>
                </a:lnTo>
                <a:lnTo>
                  <a:pt x="2324" y="171"/>
                </a:lnTo>
                <a:lnTo>
                  <a:pt x="2312" y="165"/>
                </a:lnTo>
                <a:lnTo>
                  <a:pt x="2300" y="159"/>
                </a:lnTo>
                <a:lnTo>
                  <a:pt x="2294" y="152"/>
                </a:lnTo>
                <a:lnTo>
                  <a:pt x="2281" y="146"/>
                </a:lnTo>
                <a:lnTo>
                  <a:pt x="2269" y="140"/>
                </a:lnTo>
                <a:lnTo>
                  <a:pt x="2263" y="134"/>
                </a:lnTo>
                <a:lnTo>
                  <a:pt x="2251" y="128"/>
                </a:lnTo>
                <a:lnTo>
                  <a:pt x="2239" y="128"/>
                </a:lnTo>
                <a:lnTo>
                  <a:pt x="2233" y="122"/>
                </a:lnTo>
                <a:lnTo>
                  <a:pt x="2220" y="116"/>
                </a:lnTo>
                <a:lnTo>
                  <a:pt x="2208" y="110"/>
                </a:lnTo>
                <a:lnTo>
                  <a:pt x="2202" y="104"/>
                </a:lnTo>
                <a:lnTo>
                  <a:pt x="2190" y="104"/>
                </a:lnTo>
                <a:lnTo>
                  <a:pt x="2177" y="97"/>
                </a:lnTo>
                <a:lnTo>
                  <a:pt x="2171" y="91"/>
                </a:lnTo>
                <a:lnTo>
                  <a:pt x="2159" y="91"/>
                </a:lnTo>
                <a:lnTo>
                  <a:pt x="2147" y="85"/>
                </a:lnTo>
                <a:lnTo>
                  <a:pt x="2141" y="85"/>
                </a:lnTo>
                <a:lnTo>
                  <a:pt x="2129" y="79"/>
                </a:lnTo>
                <a:lnTo>
                  <a:pt x="2116" y="79"/>
                </a:lnTo>
                <a:lnTo>
                  <a:pt x="2110" y="73"/>
                </a:lnTo>
                <a:lnTo>
                  <a:pt x="2098" y="73"/>
                </a:lnTo>
                <a:lnTo>
                  <a:pt x="2086" y="73"/>
                </a:lnTo>
                <a:lnTo>
                  <a:pt x="2080" y="73"/>
                </a:lnTo>
                <a:lnTo>
                  <a:pt x="2067" y="73"/>
                </a:lnTo>
                <a:lnTo>
                  <a:pt x="2055" y="67"/>
                </a:lnTo>
                <a:lnTo>
                  <a:pt x="2049" y="73"/>
                </a:lnTo>
                <a:lnTo>
                  <a:pt x="2037" y="73"/>
                </a:lnTo>
                <a:lnTo>
                  <a:pt x="2025" y="73"/>
                </a:lnTo>
                <a:lnTo>
                  <a:pt x="2018" y="79"/>
                </a:lnTo>
                <a:lnTo>
                  <a:pt x="2006" y="79"/>
                </a:lnTo>
                <a:lnTo>
                  <a:pt x="1994" y="85"/>
                </a:lnTo>
                <a:lnTo>
                  <a:pt x="1988" y="85"/>
                </a:lnTo>
                <a:lnTo>
                  <a:pt x="1976" y="85"/>
                </a:lnTo>
                <a:lnTo>
                  <a:pt x="1963" y="85"/>
                </a:lnTo>
                <a:lnTo>
                  <a:pt x="1957" y="85"/>
                </a:lnTo>
                <a:lnTo>
                  <a:pt x="1945" y="85"/>
                </a:lnTo>
                <a:lnTo>
                  <a:pt x="1933" y="85"/>
                </a:lnTo>
                <a:lnTo>
                  <a:pt x="1927" y="91"/>
                </a:lnTo>
                <a:lnTo>
                  <a:pt x="1914" y="91"/>
                </a:lnTo>
                <a:lnTo>
                  <a:pt x="1902" y="97"/>
                </a:lnTo>
                <a:lnTo>
                  <a:pt x="1896" y="104"/>
                </a:lnTo>
                <a:lnTo>
                  <a:pt x="1884" y="110"/>
                </a:lnTo>
                <a:lnTo>
                  <a:pt x="1872" y="116"/>
                </a:lnTo>
                <a:lnTo>
                  <a:pt x="1866" y="116"/>
                </a:lnTo>
                <a:lnTo>
                  <a:pt x="1853" y="116"/>
                </a:lnTo>
                <a:lnTo>
                  <a:pt x="1841" y="116"/>
                </a:lnTo>
                <a:lnTo>
                  <a:pt x="1835" y="104"/>
                </a:lnTo>
                <a:lnTo>
                  <a:pt x="1823" y="104"/>
                </a:lnTo>
                <a:lnTo>
                  <a:pt x="1810" y="110"/>
                </a:lnTo>
                <a:lnTo>
                  <a:pt x="1804" y="116"/>
                </a:lnTo>
                <a:lnTo>
                  <a:pt x="1792" y="116"/>
                </a:lnTo>
                <a:lnTo>
                  <a:pt x="1780" y="128"/>
                </a:lnTo>
                <a:lnTo>
                  <a:pt x="1774" y="122"/>
                </a:lnTo>
                <a:lnTo>
                  <a:pt x="1762" y="122"/>
                </a:lnTo>
                <a:lnTo>
                  <a:pt x="1749" y="134"/>
                </a:lnTo>
                <a:lnTo>
                  <a:pt x="1743" y="140"/>
                </a:lnTo>
                <a:lnTo>
                  <a:pt x="1731" y="146"/>
                </a:lnTo>
                <a:lnTo>
                  <a:pt x="1719" y="152"/>
                </a:lnTo>
                <a:lnTo>
                  <a:pt x="1713" y="159"/>
                </a:lnTo>
                <a:lnTo>
                  <a:pt x="1700" y="171"/>
                </a:lnTo>
                <a:lnTo>
                  <a:pt x="1688" y="177"/>
                </a:lnTo>
                <a:lnTo>
                  <a:pt x="1682" y="183"/>
                </a:lnTo>
                <a:lnTo>
                  <a:pt x="1670" y="189"/>
                </a:lnTo>
                <a:lnTo>
                  <a:pt x="1658" y="195"/>
                </a:lnTo>
                <a:lnTo>
                  <a:pt x="1651" y="201"/>
                </a:lnTo>
                <a:lnTo>
                  <a:pt x="1639" y="207"/>
                </a:lnTo>
                <a:lnTo>
                  <a:pt x="1627" y="214"/>
                </a:lnTo>
                <a:lnTo>
                  <a:pt x="1621" y="220"/>
                </a:lnTo>
                <a:lnTo>
                  <a:pt x="1609" y="220"/>
                </a:lnTo>
                <a:lnTo>
                  <a:pt x="1596" y="220"/>
                </a:lnTo>
                <a:lnTo>
                  <a:pt x="1590" y="220"/>
                </a:lnTo>
                <a:lnTo>
                  <a:pt x="1578" y="226"/>
                </a:lnTo>
                <a:lnTo>
                  <a:pt x="1566" y="238"/>
                </a:lnTo>
                <a:lnTo>
                  <a:pt x="1560" y="238"/>
                </a:lnTo>
                <a:lnTo>
                  <a:pt x="1547" y="238"/>
                </a:lnTo>
                <a:lnTo>
                  <a:pt x="1535" y="238"/>
                </a:lnTo>
                <a:lnTo>
                  <a:pt x="1529" y="244"/>
                </a:lnTo>
                <a:lnTo>
                  <a:pt x="1517" y="250"/>
                </a:lnTo>
                <a:lnTo>
                  <a:pt x="1505" y="244"/>
                </a:lnTo>
                <a:lnTo>
                  <a:pt x="1499" y="250"/>
                </a:lnTo>
                <a:lnTo>
                  <a:pt x="1486" y="262"/>
                </a:lnTo>
                <a:lnTo>
                  <a:pt x="1474" y="262"/>
                </a:lnTo>
                <a:lnTo>
                  <a:pt x="1468" y="256"/>
                </a:lnTo>
                <a:lnTo>
                  <a:pt x="1456" y="256"/>
                </a:lnTo>
                <a:lnTo>
                  <a:pt x="1443" y="256"/>
                </a:lnTo>
                <a:lnTo>
                  <a:pt x="1437" y="256"/>
                </a:lnTo>
                <a:lnTo>
                  <a:pt x="1425" y="262"/>
                </a:lnTo>
                <a:lnTo>
                  <a:pt x="1413" y="262"/>
                </a:lnTo>
                <a:lnTo>
                  <a:pt x="1407" y="269"/>
                </a:lnTo>
                <a:lnTo>
                  <a:pt x="1395" y="269"/>
                </a:lnTo>
                <a:lnTo>
                  <a:pt x="1382" y="269"/>
                </a:lnTo>
                <a:lnTo>
                  <a:pt x="1376" y="275"/>
                </a:lnTo>
                <a:lnTo>
                  <a:pt x="1364" y="281"/>
                </a:lnTo>
                <a:lnTo>
                  <a:pt x="1352" y="281"/>
                </a:lnTo>
                <a:lnTo>
                  <a:pt x="1346" y="287"/>
                </a:lnTo>
                <a:lnTo>
                  <a:pt x="1333" y="281"/>
                </a:lnTo>
                <a:lnTo>
                  <a:pt x="1321" y="275"/>
                </a:lnTo>
                <a:lnTo>
                  <a:pt x="1315" y="269"/>
                </a:lnTo>
                <a:lnTo>
                  <a:pt x="1303" y="275"/>
                </a:lnTo>
                <a:lnTo>
                  <a:pt x="1291" y="275"/>
                </a:lnTo>
                <a:lnTo>
                  <a:pt x="1284" y="281"/>
                </a:lnTo>
                <a:lnTo>
                  <a:pt x="1272" y="281"/>
                </a:lnTo>
                <a:lnTo>
                  <a:pt x="1260" y="281"/>
                </a:lnTo>
                <a:lnTo>
                  <a:pt x="1254" y="281"/>
                </a:lnTo>
                <a:lnTo>
                  <a:pt x="1242" y="287"/>
                </a:lnTo>
                <a:lnTo>
                  <a:pt x="1229" y="287"/>
                </a:lnTo>
                <a:lnTo>
                  <a:pt x="1223" y="281"/>
                </a:lnTo>
                <a:lnTo>
                  <a:pt x="1211" y="287"/>
                </a:lnTo>
                <a:lnTo>
                  <a:pt x="1199" y="287"/>
                </a:lnTo>
                <a:lnTo>
                  <a:pt x="1193" y="287"/>
                </a:lnTo>
                <a:lnTo>
                  <a:pt x="1180" y="287"/>
                </a:lnTo>
                <a:lnTo>
                  <a:pt x="1168" y="293"/>
                </a:lnTo>
                <a:lnTo>
                  <a:pt x="1162" y="287"/>
                </a:lnTo>
                <a:lnTo>
                  <a:pt x="1150" y="287"/>
                </a:lnTo>
                <a:lnTo>
                  <a:pt x="1138" y="287"/>
                </a:lnTo>
                <a:lnTo>
                  <a:pt x="1131" y="293"/>
                </a:lnTo>
                <a:lnTo>
                  <a:pt x="1119" y="293"/>
                </a:lnTo>
                <a:lnTo>
                  <a:pt x="1107" y="293"/>
                </a:lnTo>
                <a:lnTo>
                  <a:pt x="1101" y="293"/>
                </a:lnTo>
                <a:lnTo>
                  <a:pt x="1089" y="293"/>
                </a:lnTo>
                <a:lnTo>
                  <a:pt x="1076" y="299"/>
                </a:lnTo>
                <a:lnTo>
                  <a:pt x="1070" y="299"/>
                </a:lnTo>
                <a:lnTo>
                  <a:pt x="1058" y="305"/>
                </a:lnTo>
                <a:lnTo>
                  <a:pt x="1046" y="305"/>
                </a:lnTo>
                <a:lnTo>
                  <a:pt x="1040" y="305"/>
                </a:lnTo>
                <a:lnTo>
                  <a:pt x="1028" y="305"/>
                </a:lnTo>
                <a:lnTo>
                  <a:pt x="1021" y="305"/>
                </a:lnTo>
                <a:lnTo>
                  <a:pt x="1009" y="311"/>
                </a:lnTo>
                <a:lnTo>
                  <a:pt x="997" y="311"/>
                </a:lnTo>
                <a:lnTo>
                  <a:pt x="991" y="311"/>
                </a:lnTo>
                <a:lnTo>
                  <a:pt x="979" y="311"/>
                </a:lnTo>
                <a:lnTo>
                  <a:pt x="966" y="311"/>
                </a:lnTo>
                <a:lnTo>
                  <a:pt x="960" y="317"/>
                </a:lnTo>
                <a:lnTo>
                  <a:pt x="948" y="317"/>
                </a:lnTo>
                <a:lnTo>
                  <a:pt x="936" y="317"/>
                </a:lnTo>
                <a:lnTo>
                  <a:pt x="930" y="317"/>
                </a:lnTo>
                <a:lnTo>
                  <a:pt x="917" y="317"/>
                </a:lnTo>
                <a:lnTo>
                  <a:pt x="905" y="317"/>
                </a:lnTo>
                <a:lnTo>
                  <a:pt x="899" y="317"/>
                </a:lnTo>
                <a:lnTo>
                  <a:pt x="887" y="317"/>
                </a:lnTo>
                <a:lnTo>
                  <a:pt x="875" y="323"/>
                </a:lnTo>
                <a:lnTo>
                  <a:pt x="868" y="323"/>
                </a:lnTo>
                <a:lnTo>
                  <a:pt x="856" y="317"/>
                </a:lnTo>
                <a:lnTo>
                  <a:pt x="844" y="323"/>
                </a:lnTo>
                <a:lnTo>
                  <a:pt x="838" y="323"/>
                </a:lnTo>
                <a:lnTo>
                  <a:pt x="826" y="323"/>
                </a:lnTo>
                <a:lnTo>
                  <a:pt x="813" y="323"/>
                </a:lnTo>
                <a:lnTo>
                  <a:pt x="807" y="323"/>
                </a:lnTo>
                <a:lnTo>
                  <a:pt x="795" y="323"/>
                </a:lnTo>
                <a:lnTo>
                  <a:pt x="783" y="323"/>
                </a:lnTo>
                <a:lnTo>
                  <a:pt x="777" y="323"/>
                </a:lnTo>
                <a:lnTo>
                  <a:pt x="764" y="323"/>
                </a:lnTo>
                <a:lnTo>
                  <a:pt x="752" y="323"/>
                </a:lnTo>
                <a:lnTo>
                  <a:pt x="746" y="323"/>
                </a:lnTo>
                <a:lnTo>
                  <a:pt x="734" y="323"/>
                </a:lnTo>
                <a:lnTo>
                  <a:pt x="722" y="330"/>
                </a:lnTo>
                <a:lnTo>
                  <a:pt x="716" y="330"/>
                </a:lnTo>
                <a:lnTo>
                  <a:pt x="703" y="330"/>
                </a:lnTo>
                <a:lnTo>
                  <a:pt x="691" y="330"/>
                </a:lnTo>
                <a:lnTo>
                  <a:pt x="685" y="330"/>
                </a:lnTo>
                <a:lnTo>
                  <a:pt x="673" y="330"/>
                </a:lnTo>
                <a:lnTo>
                  <a:pt x="661" y="330"/>
                </a:lnTo>
                <a:lnTo>
                  <a:pt x="654" y="330"/>
                </a:lnTo>
                <a:lnTo>
                  <a:pt x="642" y="330"/>
                </a:lnTo>
                <a:lnTo>
                  <a:pt x="630" y="330"/>
                </a:lnTo>
                <a:lnTo>
                  <a:pt x="624" y="330"/>
                </a:lnTo>
                <a:lnTo>
                  <a:pt x="612" y="330"/>
                </a:lnTo>
                <a:lnTo>
                  <a:pt x="599" y="330"/>
                </a:lnTo>
                <a:lnTo>
                  <a:pt x="593" y="330"/>
                </a:lnTo>
                <a:lnTo>
                  <a:pt x="581" y="330"/>
                </a:lnTo>
                <a:lnTo>
                  <a:pt x="569" y="330"/>
                </a:lnTo>
                <a:lnTo>
                  <a:pt x="563" y="330"/>
                </a:lnTo>
                <a:lnTo>
                  <a:pt x="550" y="330"/>
                </a:lnTo>
                <a:lnTo>
                  <a:pt x="538" y="330"/>
                </a:lnTo>
                <a:lnTo>
                  <a:pt x="532" y="336"/>
                </a:lnTo>
                <a:lnTo>
                  <a:pt x="520" y="336"/>
                </a:lnTo>
                <a:lnTo>
                  <a:pt x="508" y="336"/>
                </a:lnTo>
                <a:lnTo>
                  <a:pt x="501" y="336"/>
                </a:lnTo>
                <a:lnTo>
                  <a:pt x="489" y="336"/>
                </a:lnTo>
                <a:lnTo>
                  <a:pt x="477" y="336"/>
                </a:lnTo>
                <a:lnTo>
                  <a:pt x="471" y="336"/>
                </a:lnTo>
                <a:lnTo>
                  <a:pt x="459" y="336"/>
                </a:lnTo>
                <a:lnTo>
                  <a:pt x="446" y="336"/>
                </a:lnTo>
                <a:lnTo>
                  <a:pt x="440" y="336"/>
                </a:lnTo>
                <a:lnTo>
                  <a:pt x="428" y="336"/>
                </a:lnTo>
                <a:lnTo>
                  <a:pt x="416" y="336"/>
                </a:lnTo>
                <a:lnTo>
                  <a:pt x="410" y="336"/>
                </a:lnTo>
                <a:lnTo>
                  <a:pt x="397" y="336"/>
                </a:lnTo>
                <a:lnTo>
                  <a:pt x="385" y="336"/>
                </a:lnTo>
                <a:lnTo>
                  <a:pt x="379" y="336"/>
                </a:lnTo>
                <a:lnTo>
                  <a:pt x="367" y="336"/>
                </a:lnTo>
                <a:lnTo>
                  <a:pt x="355" y="336"/>
                </a:lnTo>
                <a:lnTo>
                  <a:pt x="349" y="336"/>
                </a:lnTo>
                <a:lnTo>
                  <a:pt x="336" y="336"/>
                </a:lnTo>
                <a:lnTo>
                  <a:pt x="324" y="336"/>
                </a:lnTo>
                <a:lnTo>
                  <a:pt x="318" y="336"/>
                </a:lnTo>
                <a:lnTo>
                  <a:pt x="306" y="336"/>
                </a:lnTo>
                <a:lnTo>
                  <a:pt x="293" y="336"/>
                </a:lnTo>
                <a:lnTo>
                  <a:pt x="287" y="336"/>
                </a:lnTo>
                <a:lnTo>
                  <a:pt x="275" y="336"/>
                </a:lnTo>
                <a:lnTo>
                  <a:pt x="263" y="336"/>
                </a:lnTo>
                <a:lnTo>
                  <a:pt x="257" y="336"/>
                </a:lnTo>
                <a:lnTo>
                  <a:pt x="245" y="336"/>
                </a:lnTo>
                <a:lnTo>
                  <a:pt x="232" y="336"/>
                </a:lnTo>
                <a:lnTo>
                  <a:pt x="226" y="336"/>
                </a:lnTo>
                <a:lnTo>
                  <a:pt x="214" y="336"/>
                </a:lnTo>
                <a:lnTo>
                  <a:pt x="202" y="336"/>
                </a:lnTo>
                <a:lnTo>
                  <a:pt x="196" y="336"/>
                </a:lnTo>
                <a:lnTo>
                  <a:pt x="183" y="336"/>
                </a:lnTo>
                <a:lnTo>
                  <a:pt x="171" y="336"/>
                </a:lnTo>
                <a:lnTo>
                  <a:pt x="165" y="336"/>
                </a:lnTo>
                <a:lnTo>
                  <a:pt x="153" y="336"/>
                </a:lnTo>
                <a:lnTo>
                  <a:pt x="141" y="336"/>
                </a:lnTo>
                <a:lnTo>
                  <a:pt x="134" y="336"/>
                </a:lnTo>
                <a:lnTo>
                  <a:pt x="122" y="336"/>
                </a:lnTo>
                <a:lnTo>
                  <a:pt x="110" y="336"/>
                </a:lnTo>
                <a:lnTo>
                  <a:pt x="104" y="336"/>
                </a:lnTo>
                <a:lnTo>
                  <a:pt x="92" y="336"/>
                </a:lnTo>
                <a:lnTo>
                  <a:pt x="79" y="336"/>
                </a:lnTo>
                <a:lnTo>
                  <a:pt x="73" y="336"/>
                </a:lnTo>
                <a:lnTo>
                  <a:pt x="61" y="336"/>
                </a:lnTo>
                <a:lnTo>
                  <a:pt x="49" y="336"/>
                </a:lnTo>
                <a:lnTo>
                  <a:pt x="43" y="336"/>
                </a:lnTo>
                <a:lnTo>
                  <a:pt x="30" y="336"/>
                </a:lnTo>
                <a:lnTo>
                  <a:pt x="18" y="336"/>
                </a:lnTo>
                <a:lnTo>
                  <a:pt x="12" y="336"/>
                </a:lnTo>
                <a:lnTo>
                  <a:pt x="0" y="336"/>
                </a:lnTo>
                <a:close/>
              </a:path>
            </a:pathLst>
          </a:custGeom>
          <a:solidFill>
            <a:srgbClr val="FFFF00"/>
          </a:solidFill>
          <a:ln w="9525">
            <a:noFill/>
            <a:round/>
            <a:headEnd/>
            <a:tailEnd/>
          </a:ln>
        </p:spPr>
        <p:txBody>
          <a:bodyPr/>
          <a:lstStyle/>
          <a:p>
            <a:endParaRPr lang="en-GB"/>
          </a:p>
        </p:txBody>
      </p:sp>
      <p:sp>
        <p:nvSpPr>
          <p:cNvPr id="312690" name="Freeform 370"/>
          <p:cNvSpPr>
            <a:spLocks/>
          </p:cNvSpPr>
          <p:nvPr/>
        </p:nvSpPr>
        <p:spPr bwMode="auto">
          <a:xfrm>
            <a:off x="1320800" y="4852988"/>
            <a:ext cx="6467475" cy="582612"/>
          </a:xfrm>
          <a:custGeom>
            <a:avLst/>
            <a:gdLst/>
            <a:ahLst/>
            <a:cxnLst>
              <a:cxn ang="0">
                <a:pos x="110" y="367"/>
              </a:cxn>
              <a:cxn ang="0">
                <a:pos x="245" y="367"/>
              </a:cxn>
              <a:cxn ang="0">
                <a:pos x="379" y="367"/>
              </a:cxn>
              <a:cxn ang="0">
                <a:pos x="508" y="367"/>
              </a:cxn>
              <a:cxn ang="0">
                <a:pos x="642" y="361"/>
              </a:cxn>
              <a:cxn ang="0">
                <a:pos x="777" y="354"/>
              </a:cxn>
              <a:cxn ang="0">
                <a:pos x="905" y="348"/>
              </a:cxn>
              <a:cxn ang="0">
                <a:pos x="1040" y="336"/>
              </a:cxn>
              <a:cxn ang="0">
                <a:pos x="1168" y="318"/>
              </a:cxn>
              <a:cxn ang="0">
                <a:pos x="1303" y="306"/>
              </a:cxn>
              <a:cxn ang="0">
                <a:pos x="1437" y="287"/>
              </a:cxn>
              <a:cxn ang="0">
                <a:pos x="1566" y="263"/>
              </a:cxn>
              <a:cxn ang="0">
                <a:pos x="1700" y="190"/>
              </a:cxn>
              <a:cxn ang="0">
                <a:pos x="1835" y="104"/>
              </a:cxn>
              <a:cxn ang="0">
                <a:pos x="1963" y="55"/>
              </a:cxn>
              <a:cxn ang="0">
                <a:pos x="2098" y="0"/>
              </a:cxn>
              <a:cxn ang="0">
                <a:pos x="2233" y="19"/>
              </a:cxn>
              <a:cxn ang="0">
                <a:pos x="2361" y="86"/>
              </a:cxn>
              <a:cxn ang="0">
                <a:pos x="2496" y="159"/>
              </a:cxn>
              <a:cxn ang="0">
                <a:pos x="2630" y="208"/>
              </a:cxn>
              <a:cxn ang="0">
                <a:pos x="2759" y="245"/>
              </a:cxn>
              <a:cxn ang="0">
                <a:pos x="2893" y="275"/>
              </a:cxn>
              <a:cxn ang="0">
                <a:pos x="3028" y="287"/>
              </a:cxn>
              <a:cxn ang="0">
                <a:pos x="3156" y="300"/>
              </a:cxn>
              <a:cxn ang="0">
                <a:pos x="3291" y="306"/>
              </a:cxn>
              <a:cxn ang="0">
                <a:pos x="3419" y="312"/>
              </a:cxn>
              <a:cxn ang="0">
                <a:pos x="3554" y="312"/>
              </a:cxn>
              <a:cxn ang="0">
                <a:pos x="3688" y="312"/>
              </a:cxn>
              <a:cxn ang="0">
                <a:pos x="3817" y="318"/>
              </a:cxn>
              <a:cxn ang="0">
                <a:pos x="3951" y="318"/>
              </a:cxn>
              <a:cxn ang="0">
                <a:pos x="4074" y="336"/>
              </a:cxn>
              <a:cxn ang="0">
                <a:pos x="3939" y="336"/>
              </a:cxn>
              <a:cxn ang="0">
                <a:pos x="3811" y="336"/>
              </a:cxn>
              <a:cxn ang="0">
                <a:pos x="3676" y="330"/>
              </a:cxn>
              <a:cxn ang="0">
                <a:pos x="3542" y="330"/>
              </a:cxn>
              <a:cxn ang="0">
                <a:pos x="3413" y="330"/>
              </a:cxn>
              <a:cxn ang="0">
                <a:pos x="3278" y="324"/>
              </a:cxn>
              <a:cxn ang="0">
                <a:pos x="3144" y="324"/>
              </a:cxn>
              <a:cxn ang="0">
                <a:pos x="3015" y="318"/>
              </a:cxn>
              <a:cxn ang="0">
                <a:pos x="2881" y="306"/>
              </a:cxn>
              <a:cxn ang="0">
                <a:pos x="2752" y="287"/>
              </a:cxn>
              <a:cxn ang="0">
                <a:pos x="2618" y="263"/>
              </a:cxn>
              <a:cxn ang="0">
                <a:pos x="2483" y="214"/>
              </a:cxn>
              <a:cxn ang="0">
                <a:pos x="2355" y="135"/>
              </a:cxn>
              <a:cxn ang="0">
                <a:pos x="2220" y="61"/>
              </a:cxn>
              <a:cxn ang="0">
                <a:pos x="2086" y="31"/>
              </a:cxn>
              <a:cxn ang="0">
                <a:pos x="1957" y="74"/>
              </a:cxn>
              <a:cxn ang="0">
                <a:pos x="1823" y="110"/>
              </a:cxn>
              <a:cxn ang="0">
                <a:pos x="1688" y="196"/>
              </a:cxn>
              <a:cxn ang="0">
                <a:pos x="1560" y="269"/>
              </a:cxn>
              <a:cxn ang="0">
                <a:pos x="1425" y="293"/>
              </a:cxn>
              <a:cxn ang="0">
                <a:pos x="1291" y="306"/>
              </a:cxn>
              <a:cxn ang="0">
                <a:pos x="1162" y="318"/>
              </a:cxn>
              <a:cxn ang="0">
                <a:pos x="1028" y="336"/>
              </a:cxn>
              <a:cxn ang="0">
                <a:pos x="899" y="348"/>
              </a:cxn>
              <a:cxn ang="0">
                <a:pos x="764" y="354"/>
              </a:cxn>
              <a:cxn ang="0">
                <a:pos x="630" y="361"/>
              </a:cxn>
              <a:cxn ang="0">
                <a:pos x="501" y="367"/>
              </a:cxn>
              <a:cxn ang="0">
                <a:pos x="367" y="367"/>
              </a:cxn>
              <a:cxn ang="0">
                <a:pos x="232" y="367"/>
              </a:cxn>
              <a:cxn ang="0">
                <a:pos x="104" y="367"/>
              </a:cxn>
            </a:cxnLst>
            <a:rect l="0" t="0" r="r" b="b"/>
            <a:pathLst>
              <a:path w="4074" h="367">
                <a:moveTo>
                  <a:pt x="0" y="367"/>
                </a:moveTo>
                <a:lnTo>
                  <a:pt x="0" y="367"/>
                </a:lnTo>
                <a:lnTo>
                  <a:pt x="12" y="367"/>
                </a:lnTo>
                <a:lnTo>
                  <a:pt x="18" y="367"/>
                </a:lnTo>
                <a:lnTo>
                  <a:pt x="30" y="367"/>
                </a:lnTo>
                <a:lnTo>
                  <a:pt x="43" y="367"/>
                </a:lnTo>
                <a:lnTo>
                  <a:pt x="49" y="367"/>
                </a:lnTo>
                <a:lnTo>
                  <a:pt x="61" y="367"/>
                </a:lnTo>
                <a:lnTo>
                  <a:pt x="73" y="367"/>
                </a:lnTo>
                <a:lnTo>
                  <a:pt x="79" y="367"/>
                </a:lnTo>
                <a:lnTo>
                  <a:pt x="92" y="367"/>
                </a:lnTo>
                <a:lnTo>
                  <a:pt x="104" y="367"/>
                </a:lnTo>
                <a:lnTo>
                  <a:pt x="110" y="367"/>
                </a:lnTo>
                <a:lnTo>
                  <a:pt x="122" y="367"/>
                </a:lnTo>
                <a:lnTo>
                  <a:pt x="134" y="367"/>
                </a:lnTo>
                <a:lnTo>
                  <a:pt x="141" y="367"/>
                </a:lnTo>
                <a:lnTo>
                  <a:pt x="153" y="367"/>
                </a:lnTo>
                <a:lnTo>
                  <a:pt x="165" y="367"/>
                </a:lnTo>
                <a:lnTo>
                  <a:pt x="171" y="367"/>
                </a:lnTo>
                <a:lnTo>
                  <a:pt x="183" y="367"/>
                </a:lnTo>
                <a:lnTo>
                  <a:pt x="196" y="367"/>
                </a:lnTo>
                <a:lnTo>
                  <a:pt x="202" y="367"/>
                </a:lnTo>
                <a:lnTo>
                  <a:pt x="214" y="367"/>
                </a:lnTo>
                <a:lnTo>
                  <a:pt x="226" y="367"/>
                </a:lnTo>
                <a:lnTo>
                  <a:pt x="232" y="367"/>
                </a:lnTo>
                <a:lnTo>
                  <a:pt x="245" y="367"/>
                </a:lnTo>
                <a:lnTo>
                  <a:pt x="257" y="367"/>
                </a:lnTo>
                <a:lnTo>
                  <a:pt x="263" y="367"/>
                </a:lnTo>
                <a:lnTo>
                  <a:pt x="275" y="367"/>
                </a:lnTo>
                <a:lnTo>
                  <a:pt x="287" y="367"/>
                </a:lnTo>
                <a:lnTo>
                  <a:pt x="293" y="367"/>
                </a:lnTo>
                <a:lnTo>
                  <a:pt x="306" y="367"/>
                </a:lnTo>
                <a:lnTo>
                  <a:pt x="318" y="367"/>
                </a:lnTo>
                <a:lnTo>
                  <a:pt x="324" y="367"/>
                </a:lnTo>
                <a:lnTo>
                  <a:pt x="336" y="367"/>
                </a:lnTo>
                <a:lnTo>
                  <a:pt x="349" y="367"/>
                </a:lnTo>
                <a:lnTo>
                  <a:pt x="355" y="367"/>
                </a:lnTo>
                <a:lnTo>
                  <a:pt x="367" y="367"/>
                </a:lnTo>
                <a:lnTo>
                  <a:pt x="379" y="367"/>
                </a:lnTo>
                <a:lnTo>
                  <a:pt x="385" y="367"/>
                </a:lnTo>
                <a:lnTo>
                  <a:pt x="397" y="367"/>
                </a:lnTo>
                <a:lnTo>
                  <a:pt x="410" y="367"/>
                </a:lnTo>
                <a:lnTo>
                  <a:pt x="416" y="367"/>
                </a:lnTo>
                <a:lnTo>
                  <a:pt x="428" y="367"/>
                </a:lnTo>
                <a:lnTo>
                  <a:pt x="440" y="367"/>
                </a:lnTo>
                <a:lnTo>
                  <a:pt x="446" y="367"/>
                </a:lnTo>
                <a:lnTo>
                  <a:pt x="459" y="367"/>
                </a:lnTo>
                <a:lnTo>
                  <a:pt x="471" y="367"/>
                </a:lnTo>
                <a:lnTo>
                  <a:pt x="477" y="367"/>
                </a:lnTo>
                <a:lnTo>
                  <a:pt x="489" y="367"/>
                </a:lnTo>
                <a:lnTo>
                  <a:pt x="501" y="367"/>
                </a:lnTo>
                <a:lnTo>
                  <a:pt x="508" y="367"/>
                </a:lnTo>
                <a:lnTo>
                  <a:pt x="520" y="367"/>
                </a:lnTo>
                <a:lnTo>
                  <a:pt x="532" y="367"/>
                </a:lnTo>
                <a:lnTo>
                  <a:pt x="538" y="361"/>
                </a:lnTo>
                <a:lnTo>
                  <a:pt x="550" y="361"/>
                </a:lnTo>
                <a:lnTo>
                  <a:pt x="563" y="361"/>
                </a:lnTo>
                <a:lnTo>
                  <a:pt x="569" y="361"/>
                </a:lnTo>
                <a:lnTo>
                  <a:pt x="581" y="361"/>
                </a:lnTo>
                <a:lnTo>
                  <a:pt x="593" y="361"/>
                </a:lnTo>
                <a:lnTo>
                  <a:pt x="599" y="361"/>
                </a:lnTo>
                <a:lnTo>
                  <a:pt x="612" y="361"/>
                </a:lnTo>
                <a:lnTo>
                  <a:pt x="624" y="361"/>
                </a:lnTo>
                <a:lnTo>
                  <a:pt x="630" y="361"/>
                </a:lnTo>
                <a:lnTo>
                  <a:pt x="642" y="361"/>
                </a:lnTo>
                <a:lnTo>
                  <a:pt x="654" y="361"/>
                </a:lnTo>
                <a:lnTo>
                  <a:pt x="661" y="361"/>
                </a:lnTo>
                <a:lnTo>
                  <a:pt x="673" y="361"/>
                </a:lnTo>
                <a:lnTo>
                  <a:pt x="685" y="361"/>
                </a:lnTo>
                <a:lnTo>
                  <a:pt x="691" y="361"/>
                </a:lnTo>
                <a:lnTo>
                  <a:pt x="703" y="361"/>
                </a:lnTo>
                <a:lnTo>
                  <a:pt x="716" y="361"/>
                </a:lnTo>
                <a:lnTo>
                  <a:pt x="722" y="361"/>
                </a:lnTo>
                <a:lnTo>
                  <a:pt x="734" y="354"/>
                </a:lnTo>
                <a:lnTo>
                  <a:pt x="746" y="354"/>
                </a:lnTo>
                <a:lnTo>
                  <a:pt x="752" y="354"/>
                </a:lnTo>
                <a:lnTo>
                  <a:pt x="764" y="354"/>
                </a:lnTo>
                <a:lnTo>
                  <a:pt x="777" y="354"/>
                </a:lnTo>
                <a:lnTo>
                  <a:pt x="783" y="354"/>
                </a:lnTo>
                <a:lnTo>
                  <a:pt x="795" y="354"/>
                </a:lnTo>
                <a:lnTo>
                  <a:pt x="807" y="354"/>
                </a:lnTo>
                <a:lnTo>
                  <a:pt x="813" y="354"/>
                </a:lnTo>
                <a:lnTo>
                  <a:pt x="826" y="354"/>
                </a:lnTo>
                <a:lnTo>
                  <a:pt x="838" y="354"/>
                </a:lnTo>
                <a:lnTo>
                  <a:pt x="844" y="348"/>
                </a:lnTo>
                <a:lnTo>
                  <a:pt x="856" y="348"/>
                </a:lnTo>
                <a:lnTo>
                  <a:pt x="868" y="348"/>
                </a:lnTo>
                <a:lnTo>
                  <a:pt x="875" y="348"/>
                </a:lnTo>
                <a:lnTo>
                  <a:pt x="887" y="348"/>
                </a:lnTo>
                <a:lnTo>
                  <a:pt x="899" y="348"/>
                </a:lnTo>
                <a:lnTo>
                  <a:pt x="905" y="348"/>
                </a:lnTo>
                <a:lnTo>
                  <a:pt x="917" y="348"/>
                </a:lnTo>
                <a:lnTo>
                  <a:pt x="930" y="348"/>
                </a:lnTo>
                <a:lnTo>
                  <a:pt x="936" y="348"/>
                </a:lnTo>
                <a:lnTo>
                  <a:pt x="948" y="348"/>
                </a:lnTo>
                <a:lnTo>
                  <a:pt x="960" y="348"/>
                </a:lnTo>
                <a:lnTo>
                  <a:pt x="966" y="342"/>
                </a:lnTo>
                <a:lnTo>
                  <a:pt x="979" y="342"/>
                </a:lnTo>
                <a:lnTo>
                  <a:pt x="991" y="342"/>
                </a:lnTo>
                <a:lnTo>
                  <a:pt x="997" y="342"/>
                </a:lnTo>
                <a:lnTo>
                  <a:pt x="1009" y="336"/>
                </a:lnTo>
                <a:lnTo>
                  <a:pt x="1021" y="336"/>
                </a:lnTo>
                <a:lnTo>
                  <a:pt x="1028" y="336"/>
                </a:lnTo>
                <a:lnTo>
                  <a:pt x="1040" y="336"/>
                </a:lnTo>
                <a:lnTo>
                  <a:pt x="1046" y="330"/>
                </a:lnTo>
                <a:lnTo>
                  <a:pt x="1058" y="330"/>
                </a:lnTo>
                <a:lnTo>
                  <a:pt x="1070" y="330"/>
                </a:lnTo>
                <a:lnTo>
                  <a:pt x="1076" y="330"/>
                </a:lnTo>
                <a:lnTo>
                  <a:pt x="1089" y="324"/>
                </a:lnTo>
                <a:lnTo>
                  <a:pt x="1101" y="324"/>
                </a:lnTo>
                <a:lnTo>
                  <a:pt x="1107" y="324"/>
                </a:lnTo>
                <a:lnTo>
                  <a:pt x="1119" y="324"/>
                </a:lnTo>
                <a:lnTo>
                  <a:pt x="1131" y="318"/>
                </a:lnTo>
                <a:lnTo>
                  <a:pt x="1138" y="318"/>
                </a:lnTo>
                <a:lnTo>
                  <a:pt x="1150" y="318"/>
                </a:lnTo>
                <a:lnTo>
                  <a:pt x="1162" y="318"/>
                </a:lnTo>
                <a:lnTo>
                  <a:pt x="1168" y="318"/>
                </a:lnTo>
                <a:lnTo>
                  <a:pt x="1180" y="318"/>
                </a:lnTo>
                <a:lnTo>
                  <a:pt x="1193" y="312"/>
                </a:lnTo>
                <a:lnTo>
                  <a:pt x="1199" y="312"/>
                </a:lnTo>
                <a:lnTo>
                  <a:pt x="1211" y="318"/>
                </a:lnTo>
                <a:lnTo>
                  <a:pt x="1223" y="312"/>
                </a:lnTo>
                <a:lnTo>
                  <a:pt x="1229" y="318"/>
                </a:lnTo>
                <a:lnTo>
                  <a:pt x="1242" y="318"/>
                </a:lnTo>
                <a:lnTo>
                  <a:pt x="1254" y="312"/>
                </a:lnTo>
                <a:lnTo>
                  <a:pt x="1260" y="312"/>
                </a:lnTo>
                <a:lnTo>
                  <a:pt x="1272" y="312"/>
                </a:lnTo>
                <a:lnTo>
                  <a:pt x="1284" y="312"/>
                </a:lnTo>
                <a:lnTo>
                  <a:pt x="1291" y="306"/>
                </a:lnTo>
                <a:lnTo>
                  <a:pt x="1303" y="306"/>
                </a:lnTo>
                <a:lnTo>
                  <a:pt x="1315" y="300"/>
                </a:lnTo>
                <a:lnTo>
                  <a:pt x="1321" y="306"/>
                </a:lnTo>
                <a:lnTo>
                  <a:pt x="1333" y="312"/>
                </a:lnTo>
                <a:lnTo>
                  <a:pt x="1346" y="312"/>
                </a:lnTo>
                <a:lnTo>
                  <a:pt x="1352" y="312"/>
                </a:lnTo>
                <a:lnTo>
                  <a:pt x="1364" y="306"/>
                </a:lnTo>
                <a:lnTo>
                  <a:pt x="1376" y="306"/>
                </a:lnTo>
                <a:lnTo>
                  <a:pt x="1382" y="300"/>
                </a:lnTo>
                <a:lnTo>
                  <a:pt x="1395" y="293"/>
                </a:lnTo>
                <a:lnTo>
                  <a:pt x="1407" y="300"/>
                </a:lnTo>
                <a:lnTo>
                  <a:pt x="1413" y="293"/>
                </a:lnTo>
                <a:lnTo>
                  <a:pt x="1425" y="287"/>
                </a:lnTo>
                <a:lnTo>
                  <a:pt x="1437" y="287"/>
                </a:lnTo>
                <a:lnTo>
                  <a:pt x="1443" y="287"/>
                </a:lnTo>
                <a:lnTo>
                  <a:pt x="1456" y="287"/>
                </a:lnTo>
                <a:lnTo>
                  <a:pt x="1468" y="287"/>
                </a:lnTo>
                <a:lnTo>
                  <a:pt x="1474" y="293"/>
                </a:lnTo>
                <a:lnTo>
                  <a:pt x="1486" y="287"/>
                </a:lnTo>
                <a:lnTo>
                  <a:pt x="1499" y="281"/>
                </a:lnTo>
                <a:lnTo>
                  <a:pt x="1505" y="275"/>
                </a:lnTo>
                <a:lnTo>
                  <a:pt x="1517" y="275"/>
                </a:lnTo>
                <a:lnTo>
                  <a:pt x="1529" y="275"/>
                </a:lnTo>
                <a:lnTo>
                  <a:pt x="1535" y="269"/>
                </a:lnTo>
                <a:lnTo>
                  <a:pt x="1547" y="269"/>
                </a:lnTo>
                <a:lnTo>
                  <a:pt x="1560" y="263"/>
                </a:lnTo>
                <a:lnTo>
                  <a:pt x="1566" y="263"/>
                </a:lnTo>
                <a:lnTo>
                  <a:pt x="1578" y="257"/>
                </a:lnTo>
                <a:lnTo>
                  <a:pt x="1590" y="251"/>
                </a:lnTo>
                <a:lnTo>
                  <a:pt x="1596" y="245"/>
                </a:lnTo>
                <a:lnTo>
                  <a:pt x="1609" y="238"/>
                </a:lnTo>
                <a:lnTo>
                  <a:pt x="1621" y="232"/>
                </a:lnTo>
                <a:lnTo>
                  <a:pt x="1627" y="226"/>
                </a:lnTo>
                <a:lnTo>
                  <a:pt x="1639" y="226"/>
                </a:lnTo>
                <a:lnTo>
                  <a:pt x="1651" y="220"/>
                </a:lnTo>
                <a:lnTo>
                  <a:pt x="1658" y="214"/>
                </a:lnTo>
                <a:lnTo>
                  <a:pt x="1670" y="208"/>
                </a:lnTo>
                <a:lnTo>
                  <a:pt x="1682" y="202"/>
                </a:lnTo>
                <a:lnTo>
                  <a:pt x="1688" y="196"/>
                </a:lnTo>
                <a:lnTo>
                  <a:pt x="1700" y="190"/>
                </a:lnTo>
                <a:lnTo>
                  <a:pt x="1713" y="177"/>
                </a:lnTo>
                <a:lnTo>
                  <a:pt x="1719" y="165"/>
                </a:lnTo>
                <a:lnTo>
                  <a:pt x="1731" y="159"/>
                </a:lnTo>
                <a:lnTo>
                  <a:pt x="1743" y="153"/>
                </a:lnTo>
                <a:lnTo>
                  <a:pt x="1749" y="141"/>
                </a:lnTo>
                <a:lnTo>
                  <a:pt x="1762" y="135"/>
                </a:lnTo>
                <a:lnTo>
                  <a:pt x="1774" y="135"/>
                </a:lnTo>
                <a:lnTo>
                  <a:pt x="1780" y="135"/>
                </a:lnTo>
                <a:lnTo>
                  <a:pt x="1792" y="122"/>
                </a:lnTo>
                <a:lnTo>
                  <a:pt x="1804" y="116"/>
                </a:lnTo>
                <a:lnTo>
                  <a:pt x="1810" y="110"/>
                </a:lnTo>
                <a:lnTo>
                  <a:pt x="1823" y="104"/>
                </a:lnTo>
                <a:lnTo>
                  <a:pt x="1835" y="104"/>
                </a:lnTo>
                <a:lnTo>
                  <a:pt x="1841" y="116"/>
                </a:lnTo>
                <a:lnTo>
                  <a:pt x="1853" y="116"/>
                </a:lnTo>
                <a:lnTo>
                  <a:pt x="1866" y="116"/>
                </a:lnTo>
                <a:lnTo>
                  <a:pt x="1872" y="104"/>
                </a:lnTo>
                <a:lnTo>
                  <a:pt x="1884" y="98"/>
                </a:lnTo>
                <a:lnTo>
                  <a:pt x="1896" y="92"/>
                </a:lnTo>
                <a:lnTo>
                  <a:pt x="1902" y="86"/>
                </a:lnTo>
                <a:lnTo>
                  <a:pt x="1914" y="74"/>
                </a:lnTo>
                <a:lnTo>
                  <a:pt x="1927" y="74"/>
                </a:lnTo>
                <a:lnTo>
                  <a:pt x="1933" y="67"/>
                </a:lnTo>
                <a:lnTo>
                  <a:pt x="1945" y="61"/>
                </a:lnTo>
                <a:lnTo>
                  <a:pt x="1957" y="61"/>
                </a:lnTo>
                <a:lnTo>
                  <a:pt x="1963" y="55"/>
                </a:lnTo>
                <a:lnTo>
                  <a:pt x="1976" y="55"/>
                </a:lnTo>
                <a:lnTo>
                  <a:pt x="1988" y="49"/>
                </a:lnTo>
                <a:lnTo>
                  <a:pt x="1994" y="43"/>
                </a:lnTo>
                <a:lnTo>
                  <a:pt x="2006" y="37"/>
                </a:lnTo>
                <a:lnTo>
                  <a:pt x="2018" y="31"/>
                </a:lnTo>
                <a:lnTo>
                  <a:pt x="2025" y="19"/>
                </a:lnTo>
                <a:lnTo>
                  <a:pt x="2037" y="12"/>
                </a:lnTo>
                <a:lnTo>
                  <a:pt x="2049" y="12"/>
                </a:lnTo>
                <a:lnTo>
                  <a:pt x="2055" y="6"/>
                </a:lnTo>
                <a:lnTo>
                  <a:pt x="2067" y="6"/>
                </a:lnTo>
                <a:lnTo>
                  <a:pt x="2080" y="0"/>
                </a:lnTo>
                <a:lnTo>
                  <a:pt x="2086" y="0"/>
                </a:lnTo>
                <a:lnTo>
                  <a:pt x="2098" y="0"/>
                </a:lnTo>
                <a:lnTo>
                  <a:pt x="2110" y="0"/>
                </a:lnTo>
                <a:lnTo>
                  <a:pt x="2116" y="0"/>
                </a:lnTo>
                <a:lnTo>
                  <a:pt x="2129" y="0"/>
                </a:lnTo>
                <a:lnTo>
                  <a:pt x="2141" y="0"/>
                </a:lnTo>
                <a:lnTo>
                  <a:pt x="2147" y="0"/>
                </a:lnTo>
                <a:lnTo>
                  <a:pt x="2159" y="0"/>
                </a:lnTo>
                <a:lnTo>
                  <a:pt x="2171" y="6"/>
                </a:lnTo>
                <a:lnTo>
                  <a:pt x="2177" y="6"/>
                </a:lnTo>
                <a:lnTo>
                  <a:pt x="2190" y="6"/>
                </a:lnTo>
                <a:lnTo>
                  <a:pt x="2202" y="12"/>
                </a:lnTo>
                <a:lnTo>
                  <a:pt x="2208" y="12"/>
                </a:lnTo>
                <a:lnTo>
                  <a:pt x="2220" y="19"/>
                </a:lnTo>
                <a:lnTo>
                  <a:pt x="2233" y="19"/>
                </a:lnTo>
                <a:lnTo>
                  <a:pt x="2239" y="25"/>
                </a:lnTo>
                <a:lnTo>
                  <a:pt x="2251" y="31"/>
                </a:lnTo>
                <a:lnTo>
                  <a:pt x="2263" y="31"/>
                </a:lnTo>
                <a:lnTo>
                  <a:pt x="2269" y="37"/>
                </a:lnTo>
                <a:lnTo>
                  <a:pt x="2281" y="43"/>
                </a:lnTo>
                <a:lnTo>
                  <a:pt x="2294" y="49"/>
                </a:lnTo>
                <a:lnTo>
                  <a:pt x="2300" y="49"/>
                </a:lnTo>
                <a:lnTo>
                  <a:pt x="2312" y="55"/>
                </a:lnTo>
                <a:lnTo>
                  <a:pt x="2324" y="61"/>
                </a:lnTo>
                <a:lnTo>
                  <a:pt x="2330" y="67"/>
                </a:lnTo>
                <a:lnTo>
                  <a:pt x="2343" y="74"/>
                </a:lnTo>
                <a:lnTo>
                  <a:pt x="2355" y="80"/>
                </a:lnTo>
                <a:lnTo>
                  <a:pt x="2361" y="86"/>
                </a:lnTo>
                <a:lnTo>
                  <a:pt x="2373" y="92"/>
                </a:lnTo>
                <a:lnTo>
                  <a:pt x="2385" y="98"/>
                </a:lnTo>
                <a:lnTo>
                  <a:pt x="2392" y="98"/>
                </a:lnTo>
                <a:lnTo>
                  <a:pt x="2404" y="104"/>
                </a:lnTo>
                <a:lnTo>
                  <a:pt x="2416" y="110"/>
                </a:lnTo>
                <a:lnTo>
                  <a:pt x="2422" y="116"/>
                </a:lnTo>
                <a:lnTo>
                  <a:pt x="2434" y="122"/>
                </a:lnTo>
                <a:lnTo>
                  <a:pt x="2447" y="128"/>
                </a:lnTo>
                <a:lnTo>
                  <a:pt x="2453" y="135"/>
                </a:lnTo>
                <a:lnTo>
                  <a:pt x="2465" y="141"/>
                </a:lnTo>
                <a:lnTo>
                  <a:pt x="2477" y="147"/>
                </a:lnTo>
                <a:lnTo>
                  <a:pt x="2483" y="153"/>
                </a:lnTo>
                <a:lnTo>
                  <a:pt x="2496" y="159"/>
                </a:lnTo>
                <a:lnTo>
                  <a:pt x="2508" y="165"/>
                </a:lnTo>
                <a:lnTo>
                  <a:pt x="2514" y="171"/>
                </a:lnTo>
                <a:lnTo>
                  <a:pt x="2526" y="171"/>
                </a:lnTo>
                <a:lnTo>
                  <a:pt x="2538" y="177"/>
                </a:lnTo>
                <a:lnTo>
                  <a:pt x="2544" y="183"/>
                </a:lnTo>
                <a:lnTo>
                  <a:pt x="2557" y="190"/>
                </a:lnTo>
                <a:lnTo>
                  <a:pt x="2569" y="190"/>
                </a:lnTo>
                <a:lnTo>
                  <a:pt x="2575" y="196"/>
                </a:lnTo>
                <a:lnTo>
                  <a:pt x="2587" y="196"/>
                </a:lnTo>
                <a:lnTo>
                  <a:pt x="2600" y="202"/>
                </a:lnTo>
                <a:lnTo>
                  <a:pt x="2606" y="202"/>
                </a:lnTo>
                <a:lnTo>
                  <a:pt x="2618" y="208"/>
                </a:lnTo>
                <a:lnTo>
                  <a:pt x="2630" y="208"/>
                </a:lnTo>
                <a:lnTo>
                  <a:pt x="2636" y="214"/>
                </a:lnTo>
                <a:lnTo>
                  <a:pt x="2648" y="214"/>
                </a:lnTo>
                <a:lnTo>
                  <a:pt x="2661" y="220"/>
                </a:lnTo>
                <a:lnTo>
                  <a:pt x="2667" y="220"/>
                </a:lnTo>
                <a:lnTo>
                  <a:pt x="2679" y="226"/>
                </a:lnTo>
                <a:lnTo>
                  <a:pt x="2691" y="226"/>
                </a:lnTo>
                <a:lnTo>
                  <a:pt x="2697" y="232"/>
                </a:lnTo>
                <a:lnTo>
                  <a:pt x="2710" y="232"/>
                </a:lnTo>
                <a:lnTo>
                  <a:pt x="2722" y="238"/>
                </a:lnTo>
                <a:lnTo>
                  <a:pt x="2728" y="238"/>
                </a:lnTo>
                <a:lnTo>
                  <a:pt x="2740" y="245"/>
                </a:lnTo>
                <a:lnTo>
                  <a:pt x="2752" y="245"/>
                </a:lnTo>
                <a:lnTo>
                  <a:pt x="2759" y="245"/>
                </a:lnTo>
                <a:lnTo>
                  <a:pt x="2771" y="251"/>
                </a:lnTo>
                <a:lnTo>
                  <a:pt x="2783" y="251"/>
                </a:lnTo>
                <a:lnTo>
                  <a:pt x="2789" y="257"/>
                </a:lnTo>
                <a:lnTo>
                  <a:pt x="2801" y="257"/>
                </a:lnTo>
                <a:lnTo>
                  <a:pt x="2814" y="257"/>
                </a:lnTo>
                <a:lnTo>
                  <a:pt x="2820" y="263"/>
                </a:lnTo>
                <a:lnTo>
                  <a:pt x="2832" y="263"/>
                </a:lnTo>
                <a:lnTo>
                  <a:pt x="2844" y="263"/>
                </a:lnTo>
                <a:lnTo>
                  <a:pt x="2850" y="269"/>
                </a:lnTo>
                <a:lnTo>
                  <a:pt x="2863" y="269"/>
                </a:lnTo>
                <a:lnTo>
                  <a:pt x="2875" y="269"/>
                </a:lnTo>
                <a:lnTo>
                  <a:pt x="2881" y="275"/>
                </a:lnTo>
                <a:lnTo>
                  <a:pt x="2893" y="275"/>
                </a:lnTo>
                <a:lnTo>
                  <a:pt x="2905" y="275"/>
                </a:lnTo>
                <a:lnTo>
                  <a:pt x="2911" y="275"/>
                </a:lnTo>
                <a:lnTo>
                  <a:pt x="2924" y="281"/>
                </a:lnTo>
                <a:lnTo>
                  <a:pt x="2936" y="281"/>
                </a:lnTo>
                <a:lnTo>
                  <a:pt x="2942" y="281"/>
                </a:lnTo>
                <a:lnTo>
                  <a:pt x="2954" y="281"/>
                </a:lnTo>
                <a:lnTo>
                  <a:pt x="2967" y="281"/>
                </a:lnTo>
                <a:lnTo>
                  <a:pt x="2973" y="287"/>
                </a:lnTo>
                <a:lnTo>
                  <a:pt x="2985" y="287"/>
                </a:lnTo>
                <a:lnTo>
                  <a:pt x="2997" y="287"/>
                </a:lnTo>
                <a:lnTo>
                  <a:pt x="3003" y="287"/>
                </a:lnTo>
                <a:lnTo>
                  <a:pt x="3015" y="287"/>
                </a:lnTo>
                <a:lnTo>
                  <a:pt x="3028" y="287"/>
                </a:lnTo>
                <a:lnTo>
                  <a:pt x="3034" y="293"/>
                </a:lnTo>
                <a:lnTo>
                  <a:pt x="3046" y="293"/>
                </a:lnTo>
                <a:lnTo>
                  <a:pt x="3058" y="293"/>
                </a:lnTo>
                <a:lnTo>
                  <a:pt x="3064" y="293"/>
                </a:lnTo>
                <a:lnTo>
                  <a:pt x="3077" y="293"/>
                </a:lnTo>
                <a:lnTo>
                  <a:pt x="3083" y="293"/>
                </a:lnTo>
                <a:lnTo>
                  <a:pt x="3095" y="293"/>
                </a:lnTo>
                <a:lnTo>
                  <a:pt x="3107" y="293"/>
                </a:lnTo>
                <a:lnTo>
                  <a:pt x="3113" y="300"/>
                </a:lnTo>
                <a:lnTo>
                  <a:pt x="3126" y="300"/>
                </a:lnTo>
                <a:lnTo>
                  <a:pt x="3138" y="300"/>
                </a:lnTo>
                <a:lnTo>
                  <a:pt x="3144" y="300"/>
                </a:lnTo>
                <a:lnTo>
                  <a:pt x="3156" y="300"/>
                </a:lnTo>
                <a:lnTo>
                  <a:pt x="3168" y="300"/>
                </a:lnTo>
                <a:lnTo>
                  <a:pt x="3175" y="300"/>
                </a:lnTo>
                <a:lnTo>
                  <a:pt x="3187" y="300"/>
                </a:lnTo>
                <a:lnTo>
                  <a:pt x="3199" y="300"/>
                </a:lnTo>
                <a:lnTo>
                  <a:pt x="3205" y="300"/>
                </a:lnTo>
                <a:lnTo>
                  <a:pt x="3217" y="300"/>
                </a:lnTo>
                <a:lnTo>
                  <a:pt x="3230" y="300"/>
                </a:lnTo>
                <a:lnTo>
                  <a:pt x="3236" y="306"/>
                </a:lnTo>
                <a:lnTo>
                  <a:pt x="3248" y="306"/>
                </a:lnTo>
                <a:lnTo>
                  <a:pt x="3260" y="306"/>
                </a:lnTo>
                <a:lnTo>
                  <a:pt x="3266" y="306"/>
                </a:lnTo>
                <a:lnTo>
                  <a:pt x="3278" y="306"/>
                </a:lnTo>
                <a:lnTo>
                  <a:pt x="3291" y="306"/>
                </a:lnTo>
                <a:lnTo>
                  <a:pt x="3297" y="306"/>
                </a:lnTo>
                <a:lnTo>
                  <a:pt x="3309" y="306"/>
                </a:lnTo>
                <a:lnTo>
                  <a:pt x="3321" y="306"/>
                </a:lnTo>
                <a:lnTo>
                  <a:pt x="3327" y="306"/>
                </a:lnTo>
                <a:lnTo>
                  <a:pt x="3340" y="306"/>
                </a:lnTo>
                <a:lnTo>
                  <a:pt x="3352" y="306"/>
                </a:lnTo>
                <a:lnTo>
                  <a:pt x="3358" y="306"/>
                </a:lnTo>
                <a:lnTo>
                  <a:pt x="3370" y="306"/>
                </a:lnTo>
                <a:lnTo>
                  <a:pt x="3382" y="306"/>
                </a:lnTo>
                <a:lnTo>
                  <a:pt x="3389" y="306"/>
                </a:lnTo>
                <a:lnTo>
                  <a:pt x="3401" y="312"/>
                </a:lnTo>
                <a:lnTo>
                  <a:pt x="3413" y="312"/>
                </a:lnTo>
                <a:lnTo>
                  <a:pt x="3419" y="312"/>
                </a:lnTo>
                <a:lnTo>
                  <a:pt x="3431" y="312"/>
                </a:lnTo>
                <a:lnTo>
                  <a:pt x="3444" y="312"/>
                </a:lnTo>
                <a:lnTo>
                  <a:pt x="3450" y="312"/>
                </a:lnTo>
                <a:lnTo>
                  <a:pt x="3462" y="312"/>
                </a:lnTo>
                <a:lnTo>
                  <a:pt x="3474" y="312"/>
                </a:lnTo>
                <a:lnTo>
                  <a:pt x="3480" y="312"/>
                </a:lnTo>
                <a:lnTo>
                  <a:pt x="3493" y="312"/>
                </a:lnTo>
                <a:lnTo>
                  <a:pt x="3505" y="312"/>
                </a:lnTo>
                <a:lnTo>
                  <a:pt x="3511" y="312"/>
                </a:lnTo>
                <a:lnTo>
                  <a:pt x="3523" y="312"/>
                </a:lnTo>
                <a:lnTo>
                  <a:pt x="3535" y="312"/>
                </a:lnTo>
                <a:lnTo>
                  <a:pt x="3542" y="312"/>
                </a:lnTo>
                <a:lnTo>
                  <a:pt x="3554" y="312"/>
                </a:lnTo>
                <a:lnTo>
                  <a:pt x="3566" y="312"/>
                </a:lnTo>
                <a:lnTo>
                  <a:pt x="3572" y="312"/>
                </a:lnTo>
                <a:lnTo>
                  <a:pt x="3584" y="312"/>
                </a:lnTo>
                <a:lnTo>
                  <a:pt x="3597" y="312"/>
                </a:lnTo>
                <a:lnTo>
                  <a:pt x="3603" y="312"/>
                </a:lnTo>
                <a:lnTo>
                  <a:pt x="3615" y="312"/>
                </a:lnTo>
                <a:lnTo>
                  <a:pt x="3627" y="312"/>
                </a:lnTo>
                <a:lnTo>
                  <a:pt x="3633" y="312"/>
                </a:lnTo>
                <a:lnTo>
                  <a:pt x="3645" y="312"/>
                </a:lnTo>
                <a:lnTo>
                  <a:pt x="3658" y="312"/>
                </a:lnTo>
                <a:lnTo>
                  <a:pt x="3664" y="312"/>
                </a:lnTo>
                <a:lnTo>
                  <a:pt x="3676" y="312"/>
                </a:lnTo>
                <a:lnTo>
                  <a:pt x="3688" y="312"/>
                </a:lnTo>
                <a:lnTo>
                  <a:pt x="3694" y="318"/>
                </a:lnTo>
                <a:lnTo>
                  <a:pt x="3707" y="318"/>
                </a:lnTo>
                <a:lnTo>
                  <a:pt x="3719" y="318"/>
                </a:lnTo>
                <a:lnTo>
                  <a:pt x="3725" y="318"/>
                </a:lnTo>
                <a:lnTo>
                  <a:pt x="3737" y="318"/>
                </a:lnTo>
                <a:lnTo>
                  <a:pt x="3749" y="318"/>
                </a:lnTo>
                <a:lnTo>
                  <a:pt x="3756" y="318"/>
                </a:lnTo>
                <a:lnTo>
                  <a:pt x="3768" y="318"/>
                </a:lnTo>
                <a:lnTo>
                  <a:pt x="3780" y="318"/>
                </a:lnTo>
                <a:lnTo>
                  <a:pt x="3786" y="318"/>
                </a:lnTo>
                <a:lnTo>
                  <a:pt x="3798" y="318"/>
                </a:lnTo>
                <a:lnTo>
                  <a:pt x="3811" y="318"/>
                </a:lnTo>
                <a:lnTo>
                  <a:pt x="3817" y="318"/>
                </a:lnTo>
                <a:lnTo>
                  <a:pt x="3829" y="318"/>
                </a:lnTo>
                <a:lnTo>
                  <a:pt x="3841" y="318"/>
                </a:lnTo>
                <a:lnTo>
                  <a:pt x="3847" y="318"/>
                </a:lnTo>
                <a:lnTo>
                  <a:pt x="3860" y="318"/>
                </a:lnTo>
                <a:lnTo>
                  <a:pt x="3872" y="318"/>
                </a:lnTo>
                <a:lnTo>
                  <a:pt x="3878" y="318"/>
                </a:lnTo>
                <a:lnTo>
                  <a:pt x="3890" y="318"/>
                </a:lnTo>
                <a:lnTo>
                  <a:pt x="3902" y="318"/>
                </a:lnTo>
                <a:lnTo>
                  <a:pt x="3909" y="318"/>
                </a:lnTo>
                <a:lnTo>
                  <a:pt x="3921" y="318"/>
                </a:lnTo>
                <a:lnTo>
                  <a:pt x="3933" y="318"/>
                </a:lnTo>
                <a:lnTo>
                  <a:pt x="3939" y="318"/>
                </a:lnTo>
                <a:lnTo>
                  <a:pt x="3951" y="318"/>
                </a:lnTo>
                <a:lnTo>
                  <a:pt x="3964" y="318"/>
                </a:lnTo>
                <a:lnTo>
                  <a:pt x="3970" y="318"/>
                </a:lnTo>
                <a:lnTo>
                  <a:pt x="3982" y="318"/>
                </a:lnTo>
                <a:lnTo>
                  <a:pt x="3994" y="318"/>
                </a:lnTo>
                <a:lnTo>
                  <a:pt x="4000" y="318"/>
                </a:lnTo>
                <a:lnTo>
                  <a:pt x="4013" y="318"/>
                </a:lnTo>
                <a:lnTo>
                  <a:pt x="4025" y="318"/>
                </a:lnTo>
                <a:lnTo>
                  <a:pt x="4031" y="318"/>
                </a:lnTo>
                <a:lnTo>
                  <a:pt x="4043" y="318"/>
                </a:lnTo>
                <a:lnTo>
                  <a:pt x="4055" y="318"/>
                </a:lnTo>
                <a:lnTo>
                  <a:pt x="4061" y="318"/>
                </a:lnTo>
                <a:lnTo>
                  <a:pt x="4074" y="318"/>
                </a:lnTo>
                <a:lnTo>
                  <a:pt x="4074" y="336"/>
                </a:lnTo>
                <a:lnTo>
                  <a:pt x="4061" y="336"/>
                </a:lnTo>
                <a:lnTo>
                  <a:pt x="4055" y="336"/>
                </a:lnTo>
                <a:lnTo>
                  <a:pt x="4043" y="336"/>
                </a:lnTo>
                <a:lnTo>
                  <a:pt x="4031" y="336"/>
                </a:lnTo>
                <a:lnTo>
                  <a:pt x="4025" y="336"/>
                </a:lnTo>
                <a:lnTo>
                  <a:pt x="4013" y="336"/>
                </a:lnTo>
                <a:lnTo>
                  <a:pt x="4000" y="336"/>
                </a:lnTo>
                <a:lnTo>
                  <a:pt x="3994" y="336"/>
                </a:lnTo>
                <a:lnTo>
                  <a:pt x="3982" y="336"/>
                </a:lnTo>
                <a:lnTo>
                  <a:pt x="3970" y="336"/>
                </a:lnTo>
                <a:lnTo>
                  <a:pt x="3964" y="336"/>
                </a:lnTo>
                <a:lnTo>
                  <a:pt x="3951" y="336"/>
                </a:lnTo>
                <a:lnTo>
                  <a:pt x="3939" y="336"/>
                </a:lnTo>
                <a:lnTo>
                  <a:pt x="3933" y="336"/>
                </a:lnTo>
                <a:lnTo>
                  <a:pt x="3921" y="336"/>
                </a:lnTo>
                <a:lnTo>
                  <a:pt x="3909" y="336"/>
                </a:lnTo>
                <a:lnTo>
                  <a:pt x="3902" y="336"/>
                </a:lnTo>
                <a:lnTo>
                  <a:pt x="3890" y="336"/>
                </a:lnTo>
                <a:lnTo>
                  <a:pt x="3878" y="336"/>
                </a:lnTo>
                <a:lnTo>
                  <a:pt x="3872" y="336"/>
                </a:lnTo>
                <a:lnTo>
                  <a:pt x="3860" y="336"/>
                </a:lnTo>
                <a:lnTo>
                  <a:pt x="3847" y="336"/>
                </a:lnTo>
                <a:lnTo>
                  <a:pt x="3841" y="336"/>
                </a:lnTo>
                <a:lnTo>
                  <a:pt x="3829" y="336"/>
                </a:lnTo>
                <a:lnTo>
                  <a:pt x="3817" y="336"/>
                </a:lnTo>
                <a:lnTo>
                  <a:pt x="3811" y="336"/>
                </a:lnTo>
                <a:lnTo>
                  <a:pt x="3798" y="336"/>
                </a:lnTo>
                <a:lnTo>
                  <a:pt x="3786" y="330"/>
                </a:lnTo>
                <a:lnTo>
                  <a:pt x="3780" y="330"/>
                </a:lnTo>
                <a:lnTo>
                  <a:pt x="3768" y="330"/>
                </a:lnTo>
                <a:lnTo>
                  <a:pt x="3756" y="330"/>
                </a:lnTo>
                <a:lnTo>
                  <a:pt x="3749" y="330"/>
                </a:lnTo>
                <a:lnTo>
                  <a:pt x="3737" y="330"/>
                </a:lnTo>
                <a:lnTo>
                  <a:pt x="3725" y="330"/>
                </a:lnTo>
                <a:lnTo>
                  <a:pt x="3719" y="330"/>
                </a:lnTo>
                <a:lnTo>
                  <a:pt x="3707" y="330"/>
                </a:lnTo>
                <a:lnTo>
                  <a:pt x="3694" y="330"/>
                </a:lnTo>
                <a:lnTo>
                  <a:pt x="3688" y="330"/>
                </a:lnTo>
                <a:lnTo>
                  <a:pt x="3676" y="330"/>
                </a:lnTo>
                <a:lnTo>
                  <a:pt x="3664" y="330"/>
                </a:lnTo>
                <a:lnTo>
                  <a:pt x="3658" y="330"/>
                </a:lnTo>
                <a:lnTo>
                  <a:pt x="3645" y="330"/>
                </a:lnTo>
                <a:lnTo>
                  <a:pt x="3633" y="330"/>
                </a:lnTo>
                <a:lnTo>
                  <a:pt x="3627" y="330"/>
                </a:lnTo>
                <a:lnTo>
                  <a:pt x="3615" y="330"/>
                </a:lnTo>
                <a:lnTo>
                  <a:pt x="3603" y="330"/>
                </a:lnTo>
                <a:lnTo>
                  <a:pt x="3597" y="330"/>
                </a:lnTo>
                <a:lnTo>
                  <a:pt x="3584" y="330"/>
                </a:lnTo>
                <a:lnTo>
                  <a:pt x="3572" y="330"/>
                </a:lnTo>
                <a:lnTo>
                  <a:pt x="3566" y="330"/>
                </a:lnTo>
                <a:lnTo>
                  <a:pt x="3554" y="330"/>
                </a:lnTo>
                <a:lnTo>
                  <a:pt x="3542" y="330"/>
                </a:lnTo>
                <a:lnTo>
                  <a:pt x="3535" y="330"/>
                </a:lnTo>
                <a:lnTo>
                  <a:pt x="3523" y="330"/>
                </a:lnTo>
                <a:lnTo>
                  <a:pt x="3511" y="330"/>
                </a:lnTo>
                <a:lnTo>
                  <a:pt x="3505" y="330"/>
                </a:lnTo>
                <a:lnTo>
                  <a:pt x="3493" y="330"/>
                </a:lnTo>
                <a:lnTo>
                  <a:pt x="3480" y="330"/>
                </a:lnTo>
                <a:lnTo>
                  <a:pt x="3474" y="330"/>
                </a:lnTo>
                <a:lnTo>
                  <a:pt x="3462" y="330"/>
                </a:lnTo>
                <a:lnTo>
                  <a:pt x="3450" y="330"/>
                </a:lnTo>
                <a:lnTo>
                  <a:pt x="3444" y="330"/>
                </a:lnTo>
                <a:lnTo>
                  <a:pt x="3431" y="330"/>
                </a:lnTo>
                <a:lnTo>
                  <a:pt x="3419" y="330"/>
                </a:lnTo>
                <a:lnTo>
                  <a:pt x="3413" y="330"/>
                </a:lnTo>
                <a:lnTo>
                  <a:pt x="3401" y="330"/>
                </a:lnTo>
                <a:lnTo>
                  <a:pt x="3389" y="330"/>
                </a:lnTo>
                <a:lnTo>
                  <a:pt x="3382" y="330"/>
                </a:lnTo>
                <a:lnTo>
                  <a:pt x="3370" y="330"/>
                </a:lnTo>
                <a:lnTo>
                  <a:pt x="3358" y="330"/>
                </a:lnTo>
                <a:lnTo>
                  <a:pt x="3352" y="330"/>
                </a:lnTo>
                <a:lnTo>
                  <a:pt x="3340" y="330"/>
                </a:lnTo>
                <a:lnTo>
                  <a:pt x="3327" y="324"/>
                </a:lnTo>
                <a:lnTo>
                  <a:pt x="3321" y="324"/>
                </a:lnTo>
                <a:lnTo>
                  <a:pt x="3309" y="324"/>
                </a:lnTo>
                <a:lnTo>
                  <a:pt x="3297" y="324"/>
                </a:lnTo>
                <a:lnTo>
                  <a:pt x="3291" y="324"/>
                </a:lnTo>
                <a:lnTo>
                  <a:pt x="3278" y="324"/>
                </a:lnTo>
                <a:lnTo>
                  <a:pt x="3266" y="324"/>
                </a:lnTo>
                <a:lnTo>
                  <a:pt x="3260" y="324"/>
                </a:lnTo>
                <a:lnTo>
                  <a:pt x="3248" y="324"/>
                </a:lnTo>
                <a:lnTo>
                  <a:pt x="3236" y="324"/>
                </a:lnTo>
                <a:lnTo>
                  <a:pt x="3230" y="324"/>
                </a:lnTo>
                <a:lnTo>
                  <a:pt x="3217" y="324"/>
                </a:lnTo>
                <a:lnTo>
                  <a:pt x="3205" y="324"/>
                </a:lnTo>
                <a:lnTo>
                  <a:pt x="3199" y="324"/>
                </a:lnTo>
                <a:lnTo>
                  <a:pt x="3187" y="324"/>
                </a:lnTo>
                <a:lnTo>
                  <a:pt x="3175" y="324"/>
                </a:lnTo>
                <a:lnTo>
                  <a:pt x="3168" y="324"/>
                </a:lnTo>
                <a:lnTo>
                  <a:pt x="3156" y="324"/>
                </a:lnTo>
                <a:lnTo>
                  <a:pt x="3144" y="324"/>
                </a:lnTo>
                <a:lnTo>
                  <a:pt x="3138" y="324"/>
                </a:lnTo>
                <a:lnTo>
                  <a:pt x="3126" y="318"/>
                </a:lnTo>
                <a:lnTo>
                  <a:pt x="3113" y="318"/>
                </a:lnTo>
                <a:lnTo>
                  <a:pt x="3107" y="318"/>
                </a:lnTo>
                <a:lnTo>
                  <a:pt x="3095" y="318"/>
                </a:lnTo>
                <a:lnTo>
                  <a:pt x="3083" y="318"/>
                </a:lnTo>
                <a:lnTo>
                  <a:pt x="3077" y="318"/>
                </a:lnTo>
                <a:lnTo>
                  <a:pt x="3064" y="318"/>
                </a:lnTo>
                <a:lnTo>
                  <a:pt x="3058" y="318"/>
                </a:lnTo>
                <a:lnTo>
                  <a:pt x="3046" y="318"/>
                </a:lnTo>
                <a:lnTo>
                  <a:pt x="3034" y="318"/>
                </a:lnTo>
                <a:lnTo>
                  <a:pt x="3028" y="318"/>
                </a:lnTo>
                <a:lnTo>
                  <a:pt x="3015" y="318"/>
                </a:lnTo>
                <a:lnTo>
                  <a:pt x="3003" y="318"/>
                </a:lnTo>
                <a:lnTo>
                  <a:pt x="2997" y="312"/>
                </a:lnTo>
                <a:lnTo>
                  <a:pt x="2985" y="312"/>
                </a:lnTo>
                <a:lnTo>
                  <a:pt x="2973" y="312"/>
                </a:lnTo>
                <a:lnTo>
                  <a:pt x="2967" y="312"/>
                </a:lnTo>
                <a:lnTo>
                  <a:pt x="2954" y="312"/>
                </a:lnTo>
                <a:lnTo>
                  <a:pt x="2942" y="312"/>
                </a:lnTo>
                <a:lnTo>
                  <a:pt x="2936" y="312"/>
                </a:lnTo>
                <a:lnTo>
                  <a:pt x="2924" y="306"/>
                </a:lnTo>
                <a:lnTo>
                  <a:pt x="2911" y="306"/>
                </a:lnTo>
                <a:lnTo>
                  <a:pt x="2905" y="306"/>
                </a:lnTo>
                <a:lnTo>
                  <a:pt x="2893" y="306"/>
                </a:lnTo>
                <a:lnTo>
                  <a:pt x="2881" y="306"/>
                </a:lnTo>
                <a:lnTo>
                  <a:pt x="2875" y="306"/>
                </a:lnTo>
                <a:lnTo>
                  <a:pt x="2863" y="300"/>
                </a:lnTo>
                <a:lnTo>
                  <a:pt x="2850" y="300"/>
                </a:lnTo>
                <a:lnTo>
                  <a:pt x="2844" y="300"/>
                </a:lnTo>
                <a:lnTo>
                  <a:pt x="2832" y="300"/>
                </a:lnTo>
                <a:lnTo>
                  <a:pt x="2820" y="300"/>
                </a:lnTo>
                <a:lnTo>
                  <a:pt x="2814" y="293"/>
                </a:lnTo>
                <a:lnTo>
                  <a:pt x="2801" y="293"/>
                </a:lnTo>
                <a:lnTo>
                  <a:pt x="2789" y="293"/>
                </a:lnTo>
                <a:lnTo>
                  <a:pt x="2783" y="293"/>
                </a:lnTo>
                <a:lnTo>
                  <a:pt x="2771" y="287"/>
                </a:lnTo>
                <a:lnTo>
                  <a:pt x="2759" y="287"/>
                </a:lnTo>
                <a:lnTo>
                  <a:pt x="2752" y="287"/>
                </a:lnTo>
                <a:lnTo>
                  <a:pt x="2740" y="281"/>
                </a:lnTo>
                <a:lnTo>
                  <a:pt x="2728" y="281"/>
                </a:lnTo>
                <a:lnTo>
                  <a:pt x="2722" y="281"/>
                </a:lnTo>
                <a:lnTo>
                  <a:pt x="2710" y="281"/>
                </a:lnTo>
                <a:lnTo>
                  <a:pt x="2697" y="275"/>
                </a:lnTo>
                <a:lnTo>
                  <a:pt x="2691" y="275"/>
                </a:lnTo>
                <a:lnTo>
                  <a:pt x="2679" y="275"/>
                </a:lnTo>
                <a:lnTo>
                  <a:pt x="2667" y="269"/>
                </a:lnTo>
                <a:lnTo>
                  <a:pt x="2661" y="269"/>
                </a:lnTo>
                <a:lnTo>
                  <a:pt x="2648" y="269"/>
                </a:lnTo>
                <a:lnTo>
                  <a:pt x="2636" y="263"/>
                </a:lnTo>
                <a:lnTo>
                  <a:pt x="2630" y="263"/>
                </a:lnTo>
                <a:lnTo>
                  <a:pt x="2618" y="263"/>
                </a:lnTo>
                <a:lnTo>
                  <a:pt x="2606" y="257"/>
                </a:lnTo>
                <a:lnTo>
                  <a:pt x="2600" y="257"/>
                </a:lnTo>
                <a:lnTo>
                  <a:pt x="2587" y="257"/>
                </a:lnTo>
                <a:lnTo>
                  <a:pt x="2575" y="251"/>
                </a:lnTo>
                <a:lnTo>
                  <a:pt x="2569" y="251"/>
                </a:lnTo>
                <a:lnTo>
                  <a:pt x="2557" y="251"/>
                </a:lnTo>
                <a:lnTo>
                  <a:pt x="2544" y="245"/>
                </a:lnTo>
                <a:lnTo>
                  <a:pt x="2538" y="238"/>
                </a:lnTo>
                <a:lnTo>
                  <a:pt x="2526" y="238"/>
                </a:lnTo>
                <a:lnTo>
                  <a:pt x="2514" y="232"/>
                </a:lnTo>
                <a:lnTo>
                  <a:pt x="2508" y="226"/>
                </a:lnTo>
                <a:lnTo>
                  <a:pt x="2496" y="220"/>
                </a:lnTo>
                <a:lnTo>
                  <a:pt x="2483" y="214"/>
                </a:lnTo>
                <a:lnTo>
                  <a:pt x="2477" y="208"/>
                </a:lnTo>
                <a:lnTo>
                  <a:pt x="2465" y="202"/>
                </a:lnTo>
                <a:lnTo>
                  <a:pt x="2453" y="196"/>
                </a:lnTo>
                <a:lnTo>
                  <a:pt x="2447" y="190"/>
                </a:lnTo>
                <a:lnTo>
                  <a:pt x="2434" y="183"/>
                </a:lnTo>
                <a:lnTo>
                  <a:pt x="2422" y="177"/>
                </a:lnTo>
                <a:lnTo>
                  <a:pt x="2416" y="171"/>
                </a:lnTo>
                <a:lnTo>
                  <a:pt x="2404" y="165"/>
                </a:lnTo>
                <a:lnTo>
                  <a:pt x="2392" y="159"/>
                </a:lnTo>
                <a:lnTo>
                  <a:pt x="2385" y="153"/>
                </a:lnTo>
                <a:lnTo>
                  <a:pt x="2373" y="147"/>
                </a:lnTo>
                <a:lnTo>
                  <a:pt x="2361" y="141"/>
                </a:lnTo>
                <a:lnTo>
                  <a:pt x="2355" y="135"/>
                </a:lnTo>
                <a:lnTo>
                  <a:pt x="2343" y="128"/>
                </a:lnTo>
                <a:lnTo>
                  <a:pt x="2330" y="122"/>
                </a:lnTo>
                <a:lnTo>
                  <a:pt x="2324" y="116"/>
                </a:lnTo>
                <a:lnTo>
                  <a:pt x="2312" y="110"/>
                </a:lnTo>
                <a:lnTo>
                  <a:pt x="2300" y="104"/>
                </a:lnTo>
                <a:lnTo>
                  <a:pt x="2294" y="98"/>
                </a:lnTo>
                <a:lnTo>
                  <a:pt x="2281" y="92"/>
                </a:lnTo>
                <a:lnTo>
                  <a:pt x="2269" y="92"/>
                </a:lnTo>
                <a:lnTo>
                  <a:pt x="2263" y="86"/>
                </a:lnTo>
                <a:lnTo>
                  <a:pt x="2251" y="80"/>
                </a:lnTo>
                <a:lnTo>
                  <a:pt x="2239" y="74"/>
                </a:lnTo>
                <a:lnTo>
                  <a:pt x="2233" y="67"/>
                </a:lnTo>
                <a:lnTo>
                  <a:pt x="2220" y="61"/>
                </a:lnTo>
                <a:lnTo>
                  <a:pt x="2208" y="61"/>
                </a:lnTo>
                <a:lnTo>
                  <a:pt x="2202" y="55"/>
                </a:lnTo>
                <a:lnTo>
                  <a:pt x="2190" y="49"/>
                </a:lnTo>
                <a:lnTo>
                  <a:pt x="2177" y="43"/>
                </a:lnTo>
                <a:lnTo>
                  <a:pt x="2171" y="43"/>
                </a:lnTo>
                <a:lnTo>
                  <a:pt x="2159" y="37"/>
                </a:lnTo>
                <a:lnTo>
                  <a:pt x="2147" y="37"/>
                </a:lnTo>
                <a:lnTo>
                  <a:pt x="2141" y="31"/>
                </a:lnTo>
                <a:lnTo>
                  <a:pt x="2129" y="31"/>
                </a:lnTo>
                <a:lnTo>
                  <a:pt x="2116" y="31"/>
                </a:lnTo>
                <a:lnTo>
                  <a:pt x="2110" y="31"/>
                </a:lnTo>
                <a:lnTo>
                  <a:pt x="2098" y="31"/>
                </a:lnTo>
                <a:lnTo>
                  <a:pt x="2086" y="31"/>
                </a:lnTo>
                <a:lnTo>
                  <a:pt x="2080" y="31"/>
                </a:lnTo>
                <a:lnTo>
                  <a:pt x="2067" y="31"/>
                </a:lnTo>
                <a:lnTo>
                  <a:pt x="2055" y="31"/>
                </a:lnTo>
                <a:lnTo>
                  <a:pt x="2049" y="31"/>
                </a:lnTo>
                <a:lnTo>
                  <a:pt x="2037" y="37"/>
                </a:lnTo>
                <a:lnTo>
                  <a:pt x="2025" y="43"/>
                </a:lnTo>
                <a:lnTo>
                  <a:pt x="2018" y="49"/>
                </a:lnTo>
                <a:lnTo>
                  <a:pt x="2006" y="55"/>
                </a:lnTo>
                <a:lnTo>
                  <a:pt x="1994" y="61"/>
                </a:lnTo>
                <a:lnTo>
                  <a:pt x="1988" y="61"/>
                </a:lnTo>
                <a:lnTo>
                  <a:pt x="1976" y="67"/>
                </a:lnTo>
                <a:lnTo>
                  <a:pt x="1963" y="74"/>
                </a:lnTo>
                <a:lnTo>
                  <a:pt x="1957" y="74"/>
                </a:lnTo>
                <a:lnTo>
                  <a:pt x="1945" y="74"/>
                </a:lnTo>
                <a:lnTo>
                  <a:pt x="1933" y="80"/>
                </a:lnTo>
                <a:lnTo>
                  <a:pt x="1927" y="86"/>
                </a:lnTo>
                <a:lnTo>
                  <a:pt x="1914" y="86"/>
                </a:lnTo>
                <a:lnTo>
                  <a:pt x="1902" y="92"/>
                </a:lnTo>
                <a:lnTo>
                  <a:pt x="1896" y="104"/>
                </a:lnTo>
                <a:lnTo>
                  <a:pt x="1884" y="104"/>
                </a:lnTo>
                <a:lnTo>
                  <a:pt x="1872" y="116"/>
                </a:lnTo>
                <a:lnTo>
                  <a:pt x="1866" y="122"/>
                </a:lnTo>
                <a:lnTo>
                  <a:pt x="1853" y="122"/>
                </a:lnTo>
                <a:lnTo>
                  <a:pt x="1841" y="122"/>
                </a:lnTo>
                <a:lnTo>
                  <a:pt x="1835" y="110"/>
                </a:lnTo>
                <a:lnTo>
                  <a:pt x="1823" y="110"/>
                </a:lnTo>
                <a:lnTo>
                  <a:pt x="1810" y="116"/>
                </a:lnTo>
                <a:lnTo>
                  <a:pt x="1804" y="122"/>
                </a:lnTo>
                <a:lnTo>
                  <a:pt x="1792" y="128"/>
                </a:lnTo>
                <a:lnTo>
                  <a:pt x="1780" y="141"/>
                </a:lnTo>
                <a:lnTo>
                  <a:pt x="1774" y="141"/>
                </a:lnTo>
                <a:lnTo>
                  <a:pt x="1762" y="135"/>
                </a:lnTo>
                <a:lnTo>
                  <a:pt x="1749" y="147"/>
                </a:lnTo>
                <a:lnTo>
                  <a:pt x="1743" y="153"/>
                </a:lnTo>
                <a:lnTo>
                  <a:pt x="1731" y="159"/>
                </a:lnTo>
                <a:lnTo>
                  <a:pt x="1719" y="171"/>
                </a:lnTo>
                <a:lnTo>
                  <a:pt x="1713" y="183"/>
                </a:lnTo>
                <a:lnTo>
                  <a:pt x="1700" y="190"/>
                </a:lnTo>
                <a:lnTo>
                  <a:pt x="1688" y="196"/>
                </a:lnTo>
                <a:lnTo>
                  <a:pt x="1682" y="202"/>
                </a:lnTo>
                <a:lnTo>
                  <a:pt x="1670" y="208"/>
                </a:lnTo>
                <a:lnTo>
                  <a:pt x="1658" y="214"/>
                </a:lnTo>
                <a:lnTo>
                  <a:pt x="1651" y="226"/>
                </a:lnTo>
                <a:lnTo>
                  <a:pt x="1639" y="232"/>
                </a:lnTo>
                <a:lnTo>
                  <a:pt x="1627" y="226"/>
                </a:lnTo>
                <a:lnTo>
                  <a:pt x="1621" y="238"/>
                </a:lnTo>
                <a:lnTo>
                  <a:pt x="1609" y="245"/>
                </a:lnTo>
                <a:lnTo>
                  <a:pt x="1596" y="245"/>
                </a:lnTo>
                <a:lnTo>
                  <a:pt x="1590" y="251"/>
                </a:lnTo>
                <a:lnTo>
                  <a:pt x="1578" y="257"/>
                </a:lnTo>
                <a:lnTo>
                  <a:pt x="1566" y="263"/>
                </a:lnTo>
                <a:lnTo>
                  <a:pt x="1560" y="269"/>
                </a:lnTo>
                <a:lnTo>
                  <a:pt x="1547" y="269"/>
                </a:lnTo>
                <a:lnTo>
                  <a:pt x="1535" y="269"/>
                </a:lnTo>
                <a:lnTo>
                  <a:pt x="1529" y="275"/>
                </a:lnTo>
                <a:lnTo>
                  <a:pt x="1517" y="275"/>
                </a:lnTo>
                <a:lnTo>
                  <a:pt x="1505" y="275"/>
                </a:lnTo>
                <a:lnTo>
                  <a:pt x="1499" y="281"/>
                </a:lnTo>
                <a:lnTo>
                  <a:pt x="1486" y="287"/>
                </a:lnTo>
                <a:lnTo>
                  <a:pt x="1474" y="293"/>
                </a:lnTo>
                <a:lnTo>
                  <a:pt x="1468" y="287"/>
                </a:lnTo>
                <a:lnTo>
                  <a:pt x="1456" y="287"/>
                </a:lnTo>
                <a:lnTo>
                  <a:pt x="1443" y="287"/>
                </a:lnTo>
                <a:lnTo>
                  <a:pt x="1437" y="287"/>
                </a:lnTo>
                <a:lnTo>
                  <a:pt x="1425" y="293"/>
                </a:lnTo>
                <a:lnTo>
                  <a:pt x="1413" y="293"/>
                </a:lnTo>
                <a:lnTo>
                  <a:pt x="1407" y="300"/>
                </a:lnTo>
                <a:lnTo>
                  <a:pt x="1395" y="293"/>
                </a:lnTo>
                <a:lnTo>
                  <a:pt x="1382" y="300"/>
                </a:lnTo>
                <a:lnTo>
                  <a:pt x="1376" y="306"/>
                </a:lnTo>
                <a:lnTo>
                  <a:pt x="1364" y="306"/>
                </a:lnTo>
                <a:lnTo>
                  <a:pt x="1352" y="312"/>
                </a:lnTo>
                <a:lnTo>
                  <a:pt x="1346" y="318"/>
                </a:lnTo>
                <a:lnTo>
                  <a:pt x="1333" y="312"/>
                </a:lnTo>
                <a:lnTo>
                  <a:pt x="1321" y="306"/>
                </a:lnTo>
                <a:lnTo>
                  <a:pt x="1315" y="300"/>
                </a:lnTo>
                <a:lnTo>
                  <a:pt x="1303" y="306"/>
                </a:lnTo>
                <a:lnTo>
                  <a:pt x="1291" y="306"/>
                </a:lnTo>
                <a:lnTo>
                  <a:pt x="1284" y="312"/>
                </a:lnTo>
                <a:lnTo>
                  <a:pt x="1272" y="312"/>
                </a:lnTo>
                <a:lnTo>
                  <a:pt x="1260" y="312"/>
                </a:lnTo>
                <a:lnTo>
                  <a:pt x="1254" y="312"/>
                </a:lnTo>
                <a:lnTo>
                  <a:pt x="1242" y="318"/>
                </a:lnTo>
                <a:lnTo>
                  <a:pt x="1229" y="318"/>
                </a:lnTo>
                <a:lnTo>
                  <a:pt x="1223" y="312"/>
                </a:lnTo>
                <a:lnTo>
                  <a:pt x="1211" y="318"/>
                </a:lnTo>
                <a:lnTo>
                  <a:pt x="1199" y="318"/>
                </a:lnTo>
                <a:lnTo>
                  <a:pt x="1193" y="312"/>
                </a:lnTo>
                <a:lnTo>
                  <a:pt x="1180" y="318"/>
                </a:lnTo>
                <a:lnTo>
                  <a:pt x="1168" y="318"/>
                </a:lnTo>
                <a:lnTo>
                  <a:pt x="1162" y="318"/>
                </a:lnTo>
                <a:lnTo>
                  <a:pt x="1150" y="318"/>
                </a:lnTo>
                <a:lnTo>
                  <a:pt x="1138" y="318"/>
                </a:lnTo>
                <a:lnTo>
                  <a:pt x="1131" y="324"/>
                </a:lnTo>
                <a:lnTo>
                  <a:pt x="1119" y="324"/>
                </a:lnTo>
                <a:lnTo>
                  <a:pt x="1107" y="324"/>
                </a:lnTo>
                <a:lnTo>
                  <a:pt x="1101" y="324"/>
                </a:lnTo>
                <a:lnTo>
                  <a:pt x="1089" y="324"/>
                </a:lnTo>
                <a:lnTo>
                  <a:pt x="1076" y="330"/>
                </a:lnTo>
                <a:lnTo>
                  <a:pt x="1070" y="330"/>
                </a:lnTo>
                <a:lnTo>
                  <a:pt x="1058" y="330"/>
                </a:lnTo>
                <a:lnTo>
                  <a:pt x="1046" y="336"/>
                </a:lnTo>
                <a:lnTo>
                  <a:pt x="1040" y="336"/>
                </a:lnTo>
                <a:lnTo>
                  <a:pt x="1028" y="336"/>
                </a:lnTo>
                <a:lnTo>
                  <a:pt x="1021" y="336"/>
                </a:lnTo>
                <a:lnTo>
                  <a:pt x="1009" y="342"/>
                </a:lnTo>
                <a:lnTo>
                  <a:pt x="997" y="342"/>
                </a:lnTo>
                <a:lnTo>
                  <a:pt x="991" y="342"/>
                </a:lnTo>
                <a:lnTo>
                  <a:pt x="979" y="342"/>
                </a:lnTo>
                <a:lnTo>
                  <a:pt x="966" y="342"/>
                </a:lnTo>
                <a:lnTo>
                  <a:pt x="960" y="348"/>
                </a:lnTo>
                <a:lnTo>
                  <a:pt x="948" y="348"/>
                </a:lnTo>
                <a:lnTo>
                  <a:pt x="936" y="348"/>
                </a:lnTo>
                <a:lnTo>
                  <a:pt x="930" y="348"/>
                </a:lnTo>
                <a:lnTo>
                  <a:pt x="917" y="348"/>
                </a:lnTo>
                <a:lnTo>
                  <a:pt x="905" y="348"/>
                </a:lnTo>
                <a:lnTo>
                  <a:pt x="899" y="348"/>
                </a:lnTo>
                <a:lnTo>
                  <a:pt x="887" y="348"/>
                </a:lnTo>
                <a:lnTo>
                  <a:pt x="875" y="348"/>
                </a:lnTo>
                <a:lnTo>
                  <a:pt x="868" y="354"/>
                </a:lnTo>
                <a:lnTo>
                  <a:pt x="856" y="348"/>
                </a:lnTo>
                <a:lnTo>
                  <a:pt x="844" y="348"/>
                </a:lnTo>
                <a:lnTo>
                  <a:pt x="838" y="354"/>
                </a:lnTo>
                <a:lnTo>
                  <a:pt x="826" y="354"/>
                </a:lnTo>
                <a:lnTo>
                  <a:pt x="813" y="354"/>
                </a:lnTo>
                <a:lnTo>
                  <a:pt x="807" y="354"/>
                </a:lnTo>
                <a:lnTo>
                  <a:pt x="795" y="354"/>
                </a:lnTo>
                <a:lnTo>
                  <a:pt x="783" y="354"/>
                </a:lnTo>
                <a:lnTo>
                  <a:pt x="777" y="354"/>
                </a:lnTo>
                <a:lnTo>
                  <a:pt x="764" y="354"/>
                </a:lnTo>
                <a:lnTo>
                  <a:pt x="752" y="354"/>
                </a:lnTo>
                <a:lnTo>
                  <a:pt x="746" y="354"/>
                </a:lnTo>
                <a:lnTo>
                  <a:pt x="734" y="354"/>
                </a:lnTo>
                <a:lnTo>
                  <a:pt x="722" y="361"/>
                </a:lnTo>
                <a:lnTo>
                  <a:pt x="716" y="361"/>
                </a:lnTo>
                <a:lnTo>
                  <a:pt x="703" y="361"/>
                </a:lnTo>
                <a:lnTo>
                  <a:pt x="691" y="361"/>
                </a:lnTo>
                <a:lnTo>
                  <a:pt x="685" y="361"/>
                </a:lnTo>
                <a:lnTo>
                  <a:pt x="673" y="361"/>
                </a:lnTo>
                <a:lnTo>
                  <a:pt x="661" y="361"/>
                </a:lnTo>
                <a:lnTo>
                  <a:pt x="654" y="361"/>
                </a:lnTo>
                <a:lnTo>
                  <a:pt x="642" y="361"/>
                </a:lnTo>
                <a:lnTo>
                  <a:pt x="630" y="361"/>
                </a:lnTo>
                <a:lnTo>
                  <a:pt x="624" y="361"/>
                </a:lnTo>
                <a:lnTo>
                  <a:pt x="612" y="361"/>
                </a:lnTo>
                <a:lnTo>
                  <a:pt x="599" y="361"/>
                </a:lnTo>
                <a:lnTo>
                  <a:pt x="593" y="361"/>
                </a:lnTo>
                <a:lnTo>
                  <a:pt x="581" y="361"/>
                </a:lnTo>
                <a:lnTo>
                  <a:pt x="569" y="361"/>
                </a:lnTo>
                <a:lnTo>
                  <a:pt x="563" y="361"/>
                </a:lnTo>
                <a:lnTo>
                  <a:pt x="550" y="361"/>
                </a:lnTo>
                <a:lnTo>
                  <a:pt x="538" y="361"/>
                </a:lnTo>
                <a:lnTo>
                  <a:pt x="532" y="367"/>
                </a:lnTo>
                <a:lnTo>
                  <a:pt x="520" y="367"/>
                </a:lnTo>
                <a:lnTo>
                  <a:pt x="508" y="367"/>
                </a:lnTo>
                <a:lnTo>
                  <a:pt x="501" y="367"/>
                </a:lnTo>
                <a:lnTo>
                  <a:pt x="489" y="367"/>
                </a:lnTo>
                <a:lnTo>
                  <a:pt x="477" y="367"/>
                </a:lnTo>
                <a:lnTo>
                  <a:pt x="471" y="367"/>
                </a:lnTo>
                <a:lnTo>
                  <a:pt x="459" y="367"/>
                </a:lnTo>
                <a:lnTo>
                  <a:pt x="446" y="367"/>
                </a:lnTo>
                <a:lnTo>
                  <a:pt x="440" y="367"/>
                </a:lnTo>
                <a:lnTo>
                  <a:pt x="428" y="367"/>
                </a:lnTo>
                <a:lnTo>
                  <a:pt x="416" y="367"/>
                </a:lnTo>
                <a:lnTo>
                  <a:pt x="410" y="367"/>
                </a:lnTo>
                <a:lnTo>
                  <a:pt x="397" y="367"/>
                </a:lnTo>
                <a:lnTo>
                  <a:pt x="385" y="367"/>
                </a:lnTo>
                <a:lnTo>
                  <a:pt x="379" y="367"/>
                </a:lnTo>
                <a:lnTo>
                  <a:pt x="367" y="367"/>
                </a:lnTo>
                <a:lnTo>
                  <a:pt x="355" y="367"/>
                </a:lnTo>
                <a:lnTo>
                  <a:pt x="349" y="367"/>
                </a:lnTo>
                <a:lnTo>
                  <a:pt x="336" y="367"/>
                </a:lnTo>
                <a:lnTo>
                  <a:pt x="324" y="367"/>
                </a:lnTo>
                <a:lnTo>
                  <a:pt x="318" y="367"/>
                </a:lnTo>
                <a:lnTo>
                  <a:pt x="306" y="367"/>
                </a:lnTo>
                <a:lnTo>
                  <a:pt x="293" y="367"/>
                </a:lnTo>
                <a:lnTo>
                  <a:pt x="287" y="367"/>
                </a:lnTo>
                <a:lnTo>
                  <a:pt x="275" y="367"/>
                </a:lnTo>
                <a:lnTo>
                  <a:pt x="263" y="367"/>
                </a:lnTo>
                <a:lnTo>
                  <a:pt x="257" y="367"/>
                </a:lnTo>
                <a:lnTo>
                  <a:pt x="245" y="367"/>
                </a:lnTo>
                <a:lnTo>
                  <a:pt x="232" y="367"/>
                </a:lnTo>
                <a:lnTo>
                  <a:pt x="226" y="367"/>
                </a:lnTo>
                <a:lnTo>
                  <a:pt x="214" y="367"/>
                </a:lnTo>
                <a:lnTo>
                  <a:pt x="202" y="367"/>
                </a:lnTo>
                <a:lnTo>
                  <a:pt x="196" y="367"/>
                </a:lnTo>
                <a:lnTo>
                  <a:pt x="183" y="367"/>
                </a:lnTo>
                <a:lnTo>
                  <a:pt x="171" y="367"/>
                </a:lnTo>
                <a:lnTo>
                  <a:pt x="165" y="367"/>
                </a:lnTo>
                <a:lnTo>
                  <a:pt x="153" y="367"/>
                </a:lnTo>
                <a:lnTo>
                  <a:pt x="141" y="367"/>
                </a:lnTo>
                <a:lnTo>
                  <a:pt x="134" y="367"/>
                </a:lnTo>
                <a:lnTo>
                  <a:pt x="122" y="367"/>
                </a:lnTo>
                <a:lnTo>
                  <a:pt x="110" y="367"/>
                </a:lnTo>
                <a:lnTo>
                  <a:pt x="104" y="367"/>
                </a:lnTo>
                <a:lnTo>
                  <a:pt x="92" y="367"/>
                </a:lnTo>
                <a:lnTo>
                  <a:pt x="79" y="367"/>
                </a:lnTo>
                <a:lnTo>
                  <a:pt x="73" y="367"/>
                </a:lnTo>
                <a:lnTo>
                  <a:pt x="61" y="367"/>
                </a:lnTo>
                <a:lnTo>
                  <a:pt x="49" y="367"/>
                </a:lnTo>
                <a:lnTo>
                  <a:pt x="43" y="367"/>
                </a:lnTo>
                <a:lnTo>
                  <a:pt x="30" y="367"/>
                </a:lnTo>
                <a:lnTo>
                  <a:pt x="18" y="367"/>
                </a:lnTo>
                <a:lnTo>
                  <a:pt x="12" y="367"/>
                </a:lnTo>
                <a:lnTo>
                  <a:pt x="0" y="367"/>
                </a:lnTo>
                <a:close/>
              </a:path>
            </a:pathLst>
          </a:custGeom>
          <a:solidFill>
            <a:srgbClr val="000080"/>
          </a:solidFill>
          <a:ln w="9525">
            <a:noFill/>
            <a:round/>
            <a:headEnd/>
            <a:tailEnd/>
          </a:ln>
        </p:spPr>
        <p:txBody>
          <a:bodyPr/>
          <a:lstStyle/>
          <a:p>
            <a:endParaRPr lang="en-GB"/>
          </a:p>
        </p:txBody>
      </p:sp>
      <p:sp>
        <p:nvSpPr>
          <p:cNvPr id="312691" name="Freeform 371"/>
          <p:cNvSpPr>
            <a:spLocks/>
          </p:cNvSpPr>
          <p:nvPr/>
        </p:nvSpPr>
        <p:spPr bwMode="auto">
          <a:xfrm>
            <a:off x="1320800" y="4600575"/>
            <a:ext cx="6467475" cy="835025"/>
          </a:xfrm>
          <a:custGeom>
            <a:avLst/>
            <a:gdLst/>
            <a:ahLst/>
            <a:cxnLst>
              <a:cxn ang="0">
                <a:pos x="110" y="526"/>
              </a:cxn>
              <a:cxn ang="0">
                <a:pos x="245" y="526"/>
              </a:cxn>
              <a:cxn ang="0">
                <a:pos x="379" y="526"/>
              </a:cxn>
              <a:cxn ang="0">
                <a:pos x="508" y="526"/>
              </a:cxn>
              <a:cxn ang="0">
                <a:pos x="642" y="520"/>
              </a:cxn>
              <a:cxn ang="0">
                <a:pos x="777" y="513"/>
              </a:cxn>
              <a:cxn ang="0">
                <a:pos x="905" y="507"/>
              </a:cxn>
              <a:cxn ang="0">
                <a:pos x="1040" y="495"/>
              </a:cxn>
              <a:cxn ang="0">
                <a:pos x="1168" y="477"/>
              </a:cxn>
              <a:cxn ang="0">
                <a:pos x="1303" y="459"/>
              </a:cxn>
              <a:cxn ang="0">
                <a:pos x="1437" y="440"/>
              </a:cxn>
              <a:cxn ang="0">
                <a:pos x="1566" y="410"/>
              </a:cxn>
              <a:cxn ang="0">
                <a:pos x="1700" y="324"/>
              </a:cxn>
              <a:cxn ang="0">
                <a:pos x="1835" y="208"/>
              </a:cxn>
              <a:cxn ang="0">
                <a:pos x="1963" y="135"/>
              </a:cxn>
              <a:cxn ang="0">
                <a:pos x="2098" y="25"/>
              </a:cxn>
              <a:cxn ang="0">
                <a:pos x="2233" y="6"/>
              </a:cxn>
              <a:cxn ang="0">
                <a:pos x="2361" y="49"/>
              </a:cxn>
              <a:cxn ang="0">
                <a:pos x="2496" y="129"/>
              </a:cxn>
              <a:cxn ang="0">
                <a:pos x="2630" y="208"/>
              </a:cxn>
              <a:cxn ang="0">
                <a:pos x="2759" y="287"/>
              </a:cxn>
              <a:cxn ang="0">
                <a:pos x="2893" y="336"/>
              </a:cxn>
              <a:cxn ang="0">
                <a:pos x="3028" y="373"/>
              </a:cxn>
              <a:cxn ang="0">
                <a:pos x="3156" y="391"/>
              </a:cxn>
              <a:cxn ang="0">
                <a:pos x="3291" y="404"/>
              </a:cxn>
              <a:cxn ang="0">
                <a:pos x="3419" y="410"/>
              </a:cxn>
              <a:cxn ang="0">
                <a:pos x="3554" y="416"/>
              </a:cxn>
              <a:cxn ang="0">
                <a:pos x="3688" y="422"/>
              </a:cxn>
              <a:cxn ang="0">
                <a:pos x="3817" y="422"/>
              </a:cxn>
              <a:cxn ang="0">
                <a:pos x="3951" y="428"/>
              </a:cxn>
              <a:cxn ang="0">
                <a:pos x="4074" y="477"/>
              </a:cxn>
              <a:cxn ang="0">
                <a:pos x="3939" y="477"/>
              </a:cxn>
              <a:cxn ang="0">
                <a:pos x="3811" y="477"/>
              </a:cxn>
              <a:cxn ang="0">
                <a:pos x="3676" y="471"/>
              </a:cxn>
              <a:cxn ang="0">
                <a:pos x="3542" y="471"/>
              </a:cxn>
              <a:cxn ang="0">
                <a:pos x="3413" y="471"/>
              </a:cxn>
              <a:cxn ang="0">
                <a:pos x="3278" y="465"/>
              </a:cxn>
              <a:cxn ang="0">
                <a:pos x="3144" y="459"/>
              </a:cxn>
              <a:cxn ang="0">
                <a:pos x="3015" y="446"/>
              </a:cxn>
              <a:cxn ang="0">
                <a:pos x="2881" y="434"/>
              </a:cxn>
              <a:cxn ang="0">
                <a:pos x="2752" y="404"/>
              </a:cxn>
              <a:cxn ang="0">
                <a:pos x="2618" y="367"/>
              </a:cxn>
              <a:cxn ang="0">
                <a:pos x="2483" y="312"/>
              </a:cxn>
              <a:cxn ang="0">
                <a:pos x="2355" y="239"/>
              </a:cxn>
              <a:cxn ang="0">
                <a:pos x="2220" y="178"/>
              </a:cxn>
              <a:cxn ang="0">
                <a:pos x="2086" y="159"/>
              </a:cxn>
              <a:cxn ang="0">
                <a:pos x="1957" y="220"/>
              </a:cxn>
              <a:cxn ang="0">
                <a:pos x="1823" y="263"/>
              </a:cxn>
              <a:cxn ang="0">
                <a:pos x="1688" y="355"/>
              </a:cxn>
              <a:cxn ang="0">
                <a:pos x="1560" y="422"/>
              </a:cxn>
              <a:cxn ang="0">
                <a:pos x="1425" y="446"/>
              </a:cxn>
              <a:cxn ang="0">
                <a:pos x="1291" y="465"/>
              </a:cxn>
              <a:cxn ang="0">
                <a:pos x="1162" y="477"/>
              </a:cxn>
              <a:cxn ang="0">
                <a:pos x="1028" y="495"/>
              </a:cxn>
              <a:cxn ang="0">
                <a:pos x="899" y="507"/>
              </a:cxn>
              <a:cxn ang="0">
                <a:pos x="764" y="513"/>
              </a:cxn>
              <a:cxn ang="0">
                <a:pos x="630" y="520"/>
              </a:cxn>
              <a:cxn ang="0">
                <a:pos x="501" y="526"/>
              </a:cxn>
              <a:cxn ang="0">
                <a:pos x="367" y="526"/>
              </a:cxn>
              <a:cxn ang="0">
                <a:pos x="232" y="526"/>
              </a:cxn>
              <a:cxn ang="0">
                <a:pos x="104" y="526"/>
              </a:cxn>
            </a:cxnLst>
            <a:rect l="0" t="0" r="r" b="b"/>
            <a:pathLst>
              <a:path w="4074" h="526">
                <a:moveTo>
                  <a:pt x="0" y="526"/>
                </a:moveTo>
                <a:lnTo>
                  <a:pt x="0" y="526"/>
                </a:lnTo>
                <a:lnTo>
                  <a:pt x="12" y="526"/>
                </a:lnTo>
                <a:lnTo>
                  <a:pt x="18" y="526"/>
                </a:lnTo>
                <a:lnTo>
                  <a:pt x="30" y="526"/>
                </a:lnTo>
                <a:lnTo>
                  <a:pt x="43" y="526"/>
                </a:lnTo>
                <a:lnTo>
                  <a:pt x="49" y="526"/>
                </a:lnTo>
                <a:lnTo>
                  <a:pt x="61" y="526"/>
                </a:lnTo>
                <a:lnTo>
                  <a:pt x="73" y="526"/>
                </a:lnTo>
                <a:lnTo>
                  <a:pt x="79" y="526"/>
                </a:lnTo>
                <a:lnTo>
                  <a:pt x="92" y="526"/>
                </a:lnTo>
                <a:lnTo>
                  <a:pt x="104" y="526"/>
                </a:lnTo>
                <a:lnTo>
                  <a:pt x="110" y="526"/>
                </a:lnTo>
                <a:lnTo>
                  <a:pt x="122" y="526"/>
                </a:lnTo>
                <a:lnTo>
                  <a:pt x="134" y="526"/>
                </a:lnTo>
                <a:lnTo>
                  <a:pt x="141" y="526"/>
                </a:lnTo>
                <a:lnTo>
                  <a:pt x="153" y="526"/>
                </a:lnTo>
                <a:lnTo>
                  <a:pt x="165" y="526"/>
                </a:lnTo>
                <a:lnTo>
                  <a:pt x="171" y="526"/>
                </a:lnTo>
                <a:lnTo>
                  <a:pt x="183" y="526"/>
                </a:lnTo>
                <a:lnTo>
                  <a:pt x="196" y="526"/>
                </a:lnTo>
                <a:lnTo>
                  <a:pt x="202" y="526"/>
                </a:lnTo>
                <a:lnTo>
                  <a:pt x="214" y="526"/>
                </a:lnTo>
                <a:lnTo>
                  <a:pt x="226" y="526"/>
                </a:lnTo>
                <a:lnTo>
                  <a:pt x="232" y="526"/>
                </a:lnTo>
                <a:lnTo>
                  <a:pt x="245" y="526"/>
                </a:lnTo>
                <a:lnTo>
                  <a:pt x="257" y="526"/>
                </a:lnTo>
                <a:lnTo>
                  <a:pt x="263" y="526"/>
                </a:lnTo>
                <a:lnTo>
                  <a:pt x="275" y="526"/>
                </a:lnTo>
                <a:lnTo>
                  <a:pt x="287" y="526"/>
                </a:lnTo>
                <a:lnTo>
                  <a:pt x="293" y="526"/>
                </a:lnTo>
                <a:lnTo>
                  <a:pt x="306" y="526"/>
                </a:lnTo>
                <a:lnTo>
                  <a:pt x="318" y="526"/>
                </a:lnTo>
                <a:lnTo>
                  <a:pt x="324" y="526"/>
                </a:lnTo>
                <a:lnTo>
                  <a:pt x="336" y="526"/>
                </a:lnTo>
                <a:lnTo>
                  <a:pt x="349" y="526"/>
                </a:lnTo>
                <a:lnTo>
                  <a:pt x="355" y="526"/>
                </a:lnTo>
                <a:lnTo>
                  <a:pt x="367" y="526"/>
                </a:lnTo>
                <a:lnTo>
                  <a:pt x="379" y="526"/>
                </a:lnTo>
                <a:lnTo>
                  <a:pt x="385" y="526"/>
                </a:lnTo>
                <a:lnTo>
                  <a:pt x="397" y="526"/>
                </a:lnTo>
                <a:lnTo>
                  <a:pt x="410" y="526"/>
                </a:lnTo>
                <a:lnTo>
                  <a:pt x="416" y="526"/>
                </a:lnTo>
                <a:lnTo>
                  <a:pt x="428" y="526"/>
                </a:lnTo>
                <a:lnTo>
                  <a:pt x="440" y="526"/>
                </a:lnTo>
                <a:lnTo>
                  <a:pt x="446" y="526"/>
                </a:lnTo>
                <a:lnTo>
                  <a:pt x="459" y="526"/>
                </a:lnTo>
                <a:lnTo>
                  <a:pt x="471" y="526"/>
                </a:lnTo>
                <a:lnTo>
                  <a:pt x="477" y="526"/>
                </a:lnTo>
                <a:lnTo>
                  <a:pt x="489" y="526"/>
                </a:lnTo>
                <a:lnTo>
                  <a:pt x="501" y="526"/>
                </a:lnTo>
                <a:lnTo>
                  <a:pt x="508" y="526"/>
                </a:lnTo>
                <a:lnTo>
                  <a:pt x="520" y="526"/>
                </a:lnTo>
                <a:lnTo>
                  <a:pt x="532" y="520"/>
                </a:lnTo>
                <a:lnTo>
                  <a:pt x="538" y="520"/>
                </a:lnTo>
                <a:lnTo>
                  <a:pt x="550" y="520"/>
                </a:lnTo>
                <a:lnTo>
                  <a:pt x="563" y="520"/>
                </a:lnTo>
                <a:lnTo>
                  <a:pt x="569" y="520"/>
                </a:lnTo>
                <a:lnTo>
                  <a:pt x="581" y="520"/>
                </a:lnTo>
                <a:lnTo>
                  <a:pt x="593" y="520"/>
                </a:lnTo>
                <a:lnTo>
                  <a:pt x="599" y="520"/>
                </a:lnTo>
                <a:lnTo>
                  <a:pt x="612" y="520"/>
                </a:lnTo>
                <a:lnTo>
                  <a:pt x="624" y="520"/>
                </a:lnTo>
                <a:lnTo>
                  <a:pt x="630" y="520"/>
                </a:lnTo>
                <a:lnTo>
                  <a:pt x="642" y="520"/>
                </a:lnTo>
                <a:lnTo>
                  <a:pt x="654" y="520"/>
                </a:lnTo>
                <a:lnTo>
                  <a:pt x="661" y="520"/>
                </a:lnTo>
                <a:lnTo>
                  <a:pt x="673" y="520"/>
                </a:lnTo>
                <a:lnTo>
                  <a:pt x="685" y="520"/>
                </a:lnTo>
                <a:lnTo>
                  <a:pt x="691" y="520"/>
                </a:lnTo>
                <a:lnTo>
                  <a:pt x="703" y="520"/>
                </a:lnTo>
                <a:lnTo>
                  <a:pt x="716" y="520"/>
                </a:lnTo>
                <a:lnTo>
                  <a:pt x="722" y="513"/>
                </a:lnTo>
                <a:lnTo>
                  <a:pt x="734" y="513"/>
                </a:lnTo>
                <a:lnTo>
                  <a:pt x="746" y="513"/>
                </a:lnTo>
                <a:lnTo>
                  <a:pt x="752" y="513"/>
                </a:lnTo>
                <a:lnTo>
                  <a:pt x="764" y="513"/>
                </a:lnTo>
                <a:lnTo>
                  <a:pt x="777" y="513"/>
                </a:lnTo>
                <a:lnTo>
                  <a:pt x="783" y="513"/>
                </a:lnTo>
                <a:lnTo>
                  <a:pt x="795" y="513"/>
                </a:lnTo>
                <a:lnTo>
                  <a:pt x="807" y="513"/>
                </a:lnTo>
                <a:lnTo>
                  <a:pt x="813" y="513"/>
                </a:lnTo>
                <a:lnTo>
                  <a:pt x="826" y="513"/>
                </a:lnTo>
                <a:lnTo>
                  <a:pt x="838" y="507"/>
                </a:lnTo>
                <a:lnTo>
                  <a:pt x="844" y="507"/>
                </a:lnTo>
                <a:lnTo>
                  <a:pt x="856" y="507"/>
                </a:lnTo>
                <a:lnTo>
                  <a:pt x="868" y="507"/>
                </a:lnTo>
                <a:lnTo>
                  <a:pt x="875" y="507"/>
                </a:lnTo>
                <a:lnTo>
                  <a:pt x="887" y="507"/>
                </a:lnTo>
                <a:lnTo>
                  <a:pt x="899" y="507"/>
                </a:lnTo>
                <a:lnTo>
                  <a:pt x="905" y="507"/>
                </a:lnTo>
                <a:lnTo>
                  <a:pt x="917" y="507"/>
                </a:lnTo>
                <a:lnTo>
                  <a:pt x="930" y="501"/>
                </a:lnTo>
                <a:lnTo>
                  <a:pt x="936" y="501"/>
                </a:lnTo>
                <a:lnTo>
                  <a:pt x="948" y="501"/>
                </a:lnTo>
                <a:lnTo>
                  <a:pt x="960" y="501"/>
                </a:lnTo>
                <a:lnTo>
                  <a:pt x="966" y="501"/>
                </a:lnTo>
                <a:lnTo>
                  <a:pt x="979" y="501"/>
                </a:lnTo>
                <a:lnTo>
                  <a:pt x="991" y="501"/>
                </a:lnTo>
                <a:lnTo>
                  <a:pt x="997" y="495"/>
                </a:lnTo>
                <a:lnTo>
                  <a:pt x="1009" y="495"/>
                </a:lnTo>
                <a:lnTo>
                  <a:pt x="1021" y="495"/>
                </a:lnTo>
                <a:lnTo>
                  <a:pt x="1028" y="495"/>
                </a:lnTo>
                <a:lnTo>
                  <a:pt x="1040" y="495"/>
                </a:lnTo>
                <a:lnTo>
                  <a:pt x="1046" y="489"/>
                </a:lnTo>
                <a:lnTo>
                  <a:pt x="1058" y="489"/>
                </a:lnTo>
                <a:lnTo>
                  <a:pt x="1070" y="489"/>
                </a:lnTo>
                <a:lnTo>
                  <a:pt x="1076" y="483"/>
                </a:lnTo>
                <a:lnTo>
                  <a:pt x="1089" y="477"/>
                </a:lnTo>
                <a:lnTo>
                  <a:pt x="1101" y="483"/>
                </a:lnTo>
                <a:lnTo>
                  <a:pt x="1107" y="477"/>
                </a:lnTo>
                <a:lnTo>
                  <a:pt x="1119" y="477"/>
                </a:lnTo>
                <a:lnTo>
                  <a:pt x="1131" y="477"/>
                </a:lnTo>
                <a:lnTo>
                  <a:pt x="1138" y="471"/>
                </a:lnTo>
                <a:lnTo>
                  <a:pt x="1150" y="471"/>
                </a:lnTo>
                <a:lnTo>
                  <a:pt x="1162" y="477"/>
                </a:lnTo>
                <a:lnTo>
                  <a:pt x="1168" y="477"/>
                </a:lnTo>
                <a:lnTo>
                  <a:pt x="1180" y="471"/>
                </a:lnTo>
                <a:lnTo>
                  <a:pt x="1193" y="471"/>
                </a:lnTo>
                <a:lnTo>
                  <a:pt x="1199" y="471"/>
                </a:lnTo>
                <a:lnTo>
                  <a:pt x="1211" y="477"/>
                </a:lnTo>
                <a:lnTo>
                  <a:pt x="1223" y="465"/>
                </a:lnTo>
                <a:lnTo>
                  <a:pt x="1229" y="477"/>
                </a:lnTo>
                <a:lnTo>
                  <a:pt x="1242" y="471"/>
                </a:lnTo>
                <a:lnTo>
                  <a:pt x="1254" y="465"/>
                </a:lnTo>
                <a:lnTo>
                  <a:pt x="1260" y="465"/>
                </a:lnTo>
                <a:lnTo>
                  <a:pt x="1272" y="465"/>
                </a:lnTo>
                <a:lnTo>
                  <a:pt x="1284" y="465"/>
                </a:lnTo>
                <a:lnTo>
                  <a:pt x="1291" y="459"/>
                </a:lnTo>
                <a:lnTo>
                  <a:pt x="1303" y="459"/>
                </a:lnTo>
                <a:lnTo>
                  <a:pt x="1315" y="452"/>
                </a:lnTo>
                <a:lnTo>
                  <a:pt x="1321" y="459"/>
                </a:lnTo>
                <a:lnTo>
                  <a:pt x="1333" y="465"/>
                </a:lnTo>
                <a:lnTo>
                  <a:pt x="1346" y="471"/>
                </a:lnTo>
                <a:lnTo>
                  <a:pt x="1352" y="465"/>
                </a:lnTo>
                <a:lnTo>
                  <a:pt x="1364" y="459"/>
                </a:lnTo>
                <a:lnTo>
                  <a:pt x="1376" y="459"/>
                </a:lnTo>
                <a:lnTo>
                  <a:pt x="1382" y="452"/>
                </a:lnTo>
                <a:lnTo>
                  <a:pt x="1395" y="446"/>
                </a:lnTo>
                <a:lnTo>
                  <a:pt x="1407" y="452"/>
                </a:lnTo>
                <a:lnTo>
                  <a:pt x="1413" y="446"/>
                </a:lnTo>
                <a:lnTo>
                  <a:pt x="1425" y="440"/>
                </a:lnTo>
                <a:lnTo>
                  <a:pt x="1437" y="440"/>
                </a:lnTo>
                <a:lnTo>
                  <a:pt x="1443" y="440"/>
                </a:lnTo>
                <a:lnTo>
                  <a:pt x="1456" y="440"/>
                </a:lnTo>
                <a:lnTo>
                  <a:pt x="1468" y="440"/>
                </a:lnTo>
                <a:lnTo>
                  <a:pt x="1474" y="446"/>
                </a:lnTo>
                <a:lnTo>
                  <a:pt x="1486" y="440"/>
                </a:lnTo>
                <a:lnTo>
                  <a:pt x="1499" y="434"/>
                </a:lnTo>
                <a:lnTo>
                  <a:pt x="1505" y="428"/>
                </a:lnTo>
                <a:lnTo>
                  <a:pt x="1517" y="428"/>
                </a:lnTo>
                <a:lnTo>
                  <a:pt x="1529" y="428"/>
                </a:lnTo>
                <a:lnTo>
                  <a:pt x="1535" y="422"/>
                </a:lnTo>
                <a:lnTo>
                  <a:pt x="1547" y="416"/>
                </a:lnTo>
                <a:lnTo>
                  <a:pt x="1560" y="416"/>
                </a:lnTo>
                <a:lnTo>
                  <a:pt x="1566" y="410"/>
                </a:lnTo>
                <a:lnTo>
                  <a:pt x="1578" y="404"/>
                </a:lnTo>
                <a:lnTo>
                  <a:pt x="1590" y="391"/>
                </a:lnTo>
                <a:lnTo>
                  <a:pt x="1596" y="391"/>
                </a:lnTo>
                <a:lnTo>
                  <a:pt x="1609" y="385"/>
                </a:lnTo>
                <a:lnTo>
                  <a:pt x="1621" y="379"/>
                </a:lnTo>
                <a:lnTo>
                  <a:pt x="1627" y="367"/>
                </a:lnTo>
                <a:lnTo>
                  <a:pt x="1639" y="367"/>
                </a:lnTo>
                <a:lnTo>
                  <a:pt x="1651" y="361"/>
                </a:lnTo>
                <a:lnTo>
                  <a:pt x="1658" y="355"/>
                </a:lnTo>
                <a:lnTo>
                  <a:pt x="1670" y="349"/>
                </a:lnTo>
                <a:lnTo>
                  <a:pt x="1682" y="336"/>
                </a:lnTo>
                <a:lnTo>
                  <a:pt x="1688" y="330"/>
                </a:lnTo>
                <a:lnTo>
                  <a:pt x="1700" y="324"/>
                </a:lnTo>
                <a:lnTo>
                  <a:pt x="1713" y="312"/>
                </a:lnTo>
                <a:lnTo>
                  <a:pt x="1719" y="294"/>
                </a:lnTo>
                <a:lnTo>
                  <a:pt x="1731" y="287"/>
                </a:lnTo>
                <a:lnTo>
                  <a:pt x="1743" y="275"/>
                </a:lnTo>
                <a:lnTo>
                  <a:pt x="1749" y="263"/>
                </a:lnTo>
                <a:lnTo>
                  <a:pt x="1762" y="251"/>
                </a:lnTo>
                <a:lnTo>
                  <a:pt x="1774" y="251"/>
                </a:lnTo>
                <a:lnTo>
                  <a:pt x="1780" y="251"/>
                </a:lnTo>
                <a:lnTo>
                  <a:pt x="1792" y="233"/>
                </a:lnTo>
                <a:lnTo>
                  <a:pt x="1804" y="226"/>
                </a:lnTo>
                <a:lnTo>
                  <a:pt x="1810" y="220"/>
                </a:lnTo>
                <a:lnTo>
                  <a:pt x="1823" y="208"/>
                </a:lnTo>
                <a:lnTo>
                  <a:pt x="1835" y="208"/>
                </a:lnTo>
                <a:lnTo>
                  <a:pt x="1841" y="220"/>
                </a:lnTo>
                <a:lnTo>
                  <a:pt x="1853" y="220"/>
                </a:lnTo>
                <a:lnTo>
                  <a:pt x="1866" y="214"/>
                </a:lnTo>
                <a:lnTo>
                  <a:pt x="1872" y="208"/>
                </a:lnTo>
                <a:lnTo>
                  <a:pt x="1884" y="196"/>
                </a:lnTo>
                <a:lnTo>
                  <a:pt x="1896" y="190"/>
                </a:lnTo>
                <a:lnTo>
                  <a:pt x="1902" y="178"/>
                </a:lnTo>
                <a:lnTo>
                  <a:pt x="1914" y="165"/>
                </a:lnTo>
                <a:lnTo>
                  <a:pt x="1927" y="159"/>
                </a:lnTo>
                <a:lnTo>
                  <a:pt x="1933" y="153"/>
                </a:lnTo>
                <a:lnTo>
                  <a:pt x="1945" y="147"/>
                </a:lnTo>
                <a:lnTo>
                  <a:pt x="1957" y="141"/>
                </a:lnTo>
                <a:lnTo>
                  <a:pt x="1963" y="135"/>
                </a:lnTo>
                <a:lnTo>
                  <a:pt x="1976" y="129"/>
                </a:lnTo>
                <a:lnTo>
                  <a:pt x="1988" y="123"/>
                </a:lnTo>
                <a:lnTo>
                  <a:pt x="1994" y="110"/>
                </a:lnTo>
                <a:lnTo>
                  <a:pt x="2006" y="98"/>
                </a:lnTo>
                <a:lnTo>
                  <a:pt x="2018" y="86"/>
                </a:lnTo>
                <a:lnTo>
                  <a:pt x="2025" y="80"/>
                </a:lnTo>
                <a:lnTo>
                  <a:pt x="2037" y="68"/>
                </a:lnTo>
                <a:lnTo>
                  <a:pt x="2049" y="61"/>
                </a:lnTo>
                <a:lnTo>
                  <a:pt x="2055" y="49"/>
                </a:lnTo>
                <a:lnTo>
                  <a:pt x="2067" y="43"/>
                </a:lnTo>
                <a:lnTo>
                  <a:pt x="2080" y="37"/>
                </a:lnTo>
                <a:lnTo>
                  <a:pt x="2086" y="31"/>
                </a:lnTo>
                <a:lnTo>
                  <a:pt x="2098" y="25"/>
                </a:lnTo>
                <a:lnTo>
                  <a:pt x="2110" y="19"/>
                </a:lnTo>
                <a:lnTo>
                  <a:pt x="2116" y="19"/>
                </a:lnTo>
                <a:lnTo>
                  <a:pt x="2129" y="13"/>
                </a:lnTo>
                <a:lnTo>
                  <a:pt x="2141" y="13"/>
                </a:lnTo>
                <a:lnTo>
                  <a:pt x="2147" y="6"/>
                </a:lnTo>
                <a:lnTo>
                  <a:pt x="2159" y="6"/>
                </a:lnTo>
                <a:lnTo>
                  <a:pt x="2171" y="6"/>
                </a:lnTo>
                <a:lnTo>
                  <a:pt x="2177" y="0"/>
                </a:lnTo>
                <a:lnTo>
                  <a:pt x="2190" y="0"/>
                </a:lnTo>
                <a:lnTo>
                  <a:pt x="2202" y="0"/>
                </a:lnTo>
                <a:lnTo>
                  <a:pt x="2208" y="0"/>
                </a:lnTo>
                <a:lnTo>
                  <a:pt x="2220" y="6"/>
                </a:lnTo>
                <a:lnTo>
                  <a:pt x="2233" y="6"/>
                </a:lnTo>
                <a:lnTo>
                  <a:pt x="2239" y="6"/>
                </a:lnTo>
                <a:lnTo>
                  <a:pt x="2251" y="6"/>
                </a:lnTo>
                <a:lnTo>
                  <a:pt x="2263" y="13"/>
                </a:lnTo>
                <a:lnTo>
                  <a:pt x="2269" y="13"/>
                </a:lnTo>
                <a:lnTo>
                  <a:pt x="2281" y="19"/>
                </a:lnTo>
                <a:lnTo>
                  <a:pt x="2294" y="19"/>
                </a:lnTo>
                <a:lnTo>
                  <a:pt x="2300" y="25"/>
                </a:lnTo>
                <a:lnTo>
                  <a:pt x="2312" y="25"/>
                </a:lnTo>
                <a:lnTo>
                  <a:pt x="2324" y="31"/>
                </a:lnTo>
                <a:lnTo>
                  <a:pt x="2330" y="37"/>
                </a:lnTo>
                <a:lnTo>
                  <a:pt x="2343" y="43"/>
                </a:lnTo>
                <a:lnTo>
                  <a:pt x="2355" y="43"/>
                </a:lnTo>
                <a:lnTo>
                  <a:pt x="2361" y="49"/>
                </a:lnTo>
                <a:lnTo>
                  <a:pt x="2373" y="55"/>
                </a:lnTo>
                <a:lnTo>
                  <a:pt x="2385" y="61"/>
                </a:lnTo>
                <a:lnTo>
                  <a:pt x="2392" y="68"/>
                </a:lnTo>
                <a:lnTo>
                  <a:pt x="2404" y="74"/>
                </a:lnTo>
                <a:lnTo>
                  <a:pt x="2416" y="80"/>
                </a:lnTo>
                <a:lnTo>
                  <a:pt x="2422" y="86"/>
                </a:lnTo>
                <a:lnTo>
                  <a:pt x="2434" y="92"/>
                </a:lnTo>
                <a:lnTo>
                  <a:pt x="2447" y="98"/>
                </a:lnTo>
                <a:lnTo>
                  <a:pt x="2453" y="104"/>
                </a:lnTo>
                <a:lnTo>
                  <a:pt x="2465" y="110"/>
                </a:lnTo>
                <a:lnTo>
                  <a:pt x="2477" y="116"/>
                </a:lnTo>
                <a:lnTo>
                  <a:pt x="2483" y="123"/>
                </a:lnTo>
                <a:lnTo>
                  <a:pt x="2496" y="129"/>
                </a:lnTo>
                <a:lnTo>
                  <a:pt x="2508" y="135"/>
                </a:lnTo>
                <a:lnTo>
                  <a:pt x="2514" y="141"/>
                </a:lnTo>
                <a:lnTo>
                  <a:pt x="2526" y="147"/>
                </a:lnTo>
                <a:lnTo>
                  <a:pt x="2538" y="153"/>
                </a:lnTo>
                <a:lnTo>
                  <a:pt x="2544" y="159"/>
                </a:lnTo>
                <a:lnTo>
                  <a:pt x="2557" y="165"/>
                </a:lnTo>
                <a:lnTo>
                  <a:pt x="2569" y="171"/>
                </a:lnTo>
                <a:lnTo>
                  <a:pt x="2575" y="178"/>
                </a:lnTo>
                <a:lnTo>
                  <a:pt x="2587" y="184"/>
                </a:lnTo>
                <a:lnTo>
                  <a:pt x="2600" y="190"/>
                </a:lnTo>
                <a:lnTo>
                  <a:pt x="2606" y="196"/>
                </a:lnTo>
                <a:lnTo>
                  <a:pt x="2618" y="202"/>
                </a:lnTo>
                <a:lnTo>
                  <a:pt x="2630" y="208"/>
                </a:lnTo>
                <a:lnTo>
                  <a:pt x="2636" y="214"/>
                </a:lnTo>
                <a:lnTo>
                  <a:pt x="2648" y="226"/>
                </a:lnTo>
                <a:lnTo>
                  <a:pt x="2661" y="226"/>
                </a:lnTo>
                <a:lnTo>
                  <a:pt x="2667" y="233"/>
                </a:lnTo>
                <a:lnTo>
                  <a:pt x="2679" y="239"/>
                </a:lnTo>
                <a:lnTo>
                  <a:pt x="2691" y="245"/>
                </a:lnTo>
                <a:lnTo>
                  <a:pt x="2697" y="251"/>
                </a:lnTo>
                <a:lnTo>
                  <a:pt x="2710" y="257"/>
                </a:lnTo>
                <a:lnTo>
                  <a:pt x="2722" y="263"/>
                </a:lnTo>
                <a:lnTo>
                  <a:pt x="2728" y="269"/>
                </a:lnTo>
                <a:lnTo>
                  <a:pt x="2740" y="275"/>
                </a:lnTo>
                <a:lnTo>
                  <a:pt x="2752" y="281"/>
                </a:lnTo>
                <a:lnTo>
                  <a:pt x="2759" y="287"/>
                </a:lnTo>
                <a:lnTo>
                  <a:pt x="2771" y="287"/>
                </a:lnTo>
                <a:lnTo>
                  <a:pt x="2783" y="294"/>
                </a:lnTo>
                <a:lnTo>
                  <a:pt x="2789" y="300"/>
                </a:lnTo>
                <a:lnTo>
                  <a:pt x="2801" y="306"/>
                </a:lnTo>
                <a:lnTo>
                  <a:pt x="2814" y="306"/>
                </a:lnTo>
                <a:lnTo>
                  <a:pt x="2820" y="312"/>
                </a:lnTo>
                <a:lnTo>
                  <a:pt x="2832" y="318"/>
                </a:lnTo>
                <a:lnTo>
                  <a:pt x="2844" y="318"/>
                </a:lnTo>
                <a:lnTo>
                  <a:pt x="2850" y="324"/>
                </a:lnTo>
                <a:lnTo>
                  <a:pt x="2863" y="330"/>
                </a:lnTo>
                <a:lnTo>
                  <a:pt x="2875" y="330"/>
                </a:lnTo>
                <a:lnTo>
                  <a:pt x="2881" y="336"/>
                </a:lnTo>
                <a:lnTo>
                  <a:pt x="2893" y="336"/>
                </a:lnTo>
                <a:lnTo>
                  <a:pt x="2905" y="342"/>
                </a:lnTo>
                <a:lnTo>
                  <a:pt x="2911" y="349"/>
                </a:lnTo>
                <a:lnTo>
                  <a:pt x="2924" y="349"/>
                </a:lnTo>
                <a:lnTo>
                  <a:pt x="2936" y="349"/>
                </a:lnTo>
                <a:lnTo>
                  <a:pt x="2942" y="355"/>
                </a:lnTo>
                <a:lnTo>
                  <a:pt x="2954" y="355"/>
                </a:lnTo>
                <a:lnTo>
                  <a:pt x="2967" y="361"/>
                </a:lnTo>
                <a:lnTo>
                  <a:pt x="2973" y="361"/>
                </a:lnTo>
                <a:lnTo>
                  <a:pt x="2985" y="361"/>
                </a:lnTo>
                <a:lnTo>
                  <a:pt x="2997" y="367"/>
                </a:lnTo>
                <a:lnTo>
                  <a:pt x="3003" y="367"/>
                </a:lnTo>
                <a:lnTo>
                  <a:pt x="3015" y="367"/>
                </a:lnTo>
                <a:lnTo>
                  <a:pt x="3028" y="373"/>
                </a:lnTo>
                <a:lnTo>
                  <a:pt x="3034" y="373"/>
                </a:lnTo>
                <a:lnTo>
                  <a:pt x="3046" y="373"/>
                </a:lnTo>
                <a:lnTo>
                  <a:pt x="3058" y="379"/>
                </a:lnTo>
                <a:lnTo>
                  <a:pt x="3064" y="379"/>
                </a:lnTo>
                <a:lnTo>
                  <a:pt x="3077" y="379"/>
                </a:lnTo>
                <a:lnTo>
                  <a:pt x="3083" y="379"/>
                </a:lnTo>
                <a:lnTo>
                  <a:pt x="3095" y="379"/>
                </a:lnTo>
                <a:lnTo>
                  <a:pt x="3107" y="385"/>
                </a:lnTo>
                <a:lnTo>
                  <a:pt x="3113" y="385"/>
                </a:lnTo>
                <a:lnTo>
                  <a:pt x="3126" y="385"/>
                </a:lnTo>
                <a:lnTo>
                  <a:pt x="3138" y="385"/>
                </a:lnTo>
                <a:lnTo>
                  <a:pt x="3144" y="385"/>
                </a:lnTo>
                <a:lnTo>
                  <a:pt x="3156" y="391"/>
                </a:lnTo>
                <a:lnTo>
                  <a:pt x="3168" y="391"/>
                </a:lnTo>
                <a:lnTo>
                  <a:pt x="3175" y="391"/>
                </a:lnTo>
                <a:lnTo>
                  <a:pt x="3187" y="391"/>
                </a:lnTo>
                <a:lnTo>
                  <a:pt x="3199" y="391"/>
                </a:lnTo>
                <a:lnTo>
                  <a:pt x="3205" y="391"/>
                </a:lnTo>
                <a:lnTo>
                  <a:pt x="3217" y="397"/>
                </a:lnTo>
                <a:lnTo>
                  <a:pt x="3230" y="397"/>
                </a:lnTo>
                <a:lnTo>
                  <a:pt x="3236" y="397"/>
                </a:lnTo>
                <a:lnTo>
                  <a:pt x="3248" y="397"/>
                </a:lnTo>
                <a:lnTo>
                  <a:pt x="3260" y="397"/>
                </a:lnTo>
                <a:lnTo>
                  <a:pt x="3266" y="397"/>
                </a:lnTo>
                <a:lnTo>
                  <a:pt x="3278" y="404"/>
                </a:lnTo>
                <a:lnTo>
                  <a:pt x="3291" y="404"/>
                </a:lnTo>
                <a:lnTo>
                  <a:pt x="3297" y="404"/>
                </a:lnTo>
                <a:lnTo>
                  <a:pt x="3309" y="404"/>
                </a:lnTo>
                <a:lnTo>
                  <a:pt x="3321" y="404"/>
                </a:lnTo>
                <a:lnTo>
                  <a:pt x="3327" y="404"/>
                </a:lnTo>
                <a:lnTo>
                  <a:pt x="3340" y="404"/>
                </a:lnTo>
                <a:lnTo>
                  <a:pt x="3352" y="404"/>
                </a:lnTo>
                <a:lnTo>
                  <a:pt x="3358" y="404"/>
                </a:lnTo>
                <a:lnTo>
                  <a:pt x="3370" y="410"/>
                </a:lnTo>
                <a:lnTo>
                  <a:pt x="3382" y="410"/>
                </a:lnTo>
                <a:lnTo>
                  <a:pt x="3389" y="410"/>
                </a:lnTo>
                <a:lnTo>
                  <a:pt x="3401" y="410"/>
                </a:lnTo>
                <a:lnTo>
                  <a:pt x="3413" y="410"/>
                </a:lnTo>
                <a:lnTo>
                  <a:pt x="3419" y="410"/>
                </a:lnTo>
                <a:lnTo>
                  <a:pt x="3431" y="410"/>
                </a:lnTo>
                <a:lnTo>
                  <a:pt x="3444" y="410"/>
                </a:lnTo>
                <a:lnTo>
                  <a:pt x="3450" y="410"/>
                </a:lnTo>
                <a:lnTo>
                  <a:pt x="3462" y="410"/>
                </a:lnTo>
                <a:lnTo>
                  <a:pt x="3474" y="416"/>
                </a:lnTo>
                <a:lnTo>
                  <a:pt x="3480" y="416"/>
                </a:lnTo>
                <a:lnTo>
                  <a:pt x="3493" y="416"/>
                </a:lnTo>
                <a:lnTo>
                  <a:pt x="3505" y="416"/>
                </a:lnTo>
                <a:lnTo>
                  <a:pt x="3511" y="416"/>
                </a:lnTo>
                <a:lnTo>
                  <a:pt x="3523" y="416"/>
                </a:lnTo>
                <a:lnTo>
                  <a:pt x="3535" y="416"/>
                </a:lnTo>
                <a:lnTo>
                  <a:pt x="3542" y="416"/>
                </a:lnTo>
                <a:lnTo>
                  <a:pt x="3554" y="416"/>
                </a:lnTo>
                <a:lnTo>
                  <a:pt x="3566" y="416"/>
                </a:lnTo>
                <a:lnTo>
                  <a:pt x="3572" y="416"/>
                </a:lnTo>
                <a:lnTo>
                  <a:pt x="3584" y="416"/>
                </a:lnTo>
                <a:lnTo>
                  <a:pt x="3597" y="416"/>
                </a:lnTo>
                <a:lnTo>
                  <a:pt x="3603" y="416"/>
                </a:lnTo>
                <a:lnTo>
                  <a:pt x="3615" y="416"/>
                </a:lnTo>
                <a:lnTo>
                  <a:pt x="3627" y="422"/>
                </a:lnTo>
                <a:lnTo>
                  <a:pt x="3633" y="422"/>
                </a:lnTo>
                <a:lnTo>
                  <a:pt x="3645" y="422"/>
                </a:lnTo>
                <a:lnTo>
                  <a:pt x="3658" y="422"/>
                </a:lnTo>
                <a:lnTo>
                  <a:pt x="3664" y="422"/>
                </a:lnTo>
                <a:lnTo>
                  <a:pt x="3676" y="422"/>
                </a:lnTo>
                <a:lnTo>
                  <a:pt x="3688" y="422"/>
                </a:lnTo>
                <a:lnTo>
                  <a:pt x="3694" y="422"/>
                </a:lnTo>
                <a:lnTo>
                  <a:pt x="3707" y="422"/>
                </a:lnTo>
                <a:lnTo>
                  <a:pt x="3719" y="422"/>
                </a:lnTo>
                <a:lnTo>
                  <a:pt x="3725" y="422"/>
                </a:lnTo>
                <a:lnTo>
                  <a:pt x="3737" y="422"/>
                </a:lnTo>
                <a:lnTo>
                  <a:pt x="3749" y="422"/>
                </a:lnTo>
                <a:lnTo>
                  <a:pt x="3756" y="422"/>
                </a:lnTo>
                <a:lnTo>
                  <a:pt x="3768" y="422"/>
                </a:lnTo>
                <a:lnTo>
                  <a:pt x="3780" y="422"/>
                </a:lnTo>
                <a:lnTo>
                  <a:pt x="3786" y="422"/>
                </a:lnTo>
                <a:lnTo>
                  <a:pt x="3798" y="422"/>
                </a:lnTo>
                <a:lnTo>
                  <a:pt x="3811" y="422"/>
                </a:lnTo>
                <a:lnTo>
                  <a:pt x="3817" y="422"/>
                </a:lnTo>
                <a:lnTo>
                  <a:pt x="3829" y="422"/>
                </a:lnTo>
                <a:lnTo>
                  <a:pt x="3841" y="422"/>
                </a:lnTo>
                <a:lnTo>
                  <a:pt x="3847" y="422"/>
                </a:lnTo>
                <a:lnTo>
                  <a:pt x="3860" y="422"/>
                </a:lnTo>
                <a:lnTo>
                  <a:pt x="3872" y="428"/>
                </a:lnTo>
                <a:lnTo>
                  <a:pt x="3878" y="428"/>
                </a:lnTo>
                <a:lnTo>
                  <a:pt x="3890" y="428"/>
                </a:lnTo>
                <a:lnTo>
                  <a:pt x="3902" y="428"/>
                </a:lnTo>
                <a:lnTo>
                  <a:pt x="3909" y="428"/>
                </a:lnTo>
                <a:lnTo>
                  <a:pt x="3921" y="428"/>
                </a:lnTo>
                <a:lnTo>
                  <a:pt x="3933" y="428"/>
                </a:lnTo>
                <a:lnTo>
                  <a:pt x="3939" y="428"/>
                </a:lnTo>
                <a:lnTo>
                  <a:pt x="3951" y="428"/>
                </a:lnTo>
                <a:lnTo>
                  <a:pt x="3964" y="428"/>
                </a:lnTo>
                <a:lnTo>
                  <a:pt x="3970" y="428"/>
                </a:lnTo>
                <a:lnTo>
                  <a:pt x="3982" y="428"/>
                </a:lnTo>
                <a:lnTo>
                  <a:pt x="3994" y="428"/>
                </a:lnTo>
                <a:lnTo>
                  <a:pt x="4000" y="428"/>
                </a:lnTo>
                <a:lnTo>
                  <a:pt x="4013" y="428"/>
                </a:lnTo>
                <a:lnTo>
                  <a:pt x="4025" y="428"/>
                </a:lnTo>
                <a:lnTo>
                  <a:pt x="4031" y="428"/>
                </a:lnTo>
                <a:lnTo>
                  <a:pt x="4043" y="428"/>
                </a:lnTo>
                <a:lnTo>
                  <a:pt x="4055" y="428"/>
                </a:lnTo>
                <a:lnTo>
                  <a:pt x="4061" y="428"/>
                </a:lnTo>
                <a:lnTo>
                  <a:pt x="4074" y="428"/>
                </a:lnTo>
                <a:lnTo>
                  <a:pt x="4074" y="477"/>
                </a:lnTo>
                <a:lnTo>
                  <a:pt x="4061" y="477"/>
                </a:lnTo>
                <a:lnTo>
                  <a:pt x="4055" y="477"/>
                </a:lnTo>
                <a:lnTo>
                  <a:pt x="4043" y="477"/>
                </a:lnTo>
                <a:lnTo>
                  <a:pt x="4031" y="477"/>
                </a:lnTo>
                <a:lnTo>
                  <a:pt x="4025" y="477"/>
                </a:lnTo>
                <a:lnTo>
                  <a:pt x="4013" y="477"/>
                </a:lnTo>
                <a:lnTo>
                  <a:pt x="4000" y="477"/>
                </a:lnTo>
                <a:lnTo>
                  <a:pt x="3994" y="477"/>
                </a:lnTo>
                <a:lnTo>
                  <a:pt x="3982" y="477"/>
                </a:lnTo>
                <a:lnTo>
                  <a:pt x="3970" y="477"/>
                </a:lnTo>
                <a:lnTo>
                  <a:pt x="3964" y="477"/>
                </a:lnTo>
                <a:lnTo>
                  <a:pt x="3951" y="477"/>
                </a:lnTo>
                <a:lnTo>
                  <a:pt x="3939" y="477"/>
                </a:lnTo>
                <a:lnTo>
                  <a:pt x="3933" y="477"/>
                </a:lnTo>
                <a:lnTo>
                  <a:pt x="3921" y="477"/>
                </a:lnTo>
                <a:lnTo>
                  <a:pt x="3909" y="477"/>
                </a:lnTo>
                <a:lnTo>
                  <a:pt x="3902" y="477"/>
                </a:lnTo>
                <a:lnTo>
                  <a:pt x="3890" y="477"/>
                </a:lnTo>
                <a:lnTo>
                  <a:pt x="3878" y="477"/>
                </a:lnTo>
                <a:lnTo>
                  <a:pt x="3872" y="477"/>
                </a:lnTo>
                <a:lnTo>
                  <a:pt x="3860" y="477"/>
                </a:lnTo>
                <a:lnTo>
                  <a:pt x="3847" y="477"/>
                </a:lnTo>
                <a:lnTo>
                  <a:pt x="3841" y="477"/>
                </a:lnTo>
                <a:lnTo>
                  <a:pt x="3829" y="477"/>
                </a:lnTo>
                <a:lnTo>
                  <a:pt x="3817" y="477"/>
                </a:lnTo>
                <a:lnTo>
                  <a:pt x="3811" y="477"/>
                </a:lnTo>
                <a:lnTo>
                  <a:pt x="3798" y="477"/>
                </a:lnTo>
                <a:lnTo>
                  <a:pt x="3786" y="477"/>
                </a:lnTo>
                <a:lnTo>
                  <a:pt x="3780" y="477"/>
                </a:lnTo>
                <a:lnTo>
                  <a:pt x="3768" y="477"/>
                </a:lnTo>
                <a:lnTo>
                  <a:pt x="3756" y="477"/>
                </a:lnTo>
                <a:lnTo>
                  <a:pt x="3749" y="477"/>
                </a:lnTo>
                <a:lnTo>
                  <a:pt x="3737" y="477"/>
                </a:lnTo>
                <a:lnTo>
                  <a:pt x="3725" y="477"/>
                </a:lnTo>
                <a:lnTo>
                  <a:pt x="3719" y="477"/>
                </a:lnTo>
                <a:lnTo>
                  <a:pt x="3707" y="477"/>
                </a:lnTo>
                <a:lnTo>
                  <a:pt x="3694" y="477"/>
                </a:lnTo>
                <a:lnTo>
                  <a:pt x="3688" y="471"/>
                </a:lnTo>
                <a:lnTo>
                  <a:pt x="3676" y="471"/>
                </a:lnTo>
                <a:lnTo>
                  <a:pt x="3664" y="471"/>
                </a:lnTo>
                <a:lnTo>
                  <a:pt x="3658" y="471"/>
                </a:lnTo>
                <a:lnTo>
                  <a:pt x="3645" y="471"/>
                </a:lnTo>
                <a:lnTo>
                  <a:pt x="3633" y="471"/>
                </a:lnTo>
                <a:lnTo>
                  <a:pt x="3627" y="471"/>
                </a:lnTo>
                <a:lnTo>
                  <a:pt x="3615" y="471"/>
                </a:lnTo>
                <a:lnTo>
                  <a:pt x="3603" y="471"/>
                </a:lnTo>
                <a:lnTo>
                  <a:pt x="3597" y="471"/>
                </a:lnTo>
                <a:lnTo>
                  <a:pt x="3584" y="471"/>
                </a:lnTo>
                <a:lnTo>
                  <a:pt x="3572" y="471"/>
                </a:lnTo>
                <a:lnTo>
                  <a:pt x="3566" y="471"/>
                </a:lnTo>
                <a:lnTo>
                  <a:pt x="3554" y="471"/>
                </a:lnTo>
                <a:lnTo>
                  <a:pt x="3542" y="471"/>
                </a:lnTo>
                <a:lnTo>
                  <a:pt x="3535" y="471"/>
                </a:lnTo>
                <a:lnTo>
                  <a:pt x="3523" y="471"/>
                </a:lnTo>
                <a:lnTo>
                  <a:pt x="3511" y="471"/>
                </a:lnTo>
                <a:lnTo>
                  <a:pt x="3505" y="471"/>
                </a:lnTo>
                <a:lnTo>
                  <a:pt x="3493" y="471"/>
                </a:lnTo>
                <a:lnTo>
                  <a:pt x="3480" y="471"/>
                </a:lnTo>
                <a:lnTo>
                  <a:pt x="3474" y="471"/>
                </a:lnTo>
                <a:lnTo>
                  <a:pt x="3462" y="471"/>
                </a:lnTo>
                <a:lnTo>
                  <a:pt x="3450" y="471"/>
                </a:lnTo>
                <a:lnTo>
                  <a:pt x="3444" y="471"/>
                </a:lnTo>
                <a:lnTo>
                  <a:pt x="3431" y="471"/>
                </a:lnTo>
                <a:lnTo>
                  <a:pt x="3419" y="471"/>
                </a:lnTo>
                <a:lnTo>
                  <a:pt x="3413" y="471"/>
                </a:lnTo>
                <a:lnTo>
                  <a:pt x="3401" y="471"/>
                </a:lnTo>
                <a:lnTo>
                  <a:pt x="3389" y="465"/>
                </a:lnTo>
                <a:lnTo>
                  <a:pt x="3382" y="465"/>
                </a:lnTo>
                <a:lnTo>
                  <a:pt x="3370" y="465"/>
                </a:lnTo>
                <a:lnTo>
                  <a:pt x="3358" y="465"/>
                </a:lnTo>
                <a:lnTo>
                  <a:pt x="3352" y="465"/>
                </a:lnTo>
                <a:lnTo>
                  <a:pt x="3340" y="465"/>
                </a:lnTo>
                <a:lnTo>
                  <a:pt x="3327" y="465"/>
                </a:lnTo>
                <a:lnTo>
                  <a:pt x="3321" y="465"/>
                </a:lnTo>
                <a:lnTo>
                  <a:pt x="3309" y="465"/>
                </a:lnTo>
                <a:lnTo>
                  <a:pt x="3297" y="465"/>
                </a:lnTo>
                <a:lnTo>
                  <a:pt x="3291" y="465"/>
                </a:lnTo>
                <a:lnTo>
                  <a:pt x="3278" y="465"/>
                </a:lnTo>
                <a:lnTo>
                  <a:pt x="3266" y="465"/>
                </a:lnTo>
                <a:lnTo>
                  <a:pt x="3260" y="465"/>
                </a:lnTo>
                <a:lnTo>
                  <a:pt x="3248" y="465"/>
                </a:lnTo>
                <a:lnTo>
                  <a:pt x="3236" y="465"/>
                </a:lnTo>
                <a:lnTo>
                  <a:pt x="3230" y="459"/>
                </a:lnTo>
                <a:lnTo>
                  <a:pt x="3217" y="459"/>
                </a:lnTo>
                <a:lnTo>
                  <a:pt x="3205" y="459"/>
                </a:lnTo>
                <a:lnTo>
                  <a:pt x="3199" y="459"/>
                </a:lnTo>
                <a:lnTo>
                  <a:pt x="3187" y="459"/>
                </a:lnTo>
                <a:lnTo>
                  <a:pt x="3175" y="459"/>
                </a:lnTo>
                <a:lnTo>
                  <a:pt x="3168" y="459"/>
                </a:lnTo>
                <a:lnTo>
                  <a:pt x="3156" y="459"/>
                </a:lnTo>
                <a:lnTo>
                  <a:pt x="3144" y="459"/>
                </a:lnTo>
                <a:lnTo>
                  <a:pt x="3138" y="459"/>
                </a:lnTo>
                <a:lnTo>
                  <a:pt x="3126" y="459"/>
                </a:lnTo>
                <a:lnTo>
                  <a:pt x="3113" y="459"/>
                </a:lnTo>
                <a:lnTo>
                  <a:pt x="3107" y="452"/>
                </a:lnTo>
                <a:lnTo>
                  <a:pt x="3095" y="452"/>
                </a:lnTo>
                <a:lnTo>
                  <a:pt x="3083" y="452"/>
                </a:lnTo>
                <a:lnTo>
                  <a:pt x="3077" y="452"/>
                </a:lnTo>
                <a:lnTo>
                  <a:pt x="3064" y="452"/>
                </a:lnTo>
                <a:lnTo>
                  <a:pt x="3058" y="452"/>
                </a:lnTo>
                <a:lnTo>
                  <a:pt x="3046" y="452"/>
                </a:lnTo>
                <a:lnTo>
                  <a:pt x="3034" y="452"/>
                </a:lnTo>
                <a:lnTo>
                  <a:pt x="3028" y="446"/>
                </a:lnTo>
                <a:lnTo>
                  <a:pt x="3015" y="446"/>
                </a:lnTo>
                <a:lnTo>
                  <a:pt x="3003" y="446"/>
                </a:lnTo>
                <a:lnTo>
                  <a:pt x="2997" y="446"/>
                </a:lnTo>
                <a:lnTo>
                  <a:pt x="2985" y="446"/>
                </a:lnTo>
                <a:lnTo>
                  <a:pt x="2973" y="446"/>
                </a:lnTo>
                <a:lnTo>
                  <a:pt x="2967" y="440"/>
                </a:lnTo>
                <a:lnTo>
                  <a:pt x="2954" y="440"/>
                </a:lnTo>
                <a:lnTo>
                  <a:pt x="2942" y="440"/>
                </a:lnTo>
                <a:lnTo>
                  <a:pt x="2936" y="440"/>
                </a:lnTo>
                <a:lnTo>
                  <a:pt x="2924" y="440"/>
                </a:lnTo>
                <a:lnTo>
                  <a:pt x="2911" y="434"/>
                </a:lnTo>
                <a:lnTo>
                  <a:pt x="2905" y="434"/>
                </a:lnTo>
                <a:lnTo>
                  <a:pt x="2893" y="434"/>
                </a:lnTo>
                <a:lnTo>
                  <a:pt x="2881" y="434"/>
                </a:lnTo>
                <a:lnTo>
                  <a:pt x="2875" y="428"/>
                </a:lnTo>
                <a:lnTo>
                  <a:pt x="2863" y="428"/>
                </a:lnTo>
                <a:lnTo>
                  <a:pt x="2850" y="428"/>
                </a:lnTo>
                <a:lnTo>
                  <a:pt x="2844" y="422"/>
                </a:lnTo>
                <a:lnTo>
                  <a:pt x="2832" y="422"/>
                </a:lnTo>
                <a:lnTo>
                  <a:pt x="2820" y="422"/>
                </a:lnTo>
                <a:lnTo>
                  <a:pt x="2814" y="416"/>
                </a:lnTo>
                <a:lnTo>
                  <a:pt x="2801" y="416"/>
                </a:lnTo>
                <a:lnTo>
                  <a:pt x="2789" y="416"/>
                </a:lnTo>
                <a:lnTo>
                  <a:pt x="2783" y="410"/>
                </a:lnTo>
                <a:lnTo>
                  <a:pt x="2771" y="410"/>
                </a:lnTo>
                <a:lnTo>
                  <a:pt x="2759" y="404"/>
                </a:lnTo>
                <a:lnTo>
                  <a:pt x="2752" y="404"/>
                </a:lnTo>
                <a:lnTo>
                  <a:pt x="2740" y="404"/>
                </a:lnTo>
                <a:lnTo>
                  <a:pt x="2728" y="397"/>
                </a:lnTo>
                <a:lnTo>
                  <a:pt x="2722" y="397"/>
                </a:lnTo>
                <a:lnTo>
                  <a:pt x="2710" y="391"/>
                </a:lnTo>
                <a:lnTo>
                  <a:pt x="2697" y="391"/>
                </a:lnTo>
                <a:lnTo>
                  <a:pt x="2691" y="385"/>
                </a:lnTo>
                <a:lnTo>
                  <a:pt x="2679" y="385"/>
                </a:lnTo>
                <a:lnTo>
                  <a:pt x="2667" y="379"/>
                </a:lnTo>
                <a:lnTo>
                  <a:pt x="2661" y="379"/>
                </a:lnTo>
                <a:lnTo>
                  <a:pt x="2648" y="373"/>
                </a:lnTo>
                <a:lnTo>
                  <a:pt x="2636" y="373"/>
                </a:lnTo>
                <a:lnTo>
                  <a:pt x="2630" y="367"/>
                </a:lnTo>
                <a:lnTo>
                  <a:pt x="2618" y="367"/>
                </a:lnTo>
                <a:lnTo>
                  <a:pt x="2606" y="361"/>
                </a:lnTo>
                <a:lnTo>
                  <a:pt x="2600" y="361"/>
                </a:lnTo>
                <a:lnTo>
                  <a:pt x="2587" y="355"/>
                </a:lnTo>
                <a:lnTo>
                  <a:pt x="2575" y="355"/>
                </a:lnTo>
                <a:lnTo>
                  <a:pt x="2569" y="349"/>
                </a:lnTo>
                <a:lnTo>
                  <a:pt x="2557" y="349"/>
                </a:lnTo>
                <a:lnTo>
                  <a:pt x="2544" y="342"/>
                </a:lnTo>
                <a:lnTo>
                  <a:pt x="2538" y="336"/>
                </a:lnTo>
                <a:lnTo>
                  <a:pt x="2526" y="330"/>
                </a:lnTo>
                <a:lnTo>
                  <a:pt x="2514" y="330"/>
                </a:lnTo>
                <a:lnTo>
                  <a:pt x="2508" y="324"/>
                </a:lnTo>
                <a:lnTo>
                  <a:pt x="2496" y="318"/>
                </a:lnTo>
                <a:lnTo>
                  <a:pt x="2483" y="312"/>
                </a:lnTo>
                <a:lnTo>
                  <a:pt x="2477" y="306"/>
                </a:lnTo>
                <a:lnTo>
                  <a:pt x="2465" y="300"/>
                </a:lnTo>
                <a:lnTo>
                  <a:pt x="2453" y="294"/>
                </a:lnTo>
                <a:lnTo>
                  <a:pt x="2447" y="287"/>
                </a:lnTo>
                <a:lnTo>
                  <a:pt x="2434" y="281"/>
                </a:lnTo>
                <a:lnTo>
                  <a:pt x="2422" y="275"/>
                </a:lnTo>
                <a:lnTo>
                  <a:pt x="2416" y="269"/>
                </a:lnTo>
                <a:lnTo>
                  <a:pt x="2404" y="263"/>
                </a:lnTo>
                <a:lnTo>
                  <a:pt x="2392" y="257"/>
                </a:lnTo>
                <a:lnTo>
                  <a:pt x="2385" y="257"/>
                </a:lnTo>
                <a:lnTo>
                  <a:pt x="2373" y="251"/>
                </a:lnTo>
                <a:lnTo>
                  <a:pt x="2361" y="245"/>
                </a:lnTo>
                <a:lnTo>
                  <a:pt x="2355" y="239"/>
                </a:lnTo>
                <a:lnTo>
                  <a:pt x="2343" y="233"/>
                </a:lnTo>
                <a:lnTo>
                  <a:pt x="2330" y="226"/>
                </a:lnTo>
                <a:lnTo>
                  <a:pt x="2324" y="220"/>
                </a:lnTo>
                <a:lnTo>
                  <a:pt x="2312" y="214"/>
                </a:lnTo>
                <a:lnTo>
                  <a:pt x="2300" y="208"/>
                </a:lnTo>
                <a:lnTo>
                  <a:pt x="2294" y="208"/>
                </a:lnTo>
                <a:lnTo>
                  <a:pt x="2281" y="202"/>
                </a:lnTo>
                <a:lnTo>
                  <a:pt x="2269" y="196"/>
                </a:lnTo>
                <a:lnTo>
                  <a:pt x="2263" y="190"/>
                </a:lnTo>
                <a:lnTo>
                  <a:pt x="2251" y="190"/>
                </a:lnTo>
                <a:lnTo>
                  <a:pt x="2239" y="184"/>
                </a:lnTo>
                <a:lnTo>
                  <a:pt x="2233" y="178"/>
                </a:lnTo>
                <a:lnTo>
                  <a:pt x="2220" y="178"/>
                </a:lnTo>
                <a:lnTo>
                  <a:pt x="2208" y="171"/>
                </a:lnTo>
                <a:lnTo>
                  <a:pt x="2202" y="171"/>
                </a:lnTo>
                <a:lnTo>
                  <a:pt x="2190" y="165"/>
                </a:lnTo>
                <a:lnTo>
                  <a:pt x="2177" y="165"/>
                </a:lnTo>
                <a:lnTo>
                  <a:pt x="2171" y="165"/>
                </a:lnTo>
                <a:lnTo>
                  <a:pt x="2159" y="159"/>
                </a:lnTo>
                <a:lnTo>
                  <a:pt x="2147" y="159"/>
                </a:lnTo>
                <a:lnTo>
                  <a:pt x="2141" y="159"/>
                </a:lnTo>
                <a:lnTo>
                  <a:pt x="2129" y="159"/>
                </a:lnTo>
                <a:lnTo>
                  <a:pt x="2116" y="159"/>
                </a:lnTo>
                <a:lnTo>
                  <a:pt x="2110" y="159"/>
                </a:lnTo>
                <a:lnTo>
                  <a:pt x="2098" y="159"/>
                </a:lnTo>
                <a:lnTo>
                  <a:pt x="2086" y="159"/>
                </a:lnTo>
                <a:lnTo>
                  <a:pt x="2080" y="159"/>
                </a:lnTo>
                <a:lnTo>
                  <a:pt x="2067" y="165"/>
                </a:lnTo>
                <a:lnTo>
                  <a:pt x="2055" y="165"/>
                </a:lnTo>
                <a:lnTo>
                  <a:pt x="2049" y="171"/>
                </a:lnTo>
                <a:lnTo>
                  <a:pt x="2037" y="171"/>
                </a:lnTo>
                <a:lnTo>
                  <a:pt x="2025" y="178"/>
                </a:lnTo>
                <a:lnTo>
                  <a:pt x="2018" y="190"/>
                </a:lnTo>
                <a:lnTo>
                  <a:pt x="2006" y="196"/>
                </a:lnTo>
                <a:lnTo>
                  <a:pt x="1994" y="202"/>
                </a:lnTo>
                <a:lnTo>
                  <a:pt x="1988" y="208"/>
                </a:lnTo>
                <a:lnTo>
                  <a:pt x="1976" y="214"/>
                </a:lnTo>
                <a:lnTo>
                  <a:pt x="1963" y="214"/>
                </a:lnTo>
                <a:lnTo>
                  <a:pt x="1957" y="220"/>
                </a:lnTo>
                <a:lnTo>
                  <a:pt x="1945" y="220"/>
                </a:lnTo>
                <a:lnTo>
                  <a:pt x="1933" y="226"/>
                </a:lnTo>
                <a:lnTo>
                  <a:pt x="1927" y="233"/>
                </a:lnTo>
                <a:lnTo>
                  <a:pt x="1914" y="233"/>
                </a:lnTo>
                <a:lnTo>
                  <a:pt x="1902" y="245"/>
                </a:lnTo>
                <a:lnTo>
                  <a:pt x="1896" y="251"/>
                </a:lnTo>
                <a:lnTo>
                  <a:pt x="1884" y="257"/>
                </a:lnTo>
                <a:lnTo>
                  <a:pt x="1872" y="263"/>
                </a:lnTo>
                <a:lnTo>
                  <a:pt x="1866" y="275"/>
                </a:lnTo>
                <a:lnTo>
                  <a:pt x="1853" y="275"/>
                </a:lnTo>
                <a:lnTo>
                  <a:pt x="1841" y="275"/>
                </a:lnTo>
                <a:lnTo>
                  <a:pt x="1835" y="263"/>
                </a:lnTo>
                <a:lnTo>
                  <a:pt x="1823" y="263"/>
                </a:lnTo>
                <a:lnTo>
                  <a:pt x="1810" y="269"/>
                </a:lnTo>
                <a:lnTo>
                  <a:pt x="1804" y="275"/>
                </a:lnTo>
                <a:lnTo>
                  <a:pt x="1792" y="281"/>
                </a:lnTo>
                <a:lnTo>
                  <a:pt x="1780" y="294"/>
                </a:lnTo>
                <a:lnTo>
                  <a:pt x="1774" y="294"/>
                </a:lnTo>
                <a:lnTo>
                  <a:pt x="1762" y="294"/>
                </a:lnTo>
                <a:lnTo>
                  <a:pt x="1749" y="300"/>
                </a:lnTo>
                <a:lnTo>
                  <a:pt x="1743" y="312"/>
                </a:lnTo>
                <a:lnTo>
                  <a:pt x="1731" y="318"/>
                </a:lnTo>
                <a:lnTo>
                  <a:pt x="1719" y="324"/>
                </a:lnTo>
                <a:lnTo>
                  <a:pt x="1713" y="336"/>
                </a:lnTo>
                <a:lnTo>
                  <a:pt x="1700" y="349"/>
                </a:lnTo>
                <a:lnTo>
                  <a:pt x="1688" y="355"/>
                </a:lnTo>
                <a:lnTo>
                  <a:pt x="1682" y="361"/>
                </a:lnTo>
                <a:lnTo>
                  <a:pt x="1670" y="367"/>
                </a:lnTo>
                <a:lnTo>
                  <a:pt x="1658" y="373"/>
                </a:lnTo>
                <a:lnTo>
                  <a:pt x="1651" y="379"/>
                </a:lnTo>
                <a:lnTo>
                  <a:pt x="1639" y="385"/>
                </a:lnTo>
                <a:lnTo>
                  <a:pt x="1627" y="385"/>
                </a:lnTo>
                <a:lnTo>
                  <a:pt x="1621" y="391"/>
                </a:lnTo>
                <a:lnTo>
                  <a:pt x="1609" y="397"/>
                </a:lnTo>
                <a:lnTo>
                  <a:pt x="1596" y="404"/>
                </a:lnTo>
                <a:lnTo>
                  <a:pt x="1590" y="410"/>
                </a:lnTo>
                <a:lnTo>
                  <a:pt x="1578" y="416"/>
                </a:lnTo>
                <a:lnTo>
                  <a:pt x="1566" y="422"/>
                </a:lnTo>
                <a:lnTo>
                  <a:pt x="1560" y="422"/>
                </a:lnTo>
                <a:lnTo>
                  <a:pt x="1547" y="428"/>
                </a:lnTo>
                <a:lnTo>
                  <a:pt x="1535" y="428"/>
                </a:lnTo>
                <a:lnTo>
                  <a:pt x="1529" y="434"/>
                </a:lnTo>
                <a:lnTo>
                  <a:pt x="1517" y="434"/>
                </a:lnTo>
                <a:lnTo>
                  <a:pt x="1505" y="434"/>
                </a:lnTo>
                <a:lnTo>
                  <a:pt x="1499" y="440"/>
                </a:lnTo>
                <a:lnTo>
                  <a:pt x="1486" y="446"/>
                </a:lnTo>
                <a:lnTo>
                  <a:pt x="1474" y="452"/>
                </a:lnTo>
                <a:lnTo>
                  <a:pt x="1468" y="446"/>
                </a:lnTo>
                <a:lnTo>
                  <a:pt x="1456" y="446"/>
                </a:lnTo>
                <a:lnTo>
                  <a:pt x="1443" y="446"/>
                </a:lnTo>
                <a:lnTo>
                  <a:pt x="1437" y="446"/>
                </a:lnTo>
                <a:lnTo>
                  <a:pt x="1425" y="446"/>
                </a:lnTo>
                <a:lnTo>
                  <a:pt x="1413" y="452"/>
                </a:lnTo>
                <a:lnTo>
                  <a:pt x="1407" y="459"/>
                </a:lnTo>
                <a:lnTo>
                  <a:pt x="1395" y="452"/>
                </a:lnTo>
                <a:lnTo>
                  <a:pt x="1382" y="459"/>
                </a:lnTo>
                <a:lnTo>
                  <a:pt x="1376" y="465"/>
                </a:lnTo>
                <a:lnTo>
                  <a:pt x="1364" y="465"/>
                </a:lnTo>
                <a:lnTo>
                  <a:pt x="1352" y="471"/>
                </a:lnTo>
                <a:lnTo>
                  <a:pt x="1346" y="471"/>
                </a:lnTo>
                <a:lnTo>
                  <a:pt x="1333" y="471"/>
                </a:lnTo>
                <a:lnTo>
                  <a:pt x="1321" y="465"/>
                </a:lnTo>
                <a:lnTo>
                  <a:pt x="1315" y="459"/>
                </a:lnTo>
                <a:lnTo>
                  <a:pt x="1303" y="465"/>
                </a:lnTo>
                <a:lnTo>
                  <a:pt x="1291" y="465"/>
                </a:lnTo>
                <a:lnTo>
                  <a:pt x="1284" y="471"/>
                </a:lnTo>
                <a:lnTo>
                  <a:pt x="1272" y="471"/>
                </a:lnTo>
                <a:lnTo>
                  <a:pt x="1260" y="471"/>
                </a:lnTo>
                <a:lnTo>
                  <a:pt x="1254" y="471"/>
                </a:lnTo>
                <a:lnTo>
                  <a:pt x="1242" y="477"/>
                </a:lnTo>
                <a:lnTo>
                  <a:pt x="1229" y="477"/>
                </a:lnTo>
                <a:lnTo>
                  <a:pt x="1223" y="471"/>
                </a:lnTo>
                <a:lnTo>
                  <a:pt x="1211" y="477"/>
                </a:lnTo>
                <a:lnTo>
                  <a:pt x="1199" y="471"/>
                </a:lnTo>
                <a:lnTo>
                  <a:pt x="1193" y="471"/>
                </a:lnTo>
                <a:lnTo>
                  <a:pt x="1180" y="477"/>
                </a:lnTo>
                <a:lnTo>
                  <a:pt x="1168" y="477"/>
                </a:lnTo>
                <a:lnTo>
                  <a:pt x="1162" y="477"/>
                </a:lnTo>
                <a:lnTo>
                  <a:pt x="1150" y="477"/>
                </a:lnTo>
                <a:lnTo>
                  <a:pt x="1138" y="477"/>
                </a:lnTo>
                <a:lnTo>
                  <a:pt x="1131" y="477"/>
                </a:lnTo>
                <a:lnTo>
                  <a:pt x="1119" y="483"/>
                </a:lnTo>
                <a:lnTo>
                  <a:pt x="1107" y="483"/>
                </a:lnTo>
                <a:lnTo>
                  <a:pt x="1101" y="483"/>
                </a:lnTo>
                <a:lnTo>
                  <a:pt x="1089" y="483"/>
                </a:lnTo>
                <a:lnTo>
                  <a:pt x="1076" y="489"/>
                </a:lnTo>
                <a:lnTo>
                  <a:pt x="1070" y="489"/>
                </a:lnTo>
                <a:lnTo>
                  <a:pt x="1058" y="489"/>
                </a:lnTo>
                <a:lnTo>
                  <a:pt x="1046" y="489"/>
                </a:lnTo>
                <a:lnTo>
                  <a:pt x="1040" y="495"/>
                </a:lnTo>
                <a:lnTo>
                  <a:pt x="1028" y="495"/>
                </a:lnTo>
                <a:lnTo>
                  <a:pt x="1021" y="495"/>
                </a:lnTo>
                <a:lnTo>
                  <a:pt x="1009" y="495"/>
                </a:lnTo>
                <a:lnTo>
                  <a:pt x="997" y="501"/>
                </a:lnTo>
                <a:lnTo>
                  <a:pt x="991" y="501"/>
                </a:lnTo>
                <a:lnTo>
                  <a:pt x="979" y="501"/>
                </a:lnTo>
                <a:lnTo>
                  <a:pt x="966" y="501"/>
                </a:lnTo>
                <a:lnTo>
                  <a:pt x="960" y="507"/>
                </a:lnTo>
                <a:lnTo>
                  <a:pt x="948" y="507"/>
                </a:lnTo>
                <a:lnTo>
                  <a:pt x="936" y="507"/>
                </a:lnTo>
                <a:lnTo>
                  <a:pt x="930" y="507"/>
                </a:lnTo>
                <a:lnTo>
                  <a:pt x="917" y="507"/>
                </a:lnTo>
                <a:lnTo>
                  <a:pt x="905" y="507"/>
                </a:lnTo>
                <a:lnTo>
                  <a:pt x="899" y="507"/>
                </a:lnTo>
                <a:lnTo>
                  <a:pt x="887" y="507"/>
                </a:lnTo>
                <a:lnTo>
                  <a:pt x="875" y="507"/>
                </a:lnTo>
                <a:lnTo>
                  <a:pt x="868" y="507"/>
                </a:lnTo>
                <a:lnTo>
                  <a:pt x="856" y="507"/>
                </a:lnTo>
                <a:lnTo>
                  <a:pt x="844" y="507"/>
                </a:lnTo>
                <a:lnTo>
                  <a:pt x="838" y="513"/>
                </a:lnTo>
                <a:lnTo>
                  <a:pt x="826" y="513"/>
                </a:lnTo>
                <a:lnTo>
                  <a:pt x="813" y="513"/>
                </a:lnTo>
                <a:lnTo>
                  <a:pt x="807" y="513"/>
                </a:lnTo>
                <a:lnTo>
                  <a:pt x="795" y="513"/>
                </a:lnTo>
                <a:lnTo>
                  <a:pt x="783" y="513"/>
                </a:lnTo>
                <a:lnTo>
                  <a:pt x="777" y="513"/>
                </a:lnTo>
                <a:lnTo>
                  <a:pt x="764" y="513"/>
                </a:lnTo>
                <a:lnTo>
                  <a:pt x="752" y="513"/>
                </a:lnTo>
                <a:lnTo>
                  <a:pt x="746" y="513"/>
                </a:lnTo>
                <a:lnTo>
                  <a:pt x="734" y="513"/>
                </a:lnTo>
                <a:lnTo>
                  <a:pt x="722" y="520"/>
                </a:lnTo>
                <a:lnTo>
                  <a:pt x="716" y="520"/>
                </a:lnTo>
                <a:lnTo>
                  <a:pt x="703" y="520"/>
                </a:lnTo>
                <a:lnTo>
                  <a:pt x="691" y="520"/>
                </a:lnTo>
                <a:lnTo>
                  <a:pt x="685" y="520"/>
                </a:lnTo>
                <a:lnTo>
                  <a:pt x="673" y="520"/>
                </a:lnTo>
                <a:lnTo>
                  <a:pt x="661" y="520"/>
                </a:lnTo>
                <a:lnTo>
                  <a:pt x="654" y="520"/>
                </a:lnTo>
                <a:lnTo>
                  <a:pt x="642" y="520"/>
                </a:lnTo>
                <a:lnTo>
                  <a:pt x="630" y="520"/>
                </a:lnTo>
                <a:lnTo>
                  <a:pt x="624" y="520"/>
                </a:lnTo>
                <a:lnTo>
                  <a:pt x="612" y="520"/>
                </a:lnTo>
                <a:lnTo>
                  <a:pt x="599" y="520"/>
                </a:lnTo>
                <a:lnTo>
                  <a:pt x="593" y="520"/>
                </a:lnTo>
                <a:lnTo>
                  <a:pt x="581" y="520"/>
                </a:lnTo>
                <a:lnTo>
                  <a:pt x="569" y="520"/>
                </a:lnTo>
                <a:lnTo>
                  <a:pt x="563" y="520"/>
                </a:lnTo>
                <a:lnTo>
                  <a:pt x="550" y="520"/>
                </a:lnTo>
                <a:lnTo>
                  <a:pt x="538" y="520"/>
                </a:lnTo>
                <a:lnTo>
                  <a:pt x="532" y="526"/>
                </a:lnTo>
                <a:lnTo>
                  <a:pt x="520" y="526"/>
                </a:lnTo>
                <a:lnTo>
                  <a:pt x="508" y="526"/>
                </a:lnTo>
                <a:lnTo>
                  <a:pt x="501" y="526"/>
                </a:lnTo>
                <a:lnTo>
                  <a:pt x="489" y="526"/>
                </a:lnTo>
                <a:lnTo>
                  <a:pt x="477" y="526"/>
                </a:lnTo>
                <a:lnTo>
                  <a:pt x="471" y="526"/>
                </a:lnTo>
                <a:lnTo>
                  <a:pt x="459" y="526"/>
                </a:lnTo>
                <a:lnTo>
                  <a:pt x="446" y="526"/>
                </a:lnTo>
                <a:lnTo>
                  <a:pt x="440" y="526"/>
                </a:lnTo>
                <a:lnTo>
                  <a:pt x="428" y="526"/>
                </a:lnTo>
                <a:lnTo>
                  <a:pt x="416" y="526"/>
                </a:lnTo>
                <a:lnTo>
                  <a:pt x="410" y="526"/>
                </a:lnTo>
                <a:lnTo>
                  <a:pt x="397" y="526"/>
                </a:lnTo>
                <a:lnTo>
                  <a:pt x="385" y="526"/>
                </a:lnTo>
                <a:lnTo>
                  <a:pt x="379" y="526"/>
                </a:lnTo>
                <a:lnTo>
                  <a:pt x="367" y="526"/>
                </a:lnTo>
                <a:lnTo>
                  <a:pt x="355" y="526"/>
                </a:lnTo>
                <a:lnTo>
                  <a:pt x="349" y="526"/>
                </a:lnTo>
                <a:lnTo>
                  <a:pt x="336" y="526"/>
                </a:lnTo>
                <a:lnTo>
                  <a:pt x="324" y="526"/>
                </a:lnTo>
                <a:lnTo>
                  <a:pt x="318" y="526"/>
                </a:lnTo>
                <a:lnTo>
                  <a:pt x="306" y="526"/>
                </a:lnTo>
                <a:lnTo>
                  <a:pt x="293" y="526"/>
                </a:lnTo>
                <a:lnTo>
                  <a:pt x="287" y="526"/>
                </a:lnTo>
                <a:lnTo>
                  <a:pt x="275" y="526"/>
                </a:lnTo>
                <a:lnTo>
                  <a:pt x="263" y="526"/>
                </a:lnTo>
                <a:lnTo>
                  <a:pt x="257" y="526"/>
                </a:lnTo>
                <a:lnTo>
                  <a:pt x="245" y="526"/>
                </a:lnTo>
                <a:lnTo>
                  <a:pt x="232" y="526"/>
                </a:lnTo>
                <a:lnTo>
                  <a:pt x="226" y="526"/>
                </a:lnTo>
                <a:lnTo>
                  <a:pt x="214" y="526"/>
                </a:lnTo>
                <a:lnTo>
                  <a:pt x="202" y="526"/>
                </a:lnTo>
                <a:lnTo>
                  <a:pt x="196" y="526"/>
                </a:lnTo>
                <a:lnTo>
                  <a:pt x="183" y="526"/>
                </a:lnTo>
                <a:lnTo>
                  <a:pt x="171" y="526"/>
                </a:lnTo>
                <a:lnTo>
                  <a:pt x="165" y="526"/>
                </a:lnTo>
                <a:lnTo>
                  <a:pt x="153" y="526"/>
                </a:lnTo>
                <a:lnTo>
                  <a:pt x="141" y="526"/>
                </a:lnTo>
                <a:lnTo>
                  <a:pt x="134" y="526"/>
                </a:lnTo>
                <a:lnTo>
                  <a:pt x="122" y="526"/>
                </a:lnTo>
                <a:lnTo>
                  <a:pt x="110" y="526"/>
                </a:lnTo>
                <a:lnTo>
                  <a:pt x="104" y="526"/>
                </a:lnTo>
                <a:lnTo>
                  <a:pt x="92" y="526"/>
                </a:lnTo>
                <a:lnTo>
                  <a:pt x="79" y="526"/>
                </a:lnTo>
                <a:lnTo>
                  <a:pt x="73" y="526"/>
                </a:lnTo>
                <a:lnTo>
                  <a:pt x="61" y="526"/>
                </a:lnTo>
                <a:lnTo>
                  <a:pt x="49" y="526"/>
                </a:lnTo>
                <a:lnTo>
                  <a:pt x="43" y="526"/>
                </a:lnTo>
                <a:lnTo>
                  <a:pt x="30" y="526"/>
                </a:lnTo>
                <a:lnTo>
                  <a:pt x="18" y="526"/>
                </a:lnTo>
                <a:lnTo>
                  <a:pt x="12" y="526"/>
                </a:lnTo>
                <a:lnTo>
                  <a:pt x="0" y="526"/>
                </a:lnTo>
                <a:close/>
              </a:path>
            </a:pathLst>
          </a:custGeom>
          <a:solidFill>
            <a:srgbClr val="FF00FF"/>
          </a:solidFill>
          <a:ln w="9525">
            <a:noFill/>
            <a:round/>
            <a:headEnd/>
            <a:tailEnd/>
          </a:ln>
        </p:spPr>
        <p:txBody>
          <a:bodyPr/>
          <a:lstStyle/>
          <a:p>
            <a:endParaRPr lang="en-GB"/>
          </a:p>
        </p:txBody>
      </p:sp>
      <p:sp>
        <p:nvSpPr>
          <p:cNvPr id="312692" name="Line 372"/>
          <p:cNvSpPr>
            <a:spLocks noChangeShapeType="1"/>
          </p:cNvSpPr>
          <p:nvPr/>
        </p:nvSpPr>
        <p:spPr bwMode="auto">
          <a:xfrm>
            <a:off x="7788275" y="3457575"/>
            <a:ext cx="1588" cy="1978025"/>
          </a:xfrm>
          <a:prstGeom prst="line">
            <a:avLst/>
          </a:prstGeom>
          <a:noFill/>
          <a:ln w="19050">
            <a:solidFill>
              <a:srgbClr val="000080"/>
            </a:solidFill>
            <a:round/>
            <a:headEnd/>
            <a:tailEnd/>
          </a:ln>
        </p:spPr>
        <p:txBody>
          <a:bodyPr/>
          <a:lstStyle/>
          <a:p>
            <a:endParaRPr lang="en-GB"/>
          </a:p>
        </p:txBody>
      </p:sp>
      <p:sp>
        <p:nvSpPr>
          <p:cNvPr id="312693" name="Line 373"/>
          <p:cNvSpPr>
            <a:spLocks noChangeShapeType="1"/>
          </p:cNvSpPr>
          <p:nvPr/>
        </p:nvSpPr>
        <p:spPr bwMode="auto">
          <a:xfrm>
            <a:off x="7788275" y="5435600"/>
            <a:ext cx="47625" cy="1588"/>
          </a:xfrm>
          <a:prstGeom prst="line">
            <a:avLst/>
          </a:prstGeom>
          <a:noFill/>
          <a:ln w="19050">
            <a:solidFill>
              <a:srgbClr val="000080"/>
            </a:solidFill>
            <a:round/>
            <a:headEnd/>
            <a:tailEnd/>
          </a:ln>
        </p:spPr>
        <p:txBody>
          <a:bodyPr/>
          <a:lstStyle/>
          <a:p>
            <a:endParaRPr lang="en-GB"/>
          </a:p>
        </p:txBody>
      </p:sp>
      <p:sp>
        <p:nvSpPr>
          <p:cNvPr id="312694" name="Line 374"/>
          <p:cNvSpPr>
            <a:spLocks noChangeShapeType="1"/>
          </p:cNvSpPr>
          <p:nvPr/>
        </p:nvSpPr>
        <p:spPr bwMode="auto">
          <a:xfrm>
            <a:off x="7788275" y="4940300"/>
            <a:ext cx="47625" cy="1588"/>
          </a:xfrm>
          <a:prstGeom prst="line">
            <a:avLst/>
          </a:prstGeom>
          <a:noFill/>
          <a:ln w="19050">
            <a:solidFill>
              <a:srgbClr val="000080"/>
            </a:solidFill>
            <a:round/>
            <a:headEnd/>
            <a:tailEnd/>
          </a:ln>
        </p:spPr>
        <p:txBody>
          <a:bodyPr/>
          <a:lstStyle/>
          <a:p>
            <a:endParaRPr lang="en-GB"/>
          </a:p>
        </p:txBody>
      </p:sp>
      <p:sp>
        <p:nvSpPr>
          <p:cNvPr id="312695" name="Line 375"/>
          <p:cNvSpPr>
            <a:spLocks noChangeShapeType="1"/>
          </p:cNvSpPr>
          <p:nvPr/>
        </p:nvSpPr>
        <p:spPr bwMode="auto">
          <a:xfrm>
            <a:off x="7788275" y="4446588"/>
            <a:ext cx="47625" cy="1587"/>
          </a:xfrm>
          <a:prstGeom prst="line">
            <a:avLst/>
          </a:prstGeom>
          <a:noFill/>
          <a:ln w="19050">
            <a:solidFill>
              <a:srgbClr val="000080"/>
            </a:solidFill>
            <a:round/>
            <a:headEnd/>
            <a:tailEnd/>
          </a:ln>
        </p:spPr>
        <p:txBody>
          <a:bodyPr/>
          <a:lstStyle/>
          <a:p>
            <a:endParaRPr lang="en-GB"/>
          </a:p>
        </p:txBody>
      </p:sp>
      <p:sp>
        <p:nvSpPr>
          <p:cNvPr id="312698" name="Line 378"/>
          <p:cNvSpPr>
            <a:spLocks noChangeShapeType="1"/>
          </p:cNvSpPr>
          <p:nvPr/>
        </p:nvSpPr>
        <p:spPr bwMode="auto">
          <a:xfrm>
            <a:off x="1320800" y="5435600"/>
            <a:ext cx="6467475" cy="1588"/>
          </a:xfrm>
          <a:prstGeom prst="line">
            <a:avLst/>
          </a:prstGeom>
          <a:noFill/>
          <a:ln w="19050">
            <a:solidFill>
              <a:srgbClr val="000080"/>
            </a:solidFill>
            <a:round/>
            <a:headEnd/>
            <a:tailEnd/>
          </a:ln>
        </p:spPr>
        <p:txBody>
          <a:bodyPr/>
          <a:lstStyle/>
          <a:p>
            <a:endParaRPr lang="en-GB"/>
          </a:p>
        </p:txBody>
      </p:sp>
      <p:sp>
        <p:nvSpPr>
          <p:cNvPr id="312699" name="Line 379"/>
          <p:cNvSpPr>
            <a:spLocks noChangeShapeType="1"/>
          </p:cNvSpPr>
          <p:nvPr/>
        </p:nvSpPr>
        <p:spPr bwMode="auto">
          <a:xfrm flipV="1">
            <a:off x="1320800" y="5435600"/>
            <a:ext cx="1588" cy="47625"/>
          </a:xfrm>
          <a:prstGeom prst="line">
            <a:avLst/>
          </a:prstGeom>
          <a:noFill/>
          <a:ln w="19050">
            <a:solidFill>
              <a:srgbClr val="000080"/>
            </a:solidFill>
            <a:round/>
            <a:headEnd/>
            <a:tailEnd/>
          </a:ln>
        </p:spPr>
        <p:txBody>
          <a:bodyPr/>
          <a:lstStyle/>
          <a:p>
            <a:endParaRPr lang="en-GB"/>
          </a:p>
        </p:txBody>
      </p:sp>
      <p:sp>
        <p:nvSpPr>
          <p:cNvPr id="312700" name="Line 380"/>
          <p:cNvSpPr>
            <a:spLocks noChangeShapeType="1"/>
          </p:cNvSpPr>
          <p:nvPr/>
        </p:nvSpPr>
        <p:spPr bwMode="auto">
          <a:xfrm flipV="1">
            <a:off x="2941638" y="5435600"/>
            <a:ext cx="1587" cy="47625"/>
          </a:xfrm>
          <a:prstGeom prst="line">
            <a:avLst/>
          </a:prstGeom>
          <a:noFill/>
          <a:ln w="19050">
            <a:solidFill>
              <a:srgbClr val="000080"/>
            </a:solidFill>
            <a:round/>
            <a:headEnd/>
            <a:tailEnd/>
          </a:ln>
        </p:spPr>
        <p:txBody>
          <a:bodyPr/>
          <a:lstStyle/>
          <a:p>
            <a:endParaRPr lang="en-GB"/>
          </a:p>
        </p:txBody>
      </p:sp>
      <p:sp>
        <p:nvSpPr>
          <p:cNvPr id="312701" name="Line 381"/>
          <p:cNvSpPr>
            <a:spLocks noChangeShapeType="1"/>
          </p:cNvSpPr>
          <p:nvPr/>
        </p:nvSpPr>
        <p:spPr bwMode="auto">
          <a:xfrm flipV="1">
            <a:off x="4554538" y="5435600"/>
            <a:ext cx="1587" cy="47625"/>
          </a:xfrm>
          <a:prstGeom prst="line">
            <a:avLst/>
          </a:prstGeom>
          <a:noFill/>
          <a:ln w="19050">
            <a:solidFill>
              <a:srgbClr val="000080"/>
            </a:solidFill>
            <a:round/>
            <a:headEnd/>
            <a:tailEnd/>
          </a:ln>
        </p:spPr>
        <p:txBody>
          <a:bodyPr/>
          <a:lstStyle/>
          <a:p>
            <a:endParaRPr lang="en-GB"/>
          </a:p>
        </p:txBody>
      </p:sp>
      <p:sp>
        <p:nvSpPr>
          <p:cNvPr id="312702" name="Line 382"/>
          <p:cNvSpPr>
            <a:spLocks noChangeShapeType="1"/>
          </p:cNvSpPr>
          <p:nvPr/>
        </p:nvSpPr>
        <p:spPr bwMode="auto">
          <a:xfrm flipV="1">
            <a:off x="6175375" y="5435600"/>
            <a:ext cx="1588" cy="47625"/>
          </a:xfrm>
          <a:prstGeom prst="line">
            <a:avLst/>
          </a:prstGeom>
          <a:noFill/>
          <a:ln w="19050">
            <a:solidFill>
              <a:srgbClr val="000080"/>
            </a:solidFill>
            <a:round/>
            <a:headEnd/>
            <a:tailEnd/>
          </a:ln>
        </p:spPr>
        <p:txBody>
          <a:bodyPr/>
          <a:lstStyle/>
          <a:p>
            <a:endParaRPr lang="en-GB"/>
          </a:p>
        </p:txBody>
      </p:sp>
      <p:sp>
        <p:nvSpPr>
          <p:cNvPr id="312703" name="Line 383"/>
          <p:cNvSpPr>
            <a:spLocks noChangeShapeType="1"/>
          </p:cNvSpPr>
          <p:nvPr/>
        </p:nvSpPr>
        <p:spPr bwMode="auto">
          <a:xfrm flipV="1">
            <a:off x="7788275" y="5440363"/>
            <a:ext cx="1588" cy="42862"/>
          </a:xfrm>
          <a:prstGeom prst="line">
            <a:avLst/>
          </a:prstGeom>
          <a:noFill/>
          <a:ln w="19050">
            <a:solidFill>
              <a:srgbClr val="000080"/>
            </a:solidFill>
            <a:round/>
            <a:headEnd/>
            <a:tailEnd/>
          </a:ln>
        </p:spPr>
        <p:txBody>
          <a:bodyPr/>
          <a:lstStyle/>
          <a:p>
            <a:endParaRPr lang="en-GB"/>
          </a:p>
        </p:txBody>
      </p:sp>
      <p:sp>
        <p:nvSpPr>
          <p:cNvPr id="312705" name="Rectangle 385"/>
          <p:cNvSpPr>
            <a:spLocks noChangeArrowheads="1"/>
          </p:cNvSpPr>
          <p:nvPr/>
        </p:nvSpPr>
        <p:spPr bwMode="auto">
          <a:xfrm>
            <a:off x="7913688" y="4852988"/>
            <a:ext cx="393700" cy="212725"/>
          </a:xfrm>
          <a:prstGeom prst="rect">
            <a:avLst/>
          </a:prstGeom>
          <a:noFill/>
          <a:ln w="9525">
            <a:noFill/>
            <a:miter lim="800000"/>
            <a:headEnd/>
            <a:tailEnd/>
          </a:ln>
        </p:spPr>
        <p:txBody>
          <a:bodyPr wrap="none" lIns="0" tIns="0" rIns="0" bIns="0">
            <a:spAutoFit/>
          </a:bodyPr>
          <a:lstStyle/>
          <a:p>
            <a:r>
              <a:rPr lang="en-GB" b="1">
                <a:solidFill>
                  <a:srgbClr val="000080"/>
                </a:solidFill>
              </a:rPr>
              <a:t>5Gtc</a:t>
            </a:r>
            <a:endParaRPr lang="en-GB"/>
          </a:p>
        </p:txBody>
      </p:sp>
      <p:sp>
        <p:nvSpPr>
          <p:cNvPr id="312706" name="Rectangle 386"/>
          <p:cNvSpPr>
            <a:spLocks noChangeArrowheads="1"/>
          </p:cNvSpPr>
          <p:nvPr/>
        </p:nvSpPr>
        <p:spPr bwMode="auto">
          <a:xfrm>
            <a:off x="7913688" y="4359275"/>
            <a:ext cx="492125" cy="212725"/>
          </a:xfrm>
          <a:prstGeom prst="rect">
            <a:avLst/>
          </a:prstGeom>
          <a:noFill/>
          <a:ln w="9525">
            <a:noFill/>
            <a:miter lim="800000"/>
            <a:headEnd/>
            <a:tailEnd/>
          </a:ln>
        </p:spPr>
        <p:txBody>
          <a:bodyPr wrap="none" lIns="0" tIns="0" rIns="0" bIns="0">
            <a:spAutoFit/>
          </a:bodyPr>
          <a:lstStyle/>
          <a:p>
            <a:r>
              <a:rPr lang="en-GB" b="1">
                <a:solidFill>
                  <a:srgbClr val="000080"/>
                </a:solidFill>
              </a:rPr>
              <a:t>10Gtc</a:t>
            </a:r>
            <a:endParaRPr lang="en-GB"/>
          </a:p>
        </p:txBody>
      </p:sp>
      <p:sp>
        <p:nvSpPr>
          <p:cNvPr id="312710" name="Rectangle 390"/>
          <p:cNvSpPr>
            <a:spLocks noChangeArrowheads="1"/>
          </p:cNvSpPr>
          <p:nvPr/>
        </p:nvSpPr>
        <p:spPr bwMode="auto">
          <a:xfrm>
            <a:off x="2767013" y="5589588"/>
            <a:ext cx="393700" cy="212725"/>
          </a:xfrm>
          <a:prstGeom prst="rect">
            <a:avLst/>
          </a:prstGeom>
          <a:noFill/>
          <a:ln w="9525">
            <a:noFill/>
            <a:miter lim="800000"/>
            <a:headEnd/>
            <a:tailEnd/>
          </a:ln>
        </p:spPr>
        <p:txBody>
          <a:bodyPr wrap="none" lIns="0" tIns="0" rIns="0" bIns="0">
            <a:spAutoFit/>
          </a:bodyPr>
          <a:lstStyle/>
          <a:p>
            <a:r>
              <a:rPr lang="en-GB" b="1">
                <a:solidFill>
                  <a:srgbClr val="000080"/>
                </a:solidFill>
              </a:rPr>
              <a:t>1900</a:t>
            </a:r>
            <a:endParaRPr lang="en-GB"/>
          </a:p>
        </p:txBody>
      </p:sp>
      <p:sp>
        <p:nvSpPr>
          <p:cNvPr id="312711" name="Rectangle 391"/>
          <p:cNvSpPr>
            <a:spLocks noChangeArrowheads="1"/>
          </p:cNvSpPr>
          <p:nvPr/>
        </p:nvSpPr>
        <p:spPr bwMode="auto">
          <a:xfrm>
            <a:off x="4379913" y="5589588"/>
            <a:ext cx="393700" cy="212725"/>
          </a:xfrm>
          <a:prstGeom prst="rect">
            <a:avLst/>
          </a:prstGeom>
          <a:noFill/>
          <a:ln w="9525">
            <a:noFill/>
            <a:miter lim="800000"/>
            <a:headEnd/>
            <a:tailEnd/>
          </a:ln>
        </p:spPr>
        <p:txBody>
          <a:bodyPr wrap="none" lIns="0" tIns="0" rIns="0" bIns="0">
            <a:spAutoFit/>
          </a:bodyPr>
          <a:lstStyle/>
          <a:p>
            <a:r>
              <a:rPr lang="en-GB" b="1">
                <a:solidFill>
                  <a:srgbClr val="000080"/>
                </a:solidFill>
              </a:rPr>
              <a:t>2000</a:t>
            </a:r>
            <a:endParaRPr lang="en-GB"/>
          </a:p>
        </p:txBody>
      </p:sp>
      <p:sp>
        <p:nvSpPr>
          <p:cNvPr id="312712" name="Rectangle 392"/>
          <p:cNvSpPr>
            <a:spLocks noChangeArrowheads="1"/>
          </p:cNvSpPr>
          <p:nvPr/>
        </p:nvSpPr>
        <p:spPr bwMode="auto">
          <a:xfrm>
            <a:off x="6000750" y="5589588"/>
            <a:ext cx="393700" cy="212725"/>
          </a:xfrm>
          <a:prstGeom prst="rect">
            <a:avLst/>
          </a:prstGeom>
          <a:noFill/>
          <a:ln w="9525">
            <a:noFill/>
            <a:miter lim="800000"/>
            <a:headEnd/>
            <a:tailEnd/>
          </a:ln>
        </p:spPr>
        <p:txBody>
          <a:bodyPr wrap="none" lIns="0" tIns="0" rIns="0" bIns="0">
            <a:spAutoFit/>
          </a:bodyPr>
          <a:lstStyle/>
          <a:p>
            <a:r>
              <a:rPr lang="en-GB" b="1">
                <a:solidFill>
                  <a:srgbClr val="000080"/>
                </a:solidFill>
              </a:rPr>
              <a:t>2100</a:t>
            </a:r>
            <a:endParaRPr lang="en-GB"/>
          </a:p>
        </p:txBody>
      </p:sp>
      <p:sp>
        <p:nvSpPr>
          <p:cNvPr id="376395" name="Rectangle 1611"/>
          <p:cNvSpPr>
            <a:spLocks noChangeArrowheads="1"/>
          </p:cNvSpPr>
          <p:nvPr/>
        </p:nvSpPr>
        <p:spPr bwMode="auto">
          <a:xfrm>
            <a:off x="1346200" y="2300288"/>
            <a:ext cx="431800" cy="179387"/>
          </a:xfrm>
          <a:prstGeom prst="rect">
            <a:avLst/>
          </a:prstGeom>
          <a:solidFill>
            <a:srgbClr val="FF00FF"/>
          </a:solidFill>
          <a:ln w="9525">
            <a:noFill/>
            <a:miter lim="800000"/>
            <a:headEnd/>
            <a:tailEnd/>
          </a:ln>
        </p:spPr>
        <p:txBody>
          <a:bodyPr/>
          <a:lstStyle/>
          <a:p>
            <a:endParaRPr lang="en-GB"/>
          </a:p>
        </p:txBody>
      </p:sp>
      <p:sp>
        <p:nvSpPr>
          <p:cNvPr id="376396" name="Rectangle 1612"/>
          <p:cNvSpPr>
            <a:spLocks noChangeArrowheads="1"/>
          </p:cNvSpPr>
          <p:nvPr/>
        </p:nvSpPr>
        <p:spPr bwMode="auto">
          <a:xfrm>
            <a:off x="1843088" y="2286000"/>
            <a:ext cx="1139825" cy="244475"/>
          </a:xfrm>
          <a:prstGeom prst="rect">
            <a:avLst/>
          </a:prstGeom>
          <a:noFill/>
          <a:ln w="9525">
            <a:noFill/>
            <a:miter lim="800000"/>
            <a:headEnd/>
            <a:tailEnd/>
          </a:ln>
        </p:spPr>
        <p:txBody>
          <a:bodyPr wrap="none" lIns="0" tIns="0" rIns="0" bIns="0">
            <a:spAutoFit/>
          </a:bodyPr>
          <a:lstStyle/>
          <a:p>
            <a:r>
              <a:rPr lang="en-GB" sz="1600" b="1">
                <a:solidFill>
                  <a:srgbClr val="000080"/>
                </a:solidFill>
                <a:latin typeface="Futura Lt BT" pitchFamily="34" charset="0"/>
              </a:rPr>
              <a:t>Rest of World</a:t>
            </a:r>
            <a:endParaRPr lang="en-GB" sz="1600">
              <a:latin typeface="Futura Lt BT" pitchFamily="34" charset="0"/>
            </a:endParaRPr>
          </a:p>
        </p:txBody>
      </p:sp>
      <p:sp>
        <p:nvSpPr>
          <p:cNvPr id="376397" name="Rectangle 1613"/>
          <p:cNvSpPr>
            <a:spLocks noChangeArrowheads="1"/>
          </p:cNvSpPr>
          <p:nvPr/>
        </p:nvSpPr>
        <p:spPr bwMode="auto">
          <a:xfrm>
            <a:off x="1346200" y="2605088"/>
            <a:ext cx="431800" cy="153987"/>
          </a:xfrm>
          <a:prstGeom prst="rect">
            <a:avLst/>
          </a:prstGeom>
          <a:solidFill>
            <a:srgbClr val="000080"/>
          </a:solidFill>
          <a:ln w="9525">
            <a:noFill/>
            <a:miter lim="800000"/>
            <a:headEnd/>
            <a:tailEnd/>
          </a:ln>
        </p:spPr>
        <p:txBody>
          <a:bodyPr/>
          <a:lstStyle/>
          <a:p>
            <a:endParaRPr lang="en-GB"/>
          </a:p>
        </p:txBody>
      </p:sp>
      <p:sp>
        <p:nvSpPr>
          <p:cNvPr id="376398" name="Rectangle 1614"/>
          <p:cNvSpPr>
            <a:spLocks noChangeArrowheads="1"/>
          </p:cNvSpPr>
          <p:nvPr/>
        </p:nvSpPr>
        <p:spPr bwMode="auto">
          <a:xfrm>
            <a:off x="1846263" y="2590800"/>
            <a:ext cx="422275" cy="244475"/>
          </a:xfrm>
          <a:prstGeom prst="rect">
            <a:avLst/>
          </a:prstGeom>
          <a:noFill/>
          <a:ln w="9525">
            <a:noFill/>
            <a:miter lim="800000"/>
            <a:headEnd/>
            <a:tailEnd/>
          </a:ln>
        </p:spPr>
        <p:txBody>
          <a:bodyPr wrap="none" lIns="0" tIns="0" rIns="0" bIns="0">
            <a:spAutoFit/>
          </a:bodyPr>
          <a:lstStyle/>
          <a:p>
            <a:r>
              <a:rPr lang="en-GB" sz="1600" b="1">
                <a:solidFill>
                  <a:srgbClr val="000080"/>
                </a:solidFill>
                <a:latin typeface="Futura Lt BT" pitchFamily="34" charset="0"/>
              </a:rPr>
              <a:t>India</a:t>
            </a:r>
            <a:endParaRPr lang="en-GB" sz="1600">
              <a:latin typeface="Futura Lt BT" pitchFamily="34" charset="0"/>
            </a:endParaRPr>
          </a:p>
        </p:txBody>
      </p:sp>
      <p:sp>
        <p:nvSpPr>
          <p:cNvPr id="376399" name="Rectangle 1615"/>
          <p:cNvSpPr>
            <a:spLocks noChangeArrowheads="1"/>
          </p:cNvSpPr>
          <p:nvPr/>
        </p:nvSpPr>
        <p:spPr bwMode="auto">
          <a:xfrm>
            <a:off x="1346200" y="2909888"/>
            <a:ext cx="431800" cy="169862"/>
          </a:xfrm>
          <a:prstGeom prst="rect">
            <a:avLst/>
          </a:prstGeom>
          <a:solidFill>
            <a:srgbClr val="FFFF00"/>
          </a:solidFill>
          <a:ln w="9525">
            <a:noFill/>
            <a:miter lim="800000"/>
            <a:headEnd/>
            <a:tailEnd/>
          </a:ln>
        </p:spPr>
        <p:txBody>
          <a:bodyPr/>
          <a:lstStyle/>
          <a:p>
            <a:endParaRPr lang="en-GB"/>
          </a:p>
        </p:txBody>
      </p:sp>
      <p:sp>
        <p:nvSpPr>
          <p:cNvPr id="376400" name="Rectangle 1616"/>
          <p:cNvSpPr>
            <a:spLocks noChangeArrowheads="1"/>
          </p:cNvSpPr>
          <p:nvPr/>
        </p:nvSpPr>
        <p:spPr bwMode="auto">
          <a:xfrm>
            <a:off x="1844675" y="2905125"/>
            <a:ext cx="515938" cy="244475"/>
          </a:xfrm>
          <a:prstGeom prst="rect">
            <a:avLst/>
          </a:prstGeom>
          <a:noFill/>
          <a:ln w="9525">
            <a:noFill/>
            <a:miter lim="800000"/>
            <a:headEnd/>
            <a:tailEnd/>
          </a:ln>
        </p:spPr>
        <p:txBody>
          <a:bodyPr wrap="none" lIns="0" tIns="0" rIns="0" bIns="0">
            <a:spAutoFit/>
          </a:bodyPr>
          <a:lstStyle/>
          <a:p>
            <a:r>
              <a:rPr lang="en-GB" sz="1600" b="1">
                <a:solidFill>
                  <a:srgbClr val="000080"/>
                </a:solidFill>
                <a:latin typeface="Futura Lt BT" pitchFamily="34" charset="0"/>
              </a:rPr>
              <a:t>China</a:t>
            </a:r>
            <a:endParaRPr lang="en-GB" sz="1600">
              <a:latin typeface="Futura Lt BT" pitchFamily="34" charset="0"/>
            </a:endParaRPr>
          </a:p>
        </p:txBody>
      </p:sp>
      <p:sp>
        <p:nvSpPr>
          <p:cNvPr id="376401" name="Rectangle 1617"/>
          <p:cNvSpPr>
            <a:spLocks noChangeArrowheads="1"/>
          </p:cNvSpPr>
          <p:nvPr/>
        </p:nvSpPr>
        <p:spPr bwMode="auto">
          <a:xfrm>
            <a:off x="1346200" y="3208338"/>
            <a:ext cx="431800" cy="166687"/>
          </a:xfrm>
          <a:prstGeom prst="rect">
            <a:avLst/>
          </a:prstGeom>
          <a:solidFill>
            <a:srgbClr val="0000FF"/>
          </a:solidFill>
          <a:ln w="9525">
            <a:noFill/>
            <a:miter lim="800000"/>
            <a:headEnd/>
            <a:tailEnd/>
          </a:ln>
        </p:spPr>
        <p:txBody>
          <a:bodyPr/>
          <a:lstStyle/>
          <a:p>
            <a:endParaRPr lang="en-GB"/>
          </a:p>
        </p:txBody>
      </p:sp>
      <p:sp>
        <p:nvSpPr>
          <p:cNvPr id="376402" name="Rectangle 1618"/>
          <p:cNvSpPr>
            <a:spLocks noChangeArrowheads="1"/>
          </p:cNvSpPr>
          <p:nvPr/>
        </p:nvSpPr>
        <p:spPr bwMode="auto">
          <a:xfrm>
            <a:off x="1843088" y="3194050"/>
            <a:ext cx="1831975" cy="244475"/>
          </a:xfrm>
          <a:prstGeom prst="rect">
            <a:avLst/>
          </a:prstGeom>
          <a:noFill/>
          <a:ln w="9525">
            <a:noFill/>
            <a:miter lim="800000"/>
            <a:headEnd/>
            <a:tailEnd/>
          </a:ln>
        </p:spPr>
        <p:txBody>
          <a:bodyPr wrap="none" lIns="0" tIns="0" rIns="0" bIns="0">
            <a:spAutoFit/>
          </a:bodyPr>
          <a:lstStyle/>
          <a:p>
            <a:r>
              <a:rPr lang="en-GB" sz="1600" b="1">
                <a:solidFill>
                  <a:srgbClr val="000080"/>
                </a:solidFill>
                <a:latin typeface="Futura Lt BT" pitchFamily="34" charset="0"/>
              </a:rPr>
              <a:t>Annex 1 (non-OECD)</a:t>
            </a:r>
            <a:endParaRPr lang="en-GB" sz="1600">
              <a:latin typeface="Futura Lt BT" pitchFamily="34" charset="0"/>
            </a:endParaRPr>
          </a:p>
        </p:txBody>
      </p:sp>
      <p:sp>
        <p:nvSpPr>
          <p:cNvPr id="376403" name="Rectangle 1619"/>
          <p:cNvSpPr>
            <a:spLocks noChangeArrowheads="1"/>
          </p:cNvSpPr>
          <p:nvPr/>
        </p:nvSpPr>
        <p:spPr bwMode="auto">
          <a:xfrm>
            <a:off x="1346200" y="3497263"/>
            <a:ext cx="431800" cy="173037"/>
          </a:xfrm>
          <a:prstGeom prst="rect">
            <a:avLst/>
          </a:prstGeom>
          <a:solidFill>
            <a:srgbClr val="999933"/>
          </a:solidFill>
          <a:ln w="9525">
            <a:noFill/>
            <a:miter lim="800000"/>
            <a:headEnd/>
            <a:tailEnd/>
          </a:ln>
        </p:spPr>
        <p:txBody>
          <a:bodyPr/>
          <a:lstStyle/>
          <a:p>
            <a:endParaRPr lang="en-GB"/>
          </a:p>
        </p:txBody>
      </p:sp>
      <p:sp>
        <p:nvSpPr>
          <p:cNvPr id="376404" name="Rectangle 1620"/>
          <p:cNvSpPr>
            <a:spLocks noChangeArrowheads="1"/>
          </p:cNvSpPr>
          <p:nvPr/>
        </p:nvSpPr>
        <p:spPr bwMode="auto">
          <a:xfrm>
            <a:off x="1847850" y="3494088"/>
            <a:ext cx="1552575" cy="244475"/>
          </a:xfrm>
          <a:prstGeom prst="rect">
            <a:avLst/>
          </a:prstGeom>
          <a:noFill/>
          <a:ln w="9525">
            <a:noFill/>
            <a:miter lim="800000"/>
            <a:headEnd/>
            <a:tailEnd/>
          </a:ln>
        </p:spPr>
        <p:txBody>
          <a:bodyPr wrap="none" lIns="0" tIns="0" rIns="0" bIns="0">
            <a:spAutoFit/>
          </a:bodyPr>
          <a:lstStyle/>
          <a:p>
            <a:r>
              <a:rPr lang="en-GB" sz="1600" b="1">
                <a:solidFill>
                  <a:srgbClr val="000080"/>
                </a:solidFill>
                <a:latin typeface="Futura Lt BT" pitchFamily="34" charset="0"/>
              </a:rPr>
              <a:t>OECD minus USA</a:t>
            </a:r>
            <a:endParaRPr lang="en-GB" sz="1600">
              <a:latin typeface="Futura Lt BT" pitchFamily="34" charset="0"/>
            </a:endParaRPr>
          </a:p>
        </p:txBody>
      </p:sp>
      <p:sp>
        <p:nvSpPr>
          <p:cNvPr id="376405" name="Rectangle 1621"/>
          <p:cNvSpPr>
            <a:spLocks noChangeArrowheads="1"/>
          </p:cNvSpPr>
          <p:nvPr/>
        </p:nvSpPr>
        <p:spPr bwMode="auto">
          <a:xfrm>
            <a:off x="1346200" y="3825875"/>
            <a:ext cx="431800" cy="163513"/>
          </a:xfrm>
          <a:prstGeom prst="rect">
            <a:avLst/>
          </a:prstGeom>
          <a:solidFill>
            <a:srgbClr val="FF0000"/>
          </a:solidFill>
          <a:ln w="9525">
            <a:noFill/>
            <a:miter lim="800000"/>
            <a:headEnd/>
            <a:tailEnd/>
          </a:ln>
        </p:spPr>
        <p:txBody>
          <a:bodyPr/>
          <a:lstStyle/>
          <a:p>
            <a:endParaRPr lang="en-GB"/>
          </a:p>
        </p:txBody>
      </p:sp>
      <p:sp>
        <p:nvSpPr>
          <p:cNvPr id="376406" name="Rectangle 1622"/>
          <p:cNvSpPr>
            <a:spLocks noChangeArrowheads="1"/>
          </p:cNvSpPr>
          <p:nvPr/>
        </p:nvSpPr>
        <p:spPr bwMode="auto">
          <a:xfrm>
            <a:off x="1846263" y="3814763"/>
            <a:ext cx="365125" cy="244475"/>
          </a:xfrm>
          <a:prstGeom prst="rect">
            <a:avLst/>
          </a:prstGeom>
          <a:noFill/>
          <a:ln w="9525">
            <a:noFill/>
            <a:miter lim="800000"/>
            <a:headEnd/>
            <a:tailEnd/>
          </a:ln>
        </p:spPr>
        <p:txBody>
          <a:bodyPr wrap="none" lIns="0" tIns="0" rIns="0" bIns="0">
            <a:spAutoFit/>
          </a:bodyPr>
          <a:lstStyle/>
          <a:p>
            <a:r>
              <a:rPr lang="en-GB" sz="1600" b="1">
                <a:solidFill>
                  <a:srgbClr val="000080"/>
                </a:solidFill>
                <a:latin typeface="Futura Lt BT" pitchFamily="34" charset="0"/>
              </a:rPr>
              <a:t>USA</a:t>
            </a:r>
            <a:endParaRPr lang="en-GB" sz="1600">
              <a:latin typeface="Futura Lt BT" pitchFamily="34" charset="0"/>
            </a:endParaRPr>
          </a:p>
        </p:txBody>
      </p:sp>
      <p:sp>
        <p:nvSpPr>
          <p:cNvPr id="376408" name="Rectangle 1624"/>
          <p:cNvSpPr>
            <a:spLocks noChangeArrowheads="1"/>
          </p:cNvSpPr>
          <p:nvPr/>
        </p:nvSpPr>
        <p:spPr bwMode="auto">
          <a:xfrm>
            <a:off x="1117600" y="5589588"/>
            <a:ext cx="393700" cy="212725"/>
          </a:xfrm>
          <a:prstGeom prst="rect">
            <a:avLst/>
          </a:prstGeom>
          <a:noFill/>
          <a:ln w="9525">
            <a:noFill/>
            <a:miter lim="800000"/>
            <a:headEnd/>
            <a:tailEnd/>
          </a:ln>
        </p:spPr>
        <p:txBody>
          <a:bodyPr wrap="none" lIns="0" tIns="0" rIns="0" bIns="0">
            <a:spAutoFit/>
          </a:bodyPr>
          <a:lstStyle/>
          <a:p>
            <a:r>
              <a:rPr lang="en-GB" b="1">
                <a:solidFill>
                  <a:srgbClr val="000080"/>
                </a:solidFill>
              </a:rPr>
              <a:t>1800</a:t>
            </a:r>
            <a:endParaRPr lang="en-GB"/>
          </a:p>
        </p:txBody>
      </p:sp>
      <p:sp>
        <p:nvSpPr>
          <p:cNvPr id="376409" name="Rectangle 1625"/>
          <p:cNvSpPr>
            <a:spLocks noChangeArrowheads="1"/>
          </p:cNvSpPr>
          <p:nvPr/>
        </p:nvSpPr>
        <p:spPr bwMode="auto">
          <a:xfrm>
            <a:off x="7585075" y="5567363"/>
            <a:ext cx="393700" cy="212725"/>
          </a:xfrm>
          <a:prstGeom prst="rect">
            <a:avLst/>
          </a:prstGeom>
          <a:noFill/>
          <a:ln w="9525">
            <a:noFill/>
            <a:miter lim="800000"/>
            <a:headEnd/>
            <a:tailEnd/>
          </a:ln>
        </p:spPr>
        <p:txBody>
          <a:bodyPr wrap="none" lIns="0" tIns="0" rIns="0" bIns="0">
            <a:spAutoFit/>
          </a:bodyPr>
          <a:lstStyle/>
          <a:p>
            <a:r>
              <a:rPr lang="en-GB" b="1">
                <a:solidFill>
                  <a:srgbClr val="000080"/>
                </a:solidFill>
              </a:rPr>
              <a:t>2200</a:t>
            </a:r>
            <a:endParaRPr lang="en-GB"/>
          </a:p>
        </p:txBody>
      </p:sp>
      <p:sp>
        <p:nvSpPr>
          <p:cNvPr id="379673" name="Rectangle 2841"/>
          <p:cNvSpPr>
            <a:spLocks noChangeArrowheads="1"/>
          </p:cNvSpPr>
          <p:nvPr/>
        </p:nvSpPr>
        <p:spPr bwMode="auto">
          <a:xfrm>
            <a:off x="7929563" y="3195638"/>
            <a:ext cx="98425" cy="212725"/>
          </a:xfrm>
          <a:prstGeom prst="rect">
            <a:avLst/>
          </a:prstGeom>
          <a:noFill/>
          <a:ln w="9525">
            <a:noFill/>
            <a:miter lim="800000"/>
            <a:headEnd/>
            <a:tailEnd/>
          </a:ln>
        </p:spPr>
        <p:txBody>
          <a:bodyPr wrap="none" lIns="0" tIns="0" rIns="0" bIns="0">
            <a:spAutoFit/>
          </a:bodyPr>
          <a:lstStyle/>
          <a:p>
            <a:r>
              <a:rPr lang="en-GB" b="1">
                <a:solidFill>
                  <a:srgbClr val="000080"/>
                </a:solidFill>
              </a:rPr>
              <a:t>0</a:t>
            </a:r>
            <a:endParaRPr lang="en-GB"/>
          </a:p>
        </p:txBody>
      </p:sp>
      <p:sp>
        <p:nvSpPr>
          <p:cNvPr id="379674" name="Rectangle 2842"/>
          <p:cNvSpPr>
            <a:spLocks noChangeArrowheads="1"/>
          </p:cNvSpPr>
          <p:nvPr/>
        </p:nvSpPr>
        <p:spPr bwMode="auto">
          <a:xfrm>
            <a:off x="7929563" y="2692400"/>
            <a:ext cx="98425" cy="212725"/>
          </a:xfrm>
          <a:prstGeom prst="rect">
            <a:avLst/>
          </a:prstGeom>
          <a:noFill/>
          <a:ln w="9525">
            <a:noFill/>
            <a:miter lim="800000"/>
            <a:headEnd/>
            <a:tailEnd/>
          </a:ln>
        </p:spPr>
        <p:txBody>
          <a:bodyPr wrap="none" lIns="0" tIns="0" rIns="0" bIns="0">
            <a:spAutoFit/>
          </a:bodyPr>
          <a:lstStyle/>
          <a:p>
            <a:r>
              <a:rPr lang="en-GB" b="1">
                <a:solidFill>
                  <a:srgbClr val="000080"/>
                </a:solidFill>
              </a:rPr>
              <a:t>2</a:t>
            </a:r>
            <a:endParaRPr lang="en-GB"/>
          </a:p>
        </p:txBody>
      </p:sp>
      <p:sp>
        <p:nvSpPr>
          <p:cNvPr id="379675" name="Rectangle 2843"/>
          <p:cNvSpPr>
            <a:spLocks noChangeArrowheads="1"/>
          </p:cNvSpPr>
          <p:nvPr/>
        </p:nvSpPr>
        <p:spPr bwMode="auto">
          <a:xfrm>
            <a:off x="7929563" y="2189163"/>
            <a:ext cx="98425" cy="212725"/>
          </a:xfrm>
          <a:prstGeom prst="rect">
            <a:avLst/>
          </a:prstGeom>
          <a:noFill/>
          <a:ln w="9525">
            <a:noFill/>
            <a:miter lim="800000"/>
            <a:headEnd/>
            <a:tailEnd/>
          </a:ln>
        </p:spPr>
        <p:txBody>
          <a:bodyPr wrap="none" lIns="0" tIns="0" rIns="0" bIns="0">
            <a:spAutoFit/>
          </a:bodyPr>
          <a:lstStyle/>
          <a:p>
            <a:r>
              <a:rPr lang="en-GB" b="1">
                <a:solidFill>
                  <a:srgbClr val="000080"/>
                </a:solidFill>
              </a:rPr>
              <a:t>4</a:t>
            </a:r>
            <a:endParaRPr lang="en-GB"/>
          </a:p>
        </p:txBody>
      </p:sp>
      <p:sp>
        <p:nvSpPr>
          <p:cNvPr id="379676" name="Rectangle 2844"/>
          <p:cNvSpPr>
            <a:spLocks noChangeArrowheads="1"/>
          </p:cNvSpPr>
          <p:nvPr/>
        </p:nvSpPr>
        <p:spPr bwMode="auto">
          <a:xfrm>
            <a:off x="7929563" y="1685925"/>
            <a:ext cx="98425" cy="212725"/>
          </a:xfrm>
          <a:prstGeom prst="rect">
            <a:avLst/>
          </a:prstGeom>
          <a:noFill/>
          <a:ln w="9525">
            <a:noFill/>
            <a:miter lim="800000"/>
            <a:headEnd/>
            <a:tailEnd/>
          </a:ln>
        </p:spPr>
        <p:txBody>
          <a:bodyPr wrap="none" lIns="0" tIns="0" rIns="0" bIns="0">
            <a:spAutoFit/>
          </a:bodyPr>
          <a:lstStyle/>
          <a:p>
            <a:r>
              <a:rPr lang="en-GB" b="1">
                <a:solidFill>
                  <a:srgbClr val="000080"/>
                </a:solidFill>
              </a:rPr>
              <a:t>6</a:t>
            </a:r>
            <a:endParaRPr lang="en-GB"/>
          </a:p>
        </p:txBody>
      </p:sp>
      <p:sp>
        <p:nvSpPr>
          <p:cNvPr id="379679" name="Rectangle 2847"/>
          <p:cNvSpPr>
            <a:spLocks noChangeArrowheads="1"/>
          </p:cNvSpPr>
          <p:nvPr/>
        </p:nvSpPr>
        <p:spPr bwMode="auto">
          <a:xfrm>
            <a:off x="1870075" y="4622800"/>
            <a:ext cx="1866900" cy="274638"/>
          </a:xfrm>
          <a:prstGeom prst="rect">
            <a:avLst/>
          </a:prstGeom>
          <a:noFill/>
          <a:ln w="9525">
            <a:noFill/>
            <a:miter lim="800000"/>
            <a:headEnd/>
            <a:tailEnd/>
          </a:ln>
        </p:spPr>
        <p:txBody>
          <a:bodyPr wrap="none" lIns="0" tIns="0" rIns="0" bIns="0">
            <a:spAutoFit/>
          </a:bodyPr>
          <a:lstStyle/>
          <a:p>
            <a:r>
              <a:rPr lang="en-GB" sz="1800" b="1">
                <a:solidFill>
                  <a:srgbClr val="000080"/>
                </a:solidFill>
              </a:rPr>
              <a:t>Gross Emissions</a:t>
            </a:r>
            <a:endParaRPr lang="en-GB" sz="1800"/>
          </a:p>
        </p:txBody>
      </p:sp>
      <p:sp>
        <p:nvSpPr>
          <p:cNvPr id="379680" name="Rectangle 2848"/>
          <p:cNvSpPr>
            <a:spLocks noChangeArrowheads="1"/>
          </p:cNvSpPr>
          <p:nvPr/>
        </p:nvSpPr>
        <p:spPr bwMode="auto">
          <a:xfrm>
            <a:off x="1870075" y="1555750"/>
            <a:ext cx="2336800" cy="274638"/>
          </a:xfrm>
          <a:prstGeom prst="rect">
            <a:avLst/>
          </a:prstGeom>
          <a:noFill/>
          <a:ln w="9525">
            <a:noFill/>
            <a:miter lim="800000"/>
            <a:headEnd/>
            <a:tailEnd/>
          </a:ln>
        </p:spPr>
        <p:txBody>
          <a:bodyPr wrap="none" lIns="0" tIns="0" rIns="0" bIns="0">
            <a:spAutoFit/>
          </a:bodyPr>
          <a:lstStyle/>
          <a:p>
            <a:r>
              <a:rPr lang="en-GB" sz="1800" b="1">
                <a:solidFill>
                  <a:srgbClr val="000080"/>
                </a:solidFill>
              </a:rPr>
              <a:t>Per Capita Emissions</a:t>
            </a:r>
            <a:endParaRPr lang="en-GB" sz="1800"/>
          </a:p>
        </p:txBody>
      </p:sp>
      <p:grpSp>
        <p:nvGrpSpPr>
          <p:cNvPr id="376610" name="Group 1826"/>
          <p:cNvGrpSpPr>
            <a:grpSpLocks/>
          </p:cNvGrpSpPr>
          <p:nvPr/>
        </p:nvGrpSpPr>
        <p:grpSpPr bwMode="auto">
          <a:xfrm>
            <a:off x="4572000" y="1549400"/>
            <a:ext cx="3271838" cy="1739900"/>
            <a:chOff x="2880" y="976"/>
            <a:chExt cx="2061" cy="1096"/>
          </a:xfrm>
        </p:grpSpPr>
        <p:sp>
          <p:nvSpPr>
            <p:cNvPr id="376410" name="Line 1626"/>
            <p:cNvSpPr>
              <a:spLocks noChangeShapeType="1"/>
            </p:cNvSpPr>
            <p:nvPr/>
          </p:nvSpPr>
          <p:spPr bwMode="auto">
            <a:xfrm>
              <a:off x="4904" y="976"/>
              <a:ext cx="1" cy="1095"/>
            </a:xfrm>
            <a:prstGeom prst="line">
              <a:avLst/>
            </a:prstGeom>
            <a:noFill/>
            <a:ln w="19050">
              <a:solidFill>
                <a:srgbClr val="000080"/>
              </a:solidFill>
              <a:round/>
              <a:headEnd/>
              <a:tailEnd/>
            </a:ln>
          </p:spPr>
          <p:txBody>
            <a:bodyPr/>
            <a:lstStyle/>
            <a:p>
              <a:endParaRPr lang="en-GB"/>
            </a:p>
          </p:txBody>
        </p:sp>
        <p:sp>
          <p:nvSpPr>
            <p:cNvPr id="376411" name="Line 1627"/>
            <p:cNvSpPr>
              <a:spLocks noChangeShapeType="1"/>
            </p:cNvSpPr>
            <p:nvPr/>
          </p:nvSpPr>
          <p:spPr bwMode="auto">
            <a:xfrm>
              <a:off x="4904" y="2071"/>
              <a:ext cx="37" cy="1"/>
            </a:xfrm>
            <a:prstGeom prst="line">
              <a:avLst/>
            </a:prstGeom>
            <a:noFill/>
            <a:ln w="19050">
              <a:solidFill>
                <a:srgbClr val="000080"/>
              </a:solidFill>
              <a:round/>
              <a:headEnd/>
              <a:tailEnd/>
            </a:ln>
          </p:spPr>
          <p:txBody>
            <a:bodyPr/>
            <a:lstStyle/>
            <a:p>
              <a:endParaRPr lang="en-GB"/>
            </a:p>
          </p:txBody>
        </p:sp>
        <p:sp>
          <p:nvSpPr>
            <p:cNvPr id="376412" name="Line 1628"/>
            <p:cNvSpPr>
              <a:spLocks noChangeShapeType="1"/>
            </p:cNvSpPr>
            <p:nvPr/>
          </p:nvSpPr>
          <p:spPr bwMode="auto">
            <a:xfrm>
              <a:off x="4904" y="1759"/>
              <a:ext cx="37" cy="1"/>
            </a:xfrm>
            <a:prstGeom prst="line">
              <a:avLst/>
            </a:prstGeom>
            <a:noFill/>
            <a:ln w="19050">
              <a:solidFill>
                <a:srgbClr val="000080"/>
              </a:solidFill>
              <a:round/>
              <a:headEnd/>
              <a:tailEnd/>
            </a:ln>
          </p:spPr>
          <p:txBody>
            <a:bodyPr/>
            <a:lstStyle/>
            <a:p>
              <a:endParaRPr lang="en-GB"/>
            </a:p>
          </p:txBody>
        </p:sp>
        <p:sp>
          <p:nvSpPr>
            <p:cNvPr id="376413" name="Line 1629"/>
            <p:cNvSpPr>
              <a:spLocks noChangeShapeType="1"/>
            </p:cNvSpPr>
            <p:nvPr/>
          </p:nvSpPr>
          <p:spPr bwMode="auto">
            <a:xfrm>
              <a:off x="4904" y="1447"/>
              <a:ext cx="37" cy="1"/>
            </a:xfrm>
            <a:prstGeom prst="line">
              <a:avLst/>
            </a:prstGeom>
            <a:noFill/>
            <a:ln w="19050">
              <a:solidFill>
                <a:srgbClr val="000080"/>
              </a:solidFill>
              <a:round/>
              <a:headEnd/>
              <a:tailEnd/>
            </a:ln>
          </p:spPr>
          <p:txBody>
            <a:bodyPr/>
            <a:lstStyle/>
            <a:p>
              <a:endParaRPr lang="en-GB"/>
            </a:p>
          </p:txBody>
        </p:sp>
        <p:sp>
          <p:nvSpPr>
            <p:cNvPr id="376414" name="Line 1630"/>
            <p:cNvSpPr>
              <a:spLocks noChangeShapeType="1"/>
            </p:cNvSpPr>
            <p:nvPr/>
          </p:nvSpPr>
          <p:spPr bwMode="auto">
            <a:xfrm>
              <a:off x="4904" y="1135"/>
              <a:ext cx="37" cy="1"/>
            </a:xfrm>
            <a:prstGeom prst="line">
              <a:avLst/>
            </a:prstGeom>
            <a:noFill/>
            <a:ln w="19050">
              <a:solidFill>
                <a:srgbClr val="000080"/>
              </a:solidFill>
              <a:round/>
              <a:headEnd/>
              <a:tailEnd/>
            </a:ln>
          </p:spPr>
          <p:txBody>
            <a:bodyPr/>
            <a:lstStyle/>
            <a:p>
              <a:endParaRPr lang="en-GB"/>
            </a:p>
          </p:txBody>
        </p:sp>
        <p:sp>
          <p:nvSpPr>
            <p:cNvPr id="376415" name="Line 1631"/>
            <p:cNvSpPr>
              <a:spLocks noChangeShapeType="1"/>
            </p:cNvSpPr>
            <p:nvPr/>
          </p:nvSpPr>
          <p:spPr bwMode="auto">
            <a:xfrm>
              <a:off x="2880" y="1123"/>
              <a:ext cx="6" cy="6"/>
            </a:xfrm>
            <a:prstGeom prst="line">
              <a:avLst/>
            </a:prstGeom>
            <a:noFill/>
            <a:ln w="28575">
              <a:solidFill>
                <a:srgbClr val="FF0000"/>
              </a:solidFill>
              <a:round/>
              <a:headEnd/>
              <a:tailEnd/>
            </a:ln>
          </p:spPr>
          <p:txBody>
            <a:bodyPr/>
            <a:lstStyle/>
            <a:p>
              <a:endParaRPr lang="en-GB"/>
            </a:p>
          </p:txBody>
        </p:sp>
        <p:sp>
          <p:nvSpPr>
            <p:cNvPr id="376416" name="Line 1632"/>
            <p:cNvSpPr>
              <a:spLocks noChangeShapeType="1"/>
            </p:cNvSpPr>
            <p:nvPr/>
          </p:nvSpPr>
          <p:spPr bwMode="auto">
            <a:xfrm>
              <a:off x="2886" y="1129"/>
              <a:ext cx="12" cy="6"/>
            </a:xfrm>
            <a:prstGeom prst="line">
              <a:avLst/>
            </a:prstGeom>
            <a:noFill/>
            <a:ln w="28575">
              <a:solidFill>
                <a:srgbClr val="FF0000"/>
              </a:solidFill>
              <a:round/>
              <a:headEnd/>
              <a:tailEnd/>
            </a:ln>
          </p:spPr>
          <p:txBody>
            <a:bodyPr/>
            <a:lstStyle/>
            <a:p>
              <a:endParaRPr lang="en-GB"/>
            </a:p>
          </p:txBody>
        </p:sp>
        <p:sp>
          <p:nvSpPr>
            <p:cNvPr id="376417" name="Line 1633"/>
            <p:cNvSpPr>
              <a:spLocks noChangeShapeType="1"/>
            </p:cNvSpPr>
            <p:nvPr/>
          </p:nvSpPr>
          <p:spPr bwMode="auto">
            <a:xfrm>
              <a:off x="2898" y="1135"/>
              <a:ext cx="6" cy="12"/>
            </a:xfrm>
            <a:prstGeom prst="line">
              <a:avLst/>
            </a:prstGeom>
            <a:noFill/>
            <a:ln w="28575">
              <a:solidFill>
                <a:srgbClr val="FF0000"/>
              </a:solidFill>
              <a:round/>
              <a:headEnd/>
              <a:tailEnd/>
            </a:ln>
          </p:spPr>
          <p:txBody>
            <a:bodyPr/>
            <a:lstStyle/>
            <a:p>
              <a:endParaRPr lang="en-GB"/>
            </a:p>
          </p:txBody>
        </p:sp>
        <p:sp>
          <p:nvSpPr>
            <p:cNvPr id="376418" name="Line 1634"/>
            <p:cNvSpPr>
              <a:spLocks noChangeShapeType="1"/>
            </p:cNvSpPr>
            <p:nvPr/>
          </p:nvSpPr>
          <p:spPr bwMode="auto">
            <a:xfrm>
              <a:off x="2904" y="1147"/>
              <a:ext cx="12" cy="13"/>
            </a:xfrm>
            <a:prstGeom prst="line">
              <a:avLst/>
            </a:prstGeom>
            <a:noFill/>
            <a:ln w="28575">
              <a:solidFill>
                <a:srgbClr val="FF0000"/>
              </a:solidFill>
              <a:round/>
              <a:headEnd/>
              <a:tailEnd/>
            </a:ln>
          </p:spPr>
          <p:txBody>
            <a:bodyPr/>
            <a:lstStyle/>
            <a:p>
              <a:endParaRPr lang="en-GB"/>
            </a:p>
          </p:txBody>
        </p:sp>
        <p:sp>
          <p:nvSpPr>
            <p:cNvPr id="376419" name="Line 1635"/>
            <p:cNvSpPr>
              <a:spLocks noChangeShapeType="1"/>
            </p:cNvSpPr>
            <p:nvPr/>
          </p:nvSpPr>
          <p:spPr bwMode="auto">
            <a:xfrm>
              <a:off x="2916" y="1160"/>
              <a:ext cx="12" cy="12"/>
            </a:xfrm>
            <a:prstGeom prst="line">
              <a:avLst/>
            </a:prstGeom>
            <a:noFill/>
            <a:ln w="28575">
              <a:solidFill>
                <a:srgbClr val="FF0000"/>
              </a:solidFill>
              <a:round/>
              <a:headEnd/>
              <a:tailEnd/>
            </a:ln>
          </p:spPr>
          <p:txBody>
            <a:bodyPr/>
            <a:lstStyle/>
            <a:p>
              <a:endParaRPr lang="en-GB"/>
            </a:p>
          </p:txBody>
        </p:sp>
        <p:sp>
          <p:nvSpPr>
            <p:cNvPr id="376420" name="Line 1636"/>
            <p:cNvSpPr>
              <a:spLocks noChangeShapeType="1"/>
            </p:cNvSpPr>
            <p:nvPr/>
          </p:nvSpPr>
          <p:spPr bwMode="auto">
            <a:xfrm>
              <a:off x="2928" y="1172"/>
              <a:ext cx="7" cy="12"/>
            </a:xfrm>
            <a:prstGeom prst="line">
              <a:avLst/>
            </a:prstGeom>
            <a:noFill/>
            <a:ln w="28575">
              <a:solidFill>
                <a:srgbClr val="FF0000"/>
              </a:solidFill>
              <a:round/>
              <a:headEnd/>
              <a:tailEnd/>
            </a:ln>
          </p:spPr>
          <p:txBody>
            <a:bodyPr/>
            <a:lstStyle/>
            <a:p>
              <a:endParaRPr lang="en-GB"/>
            </a:p>
          </p:txBody>
        </p:sp>
        <p:sp>
          <p:nvSpPr>
            <p:cNvPr id="376421" name="Line 1637"/>
            <p:cNvSpPr>
              <a:spLocks noChangeShapeType="1"/>
            </p:cNvSpPr>
            <p:nvPr/>
          </p:nvSpPr>
          <p:spPr bwMode="auto">
            <a:xfrm>
              <a:off x="2935" y="1184"/>
              <a:ext cx="12" cy="12"/>
            </a:xfrm>
            <a:prstGeom prst="line">
              <a:avLst/>
            </a:prstGeom>
            <a:noFill/>
            <a:ln w="28575">
              <a:solidFill>
                <a:srgbClr val="FF0000"/>
              </a:solidFill>
              <a:round/>
              <a:headEnd/>
              <a:tailEnd/>
            </a:ln>
          </p:spPr>
          <p:txBody>
            <a:bodyPr/>
            <a:lstStyle/>
            <a:p>
              <a:endParaRPr lang="en-GB"/>
            </a:p>
          </p:txBody>
        </p:sp>
        <p:sp>
          <p:nvSpPr>
            <p:cNvPr id="376422" name="Line 1638"/>
            <p:cNvSpPr>
              <a:spLocks noChangeShapeType="1"/>
            </p:cNvSpPr>
            <p:nvPr/>
          </p:nvSpPr>
          <p:spPr bwMode="auto">
            <a:xfrm>
              <a:off x="2947" y="1196"/>
              <a:ext cx="12" cy="19"/>
            </a:xfrm>
            <a:prstGeom prst="line">
              <a:avLst/>
            </a:prstGeom>
            <a:noFill/>
            <a:ln w="28575">
              <a:solidFill>
                <a:srgbClr val="FF0000"/>
              </a:solidFill>
              <a:round/>
              <a:headEnd/>
              <a:tailEnd/>
            </a:ln>
          </p:spPr>
          <p:txBody>
            <a:bodyPr/>
            <a:lstStyle/>
            <a:p>
              <a:endParaRPr lang="en-GB"/>
            </a:p>
          </p:txBody>
        </p:sp>
        <p:sp>
          <p:nvSpPr>
            <p:cNvPr id="376423" name="Line 1639"/>
            <p:cNvSpPr>
              <a:spLocks noChangeShapeType="1"/>
            </p:cNvSpPr>
            <p:nvPr/>
          </p:nvSpPr>
          <p:spPr bwMode="auto">
            <a:xfrm>
              <a:off x="2959" y="1215"/>
              <a:ext cx="6" cy="18"/>
            </a:xfrm>
            <a:prstGeom prst="line">
              <a:avLst/>
            </a:prstGeom>
            <a:noFill/>
            <a:ln w="28575">
              <a:solidFill>
                <a:srgbClr val="FF0000"/>
              </a:solidFill>
              <a:round/>
              <a:headEnd/>
              <a:tailEnd/>
            </a:ln>
          </p:spPr>
          <p:txBody>
            <a:bodyPr/>
            <a:lstStyle/>
            <a:p>
              <a:endParaRPr lang="en-GB"/>
            </a:p>
          </p:txBody>
        </p:sp>
        <p:sp>
          <p:nvSpPr>
            <p:cNvPr id="376424" name="Line 1640"/>
            <p:cNvSpPr>
              <a:spLocks noChangeShapeType="1"/>
            </p:cNvSpPr>
            <p:nvPr/>
          </p:nvSpPr>
          <p:spPr bwMode="auto">
            <a:xfrm>
              <a:off x="2965" y="1233"/>
              <a:ext cx="12" cy="12"/>
            </a:xfrm>
            <a:prstGeom prst="line">
              <a:avLst/>
            </a:prstGeom>
            <a:noFill/>
            <a:ln w="28575">
              <a:solidFill>
                <a:srgbClr val="FF0000"/>
              </a:solidFill>
              <a:round/>
              <a:headEnd/>
              <a:tailEnd/>
            </a:ln>
          </p:spPr>
          <p:txBody>
            <a:bodyPr/>
            <a:lstStyle/>
            <a:p>
              <a:endParaRPr lang="en-GB"/>
            </a:p>
          </p:txBody>
        </p:sp>
        <p:sp>
          <p:nvSpPr>
            <p:cNvPr id="376425" name="Line 1641"/>
            <p:cNvSpPr>
              <a:spLocks noChangeShapeType="1"/>
            </p:cNvSpPr>
            <p:nvPr/>
          </p:nvSpPr>
          <p:spPr bwMode="auto">
            <a:xfrm>
              <a:off x="2977" y="1245"/>
              <a:ext cx="13" cy="25"/>
            </a:xfrm>
            <a:prstGeom prst="line">
              <a:avLst/>
            </a:prstGeom>
            <a:noFill/>
            <a:ln w="28575">
              <a:solidFill>
                <a:srgbClr val="FF0000"/>
              </a:solidFill>
              <a:round/>
              <a:headEnd/>
              <a:tailEnd/>
            </a:ln>
          </p:spPr>
          <p:txBody>
            <a:bodyPr/>
            <a:lstStyle/>
            <a:p>
              <a:endParaRPr lang="en-GB"/>
            </a:p>
          </p:txBody>
        </p:sp>
        <p:sp>
          <p:nvSpPr>
            <p:cNvPr id="376426" name="Line 1642"/>
            <p:cNvSpPr>
              <a:spLocks noChangeShapeType="1"/>
            </p:cNvSpPr>
            <p:nvPr/>
          </p:nvSpPr>
          <p:spPr bwMode="auto">
            <a:xfrm>
              <a:off x="2990" y="1270"/>
              <a:ext cx="6" cy="18"/>
            </a:xfrm>
            <a:prstGeom prst="line">
              <a:avLst/>
            </a:prstGeom>
            <a:noFill/>
            <a:ln w="28575">
              <a:solidFill>
                <a:srgbClr val="FF0000"/>
              </a:solidFill>
              <a:round/>
              <a:headEnd/>
              <a:tailEnd/>
            </a:ln>
          </p:spPr>
          <p:txBody>
            <a:bodyPr/>
            <a:lstStyle/>
            <a:p>
              <a:endParaRPr lang="en-GB"/>
            </a:p>
          </p:txBody>
        </p:sp>
        <p:sp>
          <p:nvSpPr>
            <p:cNvPr id="376427" name="Line 1643"/>
            <p:cNvSpPr>
              <a:spLocks noChangeShapeType="1"/>
            </p:cNvSpPr>
            <p:nvPr/>
          </p:nvSpPr>
          <p:spPr bwMode="auto">
            <a:xfrm>
              <a:off x="2996" y="1288"/>
              <a:ext cx="12" cy="18"/>
            </a:xfrm>
            <a:prstGeom prst="line">
              <a:avLst/>
            </a:prstGeom>
            <a:noFill/>
            <a:ln w="28575">
              <a:solidFill>
                <a:srgbClr val="FF0000"/>
              </a:solidFill>
              <a:round/>
              <a:headEnd/>
              <a:tailEnd/>
            </a:ln>
          </p:spPr>
          <p:txBody>
            <a:bodyPr/>
            <a:lstStyle/>
            <a:p>
              <a:endParaRPr lang="en-GB"/>
            </a:p>
          </p:txBody>
        </p:sp>
        <p:sp>
          <p:nvSpPr>
            <p:cNvPr id="376428" name="Line 1644"/>
            <p:cNvSpPr>
              <a:spLocks noChangeShapeType="1"/>
            </p:cNvSpPr>
            <p:nvPr/>
          </p:nvSpPr>
          <p:spPr bwMode="auto">
            <a:xfrm>
              <a:off x="3008" y="1306"/>
              <a:ext cx="12" cy="19"/>
            </a:xfrm>
            <a:prstGeom prst="line">
              <a:avLst/>
            </a:prstGeom>
            <a:noFill/>
            <a:ln w="28575">
              <a:solidFill>
                <a:srgbClr val="FF0000"/>
              </a:solidFill>
              <a:round/>
              <a:headEnd/>
              <a:tailEnd/>
            </a:ln>
          </p:spPr>
          <p:txBody>
            <a:bodyPr/>
            <a:lstStyle/>
            <a:p>
              <a:endParaRPr lang="en-GB"/>
            </a:p>
          </p:txBody>
        </p:sp>
        <p:sp>
          <p:nvSpPr>
            <p:cNvPr id="376429" name="Line 1645"/>
            <p:cNvSpPr>
              <a:spLocks noChangeShapeType="1"/>
            </p:cNvSpPr>
            <p:nvPr/>
          </p:nvSpPr>
          <p:spPr bwMode="auto">
            <a:xfrm>
              <a:off x="3020" y="1325"/>
              <a:ext cx="6" cy="24"/>
            </a:xfrm>
            <a:prstGeom prst="line">
              <a:avLst/>
            </a:prstGeom>
            <a:noFill/>
            <a:ln w="28575">
              <a:solidFill>
                <a:srgbClr val="FF0000"/>
              </a:solidFill>
              <a:round/>
              <a:headEnd/>
              <a:tailEnd/>
            </a:ln>
          </p:spPr>
          <p:txBody>
            <a:bodyPr/>
            <a:lstStyle/>
            <a:p>
              <a:endParaRPr lang="en-GB"/>
            </a:p>
          </p:txBody>
        </p:sp>
        <p:sp>
          <p:nvSpPr>
            <p:cNvPr id="376430" name="Line 1646"/>
            <p:cNvSpPr>
              <a:spLocks noChangeShapeType="1"/>
            </p:cNvSpPr>
            <p:nvPr/>
          </p:nvSpPr>
          <p:spPr bwMode="auto">
            <a:xfrm>
              <a:off x="3026" y="1349"/>
              <a:ext cx="13" cy="19"/>
            </a:xfrm>
            <a:prstGeom prst="line">
              <a:avLst/>
            </a:prstGeom>
            <a:noFill/>
            <a:ln w="28575">
              <a:solidFill>
                <a:srgbClr val="FF0000"/>
              </a:solidFill>
              <a:round/>
              <a:headEnd/>
              <a:tailEnd/>
            </a:ln>
          </p:spPr>
          <p:txBody>
            <a:bodyPr/>
            <a:lstStyle/>
            <a:p>
              <a:endParaRPr lang="en-GB"/>
            </a:p>
          </p:txBody>
        </p:sp>
        <p:sp>
          <p:nvSpPr>
            <p:cNvPr id="376431" name="Line 1647"/>
            <p:cNvSpPr>
              <a:spLocks noChangeShapeType="1"/>
            </p:cNvSpPr>
            <p:nvPr/>
          </p:nvSpPr>
          <p:spPr bwMode="auto">
            <a:xfrm>
              <a:off x="3039" y="1368"/>
              <a:ext cx="12" cy="24"/>
            </a:xfrm>
            <a:prstGeom prst="line">
              <a:avLst/>
            </a:prstGeom>
            <a:noFill/>
            <a:ln w="28575">
              <a:solidFill>
                <a:srgbClr val="FF0000"/>
              </a:solidFill>
              <a:round/>
              <a:headEnd/>
              <a:tailEnd/>
            </a:ln>
          </p:spPr>
          <p:txBody>
            <a:bodyPr/>
            <a:lstStyle/>
            <a:p>
              <a:endParaRPr lang="en-GB"/>
            </a:p>
          </p:txBody>
        </p:sp>
        <p:sp>
          <p:nvSpPr>
            <p:cNvPr id="376432" name="Line 1648"/>
            <p:cNvSpPr>
              <a:spLocks noChangeShapeType="1"/>
            </p:cNvSpPr>
            <p:nvPr/>
          </p:nvSpPr>
          <p:spPr bwMode="auto">
            <a:xfrm>
              <a:off x="3051" y="1392"/>
              <a:ext cx="6" cy="18"/>
            </a:xfrm>
            <a:prstGeom prst="line">
              <a:avLst/>
            </a:prstGeom>
            <a:noFill/>
            <a:ln w="28575">
              <a:solidFill>
                <a:srgbClr val="FF0000"/>
              </a:solidFill>
              <a:round/>
              <a:headEnd/>
              <a:tailEnd/>
            </a:ln>
          </p:spPr>
          <p:txBody>
            <a:bodyPr/>
            <a:lstStyle/>
            <a:p>
              <a:endParaRPr lang="en-GB"/>
            </a:p>
          </p:txBody>
        </p:sp>
        <p:sp>
          <p:nvSpPr>
            <p:cNvPr id="376433" name="Line 1649"/>
            <p:cNvSpPr>
              <a:spLocks noChangeShapeType="1"/>
            </p:cNvSpPr>
            <p:nvPr/>
          </p:nvSpPr>
          <p:spPr bwMode="auto">
            <a:xfrm>
              <a:off x="3057" y="1410"/>
              <a:ext cx="12" cy="25"/>
            </a:xfrm>
            <a:prstGeom prst="line">
              <a:avLst/>
            </a:prstGeom>
            <a:noFill/>
            <a:ln w="28575">
              <a:solidFill>
                <a:srgbClr val="FF0000"/>
              </a:solidFill>
              <a:round/>
              <a:headEnd/>
              <a:tailEnd/>
            </a:ln>
          </p:spPr>
          <p:txBody>
            <a:bodyPr/>
            <a:lstStyle/>
            <a:p>
              <a:endParaRPr lang="en-GB"/>
            </a:p>
          </p:txBody>
        </p:sp>
        <p:sp>
          <p:nvSpPr>
            <p:cNvPr id="376434" name="Line 1650"/>
            <p:cNvSpPr>
              <a:spLocks noChangeShapeType="1"/>
            </p:cNvSpPr>
            <p:nvPr/>
          </p:nvSpPr>
          <p:spPr bwMode="auto">
            <a:xfrm>
              <a:off x="3069" y="1435"/>
              <a:ext cx="12" cy="18"/>
            </a:xfrm>
            <a:prstGeom prst="line">
              <a:avLst/>
            </a:prstGeom>
            <a:noFill/>
            <a:ln w="28575">
              <a:solidFill>
                <a:srgbClr val="FF0000"/>
              </a:solidFill>
              <a:round/>
              <a:headEnd/>
              <a:tailEnd/>
            </a:ln>
          </p:spPr>
          <p:txBody>
            <a:bodyPr/>
            <a:lstStyle/>
            <a:p>
              <a:endParaRPr lang="en-GB"/>
            </a:p>
          </p:txBody>
        </p:sp>
        <p:sp>
          <p:nvSpPr>
            <p:cNvPr id="376435" name="Line 1651"/>
            <p:cNvSpPr>
              <a:spLocks noChangeShapeType="1"/>
            </p:cNvSpPr>
            <p:nvPr/>
          </p:nvSpPr>
          <p:spPr bwMode="auto">
            <a:xfrm>
              <a:off x="3081" y="1453"/>
              <a:ext cx="7" cy="25"/>
            </a:xfrm>
            <a:prstGeom prst="line">
              <a:avLst/>
            </a:prstGeom>
            <a:noFill/>
            <a:ln w="28575">
              <a:solidFill>
                <a:srgbClr val="FF0000"/>
              </a:solidFill>
              <a:round/>
              <a:headEnd/>
              <a:tailEnd/>
            </a:ln>
          </p:spPr>
          <p:txBody>
            <a:bodyPr/>
            <a:lstStyle/>
            <a:p>
              <a:endParaRPr lang="en-GB"/>
            </a:p>
          </p:txBody>
        </p:sp>
        <p:sp>
          <p:nvSpPr>
            <p:cNvPr id="376436" name="Line 1652"/>
            <p:cNvSpPr>
              <a:spLocks noChangeShapeType="1"/>
            </p:cNvSpPr>
            <p:nvPr/>
          </p:nvSpPr>
          <p:spPr bwMode="auto">
            <a:xfrm>
              <a:off x="3088" y="1478"/>
              <a:ext cx="12" cy="18"/>
            </a:xfrm>
            <a:prstGeom prst="line">
              <a:avLst/>
            </a:prstGeom>
            <a:noFill/>
            <a:ln w="28575">
              <a:solidFill>
                <a:srgbClr val="FF0000"/>
              </a:solidFill>
              <a:round/>
              <a:headEnd/>
              <a:tailEnd/>
            </a:ln>
          </p:spPr>
          <p:txBody>
            <a:bodyPr/>
            <a:lstStyle/>
            <a:p>
              <a:endParaRPr lang="en-GB"/>
            </a:p>
          </p:txBody>
        </p:sp>
        <p:sp>
          <p:nvSpPr>
            <p:cNvPr id="376437" name="Line 1653"/>
            <p:cNvSpPr>
              <a:spLocks noChangeShapeType="1"/>
            </p:cNvSpPr>
            <p:nvPr/>
          </p:nvSpPr>
          <p:spPr bwMode="auto">
            <a:xfrm>
              <a:off x="3100" y="1496"/>
              <a:ext cx="12" cy="24"/>
            </a:xfrm>
            <a:prstGeom prst="line">
              <a:avLst/>
            </a:prstGeom>
            <a:noFill/>
            <a:ln w="28575">
              <a:solidFill>
                <a:srgbClr val="FF0000"/>
              </a:solidFill>
              <a:round/>
              <a:headEnd/>
              <a:tailEnd/>
            </a:ln>
          </p:spPr>
          <p:txBody>
            <a:bodyPr/>
            <a:lstStyle/>
            <a:p>
              <a:endParaRPr lang="en-GB"/>
            </a:p>
          </p:txBody>
        </p:sp>
        <p:sp>
          <p:nvSpPr>
            <p:cNvPr id="376438" name="Line 1654"/>
            <p:cNvSpPr>
              <a:spLocks noChangeShapeType="1"/>
            </p:cNvSpPr>
            <p:nvPr/>
          </p:nvSpPr>
          <p:spPr bwMode="auto">
            <a:xfrm>
              <a:off x="3112" y="1520"/>
              <a:ext cx="6" cy="19"/>
            </a:xfrm>
            <a:prstGeom prst="line">
              <a:avLst/>
            </a:prstGeom>
            <a:noFill/>
            <a:ln w="28575">
              <a:solidFill>
                <a:srgbClr val="FF0000"/>
              </a:solidFill>
              <a:round/>
              <a:headEnd/>
              <a:tailEnd/>
            </a:ln>
          </p:spPr>
          <p:txBody>
            <a:bodyPr/>
            <a:lstStyle/>
            <a:p>
              <a:endParaRPr lang="en-GB"/>
            </a:p>
          </p:txBody>
        </p:sp>
        <p:sp>
          <p:nvSpPr>
            <p:cNvPr id="376439" name="Line 1655"/>
            <p:cNvSpPr>
              <a:spLocks noChangeShapeType="1"/>
            </p:cNvSpPr>
            <p:nvPr/>
          </p:nvSpPr>
          <p:spPr bwMode="auto">
            <a:xfrm>
              <a:off x="3118" y="1539"/>
              <a:ext cx="12" cy="24"/>
            </a:xfrm>
            <a:prstGeom prst="line">
              <a:avLst/>
            </a:prstGeom>
            <a:noFill/>
            <a:ln w="28575">
              <a:solidFill>
                <a:srgbClr val="FF0000"/>
              </a:solidFill>
              <a:round/>
              <a:headEnd/>
              <a:tailEnd/>
            </a:ln>
          </p:spPr>
          <p:txBody>
            <a:bodyPr/>
            <a:lstStyle/>
            <a:p>
              <a:endParaRPr lang="en-GB"/>
            </a:p>
          </p:txBody>
        </p:sp>
        <p:sp>
          <p:nvSpPr>
            <p:cNvPr id="376440" name="Line 1656"/>
            <p:cNvSpPr>
              <a:spLocks noChangeShapeType="1"/>
            </p:cNvSpPr>
            <p:nvPr/>
          </p:nvSpPr>
          <p:spPr bwMode="auto">
            <a:xfrm>
              <a:off x="3130" y="1563"/>
              <a:ext cx="13" cy="19"/>
            </a:xfrm>
            <a:prstGeom prst="line">
              <a:avLst/>
            </a:prstGeom>
            <a:noFill/>
            <a:ln w="28575">
              <a:solidFill>
                <a:srgbClr val="FF0000"/>
              </a:solidFill>
              <a:round/>
              <a:headEnd/>
              <a:tailEnd/>
            </a:ln>
          </p:spPr>
          <p:txBody>
            <a:bodyPr/>
            <a:lstStyle/>
            <a:p>
              <a:endParaRPr lang="en-GB"/>
            </a:p>
          </p:txBody>
        </p:sp>
        <p:sp>
          <p:nvSpPr>
            <p:cNvPr id="376441" name="Line 1657"/>
            <p:cNvSpPr>
              <a:spLocks noChangeShapeType="1"/>
            </p:cNvSpPr>
            <p:nvPr/>
          </p:nvSpPr>
          <p:spPr bwMode="auto">
            <a:xfrm>
              <a:off x="3143" y="1582"/>
              <a:ext cx="6" cy="18"/>
            </a:xfrm>
            <a:prstGeom prst="line">
              <a:avLst/>
            </a:prstGeom>
            <a:noFill/>
            <a:ln w="28575">
              <a:solidFill>
                <a:srgbClr val="FF0000"/>
              </a:solidFill>
              <a:round/>
              <a:headEnd/>
              <a:tailEnd/>
            </a:ln>
          </p:spPr>
          <p:txBody>
            <a:bodyPr/>
            <a:lstStyle/>
            <a:p>
              <a:endParaRPr lang="en-GB"/>
            </a:p>
          </p:txBody>
        </p:sp>
        <p:sp>
          <p:nvSpPr>
            <p:cNvPr id="376442" name="Line 1658"/>
            <p:cNvSpPr>
              <a:spLocks noChangeShapeType="1"/>
            </p:cNvSpPr>
            <p:nvPr/>
          </p:nvSpPr>
          <p:spPr bwMode="auto">
            <a:xfrm>
              <a:off x="3149" y="1600"/>
              <a:ext cx="12" cy="18"/>
            </a:xfrm>
            <a:prstGeom prst="line">
              <a:avLst/>
            </a:prstGeom>
            <a:noFill/>
            <a:ln w="28575">
              <a:solidFill>
                <a:srgbClr val="FF0000"/>
              </a:solidFill>
              <a:round/>
              <a:headEnd/>
              <a:tailEnd/>
            </a:ln>
          </p:spPr>
          <p:txBody>
            <a:bodyPr/>
            <a:lstStyle/>
            <a:p>
              <a:endParaRPr lang="en-GB"/>
            </a:p>
          </p:txBody>
        </p:sp>
        <p:sp>
          <p:nvSpPr>
            <p:cNvPr id="376443" name="Line 1659"/>
            <p:cNvSpPr>
              <a:spLocks noChangeShapeType="1"/>
            </p:cNvSpPr>
            <p:nvPr/>
          </p:nvSpPr>
          <p:spPr bwMode="auto">
            <a:xfrm>
              <a:off x="3161" y="1618"/>
              <a:ext cx="12" cy="19"/>
            </a:xfrm>
            <a:prstGeom prst="line">
              <a:avLst/>
            </a:prstGeom>
            <a:noFill/>
            <a:ln w="28575">
              <a:solidFill>
                <a:srgbClr val="FF0000"/>
              </a:solidFill>
              <a:round/>
              <a:headEnd/>
              <a:tailEnd/>
            </a:ln>
          </p:spPr>
          <p:txBody>
            <a:bodyPr/>
            <a:lstStyle/>
            <a:p>
              <a:endParaRPr lang="en-GB"/>
            </a:p>
          </p:txBody>
        </p:sp>
        <p:sp>
          <p:nvSpPr>
            <p:cNvPr id="376444" name="Line 1660"/>
            <p:cNvSpPr>
              <a:spLocks noChangeShapeType="1"/>
            </p:cNvSpPr>
            <p:nvPr/>
          </p:nvSpPr>
          <p:spPr bwMode="auto">
            <a:xfrm>
              <a:off x="3173" y="1637"/>
              <a:ext cx="6" cy="24"/>
            </a:xfrm>
            <a:prstGeom prst="line">
              <a:avLst/>
            </a:prstGeom>
            <a:noFill/>
            <a:ln w="28575">
              <a:solidFill>
                <a:srgbClr val="FF0000"/>
              </a:solidFill>
              <a:round/>
              <a:headEnd/>
              <a:tailEnd/>
            </a:ln>
          </p:spPr>
          <p:txBody>
            <a:bodyPr/>
            <a:lstStyle/>
            <a:p>
              <a:endParaRPr lang="en-GB"/>
            </a:p>
          </p:txBody>
        </p:sp>
        <p:sp>
          <p:nvSpPr>
            <p:cNvPr id="376445" name="Line 1661"/>
            <p:cNvSpPr>
              <a:spLocks noChangeShapeType="1"/>
            </p:cNvSpPr>
            <p:nvPr/>
          </p:nvSpPr>
          <p:spPr bwMode="auto">
            <a:xfrm>
              <a:off x="3179" y="1661"/>
              <a:ext cx="13" cy="12"/>
            </a:xfrm>
            <a:prstGeom prst="line">
              <a:avLst/>
            </a:prstGeom>
            <a:noFill/>
            <a:ln w="28575">
              <a:solidFill>
                <a:srgbClr val="FF0000"/>
              </a:solidFill>
              <a:round/>
              <a:headEnd/>
              <a:tailEnd/>
            </a:ln>
          </p:spPr>
          <p:txBody>
            <a:bodyPr/>
            <a:lstStyle/>
            <a:p>
              <a:endParaRPr lang="en-GB"/>
            </a:p>
          </p:txBody>
        </p:sp>
        <p:sp>
          <p:nvSpPr>
            <p:cNvPr id="376446" name="Line 1662"/>
            <p:cNvSpPr>
              <a:spLocks noChangeShapeType="1"/>
            </p:cNvSpPr>
            <p:nvPr/>
          </p:nvSpPr>
          <p:spPr bwMode="auto">
            <a:xfrm>
              <a:off x="3192" y="1673"/>
              <a:ext cx="12" cy="19"/>
            </a:xfrm>
            <a:prstGeom prst="line">
              <a:avLst/>
            </a:prstGeom>
            <a:noFill/>
            <a:ln w="28575">
              <a:solidFill>
                <a:srgbClr val="FF0000"/>
              </a:solidFill>
              <a:round/>
              <a:headEnd/>
              <a:tailEnd/>
            </a:ln>
          </p:spPr>
          <p:txBody>
            <a:bodyPr/>
            <a:lstStyle/>
            <a:p>
              <a:endParaRPr lang="en-GB"/>
            </a:p>
          </p:txBody>
        </p:sp>
        <p:sp>
          <p:nvSpPr>
            <p:cNvPr id="376447" name="Line 1663"/>
            <p:cNvSpPr>
              <a:spLocks noChangeShapeType="1"/>
            </p:cNvSpPr>
            <p:nvPr/>
          </p:nvSpPr>
          <p:spPr bwMode="auto">
            <a:xfrm>
              <a:off x="3204" y="1692"/>
              <a:ext cx="6" cy="18"/>
            </a:xfrm>
            <a:prstGeom prst="line">
              <a:avLst/>
            </a:prstGeom>
            <a:noFill/>
            <a:ln w="28575">
              <a:solidFill>
                <a:srgbClr val="FF0000"/>
              </a:solidFill>
              <a:round/>
              <a:headEnd/>
              <a:tailEnd/>
            </a:ln>
          </p:spPr>
          <p:txBody>
            <a:bodyPr/>
            <a:lstStyle/>
            <a:p>
              <a:endParaRPr lang="en-GB"/>
            </a:p>
          </p:txBody>
        </p:sp>
        <p:sp>
          <p:nvSpPr>
            <p:cNvPr id="376448" name="Line 1664"/>
            <p:cNvSpPr>
              <a:spLocks noChangeShapeType="1"/>
            </p:cNvSpPr>
            <p:nvPr/>
          </p:nvSpPr>
          <p:spPr bwMode="auto">
            <a:xfrm>
              <a:off x="3210" y="1710"/>
              <a:ext cx="12" cy="18"/>
            </a:xfrm>
            <a:prstGeom prst="line">
              <a:avLst/>
            </a:prstGeom>
            <a:noFill/>
            <a:ln w="28575">
              <a:solidFill>
                <a:srgbClr val="FF0000"/>
              </a:solidFill>
              <a:round/>
              <a:headEnd/>
              <a:tailEnd/>
            </a:ln>
          </p:spPr>
          <p:txBody>
            <a:bodyPr/>
            <a:lstStyle/>
            <a:p>
              <a:endParaRPr lang="en-GB"/>
            </a:p>
          </p:txBody>
        </p:sp>
        <p:sp>
          <p:nvSpPr>
            <p:cNvPr id="376449" name="Line 1665"/>
            <p:cNvSpPr>
              <a:spLocks noChangeShapeType="1"/>
            </p:cNvSpPr>
            <p:nvPr/>
          </p:nvSpPr>
          <p:spPr bwMode="auto">
            <a:xfrm>
              <a:off x="3222" y="1728"/>
              <a:ext cx="12" cy="19"/>
            </a:xfrm>
            <a:prstGeom prst="line">
              <a:avLst/>
            </a:prstGeom>
            <a:noFill/>
            <a:ln w="28575">
              <a:solidFill>
                <a:srgbClr val="FF0000"/>
              </a:solidFill>
              <a:round/>
              <a:headEnd/>
              <a:tailEnd/>
            </a:ln>
          </p:spPr>
          <p:txBody>
            <a:bodyPr/>
            <a:lstStyle/>
            <a:p>
              <a:endParaRPr lang="en-GB"/>
            </a:p>
          </p:txBody>
        </p:sp>
        <p:sp>
          <p:nvSpPr>
            <p:cNvPr id="376450" name="Line 1666"/>
            <p:cNvSpPr>
              <a:spLocks noChangeShapeType="1"/>
            </p:cNvSpPr>
            <p:nvPr/>
          </p:nvSpPr>
          <p:spPr bwMode="auto">
            <a:xfrm>
              <a:off x="3234" y="1747"/>
              <a:ext cx="6" cy="12"/>
            </a:xfrm>
            <a:prstGeom prst="line">
              <a:avLst/>
            </a:prstGeom>
            <a:noFill/>
            <a:ln w="28575">
              <a:solidFill>
                <a:srgbClr val="FF0000"/>
              </a:solidFill>
              <a:round/>
              <a:headEnd/>
              <a:tailEnd/>
            </a:ln>
          </p:spPr>
          <p:txBody>
            <a:bodyPr/>
            <a:lstStyle/>
            <a:p>
              <a:endParaRPr lang="en-GB"/>
            </a:p>
          </p:txBody>
        </p:sp>
        <p:sp>
          <p:nvSpPr>
            <p:cNvPr id="376451" name="Line 1667"/>
            <p:cNvSpPr>
              <a:spLocks noChangeShapeType="1"/>
            </p:cNvSpPr>
            <p:nvPr/>
          </p:nvSpPr>
          <p:spPr bwMode="auto">
            <a:xfrm>
              <a:off x="3240" y="1759"/>
              <a:ext cx="13" cy="18"/>
            </a:xfrm>
            <a:prstGeom prst="line">
              <a:avLst/>
            </a:prstGeom>
            <a:noFill/>
            <a:ln w="28575">
              <a:solidFill>
                <a:srgbClr val="FF0000"/>
              </a:solidFill>
              <a:round/>
              <a:headEnd/>
              <a:tailEnd/>
            </a:ln>
          </p:spPr>
          <p:txBody>
            <a:bodyPr/>
            <a:lstStyle/>
            <a:p>
              <a:endParaRPr lang="en-GB"/>
            </a:p>
          </p:txBody>
        </p:sp>
        <p:sp>
          <p:nvSpPr>
            <p:cNvPr id="376452" name="Line 1668"/>
            <p:cNvSpPr>
              <a:spLocks noChangeShapeType="1"/>
            </p:cNvSpPr>
            <p:nvPr/>
          </p:nvSpPr>
          <p:spPr bwMode="auto">
            <a:xfrm>
              <a:off x="3253" y="1777"/>
              <a:ext cx="6" cy="19"/>
            </a:xfrm>
            <a:prstGeom prst="line">
              <a:avLst/>
            </a:prstGeom>
            <a:noFill/>
            <a:ln w="28575">
              <a:solidFill>
                <a:srgbClr val="FF0000"/>
              </a:solidFill>
              <a:round/>
              <a:headEnd/>
              <a:tailEnd/>
            </a:ln>
          </p:spPr>
          <p:txBody>
            <a:bodyPr/>
            <a:lstStyle/>
            <a:p>
              <a:endParaRPr lang="en-GB"/>
            </a:p>
          </p:txBody>
        </p:sp>
        <p:sp>
          <p:nvSpPr>
            <p:cNvPr id="376453" name="Line 1669"/>
            <p:cNvSpPr>
              <a:spLocks noChangeShapeType="1"/>
            </p:cNvSpPr>
            <p:nvPr/>
          </p:nvSpPr>
          <p:spPr bwMode="auto">
            <a:xfrm>
              <a:off x="3259" y="1796"/>
              <a:ext cx="12" cy="12"/>
            </a:xfrm>
            <a:prstGeom prst="line">
              <a:avLst/>
            </a:prstGeom>
            <a:noFill/>
            <a:ln w="28575">
              <a:solidFill>
                <a:srgbClr val="FF0000"/>
              </a:solidFill>
              <a:round/>
              <a:headEnd/>
              <a:tailEnd/>
            </a:ln>
          </p:spPr>
          <p:txBody>
            <a:bodyPr/>
            <a:lstStyle/>
            <a:p>
              <a:endParaRPr lang="en-GB"/>
            </a:p>
          </p:txBody>
        </p:sp>
        <p:sp>
          <p:nvSpPr>
            <p:cNvPr id="376454" name="Line 1670"/>
            <p:cNvSpPr>
              <a:spLocks noChangeShapeType="1"/>
            </p:cNvSpPr>
            <p:nvPr/>
          </p:nvSpPr>
          <p:spPr bwMode="auto">
            <a:xfrm>
              <a:off x="3271" y="1808"/>
              <a:ext cx="12" cy="18"/>
            </a:xfrm>
            <a:prstGeom prst="line">
              <a:avLst/>
            </a:prstGeom>
            <a:noFill/>
            <a:ln w="28575">
              <a:solidFill>
                <a:srgbClr val="FF0000"/>
              </a:solidFill>
              <a:round/>
              <a:headEnd/>
              <a:tailEnd/>
            </a:ln>
          </p:spPr>
          <p:txBody>
            <a:bodyPr/>
            <a:lstStyle/>
            <a:p>
              <a:endParaRPr lang="en-GB"/>
            </a:p>
          </p:txBody>
        </p:sp>
        <p:sp>
          <p:nvSpPr>
            <p:cNvPr id="376455" name="Line 1671"/>
            <p:cNvSpPr>
              <a:spLocks noChangeShapeType="1"/>
            </p:cNvSpPr>
            <p:nvPr/>
          </p:nvSpPr>
          <p:spPr bwMode="auto">
            <a:xfrm>
              <a:off x="3283" y="1826"/>
              <a:ext cx="6" cy="12"/>
            </a:xfrm>
            <a:prstGeom prst="line">
              <a:avLst/>
            </a:prstGeom>
            <a:noFill/>
            <a:ln w="28575">
              <a:solidFill>
                <a:srgbClr val="FF0000"/>
              </a:solidFill>
              <a:round/>
              <a:headEnd/>
              <a:tailEnd/>
            </a:ln>
          </p:spPr>
          <p:txBody>
            <a:bodyPr/>
            <a:lstStyle/>
            <a:p>
              <a:endParaRPr lang="en-GB"/>
            </a:p>
          </p:txBody>
        </p:sp>
        <p:sp>
          <p:nvSpPr>
            <p:cNvPr id="376456" name="Line 1672"/>
            <p:cNvSpPr>
              <a:spLocks noChangeShapeType="1"/>
            </p:cNvSpPr>
            <p:nvPr/>
          </p:nvSpPr>
          <p:spPr bwMode="auto">
            <a:xfrm>
              <a:off x="3289" y="1838"/>
              <a:ext cx="13" cy="19"/>
            </a:xfrm>
            <a:prstGeom prst="line">
              <a:avLst/>
            </a:prstGeom>
            <a:noFill/>
            <a:ln w="28575">
              <a:solidFill>
                <a:srgbClr val="FF0000"/>
              </a:solidFill>
              <a:round/>
              <a:headEnd/>
              <a:tailEnd/>
            </a:ln>
          </p:spPr>
          <p:txBody>
            <a:bodyPr/>
            <a:lstStyle/>
            <a:p>
              <a:endParaRPr lang="en-GB"/>
            </a:p>
          </p:txBody>
        </p:sp>
        <p:sp>
          <p:nvSpPr>
            <p:cNvPr id="376457" name="Line 1673"/>
            <p:cNvSpPr>
              <a:spLocks noChangeShapeType="1"/>
            </p:cNvSpPr>
            <p:nvPr/>
          </p:nvSpPr>
          <p:spPr bwMode="auto">
            <a:xfrm>
              <a:off x="3302" y="1857"/>
              <a:ext cx="12" cy="12"/>
            </a:xfrm>
            <a:prstGeom prst="line">
              <a:avLst/>
            </a:prstGeom>
            <a:noFill/>
            <a:ln w="28575">
              <a:solidFill>
                <a:srgbClr val="FF0000"/>
              </a:solidFill>
              <a:round/>
              <a:headEnd/>
              <a:tailEnd/>
            </a:ln>
          </p:spPr>
          <p:txBody>
            <a:bodyPr/>
            <a:lstStyle/>
            <a:p>
              <a:endParaRPr lang="en-GB"/>
            </a:p>
          </p:txBody>
        </p:sp>
        <p:sp>
          <p:nvSpPr>
            <p:cNvPr id="376458" name="Line 1674"/>
            <p:cNvSpPr>
              <a:spLocks noChangeShapeType="1"/>
            </p:cNvSpPr>
            <p:nvPr/>
          </p:nvSpPr>
          <p:spPr bwMode="auto">
            <a:xfrm>
              <a:off x="3314" y="1869"/>
              <a:ext cx="6" cy="18"/>
            </a:xfrm>
            <a:prstGeom prst="line">
              <a:avLst/>
            </a:prstGeom>
            <a:noFill/>
            <a:ln w="28575">
              <a:solidFill>
                <a:srgbClr val="FF0000"/>
              </a:solidFill>
              <a:round/>
              <a:headEnd/>
              <a:tailEnd/>
            </a:ln>
          </p:spPr>
          <p:txBody>
            <a:bodyPr/>
            <a:lstStyle/>
            <a:p>
              <a:endParaRPr lang="en-GB"/>
            </a:p>
          </p:txBody>
        </p:sp>
        <p:sp>
          <p:nvSpPr>
            <p:cNvPr id="376459" name="Line 1675"/>
            <p:cNvSpPr>
              <a:spLocks noChangeShapeType="1"/>
            </p:cNvSpPr>
            <p:nvPr/>
          </p:nvSpPr>
          <p:spPr bwMode="auto">
            <a:xfrm>
              <a:off x="3320" y="1887"/>
              <a:ext cx="12" cy="13"/>
            </a:xfrm>
            <a:prstGeom prst="line">
              <a:avLst/>
            </a:prstGeom>
            <a:noFill/>
            <a:ln w="28575">
              <a:solidFill>
                <a:srgbClr val="FF0000"/>
              </a:solidFill>
              <a:round/>
              <a:headEnd/>
              <a:tailEnd/>
            </a:ln>
          </p:spPr>
          <p:txBody>
            <a:bodyPr/>
            <a:lstStyle/>
            <a:p>
              <a:endParaRPr lang="en-GB"/>
            </a:p>
          </p:txBody>
        </p:sp>
        <p:sp>
          <p:nvSpPr>
            <p:cNvPr id="376460" name="Line 1676"/>
            <p:cNvSpPr>
              <a:spLocks noChangeShapeType="1"/>
            </p:cNvSpPr>
            <p:nvPr/>
          </p:nvSpPr>
          <p:spPr bwMode="auto">
            <a:xfrm>
              <a:off x="3332" y="1900"/>
              <a:ext cx="12" cy="12"/>
            </a:xfrm>
            <a:prstGeom prst="line">
              <a:avLst/>
            </a:prstGeom>
            <a:noFill/>
            <a:ln w="28575">
              <a:solidFill>
                <a:srgbClr val="FF0000"/>
              </a:solidFill>
              <a:round/>
              <a:headEnd/>
              <a:tailEnd/>
            </a:ln>
          </p:spPr>
          <p:txBody>
            <a:bodyPr/>
            <a:lstStyle/>
            <a:p>
              <a:endParaRPr lang="en-GB"/>
            </a:p>
          </p:txBody>
        </p:sp>
        <p:sp>
          <p:nvSpPr>
            <p:cNvPr id="376461" name="Line 1677"/>
            <p:cNvSpPr>
              <a:spLocks noChangeShapeType="1"/>
            </p:cNvSpPr>
            <p:nvPr/>
          </p:nvSpPr>
          <p:spPr bwMode="auto">
            <a:xfrm>
              <a:off x="3344" y="1912"/>
              <a:ext cx="7" cy="12"/>
            </a:xfrm>
            <a:prstGeom prst="line">
              <a:avLst/>
            </a:prstGeom>
            <a:noFill/>
            <a:ln w="28575">
              <a:solidFill>
                <a:srgbClr val="FF0000"/>
              </a:solidFill>
              <a:round/>
              <a:headEnd/>
              <a:tailEnd/>
            </a:ln>
          </p:spPr>
          <p:txBody>
            <a:bodyPr/>
            <a:lstStyle/>
            <a:p>
              <a:endParaRPr lang="en-GB"/>
            </a:p>
          </p:txBody>
        </p:sp>
        <p:sp>
          <p:nvSpPr>
            <p:cNvPr id="376462" name="Line 1678"/>
            <p:cNvSpPr>
              <a:spLocks noChangeShapeType="1"/>
            </p:cNvSpPr>
            <p:nvPr/>
          </p:nvSpPr>
          <p:spPr bwMode="auto">
            <a:xfrm>
              <a:off x="3351" y="1924"/>
              <a:ext cx="12" cy="18"/>
            </a:xfrm>
            <a:prstGeom prst="line">
              <a:avLst/>
            </a:prstGeom>
            <a:noFill/>
            <a:ln w="28575">
              <a:solidFill>
                <a:srgbClr val="FF0000"/>
              </a:solidFill>
              <a:round/>
              <a:headEnd/>
              <a:tailEnd/>
            </a:ln>
          </p:spPr>
          <p:txBody>
            <a:bodyPr/>
            <a:lstStyle/>
            <a:p>
              <a:endParaRPr lang="en-GB"/>
            </a:p>
          </p:txBody>
        </p:sp>
        <p:sp>
          <p:nvSpPr>
            <p:cNvPr id="376463" name="Line 1679"/>
            <p:cNvSpPr>
              <a:spLocks noChangeShapeType="1"/>
            </p:cNvSpPr>
            <p:nvPr/>
          </p:nvSpPr>
          <p:spPr bwMode="auto">
            <a:xfrm>
              <a:off x="3363" y="1942"/>
              <a:ext cx="12" cy="13"/>
            </a:xfrm>
            <a:prstGeom prst="line">
              <a:avLst/>
            </a:prstGeom>
            <a:noFill/>
            <a:ln w="28575">
              <a:solidFill>
                <a:srgbClr val="FF0000"/>
              </a:solidFill>
              <a:round/>
              <a:headEnd/>
              <a:tailEnd/>
            </a:ln>
          </p:spPr>
          <p:txBody>
            <a:bodyPr/>
            <a:lstStyle/>
            <a:p>
              <a:endParaRPr lang="en-GB"/>
            </a:p>
          </p:txBody>
        </p:sp>
        <p:sp>
          <p:nvSpPr>
            <p:cNvPr id="376464" name="Line 1680"/>
            <p:cNvSpPr>
              <a:spLocks noChangeShapeType="1"/>
            </p:cNvSpPr>
            <p:nvPr/>
          </p:nvSpPr>
          <p:spPr bwMode="auto">
            <a:xfrm>
              <a:off x="3375" y="1955"/>
              <a:ext cx="6" cy="12"/>
            </a:xfrm>
            <a:prstGeom prst="line">
              <a:avLst/>
            </a:prstGeom>
            <a:noFill/>
            <a:ln w="28575">
              <a:solidFill>
                <a:srgbClr val="FF0000"/>
              </a:solidFill>
              <a:round/>
              <a:headEnd/>
              <a:tailEnd/>
            </a:ln>
          </p:spPr>
          <p:txBody>
            <a:bodyPr/>
            <a:lstStyle/>
            <a:p>
              <a:endParaRPr lang="en-GB"/>
            </a:p>
          </p:txBody>
        </p:sp>
        <p:sp>
          <p:nvSpPr>
            <p:cNvPr id="376465" name="Line 1681"/>
            <p:cNvSpPr>
              <a:spLocks noChangeShapeType="1"/>
            </p:cNvSpPr>
            <p:nvPr/>
          </p:nvSpPr>
          <p:spPr bwMode="auto">
            <a:xfrm>
              <a:off x="3381" y="1967"/>
              <a:ext cx="12" cy="1"/>
            </a:xfrm>
            <a:prstGeom prst="line">
              <a:avLst/>
            </a:prstGeom>
            <a:noFill/>
            <a:ln w="28575">
              <a:solidFill>
                <a:srgbClr val="FF0000"/>
              </a:solidFill>
              <a:round/>
              <a:headEnd/>
              <a:tailEnd/>
            </a:ln>
          </p:spPr>
          <p:txBody>
            <a:bodyPr/>
            <a:lstStyle/>
            <a:p>
              <a:endParaRPr lang="en-GB"/>
            </a:p>
          </p:txBody>
        </p:sp>
        <p:sp>
          <p:nvSpPr>
            <p:cNvPr id="376466" name="Line 1682"/>
            <p:cNvSpPr>
              <a:spLocks noChangeShapeType="1"/>
            </p:cNvSpPr>
            <p:nvPr/>
          </p:nvSpPr>
          <p:spPr bwMode="auto">
            <a:xfrm>
              <a:off x="3393" y="1967"/>
              <a:ext cx="13" cy="1"/>
            </a:xfrm>
            <a:prstGeom prst="line">
              <a:avLst/>
            </a:prstGeom>
            <a:noFill/>
            <a:ln w="28575">
              <a:solidFill>
                <a:srgbClr val="FF0000"/>
              </a:solidFill>
              <a:round/>
              <a:headEnd/>
              <a:tailEnd/>
            </a:ln>
          </p:spPr>
          <p:txBody>
            <a:bodyPr/>
            <a:lstStyle/>
            <a:p>
              <a:endParaRPr lang="en-GB"/>
            </a:p>
          </p:txBody>
        </p:sp>
        <p:sp>
          <p:nvSpPr>
            <p:cNvPr id="376467" name="Line 1683"/>
            <p:cNvSpPr>
              <a:spLocks noChangeShapeType="1"/>
            </p:cNvSpPr>
            <p:nvPr/>
          </p:nvSpPr>
          <p:spPr bwMode="auto">
            <a:xfrm>
              <a:off x="3406" y="1967"/>
              <a:ext cx="6" cy="6"/>
            </a:xfrm>
            <a:prstGeom prst="line">
              <a:avLst/>
            </a:prstGeom>
            <a:noFill/>
            <a:ln w="28575">
              <a:solidFill>
                <a:srgbClr val="FF0000"/>
              </a:solidFill>
              <a:round/>
              <a:headEnd/>
              <a:tailEnd/>
            </a:ln>
          </p:spPr>
          <p:txBody>
            <a:bodyPr/>
            <a:lstStyle/>
            <a:p>
              <a:endParaRPr lang="en-GB"/>
            </a:p>
          </p:txBody>
        </p:sp>
        <p:sp>
          <p:nvSpPr>
            <p:cNvPr id="376468" name="Line 1684"/>
            <p:cNvSpPr>
              <a:spLocks noChangeShapeType="1"/>
            </p:cNvSpPr>
            <p:nvPr/>
          </p:nvSpPr>
          <p:spPr bwMode="auto">
            <a:xfrm>
              <a:off x="3412" y="1973"/>
              <a:ext cx="12" cy="1"/>
            </a:xfrm>
            <a:prstGeom prst="line">
              <a:avLst/>
            </a:prstGeom>
            <a:noFill/>
            <a:ln w="28575">
              <a:solidFill>
                <a:srgbClr val="FF0000"/>
              </a:solidFill>
              <a:round/>
              <a:headEnd/>
              <a:tailEnd/>
            </a:ln>
          </p:spPr>
          <p:txBody>
            <a:bodyPr/>
            <a:lstStyle/>
            <a:p>
              <a:endParaRPr lang="en-GB"/>
            </a:p>
          </p:txBody>
        </p:sp>
        <p:sp>
          <p:nvSpPr>
            <p:cNvPr id="376469" name="Line 1685"/>
            <p:cNvSpPr>
              <a:spLocks noChangeShapeType="1"/>
            </p:cNvSpPr>
            <p:nvPr/>
          </p:nvSpPr>
          <p:spPr bwMode="auto">
            <a:xfrm>
              <a:off x="3424" y="1973"/>
              <a:ext cx="12" cy="1"/>
            </a:xfrm>
            <a:prstGeom prst="line">
              <a:avLst/>
            </a:prstGeom>
            <a:noFill/>
            <a:ln w="28575">
              <a:solidFill>
                <a:srgbClr val="FF0000"/>
              </a:solidFill>
              <a:round/>
              <a:headEnd/>
              <a:tailEnd/>
            </a:ln>
          </p:spPr>
          <p:txBody>
            <a:bodyPr/>
            <a:lstStyle/>
            <a:p>
              <a:endParaRPr lang="en-GB"/>
            </a:p>
          </p:txBody>
        </p:sp>
        <p:sp>
          <p:nvSpPr>
            <p:cNvPr id="376470" name="Line 1686"/>
            <p:cNvSpPr>
              <a:spLocks noChangeShapeType="1"/>
            </p:cNvSpPr>
            <p:nvPr/>
          </p:nvSpPr>
          <p:spPr bwMode="auto">
            <a:xfrm>
              <a:off x="3436" y="1973"/>
              <a:ext cx="6" cy="1"/>
            </a:xfrm>
            <a:prstGeom prst="line">
              <a:avLst/>
            </a:prstGeom>
            <a:noFill/>
            <a:ln w="28575">
              <a:solidFill>
                <a:srgbClr val="FF0000"/>
              </a:solidFill>
              <a:round/>
              <a:headEnd/>
              <a:tailEnd/>
            </a:ln>
          </p:spPr>
          <p:txBody>
            <a:bodyPr/>
            <a:lstStyle/>
            <a:p>
              <a:endParaRPr lang="en-GB"/>
            </a:p>
          </p:txBody>
        </p:sp>
        <p:sp>
          <p:nvSpPr>
            <p:cNvPr id="376471" name="Line 1687"/>
            <p:cNvSpPr>
              <a:spLocks noChangeShapeType="1"/>
            </p:cNvSpPr>
            <p:nvPr/>
          </p:nvSpPr>
          <p:spPr bwMode="auto">
            <a:xfrm>
              <a:off x="3442" y="1973"/>
              <a:ext cx="13" cy="6"/>
            </a:xfrm>
            <a:prstGeom prst="line">
              <a:avLst/>
            </a:prstGeom>
            <a:noFill/>
            <a:ln w="28575">
              <a:solidFill>
                <a:srgbClr val="FF0000"/>
              </a:solidFill>
              <a:round/>
              <a:headEnd/>
              <a:tailEnd/>
            </a:ln>
          </p:spPr>
          <p:txBody>
            <a:bodyPr/>
            <a:lstStyle/>
            <a:p>
              <a:endParaRPr lang="en-GB"/>
            </a:p>
          </p:txBody>
        </p:sp>
        <p:sp>
          <p:nvSpPr>
            <p:cNvPr id="376472" name="Line 1688"/>
            <p:cNvSpPr>
              <a:spLocks noChangeShapeType="1"/>
            </p:cNvSpPr>
            <p:nvPr/>
          </p:nvSpPr>
          <p:spPr bwMode="auto">
            <a:xfrm>
              <a:off x="3455" y="1979"/>
              <a:ext cx="12" cy="1"/>
            </a:xfrm>
            <a:prstGeom prst="line">
              <a:avLst/>
            </a:prstGeom>
            <a:noFill/>
            <a:ln w="28575">
              <a:solidFill>
                <a:srgbClr val="FF0000"/>
              </a:solidFill>
              <a:round/>
              <a:headEnd/>
              <a:tailEnd/>
            </a:ln>
          </p:spPr>
          <p:txBody>
            <a:bodyPr/>
            <a:lstStyle/>
            <a:p>
              <a:endParaRPr lang="en-GB"/>
            </a:p>
          </p:txBody>
        </p:sp>
        <p:sp>
          <p:nvSpPr>
            <p:cNvPr id="376473" name="Line 1689"/>
            <p:cNvSpPr>
              <a:spLocks noChangeShapeType="1"/>
            </p:cNvSpPr>
            <p:nvPr/>
          </p:nvSpPr>
          <p:spPr bwMode="auto">
            <a:xfrm>
              <a:off x="3467" y="1979"/>
              <a:ext cx="6" cy="1"/>
            </a:xfrm>
            <a:prstGeom prst="line">
              <a:avLst/>
            </a:prstGeom>
            <a:noFill/>
            <a:ln w="28575">
              <a:solidFill>
                <a:srgbClr val="FF0000"/>
              </a:solidFill>
              <a:round/>
              <a:headEnd/>
              <a:tailEnd/>
            </a:ln>
          </p:spPr>
          <p:txBody>
            <a:bodyPr/>
            <a:lstStyle/>
            <a:p>
              <a:endParaRPr lang="en-GB"/>
            </a:p>
          </p:txBody>
        </p:sp>
        <p:sp>
          <p:nvSpPr>
            <p:cNvPr id="376474" name="Line 1690"/>
            <p:cNvSpPr>
              <a:spLocks noChangeShapeType="1"/>
            </p:cNvSpPr>
            <p:nvPr/>
          </p:nvSpPr>
          <p:spPr bwMode="auto">
            <a:xfrm>
              <a:off x="3473" y="1979"/>
              <a:ext cx="12" cy="6"/>
            </a:xfrm>
            <a:prstGeom prst="line">
              <a:avLst/>
            </a:prstGeom>
            <a:noFill/>
            <a:ln w="28575">
              <a:solidFill>
                <a:srgbClr val="FF0000"/>
              </a:solidFill>
              <a:round/>
              <a:headEnd/>
              <a:tailEnd/>
            </a:ln>
          </p:spPr>
          <p:txBody>
            <a:bodyPr/>
            <a:lstStyle/>
            <a:p>
              <a:endParaRPr lang="en-GB"/>
            </a:p>
          </p:txBody>
        </p:sp>
        <p:sp>
          <p:nvSpPr>
            <p:cNvPr id="376475" name="Line 1691"/>
            <p:cNvSpPr>
              <a:spLocks noChangeShapeType="1"/>
            </p:cNvSpPr>
            <p:nvPr/>
          </p:nvSpPr>
          <p:spPr bwMode="auto">
            <a:xfrm>
              <a:off x="3485" y="1985"/>
              <a:ext cx="12" cy="1"/>
            </a:xfrm>
            <a:prstGeom prst="line">
              <a:avLst/>
            </a:prstGeom>
            <a:noFill/>
            <a:ln w="28575">
              <a:solidFill>
                <a:srgbClr val="FF0000"/>
              </a:solidFill>
              <a:round/>
              <a:headEnd/>
              <a:tailEnd/>
            </a:ln>
          </p:spPr>
          <p:txBody>
            <a:bodyPr/>
            <a:lstStyle/>
            <a:p>
              <a:endParaRPr lang="en-GB"/>
            </a:p>
          </p:txBody>
        </p:sp>
        <p:sp>
          <p:nvSpPr>
            <p:cNvPr id="376476" name="Line 1692"/>
            <p:cNvSpPr>
              <a:spLocks noChangeShapeType="1"/>
            </p:cNvSpPr>
            <p:nvPr/>
          </p:nvSpPr>
          <p:spPr bwMode="auto">
            <a:xfrm>
              <a:off x="3497" y="1985"/>
              <a:ext cx="6" cy="1"/>
            </a:xfrm>
            <a:prstGeom prst="line">
              <a:avLst/>
            </a:prstGeom>
            <a:noFill/>
            <a:ln w="28575">
              <a:solidFill>
                <a:srgbClr val="FF0000"/>
              </a:solidFill>
              <a:round/>
              <a:headEnd/>
              <a:tailEnd/>
            </a:ln>
          </p:spPr>
          <p:txBody>
            <a:bodyPr/>
            <a:lstStyle/>
            <a:p>
              <a:endParaRPr lang="en-GB"/>
            </a:p>
          </p:txBody>
        </p:sp>
        <p:sp>
          <p:nvSpPr>
            <p:cNvPr id="376477" name="Line 1693"/>
            <p:cNvSpPr>
              <a:spLocks noChangeShapeType="1"/>
            </p:cNvSpPr>
            <p:nvPr/>
          </p:nvSpPr>
          <p:spPr bwMode="auto">
            <a:xfrm>
              <a:off x="3503" y="1985"/>
              <a:ext cx="13" cy="6"/>
            </a:xfrm>
            <a:prstGeom prst="line">
              <a:avLst/>
            </a:prstGeom>
            <a:noFill/>
            <a:ln w="28575">
              <a:solidFill>
                <a:srgbClr val="FF0000"/>
              </a:solidFill>
              <a:round/>
              <a:headEnd/>
              <a:tailEnd/>
            </a:ln>
          </p:spPr>
          <p:txBody>
            <a:bodyPr/>
            <a:lstStyle/>
            <a:p>
              <a:endParaRPr lang="en-GB"/>
            </a:p>
          </p:txBody>
        </p:sp>
        <p:sp>
          <p:nvSpPr>
            <p:cNvPr id="376478" name="Line 1694"/>
            <p:cNvSpPr>
              <a:spLocks noChangeShapeType="1"/>
            </p:cNvSpPr>
            <p:nvPr/>
          </p:nvSpPr>
          <p:spPr bwMode="auto">
            <a:xfrm>
              <a:off x="3516" y="1991"/>
              <a:ext cx="12" cy="1"/>
            </a:xfrm>
            <a:prstGeom prst="line">
              <a:avLst/>
            </a:prstGeom>
            <a:noFill/>
            <a:ln w="28575">
              <a:solidFill>
                <a:srgbClr val="FF0000"/>
              </a:solidFill>
              <a:round/>
              <a:headEnd/>
              <a:tailEnd/>
            </a:ln>
          </p:spPr>
          <p:txBody>
            <a:bodyPr/>
            <a:lstStyle/>
            <a:p>
              <a:endParaRPr lang="en-GB"/>
            </a:p>
          </p:txBody>
        </p:sp>
        <p:sp>
          <p:nvSpPr>
            <p:cNvPr id="376479" name="Line 1695"/>
            <p:cNvSpPr>
              <a:spLocks noChangeShapeType="1"/>
            </p:cNvSpPr>
            <p:nvPr/>
          </p:nvSpPr>
          <p:spPr bwMode="auto">
            <a:xfrm>
              <a:off x="3528" y="1991"/>
              <a:ext cx="6" cy="1"/>
            </a:xfrm>
            <a:prstGeom prst="line">
              <a:avLst/>
            </a:prstGeom>
            <a:noFill/>
            <a:ln w="28575">
              <a:solidFill>
                <a:srgbClr val="FF0000"/>
              </a:solidFill>
              <a:round/>
              <a:headEnd/>
              <a:tailEnd/>
            </a:ln>
          </p:spPr>
          <p:txBody>
            <a:bodyPr/>
            <a:lstStyle/>
            <a:p>
              <a:endParaRPr lang="en-GB"/>
            </a:p>
          </p:txBody>
        </p:sp>
        <p:sp>
          <p:nvSpPr>
            <p:cNvPr id="376480" name="Line 1696"/>
            <p:cNvSpPr>
              <a:spLocks noChangeShapeType="1"/>
            </p:cNvSpPr>
            <p:nvPr/>
          </p:nvSpPr>
          <p:spPr bwMode="auto">
            <a:xfrm>
              <a:off x="3534" y="1991"/>
              <a:ext cx="12" cy="1"/>
            </a:xfrm>
            <a:prstGeom prst="line">
              <a:avLst/>
            </a:prstGeom>
            <a:noFill/>
            <a:ln w="28575">
              <a:solidFill>
                <a:srgbClr val="FF0000"/>
              </a:solidFill>
              <a:round/>
              <a:headEnd/>
              <a:tailEnd/>
            </a:ln>
          </p:spPr>
          <p:txBody>
            <a:bodyPr/>
            <a:lstStyle/>
            <a:p>
              <a:endParaRPr lang="en-GB"/>
            </a:p>
          </p:txBody>
        </p:sp>
        <p:sp>
          <p:nvSpPr>
            <p:cNvPr id="376481" name="Line 1697"/>
            <p:cNvSpPr>
              <a:spLocks noChangeShapeType="1"/>
            </p:cNvSpPr>
            <p:nvPr/>
          </p:nvSpPr>
          <p:spPr bwMode="auto">
            <a:xfrm>
              <a:off x="3546" y="1991"/>
              <a:ext cx="13" cy="6"/>
            </a:xfrm>
            <a:prstGeom prst="line">
              <a:avLst/>
            </a:prstGeom>
            <a:noFill/>
            <a:ln w="28575">
              <a:solidFill>
                <a:srgbClr val="FF0000"/>
              </a:solidFill>
              <a:round/>
              <a:headEnd/>
              <a:tailEnd/>
            </a:ln>
          </p:spPr>
          <p:txBody>
            <a:bodyPr/>
            <a:lstStyle/>
            <a:p>
              <a:endParaRPr lang="en-GB"/>
            </a:p>
          </p:txBody>
        </p:sp>
        <p:sp>
          <p:nvSpPr>
            <p:cNvPr id="376482" name="Line 1698"/>
            <p:cNvSpPr>
              <a:spLocks noChangeShapeType="1"/>
            </p:cNvSpPr>
            <p:nvPr/>
          </p:nvSpPr>
          <p:spPr bwMode="auto">
            <a:xfrm>
              <a:off x="3559" y="1997"/>
              <a:ext cx="6" cy="1"/>
            </a:xfrm>
            <a:prstGeom prst="line">
              <a:avLst/>
            </a:prstGeom>
            <a:noFill/>
            <a:ln w="28575">
              <a:solidFill>
                <a:srgbClr val="FF0000"/>
              </a:solidFill>
              <a:round/>
              <a:headEnd/>
              <a:tailEnd/>
            </a:ln>
          </p:spPr>
          <p:txBody>
            <a:bodyPr/>
            <a:lstStyle/>
            <a:p>
              <a:endParaRPr lang="en-GB"/>
            </a:p>
          </p:txBody>
        </p:sp>
        <p:sp>
          <p:nvSpPr>
            <p:cNvPr id="376483" name="Line 1699"/>
            <p:cNvSpPr>
              <a:spLocks noChangeShapeType="1"/>
            </p:cNvSpPr>
            <p:nvPr/>
          </p:nvSpPr>
          <p:spPr bwMode="auto">
            <a:xfrm>
              <a:off x="3565" y="1997"/>
              <a:ext cx="12" cy="1"/>
            </a:xfrm>
            <a:prstGeom prst="line">
              <a:avLst/>
            </a:prstGeom>
            <a:noFill/>
            <a:ln w="28575">
              <a:solidFill>
                <a:srgbClr val="FF0000"/>
              </a:solidFill>
              <a:round/>
              <a:headEnd/>
              <a:tailEnd/>
            </a:ln>
          </p:spPr>
          <p:txBody>
            <a:bodyPr/>
            <a:lstStyle/>
            <a:p>
              <a:endParaRPr lang="en-GB"/>
            </a:p>
          </p:txBody>
        </p:sp>
        <p:sp>
          <p:nvSpPr>
            <p:cNvPr id="376484" name="Line 1700"/>
            <p:cNvSpPr>
              <a:spLocks noChangeShapeType="1"/>
            </p:cNvSpPr>
            <p:nvPr/>
          </p:nvSpPr>
          <p:spPr bwMode="auto">
            <a:xfrm>
              <a:off x="3577" y="1997"/>
              <a:ext cx="12" cy="1"/>
            </a:xfrm>
            <a:prstGeom prst="line">
              <a:avLst/>
            </a:prstGeom>
            <a:noFill/>
            <a:ln w="28575">
              <a:solidFill>
                <a:srgbClr val="FF0000"/>
              </a:solidFill>
              <a:round/>
              <a:headEnd/>
              <a:tailEnd/>
            </a:ln>
          </p:spPr>
          <p:txBody>
            <a:bodyPr/>
            <a:lstStyle/>
            <a:p>
              <a:endParaRPr lang="en-GB"/>
            </a:p>
          </p:txBody>
        </p:sp>
        <p:sp>
          <p:nvSpPr>
            <p:cNvPr id="376485" name="Line 1701"/>
            <p:cNvSpPr>
              <a:spLocks noChangeShapeType="1"/>
            </p:cNvSpPr>
            <p:nvPr/>
          </p:nvSpPr>
          <p:spPr bwMode="auto">
            <a:xfrm>
              <a:off x="3589" y="1997"/>
              <a:ext cx="6" cy="7"/>
            </a:xfrm>
            <a:prstGeom prst="line">
              <a:avLst/>
            </a:prstGeom>
            <a:noFill/>
            <a:ln w="28575">
              <a:solidFill>
                <a:srgbClr val="FF0000"/>
              </a:solidFill>
              <a:round/>
              <a:headEnd/>
              <a:tailEnd/>
            </a:ln>
          </p:spPr>
          <p:txBody>
            <a:bodyPr/>
            <a:lstStyle/>
            <a:p>
              <a:endParaRPr lang="en-GB"/>
            </a:p>
          </p:txBody>
        </p:sp>
        <p:sp>
          <p:nvSpPr>
            <p:cNvPr id="376486" name="Line 1702"/>
            <p:cNvSpPr>
              <a:spLocks noChangeShapeType="1"/>
            </p:cNvSpPr>
            <p:nvPr/>
          </p:nvSpPr>
          <p:spPr bwMode="auto">
            <a:xfrm>
              <a:off x="3595" y="2004"/>
              <a:ext cx="12" cy="1"/>
            </a:xfrm>
            <a:prstGeom prst="line">
              <a:avLst/>
            </a:prstGeom>
            <a:noFill/>
            <a:ln w="28575">
              <a:solidFill>
                <a:srgbClr val="FF0000"/>
              </a:solidFill>
              <a:round/>
              <a:headEnd/>
              <a:tailEnd/>
            </a:ln>
          </p:spPr>
          <p:txBody>
            <a:bodyPr/>
            <a:lstStyle/>
            <a:p>
              <a:endParaRPr lang="en-GB"/>
            </a:p>
          </p:txBody>
        </p:sp>
        <p:sp>
          <p:nvSpPr>
            <p:cNvPr id="376487" name="Line 1703"/>
            <p:cNvSpPr>
              <a:spLocks noChangeShapeType="1"/>
            </p:cNvSpPr>
            <p:nvPr/>
          </p:nvSpPr>
          <p:spPr bwMode="auto">
            <a:xfrm>
              <a:off x="3607" y="2004"/>
              <a:ext cx="7" cy="1"/>
            </a:xfrm>
            <a:prstGeom prst="line">
              <a:avLst/>
            </a:prstGeom>
            <a:noFill/>
            <a:ln w="28575">
              <a:solidFill>
                <a:srgbClr val="FF0000"/>
              </a:solidFill>
              <a:round/>
              <a:headEnd/>
              <a:tailEnd/>
            </a:ln>
          </p:spPr>
          <p:txBody>
            <a:bodyPr/>
            <a:lstStyle/>
            <a:p>
              <a:endParaRPr lang="en-GB"/>
            </a:p>
          </p:txBody>
        </p:sp>
        <p:sp>
          <p:nvSpPr>
            <p:cNvPr id="376488" name="Line 1704"/>
            <p:cNvSpPr>
              <a:spLocks noChangeShapeType="1"/>
            </p:cNvSpPr>
            <p:nvPr/>
          </p:nvSpPr>
          <p:spPr bwMode="auto">
            <a:xfrm>
              <a:off x="3614" y="2004"/>
              <a:ext cx="12" cy="1"/>
            </a:xfrm>
            <a:prstGeom prst="line">
              <a:avLst/>
            </a:prstGeom>
            <a:noFill/>
            <a:ln w="28575">
              <a:solidFill>
                <a:srgbClr val="FF0000"/>
              </a:solidFill>
              <a:round/>
              <a:headEnd/>
              <a:tailEnd/>
            </a:ln>
          </p:spPr>
          <p:txBody>
            <a:bodyPr/>
            <a:lstStyle/>
            <a:p>
              <a:endParaRPr lang="en-GB"/>
            </a:p>
          </p:txBody>
        </p:sp>
        <p:sp>
          <p:nvSpPr>
            <p:cNvPr id="376489" name="Line 1705"/>
            <p:cNvSpPr>
              <a:spLocks noChangeShapeType="1"/>
            </p:cNvSpPr>
            <p:nvPr/>
          </p:nvSpPr>
          <p:spPr bwMode="auto">
            <a:xfrm>
              <a:off x="3626" y="2004"/>
              <a:ext cx="12" cy="1"/>
            </a:xfrm>
            <a:prstGeom prst="line">
              <a:avLst/>
            </a:prstGeom>
            <a:noFill/>
            <a:ln w="28575">
              <a:solidFill>
                <a:srgbClr val="FF0000"/>
              </a:solidFill>
              <a:round/>
              <a:headEnd/>
              <a:tailEnd/>
            </a:ln>
          </p:spPr>
          <p:txBody>
            <a:bodyPr/>
            <a:lstStyle/>
            <a:p>
              <a:endParaRPr lang="en-GB"/>
            </a:p>
          </p:txBody>
        </p:sp>
        <p:sp>
          <p:nvSpPr>
            <p:cNvPr id="376490" name="Line 1706"/>
            <p:cNvSpPr>
              <a:spLocks noChangeShapeType="1"/>
            </p:cNvSpPr>
            <p:nvPr/>
          </p:nvSpPr>
          <p:spPr bwMode="auto">
            <a:xfrm>
              <a:off x="3638" y="2004"/>
              <a:ext cx="6" cy="6"/>
            </a:xfrm>
            <a:prstGeom prst="line">
              <a:avLst/>
            </a:prstGeom>
            <a:noFill/>
            <a:ln w="28575">
              <a:solidFill>
                <a:srgbClr val="FF0000"/>
              </a:solidFill>
              <a:round/>
              <a:headEnd/>
              <a:tailEnd/>
            </a:ln>
          </p:spPr>
          <p:txBody>
            <a:bodyPr/>
            <a:lstStyle/>
            <a:p>
              <a:endParaRPr lang="en-GB"/>
            </a:p>
          </p:txBody>
        </p:sp>
        <p:sp>
          <p:nvSpPr>
            <p:cNvPr id="376491" name="Line 1707"/>
            <p:cNvSpPr>
              <a:spLocks noChangeShapeType="1"/>
            </p:cNvSpPr>
            <p:nvPr/>
          </p:nvSpPr>
          <p:spPr bwMode="auto">
            <a:xfrm>
              <a:off x="3644" y="2010"/>
              <a:ext cx="12" cy="1"/>
            </a:xfrm>
            <a:prstGeom prst="line">
              <a:avLst/>
            </a:prstGeom>
            <a:noFill/>
            <a:ln w="28575">
              <a:solidFill>
                <a:srgbClr val="FF0000"/>
              </a:solidFill>
              <a:round/>
              <a:headEnd/>
              <a:tailEnd/>
            </a:ln>
          </p:spPr>
          <p:txBody>
            <a:bodyPr/>
            <a:lstStyle/>
            <a:p>
              <a:endParaRPr lang="en-GB"/>
            </a:p>
          </p:txBody>
        </p:sp>
        <p:sp>
          <p:nvSpPr>
            <p:cNvPr id="376492" name="Line 1708"/>
            <p:cNvSpPr>
              <a:spLocks noChangeShapeType="1"/>
            </p:cNvSpPr>
            <p:nvPr/>
          </p:nvSpPr>
          <p:spPr bwMode="auto">
            <a:xfrm>
              <a:off x="3656" y="2010"/>
              <a:ext cx="13" cy="1"/>
            </a:xfrm>
            <a:prstGeom prst="line">
              <a:avLst/>
            </a:prstGeom>
            <a:noFill/>
            <a:ln w="28575">
              <a:solidFill>
                <a:srgbClr val="FF0000"/>
              </a:solidFill>
              <a:round/>
              <a:headEnd/>
              <a:tailEnd/>
            </a:ln>
          </p:spPr>
          <p:txBody>
            <a:bodyPr/>
            <a:lstStyle/>
            <a:p>
              <a:endParaRPr lang="en-GB"/>
            </a:p>
          </p:txBody>
        </p:sp>
        <p:sp>
          <p:nvSpPr>
            <p:cNvPr id="376493" name="Line 1709"/>
            <p:cNvSpPr>
              <a:spLocks noChangeShapeType="1"/>
            </p:cNvSpPr>
            <p:nvPr/>
          </p:nvSpPr>
          <p:spPr bwMode="auto">
            <a:xfrm>
              <a:off x="3669" y="2010"/>
              <a:ext cx="6" cy="1"/>
            </a:xfrm>
            <a:prstGeom prst="line">
              <a:avLst/>
            </a:prstGeom>
            <a:noFill/>
            <a:ln w="28575">
              <a:solidFill>
                <a:srgbClr val="FF0000"/>
              </a:solidFill>
              <a:round/>
              <a:headEnd/>
              <a:tailEnd/>
            </a:ln>
          </p:spPr>
          <p:txBody>
            <a:bodyPr/>
            <a:lstStyle/>
            <a:p>
              <a:endParaRPr lang="en-GB"/>
            </a:p>
          </p:txBody>
        </p:sp>
        <p:sp>
          <p:nvSpPr>
            <p:cNvPr id="376494" name="Line 1710"/>
            <p:cNvSpPr>
              <a:spLocks noChangeShapeType="1"/>
            </p:cNvSpPr>
            <p:nvPr/>
          </p:nvSpPr>
          <p:spPr bwMode="auto">
            <a:xfrm>
              <a:off x="3675" y="2010"/>
              <a:ext cx="12" cy="1"/>
            </a:xfrm>
            <a:prstGeom prst="line">
              <a:avLst/>
            </a:prstGeom>
            <a:noFill/>
            <a:ln w="28575">
              <a:solidFill>
                <a:srgbClr val="FF0000"/>
              </a:solidFill>
              <a:round/>
              <a:headEnd/>
              <a:tailEnd/>
            </a:ln>
          </p:spPr>
          <p:txBody>
            <a:bodyPr/>
            <a:lstStyle/>
            <a:p>
              <a:endParaRPr lang="en-GB"/>
            </a:p>
          </p:txBody>
        </p:sp>
        <p:sp>
          <p:nvSpPr>
            <p:cNvPr id="376495" name="Line 1711"/>
            <p:cNvSpPr>
              <a:spLocks noChangeShapeType="1"/>
            </p:cNvSpPr>
            <p:nvPr/>
          </p:nvSpPr>
          <p:spPr bwMode="auto">
            <a:xfrm>
              <a:off x="3687" y="2010"/>
              <a:ext cx="12" cy="6"/>
            </a:xfrm>
            <a:prstGeom prst="line">
              <a:avLst/>
            </a:prstGeom>
            <a:noFill/>
            <a:ln w="28575">
              <a:solidFill>
                <a:srgbClr val="FF0000"/>
              </a:solidFill>
              <a:round/>
              <a:headEnd/>
              <a:tailEnd/>
            </a:ln>
          </p:spPr>
          <p:txBody>
            <a:bodyPr/>
            <a:lstStyle/>
            <a:p>
              <a:endParaRPr lang="en-GB"/>
            </a:p>
          </p:txBody>
        </p:sp>
        <p:sp>
          <p:nvSpPr>
            <p:cNvPr id="376496" name="Line 1712"/>
            <p:cNvSpPr>
              <a:spLocks noChangeShapeType="1"/>
            </p:cNvSpPr>
            <p:nvPr/>
          </p:nvSpPr>
          <p:spPr bwMode="auto">
            <a:xfrm>
              <a:off x="3699" y="2016"/>
              <a:ext cx="6" cy="1"/>
            </a:xfrm>
            <a:prstGeom prst="line">
              <a:avLst/>
            </a:prstGeom>
            <a:noFill/>
            <a:ln w="28575">
              <a:solidFill>
                <a:srgbClr val="FF0000"/>
              </a:solidFill>
              <a:round/>
              <a:headEnd/>
              <a:tailEnd/>
            </a:ln>
          </p:spPr>
          <p:txBody>
            <a:bodyPr/>
            <a:lstStyle/>
            <a:p>
              <a:endParaRPr lang="en-GB"/>
            </a:p>
          </p:txBody>
        </p:sp>
        <p:sp>
          <p:nvSpPr>
            <p:cNvPr id="376497" name="Line 1713"/>
            <p:cNvSpPr>
              <a:spLocks noChangeShapeType="1"/>
            </p:cNvSpPr>
            <p:nvPr/>
          </p:nvSpPr>
          <p:spPr bwMode="auto">
            <a:xfrm>
              <a:off x="3705" y="2016"/>
              <a:ext cx="13" cy="1"/>
            </a:xfrm>
            <a:prstGeom prst="line">
              <a:avLst/>
            </a:prstGeom>
            <a:noFill/>
            <a:ln w="28575">
              <a:solidFill>
                <a:srgbClr val="FF0000"/>
              </a:solidFill>
              <a:round/>
              <a:headEnd/>
              <a:tailEnd/>
            </a:ln>
          </p:spPr>
          <p:txBody>
            <a:bodyPr/>
            <a:lstStyle/>
            <a:p>
              <a:endParaRPr lang="en-GB"/>
            </a:p>
          </p:txBody>
        </p:sp>
        <p:sp>
          <p:nvSpPr>
            <p:cNvPr id="376498" name="Line 1714"/>
            <p:cNvSpPr>
              <a:spLocks noChangeShapeType="1"/>
            </p:cNvSpPr>
            <p:nvPr/>
          </p:nvSpPr>
          <p:spPr bwMode="auto">
            <a:xfrm>
              <a:off x="3718" y="2016"/>
              <a:ext cx="12" cy="1"/>
            </a:xfrm>
            <a:prstGeom prst="line">
              <a:avLst/>
            </a:prstGeom>
            <a:noFill/>
            <a:ln w="28575">
              <a:solidFill>
                <a:srgbClr val="FF0000"/>
              </a:solidFill>
              <a:round/>
              <a:headEnd/>
              <a:tailEnd/>
            </a:ln>
          </p:spPr>
          <p:txBody>
            <a:bodyPr/>
            <a:lstStyle/>
            <a:p>
              <a:endParaRPr lang="en-GB"/>
            </a:p>
          </p:txBody>
        </p:sp>
        <p:sp>
          <p:nvSpPr>
            <p:cNvPr id="376499" name="Line 1715"/>
            <p:cNvSpPr>
              <a:spLocks noChangeShapeType="1"/>
            </p:cNvSpPr>
            <p:nvPr/>
          </p:nvSpPr>
          <p:spPr bwMode="auto">
            <a:xfrm>
              <a:off x="3730" y="2016"/>
              <a:ext cx="6" cy="1"/>
            </a:xfrm>
            <a:prstGeom prst="line">
              <a:avLst/>
            </a:prstGeom>
            <a:noFill/>
            <a:ln w="28575">
              <a:solidFill>
                <a:srgbClr val="FF0000"/>
              </a:solidFill>
              <a:round/>
              <a:headEnd/>
              <a:tailEnd/>
            </a:ln>
          </p:spPr>
          <p:txBody>
            <a:bodyPr/>
            <a:lstStyle/>
            <a:p>
              <a:endParaRPr lang="en-GB"/>
            </a:p>
          </p:txBody>
        </p:sp>
        <p:sp>
          <p:nvSpPr>
            <p:cNvPr id="376500" name="Line 1716"/>
            <p:cNvSpPr>
              <a:spLocks noChangeShapeType="1"/>
            </p:cNvSpPr>
            <p:nvPr/>
          </p:nvSpPr>
          <p:spPr bwMode="auto">
            <a:xfrm>
              <a:off x="3736" y="2016"/>
              <a:ext cx="12" cy="1"/>
            </a:xfrm>
            <a:prstGeom prst="line">
              <a:avLst/>
            </a:prstGeom>
            <a:noFill/>
            <a:ln w="28575">
              <a:solidFill>
                <a:srgbClr val="FF0000"/>
              </a:solidFill>
              <a:round/>
              <a:headEnd/>
              <a:tailEnd/>
            </a:ln>
          </p:spPr>
          <p:txBody>
            <a:bodyPr/>
            <a:lstStyle/>
            <a:p>
              <a:endParaRPr lang="en-GB"/>
            </a:p>
          </p:txBody>
        </p:sp>
        <p:sp>
          <p:nvSpPr>
            <p:cNvPr id="376501" name="Line 1717"/>
            <p:cNvSpPr>
              <a:spLocks noChangeShapeType="1"/>
            </p:cNvSpPr>
            <p:nvPr/>
          </p:nvSpPr>
          <p:spPr bwMode="auto">
            <a:xfrm>
              <a:off x="3748" y="2016"/>
              <a:ext cx="12" cy="6"/>
            </a:xfrm>
            <a:prstGeom prst="line">
              <a:avLst/>
            </a:prstGeom>
            <a:noFill/>
            <a:ln w="28575">
              <a:solidFill>
                <a:srgbClr val="FF0000"/>
              </a:solidFill>
              <a:round/>
              <a:headEnd/>
              <a:tailEnd/>
            </a:ln>
          </p:spPr>
          <p:txBody>
            <a:bodyPr/>
            <a:lstStyle/>
            <a:p>
              <a:endParaRPr lang="en-GB"/>
            </a:p>
          </p:txBody>
        </p:sp>
        <p:sp>
          <p:nvSpPr>
            <p:cNvPr id="376502" name="Line 1718"/>
            <p:cNvSpPr>
              <a:spLocks noChangeShapeType="1"/>
            </p:cNvSpPr>
            <p:nvPr/>
          </p:nvSpPr>
          <p:spPr bwMode="auto">
            <a:xfrm>
              <a:off x="3760" y="2022"/>
              <a:ext cx="6" cy="1"/>
            </a:xfrm>
            <a:prstGeom prst="line">
              <a:avLst/>
            </a:prstGeom>
            <a:noFill/>
            <a:ln w="28575">
              <a:solidFill>
                <a:srgbClr val="FF0000"/>
              </a:solidFill>
              <a:round/>
              <a:headEnd/>
              <a:tailEnd/>
            </a:ln>
          </p:spPr>
          <p:txBody>
            <a:bodyPr/>
            <a:lstStyle/>
            <a:p>
              <a:endParaRPr lang="en-GB"/>
            </a:p>
          </p:txBody>
        </p:sp>
        <p:sp>
          <p:nvSpPr>
            <p:cNvPr id="376503" name="Line 1719"/>
            <p:cNvSpPr>
              <a:spLocks noChangeShapeType="1"/>
            </p:cNvSpPr>
            <p:nvPr/>
          </p:nvSpPr>
          <p:spPr bwMode="auto">
            <a:xfrm>
              <a:off x="3766" y="2022"/>
              <a:ext cx="13" cy="1"/>
            </a:xfrm>
            <a:prstGeom prst="line">
              <a:avLst/>
            </a:prstGeom>
            <a:noFill/>
            <a:ln w="28575">
              <a:solidFill>
                <a:srgbClr val="FF0000"/>
              </a:solidFill>
              <a:round/>
              <a:headEnd/>
              <a:tailEnd/>
            </a:ln>
          </p:spPr>
          <p:txBody>
            <a:bodyPr/>
            <a:lstStyle/>
            <a:p>
              <a:endParaRPr lang="en-GB"/>
            </a:p>
          </p:txBody>
        </p:sp>
        <p:sp>
          <p:nvSpPr>
            <p:cNvPr id="376504" name="Line 1720"/>
            <p:cNvSpPr>
              <a:spLocks noChangeShapeType="1"/>
            </p:cNvSpPr>
            <p:nvPr/>
          </p:nvSpPr>
          <p:spPr bwMode="auto">
            <a:xfrm>
              <a:off x="3779" y="2022"/>
              <a:ext cx="12" cy="1"/>
            </a:xfrm>
            <a:prstGeom prst="line">
              <a:avLst/>
            </a:prstGeom>
            <a:noFill/>
            <a:ln w="28575">
              <a:solidFill>
                <a:srgbClr val="FF0000"/>
              </a:solidFill>
              <a:round/>
              <a:headEnd/>
              <a:tailEnd/>
            </a:ln>
          </p:spPr>
          <p:txBody>
            <a:bodyPr/>
            <a:lstStyle/>
            <a:p>
              <a:endParaRPr lang="en-GB"/>
            </a:p>
          </p:txBody>
        </p:sp>
        <p:sp>
          <p:nvSpPr>
            <p:cNvPr id="376505" name="Line 1721"/>
            <p:cNvSpPr>
              <a:spLocks noChangeShapeType="1"/>
            </p:cNvSpPr>
            <p:nvPr/>
          </p:nvSpPr>
          <p:spPr bwMode="auto">
            <a:xfrm>
              <a:off x="3791" y="2022"/>
              <a:ext cx="6" cy="1"/>
            </a:xfrm>
            <a:prstGeom prst="line">
              <a:avLst/>
            </a:prstGeom>
            <a:noFill/>
            <a:ln w="28575">
              <a:solidFill>
                <a:srgbClr val="FF0000"/>
              </a:solidFill>
              <a:round/>
              <a:headEnd/>
              <a:tailEnd/>
            </a:ln>
          </p:spPr>
          <p:txBody>
            <a:bodyPr/>
            <a:lstStyle/>
            <a:p>
              <a:endParaRPr lang="en-GB"/>
            </a:p>
          </p:txBody>
        </p:sp>
        <p:sp>
          <p:nvSpPr>
            <p:cNvPr id="376506" name="Line 1722"/>
            <p:cNvSpPr>
              <a:spLocks noChangeShapeType="1"/>
            </p:cNvSpPr>
            <p:nvPr/>
          </p:nvSpPr>
          <p:spPr bwMode="auto">
            <a:xfrm>
              <a:off x="3797" y="2022"/>
              <a:ext cx="12" cy="1"/>
            </a:xfrm>
            <a:prstGeom prst="line">
              <a:avLst/>
            </a:prstGeom>
            <a:noFill/>
            <a:ln w="28575">
              <a:solidFill>
                <a:srgbClr val="FF0000"/>
              </a:solidFill>
              <a:round/>
              <a:headEnd/>
              <a:tailEnd/>
            </a:ln>
          </p:spPr>
          <p:txBody>
            <a:bodyPr/>
            <a:lstStyle/>
            <a:p>
              <a:endParaRPr lang="en-GB"/>
            </a:p>
          </p:txBody>
        </p:sp>
        <p:sp>
          <p:nvSpPr>
            <p:cNvPr id="376507" name="Line 1723"/>
            <p:cNvSpPr>
              <a:spLocks noChangeShapeType="1"/>
            </p:cNvSpPr>
            <p:nvPr/>
          </p:nvSpPr>
          <p:spPr bwMode="auto">
            <a:xfrm>
              <a:off x="3809" y="2022"/>
              <a:ext cx="13" cy="1"/>
            </a:xfrm>
            <a:prstGeom prst="line">
              <a:avLst/>
            </a:prstGeom>
            <a:noFill/>
            <a:ln w="28575">
              <a:solidFill>
                <a:srgbClr val="FF0000"/>
              </a:solidFill>
              <a:round/>
              <a:headEnd/>
              <a:tailEnd/>
            </a:ln>
          </p:spPr>
          <p:txBody>
            <a:bodyPr/>
            <a:lstStyle/>
            <a:p>
              <a:endParaRPr lang="en-GB"/>
            </a:p>
          </p:txBody>
        </p:sp>
        <p:sp>
          <p:nvSpPr>
            <p:cNvPr id="376508" name="Line 1724"/>
            <p:cNvSpPr>
              <a:spLocks noChangeShapeType="1"/>
            </p:cNvSpPr>
            <p:nvPr/>
          </p:nvSpPr>
          <p:spPr bwMode="auto">
            <a:xfrm>
              <a:off x="3822" y="2022"/>
              <a:ext cx="6" cy="1"/>
            </a:xfrm>
            <a:prstGeom prst="line">
              <a:avLst/>
            </a:prstGeom>
            <a:noFill/>
            <a:ln w="28575">
              <a:solidFill>
                <a:srgbClr val="FF0000"/>
              </a:solidFill>
              <a:round/>
              <a:headEnd/>
              <a:tailEnd/>
            </a:ln>
          </p:spPr>
          <p:txBody>
            <a:bodyPr/>
            <a:lstStyle/>
            <a:p>
              <a:endParaRPr lang="en-GB"/>
            </a:p>
          </p:txBody>
        </p:sp>
        <p:sp>
          <p:nvSpPr>
            <p:cNvPr id="376509" name="Line 1725"/>
            <p:cNvSpPr>
              <a:spLocks noChangeShapeType="1"/>
            </p:cNvSpPr>
            <p:nvPr/>
          </p:nvSpPr>
          <p:spPr bwMode="auto">
            <a:xfrm>
              <a:off x="3828" y="2022"/>
              <a:ext cx="12" cy="6"/>
            </a:xfrm>
            <a:prstGeom prst="line">
              <a:avLst/>
            </a:prstGeom>
            <a:noFill/>
            <a:ln w="28575">
              <a:solidFill>
                <a:srgbClr val="FF0000"/>
              </a:solidFill>
              <a:round/>
              <a:headEnd/>
              <a:tailEnd/>
            </a:ln>
          </p:spPr>
          <p:txBody>
            <a:bodyPr/>
            <a:lstStyle/>
            <a:p>
              <a:endParaRPr lang="en-GB"/>
            </a:p>
          </p:txBody>
        </p:sp>
        <p:sp>
          <p:nvSpPr>
            <p:cNvPr id="376510" name="Line 1726"/>
            <p:cNvSpPr>
              <a:spLocks noChangeShapeType="1"/>
            </p:cNvSpPr>
            <p:nvPr/>
          </p:nvSpPr>
          <p:spPr bwMode="auto">
            <a:xfrm>
              <a:off x="3840" y="2028"/>
              <a:ext cx="12" cy="1"/>
            </a:xfrm>
            <a:prstGeom prst="line">
              <a:avLst/>
            </a:prstGeom>
            <a:noFill/>
            <a:ln w="28575">
              <a:solidFill>
                <a:srgbClr val="FF0000"/>
              </a:solidFill>
              <a:round/>
              <a:headEnd/>
              <a:tailEnd/>
            </a:ln>
          </p:spPr>
          <p:txBody>
            <a:bodyPr/>
            <a:lstStyle/>
            <a:p>
              <a:endParaRPr lang="en-GB"/>
            </a:p>
          </p:txBody>
        </p:sp>
        <p:sp>
          <p:nvSpPr>
            <p:cNvPr id="376511" name="Line 1727"/>
            <p:cNvSpPr>
              <a:spLocks noChangeShapeType="1"/>
            </p:cNvSpPr>
            <p:nvPr/>
          </p:nvSpPr>
          <p:spPr bwMode="auto">
            <a:xfrm>
              <a:off x="3852" y="2028"/>
              <a:ext cx="6" cy="1"/>
            </a:xfrm>
            <a:prstGeom prst="line">
              <a:avLst/>
            </a:prstGeom>
            <a:noFill/>
            <a:ln w="28575">
              <a:solidFill>
                <a:srgbClr val="FF0000"/>
              </a:solidFill>
              <a:round/>
              <a:headEnd/>
              <a:tailEnd/>
            </a:ln>
          </p:spPr>
          <p:txBody>
            <a:bodyPr/>
            <a:lstStyle/>
            <a:p>
              <a:endParaRPr lang="en-GB"/>
            </a:p>
          </p:txBody>
        </p:sp>
        <p:sp>
          <p:nvSpPr>
            <p:cNvPr id="376512" name="Line 1728"/>
            <p:cNvSpPr>
              <a:spLocks noChangeShapeType="1"/>
            </p:cNvSpPr>
            <p:nvPr/>
          </p:nvSpPr>
          <p:spPr bwMode="auto">
            <a:xfrm>
              <a:off x="3858" y="2028"/>
              <a:ext cx="12" cy="1"/>
            </a:xfrm>
            <a:prstGeom prst="line">
              <a:avLst/>
            </a:prstGeom>
            <a:noFill/>
            <a:ln w="28575">
              <a:solidFill>
                <a:srgbClr val="FF0000"/>
              </a:solidFill>
              <a:round/>
              <a:headEnd/>
              <a:tailEnd/>
            </a:ln>
          </p:spPr>
          <p:txBody>
            <a:bodyPr/>
            <a:lstStyle/>
            <a:p>
              <a:endParaRPr lang="en-GB"/>
            </a:p>
          </p:txBody>
        </p:sp>
        <p:sp>
          <p:nvSpPr>
            <p:cNvPr id="376513" name="Line 1729"/>
            <p:cNvSpPr>
              <a:spLocks noChangeShapeType="1"/>
            </p:cNvSpPr>
            <p:nvPr/>
          </p:nvSpPr>
          <p:spPr bwMode="auto">
            <a:xfrm>
              <a:off x="3870" y="2028"/>
              <a:ext cx="13" cy="1"/>
            </a:xfrm>
            <a:prstGeom prst="line">
              <a:avLst/>
            </a:prstGeom>
            <a:noFill/>
            <a:ln w="28575">
              <a:solidFill>
                <a:srgbClr val="FF0000"/>
              </a:solidFill>
              <a:round/>
              <a:headEnd/>
              <a:tailEnd/>
            </a:ln>
          </p:spPr>
          <p:txBody>
            <a:bodyPr/>
            <a:lstStyle/>
            <a:p>
              <a:endParaRPr lang="en-GB"/>
            </a:p>
          </p:txBody>
        </p:sp>
        <p:sp>
          <p:nvSpPr>
            <p:cNvPr id="376514" name="Line 1730"/>
            <p:cNvSpPr>
              <a:spLocks noChangeShapeType="1"/>
            </p:cNvSpPr>
            <p:nvPr/>
          </p:nvSpPr>
          <p:spPr bwMode="auto">
            <a:xfrm>
              <a:off x="3883" y="2028"/>
              <a:ext cx="6" cy="1"/>
            </a:xfrm>
            <a:prstGeom prst="line">
              <a:avLst/>
            </a:prstGeom>
            <a:noFill/>
            <a:ln w="28575">
              <a:solidFill>
                <a:srgbClr val="FF0000"/>
              </a:solidFill>
              <a:round/>
              <a:headEnd/>
              <a:tailEnd/>
            </a:ln>
          </p:spPr>
          <p:txBody>
            <a:bodyPr/>
            <a:lstStyle/>
            <a:p>
              <a:endParaRPr lang="en-GB"/>
            </a:p>
          </p:txBody>
        </p:sp>
        <p:sp>
          <p:nvSpPr>
            <p:cNvPr id="376515" name="Line 1731"/>
            <p:cNvSpPr>
              <a:spLocks noChangeShapeType="1"/>
            </p:cNvSpPr>
            <p:nvPr/>
          </p:nvSpPr>
          <p:spPr bwMode="auto">
            <a:xfrm>
              <a:off x="3889" y="2028"/>
              <a:ext cx="12" cy="1"/>
            </a:xfrm>
            <a:prstGeom prst="line">
              <a:avLst/>
            </a:prstGeom>
            <a:noFill/>
            <a:ln w="28575">
              <a:solidFill>
                <a:srgbClr val="FF0000"/>
              </a:solidFill>
              <a:round/>
              <a:headEnd/>
              <a:tailEnd/>
            </a:ln>
          </p:spPr>
          <p:txBody>
            <a:bodyPr/>
            <a:lstStyle/>
            <a:p>
              <a:endParaRPr lang="en-GB"/>
            </a:p>
          </p:txBody>
        </p:sp>
        <p:sp>
          <p:nvSpPr>
            <p:cNvPr id="376516" name="Line 1732"/>
            <p:cNvSpPr>
              <a:spLocks noChangeShapeType="1"/>
            </p:cNvSpPr>
            <p:nvPr/>
          </p:nvSpPr>
          <p:spPr bwMode="auto">
            <a:xfrm>
              <a:off x="3901" y="2028"/>
              <a:ext cx="12" cy="1"/>
            </a:xfrm>
            <a:prstGeom prst="line">
              <a:avLst/>
            </a:prstGeom>
            <a:noFill/>
            <a:ln w="28575">
              <a:solidFill>
                <a:srgbClr val="FF0000"/>
              </a:solidFill>
              <a:round/>
              <a:headEnd/>
              <a:tailEnd/>
            </a:ln>
          </p:spPr>
          <p:txBody>
            <a:bodyPr/>
            <a:lstStyle/>
            <a:p>
              <a:endParaRPr lang="en-GB"/>
            </a:p>
          </p:txBody>
        </p:sp>
        <p:sp>
          <p:nvSpPr>
            <p:cNvPr id="376517" name="Line 1733"/>
            <p:cNvSpPr>
              <a:spLocks noChangeShapeType="1"/>
            </p:cNvSpPr>
            <p:nvPr/>
          </p:nvSpPr>
          <p:spPr bwMode="auto">
            <a:xfrm>
              <a:off x="3913" y="2028"/>
              <a:ext cx="6" cy="1"/>
            </a:xfrm>
            <a:prstGeom prst="line">
              <a:avLst/>
            </a:prstGeom>
            <a:noFill/>
            <a:ln w="28575">
              <a:solidFill>
                <a:srgbClr val="FF0000"/>
              </a:solidFill>
              <a:round/>
              <a:headEnd/>
              <a:tailEnd/>
            </a:ln>
          </p:spPr>
          <p:txBody>
            <a:bodyPr/>
            <a:lstStyle/>
            <a:p>
              <a:endParaRPr lang="en-GB"/>
            </a:p>
          </p:txBody>
        </p:sp>
        <p:sp>
          <p:nvSpPr>
            <p:cNvPr id="376518" name="Line 1734"/>
            <p:cNvSpPr>
              <a:spLocks noChangeShapeType="1"/>
            </p:cNvSpPr>
            <p:nvPr/>
          </p:nvSpPr>
          <p:spPr bwMode="auto">
            <a:xfrm>
              <a:off x="3919" y="2028"/>
              <a:ext cx="13" cy="1"/>
            </a:xfrm>
            <a:prstGeom prst="line">
              <a:avLst/>
            </a:prstGeom>
            <a:noFill/>
            <a:ln w="28575">
              <a:solidFill>
                <a:srgbClr val="FF0000"/>
              </a:solidFill>
              <a:round/>
              <a:headEnd/>
              <a:tailEnd/>
            </a:ln>
          </p:spPr>
          <p:txBody>
            <a:bodyPr/>
            <a:lstStyle/>
            <a:p>
              <a:endParaRPr lang="en-GB"/>
            </a:p>
          </p:txBody>
        </p:sp>
        <p:sp>
          <p:nvSpPr>
            <p:cNvPr id="376519" name="Line 1735"/>
            <p:cNvSpPr>
              <a:spLocks noChangeShapeType="1"/>
            </p:cNvSpPr>
            <p:nvPr/>
          </p:nvSpPr>
          <p:spPr bwMode="auto">
            <a:xfrm>
              <a:off x="3932" y="2028"/>
              <a:ext cx="12" cy="1"/>
            </a:xfrm>
            <a:prstGeom prst="line">
              <a:avLst/>
            </a:prstGeom>
            <a:noFill/>
            <a:ln w="28575">
              <a:solidFill>
                <a:srgbClr val="FF0000"/>
              </a:solidFill>
              <a:round/>
              <a:headEnd/>
              <a:tailEnd/>
            </a:ln>
          </p:spPr>
          <p:txBody>
            <a:bodyPr/>
            <a:lstStyle/>
            <a:p>
              <a:endParaRPr lang="en-GB"/>
            </a:p>
          </p:txBody>
        </p:sp>
        <p:sp>
          <p:nvSpPr>
            <p:cNvPr id="376520" name="Line 1736"/>
            <p:cNvSpPr>
              <a:spLocks noChangeShapeType="1"/>
            </p:cNvSpPr>
            <p:nvPr/>
          </p:nvSpPr>
          <p:spPr bwMode="auto">
            <a:xfrm>
              <a:off x="3944" y="2028"/>
              <a:ext cx="6" cy="1"/>
            </a:xfrm>
            <a:prstGeom prst="line">
              <a:avLst/>
            </a:prstGeom>
            <a:noFill/>
            <a:ln w="28575">
              <a:solidFill>
                <a:srgbClr val="FF0000"/>
              </a:solidFill>
              <a:round/>
              <a:headEnd/>
              <a:tailEnd/>
            </a:ln>
          </p:spPr>
          <p:txBody>
            <a:bodyPr/>
            <a:lstStyle/>
            <a:p>
              <a:endParaRPr lang="en-GB"/>
            </a:p>
          </p:txBody>
        </p:sp>
        <p:sp>
          <p:nvSpPr>
            <p:cNvPr id="376521" name="Line 1737"/>
            <p:cNvSpPr>
              <a:spLocks noChangeShapeType="1"/>
            </p:cNvSpPr>
            <p:nvPr/>
          </p:nvSpPr>
          <p:spPr bwMode="auto">
            <a:xfrm>
              <a:off x="3950" y="2028"/>
              <a:ext cx="12" cy="1"/>
            </a:xfrm>
            <a:prstGeom prst="line">
              <a:avLst/>
            </a:prstGeom>
            <a:noFill/>
            <a:ln w="28575">
              <a:solidFill>
                <a:srgbClr val="FF0000"/>
              </a:solidFill>
              <a:round/>
              <a:headEnd/>
              <a:tailEnd/>
            </a:ln>
          </p:spPr>
          <p:txBody>
            <a:bodyPr/>
            <a:lstStyle/>
            <a:p>
              <a:endParaRPr lang="en-GB"/>
            </a:p>
          </p:txBody>
        </p:sp>
        <p:sp>
          <p:nvSpPr>
            <p:cNvPr id="376522" name="Line 1738"/>
            <p:cNvSpPr>
              <a:spLocks noChangeShapeType="1"/>
            </p:cNvSpPr>
            <p:nvPr/>
          </p:nvSpPr>
          <p:spPr bwMode="auto">
            <a:xfrm>
              <a:off x="3962" y="2028"/>
              <a:ext cx="12" cy="1"/>
            </a:xfrm>
            <a:prstGeom prst="line">
              <a:avLst/>
            </a:prstGeom>
            <a:noFill/>
            <a:ln w="28575">
              <a:solidFill>
                <a:srgbClr val="FF0000"/>
              </a:solidFill>
              <a:round/>
              <a:headEnd/>
              <a:tailEnd/>
            </a:ln>
          </p:spPr>
          <p:txBody>
            <a:bodyPr/>
            <a:lstStyle/>
            <a:p>
              <a:endParaRPr lang="en-GB"/>
            </a:p>
          </p:txBody>
        </p:sp>
        <p:sp>
          <p:nvSpPr>
            <p:cNvPr id="376523" name="Line 1739"/>
            <p:cNvSpPr>
              <a:spLocks noChangeShapeType="1"/>
            </p:cNvSpPr>
            <p:nvPr/>
          </p:nvSpPr>
          <p:spPr bwMode="auto">
            <a:xfrm>
              <a:off x="3974" y="2028"/>
              <a:ext cx="7" cy="1"/>
            </a:xfrm>
            <a:prstGeom prst="line">
              <a:avLst/>
            </a:prstGeom>
            <a:noFill/>
            <a:ln w="28575">
              <a:solidFill>
                <a:srgbClr val="FF0000"/>
              </a:solidFill>
              <a:round/>
              <a:headEnd/>
              <a:tailEnd/>
            </a:ln>
          </p:spPr>
          <p:txBody>
            <a:bodyPr/>
            <a:lstStyle/>
            <a:p>
              <a:endParaRPr lang="en-GB"/>
            </a:p>
          </p:txBody>
        </p:sp>
        <p:sp>
          <p:nvSpPr>
            <p:cNvPr id="376524" name="Line 1740"/>
            <p:cNvSpPr>
              <a:spLocks noChangeShapeType="1"/>
            </p:cNvSpPr>
            <p:nvPr/>
          </p:nvSpPr>
          <p:spPr bwMode="auto">
            <a:xfrm>
              <a:off x="3981" y="2028"/>
              <a:ext cx="12" cy="6"/>
            </a:xfrm>
            <a:prstGeom prst="line">
              <a:avLst/>
            </a:prstGeom>
            <a:noFill/>
            <a:ln w="28575">
              <a:solidFill>
                <a:srgbClr val="FF0000"/>
              </a:solidFill>
              <a:round/>
              <a:headEnd/>
              <a:tailEnd/>
            </a:ln>
          </p:spPr>
          <p:txBody>
            <a:bodyPr/>
            <a:lstStyle/>
            <a:p>
              <a:endParaRPr lang="en-GB"/>
            </a:p>
          </p:txBody>
        </p:sp>
        <p:sp>
          <p:nvSpPr>
            <p:cNvPr id="376525" name="Line 1741"/>
            <p:cNvSpPr>
              <a:spLocks noChangeShapeType="1"/>
            </p:cNvSpPr>
            <p:nvPr/>
          </p:nvSpPr>
          <p:spPr bwMode="auto">
            <a:xfrm>
              <a:off x="3993" y="2034"/>
              <a:ext cx="6" cy="1"/>
            </a:xfrm>
            <a:prstGeom prst="line">
              <a:avLst/>
            </a:prstGeom>
            <a:noFill/>
            <a:ln w="28575">
              <a:solidFill>
                <a:srgbClr val="FF0000"/>
              </a:solidFill>
              <a:round/>
              <a:headEnd/>
              <a:tailEnd/>
            </a:ln>
          </p:spPr>
          <p:txBody>
            <a:bodyPr/>
            <a:lstStyle/>
            <a:p>
              <a:endParaRPr lang="en-GB"/>
            </a:p>
          </p:txBody>
        </p:sp>
        <p:sp>
          <p:nvSpPr>
            <p:cNvPr id="376526" name="Line 1742"/>
            <p:cNvSpPr>
              <a:spLocks noChangeShapeType="1"/>
            </p:cNvSpPr>
            <p:nvPr/>
          </p:nvSpPr>
          <p:spPr bwMode="auto">
            <a:xfrm>
              <a:off x="3999" y="2034"/>
              <a:ext cx="12" cy="1"/>
            </a:xfrm>
            <a:prstGeom prst="line">
              <a:avLst/>
            </a:prstGeom>
            <a:noFill/>
            <a:ln w="28575">
              <a:solidFill>
                <a:srgbClr val="FF0000"/>
              </a:solidFill>
              <a:round/>
              <a:headEnd/>
              <a:tailEnd/>
            </a:ln>
          </p:spPr>
          <p:txBody>
            <a:bodyPr/>
            <a:lstStyle/>
            <a:p>
              <a:endParaRPr lang="en-GB"/>
            </a:p>
          </p:txBody>
        </p:sp>
        <p:sp>
          <p:nvSpPr>
            <p:cNvPr id="376527" name="Line 1743"/>
            <p:cNvSpPr>
              <a:spLocks noChangeShapeType="1"/>
            </p:cNvSpPr>
            <p:nvPr/>
          </p:nvSpPr>
          <p:spPr bwMode="auto">
            <a:xfrm>
              <a:off x="4011" y="2034"/>
              <a:ext cx="12" cy="1"/>
            </a:xfrm>
            <a:prstGeom prst="line">
              <a:avLst/>
            </a:prstGeom>
            <a:noFill/>
            <a:ln w="28575">
              <a:solidFill>
                <a:srgbClr val="FF0000"/>
              </a:solidFill>
              <a:round/>
              <a:headEnd/>
              <a:tailEnd/>
            </a:ln>
          </p:spPr>
          <p:txBody>
            <a:bodyPr/>
            <a:lstStyle/>
            <a:p>
              <a:endParaRPr lang="en-GB"/>
            </a:p>
          </p:txBody>
        </p:sp>
        <p:sp>
          <p:nvSpPr>
            <p:cNvPr id="376528" name="Line 1744"/>
            <p:cNvSpPr>
              <a:spLocks noChangeShapeType="1"/>
            </p:cNvSpPr>
            <p:nvPr/>
          </p:nvSpPr>
          <p:spPr bwMode="auto">
            <a:xfrm>
              <a:off x="4023" y="2034"/>
              <a:ext cx="7" cy="1"/>
            </a:xfrm>
            <a:prstGeom prst="line">
              <a:avLst/>
            </a:prstGeom>
            <a:noFill/>
            <a:ln w="28575">
              <a:solidFill>
                <a:srgbClr val="FF0000"/>
              </a:solidFill>
              <a:round/>
              <a:headEnd/>
              <a:tailEnd/>
            </a:ln>
          </p:spPr>
          <p:txBody>
            <a:bodyPr/>
            <a:lstStyle/>
            <a:p>
              <a:endParaRPr lang="en-GB"/>
            </a:p>
          </p:txBody>
        </p:sp>
        <p:sp>
          <p:nvSpPr>
            <p:cNvPr id="376529" name="Line 1745"/>
            <p:cNvSpPr>
              <a:spLocks noChangeShapeType="1"/>
            </p:cNvSpPr>
            <p:nvPr/>
          </p:nvSpPr>
          <p:spPr bwMode="auto">
            <a:xfrm>
              <a:off x="4030" y="2034"/>
              <a:ext cx="12" cy="1"/>
            </a:xfrm>
            <a:prstGeom prst="line">
              <a:avLst/>
            </a:prstGeom>
            <a:noFill/>
            <a:ln w="28575">
              <a:solidFill>
                <a:srgbClr val="FF0000"/>
              </a:solidFill>
              <a:round/>
              <a:headEnd/>
              <a:tailEnd/>
            </a:ln>
          </p:spPr>
          <p:txBody>
            <a:bodyPr/>
            <a:lstStyle/>
            <a:p>
              <a:endParaRPr lang="en-GB"/>
            </a:p>
          </p:txBody>
        </p:sp>
        <p:sp>
          <p:nvSpPr>
            <p:cNvPr id="376530" name="Line 1746"/>
            <p:cNvSpPr>
              <a:spLocks noChangeShapeType="1"/>
            </p:cNvSpPr>
            <p:nvPr/>
          </p:nvSpPr>
          <p:spPr bwMode="auto">
            <a:xfrm>
              <a:off x="4042" y="2034"/>
              <a:ext cx="12" cy="1"/>
            </a:xfrm>
            <a:prstGeom prst="line">
              <a:avLst/>
            </a:prstGeom>
            <a:noFill/>
            <a:ln w="28575">
              <a:solidFill>
                <a:srgbClr val="FF0000"/>
              </a:solidFill>
              <a:round/>
              <a:headEnd/>
              <a:tailEnd/>
            </a:ln>
          </p:spPr>
          <p:txBody>
            <a:bodyPr/>
            <a:lstStyle/>
            <a:p>
              <a:endParaRPr lang="en-GB"/>
            </a:p>
          </p:txBody>
        </p:sp>
        <p:sp>
          <p:nvSpPr>
            <p:cNvPr id="376531" name="Line 1747"/>
            <p:cNvSpPr>
              <a:spLocks noChangeShapeType="1"/>
            </p:cNvSpPr>
            <p:nvPr/>
          </p:nvSpPr>
          <p:spPr bwMode="auto">
            <a:xfrm>
              <a:off x="4054" y="2034"/>
              <a:ext cx="6" cy="1"/>
            </a:xfrm>
            <a:prstGeom prst="line">
              <a:avLst/>
            </a:prstGeom>
            <a:noFill/>
            <a:ln w="28575">
              <a:solidFill>
                <a:srgbClr val="FF0000"/>
              </a:solidFill>
              <a:round/>
              <a:headEnd/>
              <a:tailEnd/>
            </a:ln>
          </p:spPr>
          <p:txBody>
            <a:bodyPr/>
            <a:lstStyle/>
            <a:p>
              <a:endParaRPr lang="en-GB"/>
            </a:p>
          </p:txBody>
        </p:sp>
        <p:sp>
          <p:nvSpPr>
            <p:cNvPr id="376532" name="Line 1748"/>
            <p:cNvSpPr>
              <a:spLocks noChangeShapeType="1"/>
            </p:cNvSpPr>
            <p:nvPr/>
          </p:nvSpPr>
          <p:spPr bwMode="auto">
            <a:xfrm>
              <a:off x="4060" y="2034"/>
              <a:ext cx="12" cy="1"/>
            </a:xfrm>
            <a:prstGeom prst="line">
              <a:avLst/>
            </a:prstGeom>
            <a:noFill/>
            <a:ln w="28575">
              <a:solidFill>
                <a:srgbClr val="FF0000"/>
              </a:solidFill>
              <a:round/>
              <a:headEnd/>
              <a:tailEnd/>
            </a:ln>
          </p:spPr>
          <p:txBody>
            <a:bodyPr/>
            <a:lstStyle/>
            <a:p>
              <a:endParaRPr lang="en-GB"/>
            </a:p>
          </p:txBody>
        </p:sp>
        <p:sp>
          <p:nvSpPr>
            <p:cNvPr id="376533" name="Line 1749"/>
            <p:cNvSpPr>
              <a:spLocks noChangeShapeType="1"/>
            </p:cNvSpPr>
            <p:nvPr/>
          </p:nvSpPr>
          <p:spPr bwMode="auto">
            <a:xfrm>
              <a:off x="4072" y="2034"/>
              <a:ext cx="13" cy="1"/>
            </a:xfrm>
            <a:prstGeom prst="line">
              <a:avLst/>
            </a:prstGeom>
            <a:noFill/>
            <a:ln w="28575">
              <a:solidFill>
                <a:srgbClr val="FF0000"/>
              </a:solidFill>
              <a:round/>
              <a:headEnd/>
              <a:tailEnd/>
            </a:ln>
          </p:spPr>
          <p:txBody>
            <a:bodyPr/>
            <a:lstStyle/>
            <a:p>
              <a:endParaRPr lang="en-GB"/>
            </a:p>
          </p:txBody>
        </p:sp>
        <p:sp>
          <p:nvSpPr>
            <p:cNvPr id="376534" name="Line 1750"/>
            <p:cNvSpPr>
              <a:spLocks noChangeShapeType="1"/>
            </p:cNvSpPr>
            <p:nvPr/>
          </p:nvSpPr>
          <p:spPr bwMode="auto">
            <a:xfrm>
              <a:off x="4085" y="2034"/>
              <a:ext cx="6" cy="1"/>
            </a:xfrm>
            <a:prstGeom prst="line">
              <a:avLst/>
            </a:prstGeom>
            <a:noFill/>
            <a:ln w="28575">
              <a:solidFill>
                <a:srgbClr val="FF0000"/>
              </a:solidFill>
              <a:round/>
              <a:headEnd/>
              <a:tailEnd/>
            </a:ln>
          </p:spPr>
          <p:txBody>
            <a:bodyPr/>
            <a:lstStyle/>
            <a:p>
              <a:endParaRPr lang="en-GB"/>
            </a:p>
          </p:txBody>
        </p:sp>
        <p:sp>
          <p:nvSpPr>
            <p:cNvPr id="376535" name="Line 1751"/>
            <p:cNvSpPr>
              <a:spLocks noChangeShapeType="1"/>
            </p:cNvSpPr>
            <p:nvPr/>
          </p:nvSpPr>
          <p:spPr bwMode="auto">
            <a:xfrm>
              <a:off x="4091" y="2034"/>
              <a:ext cx="12" cy="1"/>
            </a:xfrm>
            <a:prstGeom prst="line">
              <a:avLst/>
            </a:prstGeom>
            <a:noFill/>
            <a:ln w="28575">
              <a:solidFill>
                <a:srgbClr val="FF0000"/>
              </a:solidFill>
              <a:round/>
              <a:headEnd/>
              <a:tailEnd/>
            </a:ln>
          </p:spPr>
          <p:txBody>
            <a:bodyPr/>
            <a:lstStyle/>
            <a:p>
              <a:endParaRPr lang="en-GB"/>
            </a:p>
          </p:txBody>
        </p:sp>
        <p:sp>
          <p:nvSpPr>
            <p:cNvPr id="376536" name="Line 1752"/>
            <p:cNvSpPr>
              <a:spLocks noChangeShapeType="1"/>
            </p:cNvSpPr>
            <p:nvPr/>
          </p:nvSpPr>
          <p:spPr bwMode="auto">
            <a:xfrm>
              <a:off x="4103" y="2034"/>
              <a:ext cx="12" cy="1"/>
            </a:xfrm>
            <a:prstGeom prst="line">
              <a:avLst/>
            </a:prstGeom>
            <a:noFill/>
            <a:ln w="28575">
              <a:solidFill>
                <a:srgbClr val="FF0000"/>
              </a:solidFill>
              <a:round/>
              <a:headEnd/>
              <a:tailEnd/>
            </a:ln>
          </p:spPr>
          <p:txBody>
            <a:bodyPr/>
            <a:lstStyle/>
            <a:p>
              <a:endParaRPr lang="en-GB"/>
            </a:p>
          </p:txBody>
        </p:sp>
        <p:sp>
          <p:nvSpPr>
            <p:cNvPr id="376537" name="Line 1753"/>
            <p:cNvSpPr>
              <a:spLocks noChangeShapeType="1"/>
            </p:cNvSpPr>
            <p:nvPr/>
          </p:nvSpPr>
          <p:spPr bwMode="auto">
            <a:xfrm>
              <a:off x="4115" y="2034"/>
              <a:ext cx="6" cy="1"/>
            </a:xfrm>
            <a:prstGeom prst="line">
              <a:avLst/>
            </a:prstGeom>
            <a:noFill/>
            <a:ln w="28575">
              <a:solidFill>
                <a:srgbClr val="FF0000"/>
              </a:solidFill>
              <a:round/>
              <a:headEnd/>
              <a:tailEnd/>
            </a:ln>
          </p:spPr>
          <p:txBody>
            <a:bodyPr/>
            <a:lstStyle/>
            <a:p>
              <a:endParaRPr lang="en-GB"/>
            </a:p>
          </p:txBody>
        </p:sp>
        <p:sp>
          <p:nvSpPr>
            <p:cNvPr id="376538" name="Line 1754"/>
            <p:cNvSpPr>
              <a:spLocks noChangeShapeType="1"/>
            </p:cNvSpPr>
            <p:nvPr/>
          </p:nvSpPr>
          <p:spPr bwMode="auto">
            <a:xfrm>
              <a:off x="4121" y="2034"/>
              <a:ext cx="12" cy="1"/>
            </a:xfrm>
            <a:prstGeom prst="line">
              <a:avLst/>
            </a:prstGeom>
            <a:noFill/>
            <a:ln w="28575">
              <a:solidFill>
                <a:srgbClr val="FF0000"/>
              </a:solidFill>
              <a:round/>
              <a:headEnd/>
              <a:tailEnd/>
            </a:ln>
          </p:spPr>
          <p:txBody>
            <a:bodyPr/>
            <a:lstStyle/>
            <a:p>
              <a:endParaRPr lang="en-GB"/>
            </a:p>
          </p:txBody>
        </p:sp>
        <p:sp>
          <p:nvSpPr>
            <p:cNvPr id="376539" name="Line 1755"/>
            <p:cNvSpPr>
              <a:spLocks noChangeShapeType="1"/>
            </p:cNvSpPr>
            <p:nvPr/>
          </p:nvSpPr>
          <p:spPr bwMode="auto">
            <a:xfrm>
              <a:off x="4133" y="2034"/>
              <a:ext cx="13" cy="1"/>
            </a:xfrm>
            <a:prstGeom prst="line">
              <a:avLst/>
            </a:prstGeom>
            <a:noFill/>
            <a:ln w="28575">
              <a:solidFill>
                <a:srgbClr val="FF0000"/>
              </a:solidFill>
              <a:round/>
              <a:headEnd/>
              <a:tailEnd/>
            </a:ln>
          </p:spPr>
          <p:txBody>
            <a:bodyPr/>
            <a:lstStyle/>
            <a:p>
              <a:endParaRPr lang="en-GB"/>
            </a:p>
          </p:txBody>
        </p:sp>
        <p:sp>
          <p:nvSpPr>
            <p:cNvPr id="376540" name="Line 1756"/>
            <p:cNvSpPr>
              <a:spLocks noChangeShapeType="1"/>
            </p:cNvSpPr>
            <p:nvPr/>
          </p:nvSpPr>
          <p:spPr bwMode="auto">
            <a:xfrm>
              <a:off x="4146" y="2034"/>
              <a:ext cx="6" cy="1"/>
            </a:xfrm>
            <a:prstGeom prst="line">
              <a:avLst/>
            </a:prstGeom>
            <a:noFill/>
            <a:ln w="28575">
              <a:solidFill>
                <a:srgbClr val="FF0000"/>
              </a:solidFill>
              <a:round/>
              <a:headEnd/>
              <a:tailEnd/>
            </a:ln>
          </p:spPr>
          <p:txBody>
            <a:bodyPr/>
            <a:lstStyle/>
            <a:p>
              <a:endParaRPr lang="en-GB"/>
            </a:p>
          </p:txBody>
        </p:sp>
        <p:sp>
          <p:nvSpPr>
            <p:cNvPr id="376541" name="Line 1757"/>
            <p:cNvSpPr>
              <a:spLocks noChangeShapeType="1"/>
            </p:cNvSpPr>
            <p:nvPr/>
          </p:nvSpPr>
          <p:spPr bwMode="auto">
            <a:xfrm>
              <a:off x="4152" y="2034"/>
              <a:ext cx="12" cy="1"/>
            </a:xfrm>
            <a:prstGeom prst="line">
              <a:avLst/>
            </a:prstGeom>
            <a:noFill/>
            <a:ln w="28575">
              <a:solidFill>
                <a:srgbClr val="FF0000"/>
              </a:solidFill>
              <a:round/>
              <a:headEnd/>
              <a:tailEnd/>
            </a:ln>
          </p:spPr>
          <p:txBody>
            <a:bodyPr/>
            <a:lstStyle/>
            <a:p>
              <a:endParaRPr lang="en-GB"/>
            </a:p>
          </p:txBody>
        </p:sp>
        <p:sp>
          <p:nvSpPr>
            <p:cNvPr id="376542" name="Line 1758"/>
            <p:cNvSpPr>
              <a:spLocks noChangeShapeType="1"/>
            </p:cNvSpPr>
            <p:nvPr/>
          </p:nvSpPr>
          <p:spPr bwMode="auto">
            <a:xfrm>
              <a:off x="4164" y="2034"/>
              <a:ext cx="12" cy="1"/>
            </a:xfrm>
            <a:prstGeom prst="line">
              <a:avLst/>
            </a:prstGeom>
            <a:noFill/>
            <a:ln w="28575">
              <a:solidFill>
                <a:srgbClr val="FF0000"/>
              </a:solidFill>
              <a:round/>
              <a:headEnd/>
              <a:tailEnd/>
            </a:ln>
          </p:spPr>
          <p:txBody>
            <a:bodyPr/>
            <a:lstStyle/>
            <a:p>
              <a:endParaRPr lang="en-GB"/>
            </a:p>
          </p:txBody>
        </p:sp>
        <p:sp>
          <p:nvSpPr>
            <p:cNvPr id="376543" name="Line 1759"/>
            <p:cNvSpPr>
              <a:spLocks noChangeShapeType="1"/>
            </p:cNvSpPr>
            <p:nvPr/>
          </p:nvSpPr>
          <p:spPr bwMode="auto">
            <a:xfrm>
              <a:off x="4176" y="2034"/>
              <a:ext cx="6" cy="1"/>
            </a:xfrm>
            <a:prstGeom prst="line">
              <a:avLst/>
            </a:prstGeom>
            <a:noFill/>
            <a:ln w="28575">
              <a:solidFill>
                <a:srgbClr val="FF0000"/>
              </a:solidFill>
              <a:round/>
              <a:headEnd/>
              <a:tailEnd/>
            </a:ln>
          </p:spPr>
          <p:txBody>
            <a:bodyPr/>
            <a:lstStyle/>
            <a:p>
              <a:endParaRPr lang="en-GB"/>
            </a:p>
          </p:txBody>
        </p:sp>
        <p:sp>
          <p:nvSpPr>
            <p:cNvPr id="376544" name="Line 1760"/>
            <p:cNvSpPr>
              <a:spLocks noChangeShapeType="1"/>
            </p:cNvSpPr>
            <p:nvPr/>
          </p:nvSpPr>
          <p:spPr bwMode="auto">
            <a:xfrm>
              <a:off x="4182" y="2034"/>
              <a:ext cx="13" cy="1"/>
            </a:xfrm>
            <a:prstGeom prst="line">
              <a:avLst/>
            </a:prstGeom>
            <a:noFill/>
            <a:ln w="28575">
              <a:solidFill>
                <a:srgbClr val="FF0000"/>
              </a:solidFill>
              <a:round/>
              <a:headEnd/>
              <a:tailEnd/>
            </a:ln>
          </p:spPr>
          <p:txBody>
            <a:bodyPr/>
            <a:lstStyle/>
            <a:p>
              <a:endParaRPr lang="en-GB"/>
            </a:p>
          </p:txBody>
        </p:sp>
        <p:sp>
          <p:nvSpPr>
            <p:cNvPr id="376545" name="Line 1761"/>
            <p:cNvSpPr>
              <a:spLocks noChangeShapeType="1"/>
            </p:cNvSpPr>
            <p:nvPr/>
          </p:nvSpPr>
          <p:spPr bwMode="auto">
            <a:xfrm>
              <a:off x="4195" y="2034"/>
              <a:ext cx="12" cy="1"/>
            </a:xfrm>
            <a:prstGeom prst="line">
              <a:avLst/>
            </a:prstGeom>
            <a:noFill/>
            <a:ln w="28575">
              <a:solidFill>
                <a:srgbClr val="FF0000"/>
              </a:solidFill>
              <a:round/>
              <a:headEnd/>
              <a:tailEnd/>
            </a:ln>
          </p:spPr>
          <p:txBody>
            <a:bodyPr/>
            <a:lstStyle/>
            <a:p>
              <a:endParaRPr lang="en-GB"/>
            </a:p>
          </p:txBody>
        </p:sp>
        <p:sp>
          <p:nvSpPr>
            <p:cNvPr id="376546" name="Line 1762"/>
            <p:cNvSpPr>
              <a:spLocks noChangeShapeType="1"/>
            </p:cNvSpPr>
            <p:nvPr/>
          </p:nvSpPr>
          <p:spPr bwMode="auto">
            <a:xfrm>
              <a:off x="4207" y="2034"/>
              <a:ext cx="6" cy="1"/>
            </a:xfrm>
            <a:prstGeom prst="line">
              <a:avLst/>
            </a:prstGeom>
            <a:noFill/>
            <a:ln w="28575">
              <a:solidFill>
                <a:srgbClr val="FF0000"/>
              </a:solidFill>
              <a:round/>
              <a:headEnd/>
              <a:tailEnd/>
            </a:ln>
          </p:spPr>
          <p:txBody>
            <a:bodyPr/>
            <a:lstStyle/>
            <a:p>
              <a:endParaRPr lang="en-GB"/>
            </a:p>
          </p:txBody>
        </p:sp>
        <p:sp>
          <p:nvSpPr>
            <p:cNvPr id="376547" name="Line 1763"/>
            <p:cNvSpPr>
              <a:spLocks noChangeShapeType="1"/>
            </p:cNvSpPr>
            <p:nvPr/>
          </p:nvSpPr>
          <p:spPr bwMode="auto">
            <a:xfrm>
              <a:off x="4213" y="2034"/>
              <a:ext cx="12" cy="1"/>
            </a:xfrm>
            <a:prstGeom prst="line">
              <a:avLst/>
            </a:prstGeom>
            <a:noFill/>
            <a:ln w="28575">
              <a:solidFill>
                <a:srgbClr val="FF0000"/>
              </a:solidFill>
              <a:round/>
              <a:headEnd/>
              <a:tailEnd/>
            </a:ln>
          </p:spPr>
          <p:txBody>
            <a:bodyPr/>
            <a:lstStyle/>
            <a:p>
              <a:endParaRPr lang="en-GB"/>
            </a:p>
          </p:txBody>
        </p:sp>
        <p:sp>
          <p:nvSpPr>
            <p:cNvPr id="376548" name="Line 1764"/>
            <p:cNvSpPr>
              <a:spLocks noChangeShapeType="1"/>
            </p:cNvSpPr>
            <p:nvPr/>
          </p:nvSpPr>
          <p:spPr bwMode="auto">
            <a:xfrm>
              <a:off x="4225" y="2034"/>
              <a:ext cx="12" cy="6"/>
            </a:xfrm>
            <a:prstGeom prst="line">
              <a:avLst/>
            </a:prstGeom>
            <a:noFill/>
            <a:ln w="28575">
              <a:solidFill>
                <a:srgbClr val="FF0000"/>
              </a:solidFill>
              <a:round/>
              <a:headEnd/>
              <a:tailEnd/>
            </a:ln>
          </p:spPr>
          <p:txBody>
            <a:bodyPr/>
            <a:lstStyle/>
            <a:p>
              <a:endParaRPr lang="en-GB"/>
            </a:p>
          </p:txBody>
        </p:sp>
        <p:sp>
          <p:nvSpPr>
            <p:cNvPr id="376549" name="Line 1765"/>
            <p:cNvSpPr>
              <a:spLocks noChangeShapeType="1"/>
            </p:cNvSpPr>
            <p:nvPr/>
          </p:nvSpPr>
          <p:spPr bwMode="auto">
            <a:xfrm>
              <a:off x="4237" y="2040"/>
              <a:ext cx="7" cy="1"/>
            </a:xfrm>
            <a:prstGeom prst="line">
              <a:avLst/>
            </a:prstGeom>
            <a:noFill/>
            <a:ln w="28575">
              <a:solidFill>
                <a:srgbClr val="FF0000"/>
              </a:solidFill>
              <a:round/>
              <a:headEnd/>
              <a:tailEnd/>
            </a:ln>
          </p:spPr>
          <p:txBody>
            <a:bodyPr/>
            <a:lstStyle/>
            <a:p>
              <a:endParaRPr lang="en-GB"/>
            </a:p>
          </p:txBody>
        </p:sp>
        <p:sp>
          <p:nvSpPr>
            <p:cNvPr id="376550" name="Line 1766"/>
            <p:cNvSpPr>
              <a:spLocks noChangeShapeType="1"/>
            </p:cNvSpPr>
            <p:nvPr/>
          </p:nvSpPr>
          <p:spPr bwMode="auto">
            <a:xfrm>
              <a:off x="4244" y="2040"/>
              <a:ext cx="12" cy="1"/>
            </a:xfrm>
            <a:prstGeom prst="line">
              <a:avLst/>
            </a:prstGeom>
            <a:noFill/>
            <a:ln w="28575">
              <a:solidFill>
                <a:srgbClr val="FF0000"/>
              </a:solidFill>
              <a:round/>
              <a:headEnd/>
              <a:tailEnd/>
            </a:ln>
          </p:spPr>
          <p:txBody>
            <a:bodyPr/>
            <a:lstStyle/>
            <a:p>
              <a:endParaRPr lang="en-GB"/>
            </a:p>
          </p:txBody>
        </p:sp>
        <p:sp>
          <p:nvSpPr>
            <p:cNvPr id="376551" name="Line 1767"/>
            <p:cNvSpPr>
              <a:spLocks noChangeShapeType="1"/>
            </p:cNvSpPr>
            <p:nvPr/>
          </p:nvSpPr>
          <p:spPr bwMode="auto">
            <a:xfrm>
              <a:off x="4256" y="2040"/>
              <a:ext cx="12" cy="1"/>
            </a:xfrm>
            <a:prstGeom prst="line">
              <a:avLst/>
            </a:prstGeom>
            <a:noFill/>
            <a:ln w="28575">
              <a:solidFill>
                <a:srgbClr val="FF0000"/>
              </a:solidFill>
              <a:round/>
              <a:headEnd/>
              <a:tailEnd/>
            </a:ln>
          </p:spPr>
          <p:txBody>
            <a:bodyPr/>
            <a:lstStyle/>
            <a:p>
              <a:endParaRPr lang="en-GB"/>
            </a:p>
          </p:txBody>
        </p:sp>
        <p:sp>
          <p:nvSpPr>
            <p:cNvPr id="376552" name="Line 1768"/>
            <p:cNvSpPr>
              <a:spLocks noChangeShapeType="1"/>
            </p:cNvSpPr>
            <p:nvPr/>
          </p:nvSpPr>
          <p:spPr bwMode="auto">
            <a:xfrm>
              <a:off x="4268" y="2040"/>
              <a:ext cx="6" cy="1"/>
            </a:xfrm>
            <a:prstGeom prst="line">
              <a:avLst/>
            </a:prstGeom>
            <a:noFill/>
            <a:ln w="28575">
              <a:solidFill>
                <a:srgbClr val="FF0000"/>
              </a:solidFill>
              <a:round/>
              <a:headEnd/>
              <a:tailEnd/>
            </a:ln>
          </p:spPr>
          <p:txBody>
            <a:bodyPr/>
            <a:lstStyle/>
            <a:p>
              <a:endParaRPr lang="en-GB"/>
            </a:p>
          </p:txBody>
        </p:sp>
        <p:sp>
          <p:nvSpPr>
            <p:cNvPr id="376553" name="Line 1769"/>
            <p:cNvSpPr>
              <a:spLocks noChangeShapeType="1"/>
            </p:cNvSpPr>
            <p:nvPr/>
          </p:nvSpPr>
          <p:spPr bwMode="auto">
            <a:xfrm>
              <a:off x="4274" y="2040"/>
              <a:ext cx="12" cy="1"/>
            </a:xfrm>
            <a:prstGeom prst="line">
              <a:avLst/>
            </a:prstGeom>
            <a:noFill/>
            <a:ln w="28575">
              <a:solidFill>
                <a:srgbClr val="FF0000"/>
              </a:solidFill>
              <a:round/>
              <a:headEnd/>
              <a:tailEnd/>
            </a:ln>
          </p:spPr>
          <p:txBody>
            <a:bodyPr/>
            <a:lstStyle/>
            <a:p>
              <a:endParaRPr lang="en-GB"/>
            </a:p>
          </p:txBody>
        </p:sp>
        <p:sp>
          <p:nvSpPr>
            <p:cNvPr id="376554" name="Line 1770"/>
            <p:cNvSpPr>
              <a:spLocks noChangeShapeType="1"/>
            </p:cNvSpPr>
            <p:nvPr/>
          </p:nvSpPr>
          <p:spPr bwMode="auto">
            <a:xfrm>
              <a:off x="4286" y="2040"/>
              <a:ext cx="13" cy="1"/>
            </a:xfrm>
            <a:prstGeom prst="line">
              <a:avLst/>
            </a:prstGeom>
            <a:noFill/>
            <a:ln w="28575">
              <a:solidFill>
                <a:srgbClr val="FF0000"/>
              </a:solidFill>
              <a:round/>
              <a:headEnd/>
              <a:tailEnd/>
            </a:ln>
          </p:spPr>
          <p:txBody>
            <a:bodyPr/>
            <a:lstStyle/>
            <a:p>
              <a:endParaRPr lang="en-GB"/>
            </a:p>
          </p:txBody>
        </p:sp>
        <p:sp>
          <p:nvSpPr>
            <p:cNvPr id="376555" name="Line 1771"/>
            <p:cNvSpPr>
              <a:spLocks noChangeShapeType="1"/>
            </p:cNvSpPr>
            <p:nvPr/>
          </p:nvSpPr>
          <p:spPr bwMode="auto">
            <a:xfrm>
              <a:off x="4299" y="2040"/>
              <a:ext cx="6" cy="1"/>
            </a:xfrm>
            <a:prstGeom prst="line">
              <a:avLst/>
            </a:prstGeom>
            <a:noFill/>
            <a:ln w="28575">
              <a:solidFill>
                <a:srgbClr val="FF0000"/>
              </a:solidFill>
              <a:round/>
              <a:headEnd/>
              <a:tailEnd/>
            </a:ln>
          </p:spPr>
          <p:txBody>
            <a:bodyPr/>
            <a:lstStyle/>
            <a:p>
              <a:endParaRPr lang="en-GB"/>
            </a:p>
          </p:txBody>
        </p:sp>
        <p:sp>
          <p:nvSpPr>
            <p:cNvPr id="376556" name="Line 1772"/>
            <p:cNvSpPr>
              <a:spLocks noChangeShapeType="1"/>
            </p:cNvSpPr>
            <p:nvPr/>
          </p:nvSpPr>
          <p:spPr bwMode="auto">
            <a:xfrm>
              <a:off x="4305" y="2040"/>
              <a:ext cx="12" cy="1"/>
            </a:xfrm>
            <a:prstGeom prst="line">
              <a:avLst/>
            </a:prstGeom>
            <a:noFill/>
            <a:ln w="28575">
              <a:solidFill>
                <a:srgbClr val="FF0000"/>
              </a:solidFill>
              <a:round/>
              <a:headEnd/>
              <a:tailEnd/>
            </a:ln>
          </p:spPr>
          <p:txBody>
            <a:bodyPr/>
            <a:lstStyle/>
            <a:p>
              <a:endParaRPr lang="en-GB"/>
            </a:p>
          </p:txBody>
        </p:sp>
        <p:sp>
          <p:nvSpPr>
            <p:cNvPr id="376557" name="Line 1773"/>
            <p:cNvSpPr>
              <a:spLocks noChangeShapeType="1"/>
            </p:cNvSpPr>
            <p:nvPr/>
          </p:nvSpPr>
          <p:spPr bwMode="auto">
            <a:xfrm>
              <a:off x="4317" y="2040"/>
              <a:ext cx="12" cy="1"/>
            </a:xfrm>
            <a:prstGeom prst="line">
              <a:avLst/>
            </a:prstGeom>
            <a:noFill/>
            <a:ln w="28575">
              <a:solidFill>
                <a:srgbClr val="FF0000"/>
              </a:solidFill>
              <a:round/>
              <a:headEnd/>
              <a:tailEnd/>
            </a:ln>
          </p:spPr>
          <p:txBody>
            <a:bodyPr/>
            <a:lstStyle/>
            <a:p>
              <a:endParaRPr lang="en-GB"/>
            </a:p>
          </p:txBody>
        </p:sp>
        <p:sp>
          <p:nvSpPr>
            <p:cNvPr id="376558" name="Line 1774"/>
            <p:cNvSpPr>
              <a:spLocks noChangeShapeType="1"/>
            </p:cNvSpPr>
            <p:nvPr/>
          </p:nvSpPr>
          <p:spPr bwMode="auto">
            <a:xfrm>
              <a:off x="4329" y="2040"/>
              <a:ext cx="6" cy="1"/>
            </a:xfrm>
            <a:prstGeom prst="line">
              <a:avLst/>
            </a:prstGeom>
            <a:noFill/>
            <a:ln w="28575">
              <a:solidFill>
                <a:srgbClr val="FF0000"/>
              </a:solidFill>
              <a:round/>
              <a:headEnd/>
              <a:tailEnd/>
            </a:ln>
          </p:spPr>
          <p:txBody>
            <a:bodyPr/>
            <a:lstStyle/>
            <a:p>
              <a:endParaRPr lang="en-GB"/>
            </a:p>
          </p:txBody>
        </p:sp>
        <p:sp>
          <p:nvSpPr>
            <p:cNvPr id="376559" name="Line 1775"/>
            <p:cNvSpPr>
              <a:spLocks noChangeShapeType="1"/>
            </p:cNvSpPr>
            <p:nvPr/>
          </p:nvSpPr>
          <p:spPr bwMode="auto">
            <a:xfrm>
              <a:off x="4335" y="2040"/>
              <a:ext cx="13" cy="1"/>
            </a:xfrm>
            <a:prstGeom prst="line">
              <a:avLst/>
            </a:prstGeom>
            <a:noFill/>
            <a:ln w="28575">
              <a:solidFill>
                <a:srgbClr val="FF0000"/>
              </a:solidFill>
              <a:round/>
              <a:headEnd/>
              <a:tailEnd/>
            </a:ln>
          </p:spPr>
          <p:txBody>
            <a:bodyPr/>
            <a:lstStyle/>
            <a:p>
              <a:endParaRPr lang="en-GB"/>
            </a:p>
          </p:txBody>
        </p:sp>
        <p:sp>
          <p:nvSpPr>
            <p:cNvPr id="376560" name="Line 1776"/>
            <p:cNvSpPr>
              <a:spLocks noChangeShapeType="1"/>
            </p:cNvSpPr>
            <p:nvPr/>
          </p:nvSpPr>
          <p:spPr bwMode="auto">
            <a:xfrm>
              <a:off x="4348" y="2040"/>
              <a:ext cx="6" cy="1"/>
            </a:xfrm>
            <a:prstGeom prst="line">
              <a:avLst/>
            </a:prstGeom>
            <a:noFill/>
            <a:ln w="28575">
              <a:solidFill>
                <a:srgbClr val="FF0000"/>
              </a:solidFill>
              <a:round/>
              <a:headEnd/>
              <a:tailEnd/>
            </a:ln>
          </p:spPr>
          <p:txBody>
            <a:bodyPr/>
            <a:lstStyle/>
            <a:p>
              <a:endParaRPr lang="en-GB"/>
            </a:p>
          </p:txBody>
        </p:sp>
        <p:sp>
          <p:nvSpPr>
            <p:cNvPr id="376561" name="Line 1777"/>
            <p:cNvSpPr>
              <a:spLocks noChangeShapeType="1"/>
            </p:cNvSpPr>
            <p:nvPr/>
          </p:nvSpPr>
          <p:spPr bwMode="auto">
            <a:xfrm>
              <a:off x="4354" y="2040"/>
              <a:ext cx="12" cy="1"/>
            </a:xfrm>
            <a:prstGeom prst="line">
              <a:avLst/>
            </a:prstGeom>
            <a:noFill/>
            <a:ln w="28575">
              <a:solidFill>
                <a:srgbClr val="FF0000"/>
              </a:solidFill>
              <a:round/>
              <a:headEnd/>
              <a:tailEnd/>
            </a:ln>
          </p:spPr>
          <p:txBody>
            <a:bodyPr/>
            <a:lstStyle/>
            <a:p>
              <a:endParaRPr lang="en-GB"/>
            </a:p>
          </p:txBody>
        </p:sp>
        <p:sp>
          <p:nvSpPr>
            <p:cNvPr id="376562" name="Line 1778"/>
            <p:cNvSpPr>
              <a:spLocks noChangeShapeType="1"/>
            </p:cNvSpPr>
            <p:nvPr/>
          </p:nvSpPr>
          <p:spPr bwMode="auto">
            <a:xfrm>
              <a:off x="4366" y="2040"/>
              <a:ext cx="12" cy="1"/>
            </a:xfrm>
            <a:prstGeom prst="line">
              <a:avLst/>
            </a:prstGeom>
            <a:noFill/>
            <a:ln w="28575">
              <a:solidFill>
                <a:srgbClr val="FF0000"/>
              </a:solidFill>
              <a:round/>
              <a:headEnd/>
              <a:tailEnd/>
            </a:ln>
          </p:spPr>
          <p:txBody>
            <a:bodyPr/>
            <a:lstStyle/>
            <a:p>
              <a:endParaRPr lang="en-GB"/>
            </a:p>
          </p:txBody>
        </p:sp>
        <p:sp>
          <p:nvSpPr>
            <p:cNvPr id="376563" name="Line 1779"/>
            <p:cNvSpPr>
              <a:spLocks noChangeShapeType="1"/>
            </p:cNvSpPr>
            <p:nvPr/>
          </p:nvSpPr>
          <p:spPr bwMode="auto">
            <a:xfrm>
              <a:off x="4378" y="2040"/>
              <a:ext cx="6" cy="1"/>
            </a:xfrm>
            <a:prstGeom prst="line">
              <a:avLst/>
            </a:prstGeom>
            <a:noFill/>
            <a:ln w="28575">
              <a:solidFill>
                <a:srgbClr val="FF0000"/>
              </a:solidFill>
              <a:round/>
              <a:headEnd/>
              <a:tailEnd/>
            </a:ln>
          </p:spPr>
          <p:txBody>
            <a:bodyPr/>
            <a:lstStyle/>
            <a:p>
              <a:endParaRPr lang="en-GB"/>
            </a:p>
          </p:txBody>
        </p:sp>
        <p:sp>
          <p:nvSpPr>
            <p:cNvPr id="376564" name="Line 1780"/>
            <p:cNvSpPr>
              <a:spLocks noChangeShapeType="1"/>
            </p:cNvSpPr>
            <p:nvPr/>
          </p:nvSpPr>
          <p:spPr bwMode="auto">
            <a:xfrm>
              <a:off x="4384" y="2040"/>
              <a:ext cx="13" cy="1"/>
            </a:xfrm>
            <a:prstGeom prst="line">
              <a:avLst/>
            </a:prstGeom>
            <a:noFill/>
            <a:ln w="28575">
              <a:solidFill>
                <a:srgbClr val="FF0000"/>
              </a:solidFill>
              <a:round/>
              <a:headEnd/>
              <a:tailEnd/>
            </a:ln>
          </p:spPr>
          <p:txBody>
            <a:bodyPr/>
            <a:lstStyle/>
            <a:p>
              <a:endParaRPr lang="en-GB"/>
            </a:p>
          </p:txBody>
        </p:sp>
        <p:sp>
          <p:nvSpPr>
            <p:cNvPr id="376565" name="Line 1781"/>
            <p:cNvSpPr>
              <a:spLocks noChangeShapeType="1"/>
            </p:cNvSpPr>
            <p:nvPr/>
          </p:nvSpPr>
          <p:spPr bwMode="auto">
            <a:xfrm>
              <a:off x="4397" y="2040"/>
              <a:ext cx="12" cy="1"/>
            </a:xfrm>
            <a:prstGeom prst="line">
              <a:avLst/>
            </a:prstGeom>
            <a:noFill/>
            <a:ln w="28575">
              <a:solidFill>
                <a:srgbClr val="FF0000"/>
              </a:solidFill>
              <a:round/>
              <a:headEnd/>
              <a:tailEnd/>
            </a:ln>
          </p:spPr>
          <p:txBody>
            <a:bodyPr/>
            <a:lstStyle/>
            <a:p>
              <a:endParaRPr lang="en-GB"/>
            </a:p>
          </p:txBody>
        </p:sp>
        <p:sp>
          <p:nvSpPr>
            <p:cNvPr id="376566" name="Line 1782"/>
            <p:cNvSpPr>
              <a:spLocks noChangeShapeType="1"/>
            </p:cNvSpPr>
            <p:nvPr/>
          </p:nvSpPr>
          <p:spPr bwMode="auto">
            <a:xfrm>
              <a:off x="4409" y="2040"/>
              <a:ext cx="6" cy="1"/>
            </a:xfrm>
            <a:prstGeom prst="line">
              <a:avLst/>
            </a:prstGeom>
            <a:noFill/>
            <a:ln w="28575">
              <a:solidFill>
                <a:srgbClr val="FF0000"/>
              </a:solidFill>
              <a:round/>
              <a:headEnd/>
              <a:tailEnd/>
            </a:ln>
          </p:spPr>
          <p:txBody>
            <a:bodyPr/>
            <a:lstStyle/>
            <a:p>
              <a:endParaRPr lang="en-GB"/>
            </a:p>
          </p:txBody>
        </p:sp>
        <p:sp>
          <p:nvSpPr>
            <p:cNvPr id="376567" name="Line 1783"/>
            <p:cNvSpPr>
              <a:spLocks noChangeShapeType="1"/>
            </p:cNvSpPr>
            <p:nvPr/>
          </p:nvSpPr>
          <p:spPr bwMode="auto">
            <a:xfrm>
              <a:off x="4415" y="2040"/>
              <a:ext cx="12" cy="1"/>
            </a:xfrm>
            <a:prstGeom prst="line">
              <a:avLst/>
            </a:prstGeom>
            <a:noFill/>
            <a:ln w="28575">
              <a:solidFill>
                <a:srgbClr val="FF0000"/>
              </a:solidFill>
              <a:round/>
              <a:headEnd/>
              <a:tailEnd/>
            </a:ln>
          </p:spPr>
          <p:txBody>
            <a:bodyPr/>
            <a:lstStyle/>
            <a:p>
              <a:endParaRPr lang="en-GB"/>
            </a:p>
          </p:txBody>
        </p:sp>
        <p:sp>
          <p:nvSpPr>
            <p:cNvPr id="376568" name="Line 1784"/>
            <p:cNvSpPr>
              <a:spLocks noChangeShapeType="1"/>
            </p:cNvSpPr>
            <p:nvPr/>
          </p:nvSpPr>
          <p:spPr bwMode="auto">
            <a:xfrm>
              <a:off x="4427" y="2040"/>
              <a:ext cx="12" cy="1"/>
            </a:xfrm>
            <a:prstGeom prst="line">
              <a:avLst/>
            </a:prstGeom>
            <a:noFill/>
            <a:ln w="28575">
              <a:solidFill>
                <a:srgbClr val="FF0000"/>
              </a:solidFill>
              <a:round/>
              <a:headEnd/>
              <a:tailEnd/>
            </a:ln>
          </p:spPr>
          <p:txBody>
            <a:bodyPr/>
            <a:lstStyle/>
            <a:p>
              <a:endParaRPr lang="en-GB"/>
            </a:p>
          </p:txBody>
        </p:sp>
        <p:sp>
          <p:nvSpPr>
            <p:cNvPr id="376569" name="Line 1785"/>
            <p:cNvSpPr>
              <a:spLocks noChangeShapeType="1"/>
            </p:cNvSpPr>
            <p:nvPr/>
          </p:nvSpPr>
          <p:spPr bwMode="auto">
            <a:xfrm>
              <a:off x="4439" y="2040"/>
              <a:ext cx="6" cy="1"/>
            </a:xfrm>
            <a:prstGeom prst="line">
              <a:avLst/>
            </a:prstGeom>
            <a:noFill/>
            <a:ln w="28575">
              <a:solidFill>
                <a:srgbClr val="FF0000"/>
              </a:solidFill>
              <a:round/>
              <a:headEnd/>
              <a:tailEnd/>
            </a:ln>
          </p:spPr>
          <p:txBody>
            <a:bodyPr/>
            <a:lstStyle/>
            <a:p>
              <a:endParaRPr lang="en-GB"/>
            </a:p>
          </p:txBody>
        </p:sp>
        <p:sp>
          <p:nvSpPr>
            <p:cNvPr id="376570" name="Line 1786"/>
            <p:cNvSpPr>
              <a:spLocks noChangeShapeType="1"/>
            </p:cNvSpPr>
            <p:nvPr/>
          </p:nvSpPr>
          <p:spPr bwMode="auto">
            <a:xfrm>
              <a:off x="4445" y="2040"/>
              <a:ext cx="13" cy="1"/>
            </a:xfrm>
            <a:prstGeom prst="line">
              <a:avLst/>
            </a:prstGeom>
            <a:noFill/>
            <a:ln w="28575">
              <a:solidFill>
                <a:srgbClr val="FF0000"/>
              </a:solidFill>
              <a:round/>
              <a:headEnd/>
              <a:tailEnd/>
            </a:ln>
          </p:spPr>
          <p:txBody>
            <a:bodyPr/>
            <a:lstStyle/>
            <a:p>
              <a:endParaRPr lang="en-GB"/>
            </a:p>
          </p:txBody>
        </p:sp>
        <p:sp>
          <p:nvSpPr>
            <p:cNvPr id="376571" name="Line 1787"/>
            <p:cNvSpPr>
              <a:spLocks noChangeShapeType="1"/>
            </p:cNvSpPr>
            <p:nvPr/>
          </p:nvSpPr>
          <p:spPr bwMode="auto">
            <a:xfrm>
              <a:off x="4458" y="2040"/>
              <a:ext cx="12" cy="1"/>
            </a:xfrm>
            <a:prstGeom prst="line">
              <a:avLst/>
            </a:prstGeom>
            <a:noFill/>
            <a:ln w="28575">
              <a:solidFill>
                <a:srgbClr val="FF0000"/>
              </a:solidFill>
              <a:round/>
              <a:headEnd/>
              <a:tailEnd/>
            </a:ln>
          </p:spPr>
          <p:txBody>
            <a:bodyPr/>
            <a:lstStyle/>
            <a:p>
              <a:endParaRPr lang="en-GB"/>
            </a:p>
          </p:txBody>
        </p:sp>
        <p:sp>
          <p:nvSpPr>
            <p:cNvPr id="376572" name="Line 1788"/>
            <p:cNvSpPr>
              <a:spLocks noChangeShapeType="1"/>
            </p:cNvSpPr>
            <p:nvPr/>
          </p:nvSpPr>
          <p:spPr bwMode="auto">
            <a:xfrm>
              <a:off x="4470" y="2040"/>
              <a:ext cx="6" cy="1"/>
            </a:xfrm>
            <a:prstGeom prst="line">
              <a:avLst/>
            </a:prstGeom>
            <a:noFill/>
            <a:ln w="28575">
              <a:solidFill>
                <a:srgbClr val="FF0000"/>
              </a:solidFill>
              <a:round/>
              <a:headEnd/>
              <a:tailEnd/>
            </a:ln>
          </p:spPr>
          <p:txBody>
            <a:bodyPr/>
            <a:lstStyle/>
            <a:p>
              <a:endParaRPr lang="en-GB"/>
            </a:p>
          </p:txBody>
        </p:sp>
        <p:sp>
          <p:nvSpPr>
            <p:cNvPr id="376573" name="Line 1789"/>
            <p:cNvSpPr>
              <a:spLocks noChangeShapeType="1"/>
            </p:cNvSpPr>
            <p:nvPr/>
          </p:nvSpPr>
          <p:spPr bwMode="auto">
            <a:xfrm>
              <a:off x="4476" y="2040"/>
              <a:ext cx="12" cy="1"/>
            </a:xfrm>
            <a:prstGeom prst="line">
              <a:avLst/>
            </a:prstGeom>
            <a:noFill/>
            <a:ln w="28575">
              <a:solidFill>
                <a:srgbClr val="FF0000"/>
              </a:solidFill>
              <a:round/>
              <a:headEnd/>
              <a:tailEnd/>
            </a:ln>
          </p:spPr>
          <p:txBody>
            <a:bodyPr/>
            <a:lstStyle/>
            <a:p>
              <a:endParaRPr lang="en-GB"/>
            </a:p>
          </p:txBody>
        </p:sp>
        <p:sp>
          <p:nvSpPr>
            <p:cNvPr id="376574" name="Line 1790"/>
            <p:cNvSpPr>
              <a:spLocks noChangeShapeType="1"/>
            </p:cNvSpPr>
            <p:nvPr/>
          </p:nvSpPr>
          <p:spPr bwMode="auto">
            <a:xfrm>
              <a:off x="4488" y="2040"/>
              <a:ext cx="12" cy="1"/>
            </a:xfrm>
            <a:prstGeom prst="line">
              <a:avLst/>
            </a:prstGeom>
            <a:noFill/>
            <a:ln w="28575">
              <a:solidFill>
                <a:srgbClr val="FF0000"/>
              </a:solidFill>
              <a:round/>
              <a:headEnd/>
              <a:tailEnd/>
            </a:ln>
          </p:spPr>
          <p:txBody>
            <a:bodyPr/>
            <a:lstStyle/>
            <a:p>
              <a:endParaRPr lang="en-GB"/>
            </a:p>
          </p:txBody>
        </p:sp>
        <p:sp>
          <p:nvSpPr>
            <p:cNvPr id="376575" name="Line 1791"/>
            <p:cNvSpPr>
              <a:spLocks noChangeShapeType="1"/>
            </p:cNvSpPr>
            <p:nvPr/>
          </p:nvSpPr>
          <p:spPr bwMode="auto">
            <a:xfrm>
              <a:off x="4500" y="2040"/>
              <a:ext cx="7" cy="1"/>
            </a:xfrm>
            <a:prstGeom prst="line">
              <a:avLst/>
            </a:prstGeom>
            <a:noFill/>
            <a:ln w="28575">
              <a:solidFill>
                <a:srgbClr val="FF0000"/>
              </a:solidFill>
              <a:round/>
              <a:headEnd/>
              <a:tailEnd/>
            </a:ln>
          </p:spPr>
          <p:txBody>
            <a:bodyPr/>
            <a:lstStyle/>
            <a:p>
              <a:endParaRPr lang="en-GB"/>
            </a:p>
          </p:txBody>
        </p:sp>
        <p:sp>
          <p:nvSpPr>
            <p:cNvPr id="376576" name="Line 1792"/>
            <p:cNvSpPr>
              <a:spLocks noChangeShapeType="1"/>
            </p:cNvSpPr>
            <p:nvPr/>
          </p:nvSpPr>
          <p:spPr bwMode="auto">
            <a:xfrm>
              <a:off x="4507" y="2040"/>
              <a:ext cx="12" cy="1"/>
            </a:xfrm>
            <a:prstGeom prst="line">
              <a:avLst/>
            </a:prstGeom>
            <a:noFill/>
            <a:ln w="28575">
              <a:solidFill>
                <a:srgbClr val="FF0000"/>
              </a:solidFill>
              <a:round/>
              <a:headEnd/>
              <a:tailEnd/>
            </a:ln>
          </p:spPr>
          <p:txBody>
            <a:bodyPr/>
            <a:lstStyle/>
            <a:p>
              <a:endParaRPr lang="en-GB"/>
            </a:p>
          </p:txBody>
        </p:sp>
        <p:sp>
          <p:nvSpPr>
            <p:cNvPr id="376577" name="Line 1793"/>
            <p:cNvSpPr>
              <a:spLocks noChangeShapeType="1"/>
            </p:cNvSpPr>
            <p:nvPr/>
          </p:nvSpPr>
          <p:spPr bwMode="auto">
            <a:xfrm>
              <a:off x="4519" y="2040"/>
              <a:ext cx="12" cy="1"/>
            </a:xfrm>
            <a:prstGeom prst="line">
              <a:avLst/>
            </a:prstGeom>
            <a:noFill/>
            <a:ln w="28575">
              <a:solidFill>
                <a:srgbClr val="FF0000"/>
              </a:solidFill>
              <a:round/>
              <a:headEnd/>
              <a:tailEnd/>
            </a:ln>
          </p:spPr>
          <p:txBody>
            <a:bodyPr/>
            <a:lstStyle/>
            <a:p>
              <a:endParaRPr lang="en-GB"/>
            </a:p>
          </p:txBody>
        </p:sp>
        <p:sp>
          <p:nvSpPr>
            <p:cNvPr id="376578" name="Line 1794"/>
            <p:cNvSpPr>
              <a:spLocks noChangeShapeType="1"/>
            </p:cNvSpPr>
            <p:nvPr/>
          </p:nvSpPr>
          <p:spPr bwMode="auto">
            <a:xfrm>
              <a:off x="4531" y="2040"/>
              <a:ext cx="6" cy="1"/>
            </a:xfrm>
            <a:prstGeom prst="line">
              <a:avLst/>
            </a:prstGeom>
            <a:noFill/>
            <a:ln w="28575">
              <a:solidFill>
                <a:srgbClr val="FF0000"/>
              </a:solidFill>
              <a:round/>
              <a:headEnd/>
              <a:tailEnd/>
            </a:ln>
          </p:spPr>
          <p:txBody>
            <a:bodyPr/>
            <a:lstStyle/>
            <a:p>
              <a:endParaRPr lang="en-GB"/>
            </a:p>
          </p:txBody>
        </p:sp>
        <p:sp>
          <p:nvSpPr>
            <p:cNvPr id="376579" name="Line 1795"/>
            <p:cNvSpPr>
              <a:spLocks noChangeShapeType="1"/>
            </p:cNvSpPr>
            <p:nvPr/>
          </p:nvSpPr>
          <p:spPr bwMode="auto">
            <a:xfrm>
              <a:off x="4537" y="2040"/>
              <a:ext cx="12" cy="1"/>
            </a:xfrm>
            <a:prstGeom prst="line">
              <a:avLst/>
            </a:prstGeom>
            <a:noFill/>
            <a:ln w="28575">
              <a:solidFill>
                <a:srgbClr val="FF0000"/>
              </a:solidFill>
              <a:round/>
              <a:headEnd/>
              <a:tailEnd/>
            </a:ln>
          </p:spPr>
          <p:txBody>
            <a:bodyPr/>
            <a:lstStyle/>
            <a:p>
              <a:endParaRPr lang="en-GB"/>
            </a:p>
          </p:txBody>
        </p:sp>
        <p:sp>
          <p:nvSpPr>
            <p:cNvPr id="376580" name="Line 1796"/>
            <p:cNvSpPr>
              <a:spLocks noChangeShapeType="1"/>
            </p:cNvSpPr>
            <p:nvPr/>
          </p:nvSpPr>
          <p:spPr bwMode="auto">
            <a:xfrm>
              <a:off x="4549" y="2040"/>
              <a:ext cx="13" cy="1"/>
            </a:xfrm>
            <a:prstGeom prst="line">
              <a:avLst/>
            </a:prstGeom>
            <a:noFill/>
            <a:ln w="28575">
              <a:solidFill>
                <a:srgbClr val="FF0000"/>
              </a:solidFill>
              <a:round/>
              <a:headEnd/>
              <a:tailEnd/>
            </a:ln>
          </p:spPr>
          <p:txBody>
            <a:bodyPr/>
            <a:lstStyle/>
            <a:p>
              <a:endParaRPr lang="en-GB"/>
            </a:p>
          </p:txBody>
        </p:sp>
        <p:sp>
          <p:nvSpPr>
            <p:cNvPr id="376581" name="Line 1797"/>
            <p:cNvSpPr>
              <a:spLocks noChangeShapeType="1"/>
            </p:cNvSpPr>
            <p:nvPr/>
          </p:nvSpPr>
          <p:spPr bwMode="auto">
            <a:xfrm>
              <a:off x="4562" y="2040"/>
              <a:ext cx="6" cy="1"/>
            </a:xfrm>
            <a:prstGeom prst="line">
              <a:avLst/>
            </a:prstGeom>
            <a:noFill/>
            <a:ln w="28575">
              <a:solidFill>
                <a:srgbClr val="FF0000"/>
              </a:solidFill>
              <a:round/>
              <a:headEnd/>
              <a:tailEnd/>
            </a:ln>
          </p:spPr>
          <p:txBody>
            <a:bodyPr/>
            <a:lstStyle/>
            <a:p>
              <a:endParaRPr lang="en-GB"/>
            </a:p>
          </p:txBody>
        </p:sp>
        <p:sp>
          <p:nvSpPr>
            <p:cNvPr id="376582" name="Line 1798"/>
            <p:cNvSpPr>
              <a:spLocks noChangeShapeType="1"/>
            </p:cNvSpPr>
            <p:nvPr/>
          </p:nvSpPr>
          <p:spPr bwMode="auto">
            <a:xfrm>
              <a:off x="4568" y="2040"/>
              <a:ext cx="12" cy="1"/>
            </a:xfrm>
            <a:prstGeom prst="line">
              <a:avLst/>
            </a:prstGeom>
            <a:noFill/>
            <a:ln w="28575">
              <a:solidFill>
                <a:srgbClr val="FF0000"/>
              </a:solidFill>
              <a:round/>
              <a:headEnd/>
              <a:tailEnd/>
            </a:ln>
          </p:spPr>
          <p:txBody>
            <a:bodyPr/>
            <a:lstStyle/>
            <a:p>
              <a:endParaRPr lang="en-GB"/>
            </a:p>
          </p:txBody>
        </p:sp>
        <p:sp>
          <p:nvSpPr>
            <p:cNvPr id="376583" name="Line 1799"/>
            <p:cNvSpPr>
              <a:spLocks noChangeShapeType="1"/>
            </p:cNvSpPr>
            <p:nvPr/>
          </p:nvSpPr>
          <p:spPr bwMode="auto">
            <a:xfrm>
              <a:off x="4580" y="2040"/>
              <a:ext cx="12" cy="1"/>
            </a:xfrm>
            <a:prstGeom prst="line">
              <a:avLst/>
            </a:prstGeom>
            <a:noFill/>
            <a:ln w="28575">
              <a:solidFill>
                <a:srgbClr val="FF0000"/>
              </a:solidFill>
              <a:round/>
              <a:headEnd/>
              <a:tailEnd/>
            </a:ln>
          </p:spPr>
          <p:txBody>
            <a:bodyPr/>
            <a:lstStyle/>
            <a:p>
              <a:endParaRPr lang="en-GB"/>
            </a:p>
          </p:txBody>
        </p:sp>
        <p:sp>
          <p:nvSpPr>
            <p:cNvPr id="376584" name="Line 1800"/>
            <p:cNvSpPr>
              <a:spLocks noChangeShapeType="1"/>
            </p:cNvSpPr>
            <p:nvPr/>
          </p:nvSpPr>
          <p:spPr bwMode="auto">
            <a:xfrm>
              <a:off x="4592" y="2040"/>
              <a:ext cx="6" cy="1"/>
            </a:xfrm>
            <a:prstGeom prst="line">
              <a:avLst/>
            </a:prstGeom>
            <a:noFill/>
            <a:ln w="28575">
              <a:solidFill>
                <a:srgbClr val="FF0000"/>
              </a:solidFill>
              <a:round/>
              <a:headEnd/>
              <a:tailEnd/>
            </a:ln>
          </p:spPr>
          <p:txBody>
            <a:bodyPr/>
            <a:lstStyle/>
            <a:p>
              <a:endParaRPr lang="en-GB"/>
            </a:p>
          </p:txBody>
        </p:sp>
        <p:sp>
          <p:nvSpPr>
            <p:cNvPr id="376585" name="Line 1801"/>
            <p:cNvSpPr>
              <a:spLocks noChangeShapeType="1"/>
            </p:cNvSpPr>
            <p:nvPr/>
          </p:nvSpPr>
          <p:spPr bwMode="auto">
            <a:xfrm>
              <a:off x="4598" y="2040"/>
              <a:ext cx="13" cy="1"/>
            </a:xfrm>
            <a:prstGeom prst="line">
              <a:avLst/>
            </a:prstGeom>
            <a:noFill/>
            <a:ln w="28575">
              <a:solidFill>
                <a:srgbClr val="FF0000"/>
              </a:solidFill>
              <a:round/>
              <a:headEnd/>
              <a:tailEnd/>
            </a:ln>
          </p:spPr>
          <p:txBody>
            <a:bodyPr/>
            <a:lstStyle/>
            <a:p>
              <a:endParaRPr lang="en-GB"/>
            </a:p>
          </p:txBody>
        </p:sp>
        <p:sp>
          <p:nvSpPr>
            <p:cNvPr id="376586" name="Line 1802"/>
            <p:cNvSpPr>
              <a:spLocks noChangeShapeType="1"/>
            </p:cNvSpPr>
            <p:nvPr/>
          </p:nvSpPr>
          <p:spPr bwMode="auto">
            <a:xfrm>
              <a:off x="4611" y="2040"/>
              <a:ext cx="12" cy="1"/>
            </a:xfrm>
            <a:prstGeom prst="line">
              <a:avLst/>
            </a:prstGeom>
            <a:noFill/>
            <a:ln w="28575">
              <a:solidFill>
                <a:srgbClr val="FF0000"/>
              </a:solidFill>
              <a:round/>
              <a:headEnd/>
              <a:tailEnd/>
            </a:ln>
          </p:spPr>
          <p:txBody>
            <a:bodyPr/>
            <a:lstStyle/>
            <a:p>
              <a:endParaRPr lang="en-GB"/>
            </a:p>
          </p:txBody>
        </p:sp>
        <p:sp>
          <p:nvSpPr>
            <p:cNvPr id="376587" name="Line 1803"/>
            <p:cNvSpPr>
              <a:spLocks noChangeShapeType="1"/>
            </p:cNvSpPr>
            <p:nvPr/>
          </p:nvSpPr>
          <p:spPr bwMode="auto">
            <a:xfrm>
              <a:off x="4623" y="2040"/>
              <a:ext cx="6" cy="1"/>
            </a:xfrm>
            <a:prstGeom prst="line">
              <a:avLst/>
            </a:prstGeom>
            <a:noFill/>
            <a:ln w="28575">
              <a:solidFill>
                <a:srgbClr val="FF0000"/>
              </a:solidFill>
              <a:round/>
              <a:headEnd/>
              <a:tailEnd/>
            </a:ln>
          </p:spPr>
          <p:txBody>
            <a:bodyPr/>
            <a:lstStyle/>
            <a:p>
              <a:endParaRPr lang="en-GB"/>
            </a:p>
          </p:txBody>
        </p:sp>
        <p:sp>
          <p:nvSpPr>
            <p:cNvPr id="376588" name="Line 1804"/>
            <p:cNvSpPr>
              <a:spLocks noChangeShapeType="1"/>
            </p:cNvSpPr>
            <p:nvPr/>
          </p:nvSpPr>
          <p:spPr bwMode="auto">
            <a:xfrm>
              <a:off x="4629" y="2040"/>
              <a:ext cx="12" cy="1"/>
            </a:xfrm>
            <a:prstGeom prst="line">
              <a:avLst/>
            </a:prstGeom>
            <a:noFill/>
            <a:ln w="28575">
              <a:solidFill>
                <a:srgbClr val="FF0000"/>
              </a:solidFill>
              <a:round/>
              <a:headEnd/>
              <a:tailEnd/>
            </a:ln>
          </p:spPr>
          <p:txBody>
            <a:bodyPr/>
            <a:lstStyle/>
            <a:p>
              <a:endParaRPr lang="en-GB"/>
            </a:p>
          </p:txBody>
        </p:sp>
        <p:sp>
          <p:nvSpPr>
            <p:cNvPr id="376589" name="Line 1805"/>
            <p:cNvSpPr>
              <a:spLocks noChangeShapeType="1"/>
            </p:cNvSpPr>
            <p:nvPr/>
          </p:nvSpPr>
          <p:spPr bwMode="auto">
            <a:xfrm>
              <a:off x="4641" y="2040"/>
              <a:ext cx="12" cy="1"/>
            </a:xfrm>
            <a:prstGeom prst="line">
              <a:avLst/>
            </a:prstGeom>
            <a:noFill/>
            <a:ln w="28575">
              <a:solidFill>
                <a:srgbClr val="FF0000"/>
              </a:solidFill>
              <a:round/>
              <a:headEnd/>
              <a:tailEnd/>
            </a:ln>
          </p:spPr>
          <p:txBody>
            <a:bodyPr/>
            <a:lstStyle/>
            <a:p>
              <a:endParaRPr lang="en-GB"/>
            </a:p>
          </p:txBody>
        </p:sp>
        <p:sp>
          <p:nvSpPr>
            <p:cNvPr id="376590" name="Line 1806"/>
            <p:cNvSpPr>
              <a:spLocks noChangeShapeType="1"/>
            </p:cNvSpPr>
            <p:nvPr/>
          </p:nvSpPr>
          <p:spPr bwMode="auto">
            <a:xfrm>
              <a:off x="4653" y="2040"/>
              <a:ext cx="7" cy="1"/>
            </a:xfrm>
            <a:prstGeom prst="line">
              <a:avLst/>
            </a:prstGeom>
            <a:noFill/>
            <a:ln w="28575">
              <a:solidFill>
                <a:srgbClr val="FF0000"/>
              </a:solidFill>
              <a:round/>
              <a:headEnd/>
              <a:tailEnd/>
            </a:ln>
          </p:spPr>
          <p:txBody>
            <a:bodyPr/>
            <a:lstStyle/>
            <a:p>
              <a:endParaRPr lang="en-GB"/>
            </a:p>
          </p:txBody>
        </p:sp>
        <p:sp>
          <p:nvSpPr>
            <p:cNvPr id="376591" name="Line 1807"/>
            <p:cNvSpPr>
              <a:spLocks noChangeShapeType="1"/>
            </p:cNvSpPr>
            <p:nvPr/>
          </p:nvSpPr>
          <p:spPr bwMode="auto">
            <a:xfrm>
              <a:off x="4660" y="2040"/>
              <a:ext cx="12" cy="1"/>
            </a:xfrm>
            <a:prstGeom prst="line">
              <a:avLst/>
            </a:prstGeom>
            <a:noFill/>
            <a:ln w="28575">
              <a:solidFill>
                <a:srgbClr val="FF0000"/>
              </a:solidFill>
              <a:round/>
              <a:headEnd/>
              <a:tailEnd/>
            </a:ln>
          </p:spPr>
          <p:txBody>
            <a:bodyPr/>
            <a:lstStyle/>
            <a:p>
              <a:endParaRPr lang="en-GB"/>
            </a:p>
          </p:txBody>
        </p:sp>
        <p:sp>
          <p:nvSpPr>
            <p:cNvPr id="376592" name="Line 1808"/>
            <p:cNvSpPr>
              <a:spLocks noChangeShapeType="1"/>
            </p:cNvSpPr>
            <p:nvPr/>
          </p:nvSpPr>
          <p:spPr bwMode="auto">
            <a:xfrm>
              <a:off x="4672" y="2040"/>
              <a:ext cx="12" cy="1"/>
            </a:xfrm>
            <a:prstGeom prst="line">
              <a:avLst/>
            </a:prstGeom>
            <a:noFill/>
            <a:ln w="28575">
              <a:solidFill>
                <a:srgbClr val="FF0000"/>
              </a:solidFill>
              <a:round/>
              <a:headEnd/>
              <a:tailEnd/>
            </a:ln>
          </p:spPr>
          <p:txBody>
            <a:bodyPr/>
            <a:lstStyle/>
            <a:p>
              <a:endParaRPr lang="en-GB"/>
            </a:p>
          </p:txBody>
        </p:sp>
        <p:sp>
          <p:nvSpPr>
            <p:cNvPr id="376593" name="Line 1809"/>
            <p:cNvSpPr>
              <a:spLocks noChangeShapeType="1"/>
            </p:cNvSpPr>
            <p:nvPr/>
          </p:nvSpPr>
          <p:spPr bwMode="auto">
            <a:xfrm>
              <a:off x="4684" y="2040"/>
              <a:ext cx="6" cy="1"/>
            </a:xfrm>
            <a:prstGeom prst="line">
              <a:avLst/>
            </a:prstGeom>
            <a:noFill/>
            <a:ln w="28575">
              <a:solidFill>
                <a:srgbClr val="FF0000"/>
              </a:solidFill>
              <a:round/>
              <a:headEnd/>
              <a:tailEnd/>
            </a:ln>
          </p:spPr>
          <p:txBody>
            <a:bodyPr/>
            <a:lstStyle/>
            <a:p>
              <a:endParaRPr lang="en-GB"/>
            </a:p>
          </p:txBody>
        </p:sp>
        <p:sp>
          <p:nvSpPr>
            <p:cNvPr id="376594" name="Line 1810"/>
            <p:cNvSpPr>
              <a:spLocks noChangeShapeType="1"/>
            </p:cNvSpPr>
            <p:nvPr/>
          </p:nvSpPr>
          <p:spPr bwMode="auto">
            <a:xfrm>
              <a:off x="4690" y="2040"/>
              <a:ext cx="12" cy="1"/>
            </a:xfrm>
            <a:prstGeom prst="line">
              <a:avLst/>
            </a:prstGeom>
            <a:noFill/>
            <a:ln w="28575">
              <a:solidFill>
                <a:srgbClr val="FF0000"/>
              </a:solidFill>
              <a:round/>
              <a:headEnd/>
              <a:tailEnd/>
            </a:ln>
          </p:spPr>
          <p:txBody>
            <a:bodyPr/>
            <a:lstStyle/>
            <a:p>
              <a:endParaRPr lang="en-GB"/>
            </a:p>
          </p:txBody>
        </p:sp>
        <p:sp>
          <p:nvSpPr>
            <p:cNvPr id="376595" name="Line 1811"/>
            <p:cNvSpPr>
              <a:spLocks noChangeShapeType="1"/>
            </p:cNvSpPr>
            <p:nvPr/>
          </p:nvSpPr>
          <p:spPr bwMode="auto">
            <a:xfrm>
              <a:off x="4702" y="2040"/>
              <a:ext cx="13" cy="1"/>
            </a:xfrm>
            <a:prstGeom prst="line">
              <a:avLst/>
            </a:prstGeom>
            <a:noFill/>
            <a:ln w="28575">
              <a:solidFill>
                <a:srgbClr val="FF0000"/>
              </a:solidFill>
              <a:round/>
              <a:headEnd/>
              <a:tailEnd/>
            </a:ln>
          </p:spPr>
          <p:txBody>
            <a:bodyPr/>
            <a:lstStyle/>
            <a:p>
              <a:endParaRPr lang="en-GB"/>
            </a:p>
          </p:txBody>
        </p:sp>
        <p:sp>
          <p:nvSpPr>
            <p:cNvPr id="376596" name="Line 1812"/>
            <p:cNvSpPr>
              <a:spLocks noChangeShapeType="1"/>
            </p:cNvSpPr>
            <p:nvPr/>
          </p:nvSpPr>
          <p:spPr bwMode="auto">
            <a:xfrm>
              <a:off x="4715" y="2040"/>
              <a:ext cx="6" cy="1"/>
            </a:xfrm>
            <a:prstGeom prst="line">
              <a:avLst/>
            </a:prstGeom>
            <a:noFill/>
            <a:ln w="28575">
              <a:solidFill>
                <a:srgbClr val="FF0000"/>
              </a:solidFill>
              <a:round/>
              <a:headEnd/>
              <a:tailEnd/>
            </a:ln>
          </p:spPr>
          <p:txBody>
            <a:bodyPr/>
            <a:lstStyle/>
            <a:p>
              <a:endParaRPr lang="en-GB"/>
            </a:p>
          </p:txBody>
        </p:sp>
        <p:sp>
          <p:nvSpPr>
            <p:cNvPr id="376597" name="Line 1813"/>
            <p:cNvSpPr>
              <a:spLocks noChangeShapeType="1"/>
            </p:cNvSpPr>
            <p:nvPr/>
          </p:nvSpPr>
          <p:spPr bwMode="auto">
            <a:xfrm>
              <a:off x="4721" y="2040"/>
              <a:ext cx="12" cy="1"/>
            </a:xfrm>
            <a:prstGeom prst="line">
              <a:avLst/>
            </a:prstGeom>
            <a:noFill/>
            <a:ln w="28575">
              <a:solidFill>
                <a:srgbClr val="FF0000"/>
              </a:solidFill>
              <a:round/>
              <a:headEnd/>
              <a:tailEnd/>
            </a:ln>
          </p:spPr>
          <p:txBody>
            <a:bodyPr/>
            <a:lstStyle/>
            <a:p>
              <a:endParaRPr lang="en-GB"/>
            </a:p>
          </p:txBody>
        </p:sp>
        <p:sp>
          <p:nvSpPr>
            <p:cNvPr id="376598" name="Line 1814"/>
            <p:cNvSpPr>
              <a:spLocks noChangeShapeType="1"/>
            </p:cNvSpPr>
            <p:nvPr/>
          </p:nvSpPr>
          <p:spPr bwMode="auto">
            <a:xfrm>
              <a:off x="4733" y="2040"/>
              <a:ext cx="6" cy="1"/>
            </a:xfrm>
            <a:prstGeom prst="line">
              <a:avLst/>
            </a:prstGeom>
            <a:noFill/>
            <a:ln w="28575">
              <a:solidFill>
                <a:srgbClr val="FF0000"/>
              </a:solidFill>
              <a:round/>
              <a:headEnd/>
              <a:tailEnd/>
            </a:ln>
          </p:spPr>
          <p:txBody>
            <a:bodyPr/>
            <a:lstStyle/>
            <a:p>
              <a:endParaRPr lang="en-GB"/>
            </a:p>
          </p:txBody>
        </p:sp>
        <p:sp>
          <p:nvSpPr>
            <p:cNvPr id="376599" name="Line 1815"/>
            <p:cNvSpPr>
              <a:spLocks noChangeShapeType="1"/>
            </p:cNvSpPr>
            <p:nvPr/>
          </p:nvSpPr>
          <p:spPr bwMode="auto">
            <a:xfrm>
              <a:off x="4739" y="2040"/>
              <a:ext cx="12" cy="1"/>
            </a:xfrm>
            <a:prstGeom prst="line">
              <a:avLst/>
            </a:prstGeom>
            <a:noFill/>
            <a:ln w="28575">
              <a:solidFill>
                <a:srgbClr val="FF0000"/>
              </a:solidFill>
              <a:round/>
              <a:headEnd/>
              <a:tailEnd/>
            </a:ln>
          </p:spPr>
          <p:txBody>
            <a:bodyPr/>
            <a:lstStyle/>
            <a:p>
              <a:endParaRPr lang="en-GB"/>
            </a:p>
          </p:txBody>
        </p:sp>
        <p:sp>
          <p:nvSpPr>
            <p:cNvPr id="376600" name="Line 1816"/>
            <p:cNvSpPr>
              <a:spLocks noChangeShapeType="1"/>
            </p:cNvSpPr>
            <p:nvPr/>
          </p:nvSpPr>
          <p:spPr bwMode="auto">
            <a:xfrm>
              <a:off x="4751" y="2040"/>
              <a:ext cx="13" cy="1"/>
            </a:xfrm>
            <a:prstGeom prst="line">
              <a:avLst/>
            </a:prstGeom>
            <a:noFill/>
            <a:ln w="28575">
              <a:solidFill>
                <a:srgbClr val="FF0000"/>
              </a:solidFill>
              <a:round/>
              <a:headEnd/>
              <a:tailEnd/>
            </a:ln>
          </p:spPr>
          <p:txBody>
            <a:bodyPr/>
            <a:lstStyle/>
            <a:p>
              <a:endParaRPr lang="en-GB"/>
            </a:p>
          </p:txBody>
        </p:sp>
        <p:sp>
          <p:nvSpPr>
            <p:cNvPr id="376601" name="Line 1817"/>
            <p:cNvSpPr>
              <a:spLocks noChangeShapeType="1"/>
            </p:cNvSpPr>
            <p:nvPr/>
          </p:nvSpPr>
          <p:spPr bwMode="auto">
            <a:xfrm>
              <a:off x="4764" y="2040"/>
              <a:ext cx="6" cy="1"/>
            </a:xfrm>
            <a:prstGeom prst="line">
              <a:avLst/>
            </a:prstGeom>
            <a:noFill/>
            <a:ln w="28575">
              <a:solidFill>
                <a:srgbClr val="FF0000"/>
              </a:solidFill>
              <a:round/>
              <a:headEnd/>
              <a:tailEnd/>
            </a:ln>
          </p:spPr>
          <p:txBody>
            <a:bodyPr/>
            <a:lstStyle/>
            <a:p>
              <a:endParaRPr lang="en-GB"/>
            </a:p>
          </p:txBody>
        </p:sp>
        <p:sp>
          <p:nvSpPr>
            <p:cNvPr id="376602" name="Line 1818"/>
            <p:cNvSpPr>
              <a:spLocks noChangeShapeType="1"/>
            </p:cNvSpPr>
            <p:nvPr/>
          </p:nvSpPr>
          <p:spPr bwMode="auto">
            <a:xfrm>
              <a:off x="4770" y="2040"/>
              <a:ext cx="12" cy="1"/>
            </a:xfrm>
            <a:prstGeom prst="line">
              <a:avLst/>
            </a:prstGeom>
            <a:noFill/>
            <a:ln w="28575">
              <a:solidFill>
                <a:srgbClr val="FF0000"/>
              </a:solidFill>
              <a:round/>
              <a:headEnd/>
              <a:tailEnd/>
            </a:ln>
          </p:spPr>
          <p:txBody>
            <a:bodyPr/>
            <a:lstStyle/>
            <a:p>
              <a:endParaRPr lang="en-GB"/>
            </a:p>
          </p:txBody>
        </p:sp>
        <p:sp>
          <p:nvSpPr>
            <p:cNvPr id="376603" name="Line 1819"/>
            <p:cNvSpPr>
              <a:spLocks noChangeShapeType="1"/>
            </p:cNvSpPr>
            <p:nvPr/>
          </p:nvSpPr>
          <p:spPr bwMode="auto">
            <a:xfrm>
              <a:off x="4782" y="2040"/>
              <a:ext cx="12" cy="1"/>
            </a:xfrm>
            <a:prstGeom prst="line">
              <a:avLst/>
            </a:prstGeom>
            <a:noFill/>
            <a:ln w="28575">
              <a:solidFill>
                <a:srgbClr val="FF0000"/>
              </a:solidFill>
              <a:round/>
              <a:headEnd/>
              <a:tailEnd/>
            </a:ln>
          </p:spPr>
          <p:txBody>
            <a:bodyPr/>
            <a:lstStyle/>
            <a:p>
              <a:endParaRPr lang="en-GB"/>
            </a:p>
          </p:txBody>
        </p:sp>
        <p:sp>
          <p:nvSpPr>
            <p:cNvPr id="376604" name="Line 1820"/>
            <p:cNvSpPr>
              <a:spLocks noChangeShapeType="1"/>
            </p:cNvSpPr>
            <p:nvPr/>
          </p:nvSpPr>
          <p:spPr bwMode="auto">
            <a:xfrm>
              <a:off x="4794" y="2040"/>
              <a:ext cx="6" cy="1"/>
            </a:xfrm>
            <a:prstGeom prst="line">
              <a:avLst/>
            </a:prstGeom>
            <a:noFill/>
            <a:ln w="28575">
              <a:solidFill>
                <a:srgbClr val="FF0000"/>
              </a:solidFill>
              <a:round/>
              <a:headEnd/>
              <a:tailEnd/>
            </a:ln>
          </p:spPr>
          <p:txBody>
            <a:bodyPr/>
            <a:lstStyle/>
            <a:p>
              <a:endParaRPr lang="en-GB"/>
            </a:p>
          </p:txBody>
        </p:sp>
        <p:sp>
          <p:nvSpPr>
            <p:cNvPr id="376605" name="Line 1821"/>
            <p:cNvSpPr>
              <a:spLocks noChangeShapeType="1"/>
            </p:cNvSpPr>
            <p:nvPr/>
          </p:nvSpPr>
          <p:spPr bwMode="auto">
            <a:xfrm>
              <a:off x="4800" y="2040"/>
              <a:ext cx="12" cy="1"/>
            </a:xfrm>
            <a:prstGeom prst="line">
              <a:avLst/>
            </a:prstGeom>
            <a:noFill/>
            <a:ln w="28575">
              <a:solidFill>
                <a:srgbClr val="FF0000"/>
              </a:solidFill>
              <a:round/>
              <a:headEnd/>
              <a:tailEnd/>
            </a:ln>
          </p:spPr>
          <p:txBody>
            <a:bodyPr/>
            <a:lstStyle/>
            <a:p>
              <a:endParaRPr lang="en-GB"/>
            </a:p>
          </p:txBody>
        </p:sp>
        <p:sp>
          <p:nvSpPr>
            <p:cNvPr id="376606" name="Line 1822"/>
            <p:cNvSpPr>
              <a:spLocks noChangeShapeType="1"/>
            </p:cNvSpPr>
            <p:nvPr/>
          </p:nvSpPr>
          <p:spPr bwMode="auto">
            <a:xfrm>
              <a:off x="4812" y="2040"/>
              <a:ext cx="13" cy="1"/>
            </a:xfrm>
            <a:prstGeom prst="line">
              <a:avLst/>
            </a:prstGeom>
            <a:noFill/>
            <a:ln w="28575">
              <a:solidFill>
                <a:srgbClr val="FF0000"/>
              </a:solidFill>
              <a:round/>
              <a:headEnd/>
              <a:tailEnd/>
            </a:ln>
          </p:spPr>
          <p:txBody>
            <a:bodyPr/>
            <a:lstStyle/>
            <a:p>
              <a:endParaRPr lang="en-GB"/>
            </a:p>
          </p:txBody>
        </p:sp>
        <p:sp>
          <p:nvSpPr>
            <p:cNvPr id="376607" name="Line 1823"/>
            <p:cNvSpPr>
              <a:spLocks noChangeShapeType="1"/>
            </p:cNvSpPr>
            <p:nvPr/>
          </p:nvSpPr>
          <p:spPr bwMode="auto">
            <a:xfrm>
              <a:off x="4825" y="2040"/>
              <a:ext cx="6" cy="1"/>
            </a:xfrm>
            <a:prstGeom prst="line">
              <a:avLst/>
            </a:prstGeom>
            <a:noFill/>
            <a:ln w="28575">
              <a:solidFill>
                <a:srgbClr val="FF0000"/>
              </a:solidFill>
              <a:round/>
              <a:headEnd/>
              <a:tailEnd/>
            </a:ln>
          </p:spPr>
          <p:txBody>
            <a:bodyPr/>
            <a:lstStyle/>
            <a:p>
              <a:endParaRPr lang="en-GB"/>
            </a:p>
          </p:txBody>
        </p:sp>
        <p:sp>
          <p:nvSpPr>
            <p:cNvPr id="376608" name="Line 1824"/>
            <p:cNvSpPr>
              <a:spLocks noChangeShapeType="1"/>
            </p:cNvSpPr>
            <p:nvPr/>
          </p:nvSpPr>
          <p:spPr bwMode="auto">
            <a:xfrm>
              <a:off x="4831" y="2040"/>
              <a:ext cx="12" cy="1"/>
            </a:xfrm>
            <a:prstGeom prst="line">
              <a:avLst/>
            </a:prstGeom>
            <a:noFill/>
            <a:ln w="28575">
              <a:solidFill>
                <a:srgbClr val="FF0000"/>
              </a:solidFill>
              <a:round/>
              <a:headEnd/>
              <a:tailEnd/>
            </a:ln>
          </p:spPr>
          <p:txBody>
            <a:bodyPr/>
            <a:lstStyle/>
            <a:p>
              <a:endParaRPr lang="en-GB"/>
            </a:p>
          </p:txBody>
        </p:sp>
        <p:sp>
          <p:nvSpPr>
            <p:cNvPr id="376609" name="Line 1825"/>
            <p:cNvSpPr>
              <a:spLocks noChangeShapeType="1"/>
            </p:cNvSpPr>
            <p:nvPr/>
          </p:nvSpPr>
          <p:spPr bwMode="auto">
            <a:xfrm>
              <a:off x="4843" y="2040"/>
              <a:ext cx="12" cy="1"/>
            </a:xfrm>
            <a:prstGeom prst="line">
              <a:avLst/>
            </a:prstGeom>
            <a:noFill/>
            <a:ln w="28575">
              <a:solidFill>
                <a:srgbClr val="FF0000"/>
              </a:solidFill>
              <a:round/>
              <a:headEnd/>
              <a:tailEnd/>
            </a:ln>
          </p:spPr>
          <p:txBody>
            <a:bodyPr/>
            <a:lstStyle/>
            <a:p>
              <a:endParaRPr lang="en-GB"/>
            </a:p>
          </p:txBody>
        </p:sp>
      </p:grpSp>
      <p:sp>
        <p:nvSpPr>
          <p:cNvPr id="379681" name="Line 2849"/>
          <p:cNvSpPr>
            <a:spLocks noChangeShapeType="1"/>
          </p:cNvSpPr>
          <p:nvPr/>
        </p:nvSpPr>
        <p:spPr bwMode="auto">
          <a:xfrm>
            <a:off x="7789863" y="1555750"/>
            <a:ext cx="0" cy="1730375"/>
          </a:xfrm>
          <a:prstGeom prst="line">
            <a:avLst/>
          </a:prstGeom>
          <a:noFill/>
          <a:ln w="19050">
            <a:solidFill>
              <a:srgbClr val="000080"/>
            </a:solidFill>
            <a:round/>
            <a:headEnd/>
            <a:tailEnd/>
          </a:ln>
        </p:spPr>
        <p:txBody>
          <a:bodyPr/>
          <a:lstStyle/>
          <a:p>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6405"/>
                                        </p:tgtEl>
                                        <p:attrNameLst>
                                          <p:attrName>style.visibility</p:attrName>
                                        </p:attrNameLst>
                                      </p:cBhvr>
                                      <p:to>
                                        <p:strVal val="visible"/>
                                      </p:to>
                                    </p:set>
                                    <p:animEffect transition="in" filter="dissolve">
                                      <p:cBhvr>
                                        <p:cTn id="7" dur="500"/>
                                        <p:tgtEl>
                                          <p:spTgt spid="37640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2686"/>
                                        </p:tgtEl>
                                        <p:attrNameLst>
                                          <p:attrName>style.visibility</p:attrName>
                                        </p:attrNameLst>
                                      </p:cBhvr>
                                      <p:to>
                                        <p:strVal val="visible"/>
                                      </p:to>
                                    </p:set>
                                    <p:animEffect transition="in" filter="wipe(left)">
                                      <p:cBhvr>
                                        <p:cTn id="11" dur="500"/>
                                        <p:tgtEl>
                                          <p:spTgt spid="31268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76610"/>
                                        </p:tgtEl>
                                        <p:attrNameLst>
                                          <p:attrName>style.visibility</p:attrName>
                                        </p:attrNameLst>
                                      </p:cBhvr>
                                      <p:to>
                                        <p:strVal val="visible"/>
                                      </p:to>
                                    </p:set>
                                    <p:animEffect transition="in" filter="wipe(left)">
                                      <p:cBhvr>
                                        <p:cTn id="15" dur="500"/>
                                        <p:tgtEl>
                                          <p:spTgt spid="37661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76403"/>
                                        </p:tgtEl>
                                        <p:attrNameLst>
                                          <p:attrName>style.visibility</p:attrName>
                                        </p:attrNameLst>
                                      </p:cBhvr>
                                      <p:to>
                                        <p:strVal val="visible"/>
                                      </p:to>
                                    </p:set>
                                    <p:animEffect transition="in" filter="dissolve">
                                      <p:cBhvr>
                                        <p:cTn id="20" dur="500"/>
                                        <p:tgtEl>
                                          <p:spTgt spid="376403"/>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376404"/>
                                        </p:tgtEl>
                                        <p:attrNameLst>
                                          <p:attrName>style.visibility</p:attrName>
                                        </p:attrNameLst>
                                      </p:cBhvr>
                                      <p:to>
                                        <p:strVal val="visible"/>
                                      </p:to>
                                    </p:set>
                                    <p:animEffect transition="in" filter="wipe(left)">
                                      <p:cBhvr>
                                        <p:cTn id="24" dur="500"/>
                                        <p:tgtEl>
                                          <p:spTgt spid="37640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312687"/>
                                        </p:tgtEl>
                                        <p:attrNameLst>
                                          <p:attrName>style.visibility</p:attrName>
                                        </p:attrNameLst>
                                      </p:cBhvr>
                                      <p:to>
                                        <p:strVal val="visible"/>
                                      </p:to>
                                    </p:set>
                                    <p:animEffect transition="in" filter="wipe(left)">
                                      <p:cBhvr>
                                        <p:cTn id="28" dur="500"/>
                                        <p:tgtEl>
                                          <p:spTgt spid="312687"/>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379060"/>
                                        </p:tgtEl>
                                        <p:attrNameLst>
                                          <p:attrName>style.visibility</p:attrName>
                                        </p:attrNameLst>
                                      </p:cBhvr>
                                      <p:to>
                                        <p:strVal val="visible"/>
                                      </p:to>
                                    </p:set>
                                    <p:animEffect transition="in" filter="wipe(left)">
                                      <p:cBhvr>
                                        <p:cTn id="32" dur="500"/>
                                        <p:tgtEl>
                                          <p:spTgt spid="37906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76401"/>
                                        </p:tgtEl>
                                        <p:attrNameLst>
                                          <p:attrName>style.visibility</p:attrName>
                                        </p:attrNameLst>
                                      </p:cBhvr>
                                      <p:to>
                                        <p:strVal val="visible"/>
                                      </p:to>
                                    </p:set>
                                    <p:animEffect transition="in" filter="dissolve">
                                      <p:cBhvr>
                                        <p:cTn id="37" dur="500"/>
                                        <p:tgtEl>
                                          <p:spTgt spid="376401"/>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376402"/>
                                        </p:tgtEl>
                                        <p:attrNameLst>
                                          <p:attrName>style.visibility</p:attrName>
                                        </p:attrNameLst>
                                      </p:cBhvr>
                                      <p:to>
                                        <p:strVal val="visible"/>
                                      </p:to>
                                    </p:set>
                                    <p:animEffect transition="in" filter="wipe(left)">
                                      <p:cBhvr>
                                        <p:cTn id="41" dur="500"/>
                                        <p:tgtEl>
                                          <p:spTgt spid="376402"/>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312688"/>
                                        </p:tgtEl>
                                        <p:attrNameLst>
                                          <p:attrName>style.visibility</p:attrName>
                                        </p:attrNameLst>
                                      </p:cBhvr>
                                      <p:to>
                                        <p:strVal val="visible"/>
                                      </p:to>
                                    </p:set>
                                    <p:animEffect transition="in" filter="wipe(left)">
                                      <p:cBhvr>
                                        <p:cTn id="45" dur="500"/>
                                        <p:tgtEl>
                                          <p:spTgt spid="312688"/>
                                        </p:tgtEl>
                                      </p:cBhvr>
                                    </p:animEffect>
                                  </p:childTnLst>
                                </p:cTn>
                              </p:par>
                            </p:childTnLst>
                          </p:cTn>
                        </p:par>
                        <p:par>
                          <p:cTn id="46" fill="hold">
                            <p:stCondLst>
                              <p:cond delay="1500"/>
                            </p:stCondLst>
                            <p:childTnLst>
                              <p:par>
                                <p:cTn id="47" presetID="22" presetClass="entr" presetSubtype="8" fill="hold" nodeType="afterEffect">
                                  <p:stCondLst>
                                    <p:cond delay="0"/>
                                  </p:stCondLst>
                                  <p:childTnLst>
                                    <p:set>
                                      <p:cBhvr>
                                        <p:cTn id="48" dur="1" fill="hold">
                                          <p:stCondLst>
                                            <p:cond delay="0"/>
                                          </p:stCondLst>
                                        </p:cTn>
                                        <p:tgtEl>
                                          <p:spTgt spid="376811"/>
                                        </p:tgtEl>
                                        <p:attrNameLst>
                                          <p:attrName>style.visibility</p:attrName>
                                        </p:attrNameLst>
                                      </p:cBhvr>
                                      <p:to>
                                        <p:strVal val="visible"/>
                                      </p:to>
                                    </p:set>
                                    <p:animEffect transition="in" filter="wipe(left)">
                                      <p:cBhvr>
                                        <p:cTn id="49" dur="500"/>
                                        <p:tgtEl>
                                          <p:spTgt spid="376811"/>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376399"/>
                                        </p:tgtEl>
                                        <p:attrNameLst>
                                          <p:attrName>style.visibility</p:attrName>
                                        </p:attrNameLst>
                                      </p:cBhvr>
                                      <p:to>
                                        <p:strVal val="visible"/>
                                      </p:to>
                                    </p:set>
                                    <p:animEffect transition="in" filter="dissolve">
                                      <p:cBhvr>
                                        <p:cTn id="54" dur="500"/>
                                        <p:tgtEl>
                                          <p:spTgt spid="376399"/>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376400"/>
                                        </p:tgtEl>
                                        <p:attrNameLst>
                                          <p:attrName>style.visibility</p:attrName>
                                        </p:attrNameLst>
                                      </p:cBhvr>
                                      <p:to>
                                        <p:strVal val="visible"/>
                                      </p:to>
                                    </p:set>
                                    <p:animEffect transition="in" filter="wipe(left)">
                                      <p:cBhvr>
                                        <p:cTn id="58" dur="500"/>
                                        <p:tgtEl>
                                          <p:spTgt spid="376400"/>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312689"/>
                                        </p:tgtEl>
                                        <p:attrNameLst>
                                          <p:attrName>style.visibility</p:attrName>
                                        </p:attrNameLst>
                                      </p:cBhvr>
                                      <p:to>
                                        <p:strVal val="visible"/>
                                      </p:to>
                                    </p:set>
                                    <p:animEffect transition="in" filter="wipe(left)">
                                      <p:cBhvr>
                                        <p:cTn id="62" dur="500"/>
                                        <p:tgtEl>
                                          <p:spTgt spid="312689"/>
                                        </p:tgtEl>
                                      </p:cBhvr>
                                    </p:animEffect>
                                  </p:childTnLst>
                                </p:cTn>
                              </p:par>
                            </p:childTnLst>
                          </p:cTn>
                        </p:par>
                        <p:par>
                          <p:cTn id="63" fill="hold">
                            <p:stCondLst>
                              <p:cond delay="1500"/>
                            </p:stCondLst>
                            <p:childTnLst>
                              <p:par>
                                <p:cTn id="64" presetID="22" presetClass="entr" presetSubtype="8" fill="hold" nodeType="afterEffect">
                                  <p:stCondLst>
                                    <p:cond delay="0"/>
                                  </p:stCondLst>
                                  <p:childTnLst>
                                    <p:set>
                                      <p:cBhvr>
                                        <p:cTn id="65" dur="1" fill="hold">
                                          <p:stCondLst>
                                            <p:cond delay="0"/>
                                          </p:stCondLst>
                                        </p:cTn>
                                        <p:tgtEl>
                                          <p:spTgt spid="379261"/>
                                        </p:tgtEl>
                                        <p:attrNameLst>
                                          <p:attrName>style.visibility</p:attrName>
                                        </p:attrNameLst>
                                      </p:cBhvr>
                                      <p:to>
                                        <p:strVal val="visible"/>
                                      </p:to>
                                    </p:set>
                                    <p:animEffect transition="in" filter="wipe(left)">
                                      <p:cBhvr>
                                        <p:cTn id="66" dur="500"/>
                                        <p:tgtEl>
                                          <p:spTgt spid="379261"/>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376397"/>
                                        </p:tgtEl>
                                        <p:attrNameLst>
                                          <p:attrName>style.visibility</p:attrName>
                                        </p:attrNameLst>
                                      </p:cBhvr>
                                      <p:to>
                                        <p:strVal val="visible"/>
                                      </p:to>
                                    </p:set>
                                    <p:animEffect transition="in" filter="dissolve">
                                      <p:cBhvr>
                                        <p:cTn id="71" dur="500"/>
                                        <p:tgtEl>
                                          <p:spTgt spid="376397"/>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376398"/>
                                        </p:tgtEl>
                                        <p:attrNameLst>
                                          <p:attrName>style.visibility</p:attrName>
                                        </p:attrNameLst>
                                      </p:cBhvr>
                                      <p:to>
                                        <p:strVal val="visible"/>
                                      </p:to>
                                    </p:set>
                                    <p:animEffect transition="in" filter="wipe(left)">
                                      <p:cBhvr>
                                        <p:cTn id="75" dur="500"/>
                                        <p:tgtEl>
                                          <p:spTgt spid="376398"/>
                                        </p:tgtEl>
                                      </p:cBhvr>
                                    </p:animEffect>
                                  </p:childTnLst>
                                </p:cTn>
                              </p:par>
                            </p:childTnLst>
                          </p:cTn>
                        </p:par>
                        <p:par>
                          <p:cTn id="76" fill="hold">
                            <p:stCondLst>
                              <p:cond delay="1000"/>
                            </p:stCondLst>
                            <p:childTnLst>
                              <p:par>
                                <p:cTn id="77" presetID="22" presetClass="entr" presetSubtype="8" fill="hold" grpId="0" nodeType="afterEffect">
                                  <p:stCondLst>
                                    <p:cond delay="0"/>
                                  </p:stCondLst>
                                  <p:childTnLst>
                                    <p:set>
                                      <p:cBhvr>
                                        <p:cTn id="78" dur="1" fill="hold">
                                          <p:stCondLst>
                                            <p:cond delay="0"/>
                                          </p:stCondLst>
                                        </p:cTn>
                                        <p:tgtEl>
                                          <p:spTgt spid="312690"/>
                                        </p:tgtEl>
                                        <p:attrNameLst>
                                          <p:attrName>style.visibility</p:attrName>
                                        </p:attrNameLst>
                                      </p:cBhvr>
                                      <p:to>
                                        <p:strVal val="visible"/>
                                      </p:to>
                                    </p:set>
                                    <p:animEffect transition="in" filter="wipe(left)">
                                      <p:cBhvr>
                                        <p:cTn id="79" dur="500"/>
                                        <p:tgtEl>
                                          <p:spTgt spid="312690"/>
                                        </p:tgtEl>
                                      </p:cBhvr>
                                    </p:animEffect>
                                  </p:childTnLst>
                                </p:cTn>
                              </p:par>
                            </p:childTnLst>
                          </p:cTn>
                        </p:par>
                        <p:par>
                          <p:cTn id="80" fill="hold">
                            <p:stCondLst>
                              <p:cond delay="1500"/>
                            </p:stCondLst>
                            <p:childTnLst>
                              <p:par>
                                <p:cTn id="81" presetID="22" presetClass="entr" presetSubtype="8" fill="hold" nodeType="afterEffect">
                                  <p:stCondLst>
                                    <p:cond delay="0"/>
                                  </p:stCondLst>
                                  <p:childTnLst>
                                    <p:set>
                                      <p:cBhvr>
                                        <p:cTn id="82" dur="1" fill="hold">
                                          <p:stCondLst>
                                            <p:cond delay="0"/>
                                          </p:stCondLst>
                                        </p:cTn>
                                        <p:tgtEl>
                                          <p:spTgt spid="379462"/>
                                        </p:tgtEl>
                                        <p:attrNameLst>
                                          <p:attrName>style.visibility</p:attrName>
                                        </p:attrNameLst>
                                      </p:cBhvr>
                                      <p:to>
                                        <p:strVal val="visible"/>
                                      </p:to>
                                    </p:set>
                                    <p:animEffect transition="in" filter="wipe(left)">
                                      <p:cBhvr>
                                        <p:cTn id="83" dur="500"/>
                                        <p:tgtEl>
                                          <p:spTgt spid="379462"/>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376395"/>
                                        </p:tgtEl>
                                        <p:attrNameLst>
                                          <p:attrName>style.visibility</p:attrName>
                                        </p:attrNameLst>
                                      </p:cBhvr>
                                      <p:to>
                                        <p:strVal val="visible"/>
                                      </p:to>
                                    </p:set>
                                    <p:animEffect transition="in" filter="dissolve">
                                      <p:cBhvr>
                                        <p:cTn id="88" dur="500"/>
                                        <p:tgtEl>
                                          <p:spTgt spid="376395"/>
                                        </p:tgtEl>
                                      </p:cBhvr>
                                    </p:animEffect>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376396"/>
                                        </p:tgtEl>
                                        <p:attrNameLst>
                                          <p:attrName>style.visibility</p:attrName>
                                        </p:attrNameLst>
                                      </p:cBhvr>
                                      <p:to>
                                        <p:strVal val="visible"/>
                                      </p:to>
                                    </p:set>
                                    <p:animEffect transition="in" filter="wipe(left)">
                                      <p:cBhvr>
                                        <p:cTn id="92" dur="500"/>
                                        <p:tgtEl>
                                          <p:spTgt spid="376396"/>
                                        </p:tgtEl>
                                      </p:cBhvr>
                                    </p:animEffect>
                                  </p:childTnLst>
                                </p:cTn>
                              </p:par>
                            </p:childTnLst>
                          </p:cTn>
                        </p:par>
                        <p:par>
                          <p:cTn id="93" fill="hold">
                            <p:stCondLst>
                              <p:cond delay="1000"/>
                            </p:stCondLst>
                            <p:childTnLst>
                              <p:par>
                                <p:cTn id="94" presetID="22" presetClass="entr" presetSubtype="8" fill="hold" grpId="0" nodeType="afterEffect">
                                  <p:stCondLst>
                                    <p:cond delay="0"/>
                                  </p:stCondLst>
                                  <p:childTnLst>
                                    <p:set>
                                      <p:cBhvr>
                                        <p:cTn id="95" dur="1" fill="hold">
                                          <p:stCondLst>
                                            <p:cond delay="0"/>
                                          </p:stCondLst>
                                        </p:cTn>
                                        <p:tgtEl>
                                          <p:spTgt spid="312691"/>
                                        </p:tgtEl>
                                        <p:attrNameLst>
                                          <p:attrName>style.visibility</p:attrName>
                                        </p:attrNameLst>
                                      </p:cBhvr>
                                      <p:to>
                                        <p:strVal val="visible"/>
                                      </p:to>
                                    </p:set>
                                    <p:animEffect transition="in" filter="wipe(left)">
                                      <p:cBhvr>
                                        <p:cTn id="96" dur="500"/>
                                        <p:tgtEl>
                                          <p:spTgt spid="312691"/>
                                        </p:tgtEl>
                                      </p:cBhvr>
                                    </p:animEffect>
                                  </p:childTnLst>
                                </p:cTn>
                              </p:par>
                            </p:childTnLst>
                          </p:cTn>
                        </p:par>
                        <p:par>
                          <p:cTn id="97" fill="hold">
                            <p:stCondLst>
                              <p:cond delay="1500"/>
                            </p:stCondLst>
                            <p:childTnLst>
                              <p:par>
                                <p:cTn id="98" presetID="22" presetClass="entr" presetSubtype="8" fill="hold" nodeType="afterEffect">
                                  <p:stCondLst>
                                    <p:cond delay="0"/>
                                  </p:stCondLst>
                                  <p:childTnLst>
                                    <p:set>
                                      <p:cBhvr>
                                        <p:cTn id="99" dur="1" fill="hold">
                                          <p:stCondLst>
                                            <p:cond delay="0"/>
                                          </p:stCondLst>
                                        </p:cTn>
                                        <p:tgtEl>
                                          <p:spTgt spid="379663"/>
                                        </p:tgtEl>
                                        <p:attrNameLst>
                                          <p:attrName>style.visibility</p:attrName>
                                        </p:attrNameLst>
                                      </p:cBhvr>
                                      <p:to>
                                        <p:strVal val="visible"/>
                                      </p:to>
                                    </p:set>
                                    <p:animEffect transition="in" filter="wipe(left)">
                                      <p:cBhvr>
                                        <p:cTn id="100" dur="500"/>
                                        <p:tgtEl>
                                          <p:spTgt spid="379663"/>
                                        </p:tgtEl>
                                      </p:cBhvr>
                                    </p:animEffect>
                                  </p:childTnLst>
                                </p:cTn>
                              </p:par>
                            </p:childTnLst>
                          </p:cTn>
                        </p:par>
                        <p:par>
                          <p:cTn id="101" fill="hold">
                            <p:stCondLst>
                              <p:cond delay="2000"/>
                            </p:stCondLst>
                            <p:childTnLst>
                              <p:par>
                                <p:cTn id="102" presetID="1" presetClass="entr" presetSubtype="0" fill="hold" grpId="0" nodeType="afterEffect">
                                  <p:stCondLst>
                                    <p:cond delay="0"/>
                                  </p:stCondLst>
                                  <p:childTnLst>
                                    <p:set>
                                      <p:cBhvr>
                                        <p:cTn id="103" dur="1" fill="hold">
                                          <p:stCondLst>
                                            <p:cond delay="499"/>
                                          </p:stCondLst>
                                        </p:cTn>
                                        <p:tgtEl>
                                          <p:spTgt spid="3796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665" grpId="0" animBg="1"/>
      <p:bldP spid="312686" grpId="0" animBg="1"/>
      <p:bldP spid="312687" grpId="0" animBg="1"/>
      <p:bldP spid="312688" grpId="0" animBg="1"/>
      <p:bldP spid="312689" grpId="0" animBg="1"/>
      <p:bldP spid="312690" grpId="0" animBg="1"/>
      <p:bldP spid="312691" grpId="0" animBg="1"/>
      <p:bldP spid="376395" grpId="0" animBg="1"/>
      <p:bldP spid="376396" grpId="0" autoUpdateAnimBg="0"/>
      <p:bldP spid="376397" grpId="0" animBg="1"/>
      <p:bldP spid="376398" grpId="0" autoUpdateAnimBg="0"/>
      <p:bldP spid="376399" grpId="0" animBg="1"/>
      <p:bldP spid="376400" grpId="0" autoUpdateAnimBg="0"/>
      <p:bldP spid="376401" grpId="0" animBg="1"/>
      <p:bldP spid="376402" grpId="0" autoUpdateAnimBg="0"/>
      <p:bldP spid="376403" grpId="0" animBg="1"/>
      <p:bldP spid="376404" grpId="0" autoUpdateAnimBg="0"/>
      <p:bldP spid="37640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 name="Footer Placeholder 3"/>
          <p:cNvSpPr>
            <a:spLocks noGrp="1"/>
          </p:cNvSpPr>
          <p:nvPr>
            <p:ph type="ftr" sz="quarter" idx="11"/>
          </p:nvPr>
        </p:nvSpPr>
        <p:spPr/>
        <p:txBody>
          <a:bodyPr/>
          <a:lstStyle/>
          <a:p>
            <a:r>
              <a:rPr lang="en-GB"/>
              <a:t>GCI www.gci.org.uk</a:t>
            </a:r>
          </a:p>
        </p:txBody>
      </p:sp>
      <p:sp>
        <p:nvSpPr>
          <p:cNvPr id="376930" name="Rectangle 98"/>
          <p:cNvSpPr>
            <a:spLocks noChangeArrowheads="1"/>
          </p:cNvSpPr>
          <p:nvPr/>
        </p:nvSpPr>
        <p:spPr bwMode="auto">
          <a:xfrm>
            <a:off x="0" y="0"/>
            <a:ext cx="9144000" cy="6858000"/>
          </a:xfrm>
          <a:prstGeom prst="rect">
            <a:avLst/>
          </a:prstGeom>
          <a:gradFill rotWithShape="0">
            <a:gsLst>
              <a:gs pos="0">
                <a:srgbClr val="0000FF"/>
              </a:gs>
              <a:gs pos="50000">
                <a:srgbClr val="CCCCFF"/>
              </a:gs>
              <a:gs pos="100000">
                <a:srgbClr val="0000FF"/>
              </a:gs>
            </a:gsLst>
            <a:lin ang="18900000" scaled="1"/>
          </a:gradFill>
          <a:ln w="9525">
            <a:solidFill>
              <a:schemeClr val="tx1"/>
            </a:solidFill>
            <a:miter lim="800000"/>
            <a:headEnd/>
            <a:tailEnd/>
          </a:ln>
          <a:effectLst/>
        </p:spPr>
        <p:txBody>
          <a:bodyPr wrap="none" anchor="ctr"/>
          <a:lstStyle/>
          <a:p>
            <a:pPr algn="ctr"/>
            <a:endParaRPr lang="en-US" sz="2400"/>
          </a:p>
        </p:txBody>
      </p:sp>
      <p:grpSp>
        <p:nvGrpSpPr>
          <p:cNvPr id="377145" name="Group 313"/>
          <p:cNvGrpSpPr>
            <a:grpSpLocks/>
          </p:cNvGrpSpPr>
          <p:nvPr/>
        </p:nvGrpSpPr>
        <p:grpSpPr bwMode="auto">
          <a:xfrm>
            <a:off x="4565650" y="1533525"/>
            <a:ext cx="3278188" cy="1758950"/>
            <a:chOff x="2876" y="966"/>
            <a:chExt cx="2065" cy="1108"/>
          </a:xfrm>
        </p:grpSpPr>
        <p:sp>
          <p:nvSpPr>
            <p:cNvPr id="376945" name="Line 113"/>
            <p:cNvSpPr>
              <a:spLocks noChangeShapeType="1"/>
            </p:cNvSpPr>
            <p:nvPr/>
          </p:nvSpPr>
          <p:spPr bwMode="auto">
            <a:xfrm>
              <a:off x="4904" y="966"/>
              <a:ext cx="1" cy="1107"/>
            </a:xfrm>
            <a:prstGeom prst="line">
              <a:avLst/>
            </a:prstGeom>
            <a:noFill/>
            <a:ln w="19050">
              <a:solidFill>
                <a:srgbClr val="000080"/>
              </a:solidFill>
              <a:round/>
              <a:headEnd/>
              <a:tailEnd/>
            </a:ln>
          </p:spPr>
          <p:txBody>
            <a:bodyPr/>
            <a:lstStyle/>
            <a:p>
              <a:endParaRPr lang="en-GB"/>
            </a:p>
          </p:txBody>
        </p:sp>
        <p:sp>
          <p:nvSpPr>
            <p:cNvPr id="376946" name="Line 114"/>
            <p:cNvSpPr>
              <a:spLocks noChangeShapeType="1"/>
            </p:cNvSpPr>
            <p:nvPr/>
          </p:nvSpPr>
          <p:spPr bwMode="auto">
            <a:xfrm>
              <a:off x="4904" y="2073"/>
              <a:ext cx="37" cy="1"/>
            </a:xfrm>
            <a:prstGeom prst="line">
              <a:avLst/>
            </a:prstGeom>
            <a:noFill/>
            <a:ln w="19050">
              <a:solidFill>
                <a:srgbClr val="000080"/>
              </a:solidFill>
              <a:round/>
              <a:headEnd/>
              <a:tailEnd/>
            </a:ln>
          </p:spPr>
          <p:txBody>
            <a:bodyPr/>
            <a:lstStyle/>
            <a:p>
              <a:endParaRPr lang="en-GB"/>
            </a:p>
          </p:txBody>
        </p:sp>
        <p:sp>
          <p:nvSpPr>
            <p:cNvPr id="376947" name="Line 115"/>
            <p:cNvSpPr>
              <a:spLocks noChangeShapeType="1"/>
            </p:cNvSpPr>
            <p:nvPr/>
          </p:nvSpPr>
          <p:spPr bwMode="auto">
            <a:xfrm>
              <a:off x="4904" y="1756"/>
              <a:ext cx="37" cy="1"/>
            </a:xfrm>
            <a:prstGeom prst="line">
              <a:avLst/>
            </a:prstGeom>
            <a:noFill/>
            <a:ln w="19050">
              <a:solidFill>
                <a:srgbClr val="000080"/>
              </a:solidFill>
              <a:round/>
              <a:headEnd/>
              <a:tailEnd/>
            </a:ln>
          </p:spPr>
          <p:txBody>
            <a:bodyPr/>
            <a:lstStyle/>
            <a:p>
              <a:endParaRPr lang="en-GB"/>
            </a:p>
          </p:txBody>
        </p:sp>
        <p:sp>
          <p:nvSpPr>
            <p:cNvPr id="376948" name="Line 116"/>
            <p:cNvSpPr>
              <a:spLocks noChangeShapeType="1"/>
            </p:cNvSpPr>
            <p:nvPr/>
          </p:nvSpPr>
          <p:spPr bwMode="auto">
            <a:xfrm>
              <a:off x="4904" y="1439"/>
              <a:ext cx="37" cy="1"/>
            </a:xfrm>
            <a:prstGeom prst="line">
              <a:avLst/>
            </a:prstGeom>
            <a:noFill/>
            <a:ln w="19050">
              <a:solidFill>
                <a:srgbClr val="000080"/>
              </a:solidFill>
              <a:round/>
              <a:headEnd/>
              <a:tailEnd/>
            </a:ln>
          </p:spPr>
          <p:txBody>
            <a:bodyPr/>
            <a:lstStyle/>
            <a:p>
              <a:endParaRPr lang="en-GB"/>
            </a:p>
          </p:txBody>
        </p:sp>
        <p:sp>
          <p:nvSpPr>
            <p:cNvPr id="376949" name="Line 117"/>
            <p:cNvSpPr>
              <a:spLocks noChangeShapeType="1"/>
            </p:cNvSpPr>
            <p:nvPr/>
          </p:nvSpPr>
          <p:spPr bwMode="auto">
            <a:xfrm>
              <a:off x="4904" y="1122"/>
              <a:ext cx="37" cy="1"/>
            </a:xfrm>
            <a:prstGeom prst="line">
              <a:avLst/>
            </a:prstGeom>
            <a:noFill/>
            <a:ln w="19050">
              <a:solidFill>
                <a:srgbClr val="000080"/>
              </a:solidFill>
              <a:round/>
              <a:headEnd/>
              <a:tailEnd/>
            </a:ln>
          </p:spPr>
          <p:txBody>
            <a:bodyPr/>
            <a:lstStyle/>
            <a:p>
              <a:endParaRPr lang="en-GB"/>
            </a:p>
          </p:txBody>
        </p:sp>
        <p:sp>
          <p:nvSpPr>
            <p:cNvPr id="376950" name="Line 118"/>
            <p:cNvSpPr>
              <a:spLocks noChangeShapeType="1"/>
            </p:cNvSpPr>
            <p:nvPr/>
          </p:nvSpPr>
          <p:spPr bwMode="auto">
            <a:xfrm>
              <a:off x="2876" y="1116"/>
              <a:ext cx="12" cy="1"/>
            </a:xfrm>
            <a:prstGeom prst="line">
              <a:avLst/>
            </a:prstGeom>
            <a:noFill/>
            <a:ln w="28575">
              <a:solidFill>
                <a:srgbClr val="FF0000"/>
              </a:solidFill>
              <a:round/>
              <a:headEnd/>
              <a:tailEnd/>
            </a:ln>
          </p:spPr>
          <p:txBody>
            <a:bodyPr/>
            <a:lstStyle/>
            <a:p>
              <a:endParaRPr lang="en-GB"/>
            </a:p>
          </p:txBody>
        </p:sp>
        <p:sp>
          <p:nvSpPr>
            <p:cNvPr id="376951" name="Line 119"/>
            <p:cNvSpPr>
              <a:spLocks noChangeShapeType="1"/>
            </p:cNvSpPr>
            <p:nvPr/>
          </p:nvSpPr>
          <p:spPr bwMode="auto">
            <a:xfrm flipV="1">
              <a:off x="2888" y="1110"/>
              <a:ext cx="6" cy="6"/>
            </a:xfrm>
            <a:prstGeom prst="line">
              <a:avLst/>
            </a:prstGeom>
            <a:noFill/>
            <a:ln w="28575">
              <a:solidFill>
                <a:srgbClr val="FF0000"/>
              </a:solidFill>
              <a:round/>
              <a:headEnd/>
              <a:tailEnd/>
            </a:ln>
          </p:spPr>
          <p:txBody>
            <a:bodyPr/>
            <a:lstStyle/>
            <a:p>
              <a:endParaRPr lang="en-GB"/>
            </a:p>
          </p:txBody>
        </p:sp>
        <p:sp>
          <p:nvSpPr>
            <p:cNvPr id="376952" name="Line 120"/>
            <p:cNvSpPr>
              <a:spLocks noChangeShapeType="1"/>
            </p:cNvSpPr>
            <p:nvPr/>
          </p:nvSpPr>
          <p:spPr bwMode="auto">
            <a:xfrm>
              <a:off x="2894" y="1110"/>
              <a:ext cx="13" cy="6"/>
            </a:xfrm>
            <a:prstGeom prst="line">
              <a:avLst/>
            </a:prstGeom>
            <a:noFill/>
            <a:ln w="28575">
              <a:solidFill>
                <a:srgbClr val="FF0000"/>
              </a:solidFill>
              <a:round/>
              <a:headEnd/>
              <a:tailEnd/>
            </a:ln>
          </p:spPr>
          <p:txBody>
            <a:bodyPr/>
            <a:lstStyle/>
            <a:p>
              <a:endParaRPr lang="en-GB"/>
            </a:p>
          </p:txBody>
        </p:sp>
        <p:sp>
          <p:nvSpPr>
            <p:cNvPr id="376953" name="Line 121"/>
            <p:cNvSpPr>
              <a:spLocks noChangeShapeType="1"/>
            </p:cNvSpPr>
            <p:nvPr/>
          </p:nvSpPr>
          <p:spPr bwMode="auto">
            <a:xfrm>
              <a:off x="2907" y="1116"/>
              <a:ext cx="12" cy="1"/>
            </a:xfrm>
            <a:prstGeom prst="line">
              <a:avLst/>
            </a:prstGeom>
            <a:noFill/>
            <a:ln w="28575">
              <a:solidFill>
                <a:srgbClr val="FF0000"/>
              </a:solidFill>
              <a:round/>
              <a:headEnd/>
              <a:tailEnd/>
            </a:ln>
          </p:spPr>
          <p:txBody>
            <a:bodyPr/>
            <a:lstStyle/>
            <a:p>
              <a:endParaRPr lang="en-GB"/>
            </a:p>
          </p:txBody>
        </p:sp>
        <p:sp>
          <p:nvSpPr>
            <p:cNvPr id="376954" name="Line 122"/>
            <p:cNvSpPr>
              <a:spLocks noChangeShapeType="1"/>
            </p:cNvSpPr>
            <p:nvPr/>
          </p:nvSpPr>
          <p:spPr bwMode="auto">
            <a:xfrm>
              <a:off x="2919" y="1116"/>
              <a:ext cx="6" cy="6"/>
            </a:xfrm>
            <a:prstGeom prst="line">
              <a:avLst/>
            </a:prstGeom>
            <a:noFill/>
            <a:ln w="28575">
              <a:solidFill>
                <a:srgbClr val="FF0000"/>
              </a:solidFill>
              <a:round/>
              <a:headEnd/>
              <a:tailEnd/>
            </a:ln>
          </p:spPr>
          <p:txBody>
            <a:bodyPr/>
            <a:lstStyle/>
            <a:p>
              <a:endParaRPr lang="en-GB"/>
            </a:p>
          </p:txBody>
        </p:sp>
        <p:sp>
          <p:nvSpPr>
            <p:cNvPr id="376955" name="Line 123"/>
            <p:cNvSpPr>
              <a:spLocks noChangeShapeType="1"/>
            </p:cNvSpPr>
            <p:nvPr/>
          </p:nvSpPr>
          <p:spPr bwMode="auto">
            <a:xfrm>
              <a:off x="2925" y="1122"/>
              <a:ext cx="12" cy="6"/>
            </a:xfrm>
            <a:prstGeom prst="line">
              <a:avLst/>
            </a:prstGeom>
            <a:noFill/>
            <a:ln w="28575">
              <a:solidFill>
                <a:srgbClr val="FF0000"/>
              </a:solidFill>
              <a:round/>
              <a:headEnd/>
              <a:tailEnd/>
            </a:ln>
          </p:spPr>
          <p:txBody>
            <a:bodyPr/>
            <a:lstStyle/>
            <a:p>
              <a:endParaRPr lang="en-GB"/>
            </a:p>
          </p:txBody>
        </p:sp>
        <p:sp>
          <p:nvSpPr>
            <p:cNvPr id="376956" name="Line 124"/>
            <p:cNvSpPr>
              <a:spLocks noChangeShapeType="1"/>
            </p:cNvSpPr>
            <p:nvPr/>
          </p:nvSpPr>
          <p:spPr bwMode="auto">
            <a:xfrm>
              <a:off x="2937" y="1128"/>
              <a:ext cx="12" cy="6"/>
            </a:xfrm>
            <a:prstGeom prst="line">
              <a:avLst/>
            </a:prstGeom>
            <a:noFill/>
            <a:ln w="28575">
              <a:solidFill>
                <a:srgbClr val="FF0000"/>
              </a:solidFill>
              <a:round/>
              <a:headEnd/>
              <a:tailEnd/>
            </a:ln>
          </p:spPr>
          <p:txBody>
            <a:bodyPr/>
            <a:lstStyle/>
            <a:p>
              <a:endParaRPr lang="en-GB"/>
            </a:p>
          </p:txBody>
        </p:sp>
        <p:sp>
          <p:nvSpPr>
            <p:cNvPr id="376957" name="Line 125"/>
            <p:cNvSpPr>
              <a:spLocks noChangeShapeType="1"/>
            </p:cNvSpPr>
            <p:nvPr/>
          </p:nvSpPr>
          <p:spPr bwMode="auto">
            <a:xfrm>
              <a:off x="2949" y="1134"/>
              <a:ext cx="6" cy="6"/>
            </a:xfrm>
            <a:prstGeom prst="line">
              <a:avLst/>
            </a:prstGeom>
            <a:noFill/>
            <a:ln w="28575">
              <a:solidFill>
                <a:srgbClr val="FF0000"/>
              </a:solidFill>
              <a:round/>
              <a:headEnd/>
              <a:tailEnd/>
            </a:ln>
          </p:spPr>
          <p:txBody>
            <a:bodyPr/>
            <a:lstStyle/>
            <a:p>
              <a:endParaRPr lang="en-GB"/>
            </a:p>
          </p:txBody>
        </p:sp>
        <p:sp>
          <p:nvSpPr>
            <p:cNvPr id="376958" name="Line 126"/>
            <p:cNvSpPr>
              <a:spLocks noChangeShapeType="1"/>
            </p:cNvSpPr>
            <p:nvPr/>
          </p:nvSpPr>
          <p:spPr bwMode="auto">
            <a:xfrm>
              <a:off x="2955" y="1140"/>
              <a:ext cx="12" cy="6"/>
            </a:xfrm>
            <a:prstGeom prst="line">
              <a:avLst/>
            </a:prstGeom>
            <a:noFill/>
            <a:ln w="28575">
              <a:solidFill>
                <a:srgbClr val="FF0000"/>
              </a:solidFill>
              <a:round/>
              <a:headEnd/>
              <a:tailEnd/>
            </a:ln>
          </p:spPr>
          <p:txBody>
            <a:bodyPr/>
            <a:lstStyle/>
            <a:p>
              <a:endParaRPr lang="en-GB"/>
            </a:p>
          </p:txBody>
        </p:sp>
        <p:sp>
          <p:nvSpPr>
            <p:cNvPr id="376959" name="Line 127"/>
            <p:cNvSpPr>
              <a:spLocks noChangeShapeType="1"/>
            </p:cNvSpPr>
            <p:nvPr/>
          </p:nvSpPr>
          <p:spPr bwMode="auto">
            <a:xfrm>
              <a:off x="2967" y="1146"/>
              <a:ext cx="12" cy="12"/>
            </a:xfrm>
            <a:prstGeom prst="line">
              <a:avLst/>
            </a:prstGeom>
            <a:noFill/>
            <a:ln w="28575">
              <a:solidFill>
                <a:srgbClr val="FF0000"/>
              </a:solidFill>
              <a:round/>
              <a:headEnd/>
              <a:tailEnd/>
            </a:ln>
          </p:spPr>
          <p:txBody>
            <a:bodyPr/>
            <a:lstStyle/>
            <a:p>
              <a:endParaRPr lang="en-GB"/>
            </a:p>
          </p:txBody>
        </p:sp>
        <p:sp>
          <p:nvSpPr>
            <p:cNvPr id="376960" name="Line 128"/>
            <p:cNvSpPr>
              <a:spLocks noChangeShapeType="1"/>
            </p:cNvSpPr>
            <p:nvPr/>
          </p:nvSpPr>
          <p:spPr bwMode="auto">
            <a:xfrm>
              <a:off x="2979" y="1158"/>
              <a:ext cx="6" cy="12"/>
            </a:xfrm>
            <a:prstGeom prst="line">
              <a:avLst/>
            </a:prstGeom>
            <a:noFill/>
            <a:ln w="28575">
              <a:solidFill>
                <a:srgbClr val="FF0000"/>
              </a:solidFill>
              <a:round/>
              <a:headEnd/>
              <a:tailEnd/>
            </a:ln>
          </p:spPr>
          <p:txBody>
            <a:bodyPr/>
            <a:lstStyle/>
            <a:p>
              <a:endParaRPr lang="en-GB"/>
            </a:p>
          </p:txBody>
        </p:sp>
        <p:sp>
          <p:nvSpPr>
            <p:cNvPr id="376961" name="Line 129"/>
            <p:cNvSpPr>
              <a:spLocks noChangeShapeType="1"/>
            </p:cNvSpPr>
            <p:nvPr/>
          </p:nvSpPr>
          <p:spPr bwMode="auto">
            <a:xfrm>
              <a:off x="2985" y="1170"/>
              <a:ext cx="13" cy="12"/>
            </a:xfrm>
            <a:prstGeom prst="line">
              <a:avLst/>
            </a:prstGeom>
            <a:noFill/>
            <a:ln w="28575">
              <a:solidFill>
                <a:srgbClr val="FF0000"/>
              </a:solidFill>
              <a:round/>
              <a:headEnd/>
              <a:tailEnd/>
            </a:ln>
          </p:spPr>
          <p:txBody>
            <a:bodyPr/>
            <a:lstStyle/>
            <a:p>
              <a:endParaRPr lang="en-GB"/>
            </a:p>
          </p:txBody>
        </p:sp>
        <p:sp>
          <p:nvSpPr>
            <p:cNvPr id="376962" name="Line 130"/>
            <p:cNvSpPr>
              <a:spLocks noChangeShapeType="1"/>
            </p:cNvSpPr>
            <p:nvPr/>
          </p:nvSpPr>
          <p:spPr bwMode="auto">
            <a:xfrm>
              <a:off x="2998" y="1182"/>
              <a:ext cx="12" cy="12"/>
            </a:xfrm>
            <a:prstGeom prst="line">
              <a:avLst/>
            </a:prstGeom>
            <a:noFill/>
            <a:ln w="28575">
              <a:solidFill>
                <a:srgbClr val="FF0000"/>
              </a:solidFill>
              <a:round/>
              <a:headEnd/>
              <a:tailEnd/>
            </a:ln>
          </p:spPr>
          <p:txBody>
            <a:bodyPr/>
            <a:lstStyle/>
            <a:p>
              <a:endParaRPr lang="en-GB"/>
            </a:p>
          </p:txBody>
        </p:sp>
        <p:sp>
          <p:nvSpPr>
            <p:cNvPr id="376963" name="Line 131"/>
            <p:cNvSpPr>
              <a:spLocks noChangeShapeType="1"/>
            </p:cNvSpPr>
            <p:nvPr/>
          </p:nvSpPr>
          <p:spPr bwMode="auto">
            <a:xfrm>
              <a:off x="3010" y="1194"/>
              <a:ext cx="6" cy="12"/>
            </a:xfrm>
            <a:prstGeom prst="line">
              <a:avLst/>
            </a:prstGeom>
            <a:noFill/>
            <a:ln w="28575">
              <a:solidFill>
                <a:srgbClr val="FF0000"/>
              </a:solidFill>
              <a:round/>
              <a:headEnd/>
              <a:tailEnd/>
            </a:ln>
          </p:spPr>
          <p:txBody>
            <a:bodyPr/>
            <a:lstStyle/>
            <a:p>
              <a:endParaRPr lang="en-GB"/>
            </a:p>
          </p:txBody>
        </p:sp>
        <p:sp>
          <p:nvSpPr>
            <p:cNvPr id="376964" name="Line 132"/>
            <p:cNvSpPr>
              <a:spLocks noChangeShapeType="1"/>
            </p:cNvSpPr>
            <p:nvPr/>
          </p:nvSpPr>
          <p:spPr bwMode="auto">
            <a:xfrm>
              <a:off x="3016" y="1206"/>
              <a:ext cx="12" cy="12"/>
            </a:xfrm>
            <a:prstGeom prst="line">
              <a:avLst/>
            </a:prstGeom>
            <a:noFill/>
            <a:ln w="28575">
              <a:solidFill>
                <a:srgbClr val="FF0000"/>
              </a:solidFill>
              <a:round/>
              <a:headEnd/>
              <a:tailEnd/>
            </a:ln>
          </p:spPr>
          <p:txBody>
            <a:bodyPr/>
            <a:lstStyle/>
            <a:p>
              <a:endParaRPr lang="en-GB"/>
            </a:p>
          </p:txBody>
        </p:sp>
        <p:sp>
          <p:nvSpPr>
            <p:cNvPr id="376965" name="Line 133"/>
            <p:cNvSpPr>
              <a:spLocks noChangeShapeType="1"/>
            </p:cNvSpPr>
            <p:nvPr/>
          </p:nvSpPr>
          <p:spPr bwMode="auto">
            <a:xfrm>
              <a:off x="3028" y="1218"/>
              <a:ext cx="12" cy="17"/>
            </a:xfrm>
            <a:prstGeom prst="line">
              <a:avLst/>
            </a:prstGeom>
            <a:noFill/>
            <a:ln w="28575">
              <a:solidFill>
                <a:srgbClr val="FF0000"/>
              </a:solidFill>
              <a:round/>
              <a:headEnd/>
              <a:tailEnd/>
            </a:ln>
          </p:spPr>
          <p:txBody>
            <a:bodyPr/>
            <a:lstStyle/>
            <a:p>
              <a:endParaRPr lang="en-GB"/>
            </a:p>
          </p:txBody>
        </p:sp>
        <p:sp>
          <p:nvSpPr>
            <p:cNvPr id="376966" name="Line 134"/>
            <p:cNvSpPr>
              <a:spLocks noChangeShapeType="1"/>
            </p:cNvSpPr>
            <p:nvPr/>
          </p:nvSpPr>
          <p:spPr bwMode="auto">
            <a:xfrm>
              <a:off x="3040" y="1235"/>
              <a:ext cx="6" cy="12"/>
            </a:xfrm>
            <a:prstGeom prst="line">
              <a:avLst/>
            </a:prstGeom>
            <a:noFill/>
            <a:ln w="28575">
              <a:solidFill>
                <a:srgbClr val="FF0000"/>
              </a:solidFill>
              <a:round/>
              <a:headEnd/>
              <a:tailEnd/>
            </a:ln>
          </p:spPr>
          <p:txBody>
            <a:bodyPr/>
            <a:lstStyle/>
            <a:p>
              <a:endParaRPr lang="en-GB"/>
            </a:p>
          </p:txBody>
        </p:sp>
        <p:sp>
          <p:nvSpPr>
            <p:cNvPr id="376967" name="Line 135"/>
            <p:cNvSpPr>
              <a:spLocks noChangeShapeType="1"/>
            </p:cNvSpPr>
            <p:nvPr/>
          </p:nvSpPr>
          <p:spPr bwMode="auto">
            <a:xfrm>
              <a:off x="3046" y="1247"/>
              <a:ext cx="12" cy="18"/>
            </a:xfrm>
            <a:prstGeom prst="line">
              <a:avLst/>
            </a:prstGeom>
            <a:noFill/>
            <a:ln w="28575">
              <a:solidFill>
                <a:srgbClr val="FF0000"/>
              </a:solidFill>
              <a:round/>
              <a:headEnd/>
              <a:tailEnd/>
            </a:ln>
          </p:spPr>
          <p:txBody>
            <a:bodyPr/>
            <a:lstStyle/>
            <a:p>
              <a:endParaRPr lang="en-GB"/>
            </a:p>
          </p:txBody>
        </p:sp>
        <p:sp>
          <p:nvSpPr>
            <p:cNvPr id="376968" name="Line 136"/>
            <p:cNvSpPr>
              <a:spLocks noChangeShapeType="1"/>
            </p:cNvSpPr>
            <p:nvPr/>
          </p:nvSpPr>
          <p:spPr bwMode="auto">
            <a:xfrm>
              <a:off x="3058" y="1265"/>
              <a:ext cx="12" cy="12"/>
            </a:xfrm>
            <a:prstGeom prst="line">
              <a:avLst/>
            </a:prstGeom>
            <a:noFill/>
            <a:ln w="28575">
              <a:solidFill>
                <a:srgbClr val="FF0000"/>
              </a:solidFill>
              <a:round/>
              <a:headEnd/>
              <a:tailEnd/>
            </a:ln>
          </p:spPr>
          <p:txBody>
            <a:bodyPr/>
            <a:lstStyle/>
            <a:p>
              <a:endParaRPr lang="en-GB"/>
            </a:p>
          </p:txBody>
        </p:sp>
        <p:sp>
          <p:nvSpPr>
            <p:cNvPr id="376969" name="Line 137"/>
            <p:cNvSpPr>
              <a:spLocks noChangeShapeType="1"/>
            </p:cNvSpPr>
            <p:nvPr/>
          </p:nvSpPr>
          <p:spPr bwMode="auto">
            <a:xfrm>
              <a:off x="3070" y="1277"/>
              <a:ext cx="7" cy="18"/>
            </a:xfrm>
            <a:prstGeom prst="line">
              <a:avLst/>
            </a:prstGeom>
            <a:noFill/>
            <a:ln w="28575">
              <a:solidFill>
                <a:srgbClr val="FF0000"/>
              </a:solidFill>
              <a:round/>
              <a:headEnd/>
              <a:tailEnd/>
            </a:ln>
          </p:spPr>
          <p:txBody>
            <a:bodyPr/>
            <a:lstStyle/>
            <a:p>
              <a:endParaRPr lang="en-GB"/>
            </a:p>
          </p:txBody>
        </p:sp>
        <p:sp>
          <p:nvSpPr>
            <p:cNvPr id="376970" name="Line 138"/>
            <p:cNvSpPr>
              <a:spLocks noChangeShapeType="1"/>
            </p:cNvSpPr>
            <p:nvPr/>
          </p:nvSpPr>
          <p:spPr bwMode="auto">
            <a:xfrm>
              <a:off x="3077" y="1295"/>
              <a:ext cx="12" cy="12"/>
            </a:xfrm>
            <a:prstGeom prst="line">
              <a:avLst/>
            </a:prstGeom>
            <a:noFill/>
            <a:ln w="28575">
              <a:solidFill>
                <a:srgbClr val="FF0000"/>
              </a:solidFill>
              <a:round/>
              <a:headEnd/>
              <a:tailEnd/>
            </a:ln>
          </p:spPr>
          <p:txBody>
            <a:bodyPr/>
            <a:lstStyle/>
            <a:p>
              <a:endParaRPr lang="en-GB"/>
            </a:p>
          </p:txBody>
        </p:sp>
        <p:sp>
          <p:nvSpPr>
            <p:cNvPr id="376971" name="Line 139"/>
            <p:cNvSpPr>
              <a:spLocks noChangeShapeType="1"/>
            </p:cNvSpPr>
            <p:nvPr/>
          </p:nvSpPr>
          <p:spPr bwMode="auto">
            <a:xfrm>
              <a:off x="3089" y="1307"/>
              <a:ext cx="12" cy="6"/>
            </a:xfrm>
            <a:prstGeom prst="line">
              <a:avLst/>
            </a:prstGeom>
            <a:noFill/>
            <a:ln w="28575">
              <a:solidFill>
                <a:srgbClr val="FF0000"/>
              </a:solidFill>
              <a:round/>
              <a:headEnd/>
              <a:tailEnd/>
            </a:ln>
          </p:spPr>
          <p:txBody>
            <a:bodyPr/>
            <a:lstStyle/>
            <a:p>
              <a:endParaRPr lang="en-GB"/>
            </a:p>
          </p:txBody>
        </p:sp>
        <p:sp>
          <p:nvSpPr>
            <p:cNvPr id="376972" name="Line 140"/>
            <p:cNvSpPr>
              <a:spLocks noChangeShapeType="1"/>
            </p:cNvSpPr>
            <p:nvPr/>
          </p:nvSpPr>
          <p:spPr bwMode="auto">
            <a:xfrm>
              <a:off x="3101" y="1313"/>
              <a:ext cx="6" cy="12"/>
            </a:xfrm>
            <a:prstGeom prst="line">
              <a:avLst/>
            </a:prstGeom>
            <a:noFill/>
            <a:ln w="28575">
              <a:solidFill>
                <a:srgbClr val="FF0000"/>
              </a:solidFill>
              <a:round/>
              <a:headEnd/>
              <a:tailEnd/>
            </a:ln>
          </p:spPr>
          <p:txBody>
            <a:bodyPr/>
            <a:lstStyle/>
            <a:p>
              <a:endParaRPr lang="en-GB"/>
            </a:p>
          </p:txBody>
        </p:sp>
        <p:sp>
          <p:nvSpPr>
            <p:cNvPr id="376973" name="Line 141"/>
            <p:cNvSpPr>
              <a:spLocks noChangeShapeType="1"/>
            </p:cNvSpPr>
            <p:nvPr/>
          </p:nvSpPr>
          <p:spPr bwMode="auto">
            <a:xfrm>
              <a:off x="3107" y="1325"/>
              <a:ext cx="12" cy="12"/>
            </a:xfrm>
            <a:prstGeom prst="line">
              <a:avLst/>
            </a:prstGeom>
            <a:noFill/>
            <a:ln w="28575">
              <a:solidFill>
                <a:srgbClr val="FF0000"/>
              </a:solidFill>
              <a:round/>
              <a:headEnd/>
              <a:tailEnd/>
            </a:ln>
          </p:spPr>
          <p:txBody>
            <a:bodyPr/>
            <a:lstStyle/>
            <a:p>
              <a:endParaRPr lang="en-GB"/>
            </a:p>
          </p:txBody>
        </p:sp>
        <p:sp>
          <p:nvSpPr>
            <p:cNvPr id="376974" name="Line 142"/>
            <p:cNvSpPr>
              <a:spLocks noChangeShapeType="1"/>
            </p:cNvSpPr>
            <p:nvPr/>
          </p:nvSpPr>
          <p:spPr bwMode="auto">
            <a:xfrm>
              <a:off x="3119" y="1337"/>
              <a:ext cx="12" cy="12"/>
            </a:xfrm>
            <a:prstGeom prst="line">
              <a:avLst/>
            </a:prstGeom>
            <a:noFill/>
            <a:ln w="28575">
              <a:solidFill>
                <a:srgbClr val="FF0000"/>
              </a:solidFill>
              <a:round/>
              <a:headEnd/>
              <a:tailEnd/>
            </a:ln>
          </p:spPr>
          <p:txBody>
            <a:bodyPr/>
            <a:lstStyle/>
            <a:p>
              <a:endParaRPr lang="en-GB"/>
            </a:p>
          </p:txBody>
        </p:sp>
        <p:sp>
          <p:nvSpPr>
            <p:cNvPr id="376975" name="Line 143"/>
            <p:cNvSpPr>
              <a:spLocks noChangeShapeType="1"/>
            </p:cNvSpPr>
            <p:nvPr/>
          </p:nvSpPr>
          <p:spPr bwMode="auto">
            <a:xfrm>
              <a:off x="3131" y="1349"/>
              <a:ext cx="6" cy="12"/>
            </a:xfrm>
            <a:prstGeom prst="line">
              <a:avLst/>
            </a:prstGeom>
            <a:noFill/>
            <a:ln w="28575">
              <a:solidFill>
                <a:srgbClr val="FF0000"/>
              </a:solidFill>
              <a:round/>
              <a:headEnd/>
              <a:tailEnd/>
            </a:ln>
          </p:spPr>
          <p:txBody>
            <a:bodyPr/>
            <a:lstStyle/>
            <a:p>
              <a:endParaRPr lang="en-GB"/>
            </a:p>
          </p:txBody>
        </p:sp>
        <p:sp>
          <p:nvSpPr>
            <p:cNvPr id="376976" name="Line 144"/>
            <p:cNvSpPr>
              <a:spLocks noChangeShapeType="1"/>
            </p:cNvSpPr>
            <p:nvPr/>
          </p:nvSpPr>
          <p:spPr bwMode="auto">
            <a:xfrm>
              <a:off x="3137" y="1361"/>
              <a:ext cx="12" cy="18"/>
            </a:xfrm>
            <a:prstGeom prst="line">
              <a:avLst/>
            </a:prstGeom>
            <a:noFill/>
            <a:ln w="28575">
              <a:solidFill>
                <a:srgbClr val="FF0000"/>
              </a:solidFill>
              <a:round/>
              <a:headEnd/>
              <a:tailEnd/>
            </a:ln>
          </p:spPr>
          <p:txBody>
            <a:bodyPr/>
            <a:lstStyle/>
            <a:p>
              <a:endParaRPr lang="en-GB"/>
            </a:p>
          </p:txBody>
        </p:sp>
        <p:sp>
          <p:nvSpPr>
            <p:cNvPr id="376977" name="Line 145"/>
            <p:cNvSpPr>
              <a:spLocks noChangeShapeType="1"/>
            </p:cNvSpPr>
            <p:nvPr/>
          </p:nvSpPr>
          <p:spPr bwMode="auto">
            <a:xfrm>
              <a:off x="3149" y="1379"/>
              <a:ext cx="13" cy="12"/>
            </a:xfrm>
            <a:prstGeom prst="line">
              <a:avLst/>
            </a:prstGeom>
            <a:noFill/>
            <a:ln w="28575">
              <a:solidFill>
                <a:srgbClr val="FF0000"/>
              </a:solidFill>
              <a:round/>
              <a:headEnd/>
              <a:tailEnd/>
            </a:ln>
          </p:spPr>
          <p:txBody>
            <a:bodyPr/>
            <a:lstStyle/>
            <a:p>
              <a:endParaRPr lang="en-GB"/>
            </a:p>
          </p:txBody>
        </p:sp>
        <p:sp>
          <p:nvSpPr>
            <p:cNvPr id="376978" name="Line 146"/>
            <p:cNvSpPr>
              <a:spLocks noChangeShapeType="1"/>
            </p:cNvSpPr>
            <p:nvPr/>
          </p:nvSpPr>
          <p:spPr bwMode="auto">
            <a:xfrm>
              <a:off x="3162" y="1391"/>
              <a:ext cx="6" cy="12"/>
            </a:xfrm>
            <a:prstGeom prst="line">
              <a:avLst/>
            </a:prstGeom>
            <a:noFill/>
            <a:ln w="28575">
              <a:solidFill>
                <a:srgbClr val="FF0000"/>
              </a:solidFill>
              <a:round/>
              <a:headEnd/>
              <a:tailEnd/>
            </a:ln>
          </p:spPr>
          <p:txBody>
            <a:bodyPr/>
            <a:lstStyle/>
            <a:p>
              <a:endParaRPr lang="en-GB"/>
            </a:p>
          </p:txBody>
        </p:sp>
        <p:sp>
          <p:nvSpPr>
            <p:cNvPr id="376979" name="Line 147"/>
            <p:cNvSpPr>
              <a:spLocks noChangeShapeType="1"/>
            </p:cNvSpPr>
            <p:nvPr/>
          </p:nvSpPr>
          <p:spPr bwMode="auto">
            <a:xfrm>
              <a:off x="3168" y="1403"/>
              <a:ext cx="12" cy="12"/>
            </a:xfrm>
            <a:prstGeom prst="line">
              <a:avLst/>
            </a:prstGeom>
            <a:noFill/>
            <a:ln w="28575">
              <a:solidFill>
                <a:srgbClr val="FF0000"/>
              </a:solidFill>
              <a:round/>
              <a:headEnd/>
              <a:tailEnd/>
            </a:ln>
          </p:spPr>
          <p:txBody>
            <a:bodyPr/>
            <a:lstStyle/>
            <a:p>
              <a:endParaRPr lang="en-GB"/>
            </a:p>
          </p:txBody>
        </p:sp>
        <p:sp>
          <p:nvSpPr>
            <p:cNvPr id="376980" name="Line 148"/>
            <p:cNvSpPr>
              <a:spLocks noChangeShapeType="1"/>
            </p:cNvSpPr>
            <p:nvPr/>
          </p:nvSpPr>
          <p:spPr bwMode="auto">
            <a:xfrm>
              <a:off x="3180" y="1415"/>
              <a:ext cx="12" cy="12"/>
            </a:xfrm>
            <a:prstGeom prst="line">
              <a:avLst/>
            </a:prstGeom>
            <a:noFill/>
            <a:ln w="28575">
              <a:solidFill>
                <a:srgbClr val="FF0000"/>
              </a:solidFill>
              <a:round/>
              <a:headEnd/>
              <a:tailEnd/>
            </a:ln>
          </p:spPr>
          <p:txBody>
            <a:bodyPr/>
            <a:lstStyle/>
            <a:p>
              <a:endParaRPr lang="en-GB"/>
            </a:p>
          </p:txBody>
        </p:sp>
        <p:sp>
          <p:nvSpPr>
            <p:cNvPr id="376981" name="Line 149"/>
            <p:cNvSpPr>
              <a:spLocks noChangeShapeType="1"/>
            </p:cNvSpPr>
            <p:nvPr/>
          </p:nvSpPr>
          <p:spPr bwMode="auto">
            <a:xfrm>
              <a:off x="3192" y="1427"/>
              <a:ext cx="6" cy="18"/>
            </a:xfrm>
            <a:prstGeom prst="line">
              <a:avLst/>
            </a:prstGeom>
            <a:noFill/>
            <a:ln w="28575">
              <a:solidFill>
                <a:srgbClr val="FF0000"/>
              </a:solidFill>
              <a:round/>
              <a:headEnd/>
              <a:tailEnd/>
            </a:ln>
          </p:spPr>
          <p:txBody>
            <a:bodyPr/>
            <a:lstStyle/>
            <a:p>
              <a:endParaRPr lang="en-GB"/>
            </a:p>
          </p:txBody>
        </p:sp>
        <p:sp>
          <p:nvSpPr>
            <p:cNvPr id="376982" name="Line 150"/>
            <p:cNvSpPr>
              <a:spLocks noChangeShapeType="1"/>
            </p:cNvSpPr>
            <p:nvPr/>
          </p:nvSpPr>
          <p:spPr bwMode="auto">
            <a:xfrm>
              <a:off x="3198" y="1445"/>
              <a:ext cx="12" cy="12"/>
            </a:xfrm>
            <a:prstGeom prst="line">
              <a:avLst/>
            </a:prstGeom>
            <a:noFill/>
            <a:ln w="28575">
              <a:solidFill>
                <a:srgbClr val="FF0000"/>
              </a:solidFill>
              <a:round/>
              <a:headEnd/>
              <a:tailEnd/>
            </a:ln>
          </p:spPr>
          <p:txBody>
            <a:bodyPr/>
            <a:lstStyle/>
            <a:p>
              <a:endParaRPr lang="en-GB"/>
            </a:p>
          </p:txBody>
        </p:sp>
        <p:sp>
          <p:nvSpPr>
            <p:cNvPr id="376983" name="Line 151"/>
            <p:cNvSpPr>
              <a:spLocks noChangeShapeType="1"/>
            </p:cNvSpPr>
            <p:nvPr/>
          </p:nvSpPr>
          <p:spPr bwMode="auto">
            <a:xfrm>
              <a:off x="3210" y="1457"/>
              <a:ext cx="12" cy="12"/>
            </a:xfrm>
            <a:prstGeom prst="line">
              <a:avLst/>
            </a:prstGeom>
            <a:noFill/>
            <a:ln w="28575">
              <a:solidFill>
                <a:srgbClr val="FF0000"/>
              </a:solidFill>
              <a:round/>
              <a:headEnd/>
              <a:tailEnd/>
            </a:ln>
          </p:spPr>
          <p:txBody>
            <a:bodyPr/>
            <a:lstStyle/>
            <a:p>
              <a:endParaRPr lang="en-GB"/>
            </a:p>
          </p:txBody>
        </p:sp>
        <p:sp>
          <p:nvSpPr>
            <p:cNvPr id="376984" name="Line 152"/>
            <p:cNvSpPr>
              <a:spLocks noChangeShapeType="1"/>
            </p:cNvSpPr>
            <p:nvPr/>
          </p:nvSpPr>
          <p:spPr bwMode="auto">
            <a:xfrm>
              <a:off x="3222" y="1469"/>
              <a:ext cx="6" cy="18"/>
            </a:xfrm>
            <a:prstGeom prst="line">
              <a:avLst/>
            </a:prstGeom>
            <a:noFill/>
            <a:ln w="28575">
              <a:solidFill>
                <a:srgbClr val="FF0000"/>
              </a:solidFill>
              <a:round/>
              <a:headEnd/>
              <a:tailEnd/>
            </a:ln>
          </p:spPr>
          <p:txBody>
            <a:bodyPr/>
            <a:lstStyle/>
            <a:p>
              <a:endParaRPr lang="en-GB"/>
            </a:p>
          </p:txBody>
        </p:sp>
        <p:sp>
          <p:nvSpPr>
            <p:cNvPr id="376985" name="Line 153"/>
            <p:cNvSpPr>
              <a:spLocks noChangeShapeType="1"/>
            </p:cNvSpPr>
            <p:nvPr/>
          </p:nvSpPr>
          <p:spPr bwMode="auto">
            <a:xfrm>
              <a:off x="3228" y="1487"/>
              <a:ext cx="12" cy="12"/>
            </a:xfrm>
            <a:prstGeom prst="line">
              <a:avLst/>
            </a:prstGeom>
            <a:noFill/>
            <a:ln w="28575">
              <a:solidFill>
                <a:srgbClr val="FF0000"/>
              </a:solidFill>
              <a:round/>
              <a:headEnd/>
              <a:tailEnd/>
            </a:ln>
          </p:spPr>
          <p:txBody>
            <a:bodyPr/>
            <a:lstStyle/>
            <a:p>
              <a:endParaRPr lang="en-GB"/>
            </a:p>
          </p:txBody>
        </p:sp>
        <p:sp>
          <p:nvSpPr>
            <p:cNvPr id="376986" name="Line 154"/>
            <p:cNvSpPr>
              <a:spLocks noChangeShapeType="1"/>
            </p:cNvSpPr>
            <p:nvPr/>
          </p:nvSpPr>
          <p:spPr bwMode="auto">
            <a:xfrm>
              <a:off x="3240" y="1499"/>
              <a:ext cx="13" cy="12"/>
            </a:xfrm>
            <a:prstGeom prst="line">
              <a:avLst/>
            </a:prstGeom>
            <a:noFill/>
            <a:ln w="28575">
              <a:solidFill>
                <a:srgbClr val="FF0000"/>
              </a:solidFill>
              <a:round/>
              <a:headEnd/>
              <a:tailEnd/>
            </a:ln>
          </p:spPr>
          <p:txBody>
            <a:bodyPr/>
            <a:lstStyle/>
            <a:p>
              <a:endParaRPr lang="en-GB"/>
            </a:p>
          </p:txBody>
        </p:sp>
        <p:sp>
          <p:nvSpPr>
            <p:cNvPr id="376987" name="Line 155"/>
            <p:cNvSpPr>
              <a:spLocks noChangeShapeType="1"/>
            </p:cNvSpPr>
            <p:nvPr/>
          </p:nvSpPr>
          <p:spPr bwMode="auto">
            <a:xfrm>
              <a:off x="3253" y="1511"/>
              <a:ext cx="6" cy="17"/>
            </a:xfrm>
            <a:prstGeom prst="line">
              <a:avLst/>
            </a:prstGeom>
            <a:noFill/>
            <a:ln w="28575">
              <a:solidFill>
                <a:srgbClr val="FF0000"/>
              </a:solidFill>
              <a:round/>
              <a:headEnd/>
              <a:tailEnd/>
            </a:ln>
          </p:spPr>
          <p:txBody>
            <a:bodyPr/>
            <a:lstStyle/>
            <a:p>
              <a:endParaRPr lang="en-GB"/>
            </a:p>
          </p:txBody>
        </p:sp>
        <p:sp>
          <p:nvSpPr>
            <p:cNvPr id="376988" name="Line 156"/>
            <p:cNvSpPr>
              <a:spLocks noChangeShapeType="1"/>
            </p:cNvSpPr>
            <p:nvPr/>
          </p:nvSpPr>
          <p:spPr bwMode="auto">
            <a:xfrm>
              <a:off x="3259" y="1528"/>
              <a:ext cx="12" cy="12"/>
            </a:xfrm>
            <a:prstGeom prst="line">
              <a:avLst/>
            </a:prstGeom>
            <a:noFill/>
            <a:ln w="28575">
              <a:solidFill>
                <a:srgbClr val="FF0000"/>
              </a:solidFill>
              <a:round/>
              <a:headEnd/>
              <a:tailEnd/>
            </a:ln>
          </p:spPr>
          <p:txBody>
            <a:bodyPr/>
            <a:lstStyle/>
            <a:p>
              <a:endParaRPr lang="en-GB"/>
            </a:p>
          </p:txBody>
        </p:sp>
        <p:sp>
          <p:nvSpPr>
            <p:cNvPr id="376989" name="Line 157"/>
            <p:cNvSpPr>
              <a:spLocks noChangeShapeType="1"/>
            </p:cNvSpPr>
            <p:nvPr/>
          </p:nvSpPr>
          <p:spPr bwMode="auto">
            <a:xfrm>
              <a:off x="3271" y="1540"/>
              <a:ext cx="12" cy="12"/>
            </a:xfrm>
            <a:prstGeom prst="line">
              <a:avLst/>
            </a:prstGeom>
            <a:noFill/>
            <a:ln w="28575">
              <a:solidFill>
                <a:srgbClr val="FF0000"/>
              </a:solidFill>
              <a:round/>
              <a:headEnd/>
              <a:tailEnd/>
            </a:ln>
          </p:spPr>
          <p:txBody>
            <a:bodyPr/>
            <a:lstStyle/>
            <a:p>
              <a:endParaRPr lang="en-GB"/>
            </a:p>
          </p:txBody>
        </p:sp>
        <p:sp>
          <p:nvSpPr>
            <p:cNvPr id="376990" name="Line 158"/>
            <p:cNvSpPr>
              <a:spLocks noChangeShapeType="1"/>
            </p:cNvSpPr>
            <p:nvPr/>
          </p:nvSpPr>
          <p:spPr bwMode="auto">
            <a:xfrm>
              <a:off x="3283" y="1552"/>
              <a:ext cx="6" cy="18"/>
            </a:xfrm>
            <a:prstGeom prst="line">
              <a:avLst/>
            </a:prstGeom>
            <a:noFill/>
            <a:ln w="28575">
              <a:solidFill>
                <a:srgbClr val="FF0000"/>
              </a:solidFill>
              <a:round/>
              <a:headEnd/>
              <a:tailEnd/>
            </a:ln>
          </p:spPr>
          <p:txBody>
            <a:bodyPr/>
            <a:lstStyle/>
            <a:p>
              <a:endParaRPr lang="en-GB"/>
            </a:p>
          </p:txBody>
        </p:sp>
        <p:sp>
          <p:nvSpPr>
            <p:cNvPr id="376991" name="Line 159"/>
            <p:cNvSpPr>
              <a:spLocks noChangeShapeType="1"/>
            </p:cNvSpPr>
            <p:nvPr/>
          </p:nvSpPr>
          <p:spPr bwMode="auto">
            <a:xfrm>
              <a:off x="3289" y="1570"/>
              <a:ext cx="12" cy="12"/>
            </a:xfrm>
            <a:prstGeom prst="line">
              <a:avLst/>
            </a:prstGeom>
            <a:noFill/>
            <a:ln w="28575">
              <a:solidFill>
                <a:srgbClr val="FF0000"/>
              </a:solidFill>
              <a:round/>
              <a:headEnd/>
              <a:tailEnd/>
            </a:ln>
          </p:spPr>
          <p:txBody>
            <a:bodyPr/>
            <a:lstStyle/>
            <a:p>
              <a:endParaRPr lang="en-GB"/>
            </a:p>
          </p:txBody>
        </p:sp>
        <p:sp>
          <p:nvSpPr>
            <p:cNvPr id="376992" name="Line 160"/>
            <p:cNvSpPr>
              <a:spLocks noChangeShapeType="1"/>
            </p:cNvSpPr>
            <p:nvPr/>
          </p:nvSpPr>
          <p:spPr bwMode="auto">
            <a:xfrm>
              <a:off x="3301" y="1582"/>
              <a:ext cx="12" cy="12"/>
            </a:xfrm>
            <a:prstGeom prst="line">
              <a:avLst/>
            </a:prstGeom>
            <a:noFill/>
            <a:ln w="28575">
              <a:solidFill>
                <a:srgbClr val="FF0000"/>
              </a:solidFill>
              <a:round/>
              <a:headEnd/>
              <a:tailEnd/>
            </a:ln>
          </p:spPr>
          <p:txBody>
            <a:bodyPr/>
            <a:lstStyle/>
            <a:p>
              <a:endParaRPr lang="en-GB"/>
            </a:p>
          </p:txBody>
        </p:sp>
        <p:sp>
          <p:nvSpPr>
            <p:cNvPr id="376993" name="Line 161"/>
            <p:cNvSpPr>
              <a:spLocks noChangeShapeType="1"/>
            </p:cNvSpPr>
            <p:nvPr/>
          </p:nvSpPr>
          <p:spPr bwMode="auto">
            <a:xfrm>
              <a:off x="3313" y="1594"/>
              <a:ext cx="6" cy="12"/>
            </a:xfrm>
            <a:prstGeom prst="line">
              <a:avLst/>
            </a:prstGeom>
            <a:noFill/>
            <a:ln w="28575">
              <a:solidFill>
                <a:srgbClr val="FF0000"/>
              </a:solidFill>
              <a:round/>
              <a:headEnd/>
              <a:tailEnd/>
            </a:ln>
          </p:spPr>
          <p:txBody>
            <a:bodyPr/>
            <a:lstStyle/>
            <a:p>
              <a:endParaRPr lang="en-GB"/>
            </a:p>
          </p:txBody>
        </p:sp>
        <p:sp>
          <p:nvSpPr>
            <p:cNvPr id="376994" name="Line 162"/>
            <p:cNvSpPr>
              <a:spLocks noChangeShapeType="1"/>
            </p:cNvSpPr>
            <p:nvPr/>
          </p:nvSpPr>
          <p:spPr bwMode="auto">
            <a:xfrm>
              <a:off x="3319" y="1606"/>
              <a:ext cx="13" cy="18"/>
            </a:xfrm>
            <a:prstGeom prst="line">
              <a:avLst/>
            </a:prstGeom>
            <a:noFill/>
            <a:ln w="28575">
              <a:solidFill>
                <a:srgbClr val="FF0000"/>
              </a:solidFill>
              <a:round/>
              <a:headEnd/>
              <a:tailEnd/>
            </a:ln>
          </p:spPr>
          <p:txBody>
            <a:bodyPr/>
            <a:lstStyle/>
            <a:p>
              <a:endParaRPr lang="en-GB"/>
            </a:p>
          </p:txBody>
        </p:sp>
        <p:sp>
          <p:nvSpPr>
            <p:cNvPr id="376995" name="Line 163"/>
            <p:cNvSpPr>
              <a:spLocks noChangeShapeType="1"/>
            </p:cNvSpPr>
            <p:nvPr/>
          </p:nvSpPr>
          <p:spPr bwMode="auto">
            <a:xfrm>
              <a:off x="3332" y="1624"/>
              <a:ext cx="12" cy="12"/>
            </a:xfrm>
            <a:prstGeom prst="line">
              <a:avLst/>
            </a:prstGeom>
            <a:noFill/>
            <a:ln w="28575">
              <a:solidFill>
                <a:srgbClr val="FF0000"/>
              </a:solidFill>
              <a:round/>
              <a:headEnd/>
              <a:tailEnd/>
            </a:ln>
          </p:spPr>
          <p:txBody>
            <a:bodyPr/>
            <a:lstStyle/>
            <a:p>
              <a:endParaRPr lang="en-GB"/>
            </a:p>
          </p:txBody>
        </p:sp>
        <p:sp>
          <p:nvSpPr>
            <p:cNvPr id="376996" name="Line 164"/>
            <p:cNvSpPr>
              <a:spLocks noChangeShapeType="1"/>
            </p:cNvSpPr>
            <p:nvPr/>
          </p:nvSpPr>
          <p:spPr bwMode="auto">
            <a:xfrm>
              <a:off x="3344" y="1636"/>
              <a:ext cx="6" cy="12"/>
            </a:xfrm>
            <a:prstGeom prst="line">
              <a:avLst/>
            </a:prstGeom>
            <a:noFill/>
            <a:ln w="28575">
              <a:solidFill>
                <a:srgbClr val="FF0000"/>
              </a:solidFill>
              <a:round/>
              <a:headEnd/>
              <a:tailEnd/>
            </a:ln>
          </p:spPr>
          <p:txBody>
            <a:bodyPr/>
            <a:lstStyle/>
            <a:p>
              <a:endParaRPr lang="en-GB"/>
            </a:p>
          </p:txBody>
        </p:sp>
        <p:sp>
          <p:nvSpPr>
            <p:cNvPr id="376997" name="Line 165"/>
            <p:cNvSpPr>
              <a:spLocks noChangeShapeType="1"/>
            </p:cNvSpPr>
            <p:nvPr/>
          </p:nvSpPr>
          <p:spPr bwMode="auto">
            <a:xfrm>
              <a:off x="3350" y="1648"/>
              <a:ext cx="12" cy="12"/>
            </a:xfrm>
            <a:prstGeom prst="line">
              <a:avLst/>
            </a:prstGeom>
            <a:noFill/>
            <a:ln w="28575">
              <a:solidFill>
                <a:srgbClr val="FF0000"/>
              </a:solidFill>
              <a:round/>
              <a:headEnd/>
              <a:tailEnd/>
            </a:ln>
          </p:spPr>
          <p:txBody>
            <a:bodyPr/>
            <a:lstStyle/>
            <a:p>
              <a:endParaRPr lang="en-GB"/>
            </a:p>
          </p:txBody>
        </p:sp>
        <p:sp>
          <p:nvSpPr>
            <p:cNvPr id="376998" name="Line 166"/>
            <p:cNvSpPr>
              <a:spLocks noChangeShapeType="1"/>
            </p:cNvSpPr>
            <p:nvPr/>
          </p:nvSpPr>
          <p:spPr bwMode="auto">
            <a:xfrm>
              <a:off x="3362" y="1660"/>
              <a:ext cx="12" cy="12"/>
            </a:xfrm>
            <a:prstGeom prst="line">
              <a:avLst/>
            </a:prstGeom>
            <a:noFill/>
            <a:ln w="28575">
              <a:solidFill>
                <a:srgbClr val="FF0000"/>
              </a:solidFill>
              <a:round/>
              <a:headEnd/>
              <a:tailEnd/>
            </a:ln>
          </p:spPr>
          <p:txBody>
            <a:bodyPr/>
            <a:lstStyle/>
            <a:p>
              <a:endParaRPr lang="en-GB"/>
            </a:p>
          </p:txBody>
        </p:sp>
        <p:sp>
          <p:nvSpPr>
            <p:cNvPr id="376999" name="Line 167"/>
            <p:cNvSpPr>
              <a:spLocks noChangeShapeType="1"/>
            </p:cNvSpPr>
            <p:nvPr/>
          </p:nvSpPr>
          <p:spPr bwMode="auto">
            <a:xfrm>
              <a:off x="3374" y="1672"/>
              <a:ext cx="12" cy="12"/>
            </a:xfrm>
            <a:prstGeom prst="line">
              <a:avLst/>
            </a:prstGeom>
            <a:noFill/>
            <a:ln w="28575">
              <a:solidFill>
                <a:srgbClr val="FF0000"/>
              </a:solidFill>
              <a:round/>
              <a:headEnd/>
              <a:tailEnd/>
            </a:ln>
          </p:spPr>
          <p:txBody>
            <a:bodyPr/>
            <a:lstStyle/>
            <a:p>
              <a:endParaRPr lang="en-GB"/>
            </a:p>
          </p:txBody>
        </p:sp>
        <p:sp>
          <p:nvSpPr>
            <p:cNvPr id="377000" name="Line 168"/>
            <p:cNvSpPr>
              <a:spLocks noChangeShapeType="1"/>
            </p:cNvSpPr>
            <p:nvPr/>
          </p:nvSpPr>
          <p:spPr bwMode="auto">
            <a:xfrm>
              <a:off x="3386" y="1684"/>
              <a:ext cx="6" cy="12"/>
            </a:xfrm>
            <a:prstGeom prst="line">
              <a:avLst/>
            </a:prstGeom>
            <a:noFill/>
            <a:ln w="28575">
              <a:solidFill>
                <a:srgbClr val="FF0000"/>
              </a:solidFill>
              <a:round/>
              <a:headEnd/>
              <a:tailEnd/>
            </a:ln>
          </p:spPr>
          <p:txBody>
            <a:bodyPr/>
            <a:lstStyle/>
            <a:p>
              <a:endParaRPr lang="en-GB"/>
            </a:p>
          </p:txBody>
        </p:sp>
        <p:sp>
          <p:nvSpPr>
            <p:cNvPr id="377001" name="Line 169"/>
            <p:cNvSpPr>
              <a:spLocks noChangeShapeType="1"/>
            </p:cNvSpPr>
            <p:nvPr/>
          </p:nvSpPr>
          <p:spPr bwMode="auto">
            <a:xfrm>
              <a:off x="3392" y="1696"/>
              <a:ext cx="12" cy="12"/>
            </a:xfrm>
            <a:prstGeom prst="line">
              <a:avLst/>
            </a:prstGeom>
            <a:noFill/>
            <a:ln w="28575">
              <a:solidFill>
                <a:srgbClr val="FF0000"/>
              </a:solidFill>
              <a:round/>
              <a:headEnd/>
              <a:tailEnd/>
            </a:ln>
          </p:spPr>
          <p:txBody>
            <a:bodyPr/>
            <a:lstStyle/>
            <a:p>
              <a:endParaRPr lang="en-GB"/>
            </a:p>
          </p:txBody>
        </p:sp>
        <p:sp>
          <p:nvSpPr>
            <p:cNvPr id="377002" name="Line 170"/>
            <p:cNvSpPr>
              <a:spLocks noChangeShapeType="1"/>
            </p:cNvSpPr>
            <p:nvPr/>
          </p:nvSpPr>
          <p:spPr bwMode="auto">
            <a:xfrm>
              <a:off x="3404" y="1708"/>
              <a:ext cx="13" cy="12"/>
            </a:xfrm>
            <a:prstGeom prst="line">
              <a:avLst/>
            </a:prstGeom>
            <a:noFill/>
            <a:ln w="28575">
              <a:solidFill>
                <a:srgbClr val="FF0000"/>
              </a:solidFill>
              <a:round/>
              <a:headEnd/>
              <a:tailEnd/>
            </a:ln>
          </p:spPr>
          <p:txBody>
            <a:bodyPr/>
            <a:lstStyle/>
            <a:p>
              <a:endParaRPr lang="en-GB"/>
            </a:p>
          </p:txBody>
        </p:sp>
        <p:sp>
          <p:nvSpPr>
            <p:cNvPr id="377003" name="Line 171"/>
            <p:cNvSpPr>
              <a:spLocks noChangeShapeType="1"/>
            </p:cNvSpPr>
            <p:nvPr/>
          </p:nvSpPr>
          <p:spPr bwMode="auto">
            <a:xfrm>
              <a:off x="3417" y="1720"/>
              <a:ext cx="6" cy="12"/>
            </a:xfrm>
            <a:prstGeom prst="line">
              <a:avLst/>
            </a:prstGeom>
            <a:noFill/>
            <a:ln w="28575">
              <a:solidFill>
                <a:srgbClr val="FF0000"/>
              </a:solidFill>
              <a:round/>
              <a:headEnd/>
              <a:tailEnd/>
            </a:ln>
          </p:spPr>
          <p:txBody>
            <a:bodyPr/>
            <a:lstStyle/>
            <a:p>
              <a:endParaRPr lang="en-GB"/>
            </a:p>
          </p:txBody>
        </p:sp>
        <p:sp>
          <p:nvSpPr>
            <p:cNvPr id="377004" name="Line 172"/>
            <p:cNvSpPr>
              <a:spLocks noChangeShapeType="1"/>
            </p:cNvSpPr>
            <p:nvPr/>
          </p:nvSpPr>
          <p:spPr bwMode="auto">
            <a:xfrm>
              <a:off x="3423" y="1732"/>
              <a:ext cx="12" cy="12"/>
            </a:xfrm>
            <a:prstGeom prst="line">
              <a:avLst/>
            </a:prstGeom>
            <a:noFill/>
            <a:ln w="28575">
              <a:solidFill>
                <a:srgbClr val="FF0000"/>
              </a:solidFill>
              <a:round/>
              <a:headEnd/>
              <a:tailEnd/>
            </a:ln>
          </p:spPr>
          <p:txBody>
            <a:bodyPr/>
            <a:lstStyle/>
            <a:p>
              <a:endParaRPr lang="en-GB"/>
            </a:p>
          </p:txBody>
        </p:sp>
        <p:sp>
          <p:nvSpPr>
            <p:cNvPr id="377005" name="Line 173"/>
            <p:cNvSpPr>
              <a:spLocks noChangeShapeType="1"/>
            </p:cNvSpPr>
            <p:nvPr/>
          </p:nvSpPr>
          <p:spPr bwMode="auto">
            <a:xfrm>
              <a:off x="3435" y="1744"/>
              <a:ext cx="12" cy="12"/>
            </a:xfrm>
            <a:prstGeom prst="line">
              <a:avLst/>
            </a:prstGeom>
            <a:noFill/>
            <a:ln w="28575">
              <a:solidFill>
                <a:srgbClr val="FF0000"/>
              </a:solidFill>
              <a:round/>
              <a:headEnd/>
              <a:tailEnd/>
            </a:ln>
          </p:spPr>
          <p:txBody>
            <a:bodyPr/>
            <a:lstStyle/>
            <a:p>
              <a:endParaRPr lang="en-GB"/>
            </a:p>
          </p:txBody>
        </p:sp>
        <p:sp>
          <p:nvSpPr>
            <p:cNvPr id="377006" name="Line 174"/>
            <p:cNvSpPr>
              <a:spLocks noChangeShapeType="1"/>
            </p:cNvSpPr>
            <p:nvPr/>
          </p:nvSpPr>
          <p:spPr bwMode="auto">
            <a:xfrm>
              <a:off x="3447" y="1756"/>
              <a:ext cx="6" cy="12"/>
            </a:xfrm>
            <a:prstGeom prst="line">
              <a:avLst/>
            </a:prstGeom>
            <a:noFill/>
            <a:ln w="28575">
              <a:solidFill>
                <a:srgbClr val="FF0000"/>
              </a:solidFill>
              <a:round/>
              <a:headEnd/>
              <a:tailEnd/>
            </a:ln>
          </p:spPr>
          <p:txBody>
            <a:bodyPr/>
            <a:lstStyle/>
            <a:p>
              <a:endParaRPr lang="en-GB"/>
            </a:p>
          </p:txBody>
        </p:sp>
        <p:sp>
          <p:nvSpPr>
            <p:cNvPr id="377007" name="Line 175"/>
            <p:cNvSpPr>
              <a:spLocks noChangeShapeType="1"/>
            </p:cNvSpPr>
            <p:nvPr/>
          </p:nvSpPr>
          <p:spPr bwMode="auto">
            <a:xfrm>
              <a:off x="3453" y="1768"/>
              <a:ext cx="12" cy="12"/>
            </a:xfrm>
            <a:prstGeom prst="line">
              <a:avLst/>
            </a:prstGeom>
            <a:noFill/>
            <a:ln w="28575">
              <a:solidFill>
                <a:srgbClr val="FF0000"/>
              </a:solidFill>
              <a:round/>
              <a:headEnd/>
              <a:tailEnd/>
            </a:ln>
          </p:spPr>
          <p:txBody>
            <a:bodyPr/>
            <a:lstStyle/>
            <a:p>
              <a:endParaRPr lang="en-GB"/>
            </a:p>
          </p:txBody>
        </p:sp>
        <p:sp>
          <p:nvSpPr>
            <p:cNvPr id="377008" name="Line 176"/>
            <p:cNvSpPr>
              <a:spLocks noChangeShapeType="1"/>
            </p:cNvSpPr>
            <p:nvPr/>
          </p:nvSpPr>
          <p:spPr bwMode="auto">
            <a:xfrm>
              <a:off x="3465" y="1780"/>
              <a:ext cx="12" cy="6"/>
            </a:xfrm>
            <a:prstGeom prst="line">
              <a:avLst/>
            </a:prstGeom>
            <a:noFill/>
            <a:ln w="28575">
              <a:solidFill>
                <a:srgbClr val="FF0000"/>
              </a:solidFill>
              <a:round/>
              <a:headEnd/>
              <a:tailEnd/>
            </a:ln>
          </p:spPr>
          <p:txBody>
            <a:bodyPr/>
            <a:lstStyle/>
            <a:p>
              <a:endParaRPr lang="en-GB"/>
            </a:p>
          </p:txBody>
        </p:sp>
        <p:sp>
          <p:nvSpPr>
            <p:cNvPr id="377009" name="Line 177"/>
            <p:cNvSpPr>
              <a:spLocks noChangeShapeType="1"/>
            </p:cNvSpPr>
            <p:nvPr/>
          </p:nvSpPr>
          <p:spPr bwMode="auto">
            <a:xfrm>
              <a:off x="3477" y="1786"/>
              <a:ext cx="6" cy="12"/>
            </a:xfrm>
            <a:prstGeom prst="line">
              <a:avLst/>
            </a:prstGeom>
            <a:noFill/>
            <a:ln w="28575">
              <a:solidFill>
                <a:srgbClr val="FF0000"/>
              </a:solidFill>
              <a:round/>
              <a:headEnd/>
              <a:tailEnd/>
            </a:ln>
          </p:spPr>
          <p:txBody>
            <a:bodyPr/>
            <a:lstStyle/>
            <a:p>
              <a:endParaRPr lang="en-GB"/>
            </a:p>
          </p:txBody>
        </p:sp>
        <p:sp>
          <p:nvSpPr>
            <p:cNvPr id="377010" name="Line 178"/>
            <p:cNvSpPr>
              <a:spLocks noChangeShapeType="1"/>
            </p:cNvSpPr>
            <p:nvPr/>
          </p:nvSpPr>
          <p:spPr bwMode="auto">
            <a:xfrm>
              <a:off x="3483" y="1798"/>
              <a:ext cx="13" cy="12"/>
            </a:xfrm>
            <a:prstGeom prst="line">
              <a:avLst/>
            </a:prstGeom>
            <a:noFill/>
            <a:ln w="28575">
              <a:solidFill>
                <a:srgbClr val="FF0000"/>
              </a:solidFill>
              <a:round/>
              <a:headEnd/>
              <a:tailEnd/>
            </a:ln>
          </p:spPr>
          <p:txBody>
            <a:bodyPr/>
            <a:lstStyle/>
            <a:p>
              <a:endParaRPr lang="en-GB"/>
            </a:p>
          </p:txBody>
        </p:sp>
        <p:sp>
          <p:nvSpPr>
            <p:cNvPr id="377011" name="Line 179"/>
            <p:cNvSpPr>
              <a:spLocks noChangeShapeType="1"/>
            </p:cNvSpPr>
            <p:nvPr/>
          </p:nvSpPr>
          <p:spPr bwMode="auto">
            <a:xfrm>
              <a:off x="3496" y="1810"/>
              <a:ext cx="12" cy="6"/>
            </a:xfrm>
            <a:prstGeom prst="line">
              <a:avLst/>
            </a:prstGeom>
            <a:noFill/>
            <a:ln w="28575">
              <a:solidFill>
                <a:srgbClr val="FF0000"/>
              </a:solidFill>
              <a:round/>
              <a:headEnd/>
              <a:tailEnd/>
            </a:ln>
          </p:spPr>
          <p:txBody>
            <a:bodyPr/>
            <a:lstStyle/>
            <a:p>
              <a:endParaRPr lang="en-GB"/>
            </a:p>
          </p:txBody>
        </p:sp>
        <p:sp>
          <p:nvSpPr>
            <p:cNvPr id="377012" name="Line 180"/>
            <p:cNvSpPr>
              <a:spLocks noChangeShapeType="1"/>
            </p:cNvSpPr>
            <p:nvPr/>
          </p:nvSpPr>
          <p:spPr bwMode="auto">
            <a:xfrm>
              <a:off x="3508" y="1816"/>
              <a:ext cx="6" cy="11"/>
            </a:xfrm>
            <a:prstGeom prst="line">
              <a:avLst/>
            </a:prstGeom>
            <a:noFill/>
            <a:ln w="28575">
              <a:solidFill>
                <a:srgbClr val="FF0000"/>
              </a:solidFill>
              <a:round/>
              <a:headEnd/>
              <a:tailEnd/>
            </a:ln>
          </p:spPr>
          <p:txBody>
            <a:bodyPr/>
            <a:lstStyle/>
            <a:p>
              <a:endParaRPr lang="en-GB"/>
            </a:p>
          </p:txBody>
        </p:sp>
        <p:sp>
          <p:nvSpPr>
            <p:cNvPr id="377013" name="Line 181"/>
            <p:cNvSpPr>
              <a:spLocks noChangeShapeType="1"/>
            </p:cNvSpPr>
            <p:nvPr/>
          </p:nvSpPr>
          <p:spPr bwMode="auto">
            <a:xfrm>
              <a:off x="3514" y="1827"/>
              <a:ext cx="12" cy="6"/>
            </a:xfrm>
            <a:prstGeom prst="line">
              <a:avLst/>
            </a:prstGeom>
            <a:noFill/>
            <a:ln w="28575">
              <a:solidFill>
                <a:srgbClr val="FF0000"/>
              </a:solidFill>
              <a:round/>
              <a:headEnd/>
              <a:tailEnd/>
            </a:ln>
          </p:spPr>
          <p:txBody>
            <a:bodyPr/>
            <a:lstStyle/>
            <a:p>
              <a:endParaRPr lang="en-GB"/>
            </a:p>
          </p:txBody>
        </p:sp>
        <p:sp>
          <p:nvSpPr>
            <p:cNvPr id="377014" name="Line 182"/>
            <p:cNvSpPr>
              <a:spLocks noChangeShapeType="1"/>
            </p:cNvSpPr>
            <p:nvPr/>
          </p:nvSpPr>
          <p:spPr bwMode="auto">
            <a:xfrm>
              <a:off x="3526" y="1833"/>
              <a:ext cx="12" cy="12"/>
            </a:xfrm>
            <a:prstGeom prst="line">
              <a:avLst/>
            </a:prstGeom>
            <a:noFill/>
            <a:ln w="28575">
              <a:solidFill>
                <a:srgbClr val="FF0000"/>
              </a:solidFill>
              <a:round/>
              <a:headEnd/>
              <a:tailEnd/>
            </a:ln>
          </p:spPr>
          <p:txBody>
            <a:bodyPr/>
            <a:lstStyle/>
            <a:p>
              <a:endParaRPr lang="en-GB"/>
            </a:p>
          </p:txBody>
        </p:sp>
        <p:sp>
          <p:nvSpPr>
            <p:cNvPr id="377015" name="Line 183"/>
            <p:cNvSpPr>
              <a:spLocks noChangeShapeType="1"/>
            </p:cNvSpPr>
            <p:nvPr/>
          </p:nvSpPr>
          <p:spPr bwMode="auto">
            <a:xfrm>
              <a:off x="3538" y="1845"/>
              <a:ext cx="6" cy="6"/>
            </a:xfrm>
            <a:prstGeom prst="line">
              <a:avLst/>
            </a:prstGeom>
            <a:noFill/>
            <a:ln w="28575">
              <a:solidFill>
                <a:srgbClr val="FF0000"/>
              </a:solidFill>
              <a:round/>
              <a:headEnd/>
              <a:tailEnd/>
            </a:ln>
          </p:spPr>
          <p:txBody>
            <a:bodyPr/>
            <a:lstStyle/>
            <a:p>
              <a:endParaRPr lang="en-GB"/>
            </a:p>
          </p:txBody>
        </p:sp>
        <p:sp>
          <p:nvSpPr>
            <p:cNvPr id="377016" name="Line 184"/>
            <p:cNvSpPr>
              <a:spLocks noChangeShapeType="1"/>
            </p:cNvSpPr>
            <p:nvPr/>
          </p:nvSpPr>
          <p:spPr bwMode="auto">
            <a:xfrm>
              <a:off x="3544" y="1851"/>
              <a:ext cx="12" cy="12"/>
            </a:xfrm>
            <a:prstGeom prst="line">
              <a:avLst/>
            </a:prstGeom>
            <a:noFill/>
            <a:ln w="28575">
              <a:solidFill>
                <a:srgbClr val="FF0000"/>
              </a:solidFill>
              <a:round/>
              <a:headEnd/>
              <a:tailEnd/>
            </a:ln>
          </p:spPr>
          <p:txBody>
            <a:bodyPr/>
            <a:lstStyle/>
            <a:p>
              <a:endParaRPr lang="en-GB"/>
            </a:p>
          </p:txBody>
        </p:sp>
        <p:sp>
          <p:nvSpPr>
            <p:cNvPr id="377017" name="Line 185"/>
            <p:cNvSpPr>
              <a:spLocks noChangeShapeType="1"/>
            </p:cNvSpPr>
            <p:nvPr/>
          </p:nvSpPr>
          <p:spPr bwMode="auto">
            <a:xfrm>
              <a:off x="3556" y="1863"/>
              <a:ext cx="12" cy="6"/>
            </a:xfrm>
            <a:prstGeom prst="line">
              <a:avLst/>
            </a:prstGeom>
            <a:noFill/>
            <a:ln w="28575">
              <a:solidFill>
                <a:srgbClr val="FF0000"/>
              </a:solidFill>
              <a:round/>
              <a:headEnd/>
              <a:tailEnd/>
            </a:ln>
          </p:spPr>
          <p:txBody>
            <a:bodyPr/>
            <a:lstStyle/>
            <a:p>
              <a:endParaRPr lang="en-GB"/>
            </a:p>
          </p:txBody>
        </p:sp>
        <p:sp>
          <p:nvSpPr>
            <p:cNvPr id="377018" name="Line 186"/>
            <p:cNvSpPr>
              <a:spLocks noChangeShapeType="1"/>
            </p:cNvSpPr>
            <p:nvPr/>
          </p:nvSpPr>
          <p:spPr bwMode="auto">
            <a:xfrm>
              <a:off x="3568" y="1869"/>
              <a:ext cx="6" cy="6"/>
            </a:xfrm>
            <a:prstGeom prst="line">
              <a:avLst/>
            </a:prstGeom>
            <a:noFill/>
            <a:ln w="28575">
              <a:solidFill>
                <a:srgbClr val="FF0000"/>
              </a:solidFill>
              <a:round/>
              <a:headEnd/>
              <a:tailEnd/>
            </a:ln>
          </p:spPr>
          <p:txBody>
            <a:bodyPr/>
            <a:lstStyle/>
            <a:p>
              <a:endParaRPr lang="en-GB"/>
            </a:p>
          </p:txBody>
        </p:sp>
        <p:sp>
          <p:nvSpPr>
            <p:cNvPr id="377019" name="Line 187"/>
            <p:cNvSpPr>
              <a:spLocks noChangeShapeType="1"/>
            </p:cNvSpPr>
            <p:nvPr/>
          </p:nvSpPr>
          <p:spPr bwMode="auto">
            <a:xfrm>
              <a:off x="3574" y="1875"/>
              <a:ext cx="13" cy="12"/>
            </a:xfrm>
            <a:prstGeom prst="line">
              <a:avLst/>
            </a:prstGeom>
            <a:noFill/>
            <a:ln w="28575">
              <a:solidFill>
                <a:srgbClr val="FF0000"/>
              </a:solidFill>
              <a:round/>
              <a:headEnd/>
              <a:tailEnd/>
            </a:ln>
          </p:spPr>
          <p:txBody>
            <a:bodyPr/>
            <a:lstStyle/>
            <a:p>
              <a:endParaRPr lang="en-GB"/>
            </a:p>
          </p:txBody>
        </p:sp>
        <p:sp>
          <p:nvSpPr>
            <p:cNvPr id="377020" name="Line 188"/>
            <p:cNvSpPr>
              <a:spLocks noChangeShapeType="1"/>
            </p:cNvSpPr>
            <p:nvPr/>
          </p:nvSpPr>
          <p:spPr bwMode="auto">
            <a:xfrm>
              <a:off x="3587" y="1887"/>
              <a:ext cx="12" cy="6"/>
            </a:xfrm>
            <a:prstGeom prst="line">
              <a:avLst/>
            </a:prstGeom>
            <a:noFill/>
            <a:ln w="28575">
              <a:solidFill>
                <a:srgbClr val="FF0000"/>
              </a:solidFill>
              <a:round/>
              <a:headEnd/>
              <a:tailEnd/>
            </a:ln>
          </p:spPr>
          <p:txBody>
            <a:bodyPr/>
            <a:lstStyle/>
            <a:p>
              <a:endParaRPr lang="en-GB"/>
            </a:p>
          </p:txBody>
        </p:sp>
        <p:sp>
          <p:nvSpPr>
            <p:cNvPr id="377021" name="Line 189"/>
            <p:cNvSpPr>
              <a:spLocks noChangeShapeType="1"/>
            </p:cNvSpPr>
            <p:nvPr/>
          </p:nvSpPr>
          <p:spPr bwMode="auto">
            <a:xfrm>
              <a:off x="3599" y="1893"/>
              <a:ext cx="6" cy="6"/>
            </a:xfrm>
            <a:prstGeom prst="line">
              <a:avLst/>
            </a:prstGeom>
            <a:noFill/>
            <a:ln w="28575">
              <a:solidFill>
                <a:srgbClr val="FF0000"/>
              </a:solidFill>
              <a:round/>
              <a:headEnd/>
              <a:tailEnd/>
            </a:ln>
          </p:spPr>
          <p:txBody>
            <a:bodyPr/>
            <a:lstStyle/>
            <a:p>
              <a:endParaRPr lang="en-GB"/>
            </a:p>
          </p:txBody>
        </p:sp>
        <p:sp>
          <p:nvSpPr>
            <p:cNvPr id="377022" name="Line 190"/>
            <p:cNvSpPr>
              <a:spLocks noChangeShapeType="1"/>
            </p:cNvSpPr>
            <p:nvPr/>
          </p:nvSpPr>
          <p:spPr bwMode="auto">
            <a:xfrm>
              <a:off x="3605" y="1899"/>
              <a:ext cx="12" cy="6"/>
            </a:xfrm>
            <a:prstGeom prst="line">
              <a:avLst/>
            </a:prstGeom>
            <a:noFill/>
            <a:ln w="28575">
              <a:solidFill>
                <a:srgbClr val="FF0000"/>
              </a:solidFill>
              <a:round/>
              <a:headEnd/>
              <a:tailEnd/>
            </a:ln>
          </p:spPr>
          <p:txBody>
            <a:bodyPr/>
            <a:lstStyle/>
            <a:p>
              <a:endParaRPr lang="en-GB"/>
            </a:p>
          </p:txBody>
        </p:sp>
        <p:sp>
          <p:nvSpPr>
            <p:cNvPr id="377023" name="Line 191"/>
            <p:cNvSpPr>
              <a:spLocks noChangeShapeType="1"/>
            </p:cNvSpPr>
            <p:nvPr/>
          </p:nvSpPr>
          <p:spPr bwMode="auto">
            <a:xfrm>
              <a:off x="3617" y="1905"/>
              <a:ext cx="12" cy="6"/>
            </a:xfrm>
            <a:prstGeom prst="line">
              <a:avLst/>
            </a:prstGeom>
            <a:noFill/>
            <a:ln w="28575">
              <a:solidFill>
                <a:srgbClr val="FF0000"/>
              </a:solidFill>
              <a:round/>
              <a:headEnd/>
              <a:tailEnd/>
            </a:ln>
          </p:spPr>
          <p:txBody>
            <a:bodyPr/>
            <a:lstStyle/>
            <a:p>
              <a:endParaRPr lang="en-GB"/>
            </a:p>
          </p:txBody>
        </p:sp>
        <p:sp>
          <p:nvSpPr>
            <p:cNvPr id="377024" name="Line 192"/>
            <p:cNvSpPr>
              <a:spLocks noChangeShapeType="1"/>
            </p:cNvSpPr>
            <p:nvPr/>
          </p:nvSpPr>
          <p:spPr bwMode="auto">
            <a:xfrm>
              <a:off x="3629" y="1911"/>
              <a:ext cx="6" cy="6"/>
            </a:xfrm>
            <a:prstGeom prst="line">
              <a:avLst/>
            </a:prstGeom>
            <a:noFill/>
            <a:ln w="28575">
              <a:solidFill>
                <a:srgbClr val="FF0000"/>
              </a:solidFill>
              <a:round/>
              <a:headEnd/>
              <a:tailEnd/>
            </a:ln>
          </p:spPr>
          <p:txBody>
            <a:bodyPr/>
            <a:lstStyle/>
            <a:p>
              <a:endParaRPr lang="en-GB"/>
            </a:p>
          </p:txBody>
        </p:sp>
        <p:sp>
          <p:nvSpPr>
            <p:cNvPr id="377025" name="Line 193"/>
            <p:cNvSpPr>
              <a:spLocks noChangeShapeType="1"/>
            </p:cNvSpPr>
            <p:nvPr/>
          </p:nvSpPr>
          <p:spPr bwMode="auto">
            <a:xfrm>
              <a:off x="3635" y="1917"/>
              <a:ext cx="12" cy="6"/>
            </a:xfrm>
            <a:prstGeom prst="line">
              <a:avLst/>
            </a:prstGeom>
            <a:noFill/>
            <a:ln w="28575">
              <a:solidFill>
                <a:srgbClr val="FF0000"/>
              </a:solidFill>
              <a:round/>
              <a:headEnd/>
              <a:tailEnd/>
            </a:ln>
          </p:spPr>
          <p:txBody>
            <a:bodyPr/>
            <a:lstStyle/>
            <a:p>
              <a:endParaRPr lang="en-GB"/>
            </a:p>
          </p:txBody>
        </p:sp>
        <p:sp>
          <p:nvSpPr>
            <p:cNvPr id="377026" name="Line 194"/>
            <p:cNvSpPr>
              <a:spLocks noChangeShapeType="1"/>
            </p:cNvSpPr>
            <p:nvPr/>
          </p:nvSpPr>
          <p:spPr bwMode="auto">
            <a:xfrm>
              <a:off x="3647" y="1923"/>
              <a:ext cx="12" cy="6"/>
            </a:xfrm>
            <a:prstGeom prst="line">
              <a:avLst/>
            </a:prstGeom>
            <a:noFill/>
            <a:ln w="28575">
              <a:solidFill>
                <a:srgbClr val="FF0000"/>
              </a:solidFill>
              <a:round/>
              <a:headEnd/>
              <a:tailEnd/>
            </a:ln>
          </p:spPr>
          <p:txBody>
            <a:bodyPr/>
            <a:lstStyle/>
            <a:p>
              <a:endParaRPr lang="en-GB"/>
            </a:p>
          </p:txBody>
        </p:sp>
        <p:sp>
          <p:nvSpPr>
            <p:cNvPr id="377027" name="Line 195"/>
            <p:cNvSpPr>
              <a:spLocks noChangeShapeType="1"/>
            </p:cNvSpPr>
            <p:nvPr/>
          </p:nvSpPr>
          <p:spPr bwMode="auto">
            <a:xfrm>
              <a:off x="3659" y="1929"/>
              <a:ext cx="7" cy="6"/>
            </a:xfrm>
            <a:prstGeom prst="line">
              <a:avLst/>
            </a:prstGeom>
            <a:noFill/>
            <a:ln w="28575">
              <a:solidFill>
                <a:srgbClr val="FF0000"/>
              </a:solidFill>
              <a:round/>
              <a:headEnd/>
              <a:tailEnd/>
            </a:ln>
          </p:spPr>
          <p:txBody>
            <a:bodyPr/>
            <a:lstStyle/>
            <a:p>
              <a:endParaRPr lang="en-GB"/>
            </a:p>
          </p:txBody>
        </p:sp>
        <p:sp>
          <p:nvSpPr>
            <p:cNvPr id="377028" name="Line 196"/>
            <p:cNvSpPr>
              <a:spLocks noChangeShapeType="1"/>
            </p:cNvSpPr>
            <p:nvPr/>
          </p:nvSpPr>
          <p:spPr bwMode="auto">
            <a:xfrm>
              <a:off x="3666" y="1935"/>
              <a:ext cx="12" cy="6"/>
            </a:xfrm>
            <a:prstGeom prst="line">
              <a:avLst/>
            </a:prstGeom>
            <a:noFill/>
            <a:ln w="28575">
              <a:solidFill>
                <a:srgbClr val="FF0000"/>
              </a:solidFill>
              <a:round/>
              <a:headEnd/>
              <a:tailEnd/>
            </a:ln>
          </p:spPr>
          <p:txBody>
            <a:bodyPr/>
            <a:lstStyle/>
            <a:p>
              <a:endParaRPr lang="en-GB"/>
            </a:p>
          </p:txBody>
        </p:sp>
        <p:sp>
          <p:nvSpPr>
            <p:cNvPr id="377029" name="Line 197"/>
            <p:cNvSpPr>
              <a:spLocks noChangeShapeType="1"/>
            </p:cNvSpPr>
            <p:nvPr/>
          </p:nvSpPr>
          <p:spPr bwMode="auto">
            <a:xfrm>
              <a:off x="3678" y="1941"/>
              <a:ext cx="12" cy="6"/>
            </a:xfrm>
            <a:prstGeom prst="line">
              <a:avLst/>
            </a:prstGeom>
            <a:noFill/>
            <a:ln w="28575">
              <a:solidFill>
                <a:srgbClr val="FF0000"/>
              </a:solidFill>
              <a:round/>
              <a:headEnd/>
              <a:tailEnd/>
            </a:ln>
          </p:spPr>
          <p:txBody>
            <a:bodyPr/>
            <a:lstStyle/>
            <a:p>
              <a:endParaRPr lang="en-GB"/>
            </a:p>
          </p:txBody>
        </p:sp>
        <p:sp>
          <p:nvSpPr>
            <p:cNvPr id="377030" name="Line 198"/>
            <p:cNvSpPr>
              <a:spLocks noChangeShapeType="1"/>
            </p:cNvSpPr>
            <p:nvPr/>
          </p:nvSpPr>
          <p:spPr bwMode="auto">
            <a:xfrm>
              <a:off x="3690" y="1947"/>
              <a:ext cx="6" cy="6"/>
            </a:xfrm>
            <a:prstGeom prst="line">
              <a:avLst/>
            </a:prstGeom>
            <a:noFill/>
            <a:ln w="28575">
              <a:solidFill>
                <a:srgbClr val="FF0000"/>
              </a:solidFill>
              <a:round/>
              <a:headEnd/>
              <a:tailEnd/>
            </a:ln>
          </p:spPr>
          <p:txBody>
            <a:bodyPr/>
            <a:lstStyle/>
            <a:p>
              <a:endParaRPr lang="en-GB"/>
            </a:p>
          </p:txBody>
        </p:sp>
        <p:sp>
          <p:nvSpPr>
            <p:cNvPr id="377031" name="Line 199"/>
            <p:cNvSpPr>
              <a:spLocks noChangeShapeType="1"/>
            </p:cNvSpPr>
            <p:nvPr/>
          </p:nvSpPr>
          <p:spPr bwMode="auto">
            <a:xfrm>
              <a:off x="3696" y="1953"/>
              <a:ext cx="12" cy="6"/>
            </a:xfrm>
            <a:prstGeom prst="line">
              <a:avLst/>
            </a:prstGeom>
            <a:noFill/>
            <a:ln w="28575">
              <a:solidFill>
                <a:srgbClr val="FF0000"/>
              </a:solidFill>
              <a:round/>
              <a:headEnd/>
              <a:tailEnd/>
            </a:ln>
          </p:spPr>
          <p:txBody>
            <a:bodyPr/>
            <a:lstStyle/>
            <a:p>
              <a:endParaRPr lang="en-GB"/>
            </a:p>
          </p:txBody>
        </p:sp>
        <p:sp>
          <p:nvSpPr>
            <p:cNvPr id="377032" name="Line 200"/>
            <p:cNvSpPr>
              <a:spLocks noChangeShapeType="1"/>
            </p:cNvSpPr>
            <p:nvPr/>
          </p:nvSpPr>
          <p:spPr bwMode="auto">
            <a:xfrm>
              <a:off x="3708" y="1959"/>
              <a:ext cx="12" cy="6"/>
            </a:xfrm>
            <a:prstGeom prst="line">
              <a:avLst/>
            </a:prstGeom>
            <a:noFill/>
            <a:ln w="28575">
              <a:solidFill>
                <a:srgbClr val="FF0000"/>
              </a:solidFill>
              <a:round/>
              <a:headEnd/>
              <a:tailEnd/>
            </a:ln>
          </p:spPr>
          <p:txBody>
            <a:bodyPr/>
            <a:lstStyle/>
            <a:p>
              <a:endParaRPr lang="en-GB"/>
            </a:p>
          </p:txBody>
        </p:sp>
        <p:sp>
          <p:nvSpPr>
            <p:cNvPr id="377033" name="Line 201"/>
            <p:cNvSpPr>
              <a:spLocks noChangeShapeType="1"/>
            </p:cNvSpPr>
            <p:nvPr/>
          </p:nvSpPr>
          <p:spPr bwMode="auto">
            <a:xfrm>
              <a:off x="3720" y="1965"/>
              <a:ext cx="6" cy="6"/>
            </a:xfrm>
            <a:prstGeom prst="line">
              <a:avLst/>
            </a:prstGeom>
            <a:noFill/>
            <a:ln w="28575">
              <a:solidFill>
                <a:srgbClr val="FF0000"/>
              </a:solidFill>
              <a:round/>
              <a:headEnd/>
              <a:tailEnd/>
            </a:ln>
          </p:spPr>
          <p:txBody>
            <a:bodyPr/>
            <a:lstStyle/>
            <a:p>
              <a:endParaRPr lang="en-GB"/>
            </a:p>
          </p:txBody>
        </p:sp>
        <p:sp>
          <p:nvSpPr>
            <p:cNvPr id="377034" name="Line 202"/>
            <p:cNvSpPr>
              <a:spLocks noChangeShapeType="1"/>
            </p:cNvSpPr>
            <p:nvPr/>
          </p:nvSpPr>
          <p:spPr bwMode="auto">
            <a:xfrm>
              <a:off x="3726" y="1971"/>
              <a:ext cx="12" cy="1"/>
            </a:xfrm>
            <a:prstGeom prst="line">
              <a:avLst/>
            </a:prstGeom>
            <a:noFill/>
            <a:ln w="28575">
              <a:solidFill>
                <a:srgbClr val="FF0000"/>
              </a:solidFill>
              <a:round/>
              <a:headEnd/>
              <a:tailEnd/>
            </a:ln>
          </p:spPr>
          <p:txBody>
            <a:bodyPr/>
            <a:lstStyle/>
            <a:p>
              <a:endParaRPr lang="en-GB"/>
            </a:p>
          </p:txBody>
        </p:sp>
        <p:sp>
          <p:nvSpPr>
            <p:cNvPr id="377035" name="Line 203"/>
            <p:cNvSpPr>
              <a:spLocks noChangeShapeType="1"/>
            </p:cNvSpPr>
            <p:nvPr/>
          </p:nvSpPr>
          <p:spPr bwMode="auto">
            <a:xfrm>
              <a:off x="3738" y="1971"/>
              <a:ext cx="13" cy="6"/>
            </a:xfrm>
            <a:prstGeom prst="line">
              <a:avLst/>
            </a:prstGeom>
            <a:noFill/>
            <a:ln w="28575">
              <a:solidFill>
                <a:srgbClr val="FF0000"/>
              </a:solidFill>
              <a:round/>
              <a:headEnd/>
              <a:tailEnd/>
            </a:ln>
          </p:spPr>
          <p:txBody>
            <a:bodyPr/>
            <a:lstStyle/>
            <a:p>
              <a:endParaRPr lang="en-GB"/>
            </a:p>
          </p:txBody>
        </p:sp>
        <p:sp>
          <p:nvSpPr>
            <p:cNvPr id="377036" name="Line 204"/>
            <p:cNvSpPr>
              <a:spLocks noChangeShapeType="1"/>
            </p:cNvSpPr>
            <p:nvPr/>
          </p:nvSpPr>
          <p:spPr bwMode="auto">
            <a:xfrm>
              <a:off x="3751" y="1977"/>
              <a:ext cx="6" cy="6"/>
            </a:xfrm>
            <a:prstGeom prst="line">
              <a:avLst/>
            </a:prstGeom>
            <a:noFill/>
            <a:ln w="28575">
              <a:solidFill>
                <a:srgbClr val="FF0000"/>
              </a:solidFill>
              <a:round/>
              <a:headEnd/>
              <a:tailEnd/>
            </a:ln>
          </p:spPr>
          <p:txBody>
            <a:bodyPr/>
            <a:lstStyle/>
            <a:p>
              <a:endParaRPr lang="en-GB"/>
            </a:p>
          </p:txBody>
        </p:sp>
        <p:sp>
          <p:nvSpPr>
            <p:cNvPr id="377037" name="Line 205"/>
            <p:cNvSpPr>
              <a:spLocks noChangeShapeType="1"/>
            </p:cNvSpPr>
            <p:nvPr/>
          </p:nvSpPr>
          <p:spPr bwMode="auto">
            <a:xfrm>
              <a:off x="3757" y="1983"/>
              <a:ext cx="12" cy="1"/>
            </a:xfrm>
            <a:prstGeom prst="line">
              <a:avLst/>
            </a:prstGeom>
            <a:noFill/>
            <a:ln w="28575">
              <a:solidFill>
                <a:srgbClr val="FF0000"/>
              </a:solidFill>
              <a:round/>
              <a:headEnd/>
              <a:tailEnd/>
            </a:ln>
          </p:spPr>
          <p:txBody>
            <a:bodyPr/>
            <a:lstStyle/>
            <a:p>
              <a:endParaRPr lang="en-GB"/>
            </a:p>
          </p:txBody>
        </p:sp>
        <p:sp>
          <p:nvSpPr>
            <p:cNvPr id="377038" name="Line 206"/>
            <p:cNvSpPr>
              <a:spLocks noChangeShapeType="1"/>
            </p:cNvSpPr>
            <p:nvPr/>
          </p:nvSpPr>
          <p:spPr bwMode="auto">
            <a:xfrm>
              <a:off x="3769" y="1983"/>
              <a:ext cx="12" cy="6"/>
            </a:xfrm>
            <a:prstGeom prst="line">
              <a:avLst/>
            </a:prstGeom>
            <a:noFill/>
            <a:ln w="28575">
              <a:solidFill>
                <a:srgbClr val="FF0000"/>
              </a:solidFill>
              <a:round/>
              <a:headEnd/>
              <a:tailEnd/>
            </a:ln>
          </p:spPr>
          <p:txBody>
            <a:bodyPr/>
            <a:lstStyle/>
            <a:p>
              <a:endParaRPr lang="en-GB"/>
            </a:p>
          </p:txBody>
        </p:sp>
        <p:sp>
          <p:nvSpPr>
            <p:cNvPr id="377039" name="Line 207"/>
            <p:cNvSpPr>
              <a:spLocks noChangeShapeType="1"/>
            </p:cNvSpPr>
            <p:nvPr/>
          </p:nvSpPr>
          <p:spPr bwMode="auto">
            <a:xfrm>
              <a:off x="3781" y="1989"/>
              <a:ext cx="6" cy="6"/>
            </a:xfrm>
            <a:prstGeom prst="line">
              <a:avLst/>
            </a:prstGeom>
            <a:noFill/>
            <a:ln w="28575">
              <a:solidFill>
                <a:srgbClr val="FF0000"/>
              </a:solidFill>
              <a:round/>
              <a:headEnd/>
              <a:tailEnd/>
            </a:ln>
          </p:spPr>
          <p:txBody>
            <a:bodyPr/>
            <a:lstStyle/>
            <a:p>
              <a:endParaRPr lang="en-GB"/>
            </a:p>
          </p:txBody>
        </p:sp>
        <p:sp>
          <p:nvSpPr>
            <p:cNvPr id="377040" name="Line 208"/>
            <p:cNvSpPr>
              <a:spLocks noChangeShapeType="1"/>
            </p:cNvSpPr>
            <p:nvPr/>
          </p:nvSpPr>
          <p:spPr bwMode="auto">
            <a:xfrm>
              <a:off x="3787" y="1995"/>
              <a:ext cx="12" cy="1"/>
            </a:xfrm>
            <a:prstGeom prst="line">
              <a:avLst/>
            </a:prstGeom>
            <a:noFill/>
            <a:ln w="28575">
              <a:solidFill>
                <a:srgbClr val="FF0000"/>
              </a:solidFill>
              <a:round/>
              <a:headEnd/>
              <a:tailEnd/>
            </a:ln>
          </p:spPr>
          <p:txBody>
            <a:bodyPr/>
            <a:lstStyle/>
            <a:p>
              <a:endParaRPr lang="en-GB"/>
            </a:p>
          </p:txBody>
        </p:sp>
        <p:sp>
          <p:nvSpPr>
            <p:cNvPr id="377041" name="Line 209"/>
            <p:cNvSpPr>
              <a:spLocks noChangeShapeType="1"/>
            </p:cNvSpPr>
            <p:nvPr/>
          </p:nvSpPr>
          <p:spPr bwMode="auto">
            <a:xfrm>
              <a:off x="3799" y="1995"/>
              <a:ext cx="12" cy="6"/>
            </a:xfrm>
            <a:prstGeom prst="line">
              <a:avLst/>
            </a:prstGeom>
            <a:noFill/>
            <a:ln w="28575">
              <a:solidFill>
                <a:srgbClr val="FF0000"/>
              </a:solidFill>
              <a:round/>
              <a:headEnd/>
              <a:tailEnd/>
            </a:ln>
          </p:spPr>
          <p:txBody>
            <a:bodyPr/>
            <a:lstStyle/>
            <a:p>
              <a:endParaRPr lang="en-GB"/>
            </a:p>
          </p:txBody>
        </p:sp>
        <p:sp>
          <p:nvSpPr>
            <p:cNvPr id="377042" name="Line 210"/>
            <p:cNvSpPr>
              <a:spLocks noChangeShapeType="1"/>
            </p:cNvSpPr>
            <p:nvPr/>
          </p:nvSpPr>
          <p:spPr bwMode="auto">
            <a:xfrm>
              <a:off x="3811" y="2001"/>
              <a:ext cx="6" cy="1"/>
            </a:xfrm>
            <a:prstGeom prst="line">
              <a:avLst/>
            </a:prstGeom>
            <a:noFill/>
            <a:ln w="28575">
              <a:solidFill>
                <a:srgbClr val="FF0000"/>
              </a:solidFill>
              <a:round/>
              <a:headEnd/>
              <a:tailEnd/>
            </a:ln>
          </p:spPr>
          <p:txBody>
            <a:bodyPr/>
            <a:lstStyle/>
            <a:p>
              <a:endParaRPr lang="en-GB"/>
            </a:p>
          </p:txBody>
        </p:sp>
        <p:sp>
          <p:nvSpPr>
            <p:cNvPr id="377043" name="Line 211"/>
            <p:cNvSpPr>
              <a:spLocks noChangeShapeType="1"/>
            </p:cNvSpPr>
            <p:nvPr/>
          </p:nvSpPr>
          <p:spPr bwMode="auto">
            <a:xfrm>
              <a:off x="3817" y="2001"/>
              <a:ext cx="12" cy="6"/>
            </a:xfrm>
            <a:prstGeom prst="line">
              <a:avLst/>
            </a:prstGeom>
            <a:noFill/>
            <a:ln w="28575">
              <a:solidFill>
                <a:srgbClr val="FF0000"/>
              </a:solidFill>
              <a:round/>
              <a:headEnd/>
              <a:tailEnd/>
            </a:ln>
          </p:spPr>
          <p:txBody>
            <a:bodyPr/>
            <a:lstStyle/>
            <a:p>
              <a:endParaRPr lang="en-GB"/>
            </a:p>
          </p:txBody>
        </p:sp>
        <p:sp>
          <p:nvSpPr>
            <p:cNvPr id="377044" name="Line 212"/>
            <p:cNvSpPr>
              <a:spLocks noChangeShapeType="1"/>
            </p:cNvSpPr>
            <p:nvPr/>
          </p:nvSpPr>
          <p:spPr bwMode="auto">
            <a:xfrm>
              <a:off x="3829" y="2007"/>
              <a:ext cx="13" cy="6"/>
            </a:xfrm>
            <a:prstGeom prst="line">
              <a:avLst/>
            </a:prstGeom>
            <a:noFill/>
            <a:ln w="28575">
              <a:solidFill>
                <a:srgbClr val="FF0000"/>
              </a:solidFill>
              <a:round/>
              <a:headEnd/>
              <a:tailEnd/>
            </a:ln>
          </p:spPr>
          <p:txBody>
            <a:bodyPr/>
            <a:lstStyle/>
            <a:p>
              <a:endParaRPr lang="en-GB"/>
            </a:p>
          </p:txBody>
        </p:sp>
        <p:sp>
          <p:nvSpPr>
            <p:cNvPr id="377045" name="Line 213"/>
            <p:cNvSpPr>
              <a:spLocks noChangeShapeType="1"/>
            </p:cNvSpPr>
            <p:nvPr/>
          </p:nvSpPr>
          <p:spPr bwMode="auto">
            <a:xfrm>
              <a:off x="3842" y="2013"/>
              <a:ext cx="6" cy="1"/>
            </a:xfrm>
            <a:prstGeom prst="line">
              <a:avLst/>
            </a:prstGeom>
            <a:noFill/>
            <a:ln w="28575">
              <a:solidFill>
                <a:srgbClr val="FF0000"/>
              </a:solidFill>
              <a:round/>
              <a:headEnd/>
              <a:tailEnd/>
            </a:ln>
          </p:spPr>
          <p:txBody>
            <a:bodyPr/>
            <a:lstStyle/>
            <a:p>
              <a:endParaRPr lang="en-GB"/>
            </a:p>
          </p:txBody>
        </p:sp>
        <p:sp>
          <p:nvSpPr>
            <p:cNvPr id="377046" name="Line 214"/>
            <p:cNvSpPr>
              <a:spLocks noChangeShapeType="1"/>
            </p:cNvSpPr>
            <p:nvPr/>
          </p:nvSpPr>
          <p:spPr bwMode="auto">
            <a:xfrm>
              <a:off x="3848" y="2013"/>
              <a:ext cx="12" cy="6"/>
            </a:xfrm>
            <a:prstGeom prst="line">
              <a:avLst/>
            </a:prstGeom>
            <a:noFill/>
            <a:ln w="28575">
              <a:solidFill>
                <a:srgbClr val="FF0000"/>
              </a:solidFill>
              <a:round/>
              <a:headEnd/>
              <a:tailEnd/>
            </a:ln>
          </p:spPr>
          <p:txBody>
            <a:bodyPr/>
            <a:lstStyle/>
            <a:p>
              <a:endParaRPr lang="en-GB"/>
            </a:p>
          </p:txBody>
        </p:sp>
        <p:sp>
          <p:nvSpPr>
            <p:cNvPr id="377047" name="Line 215"/>
            <p:cNvSpPr>
              <a:spLocks noChangeShapeType="1"/>
            </p:cNvSpPr>
            <p:nvPr/>
          </p:nvSpPr>
          <p:spPr bwMode="auto">
            <a:xfrm>
              <a:off x="3860" y="2019"/>
              <a:ext cx="12" cy="1"/>
            </a:xfrm>
            <a:prstGeom prst="line">
              <a:avLst/>
            </a:prstGeom>
            <a:noFill/>
            <a:ln w="28575">
              <a:solidFill>
                <a:srgbClr val="FF0000"/>
              </a:solidFill>
              <a:round/>
              <a:headEnd/>
              <a:tailEnd/>
            </a:ln>
          </p:spPr>
          <p:txBody>
            <a:bodyPr/>
            <a:lstStyle/>
            <a:p>
              <a:endParaRPr lang="en-GB"/>
            </a:p>
          </p:txBody>
        </p:sp>
        <p:sp>
          <p:nvSpPr>
            <p:cNvPr id="377048" name="Line 216"/>
            <p:cNvSpPr>
              <a:spLocks noChangeShapeType="1"/>
            </p:cNvSpPr>
            <p:nvPr/>
          </p:nvSpPr>
          <p:spPr bwMode="auto">
            <a:xfrm>
              <a:off x="3872" y="2019"/>
              <a:ext cx="6" cy="6"/>
            </a:xfrm>
            <a:prstGeom prst="line">
              <a:avLst/>
            </a:prstGeom>
            <a:noFill/>
            <a:ln w="28575">
              <a:solidFill>
                <a:srgbClr val="FF0000"/>
              </a:solidFill>
              <a:round/>
              <a:headEnd/>
              <a:tailEnd/>
            </a:ln>
          </p:spPr>
          <p:txBody>
            <a:bodyPr/>
            <a:lstStyle/>
            <a:p>
              <a:endParaRPr lang="en-GB"/>
            </a:p>
          </p:txBody>
        </p:sp>
        <p:sp>
          <p:nvSpPr>
            <p:cNvPr id="377049" name="Line 217"/>
            <p:cNvSpPr>
              <a:spLocks noChangeShapeType="1"/>
            </p:cNvSpPr>
            <p:nvPr/>
          </p:nvSpPr>
          <p:spPr bwMode="auto">
            <a:xfrm>
              <a:off x="3878" y="2025"/>
              <a:ext cx="12" cy="1"/>
            </a:xfrm>
            <a:prstGeom prst="line">
              <a:avLst/>
            </a:prstGeom>
            <a:noFill/>
            <a:ln w="28575">
              <a:solidFill>
                <a:srgbClr val="FF0000"/>
              </a:solidFill>
              <a:round/>
              <a:headEnd/>
              <a:tailEnd/>
            </a:ln>
          </p:spPr>
          <p:txBody>
            <a:bodyPr/>
            <a:lstStyle/>
            <a:p>
              <a:endParaRPr lang="en-GB"/>
            </a:p>
          </p:txBody>
        </p:sp>
        <p:sp>
          <p:nvSpPr>
            <p:cNvPr id="377050" name="Line 218"/>
            <p:cNvSpPr>
              <a:spLocks noChangeShapeType="1"/>
            </p:cNvSpPr>
            <p:nvPr/>
          </p:nvSpPr>
          <p:spPr bwMode="auto">
            <a:xfrm>
              <a:off x="3890" y="2025"/>
              <a:ext cx="12" cy="1"/>
            </a:xfrm>
            <a:prstGeom prst="line">
              <a:avLst/>
            </a:prstGeom>
            <a:noFill/>
            <a:ln w="28575">
              <a:solidFill>
                <a:srgbClr val="FF0000"/>
              </a:solidFill>
              <a:round/>
              <a:headEnd/>
              <a:tailEnd/>
            </a:ln>
          </p:spPr>
          <p:txBody>
            <a:bodyPr/>
            <a:lstStyle/>
            <a:p>
              <a:endParaRPr lang="en-GB"/>
            </a:p>
          </p:txBody>
        </p:sp>
        <p:sp>
          <p:nvSpPr>
            <p:cNvPr id="377051" name="Line 219"/>
            <p:cNvSpPr>
              <a:spLocks noChangeShapeType="1"/>
            </p:cNvSpPr>
            <p:nvPr/>
          </p:nvSpPr>
          <p:spPr bwMode="auto">
            <a:xfrm>
              <a:off x="3902" y="2025"/>
              <a:ext cx="6" cy="1"/>
            </a:xfrm>
            <a:prstGeom prst="line">
              <a:avLst/>
            </a:prstGeom>
            <a:noFill/>
            <a:ln w="28575">
              <a:solidFill>
                <a:srgbClr val="FF0000"/>
              </a:solidFill>
              <a:round/>
              <a:headEnd/>
              <a:tailEnd/>
            </a:ln>
          </p:spPr>
          <p:txBody>
            <a:bodyPr/>
            <a:lstStyle/>
            <a:p>
              <a:endParaRPr lang="en-GB"/>
            </a:p>
          </p:txBody>
        </p:sp>
        <p:sp>
          <p:nvSpPr>
            <p:cNvPr id="377052" name="Line 220"/>
            <p:cNvSpPr>
              <a:spLocks noChangeShapeType="1"/>
            </p:cNvSpPr>
            <p:nvPr/>
          </p:nvSpPr>
          <p:spPr bwMode="auto">
            <a:xfrm>
              <a:off x="3908" y="2025"/>
              <a:ext cx="13" cy="1"/>
            </a:xfrm>
            <a:prstGeom prst="line">
              <a:avLst/>
            </a:prstGeom>
            <a:noFill/>
            <a:ln w="28575">
              <a:solidFill>
                <a:srgbClr val="FF0000"/>
              </a:solidFill>
              <a:round/>
              <a:headEnd/>
              <a:tailEnd/>
            </a:ln>
          </p:spPr>
          <p:txBody>
            <a:bodyPr/>
            <a:lstStyle/>
            <a:p>
              <a:endParaRPr lang="en-GB"/>
            </a:p>
          </p:txBody>
        </p:sp>
        <p:sp>
          <p:nvSpPr>
            <p:cNvPr id="377053" name="Line 221"/>
            <p:cNvSpPr>
              <a:spLocks noChangeShapeType="1"/>
            </p:cNvSpPr>
            <p:nvPr/>
          </p:nvSpPr>
          <p:spPr bwMode="auto">
            <a:xfrm>
              <a:off x="3921" y="2025"/>
              <a:ext cx="12" cy="1"/>
            </a:xfrm>
            <a:prstGeom prst="line">
              <a:avLst/>
            </a:prstGeom>
            <a:noFill/>
            <a:ln w="28575">
              <a:solidFill>
                <a:srgbClr val="FF0000"/>
              </a:solidFill>
              <a:round/>
              <a:headEnd/>
              <a:tailEnd/>
            </a:ln>
          </p:spPr>
          <p:txBody>
            <a:bodyPr/>
            <a:lstStyle/>
            <a:p>
              <a:endParaRPr lang="en-GB"/>
            </a:p>
          </p:txBody>
        </p:sp>
        <p:sp>
          <p:nvSpPr>
            <p:cNvPr id="377054" name="Line 222"/>
            <p:cNvSpPr>
              <a:spLocks noChangeShapeType="1"/>
            </p:cNvSpPr>
            <p:nvPr/>
          </p:nvSpPr>
          <p:spPr bwMode="auto">
            <a:xfrm>
              <a:off x="3933" y="2025"/>
              <a:ext cx="6" cy="1"/>
            </a:xfrm>
            <a:prstGeom prst="line">
              <a:avLst/>
            </a:prstGeom>
            <a:noFill/>
            <a:ln w="28575">
              <a:solidFill>
                <a:srgbClr val="FF0000"/>
              </a:solidFill>
              <a:round/>
              <a:headEnd/>
              <a:tailEnd/>
            </a:ln>
          </p:spPr>
          <p:txBody>
            <a:bodyPr/>
            <a:lstStyle/>
            <a:p>
              <a:endParaRPr lang="en-GB"/>
            </a:p>
          </p:txBody>
        </p:sp>
        <p:sp>
          <p:nvSpPr>
            <p:cNvPr id="377055" name="Line 223"/>
            <p:cNvSpPr>
              <a:spLocks noChangeShapeType="1"/>
            </p:cNvSpPr>
            <p:nvPr/>
          </p:nvSpPr>
          <p:spPr bwMode="auto">
            <a:xfrm>
              <a:off x="3939" y="2025"/>
              <a:ext cx="12" cy="1"/>
            </a:xfrm>
            <a:prstGeom prst="line">
              <a:avLst/>
            </a:prstGeom>
            <a:noFill/>
            <a:ln w="28575">
              <a:solidFill>
                <a:srgbClr val="FF0000"/>
              </a:solidFill>
              <a:round/>
              <a:headEnd/>
              <a:tailEnd/>
            </a:ln>
          </p:spPr>
          <p:txBody>
            <a:bodyPr/>
            <a:lstStyle/>
            <a:p>
              <a:endParaRPr lang="en-GB"/>
            </a:p>
          </p:txBody>
        </p:sp>
        <p:sp>
          <p:nvSpPr>
            <p:cNvPr id="377056" name="Line 224"/>
            <p:cNvSpPr>
              <a:spLocks noChangeShapeType="1"/>
            </p:cNvSpPr>
            <p:nvPr/>
          </p:nvSpPr>
          <p:spPr bwMode="auto">
            <a:xfrm>
              <a:off x="3951" y="2025"/>
              <a:ext cx="12" cy="1"/>
            </a:xfrm>
            <a:prstGeom prst="line">
              <a:avLst/>
            </a:prstGeom>
            <a:noFill/>
            <a:ln w="28575">
              <a:solidFill>
                <a:srgbClr val="FF0000"/>
              </a:solidFill>
              <a:round/>
              <a:headEnd/>
              <a:tailEnd/>
            </a:ln>
          </p:spPr>
          <p:txBody>
            <a:bodyPr/>
            <a:lstStyle/>
            <a:p>
              <a:endParaRPr lang="en-GB"/>
            </a:p>
          </p:txBody>
        </p:sp>
        <p:sp>
          <p:nvSpPr>
            <p:cNvPr id="377057" name="Line 225"/>
            <p:cNvSpPr>
              <a:spLocks noChangeShapeType="1"/>
            </p:cNvSpPr>
            <p:nvPr/>
          </p:nvSpPr>
          <p:spPr bwMode="auto">
            <a:xfrm>
              <a:off x="3963" y="2025"/>
              <a:ext cx="6" cy="6"/>
            </a:xfrm>
            <a:prstGeom prst="line">
              <a:avLst/>
            </a:prstGeom>
            <a:noFill/>
            <a:ln w="28575">
              <a:solidFill>
                <a:srgbClr val="FF0000"/>
              </a:solidFill>
              <a:round/>
              <a:headEnd/>
              <a:tailEnd/>
            </a:ln>
          </p:spPr>
          <p:txBody>
            <a:bodyPr/>
            <a:lstStyle/>
            <a:p>
              <a:endParaRPr lang="en-GB"/>
            </a:p>
          </p:txBody>
        </p:sp>
        <p:sp>
          <p:nvSpPr>
            <p:cNvPr id="377058" name="Line 226"/>
            <p:cNvSpPr>
              <a:spLocks noChangeShapeType="1"/>
            </p:cNvSpPr>
            <p:nvPr/>
          </p:nvSpPr>
          <p:spPr bwMode="auto">
            <a:xfrm>
              <a:off x="3969" y="2031"/>
              <a:ext cx="12" cy="1"/>
            </a:xfrm>
            <a:prstGeom prst="line">
              <a:avLst/>
            </a:prstGeom>
            <a:noFill/>
            <a:ln w="28575">
              <a:solidFill>
                <a:srgbClr val="FF0000"/>
              </a:solidFill>
              <a:round/>
              <a:headEnd/>
              <a:tailEnd/>
            </a:ln>
          </p:spPr>
          <p:txBody>
            <a:bodyPr/>
            <a:lstStyle/>
            <a:p>
              <a:endParaRPr lang="en-GB"/>
            </a:p>
          </p:txBody>
        </p:sp>
        <p:sp>
          <p:nvSpPr>
            <p:cNvPr id="377059" name="Line 227"/>
            <p:cNvSpPr>
              <a:spLocks noChangeShapeType="1"/>
            </p:cNvSpPr>
            <p:nvPr/>
          </p:nvSpPr>
          <p:spPr bwMode="auto">
            <a:xfrm>
              <a:off x="3981" y="2031"/>
              <a:ext cx="12" cy="1"/>
            </a:xfrm>
            <a:prstGeom prst="line">
              <a:avLst/>
            </a:prstGeom>
            <a:noFill/>
            <a:ln w="28575">
              <a:solidFill>
                <a:srgbClr val="FF0000"/>
              </a:solidFill>
              <a:round/>
              <a:headEnd/>
              <a:tailEnd/>
            </a:ln>
          </p:spPr>
          <p:txBody>
            <a:bodyPr/>
            <a:lstStyle/>
            <a:p>
              <a:endParaRPr lang="en-GB"/>
            </a:p>
          </p:txBody>
        </p:sp>
        <p:sp>
          <p:nvSpPr>
            <p:cNvPr id="377060" name="Line 228"/>
            <p:cNvSpPr>
              <a:spLocks noChangeShapeType="1"/>
            </p:cNvSpPr>
            <p:nvPr/>
          </p:nvSpPr>
          <p:spPr bwMode="auto">
            <a:xfrm>
              <a:off x="3993" y="2031"/>
              <a:ext cx="6" cy="1"/>
            </a:xfrm>
            <a:prstGeom prst="line">
              <a:avLst/>
            </a:prstGeom>
            <a:noFill/>
            <a:ln w="28575">
              <a:solidFill>
                <a:srgbClr val="FF0000"/>
              </a:solidFill>
              <a:round/>
              <a:headEnd/>
              <a:tailEnd/>
            </a:ln>
          </p:spPr>
          <p:txBody>
            <a:bodyPr/>
            <a:lstStyle/>
            <a:p>
              <a:endParaRPr lang="en-GB"/>
            </a:p>
          </p:txBody>
        </p:sp>
        <p:sp>
          <p:nvSpPr>
            <p:cNvPr id="377061" name="Line 229"/>
            <p:cNvSpPr>
              <a:spLocks noChangeShapeType="1"/>
            </p:cNvSpPr>
            <p:nvPr/>
          </p:nvSpPr>
          <p:spPr bwMode="auto">
            <a:xfrm>
              <a:off x="3999" y="2031"/>
              <a:ext cx="13" cy="1"/>
            </a:xfrm>
            <a:prstGeom prst="line">
              <a:avLst/>
            </a:prstGeom>
            <a:noFill/>
            <a:ln w="28575">
              <a:solidFill>
                <a:srgbClr val="FF0000"/>
              </a:solidFill>
              <a:round/>
              <a:headEnd/>
              <a:tailEnd/>
            </a:ln>
          </p:spPr>
          <p:txBody>
            <a:bodyPr/>
            <a:lstStyle/>
            <a:p>
              <a:endParaRPr lang="en-GB"/>
            </a:p>
          </p:txBody>
        </p:sp>
        <p:sp>
          <p:nvSpPr>
            <p:cNvPr id="377062" name="Line 230"/>
            <p:cNvSpPr>
              <a:spLocks noChangeShapeType="1"/>
            </p:cNvSpPr>
            <p:nvPr/>
          </p:nvSpPr>
          <p:spPr bwMode="auto">
            <a:xfrm>
              <a:off x="4012" y="2031"/>
              <a:ext cx="12" cy="1"/>
            </a:xfrm>
            <a:prstGeom prst="line">
              <a:avLst/>
            </a:prstGeom>
            <a:noFill/>
            <a:ln w="28575">
              <a:solidFill>
                <a:srgbClr val="FF0000"/>
              </a:solidFill>
              <a:round/>
              <a:headEnd/>
              <a:tailEnd/>
            </a:ln>
          </p:spPr>
          <p:txBody>
            <a:bodyPr/>
            <a:lstStyle/>
            <a:p>
              <a:endParaRPr lang="en-GB"/>
            </a:p>
          </p:txBody>
        </p:sp>
        <p:sp>
          <p:nvSpPr>
            <p:cNvPr id="377063" name="Line 231"/>
            <p:cNvSpPr>
              <a:spLocks noChangeShapeType="1"/>
            </p:cNvSpPr>
            <p:nvPr/>
          </p:nvSpPr>
          <p:spPr bwMode="auto">
            <a:xfrm>
              <a:off x="4024" y="2031"/>
              <a:ext cx="6" cy="1"/>
            </a:xfrm>
            <a:prstGeom prst="line">
              <a:avLst/>
            </a:prstGeom>
            <a:noFill/>
            <a:ln w="28575">
              <a:solidFill>
                <a:srgbClr val="FF0000"/>
              </a:solidFill>
              <a:round/>
              <a:headEnd/>
              <a:tailEnd/>
            </a:ln>
          </p:spPr>
          <p:txBody>
            <a:bodyPr/>
            <a:lstStyle/>
            <a:p>
              <a:endParaRPr lang="en-GB"/>
            </a:p>
          </p:txBody>
        </p:sp>
        <p:sp>
          <p:nvSpPr>
            <p:cNvPr id="377064" name="Line 232"/>
            <p:cNvSpPr>
              <a:spLocks noChangeShapeType="1"/>
            </p:cNvSpPr>
            <p:nvPr/>
          </p:nvSpPr>
          <p:spPr bwMode="auto">
            <a:xfrm>
              <a:off x="4030" y="2031"/>
              <a:ext cx="12" cy="1"/>
            </a:xfrm>
            <a:prstGeom prst="line">
              <a:avLst/>
            </a:prstGeom>
            <a:noFill/>
            <a:ln w="28575">
              <a:solidFill>
                <a:srgbClr val="FF0000"/>
              </a:solidFill>
              <a:round/>
              <a:headEnd/>
              <a:tailEnd/>
            </a:ln>
          </p:spPr>
          <p:txBody>
            <a:bodyPr/>
            <a:lstStyle/>
            <a:p>
              <a:endParaRPr lang="en-GB"/>
            </a:p>
          </p:txBody>
        </p:sp>
        <p:sp>
          <p:nvSpPr>
            <p:cNvPr id="377065" name="Line 233"/>
            <p:cNvSpPr>
              <a:spLocks noChangeShapeType="1"/>
            </p:cNvSpPr>
            <p:nvPr/>
          </p:nvSpPr>
          <p:spPr bwMode="auto">
            <a:xfrm>
              <a:off x="4042" y="2031"/>
              <a:ext cx="12" cy="1"/>
            </a:xfrm>
            <a:prstGeom prst="line">
              <a:avLst/>
            </a:prstGeom>
            <a:noFill/>
            <a:ln w="28575">
              <a:solidFill>
                <a:srgbClr val="FF0000"/>
              </a:solidFill>
              <a:round/>
              <a:headEnd/>
              <a:tailEnd/>
            </a:ln>
          </p:spPr>
          <p:txBody>
            <a:bodyPr/>
            <a:lstStyle/>
            <a:p>
              <a:endParaRPr lang="en-GB"/>
            </a:p>
          </p:txBody>
        </p:sp>
        <p:sp>
          <p:nvSpPr>
            <p:cNvPr id="377066" name="Line 234"/>
            <p:cNvSpPr>
              <a:spLocks noChangeShapeType="1"/>
            </p:cNvSpPr>
            <p:nvPr/>
          </p:nvSpPr>
          <p:spPr bwMode="auto">
            <a:xfrm>
              <a:off x="4054" y="2031"/>
              <a:ext cx="6" cy="1"/>
            </a:xfrm>
            <a:prstGeom prst="line">
              <a:avLst/>
            </a:prstGeom>
            <a:noFill/>
            <a:ln w="28575">
              <a:solidFill>
                <a:srgbClr val="FF0000"/>
              </a:solidFill>
              <a:round/>
              <a:headEnd/>
              <a:tailEnd/>
            </a:ln>
          </p:spPr>
          <p:txBody>
            <a:bodyPr/>
            <a:lstStyle/>
            <a:p>
              <a:endParaRPr lang="en-GB"/>
            </a:p>
          </p:txBody>
        </p:sp>
        <p:sp>
          <p:nvSpPr>
            <p:cNvPr id="377067" name="Line 235"/>
            <p:cNvSpPr>
              <a:spLocks noChangeShapeType="1"/>
            </p:cNvSpPr>
            <p:nvPr/>
          </p:nvSpPr>
          <p:spPr bwMode="auto">
            <a:xfrm>
              <a:off x="4060" y="2031"/>
              <a:ext cx="12" cy="1"/>
            </a:xfrm>
            <a:prstGeom prst="line">
              <a:avLst/>
            </a:prstGeom>
            <a:noFill/>
            <a:ln w="28575">
              <a:solidFill>
                <a:srgbClr val="FF0000"/>
              </a:solidFill>
              <a:round/>
              <a:headEnd/>
              <a:tailEnd/>
            </a:ln>
          </p:spPr>
          <p:txBody>
            <a:bodyPr/>
            <a:lstStyle/>
            <a:p>
              <a:endParaRPr lang="en-GB"/>
            </a:p>
          </p:txBody>
        </p:sp>
        <p:sp>
          <p:nvSpPr>
            <p:cNvPr id="377068" name="Line 236"/>
            <p:cNvSpPr>
              <a:spLocks noChangeShapeType="1"/>
            </p:cNvSpPr>
            <p:nvPr/>
          </p:nvSpPr>
          <p:spPr bwMode="auto">
            <a:xfrm>
              <a:off x="4072" y="2031"/>
              <a:ext cx="12" cy="1"/>
            </a:xfrm>
            <a:prstGeom prst="line">
              <a:avLst/>
            </a:prstGeom>
            <a:noFill/>
            <a:ln w="28575">
              <a:solidFill>
                <a:srgbClr val="FF0000"/>
              </a:solidFill>
              <a:round/>
              <a:headEnd/>
              <a:tailEnd/>
            </a:ln>
          </p:spPr>
          <p:txBody>
            <a:bodyPr/>
            <a:lstStyle/>
            <a:p>
              <a:endParaRPr lang="en-GB"/>
            </a:p>
          </p:txBody>
        </p:sp>
        <p:sp>
          <p:nvSpPr>
            <p:cNvPr id="377069" name="Line 237"/>
            <p:cNvSpPr>
              <a:spLocks noChangeShapeType="1"/>
            </p:cNvSpPr>
            <p:nvPr/>
          </p:nvSpPr>
          <p:spPr bwMode="auto">
            <a:xfrm>
              <a:off x="4084" y="2031"/>
              <a:ext cx="7" cy="1"/>
            </a:xfrm>
            <a:prstGeom prst="line">
              <a:avLst/>
            </a:prstGeom>
            <a:noFill/>
            <a:ln w="28575">
              <a:solidFill>
                <a:srgbClr val="FF0000"/>
              </a:solidFill>
              <a:round/>
              <a:headEnd/>
              <a:tailEnd/>
            </a:ln>
          </p:spPr>
          <p:txBody>
            <a:bodyPr/>
            <a:lstStyle/>
            <a:p>
              <a:endParaRPr lang="en-GB"/>
            </a:p>
          </p:txBody>
        </p:sp>
        <p:sp>
          <p:nvSpPr>
            <p:cNvPr id="377070" name="Line 238"/>
            <p:cNvSpPr>
              <a:spLocks noChangeShapeType="1"/>
            </p:cNvSpPr>
            <p:nvPr/>
          </p:nvSpPr>
          <p:spPr bwMode="auto">
            <a:xfrm>
              <a:off x="4091" y="2031"/>
              <a:ext cx="12" cy="1"/>
            </a:xfrm>
            <a:prstGeom prst="line">
              <a:avLst/>
            </a:prstGeom>
            <a:noFill/>
            <a:ln w="28575">
              <a:solidFill>
                <a:srgbClr val="FF0000"/>
              </a:solidFill>
              <a:round/>
              <a:headEnd/>
              <a:tailEnd/>
            </a:ln>
          </p:spPr>
          <p:txBody>
            <a:bodyPr/>
            <a:lstStyle/>
            <a:p>
              <a:endParaRPr lang="en-GB"/>
            </a:p>
          </p:txBody>
        </p:sp>
        <p:sp>
          <p:nvSpPr>
            <p:cNvPr id="377071" name="Line 239"/>
            <p:cNvSpPr>
              <a:spLocks noChangeShapeType="1"/>
            </p:cNvSpPr>
            <p:nvPr/>
          </p:nvSpPr>
          <p:spPr bwMode="auto">
            <a:xfrm>
              <a:off x="4103" y="2031"/>
              <a:ext cx="12" cy="1"/>
            </a:xfrm>
            <a:prstGeom prst="line">
              <a:avLst/>
            </a:prstGeom>
            <a:noFill/>
            <a:ln w="28575">
              <a:solidFill>
                <a:srgbClr val="FF0000"/>
              </a:solidFill>
              <a:round/>
              <a:headEnd/>
              <a:tailEnd/>
            </a:ln>
          </p:spPr>
          <p:txBody>
            <a:bodyPr/>
            <a:lstStyle/>
            <a:p>
              <a:endParaRPr lang="en-GB"/>
            </a:p>
          </p:txBody>
        </p:sp>
        <p:sp>
          <p:nvSpPr>
            <p:cNvPr id="377072" name="Line 240"/>
            <p:cNvSpPr>
              <a:spLocks noChangeShapeType="1"/>
            </p:cNvSpPr>
            <p:nvPr/>
          </p:nvSpPr>
          <p:spPr bwMode="auto">
            <a:xfrm>
              <a:off x="4115" y="2031"/>
              <a:ext cx="6" cy="1"/>
            </a:xfrm>
            <a:prstGeom prst="line">
              <a:avLst/>
            </a:prstGeom>
            <a:noFill/>
            <a:ln w="28575">
              <a:solidFill>
                <a:srgbClr val="FF0000"/>
              </a:solidFill>
              <a:round/>
              <a:headEnd/>
              <a:tailEnd/>
            </a:ln>
          </p:spPr>
          <p:txBody>
            <a:bodyPr/>
            <a:lstStyle/>
            <a:p>
              <a:endParaRPr lang="en-GB"/>
            </a:p>
          </p:txBody>
        </p:sp>
        <p:sp>
          <p:nvSpPr>
            <p:cNvPr id="377073" name="Line 241"/>
            <p:cNvSpPr>
              <a:spLocks noChangeShapeType="1"/>
            </p:cNvSpPr>
            <p:nvPr/>
          </p:nvSpPr>
          <p:spPr bwMode="auto">
            <a:xfrm>
              <a:off x="4121" y="2031"/>
              <a:ext cx="12" cy="1"/>
            </a:xfrm>
            <a:prstGeom prst="line">
              <a:avLst/>
            </a:prstGeom>
            <a:noFill/>
            <a:ln w="28575">
              <a:solidFill>
                <a:srgbClr val="FF0000"/>
              </a:solidFill>
              <a:round/>
              <a:headEnd/>
              <a:tailEnd/>
            </a:ln>
          </p:spPr>
          <p:txBody>
            <a:bodyPr/>
            <a:lstStyle/>
            <a:p>
              <a:endParaRPr lang="en-GB"/>
            </a:p>
          </p:txBody>
        </p:sp>
        <p:sp>
          <p:nvSpPr>
            <p:cNvPr id="377074" name="Line 242"/>
            <p:cNvSpPr>
              <a:spLocks noChangeShapeType="1"/>
            </p:cNvSpPr>
            <p:nvPr/>
          </p:nvSpPr>
          <p:spPr bwMode="auto">
            <a:xfrm>
              <a:off x="4133" y="2031"/>
              <a:ext cx="12" cy="1"/>
            </a:xfrm>
            <a:prstGeom prst="line">
              <a:avLst/>
            </a:prstGeom>
            <a:noFill/>
            <a:ln w="28575">
              <a:solidFill>
                <a:srgbClr val="FF0000"/>
              </a:solidFill>
              <a:round/>
              <a:headEnd/>
              <a:tailEnd/>
            </a:ln>
          </p:spPr>
          <p:txBody>
            <a:bodyPr/>
            <a:lstStyle/>
            <a:p>
              <a:endParaRPr lang="en-GB"/>
            </a:p>
          </p:txBody>
        </p:sp>
        <p:sp>
          <p:nvSpPr>
            <p:cNvPr id="377075" name="Line 243"/>
            <p:cNvSpPr>
              <a:spLocks noChangeShapeType="1"/>
            </p:cNvSpPr>
            <p:nvPr/>
          </p:nvSpPr>
          <p:spPr bwMode="auto">
            <a:xfrm>
              <a:off x="4145" y="2031"/>
              <a:ext cx="6" cy="1"/>
            </a:xfrm>
            <a:prstGeom prst="line">
              <a:avLst/>
            </a:prstGeom>
            <a:noFill/>
            <a:ln w="28575">
              <a:solidFill>
                <a:srgbClr val="FF0000"/>
              </a:solidFill>
              <a:round/>
              <a:headEnd/>
              <a:tailEnd/>
            </a:ln>
          </p:spPr>
          <p:txBody>
            <a:bodyPr/>
            <a:lstStyle/>
            <a:p>
              <a:endParaRPr lang="en-GB"/>
            </a:p>
          </p:txBody>
        </p:sp>
        <p:sp>
          <p:nvSpPr>
            <p:cNvPr id="377076" name="Line 244"/>
            <p:cNvSpPr>
              <a:spLocks noChangeShapeType="1"/>
            </p:cNvSpPr>
            <p:nvPr/>
          </p:nvSpPr>
          <p:spPr bwMode="auto">
            <a:xfrm>
              <a:off x="4151" y="2031"/>
              <a:ext cx="12" cy="1"/>
            </a:xfrm>
            <a:prstGeom prst="line">
              <a:avLst/>
            </a:prstGeom>
            <a:noFill/>
            <a:ln w="28575">
              <a:solidFill>
                <a:srgbClr val="FF0000"/>
              </a:solidFill>
              <a:round/>
              <a:headEnd/>
              <a:tailEnd/>
            </a:ln>
          </p:spPr>
          <p:txBody>
            <a:bodyPr/>
            <a:lstStyle/>
            <a:p>
              <a:endParaRPr lang="en-GB"/>
            </a:p>
          </p:txBody>
        </p:sp>
        <p:sp>
          <p:nvSpPr>
            <p:cNvPr id="377077" name="Line 245"/>
            <p:cNvSpPr>
              <a:spLocks noChangeShapeType="1"/>
            </p:cNvSpPr>
            <p:nvPr/>
          </p:nvSpPr>
          <p:spPr bwMode="auto">
            <a:xfrm>
              <a:off x="4163" y="2031"/>
              <a:ext cx="13" cy="6"/>
            </a:xfrm>
            <a:prstGeom prst="line">
              <a:avLst/>
            </a:prstGeom>
            <a:noFill/>
            <a:ln w="28575">
              <a:solidFill>
                <a:srgbClr val="FF0000"/>
              </a:solidFill>
              <a:round/>
              <a:headEnd/>
              <a:tailEnd/>
            </a:ln>
          </p:spPr>
          <p:txBody>
            <a:bodyPr/>
            <a:lstStyle/>
            <a:p>
              <a:endParaRPr lang="en-GB"/>
            </a:p>
          </p:txBody>
        </p:sp>
        <p:sp>
          <p:nvSpPr>
            <p:cNvPr id="377078" name="Line 246"/>
            <p:cNvSpPr>
              <a:spLocks noChangeShapeType="1"/>
            </p:cNvSpPr>
            <p:nvPr/>
          </p:nvSpPr>
          <p:spPr bwMode="auto">
            <a:xfrm>
              <a:off x="4176" y="2037"/>
              <a:ext cx="6" cy="1"/>
            </a:xfrm>
            <a:prstGeom prst="line">
              <a:avLst/>
            </a:prstGeom>
            <a:noFill/>
            <a:ln w="28575">
              <a:solidFill>
                <a:srgbClr val="FF0000"/>
              </a:solidFill>
              <a:round/>
              <a:headEnd/>
              <a:tailEnd/>
            </a:ln>
          </p:spPr>
          <p:txBody>
            <a:bodyPr/>
            <a:lstStyle/>
            <a:p>
              <a:endParaRPr lang="en-GB"/>
            </a:p>
          </p:txBody>
        </p:sp>
        <p:sp>
          <p:nvSpPr>
            <p:cNvPr id="377079" name="Line 247"/>
            <p:cNvSpPr>
              <a:spLocks noChangeShapeType="1"/>
            </p:cNvSpPr>
            <p:nvPr/>
          </p:nvSpPr>
          <p:spPr bwMode="auto">
            <a:xfrm>
              <a:off x="4182" y="2037"/>
              <a:ext cx="12" cy="1"/>
            </a:xfrm>
            <a:prstGeom prst="line">
              <a:avLst/>
            </a:prstGeom>
            <a:noFill/>
            <a:ln w="28575">
              <a:solidFill>
                <a:srgbClr val="FF0000"/>
              </a:solidFill>
              <a:round/>
              <a:headEnd/>
              <a:tailEnd/>
            </a:ln>
          </p:spPr>
          <p:txBody>
            <a:bodyPr/>
            <a:lstStyle/>
            <a:p>
              <a:endParaRPr lang="en-GB"/>
            </a:p>
          </p:txBody>
        </p:sp>
        <p:sp>
          <p:nvSpPr>
            <p:cNvPr id="377080" name="Line 248"/>
            <p:cNvSpPr>
              <a:spLocks noChangeShapeType="1"/>
            </p:cNvSpPr>
            <p:nvPr/>
          </p:nvSpPr>
          <p:spPr bwMode="auto">
            <a:xfrm>
              <a:off x="4194" y="2037"/>
              <a:ext cx="12" cy="1"/>
            </a:xfrm>
            <a:prstGeom prst="line">
              <a:avLst/>
            </a:prstGeom>
            <a:noFill/>
            <a:ln w="28575">
              <a:solidFill>
                <a:srgbClr val="FF0000"/>
              </a:solidFill>
              <a:round/>
              <a:headEnd/>
              <a:tailEnd/>
            </a:ln>
          </p:spPr>
          <p:txBody>
            <a:bodyPr/>
            <a:lstStyle/>
            <a:p>
              <a:endParaRPr lang="en-GB"/>
            </a:p>
          </p:txBody>
        </p:sp>
        <p:sp>
          <p:nvSpPr>
            <p:cNvPr id="377081" name="Line 249"/>
            <p:cNvSpPr>
              <a:spLocks noChangeShapeType="1"/>
            </p:cNvSpPr>
            <p:nvPr/>
          </p:nvSpPr>
          <p:spPr bwMode="auto">
            <a:xfrm>
              <a:off x="4206" y="2037"/>
              <a:ext cx="6" cy="1"/>
            </a:xfrm>
            <a:prstGeom prst="line">
              <a:avLst/>
            </a:prstGeom>
            <a:noFill/>
            <a:ln w="28575">
              <a:solidFill>
                <a:srgbClr val="FF0000"/>
              </a:solidFill>
              <a:round/>
              <a:headEnd/>
              <a:tailEnd/>
            </a:ln>
          </p:spPr>
          <p:txBody>
            <a:bodyPr/>
            <a:lstStyle/>
            <a:p>
              <a:endParaRPr lang="en-GB"/>
            </a:p>
          </p:txBody>
        </p:sp>
        <p:sp>
          <p:nvSpPr>
            <p:cNvPr id="377082" name="Line 250"/>
            <p:cNvSpPr>
              <a:spLocks noChangeShapeType="1"/>
            </p:cNvSpPr>
            <p:nvPr/>
          </p:nvSpPr>
          <p:spPr bwMode="auto">
            <a:xfrm>
              <a:off x="4212" y="2037"/>
              <a:ext cx="12" cy="1"/>
            </a:xfrm>
            <a:prstGeom prst="line">
              <a:avLst/>
            </a:prstGeom>
            <a:noFill/>
            <a:ln w="28575">
              <a:solidFill>
                <a:srgbClr val="FF0000"/>
              </a:solidFill>
              <a:round/>
              <a:headEnd/>
              <a:tailEnd/>
            </a:ln>
          </p:spPr>
          <p:txBody>
            <a:bodyPr/>
            <a:lstStyle/>
            <a:p>
              <a:endParaRPr lang="en-GB"/>
            </a:p>
          </p:txBody>
        </p:sp>
        <p:sp>
          <p:nvSpPr>
            <p:cNvPr id="377083" name="Line 251"/>
            <p:cNvSpPr>
              <a:spLocks noChangeShapeType="1"/>
            </p:cNvSpPr>
            <p:nvPr/>
          </p:nvSpPr>
          <p:spPr bwMode="auto">
            <a:xfrm>
              <a:off x="4224" y="2037"/>
              <a:ext cx="12" cy="1"/>
            </a:xfrm>
            <a:prstGeom prst="line">
              <a:avLst/>
            </a:prstGeom>
            <a:noFill/>
            <a:ln w="28575">
              <a:solidFill>
                <a:srgbClr val="FF0000"/>
              </a:solidFill>
              <a:round/>
              <a:headEnd/>
              <a:tailEnd/>
            </a:ln>
          </p:spPr>
          <p:txBody>
            <a:bodyPr/>
            <a:lstStyle/>
            <a:p>
              <a:endParaRPr lang="en-GB"/>
            </a:p>
          </p:txBody>
        </p:sp>
        <p:sp>
          <p:nvSpPr>
            <p:cNvPr id="377084" name="Line 252"/>
            <p:cNvSpPr>
              <a:spLocks noChangeShapeType="1"/>
            </p:cNvSpPr>
            <p:nvPr/>
          </p:nvSpPr>
          <p:spPr bwMode="auto">
            <a:xfrm>
              <a:off x="4236" y="2037"/>
              <a:ext cx="6" cy="1"/>
            </a:xfrm>
            <a:prstGeom prst="line">
              <a:avLst/>
            </a:prstGeom>
            <a:noFill/>
            <a:ln w="28575">
              <a:solidFill>
                <a:srgbClr val="FF0000"/>
              </a:solidFill>
              <a:round/>
              <a:headEnd/>
              <a:tailEnd/>
            </a:ln>
          </p:spPr>
          <p:txBody>
            <a:bodyPr/>
            <a:lstStyle/>
            <a:p>
              <a:endParaRPr lang="en-GB"/>
            </a:p>
          </p:txBody>
        </p:sp>
        <p:sp>
          <p:nvSpPr>
            <p:cNvPr id="377085" name="Line 253"/>
            <p:cNvSpPr>
              <a:spLocks noChangeShapeType="1"/>
            </p:cNvSpPr>
            <p:nvPr/>
          </p:nvSpPr>
          <p:spPr bwMode="auto">
            <a:xfrm>
              <a:off x="4242" y="2037"/>
              <a:ext cx="12" cy="1"/>
            </a:xfrm>
            <a:prstGeom prst="line">
              <a:avLst/>
            </a:prstGeom>
            <a:noFill/>
            <a:ln w="28575">
              <a:solidFill>
                <a:srgbClr val="FF0000"/>
              </a:solidFill>
              <a:round/>
              <a:headEnd/>
              <a:tailEnd/>
            </a:ln>
          </p:spPr>
          <p:txBody>
            <a:bodyPr/>
            <a:lstStyle/>
            <a:p>
              <a:endParaRPr lang="en-GB"/>
            </a:p>
          </p:txBody>
        </p:sp>
        <p:sp>
          <p:nvSpPr>
            <p:cNvPr id="377086" name="Line 254"/>
            <p:cNvSpPr>
              <a:spLocks noChangeShapeType="1"/>
            </p:cNvSpPr>
            <p:nvPr/>
          </p:nvSpPr>
          <p:spPr bwMode="auto">
            <a:xfrm>
              <a:off x="4254" y="2037"/>
              <a:ext cx="13" cy="1"/>
            </a:xfrm>
            <a:prstGeom prst="line">
              <a:avLst/>
            </a:prstGeom>
            <a:noFill/>
            <a:ln w="28575">
              <a:solidFill>
                <a:srgbClr val="FF0000"/>
              </a:solidFill>
              <a:round/>
              <a:headEnd/>
              <a:tailEnd/>
            </a:ln>
          </p:spPr>
          <p:txBody>
            <a:bodyPr/>
            <a:lstStyle/>
            <a:p>
              <a:endParaRPr lang="en-GB"/>
            </a:p>
          </p:txBody>
        </p:sp>
        <p:sp>
          <p:nvSpPr>
            <p:cNvPr id="377087" name="Line 255"/>
            <p:cNvSpPr>
              <a:spLocks noChangeShapeType="1"/>
            </p:cNvSpPr>
            <p:nvPr/>
          </p:nvSpPr>
          <p:spPr bwMode="auto">
            <a:xfrm>
              <a:off x="4267" y="2037"/>
              <a:ext cx="6" cy="1"/>
            </a:xfrm>
            <a:prstGeom prst="line">
              <a:avLst/>
            </a:prstGeom>
            <a:noFill/>
            <a:ln w="28575">
              <a:solidFill>
                <a:srgbClr val="FF0000"/>
              </a:solidFill>
              <a:round/>
              <a:headEnd/>
              <a:tailEnd/>
            </a:ln>
          </p:spPr>
          <p:txBody>
            <a:bodyPr/>
            <a:lstStyle/>
            <a:p>
              <a:endParaRPr lang="en-GB"/>
            </a:p>
          </p:txBody>
        </p:sp>
        <p:sp>
          <p:nvSpPr>
            <p:cNvPr id="377088" name="Line 256"/>
            <p:cNvSpPr>
              <a:spLocks noChangeShapeType="1"/>
            </p:cNvSpPr>
            <p:nvPr/>
          </p:nvSpPr>
          <p:spPr bwMode="auto">
            <a:xfrm>
              <a:off x="4273" y="2037"/>
              <a:ext cx="12" cy="1"/>
            </a:xfrm>
            <a:prstGeom prst="line">
              <a:avLst/>
            </a:prstGeom>
            <a:noFill/>
            <a:ln w="28575">
              <a:solidFill>
                <a:srgbClr val="FF0000"/>
              </a:solidFill>
              <a:round/>
              <a:headEnd/>
              <a:tailEnd/>
            </a:ln>
          </p:spPr>
          <p:txBody>
            <a:bodyPr/>
            <a:lstStyle/>
            <a:p>
              <a:endParaRPr lang="en-GB"/>
            </a:p>
          </p:txBody>
        </p:sp>
        <p:sp>
          <p:nvSpPr>
            <p:cNvPr id="377089" name="Line 257"/>
            <p:cNvSpPr>
              <a:spLocks noChangeShapeType="1"/>
            </p:cNvSpPr>
            <p:nvPr/>
          </p:nvSpPr>
          <p:spPr bwMode="auto">
            <a:xfrm>
              <a:off x="4285" y="2037"/>
              <a:ext cx="12" cy="1"/>
            </a:xfrm>
            <a:prstGeom prst="line">
              <a:avLst/>
            </a:prstGeom>
            <a:noFill/>
            <a:ln w="28575">
              <a:solidFill>
                <a:srgbClr val="FF0000"/>
              </a:solidFill>
              <a:round/>
              <a:headEnd/>
              <a:tailEnd/>
            </a:ln>
          </p:spPr>
          <p:txBody>
            <a:bodyPr/>
            <a:lstStyle/>
            <a:p>
              <a:endParaRPr lang="en-GB"/>
            </a:p>
          </p:txBody>
        </p:sp>
        <p:sp>
          <p:nvSpPr>
            <p:cNvPr id="377090" name="Line 258"/>
            <p:cNvSpPr>
              <a:spLocks noChangeShapeType="1"/>
            </p:cNvSpPr>
            <p:nvPr/>
          </p:nvSpPr>
          <p:spPr bwMode="auto">
            <a:xfrm>
              <a:off x="4297" y="2037"/>
              <a:ext cx="6" cy="1"/>
            </a:xfrm>
            <a:prstGeom prst="line">
              <a:avLst/>
            </a:prstGeom>
            <a:noFill/>
            <a:ln w="28575">
              <a:solidFill>
                <a:srgbClr val="FF0000"/>
              </a:solidFill>
              <a:round/>
              <a:headEnd/>
              <a:tailEnd/>
            </a:ln>
          </p:spPr>
          <p:txBody>
            <a:bodyPr/>
            <a:lstStyle/>
            <a:p>
              <a:endParaRPr lang="en-GB"/>
            </a:p>
          </p:txBody>
        </p:sp>
        <p:sp>
          <p:nvSpPr>
            <p:cNvPr id="377091" name="Line 259"/>
            <p:cNvSpPr>
              <a:spLocks noChangeShapeType="1"/>
            </p:cNvSpPr>
            <p:nvPr/>
          </p:nvSpPr>
          <p:spPr bwMode="auto">
            <a:xfrm>
              <a:off x="4303" y="2037"/>
              <a:ext cx="12" cy="1"/>
            </a:xfrm>
            <a:prstGeom prst="line">
              <a:avLst/>
            </a:prstGeom>
            <a:noFill/>
            <a:ln w="28575">
              <a:solidFill>
                <a:srgbClr val="FF0000"/>
              </a:solidFill>
              <a:round/>
              <a:headEnd/>
              <a:tailEnd/>
            </a:ln>
          </p:spPr>
          <p:txBody>
            <a:bodyPr/>
            <a:lstStyle/>
            <a:p>
              <a:endParaRPr lang="en-GB"/>
            </a:p>
          </p:txBody>
        </p:sp>
        <p:sp>
          <p:nvSpPr>
            <p:cNvPr id="377092" name="Line 260"/>
            <p:cNvSpPr>
              <a:spLocks noChangeShapeType="1"/>
            </p:cNvSpPr>
            <p:nvPr/>
          </p:nvSpPr>
          <p:spPr bwMode="auto">
            <a:xfrm>
              <a:off x="4315" y="2037"/>
              <a:ext cx="12" cy="1"/>
            </a:xfrm>
            <a:prstGeom prst="line">
              <a:avLst/>
            </a:prstGeom>
            <a:noFill/>
            <a:ln w="28575">
              <a:solidFill>
                <a:srgbClr val="FF0000"/>
              </a:solidFill>
              <a:round/>
              <a:headEnd/>
              <a:tailEnd/>
            </a:ln>
          </p:spPr>
          <p:txBody>
            <a:bodyPr/>
            <a:lstStyle/>
            <a:p>
              <a:endParaRPr lang="en-GB"/>
            </a:p>
          </p:txBody>
        </p:sp>
        <p:sp>
          <p:nvSpPr>
            <p:cNvPr id="377093" name="Line 261"/>
            <p:cNvSpPr>
              <a:spLocks noChangeShapeType="1"/>
            </p:cNvSpPr>
            <p:nvPr/>
          </p:nvSpPr>
          <p:spPr bwMode="auto">
            <a:xfrm>
              <a:off x="4327" y="2037"/>
              <a:ext cx="6" cy="1"/>
            </a:xfrm>
            <a:prstGeom prst="line">
              <a:avLst/>
            </a:prstGeom>
            <a:noFill/>
            <a:ln w="28575">
              <a:solidFill>
                <a:srgbClr val="FF0000"/>
              </a:solidFill>
              <a:round/>
              <a:headEnd/>
              <a:tailEnd/>
            </a:ln>
          </p:spPr>
          <p:txBody>
            <a:bodyPr/>
            <a:lstStyle/>
            <a:p>
              <a:endParaRPr lang="en-GB"/>
            </a:p>
          </p:txBody>
        </p:sp>
        <p:sp>
          <p:nvSpPr>
            <p:cNvPr id="377094" name="Line 262"/>
            <p:cNvSpPr>
              <a:spLocks noChangeShapeType="1"/>
            </p:cNvSpPr>
            <p:nvPr/>
          </p:nvSpPr>
          <p:spPr bwMode="auto">
            <a:xfrm>
              <a:off x="4333" y="2037"/>
              <a:ext cx="13" cy="1"/>
            </a:xfrm>
            <a:prstGeom prst="line">
              <a:avLst/>
            </a:prstGeom>
            <a:noFill/>
            <a:ln w="28575">
              <a:solidFill>
                <a:srgbClr val="FF0000"/>
              </a:solidFill>
              <a:round/>
              <a:headEnd/>
              <a:tailEnd/>
            </a:ln>
          </p:spPr>
          <p:txBody>
            <a:bodyPr/>
            <a:lstStyle/>
            <a:p>
              <a:endParaRPr lang="en-GB"/>
            </a:p>
          </p:txBody>
        </p:sp>
        <p:sp>
          <p:nvSpPr>
            <p:cNvPr id="377095" name="Line 263"/>
            <p:cNvSpPr>
              <a:spLocks noChangeShapeType="1"/>
            </p:cNvSpPr>
            <p:nvPr/>
          </p:nvSpPr>
          <p:spPr bwMode="auto">
            <a:xfrm>
              <a:off x="4346" y="2037"/>
              <a:ext cx="12" cy="1"/>
            </a:xfrm>
            <a:prstGeom prst="line">
              <a:avLst/>
            </a:prstGeom>
            <a:noFill/>
            <a:ln w="28575">
              <a:solidFill>
                <a:srgbClr val="FF0000"/>
              </a:solidFill>
              <a:round/>
              <a:headEnd/>
              <a:tailEnd/>
            </a:ln>
          </p:spPr>
          <p:txBody>
            <a:bodyPr/>
            <a:lstStyle/>
            <a:p>
              <a:endParaRPr lang="en-GB"/>
            </a:p>
          </p:txBody>
        </p:sp>
        <p:sp>
          <p:nvSpPr>
            <p:cNvPr id="377096" name="Line 264"/>
            <p:cNvSpPr>
              <a:spLocks noChangeShapeType="1"/>
            </p:cNvSpPr>
            <p:nvPr/>
          </p:nvSpPr>
          <p:spPr bwMode="auto">
            <a:xfrm>
              <a:off x="4358" y="2037"/>
              <a:ext cx="6" cy="1"/>
            </a:xfrm>
            <a:prstGeom prst="line">
              <a:avLst/>
            </a:prstGeom>
            <a:noFill/>
            <a:ln w="28575">
              <a:solidFill>
                <a:srgbClr val="FF0000"/>
              </a:solidFill>
              <a:round/>
              <a:headEnd/>
              <a:tailEnd/>
            </a:ln>
          </p:spPr>
          <p:txBody>
            <a:bodyPr/>
            <a:lstStyle/>
            <a:p>
              <a:endParaRPr lang="en-GB"/>
            </a:p>
          </p:txBody>
        </p:sp>
        <p:sp>
          <p:nvSpPr>
            <p:cNvPr id="377097" name="Line 265"/>
            <p:cNvSpPr>
              <a:spLocks noChangeShapeType="1"/>
            </p:cNvSpPr>
            <p:nvPr/>
          </p:nvSpPr>
          <p:spPr bwMode="auto">
            <a:xfrm>
              <a:off x="4364" y="2037"/>
              <a:ext cx="12" cy="1"/>
            </a:xfrm>
            <a:prstGeom prst="line">
              <a:avLst/>
            </a:prstGeom>
            <a:noFill/>
            <a:ln w="28575">
              <a:solidFill>
                <a:srgbClr val="FF0000"/>
              </a:solidFill>
              <a:round/>
              <a:headEnd/>
              <a:tailEnd/>
            </a:ln>
          </p:spPr>
          <p:txBody>
            <a:bodyPr/>
            <a:lstStyle/>
            <a:p>
              <a:endParaRPr lang="en-GB"/>
            </a:p>
          </p:txBody>
        </p:sp>
        <p:sp>
          <p:nvSpPr>
            <p:cNvPr id="377098" name="Line 266"/>
            <p:cNvSpPr>
              <a:spLocks noChangeShapeType="1"/>
            </p:cNvSpPr>
            <p:nvPr/>
          </p:nvSpPr>
          <p:spPr bwMode="auto">
            <a:xfrm>
              <a:off x="4376" y="2037"/>
              <a:ext cx="12" cy="1"/>
            </a:xfrm>
            <a:prstGeom prst="line">
              <a:avLst/>
            </a:prstGeom>
            <a:noFill/>
            <a:ln w="28575">
              <a:solidFill>
                <a:srgbClr val="FF0000"/>
              </a:solidFill>
              <a:round/>
              <a:headEnd/>
              <a:tailEnd/>
            </a:ln>
          </p:spPr>
          <p:txBody>
            <a:bodyPr/>
            <a:lstStyle/>
            <a:p>
              <a:endParaRPr lang="en-GB"/>
            </a:p>
          </p:txBody>
        </p:sp>
        <p:sp>
          <p:nvSpPr>
            <p:cNvPr id="377099" name="Line 267"/>
            <p:cNvSpPr>
              <a:spLocks noChangeShapeType="1"/>
            </p:cNvSpPr>
            <p:nvPr/>
          </p:nvSpPr>
          <p:spPr bwMode="auto">
            <a:xfrm>
              <a:off x="4388" y="2037"/>
              <a:ext cx="12" cy="1"/>
            </a:xfrm>
            <a:prstGeom prst="line">
              <a:avLst/>
            </a:prstGeom>
            <a:noFill/>
            <a:ln w="28575">
              <a:solidFill>
                <a:srgbClr val="FF0000"/>
              </a:solidFill>
              <a:round/>
              <a:headEnd/>
              <a:tailEnd/>
            </a:ln>
          </p:spPr>
          <p:txBody>
            <a:bodyPr/>
            <a:lstStyle/>
            <a:p>
              <a:endParaRPr lang="en-GB"/>
            </a:p>
          </p:txBody>
        </p:sp>
        <p:sp>
          <p:nvSpPr>
            <p:cNvPr id="377100" name="Line 268"/>
            <p:cNvSpPr>
              <a:spLocks noChangeShapeType="1"/>
            </p:cNvSpPr>
            <p:nvPr/>
          </p:nvSpPr>
          <p:spPr bwMode="auto">
            <a:xfrm>
              <a:off x="4400" y="2037"/>
              <a:ext cx="6" cy="1"/>
            </a:xfrm>
            <a:prstGeom prst="line">
              <a:avLst/>
            </a:prstGeom>
            <a:noFill/>
            <a:ln w="28575">
              <a:solidFill>
                <a:srgbClr val="FF0000"/>
              </a:solidFill>
              <a:round/>
              <a:headEnd/>
              <a:tailEnd/>
            </a:ln>
          </p:spPr>
          <p:txBody>
            <a:bodyPr/>
            <a:lstStyle/>
            <a:p>
              <a:endParaRPr lang="en-GB"/>
            </a:p>
          </p:txBody>
        </p:sp>
        <p:sp>
          <p:nvSpPr>
            <p:cNvPr id="377101" name="Line 269"/>
            <p:cNvSpPr>
              <a:spLocks noChangeShapeType="1"/>
            </p:cNvSpPr>
            <p:nvPr/>
          </p:nvSpPr>
          <p:spPr bwMode="auto">
            <a:xfrm>
              <a:off x="4406" y="2037"/>
              <a:ext cx="12" cy="1"/>
            </a:xfrm>
            <a:prstGeom prst="line">
              <a:avLst/>
            </a:prstGeom>
            <a:noFill/>
            <a:ln w="28575">
              <a:solidFill>
                <a:srgbClr val="FF0000"/>
              </a:solidFill>
              <a:round/>
              <a:headEnd/>
              <a:tailEnd/>
            </a:ln>
          </p:spPr>
          <p:txBody>
            <a:bodyPr/>
            <a:lstStyle/>
            <a:p>
              <a:endParaRPr lang="en-GB"/>
            </a:p>
          </p:txBody>
        </p:sp>
        <p:sp>
          <p:nvSpPr>
            <p:cNvPr id="377102" name="Line 270"/>
            <p:cNvSpPr>
              <a:spLocks noChangeShapeType="1"/>
            </p:cNvSpPr>
            <p:nvPr/>
          </p:nvSpPr>
          <p:spPr bwMode="auto">
            <a:xfrm>
              <a:off x="4418" y="2037"/>
              <a:ext cx="13" cy="1"/>
            </a:xfrm>
            <a:prstGeom prst="line">
              <a:avLst/>
            </a:prstGeom>
            <a:noFill/>
            <a:ln w="28575">
              <a:solidFill>
                <a:srgbClr val="FF0000"/>
              </a:solidFill>
              <a:round/>
              <a:headEnd/>
              <a:tailEnd/>
            </a:ln>
          </p:spPr>
          <p:txBody>
            <a:bodyPr/>
            <a:lstStyle/>
            <a:p>
              <a:endParaRPr lang="en-GB"/>
            </a:p>
          </p:txBody>
        </p:sp>
        <p:sp>
          <p:nvSpPr>
            <p:cNvPr id="377103" name="Line 271"/>
            <p:cNvSpPr>
              <a:spLocks noChangeShapeType="1"/>
            </p:cNvSpPr>
            <p:nvPr/>
          </p:nvSpPr>
          <p:spPr bwMode="auto">
            <a:xfrm>
              <a:off x="4431" y="2037"/>
              <a:ext cx="6" cy="1"/>
            </a:xfrm>
            <a:prstGeom prst="line">
              <a:avLst/>
            </a:prstGeom>
            <a:noFill/>
            <a:ln w="28575">
              <a:solidFill>
                <a:srgbClr val="FF0000"/>
              </a:solidFill>
              <a:round/>
              <a:headEnd/>
              <a:tailEnd/>
            </a:ln>
          </p:spPr>
          <p:txBody>
            <a:bodyPr/>
            <a:lstStyle/>
            <a:p>
              <a:endParaRPr lang="en-GB"/>
            </a:p>
          </p:txBody>
        </p:sp>
        <p:sp>
          <p:nvSpPr>
            <p:cNvPr id="377104" name="Line 272"/>
            <p:cNvSpPr>
              <a:spLocks noChangeShapeType="1"/>
            </p:cNvSpPr>
            <p:nvPr/>
          </p:nvSpPr>
          <p:spPr bwMode="auto">
            <a:xfrm>
              <a:off x="4437" y="2037"/>
              <a:ext cx="12" cy="1"/>
            </a:xfrm>
            <a:prstGeom prst="line">
              <a:avLst/>
            </a:prstGeom>
            <a:noFill/>
            <a:ln w="28575">
              <a:solidFill>
                <a:srgbClr val="FF0000"/>
              </a:solidFill>
              <a:round/>
              <a:headEnd/>
              <a:tailEnd/>
            </a:ln>
          </p:spPr>
          <p:txBody>
            <a:bodyPr/>
            <a:lstStyle/>
            <a:p>
              <a:endParaRPr lang="en-GB"/>
            </a:p>
          </p:txBody>
        </p:sp>
        <p:sp>
          <p:nvSpPr>
            <p:cNvPr id="377105" name="Line 273"/>
            <p:cNvSpPr>
              <a:spLocks noChangeShapeType="1"/>
            </p:cNvSpPr>
            <p:nvPr/>
          </p:nvSpPr>
          <p:spPr bwMode="auto">
            <a:xfrm>
              <a:off x="4449" y="2037"/>
              <a:ext cx="12" cy="1"/>
            </a:xfrm>
            <a:prstGeom prst="line">
              <a:avLst/>
            </a:prstGeom>
            <a:noFill/>
            <a:ln w="28575">
              <a:solidFill>
                <a:srgbClr val="FF0000"/>
              </a:solidFill>
              <a:round/>
              <a:headEnd/>
              <a:tailEnd/>
            </a:ln>
          </p:spPr>
          <p:txBody>
            <a:bodyPr/>
            <a:lstStyle/>
            <a:p>
              <a:endParaRPr lang="en-GB"/>
            </a:p>
          </p:txBody>
        </p:sp>
        <p:sp>
          <p:nvSpPr>
            <p:cNvPr id="377106" name="Line 274"/>
            <p:cNvSpPr>
              <a:spLocks noChangeShapeType="1"/>
            </p:cNvSpPr>
            <p:nvPr/>
          </p:nvSpPr>
          <p:spPr bwMode="auto">
            <a:xfrm>
              <a:off x="4461" y="2037"/>
              <a:ext cx="6" cy="1"/>
            </a:xfrm>
            <a:prstGeom prst="line">
              <a:avLst/>
            </a:prstGeom>
            <a:noFill/>
            <a:ln w="28575">
              <a:solidFill>
                <a:srgbClr val="FF0000"/>
              </a:solidFill>
              <a:round/>
              <a:headEnd/>
              <a:tailEnd/>
            </a:ln>
          </p:spPr>
          <p:txBody>
            <a:bodyPr/>
            <a:lstStyle/>
            <a:p>
              <a:endParaRPr lang="en-GB"/>
            </a:p>
          </p:txBody>
        </p:sp>
        <p:sp>
          <p:nvSpPr>
            <p:cNvPr id="377107" name="Line 275"/>
            <p:cNvSpPr>
              <a:spLocks noChangeShapeType="1"/>
            </p:cNvSpPr>
            <p:nvPr/>
          </p:nvSpPr>
          <p:spPr bwMode="auto">
            <a:xfrm>
              <a:off x="4467" y="2037"/>
              <a:ext cx="12" cy="1"/>
            </a:xfrm>
            <a:prstGeom prst="line">
              <a:avLst/>
            </a:prstGeom>
            <a:noFill/>
            <a:ln w="28575">
              <a:solidFill>
                <a:srgbClr val="FF0000"/>
              </a:solidFill>
              <a:round/>
              <a:headEnd/>
              <a:tailEnd/>
            </a:ln>
          </p:spPr>
          <p:txBody>
            <a:bodyPr/>
            <a:lstStyle/>
            <a:p>
              <a:endParaRPr lang="en-GB"/>
            </a:p>
          </p:txBody>
        </p:sp>
        <p:sp>
          <p:nvSpPr>
            <p:cNvPr id="377108" name="Line 276"/>
            <p:cNvSpPr>
              <a:spLocks noChangeShapeType="1"/>
            </p:cNvSpPr>
            <p:nvPr/>
          </p:nvSpPr>
          <p:spPr bwMode="auto">
            <a:xfrm>
              <a:off x="4479" y="2037"/>
              <a:ext cx="12" cy="1"/>
            </a:xfrm>
            <a:prstGeom prst="line">
              <a:avLst/>
            </a:prstGeom>
            <a:noFill/>
            <a:ln w="28575">
              <a:solidFill>
                <a:srgbClr val="FF0000"/>
              </a:solidFill>
              <a:round/>
              <a:headEnd/>
              <a:tailEnd/>
            </a:ln>
          </p:spPr>
          <p:txBody>
            <a:bodyPr/>
            <a:lstStyle/>
            <a:p>
              <a:endParaRPr lang="en-GB"/>
            </a:p>
          </p:txBody>
        </p:sp>
        <p:sp>
          <p:nvSpPr>
            <p:cNvPr id="377109" name="Line 277"/>
            <p:cNvSpPr>
              <a:spLocks noChangeShapeType="1"/>
            </p:cNvSpPr>
            <p:nvPr/>
          </p:nvSpPr>
          <p:spPr bwMode="auto">
            <a:xfrm>
              <a:off x="4491" y="2037"/>
              <a:ext cx="6" cy="1"/>
            </a:xfrm>
            <a:prstGeom prst="line">
              <a:avLst/>
            </a:prstGeom>
            <a:noFill/>
            <a:ln w="28575">
              <a:solidFill>
                <a:srgbClr val="FF0000"/>
              </a:solidFill>
              <a:round/>
              <a:headEnd/>
              <a:tailEnd/>
            </a:ln>
          </p:spPr>
          <p:txBody>
            <a:bodyPr/>
            <a:lstStyle/>
            <a:p>
              <a:endParaRPr lang="en-GB"/>
            </a:p>
          </p:txBody>
        </p:sp>
        <p:sp>
          <p:nvSpPr>
            <p:cNvPr id="377110" name="Line 278"/>
            <p:cNvSpPr>
              <a:spLocks noChangeShapeType="1"/>
            </p:cNvSpPr>
            <p:nvPr/>
          </p:nvSpPr>
          <p:spPr bwMode="auto">
            <a:xfrm>
              <a:off x="4497" y="2037"/>
              <a:ext cx="13" cy="1"/>
            </a:xfrm>
            <a:prstGeom prst="line">
              <a:avLst/>
            </a:prstGeom>
            <a:noFill/>
            <a:ln w="28575">
              <a:solidFill>
                <a:srgbClr val="FF0000"/>
              </a:solidFill>
              <a:round/>
              <a:headEnd/>
              <a:tailEnd/>
            </a:ln>
          </p:spPr>
          <p:txBody>
            <a:bodyPr/>
            <a:lstStyle/>
            <a:p>
              <a:endParaRPr lang="en-GB"/>
            </a:p>
          </p:txBody>
        </p:sp>
        <p:sp>
          <p:nvSpPr>
            <p:cNvPr id="377111" name="Line 279"/>
            <p:cNvSpPr>
              <a:spLocks noChangeShapeType="1"/>
            </p:cNvSpPr>
            <p:nvPr/>
          </p:nvSpPr>
          <p:spPr bwMode="auto">
            <a:xfrm>
              <a:off x="4510" y="2037"/>
              <a:ext cx="12" cy="1"/>
            </a:xfrm>
            <a:prstGeom prst="line">
              <a:avLst/>
            </a:prstGeom>
            <a:noFill/>
            <a:ln w="28575">
              <a:solidFill>
                <a:srgbClr val="FF0000"/>
              </a:solidFill>
              <a:round/>
              <a:headEnd/>
              <a:tailEnd/>
            </a:ln>
          </p:spPr>
          <p:txBody>
            <a:bodyPr/>
            <a:lstStyle/>
            <a:p>
              <a:endParaRPr lang="en-GB"/>
            </a:p>
          </p:txBody>
        </p:sp>
        <p:sp>
          <p:nvSpPr>
            <p:cNvPr id="377112" name="Line 280"/>
            <p:cNvSpPr>
              <a:spLocks noChangeShapeType="1"/>
            </p:cNvSpPr>
            <p:nvPr/>
          </p:nvSpPr>
          <p:spPr bwMode="auto">
            <a:xfrm>
              <a:off x="4522" y="2037"/>
              <a:ext cx="6" cy="1"/>
            </a:xfrm>
            <a:prstGeom prst="line">
              <a:avLst/>
            </a:prstGeom>
            <a:noFill/>
            <a:ln w="28575">
              <a:solidFill>
                <a:srgbClr val="FF0000"/>
              </a:solidFill>
              <a:round/>
              <a:headEnd/>
              <a:tailEnd/>
            </a:ln>
          </p:spPr>
          <p:txBody>
            <a:bodyPr/>
            <a:lstStyle/>
            <a:p>
              <a:endParaRPr lang="en-GB"/>
            </a:p>
          </p:txBody>
        </p:sp>
        <p:sp>
          <p:nvSpPr>
            <p:cNvPr id="377113" name="Line 281"/>
            <p:cNvSpPr>
              <a:spLocks noChangeShapeType="1"/>
            </p:cNvSpPr>
            <p:nvPr/>
          </p:nvSpPr>
          <p:spPr bwMode="auto">
            <a:xfrm>
              <a:off x="4528" y="2037"/>
              <a:ext cx="12" cy="1"/>
            </a:xfrm>
            <a:prstGeom prst="line">
              <a:avLst/>
            </a:prstGeom>
            <a:noFill/>
            <a:ln w="28575">
              <a:solidFill>
                <a:srgbClr val="FF0000"/>
              </a:solidFill>
              <a:round/>
              <a:headEnd/>
              <a:tailEnd/>
            </a:ln>
          </p:spPr>
          <p:txBody>
            <a:bodyPr/>
            <a:lstStyle/>
            <a:p>
              <a:endParaRPr lang="en-GB"/>
            </a:p>
          </p:txBody>
        </p:sp>
        <p:sp>
          <p:nvSpPr>
            <p:cNvPr id="377114" name="Line 282"/>
            <p:cNvSpPr>
              <a:spLocks noChangeShapeType="1"/>
            </p:cNvSpPr>
            <p:nvPr/>
          </p:nvSpPr>
          <p:spPr bwMode="auto">
            <a:xfrm>
              <a:off x="4540" y="2037"/>
              <a:ext cx="12" cy="1"/>
            </a:xfrm>
            <a:prstGeom prst="line">
              <a:avLst/>
            </a:prstGeom>
            <a:noFill/>
            <a:ln w="28575">
              <a:solidFill>
                <a:srgbClr val="FF0000"/>
              </a:solidFill>
              <a:round/>
              <a:headEnd/>
              <a:tailEnd/>
            </a:ln>
          </p:spPr>
          <p:txBody>
            <a:bodyPr/>
            <a:lstStyle/>
            <a:p>
              <a:endParaRPr lang="en-GB"/>
            </a:p>
          </p:txBody>
        </p:sp>
        <p:sp>
          <p:nvSpPr>
            <p:cNvPr id="377115" name="Line 283"/>
            <p:cNvSpPr>
              <a:spLocks noChangeShapeType="1"/>
            </p:cNvSpPr>
            <p:nvPr/>
          </p:nvSpPr>
          <p:spPr bwMode="auto">
            <a:xfrm>
              <a:off x="4552" y="2037"/>
              <a:ext cx="6" cy="1"/>
            </a:xfrm>
            <a:prstGeom prst="line">
              <a:avLst/>
            </a:prstGeom>
            <a:noFill/>
            <a:ln w="28575">
              <a:solidFill>
                <a:srgbClr val="FF0000"/>
              </a:solidFill>
              <a:round/>
              <a:headEnd/>
              <a:tailEnd/>
            </a:ln>
          </p:spPr>
          <p:txBody>
            <a:bodyPr/>
            <a:lstStyle/>
            <a:p>
              <a:endParaRPr lang="en-GB"/>
            </a:p>
          </p:txBody>
        </p:sp>
        <p:sp>
          <p:nvSpPr>
            <p:cNvPr id="377116" name="Line 284"/>
            <p:cNvSpPr>
              <a:spLocks noChangeShapeType="1"/>
            </p:cNvSpPr>
            <p:nvPr/>
          </p:nvSpPr>
          <p:spPr bwMode="auto">
            <a:xfrm>
              <a:off x="4558" y="2037"/>
              <a:ext cx="12" cy="1"/>
            </a:xfrm>
            <a:prstGeom prst="line">
              <a:avLst/>
            </a:prstGeom>
            <a:noFill/>
            <a:ln w="28575">
              <a:solidFill>
                <a:srgbClr val="FF0000"/>
              </a:solidFill>
              <a:round/>
              <a:headEnd/>
              <a:tailEnd/>
            </a:ln>
          </p:spPr>
          <p:txBody>
            <a:bodyPr/>
            <a:lstStyle/>
            <a:p>
              <a:endParaRPr lang="en-GB"/>
            </a:p>
          </p:txBody>
        </p:sp>
        <p:sp>
          <p:nvSpPr>
            <p:cNvPr id="377117" name="Line 285"/>
            <p:cNvSpPr>
              <a:spLocks noChangeShapeType="1"/>
            </p:cNvSpPr>
            <p:nvPr/>
          </p:nvSpPr>
          <p:spPr bwMode="auto">
            <a:xfrm>
              <a:off x="4570" y="2037"/>
              <a:ext cx="12" cy="1"/>
            </a:xfrm>
            <a:prstGeom prst="line">
              <a:avLst/>
            </a:prstGeom>
            <a:noFill/>
            <a:ln w="28575">
              <a:solidFill>
                <a:srgbClr val="FF0000"/>
              </a:solidFill>
              <a:round/>
              <a:headEnd/>
              <a:tailEnd/>
            </a:ln>
          </p:spPr>
          <p:txBody>
            <a:bodyPr/>
            <a:lstStyle/>
            <a:p>
              <a:endParaRPr lang="en-GB"/>
            </a:p>
          </p:txBody>
        </p:sp>
        <p:sp>
          <p:nvSpPr>
            <p:cNvPr id="377118" name="Line 286"/>
            <p:cNvSpPr>
              <a:spLocks noChangeShapeType="1"/>
            </p:cNvSpPr>
            <p:nvPr/>
          </p:nvSpPr>
          <p:spPr bwMode="auto">
            <a:xfrm>
              <a:off x="4582" y="2037"/>
              <a:ext cx="6" cy="1"/>
            </a:xfrm>
            <a:prstGeom prst="line">
              <a:avLst/>
            </a:prstGeom>
            <a:noFill/>
            <a:ln w="28575">
              <a:solidFill>
                <a:srgbClr val="FF0000"/>
              </a:solidFill>
              <a:round/>
              <a:headEnd/>
              <a:tailEnd/>
            </a:ln>
          </p:spPr>
          <p:txBody>
            <a:bodyPr/>
            <a:lstStyle/>
            <a:p>
              <a:endParaRPr lang="en-GB"/>
            </a:p>
          </p:txBody>
        </p:sp>
        <p:sp>
          <p:nvSpPr>
            <p:cNvPr id="377119" name="Line 287"/>
            <p:cNvSpPr>
              <a:spLocks noChangeShapeType="1"/>
            </p:cNvSpPr>
            <p:nvPr/>
          </p:nvSpPr>
          <p:spPr bwMode="auto">
            <a:xfrm>
              <a:off x="4588" y="2037"/>
              <a:ext cx="13" cy="6"/>
            </a:xfrm>
            <a:prstGeom prst="line">
              <a:avLst/>
            </a:prstGeom>
            <a:noFill/>
            <a:ln w="28575">
              <a:solidFill>
                <a:srgbClr val="FF0000"/>
              </a:solidFill>
              <a:round/>
              <a:headEnd/>
              <a:tailEnd/>
            </a:ln>
          </p:spPr>
          <p:txBody>
            <a:bodyPr/>
            <a:lstStyle/>
            <a:p>
              <a:endParaRPr lang="en-GB"/>
            </a:p>
          </p:txBody>
        </p:sp>
        <p:sp>
          <p:nvSpPr>
            <p:cNvPr id="377120" name="Line 288"/>
            <p:cNvSpPr>
              <a:spLocks noChangeShapeType="1"/>
            </p:cNvSpPr>
            <p:nvPr/>
          </p:nvSpPr>
          <p:spPr bwMode="auto">
            <a:xfrm>
              <a:off x="4601" y="2043"/>
              <a:ext cx="12" cy="1"/>
            </a:xfrm>
            <a:prstGeom prst="line">
              <a:avLst/>
            </a:prstGeom>
            <a:noFill/>
            <a:ln w="28575">
              <a:solidFill>
                <a:srgbClr val="FF0000"/>
              </a:solidFill>
              <a:round/>
              <a:headEnd/>
              <a:tailEnd/>
            </a:ln>
          </p:spPr>
          <p:txBody>
            <a:bodyPr/>
            <a:lstStyle/>
            <a:p>
              <a:endParaRPr lang="en-GB"/>
            </a:p>
          </p:txBody>
        </p:sp>
        <p:sp>
          <p:nvSpPr>
            <p:cNvPr id="377121" name="Line 289"/>
            <p:cNvSpPr>
              <a:spLocks noChangeShapeType="1"/>
            </p:cNvSpPr>
            <p:nvPr/>
          </p:nvSpPr>
          <p:spPr bwMode="auto">
            <a:xfrm>
              <a:off x="4613" y="2043"/>
              <a:ext cx="6" cy="1"/>
            </a:xfrm>
            <a:prstGeom prst="line">
              <a:avLst/>
            </a:prstGeom>
            <a:noFill/>
            <a:ln w="28575">
              <a:solidFill>
                <a:srgbClr val="FF0000"/>
              </a:solidFill>
              <a:round/>
              <a:headEnd/>
              <a:tailEnd/>
            </a:ln>
          </p:spPr>
          <p:txBody>
            <a:bodyPr/>
            <a:lstStyle/>
            <a:p>
              <a:endParaRPr lang="en-GB"/>
            </a:p>
          </p:txBody>
        </p:sp>
        <p:sp>
          <p:nvSpPr>
            <p:cNvPr id="377122" name="Line 290"/>
            <p:cNvSpPr>
              <a:spLocks noChangeShapeType="1"/>
            </p:cNvSpPr>
            <p:nvPr/>
          </p:nvSpPr>
          <p:spPr bwMode="auto">
            <a:xfrm>
              <a:off x="4619" y="2043"/>
              <a:ext cx="12" cy="1"/>
            </a:xfrm>
            <a:prstGeom prst="line">
              <a:avLst/>
            </a:prstGeom>
            <a:noFill/>
            <a:ln w="28575">
              <a:solidFill>
                <a:srgbClr val="FF0000"/>
              </a:solidFill>
              <a:round/>
              <a:headEnd/>
              <a:tailEnd/>
            </a:ln>
          </p:spPr>
          <p:txBody>
            <a:bodyPr/>
            <a:lstStyle/>
            <a:p>
              <a:endParaRPr lang="en-GB"/>
            </a:p>
          </p:txBody>
        </p:sp>
        <p:sp>
          <p:nvSpPr>
            <p:cNvPr id="377123" name="Line 291"/>
            <p:cNvSpPr>
              <a:spLocks noChangeShapeType="1"/>
            </p:cNvSpPr>
            <p:nvPr/>
          </p:nvSpPr>
          <p:spPr bwMode="auto">
            <a:xfrm>
              <a:off x="4631" y="2043"/>
              <a:ext cx="12" cy="1"/>
            </a:xfrm>
            <a:prstGeom prst="line">
              <a:avLst/>
            </a:prstGeom>
            <a:noFill/>
            <a:ln w="28575">
              <a:solidFill>
                <a:srgbClr val="FF0000"/>
              </a:solidFill>
              <a:round/>
              <a:headEnd/>
              <a:tailEnd/>
            </a:ln>
          </p:spPr>
          <p:txBody>
            <a:bodyPr/>
            <a:lstStyle/>
            <a:p>
              <a:endParaRPr lang="en-GB"/>
            </a:p>
          </p:txBody>
        </p:sp>
        <p:sp>
          <p:nvSpPr>
            <p:cNvPr id="377124" name="Line 292"/>
            <p:cNvSpPr>
              <a:spLocks noChangeShapeType="1"/>
            </p:cNvSpPr>
            <p:nvPr/>
          </p:nvSpPr>
          <p:spPr bwMode="auto">
            <a:xfrm>
              <a:off x="4643" y="2043"/>
              <a:ext cx="6" cy="1"/>
            </a:xfrm>
            <a:prstGeom prst="line">
              <a:avLst/>
            </a:prstGeom>
            <a:noFill/>
            <a:ln w="28575">
              <a:solidFill>
                <a:srgbClr val="FF0000"/>
              </a:solidFill>
              <a:round/>
              <a:headEnd/>
              <a:tailEnd/>
            </a:ln>
          </p:spPr>
          <p:txBody>
            <a:bodyPr/>
            <a:lstStyle/>
            <a:p>
              <a:endParaRPr lang="en-GB"/>
            </a:p>
          </p:txBody>
        </p:sp>
        <p:sp>
          <p:nvSpPr>
            <p:cNvPr id="377125" name="Line 293"/>
            <p:cNvSpPr>
              <a:spLocks noChangeShapeType="1"/>
            </p:cNvSpPr>
            <p:nvPr/>
          </p:nvSpPr>
          <p:spPr bwMode="auto">
            <a:xfrm>
              <a:off x="4649" y="2043"/>
              <a:ext cx="12" cy="1"/>
            </a:xfrm>
            <a:prstGeom prst="line">
              <a:avLst/>
            </a:prstGeom>
            <a:noFill/>
            <a:ln w="28575">
              <a:solidFill>
                <a:srgbClr val="FF0000"/>
              </a:solidFill>
              <a:round/>
              <a:headEnd/>
              <a:tailEnd/>
            </a:ln>
          </p:spPr>
          <p:txBody>
            <a:bodyPr/>
            <a:lstStyle/>
            <a:p>
              <a:endParaRPr lang="en-GB"/>
            </a:p>
          </p:txBody>
        </p:sp>
        <p:sp>
          <p:nvSpPr>
            <p:cNvPr id="377126" name="Line 294"/>
            <p:cNvSpPr>
              <a:spLocks noChangeShapeType="1"/>
            </p:cNvSpPr>
            <p:nvPr/>
          </p:nvSpPr>
          <p:spPr bwMode="auto">
            <a:xfrm>
              <a:off x="4661" y="2043"/>
              <a:ext cx="12" cy="1"/>
            </a:xfrm>
            <a:prstGeom prst="line">
              <a:avLst/>
            </a:prstGeom>
            <a:noFill/>
            <a:ln w="28575">
              <a:solidFill>
                <a:srgbClr val="FF0000"/>
              </a:solidFill>
              <a:round/>
              <a:headEnd/>
              <a:tailEnd/>
            </a:ln>
          </p:spPr>
          <p:txBody>
            <a:bodyPr/>
            <a:lstStyle/>
            <a:p>
              <a:endParaRPr lang="en-GB"/>
            </a:p>
          </p:txBody>
        </p:sp>
        <p:sp>
          <p:nvSpPr>
            <p:cNvPr id="377127" name="Line 295"/>
            <p:cNvSpPr>
              <a:spLocks noChangeShapeType="1"/>
            </p:cNvSpPr>
            <p:nvPr/>
          </p:nvSpPr>
          <p:spPr bwMode="auto">
            <a:xfrm>
              <a:off x="4673" y="2043"/>
              <a:ext cx="7" cy="1"/>
            </a:xfrm>
            <a:prstGeom prst="line">
              <a:avLst/>
            </a:prstGeom>
            <a:noFill/>
            <a:ln w="28575">
              <a:solidFill>
                <a:srgbClr val="FF0000"/>
              </a:solidFill>
              <a:round/>
              <a:headEnd/>
              <a:tailEnd/>
            </a:ln>
          </p:spPr>
          <p:txBody>
            <a:bodyPr/>
            <a:lstStyle/>
            <a:p>
              <a:endParaRPr lang="en-GB"/>
            </a:p>
          </p:txBody>
        </p:sp>
        <p:sp>
          <p:nvSpPr>
            <p:cNvPr id="377128" name="Line 296"/>
            <p:cNvSpPr>
              <a:spLocks noChangeShapeType="1"/>
            </p:cNvSpPr>
            <p:nvPr/>
          </p:nvSpPr>
          <p:spPr bwMode="auto">
            <a:xfrm>
              <a:off x="4680" y="2043"/>
              <a:ext cx="12" cy="1"/>
            </a:xfrm>
            <a:prstGeom prst="line">
              <a:avLst/>
            </a:prstGeom>
            <a:noFill/>
            <a:ln w="28575">
              <a:solidFill>
                <a:srgbClr val="FF0000"/>
              </a:solidFill>
              <a:round/>
              <a:headEnd/>
              <a:tailEnd/>
            </a:ln>
          </p:spPr>
          <p:txBody>
            <a:bodyPr/>
            <a:lstStyle/>
            <a:p>
              <a:endParaRPr lang="en-GB"/>
            </a:p>
          </p:txBody>
        </p:sp>
        <p:sp>
          <p:nvSpPr>
            <p:cNvPr id="377129" name="Line 297"/>
            <p:cNvSpPr>
              <a:spLocks noChangeShapeType="1"/>
            </p:cNvSpPr>
            <p:nvPr/>
          </p:nvSpPr>
          <p:spPr bwMode="auto">
            <a:xfrm>
              <a:off x="4692" y="2043"/>
              <a:ext cx="12" cy="1"/>
            </a:xfrm>
            <a:prstGeom prst="line">
              <a:avLst/>
            </a:prstGeom>
            <a:noFill/>
            <a:ln w="28575">
              <a:solidFill>
                <a:srgbClr val="FF0000"/>
              </a:solidFill>
              <a:round/>
              <a:headEnd/>
              <a:tailEnd/>
            </a:ln>
          </p:spPr>
          <p:txBody>
            <a:bodyPr/>
            <a:lstStyle/>
            <a:p>
              <a:endParaRPr lang="en-GB"/>
            </a:p>
          </p:txBody>
        </p:sp>
        <p:sp>
          <p:nvSpPr>
            <p:cNvPr id="377130" name="Line 298"/>
            <p:cNvSpPr>
              <a:spLocks noChangeShapeType="1"/>
            </p:cNvSpPr>
            <p:nvPr/>
          </p:nvSpPr>
          <p:spPr bwMode="auto">
            <a:xfrm>
              <a:off x="4704" y="2043"/>
              <a:ext cx="6" cy="1"/>
            </a:xfrm>
            <a:prstGeom prst="line">
              <a:avLst/>
            </a:prstGeom>
            <a:noFill/>
            <a:ln w="28575">
              <a:solidFill>
                <a:srgbClr val="FF0000"/>
              </a:solidFill>
              <a:round/>
              <a:headEnd/>
              <a:tailEnd/>
            </a:ln>
          </p:spPr>
          <p:txBody>
            <a:bodyPr/>
            <a:lstStyle/>
            <a:p>
              <a:endParaRPr lang="en-GB"/>
            </a:p>
          </p:txBody>
        </p:sp>
        <p:sp>
          <p:nvSpPr>
            <p:cNvPr id="377131" name="Line 299"/>
            <p:cNvSpPr>
              <a:spLocks noChangeShapeType="1"/>
            </p:cNvSpPr>
            <p:nvPr/>
          </p:nvSpPr>
          <p:spPr bwMode="auto">
            <a:xfrm>
              <a:off x="4710" y="2043"/>
              <a:ext cx="12" cy="1"/>
            </a:xfrm>
            <a:prstGeom prst="line">
              <a:avLst/>
            </a:prstGeom>
            <a:noFill/>
            <a:ln w="28575">
              <a:solidFill>
                <a:srgbClr val="FF0000"/>
              </a:solidFill>
              <a:round/>
              <a:headEnd/>
              <a:tailEnd/>
            </a:ln>
          </p:spPr>
          <p:txBody>
            <a:bodyPr/>
            <a:lstStyle/>
            <a:p>
              <a:endParaRPr lang="en-GB"/>
            </a:p>
          </p:txBody>
        </p:sp>
        <p:sp>
          <p:nvSpPr>
            <p:cNvPr id="377132" name="Line 300"/>
            <p:cNvSpPr>
              <a:spLocks noChangeShapeType="1"/>
            </p:cNvSpPr>
            <p:nvPr/>
          </p:nvSpPr>
          <p:spPr bwMode="auto">
            <a:xfrm>
              <a:off x="4722" y="2043"/>
              <a:ext cx="12" cy="1"/>
            </a:xfrm>
            <a:prstGeom prst="line">
              <a:avLst/>
            </a:prstGeom>
            <a:noFill/>
            <a:ln w="28575">
              <a:solidFill>
                <a:srgbClr val="FF0000"/>
              </a:solidFill>
              <a:round/>
              <a:headEnd/>
              <a:tailEnd/>
            </a:ln>
          </p:spPr>
          <p:txBody>
            <a:bodyPr/>
            <a:lstStyle/>
            <a:p>
              <a:endParaRPr lang="en-GB"/>
            </a:p>
          </p:txBody>
        </p:sp>
        <p:sp>
          <p:nvSpPr>
            <p:cNvPr id="377133" name="Line 301"/>
            <p:cNvSpPr>
              <a:spLocks noChangeShapeType="1"/>
            </p:cNvSpPr>
            <p:nvPr/>
          </p:nvSpPr>
          <p:spPr bwMode="auto">
            <a:xfrm>
              <a:off x="4734" y="2043"/>
              <a:ext cx="6" cy="1"/>
            </a:xfrm>
            <a:prstGeom prst="line">
              <a:avLst/>
            </a:prstGeom>
            <a:noFill/>
            <a:ln w="28575">
              <a:solidFill>
                <a:srgbClr val="FF0000"/>
              </a:solidFill>
              <a:round/>
              <a:headEnd/>
              <a:tailEnd/>
            </a:ln>
          </p:spPr>
          <p:txBody>
            <a:bodyPr/>
            <a:lstStyle/>
            <a:p>
              <a:endParaRPr lang="en-GB"/>
            </a:p>
          </p:txBody>
        </p:sp>
        <p:sp>
          <p:nvSpPr>
            <p:cNvPr id="377134" name="Line 302"/>
            <p:cNvSpPr>
              <a:spLocks noChangeShapeType="1"/>
            </p:cNvSpPr>
            <p:nvPr/>
          </p:nvSpPr>
          <p:spPr bwMode="auto">
            <a:xfrm>
              <a:off x="4740" y="2043"/>
              <a:ext cx="12" cy="1"/>
            </a:xfrm>
            <a:prstGeom prst="line">
              <a:avLst/>
            </a:prstGeom>
            <a:noFill/>
            <a:ln w="28575">
              <a:solidFill>
                <a:srgbClr val="FF0000"/>
              </a:solidFill>
              <a:round/>
              <a:headEnd/>
              <a:tailEnd/>
            </a:ln>
          </p:spPr>
          <p:txBody>
            <a:bodyPr/>
            <a:lstStyle/>
            <a:p>
              <a:endParaRPr lang="en-GB"/>
            </a:p>
          </p:txBody>
        </p:sp>
        <p:sp>
          <p:nvSpPr>
            <p:cNvPr id="377135" name="Line 303"/>
            <p:cNvSpPr>
              <a:spLocks noChangeShapeType="1"/>
            </p:cNvSpPr>
            <p:nvPr/>
          </p:nvSpPr>
          <p:spPr bwMode="auto">
            <a:xfrm>
              <a:off x="4752" y="2043"/>
              <a:ext cx="13" cy="1"/>
            </a:xfrm>
            <a:prstGeom prst="line">
              <a:avLst/>
            </a:prstGeom>
            <a:noFill/>
            <a:ln w="28575">
              <a:solidFill>
                <a:srgbClr val="FF0000"/>
              </a:solidFill>
              <a:round/>
              <a:headEnd/>
              <a:tailEnd/>
            </a:ln>
          </p:spPr>
          <p:txBody>
            <a:bodyPr/>
            <a:lstStyle/>
            <a:p>
              <a:endParaRPr lang="en-GB"/>
            </a:p>
          </p:txBody>
        </p:sp>
        <p:sp>
          <p:nvSpPr>
            <p:cNvPr id="377136" name="Line 304"/>
            <p:cNvSpPr>
              <a:spLocks noChangeShapeType="1"/>
            </p:cNvSpPr>
            <p:nvPr/>
          </p:nvSpPr>
          <p:spPr bwMode="auto">
            <a:xfrm>
              <a:off x="4765" y="2043"/>
              <a:ext cx="6" cy="1"/>
            </a:xfrm>
            <a:prstGeom prst="line">
              <a:avLst/>
            </a:prstGeom>
            <a:noFill/>
            <a:ln w="28575">
              <a:solidFill>
                <a:srgbClr val="FF0000"/>
              </a:solidFill>
              <a:round/>
              <a:headEnd/>
              <a:tailEnd/>
            </a:ln>
          </p:spPr>
          <p:txBody>
            <a:bodyPr/>
            <a:lstStyle/>
            <a:p>
              <a:endParaRPr lang="en-GB"/>
            </a:p>
          </p:txBody>
        </p:sp>
        <p:sp>
          <p:nvSpPr>
            <p:cNvPr id="377137" name="Line 305"/>
            <p:cNvSpPr>
              <a:spLocks noChangeShapeType="1"/>
            </p:cNvSpPr>
            <p:nvPr/>
          </p:nvSpPr>
          <p:spPr bwMode="auto">
            <a:xfrm>
              <a:off x="4771" y="2043"/>
              <a:ext cx="12" cy="1"/>
            </a:xfrm>
            <a:prstGeom prst="line">
              <a:avLst/>
            </a:prstGeom>
            <a:noFill/>
            <a:ln w="28575">
              <a:solidFill>
                <a:srgbClr val="FF0000"/>
              </a:solidFill>
              <a:round/>
              <a:headEnd/>
              <a:tailEnd/>
            </a:ln>
          </p:spPr>
          <p:txBody>
            <a:bodyPr/>
            <a:lstStyle/>
            <a:p>
              <a:endParaRPr lang="en-GB"/>
            </a:p>
          </p:txBody>
        </p:sp>
        <p:sp>
          <p:nvSpPr>
            <p:cNvPr id="377138" name="Line 306"/>
            <p:cNvSpPr>
              <a:spLocks noChangeShapeType="1"/>
            </p:cNvSpPr>
            <p:nvPr/>
          </p:nvSpPr>
          <p:spPr bwMode="auto">
            <a:xfrm>
              <a:off x="4783" y="2043"/>
              <a:ext cx="12" cy="1"/>
            </a:xfrm>
            <a:prstGeom prst="line">
              <a:avLst/>
            </a:prstGeom>
            <a:noFill/>
            <a:ln w="28575">
              <a:solidFill>
                <a:srgbClr val="FF0000"/>
              </a:solidFill>
              <a:round/>
              <a:headEnd/>
              <a:tailEnd/>
            </a:ln>
          </p:spPr>
          <p:txBody>
            <a:bodyPr/>
            <a:lstStyle/>
            <a:p>
              <a:endParaRPr lang="en-GB"/>
            </a:p>
          </p:txBody>
        </p:sp>
        <p:sp>
          <p:nvSpPr>
            <p:cNvPr id="377139" name="Line 307"/>
            <p:cNvSpPr>
              <a:spLocks noChangeShapeType="1"/>
            </p:cNvSpPr>
            <p:nvPr/>
          </p:nvSpPr>
          <p:spPr bwMode="auto">
            <a:xfrm>
              <a:off x="4795" y="2043"/>
              <a:ext cx="6" cy="1"/>
            </a:xfrm>
            <a:prstGeom prst="line">
              <a:avLst/>
            </a:prstGeom>
            <a:noFill/>
            <a:ln w="28575">
              <a:solidFill>
                <a:srgbClr val="FF0000"/>
              </a:solidFill>
              <a:round/>
              <a:headEnd/>
              <a:tailEnd/>
            </a:ln>
          </p:spPr>
          <p:txBody>
            <a:bodyPr/>
            <a:lstStyle/>
            <a:p>
              <a:endParaRPr lang="en-GB"/>
            </a:p>
          </p:txBody>
        </p:sp>
        <p:sp>
          <p:nvSpPr>
            <p:cNvPr id="377140" name="Line 308"/>
            <p:cNvSpPr>
              <a:spLocks noChangeShapeType="1"/>
            </p:cNvSpPr>
            <p:nvPr/>
          </p:nvSpPr>
          <p:spPr bwMode="auto">
            <a:xfrm>
              <a:off x="4801" y="2043"/>
              <a:ext cx="12" cy="1"/>
            </a:xfrm>
            <a:prstGeom prst="line">
              <a:avLst/>
            </a:prstGeom>
            <a:noFill/>
            <a:ln w="28575">
              <a:solidFill>
                <a:srgbClr val="FF0000"/>
              </a:solidFill>
              <a:round/>
              <a:headEnd/>
              <a:tailEnd/>
            </a:ln>
          </p:spPr>
          <p:txBody>
            <a:bodyPr/>
            <a:lstStyle/>
            <a:p>
              <a:endParaRPr lang="en-GB"/>
            </a:p>
          </p:txBody>
        </p:sp>
        <p:sp>
          <p:nvSpPr>
            <p:cNvPr id="377141" name="Line 309"/>
            <p:cNvSpPr>
              <a:spLocks noChangeShapeType="1"/>
            </p:cNvSpPr>
            <p:nvPr/>
          </p:nvSpPr>
          <p:spPr bwMode="auto">
            <a:xfrm>
              <a:off x="4813" y="2043"/>
              <a:ext cx="12" cy="1"/>
            </a:xfrm>
            <a:prstGeom prst="line">
              <a:avLst/>
            </a:prstGeom>
            <a:noFill/>
            <a:ln w="28575">
              <a:solidFill>
                <a:srgbClr val="FF0000"/>
              </a:solidFill>
              <a:round/>
              <a:headEnd/>
              <a:tailEnd/>
            </a:ln>
          </p:spPr>
          <p:txBody>
            <a:bodyPr/>
            <a:lstStyle/>
            <a:p>
              <a:endParaRPr lang="en-GB"/>
            </a:p>
          </p:txBody>
        </p:sp>
        <p:sp>
          <p:nvSpPr>
            <p:cNvPr id="377142" name="Line 310"/>
            <p:cNvSpPr>
              <a:spLocks noChangeShapeType="1"/>
            </p:cNvSpPr>
            <p:nvPr/>
          </p:nvSpPr>
          <p:spPr bwMode="auto">
            <a:xfrm>
              <a:off x="4825" y="2043"/>
              <a:ext cx="6" cy="1"/>
            </a:xfrm>
            <a:prstGeom prst="line">
              <a:avLst/>
            </a:prstGeom>
            <a:noFill/>
            <a:ln w="28575">
              <a:solidFill>
                <a:srgbClr val="FF0000"/>
              </a:solidFill>
              <a:round/>
              <a:headEnd/>
              <a:tailEnd/>
            </a:ln>
          </p:spPr>
          <p:txBody>
            <a:bodyPr/>
            <a:lstStyle/>
            <a:p>
              <a:endParaRPr lang="en-GB"/>
            </a:p>
          </p:txBody>
        </p:sp>
        <p:sp>
          <p:nvSpPr>
            <p:cNvPr id="377143" name="Line 311"/>
            <p:cNvSpPr>
              <a:spLocks noChangeShapeType="1"/>
            </p:cNvSpPr>
            <p:nvPr/>
          </p:nvSpPr>
          <p:spPr bwMode="auto">
            <a:xfrm>
              <a:off x="4831" y="2043"/>
              <a:ext cx="12" cy="1"/>
            </a:xfrm>
            <a:prstGeom prst="line">
              <a:avLst/>
            </a:prstGeom>
            <a:noFill/>
            <a:ln w="28575">
              <a:solidFill>
                <a:srgbClr val="FF0000"/>
              </a:solidFill>
              <a:round/>
              <a:headEnd/>
              <a:tailEnd/>
            </a:ln>
          </p:spPr>
          <p:txBody>
            <a:bodyPr/>
            <a:lstStyle/>
            <a:p>
              <a:endParaRPr lang="en-GB"/>
            </a:p>
          </p:txBody>
        </p:sp>
        <p:sp>
          <p:nvSpPr>
            <p:cNvPr id="377144" name="Line 312"/>
            <p:cNvSpPr>
              <a:spLocks noChangeShapeType="1"/>
            </p:cNvSpPr>
            <p:nvPr/>
          </p:nvSpPr>
          <p:spPr bwMode="auto">
            <a:xfrm>
              <a:off x="4843" y="2043"/>
              <a:ext cx="13" cy="1"/>
            </a:xfrm>
            <a:prstGeom prst="line">
              <a:avLst/>
            </a:prstGeom>
            <a:noFill/>
            <a:ln w="28575">
              <a:solidFill>
                <a:srgbClr val="FF0000"/>
              </a:solidFill>
              <a:round/>
              <a:headEnd/>
              <a:tailEnd/>
            </a:ln>
          </p:spPr>
          <p:txBody>
            <a:bodyPr/>
            <a:lstStyle/>
            <a:p>
              <a:endParaRPr lang="en-GB"/>
            </a:p>
          </p:txBody>
        </p:sp>
      </p:grpSp>
      <p:grpSp>
        <p:nvGrpSpPr>
          <p:cNvPr id="377346" name="Group 514"/>
          <p:cNvGrpSpPr>
            <a:grpSpLocks/>
          </p:cNvGrpSpPr>
          <p:nvPr/>
        </p:nvGrpSpPr>
        <p:grpSpPr bwMode="auto">
          <a:xfrm>
            <a:off x="4565650" y="2654300"/>
            <a:ext cx="3219450" cy="590550"/>
            <a:chOff x="2876" y="1672"/>
            <a:chExt cx="2028" cy="372"/>
          </a:xfrm>
        </p:grpSpPr>
        <p:sp>
          <p:nvSpPr>
            <p:cNvPr id="377146" name="Line 314"/>
            <p:cNvSpPr>
              <a:spLocks noChangeShapeType="1"/>
            </p:cNvSpPr>
            <p:nvPr/>
          </p:nvSpPr>
          <p:spPr bwMode="auto">
            <a:xfrm>
              <a:off x="4856" y="2043"/>
              <a:ext cx="6" cy="1"/>
            </a:xfrm>
            <a:prstGeom prst="line">
              <a:avLst/>
            </a:prstGeom>
            <a:noFill/>
            <a:ln w="28575">
              <a:solidFill>
                <a:srgbClr val="FF0000"/>
              </a:solidFill>
              <a:round/>
              <a:headEnd/>
              <a:tailEnd/>
            </a:ln>
          </p:spPr>
          <p:txBody>
            <a:bodyPr/>
            <a:lstStyle/>
            <a:p>
              <a:endParaRPr lang="en-GB"/>
            </a:p>
          </p:txBody>
        </p:sp>
        <p:sp>
          <p:nvSpPr>
            <p:cNvPr id="377147" name="Line 315"/>
            <p:cNvSpPr>
              <a:spLocks noChangeShapeType="1"/>
            </p:cNvSpPr>
            <p:nvPr/>
          </p:nvSpPr>
          <p:spPr bwMode="auto">
            <a:xfrm>
              <a:off x="4862" y="2043"/>
              <a:ext cx="12" cy="1"/>
            </a:xfrm>
            <a:prstGeom prst="line">
              <a:avLst/>
            </a:prstGeom>
            <a:noFill/>
            <a:ln w="28575">
              <a:solidFill>
                <a:srgbClr val="FF0000"/>
              </a:solidFill>
              <a:round/>
              <a:headEnd/>
              <a:tailEnd/>
            </a:ln>
          </p:spPr>
          <p:txBody>
            <a:bodyPr/>
            <a:lstStyle/>
            <a:p>
              <a:endParaRPr lang="en-GB"/>
            </a:p>
          </p:txBody>
        </p:sp>
        <p:sp>
          <p:nvSpPr>
            <p:cNvPr id="377148" name="Line 316"/>
            <p:cNvSpPr>
              <a:spLocks noChangeShapeType="1"/>
            </p:cNvSpPr>
            <p:nvPr/>
          </p:nvSpPr>
          <p:spPr bwMode="auto">
            <a:xfrm>
              <a:off x="4874" y="2043"/>
              <a:ext cx="12" cy="1"/>
            </a:xfrm>
            <a:prstGeom prst="line">
              <a:avLst/>
            </a:prstGeom>
            <a:noFill/>
            <a:ln w="28575">
              <a:solidFill>
                <a:srgbClr val="FF0000"/>
              </a:solidFill>
              <a:round/>
              <a:headEnd/>
              <a:tailEnd/>
            </a:ln>
          </p:spPr>
          <p:txBody>
            <a:bodyPr/>
            <a:lstStyle/>
            <a:p>
              <a:endParaRPr lang="en-GB"/>
            </a:p>
          </p:txBody>
        </p:sp>
        <p:sp>
          <p:nvSpPr>
            <p:cNvPr id="377149" name="Line 317"/>
            <p:cNvSpPr>
              <a:spLocks noChangeShapeType="1"/>
            </p:cNvSpPr>
            <p:nvPr/>
          </p:nvSpPr>
          <p:spPr bwMode="auto">
            <a:xfrm>
              <a:off x="4886" y="2043"/>
              <a:ext cx="6" cy="1"/>
            </a:xfrm>
            <a:prstGeom prst="line">
              <a:avLst/>
            </a:prstGeom>
            <a:noFill/>
            <a:ln w="28575">
              <a:solidFill>
                <a:srgbClr val="FF0000"/>
              </a:solidFill>
              <a:round/>
              <a:headEnd/>
              <a:tailEnd/>
            </a:ln>
          </p:spPr>
          <p:txBody>
            <a:bodyPr/>
            <a:lstStyle/>
            <a:p>
              <a:endParaRPr lang="en-GB"/>
            </a:p>
          </p:txBody>
        </p:sp>
        <p:sp>
          <p:nvSpPr>
            <p:cNvPr id="377150" name="Line 318"/>
            <p:cNvSpPr>
              <a:spLocks noChangeShapeType="1"/>
            </p:cNvSpPr>
            <p:nvPr/>
          </p:nvSpPr>
          <p:spPr bwMode="auto">
            <a:xfrm>
              <a:off x="4892" y="2043"/>
              <a:ext cx="12" cy="1"/>
            </a:xfrm>
            <a:prstGeom prst="line">
              <a:avLst/>
            </a:prstGeom>
            <a:noFill/>
            <a:ln w="28575">
              <a:solidFill>
                <a:srgbClr val="FF0000"/>
              </a:solidFill>
              <a:round/>
              <a:headEnd/>
              <a:tailEnd/>
            </a:ln>
          </p:spPr>
          <p:txBody>
            <a:bodyPr/>
            <a:lstStyle/>
            <a:p>
              <a:endParaRPr lang="en-GB"/>
            </a:p>
          </p:txBody>
        </p:sp>
        <p:sp>
          <p:nvSpPr>
            <p:cNvPr id="377151" name="Line 319"/>
            <p:cNvSpPr>
              <a:spLocks noChangeShapeType="1"/>
            </p:cNvSpPr>
            <p:nvPr/>
          </p:nvSpPr>
          <p:spPr bwMode="auto">
            <a:xfrm>
              <a:off x="2876" y="1684"/>
              <a:ext cx="12" cy="1"/>
            </a:xfrm>
            <a:prstGeom prst="line">
              <a:avLst/>
            </a:prstGeom>
            <a:noFill/>
            <a:ln w="28575">
              <a:solidFill>
                <a:srgbClr val="0000FF"/>
              </a:solidFill>
              <a:round/>
              <a:headEnd/>
              <a:tailEnd/>
            </a:ln>
          </p:spPr>
          <p:txBody>
            <a:bodyPr/>
            <a:lstStyle/>
            <a:p>
              <a:endParaRPr lang="en-GB"/>
            </a:p>
          </p:txBody>
        </p:sp>
        <p:sp>
          <p:nvSpPr>
            <p:cNvPr id="377152" name="Line 320"/>
            <p:cNvSpPr>
              <a:spLocks noChangeShapeType="1"/>
            </p:cNvSpPr>
            <p:nvPr/>
          </p:nvSpPr>
          <p:spPr bwMode="auto">
            <a:xfrm flipV="1">
              <a:off x="2888" y="1678"/>
              <a:ext cx="6" cy="6"/>
            </a:xfrm>
            <a:prstGeom prst="line">
              <a:avLst/>
            </a:prstGeom>
            <a:noFill/>
            <a:ln w="28575">
              <a:solidFill>
                <a:srgbClr val="0000FF"/>
              </a:solidFill>
              <a:round/>
              <a:headEnd/>
              <a:tailEnd/>
            </a:ln>
          </p:spPr>
          <p:txBody>
            <a:bodyPr/>
            <a:lstStyle/>
            <a:p>
              <a:endParaRPr lang="en-GB"/>
            </a:p>
          </p:txBody>
        </p:sp>
        <p:sp>
          <p:nvSpPr>
            <p:cNvPr id="377153" name="Line 321"/>
            <p:cNvSpPr>
              <a:spLocks noChangeShapeType="1"/>
            </p:cNvSpPr>
            <p:nvPr/>
          </p:nvSpPr>
          <p:spPr bwMode="auto">
            <a:xfrm>
              <a:off x="2894" y="1678"/>
              <a:ext cx="13" cy="1"/>
            </a:xfrm>
            <a:prstGeom prst="line">
              <a:avLst/>
            </a:prstGeom>
            <a:noFill/>
            <a:ln w="28575">
              <a:solidFill>
                <a:srgbClr val="0000FF"/>
              </a:solidFill>
              <a:round/>
              <a:headEnd/>
              <a:tailEnd/>
            </a:ln>
          </p:spPr>
          <p:txBody>
            <a:bodyPr/>
            <a:lstStyle/>
            <a:p>
              <a:endParaRPr lang="en-GB"/>
            </a:p>
          </p:txBody>
        </p:sp>
        <p:sp>
          <p:nvSpPr>
            <p:cNvPr id="377154" name="Line 322"/>
            <p:cNvSpPr>
              <a:spLocks noChangeShapeType="1"/>
            </p:cNvSpPr>
            <p:nvPr/>
          </p:nvSpPr>
          <p:spPr bwMode="auto">
            <a:xfrm>
              <a:off x="2907" y="1678"/>
              <a:ext cx="12" cy="1"/>
            </a:xfrm>
            <a:prstGeom prst="line">
              <a:avLst/>
            </a:prstGeom>
            <a:noFill/>
            <a:ln w="28575">
              <a:solidFill>
                <a:srgbClr val="0000FF"/>
              </a:solidFill>
              <a:round/>
              <a:headEnd/>
              <a:tailEnd/>
            </a:ln>
          </p:spPr>
          <p:txBody>
            <a:bodyPr/>
            <a:lstStyle/>
            <a:p>
              <a:endParaRPr lang="en-GB"/>
            </a:p>
          </p:txBody>
        </p:sp>
        <p:sp>
          <p:nvSpPr>
            <p:cNvPr id="377155" name="Line 323"/>
            <p:cNvSpPr>
              <a:spLocks noChangeShapeType="1"/>
            </p:cNvSpPr>
            <p:nvPr/>
          </p:nvSpPr>
          <p:spPr bwMode="auto">
            <a:xfrm flipV="1">
              <a:off x="2919" y="1672"/>
              <a:ext cx="6" cy="6"/>
            </a:xfrm>
            <a:prstGeom prst="line">
              <a:avLst/>
            </a:prstGeom>
            <a:noFill/>
            <a:ln w="28575">
              <a:solidFill>
                <a:srgbClr val="0000FF"/>
              </a:solidFill>
              <a:round/>
              <a:headEnd/>
              <a:tailEnd/>
            </a:ln>
          </p:spPr>
          <p:txBody>
            <a:bodyPr/>
            <a:lstStyle/>
            <a:p>
              <a:endParaRPr lang="en-GB"/>
            </a:p>
          </p:txBody>
        </p:sp>
        <p:sp>
          <p:nvSpPr>
            <p:cNvPr id="377156" name="Line 324"/>
            <p:cNvSpPr>
              <a:spLocks noChangeShapeType="1"/>
            </p:cNvSpPr>
            <p:nvPr/>
          </p:nvSpPr>
          <p:spPr bwMode="auto">
            <a:xfrm>
              <a:off x="2925" y="1672"/>
              <a:ext cx="12" cy="1"/>
            </a:xfrm>
            <a:prstGeom prst="line">
              <a:avLst/>
            </a:prstGeom>
            <a:noFill/>
            <a:ln w="28575">
              <a:solidFill>
                <a:srgbClr val="0000FF"/>
              </a:solidFill>
              <a:round/>
              <a:headEnd/>
              <a:tailEnd/>
            </a:ln>
          </p:spPr>
          <p:txBody>
            <a:bodyPr/>
            <a:lstStyle/>
            <a:p>
              <a:endParaRPr lang="en-GB"/>
            </a:p>
          </p:txBody>
        </p:sp>
        <p:sp>
          <p:nvSpPr>
            <p:cNvPr id="377157" name="Line 325"/>
            <p:cNvSpPr>
              <a:spLocks noChangeShapeType="1"/>
            </p:cNvSpPr>
            <p:nvPr/>
          </p:nvSpPr>
          <p:spPr bwMode="auto">
            <a:xfrm>
              <a:off x="2937" y="1672"/>
              <a:ext cx="12" cy="1"/>
            </a:xfrm>
            <a:prstGeom prst="line">
              <a:avLst/>
            </a:prstGeom>
            <a:noFill/>
            <a:ln w="28575">
              <a:solidFill>
                <a:srgbClr val="0000FF"/>
              </a:solidFill>
              <a:round/>
              <a:headEnd/>
              <a:tailEnd/>
            </a:ln>
          </p:spPr>
          <p:txBody>
            <a:bodyPr/>
            <a:lstStyle/>
            <a:p>
              <a:endParaRPr lang="en-GB"/>
            </a:p>
          </p:txBody>
        </p:sp>
        <p:sp>
          <p:nvSpPr>
            <p:cNvPr id="377158" name="Line 326"/>
            <p:cNvSpPr>
              <a:spLocks noChangeShapeType="1"/>
            </p:cNvSpPr>
            <p:nvPr/>
          </p:nvSpPr>
          <p:spPr bwMode="auto">
            <a:xfrm>
              <a:off x="2949" y="1672"/>
              <a:ext cx="6" cy="1"/>
            </a:xfrm>
            <a:prstGeom prst="line">
              <a:avLst/>
            </a:prstGeom>
            <a:noFill/>
            <a:ln w="28575">
              <a:solidFill>
                <a:srgbClr val="0000FF"/>
              </a:solidFill>
              <a:round/>
              <a:headEnd/>
              <a:tailEnd/>
            </a:ln>
          </p:spPr>
          <p:txBody>
            <a:bodyPr/>
            <a:lstStyle/>
            <a:p>
              <a:endParaRPr lang="en-GB"/>
            </a:p>
          </p:txBody>
        </p:sp>
        <p:sp>
          <p:nvSpPr>
            <p:cNvPr id="377159" name="Line 327"/>
            <p:cNvSpPr>
              <a:spLocks noChangeShapeType="1"/>
            </p:cNvSpPr>
            <p:nvPr/>
          </p:nvSpPr>
          <p:spPr bwMode="auto">
            <a:xfrm>
              <a:off x="2955" y="1672"/>
              <a:ext cx="12" cy="1"/>
            </a:xfrm>
            <a:prstGeom prst="line">
              <a:avLst/>
            </a:prstGeom>
            <a:noFill/>
            <a:ln w="28575">
              <a:solidFill>
                <a:srgbClr val="0000FF"/>
              </a:solidFill>
              <a:round/>
              <a:headEnd/>
              <a:tailEnd/>
            </a:ln>
          </p:spPr>
          <p:txBody>
            <a:bodyPr/>
            <a:lstStyle/>
            <a:p>
              <a:endParaRPr lang="en-GB"/>
            </a:p>
          </p:txBody>
        </p:sp>
        <p:sp>
          <p:nvSpPr>
            <p:cNvPr id="377160" name="Line 328"/>
            <p:cNvSpPr>
              <a:spLocks noChangeShapeType="1"/>
            </p:cNvSpPr>
            <p:nvPr/>
          </p:nvSpPr>
          <p:spPr bwMode="auto">
            <a:xfrm>
              <a:off x="2967" y="1672"/>
              <a:ext cx="12" cy="1"/>
            </a:xfrm>
            <a:prstGeom prst="line">
              <a:avLst/>
            </a:prstGeom>
            <a:noFill/>
            <a:ln w="28575">
              <a:solidFill>
                <a:srgbClr val="0000FF"/>
              </a:solidFill>
              <a:round/>
              <a:headEnd/>
              <a:tailEnd/>
            </a:ln>
          </p:spPr>
          <p:txBody>
            <a:bodyPr/>
            <a:lstStyle/>
            <a:p>
              <a:endParaRPr lang="en-GB"/>
            </a:p>
          </p:txBody>
        </p:sp>
        <p:sp>
          <p:nvSpPr>
            <p:cNvPr id="377161" name="Line 329"/>
            <p:cNvSpPr>
              <a:spLocks noChangeShapeType="1"/>
            </p:cNvSpPr>
            <p:nvPr/>
          </p:nvSpPr>
          <p:spPr bwMode="auto">
            <a:xfrm>
              <a:off x="2979" y="1672"/>
              <a:ext cx="6" cy="6"/>
            </a:xfrm>
            <a:prstGeom prst="line">
              <a:avLst/>
            </a:prstGeom>
            <a:noFill/>
            <a:ln w="28575">
              <a:solidFill>
                <a:srgbClr val="0000FF"/>
              </a:solidFill>
              <a:round/>
              <a:headEnd/>
              <a:tailEnd/>
            </a:ln>
          </p:spPr>
          <p:txBody>
            <a:bodyPr/>
            <a:lstStyle/>
            <a:p>
              <a:endParaRPr lang="en-GB"/>
            </a:p>
          </p:txBody>
        </p:sp>
        <p:sp>
          <p:nvSpPr>
            <p:cNvPr id="377162" name="Line 330"/>
            <p:cNvSpPr>
              <a:spLocks noChangeShapeType="1"/>
            </p:cNvSpPr>
            <p:nvPr/>
          </p:nvSpPr>
          <p:spPr bwMode="auto">
            <a:xfrm>
              <a:off x="2985" y="1678"/>
              <a:ext cx="13" cy="1"/>
            </a:xfrm>
            <a:prstGeom prst="line">
              <a:avLst/>
            </a:prstGeom>
            <a:noFill/>
            <a:ln w="28575">
              <a:solidFill>
                <a:srgbClr val="0000FF"/>
              </a:solidFill>
              <a:round/>
              <a:headEnd/>
              <a:tailEnd/>
            </a:ln>
          </p:spPr>
          <p:txBody>
            <a:bodyPr/>
            <a:lstStyle/>
            <a:p>
              <a:endParaRPr lang="en-GB"/>
            </a:p>
          </p:txBody>
        </p:sp>
        <p:sp>
          <p:nvSpPr>
            <p:cNvPr id="377163" name="Line 331"/>
            <p:cNvSpPr>
              <a:spLocks noChangeShapeType="1"/>
            </p:cNvSpPr>
            <p:nvPr/>
          </p:nvSpPr>
          <p:spPr bwMode="auto">
            <a:xfrm>
              <a:off x="2998" y="1678"/>
              <a:ext cx="12" cy="1"/>
            </a:xfrm>
            <a:prstGeom prst="line">
              <a:avLst/>
            </a:prstGeom>
            <a:noFill/>
            <a:ln w="28575">
              <a:solidFill>
                <a:srgbClr val="0000FF"/>
              </a:solidFill>
              <a:round/>
              <a:headEnd/>
              <a:tailEnd/>
            </a:ln>
          </p:spPr>
          <p:txBody>
            <a:bodyPr/>
            <a:lstStyle/>
            <a:p>
              <a:endParaRPr lang="en-GB"/>
            </a:p>
          </p:txBody>
        </p:sp>
        <p:sp>
          <p:nvSpPr>
            <p:cNvPr id="377164" name="Line 332"/>
            <p:cNvSpPr>
              <a:spLocks noChangeShapeType="1"/>
            </p:cNvSpPr>
            <p:nvPr/>
          </p:nvSpPr>
          <p:spPr bwMode="auto">
            <a:xfrm>
              <a:off x="3010" y="1678"/>
              <a:ext cx="6" cy="6"/>
            </a:xfrm>
            <a:prstGeom prst="line">
              <a:avLst/>
            </a:prstGeom>
            <a:noFill/>
            <a:ln w="28575">
              <a:solidFill>
                <a:srgbClr val="0000FF"/>
              </a:solidFill>
              <a:round/>
              <a:headEnd/>
              <a:tailEnd/>
            </a:ln>
          </p:spPr>
          <p:txBody>
            <a:bodyPr/>
            <a:lstStyle/>
            <a:p>
              <a:endParaRPr lang="en-GB"/>
            </a:p>
          </p:txBody>
        </p:sp>
        <p:sp>
          <p:nvSpPr>
            <p:cNvPr id="377165" name="Line 333"/>
            <p:cNvSpPr>
              <a:spLocks noChangeShapeType="1"/>
            </p:cNvSpPr>
            <p:nvPr/>
          </p:nvSpPr>
          <p:spPr bwMode="auto">
            <a:xfrm>
              <a:off x="3016" y="1684"/>
              <a:ext cx="12" cy="1"/>
            </a:xfrm>
            <a:prstGeom prst="line">
              <a:avLst/>
            </a:prstGeom>
            <a:noFill/>
            <a:ln w="28575">
              <a:solidFill>
                <a:srgbClr val="0000FF"/>
              </a:solidFill>
              <a:round/>
              <a:headEnd/>
              <a:tailEnd/>
            </a:ln>
          </p:spPr>
          <p:txBody>
            <a:bodyPr/>
            <a:lstStyle/>
            <a:p>
              <a:endParaRPr lang="en-GB"/>
            </a:p>
          </p:txBody>
        </p:sp>
        <p:sp>
          <p:nvSpPr>
            <p:cNvPr id="377166" name="Line 334"/>
            <p:cNvSpPr>
              <a:spLocks noChangeShapeType="1"/>
            </p:cNvSpPr>
            <p:nvPr/>
          </p:nvSpPr>
          <p:spPr bwMode="auto">
            <a:xfrm>
              <a:off x="3028" y="1684"/>
              <a:ext cx="12" cy="1"/>
            </a:xfrm>
            <a:prstGeom prst="line">
              <a:avLst/>
            </a:prstGeom>
            <a:noFill/>
            <a:ln w="28575">
              <a:solidFill>
                <a:srgbClr val="0000FF"/>
              </a:solidFill>
              <a:round/>
              <a:headEnd/>
              <a:tailEnd/>
            </a:ln>
          </p:spPr>
          <p:txBody>
            <a:bodyPr/>
            <a:lstStyle/>
            <a:p>
              <a:endParaRPr lang="en-GB"/>
            </a:p>
          </p:txBody>
        </p:sp>
        <p:sp>
          <p:nvSpPr>
            <p:cNvPr id="377167" name="Line 335"/>
            <p:cNvSpPr>
              <a:spLocks noChangeShapeType="1"/>
            </p:cNvSpPr>
            <p:nvPr/>
          </p:nvSpPr>
          <p:spPr bwMode="auto">
            <a:xfrm>
              <a:off x="3040" y="1684"/>
              <a:ext cx="6" cy="6"/>
            </a:xfrm>
            <a:prstGeom prst="line">
              <a:avLst/>
            </a:prstGeom>
            <a:noFill/>
            <a:ln w="28575">
              <a:solidFill>
                <a:srgbClr val="0000FF"/>
              </a:solidFill>
              <a:round/>
              <a:headEnd/>
              <a:tailEnd/>
            </a:ln>
          </p:spPr>
          <p:txBody>
            <a:bodyPr/>
            <a:lstStyle/>
            <a:p>
              <a:endParaRPr lang="en-GB"/>
            </a:p>
          </p:txBody>
        </p:sp>
        <p:sp>
          <p:nvSpPr>
            <p:cNvPr id="377168" name="Line 336"/>
            <p:cNvSpPr>
              <a:spLocks noChangeShapeType="1"/>
            </p:cNvSpPr>
            <p:nvPr/>
          </p:nvSpPr>
          <p:spPr bwMode="auto">
            <a:xfrm>
              <a:off x="3046" y="1690"/>
              <a:ext cx="12" cy="6"/>
            </a:xfrm>
            <a:prstGeom prst="line">
              <a:avLst/>
            </a:prstGeom>
            <a:noFill/>
            <a:ln w="28575">
              <a:solidFill>
                <a:srgbClr val="0000FF"/>
              </a:solidFill>
              <a:round/>
              <a:headEnd/>
              <a:tailEnd/>
            </a:ln>
          </p:spPr>
          <p:txBody>
            <a:bodyPr/>
            <a:lstStyle/>
            <a:p>
              <a:endParaRPr lang="en-GB"/>
            </a:p>
          </p:txBody>
        </p:sp>
        <p:sp>
          <p:nvSpPr>
            <p:cNvPr id="377169" name="Line 337"/>
            <p:cNvSpPr>
              <a:spLocks noChangeShapeType="1"/>
            </p:cNvSpPr>
            <p:nvPr/>
          </p:nvSpPr>
          <p:spPr bwMode="auto">
            <a:xfrm>
              <a:off x="3058" y="1696"/>
              <a:ext cx="12" cy="1"/>
            </a:xfrm>
            <a:prstGeom prst="line">
              <a:avLst/>
            </a:prstGeom>
            <a:noFill/>
            <a:ln w="28575">
              <a:solidFill>
                <a:srgbClr val="0000FF"/>
              </a:solidFill>
              <a:round/>
              <a:headEnd/>
              <a:tailEnd/>
            </a:ln>
          </p:spPr>
          <p:txBody>
            <a:bodyPr/>
            <a:lstStyle/>
            <a:p>
              <a:endParaRPr lang="en-GB"/>
            </a:p>
          </p:txBody>
        </p:sp>
        <p:sp>
          <p:nvSpPr>
            <p:cNvPr id="377170" name="Line 338"/>
            <p:cNvSpPr>
              <a:spLocks noChangeShapeType="1"/>
            </p:cNvSpPr>
            <p:nvPr/>
          </p:nvSpPr>
          <p:spPr bwMode="auto">
            <a:xfrm>
              <a:off x="3070" y="1696"/>
              <a:ext cx="7" cy="6"/>
            </a:xfrm>
            <a:prstGeom prst="line">
              <a:avLst/>
            </a:prstGeom>
            <a:noFill/>
            <a:ln w="28575">
              <a:solidFill>
                <a:srgbClr val="0000FF"/>
              </a:solidFill>
              <a:round/>
              <a:headEnd/>
              <a:tailEnd/>
            </a:ln>
          </p:spPr>
          <p:txBody>
            <a:bodyPr/>
            <a:lstStyle/>
            <a:p>
              <a:endParaRPr lang="en-GB"/>
            </a:p>
          </p:txBody>
        </p:sp>
        <p:sp>
          <p:nvSpPr>
            <p:cNvPr id="377171" name="Line 339"/>
            <p:cNvSpPr>
              <a:spLocks noChangeShapeType="1"/>
            </p:cNvSpPr>
            <p:nvPr/>
          </p:nvSpPr>
          <p:spPr bwMode="auto">
            <a:xfrm>
              <a:off x="3077" y="1702"/>
              <a:ext cx="12" cy="6"/>
            </a:xfrm>
            <a:prstGeom prst="line">
              <a:avLst/>
            </a:prstGeom>
            <a:noFill/>
            <a:ln w="28575">
              <a:solidFill>
                <a:srgbClr val="0000FF"/>
              </a:solidFill>
              <a:round/>
              <a:headEnd/>
              <a:tailEnd/>
            </a:ln>
          </p:spPr>
          <p:txBody>
            <a:bodyPr/>
            <a:lstStyle/>
            <a:p>
              <a:endParaRPr lang="en-GB"/>
            </a:p>
          </p:txBody>
        </p:sp>
        <p:sp>
          <p:nvSpPr>
            <p:cNvPr id="377172" name="Line 340"/>
            <p:cNvSpPr>
              <a:spLocks noChangeShapeType="1"/>
            </p:cNvSpPr>
            <p:nvPr/>
          </p:nvSpPr>
          <p:spPr bwMode="auto">
            <a:xfrm>
              <a:off x="3089" y="1708"/>
              <a:ext cx="12" cy="1"/>
            </a:xfrm>
            <a:prstGeom prst="line">
              <a:avLst/>
            </a:prstGeom>
            <a:noFill/>
            <a:ln w="28575">
              <a:solidFill>
                <a:srgbClr val="0000FF"/>
              </a:solidFill>
              <a:round/>
              <a:headEnd/>
              <a:tailEnd/>
            </a:ln>
          </p:spPr>
          <p:txBody>
            <a:bodyPr/>
            <a:lstStyle/>
            <a:p>
              <a:endParaRPr lang="en-GB"/>
            </a:p>
          </p:txBody>
        </p:sp>
        <p:sp>
          <p:nvSpPr>
            <p:cNvPr id="377173" name="Line 341"/>
            <p:cNvSpPr>
              <a:spLocks noChangeShapeType="1"/>
            </p:cNvSpPr>
            <p:nvPr/>
          </p:nvSpPr>
          <p:spPr bwMode="auto">
            <a:xfrm>
              <a:off x="3101" y="1708"/>
              <a:ext cx="6" cy="6"/>
            </a:xfrm>
            <a:prstGeom prst="line">
              <a:avLst/>
            </a:prstGeom>
            <a:noFill/>
            <a:ln w="28575">
              <a:solidFill>
                <a:srgbClr val="0000FF"/>
              </a:solidFill>
              <a:round/>
              <a:headEnd/>
              <a:tailEnd/>
            </a:ln>
          </p:spPr>
          <p:txBody>
            <a:bodyPr/>
            <a:lstStyle/>
            <a:p>
              <a:endParaRPr lang="en-GB"/>
            </a:p>
          </p:txBody>
        </p:sp>
        <p:sp>
          <p:nvSpPr>
            <p:cNvPr id="377174" name="Line 342"/>
            <p:cNvSpPr>
              <a:spLocks noChangeShapeType="1"/>
            </p:cNvSpPr>
            <p:nvPr/>
          </p:nvSpPr>
          <p:spPr bwMode="auto">
            <a:xfrm>
              <a:off x="3107" y="1714"/>
              <a:ext cx="12" cy="6"/>
            </a:xfrm>
            <a:prstGeom prst="line">
              <a:avLst/>
            </a:prstGeom>
            <a:noFill/>
            <a:ln w="28575">
              <a:solidFill>
                <a:srgbClr val="0000FF"/>
              </a:solidFill>
              <a:round/>
              <a:headEnd/>
              <a:tailEnd/>
            </a:ln>
          </p:spPr>
          <p:txBody>
            <a:bodyPr/>
            <a:lstStyle/>
            <a:p>
              <a:endParaRPr lang="en-GB"/>
            </a:p>
          </p:txBody>
        </p:sp>
        <p:sp>
          <p:nvSpPr>
            <p:cNvPr id="377175" name="Line 343"/>
            <p:cNvSpPr>
              <a:spLocks noChangeShapeType="1"/>
            </p:cNvSpPr>
            <p:nvPr/>
          </p:nvSpPr>
          <p:spPr bwMode="auto">
            <a:xfrm>
              <a:off x="3119" y="1720"/>
              <a:ext cx="12" cy="6"/>
            </a:xfrm>
            <a:prstGeom prst="line">
              <a:avLst/>
            </a:prstGeom>
            <a:noFill/>
            <a:ln w="28575">
              <a:solidFill>
                <a:srgbClr val="0000FF"/>
              </a:solidFill>
              <a:round/>
              <a:headEnd/>
              <a:tailEnd/>
            </a:ln>
          </p:spPr>
          <p:txBody>
            <a:bodyPr/>
            <a:lstStyle/>
            <a:p>
              <a:endParaRPr lang="en-GB"/>
            </a:p>
          </p:txBody>
        </p:sp>
        <p:sp>
          <p:nvSpPr>
            <p:cNvPr id="377176" name="Line 344"/>
            <p:cNvSpPr>
              <a:spLocks noChangeShapeType="1"/>
            </p:cNvSpPr>
            <p:nvPr/>
          </p:nvSpPr>
          <p:spPr bwMode="auto">
            <a:xfrm>
              <a:off x="3131" y="1726"/>
              <a:ext cx="6" cy="1"/>
            </a:xfrm>
            <a:prstGeom prst="line">
              <a:avLst/>
            </a:prstGeom>
            <a:noFill/>
            <a:ln w="28575">
              <a:solidFill>
                <a:srgbClr val="0000FF"/>
              </a:solidFill>
              <a:round/>
              <a:headEnd/>
              <a:tailEnd/>
            </a:ln>
          </p:spPr>
          <p:txBody>
            <a:bodyPr/>
            <a:lstStyle/>
            <a:p>
              <a:endParaRPr lang="en-GB"/>
            </a:p>
          </p:txBody>
        </p:sp>
        <p:sp>
          <p:nvSpPr>
            <p:cNvPr id="377177" name="Line 345"/>
            <p:cNvSpPr>
              <a:spLocks noChangeShapeType="1"/>
            </p:cNvSpPr>
            <p:nvPr/>
          </p:nvSpPr>
          <p:spPr bwMode="auto">
            <a:xfrm>
              <a:off x="3137" y="1726"/>
              <a:ext cx="12" cy="6"/>
            </a:xfrm>
            <a:prstGeom prst="line">
              <a:avLst/>
            </a:prstGeom>
            <a:noFill/>
            <a:ln w="28575">
              <a:solidFill>
                <a:srgbClr val="0000FF"/>
              </a:solidFill>
              <a:round/>
              <a:headEnd/>
              <a:tailEnd/>
            </a:ln>
          </p:spPr>
          <p:txBody>
            <a:bodyPr/>
            <a:lstStyle/>
            <a:p>
              <a:endParaRPr lang="en-GB"/>
            </a:p>
          </p:txBody>
        </p:sp>
        <p:sp>
          <p:nvSpPr>
            <p:cNvPr id="377178" name="Line 346"/>
            <p:cNvSpPr>
              <a:spLocks noChangeShapeType="1"/>
            </p:cNvSpPr>
            <p:nvPr/>
          </p:nvSpPr>
          <p:spPr bwMode="auto">
            <a:xfrm>
              <a:off x="3149" y="1732"/>
              <a:ext cx="13" cy="6"/>
            </a:xfrm>
            <a:prstGeom prst="line">
              <a:avLst/>
            </a:prstGeom>
            <a:noFill/>
            <a:ln w="28575">
              <a:solidFill>
                <a:srgbClr val="0000FF"/>
              </a:solidFill>
              <a:round/>
              <a:headEnd/>
              <a:tailEnd/>
            </a:ln>
          </p:spPr>
          <p:txBody>
            <a:bodyPr/>
            <a:lstStyle/>
            <a:p>
              <a:endParaRPr lang="en-GB"/>
            </a:p>
          </p:txBody>
        </p:sp>
        <p:sp>
          <p:nvSpPr>
            <p:cNvPr id="377179" name="Line 347"/>
            <p:cNvSpPr>
              <a:spLocks noChangeShapeType="1"/>
            </p:cNvSpPr>
            <p:nvPr/>
          </p:nvSpPr>
          <p:spPr bwMode="auto">
            <a:xfrm>
              <a:off x="3162" y="1738"/>
              <a:ext cx="6" cy="6"/>
            </a:xfrm>
            <a:prstGeom prst="line">
              <a:avLst/>
            </a:prstGeom>
            <a:noFill/>
            <a:ln w="28575">
              <a:solidFill>
                <a:srgbClr val="0000FF"/>
              </a:solidFill>
              <a:round/>
              <a:headEnd/>
              <a:tailEnd/>
            </a:ln>
          </p:spPr>
          <p:txBody>
            <a:bodyPr/>
            <a:lstStyle/>
            <a:p>
              <a:endParaRPr lang="en-GB"/>
            </a:p>
          </p:txBody>
        </p:sp>
        <p:sp>
          <p:nvSpPr>
            <p:cNvPr id="377180" name="Line 348"/>
            <p:cNvSpPr>
              <a:spLocks noChangeShapeType="1"/>
            </p:cNvSpPr>
            <p:nvPr/>
          </p:nvSpPr>
          <p:spPr bwMode="auto">
            <a:xfrm>
              <a:off x="3168" y="1744"/>
              <a:ext cx="12" cy="6"/>
            </a:xfrm>
            <a:prstGeom prst="line">
              <a:avLst/>
            </a:prstGeom>
            <a:noFill/>
            <a:ln w="28575">
              <a:solidFill>
                <a:srgbClr val="0000FF"/>
              </a:solidFill>
              <a:round/>
              <a:headEnd/>
              <a:tailEnd/>
            </a:ln>
          </p:spPr>
          <p:txBody>
            <a:bodyPr/>
            <a:lstStyle/>
            <a:p>
              <a:endParaRPr lang="en-GB"/>
            </a:p>
          </p:txBody>
        </p:sp>
        <p:sp>
          <p:nvSpPr>
            <p:cNvPr id="377181" name="Line 349"/>
            <p:cNvSpPr>
              <a:spLocks noChangeShapeType="1"/>
            </p:cNvSpPr>
            <p:nvPr/>
          </p:nvSpPr>
          <p:spPr bwMode="auto">
            <a:xfrm>
              <a:off x="3180" y="1750"/>
              <a:ext cx="12" cy="6"/>
            </a:xfrm>
            <a:prstGeom prst="line">
              <a:avLst/>
            </a:prstGeom>
            <a:noFill/>
            <a:ln w="28575">
              <a:solidFill>
                <a:srgbClr val="0000FF"/>
              </a:solidFill>
              <a:round/>
              <a:headEnd/>
              <a:tailEnd/>
            </a:ln>
          </p:spPr>
          <p:txBody>
            <a:bodyPr/>
            <a:lstStyle/>
            <a:p>
              <a:endParaRPr lang="en-GB"/>
            </a:p>
          </p:txBody>
        </p:sp>
        <p:sp>
          <p:nvSpPr>
            <p:cNvPr id="377182" name="Line 350"/>
            <p:cNvSpPr>
              <a:spLocks noChangeShapeType="1"/>
            </p:cNvSpPr>
            <p:nvPr/>
          </p:nvSpPr>
          <p:spPr bwMode="auto">
            <a:xfrm>
              <a:off x="3192" y="1756"/>
              <a:ext cx="6" cy="6"/>
            </a:xfrm>
            <a:prstGeom prst="line">
              <a:avLst/>
            </a:prstGeom>
            <a:noFill/>
            <a:ln w="28575">
              <a:solidFill>
                <a:srgbClr val="0000FF"/>
              </a:solidFill>
              <a:round/>
              <a:headEnd/>
              <a:tailEnd/>
            </a:ln>
          </p:spPr>
          <p:txBody>
            <a:bodyPr/>
            <a:lstStyle/>
            <a:p>
              <a:endParaRPr lang="en-GB"/>
            </a:p>
          </p:txBody>
        </p:sp>
        <p:sp>
          <p:nvSpPr>
            <p:cNvPr id="377183" name="Line 351"/>
            <p:cNvSpPr>
              <a:spLocks noChangeShapeType="1"/>
            </p:cNvSpPr>
            <p:nvPr/>
          </p:nvSpPr>
          <p:spPr bwMode="auto">
            <a:xfrm>
              <a:off x="3198" y="1762"/>
              <a:ext cx="12" cy="6"/>
            </a:xfrm>
            <a:prstGeom prst="line">
              <a:avLst/>
            </a:prstGeom>
            <a:noFill/>
            <a:ln w="28575">
              <a:solidFill>
                <a:srgbClr val="0000FF"/>
              </a:solidFill>
              <a:round/>
              <a:headEnd/>
              <a:tailEnd/>
            </a:ln>
          </p:spPr>
          <p:txBody>
            <a:bodyPr/>
            <a:lstStyle/>
            <a:p>
              <a:endParaRPr lang="en-GB"/>
            </a:p>
          </p:txBody>
        </p:sp>
        <p:sp>
          <p:nvSpPr>
            <p:cNvPr id="377184" name="Line 352"/>
            <p:cNvSpPr>
              <a:spLocks noChangeShapeType="1"/>
            </p:cNvSpPr>
            <p:nvPr/>
          </p:nvSpPr>
          <p:spPr bwMode="auto">
            <a:xfrm>
              <a:off x="3210" y="1768"/>
              <a:ext cx="12" cy="6"/>
            </a:xfrm>
            <a:prstGeom prst="line">
              <a:avLst/>
            </a:prstGeom>
            <a:noFill/>
            <a:ln w="28575">
              <a:solidFill>
                <a:srgbClr val="0000FF"/>
              </a:solidFill>
              <a:round/>
              <a:headEnd/>
              <a:tailEnd/>
            </a:ln>
          </p:spPr>
          <p:txBody>
            <a:bodyPr/>
            <a:lstStyle/>
            <a:p>
              <a:endParaRPr lang="en-GB"/>
            </a:p>
          </p:txBody>
        </p:sp>
        <p:sp>
          <p:nvSpPr>
            <p:cNvPr id="377185" name="Line 353"/>
            <p:cNvSpPr>
              <a:spLocks noChangeShapeType="1"/>
            </p:cNvSpPr>
            <p:nvPr/>
          </p:nvSpPr>
          <p:spPr bwMode="auto">
            <a:xfrm>
              <a:off x="3222" y="1774"/>
              <a:ext cx="6" cy="6"/>
            </a:xfrm>
            <a:prstGeom prst="line">
              <a:avLst/>
            </a:prstGeom>
            <a:noFill/>
            <a:ln w="28575">
              <a:solidFill>
                <a:srgbClr val="0000FF"/>
              </a:solidFill>
              <a:round/>
              <a:headEnd/>
              <a:tailEnd/>
            </a:ln>
          </p:spPr>
          <p:txBody>
            <a:bodyPr/>
            <a:lstStyle/>
            <a:p>
              <a:endParaRPr lang="en-GB"/>
            </a:p>
          </p:txBody>
        </p:sp>
        <p:sp>
          <p:nvSpPr>
            <p:cNvPr id="377186" name="Line 354"/>
            <p:cNvSpPr>
              <a:spLocks noChangeShapeType="1"/>
            </p:cNvSpPr>
            <p:nvPr/>
          </p:nvSpPr>
          <p:spPr bwMode="auto">
            <a:xfrm>
              <a:off x="3228" y="1780"/>
              <a:ext cx="12" cy="6"/>
            </a:xfrm>
            <a:prstGeom prst="line">
              <a:avLst/>
            </a:prstGeom>
            <a:noFill/>
            <a:ln w="28575">
              <a:solidFill>
                <a:srgbClr val="0000FF"/>
              </a:solidFill>
              <a:round/>
              <a:headEnd/>
              <a:tailEnd/>
            </a:ln>
          </p:spPr>
          <p:txBody>
            <a:bodyPr/>
            <a:lstStyle/>
            <a:p>
              <a:endParaRPr lang="en-GB"/>
            </a:p>
          </p:txBody>
        </p:sp>
        <p:sp>
          <p:nvSpPr>
            <p:cNvPr id="377187" name="Line 355"/>
            <p:cNvSpPr>
              <a:spLocks noChangeShapeType="1"/>
            </p:cNvSpPr>
            <p:nvPr/>
          </p:nvSpPr>
          <p:spPr bwMode="auto">
            <a:xfrm>
              <a:off x="3240" y="1786"/>
              <a:ext cx="13" cy="6"/>
            </a:xfrm>
            <a:prstGeom prst="line">
              <a:avLst/>
            </a:prstGeom>
            <a:noFill/>
            <a:ln w="28575">
              <a:solidFill>
                <a:srgbClr val="0000FF"/>
              </a:solidFill>
              <a:round/>
              <a:headEnd/>
              <a:tailEnd/>
            </a:ln>
          </p:spPr>
          <p:txBody>
            <a:bodyPr/>
            <a:lstStyle/>
            <a:p>
              <a:endParaRPr lang="en-GB"/>
            </a:p>
          </p:txBody>
        </p:sp>
        <p:sp>
          <p:nvSpPr>
            <p:cNvPr id="377188" name="Line 356"/>
            <p:cNvSpPr>
              <a:spLocks noChangeShapeType="1"/>
            </p:cNvSpPr>
            <p:nvPr/>
          </p:nvSpPr>
          <p:spPr bwMode="auto">
            <a:xfrm>
              <a:off x="3253" y="1792"/>
              <a:ext cx="6" cy="6"/>
            </a:xfrm>
            <a:prstGeom prst="line">
              <a:avLst/>
            </a:prstGeom>
            <a:noFill/>
            <a:ln w="28575">
              <a:solidFill>
                <a:srgbClr val="0000FF"/>
              </a:solidFill>
              <a:round/>
              <a:headEnd/>
              <a:tailEnd/>
            </a:ln>
          </p:spPr>
          <p:txBody>
            <a:bodyPr/>
            <a:lstStyle/>
            <a:p>
              <a:endParaRPr lang="en-GB"/>
            </a:p>
          </p:txBody>
        </p:sp>
        <p:sp>
          <p:nvSpPr>
            <p:cNvPr id="377189" name="Line 357"/>
            <p:cNvSpPr>
              <a:spLocks noChangeShapeType="1"/>
            </p:cNvSpPr>
            <p:nvPr/>
          </p:nvSpPr>
          <p:spPr bwMode="auto">
            <a:xfrm>
              <a:off x="3259" y="1798"/>
              <a:ext cx="12" cy="6"/>
            </a:xfrm>
            <a:prstGeom prst="line">
              <a:avLst/>
            </a:prstGeom>
            <a:noFill/>
            <a:ln w="28575">
              <a:solidFill>
                <a:srgbClr val="0000FF"/>
              </a:solidFill>
              <a:round/>
              <a:headEnd/>
              <a:tailEnd/>
            </a:ln>
          </p:spPr>
          <p:txBody>
            <a:bodyPr/>
            <a:lstStyle/>
            <a:p>
              <a:endParaRPr lang="en-GB"/>
            </a:p>
          </p:txBody>
        </p:sp>
        <p:sp>
          <p:nvSpPr>
            <p:cNvPr id="377190" name="Line 358"/>
            <p:cNvSpPr>
              <a:spLocks noChangeShapeType="1"/>
            </p:cNvSpPr>
            <p:nvPr/>
          </p:nvSpPr>
          <p:spPr bwMode="auto">
            <a:xfrm>
              <a:off x="3271" y="1804"/>
              <a:ext cx="12" cy="6"/>
            </a:xfrm>
            <a:prstGeom prst="line">
              <a:avLst/>
            </a:prstGeom>
            <a:noFill/>
            <a:ln w="28575">
              <a:solidFill>
                <a:srgbClr val="0000FF"/>
              </a:solidFill>
              <a:round/>
              <a:headEnd/>
              <a:tailEnd/>
            </a:ln>
          </p:spPr>
          <p:txBody>
            <a:bodyPr/>
            <a:lstStyle/>
            <a:p>
              <a:endParaRPr lang="en-GB"/>
            </a:p>
          </p:txBody>
        </p:sp>
        <p:sp>
          <p:nvSpPr>
            <p:cNvPr id="377191" name="Line 359"/>
            <p:cNvSpPr>
              <a:spLocks noChangeShapeType="1"/>
            </p:cNvSpPr>
            <p:nvPr/>
          </p:nvSpPr>
          <p:spPr bwMode="auto">
            <a:xfrm>
              <a:off x="3283" y="1810"/>
              <a:ext cx="6" cy="6"/>
            </a:xfrm>
            <a:prstGeom prst="line">
              <a:avLst/>
            </a:prstGeom>
            <a:noFill/>
            <a:ln w="28575">
              <a:solidFill>
                <a:srgbClr val="0000FF"/>
              </a:solidFill>
              <a:round/>
              <a:headEnd/>
              <a:tailEnd/>
            </a:ln>
          </p:spPr>
          <p:txBody>
            <a:bodyPr/>
            <a:lstStyle/>
            <a:p>
              <a:endParaRPr lang="en-GB"/>
            </a:p>
          </p:txBody>
        </p:sp>
        <p:sp>
          <p:nvSpPr>
            <p:cNvPr id="377192" name="Line 360"/>
            <p:cNvSpPr>
              <a:spLocks noChangeShapeType="1"/>
            </p:cNvSpPr>
            <p:nvPr/>
          </p:nvSpPr>
          <p:spPr bwMode="auto">
            <a:xfrm>
              <a:off x="3289" y="1816"/>
              <a:ext cx="12" cy="5"/>
            </a:xfrm>
            <a:prstGeom prst="line">
              <a:avLst/>
            </a:prstGeom>
            <a:noFill/>
            <a:ln w="28575">
              <a:solidFill>
                <a:srgbClr val="0000FF"/>
              </a:solidFill>
              <a:round/>
              <a:headEnd/>
              <a:tailEnd/>
            </a:ln>
          </p:spPr>
          <p:txBody>
            <a:bodyPr/>
            <a:lstStyle/>
            <a:p>
              <a:endParaRPr lang="en-GB"/>
            </a:p>
          </p:txBody>
        </p:sp>
        <p:sp>
          <p:nvSpPr>
            <p:cNvPr id="377193" name="Line 361"/>
            <p:cNvSpPr>
              <a:spLocks noChangeShapeType="1"/>
            </p:cNvSpPr>
            <p:nvPr/>
          </p:nvSpPr>
          <p:spPr bwMode="auto">
            <a:xfrm>
              <a:off x="3301" y="1821"/>
              <a:ext cx="12" cy="6"/>
            </a:xfrm>
            <a:prstGeom prst="line">
              <a:avLst/>
            </a:prstGeom>
            <a:noFill/>
            <a:ln w="28575">
              <a:solidFill>
                <a:srgbClr val="0000FF"/>
              </a:solidFill>
              <a:round/>
              <a:headEnd/>
              <a:tailEnd/>
            </a:ln>
          </p:spPr>
          <p:txBody>
            <a:bodyPr/>
            <a:lstStyle/>
            <a:p>
              <a:endParaRPr lang="en-GB"/>
            </a:p>
          </p:txBody>
        </p:sp>
        <p:sp>
          <p:nvSpPr>
            <p:cNvPr id="377194" name="Line 362"/>
            <p:cNvSpPr>
              <a:spLocks noChangeShapeType="1"/>
            </p:cNvSpPr>
            <p:nvPr/>
          </p:nvSpPr>
          <p:spPr bwMode="auto">
            <a:xfrm>
              <a:off x="3313" y="1827"/>
              <a:ext cx="6" cy="6"/>
            </a:xfrm>
            <a:prstGeom prst="line">
              <a:avLst/>
            </a:prstGeom>
            <a:noFill/>
            <a:ln w="28575">
              <a:solidFill>
                <a:srgbClr val="0000FF"/>
              </a:solidFill>
              <a:round/>
              <a:headEnd/>
              <a:tailEnd/>
            </a:ln>
          </p:spPr>
          <p:txBody>
            <a:bodyPr/>
            <a:lstStyle/>
            <a:p>
              <a:endParaRPr lang="en-GB"/>
            </a:p>
          </p:txBody>
        </p:sp>
        <p:sp>
          <p:nvSpPr>
            <p:cNvPr id="377195" name="Line 363"/>
            <p:cNvSpPr>
              <a:spLocks noChangeShapeType="1"/>
            </p:cNvSpPr>
            <p:nvPr/>
          </p:nvSpPr>
          <p:spPr bwMode="auto">
            <a:xfrm>
              <a:off x="3319" y="1833"/>
              <a:ext cx="13" cy="1"/>
            </a:xfrm>
            <a:prstGeom prst="line">
              <a:avLst/>
            </a:prstGeom>
            <a:noFill/>
            <a:ln w="28575">
              <a:solidFill>
                <a:srgbClr val="0000FF"/>
              </a:solidFill>
              <a:round/>
              <a:headEnd/>
              <a:tailEnd/>
            </a:ln>
          </p:spPr>
          <p:txBody>
            <a:bodyPr/>
            <a:lstStyle/>
            <a:p>
              <a:endParaRPr lang="en-GB"/>
            </a:p>
          </p:txBody>
        </p:sp>
        <p:sp>
          <p:nvSpPr>
            <p:cNvPr id="377196" name="Line 364"/>
            <p:cNvSpPr>
              <a:spLocks noChangeShapeType="1"/>
            </p:cNvSpPr>
            <p:nvPr/>
          </p:nvSpPr>
          <p:spPr bwMode="auto">
            <a:xfrm>
              <a:off x="3332" y="1833"/>
              <a:ext cx="12" cy="6"/>
            </a:xfrm>
            <a:prstGeom prst="line">
              <a:avLst/>
            </a:prstGeom>
            <a:noFill/>
            <a:ln w="28575">
              <a:solidFill>
                <a:srgbClr val="0000FF"/>
              </a:solidFill>
              <a:round/>
              <a:headEnd/>
              <a:tailEnd/>
            </a:ln>
          </p:spPr>
          <p:txBody>
            <a:bodyPr/>
            <a:lstStyle/>
            <a:p>
              <a:endParaRPr lang="en-GB"/>
            </a:p>
          </p:txBody>
        </p:sp>
        <p:sp>
          <p:nvSpPr>
            <p:cNvPr id="377197" name="Line 365"/>
            <p:cNvSpPr>
              <a:spLocks noChangeShapeType="1"/>
            </p:cNvSpPr>
            <p:nvPr/>
          </p:nvSpPr>
          <p:spPr bwMode="auto">
            <a:xfrm>
              <a:off x="3344" y="1839"/>
              <a:ext cx="6" cy="6"/>
            </a:xfrm>
            <a:prstGeom prst="line">
              <a:avLst/>
            </a:prstGeom>
            <a:noFill/>
            <a:ln w="28575">
              <a:solidFill>
                <a:srgbClr val="0000FF"/>
              </a:solidFill>
              <a:round/>
              <a:headEnd/>
              <a:tailEnd/>
            </a:ln>
          </p:spPr>
          <p:txBody>
            <a:bodyPr/>
            <a:lstStyle/>
            <a:p>
              <a:endParaRPr lang="en-GB"/>
            </a:p>
          </p:txBody>
        </p:sp>
        <p:sp>
          <p:nvSpPr>
            <p:cNvPr id="377198" name="Line 366"/>
            <p:cNvSpPr>
              <a:spLocks noChangeShapeType="1"/>
            </p:cNvSpPr>
            <p:nvPr/>
          </p:nvSpPr>
          <p:spPr bwMode="auto">
            <a:xfrm>
              <a:off x="3350" y="1845"/>
              <a:ext cx="12" cy="6"/>
            </a:xfrm>
            <a:prstGeom prst="line">
              <a:avLst/>
            </a:prstGeom>
            <a:noFill/>
            <a:ln w="28575">
              <a:solidFill>
                <a:srgbClr val="0000FF"/>
              </a:solidFill>
              <a:round/>
              <a:headEnd/>
              <a:tailEnd/>
            </a:ln>
          </p:spPr>
          <p:txBody>
            <a:bodyPr/>
            <a:lstStyle/>
            <a:p>
              <a:endParaRPr lang="en-GB"/>
            </a:p>
          </p:txBody>
        </p:sp>
        <p:sp>
          <p:nvSpPr>
            <p:cNvPr id="377199" name="Line 367"/>
            <p:cNvSpPr>
              <a:spLocks noChangeShapeType="1"/>
            </p:cNvSpPr>
            <p:nvPr/>
          </p:nvSpPr>
          <p:spPr bwMode="auto">
            <a:xfrm>
              <a:off x="3362" y="1851"/>
              <a:ext cx="12" cy="6"/>
            </a:xfrm>
            <a:prstGeom prst="line">
              <a:avLst/>
            </a:prstGeom>
            <a:noFill/>
            <a:ln w="28575">
              <a:solidFill>
                <a:srgbClr val="0000FF"/>
              </a:solidFill>
              <a:round/>
              <a:headEnd/>
              <a:tailEnd/>
            </a:ln>
          </p:spPr>
          <p:txBody>
            <a:bodyPr/>
            <a:lstStyle/>
            <a:p>
              <a:endParaRPr lang="en-GB"/>
            </a:p>
          </p:txBody>
        </p:sp>
        <p:sp>
          <p:nvSpPr>
            <p:cNvPr id="377200" name="Line 368"/>
            <p:cNvSpPr>
              <a:spLocks noChangeShapeType="1"/>
            </p:cNvSpPr>
            <p:nvPr/>
          </p:nvSpPr>
          <p:spPr bwMode="auto">
            <a:xfrm>
              <a:off x="3374" y="1857"/>
              <a:ext cx="12" cy="6"/>
            </a:xfrm>
            <a:prstGeom prst="line">
              <a:avLst/>
            </a:prstGeom>
            <a:noFill/>
            <a:ln w="28575">
              <a:solidFill>
                <a:srgbClr val="0000FF"/>
              </a:solidFill>
              <a:round/>
              <a:headEnd/>
              <a:tailEnd/>
            </a:ln>
          </p:spPr>
          <p:txBody>
            <a:bodyPr/>
            <a:lstStyle/>
            <a:p>
              <a:endParaRPr lang="en-GB"/>
            </a:p>
          </p:txBody>
        </p:sp>
        <p:sp>
          <p:nvSpPr>
            <p:cNvPr id="377201" name="Line 369"/>
            <p:cNvSpPr>
              <a:spLocks noChangeShapeType="1"/>
            </p:cNvSpPr>
            <p:nvPr/>
          </p:nvSpPr>
          <p:spPr bwMode="auto">
            <a:xfrm>
              <a:off x="3386" y="1863"/>
              <a:ext cx="6" cy="6"/>
            </a:xfrm>
            <a:prstGeom prst="line">
              <a:avLst/>
            </a:prstGeom>
            <a:noFill/>
            <a:ln w="28575">
              <a:solidFill>
                <a:srgbClr val="0000FF"/>
              </a:solidFill>
              <a:round/>
              <a:headEnd/>
              <a:tailEnd/>
            </a:ln>
          </p:spPr>
          <p:txBody>
            <a:bodyPr/>
            <a:lstStyle/>
            <a:p>
              <a:endParaRPr lang="en-GB"/>
            </a:p>
          </p:txBody>
        </p:sp>
        <p:sp>
          <p:nvSpPr>
            <p:cNvPr id="377202" name="Line 370"/>
            <p:cNvSpPr>
              <a:spLocks noChangeShapeType="1"/>
            </p:cNvSpPr>
            <p:nvPr/>
          </p:nvSpPr>
          <p:spPr bwMode="auto">
            <a:xfrm>
              <a:off x="3392" y="1869"/>
              <a:ext cx="12" cy="6"/>
            </a:xfrm>
            <a:prstGeom prst="line">
              <a:avLst/>
            </a:prstGeom>
            <a:noFill/>
            <a:ln w="28575">
              <a:solidFill>
                <a:srgbClr val="0000FF"/>
              </a:solidFill>
              <a:round/>
              <a:headEnd/>
              <a:tailEnd/>
            </a:ln>
          </p:spPr>
          <p:txBody>
            <a:bodyPr/>
            <a:lstStyle/>
            <a:p>
              <a:endParaRPr lang="en-GB"/>
            </a:p>
          </p:txBody>
        </p:sp>
        <p:sp>
          <p:nvSpPr>
            <p:cNvPr id="377203" name="Line 371"/>
            <p:cNvSpPr>
              <a:spLocks noChangeShapeType="1"/>
            </p:cNvSpPr>
            <p:nvPr/>
          </p:nvSpPr>
          <p:spPr bwMode="auto">
            <a:xfrm>
              <a:off x="3404" y="1875"/>
              <a:ext cx="13" cy="6"/>
            </a:xfrm>
            <a:prstGeom prst="line">
              <a:avLst/>
            </a:prstGeom>
            <a:noFill/>
            <a:ln w="28575">
              <a:solidFill>
                <a:srgbClr val="0000FF"/>
              </a:solidFill>
              <a:round/>
              <a:headEnd/>
              <a:tailEnd/>
            </a:ln>
          </p:spPr>
          <p:txBody>
            <a:bodyPr/>
            <a:lstStyle/>
            <a:p>
              <a:endParaRPr lang="en-GB"/>
            </a:p>
          </p:txBody>
        </p:sp>
        <p:sp>
          <p:nvSpPr>
            <p:cNvPr id="377204" name="Line 372"/>
            <p:cNvSpPr>
              <a:spLocks noChangeShapeType="1"/>
            </p:cNvSpPr>
            <p:nvPr/>
          </p:nvSpPr>
          <p:spPr bwMode="auto">
            <a:xfrm>
              <a:off x="3417" y="1881"/>
              <a:ext cx="6" cy="6"/>
            </a:xfrm>
            <a:prstGeom prst="line">
              <a:avLst/>
            </a:prstGeom>
            <a:noFill/>
            <a:ln w="28575">
              <a:solidFill>
                <a:srgbClr val="0000FF"/>
              </a:solidFill>
              <a:round/>
              <a:headEnd/>
              <a:tailEnd/>
            </a:ln>
          </p:spPr>
          <p:txBody>
            <a:bodyPr/>
            <a:lstStyle/>
            <a:p>
              <a:endParaRPr lang="en-GB"/>
            </a:p>
          </p:txBody>
        </p:sp>
        <p:sp>
          <p:nvSpPr>
            <p:cNvPr id="377205" name="Line 373"/>
            <p:cNvSpPr>
              <a:spLocks noChangeShapeType="1"/>
            </p:cNvSpPr>
            <p:nvPr/>
          </p:nvSpPr>
          <p:spPr bwMode="auto">
            <a:xfrm>
              <a:off x="3423" y="1887"/>
              <a:ext cx="12" cy="6"/>
            </a:xfrm>
            <a:prstGeom prst="line">
              <a:avLst/>
            </a:prstGeom>
            <a:noFill/>
            <a:ln w="28575">
              <a:solidFill>
                <a:srgbClr val="0000FF"/>
              </a:solidFill>
              <a:round/>
              <a:headEnd/>
              <a:tailEnd/>
            </a:ln>
          </p:spPr>
          <p:txBody>
            <a:bodyPr/>
            <a:lstStyle/>
            <a:p>
              <a:endParaRPr lang="en-GB"/>
            </a:p>
          </p:txBody>
        </p:sp>
        <p:sp>
          <p:nvSpPr>
            <p:cNvPr id="377206" name="Line 374"/>
            <p:cNvSpPr>
              <a:spLocks noChangeShapeType="1"/>
            </p:cNvSpPr>
            <p:nvPr/>
          </p:nvSpPr>
          <p:spPr bwMode="auto">
            <a:xfrm>
              <a:off x="3435" y="1893"/>
              <a:ext cx="12" cy="6"/>
            </a:xfrm>
            <a:prstGeom prst="line">
              <a:avLst/>
            </a:prstGeom>
            <a:noFill/>
            <a:ln w="28575">
              <a:solidFill>
                <a:srgbClr val="0000FF"/>
              </a:solidFill>
              <a:round/>
              <a:headEnd/>
              <a:tailEnd/>
            </a:ln>
          </p:spPr>
          <p:txBody>
            <a:bodyPr/>
            <a:lstStyle/>
            <a:p>
              <a:endParaRPr lang="en-GB"/>
            </a:p>
          </p:txBody>
        </p:sp>
        <p:sp>
          <p:nvSpPr>
            <p:cNvPr id="377207" name="Line 375"/>
            <p:cNvSpPr>
              <a:spLocks noChangeShapeType="1"/>
            </p:cNvSpPr>
            <p:nvPr/>
          </p:nvSpPr>
          <p:spPr bwMode="auto">
            <a:xfrm>
              <a:off x="3447" y="1899"/>
              <a:ext cx="6" cy="1"/>
            </a:xfrm>
            <a:prstGeom prst="line">
              <a:avLst/>
            </a:prstGeom>
            <a:noFill/>
            <a:ln w="28575">
              <a:solidFill>
                <a:srgbClr val="0000FF"/>
              </a:solidFill>
              <a:round/>
              <a:headEnd/>
              <a:tailEnd/>
            </a:ln>
          </p:spPr>
          <p:txBody>
            <a:bodyPr/>
            <a:lstStyle/>
            <a:p>
              <a:endParaRPr lang="en-GB"/>
            </a:p>
          </p:txBody>
        </p:sp>
        <p:sp>
          <p:nvSpPr>
            <p:cNvPr id="377208" name="Line 376"/>
            <p:cNvSpPr>
              <a:spLocks noChangeShapeType="1"/>
            </p:cNvSpPr>
            <p:nvPr/>
          </p:nvSpPr>
          <p:spPr bwMode="auto">
            <a:xfrm>
              <a:off x="3453" y="1899"/>
              <a:ext cx="12" cy="6"/>
            </a:xfrm>
            <a:prstGeom prst="line">
              <a:avLst/>
            </a:prstGeom>
            <a:noFill/>
            <a:ln w="28575">
              <a:solidFill>
                <a:srgbClr val="0000FF"/>
              </a:solidFill>
              <a:round/>
              <a:headEnd/>
              <a:tailEnd/>
            </a:ln>
          </p:spPr>
          <p:txBody>
            <a:bodyPr/>
            <a:lstStyle/>
            <a:p>
              <a:endParaRPr lang="en-GB"/>
            </a:p>
          </p:txBody>
        </p:sp>
        <p:sp>
          <p:nvSpPr>
            <p:cNvPr id="377209" name="Line 377"/>
            <p:cNvSpPr>
              <a:spLocks noChangeShapeType="1"/>
            </p:cNvSpPr>
            <p:nvPr/>
          </p:nvSpPr>
          <p:spPr bwMode="auto">
            <a:xfrm>
              <a:off x="3465" y="1905"/>
              <a:ext cx="12" cy="6"/>
            </a:xfrm>
            <a:prstGeom prst="line">
              <a:avLst/>
            </a:prstGeom>
            <a:noFill/>
            <a:ln w="28575">
              <a:solidFill>
                <a:srgbClr val="0000FF"/>
              </a:solidFill>
              <a:round/>
              <a:headEnd/>
              <a:tailEnd/>
            </a:ln>
          </p:spPr>
          <p:txBody>
            <a:bodyPr/>
            <a:lstStyle/>
            <a:p>
              <a:endParaRPr lang="en-GB"/>
            </a:p>
          </p:txBody>
        </p:sp>
        <p:sp>
          <p:nvSpPr>
            <p:cNvPr id="377210" name="Line 378"/>
            <p:cNvSpPr>
              <a:spLocks noChangeShapeType="1"/>
            </p:cNvSpPr>
            <p:nvPr/>
          </p:nvSpPr>
          <p:spPr bwMode="auto">
            <a:xfrm>
              <a:off x="3477" y="1911"/>
              <a:ext cx="6" cy="6"/>
            </a:xfrm>
            <a:prstGeom prst="line">
              <a:avLst/>
            </a:prstGeom>
            <a:noFill/>
            <a:ln w="28575">
              <a:solidFill>
                <a:srgbClr val="0000FF"/>
              </a:solidFill>
              <a:round/>
              <a:headEnd/>
              <a:tailEnd/>
            </a:ln>
          </p:spPr>
          <p:txBody>
            <a:bodyPr/>
            <a:lstStyle/>
            <a:p>
              <a:endParaRPr lang="en-GB"/>
            </a:p>
          </p:txBody>
        </p:sp>
        <p:sp>
          <p:nvSpPr>
            <p:cNvPr id="377211" name="Line 379"/>
            <p:cNvSpPr>
              <a:spLocks noChangeShapeType="1"/>
            </p:cNvSpPr>
            <p:nvPr/>
          </p:nvSpPr>
          <p:spPr bwMode="auto">
            <a:xfrm>
              <a:off x="3483" y="1917"/>
              <a:ext cx="13" cy="6"/>
            </a:xfrm>
            <a:prstGeom prst="line">
              <a:avLst/>
            </a:prstGeom>
            <a:noFill/>
            <a:ln w="28575">
              <a:solidFill>
                <a:srgbClr val="0000FF"/>
              </a:solidFill>
              <a:round/>
              <a:headEnd/>
              <a:tailEnd/>
            </a:ln>
          </p:spPr>
          <p:txBody>
            <a:bodyPr/>
            <a:lstStyle/>
            <a:p>
              <a:endParaRPr lang="en-GB"/>
            </a:p>
          </p:txBody>
        </p:sp>
        <p:sp>
          <p:nvSpPr>
            <p:cNvPr id="377212" name="Line 380"/>
            <p:cNvSpPr>
              <a:spLocks noChangeShapeType="1"/>
            </p:cNvSpPr>
            <p:nvPr/>
          </p:nvSpPr>
          <p:spPr bwMode="auto">
            <a:xfrm>
              <a:off x="3496" y="1923"/>
              <a:ext cx="12" cy="1"/>
            </a:xfrm>
            <a:prstGeom prst="line">
              <a:avLst/>
            </a:prstGeom>
            <a:noFill/>
            <a:ln w="28575">
              <a:solidFill>
                <a:srgbClr val="0000FF"/>
              </a:solidFill>
              <a:round/>
              <a:headEnd/>
              <a:tailEnd/>
            </a:ln>
          </p:spPr>
          <p:txBody>
            <a:bodyPr/>
            <a:lstStyle/>
            <a:p>
              <a:endParaRPr lang="en-GB"/>
            </a:p>
          </p:txBody>
        </p:sp>
        <p:sp>
          <p:nvSpPr>
            <p:cNvPr id="377213" name="Line 381"/>
            <p:cNvSpPr>
              <a:spLocks noChangeShapeType="1"/>
            </p:cNvSpPr>
            <p:nvPr/>
          </p:nvSpPr>
          <p:spPr bwMode="auto">
            <a:xfrm>
              <a:off x="3508" y="1923"/>
              <a:ext cx="6" cy="6"/>
            </a:xfrm>
            <a:prstGeom prst="line">
              <a:avLst/>
            </a:prstGeom>
            <a:noFill/>
            <a:ln w="28575">
              <a:solidFill>
                <a:srgbClr val="0000FF"/>
              </a:solidFill>
              <a:round/>
              <a:headEnd/>
              <a:tailEnd/>
            </a:ln>
          </p:spPr>
          <p:txBody>
            <a:bodyPr/>
            <a:lstStyle/>
            <a:p>
              <a:endParaRPr lang="en-GB"/>
            </a:p>
          </p:txBody>
        </p:sp>
        <p:sp>
          <p:nvSpPr>
            <p:cNvPr id="377214" name="Line 382"/>
            <p:cNvSpPr>
              <a:spLocks noChangeShapeType="1"/>
            </p:cNvSpPr>
            <p:nvPr/>
          </p:nvSpPr>
          <p:spPr bwMode="auto">
            <a:xfrm>
              <a:off x="3514" y="1929"/>
              <a:ext cx="12" cy="6"/>
            </a:xfrm>
            <a:prstGeom prst="line">
              <a:avLst/>
            </a:prstGeom>
            <a:noFill/>
            <a:ln w="28575">
              <a:solidFill>
                <a:srgbClr val="0000FF"/>
              </a:solidFill>
              <a:round/>
              <a:headEnd/>
              <a:tailEnd/>
            </a:ln>
          </p:spPr>
          <p:txBody>
            <a:bodyPr/>
            <a:lstStyle/>
            <a:p>
              <a:endParaRPr lang="en-GB"/>
            </a:p>
          </p:txBody>
        </p:sp>
        <p:sp>
          <p:nvSpPr>
            <p:cNvPr id="377215" name="Line 383"/>
            <p:cNvSpPr>
              <a:spLocks noChangeShapeType="1"/>
            </p:cNvSpPr>
            <p:nvPr/>
          </p:nvSpPr>
          <p:spPr bwMode="auto">
            <a:xfrm>
              <a:off x="3526" y="1935"/>
              <a:ext cx="12" cy="1"/>
            </a:xfrm>
            <a:prstGeom prst="line">
              <a:avLst/>
            </a:prstGeom>
            <a:noFill/>
            <a:ln w="28575">
              <a:solidFill>
                <a:srgbClr val="0000FF"/>
              </a:solidFill>
              <a:round/>
              <a:headEnd/>
              <a:tailEnd/>
            </a:ln>
          </p:spPr>
          <p:txBody>
            <a:bodyPr/>
            <a:lstStyle/>
            <a:p>
              <a:endParaRPr lang="en-GB"/>
            </a:p>
          </p:txBody>
        </p:sp>
        <p:sp>
          <p:nvSpPr>
            <p:cNvPr id="377216" name="Line 384"/>
            <p:cNvSpPr>
              <a:spLocks noChangeShapeType="1"/>
            </p:cNvSpPr>
            <p:nvPr/>
          </p:nvSpPr>
          <p:spPr bwMode="auto">
            <a:xfrm>
              <a:off x="3538" y="1935"/>
              <a:ext cx="6" cy="6"/>
            </a:xfrm>
            <a:prstGeom prst="line">
              <a:avLst/>
            </a:prstGeom>
            <a:noFill/>
            <a:ln w="28575">
              <a:solidFill>
                <a:srgbClr val="0000FF"/>
              </a:solidFill>
              <a:round/>
              <a:headEnd/>
              <a:tailEnd/>
            </a:ln>
          </p:spPr>
          <p:txBody>
            <a:bodyPr/>
            <a:lstStyle/>
            <a:p>
              <a:endParaRPr lang="en-GB"/>
            </a:p>
          </p:txBody>
        </p:sp>
        <p:sp>
          <p:nvSpPr>
            <p:cNvPr id="377217" name="Line 385"/>
            <p:cNvSpPr>
              <a:spLocks noChangeShapeType="1"/>
            </p:cNvSpPr>
            <p:nvPr/>
          </p:nvSpPr>
          <p:spPr bwMode="auto">
            <a:xfrm>
              <a:off x="3544" y="1941"/>
              <a:ext cx="12" cy="6"/>
            </a:xfrm>
            <a:prstGeom prst="line">
              <a:avLst/>
            </a:prstGeom>
            <a:noFill/>
            <a:ln w="28575">
              <a:solidFill>
                <a:srgbClr val="0000FF"/>
              </a:solidFill>
              <a:round/>
              <a:headEnd/>
              <a:tailEnd/>
            </a:ln>
          </p:spPr>
          <p:txBody>
            <a:bodyPr/>
            <a:lstStyle/>
            <a:p>
              <a:endParaRPr lang="en-GB"/>
            </a:p>
          </p:txBody>
        </p:sp>
        <p:sp>
          <p:nvSpPr>
            <p:cNvPr id="377218" name="Line 386"/>
            <p:cNvSpPr>
              <a:spLocks noChangeShapeType="1"/>
            </p:cNvSpPr>
            <p:nvPr/>
          </p:nvSpPr>
          <p:spPr bwMode="auto">
            <a:xfrm>
              <a:off x="3556" y="1947"/>
              <a:ext cx="12" cy="1"/>
            </a:xfrm>
            <a:prstGeom prst="line">
              <a:avLst/>
            </a:prstGeom>
            <a:noFill/>
            <a:ln w="28575">
              <a:solidFill>
                <a:srgbClr val="0000FF"/>
              </a:solidFill>
              <a:round/>
              <a:headEnd/>
              <a:tailEnd/>
            </a:ln>
          </p:spPr>
          <p:txBody>
            <a:bodyPr/>
            <a:lstStyle/>
            <a:p>
              <a:endParaRPr lang="en-GB"/>
            </a:p>
          </p:txBody>
        </p:sp>
        <p:sp>
          <p:nvSpPr>
            <p:cNvPr id="377219" name="Line 387"/>
            <p:cNvSpPr>
              <a:spLocks noChangeShapeType="1"/>
            </p:cNvSpPr>
            <p:nvPr/>
          </p:nvSpPr>
          <p:spPr bwMode="auto">
            <a:xfrm>
              <a:off x="3568" y="1947"/>
              <a:ext cx="6" cy="6"/>
            </a:xfrm>
            <a:prstGeom prst="line">
              <a:avLst/>
            </a:prstGeom>
            <a:noFill/>
            <a:ln w="28575">
              <a:solidFill>
                <a:srgbClr val="0000FF"/>
              </a:solidFill>
              <a:round/>
              <a:headEnd/>
              <a:tailEnd/>
            </a:ln>
          </p:spPr>
          <p:txBody>
            <a:bodyPr/>
            <a:lstStyle/>
            <a:p>
              <a:endParaRPr lang="en-GB"/>
            </a:p>
          </p:txBody>
        </p:sp>
        <p:sp>
          <p:nvSpPr>
            <p:cNvPr id="377220" name="Line 388"/>
            <p:cNvSpPr>
              <a:spLocks noChangeShapeType="1"/>
            </p:cNvSpPr>
            <p:nvPr/>
          </p:nvSpPr>
          <p:spPr bwMode="auto">
            <a:xfrm>
              <a:off x="3574" y="1953"/>
              <a:ext cx="13" cy="6"/>
            </a:xfrm>
            <a:prstGeom prst="line">
              <a:avLst/>
            </a:prstGeom>
            <a:noFill/>
            <a:ln w="28575">
              <a:solidFill>
                <a:srgbClr val="0000FF"/>
              </a:solidFill>
              <a:round/>
              <a:headEnd/>
              <a:tailEnd/>
            </a:ln>
          </p:spPr>
          <p:txBody>
            <a:bodyPr/>
            <a:lstStyle/>
            <a:p>
              <a:endParaRPr lang="en-GB"/>
            </a:p>
          </p:txBody>
        </p:sp>
        <p:sp>
          <p:nvSpPr>
            <p:cNvPr id="377221" name="Line 389"/>
            <p:cNvSpPr>
              <a:spLocks noChangeShapeType="1"/>
            </p:cNvSpPr>
            <p:nvPr/>
          </p:nvSpPr>
          <p:spPr bwMode="auto">
            <a:xfrm>
              <a:off x="3587" y="1959"/>
              <a:ext cx="12" cy="1"/>
            </a:xfrm>
            <a:prstGeom prst="line">
              <a:avLst/>
            </a:prstGeom>
            <a:noFill/>
            <a:ln w="28575">
              <a:solidFill>
                <a:srgbClr val="0000FF"/>
              </a:solidFill>
              <a:round/>
              <a:headEnd/>
              <a:tailEnd/>
            </a:ln>
          </p:spPr>
          <p:txBody>
            <a:bodyPr/>
            <a:lstStyle/>
            <a:p>
              <a:endParaRPr lang="en-GB"/>
            </a:p>
          </p:txBody>
        </p:sp>
        <p:sp>
          <p:nvSpPr>
            <p:cNvPr id="377222" name="Line 390"/>
            <p:cNvSpPr>
              <a:spLocks noChangeShapeType="1"/>
            </p:cNvSpPr>
            <p:nvPr/>
          </p:nvSpPr>
          <p:spPr bwMode="auto">
            <a:xfrm>
              <a:off x="3599" y="1959"/>
              <a:ext cx="6" cy="6"/>
            </a:xfrm>
            <a:prstGeom prst="line">
              <a:avLst/>
            </a:prstGeom>
            <a:noFill/>
            <a:ln w="28575">
              <a:solidFill>
                <a:srgbClr val="0000FF"/>
              </a:solidFill>
              <a:round/>
              <a:headEnd/>
              <a:tailEnd/>
            </a:ln>
          </p:spPr>
          <p:txBody>
            <a:bodyPr/>
            <a:lstStyle/>
            <a:p>
              <a:endParaRPr lang="en-GB"/>
            </a:p>
          </p:txBody>
        </p:sp>
        <p:sp>
          <p:nvSpPr>
            <p:cNvPr id="377223" name="Line 391"/>
            <p:cNvSpPr>
              <a:spLocks noChangeShapeType="1"/>
            </p:cNvSpPr>
            <p:nvPr/>
          </p:nvSpPr>
          <p:spPr bwMode="auto">
            <a:xfrm>
              <a:off x="3605" y="1965"/>
              <a:ext cx="12" cy="1"/>
            </a:xfrm>
            <a:prstGeom prst="line">
              <a:avLst/>
            </a:prstGeom>
            <a:noFill/>
            <a:ln w="28575">
              <a:solidFill>
                <a:srgbClr val="0000FF"/>
              </a:solidFill>
              <a:round/>
              <a:headEnd/>
              <a:tailEnd/>
            </a:ln>
          </p:spPr>
          <p:txBody>
            <a:bodyPr/>
            <a:lstStyle/>
            <a:p>
              <a:endParaRPr lang="en-GB"/>
            </a:p>
          </p:txBody>
        </p:sp>
        <p:sp>
          <p:nvSpPr>
            <p:cNvPr id="377224" name="Line 392"/>
            <p:cNvSpPr>
              <a:spLocks noChangeShapeType="1"/>
            </p:cNvSpPr>
            <p:nvPr/>
          </p:nvSpPr>
          <p:spPr bwMode="auto">
            <a:xfrm>
              <a:off x="3617" y="1965"/>
              <a:ext cx="12" cy="6"/>
            </a:xfrm>
            <a:prstGeom prst="line">
              <a:avLst/>
            </a:prstGeom>
            <a:noFill/>
            <a:ln w="28575">
              <a:solidFill>
                <a:srgbClr val="0000FF"/>
              </a:solidFill>
              <a:round/>
              <a:headEnd/>
              <a:tailEnd/>
            </a:ln>
          </p:spPr>
          <p:txBody>
            <a:bodyPr/>
            <a:lstStyle/>
            <a:p>
              <a:endParaRPr lang="en-GB"/>
            </a:p>
          </p:txBody>
        </p:sp>
        <p:sp>
          <p:nvSpPr>
            <p:cNvPr id="377225" name="Line 393"/>
            <p:cNvSpPr>
              <a:spLocks noChangeShapeType="1"/>
            </p:cNvSpPr>
            <p:nvPr/>
          </p:nvSpPr>
          <p:spPr bwMode="auto">
            <a:xfrm>
              <a:off x="3629" y="1971"/>
              <a:ext cx="6" cy="6"/>
            </a:xfrm>
            <a:prstGeom prst="line">
              <a:avLst/>
            </a:prstGeom>
            <a:noFill/>
            <a:ln w="28575">
              <a:solidFill>
                <a:srgbClr val="0000FF"/>
              </a:solidFill>
              <a:round/>
              <a:headEnd/>
              <a:tailEnd/>
            </a:ln>
          </p:spPr>
          <p:txBody>
            <a:bodyPr/>
            <a:lstStyle/>
            <a:p>
              <a:endParaRPr lang="en-GB"/>
            </a:p>
          </p:txBody>
        </p:sp>
        <p:sp>
          <p:nvSpPr>
            <p:cNvPr id="377226" name="Line 394"/>
            <p:cNvSpPr>
              <a:spLocks noChangeShapeType="1"/>
            </p:cNvSpPr>
            <p:nvPr/>
          </p:nvSpPr>
          <p:spPr bwMode="auto">
            <a:xfrm>
              <a:off x="3635" y="1977"/>
              <a:ext cx="12" cy="1"/>
            </a:xfrm>
            <a:prstGeom prst="line">
              <a:avLst/>
            </a:prstGeom>
            <a:noFill/>
            <a:ln w="28575">
              <a:solidFill>
                <a:srgbClr val="0000FF"/>
              </a:solidFill>
              <a:round/>
              <a:headEnd/>
              <a:tailEnd/>
            </a:ln>
          </p:spPr>
          <p:txBody>
            <a:bodyPr/>
            <a:lstStyle/>
            <a:p>
              <a:endParaRPr lang="en-GB"/>
            </a:p>
          </p:txBody>
        </p:sp>
        <p:sp>
          <p:nvSpPr>
            <p:cNvPr id="377227" name="Line 395"/>
            <p:cNvSpPr>
              <a:spLocks noChangeShapeType="1"/>
            </p:cNvSpPr>
            <p:nvPr/>
          </p:nvSpPr>
          <p:spPr bwMode="auto">
            <a:xfrm>
              <a:off x="3647" y="1977"/>
              <a:ext cx="12" cy="6"/>
            </a:xfrm>
            <a:prstGeom prst="line">
              <a:avLst/>
            </a:prstGeom>
            <a:noFill/>
            <a:ln w="28575">
              <a:solidFill>
                <a:srgbClr val="0000FF"/>
              </a:solidFill>
              <a:round/>
              <a:headEnd/>
              <a:tailEnd/>
            </a:ln>
          </p:spPr>
          <p:txBody>
            <a:bodyPr/>
            <a:lstStyle/>
            <a:p>
              <a:endParaRPr lang="en-GB"/>
            </a:p>
          </p:txBody>
        </p:sp>
        <p:sp>
          <p:nvSpPr>
            <p:cNvPr id="377228" name="Line 396"/>
            <p:cNvSpPr>
              <a:spLocks noChangeShapeType="1"/>
            </p:cNvSpPr>
            <p:nvPr/>
          </p:nvSpPr>
          <p:spPr bwMode="auto">
            <a:xfrm>
              <a:off x="3659" y="1983"/>
              <a:ext cx="7" cy="1"/>
            </a:xfrm>
            <a:prstGeom prst="line">
              <a:avLst/>
            </a:prstGeom>
            <a:noFill/>
            <a:ln w="28575">
              <a:solidFill>
                <a:srgbClr val="0000FF"/>
              </a:solidFill>
              <a:round/>
              <a:headEnd/>
              <a:tailEnd/>
            </a:ln>
          </p:spPr>
          <p:txBody>
            <a:bodyPr/>
            <a:lstStyle/>
            <a:p>
              <a:endParaRPr lang="en-GB"/>
            </a:p>
          </p:txBody>
        </p:sp>
        <p:sp>
          <p:nvSpPr>
            <p:cNvPr id="377229" name="Line 397"/>
            <p:cNvSpPr>
              <a:spLocks noChangeShapeType="1"/>
            </p:cNvSpPr>
            <p:nvPr/>
          </p:nvSpPr>
          <p:spPr bwMode="auto">
            <a:xfrm>
              <a:off x="3666" y="1983"/>
              <a:ext cx="12" cy="1"/>
            </a:xfrm>
            <a:prstGeom prst="line">
              <a:avLst/>
            </a:prstGeom>
            <a:noFill/>
            <a:ln w="28575">
              <a:solidFill>
                <a:srgbClr val="0000FF"/>
              </a:solidFill>
              <a:round/>
              <a:headEnd/>
              <a:tailEnd/>
            </a:ln>
          </p:spPr>
          <p:txBody>
            <a:bodyPr/>
            <a:lstStyle/>
            <a:p>
              <a:endParaRPr lang="en-GB"/>
            </a:p>
          </p:txBody>
        </p:sp>
        <p:sp>
          <p:nvSpPr>
            <p:cNvPr id="377230" name="Line 398"/>
            <p:cNvSpPr>
              <a:spLocks noChangeShapeType="1"/>
            </p:cNvSpPr>
            <p:nvPr/>
          </p:nvSpPr>
          <p:spPr bwMode="auto">
            <a:xfrm>
              <a:off x="3678" y="1983"/>
              <a:ext cx="12" cy="6"/>
            </a:xfrm>
            <a:prstGeom prst="line">
              <a:avLst/>
            </a:prstGeom>
            <a:noFill/>
            <a:ln w="28575">
              <a:solidFill>
                <a:srgbClr val="0000FF"/>
              </a:solidFill>
              <a:round/>
              <a:headEnd/>
              <a:tailEnd/>
            </a:ln>
          </p:spPr>
          <p:txBody>
            <a:bodyPr/>
            <a:lstStyle/>
            <a:p>
              <a:endParaRPr lang="en-GB"/>
            </a:p>
          </p:txBody>
        </p:sp>
        <p:sp>
          <p:nvSpPr>
            <p:cNvPr id="377231" name="Line 399"/>
            <p:cNvSpPr>
              <a:spLocks noChangeShapeType="1"/>
            </p:cNvSpPr>
            <p:nvPr/>
          </p:nvSpPr>
          <p:spPr bwMode="auto">
            <a:xfrm>
              <a:off x="3690" y="1989"/>
              <a:ext cx="6" cy="1"/>
            </a:xfrm>
            <a:prstGeom prst="line">
              <a:avLst/>
            </a:prstGeom>
            <a:noFill/>
            <a:ln w="28575">
              <a:solidFill>
                <a:srgbClr val="0000FF"/>
              </a:solidFill>
              <a:round/>
              <a:headEnd/>
              <a:tailEnd/>
            </a:ln>
          </p:spPr>
          <p:txBody>
            <a:bodyPr/>
            <a:lstStyle/>
            <a:p>
              <a:endParaRPr lang="en-GB"/>
            </a:p>
          </p:txBody>
        </p:sp>
        <p:sp>
          <p:nvSpPr>
            <p:cNvPr id="377232" name="Line 400"/>
            <p:cNvSpPr>
              <a:spLocks noChangeShapeType="1"/>
            </p:cNvSpPr>
            <p:nvPr/>
          </p:nvSpPr>
          <p:spPr bwMode="auto">
            <a:xfrm>
              <a:off x="3696" y="1989"/>
              <a:ext cx="12" cy="6"/>
            </a:xfrm>
            <a:prstGeom prst="line">
              <a:avLst/>
            </a:prstGeom>
            <a:noFill/>
            <a:ln w="28575">
              <a:solidFill>
                <a:srgbClr val="0000FF"/>
              </a:solidFill>
              <a:round/>
              <a:headEnd/>
              <a:tailEnd/>
            </a:ln>
          </p:spPr>
          <p:txBody>
            <a:bodyPr/>
            <a:lstStyle/>
            <a:p>
              <a:endParaRPr lang="en-GB"/>
            </a:p>
          </p:txBody>
        </p:sp>
        <p:sp>
          <p:nvSpPr>
            <p:cNvPr id="377233" name="Line 401"/>
            <p:cNvSpPr>
              <a:spLocks noChangeShapeType="1"/>
            </p:cNvSpPr>
            <p:nvPr/>
          </p:nvSpPr>
          <p:spPr bwMode="auto">
            <a:xfrm>
              <a:off x="3708" y="1995"/>
              <a:ext cx="12" cy="1"/>
            </a:xfrm>
            <a:prstGeom prst="line">
              <a:avLst/>
            </a:prstGeom>
            <a:noFill/>
            <a:ln w="28575">
              <a:solidFill>
                <a:srgbClr val="0000FF"/>
              </a:solidFill>
              <a:round/>
              <a:headEnd/>
              <a:tailEnd/>
            </a:ln>
          </p:spPr>
          <p:txBody>
            <a:bodyPr/>
            <a:lstStyle/>
            <a:p>
              <a:endParaRPr lang="en-GB"/>
            </a:p>
          </p:txBody>
        </p:sp>
        <p:sp>
          <p:nvSpPr>
            <p:cNvPr id="377234" name="Line 402"/>
            <p:cNvSpPr>
              <a:spLocks noChangeShapeType="1"/>
            </p:cNvSpPr>
            <p:nvPr/>
          </p:nvSpPr>
          <p:spPr bwMode="auto">
            <a:xfrm>
              <a:off x="3720" y="1995"/>
              <a:ext cx="6" cy="6"/>
            </a:xfrm>
            <a:prstGeom prst="line">
              <a:avLst/>
            </a:prstGeom>
            <a:noFill/>
            <a:ln w="28575">
              <a:solidFill>
                <a:srgbClr val="0000FF"/>
              </a:solidFill>
              <a:round/>
              <a:headEnd/>
              <a:tailEnd/>
            </a:ln>
          </p:spPr>
          <p:txBody>
            <a:bodyPr/>
            <a:lstStyle/>
            <a:p>
              <a:endParaRPr lang="en-GB"/>
            </a:p>
          </p:txBody>
        </p:sp>
        <p:sp>
          <p:nvSpPr>
            <p:cNvPr id="377235" name="Line 403"/>
            <p:cNvSpPr>
              <a:spLocks noChangeShapeType="1"/>
            </p:cNvSpPr>
            <p:nvPr/>
          </p:nvSpPr>
          <p:spPr bwMode="auto">
            <a:xfrm>
              <a:off x="3726" y="2001"/>
              <a:ext cx="12" cy="1"/>
            </a:xfrm>
            <a:prstGeom prst="line">
              <a:avLst/>
            </a:prstGeom>
            <a:noFill/>
            <a:ln w="28575">
              <a:solidFill>
                <a:srgbClr val="0000FF"/>
              </a:solidFill>
              <a:round/>
              <a:headEnd/>
              <a:tailEnd/>
            </a:ln>
          </p:spPr>
          <p:txBody>
            <a:bodyPr/>
            <a:lstStyle/>
            <a:p>
              <a:endParaRPr lang="en-GB"/>
            </a:p>
          </p:txBody>
        </p:sp>
        <p:sp>
          <p:nvSpPr>
            <p:cNvPr id="377236" name="Line 404"/>
            <p:cNvSpPr>
              <a:spLocks noChangeShapeType="1"/>
            </p:cNvSpPr>
            <p:nvPr/>
          </p:nvSpPr>
          <p:spPr bwMode="auto">
            <a:xfrm>
              <a:off x="3738" y="2001"/>
              <a:ext cx="13" cy="1"/>
            </a:xfrm>
            <a:prstGeom prst="line">
              <a:avLst/>
            </a:prstGeom>
            <a:noFill/>
            <a:ln w="28575">
              <a:solidFill>
                <a:srgbClr val="0000FF"/>
              </a:solidFill>
              <a:round/>
              <a:headEnd/>
              <a:tailEnd/>
            </a:ln>
          </p:spPr>
          <p:txBody>
            <a:bodyPr/>
            <a:lstStyle/>
            <a:p>
              <a:endParaRPr lang="en-GB"/>
            </a:p>
          </p:txBody>
        </p:sp>
        <p:sp>
          <p:nvSpPr>
            <p:cNvPr id="377237" name="Line 405"/>
            <p:cNvSpPr>
              <a:spLocks noChangeShapeType="1"/>
            </p:cNvSpPr>
            <p:nvPr/>
          </p:nvSpPr>
          <p:spPr bwMode="auto">
            <a:xfrm>
              <a:off x="3751" y="2001"/>
              <a:ext cx="6" cy="6"/>
            </a:xfrm>
            <a:prstGeom prst="line">
              <a:avLst/>
            </a:prstGeom>
            <a:noFill/>
            <a:ln w="28575">
              <a:solidFill>
                <a:srgbClr val="0000FF"/>
              </a:solidFill>
              <a:round/>
              <a:headEnd/>
              <a:tailEnd/>
            </a:ln>
          </p:spPr>
          <p:txBody>
            <a:bodyPr/>
            <a:lstStyle/>
            <a:p>
              <a:endParaRPr lang="en-GB"/>
            </a:p>
          </p:txBody>
        </p:sp>
        <p:sp>
          <p:nvSpPr>
            <p:cNvPr id="377238" name="Line 406"/>
            <p:cNvSpPr>
              <a:spLocks noChangeShapeType="1"/>
            </p:cNvSpPr>
            <p:nvPr/>
          </p:nvSpPr>
          <p:spPr bwMode="auto">
            <a:xfrm>
              <a:off x="3757" y="2007"/>
              <a:ext cx="12" cy="1"/>
            </a:xfrm>
            <a:prstGeom prst="line">
              <a:avLst/>
            </a:prstGeom>
            <a:noFill/>
            <a:ln w="28575">
              <a:solidFill>
                <a:srgbClr val="0000FF"/>
              </a:solidFill>
              <a:round/>
              <a:headEnd/>
              <a:tailEnd/>
            </a:ln>
          </p:spPr>
          <p:txBody>
            <a:bodyPr/>
            <a:lstStyle/>
            <a:p>
              <a:endParaRPr lang="en-GB"/>
            </a:p>
          </p:txBody>
        </p:sp>
        <p:sp>
          <p:nvSpPr>
            <p:cNvPr id="377239" name="Line 407"/>
            <p:cNvSpPr>
              <a:spLocks noChangeShapeType="1"/>
            </p:cNvSpPr>
            <p:nvPr/>
          </p:nvSpPr>
          <p:spPr bwMode="auto">
            <a:xfrm>
              <a:off x="3769" y="2007"/>
              <a:ext cx="12" cy="1"/>
            </a:xfrm>
            <a:prstGeom prst="line">
              <a:avLst/>
            </a:prstGeom>
            <a:noFill/>
            <a:ln w="28575">
              <a:solidFill>
                <a:srgbClr val="0000FF"/>
              </a:solidFill>
              <a:round/>
              <a:headEnd/>
              <a:tailEnd/>
            </a:ln>
          </p:spPr>
          <p:txBody>
            <a:bodyPr/>
            <a:lstStyle/>
            <a:p>
              <a:endParaRPr lang="en-GB"/>
            </a:p>
          </p:txBody>
        </p:sp>
        <p:sp>
          <p:nvSpPr>
            <p:cNvPr id="377240" name="Line 408"/>
            <p:cNvSpPr>
              <a:spLocks noChangeShapeType="1"/>
            </p:cNvSpPr>
            <p:nvPr/>
          </p:nvSpPr>
          <p:spPr bwMode="auto">
            <a:xfrm>
              <a:off x="3781" y="2007"/>
              <a:ext cx="6" cy="6"/>
            </a:xfrm>
            <a:prstGeom prst="line">
              <a:avLst/>
            </a:prstGeom>
            <a:noFill/>
            <a:ln w="28575">
              <a:solidFill>
                <a:srgbClr val="0000FF"/>
              </a:solidFill>
              <a:round/>
              <a:headEnd/>
              <a:tailEnd/>
            </a:ln>
          </p:spPr>
          <p:txBody>
            <a:bodyPr/>
            <a:lstStyle/>
            <a:p>
              <a:endParaRPr lang="en-GB"/>
            </a:p>
          </p:txBody>
        </p:sp>
        <p:sp>
          <p:nvSpPr>
            <p:cNvPr id="377241" name="Line 409"/>
            <p:cNvSpPr>
              <a:spLocks noChangeShapeType="1"/>
            </p:cNvSpPr>
            <p:nvPr/>
          </p:nvSpPr>
          <p:spPr bwMode="auto">
            <a:xfrm>
              <a:off x="3787" y="2013"/>
              <a:ext cx="12" cy="1"/>
            </a:xfrm>
            <a:prstGeom prst="line">
              <a:avLst/>
            </a:prstGeom>
            <a:noFill/>
            <a:ln w="28575">
              <a:solidFill>
                <a:srgbClr val="0000FF"/>
              </a:solidFill>
              <a:round/>
              <a:headEnd/>
              <a:tailEnd/>
            </a:ln>
          </p:spPr>
          <p:txBody>
            <a:bodyPr/>
            <a:lstStyle/>
            <a:p>
              <a:endParaRPr lang="en-GB"/>
            </a:p>
          </p:txBody>
        </p:sp>
        <p:sp>
          <p:nvSpPr>
            <p:cNvPr id="377242" name="Line 410"/>
            <p:cNvSpPr>
              <a:spLocks noChangeShapeType="1"/>
            </p:cNvSpPr>
            <p:nvPr/>
          </p:nvSpPr>
          <p:spPr bwMode="auto">
            <a:xfrm>
              <a:off x="3799" y="2013"/>
              <a:ext cx="12" cy="1"/>
            </a:xfrm>
            <a:prstGeom prst="line">
              <a:avLst/>
            </a:prstGeom>
            <a:noFill/>
            <a:ln w="28575">
              <a:solidFill>
                <a:srgbClr val="0000FF"/>
              </a:solidFill>
              <a:round/>
              <a:headEnd/>
              <a:tailEnd/>
            </a:ln>
          </p:spPr>
          <p:txBody>
            <a:bodyPr/>
            <a:lstStyle/>
            <a:p>
              <a:endParaRPr lang="en-GB"/>
            </a:p>
          </p:txBody>
        </p:sp>
        <p:sp>
          <p:nvSpPr>
            <p:cNvPr id="377243" name="Line 411"/>
            <p:cNvSpPr>
              <a:spLocks noChangeShapeType="1"/>
            </p:cNvSpPr>
            <p:nvPr/>
          </p:nvSpPr>
          <p:spPr bwMode="auto">
            <a:xfrm>
              <a:off x="3811" y="2013"/>
              <a:ext cx="6" cy="1"/>
            </a:xfrm>
            <a:prstGeom prst="line">
              <a:avLst/>
            </a:prstGeom>
            <a:noFill/>
            <a:ln w="28575">
              <a:solidFill>
                <a:srgbClr val="0000FF"/>
              </a:solidFill>
              <a:round/>
              <a:headEnd/>
              <a:tailEnd/>
            </a:ln>
          </p:spPr>
          <p:txBody>
            <a:bodyPr/>
            <a:lstStyle/>
            <a:p>
              <a:endParaRPr lang="en-GB"/>
            </a:p>
          </p:txBody>
        </p:sp>
        <p:sp>
          <p:nvSpPr>
            <p:cNvPr id="377244" name="Line 412"/>
            <p:cNvSpPr>
              <a:spLocks noChangeShapeType="1"/>
            </p:cNvSpPr>
            <p:nvPr/>
          </p:nvSpPr>
          <p:spPr bwMode="auto">
            <a:xfrm>
              <a:off x="3817" y="2013"/>
              <a:ext cx="12" cy="6"/>
            </a:xfrm>
            <a:prstGeom prst="line">
              <a:avLst/>
            </a:prstGeom>
            <a:noFill/>
            <a:ln w="28575">
              <a:solidFill>
                <a:srgbClr val="0000FF"/>
              </a:solidFill>
              <a:round/>
              <a:headEnd/>
              <a:tailEnd/>
            </a:ln>
          </p:spPr>
          <p:txBody>
            <a:bodyPr/>
            <a:lstStyle/>
            <a:p>
              <a:endParaRPr lang="en-GB"/>
            </a:p>
          </p:txBody>
        </p:sp>
        <p:sp>
          <p:nvSpPr>
            <p:cNvPr id="377245" name="Line 413"/>
            <p:cNvSpPr>
              <a:spLocks noChangeShapeType="1"/>
            </p:cNvSpPr>
            <p:nvPr/>
          </p:nvSpPr>
          <p:spPr bwMode="auto">
            <a:xfrm>
              <a:off x="3829" y="2019"/>
              <a:ext cx="13" cy="1"/>
            </a:xfrm>
            <a:prstGeom prst="line">
              <a:avLst/>
            </a:prstGeom>
            <a:noFill/>
            <a:ln w="28575">
              <a:solidFill>
                <a:srgbClr val="0000FF"/>
              </a:solidFill>
              <a:round/>
              <a:headEnd/>
              <a:tailEnd/>
            </a:ln>
          </p:spPr>
          <p:txBody>
            <a:bodyPr/>
            <a:lstStyle/>
            <a:p>
              <a:endParaRPr lang="en-GB"/>
            </a:p>
          </p:txBody>
        </p:sp>
        <p:sp>
          <p:nvSpPr>
            <p:cNvPr id="377246" name="Line 414"/>
            <p:cNvSpPr>
              <a:spLocks noChangeShapeType="1"/>
            </p:cNvSpPr>
            <p:nvPr/>
          </p:nvSpPr>
          <p:spPr bwMode="auto">
            <a:xfrm>
              <a:off x="3842" y="2019"/>
              <a:ext cx="6" cy="1"/>
            </a:xfrm>
            <a:prstGeom prst="line">
              <a:avLst/>
            </a:prstGeom>
            <a:noFill/>
            <a:ln w="28575">
              <a:solidFill>
                <a:srgbClr val="0000FF"/>
              </a:solidFill>
              <a:round/>
              <a:headEnd/>
              <a:tailEnd/>
            </a:ln>
          </p:spPr>
          <p:txBody>
            <a:bodyPr/>
            <a:lstStyle/>
            <a:p>
              <a:endParaRPr lang="en-GB"/>
            </a:p>
          </p:txBody>
        </p:sp>
        <p:sp>
          <p:nvSpPr>
            <p:cNvPr id="377247" name="Line 415"/>
            <p:cNvSpPr>
              <a:spLocks noChangeShapeType="1"/>
            </p:cNvSpPr>
            <p:nvPr/>
          </p:nvSpPr>
          <p:spPr bwMode="auto">
            <a:xfrm>
              <a:off x="3848" y="2019"/>
              <a:ext cx="12" cy="1"/>
            </a:xfrm>
            <a:prstGeom prst="line">
              <a:avLst/>
            </a:prstGeom>
            <a:noFill/>
            <a:ln w="28575">
              <a:solidFill>
                <a:srgbClr val="0000FF"/>
              </a:solidFill>
              <a:round/>
              <a:headEnd/>
              <a:tailEnd/>
            </a:ln>
          </p:spPr>
          <p:txBody>
            <a:bodyPr/>
            <a:lstStyle/>
            <a:p>
              <a:endParaRPr lang="en-GB"/>
            </a:p>
          </p:txBody>
        </p:sp>
        <p:sp>
          <p:nvSpPr>
            <p:cNvPr id="377248" name="Line 416"/>
            <p:cNvSpPr>
              <a:spLocks noChangeShapeType="1"/>
            </p:cNvSpPr>
            <p:nvPr/>
          </p:nvSpPr>
          <p:spPr bwMode="auto">
            <a:xfrm>
              <a:off x="3860" y="2019"/>
              <a:ext cx="12" cy="6"/>
            </a:xfrm>
            <a:prstGeom prst="line">
              <a:avLst/>
            </a:prstGeom>
            <a:noFill/>
            <a:ln w="28575">
              <a:solidFill>
                <a:srgbClr val="0000FF"/>
              </a:solidFill>
              <a:round/>
              <a:headEnd/>
              <a:tailEnd/>
            </a:ln>
          </p:spPr>
          <p:txBody>
            <a:bodyPr/>
            <a:lstStyle/>
            <a:p>
              <a:endParaRPr lang="en-GB"/>
            </a:p>
          </p:txBody>
        </p:sp>
        <p:sp>
          <p:nvSpPr>
            <p:cNvPr id="377249" name="Line 417"/>
            <p:cNvSpPr>
              <a:spLocks noChangeShapeType="1"/>
            </p:cNvSpPr>
            <p:nvPr/>
          </p:nvSpPr>
          <p:spPr bwMode="auto">
            <a:xfrm>
              <a:off x="3872" y="2025"/>
              <a:ext cx="6" cy="1"/>
            </a:xfrm>
            <a:prstGeom prst="line">
              <a:avLst/>
            </a:prstGeom>
            <a:noFill/>
            <a:ln w="28575">
              <a:solidFill>
                <a:srgbClr val="0000FF"/>
              </a:solidFill>
              <a:round/>
              <a:headEnd/>
              <a:tailEnd/>
            </a:ln>
          </p:spPr>
          <p:txBody>
            <a:bodyPr/>
            <a:lstStyle/>
            <a:p>
              <a:endParaRPr lang="en-GB"/>
            </a:p>
          </p:txBody>
        </p:sp>
        <p:sp>
          <p:nvSpPr>
            <p:cNvPr id="377250" name="Line 418"/>
            <p:cNvSpPr>
              <a:spLocks noChangeShapeType="1"/>
            </p:cNvSpPr>
            <p:nvPr/>
          </p:nvSpPr>
          <p:spPr bwMode="auto">
            <a:xfrm>
              <a:off x="3878" y="2025"/>
              <a:ext cx="12" cy="1"/>
            </a:xfrm>
            <a:prstGeom prst="line">
              <a:avLst/>
            </a:prstGeom>
            <a:noFill/>
            <a:ln w="28575">
              <a:solidFill>
                <a:srgbClr val="0000FF"/>
              </a:solidFill>
              <a:round/>
              <a:headEnd/>
              <a:tailEnd/>
            </a:ln>
          </p:spPr>
          <p:txBody>
            <a:bodyPr/>
            <a:lstStyle/>
            <a:p>
              <a:endParaRPr lang="en-GB"/>
            </a:p>
          </p:txBody>
        </p:sp>
        <p:sp>
          <p:nvSpPr>
            <p:cNvPr id="377251" name="Line 419"/>
            <p:cNvSpPr>
              <a:spLocks noChangeShapeType="1"/>
            </p:cNvSpPr>
            <p:nvPr/>
          </p:nvSpPr>
          <p:spPr bwMode="auto">
            <a:xfrm>
              <a:off x="3890" y="2025"/>
              <a:ext cx="12" cy="1"/>
            </a:xfrm>
            <a:prstGeom prst="line">
              <a:avLst/>
            </a:prstGeom>
            <a:noFill/>
            <a:ln w="28575">
              <a:solidFill>
                <a:srgbClr val="0000FF"/>
              </a:solidFill>
              <a:round/>
              <a:headEnd/>
              <a:tailEnd/>
            </a:ln>
          </p:spPr>
          <p:txBody>
            <a:bodyPr/>
            <a:lstStyle/>
            <a:p>
              <a:endParaRPr lang="en-GB"/>
            </a:p>
          </p:txBody>
        </p:sp>
        <p:sp>
          <p:nvSpPr>
            <p:cNvPr id="377252" name="Line 420"/>
            <p:cNvSpPr>
              <a:spLocks noChangeShapeType="1"/>
            </p:cNvSpPr>
            <p:nvPr/>
          </p:nvSpPr>
          <p:spPr bwMode="auto">
            <a:xfrm>
              <a:off x="3902" y="2025"/>
              <a:ext cx="6" cy="1"/>
            </a:xfrm>
            <a:prstGeom prst="line">
              <a:avLst/>
            </a:prstGeom>
            <a:noFill/>
            <a:ln w="28575">
              <a:solidFill>
                <a:srgbClr val="0000FF"/>
              </a:solidFill>
              <a:round/>
              <a:headEnd/>
              <a:tailEnd/>
            </a:ln>
          </p:spPr>
          <p:txBody>
            <a:bodyPr/>
            <a:lstStyle/>
            <a:p>
              <a:endParaRPr lang="en-GB"/>
            </a:p>
          </p:txBody>
        </p:sp>
        <p:sp>
          <p:nvSpPr>
            <p:cNvPr id="377253" name="Line 421"/>
            <p:cNvSpPr>
              <a:spLocks noChangeShapeType="1"/>
            </p:cNvSpPr>
            <p:nvPr/>
          </p:nvSpPr>
          <p:spPr bwMode="auto">
            <a:xfrm>
              <a:off x="3908" y="2025"/>
              <a:ext cx="13" cy="1"/>
            </a:xfrm>
            <a:prstGeom prst="line">
              <a:avLst/>
            </a:prstGeom>
            <a:noFill/>
            <a:ln w="28575">
              <a:solidFill>
                <a:srgbClr val="0000FF"/>
              </a:solidFill>
              <a:round/>
              <a:headEnd/>
              <a:tailEnd/>
            </a:ln>
          </p:spPr>
          <p:txBody>
            <a:bodyPr/>
            <a:lstStyle/>
            <a:p>
              <a:endParaRPr lang="en-GB"/>
            </a:p>
          </p:txBody>
        </p:sp>
        <p:sp>
          <p:nvSpPr>
            <p:cNvPr id="377254" name="Line 422"/>
            <p:cNvSpPr>
              <a:spLocks noChangeShapeType="1"/>
            </p:cNvSpPr>
            <p:nvPr/>
          </p:nvSpPr>
          <p:spPr bwMode="auto">
            <a:xfrm>
              <a:off x="3921" y="2025"/>
              <a:ext cx="12" cy="1"/>
            </a:xfrm>
            <a:prstGeom prst="line">
              <a:avLst/>
            </a:prstGeom>
            <a:noFill/>
            <a:ln w="28575">
              <a:solidFill>
                <a:srgbClr val="0000FF"/>
              </a:solidFill>
              <a:round/>
              <a:headEnd/>
              <a:tailEnd/>
            </a:ln>
          </p:spPr>
          <p:txBody>
            <a:bodyPr/>
            <a:lstStyle/>
            <a:p>
              <a:endParaRPr lang="en-GB"/>
            </a:p>
          </p:txBody>
        </p:sp>
        <p:sp>
          <p:nvSpPr>
            <p:cNvPr id="377255" name="Line 423"/>
            <p:cNvSpPr>
              <a:spLocks noChangeShapeType="1"/>
            </p:cNvSpPr>
            <p:nvPr/>
          </p:nvSpPr>
          <p:spPr bwMode="auto">
            <a:xfrm>
              <a:off x="3933" y="2025"/>
              <a:ext cx="6" cy="1"/>
            </a:xfrm>
            <a:prstGeom prst="line">
              <a:avLst/>
            </a:prstGeom>
            <a:noFill/>
            <a:ln w="28575">
              <a:solidFill>
                <a:srgbClr val="0000FF"/>
              </a:solidFill>
              <a:round/>
              <a:headEnd/>
              <a:tailEnd/>
            </a:ln>
          </p:spPr>
          <p:txBody>
            <a:bodyPr/>
            <a:lstStyle/>
            <a:p>
              <a:endParaRPr lang="en-GB"/>
            </a:p>
          </p:txBody>
        </p:sp>
        <p:sp>
          <p:nvSpPr>
            <p:cNvPr id="377256" name="Line 424"/>
            <p:cNvSpPr>
              <a:spLocks noChangeShapeType="1"/>
            </p:cNvSpPr>
            <p:nvPr/>
          </p:nvSpPr>
          <p:spPr bwMode="auto">
            <a:xfrm>
              <a:off x="3939" y="2025"/>
              <a:ext cx="12" cy="1"/>
            </a:xfrm>
            <a:prstGeom prst="line">
              <a:avLst/>
            </a:prstGeom>
            <a:noFill/>
            <a:ln w="28575">
              <a:solidFill>
                <a:srgbClr val="0000FF"/>
              </a:solidFill>
              <a:round/>
              <a:headEnd/>
              <a:tailEnd/>
            </a:ln>
          </p:spPr>
          <p:txBody>
            <a:bodyPr/>
            <a:lstStyle/>
            <a:p>
              <a:endParaRPr lang="en-GB"/>
            </a:p>
          </p:txBody>
        </p:sp>
        <p:sp>
          <p:nvSpPr>
            <p:cNvPr id="377257" name="Line 425"/>
            <p:cNvSpPr>
              <a:spLocks noChangeShapeType="1"/>
            </p:cNvSpPr>
            <p:nvPr/>
          </p:nvSpPr>
          <p:spPr bwMode="auto">
            <a:xfrm>
              <a:off x="3951" y="2025"/>
              <a:ext cx="12" cy="1"/>
            </a:xfrm>
            <a:prstGeom prst="line">
              <a:avLst/>
            </a:prstGeom>
            <a:noFill/>
            <a:ln w="28575">
              <a:solidFill>
                <a:srgbClr val="0000FF"/>
              </a:solidFill>
              <a:round/>
              <a:headEnd/>
              <a:tailEnd/>
            </a:ln>
          </p:spPr>
          <p:txBody>
            <a:bodyPr/>
            <a:lstStyle/>
            <a:p>
              <a:endParaRPr lang="en-GB"/>
            </a:p>
          </p:txBody>
        </p:sp>
        <p:sp>
          <p:nvSpPr>
            <p:cNvPr id="377258" name="Line 426"/>
            <p:cNvSpPr>
              <a:spLocks noChangeShapeType="1"/>
            </p:cNvSpPr>
            <p:nvPr/>
          </p:nvSpPr>
          <p:spPr bwMode="auto">
            <a:xfrm>
              <a:off x="3963" y="2025"/>
              <a:ext cx="6" cy="6"/>
            </a:xfrm>
            <a:prstGeom prst="line">
              <a:avLst/>
            </a:prstGeom>
            <a:noFill/>
            <a:ln w="28575">
              <a:solidFill>
                <a:srgbClr val="0000FF"/>
              </a:solidFill>
              <a:round/>
              <a:headEnd/>
              <a:tailEnd/>
            </a:ln>
          </p:spPr>
          <p:txBody>
            <a:bodyPr/>
            <a:lstStyle/>
            <a:p>
              <a:endParaRPr lang="en-GB"/>
            </a:p>
          </p:txBody>
        </p:sp>
        <p:sp>
          <p:nvSpPr>
            <p:cNvPr id="377259" name="Line 427"/>
            <p:cNvSpPr>
              <a:spLocks noChangeShapeType="1"/>
            </p:cNvSpPr>
            <p:nvPr/>
          </p:nvSpPr>
          <p:spPr bwMode="auto">
            <a:xfrm>
              <a:off x="3969" y="2031"/>
              <a:ext cx="12" cy="1"/>
            </a:xfrm>
            <a:prstGeom prst="line">
              <a:avLst/>
            </a:prstGeom>
            <a:noFill/>
            <a:ln w="28575">
              <a:solidFill>
                <a:srgbClr val="0000FF"/>
              </a:solidFill>
              <a:round/>
              <a:headEnd/>
              <a:tailEnd/>
            </a:ln>
          </p:spPr>
          <p:txBody>
            <a:bodyPr/>
            <a:lstStyle/>
            <a:p>
              <a:endParaRPr lang="en-GB"/>
            </a:p>
          </p:txBody>
        </p:sp>
        <p:sp>
          <p:nvSpPr>
            <p:cNvPr id="377260" name="Line 428"/>
            <p:cNvSpPr>
              <a:spLocks noChangeShapeType="1"/>
            </p:cNvSpPr>
            <p:nvPr/>
          </p:nvSpPr>
          <p:spPr bwMode="auto">
            <a:xfrm>
              <a:off x="3981" y="2031"/>
              <a:ext cx="12" cy="1"/>
            </a:xfrm>
            <a:prstGeom prst="line">
              <a:avLst/>
            </a:prstGeom>
            <a:noFill/>
            <a:ln w="28575">
              <a:solidFill>
                <a:srgbClr val="0000FF"/>
              </a:solidFill>
              <a:round/>
              <a:headEnd/>
              <a:tailEnd/>
            </a:ln>
          </p:spPr>
          <p:txBody>
            <a:bodyPr/>
            <a:lstStyle/>
            <a:p>
              <a:endParaRPr lang="en-GB"/>
            </a:p>
          </p:txBody>
        </p:sp>
        <p:sp>
          <p:nvSpPr>
            <p:cNvPr id="377261" name="Line 429"/>
            <p:cNvSpPr>
              <a:spLocks noChangeShapeType="1"/>
            </p:cNvSpPr>
            <p:nvPr/>
          </p:nvSpPr>
          <p:spPr bwMode="auto">
            <a:xfrm>
              <a:off x="3993" y="2031"/>
              <a:ext cx="6" cy="1"/>
            </a:xfrm>
            <a:prstGeom prst="line">
              <a:avLst/>
            </a:prstGeom>
            <a:noFill/>
            <a:ln w="28575">
              <a:solidFill>
                <a:srgbClr val="0000FF"/>
              </a:solidFill>
              <a:round/>
              <a:headEnd/>
              <a:tailEnd/>
            </a:ln>
          </p:spPr>
          <p:txBody>
            <a:bodyPr/>
            <a:lstStyle/>
            <a:p>
              <a:endParaRPr lang="en-GB"/>
            </a:p>
          </p:txBody>
        </p:sp>
        <p:sp>
          <p:nvSpPr>
            <p:cNvPr id="377262" name="Line 430"/>
            <p:cNvSpPr>
              <a:spLocks noChangeShapeType="1"/>
            </p:cNvSpPr>
            <p:nvPr/>
          </p:nvSpPr>
          <p:spPr bwMode="auto">
            <a:xfrm>
              <a:off x="3999" y="2031"/>
              <a:ext cx="13" cy="1"/>
            </a:xfrm>
            <a:prstGeom prst="line">
              <a:avLst/>
            </a:prstGeom>
            <a:noFill/>
            <a:ln w="28575">
              <a:solidFill>
                <a:srgbClr val="0000FF"/>
              </a:solidFill>
              <a:round/>
              <a:headEnd/>
              <a:tailEnd/>
            </a:ln>
          </p:spPr>
          <p:txBody>
            <a:bodyPr/>
            <a:lstStyle/>
            <a:p>
              <a:endParaRPr lang="en-GB"/>
            </a:p>
          </p:txBody>
        </p:sp>
        <p:sp>
          <p:nvSpPr>
            <p:cNvPr id="377263" name="Line 431"/>
            <p:cNvSpPr>
              <a:spLocks noChangeShapeType="1"/>
            </p:cNvSpPr>
            <p:nvPr/>
          </p:nvSpPr>
          <p:spPr bwMode="auto">
            <a:xfrm>
              <a:off x="4012" y="2031"/>
              <a:ext cx="12" cy="1"/>
            </a:xfrm>
            <a:prstGeom prst="line">
              <a:avLst/>
            </a:prstGeom>
            <a:noFill/>
            <a:ln w="28575">
              <a:solidFill>
                <a:srgbClr val="0000FF"/>
              </a:solidFill>
              <a:round/>
              <a:headEnd/>
              <a:tailEnd/>
            </a:ln>
          </p:spPr>
          <p:txBody>
            <a:bodyPr/>
            <a:lstStyle/>
            <a:p>
              <a:endParaRPr lang="en-GB"/>
            </a:p>
          </p:txBody>
        </p:sp>
        <p:sp>
          <p:nvSpPr>
            <p:cNvPr id="377264" name="Line 432"/>
            <p:cNvSpPr>
              <a:spLocks noChangeShapeType="1"/>
            </p:cNvSpPr>
            <p:nvPr/>
          </p:nvSpPr>
          <p:spPr bwMode="auto">
            <a:xfrm>
              <a:off x="4024" y="2031"/>
              <a:ext cx="6" cy="1"/>
            </a:xfrm>
            <a:prstGeom prst="line">
              <a:avLst/>
            </a:prstGeom>
            <a:noFill/>
            <a:ln w="28575">
              <a:solidFill>
                <a:srgbClr val="0000FF"/>
              </a:solidFill>
              <a:round/>
              <a:headEnd/>
              <a:tailEnd/>
            </a:ln>
          </p:spPr>
          <p:txBody>
            <a:bodyPr/>
            <a:lstStyle/>
            <a:p>
              <a:endParaRPr lang="en-GB"/>
            </a:p>
          </p:txBody>
        </p:sp>
        <p:sp>
          <p:nvSpPr>
            <p:cNvPr id="377265" name="Line 433"/>
            <p:cNvSpPr>
              <a:spLocks noChangeShapeType="1"/>
            </p:cNvSpPr>
            <p:nvPr/>
          </p:nvSpPr>
          <p:spPr bwMode="auto">
            <a:xfrm>
              <a:off x="4030" y="2031"/>
              <a:ext cx="12" cy="1"/>
            </a:xfrm>
            <a:prstGeom prst="line">
              <a:avLst/>
            </a:prstGeom>
            <a:noFill/>
            <a:ln w="28575">
              <a:solidFill>
                <a:srgbClr val="0000FF"/>
              </a:solidFill>
              <a:round/>
              <a:headEnd/>
              <a:tailEnd/>
            </a:ln>
          </p:spPr>
          <p:txBody>
            <a:bodyPr/>
            <a:lstStyle/>
            <a:p>
              <a:endParaRPr lang="en-GB"/>
            </a:p>
          </p:txBody>
        </p:sp>
        <p:sp>
          <p:nvSpPr>
            <p:cNvPr id="377266" name="Line 434"/>
            <p:cNvSpPr>
              <a:spLocks noChangeShapeType="1"/>
            </p:cNvSpPr>
            <p:nvPr/>
          </p:nvSpPr>
          <p:spPr bwMode="auto">
            <a:xfrm>
              <a:off x="4042" y="2031"/>
              <a:ext cx="12" cy="1"/>
            </a:xfrm>
            <a:prstGeom prst="line">
              <a:avLst/>
            </a:prstGeom>
            <a:noFill/>
            <a:ln w="28575">
              <a:solidFill>
                <a:srgbClr val="0000FF"/>
              </a:solidFill>
              <a:round/>
              <a:headEnd/>
              <a:tailEnd/>
            </a:ln>
          </p:spPr>
          <p:txBody>
            <a:bodyPr/>
            <a:lstStyle/>
            <a:p>
              <a:endParaRPr lang="en-GB"/>
            </a:p>
          </p:txBody>
        </p:sp>
        <p:sp>
          <p:nvSpPr>
            <p:cNvPr id="377267" name="Line 435"/>
            <p:cNvSpPr>
              <a:spLocks noChangeShapeType="1"/>
            </p:cNvSpPr>
            <p:nvPr/>
          </p:nvSpPr>
          <p:spPr bwMode="auto">
            <a:xfrm>
              <a:off x="4054" y="2031"/>
              <a:ext cx="6" cy="1"/>
            </a:xfrm>
            <a:prstGeom prst="line">
              <a:avLst/>
            </a:prstGeom>
            <a:noFill/>
            <a:ln w="28575">
              <a:solidFill>
                <a:srgbClr val="0000FF"/>
              </a:solidFill>
              <a:round/>
              <a:headEnd/>
              <a:tailEnd/>
            </a:ln>
          </p:spPr>
          <p:txBody>
            <a:bodyPr/>
            <a:lstStyle/>
            <a:p>
              <a:endParaRPr lang="en-GB"/>
            </a:p>
          </p:txBody>
        </p:sp>
        <p:sp>
          <p:nvSpPr>
            <p:cNvPr id="377268" name="Line 436"/>
            <p:cNvSpPr>
              <a:spLocks noChangeShapeType="1"/>
            </p:cNvSpPr>
            <p:nvPr/>
          </p:nvSpPr>
          <p:spPr bwMode="auto">
            <a:xfrm>
              <a:off x="4060" y="2031"/>
              <a:ext cx="12" cy="1"/>
            </a:xfrm>
            <a:prstGeom prst="line">
              <a:avLst/>
            </a:prstGeom>
            <a:noFill/>
            <a:ln w="28575">
              <a:solidFill>
                <a:srgbClr val="0000FF"/>
              </a:solidFill>
              <a:round/>
              <a:headEnd/>
              <a:tailEnd/>
            </a:ln>
          </p:spPr>
          <p:txBody>
            <a:bodyPr/>
            <a:lstStyle/>
            <a:p>
              <a:endParaRPr lang="en-GB"/>
            </a:p>
          </p:txBody>
        </p:sp>
        <p:sp>
          <p:nvSpPr>
            <p:cNvPr id="377269" name="Line 437"/>
            <p:cNvSpPr>
              <a:spLocks noChangeShapeType="1"/>
            </p:cNvSpPr>
            <p:nvPr/>
          </p:nvSpPr>
          <p:spPr bwMode="auto">
            <a:xfrm>
              <a:off x="4072" y="2031"/>
              <a:ext cx="12" cy="1"/>
            </a:xfrm>
            <a:prstGeom prst="line">
              <a:avLst/>
            </a:prstGeom>
            <a:noFill/>
            <a:ln w="28575">
              <a:solidFill>
                <a:srgbClr val="0000FF"/>
              </a:solidFill>
              <a:round/>
              <a:headEnd/>
              <a:tailEnd/>
            </a:ln>
          </p:spPr>
          <p:txBody>
            <a:bodyPr/>
            <a:lstStyle/>
            <a:p>
              <a:endParaRPr lang="en-GB"/>
            </a:p>
          </p:txBody>
        </p:sp>
        <p:sp>
          <p:nvSpPr>
            <p:cNvPr id="377270" name="Line 438"/>
            <p:cNvSpPr>
              <a:spLocks noChangeShapeType="1"/>
            </p:cNvSpPr>
            <p:nvPr/>
          </p:nvSpPr>
          <p:spPr bwMode="auto">
            <a:xfrm>
              <a:off x="4084" y="2031"/>
              <a:ext cx="7" cy="1"/>
            </a:xfrm>
            <a:prstGeom prst="line">
              <a:avLst/>
            </a:prstGeom>
            <a:noFill/>
            <a:ln w="28575">
              <a:solidFill>
                <a:srgbClr val="0000FF"/>
              </a:solidFill>
              <a:round/>
              <a:headEnd/>
              <a:tailEnd/>
            </a:ln>
          </p:spPr>
          <p:txBody>
            <a:bodyPr/>
            <a:lstStyle/>
            <a:p>
              <a:endParaRPr lang="en-GB"/>
            </a:p>
          </p:txBody>
        </p:sp>
        <p:sp>
          <p:nvSpPr>
            <p:cNvPr id="377271" name="Line 439"/>
            <p:cNvSpPr>
              <a:spLocks noChangeShapeType="1"/>
            </p:cNvSpPr>
            <p:nvPr/>
          </p:nvSpPr>
          <p:spPr bwMode="auto">
            <a:xfrm>
              <a:off x="4091" y="2031"/>
              <a:ext cx="12" cy="1"/>
            </a:xfrm>
            <a:prstGeom prst="line">
              <a:avLst/>
            </a:prstGeom>
            <a:noFill/>
            <a:ln w="28575">
              <a:solidFill>
                <a:srgbClr val="0000FF"/>
              </a:solidFill>
              <a:round/>
              <a:headEnd/>
              <a:tailEnd/>
            </a:ln>
          </p:spPr>
          <p:txBody>
            <a:bodyPr/>
            <a:lstStyle/>
            <a:p>
              <a:endParaRPr lang="en-GB"/>
            </a:p>
          </p:txBody>
        </p:sp>
        <p:sp>
          <p:nvSpPr>
            <p:cNvPr id="377272" name="Line 440"/>
            <p:cNvSpPr>
              <a:spLocks noChangeShapeType="1"/>
            </p:cNvSpPr>
            <p:nvPr/>
          </p:nvSpPr>
          <p:spPr bwMode="auto">
            <a:xfrm>
              <a:off x="4103" y="2031"/>
              <a:ext cx="12" cy="1"/>
            </a:xfrm>
            <a:prstGeom prst="line">
              <a:avLst/>
            </a:prstGeom>
            <a:noFill/>
            <a:ln w="28575">
              <a:solidFill>
                <a:srgbClr val="0000FF"/>
              </a:solidFill>
              <a:round/>
              <a:headEnd/>
              <a:tailEnd/>
            </a:ln>
          </p:spPr>
          <p:txBody>
            <a:bodyPr/>
            <a:lstStyle/>
            <a:p>
              <a:endParaRPr lang="en-GB"/>
            </a:p>
          </p:txBody>
        </p:sp>
        <p:sp>
          <p:nvSpPr>
            <p:cNvPr id="377273" name="Line 441"/>
            <p:cNvSpPr>
              <a:spLocks noChangeShapeType="1"/>
            </p:cNvSpPr>
            <p:nvPr/>
          </p:nvSpPr>
          <p:spPr bwMode="auto">
            <a:xfrm>
              <a:off x="4115" y="2031"/>
              <a:ext cx="6" cy="1"/>
            </a:xfrm>
            <a:prstGeom prst="line">
              <a:avLst/>
            </a:prstGeom>
            <a:noFill/>
            <a:ln w="28575">
              <a:solidFill>
                <a:srgbClr val="0000FF"/>
              </a:solidFill>
              <a:round/>
              <a:headEnd/>
              <a:tailEnd/>
            </a:ln>
          </p:spPr>
          <p:txBody>
            <a:bodyPr/>
            <a:lstStyle/>
            <a:p>
              <a:endParaRPr lang="en-GB"/>
            </a:p>
          </p:txBody>
        </p:sp>
        <p:sp>
          <p:nvSpPr>
            <p:cNvPr id="377274" name="Line 442"/>
            <p:cNvSpPr>
              <a:spLocks noChangeShapeType="1"/>
            </p:cNvSpPr>
            <p:nvPr/>
          </p:nvSpPr>
          <p:spPr bwMode="auto">
            <a:xfrm>
              <a:off x="4121" y="2031"/>
              <a:ext cx="12" cy="1"/>
            </a:xfrm>
            <a:prstGeom prst="line">
              <a:avLst/>
            </a:prstGeom>
            <a:noFill/>
            <a:ln w="28575">
              <a:solidFill>
                <a:srgbClr val="0000FF"/>
              </a:solidFill>
              <a:round/>
              <a:headEnd/>
              <a:tailEnd/>
            </a:ln>
          </p:spPr>
          <p:txBody>
            <a:bodyPr/>
            <a:lstStyle/>
            <a:p>
              <a:endParaRPr lang="en-GB"/>
            </a:p>
          </p:txBody>
        </p:sp>
        <p:sp>
          <p:nvSpPr>
            <p:cNvPr id="377275" name="Line 443"/>
            <p:cNvSpPr>
              <a:spLocks noChangeShapeType="1"/>
            </p:cNvSpPr>
            <p:nvPr/>
          </p:nvSpPr>
          <p:spPr bwMode="auto">
            <a:xfrm>
              <a:off x="4133" y="2031"/>
              <a:ext cx="12" cy="1"/>
            </a:xfrm>
            <a:prstGeom prst="line">
              <a:avLst/>
            </a:prstGeom>
            <a:noFill/>
            <a:ln w="28575">
              <a:solidFill>
                <a:srgbClr val="0000FF"/>
              </a:solidFill>
              <a:round/>
              <a:headEnd/>
              <a:tailEnd/>
            </a:ln>
          </p:spPr>
          <p:txBody>
            <a:bodyPr/>
            <a:lstStyle/>
            <a:p>
              <a:endParaRPr lang="en-GB"/>
            </a:p>
          </p:txBody>
        </p:sp>
        <p:sp>
          <p:nvSpPr>
            <p:cNvPr id="377276" name="Line 444"/>
            <p:cNvSpPr>
              <a:spLocks noChangeShapeType="1"/>
            </p:cNvSpPr>
            <p:nvPr/>
          </p:nvSpPr>
          <p:spPr bwMode="auto">
            <a:xfrm>
              <a:off x="4145" y="2031"/>
              <a:ext cx="6" cy="1"/>
            </a:xfrm>
            <a:prstGeom prst="line">
              <a:avLst/>
            </a:prstGeom>
            <a:noFill/>
            <a:ln w="28575">
              <a:solidFill>
                <a:srgbClr val="0000FF"/>
              </a:solidFill>
              <a:round/>
              <a:headEnd/>
              <a:tailEnd/>
            </a:ln>
          </p:spPr>
          <p:txBody>
            <a:bodyPr/>
            <a:lstStyle/>
            <a:p>
              <a:endParaRPr lang="en-GB"/>
            </a:p>
          </p:txBody>
        </p:sp>
        <p:sp>
          <p:nvSpPr>
            <p:cNvPr id="377277" name="Line 445"/>
            <p:cNvSpPr>
              <a:spLocks noChangeShapeType="1"/>
            </p:cNvSpPr>
            <p:nvPr/>
          </p:nvSpPr>
          <p:spPr bwMode="auto">
            <a:xfrm>
              <a:off x="4151" y="2031"/>
              <a:ext cx="12" cy="1"/>
            </a:xfrm>
            <a:prstGeom prst="line">
              <a:avLst/>
            </a:prstGeom>
            <a:noFill/>
            <a:ln w="28575">
              <a:solidFill>
                <a:srgbClr val="0000FF"/>
              </a:solidFill>
              <a:round/>
              <a:headEnd/>
              <a:tailEnd/>
            </a:ln>
          </p:spPr>
          <p:txBody>
            <a:bodyPr/>
            <a:lstStyle/>
            <a:p>
              <a:endParaRPr lang="en-GB"/>
            </a:p>
          </p:txBody>
        </p:sp>
        <p:sp>
          <p:nvSpPr>
            <p:cNvPr id="377278" name="Line 446"/>
            <p:cNvSpPr>
              <a:spLocks noChangeShapeType="1"/>
            </p:cNvSpPr>
            <p:nvPr/>
          </p:nvSpPr>
          <p:spPr bwMode="auto">
            <a:xfrm>
              <a:off x="4163" y="2031"/>
              <a:ext cx="13" cy="6"/>
            </a:xfrm>
            <a:prstGeom prst="line">
              <a:avLst/>
            </a:prstGeom>
            <a:noFill/>
            <a:ln w="28575">
              <a:solidFill>
                <a:srgbClr val="0000FF"/>
              </a:solidFill>
              <a:round/>
              <a:headEnd/>
              <a:tailEnd/>
            </a:ln>
          </p:spPr>
          <p:txBody>
            <a:bodyPr/>
            <a:lstStyle/>
            <a:p>
              <a:endParaRPr lang="en-GB"/>
            </a:p>
          </p:txBody>
        </p:sp>
        <p:sp>
          <p:nvSpPr>
            <p:cNvPr id="377279" name="Line 447"/>
            <p:cNvSpPr>
              <a:spLocks noChangeShapeType="1"/>
            </p:cNvSpPr>
            <p:nvPr/>
          </p:nvSpPr>
          <p:spPr bwMode="auto">
            <a:xfrm>
              <a:off x="4176" y="2037"/>
              <a:ext cx="6" cy="1"/>
            </a:xfrm>
            <a:prstGeom prst="line">
              <a:avLst/>
            </a:prstGeom>
            <a:noFill/>
            <a:ln w="28575">
              <a:solidFill>
                <a:srgbClr val="0000FF"/>
              </a:solidFill>
              <a:round/>
              <a:headEnd/>
              <a:tailEnd/>
            </a:ln>
          </p:spPr>
          <p:txBody>
            <a:bodyPr/>
            <a:lstStyle/>
            <a:p>
              <a:endParaRPr lang="en-GB"/>
            </a:p>
          </p:txBody>
        </p:sp>
        <p:sp>
          <p:nvSpPr>
            <p:cNvPr id="377280" name="Line 448"/>
            <p:cNvSpPr>
              <a:spLocks noChangeShapeType="1"/>
            </p:cNvSpPr>
            <p:nvPr/>
          </p:nvSpPr>
          <p:spPr bwMode="auto">
            <a:xfrm>
              <a:off x="4182" y="2037"/>
              <a:ext cx="12" cy="1"/>
            </a:xfrm>
            <a:prstGeom prst="line">
              <a:avLst/>
            </a:prstGeom>
            <a:noFill/>
            <a:ln w="28575">
              <a:solidFill>
                <a:srgbClr val="0000FF"/>
              </a:solidFill>
              <a:round/>
              <a:headEnd/>
              <a:tailEnd/>
            </a:ln>
          </p:spPr>
          <p:txBody>
            <a:bodyPr/>
            <a:lstStyle/>
            <a:p>
              <a:endParaRPr lang="en-GB"/>
            </a:p>
          </p:txBody>
        </p:sp>
        <p:sp>
          <p:nvSpPr>
            <p:cNvPr id="377281" name="Line 449"/>
            <p:cNvSpPr>
              <a:spLocks noChangeShapeType="1"/>
            </p:cNvSpPr>
            <p:nvPr/>
          </p:nvSpPr>
          <p:spPr bwMode="auto">
            <a:xfrm>
              <a:off x="4194" y="2037"/>
              <a:ext cx="12" cy="1"/>
            </a:xfrm>
            <a:prstGeom prst="line">
              <a:avLst/>
            </a:prstGeom>
            <a:noFill/>
            <a:ln w="28575">
              <a:solidFill>
                <a:srgbClr val="0000FF"/>
              </a:solidFill>
              <a:round/>
              <a:headEnd/>
              <a:tailEnd/>
            </a:ln>
          </p:spPr>
          <p:txBody>
            <a:bodyPr/>
            <a:lstStyle/>
            <a:p>
              <a:endParaRPr lang="en-GB"/>
            </a:p>
          </p:txBody>
        </p:sp>
        <p:sp>
          <p:nvSpPr>
            <p:cNvPr id="377282" name="Line 450"/>
            <p:cNvSpPr>
              <a:spLocks noChangeShapeType="1"/>
            </p:cNvSpPr>
            <p:nvPr/>
          </p:nvSpPr>
          <p:spPr bwMode="auto">
            <a:xfrm>
              <a:off x="4206" y="2037"/>
              <a:ext cx="6" cy="1"/>
            </a:xfrm>
            <a:prstGeom prst="line">
              <a:avLst/>
            </a:prstGeom>
            <a:noFill/>
            <a:ln w="28575">
              <a:solidFill>
                <a:srgbClr val="0000FF"/>
              </a:solidFill>
              <a:round/>
              <a:headEnd/>
              <a:tailEnd/>
            </a:ln>
          </p:spPr>
          <p:txBody>
            <a:bodyPr/>
            <a:lstStyle/>
            <a:p>
              <a:endParaRPr lang="en-GB"/>
            </a:p>
          </p:txBody>
        </p:sp>
        <p:sp>
          <p:nvSpPr>
            <p:cNvPr id="377283" name="Line 451"/>
            <p:cNvSpPr>
              <a:spLocks noChangeShapeType="1"/>
            </p:cNvSpPr>
            <p:nvPr/>
          </p:nvSpPr>
          <p:spPr bwMode="auto">
            <a:xfrm>
              <a:off x="4212" y="2037"/>
              <a:ext cx="12" cy="1"/>
            </a:xfrm>
            <a:prstGeom prst="line">
              <a:avLst/>
            </a:prstGeom>
            <a:noFill/>
            <a:ln w="28575">
              <a:solidFill>
                <a:srgbClr val="0000FF"/>
              </a:solidFill>
              <a:round/>
              <a:headEnd/>
              <a:tailEnd/>
            </a:ln>
          </p:spPr>
          <p:txBody>
            <a:bodyPr/>
            <a:lstStyle/>
            <a:p>
              <a:endParaRPr lang="en-GB"/>
            </a:p>
          </p:txBody>
        </p:sp>
        <p:sp>
          <p:nvSpPr>
            <p:cNvPr id="377284" name="Line 452"/>
            <p:cNvSpPr>
              <a:spLocks noChangeShapeType="1"/>
            </p:cNvSpPr>
            <p:nvPr/>
          </p:nvSpPr>
          <p:spPr bwMode="auto">
            <a:xfrm>
              <a:off x="4224" y="2037"/>
              <a:ext cx="12" cy="1"/>
            </a:xfrm>
            <a:prstGeom prst="line">
              <a:avLst/>
            </a:prstGeom>
            <a:noFill/>
            <a:ln w="28575">
              <a:solidFill>
                <a:srgbClr val="0000FF"/>
              </a:solidFill>
              <a:round/>
              <a:headEnd/>
              <a:tailEnd/>
            </a:ln>
          </p:spPr>
          <p:txBody>
            <a:bodyPr/>
            <a:lstStyle/>
            <a:p>
              <a:endParaRPr lang="en-GB"/>
            </a:p>
          </p:txBody>
        </p:sp>
        <p:sp>
          <p:nvSpPr>
            <p:cNvPr id="377285" name="Line 453"/>
            <p:cNvSpPr>
              <a:spLocks noChangeShapeType="1"/>
            </p:cNvSpPr>
            <p:nvPr/>
          </p:nvSpPr>
          <p:spPr bwMode="auto">
            <a:xfrm>
              <a:off x="4236" y="2037"/>
              <a:ext cx="6" cy="1"/>
            </a:xfrm>
            <a:prstGeom prst="line">
              <a:avLst/>
            </a:prstGeom>
            <a:noFill/>
            <a:ln w="28575">
              <a:solidFill>
                <a:srgbClr val="0000FF"/>
              </a:solidFill>
              <a:round/>
              <a:headEnd/>
              <a:tailEnd/>
            </a:ln>
          </p:spPr>
          <p:txBody>
            <a:bodyPr/>
            <a:lstStyle/>
            <a:p>
              <a:endParaRPr lang="en-GB"/>
            </a:p>
          </p:txBody>
        </p:sp>
        <p:sp>
          <p:nvSpPr>
            <p:cNvPr id="377286" name="Line 454"/>
            <p:cNvSpPr>
              <a:spLocks noChangeShapeType="1"/>
            </p:cNvSpPr>
            <p:nvPr/>
          </p:nvSpPr>
          <p:spPr bwMode="auto">
            <a:xfrm>
              <a:off x="4242" y="2037"/>
              <a:ext cx="12" cy="1"/>
            </a:xfrm>
            <a:prstGeom prst="line">
              <a:avLst/>
            </a:prstGeom>
            <a:noFill/>
            <a:ln w="28575">
              <a:solidFill>
                <a:srgbClr val="0000FF"/>
              </a:solidFill>
              <a:round/>
              <a:headEnd/>
              <a:tailEnd/>
            </a:ln>
          </p:spPr>
          <p:txBody>
            <a:bodyPr/>
            <a:lstStyle/>
            <a:p>
              <a:endParaRPr lang="en-GB"/>
            </a:p>
          </p:txBody>
        </p:sp>
        <p:sp>
          <p:nvSpPr>
            <p:cNvPr id="377287" name="Line 455"/>
            <p:cNvSpPr>
              <a:spLocks noChangeShapeType="1"/>
            </p:cNvSpPr>
            <p:nvPr/>
          </p:nvSpPr>
          <p:spPr bwMode="auto">
            <a:xfrm>
              <a:off x="4254" y="2037"/>
              <a:ext cx="13" cy="1"/>
            </a:xfrm>
            <a:prstGeom prst="line">
              <a:avLst/>
            </a:prstGeom>
            <a:noFill/>
            <a:ln w="28575">
              <a:solidFill>
                <a:srgbClr val="0000FF"/>
              </a:solidFill>
              <a:round/>
              <a:headEnd/>
              <a:tailEnd/>
            </a:ln>
          </p:spPr>
          <p:txBody>
            <a:bodyPr/>
            <a:lstStyle/>
            <a:p>
              <a:endParaRPr lang="en-GB"/>
            </a:p>
          </p:txBody>
        </p:sp>
        <p:sp>
          <p:nvSpPr>
            <p:cNvPr id="377288" name="Line 456"/>
            <p:cNvSpPr>
              <a:spLocks noChangeShapeType="1"/>
            </p:cNvSpPr>
            <p:nvPr/>
          </p:nvSpPr>
          <p:spPr bwMode="auto">
            <a:xfrm>
              <a:off x="4267" y="2037"/>
              <a:ext cx="6" cy="1"/>
            </a:xfrm>
            <a:prstGeom prst="line">
              <a:avLst/>
            </a:prstGeom>
            <a:noFill/>
            <a:ln w="28575">
              <a:solidFill>
                <a:srgbClr val="0000FF"/>
              </a:solidFill>
              <a:round/>
              <a:headEnd/>
              <a:tailEnd/>
            </a:ln>
          </p:spPr>
          <p:txBody>
            <a:bodyPr/>
            <a:lstStyle/>
            <a:p>
              <a:endParaRPr lang="en-GB"/>
            </a:p>
          </p:txBody>
        </p:sp>
        <p:sp>
          <p:nvSpPr>
            <p:cNvPr id="377289" name="Line 457"/>
            <p:cNvSpPr>
              <a:spLocks noChangeShapeType="1"/>
            </p:cNvSpPr>
            <p:nvPr/>
          </p:nvSpPr>
          <p:spPr bwMode="auto">
            <a:xfrm>
              <a:off x="4273" y="2037"/>
              <a:ext cx="12" cy="1"/>
            </a:xfrm>
            <a:prstGeom prst="line">
              <a:avLst/>
            </a:prstGeom>
            <a:noFill/>
            <a:ln w="28575">
              <a:solidFill>
                <a:srgbClr val="0000FF"/>
              </a:solidFill>
              <a:round/>
              <a:headEnd/>
              <a:tailEnd/>
            </a:ln>
          </p:spPr>
          <p:txBody>
            <a:bodyPr/>
            <a:lstStyle/>
            <a:p>
              <a:endParaRPr lang="en-GB"/>
            </a:p>
          </p:txBody>
        </p:sp>
        <p:sp>
          <p:nvSpPr>
            <p:cNvPr id="377290" name="Line 458"/>
            <p:cNvSpPr>
              <a:spLocks noChangeShapeType="1"/>
            </p:cNvSpPr>
            <p:nvPr/>
          </p:nvSpPr>
          <p:spPr bwMode="auto">
            <a:xfrm>
              <a:off x="4285" y="2037"/>
              <a:ext cx="12" cy="1"/>
            </a:xfrm>
            <a:prstGeom prst="line">
              <a:avLst/>
            </a:prstGeom>
            <a:noFill/>
            <a:ln w="28575">
              <a:solidFill>
                <a:srgbClr val="0000FF"/>
              </a:solidFill>
              <a:round/>
              <a:headEnd/>
              <a:tailEnd/>
            </a:ln>
          </p:spPr>
          <p:txBody>
            <a:bodyPr/>
            <a:lstStyle/>
            <a:p>
              <a:endParaRPr lang="en-GB"/>
            </a:p>
          </p:txBody>
        </p:sp>
        <p:sp>
          <p:nvSpPr>
            <p:cNvPr id="377291" name="Line 459"/>
            <p:cNvSpPr>
              <a:spLocks noChangeShapeType="1"/>
            </p:cNvSpPr>
            <p:nvPr/>
          </p:nvSpPr>
          <p:spPr bwMode="auto">
            <a:xfrm>
              <a:off x="4297" y="2037"/>
              <a:ext cx="6" cy="1"/>
            </a:xfrm>
            <a:prstGeom prst="line">
              <a:avLst/>
            </a:prstGeom>
            <a:noFill/>
            <a:ln w="28575">
              <a:solidFill>
                <a:srgbClr val="0000FF"/>
              </a:solidFill>
              <a:round/>
              <a:headEnd/>
              <a:tailEnd/>
            </a:ln>
          </p:spPr>
          <p:txBody>
            <a:bodyPr/>
            <a:lstStyle/>
            <a:p>
              <a:endParaRPr lang="en-GB"/>
            </a:p>
          </p:txBody>
        </p:sp>
        <p:sp>
          <p:nvSpPr>
            <p:cNvPr id="377292" name="Line 460"/>
            <p:cNvSpPr>
              <a:spLocks noChangeShapeType="1"/>
            </p:cNvSpPr>
            <p:nvPr/>
          </p:nvSpPr>
          <p:spPr bwMode="auto">
            <a:xfrm>
              <a:off x="4303" y="2037"/>
              <a:ext cx="12" cy="1"/>
            </a:xfrm>
            <a:prstGeom prst="line">
              <a:avLst/>
            </a:prstGeom>
            <a:noFill/>
            <a:ln w="28575">
              <a:solidFill>
                <a:srgbClr val="0000FF"/>
              </a:solidFill>
              <a:round/>
              <a:headEnd/>
              <a:tailEnd/>
            </a:ln>
          </p:spPr>
          <p:txBody>
            <a:bodyPr/>
            <a:lstStyle/>
            <a:p>
              <a:endParaRPr lang="en-GB"/>
            </a:p>
          </p:txBody>
        </p:sp>
        <p:sp>
          <p:nvSpPr>
            <p:cNvPr id="377293" name="Line 461"/>
            <p:cNvSpPr>
              <a:spLocks noChangeShapeType="1"/>
            </p:cNvSpPr>
            <p:nvPr/>
          </p:nvSpPr>
          <p:spPr bwMode="auto">
            <a:xfrm>
              <a:off x="4315" y="2037"/>
              <a:ext cx="12" cy="1"/>
            </a:xfrm>
            <a:prstGeom prst="line">
              <a:avLst/>
            </a:prstGeom>
            <a:noFill/>
            <a:ln w="28575">
              <a:solidFill>
                <a:srgbClr val="0000FF"/>
              </a:solidFill>
              <a:round/>
              <a:headEnd/>
              <a:tailEnd/>
            </a:ln>
          </p:spPr>
          <p:txBody>
            <a:bodyPr/>
            <a:lstStyle/>
            <a:p>
              <a:endParaRPr lang="en-GB"/>
            </a:p>
          </p:txBody>
        </p:sp>
        <p:sp>
          <p:nvSpPr>
            <p:cNvPr id="377294" name="Line 462"/>
            <p:cNvSpPr>
              <a:spLocks noChangeShapeType="1"/>
            </p:cNvSpPr>
            <p:nvPr/>
          </p:nvSpPr>
          <p:spPr bwMode="auto">
            <a:xfrm>
              <a:off x="4327" y="2037"/>
              <a:ext cx="6" cy="1"/>
            </a:xfrm>
            <a:prstGeom prst="line">
              <a:avLst/>
            </a:prstGeom>
            <a:noFill/>
            <a:ln w="28575">
              <a:solidFill>
                <a:srgbClr val="0000FF"/>
              </a:solidFill>
              <a:round/>
              <a:headEnd/>
              <a:tailEnd/>
            </a:ln>
          </p:spPr>
          <p:txBody>
            <a:bodyPr/>
            <a:lstStyle/>
            <a:p>
              <a:endParaRPr lang="en-GB"/>
            </a:p>
          </p:txBody>
        </p:sp>
        <p:sp>
          <p:nvSpPr>
            <p:cNvPr id="377295" name="Line 463"/>
            <p:cNvSpPr>
              <a:spLocks noChangeShapeType="1"/>
            </p:cNvSpPr>
            <p:nvPr/>
          </p:nvSpPr>
          <p:spPr bwMode="auto">
            <a:xfrm>
              <a:off x="4333" y="2037"/>
              <a:ext cx="13" cy="1"/>
            </a:xfrm>
            <a:prstGeom prst="line">
              <a:avLst/>
            </a:prstGeom>
            <a:noFill/>
            <a:ln w="28575">
              <a:solidFill>
                <a:srgbClr val="0000FF"/>
              </a:solidFill>
              <a:round/>
              <a:headEnd/>
              <a:tailEnd/>
            </a:ln>
          </p:spPr>
          <p:txBody>
            <a:bodyPr/>
            <a:lstStyle/>
            <a:p>
              <a:endParaRPr lang="en-GB"/>
            </a:p>
          </p:txBody>
        </p:sp>
        <p:sp>
          <p:nvSpPr>
            <p:cNvPr id="377296" name="Line 464"/>
            <p:cNvSpPr>
              <a:spLocks noChangeShapeType="1"/>
            </p:cNvSpPr>
            <p:nvPr/>
          </p:nvSpPr>
          <p:spPr bwMode="auto">
            <a:xfrm>
              <a:off x="4346" y="2037"/>
              <a:ext cx="12" cy="1"/>
            </a:xfrm>
            <a:prstGeom prst="line">
              <a:avLst/>
            </a:prstGeom>
            <a:noFill/>
            <a:ln w="28575">
              <a:solidFill>
                <a:srgbClr val="0000FF"/>
              </a:solidFill>
              <a:round/>
              <a:headEnd/>
              <a:tailEnd/>
            </a:ln>
          </p:spPr>
          <p:txBody>
            <a:bodyPr/>
            <a:lstStyle/>
            <a:p>
              <a:endParaRPr lang="en-GB"/>
            </a:p>
          </p:txBody>
        </p:sp>
        <p:sp>
          <p:nvSpPr>
            <p:cNvPr id="377297" name="Line 465"/>
            <p:cNvSpPr>
              <a:spLocks noChangeShapeType="1"/>
            </p:cNvSpPr>
            <p:nvPr/>
          </p:nvSpPr>
          <p:spPr bwMode="auto">
            <a:xfrm>
              <a:off x="4358" y="2037"/>
              <a:ext cx="6" cy="1"/>
            </a:xfrm>
            <a:prstGeom prst="line">
              <a:avLst/>
            </a:prstGeom>
            <a:noFill/>
            <a:ln w="28575">
              <a:solidFill>
                <a:srgbClr val="0000FF"/>
              </a:solidFill>
              <a:round/>
              <a:headEnd/>
              <a:tailEnd/>
            </a:ln>
          </p:spPr>
          <p:txBody>
            <a:bodyPr/>
            <a:lstStyle/>
            <a:p>
              <a:endParaRPr lang="en-GB"/>
            </a:p>
          </p:txBody>
        </p:sp>
        <p:sp>
          <p:nvSpPr>
            <p:cNvPr id="377298" name="Line 466"/>
            <p:cNvSpPr>
              <a:spLocks noChangeShapeType="1"/>
            </p:cNvSpPr>
            <p:nvPr/>
          </p:nvSpPr>
          <p:spPr bwMode="auto">
            <a:xfrm>
              <a:off x="4364" y="2037"/>
              <a:ext cx="12" cy="1"/>
            </a:xfrm>
            <a:prstGeom prst="line">
              <a:avLst/>
            </a:prstGeom>
            <a:noFill/>
            <a:ln w="28575">
              <a:solidFill>
                <a:srgbClr val="0000FF"/>
              </a:solidFill>
              <a:round/>
              <a:headEnd/>
              <a:tailEnd/>
            </a:ln>
          </p:spPr>
          <p:txBody>
            <a:bodyPr/>
            <a:lstStyle/>
            <a:p>
              <a:endParaRPr lang="en-GB"/>
            </a:p>
          </p:txBody>
        </p:sp>
        <p:sp>
          <p:nvSpPr>
            <p:cNvPr id="377299" name="Line 467"/>
            <p:cNvSpPr>
              <a:spLocks noChangeShapeType="1"/>
            </p:cNvSpPr>
            <p:nvPr/>
          </p:nvSpPr>
          <p:spPr bwMode="auto">
            <a:xfrm>
              <a:off x="4376" y="2037"/>
              <a:ext cx="12" cy="1"/>
            </a:xfrm>
            <a:prstGeom prst="line">
              <a:avLst/>
            </a:prstGeom>
            <a:noFill/>
            <a:ln w="28575">
              <a:solidFill>
                <a:srgbClr val="0000FF"/>
              </a:solidFill>
              <a:round/>
              <a:headEnd/>
              <a:tailEnd/>
            </a:ln>
          </p:spPr>
          <p:txBody>
            <a:bodyPr/>
            <a:lstStyle/>
            <a:p>
              <a:endParaRPr lang="en-GB"/>
            </a:p>
          </p:txBody>
        </p:sp>
        <p:sp>
          <p:nvSpPr>
            <p:cNvPr id="377300" name="Line 468"/>
            <p:cNvSpPr>
              <a:spLocks noChangeShapeType="1"/>
            </p:cNvSpPr>
            <p:nvPr/>
          </p:nvSpPr>
          <p:spPr bwMode="auto">
            <a:xfrm>
              <a:off x="4388" y="2037"/>
              <a:ext cx="12" cy="1"/>
            </a:xfrm>
            <a:prstGeom prst="line">
              <a:avLst/>
            </a:prstGeom>
            <a:noFill/>
            <a:ln w="28575">
              <a:solidFill>
                <a:srgbClr val="0000FF"/>
              </a:solidFill>
              <a:round/>
              <a:headEnd/>
              <a:tailEnd/>
            </a:ln>
          </p:spPr>
          <p:txBody>
            <a:bodyPr/>
            <a:lstStyle/>
            <a:p>
              <a:endParaRPr lang="en-GB"/>
            </a:p>
          </p:txBody>
        </p:sp>
        <p:sp>
          <p:nvSpPr>
            <p:cNvPr id="377301" name="Line 469"/>
            <p:cNvSpPr>
              <a:spLocks noChangeShapeType="1"/>
            </p:cNvSpPr>
            <p:nvPr/>
          </p:nvSpPr>
          <p:spPr bwMode="auto">
            <a:xfrm>
              <a:off x="4400" y="2037"/>
              <a:ext cx="6" cy="1"/>
            </a:xfrm>
            <a:prstGeom prst="line">
              <a:avLst/>
            </a:prstGeom>
            <a:noFill/>
            <a:ln w="28575">
              <a:solidFill>
                <a:srgbClr val="0000FF"/>
              </a:solidFill>
              <a:round/>
              <a:headEnd/>
              <a:tailEnd/>
            </a:ln>
          </p:spPr>
          <p:txBody>
            <a:bodyPr/>
            <a:lstStyle/>
            <a:p>
              <a:endParaRPr lang="en-GB"/>
            </a:p>
          </p:txBody>
        </p:sp>
        <p:sp>
          <p:nvSpPr>
            <p:cNvPr id="377302" name="Line 470"/>
            <p:cNvSpPr>
              <a:spLocks noChangeShapeType="1"/>
            </p:cNvSpPr>
            <p:nvPr/>
          </p:nvSpPr>
          <p:spPr bwMode="auto">
            <a:xfrm>
              <a:off x="4406" y="2037"/>
              <a:ext cx="12" cy="1"/>
            </a:xfrm>
            <a:prstGeom prst="line">
              <a:avLst/>
            </a:prstGeom>
            <a:noFill/>
            <a:ln w="28575">
              <a:solidFill>
                <a:srgbClr val="0000FF"/>
              </a:solidFill>
              <a:round/>
              <a:headEnd/>
              <a:tailEnd/>
            </a:ln>
          </p:spPr>
          <p:txBody>
            <a:bodyPr/>
            <a:lstStyle/>
            <a:p>
              <a:endParaRPr lang="en-GB"/>
            </a:p>
          </p:txBody>
        </p:sp>
        <p:sp>
          <p:nvSpPr>
            <p:cNvPr id="377303" name="Line 471"/>
            <p:cNvSpPr>
              <a:spLocks noChangeShapeType="1"/>
            </p:cNvSpPr>
            <p:nvPr/>
          </p:nvSpPr>
          <p:spPr bwMode="auto">
            <a:xfrm>
              <a:off x="4418" y="2037"/>
              <a:ext cx="13" cy="1"/>
            </a:xfrm>
            <a:prstGeom prst="line">
              <a:avLst/>
            </a:prstGeom>
            <a:noFill/>
            <a:ln w="28575">
              <a:solidFill>
                <a:srgbClr val="0000FF"/>
              </a:solidFill>
              <a:round/>
              <a:headEnd/>
              <a:tailEnd/>
            </a:ln>
          </p:spPr>
          <p:txBody>
            <a:bodyPr/>
            <a:lstStyle/>
            <a:p>
              <a:endParaRPr lang="en-GB"/>
            </a:p>
          </p:txBody>
        </p:sp>
        <p:sp>
          <p:nvSpPr>
            <p:cNvPr id="377304" name="Line 472"/>
            <p:cNvSpPr>
              <a:spLocks noChangeShapeType="1"/>
            </p:cNvSpPr>
            <p:nvPr/>
          </p:nvSpPr>
          <p:spPr bwMode="auto">
            <a:xfrm>
              <a:off x="4431" y="2037"/>
              <a:ext cx="6" cy="1"/>
            </a:xfrm>
            <a:prstGeom prst="line">
              <a:avLst/>
            </a:prstGeom>
            <a:noFill/>
            <a:ln w="28575">
              <a:solidFill>
                <a:srgbClr val="0000FF"/>
              </a:solidFill>
              <a:round/>
              <a:headEnd/>
              <a:tailEnd/>
            </a:ln>
          </p:spPr>
          <p:txBody>
            <a:bodyPr/>
            <a:lstStyle/>
            <a:p>
              <a:endParaRPr lang="en-GB"/>
            </a:p>
          </p:txBody>
        </p:sp>
        <p:sp>
          <p:nvSpPr>
            <p:cNvPr id="377305" name="Line 473"/>
            <p:cNvSpPr>
              <a:spLocks noChangeShapeType="1"/>
            </p:cNvSpPr>
            <p:nvPr/>
          </p:nvSpPr>
          <p:spPr bwMode="auto">
            <a:xfrm>
              <a:off x="4437" y="2037"/>
              <a:ext cx="12" cy="1"/>
            </a:xfrm>
            <a:prstGeom prst="line">
              <a:avLst/>
            </a:prstGeom>
            <a:noFill/>
            <a:ln w="28575">
              <a:solidFill>
                <a:srgbClr val="0000FF"/>
              </a:solidFill>
              <a:round/>
              <a:headEnd/>
              <a:tailEnd/>
            </a:ln>
          </p:spPr>
          <p:txBody>
            <a:bodyPr/>
            <a:lstStyle/>
            <a:p>
              <a:endParaRPr lang="en-GB"/>
            </a:p>
          </p:txBody>
        </p:sp>
        <p:sp>
          <p:nvSpPr>
            <p:cNvPr id="377306" name="Line 474"/>
            <p:cNvSpPr>
              <a:spLocks noChangeShapeType="1"/>
            </p:cNvSpPr>
            <p:nvPr/>
          </p:nvSpPr>
          <p:spPr bwMode="auto">
            <a:xfrm>
              <a:off x="4449" y="2037"/>
              <a:ext cx="12" cy="1"/>
            </a:xfrm>
            <a:prstGeom prst="line">
              <a:avLst/>
            </a:prstGeom>
            <a:noFill/>
            <a:ln w="28575">
              <a:solidFill>
                <a:srgbClr val="0000FF"/>
              </a:solidFill>
              <a:round/>
              <a:headEnd/>
              <a:tailEnd/>
            </a:ln>
          </p:spPr>
          <p:txBody>
            <a:bodyPr/>
            <a:lstStyle/>
            <a:p>
              <a:endParaRPr lang="en-GB"/>
            </a:p>
          </p:txBody>
        </p:sp>
        <p:sp>
          <p:nvSpPr>
            <p:cNvPr id="377307" name="Line 475"/>
            <p:cNvSpPr>
              <a:spLocks noChangeShapeType="1"/>
            </p:cNvSpPr>
            <p:nvPr/>
          </p:nvSpPr>
          <p:spPr bwMode="auto">
            <a:xfrm>
              <a:off x="4461" y="2037"/>
              <a:ext cx="6" cy="1"/>
            </a:xfrm>
            <a:prstGeom prst="line">
              <a:avLst/>
            </a:prstGeom>
            <a:noFill/>
            <a:ln w="28575">
              <a:solidFill>
                <a:srgbClr val="0000FF"/>
              </a:solidFill>
              <a:round/>
              <a:headEnd/>
              <a:tailEnd/>
            </a:ln>
          </p:spPr>
          <p:txBody>
            <a:bodyPr/>
            <a:lstStyle/>
            <a:p>
              <a:endParaRPr lang="en-GB"/>
            </a:p>
          </p:txBody>
        </p:sp>
        <p:sp>
          <p:nvSpPr>
            <p:cNvPr id="377308" name="Line 476"/>
            <p:cNvSpPr>
              <a:spLocks noChangeShapeType="1"/>
            </p:cNvSpPr>
            <p:nvPr/>
          </p:nvSpPr>
          <p:spPr bwMode="auto">
            <a:xfrm>
              <a:off x="4467" y="2037"/>
              <a:ext cx="12" cy="1"/>
            </a:xfrm>
            <a:prstGeom prst="line">
              <a:avLst/>
            </a:prstGeom>
            <a:noFill/>
            <a:ln w="28575">
              <a:solidFill>
                <a:srgbClr val="0000FF"/>
              </a:solidFill>
              <a:round/>
              <a:headEnd/>
              <a:tailEnd/>
            </a:ln>
          </p:spPr>
          <p:txBody>
            <a:bodyPr/>
            <a:lstStyle/>
            <a:p>
              <a:endParaRPr lang="en-GB"/>
            </a:p>
          </p:txBody>
        </p:sp>
        <p:sp>
          <p:nvSpPr>
            <p:cNvPr id="377309" name="Line 477"/>
            <p:cNvSpPr>
              <a:spLocks noChangeShapeType="1"/>
            </p:cNvSpPr>
            <p:nvPr/>
          </p:nvSpPr>
          <p:spPr bwMode="auto">
            <a:xfrm>
              <a:off x="4479" y="2037"/>
              <a:ext cx="12" cy="1"/>
            </a:xfrm>
            <a:prstGeom prst="line">
              <a:avLst/>
            </a:prstGeom>
            <a:noFill/>
            <a:ln w="28575">
              <a:solidFill>
                <a:srgbClr val="0000FF"/>
              </a:solidFill>
              <a:round/>
              <a:headEnd/>
              <a:tailEnd/>
            </a:ln>
          </p:spPr>
          <p:txBody>
            <a:bodyPr/>
            <a:lstStyle/>
            <a:p>
              <a:endParaRPr lang="en-GB"/>
            </a:p>
          </p:txBody>
        </p:sp>
        <p:sp>
          <p:nvSpPr>
            <p:cNvPr id="377310" name="Line 478"/>
            <p:cNvSpPr>
              <a:spLocks noChangeShapeType="1"/>
            </p:cNvSpPr>
            <p:nvPr/>
          </p:nvSpPr>
          <p:spPr bwMode="auto">
            <a:xfrm>
              <a:off x="4491" y="2037"/>
              <a:ext cx="6" cy="1"/>
            </a:xfrm>
            <a:prstGeom prst="line">
              <a:avLst/>
            </a:prstGeom>
            <a:noFill/>
            <a:ln w="28575">
              <a:solidFill>
                <a:srgbClr val="0000FF"/>
              </a:solidFill>
              <a:round/>
              <a:headEnd/>
              <a:tailEnd/>
            </a:ln>
          </p:spPr>
          <p:txBody>
            <a:bodyPr/>
            <a:lstStyle/>
            <a:p>
              <a:endParaRPr lang="en-GB"/>
            </a:p>
          </p:txBody>
        </p:sp>
        <p:sp>
          <p:nvSpPr>
            <p:cNvPr id="377311" name="Line 479"/>
            <p:cNvSpPr>
              <a:spLocks noChangeShapeType="1"/>
            </p:cNvSpPr>
            <p:nvPr/>
          </p:nvSpPr>
          <p:spPr bwMode="auto">
            <a:xfrm>
              <a:off x="4497" y="2037"/>
              <a:ext cx="13" cy="1"/>
            </a:xfrm>
            <a:prstGeom prst="line">
              <a:avLst/>
            </a:prstGeom>
            <a:noFill/>
            <a:ln w="28575">
              <a:solidFill>
                <a:srgbClr val="0000FF"/>
              </a:solidFill>
              <a:round/>
              <a:headEnd/>
              <a:tailEnd/>
            </a:ln>
          </p:spPr>
          <p:txBody>
            <a:bodyPr/>
            <a:lstStyle/>
            <a:p>
              <a:endParaRPr lang="en-GB"/>
            </a:p>
          </p:txBody>
        </p:sp>
        <p:sp>
          <p:nvSpPr>
            <p:cNvPr id="377312" name="Line 480"/>
            <p:cNvSpPr>
              <a:spLocks noChangeShapeType="1"/>
            </p:cNvSpPr>
            <p:nvPr/>
          </p:nvSpPr>
          <p:spPr bwMode="auto">
            <a:xfrm>
              <a:off x="4510" y="2037"/>
              <a:ext cx="12" cy="1"/>
            </a:xfrm>
            <a:prstGeom prst="line">
              <a:avLst/>
            </a:prstGeom>
            <a:noFill/>
            <a:ln w="28575">
              <a:solidFill>
                <a:srgbClr val="0000FF"/>
              </a:solidFill>
              <a:round/>
              <a:headEnd/>
              <a:tailEnd/>
            </a:ln>
          </p:spPr>
          <p:txBody>
            <a:bodyPr/>
            <a:lstStyle/>
            <a:p>
              <a:endParaRPr lang="en-GB"/>
            </a:p>
          </p:txBody>
        </p:sp>
        <p:sp>
          <p:nvSpPr>
            <p:cNvPr id="377313" name="Line 481"/>
            <p:cNvSpPr>
              <a:spLocks noChangeShapeType="1"/>
            </p:cNvSpPr>
            <p:nvPr/>
          </p:nvSpPr>
          <p:spPr bwMode="auto">
            <a:xfrm>
              <a:off x="4522" y="2037"/>
              <a:ext cx="6" cy="1"/>
            </a:xfrm>
            <a:prstGeom prst="line">
              <a:avLst/>
            </a:prstGeom>
            <a:noFill/>
            <a:ln w="28575">
              <a:solidFill>
                <a:srgbClr val="0000FF"/>
              </a:solidFill>
              <a:round/>
              <a:headEnd/>
              <a:tailEnd/>
            </a:ln>
          </p:spPr>
          <p:txBody>
            <a:bodyPr/>
            <a:lstStyle/>
            <a:p>
              <a:endParaRPr lang="en-GB"/>
            </a:p>
          </p:txBody>
        </p:sp>
        <p:sp>
          <p:nvSpPr>
            <p:cNvPr id="377314" name="Line 482"/>
            <p:cNvSpPr>
              <a:spLocks noChangeShapeType="1"/>
            </p:cNvSpPr>
            <p:nvPr/>
          </p:nvSpPr>
          <p:spPr bwMode="auto">
            <a:xfrm>
              <a:off x="4528" y="2037"/>
              <a:ext cx="12" cy="1"/>
            </a:xfrm>
            <a:prstGeom prst="line">
              <a:avLst/>
            </a:prstGeom>
            <a:noFill/>
            <a:ln w="28575">
              <a:solidFill>
                <a:srgbClr val="0000FF"/>
              </a:solidFill>
              <a:round/>
              <a:headEnd/>
              <a:tailEnd/>
            </a:ln>
          </p:spPr>
          <p:txBody>
            <a:bodyPr/>
            <a:lstStyle/>
            <a:p>
              <a:endParaRPr lang="en-GB"/>
            </a:p>
          </p:txBody>
        </p:sp>
        <p:sp>
          <p:nvSpPr>
            <p:cNvPr id="377315" name="Line 483"/>
            <p:cNvSpPr>
              <a:spLocks noChangeShapeType="1"/>
            </p:cNvSpPr>
            <p:nvPr/>
          </p:nvSpPr>
          <p:spPr bwMode="auto">
            <a:xfrm>
              <a:off x="4540" y="2037"/>
              <a:ext cx="12" cy="1"/>
            </a:xfrm>
            <a:prstGeom prst="line">
              <a:avLst/>
            </a:prstGeom>
            <a:noFill/>
            <a:ln w="28575">
              <a:solidFill>
                <a:srgbClr val="0000FF"/>
              </a:solidFill>
              <a:round/>
              <a:headEnd/>
              <a:tailEnd/>
            </a:ln>
          </p:spPr>
          <p:txBody>
            <a:bodyPr/>
            <a:lstStyle/>
            <a:p>
              <a:endParaRPr lang="en-GB"/>
            </a:p>
          </p:txBody>
        </p:sp>
        <p:sp>
          <p:nvSpPr>
            <p:cNvPr id="377316" name="Line 484"/>
            <p:cNvSpPr>
              <a:spLocks noChangeShapeType="1"/>
            </p:cNvSpPr>
            <p:nvPr/>
          </p:nvSpPr>
          <p:spPr bwMode="auto">
            <a:xfrm>
              <a:off x="4552" y="2037"/>
              <a:ext cx="6" cy="1"/>
            </a:xfrm>
            <a:prstGeom prst="line">
              <a:avLst/>
            </a:prstGeom>
            <a:noFill/>
            <a:ln w="28575">
              <a:solidFill>
                <a:srgbClr val="0000FF"/>
              </a:solidFill>
              <a:round/>
              <a:headEnd/>
              <a:tailEnd/>
            </a:ln>
          </p:spPr>
          <p:txBody>
            <a:bodyPr/>
            <a:lstStyle/>
            <a:p>
              <a:endParaRPr lang="en-GB"/>
            </a:p>
          </p:txBody>
        </p:sp>
        <p:sp>
          <p:nvSpPr>
            <p:cNvPr id="377317" name="Line 485"/>
            <p:cNvSpPr>
              <a:spLocks noChangeShapeType="1"/>
            </p:cNvSpPr>
            <p:nvPr/>
          </p:nvSpPr>
          <p:spPr bwMode="auto">
            <a:xfrm>
              <a:off x="4558" y="2037"/>
              <a:ext cx="12" cy="1"/>
            </a:xfrm>
            <a:prstGeom prst="line">
              <a:avLst/>
            </a:prstGeom>
            <a:noFill/>
            <a:ln w="28575">
              <a:solidFill>
                <a:srgbClr val="0000FF"/>
              </a:solidFill>
              <a:round/>
              <a:headEnd/>
              <a:tailEnd/>
            </a:ln>
          </p:spPr>
          <p:txBody>
            <a:bodyPr/>
            <a:lstStyle/>
            <a:p>
              <a:endParaRPr lang="en-GB"/>
            </a:p>
          </p:txBody>
        </p:sp>
        <p:sp>
          <p:nvSpPr>
            <p:cNvPr id="377318" name="Line 486"/>
            <p:cNvSpPr>
              <a:spLocks noChangeShapeType="1"/>
            </p:cNvSpPr>
            <p:nvPr/>
          </p:nvSpPr>
          <p:spPr bwMode="auto">
            <a:xfrm>
              <a:off x="4570" y="2037"/>
              <a:ext cx="12" cy="1"/>
            </a:xfrm>
            <a:prstGeom prst="line">
              <a:avLst/>
            </a:prstGeom>
            <a:noFill/>
            <a:ln w="28575">
              <a:solidFill>
                <a:srgbClr val="0000FF"/>
              </a:solidFill>
              <a:round/>
              <a:headEnd/>
              <a:tailEnd/>
            </a:ln>
          </p:spPr>
          <p:txBody>
            <a:bodyPr/>
            <a:lstStyle/>
            <a:p>
              <a:endParaRPr lang="en-GB"/>
            </a:p>
          </p:txBody>
        </p:sp>
        <p:sp>
          <p:nvSpPr>
            <p:cNvPr id="377319" name="Line 487"/>
            <p:cNvSpPr>
              <a:spLocks noChangeShapeType="1"/>
            </p:cNvSpPr>
            <p:nvPr/>
          </p:nvSpPr>
          <p:spPr bwMode="auto">
            <a:xfrm>
              <a:off x="4582" y="2037"/>
              <a:ext cx="6" cy="1"/>
            </a:xfrm>
            <a:prstGeom prst="line">
              <a:avLst/>
            </a:prstGeom>
            <a:noFill/>
            <a:ln w="28575">
              <a:solidFill>
                <a:srgbClr val="0000FF"/>
              </a:solidFill>
              <a:round/>
              <a:headEnd/>
              <a:tailEnd/>
            </a:ln>
          </p:spPr>
          <p:txBody>
            <a:bodyPr/>
            <a:lstStyle/>
            <a:p>
              <a:endParaRPr lang="en-GB"/>
            </a:p>
          </p:txBody>
        </p:sp>
        <p:sp>
          <p:nvSpPr>
            <p:cNvPr id="377320" name="Line 488"/>
            <p:cNvSpPr>
              <a:spLocks noChangeShapeType="1"/>
            </p:cNvSpPr>
            <p:nvPr/>
          </p:nvSpPr>
          <p:spPr bwMode="auto">
            <a:xfrm>
              <a:off x="4588" y="2037"/>
              <a:ext cx="13" cy="6"/>
            </a:xfrm>
            <a:prstGeom prst="line">
              <a:avLst/>
            </a:prstGeom>
            <a:noFill/>
            <a:ln w="28575">
              <a:solidFill>
                <a:srgbClr val="0000FF"/>
              </a:solidFill>
              <a:round/>
              <a:headEnd/>
              <a:tailEnd/>
            </a:ln>
          </p:spPr>
          <p:txBody>
            <a:bodyPr/>
            <a:lstStyle/>
            <a:p>
              <a:endParaRPr lang="en-GB"/>
            </a:p>
          </p:txBody>
        </p:sp>
        <p:sp>
          <p:nvSpPr>
            <p:cNvPr id="377321" name="Line 489"/>
            <p:cNvSpPr>
              <a:spLocks noChangeShapeType="1"/>
            </p:cNvSpPr>
            <p:nvPr/>
          </p:nvSpPr>
          <p:spPr bwMode="auto">
            <a:xfrm>
              <a:off x="4601" y="2043"/>
              <a:ext cx="12" cy="1"/>
            </a:xfrm>
            <a:prstGeom prst="line">
              <a:avLst/>
            </a:prstGeom>
            <a:noFill/>
            <a:ln w="28575">
              <a:solidFill>
                <a:srgbClr val="0000FF"/>
              </a:solidFill>
              <a:round/>
              <a:headEnd/>
              <a:tailEnd/>
            </a:ln>
          </p:spPr>
          <p:txBody>
            <a:bodyPr/>
            <a:lstStyle/>
            <a:p>
              <a:endParaRPr lang="en-GB"/>
            </a:p>
          </p:txBody>
        </p:sp>
        <p:sp>
          <p:nvSpPr>
            <p:cNvPr id="377322" name="Line 490"/>
            <p:cNvSpPr>
              <a:spLocks noChangeShapeType="1"/>
            </p:cNvSpPr>
            <p:nvPr/>
          </p:nvSpPr>
          <p:spPr bwMode="auto">
            <a:xfrm>
              <a:off x="4613" y="2043"/>
              <a:ext cx="6" cy="1"/>
            </a:xfrm>
            <a:prstGeom prst="line">
              <a:avLst/>
            </a:prstGeom>
            <a:noFill/>
            <a:ln w="28575">
              <a:solidFill>
                <a:srgbClr val="0000FF"/>
              </a:solidFill>
              <a:round/>
              <a:headEnd/>
              <a:tailEnd/>
            </a:ln>
          </p:spPr>
          <p:txBody>
            <a:bodyPr/>
            <a:lstStyle/>
            <a:p>
              <a:endParaRPr lang="en-GB"/>
            </a:p>
          </p:txBody>
        </p:sp>
        <p:sp>
          <p:nvSpPr>
            <p:cNvPr id="377323" name="Line 491"/>
            <p:cNvSpPr>
              <a:spLocks noChangeShapeType="1"/>
            </p:cNvSpPr>
            <p:nvPr/>
          </p:nvSpPr>
          <p:spPr bwMode="auto">
            <a:xfrm>
              <a:off x="4619" y="2043"/>
              <a:ext cx="12" cy="1"/>
            </a:xfrm>
            <a:prstGeom prst="line">
              <a:avLst/>
            </a:prstGeom>
            <a:noFill/>
            <a:ln w="28575">
              <a:solidFill>
                <a:srgbClr val="0000FF"/>
              </a:solidFill>
              <a:round/>
              <a:headEnd/>
              <a:tailEnd/>
            </a:ln>
          </p:spPr>
          <p:txBody>
            <a:bodyPr/>
            <a:lstStyle/>
            <a:p>
              <a:endParaRPr lang="en-GB"/>
            </a:p>
          </p:txBody>
        </p:sp>
        <p:sp>
          <p:nvSpPr>
            <p:cNvPr id="377324" name="Line 492"/>
            <p:cNvSpPr>
              <a:spLocks noChangeShapeType="1"/>
            </p:cNvSpPr>
            <p:nvPr/>
          </p:nvSpPr>
          <p:spPr bwMode="auto">
            <a:xfrm>
              <a:off x="4631" y="2043"/>
              <a:ext cx="12" cy="1"/>
            </a:xfrm>
            <a:prstGeom prst="line">
              <a:avLst/>
            </a:prstGeom>
            <a:noFill/>
            <a:ln w="28575">
              <a:solidFill>
                <a:srgbClr val="0000FF"/>
              </a:solidFill>
              <a:round/>
              <a:headEnd/>
              <a:tailEnd/>
            </a:ln>
          </p:spPr>
          <p:txBody>
            <a:bodyPr/>
            <a:lstStyle/>
            <a:p>
              <a:endParaRPr lang="en-GB"/>
            </a:p>
          </p:txBody>
        </p:sp>
        <p:sp>
          <p:nvSpPr>
            <p:cNvPr id="377325" name="Line 493"/>
            <p:cNvSpPr>
              <a:spLocks noChangeShapeType="1"/>
            </p:cNvSpPr>
            <p:nvPr/>
          </p:nvSpPr>
          <p:spPr bwMode="auto">
            <a:xfrm>
              <a:off x="4643" y="2043"/>
              <a:ext cx="6" cy="1"/>
            </a:xfrm>
            <a:prstGeom prst="line">
              <a:avLst/>
            </a:prstGeom>
            <a:noFill/>
            <a:ln w="28575">
              <a:solidFill>
                <a:srgbClr val="0000FF"/>
              </a:solidFill>
              <a:round/>
              <a:headEnd/>
              <a:tailEnd/>
            </a:ln>
          </p:spPr>
          <p:txBody>
            <a:bodyPr/>
            <a:lstStyle/>
            <a:p>
              <a:endParaRPr lang="en-GB"/>
            </a:p>
          </p:txBody>
        </p:sp>
        <p:sp>
          <p:nvSpPr>
            <p:cNvPr id="377326" name="Line 494"/>
            <p:cNvSpPr>
              <a:spLocks noChangeShapeType="1"/>
            </p:cNvSpPr>
            <p:nvPr/>
          </p:nvSpPr>
          <p:spPr bwMode="auto">
            <a:xfrm>
              <a:off x="4649" y="2043"/>
              <a:ext cx="12" cy="1"/>
            </a:xfrm>
            <a:prstGeom prst="line">
              <a:avLst/>
            </a:prstGeom>
            <a:noFill/>
            <a:ln w="28575">
              <a:solidFill>
                <a:srgbClr val="0000FF"/>
              </a:solidFill>
              <a:round/>
              <a:headEnd/>
              <a:tailEnd/>
            </a:ln>
          </p:spPr>
          <p:txBody>
            <a:bodyPr/>
            <a:lstStyle/>
            <a:p>
              <a:endParaRPr lang="en-GB"/>
            </a:p>
          </p:txBody>
        </p:sp>
        <p:sp>
          <p:nvSpPr>
            <p:cNvPr id="377327" name="Line 495"/>
            <p:cNvSpPr>
              <a:spLocks noChangeShapeType="1"/>
            </p:cNvSpPr>
            <p:nvPr/>
          </p:nvSpPr>
          <p:spPr bwMode="auto">
            <a:xfrm>
              <a:off x="4661" y="2043"/>
              <a:ext cx="12" cy="1"/>
            </a:xfrm>
            <a:prstGeom prst="line">
              <a:avLst/>
            </a:prstGeom>
            <a:noFill/>
            <a:ln w="28575">
              <a:solidFill>
                <a:srgbClr val="0000FF"/>
              </a:solidFill>
              <a:round/>
              <a:headEnd/>
              <a:tailEnd/>
            </a:ln>
          </p:spPr>
          <p:txBody>
            <a:bodyPr/>
            <a:lstStyle/>
            <a:p>
              <a:endParaRPr lang="en-GB"/>
            </a:p>
          </p:txBody>
        </p:sp>
        <p:sp>
          <p:nvSpPr>
            <p:cNvPr id="377328" name="Line 496"/>
            <p:cNvSpPr>
              <a:spLocks noChangeShapeType="1"/>
            </p:cNvSpPr>
            <p:nvPr/>
          </p:nvSpPr>
          <p:spPr bwMode="auto">
            <a:xfrm>
              <a:off x="4673" y="2043"/>
              <a:ext cx="7" cy="1"/>
            </a:xfrm>
            <a:prstGeom prst="line">
              <a:avLst/>
            </a:prstGeom>
            <a:noFill/>
            <a:ln w="28575">
              <a:solidFill>
                <a:srgbClr val="0000FF"/>
              </a:solidFill>
              <a:round/>
              <a:headEnd/>
              <a:tailEnd/>
            </a:ln>
          </p:spPr>
          <p:txBody>
            <a:bodyPr/>
            <a:lstStyle/>
            <a:p>
              <a:endParaRPr lang="en-GB"/>
            </a:p>
          </p:txBody>
        </p:sp>
        <p:sp>
          <p:nvSpPr>
            <p:cNvPr id="377329" name="Line 497"/>
            <p:cNvSpPr>
              <a:spLocks noChangeShapeType="1"/>
            </p:cNvSpPr>
            <p:nvPr/>
          </p:nvSpPr>
          <p:spPr bwMode="auto">
            <a:xfrm>
              <a:off x="4680" y="2043"/>
              <a:ext cx="12" cy="1"/>
            </a:xfrm>
            <a:prstGeom prst="line">
              <a:avLst/>
            </a:prstGeom>
            <a:noFill/>
            <a:ln w="28575">
              <a:solidFill>
                <a:srgbClr val="0000FF"/>
              </a:solidFill>
              <a:round/>
              <a:headEnd/>
              <a:tailEnd/>
            </a:ln>
          </p:spPr>
          <p:txBody>
            <a:bodyPr/>
            <a:lstStyle/>
            <a:p>
              <a:endParaRPr lang="en-GB"/>
            </a:p>
          </p:txBody>
        </p:sp>
        <p:sp>
          <p:nvSpPr>
            <p:cNvPr id="377330" name="Line 498"/>
            <p:cNvSpPr>
              <a:spLocks noChangeShapeType="1"/>
            </p:cNvSpPr>
            <p:nvPr/>
          </p:nvSpPr>
          <p:spPr bwMode="auto">
            <a:xfrm>
              <a:off x="4692" y="2043"/>
              <a:ext cx="12" cy="1"/>
            </a:xfrm>
            <a:prstGeom prst="line">
              <a:avLst/>
            </a:prstGeom>
            <a:noFill/>
            <a:ln w="28575">
              <a:solidFill>
                <a:srgbClr val="0000FF"/>
              </a:solidFill>
              <a:round/>
              <a:headEnd/>
              <a:tailEnd/>
            </a:ln>
          </p:spPr>
          <p:txBody>
            <a:bodyPr/>
            <a:lstStyle/>
            <a:p>
              <a:endParaRPr lang="en-GB"/>
            </a:p>
          </p:txBody>
        </p:sp>
        <p:sp>
          <p:nvSpPr>
            <p:cNvPr id="377331" name="Line 499"/>
            <p:cNvSpPr>
              <a:spLocks noChangeShapeType="1"/>
            </p:cNvSpPr>
            <p:nvPr/>
          </p:nvSpPr>
          <p:spPr bwMode="auto">
            <a:xfrm>
              <a:off x="4704" y="2043"/>
              <a:ext cx="6" cy="1"/>
            </a:xfrm>
            <a:prstGeom prst="line">
              <a:avLst/>
            </a:prstGeom>
            <a:noFill/>
            <a:ln w="28575">
              <a:solidFill>
                <a:srgbClr val="0000FF"/>
              </a:solidFill>
              <a:round/>
              <a:headEnd/>
              <a:tailEnd/>
            </a:ln>
          </p:spPr>
          <p:txBody>
            <a:bodyPr/>
            <a:lstStyle/>
            <a:p>
              <a:endParaRPr lang="en-GB"/>
            </a:p>
          </p:txBody>
        </p:sp>
        <p:sp>
          <p:nvSpPr>
            <p:cNvPr id="377332" name="Line 500"/>
            <p:cNvSpPr>
              <a:spLocks noChangeShapeType="1"/>
            </p:cNvSpPr>
            <p:nvPr/>
          </p:nvSpPr>
          <p:spPr bwMode="auto">
            <a:xfrm>
              <a:off x="4710" y="2043"/>
              <a:ext cx="12" cy="1"/>
            </a:xfrm>
            <a:prstGeom prst="line">
              <a:avLst/>
            </a:prstGeom>
            <a:noFill/>
            <a:ln w="28575">
              <a:solidFill>
                <a:srgbClr val="0000FF"/>
              </a:solidFill>
              <a:round/>
              <a:headEnd/>
              <a:tailEnd/>
            </a:ln>
          </p:spPr>
          <p:txBody>
            <a:bodyPr/>
            <a:lstStyle/>
            <a:p>
              <a:endParaRPr lang="en-GB"/>
            </a:p>
          </p:txBody>
        </p:sp>
        <p:sp>
          <p:nvSpPr>
            <p:cNvPr id="377333" name="Line 501"/>
            <p:cNvSpPr>
              <a:spLocks noChangeShapeType="1"/>
            </p:cNvSpPr>
            <p:nvPr/>
          </p:nvSpPr>
          <p:spPr bwMode="auto">
            <a:xfrm>
              <a:off x="4722" y="2043"/>
              <a:ext cx="12" cy="1"/>
            </a:xfrm>
            <a:prstGeom prst="line">
              <a:avLst/>
            </a:prstGeom>
            <a:noFill/>
            <a:ln w="28575">
              <a:solidFill>
                <a:srgbClr val="0000FF"/>
              </a:solidFill>
              <a:round/>
              <a:headEnd/>
              <a:tailEnd/>
            </a:ln>
          </p:spPr>
          <p:txBody>
            <a:bodyPr/>
            <a:lstStyle/>
            <a:p>
              <a:endParaRPr lang="en-GB"/>
            </a:p>
          </p:txBody>
        </p:sp>
        <p:sp>
          <p:nvSpPr>
            <p:cNvPr id="377334" name="Line 502"/>
            <p:cNvSpPr>
              <a:spLocks noChangeShapeType="1"/>
            </p:cNvSpPr>
            <p:nvPr/>
          </p:nvSpPr>
          <p:spPr bwMode="auto">
            <a:xfrm>
              <a:off x="4734" y="2043"/>
              <a:ext cx="6" cy="1"/>
            </a:xfrm>
            <a:prstGeom prst="line">
              <a:avLst/>
            </a:prstGeom>
            <a:noFill/>
            <a:ln w="28575">
              <a:solidFill>
                <a:srgbClr val="0000FF"/>
              </a:solidFill>
              <a:round/>
              <a:headEnd/>
              <a:tailEnd/>
            </a:ln>
          </p:spPr>
          <p:txBody>
            <a:bodyPr/>
            <a:lstStyle/>
            <a:p>
              <a:endParaRPr lang="en-GB"/>
            </a:p>
          </p:txBody>
        </p:sp>
        <p:sp>
          <p:nvSpPr>
            <p:cNvPr id="377335" name="Line 503"/>
            <p:cNvSpPr>
              <a:spLocks noChangeShapeType="1"/>
            </p:cNvSpPr>
            <p:nvPr/>
          </p:nvSpPr>
          <p:spPr bwMode="auto">
            <a:xfrm>
              <a:off x="4740" y="2043"/>
              <a:ext cx="12" cy="1"/>
            </a:xfrm>
            <a:prstGeom prst="line">
              <a:avLst/>
            </a:prstGeom>
            <a:noFill/>
            <a:ln w="28575">
              <a:solidFill>
                <a:srgbClr val="0000FF"/>
              </a:solidFill>
              <a:round/>
              <a:headEnd/>
              <a:tailEnd/>
            </a:ln>
          </p:spPr>
          <p:txBody>
            <a:bodyPr/>
            <a:lstStyle/>
            <a:p>
              <a:endParaRPr lang="en-GB"/>
            </a:p>
          </p:txBody>
        </p:sp>
        <p:sp>
          <p:nvSpPr>
            <p:cNvPr id="377336" name="Line 504"/>
            <p:cNvSpPr>
              <a:spLocks noChangeShapeType="1"/>
            </p:cNvSpPr>
            <p:nvPr/>
          </p:nvSpPr>
          <p:spPr bwMode="auto">
            <a:xfrm>
              <a:off x="4752" y="2043"/>
              <a:ext cx="13" cy="1"/>
            </a:xfrm>
            <a:prstGeom prst="line">
              <a:avLst/>
            </a:prstGeom>
            <a:noFill/>
            <a:ln w="28575">
              <a:solidFill>
                <a:srgbClr val="0000FF"/>
              </a:solidFill>
              <a:round/>
              <a:headEnd/>
              <a:tailEnd/>
            </a:ln>
          </p:spPr>
          <p:txBody>
            <a:bodyPr/>
            <a:lstStyle/>
            <a:p>
              <a:endParaRPr lang="en-GB"/>
            </a:p>
          </p:txBody>
        </p:sp>
        <p:sp>
          <p:nvSpPr>
            <p:cNvPr id="377337" name="Line 505"/>
            <p:cNvSpPr>
              <a:spLocks noChangeShapeType="1"/>
            </p:cNvSpPr>
            <p:nvPr/>
          </p:nvSpPr>
          <p:spPr bwMode="auto">
            <a:xfrm>
              <a:off x="4765" y="2043"/>
              <a:ext cx="6" cy="1"/>
            </a:xfrm>
            <a:prstGeom prst="line">
              <a:avLst/>
            </a:prstGeom>
            <a:noFill/>
            <a:ln w="28575">
              <a:solidFill>
                <a:srgbClr val="0000FF"/>
              </a:solidFill>
              <a:round/>
              <a:headEnd/>
              <a:tailEnd/>
            </a:ln>
          </p:spPr>
          <p:txBody>
            <a:bodyPr/>
            <a:lstStyle/>
            <a:p>
              <a:endParaRPr lang="en-GB"/>
            </a:p>
          </p:txBody>
        </p:sp>
        <p:sp>
          <p:nvSpPr>
            <p:cNvPr id="377338" name="Line 506"/>
            <p:cNvSpPr>
              <a:spLocks noChangeShapeType="1"/>
            </p:cNvSpPr>
            <p:nvPr/>
          </p:nvSpPr>
          <p:spPr bwMode="auto">
            <a:xfrm>
              <a:off x="4771" y="2043"/>
              <a:ext cx="12" cy="1"/>
            </a:xfrm>
            <a:prstGeom prst="line">
              <a:avLst/>
            </a:prstGeom>
            <a:noFill/>
            <a:ln w="28575">
              <a:solidFill>
                <a:srgbClr val="0000FF"/>
              </a:solidFill>
              <a:round/>
              <a:headEnd/>
              <a:tailEnd/>
            </a:ln>
          </p:spPr>
          <p:txBody>
            <a:bodyPr/>
            <a:lstStyle/>
            <a:p>
              <a:endParaRPr lang="en-GB"/>
            </a:p>
          </p:txBody>
        </p:sp>
        <p:sp>
          <p:nvSpPr>
            <p:cNvPr id="377339" name="Line 507"/>
            <p:cNvSpPr>
              <a:spLocks noChangeShapeType="1"/>
            </p:cNvSpPr>
            <p:nvPr/>
          </p:nvSpPr>
          <p:spPr bwMode="auto">
            <a:xfrm>
              <a:off x="4783" y="2043"/>
              <a:ext cx="12" cy="1"/>
            </a:xfrm>
            <a:prstGeom prst="line">
              <a:avLst/>
            </a:prstGeom>
            <a:noFill/>
            <a:ln w="28575">
              <a:solidFill>
                <a:srgbClr val="0000FF"/>
              </a:solidFill>
              <a:round/>
              <a:headEnd/>
              <a:tailEnd/>
            </a:ln>
          </p:spPr>
          <p:txBody>
            <a:bodyPr/>
            <a:lstStyle/>
            <a:p>
              <a:endParaRPr lang="en-GB"/>
            </a:p>
          </p:txBody>
        </p:sp>
        <p:sp>
          <p:nvSpPr>
            <p:cNvPr id="377340" name="Line 508"/>
            <p:cNvSpPr>
              <a:spLocks noChangeShapeType="1"/>
            </p:cNvSpPr>
            <p:nvPr/>
          </p:nvSpPr>
          <p:spPr bwMode="auto">
            <a:xfrm>
              <a:off x="4795" y="2043"/>
              <a:ext cx="6" cy="1"/>
            </a:xfrm>
            <a:prstGeom prst="line">
              <a:avLst/>
            </a:prstGeom>
            <a:noFill/>
            <a:ln w="28575">
              <a:solidFill>
                <a:srgbClr val="0000FF"/>
              </a:solidFill>
              <a:round/>
              <a:headEnd/>
              <a:tailEnd/>
            </a:ln>
          </p:spPr>
          <p:txBody>
            <a:bodyPr/>
            <a:lstStyle/>
            <a:p>
              <a:endParaRPr lang="en-GB"/>
            </a:p>
          </p:txBody>
        </p:sp>
        <p:sp>
          <p:nvSpPr>
            <p:cNvPr id="377341" name="Line 509"/>
            <p:cNvSpPr>
              <a:spLocks noChangeShapeType="1"/>
            </p:cNvSpPr>
            <p:nvPr/>
          </p:nvSpPr>
          <p:spPr bwMode="auto">
            <a:xfrm>
              <a:off x="4801" y="2043"/>
              <a:ext cx="12" cy="1"/>
            </a:xfrm>
            <a:prstGeom prst="line">
              <a:avLst/>
            </a:prstGeom>
            <a:noFill/>
            <a:ln w="28575">
              <a:solidFill>
                <a:srgbClr val="0000FF"/>
              </a:solidFill>
              <a:round/>
              <a:headEnd/>
              <a:tailEnd/>
            </a:ln>
          </p:spPr>
          <p:txBody>
            <a:bodyPr/>
            <a:lstStyle/>
            <a:p>
              <a:endParaRPr lang="en-GB"/>
            </a:p>
          </p:txBody>
        </p:sp>
        <p:sp>
          <p:nvSpPr>
            <p:cNvPr id="377342" name="Line 510"/>
            <p:cNvSpPr>
              <a:spLocks noChangeShapeType="1"/>
            </p:cNvSpPr>
            <p:nvPr/>
          </p:nvSpPr>
          <p:spPr bwMode="auto">
            <a:xfrm>
              <a:off x="4813" y="2043"/>
              <a:ext cx="12" cy="1"/>
            </a:xfrm>
            <a:prstGeom prst="line">
              <a:avLst/>
            </a:prstGeom>
            <a:noFill/>
            <a:ln w="28575">
              <a:solidFill>
                <a:srgbClr val="0000FF"/>
              </a:solidFill>
              <a:round/>
              <a:headEnd/>
              <a:tailEnd/>
            </a:ln>
          </p:spPr>
          <p:txBody>
            <a:bodyPr/>
            <a:lstStyle/>
            <a:p>
              <a:endParaRPr lang="en-GB"/>
            </a:p>
          </p:txBody>
        </p:sp>
        <p:sp>
          <p:nvSpPr>
            <p:cNvPr id="377343" name="Line 511"/>
            <p:cNvSpPr>
              <a:spLocks noChangeShapeType="1"/>
            </p:cNvSpPr>
            <p:nvPr/>
          </p:nvSpPr>
          <p:spPr bwMode="auto">
            <a:xfrm>
              <a:off x="4825" y="2043"/>
              <a:ext cx="6" cy="1"/>
            </a:xfrm>
            <a:prstGeom prst="line">
              <a:avLst/>
            </a:prstGeom>
            <a:noFill/>
            <a:ln w="28575">
              <a:solidFill>
                <a:srgbClr val="0000FF"/>
              </a:solidFill>
              <a:round/>
              <a:headEnd/>
              <a:tailEnd/>
            </a:ln>
          </p:spPr>
          <p:txBody>
            <a:bodyPr/>
            <a:lstStyle/>
            <a:p>
              <a:endParaRPr lang="en-GB"/>
            </a:p>
          </p:txBody>
        </p:sp>
        <p:sp>
          <p:nvSpPr>
            <p:cNvPr id="377344" name="Line 512"/>
            <p:cNvSpPr>
              <a:spLocks noChangeShapeType="1"/>
            </p:cNvSpPr>
            <p:nvPr/>
          </p:nvSpPr>
          <p:spPr bwMode="auto">
            <a:xfrm>
              <a:off x="4831" y="2043"/>
              <a:ext cx="12" cy="1"/>
            </a:xfrm>
            <a:prstGeom prst="line">
              <a:avLst/>
            </a:prstGeom>
            <a:noFill/>
            <a:ln w="28575">
              <a:solidFill>
                <a:srgbClr val="0000FF"/>
              </a:solidFill>
              <a:round/>
              <a:headEnd/>
              <a:tailEnd/>
            </a:ln>
          </p:spPr>
          <p:txBody>
            <a:bodyPr/>
            <a:lstStyle/>
            <a:p>
              <a:endParaRPr lang="en-GB"/>
            </a:p>
          </p:txBody>
        </p:sp>
        <p:sp>
          <p:nvSpPr>
            <p:cNvPr id="377345" name="Line 513"/>
            <p:cNvSpPr>
              <a:spLocks noChangeShapeType="1"/>
            </p:cNvSpPr>
            <p:nvPr/>
          </p:nvSpPr>
          <p:spPr bwMode="auto">
            <a:xfrm>
              <a:off x="4843" y="2043"/>
              <a:ext cx="13" cy="1"/>
            </a:xfrm>
            <a:prstGeom prst="line">
              <a:avLst/>
            </a:prstGeom>
            <a:noFill/>
            <a:ln w="28575">
              <a:solidFill>
                <a:srgbClr val="0000FF"/>
              </a:solidFill>
              <a:round/>
              <a:headEnd/>
              <a:tailEnd/>
            </a:ln>
          </p:spPr>
          <p:txBody>
            <a:bodyPr/>
            <a:lstStyle/>
            <a:p>
              <a:endParaRPr lang="en-GB"/>
            </a:p>
          </p:txBody>
        </p:sp>
      </p:grpSp>
      <p:grpSp>
        <p:nvGrpSpPr>
          <p:cNvPr id="377547" name="Group 715"/>
          <p:cNvGrpSpPr>
            <a:grpSpLocks/>
          </p:cNvGrpSpPr>
          <p:nvPr/>
        </p:nvGrpSpPr>
        <p:grpSpPr bwMode="auto">
          <a:xfrm>
            <a:off x="4565650" y="2416175"/>
            <a:ext cx="3219450" cy="828675"/>
            <a:chOff x="2876" y="1522"/>
            <a:chExt cx="2028" cy="522"/>
          </a:xfrm>
        </p:grpSpPr>
        <p:sp>
          <p:nvSpPr>
            <p:cNvPr id="377347" name="Line 515"/>
            <p:cNvSpPr>
              <a:spLocks noChangeShapeType="1"/>
            </p:cNvSpPr>
            <p:nvPr/>
          </p:nvSpPr>
          <p:spPr bwMode="auto">
            <a:xfrm>
              <a:off x="4856" y="2043"/>
              <a:ext cx="6" cy="1"/>
            </a:xfrm>
            <a:prstGeom prst="line">
              <a:avLst/>
            </a:prstGeom>
            <a:noFill/>
            <a:ln w="28575">
              <a:solidFill>
                <a:srgbClr val="0000FF"/>
              </a:solidFill>
              <a:round/>
              <a:headEnd/>
              <a:tailEnd/>
            </a:ln>
          </p:spPr>
          <p:txBody>
            <a:bodyPr/>
            <a:lstStyle/>
            <a:p>
              <a:endParaRPr lang="en-GB"/>
            </a:p>
          </p:txBody>
        </p:sp>
        <p:sp>
          <p:nvSpPr>
            <p:cNvPr id="377348" name="Line 516"/>
            <p:cNvSpPr>
              <a:spLocks noChangeShapeType="1"/>
            </p:cNvSpPr>
            <p:nvPr/>
          </p:nvSpPr>
          <p:spPr bwMode="auto">
            <a:xfrm>
              <a:off x="4862" y="2043"/>
              <a:ext cx="12" cy="1"/>
            </a:xfrm>
            <a:prstGeom prst="line">
              <a:avLst/>
            </a:prstGeom>
            <a:noFill/>
            <a:ln w="28575">
              <a:solidFill>
                <a:srgbClr val="0000FF"/>
              </a:solidFill>
              <a:round/>
              <a:headEnd/>
              <a:tailEnd/>
            </a:ln>
          </p:spPr>
          <p:txBody>
            <a:bodyPr/>
            <a:lstStyle/>
            <a:p>
              <a:endParaRPr lang="en-GB"/>
            </a:p>
          </p:txBody>
        </p:sp>
        <p:sp>
          <p:nvSpPr>
            <p:cNvPr id="377349" name="Line 517"/>
            <p:cNvSpPr>
              <a:spLocks noChangeShapeType="1"/>
            </p:cNvSpPr>
            <p:nvPr/>
          </p:nvSpPr>
          <p:spPr bwMode="auto">
            <a:xfrm>
              <a:off x="4874" y="2043"/>
              <a:ext cx="12" cy="1"/>
            </a:xfrm>
            <a:prstGeom prst="line">
              <a:avLst/>
            </a:prstGeom>
            <a:noFill/>
            <a:ln w="28575">
              <a:solidFill>
                <a:srgbClr val="0000FF"/>
              </a:solidFill>
              <a:round/>
              <a:headEnd/>
              <a:tailEnd/>
            </a:ln>
          </p:spPr>
          <p:txBody>
            <a:bodyPr/>
            <a:lstStyle/>
            <a:p>
              <a:endParaRPr lang="en-GB"/>
            </a:p>
          </p:txBody>
        </p:sp>
        <p:sp>
          <p:nvSpPr>
            <p:cNvPr id="377350" name="Line 518"/>
            <p:cNvSpPr>
              <a:spLocks noChangeShapeType="1"/>
            </p:cNvSpPr>
            <p:nvPr/>
          </p:nvSpPr>
          <p:spPr bwMode="auto">
            <a:xfrm>
              <a:off x="4886" y="2043"/>
              <a:ext cx="6" cy="1"/>
            </a:xfrm>
            <a:prstGeom prst="line">
              <a:avLst/>
            </a:prstGeom>
            <a:noFill/>
            <a:ln w="28575">
              <a:solidFill>
                <a:srgbClr val="0000FF"/>
              </a:solidFill>
              <a:round/>
              <a:headEnd/>
              <a:tailEnd/>
            </a:ln>
          </p:spPr>
          <p:txBody>
            <a:bodyPr/>
            <a:lstStyle/>
            <a:p>
              <a:endParaRPr lang="en-GB"/>
            </a:p>
          </p:txBody>
        </p:sp>
        <p:sp>
          <p:nvSpPr>
            <p:cNvPr id="377351" name="Line 519"/>
            <p:cNvSpPr>
              <a:spLocks noChangeShapeType="1"/>
            </p:cNvSpPr>
            <p:nvPr/>
          </p:nvSpPr>
          <p:spPr bwMode="auto">
            <a:xfrm>
              <a:off x="4892" y="2043"/>
              <a:ext cx="12" cy="1"/>
            </a:xfrm>
            <a:prstGeom prst="line">
              <a:avLst/>
            </a:prstGeom>
            <a:noFill/>
            <a:ln w="28575">
              <a:solidFill>
                <a:srgbClr val="0000FF"/>
              </a:solidFill>
              <a:round/>
              <a:headEnd/>
              <a:tailEnd/>
            </a:ln>
          </p:spPr>
          <p:txBody>
            <a:bodyPr/>
            <a:lstStyle/>
            <a:p>
              <a:endParaRPr lang="en-GB"/>
            </a:p>
          </p:txBody>
        </p:sp>
        <p:sp>
          <p:nvSpPr>
            <p:cNvPr id="377352" name="Line 520"/>
            <p:cNvSpPr>
              <a:spLocks noChangeShapeType="1"/>
            </p:cNvSpPr>
            <p:nvPr/>
          </p:nvSpPr>
          <p:spPr bwMode="auto">
            <a:xfrm flipV="1">
              <a:off x="2876" y="1546"/>
              <a:ext cx="12" cy="6"/>
            </a:xfrm>
            <a:prstGeom prst="line">
              <a:avLst/>
            </a:prstGeom>
            <a:noFill/>
            <a:ln w="28575">
              <a:solidFill>
                <a:srgbClr val="999933"/>
              </a:solidFill>
              <a:round/>
              <a:headEnd/>
              <a:tailEnd/>
            </a:ln>
          </p:spPr>
          <p:txBody>
            <a:bodyPr/>
            <a:lstStyle/>
            <a:p>
              <a:endParaRPr lang="en-GB"/>
            </a:p>
          </p:txBody>
        </p:sp>
        <p:sp>
          <p:nvSpPr>
            <p:cNvPr id="377353" name="Line 521"/>
            <p:cNvSpPr>
              <a:spLocks noChangeShapeType="1"/>
            </p:cNvSpPr>
            <p:nvPr/>
          </p:nvSpPr>
          <p:spPr bwMode="auto">
            <a:xfrm flipV="1">
              <a:off x="2888" y="1540"/>
              <a:ext cx="6" cy="6"/>
            </a:xfrm>
            <a:prstGeom prst="line">
              <a:avLst/>
            </a:prstGeom>
            <a:noFill/>
            <a:ln w="28575">
              <a:solidFill>
                <a:srgbClr val="999933"/>
              </a:solidFill>
              <a:round/>
              <a:headEnd/>
              <a:tailEnd/>
            </a:ln>
          </p:spPr>
          <p:txBody>
            <a:bodyPr/>
            <a:lstStyle/>
            <a:p>
              <a:endParaRPr lang="en-GB"/>
            </a:p>
          </p:txBody>
        </p:sp>
        <p:sp>
          <p:nvSpPr>
            <p:cNvPr id="377354" name="Line 522"/>
            <p:cNvSpPr>
              <a:spLocks noChangeShapeType="1"/>
            </p:cNvSpPr>
            <p:nvPr/>
          </p:nvSpPr>
          <p:spPr bwMode="auto">
            <a:xfrm flipV="1">
              <a:off x="2894" y="1534"/>
              <a:ext cx="13" cy="6"/>
            </a:xfrm>
            <a:prstGeom prst="line">
              <a:avLst/>
            </a:prstGeom>
            <a:noFill/>
            <a:ln w="28575">
              <a:solidFill>
                <a:srgbClr val="999933"/>
              </a:solidFill>
              <a:round/>
              <a:headEnd/>
              <a:tailEnd/>
            </a:ln>
          </p:spPr>
          <p:txBody>
            <a:bodyPr/>
            <a:lstStyle/>
            <a:p>
              <a:endParaRPr lang="en-GB"/>
            </a:p>
          </p:txBody>
        </p:sp>
        <p:sp>
          <p:nvSpPr>
            <p:cNvPr id="377355" name="Line 523"/>
            <p:cNvSpPr>
              <a:spLocks noChangeShapeType="1"/>
            </p:cNvSpPr>
            <p:nvPr/>
          </p:nvSpPr>
          <p:spPr bwMode="auto">
            <a:xfrm flipV="1">
              <a:off x="2907" y="1528"/>
              <a:ext cx="12" cy="6"/>
            </a:xfrm>
            <a:prstGeom prst="line">
              <a:avLst/>
            </a:prstGeom>
            <a:noFill/>
            <a:ln w="28575">
              <a:solidFill>
                <a:srgbClr val="999933"/>
              </a:solidFill>
              <a:round/>
              <a:headEnd/>
              <a:tailEnd/>
            </a:ln>
          </p:spPr>
          <p:txBody>
            <a:bodyPr/>
            <a:lstStyle/>
            <a:p>
              <a:endParaRPr lang="en-GB"/>
            </a:p>
          </p:txBody>
        </p:sp>
        <p:sp>
          <p:nvSpPr>
            <p:cNvPr id="377356" name="Line 524"/>
            <p:cNvSpPr>
              <a:spLocks noChangeShapeType="1"/>
            </p:cNvSpPr>
            <p:nvPr/>
          </p:nvSpPr>
          <p:spPr bwMode="auto">
            <a:xfrm>
              <a:off x="2919" y="1528"/>
              <a:ext cx="6" cy="1"/>
            </a:xfrm>
            <a:prstGeom prst="line">
              <a:avLst/>
            </a:prstGeom>
            <a:noFill/>
            <a:ln w="28575">
              <a:solidFill>
                <a:srgbClr val="999933"/>
              </a:solidFill>
              <a:round/>
              <a:headEnd/>
              <a:tailEnd/>
            </a:ln>
          </p:spPr>
          <p:txBody>
            <a:bodyPr/>
            <a:lstStyle/>
            <a:p>
              <a:endParaRPr lang="en-GB"/>
            </a:p>
          </p:txBody>
        </p:sp>
        <p:sp>
          <p:nvSpPr>
            <p:cNvPr id="377357" name="Line 525"/>
            <p:cNvSpPr>
              <a:spLocks noChangeShapeType="1"/>
            </p:cNvSpPr>
            <p:nvPr/>
          </p:nvSpPr>
          <p:spPr bwMode="auto">
            <a:xfrm flipV="1">
              <a:off x="2925" y="1522"/>
              <a:ext cx="12" cy="6"/>
            </a:xfrm>
            <a:prstGeom prst="line">
              <a:avLst/>
            </a:prstGeom>
            <a:noFill/>
            <a:ln w="28575">
              <a:solidFill>
                <a:srgbClr val="999933"/>
              </a:solidFill>
              <a:round/>
              <a:headEnd/>
              <a:tailEnd/>
            </a:ln>
          </p:spPr>
          <p:txBody>
            <a:bodyPr/>
            <a:lstStyle/>
            <a:p>
              <a:endParaRPr lang="en-GB"/>
            </a:p>
          </p:txBody>
        </p:sp>
        <p:sp>
          <p:nvSpPr>
            <p:cNvPr id="377358" name="Line 526"/>
            <p:cNvSpPr>
              <a:spLocks noChangeShapeType="1"/>
            </p:cNvSpPr>
            <p:nvPr/>
          </p:nvSpPr>
          <p:spPr bwMode="auto">
            <a:xfrm>
              <a:off x="2937" y="1522"/>
              <a:ext cx="12" cy="1"/>
            </a:xfrm>
            <a:prstGeom prst="line">
              <a:avLst/>
            </a:prstGeom>
            <a:noFill/>
            <a:ln w="28575">
              <a:solidFill>
                <a:srgbClr val="999933"/>
              </a:solidFill>
              <a:round/>
              <a:headEnd/>
              <a:tailEnd/>
            </a:ln>
          </p:spPr>
          <p:txBody>
            <a:bodyPr/>
            <a:lstStyle/>
            <a:p>
              <a:endParaRPr lang="en-GB"/>
            </a:p>
          </p:txBody>
        </p:sp>
        <p:sp>
          <p:nvSpPr>
            <p:cNvPr id="377359" name="Line 527"/>
            <p:cNvSpPr>
              <a:spLocks noChangeShapeType="1"/>
            </p:cNvSpPr>
            <p:nvPr/>
          </p:nvSpPr>
          <p:spPr bwMode="auto">
            <a:xfrm>
              <a:off x="2949" y="1522"/>
              <a:ext cx="6" cy="1"/>
            </a:xfrm>
            <a:prstGeom prst="line">
              <a:avLst/>
            </a:prstGeom>
            <a:noFill/>
            <a:ln w="28575">
              <a:solidFill>
                <a:srgbClr val="999933"/>
              </a:solidFill>
              <a:round/>
              <a:headEnd/>
              <a:tailEnd/>
            </a:ln>
          </p:spPr>
          <p:txBody>
            <a:bodyPr/>
            <a:lstStyle/>
            <a:p>
              <a:endParaRPr lang="en-GB"/>
            </a:p>
          </p:txBody>
        </p:sp>
        <p:sp>
          <p:nvSpPr>
            <p:cNvPr id="377360" name="Line 528"/>
            <p:cNvSpPr>
              <a:spLocks noChangeShapeType="1"/>
            </p:cNvSpPr>
            <p:nvPr/>
          </p:nvSpPr>
          <p:spPr bwMode="auto">
            <a:xfrm>
              <a:off x="2955" y="1522"/>
              <a:ext cx="12" cy="1"/>
            </a:xfrm>
            <a:prstGeom prst="line">
              <a:avLst/>
            </a:prstGeom>
            <a:noFill/>
            <a:ln w="28575">
              <a:solidFill>
                <a:srgbClr val="999933"/>
              </a:solidFill>
              <a:round/>
              <a:headEnd/>
              <a:tailEnd/>
            </a:ln>
          </p:spPr>
          <p:txBody>
            <a:bodyPr/>
            <a:lstStyle/>
            <a:p>
              <a:endParaRPr lang="en-GB"/>
            </a:p>
          </p:txBody>
        </p:sp>
        <p:sp>
          <p:nvSpPr>
            <p:cNvPr id="377361" name="Line 529"/>
            <p:cNvSpPr>
              <a:spLocks noChangeShapeType="1"/>
            </p:cNvSpPr>
            <p:nvPr/>
          </p:nvSpPr>
          <p:spPr bwMode="auto">
            <a:xfrm>
              <a:off x="2967" y="1522"/>
              <a:ext cx="12" cy="1"/>
            </a:xfrm>
            <a:prstGeom prst="line">
              <a:avLst/>
            </a:prstGeom>
            <a:noFill/>
            <a:ln w="28575">
              <a:solidFill>
                <a:srgbClr val="999933"/>
              </a:solidFill>
              <a:round/>
              <a:headEnd/>
              <a:tailEnd/>
            </a:ln>
          </p:spPr>
          <p:txBody>
            <a:bodyPr/>
            <a:lstStyle/>
            <a:p>
              <a:endParaRPr lang="en-GB"/>
            </a:p>
          </p:txBody>
        </p:sp>
        <p:sp>
          <p:nvSpPr>
            <p:cNvPr id="377362" name="Line 530"/>
            <p:cNvSpPr>
              <a:spLocks noChangeShapeType="1"/>
            </p:cNvSpPr>
            <p:nvPr/>
          </p:nvSpPr>
          <p:spPr bwMode="auto">
            <a:xfrm>
              <a:off x="2979" y="1522"/>
              <a:ext cx="6" cy="1"/>
            </a:xfrm>
            <a:prstGeom prst="line">
              <a:avLst/>
            </a:prstGeom>
            <a:noFill/>
            <a:ln w="28575">
              <a:solidFill>
                <a:srgbClr val="999933"/>
              </a:solidFill>
              <a:round/>
              <a:headEnd/>
              <a:tailEnd/>
            </a:ln>
          </p:spPr>
          <p:txBody>
            <a:bodyPr/>
            <a:lstStyle/>
            <a:p>
              <a:endParaRPr lang="en-GB"/>
            </a:p>
          </p:txBody>
        </p:sp>
        <p:sp>
          <p:nvSpPr>
            <p:cNvPr id="377363" name="Line 531"/>
            <p:cNvSpPr>
              <a:spLocks noChangeShapeType="1"/>
            </p:cNvSpPr>
            <p:nvPr/>
          </p:nvSpPr>
          <p:spPr bwMode="auto">
            <a:xfrm>
              <a:off x="2985" y="1522"/>
              <a:ext cx="13" cy="6"/>
            </a:xfrm>
            <a:prstGeom prst="line">
              <a:avLst/>
            </a:prstGeom>
            <a:noFill/>
            <a:ln w="28575">
              <a:solidFill>
                <a:srgbClr val="999933"/>
              </a:solidFill>
              <a:round/>
              <a:headEnd/>
              <a:tailEnd/>
            </a:ln>
          </p:spPr>
          <p:txBody>
            <a:bodyPr/>
            <a:lstStyle/>
            <a:p>
              <a:endParaRPr lang="en-GB"/>
            </a:p>
          </p:txBody>
        </p:sp>
        <p:sp>
          <p:nvSpPr>
            <p:cNvPr id="377364" name="Line 532"/>
            <p:cNvSpPr>
              <a:spLocks noChangeShapeType="1"/>
            </p:cNvSpPr>
            <p:nvPr/>
          </p:nvSpPr>
          <p:spPr bwMode="auto">
            <a:xfrm>
              <a:off x="2998" y="1528"/>
              <a:ext cx="12" cy="1"/>
            </a:xfrm>
            <a:prstGeom prst="line">
              <a:avLst/>
            </a:prstGeom>
            <a:noFill/>
            <a:ln w="28575">
              <a:solidFill>
                <a:srgbClr val="999933"/>
              </a:solidFill>
              <a:round/>
              <a:headEnd/>
              <a:tailEnd/>
            </a:ln>
          </p:spPr>
          <p:txBody>
            <a:bodyPr/>
            <a:lstStyle/>
            <a:p>
              <a:endParaRPr lang="en-GB"/>
            </a:p>
          </p:txBody>
        </p:sp>
        <p:sp>
          <p:nvSpPr>
            <p:cNvPr id="377365" name="Line 533"/>
            <p:cNvSpPr>
              <a:spLocks noChangeShapeType="1"/>
            </p:cNvSpPr>
            <p:nvPr/>
          </p:nvSpPr>
          <p:spPr bwMode="auto">
            <a:xfrm>
              <a:off x="3010" y="1528"/>
              <a:ext cx="6" cy="6"/>
            </a:xfrm>
            <a:prstGeom prst="line">
              <a:avLst/>
            </a:prstGeom>
            <a:noFill/>
            <a:ln w="28575">
              <a:solidFill>
                <a:srgbClr val="999933"/>
              </a:solidFill>
              <a:round/>
              <a:headEnd/>
              <a:tailEnd/>
            </a:ln>
          </p:spPr>
          <p:txBody>
            <a:bodyPr/>
            <a:lstStyle/>
            <a:p>
              <a:endParaRPr lang="en-GB"/>
            </a:p>
          </p:txBody>
        </p:sp>
        <p:sp>
          <p:nvSpPr>
            <p:cNvPr id="377366" name="Line 534"/>
            <p:cNvSpPr>
              <a:spLocks noChangeShapeType="1"/>
            </p:cNvSpPr>
            <p:nvPr/>
          </p:nvSpPr>
          <p:spPr bwMode="auto">
            <a:xfrm>
              <a:off x="3016" y="1534"/>
              <a:ext cx="12" cy="1"/>
            </a:xfrm>
            <a:prstGeom prst="line">
              <a:avLst/>
            </a:prstGeom>
            <a:noFill/>
            <a:ln w="28575">
              <a:solidFill>
                <a:srgbClr val="999933"/>
              </a:solidFill>
              <a:round/>
              <a:headEnd/>
              <a:tailEnd/>
            </a:ln>
          </p:spPr>
          <p:txBody>
            <a:bodyPr/>
            <a:lstStyle/>
            <a:p>
              <a:endParaRPr lang="en-GB"/>
            </a:p>
          </p:txBody>
        </p:sp>
        <p:sp>
          <p:nvSpPr>
            <p:cNvPr id="377367" name="Line 535"/>
            <p:cNvSpPr>
              <a:spLocks noChangeShapeType="1"/>
            </p:cNvSpPr>
            <p:nvPr/>
          </p:nvSpPr>
          <p:spPr bwMode="auto">
            <a:xfrm>
              <a:off x="3028" y="1534"/>
              <a:ext cx="12" cy="6"/>
            </a:xfrm>
            <a:prstGeom prst="line">
              <a:avLst/>
            </a:prstGeom>
            <a:noFill/>
            <a:ln w="28575">
              <a:solidFill>
                <a:srgbClr val="999933"/>
              </a:solidFill>
              <a:round/>
              <a:headEnd/>
              <a:tailEnd/>
            </a:ln>
          </p:spPr>
          <p:txBody>
            <a:bodyPr/>
            <a:lstStyle/>
            <a:p>
              <a:endParaRPr lang="en-GB"/>
            </a:p>
          </p:txBody>
        </p:sp>
        <p:sp>
          <p:nvSpPr>
            <p:cNvPr id="377368" name="Line 536"/>
            <p:cNvSpPr>
              <a:spLocks noChangeShapeType="1"/>
            </p:cNvSpPr>
            <p:nvPr/>
          </p:nvSpPr>
          <p:spPr bwMode="auto">
            <a:xfrm>
              <a:off x="3040" y="1540"/>
              <a:ext cx="6" cy="1"/>
            </a:xfrm>
            <a:prstGeom prst="line">
              <a:avLst/>
            </a:prstGeom>
            <a:noFill/>
            <a:ln w="28575">
              <a:solidFill>
                <a:srgbClr val="999933"/>
              </a:solidFill>
              <a:round/>
              <a:headEnd/>
              <a:tailEnd/>
            </a:ln>
          </p:spPr>
          <p:txBody>
            <a:bodyPr/>
            <a:lstStyle/>
            <a:p>
              <a:endParaRPr lang="en-GB"/>
            </a:p>
          </p:txBody>
        </p:sp>
        <p:sp>
          <p:nvSpPr>
            <p:cNvPr id="377369" name="Line 537"/>
            <p:cNvSpPr>
              <a:spLocks noChangeShapeType="1"/>
            </p:cNvSpPr>
            <p:nvPr/>
          </p:nvSpPr>
          <p:spPr bwMode="auto">
            <a:xfrm>
              <a:off x="3046" y="1540"/>
              <a:ext cx="12" cy="6"/>
            </a:xfrm>
            <a:prstGeom prst="line">
              <a:avLst/>
            </a:prstGeom>
            <a:noFill/>
            <a:ln w="28575">
              <a:solidFill>
                <a:srgbClr val="999933"/>
              </a:solidFill>
              <a:round/>
              <a:headEnd/>
              <a:tailEnd/>
            </a:ln>
          </p:spPr>
          <p:txBody>
            <a:bodyPr/>
            <a:lstStyle/>
            <a:p>
              <a:endParaRPr lang="en-GB"/>
            </a:p>
          </p:txBody>
        </p:sp>
        <p:sp>
          <p:nvSpPr>
            <p:cNvPr id="377370" name="Line 538"/>
            <p:cNvSpPr>
              <a:spLocks noChangeShapeType="1"/>
            </p:cNvSpPr>
            <p:nvPr/>
          </p:nvSpPr>
          <p:spPr bwMode="auto">
            <a:xfrm>
              <a:off x="3058" y="1546"/>
              <a:ext cx="12" cy="6"/>
            </a:xfrm>
            <a:prstGeom prst="line">
              <a:avLst/>
            </a:prstGeom>
            <a:noFill/>
            <a:ln w="28575">
              <a:solidFill>
                <a:srgbClr val="999933"/>
              </a:solidFill>
              <a:round/>
              <a:headEnd/>
              <a:tailEnd/>
            </a:ln>
          </p:spPr>
          <p:txBody>
            <a:bodyPr/>
            <a:lstStyle/>
            <a:p>
              <a:endParaRPr lang="en-GB"/>
            </a:p>
          </p:txBody>
        </p:sp>
        <p:sp>
          <p:nvSpPr>
            <p:cNvPr id="377371" name="Line 539"/>
            <p:cNvSpPr>
              <a:spLocks noChangeShapeType="1"/>
            </p:cNvSpPr>
            <p:nvPr/>
          </p:nvSpPr>
          <p:spPr bwMode="auto">
            <a:xfrm>
              <a:off x="3070" y="1552"/>
              <a:ext cx="7" cy="6"/>
            </a:xfrm>
            <a:prstGeom prst="line">
              <a:avLst/>
            </a:prstGeom>
            <a:noFill/>
            <a:ln w="28575">
              <a:solidFill>
                <a:srgbClr val="999933"/>
              </a:solidFill>
              <a:round/>
              <a:headEnd/>
              <a:tailEnd/>
            </a:ln>
          </p:spPr>
          <p:txBody>
            <a:bodyPr/>
            <a:lstStyle/>
            <a:p>
              <a:endParaRPr lang="en-GB"/>
            </a:p>
          </p:txBody>
        </p:sp>
        <p:sp>
          <p:nvSpPr>
            <p:cNvPr id="377372" name="Line 540"/>
            <p:cNvSpPr>
              <a:spLocks noChangeShapeType="1"/>
            </p:cNvSpPr>
            <p:nvPr/>
          </p:nvSpPr>
          <p:spPr bwMode="auto">
            <a:xfrm>
              <a:off x="3077" y="1558"/>
              <a:ext cx="12" cy="6"/>
            </a:xfrm>
            <a:prstGeom prst="line">
              <a:avLst/>
            </a:prstGeom>
            <a:noFill/>
            <a:ln w="28575">
              <a:solidFill>
                <a:srgbClr val="999933"/>
              </a:solidFill>
              <a:round/>
              <a:headEnd/>
              <a:tailEnd/>
            </a:ln>
          </p:spPr>
          <p:txBody>
            <a:bodyPr/>
            <a:lstStyle/>
            <a:p>
              <a:endParaRPr lang="en-GB"/>
            </a:p>
          </p:txBody>
        </p:sp>
        <p:sp>
          <p:nvSpPr>
            <p:cNvPr id="377373" name="Line 541"/>
            <p:cNvSpPr>
              <a:spLocks noChangeShapeType="1"/>
            </p:cNvSpPr>
            <p:nvPr/>
          </p:nvSpPr>
          <p:spPr bwMode="auto">
            <a:xfrm>
              <a:off x="3089" y="1564"/>
              <a:ext cx="12" cy="6"/>
            </a:xfrm>
            <a:prstGeom prst="line">
              <a:avLst/>
            </a:prstGeom>
            <a:noFill/>
            <a:ln w="28575">
              <a:solidFill>
                <a:srgbClr val="999933"/>
              </a:solidFill>
              <a:round/>
              <a:headEnd/>
              <a:tailEnd/>
            </a:ln>
          </p:spPr>
          <p:txBody>
            <a:bodyPr/>
            <a:lstStyle/>
            <a:p>
              <a:endParaRPr lang="en-GB"/>
            </a:p>
          </p:txBody>
        </p:sp>
        <p:sp>
          <p:nvSpPr>
            <p:cNvPr id="377374" name="Line 542"/>
            <p:cNvSpPr>
              <a:spLocks noChangeShapeType="1"/>
            </p:cNvSpPr>
            <p:nvPr/>
          </p:nvSpPr>
          <p:spPr bwMode="auto">
            <a:xfrm>
              <a:off x="3101" y="1570"/>
              <a:ext cx="6" cy="6"/>
            </a:xfrm>
            <a:prstGeom prst="line">
              <a:avLst/>
            </a:prstGeom>
            <a:noFill/>
            <a:ln w="28575">
              <a:solidFill>
                <a:srgbClr val="999933"/>
              </a:solidFill>
              <a:round/>
              <a:headEnd/>
              <a:tailEnd/>
            </a:ln>
          </p:spPr>
          <p:txBody>
            <a:bodyPr/>
            <a:lstStyle/>
            <a:p>
              <a:endParaRPr lang="en-GB"/>
            </a:p>
          </p:txBody>
        </p:sp>
        <p:sp>
          <p:nvSpPr>
            <p:cNvPr id="377375" name="Line 543"/>
            <p:cNvSpPr>
              <a:spLocks noChangeShapeType="1"/>
            </p:cNvSpPr>
            <p:nvPr/>
          </p:nvSpPr>
          <p:spPr bwMode="auto">
            <a:xfrm>
              <a:off x="3107" y="1576"/>
              <a:ext cx="12" cy="6"/>
            </a:xfrm>
            <a:prstGeom prst="line">
              <a:avLst/>
            </a:prstGeom>
            <a:noFill/>
            <a:ln w="28575">
              <a:solidFill>
                <a:srgbClr val="999933"/>
              </a:solidFill>
              <a:round/>
              <a:headEnd/>
              <a:tailEnd/>
            </a:ln>
          </p:spPr>
          <p:txBody>
            <a:bodyPr/>
            <a:lstStyle/>
            <a:p>
              <a:endParaRPr lang="en-GB"/>
            </a:p>
          </p:txBody>
        </p:sp>
        <p:sp>
          <p:nvSpPr>
            <p:cNvPr id="377376" name="Line 544"/>
            <p:cNvSpPr>
              <a:spLocks noChangeShapeType="1"/>
            </p:cNvSpPr>
            <p:nvPr/>
          </p:nvSpPr>
          <p:spPr bwMode="auto">
            <a:xfrm>
              <a:off x="3119" y="1582"/>
              <a:ext cx="12" cy="12"/>
            </a:xfrm>
            <a:prstGeom prst="line">
              <a:avLst/>
            </a:prstGeom>
            <a:noFill/>
            <a:ln w="28575">
              <a:solidFill>
                <a:srgbClr val="999933"/>
              </a:solidFill>
              <a:round/>
              <a:headEnd/>
              <a:tailEnd/>
            </a:ln>
          </p:spPr>
          <p:txBody>
            <a:bodyPr/>
            <a:lstStyle/>
            <a:p>
              <a:endParaRPr lang="en-GB"/>
            </a:p>
          </p:txBody>
        </p:sp>
        <p:sp>
          <p:nvSpPr>
            <p:cNvPr id="377377" name="Line 545"/>
            <p:cNvSpPr>
              <a:spLocks noChangeShapeType="1"/>
            </p:cNvSpPr>
            <p:nvPr/>
          </p:nvSpPr>
          <p:spPr bwMode="auto">
            <a:xfrm>
              <a:off x="3131" y="1594"/>
              <a:ext cx="6" cy="6"/>
            </a:xfrm>
            <a:prstGeom prst="line">
              <a:avLst/>
            </a:prstGeom>
            <a:noFill/>
            <a:ln w="28575">
              <a:solidFill>
                <a:srgbClr val="999933"/>
              </a:solidFill>
              <a:round/>
              <a:headEnd/>
              <a:tailEnd/>
            </a:ln>
          </p:spPr>
          <p:txBody>
            <a:bodyPr/>
            <a:lstStyle/>
            <a:p>
              <a:endParaRPr lang="en-GB"/>
            </a:p>
          </p:txBody>
        </p:sp>
        <p:sp>
          <p:nvSpPr>
            <p:cNvPr id="377378" name="Line 546"/>
            <p:cNvSpPr>
              <a:spLocks noChangeShapeType="1"/>
            </p:cNvSpPr>
            <p:nvPr/>
          </p:nvSpPr>
          <p:spPr bwMode="auto">
            <a:xfrm>
              <a:off x="3137" y="1600"/>
              <a:ext cx="12" cy="6"/>
            </a:xfrm>
            <a:prstGeom prst="line">
              <a:avLst/>
            </a:prstGeom>
            <a:noFill/>
            <a:ln w="28575">
              <a:solidFill>
                <a:srgbClr val="999933"/>
              </a:solidFill>
              <a:round/>
              <a:headEnd/>
              <a:tailEnd/>
            </a:ln>
          </p:spPr>
          <p:txBody>
            <a:bodyPr/>
            <a:lstStyle/>
            <a:p>
              <a:endParaRPr lang="en-GB"/>
            </a:p>
          </p:txBody>
        </p:sp>
        <p:sp>
          <p:nvSpPr>
            <p:cNvPr id="377379" name="Line 547"/>
            <p:cNvSpPr>
              <a:spLocks noChangeShapeType="1"/>
            </p:cNvSpPr>
            <p:nvPr/>
          </p:nvSpPr>
          <p:spPr bwMode="auto">
            <a:xfrm>
              <a:off x="3149" y="1606"/>
              <a:ext cx="13" cy="6"/>
            </a:xfrm>
            <a:prstGeom prst="line">
              <a:avLst/>
            </a:prstGeom>
            <a:noFill/>
            <a:ln w="28575">
              <a:solidFill>
                <a:srgbClr val="999933"/>
              </a:solidFill>
              <a:round/>
              <a:headEnd/>
              <a:tailEnd/>
            </a:ln>
          </p:spPr>
          <p:txBody>
            <a:bodyPr/>
            <a:lstStyle/>
            <a:p>
              <a:endParaRPr lang="en-GB"/>
            </a:p>
          </p:txBody>
        </p:sp>
        <p:sp>
          <p:nvSpPr>
            <p:cNvPr id="377380" name="Line 548"/>
            <p:cNvSpPr>
              <a:spLocks noChangeShapeType="1"/>
            </p:cNvSpPr>
            <p:nvPr/>
          </p:nvSpPr>
          <p:spPr bwMode="auto">
            <a:xfrm>
              <a:off x="3162" y="1612"/>
              <a:ext cx="6" cy="12"/>
            </a:xfrm>
            <a:prstGeom prst="line">
              <a:avLst/>
            </a:prstGeom>
            <a:noFill/>
            <a:ln w="28575">
              <a:solidFill>
                <a:srgbClr val="999933"/>
              </a:solidFill>
              <a:round/>
              <a:headEnd/>
              <a:tailEnd/>
            </a:ln>
          </p:spPr>
          <p:txBody>
            <a:bodyPr/>
            <a:lstStyle/>
            <a:p>
              <a:endParaRPr lang="en-GB"/>
            </a:p>
          </p:txBody>
        </p:sp>
        <p:sp>
          <p:nvSpPr>
            <p:cNvPr id="377381" name="Line 549"/>
            <p:cNvSpPr>
              <a:spLocks noChangeShapeType="1"/>
            </p:cNvSpPr>
            <p:nvPr/>
          </p:nvSpPr>
          <p:spPr bwMode="auto">
            <a:xfrm>
              <a:off x="3168" y="1624"/>
              <a:ext cx="12" cy="6"/>
            </a:xfrm>
            <a:prstGeom prst="line">
              <a:avLst/>
            </a:prstGeom>
            <a:noFill/>
            <a:ln w="28575">
              <a:solidFill>
                <a:srgbClr val="999933"/>
              </a:solidFill>
              <a:round/>
              <a:headEnd/>
              <a:tailEnd/>
            </a:ln>
          </p:spPr>
          <p:txBody>
            <a:bodyPr/>
            <a:lstStyle/>
            <a:p>
              <a:endParaRPr lang="en-GB"/>
            </a:p>
          </p:txBody>
        </p:sp>
        <p:sp>
          <p:nvSpPr>
            <p:cNvPr id="377382" name="Line 550"/>
            <p:cNvSpPr>
              <a:spLocks noChangeShapeType="1"/>
            </p:cNvSpPr>
            <p:nvPr/>
          </p:nvSpPr>
          <p:spPr bwMode="auto">
            <a:xfrm>
              <a:off x="3180" y="1630"/>
              <a:ext cx="12" cy="12"/>
            </a:xfrm>
            <a:prstGeom prst="line">
              <a:avLst/>
            </a:prstGeom>
            <a:noFill/>
            <a:ln w="28575">
              <a:solidFill>
                <a:srgbClr val="999933"/>
              </a:solidFill>
              <a:round/>
              <a:headEnd/>
              <a:tailEnd/>
            </a:ln>
          </p:spPr>
          <p:txBody>
            <a:bodyPr/>
            <a:lstStyle/>
            <a:p>
              <a:endParaRPr lang="en-GB"/>
            </a:p>
          </p:txBody>
        </p:sp>
        <p:sp>
          <p:nvSpPr>
            <p:cNvPr id="377383" name="Line 551"/>
            <p:cNvSpPr>
              <a:spLocks noChangeShapeType="1"/>
            </p:cNvSpPr>
            <p:nvPr/>
          </p:nvSpPr>
          <p:spPr bwMode="auto">
            <a:xfrm>
              <a:off x="3192" y="1642"/>
              <a:ext cx="6" cy="6"/>
            </a:xfrm>
            <a:prstGeom prst="line">
              <a:avLst/>
            </a:prstGeom>
            <a:noFill/>
            <a:ln w="28575">
              <a:solidFill>
                <a:srgbClr val="999933"/>
              </a:solidFill>
              <a:round/>
              <a:headEnd/>
              <a:tailEnd/>
            </a:ln>
          </p:spPr>
          <p:txBody>
            <a:bodyPr/>
            <a:lstStyle/>
            <a:p>
              <a:endParaRPr lang="en-GB"/>
            </a:p>
          </p:txBody>
        </p:sp>
        <p:sp>
          <p:nvSpPr>
            <p:cNvPr id="377384" name="Line 552"/>
            <p:cNvSpPr>
              <a:spLocks noChangeShapeType="1"/>
            </p:cNvSpPr>
            <p:nvPr/>
          </p:nvSpPr>
          <p:spPr bwMode="auto">
            <a:xfrm>
              <a:off x="3198" y="1648"/>
              <a:ext cx="12" cy="6"/>
            </a:xfrm>
            <a:prstGeom prst="line">
              <a:avLst/>
            </a:prstGeom>
            <a:noFill/>
            <a:ln w="28575">
              <a:solidFill>
                <a:srgbClr val="999933"/>
              </a:solidFill>
              <a:round/>
              <a:headEnd/>
              <a:tailEnd/>
            </a:ln>
          </p:spPr>
          <p:txBody>
            <a:bodyPr/>
            <a:lstStyle/>
            <a:p>
              <a:endParaRPr lang="en-GB"/>
            </a:p>
          </p:txBody>
        </p:sp>
        <p:sp>
          <p:nvSpPr>
            <p:cNvPr id="377385" name="Line 553"/>
            <p:cNvSpPr>
              <a:spLocks noChangeShapeType="1"/>
            </p:cNvSpPr>
            <p:nvPr/>
          </p:nvSpPr>
          <p:spPr bwMode="auto">
            <a:xfrm>
              <a:off x="3210" y="1654"/>
              <a:ext cx="12" cy="12"/>
            </a:xfrm>
            <a:prstGeom prst="line">
              <a:avLst/>
            </a:prstGeom>
            <a:noFill/>
            <a:ln w="28575">
              <a:solidFill>
                <a:srgbClr val="999933"/>
              </a:solidFill>
              <a:round/>
              <a:headEnd/>
              <a:tailEnd/>
            </a:ln>
          </p:spPr>
          <p:txBody>
            <a:bodyPr/>
            <a:lstStyle/>
            <a:p>
              <a:endParaRPr lang="en-GB"/>
            </a:p>
          </p:txBody>
        </p:sp>
        <p:sp>
          <p:nvSpPr>
            <p:cNvPr id="377386" name="Line 554"/>
            <p:cNvSpPr>
              <a:spLocks noChangeShapeType="1"/>
            </p:cNvSpPr>
            <p:nvPr/>
          </p:nvSpPr>
          <p:spPr bwMode="auto">
            <a:xfrm>
              <a:off x="3222" y="1666"/>
              <a:ext cx="6" cy="6"/>
            </a:xfrm>
            <a:prstGeom prst="line">
              <a:avLst/>
            </a:prstGeom>
            <a:noFill/>
            <a:ln w="28575">
              <a:solidFill>
                <a:srgbClr val="999933"/>
              </a:solidFill>
              <a:round/>
              <a:headEnd/>
              <a:tailEnd/>
            </a:ln>
          </p:spPr>
          <p:txBody>
            <a:bodyPr/>
            <a:lstStyle/>
            <a:p>
              <a:endParaRPr lang="en-GB"/>
            </a:p>
          </p:txBody>
        </p:sp>
        <p:sp>
          <p:nvSpPr>
            <p:cNvPr id="377387" name="Line 555"/>
            <p:cNvSpPr>
              <a:spLocks noChangeShapeType="1"/>
            </p:cNvSpPr>
            <p:nvPr/>
          </p:nvSpPr>
          <p:spPr bwMode="auto">
            <a:xfrm>
              <a:off x="3228" y="1672"/>
              <a:ext cx="12" cy="12"/>
            </a:xfrm>
            <a:prstGeom prst="line">
              <a:avLst/>
            </a:prstGeom>
            <a:noFill/>
            <a:ln w="28575">
              <a:solidFill>
                <a:srgbClr val="999933"/>
              </a:solidFill>
              <a:round/>
              <a:headEnd/>
              <a:tailEnd/>
            </a:ln>
          </p:spPr>
          <p:txBody>
            <a:bodyPr/>
            <a:lstStyle/>
            <a:p>
              <a:endParaRPr lang="en-GB"/>
            </a:p>
          </p:txBody>
        </p:sp>
        <p:sp>
          <p:nvSpPr>
            <p:cNvPr id="377388" name="Line 556"/>
            <p:cNvSpPr>
              <a:spLocks noChangeShapeType="1"/>
            </p:cNvSpPr>
            <p:nvPr/>
          </p:nvSpPr>
          <p:spPr bwMode="auto">
            <a:xfrm>
              <a:off x="3240" y="1684"/>
              <a:ext cx="13" cy="6"/>
            </a:xfrm>
            <a:prstGeom prst="line">
              <a:avLst/>
            </a:prstGeom>
            <a:noFill/>
            <a:ln w="28575">
              <a:solidFill>
                <a:srgbClr val="999933"/>
              </a:solidFill>
              <a:round/>
              <a:headEnd/>
              <a:tailEnd/>
            </a:ln>
          </p:spPr>
          <p:txBody>
            <a:bodyPr/>
            <a:lstStyle/>
            <a:p>
              <a:endParaRPr lang="en-GB"/>
            </a:p>
          </p:txBody>
        </p:sp>
        <p:sp>
          <p:nvSpPr>
            <p:cNvPr id="377389" name="Line 557"/>
            <p:cNvSpPr>
              <a:spLocks noChangeShapeType="1"/>
            </p:cNvSpPr>
            <p:nvPr/>
          </p:nvSpPr>
          <p:spPr bwMode="auto">
            <a:xfrm>
              <a:off x="3253" y="1690"/>
              <a:ext cx="6" cy="12"/>
            </a:xfrm>
            <a:prstGeom prst="line">
              <a:avLst/>
            </a:prstGeom>
            <a:noFill/>
            <a:ln w="28575">
              <a:solidFill>
                <a:srgbClr val="999933"/>
              </a:solidFill>
              <a:round/>
              <a:headEnd/>
              <a:tailEnd/>
            </a:ln>
          </p:spPr>
          <p:txBody>
            <a:bodyPr/>
            <a:lstStyle/>
            <a:p>
              <a:endParaRPr lang="en-GB"/>
            </a:p>
          </p:txBody>
        </p:sp>
        <p:sp>
          <p:nvSpPr>
            <p:cNvPr id="377390" name="Line 558"/>
            <p:cNvSpPr>
              <a:spLocks noChangeShapeType="1"/>
            </p:cNvSpPr>
            <p:nvPr/>
          </p:nvSpPr>
          <p:spPr bwMode="auto">
            <a:xfrm>
              <a:off x="3259" y="1702"/>
              <a:ext cx="12" cy="6"/>
            </a:xfrm>
            <a:prstGeom prst="line">
              <a:avLst/>
            </a:prstGeom>
            <a:noFill/>
            <a:ln w="28575">
              <a:solidFill>
                <a:srgbClr val="999933"/>
              </a:solidFill>
              <a:round/>
              <a:headEnd/>
              <a:tailEnd/>
            </a:ln>
          </p:spPr>
          <p:txBody>
            <a:bodyPr/>
            <a:lstStyle/>
            <a:p>
              <a:endParaRPr lang="en-GB"/>
            </a:p>
          </p:txBody>
        </p:sp>
        <p:sp>
          <p:nvSpPr>
            <p:cNvPr id="377391" name="Line 559"/>
            <p:cNvSpPr>
              <a:spLocks noChangeShapeType="1"/>
            </p:cNvSpPr>
            <p:nvPr/>
          </p:nvSpPr>
          <p:spPr bwMode="auto">
            <a:xfrm>
              <a:off x="3271" y="1708"/>
              <a:ext cx="12" cy="12"/>
            </a:xfrm>
            <a:prstGeom prst="line">
              <a:avLst/>
            </a:prstGeom>
            <a:noFill/>
            <a:ln w="28575">
              <a:solidFill>
                <a:srgbClr val="999933"/>
              </a:solidFill>
              <a:round/>
              <a:headEnd/>
              <a:tailEnd/>
            </a:ln>
          </p:spPr>
          <p:txBody>
            <a:bodyPr/>
            <a:lstStyle/>
            <a:p>
              <a:endParaRPr lang="en-GB"/>
            </a:p>
          </p:txBody>
        </p:sp>
        <p:sp>
          <p:nvSpPr>
            <p:cNvPr id="377392" name="Line 560"/>
            <p:cNvSpPr>
              <a:spLocks noChangeShapeType="1"/>
            </p:cNvSpPr>
            <p:nvPr/>
          </p:nvSpPr>
          <p:spPr bwMode="auto">
            <a:xfrm>
              <a:off x="3283" y="1720"/>
              <a:ext cx="6" cy="6"/>
            </a:xfrm>
            <a:prstGeom prst="line">
              <a:avLst/>
            </a:prstGeom>
            <a:noFill/>
            <a:ln w="28575">
              <a:solidFill>
                <a:srgbClr val="999933"/>
              </a:solidFill>
              <a:round/>
              <a:headEnd/>
              <a:tailEnd/>
            </a:ln>
          </p:spPr>
          <p:txBody>
            <a:bodyPr/>
            <a:lstStyle/>
            <a:p>
              <a:endParaRPr lang="en-GB"/>
            </a:p>
          </p:txBody>
        </p:sp>
        <p:sp>
          <p:nvSpPr>
            <p:cNvPr id="377393" name="Line 561"/>
            <p:cNvSpPr>
              <a:spLocks noChangeShapeType="1"/>
            </p:cNvSpPr>
            <p:nvPr/>
          </p:nvSpPr>
          <p:spPr bwMode="auto">
            <a:xfrm>
              <a:off x="3289" y="1726"/>
              <a:ext cx="12" cy="12"/>
            </a:xfrm>
            <a:prstGeom prst="line">
              <a:avLst/>
            </a:prstGeom>
            <a:noFill/>
            <a:ln w="28575">
              <a:solidFill>
                <a:srgbClr val="999933"/>
              </a:solidFill>
              <a:round/>
              <a:headEnd/>
              <a:tailEnd/>
            </a:ln>
          </p:spPr>
          <p:txBody>
            <a:bodyPr/>
            <a:lstStyle/>
            <a:p>
              <a:endParaRPr lang="en-GB"/>
            </a:p>
          </p:txBody>
        </p:sp>
        <p:sp>
          <p:nvSpPr>
            <p:cNvPr id="377394" name="Line 562"/>
            <p:cNvSpPr>
              <a:spLocks noChangeShapeType="1"/>
            </p:cNvSpPr>
            <p:nvPr/>
          </p:nvSpPr>
          <p:spPr bwMode="auto">
            <a:xfrm>
              <a:off x="3301" y="1738"/>
              <a:ext cx="12" cy="6"/>
            </a:xfrm>
            <a:prstGeom prst="line">
              <a:avLst/>
            </a:prstGeom>
            <a:noFill/>
            <a:ln w="28575">
              <a:solidFill>
                <a:srgbClr val="999933"/>
              </a:solidFill>
              <a:round/>
              <a:headEnd/>
              <a:tailEnd/>
            </a:ln>
          </p:spPr>
          <p:txBody>
            <a:bodyPr/>
            <a:lstStyle/>
            <a:p>
              <a:endParaRPr lang="en-GB"/>
            </a:p>
          </p:txBody>
        </p:sp>
        <p:sp>
          <p:nvSpPr>
            <p:cNvPr id="377395" name="Line 563"/>
            <p:cNvSpPr>
              <a:spLocks noChangeShapeType="1"/>
            </p:cNvSpPr>
            <p:nvPr/>
          </p:nvSpPr>
          <p:spPr bwMode="auto">
            <a:xfrm>
              <a:off x="3313" y="1744"/>
              <a:ext cx="6" cy="6"/>
            </a:xfrm>
            <a:prstGeom prst="line">
              <a:avLst/>
            </a:prstGeom>
            <a:noFill/>
            <a:ln w="28575">
              <a:solidFill>
                <a:srgbClr val="999933"/>
              </a:solidFill>
              <a:round/>
              <a:headEnd/>
              <a:tailEnd/>
            </a:ln>
          </p:spPr>
          <p:txBody>
            <a:bodyPr/>
            <a:lstStyle/>
            <a:p>
              <a:endParaRPr lang="en-GB"/>
            </a:p>
          </p:txBody>
        </p:sp>
        <p:sp>
          <p:nvSpPr>
            <p:cNvPr id="377396" name="Line 564"/>
            <p:cNvSpPr>
              <a:spLocks noChangeShapeType="1"/>
            </p:cNvSpPr>
            <p:nvPr/>
          </p:nvSpPr>
          <p:spPr bwMode="auto">
            <a:xfrm>
              <a:off x="3319" y="1750"/>
              <a:ext cx="13" cy="12"/>
            </a:xfrm>
            <a:prstGeom prst="line">
              <a:avLst/>
            </a:prstGeom>
            <a:noFill/>
            <a:ln w="28575">
              <a:solidFill>
                <a:srgbClr val="999933"/>
              </a:solidFill>
              <a:round/>
              <a:headEnd/>
              <a:tailEnd/>
            </a:ln>
          </p:spPr>
          <p:txBody>
            <a:bodyPr/>
            <a:lstStyle/>
            <a:p>
              <a:endParaRPr lang="en-GB"/>
            </a:p>
          </p:txBody>
        </p:sp>
        <p:sp>
          <p:nvSpPr>
            <p:cNvPr id="377397" name="Line 565"/>
            <p:cNvSpPr>
              <a:spLocks noChangeShapeType="1"/>
            </p:cNvSpPr>
            <p:nvPr/>
          </p:nvSpPr>
          <p:spPr bwMode="auto">
            <a:xfrm>
              <a:off x="3332" y="1762"/>
              <a:ext cx="12" cy="6"/>
            </a:xfrm>
            <a:prstGeom prst="line">
              <a:avLst/>
            </a:prstGeom>
            <a:noFill/>
            <a:ln w="28575">
              <a:solidFill>
                <a:srgbClr val="999933"/>
              </a:solidFill>
              <a:round/>
              <a:headEnd/>
              <a:tailEnd/>
            </a:ln>
          </p:spPr>
          <p:txBody>
            <a:bodyPr/>
            <a:lstStyle/>
            <a:p>
              <a:endParaRPr lang="en-GB"/>
            </a:p>
          </p:txBody>
        </p:sp>
        <p:sp>
          <p:nvSpPr>
            <p:cNvPr id="377398" name="Line 566"/>
            <p:cNvSpPr>
              <a:spLocks noChangeShapeType="1"/>
            </p:cNvSpPr>
            <p:nvPr/>
          </p:nvSpPr>
          <p:spPr bwMode="auto">
            <a:xfrm>
              <a:off x="3344" y="1768"/>
              <a:ext cx="6" cy="12"/>
            </a:xfrm>
            <a:prstGeom prst="line">
              <a:avLst/>
            </a:prstGeom>
            <a:noFill/>
            <a:ln w="28575">
              <a:solidFill>
                <a:srgbClr val="999933"/>
              </a:solidFill>
              <a:round/>
              <a:headEnd/>
              <a:tailEnd/>
            </a:ln>
          </p:spPr>
          <p:txBody>
            <a:bodyPr/>
            <a:lstStyle/>
            <a:p>
              <a:endParaRPr lang="en-GB"/>
            </a:p>
          </p:txBody>
        </p:sp>
        <p:sp>
          <p:nvSpPr>
            <p:cNvPr id="377399" name="Line 567"/>
            <p:cNvSpPr>
              <a:spLocks noChangeShapeType="1"/>
            </p:cNvSpPr>
            <p:nvPr/>
          </p:nvSpPr>
          <p:spPr bwMode="auto">
            <a:xfrm>
              <a:off x="3350" y="1780"/>
              <a:ext cx="12" cy="6"/>
            </a:xfrm>
            <a:prstGeom prst="line">
              <a:avLst/>
            </a:prstGeom>
            <a:noFill/>
            <a:ln w="28575">
              <a:solidFill>
                <a:srgbClr val="999933"/>
              </a:solidFill>
              <a:round/>
              <a:headEnd/>
              <a:tailEnd/>
            </a:ln>
          </p:spPr>
          <p:txBody>
            <a:bodyPr/>
            <a:lstStyle/>
            <a:p>
              <a:endParaRPr lang="en-GB"/>
            </a:p>
          </p:txBody>
        </p:sp>
        <p:sp>
          <p:nvSpPr>
            <p:cNvPr id="377400" name="Line 568"/>
            <p:cNvSpPr>
              <a:spLocks noChangeShapeType="1"/>
            </p:cNvSpPr>
            <p:nvPr/>
          </p:nvSpPr>
          <p:spPr bwMode="auto">
            <a:xfrm>
              <a:off x="3362" y="1786"/>
              <a:ext cx="12" cy="6"/>
            </a:xfrm>
            <a:prstGeom prst="line">
              <a:avLst/>
            </a:prstGeom>
            <a:noFill/>
            <a:ln w="28575">
              <a:solidFill>
                <a:srgbClr val="999933"/>
              </a:solidFill>
              <a:round/>
              <a:headEnd/>
              <a:tailEnd/>
            </a:ln>
          </p:spPr>
          <p:txBody>
            <a:bodyPr/>
            <a:lstStyle/>
            <a:p>
              <a:endParaRPr lang="en-GB"/>
            </a:p>
          </p:txBody>
        </p:sp>
        <p:sp>
          <p:nvSpPr>
            <p:cNvPr id="377401" name="Line 569"/>
            <p:cNvSpPr>
              <a:spLocks noChangeShapeType="1"/>
            </p:cNvSpPr>
            <p:nvPr/>
          </p:nvSpPr>
          <p:spPr bwMode="auto">
            <a:xfrm>
              <a:off x="3374" y="1792"/>
              <a:ext cx="12" cy="12"/>
            </a:xfrm>
            <a:prstGeom prst="line">
              <a:avLst/>
            </a:prstGeom>
            <a:noFill/>
            <a:ln w="28575">
              <a:solidFill>
                <a:srgbClr val="999933"/>
              </a:solidFill>
              <a:round/>
              <a:headEnd/>
              <a:tailEnd/>
            </a:ln>
          </p:spPr>
          <p:txBody>
            <a:bodyPr/>
            <a:lstStyle/>
            <a:p>
              <a:endParaRPr lang="en-GB"/>
            </a:p>
          </p:txBody>
        </p:sp>
        <p:sp>
          <p:nvSpPr>
            <p:cNvPr id="377402" name="Line 570"/>
            <p:cNvSpPr>
              <a:spLocks noChangeShapeType="1"/>
            </p:cNvSpPr>
            <p:nvPr/>
          </p:nvSpPr>
          <p:spPr bwMode="auto">
            <a:xfrm>
              <a:off x="3386" y="1804"/>
              <a:ext cx="6" cy="6"/>
            </a:xfrm>
            <a:prstGeom prst="line">
              <a:avLst/>
            </a:prstGeom>
            <a:noFill/>
            <a:ln w="28575">
              <a:solidFill>
                <a:srgbClr val="999933"/>
              </a:solidFill>
              <a:round/>
              <a:headEnd/>
              <a:tailEnd/>
            </a:ln>
          </p:spPr>
          <p:txBody>
            <a:bodyPr/>
            <a:lstStyle/>
            <a:p>
              <a:endParaRPr lang="en-GB"/>
            </a:p>
          </p:txBody>
        </p:sp>
        <p:sp>
          <p:nvSpPr>
            <p:cNvPr id="377403" name="Line 571"/>
            <p:cNvSpPr>
              <a:spLocks noChangeShapeType="1"/>
            </p:cNvSpPr>
            <p:nvPr/>
          </p:nvSpPr>
          <p:spPr bwMode="auto">
            <a:xfrm>
              <a:off x="3392" y="1810"/>
              <a:ext cx="12" cy="6"/>
            </a:xfrm>
            <a:prstGeom prst="line">
              <a:avLst/>
            </a:prstGeom>
            <a:noFill/>
            <a:ln w="28575">
              <a:solidFill>
                <a:srgbClr val="999933"/>
              </a:solidFill>
              <a:round/>
              <a:headEnd/>
              <a:tailEnd/>
            </a:ln>
          </p:spPr>
          <p:txBody>
            <a:bodyPr/>
            <a:lstStyle/>
            <a:p>
              <a:endParaRPr lang="en-GB"/>
            </a:p>
          </p:txBody>
        </p:sp>
        <p:sp>
          <p:nvSpPr>
            <p:cNvPr id="377404" name="Line 572"/>
            <p:cNvSpPr>
              <a:spLocks noChangeShapeType="1"/>
            </p:cNvSpPr>
            <p:nvPr/>
          </p:nvSpPr>
          <p:spPr bwMode="auto">
            <a:xfrm>
              <a:off x="3404" y="1816"/>
              <a:ext cx="13" cy="5"/>
            </a:xfrm>
            <a:prstGeom prst="line">
              <a:avLst/>
            </a:prstGeom>
            <a:noFill/>
            <a:ln w="28575">
              <a:solidFill>
                <a:srgbClr val="999933"/>
              </a:solidFill>
              <a:round/>
              <a:headEnd/>
              <a:tailEnd/>
            </a:ln>
          </p:spPr>
          <p:txBody>
            <a:bodyPr/>
            <a:lstStyle/>
            <a:p>
              <a:endParaRPr lang="en-GB"/>
            </a:p>
          </p:txBody>
        </p:sp>
        <p:sp>
          <p:nvSpPr>
            <p:cNvPr id="377405" name="Line 573"/>
            <p:cNvSpPr>
              <a:spLocks noChangeShapeType="1"/>
            </p:cNvSpPr>
            <p:nvPr/>
          </p:nvSpPr>
          <p:spPr bwMode="auto">
            <a:xfrm>
              <a:off x="3417" y="1821"/>
              <a:ext cx="6" cy="12"/>
            </a:xfrm>
            <a:prstGeom prst="line">
              <a:avLst/>
            </a:prstGeom>
            <a:noFill/>
            <a:ln w="28575">
              <a:solidFill>
                <a:srgbClr val="999933"/>
              </a:solidFill>
              <a:round/>
              <a:headEnd/>
              <a:tailEnd/>
            </a:ln>
          </p:spPr>
          <p:txBody>
            <a:bodyPr/>
            <a:lstStyle/>
            <a:p>
              <a:endParaRPr lang="en-GB"/>
            </a:p>
          </p:txBody>
        </p:sp>
        <p:sp>
          <p:nvSpPr>
            <p:cNvPr id="377406" name="Line 574"/>
            <p:cNvSpPr>
              <a:spLocks noChangeShapeType="1"/>
            </p:cNvSpPr>
            <p:nvPr/>
          </p:nvSpPr>
          <p:spPr bwMode="auto">
            <a:xfrm>
              <a:off x="3423" y="1833"/>
              <a:ext cx="12" cy="6"/>
            </a:xfrm>
            <a:prstGeom prst="line">
              <a:avLst/>
            </a:prstGeom>
            <a:noFill/>
            <a:ln w="28575">
              <a:solidFill>
                <a:srgbClr val="999933"/>
              </a:solidFill>
              <a:round/>
              <a:headEnd/>
              <a:tailEnd/>
            </a:ln>
          </p:spPr>
          <p:txBody>
            <a:bodyPr/>
            <a:lstStyle/>
            <a:p>
              <a:endParaRPr lang="en-GB"/>
            </a:p>
          </p:txBody>
        </p:sp>
        <p:sp>
          <p:nvSpPr>
            <p:cNvPr id="377407" name="Line 575"/>
            <p:cNvSpPr>
              <a:spLocks noChangeShapeType="1"/>
            </p:cNvSpPr>
            <p:nvPr/>
          </p:nvSpPr>
          <p:spPr bwMode="auto">
            <a:xfrm>
              <a:off x="3435" y="1839"/>
              <a:ext cx="12" cy="6"/>
            </a:xfrm>
            <a:prstGeom prst="line">
              <a:avLst/>
            </a:prstGeom>
            <a:noFill/>
            <a:ln w="28575">
              <a:solidFill>
                <a:srgbClr val="999933"/>
              </a:solidFill>
              <a:round/>
              <a:headEnd/>
              <a:tailEnd/>
            </a:ln>
          </p:spPr>
          <p:txBody>
            <a:bodyPr/>
            <a:lstStyle/>
            <a:p>
              <a:endParaRPr lang="en-GB"/>
            </a:p>
          </p:txBody>
        </p:sp>
        <p:sp>
          <p:nvSpPr>
            <p:cNvPr id="377408" name="Line 576"/>
            <p:cNvSpPr>
              <a:spLocks noChangeShapeType="1"/>
            </p:cNvSpPr>
            <p:nvPr/>
          </p:nvSpPr>
          <p:spPr bwMode="auto">
            <a:xfrm>
              <a:off x="3447" y="1845"/>
              <a:ext cx="6" cy="6"/>
            </a:xfrm>
            <a:prstGeom prst="line">
              <a:avLst/>
            </a:prstGeom>
            <a:noFill/>
            <a:ln w="28575">
              <a:solidFill>
                <a:srgbClr val="999933"/>
              </a:solidFill>
              <a:round/>
              <a:headEnd/>
              <a:tailEnd/>
            </a:ln>
          </p:spPr>
          <p:txBody>
            <a:bodyPr/>
            <a:lstStyle/>
            <a:p>
              <a:endParaRPr lang="en-GB"/>
            </a:p>
          </p:txBody>
        </p:sp>
        <p:sp>
          <p:nvSpPr>
            <p:cNvPr id="377409" name="Line 577"/>
            <p:cNvSpPr>
              <a:spLocks noChangeShapeType="1"/>
            </p:cNvSpPr>
            <p:nvPr/>
          </p:nvSpPr>
          <p:spPr bwMode="auto">
            <a:xfrm>
              <a:off x="3453" y="1851"/>
              <a:ext cx="12" cy="12"/>
            </a:xfrm>
            <a:prstGeom prst="line">
              <a:avLst/>
            </a:prstGeom>
            <a:noFill/>
            <a:ln w="28575">
              <a:solidFill>
                <a:srgbClr val="999933"/>
              </a:solidFill>
              <a:round/>
              <a:headEnd/>
              <a:tailEnd/>
            </a:ln>
          </p:spPr>
          <p:txBody>
            <a:bodyPr/>
            <a:lstStyle/>
            <a:p>
              <a:endParaRPr lang="en-GB"/>
            </a:p>
          </p:txBody>
        </p:sp>
        <p:sp>
          <p:nvSpPr>
            <p:cNvPr id="377410" name="Line 578"/>
            <p:cNvSpPr>
              <a:spLocks noChangeShapeType="1"/>
            </p:cNvSpPr>
            <p:nvPr/>
          </p:nvSpPr>
          <p:spPr bwMode="auto">
            <a:xfrm>
              <a:off x="3465" y="1863"/>
              <a:ext cx="12" cy="6"/>
            </a:xfrm>
            <a:prstGeom prst="line">
              <a:avLst/>
            </a:prstGeom>
            <a:noFill/>
            <a:ln w="28575">
              <a:solidFill>
                <a:srgbClr val="999933"/>
              </a:solidFill>
              <a:round/>
              <a:headEnd/>
              <a:tailEnd/>
            </a:ln>
          </p:spPr>
          <p:txBody>
            <a:bodyPr/>
            <a:lstStyle/>
            <a:p>
              <a:endParaRPr lang="en-GB"/>
            </a:p>
          </p:txBody>
        </p:sp>
        <p:sp>
          <p:nvSpPr>
            <p:cNvPr id="377411" name="Line 579"/>
            <p:cNvSpPr>
              <a:spLocks noChangeShapeType="1"/>
            </p:cNvSpPr>
            <p:nvPr/>
          </p:nvSpPr>
          <p:spPr bwMode="auto">
            <a:xfrm>
              <a:off x="3477" y="1869"/>
              <a:ext cx="6" cy="6"/>
            </a:xfrm>
            <a:prstGeom prst="line">
              <a:avLst/>
            </a:prstGeom>
            <a:noFill/>
            <a:ln w="28575">
              <a:solidFill>
                <a:srgbClr val="999933"/>
              </a:solidFill>
              <a:round/>
              <a:headEnd/>
              <a:tailEnd/>
            </a:ln>
          </p:spPr>
          <p:txBody>
            <a:bodyPr/>
            <a:lstStyle/>
            <a:p>
              <a:endParaRPr lang="en-GB"/>
            </a:p>
          </p:txBody>
        </p:sp>
        <p:sp>
          <p:nvSpPr>
            <p:cNvPr id="377412" name="Line 580"/>
            <p:cNvSpPr>
              <a:spLocks noChangeShapeType="1"/>
            </p:cNvSpPr>
            <p:nvPr/>
          </p:nvSpPr>
          <p:spPr bwMode="auto">
            <a:xfrm>
              <a:off x="3483" y="1875"/>
              <a:ext cx="13" cy="6"/>
            </a:xfrm>
            <a:prstGeom prst="line">
              <a:avLst/>
            </a:prstGeom>
            <a:noFill/>
            <a:ln w="28575">
              <a:solidFill>
                <a:srgbClr val="999933"/>
              </a:solidFill>
              <a:round/>
              <a:headEnd/>
              <a:tailEnd/>
            </a:ln>
          </p:spPr>
          <p:txBody>
            <a:bodyPr/>
            <a:lstStyle/>
            <a:p>
              <a:endParaRPr lang="en-GB"/>
            </a:p>
          </p:txBody>
        </p:sp>
        <p:sp>
          <p:nvSpPr>
            <p:cNvPr id="377413" name="Line 581"/>
            <p:cNvSpPr>
              <a:spLocks noChangeShapeType="1"/>
            </p:cNvSpPr>
            <p:nvPr/>
          </p:nvSpPr>
          <p:spPr bwMode="auto">
            <a:xfrm>
              <a:off x="3496" y="1881"/>
              <a:ext cx="12" cy="6"/>
            </a:xfrm>
            <a:prstGeom prst="line">
              <a:avLst/>
            </a:prstGeom>
            <a:noFill/>
            <a:ln w="28575">
              <a:solidFill>
                <a:srgbClr val="999933"/>
              </a:solidFill>
              <a:round/>
              <a:headEnd/>
              <a:tailEnd/>
            </a:ln>
          </p:spPr>
          <p:txBody>
            <a:bodyPr/>
            <a:lstStyle/>
            <a:p>
              <a:endParaRPr lang="en-GB"/>
            </a:p>
          </p:txBody>
        </p:sp>
        <p:sp>
          <p:nvSpPr>
            <p:cNvPr id="377414" name="Line 582"/>
            <p:cNvSpPr>
              <a:spLocks noChangeShapeType="1"/>
            </p:cNvSpPr>
            <p:nvPr/>
          </p:nvSpPr>
          <p:spPr bwMode="auto">
            <a:xfrm>
              <a:off x="3508" y="1887"/>
              <a:ext cx="6" cy="6"/>
            </a:xfrm>
            <a:prstGeom prst="line">
              <a:avLst/>
            </a:prstGeom>
            <a:noFill/>
            <a:ln w="28575">
              <a:solidFill>
                <a:srgbClr val="999933"/>
              </a:solidFill>
              <a:round/>
              <a:headEnd/>
              <a:tailEnd/>
            </a:ln>
          </p:spPr>
          <p:txBody>
            <a:bodyPr/>
            <a:lstStyle/>
            <a:p>
              <a:endParaRPr lang="en-GB"/>
            </a:p>
          </p:txBody>
        </p:sp>
        <p:sp>
          <p:nvSpPr>
            <p:cNvPr id="377415" name="Line 583"/>
            <p:cNvSpPr>
              <a:spLocks noChangeShapeType="1"/>
            </p:cNvSpPr>
            <p:nvPr/>
          </p:nvSpPr>
          <p:spPr bwMode="auto">
            <a:xfrm>
              <a:off x="3514" y="1893"/>
              <a:ext cx="12" cy="6"/>
            </a:xfrm>
            <a:prstGeom prst="line">
              <a:avLst/>
            </a:prstGeom>
            <a:noFill/>
            <a:ln w="28575">
              <a:solidFill>
                <a:srgbClr val="999933"/>
              </a:solidFill>
              <a:round/>
              <a:headEnd/>
              <a:tailEnd/>
            </a:ln>
          </p:spPr>
          <p:txBody>
            <a:bodyPr/>
            <a:lstStyle/>
            <a:p>
              <a:endParaRPr lang="en-GB"/>
            </a:p>
          </p:txBody>
        </p:sp>
        <p:sp>
          <p:nvSpPr>
            <p:cNvPr id="377416" name="Line 584"/>
            <p:cNvSpPr>
              <a:spLocks noChangeShapeType="1"/>
            </p:cNvSpPr>
            <p:nvPr/>
          </p:nvSpPr>
          <p:spPr bwMode="auto">
            <a:xfrm>
              <a:off x="3526" y="1899"/>
              <a:ext cx="12" cy="6"/>
            </a:xfrm>
            <a:prstGeom prst="line">
              <a:avLst/>
            </a:prstGeom>
            <a:noFill/>
            <a:ln w="28575">
              <a:solidFill>
                <a:srgbClr val="999933"/>
              </a:solidFill>
              <a:round/>
              <a:headEnd/>
              <a:tailEnd/>
            </a:ln>
          </p:spPr>
          <p:txBody>
            <a:bodyPr/>
            <a:lstStyle/>
            <a:p>
              <a:endParaRPr lang="en-GB"/>
            </a:p>
          </p:txBody>
        </p:sp>
        <p:sp>
          <p:nvSpPr>
            <p:cNvPr id="377417" name="Line 585"/>
            <p:cNvSpPr>
              <a:spLocks noChangeShapeType="1"/>
            </p:cNvSpPr>
            <p:nvPr/>
          </p:nvSpPr>
          <p:spPr bwMode="auto">
            <a:xfrm>
              <a:off x="3538" y="1905"/>
              <a:ext cx="6" cy="6"/>
            </a:xfrm>
            <a:prstGeom prst="line">
              <a:avLst/>
            </a:prstGeom>
            <a:noFill/>
            <a:ln w="28575">
              <a:solidFill>
                <a:srgbClr val="999933"/>
              </a:solidFill>
              <a:round/>
              <a:headEnd/>
              <a:tailEnd/>
            </a:ln>
          </p:spPr>
          <p:txBody>
            <a:bodyPr/>
            <a:lstStyle/>
            <a:p>
              <a:endParaRPr lang="en-GB"/>
            </a:p>
          </p:txBody>
        </p:sp>
        <p:sp>
          <p:nvSpPr>
            <p:cNvPr id="377418" name="Line 586"/>
            <p:cNvSpPr>
              <a:spLocks noChangeShapeType="1"/>
            </p:cNvSpPr>
            <p:nvPr/>
          </p:nvSpPr>
          <p:spPr bwMode="auto">
            <a:xfrm>
              <a:off x="3544" y="1911"/>
              <a:ext cx="12" cy="6"/>
            </a:xfrm>
            <a:prstGeom prst="line">
              <a:avLst/>
            </a:prstGeom>
            <a:noFill/>
            <a:ln w="28575">
              <a:solidFill>
                <a:srgbClr val="999933"/>
              </a:solidFill>
              <a:round/>
              <a:headEnd/>
              <a:tailEnd/>
            </a:ln>
          </p:spPr>
          <p:txBody>
            <a:bodyPr/>
            <a:lstStyle/>
            <a:p>
              <a:endParaRPr lang="en-GB"/>
            </a:p>
          </p:txBody>
        </p:sp>
        <p:sp>
          <p:nvSpPr>
            <p:cNvPr id="377419" name="Line 587"/>
            <p:cNvSpPr>
              <a:spLocks noChangeShapeType="1"/>
            </p:cNvSpPr>
            <p:nvPr/>
          </p:nvSpPr>
          <p:spPr bwMode="auto">
            <a:xfrm>
              <a:off x="3556" y="1917"/>
              <a:ext cx="12" cy="6"/>
            </a:xfrm>
            <a:prstGeom prst="line">
              <a:avLst/>
            </a:prstGeom>
            <a:noFill/>
            <a:ln w="28575">
              <a:solidFill>
                <a:srgbClr val="999933"/>
              </a:solidFill>
              <a:round/>
              <a:headEnd/>
              <a:tailEnd/>
            </a:ln>
          </p:spPr>
          <p:txBody>
            <a:bodyPr/>
            <a:lstStyle/>
            <a:p>
              <a:endParaRPr lang="en-GB"/>
            </a:p>
          </p:txBody>
        </p:sp>
        <p:sp>
          <p:nvSpPr>
            <p:cNvPr id="377420" name="Line 588"/>
            <p:cNvSpPr>
              <a:spLocks noChangeShapeType="1"/>
            </p:cNvSpPr>
            <p:nvPr/>
          </p:nvSpPr>
          <p:spPr bwMode="auto">
            <a:xfrm>
              <a:off x="3568" y="1923"/>
              <a:ext cx="6" cy="6"/>
            </a:xfrm>
            <a:prstGeom prst="line">
              <a:avLst/>
            </a:prstGeom>
            <a:noFill/>
            <a:ln w="28575">
              <a:solidFill>
                <a:srgbClr val="999933"/>
              </a:solidFill>
              <a:round/>
              <a:headEnd/>
              <a:tailEnd/>
            </a:ln>
          </p:spPr>
          <p:txBody>
            <a:bodyPr/>
            <a:lstStyle/>
            <a:p>
              <a:endParaRPr lang="en-GB"/>
            </a:p>
          </p:txBody>
        </p:sp>
        <p:sp>
          <p:nvSpPr>
            <p:cNvPr id="377421" name="Line 589"/>
            <p:cNvSpPr>
              <a:spLocks noChangeShapeType="1"/>
            </p:cNvSpPr>
            <p:nvPr/>
          </p:nvSpPr>
          <p:spPr bwMode="auto">
            <a:xfrm>
              <a:off x="3574" y="1929"/>
              <a:ext cx="13" cy="1"/>
            </a:xfrm>
            <a:prstGeom prst="line">
              <a:avLst/>
            </a:prstGeom>
            <a:noFill/>
            <a:ln w="28575">
              <a:solidFill>
                <a:srgbClr val="999933"/>
              </a:solidFill>
              <a:round/>
              <a:headEnd/>
              <a:tailEnd/>
            </a:ln>
          </p:spPr>
          <p:txBody>
            <a:bodyPr/>
            <a:lstStyle/>
            <a:p>
              <a:endParaRPr lang="en-GB"/>
            </a:p>
          </p:txBody>
        </p:sp>
        <p:sp>
          <p:nvSpPr>
            <p:cNvPr id="377422" name="Line 590"/>
            <p:cNvSpPr>
              <a:spLocks noChangeShapeType="1"/>
            </p:cNvSpPr>
            <p:nvPr/>
          </p:nvSpPr>
          <p:spPr bwMode="auto">
            <a:xfrm>
              <a:off x="3587" y="1929"/>
              <a:ext cx="12" cy="6"/>
            </a:xfrm>
            <a:prstGeom prst="line">
              <a:avLst/>
            </a:prstGeom>
            <a:noFill/>
            <a:ln w="28575">
              <a:solidFill>
                <a:srgbClr val="999933"/>
              </a:solidFill>
              <a:round/>
              <a:headEnd/>
              <a:tailEnd/>
            </a:ln>
          </p:spPr>
          <p:txBody>
            <a:bodyPr/>
            <a:lstStyle/>
            <a:p>
              <a:endParaRPr lang="en-GB"/>
            </a:p>
          </p:txBody>
        </p:sp>
        <p:sp>
          <p:nvSpPr>
            <p:cNvPr id="377423" name="Line 591"/>
            <p:cNvSpPr>
              <a:spLocks noChangeShapeType="1"/>
            </p:cNvSpPr>
            <p:nvPr/>
          </p:nvSpPr>
          <p:spPr bwMode="auto">
            <a:xfrm>
              <a:off x="3599" y="1935"/>
              <a:ext cx="6" cy="6"/>
            </a:xfrm>
            <a:prstGeom prst="line">
              <a:avLst/>
            </a:prstGeom>
            <a:noFill/>
            <a:ln w="28575">
              <a:solidFill>
                <a:srgbClr val="999933"/>
              </a:solidFill>
              <a:round/>
              <a:headEnd/>
              <a:tailEnd/>
            </a:ln>
          </p:spPr>
          <p:txBody>
            <a:bodyPr/>
            <a:lstStyle/>
            <a:p>
              <a:endParaRPr lang="en-GB"/>
            </a:p>
          </p:txBody>
        </p:sp>
        <p:sp>
          <p:nvSpPr>
            <p:cNvPr id="377424" name="Line 592"/>
            <p:cNvSpPr>
              <a:spLocks noChangeShapeType="1"/>
            </p:cNvSpPr>
            <p:nvPr/>
          </p:nvSpPr>
          <p:spPr bwMode="auto">
            <a:xfrm>
              <a:off x="3605" y="1941"/>
              <a:ext cx="12" cy="6"/>
            </a:xfrm>
            <a:prstGeom prst="line">
              <a:avLst/>
            </a:prstGeom>
            <a:noFill/>
            <a:ln w="28575">
              <a:solidFill>
                <a:srgbClr val="999933"/>
              </a:solidFill>
              <a:round/>
              <a:headEnd/>
              <a:tailEnd/>
            </a:ln>
          </p:spPr>
          <p:txBody>
            <a:bodyPr/>
            <a:lstStyle/>
            <a:p>
              <a:endParaRPr lang="en-GB"/>
            </a:p>
          </p:txBody>
        </p:sp>
        <p:sp>
          <p:nvSpPr>
            <p:cNvPr id="377425" name="Line 593"/>
            <p:cNvSpPr>
              <a:spLocks noChangeShapeType="1"/>
            </p:cNvSpPr>
            <p:nvPr/>
          </p:nvSpPr>
          <p:spPr bwMode="auto">
            <a:xfrm>
              <a:off x="3617" y="1947"/>
              <a:ext cx="12" cy="6"/>
            </a:xfrm>
            <a:prstGeom prst="line">
              <a:avLst/>
            </a:prstGeom>
            <a:noFill/>
            <a:ln w="28575">
              <a:solidFill>
                <a:srgbClr val="999933"/>
              </a:solidFill>
              <a:round/>
              <a:headEnd/>
              <a:tailEnd/>
            </a:ln>
          </p:spPr>
          <p:txBody>
            <a:bodyPr/>
            <a:lstStyle/>
            <a:p>
              <a:endParaRPr lang="en-GB"/>
            </a:p>
          </p:txBody>
        </p:sp>
        <p:sp>
          <p:nvSpPr>
            <p:cNvPr id="377426" name="Line 594"/>
            <p:cNvSpPr>
              <a:spLocks noChangeShapeType="1"/>
            </p:cNvSpPr>
            <p:nvPr/>
          </p:nvSpPr>
          <p:spPr bwMode="auto">
            <a:xfrm>
              <a:off x="3629" y="1953"/>
              <a:ext cx="6" cy="1"/>
            </a:xfrm>
            <a:prstGeom prst="line">
              <a:avLst/>
            </a:prstGeom>
            <a:noFill/>
            <a:ln w="28575">
              <a:solidFill>
                <a:srgbClr val="999933"/>
              </a:solidFill>
              <a:round/>
              <a:headEnd/>
              <a:tailEnd/>
            </a:ln>
          </p:spPr>
          <p:txBody>
            <a:bodyPr/>
            <a:lstStyle/>
            <a:p>
              <a:endParaRPr lang="en-GB"/>
            </a:p>
          </p:txBody>
        </p:sp>
        <p:sp>
          <p:nvSpPr>
            <p:cNvPr id="377427" name="Line 595"/>
            <p:cNvSpPr>
              <a:spLocks noChangeShapeType="1"/>
            </p:cNvSpPr>
            <p:nvPr/>
          </p:nvSpPr>
          <p:spPr bwMode="auto">
            <a:xfrm>
              <a:off x="3635" y="1953"/>
              <a:ext cx="12" cy="6"/>
            </a:xfrm>
            <a:prstGeom prst="line">
              <a:avLst/>
            </a:prstGeom>
            <a:noFill/>
            <a:ln w="28575">
              <a:solidFill>
                <a:srgbClr val="999933"/>
              </a:solidFill>
              <a:round/>
              <a:headEnd/>
              <a:tailEnd/>
            </a:ln>
          </p:spPr>
          <p:txBody>
            <a:bodyPr/>
            <a:lstStyle/>
            <a:p>
              <a:endParaRPr lang="en-GB"/>
            </a:p>
          </p:txBody>
        </p:sp>
        <p:sp>
          <p:nvSpPr>
            <p:cNvPr id="377428" name="Line 596"/>
            <p:cNvSpPr>
              <a:spLocks noChangeShapeType="1"/>
            </p:cNvSpPr>
            <p:nvPr/>
          </p:nvSpPr>
          <p:spPr bwMode="auto">
            <a:xfrm>
              <a:off x="3647" y="1959"/>
              <a:ext cx="12" cy="6"/>
            </a:xfrm>
            <a:prstGeom prst="line">
              <a:avLst/>
            </a:prstGeom>
            <a:noFill/>
            <a:ln w="28575">
              <a:solidFill>
                <a:srgbClr val="999933"/>
              </a:solidFill>
              <a:round/>
              <a:headEnd/>
              <a:tailEnd/>
            </a:ln>
          </p:spPr>
          <p:txBody>
            <a:bodyPr/>
            <a:lstStyle/>
            <a:p>
              <a:endParaRPr lang="en-GB"/>
            </a:p>
          </p:txBody>
        </p:sp>
        <p:sp>
          <p:nvSpPr>
            <p:cNvPr id="377429" name="Line 597"/>
            <p:cNvSpPr>
              <a:spLocks noChangeShapeType="1"/>
            </p:cNvSpPr>
            <p:nvPr/>
          </p:nvSpPr>
          <p:spPr bwMode="auto">
            <a:xfrm>
              <a:off x="3659" y="1965"/>
              <a:ext cx="7" cy="1"/>
            </a:xfrm>
            <a:prstGeom prst="line">
              <a:avLst/>
            </a:prstGeom>
            <a:noFill/>
            <a:ln w="28575">
              <a:solidFill>
                <a:srgbClr val="999933"/>
              </a:solidFill>
              <a:round/>
              <a:headEnd/>
              <a:tailEnd/>
            </a:ln>
          </p:spPr>
          <p:txBody>
            <a:bodyPr/>
            <a:lstStyle/>
            <a:p>
              <a:endParaRPr lang="en-GB"/>
            </a:p>
          </p:txBody>
        </p:sp>
        <p:sp>
          <p:nvSpPr>
            <p:cNvPr id="377430" name="Line 598"/>
            <p:cNvSpPr>
              <a:spLocks noChangeShapeType="1"/>
            </p:cNvSpPr>
            <p:nvPr/>
          </p:nvSpPr>
          <p:spPr bwMode="auto">
            <a:xfrm>
              <a:off x="3666" y="1965"/>
              <a:ext cx="12" cy="6"/>
            </a:xfrm>
            <a:prstGeom prst="line">
              <a:avLst/>
            </a:prstGeom>
            <a:noFill/>
            <a:ln w="28575">
              <a:solidFill>
                <a:srgbClr val="999933"/>
              </a:solidFill>
              <a:round/>
              <a:headEnd/>
              <a:tailEnd/>
            </a:ln>
          </p:spPr>
          <p:txBody>
            <a:bodyPr/>
            <a:lstStyle/>
            <a:p>
              <a:endParaRPr lang="en-GB"/>
            </a:p>
          </p:txBody>
        </p:sp>
        <p:sp>
          <p:nvSpPr>
            <p:cNvPr id="377431" name="Line 599"/>
            <p:cNvSpPr>
              <a:spLocks noChangeShapeType="1"/>
            </p:cNvSpPr>
            <p:nvPr/>
          </p:nvSpPr>
          <p:spPr bwMode="auto">
            <a:xfrm>
              <a:off x="3678" y="1971"/>
              <a:ext cx="12" cy="6"/>
            </a:xfrm>
            <a:prstGeom prst="line">
              <a:avLst/>
            </a:prstGeom>
            <a:noFill/>
            <a:ln w="28575">
              <a:solidFill>
                <a:srgbClr val="999933"/>
              </a:solidFill>
              <a:round/>
              <a:headEnd/>
              <a:tailEnd/>
            </a:ln>
          </p:spPr>
          <p:txBody>
            <a:bodyPr/>
            <a:lstStyle/>
            <a:p>
              <a:endParaRPr lang="en-GB"/>
            </a:p>
          </p:txBody>
        </p:sp>
        <p:sp>
          <p:nvSpPr>
            <p:cNvPr id="377432" name="Line 600"/>
            <p:cNvSpPr>
              <a:spLocks noChangeShapeType="1"/>
            </p:cNvSpPr>
            <p:nvPr/>
          </p:nvSpPr>
          <p:spPr bwMode="auto">
            <a:xfrm>
              <a:off x="3690" y="1977"/>
              <a:ext cx="6" cy="1"/>
            </a:xfrm>
            <a:prstGeom prst="line">
              <a:avLst/>
            </a:prstGeom>
            <a:noFill/>
            <a:ln w="28575">
              <a:solidFill>
                <a:srgbClr val="999933"/>
              </a:solidFill>
              <a:round/>
              <a:headEnd/>
              <a:tailEnd/>
            </a:ln>
          </p:spPr>
          <p:txBody>
            <a:bodyPr/>
            <a:lstStyle/>
            <a:p>
              <a:endParaRPr lang="en-GB"/>
            </a:p>
          </p:txBody>
        </p:sp>
        <p:sp>
          <p:nvSpPr>
            <p:cNvPr id="377433" name="Line 601"/>
            <p:cNvSpPr>
              <a:spLocks noChangeShapeType="1"/>
            </p:cNvSpPr>
            <p:nvPr/>
          </p:nvSpPr>
          <p:spPr bwMode="auto">
            <a:xfrm>
              <a:off x="3696" y="1977"/>
              <a:ext cx="12" cy="6"/>
            </a:xfrm>
            <a:prstGeom prst="line">
              <a:avLst/>
            </a:prstGeom>
            <a:noFill/>
            <a:ln w="28575">
              <a:solidFill>
                <a:srgbClr val="999933"/>
              </a:solidFill>
              <a:round/>
              <a:headEnd/>
              <a:tailEnd/>
            </a:ln>
          </p:spPr>
          <p:txBody>
            <a:bodyPr/>
            <a:lstStyle/>
            <a:p>
              <a:endParaRPr lang="en-GB"/>
            </a:p>
          </p:txBody>
        </p:sp>
        <p:sp>
          <p:nvSpPr>
            <p:cNvPr id="377434" name="Line 602"/>
            <p:cNvSpPr>
              <a:spLocks noChangeShapeType="1"/>
            </p:cNvSpPr>
            <p:nvPr/>
          </p:nvSpPr>
          <p:spPr bwMode="auto">
            <a:xfrm>
              <a:off x="3708" y="1983"/>
              <a:ext cx="12" cy="1"/>
            </a:xfrm>
            <a:prstGeom prst="line">
              <a:avLst/>
            </a:prstGeom>
            <a:noFill/>
            <a:ln w="28575">
              <a:solidFill>
                <a:srgbClr val="999933"/>
              </a:solidFill>
              <a:round/>
              <a:headEnd/>
              <a:tailEnd/>
            </a:ln>
          </p:spPr>
          <p:txBody>
            <a:bodyPr/>
            <a:lstStyle/>
            <a:p>
              <a:endParaRPr lang="en-GB"/>
            </a:p>
          </p:txBody>
        </p:sp>
        <p:sp>
          <p:nvSpPr>
            <p:cNvPr id="377435" name="Line 603"/>
            <p:cNvSpPr>
              <a:spLocks noChangeShapeType="1"/>
            </p:cNvSpPr>
            <p:nvPr/>
          </p:nvSpPr>
          <p:spPr bwMode="auto">
            <a:xfrm>
              <a:off x="3720" y="1983"/>
              <a:ext cx="6" cy="6"/>
            </a:xfrm>
            <a:prstGeom prst="line">
              <a:avLst/>
            </a:prstGeom>
            <a:noFill/>
            <a:ln w="28575">
              <a:solidFill>
                <a:srgbClr val="999933"/>
              </a:solidFill>
              <a:round/>
              <a:headEnd/>
              <a:tailEnd/>
            </a:ln>
          </p:spPr>
          <p:txBody>
            <a:bodyPr/>
            <a:lstStyle/>
            <a:p>
              <a:endParaRPr lang="en-GB"/>
            </a:p>
          </p:txBody>
        </p:sp>
        <p:sp>
          <p:nvSpPr>
            <p:cNvPr id="377436" name="Line 604"/>
            <p:cNvSpPr>
              <a:spLocks noChangeShapeType="1"/>
            </p:cNvSpPr>
            <p:nvPr/>
          </p:nvSpPr>
          <p:spPr bwMode="auto">
            <a:xfrm>
              <a:off x="3726" y="1989"/>
              <a:ext cx="12" cy="1"/>
            </a:xfrm>
            <a:prstGeom prst="line">
              <a:avLst/>
            </a:prstGeom>
            <a:noFill/>
            <a:ln w="28575">
              <a:solidFill>
                <a:srgbClr val="999933"/>
              </a:solidFill>
              <a:round/>
              <a:headEnd/>
              <a:tailEnd/>
            </a:ln>
          </p:spPr>
          <p:txBody>
            <a:bodyPr/>
            <a:lstStyle/>
            <a:p>
              <a:endParaRPr lang="en-GB"/>
            </a:p>
          </p:txBody>
        </p:sp>
        <p:sp>
          <p:nvSpPr>
            <p:cNvPr id="377437" name="Line 605"/>
            <p:cNvSpPr>
              <a:spLocks noChangeShapeType="1"/>
            </p:cNvSpPr>
            <p:nvPr/>
          </p:nvSpPr>
          <p:spPr bwMode="auto">
            <a:xfrm>
              <a:off x="3738" y="1989"/>
              <a:ext cx="13" cy="6"/>
            </a:xfrm>
            <a:prstGeom prst="line">
              <a:avLst/>
            </a:prstGeom>
            <a:noFill/>
            <a:ln w="28575">
              <a:solidFill>
                <a:srgbClr val="999933"/>
              </a:solidFill>
              <a:round/>
              <a:headEnd/>
              <a:tailEnd/>
            </a:ln>
          </p:spPr>
          <p:txBody>
            <a:bodyPr/>
            <a:lstStyle/>
            <a:p>
              <a:endParaRPr lang="en-GB"/>
            </a:p>
          </p:txBody>
        </p:sp>
        <p:sp>
          <p:nvSpPr>
            <p:cNvPr id="377438" name="Line 606"/>
            <p:cNvSpPr>
              <a:spLocks noChangeShapeType="1"/>
            </p:cNvSpPr>
            <p:nvPr/>
          </p:nvSpPr>
          <p:spPr bwMode="auto">
            <a:xfrm>
              <a:off x="3751" y="1995"/>
              <a:ext cx="6" cy="1"/>
            </a:xfrm>
            <a:prstGeom prst="line">
              <a:avLst/>
            </a:prstGeom>
            <a:noFill/>
            <a:ln w="28575">
              <a:solidFill>
                <a:srgbClr val="999933"/>
              </a:solidFill>
              <a:round/>
              <a:headEnd/>
              <a:tailEnd/>
            </a:ln>
          </p:spPr>
          <p:txBody>
            <a:bodyPr/>
            <a:lstStyle/>
            <a:p>
              <a:endParaRPr lang="en-GB"/>
            </a:p>
          </p:txBody>
        </p:sp>
        <p:sp>
          <p:nvSpPr>
            <p:cNvPr id="377439" name="Line 607"/>
            <p:cNvSpPr>
              <a:spLocks noChangeShapeType="1"/>
            </p:cNvSpPr>
            <p:nvPr/>
          </p:nvSpPr>
          <p:spPr bwMode="auto">
            <a:xfrm>
              <a:off x="3757" y="1995"/>
              <a:ext cx="12" cy="6"/>
            </a:xfrm>
            <a:prstGeom prst="line">
              <a:avLst/>
            </a:prstGeom>
            <a:noFill/>
            <a:ln w="28575">
              <a:solidFill>
                <a:srgbClr val="999933"/>
              </a:solidFill>
              <a:round/>
              <a:headEnd/>
              <a:tailEnd/>
            </a:ln>
          </p:spPr>
          <p:txBody>
            <a:bodyPr/>
            <a:lstStyle/>
            <a:p>
              <a:endParaRPr lang="en-GB"/>
            </a:p>
          </p:txBody>
        </p:sp>
        <p:sp>
          <p:nvSpPr>
            <p:cNvPr id="377440" name="Line 608"/>
            <p:cNvSpPr>
              <a:spLocks noChangeShapeType="1"/>
            </p:cNvSpPr>
            <p:nvPr/>
          </p:nvSpPr>
          <p:spPr bwMode="auto">
            <a:xfrm>
              <a:off x="3769" y="2001"/>
              <a:ext cx="12" cy="1"/>
            </a:xfrm>
            <a:prstGeom prst="line">
              <a:avLst/>
            </a:prstGeom>
            <a:noFill/>
            <a:ln w="28575">
              <a:solidFill>
                <a:srgbClr val="999933"/>
              </a:solidFill>
              <a:round/>
              <a:headEnd/>
              <a:tailEnd/>
            </a:ln>
          </p:spPr>
          <p:txBody>
            <a:bodyPr/>
            <a:lstStyle/>
            <a:p>
              <a:endParaRPr lang="en-GB"/>
            </a:p>
          </p:txBody>
        </p:sp>
        <p:sp>
          <p:nvSpPr>
            <p:cNvPr id="377441" name="Line 609"/>
            <p:cNvSpPr>
              <a:spLocks noChangeShapeType="1"/>
            </p:cNvSpPr>
            <p:nvPr/>
          </p:nvSpPr>
          <p:spPr bwMode="auto">
            <a:xfrm>
              <a:off x="3781" y="2001"/>
              <a:ext cx="6" cy="6"/>
            </a:xfrm>
            <a:prstGeom prst="line">
              <a:avLst/>
            </a:prstGeom>
            <a:noFill/>
            <a:ln w="28575">
              <a:solidFill>
                <a:srgbClr val="999933"/>
              </a:solidFill>
              <a:round/>
              <a:headEnd/>
              <a:tailEnd/>
            </a:ln>
          </p:spPr>
          <p:txBody>
            <a:bodyPr/>
            <a:lstStyle/>
            <a:p>
              <a:endParaRPr lang="en-GB"/>
            </a:p>
          </p:txBody>
        </p:sp>
        <p:sp>
          <p:nvSpPr>
            <p:cNvPr id="377442" name="Line 610"/>
            <p:cNvSpPr>
              <a:spLocks noChangeShapeType="1"/>
            </p:cNvSpPr>
            <p:nvPr/>
          </p:nvSpPr>
          <p:spPr bwMode="auto">
            <a:xfrm>
              <a:off x="3787" y="2007"/>
              <a:ext cx="12" cy="1"/>
            </a:xfrm>
            <a:prstGeom prst="line">
              <a:avLst/>
            </a:prstGeom>
            <a:noFill/>
            <a:ln w="28575">
              <a:solidFill>
                <a:srgbClr val="999933"/>
              </a:solidFill>
              <a:round/>
              <a:headEnd/>
              <a:tailEnd/>
            </a:ln>
          </p:spPr>
          <p:txBody>
            <a:bodyPr/>
            <a:lstStyle/>
            <a:p>
              <a:endParaRPr lang="en-GB"/>
            </a:p>
          </p:txBody>
        </p:sp>
        <p:sp>
          <p:nvSpPr>
            <p:cNvPr id="377443" name="Line 611"/>
            <p:cNvSpPr>
              <a:spLocks noChangeShapeType="1"/>
            </p:cNvSpPr>
            <p:nvPr/>
          </p:nvSpPr>
          <p:spPr bwMode="auto">
            <a:xfrm>
              <a:off x="3799" y="2007"/>
              <a:ext cx="12" cy="1"/>
            </a:xfrm>
            <a:prstGeom prst="line">
              <a:avLst/>
            </a:prstGeom>
            <a:noFill/>
            <a:ln w="28575">
              <a:solidFill>
                <a:srgbClr val="999933"/>
              </a:solidFill>
              <a:round/>
              <a:headEnd/>
              <a:tailEnd/>
            </a:ln>
          </p:spPr>
          <p:txBody>
            <a:bodyPr/>
            <a:lstStyle/>
            <a:p>
              <a:endParaRPr lang="en-GB"/>
            </a:p>
          </p:txBody>
        </p:sp>
        <p:sp>
          <p:nvSpPr>
            <p:cNvPr id="377444" name="Line 612"/>
            <p:cNvSpPr>
              <a:spLocks noChangeShapeType="1"/>
            </p:cNvSpPr>
            <p:nvPr/>
          </p:nvSpPr>
          <p:spPr bwMode="auto">
            <a:xfrm>
              <a:off x="3811" y="2007"/>
              <a:ext cx="6" cy="6"/>
            </a:xfrm>
            <a:prstGeom prst="line">
              <a:avLst/>
            </a:prstGeom>
            <a:noFill/>
            <a:ln w="28575">
              <a:solidFill>
                <a:srgbClr val="999933"/>
              </a:solidFill>
              <a:round/>
              <a:headEnd/>
              <a:tailEnd/>
            </a:ln>
          </p:spPr>
          <p:txBody>
            <a:bodyPr/>
            <a:lstStyle/>
            <a:p>
              <a:endParaRPr lang="en-GB"/>
            </a:p>
          </p:txBody>
        </p:sp>
        <p:sp>
          <p:nvSpPr>
            <p:cNvPr id="377445" name="Line 613"/>
            <p:cNvSpPr>
              <a:spLocks noChangeShapeType="1"/>
            </p:cNvSpPr>
            <p:nvPr/>
          </p:nvSpPr>
          <p:spPr bwMode="auto">
            <a:xfrm>
              <a:off x="3817" y="2013"/>
              <a:ext cx="12" cy="1"/>
            </a:xfrm>
            <a:prstGeom prst="line">
              <a:avLst/>
            </a:prstGeom>
            <a:noFill/>
            <a:ln w="28575">
              <a:solidFill>
                <a:srgbClr val="999933"/>
              </a:solidFill>
              <a:round/>
              <a:headEnd/>
              <a:tailEnd/>
            </a:ln>
          </p:spPr>
          <p:txBody>
            <a:bodyPr/>
            <a:lstStyle/>
            <a:p>
              <a:endParaRPr lang="en-GB"/>
            </a:p>
          </p:txBody>
        </p:sp>
        <p:sp>
          <p:nvSpPr>
            <p:cNvPr id="377446" name="Line 614"/>
            <p:cNvSpPr>
              <a:spLocks noChangeShapeType="1"/>
            </p:cNvSpPr>
            <p:nvPr/>
          </p:nvSpPr>
          <p:spPr bwMode="auto">
            <a:xfrm>
              <a:off x="3829" y="2013"/>
              <a:ext cx="13" cy="1"/>
            </a:xfrm>
            <a:prstGeom prst="line">
              <a:avLst/>
            </a:prstGeom>
            <a:noFill/>
            <a:ln w="28575">
              <a:solidFill>
                <a:srgbClr val="999933"/>
              </a:solidFill>
              <a:round/>
              <a:headEnd/>
              <a:tailEnd/>
            </a:ln>
          </p:spPr>
          <p:txBody>
            <a:bodyPr/>
            <a:lstStyle/>
            <a:p>
              <a:endParaRPr lang="en-GB"/>
            </a:p>
          </p:txBody>
        </p:sp>
        <p:sp>
          <p:nvSpPr>
            <p:cNvPr id="377447" name="Line 615"/>
            <p:cNvSpPr>
              <a:spLocks noChangeShapeType="1"/>
            </p:cNvSpPr>
            <p:nvPr/>
          </p:nvSpPr>
          <p:spPr bwMode="auto">
            <a:xfrm>
              <a:off x="3842" y="2013"/>
              <a:ext cx="6" cy="6"/>
            </a:xfrm>
            <a:prstGeom prst="line">
              <a:avLst/>
            </a:prstGeom>
            <a:noFill/>
            <a:ln w="28575">
              <a:solidFill>
                <a:srgbClr val="999933"/>
              </a:solidFill>
              <a:round/>
              <a:headEnd/>
              <a:tailEnd/>
            </a:ln>
          </p:spPr>
          <p:txBody>
            <a:bodyPr/>
            <a:lstStyle/>
            <a:p>
              <a:endParaRPr lang="en-GB"/>
            </a:p>
          </p:txBody>
        </p:sp>
        <p:sp>
          <p:nvSpPr>
            <p:cNvPr id="377448" name="Line 616"/>
            <p:cNvSpPr>
              <a:spLocks noChangeShapeType="1"/>
            </p:cNvSpPr>
            <p:nvPr/>
          </p:nvSpPr>
          <p:spPr bwMode="auto">
            <a:xfrm>
              <a:off x="3848" y="2019"/>
              <a:ext cx="12" cy="1"/>
            </a:xfrm>
            <a:prstGeom prst="line">
              <a:avLst/>
            </a:prstGeom>
            <a:noFill/>
            <a:ln w="28575">
              <a:solidFill>
                <a:srgbClr val="999933"/>
              </a:solidFill>
              <a:round/>
              <a:headEnd/>
              <a:tailEnd/>
            </a:ln>
          </p:spPr>
          <p:txBody>
            <a:bodyPr/>
            <a:lstStyle/>
            <a:p>
              <a:endParaRPr lang="en-GB"/>
            </a:p>
          </p:txBody>
        </p:sp>
        <p:sp>
          <p:nvSpPr>
            <p:cNvPr id="377449" name="Line 617"/>
            <p:cNvSpPr>
              <a:spLocks noChangeShapeType="1"/>
            </p:cNvSpPr>
            <p:nvPr/>
          </p:nvSpPr>
          <p:spPr bwMode="auto">
            <a:xfrm>
              <a:off x="3860" y="2019"/>
              <a:ext cx="12" cy="1"/>
            </a:xfrm>
            <a:prstGeom prst="line">
              <a:avLst/>
            </a:prstGeom>
            <a:noFill/>
            <a:ln w="28575">
              <a:solidFill>
                <a:srgbClr val="999933"/>
              </a:solidFill>
              <a:round/>
              <a:headEnd/>
              <a:tailEnd/>
            </a:ln>
          </p:spPr>
          <p:txBody>
            <a:bodyPr/>
            <a:lstStyle/>
            <a:p>
              <a:endParaRPr lang="en-GB"/>
            </a:p>
          </p:txBody>
        </p:sp>
        <p:sp>
          <p:nvSpPr>
            <p:cNvPr id="377450" name="Line 618"/>
            <p:cNvSpPr>
              <a:spLocks noChangeShapeType="1"/>
            </p:cNvSpPr>
            <p:nvPr/>
          </p:nvSpPr>
          <p:spPr bwMode="auto">
            <a:xfrm>
              <a:off x="3872" y="2019"/>
              <a:ext cx="6" cy="6"/>
            </a:xfrm>
            <a:prstGeom prst="line">
              <a:avLst/>
            </a:prstGeom>
            <a:noFill/>
            <a:ln w="28575">
              <a:solidFill>
                <a:srgbClr val="999933"/>
              </a:solidFill>
              <a:round/>
              <a:headEnd/>
              <a:tailEnd/>
            </a:ln>
          </p:spPr>
          <p:txBody>
            <a:bodyPr/>
            <a:lstStyle/>
            <a:p>
              <a:endParaRPr lang="en-GB"/>
            </a:p>
          </p:txBody>
        </p:sp>
        <p:sp>
          <p:nvSpPr>
            <p:cNvPr id="377451" name="Line 619"/>
            <p:cNvSpPr>
              <a:spLocks noChangeShapeType="1"/>
            </p:cNvSpPr>
            <p:nvPr/>
          </p:nvSpPr>
          <p:spPr bwMode="auto">
            <a:xfrm>
              <a:off x="3878" y="2025"/>
              <a:ext cx="12" cy="1"/>
            </a:xfrm>
            <a:prstGeom prst="line">
              <a:avLst/>
            </a:prstGeom>
            <a:noFill/>
            <a:ln w="28575">
              <a:solidFill>
                <a:srgbClr val="999933"/>
              </a:solidFill>
              <a:round/>
              <a:headEnd/>
              <a:tailEnd/>
            </a:ln>
          </p:spPr>
          <p:txBody>
            <a:bodyPr/>
            <a:lstStyle/>
            <a:p>
              <a:endParaRPr lang="en-GB"/>
            </a:p>
          </p:txBody>
        </p:sp>
        <p:sp>
          <p:nvSpPr>
            <p:cNvPr id="377452" name="Line 620"/>
            <p:cNvSpPr>
              <a:spLocks noChangeShapeType="1"/>
            </p:cNvSpPr>
            <p:nvPr/>
          </p:nvSpPr>
          <p:spPr bwMode="auto">
            <a:xfrm>
              <a:off x="3890" y="2025"/>
              <a:ext cx="12" cy="1"/>
            </a:xfrm>
            <a:prstGeom prst="line">
              <a:avLst/>
            </a:prstGeom>
            <a:noFill/>
            <a:ln w="28575">
              <a:solidFill>
                <a:srgbClr val="999933"/>
              </a:solidFill>
              <a:round/>
              <a:headEnd/>
              <a:tailEnd/>
            </a:ln>
          </p:spPr>
          <p:txBody>
            <a:bodyPr/>
            <a:lstStyle/>
            <a:p>
              <a:endParaRPr lang="en-GB"/>
            </a:p>
          </p:txBody>
        </p:sp>
        <p:sp>
          <p:nvSpPr>
            <p:cNvPr id="377453" name="Line 621"/>
            <p:cNvSpPr>
              <a:spLocks noChangeShapeType="1"/>
            </p:cNvSpPr>
            <p:nvPr/>
          </p:nvSpPr>
          <p:spPr bwMode="auto">
            <a:xfrm>
              <a:off x="3902" y="2025"/>
              <a:ext cx="6" cy="1"/>
            </a:xfrm>
            <a:prstGeom prst="line">
              <a:avLst/>
            </a:prstGeom>
            <a:noFill/>
            <a:ln w="28575">
              <a:solidFill>
                <a:srgbClr val="999933"/>
              </a:solidFill>
              <a:round/>
              <a:headEnd/>
              <a:tailEnd/>
            </a:ln>
          </p:spPr>
          <p:txBody>
            <a:bodyPr/>
            <a:lstStyle/>
            <a:p>
              <a:endParaRPr lang="en-GB"/>
            </a:p>
          </p:txBody>
        </p:sp>
        <p:sp>
          <p:nvSpPr>
            <p:cNvPr id="377454" name="Line 622"/>
            <p:cNvSpPr>
              <a:spLocks noChangeShapeType="1"/>
            </p:cNvSpPr>
            <p:nvPr/>
          </p:nvSpPr>
          <p:spPr bwMode="auto">
            <a:xfrm>
              <a:off x="3908" y="2025"/>
              <a:ext cx="13" cy="1"/>
            </a:xfrm>
            <a:prstGeom prst="line">
              <a:avLst/>
            </a:prstGeom>
            <a:noFill/>
            <a:ln w="28575">
              <a:solidFill>
                <a:srgbClr val="999933"/>
              </a:solidFill>
              <a:round/>
              <a:headEnd/>
              <a:tailEnd/>
            </a:ln>
          </p:spPr>
          <p:txBody>
            <a:bodyPr/>
            <a:lstStyle/>
            <a:p>
              <a:endParaRPr lang="en-GB"/>
            </a:p>
          </p:txBody>
        </p:sp>
        <p:sp>
          <p:nvSpPr>
            <p:cNvPr id="377455" name="Line 623"/>
            <p:cNvSpPr>
              <a:spLocks noChangeShapeType="1"/>
            </p:cNvSpPr>
            <p:nvPr/>
          </p:nvSpPr>
          <p:spPr bwMode="auto">
            <a:xfrm>
              <a:off x="3921" y="2025"/>
              <a:ext cx="12" cy="1"/>
            </a:xfrm>
            <a:prstGeom prst="line">
              <a:avLst/>
            </a:prstGeom>
            <a:noFill/>
            <a:ln w="28575">
              <a:solidFill>
                <a:srgbClr val="999933"/>
              </a:solidFill>
              <a:round/>
              <a:headEnd/>
              <a:tailEnd/>
            </a:ln>
          </p:spPr>
          <p:txBody>
            <a:bodyPr/>
            <a:lstStyle/>
            <a:p>
              <a:endParaRPr lang="en-GB"/>
            </a:p>
          </p:txBody>
        </p:sp>
        <p:sp>
          <p:nvSpPr>
            <p:cNvPr id="377456" name="Line 624"/>
            <p:cNvSpPr>
              <a:spLocks noChangeShapeType="1"/>
            </p:cNvSpPr>
            <p:nvPr/>
          </p:nvSpPr>
          <p:spPr bwMode="auto">
            <a:xfrm>
              <a:off x="3933" y="2025"/>
              <a:ext cx="6" cy="1"/>
            </a:xfrm>
            <a:prstGeom prst="line">
              <a:avLst/>
            </a:prstGeom>
            <a:noFill/>
            <a:ln w="28575">
              <a:solidFill>
                <a:srgbClr val="999933"/>
              </a:solidFill>
              <a:round/>
              <a:headEnd/>
              <a:tailEnd/>
            </a:ln>
          </p:spPr>
          <p:txBody>
            <a:bodyPr/>
            <a:lstStyle/>
            <a:p>
              <a:endParaRPr lang="en-GB"/>
            </a:p>
          </p:txBody>
        </p:sp>
        <p:sp>
          <p:nvSpPr>
            <p:cNvPr id="377457" name="Line 625"/>
            <p:cNvSpPr>
              <a:spLocks noChangeShapeType="1"/>
            </p:cNvSpPr>
            <p:nvPr/>
          </p:nvSpPr>
          <p:spPr bwMode="auto">
            <a:xfrm>
              <a:off x="3939" y="2025"/>
              <a:ext cx="12" cy="1"/>
            </a:xfrm>
            <a:prstGeom prst="line">
              <a:avLst/>
            </a:prstGeom>
            <a:noFill/>
            <a:ln w="28575">
              <a:solidFill>
                <a:srgbClr val="999933"/>
              </a:solidFill>
              <a:round/>
              <a:headEnd/>
              <a:tailEnd/>
            </a:ln>
          </p:spPr>
          <p:txBody>
            <a:bodyPr/>
            <a:lstStyle/>
            <a:p>
              <a:endParaRPr lang="en-GB"/>
            </a:p>
          </p:txBody>
        </p:sp>
        <p:sp>
          <p:nvSpPr>
            <p:cNvPr id="377458" name="Line 626"/>
            <p:cNvSpPr>
              <a:spLocks noChangeShapeType="1"/>
            </p:cNvSpPr>
            <p:nvPr/>
          </p:nvSpPr>
          <p:spPr bwMode="auto">
            <a:xfrm>
              <a:off x="3951" y="2025"/>
              <a:ext cx="12" cy="1"/>
            </a:xfrm>
            <a:prstGeom prst="line">
              <a:avLst/>
            </a:prstGeom>
            <a:noFill/>
            <a:ln w="28575">
              <a:solidFill>
                <a:srgbClr val="999933"/>
              </a:solidFill>
              <a:round/>
              <a:headEnd/>
              <a:tailEnd/>
            </a:ln>
          </p:spPr>
          <p:txBody>
            <a:bodyPr/>
            <a:lstStyle/>
            <a:p>
              <a:endParaRPr lang="en-GB"/>
            </a:p>
          </p:txBody>
        </p:sp>
        <p:sp>
          <p:nvSpPr>
            <p:cNvPr id="377459" name="Line 627"/>
            <p:cNvSpPr>
              <a:spLocks noChangeShapeType="1"/>
            </p:cNvSpPr>
            <p:nvPr/>
          </p:nvSpPr>
          <p:spPr bwMode="auto">
            <a:xfrm>
              <a:off x="3963" y="2025"/>
              <a:ext cx="6" cy="6"/>
            </a:xfrm>
            <a:prstGeom prst="line">
              <a:avLst/>
            </a:prstGeom>
            <a:noFill/>
            <a:ln w="28575">
              <a:solidFill>
                <a:srgbClr val="999933"/>
              </a:solidFill>
              <a:round/>
              <a:headEnd/>
              <a:tailEnd/>
            </a:ln>
          </p:spPr>
          <p:txBody>
            <a:bodyPr/>
            <a:lstStyle/>
            <a:p>
              <a:endParaRPr lang="en-GB"/>
            </a:p>
          </p:txBody>
        </p:sp>
        <p:sp>
          <p:nvSpPr>
            <p:cNvPr id="377460" name="Line 628"/>
            <p:cNvSpPr>
              <a:spLocks noChangeShapeType="1"/>
            </p:cNvSpPr>
            <p:nvPr/>
          </p:nvSpPr>
          <p:spPr bwMode="auto">
            <a:xfrm>
              <a:off x="3969" y="2031"/>
              <a:ext cx="12" cy="1"/>
            </a:xfrm>
            <a:prstGeom prst="line">
              <a:avLst/>
            </a:prstGeom>
            <a:noFill/>
            <a:ln w="28575">
              <a:solidFill>
                <a:srgbClr val="999933"/>
              </a:solidFill>
              <a:round/>
              <a:headEnd/>
              <a:tailEnd/>
            </a:ln>
          </p:spPr>
          <p:txBody>
            <a:bodyPr/>
            <a:lstStyle/>
            <a:p>
              <a:endParaRPr lang="en-GB"/>
            </a:p>
          </p:txBody>
        </p:sp>
        <p:sp>
          <p:nvSpPr>
            <p:cNvPr id="377461" name="Line 629"/>
            <p:cNvSpPr>
              <a:spLocks noChangeShapeType="1"/>
            </p:cNvSpPr>
            <p:nvPr/>
          </p:nvSpPr>
          <p:spPr bwMode="auto">
            <a:xfrm>
              <a:off x="3981" y="2031"/>
              <a:ext cx="12" cy="1"/>
            </a:xfrm>
            <a:prstGeom prst="line">
              <a:avLst/>
            </a:prstGeom>
            <a:noFill/>
            <a:ln w="28575">
              <a:solidFill>
                <a:srgbClr val="999933"/>
              </a:solidFill>
              <a:round/>
              <a:headEnd/>
              <a:tailEnd/>
            </a:ln>
          </p:spPr>
          <p:txBody>
            <a:bodyPr/>
            <a:lstStyle/>
            <a:p>
              <a:endParaRPr lang="en-GB"/>
            </a:p>
          </p:txBody>
        </p:sp>
        <p:sp>
          <p:nvSpPr>
            <p:cNvPr id="377462" name="Line 630"/>
            <p:cNvSpPr>
              <a:spLocks noChangeShapeType="1"/>
            </p:cNvSpPr>
            <p:nvPr/>
          </p:nvSpPr>
          <p:spPr bwMode="auto">
            <a:xfrm>
              <a:off x="3993" y="2031"/>
              <a:ext cx="6" cy="1"/>
            </a:xfrm>
            <a:prstGeom prst="line">
              <a:avLst/>
            </a:prstGeom>
            <a:noFill/>
            <a:ln w="28575">
              <a:solidFill>
                <a:srgbClr val="999933"/>
              </a:solidFill>
              <a:round/>
              <a:headEnd/>
              <a:tailEnd/>
            </a:ln>
          </p:spPr>
          <p:txBody>
            <a:bodyPr/>
            <a:lstStyle/>
            <a:p>
              <a:endParaRPr lang="en-GB"/>
            </a:p>
          </p:txBody>
        </p:sp>
        <p:sp>
          <p:nvSpPr>
            <p:cNvPr id="377463" name="Line 631"/>
            <p:cNvSpPr>
              <a:spLocks noChangeShapeType="1"/>
            </p:cNvSpPr>
            <p:nvPr/>
          </p:nvSpPr>
          <p:spPr bwMode="auto">
            <a:xfrm>
              <a:off x="3999" y="2031"/>
              <a:ext cx="13" cy="1"/>
            </a:xfrm>
            <a:prstGeom prst="line">
              <a:avLst/>
            </a:prstGeom>
            <a:noFill/>
            <a:ln w="28575">
              <a:solidFill>
                <a:srgbClr val="999933"/>
              </a:solidFill>
              <a:round/>
              <a:headEnd/>
              <a:tailEnd/>
            </a:ln>
          </p:spPr>
          <p:txBody>
            <a:bodyPr/>
            <a:lstStyle/>
            <a:p>
              <a:endParaRPr lang="en-GB"/>
            </a:p>
          </p:txBody>
        </p:sp>
        <p:sp>
          <p:nvSpPr>
            <p:cNvPr id="377464" name="Line 632"/>
            <p:cNvSpPr>
              <a:spLocks noChangeShapeType="1"/>
            </p:cNvSpPr>
            <p:nvPr/>
          </p:nvSpPr>
          <p:spPr bwMode="auto">
            <a:xfrm>
              <a:off x="4012" y="2031"/>
              <a:ext cx="12" cy="1"/>
            </a:xfrm>
            <a:prstGeom prst="line">
              <a:avLst/>
            </a:prstGeom>
            <a:noFill/>
            <a:ln w="28575">
              <a:solidFill>
                <a:srgbClr val="999933"/>
              </a:solidFill>
              <a:round/>
              <a:headEnd/>
              <a:tailEnd/>
            </a:ln>
          </p:spPr>
          <p:txBody>
            <a:bodyPr/>
            <a:lstStyle/>
            <a:p>
              <a:endParaRPr lang="en-GB"/>
            </a:p>
          </p:txBody>
        </p:sp>
        <p:sp>
          <p:nvSpPr>
            <p:cNvPr id="377465" name="Line 633"/>
            <p:cNvSpPr>
              <a:spLocks noChangeShapeType="1"/>
            </p:cNvSpPr>
            <p:nvPr/>
          </p:nvSpPr>
          <p:spPr bwMode="auto">
            <a:xfrm>
              <a:off x="4024" y="2031"/>
              <a:ext cx="6" cy="1"/>
            </a:xfrm>
            <a:prstGeom prst="line">
              <a:avLst/>
            </a:prstGeom>
            <a:noFill/>
            <a:ln w="28575">
              <a:solidFill>
                <a:srgbClr val="999933"/>
              </a:solidFill>
              <a:round/>
              <a:headEnd/>
              <a:tailEnd/>
            </a:ln>
          </p:spPr>
          <p:txBody>
            <a:bodyPr/>
            <a:lstStyle/>
            <a:p>
              <a:endParaRPr lang="en-GB"/>
            </a:p>
          </p:txBody>
        </p:sp>
        <p:sp>
          <p:nvSpPr>
            <p:cNvPr id="377466" name="Line 634"/>
            <p:cNvSpPr>
              <a:spLocks noChangeShapeType="1"/>
            </p:cNvSpPr>
            <p:nvPr/>
          </p:nvSpPr>
          <p:spPr bwMode="auto">
            <a:xfrm>
              <a:off x="4030" y="2031"/>
              <a:ext cx="12" cy="1"/>
            </a:xfrm>
            <a:prstGeom prst="line">
              <a:avLst/>
            </a:prstGeom>
            <a:noFill/>
            <a:ln w="28575">
              <a:solidFill>
                <a:srgbClr val="999933"/>
              </a:solidFill>
              <a:round/>
              <a:headEnd/>
              <a:tailEnd/>
            </a:ln>
          </p:spPr>
          <p:txBody>
            <a:bodyPr/>
            <a:lstStyle/>
            <a:p>
              <a:endParaRPr lang="en-GB"/>
            </a:p>
          </p:txBody>
        </p:sp>
        <p:sp>
          <p:nvSpPr>
            <p:cNvPr id="377467" name="Line 635"/>
            <p:cNvSpPr>
              <a:spLocks noChangeShapeType="1"/>
            </p:cNvSpPr>
            <p:nvPr/>
          </p:nvSpPr>
          <p:spPr bwMode="auto">
            <a:xfrm>
              <a:off x="4042" y="2031"/>
              <a:ext cx="12" cy="1"/>
            </a:xfrm>
            <a:prstGeom prst="line">
              <a:avLst/>
            </a:prstGeom>
            <a:noFill/>
            <a:ln w="28575">
              <a:solidFill>
                <a:srgbClr val="999933"/>
              </a:solidFill>
              <a:round/>
              <a:headEnd/>
              <a:tailEnd/>
            </a:ln>
          </p:spPr>
          <p:txBody>
            <a:bodyPr/>
            <a:lstStyle/>
            <a:p>
              <a:endParaRPr lang="en-GB"/>
            </a:p>
          </p:txBody>
        </p:sp>
        <p:sp>
          <p:nvSpPr>
            <p:cNvPr id="377468" name="Line 636"/>
            <p:cNvSpPr>
              <a:spLocks noChangeShapeType="1"/>
            </p:cNvSpPr>
            <p:nvPr/>
          </p:nvSpPr>
          <p:spPr bwMode="auto">
            <a:xfrm>
              <a:off x="4054" y="2031"/>
              <a:ext cx="6" cy="1"/>
            </a:xfrm>
            <a:prstGeom prst="line">
              <a:avLst/>
            </a:prstGeom>
            <a:noFill/>
            <a:ln w="28575">
              <a:solidFill>
                <a:srgbClr val="999933"/>
              </a:solidFill>
              <a:round/>
              <a:headEnd/>
              <a:tailEnd/>
            </a:ln>
          </p:spPr>
          <p:txBody>
            <a:bodyPr/>
            <a:lstStyle/>
            <a:p>
              <a:endParaRPr lang="en-GB"/>
            </a:p>
          </p:txBody>
        </p:sp>
        <p:sp>
          <p:nvSpPr>
            <p:cNvPr id="377469" name="Line 637"/>
            <p:cNvSpPr>
              <a:spLocks noChangeShapeType="1"/>
            </p:cNvSpPr>
            <p:nvPr/>
          </p:nvSpPr>
          <p:spPr bwMode="auto">
            <a:xfrm>
              <a:off x="4060" y="2031"/>
              <a:ext cx="12" cy="1"/>
            </a:xfrm>
            <a:prstGeom prst="line">
              <a:avLst/>
            </a:prstGeom>
            <a:noFill/>
            <a:ln w="28575">
              <a:solidFill>
                <a:srgbClr val="999933"/>
              </a:solidFill>
              <a:round/>
              <a:headEnd/>
              <a:tailEnd/>
            </a:ln>
          </p:spPr>
          <p:txBody>
            <a:bodyPr/>
            <a:lstStyle/>
            <a:p>
              <a:endParaRPr lang="en-GB"/>
            </a:p>
          </p:txBody>
        </p:sp>
        <p:sp>
          <p:nvSpPr>
            <p:cNvPr id="377470" name="Line 638"/>
            <p:cNvSpPr>
              <a:spLocks noChangeShapeType="1"/>
            </p:cNvSpPr>
            <p:nvPr/>
          </p:nvSpPr>
          <p:spPr bwMode="auto">
            <a:xfrm>
              <a:off x="4072" y="2031"/>
              <a:ext cx="12" cy="1"/>
            </a:xfrm>
            <a:prstGeom prst="line">
              <a:avLst/>
            </a:prstGeom>
            <a:noFill/>
            <a:ln w="28575">
              <a:solidFill>
                <a:srgbClr val="999933"/>
              </a:solidFill>
              <a:round/>
              <a:headEnd/>
              <a:tailEnd/>
            </a:ln>
          </p:spPr>
          <p:txBody>
            <a:bodyPr/>
            <a:lstStyle/>
            <a:p>
              <a:endParaRPr lang="en-GB"/>
            </a:p>
          </p:txBody>
        </p:sp>
        <p:sp>
          <p:nvSpPr>
            <p:cNvPr id="377471" name="Line 639"/>
            <p:cNvSpPr>
              <a:spLocks noChangeShapeType="1"/>
            </p:cNvSpPr>
            <p:nvPr/>
          </p:nvSpPr>
          <p:spPr bwMode="auto">
            <a:xfrm>
              <a:off x="4084" y="2031"/>
              <a:ext cx="7" cy="1"/>
            </a:xfrm>
            <a:prstGeom prst="line">
              <a:avLst/>
            </a:prstGeom>
            <a:noFill/>
            <a:ln w="28575">
              <a:solidFill>
                <a:srgbClr val="999933"/>
              </a:solidFill>
              <a:round/>
              <a:headEnd/>
              <a:tailEnd/>
            </a:ln>
          </p:spPr>
          <p:txBody>
            <a:bodyPr/>
            <a:lstStyle/>
            <a:p>
              <a:endParaRPr lang="en-GB"/>
            </a:p>
          </p:txBody>
        </p:sp>
        <p:sp>
          <p:nvSpPr>
            <p:cNvPr id="377472" name="Line 640"/>
            <p:cNvSpPr>
              <a:spLocks noChangeShapeType="1"/>
            </p:cNvSpPr>
            <p:nvPr/>
          </p:nvSpPr>
          <p:spPr bwMode="auto">
            <a:xfrm>
              <a:off x="4091" y="2031"/>
              <a:ext cx="12" cy="1"/>
            </a:xfrm>
            <a:prstGeom prst="line">
              <a:avLst/>
            </a:prstGeom>
            <a:noFill/>
            <a:ln w="28575">
              <a:solidFill>
                <a:srgbClr val="999933"/>
              </a:solidFill>
              <a:round/>
              <a:headEnd/>
              <a:tailEnd/>
            </a:ln>
          </p:spPr>
          <p:txBody>
            <a:bodyPr/>
            <a:lstStyle/>
            <a:p>
              <a:endParaRPr lang="en-GB"/>
            </a:p>
          </p:txBody>
        </p:sp>
        <p:sp>
          <p:nvSpPr>
            <p:cNvPr id="377473" name="Line 641"/>
            <p:cNvSpPr>
              <a:spLocks noChangeShapeType="1"/>
            </p:cNvSpPr>
            <p:nvPr/>
          </p:nvSpPr>
          <p:spPr bwMode="auto">
            <a:xfrm>
              <a:off x="4103" y="2031"/>
              <a:ext cx="12" cy="1"/>
            </a:xfrm>
            <a:prstGeom prst="line">
              <a:avLst/>
            </a:prstGeom>
            <a:noFill/>
            <a:ln w="28575">
              <a:solidFill>
                <a:srgbClr val="999933"/>
              </a:solidFill>
              <a:round/>
              <a:headEnd/>
              <a:tailEnd/>
            </a:ln>
          </p:spPr>
          <p:txBody>
            <a:bodyPr/>
            <a:lstStyle/>
            <a:p>
              <a:endParaRPr lang="en-GB"/>
            </a:p>
          </p:txBody>
        </p:sp>
        <p:sp>
          <p:nvSpPr>
            <p:cNvPr id="377474" name="Line 642"/>
            <p:cNvSpPr>
              <a:spLocks noChangeShapeType="1"/>
            </p:cNvSpPr>
            <p:nvPr/>
          </p:nvSpPr>
          <p:spPr bwMode="auto">
            <a:xfrm>
              <a:off x="4115" y="2031"/>
              <a:ext cx="6" cy="1"/>
            </a:xfrm>
            <a:prstGeom prst="line">
              <a:avLst/>
            </a:prstGeom>
            <a:noFill/>
            <a:ln w="28575">
              <a:solidFill>
                <a:srgbClr val="999933"/>
              </a:solidFill>
              <a:round/>
              <a:headEnd/>
              <a:tailEnd/>
            </a:ln>
          </p:spPr>
          <p:txBody>
            <a:bodyPr/>
            <a:lstStyle/>
            <a:p>
              <a:endParaRPr lang="en-GB"/>
            </a:p>
          </p:txBody>
        </p:sp>
        <p:sp>
          <p:nvSpPr>
            <p:cNvPr id="377475" name="Line 643"/>
            <p:cNvSpPr>
              <a:spLocks noChangeShapeType="1"/>
            </p:cNvSpPr>
            <p:nvPr/>
          </p:nvSpPr>
          <p:spPr bwMode="auto">
            <a:xfrm>
              <a:off x="4121" y="2031"/>
              <a:ext cx="12" cy="1"/>
            </a:xfrm>
            <a:prstGeom prst="line">
              <a:avLst/>
            </a:prstGeom>
            <a:noFill/>
            <a:ln w="28575">
              <a:solidFill>
                <a:srgbClr val="999933"/>
              </a:solidFill>
              <a:round/>
              <a:headEnd/>
              <a:tailEnd/>
            </a:ln>
          </p:spPr>
          <p:txBody>
            <a:bodyPr/>
            <a:lstStyle/>
            <a:p>
              <a:endParaRPr lang="en-GB"/>
            </a:p>
          </p:txBody>
        </p:sp>
        <p:sp>
          <p:nvSpPr>
            <p:cNvPr id="377476" name="Line 644"/>
            <p:cNvSpPr>
              <a:spLocks noChangeShapeType="1"/>
            </p:cNvSpPr>
            <p:nvPr/>
          </p:nvSpPr>
          <p:spPr bwMode="auto">
            <a:xfrm>
              <a:off x="4133" y="2031"/>
              <a:ext cx="12" cy="1"/>
            </a:xfrm>
            <a:prstGeom prst="line">
              <a:avLst/>
            </a:prstGeom>
            <a:noFill/>
            <a:ln w="28575">
              <a:solidFill>
                <a:srgbClr val="999933"/>
              </a:solidFill>
              <a:round/>
              <a:headEnd/>
              <a:tailEnd/>
            </a:ln>
          </p:spPr>
          <p:txBody>
            <a:bodyPr/>
            <a:lstStyle/>
            <a:p>
              <a:endParaRPr lang="en-GB"/>
            </a:p>
          </p:txBody>
        </p:sp>
        <p:sp>
          <p:nvSpPr>
            <p:cNvPr id="377477" name="Line 645"/>
            <p:cNvSpPr>
              <a:spLocks noChangeShapeType="1"/>
            </p:cNvSpPr>
            <p:nvPr/>
          </p:nvSpPr>
          <p:spPr bwMode="auto">
            <a:xfrm>
              <a:off x="4145" y="2031"/>
              <a:ext cx="6" cy="1"/>
            </a:xfrm>
            <a:prstGeom prst="line">
              <a:avLst/>
            </a:prstGeom>
            <a:noFill/>
            <a:ln w="28575">
              <a:solidFill>
                <a:srgbClr val="999933"/>
              </a:solidFill>
              <a:round/>
              <a:headEnd/>
              <a:tailEnd/>
            </a:ln>
          </p:spPr>
          <p:txBody>
            <a:bodyPr/>
            <a:lstStyle/>
            <a:p>
              <a:endParaRPr lang="en-GB"/>
            </a:p>
          </p:txBody>
        </p:sp>
        <p:sp>
          <p:nvSpPr>
            <p:cNvPr id="377478" name="Line 646"/>
            <p:cNvSpPr>
              <a:spLocks noChangeShapeType="1"/>
            </p:cNvSpPr>
            <p:nvPr/>
          </p:nvSpPr>
          <p:spPr bwMode="auto">
            <a:xfrm>
              <a:off x="4151" y="2031"/>
              <a:ext cx="12" cy="1"/>
            </a:xfrm>
            <a:prstGeom prst="line">
              <a:avLst/>
            </a:prstGeom>
            <a:noFill/>
            <a:ln w="28575">
              <a:solidFill>
                <a:srgbClr val="999933"/>
              </a:solidFill>
              <a:round/>
              <a:headEnd/>
              <a:tailEnd/>
            </a:ln>
          </p:spPr>
          <p:txBody>
            <a:bodyPr/>
            <a:lstStyle/>
            <a:p>
              <a:endParaRPr lang="en-GB"/>
            </a:p>
          </p:txBody>
        </p:sp>
        <p:sp>
          <p:nvSpPr>
            <p:cNvPr id="377479" name="Line 647"/>
            <p:cNvSpPr>
              <a:spLocks noChangeShapeType="1"/>
            </p:cNvSpPr>
            <p:nvPr/>
          </p:nvSpPr>
          <p:spPr bwMode="auto">
            <a:xfrm>
              <a:off x="4163" y="2031"/>
              <a:ext cx="13" cy="6"/>
            </a:xfrm>
            <a:prstGeom prst="line">
              <a:avLst/>
            </a:prstGeom>
            <a:noFill/>
            <a:ln w="28575">
              <a:solidFill>
                <a:srgbClr val="999933"/>
              </a:solidFill>
              <a:round/>
              <a:headEnd/>
              <a:tailEnd/>
            </a:ln>
          </p:spPr>
          <p:txBody>
            <a:bodyPr/>
            <a:lstStyle/>
            <a:p>
              <a:endParaRPr lang="en-GB"/>
            </a:p>
          </p:txBody>
        </p:sp>
        <p:sp>
          <p:nvSpPr>
            <p:cNvPr id="377480" name="Line 648"/>
            <p:cNvSpPr>
              <a:spLocks noChangeShapeType="1"/>
            </p:cNvSpPr>
            <p:nvPr/>
          </p:nvSpPr>
          <p:spPr bwMode="auto">
            <a:xfrm>
              <a:off x="4176" y="2037"/>
              <a:ext cx="6" cy="1"/>
            </a:xfrm>
            <a:prstGeom prst="line">
              <a:avLst/>
            </a:prstGeom>
            <a:noFill/>
            <a:ln w="28575">
              <a:solidFill>
                <a:srgbClr val="999933"/>
              </a:solidFill>
              <a:round/>
              <a:headEnd/>
              <a:tailEnd/>
            </a:ln>
          </p:spPr>
          <p:txBody>
            <a:bodyPr/>
            <a:lstStyle/>
            <a:p>
              <a:endParaRPr lang="en-GB"/>
            </a:p>
          </p:txBody>
        </p:sp>
        <p:sp>
          <p:nvSpPr>
            <p:cNvPr id="377481" name="Line 649"/>
            <p:cNvSpPr>
              <a:spLocks noChangeShapeType="1"/>
            </p:cNvSpPr>
            <p:nvPr/>
          </p:nvSpPr>
          <p:spPr bwMode="auto">
            <a:xfrm>
              <a:off x="4182" y="2037"/>
              <a:ext cx="12" cy="1"/>
            </a:xfrm>
            <a:prstGeom prst="line">
              <a:avLst/>
            </a:prstGeom>
            <a:noFill/>
            <a:ln w="28575">
              <a:solidFill>
                <a:srgbClr val="999933"/>
              </a:solidFill>
              <a:round/>
              <a:headEnd/>
              <a:tailEnd/>
            </a:ln>
          </p:spPr>
          <p:txBody>
            <a:bodyPr/>
            <a:lstStyle/>
            <a:p>
              <a:endParaRPr lang="en-GB"/>
            </a:p>
          </p:txBody>
        </p:sp>
        <p:sp>
          <p:nvSpPr>
            <p:cNvPr id="377482" name="Line 650"/>
            <p:cNvSpPr>
              <a:spLocks noChangeShapeType="1"/>
            </p:cNvSpPr>
            <p:nvPr/>
          </p:nvSpPr>
          <p:spPr bwMode="auto">
            <a:xfrm>
              <a:off x="4194" y="2037"/>
              <a:ext cx="12" cy="1"/>
            </a:xfrm>
            <a:prstGeom prst="line">
              <a:avLst/>
            </a:prstGeom>
            <a:noFill/>
            <a:ln w="28575">
              <a:solidFill>
                <a:srgbClr val="999933"/>
              </a:solidFill>
              <a:round/>
              <a:headEnd/>
              <a:tailEnd/>
            </a:ln>
          </p:spPr>
          <p:txBody>
            <a:bodyPr/>
            <a:lstStyle/>
            <a:p>
              <a:endParaRPr lang="en-GB"/>
            </a:p>
          </p:txBody>
        </p:sp>
        <p:sp>
          <p:nvSpPr>
            <p:cNvPr id="377483" name="Line 651"/>
            <p:cNvSpPr>
              <a:spLocks noChangeShapeType="1"/>
            </p:cNvSpPr>
            <p:nvPr/>
          </p:nvSpPr>
          <p:spPr bwMode="auto">
            <a:xfrm>
              <a:off x="4206" y="2037"/>
              <a:ext cx="6" cy="1"/>
            </a:xfrm>
            <a:prstGeom prst="line">
              <a:avLst/>
            </a:prstGeom>
            <a:noFill/>
            <a:ln w="28575">
              <a:solidFill>
                <a:srgbClr val="999933"/>
              </a:solidFill>
              <a:round/>
              <a:headEnd/>
              <a:tailEnd/>
            </a:ln>
          </p:spPr>
          <p:txBody>
            <a:bodyPr/>
            <a:lstStyle/>
            <a:p>
              <a:endParaRPr lang="en-GB"/>
            </a:p>
          </p:txBody>
        </p:sp>
        <p:sp>
          <p:nvSpPr>
            <p:cNvPr id="377484" name="Line 652"/>
            <p:cNvSpPr>
              <a:spLocks noChangeShapeType="1"/>
            </p:cNvSpPr>
            <p:nvPr/>
          </p:nvSpPr>
          <p:spPr bwMode="auto">
            <a:xfrm>
              <a:off x="4212" y="2037"/>
              <a:ext cx="12" cy="1"/>
            </a:xfrm>
            <a:prstGeom prst="line">
              <a:avLst/>
            </a:prstGeom>
            <a:noFill/>
            <a:ln w="28575">
              <a:solidFill>
                <a:srgbClr val="999933"/>
              </a:solidFill>
              <a:round/>
              <a:headEnd/>
              <a:tailEnd/>
            </a:ln>
          </p:spPr>
          <p:txBody>
            <a:bodyPr/>
            <a:lstStyle/>
            <a:p>
              <a:endParaRPr lang="en-GB"/>
            </a:p>
          </p:txBody>
        </p:sp>
        <p:sp>
          <p:nvSpPr>
            <p:cNvPr id="377485" name="Line 653"/>
            <p:cNvSpPr>
              <a:spLocks noChangeShapeType="1"/>
            </p:cNvSpPr>
            <p:nvPr/>
          </p:nvSpPr>
          <p:spPr bwMode="auto">
            <a:xfrm>
              <a:off x="4224" y="2037"/>
              <a:ext cx="12" cy="1"/>
            </a:xfrm>
            <a:prstGeom prst="line">
              <a:avLst/>
            </a:prstGeom>
            <a:noFill/>
            <a:ln w="28575">
              <a:solidFill>
                <a:srgbClr val="999933"/>
              </a:solidFill>
              <a:round/>
              <a:headEnd/>
              <a:tailEnd/>
            </a:ln>
          </p:spPr>
          <p:txBody>
            <a:bodyPr/>
            <a:lstStyle/>
            <a:p>
              <a:endParaRPr lang="en-GB"/>
            </a:p>
          </p:txBody>
        </p:sp>
        <p:sp>
          <p:nvSpPr>
            <p:cNvPr id="377486" name="Line 654"/>
            <p:cNvSpPr>
              <a:spLocks noChangeShapeType="1"/>
            </p:cNvSpPr>
            <p:nvPr/>
          </p:nvSpPr>
          <p:spPr bwMode="auto">
            <a:xfrm>
              <a:off x="4236" y="2037"/>
              <a:ext cx="6" cy="1"/>
            </a:xfrm>
            <a:prstGeom prst="line">
              <a:avLst/>
            </a:prstGeom>
            <a:noFill/>
            <a:ln w="28575">
              <a:solidFill>
                <a:srgbClr val="999933"/>
              </a:solidFill>
              <a:round/>
              <a:headEnd/>
              <a:tailEnd/>
            </a:ln>
          </p:spPr>
          <p:txBody>
            <a:bodyPr/>
            <a:lstStyle/>
            <a:p>
              <a:endParaRPr lang="en-GB"/>
            </a:p>
          </p:txBody>
        </p:sp>
        <p:sp>
          <p:nvSpPr>
            <p:cNvPr id="377487" name="Line 655"/>
            <p:cNvSpPr>
              <a:spLocks noChangeShapeType="1"/>
            </p:cNvSpPr>
            <p:nvPr/>
          </p:nvSpPr>
          <p:spPr bwMode="auto">
            <a:xfrm>
              <a:off x="4242" y="2037"/>
              <a:ext cx="12" cy="1"/>
            </a:xfrm>
            <a:prstGeom prst="line">
              <a:avLst/>
            </a:prstGeom>
            <a:noFill/>
            <a:ln w="28575">
              <a:solidFill>
                <a:srgbClr val="999933"/>
              </a:solidFill>
              <a:round/>
              <a:headEnd/>
              <a:tailEnd/>
            </a:ln>
          </p:spPr>
          <p:txBody>
            <a:bodyPr/>
            <a:lstStyle/>
            <a:p>
              <a:endParaRPr lang="en-GB"/>
            </a:p>
          </p:txBody>
        </p:sp>
        <p:sp>
          <p:nvSpPr>
            <p:cNvPr id="377488" name="Line 656"/>
            <p:cNvSpPr>
              <a:spLocks noChangeShapeType="1"/>
            </p:cNvSpPr>
            <p:nvPr/>
          </p:nvSpPr>
          <p:spPr bwMode="auto">
            <a:xfrm>
              <a:off x="4254" y="2037"/>
              <a:ext cx="13" cy="1"/>
            </a:xfrm>
            <a:prstGeom prst="line">
              <a:avLst/>
            </a:prstGeom>
            <a:noFill/>
            <a:ln w="28575">
              <a:solidFill>
                <a:srgbClr val="999933"/>
              </a:solidFill>
              <a:round/>
              <a:headEnd/>
              <a:tailEnd/>
            </a:ln>
          </p:spPr>
          <p:txBody>
            <a:bodyPr/>
            <a:lstStyle/>
            <a:p>
              <a:endParaRPr lang="en-GB"/>
            </a:p>
          </p:txBody>
        </p:sp>
        <p:sp>
          <p:nvSpPr>
            <p:cNvPr id="377489" name="Line 657"/>
            <p:cNvSpPr>
              <a:spLocks noChangeShapeType="1"/>
            </p:cNvSpPr>
            <p:nvPr/>
          </p:nvSpPr>
          <p:spPr bwMode="auto">
            <a:xfrm>
              <a:off x="4267" y="2037"/>
              <a:ext cx="6" cy="1"/>
            </a:xfrm>
            <a:prstGeom prst="line">
              <a:avLst/>
            </a:prstGeom>
            <a:noFill/>
            <a:ln w="28575">
              <a:solidFill>
                <a:srgbClr val="999933"/>
              </a:solidFill>
              <a:round/>
              <a:headEnd/>
              <a:tailEnd/>
            </a:ln>
          </p:spPr>
          <p:txBody>
            <a:bodyPr/>
            <a:lstStyle/>
            <a:p>
              <a:endParaRPr lang="en-GB"/>
            </a:p>
          </p:txBody>
        </p:sp>
        <p:sp>
          <p:nvSpPr>
            <p:cNvPr id="377490" name="Line 658"/>
            <p:cNvSpPr>
              <a:spLocks noChangeShapeType="1"/>
            </p:cNvSpPr>
            <p:nvPr/>
          </p:nvSpPr>
          <p:spPr bwMode="auto">
            <a:xfrm>
              <a:off x="4273" y="2037"/>
              <a:ext cx="12" cy="1"/>
            </a:xfrm>
            <a:prstGeom prst="line">
              <a:avLst/>
            </a:prstGeom>
            <a:noFill/>
            <a:ln w="28575">
              <a:solidFill>
                <a:srgbClr val="999933"/>
              </a:solidFill>
              <a:round/>
              <a:headEnd/>
              <a:tailEnd/>
            </a:ln>
          </p:spPr>
          <p:txBody>
            <a:bodyPr/>
            <a:lstStyle/>
            <a:p>
              <a:endParaRPr lang="en-GB"/>
            </a:p>
          </p:txBody>
        </p:sp>
        <p:sp>
          <p:nvSpPr>
            <p:cNvPr id="377491" name="Line 659"/>
            <p:cNvSpPr>
              <a:spLocks noChangeShapeType="1"/>
            </p:cNvSpPr>
            <p:nvPr/>
          </p:nvSpPr>
          <p:spPr bwMode="auto">
            <a:xfrm>
              <a:off x="4285" y="2037"/>
              <a:ext cx="12" cy="1"/>
            </a:xfrm>
            <a:prstGeom prst="line">
              <a:avLst/>
            </a:prstGeom>
            <a:noFill/>
            <a:ln w="28575">
              <a:solidFill>
                <a:srgbClr val="999933"/>
              </a:solidFill>
              <a:round/>
              <a:headEnd/>
              <a:tailEnd/>
            </a:ln>
          </p:spPr>
          <p:txBody>
            <a:bodyPr/>
            <a:lstStyle/>
            <a:p>
              <a:endParaRPr lang="en-GB"/>
            </a:p>
          </p:txBody>
        </p:sp>
        <p:sp>
          <p:nvSpPr>
            <p:cNvPr id="377492" name="Line 660"/>
            <p:cNvSpPr>
              <a:spLocks noChangeShapeType="1"/>
            </p:cNvSpPr>
            <p:nvPr/>
          </p:nvSpPr>
          <p:spPr bwMode="auto">
            <a:xfrm>
              <a:off x="4297" y="2037"/>
              <a:ext cx="6" cy="1"/>
            </a:xfrm>
            <a:prstGeom prst="line">
              <a:avLst/>
            </a:prstGeom>
            <a:noFill/>
            <a:ln w="28575">
              <a:solidFill>
                <a:srgbClr val="999933"/>
              </a:solidFill>
              <a:round/>
              <a:headEnd/>
              <a:tailEnd/>
            </a:ln>
          </p:spPr>
          <p:txBody>
            <a:bodyPr/>
            <a:lstStyle/>
            <a:p>
              <a:endParaRPr lang="en-GB"/>
            </a:p>
          </p:txBody>
        </p:sp>
        <p:sp>
          <p:nvSpPr>
            <p:cNvPr id="377493" name="Line 661"/>
            <p:cNvSpPr>
              <a:spLocks noChangeShapeType="1"/>
            </p:cNvSpPr>
            <p:nvPr/>
          </p:nvSpPr>
          <p:spPr bwMode="auto">
            <a:xfrm>
              <a:off x="4303" y="2037"/>
              <a:ext cx="12" cy="1"/>
            </a:xfrm>
            <a:prstGeom prst="line">
              <a:avLst/>
            </a:prstGeom>
            <a:noFill/>
            <a:ln w="28575">
              <a:solidFill>
                <a:srgbClr val="999933"/>
              </a:solidFill>
              <a:round/>
              <a:headEnd/>
              <a:tailEnd/>
            </a:ln>
          </p:spPr>
          <p:txBody>
            <a:bodyPr/>
            <a:lstStyle/>
            <a:p>
              <a:endParaRPr lang="en-GB"/>
            </a:p>
          </p:txBody>
        </p:sp>
        <p:sp>
          <p:nvSpPr>
            <p:cNvPr id="377494" name="Line 662"/>
            <p:cNvSpPr>
              <a:spLocks noChangeShapeType="1"/>
            </p:cNvSpPr>
            <p:nvPr/>
          </p:nvSpPr>
          <p:spPr bwMode="auto">
            <a:xfrm>
              <a:off x="4315" y="2037"/>
              <a:ext cx="12" cy="1"/>
            </a:xfrm>
            <a:prstGeom prst="line">
              <a:avLst/>
            </a:prstGeom>
            <a:noFill/>
            <a:ln w="28575">
              <a:solidFill>
                <a:srgbClr val="999933"/>
              </a:solidFill>
              <a:round/>
              <a:headEnd/>
              <a:tailEnd/>
            </a:ln>
          </p:spPr>
          <p:txBody>
            <a:bodyPr/>
            <a:lstStyle/>
            <a:p>
              <a:endParaRPr lang="en-GB"/>
            </a:p>
          </p:txBody>
        </p:sp>
        <p:sp>
          <p:nvSpPr>
            <p:cNvPr id="377495" name="Line 663"/>
            <p:cNvSpPr>
              <a:spLocks noChangeShapeType="1"/>
            </p:cNvSpPr>
            <p:nvPr/>
          </p:nvSpPr>
          <p:spPr bwMode="auto">
            <a:xfrm>
              <a:off x="4327" y="2037"/>
              <a:ext cx="6" cy="1"/>
            </a:xfrm>
            <a:prstGeom prst="line">
              <a:avLst/>
            </a:prstGeom>
            <a:noFill/>
            <a:ln w="28575">
              <a:solidFill>
                <a:srgbClr val="999933"/>
              </a:solidFill>
              <a:round/>
              <a:headEnd/>
              <a:tailEnd/>
            </a:ln>
          </p:spPr>
          <p:txBody>
            <a:bodyPr/>
            <a:lstStyle/>
            <a:p>
              <a:endParaRPr lang="en-GB"/>
            </a:p>
          </p:txBody>
        </p:sp>
        <p:sp>
          <p:nvSpPr>
            <p:cNvPr id="377496" name="Line 664"/>
            <p:cNvSpPr>
              <a:spLocks noChangeShapeType="1"/>
            </p:cNvSpPr>
            <p:nvPr/>
          </p:nvSpPr>
          <p:spPr bwMode="auto">
            <a:xfrm>
              <a:off x="4333" y="2037"/>
              <a:ext cx="13" cy="1"/>
            </a:xfrm>
            <a:prstGeom prst="line">
              <a:avLst/>
            </a:prstGeom>
            <a:noFill/>
            <a:ln w="28575">
              <a:solidFill>
                <a:srgbClr val="999933"/>
              </a:solidFill>
              <a:round/>
              <a:headEnd/>
              <a:tailEnd/>
            </a:ln>
          </p:spPr>
          <p:txBody>
            <a:bodyPr/>
            <a:lstStyle/>
            <a:p>
              <a:endParaRPr lang="en-GB"/>
            </a:p>
          </p:txBody>
        </p:sp>
        <p:sp>
          <p:nvSpPr>
            <p:cNvPr id="377497" name="Line 665"/>
            <p:cNvSpPr>
              <a:spLocks noChangeShapeType="1"/>
            </p:cNvSpPr>
            <p:nvPr/>
          </p:nvSpPr>
          <p:spPr bwMode="auto">
            <a:xfrm>
              <a:off x="4346" y="2037"/>
              <a:ext cx="12" cy="1"/>
            </a:xfrm>
            <a:prstGeom prst="line">
              <a:avLst/>
            </a:prstGeom>
            <a:noFill/>
            <a:ln w="28575">
              <a:solidFill>
                <a:srgbClr val="999933"/>
              </a:solidFill>
              <a:round/>
              <a:headEnd/>
              <a:tailEnd/>
            </a:ln>
          </p:spPr>
          <p:txBody>
            <a:bodyPr/>
            <a:lstStyle/>
            <a:p>
              <a:endParaRPr lang="en-GB"/>
            </a:p>
          </p:txBody>
        </p:sp>
        <p:sp>
          <p:nvSpPr>
            <p:cNvPr id="377498" name="Line 666"/>
            <p:cNvSpPr>
              <a:spLocks noChangeShapeType="1"/>
            </p:cNvSpPr>
            <p:nvPr/>
          </p:nvSpPr>
          <p:spPr bwMode="auto">
            <a:xfrm>
              <a:off x="4358" y="2037"/>
              <a:ext cx="6" cy="1"/>
            </a:xfrm>
            <a:prstGeom prst="line">
              <a:avLst/>
            </a:prstGeom>
            <a:noFill/>
            <a:ln w="28575">
              <a:solidFill>
                <a:srgbClr val="999933"/>
              </a:solidFill>
              <a:round/>
              <a:headEnd/>
              <a:tailEnd/>
            </a:ln>
          </p:spPr>
          <p:txBody>
            <a:bodyPr/>
            <a:lstStyle/>
            <a:p>
              <a:endParaRPr lang="en-GB"/>
            </a:p>
          </p:txBody>
        </p:sp>
        <p:sp>
          <p:nvSpPr>
            <p:cNvPr id="377499" name="Line 667"/>
            <p:cNvSpPr>
              <a:spLocks noChangeShapeType="1"/>
            </p:cNvSpPr>
            <p:nvPr/>
          </p:nvSpPr>
          <p:spPr bwMode="auto">
            <a:xfrm>
              <a:off x="4364" y="2037"/>
              <a:ext cx="12" cy="1"/>
            </a:xfrm>
            <a:prstGeom prst="line">
              <a:avLst/>
            </a:prstGeom>
            <a:noFill/>
            <a:ln w="28575">
              <a:solidFill>
                <a:srgbClr val="999933"/>
              </a:solidFill>
              <a:round/>
              <a:headEnd/>
              <a:tailEnd/>
            </a:ln>
          </p:spPr>
          <p:txBody>
            <a:bodyPr/>
            <a:lstStyle/>
            <a:p>
              <a:endParaRPr lang="en-GB"/>
            </a:p>
          </p:txBody>
        </p:sp>
        <p:sp>
          <p:nvSpPr>
            <p:cNvPr id="377500" name="Line 668"/>
            <p:cNvSpPr>
              <a:spLocks noChangeShapeType="1"/>
            </p:cNvSpPr>
            <p:nvPr/>
          </p:nvSpPr>
          <p:spPr bwMode="auto">
            <a:xfrm>
              <a:off x="4376" y="2037"/>
              <a:ext cx="12" cy="1"/>
            </a:xfrm>
            <a:prstGeom prst="line">
              <a:avLst/>
            </a:prstGeom>
            <a:noFill/>
            <a:ln w="28575">
              <a:solidFill>
                <a:srgbClr val="999933"/>
              </a:solidFill>
              <a:round/>
              <a:headEnd/>
              <a:tailEnd/>
            </a:ln>
          </p:spPr>
          <p:txBody>
            <a:bodyPr/>
            <a:lstStyle/>
            <a:p>
              <a:endParaRPr lang="en-GB"/>
            </a:p>
          </p:txBody>
        </p:sp>
        <p:sp>
          <p:nvSpPr>
            <p:cNvPr id="377501" name="Line 669"/>
            <p:cNvSpPr>
              <a:spLocks noChangeShapeType="1"/>
            </p:cNvSpPr>
            <p:nvPr/>
          </p:nvSpPr>
          <p:spPr bwMode="auto">
            <a:xfrm>
              <a:off x="4388" y="2037"/>
              <a:ext cx="12" cy="1"/>
            </a:xfrm>
            <a:prstGeom prst="line">
              <a:avLst/>
            </a:prstGeom>
            <a:noFill/>
            <a:ln w="28575">
              <a:solidFill>
                <a:srgbClr val="999933"/>
              </a:solidFill>
              <a:round/>
              <a:headEnd/>
              <a:tailEnd/>
            </a:ln>
          </p:spPr>
          <p:txBody>
            <a:bodyPr/>
            <a:lstStyle/>
            <a:p>
              <a:endParaRPr lang="en-GB"/>
            </a:p>
          </p:txBody>
        </p:sp>
        <p:sp>
          <p:nvSpPr>
            <p:cNvPr id="377502" name="Line 670"/>
            <p:cNvSpPr>
              <a:spLocks noChangeShapeType="1"/>
            </p:cNvSpPr>
            <p:nvPr/>
          </p:nvSpPr>
          <p:spPr bwMode="auto">
            <a:xfrm>
              <a:off x="4400" y="2037"/>
              <a:ext cx="6" cy="1"/>
            </a:xfrm>
            <a:prstGeom prst="line">
              <a:avLst/>
            </a:prstGeom>
            <a:noFill/>
            <a:ln w="28575">
              <a:solidFill>
                <a:srgbClr val="999933"/>
              </a:solidFill>
              <a:round/>
              <a:headEnd/>
              <a:tailEnd/>
            </a:ln>
          </p:spPr>
          <p:txBody>
            <a:bodyPr/>
            <a:lstStyle/>
            <a:p>
              <a:endParaRPr lang="en-GB"/>
            </a:p>
          </p:txBody>
        </p:sp>
        <p:sp>
          <p:nvSpPr>
            <p:cNvPr id="377503" name="Line 671"/>
            <p:cNvSpPr>
              <a:spLocks noChangeShapeType="1"/>
            </p:cNvSpPr>
            <p:nvPr/>
          </p:nvSpPr>
          <p:spPr bwMode="auto">
            <a:xfrm>
              <a:off x="4406" y="2037"/>
              <a:ext cx="12" cy="1"/>
            </a:xfrm>
            <a:prstGeom prst="line">
              <a:avLst/>
            </a:prstGeom>
            <a:noFill/>
            <a:ln w="28575">
              <a:solidFill>
                <a:srgbClr val="999933"/>
              </a:solidFill>
              <a:round/>
              <a:headEnd/>
              <a:tailEnd/>
            </a:ln>
          </p:spPr>
          <p:txBody>
            <a:bodyPr/>
            <a:lstStyle/>
            <a:p>
              <a:endParaRPr lang="en-GB"/>
            </a:p>
          </p:txBody>
        </p:sp>
        <p:sp>
          <p:nvSpPr>
            <p:cNvPr id="377504" name="Line 672"/>
            <p:cNvSpPr>
              <a:spLocks noChangeShapeType="1"/>
            </p:cNvSpPr>
            <p:nvPr/>
          </p:nvSpPr>
          <p:spPr bwMode="auto">
            <a:xfrm>
              <a:off x="4418" y="2037"/>
              <a:ext cx="13" cy="1"/>
            </a:xfrm>
            <a:prstGeom prst="line">
              <a:avLst/>
            </a:prstGeom>
            <a:noFill/>
            <a:ln w="28575">
              <a:solidFill>
                <a:srgbClr val="999933"/>
              </a:solidFill>
              <a:round/>
              <a:headEnd/>
              <a:tailEnd/>
            </a:ln>
          </p:spPr>
          <p:txBody>
            <a:bodyPr/>
            <a:lstStyle/>
            <a:p>
              <a:endParaRPr lang="en-GB"/>
            </a:p>
          </p:txBody>
        </p:sp>
        <p:sp>
          <p:nvSpPr>
            <p:cNvPr id="377505" name="Line 673"/>
            <p:cNvSpPr>
              <a:spLocks noChangeShapeType="1"/>
            </p:cNvSpPr>
            <p:nvPr/>
          </p:nvSpPr>
          <p:spPr bwMode="auto">
            <a:xfrm>
              <a:off x="4431" y="2037"/>
              <a:ext cx="6" cy="1"/>
            </a:xfrm>
            <a:prstGeom prst="line">
              <a:avLst/>
            </a:prstGeom>
            <a:noFill/>
            <a:ln w="28575">
              <a:solidFill>
                <a:srgbClr val="999933"/>
              </a:solidFill>
              <a:round/>
              <a:headEnd/>
              <a:tailEnd/>
            </a:ln>
          </p:spPr>
          <p:txBody>
            <a:bodyPr/>
            <a:lstStyle/>
            <a:p>
              <a:endParaRPr lang="en-GB"/>
            </a:p>
          </p:txBody>
        </p:sp>
        <p:sp>
          <p:nvSpPr>
            <p:cNvPr id="377506" name="Line 674"/>
            <p:cNvSpPr>
              <a:spLocks noChangeShapeType="1"/>
            </p:cNvSpPr>
            <p:nvPr/>
          </p:nvSpPr>
          <p:spPr bwMode="auto">
            <a:xfrm>
              <a:off x="4437" y="2037"/>
              <a:ext cx="12" cy="1"/>
            </a:xfrm>
            <a:prstGeom prst="line">
              <a:avLst/>
            </a:prstGeom>
            <a:noFill/>
            <a:ln w="28575">
              <a:solidFill>
                <a:srgbClr val="999933"/>
              </a:solidFill>
              <a:round/>
              <a:headEnd/>
              <a:tailEnd/>
            </a:ln>
          </p:spPr>
          <p:txBody>
            <a:bodyPr/>
            <a:lstStyle/>
            <a:p>
              <a:endParaRPr lang="en-GB"/>
            </a:p>
          </p:txBody>
        </p:sp>
        <p:sp>
          <p:nvSpPr>
            <p:cNvPr id="377507" name="Line 675"/>
            <p:cNvSpPr>
              <a:spLocks noChangeShapeType="1"/>
            </p:cNvSpPr>
            <p:nvPr/>
          </p:nvSpPr>
          <p:spPr bwMode="auto">
            <a:xfrm>
              <a:off x="4449" y="2037"/>
              <a:ext cx="12" cy="1"/>
            </a:xfrm>
            <a:prstGeom prst="line">
              <a:avLst/>
            </a:prstGeom>
            <a:noFill/>
            <a:ln w="28575">
              <a:solidFill>
                <a:srgbClr val="999933"/>
              </a:solidFill>
              <a:round/>
              <a:headEnd/>
              <a:tailEnd/>
            </a:ln>
          </p:spPr>
          <p:txBody>
            <a:bodyPr/>
            <a:lstStyle/>
            <a:p>
              <a:endParaRPr lang="en-GB"/>
            </a:p>
          </p:txBody>
        </p:sp>
        <p:sp>
          <p:nvSpPr>
            <p:cNvPr id="377508" name="Line 676"/>
            <p:cNvSpPr>
              <a:spLocks noChangeShapeType="1"/>
            </p:cNvSpPr>
            <p:nvPr/>
          </p:nvSpPr>
          <p:spPr bwMode="auto">
            <a:xfrm>
              <a:off x="4461" y="2037"/>
              <a:ext cx="6" cy="1"/>
            </a:xfrm>
            <a:prstGeom prst="line">
              <a:avLst/>
            </a:prstGeom>
            <a:noFill/>
            <a:ln w="28575">
              <a:solidFill>
                <a:srgbClr val="999933"/>
              </a:solidFill>
              <a:round/>
              <a:headEnd/>
              <a:tailEnd/>
            </a:ln>
          </p:spPr>
          <p:txBody>
            <a:bodyPr/>
            <a:lstStyle/>
            <a:p>
              <a:endParaRPr lang="en-GB"/>
            </a:p>
          </p:txBody>
        </p:sp>
        <p:sp>
          <p:nvSpPr>
            <p:cNvPr id="377509" name="Line 677"/>
            <p:cNvSpPr>
              <a:spLocks noChangeShapeType="1"/>
            </p:cNvSpPr>
            <p:nvPr/>
          </p:nvSpPr>
          <p:spPr bwMode="auto">
            <a:xfrm>
              <a:off x="4467" y="2037"/>
              <a:ext cx="12" cy="1"/>
            </a:xfrm>
            <a:prstGeom prst="line">
              <a:avLst/>
            </a:prstGeom>
            <a:noFill/>
            <a:ln w="28575">
              <a:solidFill>
                <a:srgbClr val="999933"/>
              </a:solidFill>
              <a:round/>
              <a:headEnd/>
              <a:tailEnd/>
            </a:ln>
          </p:spPr>
          <p:txBody>
            <a:bodyPr/>
            <a:lstStyle/>
            <a:p>
              <a:endParaRPr lang="en-GB"/>
            </a:p>
          </p:txBody>
        </p:sp>
        <p:sp>
          <p:nvSpPr>
            <p:cNvPr id="377510" name="Line 678"/>
            <p:cNvSpPr>
              <a:spLocks noChangeShapeType="1"/>
            </p:cNvSpPr>
            <p:nvPr/>
          </p:nvSpPr>
          <p:spPr bwMode="auto">
            <a:xfrm>
              <a:off x="4479" y="2037"/>
              <a:ext cx="12" cy="1"/>
            </a:xfrm>
            <a:prstGeom prst="line">
              <a:avLst/>
            </a:prstGeom>
            <a:noFill/>
            <a:ln w="28575">
              <a:solidFill>
                <a:srgbClr val="999933"/>
              </a:solidFill>
              <a:round/>
              <a:headEnd/>
              <a:tailEnd/>
            </a:ln>
          </p:spPr>
          <p:txBody>
            <a:bodyPr/>
            <a:lstStyle/>
            <a:p>
              <a:endParaRPr lang="en-GB"/>
            </a:p>
          </p:txBody>
        </p:sp>
        <p:sp>
          <p:nvSpPr>
            <p:cNvPr id="377511" name="Line 679"/>
            <p:cNvSpPr>
              <a:spLocks noChangeShapeType="1"/>
            </p:cNvSpPr>
            <p:nvPr/>
          </p:nvSpPr>
          <p:spPr bwMode="auto">
            <a:xfrm>
              <a:off x="4491" y="2037"/>
              <a:ext cx="6" cy="1"/>
            </a:xfrm>
            <a:prstGeom prst="line">
              <a:avLst/>
            </a:prstGeom>
            <a:noFill/>
            <a:ln w="28575">
              <a:solidFill>
                <a:srgbClr val="999933"/>
              </a:solidFill>
              <a:round/>
              <a:headEnd/>
              <a:tailEnd/>
            </a:ln>
          </p:spPr>
          <p:txBody>
            <a:bodyPr/>
            <a:lstStyle/>
            <a:p>
              <a:endParaRPr lang="en-GB"/>
            </a:p>
          </p:txBody>
        </p:sp>
        <p:sp>
          <p:nvSpPr>
            <p:cNvPr id="377512" name="Line 680"/>
            <p:cNvSpPr>
              <a:spLocks noChangeShapeType="1"/>
            </p:cNvSpPr>
            <p:nvPr/>
          </p:nvSpPr>
          <p:spPr bwMode="auto">
            <a:xfrm>
              <a:off x="4497" y="2037"/>
              <a:ext cx="13" cy="1"/>
            </a:xfrm>
            <a:prstGeom prst="line">
              <a:avLst/>
            </a:prstGeom>
            <a:noFill/>
            <a:ln w="28575">
              <a:solidFill>
                <a:srgbClr val="999933"/>
              </a:solidFill>
              <a:round/>
              <a:headEnd/>
              <a:tailEnd/>
            </a:ln>
          </p:spPr>
          <p:txBody>
            <a:bodyPr/>
            <a:lstStyle/>
            <a:p>
              <a:endParaRPr lang="en-GB"/>
            </a:p>
          </p:txBody>
        </p:sp>
        <p:sp>
          <p:nvSpPr>
            <p:cNvPr id="377513" name="Line 681"/>
            <p:cNvSpPr>
              <a:spLocks noChangeShapeType="1"/>
            </p:cNvSpPr>
            <p:nvPr/>
          </p:nvSpPr>
          <p:spPr bwMode="auto">
            <a:xfrm>
              <a:off x="4510" y="2037"/>
              <a:ext cx="12" cy="1"/>
            </a:xfrm>
            <a:prstGeom prst="line">
              <a:avLst/>
            </a:prstGeom>
            <a:noFill/>
            <a:ln w="28575">
              <a:solidFill>
                <a:srgbClr val="999933"/>
              </a:solidFill>
              <a:round/>
              <a:headEnd/>
              <a:tailEnd/>
            </a:ln>
          </p:spPr>
          <p:txBody>
            <a:bodyPr/>
            <a:lstStyle/>
            <a:p>
              <a:endParaRPr lang="en-GB"/>
            </a:p>
          </p:txBody>
        </p:sp>
        <p:sp>
          <p:nvSpPr>
            <p:cNvPr id="377514" name="Line 682"/>
            <p:cNvSpPr>
              <a:spLocks noChangeShapeType="1"/>
            </p:cNvSpPr>
            <p:nvPr/>
          </p:nvSpPr>
          <p:spPr bwMode="auto">
            <a:xfrm>
              <a:off x="4522" y="2037"/>
              <a:ext cx="6" cy="1"/>
            </a:xfrm>
            <a:prstGeom prst="line">
              <a:avLst/>
            </a:prstGeom>
            <a:noFill/>
            <a:ln w="28575">
              <a:solidFill>
                <a:srgbClr val="999933"/>
              </a:solidFill>
              <a:round/>
              <a:headEnd/>
              <a:tailEnd/>
            </a:ln>
          </p:spPr>
          <p:txBody>
            <a:bodyPr/>
            <a:lstStyle/>
            <a:p>
              <a:endParaRPr lang="en-GB"/>
            </a:p>
          </p:txBody>
        </p:sp>
        <p:sp>
          <p:nvSpPr>
            <p:cNvPr id="377515" name="Line 683"/>
            <p:cNvSpPr>
              <a:spLocks noChangeShapeType="1"/>
            </p:cNvSpPr>
            <p:nvPr/>
          </p:nvSpPr>
          <p:spPr bwMode="auto">
            <a:xfrm>
              <a:off x="4528" y="2037"/>
              <a:ext cx="12" cy="1"/>
            </a:xfrm>
            <a:prstGeom prst="line">
              <a:avLst/>
            </a:prstGeom>
            <a:noFill/>
            <a:ln w="28575">
              <a:solidFill>
                <a:srgbClr val="999933"/>
              </a:solidFill>
              <a:round/>
              <a:headEnd/>
              <a:tailEnd/>
            </a:ln>
          </p:spPr>
          <p:txBody>
            <a:bodyPr/>
            <a:lstStyle/>
            <a:p>
              <a:endParaRPr lang="en-GB"/>
            </a:p>
          </p:txBody>
        </p:sp>
        <p:sp>
          <p:nvSpPr>
            <p:cNvPr id="377516" name="Line 684"/>
            <p:cNvSpPr>
              <a:spLocks noChangeShapeType="1"/>
            </p:cNvSpPr>
            <p:nvPr/>
          </p:nvSpPr>
          <p:spPr bwMode="auto">
            <a:xfrm>
              <a:off x="4540" y="2037"/>
              <a:ext cx="12" cy="1"/>
            </a:xfrm>
            <a:prstGeom prst="line">
              <a:avLst/>
            </a:prstGeom>
            <a:noFill/>
            <a:ln w="28575">
              <a:solidFill>
                <a:srgbClr val="999933"/>
              </a:solidFill>
              <a:round/>
              <a:headEnd/>
              <a:tailEnd/>
            </a:ln>
          </p:spPr>
          <p:txBody>
            <a:bodyPr/>
            <a:lstStyle/>
            <a:p>
              <a:endParaRPr lang="en-GB"/>
            </a:p>
          </p:txBody>
        </p:sp>
        <p:sp>
          <p:nvSpPr>
            <p:cNvPr id="377517" name="Line 685"/>
            <p:cNvSpPr>
              <a:spLocks noChangeShapeType="1"/>
            </p:cNvSpPr>
            <p:nvPr/>
          </p:nvSpPr>
          <p:spPr bwMode="auto">
            <a:xfrm>
              <a:off x="4552" y="2037"/>
              <a:ext cx="6" cy="1"/>
            </a:xfrm>
            <a:prstGeom prst="line">
              <a:avLst/>
            </a:prstGeom>
            <a:noFill/>
            <a:ln w="28575">
              <a:solidFill>
                <a:srgbClr val="999933"/>
              </a:solidFill>
              <a:round/>
              <a:headEnd/>
              <a:tailEnd/>
            </a:ln>
          </p:spPr>
          <p:txBody>
            <a:bodyPr/>
            <a:lstStyle/>
            <a:p>
              <a:endParaRPr lang="en-GB"/>
            </a:p>
          </p:txBody>
        </p:sp>
        <p:sp>
          <p:nvSpPr>
            <p:cNvPr id="377518" name="Line 686"/>
            <p:cNvSpPr>
              <a:spLocks noChangeShapeType="1"/>
            </p:cNvSpPr>
            <p:nvPr/>
          </p:nvSpPr>
          <p:spPr bwMode="auto">
            <a:xfrm>
              <a:off x="4558" y="2037"/>
              <a:ext cx="12" cy="1"/>
            </a:xfrm>
            <a:prstGeom prst="line">
              <a:avLst/>
            </a:prstGeom>
            <a:noFill/>
            <a:ln w="28575">
              <a:solidFill>
                <a:srgbClr val="999933"/>
              </a:solidFill>
              <a:round/>
              <a:headEnd/>
              <a:tailEnd/>
            </a:ln>
          </p:spPr>
          <p:txBody>
            <a:bodyPr/>
            <a:lstStyle/>
            <a:p>
              <a:endParaRPr lang="en-GB"/>
            </a:p>
          </p:txBody>
        </p:sp>
        <p:sp>
          <p:nvSpPr>
            <p:cNvPr id="377519" name="Line 687"/>
            <p:cNvSpPr>
              <a:spLocks noChangeShapeType="1"/>
            </p:cNvSpPr>
            <p:nvPr/>
          </p:nvSpPr>
          <p:spPr bwMode="auto">
            <a:xfrm>
              <a:off x="4570" y="2037"/>
              <a:ext cx="12" cy="1"/>
            </a:xfrm>
            <a:prstGeom prst="line">
              <a:avLst/>
            </a:prstGeom>
            <a:noFill/>
            <a:ln w="28575">
              <a:solidFill>
                <a:srgbClr val="999933"/>
              </a:solidFill>
              <a:round/>
              <a:headEnd/>
              <a:tailEnd/>
            </a:ln>
          </p:spPr>
          <p:txBody>
            <a:bodyPr/>
            <a:lstStyle/>
            <a:p>
              <a:endParaRPr lang="en-GB"/>
            </a:p>
          </p:txBody>
        </p:sp>
        <p:sp>
          <p:nvSpPr>
            <p:cNvPr id="377520" name="Line 688"/>
            <p:cNvSpPr>
              <a:spLocks noChangeShapeType="1"/>
            </p:cNvSpPr>
            <p:nvPr/>
          </p:nvSpPr>
          <p:spPr bwMode="auto">
            <a:xfrm>
              <a:off x="4582" y="2037"/>
              <a:ext cx="6" cy="1"/>
            </a:xfrm>
            <a:prstGeom prst="line">
              <a:avLst/>
            </a:prstGeom>
            <a:noFill/>
            <a:ln w="28575">
              <a:solidFill>
                <a:srgbClr val="999933"/>
              </a:solidFill>
              <a:round/>
              <a:headEnd/>
              <a:tailEnd/>
            </a:ln>
          </p:spPr>
          <p:txBody>
            <a:bodyPr/>
            <a:lstStyle/>
            <a:p>
              <a:endParaRPr lang="en-GB"/>
            </a:p>
          </p:txBody>
        </p:sp>
        <p:sp>
          <p:nvSpPr>
            <p:cNvPr id="377521" name="Line 689"/>
            <p:cNvSpPr>
              <a:spLocks noChangeShapeType="1"/>
            </p:cNvSpPr>
            <p:nvPr/>
          </p:nvSpPr>
          <p:spPr bwMode="auto">
            <a:xfrm>
              <a:off x="4588" y="2037"/>
              <a:ext cx="13" cy="6"/>
            </a:xfrm>
            <a:prstGeom prst="line">
              <a:avLst/>
            </a:prstGeom>
            <a:noFill/>
            <a:ln w="28575">
              <a:solidFill>
                <a:srgbClr val="999933"/>
              </a:solidFill>
              <a:round/>
              <a:headEnd/>
              <a:tailEnd/>
            </a:ln>
          </p:spPr>
          <p:txBody>
            <a:bodyPr/>
            <a:lstStyle/>
            <a:p>
              <a:endParaRPr lang="en-GB"/>
            </a:p>
          </p:txBody>
        </p:sp>
        <p:sp>
          <p:nvSpPr>
            <p:cNvPr id="377522" name="Line 690"/>
            <p:cNvSpPr>
              <a:spLocks noChangeShapeType="1"/>
            </p:cNvSpPr>
            <p:nvPr/>
          </p:nvSpPr>
          <p:spPr bwMode="auto">
            <a:xfrm>
              <a:off x="4601" y="2043"/>
              <a:ext cx="12" cy="1"/>
            </a:xfrm>
            <a:prstGeom prst="line">
              <a:avLst/>
            </a:prstGeom>
            <a:noFill/>
            <a:ln w="28575">
              <a:solidFill>
                <a:srgbClr val="999933"/>
              </a:solidFill>
              <a:round/>
              <a:headEnd/>
              <a:tailEnd/>
            </a:ln>
          </p:spPr>
          <p:txBody>
            <a:bodyPr/>
            <a:lstStyle/>
            <a:p>
              <a:endParaRPr lang="en-GB"/>
            </a:p>
          </p:txBody>
        </p:sp>
        <p:sp>
          <p:nvSpPr>
            <p:cNvPr id="377523" name="Line 691"/>
            <p:cNvSpPr>
              <a:spLocks noChangeShapeType="1"/>
            </p:cNvSpPr>
            <p:nvPr/>
          </p:nvSpPr>
          <p:spPr bwMode="auto">
            <a:xfrm>
              <a:off x="4613" y="2043"/>
              <a:ext cx="6" cy="1"/>
            </a:xfrm>
            <a:prstGeom prst="line">
              <a:avLst/>
            </a:prstGeom>
            <a:noFill/>
            <a:ln w="28575">
              <a:solidFill>
                <a:srgbClr val="999933"/>
              </a:solidFill>
              <a:round/>
              <a:headEnd/>
              <a:tailEnd/>
            </a:ln>
          </p:spPr>
          <p:txBody>
            <a:bodyPr/>
            <a:lstStyle/>
            <a:p>
              <a:endParaRPr lang="en-GB"/>
            </a:p>
          </p:txBody>
        </p:sp>
        <p:sp>
          <p:nvSpPr>
            <p:cNvPr id="377524" name="Line 692"/>
            <p:cNvSpPr>
              <a:spLocks noChangeShapeType="1"/>
            </p:cNvSpPr>
            <p:nvPr/>
          </p:nvSpPr>
          <p:spPr bwMode="auto">
            <a:xfrm>
              <a:off x="4619" y="2043"/>
              <a:ext cx="12" cy="1"/>
            </a:xfrm>
            <a:prstGeom prst="line">
              <a:avLst/>
            </a:prstGeom>
            <a:noFill/>
            <a:ln w="28575">
              <a:solidFill>
                <a:srgbClr val="999933"/>
              </a:solidFill>
              <a:round/>
              <a:headEnd/>
              <a:tailEnd/>
            </a:ln>
          </p:spPr>
          <p:txBody>
            <a:bodyPr/>
            <a:lstStyle/>
            <a:p>
              <a:endParaRPr lang="en-GB"/>
            </a:p>
          </p:txBody>
        </p:sp>
        <p:sp>
          <p:nvSpPr>
            <p:cNvPr id="377525" name="Line 693"/>
            <p:cNvSpPr>
              <a:spLocks noChangeShapeType="1"/>
            </p:cNvSpPr>
            <p:nvPr/>
          </p:nvSpPr>
          <p:spPr bwMode="auto">
            <a:xfrm>
              <a:off x="4631" y="2043"/>
              <a:ext cx="12" cy="1"/>
            </a:xfrm>
            <a:prstGeom prst="line">
              <a:avLst/>
            </a:prstGeom>
            <a:noFill/>
            <a:ln w="28575">
              <a:solidFill>
                <a:srgbClr val="999933"/>
              </a:solidFill>
              <a:round/>
              <a:headEnd/>
              <a:tailEnd/>
            </a:ln>
          </p:spPr>
          <p:txBody>
            <a:bodyPr/>
            <a:lstStyle/>
            <a:p>
              <a:endParaRPr lang="en-GB"/>
            </a:p>
          </p:txBody>
        </p:sp>
        <p:sp>
          <p:nvSpPr>
            <p:cNvPr id="377526" name="Line 694"/>
            <p:cNvSpPr>
              <a:spLocks noChangeShapeType="1"/>
            </p:cNvSpPr>
            <p:nvPr/>
          </p:nvSpPr>
          <p:spPr bwMode="auto">
            <a:xfrm>
              <a:off x="4643" y="2043"/>
              <a:ext cx="6" cy="1"/>
            </a:xfrm>
            <a:prstGeom prst="line">
              <a:avLst/>
            </a:prstGeom>
            <a:noFill/>
            <a:ln w="28575">
              <a:solidFill>
                <a:srgbClr val="999933"/>
              </a:solidFill>
              <a:round/>
              <a:headEnd/>
              <a:tailEnd/>
            </a:ln>
          </p:spPr>
          <p:txBody>
            <a:bodyPr/>
            <a:lstStyle/>
            <a:p>
              <a:endParaRPr lang="en-GB"/>
            </a:p>
          </p:txBody>
        </p:sp>
        <p:sp>
          <p:nvSpPr>
            <p:cNvPr id="377527" name="Line 695"/>
            <p:cNvSpPr>
              <a:spLocks noChangeShapeType="1"/>
            </p:cNvSpPr>
            <p:nvPr/>
          </p:nvSpPr>
          <p:spPr bwMode="auto">
            <a:xfrm>
              <a:off x="4649" y="2043"/>
              <a:ext cx="12" cy="1"/>
            </a:xfrm>
            <a:prstGeom prst="line">
              <a:avLst/>
            </a:prstGeom>
            <a:noFill/>
            <a:ln w="28575">
              <a:solidFill>
                <a:srgbClr val="999933"/>
              </a:solidFill>
              <a:round/>
              <a:headEnd/>
              <a:tailEnd/>
            </a:ln>
          </p:spPr>
          <p:txBody>
            <a:bodyPr/>
            <a:lstStyle/>
            <a:p>
              <a:endParaRPr lang="en-GB"/>
            </a:p>
          </p:txBody>
        </p:sp>
        <p:sp>
          <p:nvSpPr>
            <p:cNvPr id="377528" name="Line 696"/>
            <p:cNvSpPr>
              <a:spLocks noChangeShapeType="1"/>
            </p:cNvSpPr>
            <p:nvPr/>
          </p:nvSpPr>
          <p:spPr bwMode="auto">
            <a:xfrm>
              <a:off x="4661" y="2043"/>
              <a:ext cx="12" cy="1"/>
            </a:xfrm>
            <a:prstGeom prst="line">
              <a:avLst/>
            </a:prstGeom>
            <a:noFill/>
            <a:ln w="28575">
              <a:solidFill>
                <a:srgbClr val="999933"/>
              </a:solidFill>
              <a:round/>
              <a:headEnd/>
              <a:tailEnd/>
            </a:ln>
          </p:spPr>
          <p:txBody>
            <a:bodyPr/>
            <a:lstStyle/>
            <a:p>
              <a:endParaRPr lang="en-GB"/>
            </a:p>
          </p:txBody>
        </p:sp>
        <p:sp>
          <p:nvSpPr>
            <p:cNvPr id="377529" name="Line 697"/>
            <p:cNvSpPr>
              <a:spLocks noChangeShapeType="1"/>
            </p:cNvSpPr>
            <p:nvPr/>
          </p:nvSpPr>
          <p:spPr bwMode="auto">
            <a:xfrm>
              <a:off x="4673" y="2043"/>
              <a:ext cx="7" cy="1"/>
            </a:xfrm>
            <a:prstGeom prst="line">
              <a:avLst/>
            </a:prstGeom>
            <a:noFill/>
            <a:ln w="28575">
              <a:solidFill>
                <a:srgbClr val="999933"/>
              </a:solidFill>
              <a:round/>
              <a:headEnd/>
              <a:tailEnd/>
            </a:ln>
          </p:spPr>
          <p:txBody>
            <a:bodyPr/>
            <a:lstStyle/>
            <a:p>
              <a:endParaRPr lang="en-GB"/>
            </a:p>
          </p:txBody>
        </p:sp>
        <p:sp>
          <p:nvSpPr>
            <p:cNvPr id="377530" name="Line 698"/>
            <p:cNvSpPr>
              <a:spLocks noChangeShapeType="1"/>
            </p:cNvSpPr>
            <p:nvPr/>
          </p:nvSpPr>
          <p:spPr bwMode="auto">
            <a:xfrm>
              <a:off x="4680" y="2043"/>
              <a:ext cx="12" cy="1"/>
            </a:xfrm>
            <a:prstGeom prst="line">
              <a:avLst/>
            </a:prstGeom>
            <a:noFill/>
            <a:ln w="28575">
              <a:solidFill>
                <a:srgbClr val="999933"/>
              </a:solidFill>
              <a:round/>
              <a:headEnd/>
              <a:tailEnd/>
            </a:ln>
          </p:spPr>
          <p:txBody>
            <a:bodyPr/>
            <a:lstStyle/>
            <a:p>
              <a:endParaRPr lang="en-GB"/>
            </a:p>
          </p:txBody>
        </p:sp>
        <p:sp>
          <p:nvSpPr>
            <p:cNvPr id="377531" name="Line 699"/>
            <p:cNvSpPr>
              <a:spLocks noChangeShapeType="1"/>
            </p:cNvSpPr>
            <p:nvPr/>
          </p:nvSpPr>
          <p:spPr bwMode="auto">
            <a:xfrm>
              <a:off x="4692" y="2043"/>
              <a:ext cx="12" cy="1"/>
            </a:xfrm>
            <a:prstGeom prst="line">
              <a:avLst/>
            </a:prstGeom>
            <a:noFill/>
            <a:ln w="28575">
              <a:solidFill>
                <a:srgbClr val="999933"/>
              </a:solidFill>
              <a:round/>
              <a:headEnd/>
              <a:tailEnd/>
            </a:ln>
          </p:spPr>
          <p:txBody>
            <a:bodyPr/>
            <a:lstStyle/>
            <a:p>
              <a:endParaRPr lang="en-GB"/>
            </a:p>
          </p:txBody>
        </p:sp>
        <p:sp>
          <p:nvSpPr>
            <p:cNvPr id="377532" name="Line 700"/>
            <p:cNvSpPr>
              <a:spLocks noChangeShapeType="1"/>
            </p:cNvSpPr>
            <p:nvPr/>
          </p:nvSpPr>
          <p:spPr bwMode="auto">
            <a:xfrm>
              <a:off x="4704" y="2043"/>
              <a:ext cx="6" cy="1"/>
            </a:xfrm>
            <a:prstGeom prst="line">
              <a:avLst/>
            </a:prstGeom>
            <a:noFill/>
            <a:ln w="28575">
              <a:solidFill>
                <a:srgbClr val="999933"/>
              </a:solidFill>
              <a:round/>
              <a:headEnd/>
              <a:tailEnd/>
            </a:ln>
          </p:spPr>
          <p:txBody>
            <a:bodyPr/>
            <a:lstStyle/>
            <a:p>
              <a:endParaRPr lang="en-GB"/>
            </a:p>
          </p:txBody>
        </p:sp>
        <p:sp>
          <p:nvSpPr>
            <p:cNvPr id="377533" name="Line 701"/>
            <p:cNvSpPr>
              <a:spLocks noChangeShapeType="1"/>
            </p:cNvSpPr>
            <p:nvPr/>
          </p:nvSpPr>
          <p:spPr bwMode="auto">
            <a:xfrm>
              <a:off x="4710" y="2043"/>
              <a:ext cx="12" cy="1"/>
            </a:xfrm>
            <a:prstGeom prst="line">
              <a:avLst/>
            </a:prstGeom>
            <a:noFill/>
            <a:ln w="28575">
              <a:solidFill>
                <a:srgbClr val="999933"/>
              </a:solidFill>
              <a:round/>
              <a:headEnd/>
              <a:tailEnd/>
            </a:ln>
          </p:spPr>
          <p:txBody>
            <a:bodyPr/>
            <a:lstStyle/>
            <a:p>
              <a:endParaRPr lang="en-GB"/>
            </a:p>
          </p:txBody>
        </p:sp>
        <p:sp>
          <p:nvSpPr>
            <p:cNvPr id="377534" name="Line 702"/>
            <p:cNvSpPr>
              <a:spLocks noChangeShapeType="1"/>
            </p:cNvSpPr>
            <p:nvPr/>
          </p:nvSpPr>
          <p:spPr bwMode="auto">
            <a:xfrm>
              <a:off x="4722" y="2043"/>
              <a:ext cx="12" cy="1"/>
            </a:xfrm>
            <a:prstGeom prst="line">
              <a:avLst/>
            </a:prstGeom>
            <a:noFill/>
            <a:ln w="28575">
              <a:solidFill>
                <a:srgbClr val="999933"/>
              </a:solidFill>
              <a:round/>
              <a:headEnd/>
              <a:tailEnd/>
            </a:ln>
          </p:spPr>
          <p:txBody>
            <a:bodyPr/>
            <a:lstStyle/>
            <a:p>
              <a:endParaRPr lang="en-GB"/>
            </a:p>
          </p:txBody>
        </p:sp>
        <p:sp>
          <p:nvSpPr>
            <p:cNvPr id="377535" name="Line 703"/>
            <p:cNvSpPr>
              <a:spLocks noChangeShapeType="1"/>
            </p:cNvSpPr>
            <p:nvPr/>
          </p:nvSpPr>
          <p:spPr bwMode="auto">
            <a:xfrm>
              <a:off x="4734" y="2043"/>
              <a:ext cx="6" cy="1"/>
            </a:xfrm>
            <a:prstGeom prst="line">
              <a:avLst/>
            </a:prstGeom>
            <a:noFill/>
            <a:ln w="28575">
              <a:solidFill>
                <a:srgbClr val="999933"/>
              </a:solidFill>
              <a:round/>
              <a:headEnd/>
              <a:tailEnd/>
            </a:ln>
          </p:spPr>
          <p:txBody>
            <a:bodyPr/>
            <a:lstStyle/>
            <a:p>
              <a:endParaRPr lang="en-GB"/>
            </a:p>
          </p:txBody>
        </p:sp>
        <p:sp>
          <p:nvSpPr>
            <p:cNvPr id="377536" name="Line 704"/>
            <p:cNvSpPr>
              <a:spLocks noChangeShapeType="1"/>
            </p:cNvSpPr>
            <p:nvPr/>
          </p:nvSpPr>
          <p:spPr bwMode="auto">
            <a:xfrm>
              <a:off x="4740" y="2043"/>
              <a:ext cx="12" cy="1"/>
            </a:xfrm>
            <a:prstGeom prst="line">
              <a:avLst/>
            </a:prstGeom>
            <a:noFill/>
            <a:ln w="28575">
              <a:solidFill>
                <a:srgbClr val="999933"/>
              </a:solidFill>
              <a:round/>
              <a:headEnd/>
              <a:tailEnd/>
            </a:ln>
          </p:spPr>
          <p:txBody>
            <a:bodyPr/>
            <a:lstStyle/>
            <a:p>
              <a:endParaRPr lang="en-GB"/>
            </a:p>
          </p:txBody>
        </p:sp>
        <p:sp>
          <p:nvSpPr>
            <p:cNvPr id="377537" name="Line 705"/>
            <p:cNvSpPr>
              <a:spLocks noChangeShapeType="1"/>
            </p:cNvSpPr>
            <p:nvPr/>
          </p:nvSpPr>
          <p:spPr bwMode="auto">
            <a:xfrm>
              <a:off x="4752" y="2043"/>
              <a:ext cx="13" cy="1"/>
            </a:xfrm>
            <a:prstGeom prst="line">
              <a:avLst/>
            </a:prstGeom>
            <a:noFill/>
            <a:ln w="28575">
              <a:solidFill>
                <a:srgbClr val="999933"/>
              </a:solidFill>
              <a:round/>
              <a:headEnd/>
              <a:tailEnd/>
            </a:ln>
          </p:spPr>
          <p:txBody>
            <a:bodyPr/>
            <a:lstStyle/>
            <a:p>
              <a:endParaRPr lang="en-GB"/>
            </a:p>
          </p:txBody>
        </p:sp>
        <p:sp>
          <p:nvSpPr>
            <p:cNvPr id="377538" name="Line 706"/>
            <p:cNvSpPr>
              <a:spLocks noChangeShapeType="1"/>
            </p:cNvSpPr>
            <p:nvPr/>
          </p:nvSpPr>
          <p:spPr bwMode="auto">
            <a:xfrm>
              <a:off x="4765" y="2043"/>
              <a:ext cx="6" cy="1"/>
            </a:xfrm>
            <a:prstGeom prst="line">
              <a:avLst/>
            </a:prstGeom>
            <a:noFill/>
            <a:ln w="28575">
              <a:solidFill>
                <a:srgbClr val="999933"/>
              </a:solidFill>
              <a:round/>
              <a:headEnd/>
              <a:tailEnd/>
            </a:ln>
          </p:spPr>
          <p:txBody>
            <a:bodyPr/>
            <a:lstStyle/>
            <a:p>
              <a:endParaRPr lang="en-GB"/>
            </a:p>
          </p:txBody>
        </p:sp>
        <p:sp>
          <p:nvSpPr>
            <p:cNvPr id="377539" name="Line 707"/>
            <p:cNvSpPr>
              <a:spLocks noChangeShapeType="1"/>
            </p:cNvSpPr>
            <p:nvPr/>
          </p:nvSpPr>
          <p:spPr bwMode="auto">
            <a:xfrm>
              <a:off x="4771" y="2043"/>
              <a:ext cx="12" cy="1"/>
            </a:xfrm>
            <a:prstGeom prst="line">
              <a:avLst/>
            </a:prstGeom>
            <a:noFill/>
            <a:ln w="28575">
              <a:solidFill>
                <a:srgbClr val="999933"/>
              </a:solidFill>
              <a:round/>
              <a:headEnd/>
              <a:tailEnd/>
            </a:ln>
          </p:spPr>
          <p:txBody>
            <a:bodyPr/>
            <a:lstStyle/>
            <a:p>
              <a:endParaRPr lang="en-GB"/>
            </a:p>
          </p:txBody>
        </p:sp>
        <p:sp>
          <p:nvSpPr>
            <p:cNvPr id="377540" name="Line 708"/>
            <p:cNvSpPr>
              <a:spLocks noChangeShapeType="1"/>
            </p:cNvSpPr>
            <p:nvPr/>
          </p:nvSpPr>
          <p:spPr bwMode="auto">
            <a:xfrm>
              <a:off x="4783" y="2043"/>
              <a:ext cx="12" cy="1"/>
            </a:xfrm>
            <a:prstGeom prst="line">
              <a:avLst/>
            </a:prstGeom>
            <a:noFill/>
            <a:ln w="28575">
              <a:solidFill>
                <a:srgbClr val="999933"/>
              </a:solidFill>
              <a:round/>
              <a:headEnd/>
              <a:tailEnd/>
            </a:ln>
          </p:spPr>
          <p:txBody>
            <a:bodyPr/>
            <a:lstStyle/>
            <a:p>
              <a:endParaRPr lang="en-GB"/>
            </a:p>
          </p:txBody>
        </p:sp>
        <p:sp>
          <p:nvSpPr>
            <p:cNvPr id="377541" name="Line 709"/>
            <p:cNvSpPr>
              <a:spLocks noChangeShapeType="1"/>
            </p:cNvSpPr>
            <p:nvPr/>
          </p:nvSpPr>
          <p:spPr bwMode="auto">
            <a:xfrm>
              <a:off x="4795" y="2043"/>
              <a:ext cx="6" cy="1"/>
            </a:xfrm>
            <a:prstGeom prst="line">
              <a:avLst/>
            </a:prstGeom>
            <a:noFill/>
            <a:ln w="28575">
              <a:solidFill>
                <a:srgbClr val="999933"/>
              </a:solidFill>
              <a:round/>
              <a:headEnd/>
              <a:tailEnd/>
            </a:ln>
          </p:spPr>
          <p:txBody>
            <a:bodyPr/>
            <a:lstStyle/>
            <a:p>
              <a:endParaRPr lang="en-GB"/>
            </a:p>
          </p:txBody>
        </p:sp>
        <p:sp>
          <p:nvSpPr>
            <p:cNvPr id="377542" name="Line 710"/>
            <p:cNvSpPr>
              <a:spLocks noChangeShapeType="1"/>
            </p:cNvSpPr>
            <p:nvPr/>
          </p:nvSpPr>
          <p:spPr bwMode="auto">
            <a:xfrm>
              <a:off x="4801" y="2043"/>
              <a:ext cx="12" cy="1"/>
            </a:xfrm>
            <a:prstGeom prst="line">
              <a:avLst/>
            </a:prstGeom>
            <a:noFill/>
            <a:ln w="28575">
              <a:solidFill>
                <a:srgbClr val="999933"/>
              </a:solidFill>
              <a:round/>
              <a:headEnd/>
              <a:tailEnd/>
            </a:ln>
          </p:spPr>
          <p:txBody>
            <a:bodyPr/>
            <a:lstStyle/>
            <a:p>
              <a:endParaRPr lang="en-GB"/>
            </a:p>
          </p:txBody>
        </p:sp>
        <p:sp>
          <p:nvSpPr>
            <p:cNvPr id="377543" name="Line 711"/>
            <p:cNvSpPr>
              <a:spLocks noChangeShapeType="1"/>
            </p:cNvSpPr>
            <p:nvPr/>
          </p:nvSpPr>
          <p:spPr bwMode="auto">
            <a:xfrm>
              <a:off x="4813" y="2043"/>
              <a:ext cx="12" cy="1"/>
            </a:xfrm>
            <a:prstGeom prst="line">
              <a:avLst/>
            </a:prstGeom>
            <a:noFill/>
            <a:ln w="28575">
              <a:solidFill>
                <a:srgbClr val="999933"/>
              </a:solidFill>
              <a:round/>
              <a:headEnd/>
              <a:tailEnd/>
            </a:ln>
          </p:spPr>
          <p:txBody>
            <a:bodyPr/>
            <a:lstStyle/>
            <a:p>
              <a:endParaRPr lang="en-GB"/>
            </a:p>
          </p:txBody>
        </p:sp>
        <p:sp>
          <p:nvSpPr>
            <p:cNvPr id="377544" name="Line 712"/>
            <p:cNvSpPr>
              <a:spLocks noChangeShapeType="1"/>
            </p:cNvSpPr>
            <p:nvPr/>
          </p:nvSpPr>
          <p:spPr bwMode="auto">
            <a:xfrm>
              <a:off x="4825" y="2043"/>
              <a:ext cx="6" cy="1"/>
            </a:xfrm>
            <a:prstGeom prst="line">
              <a:avLst/>
            </a:prstGeom>
            <a:noFill/>
            <a:ln w="28575">
              <a:solidFill>
                <a:srgbClr val="999933"/>
              </a:solidFill>
              <a:round/>
              <a:headEnd/>
              <a:tailEnd/>
            </a:ln>
          </p:spPr>
          <p:txBody>
            <a:bodyPr/>
            <a:lstStyle/>
            <a:p>
              <a:endParaRPr lang="en-GB"/>
            </a:p>
          </p:txBody>
        </p:sp>
        <p:sp>
          <p:nvSpPr>
            <p:cNvPr id="377545" name="Line 713"/>
            <p:cNvSpPr>
              <a:spLocks noChangeShapeType="1"/>
            </p:cNvSpPr>
            <p:nvPr/>
          </p:nvSpPr>
          <p:spPr bwMode="auto">
            <a:xfrm>
              <a:off x="4831" y="2043"/>
              <a:ext cx="12" cy="1"/>
            </a:xfrm>
            <a:prstGeom prst="line">
              <a:avLst/>
            </a:prstGeom>
            <a:noFill/>
            <a:ln w="28575">
              <a:solidFill>
                <a:srgbClr val="999933"/>
              </a:solidFill>
              <a:round/>
              <a:headEnd/>
              <a:tailEnd/>
            </a:ln>
          </p:spPr>
          <p:txBody>
            <a:bodyPr/>
            <a:lstStyle/>
            <a:p>
              <a:endParaRPr lang="en-GB"/>
            </a:p>
          </p:txBody>
        </p:sp>
        <p:sp>
          <p:nvSpPr>
            <p:cNvPr id="377546" name="Line 714"/>
            <p:cNvSpPr>
              <a:spLocks noChangeShapeType="1"/>
            </p:cNvSpPr>
            <p:nvPr/>
          </p:nvSpPr>
          <p:spPr bwMode="auto">
            <a:xfrm>
              <a:off x="4843" y="2043"/>
              <a:ext cx="13" cy="1"/>
            </a:xfrm>
            <a:prstGeom prst="line">
              <a:avLst/>
            </a:prstGeom>
            <a:noFill/>
            <a:ln w="28575">
              <a:solidFill>
                <a:srgbClr val="999933"/>
              </a:solidFill>
              <a:round/>
              <a:headEnd/>
              <a:tailEnd/>
            </a:ln>
          </p:spPr>
          <p:txBody>
            <a:bodyPr/>
            <a:lstStyle/>
            <a:p>
              <a:endParaRPr lang="en-GB"/>
            </a:p>
          </p:txBody>
        </p:sp>
      </p:grpSp>
      <p:grpSp>
        <p:nvGrpSpPr>
          <p:cNvPr id="377748" name="Group 916"/>
          <p:cNvGrpSpPr>
            <a:grpSpLocks/>
          </p:cNvGrpSpPr>
          <p:nvPr/>
        </p:nvGrpSpPr>
        <p:grpSpPr bwMode="auto">
          <a:xfrm>
            <a:off x="4565650" y="3062288"/>
            <a:ext cx="3219450" cy="182562"/>
            <a:chOff x="2876" y="1929"/>
            <a:chExt cx="2028" cy="115"/>
          </a:xfrm>
        </p:grpSpPr>
        <p:sp>
          <p:nvSpPr>
            <p:cNvPr id="377548" name="Line 716"/>
            <p:cNvSpPr>
              <a:spLocks noChangeShapeType="1"/>
            </p:cNvSpPr>
            <p:nvPr/>
          </p:nvSpPr>
          <p:spPr bwMode="auto">
            <a:xfrm>
              <a:off x="4856" y="2043"/>
              <a:ext cx="6" cy="1"/>
            </a:xfrm>
            <a:prstGeom prst="line">
              <a:avLst/>
            </a:prstGeom>
            <a:noFill/>
            <a:ln w="28575">
              <a:solidFill>
                <a:srgbClr val="999933"/>
              </a:solidFill>
              <a:round/>
              <a:headEnd/>
              <a:tailEnd/>
            </a:ln>
          </p:spPr>
          <p:txBody>
            <a:bodyPr/>
            <a:lstStyle/>
            <a:p>
              <a:endParaRPr lang="en-GB"/>
            </a:p>
          </p:txBody>
        </p:sp>
        <p:sp>
          <p:nvSpPr>
            <p:cNvPr id="377549" name="Line 717"/>
            <p:cNvSpPr>
              <a:spLocks noChangeShapeType="1"/>
            </p:cNvSpPr>
            <p:nvPr/>
          </p:nvSpPr>
          <p:spPr bwMode="auto">
            <a:xfrm>
              <a:off x="4862" y="2043"/>
              <a:ext cx="12" cy="1"/>
            </a:xfrm>
            <a:prstGeom prst="line">
              <a:avLst/>
            </a:prstGeom>
            <a:noFill/>
            <a:ln w="28575">
              <a:solidFill>
                <a:srgbClr val="999933"/>
              </a:solidFill>
              <a:round/>
              <a:headEnd/>
              <a:tailEnd/>
            </a:ln>
          </p:spPr>
          <p:txBody>
            <a:bodyPr/>
            <a:lstStyle/>
            <a:p>
              <a:endParaRPr lang="en-GB"/>
            </a:p>
          </p:txBody>
        </p:sp>
        <p:sp>
          <p:nvSpPr>
            <p:cNvPr id="377550" name="Line 718"/>
            <p:cNvSpPr>
              <a:spLocks noChangeShapeType="1"/>
            </p:cNvSpPr>
            <p:nvPr/>
          </p:nvSpPr>
          <p:spPr bwMode="auto">
            <a:xfrm>
              <a:off x="4874" y="2043"/>
              <a:ext cx="12" cy="1"/>
            </a:xfrm>
            <a:prstGeom prst="line">
              <a:avLst/>
            </a:prstGeom>
            <a:noFill/>
            <a:ln w="28575">
              <a:solidFill>
                <a:srgbClr val="999933"/>
              </a:solidFill>
              <a:round/>
              <a:headEnd/>
              <a:tailEnd/>
            </a:ln>
          </p:spPr>
          <p:txBody>
            <a:bodyPr/>
            <a:lstStyle/>
            <a:p>
              <a:endParaRPr lang="en-GB"/>
            </a:p>
          </p:txBody>
        </p:sp>
        <p:sp>
          <p:nvSpPr>
            <p:cNvPr id="377551" name="Line 719"/>
            <p:cNvSpPr>
              <a:spLocks noChangeShapeType="1"/>
            </p:cNvSpPr>
            <p:nvPr/>
          </p:nvSpPr>
          <p:spPr bwMode="auto">
            <a:xfrm>
              <a:off x="4886" y="2043"/>
              <a:ext cx="6" cy="1"/>
            </a:xfrm>
            <a:prstGeom prst="line">
              <a:avLst/>
            </a:prstGeom>
            <a:noFill/>
            <a:ln w="28575">
              <a:solidFill>
                <a:srgbClr val="999933"/>
              </a:solidFill>
              <a:round/>
              <a:headEnd/>
              <a:tailEnd/>
            </a:ln>
          </p:spPr>
          <p:txBody>
            <a:bodyPr/>
            <a:lstStyle/>
            <a:p>
              <a:endParaRPr lang="en-GB"/>
            </a:p>
          </p:txBody>
        </p:sp>
        <p:sp>
          <p:nvSpPr>
            <p:cNvPr id="377552" name="Line 720"/>
            <p:cNvSpPr>
              <a:spLocks noChangeShapeType="1"/>
            </p:cNvSpPr>
            <p:nvPr/>
          </p:nvSpPr>
          <p:spPr bwMode="auto">
            <a:xfrm>
              <a:off x="4892" y="2043"/>
              <a:ext cx="12" cy="1"/>
            </a:xfrm>
            <a:prstGeom prst="line">
              <a:avLst/>
            </a:prstGeom>
            <a:noFill/>
            <a:ln w="28575">
              <a:solidFill>
                <a:srgbClr val="999933"/>
              </a:solidFill>
              <a:round/>
              <a:headEnd/>
              <a:tailEnd/>
            </a:ln>
          </p:spPr>
          <p:txBody>
            <a:bodyPr/>
            <a:lstStyle/>
            <a:p>
              <a:endParaRPr lang="en-GB"/>
            </a:p>
          </p:txBody>
        </p:sp>
        <p:sp>
          <p:nvSpPr>
            <p:cNvPr id="377553" name="Line 721"/>
            <p:cNvSpPr>
              <a:spLocks noChangeShapeType="1"/>
            </p:cNvSpPr>
            <p:nvPr/>
          </p:nvSpPr>
          <p:spPr bwMode="auto">
            <a:xfrm flipV="1">
              <a:off x="2876" y="1935"/>
              <a:ext cx="12" cy="6"/>
            </a:xfrm>
            <a:prstGeom prst="line">
              <a:avLst/>
            </a:prstGeom>
            <a:noFill/>
            <a:ln w="28575">
              <a:solidFill>
                <a:srgbClr val="FFFF00"/>
              </a:solidFill>
              <a:round/>
              <a:headEnd/>
              <a:tailEnd/>
            </a:ln>
          </p:spPr>
          <p:txBody>
            <a:bodyPr/>
            <a:lstStyle/>
            <a:p>
              <a:endParaRPr lang="en-GB"/>
            </a:p>
          </p:txBody>
        </p:sp>
        <p:sp>
          <p:nvSpPr>
            <p:cNvPr id="377554" name="Line 722"/>
            <p:cNvSpPr>
              <a:spLocks noChangeShapeType="1"/>
            </p:cNvSpPr>
            <p:nvPr/>
          </p:nvSpPr>
          <p:spPr bwMode="auto">
            <a:xfrm>
              <a:off x="2888" y="1935"/>
              <a:ext cx="6" cy="1"/>
            </a:xfrm>
            <a:prstGeom prst="line">
              <a:avLst/>
            </a:prstGeom>
            <a:noFill/>
            <a:ln w="28575">
              <a:solidFill>
                <a:srgbClr val="FFFF00"/>
              </a:solidFill>
              <a:round/>
              <a:headEnd/>
              <a:tailEnd/>
            </a:ln>
          </p:spPr>
          <p:txBody>
            <a:bodyPr/>
            <a:lstStyle/>
            <a:p>
              <a:endParaRPr lang="en-GB"/>
            </a:p>
          </p:txBody>
        </p:sp>
        <p:sp>
          <p:nvSpPr>
            <p:cNvPr id="377555" name="Line 723"/>
            <p:cNvSpPr>
              <a:spLocks noChangeShapeType="1"/>
            </p:cNvSpPr>
            <p:nvPr/>
          </p:nvSpPr>
          <p:spPr bwMode="auto">
            <a:xfrm>
              <a:off x="2894" y="1935"/>
              <a:ext cx="13" cy="1"/>
            </a:xfrm>
            <a:prstGeom prst="line">
              <a:avLst/>
            </a:prstGeom>
            <a:noFill/>
            <a:ln w="28575">
              <a:solidFill>
                <a:srgbClr val="FFFF00"/>
              </a:solidFill>
              <a:round/>
              <a:headEnd/>
              <a:tailEnd/>
            </a:ln>
          </p:spPr>
          <p:txBody>
            <a:bodyPr/>
            <a:lstStyle/>
            <a:p>
              <a:endParaRPr lang="en-GB"/>
            </a:p>
          </p:txBody>
        </p:sp>
        <p:sp>
          <p:nvSpPr>
            <p:cNvPr id="377556" name="Line 724"/>
            <p:cNvSpPr>
              <a:spLocks noChangeShapeType="1"/>
            </p:cNvSpPr>
            <p:nvPr/>
          </p:nvSpPr>
          <p:spPr bwMode="auto">
            <a:xfrm>
              <a:off x="2907" y="1935"/>
              <a:ext cx="12" cy="1"/>
            </a:xfrm>
            <a:prstGeom prst="line">
              <a:avLst/>
            </a:prstGeom>
            <a:noFill/>
            <a:ln w="28575">
              <a:solidFill>
                <a:srgbClr val="FFFF00"/>
              </a:solidFill>
              <a:round/>
              <a:headEnd/>
              <a:tailEnd/>
            </a:ln>
          </p:spPr>
          <p:txBody>
            <a:bodyPr/>
            <a:lstStyle/>
            <a:p>
              <a:endParaRPr lang="en-GB"/>
            </a:p>
          </p:txBody>
        </p:sp>
        <p:sp>
          <p:nvSpPr>
            <p:cNvPr id="377557" name="Line 725"/>
            <p:cNvSpPr>
              <a:spLocks noChangeShapeType="1"/>
            </p:cNvSpPr>
            <p:nvPr/>
          </p:nvSpPr>
          <p:spPr bwMode="auto">
            <a:xfrm>
              <a:off x="2919" y="1935"/>
              <a:ext cx="6" cy="1"/>
            </a:xfrm>
            <a:prstGeom prst="line">
              <a:avLst/>
            </a:prstGeom>
            <a:noFill/>
            <a:ln w="28575">
              <a:solidFill>
                <a:srgbClr val="FFFF00"/>
              </a:solidFill>
              <a:round/>
              <a:headEnd/>
              <a:tailEnd/>
            </a:ln>
          </p:spPr>
          <p:txBody>
            <a:bodyPr/>
            <a:lstStyle/>
            <a:p>
              <a:endParaRPr lang="en-GB"/>
            </a:p>
          </p:txBody>
        </p:sp>
        <p:sp>
          <p:nvSpPr>
            <p:cNvPr id="377558" name="Line 726"/>
            <p:cNvSpPr>
              <a:spLocks noChangeShapeType="1"/>
            </p:cNvSpPr>
            <p:nvPr/>
          </p:nvSpPr>
          <p:spPr bwMode="auto">
            <a:xfrm flipV="1">
              <a:off x="2925" y="1929"/>
              <a:ext cx="12" cy="6"/>
            </a:xfrm>
            <a:prstGeom prst="line">
              <a:avLst/>
            </a:prstGeom>
            <a:noFill/>
            <a:ln w="28575">
              <a:solidFill>
                <a:srgbClr val="FFFF00"/>
              </a:solidFill>
              <a:round/>
              <a:headEnd/>
              <a:tailEnd/>
            </a:ln>
          </p:spPr>
          <p:txBody>
            <a:bodyPr/>
            <a:lstStyle/>
            <a:p>
              <a:endParaRPr lang="en-GB"/>
            </a:p>
          </p:txBody>
        </p:sp>
        <p:sp>
          <p:nvSpPr>
            <p:cNvPr id="377559" name="Line 727"/>
            <p:cNvSpPr>
              <a:spLocks noChangeShapeType="1"/>
            </p:cNvSpPr>
            <p:nvPr/>
          </p:nvSpPr>
          <p:spPr bwMode="auto">
            <a:xfrm>
              <a:off x="2937" y="1929"/>
              <a:ext cx="12" cy="1"/>
            </a:xfrm>
            <a:prstGeom prst="line">
              <a:avLst/>
            </a:prstGeom>
            <a:noFill/>
            <a:ln w="28575">
              <a:solidFill>
                <a:srgbClr val="FFFF00"/>
              </a:solidFill>
              <a:round/>
              <a:headEnd/>
              <a:tailEnd/>
            </a:ln>
          </p:spPr>
          <p:txBody>
            <a:bodyPr/>
            <a:lstStyle/>
            <a:p>
              <a:endParaRPr lang="en-GB"/>
            </a:p>
          </p:txBody>
        </p:sp>
        <p:sp>
          <p:nvSpPr>
            <p:cNvPr id="377560" name="Line 728"/>
            <p:cNvSpPr>
              <a:spLocks noChangeShapeType="1"/>
            </p:cNvSpPr>
            <p:nvPr/>
          </p:nvSpPr>
          <p:spPr bwMode="auto">
            <a:xfrm>
              <a:off x="2949" y="1929"/>
              <a:ext cx="6" cy="1"/>
            </a:xfrm>
            <a:prstGeom prst="line">
              <a:avLst/>
            </a:prstGeom>
            <a:noFill/>
            <a:ln w="28575">
              <a:solidFill>
                <a:srgbClr val="FFFF00"/>
              </a:solidFill>
              <a:round/>
              <a:headEnd/>
              <a:tailEnd/>
            </a:ln>
          </p:spPr>
          <p:txBody>
            <a:bodyPr/>
            <a:lstStyle/>
            <a:p>
              <a:endParaRPr lang="en-GB"/>
            </a:p>
          </p:txBody>
        </p:sp>
        <p:sp>
          <p:nvSpPr>
            <p:cNvPr id="377561" name="Line 729"/>
            <p:cNvSpPr>
              <a:spLocks noChangeShapeType="1"/>
            </p:cNvSpPr>
            <p:nvPr/>
          </p:nvSpPr>
          <p:spPr bwMode="auto">
            <a:xfrm>
              <a:off x="2955" y="1929"/>
              <a:ext cx="12" cy="1"/>
            </a:xfrm>
            <a:prstGeom prst="line">
              <a:avLst/>
            </a:prstGeom>
            <a:noFill/>
            <a:ln w="28575">
              <a:solidFill>
                <a:srgbClr val="FFFF00"/>
              </a:solidFill>
              <a:round/>
              <a:headEnd/>
              <a:tailEnd/>
            </a:ln>
          </p:spPr>
          <p:txBody>
            <a:bodyPr/>
            <a:lstStyle/>
            <a:p>
              <a:endParaRPr lang="en-GB"/>
            </a:p>
          </p:txBody>
        </p:sp>
        <p:sp>
          <p:nvSpPr>
            <p:cNvPr id="377562" name="Line 730"/>
            <p:cNvSpPr>
              <a:spLocks noChangeShapeType="1"/>
            </p:cNvSpPr>
            <p:nvPr/>
          </p:nvSpPr>
          <p:spPr bwMode="auto">
            <a:xfrm>
              <a:off x="2967" y="1929"/>
              <a:ext cx="12" cy="1"/>
            </a:xfrm>
            <a:prstGeom prst="line">
              <a:avLst/>
            </a:prstGeom>
            <a:noFill/>
            <a:ln w="28575">
              <a:solidFill>
                <a:srgbClr val="FFFF00"/>
              </a:solidFill>
              <a:round/>
              <a:headEnd/>
              <a:tailEnd/>
            </a:ln>
          </p:spPr>
          <p:txBody>
            <a:bodyPr/>
            <a:lstStyle/>
            <a:p>
              <a:endParaRPr lang="en-GB"/>
            </a:p>
          </p:txBody>
        </p:sp>
        <p:sp>
          <p:nvSpPr>
            <p:cNvPr id="377563" name="Line 731"/>
            <p:cNvSpPr>
              <a:spLocks noChangeShapeType="1"/>
            </p:cNvSpPr>
            <p:nvPr/>
          </p:nvSpPr>
          <p:spPr bwMode="auto">
            <a:xfrm>
              <a:off x="2979" y="1929"/>
              <a:ext cx="6" cy="1"/>
            </a:xfrm>
            <a:prstGeom prst="line">
              <a:avLst/>
            </a:prstGeom>
            <a:noFill/>
            <a:ln w="28575">
              <a:solidFill>
                <a:srgbClr val="FFFF00"/>
              </a:solidFill>
              <a:round/>
              <a:headEnd/>
              <a:tailEnd/>
            </a:ln>
          </p:spPr>
          <p:txBody>
            <a:bodyPr/>
            <a:lstStyle/>
            <a:p>
              <a:endParaRPr lang="en-GB"/>
            </a:p>
          </p:txBody>
        </p:sp>
        <p:sp>
          <p:nvSpPr>
            <p:cNvPr id="377564" name="Line 732"/>
            <p:cNvSpPr>
              <a:spLocks noChangeShapeType="1"/>
            </p:cNvSpPr>
            <p:nvPr/>
          </p:nvSpPr>
          <p:spPr bwMode="auto">
            <a:xfrm>
              <a:off x="2985" y="1929"/>
              <a:ext cx="13" cy="1"/>
            </a:xfrm>
            <a:prstGeom prst="line">
              <a:avLst/>
            </a:prstGeom>
            <a:noFill/>
            <a:ln w="28575">
              <a:solidFill>
                <a:srgbClr val="FFFF00"/>
              </a:solidFill>
              <a:round/>
              <a:headEnd/>
              <a:tailEnd/>
            </a:ln>
          </p:spPr>
          <p:txBody>
            <a:bodyPr/>
            <a:lstStyle/>
            <a:p>
              <a:endParaRPr lang="en-GB"/>
            </a:p>
          </p:txBody>
        </p:sp>
        <p:sp>
          <p:nvSpPr>
            <p:cNvPr id="377565" name="Line 733"/>
            <p:cNvSpPr>
              <a:spLocks noChangeShapeType="1"/>
            </p:cNvSpPr>
            <p:nvPr/>
          </p:nvSpPr>
          <p:spPr bwMode="auto">
            <a:xfrm>
              <a:off x="2998" y="1929"/>
              <a:ext cx="12" cy="1"/>
            </a:xfrm>
            <a:prstGeom prst="line">
              <a:avLst/>
            </a:prstGeom>
            <a:noFill/>
            <a:ln w="28575">
              <a:solidFill>
                <a:srgbClr val="FFFF00"/>
              </a:solidFill>
              <a:round/>
              <a:headEnd/>
              <a:tailEnd/>
            </a:ln>
          </p:spPr>
          <p:txBody>
            <a:bodyPr/>
            <a:lstStyle/>
            <a:p>
              <a:endParaRPr lang="en-GB"/>
            </a:p>
          </p:txBody>
        </p:sp>
        <p:sp>
          <p:nvSpPr>
            <p:cNvPr id="377566" name="Line 734"/>
            <p:cNvSpPr>
              <a:spLocks noChangeShapeType="1"/>
            </p:cNvSpPr>
            <p:nvPr/>
          </p:nvSpPr>
          <p:spPr bwMode="auto">
            <a:xfrm>
              <a:off x="3010" y="1929"/>
              <a:ext cx="6" cy="1"/>
            </a:xfrm>
            <a:prstGeom prst="line">
              <a:avLst/>
            </a:prstGeom>
            <a:noFill/>
            <a:ln w="28575">
              <a:solidFill>
                <a:srgbClr val="FFFF00"/>
              </a:solidFill>
              <a:round/>
              <a:headEnd/>
              <a:tailEnd/>
            </a:ln>
          </p:spPr>
          <p:txBody>
            <a:bodyPr/>
            <a:lstStyle/>
            <a:p>
              <a:endParaRPr lang="en-GB"/>
            </a:p>
          </p:txBody>
        </p:sp>
        <p:sp>
          <p:nvSpPr>
            <p:cNvPr id="377567" name="Line 735"/>
            <p:cNvSpPr>
              <a:spLocks noChangeShapeType="1"/>
            </p:cNvSpPr>
            <p:nvPr/>
          </p:nvSpPr>
          <p:spPr bwMode="auto">
            <a:xfrm>
              <a:off x="3016" y="1929"/>
              <a:ext cx="12" cy="1"/>
            </a:xfrm>
            <a:prstGeom prst="line">
              <a:avLst/>
            </a:prstGeom>
            <a:noFill/>
            <a:ln w="28575">
              <a:solidFill>
                <a:srgbClr val="FFFF00"/>
              </a:solidFill>
              <a:round/>
              <a:headEnd/>
              <a:tailEnd/>
            </a:ln>
          </p:spPr>
          <p:txBody>
            <a:bodyPr/>
            <a:lstStyle/>
            <a:p>
              <a:endParaRPr lang="en-GB"/>
            </a:p>
          </p:txBody>
        </p:sp>
        <p:sp>
          <p:nvSpPr>
            <p:cNvPr id="377568" name="Line 736"/>
            <p:cNvSpPr>
              <a:spLocks noChangeShapeType="1"/>
            </p:cNvSpPr>
            <p:nvPr/>
          </p:nvSpPr>
          <p:spPr bwMode="auto">
            <a:xfrm>
              <a:off x="3028" y="1929"/>
              <a:ext cx="12" cy="1"/>
            </a:xfrm>
            <a:prstGeom prst="line">
              <a:avLst/>
            </a:prstGeom>
            <a:noFill/>
            <a:ln w="28575">
              <a:solidFill>
                <a:srgbClr val="FFFF00"/>
              </a:solidFill>
              <a:round/>
              <a:headEnd/>
              <a:tailEnd/>
            </a:ln>
          </p:spPr>
          <p:txBody>
            <a:bodyPr/>
            <a:lstStyle/>
            <a:p>
              <a:endParaRPr lang="en-GB"/>
            </a:p>
          </p:txBody>
        </p:sp>
        <p:sp>
          <p:nvSpPr>
            <p:cNvPr id="377569" name="Line 737"/>
            <p:cNvSpPr>
              <a:spLocks noChangeShapeType="1"/>
            </p:cNvSpPr>
            <p:nvPr/>
          </p:nvSpPr>
          <p:spPr bwMode="auto">
            <a:xfrm>
              <a:off x="3040" y="1929"/>
              <a:ext cx="6" cy="6"/>
            </a:xfrm>
            <a:prstGeom prst="line">
              <a:avLst/>
            </a:prstGeom>
            <a:noFill/>
            <a:ln w="28575">
              <a:solidFill>
                <a:srgbClr val="FFFF00"/>
              </a:solidFill>
              <a:round/>
              <a:headEnd/>
              <a:tailEnd/>
            </a:ln>
          </p:spPr>
          <p:txBody>
            <a:bodyPr/>
            <a:lstStyle/>
            <a:p>
              <a:endParaRPr lang="en-GB"/>
            </a:p>
          </p:txBody>
        </p:sp>
        <p:sp>
          <p:nvSpPr>
            <p:cNvPr id="377570" name="Line 738"/>
            <p:cNvSpPr>
              <a:spLocks noChangeShapeType="1"/>
            </p:cNvSpPr>
            <p:nvPr/>
          </p:nvSpPr>
          <p:spPr bwMode="auto">
            <a:xfrm>
              <a:off x="3046" y="1935"/>
              <a:ext cx="12" cy="1"/>
            </a:xfrm>
            <a:prstGeom prst="line">
              <a:avLst/>
            </a:prstGeom>
            <a:noFill/>
            <a:ln w="28575">
              <a:solidFill>
                <a:srgbClr val="FFFF00"/>
              </a:solidFill>
              <a:round/>
              <a:headEnd/>
              <a:tailEnd/>
            </a:ln>
          </p:spPr>
          <p:txBody>
            <a:bodyPr/>
            <a:lstStyle/>
            <a:p>
              <a:endParaRPr lang="en-GB"/>
            </a:p>
          </p:txBody>
        </p:sp>
        <p:sp>
          <p:nvSpPr>
            <p:cNvPr id="377571" name="Line 739"/>
            <p:cNvSpPr>
              <a:spLocks noChangeShapeType="1"/>
            </p:cNvSpPr>
            <p:nvPr/>
          </p:nvSpPr>
          <p:spPr bwMode="auto">
            <a:xfrm>
              <a:off x="3058" y="1935"/>
              <a:ext cx="12" cy="1"/>
            </a:xfrm>
            <a:prstGeom prst="line">
              <a:avLst/>
            </a:prstGeom>
            <a:noFill/>
            <a:ln w="28575">
              <a:solidFill>
                <a:srgbClr val="FFFF00"/>
              </a:solidFill>
              <a:round/>
              <a:headEnd/>
              <a:tailEnd/>
            </a:ln>
          </p:spPr>
          <p:txBody>
            <a:bodyPr/>
            <a:lstStyle/>
            <a:p>
              <a:endParaRPr lang="en-GB"/>
            </a:p>
          </p:txBody>
        </p:sp>
        <p:sp>
          <p:nvSpPr>
            <p:cNvPr id="377572" name="Line 740"/>
            <p:cNvSpPr>
              <a:spLocks noChangeShapeType="1"/>
            </p:cNvSpPr>
            <p:nvPr/>
          </p:nvSpPr>
          <p:spPr bwMode="auto">
            <a:xfrm>
              <a:off x="3070" y="1935"/>
              <a:ext cx="7" cy="1"/>
            </a:xfrm>
            <a:prstGeom prst="line">
              <a:avLst/>
            </a:prstGeom>
            <a:noFill/>
            <a:ln w="28575">
              <a:solidFill>
                <a:srgbClr val="FFFF00"/>
              </a:solidFill>
              <a:round/>
              <a:headEnd/>
              <a:tailEnd/>
            </a:ln>
          </p:spPr>
          <p:txBody>
            <a:bodyPr/>
            <a:lstStyle/>
            <a:p>
              <a:endParaRPr lang="en-GB"/>
            </a:p>
          </p:txBody>
        </p:sp>
        <p:sp>
          <p:nvSpPr>
            <p:cNvPr id="377573" name="Line 741"/>
            <p:cNvSpPr>
              <a:spLocks noChangeShapeType="1"/>
            </p:cNvSpPr>
            <p:nvPr/>
          </p:nvSpPr>
          <p:spPr bwMode="auto">
            <a:xfrm>
              <a:off x="3077" y="1935"/>
              <a:ext cx="12" cy="1"/>
            </a:xfrm>
            <a:prstGeom prst="line">
              <a:avLst/>
            </a:prstGeom>
            <a:noFill/>
            <a:ln w="28575">
              <a:solidFill>
                <a:srgbClr val="FFFF00"/>
              </a:solidFill>
              <a:round/>
              <a:headEnd/>
              <a:tailEnd/>
            </a:ln>
          </p:spPr>
          <p:txBody>
            <a:bodyPr/>
            <a:lstStyle/>
            <a:p>
              <a:endParaRPr lang="en-GB"/>
            </a:p>
          </p:txBody>
        </p:sp>
        <p:sp>
          <p:nvSpPr>
            <p:cNvPr id="377574" name="Line 742"/>
            <p:cNvSpPr>
              <a:spLocks noChangeShapeType="1"/>
            </p:cNvSpPr>
            <p:nvPr/>
          </p:nvSpPr>
          <p:spPr bwMode="auto">
            <a:xfrm>
              <a:off x="3089" y="1935"/>
              <a:ext cx="12" cy="1"/>
            </a:xfrm>
            <a:prstGeom prst="line">
              <a:avLst/>
            </a:prstGeom>
            <a:noFill/>
            <a:ln w="28575">
              <a:solidFill>
                <a:srgbClr val="FFFF00"/>
              </a:solidFill>
              <a:round/>
              <a:headEnd/>
              <a:tailEnd/>
            </a:ln>
          </p:spPr>
          <p:txBody>
            <a:bodyPr/>
            <a:lstStyle/>
            <a:p>
              <a:endParaRPr lang="en-GB"/>
            </a:p>
          </p:txBody>
        </p:sp>
        <p:sp>
          <p:nvSpPr>
            <p:cNvPr id="377575" name="Line 743"/>
            <p:cNvSpPr>
              <a:spLocks noChangeShapeType="1"/>
            </p:cNvSpPr>
            <p:nvPr/>
          </p:nvSpPr>
          <p:spPr bwMode="auto">
            <a:xfrm>
              <a:off x="3101" y="1935"/>
              <a:ext cx="6" cy="1"/>
            </a:xfrm>
            <a:prstGeom prst="line">
              <a:avLst/>
            </a:prstGeom>
            <a:noFill/>
            <a:ln w="28575">
              <a:solidFill>
                <a:srgbClr val="FFFF00"/>
              </a:solidFill>
              <a:round/>
              <a:headEnd/>
              <a:tailEnd/>
            </a:ln>
          </p:spPr>
          <p:txBody>
            <a:bodyPr/>
            <a:lstStyle/>
            <a:p>
              <a:endParaRPr lang="en-GB"/>
            </a:p>
          </p:txBody>
        </p:sp>
        <p:sp>
          <p:nvSpPr>
            <p:cNvPr id="377576" name="Line 744"/>
            <p:cNvSpPr>
              <a:spLocks noChangeShapeType="1"/>
            </p:cNvSpPr>
            <p:nvPr/>
          </p:nvSpPr>
          <p:spPr bwMode="auto">
            <a:xfrm>
              <a:off x="3107" y="1935"/>
              <a:ext cx="12" cy="1"/>
            </a:xfrm>
            <a:prstGeom prst="line">
              <a:avLst/>
            </a:prstGeom>
            <a:noFill/>
            <a:ln w="28575">
              <a:solidFill>
                <a:srgbClr val="FFFF00"/>
              </a:solidFill>
              <a:round/>
              <a:headEnd/>
              <a:tailEnd/>
            </a:ln>
          </p:spPr>
          <p:txBody>
            <a:bodyPr/>
            <a:lstStyle/>
            <a:p>
              <a:endParaRPr lang="en-GB"/>
            </a:p>
          </p:txBody>
        </p:sp>
        <p:sp>
          <p:nvSpPr>
            <p:cNvPr id="377577" name="Line 745"/>
            <p:cNvSpPr>
              <a:spLocks noChangeShapeType="1"/>
            </p:cNvSpPr>
            <p:nvPr/>
          </p:nvSpPr>
          <p:spPr bwMode="auto">
            <a:xfrm>
              <a:off x="3119" y="1935"/>
              <a:ext cx="12" cy="1"/>
            </a:xfrm>
            <a:prstGeom prst="line">
              <a:avLst/>
            </a:prstGeom>
            <a:noFill/>
            <a:ln w="28575">
              <a:solidFill>
                <a:srgbClr val="FFFF00"/>
              </a:solidFill>
              <a:round/>
              <a:headEnd/>
              <a:tailEnd/>
            </a:ln>
          </p:spPr>
          <p:txBody>
            <a:bodyPr/>
            <a:lstStyle/>
            <a:p>
              <a:endParaRPr lang="en-GB"/>
            </a:p>
          </p:txBody>
        </p:sp>
        <p:sp>
          <p:nvSpPr>
            <p:cNvPr id="377578" name="Line 746"/>
            <p:cNvSpPr>
              <a:spLocks noChangeShapeType="1"/>
            </p:cNvSpPr>
            <p:nvPr/>
          </p:nvSpPr>
          <p:spPr bwMode="auto">
            <a:xfrm>
              <a:off x="3131" y="1935"/>
              <a:ext cx="6" cy="1"/>
            </a:xfrm>
            <a:prstGeom prst="line">
              <a:avLst/>
            </a:prstGeom>
            <a:noFill/>
            <a:ln w="28575">
              <a:solidFill>
                <a:srgbClr val="FFFF00"/>
              </a:solidFill>
              <a:round/>
              <a:headEnd/>
              <a:tailEnd/>
            </a:ln>
          </p:spPr>
          <p:txBody>
            <a:bodyPr/>
            <a:lstStyle/>
            <a:p>
              <a:endParaRPr lang="en-GB"/>
            </a:p>
          </p:txBody>
        </p:sp>
        <p:sp>
          <p:nvSpPr>
            <p:cNvPr id="377579" name="Line 747"/>
            <p:cNvSpPr>
              <a:spLocks noChangeShapeType="1"/>
            </p:cNvSpPr>
            <p:nvPr/>
          </p:nvSpPr>
          <p:spPr bwMode="auto">
            <a:xfrm>
              <a:off x="3137" y="1935"/>
              <a:ext cx="12" cy="1"/>
            </a:xfrm>
            <a:prstGeom prst="line">
              <a:avLst/>
            </a:prstGeom>
            <a:noFill/>
            <a:ln w="28575">
              <a:solidFill>
                <a:srgbClr val="FFFF00"/>
              </a:solidFill>
              <a:round/>
              <a:headEnd/>
              <a:tailEnd/>
            </a:ln>
          </p:spPr>
          <p:txBody>
            <a:bodyPr/>
            <a:lstStyle/>
            <a:p>
              <a:endParaRPr lang="en-GB"/>
            </a:p>
          </p:txBody>
        </p:sp>
        <p:sp>
          <p:nvSpPr>
            <p:cNvPr id="377580" name="Line 748"/>
            <p:cNvSpPr>
              <a:spLocks noChangeShapeType="1"/>
            </p:cNvSpPr>
            <p:nvPr/>
          </p:nvSpPr>
          <p:spPr bwMode="auto">
            <a:xfrm>
              <a:off x="3149" y="1935"/>
              <a:ext cx="13" cy="6"/>
            </a:xfrm>
            <a:prstGeom prst="line">
              <a:avLst/>
            </a:prstGeom>
            <a:noFill/>
            <a:ln w="28575">
              <a:solidFill>
                <a:srgbClr val="FFFF00"/>
              </a:solidFill>
              <a:round/>
              <a:headEnd/>
              <a:tailEnd/>
            </a:ln>
          </p:spPr>
          <p:txBody>
            <a:bodyPr/>
            <a:lstStyle/>
            <a:p>
              <a:endParaRPr lang="en-GB"/>
            </a:p>
          </p:txBody>
        </p:sp>
        <p:sp>
          <p:nvSpPr>
            <p:cNvPr id="377581" name="Line 749"/>
            <p:cNvSpPr>
              <a:spLocks noChangeShapeType="1"/>
            </p:cNvSpPr>
            <p:nvPr/>
          </p:nvSpPr>
          <p:spPr bwMode="auto">
            <a:xfrm>
              <a:off x="3162" y="1941"/>
              <a:ext cx="6" cy="1"/>
            </a:xfrm>
            <a:prstGeom prst="line">
              <a:avLst/>
            </a:prstGeom>
            <a:noFill/>
            <a:ln w="28575">
              <a:solidFill>
                <a:srgbClr val="FFFF00"/>
              </a:solidFill>
              <a:round/>
              <a:headEnd/>
              <a:tailEnd/>
            </a:ln>
          </p:spPr>
          <p:txBody>
            <a:bodyPr/>
            <a:lstStyle/>
            <a:p>
              <a:endParaRPr lang="en-GB"/>
            </a:p>
          </p:txBody>
        </p:sp>
        <p:sp>
          <p:nvSpPr>
            <p:cNvPr id="377582" name="Line 750"/>
            <p:cNvSpPr>
              <a:spLocks noChangeShapeType="1"/>
            </p:cNvSpPr>
            <p:nvPr/>
          </p:nvSpPr>
          <p:spPr bwMode="auto">
            <a:xfrm>
              <a:off x="3168" y="1941"/>
              <a:ext cx="12" cy="1"/>
            </a:xfrm>
            <a:prstGeom prst="line">
              <a:avLst/>
            </a:prstGeom>
            <a:noFill/>
            <a:ln w="28575">
              <a:solidFill>
                <a:srgbClr val="FFFF00"/>
              </a:solidFill>
              <a:round/>
              <a:headEnd/>
              <a:tailEnd/>
            </a:ln>
          </p:spPr>
          <p:txBody>
            <a:bodyPr/>
            <a:lstStyle/>
            <a:p>
              <a:endParaRPr lang="en-GB"/>
            </a:p>
          </p:txBody>
        </p:sp>
        <p:sp>
          <p:nvSpPr>
            <p:cNvPr id="377583" name="Line 751"/>
            <p:cNvSpPr>
              <a:spLocks noChangeShapeType="1"/>
            </p:cNvSpPr>
            <p:nvPr/>
          </p:nvSpPr>
          <p:spPr bwMode="auto">
            <a:xfrm>
              <a:off x="3180" y="1941"/>
              <a:ext cx="12" cy="1"/>
            </a:xfrm>
            <a:prstGeom prst="line">
              <a:avLst/>
            </a:prstGeom>
            <a:noFill/>
            <a:ln w="28575">
              <a:solidFill>
                <a:srgbClr val="FFFF00"/>
              </a:solidFill>
              <a:round/>
              <a:headEnd/>
              <a:tailEnd/>
            </a:ln>
          </p:spPr>
          <p:txBody>
            <a:bodyPr/>
            <a:lstStyle/>
            <a:p>
              <a:endParaRPr lang="en-GB"/>
            </a:p>
          </p:txBody>
        </p:sp>
        <p:sp>
          <p:nvSpPr>
            <p:cNvPr id="377584" name="Line 752"/>
            <p:cNvSpPr>
              <a:spLocks noChangeShapeType="1"/>
            </p:cNvSpPr>
            <p:nvPr/>
          </p:nvSpPr>
          <p:spPr bwMode="auto">
            <a:xfrm>
              <a:off x="3192" y="1941"/>
              <a:ext cx="6" cy="1"/>
            </a:xfrm>
            <a:prstGeom prst="line">
              <a:avLst/>
            </a:prstGeom>
            <a:noFill/>
            <a:ln w="28575">
              <a:solidFill>
                <a:srgbClr val="FFFF00"/>
              </a:solidFill>
              <a:round/>
              <a:headEnd/>
              <a:tailEnd/>
            </a:ln>
          </p:spPr>
          <p:txBody>
            <a:bodyPr/>
            <a:lstStyle/>
            <a:p>
              <a:endParaRPr lang="en-GB"/>
            </a:p>
          </p:txBody>
        </p:sp>
        <p:sp>
          <p:nvSpPr>
            <p:cNvPr id="377585" name="Line 753"/>
            <p:cNvSpPr>
              <a:spLocks noChangeShapeType="1"/>
            </p:cNvSpPr>
            <p:nvPr/>
          </p:nvSpPr>
          <p:spPr bwMode="auto">
            <a:xfrm>
              <a:off x="3198" y="1941"/>
              <a:ext cx="12" cy="1"/>
            </a:xfrm>
            <a:prstGeom prst="line">
              <a:avLst/>
            </a:prstGeom>
            <a:noFill/>
            <a:ln w="28575">
              <a:solidFill>
                <a:srgbClr val="FFFF00"/>
              </a:solidFill>
              <a:round/>
              <a:headEnd/>
              <a:tailEnd/>
            </a:ln>
          </p:spPr>
          <p:txBody>
            <a:bodyPr/>
            <a:lstStyle/>
            <a:p>
              <a:endParaRPr lang="en-GB"/>
            </a:p>
          </p:txBody>
        </p:sp>
        <p:sp>
          <p:nvSpPr>
            <p:cNvPr id="377586" name="Line 754"/>
            <p:cNvSpPr>
              <a:spLocks noChangeShapeType="1"/>
            </p:cNvSpPr>
            <p:nvPr/>
          </p:nvSpPr>
          <p:spPr bwMode="auto">
            <a:xfrm>
              <a:off x="3210" y="1941"/>
              <a:ext cx="12" cy="6"/>
            </a:xfrm>
            <a:prstGeom prst="line">
              <a:avLst/>
            </a:prstGeom>
            <a:noFill/>
            <a:ln w="28575">
              <a:solidFill>
                <a:srgbClr val="FFFF00"/>
              </a:solidFill>
              <a:round/>
              <a:headEnd/>
              <a:tailEnd/>
            </a:ln>
          </p:spPr>
          <p:txBody>
            <a:bodyPr/>
            <a:lstStyle/>
            <a:p>
              <a:endParaRPr lang="en-GB"/>
            </a:p>
          </p:txBody>
        </p:sp>
        <p:sp>
          <p:nvSpPr>
            <p:cNvPr id="377587" name="Line 755"/>
            <p:cNvSpPr>
              <a:spLocks noChangeShapeType="1"/>
            </p:cNvSpPr>
            <p:nvPr/>
          </p:nvSpPr>
          <p:spPr bwMode="auto">
            <a:xfrm>
              <a:off x="3222" y="1947"/>
              <a:ext cx="6" cy="1"/>
            </a:xfrm>
            <a:prstGeom prst="line">
              <a:avLst/>
            </a:prstGeom>
            <a:noFill/>
            <a:ln w="28575">
              <a:solidFill>
                <a:srgbClr val="FFFF00"/>
              </a:solidFill>
              <a:round/>
              <a:headEnd/>
              <a:tailEnd/>
            </a:ln>
          </p:spPr>
          <p:txBody>
            <a:bodyPr/>
            <a:lstStyle/>
            <a:p>
              <a:endParaRPr lang="en-GB"/>
            </a:p>
          </p:txBody>
        </p:sp>
        <p:sp>
          <p:nvSpPr>
            <p:cNvPr id="377588" name="Line 756"/>
            <p:cNvSpPr>
              <a:spLocks noChangeShapeType="1"/>
            </p:cNvSpPr>
            <p:nvPr/>
          </p:nvSpPr>
          <p:spPr bwMode="auto">
            <a:xfrm>
              <a:off x="3228" y="1947"/>
              <a:ext cx="12" cy="1"/>
            </a:xfrm>
            <a:prstGeom prst="line">
              <a:avLst/>
            </a:prstGeom>
            <a:noFill/>
            <a:ln w="28575">
              <a:solidFill>
                <a:srgbClr val="FFFF00"/>
              </a:solidFill>
              <a:round/>
              <a:headEnd/>
              <a:tailEnd/>
            </a:ln>
          </p:spPr>
          <p:txBody>
            <a:bodyPr/>
            <a:lstStyle/>
            <a:p>
              <a:endParaRPr lang="en-GB"/>
            </a:p>
          </p:txBody>
        </p:sp>
        <p:sp>
          <p:nvSpPr>
            <p:cNvPr id="377589" name="Line 757"/>
            <p:cNvSpPr>
              <a:spLocks noChangeShapeType="1"/>
            </p:cNvSpPr>
            <p:nvPr/>
          </p:nvSpPr>
          <p:spPr bwMode="auto">
            <a:xfrm>
              <a:off x="3240" y="1947"/>
              <a:ext cx="13" cy="1"/>
            </a:xfrm>
            <a:prstGeom prst="line">
              <a:avLst/>
            </a:prstGeom>
            <a:noFill/>
            <a:ln w="28575">
              <a:solidFill>
                <a:srgbClr val="FFFF00"/>
              </a:solidFill>
              <a:round/>
              <a:headEnd/>
              <a:tailEnd/>
            </a:ln>
          </p:spPr>
          <p:txBody>
            <a:bodyPr/>
            <a:lstStyle/>
            <a:p>
              <a:endParaRPr lang="en-GB"/>
            </a:p>
          </p:txBody>
        </p:sp>
        <p:sp>
          <p:nvSpPr>
            <p:cNvPr id="377590" name="Line 758"/>
            <p:cNvSpPr>
              <a:spLocks noChangeShapeType="1"/>
            </p:cNvSpPr>
            <p:nvPr/>
          </p:nvSpPr>
          <p:spPr bwMode="auto">
            <a:xfrm>
              <a:off x="3253" y="1947"/>
              <a:ext cx="6" cy="1"/>
            </a:xfrm>
            <a:prstGeom prst="line">
              <a:avLst/>
            </a:prstGeom>
            <a:noFill/>
            <a:ln w="28575">
              <a:solidFill>
                <a:srgbClr val="FFFF00"/>
              </a:solidFill>
              <a:round/>
              <a:headEnd/>
              <a:tailEnd/>
            </a:ln>
          </p:spPr>
          <p:txBody>
            <a:bodyPr/>
            <a:lstStyle/>
            <a:p>
              <a:endParaRPr lang="en-GB"/>
            </a:p>
          </p:txBody>
        </p:sp>
        <p:sp>
          <p:nvSpPr>
            <p:cNvPr id="377591" name="Line 759"/>
            <p:cNvSpPr>
              <a:spLocks noChangeShapeType="1"/>
            </p:cNvSpPr>
            <p:nvPr/>
          </p:nvSpPr>
          <p:spPr bwMode="auto">
            <a:xfrm>
              <a:off x="3259" y="1947"/>
              <a:ext cx="12" cy="6"/>
            </a:xfrm>
            <a:prstGeom prst="line">
              <a:avLst/>
            </a:prstGeom>
            <a:noFill/>
            <a:ln w="28575">
              <a:solidFill>
                <a:srgbClr val="FFFF00"/>
              </a:solidFill>
              <a:round/>
              <a:headEnd/>
              <a:tailEnd/>
            </a:ln>
          </p:spPr>
          <p:txBody>
            <a:bodyPr/>
            <a:lstStyle/>
            <a:p>
              <a:endParaRPr lang="en-GB"/>
            </a:p>
          </p:txBody>
        </p:sp>
        <p:sp>
          <p:nvSpPr>
            <p:cNvPr id="377592" name="Line 760"/>
            <p:cNvSpPr>
              <a:spLocks noChangeShapeType="1"/>
            </p:cNvSpPr>
            <p:nvPr/>
          </p:nvSpPr>
          <p:spPr bwMode="auto">
            <a:xfrm>
              <a:off x="3271" y="1953"/>
              <a:ext cx="12" cy="1"/>
            </a:xfrm>
            <a:prstGeom prst="line">
              <a:avLst/>
            </a:prstGeom>
            <a:noFill/>
            <a:ln w="28575">
              <a:solidFill>
                <a:srgbClr val="FFFF00"/>
              </a:solidFill>
              <a:round/>
              <a:headEnd/>
              <a:tailEnd/>
            </a:ln>
          </p:spPr>
          <p:txBody>
            <a:bodyPr/>
            <a:lstStyle/>
            <a:p>
              <a:endParaRPr lang="en-GB"/>
            </a:p>
          </p:txBody>
        </p:sp>
        <p:sp>
          <p:nvSpPr>
            <p:cNvPr id="377593" name="Line 761"/>
            <p:cNvSpPr>
              <a:spLocks noChangeShapeType="1"/>
            </p:cNvSpPr>
            <p:nvPr/>
          </p:nvSpPr>
          <p:spPr bwMode="auto">
            <a:xfrm>
              <a:off x="3283" y="1953"/>
              <a:ext cx="6" cy="1"/>
            </a:xfrm>
            <a:prstGeom prst="line">
              <a:avLst/>
            </a:prstGeom>
            <a:noFill/>
            <a:ln w="28575">
              <a:solidFill>
                <a:srgbClr val="FFFF00"/>
              </a:solidFill>
              <a:round/>
              <a:headEnd/>
              <a:tailEnd/>
            </a:ln>
          </p:spPr>
          <p:txBody>
            <a:bodyPr/>
            <a:lstStyle/>
            <a:p>
              <a:endParaRPr lang="en-GB"/>
            </a:p>
          </p:txBody>
        </p:sp>
        <p:sp>
          <p:nvSpPr>
            <p:cNvPr id="377594" name="Line 762"/>
            <p:cNvSpPr>
              <a:spLocks noChangeShapeType="1"/>
            </p:cNvSpPr>
            <p:nvPr/>
          </p:nvSpPr>
          <p:spPr bwMode="auto">
            <a:xfrm>
              <a:off x="3289" y="1953"/>
              <a:ext cx="12" cy="1"/>
            </a:xfrm>
            <a:prstGeom prst="line">
              <a:avLst/>
            </a:prstGeom>
            <a:noFill/>
            <a:ln w="28575">
              <a:solidFill>
                <a:srgbClr val="FFFF00"/>
              </a:solidFill>
              <a:round/>
              <a:headEnd/>
              <a:tailEnd/>
            </a:ln>
          </p:spPr>
          <p:txBody>
            <a:bodyPr/>
            <a:lstStyle/>
            <a:p>
              <a:endParaRPr lang="en-GB"/>
            </a:p>
          </p:txBody>
        </p:sp>
        <p:sp>
          <p:nvSpPr>
            <p:cNvPr id="377595" name="Line 763"/>
            <p:cNvSpPr>
              <a:spLocks noChangeShapeType="1"/>
            </p:cNvSpPr>
            <p:nvPr/>
          </p:nvSpPr>
          <p:spPr bwMode="auto">
            <a:xfrm>
              <a:off x="3301" y="1953"/>
              <a:ext cx="12" cy="6"/>
            </a:xfrm>
            <a:prstGeom prst="line">
              <a:avLst/>
            </a:prstGeom>
            <a:noFill/>
            <a:ln w="28575">
              <a:solidFill>
                <a:srgbClr val="FFFF00"/>
              </a:solidFill>
              <a:round/>
              <a:headEnd/>
              <a:tailEnd/>
            </a:ln>
          </p:spPr>
          <p:txBody>
            <a:bodyPr/>
            <a:lstStyle/>
            <a:p>
              <a:endParaRPr lang="en-GB"/>
            </a:p>
          </p:txBody>
        </p:sp>
        <p:sp>
          <p:nvSpPr>
            <p:cNvPr id="377596" name="Line 764"/>
            <p:cNvSpPr>
              <a:spLocks noChangeShapeType="1"/>
            </p:cNvSpPr>
            <p:nvPr/>
          </p:nvSpPr>
          <p:spPr bwMode="auto">
            <a:xfrm>
              <a:off x="3313" y="1959"/>
              <a:ext cx="6" cy="1"/>
            </a:xfrm>
            <a:prstGeom prst="line">
              <a:avLst/>
            </a:prstGeom>
            <a:noFill/>
            <a:ln w="28575">
              <a:solidFill>
                <a:srgbClr val="FFFF00"/>
              </a:solidFill>
              <a:round/>
              <a:headEnd/>
              <a:tailEnd/>
            </a:ln>
          </p:spPr>
          <p:txBody>
            <a:bodyPr/>
            <a:lstStyle/>
            <a:p>
              <a:endParaRPr lang="en-GB"/>
            </a:p>
          </p:txBody>
        </p:sp>
        <p:sp>
          <p:nvSpPr>
            <p:cNvPr id="377597" name="Line 765"/>
            <p:cNvSpPr>
              <a:spLocks noChangeShapeType="1"/>
            </p:cNvSpPr>
            <p:nvPr/>
          </p:nvSpPr>
          <p:spPr bwMode="auto">
            <a:xfrm>
              <a:off x="3319" y="1959"/>
              <a:ext cx="13" cy="1"/>
            </a:xfrm>
            <a:prstGeom prst="line">
              <a:avLst/>
            </a:prstGeom>
            <a:noFill/>
            <a:ln w="28575">
              <a:solidFill>
                <a:srgbClr val="FFFF00"/>
              </a:solidFill>
              <a:round/>
              <a:headEnd/>
              <a:tailEnd/>
            </a:ln>
          </p:spPr>
          <p:txBody>
            <a:bodyPr/>
            <a:lstStyle/>
            <a:p>
              <a:endParaRPr lang="en-GB"/>
            </a:p>
          </p:txBody>
        </p:sp>
        <p:sp>
          <p:nvSpPr>
            <p:cNvPr id="377598" name="Line 766"/>
            <p:cNvSpPr>
              <a:spLocks noChangeShapeType="1"/>
            </p:cNvSpPr>
            <p:nvPr/>
          </p:nvSpPr>
          <p:spPr bwMode="auto">
            <a:xfrm>
              <a:off x="3332" y="1959"/>
              <a:ext cx="12" cy="1"/>
            </a:xfrm>
            <a:prstGeom prst="line">
              <a:avLst/>
            </a:prstGeom>
            <a:noFill/>
            <a:ln w="28575">
              <a:solidFill>
                <a:srgbClr val="FFFF00"/>
              </a:solidFill>
              <a:round/>
              <a:headEnd/>
              <a:tailEnd/>
            </a:ln>
          </p:spPr>
          <p:txBody>
            <a:bodyPr/>
            <a:lstStyle/>
            <a:p>
              <a:endParaRPr lang="en-GB"/>
            </a:p>
          </p:txBody>
        </p:sp>
        <p:sp>
          <p:nvSpPr>
            <p:cNvPr id="377599" name="Line 767"/>
            <p:cNvSpPr>
              <a:spLocks noChangeShapeType="1"/>
            </p:cNvSpPr>
            <p:nvPr/>
          </p:nvSpPr>
          <p:spPr bwMode="auto">
            <a:xfrm>
              <a:off x="3344" y="1959"/>
              <a:ext cx="6" cy="6"/>
            </a:xfrm>
            <a:prstGeom prst="line">
              <a:avLst/>
            </a:prstGeom>
            <a:noFill/>
            <a:ln w="28575">
              <a:solidFill>
                <a:srgbClr val="FFFF00"/>
              </a:solidFill>
              <a:round/>
              <a:headEnd/>
              <a:tailEnd/>
            </a:ln>
          </p:spPr>
          <p:txBody>
            <a:bodyPr/>
            <a:lstStyle/>
            <a:p>
              <a:endParaRPr lang="en-GB"/>
            </a:p>
          </p:txBody>
        </p:sp>
        <p:sp>
          <p:nvSpPr>
            <p:cNvPr id="377600" name="Line 768"/>
            <p:cNvSpPr>
              <a:spLocks noChangeShapeType="1"/>
            </p:cNvSpPr>
            <p:nvPr/>
          </p:nvSpPr>
          <p:spPr bwMode="auto">
            <a:xfrm>
              <a:off x="3350" y="1965"/>
              <a:ext cx="12" cy="1"/>
            </a:xfrm>
            <a:prstGeom prst="line">
              <a:avLst/>
            </a:prstGeom>
            <a:noFill/>
            <a:ln w="28575">
              <a:solidFill>
                <a:srgbClr val="FFFF00"/>
              </a:solidFill>
              <a:round/>
              <a:headEnd/>
              <a:tailEnd/>
            </a:ln>
          </p:spPr>
          <p:txBody>
            <a:bodyPr/>
            <a:lstStyle/>
            <a:p>
              <a:endParaRPr lang="en-GB"/>
            </a:p>
          </p:txBody>
        </p:sp>
        <p:sp>
          <p:nvSpPr>
            <p:cNvPr id="377601" name="Line 769"/>
            <p:cNvSpPr>
              <a:spLocks noChangeShapeType="1"/>
            </p:cNvSpPr>
            <p:nvPr/>
          </p:nvSpPr>
          <p:spPr bwMode="auto">
            <a:xfrm>
              <a:off x="3362" y="1965"/>
              <a:ext cx="12" cy="1"/>
            </a:xfrm>
            <a:prstGeom prst="line">
              <a:avLst/>
            </a:prstGeom>
            <a:noFill/>
            <a:ln w="28575">
              <a:solidFill>
                <a:srgbClr val="FFFF00"/>
              </a:solidFill>
              <a:round/>
              <a:headEnd/>
              <a:tailEnd/>
            </a:ln>
          </p:spPr>
          <p:txBody>
            <a:bodyPr/>
            <a:lstStyle/>
            <a:p>
              <a:endParaRPr lang="en-GB"/>
            </a:p>
          </p:txBody>
        </p:sp>
        <p:sp>
          <p:nvSpPr>
            <p:cNvPr id="377602" name="Line 770"/>
            <p:cNvSpPr>
              <a:spLocks noChangeShapeType="1"/>
            </p:cNvSpPr>
            <p:nvPr/>
          </p:nvSpPr>
          <p:spPr bwMode="auto">
            <a:xfrm>
              <a:off x="3374" y="1965"/>
              <a:ext cx="12" cy="1"/>
            </a:xfrm>
            <a:prstGeom prst="line">
              <a:avLst/>
            </a:prstGeom>
            <a:noFill/>
            <a:ln w="28575">
              <a:solidFill>
                <a:srgbClr val="FFFF00"/>
              </a:solidFill>
              <a:round/>
              <a:headEnd/>
              <a:tailEnd/>
            </a:ln>
          </p:spPr>
          <p:txBody>
            <a:bodyPr/>
            <a:lstStyle/>
            <a:p>
              <a:endParaRPr lang="en-GB"/>
            </a:p>
          </p:txBody>
        </p:sp>
        <p:sp>
          <p:nvSpPr>
            <p:cNvPr id="377603" name="Line 771"/>
            <p:cNvSpPr>
              <a:spLocks noChangeShapeType="1"/>
            </p:cNvSpPr>
            <p:nvPr/>
          </p:nvSpPr>
          <p:spPr bwMode="auto">
            <a:xfrm>
              <a:off x="3386" y="1965"/>
              <a:ext cx="6" cy="6"/>
            </a:xfrm>
            <a:prstGeom prst="line">
              <a:avLst/>
            </a:prstGeom>
            <a:noFill/>
            <a:ln w="28575">
              <a:solidFill>
                <a:srgbClr val="FFFF00"/>
              </a:solidFill>
              <a:round/>
              <a:headEnd/>
              <a:tailEnd/>
            </a:ln>
          </p:spPr>
          <p:txBody>
            <a:bodyPr/>
            <a:lstStyle/>
            <a:p>
              <a:endParaRPr lang="en-GB"/>
            </a:p>
          </p:txBody>
        </p:sp>
        <p:sp>
          <p:nvSpPr>
            <p:cNvPr id="377604" name="Line 772"/>
            <p:cNvSpPr>
              <a:spLocks noChangeShapeType="1"/>
            </p:cNvSpPr>
            <p:nvPr/>
          </p:nvSpPr>
          <p:spPr bwMode="auto">
            <a:xfrm>
              <a:off x="3392" y="1971"/>
              <a:ext cx="12" cy="1"/>
            </a:xfrm>
            <a:prstGeom prst="line">
              <a:avLst/>
            </a:prstGeom>
            <a:noFill/>
            <a:ln w="28575">
              <a:solidFill>
                <a:srgbClr val="FFFF00"/>
              </a:solidFill>
              <a:round/>
              <a:headEnd/>
              <a:tailEnd/>
            </a:ln>
          </p:spPr>
          <p:txBody>
            <a:bodyPr/>
            <a:lstStyle/>
            <a:p>
              <a:endParaRPr lang="en-GB"/>
            </a:p>
          </p:txBody>
        </p:sp>
        <p:sp>
          <p:nvSpPr>
            <p:cNvPr id="377605" name="Line 773"/>
            <p:cNvSpPr>
              <a:spLocks noChangeShapeType="1"/>
            </p:cNvSpPr>
            <p:nvPr/>
          </p:nvSpPr>
          <p:spPr bwMode="auto">
            <a:xfrm>
              <a:off x="3404" y="1971"/>
              <a:ext cx="13" cy="1"/>
            </a:xfrm>
            <a:prstGeom prst="line">
              <a:avLst/>
            </a:prstGeom>
            <a:noFill/>
            <a:ln w="28575">
              <a:solidFill>
                <a:srgbClr val="FFFF00"/>
              </a:solidFill>
              <a:round/>
              <a:headEnd/>
              <a:tailEnd/>
            </a:ln>
          </p:spPr>
          <p:txBody>
            <a:bodyPr/>
            <a:lstStyle/>
            <a:p>
              <a:endParaRPr lang="en-GB"/>
            </a:p>
          </p:txBody>
        </p:sp>
        <p:sp>
          <p:nvSpPr>
            <p:cNvPr id="377606" name="Line 774"/>
            <p:cNvSpPr>
              <a:spLocks noChangeShapeType="1"/>
            </p:cNvSpPr>
            <p:nvPr/>
          </p:nvSpPr>
          <p:spPr bwMode="auto">
            <a:xfrm>
              <a:off x="3417" y="1971"/>
              <a:ext cx="6" cy="6"/>
            </a:xfrm>
            <a:prstGeom prst="line">
              <a:avLst/>
            </a:prstGeom>
            <a:noFill/>
            <a:ln w="28575">
              <a:solidFill>
                <a:srgbClr val="FFFF00"/>
              </a:solidFill>
              <a:round/>
              <a:headEnd/>
              <a:tailEnd/>
            </a:ln>
          </p:spPr>
          <p:txBody>
            <a:bodyPr/>
            <a:lstStyle/>
            <a:p>
              <a:endParaRPr lang="en-GB"/>
            </a:p>
          </p:txBody>
        </p:sp>
        <p:sp>
          <p:nvSpPr>
            <p:cNvPr id="377607" name="Line 775"/>
            <p:cNvSpPr>
              <a:spLocks noChangeShapeType="1"/>
            </p:cNvSpPr>
            <p:nvPr/>
          </p:nvSpPr>
          <p:spPr bwMode="auto">
            <a:xfrm>
              <a:off x="3423" y="1977"/>
              <a:ext cx="12" cy="1"/>
            </a:xfrm>
            <a:prstGeom prst="line">
              <a:avLst/>
            </a:prstGeom>
            <a:noFill/>
            <a:ln w="28575">
              <a:solidFill>
                <a:srgbClr val="FFFF00"/>
              </a:solidFill>
              <a:round/>
              <a:headEnd/>
              <a:tailEnd/>
            </a:ln>
          </p:spPr>
          <p:txBody>
            <a:bodyPr/>
            <a:lstStyle/>
            <a:p>
              <a:endParaRPr lang="en-GB"/>
            </a:p>
          </p:txBody>
        </p:sp>
        <p:sp>
          <p:nvSpPr>
            <p:cNvPr id="377608" name="Line 776"/>
            <p:cNvSpPr>
              <a:spLocks noChangeShapeType="1"/>
            </p:cNvSpPr>
            <p:nvPr/>
          </p:nvSpPr>
          <p:spPr bwMode="auto">
            <a:xfrm>
              <a:off x="3435" y="1977"/>
              <a:ext cx="12" cy="1"/>
            </a:xfrm>
            <a:prstGeom prst="line">
              <a:avLst/>
            </a:prstGeom>
            <a:noFill/>
            <a:ln w="28575">
              <a:solidFill>
                <a:srgbClr val="FFFF00"/>
              </a:solidFill>
              <a:round/>
              <a:headEnd/>
              <a:tailEnd/>
            </a:ln>
          </p:spPr>
          <p:txBody>
            <a:bodyPr/>
            <a:lstStyle/>
            <a:p>
              <a:endParaRPr lang="en-GB"/>
            </a:p>
          </p:txBody>
        </p:sp>
        <p:sp>
          <p:nvSpPr>
            <p:cNvPr id="377609" name="Line 777"/>
            <p:cNvSpPr>
              <a:spLocks noChangeShapeType="1"/>
            </p:cNvSpPr>
            <p:nvPr/>
          </p:nvSpPr>
          <p:spPr bwMode="auto">
            <a:xfrm>
              <a:off x="3447" y="1977"/>
              <a:ext cx="6" cy="1"/>
            </a:xfrm>
            <a:prstGeom prst="line">
              <a:avLst/>
            </a:prstGeom>
            <a:noFill/>
            <a:ln w="28575">
              <a:solidFill>
                <a:srgbClr val="FFFF00"/>
              </a:solidFill>
              <a:round/>
              <a:headEnd/>
              <a:tailEnd/>
            </a:ln>
          </p:spPr>
          <p:txBody>
            <a:bodyPr/>
            <a:lstStyle/>
            <a:p>
              <a:endParaRPr lang="en-GB"/>
            </a:p>
          </p:txBody>
        </p:sp>
        <p:sp>
          <p:nvSpPr>
            <p:cNvPr id="377610" name="Line 778"/>
            <p:cNvSpPr>
              <a:spLocks noChangeShapeType="1"/>
            </p:cNvSpPr>
            <p:nvPr/>
          </p:nvSpPr>
          <p:spPr bwMode="auto">
            <a:xfrm>
              <a:off x="3453" y="1977"/>
              <a:ext cx="12" cy="6"/>
            </a:xfrm>
            <a:prstGeom prst="line">
              <a:avLst/>
            </a:prstGeom>
            <a:noFill/>
            <a:ln w="28575">
              <a:solidFill>
                <a:srgbClr val="FFFF00"/>
              </a:solidFill>
              <a:round/>
              <a:headEnd/>
              <a:tailEnd/>
            </a:ln>
          </p:spPr>
          <p:txBody>
            <a:bodyPr/>
            <a:lstStyle/>
            <a:p>
              <a:endParaRPr lang="en-GB"/>
            </a:p>
          </p:txBody>
        </p:sp>
        <p:sp>
          <p:nvSpPr>
            <p:cNvPr id="377611" name="Line 779"/>
            <p:cNvSpPr>
              <a:spLocks noChangeShapeType="1"/>
            </p:cNvSpPr>
            <p:nvPr/>
          </p:nvSpPr>
          <p:spPr bwMode="auto">
            <a:xfrm>
              <a:off x="3465" y="1983"/>
              <a:ext cx="12" cy="1"/>
            </a:xfrm>
            <a:prstGeom prst="line">
              <a:avLst/>
            </a:prstGeom>
            <a:noFill/>
            <a:ln w="28575">
              <a:solidFill>
                <a:srgbClr val="FFFF00"/>
              </a:solidFill>
              <a:round/>
              <a:headEnd/>
              <a:tailEnd/>
            </a:ln>
          </p:spPr>
          <p:txBody>
            <a:bodyPr/>
            <a:lstStyle/>
            <a:p>
              <a:endParaRPr lang="en-GB"/>
            </a:p>
          </p:txBody>
        </p:sp>
        <p:sp>
          <p:nvSpPr>
            <p:cNvPr id="377612" name="Line 780"/>
            <p:cNvSpPr>
              <a:spLocks noChangeShapeType="1"/>
            </p:cNvSpPr>
            <p:nvPr/>
          </p:nvSpPr>
          <p:spPr bwMode="auto">
            <a:xfrm>
              <a:off x="3477" y="1983"/>
              <a:ext cx="6" cy="1"/>
            </a:xfrm>
            <a:prstGeom prst="line">
              <a:avLst/>
            </a:prstGeom>
            <a:noFill/>
            <a:ln w="28575">
              <a:solidFill>
                <a:srgbClr val="FFFF00"/>
              </a:solidFill>
              <a:round/>
              <a:headEnd/>
              <a:tailEnd/>
            </a:ln>
          </p:spPr>
          <p:txBody>
            <a:bodyPr/>
            <a:lstStyle/>
            <a:p>
              <a:endParaRPr lang="en-GB"/>
            </a:p>
          </p:txBody>
        </p:sp>
        <p:sp>
          <p:nvSpPr>
            <p:cNvPr id="377613" name="Line 781"/>
            <p:cNvSpPr>
              <a:spLocks noChangeShapeType="1"/>
            </p:cNvSpPr>
            <p:nvPr/>
          </p:nvSpPr>
          <p:spPr bwMode="auto">
            <a:xfrm>
              <a:off x="3483" y="1983"/>
              <a:ext cx="13" cy="1"/>
            </a:xfrm>
            <a:prstGeom prst="line">
              <a:avLst/>
            </a:prstGeom>
            <a:noFill/>
            <a:ln w="28575">
              <a:solidFill>
                <a:srgbClr val="FFFF00"/>
              </a:solidFill>
              <a:round/>
              <a:headEnd/>
              <a:tailEnd/>
            </a:ln>
          </p:spPr>
          <p:txBody>
            <a:bodyPr/>
            <a:lstStyle/>
            <a:p>
              <a:endParaRPr lang="en-GB"/>
            </a:p>
          </p:txBody>
        </p:sp>
        <p:sp>
          <p:nvSpPr>
            <p:cNvPr id="377614" name="Line 782"/>
            <p:cNvSpPr>
              <a:spLocks noChangeShapeType="1"/>
            </p:cNvSpPr>
            <p:nvPr/>
          </p:nvSpPr>
          <p:spPr bwMode="auto">
            <a:xfrm>
              <a:off x="3496" y="1983"/>
              <a:ext cx="12" cy="6"/>
            </a:xfrm>
            <a:prstGeom prst="line">
              <a:avLst/>
            </a:prstGeom>
            <a:noFill/>
            <a:ln w="28575">
              <a:solidFill>
                <a:srgbClr val="FFFF00"/>
              </a:solidFill>
              <a:round/>
              <a:headEnd/>
              <a:tailEnd/>
            </a:ln>
          </p:spPr>
          <p:txBody>
            <a:bodyPr/>
            <a:lstStyle/>
            <a:p>
              <a:endParaRPr lang="en-GB"/>
            </a:p>
          </p:txBody>
        </p:sp>
        <p:sp>
          <p:nvSpPr>
            <p:cNvPr id="377615" name="Line 783"/>
            <p:cNvSpPr>
              <a:spLocks noChangeShapeType="1"/>
            </p:cNvSpPr>
            <p:nvPr/>
          </p:nvSpPr>
          <p:spPr bwMode="auto">
            <a:xfrm>
              <a:off x="3508" y="1989"/>
              <a:ext cx="6" cy="1"/>
            </a:xfrm>
            <a:prstGeom prst="line">
              <a:avLst/>
            </a:prstGeom>
            <a:noFill/>
            <a:ln w="28575">
              <a:solidFill>
                <a:srgbClr val="FFFF00"/>
              </a:solidFill>
              <a:round/>
              <a:headEnd/>
              <a:tailEnd/>
            </a:ln>
          </p:spPr>
          <p:txBody>
            <a:bodyPr/>
            <a:lstStyle/>
            <a:p>
              <a:endParaRPr lang="en-GB"/>
            </a:p>
          </p:txBody>
        </p:sp>
        <p:sp>
          <p:nvSpPr>
            <p:cNvPr id="377616" name="Line 784"/>
            <p:cNvSpPr>
              <a:spLocks noChangeShapeType="1"/>
            </p:cNvSpPr>
            <p:nvPr/>
          </p:nvSpPr>
          <p:spPr bwMode="auto">
            <a:xfrm>
              <a:off x="3514" y="1989"/>
              <a:ext cx="12" cy="1"/>
            </a:xfrm>
            <a:prstGeom prst="line">
              <a:avLst/>
            </a:prstGeom>
            <a:noFill/>
            <a:ln w="28575">
              <a:solidFill>
                <a:srgbClr val="FFFF00"/>
              </a:solidFill>
              <a:round/>
              <a:headEnd/>
              <a:tailEnd/>
            </a:ln>
          </p:spPr>
          <p:txBody>
            <a:bodyPr/>
            <a:lstStyle/>
            <a:p>
              <a:endParaRPr lang="en-GB"/>
            </a:p>
          </p:txBody>
        </p:sp>
        <p:sp>
          <p:nvSpPr>
            <p:cNvPr id="377617" name="Line 785"/>
            <p:cNvSpPr>
              <a:spLocks noChangeShapeType="1"/>
            </p:cNvSpPr>
            <p:nvPr/>
          </p:nvSpPr>
          <p:spPr bwMode="auto">
            <a:xfrm>
              <a:off x="3526" y="1989"/>
              <a:ext cx="12" cy="1"/>
            </a:xfrm>
            <a:prstGeom prst="line">
              <a:avLst/>
            </a:prstGeom>
            <a:noFill/>
            <a:ln w="28575">
              <a:solidFill>
                <a:srgbClr val="FFFF00"/>
              </a:solidFill>
              <a:round/>
              <a:headEnd/>
              <a:tailEnd/>
            </a:ln>
          </p:spPr>
          <p:txBody>
            <a:bodyPr/>
            <a:lstStyle/>
            <a:p>
              <a:endParaRPr lang="en-GB"/>
            </a:p>
          </p:txBody>
        </p:sp>
        <p:sp>
          <p:nvSpPr>
            <p:cNvPr id="377618" name="Line 786"/>
            <p:cNvSpPr>
              <a:spLocks noChangeShapeType="1"/>
            </p:cNvSpPr>
            <p:nvPr/>
          </p:nvSpPr>
          <p:spPr bwMode="auto">
            <a:xfrm>
              <a:off x="3538" y="1989"/>
              <a:ext cx="6" cy="6"/>
            </a:xfrm>
            <a:prstGeom prst="line">
              <a:avLst/>
            </a:prstGeom>
            <a:noFill/>
            <a:ln w="28575">
              <a:solidFill>
                <a:srgbClr val="FFFF00"/>
              </a:solidFill>
              <a:round/>
              <a:headEnd/>
              <a:tailEnd/>
            </a:ln>
          </p:spPr>
          <p:txBody>
            <a:bodyPr/>
            <a:lstStyle/>
            <a:p>
              <a:endParaRPr lang="en-GB"/>
            </a:p>
          </p:txBody>
        </p:sp>
        <p:sp>
          <p:nvSpPr>
            <p:cNvPr id="377619" name="Line 787"/>
            <p:cNvSpPr>
              <a:spLocks noChangeShapeType="1"/>
            </p:cNvSpPr>
            <p:nvPr/>
          </p:nvSpPr>
          <p:spPr bwMode="auto">
            <a:xfrm>
              <a:off x="3544" y="1995"/>
              <a:ext cx="12" cy="1"/>
            </a:xfrm>
            <a:prstGeom prst="line">
              <a:avLst/>
            </a:prstGeom>
            <a:noFill/>
            <a:ln w="28575">
              <a:solidFill>
                <a:srgbClr val="FFFF00"/>
              </a:solidFill>
              <a:round/>
              <a:headEnd/>
              <a:tailEnd/>
            </a:ln>
          </p:spPr>
          <p:txBody>
            <a:bodyPr/>
            <a:lstStyle/>
            <a:p>
              <a:endParaRPr lang="en-GB"/>
            </a:p>
          </p:txBody>
        </p:sp>
        <p:sp>
          <p:nvSpPr>
            <p:cNvPr id="377620" name="Line 788"/>
            <p:cNvSpPr>
              <a:spLocks noChangeShapeType="1"/>
            </p:cNvSpPr>
            <p:nvPr/>
          </p:nvSpPr>
          <p:spPr bwMode="auto">
            <a:xfrm>
              <a:off x="3556" y="1995"/>
              <a:ext cx="12" cy="1"/>
            </a:xfrm>
            <a:prstGeom prst="line">
              <a:avLst/>
            </a:prstGeom>
            <a:noFill/>
            <a:ln w="28575">
              <a:solidFill>
                <a:srgbClr val="FFFF00"/>
              </a:solidFill>
              <a:round/>
              <a:headEnd/>
              <a:tailEnd/>
            </a:ln>
          </p:spPr>
          <p:txBody>
            <a:bodyPr/>
            <a:lstStyle/>
            <a:p>
              <a:endParaRPr lang="en-GB"/>
            </a:p>
          </p:txBody>
        </p:sp>
        <p:sp>
          <p:nvSpPr>
            <p:cNvPr id="377621" name="Line 789"/>
            <p:cNvSpPr>
              <a:spLocks noChangeShapeType="1"/>
            </p:cNvSpPr>
            <p:nvPr/>
          </p:nvSpPr>
          <p:spPr bwMode="auto">
            <a:xfrm>
              <a:off x="3568" y="1995"/>
              <a:ext cx="6" cy="1"/>
            </a:xfrm>
            <a:prstGeom prst="line">
              <a:avLst/>
            </a:prstGeom>
            <a:noFill/>
            <a:ln w="28575">
              <a:solidFill>
                <a:srgbClr val="FFFF00"/>
              </a:solidFill>
              <a:round/>
              <a:headEnd/>
              <a:tailEnd/>
            </a:ln>
          </p:spPr>
          <p:txBody>
            <a:bodyPr/>
            <a:lstStyle/>
            <a:p>
              <a:endParaRPr lang="en-GB"/>
            </a:p>
          </p:txBody>
        </p:sp>
        <p:sp>
          <p:nvSpPr>
            <p:cNvPr id="377622" name="Line 790"/>
            <p:cNvSpPr>
              <a:spLocks noChangeShapeType="1"/>
            </p:cNvSpPr>
            <p:nvPr/>
          </p:nvSpPr>
          <p:spPr bwMode="auto">
            <a:xfrm>
              <a:off x="3574" y="1995"/>
              <a:ext cx="13" cy="6"/>
            </a:xfrm>
            <a:prstGeom prst="line">
              <a:avLst/>
            </a:prstGeom>
            <a:noFill/>
            <a:ln w="28575">
              <a:solidFill>
                <a:srgbClr val="FFFF00"/>
              </a:solidFill>
              <a:round/>
              <a:headEnd/>
              <a:tailEnd/>
            </a:ln>
          </p:spPr>
          <p:txBody>
            <a:bodyPr/>
            <a:lstStyle/>
            <a:p>
              <a:endParaRPr lang="en-GB"/>
            </a:p>
          </p:txBody>
        </p:sp>
        <p:sp>
          <p:nvSpPr>
            <p:cNvPr id="377623" name="Line 791"/>
            <p:cNvSpPr>
              <a:spLocks noChangeShapeType="1"/>
            </p:cNvSpPr>
            <p:nvPr/>
          </p:nvSpPr>
          <p:spPr bwMode="auto">
            <a:xfrm>
              <a:off x="3587" y="2001"/>
              <a:ext cx="12" cy="1"/>
            </a:xfrm>
            <a:prstGeom prst="line">
              <a:avLst/>
            </a:prstGeom>
            <a:noFill/>
            <a:ln w="28575">
              <a:solidFill>
                <a:srgbClr val="FFFF00"/>
              </a:solidFill>
              <a:round/>
              <a:headEnd/>
              <a:tailEnd/>
            </a:ln>
          </p:spPr>
          <p:txBody>
            <a:bodyPr/>
            <a:lstStyle/>
            <a:p>
              <a:endParaRPr lang="en-GB"/>
            </a:p>
          </p:txBody>
        </p:sp>
        <p:sp>
          <p:nvSpPr>
            <p:cNvPr id="377624" name="Line 792"/>
            <p:cNvSpPr>
              <a:spLocks noChangeShapeType="1"/>
            </p:cNvSpPr>
            <p:nvPr/>
          </p:nvSpPr>
          <p:spPr bwMode="auto">
            <a:xfrm>
              <a:off x="3599" y="2001"/>
              <a:ext cx="6" cy="1"/>
            </a:xfrm>
            <a:prstGeom prst="line">
              <a:avLst/>
            </a:prstGeom>
            <a:noFill/>
            <a:ln w="28575">
              <a:solidFill>
                <a:srgbClr val="FFFF00"/>
              </a:solidFill>
              <a:round/>
              <a:headEnd/>
              <a:tailEnd/>
            </a:ln>
          </p:spPr>
          <p:txBody>
            <a:bodyPr/>
            <a:lstStyle/>
            <a:p>
              <a:endParaRPr lang="en-GB"/>
            </a:p>
          </p:txBody>
        </p:sp>
        <p:sp>
          <p:nvSpPr>
            <p:cNvPr id="377625" name="Line 793"/>
            <p:cNvSpPr>
              <a:spLocks noChangeShapeType="1"/>
            </p:cNvSpPr>
            <p:nvPr/>
          </p:nvSpPr>
          <p:spPr bwMode="auto">
            <a:xfrm>
              <a:off x="3605" y="2001"/>
              <a:ext cx="12" cy="1"/>
            </a:xfrm>
            <a:prstGeom prst="line">
              <a:avLst/>
            </a:prstGeom>
            <a:noFill/>
            <a:ln w="28575">
              <a:solidFill>
                <a:srgbClr val="FFFF00"/>
              </a:solidFill>
              <a:round/>
              <a:headEnd/>
              <a:tailEnd/>
            </a:ln>
          </p:spPr>
          <p:txBody>
            <a:bodyPr/>
            <a:lstStyle/>
            <a:p>
              <a:endParaRPr lang="en-GB"/>
            </a:p>
          </p:txBody>
        </p:sp>
        <p:sp>
          <p:nvSpPr>
            <p:cNvPr id="377626" name="Line 794"/>
            <p:cNvSpPr>
              <a:spLocks noChangeShapeType="1"/>
            </p:cNvSpPr>
            <p:nvPr/>
          </p:nvSpPr>
          <p:spPr bwMode="auto">
            <a:xfrm>
              <a:off x="3617" y="2001"/>
              <a:ext cx="12" cy="6"/>
            </a:xfrm>
            <a:prstGeom prst="line">
              <a:avLst/>
            </a:prstGeom>
            <a:noFill/>
            <a:ln w="28575">
              <a:solidFill>
                <a:srgbClr val="FFFF00"/>
              </a:solidFill>
              <a:round/>
              <a:headEnd/>
              <a:tailEnd/>
            </a:ln>
          </p:spPr>
          <p:txBody>
            <a:bodyPr/>
            <a:lstStyle/>
            <a:p>
              <a:endParaRPr lang="en-GB"/>
            </a:p>
          </p:txBody>
        </p:sp>
        <p:sp>
          <p:nvSpPr>
            <p:cNvPr id="377627" name="Line 795"/>
            <p:cNvSpPr>
              <a:spLocks noChangeShapeType="1"/>
            </p:cNvSpPr>
            <p:nvPr/>
          </p:nvSpPr>
          <p:spPr bwMode="auto">
            <a:xfrm>
              <a:off x="3629" y="2007"/>
              <a:ext cx="6" cy="1"/>
            </a:xfrm>
            <a:prstGeom prst="line">
              <a:avLst/>
            </a:prstGeom>
            <a:noFill/>
            <a:ln w="28575">
              <a:solidFill>
                <a:srgbClr val="FFFF00"/>
              </a:solidFill>
              <a:round/>
              <a:headEnd/>
              <a:tailEnd/>
            </a:ln>
          </p:spPr>
          <p:txBody>
            <a:bodyPr/>
            <a:lstStyle/>
            <a:p>
              <a:endParaRPr lang="en-GB"/>
            </a:p>
          </p:txBody>
        </p:sp>
        <p:sp>
          <p:nvSpPr>
            <p:cNvPr id="377628" name="Line 796"/>
            <p:cNvSpPr>
              <a:spLocks noChangeShapeType="1"/>
            </p:cNvSpPr>
            <p:nvPr/>
          </p:nvSpPr>
          <p:spPr bwMode="auto">
            <a:xfrm>
              <a:off x="3635" y="2007"/>
              <a:ext cx="12" cy="1"/>
            </a:xfrm>
            <a:prstGeom prst="line">
              <a:avLst/>
            </a:prstGeom>
            <a:noFill/>
            <a:ln w="28575">
              <a:solidFill>
                <a:srgbClr val="FFFF00"/>
              </a:solidFill>
              <a:round/>
              <a:headEnd/>
              <a:tailEnd/>
            </a:ln>
          </p:spPr>
          <p:txBody>
            <a:bodyPr/>
            <a:lstStyle/>
            <a:p>
              <a:endParaRPr lang="en-GB"/>
            </a:p>
          </p:txBody>
        </p:sp>
        <p:sp>
          <p:nvSpPr>
            <p:cNvPr id="377629" name="Line 797"/>
            <p:cNvSpPr>
              <a:spLocks noChangeShapeType="1"/>
            </p:cNvSpPr>
            <p:nvPr/>
          </p:nvSpPr>
          <p:spPr bwMode="auto">
            <a:xfrm>
              <a:off x="3647" y="2007"/>
              <a:ext cx="12" cy="1"/>
            </a:xfrm>
            <a:prstGeom prst="line">
              <a:avLst/>
            </a:prstGeom>
            <a:noFill/>
            <a:ln w="28575">
              <a:solidFill>
                <a:srgbClr val="FFFF00"/>
              </a:solidFill>
              <a:round/>
              <a:headEnd/>
              <a:tailEnd/>
            </a:ln>
          </p:spPr>
          <p:txBody>
            <a:bodyPr/>
            <a:lstStyle/>
            <a:p>
              <a:endParaRPr lang="en-GB"/>
            </a:p>
          </p:txBody>
        </p:sp>
        <p:sp>
          <p:nvSpPr>
            <p:cNvPr id="377630" name="Line 798"/>
            <p:cNvSpPr>
              <a:spLocks noChangeShapeType="1"/>
            </p:cNvSpPr>
            <p:nvPr/>
          </p:nvSpPr>
          <p:spPr bwMode="auto">
            <a:xfrm>
              <a:off x="3659" y="2007"/>
              <a:ext cx="7" cy="1"/>
            </a:xfrm>
            <a:prstGeom prst="line">
              <a:avLst/>
            </a:prstGeom>
            <a:noFill/>
            <a:ln w="28575">
              <a:solidFill>
                <a:srgbClr val="FFFF00"/>
              </a:solidFill>
              <a:round/>
              <a:headEnd/>
              <a:tailEnd/>
            </a:ln>
          </p:spPr>
          <p:txBody>
            <a:bodyPr/>
            <a:lstStyle/>
            <a:p>
              <a:endParaRPr lang="en-GB"/>
            </a:p>
          </p:txBody>
        </p:sp>
        <p:sp>
          <p:nvSpPr>
            <p:cNvPr id="377631" name="Line 799"/>
            <p:cNvSpPr>
              <a:spLocks noChangeShapeType="1"/>
            </p:cNvSpPr>
            <p:nvPr/>
          </p:nvSpPr>
          <p:spPr bwMode="auto">
            <a:xfrm>
              <a:off x="3666" y="2007"/>
              <a:ext cx="12" cy="1"/>
            </a:xfrm>
            <a:prstGeom prst="line">
              <a:avLst/>
            </a:prstGeom>
            <a:noFill/>
            <a:ln w="28575">
              <a:solidFill>
                <a:srgbClr val="FFFF00"/>
              </a:solidFill>
              <a:round/>
              <a:headEnd/>
              <a:tailEnd/>
            </a:ln>
          </p:spPr>
          <p:txBody>
            <a:bodyPr/>
            <a:lstStyle/>
            <a:p>
              <a:endParaRPr lang="en-GB"/>
            </a:p>
          </p:txBody>
        </p:sp>
        <p:sp>
          <p:nvSpPr>
            <p:cNvPr id="377632" name="Line 800"/>
            <p:cNvSpPr>
              <a:spLocks noChangeShapeType="1"/>
            </p:cNvSpPr>
            <p:nvPr/>
          </p:nvSpPr>
          <p:spPr bwMode="auto">
            <a:xfrm>
              <a:off x="3678" y="2007"/>
              <a:ext cx="12" cy="6"/>
            </a:xfrm>
            <a:prstGeom prst="line">
              <a:avLst/>
            </a:prstGeom>
            <a:noFill/>
            <a:ln w="28575">
              <a:solidFill>
                <a:srgbClr val="FFFF00"/>
              </a:solidFill>
              <a:round/>
              <a:headEnd/>
              <a:tailEnd/>
            </a:ln>
          </p:spPr>
          <p:txBody>
            <a:bodyPr/>
            <a:lstStyle/>
            <a:p>
              <a:endParaRPr lang="en-GB"/>
            </a:p>
          </p:txBody>
        </p:sp>
        <p:sp>
          <p:nvSpPr>
            <p:cNvPr id="377633" name="Line 801"/>
            <p:cNvSpPr>
              <a:spLocks noChangeShapeType="1"/>
            </p:cNvSpPr>
            <p:nvPr/>
          </p:nvSpPr>
          <p:spPr bwMode="auto">
            <a:xfrm>
              <a:off x="3690" y="2013"/>
              <a:ext cx="6" cy="1"/>
            </a:xfrm>
            <a:prstGeom prst="line">
              <a:avLst/>
            </a:prstGeom>
            <a:noFill/>
            <a:ln w="28575">
              <a:solidFill>
                <a:srgbClr val="FFFF00"/>
              </a:solidFill>
              <a:round/>
              <a:headEnd/>
              <a:tailEnd/>
            </a:ln>
          </p:spPr>
          <p:txBody>
            <a:bodyPr/>
            <a:lstStyle/>
            <a:p>
              <a:endParaRPr lang="en-GB"/>
            </a:p>
          </p:txBody>
        </p:sp>
        <p:sp>
          <p:nvSpPr>
            <p:cNvPr id="377634" name="Line 802"/>
            <p:cNvSpPr>
              <a:spLocks noChangeShapeType="1"/>
            </p:cNvSpPr>
            <p:nvPr/>
          </p:nvSpPr>
          <p:spPr bwMode="auto">
            <a:xfrm>
              <a:off x="3696" y="2013"/>
              <a:ext cx="12" cy="1"/>
            </a:xfrm>
            <a:prstGeom prst="line">
              <a:avLst/>
            </a:prstGeom>
            <a:noFill/>
            <a:ln w="28575">
              <a:solidFill>
                <a:srgbClr val="FFFF00"/>
              </a:solidFill>
              <a:round/>
              <a:headEnd/>
              <a:tailEnd/>
            </a:ln>
          </p:spPr>
          <p:txBody>
            <a:bodyPr/>
            <a:lstStyle/>
            <a:p>
              <a:endParaRPr lang="en-GB"/>
            </a:p>
          </p:txBody>
        </p:sp>
        <p:sp>
          <p:nvSpPr>
            <p:cNvPr id="377635" name="Line 803"/>
            <p:cNvSpPr>
              <a:spLocks noChangeShapeType="1"/>
            </p:cNvSpPr>
            <p:nvPr/>
          </p:nvSpPr>
          <p:spPr bwMode="auto">
            <a:xfrm>
              <a:off x="3708" y="2013"/>
              <a:ext cx="12" cy="1"/>
            </a:xfrm>
            <a:prstGeom prst="line">
              <a:avLst/>
            </a:prstGeom>
            <a:noFill/>
            <a:ln w="28575">
              <a:solidFill>
                <a:srgbClr val="FFFF00"/>
              </a:solidFill>
              <a:round/>
              <a:headEnd/>
              <a:tailEnd/>
            </a:ln>
          </p:spPr>
          <p:txBody>
            <a:bodyPr/>
            <a:lstStyle/>
            <a:p>
              <a:endParaRPr lang="en-GB"/>
            </a:p>
          </p:txBody>
        </p:sp>
        <p:sp>
          <p:nvSpPr>
            <p:cNvPr id="377636" name="Line 804"/>
            <p:cNvSpPr>
              <a:spLocks noChangeShapeType="1"/>
            </p:cNvSpPr>
            <p:nvPr/>
          </p:nvSpPr>
          <p:spPr bwMode="auto">
            <a:xfrm>
              <a:off x="3720" y="2013"/>
              <a:ext cx="6" cy="1"/>
            </a:xfrm>
            <a:prstGeom prst="line">
              <a:avLst/>
            </a:prstGeom>
            <a:noFill/>
            <a:ln w="28575">
              <a:solidFill>
                <a:srgbClr val="FFFF00"/>
              </a:solidFill>
              <a:round/>
              <a:headEnd/>
              <a:tailEnd/>
            </a:ln>
          </p:spPr>
          <p:txBody>
            <a:bodyPr/>
            <a:lstStyle/>
            <a:p>
              <a:endParaRPr lang="en-GB"/>
            </a:p>
          </p:txBody>
        </p:sp>
        <p:sp>
          <p:nvSpPr>
            <p:cNvPr id="377637" name="Line 805"/>
            <p:cNvSpPr>
              <a:spLocks noChangeShapeType="1"/>
            </p:cNvSpPr>
            <p:nvPr/>
          </p:nvSpPr>
          <p:spPr bwMode="auto">
            <a:xfrm>
              <a:off x="3726" y="2013"/>
              <a:ext cx="12" cy="1"/>
            </a:xfrm>
            <a:prstGeom prst="line">
              <a:avLst/>
            </a:prstGeom>
            <a:noFill/>
            <a:ln w="28575">
              <a:solidFill>
                <a:srgbClr val="FFFF00"/>
              </a:solidFill>
              <a:round/>
              <a:headEnd/>
              <a:tailEnd/>
            </a:ln>
          </p:spPr>
          <p:txBody>
            <a:bodyPr/>
            <a:lstStyle/>
            <a:p>
              <a:endParaRPr lang="en-GB"/>
            </a:p>
          </p:txBody>
        </p:sp>
        <p:sp>
          <p:nvSpPr>
            <p:cNvPr id="377638" name="Line 806"/>
            <p:cNvSpPr>
              <a:spLocks noChangeShapeType="1"/>
            </p:cNvSpPr>
            <p:nvPr/>
          </p:nvSpPr>
          <p:spPr bwMode="auto">
            <a:xfrm>
              <a:off x="3738" y="2013"/>
              <a:ext cx="13" cy="6"/>
            </a:xfrm>
            <a:prstGeom prst="line">
              <a:avLst/>
            </a:prstGeom>
            <a:noFill/>
            <a:ln w="28575">
              <a:solidFill>
                <a:srgbClr val="FFFF00"/>
              </a:solidFill>
              <a:round/>
              <a:headEnd/>
              <a:tailEnd/>
            </a:ln>
          </p:spPr>
          <p:txBody>
            <a:bodyPr/>
            <a:lstStyle/>
            <a:p>
              <a:endParaRPr lang="en-GB"/>
            </a:p>
          </p:txBody>
        </p:sp>
        <p:sp>
          <p:nvSpPr>
            <p:cNvPr id="377639" name="Line 807"/>
            <p:cNvSpPr>
              <a:spLocks noChangeShapeType="1"/>
            </p:cNvSpPr>
            <p:nvPr/>
          </p:nvSpPr>
          <p:spPr bwMode="auto">
            <a:xfrm>
              <a:off x="3751" y="2019"/>
              <a:ext cx="6" cy="1"/>
            </a:xfrm>
            <a:prstGeom prst="line">
              <a:avLst/>
            </a:prstGeom>
            <a:noFill/>
            <a:ln w="28575">
              <a:solidFill>
                <a:srgbClr val="FFFF00"/>
              </a:solidFill>
              <a:round/>
              <a:headEnd/>
              <a:tailEnd/>
            </a:ln>
          </p:spPr>
          <p:txBody>
            <a:bodyPr/>
            <a:lstStyle/>
            <a:p>
              <a:endParaRPr lang="en-GB"/>
            </a:p>
          </p:txBody>
        </p:sp>
        <p:sp>
          <p:nvSpPr>
            <p:cNvPr id="377640" name="Line 808"/>
            <p:cNvSpPr>
              <a:spLocks noChangeShapeType="1"/>
            </p:cNvSpPr>
            <p:nvPr/>
          </p:nvSpPr>
          <p:spPr bwMode="auto">
            <a:xfrm>
              <a:off x="3757" y="2019"/>
              <a:ext cx="12" cy="1"/>
            </a:xfrm>
            <a:prstGeom prst="line">
              <a:avLst/>
            </a:prstGeom>
            <a:noFill/>
            <a:ln w="28575">
              <a:solidFill>
                <a:srgbClr val="FFFF00"/>
              </a:solidFill>
              <a:round/>
              <a:headEnd/>
              <a:tailEnd/>
            </a:ln>
          </p:spPr>
          <p:txBody>
            <a:bodyPr/>
            <a:lstStyle/>
            <a:p>
              <a:endParaRPr lang="en-GB"/>
            </a:p>
          </p:txBody>
        </p:sp>
        <p:sp>
          <p:nvSpPr>
            <p:cNvPr id="377641" name="Line 809"/>
            <p:cNvSpPr>
              <a:spLocks noChangeShapeType="1"/>
            </p:cNvSpPr>
            <p:nvPr/>
          </p:nvSpPr>
          <p:spPr bwMode="auto">
            <a:xfrm>
              <a:off x="3769" y="2019"/>
              <a:ext cx="12" cy="1"/>
            </a:xfrm>
            <a:prstGeom prst="line">
              <a:avLst/>
            </a:prstGeom>
            <a:noFill/>
            <a:ln w="28575">
              <a:solidFill>
                <a:srgbClr val="FFFF00"/>
              </a:solidFill>
              <a:round/>
              <a:headEnd/>
              <a:tailEnd/>
            </a:ln>
          </p:spPr>
          <p:txBody>
            <a:bodyPr/>
            <a:lstStyle/>
            <a:p>
              <a:endParaRPr lang="en-GB"/>
            </a:p>
          </p:txBody>
        </p:sp>
        <p:sp>
          <p:nvSpPr>
            <p:cNvPr id="377642" name="Line 810"/>
            <p:cNvSpPr>
              <a:spLocks noChangeShapeType="1"/>
            </p:cNvSpPr>
            <p:nvPr/>
          </p:nvSpPr>
          <p:spPr bwMode="auto">
            <a:xfrm>
              <a:off x="3781" y="2019"/>
              <a:ext cx="6" cy="1"/>
            </a:xfrm>
            <a:prstGeom prst="line">
              <a:avLst/>
            </a:prstGeom>
            <a:noFill/>
            <a:ln w="28575">
              <a:solidFill>
                <a:srgbClr val="FFFF00"/>
              </a:solidFill>
              <a:round/>
              <a:headEnd/>
              <a:tailEnd/>
            </a:ln>
          </p:spPr>
          <p:txBody>
            <a:bodyPr/>
            <a:lstStyle/>
            <a:p>
              <a:endParaRPr lang="en-GB"/>
            </a:p>
          </p:txBody>
        </p:sp>
        <p:sp>
          <p:nvSpPr>
            <p:cNvPr id="377643" name="Line 811"/>
            <p:cNvSpPr>
              <a:spLocks noChangeShapeType="1"/>
            </p:cNvSpPr>
            <p:nvPr/>
          </p:nvSpPr>
          <p:spPr bwMode="auto">
            <a:xfrm>
              <a:off x="3787" y="2019"/>
              <a:ext cx="12" cy="1"/>
            </a:xfrm>
            <a:prstGeom prst="line">
              <a:avLst/>
            </a:prstGeom>
            <a:noFill/>
            <a:ln w="28575">
              <a:solidFill>
                <a:srgbClr val="FFFF00"/>
              </a:solidFill>
              <a:round/>
              <a:headEnd/>
              <a:tailEnd/>
            </a:ln>
          </p:spPr>
          <p:txBody>
            <a:bodyPr/>
            <a:lstStyle/>
            <a:p>
              <a:endParaRPr lang="en-GB"/>
            </a:p>
          </p:txBody>
        </p:sp>
        <p:sp>
          <p:nvSpPr>
            <p:cNvPr id="377644" name="Line 812"/>
            <p:cNvSpPr>
              <a:spLocks noChangeShapeType="1"/>
            </p:cNvSpPr>
            <p:nvPr/>
          </p:nvSpPr>
          <p:spPr bwMode="auto">
            <a:xfrm>
              <a:off x="3799" y="2019"/>
              <a:ext cx="12" cy="1"/>
            </a:xfrm>
            <a:prstGeom prst="line">
              <a:avLst/>
            </a:prstGeom>
            <a:noFill/>
            <a:ln w="28575">
              <a:solidFill>
                <a:srgbClr val="FFFF00"/>
              </a:solidFill>
              <a:round/>
              <a:headEnd/>
              <a:tailEnd/>
            </a:ln>
          </p:spPr>
          <p:txBody>
            <a:bodyPr/>
            <a:lstStyle/>
            <a:p>
              <a:endParaRPr lang="en-GB"/>
            </a:p>
          </p:txBody>
        </p:sp>
        <p:sp>
          <p:nvSpPr>
            <p:cNvPr id="377645" name="Line 813"/>
            <p:cNvSpPr>
              <a:spLocks noChangeShapeType="1"/>
            </p:cNvSpPr>
            <p:nvPr/>
          </p:nvSpPr>
          <p:spPr bwMode="auto">
            <a:xfrm>
              <a:off x="3811" y="2019"/>
              <a:ext cx="6" cy="1"/>
            </a:xfrm>
            <a:prstGeom prst="line">
              <a:avLst/>
            </a:prstGeom>
            <a:noFill/>
            <a:ln w="28575">
              <a:solidFill>
                <a:srgbClr val="FFFF00"/>
              </a:solidFill>
              <a:round/>
              <a:headEnd/>
              <a:tailEnd/>
            </a:ln>
          </p:spPr>
          <p:txBody>
            <a:bodyPr/>
            <a:lstStyle/>
            <a:p>
              <a:endParaRPr lang="en-GB"/>
            </a:p>
          </p:txBody>
        </p:sp>
        <p:sp>
          <p:nvSpPr>
            <p:cNvPr id="377646" name="Line 814"/>
            <p:cNvSpPr>
              <a:spLocks noChangeShapeType="1"/>
            </p:cNvSpPr>
            <p:nvPr/>
          </p:nvSpPr>
          <p:spPr bwMode="auto">
            <a:xfrm>
              <a:off x="3817" y="2019"/>
              <a:ext cx="12" cy="6"/>
            </a:xfrm>
            <a:prstGeom prst="line">
              <a:avLst/>
            </a:prstGeom>
            <a:noFill/>
            <a:ln w="28575">
              <a:solidFill>
                <a:srgbClr val="FFFF00"/>
              </a:solidFill>
              <a:round/>
              <a:headEnd/>
              <a:tailEnd/>
            </a:ln>
          </p:spPr>
          <p:txBody>
            <a:bodyPr/>
            <a:lstStyle/>
            <a:p>
              <a:endParaRPr lang="en-GB"/>
            </a:p>
          </p:txBody>
        </p:sp>
        <p:sp>
          <p:nvSpPr>
            <p:cNvPr id="377647" name="Line 815"/>
            <p:cNvSpPr>
              <a:spLocks noChangeShapeType="1"/>
            </p:cNvSpPr>
            <p:nvPr/>
          </p:nvSpPr>
          <p:spPr bwMode="auto">
            <a:xfrm>
              <a:off x="3829" y="2025"/>
              <a:ext cx="13" cy="1"/>
            </a:xfrm>
            <a:prstGeom prst="line">
              <a:avLst/>
            </a:prstGeom>
            <a:noFill/>
            <a:ln w="28575">
              <a:solidFill>
                <a:srgbClr val="FFFF00"/>
              </a:solidFill>
              <a:round/>
              <a:headEnd/>
              <a:tailEnd/>
            </a:ln>
          </p:spPr>
          <p:txBody>
            <a:bodyPr/>
            <a:lstStyle/>
            <a:p>
              <a:endParaRPr lang="en-GB"/>
            </a:p>
          </p:txBody>
        </p:sp>
        <p:sp>
          <p:nvSpPr>
            <p:cNvPr id="377648" name="Line 816"/>
            <p:cNvSpPr>
              <a:spLocks noChangeShapeType="1"/>
            </p:cNvSpPr>
            <p:nvPr/>
          </p:nvSpPr>
          <p:spPr bwMode="auto">
            <a:xfrm>
              <a:off x="3842" y="2025"/>
              <a:ext cx="6" cy="1"/>
            </a:xfrm>
            <a:prstGeom prst="line">
              <a:avLst/>
            </a:prstGeom>
            <a:noFill/>
            <a:ln w="28575">
              <a:solidFill>
                <a:srgbClr val="FFFF00"/>
              </a:solidFill>
              <a:round/>
              <a:headEnd/>
              <a:tailEnd/>
            </a:ln>
          </p:spPr>
          <p:txBody>
            <a:bodyPr/>
            <a:lstStyle/>
            <a:p>
              <a:endParaRPr lang="en-GB"/>
            </a:p>
          </p:txBody>
        </p:sp>
        <p:sp>
          <p:nvSpPr>
            <p:cNvPr id="377649" name="Line 817"/>
            <p:cNvSpPr>
              <a:spLocks noChangeShapeType="1"/>
            </p:cNvSpPr>
            <p:nvPr/>
          </p:nvSpPr>
          <p:spPr bwMode="auto">
            <a:xfrm>
              <a:off x="3848" y="2025"/>
              <a:ext cx="12" cy="1"/>
            </a:xfrm>
            <a:prstGeom prst="line">
              <a:avLst/>
            </a:prstGeom>
            <a:noFill/>
            <a:ln w="28575">
              <a:solidFill>
                <a:srgbClr val="FFFF00"/>
              </a:solidFill>
              <a:round/>
              <a:headEnd/>
              <a:tailEnd/>
            </a:ln>
          </p:spPr>
          <p:txBody>
            <a:bodyPr/>
            <a:lstStyle/>
            <a:p>
              <a:endParaRPr lang="en-GB"/>
            </a:p>
          </p:txBody>
        </p:sp>
        <p:sp>
          <p:nvSpPr>
            <p:cNvPr id="377650" name="Line 818"/>
            <p:cNvSpPr>
              <a:spLocks noChangeShapeType="1"/>
            </p:cNvSpPr>
            <p:nvPr/>
          </p:nvSpPr>
          <p:spPr bwMode="auto">
            <a:xfrm>
              <a:off x="3860" y="2025"/>
              <a:ext cx="12" cy="1"/>
            </a:xfrm>
            <a:prstGeom prst="line">
              <a:avLst/>
            </a:prstGeom>
            <a:noFill/>
            <a:ln w="28575">
              <a:solidFill>
                <a:srgbClr val="FFFF00"/>
              </a:solidFill>
              <a:round/>
              <a:headEnd/>
              <a:tailEnd/>
            </a:ln>
          </p:spPr>
          <p:txBody>
            <a:bodyPr/>
            <a:lstStyle/>
            <a:p>
              <a:endParaRPr lang="en-GB"/>
            </a:p>
          </p:txBody>
        </p:sp>
        <p:sp>
          <p:nvSpPr>
            <p:cNvPr id="377651" name="Line 819"/>
            <p:cNvSpPr>
              <a:spLocks noChangeShapeType="1"/>
            </p:cNvSpPr>
            <p:nvPr/>
          </p:nvSpPr>
          <p:spPr bwMode="auto">
            <a:xfrm>
              <a:off x="3872" y="2025"/>
              <a:ext cx="6" cy="1"/>
            </a:xfrm>
            <a:prstGeom prst="line">
              <a:avLst/>
            </a:prstGeom>
            <a:noFill/>
            <a:ln w="28575">
              <a:solidFill>
                <a:srgbClr val="FFFF00"/>
              </a:solidFill>
              <a:round/>
              <a:headEnd/>
              <a:tailEnd/>
            </a:ln>
          </p:spPr>
          <p:txBody>
            <a:bodyPr/>
            <a:lstStyle/>
            <a:p>
              <a:endParaRPr lang="en-GB"/>
            </a:p>
          </p:txBody>
        </p:sp>
        <p:sp>
          <p:nvSpPr>
            <p:cNvPr id="377652" name="Line 820"/>
            <p:cNvSpPr>
              <a:spLocks noChangeShapeType="1"/>
            </p:cNvSpPr>
            <p:nvPr/>
          </p:nvSpPr>
          <p:spPr bwMode="auto">
            <a:xfrm>
              <a:off x="3878" y="2025"/>
              <a:ext cx="12" cy="1"/>
            </a:xfrm>
            <a:prstGeom prst="line">
              <a:avLst/>
            </a:prstGeom>
            <a:noFill/>
            <a:ln w="28575">
              <a:solidFill>
                <a:srgbClr val="FFFF00"/>
              </a:solidFill>
              <a:round/>
              <a:headEnd/>
              <a:tailEnd/>
            </a:ln>
          </p:spPr>
          <p:txBody>
            <a:bodyPr/>
            <a:lstStyle/>
            <a:p>
              <a:endParaRPr lang="en-GB"/>
            </a:p>
          </p:txBody>
        </p:sp>
        <p:sp>
          <p:nvSpPr>
            <p:cNvPr id="377653" name="Line 821"/>
            <p:cNvSpPr>
              <a:spLocks noChangeShapeType="1"/>
            </p:cNvSpPr>
            <p:nvPr/>
          </p:nvSpPr>
          <p:spPr bwMode="auto">
            <a:xfrm>
              <a:off x="3890" y="2025"/>
              <a:ext cx="12" cy="1"/>
            </a:xfrm>
            <a:prstGeom prst="line">
              <a:avLst/>
            </a:prstGeom>
            <a:noFill/>
            <a:ln w="28575">
              <a:solidFill>
                <a:srgbClr val="FFFF00"/>
              </a:solidFill>
              <a:round/>
              <a:headEnd/>
              <a:tailEnd/>
            </a:ln>
          </p:spPr>
          <p:txBody>
            <a:bodyPr/>
            <a:lstStyle/>
            <a:p>
              <a:endParaRPr lang="en-GB"/>
            </a:p>
          </p:txBody>
        </p:sp>
        <p:sp>
          <p:nvSpPr>
            <p:cNvPr id="377654" name="Line 822"/>
            <p:cNvSpPr>
              <a:spLocks noChangeShapeType="1"/>
            </p:cNvSpPr>
            <p:nvPr/>
          </p:nvSpPr>
          <p:spPr bwMode="auto">
            <a:xfrm>
              <a:off x="3902" y="2025"/>
              <a:ext cx="6" cy="1"/>
            </a:xfrm>
            <a:prstGeom prst="line">
              <a:avLst/>
            </a:prstGeom>
            <a:noFill/>
            <a:ln w="28575">
              <a:solidFill>
                <a:srgbClr val="FFFF00"/>
              </a:solidFill>
              <a:round/>
              <a:headEnd/>
              <a:tailEnd/>
            </a:ln>
          </p:spPr>
          <p:txBody>
            <a:bodyPr/>
            <a:lstStyle/>
            <a:p>
              <a:endParaRPr lang="en-GB"/>
            </a:p>
          </p:txBody>
        </p:sp>
        <p:sp>
          <p:nvSpPr>
            <p:cNvPr id="377655" name="Line 823"/>
            <p:cNvSpPr>
              <a:spLocks noChangeShapeType="1"/>
            </p:cNvSpPr>
            <p:nvPr/>
          </p:nvSpPr>
          <p:spPr bwMode="auto">
            <a:xfrm>
              <a:off x="3908" y="2025"/>
              <a:ext cx="13" cy="1"/>
            </a:xfrm>
            <a:prstGeom prst="line">
              <a:avLst/>
            </a:prstGeom>
            <a:noFill/>
            <a:ln w="28575">
              <a:solidFill>
                <a:srgbClr val="FFFF00"/>
              </a:solidFill>
              <a:round/>
              <a:headEnd/>
              <a:tailEnd/>
            </a:ln>
          </p:spPr>
          <p:txBody>
            <a:bodyPr/>
            <a:lstStyle/>
            <a:p>
              <a:endParaRPr lang="en-GB"/>
            </a:p>
          </p:txBody>
        </p:sp>
        <p:sp>
          <p:nvSpPr>
            <p:cNvPr id="377656" name="Line 824"/>
            <p:cNvSpPr>
              <a:spLocks noChangeShapeType="1"/>
            </p:cNvSpPr>
            <p:nvPr/>
          </p:nvSpPr>
          <p:spPr bwMode="auto">
            <a:xfrm>
              <a:off x="3921" y="2025"/>
              <a:ext cx="12" cy="1"/>
            </a:xfrm>
            <a:prstGeom prst="line">
              <a:avLst/>
            </a:prstGeom>
            <a:noFill/>
            <a:ln w="28575">
              <a:solidFill>
                <a:srgbClr val="FFFF00"/>
              </a:solidFill>
              <a:round/>
              <a:headEnd/>
              <a:tailEnd/>
            </a:ln>
          </p:spPr>
          <p:txBody>
            <a:bodyPr/>
            <a:lstStyle/>
            <a:p>
              <a:endParaRPr lang="en-GB"/>
            </a:p>
          </p:txBody>
        </p:sp>
        <p:sp>
          <p:nvSpPr>
            <p:cNvPr id="377657" name="Line 825"/>
            <p:cNvSpPr>
              <a:spLocks noChangeShapeType="1"/>
            </p:cNvSpPr>
            <p:nvPr/>
          </p:nvSpPr>
          <p:spPr bwMode="auto">
            <a:xfrm>
              <a:off x="3933" y="2025"/>
              <a:ext cx="6" cy="1"/>
            </a:xfrm>
            <a:prstGeom prst="line">
              <a:avLst/>
            </a:prstGeom>
            <a:noFill/>
            <a:ln w="28575">
              <a:solidFill>
                <a:srgbClr val="FFFF00"/>
              </a:solidFill>
              <a:round/>
              <a:headEnd/>
              <a:tailEnd/>
            </a:ln>
          </p:spPr>
          <p:txBody>
            <a:bodyPr/>
            <a:lstStyle/>
            <a:p>
              <a:endParaRPr lang="en-GB"/>
            </a:p>
          </p:txBody>
        </p:sp>
        <p:sp>
          <p:nvSpPr>
            <p:cNvPr id="377658" name="Line 826"/>
            <p:cNvSpPr>
              <a:spLocks noChangeShapeType="1"/>
            </p:cNvSpPr>
            <p:nvPr/>
          </p:nvSpPr>
          <p:spPr bwMode="auto">
            <a:xfrm>
              <a:off x="3939" y="2025"/>
              <a:ext cx="12" cy="1"/>
            </a:xfrm>
            <a:prstGeom prst="line">
              <a:avLst/>
            </a:prstGeom>
            <a:noFill/>
            <a:ln w="28575">
              <a:solidFill>
                <a:srgbClr val="FFFF00"/>
              </a:solidFill>
              <a:round/>
              <a:headEnd/>
              <a:tailEnd/>
            </a:ln>
          </p:spPr>
          <p:txBody>
            <a:bodyPr/>
            <a:lstStyle/>
            <a:p>
              <a:endParaRPr lang="en-GB"/>
            </a:p>
          </p:txBody>
        </p:sp>
        <p:sp>
          <p:nvSpPr>
            <p:cNvPr id="377659" name="Line 827"/>
            <p:cNvSpPr>
              <a:spLocks noChangeShapeType="1"/>
            </p:cNvSpPr>
            <p:nvPr/>
          </p:nvSpPr>
          <p:spPr bwMode="auto">
            <a:xfrm>
              <a:off x="3951" y="2025"/>
              <a:ext cx="12" cy="1"/>
            </a:xfrm>
            <a:prstGeom prst="line">
              <a:avLst/>
            </a:prstGeom>
            <a:noFill/>
            <a:ln w="28575">
              <a:solidFill>
                <a:srgbClr val="FFFF00"/>
              </a:solidFill>
              <a:round/>
              <a:headEnd/>
              <a:tailEnd/>
            </a:ln>
          </p:spPr>
          <p:txBody>
            <a:bodyPr/>
            <a:lstStyle/>
            <a:p>
              <a:endParaRPr lang="en-GB"/>
            </a:p>
          </p:txBody>
        </p:sp>
        <p:sp>
          <p:nvSpPr>
            <p:cNvPr id="377660" name="Line 828"/>
            <p:cNvSpPr>
              <a:spLocks noChangeShapeType="1"/>
            </p:cNvSpPr>
            <p:nvPr/>
          </p:nvSpPr>
          <p:spPr bwMode="auto">
            <a:xfrm>
              <a:off x="3963" y="2025"/>
              <a:ext cx="6" cy="6"/>
            </a:xfrm>
            <a:prstGeom prst="line">
              <a:avLst/>
            </a:prstGeom>
            <a:noFill/>
            <a:ln w="28575">
              <a:solidFill>
                <a:srgbClr val="FFFF00"/>
              </a:solidFill>
              <a:round/>
              <a:headEnd/>
              <a:tailEnd/>
            </a:ln>
          </p:spPr>
          <p:txBody>
            <a:bodyPr/>
            <a:lstStyle/>
            <a:p>
              <a:endParaRPr lang="en-GB"/>
            </a:p>
          </p:txBody>
        </p:sp>
        <p:sp>
          <p:nvSpPr>
            <p:cNvPr id="377661" name="Line 829"/>
            <p:cNvSpPr>
              <a:spLocks noChangeShapeType="1"/>
            </p:cNvSpPr>
            <p:nvPr/>
          </p:nvSpPr>
          <p:spPr bwMode="auto">
            <a:xfrm>
              <a:off x="3969" y="2031"/>
              <a:ext cx="12" cy="1"/>
            </a:xfrm>
            <a:prstGeom prst="line">
              <a:avLst/>
            </a:prstGeom>
            <a:noFill/>
            <a:ln w="28575">
              <a:solidFill>
                <a:srgbClr val="FFFF00"/>
              </a:solidFill>
              <a:round/>
              <a:headEnd/>
              <a:tailEnd/>
            </a:ln>
          </p:spPr>
          <p:txBody>
            <a:bodyPr/>
            <a:lstStyle/>
            <a:p>
              <a:endParaRPr lang="en-GB"/>
            </a:p>
          </p:txBody>
        </p:sp>
        <p:sp>
          <p:nvSpPr>
            <p:cNvPr id="377662" name="Line 830"/>
            <p:cNvSpPr>
              <a:spLocks noChangeShapeType="1"/>
            </p:cNvSpPr>
            <p:nvPr/>
          </p:nvSpPr>
          <p:spPr bwMode="auto">
            <a:xfrm>
              <a:off x="3981" y="2031"/>
              <a:ext cx="12" cy="1"/>
            </a:xfrm>
            <a:prstGeom prst="line">
              <a:avLst/>
            </a:prstGeom>
            <a:noFill/>
            <a:ln w="28575">
              <a:solidFill>
                <a:srgbClr val="FFFF00"/>
              </a:solidFill>
              <a:round/>
              <a:headEnd/>
              <a:tailEnd/>
            </a:ln>
          </p:spPr>
          <p:txBody>
            <a:bodyPr/>
            <a:lstStyle/>
            <a:p>
              <a:endParaRPr lang="en-GB"/>
            </a:p>
          </p:txBody>
        </p:sp>
        <p:sp>
          <p:nvSpPr>
            <p:cNvPr id="377663" name="Line 831"/>
            <p:cNvSpPr>
              <a:spLocks noChangeShapeType="1"/>
            </p:cNvSpPr>
            <p:nvPr/>
          </p:nvSpPr>
          <p:spPr bwMode="auto">
            <a:xfrm>
              <a:off x="3993" y="2031"/>
              <a:ext cx="6" cy="1"/>
            </a:xfrm>
            <a:prstGeom prst="line">
              <a:avLst/>
            </a:prstGeom>
            <a:noFill/>
            <a:ln w="28575">
              <a:solidFill>
                <a:srgbClr val="FFFF00"/>
              </a:solidFill>
              <a:round/>
              <a:headEnd/>
              <a:tailEnd/>
            </a:ln>
          </p:spPr>
          <p:txBody>
            <a:bodyPr/>
            <a:lstStyle/>
            <a:p>
              <a:endParaRPr lang="en-GB"/>
            </a:p>
          </p:txBody>
        </p:sp>
        <p:sp>
          <p:nvSpPr>
            <p:cNvPr id="377664" name="Line 832"/>
            <p:cNvSpPr>
              <a:spLocks noChangeShapeType="1"/>
            </p:cNvSpPr>
            <p:nvPr/>
          </p:nvSpPr>
          <p:spPr bwMode="auto">
            <a:xfrm>
              <a:off x="3999" y="2031"/>
              <a:ext cx="13" cy="1"/>
            </a:xfrm>
            <a:prstGeom prst="line">
              <a:avLst/>
            </a:prstGeom>
            <a:noFill/>
            <a:ln w="28575">
              <a:solidFill>
                <a:srgbClr val="FFFF00"/>
              </a:solidFill>
              <a:round/>
              <a:headEnd/>
              <a:tailEnd/>
            </a:ln>
          </p:spPr>
          <p:txBody>
            <a:bodyPr/>
            <a:lstStyle/>
            <a:p>
              <a:endParaRPr lang="en-GB"/>
            </a:p>
          </p:txBody>
        </p:sp>
        <p:sp>
          <p:nvSpPr>
            <p:cNvPr id="377665" name="Line 833"/>
            <p:cNvSpPr>
              <a:spLocks noChangeShapeType="1"/>
            </p:cNvSpPr>
            <p:nvPr/>
          </p:nvSpPr>
          <p:spPr bwMode="auto">
            <a:xfrm>
              <a:off x="4012" y="2031"/>
              <a:ext cx="12" cy="1"/>
            </a:xfrm>
            <a:prstGeom prst="line">
              <a:avLst/>
            </a:prstGeom>
            <a:noFill/>
            <a:ln w="28575">
              <a:solidFill>
                <a:srgbClr val="FFFF00"/>
              </a:solidFill>
              <a:round/>
              <a:headEnd/>
              <a:tailEnd/>
            </a:ln>
          </p:spPr>
          <p:txBody>
            <a:bodyPr/>
            <a:lstStyle/>
            <a:p>
              <a:endParaRPr lang="en-GB"/>
            </a:p>
          </p:txBody>
        </p:sp>
        <p:sp>
          <p:nvSpPr>
            <p:cNvPr id="377666" name="Line 834"/>
            <p:cNvSpPr>
              <a:spLocks noChangeShapeType="1"/>
            </p:cNvSpPr>
            <p:nvPr/>
          </p:nvSpPr>
          <p:spPr bwMode="auto">
            <a:xfrm>
              <a:off x="4024" y="2031"/>
              <a:ext cx="6" cy="1"/>
            </a:xfrm>
            <a:prstGeom prst="line">
              <a:avLst/>
            </a:prstGeom>
            <a:noFill/>
            <a:ln w="28575">
              <a:solidFill>
                <a:srgbClr val="FFFF00"/>
              </a:solidFill>
              <a:round/>
              <a:headEnd/>
              <a:tailEnd/>
            </a:ln>
          </p:spPr>
          <p:txBody>
            <a:bodyPr/>
            <a:lstStyle/>
            <a:p>
              <a:endParaRPr lang="en-GB"/>
            </a:p>
          </p:txBody>
        </p:sp>
        <p:sp>
          <p:nvSpPr>
            <p:cNvPr id="377667" name="Line 835"/>
            <p:cNvSpPr>
              <a:spLocks noChangeShapeType="1"/>
            </p:cNvSpPr>
            <p:nvPr/>
          </p:nvSpPr>
          <p:spPr bwMode="auto">
            <a:xfrm>
              <a:off x="4030" y="2031"/>
              <a:ext cx="12" cy="1"/>
            </a:xfrm>
            <a:prstGeom prst="line">
              <a:avLst/>
            </a:prstGeom>
            <a:noFill/>
            <a:ln w="28575">
              <a:solidFill>
                <a:srgbClr val="FFFF00"/>
              </a:solidFill>
              <a:round/>
              <a:headEnd/>
              <a:tailEnd/>
            </a:ln>
          </p:spPr>
          <p:txBody>
            <a:bodyPr/>
            <a:lstStyle/>
            <a:p>
              <a:endParaRPr lang="en-GB"/>
            </a:p>
          </p:txBody>
        </p:sp>
        <p:sp>
          <p:nvSpPr>
            <p:cNvPr id="377668" name="Line 836"/>
            <p:cNvSpPr>
              <a:spLocks noChangeShapeType="1"/>
            </p:cNvSpPr>
            <p:nvPr/>
          </p:nvSpPr>
          <p:spPr bwMode="auto">
            <a:xfrm>
              <a:off x="4042" y="2031"/>
              <a:ext cx="12" cy="1"/>
            </a:xfrm>
            <a:prstGeom prst="line">
              <a:avLst/>
            </a:prstGeom>
            <a:noFill/>
            <a:ln w="28575">
              <a:solidFill>
                <a:srgbClr val="FFFF00"/>
              </a:solidFill>
              <a:round/>
              <a:headEnd/>
              <a:tailEnd/>
            </a:ln>
          </p:spPr>
          <p:txBody>
            <a:bodyPr/>
            <a:lstStyle/>
            <a:p>
              <a:endParaRPr lang="en-GB"/>
            </a:p>
          </p:txBody>
        </p:sp>
        <p:sp>
          <p:nvSpPr>
            <p:cNvPr id="377669" name="Line 837"/>
            <p:cNvSpPr>
              <a:spLocks noChangeShapeType="1"/>
            </p:cNvSpPr>
            <p:nvPr/>
          </p:nvSpPr>
          <p:spPr bwMode="auto">
            <a:xfrm>
              <a:off x="4054" y="2031"/>
              <a:ext cx="6" cy="1"/>
            </a:xfrm>
            <a:prstGeom prst="line">
              <a:avLst/>
            </a:prstGeom>
            <a:noFill/>
            <a:ln w="28575">
              <a:solidFill>
                <a:srgbClr val="FFFF00"/>
              </a:solidFill>
              <a:round/>
              <a:headEnd/>
              <a:tailEnd/>
            </a:ln>
          </p:spPr>
          <p:txBody>
            <a:bodyPr/>
            <a:lstStyle/>
            <a:p>
              <a:endParaRPr lang="en-GB"/>
            </a:p>
          </p:txBody>
        </p:sp>
        <p:sp>
          <p:nvSpPr>
            <p:cNvPr id="377670" name="Line 838"/>
            <p:cNvSpPr>
              <a:spLocks noChangeShapeType="1"/>
            </p:cNvSpPr>
            <p:nvPr/>
          </p:nvSpPr>
          <p:spPr bwMode="auto">
            <a:xfrm>
              <a:off x="4060" y="2031"/>
              <a:ext cx="12" cy="1"/>
            </a:xfrm>
            <a:prstGeom prst="line">
              <a:avLst/>
            </a:prstGeom>
            <a:noFill/>
            <a:ln w="28575">
              <a:solidFill>
                <a:srgbClr val="FFFF00"/>
              </a:solidFill>
              <a:round/>
              <a:headEnd/>
              <a:tailEnd/>
            </a:ln>
          </p:spPr>
          <p:txBody>
            <a:bodyPr/>
            <a:lstStyle/>
            <a:p>
              <a:endParaRPr lang="en-GB"/>
            </a:p>
          </p:txBody>
        </p:sp>
        <p:sp>
          <p:nvSpPr>
            <p:cNvPr id="377671" name="Line 839"/>
            <p:cNvSpPr>
              <a:spLocks noChangeShapeType="1"/>
            </p:cNvSpPr>
            <p:nvPr/>
          </p:nvSpPr>
          <p:spPr bwMode="auto">
            <a:xfrm>
              <a:off x="4072" y="2031"/>
              <a:ext cx="12" cy="1"/>
            </a:xfrm>
            <a:prstGeom prst="line">
              <a:avLst/>
            </a:prstGeom>
            <a:noFill/>
            <a:ln w="28575">
              <a:solidFill>
                <a:srgbClr val="FFFF00"/>
              </a:solidFill>
              <a:round/>
              <a:headEnd/>
              <a:tailEnd/>
            </a:ln>
          </p:spPr>
          <p:txBody>
            <a:bodyPr/>
            <a:lstStyle/>
            <a:p>
              <a:endParaRPr lang="en-GB"/>
            </a:p>
          </p:txBody>
        </p:sp>
        <p:sp>
          <p:nvSpPr>
            <p:cNvPr id="377672" name="Line 840"/>
            <p:cNvSpPr>
              <a:spLocks noChangeShapeType="1"/>
            </p:cNvSpPr>
            <p:nvPr/>
          </p:nvSpPr>
          <p:spPr bwMode="auto">
            <a:xfrm>
              <a:off x="4084" y="2031"/>
              <a:ext cx="7" cy="1"/>
            </a:xfrm>
            <a:prstGeom prst="line">
              <a:avLst/>
            </a:prstGeom>
            <a:noFill/>
            <a:ln w="28575">
              <a:solidFill>
                <a:srgbClr val="FFFF00"/>
              </a:solidFill>
              <a:round/>
              <a:headEnd/>
              <a:tailEnd/>
            </a:ln>
          </p:spPr>
          <p:txBody>
            <a:bodyPr/>
            <a:lstStyle/>
            <a:p>
              <a:endParaRPr lang="en-GB"/>
            </a:p>
          </p:txBody>
        </p:sp>
        <p:sp>
          <p:nvSpPr>
            <p:cNvPr id="377673" name="Line 841"/>
            <p:cNvSpPr>
              <a:spLocks noChangeShapeType="1"/>
            </p:cNvSpPr>
            <p:nvPr/>
          </p:nvSpPr>
          <p:spPr bwMode="auto">
            <a:xfrm>
              <a:off x="4091" y="2031"/>
              <a:ext cx="12" cy="1"/>
            </a:xfrm>
            <a:prstGeom prst="line">
              <a:avLst/>
            </a:prstGeom>
            <a:noFill/>
            <a:ln w="28575">
              <a:solidFill>
                <a:srgbClr val="FFFF00"/>
              </a:solidFill>
              <a:round/>
              <a:headEnd/>
              <a:tailEnd/>
            </a:ln>
          </p:spPr>
          <p:txBody>
            <a:bodyPr/>
            <a:lstStyle/>
            <a:p>
              <a:endParaRPr lang="en-GB"/>
            </a:p>
          </p:txBody>
        </p:sp>
        <p:sp>
          <p:nvSpPr>
            <p:cNvPr id="377674" name="Line 842"/>
            <p:cNvSpPr>
              <a:spLocks noChangeShapeType="1"/>
            </p:cNvSpPr>
            <p:nvPr/>
          </p:nvSpPr>
          <p:spPr bwMode="auto">
            <a:xfrm>
              <a:off x="4103" y="2031"/>
              <a:ext cx="12" cy="1"/>
            </a:xfrm>
            <a:prstGeom prst="line">
              <a:avLst/>
            </a:prstGeom>
            <a:noFill/>
            <a:ln w="28575">
              <a:solidFill>
                <a:srgbClr val="FFFF00"/>
              </a:solidFill>
              <a:round/>
              <a:headEnd/>
              <a:tailEnd/>
            </a:ln>
          </p:spPr>
          <p:txBody>
            <a:bodyPr/>
            <a:lstStyle/>
            <a:p>
              <a:endParaRPr lang="en-GB"/>
            </a:p>
          </p:txBody>
        </p:sp>
        <p:sp>
          <p:nvSpPr>
            <p:cNvPr id="377675" name="Line 843"/>
            <p:cNvSpPr>
              <a:spLocks noChangeShapeType="1"/>
            </p:cNvSpPr>
            <p:nvPr/>
          </p:nvSpPr>
          <p:spPr bwMode="auto">
            <a:xfrm>
              <a:off x="4115" y="2031"/>
              <a:ext cx="6" cy="1"/>
            </a:xfrm>
            <a:prstGeom prst="line">
              <a:avLst/>
            </a:prstGeom>
            <a:noFill/>
            <a:ln w="28575">
              <a:solidFill>
                <a:srgbClr val="FFFF00"/>
              </a:solidFill>
              <a:round/>
              <a:headEnd/>
              <a:tailEnd/>
            </a:ln>
          </p:spPr>
          <p:txBody>
            <a:bodyPr/>
            <a:lstStyle/>
            <a:p>
              <a:endParaRPr lang="en-GB"/>
            </a:p>
          </p:txBody>
        </p:sp>
        <p:sp>
          <p:nvSpPr>
            <p:cNvPr id="377676" name="Line 844"/>
            <p:cNvSpPr>
              <a:spLocks noChangeShapeType="1"/>
            </p:cNvSpPr>
            <p:nvPr/>
          </p:nvSpPr>
          <p:spPr bwMode="auto">
            <a:xfrm>
              <a:off x="4121" y="2031"/>
              <a:ext cx="12" cy="1"/>
            </a:xfrm>
            <a:prstGeom prst="line">
              <a:avLst/>
            </a:prstGeom>
            <a:noFill/>
            <a:ln w="28575">
              <a:solidFill>
                <a:srgbClr val="FFFF00"/>
              </a:solidFill>
              <a:round/>
              <a:headEnd/>
              <a:tailEnd/>
            </a:ln>
          </p:spPr>
          <p:txBody>
            <a:bodyPr/>
            <a:lstStyle/>
            <a:p>
              <a:endParaRPr lang="en-GB"/>
            </a:p>
          </p:txBody>
        </p:sp>
        <p:sp>
          <p:nvSpPr>
            <p:cNvPr id="377677" name="Line 845"/>
            <p:cNvSpPr>
              <a:spLocks noChangeShapeType="1"/>
            </p:cNvSpPr>
            <p:nvPr/>
          </p:nvSpPr>
          <p:spPr bwMode="auto">
            <a:xfrm>
              <a:off x="4133" y="2031"/>
              <a:ext cx="12" cy="1"/>
            </a:xfrm>
            <a:prstGeom prst="line">
              <a:avLst/>
            </a:prstGeom>
            <a:noFill/>
            <a:ln w="28575">
              <a:solidFill>
                <a:srgbClr val="FFFF00"/>
              </a:solidFill>
              <a:round/>
              <a:headEnd/>
              <a:tailEnd/>
            </a:ln>
          </p:spPr>
          <p:txBody>
            <a:bodyPr/>
            <a:lstStyle/>
            <a:p>
              <a:endParaRPr lang="en-GB"/>
            </a:p>
          </p:txBody>
        </p:sp>
        <p:sp>
          <p:nvSpPr>
            <p:cNvPr id="377678" name="Line 846"/>
            <p:cNvSpPr>
              <a:spLocks noChangeShapeType="1"/>
            </p:cNvSpPr>
            <p:nvPr/>
          </p:nvSpPr>
          <p:spPr bwMode="auto">
            <a:xfrm>
              <a:off x="4145" y="2031"/>
              <a:ext cx="6" cy="1"/>
            </a:xfrm>
            <a:prstGeom prst="line">
              <a:avLst/>
            </a:prstGeom>
            <a:noFill/>
            <a:ln w="28575">
              <a:solidFill>
                <a:srgbClr val="FFFF00"/>
              </a:solidFill>
              <a:round/>
              <a:headEnd/>
              <a:tailEnd/>
            </a:ln>
          </p:spPr>
          <p:txBody>
            <a:bodyPr/>
            <a:lstStyle/>
            <a:p>
              <a:endParaRPr lang="en-GB"/>
            </a:p>
          </p:txBody>
        </p:sp>
        <p:sp>
          <p:nvSpPr>
            <p:cNvPr id="377679" name="Line 847"/>
            <p:cNvSpPr>
              <a:spLocks noChangeShapeType="1"/>
            </p:cNvSpPr>
            <p:nvPr/>
          </p:nvSpPr>
          <p:spPr bwMode="auto">
            <a:xfrm>
              <a:off x="4151" y="2031"/>
              <a:ext cx="12" cy="1"/>
            </a:xfrm>
            <a:prstGeom prst="line">
              <a:avLst/>
            </a:prstGeom>
            <a:noFill/>
            <a:ln w="28575">
              <a:solidFill>
                <a:srgbClr val="FFFF00"/>
              </a:solidFill>
              <a:round/>
              <a:headEnd/>
              <a:tailEnd/>
            </a:ln>
          </p:spPr>
          <p:txBody>
            <a:bodyPr/>
            <a:lstStyle/>
            <a:p>
              <a:endParaRPr lang="en-GB"/>
            </a:p>
          </p:txBody>
        </p:sp>
        <p:sp>
          <p:nvSpPr>
            <p:cNvPr id="377680" name="Line 848"/>
            <p:cNvSpPr>
              <a:spLocks noChangeShapeType="1"/>
            </p:cNvSpPr>
            <p:nvPr/>
          </p:nvSpPr>
          <p:spPr bwMode="auto">
            <a:xfrm>
              <a:off x="4163" y="2031"/>
              <a:ext cx="13" cy="6"/>
            </a:xfrm>
            <a:prstGeom prst="line">
              <a:avLst/>
            </a:prstGeom>
            <a:noFill/>
            <a:ln w="28575">
              <a:solidFill>
                <a:srgbClr val="FFFF00"/>
              </a:solidFill>
              <a:round/>
              <a:headEnd/>
              <a:tailEnd/>
            </a:ln>
          </p:spPr>
          <p:txBody>
            <a:bodyPr/>
            <a:lstStyle/>
            <a:p>
              <a:endParaRPr lang="en-GB"/>
            </a:p>
          </p:txBody>
        </p:sp>
        <p:sp>
          <p:nvSpPr>
            <p:cNvPr id="377681" name="Line 849"/>
            <p:cNvSpPr>
              <a:spLocks noChangeShapeType="1"/>
            </p:cNvSpPr>
            <p:nvPr/>
          </p:nvSpPr>
          <p:spPr bwMode="auto">
            <a:xfrm>
              <a:off x="4176" y="2037"/>
              <a:ext cx="6" cy="1"/>
            </a:xfrm>
            <a:prstGeom prst="line">
              <a:avLst/>
            </a:prstGeom>
            <a:noFill/>
            <a:ln w="28575">
              <a:solidFill>
                <a:srgbClr val="FFFF00"/>
              </a:solidFill>
              <a:round/>
              <a:headEnd/>
              <a:tailEnd/>
            </a:ln>
          </p:spPr>
          <p:txBody>
            <a:bodyPr/>
            <a:lstStyle/>
            <a:p>
              <a:endParaRPr lang="en-GB"/>
            </a:p>
          </p:txBody>
        </p:sp>
        <p:sp>
          <p:nvSpPr>
            <p:cNvPr id="377682" name="Line 850"/>
            <p:cNvSpPr>
              <a:spLocks noChangeShapeType="1"/>
            </p:cNvSpPr>
            <p:nvPr/>
          </p:nvSpPr>
          <p:spPr bwMode="auto">
            <a:xfrm>
              <a:off x="4182" y="2037"/>
              <a:ext cx="12" cy="1"/>
            </a:xfrm>
            <a:prstGeom prst="line">
              <a:avLst/>
            </a:prstGeom>
            <a:noFill/>
            <a:ln w="28575">
              <a:solidFill>
                <a:srgbClr val="FFFF00"/>
              </a:solidFill>
              <a:round/>
              <a:headEnd/>
              <a:tailEnd/>
            </a:ln>
          </p:spPr>
          <p:txBody>
            <a:bodyPr/>
            <a:lstStyle/>
            <a:p>
              <a:endParaRPr lang="en-GB"/>
            </a:p>
          </p:txBody>
        </p:sp>
        <p:sp>
          <p:nvSpPr>
            <p:cNvPr id="377683" name="Line 851"/>
            <p:cNvSpPr>
              <a:spLocks noChangeShapeType="1"/>
            </p:cNvSpPr>
            <p:nvPr/>
          </p:nvSpPr>
          <p:spPr bwMode="auto">
            <a:xfrm>
              <a:off x="4194" y="2037"/>
              <a:ext cx="12" cy="1"/>
            </a:xfrm>
            <a:prstGeom prst="line">
              <a:avLst/>
            </a:prstGeom>
            <a:noFill/>
            <a:ln w="28575">
              <a:solidFill>
                <a:srgbClr val="FFFF00"/>
              </a:solidFill>
              <a:round/>
              <a:headEnd/>
              <a:tailEnd/>
            </a:ln>
          </p:spPr>
          <p:txBody>
            <a:bodyPr/>
            <a:lstStyle/>
            <a:p>
              <a:endParaRPr lang="en-GB"/>
            </a:p>
          </p:txBody>
        </p:sp>
        <p:sp>
          <p:nvSpPr>
            <p:cNvPr id="377684" name="Line 852"/>
            <p:cNvSpPr>
              <a:spLocks noChangeShapeType="1"/>
            </p:cNvSpPr>
            <p:nvPr/>
          </p:nvSpPr>
          <p:spPr bwMode="auto">
            <a:xfrm>
              <a:off x="4206" y="2037"/>
              <a:ext cx="6" cy="1"/>
            </a:xfrm>
            <a:prstGeom prst="line">
              <a:avLst/>
            </a:prstGeom>
            <a:noFill/>
            <a:ln w="28575">
              <a:solidFill>
                <a:srgbClr val="FFFF00"/>
              </a:solidFill>
              <a:round/>
              <a:headEnd/>
              <a:tailEnd/>
            </a:ln>
          </p:spPr>
          <p:txBody>
            <a:bodyPr/>
            <a:lstStyle/>
            <a:p>
              <a:endParaRPr lang="en-GB"/>
            </a:p>
          </p:txBody>
        </p:sp>
        <p:sp>
          <p:nvSpPr>
            <p:cNvPr id="377685" name="Line 853"/>
            <p:cNvSpPr>
              <a:spLocks noChangeShapeType="1"/>
            </p:cNvSpPr>
            <p:nvPr/>
          </p:nvSpPr>
          <p:spPr bwMode="auto">
            <a:xfrm>
              <a:off x="4212" y="2037"/>
              <a:ext cx="12" cy="1"/>
            </a:xfrm>
            <a:prstGeom prst="line">
              <a:avLst/>
            </a:prstGeom>
            <a:noFill/>
            <a:ln w="28575">
              <a:solidFill>
                <a:srgbClr val="FFFF00"/>
              </a:solidFill>
              <a:round/>
              <a:headEnd/>
              <a:tailEnd/>
            </a:ln>
          </p:spPr>
          <p:txBody>
            <a:bodyPr/>
            <a:lstStyle/>
            <a:p>
              <a:endParaRPr lang="en-GB"/>
            </a:p>
          </p:txBody>
        </p:sp>
        <p:sp>
          <p:nvSpPr>
            <p:cNvPr id="377686" name="Line 854"/>
            <p:cNvSpPr>
              <a:spLocks noChangeShapeType="1"/>
            </p:cNvSpPr>
            <p:nvPr/>
          </p:nvSpPr>
          <p:spPr bwMode="auto">
            <a:xfrm>
              <a:off x="4224" y="2037"/>
              <a:ext cx="12" cy="1"/>
            </a:xfrm>
            <a:prstGeom prst="line">
              <a:avLst/>
            </a:prstGeom>
            <a:noFill/>
            <a:ln w="28575">
              <a:solidFill>
                <a:srgbClr val="FFFF00"/>
              </a:solidFill>
              <a:round/>
              <a:headEnd/>
              <a:tailEnd/>
            </a:ln>
          </p:spPr>
          <p:txBody>
            <a:bodyPr/>
            <a:lstStyle/>
            <a:p>
              <a:endParaRPr lang="en-GB"/>
            </a:p>
          </p:txBody>
        </p:sp>
        <p:sp>
          <p:nvSpPr>
            <p:cNvPr id="377687" name="Line 855"/>
            <p:cNvSpPr>
              <a:spLocks noChangeShapeType="1"/>
            </p:cNvSpPr>
            <p:nvPr/>
          </p:nvSpPr>
          <p:spPr bwMode="auto">
            <a:xfrm>
              <a:off x="4236" y="2037"/>
              <a:ext cx="6" cy="1"/>
            </a:xfrm>
            <a:prstGeom prst="line">
              <a:avLst/>
            </a:prstGeom>
            <a:noFill/>
            <a:ln w="28575">
              <a:solidFill>
                <a:srgbClr val="FFFF00"/>
              </a:solidFill>
              <a:round/>
              <a:headEnd/>
              <a:tailEnd/>
            </a:ln>
          </p:spPr>
          <p:txBody>
            <a:bodyPr/>
            <a:lstStyle/>
            <a:p>
              <a:endParaRPr lang="en-GB"/>
            </a:p>
          </p:txBody>
        </p:sp>
        <p:sp>
          <p:nvSpPr>
            <p:cNvPr id="377688" name="Line 856"/>
            <p:cNvSpPr>
              <a:spLocks noChangeShapeType="1"/>
            </p:cNvSpPr>
            <p:nvPr/>
          </p:nvSpPr>
          <p:spPr bwMode="auto">
            <a:xfrm>
              <a:off x="4242" y="2037"/>
              <a:ext cx="12" cy="1"/>
            </a:xfrm>
            <a:prstGeom prst="line">
              <a:avLst/>
            </a:prstGeom>
            <a:noFill/>
            <a:ln w="28575">
              <a:solidFill>
                <a:srgbClr val="FFFF00"/>
              </a:solidFill>
              <a:round/>
              <a:headEnd/>
              <a:tailEnd/>
            </a:ln>
          </p:spPr>
          <p:txBody>
            <a:bodyPr/>
            <a:lstStyle/>
            <a:p>
              <a:endParaRPr lang="en-GB"/>
            </a:p>
          </p:txBody>
        </p:sp>
        <p:sp>
          <p:nvSpPr>
            <p:cNvPr id="377689" name="Line 857"/>
            <p:cNvSpPr>
              <a:spLocks noChangeShapeType="1"/>
            </p:cNvSpPr>
            <p:nvPr/>
          </p:nvSpPr>
          <p:spPr bwMode="auto">
            <a:xfrm>
              <a:off x="4254" y="2037"/>
              <a:ext cx="13" cy="1"/>
            </a:xfrm>
            <a:prstGeom prst="line">
              <a:avLst/>
            </a:prstGeom>
            <a:noFill/>
            <a:ln w="28575">
              <a:solidFill>
                <a:srgbClr val="FFFF00"/>
              </a:solidFill>
              <a:round/>
              <a:headEnd/>
              <a:tailEnd/>
            </a:ln>
          </p:spPr>
          <p:txBody>
            <a:bodyPr/>
            <a:lstStyle/>
            <a:p>
              <a:endParaRPr lang="en-GB"/>
            </a:p>
          </p:txBody>
        </p:sp>
        <p:sp>
          <p:nvSpPr>
            <p:cNvPr id="377690" name="Line 858"/>
            <p:cNvSpPr>
              <a:spLocks noChangeShapeType="1"/>
            </p:cNvSpPr>
            <p:nvPr/>
          </p:nvSpPr>
          <p:spPr bwMode="auto">
            <a:xfrm>
              <a:off x="4267" y="2037"/>
              <a:ext cx="6" cy="1"/>
            </a:xfrm>
            <a:prstGeom prst="line">
              <a:avLst/>
            </a:prstGeom>
            <a:noFill/>
            <a:ln w="28575">
              <a:solidFill>
                <a:srgbClr val="FFFF00"/>
              </a:solidFill>
              <a:round/>
              <a:headEnd/>
              <a:tailEnd/>
            </a:ln>
          </p:spPr>
          <p:txBody>
            <a:bodyPr/>
            <a:lstStyle/>
            <a:p>
              <a:endParaRPr lang="en-GB"/>
            </a:p>
          </p:txBody>
        </p:sp>
        <p:sp>
          <p:nvSpPr>
            <p:cNvPr id="377691" name="Line 859"/>
            <p:cNvSpPr>
              <a:spLocks noChangeShapeType="1"/>
            </p:cNvSpPr>
            <p:nvPr/>
          </p:nvSpPr>
          <p:spPr bwMode="auto">
            <a:xfrm>
              <a:off x="4273" y="2037"/>
              <a:ext cx="12" cy="1"/>
            </a:xfrm>
            <a:prstGeom prst="line">
              <a:avLst/>
            </a:prstGeom>
            <a:noFill/>
            <a:ln w="28575">
              <a:solidFill>
                <a:srgbClr val="FFFF00"/>
              </a:solidFill>
              <a:round/>
              <a:headEnd/>
              <a:tailEnd/>
            </a:ln>
          </p:spPr>
          <p:txBody>
            <a:bodyPr/>
            <a:lstStyle/>
            <a:p>
              <a:endParaRPr lang="en-GB"/>
            </a:p>
          </p:txBody>
        </p:sp>
        <p:sp>
          <p:nvSpPr>
            <p:cNvPr id="377692" name="Line 860"/>
            <p:cNvSpPr>
              <a:spLocks noChangeShapeType="1"/>
            </p:cNvSpPr>
            <p:nvPr/>
          </p:nvSpPr>
          <p:spPr bwMode="auto">
            <a:xfrm>
              <a:off x="4285" y="2037"/>
              <a:ext cx="12" cy="1"/>
            </a:xfrm>
            <a:prstGeom prst="line">
              <a:avLst/>
            </a:prstGeom>
            <a:noFill/>
            <a:ln w="28575">
              <a:solidFill>
                <a:srgbClr val="FFFF00"/>
              </a:solidFill>
              <a:round/>
              <a:headEnd/>
              <a:tailEnd/>
            </a:ln>
          </p:spPr>
          <p:txBody>
            <a:bodyPr/>
            <a:lstStyle/>
            <a:p>
              <a:endParaRPr lang="en-GB"/>
            </a:p>
          </p:txBody>
        </p:sp>
        <p:sp>
          <p:nvSpPr>
            <p:cNvPr id="377693" name="Line 861"/>
            <p:cNvSpPr>
              <a:spLocks noChangeShapeType="1"/>
            </p:cNvSpPr>
            <p:nvPr/>
          </p:nvSpPr>
          <p:spPr bwMode="auto">
            <a:xfrm>
              <a:off x="4297" y="2037"/>
              <a:ext cx="6" cy="1"/>
            </a:xfrm>
            <a:prstGeom prst="line">
              <a:avLst/>
            </a:prstGeom>
            <a:noFill/>
            <a:ln w="28575">
              <a:solidFill>
                <a:srgbClr val="FFFF00"/>
              </a:solidFill>
              <a:round/>
              <a:headEnd/>
              <a:tailEnd/>
            </a:ln>
          </p:spPr>
          <p:txBody>
            <a:bodyPr/>
            <a:lstStyle/>
            <a:p>
              <a:endParaRPr lang="en-GB"/>
            </a:p>
          </p:txBody>
        </p:sp>
        <p:sp>
          <p:nvSpPr>
            <p:cNvPr id="377694" name="Line 862"/>
            <p:cNvSpPr>
              <a:spLocks noChangeShapeType="1"/>
            </p:cNvSpPr>
            <p:nvPr/>
          </p:nvSpPr>
          <p:spPr bwMode="auto">
            <a:xfrm>
              <a:off x="4303" y="2037"/>
              <a:ext cx="12" cy="1"/>
            </a:xfrm>
            <a:prstGeom prst="line">
              <a:avLst/>
            </a:prstGeom>
            <a:noFill/>
            <a:ln w="28575">
              <a:solidFill>
                <a:srgbClr val="FFFF00"/>
              </a:solidFill>
              <a:round/>
              <a:headEnd/>
              <a:tailEnd/>
            </a:ln>
          </p:spPr>
          <p:txBody>
            <a:bodyPr/>
            <a:lstStyle/>
            <a:p>
              <a:endParaRPr lang="en-GB"/>
            </a:p>
          </p:txBody>
        </p:sp>
        <p:sp>
          <p:nvSpPr>
            <p:cNvPr id="377695" name="Line 863"/>
            <p:cNvSpPr>
              <a:spLocks noChangeShapeType="1"/>
            </p:cNvSpPr>
            <p:nvPr/>
          </p:nvSpPr>
          <p:spPr bwMode="auto">
            <a:xfrm>
              <a:off x="4315" y="2037"/>
              <a:ext cx="12" cy="1"/>
            </a:xfrm>
            <a:prstGeom prst="line">
              <a:avLst/>
            </a:prstGeom>
            <a:noFill/>
            <a:ln w="28575">
              <a:solidFill>
                <a:srgbClr val="FFFF00"/>
              </a:solidFill>
              <a:round/>
              <a:headEnd/>
              <a:tailEnd/>
            </a:ln>
          </p:spPr>
          <p:txBody>
            <a:bodyPr/>
            <a:lstStyle/>
            <a:p>
              <a:endParaRPr lang="en-GB"/>
            </a:p>
          </p:txBody>
        </p:sp>
        <p:sp>
          <p:nvSpPr>
            <p:cNvPr id="377696" name="Line 864"/>
            <p:cNvSpPr>
              <a:spLocks noChangeShapeType="1"/>
            </p:cNvSpPr>
            <p:nvPr/>
          </p:nvSpPr>
          <p:spPr bwMode="auto">
            <a:xfrm>
              <a:off x="4327" y="2037"/>
              <a:ext cx="6" cy="1"/>
            </a:xfrm>
            <a:prstGeom prst="line">
              <a:avLst/>
            </a:prstGeom>
            <a:noFill/>
            <a:ln w="28575">
              <a:solidFill>
                <a:srgbClr val="FFFF00"/>
              </a:solidFill>
              <a:round/>
              <a:headEnd/>
              <a:tailEnd/>
            </a:ln>
          </p:spPr>
          <p:txBody>
            <a:bodyPr/>
            <a:lstStyle/>
            <a:p>
              <a:endParaRPr lang="en-GB"/>
            </a:p>
          </p:txBody>
        </p:sp>
        <p:sp>
          <p:nvSpPr>
            <p:cNvPr id="377697" name="Line 865"/>
            <p:cNvSpPr>
              <a:spLocks noChangeShapeType="1"/>
            </p:cNvSpPr>
            <p:nvPr/>
          </p:nvSpPr>
          <p:spPr bwMode="auto">
            <a:xfrm>
              <a:off x="4333" y="2037"/>
              <a:ext cx="13" cy="1"/>
            </a:xfrm>
            <a:prstGeom prst="line">
              <a:avLst/>
            </a:prstGeom>
            <a:noFill/>
            <a:ln w="28575">
              <a:solidFill>
                <a:srgbClr val="FFFF00"/>
              </a:solidFill>
              <a:round/>
              <a:headEnd/>
              <a:tailEnd/>
            </a:ln>
          </p:spPr>
          <p:txBody>
            <a:bodyPr/>
            <a:lstStyle/>
            <a:p>
              <a:endParaRPr lang="en-GB"/>
            </a:p>
          </p:txBody>
        </p:sp>
        <p:sp>
          <p:nvSpPr>
            <p:cNvPr id="377698" name="Line 866"/>
            <p:cNvSpPr>
              <a:spLocks noChangeShapeType="1"/>
            </p:cNvSpPr>
            <p:nvPr/>
          </p:nvSpPr>
          <p:spPr bwMode="auto">
            <a:xfrm>
              <a:off x="4346" y="2037"/>
              <a:ext cx="12" cy="1"/>
            </a:xfrm>
            <a:prstGeom prst="line">
              <a:avLst/>
            </a:prstGeom>
            <a:noFill/>
            <a:ln w="28575">
              <a:solidFill>
                <a:srgbClr val="FFFF00"/>
              </a:solidFill>
              <a:round/>
              <a:headEnd/>
              <a:tailEnd/>
            </a:ln>
          </p:spPr>
          <p:txBody>
            <a:bodyPr/>
            <a:lstStyle/>
            <a:p>
              <a:endParaRPr lang="en-GB"/>
            </a:p>
          </p:txBody>
        </p:sp>
        <p:sp>
          <p:nvSpPr>
            <p:cNvPr id="377699" name="Line 867"/>
            <p:cNvSpPr>
              <a:spLocks noChangeShapeType="1"/>
            </p:cNvSpPr>
            <p:nvPr/>
          </p:nvSpPr>
          <p:spPr bwMode="auto">
            <a:xfrm>
              <a:off x="4358" y="2037"/>
              <a:ext cx="6" cy="1"/>
            </a:xfrm>
            <a:prstGeom prst="line">
              <a:avLst/>
            </a:prstGeom>
            <a:noFill/>
            <a:ln w="28575">
              <a:solidFill>
                <a:srgbClr val="FFFF00"/>
              </a:solidFill>
              <a:round/>
              <a:headEnd/>
              <a:tailEnd/>
            </a:ln>
          </p:spPr>
          <p:txBody>
            <a:bodyPr/>
            <a:lstStyle/>
            <a:p>
              <a:endParaRPr lang="en-GB"/>
            </a:p>
          </p:txBody>
        </p:sp>
        <p:sp>
          <p:nvSpPr>
            <p:cNvPr id="377700" name="Line 868"/>
            <p:cNvSpPr>
              <a:spLocks noChangeShapeType="1"/>
            </p:cNvSpPr>
            <p:nvPr/>
          </p:nvSpPr>
          <p:spPr bwMode="auto">
            <a:xfrm>
              <a:off x="4364" y="2037"/>
              <a:ext cx="12" cy="1"/>
            </a:xfrm>
            <a:prstGeom prst="line">
              <a:avLst/>
            </a:prstGeom>
            <a:noFill/>
            <a:ln w="28575">
              <a:solidFill>
                <a:srgbClr val="FFFF00"/>
              </a:solidFill>
              <a:round/>
              <a:headEnd/>
              <a:tailEnd/>
            </a:ln>
          </p:spPr>
          <p:txBody>
            <a:bodyPr/>
            <a:lstStyle/>
            <a:p>
              <a:endParaRPr lang="en-GB"/>
            </a:p>
          </p:txBody>
        </p:sp>
        <p:sp>
          <p:nvSpPr>
            <p:cNvPr id="377701" name="Line 869"/>
            <p:cNvSpPr>
              <a:spLocks noChangeShapeType="1"/>
            </p:cNvSpPr>
            <p:nvPr/>
          </p:nvSpPr>
          <p:spPr bwMode="auto">
            <a:xfrm>
              <a:off x="4376" y="2037"/>
              <a:ext cx="12" cy="1"/>
            </a:xfrm>
            <a:prstGeom prst="line">
              <a:avLst/>
            </a:prstGeom>
            <a:noFill/>
            <a:ln w="28575">
              <a:solidFill>
                <a:srgbClr val="FFFF00"/>
              </a:solidFill>
              <a:round/>
              <a:headEnd/>
              <a:tailEnd/>
            </a:ln>
          </p:spPr>
          <p:txBody>
            <a:bodyPr/>
            <a:lstStyle/>
            <a:p>
              <a:endParaRPr lang="en-GB"/>
            </a:p>
          </p:txBody>
        </p:sp>
        <p:sp>
          <p:nvSpPr>
            <p:cNvPr id="377702" name="Line 870"/>
            <p:cNvSpPr>
              <a:spLocks noChangeShapeType="1"/>
            </p:cNvSpPr>
            <p:nvPr/>
          </p:nvSpPr>
          <p:spPr bwMode="auto">
            <a:xfrm>
              <a:off x="4388" y="2037"/>
              <a:ext cx="12" cy="1"/>
            </a:xfrm>
            <a:prstGeom prst="line">
              <a:avLst/>
            </a:prstGeom>
            <a:noFill/>
            <a:ln w="28575">
              <a:solidFill>
                <a:srgbClr val="FFFF00"/>
              </a:solidFill>
              <a:round/>
              <a:headEnd/>
              <a:tailEnd/>
            </a:ln>
          </p:spPr>
          <p:txBody>
            <a:bodyPr/>
            <a:lstStyle/>
            <a:p>
              <a:endParaRPr lang="en-GB"/>
            </a:p>
          </p:txBody>
        </p:sp>
        <p:sp>
          <p:nvSpPr>
            <p:cNvPr id="377703" name="Line 871"/>
            <p:cNvSpPr>
              <a:spLocks noChangeShapeType="1"/>
            </p:cNvSpPr>
            <p:nvPr/>
          </p:nvSpPr>
          <p:spPr bwMode="auto">
            <a:xfrm>
              <a:off x="4400" y="2037"/>
              <a:ext cx="6" cy="1"/>
            </a:xfrm>
            <a:prstGeom prst="line">
              <a:avLst/>
            </a:prstGeom>
            <a:noFill/>
            <a:ln w="28575">
              <a:solidFill>
                <a:srgbClr val="FFFF00"/>
              </a:solidFill>
              <a:round/>
              <a:headEnd/>
              <a:tailEnd/>
            </a:ln>
          </p:spPr>
          <p:txBody>
            <a:bodyPr/>
            <a:lstStyle/>
            <a:p>
              <a:endParaRPr lang="en-GB"/>
            </a:p>
          </p:txBody>
        </p:sp>
        <p:sp>
          <p:nvSpPr>
            <p:cNvPr id="377704" name="Line 872"/>
            <p:cNvSpPr>
              <a:spLocks noChangeShapeType="1"/>
            </p:cNvSpPr>
            <p:nvPr/>
          </p:nvSpPr>
          <p:spPr bwMode="auto">
            <a:xfrm>
              <a:off x="4406" y="2037"/>
              <a:ext cx="12" cy="1"/>
            </a:xfrm>
            <a:prstGeom prst="line">
              <a:avLst/>
            </a:prstGeom>
            <a:noFill/>
            <a:ln w="28575">
              <a:solidFill>
                <a:srgbClr val="FFFF00"/>
              </a:solidFill>
              <a:round/>
              <a:headEnd/>
              <a:tailEnd/>
            </a:ln>
          </p:spPr>
          <p:txBody>
            <a:bodyPr/>
            <a:lstStyle/>
            <a:p>
              <a:endParaRPr lang="en-GB"/>
            </a:p>
          </p:txBody>
        </p:sp>
        <p:sp>
          <p:nvSpPr>
            <p:cNvPr id="377705" name="Line 873"/>
            <p:cNvSpPr>
              <a:spLocks noChangeShapeType="1"/>
            </p:cNvSpPr>
            <p:nvPr/>
          </p:nvSpPr>
          <p:spPr bwMode="auto">
            <a:xfrm>
              <a:off x="4418" y="2037"/>
              <a:ext cx="13" cy="1"/>
            </a:xfrm>
            <a:prstGeom prst="line">
              <a:avLst/>
            </a:prstGeom>
            <a:noFill/>
            <a:ln w="28575">
              <a:solidFill>
                <a:srgbClr val="FFFF00"/>
              </a:solidFill>
              <a:round/>
              <a:headEnd/>
              <a:tailEnd/>
            </a:ln>
          </p:spPr>
          <p:txBody>
            <a:bodyPr/>
            <a:lstStyle/>
            <a:p>
              <a:endParaRPr lang="en-GB"/>
            </a:p>
          </p:txBody>
        </p:sp>
        <p:sp>
          <p:nvSpPr>
            <p:cNvPr id="377706" name="Line 874"/>
            <p:cNvSpPr>
              <a:spLocks noChangeShapeType="1"/>
            </p:cNvSpPr>
            <p:nvPr/>
          </p:nvSpPr>
          <p:spPr bwMode="auto">
            <a:xfrm>
              <a:off x="4431" y="2037"/>
              <a:ext cx="6" cy="1"/>
            </a:xfrm>
            <a:prstGeom prst="line">
              <a:avLst/>
            </a:prstGeom>
            <a:noFill/>
            <a:ln w="28575">
              <a:solidFill>
                <a:srgbClr val="FFFF00"/>
              </a:solidFill>
              <a:round/>
              <a:headEnd/>
              <a:tailEnd/>
            </a:ln>
          </p:spPr>
          <p:txBody>
            <a:bodyPr/>
            <a:lstStyle/>
            <a:p>
              <a:endParaRPr lang="en-GB"/>
            </a:p>
          </p:txBody>
        </p:sp>
        <p:sp>
          <p:nvSpPr>
            <p:cNvPr id="377707" name="Line 875"/>
            <p:cNvSpPr>
              <a:spLocks noChangeShapeType="1"/>
            </p:cNvSpPr>
            <p:nvPr/>
          </p:nvSpPr>
          <p:spPr bwMode="auto">
            <a:xfrm>
              <a:off x="4437" y="2037"/>
              <a:ext cx="12" cy="1"/>
            </a:xfrm>
            <a:prstGeom prst="line">
              <a:avLst/>
            </a:prstGeom>
            <a:noFill/>
            <a:ln w="28575">
              <a:solidFill>
                <a:srgbClr val="FFFF00"/>
              </a:solidFill>
              <a:round/>
              <a:headEnd/>
              <a:tailEnd/>
            </a:ln>
          </p:spPr>
          <p:txBody>
            <a:bodyPr/>
            <a:lstStyle/>
            <a:p>
              <a:endParaRPr lang="en-GB"/>
            </a:p>
          </p:txBody>
        </p:sp>
        <p:sp>
          <p:nvSpPr>
            <p:cNvPr id="377708" name="Line 876"/>
            <p:cNvSpPr>
              <a:spLocks noChangeShapeType="1"/>
            </p:cNvSpPr>
            <p:nvPr/>
          </p:nvSpPr>
          <p:spPr bwMode="auto">
            <a:xfrm>
              <a:off x="4449" y="2037"/>
              <a:ext cx="12" cy="1"/>
            </a:xfrm>
            <a:prstGeom prst="line">
              <a:avLst/>
            </a:prstGeom>
            <a:noFill/>
            <a:ln w="28575">
              <a:solidFill>
                <a:srgbClr val="FFFF00"/>
              </a:solidFill>
              <a:round/>
              <a:headEnd/>
              <a:tailEnd/>
            </a:ln>
          </p:spPr>
          <p:txBody>
            <a:bodyPr/>
            <a:lstStyle/>
            <a:p>
              <a:endParaRPr lang="en-GB"/>
            </a:p>
          </p:txBody>
        </p:sp>
        <p:sp>
          <p:nvSpPr>
            <p:cNvPr id="377709" name="Line 877"/>
            <p:cNvSpPr>
              <a:spLocks noChangeShapeType="1"/>
            </p:cNvSpPr>
            <p:nvPr/>
          </p:nvSpPr>
          <p:spPr bwMode="auto">
            <a:xfrm>
              <a:off x="4461" y="2037"/>
              <a:ext cx="6" cy="1"/>
            </a:xfrm>
            <a:prstGeom prst="line">
              <a:avLst/>
            </a:prstGeom>
            <a:noFill/>
            <a:ln w="28575">
              <a:solidFill>
                <a:srgbClr val="FFFF00"/>
              </a:solidFill>
              <a:round/>
              <a:headEnd/>
              <a:tailEnd/>
            </a:ln>
          </p:spPr>
          <p:txBody>
            <a:bodyPr/>
            <a:lstStyle/>
            <a:p>
              <a:endParaRPr lang="en-GB"/>
            </a:p>
          </p:txBody>
        </p:sp>
        <p:sp>
          <p:nvSpPr>
            <p:cNvPr id="377710" name="Line 878"/>
            <p:cNvSpPr>
              <a:spLocks noChangeShapeType="1"/>
            </p:cNvSpPr>
            <p:nvPr/>
          </p:nvSpPr>
          <p:spPr bwMode="auto">
            <a:xfrm>
              <a:off x="4467" y="2037"/>
              <a:ext cx="12" cy="1"/>
            </a:xfrm>
            <a:prstGeom prst="line">
              <a:avLst/>
            </a:prstGeom>
            <a:noFill/>
            <a:ln w="28575">
              <a:solidFill>
                <a:srgbClr val="FFFF00"/>
              </a:solidFill>
              <a:round/>
              <a:headEnd/>
              <a:tailEnd/>
            </a:ln>
          </p:spPr>
          <p:txBody>
            <a:bodyPr/>
            <a:lstStyle/>
            <a:p>
              <a:endParaRPr lang="en-GB"/>
            </a:p>
          </p:txBody>
        </p:sp>
        <p:sp>
          <p:nvSpPr>
            <p:cNvPr id="377711" name="Line 879"/>
            <p:cNvSpPr>
              <a:spLocks noChangeShapeType="1"/>
            </p:cNvSpPr>
            <p:nvPr/>
          </p:nvSpPr>
          <p:spPr bwMode="auto">
            <a:xfrm>
              <a:off x="4479" y="2037"/>
              <a:ext cx="12" cy="1"/>
            </a:xfrm>
            <a:prstGeom prst="line">
              <a:avLst/>
            </a:prstGeom>
            <a:noFill/>
            <a:ln w="28575">
              <a:solidFill>
                <a:srgbClr val="FFFF00"/>
              </a:solidFill>
              <a:round/>
              <a:headEnd/>
              <a:tailEnd/>
            </a:ln>
          </p:spPr>
          <p:txBody>
            <a:bodyPr/>
            <a:lstStyle/>
            <a:p>
              <a:endParaRPr lang="en-GB"/>
            </a:p>
          </p:txBody>
        </p:sp>
        <p:sp>
          <p:nvSpPr>
            <p:cNvPr id="377712" name="Line 880"/>
            <p:cNvSpPr>
              <a:spLocks noChangeShapeType="1"/>
            </p:cNvSpPr>
            <p:nvPr/>
          </p:nvSpPr>
          <p:spPr bwMode="auto">
            <a:xfrm>
              <a:off x="4491" y="2037"/>
              <a:ext cx="6" cy="1"/>
            </a:xfrm>
            <a:prstGeom prst="line">
              <a:avLst/>
            </a:prstGeom>
            <a:noFill/>
            <a:ln w="28575">
              <a:solidFill>
                <a:srgbClr val="FFFF00"/>
              </a:solidFill>
              <a:round/>
              <a:headEnd/>
              <a:tailEnd/>
            </a:ln>
          </p:spPr>
          <p:txBody>
            <a:bodyPr/>
            <a:lstStyle/>
            <a:p>
              <a:endParaRPr lang="en-GB"/>
            </a:p>
          </p:txBody>
        </p:sp>
        <p:sp>
          <p:nvSpPr>
            <p:cNvPr id="377713" name="Line 881"/>
            <p:cNvSpPr>
              <a:spLocks noChangeShapeType="1"/>
            </p:cNvSpPr>
            <p:nvPr/>
          </p:nvSpPr>
          <p:spPr bwMode="auto">
            <a:xfrm>
              <a:off x="4497" y="2037"/>
              <a:ext cx="13" cy="1"/>
            </a:xfrm>
            <a:prstGeom prst="line">
              <a:avLst/>
            </a:prstGeom>
            <a:noFill/>
            <a:ln w="28575">
              <a:solidFill>
                <a:srgbClr val="FFFF00"/>
              </a:solidFill>
              <a:round/>
              <a:headEnd/>
              <a:tailEnd/>
            </a:ln>
          </p:spPr>
          <p:txBody>
            <a:bodyPr/>
            <a:lstStyle/>
            <a:p>
              <a:endParaRPr lang="en-GB"/>
            </a:p>
          </p:txBody>
        </p:sp>
        <p:sp>
          <p:nvSpPr>
            <p:cNvPr id="377714" name="Line 882"/>
            <p:cNvSpPr>
              <a:spLocks noChangeShapeType="1"/>
            </p:cNvSpPr>
            <p:nvPr/>
          </p:nvSpPr>
          <p:spPr bwMode="auto">
            <a:xfrm>
              <a:off x="4510" y="2037"/>
              <a:ext cx="12" cy="1"/>
            </a:xfrm>
            <a:prstGeom prst="line">
              <a:avLst/>
            </a:prstGeom>
            <a:noFill/>
            <a:ln w="28575">
              <a:solidFill>
                <a:srgbClr val="FFFF00"/>
              </a:solidFill>
              <a:round/>
              <a:headEnd/>
              <a:tailEnd/>
            </a:ln>
          </p:spPr>
          <p:txBody>
            <a:bodyPr/>
            <a:lstStyle/>
            <a:p>
              <a:endParaRPr lang="en-GB"/>
            </a:p>
          </p:txBody>
        </p:sp>
        <p:sp>
          <p:nvSpPr>
            <p:cNvPr id="377715" name="Line 883"/>
            <p:cNvSpPr>
              <a:spLocks noChangeShapeType="1"/>
            </p:cNvSpPr>
            <p:nvPr/>
          </p:nvSpPr>
          <p:spPr bwMode="auto">
            <a:xfrm>
              <a:off x="4522" y="2037"/>
              <a:ext cx="6" cy="1"/>
            </a:xfrm>
            <a:prstGeom prst="line">
              <a:avLst/>
            </a:prstGeom>
            <a:noFill/>
            <a:ln w="28575">
              <a:solidFill>
                <a:srgbClr val="FFFF00"/>
              </a:solidFill>
              <a:round/>
              <a:headEnd/>
              <a:tailEnd/>
            </a:ln>
          </p:spPr>
          <p:txBody>
            <a:bodyPr/>
            <a:lstStyle/>
            <a:p>
              <a:endParaRPr lang="en-GB"/>
            </a:p>
          </p:txBody>
        </p:sp>
        <p:sp>
          <p:nvSpPr>
            <p:cNvPr id="377716" name="Line 884"/>
            <p:cNvSpPr>
              <a:spLocks noChangeShapeType="1"/>
            </p:cNvSpPr>
            <p:nvPr/>
          </p:nvSpPr>
          <p:spPr bwMode="auto">
            <a:xfrm>
              <a:off x="4528" y="2037"/>
              <a:ext cx="12" cy="1"/>
            </a:xfrm>
            <a:prstGeom prst="line">
              <a:avLst/>
            </a:prstGeom>
            <a:noFill/>
            <a:ln w="28575">
              <a:solidFill>
                <a:srgbClr val="FFFF00"/>
              </a:solidFill>
              <a:round/>
              <a:headEnd/>
              <a:tailEnd/>
            </a:ln>
          </p:spPr>
          <p:txBody>
            <a:bodyPr/>
            <a:lstStyle/>
            <a:p>
              <a:endParaRPr lang="en-GB"/>
            </a:p>
          </p:txBody>
        </p:sp>
        <p:sp>
          <p:nvSpPr>
            <p:cNvPr id="377717" name="Line 885"/>
            <p:cNvSpPr>
              <a:spLocks noChangeShapeType="1"/>
            </p:cNvSpPr>
            <p:nvPr/>
          </p:nvSpPr>
          <p:spPr bwMode="auto">
            <a:xfrm>
              <a:off x="4540" y="2037"/>
              <a:ext cx="12" cy="1"/>
            </a:xfrm>
            <a:prstGeom prst="line">
              <a:avLst/>
            </a:prstGeom>
            <a:noFill/>
            <a:ln w="28575">
              <a:solidFill>
                <a:srgbClr val="FFFF00"/>
              </a:solidFill>
              <a:round/>
              <a:headEnd/>
              <a:tailEnd/>
            </a:ln>
          </p:spPr>
          <p:txBody>
            <a:bodyPr/>
            <a:lstStyle/>
            <a:p>
              <a:endParaRPr lang="en-GB"/>
            </a:p>
          </p:txBody>
        </p:sp>
        <p:sp>
          <p:nvSpPr>
            <p:cNvPr id="377718" name="Line 886"/>
            <p:cNvSpPr>
              <a:spLocks noChangeShapeType="1"/>
            </p:cNvSpPr>
            <p:nvPr/>
          </p:nvSpPr>
          <p:spPr bwMode="auto">
            <a:xfrm>
              <a:off x="4552" y="2037"/>
              <a:ext cx="6" cy="1"/>
            </a:xfrm>
            <a:prstGeom prst="line">
              <a:avLst/>
            </a:prstGeom>
            <a:noFill/>
            <a:ln w="28575">
              <a:solidFill>
                <a:srgbClr val="FFFF00"/>
              </a:solidFill>
              <a:round/>
              <a:headEnd/>
              <a:tailEnd/>
            </a:ln>
          </p:spPr>
          <p:txBody>
            <a:bodyPr/>
            <a:lstStyle/>
            <a:p>
              <a:endParaRPr lang="en-GB"/>
            </a:p>
          </p:txBody>
        </p:sp>
        <p:sp>
          <p:nvSpPr>
            <p:cNvPr id="377719" name="Line 887"/>
            <p:cNvSpPr>
              <a:spLocks noChangeShapeType="1"/>
            </p:cNvSpPr>
            <p:nvPr/>
          </p:nvSpPr>
          <p:spPr bwMode="auto">
            <a:xfrm>
              <a:off x="4558" y="2037"/>
              <a:ext cx="12" cy="1"/>
            </a:xfrm>
            <a:prstGeom prst="line">
              <a:avLst/>
            </a:prstGeom>
            <a:noFill/>
            <a:ln w="28575">
              <a:solidFill>
                <a:srgbClr val="FFFF00"/>
              </a:solidFill>
              <a:round/>
              <a:headEnd/>
              <a:tailEnd/>
            </a:ln>
          </p:spPr>
          <p:txBody>
            <a:bodyPr/>
            <a:lstStyle/>
            <a:p>
              <a:endParaRPr lang="en-GB"/>
            </a:p>
          </p:txBody>
        </p:sp>
        <p:sp>
          <p:nvSpPr>
            <p:cNvPr id="377720" name="Line 888"/>
            <p:cNvSpPr>
              <a:spLocks noChangeShapeType="1"/>
            </p:cNvSpPr>
            <p:nvPr/>
          </p:nvSpPr>
          <p:spPr bwMode="auto">
            <a:xfrm>
              <a:off x="4570" y="2037"/>
              <a:ext cx="12" cy="1"/>
            </a:xfrm>
            <a:prstGeom prst="line">
              <a:avLst/>
            </a:prstGeom>
            <a:noFill/>
            <a:ln w="28575">
              <a:solidFill>
                <a:srgbClr val="FFFF00"/>
              </a:solidFill>
              <a:round/>
              <a:headEnd/>
              <a:tailEnd/>
            </a:ln>
          </p:spPr>
          <p:txBody>
            <a:bodyPr/>
            <a:lstStyle/>
            <a:p>
              <a:endParaRPr lang="en-GB"/>
            </a:p>
          </p:txBody>
        </p:sp>
        <p:sp>
          <p:nvSpPr>
            <p:cNvPr id="377721" name="Line 889"/>
            <p:cNvSpPr>
              <a:spLocks noChangeShapeType="1"/>
            </p:cNvSpPr>
            <p:nvPr/>
          </p:nvSpPr>
          <p:spPr bwMode="auto">
            <a:xfrm>
              <a:off x="4582" y="2037"/>
              <a:ext cx="6" cy="1"/>
            </a:xfrm>
            <a:prstGeom prst="line">
              <a:avLst/>
            </a:prstGeom>
            <a:noFill/>
            <a:ln w="28575">
              <a:solidFill>
                <a:srgbClr val="FFFF00"/>
              </a:solidFill>
              <a:round/>
              <a:headEnd/>
              <a:tailEnd/>
            </a:ln>
          </p:spPr>
          <p:txBody>
            <a:bodyPr/>
            <a:lstStyle/>
            <a:p>
              <a:endParaRPr lang="en-GB"/>
            </a:p>
          </p:txBody>
        </p:sp>
        <p:sp>
          <p:nvSpPr>
            <p:cNvPr id="377722" name="Line 890"/>
            <p:cNvSpPr>
              <a:spLocks noChangeShapeType="1"/>
            </p:cNvSpPr>
            <p:nvPr/>
          </p:nvSpPr>
          <p:spPr bwMode="auto">
            <a:xfrm>
              <a:off x="4588" y="2037"/>
              <a:ext cx="13" cy="6"/>
            </a:xfrm>
            <a:prstGeom prst="line">
              <a:avLst/>
            </a:prstGeom>
            <a:noFill/>
            <a:ln w="28575">
              <a:solidFill>
                <a:srgbClr val="FFFF00"/>
              </a:solidFill>
              <a:round/>
              <a:headEnd/>
              <a:tailEnd/>
            </a:ln>
          </p:spPr>
          <p:txBody>
            <a:bodyPr/>
            <a:lstStyle/>
            <a:p>
              <a:endParaRPr lang="en-GB"/>
            </a:p>
          </p:txBody>
        </p:sp>
        <p:sp>
          <p:nvSpPr>
            <p:cNvPr id="377723" name="Line 891"/>
            <p:cNvSpPr>
              <a:spLocks noChangeShapeType="1"/>
            </p:cNvSpPr>
            <p:nvPr/>
          </p:nvSpPr>
          <p:spPr bwMode="auto">
            <a:xfrm>
              <a:off x="4601" y="2043"/>
              <a:ext cx="12" cy="1"/>
            </a:xfrm>
            <a:prstGeom prst="line">
              <a:avLst/>
            </a:prstGeom>
            <a:noFill/>
            <a:ln w="28575">
              <a:solidFill>
                <a:srgbClr val="FFFF00"/>
              </a:solidFill>
              <a:round/>
              <a:headEnd/>
              <a:tailEnd/>
            </a:ln>
          </p:spPr>
          <p:txBody>
            <a:bodyPr/>
            <a:lstStyle/>
            <a:p>
              <a:endParaRPr lang="en-GB"/>
            </a:p>
          </p:txBody>
        </p:sp>
        <p:sp>
          <p:nvSpPr>
            <p:cNvPr id="377724" name="Line 892"/>
            <p:cNvSpPr>
              <a:spLocks noChangeShapeType="1"/>
            </p:cNvSpPr>
            <p:nvPr/>
          </p:nvSpPr>
          <p:spPr bwMode="auto">
            <a:xfrm>
              <a:off x="4613" y="2043"/>
              <a:ext cx="6" cy="1"/>
            </a:xfrm>
            <a:prstGeom prst="line">
              <a:avLst/>
            </a:prstGeom>
            <a:noFill/>
            <a:ln w="28575">
              <a:solidFill>
                <a:srgbClr val="FFFF00"/>
              </a:solidFill>
              <a:round/>
              <a:headEnd/>
              <a:tailEnd/>
            </a:ln>
          </p:spPr>
          <p:txBody>
            <a:bodyPr/>
            <a:lstStyle/>
            <a:p>
              <a:endParaRPr lang="en-GB"/>
            </a:p>
          </p:txBody>
        </p:sp>
        <p:sp>
          <p:nvSpPr>
            <p:cNvPr id="377725" name="Line 893"/>
            <p:cNvSpPr>
              <a:spLocks noChangeShapeType="1"/>
            </p:cNvSpPr>
            <p:nvPr/>
          </p:nvSpPr>
          <p:spPr bwMode="auto">
            <a:xfrm>
              <a:off x="4619" y="2043"/>
              <a:ext cx="12" cy="1"/>
            </a:xfrm>
            <a:prstGeom prst="line">
              <a:avLst/>
            </a:prstGeom>
            <a:noFill/>
            <a:ln w="28575">
              <a:solidFill>
                <a:srgbClr val="FFFF00"/>
              </a:solidFill>
              <a:round/>
              <a:headEnd/>
              <a:tailEnd/>
            </a:ln>
          </p:spPr>
          <p:txBody>
            <a:bodyPr/>
            <a:lstStyle/>
            <a:p>
              <a:endParaRPr lang="en-GB"/>
            </a:p>
          </p:txBody>
        </p:sp>
        <p:sp>
          <p:nvSpPr>
            <p:cNvPr id="377726" name="Line 894"/>
            <p:cNvSpPr>
              <a:spLocks noChangeShapeType="1"/>
            </p:cNvSpPr>
            <p:nvPr/>
          </p:nvSpPr>
          <p:spPr bwMode="auto">
            <a:xfrm>
              <a:off x="4631" y="2043"/>
              <a:ext cx="12" cy="1"/>
            </a:xfrm>
            <a:prstGeom prst="line">
              <a:avLst/>
            </a:prstGeom>
            <a:noFill/>
            <a:ln w="28575">
              <a:solidFill>
                <a:srgbClr val="FFFF00"/>
              </a:solidFill>
              <a:round/>
              <a:headEnd/>
              <a:tailEnd/>
            </a:ln>
          </p:spPr>
          <p:txBody>
            <a:bodyPr/>
            <a:lstStyle/>
            <a:p>
              <a:endParaRPr lang="en-GB"/>
            </a:p>
          </p:txBody>
        </p:sp>
        <p:sp>
          <p:nvSpPr>
            <p:cNvPr id="377727" name="Line 895"/>
            <p:cNvSpPr>
              <a:spLocks noChangeShapeType="1"/>
            </p:cNvSpPr>
            <p:nvPr/>
          </p:nvSpPr>
          <p:spPr bwMode="auto">
            <a:xfrm>
              <a:off x="4643" y="2043"/>
              <a:ext cx="6" cy="1"/>
            </a:xfrm>
            <a:prstGeom prst="line">
              <a:avLst/>
            </a:prstGeom>
            <a:noFill/>
            <a:ln w="28575">
              <a:solidFill>
                <a:srgbClr val="FFFF00"/>
              </a:solidFill>
              <a:round/>
              <a:headEnd/>
              <a:tailEnd/>
            </a:ln>
          </p:spPr>
          <p:txBody>
            <a:bodyPr/>
            <a:lstStyle/>
            <a:p>
              <a:endParaRPr lang="en-GB"/>
            </a:p>
          </p:txBody>
        </p:sp>
        <p:sp>
          <p:nvSpPr>
            <p:cNvPr id="377728" name="Line 896"/>
            <p:cNvSpPr>
              <a:spLocks noChangeShapeType="1"/>
            </p:cNvSpPr>
            <p:nvPr/>
          </p:nvSpPr>
          <p:spPr bwMode="auto">
            <a:xfrm>
              <a:off x="4649" y="2043"/>
              <a:ext cx="12" cy="1"/>
            </a:xfrm>
            <a:prstGeom prst="line">
              <a:avLst/>
            </a:prstGeom>
            <a:noFill/>
            <a:ln w="28575">
              <a:solidFill>
                <a:srgbClr val="FFFF00"/>
              </a:solidFill>
              <a:round/>
              <a:headEnd/>
              <a:tailEnd/>
            </a:ln>
          </p:spPr>
          <p:txBody>
            <a:bodyPr/>
            <a:lstStyle/>
            <a:p>
              <a:endParaRPr lang="en-GB"/>
            </a:p>
          </p:txBody>
        </p:sp>
        <p:sp>
          <p:nvSpPr>
            <p:cNvPr id="377729" name="Line 897"/>
            <p:cNvSpPr>
              <a:spLocks noChangeShapeType="1"/>
            </p:cNvSpPr>
            <p:nvPr/>
          </p:nvSpPr>
          <p:spPr bwMode="auto">
            <a:xfrm>
              <a:off x="4661" y="2043"/>
              <a:ext cx="12" cy="1"/>
            </a:xfrm>
            <a:prstGeom prst="line">
              <a:avLst/>
            </a:prstGeom>
            <a:noFill/>
            <a:ln w="28575">
              <a:solidFill>
                <a:srgbClr val="FFFF00"/>
              </a:solidFill>
              <a:round/>
              <a:headEnd/>
              <a:tailEnd/>
            </a:ln>
          </p:spPr>
          <p:txBody>
            <a:bodyPr/>
            <a:lstStyle/>
            <a:p>
              <a:endParaRPr lang="en-GB"/>
            </a:p>
          </p:txBody>
        </p:sp>
        <p:sp>
          <p:nvSpPr>
            <p:cNvPr id="377730" name="Line 898"/>
            <p:cNvSpPr>
              <a:spLocks noChangeShapeType="1"/>
            </p:cNvSpPr>
            <p:nvPr/>
          </p:nvSpPr>
          <p:spPr bwMode="auto">
            <a:xfrm>
              <a:off x="4673" y="2043"/>
              <a:ext cx="7" cy="1"/>
            </a:xfrm>
            <a:prstGeom prst="line">
              <a:avLst/>
            </a:prstGeom>
            <a:noFill/>
            <a:ln w="28575">
              <a:solidFill>
                <a:srgbClr val="FFFF00"/>
              </a:solidFill>
              <a:round/>
              <a:headEnd/>
              <a:tailEnd/>
            </a:ln>
          </p:spPr>
          <p:txBody>
            <a:bodyPr/>
            <a:lstStyle/>
            <a:p>
              <a:endParaRPr lang="en-GB"/>
            </a:p>
          </p:txBody>
        </p:sp>
        <p:sp>
          <p:nvSpPr>
            <p:cNvPr id="377731" name="Line 899"/>
            <p:cNvSpPr>
              <a:spLocks noChangeShapeType="1"/>
            </p:cNvSpPr>
            <p:nvPr/>
          </p:nvSpPr>
          <p:spPr bwMode="auto">
            <a:xfrm>
              <a:off x="4680" y="2043"/>
              <a:ext cx="12" cy="1"/>
            </a:xfrm>
            <a:prstGeom prst="line">
              <a:avLst/>
            </a:prstGeom>
            <a:noFill/>
            <a:ln w="28575">
              <a:solidFill>
                <a:srgbClr val="FFFF00"/>
              </a:solidFill>
              <a:round/>
              <a:headEnd/>
              <a:tailEnd/>
            </a:ln>
          </p:spPr>
          <p:txBody>
            <a:bodyPr/>
            <a:lstStyle/>
            <a:p>
              <a:endParaRPr lang="en-GB"/>
            </a:p>
          </p:txBody>
        </p:sp>
        <p:sp>
          <p:nvSpPr>
            <p:cNvPr id="377732" name="Line 900"/>
            <p:cNvSpPr>
              <a:spLocks noChangeShapeType="1"/>
            </p:cNvSpPr>
            <p:nvPr/>
          </p:nvSpPr>
          <p:spPr bwMode="auto">
            <a:xfrm>
              <a:off x="4692" y="2043"/>
              <a:ext cx="12" cy="1"/>
            </a:xfrm>
            <a:prstGeom prst="line">
              <a:avLst/>
            </a:prstGeom>
            <a:noFill/>
            <a:ln w="28575">
              <a:solidFill>
                <a:srgbClr val="FFFF00"/>
              </a:solidFill>
              <a:round/>
              <a:headEnd/>
              <a:tailEnd/>
            </a:ln>
          </p:spPr>
          <p:txBody>
            <a:bodyPr/>
            <a:lstStyle/>
            <a:p>
              <a:endParaRPr lang="en-GB"/>
            </a:p>
          </p:txBody>
        </p:sp>
        <p:sp>
          <p:nvSpPr>
            <p:cNvPr id="377733" name="Line 901"/>
            <p:cNvSpPr>
              <a:spLocks noChangeShapeType="1"/>
            </p:cNvSpPr>
            <p:nvPr/>
          </p:nvSpPr>
          <p:spPr bwMode="auto">
            <a:xfrm>
              <a:off x="4704" y="2043"/>
              <a:ext cx="6" cy="1"/>
            </a:xfrm>
            <a:prstGeom prst="line">
              <a:avLst/>
            </a:prstGeom>
            <a:noFill/>
            <a:ln w="28575">
              <a:solidFill>
                <a:srgbClr val="FFFF00"/>
              </a:solidFill>
              <a:round/>
              <a:headEnd/>
              <a:tailEnd/>
            </a:ln>
          </p:spPr>
          <p:txBody>
            <a:bodyPr/>
            <a:lstStyle/>
            <a:p>
              <a:endParaRPr lang="en-GB"/>
            </a:p>
          </p:txBody>
        </p:sp>
        <p:sp>
          <p:nvSpPr>
            <p:cNvPr id="377734" name="Line 902"/>
            <p:cNvSpPr>
              <a:spLocks noChangeShapeType="1"/>
            </p:cNvSpPr>
            <p:nvPr/>
          </p:nvSpPr>
          <p:spPr bwMode="auto">
            <a:xfrm>
              <a:off x="4710" y="2043"/>
              <a:ext cx="12" cy="1"/>
            </a:xfrm>
            <a:prstGeom prst="line">
              <a:avLst/>
            </a:prstGeom>
            <a:noFill/>
            <a:ln w="28575">
              <a:solidFill>
                <a:srgbClr val="FFFF00"/>
              </a:solidFill>
              <a:round/>
              <a:headEnd/>
              <a:tailEnd/>
            </a:ln>
          </p:spPr>
          <p:txBody>
            <a:bodyPr/>
            <a:lstStyle/>
            <a:p>
              <a:endParaRPr lang="en-GB"/>
            </a:p>
          </p:txBody>
        </p:sp>
        <p:sp>
          <p:nvSpPr>
            <p:cNvPr id="377735" name="Line 903"/>
            <p:cNvSpPr>
              <a:spLocks noChangeShapeType="1"/>
            </p:cNvSpPr>
            <p:nvPr/>
          </p:nvSpPr>
          <p:spPr bwMode="auto">
            <a:xfrm>
              <a:off x="4722" y="2043"/>
              <a:ext cx="12" cy="1"/>
            </a:xfrm>
            <a:prstGeom prst="line">
              <a:avLst/>
            </a:prstGeom>
            <a:noFill/>
            <a:ln w="28575">
              <a:solidFill>
                <a:srgbClr val="FFFF00"/>
              </a:solidFill>
              <a:round/>
              <a:headEnd/>
              <a:tailEnd/>
            </a:ln>
          </p:spPr>
          <p:txBody>
            <a:bodyPr/>
            <a:lstStyle/>
            <a:p>
              <a:endParaRPr lang="en-GB"/>
            </a:p>
          </p:txBody>
        </p:sp>
        <p:sp>
          <p:nvSpPr>
            <p:cNvPr id="377736" name="Line 904"/>
            <p:cNvSpPr>
              <a:spLocks noChangeShapeType="1"/>
            </p:cNvSpPr>
            <p:nvPr/>
          </p:nvSpPr>
          <p:spPr bwMode="auto">
            <a:xfrm>
              <a:off x="4734" y="2043"/>
              <a:ext cx="6" cy="1"/>
            </a:xfrm>
            <a:prstGeom prst="line">
              <a:avLst/>
            </a:prstGeom>
            <a:noFill/>
            <a:ln w="28575">
              <a:solidFill>
                <a:srgbClr val="FFFF00"/>
              </a:solidFill>
              <a:round/>
              <a:headEnd/>
              <a:tailEnd/>
            </a:ln>
          </p:spPr>
          <p:txBody>
            <a:bodyPr/>
            <a:lstStyle/>
            <a:p>
              <a:endParaRPr lang="en-GB"/>
            </a:p>
          </p:txBody>
        </p:sp>
        <p:sp>
          <p:nvSpPr>
            <p:cNvPr id="377737" name="Line 905"/>
            <p:cNvSpPr>
              <a:spLocks noChangeShapeType="1"/>
            </p:cNvSpPr>
            <p:nvPr/>
          </p:nvSpPr>
          <p:spPr bwMode="auto">
            <a:xfrm>
              <a:off x="4740" y="2043"/>
              <a:ext cx="12" cy="1"/>
            </a:xfrm>
            <a:prstGeom prst="line">
              <a:avLst/>
            </a:prstGeom>
            <a:noFill/>
            <a:ln w="28575">
              <a:solidFill>
                <a:srgbClr val="FFFF00"/>
              </a:solidFill>
              <a:round/>
              <a:headEnd/>
              <a:tailEnd/>
            </a:ln>
          </p:spPr>
          <p:txBody>
            <a:bodyPr/>
            <a:lstStyle/>
            <a:p>
              <a:endParaRPr lang="en-GB"/>
            </a:p>
          </p:txBody>
        </p:sp>
        <p:sp>
          <p:nvSpPr>
            <p:cNvPr id="377738" name="Line 906"/>
            <p:cNvSpPr>
              <a:spLocks noChangeShapeType="1"/>
            </p:cNvSpPr>
            <p:nvPr/>
          </p:nvSpPr>
          <p:spPr bwMode="auto">
            <a:xfrm>
              <a:off x="4752" y="2043"/>
              <a:ext cx="13" cy="1"/>
            </a:xfrm>
            <a:prstGeom prst="line">
              <a:avLst/>
            </a:prstGeom>
            <a:noFill/>
            <a:ln w="28575">
              <a:solidFill>
                <a:srgbClr val="FFFF00"/>
              </a:solidFill>
              <a:round/>
              <a:headEnd/>
              <a:tailEnd/>
            </a:ln>
          </p:spPr>
          <p:txBody>
            <a:bodyPr/>
            <a:lstStyle/>
            <a:p>
              <a:endParaRPr lang="en-GB"/>
            </a:p>
          </p:txBody>
        </p:sp>
        <p:sp>
          <p:nvSpPr>
            <p:cNvPr id="377739" name="Line 907"/>
            <p:cNvSpPr>
              <a:spLocks noChangeShapeType="1"/>
            </p:cNvSpPr>
            <p:nvPr/>
          </p:nvSpPr>
          <p:spPr bwMode="auto">
            <a:xfrm>
              <a:off x="4765" y="2043"/>
              <a:ext cx="6" cy="1"/>
            </a:xfrm>
            <a:prstGeom prst="line">
              <a:avLst/>
            </a:prstGeom>
            <a:noFill/>
            <a:ln w="28575">
              <a:solidFill>
                <a:srgbClr val="FFFF00"/>
              </a:solidFill>
              <a:round/>
              <a:headEnd/>
              <a:tailEnd/>
            </a:ln>
          </p:spPr>
          <p:txBody>
            <a:bodyPr/>
            <a:lstStyle/>
            <a:p>
              <a:endParaRPr lang="en-GB"/>
            </a:p>
          </p:txBody>
        </p:sp>
        <p:sp>
          <p:nvSpPr>
            <p:cNvPr id="377740" name="Line 908"/>
            <p:cNvSpPr>
              <a:spLocks noChangeShapeType="1"/>
            </p:cNvSpPr>
            <p:nvPr/>
          </p:nvSpPr>
          <p:spPr bwMode="auto">
            <a:xfrm>
              <a:off x="4771" y="2043"/>
              <a:ext cx="12" cy="1"/>
            </a:xfrm>
            <a:prstGeom prst="line">
              <a:avLst/>
            </a:prstGeom>
            <a:noFill/>
            <a:ln w="28575">
              <a:solidFill>
                <a:srgbClr val="FFFF00"/>
              </a:solidFill>
              <a:round/>
              <a:headEnd/>
              <a:tailEnd/>
            </a:ln>
          </p:spPr>
          <p:txBody>
            <a:bodyPr/>
            <a:lstStyle/>
            <a:p>
              <a:endParaRPr lang="en-GB"/>
            </a:p>
          </p:txBody>
        </p:sp>
        <p:sp>
          <p:nvSpPr>
            <p:cNvPr id="377741" name="Line 909"/>
            <p:cNvSpPr>
              <a:spLocks noChangeShapeType="1"/>
            </p:cNvSpPr>
            <p:nvPr/>
          </p:nvSpPr>
          <p:spPr bwMode="auto">
            <a:xfrm>
              <a:off x="4783" y="2043"/>
              <a:ext cx="12" cy="1"/>
            </a:xfrm>
            <a:prstGeom prst="line">
              <a:avLst/>
            </a:prstGeom>
            <a:noFill/>
            <a:ln w="28575">
              <a:solidFill>
                <a:srgbClr val="FFFF00"/>
              </a:solidFill>
              <a:round/>
              <a:headEnd/>
              <a:tailEnd/>
            </a:ln>
          </p:spPr>
          <p:txBody>
            <a:bodyPr/>
            <a:lstStyle/>
            <a:p>
              <a:endParaRPr lang="en-GB"/>
            </a:p>
          </p:txBody>
        </p:sp>
        <p:sp>
          <p:nvSpPr>
            <p:cNvPr id="377742" name="Line 910"/>
            <p:cNvSpPr>
              <a:spLocks noChangeShapeType="1"/>
            </p:cNvSpPr>
            <p:nvPr/>
          </p:nvSpPr>
          <p:spPr bwMode="auto">
            <a:xfrm>
              <a:off x="4795" y="2043"/>
              <a:ext cx="6" cy="1"/>
            </a:xfrm>
            <a:prstGeom prst="line">
              <a:avLst/>
            </a:prstGeom>
            <a:noFill/>
            <a:ln w="28575">
              <a:solidFill>
                <a:srgbClr val="FFFF00"/>
              </a:solidFill>
              <a:round/>
              <a:headEnd/>
              <a:tailEnd/>
            </a:ln>
          </p:spPr>
          <p:txBody>
            <a:bodyPr/>
            <a:lstStyle/>
            <a:p>
              <a:endParaRPr lang="en-GB"/>
            </a:p>
          </p:txBody>
        </p:sp>
        <p:sp>
          <p:nvSpPr>
            <p:cNvPr id="377743" name="Line 911"/>
            <p:cNvSpPr>
              <a:spLocks noChangeShapeType="1"/>
            </p:cNvSpPr>
            <p:nvPr/>
          </p:nvSpPr>
          <p:spPr bwMode="auto">
            <a:xfrm>
              <a:off x="4801" y="2043"/>
              <a:ext cx="12" cy="1"/>
            </a:xfrm>
            <a:prstGeom prst="line">
              <a:avLst/>
            </a:prstGeom>
            <a:noFill/>
            <a:ln w="28575">
              <a:solidFill>
                <a:srgbClr val="FFFF00"/>
              </a:solidFill>
              <a:round/>
              <a:headEnd/>
              <a:tailEnd/>
            </a:ln>
          </p:spPr>
          <p:txBody>
            <a:bodyPr/>
            <a:lstStyle/>
            <a:p>
              <a:endParaRPr lang="en-GB"/>
            </a:p>
          </p:txBody>
        </p:sp>
        <p:sp>
          <p:nvSpPr>
            <p:cNvPr id="377744" name="Line 912"/>
            <p:cNvSpPr>
              <a:spLocks noChangeShapeType="1"/>
            </p:cNvSpPr>
            <p:nvPr/>
          </p:nvSpPr>
          <p:spPr bwMode="auto">
            <a:xfrm>
              <a:off x="4813" y="2043"/>
              <a:ext cx="12" cy="1"/>
            </a:xfrm>
            <a:prstGeom prst="line">
              <a:avLst/>
            </a:prstGeom>
            <a:noFill/>
            <a:ln w="28575">
              <a:solidFill>
                <a:srgbClr val="FFFF00"/>
              </a:solidFill>
              <a:round/>
              <a:headEnd/>
              <a:tailEnd/>
            </a:ln>
          </p:spPr>
          <p:txBody>
            <a:bodyPr/>
            <a:lstStyle/>
            <a:p>
              <a:endParaRPr lang="en-GB"/>
            </a:p>
          </p:txBody>
        </p:sp>
        <p:sp>
          <p:nvSpPr>
            <p:cNvPr id="377745" name="Line 913"/>
            <p:cNvSpPr>
              <a:spLocks noChangeShapeType="1"/>
            </p:cNvSpPr>
            <p:nvPr/>
          </p:nvSpPr>
          <p:spPr bwMode="auto">
            <a:xfrm>
              <a:off x="4825" y="2043"/>
              <a:ext cx="6" cy="1"/>
            </a:xfrm>
            <a:prstGeom prst="line">
              <a:avLst/>
            </a:prstGeom>
            <a:noFill/>
            <a:ln w="28575">
              <a:solidFill>
                <a:srgbClr val="FFFF00"/>
              </a:solidFill>
              <a:round/>
              <a:headEnd/>
              <a:tailEnd/>
            </a:ln>
          </p:spPr>
          <p:txBody>
            <a:bodyPr/>
            <a:lstStyle/>
            <a:p>
              <a:endParaRPr lang="en-GB"/>
            </a:p>
          </p:txBody>
        </p:sp>
        <p:sp>
          <p:nvSpPr>
            <p:cNvPr id="377746" name="Line 914"/>
            <p:cNvSpPr>
              <a:spLocks noChangeShapeType="1"/>
            </p:cNvSpPr>
            <p:nvPr/>
          </p:nvSpPr>
          <p:spPr bwMode="auto">
            <a:xfrm>
              <a:off x="4831" y="2043"/>
              <a:ext cx="12" cy="1"/>
            </a:xfrm>
            <a:prstGeom prst="line">
              <a:avLst/>
            </a:prstGeom>
            <a:noFill/>
            <a:ln w="28575">
              <a:solidFill>
                <a:srgbClr val="FFFF00"/>
              </a:solidFill>
              <a:round/>
              <a:headEnd/>
              <a:tailEnd/>
            </a:ln>
          </p:spPr>
          <p:txBody>
            <a:bodyPr/>
            <a:lstStyle/>
            <a:p>
              <a:endParaRPr lang="en-GB"/>
            </a:p>
          </p:txBody>
        </p:sp>
        <p:sp>
          <p:nvSpPr>
            <p:cNvPr id="377747" name="Line 915"/>
            <p:cNvSpPr>
              <a:spLocks noChangeShapeType="1"/>
            </p:cNvSpPr>
            <p:nvPr/>
          </p:nvSpPr>
          <p:spPr bwMode="auto">
            <a:xfrm>
              <a:off x="4843" y="2043"/>
              <a:ext cx="13" cy="1"/>
            </a:xfrm>
            <a:prstGeom prst="line">
              <a:avLst/>
            </a:prstGeom>
            <a:noFill/>
            <a:ln w="28575">
              <a:solidFill>
                <a:srgbClr val="FFFF00"/>
              </a:solidFill>
              <a:round/>
              <a:headEnd/>
              <a:tailEnd/>
            </a:ln>
          </p:spPr>
          <p:txBody>
            <a:bodyPr/>
            <a:lstStyle/>
            <a:p>
              <a:endParaRPr lang="en-GB"/>
            </a:p>
          </p:txBody>
        </p:sp>
      </p:grpSp>
      <p:grpSp>
        <p:nvGrpSpPr>
          <p:cNvPr id="377949" name="Group 1117"/>
          <p:cNvGrpSpPr>
            <a:grpSpLocks/>
          </p:cNvGrpSpPr>
          <p:nvPr/>
        </p:nvGrpSpPr>
        <p:grpSpPr bwMode="auto">
          <a:xfrm>
            <a:off x="4565650" y="3167063"/>
            <a:ext cx="3219450" cy="77787"/>
            <a:chOff x="2876" y="1995"/>
            <a:chExt cx="2028" cy="49"/>
          </a:xfrm>
        </p:grpSpPr>
        <p:sp>
          <p:nvSpPr>
            <p:cNvPr id="377749" name="Line 917"/>
            <p:cNvSpPr>
              <a:spLocks noChangeShapeType="1"/>
            </p:cNvSpPr>
            <p:nvPr/>
          </p:nvSpPr>
          <p:spPr bwMode="auto">
            <a:xfrm>
              <a:off x="4856" y="2043"/>
              <a:ext cx="6" cy="1"/>
            </a:xfrm>
            <a:prstGeom prst="line">
              <a:avLst/>
            </a:prstGeom>
            <a:noFill/>
            <a:ln w="28575">
              <a:solidFill>
                <a:srgbClr val="FFFF00"/>
              </a:solidFill>
              <a:round/>
              <a:headEnd/>
              <a:tailEnd/>
            </a:ln>
          </p:spPr>
          <p:txBody>
            <a:bodyPr/>
            <a:lstStyle/>
            <a:p>
              <a:endParaRPr lang="en-GB"/>
            </a:p>
          </p:txBody>
        </p:sp>
        <p:sp>
          <p:nvSpPr>
            <p:cNvPr id="377750" name="Line 918"/>
            <p:cNvSpPr>
              <a:spLocks noChangeShapeType="1"/>
            </p:cNvSpPr>
            <p:nvPr/>
          </p:nvSpPr>
          <p:spPr bwMode="auto">
            <a:xfrm>
              <a:off x="4862" y="2043"/>
              <a:ext cx="12" cy="1"/>
            </a:xfrm>
            <a:prstGeom prst="line">
              <a:avLst/>
            </a:prstGeom>
            <a:noFill/>
            <a:ln w="28575">
              <a:solidFill>
                <a:srgbClr val="FFFF00"/>
              </a:solidFill>
              <a:round/>
              <a:headEnd/>
              <a:tailEnd/>
            </a:ln>
          </p:spPr>
          <p:txBody>
            <a:bodyPr/>
            <a:lstStyle/>
            <a:p>
              <a:endParaRPr lang="en-GB"/>
            </a:p>
          </p:txBody>
        </p:sp>
        <p:sp>
          <p:nvSpPr>
            <p:cNvPr id="377751" name="Line 919"/>
            <p:cNvSpPr>
              <a:spLocks noChangeShapeType="1"/>
            </p:cNvSpPr>
            <p:nvPr/>
          </p:nvSpPr>
          <p:spPr bwMode="auto">
            <a:xfrm>
              <a:off x="4874" y="2043"/>
              <a:ext cx="12" cy="1"/>
            </a:xfrm>
            <a:prstGeom prst="line">
              <a:avLst/>
            </a:prstGeom>
            <a:noFill/>
            <a:ln w="28575">
              <a:solidFill>
                <a:srgbClr val="FFFF00"/>
              </a:solidFill>
              <a:round/>
              <a:headEnd/>
              <a:tailEnd/>
            </a:ln>
          </p:spPr>
          <p:txBody>
            <a:bodyPr/>
            <a:lstStyle/>
            <a:p>
              <a:endParaRPr lang="en-GB"/>
            </a:p>
          </p:txBody>
        </p:sp>
        <p:sp>
          <p:nvSpPr>
            <p:cNvPr id="377752" name="Line 920"/>
            <p:cNvSpPr>
              <a:spLocks noChangeShapeType="1"/>
            </p:cNvSpPr>
            <p:nvPr/>
          </p:nvSpPr>
          <p:spPr bwMode="auto">
            <a:xfrm>
              <a:off x="4886" y="2043"/>
              <a:ext cx="6" cy="1"/>
            </a:xfrm>
            <a:prstGeom prst="line">
              <a:avLst/>
            </a:prstGeom>
            <a:noFill/>
            <a:ln w="28575">
              <a:solidFill>
                <a:srgbClr val="FFFF00"/>
              </a:solidFill>
              <a:round/>
              <a:headEnd/>
              <a:tailEnd/>
            </a:ln>
          </p:spPr>
          <p:txBody>
            <a:bodyPr/>
            <a:lstStyle/>
            <a:p>
              <a:endParaRPr lang="en-GB"/>
            </a:p>
          </p:txBody>
        </p:sp>
        <p:sp>
          <p:nvSpPr>
            <p:cNvPr id="377753" name="Line 921"/>
            <p:cNvSpPr>
              <a:spLocks noChangeShapeType="1"/>
            </p:cNvSpPr>
            <p:nvPr/>
          </p:nvSpPr>
          <p:spPr bwMode="auto">
            <a:xfrm>
              <a:off x="4892" y="2043"/>
              <a:ext cx="12" cy="1"/>
            </a:xfrm>
            <a:prstGeom prst="line">
              <a:avLst/>
            </a:prstGeom>
            <a:noFill/>
            <a:ln w="28575">
              <a:solidFill>
                <a:srgbClr val="FFFF00"/>
              </a:solidFill>
              <a:round/>
              <a:headEnd/>
              <a:tailEnd/>
            </a:ln>
          </p:spPr>
          <p:txBody>
            <a:bodyPr/>
            <a:lstStyle/>
            <a:p>
              <a:endParaRPr lang="en-GB"/>
            </a:p>
          </p:txBody>
        </p:sp>
        <p:sp>
          <p:nvSpPr>
            <p:cNvPr id="377754" name="Line 922"/>
            <p:cNvSpPr>
              <a:spLocks noChangeShapeType="1"/>
            </p:cNvSpPr>
            <p:nvPr/>
          </p:nvSpPr>
          <p:spPr bwMode="auto">
            <a:xfrm>
              <a:off x="2876" y="2025"/>
              <a:ext cx="12" cy="1"/>
            </a:xfrm>
            <a:prstGeom prst="line">
              <a:avLst/>
            </a:prstGeom>
            <a:noFill/>
            <a:ln w="28575">
              <a:solidFill>
                <a:srgbClr val="000080"/>
              </a:solidFill>
              <a:round/>
              <a:headEnd/>
              <a:tailEnd/>
            </a:ln>
          </p:spPr>
          <p:txBody>
            <a:bodyPr/>
            <a:lstStyle/>
            <a:p>
              <a:endParaRPr lang="en-GB"/>
            </a:p>
          </p:txBody>
        </p:sp>
        <p:sp>
          <p:nvSpPr>
            <p:cNvPr id="377755" name="Line 923"/>
            <p:cNvSpPr>
              <a:spLocks noChangeShapeType="1"/>
            </p:cNvSpPr>
            <p:nvPr/>
          </p:nvSpPr>
          <p:spPr bwMode="auto">
            <a:xfrm flipV="1">
              <a:off x="2888" y="2019"/>
              <a:ext cx="6" cy="6"/>
            </a:xfrm>
            <a:prstGeom prst="line">
              <a:avLst/>
            </a:prstGeom>
            <a:noFill/>
            <a:ln w="28575">
              <a:solidFill>
                <a:srgbClr val="000080"/>
              </a:solidFill>
              <a:round/>
              <a:headEnd/>
              <a:tailEnd/>
            </a:ln>
          </p:spPr>
          <p:txBody>
            <a:bodyPr/>
            <a:lstStyle/>
            <a:p>
              <a:endParaRPr lang="en-GB"/>
            </a:p>
          </p:txBody>
        </p:sp>
        <p:sp>
          <p:nvSpPr>
            <p:cNvPr id="377756" name="Line 924"/>
            <p:cNvSpPr>
              <a:spLocks noChangeShapeType="1"/>
            </p:cNvSpPr>
            <p:nvPr/>
          </p:nvSpPr>
          <p:spPr bwMode="auto">
            <a:xfrm>
              <a:off x="2894" y="2019"/>
              <a:ext cx="13" cy="1"/>
            </a:xfrm>
            <a:prstGeom prst="line">
              <a:avLst/>
            </a:prstGeom>
            <a:noFill/>
            <a:ln w="28575">
              <a:solidFill>
                <a:srgbClr val="000080"/>
              </a:solidFill>
              <a:round/>
              <a:headEnd/>
              <a:tailEnd/>
            </a:ln>
          </p:spPr>
          <p:txBody>
            <a:bodyPr/>
            <a:lstStyle/>
            <a:p>
              <a:endParaRPr lang="en-GB"/>
            </a:p>
          </p:txBody>
        </p:sp>
        <p:sp>
          <p:nvSpPr>
            <p:cNvPr id="377757" name="Line 925"/>
            <p:cNvSpPr>
              <a:spLocks noChangeShapeType="1"/>
            </p:cNvSpPr>
            <p:nvPr/>
          </p:nvSpPr>
          <p:spPr bwMode="auto">
            <a:xfrm>
              <a:off x="2907" y="2019"/>
              <a:ext cx="12" cy="1"/>
            </a:xfrm>
            <a:prstGeom prst="line">
              <a:avLst/>
            </a:prstGeom>
            <a:noFill/>
            <a:ln w="28575">
              <a:solidFill>
                <a:srgbClr val="000080"/>
              </a:solidFill>
              <a:round/>
              <a:headEnd/>
              <a:tailEnd/>
            </a:ln>
          </p:spPr>
          <p:txBody>
            <a:bodyPr/>
            <a:lstStyle/>
            <a:p>
              <a:endParaRPr lang="en-GB"/>
            </a:p>
          </p:txBody>
        </p:sp>
        <p:sp>
          <p:nvSpPr>
            <p:cNvPr id="377758" name="Line 926"/>
            <p:cNvSpPr>
              <a:spLocks noChangeShapeType="1"/>
            </p:cNvSpPr>
            <p:nvPr/>
          </p:nvSpPr>
          <p:spPr bwMode="auto">
            <a:xfrm>
              <a:off x="2919" y="2019"/>
              <a:ext cx="6" cy="1"/>
            </a:xfrm>
            <a:prstGeom prst="line">
              <a:avLst/>
            </a:prstGeom>
            <a:noFill/>
            <a:ln w="28575">
              <a:solidFill>
                <a:srgbClr val="000080"/>
              </a:solidFill>
              <a:round/>
              <a:headEnd/>
              <a:tailEnd/>
            </a:ln>
          </p:spPr>
          <p:txBody>
            <a:bodyPr/>
            <a:lstStyle/>
            <a:p>
              <a:endParaRPr lang="en-GB"/>
            </a:p>
          </p:txBody>
        </p:sp>
        <p:sp>
          <p:nvSpPr>
            <p:cNvPr id="377759" name="Line 927"/>
            <p:cNvSpPr>
              <a:spLocks noChangeShapeType="1"/>
            </p:cNvSpPr>
            <p:nvPr/>
          </p:nvSpPr>
          <p:spPr bwMode="auto">
            <a:xfrm>
              <a:off x="2925" y="2019"/>
              <a:ext cx="12" cy="1"/>
            </a:xfrm>
            <a:prstGeom prst="line">
              <a:avLst/>
            </a:prstGeom>
            <a:noFill/>
            <a:ln w="28575">
              <a:solidFill>
                <a:srgbClr val="000080"/>
              </a:solidFill>
              <a:round/>
              <a:headEnd/>
              <a:tailEnd/>
            </a:ln>
          </p:spPr>
          <p:txBody>
            <a:bodyPr/>
            <a:lstStyle/>
            <a:p>
              <a:endParaRPr lang="en-GB"/>
            </a:p>
          </p:txBody>
        </p:sp>
        <p:sp>
          <p:nvSpPr>
            <p:cNvPr id="377760" name="Line 928"/>
            <p:cNvSpPr>
              <a:spLocks noChangeShapeType="1"/>
            </p:cNvSpPr>
            <p:nvPr/>
          </p:nvSpPr>
          <p:spPr bwMode="auto">
            <a:xfrm flipV="1">
              <a:off x="2937" y="2013"/>
              <a:ext cx="12" cy="6"/>
            </a:xfrm>
            <a:prstGeom prst="line">
              <a:avLst/>
            </a:prstGeom>
            <a:noFill/>
            <a:ln w="28575">
              <a:solidFill>
                <a:srgbClr val="000080"/>
              </a:solidFill>
              <a:round/>
              <a:headEnd/>
              <a:tailEnd/>
            </a:ln>
          </p:spPr>
          <p:txBody>
            <a:bodyPr/>
            <a:lstStyle/>
            <a:p>
              <a:endParaRPr lang="en-GB"/>
            </a:p>
          </p:txBody>
        </p:sp>
        <p:sp>
          <p:nvSpPr>
            <p:cNvPr id="377761" name="Line 929"/>
            <p:cNvSpPr>
              <a:spLocks noChangeShapeType="1"/>
            </p:cNvSpPr>
            <p:nvPr/>
          </p:nvSpPr>
          <p:spPr bwMode="auto">
            <a:xfrm>
              <a:off x="2949" y="2013"/>
              <a:ext cx="6" cy="1"/>
            </a:xfrm>
            <a:prstGeom prst="line">
              <a:avLst/>
            </a:prstGeom>
            <a:noFill/>
            <a:ln w="28575">
              <a:solidFill>
                <a:srgbClr val="000080"/>
              </a:solidFill>
              <a:round/>
              <a:headEnd/>
              <a:tailEnd/>
            </a:ln>
          </p:spPr>
          <p:txBody>
            <a:bodyPr/>
            <a:lstStyle/>
            <a:p>
              <a:endParaRPr lang="en-GB"/>
            </a:p>
          </p:txBody>
        </p:sp>
        <p:sp>
          <p:nvSpPr>
            <p:cNvPr id="377762" name="Line 930"/>
            <p:cNvSpPr>
              <a:spLocks noChangeShapeType="1"/>
            </p:cNvSpPr>
            <p:nvPr/>
          </p:nvSpPr>
          <p:spPr bwMode="auto">
            <a:xfrm>
              <a:off x="2955" y="2013"/>
              <a:ext cx="12" cy="1"/>
            </a:xfrm>
            <a:prstGeom prst="line">
              <a:avLst/>
            </a:prstGeom>
            <a:noFill/>
            <a:ln w="28575">
              <a:solidFill>
                <a:srgbClr val="000080"/>
              </a:solidFill>
              <a:round/>
              <a:headEnd/>
              <a:tailEnd/>
            </a:ln>
          </p:spPr>
          <p:txBody>
            <a:bodyPr/>
            <a:lstStyle/>
            <a:p>
              <a:endParaRPr lang="en-GB"/>
            </a:p>
          </p:txBody>
        </p:sp>
        <p:sp>
          <p:nvSpPr>
            <p:cNvPr id="377763" name="Line 931"/>
            <p:cNvSpPr>
              <a:spLocks noChangeShapeType="1"/>
            </p:cNvSpPr>
            <p:nvPr/>
          </p:nvSpPr>
          <p:spPr bwMode="auto">
            <a:xfrm>
              <a:off x="2967" y="2013"/>
              <a:ext cx="12" cy="1"/>
            </a:xfrm>
            <a:prstGeom prst="line">
              <a:avLst/>
            </a:prstGeom>
            <a:noFill/>
            <a:ln w="28575">
              <a:solidFill>
                <a:srgbClr val="000080"/>
              </a:solidFill>
              <a:round/>
              <a:headEnd/>
              <a:tailEnd/>
            </a:ln>
          </p:spPr>
          <p:txBody>
            <a:bodyPr/>
            <a:lstStyle/>
            <a:p>
              <a:endParaRPr lang="en-GB"/>
            </a:p>
          </p:txBody>
        </p:sp>
        <p:sp>
          <p:nvSpPr>
            <p:cNvPr id="377764" name="Line 932"/>
            <p:cNvSpPr>
              <a:spLocks noChangeShapeType="1"/>
            </p:cNvSpPr>
            <p:nvPr/>
          </p:nvSpPr>
          <p:spPr bwMode="auto">
            <a:xfrm>
              <a:off x="2979" y="2013"/>
              <a:ext cx="6" cy="1"/>
            </a:xfrm>
            <a:prstGeom prst="line">
              <a:avLst/>
            </a:prstGeom>
            <a:noFill/>
            <a:ln w="28575">
              <a:solidFill>
                <a:srgbClr val="000080"/>
              </a:solidFill>
              <a:round/>
              <a:headEnd/>
              <a:tailEnd/>
            </a:ln>
          </p:spPr>
          <p:txBody>
            <a:bodyPr/>
            <a:lstStyle/>
            <a:p>
              <a:endParaRPr lang="en-GB"/>
            </a:p>
          </p:txBody>
        </p:sp>
        <p:sp>
          <p:nvSpPr>
            <p:cNvPr id="377765" name="Line 933"/>
            <p:cNvSpPr>
              <a:spLocks noChangeShapeType="1"/>
            </p:cNvSpPr>
            <p:nvPr/>
          </p:nvSpPr>
          <p:spPr bwMode="auto">
            <a:xfrm>
              <a:off x="2985" y="2013"/>
              <a:ext cx="13" cy="1"/>
            </a:xfrm>
            <a:prstGeom prst="line">
              <a:avLst/>
            </a:prstGeom>
            <a:noFill/>
            <a:ln w="28575">
              <a:solidFill>
                <a:srgbClr val="000080"/>
              </a:solidFill>
              <a:round/>
              <a:headEnd/>
              <a:tailEnd/>
            </a:ln>
          </p:spPr>
          <p:txBody>
            <a:bodyPr/>
            <a:lstStyle/>
            <a:p>
              <a:endParaRPr lang="en-GB"/>
            </a:p>
          </p:txBody>
        </p:sp>
        <p:sp>
          <p:nvSpPr>
            <p:cNvPr id="377766" name="Line 934"/>
            <p:cNvSpPr>
              <a:spLocks noChangeShapeType="1"/>
            </p:cNvSpPr>
            <p:nvPr/>
          </p:nvSpPr>
          <p:spPr bwMode="auto">
            <a:xfrm flipV="1">
              <a:off x="2998" y="2007"/>
              <a:ext cx="12" cy="6"/>
            </a:xfrm>
            <a:prstGeom prst="line">
              <a:avLst/>
            </a:prstGeom>
            <a:noFill/>
            <a:ln w="28575">
              <a:solidFill>
                <a:srgbClr val="000080"/>
              </a:solidFill>
              <a:round/>
              <a:headEnd/>
              <a:tailEnd/>
            </a:ln>
          </p:spPr>
          <p:txBody>
            <a:bodyPr/>
            <a:lstStyle/>
            <a:p>
              <a:endParaRPr lang="en-GB"/>
            </a:p>
          </p:txBody>
        </p:sp>
        <p:sp>
          <p:nvSpPr>
            <p:cNvPr id="377767" name="Line 935"/>
            <p:cNvSpPr>
              <a:spLocks noChangeShapeType="1"/>
            </p:cNvSpPr>
            <p:nvPr/>
          </p:nvSpPr>
          <p:spPr bwMode="auto">
            <a:xfrm>
              <a:off x="3010" y="2007"/>
              <a:ext cx="6" cy="1"/>
            </a:xfrm>
            <a:prstGeom prst="line">
              <a:avLst/>
            </a:prstGeom>
            <a:noFill/>
            <a:ln w="28575">
              <a:solidFill>
                <a:srgbClr val="000080"/>
              </a:solidFill>
              <a:round/>
              <a:headEnd/>
              <a:tailEnd/>
            </a:ln>
          </p:spPr>
          <p:txBody>
            <a:bodyPr/>
            <a:lstStyle/>
            <a:p>
              <a:endParaRPr lang="en-GB"/>
            </a:p>
          </p:txBody>
        </p:sp>
        <p:sp>
          <p:nvSpPr>
            <p:cNvPr id="377768" name="Line 936"/>
            <p:cNvSpPr>
              <a:spLocks noChangeShapeType="1"/>
            </p:cNvSpPr>
            <p:nvPr/>
          </p:nvSpPr>
          <p:spPr bwMode="auto">
            <a:xfrm>
              <a:off x="3016" y="2007"/>
              <a:ext cx="12" cy="1"/>
            </a:xfrm>
            <a:prstGeom prst="line">
              <a:avLst/>
            </a:prstGeom>
            <a:noFill/>
            <a:ln w="28575">
              <a:solidFill>
                <a:srgbClr val="000080"/>
              </a:solidFill>
              <a:round/>
              <a:headEnd/>
              <a:tailEnd/>
            </a:ln>
          </p:spPr>
          <p:txBody>
            <a:bodyPr/>
            <a:lstStyle/>
            <a:p>
              <a:endParaRPr lang="en-GB"/>
            </a:p>
          </p:txBody>
        </p:sp>
        <p:sp>
          <p:nvSpPr>
            <p:cNvPr id="377769" name="Line 937"/>
            <p:cNvSpPr>
              <a:spLocks noChangeShapeType="1"/>
            </p:cNvSpPr>
            <p:nvPr/>
          </p:nvSpPr>
          <p:spPr bwMode="auto">
            <a:xfrm>
              <a:off x="3028" y="2007"/>
              <a:ext cx="12" cy="1"/>
            </a:xfrm>
            <a:prstGeom prst="line">
              <a:avLst/>
            </a:prstGeom>
            <a:noFill/>
            <a:ln w="28575">
              <a:solidFill>
                <a:srgbClr val="000080"/>
              </a:solidFill>
              <a:round/>
              <a:headEnd/>
              <a:tailEnd/>
            </a:ln>
          </p:spPr>
          <p:txBody>
            <a:bodyPr/>
            <a:lstStyle/>
            <a:p>
              <a:endParaRPr lang="en-GB"/>
            </a:p>
          </p:txBody>
        </p:sp>
        <p:sp>
          <p:nvSpPr>
            <p:cNvPr id="377770" name="Line 938"/>
            <p:cNvSpPr>
              <a:spLocks noChangeShapeType="1"/>
            </p:cNvSpPr>
            <p:nvPr/>
          </p:nvSpPr>
          <p:spPr bwMode="auto">
            <a:xfrm>
              <a:off x="3040" y="2007"/>
              <a:ext cx="6" cy="1"/>
            </a:xfrm>
            <a:prstGeom prst="line">
              <a:avLst/>
            </a:prstGeom>
            <a:noFill/>
            <a:ln w="28575">
              <a:solidFill>
                <a:srgbClr val="000080"/>
              </a:solidFill>
              <a:round/>
              <a:headEnd/>
              <a:tailEnd/>
            </a:ln>
          </p:spPr>
          <p:txBody>
            <a:bodyPr/>
            <a:lstStyle/>
            <a:p>
              <a:endParaRPr lang="en-GB"/>
            </a:p>
          </p:txBody>
        </p:sp>
        <p:sp>
          <p:nvSpPr>
            <p:cNvPr id="377771" name="Line 939"/>
            <p:cNvSpPr>
              <a:spLocks noChangeShapeType="1"/>
            </p:cNvSpPr>
            <p:nvPr/>
          </p:nvSpPr>
          <p:spPr bwMode="auto">
            <a:xfrm>
              <a:off x="3046" y="2007"/>
              <a:ext cx="12" cy="1"/>
            </a:xfrm>
            <a:prstGeom prst="line">
              <a:avLst/>
            </a:prstGeom>
            <a:noFill/>
            <a:ln w="28575">
              <a:solidFill>
                <a:srgbClr val="000080"/>
              </a:solidFill>
              <a:round/>
              <a:headEnd/>
              <a:tailEnd/>
            </a:ln>
          </p:spPr>
          <p:txBody>
            <a:bodyPr/>
            <a:lstStyle/>
            <a:p>
              <a:endParaRPr lang="en-GB"/>
            </a:p>
          </p:txBody>
        </p:sp>
        <p:sp>
          <p:nvSpPr>
            <p:cNvPr id="377772" name="Line 940"/>
            <p:cNvSpPr>
              <a:spLocks noChangeShapeType="1"/>
            </p:cNvSpPr>
            <p:nvPr/>
          </p:nvSpPr>
          <p:spPr bwMode="auto">
            <a:xfrm>
              <a:off x="3058" y="2007"/>
              <a:ext cx="12" cy="1"/>
            </a:xfrm>
            <a:prstGeom prst="line">
              <a:avLst/>
            </a:prstGeom>
            <a:noFill/>
            <a:ln w="28575">
              <a:solidFill>
                <a:srgbClr val="000080"/>
              </a:solidFill>
              <a:round/>
              <a:headEnd/>
              <a:tailEnd/>
            </a:ln>
          </p:spPr>
          <p:txBody>
            <a:bodyPr/>
            <a:lstStyle/>
            <a:p>
              <a:endParaRPr lang="en-GB"/>
            </a:p>
          </p:txBody>
        </p:sp>
        <p:sp>
          <p:nvSpPr>
            <p:cNvPr id="377773" name="Line 941"/>
            <p:cNvSpPr>
              <a:spLocks noChangeShapeType="1"/>
            </p:cNvSpPr>
            <p:nvPr/>
          </p:nvSpPr>
          <p:spPr bwMode="auto">
            <a:xfrm>
              <a:off x="3070" y="2007"/>
              <a:ext cx="7" cy="1"/>
            </a:xfrm>
            <a:prstGeom prst="line">
              <a:avLst/>
            </a:prstGeom>
            <a:noFill/>
            <a:ln w="28575">
              <a:solidFill>
                <a:srgbClr val="000080"/>
              </a:solidFill>
              <a:round/>
              <a:headEnd/>
              <a:tailEnd/>
            </a:ln>
          </p:spPr>
          <p:txBody>
            <a:bodyPr/>
            <a:lstStyle/>
            <a:p>
              <a:endParaRPr lang="en-GB"/>
            </a:p>
          </p:txBody>
        </p:sp>
        <p:sp>
          <p:nvSpPr>
            <p:cNvPr id="377774" name="Line 942"/>
            <p:cNvSpPr>
              <a:spLocks noChangeShapeType="1"/>
            </p:cNvSpPr>
            <p:nvPr/>
          </p:nvSpPr>
          <p:spPr bwMode="auto">
            <a:xfrm>
              <a:off x="3077" y="2007"/>
              <a:ext cx="12" cy="1"/>
            </a:xfrm>
            <a:prstGeom prst="line">
              <a:avLst/>
            </a:prstGeom>
            <a:noFill/>
            <a:ln w="28575">
              <a:solidFill>
                <a:srgbClr val="000080"/>
              </a:solidFill>
              <a:round/>
              <a:headEnd/>
              <a:tailEnd/>
            </a:ln>
          </p:spPr>
          <p:txBody>
            <a:bodyPr/>
            <a:lstStyle/>
            <a:p>
              <a:endParaRPr lang="en-GB"/>
            </a:p>
          </p:txBody>
        </p:sp>
        <p:sp>
          <p:nvSpPr>
            <p:cNvPr id="377775" name="Line 943"/>
            <p:cNvSpPr>
              <a:spLocks noChangeShapeType="1"/>
            </p:cNvSpPr>
            <p:nvPr/>
          </p:nvSpPr>
          <p:spPr bwMode="auto">
            <a:xfrm flipV="1">
              <a:off x="3089" y="2001"/>
              <a:ext cx="12" cy="6"/>
            </a:xfrm>
            <a:prstGeom prst="line">
              <a:avLst/>
            </a:prstGeom>
            <a:noFill/>
            <a:ln w="28575">
              <a:solidFill>
                <a:srgbClr val="000080"/>
              </a:solidFill>
              <a:round/>
              <a:headEnd/>
              <a:tailEnd/>
            </a:ln>
          </p:spPr>
          <p:txBody>
            <a:bodyPr/>
            <a:lstStyle/>
            <a:p>
              <a:endParaRPr lang="en-GB"/>
            </a:p>
          </p:txBody>
        </p:sp>
        <p:sp>
          <p:nvSpPr>
            <p:cNvPr id="377776" name="Line 944"/>
            <p:cNvSpPr>
              <a:spLocks noChangeShapeType="1"/>
            </p:cNvSpPr>
            <p:nvPr/>
          </p:nvSpPr>
          <p:spPr bwMode="auto">
            <a:xfrm>
              <a:off x="3101" y="2001"/>
              <a:ext cx="6" cy="1"/>
            </a:xfrm>
            <a:prstGeom prst="line">
              <a:avLst/>
            </a:prstGeom>
            <a:noFill/>
            <a:ln w="28575">
              <a:solidFill>
                <a:srgbClr val="000080"/>
              </a:solidFill>
              <a:round/>
              <a:headEnd/>
              <a:tailEnd/>
            </a:ln>
          </p:spPr>
          <p:txBody>
            <a:bodyPr/>
            <a:lstStyle/>
            <a:p>
              <a:endParaRPr lang="en-GB"/>
            </a:p>
          </p:txBody>
        </p:sp>
        <p:sp>
          <p:nvSpPr>
            <p:cNvPr id="377777" name="Line 945"/>
            <p:cNvSpPr>
              <a:spLocks noChangeShapeType="1"/>
            </p:cNvSpPr>
            <p:nvPr/>
          </p:nvSpPr>
          <p:spPr bwMode="auto">
            <a:xfrm>
              <a:off x="3107" y="2001"/>
              <a:ext cx="12" cy="1"/>
            </a:xfrm>
            <a:prstGeom prst="line">
              <a:avLst/>
            </a:prstGeom>
            <a:noFill/>
            <a:ln w="28575">
              <a:solidFill>
                <a:srgbClr val="000080"/>
              </a:solidFill>
              <a:round/>
              <a:headEnd/>
              <a:tailEnd/>
            </a:ln>
          </p:spPr>
          <p:txBody>
            <a:bodyPr/>
            <a:lstStyle/>
            <a:p>
              <a:endParaRPr lang="en-GB"/>
            </a:p>
          </p:txBody>
        </p:sp>
        <p:sp>
          <p:nvSpPr>
            <p:cNvPr id="377778" name="Line 946"/>
            <p:cNvSpPr>
              <a:spLocks noChangeShapeType="1"/>
            </p:cNvSpPr>
            <p:nvPr/>
          </p:nvSpPr>
          <p:spPr bwMode="auto">
            <a:xfrm>
              <a:off x="3119" y="2001"/>
              <a:ext cx="12" cy="1"/>
            </a:xfrm>
            <a:prstGeom prst="line">
              <a:avLst/>
            </a:prstGeom>
            <a:noFill/>
            <a:ln w="28575">
              <a:solidFill>
                <a:srgbClr val="000080"/>
              </a:solidFill>
              <a:round/>
              <a:headEnd/>
              <a:tailEnd/>
            </a:ln>
          </p:spPr>
          <p:txBody>
            <a:bodyPr/>
            <a:lstStyle/>
            <a:p>
              <a:endParaRPr lang="en-GB"/>
            </a:p>
          </p:txBody>
        </p:sp>
        <p:sp>
          <p:nvSpPr>
            <p:cNvPr id="377779" name="Line 947"/>
            <p:cNvSpPr>
              <a:spLocks noChangeShapeType="1"/>
            </p:cNvSpPr>
            <p:nvPr/>
          </p:nvSpPr>
          <p:spPr bwMode="auto">
            <a:xfrm>
              <a:off x="3131" y="2001"/>
              <a:ext cx="6" cy="1"/>
            </a:xfrm>
            <a:prstGeom prst="line">
              <a:avLst/>
            </a:prstGeom>
            <a:noFill/>
            <a:ln w="28575">
              <a:solidFill>
                <a:srgbClr val="000080"/>
              </a:solidFill>
              <a:round/>
              <a:headEnd/>
              <a:tailEnd/>
            </a:ln>
          </p:spPr>
          <p:txBody>
            <a:bodyPr/>
            <a:lstStyle/>
            <a:p>
              <a:endParaRPr lang="en-GB"/>
            </a:p>
          </p:txBody>
        </p:sp>
        <p:sp>
          <p:nvSpPr>
            <p:cNvPr id="377780" name="Line 948"/>
            <p:cNvSpPr>
              <a:spLocks noChangeShapeType="1"/>
            </p:cNvSpPr>
            <p:nvPr/>
          </p:nvSpPr>
          <p:spPr bwMode="auto">
            <a:xfrm>
              <a:off x="3137" y="2001"/>
              <a:ext cx="12" cy="1"/>
            </a:xfrm>
            <a:prstGeom prst="line">
              <a:avLst/>
            </a:prstGeom>
            <a:noFill/>
            <a:ln w="28575">
              <a:solidFill>
                <a:srgbClr val="000080"/>
              </a:solidFill>
              <a:round/>
              <a:headEnd/>
              <a:tailEnd/>
            </a:ln>
          </p:spPr>
          <p:txBody>
            <a:bodyPr/>
            <a:lstStyle/>
            <a:p>
              <a:endParaRPr lang="en-GB"/>
            </a:p>
          </p:txBody>
        </p:sp>
        <p:sp>
          <p:nvSpPr>
            <p:cNvPr id="377781" name="Line 949"/>
            <p:cNvSpPr>
              <a:spLocks noChangeShapeType="1"/>
            </p:cNvSpPr>
            <p:nvPr/>
          </p:nvSpPr>
          <p:spPr bwMode="auto">
            <a:xfrm>
              <a:off x="3149" y="2001"/>
              <a:ext cx="13" cy="1"/>
            </a:xfrm>
            <a:prstGeom prst="line">
              <a:avLst/>
            </a:prstGeom>
            <a:noFill/>
            <a:ln w="28575">
              <a:solidFill>
                <a:srgbClr val="000080"/>
              </a:solidFill>
              <a:round/>
              <a:headEnd/>
              <a:tailEnd/>
            </a:ln>
          </p:spPr>
          <p:txBody>
            <a:bodyPr/>
            <a:lstStyle/>
            <a:p>
              <a:endParaRPr lang="en-GB"/>
            </a:p>
          </p:txBody>
        </p:sp>
        <p:sp>
          <p:nvSpPr>
            <p:cNvPr id="377782" name="Line 950"/>
            <p:cNvSpPr>
              <a:spLocks noChangeShapeType="1"/>
            </p:cNvSpPr>
            <p:nvPr/>
          </p:nvSpPr>
          <p:spPr bwMode="auto">
            <a:xfrm>
              <a:off x="3162" y="2001"/>
              <a:ext cx="6" cy="1"/>
            </a:xfrm>
            <a:prstGeom prst="line">
              <a:avLst/>
            </a:prstGeom>
            <a:noFill/>
            <a:ln w="28575">
              <a:solidFill>
                <a:srgbClr val="000080"/>
              </a:solidFill>
              <a:round/>
              <a:headEnd/>
              <a:tailEnd/>
            </a:ln>
          </p:spPr>
          <p:txBody>
            <a:bodyPr/>
            <a:lstStyle/>
            <a:p>
              <a:endParaRPr lang="en-GB"/>
            </a:p>
          </p:txBody>
        </p:sp>
        <p:sp>
          <p:nvSpPr>
            <p:cNvPr id="377783" name="Line 951"/>
            <p:cNvSpPr>
              <a:spLocks noChangeShapeType="1"/>
            </p:cNvSpPr>
            <p:nvPr/>
          </p:nvSpPr>
          <p:spPr bwMode="auto">
            <a:xfrm>
              <a:off x="3168" y="2001"/>
              <a:ext cx="12" cy="1"/>
            </a:xfrm>
            <a:prstGeom prst="line">
              <a:avLst/>
            </a:prstGeom>
            <a:noFill/>
            <a:ln w="28575">
              <a:solidFill>
                <a:srgbClr val="000080"/>
              </a:solidFill>
              <a:round/>
              <a:headEnd/>
              <a:tailEnd/>
            </a:ln>
          </p:spPr>
          <p:txBody>
            <a:bodyPr/>
            <a:lstStyle/>
            <a:p>
              <a:endParaRPr lang="en-GB"/>
            </a:p>
          </p:txBody>
        </p:sp>
        <p:sp>
          <p:nvSpPr>
            <p:cNvPr id="377784" name="Line 952"/>
            <p:cNvSpPr>
              <a:spLocks noChangeShapeType="1"/>
            </p:cNvSpPr>
            <p:nvPr/>
          </p:nvSpPr>
          <p:spPr bwMode="auto">
            <a:xfrm>
              <a:off x="3180" y="2001"/>
              <a:ext cx="12" cy="1"/>
            </a:xfrm>
            <a:prstGeom prst="line">
              <a:avLst/>
            </a:prstGeom>
            <a:noFill/>
            <a:ln w="28575">
              <a:solidFill>
                <a:srgbClr val="000080"/>
              </a:solidFill>
              <a:round/>
              <a:headEnd/>
              <a:tailEnd/>
            </a:ln>
          </p:spPr>
          <p:txBody>
            <a:bodyPr/>
            <a:lstStyle/>
            <a:p>
              <a:endParaRPr lang="en-GB"/>
            </a:p>
          </p:txBody>
        </p:sp>
        <p:sp>
          <p:nvSpPr>
            <p:cNvPr id="377785" name="Line 953"/>
            <p:cNvSpPr>
              <a:spLocks noChangeShapeType="1"/>
            </p:cNvSpPr>
            <p:nvPr/>
          </p:nvSpPr>
          <p:spPr bwMode="auto">
            <a:xfrm flipV="1">
              <a:off x="3192" y="1995"/>
              <a:ext cx="6" cy="6"/>
            </a:xfrm>
            <a:prstGeom prst="line">
              <a:avLst/>
            </a:prstGeom>
            <a:noFill/>
            <a:ln w="28575">
              <a:solidFill>
                <a:srgbClr val="000080"/>
              </a:solidFill>
              <a:round/>
              <a:headEnd/>
              <a:tailEnd/>
            </a:ln>
          </p:spPr>
          <p:txBody>
            <a:bodyPr/>
            <a:lstStyle/>
            <a:p>
              <a:endParaRPr lang="en-GB"/>
            </a:p>
          </p:txBody>
        </p:sp>
        <p:sp>
          <p:nvSpPr>
            <p:cNvPr id="377786" name="Line 954"/>
            <p:cNvSpPr>
              <a:spLocks noChangeShapeType="1"/>
            </p:cNvSpPr>
            <p:nvPr/>
          </p:nvSpPr>
          <p:spPr bwMode="auto">
            <a:xfrm>
              <a:off x="3198" y="1995"/>
              <a:ext cx="12" cy="1"/>
            </a:xfrm>
            <a:prstGeom prst="line">
              <a:avLst/>
            </a:prstGeom>
            <a:noFill/>
            <a:ln w="28575">
              <a:solidFill>
                <a:srgbClr val="000080"/>
              </a:solidFill>
              <a:round/>
              <a:headEnd/>
              <a:tailEnd/>
            </a:ln>
          </p:spPr>
          <p:txBody>
            <a:bodyPr/>
            <a:lstStyle/>
            <a:p>
              <a:endParaRPr lang="en-GB"/>
            </a:p>
          </p:txBody>
        </p:sp>
        <p:sp>
          <p:nvSpPr>
            <p:cNvPr id="377787" name="Line 955"/>
            <p:cNvSpPr>
              <a:spLocks noChangeShapeType="1"/>
            </p:cNvSpPr>
            <p:nvPr/>
          </p:nvSpPr>
          <p:spPr bwMode="auto">
            <a:xfrm>
              <a:off x="3210" y="1995"/>
              <a:ext cx="12" cy="1"/>
            </a:xfrm>
            <a:prstGeom prst="line">
              <a:avLst/>
            </a:prstGeom>
            <a:noFill/>
            <a:ln w="28575">
              <a:solidFill>
                <a:srgbClr val="000080"/>
              </a:solidFill>
              <a:round/>
              <a:headEnd/>
              <a:tailEnd/>
            </a:ln>
          </p:spPr>
          <p:txBody>
            <a:bodyPr/>
            <a:lstStyle/>
            <a:p>
              <a:endParaRPr lang="en-GB"/>
            </a:p>
          </p:txBody>
        </p:sp>
        <p:sp>
          <p:nvSpPr>
            <p:cNvPr id="377788" name="Line 956"/>
            <p:cNvSpPr>
              <a:spLocks noChangeShapeType="1"/>
            </p:cNvSpPr>
            <p:nvPr/>
          </p:nvSpPr>
          <p:spPr bwMode="auto">
            <a:xfrm>
              <a:off x="3222" y="1995"/>
              <a:ext cx="6" cy="1"/>
            </a:xfrm>
            <a:prstGeom prst="line">
              <a:avLst/>
            </a:prstGeom>
            <a:noFill/>
            <a:ln w="28575">
              <a:solidFill>
                <a:srgbClr val="000080"/>
              </a:solidFill>
              <a:round/>
              <a:headEnd/>
              <a:tailEnd/>
            </a:ln>
          </p:spPr>
          <p:txBody>
            <a:bodyPr/>
            <a:lstStyle/>
            <a:p>
              <a:endParaRPr lang="en-GB"/>
            </a:p>
          </p:txBody>
        </p:sp>
        <p:sp>
          <p:nvSpPr>
            <p:cNvPr id="377789" name="Line 957"/>
            <p:cNvSpPr>
              <a:spLocks noChangeShapeType="1"/>
            </p:cNvSpPr>
            <p:nvPr/>
          </p:nvSpPr>
          <p:spPr bwMode="auto">
            <a:xfrm>
              <a:off x="3228" y="1995"/>
              <a:ext cx="12" cy="1"/>
            </a:xfrm>
            <a:prstGeom prst="line">
              <a:avLst/>
            </a:prstGeom>
            <a:noFill/>
            <a:ln w="28575">
              <a:solidFill>
                <a:srgbClr val="000080"/>
              </a:solidFill>
              <a:round/>
              <a:headEnd/>
              <a:tailEnd/>
            </a:ln>
          </p:spPr>
          <p:txBody>
            <a:bodyPr/>
            <a:lstStyle/>
            <a:p>
              <a:endParaRPr lang="en-GB"/>
            </a:p>
          </p:txBody>
        </p:sp>
        <p:sp>
          <p:nvSpPr>
            <p:cNvPr id="377790" name="Line 958"/>
            <p:cNvSpPr>
              <a:spLocks noChangeShapeType="1"/>
            </p:cNvSpPr>
            <p:nvPr/>
          </p:nvSpPr>
          <p:spPr bwMode="auto">
            <a:xfrm>
              <a:off x="3240" y="1995"/>
              <a:ext cx="13" cy="1"/>
            </a:xfrm>
            <a:prstGeom prst="line">
              <a:avLst/>
            </a:prstGeom>
            <a:noFill/>
            <a:ln w="28575">
              <a:solidFill>
                <a:srgbClr val="000080"/>
              </a:solidFill>
              <a:round/>
              <a:headEnd/>
              <a:tailEnd/>
            </a:ln>
          </p:spPr>
          <p:txBody>
            <a:bodyPr/>
            <a:lstStyle/>
            <a:p>
              <a:endParaRPr lang="en-GB"/>
            </a:p>
          </p:txBody>
        </p:sp>
        <p:sp>
          <p:nvSpPr>
            <p:cNvPr id="377791" name="Line 959"/>
            <p:cNvSpPr>
              <a:spLocks noChangeShapeType="1"/>
            </p:cNvSpPr>
            <p:nvPr/>
          </p:nvSpPr>
          <p:spPr bwMode="auto">
            <a:xfrm>
              <a:off x="3253" y="1995"/>
              <a:ext cx="6" cy="1"/>
            </a:xfrm>
            <a:prstGeom prst="line">
              <a:avLst/>
            </a:prstGeom>
            <a:noFill/>
            <a:ln w="28575">
              <a:solidFill>
                <a:srgbClr val="000080"/>
              </a:solidFill>
              <a:round/>
              <a:headEnd/>
              <a:tailEnd/>
            </a:ln>
          </p:spPr>
          <p:txBody>
            <a:bodyPr/>
            <a:lstStyle/>
            <a:p>
              <a:endParaRPr lang="en-GB"/>
            </a:p>
          </p:txBody>
        </p:sp>
        <p:sp>
          <p:nvSpPr>
            <p:cNvPr id="377792" name="Line 960"/>
            <p:cNvSpPr>
              <a:spLocks noChangeShapeType="1"/>
            </p:cNvSpPr>
            <p:nvPr/>
          </p:nvSpPr>
          <p:spPr bwMode="auto">
            <a:xfrm>
              <a:off x="3259" y="1995"/>
              <a:ext cx="12" cy="1"/>
            </a:xfrm>
            <a:prstGeom prst="line">
              <a:avLst/>
            </a:prstGeom>
            <a:noFill/>
            <a:ln w="28575">
              <a:solidFill>
                <a:srgbClr val="000080"/>
              </a:solidFill>
              <a:round/>
              <a:headEnd/>
              <a:tailEnd/>
            </a:ln>
          </p:spPr>
          <p:txBody>
            <a:bodyPr/>
            <a:lstStyle/>
            <a:p>
              <a:endParaRPr lang="en-GB"/>
            </a:p>
          </p:txBody>
        </p:sp>
        <p:sp>
          <p:nvSpPr>
            <p:cNvPr id="377793" name="Line 961"/>
            <p:cNvSpPr>
              <a:spLocks noChangeShapeType="1"/>
            </p:cNvSpPr>
            <p:nvPr/>
          </p:nvSpPr>
          <p:spPr bwMode="auto">
            <a:xfrm>
              <a:off x="3271" y="1995"/>
              <a:ext cx="12" cy="1"/>
            </a:xfrm>
            <a:prstGeom prst="line">
              <a:avLst/>
            </a:prstGeom>
            <a:noFill/>
            <a:ln w="28575">
              <a:solidFill>
                <a:srgbClr val="000080"/>
              </a:solidFill>
              <a:round/>
              <a:headEnd/>
              <a:tailEnd/>
            </a:ln>
          </p:spPr>
          <p:txBody>
            <a:bodyPr/>
            <a:lstStyle/>
            <a:p>
              <a:endParaRPr lang="en-GB"/>
            </a:p>
          </p:txBody>
        </p:sp>
        <p:sp>
          <p:nvSpPr>
            <p:cNvPr id="377794" name="Line 962"/>
            <p:cNvSpPr>
              <a:spLocks noChangeShapeType="1"/>
            </p:cNvSpPr>
            <p:nvPr/>
          </p:nvSpPr>
          <p:spPr bwMode="auto">
            <a:xfrm>
              <a:off x="3283" y="1995"/>
              <a:ext cx="6" cy="1"/>
            </a:xfrm>
            <a:prstGeom prst="line">
              <a:avLst/>
            </a:prstGeom>
            <a:noFill/>
            <a:ln w="28575">
              <a:solidFill>
                <a:srgbClr val="000080"/>
              </a:solidFill>
              <a:round/>
              <a:headEnd/>
              <a:tailEnd/>
            </a:ln>
          </p:spPr>
          <p:txBody>
            <a:bodyPr/>
            <a:lstStyle/>
            <a:p>
              <a:endParaRPr lang="en-GB"/>
            </a:p>
          </p:txBody>
        </p:sp>
        <p:sp>
          <p:nvSpPr>
            <p:cNvPr id="377795" name="Line 963"/>
            <p:cNvSpPr>
              <a:spLocks noChangeShapeType="1"/>
            </p:cNvSpPr>
            <p:nvPr/>
          </p:nvSpPr>
          <p:spPr bwMode="auto">
            <a:xfrm>
              <a:off x="3289" y="1995"/>
              <a:ext cx="12" cy="1"/>
            </a:xfrm>
            <a:prstGeom prst="line">
              <a:avLst/>
            </a:prstGeom>
            <a:noFill/>
            <a:ln w="28575">
              <a:solidFill>
                <a:srgbClr val="000080"/>
              </a:solidFill>
              <a:round/>
              <a:headEnd/>
              <a:tailEnd/>
            </a:ln>
          </p:spPr>
          <p:txBody>
            <a:bodyPr/>
            <a:lstStyle/>
            <a:p>
              <a:endParaRPr lang="en-GB"/>
            </a:p>
          </p:txBody>
        </p:sp>
        <p:sp>
          <p:nvSpPr>
            <p:cNvPr id="377796" name="Line 964"/>
            <p:cNvSpPr>
              <a:spLocks noChangeShapeType="1"/>
            </p:cNvSpPr>
            <p:nvPr/>
          </p:nvSpPr>
          <p:spPr bwMode="auto">
            <a:xfrm>
              <a:off x="3301" y="1995"/>
              <a:ext cx="12" cy="1"/>
            </a:xfrm>
            <a:prstGeom prst="line">
              <a:avLst/>
            </a:prstGeom>
            <a:noFill/>
            <a:ln w="28575">
              <a:solidFill>
                <a:srgbClr val="000080"/>
              </a:solidFill>
              <a:round/>
              <a:headEnd/>
              <a:tailEnd/>
            </a:ln>
          </p:spPr>
          <p:txBody>
            <a:bodyPr/>
            <a:lstStyle/>
            <a:p>
              <a:endParaRPr lang="en-GB"/>
            </a:p>
          </p:txBody>
        </p:sp>
        <p:sp>
          <p:nvSpPr>
            <p:cNvPr id="377797" name="Line 965"/>
            <p:cNvSpPr>
              <a:spLocks noChangeShapeType="1"/>
            </p:cNvSpPr>
            <p:nvPr/>
          </p:nvSpPr>
          <p:spPr bwMode="auto">
            <a:xfrm>
              <a:off x="3313" y="1995"/>
              <a:ext cx="6" cy="1"/>
            </a:xfrm>
            <a:prstGeom prst="line">
              <a:avLst/>
            </a:prstGeom>
            <a:noFill/>
            <a:ln w="28575">
              <a:solidFill>
                <a:srgbClr val="000080"/>
              </a:solidFill>
              <a:round/>
              <a:headEnd/>
              <a:tailEnd/>
            </a:ln>
          </p:spPr>
          <p:txBody>
            <a:bodyPr/>
            <a:lstStyle/>
            <a:p>
              <a:endParaRPr lang="en-GB"/>
            </a:p>
          </p:txBody>
        </p:sp>
        <p:sp>
          <p:nvSpPr>
            <p:cNvPr id="377798" name="Line 966"/>
            <p:cNvSpPr>
              <a:spLocks noChangeShapeType="1"/>
            </p:cNvSpPr>
            <p:nvPr/>
          </p:nvSpPr>
          <p:spPr bwMode="auto">
            <a:xfrm>
              <a:off x="3319" y="1995"/>
              <a:ext cx="13" cy="1"/>
            </a:xfrm>
            <a:prstGeom prst="line">
              <a:avLst/>
            </a:prstGeom>
            <a:noFill/>
            <a:ln w="28575">
              <a:solidFill>
                <a:srgbClr val="000080"/>
              </a:solidFill>
              <a:round/>
              <a:headEnd/>
              <a:tailEnd/>
            </a:ln>
          </p:spPr>
          <p:txBody>
            <a:bodyPr/>
            <a:lstStyle/>
            <a:p>
              <a:endParaRPr lang="en-GB"/>
            </a:p>
          </p:txBody>
        </p:sp>
        <p:sp>
          <p:nvSpPr>
            <p:cNvPr id="377799" name="Line 967"/>
            <p:cNvSpPr>
              <a:spLocks noChangeShapeType="1"/>
            </p:cNvSpPr>
            <p:nvPr/>
          </p:nvSpPr>
          <p:spPr bwMode="auto">
            <a:xfrm>
              <a:off x="3332" y="1995"/>
              <a:ext cx="12" cy="1"/>
            </a:xfrm>
            <a:prstGeom prst="line">
              <a:avLst/>
            </a:prstGeom>
            <a:noFill/>
            <a:ln w="28575">
              <a:solidFill>
                <a:srgbClr val="000080"/>
              </a:solidFill>
              <a:round/>
              <a:headEnd/>
              <a:tailEnd/>
            </a:ln>
          </p:spPr>
          <p:txBody>
            <a:bodyPr/>
            <a:lstStyle/>
            <a:p>
              <a:endParaRPr lang="en-GB"/>
            </a:p>
          </p:txBody>
        </p:sp>
        <p:sp>
          <p:nvSpPr>
            <p:cNvPr id="377800" name="Line 968"/>
            <p:cNvSpPr>
              <a:spLocks noChangeShapeType="1"/>
            </p:cNvSpPr>
            <p:nvPr/>
          </p:nvSpPr>
          <p:spPr bwMode="auto">
            <a:xfrm>
              <a:off x="3344" y="1995"/>
              <a:ext cx="6" cy="1"/>
            </a:xfrm>
            <a:prstGeom prst="line">
              <a:avLst/>
            </a:prstGeom>
            <a:noFill/>
            <a:ln w="28575">
              <a:solidFill>
                <a:srgbClr val="000080"/>
              </a:solidFill>
              <a:round/>
              <a:headEnd/>
              <a:tailEnd/>
            </a:ln>
          </p:spPr>
          <p:txBody>
            <a:bodyPr/>
            <a:lstStyle/>
            <a:p>
              <a:endParaRPr lang="en-GB"/>
            </a:p>
          </p:txBody>
        </p:sp>
        <p:sp>
          <p:nvSpPr>
            <p:cNvPr id="377801" name="Line 969"/>
            <p:cNvSpPr>
              <a:spLocks noChangeShapeType="1"/>
            </p:cNvSpPr>
            <p:nvPr/>
          </p:nvSpPr>
          <p:spPr bwMode="auto">
            <a:xfrm>
              <a:off x="3350" y="1995"/>
              <a:ext cx="12" cy="6"/>
            </a:xfrm>
            <a:prstGeom prst="line">
              <a:avLst/>
            </a:prstGeom>
            <a:noFill/>
            <a:ln w="28575">
              <a:solidFill>
                <a:srgbClr val="000080"/>
              </a:solidFill>
              <a:round/>
              <a:headEnd/>
              <a:tailEnd/>
            </a:ln>
          </p:spPr>
          <p:txBody>
            <a:bodyPr/>
            <a:lstStyle/>
            <a:p>
              <a:endParaRPr lang="en-GB"/>
            </a:p>
          </p:txBody>
        </p:sp>
        <p:sp>
          <p:nvSpPr>
            <p:cNvPr id="377802" name="Line 970"/>
            <p:cNvSpPr>
              <a:spLocks noChangeShapeType="1"/>
            </p:cNvSpPr>
            <p:nvPr/>
          </p:nvSpPr>
          <p:spPr bwMode="auto">
            <a:xfrm>
              <a:off x="3362" y="2001"/>
              <a:ext cx="12" cy="1"/>
            </a:xfrm>
            <a:prstGeom prst="line">
              <a:avLst/>
            </a:prstGeom>
            <a:noFill/>
            <a:ln w="28575">
              <a:solidFill>
                <a:srgbClr val="000080"/>
              </a:solidFill>
              <a:round/>
              <a:headEnd/>
              <a:tailEnd/>
            </a:ln>
          </p:spPr>
          <p:txBody>
            <a:bodyPr/>
            <a:lstStyle/>
            <a:p>
              <a:endParaRPr lang="en-GB"/>
            </a:p>
          </p:txBody>
        </p:sp>
        <p:sp>
          <p:nvSpPr>
            <p:cNvPr id="377803" name="Line 971"/>
            <p:cNvSpPr>
              <a:spLocks noChangeShapeType="1"/>
            </p:cNvSpPr>
            <p:nvPr/>
          </p:nvSpPr>
          <p:spPr bwMode="auto">
            <a:xfrm>
              <a:off x="3374" y="2001"/>
              <a:ext cx="12" cy="1"/>
            </a:xfrm>
            <a:prstGeom prst="line">
              <a:avLst/>
            </a:prstGeom>
            <a:noFill/>
            <a:ln w="28575">
              <a:solidFill>
                <a:srgbClr val="000080"/>
              </a:solidFill>
              <a:round/>
              <a:headEnd/>
              <a:tailEnd/>
            </a:ln>
          </p:spPr>
          <p:txBody>
            <a:bodyPr/>
            <a:lstStyle/>
            <a:p>
              <a:endParaRPr lang="en-GB"/>
            </a:p>
          </p:txBody>
        </p:sp>
        <p:sp>
          <p:nvSpPr>
            <p:cNvPr id="377804" name="Line 972"/>
            <p:cNvSpPr>
              <a:spLocks noChangeShapeType="1"/>
            </p:cNvSpPr>
            <p:nvPr/>
          </p:nvSpPr>
          <p:spPr bwMode="auto">
            <a:xfrm>
              <a:off x="3386" y="2001"/>
              <a:ext cx="6" cy="1"/>
            </a:xfrm>
            <a:prstGeom prst="line">
              <a:avLst/>
            </a:prstGeom>
            <a:noFill/>
            <a:ln w="28575">
              <a:solidFill>
                <a:srgbClr val="000080"/>
              </a:solidFill>
              <a:round/>
              <a:headEnd/>
              <a:tailEnd/>
            </a:ln>
          </p:spPr>
          <p:txBody>
            <a:bodyPr/>
            <a:lstStyle/>
            <a:p>
              <a:endParaRPr lang="en-GB"/>
            </a:p>
          </p:txBody>
        </p:sp>
        <p:sp>
          <p:nvSpPr>
            <p:cNvPr id="377805" name="Line 973"/>
            <p:cNvSpPr>
              <a:spLocks noChangeShapeType="1"/>
            </p:cNvSpPr>
            <p:nvPr/>
          </p:nvSpPr>
          <p:spPr bwMode="auto">
            <a:xfrm>
              <a:off x="3392" y="2001"/>
              <a:ext cx="12" cy="1"/>
            </a:xfrm>
            <a:prstGeom prst="line">
              <a:avLst/>
            </a:prstGeom>
            <a:noFill/>
            <a:ln w="28575">
              <a:solidFill>
                <a:srgbClr val="000080"/>
              </a:solidFill>
              <a:round/>
              <a:headEnd/>
              <a:tailEnd/>
            </a:ln>
          </p:spPr>
          <p:txBody>
            <a:bodyPr/>
            <a:lstStyle/>
            <a:p>
              <a:endParaRPr lang="en-GB"/>
            </a:p>
          </p:txBody>
        </p:sp>
        <p:sp>
          <p:nvSpPr>
            <p:cNvPr id="377806" name="Line 974"/>
            <p:cNvSpPr>
              <a:spLocks noChangeShapeType="1"/>
            </p:cNvSpPr>
            <p:nvPr/>
          </p:nvSpPr>
          <p:spPr bwMode="auto">
            <a:xfrm>
              <a:off x="3404" y="2001"/>
              <a:ext cx="13" cy="1"/>
            </a:xfrm>
            <a:prstGeom prst="line">
              <a:avLst/>
            </a:prstGeom>
            <a:noFill/>
            <a:ln w="28575">
              <a:solidFill>
                <a:srgbClr val="000080"/>
              </a:solidFill>
              <a:round/>
              <a:headEnd/>
              <a:tailEnd/>
            </a:ln>
          </p:spPr>
          <p:txBody>
            <a:bodyPr/>
            <a:lstStyle/>
            <a:p>
              <a:endParaRPr lang="en-GB"/>
            </a:p>
          </p:txBody>
        </p:sp>
        <p:sp>
          <p:nvSpPr>
            <p:cNvPr id="377807" name="Line 975"/>
            <p:cNvSpPr>
              <a:spLocks noChangeShapeType="1"/>
            </p:cNvSpPr>
            <p:nvPr/>
          </p:nvSpPr>
          <p:spPr bwMode="auto">
            <a:xfrm>
              <a:off x="3417" y="2001"/>
              <a:ext cx="6" cy="1"/>
            </a:xfrm>
            <a:prstGeom prst="line">
              <a:avLst/>
            </a:prstGeom>
            <a:noFill/>
            <a:ln w="28575">
              <a:solidFill>
                <a:srgbClr val="000080"/>
              </a:solidFill>
              <a:round/>
              <a:headEnd/>
              <a:tailEnd/>
            </a:ln>
          </p:spPr>
          <p:txBody>
            <a:bodyPr/>
            <a:lstStyle/>
            <a:p>
              <a:endParaRPr lang="en-GB"/>
            </a:p>
          </p:txBody>
        </p:sp>
        <p:sp>
          <p:nvSpPr>
            <p:cNvPr id="377808" name="Line 976"/>
            <p:cNvSpPr>
              <a:spLocks noChangeShapeType="1"/>
            </p:cNvSpPr>
            <p:nvPr/>
          </p:nvSpPr>
          <p:spPr bwMode="auto">
            <a:xfrm>
              <a:off x="3423" y="2001"/>
              <a:ext cx="12" cy="1"/>
            </a:xfrm>
            <a:prstGeom prst="line">
              <a:avLst/>
            </a:prstGeom>
            <a:noFill/>
            <a:ln w="28575">
              <a:solidFill>
                <a:srgbClr val="000080"/>
              </a:solidFill>
              <a:round/>
              <a:headEnd/>
              <a:tailEnd/>
            </a:ln>
          </p:spPr>
          <p:txBody>
            <a:bodyPr/>
            <a:lstStyle/>
            <a:p>
              <a:endParaRPr lang="en-GB"/>
            </a:p>
          </p:txBody>
        </p:sp>
        <p:sp>
          <p:nvSpPr>
            <p:cNvPr id="377809" name="Line 977"/>
            <p:cNvSpPr>
              <a:spLocks noChangeShapeType="1"/>
            </p:cNvSpPr>
            <p:nvPr/>
          </p:nvSpPr>
          <p:spPr bwMode="auto">
            <a:xfrm>
              <a:off x="3435" y="2001"/>
              <a:ext cx="12" cy="1"/>
            </a:xfrm>
            <a:prstGeom prst="line">
              <a:avLst/>
            </a:prstGeom>
            <a:noFill/>
            <a:ln w="28575">
              <a:solidFill>
                <a:srgbClr val="000080"/>
              </a:solidFill>
              <a:round/>
              <a:headEnd/>
              <a:tailEnd/>
            </a:ln>
          </p:spPr>
          <p:txBody>
            <a:bodyPr/>
            <a:lstStyle/>
            <a:p>
              <a:endParaRPr lang="en-GB"/>
            </a:p>
          </p:txBody>
        </p:sp>
        <p:sp>
          <p:nvSpPr>
            <p:cNvPr id="377810" name="Line 978"/>
            <p:cNvSpPr>
              <a:spLocks noChangeShapeType="1"/>
            </p:cNvSpPr>
            <p:nvPr/>
          </p:nvSpPr>
          <p:spPr bwMode="auto">
            <a:xfrm>
              <a:off x="3447" y="2001"/>
              <a:ext cx="6" cy="1"/>
            </a:xfrm>
            <a:prstGeom prst="line">
              <a:avLst/>
            </a:prstGeom>
            <a:noFill/>
            <a:ln w="28575">
              <a:solidFill>
                <a:srgbClr val="000080"/>
              </a:solidFill>
              <a:round/>
              <a:headEnd/>
              <a:tailEnd/>
            </a:ln>
          </p:spPr>
          <p:txBody>
            <a:bodyPr/>
            <a:lstStyle/>
            <a:p>
              <a:endParaRPr lang="en-GB"/>
            </a:p>
          </p:txBody>
        </p:sp>
        <p:sp>
          <p:nvSpPr>
            <p:cNvPr id="377811" name="Line 979"/>
            <p:cNvSpPr>
              <a:spLocks noChangeShapeType="1"/>
            </p:cNvSpPr>
            <p:nvPr/>
          </p:nvSpPr>
          <p:spPr bwMode="auto">
            <a:xfrm>
              <a:off x="3453" y="2001"/>
              <a:ext cx="12" cy="1"/>
            </a:xfrm>
            <a:prstGeom prst="line">
              <a:avLst/>
            </a:prstGeom>
            <a:noFill/>
            <a:ln w="28575">
              <a:solidFill>
                <a:srgbClr val="000080"/>
              </a:solidFill>
              <a:round/>
              <a:headEnd/>
              <a:tailEnd/>
            </a:ln>
          </p:spPr>
          <p:txBody>
            <a:bodyPr/>
            <a:lstStyle/>
            <a:p>
              <a:endParaRPr lang="en-GB"/>
            </a:p>
          </p:txBody>
        </p:sp>
        <p:sp>
          <p:nvSpPr>
            <p:cNvPr id="377812" name="Line 980"/>
            <p:cNvSpPr>
              <a:spLocks noChangeShapeType="1"/>
            </p:cNvSpPr>
            <p:nvPr/>
          </p:nvSpPr>
          <p:spPr bwMode="auto">
            <a:xfrm>
              <a:off x="3465" y="2001"/>
              <a:ext cx="12" cy="6"/>
            </a:xfrm>
            <a:prstGeom prst="line">
              <a:avLst/>
            </a:prstGeom>
            <a:noFill/>
            <a:ln w="28575">
              <a:solidFill>
                <a:srgbClr val="000080"/>
              </a:solidFill>
              <a:round/>
              <a:headEnd/>
              <a:tailEnd/>
            </a:ln>
          </p:spPr>
          <p:txBody>
            <a:bodyPr/>
            <a:lstStyle/>
            <a:p>
              <a:endParaRPr lang="en-GB"/>
            </a:p>
          </p:txBody>
        </p:sp>
        <p:sp>
          <p:nvSpPr>
            <p:cNvPr id="377813" name="Line 981"/>
            <p:cNvSpPr>
              <a:spLocks noChangeShapeType="1"/>
            </p:cNvSpPr>
            <p:nvPr/>
          </p:nvSpPr>
          <p:spPr bwMode="auto">
            <a:xfrm>
              <a:off x="3477" y="2007"/>
              <a:ext cx="6" cy="1"/>
            </a:xfrm>
            <a:prstGeom prst="line">
              <a:avLst/>
            </a:prstGeom>
            <a:noFill/>
            <a:ln w="28575">
              <a:solidFill>
                <a:srgbClr val="000080"/>
              </a:solidFill>
              <a:round/>
              <a:headEnd/>
              <a:tailEnd/>
            </a:ln>
          </p:spPr>
          <p:txBody>
            <a:bodyPr/>
            <a:lstStyle/>
            <a:p>
              <a:endParaRPr lang="en-GB"/>
            </a:p>
          </p:txBody>
        </p:sp>
        <p:sp>
          <p:nvSpPr>
            <p:cNvPr id="377814" name="Line 982"/>
            <p:cNvSpPr>
              <a:spLocks noChangeShapeType="1"/>
            </p:cNvSpPr>
            <p:nvPr/>
          </p:nvSpPr>
          <p:spPr bwMode="auto">
            <a:xfrm>
              <a:off x="3483" y="2007"/>
              <a:ext cx="13" cy="1"/>
            </a:xfrm>
            <a:prstGeom prst="line">
              <a:avLst/>
            </a:prstGeom>
            <a:noFill/>
            <a:ln w="28575">
              <a:solidFill>
                <a:srgbClr val="000080"/>
              </a:solidFill>
              <a:round/>
              <a:headEnd/>
              <a:tailEnd/>
            </a:ln>
          </p:spPr>
          <p:txBody>
            <a:bodyPr/>
            <a:lstStyle/>
            <a:p>
              <a:endParaRPr lang="en-GB"/>
            </a:p>
          </p:txBody>
        </p:sp>
        <p:sp>
          <p:nvSpPr>
            <p:cNvPr id="377815" name="Line 983"/>
            <p:cNvSpPr>
              <a:spLocks noChangeShapeType="1"/>
            </p:cNvSpPr>
            <p:nvPr/>
          </p:nvSpPr>
          <p:spPr bwMode="auto">
            <a:xfrm>
              <a:off x="3496" y="2007"/>
              <a:ext cx="12" cy="1"/>
            </a:xfrm>
            <a:prstGeom prst="line">
              <a:avLst/>
            </a:prstGeom>
            <a:noFill/>
            <a:ln w="28575">
              <a:solidFill>
                <a:srgbClr val="000080"/>
              </a:solidFill>
              <a:round/>
              <a:headEnd/>
              <a:tailEnd/>
            </a:ln>
          </p:spPr>
          <p:txBody>
            <a:bodyPr/>
            <a:lstStyle/>
            <a:p>
              <a:endParaRPr lang="en-GB"/>
            </a:p>
          </p:txBody>
        </p:sp>
        <p:sp>
          <p:nvSpPr>
            <p:cNvPr id="377816" name="Line 984"/>
            <p:cNvSpPr>
              <a:spLocks noChangeShapeType="1"/>
            </p:cNvSpPr>
            <p:nvPr/>
          </p:nvSpPr>
          <p:spPr bwMode="auto">
            <a:xfrm>
              <a:off x="3508" y="2007"/>
              <a:ext cx="6" cy="1"/>
            </a:xfrm>
            <a:prstGeom prst="line">
              <a:avLst/>
            </a:prstGeom>
            <a:noFill/>
            <a:ln w="28575">
              <a:solidFill>
                <a:srgbClr val="000080"/>
              </a:solidFill>
              <a:round/>
              <a:headEnd/>
              <a:tailEnd/>
            </a:ln>
          </p:spPr>
          <p:txBody>
            <a:bodyPr/>
            <a:lstStyle/>
            <a:p>
              <a:endParaRPr lang="en-GB"/>
            </a:p>
          </p:txBody>
        </p:sp>
        <p:sp>
          <p:nvSpPr>
            <p:cNvPr id="377817" name="Line 985"/>
            <p:cNvSpPr>
              <a:spLocks noChangeShapeType="1"/>
            </p:cNvSpPr>
            <p:nvPr/>
          </p:nvSpPr>
          <p:spPr bwMode="auto">
            <a:xfrm>
              <a:off x="3514" y="2007"/>
              <a:ext cx="12" cy="1"/>
            </a:xfrm>
            <a:prstGeom prst="line">
              <a:avLst/>
            </a:prstGeom>
            <a:noFill/>
            <a:ln w="28575">
              <a:solidFill>
                <a:srgbClr val="000080"/>
              </a:solidFill>
              <a:round/>
              <a:headEnd/>
              <a:tailEnd/>
            </a:ln>
          </p:spPr>
          <p:txBody>
            <a:bodyPr/>
            <a:lstStyle/>
            <a:p>
              <a:endParaRPr lang="en-GB"/>
            </a:p>
          </p:txBody>
        </p:sp>
        <p:sp>
          <p:nvSpPr>
            <p:cNvPr id="377818" name="Line 986"/>
            <p:cNvSpPr>
              <a:spLocks noChangeShapeType="1"/>
            </p:cNvSpPr>
            <p:nvPr/>
          </p:nvSpPr>
          <p:spPr bwMode="auto">
            <a:xfrm>
              <a:off x="3526" y="2007"/>
              <a:ext cx="12" cy="1"/>
            </a:xfrm>
            <a:prstGeom prst="line">
              <a:avLst/>
            </a:prstGeom>
            <a:noFill/>
            <a:ln w="28575">
              <a:solidFill>
                <a:srgbClr val="000080"/>
              </a:solidFill>
              <a:round/>
              <a:headEnd/>
              <a:tailEnd/>
            </a:ln>
          </p:spPr>
          <p:txBody>
            <a:bodyPr/>
            <a:lstStyle/>
            <a:p>
              <a:endParaRPr lang="en-GB"/>
            </a:p>
          </p:txBody>
        </p:sp>
        <p:sp>
          <p:nvSpPr>
            <p:cNvPr id="377819" name="Line 987"/>
            <p:cNvSpPr>
              <a:spLocks noChangeShapeType="1"/>
            </p:cNvSpPr>
            <p:nvPr/>
          </p:nvSpPr>
          <p:spPr bwMode="auto">
            <a:xfrm>
              <a:off x="3538" y="2007"/>
              <a:ext cx="6" cy="1"/>
            </a:xfrm>
            <a:prstGeom prst="line">
              <a:avLst/>
            </a:prstGeom>
            <a:noFill/>
            <a:ln w="28575">
              <a:solidFill>
                <a:srgbClr val="000080"/>
              </a:solidFill>
              <a:round/>
              <a:headEnd/>
              <a:tailEnd/>
            </a:ln>
          </p:spPr>
          <p:txBody>
            <a:bodyPr/>
            <a:lstStyle/>
            <a:p>
              <a:endParaRPr lang="en-GB"/>
            </a:p>
          </p:txBody>
        </p:sp>
        <p:sp>
          <p:nvSpPr>
            <p:cNvPr id="377820" name="Line 988"/>
            <p:cNvSpPr>
              <a:spLocks noChangeShapeType="1"/>
            </p:cNvSpPr>
            <p:nvPr/>
          </p:nvSpPr>
          <p:spPr bwMode="auto">
            <a:xfrm>
              <a:off x="3544" y="2007"/>
              <a:ext cx="12" cy="1"/>
            </a:xfrm>
            <a:prstGeom prst="line">
              <a:avLst/>
            </a:prstGeom>
            <a:noFill/>
            <a:ln w="28575">
              <a:solidFill>
                <a:srgbClr val="000080"/>
              </a:solidFill>
              <a:round/>
              <a:headEnd/>
              <a:tailEnd/>
            </a:ln>
          </p:spPr>
          <p:txBody>
            <a:bodyPr/>
            <a:lstStyle/>
            <a:p>
              <a:endParaRPr lang="en-GB"/>
            </a:p>
          </p:txBody>
        </p:sp>
        <p:sp>
          <p:nvSpPr>
            <p:cNvPr id="377821" name="Line 989"/>
            <p:cNvSpPr>
              <a:spLocks noChangeShapeType="1"/>
            </p:cNvSpPr>
            <p:nvPr/>
          </p:nvSpPr>
          <p:spPr bwMode="auto">
            <a:xfrm>
              <a:off x="3556" y="2007"/>
              <a:ext cx="12" cy="6"/>
            </a:xfrm>
            <a:prstGeom prst="line">
              <a:avLst/>
            </a:prstGeom>
            <a:noFill/>
            <a:ln w="28575">
              <a:solidFill>
                <a:srgbClr val="000080"/>
              </a:solidFill>
              <a:round/>
              <a:headEnd/>
              <a:tailEnd/>
            </a:ln>
          </p:spPr>
          <p:txBody>
            <a:bodyPr/>
            <a:lstStyle/>
            <a:p>
              <a:endParaRPr lang="en-GB"/>
            </a:p>
          </p:txBody>
        </p:sp>
        <p:sp>
          <p:nvSpPr>
            <p:cNvPr id="377822" name="Line 990"/>
            <p:cNvSpPr>
              <a:spLocks noChangeShapeType="1"/>
            </p:cNvSpPr>
            <p:nvPr/>
          </p:nvSpPr>
          <p:spPr bwMode="auto">
            <a:xfrm>
              <a:off x="3568" y="2013"/>
              <a:ext cx="6" cy="1"/>
            </a:xfrm>
            <a:prstGeom prst="line">
              <a:avLst/>
            </a:prstGeom>
            <a:noFill/>
            <a:ln w="28575">
              <a:solidFill>
                <a:srgbClr val="000080"/>
              </a:solidFill>
              <a:round/>
              <a:headEnd/>
              <a:tailEnd/>
            </a:ln>
          </p:spPr>
          <p:txBody>
            <a:bodyPr/>
            <a:lstStyle/>
            <a:p>
              <a:endParaRPr lang="en-GB"/>
            </a:p>
          </p:txBody>
        </p:sp>
        <p:sp>
          <p:nvSpPr>
            <p:cNvPr id="377823" name="Line 991"/>
            <p:cNvSpPr>
              <a:spLocks noChangeShapeType="1"/>
            </p:cNvSpPr>
            <p:nvPr/>
          </p:nvSpPr>
          <p:spPr bwMode="auto">
            <a:xfrm>
              <a:off x="3574" y="2013"/>
              <a:ext cx="13" cy="1"/>
            </a:xfrm>
            <a:prstGeom prst="line">
              <a:avLst/>
            </a:prstGeom>
            <a:noFill/>
            <a:ln w="28575">
              <a:solidFill>
                <a:srgbClr val="000080"/>
              </a:solidFill>
              <a:round/>
              <a:headEnd/>
              <a:tailEnd/>
            </a:ln>
          </p:spPr>
          <p:txBody>
            <a:bodyPr/>
            <a:lstStyle/>
            <a:p>
              <a:endParaRPr lang="en-GB"/>
            </a:p>
          </p:txBody>
        </p:sp>
        <p:sp>
          <p:nvSpPr>
            <p:cNvPr id="377824" name="Line 992"/>
            <p:cNvSpPr>
              <a:spLocks noChangeShapeType="1"/>
            </p:cNvSpPr>
            <p:nvPr/>
          </p:nvSpPr>
          <p:spPr bwMode="auto">
            <a:xfrm>
              <a:off x="3587" y="2013"/>
              <a:ext cx="12" cy="1"/>
            </a:xfrm>
            <a:prstGeom prst="line">
              <a:avLst/>
            </a:prstGeom>
            <a:noFill/>
            <a:ln w="28575">
              <a:solidFill>
                <a:srgbClr val="000080"/>
              </a:solidFill>
              <a:round/>
              <a:headEnd/>
              <a:tailEnd/>
            </a:ln>
          </p:spPr>
          <p:txBody>
            <a:bodyPr/>
            <a:lstStyle/>
            <a:p>
              <a:endParaRPr lang="en-GB"/>
            </a:p>
          </p:txBody>
        </p:sp>
        <p:sp>
          <p:nvSpPr>
            <p:cNvPr id="377825" name="Line 993"/>
            <p:cNvSpPr>
              <a:spLocks noChangeShapeType="1"/>
            </p:cNvSpPr>
            <p:nvPr/>
          </p:nvSpPr>
          <p:spPr bwMode="auto">
            <a:xfrm>
              <a:off x="3599" y="2013"/>
              <a:ext cx="6" cy="1"/>
            </a:xfrm>
            <a:prstGeom prst="line">
              <a:avLst/>
            </a:prstGeom>
            <a:noFill/>
            <a:ln w="28575">
              <a:solidFill>
                <a:srgbClr val="000080"/>
              </a:solidFill>
              <a:round/>
              <a:headEnd/>
              <a:tailEnd/>
            </a:ln>
          </p:spPr>
          <p:txBody>
            <a:bodyPr/>
            <a:lstStyle/>
            <a:p>
              <a:endParaRPr lang="en-GB"/>
            </a:p>
          </p:txBody>
        </p:sp>
        <p:sp>
          <p:nvSpPr>
            <p:cNvPr id="377826" name="Line 994"/>
            <p:cNvSpPr>
              <a:spLocks noChangeShapeType="1"/>
            </p:cNvSpPr>
            <p:nvPr/>
          </p:nvSpPr>
          <p:spPr bwMode="auto">
            <a:xfrm>
              <a:off x="3605" y="2013"/>
              <a:ext cx="12" cy="1"/>
            </a:xfrm>
            <a:prstGeom prst="line">
              <a:avLst/>
            </a:prstGeom>
            <a:noFill/>
            <a:ln w="28575">
              <a:solidFill>
                <a:srgbClr val="000080"/>
              </a:solidFill>
              <a:round/>
              <a:headEnd/>
              <a:tailEnd/>
            </a:ln>
          </p:spPr>
          <p:txBody>
            <a:bodyPr/>
            <a:lstStyle/>
            <a:p>
              <a:endParaRPr lang="en-GB"/>
            </a:p>
          </p:txBody>
        </p:sp>
        <p:sp>
          <p:nvSpPr>
            <p:cNvPr id="377827" name="Line 995"/>
            <p:cNvSpPr>
              <a:spLocks noChangeShapeType="1"/>
            </p:cNvSpPr>
            <p:nvPr/>
          </p:nvSpPr>
          <p:spPr bwMode="auto">
            <a:xfrm>
              <a:off x="3617" y="2013"/>
              <a:ext cx="12" cy="1"/>
            </a:xfrm>
            <a:prstGeom prst="line">
              <a:avLst/>
            </a:prstGeom>
            <a:noFill/>
            <a:ln w="28575">
              <a:solidFill>
                <a:srgbClr val="000080"/>
              </a:solidFill>
              <a:round/>
              <a:headEnd/>
              <a:tailEnd/>
            </a:ln>
          </p:spPr>
          <p:txBody>
            <a:bodyPr/>
            <a:lstStyle/>
            <a:p>
              <a:endParaRPr lang="en-GB"/>
            </a:p>
          </p:txBody>
        </p:sp>
        <p:sp>
          <p:nvSpPr>
            <p:cNvPr id="377828" name="Line 996"/>
            <p:cNvSpPr>
              <a:spLocks noChangeShapeType="1"/>
            </p:cNvSpPr>
            <p:nvPr/>
          </p:nvSpPr>
          <p:spPr bwMode="auto">
            <a:xfrm>
              <a:off x="3629" y="2013"/>
              <a:ext cx="6" cy="1"/>
            </a:xfrm>
            <a:prstGeom prst="line">
              <a:avLst/>
            </a:prstGeom>
            <a:noFill/>
            <a:ln w="28575">
              <a:solidFill>
                <a:srgbClr val="000080"/>
              </a:solidFill>
              <a:round/>
              <a:headEnd/>
              <a:tailEnd/>
            </a:ln>
          </p:spPr>
          <p:txBody>
            <a:bodyPr/>
            <a:lstStyle/>
            <a:p>
              <a:endParaRPr lang="en-GB"/>
            </a:p>
          </p:txBody>
        </p:sp>
        <p:sp>
          <p:nvSpPr>
            <p:cNvPr id="377829" name="Line 997"/>
            <p:cNvSpPr>
              <a:spLocks noChangeShapeType="1"/>
            </p:cNvSpPr>
            <p:nvPr/>
          </p:nvSpPr>
          <p:spPr bwMode="auto">
            <a:xfrm>
              <a:off x="3635" y="2013"/>
              <a:ext cx="12" cy="1"/>
            </a:xfrm>
            <a:prstGeom prst="line">
              <a:avLst/>
            </a:prstGeom>
            <a:noFill/>
            <a:ln w="28575">
              <a:solidFill>
                <a:srgbClr val="000080"/>
              </a:solidFill>
              <a:round/>
              <a:headEnd/>
              <a:tailEnd/>
            </a:ln>
          </p:spPr>
          <p:txBody>
            <a:bodyPr/>
            <a:lstStyle/>
            <a:p>
              <a:endParaRPr lang="en-GB"/>
            </a:p>
          </p:txBody>
        </p:sp>
        <p:sp>
          <p:nvSpPr>
            <p:cNvPr id="377830" name="Line 998"/>
            <p:cNvSpPr>
              <a:spLocks noChangeShapeType="1"/>
            </p:cNvSpPr>
            <p:nvPr/>
          </p:nvSpPr>
          <p:spPr bwMode="auto">
            <a:xfrm>
              <a:off x="3647" y="2013"/>
              <a:ext cx="12" cy="6"/>
            </a:xfrm>
            <a:prstGeom prst="line">
              <a:avLst/>
            </a:prstGeom>
            <a:noFill/>
            <a:ln w="28575">
              <a:solidFill>
                <a:srgbClr val="000080"/>
              </a:solidFill>
              <a:round/>
              <a:headEnd/>
              <a:tailEnd/>
            </a:ln>
          </p:spPr>
          <p:txBody>
            <a:bodyPr/>
            <a:lstStyle/>
            <a:p>
              <a:endParaRPr lang="en-GB"/>
            </a:p>
          </p:txBody>
        </p:sp>
        <p:sp>
          <p:nvSpPr>
            <p:cNvPr id="377831" name="Line 999"/>
            <p:cNvSpPr>
              <a:spLocks noChangeShapeType="1"/>
            </p:cNvSpPr>
            <p:nvPr/>
          </p:nvSpPr>
          <p:spPr bwMode="auto">
            <a:xfrm>
              <a:off x="3659" y="2019"/>
              <a:ext cx="7" cy="1"/>
            </a:xfrm>
            <a:prstGeom prst="line">
              <a:avLst/>
            </a:prstGeom>
            <a:noFill/>
            <a:ln w="28575">
              <a:solidFill>
                <a:srgbClr val="000080"/>
              </a:solidFill>
              <a:round/>
              <a:headEnd/>
              <a:tailEnd/>
            </a:ln>
          </p:spPr>
          <p:txBody>
            <a:bodyPr/>
            <a:lstStyle/>
            <a:p>
              <a:endParaRPr lang="en-GB"/>
            </a:p>
          </p:txBody>
        </p:sp>
        <p:sp>
          <p:nvSpPr>
            <p:cNvPr id="377832" name="Line 1000"/>
            <p:cNvSpPr>
              <a:spLocks noChangeShapeType="1"/>
            </p:cNvSpPr>
            <p:nvPr/>
          </p:nvSpPr>
          <p:spPr bwMode="auto">
            <a:xfrm>
              <a:off x="3666" y="2019"/>
              <a:ext cx="12" cy="1"/>
            </a:xfrm>
            <a:prstGeom prst="line">
              <a:avLst/>
            </a:prstGeom>
            <a:noFill/>
            <a:ln w="28575">
              <a:solidFill>
                <a:srgbClr val="000080"/>
              </a:solidFill>
              <a:round/>
              <a:headEnd/>
              <a:tailEnd/>
            </a:ln>
          </p:spPr>
          <p:txBody>
            <a:bodyPr/>
            <a:lstStyle/>
            <a:p>
              <a:endParaRPr lang="en-GB"/>
            </a:p>
          </p:txBody>
        </p:sp>
        <p:sp>
          <p:nvSpPr>
            <p:cNvPr id="377833" name="Line 1001"/>
            <p:cNvSpPr>
              <a:spLocks noChangeShapeType="1"/>
            </p:cNvSpPr>
            <p:nvPr/>
          </p:nvSpPr>
          <p:spPr bwMode="auto">
            <a:xfrm>
              <a:off x="3678" y="2019"/>
              <a:ext cx="12" cy="1"/>
            </a:xfrm>
            <a:prstGeom prst="line">
              <a:avLst/>
            </a:prstGeom>
            <a:noFill/>
            <a:ln w="28575">
              <a:solidFill>
                <a:srgbClr val="000080"/>
              </a:solidFill>
              <a:round/>
              <a:headEnd/>
              <a:tailEnd/>
            </a:ln>
          </p:spPr>
          <p:txBody>
            <a:bodyPr/>
            <a:lstStyle/>
            <a:p>
              <a:endParaRPr lang="en-GB"/>
            </a:p>
          </p:txBody>
        </p:sp>
        <p:sp>
          <p:nvSpPr>
            <p:cNvPr id="377834" name="Line 1002"/>
            <p:cNvSpPr>
              <a:spLocks noChangeShapeType="1"/>
            </p:cNvSpPr>
            <p:nvPr/>
          </p:nvSpPr>
          <p:spPr bwMode="auto">
            <a:xfrm>
              <a:off x="3690" y="2019"/>
              <a:ext cx="6" cy="1"/>
            </a:xfrm>
            <a:prstGeom prst="line">
              <a:avLst/>
            </a:prstGeom>
            <a:noFill/>
            <a:ln w="28575">
              <a:solidFill>
                <a:srgbClr val="000080"/>
              </a:solidFill>
              <a:round/>
              <a:headEnd/>
              <a:tailEnd/>
            </a:ln>
          </p:spPr>
          <p:txBody>
            <a:bodyPr/>
            <a:lstStyle/>
            <a:p>
              <a:endParaRPr lang="en-GB"/>
            </a:p>
          </p:txBody>
        </p:sp>
        <p:sp>
          <p:nvSpPr>
            <p:cNvPr id="377835" name="Line 1003"/>
            <p:cNvSpPr>
              <a:spLocks noChangeShapeType="1"/>
            </p:cNvSpPr>
            <p:nvPr/>
          </p:nvSpPr>
          <p:spPr bwMode="auto">
            <a:xfrm>
              <a:off x="3696" y="2019"/>
              <a:ext cx="12" cy="1"/>
            </a:xfrm>
            <a:prstGeom prst="line">
              <a:avLst/>
            </a:prstGeom>
            <a:noFill/>
            <a:ln w="28575">
              <a:solidFill>
                <a:srgbClr val="000080"/>
              </a:solidFill>
              <a:round/>
              <a:headEnd/>
              <a:tailEnd/>
            </a:ln>
          </p:spPr>
          <p:txBody>
            <a:bodyPr/>
            <a:lstStyle/>
            <a:p>
              <a:endParaRPr lang="en-GB"/>
            </a:p>
          </p:txBody>
        </p:sp>
        <p:sp>
          <p:nvSpPr>
            <p:cNvPr id="377836" name="Line 1004"/>
            <p:cNvSpPr>
              <a:spLocks noChangeShapeType="1"/>
            </p:cNvSpPr>
            <p:nvPr/>
          </p:nvSpPr>
          <p:spPr bwMode="auto">
            <a:xfrm>
              <a:off x="3708" y="2019"/>
              <a:ext cx="12" cy="1"/>
            </a:xfrm>
            <a:prstGeom prst="line">
              <a:avLst/>
            </a:prstGeom>
            <a:noFill/>
            <a:ln w="28575">
              <a:solidFill>
                <a:srgbClr val="000080"/>
              </a:solidFill>
              <a:round/>
              <a:headEnd/>
              <a:tailEnd/>
            </a:ln>
          </p:spPr>
          <p:txBody>
            <a:bodyPr/>
            <a:lstStyle/>
            <a:p>
              <a:endParaRPr lang="en-GB"/>
            </a:p>
          </p:txBody>
        </p:sp>
        <p:sp>
          <p:nvSpPr>
            <p:cNvPr id="377837" name="Line 1005"/>
            <p:cNvSpPr>
              <a:spLocks noChangeShapeType="1"/>
            </p:cNvSpPr>
            <p:nvPr/>
          </p:nvSpPr>
          <p:spPr bwMode="auto">
            <a:xfrm>
              <a:off x="3720" y="2019"/>
              <a:ext cx="6" cy="1"/>
            </a:xfrm>
            <a:prstGeom prst="line">
              <a:avLst/>
            </a:prstGeom>
            <a:noFill/>
            <a:ln w="28575">
              <a:solidFill>
                <a:srgbClr val="000080"/>
              </a:solidFill>
              <a:round/>
              <a:headEnd/>
              <a:tailEnd/>
            </a:ln>
          </p:spPr>
          <p:txBody>
            <a:bodyPr/>
            <a:lstStyle/>
            <a:p>
              <a:endParaRPr lang="en-GB"/>
            </a:p>
          </p:txBody>
        </p:sp>
        <p:sp>
          <p:nvSpPr>
            <p:cNvPr id="377838" name="Line 1006"/>
            <p:cNvSpPr>
              <a:spLocks noChangeShapeType="1"/>
            </p:cNvSpPr>
            <p:nvPr/>
          </p:nvSpPr>
          <p:spPr bwMode="auto">
            <a:xfrm>
              <a:off x="3726" y="2019"/>
              <a:ext cx="12" cy="1"/>
            </a:xfrm>
            <a:prstGeom prst="line">
              <a:avLst/>
            </a:prstGeom>
            <a:noFill/>
            <a:ln w="28575">
              <a:solidFill>
                <a:srgbClr val="000080"/>
              </a:solidFill>
              <a:round/>
              <a:headEnd/>
              <a:tailEnd/>
            </a:ln>
          </p:spPr>
          <p:txBody>
            <a:bodyPr/>
            <a:lstStyle/>
            <a:p>
              <a:endParaRPr lang="en-GB"/>
            </a:p>
          </p:txBody>
        </p:sp>
        <p:sp>
          <p:nvSpPr>
            <p:cNvPr id="377839" name="Line 1007"/>
            <p:cNvSpPr>
              <a:spLocks noChangeShapeType="1"/>
            </p:cNvSpPr>
            <p:nvPr/>
          </p:nvSpPr>
          <p:spPr bwMode="auto">
            <a:xfrm>
              <a:off x="3738" y="2019"/>
              <a:ext cx="13" cy="1"/>
            </a:xfrm>
            <a:prstGeom prst="line">
              <a:avLst/>
            </a:prstGeom>
            <a:noFill/>
            <a:ln w="28575">
              <a:solidFill>
                <a:srgbClr val="000080"/>
              </a:solidFill>
              <a:round/>
              <a:headEnd/>
              <a:tailEnd/>
            </a:ln>
          </p:spPr>
          <p:txBody>
            <a:bodyPr/>
            <a:lstStyle/>
            <a:p>
              <a:endParaRPr lang="en-GB"/>
            </a:p>
          </p:txBody>
        </p:sp>
        <p:sp>
          <p:nvSpPr>
            <p:cNvPr id="377840" name="Line 1008"/>
            <p:cNvSpPr>
              <a:spLocks noChangeShapeType="1"/>
            </p:cNvSpPr>
            <p:nvPr/>
          </p:nvSpPr>
          <p:spPr bwMode="auto">
            <a:xfrm>
              <a:off x="3751" y="2019"/>
              <a:ext cx="6" cy="1"/>
            </a:xfrm>
            <a:prstGeom prst="line">
              <a:avLst/>
            </a:prstGeom>
            <a:noFill/>
            <a:ln w="28575">
              <a:solidFill>
                <a:srgbClr val="000080"/>
              </a:solidFill>
              <a:round/>
              <a:headEnd/>
              <a:tailEnd/>
            </a:ln>
          </p:spPr>
          <p:txBody>
            <a:bodyPr/>
            <a:lstStyle/>
            <a:p>
              <a:endParaRPr lang="en-GB"/>
            </a:p>
          </p:txBody>
        </p:sp>
        <p:sp>
          <p:nvSpPr>
            <p:cNvPr id="377841" name="Line 1009"/>
            <p:cNvSpPr>
              <a:spLocks noChangeShapeType="1"/>
            </p:cNvSpPr>
            <p:nvPr/>
          </p:nvSpPr>
          <p:spPr bwMode="auto">
            <a:xfrm>
              <a:off x="3757" y="2019"/>
              <a:ext cx="12" cy="1"/>
            </a:xfrm>
            <a:prstGeom prst="line">
              <a:avLst/>
            </a:prstGeom>
            <a:noFill/>
            <a:ln w="28575">
              <a:solidFill>
                <a:srgbClr val="000080"/>
              </a:solidFill>
              <a:round/>
              <a:headEnd/>
              <a:tailEnd/>
            </a:ln>
          </p:spPr>
          <p:txBody>
            <a:bodyPr/>
            <a:lstStyle/>
            <a:p>
              <a:endParaRPr lang="en-GB"/>
            </a:p>
          </p:txBody>
        </p:sp>
        <p:sp>
          <p:nvSpPr>
            <p:cNvPr id="377842" name="Line 1010"/>
            <p:cNvSpPr>
              <a:spLocks noChangeShapeType="1"/>
            </p:cNvSpPr>
            <p:nvPr/>
          </p:nvSpPr>
          <p:spPr bwMode="auto">
            <a:xfrm>
              <a:off x="3769" y="2019"/>
              <a:ext cx="12" cy="6"/>
            </a:xfrm>
            <a:prstGeom prst="line">
              <a:avLst/>
            </a:prstGeom>
            <a:noFill/>
            <a:ln w="28575">
              <a:solidFill>
                <a:srgbClr val="000080"/>
              </a:solidFill>
              <a:round/>
              <a:headEnd/>
              <a:tailEnd/>
            </a:ln>
          </p:spPr>
          <p:txBody>
            <a:bodyPr/>
            <a:lstStyle/>
            <a:p>
              <a:endParaRPr lang="en-GB"/>
            </a:p>
          </p:txBody>
        </p:sp>
        <p:sp>
          <p:nvSpPr>
            <p:cNvPr id="377843" name="Line 1011"/>
            <p:cNvSpPr>
              <a:spLocks noChangeShapeType="1"/>
            </p:cNvSpPr>
            <p:nvPr/>
          </p:nvSpPr>
          <p:spPr bwMode="auto">
            <a:xfrm>
              <a:off x="3781" y="2025"/>
              <a:ext cx="6" cy="1"/>
            </a:xfrm>
            <a:prstGeom prst="line">
              <a:avLst/>
            </a:prstGeom>
            <a:noFill/>
            <a:ln w="28575">
              <a:solidFill>
                <a:srgbClr val="000080"/>
              </a:solidFill>
              <a:round/>
              <a:headEnd/>
              <a:tailEnd/>
            </a:ln>
          </p:spPr>
          <p:txBody>
            <a:bodyPr/>
            <a:lstStyle/>
            <a:p>
              <a:endParaRPr lang="en-GB"/>
            </a:p>
          </p:txBody>
        </p:sp>
        <p:sp>
          <p:nvSpPr>
            <p:cNvPr id="377844" name="Line 1012"/>
            <p:cNvSpPr>
              <a:spLocks noChangeShapeType="1"/>
            </p:cNvSpPr>
            <p:nvPr/>
          </p:nvSpPr>
          <p:spPr bwMode="auto">
            <a:xfrm>
              <a:off x="3787" y="2025"/>
              <a:ext cx="12" cy="1"/>
            </a:xfrm>
            <a:prstGeom prst="line">
              <a:avLst/>
            </a:prstGeom>
            <a:noFill/>
            <a:ln w="28575">
              <a:solidFill>
                <a:srgbClr val="000080"/>
              </a:solidFill>
              <a:round/>
              <a:headEnd/>
              <a:tailEnd/>
            </a:ln>
          </p:spPr>
          <p:txBody>
            <a:bodyPr/>
            <a:lstStyle/>
            <a:p>
              <a:endParaRPr lang="en-GB"/>
            </a:p>
          </p:txBody>
        </p:sp>
        <p:sp>
          <p:nvSpPr>
            <p:cNvPr id="377845" name="Line 1013"/>
            <p:cNvSpPr>
              <a:spLocks noChangeShapeType="1"/>
            </p:cNvSpPr>
            <p:nvPr/>
          </p:nvSpPr>
          <p:spPr bwMode="auto">
            <a:xfrm>
              <a:off x="3799" y="2025"/>
              <a:ext cx="12" cy="1"/>
            </a:xfrm>
            <a:prstGeom prst="line">
              <a:avLst/>
            </a:prstGeom>
            <a:noFill/>
            <a:ln w="28575">
              <a:solidFill>
                <a:srgbClr val="000080"/>
              </a:solidFill>
              <a:round/>
              <a:headEnd/>
              <a:tailEnd/>
            </a:ln>
          </p:spPr>
          <p:txBody>
            <a:bodyPr/>
            <a:lstStyle/>
            <a:p>
              <a:endParaRPr lang="en-GB"/>
            </a:p>
          </p:txBody>
        </p:sp>
        <p:sp>
          <p:nvSpPr>
            <p:cNvPr id="377846" name="Line 1014"/>
            <p:cNvSpPr>
              <a:spLocks noChangeShapeType="1"/>
            </p:cNvSpPr>
            <p:nvPr/>
          </p:nvSpPr>
          <p:spPr bwMode="auto">
            <a:xfrm>
              <a:off x="3811" y="2025"/>
              <a:ext cx="6" cy="1"/>
            </a:xfrm>
            <a:prstGeom prst="line">
              <a:avLst/>
            </a:prstGeom>
            <a:noFill/>
            <a:ln w="28575">
              <a:solidFill>
                <a:srgbClr val="000080"/>
              </a:solidFill>
              <a:round/>
              <a:headEnd/>
              <a:tailEnd/>
            </a:ln>
          </p:spPr>
          <p:txBody>
            <a:bodyPr/>
            <a:lstStyle/>
            <a:p>
              <a:endParaRPr lang="en-GB"/>
            </a:p>
          </p:txBody>
        </p:sp>
        <p:sp>
          <p:nvSpPr>
            <p:cNvPr id="377847" name="Line 1015"/>
            <p:cNvSpPr>
              <a:spLocks noChangeShapeType="1"/>
            </p:cNvSpPr>
            <p:nvPr/>
          </p:nvSpPr>
          <p:spPr bwMode="auto">
            <a:xfrm>
              <a:off x="3817" y="2025"/>
              <a:ext cx="12" cy="1"/>
            </a:xfrm>
            <a:prstGeom prst="line">
              <a:avLst/>
            </a:prstGeom>
            <a:noFill/>
            <a:ln w="28575">
              <a:solidFill>
                <a:srgbClr val="000080"/>
              </a:solidFill>
              <a:round/>
              <a:headEnd/>
              <a:tailEnd/>
            </a:ln>
          </p:spPr>
          <p:txBody>
            <a:bodyPr/>
            <a:lstStyle/>
            <a:p>
              <a:endParaRPr lang="en-GB"/>
            </a:p>
          </p:txBody>
        </p:sp>
        <p:sp>
          <p:nvSpPr>
            <p:cNvPr id="377848" name="Line 1016"/>
            <p:cNvSpPr>
              <a:spLocks noChangeShapeType="1"/>
            </p:cNvSpPr>
            <p:nvPr/>
          </p:nvSpPr>
          <p:spPr bwMode="auto">
            <a:xfrm>
              <a:off x="3829" y="2025"/>
              <a:ext cx="13" cy="1"/>
            </a:xfrm>
            <a:prstGeom prst="line">
              <a:avLst/>
            </a:prstGeom>
            <a:noFill/>
            <a:ln w="28575">
              <a:solidFill>
                <a:srgbClr val="000080"/>
              </a:solidFill>
              <a:round/>
              <a:headEnd/>
              <a:tailEnd/>
            </a:ln>
          </p:spPr>
          <p:txBody>
            <a:bodyPr/>
            <a:lstStyle/>
            <a:p>
              <a:endParaRPr lang="en-GB"/>
            </a:p>
          </p:txBody>
        </p:sp>
        <p:sp>
          <p:nvSpPr>
            <p:cNvPr id="377849" name="Line 1017"/>
            <p:cNvSpPr>
              <a:spLocks noChangeShapeType="1"/>
            </p:cNvSpPr>
            <p:nvPr/>
          </p:nvSpPr>
          <p:spPr bwMode="auto">
            <a:xfrm>
              <a:off x="3842" y="2025"/>
              <a:ext cx="6" cy="1"/>
            </a:xfrm>
            <a:prstGeom prst="line">
              <a:avLst/>
            </a:prstGeom>
            <a:noFill/>
            <a:ln w="28575">
              <a:solidFill>
                <a:srgbClr val="000080"/>
              </a:solidFill>
              <a:round/>
              <a:headEnd/>
              <a:tailEnd/>
            </a:ln>
          </p:spPr>
          <p:txBody>
            <a:bodyPr/>
            <a:lstStyle/>
            <a:p>
              <a:endParaRPr lang="en-GB"/>
            </a:p>
          </p:txBody>
        </p:sp>
        <p:sp>
          <p:nvSpPr>
            <p:cNvPr id="377850" name="Line 1018"/>
            <p:cNvSpPr>
              <a:spLocks noChangeShapeType="1"/>
            </p:cNvSpPr>
            <p:nvPr/>
          </p:nvSpPr>
          <p:spPr bwMode="auto">
            <a:xfrm>
              <a:off x="3848" y="2025"/>
              <a:ext cx="12" cy="1"/>
            </a:xfrm>
            <a:prstGeom prst="line">
              <a:avLst/>
            </a:prstGeom>
            <a:noFill/>
            <a:ln w="28575">
              <a:solidFill>
                <a:srgbClr val="000080"/>
              </a:solidFill>
              <a:round/>
              <a:headEnd/>
              <a:tailEnd/>
            </a:ln>
          </p:spPr>
          <p:txBody>
            <a:bodyPr/>
            <a:lstStyle/>
            <a:p>
              <a:endParaRPr lang="en-GB"/>
            </a:p>
          </p:txBody>
        </p:sp>
        <p:sp>
          <p:nvSpPr>
            <p:cNvPr id="377851" name="Line 1019"/>
            <p:cNvSpPr>
              <a:spLocks noChangeShapeType="1"/>
            </p:cNvSpPr>
            <p:nvPr/>
          </p:nvSpPr>
          <p:spPr bwMode="auto">
            <a:xfrm>
              <a:off x="3860" y="2025"/>
              <a:ext cx="12" cy="1"/>
            </a:xfrm>
            <a:prstGeom prst="line">
              <a:avLst/>
            </a:prstGeom>
            <a:noFill/>
            <a:ln w="28575">
              <a:solidFill>
                <a:srgbClr val="000080"/>
              </a:solidFill>
              <a:round/>
              <a:headEnd/>
              <a:tailEnd/>
            </a:ln>
          </p:spPr>
          <p:txBody>
            <a:bodyPr/>
            <a:lstStyle/>
            <a:p>
              <a:endParaRPr lang="en-GB"/>
            </a:p>
          </p:txBody>
        </p:sp>
        <p:sp>
          <p:nvSpPr>
            <p:cNvPr id="377852" name="Line 1020"/>
            <p:cNvSpPr>
              <a:spLocks noChangeShapeType="1"/>
            </p:cNvSpPr>
            <p:nvPr/>
          </p:nvSpPr>
          <p:spPr bwMode="auto">
            <a:xfrm>
              <a:off x="3872" y="2025"/>
              <a:ext cx="6" cy="1"/>
            </a:xfrm>
            <a:prstGeom prst="line">
              <a:avLst/>
            </a:prstGeom>
            <a:noFill/>
            <a:ln w="28575">
              <a:solidFill>
                <a:srgbClr val="000080"/>
              </a:solidFill>
              <a:round/>
              <a:headEnd/>
              <a:tailEnd/>
            </a:ln>
          </p:spPr>
          <p:txBody>
            <a:bodyPr/>
            <a:lstStyle/>
            <a:p>
              <a:endParaRPr lang="en-GB"/>
            </a:p>
          </p:txBody>
        </p:sp>
        <p:sp>
          <p:nvSpPr>
            <p:cNvPr id="377853" name="Line 1021"/>
            <p:cNvSpPr>
              <a:spLocks noChangeShapeType="1"/>
            </p:cNvSpPr>
            <p:nvPr/>
          </p:nvSpPr>
          <p:spPr bwMode="auto">
            <a:xfrm>
              <a:off x="3878" y="2025"/>
              <a:ext cx="12" cy="1"/>
            </a:xfrm>
            <a:prstGeom prst="line">
              <a:avLst/>
            </a:prstGeom>
            <a:noFill/>
            <a:ln w="28575">
              <a:solidFill>
                <a:srgbClr val="000080"/>
              </a:solidFill>
              <a:round/>
              <a:headEnd/>
              <a:tailEnd/>
            </a:ln>
          </p:spPr>
          <p:txBody>
            <a:bodyPr/>
            <a:lstStyle/>
            <a:p>
              <a:endParaRPr lang="en-GB"/>
            </a:p>
          </p:txBody>
        </p:sp>
        <p:sp>
          <p:nvSpPr>
            <p:cNvPr id="377854" name="Line 1022"/>
            <p:cNvSpPr>
              <a:spLocks noChangeShapeType="1"/>
            </p:cNvSpPr>
            <p:nvPr/>
          </p:nvSpPr>
          <p:spPr bwMode="auto">
            <a:xfrm>
              <a:off x="3890" y="2025"/>
              <a:ext cx="12" cy="1"/>
            </a:xfrm>
            <a:prstGeom prst="line">
              <a:avLst/>
            </a:prstGeom>
            <a:noFill/>
            <a:ln w="28575">
              <a:solidFill>
                <a:srgbClr val="000080"/>
              </a:solidFill>
              <a:round/>
              <a:headEnd/>
              <a:tailEnd/>
            </a:ln>
          </p:spPr>
          <p:txBody>
            <a:bodyPr/>
            <a:lstStyle/>
            <a:p>
              <a:endParaRPr lang="en-GB"/>
            </a:p>
          </p:txBody>
        </p:sp>
        <p:sp>
          <p:nvSpPr>
            <p:cNvPr id="377855" name="Line 1023"/>
            <p:cNvSpPr>
              <a:spLocks noChangeShapeType="1"/>
            </p:cNvSpPr>
            <p:nvPr/>
          </p:nvSpPr>
          <p:spPr bwMode="auto">
            <a:xfrm>
              <a:off x="3902" y="2025"/>
              <a:ext cx="6" cy="1"/>
            </a:xfrm>
            <a:prstGeom prst="line">
              <a:avLst/>
            </a:prstGeom>
            <a:noFill/>
            <a:ln w="28575">
              <a:solidFill>
                <a:srgbClr val="000080"/>
              </a:solidFill>
              <a:round/>
              <a:headEnd/>
              <a:tailEnd/>
            </a:ln>
          </p:spPr>
          <p:txBody>
            <a:bodyPr/>
            <a:lstStyle/>
            <a:p>
              <a:endParaRPr lang="en-GB"/>
            </a:p>
          </p:txBody>
        </p:sp>
        <p:sp>
          <p:nvSpPr>
            <p:cNvPr id="377856" name="Line 1024"/>
            <p:cNvSpPr>
              <a:spLocks noChangeShapeType="1"/>
            </p:cNvSpPr>
            <p:nvPr/>
          </p:nvSpPr>
          <p:spPr bwMode="auto">
            <a:xfrm>
              <a:off x="3908" y="2025"/>
              <a:ext cx="13" cy="1"/>
            </a:xfrm>
            <a:prstGeom prst="line">
              <a:avLst/>
            </a:prstGeom>
            <a:noFill/>
            <a:ln w="28575">
              <a:solidFill>
                <a:srgbClr val="000080"/>
              </a:solidFill>
              <a:round/>
              <a:headEnd/>
              <a:tailEnd/>
            </a:ln>
          </p:spPr>
          <p:txBody>
            <a:bodyPr/>
            <a:lstStyle/>
            <a:p>
              <a:endParaRPr lang="en-GB"/>
            </a:p>
          </p:txBody>
        </p:sp>
        <p:sp>
          <p:nvSpPr>
            <p:cNvPr id="377857" name="Line 1025"/>
            <p:cNvSpPr>
              <a:spLocks noChangeShapeType="1"/>
            </p:cNvSpPr>
            <p:nvPr/>
          </p:nvSpPr>
          <p:spPr bwMode="auto">
            <a:xfrm>
              <a:off x="3921" y="2025"/>
              <a:ext cx="12" cy="1"/>
            </a:xfrm>
            <a:prstGeom prst="line">
              <a:avLst/>
            </a:prstGeom>
            <a:noFill/>
            <a:ln w="28575">
              <a:solidFill>
                <a:srgbClr val="000080"/>
              </a:solidFill>
              <a:round/>
              <a:headEnd/>
              <a:tailEnd/>
            </a:ln>
          </p:spPr>
          <p:txBody>
            <a:bodyPr/>
            <a:lstStyle/>
            <a:p>
              <a:endParaRPr lang="en-GB"/>
            </a:p>
          </p:txBody>
        </p:sp>
        <p:sp>
          <p:nvSpPr>
            <p:cNvPr id="377858" name="Line 1026"/>
            <p:cNvSpPr>
              <a:spLocks noChangeShapeType="1"/>
            </p:cNvSpPr>
            <p:nvPr/>
          </p:nvSpPr>
          <p:spPr bwMode="auto">
            <a:xfrm>
              <a:off x="3933" y="2025"/>
              <a:ext cx="6" cy="1"/>
            </a:xfrm>
            <a:prstGeom prst="line">
              <a:avLst/>
            </a:prstGeom>
            <a:noFill/>
            <a:ln w="28575">
              <a:solidFill>
                <a:srgbClr val="000080"/>
              </a:solidFill>
              <a:round/>
              <a:headEnd/>
              <a:tailEnd/>
            </a:ln>
          </p:spPr>
          <p:txBody>
            <a:bodyPr/>
            <a:lstStyle/>
            <a:p>
              <a:endParaRPr lang="en-GB"/>
            </a:p>
          </p:txBody>
        </p:sp>
        <p:sp>
          <p:nvSpPr>
            <p:cNvPr id="377859" name="Line 1027"/>
            <p:cNvSpPr>
              <a:spLocks noChangeShapeType="1"/>
            </p:cNvSpPr>
            <p:nvPr/>
          </p:nvSpPr>
          <p:spPr bwMode="auto">
            <a:xfrm>
              <a:off x="3939" y="2025"/>
              <a:ext cx="12" cy="1"/>
            </a:xfrm>
            <a:prstGeom prst="line">
              <a:avLst/>
            </a:prstGeom>
            <a:noFill/>
            <a:ln w="28575">
              <a:solidFill>
                <a:srgbClr val="000080"/>
              </a:solidFill>
              <a:round/>
              <a:headEnd/>
              <a:tailEnd/>
            </a:ln>
          </p:spPr>
          <p:txBody>
            <a:bodyPr/>
            <a:lstStyle/>
            <a:p>
              <a:endParaRPr lang="en-GB"/>
            </a:p>
          </p:txBody>
        </p:sp>
        <p:sp>
          <p:nvSpPr>
            <p:cNvPr id="377860" name="Line 1028"/>
            <p:cNvSpPr>
              <a:spLocks noChangeShapeType="1"/>
            </p:cNvSpPr>
            <p:nvPr/>
          </p:nvSpPr>
          <p:spPr bwMode="auto">
            <a:xfrm>
              <a:off x="3951" y="2025"/>
              <a:ext cx="12" cy="1"/>
            </a:xfrm>
            <a:prstGeom prst="line">
              <a:avLst/>
            </a:prstGeom>
            <a:noFill/>
            <a:ln w="28575">
              <a:solidFill>
                <a:srgbClr val="000080"/>
              </a:solidFill>
              <a:round/>
              <a:headEnd/>
              <a:tailEnd/>
            </a:ln>
          </p:spPr>
          <p:txBody>
            <a:bodyPr/>
            <a:lstStyle/>
            <a:p>
              <a:endParaRPr lang="en-GB"/>
            </a:p>
          </p:txBody>
        </p:sp>
        <p:sp>
          <p:nvSpPr>
            <p:cNvPr id="377861" name="Line 1029"/>
            <p:cNvSpPr>
              <a:spLocks noChangeShapeType="1"/>
            </p:cNvSpPr>
            <p:nvPr/>
          </p:nvSpPr>
          <p:spPr bwMode="auto">
            <a:xfrm>
              <a:off x="3963" y="2025"/>
              <a:ext cx="6" cy="6"/>
            </a:xfrm>
            <a:prstGeom prst="line">
              <a:avLst/>
            </a:prstGeom>
            <a:noFill/>
            <a:ln w="28575">
              <a:solidFill>
                <a:srgbClr val="000080"/>
              </a:solidFill>
              <a:round/>
              <a:headEnd/>
              <a:tailEnd/>
            </a:ln>
          </p:spPr>
          <p:txBody>
            <a:bodyPr/>
            <a:lstStyle/>
            <a:p>
              <a:endParaRPr lang="en-GB"/>
            </a:p>
          </p:txBody>
        </p:sp>
        <p:sp>
          <p:nvSpPr>
            <p:cNvPr id="377862" name="Line 1030"/>
            <p:cNvSpPr>
              <a:spLocks noChangeShapeType="1"/>
            </p:cNvSpPr>
            <p:nvPr/>
          </p:nvSpPr>
          <p:spPr bwMode="auto">
            <a:xfrm>
              <a:off x="3969" y="2031"/>
              <a:ext cx="12" cy="1"/>
            </a:xfrm>
            <a:prstGeom prst="line">
              <a:avLst/>
            </a:prstGeom>
            <a:noFill/>
            <a:ln w="28575">
              <a:solidFill>
                <a:srgbClr val="000080"/>
              </a:solidFill>
              <a:round/>
              <a:headEnd/>
              <a:tailEnd/>
            </a:ln>
          </p:spPr>
          <p:txBody>
            <a:bodyPr/>
            <a:lstStyle/>
            <a:p>
              <a:endParaRPr lang="en-GB"/>
            </a:p>
          </p:txBody>
        </p:sp>
        <p:sp>
          <p:nvSpPr>
            <p:cNvPr id="377863" name="Line 1031"/>
            <p:cNvSpPr>
              <a:spLocks noChangeShapeType="1"/>
            </p:cNvSpPr>
            <p:nvPr/>
          </p:nvSpPr>
          <p:spPr bwMode="auto">
            <a:xfrm>
              <a:off x="3981" y="2031"/>
              <a:ext cx="12" cy="1"/>
            </a:xfrm>
            <a:prstGeom prst="line">
              <a:avLst/>
            </a:prstGeom>
            <a:noFill/>
            <a:ln w="28575">
              <a:solidFill>
                <a:srgbClr val="000080"/>
              </a:solidFill>
              <a:round/>
              <a:headEnd/>
              <a:tailEnd/>
            </a:ln>
          </p:spPr>
          <p:txBody>
            <a:bodyPr/>
            <a:lstStyle/>
            <a:p>
              <a:endParaRPr lang="en-GB"/>
            </a:p>
          </p:txBody>
        </p:sp>
        <p:sp>
          <p:nvSpPr>
            <p:cNvPr id="377864" name="Line 1032"/>
            <p:cNvSpPr>
              <a:spLocks noChangeShapeType="1"/>
            </p:cNvSpPr>
            <p:nvPr/>
          </p:nvSpPr>
          <p:spPr bwMode="auto">
            <a:xfrm>
              <a:off x="3993" y="2031"/>
              <a:ext cx="6" cy="1"/>
            </a:xfrm>
            <a:prstGeom prst="line">
              <a:avLst/>
            </a:prstGeom>
            <a:noFill/>
            <a:ln w="28575">
              <a:solidFill>
                <a:srgbClr val="000080"/>
              </a:solidFill>
              <a:round/>
              <a:headEnd/>
              <a:tailEnd/>
            </a:ln>
          </p:spPr>
          <p:txBody>
            <a:bodyPr/>
            <a:lstStyle/>
            <a:p>
              <a:endParaRPr lang="en-GB"/>
            </a:p>
          </p:txBody>
        </p:sp>
        <p:sp>
          <p:nvSpPr>
            <p:cNvPr id="377865" name="Line 1033"/>
            <p:cNvSpPr>
              <a:spLocks noChangeShapeType="1"/>
            </p:cNvSpPr>
            <p:nvPr/>
          </p:nvSpPr>
          <p:spPr bwMode="auto">
            <a:xfrm>
              <a:off x="3999" y="2031"/>
              <a:ext cx="13" cy="1"/>
            </a:xfrm>
            <a:prstGeom prst="line">
              <a:avLst/>
            </a:prstGeom>
            <a:noFill/>
            <a:ln w="28575">
              <a:solidFill>
                <a:srgbClr val="000080"/>
              </a:solidFill>
              <a:round/>
              <a:headEnd/>
              <a:tailEnd/>
            </a:ln>
          </p:spPr>
          <p:txBody>
            <a:bodyPr/>
            <a:lstStyle/>
            <a:p>
              <a:endParaRPr lang="en-GB"/>
            </a:p>
          </p:txBody>
        </p:sp>
        <p:sp>
          <p:nvSpPr>
            <p:cNvPr id="377866" name="Line 1034"/>
            <p:cNvSpPr>
              <a:spLocks noChangeShapeType="1"/>
            </p:cNvSpPr>
            <p:nvPr/>
          </p:nvSpPr>
          <p:spPr bwMode="auto">
            <a:xfrm>
              <a:off x="4012" y="2031"/>
              <a:ext cx="12" cy="1"/>
            </a:xfrm>
            <a:prstGeom prst="line">
              <a:avLst/>
            </a:prstGeom>
            <a:noFill/>
            <a:ln w="28575">
              <a:solidFill>
                <a:srgbClr val="000080"/>
              </a:solidFill>
              <a:round/>
              <a:headEnd/>
              <a:tailEnd/>
            </a:ln>
          </p:spPr>
          <p:txBody>
            <a:bodyPr/>
            <a:lstStyle/>
            <a:p>
              <a:endParaRPr lang="en-GB"/>
            </a:p>
          </p:txBody>
        </p:sp>
        <p:sp>
          <p:nvSpPr>
            <p:cNvPr id="377867" name="Line 1035"/>
            <p:cNvSpPr>
              <a:spLocks noChangeShapeType="1"/>
            </p:cNvSpPr>
            <p:nvPr/>
          </p:nvSpPr>
          <p:spPr bwMode="auto">
            <a:xfrm>
              <a:off x="4024" y="2031"/>
              <a:ext cx="6" cy="1"/>
            </a:xfrm>
            <a:prstGeom prst="line">
              <a:avLst/>
            </a:prstGeom>
            <a:noFill/>
            <a:ln w="28575">
              <a:solidFill>
                <a:srgbClr val="000080"/>
              </a:solidFill>
              <a:round/>
              <a:headEnd/>
              <a:tailEnd/>
            </a:ln>
          </p:spPr>
          <p:txBody>
            <a:bodyPr/>
            <a:lstStyle/>
            <a:p>
              <a:endParaRPr lang="en-GB"/>
            </a:p>
          </p:txBody>
        </p:sp>
        <p:sp>
          <p:nvSpPr>
            <p:cNvPr id="377868" name="Line 1036"/>
            <p:cNvSpPr>
              <a:spLocks noChangeShapeType="1"/>
            </p:cNvSpPr>
            <p:nvPr/>
          </p:nvSpPr>
          <p:spPr bwMode="auto">
            <a:xfrm>
              <a:off x="4030" y="2031"/>
              <a:ext cx="12" cy="1"/>
            </a:xfrm>
            <a:prstGeom prst="line">
              <a:avLst/>
            </a:prstGeom>
            <a:noFill/>
            <a:ln w="28575">
              <a:solidFill>
                <a:srgbClr val="000080"/>
              </a:solidFill>
              <a:round/>
              <a:headEnd/>
              <a:tailEnd/>
            </a:ln>
          </p:spPr>
          <p:txBody>
            <a:bodyPr/>
            <a:lstStyle/>
            <a:p>
              <a:endParaRPr lang="en-GB"/>
            </a:p>
          </p:txBody>
        </p:sp>
        <p:sp>
          <p:nvSpPr>
            <p:cNvPr id="377869" name="Line 1037"/>
            <p:cNvSpPr>
              <a:spLocks noChangeShapeType="1"/>
            </p:cNvSpPr>
            <p:nvPr/>
          </p:nvSpPr>
          <p:spPr bwMode="auto">
            <a:xfrm>
              <a:off x="4042" y="2031"/>
              <a:ext cx="12" cy="1"/>
            </a:xfrm>
            <a:prstGeom prst="line">
              <a:avLst/>
            </a:prstGeom>
            <a:noFill/>
            <a:ln w="28575">
              <a:solidFill>
                <a:srgbClr val="000080"/>
              </a:solidFill>
              <a:round/>
              <a:headEnd/>
              <a:tailEnd/>
            </a:ln>
          </p:spPr>
          <p:txBody>
            <a:bodyPr/>
            <a:lstStyle/>
            <a:p>
              <a:endParaRPr lang="en-GB"/>
            </a:p>
          </p:txBody>
        </p:sp>
        <p:sp>
          <p:nvSpPr>
            <p:cNvPr id="377870" name="Line 1038"/>
            <p:cNvSpPr>
              <a:spLocks noChangeShapeType="1"/>
            </p:cNvSpPr>
            <p:nvPr/>
          </p:nvSpPr>
          <p:spPr bwMode="auto">
            <a:xfrm>
              <a:off x="4054" y="2031"/>
              <a:ext cx="6" cy="1"/>
            </a:xfrm>
            <a:prstGeom prst="line">
              <a:avLst/>
            </a:prstGeom>
            <a:noFill/>
            <a:ln w="28575">
              <a:solidFill>
                <a:srgbClr val="000080"/>
              </a:solidFill>
              <a:round/>
              <a:headEnd/>
              <a:tailEnd/>
            </a:ln>
          </p:spPr>
          <p:txBody>
            <a:bodyPr/>
            <a:lstStyle/>
            <a:p>
              <a:endParaRPr lang="en-GB"/>
            </a:p>
          </p:txBody>
        </p:sp>
        <p:sp>
          <p:nvSpPr>
            <p:cNvPr id="377871" name="Line 1039"/>
            <p:cNvSpPr>
              <a:spLocks noChangeShapeType="1"/>
            </p:cNvSpPr>
            <p:nvPr/>
          </p:nvSpPr>
          <p:spPr bwMode="auto">
            <a:xfrm>
              <a:off x="4060" y="2031"/>
              <a:ext cx="12" cy="1"/>
            </a:xfrm>
            <a:prstGeom prst="line">
              <a:avLst/>
            </a:prstGeom>
            <a:noFill/>
            <a:ln w="28575">
              <a:solidFill>
                <a:srgbClr val="000080"/>
              </a:solidFill>
              <a:round/>
              <a:headEnd/>
              <a:tailEnd/>
            </a:ln>
          </p:spPr>
          <p:txBody>
            <a:bodyPr/>
            <a:lstStyle/>
            <a:p>
              <a:endParaRPr lang="en-GB"/>
            </a:p>
          </p:txBody>
        </p:sp>
        <p:sp>
          <p:nvSpPr>
            <p:cNvPr id="377872" name="Line 1040"/>
            <p:cNvSpPr>
              <a:spLocks noChangeShapeType="1"/>
            </p:cNvSpPr>
            <p:nvPr/>
          </p:nvSpPr>
          <p:spPr bwMode="auto">
            <a:xfrm>
              <a:off x="4072" y="2031"/>
              <a:ext cx="12" cy="1"/>
            </a:xfrm>
            <a:prstGeom prst="line">
              <a:avLst/>
            </a:prstGeom>
            <a:noFill/>
            <a:ln w="28575">
              <a:solidFill>
                <a:srgbClr val="000080"/>
              </a:solidFill>
              <a:round/>
              <a:headEnd/>
              <a:tailEnd/>
            </a:ln>
          </p:spPr>
          <p:txBody>
            <a:bodyPr/>
            <a:lstStyle/>
            <a:p>
              <a:endParaRPr lang="en-GB"/>
            </a:p>
          </p:txBody>
        </p:sp>
        <p:sp>
          <p:nvSpPr>
            <p:cNvPr id="377873" name="Line 1041"/>
            <p:cNvSpPr>
              <a:spLocks noChangeShapeType="1"/>
            </p:cNvSpPr>
            <p:nvPr/>
          </p:nvSpPr>
          <p:spPr bwMode="auto">
            <a:xfrm>
              <a:off x="4084" y="2031"/>
              <a:ext cx="7" cy="1"/>
            </a:xfrm>
            <a:prstGeom prst="line">
              <a:avLst/>
            </a:prstGeom>
            <a:noFill/>
            <a:ln w="28575">
              <a:solidFill>
                <a:srgbClr val="000080"/>
              </a:solidFill>
              <a:round/>
              <a:headEnd/>
              <a:tailEnd/>
            </a:ln>
          </p:spPr>
          <p:txBody>
            <a:bodyPr/>
            <a:lstStyle/>
            <a:p>
              <a:endParaRPr lang="en-GB"/>
            </a:p>
          </p:txBody>
        </p:sp>
        <p:sp>
          <p:nvSpPr>
            <p:cNvPr id="377874" name="Line 1042"/>
            <p:cNvSpPr>
              <a:spLocks noChangeShapeType="1"/>
            </p:cNvSpPr>
            <p:nvPr/>
          </p:nvSpPr>
          <p:spPr bwMode="auto">
            <a:xfrm>
              <a:off x="4091" y="2031"/>
              <a:ext cx="12" cy="1"/>
            </a:xfrm>
            <a:prstGeom prst="line">
              <a:avLst/>
            </a:prstGeom>
            <a:noFill/>
            <a:ln w="28575">
              <a:solidFill>
                <a:srgbClr val="000080"/>
              </a:solidFill>
              <a:round/>
              <a:headEnd/>
              <a:tailEnd/>
            </a:ln>
          </p:spPr>
          <p:txBody>
            <a:bodyPr/>
            <a:lstStyle/>
            <a:p>
              <a:endParaRPr lang="en-GB"/>
            </a:p>
          </p:txBody>
        </p:sp>
        <p:sp>
          <p:nvSpPr>
            <p:cNvPr id="377875" name="Line 1043"/>
            <p:cNvSpPr>
              <a:spLocks noChangeShapeType="1"/>
            </p:cNvSpPr>
            <p:nvPr/>
          </p:nvSpPr>
          <p:spPr bwMode="auto">
            <a:xfrm>
              <a:off x="4103" y="2031"/>
              <a:ext cx="12" cy="1"/>
            </a:xfrm>
            <a:prstGeom prst="line">
              <a:avLst/>
            </a:prstGeom>
            <a:noFill/>
            <a:ln w="28575">
              <a:solidFill>
                <a:srgbClr val="000080"/>
              </a:solidFill>
              <a:round/>
              <a:headEnd/>
              <a:tailEnd/>
            </a:ln>
          </p:spPr>
          <p:txBody>
            <a:bodyPr/>
            <a:lstStyle/>
            <a:p>
              <a:endParaRPr lang="en-GB"/>
            </a:p>
          </p:txBody>
        </p:sp>
        <p:sp>
          <p:nvSpPr>
            <p:cNvPr id="377876" name="Line 1044"/>
            <p:cNvSpPr>
              <a:spLocks noChangeShapeType="1"/>
            </p:cNvSpPr>
            <p:nvPr/>
          </p:nvSpPr>
          <p:spPr bwMode="auto">
            <a:xfrm>
              <a:off x="4115" y="2031"/>
              <a:ext cx="6" cy="1"/>
            </a:xfrm>
            <a:prstGeom prst="line">
              <a:avLst/>
            </a:prstGeom>
            <a:noFill/>
            <a:ln w="28575">
              <a:solidFill>
                <a:srgbClr val="000080"/>
              </a:solidFill>
              <a:round/>
              <a:headEnd/>
              <a:tailEnd/>
            </a:ln>
          </p:spPr>
          <p:txBody>
            <a:bodyPr/>
            <a:lstStyle/>
            <a:p>
              <a:endParaRPr lang="en-GB"/>
            </a:p>
          </p:txBody>
        </p:sp>
        <p:sp>
          <p:nvSpPr>
            <p:cNvPr id="377877" name="Line 1045"/>
            <p:cNvSpPr>
              <a:spLocks noChangeShapeType="1"/>
            </p:cNvSpPr>
            <p:nvPr/>
          </p:nvSpPr>
          <p:spPr bwMode="auto">
            <a:xfrm>
              <a:off x="4121" y="2031"/>
              <a:ext cx="12" cy="1"/>
            </a:xfrm>
            <a:prstGeom prst="line">
              <a:avLst/>
            </a:prstGeom>
            <a:noFill/>
            <a:ln w="28575">
              <a:solidFill>
                <a:srgbClr val="000080"/>
              </a:solidFill>
              <a:round/>
              <a:headEnd/>
              <a:tailEnd/>
            </a:ln>
          </p:spPr>
          <p:txBody>
            <a:bodyPr/>
            <a:lstStyle/>
            <a:p>
              <a:endParaRPr lang="en-GB"/>
            </a:p>
          </p:txBody>
        </p:sp>
        <p:sp>
          <p:nvSpPr>
            <p:cNvPr id="377878" name="Line 1046"/>
            <p:cNvSpPr>
              <a:spLocks noChangeShapeType="1"/>
            </p:cNvSpPr>
            <p:nvPr/>
          </p:nvSpPr>
          <p:spPr bwMode="auto">
            <a:xfrm>
              <a:off x="4133" y="2031"/>
              <a:ext cx="12" cy="1"/>
            </a:xfrm>
            <a:prstGeom prst="line">
              <a:avLst/>
            </a:prstGeom>
            <a:noFill/>
            <a:ln w="28575">
              <a:solidFill>
                <a:srgbClr val="000080"/>
              </a:solidFill>
              <a:round/>
              <a:headEnd/>
              <a:tailEnd/>
            </a:ln>
          </p:spPr>
          <p:txBody>
            <a:bodyPr/>
            <a:lstStyle/>
            <a:p>
              <a:endParaRPr lang="en-GB"/>
            </a:p>
          </p:txBody>
        </p:sp>
        <p:sp>
          <p:nvSpPr>
            <p:cNvPr id="377879" name="Line 1047"/>
            <p:cNvSpPr>
              <a:spLocks noChangeShapeType="1"/>
            </p:cNvSpPr>
            <p:nvPr/>
          </p:nvSpPr>
          <p:spPr bwMode="auto">
            <a:xfrm>
              <a:off x="4145" y="2031"/>
              <a:ext cx="6" cy="1"/>
            </a:xfrm>
            <a:prstGeom prst="line">
              <a:avLst/>
            </a:prstGeom>
            <a:noFill/>
            <a:ln w="28575">
              <a:solidFill>
                <a:srgbClr val="000080"/>
              </a:solidFill>
              <a:round/>
              <a:headEnd/>
              <a:tailEnd/>
            </a:ln>
          </p:spPr>
          <p:txBody>
            <a:bodyPr/>
            <a:lstStyle/>
            <a:p>
              <a:endParaRPr lang="en-GB"/>
            </a:p>
          </p:txBody>
        </p:sp>
        <p:sp>
          <p:nvSpPr>
            <p:cNvPr id="377880" name="Line 1048"/>
            <p:cNvSpPr>
              <a:spLocks noChangeShapeType="1"/>
            </p:cNvSpPr>
            <p:nvPr/>
          </p:nvSpPr>
          <p:spPr bwMode="auto">
            <a:xfrm>
              <a:off x="4151" y="2031"/>
              <a:ext cx="12" cy="1"/>
            </a:xfrm>
            <a:prstGeom prst="line">
              <a:avLst/>
            </a:prstGeom>
            <a:noFill/>
            <a:ln w="28575">
              <a:solidFill>
                <a:srgbClr val="000080"/>
              </a:solidFill>
              <a:round/>
              <a:headEnd/>
              <a:tailEnd/>
            </a:ln>
          </p:spPr>
          <p:txBody>
            <a:bodyPr/>
            <a:lstStyle/>
            <a:p>
              <a:endParaRPr lang="en-GB"/>
            </a:p>
          </p:txBody>
        </p:sp>
        <p:sp>
          <p:nvSpPr>
            <p:cNvPr id="377881" name="Line 1049"/>
            <p:cNvSpPr>
              <a:spLocks noChangeShapeType="1"/>
            </p:cNvSpPr>
            <p:nvPr/>
          </p:nvSpPr>
          <p:spPr bwMode="auto">
            <a:xfrm>
              <a:off x="4163" y="2031"/>
              <a:ext cx="13" cy="6"/>
            </a:xfrm>
            <a:prstGeom prst="line">
              <a:avLst/>
            </a:prstGeom>
            <a:noFill/>
            <a:ln w="28575">
              <a:solidFill>
                <a:srgbClr val="000080"/>
              </a:solidFill>
              <a:round/>
              <a:headEnd/>
              <a:tailEnd/>
            </a:ln>
          </p:spPr>
          <p:txBody>
            <a:bodyPr/>
            <a:lstStyle/>
            <a:p>
              <a:endParaRPr lang="en-GB"/>
            </a:p>
          </p:txBody>
        </p:sp>
        <p:sp>
          <p:nvSpPr>
            <p:cNvPr id="377882" name="Line 1050"/>
            <p:cNvSpPr>
              <a:spLocks noChangeShapeType="1"/>
            </p:cNvSpPr>
            <p:nvPr/>
          </p:nvSpPr>
          <p:spPr bwMode="auto">
            <a:xfrm>
              <a:off x="4176" y="2037"/>
              <a:ext cx="6" cy="1"/>
            </a:xfrm>
            <a:prstGeom prst="line">
              <a:avLst/>
            </a:prstGeom>
            <a:noFill/>
            <a:ln w="28575">
              <a:solidFill>
                <a:srgbClr val="000080"/>
              </a:solidFill>
              <a:round/>
              <a:headEnd/>
              <a:tailEnd/>
            </a:ln>
          </p:spPr>
          <p:txBody>
            <a:bodyPr/>
            <a:lstStyle/>
            <a:p>
              <a:endParaRPr lang="en-GB"/>
            </a:p>
          </p:txBody>
        </p:sp>
        <p:sp>
          <p:nvSpPr>
            <p:cNvPr id="377883" name="Line 1051"/>
            <p:cNvSpPr>
              <a:spLocks noChangeShapeType="1"/>
            </p:cNvSpPr>
            <p:nvPr/>
          </p:nvSpPr>
          <p:spPr bwMode="auto">
            <a:xfrm>
              <a:off x="4182" y="2037"/>
              <a:ext cx="12" cy="1"/>
            </a:xfrm>
            <a:prstGeom prst="line">
              <a:avLst/>
            </a:prstGeom>
            <a:noFill/>
            <a:ln w="28575">
              <a:solidFill>
                <a:srgbClr val="000080"/>
              </a:solidFill>
              <a:round/>
              <a:headEnd/>
              <a:tailEnd/>
            </a:ln>
          </p:spPr>
          <p:txBody>
            <a:bodyPr/>
            <a:lstStyle/>
            <a:p>
              <a:endParaRPr lang="en-GB"/>
            </a:p>
          </p:txBody>
        </p:sp>
        <p:sp>
          <p:nvSpPr>
            <p:cNvPr id="377884" name="Line 1052"/>
            <p:cNvSpPr>
              <a:spLocks noChangeShapeType="1"/>
            </p:cNvSpPr>
            <p:nvPr/>
          </p:nvSpPr>
          <p:spPr bwMode="auto">
            <a:xfrm>
              <a:off x="4194" y="2037"/>
              <a:ext cx="12" cy="1"/>
            </a:xfrm>
            <a:prstGeom prst="line">
              <a:avLst/>
            </a:prstGeom>
            <a:noFill/>
            <a:ln w="28575">
              <a:solidFill>
                <a:srgbClr val="000080"/>
              </a:solidFill>
              <a:round/>
              <a:headEnd/>
              <a:tailEnd/>
            </a:ln>
          </p:spPr>
          <p:txBody>
            <a:bodyPr/>
            <a:lstStyle/>
            <a:p>
              <a:endParaRPr lang="en-GB"/>
            </a:p>
          </p:txBody>
        </p:sp>
        <p:sp>
          <p:nvSpPr>
            <p:cNvPr id="377885" name="Line 1053"/>
            <p:cNvSpPr>
              <a:spLocks noChangeShapeType="1"/>
            </p:cNvSpPr>
            <p:nvPr/>
          </p:nvSpPr>
          <p:spPr bwMode="auto">
            <a:xfrm>
              <a:off x="4206" y="2037"/>
              <a:ext cx="6" cy="1"/>
            </a:xfrm>
            <a:prstGeom prst="line">
              <a:avLst/>
            </a:prstGeom>
            <a:noFill/>
            <a:ln w="28575">
              <a:solidFill>
                <a:srgbClr val="000080"/>
              </a:solidFill>
              <a:round/>
              <a:headEnd/>
              <a:tailEnd/>
            </a:ln>
          </p:spPr>
          <p:txBody>
            <a:bodyPr/>
            <a:lstStyle/>
            <a:p>
              <a:endParaRPr lang="en-GB"/>
            </a:p>
          </p:txBody>
        </p:sp>
        <p:sp>
          <p:nvSpPr>
            <p:cNvPr id="377886" name="Line 1054"/>
            <p:cNvSpPr>
              <a:spLocks noChangeShapeType="1"/>
            </p:cNvSpPr>
            <p:nvPr/>
          </p:nvSpPr>
          <p:spPr bwMode="auto">
            <a:xfrm>
              <a:off x="4212" y="2037"/>
              <a:ext cx="12" cy="1"/>
            </a:xfrm>
            <a:prstGeom prst="line">
              <a:avLst/>
            </a:prstGeom>
            <a:noFill/>
            <a:ln w="28575">
              <a:solidFill>
                <a:srgbClr val="000080"/>
              </a:solidFill>
              <a:round/>
              <a:headEnd/>
              <a:tailEnd/>
            </a:ln>
          </p:spPr>
          <p:txBody>
            <a:bodyPr/>
            <a:lstStyle/>
            <a:p>
              <a:endParaRPr lang="en-GB"/>
            </a:p>
          </p:txBody>
        </p:sp>
        <p:sp>
          <p:nvSpPr>
            <p:cNvPr id="377887" name="Line 1055"/>
            <p:cNvSpPr>
              <a:spLocks noChangeShapeType="1"/>
            </p:cNvSpPr>
            <p:nvPr/>
          </p:nvSpPr>
          <p:spPr bwMode="auto">
            <a:xfrm>
              <a:off x="4224" y="2037"/>
              <a:ext cx="12" cy="1"/>
            </a:xfrm>
            <a:prstGeom prst="line">
              <a:avLst/>
            </a:prstGeom>
            <a:noFill/>
            <a:ln w="28575">
              <a:solidFill>
                <a:srgbClr val="000080"/>
              </a:solidFill>
              <a:round/>
              <a:headEnd/>
              <a:tailEnd/>
            </a:ln>
          </p:spPr>
          <p:txBody>
            <a:bodyPr/>
            <a:lstStyle/>
            <a:p>
              <a:endParaRPr lang="en-GB"/>
            </a:p>
          </p:txBody>
        </p:sp>
        <p:sp>
          <p:nvSpPr>
            <p:cNvPr id="377888" name="Line 1056"/>
            <p:cNvSpPr>
              <a:spLocks noChangeShapeType="1"/>
            </p:cNvSpPr>
            <p:nvPr/>
          </p:nvSpPr>
          <p:spPr bwMode="auto">
            <a:xfrm>
              <a:off x="4236" y="2037"/>
              <a:ext cx="6" cy="1"/>
            </a:xfrm>
            <a:prstGeom prst="line">
              <a:avLst/>
            </a:prstGeom>
            <a:noFill/>
            <a:ln w="28575">
              <a:solidFill>
                <a:srgbClr val="000080"/>
              </a:solidFill>
              <a:round/>
              <a:headEnd/>
              <a:tailEnd/>
            </a:ln>
          </p:spPr>
          <p:txBody>
            <a:bodyPr/>
            <a:lstStyle/>
            <a:p>
              <a:endParaRPr lang="en-GB"/>
            </a:p>
          </p:txBody>
        </p:sp>
        <p:sp>
          <p:nvSpPr>
            <p:cNvPr id="377889" name="Line 1057"/>
            <p:cNvSpPr>
              <a:spLocks noChangeShapeType="1"/>
            </p:cNvSpPr>
            <p:nvPr/>
          </p:nvSpPr>
          <p:spPr bwMode="auto">
            <a:xfrm>
              <a:off x="4242" y="2037"/>
              <a:ext cx="12" cy="1"/>
            </a:xfrm>
            <a:prstGeom prst="line">
              <a:avLst/>
            </a:prstGeom>
            <a:noFill/>
            <a:ln w="28575">
              <a:solidFill>
                <a:srgbClr val="000080"/>
              </a:solidFill>
              <a:round/>
              <a:headEnd/>
              <a:tailEnd/>
            </a:ln>
          </p:spPr>
          <p:txBody>
            <a:bodyPr/>
            <a:lstStyle/>
            <a:p>
              <a:endParaRPr lang="en-GB"/>
            </a:p>
          </p:txBody>
        </p:sp>
        <p:sp>
          <p:nvSpPr>
            <p:cNvPr id="377890" name="Line 1058"/>
            <p:cNvSpPr>
              <a:spLocks noChangeShapeType="1"/>
            </p:cNvSpPr>
            <p:nvPr/>
          </p:nvSpPr>
          <p:spPr bwMode="auto">
            <a:xfrm>
              <a:off x="4254" y="2037"/>
              <a:ext cx="13" cy="1"/>
            </a:xfrm>
            <a:prstGeom prst="line">
              <a:avLst/>
            </a:prstGeom>
            <a:noFill/>
            <a:ln w="28575">
              <a:solidFill>
                <a:srgbClr val="000080"/>
              </a:solidFill>
              <a:round/>
              <a:headEnd/>
              <a:tailEnd/>
            </a:ln>
          </p:spPr>
          <p:txBody>
            <a:bodyPr/>
            <a:lstStyle/>
            <a:p>
              <a:endParaRPr lang="en-GB"/>
            </a:p>
          </p:txBody>
        </p:sp>
        <p:sp>
          <p:nvSpPr>
            <p:cNvPr id="377891" name="Line 1059"/>
            <p:cNvSpPr>
              <a:spLocks noChangeShapeType="1"/>
            </p:cNvSpPr>
            <p:nvPr/>
          </p:nvSpPr>
          <p:spPr bwMode="auto">
            <a:xfrm>
              <a:off x="4267" y="2037"/>
              <a:ext cx="6" cy="1"/>
            </a:xfrm>
            <a:prstGeom prst="line">
              <a:avLst/>
            </a:prstGeom>
            <a:noFill/>
            <a:ln w="28575">
              <a:solidFill>
                <a:srgbClr val="000080"/>
              </a:solidFill>
              <a:round/>
              <a:headEnd/>
              <a:tailEnd/>
            </a:ln>
          </p:spPr>
          <p:txBody>
            <a:bodyPr/>
            <a:lstStyle/>
            <a:p>
              <a:endParaRPr lang="en-GB"/>
            </a:p>
          </p:txBody>
        </p:sp>
        <p:sp>
          <p:nvSpPr>
            <p:cNvPr id="377892" name="Line 1060"/>
            <p:cNvSpPr>
              <a:spLocks noChangeShapeType="1"/>
            </p:cNvSpPr>
            <p:nvPr/>
          </p:nvSpPr>
          <p:spPr bwMode="auto">
            <a:xfrm>
              <a:off x="4273" y="2037"/>
              <a:ext cx="12" cy="1"/>
            </a:xfrm>
            <a:prstGeom prst="line">
              <a:avLst/>
            </a:prstGeom>
            <a:noFill/>
            <a:ln w="28575">
              <a:solidFill>
                <a:srgbClr val="000080"/>
              </a:solidFill>
              <a:round/>
              <a:headEnd/>
              <a:tailEnd/>
            </a:ln>
          </p:spPr>
          <p:txBody>
            <a:bodyPr/>
            <a:lstStyle/>
            <a:p>
              <a:endParaRPr lang="en-GB"/>
            </a:p>
          </p:txBody>
        </p:sp>
        <p:sp>
          <p:nvSpPr>
            <p:cNvPr id="377893" name="Line 1061"/>
            <p:cNvSpPr>
              <a:spLocks noChangeShapeType="1"/>
            </p:cNvSpPr>
            <p:nvPr/>
          </p:nvSpPr>
          <p:spPr bwMode="auto">
            <a:xfrm>
              <a:off x="4285" y="2037"/>
              <a:ext cx="12" cy="1"/>
            </a:xfrm>
            <a:prstGeom prst="line">
              <a:avLst/>
            </a:prstGeom>
            <a:noFill/>
            <a:ln w="28575">
              <a:solidFill>
                <a:srgbClr val="000080"/>
              </a:solidFill>
              <a:round/>
              <a:headEnd/>
              <a:tailEnd/>
            </a:ln>
          </p:spPr>
          <p:txBody>
            <a:bodyPr/>
            <a:lstStyle/>
            <a:p>
              <a:endParaRPr lang="en-GB"/>
            </a:p>
          </p:txBody>
        </p:sp>
        <p:sp>
          <p:nvSpPr>
            <p:cNvPr id="377894" name="Line 1062"/>
            <p:cNvSpPr>
              <a:spLocks noChangeShapeType="1"/>
            </p:cNvSpPr>
            <p:nvPr/>
          </p:nvSpPr>
          <p:spPr bwMode="auto">
            <a:xfrm>
              <a:off x="4297" y="2037"/>
              <a:ext cx="6" cy="1"/>
            </a:xfrm>
            <a:prstGeom prst="line">
              <a:avLst/>
            </a:prstGeom>
            <a:noFill/>
            <a:ln w="28575">
              <a:solidFill>
                <a:srgbClr val="000080"/>
              </a:solidFill>
              <a:round/>
              <a:headEnd/>
              <a:tailEnd/>
            </a:ln>
          </p:spPr>
          <p:txBody>
            <a:bodyPr/>
            <a:lstStyle/>
            <a:p>
              <a:endParaRPr lang="en-GB"/>
            </a:p>
          </p:txBody>
        </p:sp>
        <p:sp>
          <p:nvSpPr>
            <p:cNvPr id="377895" name="Line 1063"/>
            <p:cNvSpPr>
              <a:spLocks noChangeShapeType="1"/>
            </p:cNvSpPr>
            <p:nvPr/>
          </p:nvSpPr>
          <p:spPr bwMode="auto">
            <a:xfrm>
              <a:off x="4303" y="2037"/>
              <a:ext cx="12" cy="1"/>
            </a:xfrm>
            <a:prstGeom prst="line">
              <a:avLst/>
            </a:prstGeom>
            <a:noFill/>
            <a:ln w="28575">
              <a:solidFill>
                <a:srgbClr val="000080"/>
              </a:solidFill>
              <a:round/>
              <a:headEnd/>
              <a:tailEnd/>
            </a:ln>
          </p:spPr>
          <p:txBody>
            <a:bodyPr/>
            <a:lstStyle/>
            <a:p>
              <a:endParaRPr lang="en-GB"/>
            </a:p>
          </p:txBody>
        </p:sp>
        <p:sp>
          <p:nvSpPr>
            <p:cNvPr id="377896" name="Line 1064"/>
            <p:cNvSpPr>
              <a:spLocks noChangeShapeType="1"/>
            </p:cNvSpPr>
            <p:nvPr/>
          </p:nvSpPr>
          <p:spPr bwMode="auto">
            <a:xfrm>
              <a:off x="4315" y="2037"/>
              <a:ext cx="12" cy="1"/>
            </a:xfrm>
            <a:prstGeom prst="line">
              <a:avLst/>
            </a:prstGeom>
            <a:noFill/>
            <a:ln w="28575">
              <a:solidFill>
                <a:srgbClr val="000080"/>
              </a:solidFill>
              <a:round/>
              <a:headEnd/>
              <a:tailEnd/>
            </a:ln>
          </p:spPr>
          <p:txBody>
            <a:bodyPr/>
            <a:lstStyle/>
            <a:p>
              <a:endParaRPr lang="en-GB"/>
            </a:p>
          </p:txBody>
        </p:sp>
        <p:sp>
          <p:nvSpPr>
            <p:cNvPr id="377897" name="Line 1065"/>
            <p:cNvSpPr>
              <a:spLocks noChangeShapeType="1"/>
            </p:cNvSpPr>
            <p:nvPr/>
          </p:nvSpPr>
          <p:spPr bwMode="auto">
            <a:xfrm>
              <a:off x="4327" y="2037"/>
              <a:ext cx="6" cy="1"/>
            </a:xfrm>
            <a:prstGeom prst="line">
              <a:avLst/>
            </a:prstGeom>
            <a:noFill/>
            <a:ln w="28575">
              <a:solidFill>
                <a:srgbClr val="000080"/>
              </a:solidFill>
              <a:round/>
              <a:headEnd/>
              <a:tailEnd/>
            </a:ln>
          </p:spPr>
          <p:txBody>
            <a:bodyPr/>
            <a:lstStyle/>
            <a:p>
              <a:endParaRPr lang="en-GB"/>
            </a:p>
          </p:txBody>
        </p:sp>
        <p:sp>
          <p:nvSpPr>
            <p:cNvPr id="377898" name="Line 1066"/>
            <p:cNvSpPr>
              <a:spLocks noChangeShapeType="1"/>
            </p:cNvSpPr>
            <p:nvPr/>
          </p:nvSpPr>
          <p:spPr bwMode="auto">
            <a:xfrm>
              <a:off x="4333" y="2037"/>
              <a:ext cx="13" cy="1"/>
            </a:xfrm>
            <a:prstGeom prst="line">
              <a:avLst/>
            </a:prstGeom>
            <a:noFill/>
            <a:ln w="28575">
              <a:solidFill>
                <a:srgbClr val="000080"/>
              </a:solidFill>
              <a:round/>
              <a:headEnd/>
              <a:tailEnd/>
            </a:ln>
          </p:spPr>
          <p:txBody>
            <a:bodyPr/>
            <a:lstStyle/>
            <a:p>
              <a:endParaRPr lang="en-GB"/>
            </a:p>
          </p:txBody>
        </p:sp>
        <p:sp>
          <p:nvSpPr>
            <p:cNvPr id="377899" name="Line 1067"/>
            <p:cNvSpPr>
              <a:spLocks noChangeShapeType="1"/>
            </p:cNvSpPr>
            <p:nvPr/>
          </p:nvSpPr>
          <p:spPr bwMode="auto">
            <a:xfrm>
              <a:off x="4346" y="2037"/>
              <a:ext cx="12" cy="1"/>
            </a:xfrm>
            <a:prstGeom prst="line">
              <a:avLst/>
            </a:prstGeom>
            <a:noFill/>
            <a:ln w="28575">
              <a:solidFill>
                <a:srgbClr val="000080"/>
              </a:solidFill>
              <a:round/>
              <a:headEnd/>
              <a:tailEnd/>
            </a:ln>
          </p:spPr>
          <p:txBody>
            <a:bodyPr/>
            <a:lstStyle/>
            <a:p>
              <a:endParaRPr lang="en-GB"/>
            </a:p>
          </p:txBody>
        </p:sp>
        <p:sp>
          <p:nvSpPr>
            <p:cNvPr id="377900" name="Line 1068"/>
            <p:cNvSpPr>
              <a:spLocks noChangeShapeType="1"/>
            </p:cNvSpPr>
            <p:nvPr/>
          </p:nvSpPr>
          <p:spPr bwMode="auto">
            <a:xfrm>
              <a:off x="4358" y="2037"/>
              <a:ext cx="6" cy="1"/>
            </a:xfrm>
            <a:prstGeom prst="line">
              <a:avLst/>
            </a:prstGeom>
            <a:noFill/>
            <a:ln w="28575">
              <a:solidFill>
                <a:srgbClr val="000080"/>
              </a:solidFill>
              <a:round/>
              <a:headEnd/>
              <a:tailEnd/>
            </a:ln>
          </p:spPr>
          <p:txBody>
            <a:bodyPr/>
            <a:lstStyle/>
            <a:p>
              <a:endParaRPr lang="en-GB"/>
            </a:p>
          </p:txBody>
        </p:sp>
        <p:sp>
          <p:nvSpPr>
            <p:cNvPr id="377901" name="Line 1069"/>
            <p:cNvSpPr>
              <a:spLocks noChangeShapeType="1"/>
            </p:cNvSpPr>
            <p:nvPr/>
          </p:nvSpPr>
          <p:spPr bwMode="auto">
            <a:xfrm>
              <a:off x="4364" y="2037"/>
              <a:ext cx="12" cy="1"/>
            </a:xfrm>
            <a:prstGeom prst="line">
              <a:avLst/>
            </a:prstGeom>
            <a:noFill/>
            <a:ln w="28575">
              <a:solidFill>
                <a:srgbClr val="000080"/>
              </a:solidFill>
              <a:round/>
              <a:headEnd/>
              <a:tailEnd/>
            </a:ln>
          </p:spPr>
          <p:txBody>
            <a:bodyPr/>
            <a:lstStyle/>
            <a:p>
              <a:endParaRPr lang="en-GB"/>
            </a:p>
          </p:txBody>
        </p:sp>
        <p:sp>
          <p:nvSpPr>
            <p:cNvPr id="377902" name="Line 1070"/>
            <p:cNvSpPr>
              <a:spLocks noChangeShapeType="1"/>
            </p:cNvSpPr>
            <p:nvPr/>
          </p:nvSpPr>
          <p:spPr bwMode="auto">
            <a:xfrm>
              <a:off x="4376" y="2037"/>
              <a:ext cx="12" cy="1"/>
            </a:xfrm>
            <a:prstGeom prst="line">
              <a:avLst/>
            </a:prstGeom>
            <a:noFill/>
            <a:ln w="28575">
              <a:solidFill>
                <a:srgbClr val="000080"/>
              </a:solidFill>
              <a:round/>
              <a:headEnd/>
              <a:tailEnd/>
            </a:ln>
          </p:spPr>
          <p:txBody>
            <a:bodyPr/>
            <a:lstStyle/>
            <a:p>
              <a:endParaRPr lang="en-GB"/>
            </a:p>
          </p:txBody>
        </p:sp>
        <p:sp>
          <p:nvSpPr>
            <p:cNvPr id="377903" name="Line 1071"/>
            <p:cNvSpPr>
              <a:spLocks noChangeShapeType="1"/>
            </p:cNvSpPr>
            <p:nvPr/>
          </p:nvSpPr>
          <p:spPr bwMode="auto">
            <a:xfrm>
              <a:off x="4388" y="2037"/>
              <a:ext cx="12" cy="1"/>
            </a:xfrm>
            <a:prstGeom prst="line">
              <a:avLst/>
            </a:prstGeom>
            <a:noFill/>
            <a:ln w="28575">
              <a:solidFill>
                <a:srgbClr val="000080"/>
              </a:solidFill>
              <a:round/>
              <a:headEnd/>
              <a:tailEnd/>
            </a:ln>
          </p:spPr>
          <p:txBody>
            <a:bodyPr/>
            <a:lstStyle/>
            <a:p>
              <a:endParaRPr lang="en-GB"/>
            </a:p>
          </p:txBody>
        </p:sp>
        <p:sp>
          <p:nvSpPr>
            <p:cNvPr id="377904" name="Line 1072"/>
            <p:cNvSpPr>
              <a:spLocks noChangeShapeType="1"/>
            </p:cNvSpPr>
            <p:nvPr/>
          </p:nvSpPr>
          <p:spPr bwMode="auto">
            <a:xfrm>
              <a:off x="4400" y="2037"/>
              <a:ext cx="6" cy="1"/>
            </a:xfrm>
            <a:prstGeom prst="line">
              <a:avLst/>
            </a:prstGeom>
            <a:noFill/>
            <a:ln w="28575">
              <a:solidFill>
                <a:srgbClr val="000080"/>
              </a:solidFill>
              <a:round/>
              <a:headEnd/>
              <a:tailEnd/>
            </a:ln>
          </p:spPr>
          <p:txBody>
            <a:bodyPr/>
            <a:lstStyle/>
            <a:p>
              <a:endParaRPr lang="en-GB"/>
            </a:p>
          </p:txBody>
        </p:sp>
        <p:sp>
          <p:nvSpPr>
            <p:cNvPr id="377905" name="Line 1073"/>
            <p:cNvSpPr>
              <a:spLocks noChangeShapeType="1"/>
            </p:cNvSpPr>
            <p:nvPr/>
          </p:nvSpPr>
          <p:spPr bwMode="auto">
            <a:xfrm>
              <a:off x="4406" y="2037"/>
              <a:ext cx="12" cy="1"/>
            </a:xfrm>
            <a:prstGeom prst="line">
              <a:avLst/>
            </a:prstGeom>
            <a:noFill/>
            <a:ln w="28575">
              <a:solidFill>
                <a:srgbClr val="000080"/>
              </a:solidFill>
              <a:round/>
              <a:headEnd/>
              <a:tailEnd/>
            </a:ln>
          </p:spPr>
          <p:txBody>
            <a:bodyPr/>
            <a:lstStyle/>
            <a:p>
              <a:endParaRPr lang="en-GB"/>
            </a:p>
          </p:txBody>
        </p:sp>
        <p:sp>
          <p:nvSpPr>
            <p:cNvPr id="377906" name="Line 1074"/>
            <p:cNvSpPr>
              <a:spLocks noChangeShapeType="1"/>
            </p:cNvSpPr>
            <p:nvPr/>
          </p:nvSpPr>
          <p:spPr bwMode="auto">
            <a:xfrm>
              <a:off x="4418" y="2037"/>
              <a:ext cx="13" cy="1"/>
            </a:xfrm>
            <a:prstGeom prst="line">
              <a:avLst/>
            </a:prstGeom>
            <a:noFill/>
            <a:ln w="28575">
              <a:solidFill>
                <a:srgbClr val="000080"/>
              </a:solidFill>
              <a:round/>
              <a:headEnd/>
              <a:tailEnd/>
            </a:ln>
          </p:spPr>
          <p:txBody>
            <a:bodyPr/>
            <a:lstStyle/>
            <a:p>
              <a:endParaRPr lang="en-GB"/>
            </a:p>
          </p:txBody>
        </p:sp>
        <p:sp>
          <p:nvSpPr>
            <p:cNvPr id="377907" name="Line 1075"/>
            <p:cNvSpPr>
              <a:spLocks noChangeShapeType="1"/>
            </p:cNvSpPr>
            <p:nvPr/>
          </p:nvSpPr>
          <p:spPr bwMode="auto">
            <a:xfrm>
              <a:off x="4431" y="2037"/>
              <a:ext cx="6" cy="1"/>
            </a:xfrm>
            <a:prstGeom prst="line">
              <a:avLst/>
            </a:prstGeom>
            <a:noFill/>
            <a:ln w="28575">
              <a:solidFill>
                <a:srgbClr val="000080"/>
              </a:solidFill>
              <a:round/>
              <a:headEnd/>
              <a:tailEnd/>
            </a:ln>
          </p:spPr>
          <p:txBody>
            <a:bodyPr/>
            <a:lstStyle/>
            <a:p>
              <a:endParaRPr lang="en-GB"/>
            </a:p>
          </p:txBody>
        </p:sp>
        <p:sp>
          <p:nvSpPr>
            <p:cNvPr id="377908" name="Line 1076"/>
            <p:cNvSpPr>
              <a:spLocks noChangeShapeType="1"/>
            </p:cNvSpPr>
            <p:nvPr/>
          </p:nvSpPr>
          <p:spPr bwMode="auto">
            <a:xfrm>
              <a:off x="4437" y="2037"/>
              <a:ext cx="12" cy="1"/>
            </a:xfrm>
            <a:prstGeom prst="line">
              <a:avLst/>
            </a:prstGeom>
            <a:noFill/>
            <a:ln w="28575">
              <a:solidFill>
                <a:srgbClr val="000080"/>
              </a:solidFill>
              <a:round/>
              <a:headEnd/>
              <a:tailEnd/>
            </a:ln>
          </p:spPr>
          <p:txBody>
            <a:bodyPr/>
            <a:lstStyle/>
            <a:p>
              <a:endParaRPr lang="en-GB"/>
            </a:p>
          </p:txBody>
        </p:sp>
        <p:sp>
          <p:nvSpPr>
            <p:cNvPr id="377909" name="Line 1077"/>
            <p:cNvSpPr>
              <a:spLocks noChangeShapeType="1"/>
            </p:cNvSpPr>
            <p:nvPr/>
          </p:nvSpPr>
          <p:spPr bwMode="auto">
            <a:xfrm>
              <a:off x="4449" y="2037"/>
              <a:ext cx="12" cy="1"/>
            </a:xfrm>
            <a:prstGeom prst="line">
              <a:avLst/>
            </a:prstGeom>
            <a:noFill/>
            <a:ln w="28575">
              <a:solidFill>
                <a:srgbClr val="000080"/>
              </a:solidFill>
              <a:round/>
              <a:headEnd/>
              <a:tailEnd/>
            </a:ln>
          </p:spPr>
          <p:txBody>
            <a:bodyPr/>
            <a:lstStyle/>
            <a:p>
              <a:endParaRPr lang="en-GB"/>
            </a:p>
          </p:txBody>
        </p:sp>
        <p:sp>
          <p:nvSpPr>
            <p:cNvPr id="377910" name="Line 1078"/>
            <p:cNvSpPr>
              <a:spLocks noChangeShapeType="1"/>
            </p:cNvSpPr>
            <p:nvPr/>
          </p:nvSpPr>
          <p:spPr bwMode="auto">
            <a:xfrm>
              <a:off x="4461" y="2037"/>
              <a:ext cx="6" cy="1"/>
            </a:xfrm>
            <a:prstGeom prst="line">
              <a:avLst/>
            </a:prstGeom>
            <a:noFill/>
            <a:ln w="28575">
              <a:solidFill>
                <a:srgbClr val="000080"/>
              </a:solidFill>
              <a:round/>
              <a:headEnd/>
              <a:tailEnd/>
            </a:ln>
          </p:spPr>
          <p:txBody>
            <a:bodyPr/>
            <a:lstStyle/>
            <a:p>
              <a:endParaRPr lang="en-GB"/>
            </a:p>
          </p:txBody>
        </p:sp>
        <p:sp>
          <p:nvSpPr>
            <p:cNvPr id="377911" name="Line 1079"/>
            <p:cNvSpPr>
              <a:spLocks noChangeShapeType="1"/>
            </p:cNvSpPr>
            <p:nvPr/>
          </p:nvSpPr>
          <p:spPr bwMode="auto">
            <a:xfrm>
              <a:off x="4467" y="2037"/>
              <a:ext cx="12" cy="1"/>
            </a:xfrm>
            <a:prstGeom prst="line">
              <a:avLst/>
            </a:prstGeom>
            <a:noFill/>
            <a:ln w="28575">
              <a:solidFill>
                <a:srgbClr val="000080"/>
              </a:solidFill>
              <a:round/>
              <a:headEnd/>
              <a:tailEnd/>
            </a:ln>
          </p:spPr>
          <p:txBody>
            <a:bodyPr/>
            <a:lstStyle/>
            <a:p>
              <a:endParaRPr lang="en-GB"/>
            </a:p>
          </p:txBody>
        </p:sp>
        <p:sp>
          <p:nvSpPr>
            <p:cNvPr id="377912" name="Line 1080"/>
            <p:cNvSpPr>
              <a:spLocks noChangeShapeType="1"/>
            </p:cNvSpPr>
            <p:nvPr/>
          </p:nvSpPr>
          <p:spPr bwMode="auto">
            <a:xfrm>
              <a:off x="4479" y="2037"/>
              <a:ext cx="12" cy="1"/>
            </a:xfrm>
            <a:prstGeom prst="line">
              <a:avLst/>
            </a:prstGeom>
            <a:noFill/>
            <a:ln w="28575">
              <a:solidFill>
                <a:srgbClr val="000080"/>
              </a:solidFill>
              <a:round/>
              <a:headEnd/>
              <a:tailEnd/>
            </a:ln>
          </p:spPr>
          <p:txBody>
            <a:bodyPr/>
            <a:lstStyle/>
            <a:p>
              <a:endParaRPr lang="en-GB"/>
            </a:p>
          </p:txBody>
        </p:sp>
        <p:sp>
          <p:nvSpPr>
            <p:cNvPr id="377913" name="Line 1081"/>
            <p:cNvSpPr>
              <a:spLocks noChangeShapeType="1"/>
            </p:cNvSpPr>
            <p:nvPr/>
          </p:nvSpPr>
          <p:spPr bwMode="auto">
            <a:xfrm>
              <a:off x="4491" y="2037"/>
              <a:ext cx="6" cy="1"/>
            </a:xfrm>
            <a:prstGeom prst="line">
              <a:avLst/>
            </a:prstGeom>
            <a:noFill/>
            <a:ln w="28575">
              <a:solidFill>
                <a:srgbClr val="000080"/>
              </a:solidFill>
              <a:round/>
              <a:headEnd/>
              <a:tailEnd/>
            </a:ln>
          </p:spPr>
          <p:txBody>
            <a:bodyPr/>
            <a:lstStyle/>
            <a:p>
              <a:endParaRPr lang="en-GB"/>
            </a:p>
          </p:txBody>
        </p:sp>
        <p:sp>
          <p:nvSpPr>
            <p:cNvPr id="377914" name="Line 1082"/>
            <p:cNvSpPr>
              <a:spLocks noChangeShapeType="1"/>
            </p:cNvSpPr>
            <p:nvPr/>
          </p:nvSpPr>
          <p:spPr bwMode="auto">
            <a:xfrm>
              <a:off x="4497" y="2037"/>
              <a:ext cx="13" cy="1"/>
            </a:xfrm>
            <a:prstGeom prst="line">
              <a:avLst/>
            </a:prstGeom>
            <a:noFill/>
            <a:ln w="28575">
              <a:solidFill>
                <a:srgbClr val="000080"/>
              </a:solidFill>
              <a:round/>
              <a:headEnd/>
              <a:tailEnd/>
            </a:ln>
          </p:spPr>
          <p:txBody>
            <a:bodyPr/>
            <a:lstStyle/>
            <a:p>
              <a:endParaRPr lang="en-GB"/>
            </a:p>
          </p:txBody>
        </p:sp>
        <p:sp>
          <p:nvSpPr>
            <p:cNvPr id="377915" name="Line 1083"/>
            <p:cNvSpPr>
              <a:spLocks noChangeShapeType="1"/>
            </p:cNvSpPr>
            <p:nvPr/>
          </p:nvSpPr>
          <p:spPr bwMode="auto">
            <a:xfrm>
              <a:off x="4510" y="2037"/>
              <a:ext cx="12" cy="1"/>
            </a:xfrm>
            <a:prstGeom prst="line">
              <a:avLst/>
            </a:prstGeom>
            <a:noFill/>
            <a:ln w="28575">
              <a:solidFill>
                <a:srgbClr val="000080"/>
              </a:solidFill>
              <a:round/>
              <a:headEnd/>
              <a:tailEnd/>
            </a:ln>
          </p:spPr>
          <p:txBody>
            <a:bodyPr/>
            <a:lstStyle/>
            <a:p>
              <a:endParaRPr lang="en-GB"/>
            </a:p>
          </p:txBody>
        </p:sp>
        <p:sp>
          <p:nvSpPr>
            <p:cNvPr id="377916" name="Line 1084"/>
            <p:cNvSpPr>
              <a:spLocks noChangeShapeType="1"/>
            </p:cNvSpPr>
            <p:nvPr/>
          </p:nvSpPr>
          <p:spPr bwMode="auto">
            <a:xfrm>
              <a:off x="4522" y="2037"/>
              <a:ext cx="6" cy="1"/>
            </a:xfrm>
            <a:prstGeom prst="line">
              <a:avLst/>
            </a:prstGeom>
            <a:noFill/>
            <a:ln w="28575">
              <a:solidFill>
                <a:srgbClr val="000080"/>
              </a:solidFill>
              <a:round/>
              <a:headEnd/>
              <a:tailEnd/>
            </a:ln>
          </p:spPr>
          <p:txBody>
            <a:bodyPr/>
            <a:lstStyle/>
            <a:p>
              <a:endParaRPr lang="en-GB"/>
            </a:p>
          </p:txBody>
        </p:sp>
        <p:sp>
          <p:nvSpPr>
            <p:cNvPr id="377917" name="Line 1085"/>
            <p:cNvSpPr>
              <a:spLocks noChangeShapeType="1"/>
            </p:cNvSpPr>
            <p:nvPr/>
          </p:nvSpPr>
          <p:spPr bwMode="auto">
            <a:xfrm>
              <a:off x="4528" y="2037"/>
              <a:ext cx="12" cy="1"/>
            </a:xfrm>
            <a:prstGeom prst="line">
              <a:avLst/>
            </a:prstGeom>
            <a:noFill/>
            <a:ln w="28575">
              <a:solidFill>
                <a:srgbClr val="000080"/>
              </a:solidFill>
              <a:round/>
              <a:headEnd/>
              <a:tailEnd/>
            </a:ln>
          </p:spPr>
          <p:txBody>
            <a:bodyPr/>
            <a:lstStyle/>
            <a:p>
              <a:endParaRPr lang="en-GB"/>
            </a:p>
          </p:txBody>
        </p:sp>
        <p:sp>
          <p:nvSpPr>
            <p:cNvPr id="377918" name="Line 1086"/>
            <p:cNvSpPr>
              <a:spLocks noChangeShapeType="1"/>
            </p:cNvSpPr>
            <p:nvPr/>
          </p:nvSpPr>
          <p:spPr bwMode="auto">
            <a:xfrm>
              <a:off x="4540" y="2037"/>
              <a:ext cx="12" cy="1"/>
            </a:xfrm>
            <a:prstGeom prst="line">
              <a:avLst/>
            </a:prstGeom>
            <a:noFill/>
            <a:ln w="28575">
              <a:solidFill>
                <a:srgbClr val="000080"/>
              </a:solidFill>
              <a:round/>
              <a:headEnd/>
              <a:tailEnd/>
            </a:ln>
          </p:spPr>
          <p:txBody>
            <a:bodyPr/>
            <a:lstStyle/>
            <a:p>
              <a:endParaRPr lang="en-GB"/>
            </a:p>
          </p:txBody>
        </p:sp>
        <p:sp>
          <p:nvSpPr>
            <p:cNvPr id="377919" name="Line 1087"/>
            <p:cNvSpPr>
              <a:spLocks noChangeShapeType="1"/>
            </p:cNvSpPr>
            <p:nvPr/>
          </p:nvSpPr>
          <p:spPr bwMode="auto">
            <a:xfrm>
              <a:off x="4552" y="2037"/>
              <a:ext cx="6" cy="1"/>
            </a:xfrm>
            <a:prstGeom prst="line">
              <a:avLst/>
            </a:prstGeom>
            <a:noFill/>
            <a:ln w="28575">
              <a:solidFill>
                <a:srgbClr val="000080"/>
              </a:solidFill>
              <a:round/>
              <a:headEnd/>
              <a:tailEnd/>
            </a:ln>
          </p:spPr>
          <p:txBody>
            <a:bodyPr/>
            <a:lstStyle/>
            <a:p>
              <a:endParaRPr lang="en-GB"/>
            </a:p>
          </p:txBody>
        </p:sp>
        <p:sp>
          <p:nvSpPr>
            <p:cNvPr id="377920" name="Line 1088"/>
            <p:cNvSpPr>
              <a:spLocks noChangeShapeType="1"/>
            </p:cNvSpPr>
            <p:nvPr/>
          </p:nvSpPr>
          <p:spPr bwMode="auto">
            <a:xfrm>
              <a:off x="4558" y="2037"/>
              <a:ext cx="12" cy="1"/>
            </a:xfrm>
            <a:prstGeom prst="line">
              <a:avLst/>
            </a:prstGeom>
            <a:noFill/>
            <a:ln w="28575">
              <a:solidFill>
                <a:srgbClr val="000080"/>
              </a:solidFill>
              <a:round/>
              <a:headEnd/>
              <a:tailEnd/>
            </a:ln>
          </p:spPr>
          <p:txBody>
            <a:bodyPr/>
            <a:lstStyle/>
            <a:p>
              <a:endParaRPr lang="en-GB"/>
            </a:p>
          </p:txBody>
        </p:sp>
        <p:sp>
          <p:nvSpPr>
            <p:cNvPr id="377921" name="Line 1089"/>
            <p:cNvSpPr>
              <a:spLocks noChangeShapeType="1"/>
            </p:cNvSpPr>
            <p:nvPr/>
          </p:nvSpPr>
          <p:spPr bwMode="auto">
            <a:xfrm>
              <a:off x="4570" y="2037"/>
              <a:ext cx="12" cy="1"/>
            </a:xfrm>
            <a:prstGeom prst="line">
              <a:avLst/>
            </a:prstGeom>
            <a:noFill/>
            <a:ln w="28575">
              <a:solidFill>
                <a:srgbClr val="000080"/>
              </a:solidFill>
              <a:round/>
              <a:headEnd/>
              <a:tailEnd/>
            </a:ln>
          </p:spPr>
          <p:txBody>
            <a:bodyPr/>
            <a:lstStyle/>
            <a:p>
              <a:endParaRPr lang="en-GB"/>
            </a:p>
          </p:txBody>
        </p:sp>
        <p:sp>
          <p:nvSpPr>
            <p:cNvPr id="377922" name="Line 1090"/>
            <p:cNvSpPr>
              <a:spLocks noChangeShapeType="1"/>
            </p:cNvSpPr>
            <p:nvPr/>
          </p:nvSpPr>
          <p:spPr bwMode="auto">
            <a:xfrm>
              <a:off x="4582" y="2037"/>
              <a:ext cx="6" cy="1"/>
            </a:xfrm>
            <a:prstGeom prst="line">
              <a:avLst/>
            </a:prstGeom>
            <a:noFill/>
            <a:ln w="28575">
              <a:solidFill>
                <a:srgbClr val="000080"/>
              </a:solidFill>
              <a:round/>
              <a:headEnd/>
              <a:tailEnd/>
            </a:ln>
          </p:spPr>
          <p:txBody>
            <a:bodyPr/>
            <a:lstStyle/>
            <a:p>
              <a:endParaRPr lang="en-GB"/>
            </a:p>
          </p:txBody>
        </p:sp>
        <p:sp>
          <p:nvSpPr>
            <p:cNvPr id="377923" name="Line 1091"/>
            <p:cNvSpPr>
              <a:spLocks noChangeShapeType="1"/>
            </p:cNvSpPr>
            <p:nvPr/>
          </p:nvSpPr>
          <p:spPr bwMode="auto">
            <a:xfrm>
              <a:off x="4588" y="2037"/>
              <a:ext cx="13" cy="6"/>
            </a:xfrm>
            <a:prstGeom prst="line">
              <a:avLst/>
            </a:prstGeom>
            <a:noFill/>
            <a:ln w="28575">
              <a:solidFill>
                <a:srgbClr val="000080"/>
              </a:solidFill>
              <a:round/>
              <a:headEnd/>
              <a:tailEnd/>
            </a:ln>
          </p:spPr>
          <p:txBody>
            <a:bodyPr/>
            <a:lstStyle/>
            <a:p>
              <a:endParaRPr lang="en-GB"/>
            </a:p>
          </p:txBody>
        </p:sp>
        <p:sp>
          <p:nvSpPr>
            <p:cNvPr id="377924" name="Line 1092"/>
            <p:cNvSpPr>
              <a:spLocks noChangeShapeType="1"/>
            </p:cNvSpPr>
            <p:nvPr/>
          </p:nvSpPr>
          <p:spPr bwMode="auto">
            <a:xfrm>
              <a:off x="4601" y="2043"/>
              <a:ext cx="12" cy="1"/>
            </a:xfrm>
            <a:prstGeom prst="line">
              <a:avLst/>
            </a:prstGeom>
            <a:noFill/>
            <a:ln w="28575">
              <a:solidFill>
                <a:srgbClr val="000080"/>
              </a:solidFill>
              <a:round/>
              <a:headEnd/>
              <a:tailEnd/>
            </a:ln>
          </p:spPr>
          <p:txBody>
            <a:bodyPr/>
            <a:lstStyle/>
            <a:p>
              <a:endParaRPr lang="en-GB"/>
            </a:p>
          </p:txBody>
        </p:sp>
        <p:sp>
          <p:nvSpPr>
            <p:cNvPr id="377925" name="Line 1093"/>
            <p:cNvSpPr>
              <a:spLocks noChangeShapeType="1"/>
            </p:cNvSpPr>
            <p:nvPr/>
          </p:nvSpPr>
          <p:spPr bwMode="auto">
            <a:xfrm>
              <a:off x="4613" y="2043"/>
              <a:ext cx="6" cy="1"/>
            </a:xfrm>
            <a:prstGeom prst="line">
              <a:avLst/>
            </a:prstGeom>
            <a:noFill/>
            <a:ln w="28575">
              <a:solidFill>
                <a:srgbClr val="000080"/>
              </a:solidFill>
              <a:round/>
              <a:headEnd/>
              <a:tailEnd/>
            </a:ln>
          </p:spPr>
          <p:txBody>
            <a:bodyPr/>
            <a:lstStyle/>
            <a:p>
              <a:endParaRPr lang="en-GB"/>
            </a:p>
          </p:txBody>
        </p:sp>
        <p:sp>
          <p:nvSpPr>
            <p:cNvPr id="377926" name="Line 1094"/>
            <p:cNvSpPr>
              <a:spLocks noChangeShapeType="1"/>
            </p:cNvSpPr>
            <p:nvPr/>
          </p:nvSpPr>
          <p:spPr bwMode="auto">
            <a:xfrm>
              <a:off x="4619" y="2043"/>
              <a:ext cx="12" cy="1"/>
            </a:xfrm>
            <a:prstGeom prst="line">
              <a:avLst/>
            </a:prstGeom>
            <a:noFill/>
            <a:ln w="28575">
              <a:solidFill>
                <a:srgbClr val="000080"/>
              </a:solidFill>
              <a:round/>
              <a:headEnd/>
              <a:tailEnd/>
            </a:ln>
          </p:spPr>
          <p:txBody>
            <a:bodyPr/>
            <a:lstStyle/>
            <a:p>
              <a:endParaRPr lang="en-GB"/>
            </a:p>
          </p:txBody>
        </p:sp>
        <p:sp>
          <p:nvSpPr>
            <p:cNvPr id="377927" name="Line 1095"/>
            <p:cNvSpPr>
              <a:spLocks noChangeShapeType="1"/>
            </p:cNvSpPr>
            <p:nvPr/>
          </p:nvSpPr>
          <p:spPr bwMode="auto">
            <a:xfrm>
              <a:off x="4631" y="2043"/>
              <a:ext cx="12" cy="1"/>
            </a:xfrm>
            <a:prstGeom prst="line">
              <a:avLst/>
            </a:prstGeom>
            <a:noFill/>
            <a:ln w="28575">
              <a:solidFill>
                <a:srgbClr val="000080"/>
              </a:solidFill>
              <a:round/>
              <a:headEnd/>
              <a:tailEnd/>
            </a:ln>
          </p:spPr>
          <p:txBody>
            <a:bodyPr/>
            <a:lstStyle/>
            <a:p>
              <a:endParaRPr lang="en-GB"/>
            </a:p>
          </p:txBody>
        </p:sp>
        <p:sp>
          <p:nvSpPr>
            <p:cNvPr id="377928" name="Line 1096"/>
            <p:cNvSpPr>
              <a:spLocks noChangeShapeType="1"/>
            </p:cNvSpPr>
            <p:nvPr/>
          </p:nvSpPr>
          <p:spPr bwMode="auto">
            <a:xfrm>
              <a:off x="4643" y="2043"/>
              <a:ext cx="6" cy="1"/>
            </a:xfrm>
            <a:prstGeom prst="line">
              <a:avLst/>
            </a:prstGeom>
            <a:noFill/>
            <a:ln w="28575">
              <a:solidFill>
                <a:srgbClr val="000080"/>
              </a:solidFill>
              <a:round/>
              <a:headEnd/>
              <a:tailEnd/>
            </a:ln>
          </p:spPr>
          <p:txBody>
            <a:bodyPr/>
            <a:lstStyle/>
            <a:p>
              <a:endParaRPr lang="en-GB"/>
            </a:p>
          </p:txBody>
        </p:sp>
        <p:sp>
          <p:nvSpPr>
            <p:cNvPr id="377929" name="Line 1097"/>
            <p:cNvSpPr>
              <a:spLocks noChangeShapeType="1"/>
            </p:cNvSpPr>
            <p:nvPr/>
          </p:nvSpPr>
          <p:spPr bwMode="auto">
            <a:xfrm>
              <a:off x="4649" y="2043"/>
              <a:ext cx="12" cy="1"/>
            </a:xfrm>
            <a:prstGeom prst="line">
              <a:avLst/>
            </a:prstGeom>
            <a:noFill/>
            <a:ln w="28575">
              <a:solidFill>
                <a:srgbClr val="000080"/>
              </a:solidFill>
              <a:round/>
              <a:headEnd/>
              <a:tailEnd/>
            </a:ln>
          </p:spPr>
          <p:txBody>
            <a:bodyPr/>
            <a:lstStyle/>
            <a:p>
              <a:endParaRPr lang="en-GB"/>
            </a:p>
          </p:txBody>
        </p:sp>
        <p:sp>
          <p:nvSpPr>
            <p:cNvPr id="377930" name="Line 1098"/>
            <p:cNvSpPr>
              <a:spLocks noChangeShapeType="1"/>
            </p:cNvSpPr>
            <p:nvPr/>
          </p:nvSpPr>
          <p:spPr bwMode="auto">
            <a:xfrm>
              <a:off x="4661" y="2043"/>
              <a:ext cx="12" cy="1"/>
            </a:xfrm>
            <a:prstGeom prst="line">
              <a:avLst/>
            </a:prstGeom>
            <a:noFill/>
            <a:ln w="28575">
              <a:solidFill>
                <a:srgbClr val="000080"/>
              </a:solidFill>
              <a:round/>
              <a:headEnd/>
              <a:tailEnd/>
            </a:ln>
          </p:spPr>
          <p:txBody>
            <a:bodyPr/>
            <a:lstStyle/>
            <a:p>
              <a:endParaRPr lang="en-GB"/>
            </a:p>
          </p:txBody>
        </p:sp>
        <p:sp>
          <p:nvSpPr>
            <p:cNvPr id="377931" name="Line 1099"/>
            <p:cNvSpPr>
              <a:spLocks noChangeShapeType="1"/>
            </p:cNvSpPr>
            <p:nvPr/>
          </p:nvSpPr>
          <p:spPr bwMode="auto">
            <a:xfrm>
              <a:off x="4673" y="2043"/>
              <a:ext cx="7" cy="1"/>
            </a:xfrm>
            <a:prstGeom prst="line">
              <a:avLst/>
            </a:prstGeom>
            <a:noFill/>
            <a:ln w="28575">
              <a:solidFill>
                <a:srgbClr val="000080"/>
              </a:solidFill>
              <a:round/>
              <a:headEnd/>
              <a:tailEnd/>
            </a:ln>
          </p:spPr>
          <p:txBody>
            <a:bodyPr/>
            <a:lstStyle/>
            <a:p>
              <a:endParaRPr lang="en-GB"/>
            </a:p>
          </p:txBody>
        </p:sp>
        <p:sp>
          <p:nvSpPr>
            <p:cNvPr id="377932" name="Line 1100"/>
            <p:cNvSpPr>
              <a:spLocks noChangeShapeType="1"/>
            </p:cNvSpPr>
            <p:nvPr/>
          </p:nvSpPr>
          <p:spPr bwMode="auto">
            <a:xfrm>
              <a:off x="4680" y="2043"/>
              <a:ext cx="12" cy="1"/>
            </a:xfrm>
            <a:prstGeom prst="line">
              <a:avLst/>
            </a:prstGeom>
            <a:noFill/>
            <a:ln w="28575">
              <a:solidFill>
                <a:srgbClr val="000080"/>
              </a:solidFill>
              <a:round/>
              <a:headEnd/>
              <a:tailEnd/>
            </a:ln>
          </p:spPr>
          <p:txBody>
            <a:bodyPr/>
            <a:lstStyle/>
            <a:p>
              <a:endParaRPr lang="en-GB"/>
            </a:p>
          </p:txBody>
        </p:sp>
        <p:sp>
          <p:nvSpPr>
            <p:cNvPr id="377933" name="Line 1101"/>
            <p:cNvSpPr>
              <a:spLocks noChangeShapeType="1"/>
            </p:cNvSpPr>
            <p:nvPr/>
          </p:nvSpPr>
          <p:spPr bwMode="auto">
            <a:xfrm>
              <a:off x="4692" y="2043"/>
              <a:ext cx="12" cy="1"/>
            </a:xfrm>
            <a:prstGeom prst="line">
              <a:avLst/>
            </a:prstGeom>
            <a:noFill/>
            <a:ln w="28575">
              <a:solidFill>
                <a:srgbClr val="000080"/>
              </a:solidFill>
              <a:round/>
              <a:headEnd/>
              <a:tailEnd/>
            </a:ln>
          </p:spPr>
          <p:txBody>
            <a:bodyPr/>
            <a:lstStyle/>
            <a:p>
              <a:endParaRPr lang="en-GB"/>
            </a:p>
          </p:txBody>
        </p:sp>
        <p:sp>
          <p:nvSpPr>
            <p:cNvPr id="377934" name="Line 1102"/>
            <p:cNvSpPr>
              <a:spLocks noChangeShapeType="1"/>
            </p:cNvSpPr>
            <p:nvPr/>
          </p:nvSpPr>
          <p:spPr bwMode="auto">
            <a:xfrm>
              <a:off x="4704" y="2043"/>
              <a:ext cx="6" cy="1"/>
            </a:xfrm>
            <a:prstGeom prst="line">
              <a:avLst/>
            </a:prstGeom>
            <a:noFill/>
            <a:ln w="28575">
              <a:solidFill>
                <a:srgbClr val="000080"/>
              </a:solidFill>
              <a:round/>
              <a:headEnd/>
              <a:tailEnd/>
            </a:ln>
          </p:spPr>
          <p:txBody>
            <a:bodyPr/>
            <a:lstStyle/>
            <a:p>
              <a:endParaRPr lang="en-GB"/>
            </a:p>
          </p:txBody>
        </p:sp>
        <p:sp>
          <p:nvSpPr>
            <p:cNvPr id="377935" name="Line 1103"/>
            <p:cNvSpPr>
              <a:spLocks noChangeShapeType="1"/>
            </p:cNvSpPr>
            <p:nvPr/>
          </p:nvSpPr>
          <p:spPr bwMode="auto">
            <a:xfrm>
              <a:off x="4710" y="2043"/>
              <a:ext cx="12" cy="1"/>
            </a:xfrm>
            <a:prstGeom prst="line">
              <a:avLst/>
            </a:prstGeom>
            <a:noFill/>
            <a:ln w="28575">
              <a:solidFill>
                <a:srgbClr val="000080"/>
              </a:solidFill>
              <a:round/>
              <a:headEnd/>
              <a:tailEnd/>
            </a:ln>
          </p:spPr>
          <p:txBody>
            <a:bodyPr/>
            <a:lstStyle/>
            <a:p>
              <a:endParaRPr lang="en-GB"/>
            </a:p>
          </p:txBody>
        </p:sp>
        <p:sp>
          <p:nvSpPr>
            <p:cNvPr id="377936" name="Line 1104"/>
            <p:cNvSpPr>
              <a:spLocks noChangeShapeType="1"/>
            </p:cNvSpPr>
            <p:nvPr/>
          </p:nvSpPr>
          <p:spPr bwMode="auto">
            <a:xfrm>
              <a:off x="4722" y="2043"/>
              <a:ext cx="12" cy="1"/>
            </a:xfrm>
            <a:prstGeom prst="line">
              <a:avLst/>
            </a:prstGeom>
            <a:noFill/>
            <a:ln w="28575">
              <a:solidFill>
                <a:srgbClr val="000080"/>
              </a:solidFill>
              <a:round/>
              <a:headEnd/>
              <a:tailEnd/>
            </a:ln>
          </p:spPr>
          <p:txBody>
            <a:bodyPr/>
            <a:lstStyle/>
            <a:p>
              <a:endParaRPr lang="en-GB"/>
            </a:p>
          </p:txBody>
        </p:sp>
        <p:sp>
          <p:nvSpPr>
            <p:cNvPr id="377937" name="Line 1105"/>
            <p:cNvSpPr>
              <a:spLocks noChangeShapeType="1"/>
            </p:cNvSpPr>
            <p:nvPr/>
          </p:nvSpPr>
          <p:spPr bwMode="auto">
            <a:xfrm>
              <a:off x="4734" y="2043"/>
              <a:ext cx="6" cy="1"/>
            </a:xfrm>
            <a:prstGeom prst="line">
              <a:avLst/>
            </a:prstGeom>
            <a:noFill/>
            <a:ln w="28575">
              <a:solidFill>
                <a:srgbClr val="000080"/>
              </a:solidFill>
              <a:round/>
              <a:headEnd/>
              <a:tailEnd/>
            </a:ln>
          </p:spPr>
          <p:txBody>
            <a:bodyPr/>
            <a:lstStyle/>
            <a:p>
              <a:endParaRPr lang="en-GB"/>
            </a:p>
          </p:txBody>
        </p:sp>
        <p:sp>
          <p:nvSpPr>
            <p:cNvPr id="377938" name="Line 1106"/>
            <p:cNvSpPr>
              <a:spLocks noChangeShapeType="1"/>
            </p:cNvSpPr>
            <p:nvPr/>
          </p:nvSpPr>
          <p:spPr bwMode="auto">
            <a:xfrm>
              <a:off x="4740" y="2043"/>
              <a:ext cx="12" cy="1"/>
            </a:xfrm>
            <a:prstGeom prst="line">
              <a:avLst/>
            </a:prstGeom>
            <a:noFill/>
            <a:ln w="28575">
              <a:solidFill>
                <a:srgbClr val="000080"/>
              </a:solidFill>
              <a:round/>
              <a:headEnd/>
              <a:tailEnd/>
            </a:ln>
          </p:spPr>
          <p:txBody>
            <a:bodyPr/>
            <a:lstStyle/>
            <a:p>
              <a:endParaRPr lang="en-GB"/>
            </a:p>
          </p:txBody>
        </p:sp>
        <p:sp>
          <p:nvSpPr>
            <p:cNvPr id="377939" name="Line 1107"/>
            <p:cNvSpPr>
              <a:spLocks noChangeShapeType="1"/>
            </p:cNvSpPr>
            <p:nvPr/>
          </p:nvSpPr>
          <p:spPr bwMode="auto">
            <a:xfrm>
              <a:off x="4752" y="2043"/>
              <a:ext cx="13" cy="1"/>
            </a:xfrm>
            <a:prstGeom prst="line">
              <a:avLst/>
            </a:prstGeom>
            <a:noFill/>
            <a:ln w="28575">
              <a:solidFill>
                <a:srgbClr val="000080"/>
              </a:solidFill>
              <a:round/>
              <a:headEnd/>
              <a:tailEnd/>
            </a:ln>
          </p:spPr>
          <p:txBody>
            <a:bodyPr/>
            <a:lstStyle/>
            <a:p>
              <a:endParaRPr lang="en-GB"/>
            </a:p>
          </p:txBody>
        </p:sp>
        <p:sp>
          <p:nvSpPr>
            <p:cNvPr id="377940" name="Line 1108"/>
            <p:cNvSpPr>
              <a:spLocks noChangeShapeType="1"/>
            </p:cNvSpPr>
            <p:nvPr/>
          </p:nvSpPr>
          <p:spPr bwMode="auto">
            <a:xfrm>
              <a:off x="4765" y="2043"/>
              <a:ext cx="6" cy="1"/>
            </a:xfrm>
            <a:prstGeom prst="line">
              <a:avLst/>
            </a:prstGeom>
            <a:noFill/>
            <a:ln w="28575">
              <a:solidFill>
                <a:srgbClr val="000080"/>
              </a:solidFill>
              <a:round/>
              <a:headEnd/>
              <a:tailEnd/>
            </a:ln>
          </p:spPr>
          <p:txBody>
            <a:bodyPr/>
            <a:lstStyle/>
            <a:p>
              <a:endParaRPr lang="en-GB"/>
            </a:p>
          </p:txBody>
        </p:sp>
        <p:sp>
          <p:nvSpPr>
            <p:cNvPr id="377941" name="Line 1109"/>
            <p:cNvSpPr>
              <a:spLocks noChangeShapeType="1"/>
            </p:cNvSpPr>
            <p:nvPr/>
          </p:nvSpPr>
          <p:spPr bwMode="auto">
            <a:xfrm>
              <a:off x="4771" y="2043"/>
              <a:ext cx="12" cy="1"/>
            </a:xfrm>
            <a:prstGeom prst="line">
              <a:avLst/>
            </a:prstGeom>
            <a:noFill/>
            <a:ln w="28575">
              <a:solidFill>
                <a:srgbClr val="000080"/>
              </a:solidFill>
              <a:round/>
              <a:headEnd/>
              <a:tailEnd/>
            </a:ln>
          </p:spPr>
          <p:txBody>
            <a:bodyPr/>
            <a:lstStyle/>
            <a:p>
              <a:endParaRPr lang="en-GB"/>
            </a:p>
          </p:txBody>
        </p:sp>
        <p:sp>
          <p:nvSpPr>
            <p:cNvPr id="377942" name="Line 1110"/>
            <p:cNvSpPr>
              <a:spLocks noChangeShapeType="1"/>
            </p:cNvSpPr>
            <p:nvPr/>
          </p:nvSpPr>
          <p:spPr bwMode="auto">
            <a:xfrm>
              <a:off x="4783" y="2043"/>
              <a:ext cx="12" cy="1"/>
            </a:xfrm>
            <a:prstGeom prst="line">
              <a:avLst/>
            </a:prstGeom>
            <a:noFill/>
            <a:ln w="28575">
              <a:solidFill>
                <a:srgbClr val="000080"/>
              </a:solidFill>
              <a:round/>
              <a:headEnd/>
              <a:tailEnd/>
            </a:ln>
          </p:spPr>
          <p:txBody>
            <a:bodyPr/>
            <a:lstStyle/>
            <a:p>
              <a:endParaRPr lang="en-GB"/>
            </a:p>
          </p:txBody>
        </p:sp>
        <p:sp>
          <p:nvSpPr>
            <p:cNvPr id="377943" name="Line 1111"/>
            <p:cNvSpPr>
              <a:spLocks noChangeShapeType="1"/>
            </p:cNvSpPr>
            <p:nvPr/>
          </p:nvSpPr>
          <p:spPr bwMode="auto">
            <a:xfrm>
              <a:off x="4795" y="2043"/>
              <a:ext cx="6" cy="1"/>
            </a:xfrm>
            <a:prstGeom prst="line">
              <a:avLst/>
            </a:prstGeom>
            <a:noFill/>
            <a:ln w="28575">
              <a:solidFill>
                <a:srgbClr val="000080"/>
              </a:solidFill>
              <a:round/>
              <a:headEnd/>
              <a:tailEnd/>
            </a:ln>
          </p:spPr>
          <p:txBody>
            <a:bodyPr/>
            <a:lstStyle/>
            <a:p>
              <a:endParaRPr lang="en-GB"/>
            </a:p>
          </p:txBody>
        </p:sp>
        <p:sp>
          <p:nvSpPr>
            <p:cNvPr id="377944" name="Line 1112"/>
            <p:cNvSpPr>
              <a:spLocks noChangeShapeType="1"/>
            </p:cNvSpPr>
            <p:nvPr/>
          </p:nvSpPr>
          <p:spPr bwMode="auto">
            <a:xfrm>
              <a:off x="4801" y="2043"/>
              <a:ext cx="12" cy="1"/>
            </a:xfrm>
            <a:prstGeom prst="line">
              <a:avLst/>
            </a:prstGeom>
            <a:noFill/>
            <a:ln w="28575">
              <a:solidFill>
                <a:srgbClr val="000080"/>
              </a:solidFill>
              <a:round/>
              <a:headEnd/>
              <a:tailEnd/>
            </a:ln>
          </p:spPr>
          <p:txBody>
            <a:bodyPr/>
            <a:lstStyle/>
            <a:p>
              <a:endParaRPr lang="en-GB"/>
            </a:p>
          </p:txBody>
        </p:sp>
        <p:sp>
          <p:nvSpPr>
            <p:cNvPr id="377945" name="Line 1113"/>
            <p:cNvSpPr>
              <a:spLocks noChangeShapeType="1"/>
            </p:cNvSpPr>
            <p:nvPr/>
          </p:nvSpPr>
          <p:spPr bwMode="auto">
            <a:xfrm>
              <a:off x="4813" y="2043"/>
              <a:ext cx="12" cy="1"/>
            </a:xfrm>
            <a:prstGeom prst="line">
              <a:avLst/>
            </a:prstGeom>
            <a:noFill/>
            <a:ln w="28575">
              <a:solidFill>
                <a:srgbClr val="000080"/>
              </a:solidFill>
              <a:round/>
              <a:headEnd/>
              <a:tailEnd/>
            </a:ln>
          </p:spPr>
          <p:txBody>
            <a:bodyPr/>
            <a:lstStyle/>
            <a:p>
              <a:endParaRPr lang="en-GB"/>
            </a:p>
          </p:txBody>
        </p:sp>
        <p:sp>
          <p:nvSpPr>
            <p:cNvPr id="377946" name="Line 1114"/>
            <p:cNvSpPr>
              <a:spLocks noChangeShapeType="1"/>
            </p:cNvSpPr>
            <p:nvPr/>
          </p:nvSpPr>
          <p:spPr bwMode="auto">
            <a:xfrm>
              <a:off x="4825" y="2043"/>
              <a:ext cx="6" cy="1"/>
            </a:xfrm>
            <a:prstGeom prst="line">
              <a:avLst/>
            </a:prstGeom>
            <a:noFill/>
            <a:ln w="28575">
              <a:solidFill>
                <a:srgbClr val="000080"/>
              </a:solidFill>
              <a:round/>
              <a:headEnd/>
              <a:tailEnd/>
            </a:ln>
          </p:spPr>
          <p:txBody>
            <a:bodyPr/>
            <a:lstStyle/>
            <a:p>
              <a:endParaRPr lang="en-GB"/>
            </a:p>
          </p:txBody>
        </p:sp>
        <p:sp>
          <p:nvSpPr>
            <p:cNvPr id="377947" name="Line 1115"/>
            <p:cNvSpPr>
              <a:spLocks noChangeShapeType="1"/>
            </p:cNvSpPr>
            <p:nvPr/>
          </p:nvSpPr>
          <p:spPr bwMode="auto">
            <a:xfrm>
              <a:off x="4831" y="2043"/>
              <a:ext cx="12" cy="1"/>
            </a:xfrm>
            <a:prstGeom prst="line">
              <a:avLst/>
            </a:prstGeom>
            <a:noFill/>
            <a:ln w="28575">
              <a:solidFill>
                <a:srgbClr val="000080"/>
              </a:solidFill>
              <a:round/>
              <a:headEnd/>
              <a:tailEnd/>
            </a:ln>
          </p:spPr>
          <p:txBody>
            <a:bodyPr/>
            <a:lstStyle/>
            <a:p>
              <a:endParaRPr lang="en-GB"/>
            </a:p>
          </p:txBody>
        </p:sp>
        <p:sp>
          <p:nvSpPr>
            <p:cNvPr id="377948" name="Line 1116"/>
            <p:cNvSpPr>
              <a:spLocks noChangeShapeType="1"/>
            </p:cNvSpPr>
            <p:nvPr/>
          </p:nvSpPr>
          <p:spPr bwMode="auto">
            <a:xfrm>
              <a:off x="4843" y="2043"/>
              <a:ext cx="13" cy="1"/>
            </a:xfrm>
            <a:prstGeom prst="line">
              <a:avLst/>
            </a:prstGeom>
            <a:noFill/>
            <a:ln w="28575">
              <a:solidFill>
                <a:srgbClr val="000080"/>
              </a:solidFill>
              <a:round/>
              <a:headEnd/>
              <a:tailEnd/>
            </a:ln>
          </p:spPr>
          <p:txBody>
            <a:bodyPr/>
            <a:lstStyle/>
            <a:p>
              <a:endParaRPr lang="en-GB"/>
            </a:p>
          </p:txBody>
        </p:sp>
      </p:grpSp>
      <p:grpSp>
        <p:nvGrpSpPr>
          <p:cNvPr id="378150" name="Group 1318"/>
          <p:cNvGrpSpPr>
            <a:grpSpLocks/>
          </p:cNvGrpSpPr>
          <p:nvPr/>
        </p:nvGrpSpPr>
        <p:grpSpPr bwMode="auto">
          <a:xfrm>
            <a:off x="4565650" y="3119438"/>
            <a:ext cx="3219450" cy="125412"/>
            <a:chOff x="2876" y="1965"/>
            <a:chExt cx="2028" cy="79"/>
          </a:xfrm>
        </p:grpSpPr>
        <p:sp>
          <p:nvSpPr>
            <p:cNvPr id="377950" name="Line 1118"/>
            <p:cNvSpPr>
              <a:spLocks noChangeShapeType="1"/>
            </p:cNvSpPr>
            <p:nvPr/>
          </p:nvSpPr>
          <p:spPr bwMode="auto">
            <a:xfrm>
              <a:off x="4856" y="2043"/>
              <a:ext cx="6" cy="1"/>
            </a:xfrm>
            <a:prstGeom prst="line">
              <a:avLst/>
            </a:prstGeom>
            <a:noFill/>
            <a:ln w="28575">
              <a:solidFill>
                <a:srgbClr val="000080"/>
              </a:solidFill>
              <a:round/>
              <a:headEnd/>
              <a:tailEnd/>
            </a:ln>
          </p:spPr>
          <p:txBody>
            <a:bodyPr/>
            <a:lstStyle/>
            <a:p>
              <a:endParaRPr lang="en-GB"/>
            </a:p>
          </p:txBody>
        </p:sp>
        <p:sp>
          <p:nvSpPr>
            <p:cNvPr id="377951" name="Line 1119"/>
            <p:cNvSpPr>
              <a:spLocks noChangeShapeType="1"/>
            </p:cNvSpPr>
            <p:nvPr/>
          </p:nvSpPr>
          <p:spPr bwMode="auto">
            <a:xfrm>
              <a:off x="4862" y="2043"/>
              <a:ext cx="12" cy="1"/>
            </a:xfrm>
            <a:prstGeom prst="line">
              <a:avLst/>
            </a:prstGeom>
            <a:noFill/>
            <a:ln w="28575">
              <a:solidFill>
                <a:srgbClr val="000080"/>
              </a:solidFill>
              <a:round/>
              <a:headEnd/>
              <a:tailEnd/>
            </a:ln>
          </p:spPr>
          <p:txBody>
            <a:bodyPr/>
            <a:lstStyle/>
            <a:p>
              <a:endParaRPr lang="en-GB"/>
            </a:p>
          </p:txBody>
        </p:sp>
        <p:sp>
          <p:nvSpPr>
            <p:cNvPr id="377952" name="Line 1120"/>
            <p:cNvSpPr>
              <a:spLocks noChangeShapeType="1"/>
            </p:cNvSpPr>
            <p:nvPr/>
          </p:nvSpPr>
          <p:spPr bwMode="auto">
            <a:xfrm>
              <a:off x="4874" y="2043"/>
              <a:ext cx="12" cy="1"/>
            </a:xfrm>
            <a:prstGeom prst="line">
              <a:avLst/>
            </a:prstGeom>
            <a:noFill/>
            <a:ln w="28575">
              <a:solidFill>
                <a:srgbClr val="000080"/>
              </a:solidFill>
              <a:round/>
              <a:headEnd/>
              <a:tailEnd/>
            </a:ln>
          </p:spPr>
          <p:txBody>
            <a:bodyPr/>
            <a:lstStyle/>
            <a:p>
              <a:endParaRPr lang="en-GB"/>
            </a:p>
          </p:txBody>
        </p:sp>
        <p:sp>
          <p:nvSpPr>
            <p:cNvPr id="377953" name="Line 1121"/>
            <p:cNvSpPr>
              <a:spLocks noChangeShapeType="1"/>
            </p:cNvSpPr>
            <p:nvPr/>
          </p:nvSpPr>
          <p:spPr bwMode="auto">
            <a:xfrm>
              <a:off x="4886" y="2043"/>
              <a:ext cx="6" cy="1"/>
            </a:xfrm>
            <a:prstGeom prst="line">
              <a:avLst/>
            </a:prstGeom>
            <a:noFill/>
            <a:ln w="28575">
              <a:solidFill>
                <a:srgbClr val="000080"/>
              </a:solidFill>
              <a:round/>
              <a:headEnd/>
              <a:tailEnd/>
            </a:ln>
          </p:spPr>
          <p:txBody>
            <a:bodyPr/>
            <a:lstStyle/>
            <a:p>
              <a:endParaRPr lang="en-GB"/>
            </a:p>
          </p:txBody>
        </p:sp>
        <p:sp>
          <p:nvSpPr>
            <p:cNvPr id="377954" name="Line 1122"/>
            <p:cNvSpPr>
              <a:spLocks noChangeShapeType="1"/>
            </p:cNvSpPr>
            <p:nvPr/>
          </p:nvSpPr>
          <p:spPr bwMode="auto">
            <a:xfrm>
              <a:off x="4892" y="2043"/>
              <a:ext cx="12" cy="1"/>
            </a:xfrm>
            <a:prstGeom prst="line">
              <a:avLst/>
            </a:prstGeom>
            <a:noFill/>
            <a:ln w="28575">
              <a:solidFill>
                <a:srgbClr val="000080"/>
              </a:solidFill>
              <a:round/>
              <a:headEnd/>
              <a:tailEnd/>
            </a:ln>
          </p:spPr>
          <p:txBody>
            <a:bodyPr/>
            <a:lstStyle/>
            <a:p>
              <a:endParaRPr lang="en-GB"/>
            </a:p>
          </p:txBody>
        </p:sp>
        <p:sp>
          <p:nvSpPr>
            <p:cNvPr id="377955" name="Line 1123"/>
            <p:cNvSpPr>
              <a:spLocks noChangeShapeType="1"/>
            </p:cNvSpPr>
            <p:nvPr/>
          </p:nvSpPr>
          <p:spPr bwMode="auto">
            <a:xfrm>
              <a:off x="2876" y="1971"/>
              <a:ext cx="12" cy="1"/>
            </a:xfrm>
            <a:prstGeom prst="line">
              <a:avLst/>
            </a:prstGeom>
            <a:noFill/>
            <a:ln w="28575">
              <a:solidFill>
                <a:srgbClr val="FF00FF"/>
              </a:solidFill>
              <a:round/>
              <a:headEnd/>
              <a:tailEnd/>
            </a:ln>
          </p:spPr>
          <p:txBody>
            <a:bodyPr/>
            <a:lstStyle/>
            <a:p>
              <a:endParaRPr lang="en-GB"/>
            </a:p>
          </p:txBody>
        </p:sp>
        <p:sp>
          <p:nvSpPr>
            <p:cNvPr id="377956" name="Line 1124"/>
            <p:cNvSpPr>
              <a:spLocks noChangeShapeType="1"/>
            </p:cNvSpPr>
            <p:nvPr/>
          </p:nvSpPr>
          <p:spPr bwMode="auto">
            <a:xfrm>
              <a:off x="2888" y="1971"/>
              <a:ext cx="6" cy="1"/>
            </a:xfrm>
            <a:prstGeom prst="line">
              <a:avLst/>
            </a:prstGeom>
            <a:noFill/>
            <a:ln w="28575">
              <a:solidFill>
                <a:srgbClr val="FF00FF"/>
              </a:solidFill>
              <a:round/>
              <a:headEnd/>
              <a:tailEnd/>
            </a:ln>
          </p:spPr>
          <p:txBody>
            <a:bodyPr/>
            <a:lstStyle/>
            <a:p>
              <a:endParaRPr lang="en-GB"/>
            </a:p>
          </p:txBody>
        </p:sp>
        <p:sp>
          <p:nvSpPr>
            <p:cNvPr id="377957" name="Line 1125"/>
            <p:cNvSpPr>
              <a:spLocks noChangeShapeType="1"/>
            </p:cNvSpPr>
            <p:nvPr/>
          </p:nvSpPr>
          <p:spPr bwMode="auto">
            <a:xfrm flipV="1">
              <a:off x="2894" y="1965"/>
              <a:ext cx="13" cy="6"/>
            </a:xfrm>
            <a:prstGeom prst="line">
              <a:avLst/>
            </a:prstGeom>
            <a:noFill/>
            <a:ln w="28575">
              <a:solidFill>
                <a:srgbClr val="FF00FF"/>
              </a:solidFill>
              <a:round/>
              <a:headEnd/>
              <a:tailEnd/>
            </a:ln>
          </p:spPr>
          <p:txBody>
            <a:bodyPr/>
            <a:lstStyle/>
            <a:p>
              <a:endParaRPr lang="en-GB"/>
            </a:p>
          </p:txBody>
        </p:sp>
        <p:sp>
          <p:nvSpPr>
            <p:cNvPr id="377958" name="Line 1126"/>
            <p:cNvSpPr>
              <a:spLocks noChangeShapeType="1"/>
            </p:cNvSpPr>
            <p:nvPr/>
          </p:nvSpPr>
          <p:spPr bwMode="auto">
            <a:xfrm>
              <a:off x="2907" y="1965"/>
              <a:ext cx="12" cy="1"/>
            </a:xfrm>
            <a:prstGeom prst="line">
              <a:avLst/>
            </a:prstGeom>
            <a:noFill/>
            <a:ln w="28575">
              <a:solidFill>
                <a:srgbClr val="FF00FF"/>
              </a:solidFill>
              <a:round/>
              <a:headEnd/>
              <a:tailEnd/>
            </a:ln>
          </p:spPr>
          <p:txBody>
            <a:bodyPr/>
            <a:lstStyle/>
            <a:p>
              <a:endParaRPr lang="en-GB"/>
            </a:p>
          </p:txBody>
        </p:sp>
        <p:sp>
          <p:nvSpPr>
            <p:cNvPr id="377959" name="Line 1127"/>
            <p:cNvSpPr>
              <a:spLocks noChangeShapeType="1"/>
            </p:cNvSpPr>
            <p:nvPr/>
          </p:nvSpPr>
          <p:spPr bwMode="auto">
            <a:xfrm>
              <a:off x="2919" y="1965"/>
              <a:ext cx="6" cy="1"/>
            </a:xfrm>
            <a:prstGeom prst="line">
              <a:avLst/>
            </a:prstGeom>
            <a:noFill/>
            <a:ln w="28575">
              <a:solidFill>
                <a:srgbClr val="FF00FF"/>
              </a:solidFill>
              <a:round/>
              <a:headEnd/>
              <a:tailEnd/>
            </a:ln>
          </p:spPr>
          <p:txBody>
            <a:bodyPr/>
            <a:lstStyle/>
            <a:p>
              <a:endParaRPr lang="en-GB"/>
            </a:p>
          </p:txBody>
        </p:sp>
        <p:sp>
          <p:nvSpPr>
            <p:cNvPr id="377960" name="Line 1128"/>
            <p:cNvSpPr>
              <a:spLocks noChangeShapeType="1"/>
            </p:cNvSpPr>
            <p:nvPr/>
          </p:nvSpPr>
          <p:spPr bwMode="auto">
            <a:xfrm>
              <a:off x="2925" y="1965"/>
              <a:ext cx="12" cy="1"/>
            </a:xfrm>
            <a:prstGeom prst="line">
              <a:avLst/>
            </a:prstGeom>
            <a:noFill/>
            <a:ln w="28575">
              <a:solidFill>
                <a:srgbClr val="FF00FF"/>
              </a:solidFill>
              <a:round/>
              <a:headEnd/>
              <a:tailEnd/>
            </a:ln>
          </p:spPr>
          <p:txBody>
            <a:bodyPr/>
            <a:lstStyle/>
            <a:p>
              <a:endParaRPr lang="en-GB"/>
            </a:p>
          </p:txBody>
        </p:sp>
        <p:sp>
          <p:nvSpPr>
            <p:cNvPr id="377961" name="Line 1129"/>
            <p:cNvSpPr>
              <a:spLocks noChangeShapeType="1"/>
            </p:cNvSpPr>
            <p:nvPr/>
          </p:nvSpPr>
          <p:spPr bwMode="auto">
            <a:xfrm>
              <a:off x="2937" y="1965"/>
              <a:ext cx="12" cy="1"/>
            </a:xfrm>
            <a:prstGeom prst="line">
              <a:avLst/>
            </a:prstGeom>
            <a:noFill/>
            <a:ln w="28575">
              <a:solidFill>
                <a:srgbClr val="FF00FF"/>
              </a:solidFill>
              <a:round/>
              <a:headEnd/>
              <a:tailEnd/>
            </a:ln>
          </p:spPr>
          <p:txBody>
            <a:bodyPr/>
            <a:lstStyle/>
            <a:p>
              <a:endParaRPr lang="en-GB"/>
            </a:p>
          </p:txBody>
        </p:sp>
        <p:sp>
          <p:nvSpPr>
            <p:cNvPr id="377962" name="Line 1130"/>
            <p:cNvSpPr>
              <a:spLocks noChangeShapeType="1"/>
            </p:cNvSpPr>
            <p:nvPr/>
          </p:nvSpPr>
          <p:spPr bwMode="auto">
            <a:xfrm>
              <a:off x="2949" y="1965"/>
              <a:ext cx="6" cy="1"/>
            </a:xfrm>
            <a:prstGeom prst="line">
              <a:avLst/>
            </a:prstGeom>
            <a:noFill/>
            <a:ln w="28575">
              <a:solidFill>
                <a:srgbClr val="FF00FF"/>
              </a:solidFill>
              <a:round/>
              <a:headEnd/>
              <a:tailEnd/>
            </a:ln>
          </p:spPr>
          <p:txBody>
            <a:bodyPr/>
            <a:lstStyle/>
            <a:p>
              <a:endParaRPr lang="en-GB"/>
            </a:p>
          </p:txBody>
        </p:sp>
        <p:sp>
          <p:nvSpPr>
            <p:cNvPr id="377963" name="Line 1131"/>
            <p:cNvSpPr>
              <a:spLocks noChangeShapeType="1"/>
            </p:cNvSpPr>
            <p:nvPr/>
          </p:nvSpPr>
          <p:spPr bwMode="auto">
            <a:xfrm>
              <a:off x="2955" y="1965"/>
              <a:ext cx="12" cy="1"/>
            </a:xfrm>
            <a:prstGeom prst="line">
              <a:avLst/>
            </a:prstGeom>
            <a:noFill/>
            <a:ln w="28575">
              <a:solidFill>
                <a:srgbClr val="FF00FF"/>
              </a:solidFill>
              <a:round/>
              <a:headEnd/>
              <a:tailEnd/>
            </a:ln>
          </p:spPr>
          <p:txBody>
            <a:bodyPr/>
            <a:lstStyle/>
            <a:p>
              <a:endParaRPr lang="en-GB"/>
            </a:p>
          </p:txBody>
        </p:sp>
        <p:sp>
          <p:nvSpPr>
            <p:cNvPr id="377964" name="Line 1132"/>
            <p:cNvSpPr>
              <a:spLocks noChangeShapeType="1"/>
            </p:cNvSpPr>
            <p:nvPr/>
          </p:nvSpPr>
          <p:spPr bwMode="auto">
            <a:xfrm>
              <a:off x="2967" y="1965"/>
              <a:ext cx="12" cy="1"/>
            </a:xfrm>
            <a:prstGeom prst="line">
              <a:avLst/>
            </a:prstGeom>
            <a:noFill/>
            <a:ln w="28575">
              <a:solidFill>
                <a:srgbClr val="FF00FF"/>
              </a:solidFill>
              <a:round/>
              <a:headEnd/>
              <a:tailEnd/>
            </a:ln>
          </p:spPr>
          <p:txBody>
            <a:bodyPr/>
            <a:lstStyle/>
            <a:p>
              <a:endParaRPr lang="en-GB"/>
            </a:p>
          </p:txBody>
        </p:sp>
        <p:sp>
          <p:nvSpPr>
            <p:cNvPr id="377965" name="Line 1133"/>
            <p:cNvSpPr>
              <a:spLocks noChangeShapeType="1"/>
            </p:cNvSpPr>
            <p:nvPr/>
          </p:nvSpPr>
          <p:spPr bwMode="auto">
            <a:xfrm>
              <a:off x="2979" y="1965"/>
              <a:ext cx="6" cy="1"/>
            </a:xfrm>
            <a:prstGeom prst="line">
              <a:avLst/>
            </a:prstGeom>
            <a:noFill/>
            <a:ln w="28575">
              <a:solidFill>
                <a:srgbClr val="FF00FF"/>
              </a:solidFill>
              <a:round/>
              <a:headEnd/>
              <a:tailEnd/>
            </a:ln>
          </p:spPr>
          <p:txBody>
            <a:bodyPr/>
            <a:lstStyle/>
            <a:p>
              <a:endParaRPr lang="en-GB"/>
            </a:p>
          </p:txBody>
        </p:sp>
        <p:sp>
          <p:nvSpPr>
            <p:cNvPr id="377966" name="Line 1134"/>
            <p:cNvSpPr>
              <a:spLocks noChangeShapeType="1"/>
            </p:cNvSpPr>
            <p:nvPr/>
          </p:nvSpPr>
          <p:spPr bwMode="auto">
            <a:xfrm>
              <a:off x="2985" y="1965"/>
              <a:ext cx="13" cy="6"/>
            </a:xfrm>
            <a:prstGeom prst="line">
              <a:avLst/>
            </a:prstGeom>
            <a:noFill/>
            <a:ln w="28575">
              <a:solidFill>
                <a:srgbClr val="FF00FF"/>
              </a:solidFill>
              <a:round/>
              <a:headEnd/>
              <a:tailEnd/>
            </a:ln>
          </p:spPr>
          <p:txBody>
            <a:bodyPr/>
            <a:lstStyle/>
            <a:p>
              <a:endParaRPr lang="en-GB"/>
            </a:p>
          </p:txBody>
        </p:sp>
        <p:sp>
          <p:nvSpPr>
            <p:cNvPr id="377967" name="Line 1135"/>
            <p:cNvSpPr>
              <a:spLocks noChangeShapeType="1"/>
            </p:cNvSpPr>
            <p:nvPr/>
          </p:nvSpPr>
          <p:spPr bwMode="auto">
            <a:xfrm>
              <a:off x="2998" y="1971"/>
              <a:ext cx="12" cy="1"/>
            </a:xfrm>
            <a:prstGeom prst="line">
              <a:avLst/>
            </a:prstGeom>
            <a:noFill/>
            <a:ln w="28575">
              <a:solidFill>
                <a:srgbClr val="FF00FF"/>
              </a:solidFill>
              <a:round/>
              <a:headEnd/>
              <a:tailEnd/>
            </a:ln>
          </p:spPr>
          <p:txBody>
            <a:bodyPr/>
            <a:lstStyle/>
            <a:p>
              <a:endParaRPr lang="en-GB"/>
            </a:p>
          </p:txBody>
        </p:sp>
        <p:sp>
          <p:nvSpPr>
            <p:cNvPr id="377968" name="Line 1136"/>
            <p:cNvSpPr>
              <a:spLocks noChangeShapeType="1"/>
            </p:cNvSpPr>
            <p:nvPr/>
          </p:nvSpPr>
          <p:spPr bwMode="auto">
            <a:xfrm>
              <a:off x="3010" y="1971"/>
              <a:ext cx="6" cy="1"/>
            </a:xfrm>
            <a:prstGeom prst="line">
              <a:avLst/>
            </a:prstGeom>
            <a:noFill/>
            <a:ln w="28575">
              <a:solidFill>
                <a:srgbClr val="FF00FF"/>
              </a:solidFill>
              <a:round/>
              <a:headEnd/>
              <a:tailEnd/>
            </a:ln>
          </p:spPr>
          <p:txBody>
            <a:bodyPr/>
            <a:lstStyle/>
            <a:p>
              <a:endParaRPr lang="en-GB"/>
            </a:p>
          </p:txBody>
        </p:sp>
        <p:sp>
          <p:nvSpPr>
            <p:cNvPr id="377969" name="Line 1137"/>
            <p:cNvSpPr>
              <a:spLocks noChangeShapeType="1"/>
            </p:cNvSpPr>
            <p:nvPr/>
          </p:nvSpPr>
          <p:spPr bwMode="auto">
            <a:xfrm>
              <a:off x="3016" y="1971"/>
              <a:ext cx="12" cy="1"/>
            </a:xfrm>
            <a:prstGeom prst="line">
              <a:avLst/>
            </a:prstGeom>
            <a:noFill/>
            <a:ln w="28575">
              <a:solidFill>
                <a:srgbClr val="FF00FF"/>
              </a:solidFill>
              <a:round/>
              <a:headEnd/>
              <a:tailEnd/>
            </a:ln>
          </p:spPr>
          <p:txBody>
            <a:bodyPr/>
            <a:lstStyle/>
            <a:p>
              <a:endParaRPr lang="en-GB"/>
            </a:p>
          </p:txBody>
        </p:sp>
        <p:sp>
          <p:nvSpPr>
            <p:cNvPr id="377970" name="Line 1138"/>
            <p:cNvSpPr>
              <a:spLocks noChangeShapeType="1"/>
            </p:cNvSpPr>
            <p:nvPr/>
          </p:nvSpPr>
          <p:spPr bwMode="auto">
            <a:xfrm>
              <a:off x="3028" y="1971"/>
              <a:ext cx="12" cy="1"/>
            </a:xfrm>
            <a:prstGeom prst="line">
              <a:avLst/>
            </a:prstGeom>
            <a:noFill/>
            <a:ln w="28575">
              <a:solidFill>
                <a:srgbClr val="FF00FF"/>
              </a:solidFill>
              <a:round/>
              <a:headEnd/>
              <a:tailEnd/>
            </a:ln>
          </p:spPr>
          <p:txBody>
            <a:bodyPr/>
            <a:lstStyle/>
            <a:p>
              <a:endParaRPr lang="en-GB"/>
            </a:p>
          </p:txBody>
        </p:sp>
        <p:sp>
          <p:nvSpPr>
            <p:cNvPr id="377971" name="Line 1139"/>
            <p:cNvSpPr>
              <a:spLocks noChangeShapeType="1"/>
            </p:cNvSpPr>
            <p:nvPr/>
          </p:nvSpPr>
          <p:spPr bwMode="auto">
            <a:xfrm>
              <a:off x="3040" y="1971"/>
              <a:ext cx="6" cy="1"/>
            </a:xfrm>
            <a:prstGeom prst="line">
              <a:avLst/>
            </a:prstGeom>
            <a:noFill/>
            <a:ln w="28575">
              <a:solidFill>
                <a:srgbClr val="FF00FF"/>
              </a:solidFill>
              <a:round/>
              <a:headEnd/>
              <a:tailEnd/>
            </a:ln>
          </p:spPr>
          <p:txBody>
            <a:bodyPr/>
            <a:lstStyle/>
            <a:p>
              <a:endParaRPr lang="en-GB"/>
            </a:p>
          </p:txBody>
        </p:sp>
        <p:sp>
          <p:nvSpPr>
            <p:cNvPr id="377972" name="Line 1140"/>
            <p:cNvSpPr>
              <a:spLocks noChangeShapeType="1"/>
            </p:cNvSpPr>
            <p:nvPr/>
          </p:nvSpPr>
          <p:spPr bwMode="auto">
            <a:xfrm>
              <a:off x="3046" y="1971"/>
              <a:ext cx="12" cy="1"/>
            </a:xfrm>
            <a:prstGeom prst="line">
              <a:avLst/>
            </a:prstGeom>
            <a:noFill/>
            <a:ln w="28575">
              <a:solidFill>
                <a:srgbClr val="FF00FF"/>
              </a:solidFill>
              <a:round/>
              <a:headEnd/>
              <a:tailEnd/>
            </a:ln>
          </p:spPr>
          <p:txBody>
            <a:bodyPr/>
            <a:lstStyle/>
            <a:p>
              <a:endParaRPr lang="en-GB"/>
            </a:p>
          </p:txBody>
        </p:sp>
        <p:sp>
          <p:nvSpPr>
            <p:cNvPr id="377973" name="Line 1141"/>
            <p:cNvSpPr>
              <a:spLocks noChangeShapeType="1"/>
            </p:cNvSpPr>
            <p:nvPr/>
          </p:nvSpPr>
          <p:spPr bwMode="auto">
            <a:xfrm>
              <a:off x="3058" y="1971"/>
              <a:ext cx="12" cy="1"/>
            </a:xfrm>
            <a:prstGeom prst="line">
              <a:avLst/>
            </a:prstGeom>
            <a:noFill/>
            <a:ln w="28575">
              <a:solidFill>
                <a:srgbClr val="FF00FF"/>
              </a:solidFill>
              <a:round/>
              <a:headEnd/>
              <a:tailEnd/>
            </a:ln>
          </p:spPr>
          <p:txBody>
            <a:bodyPr/>
            <a:lstStyle/>
            <a:p>
              <a:endParaRPr lang="en-GB"/>
            </a:p>
          </p:txBody>
        </p:sp>
        <p:sp>
          <p:nvSpPr>
            <p:cNvPr id="377974" name="Line 1142"/>
            <p:cNvSpPr>
              <a:spLocks noChangeShapeType="1"/>
            </p:cNvSpPr>
            <p:nvPr/>
          </p:nvSpPr>
          <p:spPr bwMode="auto">
            <a:xfrm>
              <a:off x="3070" y="1971"/>
              <a:ext cx="7" cy="6"/>
            </a:xfrm>
            <a:prstGeom prst="line">
              <a:avLst/>
            </a:prstGeom>
            <a:noFill/>
            <a:ln w="28575">
              <a:solidFill>
                <a:srgbClr val="FF00FF"/>
              </a:solidFill>
              <a:round/>
              <a:headEnd/>
              <a:tailEnd/>
            </a:ln>
          </p:spPr>
          <p:txBody>
            <a:bodyPr/>
            <a:lstStyle/>
            <a:p>
              <a:endParaRPr lang="en-GB"/>
            </a:p>
          </p:txBody>
        </p:sp>
        <p:sp>
          <p:nvSpPr>
            <p:cNvPr id="377975" name="Line 1143"/>
            <p:cNvSpPr>
              <a:spLocks noChangeShapeType="1"/>
            </p:cNvSpPr>
            <p:nvPr/>
          </p:nvSpPr>
          <p:spPr bwMode="auto">
            <a:xfrm>
              <a:off x="3077" y="1977"/>
              <a:ext cx="12" cy="1"/>
            </a:xfrm>
            <a:prstGeom prst="line">
              <a:avLst/>
            </a:prstGeom>
            <a:noFill/>
            <a:ln w="28575">
              <a:solidFill>
                <a:srgbClr val="FF00FF"/>
              </a:solidFill>
              <a:round/>
              <a:headEnd/>
              <a:tailEnd/>
            </a:ln>
          </p:spPr>
          <p:txBody>
            <a:bodyPr/>
            <a:lstStyle/>
            <a:p>
              <a:endParaRPr lang="en-GB"/>
            </a:p>
          </p:txBody>
        </p:sp>
        <p:sp>
          <p:nvSpPr>
            <p:cNvPr id="377976" name="Line 1144"/>
            <p:cNvSpPr>
              <a:spLocks noChangeShapeType="1"/>
            </p:cNvSpPr>
            <p:nvPr/>
          </p:nvSpPr>
          <p:spPr bwMode="auto">
            <a:xfrm flipV="1">
              <a:off x="3089" y="1971"/>
              <a:ext cx="12" cy="6"/>
            </a:xfrm>
            <a:prstGeom prst="line">
              <a:avLst/>
            </a:prstGeom>
            <a:noFill/>
            <a:ln w="28575">
              <a:solidFill>
                <a:srgbClr val="FF00FF"/>
              </a:solidFill>
              <a:round/>
              <a:headEnd/>
              <a:tailEnd/>
            </a:ln>
          </p:spPr>
          <p:txBody>
            <a:bodyPr/>
            <a:lstStyle/>
            <a:p>
              <a:endParaRPr lang="en-GB"/>
            </a:p>
          </p:txBody>
        </p:sp>
        <p:sp>
          <p:nvSpPr>
            <p:cNvPr id="377977" name="Line 1145"/>
            <p:cNvSpPr>
              <a:spLocks noChangeShapeType="1"/>
            </p:cNvSpPr>
            <p:nvPr/>
          </p:nvSpPr>
          <p:spPr bwMode="auto">
            <a:xfrm>
              <a:off x="3101" y="1971"/>
              <a:ext cx="6" cy="1"/>
            </a:xfrm>
            <a:prstGeom prst="line">
              <a:avLst/>
            </a:prstGeom>
            <a:noFill/>
            <a:ln w="28575">
              <a:solidFill>
                <a:srgbClr val="FF00FF"/>
              </a:solidFill>
              <a:round/>
              <a:headEnd/>
              <a:tailEnd/>
            </a:ln>
          </p:spPr>
          <p:txBody>
            <a:bodyPr/>
            <a:lstStyle/>
            <a:p>
              <a:endParaRPr lang="en-GB"/>
            </a:p>
          </p:txBody>
        </p:sp>
        <p:sp>
          <p:nvSpPr>
            <p:cNvPr id="377978" name="Line 1146"/>
            <p:cNvSpPr>
              <a:spLocks noChangeShapeType="1"/>
            </p:cNvSpPr>
            <p:nvPr/>
          </p:nvSpPr>
          <p:spPr bwMode="auto">
            <a:xfrm>
              <a:off x="3107" y="1971"/>
              <a:ext cx="12" cy="1"/>
            </a:xfrm>
            <a:prstGeom prst="line">
              <a:avLst/>
            </a:prstGeom>
            <a:noFill/>
            <a:ln w="28575">
              <a:solidFill>
                <a:srgbClr val="FF00FF"/>
              </a:solidFill>
              <a:round/>
              <a:headEnd/>
              <a:tailEnd/>
            </a:ln>
          </p:spPr>
          <p:txBody>
            <a:bodyPr/>
            <a:lstStyle/>
            <a:p>
              <a:endParaRPr lang="en-GB"/>
            </a:p>
          </p:txBody>
        </p:sp>
        <p:sp>
          <p:nvSpPr>
            <p:cNvPr id="377979" name="Line 1147"/>
            <p:cNvSpPr>
              <a:spLocks noChangeShapeType="1"/>
            </p:cNvSpPr>
            <p:nvPr/>
          </p:nvSpPr>
          <p:spPr bwMode="auto">
            <a:xfrm>
              <a:off x="3119" y="1971"/>
              <a:ext cx="12" cy="1"/>
            </a:xfrm>
            <a:prstGeom prst="line">
              <a:avLst/>
            </a:prstGeom>
            <a:noFill/>
            <a:ln w="28575">
              <a:solidFill>
                <a:srgbClr val="FF00FF"/>
              </a:solidFill>
              <a:round/>
              <a:headEnd/>
              <a:tailEnd/>
            </a:ln>
          </p:spPr>
          <p:txBody>
            <a:bodyPr/>
            <a:lstStyle/>
            <a:p>
              <a:endParaRPr lang="en-GB"/>
            </a:p>
          </p:txBody>
        </p:sp>
        <p:sp>
          <p:nvSpPr>
            <p:cNvPr id="377980" name="Line 1148"/>
            <p:cNvSpPr>
              <a:spLocks noChangeShapeType="1"/>
            </p:cNvSpPr>
            <p:nvPr/>
          </p:nvSpPr>
          <p:spPr bwMode="auto">
            <a:xfrm>
              <a:off x="3131" y="1971"/>
              <a:ext cx="6" cy="1"/>
            </a:xfrm>
            <a:prstGeom prst="line">
              <a:avLst/>
            </a:prstGeom>
            <a:noFill/>
            <a:ln w="28575">
              <a:solidFill>
                <a:srgbClr val="FF00FF"/>
              </a:solidFill>
              <a:round/>
              <a:headEnd/>
              <a:tailEnd/>
            </a:ln>
          </p:spPr>
          <p:txBody>
            <a:bodyPr/>
            <a:lstStyle/>
            <a:p>
              <a:endParaRPr lang="en-GB"/>
            </a:p>
          </p:txBody>
        </p:sp>
        <p:sp>
          <p:nvSpPr>
            <p:cNvPr id="377981" name="Line 1149"/>
            <p:cNvSpPr>
              <a:spLocks noChangeShapeType="1"/>
            </p:cNvSpPr>
            <p:nvPr/>
          </p:nvSpPr>
          <p:spPr bwMode="auto">
            <a:xfrm>
              <a:off x="3137" y="1971"/>
              <a:ext cx="12" cy="1"/>
            </a:xfrm>
            <a:prstGeom prst="line">
              <a:avLst/>
            </a:prstGeom>
            <a:noFill/>
            <a:ln w="28575">
              <a:solidFill>
                <a:srgbClr val="FF00FF"/>
              </a:solidFill>
              <a:round/>
              <a:headEnd/>
              <a:tailEnd/>
            </a:ln>
          </p:spPr>
          <p:txBody>
            <a:bodyPr/>
            <a:lstStyle/>
            <a:p>
              <a:endParaRPr lang="en-GB"/>
            </a:p>
          </p:txBody>
        </p:sp>
        <p:sp>
          <p:nvSpPr>
            <p:cNvPr id="377982" name="Line 1150"/>
            <p:cNvSpPr>
              <a:spLocks noChangeShapeType="1"/>
            </p:cNvSpPr>
            <p:nvPr/>
          </p:nvSpPr>
          <p:spPr bwMode="auto">
            <a:xfrm>
              <a:off x="3149" y="1971"/>
              <a:ext cx="13" cy="1"/>
            </a:xfrm>
            <a:prstGeom prst="line">
              <a:avLst/>
            </a:prstGeom>
            <a:noFill/>
            <a:ln w="28575">
              <a:solidFill>
                <a:srgbClr val="FF00FF"/>
              </a:solidFill>
              <a:round/>
              <a:headEnd/>
              <a:tailEnd/>
            </a:ln>
          </p:spPr>
          <p:txBody>
            <a:bodyPr/>
            <a:lstStyle/>
            <a:p>
              <a:endParaRPr lang="en-GB"/>
            </a:p>
          </p:txBody>
        </p:sp>
        <p:sp>
          <p:nvSpPr>
            <p:cNvPr id="377983" name="Line 1151"/>
            <p:cNvSpPr>
              <a:spLocks noChangeShapeType="1"/>
            </p:cNvSpPr>
            <p:nvPr/>
          </p:nvSpPr>
          <p:spPr bwMode="auto">
            <a:xfrm>
              <a:off x="3162" y="1971"/>
              <a:ext cx="6" cy="1"/>
            </a:xfrm>
            <a:prstGeom prst="line">
              <a:avLst/>
            </a:prstGeom>
            <a:noFill/>
            <a:ln w="28575">
              <a:solidFill>
                <a:srgbClr val="FF00FF"/>
              </a:solidFill>
              <a:round/>
              <a:headEnd/>
              <a:tailEnd/>
            </a:ln>
          </p:spPr>
          <p:txBody>
            <a:bodyPr/>
            <a:lstStyle/>
            <a:p>
              <a:endParaRPr lang="en-GB"/>
            </a:p>
          </p:txBody>
        </p:sp>
        <p:sp>
          <p:nvSpPr>
            <p:cNvPr id="377984" name="Line 1152"/>
            <p:cNvSpPr>
              <a:spLocks noChangeShapeType="1"/>
            </p:cNvSpPr>
            <p:nvPr/>
          </p:nvSpPr>
          <p:spPr bwMode="auto">
            <a:xfrm>
              <a:off x="3168" y="1971"/>
              <a:ext cx="12" cy="1"/>
            </a:xfrm>
            <a:prstGeom prst="line">
              <a:avLst/>
            </a:prstGeom>
            <a:noFill/>
            <a:ln w="28575">
              <a:solidFill>
                <a:srgbClr val="FF00FF"/>
              </a:solidFill>
              <a:round/>
              <a:headEnd/>
              <a:tailEnd/>
            </a:ln>
          </p:spPr>
          <p:txBody>
            <a:bodyPr/>
            <a:lstStyle/>
            <a:p>
              <a:endParaRPr lang="en-GB"/>
            </a:p>
          </p:txBody>
        </p:sp>
        <p:sp>
          <p:nvSpPr>
            <p:cNvPr id="377985" name="Line 1153"/>
            <p:cNvSpPr>
              <a:spLocks noChangeShapeType="1"/>
            </p:cNvSpPr>
            <p:nvPr/>
          </p:nvSpPr>
          <p:spPr bwMode="auto">
            <a:xfrm>
              <a:off x="3180" y="1971"/>
              <a:ext cx="12" cy="1"/>
            </a:xfrm>
            <a:prstGeom prst="line">
              <a:avLst/>
            </a:prstGeom>
            <a:noFill/>
            <a:ln w="28575">
              <a:solidFill>
                <a:srgbClr val="FF00FF"/>
              </a:solidFill>
              <a:round/>
              <a:headEnd/>
              <a:tailEnd/>
            </a:ln>
          </p:spPr>
          <p:txBody>
            <a:bodyPr/>
            <a:lstStyle/>
            <a:p>
              <a:endParaRPr lang="en-GB"/>
            </a:p>
          </p:txBody>
        </p:sp>
        <p:sp>
          <p:nvSpPr>
            <p:cNvPr id="377986" name="Line 1154"/>
            <p:cNvSpPr>
              <a:spLocks noChangeShapeType="1"/>
            </p:cNvSpPr>
            <p:nvPr/>
          </p:nvSpPr>
          <p:spPr bwMode="auto">
            <a:xfrm>
              <a:off x="3192" y="1971"/>
              <a:ext cx="6" cy="1"/>
            </a:xfrm>
            <a:prstGeom prst="line">
              <a:avLst/>
            </a:prstGeom>
            <a:noFill/>
            <a:ln w="28575">
              <a:solidFill>
                <a:srgbClr val="FF00FF"/>
              </a:solidFill>
              <a:round/>
              <a:headEnd/>
              <a:tailEnd/>
            </a:ln>
          </p:spPr>
          <p:txBody>
            <a:bodyPr/>
            <a:lstStyle/>
            <a:p>
              <a:endParaRPr lang="en-GB"/>
            </a:p>
          </p:txBody>
        </p:sp>
        <p:sp>
          <p:nvSpPr>
            <p:cNvPr id="377987" name="Line 1155"/>
            <p:cNvSpPr>
              <a:spLocks noChangeShapeType="1"/>
            </p:cNvSpPr>
            <p:nvPr/>
          </p:nvSpPr>
          <p:spPr bwMode="auto">
            <a:xfrm>
              <a:off x="3198" y="1971"/>
              <a:ext cx="12" cy="1"/>
            </a:xfrm>
            <a:prstGeom prst="line">
              <a:avLst/>
            </a:prstGeom>
            <a:noFill/>
            <a:ln w="28575">
              <a:solidFill>
                <a:srgbClr val="FF00FF"/>
              </a:solidFill>
              <a:round/>
              <a:headEnd/>
              <a:tailEnd/>
            </a:ln>
          </p:spPr>
          <p:txBody>
            <a:bodyPr/>
            <a:lstStyle/>
            <a:p>
              <a:endParaRPr lang="en-GB"/>
            </a:p>
          </p:txBody>
        </p:sp>
        <p:sp>
          <p:nvSpPr>
            <p:cNvPr id="377988" name="Line 1156"/>
            <p:cNvSpPr>
              <a:spLocks noChangeShapeType="1"/>
            </p:cNvSpPr>
            <p:nvPr/>
          </p:nvSpPr>
          <p:spPr bwMode="auto">
            <a:xfrm>
              <a:off x="3210" y="1971"/>
              <a:ext cx="12" cy="1"/>
            </a:xfrm>
            <a:prstGeom prst="line">
              <a:avLst/>
            </a:prstGeom>
            <a:noFill/>
            <a:ln w="28575">
              <a:solidFill>
                <a:srgbClr val="FF00FF"/>
              </a:solidFill>
              <a:round/>
              <a:headEnd/>
              <a:tailEnd/>
            </a:ln>
          </p:spPr>
          <p:txBody>
            <a:bodyPr/>
            <a:lstStyle/>
            <a:p>
              <a:endParaRPr lang="en-GB"/>
            </a:p>
          </p:txBody>
        </p:sp>
        <p:sp>
          <p:nvSpPr>
            <p:cNvPr id="377989" name="Line 1157"/>
            <p:cNvSpPr>
              <a:spLocks noChangeShapeType="1"/>
            </p:cNvSpPr>
            <p:nvPr/>
          </p:nvSpPr>
          <p:spPr bwMode="auto">
            <a:xfrm>
              <a:off x="3222" y="1971"/>
              <a:ext cx="6" cy="6"/>
            </a:xfrm>
            <a:prstGeom prst="line">
              <a:avLst/>
            </a:prstGeom>
            <a:noFill/>
            <a:ln w="28575">
              <a:solidFill>
                <a:srgbClr val="FF00FF"/>
              </a:solidFill>
              <a:round/>
              <a:headEnd/>
              <a:tailEnd/>
            </a:ln>
          </p:spPr>
          <p:txBody>
            <a:bodyPr/>
            <a:lstStyle/>
            <a:p>
              <a:endParaRPr lang="en-GB"/>
            </a:p>
          </p:txBody>
        </p:sp>
        <p:sp>
          <p:nvSpPr>
            <p:cNvPr id="377990" name="Line 1158"/>
            <p:cNvSpPr>
              <a:spLocks noChangeShapeType="1"/>
            </p:cNvSpPr>
            <p:nvPr/>
          </p:nvSpPr>
          <p:spPr bwMode="auto">
            <a:xfrm>
              <a:off x="3228" y="1977"/>
              <a:ext cx="12" cy="1"/>
            </a:xfrm>
            <a:prstGeom prst="line">
              <a:avLst/>
            </a:prstGeom>
            <a:noFill/>
            <a:ln w="28575">
              <a:solidFill>
                <a:srgbClr val="FF00FF"/>
              </a:solidFill>
              <a:round/>
              <a:headEnd/>
              <a:tailEnd/>
            </a:ln>
          </p:spPr>
          <p:txBody>
            <a:bodyPr/>
            <a:lstStyle/>
            <a:p>
              <a:endParaRPr lang="en-GB"/>
            </a:p>
          </p:txBody>
        </p:sp>
        <p:sp>
          <p:nvSpPr>
            <p:cNvPr id="377991" name="Line 1159"/>
            <p:cNvSpPr>
              <a:spLocks noChangeShapeType="1"/>
            </p:cNvSpPr>
            <p:nvPr/>
          </p:nvSpPr>
          <p:spPr bwMode="auto">
            <a:xfrm>
              <a:off x="3240" y="1977"/>
              <a:ext cx="13" cy="1"/>
            </a:xfrm>
            <a:prstGeom prst="line">
              <a:avLst/>
            </a:prstGeom>
            <a:noFill/>
            <a:ln w="28575">
              <a:solidFill>
                <a:srgbClr val="FF00FF"/>
              </a:solidFill>
              <a:round/>
              <a:headEnd/>
              <a:tailEnd/>
            </a:ln>
          </p:spPr>
          <p:txBody>
            <a:bodyPr/>
            <a:lstStyle/>
            <a:p>
              <a:endParaRPr lang="en-GB"/>
            </a:p>
          </p:txBody>
        </p:sp>
        <p:sp>
          <p:nvSpPr>
            <p:cNvPr id="377992" name="Line 1160"/>
            <p:cNvSpPr>
              <a:spLocks noChangeShapeType="1"/>
            </p:cNvSpPr>
            <p:nvPr/>
          </p:nvSpPr>
          <p:spPr bwMode="auto">
            <a:xfrm>
              <a:off x="3253" y="1977"/>
              <a:ext cx="6" cy="1"/>
            </a:xfrm>
            <a:prstGeom prst="line">
              <a:avLst/>
            </a:prstGeom>
            <a:noFill/>
            <a:ln w="28575">
              <a:solidFill>
                <a:srgbClr val="FF00FF"/>
              </a:solidFill>
              <a:round/>
              <a:headEnd/>
              <a:tailEnd/>
            </a:ln>
          </p:spPr>
          <p:txBody>
            <a:bodyPr/>
            <a:lstStyle/>
            <a:p>
              <a:endParaRPr lang="en-GB"/>
            </a:p>
          </p:txBody>
        </p:sp>
        <p:sp>
          <p:nvSpPr>
            <p:cNvPr id="377993" name="Line 1161"/>
            <p:cNvSpPr>
              <a:spLocks noChangeShapeType="1"/>
            </p:cNvSpPr>
            <p:nvPr/>
          </p:nvSpPr>
          <p:spPr bwMode="auto">
            <a:xfrm>
              <a:off x="3259" y="1977"/>
              <a:ext cx="12" cy="1"/>
            </a:xfrm>
            <a:prstGeom prst="line">
              <a:avLst/>
            </a:prstGeom>
            <a:noFill/>
            <a:ln w="28575">
              <a:solidFill>
                <a:srgbClr val="FF00FF"/>
              </a:solidFill>
              <a:round/>
              <a:headEnd/>
              <a:tailEnd/>
            </a:ln>
          </p:spPr>
          <p:txBody>
            <a:bodyPr/>
            <a:lstStyle/>
            <a:p>
              <a:endParaRPr lang="en-GB"/>
            </a:p>
          </p:txBody>
        </p:sp>
        <p:sp>
          <p:nvSpPr>
            <p:cNvPr id="377994" name="Line 1162"/>
            <p:cNvSpPr>
              <a:spLocks noChangeShapeType="1"/>
            </p:cNvSpPr>
            <p:nvPr/>
          </p:nvSpPr>
          <p:spPr bwMode="auto">
            <a:xfrm>
              <a:off x="3271" y="1977"/>
              <a:ext cx="12" cy="1"/>
            </a:xfrm>
            <a:prstGeom prst="line">
              <a:avLst/>
            </a:prstGeom>
            <a:noFill/>
            <a:ln w="28575">
              <a:solidFill>
                <a:srgbClr val="FF00FF"/>
              </a:solidFill>
              <a:round/>
              <a:headEnd/>
              <a:tailEnd/>
            </a:ln>
          </p:spPr>
          <p:txBody>
            <a:bodyPr/>
            <a:lstStyle/>
            <a:p>
              <a:endParaRPr lang="en-GB"/>
            </a:p>
          </p:txBody>
        </p:sp>
        <p:sp>
          <p:nvSpPr>
            <p:cNvPr id="377995" name="Line 1163"/>
            <p:cNvSpPr>
              <a:spLocks noChangeShapeType="1"/>
            </p:cNvSpPr>
            <p:nvPr/>
          </p:nvSpPr>
          <p:spPr bwMode="auto">
            <a:xfrm>
              <a:off x="3283" y="1977"/>
              <a:ext cx="6" cy="1"/>
            </a:xfrm>
            <a:prstGeom prst="line">
              <a:avLst/>
            </a:prstGeom>
            <a:noFill/>
            <a:ln w="28575">
              <a:solidFill>
                <a:srgbClr val="FF00FF"/>
              </a:solidFill>
              <a:round/>
              <a:headEnd/>
              <a:tailEnd/>
            </a:ln>
          </p:spPr>
          <p:txBody>
            <a:bodyPr/>
            <a:lstStyle/>
            <a:p>
              <a:endParaRPr lang="en-GB"/>
            </a:p>
          </p:txBody>
        </p:sp>
        <p:sp>
          <p:nvSpPr>
            <p:cNvPr id="377996" name="Line 1164"/>
            <p:cNvSpPr>
              <a:spLocks noChangeShapeType="1"/>
            </p:cNvSpPr>
            <p:nvPr/>
          </p:nvSpPr>
          <p:spPr bwMode="auto">
            <a:xfrm>
              <a:off x="3289" y="1977"/>
              <a:ext cx="12" cy="1"/>
            </a:xfrm>
            <a:prstGeom prst="line">
              <a:avLst/>
            </a:prstGeom>
            <a:noFill/>
            <a:ln w="28575">
              <a:solidFill>
                <a:srgbClr val="FF00FF"/>
              </a:solidFill>
              <a:round/>
              <a:headEnd/>
              <a:tailEnd/>
            </a:ln>
          </p:spPr>
          <p:txBody>
            <a:bodyPr/>
            <a:lstStyle/>
            <a:p>
              <a:endParaRPr lang="en-GB"/>
            </a:p>
          </p:txBody>
        </p:sp>
        <p:sp>
          <p:nvSpPr>
            <p:cNvPr id="377997" name="Line 1165"/>
            <p:cNvSpPr>
              <a:spLocks noChangeShapeType="1"/>
            </p:cNvSpPr>
            <p:nvPr/>
          </p:nvSpPr>
          <p:spPr bwMode="auto">
            <a:xfrm>
              <a:off x="3301" y="1977"/>
              <a:ext cx="12" cy="1"/>
            </a:xfrm>
            <a:prstGeom prst="line">
              <a:avLst/>
            </a:prstGeom>
            <a:noFill/>
            <a:ln w="28575">
              <a:solidFill>
                <a:srgbClr val="FF00FF"/>
              </a:solidFill>
              <a:round/>
              <a:headEnd/>
              <a:tailEnd/>
            </a:ln>
          </p:spPr>
          <p:txBody>
            <a:bodyPr/>
            <a:lstStyle/>
            <a:p>
              <a:endParaRPr lang="en-GB"/>
            </a:p>
          </p:txBody>
        </p:sp>
        <p:sp>
          <p:nvSpPr>
            <p:cNvPr id="377998" name="Line 1166"/>
            <p:cNvSpPr>
              <a:spLocks noChangeShapeType="1"/>
            </p:cNvSpPr>
            <p:nvPr/>
          </p:nvSpPr>
          <p:spPr bwMode="auto">
            <a:xfrm>
              <a:off x="3313" y="1977"/>
              <a:ext cx="6" cy="1"/>
            </a:xfrm>
            <a:prstGeom prst="line">
              <a:avLst/>
            </a:prstGeom>
            <a:noFill/>
            <a:ln w="28575">
              <a:solidFill>
                <a:srgbClr val="FF00FF"/>
              </a:solidFill>
              <a:round/>
              <a:headEnd/>
              <a:tailEnd/>
            </a:ln>
          </p:spPr>
          <p:txBody>
            <a:bodyPr/>
            <a:lstStyle/>
            <a:p>
              <a:endParaRPr lang="en-GB"/>
            </a:p>
          </p:txBody>
        </p:sp>
        <p:sp>
          <p:nvSpPr>
            <p:cNvPr id="377999" name="Line 1167"/>
            <p:cNvSpPr>
              <a:spLocks noChangeShapeType="1"/>
            </p:cNvSpPr>
            <p:nvPr/>
          </p:nvSpPr>
          <p:spPr bwMode="auto">
            <a:xfrm>
              <a:off x="3319" y="1977"/>
              <a:ext cx="13" cy="6"/>
            </a:xfrm>
            <a:prstGeom prst="line">
              <a:avLst/>
            </a:prstGeom>
            <a:noFill/>
            <a:ln w="28575">
              <a:solidFill>
                <a:srgbClr val="FF00FF"/>
              </a:solidFill>
              <a:round/>
              <a:headEnd/>
              <a:tailEnd/>
            </a:ln>
          </p:spPr>
          <p:txBody>
            <a:bodyPr/>
            <a:lstStyle/>
            <a:p>
              <a:endParaRPr lang="en-GB"/>
            </a:p>
          </p:txBody>
        </p:sp>
        <p:sp>
          <p:nvSpPr>
            <p:cNvPr id="378000" name="Line 1168"/>
            <p:cNvSpPr>
              <a:spLocks noChangeShapeType="1"/>
            </p:cNvSpPr>
            <p:nvPr/>
          </p:nvSpPr>
          <p:spPr bwMode="auto">
            <a:xfrm>
              <a:off x="3332" y="1983"/>
              <a:ext cx="12" cy="1"/>
            </a:xfrm>
            <a:prstGeom prst="line">
              <a:avLst/>
            </a:prstGeom>
            <a:noFill/>
            <a:ln w="28575">
              <a:solidFill>
                <a:srgbClr val="FF00FF"/>
              </a:solidFill>
              <a:round/>
              <a:headEnd/>
              <a:tailEnd/>
            </a:ln>
          </p:spPr>
          <p:txBody>
            <a:bodyPr/>
            <a:lstStyle/>
            <a:p>
              <a:endParaRPr lang="en-GB"/>
            </a:p>
          </p:txBody>
        </p:sp>
        <p:sp>
          <p:nvSpPr>
            <p:cNvPr id="378001" name="Line 1169"/>
            <p:cNvSpPr>
              <a:spLocks noChangeShapeType="1"/>
            </p:cNvSpPr>
            <p:nvPr/>
          </p:nvSpPr>
          <p:spPr bwMode="auto">
            <a:xfrm>
              <a:off x="3344" y="1983"/>
              <a:ext cx="6" cy="1"/>
            </a:xfrm>
            <a:prstGeom prst="line">
              <a:avLst/>
            </a:prstGeom>
            <a:noFill/>
            <a:ln w="28575">
              <a:solidFill>
                <a:srgbClr val="FF00FF"/>
              </a:solidFill>
              <a:round/>
              <a:headEnd/>
              <a:tailEnd/>
            </a:ln>
          </p:spPr>
          <p:txBody>
            <a:bodyPr/>
            <a:lstStyle/>
            <a:p>
              <a:endParaRPr lang="en-GB"/>
            </a:p>
          </p:txBody>
        </p:sp>
        <p:sp>
          <p:nvSpPr>
            <p:cNvPr id="378002" name="Line 1170"/>
            <p:cNvSpPr>
              <a:spLocks noChangeShapeType="1"/>
            </p:cNvSpPr>
            <p:nvPr/>
          </p:nvSpPr>
          <p:spPr bwMode="auto">
            <a:xfrm>
              <a:off x="3350" y="1983"/>
              <a:ext cx="12" cy="1"/>
            </a:xfrm>
            <a:prstGeom prst="line">
              <a:avLst/>
            </a:prstGeom>
            <a:noFill/>
            <a:ln w="28575">
              <a:solidFill>
                <a:srgbClr val="FF00FF"/>
              </a:solidFill>
              <a:round/>
              <a:headEnd/>
              <a:tailEnd/>
            </a:ln>
          </p:spPr>
          <p:txBody>
            <a:bodyPr/>
            <a:lstStyle/>
            <a:p>
              <a:endParaRPr lang="en-GB"/>
            </a:p>
          </p:txBody>
        </p:sp>
        <p:sp>
          <p:nvSpPr>
            <p:cNvPr id="378003" name="Line 1171"/>
            <p:cNvSpPr>
              <a:spLocks noChangeShapeType="1"/>
            </p:cNvSpPr>
            <p:nvPr/>
          </p:nvSpPr>
          <p:spPr bwMode="auto">
            <a:xfrm>
              <a:off x="3362" y="1983"/>
              <a:ext cx="12" cy="1"/>
            </a:xfrm>
            <a:prstGeom prst="line">
              <a:avLst/>
            </a:prstGeom>
            <a:noFill/>
            <a:ln w="28575">
              <a:solidFill>
                <a:srgbClr val="FF00FF"/>
              </a:solidFill>
              <a:round/>
              <a:headEnd/>
              <a:tailEnd/>
            </a:ln>
          </p:spPr>
          <p:txBody>
            <a:bodyPr/>
            <a:lstStyle/>
            <a:p>
              <a:endParaRPr lang="en-GB"/>
            </a:p>
          </p:txBody>
        </p:sp>
        <p:sp>
          <p:nvSpPr>
            <p:cNvPr id="378004" name="Line 1172"/>
            <p:cNvSpPr>
              <a:spLocks noChangeShapeType="1"/>
            </p:cNvSpPr>
            <p:nvPr/>
          </p:nvSpPr>
          <p:spPr bwMode="auto">
            <a:xfrm>
              <a:off x="3374" y="1983"/>
              <a:ext cx="12" cy="1"/>
            </a:xfrm>
            <a:prstGeom prst="line">
              <a:avLst/>
            </a:prstGeom>
            <a:noFill/>
            <a:ln w="28575">
              <a:solidFill>
                <a:srgbClr val="FF00FF"/>
              </a:solidFill>
              <a:round/>
              <a:headEnd/>
              <a:tailEnd/>
            </a:ln>
          </p:spPr>
          <p:txBody>
            <a:bodyPr/>
            <a:lstStyle/>
            <a:p>
              <a:endParaRPr lang="en-GB"/>
            </a:p>
          </p:txBody>
        </p:sp>
        <p:sp>
          <p:nvSpPr>
            <p:cNvPr id="378005" name="Line 1173"/>
            <p:cNvSpPr>
              <a:spLocks noChangeShapeType="1"/>
            </p:cNvSpPr>
            <p:nvPr/>
          </p:nvSpPr>
          <p:spPr bwMode="auto">
            <a:xfrm>
              <a:off x="3386" y="1983"/>
              <a:ext cx="6" cy="6"/>
            </a:xfrm>
            <a:prstGeom prst="line">
              <a:avLst/>
            </a:prstGeom>
            <a:noFill/>
            <a:ln w="28575">
              <a:solidFill>
                <a:srgbClr val="FF00FF"/>
              </a:solidFill>
              <a:round/>
              <a:headEnd/>
              <a:tailEnd/>
            </a:ln>
          </p:spPr>
          <p:txBody>
            <a:bodyPr/>
            <a:lstStyle/>
            <a:p>
              <a:endParaRPr lang="en-GB"/>
            </a:p>
          </p:txBody>
        </p:sp>
        <p:sp>
          <p:nvSpPr>
            <p:cNvPr id="378006" name="Line 1174"/>
            <p:cNvSpPr>
              <a:spLocks noChangeShapeType="1"/>
            </p:cNvSpPr>
            <p:nvPr/>
          </p:nvSpPr>
          <p:spPr bwMode="auto">
            <a:xfrm>
              <a:off x="3392" y="1989"/>
              <a:ext cx="12" cy="1"/>
            </a:xfrm>
            <a:prstGeom prst="line">
              <a:avLst/>
            </a:prstGeom>
            <a:noFill/>
            <a:ln w="28575">
              <a:solidFill>
                <a:srgbClr val="FF00FF"/>
              </a:solidFill>
              <a:round/>
              <a:headEnd/>
              <a:tailEnd/>
            </a:ln>
          </p:spPr>
          <p:txBody>
            <a:bodyPr/>
            <a:lstStyle/>
            <a:p>
              <a:endParaRPr lang="en-GB"/>
            </a:p>
          </p:txBody>
        </p:sp>
        <p:sp>
          <p:nvSpPr>
            <p:cNvPr id="378007" name="Line 1175"/>
            <p:cNvSpPr>
              <a:spLocks noChangeShapeType="1"/>
            </p:cNvSpPr>
            <p:nvPr/>
          </p:nvSpPr>
          <p:spPr bwMode="auto">
            <a:xfrm>
              <a:off x="3404" y="1989"/>
              <a:ext cx="13" cy="1"/>
            </a:xfrm>
            <a:prstGeom prst="line">
              <a:avLst/>
            </a:prstGeom>
            <a:noFill/>
            <a:ln w="28575">
              <a:solidFill>
                <a:srgbClr val="FF00FF"/>
              </a:solidFill>
              <a:round/>
              <a:headEnd/>
              <a:tailEnd/>
            </a:ln>
          </p:spPr>
          <p:txBody>
            <a:bodyPr/>
            <a:lstStyle/>
            <a:p>
              <a:endParaRPr lang="en-GB"/>
            </a:p>
          </p:txBody>
        </p:sp>
        <p:sp>
          <p:nvSpPr>
            <p:cNvPr id="378008" name="Line 1176"/>
            <p:cNvSpPr>
              <a:spLocks noChangeShapeType="1"/>
            </p:cNvSpPr>
            <p:nvPr/>
          </p:nvSpPr>
          <p:spPr bwMode="auto">
            <a:xfrm>
              <a:off x="3417" y="1989"/>
              <a:ext cx="6" cy="1"/>
            </a:xfrm>
            <a:prstGeom prst="line">
              <a:avLst/>
            </a:prstGeom>
            <a:noFill/>
            <a:ln w="28575">
              <a:solidFill>
                <a:srgbClr val="FF00FF"/>
              </a:solidFill>
              <a:round/>
              <a:headEnd/>
              <a:tailEnd/>
            </a:ln>
          </p:spPr>
          <p:txBody>
            <a:bodyPr/>
            <a:lstStyle/>
            <a:p>
              <a:endParaRPr lang="en-GB"/>
            </a:p>
          </p:txBody>
        </p:sp>
        <p:sp>
          <p:nvSpPr>
            <p:cNvPr id="378009" name="Line 1177"/>
            <p:cNvSpPr>
              <a:spLocks noChangeShapeType="1"/>
            </p:cNvSpPr>
            <p:nvPr/>
          </p:nvSpPr>
          <p:spPr bwMode="auto">
            <a:xfrm>
              <a:off x="3423" y="1989"/>
              <a:ext cx="12" cy="1"/>
            </a:xfrm>
            <a:prstGeom prst="line">
              <a:avLst/>
            </a:prstGeom>
            <a:noFill/>
            <a:ln w="28575">
              <a:solidFill>
                <a:srgbClr val="FF00FF"/>
              </a:solidFill>
              <a:round/>
              <a:headEnd/>
              <a:tailEnd/>
            </a:ln>
          </p:spPr>
          <p:txBody>
            <a:bodyPr/>
            <a:lstStyle/>
            <a:p>
              <a:endParaRPr lang="en-GB"/>
            </a:p>
          </p:txBody>
        </p:sp>
        <p:sp>
          <p:nvSpPr>
            <p:cNvPr id="378010" name="Line 1178"/>
            <p:cNvSpPr>
              <a:spLocks noChangeShapeType="1"/>
            </p:cNvSpPr>
            <p:nvPr/>
          </p:nvSpPr>
          <p:spPr bwMode="auto">
            <a:xfrm>
              <a:off x="3435" y="1989"/>
              <a:ext cx="12" cy="1"/>
            </a:xfrm>
            <a:prstGeom prst="line">
              <a:avLst/>
            </a:prstGeom>
            <a:noFill/>
            <a:ln w="28575">
              <a:solidFill>
                <a:srgbClr val="FF00FF"/>
              </a:solidFill>
              <a:round/>
              <a:headEnd/>
              <a:tailEnd/>
            </a:ln>
          </p:spPr>
          <p:txBody>
            <a:bodyPr/>
            <a:lstStyle/>
            <a:p>
              <a:endParaRPr lang="en-GB"/>
            </a:p>
          </p:txBody>
        </p:sp>
        <p:sp>
          <p:nvSpPr>
            <p:cNvPr id="378011" name="Line 1179"/>
            <p:cNvSpPr>
              <a:spLocks noChangeShapeType="1"/>
            </p:cNvSpPr>
            <p:nvPr/>
          </p:nvSpPr>
          <p:spPr bwMode="auto">
            <a:xfrm>
              <a:off x="3447" y="1989"/>
              <a:ext cx="6" cy="6"/>
            </a:xfrm>
            <a:prstGeom prst="line">
              <a:avLst/>
            </a:prstGeom>
            <a:noFill/>
            <a:ln w="28575">
              <a:solidFill>
                <a:srgbClr val="FF00FF"/>
              </a:solidFill>
              <a:round/>
              <a:headEnd/>
              <a:tailEnd/>
            </a:ln>
          </p:spPr>
          <p:txBody>
            <a:bodyPr/>
            <a:lstStyle/>
            <a:p>
              <a:endParaRPr lang="en-GB"/>
            </a:p>
          </p:txBody>
        </p:sp>
        <p:sp>
          <p:nvSpPr>
            <p:cNvPr id="378012" name="Line 1180"/>
            <p:cNvSpPr>
              <a:spLocks noChangeShapeType="1"/>
            </p:cNvSpPr>
            <p:nvPr/>
          </p:nvSpPr>
          <p:spPr bwMode="auto">
            <a:xfrm>
              <a:off x="3453" y="1995"/>
              <a:ext cx="12" cy="1"/>
            </a:xfrm>
            <a:prstGeom prst="line">
              <a:avLst/>
            </a:prstGeom>
            <a:noFill/>
            <a:ln w="28575">
              <a:solidFill>
                <a:srgbClr val="FF00FF"/>
              </a:solidFill>
              <a:round/>
              <a:headEnd/>
              <a:tailEnd/>
            </a:ln>
          </p:spPr>
          <p:txBody>
            <a:bodyPr/>
            <a:lstStyle/>
            <a:p>
              <a:endParaRPr lang="en-GB"/>
            </a:p>
          </p:txBody>
        </p:sp>
        <p:sp>
          <p:nvSpPr>
            <p:cNvPr id="378013" name="Line 1181"/>
            <p:cNvSpPr>
              <a:spLocks noChangeShapeType="1"/>
            </p:cNvSpPr>
            <p:nvPr/>
          </p:nvSpPr>
          <p:spPr bwMode="auto">
            <a:xfrm>
              <a:off x="3465" y="1995"/>
              <a:ext cx="12" cy="1"/>
            </a:xfrm>
            <a:prstGeom prst="line">
              <a:avLst/>
            </a:prstGeom>
            <a:noFill/>
            <a:ln w="28575">
              <a:solidFill>
                <a:srgbClr val="FF00FF"/>
              </a:solidFill>
              <a:round/>
              <a:headEnd/>
              <a:tailEnd/>
            </a:ln>
          </p:spPr>
          <p:txBody>
            <a:bodyPr/>
            <a:lstStyle/>
            <a:p>
              <a:endParaRPr lang="en-GB"/>
            </a:p>
          </p:txBody>
        </p:sp>
        <p:sp>
          <p:nvSpPr>
            <p:cNvPr id="378014" name="Line 1182"/>
            <p:cNvSpPr>
              <a:spLocks noChangeShapeType="1"/>
            </p:cNvSpPr>
            <p:nvPr/>
          </p:nvSpPr>
          <p:spPr bwMode="auto">
            <a:xfrm>
              <a:off x="3477" y="1995"/>
              <a:ext cx="6" cy="1"/>
            </a:xfrm>
            <a:prstGeom prst="line">
              <a:avLst/>
            </a:prstGeom>
            <a:noFill/>
            <a:ln w="28575">
              <a:solidFill>
                <a:srgbClr val="FF00FF"/>
              </a:solidFill>
              <a:round/>
              <a:headEnd/>
              <a:tailEnd/>
            </a:ln>
          </p:spPr>
          <p:txBody>
            <a:bodyPr/>
            <a:lstStyle/>
            <a:p>
              <a:endParaRPr lang="en-GB"/>
            </a:p>
          </p:txBody>
        </p:sp>
        <p:sp>
          <p:nvSpPr>
            <p:cNvPr id="378015" name="Line 1183"/>
            <p:cNvSpPr>
              <a:spLocks noChangeShapeType="1"/>
            </p:cNvSpPr>
            <p:nvPr/>
          </p:nvSpPr>
          <p:spPr bwMode="auto">
            <a:xfrm>
              <a:off x="3483" y="1995"/>
              <a:ext cx="13" cy="1"/>
            </a:xfrm>
            <a:prstGeom prst="line">
              <a:avLst/>
            </a:prstGeom>
            <a:noFill/>
            <a:ln w="28575">
              <a:solidFill>
                <a:srgbClr val="FF00FF"/>
              </a:solidFill>
              <a:round/>
              <a:headEnd/>
              <a:tailEnd/>
            </a:ln>
          </p:spPr>
          <p:txBody>
            <a:bodyPr/>
            <a:lstStyle/>
            <a:p>
              <a:endParaRPr lang="en-GB"/>
            </a:p>
          </p:txBody>
        </p:sp>
        <p:sp>
          <p:nvSpPr>
            <p:cNvPr id="378016" name="Line 1184"/>
            <p:cNvSpPr>
              <a:spLocks noChangeShapeType="1"/>
            </p:cNvSpPr>
            <p:nvPr/>
          </p:nvSpPr>
          <p:spPr bwMode="auto">
            <a:xfrm>
              <a:off x="3496" y="1995"/>
              <a:ext cx="12" cy="1"/>
            </a:xfrm>
            <a:prstGeom prst="line">
              <a:avLst/>
            </a:prstGeom>
            <a:noFill/>
            <a:ln w="28575">
              <a:solidFill>
                <a:srgbClr val="FF00FF"/>
              </a:solidFill>
              <a:round/>
              <a:headEnd/>
              <a:tailEnd/>
            </a:ln>
          </p:spPr>
          <p:txBody>
            <a:bodyPr/>
            <a:lstStyle/>
            <a:p>
              <a:endParaRPr lang="en-GB"/>
            </a:p>
          </p:txBody>
        </p:sp>
        <p:sp>
          <p:nvSpPr>
            <p:cNvPr id="378017" name="Line 1185"/>
            <p:cNvSpPr>
              <a:spLocks noChangeShapeType="1"/>
            </p:cNvSpPr>
            <p:nvPr/>
          </p:nvSpPr>
          <p:spPr bwMode="auto">
            <a:xfrm>
              <a:off x="3508" y="1995"/>
              <a:ext cx="6" cy="6"/>
            </a:xfrm>
            <a:prstGeom prst="line">
              <a:avLst/>
            </a:prstGeom>
            <a:noFill/>
            <a:ln w="28575">
              <a:solidFill>
                <a:srgbClr val="FF00FF"/>
              </a:solidFill>
              <a:round/>
              <a:headEnd/>
              <a:tailEnd/>
            </a:ln>
          </p:spPr>
          <p:txBody>
            <a:bodyPr/>
            <a:lstStyle/>
            <a:p>
              <a:endParaRPr lang="en-GB"/>
            </a:p>
          </p:txBody>
        </p:sp>
        <p:sp>
          <p:nvSpPr>
            <p:cNvPr id="378018" name="Line 1186"/>
            <p:cNvSpPr>
              <a:spLocks noChangeShapeType="1"/>
            </p:cNvSpPr>
            <p:nvPr/>
          </p:nvSpPr>
          <p:spPr bwMode="auto">
            <a:xfrm>
              <a:off x="3514" y="2001"/>
              <a:ext cx="12" cy="1"/>
            </a:xfrm>
            <a:prstGeom prst="line">
              <a:avLst/>
            </a:prstGeom>
            <a:noFill/>
            <a:ln w="28575">
              <a:solidFill>
                <a:srgbClr val="FF00FF"/>
              </a:solidFill>
              <a:round/>
              <a:headEnd/>
              <a:tailEnd/>
            </a:ln>
          </p:spPr>
          <p:txBody>
            <a:bodyPr/>
            <a:lstStyle/>
            <a:p>
              <a:endParaRPr lang="en-GB"/>
            </a:p>
          </p:txBody>
        </p:sp>
        <p:sp>
          <p:nvSpPr>
            <p:cNvPr id="378019" name="Line 1187"/>
            <p:cNvSpPr>
              <a:spLocks noChangeShapeType="1"/>
            </p:cNvSpPr>
            <p:nvPr/>
          </p:nvSpPr>
          <p:spPr bwMode="auto">
            <a:xfrm>
              <a:off x="3526" y="2001"/>
              <a:ext cx="12" cy="1"/>
            </a:xfrm>
            <a:prstGeom prst="line">
              <a:avLst/>
            </a:prstGeom>
            <a:noFill/>
            <a:ln w="28575">
              <a:solidFill>
                <a:srgbClr val="FF00FF"/>
              </a:solidFill>
              <a:round/>
              <a:headEnd/>
              <a:tailEnd/>
            </a:ln>
          </p:spPr>
          <p:txBody>
            <a:bodyPr/>
            <a:lstStyle/>
            <a:p>
              <a:endParaRPr lang="en-GB"/>
            </a:p>
          </p:txBody>
        </p:sp>
        <p:sp>
          <p:nvSpPr>
            <p:cNvPr id="378020" name="Line 1188"/>
            <p:cNvSpPr>
              <a:spLocks noChangeShapeType="1"/>
            </p:cNvSpPr>
            <p:nvPr/>
          </p:nvSpPr>
          <p:spPr bwMode="auto">
            <a:xfrm>
              <a:off x="3538" y="2001"/>
              <a:ext cx="6" cy="1"/>
            </a:xfrm>
            <a:prstGeom prst="line">
              <a:avLst/>
            </a:prstGeom>
            <a:noFill/>
            <a:ln w="28575">
              <a:solidFill>
                <a:srgbClr val="FF00FF"/>
              </a:solidFill>
              <a:round/>
              <a:headEnd/>
              <a:tailEnd/>
            </a:ln>
          </p:spPr>
          <p:txBody>
            <a:bodyPr/>
            <a:lstStyle/>
            <a:p>
              <a:endParaRPr lang="en-GB"/>
            </a:p>
          </p:txBody>
        </p:sp>
        <p:sp>
          <p:nvSpPr>
            <p:cNvPr id="378021" name="Line 1189"/>
            <p:cNvSpPr>
              <a:spLocks noChangeShapeType="1"/>
            </p:cNvSpPr>
            <p:nvPr/>
          </p:nvSpPr>
          <p:spPr bwMode="auto">
            <a:xfrm>
              <a:off x="3544" y="2001"/>
              <a:ext cx="12" cy="1"/>
            </a:xfrm>
            <a:prstGeom prst="line">
              <a:avLst/>
            </a:prstGeom>
            <a:noFill/>
            <a:ln w="28575">
              <a:solidFill>
                <a:srgbClr val="FF00FF"/>
              </a:solidFill>
              <a:round/>
              <a:headEnd/>
              <a:tailEnd/>
            </a:ln>
          </p:spPr>
          <p:txBody>
            <a:bodyPr/>
            <a:lstStyle/>
            <a:p>
              <a:endParaRPr lang="en-GB"/>
            </a:p>
          </p:txBody>
        </p:sp>
        <p:sp>
          <p:nvSpPr>
            <p:cNvPr id="378022" name="Line 1190"/>
            <p:cNvSpPr>
              <a:spLocks noChangeShapeType="1"/>
            </p:cNvSpPr>
            <p:nvPr/>
          </p:nvSpPr>
          <p:spPr bwMode="auto">
            <a:xfrm>
              <a:off x="3556" y="2001"/>
              <a:ext cx="12" cy="1"/>
            </a:xfrm>
            <a:prstGeom prst="line">
              <a:avLst/>
            </a:prstGeom>
            <a:noFill/>
            <a:ln w="28575">
              <a:solidFill>
                <a:srgbClr val="FF00FF"/>
              </a:solidFill>
              <a:round/>
              <a:headEnd/>
              <a:tailEnd/>
            </a:ln>
          </p:spPr>
          <p:txBody>
            <a:bodyPr/>
            <a:lstStyle/>
            <a:p>
              <a:endParaRPr lang="en-GB"/>
            </a:p>
          </p:txBody>
        </p:sp>
        <p:sp>
          <p:nvSpPr>
            <p:cNvPr id="378023" name="Line 1191"/>
            <p:cNvSpPr>
              <a:spLocks noChangeShapeType="1"/>
            </p:cNvSpPr>
            <p:nvPr/>
          </p:nvSpPr>
          <p:spPr bwMode="auto">
            <a:xfrm>
              <a:off x="3568" y="2001"/>
              <a:ext cx="6" cy="6"/>
            </a:xfrm>
            <a:prstGeom prst="line">
              <a:avLst/>
            </a:prstGeom>
            <a:noFill/>
            <a:ln w="28575">
              <a:solidFill>
                <a:srgbClr val="FF00FF"/>
              </a:solidFill>
              <a:round/>
              <a:headEnd/>
              <a:tailEnd/>
            </a:ln>
          </p:spPr>
          <p:txBody>
            <a:bodyPr/>
            <a:lstStyle/>
            <a:p>
              <a:endParaRPr lang="en-GB"/>
            </a:p>
          </p:txBody>
        </p:sp>
        <p:sp>
          <p:nvSpPr>
            <p:cNvPr id="378024" name="Line 1192"/>
            <p:cNvSpPr>
              <a:spLocks noChangeShapeType="1"/>
            </p:cNvSpPr>
            <p:nvPr/>
          </p:nvSpPr>
          <p:spPr bwMode="auto">
            <a:xfrm>
              <a:off x="3574" y="2007"/>
              <a:ext cx="13" cy="1"/>
            </a:xfrm>
            <a:prstGeom prst="line">
              <a:avLst/>
            </a:prstGeom>
            <a:noFill/>
            <a:ln w="28575">
              <a:solidFill>
                <a:srgbClr val="FF00FF"/>
              </a:solidFill>
              <a:round/>
              <a:headEnd/>
              <a:tailEnd/>
            </a:ln>
          </p:spPr>
          <p:txBody>
            <a:bodyPr/>
            <a:lstStyle/>
            <a:p>
              <a:endParaRPr lang="en-GB"/>
            </a:p>
          </p:txBody>
        </p:sp>
        <p:sp>
          <p:nvSpPr>
            <p:cNvPr id="378025" name="Line 1193"/>
            <p:cNvSpPr>
              <a:spLocks noChangeShapeType="1"/>
            </p:cNvSpPr>
            <p:nvPr/>
          </p:nvSpPr>
          <p:spPr bwMode="auto">
            <a:xfrm>
              <a:off x="3587" y="2007"/>
              <a:ext cx="12" cy="1"/>
            </a:xfrm>
            <a:prstGeom prst="line">
              <a:avLst/>
            </a:prstGeom>
            <a:noFill/>
            <a:ln w="28575">
              <a:solidFill>
                <a:srgbClr val="FF00FF"/>
              </a:solidFill>
              <a:round/>
              <a:headEnd/>
              <a:tailEnd/>
            </a:ln>
          </p:spPr>
          <p:txBody>
            <a:bodyPr/>
            <a:lstStyle/>
            <a:p>
              <a:endParaRPr lang="en-GB"/>
            </a:p>
          </p:txBody>
        </p:sp>
        <p:sp>
          <p:nvSpPr>
            <p:cNvPr id="378026" name="Line 1194"/>
            <p:cNvSpPr>
              <a:spLocks noChangeShapeType="1"/>
            </p:cNvSpPr>
            <p:nvPr/>
          </p:nvSpPr>
          <p:spPr bwMode="auto">
            <a:xfrm>
              <a:off x="3599" y="2007"/>
              <a:ext cx="6" cy="1"/>
            </a:xfrm>
            <a:prstGeom prst="line">
              <a:avLst/>
            </a:prstGeom>
            <a:noFill/>
            <a:ln w="28575">
              <a:solidFill>
                <a:srgbClr val="FF00FF"/>
              </a:solidFill>
              <a:round/>
              <a:headEnd/>
              <a:tailEnd/>
            </a:ln>
          </p:spPr>
          <p:txBody>
            <a:bodyPr/>
            <a:lstStyle/>
            <a:p>
              <a:endParaRPr lang="en-GB"/>
            </a:p>
          </p:txBody>
        </p:sp>
        <p:sp>
          <p:nvSpPr>
            <p:cNvPr id="378027" name="Line 1195"/>
            <p:cNvSpPr>
              <a:spLocks noChangeShapeType="1"/>
            </p:cNvSpPr>
            <p:nvPr/>
          </p:nvSpPr>
          <p:spPr bwMode="auto">
            <a:xfrm>
              <a:off x="3605" y="2007"/>
              <a:ext cx="12" cy="1"/>
            </a:xfrm>
            <a:prstGeom prst="line">
              <a:avLst/>
            </a:prstGeom>
            <a:noFill/>
            <a:ln w="28575">
              <a:solidFill>
                <a:srgbClr val="FF00FF"/>
              </a:solidFill>
              <a:round/>
              <a:headEnd/>
              <a:tailEnd/>
            </a:ln>
          </p:spPr>
          <p:txBody>
            <a:bodyPr/>
            <a:lstStyle/>
            <a:p>
              <a:endParaRPr lang="en-GB"/>
            </a:p>
          </p:txBody>
        </p:sp>
        <p:sp>
          <p:nvSpPr>
            <p:cNvPr id="378028" name="Line 1196"/>
            <p:cNvSpPr>
              <a:spLocks noChangeShapeType="1"/>
            </p:cNvSpPr>
            <p:nvPr/>
          </p:nvSpPr>
          <p:spPr bwMode="auto">
            <a:xfrm>
              <a:off x="3617" y="2007"/>
              <a:ext cx="12" cy="1"/>
            </a:xfrm>
            <a:prstGeom prst="line">
              <a:avLst/>
            </a:prstGeom>
            <a:noFill/>
            <a:ln w="28575">
              <a:solidFill>
                <a:srgbClr val="FF00FF"/>
              </a:solidFill>
              <a:round/>
              <a:headEnd/>
              <a:tailEnd/>
            </a:ln>
          </p:spPr>
          <p:txBody>
            <a:bodyPr/>
            <a:lstStyle/>
            <a:p>
              <a:endParaRPr lang="en-GB"/>
            </a:p>
          </p:txBody>
        </p:sp>
        <p:sp>
          <p:nvSpPr>
            <p:cNvPr id="378029" name="Line 1197"/>
            <p:cNvSpPr>
              <a:spLocks noChangeShapeType="1"/>
            </p:cNvSpPr>
            <p:nvPr/>
          </p:nvSpPr>
          <p:spPr bwMode="auto">
            <a:xfrm>
              <a:off x="3629" y="2007"/>
              <a:ext cx="6" cy="6"/>
            </a:xfrm>
            <a:prstGeom prst="line">
              <a:avLst/>
            </a:prstGeom>
            <a:noFill/>
            <a:ln w="28575">
              <a:solidFill>
                <a:srgbClr val="FF00FF"/>
              </a:solidFill>
              <a:round/>
              <a:headEnd/>
              <a:tailEnd/>
            </a:ln>
          </p:spPr>
          <p:txBody>
            <a:bodyPr/>
            <a:lstStyle/>
            <a:p>
              <a:endParaRPr lang="en-GB"/>
            </a:p>
          </p:txBody>
        </p:sp>
        <p:sp>
          <p:nvSpPr>
            <p:cNvPr id="378030" name="Line 1198"/>
            <p:cNvSpPr>
              <a:spLocks noChangeShapeType="1"/>
            </p:cNvSpPr>
            <p:nvPr/>
          </p:nvSpPr>
          <p:spPr bwMode="auto">
            <a:xfrm>
              <a:off x="3635" y="2013"/>
              <a:ext cx="12" cy="1"/>
            </a:xfrm>
            <a:prstGeom prst="line">
              <a:avLst/>
            </a:prstGeom>
            <a:noFill/>
            <a:ln w="28575">
              <a:solidFill>
                <a:srgbClr val="FF00FF"/>
              </a:solidFill>
              <a:round/>
              <a:headEnd/>
              <a:tailEnd/>
            </a:ln>
          </p:spPr>
          <p:txBody>
            <a:bodyPr/>
            <a:lstStyle/>
            <a:p>
              <a:endParaRPr lang="en-GB"/>
            </a:p>
          </p:txBody>
        </p:sp>
        <p:sp>
          <p:nvSpPr>
            <p:cNvPr id="378031" name="Line 1199"/>
            <p:cNvSpPr>
              <a:spLocks noChangeShapeType="1"/>
            </p:cNvSpPr>
            <p:nvPr/>
          </p:nvSpPr>
          <p:spPr bwMode="auto">
            <a:xfrm>
              <a:off x="3647" y="2013"/>
              <a:ext cx="12" cy="1"/>
            </a:xfrm>
            <a:prstGeom prst="line">
              <a:avLst/>
            </a:prstGeom>
            <a:noFill/>
            <a:ln w="28575">
              <a:solidFill>
                <a:srgbClr val="FF00FF"/>
              </a:solidFill>
              <a:round/>
              <a:headEnd/>
              <a:tailEnd/>
            </a:ln>
          </p:spPr>
          <p:txBody>
            <a:bodyPr/>
            <a:lstStyle/>
            <a:p>
              <a:endParaRPr lang="en-GB"/>
            </a:p>
          </p:txBody>
        </p:sp>
        <p:sp>
          <p:nvSpPr>
            <p:cNvPr id="378032" name="Line 1200"/>
            <p:cNvSpPr>
              <a:spLocks noChangeShapeType="1"/>
            </p:cNvSpPr>
            <p:nvPr/>
          </p:nvSpPr>
          <p:spPr bwMode="auto">
            <a:xfrm>
              <a:off x="3659" y="2013"/>
              <a:ext cx="7" cy="1"/>
            </a:xfrm>
            <a:prstGeom prst="line">
              <a:avLst/>
            </a:prstGeom>
            <a:noFill/>
            <a:ln w="28575">
              <a:solidFill>
                <a:srgbClr val="FF00FF"/>
              </a:solidFill>
              <a:round/>
              <a:headEnd/>
              <a:tailEnd/>
            </a:ln>
          </p:spPr>
          <p:txBody>
            <a:bodyPr/>
            <a:lstStyle/>
            <a:p>
              <a:endParaRPr lang="en-GB"/>
            </a:p>
          </p:txBody>
        </p:sp>
        <p:sp>
          <p:nvSpPr>
            <p:cNvPr id="378033" name="Line 1201"/>
            <p:cNvSpPr>
              <a:spLocks noChangeShapeType="1"/>
            </p:cNvSpPr>
            <p:nvPr/>
          </p:nvSpPr>
          <p:spPr bwMode="auto">
            <a:xfrm>
              <a:off x="3666" y="2013"/>
              <a:ext cx="12" cy="1"/>
            </a:xfrm>
            <a:prstGeom prst="line">
              <a:avLst/>
            </a:prstGeom>
            <a:noFill/>
            <a:ln w="28575">
              <a:solidFill>
                <a:srgbClr val="FF00FF"/>
              </a:solidFill>
              <a:round/>
              <a:headEnd/>
              <a:tailEnd/>
            </a:ln>
          </p:spPr>
          <p:txBody>
            <a:bodyPr/>
            <a:lstStyle/>
            <a:p>
              <a:endParaRPr lang="en-GB"/>
            </a:p>
          </p:txBody>
        </p:sp>
        <p:sp>
          <p:nvSpPr>
            <p:cNvPr id="378034" name="Line 1202"/>
            <p:cNvSpPr>
              <a:spLocks noChangeShapeType="1"/>
            </p:cNvSpPr>
            <p:nvPr/>
          </p:nvSpPr>
          <p:spPr bwMode="auto">
            <a:xfrm>
              <a:off x="3678" y="2013"/>
              <a:ext cx="12" cy="1"/>
            </a:xfrm>
            <a:prstGeom prst="line">
              <a:avLst/>
            </a:prstGeom>
            <a:noFill/>
            <a:ln w="28575">
              <a:solidFill>
                <a:srgbClr val="FF00FF"/>
              </a:solidFill>
              <a:round/>
              <a:headEnd/>
              <a:tailEnd/>
            </a:ln>
          </p:spPr>
          <p:txBody>
            <a:bodyPr/>
            <a:lstStyle/>
            <a:p>
              <a:endParaRPr lang="en-GB"/>
            </a:p>
          </p:txBody>
        </p:sp>
        <p:sp>
          <p:nvSpPr>
            <p:cNvPr id="378035" name="Line 1203"/>
            <p:cNvSpPr>
              <a:spLocks noChangeShapeType="1"/>
            </p:cNvSpPr>
            <p:nvPr/>
          </p:nvSpPr>
          <p:spPr bwMode="auto">
            <a:xfrm>
              <a:off x="3690" y="2013"/>
              <a:ext cx="6" cy="1"/>
            </a:xfrm>
            <a:prstGeom prst="line">
              <a:avLst/>
            </a:prstGeom>
            <a:noFill/>
            <a:ln w="28575">
              <a:solidFill>
                <a:srgbClr val="FF00FF"/>
              </a:solidFill>
              <a:round/>
              <a:headEnd/>
              <a:tailEnd/>
            </a:ln>
          </p:spPr>
          <p:txBody>
            <a:bodyPr/>
            <a:lstStyle/>
            <a:p>
              <a:endParaRPr lang="en-GB"/>
            </a:p>
          </p:txBody>
        </p:sp>
        <p:sp>
          <p:nvSpPr>
            <p:cNvPr id="378036" name="Line 1204"/>
            <p:cNvSpPr>
              <a:spLocks noChangeShapeType="1"/>
            </p:cNvSpPr>
            <p:nvPr/>
          </p:nvSpPr>
          <p:spPr bwMode="auto">
            <a:xfrm>
              <a:off x="3696" y="2013"/>
              <a:ext cx="12" cy="6"/>
            </a:xfrm>
            <a:prstGeom prst="line">
              <a:avLst/>
            </a:prstGeom>
            <a:noFill/>
            <a:ln w="28575">
              <a:solidFill>
                <a:srgbClr val="FF00FF"/>
              </a:solidFill>
              <a:round/>
              <a:headEnd/>
              <a:tailEnd/>
            </a:ln>
          </p:spPr>
          <p:txBody>
            <a:bodyPr/>
            <a:lstStyle/>
            <a:p>
              <a:endParaRPr lang="en-GB"/>
            </a:p>
          </p:txBody>
        </p:sp>
        <p:sp>
          <p:nvSpPr>
            <p:cNvPr id="378037" name="Line 1205"/>
            <p:cNvSpPr>
              <a:spLocks noChangeShapeType="1"/>
            </p:cNvSpPr>
            <p:nvPr/>
          </p:nvSpPr>
          <p:spPr bwMode="auto">
            <a:xfrm>
              <a:off x="3708" y="2019"/>
              <a:ext cx="12" cy="1"/>
            </a:xfrm>
            <a:prstGeom prst="line">
              <a:avLst/>
            </a:prstGeom>
            <a:noFill/>
            <a:ln w="28575">
              <a:solidFill>
                <a:srgbClr val="FF00FF"/>
              </a:solidFill>
              <a:round/>
              <a:headEnd/>
              <a:tailEnd/>
            </a:ln>
          </p:spPr>
          <p:txBody>
            <a:bodyPr/>
            <a:lstStyle/>
            <a:p>
              <a:endParaRPr lang="en-GB"/>
            </a:p>
          </p:txBody>
        </p:sp>
        <p:sp>
          <p:nvSpPr>
            <p:cNvPr id="378038" name="Line 1206"/>
            <p:cNvSpPr>
              <a:spLocks noChangeShapeType="1"/>
            </p:cNvSpPr>
            <p:nvPr/>
          </p:nvSpPr>
          <p:spPr bwMode="auto">
            <a:xfrm>
              <a:off x="3720" y="2019"/>
              <a:ext cx="6" cy="1"/>
            </a:xfrm>
            <a:prstGeom prst="line">
              <a:avLst/>
            </a:prstGeom>
            <a:noFill/>
            <a:ln w="28575">
              <a:solidFill>
                <a:srgbClr val="FF00FF"/>
              </a:solidFill>
              <a:round/>
              <a:headEnd/>
              <a:tailEnd/>
            </a:ln>
          </p:spPr>
          <p:txBody>
            <a:bodyPr/>
            <a:lstStyle/>
            <a:p>
              <a:endParaRPr lang="en-GB"/>
            </a:p>
          </p:txBody>
        </p:sp>
        <p:sp>
          <p:nvSpPr>
            <p:cNvPr id="378039" name="Line 1207"/>
            <p:cNvSpPr>
              <a:spLocks noChangeShapeType="1"/>
            </p:cNvSpPr>
            <p:nvPr/>
          </p:nvSpPr>
          <p:spPr bwMode="auto">
            <a:xfrm>
              <a:off x="3726" y="2019"/>
              <a:ext cx="12" cy="1"/>
            </a:xfrm>
            <a:prstGeom prst="line">
              <a:avLst/>
            </a:prstGeom>
            <a:noFill/>
            <a:ln w="28575">
              <a:solidFill>
                <a:srgbClr val="FF00FF"/>
              </a:solidFill>
              <a:round/>
              <a:headEnd/>
              <a:tailEnd/>
            </a:ln>
          </p:spPr>
          <p:txBody>
            <a:bodyPr/>
            <a:lstStyle/>
            <a:p>
              <a:endParaRPr lang="en-GB"/>
            </a:p>
          </p:txBody>
        </p:sp>
        <p:sp>
          <p:nvSpPr>
            <p:cNvPr id="378040" name="Line 1208"/>
            <p:cNvSpPr>
              <a:spLocks noChangeShapeType="1"/>
            </p:cNvSpPr>
            <p:nvPr/>
          </p:nvSpPr>
          <p:spPr bwMode="auto">
            <a:xfrm>
              <a:off x="3738" y="2019"/>
              <a:ext cx="13" cy="1"/>
            </a:xfrm>
            <a:prstGeom prst="line">
              <a:avLst/>
            </a:prstGeom>
            <a:noFill/>
            <a:ln w="28575">
              <a:solidFill>
                <a:srgbClr val="FF00FF"/>
              </a:solidFill>
              <a:round/>
              <a:headEnd/>
              <a:tailEnd/>
            </a:ln>
          </p:spPr>
          <p:txBody>
            <a:bodyPr/>
            <a:lstStyle/>
            <a:p>
              <a:endParaRPr lang="en-GB"/>
            </a:p>
          </p:txBody>
        </p:sp>
        <p:sp>
          <p:nvSpPr>
            <p:cNvPr id="378041" name="Line 1209"/>
            <p:cNvSpPr>
              <a:spLocks noChangeShapeType="1"/>
            </p:cNvSpPr>
            <p:nvPr/>
          </p:nvSpPr>
          <p:spPr bwMode="auto">
            <a:xfrm>
              <a:off x="3751" y="2019"/>
              <a:ext cx="6" cy="1"/>
            </a:xfrm>
            <a:prstGeom prst="line">
              <a:avLst/>
            </a:prstGeom>
            <a:noFill/>
            <a:ln w="28575">
              <a:solidFill>
                <a:srgbClr val="FF00FF"/>
              </a:solidFill>
              <a:round/>
              <a:headEnd/>
              <a:tailEnd/>
            </a:ln>
          </p:spPr>
          <p:txBody>
            <a:bodyPr/>
            <a:lstStyle/>
            <a:p>
              <a:endParaRPr lang="en-GB"/>
            </a:p>
          </p:txBody>
        </p:sp>
        <p:sp>
          <p:nvSpPr>
            <p:cNvPr id="378042" name="Line 1210"/>
            <p:cNvSpPr>
              <a:spLocks noChangeShapeType="1"/>
            </p:cNvSpPr>
            <p:nvPr/>
          </p:nvSpPr>
          <p:spPr bwMode="auto">
            <a:xfrm>
              <a:off x="3757" y="2019"/>
              <a:ext cx="12" cy="1"/>
            </a:xfrm>
            <a:prstGeom prst="line">
              <a:avLst/>
            </a:prstGeom>
            <a:noFill/>
            <a:ln w="28575">
              <a:solidFill>
                <a:srgbClr val="FF00FF"/>
              </a:solidFill>
              <a:round/>
              <a:headEnd/>
              <a:tailEnd/>
            </a:ln>
          </p:spPr>
          <p:txBody>
            <a:bodyPr/>
            <a:lstStyle/>
            <a:p>
              <a:endParaRPr lang="en-GB"/>
            </a:p>
          </p:txBody>
        </p:sp>
        <p:sp>
          <p:nvSpPr>
            <p:cNvPr id="378043" name="Line 1211"/>
            <p:cNvSpPr>
              <a:spLocks noChangeShapeType="1"/>
            </p:cNvSpPr>
            <p:nvPr/>
          </p:nvSpPr>
          <p:spPr bwMode="auto">
            <a:xfrm>
              <a:off x="3769" y="2019"/>
              <a:ext cx="12" cy="1"/>
            </a:xfrm>
            <a:prstGeom prst="line">
              <a:avLst/>
            </a:prstGeom>
            <a:noFill/>
            <a:ln w="28575">
              <a:solidFill>
                <a:srgbClr val="FF00FF"/>
              </a:solidFill>
              <a:round/>
              <a:headEnd/>
              <a:tailEnd/>
            </a:ln>
          </p:spPr>
          <p:txBody>
            <a:bodyPr/>
            <a:lstStyle/>
            <a:p>
              <a:endParaRPr lang="en-GB"/>
            </a:p>
          </p:txBody>
        </p:sp>
        <p:sp>
          <p:nvSpPr>
            <p:cNvPr id="378044" name="Line 1212"/>
            <p:cNvSpPr>
              <a:spLocks noChangeShapeType="1"/>
            </p:cNvSpPr>
            <p:nvPr/>
          </p:nvSpPr>
          <p:spPr bwMode="auto">
            <a:xfrm>
              <a:off x="3781" y="2019"/>
              <a:ext cx="6" cy="1"/>
            </a:xfrm>
            <a:prstGeom prst="line">
              <a:avLst/>
            </a:prstGeom>
            <a:noFill/>
            <a:ln w="28575">
              <a:solidFill>
                <a:srgbClr val="FF00FF"/>
              </a:solidFill>
              <a:round/>
              <a:headEnd/>
              <a:tailEnd/>
            </a:ln>
          </p:spPr>
          <p:txBody>
            <a:bodyPr/>
            <a:lstStyle/>
            <a:p>
              <a:endParaRPr lang="en-GB"/>
            </a:p>
          </p:txBody>
        </p:sp>
        <p:sp>
          <p:nvSpPr>
            <p:cNvPr id="378045" name="Line 1213"/>
            <p:cNvSpPr>
              <a:spLocks noChangeShapeType="1"/>
            </p:cNvSpPr>
            <p:nvPr/>
          </p:nvSpPr>
          <p:spPr bwMode="auto">
            <a:xfrm>
              <a:off x="3787" y="2019"/>
              <a:ext cx="12" cy="1"/>
            </a:xfrm>
            <a:prstGeom prst="line">
              <a:avLst/>
            </a:prstGeom>
            <a:noFill/>
            <a:ln w="28575">
              <a:solidFill>
                <a:srgbClr val="FF00FF"/>
              </a:solidFill>
              <a:round/>
              <a:headEnd/>
              <a:tailEnd/>
            </a:ln>
          </p:spPr>
          <p:txBody>
            <a:bodyPr/>
            <a:lstStyle/>
            <a:p>
              <a:endParaRPr lang="en-GB"/>
            </a:p>
          </p:txBody>
        </p:sp>
        <p:sp>
          <p:nvSpPr>
            <p:cNvPr id="378046" name="Line 1214"/>
            <p:cNvSpPr>
              <a:spLocks noChangeShapeType="1"/>
            </p:cNvSpPr>
            <p:nvPr/>
          </p:nvSpPr>
          <p:spPr bwMode="auto">
            <a:xfrm>
              <a:off x="3799" y="2019"/>
              <a:ext cx="12" cy="6"/>
            </a:xfrm>
            <a:prstGeom prst="line">
              <a:avLst/>
            </a:prstGeom>
            <a:noFill/>
            <a:ln w="28575">
              <a:solidFill>
                <a:srgbClr val="FF00FF"/>
              </a:solidFill>
              <a:round/>
              <a:headEnd/>
              <a:tailEnd/>
            </a:ln>
          </p:spPr>
          <p:txBody>
            <a:bodyPr/>
            <a:lstStyle/>
            <a:p>
              <a:endParaRPr lang="en-GB"/>
            </a:p>
          </p:txBody>
        </p:sp>
        <p:sp>
          <p:nvSpPr>
            <p:cNvPr id="378047" name="Line 1215"/>
            <p:cNvSpPr>
              <a:spLocks noChangeShapeType="1"/>
            </p:cNvSpPr>
            <p:nvPr/>
          </p:nvSpPr>
          <p:spPr bwMode="auto">
            <a:xfrm>
              <a:off x="3811" y="2025"/>
              <a:ext cx="6" cy="1"/>
            </a:xfrm>
            <a:prstGeom prst="line">
              <a:avLst/>
            </a:prstGeom>
            <a:noFill/>
            <a:ln w="28575">
              <a:solidFill>
                <a:srgbClr val="FF00FF"/>
              </a:solidFill>
              <a:round/>
              <a:headEnd/>
              <a:tailEnd/>
            </a:ln>
          </p:spPr>
          <p:txBody>
            <a:bodyPr/>
            <a:lstStyle/>
            <a:p>
              <a:endParaRPr lang="en-GB"/>
            </a:p>
          </p:txBody>
        </p:sp>
        <p:sp>
          <p:nvSpPr>
            <p:cNvPr id="378048" name="Line 1216"/>
            <p:cNvSpPr>
              <a:spLocks noChangeShapeType="1"/>
            </p:cNvSpPr>
            <p:nvPr/>
          </p:nvSpPr>
          <p:spPr bwMode="auto">
            <a:xfrm>
              <a:off x="3817" y="2025"/>
              <a:ext cx="12" cy="1"/>
            </a:xfrm>
            <a:prstGeom prst="line">
              <a:avLst/>
            </a:prstGeom>
            <a:noFill/>
            <a:ln w="28575">
              <a:solidFill>
                <a:srgbClr val="FF00FF"/>
              </a:solidFill>
              <a:round/>
              <a:headEnd/>
              <a:tailEnd/>
            </a:ln>
          </p:spPr>
          <p:txBody>
            <a:bodyPr/>
            <a:lstStyle/>
            <a:p>
              <a:endParaRPr lang="en-GB"/>
            </a:p>
          </p:txBody>
        </p:sp>
        <p:sp>
          <p:nvSpPr>
            <p:cNvPr id="378049" name="Line 1217"/>
            <p:cNvSpPr>
              <a:spLocks noChangeShapeType="1"/>
            </p:cNvSpPr>
            <p:nvPr/>
          </p:nvSpPr>
          <p:spPr bwMode="auto">
            <a:xfrm>
              <a:off x="3829" y="2025"/>
              <a:ext cx="13" cy="1"/>
            </a:xfrm>
            <a:prstGeom prst="line">
              <a:avLst/>
            </a:prstGeom>
            <a:noFill/>
            <a:ln w="28575">
              <a:solidFill>
                <a:srgbClr val="FF00FF"/>
              </a:solidFill>
              <a:round/>
              <a:headEnd/>
              <a:tailEnd/>
            </a:ln>
          </p:spPr>
          <p:txBody>
            <a:bodyPr/>
            <a:lstStyle/>
            <a:p>
              <a:endParaRPr lang="en-GB"/>
            </a:p>
          </p:txBody>
        </p:sp>
        <p:sp>
          <p:nvSpPr>
            <p:cNvPr id="378050" name="Line 1218"/>
            <p:cNvSpPr>
              <a:spLocks noChangeShapeType="1"/>
            </p:cNvSpPr>
            <p:nvPr/>
          </p:nvSpPr>
          <p:spPr bwMode="auto">
            <a:xfrm>
              <a:off x="3842" y="2025"/>
              <a:ext cx="6" cy="1"/>
            </a:xfrm>
            <a:prstGeom prst="line">
              <a:avLst/>
            </a:prstGeom>
            <a:noFill/>
            <a:ln w="28575">
              <a:solidFill>
                <a:srgbClr val="FF00FF"/>
              </a:solidFill>
              <a:round/>
              <a:headEnd/>
              <a:tailEnd/>
            </a:ln>
          </p:spPr>
          <p:txBody>
            <a:bodyPr/>
            <a:lstStyle/>
            <a:p>
              <a:endParaRPr lang="en-GB"/>
            </a:p>
          </p:txBody>
        </p:sp>
        <p:sp>
          <p:nvSpPr>
            <p:cNvPr id="378051" name="Line 1219"/>
            <p:cNvSpPr>
              <a:spLocks noChangeShapeType="1"/>
            </p:cNvSpPr>
            <p:nvPr/>
          </p:nvSpPr>
          <p:spPr bwMode="auto">
            <a:xfrm>
              <a:off x="3848" y="2025"/>
              <a:ext cx="12" cy="1"/>
            </a:xfrm>
            <a:prstGeom prst="line">
              <a:avLst/>
            </a:prstGeom>
            <a:noFill/>
            <a:ln w="28575">
              <a:solidFill>
                <a:srgbClr val="FF00FF"/>
              </a:solidFill>
              <a:round/>
              <a:headEnd/>
              <a:tailEnd/>
            </a:ln>
          </p:spPr>
          <p:txBody>
            <a:bodyPr/>
            <a:lstStyle/>
            <a:p>
              <a:endParaRPr lang="en-GB"/>
            </a:p>
          </p:txBody>
        </p:sp>
        <p:sp>
          <p:nvSpPr>
            <p:cNvPr id="378052" name="Line 1220"/>
            <p:cNvSpPr>
              <a:spLocks noChangeShapeType="1"/>
            </p:cNvSpPr>
            <p:nvPr/>
          </p:nvSpPr>
          <p:spPr bwMode="auto">
            <a:xfrm>
              <a:off x="3860" y="2025"/>
              <a:ext cx="12" cy="1"/>
            </a:xfrm>
            <a:prstGeom prst="line">
              <a:avLst/>
            </a:prstGeom>
            <a:noFill/>
            <a:ln w="28575">
              <a:solidFill>
                <a:srgbClr val="FF00FF"/>
              </a:solidFill>
              <a:round/>
              <a:headEnd/>
              <a:tailEnd/>
            </a:ln>
          </p:spPr>
          <p:txBody>
            <a:bodyPr/>
            <a:lstStyle/>
            <a:p>
              <a:endParaRPr lang="en-GB"/>
            </a:p>
          </p:txBody>
        </p:sp>
        <p:sp>
          <p:nvSpPr>
            <p:cNvPr id="378053" name="Line 1221"/>
            <p:cNvSpPr>
              <a:spLocks noChangeShapeType="1"/>
            </p:cNvSpPr>
            <p:nvPr/>
          </p:nvSpPr>
          <p:spPr bwMode="auto">
            <a:xfrm>
              <a:off x="3872" y="2025"/>
              <a:ext cx="6" cy="1"/>
            </a:xfrm>
            <a:prstGeom prst="line">
              <a:avLst/>
            </a:prstGeom>
            <a:noFill/>
            <a:ln w="28575">
              <a:solidFill>
                <a:srgbClr val="FF00FF"/>
              </a:solidFill>
              <a:round/>
              <a:headEnd/>
              <a:tailEnd/>
            </a:ln>
          </p:spPr>
          <p:txBody>
            <a:bodyPr/>
            <a:lstStyle/>
            <a:p>
              <a:endParaRPr lang="en-GB"/>
            </a:p>
          </p:txBody>
        </p:sp>
        <p:sp>
          <p:nvSpPr>
            <p:cNvPr id="378054" name="Line 1222"/>
            <p:cNvSpPr>
              <a:spLocks noChangeShapeType="1"/>
            </p:cNvSpPr>
            <p:nvPr/>
          </p:nvSpPr>
          <p:spPr bwMode="auto">
            <a:xfrm>
              <a:off x="3878" y="2025"/>
              <a:ext cx="12" cy="1"/>
            </a:xfrm>
            <a:prstGeom prst="line">
              <a:avLst/>
            </a:prstGeom>
            <a:noFill/>
            <a:ln w="28575">
              <a:solidFill>
                <a:srgbClr val="FF00FF"/>
              </a:solidFill>
              <a:round/>
              <a:headEnd/>
              <a:tailEnd/>
            </a:ln>
          </p:spPr>
          <p:txBody>
            <a:bodyPr/>
            <a:lstStyle/>
            <a:p>
              <a:endParaRPr lang="en-GB"/>
            </a:p>
          </p:txBody>
        </p:sp>
        <p:sp>
          <p:nvSpPr>
            <p:cNvPr id="378055" name="Line 1223"/>
            <p:cNvSpPr>
              <a:spLocks noChangeShapeType="1"/>
            </p:cNvSpPr>
            <p:nvPr/>
          </p:nvSpPr>
          <p:spPr bwMode="auto">
            <a:xfrm>
              <a:off x="3890" y="2025"/>
              <a:ext cx="12" cy="1"/>
            </a:xfrm>
            <a:prstGeom prst="line">
              <a:avLst/>
            </a:prstGeom>
            <a:noFill/>
            <a:ln w="28575">
              <a:solidFill>
                <a:srgbClr val="FF00FF"/>
              </a:solidFill>
              <a:round/>
              <a:headEnd/>
              <a:tailEnd/>
            </a:ln>
          </p:spPr>
          <p:txBody>
            <a:bodyPr/>
            <a:lstStyle/>
            <a:p>
              <a:endParaRPr lang="en-GB"/>
            </a:p>
          </p:txBody>
        </p:sp>
        <p:sp>
          <p:nvSpPr>
            <p:cNvPr id="378056" name="Line 1224"/>
            <p:cNvSpPr>
              <a:spLocks noChangeShapeType="1"/>
            </p:cNvSpPr>
            <p:nvPr/>
          </p:nvSpPr>
          <p:spPr bwMode="auto">
            <a:xfrm>
              <a:off x="3902" y="2025"/>
              <a:ext cx="6" cy="1"/>
            </a:xfrm>
            <a:prstGeom prst="line">
              <a:avLst/>
            </a:prstGeom>
            <a:noFill/>
            <a:ln w="28575">
              <a:solidFill>
                <a:srgbClr val="FF00FF"/>
              </a:solidFill>
              <a:round/>
              <a:headEnd/>
              <a:tailEnd/>
            </a:ln>
          </p:spPr>
          <p:txBody>
            <a:bodyPr/>
            <a:lstStyle/>
            <a:p>
              <a:endParaRPr lang="en-GB"/>
            </a:p>
          </p:txBody>
        </p:sp>
        <p:sp>
          <p:nvSpPr>
            <p:cNvPr id="378057" name="Line 1225"/>
            <p:cNvSpPr>
              <a:spLocks noChangeShapeType="1"/>
            </p:cNvSpPr>
            <p:nvPr/>
          </p:nvSpPr>
          <p:spPr bwMode="auto">
            <a:xfrm>
              <a:off x="3908" y="2025"/>
              <a:ext cx="13" cy="1"/>
            </a:xfrm>
            <a:prstGeom prst="line">
              <a:avLst/>
            </a:prstGeom>
            <a:noFill/>
            <a:ln w="28575">
              <a:solidFill>
                <a:srgbClr val="FF00FF"/>
              </a:solidFill>
              <a:round/>
              <a:headEnd/>
              <a:tailEnd/>
            </a:ln>
          </p:spPr>
          <p:txBody>
            <a:bodyPr/>
            <a:lstStyle/>
            <a:p>
              <a:endParaRPr lang="en-GB"/>
            </a:p>
          </p:txBody>
        </p:sp>
        <p:sp>
          <p:nvSpPr>
            <p:cNvPr id="378058" name="Line 1226"/>
            <p:cNvSpPr>
              <a:spLocks noChangeShapeType="1"/>
            </p:cNvSpPr>
            <p:nvPr/>
          </p:nvSpPr>
          <p:spPr bwMode="auto">
            <a:xfrm>
              <a:off x="3921" y="2025"/>
              <a:ext cx="12" cy="1"/>
            </a:xfrm>
            <a:prstGeom prst="line">
              <a:avLst/>
            </a:prstGeom>
            <a:noFill/>
            <a:ln w="28575">
              <a:solidFill>
                <a:srgbClr val="FF00FF"/>
              </a:solidFill>
              <a:round/>
              <a:headEnd/>
              <a:tailEnd/>
            </a:ln>
          </p:spPr>
          <p:txBody>
            <a:bodyPr/>
            <a:lstStyle/>
            <a:p>
              <a:endParaRPr lang="en-GB"/>
            </a:p>
          </p:txBody>
        </p:sp>
        <p:sp>
          <p:nvSpPr>
            <p:cNvPr id="378059" name="Line 1227"/>
            <p:cNvSpPr>
              <a:spLocks noChangeShapeType="1"/>
            </p:cNvSpPr>
            <p:nvPr/>
          </p:nvSpPr>
          <p:spPr bwMode="auto">
            <a:xfrm>
              <a:off x="3933" y="2025"/>
              <a:ext cx="6" cy="1"/>
            </a:xfrm>
            <a:prstGeom prst="line">
              <a:avLst/>
            </a:prstGeom>
            <a:noFill/>
            <a:ln w="28575">
              <a:solidFill>
                <a:srgbClr val="FF00FF"/>
              </a:solidFill>
              <a:round/>
              <a:headEnd/>
              <a:tailEnd/>
            </a:ln>
          </p:spPr>
          <p:txBody>
            <a:bodyPr/>
            <a:lstStyle/>
            <a:p>
              <a:endParaRPr lang="en-GB"/>
            </a:p>
          </p:txBody>
        </p:sp>
        <p:sp>
          <p:nvSpPr>
            <p:cNvPr id="378060" name="Line 1228"/>
            <p:cNvSpPr>
              <a:spLocks noChangeShapeType="1"/>
            </p:cNvSpPr>
            <p:nvPr/>
          </p:nvSpPr>
          <p:spPr bwMode="auto">
            <a:xfrm>
              <a:off x="3939" y="2025"/>
              <a:ext cx="12" cy="1"/>
            </a:xfrm>
            <a:prstGeom prst="line">
              <a:avLst/>
            </a:prstGeom>
            <a:noFill/>
            <a:ln w="28575">
              <a:solidFill>
                <a:srgbClr val="FF00FF"/>
              </a:solidFill>
              <a:round/>
              <a:headEnd/>
              <a:tailEnd/>
            </a:ln>
          </p:spPr>
          <p:txBody>
            <a:bodyPr/>
            <a:lstStyle/>
            <a:p>
              <a:endParaRPr lang="en-GB"/>
            </a:p>
          </p:txBody>
        </p:sp>
        <p:sp>
          <p:nvSpPr>
            <p:cNvPr id="378061" name="Line 1229"/>
            <p:cNvSpPr>
              <a:spLocks noChangeShapeType="1"/>
            </p:cNvSpPr>
            <p:nvPr/>
          </p:nvSpPr>
          <p:spPr bwMode="auto">
            <a:xfrm>
              <a:off x="3951" y="2025"/>
              <a:ext cx="12" cy="1"/>
            </a:xfrm>
            <a:prstGeom prst="line">
              <a:avLst/>
            </a:prstGeom>
            <a:noFill/>
            <a:ln w="28575">
              <a:solidFill>
                <a:srgbClr val="FF00FF"/>
              </a:solidFill>
              <a:round/>
              <a:headEnd/>
              <a:tailEnd/>
            </a:ln>
          </p:spPr>
          <p:txBody>
            <a:bodyPr/>
            <a:lstStyle/>
            <a:p>
              <a:endParaRPr lang="en-GB"/>
            </a:p>
          </p:txBody>
        </p:sp>
        <p:sp>
          <p:nvSpPr>
            <p:cNvPr id="378062" name="Line 1230"/>
            <p:cNvSpPr>
              <a:spLocks noChangeShapeType="1"/>
            </p:cNvSpPr>
            <p:nvPr/>
          </p:nvSpPr>
          <p:spPr bwMode="auto">
            <a:xfrm>
              <a:off x="3963" y="2025"/>
              <a:ext cx="6" cy="6"/>
            </a:xfrm>
            <a:prstGeom prst="line">
              <a:avLst/>
            </a:prstGeom>
            <a:noFill/>
            <a:ln w="28575">
              <a:solidFill>
                <a:srgbClr val="FF00FF"/>
              </a:solidFill>
              <a:round/>
              <a:headEnd/>
              <a:tailEnd/>
            </a:ln>
          </p:spPr>
          <p:txBody>
            <a:bodyPr/>
            <a:lstStyle/>
            <a:p>
              <a:endParaRPr lang="en-GB"/>
            </a:p>
          </p:txBody>
        </p:sp>
        <p:sp>
          <p:nvSpPr>
            <p:cNvPr id="378063" name="Line 1231"/>
            <p:cNvSpPr>
              <a:spLocks noChangeShapeType="1"/>
            </p:cNvSpPr>
            <p:nvPr/>
          </p:nvSpPr>
          <p:spPr bwMode="auto">
            <a:xfrm>
              <a:off x="3969" y="2031"/>
              <a:ext cx="12" cy="1"/>
            </a:xfrm>
            <a:prstGeom prst="line">
              <a:avLst/>
            </a:prstGeom>
            <a:noFill/>
            <a:ln w="28575">
              <a:solidFill>
                <a:srgbClr val="FF00FF"/>
              </a:solidFill>
              <a:round/>
              <a:headEnd/>
              <a:tailEnd/>
            </a:ln>
          </p:spPr>
          <p:txBody>
            <a:bodyPr/>
            <a:lstStyle/>
            <a:p>
              <a:endParaRPr lang="en-GB"/>
            </a:p>
          </p:txBody>
        </p:sp>
        <p:sp>
          <p:nvSpPr>
            <p:cNvPr id="378064" name="Line 1232"/>
            <p:cNvSpPr>
              <a:spLocks noChangeShapeType="1"/>
            </p:cNvSpPr>
            <p:nvPr/>
          </p:nvSpPr>
          <p:spPr bwMode="auto">
            <a:xfrm>
              <a:off x="3981" y="2031"/>
              <a:ext cx="12" cy="1"/>
            </a:xfrm>
            <a:prstGeom prst="line">
              <a:avLst/>
            </a:prstGeom>
            <a:noFill/>
            <a:ln w="28575">
              <a:solidFill>
                <a:srgbClr val="FF00FF"/>
              </a:solidFill>
              <a:round/>
              <a:headEnd/>
              <a:tailEnd/>
            </a:ln>
          </p:spPr>
          <p:txBody>
            <a:bodyPr/>
            <a:lstStyle/>
            <a:p>
              <a:endParaRPr lang="en-GB"/>
            </a:p>
          </p:txBody>
        </p:sp>
        <p:sp>
          <p:nvSpPr>
            <p:cNvPr id="378065" name="Line 1233"/>
            <p:cNvSpPr>
              <a:spLocks noChangeShapeType="1"/>
            </p:cNvSpPr>
            <p:nvPr/>
          </p:nvSpPr>
          <p:spPr bwMode="auto">
            <a:xfrm>
              <a:off x="3993" y="2031"/>
              <a:ext cx="6" cy="1"/>
            </a:xfrm>
            <a:prstGeom prst="line">
              <a:avLst/>
            </a:prstGeom>
            <a:noFill/>
            <a:ln w="28575">
              <a:solidFill>
                <a:srgbClr val="FF00FF"/>
              </a:solidFill>
              <a:round/>
              <a:headEnd/>
              <a:tailEnd/>
            </a:ln>
          </p:spPr>
          <p:txBody>
            <a:bodyPr/>
            <a:lstStyle/>
            <a:p>
              <a:endParaRPr lang="en-GB"/>
            </a:p>
          </p:txBody>
        </p:sp>
        <p:sp>
          <p:nvSpPr>
            <p:cNvPr id="378066" name="Line 1234"/>
            <p:cNvSpPr>
              <a:spLocks noChangeShapeType="1"/>
            </p:cNvSpPr>
            <p:nvPr/>
          </p:nvSpPr>
          <p:spPr bwMode="auto">
            <a:xfrm>
              <a:off x="3999" y="2031"/>
              <a:ext cx="13" cy="1"/>
            </a:xfrm>
            <a:prstGeom prst="line">
              <a:avLst/>
            </a:prstGeom>
            <a:noFill/>
            <a:ln w="28575">
              <a:solidFill>
                <a:srgbClr val="FF00FF"/>
              </a:solidFill>
              <a:round/>
              <a:headEnd/>
              <a:tailEnd/>
            </a:ln>
          </p:spPr>
          <p:txBody>
            <a:bodyPr/>
            <a:lstStyle/>
            <a:p>
              <a:endParaRPr lang="en-GB"/>
            </a:p>
          </p:txBody>
        </p:sp>
        <p:sp>
          <p:nvSpPr>
            <p:cNvPr id="378067" name="Line 1235"/>
            <p:cNvSpPr>
              <a:spLocks noChangeShapeType="1"/>
            </p:cNvSpPr>
            <p:nvPr/>
          </p:nvSpPr>
          <p:spPr bwMode="auto">
            <a:xfrm>
              <a:off x="4012" y="2031"/>
              <a:ext cx="12" cy="1"/>
            </a:xfrm>
            <a:prstGeom prst="line">
              <a:avLst/>
            </a:prstGeom>
            <a:noFill/>
            <a:ln w="28575">
              <a:solidFill>
                <a:srgbClr val="FF00FF"/>
              </a:solidFill>
              <a:round/>
              <a:headEnd/>
              <a:tailEnd/>
            </a:ln>
          </p:spPr>
          <p:txBody>
            <a:bodyPr/>
            <a:lstStyle/>
            <a:p>
              <a:endParaRPr lang="en-GB"/>
            </a:p>
          </p:txBody>
        </p:sp>
        <p:sp>
          <p:nvSpPr>
            <p:cNvPr id="378068" name="Line 1236"/>
            <p:cNvSpPr>
              <a:spLocks noChangeShapeType="1"/>
            </p:cNvSpPr>
            <p:nvPr/>
          </p:nvSpPr>
          <p:spPr bwMode="auto">
            <a:xfrm>
              <a:off x="4024" y="2031"/>
              <a:ext cx="6" cy="1"/>
            </a:xfrm>
            <a:prstGeom prst="line">
              <a:avLst/>
            </a:prstGeom>
            <a:noFill/>
            <a:ln w="28575">
              <a:solidFill>
                <a:srgbClr val="FF00FF"/>
              </a:solidFill>
              <a:round/>
              <a:headEnd/>
              <a:tailEnd/>
            </a:ln>
          </p:spPr>
          <p:txBody>
            <a:bodyPr/>
            <a:lstStyle/>
            <a:p>
              <a:endParaRPr lang="en-GB"/>
            </a:p>
          </p:txBody>
        </p:sp>
        <p:sp>
          <p:nvSpPr>
            <p:cNvPr id="378069" name="Line 1237"/>
            <p:cNvSpPr>
              <a:spLocks noChangeShapeType="1"/>
            </p:cNvSpPr>
            <p:nvPr/>
          </p:nvSpPr>
          <p:spPr bwMode="auto">
            <a:xfrm>
              <a:off x="4030" y="2031"/>
              <a:ext cx="12" cy="1"/>
            </a:xfrm>
            <a:prstGeom prst="line">
              <a:avLst/>
            </a:prstGeom>
            <a:noFill/>
            <a:ln w="28575">
              <a:solidFill>
                <a:srgbClr val="FF00FF"/>
              </a:solidFill>
              <a:round/>
              <a:headEnd/>
              <a:tailEnd/>
            </a:ln>
          </p:spPr>
          <p:txBody>
            <a:bodyPr/>
            <a:lstStyle/>
            <a:p>
              <a:endParaRPr lang="en-GB"/>
            </a:p>
          </p:txBody>
        </p:sp>
        <p:sp>
          <p:nvSpPr>
            <p:cNvPr id="378070" name="Line 1238"/>
            <p:cNvSpPr>
              <a:spLocks noChangeShapeType="1"/>
            </p:cNvSpPr>
            <p:nvPr/>
          </p:nvSpPr>
          <p:spPr bwMode="auto">
            <a:xfrm>
              <a:off x="4042" y="2031"/>
              <a:ext cx="12" cy="1"/>
            </a:xfrm>
            <a:prstGeom prst="line">
              <a:avLst/>
            </a:prstGeom>
            <a:noFill/>
            <a:ln w="28575">
              <a:solidFill>
                <a:srgbClr val="FF00FF"/>
              </a:solidFill>
              <a:round/>
              <a:headEnd/>
              <a:tailEnd/>
            </a:ln>
          </p:spPr>
          <p:txBody>
            <a:bodyPr/>
            <a:lstStyle/>
            <a:p>
              <a:endParaRPr lang="en-GB"/>
            </a:p>
          </p:txBody>
        </p:sp>
        <p:sp>
          <p:nvSpPr>
            <p:cNvPr id="378071" name="Line 1239"/>
            <p:cNvSpPr>
              <a:spLocks noChangeShapeType="1"/>
            </p:cNvSpPr>
            <p:nvPr/>
          </p:nvSpPr>
          <p:spPr bwMode="auto">
            <a:xfrm>
              <a:off x="4054" y="2031"/>
              <a:ext cx="6" cy="1"/>
            </a:xfrm>
            <a:prstGeom prst="line">
              <a:avLst/>
            </a:prstGeom>
            <a:noFill/>
            <a:ln w="28575">
              <a:solidFill>
                <a:srgbClr val="FF00FF"/>
              </a:solidFill>
              <a:round/>
              <a:headEnd/>
              <a:tailEnd/>
            </a:ln>
          </p:spPr>
          <p:txBody>
            <a:bodyPr/>
            <a:lstStyle/>
            <a:p>
              <a:endParaRPr lang="en-GB"/>
            </a:p>
          </p:txBody>
        </p:sp>
        <p:sp>
          <p:nvSpPr>
            <p:cNvPr id="378072" name="Line 1240"/>
            <p:cNvSpPr>
              <a:spLocks noChangeShapeType="1"/>
            </p:cNvSpPr>
            <p:nvPr/>
          </p:nvSpPr>
          <p:spPr bwMode="auto">
            <a:xfrm>
              <a:off x="4060" y="2031"/>
              <a:ext cx="12" cy="1"/>
            </a:xfrm>
            <a:prstGeom prst="line">
              <a:avLst/>
            </a:prstGeom>
            <a:noFill/>
            <a:ln w="28575">
              <a:solidFill>
                <a:srgbClr val="FF00FF"/>
              </a:solidFill>
              <a:round/>
              <a:headEnd/>
              <a:tailEnd/>
            </a:ln>
          </p:spPr>
          <p:txBody>
            <a:bodyPr/>
            <a:lstStyle/>
            <a:p>
              <a:endParaRPr lang="en-GB"/>
            </a:p>
          </p:txBody>
        </p:sp>
        <p:sp>
          <p:nvSpPr>
            <p:cNvPr id="378073" name="Line 1241"/>
            <p:cNvSpPr>
              <a:spLocks noChangeShapeType="1"/>
            </p:cNvSpPr>
            <p:nvPr/>
          </p:nvSpPr>
          <p:spPr bwMode="auto">
            <a:xfrm>
              <a:off x="4072" y="2031"/>
              <a:ext cx="12" cy="1"/>
            </a:xfrm>
            <a:prstGeom prst="line">
              <a:avLst/>
            </a:prstGeom>
            <a:noFill/>
            <a:ln w="28575">
              <a:solidFill>
                <a:srgbClr val="FF00FF"/>
              </a:solidFill>
              <a:round/>
              <a:headEnd/>
              <a:tailEnd/>
            </a:ln>
          </p:spPr>
          <p:txBody>
            <a:bodyPr/>
            <a:lstStyle/>
            <a:p>
              <a:endParaRPr lang="en-GB"/>
            </a:p>
          </p:txBody>
        </p:sp>
        <p:sp>
          <p:nvSpPr>
            <p:cNvPr id="378074" name="Line 1242"/>
            <p:cNvSpPr>
              <a:spLocks noChangeShapeType="1"/>
            </p:cNvSpPr>
            <p:nvPr/>
          </p:nvSpPr>
          <p:spPr bwMode="auto">
            <a:xfrm>
              <a:off x="4084" y="2031"/>
              <a:ext cx="7" cy="1"/>
            </a:xfrm>
            <a:prstGeom prst="line">
              <a:avLst/>
            </a:prstGeom>
            <a:noFill/>
            <a:ln w="28575">
              <a:solidFill>
                <a:srgbClr val="FF00FF"/>
              </a:solidFill>
              <a:round/>
              <a:headEnd/>
              <a:tailEnd/>
            </a:ln>
          </p:spPr>
          <p:txBody>
            <a:bodyPr/>
            <a:lstStyle/>
            <a:p>
              <a:endParaRPr lang="en-GB"/>
            </a:p>
          </p:txBody>
        </p:sp>
        <p:sp>
          <p:nvSpPr>
            <p:cNvPr id="378075" name="Line 1243"/>
            <p:cNvSpPr>
              <a:spLocks noChangeShapeType="1"/>
            </p:cNvSpPr>
            <p:nvPr/>
          </p:nvSpPr>
          <p:spPr bwMode="auto">
            <a:xfrm>
              <a:off x="4091" y="2031"/>
              <a:ext cx="12" cy="1"/>
            </a:xfrm>
            <a:prstGeom prst="line">
              <a:avLst/>
            </a:prstGeom>
            <a:noFill/>
            <a:ln w="28575">
              <a:solidFill>
                <a:srgbClr val="FF00FF"/>
              </a:solidFill>
              <a:round/>
              <a:headEnd/>
              <a:tailEnd/>
            </a:ln>
          </p:spPr>
          <p:txBody>
            <a:bodyPr/>
            <a:lstStyle/>
            <a:p>
              <a:endParaRPr lang="en-GB"/>
            </a:p>
          </p:txBody>
        </p:sp>
        <p:sp>
          <p:nvSpPr>
            <p:cNvPr id="378076" name="Line 1244"/>
            <p:cNvSpPr>
              <a:spLocks noChangeShapeType="1"/>
            </p:cNvSpPr>
            <p:nvPr/>
          </p:nvSpPr>
          <p:spPr bwMode="auto">
            <a:xfrm>
              <a:off x="4103" y="2031"/>
              <a:ext cx="12" cy="1"/>
            </a:xfrm>
            <a:prstGeom prst="line">
              <a:avLst/>
            </a:prstGeom>
            <a:noFill/>
            <a:ln w="28575">
              <a:solidFill>
                <a:srgbClr val="FF00FF"/>
              </a:solidFill>
              <a:round/>
              <a:headEnd/>
              <a:tailEnd/>
            </a:ln>
          </p:spPr>
          <p:txBody>
            <a:bodyPr/>
            <a:lstStyle/>
            <a:p>
              <a:endParaRPr lang="en-GB"/>
            </a:p>
          </p:txBody>
        </p:sp>
        <p:sp>
          <p:nvSpPr>
            <p:cNvPr id="378077" name="Line 1245"/>
            <p:cNvSpPr>
              <a:spLocks noChangeShapeType="1"/>
            </p:cNvSpPr>
            <p:nvPr/>
          </p:nvSpPr>
          <p:spPr bwMode="auto">
            <a:xfrm>
              <a:off x="4115" y="2031"/>
              <a:ext cx="6" cy="1"/>
            </a:xfrm>
            <a:prstGeom prst="line">
              <a:avLst/>
            </a:prstGeom>
            <a:noFill/>
            <a:ln w="28575">
              <a:solidFill>
                <a:srgbClr val="FF00FF"/>
              </a:solidFill>
              <a:round/>
              <a:headEnd/>
              <a:tailEnd/>
            </a:ln>
          </p:spPr>
          <p:txBody>
            <a:bodyPr/>
            <a:lstStyle/>
            <a:p>
              <a:endParaRPr lang="en-GB"/>
            </a:p>
          </p:txBody>
        </p:sp>
        <p:sp>
          <p:nvSpPr>
            <p:cNvPr id="378078" name="Line 1246"/>
            <p:cNvSpPr>
              <a:spLocks noChangeShapeType="1"/>
            </p:cNvSpPr>
            <p:nvPr/>
          </p:nvSpPr>
          <p:spPr bwMode="auto">
            <a:xfrm>
              <a:off x="4121" y="2031"/>
              <a:ext cx="12" cy="1"/>
            </a:xfrm>
            <a:prstGeom prst="line">
              <a:avLst/>
            </a:prstGeom>
            <a:noFill/>
            <a:ln w="28575">
              <a:solidFill>
                <a:srgbClr val="FF00FF"/>
              </a:solidFill>
              <a:round/>
              <a:headEnd/>
              <a:tailEnd/>
            </a:ln>
          </p:spPr>
          <p:txBody>
            <a:bodyPr/>
            <a:lstStyle/>
            <a:p>
              <a:endParaRPr lang="en-GB"/>
            </a:p>
          </p:txBody>
        </p:sp>
        <p:sp>
          <p:nvSpPr>
            <p:cNvPr id="378079" name="Line 1247"/>
            <p:cNvSpPr>
              <a:spLocks noChangeShapeType="1"/>
            </p:cNvSpPr>
            <p:nvPr/>
          </p:nvSpPr>
          <p:spPr bwMode="auto">
            <a:xfrm>
              <a:off x="4133" y="2031"/>
              <a:ext cx="12" cy="1"/>
            </a:xfrm>
            <a:prstGeom prst="line">
              <a:avLst/>
            </a:prstGeom>
            <a:noFill/>
            <a:ln w="28575">
              <a:solidFill>
                <a:srgbClr val="FF00FF"/>
              </a:solidFill>
              <a:round/>
              <a:headEnd/>
              <a:tailEnd/>
            </a:ln>
          </p:spPr>
          <p:txBody>
            <a:bodyPr/>
            <a:lstStyle/>
            <a:p>
              <a:endParaRPr lang="en-GB"/>
            </a:p>
          </p:txBody>
        </p:sp>
        <p:sp>
          <p:nvSpPr>
            <p:cNvPr id="378080" name="Line 1248"/>
            <p:cNvSpPr>
              <a:spLocks noChangeShapeType="1"/>
            </p:cNvSpPr>
            <p:nvPr/>
          </p:nvSpPr>
          <p:spPr bwMode="auto">
            <a:xfrm>
              <a:off x="4145" y="2031"/>
              <a:ext cx="6" cy="1"/>
            </a:xfrm>
            <a:prstGeom prst="line">
              <a:avLst/>
            </a:prstGeom>
            <a:noFill/>
            <a:ln w="28575">
              <a:solidFill>
                <a:srgbClr val="FF00FF"/>
              </a:solidFill>
              <a:round/>
              <a:headEnd/>
              <a:tailEnd/>
            </a:ln>
          </p:spPr>
          <p:txBody>
            <a:bodyPr/>
            <a:lstStyle/>
            <a:p>
              <a:endParaRPr lang="en-GB"/>
            </a:p>
          </p:txBody>
        </p:sp>
        <p:sp>
          <p:nvSpPr>
            <p:cNvPr id="378081" name="Line 1249"/>
            <p:cNvSpPr>
              <a:spLocks noChangeShapeType="1"/>
            </p:cNvSpPr>
            <p:nvPr/>
          </p:nvSpPr>
          <p:spPr bwMode="auto">
            <a:xfrm>
              <a:off x="4151" y="2031"/>
              <a:ext cx="12" cy="1"/>
            </a:xfrm>
            <a:prstGeom prst="line">
              <a:avLst/>
            </a:prstGeom>
            <a:noFill/>
            <a:ln w="28575">
              <a:solidFill>
                <a:srgbClr val="FF00FF"/>
              </a:solidFill>
              <a:round/>
              <a:headEnd/>
              <a:tailEnd/>
            </a:ln>
          </p:spPr>
          <p:txBody>
            <a:bodyPr/>
            <a:lstStyle/>
            <a:p>
              <a:endParaRPr lang="en-GB"/>
            </a:p>
          </p:txBody>
        </p:sp>
        <p:sp>
          <p:nvSpPr>
            <p:cNvPr id="378082" name="Line 1250"/>
            <p:cNvSpPr>
              <a:spLocks noChangeShapeType="1"/>
            </p:cNvSpPr>
            <p:nvPr/>
          </p:nvSpPr>
          <p:spPr bwMode="auto">
            <a:xfrm>
              <a:off x="4163" y="2031"/>
              <a:ext cx="13" cy="6"/>
            </a:xfrm>
            <a:prstGeom prst="line">
              <a:avLst/>
            </a:prstGeom>
            <a:noFill/>
            <a:ln w="28575">
              <a:solidFill>
                <a:srgbClr val="FF00FF"/>
              </a:solidFill>
              <a:round/>
              <a:headEnd/>
              <a:tailEnd/>
            </a:ln>
          </p:spPr>
          <p:txBody>
            <a:bodyPr/>
            <a:lstStyle/>
            <a:p>
              <a:endParaRPr lang="en-GB"/>
            </a:p>
          </p:txBody>
        </p:sp>
        <p:sp>
          <p:nvSpPr>
            <p:cNvPr id="378083" name="Line 1251"/>
            <p:cNvSpPr>
              <a:spLocks noChangeShapeType="1"/>
            </p:cNvSpPr>
            <p:nvPr/>
          </p:nvSpPr>
          <p:spPr bwMode="auto">
            <a:xfrm>
              <a:off x="4176" y="2037"/>
              <a:ext cx="6" cy="1"/>
            </a:xfrm>
            <a:prstGeom prst="line">
              <a:avLst/>
            </a:prstGeom>
            <a:noFill/>
            <a:ln w="28575">
              <a:solidFill>
                <a:srgbClr val="FF00FF"/>
              </a:solidFill>
              <a:round/>
              <a:headEnd/>
              <a:tailEnd/>
            </a:ln>
          </p:spPr>
          <p:txBody>
            <a:bodyPr/>
            <a:lstStyle/>
            <a:p>
              <a:endParaRPr lang="en-GB"/>
            </a:p>
          </p:txBody>
        </p:sp>
        <p:sp>
          <p:nvSpPr>
            <p:cNvPr id="378084" name="Line 1252"/>
            <p:cNvSpPr>
              <a:spLocks noChangeShapeType="1"/>
            </p:cNvSpPr>
            <p:nvPr/>
          </p:nvSpPr>
          <p:spPr bwMode="auto">
            <a:xfrm>
              <a:off x="4182" y="2037"/>
              <a:ext cx="12" cy="1"/>
            </a:xfrm>
            <a:prstGeom prst="line">
              <a:avLst/>
            </a:prstGeom>
            <a:noFill/>
            <a:ln w="28575">
              <a:solidFill>
                <a:srgbClr val="FF00FF"/>
              </a:solidFill>
              <a:round/>
              <a:headEnd/>
              <a:tailEnd/>
            </a:ln>
          </p:spPr>
          <p:txBody>
            <a:bodyPr/>
            <a:lstStyle/>
            <a:p>
              <a:endParaRPr lang="en-GB"/>
            </a:p>
          </p:txBody>
        </p:sp>
        <p:sp>
          <p:nvSpPr>
            <p:cNvPr id="378085" name="Line 1253"/>
            <p:cNvSpPr>
              <a:spLocks noChangeShapeType="1"/>
            </p:cNvSpPr>
            <p:nvPr/>
          </p:nvSpPr>
          <p:spPr bwMode="auto">
            <a:xfrm>
              <a:off x="4194" y="2037"/>
              <a:ext cx="12" cy="1"/>
            </a:xfrm>
            <a:prstGeom prst="line">
              <a:avLst/>
            </a:prstGeom>
            <a:noFill/>
            <a:ln w="28575">
              <a:solidFill>
                <a:srgbClr val="FF00FF"/>
              </a:solidFill>
              <a:round/>
              <a:headEnd/>
              <a:tailEnd/>
            </a:ln>
          </p:spPr>
          <p:txBody>
            <a:bodyPr/>
            <a:lstStyle/>
            <a:p>
              <a:endParaRPr lang="en-GB"/>
            </a:p>
          </p:txBody>
        </p:sp>
        <p:sp>
          <p:nvSpPr>
            <p:cNvPr id="378086" name="Line 1254"/>
            <p:cNvSpPr>
              <a:spLocks noChangeShapeType="1"/>
            </p:cNvSpPr>
            <p:nvPr/>
          </p:nvSpPr>
          <p:spPr bwMode="auto">
            <a:xfrm>
              <a:off x="4206" y="2037"/>
              <a:ext cx="6" cy="1"/>
            </a:xfrm>
            <a:prstGeom prst="line">
              <a:avLst/>
            </a:prstGeom>
            <a:noFill/>
            <a:ln w="28575">
              <a:solidFill>
                <a:srgbClr val="FF00FF"/>
              </a:solidFill>
              <a:round/>
              <a:headEnd/>
              <a:tailEnd/>
            </a:ln>
          </p:spPr>
          <p:txBody>
            <a:bodyPr/>
            <a:lstStyle/>
            <a:p>
              <a:endParaRPr lang="en-GB"/>
            </a:p>
          </p:txBody>
        </p:sp>
        <p:sp>
          <p:nvSpPr>
            <p:cNvPr id="378087" name="Line 1255"/>
            <p:cNvSpPr>
              <a:spLocks noChangeShapeType="1"/>
            </p:cNvSpPr>
            <p:nvPr/>
          </p:nvSpPr>
          <p:spPr bwMode="auto">
            <a:xfrm>
              <a:off x="4212" y="2037"/>
              <a:ext cx="12" cy="1"/>
            </a:xfrm>
            <a:prstGeom prst="line">
              <a:avLst/>
            </a:prstGeom>
            <a:noFill/>
            <a:ln w="28575">
              <a:solidFill>
                <a:srgbClr val="FF00FF"/>
              </a:solidFill>
              <a:round/>
              <a:headEnd/>
              <a:tailEnd/>
            </a:ln>
          </p:spPr>
          <p:txBody>
            <a:bodyPr/>
            <a:lstStyle/>
            <a:p>
              <a:endParaRPr lang="en-GB"/>
            </a:p>
          </p:txBody>
        </p:sp>
        <p:sp>
          <p:nvSpPr>
            <p:cNvPr id="378088" name="Line 1256"/>
            <p:cNvSpPr>
              <a:spLocks noChangeShapeType="1"/>
            </p:cNvSpPr>
            <p:nvPr/>
          </p:nvSpPr>
          <p:spPr bwMode="auto">
            <a:xfrm>
              <a:off x="4224" y="2037"/>
              <a:ext cx="12" cy="1"/>
            </a:xfrm>
            <a:prstGeom prst="line">
              <a:avLst/>
            </a:prstGeom>
            <a:noFill/>
            <a:ln w="28575">
              <a:solidFill>
                <a:srgbClr val="FF00FF"/>
              </a:solidFill>
              <a:round/>
              <a:headEnd/>
              <a:tailEnd/>
            </a:ln>
          </p:spPr>
          <p:txBody>
            <a:bodyPr/>
            <a:lstStyle/>
            <a:p>
              <a:endParaRPr lang="en-GB"/>
            </a:p>
          </p:txBody>
        </p:sp>
        <p:sp>
          <p:nvSpPr>
            <p:cNvPr id="378089" name="Line 1257"/>
            <p:cNvSpPr>
              <a:spLocks noChangeShapeType="1"/>
            </p:cNvSpPr>
            <p:nvPr/>
          </p:nvSpPr>
          <p:spPr bwMode="auto">
            <a:xfrm>
              <a:off x="4236" y="2037"/>
              <a:ext cx="6" cy="1"/>
            </a:xfrm>
            <a:prstGeom prst="line">
              <a:avLst/>
            </a:prstGeom>
            <a:noFill/>
            <a:ln w="28575">
              <a:solidFill>
                <a:srgbClr val="FF00FF"/>
              </a:solidFill>
              <a:round/>
              <a:headEnd/>
              <a:tailEnd/>
            </a:ln>
          </p:spPr>
          <p:txBody>
            <a:bodyPr/>
            <a:lstStyle/>
            <a:p>
              <a:endParaRPr lang="en-GB"/>
            </a:p>
          </p:txBody>
        </p:sp>
        <p:sp>
          <p:nvSpPr>
            <p:cNvPr id="378090" name="Line 1258"/>
            <p:cNvSpPr>
              <a:spLocks noChangeShapeType="1"/>
            </p:cNvSpPr>
            <p:nvPr/>
          </p:nvSpPr>
          <p:spPr bwMode="auto">
            <a:xfrm>
              <a:off x="4242" y="2037"/>
              <a:ext cx="12" cy="1"/>
            </a:xfrm>
            <a:prstGeom prst="line">
              <a:avLst/>
            </a:prstGeom>
            <a:noFill/>
            <a:ln w="28575">
              <a:solidFill>
                <a:srgbClr val="FF00FF"/>
              </a:solidFill>
              <a:round/>
              <a:headEnd/>
              <a:tailEnd/>
            </a:ln>
          </p:spPr>
          <p:txBody>
            <a:bodyPr/>
            <a:lstStyle/>
            <a:p>
              <a:endParaRPr lang="en-GB"/>
            </a:p>
          </p:txBody>
        </p:sp>
        <p:sp>
          <p:nvSpPr>
            <p:cNvPr id="378091" name="Line 1259"/>
            <p:cNvSpPr>
              <a:spLocks noChangeShapeType="1"/>
            </p:cNvSpPr>
            <p:nvPr/>
          </p:nvSpPr>
          <p:spPr bwMode="auto">
            <a:xfrm>
              <a:off x="4254" y="2037"/>
              <a:ext cx="13" cy="1"/>
            </a:xfrm>
            <a:prstGeom prst="line">
              <a:avLst/>
            </a:prstGeom>
            <a:noFill/>
            <a:ln w="28575">
              <a:solidFill>
                <a:srgbClr val="FF00FF"/>
              </a:solidFill>
              <a:round/>
              <a:headEnd/>
              <a:tailEnd/>
            </a:ln>
          </p:spPr>
          <p:txBody>
            <a:bodyPr/>
            <a:lstStyle/>
            <a:p>
              <a:endParaRPr lang="en-GB"/>
            </a:p>
          </p:txBody>
        </p:sp>
        <p:sp>
          <p:nvSpPr>
            <p:cNvPr id="378092" name="Line 1260"/>
            <p:cNvSpPr>
              <a:spLocks noChangeShapeType="1"/>
            </p:cNvSpPr>
            <p:nvPr/>
          </p:nvSpPr>
          <p:spPr bwMode="auto">
            <a:xfrm>
              <a:off x="4267" y="2037"/>
              <a:ext cx="6" cy="1"/>
            </a:xfrm>
            <a:prstGeom prst="line">
              <a:avLst/>
            </a:prstGeom>
            <a:noFill/>
            <a:ln w="28575">
              <a:solidFill>
                <a:srgbClr val="FF00FF"/>
              </a:solidFill>
              <a:round/>
              <a:headEnd/>
              <a:tailEnd/>
            </a:ln>
          </p:spPr>
          <p:txBody>
            <a:bodyPr/>
            <a:lstStyle/>
            <a:p>
              <a:endParaRPr lang="en-GB"/>
            </a:p>
          </p:txBody>
        </p:sp>
        <p:sp>
          <p:nvSpPr>
            <p:cNvPr id="378093" name="Line 1261"/>
            <p:cNvSpPr>
              <a:spLocks noChangeShapeType="1"/>
            </p:cNvSpPr>
            <p:nvPr/>
          </p:nvSpPr>
          <p:spPr bwMode="auto">
            <a:xfrm>
              <a:off x="4273" y="2037"/>
              <a:ext cx="12" cy="1"/>
            </a:xfrm>
            <a:prstGeom prst="line">
              <a:avLst/>
            </a:prstGeom>
            <a:noFill/>
            <a:ln w="28575">
              <a:solidFill>
                <a:srgbClr val="FF00FF"/>
              </a:solidFill>
              <a:round/>
              <a:headEnd/>
              <a:tailEnd/>
            </a:ln>
          </p:spPr>
          <p:txBody>
            <a:bodyPr/>
            <a:lstStyle/>
            <a:p>
              <a:endParaRPr lang="en-GB"/>
            </a:p>
          </p:txBody>
        </p:sp>
        <p:sp>
          <p:nvSpPr>
            <p:cNvPr id="378094" name="Line 1262"/>
            <p:cNvSpPr>
              <a:spLocks noChangeShapeType="1"/>
            </p:cNvSpPr>
            <p:nvPr/>
          </p:nvSpPr>
          <p:spPr bwMode="auto">
            <a:xfrm>
              <a:off x="4285" y="2037"/>
              <a:ext cx="12" cy="1"/>
            </a:xfrm>
            <a:prstGeom prst="line">
              <a:avLst/>
            </a:prstGeom>
            <a:noFill/>
            <a:ln w="28575">
              <a:solidFill>
                <a:srgbClr val="FF00FF"/>
              </a:solidFill>
              <a:round/>
              <a:headEnd/>
              <a:tailEnd/>
            </a:ln>
          </p:spPr>
          <p:txBody>
            <a:bodyPr/>
            <a:lstStyle/>
            <a:p>
              <a:endParaRPr lang="en-GB"/>
            </a:p>
          </p:txBody>
        </p:sp>
        <p:sp>
          <p:nvSpPr>
            <p:cNvPr id="378095" name="Line 1263"/>
            <p:cNvSpPr>
              <a:spLocks noChangeShapeType="1"/>
            </p:cNvSpPr>
            <p:nvPr/>
          </p:nvSpPr>
          <p:spPr bwMode="auto">
            <a:xfrm>
              <a:off x="4297" y="2037"/>
              <a:ext cx="6" cy="1"/>
            </a:xfrm>
            <a:prstGeom prst="line">
              <a:avLst/>
            </a:prstGeom>
            <a:noFill/>
            <a:ln w="28575">
              <a:solidFill>
                <a:srgbClr val="FF00FF"/>
              </a:solidFill>
              <a:round/>
              <a:headEnd/>
              <a:tailEnd/>
            </a:ln>
          </p:spPr>
          <p:txBody>
            <a:bodyPr/>
            <a:lstStyle/>
            <a:p>
              <a:endParaRPr lang="en-GB"/>
            </a:p>
          </p:txBody>
        </p:sp>
        <p:sp>
          <p:nvSpPr>
            <p:cNvPr id="378096" name="Line 1264"/>
            <p:cNvSpPr>
              <a:spLocks noChangeShapeType="1"/>
            </p:cNvSpPr>
            <p:nvPr/>
          </p:nvSpPr>
          <p:spPr bwMode="auto">
            <a:xfrm>
              <a:off x="4303" y="2037"/>
              <a:ext cx="12" cy="1"/>
            </a:xfrm>
            <a:prstGeom prst="line">
              <a:avLst/>
            </a:prstGeom>
            <a:noFill/>
            <a:ln w="28575">
              <a:solidFill>
                <a:srgbClr val="FF00FF"/>
              </a:solidFill>
              <a:round/>
              <a:headEnd/>
              <a:tailEnd/>
            </a:ln>
          </p:spPr>
          <p:txBody>
            <a:bodyPr/>
            <a:lstStyle/>
            <a:p>
              <a:endParaRPr lang="en-GB"/>
            </a:p>
          </p:txBody>
        </p:sp>
        <p:sp>
          <p:nvSpPr>
            <p:cNvPr id="378097" name="Line 1265"/>
            <p:cNvSpPr>
              <a:spLocks noChangeShapeType="1"/>
            </p:cNvSpPr>
            <p:nvPr/>
          </p:nvSpPr>
          <p:spPr bwMode="auto">
            <a:xfrm>
              <a:off x="4315" y="2037"/>
              <a:ext cx="12" cy="1"/>
            </a:xfrm>
            <a:prstGeom prst="line">
              <a:avLst/>
            </a:prstGeom>
            <a:noFill/>
            <a:ln w="28575">
              <a:solidFill>
                <a:srgbClr val="FF00FF"/>
              </a:solidFill>
              <a:round/>
              <a:headEnd/>
              <a:tailEnd/>
            </a:ln>
          </p:spPr>
          <p:txBody>
            <a:bodyPr/>
            <a:lstStyle/>
            <a:p>
              <a:endParaRPr lang="en-GB"/>
            </a:p>
          </p:txBody>
        </p:sp>
        <p:sp>
          <p:nvSpPr>
            <p:cNvPr id="378098" name="Line 1266"/>
            <p:cNvSpPr>
              <a:spLocks noChangeShapeType="1"/>
            </p:cNvSpPr>
            <p:nvPr/>
          </p:nvSpPr>
          <p:spPr bwMode="auto">
            <a:xfrm>
              <a:off x="4327" y="2037"/>
              <a:ext cx="6" cy="1"/>
            </a:xfrm>
            <a:prstGeom prst="line">
              <a:avLst/>
            </a:prstGeom>
            <a:noFill/>
            <a:ln w="28575">
              <a:solidFill>
                <a:srgbClr val="FF00FF"/>
              </a:solidFill>
              <a:round/>
              <a:headEnd/>
              <a:tailEnd/>
            </a:ln>
          </p:spPr>
          <p:txBody>
            <a:bodyPr/>
            <a:lstStyle/>
            <a:p>
              <a:endParaRPr lang="en-GB"/>
            </a:p>
          </p:txBody>
        </p:sp>
        <p:sp>
          <p:nvSpPr>
            <p:cNvPr id="378099" name="Line 1267"/>
            <p:cNvSpPr>
              <a:spLocks noChangeShapeType="1"/>
            </p:cNvSpPr>
            <p:nvPr/>
          </p:nvSpPr>
          <p:spPr bwMode="auto">
            <a:xfrm>
              <a:off x="4333" y="2037"/>
              <a:ext cx="13" cy="1"/>
            </a:xfrm>
            <a:prstGeom prst="line">
              <a:avLst/>
            </a:prstGeom>
            <a:noFill/>
            <a:ln w="28575">
              <a:solidFill>
                <a:srgbClr val="FF00FF"/>
              </a:solidFill>
              <a:round/>
              <a:headEnd/>
              <a:tailEnd/>
            </a:ln>
          </p:spPr>
          <p:txBody>
            <a:bodyPr/>
            <a:lstStyle/>
            <a:p>
              <a:endParaRPr lang="en-GB"/>
            </a:p>
          </p:txBody>
        </p:sp>
        <p:sp>
          <p:nvSpPr>
            <p:cNvPr id="378100" name="Line 1268"/>
            <p:cNvSpPr>
              <a:spLocks noChangeShapeType="1"/>
            </p:cNvSpPr>
            <p:nvPr/>
          </p:nvSpPr>
          <p:spPr bwMode="auto">
            <a:xfrm>
              <a:off x="4346" y="2037"/>
              <a:ext cx="12" cy="1"/>
            </a:xfrm>
            <a:prstGeom prst="line">
              <a:avLst/>
            </a:prstGeom>
            <a:noFill/>
            <a:ln w="28575">
              <a:solidFill>
                <a:srgbClr val="FF00FF"/>
              </a:solidFill>
              <a:round/>
              <a:headEnd/>
              <a:tailEnd/>
            </a:ln>
          </p:spPr>
          <p:txBody>
            <a:bodyPr/>
            <a:lstStyle/>
            <a:p>
              <a:endParaRPr lang="en-GB"/>
            </a:p>
          </p:txBody>
        </p:sp>
        <p:sp>
          <p:nvSpPr>
            <p:cNvPr id="378101" name="Line 1269"/>
            <p:cNvSpPr>
              <a:spLocks noChangeShapeType="1"/>
            </p:cNvSpPr>
            <p:nvPr/>
          </p:nvSpPr>
          <p:spPr bwMode="auto">
            <a:xfrm>
              <a:off x="4358" y="2037"/>
              <a:ext cx="6" cy="1"/>
            </a:xfrm>
            <a:prstGeom prst="line">
              <a:avLst/>
            </a:prstGeom>
            <a:noFill/>
            <a:ln w="28575">
              <a:solidFill>
                <a:srgbClr val="FF00FF"/>
              </a:solidFill>
              <a:round/>
              <a:headEnd/>
              <a:tailEnd/>
            </a:ln>
          </p:spPr>
          <p:txBody>
            <a:bodyPr/>
            <a:lstStyle/>
            <a:p>
              <a:endParaRPr lang="en-GB"/>
            </a:p>
          </p:txBody>
        </p:sp>
        <p:sp>
          <p:nvSpPr>
            <p:cNvPr id="378102" name="Line 1270"/>
            <p:cNvSpPr>
              <a:spLocks noChangeShapeType="1"/>
            </p:cNvSpPr>
            <p:nvPr/>
          </p:nvSpPr>
          <p:spPr bwMode="auto">
            <a:xfrm>
              <a:off x="4364" y="2037"/>
              <a:ext cx="12" cy="1"/>
            </a:xfrm>
            <a:prstGeom prst="line">
              <a:avLst/>
            </a:prstGeom>
            <a:noFill/>
            <a:ln w="28575">
              <a:solidFill>
                <a:srgbClr val="FF00FF"/>
              </a:solidFill>
              <a:round/>
              <a:headEnd/>
              <a:tailEnd/>
            </a:ln>
          </p:spPr>
          <p:txBody>
            <a:bodyPr/>
            <a:lstStyle/>
            <a:p>
              <a:endParaRPr lang="en-GB"/>
            </a:p>
          </p:txBody>
        </p:sp>
        <p:sp>
          <p:nvSpPr>
            <p:cNvPr id="378103" name="Line 1271"/>
            <p:cNvSpPr>
              <a:spLocks noChangeShapeType="1"/>
            </p:cNvSpPr>
            <p:nvPr/>
          </p:nvSpPr>
          <p:spPr bwMode="auto">
            <a:xfrm>
              <a:off x="4376" y="2037"/>
              <a:ext cx="12" cy="1"/>
            </a:xfrm>
            <a:prstGeom prst="line">
              <a:avLst/>
            </a:prstGeom>
            <a:noFill/>
            <a:ln w="28575">
              <a:solidFill>
                <a:srgbClr val="FF00FF"/>
              </a:solidFill>
              <a:round/>
              <a:headEnd/>
              <a:tailEnd/>
            </a:ln>
          </p:spPr>
          <p:txBody>
            <a:bodyPr/>
            <a:lstStyle/>
            <a:p>
              <a:endParaRPr lang="en-GB"/>
            </a:p>
          </p:txBody>
        </p:sp>
        <p:sp>
          <p:nvSpPr>
            <p:cNvPr id="378104" name="Line 1272"/>
            <p:cNvSpPr>
              <a:spLocks noChangeShapeType="1"/>
            </p:cNvSpPr>
            <p:nvPr/>
          </p:nvSpPr>
          <p:spPr bwMode="auto">
            <a:xfrm>
              <a:off x="4388" y="2037"/>
              <a:ext cx="12" cy="1"/>
            </a:xfrm>
            <a:prstGeom prst="line">
              <a:avLst/>
            </a:prstGeom>
            <a:noFill/>
            <a:ln w="28575">
              <a:solidFill>
                <a:srgbClr val="FF00FF"/>
              </a:solidFill>
              <a:round/>
              <a:headEnd/>
              <a:tailEnd/>
            </a:ln>
          </p:spPr>
          <p:txBody>
            <a:bodyPr/>
            <a:lstStyle/>
            <a:p>
              <a:endParaRPr lang="en-GB"/>
            </a:p>
          </p:txBody>
        </p:sp>
        <p:sp>
          <p:nvSpPr>
            <p:cNvPr id="378105" name="Line 1273"/>
            <p:cNvSpPr>
              <a:spLocks noChangeShapeType="1"/>
            </p:cNvSpPr>
            <p:nvPr/>
          </p:nvSpPr>
          <p:spPr bwMode="auto">
            <a:xfrm>
              <a:off x="4400" y="2037"/>
              <a:ext cx="6" cy="1"/>
            </a:xfrm>
            <a:prstGeom prst="line">
              <a:avLst/>
            </a:prstGeom>
            <a:noFill/>
            <a:ln w="28575">
              <a:solidFill>
                <a:srgbClr val="FF00FF"/>
              </a:solidFill>
              <a:round/>
              <a:headEnd/>
              <a:tailEnd/>
            </a:ln>
          </p:spPr>
          <p:txBody>
            <a:bodyPr/>
            <a:lstStyle/>
            <a:p>
              <a:endParaRPr lang="en-GB"/>
            </a:p>
          </p:txBody>
        </p:sp>
        <p:sp>
          <p:nvSpPr>
            <p:cNvPr id="378106" name="Line 1274"/>
            <p:cNvSpPr>
              <a:spLocks noChangeShapeType="1"/>
            </p:cNvSpPr>
            <p:nvPr/>
          </p:nvSpPr>
          <p:spPr bwMode="auto">
            <a:xfrm>
              <a:off x="4406" y="2037"/>
              <a:ext cx="12" cy="1"/>
            </a:xfrm>
            <a:prstGeom prst="line">
              <a:avLst/>
            </a:prstGeom>
            <a:noFill/>
            <a:ln w="28575">
              <a:solidFill>
                <a:srgbClr val="FF00FF"/>
              </a:solidFill>
              <a:round/>
              <a:headEnd/>
              <a:tailEnd/>
            </a:ln>
          </p:spPr>
          <p:txBody>
            <a:bodyPr/>
            <a:lstStyle/>
            <a:p>
              <a:endParaRPr lang="en-GB"/>
            </a:p>
          </p:txBody>
        </p:sp>
        <p:sp>
          <p:nvSpPr>
            <p:cNvPr id="378107" name="Line 1275"/>
            <p:cNvSpPr>
              <a:spLocks noChangeShapeType="1"/>
            </p:cNvSpPr>
            <p:nvPr/>
          </p:nvSpPr>
          <p:spPr bwMode="auto">
            <a:xfrm>
              <a:off x="4418" y="2037"/>
              <a:ext cx="13" cy="1"/>
            </a:xfrm>
            <a:prstGeom prst="line">
              <a:avLst/>
            </a:prstGeom>
            <a:noFill/>
            <a:ln w="28575">
              <a:solidFill>
                <a:srgbClr val="FF00FF"/>
              </a:solidFill>
              <a:round/>
              <a:headEnd/>
              <a:tailEnd/>
            </a:ln>
          </p:spPr>
          <p:txBody>
            <a:bodyPr/>
            <a:lstStyle/>
            <a:p>
              <a:endParaRPr lang="en-GB"/>
            </a:p>
          </p:txBody>
        </p:sp>
        <p:sp>
          <p:nvSpPr>
            <p:cNvPr id="378108" name="Line 1276"/>
            <p:cNvSpPr>
              <a:spLocks noChangeShapeType="1"/>
            </p:cNvSpPr>
            <p:nvPr/>
          </p:nvSpPr>
          <p:spPr bwMode="auto">
            <a:xfrm>
              <a:off x="4431" y="2037"/>
              <a:ext cx="6" cy="1"/>
            </a:xfrm>
            <a:prstGeom prst="line">
              <a:avLst/>
            </a:prstGeom>
            <a:noFill/>
            <a:ln w="28575">
              <a:solidFill>
                <a:srgbClr val="FF00FF"/>
              </a:solidFill>
              <a:round/>
              <a:headEnd/>
              <a:tailEnd/>
            </a:ln>
          </p:spPr>
          <p:txBody>
            <a:bodyPr/>
            <a:lstStyle/>
            <a:p>
              <a:endParaRPr lang="en-GB"/>
            </a:p>
          </p:txBody>
        </p:sp>
        <p:sp>
          <p:nvSpPr>
            <p:cNvPr id="378109" name="Line 1277"/>
            <p:cNvSpPr>
              <a:spLocks noChangeShapeType="1"/>
            </p:cNvSpPr>
            <p:nvPr/>
          </p:nvSpPr>
          <p:spPr bwMode="auto">
            <a:xfrm>
              <a:off x="4437" y="2037"/>
              <a:ext cx="12" cy="1"/>
            </a:xfrm>
            <a:prstGeom prst="line">
              <a:avLst/>
            </a:prstGeom>
            <a:noFill/>
            <a:ln w="28575">
              <a:solidFill>
                <a:srgbClr val="FF00FF"/>
              </a:solidFill>
              <a:round/>
              <a:headEnd/>
              <a:tailEnd/>
            </a:ln>
          </p:spPr>
          <p:txBody>
            <a:bodyPr/>
            <a:lstStyle/>
            <a:p>
              <a:endParaRPr lang="en-GB"/>
            </a:p>
          </p:txBody>
        </p:sp>
        <p:sp>
          <p:nvSpPr>
            <p:cNvPr id="378110" name="Line 1278"/>
            <p:cNvSpPr>
              <a:spLocks noChangeShapeType="1"/>
            </p:cNvSpPr>
            <p:nvPr/>
          </p:nvSpPr>
          <p:spPr bwMode="auto">
            <a:xfrm>
              <a:off x="4449" y="2037"/>
              <a:ext cx="12" cy="1"/>
            </a:xfrm>
            <a:prstGeom prst="line">
              <a:avLst/>
            </a:prstGeom>
            <a:noFill/>
            <a:ln w="28575">
              <a:solidFill>
                <a:srgbClr val="FF00FF"/>
              </a:solidFill>
              <a:round/>
              <a:headEnd/>
              <a:tailEnd/>
            </a:ln>
          </p:spPr>
          <p:txBody>
            <a:bodyPr/>
            <a:lstStyle/>
            <a:p>
              <a:endParaRPr lang="en-GB"/>
            </a:p>
          </p:txBody>
        </p:sp>
        <p:sp>
          <p:nvSpPr>
            <p:cNvPr id="378111" name="Line 1279"/>
            <p:cNvSpPr>
              <a:spLocks noChangeShapeType="1"/>
            </p:cNvSpPr>
            <p:nvPr/>
          </p:nvSpPr>
          <p:spPr bwMode="auto">
            <a:xfrm>
              <a:off x="4461" y="2037"/>
              <a:ext cx="6" cy="1"/>
            </a:xfrm>
            <a:prstGeom prst="line">
              <a:avLst/>
            </a:prstGeom>
            <a:noFill/>
            <a:ln w="28575">
              <a:solidFill>
                <a:srgbClr val="FF00FF"/>
              </a:solidFill>
              <a:round/>
              <a:headEnd/>
              <a:tailEnd/>
            </a:ln>
          </p:spPr>
          <p:txBody>
            <a:bodyPr/>
            <a:lstStyle/>
            <a:p>
              <a:endParaRPr lang="en-GB"/>
            </a:p>
          </p:txBody>
        </p:sp>
        <p:sp>
          <p:nvSpPr>
            <p:cNvPr id="378112" name="Line 1280"/>
            <p:cNvSpPr>
              <a:spLocks noChangeShapeType="1"/>
            </p:cNvSpPr>
            <p:nvPr/>
          </p:nvSpPr>
          <p:spPr bwMode="auto">
            <a:xfrm>
              <a:off x="4467" y="2037"/>
              <a:ext cx="12" cy="1"/>
            </a:xfrm>
            <a:prstGeom prst="line">
              <a:avLst/>
            </a:prstGeom>
            <a:noFill/>
            <a:ln w="28575">
              <a:solidFill>
                <a:srgbClr val="FF00FF"/>
              </a:solidFill>
              <a:round/>
              <a:headEnd/>
              <a:tailEnd/>
            </a:ln>
          </p:spPr>
          <p:txBody>
            <a:bodyPr/>
            <a:lstStyle/>
            <a:p>
              <a:endParaRPr lang="en-GB"/>
            </a:p>
          </p:txBody>
        </p:sp>
        <p:sp>
          <p:nvSpPr>
            <p:cNvPr id="378113" name="Line 1281"/>
            <p:cNvSpPr>
              <a:spLocks noChangeShapeType="1"/>
            </p:cNvSpPr>
            <p:nvPr/>
          </p:nvSpPr>
          <p:spPr bwMode="auto">
            <a:xfrm>
              <a:off x="4479" y="2037"/>
              <a:ext cx="12" cy="1"/>
            </a:xfrm>
            <a:prstGeom prst="line">
              <a:avLst/>
            </a:prstGeom>
            <a:noFill/>
            <a:ln w="28575">
              <a:solidFill>
                <a:srgbClr val="FF00FF"/>
              </a:solidFill>
              <a:round/>
              <a:headEnd/>
              <a:tailEnd/>
            </a:ln>
          </p:spPr>
          <p:txBody>
            <a:bodyPr/>
            <a:lstStyle/>
            <a:p>
              <a:endParaRPr lang="en-GB"/>
            </a:p>
          </p:txBody>
        </p:sp>
        <p:sp>
          <p:nvSpPr>
            <p:cNvPr id="378114" name="Line 1282"/>
            <p:cNvSpPr>
              <a:spLocks noChangeShapeType="1"/>
            </p:cNvSpPr>
            <p:nvPr/>
          </p:nvSpPr>
          <p:spPr bwMode="auto">
            <a:xfrm>
              <a:off x="4491" y="2037"/>
              <a:ext cx="6" cy="1"/>
            </a:xfrm>
            <a:prstGeom prst="line">
              <a:avLst/>
            </a:prstGeom>
            <a:noFill/>
            <a:ln w="28575">
              <a:solidFill>
                <a:srgbClr val="FF00FF"/>
              </a:solidFill>
              <a:round/>
              <a:headEnd/>
              <a:tailEnd/>
            </a:ln>
          </p:spPr>
          <p:txBody>
            <a:bodyPr/>
            <a:lstStyle/>
            <a:p>
              <a:endParaRPr lang="en-GB"/>
            </a:p>
          </p:txBody>
        </p:sp>
        <p:sp>
          <p:nvSpPr>
            <p:cNvPr id="378115" name="Line 1283"/>
            <p:cNvSpPr>
              <a:spLocks noChangeShapeType="1"/>
            </p:cNvSpPr>
            <p:nvPr/>
          </p:nvSpPr>
          <p:spPr bwMode="auto">
            <a:xfrm>
              <a:off x="4497" y="2037"/>
              <a:ext cx="13" cy="1"/>
            </a:xfrm>
            <a:prstGeom prst="line">
              <a:avLst/>
            </a:prstGeom>
            <a:noFill/>
            <a:ln w="28575">
              <a:solidFill>
                <a:srgbClr val="FF00FF"/>
              </a:solidFill>
              <a:round/>
              <a:headEnd/>
              <a:tailEnd/>
            </a:ln>
          </p:spPr>
          <p:txBody>
            <a:bodyPr/>
            <a:lstStyle/>
            <a:p>
              <a:endParaRPr lang="en-GB"/>
            </a:p>
          </p:txBody>
        </p:sp>
        <p:sp>
          <p:nvSpPr>
            <p:cNvPr id="378116" name="Line 1284"/>
            <p:cNvSpPr>
              <a:spLocks noChangeShapeType="1"/>
            </p:cNvSpPr>
            <p:nvPr/>
          </p:nvSpPr>
          <p:spPr bwMode="auto">
            <a:xfrm>
              <a:off x="4510" y="2037"/>
              <a:ext cx="12" cy="1"/>
            </a:xfrm>
            <a:prstGeom prst="line">
              <a:avLst/>
            </a:prstGeom>
            <a:noFill/>
            <a:ln w="28575">
              <a:solidFill>
                <a:srgbClr val="FF00FF"/>
              </a:solidFill>
              <a:round/>
              <a:headEnd/>
              <a:tailEnd/>
            </a:ln>
          </p:spPr>
          <p:txBody>
            <a:bodyPr/>
            <a:lstStyle/>
            <a:p>
              <a:endParaRPr lang="en-GB"/>
            </a:p>
          </p:txBody>
        </p:sp>
        <p:sp>
          <p:nvSpPr>
            <p:cNvPr id="378117" name="Line 1285"/>
            <p:cNvSpPr>
              <a:spLocks noChangeShapeType="1"/>
            </p:cNvSpPr>
            <p:nvPr/>
          </p:nvSpPr>
          <p:spPr bwMode="auto">
            <a:xfrm>
              <a:off x="4522" y="2037"/>
              <a:ext cx="6" cy="1"/>
            </a:xfrm>
            <a:prstGeom prst="line">
              <a:avLst/>
            </a:prstGeom>
            <a:noFill/>
            <a:ln w="28575">
              <a:solidFill>
                <a:srgbClr val="FF00FF"/>
              </a:solidFill>
              <a:round/>
              <a:headEnd/>
              <a:tailEnd/>
            </a:ln>
          </p:spPr>
          <p:txBody>
            <a:bodyPr/>
            <a:lstStyle/>
            <a:p>
              <a:endParaRPr lang="en-GB"/>
            </a:p>
          </p:txBody>
        </p:sp>
        <p:sp>
          <p:nvSpPr>
            <p:cNvPr id="378118" name="Line 1286"/>
            <p:cNvSpPr>
              <a:spLocks noChangeShapeType="1"/>
            </p:cNvSpPr>
            <p:nvPr/>
          </p:nvSpPr>
          <p:spPr bwMode="auto">
            <a:xfrm>
              <a:off x="4528" y="2037"/>
              <a:ext cx="12" cy="1"/>
            </a:xfrm>
            <a:prstGeom prst="line">
              <a:avLst/>
            </a:prstGeom>
            <a:noFill/>
            <a:ln w="28575">
              <a:solidFill>
                <a:srgbClr val="FF00FF"/>
              </a:solidFill>
              <a:round/>
              <a:headEnd/>
              <a:tailEnd/>
            </a:ln>
          </p:spPr>
          <p:txBody>
            <a:bodyPr/>
            <a:lstStyle/>
            <a:p>
              <a:endParaRPr lang="en-GB"/>
            </a:p>
          </p:txBody>
        </p:sp>
        <p:sp>
          <p:nvSpPr>
            <p:cNvPr id="378119" name="Line 1287"/>
            <p:cNvSpPr>
              <a:spLocks noChangeShapeType="1"/>
            </p:cNvSpPr>
            <p:nvPr/>
          </p:nvSpPr>
          <p:spPr bwMode="auto">
            <a:xfrm>
              <a:off x="4540" y="2037"/>
              <a:ext cx="12" cy="1"/>
            </a:xfrm>
            <a:prstGeom prst="line">
              <a:avLst/>
            </a:prstGeom>
            <a:noFill/>
            <a:ln w="28575">
              <a:solidFill>
                <a:srgbClr val="FF00FF"/>
              </a:solidFill>
              <a:round/>
              <a:headEnd/>
              <a:tailEnd/>
            </a:ln>
          </p:spPr>
          <p:txBody>
            <a:bodyPr/>
            <a:lstStyle/>
            <a:p>
              <a:endParaRPr lang="en-GB"/>
            </a:p>
          </p:txBody>
        </p:sp>
        <p:sp>
          <p:nvSpPr>
            <p:cNvPr id="378120" name="Line 1288"/>
            <p:cNvSpPr>
              <a:spLocks noChangeShapeType="1"/>
            </p:cNvSpPr>
            <p:nvPr/>
          </p:nvSpPr>
          <p:spPr bwMode="auto">
            <a:xfrm>
              <a:off x="4552" y="2037"/>
              <a:ext cx="6" cy="1"/>
            </a:xfrm>
            <a:prstGeom prst="line">
              <a:avLst/>
            </a:prstGeom>
            <a:noFill/>
            <a:ln w="28575">
              <a:solidFill>
                <a:srgbClr val="FF00FF"/>
              </a:solidFill>
              <a:round/>
              <a:headEnd/>
              <a:tailEnd/>
            </a:ln>
          </p:spPr>
          <p:txBody>
            <a:bodyPr/>
            <a:lstStyle/>
            <a:p>
              <a:endParaRPr lang="en-GB"/>
            </a:p>
          </p:txBody>
        </p:sp>
        <p:sp>
          <p:nvSpPr>
            <p:cNvPr id="378121" name="Line 1289"/>
            <p:cNvSpPr>
              <a:spLocks noChangeShapeType="1"/>
            </p:cNvSpPr>
            <p:nvPr/>
          </p:nvSpPr>
          <p:spPr bwMode="auto">
            <a:xfrm>
              <a:off x="4558" y="2037"/>
              <a:ext cx="12" cy="1"/>
            </a:xfrm>
            <a:prstGeom prst="line">
              <a:avLst/>
            </a:prstGeom>
            <a:noFill/>
            <a:ln w="28575">
              <a:solidFill>
                <a:srgbClr val="FF00FF"/>
              </a:solidFill>
              <a:round/>
              <a:headEnd/>
              <a:tailEnd/>
            </a:ln>
          </p:spPr>
          <p:txBody>
            <a:bodyPr/>
            <a:lstStyle/>
            <a:p>
              <a:endParaRPr lang="en-GB"/>
            </a:p>
          </p:txBody>
        </p:sp>
        <p:sp>
          <p:nvSpPr>
            <p:cNvPr id="378122" name="Line 1290"/>
            <p:cNvSpPr>
              <a:spLocks noChangeShapeType="1"/>
            </p:cNvSpPr>
            <p:nvPr/>
          </p:nvSpPr>
          <p:spPr bwMode="auto">
            <a:xfrm>
              <a:off x="4570" y="2037"/>
              <a:ext cx="12" cy="1"/>
            </a:xfrm>
            <a:prstGeom prst="line">
              <a:avLst/>
            </a:prstGeom>
            <a:noFill/>
            <a:ln w="28575">
              <a:solidFill>
                <a:srgbClr val="FF00FF"/>
              </a:solidFill>
              <a:round/>
              <a:headEnd/>
              <a:tailEnd/>
            </a:ln>
          </p:spPr>
          <p:txBody>
            <a:bodyPr/>
            <a:lstStyle/>
            <a:p>
              <a:endParaRPr lang="en-GB"/>
            </a:p>
          </p:txBody>
        </p:sp>
        <p:sp>
          <p:nvSpPr>
            <p:cNvPr id="378123" name="Line 1291"/>
            <p:cNvSpPr>
              <a:spLocks noChangeShapeType="1"/>
            </p:cNvSpPr>
            <p:nvPr/>
          </p:nvSpPr>
          <p:spPr bwMode="auto">
            <a:xfrm>
              <a:off x="4582" y="2037"/>
              <a:ext cx="6" cy="1"/>
            </a:xfrm>
            <a:prstGeom prst="line">
              <a:avLst/>
            </a:prstGeom>
            <a:noFill/>
            <a:ln w="28575">
              <a:solidFill>
                <a:srgbClr val="FF00FF"/>
              </a:solidFill>
              <a:round/>
              <a:headEnd/>
              <a:tailEnd/>
            </a:ln>
          </p:spPr>
          <p:txBody>
            <a:bodyPr/>
            <a:lstStyle/>
            <a:p>
              <a:endParaRPr lang="en-GB"/>
            </a:p>
          </p:txBody>
        </p:sp>
        <p:sp>
          <p:nvSpPr>
            <p:cNvPr id="378124" name="Line 1292"/>
            <p:cNvSpPr>
              <a:spLocks noChangeShapeType="1"/>
            </p:cNvSpPr>
            <p:nvPr/>
          </p:nvSpPr>
          <p:spPr bwMode="auto">
            <a:xfrm>
              <a:off x="4588" y="2037"/>
              <a:ext cx="13" cy="6"/>
            </a:xfrm>
            <a:prstGeom prst="line">
              <a:avLst/>
            </a:prstGeom>
            <a:noFill/>
            <a:ln w="28575">
              <a:solidFill>
                <a:srgbClr val="FF00FF"/>
              </a:solidFill>
              <a:round/>
              <a:headEnd/>
              <a:tailEnd/>
            </a:ln>
          </p:spPr>
          <p:txBody>
            <a:bodyPr/>
            <a:lstStyle/>
            <a:p>
              <a:endParaRPr lang="en-GB"/>
            </a:p>
          </p:txBody>
        </p:sp>
        <p:sp>
          <p:nvSpPr>
            <p:cNvPr id="378125" name="Line 1293"/>
            <p:cNvSpPr>
              <a:spLocks noChangeShapeType="1"/>
            </p:cNvSpPr>
            <p:nvPr/>
          </p:nvSpPr>
          <p:spPr bwMode="auto">
            <a:xfrm>
              <a:off x="4601" y="2043"/>
              <a:ext cx="12" cy="1"/>
            </a:xfrm>
            <a:prstGeom prst="line">
              <a:avLst/>
            </a:prstGeom>
            <a:noFill/>
            <a:ln w="28575">
              <a:solidFill>
                <a:srgbClr val="FF00FF"/>
              </a:solidFill>
              <a:round/>
              <a:headEnd/>
              <a:tailEnd/>
            </a:ln>
          </p:spPr>
          <p:txBody>
            <a:bodyPr/>
            <a:lstStyle/>
            <a:p>
              <a:endParaRPr lang="en-GB"/>
            </a:p>
          </p:txBody>
        </p:sp>
        <p:sp>
          <p:nvSpPr>
            <p:cNvPr id="378126" name="Line 1294"/>
            <p:cNvSpPr>
              <a:spLocks noChangeShapeType="1"/>
            </p:cNvSpPr>
            <p:nvPr/>
          </p:nvSpPr>
          <p:spPr bwMode="auto">
            <a:xfrm>
              <a:off x="4613" y="2043"/>
              <a:ext cx="6" cy="1"/>
            </a:xfrm>
            <a:prstGeom prst="line">
              <a:avLst/>
            </a:prstGeom>
            <a:noFill/>
            <a:ln w="28575">
              <a:solidFill>
                <a:srgbClr val="FF00FF"/>
              </a:solidFill>
              <a:round/>
              <a:headEnd/>
              <a:tailEnd/>
            </a:ln>
          </p:spPr>
          <p:txBody>
            <a:bodyPr/>
            <a:lstStyle/>
            <a:p>
              <a:endParaRPr lang="en-GB"/>
            </a:p>
          </p:txBody>
        </p:sp>
        <p:sp>
          <p:nvSpPr>
            <p:cNvPr id="378127" name="Line 1295"/>
            <p:cNvSpPr>
              <a:spLocks noChangeShapeType="1"/>
            </p:cNvSpPr>
            <p:nvPr/>
          </p:nvSpPr>
          <p:spPr bwMode="auto">
            <a:xfrm>
              <a:off x="4619" y="2043"/>
              <a:ext cx="12" cy="1"/>
            </a:xfrm>
            <a:prstGeom prst="line">
              <a:avLst/>
            </a:prstGeom>
            <a:noFill/>
            <a:ln w="28575">
              <a:solidFill>
                <a:srgbClr val="FF00FF"/>
              </a:solidFill>
              <a:round/>
              <a:headEnd/>
              <a:tailEnd/>
            </a:ln>
          </p:spPr>
          <p:txBody>
            <a:bodyPr/>
            <a:lstStyle/>
            <a:p>
              <a:endParaRPr lang="en-GB"/>
            </a:p>
          </p:txBody>
        </p:sp>
        <p:sp>
          <p:nvSpPr>
            <p:cNvPr id="378128" name="Line 1296"/>
            <p:cNvSpPr>
              <a:spLocks noChangeShapeType="1"/>
            </p:cNvSpPr>
            <p:nvPr/>
          </p:nvSpPr>
          <p:spPr bwMode="auto">
            <a:xfrm>
              <a:off x="4631" y="2043"/>
              <a:ext cx="12" cy="1"/>
            </a:xfrm>
            <a:prstGeom prst="line">
              <a:avLst/>
            </a:prstGeom>
            <a:noFill/>
            <a:ln w="28575">
              <a:solidFill>
                <a:srgbClr val="FF00FF"/>
              </a:solidFill>
              <a:round/>
              <a:headEnd/>
              <a:tailEnd/>
            </a:ln>
          </p:spPr>
          <p:txBody>
            <a:bodyPr/>
            <a:lstStyle/>
            <a:p>
              <a:endParaRPr lang="en-GB"/>
            </a:p>
          </p:txBody>
        </p:sp>
        <p:sp>
          <p:nvSpPr>
            <p:cNvPr id="378129" name="Line 1297"/>
            <p:cNvSpPr>
              <a:spLocks noChangeShapeType="1"/>
            </p:cNvSpPr>
            <p:nvPr/>
          </p:nvSpPr>
          <p:spPr bwMode="auto">
            <a:xfrm>
              <a:off x="4643" y="2043"/>
              <a:ext cx="6" cy="1"/>
            </a:xfrm>
            <a:prstGeom prst="line">
              <a:avLst/>
            </a:prstGeom>
            <a:noFill/>
            <a:ln w="28575">
              <a:solidFill>
                <a:srgbClr val="FF00FF"/>
              </a:solidFill>
              <a:round/>
              <a:headEnd/>
              <a:tailEnd/>
            </a:ln>
          </p:spPr>
          <p:txBody>
            <a:bodyPr/>
            <a:lstStyle/>
            <a:p>
              <a:endParaRPr lang="en-GB"/>
            </a:p>
          </p:txBody>
        </p:sp>
        <p:sp>
          <p:nvSpPr>
            <p:cNvPr id="378130" name="Line 1298"/>
            <p:cNvSpPr>
              <a:spLocks noChangeShapeType="1"/>
            </p:cNvSpPr>
            <p:nvPr/>
          </p:nvSpPr>
          <p:spPr bwMode="auto">
            <a:xfrm>
              <a:off x="4649" y="2043"/>
              <a:ext cx="12" cy="1"/>
            </a:xfrm>
            <a:prstGeom prst="line">
              <a:avLst/>
            </a:prstGeom>
            <a:noFill/>
            <a:ln w="28575">
              <a:solidFill>
                <a:srgbClr val="FF00FF"/>
              </a:solidFill>
              <a:round/>
              <a:headEnd/>
              <a:tailEnd/>
            </a:ln>
          </p:spPr>
          <p:txBody>
            <a:bodyPr/>
            <a:lstStyle/>
            <a:p>
              <a:endParaRPr lang="en-GB"/>
            </a:p>
          </p:txBody>
        </p:sp>
        <p:sp>
          <p:nvSpPr>
            <p:cNvPr id="378131" name="Line 1299"/>
            <p:cNvSpPr>
              <a:spLocks noChangeShapeType="1"/>
            </p:cNvSpPr>
            <p:nvPr/>
          </p:nvSpPr>
          <p:spPr bwMode="auto">
            <a:xfrm>
              <a:off x="4661" y="2043"/>
              <a:ext cx="12" cy="1"/>
            </a:xfrm>
            <a:prstGeom prst="line">
              <a:avLst/>
            </a:prstGeom>
            <a:noFill/>
            <a:ln w="28575">
              <a:solidFill>
                <a:srgbClr val="FF00FF"/>
              </a:solidFill>
              <a:round/>
              <a:headEnd/>
              <a:tailEnd/>
            </a:ln>
          </p:spPr>
          <p:txBody>
            <a:bodyPr/>
            <a:lstStyle/>
            <a:p>
              <a:endParaRPr lang="en-GB"/>
            </a:p>
          </p:txBody>
        </p:sp>
        <p:sp>
          <p:nvSpPr>
            <p:cNvPr id="378132" name="Line 1300"/>
            <p:cNvSpPr>
              <a:spLocks noChangeShapeType="1"/>
            </p:cNvSpPr>
            <p:nvPr/>
          </p:nvSpPr>
          <p:spPr bwMode="auto">
            <a:xfrm>
              <a:off x="4673" y="2043"/>
              <a:ext cx="7" cy="1"/>
            </a:xfrm>
            <a:prstGeom prst="line">
              <a:avLst/>
            </a:prstGeom>
            <a:noFill/>
            <a:ln w="28575">
              <a:solidFill>
                <a:srgbClr val="FF00FF"/>
              </a:solidFill>
              <a:round/>
              <a:headEnd/>
              <a:tailEnd/>
            </a:ln>
          </p:spPr>
          <p:txBody>
            <a:bodyPr/>
            <a:lstStyle/>
            <a:p>
              <a:endParaRPr lang="en-GB"/>
            </a:p>
          </p:txBody>
        </p:sp>
        <p:sp>
          <p:nvSpPr>
            <p:cNvPr id="378133" name="Line 1301"/>
            <p:cNvSpPr>
              <a:spLocks noChangeShapeType="1"/>
            </p:cNvSpPr>
            <p:nvPr/>
          </p:nvSpPr>
          <p:spPr bwMode="auto">
            <a:xfrm>
              <a:off x="4680" y="2043"/>
              <a:ext cx="12" cy="1"/>
            </a:xfrm>
            <a:prstGeom prst="line">
              <a:avLst/>
            </a:prstGeom>
            <a:noFill/>
            <a:ln w="28575">
              <a:solidFill>
                <a:srgbClr val="FF00FF"/>
              </a:solidFill>
              <a:round/>
              <a:headEnd/>
              <a:tailEnd/>
            </a:ln>
          </p:spPr>
          <p:txBody>
            <a:bodyPr/>
            <a:lstStyle/>
            <a:p>
              <a:endParaRPr lang="en-GB"/>
            </a:p>
          </p:txBody>
        </p:sp>
        <p:sp>
          <p:nvSpPr>
            <p:cNvPr id="378134" name="Line 1302"/>
            <p:cNvSpPr>
              <a:spLocks noChangeShapeType="1"/>
            </p:cNvSpPr>
            <p:nvPr/>
          </p:nvSpPr>
          <p:spPr bwMode="auto">
            <a:xfrm>
              <a:off x="4692" y="2043"/>
              <a:ext cx="12" cy="1"/>
            </a:xfrm>
            <a:prstGeom prst="line">
              <a:avLst/>
            </a:prstGeom>
            <a:noFill/>
            <a:ln w="28575">
              <a:solidFill>
                <a:srgbClr val="FF00FF"/>
              </a:solidFill>
              <a:round/>
              <a:headEnd/>
              <a:tailEnd/>
            </a:ln>
          </p:spPr>
          <p:txBody>
            <a:bodyPr/>
            <a:lstStyle/>
            <a:p>
              <a:endParaRPr lang="en-GB"/>
            </a:p>
          </p:txBody>
        </p:sp>
        <p:sp>
          <p:nvSpPr>
            <p:cNvPr id="378135" name="Line 1303"/>
            <p:cNvSpPr>
              <a:spLocks noChangeShapeType="1"/>
            </p:cNvSpPr>
            <p:nvPr/>
          </p:nvSpPr>
          <p:spPr bwMode="auto">
            <a:xfrm>
              <a:off x="4704" y="2043"/>
              <a:ext cx="6" cy="1"/>
            </a:xfrm>
            <a:prstGeom prst="line">
              <a:avLst/>
            </a:prstGeom>
            <a:noFill/>
            <a:ln w="28575">
              <a:solidFill>
                <a:srgbClr val="FF00FF"/>
              </a:solidFill>
              <a:round/>
              <a:headEnd/>
              <a:tailEnd/>
            </a:ln>
          </p:spPr>
          <p:txBody>
            <a:bodyPr/>
            <a:lstStyle/>
            <a:p>
              <a:endParaRPr lang="en-GB"/>
            </a:p>
          </p:txBody>
        </p:sp>
        <p:sp>
          <p:nvSpPr>
            <p:cNvPr id="378136" name="Line 1304"/>
            <p:cNvSpPr>
              <a:spLocks noChangeShapeType="1"/>
            </p:cNvSpPr>
            <p:nvPr/>
          </p:nvSpPr>
          <p:spPr bwMode="auto">
            <a:xfrm>
              <a:off x="4710" y="2043"/>
              <a:ext cx="12" cy="1"/>
            </a:xfrm>
            <a:prstGeom prst="line">
              <a:avLst/>
            </a:prstGeom>
            <a:noFill/>
            <a:ln w="28575">
              <a:solidFill>
                <a:srgbClr val="FF00FF"/>
              </a:solidFill>
              <a:round/>
              <a:headEnd/>
              <a:tailEnd/>
            </a:ln>
          </p:spPr>
          <p:txBody>
            <a:bodyPr/>
            <a:lstStyle/>
            <a:p>
              <a:endParaRPr lang="en-GB"/>
            </a:p>
          </p:txBody>
        </p:sp>
        <p:sp>
          <p:nvSpPr>
            <p:cNvPr id="378137" name="Line 1305"/>
            <p:cNvSpPr>
              <a:spLocks noChangeShapeType="1"/>
            </p:cNvSpPr>
            <p:nvPr/>
          </p:nvSpPr>
          <p:spPr bwMode="auto">
            <a:xfrm>
              <a:off x="4722" y="2043"/>
              <a:ext cx="12" cy="1"/>
            </a:xfrm>
            <a:prstGeom prst="line">
              <a:avLst/>
            </a:prstGeom>
            <a:noFill/>
            <a:ln w="28575">
              <a:solidFill>
                <a:srgbClr val="FF00FF"/>
              </a:solidFill>
              <a:round/>
              <a:headEnd/>
              <a:tailEnd/>
            </a:ln>
          </p:spPr>
          <p:txBody>
            <a:bodyPr/>
            <a:lstStyle/>
            <a:p>
              <a:endParaRPr lang="en-GB"/>
            </a:p>
          </p:txBody>
        </p:sp>
        <p:sp>
          <p:nvSpPr>
            <p:cNvPr id="378138" name="Line 1306"/>
            <p:cNvSpPr>
              <a:spLocks noChangeShapeType="1"/>
            </p:cNvSpPr>
            <p:nvPr/>
          </p:nvSpPr>
          <p:spPr bwMode="auto">
            <a:xfrm>
              <a:off x="4734" y="2043"/>
              <a:ext cx="6" cy="1"/>
            </a:xfrm>
            <a:prstGeom prst="line">
              <a:avLst/>
            </a:prstGeom>
            <a:noFill/>
            <a:ln w="28575">
              <a:solidFill>
                <a:srgbClr val="FF00FF"/>
              </a:solidFill>
              <a:round/>
              <a:headEnd/>
              <a:tailEnd/>
            </a:ln>
          </p:spPr>
          <p:txBody>
            <a:bodyPr/>
            <a:lstStyle/>
            <a:p>
              <a:endParaRPr lang="en-GB"/>
            </a:p>
          </p:txBody>
        </p:sp>
        <p:sp>
          <p:nvSpPr>
            <p:cNvPr id="378139" name="Line 1307"/>
            <p:cNvSpPr>
              <a:spLocks noChangeShapeType="1"/>
            </p:cNvSpPr>
            <p:nvPr/>
          </p:nvSpPr>
          <p:spPr bwMode="auto">
            <a:xfrm>
              <a:off x="4740" y="2043"/>
              <a:ext cx="12" cy="1"/>
            </a:xfrm>
            <a:prstGeom prst="line">
              <a:avLst/>
            </a:prstGeom>
            <a:noFill/>
            <a:ln w="28575">
              <a:solidFill>
                <a:srgbClr val="FF00FF"/>
              </a:solidFill>
              <a:round/>
              <a:headEnd/>
              <a:tailEnd/>
            </a:ln>
          </p:spPr>
          <p:txBody>
            <a:bodyPr/>
            <a:lstStyle/>
            <a:p>
              <a:endParaRPr lang="en-GB"/>
            </a:p>
          </p:txBody>
        </p:sp>
        <p:sp>
          <p:nvSpPr>
            <p:cNvPr id="378140" name="Line 1308"/>
            <p:cNvSpPr>
              <a:spLocks noChangeShapeType="1"/>
            </p:cNvSpPr>
            <p:nvPr/>
          </p:nvSpPr>
          <p:spPr bwMode="auto">
            <a:xfrm>
              <a:off x="4752" y="2043"/>
              <a:ext cx="13" cy="1"/>
            </a:xfrm>
            <a:prstGeom prst="line">
              <a:avLst/>
            </a:prstGeom>
            <a:noFill/>
            <a:ln w="28575">
              <a:solidFill>
                <a:srgbClr val="FF00FF"/>
              </a:solidFill>
              <a:round/>
              <a:headEnd/>
              <a:tailEnd/>
            </a:ln>
          </p:spPr>
          <p:txBody>
            <a:bodyPr/>
            <a:lstStyle/>
            <a:p>
              <a:endParaRPr lang="en-GB"/>
            </a:p>
          </p:txBody>
        </p:sp>
        <p:sp>
          <p:nvSpPr>
            <p:cNvPr id="378141" name="Line 1309"/>
            <p:cNvSpPr>
              <a:spLocks noChangeShapeType="1"/>
            </p:cNvSpPr>
            <p:nvPr/>
          </p:nvSpPr>
          <p:spPr bwMode="auto">
            <a:xfrm>
              <a:off x="4765" y="2043"/>
              <a:ext cx="6" cy="1"/>
            </a:xfrm>
            <a:prstGeom prst="line">
              <a:avLst/>
            </a:prstGeom>
            <a:noFill/>
            <a:ln w="28575">
              <a:solidFill>
                <a:srgbClr val="FF00FF"/>
              </a:solidFill>
              <a:round/>
              <a:headEnd/>
              <a:tailEnd/>
            </a:ln>
          </p:spPr>
          <p:txBody>
            <a:bodyPr/>
            <a:lstStyle/>
            <a:p>
              <a:endParaRPr lang="en-GB"/>
            </a:p>
          </p:txBody>
        </p:sp>
        <p:sp>
          <p:nvSpPr>
            <p:cNvPr id="378142" name="Line 1310"/>
            <p:cNvSpPr>
              <a:spLocks noChangeShapeType="1"/>
            </p:cNvSpPr>
            <p:nvPr/>
          </p:nvSpPr>
          <p:spPr bwMode="auto">
            <a:xfrm>
              <a:off x="4771" y="2043"/>
              <a:ext cx="12" cy="1"/>
            </a:xfrm>
            <a:prstGeom prst="line">
              <a:avLst/>
            </a:prstGeom>
            <a:noFill/>
            <a:ln w="28575">
              <a:solidFill>
                <a:srgbClr val="FF00FF"/>
              </a:solidFill>
              <a:round/>
              <a:headEnd/>
              <a:tailEnd/>
            </a:ln>
          </p:spPr>
          <p:txBody>
            <a:bodyPr/>
            <a:lstStyle/>
            <a:p>
              <a:endParaRPr lang="en-GB"/>
            </a:p>
          </p:txBody>
        </p:sp>
        <p:sp>
          <p:nvSpPr>
            <p:cNvPr id="378143" name="Line 1311"/>
            <p:cNvSpPr>
              <a:spLocks noChangeShapeType="1"/>
            </p:cNvSpPr>
            <p:nvPr/>
          </p:nvSpPr>
          <p:spPr bwMode="auto">
            <a:xfrm>
              <a:off x="4783" y="2043"/>
              <a:ext cx="12" cy="1"/>
            </a:xfrm>
            <a:prstGeom prst="line">
              <a:avLst/>
            </a:prstGeom>
            <a:noFill/>
            <a:ln w="28575">
              <a:solidFill>
                <a:srgbClr val="FF00FF"/>
              </a:solidFill>
              <a:round/>
              <a:headEnd/>
              <a:tailEnd/>
            </a:ln>
          </p:spPr>
          <p:txBody>
            <a:bodyPr/>
            <a:lstStyle/>
            <a:p>
              <a:endParaRPr lang="en-GB"/>
            </a:p>
          </p:txBody>
        </p:sp>
        <p:sp>
          <p:nvSpPr>
            <p:cNvPr id="378144" name="Line 1312"/>
            <p:cNvSpPr>
              <a:spLocks noChangeShapeType="1"/>
            </p:cNvSpPr>
            <p:nvPr/>
          </p:nvSpPr>
          <p:spPr bwMode="auto">
            <a:xfrm>
              <a:off x="4795" y="2043"/>
              <a:ext cx="6" cy="1"/>
            </a:xfrm>
            <a:prstGeom prst="line">
              <a:avLst/>
            </a:prstGeom>
            <a:noFill/>
            <a:ln w="28575">
              <a:solidFill>
                <a:srgbClr val="FF00FF"/>
              </a:solidFill>
              <a:round/>
              <a:headEnd/>
              <a:tailEnd/>
            </a:ln>
          </p:spPr>
          <p:txBody>
            <a:bodyPr/>
            <a:lstStyle/>
            <a:p>
              <a:endParaRPr lang="en-GB"/>
            </a:p>
          </p:txBody>
        </p:sp>
        <p:sp>
          <p:nvSpPr>
            <p:cNvPr id="378145" name="Line 1313"/>
            <p:cNvSpPr>
              <a:spLocks noChangeShapeType="1"/>
            </p:cNvSpPr>
            <p:nvPr/>
          </p:nvSpPr>
          <p:spPr bwMode="auto">
            <a:xfrm>
              <a:off x="4801" y="2043"/>
              <a:ext cx="12" cy="1"/>
            </a:xfrm>
            <a:prstGeom prst="line">
              <a:avLst/>
            </a:prstGeom>
            <a:noFill/>
            <a:ln w="28575">
              <a:solidFill>
                <a:srgbClr val="FF00FF"/>
              </a:solidFill>
              <a:round/>
              <a:headEnd/>
              <a:tailEnd/>
            </a:ln>
          </p:spPr>
          <p:txBody>
            <a:bodyPr/>
            <a:lstStyle/>
            <a:p>
              <a:endParaRPr lang="en-GB"/>
            </a:p>
          </p:txBody>
        </p:sp>
        <p:sp>
          <p:nvSpPr>
            <p:cNvPr id="378146" name="Line 1314"/>
            <p:cNvSpPr>
              <a:spLocks noChangeShapeType="1"/>
            </p:cNvSpPr>
            <p:nvPr/>
          </p:nvSpPr>
          <p:spPr bwMode="auto">
            <a:xfrm>
              <a:off x="4813" y="2043"/>
              <a:ext cx="12" cy="1"/>
            </a:xfrm>
            <a:prstGeom prst="line">
              <a:avLst/>
            </a:prstGeom>
            <a:noFill/>
            <a:ln w="28575">
              <a:solidFill>
                <a:srgbClr val="FF00FF"/>
              </a:solidFill>
              <a:round/>
              <a:headEnd/>
              <a:tailEnd/>
            </a:ln>
          </p:spPr>
          <p:txBody>
            <a:bodyPr/>
            <a:lstStyle/>
            <a:p>
              <a:endParaRPr lang="en-GB"/>
            </a:p>
          </p:txBody>
        </p:sp>
        <p:sp>
          <p:nvSpPr>
            <p:cNvPr id="378147" name="Line 1315"/>
            <p:cNvSpPr>
              <a:spLocks noChangeShapeType="1"/>
            </p:cNvSpPr>
            <p:nvPr/>
          </p:nvSpPr>
          <p:spPr bwMode="auto">
            <a:xfrm>
              <a:off x="4825" y="2043"/>
              <a:ext cx="6" cy="1"/>
            </a:xfrm>
            <a:prstGeom prst="line">
              <a:avLst/>
            </a:prstGeom>
            <a:noFill/>
            <a:ln w="28575">
              <a:solidFill>
                <a:srgbClr val="FF00FF"/>
              </a:solidFill>
              <a:round/>
              <a:headEnd/>
              <a:tailEnd/>
            </a:ln>
          </p:spPr>
          <p:txBody>
            <a:bodyPr/>
            <a:lstStyle/>
            <a:p>
              <a:endParaRPr lang="en-GB"/>
            </a:p>
          </p:txBody>
        </p:sp>
        <p:sp>
          <p:nvSpPr>
            <p:cNvPr id="378148" name="Line 1316"/>
            <p:cNvSpPr>
              <a:spLocks noChangeShapeType="1"/>
            </p:cNvSpPr>
            <p:nvPr/>
          </p:nvSpPr>
          <p:spPr bwMode="auto">
            <a:xfrm>
              <a:off x="4831" y="2043"/>
              <a:ext cx="12" cy="1"/>
            </a:xfrm>
            <a:prstGeom prst="line">
              <a:avLst/>
            </a:prstGeom>
            <a:noFill/>
            <a:ln w="28575">
              <a:solidFill>
                <a:srgbClr val="FF00FF"/>
              </a:solidFill>
              <a:round/>
              <a:headEnd/>
              <a:tailEnd/>
            </a:ln>
          </p:spPr>
          <p:txBody>
            <a:bodyPr/>
            <a:lstStyle/>
            <a:p>
              <a:endParaRPr lang="en-GB"/>
            </a:p>
          </p:txBody>
        </p:sp>
        <p:sp>
          <p:nvSpPr>
            <p:cNvPr id="378149" name="Line 1317"/>
            <p:cNvSpPr>
              <a:spLocks noChangeShapeType="1"/>
            </p:cNvSpPr>
            <p:nvPr/>
          </p:nvSpPr>
          <p:spPr bwMode="auto">
            <a:xfrm>
              <a:off x="4843" y="2043"/>
              <a:ext cx="13" cy="1"/>
            </a:xfrm>
            <a:prstGeom prst="line">
              <a:avLst/>
            </a:prstGeom>
            <a:noFill/>
            <a:ln w="28575">
              <a:solidFill>
                <a:srgbClr val="FF00FF"/>
              </a:solidFill>
              <a:round/>
              <a:headEnd/>
              <a:tailEnd/>
            </a:ln>
          </p:spPr>
          <p:txBody>
            <a:bodyPr/>
            <a:lstStyle/>
            <a:p>
              <a:endParaRPr lang="en-GB"/>
            </a:p>
          </p:txBody>
        </p:sp>
      </p:grpSp>
      <p:sp>
        <p:nvSpPr>
          <p:cNvPr id="378151" name="Line 1319"/>
          <p:cNvSpPr>
            <a:spLocks noChangeShapeType="1"/>
          </p:cNvSpPr>
          <p:nvPr/>
        </p:nvSpPr>
        <p:spPr bwMode="auto">
          <a:xfrm>
            <a:off x="7708900" y="3243263"/>
            <a:ext cx="9525" cy="1587"/>
          </a:xfrm>
          <a:prstGeom prst="line">
            <a:avLst/>
          </a:prstGeom>
          <a:noFill/>
          <a:ln w="28575">
            <a:solidFill>
              <a:srgbClr val="FF00FF"/>
            </a:solidFill>
            <a:round/>
            <a:headEnd/>
            <a:tailEnd/>
          </a:ln>
        </p:spPr>
        <p:txBody>
          <a:bodyPr/>
          <a:lstStyle/>
          <a:p>
            <a:endParaRPr lang="en-GB"/>
          </a:p>
        </p:txBody>
      </p:sp>
      <p:sp>
        <p:nvSpPr>
          <p:cNvPr id="378152" name="Line 1320"/>
          <p:cNvSpPr>
            <a:spLocks noChangeShapeType="1"/>
          </p:cNvSpPr>
          <p:nvPr/>
        </p:nvSpPr>
        <p:spPr bwMode="auto">
          <a:xfrm>
            <a:off x="7718425" y="3243263"/>
            <a:ext cx="19050" cy="1587"/>
          </a:xfrm>
          <a:prstGeom prst="line">
            <a:avLst/>
          </a:prstGeom>
          <a:noFill/>
          <a:ln w="28575">
            <a:solidFill>
              <a:srgbClr val="FF00FF"/>
            </a:solidFill>
            <a:round/>
            <a:headEnd/>
            <a:tailEnd/>
          </a:ln>
        </p:spPr>
        <p:txBody>
          <a:bodyPr/>
          <a:lstStyle/>
          <a:p>
            <a:endParaRPr lang="en-GB"/>
          </a:p>
        </p:txBody>
      </p:sp>
      <p:sp>
        <p:nvSpPr>
          <p:cNvPr id="378153" name="Line 1321"/>
          <p:cNvSpPr>
            <a:spLocks noChangeShapeType="1"/>
          </p:cNvSpPr>
          <p:nvPr/>
        </p:nvSpPr>
        <p:spPr bwMode="auto">
          <a:xfrm>
            <a:off x="7737475" y="3243263"/>
            <a:ext cx="19050" cy="1587"/>
          </a:xfrm>
          <a:prstGeom prst="line">
            <a:avLst/>
          </a:prstGeom>
          <a:noFill/>
          <a:ln w="28575">
            <a:solidFill>
              <a:srgbClr val="FF00FF"/>
            </a:solidFill>
            <a:round/>
            <a:headEnd/>
            <a:tailEnd/>
          </a:ln>
        </p:spPr>
        <p:txBody>
          <a:bodyPr/>
          <a:lstStyle/>
          <a:p>
            <a:endParaRPr lang="en-GB"/>
          </a:p>
        </p:txBody>
      </p:sp>
      <p:sp>
        <p:nvSpPr>
          <p:cNvPr id="378154" name="Line 1322"/>
          <p:cNvSpPr>
            <a:spLocks noChangeShapeType="1"/>
          </p:cNvSpPr>
          <p:nvPr/>
        </p:nvSpPr>
        <p:spPr bwMode="auto">
          <a:xfrm>
            <a:off x="7756525" y="3243263"/>
            <a:ext cx="9525" cy="1587"/>
          </a:xfrm>
          <a:prstGeom prst="line">
            <a:avLst/>
          </a:prstGeom>
          <a:noFill/>
          <a:ln w="28575">
            <a:solidFill>
              <a:srgbClr val="FF00FF"/>
            </a:solidFill>
            <a:round/>
            <a:headEnd/>
            <a:tailEnd/>
          </a:ln>
        </p:spPr>
        <p:txBody>
          <a:bodyPr/>
          <a:lstStyle/>
          <a:p>
            <a:endParaRPr lang="en-GB"/>
          </a:p>
        </p:txBody>
      </p:sp>
      <p:sp>
        <p:nvSpPr>
          <p:cNvPr id="378155" name="Line 1323"/>
          <p:cNvSpPr>
            <a:spLocks noChangeShapeType="1"/>
          </p:cNvSpPr>
          <p:nvPr/>
        </p:nvSpPr>
        <p:spPr bwMode="auto">
          <a:xfrm>
            <a:off x="7766050" y="3243263"/>
            <a:ext cx="19050" cy="1587"/>
          </a:xfrm>
          <a:prstGeom prst="line">
            <a:avLst/>
          </a:prstGeom>
          <a:noFill/>
          <a:ln w="28575">
            <a:solidFill>
              <a:srgbClr val="FF00FF"/>
            </a:solidFill>
            <a:round/>
            <a:headEnd/>
            <a:tailEnd/>
          </a:ln>
        </p:spPr>
        <p:txBody>
          <a:bodyPr/>
          <a:lstStyle/>
          <a:p>
            <a:endParaRPr lang="en-GB"/>
          </a:p>
        </p:txBody>
      </p:sp>
      <p:sp>
        <p:nvSpPr>
          <p:cNvPr id="378156" name="Rectangle 1324"/>
          <p:cNvSpPr>
            <a:spLocks noChangeArrowheads="1"/>
          </p:cNvSpPr>
          <p:nvPr/>
        </p:nvSpPr>
        <p:spPr bwMode="auto">
          <a:xfrm>
            <a:off x="7929563" y="3195638"/>
            <a:ext cx="98425" cy="212725"/>
          </a:xfrm>
          <a:prstGeom prst="rect">
            <a:avLst/>
          </a:prstGeom>
          <a:noFill/>
          <a:ln w="9525">
            <a:noFill/>
            <a:miter lim="800000"/>
            <a:headEnd/>
            <a:tailEnd/>
          </a:ln>
        </p:spPr>
        <p:txBody>
          <a:bodyPr wrap="none" lIns="0" tIns="0" rIns="0" bIns="0">
            <a:spAutoFit/>
          </a:bodyPr>
          <a:lstStyle/>
          <a:p>
            <a:r>
              <a:rPr lang="en-GB" b="1">
                <a:solidFill>
                  <a:srgbClr val="000080"/>
                </a:solidFill>
              </a:rPr>
              <a:t>0</a:t>
            </a:r>
            <a:endParaRPr lang="en-GB"/>
          </a:p>
        </p:txBody>
      </p:sp>
      <p:sp>
        <p:nvSpPr>
          <p:cNvPr id="378157" name="Rectangle 1325"/>
          <p:cNvSpPr>
            <a:spLocks noChangeArrowheads="1"/>
          </p:cNvSpPr>
          <p:nvPr/>
        </p:nvSpPr>
        <p:spPr bwMode="auto">
          <a:xfrm>
            <a:off x="7929563" y="2692400"/>
            <a:ext cx="98425" cy="212725"/>
          </a:xfrm>
          <a:prstGeom prst="rect">
            <a:avLst/>
          </a:prstGeom>
          <a:noFill/>
          <a:ln w="9525">
            <a:noFill/>
            <a:miter lim="800000"/>
            <a:headEnd/>
            <a:tailEnd/>
          </a:ln>
        </p:spPr>
        <p:txBody>
          <a:bodyPr wrap="none" lIns="0" tIns="0" rIns="0" bIns="0">
            <a:spAutoFit/>
          </a:bodyPr>
          <a:lstStyle/>
          <a:p>
            <a:r>
              <a:rPr lang="en-GB" b="1">
                <a:solidFill>
                  <a:srgbClr val="000080"/>
                </a:solidFill>
              </a:rPr>
              <a:t>2</a:t>
            </a:r>
            <a:endParaRPr lang="en-GB"/>
          </a:p>
        </p:txBody>
      </p:sp>
      <p:sp>
        <p:nvSpPr>
          <p:cNvPr id="378158" name="Rectangle 1326"/>
          <p:cNvSpPr>
            <a:spLocks noChangeArrowheads="1"/>
          </p:cNvSpPr>
          <p:nvPr/>
        </p:nvSpPr>
        <p:spPr bwMode="auto">
          <a:xfrm>
            <a:off x="7929563" y="2189163"/>
            <a:ext cx="98425" cy="212725"/>
          </a:xfrm>
          <a:prstGeom prst="rect">
            <a:avLst/>
          </a:prstGeom>
          <a:noFill/>
          <a:ln w="9525">
            <a:noFill/>
            <a:miter lim="800000"/>
            <a:headEnd/>
            <a:tailEnd/>
          </a:ln>
        </p:spPr>
        <p:txBody>
          <a:bodyPr wrap="none" lIns="0" tIns="0" rIns="0" bIns="0">
            <a:spAutoFit/>
          </a:bodyPr>
          <a:lstStyle/>
          <a:p>
            <a:r>
              <a:rPr lang="en-GB" b="1">
                <a:solidFill>
                  <a:srgbClr val="000080"/>
                </a:solidFill>
              </a:rPr>
              <a:t>4</a:t>
            </a:r>
            <a:endParaRPr lang="en-GB"/>
          </a:p>
        </p:txBody>
      </p:sp>
      <p:sp>
        <p:nvSpPr>
          <p:cNvPr id="378159" name="Rectangle 1327"/>
          <p:cNvSpPr>
            <a:spLocks noChangeArrowheads="1"/>
          </p:cNvSpPr>
          <p:nvPr/>
        </p:nvSpPr>
        <p:spPr bwMode="auto">
          <a:xfrm>
            <a:off x="7929563" y="1685925"/>
            <a:ext cx="98425" cy="212725"/>
          </a:xfrm>
          <a:prstGeom prst="rect">
            <a:avLst/>
          </a:prstGeom>
          <a:noFill/>
          <a:ln w="9525">
            <a:noFill/>
            <a:miter lim="800000"/>
            <a:headEnd/>
            <a:tailEnd/>
          </a:ln>
        </p:spPr>
        <p:txBody>
          <a:bodyPr wrap="none" lIns="0" tIns="0" rIns="0" bIns="0">
            <a:spAutoFit/>
          </a:bodyPr>
          <a:lstStyle/>
          <a:p>
            <a:r>
              <a:rPr lang="en-GB" b="1">
                <a:solidFill>
                  <a:srgbClr val="000080"/>
                </a:solidFill>
              </a:rPr>
              <a:t>6</a:t>
            </a:r>
            <a:endParaRPr lang="en-GB"/>
          </a:p>
        </p:txBody>
      </p:sp>
      <p:sp>
        <p:nvSpPr>
          <p:cNvPr id="376850" name="Freeform 18"/>
          <p:cNvSpPr>
            <a:spLocks/>
          </p:cNvSpPr>
          <p:nvPr/>
        </p:nvSpPr>
        <p:spPr bwMode="auto">
          <a:xfrm>
            <a:off x="7780338" y="-33374013"/>
            <a:ext cx="14287" cy="762000"/>
          </a:xfrm>
          <a:custGeom>
            <a:avLst/>
            <a:gdLst/>
            <a:ahLst/>
            <a:cxnLst>
              <a:cxn ang="0">
                <a:pos x="0" y="480"/>
              </a:cxn>
              <a:cxn ang="0">
                <a:pos x="5" y="242"/>
              </a:cxn>
              <a:cxn ang="0">
                <a:pos x="9" y="0"/>
              </a:cxn>
            </a:cxnLst>
            <a:rect l="0" t="0" r="r" b="b"/>
            <a:pathLst>
              <a:path w="9" h="480">
                <a:moveTo>
                  <a:pt x="0" y="480"/>
                </a:moveTo>
                <a:lnTo>
                  <a:pt x="5" y="242"/>
                </a:lnTo>
                <a:lnTo>
                  <a:pt x="9" y="0"/>
                </a:lnTo>
              </a:path>
            </a:pathLst>
          </a:custGeom>
          <a:noFill/>
          <a:ln w="22225">
            <a:solidFill>
              <a:srgbClr val="FF0000"/>
            </a:solidFill>
            <a:prstDash val="solid"/>
            <a:round/>
            <a:headEnd/>
            <a:tailEnd/>
          </a:ln>
        </p:spPr>
        <p:txBody>
          <a:bodyPr/>
          <a:lstStyle/>
          <a:p>
            <a:endParaRPr lang="en-GB"/>
          </a:p>
        </p:txBody>
      </p:sp>
      <p:sp>
        <p:nvSpPr>
          <p:cNvPr id="376851" name="Rectangle 19"/>
          <p:cNvSpPr>
            <a:spLocks noGrp="1" noChangeArrowheads="1"/>
          </p:cNvSpPr>
          <p:nvPr>
            <p:ph type="title"/>
          </p:nvPr>
        </p:nvSpPr>
        <p:spPr bwMode="auto">
          <a:xfrm>
            <a:off x="811213" y="466725"/>
            <a:ext cx="7867650" cy="752475"/>
          </a:xfrm>
          <a:noFill/>
          <a:ln>
            <a:miter lim="800000"/>
            <a:headEnd/>
            <a:tailEnd/>
          </a:ln>
        </p:spPr>
        <p:txBody>
          <a:bodyPr vert="horz" wrap="square" lIns="91440" tIns="45720" rIns="91440" bIns="45720" numCol="1" anchor="t" anchorCtr="0" compatLnSpc="1">
            <a:prstTxWarp prst="textNoShape">
              <a:avLst/>
            </a:prstTxWarp>
          </a:bodyPr>
          <a:lstStyle/>
          <a:p>
            <a:r>
              <a:rPr lang="en-GB"/>
              <a:t>Contraction &amp; Convergence 2100</a:t>
            </a:r>
          </a:p>
        </p:txBody>
      </p:sp>
      <p:sp>
        <p:nvSpPr>
          <p:cNvPr id="376858" name="Line 26"/>
          <p:cNvSpPr>
            <a:spLocks noChangeShapeType="1"/>
          </p:cNvSpPr>
          <p:nvPr/>
        </p:nvSpPr>
        <p:spPr bwMode="auto">
          <a:xfrm>
            <a:off x="7788275" y="3457575"/>
            <a:ext cx="1588" cy="1978025"/>
          </a:xfrm>
          <a:prstGeom prst="line">
            <a:avLst/>
          </a:prstGeom>
          <a:noFill/>
          <a:ln w="19050">
            <a:solidFill>
              <a:srgbClr val="000080"/>
            </a:solidFill>
            <a:round/>
            <a:headEnd/>
            <a:tailEnd/>
          </a:ln>
        </p:spPr>
        <p:txBody>
          <a:bodyPr/>
          <a:lstStyle/>
          <a:p>
            <a:endParaRPr lang="en-GB"/>
          </a:p>
        </p:txBody>
      </p:sp>
      <p:sp>
        <p:nvSpPr>
          <p:cNvPr id="376859" name="Line 27"/>
          <p:cNvSpPr>
            <a:spLocks noChangeShapeType="1"/>
          </p:cNvSpPr>
          <p:nvPr/>
        </p:nvSpPr>
        <p:spPr bwMode="auto">
          <a:xfrm>
            <a:off x="7788275" y="5435600"/>
            <a:ext cx="47625" cy="1588"/>
          </a:xfrm>
          <a:prstGeom prst="line">
            <a:avLst/>
          </a:prstGeom>
          <a:noFill/>
          <a:ln w="19050">
            <a:solidFill>
              <a:srgbClr val="000080"/>
            </a:solidFill>
            <a:round/>
            <a:headEnd/>
            <a:tailEnd/>
          </a:ln>
        </p:spPr>
        <p:txBody>
          <a:bodyPr/>
          <a:lstStyle/>
          <a:p>
            <a:endParaRPr lang="en-GB"/>
          </a:p>
        </p:txBody>
      </p:sp>
      <p:sp>
        <p:nvSpPr>
          <p:cNvPr id="376883" name="Freeform 51"/>
          <p:cNvSpPr>
            <a:spLocks/>
          </p:cNvSpPr>
          <p:nvPr/>
        </p:nvSpPr>
        <p:spPr bwMode="auto">
          <a:xfrm>
            <a:off x="1328738" y="5268913"/>
            <a:ext cx="6437312" cy="168275"/>
          </a:xfrm>
          <a:custGeom>
            <a:avLst/>
            <a:gdLst/>
            <a:ahLst/>
            <a:cxnLst>
              <a:cxn ang="0">
                <a:pos x="110" y="106"/>
              </a:cxn>
              <a:cxn ang="0">
                <a:pos x="244" y="106"/>
              </a:cxn>
              <a:cxn ang="0">
                <a:pos x="373" y="106"/>
              </a:cxn>
              <a:cxn ang="0">
                <a:pos x="507" y="106"/>
              </a:cxn>
              <a:cxn ang="0">
                <a:pos x="636" y="106"/>
              </a:cxn>
              <a:cxn ang="0">
                <a:pos x="770" y="100"/>
              </a:cxn>
              <a:cxn ang="0">
                <a:pos x="905" y="100"/>
              </a:cxn>
              <a:cxn ang="0">
                <a:pos x="1034" y="88"/>
              </a:cxn>
              <a:cxn ang="0">
                <a:pos x="1168" y="82"/>
              </a:cxn>
              <a:cxn ang="0">
                <a:pos x="1297" y="77"/>
              </a:cxn>
              <a:cxn ang="0">
                <a:pos x="1431" y="71"/>
              </a:cxn>
              <a:cxn ang="0">
                <a:pos x="1560" y="65"/>
              </a:cxn>
              <a:cxn ang="0">
                <a:pos x="1694" y="41"/>
              </a:cxn>
              <a:cxn ang="0">
                <a:pos x="1823" y="30"/>
              </a:cxn>
              <a:cxn ang="0">
                <a:pos x="1957" y="18"/>
              </a:cxn>
              <a:cxn ang="0">
                <a:pos x="2086" y="0"/>
              </a:cxn>
              <a:cxn ang="0">
                <a:pos x="2220" y="6"/>
              </a:cxn>
              <a:cxn ang="0">
                <a:pos x="2355" y="24"/>
              </a:cxn>
              <a:cxn ang="0">
                <a:pos x="2483" y="47"/>
              </a:cxn>
              <a:cxn ang="0">
                <a:pos x="2618" y="71"/>
              </a:cxn>
              <a:cxn ang="0">
                <a:pos x="2746" y="82"/>
              </a:cxn>
              <a:cxn ang="0">
                <a:pos x="2881" y="94"/>
              </a:cxn>
              <a:cxn ang="0">
                <a:pos x="3009" y="100"/>
              </a:cxn>
              <a:cxn ang="0">
                <a:pos x="3144" y="100"/>
              </a:cxn>
              <a:cxn ang="0">
                <a:pos x="3272" y="100"/>
              </a:cxn>
              <a:cxn ang="0">
                <a:pos x="3407" y="100"/>
              </a:cxn>
              <a:cxn ang="0">
                <a:pos x="3535" y="100"/>
              </a:cxn>
              <a:cxn ang="0">
                <a:pos x="3670" y="100"/>
              </a:cxn>
              <a:cxn ang="0">
                <a:pos x="3804" y="100"/>
              </a:cxn>
              <a:cxn ang="0">
                <a:pos x="3933" y="100"/>
              </a:cxn>
              <a:cxn ang="0">
                <a:pos x="4055" y="106"/>
              </a:cxn>
              <a:cxn ang="0">
                <a:pos x="3921" y="106"/>
              </a:cxn>
              <a:cxn ang="0">
                <a:pos x="3792" y="106"/>
              </a:cxn>
              <a:cxn ang="0">
                <a:pos x="3658" y="106"/>
              </a:cxn>
              <a:cxn ang="0">
                <a:pos x="3529" y="106"/>
              </a:cxn>
              <a:cxn ang="0">
                <a:pos x="3395" y="106"/>
              </a:cxn>
              <a:cxn ang="0">
                <a:pos x="3266" y="106"/>
              </a:cxn>
              <a:cxn ang="0">
                <a:pos x="3132" y="106"/>
              </a:cxn>
              <a:cxn ang="0">
                <a:pos x="3003" y="106"/>
              </a:cxn>
              <a:cxn ang="0">
                <a:pos x="2869" y="106"/>
              </a:cxn>
              <a:cxn ang="0">
                <a:pos x="2740" y="106"/>
              </a:cxn>
              <a:cxn ang="0">
                <a:pos x="2606" y="106"/>
              </a:cxn>
              <a:cxn ang="0">
                <a:pos x="2471" y="106"/>
              </a:cxn>
              <a:cxn ang="0">
                <a:pos x="2343" y="106"/>
              </a:cxn>
              <a:cxn ang="0">
                <a:pos x="2208" y="106"/>
              </a:cxn>
              <a:cxn ang="0">
                <a:pos x="2079" y="106"/>
              </a:cxn>
              <a:cxn ang="0">
                <a:pos x="1945" y="106"/>
              </a:cxn>
              <a:cxn ang="0">
                <a:pos x="1816" y="106"/>
              </a:cxn>
              <a:cxn ang="0">
                <a:pos x="1682" y="106"/>
              </a:cxn>
              <a:cxn ang="0">
                <a:pos x="1553" y="106"/>
              </a:cxn>
              <a:cxn ang="0">
                <a:pos x="1419" y="106"/>
              </a:cxn>
              <a:cxn ang="0">
                <a:pos x="1290" y="106"/>
              </a:cxn>
              <a:cxn ang="0">
                <a:pos x="1156" y="106"/>
              </a:cxn>
              <a:cxn ang="0">
                <a:pos x="1021" y="106"/>
              </a:cxn>
              <a:cxn ang="0">
                <a:pos x="893" y="106"/>
              </a:cxn>
              <a:cxn ang="0">
                <a:pos x="758" y="106"/>
              </a:cxn>
              <a:cxn ang="0">
                <a:pos x="630" y="106"/>
              </a:cxn>
              <a:cxn ang="0">
                <a:pos x="495" y="106"/>
              </a:cxn>
              <a:cxn ang="0">
                <a:pos x="367" y="106"/>
              </a:cxn>
              <a:cxn ang="0">
                <a:pos x="232" y="106"/>
              </a:cxn>
              <a:cxn ang="0">
                <a:pos x="104" y="106"/>
              </a:cxn>
            </a:cxnLst>
            <a:rect l="0" t="0" r="r" b="b"/>
            <a:pathLst>
              <a:path w="4055" h="106">
                <a:moveTo>
                  <a:pt x="0" y="106"/>
                </a:moveTo>
                <a:lnTo>
                  <a:pt x="0" y="106"/>
                </a:lnTo>
                <a:lnTo>
                  <a:pt x="12" y="106"/>
                </a:lnTo>
                <a:lnTo>
                  <a:pt x="18" y="106"/>
                </a:lnTo>
                <a:lnTo>
                  <a:pt x="30" y="106"/>
                </a:lnTo>
                <a:lnTo>
                  <a:pt x="43" y="106"/>
                </a:lnTo>
                <a:lnTo>
                  <a:pt x="49" y="106"/>
                </a:lnTo>
                <a:lnTo>
                  <a:pt x="61" y="106"/>
                </a:lnTo>
                <a:lnTo>
                  <a:pt x="73" y="106"/>
                </a:lnTo>
                <a:lnTo>
                  <a:pt x="79" y="106"/>
                </a:lnTo>
                <a:lnTo>
                  <a:pt x="92" y="106"/>
                </a:lnTo>
                <a:lnTo>
                  <a:pt x="104" y="106"/>
                </a:lnTo>
                <a:lnTo>
                  <a:pt x="110" y="106"/>
                </a:lnTo>
                <a:lnTo>
                  <a:pt x="122" y="106"/>
                </a:lnTo>
                <a:lnTo>
                  <a:pt x="134" y="106"/>
                </a:lnTo>
                <a:lnTo>
                  <a:pt x="140" y="106"/>
                </a:lnTo>
                <a:lnTo>
                  <a:pt x="153" y="106"/>
                </a:lnTo>
                <a:lnTo>
                  <a:pt x="165" y="106"/>
                </a:lnTo>
                <a:lnTo>
                  <a:pt x="171" y="106"/>
                </a:lnTo>
                <a:lnTo>
                  <a:pt x="183" y="106"/>
                </a:lnTo>
                <a:lnTo>
                  <a:pt x="189" y="106"/>
                </a:lnTo>
                <a:lnTo>
                  <a:pt x="202" y="106"/>
                </a:lnTo>
                <a:lnTo>
                  <a:pt x="214" y="106"/>
                </a:lnTo>
                <a:lnTo>
                  <a:pt x="220" y="106"/>
                </a:lnTo>
                <a:lnTo>
                  <a:pt x="232" y="106"/>
                </a:lnTo>
                <a:lnTo>
                  <a:pt x="244" y="106"/>
                </a:lnTo>
                <a:lnTo>
                  <a:pt x="251" y="106"/>
                </a:lnTo>
                <a:lnTo>
                  <a:pt x="263" y="106"/>
                </a:lnTo>
                <a:lnTo>
                  <a:pt x="275" y="106"/>
                </a:lnTo>
                <a:lnTo>
                  <a:pt x="281" y="106"/>
                </a:lnTo>
                <a:lnTo>
                  <a:pt x="293" y="106"/>
                </a:lnTo>
                <a:lnTo>
                  <a:pt x="306" y="106"/>
                </a:lnTo>
                <a:lnTo>
                  <a:pt x="312" y="106"/>
                </a:lnTo>
                <a:lnTo>
                  <a:pt x="324" y="106"/>
                </a:lnTo>
                <a:lnTo>
                  <a:pt x="336" y="106"/>
                </a:lnTo>
                <a:lnTo>
                  <a:pt x="342" y="106"/>
                </a:lnTo>
                <a:lnTo>
                  <a:pt x="355" y="106"/>
                </a:lnTo>
                <a:lnTo>
                  <a:pt x="367" y="106"/>
                </a:lnTo>
                <a:lnTo>
                  <a:pt x="373" y="106"/>
                </a:lnTo>
                <a:lnTo>
                  <a:pt x="385" y="106"/>
                </a:lnTo>
                <a:lnTo>
                  <a:pt x="397" y="106"/>
                </a:lnTo>
                <a:lnTo>
                  <a:pt x="403" y="106"/>
                </a:lnTo>
                <a:lnTo>
                  <a:pt x="416" y="106"/>
                </a:lnTo>
                <a:lnTo>
                  <a:pt x="428" y="106"/>
                </a:lnTo>
                <a:lnTo>
                  <a:pt x="434" y="106"/>
                </a:lnTo>
                <a:lnTo>
                  <a:pt x="446" y="106"/>
                </a:lnTo>
                <a:lnTo>
                  <a:pt x="459" y="106"/>
                </a:lnTo>
                <a:lnTo>
                  <a:pt x="465" y="106"/>
                </a:lnTo>
                <a:lnTo>
                  <a:pt x="477" y="106"/>
                </a:lnTo>
                <a:lnTo>
                  <a:pt x="489" y="106"/>
                </a:lnTo>
                <a:lnTo>
                  <a:pt x="495" y="106"/>
                </a:lnTo>
                <a:lnTo>
                  <a:pt x="507" y="106"/>
                </a:lnTo>
                <a:lnTo>
                  <a:pt x="520" y="106"/>
                </a:lnTo>
                <a:lnTo>
                  <a:pt x="526" y="106"/>
                </a:lnTo>
                <a:lnTo>
                  <a:pt x="538" y="106"/>
                </a:lnTo>
                <a:lnTo>
                  <a:pt x="550" y="106"/>
                </a:lnTo>
                <a:lnTo>
                  <a:pt x="556" y="106"/>
                </a:lnTo>
                <a:lnTo>
                  <a:pt x="569" y="106"/>
                </a:lnTo>
                <a:lnTo>
                  <a:pt x="575" y="106"/>
                </a:lnTo>
                <a:lnTo>
                  <a:pt x="587" y="106"/>
                </a:lnTo>
                <a:lnTo>
                  <a:pt x="599" y="106"/>
                </a:lnTo>
                <a:lnTo>
                  <a:pt x="605" y="106"/>
                </a:lnTo>
                <a:lnTo>
                  <a:pt x="618" y="106"/>
                </a:lnTo>
                <a:lnTo>
                  <a:pt x="630" y="106"/>
                </a:lnTo>
                <a:lnTo>
                  <a:pt x="636" y="106"/>
                </a:lnTo>
                <a:lnTo>
                  <a:pt x="648" y="100"/>
                </a:lnTo>
                <a:lnTo>
                  <a:pt x="660" y="100"/>
                </a:lnTo>
                <a:lnTo>
                  <a:pt x="667" y="100"/>
                </a:lnTo>
                <a:lnTo>
                  <a:pt x="679" y="100"/>
                </a:lnTo>
                <a:lnTo>
                  <a:pt x="691" y="100"/>
                </a:lnTo>
                <a:lnTo>
                  <a:pt x="697" y="100"/>
                </a:lnTo>
                <a:lnTo>
                  <a:pt x="709" y="100"/>
                </a:lnTo>
                <a:lnTo>
                  <a:pt x="722" y="100"/>
                </a:lnTo>
                <a:lnTo>
                  <a:pt x="728" y="100"/>
                </a:lnTo>
                <a:lnTo>
                  <a:pt x="740" y="100"/>
                </a:lnTo>
                <a:lnTo>
                  <a:pt x="752" y="100"/>
                </a:lnTo>
                <a:lnTo>
                  <a:pt x="758" y="100"/>
                </a:lnTo>
                <a:lnTo>
                  <a:pt x="770" y="100"/>
                </a:lnTo>
                <a:lnTo>
                  <a:pt x="783" y="100"/>
                </a:lnTo>
                <a:lnTo>
                  <a:pt x="789" y="100"/>
                </a:lnTo>
                <a:lnTo>
                  <a:pt x="801" y="100"/>
                </a:lnTo>
                <a:lnTo>
                  <a:pt x="813" y="100"/>
                </a:lnTo>
                <a:lnTo>
                  <a:pt x="819" y="100"/>
                </a:lnTo>
                <a:lnTo>
                  <a:pt x="832" y="100"/>
                </a:lnTo>
                <a:lnTo>
                  <a:pt x="844" y="100"/>
                </a:lnTo>
                <a:lnTo>
                  <a:pt x="850" y="100"/>
                </a:lnTo>
                <a:lnTo>
                  <a:pt x="862" y="100"/>
                </a:lnTo>
                <a:lnTo>
                  <a:pt x="874" y="100"/>
                </a:lnTo>
                <a:lnTo>
                  <a:pt x="881" y="100"/>
                </a:lnTo>
                <a:lnTo>
                  <a:pt x="893" y="100"/>
                </a:lnTo>
                <a:lnTo>
                  <a:pt x="905" y="100"/>
                </a:lnTo>
                <a:lnTo>
                  <a:pt x="911" y="94"/>
                </a:lnTo>
                <a:lnTo>
                  <a:pt x="923" y="94"/>
                </a:lnTo>
                <a:lnTo>
                  <a:pt x="930" y="94"/>
                </a:lnTo>
                <a:lnTo>
                  <a:pt x="942" y="94"/>
                </a:lnTo>
                <a:lnTo>
                  <a:pt x="954" y="94"/>
                </a:lnTo>
                <a:lnTo>
                  <a:pt x="960" y="94"/>
                </a:lnTo>
                <a:lnTo>
                  <a:pt x="972" y="94"/>
                </a:lnTo>
                <a:lnTo>
                  <a:pt x="985" y="94"/>
                </a:lnTo>
                <a:lnTo>
                  <a:pt x="991" y="94"/>
                </a:lnTo>
                <a:lnTo>
                  <a:pt x="1003" y="94"/>
                </a:lnTo>
                <a:lnTo>
                  <a:pt x="1015" y="94"/>
                </a:lnTo>
                <a:lnTo>
                  <a:pt x="1021" y="94"/>
                </a:lnTo>
                <a:lnTo>
                  <a:pt x="1034" y="88"/>
                </a:lnTo>
                <a:lnTo>
                  <a:pt x="1046" y="88"/>
                </a:lnTo>
                <a:lnTo>
                  <a:pt x="1052" y="88"/>
                </a:lnTo>
                <a:lnTo>
                  <a:pt x="1064" y="88"/>
                </a:lnTo>
                <a:lnTo>
                  <a:pt x="1076" y="88"/>
                </a:lnTo>
                <a:lnTo>
                  <a:pt x="1082" y="88"/>
                </a:lnTo>
                <a:lnTo>
                  <a:pt x="1095" y="88"/>
                </a:lnTo>
                <a:lnTo>
                  <a:pt x="1107" y="88"/>
                </a:lnTo>
                <a:lnTo>
                  <a:pt x="1113" y="82"/>
                </a:lnTo>
                <a:lnTo>
                  <a:pt x="1125" y="82"/>
                </a:lnTo>
                <a:lnTo>
                  <a:pt x="1137" y="82"/>
                </a:lnTo>
                <a:lnTo>
                  <a:pt x="1144" y="82"/>
                </a:lnTo>
                <a:lnTo>
                  <a:pt x="1156" y="82"/>
                </a:lnTo>
                <a:lnTo>
                  <a:pt x="1168" y="82"/>
                </a:lnTo>
                <a:lnTo>
                  <a:pt x="1174" y="82"/>
                </a:lnTo>
                <a:lnTo>
                  <a:pt x="1186" y="82"/>
                </a:lnTo>
                <a:lnTo>
                  <a:pt x="1199" y="82"/>
                </a:lnTo>
                <a:lnTo>
                  <a:pt x="1205" y="82"/>
                </a:lnTo>
                <a:lnTo>
                  <a:pt x="1217" y="82"/>
                </a:lnTo>
                <a:lnTo>
                  <a:pt x="1229" y="82"/>
                </a:lnTo>
                <a:lnTo>
                  <a:pt x="1235" y="82"/>
                </a:lnTo>
                <a:lnTo>
                  <a:pt x="1248" y="77"/>
                </a:lnTo>
                <a:lnTo>
                  <a:pt x="1260" y="77"/>
                </a:lnTo>
                <a:lnTo>
                  <a:pt x="1266" y="77"/>
                </a:lnTo>
                <a:lnTo>
                  <a:pt x="1278" y="77"/>
                </a:lnTo>
                <a:lnTo>
                  <a:pt x="1290" y="77"/>
                </a:lnTo>
                <a:lnTo>
                  <a:pt x="1297" y="77"/>
                </a:lnTo>
                <a:lnTo>
                  <a:pt x="1309" y="77"/>
                </a:lnTo>
                <a:lnTo>
                  <a:pt x="1315" y="77"/>
                </a:lnTo>
                <a:lnTo>
                  <a:pt x="1327" y="77"/>
                </a:lnTo>
                <a:lnTo>
                  <a:pt x="1339" y="82"/>
                </a:lnTo>
                <a:lnTo>
                  <a:pt x="1345" y="82"/>
                </a:lnTo>
                <a:lnTo>
                  <a:pt x="1358" y="77"/>
                </a:lnTo>
                <a:lnTo>
                  <a:pt x="1370" y="77"/>
                </a:lnTo>
                <a:lnTo>
                  <a:pt x="1376" y="77"/>
                </a:lnTo>
                <a:lnTo>
                  <a:pt x="1388" y="71"/>
                </a:lnTo>
                <a:lnTo>
                  <a:pt x="1401" y="71"/>
                </a:lnTo>
                <a:lnTo>
                  <a:pt x="1407" y="71"/>
                </a:lnTo>
                <a:lnTo>
                  <a:pt x="1419" y="71"/>
                </a:lnTo>
                <a:lnTo>
                  <a:pt x="1431" y="71"/>
                </a:lnTo>
                <a:lnTo>
                  <a:pt x="1437" y="71"/>
                </a:lnTo>
                <a:lnTo>
                  <a:pt x="1449" y="65"/>
                </a:lnTo>
                <a:lnTo>
                  <a:pt x="1462" y="65"/>
                </a:lnTo>
                <a:lnTo>
                  <a:pt x="1468" y="71"/>
                </a:lnTo>
                <a:lnTo>
                  <a:pt x="1480" y="71"/>
                </a:lnTo>
                <a:lnTo>
                  <a:pt x="1492" y="65"/>
                </a:lnTo>
                <a:lnTo>
                  <a:pt x="1498" y="65"/>
                </a:lnTo>
                <a:lnTo>
                  <a:pt x="1511" y="65"/>
                </a:lnTo>
                <a:lnTo>
                  <a:pt x="1523" y="65"/>
                </a:lnTo>
                <a:lnTo>
                  <a:pt x="1529" y="59"/>
                </a:lnTo>
                <a:lnTo>
                  <a:pt x="1541" y="65"/>
                </a:lnTo>
                <a:lnTo>
                  <a:pt x="1553" y="59"/>
                </a:lnTo>
                <a:lnTo>
                  <a:pt x="1560" y="65"/>
                </a:lnTo>
                <a:lnTo>
                  <a:pt x="1572" y="59"/>
                </a:lnTo>
                <a:lnTo>
                  <a:pt x="1584" y="59"/>
                </a:lnTo>
                <a:lnTo>
                  <a:pt x="1590" y="59"/>
                </a:lnTo>
                <a:lnTo>
                  <a:pt x="1602" y="59"/>
                </a:lnTo>
                <a:lnTo>
                  <a:pt x="1615" y="59"/>
                </a:lnTo>
                <a:lnTo>
                  <a:pt x="1621" y="53"/>
                </a:lnTo>
                <a:lnTo>
                  <a:pt x="1633" y="53"/>
                </a:lnTo>
                <a:lnTo>
                  <a:pt x="1645" y="53"/>
                </a:lnTo>
                <a:lnTo>
                  <a:pt x="1651" y="53"/>
                </a:lnTo>
                <a:lnTo>
                  <a:pt x="1664" y="47"/>
                </a:lnTo>
                <a:lnTo>
                  <a:pt x="1670" y="47"/>
                </a:lnTo>
                <a:lnTo>
                  <a:pt x="1682" y="41"/>
                </a:lnTo>
                <a:lnTo>
                  <a:pt x="1694" y="41"/>
                </a:lnTo>
                <a:lnTo>
                  <a:pt x="1700" y="35"/>
                </a:lnTo>
                <a:lnTo>
                  <a:pt x="1712" y="35"/>
                </a:lnTo>
                <a:lnTo>
                  <a:pt x="1725" y="35"/>
                </a:lnTo>
                <a:lnTo>
                  <a:pt x="1731" y="35"/>
                </a:lnTo>
                <a:lnTo>
                  <a:pt x="1743" y="30"/>
                </a:lnTo>
                <a:lnTo>
                  <a:pt x="1755" y="30"/>
                </a:lnTo>
                <a:lnTo>
                  <a:pt x="1761" y="30"/>
                </a:lnTo>
                <a:lnTo>
                  <a:pt x="1774" y="35"/>
                </a:lnTo>
                <a:lnTo>
                  <a:pt x="1786" y="30"/>
                </a:lnTo>
                <a:lnTo>
                  <a:pt x="1792" y="30"/>
                </a:lnTo>
                <a:lnTo>
                  <a:pt x="1804" y="24"/>
                </a:lnTo>
                <a:lnTo>
                  <a:pt x="1816" y="24"/>
                </a:lnTo>
                <a:lnTo>
                  <a:pt x="1823" y="30"/>
                </a:lnTo>
                <a:lnTo>
                  <a:pt x="1835" y="30"/>
                </a:lnTo>
                <a:lnTo>
                  <a:pt x="1847" y="35"/>
                </a:lnTo>
                <a:lnTo>
                  <a:pt x="1853" y="35"/>
                </a:lnTo>
                <a:lnTo>
                  <a:pt x="1865" y="30"/>
                </a:lnTo>
                <a:lnTo>
                  <a:pt x="1878" y="30"/>
                </a:lnTo>
                <a:lnTo>
                  <a:pt x="1884" y="30"/>
                </a:lnTo>
                <a:lnTo>
                  <a:pt x="1896" y="24"/>
                </a:lnTo>
                <a:lnTo>
                  <a:pt x="1908" y="24"/>
                </a:lnTo>
                <a:lnTo>
                  <a:pt x="1914" y="24"/>
                </a:lnTo>
                <a:lnTo>
                  <a:pt x="1927" y="18"/>
                </a:lnTo>
                <a:lnTo>
                  <a:pt x="1939" y="18"/>
                </a:lnTo>
                <a:lnTo>
                  <a:pt x="1945" y="18"/>
                </a:lnTo>
                <a:lnTo>
                  <a:pt x="1957" y="18"/>
                </a:lnTo>
                <a:lnTo>
                  <a:pt x="1969" y="12"/>
                </a:lnTo>
                <a:lnTo>
                  <a:pt x="1975" y="12"/>
                </a:lnTo>
                <a:lnTo>
                  <a:pt x="1988" y="12"/>
                </a:lnTo>
                <a:lnTo>
                  <a:pt x="2000" y="6"/>
                </a:lnTo>
                <a:lnTo>
                  <a:pt x="2006" y="6"/>
                </a:lnTo>
                <a:lnTo>
                  <a:pt x="2018" y="6"/>
                </a:lnTo>
                <a:lnTo>
                  <a:pt x="2031" y="0"/>
                </a:lnTo>
                <a:lnTo>
                  <a:pt x="2037" y="0"/>
                </a:lnTo>
                <a:lnTo>
                  <a:pt x="2049" y="0"/>
                </a:lnTo>
                <a:lnTo>
                  <a:pt x="2055" y="0"/>
                </a:lnTo>
                <a:lnTo>
                  <a:pt x="2067" y="0"/>
                </a:lnTo>
                <a:lnTo>
                  <a:pt x="2079" y="0"/>
                </a:lnTo>
                <a:lnTo>
                  <a:pt x="2086" y="0"/>
                </a:lnTo>
                <a:lnTo>
                  <a:pt x="2098" y="0"/>
                </a:lnTo>
                <a:lnTo>
                  <a:pt x="2110" y="0"/>
                </a:lnTo>
                <a:lnTo>
                  <a:pt x="2116" y="0"/>
                </a:lnTo>
                <a:lnTo>
                  <a:pt x="2128" y="0"/>
                </a:lnTo>
                <a:lnTo>
                  <a:pt x="2141" y="0"/>
                </a:lnTo>
                <a:lnTo>
                  <a:pt x="2147" y="0"/>
                </a:lnTo>
                <a:lnTo>
                  <a:pt x="2159" y="0"/>
                </a:lnTo>
                <a:lnTo>
                  <a:pt x="2171" y="0"/>
                </a:lnTo>
                <a:lnTo>
                  <a:pt x="2177" y="0"/>
                </a:lnTo>
                <a:lnTo>
                  <a:pt x="2190" y="0"/>
                </a:lnTo>
                <a:lnTo>
                  <a:pt x="2202" y="6"/>
                </a:lnTo>
                <a:lnTo>
                  <a:pt x="2208" y="6"/>
                </a:lnTo>
                <a:lnTo>
                  <a:pt x="2220" y="6"/>
                </a:lnTo>
                <a:lnTo>
                  <a:pt x="2232" y="6"/>
                </a:lnTo>
                <a:lnTo>
                  <a:pt x="2239" y="6"/>
                </a:lnTo>
                <a:lnTo>
                  <a:pt x="2251" y="12"/>
                </a:lnTo>
                <a:lnTo>
                  <a:pt x="2263" y="12"/>
                </a:lnTo>
                <a:lnTo>
                  <a:pt x="2269" y="12"/>
                </a:lnTo>
                <a:lnTo>
                  <a:pt x="2281" y="12"/>
                </a:lnTo>
                <a:lnTo>
                  <a:pt x="2294" y="18"/>
                </a:lnTo>
                <a:lnTo>
                  <a:pt x="2300" y="18"/>
                </a:lnTo>
                <a:lnTo>
                  <a:pt x="2312" y="18"/>
                </a:lnTo>
                <a:lnTo>
                  <a:pt x="2324" y="24"/>
                </a:lnTo>
                <a:lnTo>
                  <a:pt x="2330" y="24"/>
                </a:lnTo>
                <a:lnTo>
                  <a:pt x="2343" y="24"/>
                </a:lnTo>
                <a:lnTo>
                  <a:pt x="2355" y="24"/>
                </a:lnTo>
                <a:lnTo>
                  <a:pt x="2361" y="30"/>
                </a:lnTo>
                <a:lnTo>
                  <a:pt x="2373" y="30"/>
                </a:lnTo>
                <a:lnTo>
                  <a:pt x="2385" y="30"/>
                </a:lnTo>
                <a:lnTo>
                  <a:pt x="2391" y="35"/>
                </a:lnTo>
                <a:lnTo>
                  <a:pt x="2404" y="35"/>
                </a:lnTo>
                <a:lnTo>
                  <a:pt x="2410" y="35"/>
                </a:lnTo>
                <a:lnTo>
                  <a:pt x="2422" y="35"/>
                </a:lnTo>
                <a:lnTo>
                  <a:pt x="2434" y="41"/>
                </a:lnTo>
                <a:lnTo>
                  <a:pt x="2440" y="41"/>
                </a:lnTo>
                <a:lnTo>
                  <a:pt x="2453" y="41"/>
                </a:lnTo>
                <a:lnTo>
                  <a:pt x="2465" y="47"/>
                </a:lnTo>
                <a:lnTo>
                  <a:pt x="2471" y="47"/>
                </a:lnTo>
                <a:lnTo>
                  <a:pt x="2483" y="47"/>
                </a:lnTo>
                <a:lnTo>
                  <a:pt x="2495" y="53"/>
                </a:lnTo>
                <a:lnTo>
                  <a:pt x="2502" y="53"/>
                </a:lnTo>
                <a:lnTo>
                  <a:pt x="2514" y="53"/>
                </a:lnTo>
                <a:lnTo>
                  <a:pt x="2526" y="53"/>
                </a:lnTo>
                <a:lnTo>
                  <a:pt x="2532" y="59"/>
                </a:lnTo>
                <a:lnTo>
                  <a:pt x="2544" y="59"/>
                </a:lnTo>
                <a:lnTo>
                  <a:pt x="2557" y="59"/>
                </a:lnTo>
                <a:lnTo>
                  <a:pt x="2563" y="59"/>
                </a:lnTo>
                <a:lnTo>
                  <a:pt x="2575" y="65"/>
                </a:lnTo>
                <a:lnTo>
                  <a:pt x="2587" y="65"/>
                </a:lnTo>
                <a:lnTo>
                  <a:pt x="2593" y="65"/>
                </a:lnTo>
                <a:lnTo>
                  <a:pt x="2606" y="65"/>
                </a:lnTo>
                <a:lnTo>
                  <a:pt x="2618" y="71"/>
                </a:lnTo>
                <a:lnTo>
                  <a:pt x="2624" y="71"/>
                </a:lnTo>
                <a:lnTo>
                  <a:pt x="2636" y="71"/>
                </a:lnTo>
                <a:lnTo>
                  <a:pt x="2648" y="71"/>
                </a:lnTo>
                <a:lnTo>
                  <a:pt x="2654" y="71"/>
                </a:lnTo>
                <a:lnTo>
                  <a:pt x="2667" y="77"/>
                </a:lnTo>
                <a:lnTo>
                  <a:pt x="2679" y="77"/>
                </a:lnTo>
                <a:lnTo>
                  <a:pt x="2685" y="77"/>
                </a:lnTo>
                <a:lnTo>
                  <a:pt x="2697" y="77"/>
                </a:lnTo>
                <a:lnTo>
                  <a:pt x="2710" y="77"/>
                </a:lnTo>
                <a:lnTo>
                  <a:pt x="2716" y="82"/>
                </a:lnTo>
                <a:lnTo>
                  <a:pt x="2728" y="82"/>
                </a:lnTo>
                <a:lnTo>
                  <a:pt x="2740" y="82"/>
                </a:lnTo>
                <a:lnTo>
                  <a:pt x="2746" y="82"/>
                </a:lnTo>
                <a:lnTo>
                  <a:pt x="2758" y="82"/>
                </a:lnTo>
                <a:lnTo>
                  <a:pt x="2765" y="82"/>
                </a:lnTo>
                <a:lnTo>
                  <a:pt x="2777" y="88"/>
                </a:lnTo>
                <a:lnTo>
                  <a:pt x="2789" y="88"/>
                </a:lnTo>
                <a:lnTo>
                  <a:pt x="2795" y="88"/>
                </a:lnTo>
                <a:lnTo>
                  <a:pt x="2807" y="88"/>
                </a:lnTo>
                <a:lnTo>
                  <a:pt x="2820" y="88"/>
                </a:lnTo>
                <a:lnTo>
                  <a:pt x="2826" y="88"/>
                </a:lnTo>
                <a:lnTo>
                  <a:pt x="2838" y="88"/>
                </a:lnTo>
                <a:lnTo>
                  <a:pt x="2850" y="88"/>
                </a:lnTo>
                <a:lnTo>
                  <a:pt x="2856" y="94"/>
                </a:lnTo>
                <a:lnTo>
                  <a:pt x="2869" y="94"/>
                </a:lnTo>
                <a:lnTo>
                  <a:pt x="2881" y="94"/>
                </a:lnTo>
                <a:lnTo>
                  <a:pt x="2887" y="94"/>
                </a:lnTo>
                <a:lnTo>
                  <a:pt x="2899" y="94"/>
                </a:lnTo>
                <a:lnTo>
                  <a:pt x="2911" y="94"/>
                </a:lnTo>
                <a:lnTo>
                  <a:pt x="2917" y="94"/>
                </a:lnTo>
                <a:lnTo>
                  <a:pt x="2930" y="94"/>
                </a:lnTo>
                <a:lnTo>
                  <a:pt x="2942" y="94"/>
                </a:lnTo>
                <a:lnTo>
                  <a:pt x="2948" y="94"/>
                </a:lnTo>
                <a:lnTo>
                  <a:pt x="2960" y="94"/>
                </a:lnTo>
                <a:lnTo>
                  <a:pt x="2973" y="100"/>
                </a:lnTo>
                <a:lnTo>
                  <a:pt x="2979" y="100"/>
                </a:lnTo>
                <a:lnTo>
                  <a:pt x="2991" y="100"/>
                </a:lnTo>
                <a:lnTo>
                  <a:pt x="3003" y="100"/>
                </a:lnTo>
                <a:lnTo>
                  <a:pt x="3009" y="100"/>
                </a:lnTo>
                <a:lnTo>
                  <a:pt x="3021" y="100"/>
                </a:lnTo>
                <a:lnTo>
                  <a:pt x="3034" y="100"/>
                </a:lnTo>
                <a:lnTo>
                  <a:pt x="3040" y="100"/>
                </a:lnTo>
                <a:lnTo>
                  <a:pt x="3052" y="100"/>
                </a:lnTo>
                <a:lnTo>
                  <a:pt x="3064" y="100"/>
                </a:lnTo>
                <a:lnTo>
                  <a:pt x="3070" y="100"/>
                </a:lnTo>
                <a:lnTo>
                  <a:pt x="3083" y="100"/>
                </a:lnTo>
                <a:lnTo>
                  <a:pt x="3095" y="100"/>
                </a:lnTo>
                <a:lnTo>
                  <a:pt x="3101" y="100"/>
                </a:lnTo>
                <a:lnTo>
                  <a:pt x="3113" y="100"/>
                </a:lnTo>
                <a:lnTo>
                  <a:pt x="3125" y="100"/>
                </a:lnTo>
                <a:lnTo>
                  <a:pt x="3132" y="100"/>
                </a:lnTo>
                <a:lnTo>
                  <a:pt x="3144" y="100"/>
                </a:lnTo>
                <a:lnTo>
                  <a:pt x="3150" y="100"/>
                </a:lnTo>
                <a:lnTo>
                  <a:pt x="3162" y="100"/>
                </a:lnTo>
                <a:lnTo>
                  <a:pt x="3174" y="100"/>
                </a:lnTo>
                <a:lnTo>
                  <a:pt x="3181" y="100"/>
                </a:lnTo>
                <a:lnTo>
                  <a:pt x="3193" y="100"/>
                </a:lnTo>
                <a:lnTo>
                  <a:pt x="3205" y="100"/>
                </a:lnTo>
                <a:lnTo>
                  <a:pt x="3211" y="100"/>
                </a:lnTo>
                <a:lnTo>
                  <a:pt x="3223" y="100"/>
                </a:lnTo>
                <a:lnTo>
                  <a:pt x="3236" y="100"/>
                </a:lnTo>
                <a:lnTo>
                  <a:pt x="3242" y="100"/>
                </a:lnTo>
                <a:lnTo>
                  <a:pt x="3254" y="100"/>
                </a:lnTo>
                <a:lnTo>
                  <a:pt x="3266" y="100"/>
                </a:lnTo>
                <a:lnTo>
                  <a:pt x="3272" y="100"/>
                </a:lnTo>
                <a:lnTo>
                  <a:pt x="3284" y="100"/>
                </a:lnTo>
                <a:lnTo>
                  <a:pt x="3297" y="100"/>
                </a:lnTo>
                <a:lnTo>
                  <a:pt x="3303" y="100"/>
                </a:lnTo>
                <a:lnTo>
                  <a:pt x="3315" y="100"/>
                </a:lnTo>
                <a:lnTo>
                  <a:pt x="3327" y="100"/>
                </a:lnTo>
                <a:lnTo>
                  <a:pt x="3333" y="100"/>
                </a:lnTo>
                <a:lnTo>
                  <a:pt x="3346" y="100"/>
                </a:lnTo>
                <a:lnTo>
                  <a:pt x="3358" y="100"/>
                </a:lnTo>
                <a:lnTo>
                  <a:pt x="3364" y="100"/>
                </a:lnTo>
                <a:lnTo>
                  <a:pt x="3376" y="100"/>
                </a:lnTo>
                <a:lnTo>
                  <a:pt x="3388" y="100"/>
                </a:lnTo>
                <a:lnTo>
                  <a:pt x="3395" y="100"/>
                </a:lnTo>
                <a:lnTo>
                  <a:pt x="3407" y="100"/>
                </a:lnTo>
                <a:lnTo>
                  <a:pt x="3419" y="100"/>
                </a:lnTo>
                <a:lnTo>
                  <a:pt x="3425" y="100"/>
                </a:lnTo>
                <a:lnTo>
                  <a:pt x="3437" y="100"/>
                </a:lnTo>
                <a:lnTo>
                  <a:pt x="3450" y="100"/>
                </a:lnTo>
                <a:lnTo>
                  <a:pt x="3456" y="100"/>
                </a:lnTo>
                <a:lnTo>
                  <a:pt x="3468" y="100"/>
                </a:lnTo>
                <a:lnTo>
                  <a:pt x="3480" y="100"/>
                </a:lnTo>
                <a:lnTo>
                  <a:pt x="3486" y="100"/>
                </a:lnTo>
                <a:lnTo>
                  <a:pt x="3499" y="100"/>
                </a:lnTo>
                <a:lnTo>
                  <a:pt x="3505" y="100"/>
                </a:lnTo>
                <a:lnTo>
                  <a:pt x="3517" y="100"/>
                </a:lnTo>
                <a:lnTo>
                  <a:pt x="3529" y="100"/>
                </a:lnTo>
                <a:lnTo>
                  <a:pt x="3535" y="100"/>
                </a:lnTo>
                <a:lnTo>
                  <a:pt x="3548" y="100"/>
                </a:lnTo>
                <a:lnTo>
                  <a:pt x="3560" y="100"/>
                </a:lnTo>
                <a:lnTo>
                  <a:pt x="3566" y="100"/>
                </a:lnTo>
                <a:lnTo>
                  <a:pt x="3578" y="100"/>
                </a:lnTo>
                <a:lnTo>
                  <a:pt x="3590" y="100"/>
                </a:lnTo>
                <a:lnTo>
                  <a:pt x="3596" y="100"/>
                </a:lnTo>
                <a:lnTo>
                  <a:pt x="3609" y="100"/>
                </a:lnTo>
                <a:lnTo>
                  <a:pt x="3621" y="100"/>
                </a:lnTo>
                <a:lnTo>
                  <a:pt x="3627" y="100"/>
                </a:lnTo>
                <a:lnTo>
                  <a:pt x="3639" y="100"/>
                </a:lnTo>
                <a:lnTo>
                  <a:pt x="3651" y="100"/>
                </a:lnTo>
                <a:lnTo>
                  <a:pt x="3658" y="100"/>
                </a:lnTo>
                <a:lnTo>
                  <a:pt x="3670" y="100"/>
                </a:lnTo>
                <a:lnTo>
                  <a:pt x="3682" y="100"/>
                </a:lnTo>
                <a:lnTo>
                  <a:pt x="3688" y="100"/>
                </a:lnTo>
                <a:lnTo>
                  <a:pt x="3700" y="100"/>
                </a:lnTo>
                <a:lnTo>
                  <a:pt x="3713" y="100"/>
                </a:lnTo>
                <a:lnTo>
                  <a:pt x="3719" y="100"/>
                </a:lnTo>
                <a:lnTo>
                  <a:pt x="3731" y="100"/>
                </a:lnTo>
                <a:lnTo>
                  <a:pt x="3743" y="100"/>
                </a:lnTo>
                <a:lnTo>
                  <a:pt x="3749" y="100"/>
                </a:lnTo>
                <a:lnTo>
                  <a:pt x="3762" y="100"/>
                </a:lnTo>
                <a:lnTo>
                  <a:pt x="3774" y="100"/>
                </a:lnTo>
                <a:lnTo>
                  <a:pt x="3780" y="100"/>
                </a:lnTo>
                <a:lnTo>
                  <a:pt x="3792" y="100"/>
                </a:lnTo>
                <a:lnTo>
                  <a:pt x="3804" y="100"/>
                </a:lnTo>
                <a:lnTo>
                  <a:pt x="3811" y="100"/>
                </a:lnTo>
                <a:lnTo>
                  <a:pt x="3823" y="100"/>
                </a:lnTo>
                <a:lnTo>
                  <a:pt x="3835" y="100"/>
                </a:lnTo>
                <a:lnTo>
                  <a:pt x="3841" y="100"/>
                </a:lnTo>
                <a:lnTo>
                  <a:pt x="3853" y="100"/>
                </a:lnTo>
                <a:lnTo>
                  <a:pt x="3866" y="100"/>
                </a:lnTo>
                <a:lnTo>
                  <a:pt x="3872" y="100"/>
                </a:lnTo>
                <a:lnTo>
                  <a:pt x="3884" y="100"/>
                </a:lnTo>
                <a:lnTo>
                  <a:pt x="3890" y="100"/>
                </a:lnTo>
                <a:lnTo>
                  <a:pt x="3902" y="100"/>
                </a:lnTo>
                <a:lnTo>
                  <a:pt x="3915" y="100"/>
                </a:lnTo>
                <a:lnTo>
                  <a:pt x="3921" y="100"/>
                </a:lnTo>
                <a:lnTo>
                  <a:pt x="3933" y="100"/>
                </a:lnTo>
                <a:lnTo>
                  <a:pt x="3945" y="100"/>
                </a:lnTo>
                <a:lnTo>
                  <a:pt x="3951" y="100"/>
                </a:lnTo>
                <a:lnTo>
                  <a:pt x="3963" y="100"/>
                </a:lnTo>
                <a:lnTo>
                  <a:pt x="3976" y="100"/>
                </a:lnTo>
                <a:lnTo>
                  <a:pt x="3982" y="100"/>
                </a:lnTo>
                <a:lnTo>
                  <a:pt x="3994" y="100"/>
                </a:lnTo>
                <a:lnTo>
                  <a:pt x="4006" y="100"/>
                </a:lnTo>
                <a:lnTo>
                  <a:pt x="4012" y="100"/>
                </a:lnTo>
                <a:lnTo>
                  <a:pt x="4025" y="100"/>
                </a:lnTo>
                <a:lnTo>
                  <a:pt x="4037" y="100"/>
                </a:lnTo>
                <a:lnTo>
                  <a:pt x="4043" y="100"/>
                </a:lnTo>
                <a:lnTo>
                  <a:pt x="4055" y="100"/>
                </a:lnTo>
                <a:lnTo>
                  <a:pt x="4055" y="106"/>
                </a:lnTo>
                <a:lnTo>
                  <a:pt x="4043" y="106"/>
                </a:lnTo>
                <a:lnTo>
                  <a:pt x="4037" y="106"/>
                </a:lnTo>
                <a:lnTo>
                  <a:pt x="4025" y="106"/>
                </a:lnTo>
                <a:lnTo>
                  <a:pt x="4012" y="106"/>
                </a:lnTo>
                <a:lnTo>
                  <a:pt x="4006" y="106"/>
                </a:lnTo>
                <a:lnTo>
                  <a:pt x="3994" y="106"/>
                </a:lnTo>
                <a:lnTo>
                  <a:pt x="3982" y="106"/>
                </a:lnTo>
                <a:lnTo>
                  <a:pt x="3976" y="106"/>
                </a:lnTo>
                <a:lnTo>
                  <a:pt x="3963" y="106"/>
                </a:lnTo>
                <a:lnTo>
                  <a:pt x="3951" y="106"/>
                </a:lnTo>
                <a:lnTo>
                  <a:pt x="3945" y="106"/>
                </a:lnTo>
                <a:lnTo>
                  <a:pt x="3933" y="106"/>
                </a:lnTo>
                <a:lnTo>
                  <a:pt x="3921" y="106"/>
                </a:lnTo>
                <a:lnTo>
                  <a:pt x="3915" y="106"/>
                </a:lnTo>
                <a:lnTo>
                  <a:pt x="3902" y="106"/>
                </a:lnTo>
                <a:lnTo>
                  <a:pt x="3890" y="106"/>
                </a:lnTo>
                <a:lnTo>
                  <a:pt x="3884" y="106"/>
                </a:lnTo>
                <a:lnTo>
                  <a:pt x="3872" y="106"/>
                </a:lnTo>
                <a:lnTo>
                  <a:pt x="3866" y="106"/>
                </a:lnTo>
                <a:lnTo>
                  <a:pt x="3853" y="106"/>
                </a:lnTo>
                <a:lnTo>
                  <a:pt x="3841" y="106"/>
                </a:lnTo>
                <a:lnTo>
                  <a:pt x="3835" y="106"/>
                </a:lnTo>
                <a:lnTo>
                  <a:pt x="3823" y="106"/>
                </a:lnTo>
                <a:lnTo>
                  <a:pt x="3811" y="106"/>
                </a:lnTo>
                <a:lnTo>
                  <a:pt x="3804" y="106"/>
                </a:lnTo>
                <a:lnTo>
                  <a:pt x="3792" y="106"/>
                </a:lnTo>
                <a:lnTo>
                  <a:pt x="3780" y="106"/>
                </a:lnTo>
                <a:lnTo>
                  <a:pt x="3774" y="106"/>
                </a:lnTo>
                <a:lnTo>
                  <a:pt x="3762" y="106"/>
                </a:lnTo>
                <a:lnTo>
                  <a:pt x="3749" y="106"/>
                </a:lnTo>
                <a:lnTo>
                  <a:pt x="3743" y="106"/>
                </a:lnTo>
                <a:lnTo>
                  <a:pt x="3731" y="106"/>
                </a:lnTo>
                <a:lnTo>
                  <a:pt x="3719" y="106"/>
                </a:lnTo>
                <a:lnTo>
                  <a:pt x="3713" y="106"/>
                </a:lnTo>
                <a:lnTo>
                  <a:pt x="3700" y="106"/>
                </a:lnTo>
                <a:lnTo>
                  <a:pt x="3688" y="106"/>
                </a:lnTo>
                <a:lnTo>
                  <a:pt x="3682" y="106"/>
                </a:lnTo>
                <a:lnTo>
                  <a:pt x="3670" y="106"/>
                </a:lnTo>
                <a:lnTo>
                  <a:pt x="3658" y="106"/>
                </a:lnTo>
                <a:lnTo>
                  <a:pt x="3651" y="106"/>
                </a:lnTo>
                <a:lnTo>
                  <a:pt x="3639" y="106"/>
                </a:lnTo>
                <a:lnTo>
                  <a:pt x="3627" y="106"/>
                </a:lnTo>
                <a:lnTo>
                  <a:pt x="3621" y="106"/>
                </a:lnTo>
                <a:lnTo>
                  <a:pt x="3609" y="106"/>
                </a:lnTo>
                <a:lnTo>
                  <a:pt x="3596" y="106"/>
                </a:lnTo>
                <a:lnTo>
                  <a:pt x="3590" y="106"/>
                </a:lnTo>
                <a:lnTo>
                  <a:pt x="3578" y="106"/>
                </a:lnTo>
                <a:lnTo>
                  <a:pt x="3566" y="106"/>
                </a:lnTo>
                <a:lnTo>
                  <a:pt x="3560" y="106"/>
                </a:lnTo>
                <a:lnTo>
                  <a:pt x="3548" y="106"/>
                </a:lnTo>
                <a:lnTo>
                  <a:pt x="3535" y="106"/>
                </a:lnTo>
                <a:lnTo>
                  <a:pt x="3529" y="106"/>
                </a:lnTo>
                <a:lnTo>
                  <a:pt x="3517" y="106"/>
                </a:lnTo>
                <a:lnTo>
                  <a:pt x="3505" y="106"/>
                </a:lnTo>
                <a:lnTo>
                  <a:pt x="3499" y="106"/>
                </a:lnTo>
                <a:lnTo>
                  <a:pt x="3486" y="106"/>
                </a:lnTo>
                <a:lnTo>
                  <a:pt x="3480" y="106"/>
                </a:lnTo>
                <a:lnTo>
                  <a:pt x="3468" y="106"/>
                </a:lnTo>
                <a:lnTo>
                  <a:pt x="3456" y="106"/>
                </a:lnTo>
                <a:lnTo>
                  <a:pt x="3450" y="106"/>
                </a:lnTo>
                <a:lnTo>
                  <a:pt x="3437" y="106"/>
                </a:lnTo>
                <a:lnTo>
                  <a:pt x="3425" y="106"/>
                </a:lnTo>
                <a:lnTo>
                  <a:pt x="3419" y="106"/>
                </a:lnTo>
                <a:lnTo>
                  <a:pt x="3407" y="106"/>
                </a:lnTo>
                <a:lnTo>
                  <a:pt x="3395" y="106"/>
                </a:lnTo>
                <a:lnTo>
                  <a:pt x="3388" y="106"/>
                </a:lnTo>
                <a:lnTo>
                  <a:pt x="3376" y="106"/>
                </a:lnTo>
                <a:lnTo>
                  <a:pt x="3364" y="106"/>
                </a:lnTo>
                <a:lnTo>
                  <a:pt x="3358" y="106"/>
                </a:lnTo>
                <a:lnTo>
                  <a:pt x="3346" y="106"/>
                </a:lnTo>
                <a:lnTo>
                  <a:pt x="3333" y="106"/>
                </a:lnTo>
                <a:lnTo>
                  <a:pt x="3327" y="106"/>
                </a:lnTo>
                <a:lnTo>
                  <a:pt x="3315" y="106"/>
                </a:lnTo>
                <a:lnTo>
                  <a:pt x="3303" y="106"/>
                </a:lnTo>
                <a:lnTo>
                  <a:pt x="3297" y="106"/>
                </a:lnTo>
                <a:lnTo>
                  <a:pt x="3284" y="106"/>
                </a:lnTo>
                <a:lnTo>
                  <a:pt x="3272" y="106"/>
                </a:lnTo>
                <a:lnTo>
                  <a:pt x="3266" y="106"/>
                </a:lnTo>
                <a:lnTo>
                  <a:pt x="3254" y="106"/>
                </a:lnTo>
                <a:lnTo>
                  <a:pt x="3242" y="106"/>
                </a:lnTo>
                <a:lnTo>
                  <a:pt x="3236" y="106"/>
                </a:lnTo>
                <a:lnTo>
                  <a:pt x="3223" y="106"/>
                </a:lnTo>
                <a:lnTo>
                  <a:pt x="3211" y="106"/>
                </a:lnTo>
                <a:lnTo>
                  <a:pt x="3205" y="106"/>
                </a:lnTo>
                <a:lnTo>
                  <a:pt x="3193" y="106"/>
                </a:lnTo>
                <a:lnTo>
                  <a:pt x="3181" y="106"/>
                </a:lnTo>
                <a:lnTo>
                  <a:pt x="3174" y="106"/>
                </a:lnTo>
                <a:lnTo>
                  <a:pt x="3162" y="106"/>
                </a:lnTo>
                <a:lnTo>
                  <a:pt x="3150" y="106"/>
                </a:lnTo>
                <a:lnTo>
                  <a:pt x="3144" y="106"/>
                </a:lnTo>
                <a:lnTo>
                  <a:pt x="3132" y="106"/>
                </a:lnTo>
                <a:lnTo>
                  <a:pt x="3125" y="106"/>
                </a:lnTo>
                <a:lnTo>
                  <a:pt x="3113" y="106"/>
                </a:lnTo>
                <a:lnTo>
                  <a:pt x="3101" y="106"/>
                </a:lnTo>
                <a:lnTo>
                  <a:pt x="3095" y="106"/>
                </a:lnTo>
                <a:lnTo>
                  <a:pt x="3083" y="106"/>
                </a:lnTo>
                <a:lnTo>
                  <a:pt x="3070" y="106"/>
                </a:lnTo>
                <a:lnTo>
                  <a:pt x="3064" y="106"/>
                </a:lnTo>
                <a:lnTo>
                  <a:pt x="3052" y="106"/>
                </a:lnTo>
                <a:lnTo>
                  <a:pt x="3040" y="106"/>
                </a:lnTo>
                <a:lnTo>
                  <a:pt x="3034" y="106"/>
                </a:lnTo>
                <a:lnTo>
                  <a:pt x="3021" y="106"/>
                </a:lnTo>
                <a:lnTo>
                  <a:pt x="3009" y="106"/>
                </a:lnTo>
                <a:lnTo>
                  <a:pt x="3003" y="106"/>
                </a:lnTo>
                <a:lnTo>
                  <a:pt x="2991" y="106"/>
                </a:lnTo>
                <a:lnTo>
                  <a:pt x="2979" y="106"/>
                </a:lnTo>
                <a:lnTo>
                  <a:pt x="2973" y="106"/>
                </a:lnTo>
                <a:lnTo>
                  <a:pt x="2960" y="106"/>
                </a:lnTo>
                <a:lnTo>
                  <a:pt x="2948" y="106"/>
                </a:lnTo>
                <a:lnTo>
                  <a:pt x="2942" y="106"/>
                </a:lnTo>
                <a:lnTo>
                  <a:pt x="2930" y="106"/>
                </a:lnTo>
                <a:lnTo>
                  <a:pt x="2917" y="106"/>
                </a:lnTo>
                <a:lnTo>
                  <a:pt x="2911" y="106"/>
                </a:lnTo>
                <a:lnTo>
                  <a:pt x="2899" y="106"/>
                </a:lnTo>
                <a:lnTo>
                  <a:pt x="2887" y="106"/>
                </a:lnTo>
                <a:lnTo>
                  <a:pt x="2881" y="106"/>
                </a:lnTo>
                <a:lnTo>
                  <a:pt x="2869" y="106"/>
                </a:lnTo>
                <a:lnTo>
                  <a:pt x="2856" y="106"/>
                </a:lnTo>
                <a:lnTo>
                  <a:pt x="2850" y="106"/>
                </a:lnTo>
                <a:lnTo>
                  <a:pt x="2838" y="106"/>
                </a:lnTo>
                <a:lnTo>
                  <a:pt x="2826" y="106"/>
                </a:lnTo>
                <a:lnTo>
                  <a:pt x="2820" y="106"/>
                </a:lnTo>
                <a:lnTo>
                  <a:pt x="2807" y="106"/>
                </a:lnTo>
                <a:lnTo>
                  <a:pt x="2795" y="106"/>
                </a:lnTo>
                <a:lnTo>
                  <a:pt x="2789" y="106"/>
                </a:lnTo>
                <a:lnTo>
                  <a:pt x="2777" y="106"/>
                </a:lnTo>
                <a:lnTo>
                  <a:pt x="2765" y="106"/>
                </a:lnTo>
                <a:lnTo>
                  <a:pt x="2758" y="106"/>
                </a:lnTo>
                <a:lnTo>
                  <a:pt x="2746" y="106"/>
                </a:lnTo>
                <a:lnTo>
                  <a:pt x="2740" y="106"/>
                </a:lnTo>
                <a:lnTo>
                  <a:pt x="2728" y="106"/>
                </a:lnTo>
                <a:lnTo>
                  <a:pt x="2716" y="106"/>
                </a:lnTo>
                <a:lnTo>
                  <a:pt x="2710" y="106"/>
                </a:lnTo>
                <a:lnTo>
                  <a:pt x="2697" y="106"/>
                </a:lnTo>
                <a:lnTo>
                  <a:pt x="2685" y="106"/>
                </a:lnTo>
                <a:lnTo>
                  <a:pt x="2679" y="106"/>
                </a:lnTo>
                <a:lnTo>
                  <a:pt x="2667" y="106"/>
                </a:lnTo>
                <a:lnTo>
                  <a:pt x="2654" y="106"/>
                </a:lnTo>
                <a:lnTo>
                  <a:pt x="2648" y="106"/>
                </a:lnTo>
                <a:lnTo>
                  <a:pt x="2636" y="106"/>
                </a:lnTo>
                <a:lnTo>
                  <a:pt x="2624" y="106"/>
                </a:lnTo>
                <a:lnTo>
                  <a:pt x="2618" y="106"/>
                </a:lnTo>
                <a:lnTo>
                  <a:pt x="2606" y="106"/>
                </a:lnTo>
                <a:lnTo>
                  <a:pt x="2593" y="106"/>
                </a:lnTo>
                <a:lnTo>
                  <a:pt x="2587" y="106"/>
                </a:lnTo>
                <a:lnTo>
                  <a:pt x="2575" y="106"/>
                </a:lnTo>
                <a:lnTo>
                  <a:pt x="2563" y="106"/>
                </a:lnTo>
                <a:lnTo>
                  <a:pt x="2557" y="106"/>
                </a:lnTo>
                <a:lnTo>
                  <a:pt x="2544" y="106"/>
                </a:lnTo>
                <a:lnTo>
                  <a:pt x="2532" y="106"/>
                </a:lnTo>
                <a:lnTo>
                  <a:pt x="2526" y="106"/>
                </a:lnTo>
                <a:lnTo>
                  <a:pt x="2514" y="106"/>
                </a:lnTo>
                <a:lnTo>
                  <a:pt x="2502" y="106"/>
                </a:lnTo>
                <a:lnTo>
                  <a:pt x="2495" y="106"/>
                </a:lnTo>
                <a:lnTo>
                  <a:pt x="2483" y="106"/>
                </a:lnTo>
                <a:lnTo>
                  <a:pt x="2471" y="106"/>
                </a:lnTo>
                <a:lnTo>
                  <a:pt x="2465" y="106"/>
                </a:lnTo>
                <a:lnTo>
                  <a:pt x="2453" y="106"/>
                </a:lnTo>
                <a:lnTo>
                  <a:pt x="2440" y="106"/>
                </a:lnTo>
                <a:lnTo>
                  <a:pt x="2434" y="106"/>
                </a:lnTo>
                <a:lnTo>
                  <a:pt x="2422" y="106"/>
                </a:lnTo>
                <a:lnTo>
                  <a:pt x="2410" y="106"/>
                </a:lnTo>
                <a:lnTo>
                  <a:pt x="2404" y="106"/>
                </a:lnTo>
                <a:lnTo>
                  <a:pt x="2391" y="106"/>
                </a:lnTo>
                <a:lnTo>
                  <a:pt x="2385" y="106"/>
                </a:lnTo>
                <a:lnTo>
                  <a:pt x="2373" y="106"/>
                </a:lnTo>
                <a:lnTo>
                  <a:pt x="2361" y="106"/>
                </a:lnTo>
                <a:lnTo>
                  <a:pt x="2355" y="106"/>
                </a:lnTo>
                <a:lnTo>
                  <a:pt x="2343" y="106"/>
                </a:lnTo>
                <a:lnTo>
                  <a:pt x="2330" y="106"/>
                </a:lnTo>
                <a:lnTo>
                  <a:pt x="2324" y="106"/>
                </a:lnTo>
                <a:lnTo>
                  <a:pt x="2312" y="106"/>
                </a:lnTo>
                <a:lnTo>
                  <a:pt x="2300" y="106"/>
                </a:lnTo>
                <a:lnTo>
                  <a:pt x="2294" y="106"/>
                </a:lnTo>
                <a:lnTo>
                  <a:pt x="2281" y="106"/>
                </a:lnTo>
                <a:lnTo>
                  <a:pt x="2269" y="106"/>
                </a:lnTo>
                <a:lnTo>
                  <a:pt x="2263" y="106"/>
                </a:lnTo>
                <a:lnTo>
                  <a:pt x="2251" y="106"/>
                </a:lnTo>
                <a:lnTo>
                  <a:pt x="2239" y="106"/>
                </a:lnTo>
                <a:lnTo>
                  <a:pt x="2232" y="106"/>
                </a:lnTo>
                <a:lnTo>
                  <a:pt x="2220" y="106"/>
                </a:lnTo>
                <a:lnTo>
                  <a:pt x="2208" y="106"/>
                </a:lnTo>
                <a:lnTo>
                  <a:pt x="2202" y="106"/>
                </a:lnTo>
                <a:lnTo>
                  <a:pt x="2190" y="106"/>
                </a:lnTo>
                <a:lnTo>
                  <a:pt x="2177" y="106"/>
                </a:lnTo>
                <a:lnTo>
                  <a:pt x="2171" y="106"/>
                </a:lnTo>
                <a:lnTo>
                  <a:pt x="2159" y="106"/>
                </a:lnTo>
                <a:lnTo>
                  <a:pt x="2147" y="106"/>
                </a:lnTo>
                <a:lnTo>
                  <a:pt x="2141" y="106"/>
                </a:lnTo>
                <a:lnTo>
                  <a:pt x="2128" y="106"/>
                </a:lnTo>
                <a:lnTo>
                  <a:pt x="2116" y="106"/>
                </a:lnTo>
                <a:lnTo>
                  <a:pt x="2110" y="106"/>
                </a:lnTo>
                <a:lnTo>
                  <a:pt x="2098" y="106"/>
                </a:lnTo>
                <a:lnTo>
                  <a:pt x="2086" y="106"/>
                </a:lnTo>
                <a:lnTo>
                  <a:pt x="2079" y="106"/>
                </a:lnTo>
                <a:lnTo>
                  <a:pt x="2067" y="106"/>
                </a:lnTo>
                <a:lnTo>
                  <a:pt x="2055" y="106"/>
                </a:lnTo>
                <a:lnTo>
                  <a:pt x="2049" y="106"/>
                </a:lnTo>
                <a:lnTo>
                  <a:pt x="2037" y="106"/>
                </a:lnTo>
                <a:lnTo>
                  <a:pt x="2031" y="106"/>
                </a:lnTo>
                <a:lnTo>
                  <a:pt x="2018" y="106"/>
                </a:lnTo>
                <a:lnTo>
                  <a:pt x="2006" y="106"/>
                </a:lnTo>
                <a:lnTo>
                  <a:pt x="2000" y="106"/>
                </a:lnTo>
                <a:lnTo>
                  <a:pt x="1988" y="106"/>
                </a:lnTo>
                <a:lnTo>
                  <a:pt x="1975" y="106"/>
                </a:lnTo>
                <a:lnTo>
                  <a:pt x="1969" y="106"/>
                </a:lnTo>
                <a:lnTo>
                  <a:pt x="1957" y="106"/>
                </a:lnTo>
                <a:lnTo>
                  <a:pt x="1945" y="106"/>
                </a:lnTo>
                <a:lnTo>
                  <a:pt x="1939" y="106"/>
                </a:lnTo>
                <a:lnTo>
                  <a:pt x="1927" y="106"/>
                </a:lnTo>
                <a:lnTo>
                  <a:pt x="1914" y="106"/>
                </a:lnTo>
                <a:lnTo>
                  <a:pt x="1908" y="106"/>
                </a:lnTo>
                <a:lnTo>
                  <a:pt x="1896" y="106"/>
                </a:lnTo>
                <a:lnTo>
                  <a:pt x="1884" y="106"/>
                </a:lnTo>
                <a:lnTo>
                  <a:pt x="1878" y="106"/>
                </a:lnTo>
                <a:lnTo>
                  <a:pt x="1865" y="106"/>
                </a:lnTo>
                <a:lnTo>
                  <a:pt x="1853" y="106"/>
                </a:lnTo>
                <a:lnTo>
                  <a:pt x="1847" y="106"/>
                </a:lnTo>
                <a:lnTo>
                  <a:pt x="1835" y="106"/>
                </a:lnTo>
                <a:lnTo>
                  <a:pt x="1823" y="106"/>
                </a:lnTo>
                <a:lnTo>
                  <a:pt x="1816" y="106"/>
                </a:lnTo>
                <a:lnTo>
                  <a:pt x="1804" y="106"/>
                </a:lnTo>
                <a:lnTo>
                  <a:pt x="1792" y="106"/>
                </a:lnTo>
                <a:lnTo>
                  <a:pt x="1786" y="106"/>
                </a:lnTo>
                <a:lnTo>
                  <a:pt x="1774" y="106"/>
                </a:lnTo>
                <a:lnTo>
                  <a:pt x="1761" y="106"/>
                </a:lnTo>
                <a:lnTo>
                  <a:pt x="1755" y="106"/>
                </a:lnTo>
                <a:lnTo>
                  <a:pt x="1743" y="106"/>
                </a:lnTo>
                <a:lnTo>
                  <a:pt x="1731" y="106"/>
                </a:lnTo>
                <a:lnTo>
                  <a:pt x="1725" y="106"/>
                </a:lnTo>
                <a:lnTo>
                  <a:pt x="1712" y="106"/>
                </a:lnTo>
                <a:lnTo>
                  <a:pt x="1700" y="106"/>
                </a:lnTo>
                <a:lnTo>
                  <a:pt x="1694" y="106"/>
                </a:lnTo>
                <a:lnTo>
                  <a:pt x="1682" y="106"/>
                </a:lnTo>
                <a:lnTo>
                  <a:pt x="1670" y="106"/>
                </a:lnTo>
                <a:lnTo>
                  <a:pt x="1664" y="106"/>
                </a:lnTo>
                <a:lnTo>
                  <a:pt x="1651" y="106"/>
                </a:lnTo>
                <a:lnTo>
                  <a:pt x="1645" y="106"/>
                </a:lnTo>
                <a:lnTo>
                  <a:pt x="1633" y="106"/>
                </a:lnTo>
                <a:lnTo>
                  <a:pt x="1621" y="106"/>
                </a:lnTo>
                <a:lnTo>
                  <a:pt x="1615" y="106"/>
                </a:lnTo>
                <a:lnTo>
                  <a:pt x="1602" y="106"/>
                </a:lnTo>
                <a:lnTo>
                  <a:pt x="1590" y="106"/>
                </a:lnTo>
                <a:lnTo>
                  <a:pt x="1584" y="106"/>
                </a:lnTo>
                <a:lnTo>
                  <a:pt x="1572" y="106"/>
                </a:lnTo>
                <a:lnTo>
                  <a:pt x="1560" y="106"/>
                </a:lnTo>
                <a:lnTo>
                  <a:pt x="1553" y="106"/>
                </a:lnTo>
                <a:lnTo>
                  <a:pt x="1541" y="106"/>
                </a:lnTo>
                <a:lnTo>
                  <a:pt x="1529" y="106"/>
                </a:lnTo>
                <a:lnTo>
                  <a:pt x="1523" y="106"/>
                </a:lnTo>
                <a:lnTo>
                  <a:pt x="1511" y="106"/>
                </a:lnTo>
                <a:lnTo>
                  <a:pt x="1498" y="106"/>
                </a:lnTo>
                <a:lnTo>
                  <a:pt x="1492" y="106"/>
                </a:lnTo>
                <a:lnTo>
                  <a:pt x="1480" y="106"/>
                </a:lnTo>
                <a:lnTo>
                  <a:pt x="1468" y="106"/>
                </a:lnTo>
                <a:lnTo>
                  <a:pt x="1462" y="106"/>
                </a:lnTo>
                <a:lnTo>
                  <a:pt x="1449" y="106"/>
                </a:lnTo>
                <a:lnTo>
                  <a:pt x="1437" y="106"/>
                </a:lnTo>
                <a:lnTo>
                  <a:pt x="1431" y="106"/>
                </a:lnTo>
                <a:lnTo>
                  <a:pt x="1419" y="106"/>
                </a:lnTo>
                <a:lnTo>
                  <a:pt x="1407" y="106"/>
                </a:lnTo>
                <a:lnTo>
                  <a:pt x="1401" y="106"/>
                </a:lnTo>
                <a:lnTo>
                  <a:pt x="1388" y="106"/>
                </a:lnTo>
                <a:lnTo>
                  <a:pt x="1376" y="106"/>
                </a:lnTo>
                <a:lnTo>
                  <a:pt x="1370" y="106"/>
                </a:lnTo>
                <a:lnTo>
                  <a:pt x="1358" y="106"/>
                </a:lnTo>
                <a:lnTo>
                  <a:pt x="1345" y="106"/>
                </a:lnTo>
                <a:lnTo>
                  <a:pt x="1339" y="106"/>
                </a:lnTo>
                <a:lnTo>
                  <a:pt x="1327" y="106"/>
                </a:lnTo>
                <a:lnTo>
                  <a:pt x="1315" y="106"/>
                </a:lnTo>
                <a:lnTo>
                  <a:pt x="1309" y="106"/>
                </a:lnTo>
                <a:lnTo>
                  <a:pt x="1297" y="106"/>
                </a:lnTo>
                <a:lnTo>
                  <a:pt x="1290" y="106"/>
                </a:lnTo>
                <a:lnTo>
                  <a:pt x="1278" y="106"/>
                </a:lnTo>
                <a:lnTo>
                  <a:pt x="1266" y="106"/>
                </a:lnTo>
                <a:lnTo>
                  <a:pt x="1260" y="106"/>
                </a:lnTo>
                <a:lnTo>
                  <a:pt x="1248" y="106"/>
                </a:lnTo>
                <a:lnTo>
                  <a:pt x="1235" y="106"/>
                </a:lnTo>
                <a:lnTo>
                  <a:pt x="1229" y="106"/>
                </a:lnTo>
                <a:lnTo>
                  <a:pt x="1217" y="106"/>
                </a:lnTo>
                <a:lnTo>
                  <a:pt x="1205" y="106"/>
                </a:lnTo>
                <a:lnTo>
                  <a:pt x="1199" y="106"/>
                </a:lnTo>
                <a:lnTo>
                  <a:pt x="1186" y="106"/>
                </a:lnTo>
                <a:lnTo>
                  <a:pt x="1174" y="106"/>
                </a:lnTo>
                <a:lnTo>
                  <a:pt x="1168" y="106"/>
                </a:lnTo>
                <a:lnTo>
                  <a:pt x="1156" y="106"/>
                </a:lnTo>
                <a:lnTo>
                  <a:pt x="1144" y="106"/>
                </a:lnTo>
                <a:lnTo>
                  <a:pt x="1137" y="106"/>
                </a:lnTo>
                <a:lnTo>
                  <a:pt x="1125" y="106"/>
                </a:lnTo>
                <a:lnTo>
                  <a:pt x="1113" y="106"/>
                </a:lnTo>
                <a:lnTo>
                  <a:pt x="1107" y="106"/>
                </a:lnTo>
                <a:lnTo>
                  <a:pt x="1095" y="106"/>
                </a:lnTo>
                <a:lnTo>
                  <a:pt x="1082" y="106"/>
                </a:lnTo>
                <a:lnTo>
                  <a:pt x="1076" y="106"/>
                </a:lnTo>
                <a:lnTo>
                  <a:pt x="1064" y="106"/>
                </a:lnTo>
                <a:lnTo>
                  <a:pt x="1052" y="106"/>
                </a:lnTo>
                <a:lnTo>
                  <a:pt x="1046" y="106"/>
                </a:lnTo>
                <a:lnTo>
                  <a:pt x="1034" y="106"/>
                </a:lnTo>
                <a:lnTo>
                  <a:pt x="1021" y="106"/>
                </a:lnTo>
                <a:lnTo>
                  <a:pt x="1015" y="106"/>
                </a:lnTo>
                <a:lnTo>
                  <a:pt x="1003" y="106"/>
                </a:lnTo>
                <a:lnTo>
                  <a:pt x="991" y="106"/>
                </a:lnTo>
                <a:lnTo>
                  <a:pt x="985" y="106"/>
                </a:lnTo>
                <a:lnTo>
                  <a:pt x="972" y="106"/>
                </a:lnTo>
                <a:lnTo>
                  <a:pt x="960" y="106"/>
                </a:lnTo>
                <a:lnTo>
                  <a:pt x="954" y="106"/>
                </a:lnTo>
                <a:lnTo>
                  <a:pt x="942" y="106"/>
                </a:lnTo>
                <a:lnTo>
                  <a:pt x="930" y="106"/>
                </a:lnTo>
                <a:lnTo>
                  <a:pt x="923" y="106"/>
                </a:lnTo>
                <a:lnTo>
                  <a:pt x="911" y="106"/>
                </a:lnTo>
                <a:lnTo>
                  <a:pt x="905" y="106"/>
                </a:lnTo>
                <a:lnTo>
                  <a:pt x="893" y="106"/>
                </a:lnTo>
                <a:lnTo>
                  <a:pt x="881" y="106"/>
                </a:lnTo>
                <a:lnTo>
                  <a:pt x="874" y="106"/>
                </a:lnTo>
                <a:lnTo>
                  <a:pt x="862" y="106"/>
                </a:lnTo>
                <a:lnTo>
                  <a:pt x="850" y="106"/>
                </a:lnTo>
                <a:lnTo>
                  <a:pt x="844" y="106"/>
                </a:lnTo>
                <a:lnTo>
                  <a:pt x="832" y="106"/>
                </a:lnTo>
                <a:lnTo>
                  <a:pt x="819" y="106"/>
                </a:lnTo>
                <a:lnTo>
                  <a:pt x="813" y="106"/>
                </a:lnTo>
                <a:lnTo>
                  <a:pt x="801" y="106"/>
                </a:lnTo>
                <a:lnTo>
                  <a:pt x="789" y="106"/>
                </a:lnTo>
                <a:lnTo>
                  <a:pt x="783" y="106"/>
                </a:lnTo>
                <a:lnTo>
                  <a:pt x="770" y="106"/>
                </a:lnTo>
                <a:lnTo>
                  <a:pt x="758" y="106"/>
                </a:lnTo>
                <a:lnTo>
                  <a:pt x="752" y="106"/>
                </a:lnTo>
                <a:lnTo>
                  <a:pt x="740" y="106"/>
                </a:lnTo>
                <a:lnTo>
                  <a:pt x="728" y="106"/>
                </a:lnTo>
                <a:lnTo>
                  <a:pt x="722" y="106"/>
                </a:lnTo>
                <a:lnTo>
                  <a:pt x="709" y="106"/>
                </a:lnTo>
                <a:lnTo>
                  <a:pt x="697" y="106"/>
                </a:lnTo>
                <a:lnTo>
                  <a:pt x="691" y="106"/>
                </a:lnTo>
                <a:lnTo>
                  <a:pt x="679" y="106"/>
                </a:lnTo>
                <a:lnTo>
                  <a:pt x="667" y="106"/>
                </a:lnTo>
                <a:lnTo>
                  <a:pt x="660" y="106"/>
                </a:lnTo>
                <a:lnTo>
                  <a:pt x="648" y="106"/>
                </a:lnTo>
                <a:lnTo>
                  <a:pt x="636" y="106"/>
                </a:lnTo>
                <a:lnTo>
                  <a:pt x="630" y="106"/>
                </a:lnTo>
                <a:lnTo>
                  <a:pt x="618" y="106"/>
                </a:lnTo>
                <a:lnTo>
                  <a:pt x="605" y="106"/>
                </a:lnTo>
                <a:lnTo>
                  <a:pt x="599" y="106"/>
                </a:lnTo>
                <a:lnTo>
                  <a:pt x="587" y="106"/>
                </a:lnTo>
                <a:lnTo>
                  <a:pt x="575" y="106"/>
                </a:lnTo>
                <a:lnTo>
                  <a:pt x="569" y="106"/>
                </a:lnTo>
                <a:lnTo>
                  <a:pt x="556" y="106"/>
                </a:lnTo>
                <a:lnTo>
                  <a:pt x="550" y="106"/>
                </a:lnTo>
                <a:lnTo>
                  <a:pt x="538" y="106"/>
                </a:lnTo>
                <a:lnTo>
                  <a:pt x="526" y="106"/>
                </a:lnTo>
                <a:lnTo>
                  <a:pt x="520" y="106"/>
                </a:lnTo>
                <a:lnTo>
                  <a:pt x="507" y="106"/>
                </a:lnTo>
                <a:lnTo>
                  <a:pt x="495" y="106"/>
                </a:lnTo>
                <a:lnTo>
                  <a:pt x="489" y="106"/>
                </a:lnTo>
                <a:lnTo>
                  <a:pt x="477" y="106"/>
                </a:lnTo>
                <a:lnTo>
                  <a:pt x="465" y="106"/>
                </a:lnTo>
                <a:lnTo>
                  <a:pt x="459" y="106"/>
                </a:lnTo>
                <a:lnTo>
                  <a:pt x="446" y="106"/>
                </a:lnTo>
                <a:lnTo>
                  <a:pt x="434" y="106"/>
                </a:lnTo>
                <a:lnTo>
                  <a:pt x="428" y="106"/>
                </a:lnTo>
                <a:lnTo>
                  <a:pt x="416" y="106"/>
                </a:lnTo>
                <a:lnTo>
                  <a:pt x="403" y="106"/>
                </a:lnTo>
                <a:lnTo>
                  <a:pt x="397" y="106"/>
                </a:lnTo>
                <a:lnTo>
                  <a:pt x="385" y="106"/>
                </a:lnTo>
                <a:lnTo>
                  <a:pt x="373" y="106"/>
                </a:lnTo>
                <a:lnTo>
                  <a:pt x="367" y="106"/>
                </a:lnTo>
                <a:lnTo>
                  <a:pt x="355" y="106"/>
                </a:lnTo>
                <a:lnTo>
                  <a:pt x="342" y="106"/>
                </a:lnTo>
                <a:lnTo>
                  <a:pt x="336" y="106"/>
                </a:lnTo>
                <a:lnTo>
                  <a:pt x="324" y="106"/>
                </a:lnTo>
                <a:lnTo>
                  <a:pt x="312" y="106"/>
                </a:lnTo>
                <a:lnTo>
                  <a:pt x="306" y="106"/>
                </a:lnTo>
                <a:lnTo>
                  <a:pt x="293" y="106"/>
                </a:lnTo>
                <a:lnTo>
                  <a:pt x="281" y="106"/>
                </a:lnTo>
                <a:lnTo>
                  <a:pt x="275" y="106"/>
                </a:lnTo>
                <a:lnTo>
                  <a:pt x="263" y="106"/>
                </a:lnTo>
                <a:lnTo>
                  <a:pt x="251" y="106"/>
                </a:lnTo>
                <a:lnTo>
                  <a:pt x="244" y="106"/>
                </a:lnTo>
                <a:lnTo>
                  <a:pt x="232" y="106"/>
                </a:lnTo>
                <a:lnTo>
                  <a:pt x="220" y="106"/>
                </a:lnTo>
                <a:lnTo>
                  <a:pt x="214" y="106"/>
                </a:lnTo>
                <a:lnTo>
                  <a:pt x="202" y="106"/>
                </a:lnTo>
                <a:lnTo>
                  <a:pt x="189" y="106"/>
                </a:lnTo>
                <a:lnTo>
                  <a:pt x="183" y="106"/>
                </a:lnTo>
                <a:lnTo>
                  <a:pt x="171" y="106"/>
                </a:lnTo>
                <a:lnTo>
                  <a:pt x="165" y="106"/>
                </a:lnTo>
                <a:lnTo>
                  <a:pt x="153" y="106"/>
                </a:lnTo>
                <a:lnTo>
                  <a:pt x="140" y="106"/>
                </a:lnTo>
                <a:lnTo>
                  <a:pt x="134" y="106"/>
                </a:lnTo>
                <a:lnTo>
                  <a:pt x="122" y="106"/>
                </a:lnTo>
                <a:lnTo>
                  <a:pt x="110" y="106"/>
                </a:lnTo>
                <a:lnTo>
                  <a:pt x="104" y="106"/>
                </a:lnTo>
                <a:lnTo>
                  <a:pt x="92" y="106"/>
                </a:lnTo>
                <a:lnTo>
                  <a:pt x="79" y="106"/>
                </a:lnTo>
                <a:lnTo>
                  <a:pt x="73" y="106"/>
                </a:lnTo>
                <a:lnTo>
                  <a:pt x="61" y="106"/>
                </a:lnTo>
                <a:lnTo>
                  <a:pt x="49" y="106"/>
                </a:lnTo>
                <a:lnTo>
                  <a:pt x="43" y="106"/>
                </a:lnTo>
                <a:lnTo>
                  <a:pt x="30" y="106"/>
                </a:lnTo>
                <a:lnTo>
                  <a:pt x="18" y="106"/>
                </a:lnTo>
                <a:lnTo>
                  <a:pt x="12" y="106"/>
                </a:lnTo>
                <a:lnTo>
                  <a:pt x="0" y="106"/>
                </a:lnTo>
                <a:close/>
              </a:path>
            </a:pathLst>
          </a:custGeom>
          <a:solidFill>
            <a:srgbClr val="FF0000"/>
          </a:solidFill>
          <a:ln w="9525">
            <a:noFill/>
            <a:round/>
            <a:headEnd/>
            <a:tailEnd/>
          </a:ln>
        </p:spPr>
        <p:txBody>
          <a:bodyPr/>
          <a:lstStyle/>
          <a:p>
            <a:endParaRPr lang="en-GB"/>
          </a:p>
        </p:txBody>
      </p:sp>
      <p:sp>
        <p:nvSpPr>
          <p:cNvPr id="376884" name="Freeform 52"/>
          <p:cNvSpPr>
            <a:spLocks/>
          </p:cNvSpPr>
          <p:nvPr/>
        </p:nvSpPr>
        <p:spPr bwMode="auto">
          <a:xfrm>
            <a:off x="1328738" y="5100638"/>
            <a:ext cx="6437312" cy="336550"/>
          </a:xfrm>
          <a:custGeom>
            <a:avLst/>
            <a:gdLst/>
            <a:ahLst/>
            <a:cxnLst>
              <a:cxn ang="0">
                <a:pos x="110" y="212"/>
              </a:cxn>
              <a:cxn ang="0">
                <a:pos x="244" y="212"/>
              </a:cxn>
              <a:cxn ang="0">
                <a:pos x="373" y="212"/>
              </a:cxn>
              <a:cxn ang="0">
                <a:pos x="507" y="212"/>
              </a:cxn>
              <a:cxn ang="0">
                <a:pos x="636" y="206"/>
              </a:cxn>
              <a:cxn ang="0">
                <a:pos x="770" y="200"/>
              </a:cxn>
              <a:cxn ang="0">
                <a:pos x="905" y="194"/>
              </a:cxn>
              <a:cxn ang="0">
                <a:pos x="1034" y="188"/>
              </a:cxn>
              <a:cxn ang="0">
                <a:pos x="1168" y="171"/>
              </a:cxn>
              <a:cxn ang="0">
                <a:pos x="1297" y="159"/>
              </a:cxn>
              <a:cxn ang="0">
                <a:pos x="1431" y="147"/>
              </a:cxn>
              <a:cxn ang="0">
                <a:pos x="1560" y="130"/>
              </a:cxn>
              <a:cxn ang="0">
                <a:pos x="1694" y="83"/>
              </a:cxn>
              <a:cxn ang="0">
                <a:pos x="1823" y="47"/>
              </a:cxn>
              <a:cxn ang="0">
                <a:pos x="1957" y="30"/>
              </a:cxn>
              <a:cxn ang="0">
                <a:pos x="2086" y="0"/>
              </a:cxn>
              <a:cxn ang="0">
                <a:pos x="2220" y="12"/>
              </a:cxn>
              <a:cxn ang="0">
                <a:pos x="2355" y="53"/>
              </a:cxn>
              <a:cxn ang="0">
                <a:pos x="2483" y="94"/>
              </a:cxn>
              <a:cxn ang="0">
                <a:pos x="2618" y="130"/>
              </a:cxn>
              <a:cxn ang="0">
                <a:pos x="2746" y="159"/>
              </a:cxn>
              <a:cxn ang="0">
                <a:pos x="2881" y="177"/>
              </a:cxn>
              <a:cxn ang="0">
                <a:pos x="3009" y="188"/>
              </a:cxn>
              <a:cxn ang="0">
                <a:pos x="3144" y="194"/>
              </a:cxn>
              <a:cxn ang="0">
                <a:pos x="3272" y="194"/>
              </a:cxn>
              <a:cxn ang="0">
                <a:pos x="3407" y="200"/>
              </a:cxn>
              <a:cxn ang="0">
                <a:pos x="3535" y="200"/>
              </a:cxn>
              <a:cxn ang="0">
                <a:pos x="3670" y="200"/>
              </a:cxn>
              <a:cxn ang="0">
                <a:pos x="3804" y="200"/>
              </a:cxn>
              <a:cxn ang="0">
                <a:pos x="3933" y="200"/>
              </a:cxn>
              <a:cxn ang="0">
                <a:pos x="4055" y="206"/>
              </a:cxn>
              <a:cxn ang="0">
                <a:pos x="3921" y="206"/>
              </a:cxn>
              <a:cxn ang="0">
                <a:pos x="3792" y="206"/>
              </a:cxn>
              <a:cxn ang="0">
                <a:pos x="3658" y="206"/>
              </a:cxn>
              <a:cxn ang="0">
                <a:pos x="3529" y="206"/>
              </a:cxn>
              <a:cxn ang="0">
                <a:pos x="3395" y="206"/>
              </a:cxn>
              <a:cxn ang="0">
                <a:pos x="3266" y="206"/>
              </a:cxn>
              <a:cxn ang="0">
                <a:pos x="3132" y="206"/>
              </a:cxn>
              <a:cxn ang="0">
                <a:pos x="3003" y="206"/>
              </a:cxn>
              <a:cxn ang="0">
                <a:pos x="2869" y="200"/>
              </a:cxn>
              <a:cxn ang="0">
                <a:pos x="2740" y="188"/>
              </a:cxn>
              <a:cxn ang="0">
                <a:pos x="2606" y="171"/>
              </a:cxn>
              <a:cxn ang="0">
                <a:pos x="2471" y="153"/>
              </a:cxn>
              <a:cxn ang="0">
                <a:pos x="2343" y="130"/>
              </a:cxn>
              <a:cxn ang="0">
                <a:pos x="2208" y="112"/>
              </a:cxn>
              <a:cxn ang="0">
                <a:pos x="2079" y="106"/>
              </a:cxn>
              <a:cxn ang="0">
                <a:pos x="1945" y="124"/>
              </a:cxn>
              <a:cxn ang="0">
                <a:pos x="1816" y="130"/>
              </a:cxn>
              <a:cxn ang="0">
                <a:pos x="1682" y="147"/>
              </a:cxn>
              <a:cxn ang="0">
                <a:pos x="1553" y="165"/>
              </a:cxn>
              <a:cxn ang="0">
                <a:pos x="1419" y="177"/>
              </a:cxn>
              <a:cxn ang="0">
                <a:pos x="1290" y="183"/>
              </a:cxn>
              <a:cxn ang="0">
                <a:pos x="1156" y="188"/>
              </a:cxn>
              <a:cxn ang="0">
                <a:pos x="1021" y="200"/>
              </a:cxn>
              <a:cxn ang="0">
                <a:pos x="893" y="206"/>
              </a:cxn>
              <a:cxn ang="0">
                <a:pos x="758" y="206"/>
              </a:cxn>
              <a:cxn ang="0">
                <a:pos x="630" y="212"/>
              </a:cxn>
              <a:cxn ang="0">
                <a:pos x="495" y="212"/>
              </a:cxn>
              <a:cxn ang="0">
                <a:pos x="367" y="212"/>
              </a:cxn>
              <a:cxn ang="0">
                <a:pos x="232" y="212"/>
              </a:cxn>
              <a:cxn ang="0">
                <a:pos x="104" y="212"/>
              </a:cxn>
            </a:cxnLst>
            <a:rect l="0" t="0" r="r" b="b"/>
            <a:pathLst>
              <a:path w="4055" h="212">
                <a:moveTo>
                  <a:pt x="0" y="212"/>
                </a:moveTo>
                <a:lnTo>
                  <a:pt x="0" y="212"/>
                </a:lnTo>
                <a:lnTo>
                  <a:pt x="12" y="212"/>
                </a:lnTo>
                <a:lnTo>
                  <a:pt x="18" y="212"/>
                </a:lnTo>
                <a:lnTo>
                  <a:pt x="30" y="212"/>
                </a:lnTo>
                <a:lnTo>
                  <a:pt x="43" y="212"/>
                </a:lnTo>
                <a:lnTo>
                  <a:pt x="49" y="212"/>
                </a:lnTo>
                <a:lnTo>
                  <a:pt x="61" y="212"/>
                </a:lnTo>
                <a:lnTo>
                  <a:pt x="73" y="212"/>
                </a:lnTo>
                <a:lnTo>
                  <a:pt x="79" y="212"/>
                </a:lnTo>
                <a:lnTo>
                  <a:pt x="92" y="212"/>
                </a:lnTo>
                <a:lnTo>
                  <a:pt x="104" y="212"/>
                </a:lnTo>
                <a:lnTo>
                  <a:pt x="110" y="212"/>
                </a:lnTo>
                <a:lnTo>
                  <a:pt x="122" y="212"/>
                </a:lnTo>
                <a:lnTo>
                  <a:pt x="134" y="212"/>
                </a:lnTo>
                <a:lnTo>
                  <a:pt x="140" y="212"/>
                </a:lnTo>
                <a:lnTo>
                  <a:pt x="153" y="212"/>
                </a:lnTo>
                <a:lnTo>
                  <a:pt x="165" y="212"/>
                </a:lnTo>
                <a:lnTo>
                  <a:pt x="171" y="212"/>
                </a:lnTo>
                <a:lnTo>
                  <a:pt x="183" y="212"/>
                </a:lnTo>
                <a:lnTo>
                  <a:pt x="189" y="212"/>
                </a:lnTo>
                <a:lnTo>
                  <a:pt x="202" y="212"/>
                </a:lnTo>
                <a:lnTo>
                  <a:pt x="214" y="212"/>
                </a:lnTo>
                <a:lnTo>
                  <a:pt x="220" y="212"/>
                </a:lnTo>
                <a:lnTo>
                  <a:pt x="232" y="212"/>
                </a:lnTo>
                <a:lnTo>
                  <a:pt x="244" y="212"/>
                </a:lnTo>
                <a:lnTo>
                  <a:pt x="251" y="212"/>
                </a:lnTo>
                <a:lnTo>
                  <a:pt x="263" y="212"/>
                </a:lnTo>
                <a:lnTo>
                  <a:pt x="275" y="212"/>
                </a:lnTo>
                <a:lnTo>
                  <a:pt x="281" y="212"/>
                </a:lnTo>
                <a:lnTo>
                  <a:pt x="293" y="212"/>
                </a:lnTo>
                <a:lnTo>
                  <a:pt x="306" y="212"/>
                </a:lnTo>
                <a:lnTo>
                  <a:pt x="312" y="212"/>
                </a:lnTo>
                <a:lnTo>
                  <a:pt x="324" y="212"/>
                </a:lnTo>
                <a:lnTo>
                  <a:pt x="336" y="212"/>
                </a:lnTo>
                <a:lnTo>
                  <a:pt x="342" y="212"/>
                </a:lnTo>
                <a:lnTo>
                  <a:pt x="355" y="212"/>
                </a:lnTo>
                <a:lnTo>
                  <a:pt x="367" y="212"/>
                </a:lnTo>
                <a:lnTo>
                  <a:pt x="373" y="212"/>
                </a:lnTo>
                <a:lnTo>
                  <a:pt x="385" y="212"/>
                </a:lnTo>
                <a:lnTo>
                  <a:pt x="397" y="212"/>
                </a:lnTo>
                <a:lnTo>
                  <a:pt x="403" y="212"/>
                </a:lnTo>
                <a:lnTo>
                  <a:pt x="416" y="212"/>
                </a:lnTo>
                <a:lnTo>
                  <a:pt x="428" y="212"/>
                </a:lnTo>
                <a:lnTo>
                  <a:pt x="434" y="212"/>
                </a:lnTo>
                <a:lnTo>
                  <a:pt x="446" y="212"/>
                </a:lnTo>
                <a:lnTo>
                  <a:pt x="459" y="212"/>
                </a:lnTo>
                <a:lnTo>
                  <a:pt x="465" y="212"/>
                </a:lnTo>
                <a:lnTo>
                  <a:pt x="477" y="212"/>
                </a:lnTo>
                <a:lnTo>
                  <a:pt x="489" y="212"/>
                </a:lnTo>
                <a:lnTo>
                  <a:pt x="495" y="212"/>
                </a:lnTo>
                <a:lnTo>
                  <a:pt x="507" y="212"/>
                </a:lnTo>
                <a:lnTo>
                  <a:pt x="520" y="212"/>
                </a:lnTo>
                <a:lnTo>
                  <a:pt x="526" y="212"/>
                </a:lnTo>
                <a:lnTo>
                  <a:pt x="538" y="212"/>
                </a:lnTo>
                <a:lnTo>
                  <a:pt x="550" y="212"/>
                </a:lnTo>
                <a:lnTo>
                  <a:pt x="556" y="206"/>
                </a:lnTo>
                <a:lnTo>
                  <a:pt x="569" y="206"/>
                </a:lnTo>
                <a:lnTo>
                  <a:pt x="575" y="206"/>
                </a:lnTo>
                <a:lnTo>
                  <a:pt x="587" y="206"/>
                </a:lnTo>
                <a:lnTo>
                  <a:pt x="599" y="206"/>
                </a:lnTo>
                <a:lnTo>
                  <a:pt x="605" y="206"/>
                </a:lnTo>
                <a:lnTo>
                  <a:pt x="618" y="206"/>
                </a:lnTo>
                <a:lnTo>
                  <a:pt x="630" y="206"/>
                </a:lnTo>
                <a:lnTo>
                  <a:pt x="636" y="206"/>
                </a:lnTo>
                <a:lnTo>
                  <a:pt x="648" y="206"/>
                </a:lnTo>
                <a:lnTo>
                  <a:pt x="660" y="206"/>
                </a:lnTo>
                <a:lnTo>
                  <a:pt x="667" y="206"/>
                </a:lnTo>
                <a:lnTo>
                  <a:pt x="679" y="206"/>
                </a:lnTo>
                <a:lnTo>
                  <a:pt x="691" y="206"/>
                </a:lnTo>
                <a:lnTo>
                  <a:pt x="697" y="206"/>
                </a:lnTo>
                <a:lnTo>
                  <a:pt x="709" y="206"/>
                </a:lnTo>
                <a:lnTo>
                  <a:pt x="722" y="206"/>
                </a:lnTo>
                <a:lnTo>
                  <a:pt x="728" y="206"/>
                </a:lnTo>
                <a:lnTo>
                  <a:pt x="740" y="206"/>
                </a:lnTo>
                <a:lnTo>
                  <a:pt x="752" y="206"/>
                </a:lnTo>
                <a:lnTo>
                  <a:pt x="758" y="206"/>
                </a:lnTo>
                <a:lnTo>
                  <a:pt x="770" y="200"/>
                </a:lnTo>
                <a:lnTo>
                  <a:pt x="783" y="200"/>
                </a:lnTo>
                <a:lnTo>
                  <a:pt x="789" y="200"/>
                </a:lnTo>
                <a:lnTo>
                  <a:pt x="801" y="200"/>
                </a:lnTo>
                <a:lnTo>
                  <a:pt x="813" y="200"/>
                </a:lnTo>
                <a:lnTo>
                  <a:pt x="819" y="200"/>
                </a:lnTo>
                <a:lnTo>
                  <a:pt x="832" y="200"/>
                </a:lnTo>
                <a:lnTo>
                  <a:pt x="844" y="200"/>
                </a:lnTo>
                <a:lnTo>
                  <a:pt x="850" y="200"/>
                </a:lnTo>
                <a:lnTo>
                  <a:pt x="862" y="200"/>
                </a:lnTo>
                <a:lnTo>
                  <a:pt x="874" y="200"/>
                </a:lnTo>
                <a:lnTo>
                  <a:pt x="881" y="200"/>
                </a:lnTo>
                <a:lnTo>
                  <a:pt x="893" y="194"/>
                </a:lnTo>
                <a:lnTo>
                  <a:pt x="905" y="194"/>
                </a:lnTo>
                <a:lnTo>
                  <a:pt x="911" y="194"/>
                </a:lnTo>
                <a:lnTo>
                  <a:pt x="923" y="194"/>
                </a:lnTo>
                <a:lnTo>
                  <a:pt x="930" y="194"/>
                </a:lnTo>
                <a:lnTo>
                  <a:pt x="942" y="194"/>
                </a:lnTo>
                <a:lnTo>
                  <a:pt x="954" y="194"/>
                </a:lnTo>
                <a:lnTo>
                  <a:pt x="960" y="194"/>
                </a:lnTo>
                <a:lnTo>
                  <a:pt x="972" y="194"/>
                </a:lnTo>
                <a:lnTo>
                  <a:pt x="985" y="194"/>
                </a:lnTo>
                <a:lnTo>
                  <a:pt x="991" y="188"/>
                </a:lnTo>
                <a:lnTo>
                  <a:pt x="1003" y="188"/>
                </a:lnTo>
                <a:lnTo>
                  <a:pt x="1015" y="188"/>
                </a:lnTo>
                <a:lnTo>
                  <a:pt x="1021" y="188"/>
                </a:lnTo>
                <a:lnTo>
                  <a:pt x="1034" y="188"/>
                </a:lnTo>
                <a:lnTo>
                  <a:pt x="1046" y="183"/>
                </a:lnTo>
                <a:lnTo>
                  <a:pt x="1052" y="183"/>
                </a:lnTo>
                <a:lnTo>
                  <a:pt x="1064" y="183"/>
                </a:lnTo>
                <a:lnTo>
                  <a:pt x="1076" y="183"/>
                </a:lnTo>
                <a:lnTo>
                  <a:pt x="1082" y="177"/>
                </a:lnTo>
                <a:lnTo>
                  <a:pt x="1095" y="177"/>
                </a:lnTo>
                <a:lnTo>
                  <a:pt x="1107" y="177"/>
                </a:lnTo>
                <a:lnTo>
                  <a:pt x="1113" y="177"/>
                </a:lnTo>
                <a:lnTo>
                  <a:pt x="1125" y="177"/>
                </a:lnTo>
                <a:lnTo>
                  <a:pt x="1137" y="171"/>
                </a:lnTo>
                <a:lnTo>
                  <a:pt x="1144" y="171"/>
                </a:lnTo>
                <a:lnTo>
                  <a:pt x="1156" y="171"/>
                </a:lnTo>
                <a:lnTo>
                  <a:pt x="1168" y="171"/>
                </a:lnTo>
                <a:lnTo>
                  <a:pt x="1174" y="171"/>
                </a:lnTo>
                <a:lnTo>
                  <a:pt x="1186" y="171"/>
                </a:lnTo>
                <a:lnTo>
                  <a:pt x="1199" y="171"/>
                </a:lnTo>
                <a:lnTo>
                  <a:pt x="1205" y="171"/>
                </a:lnTo>
                <a:lnTo>
                  <a:pt x="1217" y="165"/>
                </a:lnTo>
                <a:lnTo>
                  <a:pt x="1229" y="171"/>
                </a:lnTo>
                <a:lnTo>
                  <a:pt x="1235" y="171"/>
                </a:lnTo>
                <a:lnTo>
                  <a:pt x="1248" y="165"/>
                </a:lnTo>
                <a:lnTo>
                  <a:pt x="1260" y="165"/>
                </a:lnTo>
                <a:lnTo>
                  <a:pt x="1266" y="165"/>
                </a:lnTo>
                <a:lnTo>
                  <a:pt x="1278" y="165"/>
                </a:lnTo>
                <a:lnTo>
                  <a:pt x="1290" y="159"/>
                </a:lnTo>
                <a:lnTo>
                  <a:pt x="1297" y="159"/>
                </a:lnTo>
                <a:lnTo>
                  <a:pt x="1309" y="159"/>
                </a:lnTo>
                <a:lnTo>
                  <a:pt x="1315" y="159"/>
                </a:lnTo>
                <a:lnTo>
                  <a:pt x="1327" y="165"/>
                </a:lnTo>
                <a:lnTo>
                  <a:pt x="1339" y="171"/>
                </a:lnTo>
                <a:lnTo>
                  <a:pt x="1345" y="165"/>
                </a:lnTo>
                <a:lnTo>
                  <a:pt x="1358" y="165"/>
                </a:lnTo>
                <a:lnTo>
                  <a:pt x="1370" y="159"/>
                </a:lnTo>
                <a:lnTo>
                  <a:pt x="1376" y="153"/>
                </a:lnTo>
                <a:lnTo>
                  <a:pt x="1388" y="153"/>
                </a:lnTo>
                <a:lnTo>
                  <a:pt x="1401" y="153"/>
                </a:lnTo>
                <a:lnTo>
                  <a:pt x="1407" y="153"/>
                </a:lnTo>
                <a:lnTo>
                  <a:pt x="1419" y="147"/>
                </a:lnTo>
                <a:lnTo>
                  <a:pt x="1431" y="147"/>
                </a:lnTo>
                <a:lnTo>
                  <a:pt x="1437" y="147"/>
                </a:lnTo>
                <a:lnTo>
                  <a:pt x="1449" y="147"/>
                </a:lnTo>
                <a:lnTo>
                  <a:pt x="1462" y="147"/>
                </a:lnTo>
                <a:lnTo>
                  <a:pt x="1468" y="153"/>
                </a:lnTo>
                <a:lnTo>
                  <a:pt x="1480" y="147"/>
                </a:lnTo>
                <a:lnTo>
                  <a:pt x="1492" y="141"/>
                </a:lnTo>
                <a:lnTo>
                  <a:pt x="1498" y="136"/>
                </a:lnTo>
                <a:lnTo>
                  <a:pt x="1511" y="136"/>
                </a:lnTo>
                <a:lnTo>
                  <a:pt x="1523" y="136"/>
                </a:lnTo>
                <a:lnTo>
                  <a:pt x="1529" y="130"/>
                </a:lnTo>
                <a:lnTo>
                  <a:pt x="1541" y="130"/>
                </a:lnTo>
                <a:lnTo>
                  <a:pt x="1553" y="130"/>
                </a:lnTo>
                <a:lnTo>
                  <a:pt x="1560" y="130"/>
                </a:lnTo>
                <a:lnTo>
                  <a:pt x="1572" y="124"/>
                </a:lnTo>
                <a:lnTo>
                  <a:pt x="1584" y="118"/>
                </a:lnTo>
                <a:lnTo>
                  <a:pt x="1590" y="118"/>
                </a:lnTo>
                <a:lnTo>
                  <a:pt x="1602" y="124"/>
                </a:lnTo>
                <a:lnTo>
                  <a:pt x="1615" y="118"/>
                </a:lnTo>
                <a:lnTo>
                  <a:pt x="1621" y="118"/>
                </a:lnTo>
                <a:lnTo>
                  <a:pt x="1633" y="112"/>
                </a:lnTo>
                <a:lnTo>
                  <a:pt x="1645" y="106"/>
                </a:lnTo>
                <a:lnTo>
                  <a:pt x="1651" y="100"/>
                </a:lnTo>
                <a:lnTo>
                  <a:pt x="1664" y="94"/>
                </a:lnTo>
                <a:lnTo>
                  <a:pt x="1670" y="94"/>
                </a:lnTo>
                <a:lnTo>
                  <a:pt x="1682" y="88"/>
                </a:lnTo>
                <a:lnTo>
                  <a:pt x="1694" y="83"/>
                </a:lnTo>
                <a:lnTo>
                  <a:pt x="1700" y="77"/>
                </a:lnTo>
                <a:lnTo>
                  <a:pt x="1712" y="71"/>
                </a:lnTo>
                <a:lnTo>
                  <a:pt x="1725" y="65"/>
                </a:lnTo>
                <a:lnTo>
                  <a:pt x="1731" y="65"/>
                </a:lnTo>
                <a:lnTo>
                  <a:pt x="1743" y="59"/>
                </a:lnTo>
                <a:lnTo>
                  <a:pt x="1755" y="47"/>
                </a:lnTo>
                <a:lnTo>
                  <a:pt x="1761" y="53"/>
                </a:lnTo>
                <a:lnTo>
                  <a:pt x="1774" y="59"/>
                </a:lnTo>
                <a:lnTo>
                  <a:pt x="1786" y="47"/>
                </a:lnTo>
                <a:lnTo>
                  <a:pt x="1792" y="47"/>
                </a:lnTo>
                <a:lnTo>
                  <a:pt x="1804" y="47"/>
                </a:lnTo>
                <a:lnTo>
                  <a:pt x="1816" y="41"/>
                </a:lnTo>
                <a:lnTo>
                  <a:pt x="1823" y="47"/>
                </a:lnTo>
                <a:lnTo>
                  <a:pt x="1835" y="53"/>
                </a:lnTo>
                <a:lnTo>
                  <a:pt x="1847" y="59"/>
                </a:lnTo>
                <a:lnTo>
                  <a:pt x="1853" y="59"/>
                </a:lnTo>
                <a:lnTo>
                  <a:pt x="1865" y="59"/>
                </a:lnTo>
                <a:lnTo>
                  <a:pt x="1878" y="53"/>
                </a:lnTo>
                <a:lnTo>
                  <a:pt x="1884" y="53"/>
                </a:lnTo>
                <a:lnTo>
                  <a:pt x="1896" y="47"/>
                </a:lnTo>
                <a:lnTo>
                  <a:pt x="1908" y="47"/>
                </a:lnTo>
                <a:lnTo>
                  <a:pt x="1914" y="41"/>
                </a:lnTo>
                <a:lnTo>
                  <a:pt x="1927" y="36"/>
                </a:lnTo>
                <a:lnTo>
                  <a:pt x="1939" y="30"/>
                </a:lnTo>
                <a:lnTo>
                  <a:pt x="1945" y="30"/>
                </a:lnTo>
                <a:lnTo>
                  <a:pt x="1957" y="30"/>
                </a:lnTo>
                <a:lnTo>
                  <a:pt x="1969" y="24"/>
                </a:lnTo>
                <a:lnTo>
                  <a:pt x="1975" y="24"/>
                </a:lnTo>
                <a:lnTo>
                  <a:pt x="1988" y="18"/>
                </a:lnTo>
                <a:lnTo>
                  <a:pt x="2000" y="18"/>
                </a:lnTo>
                <a:lnTo>
                  <a:pt x="2006" y="18"/>
                </a:lnTo>
                <a:lnTo>
                  <a:pt x="2018" y="12"/>
                </a:lnTo>
                <a:lnTo>
                  <a:pt x="2031" y="12"/>
                </a:lnTo>
                <a:lnTo>
                  <a:pt x="2037" y="6"/>
                </a:lnTo>
                <a:lnTo>
                  <a:pt x="2049" y="6"/>
                </a:lnTo>
                <a:lnTo>
                  <a:pt x="2055" y="6"/>
                </a:lnTo>
                <a:lnTo>
                  <a:pt x="2067" y="0"/>
                </a:lnTo>
                <a:lnTo>
                  <a:pt x="2079" y="0"/>
                </a:lnTo>
                <a:lnTo>
                  <a:pt x="2086" y="0"/>
                </a:lnTo>
                <a:lnTo>
                  <a:pt x="2098" y="0"/>
                </a:lnTo>
                <a:lnTo>
                  <a:pt x="2110" y="0"/>
                </a:lnTo>
                <a:lnTo>
                  <a:pt x="2116" y="0"/>
                </a:lnTo>
                <a:lnTo>
                  <a:pt x="2128" y="0"/>
                </a:lnTo>
                <a:lnTo>
                  <a:pt x="2141" y="0"/>
                </a:lnTo>
                <a:lnTo>
                  <a:pt x="2147" y="0"/>
                </a:lnTo>
                <a:lnTo>
                  <a:pt x="2159" y="6"/>
                </a:lnTo>
                <a:lnTo>
                  <a:pt x="2171" y="6"/>
                </a:lnTo>
                <a:lnTo>
                  <a:pt x="2177" y="6"/>
                </a:lnTo>
                <a:lnTo>
                  <a:pt x="2190" y="6"/>
                </a:lnTo>
                <a:lnTo>
                  <a:pt x="2202" y="12"/>
                </a:lnTo>
                <a:lnTo>
                  <a:pt x="2208" y="12"/>
                </a:lnTo>
                <a:lnTo>
                  <a:pt x="2220" y="12"/>
                </a:lnTo>
                <a:lnTo>
                  <a:pt x="2232" y="18"/>
                </a:lnTo>
                <a:lnTo>
                  <a:pt x="2239" y="18"/>
                </a:lnTo>
                <a:lnTo>
                  <a:pt x="2251" y="24"/>
                </a:lnTo>
                <a:lnTo>
                  <a:pt x="2263" y="24"/>
                </a:lnTo>
                <a:lnTo>
                  <a:pt x="2269" y="24"/>
                </a:lnTo>
                <a:lnTo>
                  <a:pt x="2281" y="30"/>
                </a:lnTo>
                <a:lnTo>
                  <a:pt x="2294" y="30"/>
                </a:lnTo>
                <a:lnTo>
                  <a:pt x="2300" y="36"/>
                </a:lnTo>
                <a:lnTo>
                  <a:pt x="2312" y="36"/>
                </a:lnTo>
                <a:lnTo>
                  <a:pt x="2324" y="41"/>
                </a:lnTo>
                <a:lnTo>
                  <a:pt x="2330" y="41"/>
                </a:lnTo>
                <a:lnTo>
                  <a:pt x="2343" y="47"/>
                </a:lnTo>
                <a:lnTo>
                  <a:pt x="2355" y="53"/>
                </a:lnTo>
                <a:lnTo>
                  <a:pt x="2361" y="53"/>
                </a:lnTo>
                <a:lnTo>
                  <a:pt x="2373" y="59"/>
                </a:lnTo>
                <a:lnTo>
                  <a:pt x="2385" y="59"/>
                </a:lnTo>
                <a:lnTo>
                  <a:pt x="2391" y="65"/>
                </a:lnTo>
                <a:lnTo>
                  <a:pt x="2404" y="65"/>
                </a:lnTo>
                <a:lnTo>
                  <a:pt x="2410" y="71"/>
                </a:lnTo>
                <a:lnTo>
                  <a:pt x="2422" y="71"/>
                </a:lnTo>
                <a:lnTo>
                  <a:pt x="2434" y="77"/>
                </a:lnTo>
                <a:lnTo>
                  <a:pt x="2440" y="83"/>
                </a:lnTo>
                <a:lnTo>
                  <a:pt x="2453" y="83"/>
                </a:lnTo>
                <a:lnTo>
                  <a:pt x="2465" y="88"/>
                </a:lnTo>
                <a:lnTo>
                  <a:pt x="2471" y="88"/>
                </a:lnTo>
                <a:lnTo>
                  <a:pt x="2483" y="94"/>
                </a:lnTo>
                <a:lnTo>
                  <a:pt x="2495" y="94"/>
                </a:lnTo>
                <a:lnTo>
                  <a:pt x="2502" y="100"/>
                </a:lnTo>
                <a:lnTo>
                  <a:pt x="2514" y="100"/>
                </a:lnTo>
                <a:lnTo>
                  <a:pt x="2526" y="106"/>
                </a:lnTo>
                <a:lnTo>
                  <a:pt x="2532" y="106"/>
                </a:lnTo>
                <a:lnTo>
                  <a:pt x="2544" y="112"/>
                </a:lnTo>
                <a:lnTo>
                  <a:pt x="2557" y="112"/>
                </a:lnTo>
                <a:lnTo>
                  <a:pt x="2563" y="118"/>
                </a:lnTo>
                <a:lnTo>
                  <a:pt x="2575" y="118"/>
                </a:lnTo>
                <a:lnTo>
                  <a:pt x="2587" y="124"/>
                </a:lnTo>
                <a:lnTo>
                  <a:pt x="2593" y="124"/>
                </a:lnTo>
                <a:lnTo>
                  <a:pt x="2606" y="130"/>
                </a:lnTo>
                <a:lnTo>
                  <a:pt x="2618" y="130"/>
                </a:lnTo>
                <a:lnTo>
                  <a:pt x="2624" y="136"/>
                </a:lnTo>
                <a:lnTo>
                  <a:pt x="2636" y="136"/>
                </a:lnTo>
                <a:lnTo>
                  <a:pt x="2648" y="141"/>
                </a:lnTo>
                <a:lnTo>
                  <a:pt x="2654" y="141"/>
                </a:lnTo>
                <a:lnTo>
                  <a:pt x="2667" y="141"/>
                </a:lnTo>
                <a:lnTo>
                  <a:pt x="2679" y="147"/>
                </a:lnTo>
                <a:lnTo>
                  <a:pt x="2685" y="147"/>
                </a:lnTo>
                <a:lnTo>
                  <a:pt x="2697" y="147"/>
                </a:lnTo>
                <a:lnTo>
                  <a:pt x="2710" y="153"/>
                </a:lnTo>
                <a:lnTo>
                  <a:pt x="2716" y="153"/>
                </a:lnTo>
                <a:lnTo>
                  <a:pt x="2728" y="153"/>
                </a:lnTo>
                <a:lnTo>
                  <a:pt x="2740" y="159"/>
                </a:lnTo>
                <a:lnTo>
                  <a:pt x="2746" y="159"/>
                </a:lnTo>
                <a:lnTo>
                  <a:pt x="2758" y="159"/>
                </a:lnTo>
                <a:lnTo>
                  <a:pt x="2765" y="165"/>
                </a:lnTo>
                <a:lnTo>
                  <a:pt x="2777" y="165"/>
                </a:lnTo>
                <a:lnTo>
                  <a:pt x="2789" y="165"/>
                </a:lnTo>
                <a:lnTo>
                  <a:pt x="2795" y="171"/>
                </a:lnTo>
                <a:lnTo>
                  <a:pt x="2807" y="171"/>
                </a:lnTo>
                <a:lnTo>
                  <a:pt x="2820" y="171"/>
                </a:lnTo>
                <a:lnTo>
                  <a:pt x="2826" y="171"/>
                </a:lnTo>
                <a:lnTo>
                  <a:pt x="2838" y="177"/>
                </a:lnTo>
                <a:lnTo>
                  <a:pt x="2850" y="177"/>
                </a:lnTo>
                <a:lnTo>
                  <a:pt x="2856" y="177"/>
                </a:lnTo>
                <a:lnTo>
                  <a:pt x="2869" y="177"/>
                </a:lnTo>
                <a:lnTo>
                  <a:pt x="2881" y="177"/>
                </a:lnTo>
                <a:lnTo>
                  <a:pt x="2887" y="183"/>
                </a:lnTo>
                <a:lnTo>
                  <a:pt x="2899" y="183"/>
                </a:lnTo>
                <a:lnTo>
                  <a:pt x="2911" y="183"/>
                </a:lnTo>
                <a:lnTo>
                  <a:pt x="2917" y="183"/>
                </a:lnTo>
                <a:lnTo>
                  <a:pt x="2930" y="183"/>
                </a:lnTo>
                <a:lnTo>
                  <a:pt x="2942" y="188"/>
                </a:lnTo>
                <a:lnTo>
                  <a:pt x="2948" y="188"/>
                </a:lnTo>
                <a:lnTo>
                  <a:pt x="2960" y="188"/>
                </a:lnTo>
                <a:lnTo>
                  <a:pt x="2973" y="188"/>
                </a:lnTo>
                <a:lnTo>
                  <a:pt x="2979" y="188"/>
                </a:lnTo>
                <a:lnTo>
                  <a:pt x="2991" y="188"/>
                </a:lnTo>
                <a:lnTo>
                  <a:pt x="3003" y="188"/>
                </a:lnTo>
                <a:lnTo>
                  <a:pt x="3009" y="188"/>
                </a:lnTo>
                <a:lnTo>
                  <a:pt x="3021" y="194"/>
                </a:lnTo>
                <a:lnTo>
                  <a:pt x="3034" y="194"/>
                </a:lnTo>
                <a:lnTo>
                  <a:pt x="3040" y="194"/>
                </a:lnTo>
                <a:lnTo>
                  <a:pt x="3052" y="194"/>
                </a:lnTo>
                <a:lnTo>
                  <a:pt x="3064" y="194"/>
                </a:lnTo>
                <a:lnTo>
                  <a:pt x="3070" y="194"/>
                </a:lnTo>
                <a:lnTo>
                  <a:pt x="3083" y="194"/>
                </a:lnTo>
                <a:lnTo>
                  <a:pt x="3095" y="194"/>
                </a:lnTo>
                <a:lnTo>
                  <a:pt x="3101" y="194"/>
                </a:lnTo>
                <a:lnTo>
                  <a:pt x="3113" y="194"/>
                </a:lnTo>
                <a:lnTo>
                  <a:pt x="3125" y="194"/>
                </a:lnTo>
                <a:lnTo>
                  <a:pt x="3132" y="194"/>
                </a:lnTo>
                <a:lnTo>
                  <a:pt x="3144" y="194"/>
                </a:lnTo>
                <a:lnTo>
                  <a:pt x="3150" y="194"/>
                </a:lnTo>
                <a:lnTo>
                  <a:pt x="3162" y="194"/>
                </a:lnTo>
                <a:lnTo>
                  <a:pt x="3174" y="194"/>
                </a:lnTo>
                <a:lnTo>
                  <a:pt x="3181" y="194"/>
                </a:lnTo>
                <a:lnTo>
                  <a:pt x="3193" y="194"/>
                </a:lnTo>
                <a:lnTo>
                  <a:pt x="3205" y="194"/>
                </a:lnTo>
                <a:lnTo>
                  <a:pt x="3211" y="194"/>
                </a:lnTo>
                <a:lnTo>
                  <a:pt x="3223" y="194"/>
                </a:lnTo>
                <a:lnTo>
                  <a:pt x="3236" y="194"/>
                </a:lnTo>
                <a:lnTo>
                  <a:pt x="3242" y="194"/>
                </a:lnTo>
                <a:lnTo>
                  <a:pt x="3254" y="194"/>
                </a:lnTo>
                <a:lnTo>
                  <a:pt x="3266" y="194"/>
                </a:lnTo>
                <a:lnTo>
                  <a:pt x="3272" y="194"/>
                </a:lnTo>
                <a:lnTo>
                  <a:pt x="3284" y="194"/>
                </a:lnTo>
                <a:lnTo>
                  <a:pt x="3297" y="194"/>
                </a:lnTo>
                <a:lnTo>
                  <a:pt x="3303" y="194"/>
                </a:lnTo>
                <a:lnTo>
                  <a:pt x="3315" y="194"/>
                </a:lnTo>
                <a:lnTo>
                  <a:pt x="3327" y="194"/>
                </a:lnTo>
                <a:lnTo>
                  <a:pt x="3333" y="194"/>
                </a:lnTo>
                <a:lnTo>
                  <a:pt x="3346" y="194"/>
                </a:lnTo>
                <a:lnTo>
                  <a:pt x="3358" y="194"/>
                </a:lnTo>
                <a:lnTo>
                  <a:pt x="3364" y="194"/>
                </a:lnTo>
                <a:lnTo>
                  <a:pt x="3376" y="200"/>
                </a:lnTo>
                <a:lnTo>
                  <a:pt x="3388" y="200"/>
                </a:lnTo>
                <a:lnTo>
                  <a:pt x="3395" y="200"/>
                </a:lnTo>
                <a:lnTo>
                  <a:pt x="3407" y="200"/>
                </a:lnTo>
                <a:lnTo>
                  <a:pt x="3419" y="200"/>
                </a:lnTo>
                <a:lnTo>
                  <a:pt x="3425" y="200"/>
                </a:lnTo>
                <a:lnTo>
                  <a:pt x="3437" y="200"/>
                </a:lnTo>
                <a:lnTo>
                  <a:pt x="3450" y="200"/>
                </a:lnTo>
                <a:lnTo>
                  <a:pt x="3456" y="200"/>
                </a:lnTo>
                <a:lnTo>
                  <a:pt x="3468" y="200"/>
                </a:lnTo>
                <a:lnTo>
                  <a:pt x="3480" y="200"/>
                </a:lnTo>
                <a:lnTo>
                  <a:pt x="3486" y="200"/>
                </a:lnTo>
                <a:lnTo>
                  <a:pt x="3499" y="200"/>
                </a:lnTo>
                <a:lnTo>
                  <a:pt x="3505" y="200"/>
                </a:lnTo>
                <a:lnTo>
                  <a:pt x="3517" y="200"/>
                </a:lnTo>
                <a:lnTo>
                  <a:pt x="3529" y="200"/>
                </a:lnTo>
                <a:lnTo>
                  <a:pt x="3535" y="200"/>
                </a:lnTo>
                <a:lnTo>
                  <a:pt x="3548" y="200"/>
                </a:lnTo>
                <a:lnTo>
                  <a:pt x="3560" y="200"/>
                </a:lnTo>
                <a:lnTo>
                  <a:pt x="3566" y="200"/>
                </a:lnTo>
                <a:lnTo>
                  <a:pt x="3578" y="200"/>
                </a:lnTo>
                <a:lnTo>
                  <a:pt x="3590" y="200"/>
                </a:lnTo>
                <a:lnTo>
                  <a:pt x="3596" y="200"/>
                </a:lnTo>
                <a:lnTo>
                  <a:pt x="3609" y="200"/>
                </a:lnTo>
                <a:lnTo>
                  <a:pt x="3621" y="200"/>
                </a:lnTo>
                <a:lnTo>
                  <a:pt x="3627" y="200"/>
                </a:lnTo>
                <a:lnTo>
                  <a:pt x="3639" y="200"/>
                </a:lnTo>
                <a:lnTo>
                  <a:pt x="3651" y="200"/>
                </a:lnTo>
                <a:lnTo>
                  <a:pt x="3658" y="200"/>
                </a:lnTo>
                <a:lnTo>
                  <a:pt x="3670" y="200"/>
                </a:lnTo>
                <a:lnTo>
                  <a:pt x="3682" y="200"/>
                </a:lnTo>
                <a:lnTo>
                  <a:pt x="3688" y="200"/>
                </a:lnTo>
                <a:lnTo>
                  <a:pt x="3700" y="200"/>
                </a:lnTo>
                <a:lnTo>
                  <a:pt x="3713" y="200"/>
                </a:lnTo>
                <a:lnTo>
                  <a:pt x="3719" y="200"/>
                </a:lnTo>
                <a:lnTo>
                  <a:pt x="3731" y="200"/>
                </a:lnTo>
                <a:lnTo>
                  <a:pt x="3743" y="200"/>
                </a:lnTo>
                <a:lnTo>
                  <a:pt x="3749" y="200"/>
                </a:lnTo>
                <a:lnTo>
                  <a:pt x="3762" y="200"/>
                </a:lnTo>
                <a:lnTo>
                  <a:pt x="3774" y="200"/>
                </a:lnTo>
                <a:lnTo>
                  <a:pt x="3780" y="200"/>
                </a:lnTo>
                <a:lnTo>
                  <a:pt x="3792" y="200"/>
                </a:lnTo>
                <a:lnTo>
                  <a:pt x="3804" y="200"/>
                </a:lnTo>
                <a:lnTo>
                  <a:pt x="3811" y="200"/>
                </a:lnTo>
                <a:lnTo>
                  <a:pt x="3823" y="200"/>
                </a:lnTo>
                <a:lnTo>
                  <a:pt x="3835" y="200"/>
                </a:lnTo>
                <a:lnTo>
                  <a:pt x="3841" y="200"/>
                </a:lnTo>
                <a:lnTo>
                  <a:pt x="3853" y="200"/>
                </a:lnTo>
                <a:lnTo>
                  <a:pt x="3866" y="200"/>
                </a:lnTo>
                <a:lnTo>
                  <a:pt x="3872" y="200"/>
                </a:lnTo>
                <a:lnTo>
                  <a:pt x="3884" y="200"/>
                </a:lnTo>
                <a:lnTo>
                  <a:pt x="3890" y="200"/>
                </a:lnTo>
                <a:lnTo>
                  <a:pt x="3902" y="200"/>
                </a:lnTo>
                <a:lnTo>
                  <a:pt x="3915" y="200"/>
                </a:lnTo>
                <a:lnTo>
                  <a:pt x="3921" y="200"/>
                </a:lnTo>
                <a:lnTo>
                  <a:pt x="3933" y="200"/>
                </a:lnTo>
                <a:lnTo>
                  <a:pt x="3945" y="200"/>
                </a:lnTo>
                <a:lnTo>
                  <a:pt x="3951" y="200"/>
                </a:lnTo>
                <a:lnTo>
                  <a:pt x="3963" y="200"/>
                </a:lnTo>
                <a:lnTo>
                  <a:pt x="3976" y="200"/>
                </a:lnTo>
                <a:lnTo>
                  <a:pt x="3982" y="200"/>
                </a:lnTo>
                <a:lnTo>
                  <a:pt x="3994" y="200"/>
                </a:lnTo>
                <a:lnTo>
                  <a:pt x="4006" y="200"/>
                </a:lnTo>
                <a:lnTo>
                  <a:pt x="4012" y="200"/>
                </a:lnTo>
                <a:lnTo>
                  <a:pt x="4025" y="200"/>
                </a:lnTo>
                <a:lnTo>
                  <a:pt x="4037" y="200"/>
                </a:lnTo>
                <a:lnTo>
                  <a:pt x="4043" y="200"/>
                </a:lnTo>
                <a:lnTo>
                  <a:pt x="4055" y="200"/>
                </a:lnTo>
                <a:lnTo>
                  <a:pt x="4055" y="206"/>
                </a:lnTo>
                <a:lnTo>
                  <a:pt x="4043" y="206"/>
                </a:lnTo>
                <a:lnTo>
                  <a:pt x="4037" y="206"/>
                </a:lnTo>
                <a:lnTo>
                  <a:pt x="4025" y="206"/>
                </a:lnTo>
                <a:lnTo>
                  <a:pt x="4012" y="206"/>
                </a:lnTo>
                <a:lnTo>
                  <a:pt x="4006" y="206"/>
                </a:lnTo>
                <a:lnTo>
                  <a:pt x="3994" y="206"/>
                </a:lnTo>
                <a:lnTo>
                  <a:pt x="3982" y="206"/>
                </a:lnTo>
                <a:lnTo>
                  <a:pt x="3976" y="206"/>
                </a:lnTo>
                <a:lnTo>
                  <a:pt x="3963" y="206"/>
                </a:lnTo>
                <a:lnTo>
                  <a:pt x="3951" y="206"/>
                </a:lnTo>
                <a:lnTo>
                  <a:pt x="3945" y="206"/>
                </a:lnTo>
                <a:lnTo>
                  <a:pt x="3933" y="206"/>
                </a:lnTo>
                <a:lnTo>
                  <a:pt x="3921" y="206"/>
                </a:lnTo>
                <a:lnTo>
                  <a:pt x="3915" y="206"/>
                </a:lnTo>
                <a:lnTo>
                  <a:pt x="3902" y="206"/>
                </a:lnTo>
                <a:lnTo>
                  <a:pt x="3890" y="206"/>
                </a:lnTo>
                <a:lnTo>
                  <a:pt x="3884" y="206"/>
                </a:lnTo>
                <a:lnTo>
                  <a:pt x="3872" y="206"/>
                </a:lnTo>
                <a:lnTo>
                  <a:pt x="3866" y="206"/>
                </a:lnTo>
                <a:lnTo>
                  <a:pt x="3853" y="206"/>
                </a:lnTo>
                <a:lnTo>
                  <a:pt x="3841" y="206"/>
                </a:lnTo>
                <a:lnTo>
                  <a:pt x="3835" y="206"/>
                </a:lnTo>
                <a:lnTo>
                  <a:pt x="3823" y="206"/>
                </a:lnTo>
                <a:lnTo>
                  <a:pt x="3811" y="206"/>
                </a:lnTo>
                <a:lnTo>
                  <a:pt x="3804" y="206"/>
                </a:lnTo>
                <a:lnTo>
                  <a:pt x="3792" y="206"/>
                </a:lnTo>
                <a:lnTo>
                  <a:pt x="3780" y="206"/>
                </a:lnTo>
                <a:lnTo>
                  <a:pt x="3774" y="206"/>
                </a:lnTo>
                <a:lnTo>
                  <a:pt x="3762" y="206"/>
                </a:lnTo>
                <a:lnTo>
                  <a:pt x="3749" y="206"/>
                </a:lnTo>
                <a:lnTo>
                  <a:pt x="3743" y="206"/>
                </a:lnTo>
                <a:lnTo>
                  <a:pt x="3731" y="206"/>
                </a:lnTo>
                <a:lnTo>
                  <a:pt x="3719" y="206"/>
                </a:lnTo>
                <a:lnTo>
                  <a:pt x="3713" y="206"/>
                </a:lnTo>
                <a:lnTo>
                  <a:pt x="3700" y="206"/>
                </a:lnTo>
                <a:lnTo>
                  <a:pt x="3688" y="206"/>
                </a:lnTo>
                <a:lnTo>
                  <a:pt x="3682" y="206"/>
                </a:lnTo>
                <a:lnTo>
                  <a:pt x="3670" y="206"/>
                </a:lnTo>
                <a:lnTo>
                  <a:pt x="3658" y="206"/>
                </a:lnTo>
                <a:lnTo>
                  <a:pt x="3651" y="206"/>
                </a:lnTo>
                <a:lnTo>
                  <a:pt x="3639" y="206"/>
                </a:lnTo>
                <a:lnTo>
                  <a:pt x="3627" y="206"/>
                </a:lnTo>
                <a:lnTo>
                  <a:pt x="3621" y="206"/>
                </a:lnTo>
                <a:lnTo>
                  <a:pt x="3609" y="206"/>
                </a:lnTo>
                <a:lnTo>
                  <a:pt x="3596" y="206"/>
                </a:lnTo>
                <a:lnTo>
                  <a:pt x="3590" y="206"/>
                </a:lnTo>
                <a:lnTo>
                  <a:pt x="3578" y="206"/>
                </a:lnTo>
                <a:lnTo>
                  <a:pt x="3566" y="206"/>
                </a:lnTo>
                <a:lnTo>
                  <a:pt x="3560" y="206"/>
                </a:lnTo>
                <a:lnTo>
                  <a:pt x="3548" y="206"/>
                </a:lnTo>
                <a:lnTo>
                  <a:pt x="3535" y="206"/>
                </a:lnTo>
                <a:lnTo>
                  <a:pt x="3529" y="206"/>
                </a:lnTo>
                <a:lnTo>
                  <a:pt x="3517" y="206"/>
                </a:lnTo>
                <a:lnTo>
                  <a:pt x="3505" y="206"/>
                </a:lnTo>
                <a:lnTo>
                  <a:pt x="3499" y="206"/>
                </a:lnTo>
                <a:lnTo>
                  <a:pt x="3486" y="206"/>
                </a:lnTo>
                <a:lnTo>
                  <a:pt x="3480" y="206"/>
                </a:lnTo>
                <a:lnTo>
                  <a:pt x="3468" y="206"/>
                </a:lnTo>
                <a:lnTo>
                  <a:pt x="3456" y="206"/>
                </a:lnTo>
                <a:lnTo>
                  <a:pt x="3450" y="206"/>
                </a:lnTo>
                <a:lnTo>
                  <a:pt x="3437" y="206"/>
                </a:lnTo>
                <a:lnTo>
                  <a:pt x="3425" y="206"/>
                </a:lnTo>
                <a:lnTo>
                  <a:pt x="3419" y="206"/>
                </a:lnTo>
                <a:lnTo>
                  <a:pt x="3407" y="206"/>
                </a:lnTo>
                <a:lnTo>
                  <a:pt x="3395" y="206"/>
                </a:lnTo>
                <a:lnTo>
                  <a:pt x="3388" y="206"/>
                </a:lnTo>
                <a:lnTo>
                  <a:pt x="3376" y="206"/>
                </a:lnTo>
                <a:lnTo>
                  <a:pt x="3364" y="206"/>
                </a:lnTo>
                <a:lnTo>
                  <a:pt x="3358" y="206"/>
                </a:lnTo>
                <a:lnTo>
                  <a:pt x="3346" y="206"/>
                </a:lnTo>
                <a:lnTo>
                  <a:pt x="3333" y="206"/>
                </a:lnTo>
                <a:lnTo>
                  <a:pt x="3327" y="206"/>
                </a:lnTo>
                <a:lnTo>
                  <a:pt x="3315" y="206"/>
                </a:lnTo>
                <a:lnTo>
                  <a:pt x="3303" y="206"/>
                </a:lnTo>
                <a:lnTo>
                  <a:pt x="3297" y="206"/>
                </a:lnTo>
                <a:lnTo>
                  <a:pt x="3284" y="206"/>
                </a:lnTo>
                <a:lnTo>
                  <a:pt x="3272" y="206"/>
                </a:lnTo>
                <a:lnTo>
                  <a:pt x="3266" y="206"/>
                </a:lnTo>
                <a:lnTo>
                  <a:pt x="3254" y="206"/>
                </a:lnTo>
                <a:lnTo>
                  <a:pt x="3242" y="206"/>
                </a:lnTo>
                <a:lnTo>
                  <a:pt x="3236" y="206"/>
                </a:lnTo>
                <a:lnTo>
                  <a:pt x="3223" y="206"/>
                </a:lnTo>
                <a:lnTo>
                  <a:pt x="3211" y="206"/>
                </a:lnTo>
                <a:lnTo>
                  <a:pt x="3205" y="206"/>
                </a:lnTo>
                <a:lnTo>
                  <a:pt x="3193" y="206"/>
                </a:lnTo>
                <a:lnTo>
                  <a:pt x="3181" y="206"/>
                </a:lnTo>
                <a:lnTo>
                  <a:pt x="3174" y="206"/>
                </a:lnTo>
                <a:lnTo>
                  <a:pt x="3162" y="206"/>
                </a:lnTo>
                <a:lnTo>
                  <a:pt x="3150" y="206"/>
                </a:lnTo>
                <a:lnTo>
                  <a:pt x="3144" y="206"/>
                </a:lnTo>
                <a:lnTo>
                  <a:pt x="3132" y="206"/>
                </a:lnTo>
                <a:lnTo>
                  <a:pt x="3125" y="206"/>
                </a:lnTo>
                <a:lnTo>
                  <a:pt x="3113" y="206"/>
                </a:lnTo>
                <a:lnTo>
                  <a:pt x="3101" y="206"/>
                </a:lnTo>
                <a:lnTo>
                  <a:pt x="3095" y="206"/>
                </a:lnTo>
                <a:lnTo>
                  <a:pt x="3083" y="206"/>
                </a:lnTo>
                <a:lnTo>
                  <a:pt x="3070" y="206"/>
                </a:lnTo>
                <a:lnTo>
                  <a:pt x="3064" y="206"/>
                </a:lnTo>
                <a:lnTo>
                  <a:pt x="3052" y="206"/>
                </a:lnTo>
                <a:lnTo>
                  <a:pt x="3040" y="206"/>
                </a:lnTo>
                <a:lnTo>
                  <a:pt x="3034" y="206"/>
                </a:lnTo>
                <a:lnTo>
                  <a:pt x="3021" y="206"/>
                </a:lnTo>
                <a:lnTo>
                  <a:pt x="3009" y="206"/>
                </a:lnTo>
                <a:lnTo>
                  <a:pt x="3003" y="206"/>
                </a:lnTo>
                <a:lnTo>
                  <a:pt x="2991" y="206"/>
                </a:lnTo>
                <a:lnTo>
                  <a:pt x="2979" y="206"/>
                </a:lnTo>
                <a:lnTo>
                  <a:pt x="2973" y="206"/>
                </a:lnTo>
                <a:lnTo>
                  <a:pt x="2960" y="200"/>
                </a:lnTo>
                <a:lnTo>
                  <a:pt x="2948" y="200"/>
                </a:lnTo>
                <a:lnTo>
                  <a:pt x="2942" y="200"/>
                </a:lnTo>
                <a:lnTo>
                  <a:pt x="2930" y="200"/>
                </a:lnTo>
                <a:lnTo>
                  <a:pt x="2917" y="200"/>
                </a:lnTo>
                <a:lnTo>
                  <a:pt x="2911" y="200"/>
                </a:lnTo>
                <a:lnTo>
                  <a:pt x="2899" y="200"/>
                </a:lnTo>
                <a:lnTo>
                  <a:pt x="2887" y="200"/>
                </a:lnTo>
                <a:lnTo>
                  <a:pt x="2881" y="200"/>
                </a:lnTo>
                <a:lnTo>
                  <a:pt x="2869" y="200"/>
                </a:lnTo>
                <a:lnTo>
                  <a:pt x="2856" y="200"/>
                </a:lnTo>
                <a:lnTo>
                  <a:pt x="2850" y="194"/>
                </a:lnTo>
                <a:lnTo>
                  <a:pt x="2838" y="194"/>
                </a:lnTo>
                <a:lnTo>
                  <a:pt x="2826" y="194"/>
                </a:lnTo>
                <a:lnTo>
                  <a:pt x="2820" y="194"/>
                </a:lnTo>
                <a:lnTo>
                  <a:pt x="2807" y="194"/>
                </a:lnTo>
                <a:lnTo>
                  <a:pt x="2795" y="194"/>
                </a:lnTo>
                <a:lnTo>
                  <a:pt x="2789" y="194"/>
                </a:lnTo>
                <a:lnTo>
                  <a:pt x="2777" y="194"/>
                </a:lnTo>
                <a:lnTo>
                  <a:pt x="2765" y="188"/>
                </a:lnTo>
                <a:lnTo>
                  <a:pt x="2758" y="188"/>
                </a:lnTo>
                <a:lnTo>
                  <a:pt x="2746" y="188"/>
                </a:lnTo>
                <a:lnTo>
                  <a:pt x="2740" y="188"/>
                </a:lnTo>
                <a:lnTo>
                  <a:pt x="2728" y="188"/>
                </a:lnTo>
                <a:lnTo>
                  <a:pt x="2716" y="188"/>
                </a:lnTo>
                <a:lnTo>
                  <a:pt x="2710" y="183"/>
                </a:lnTo>
                <a:lnTo>
                  <a:pt x="2697" y="183"/>
                </a:lnTo>
                <a:lnTo>
                  <a:pt x="2685" y="183"/>
                </a:lnTo>
                <a:lnTo>
                  <a:pt x="2679" y="183"/>
                </a:lnTo>
                <a:lnTo>
                  <a:pt x="2667" y="183"/>
                </a:lnTo>
                <a:lnTo>
                  <a:pt x="2654" y="177"/>
                </a:lnTo>
                <a:lnTo>
                  <a:pt x="2648" y="177"/>
                </a:lnTo>
                <a:lnTo>
                  <a:pt x="2636" y="177"/>
                </a:lnTo>
                <a:lnTo>
                  <a:pt x="2624" y="177"/>
                </a:lnTo>
                <a:lnTo>
                  <a:pt x="2618" y="177"/>
                </a:lnTo>
                <a:lnTo>
                  <a:pt x="2606" y="171"/>
                </a:lnTo>
                <a:lnTo>
                  <a:pt x="2593" y="171"/>
                </a:lnTo>
                <a:lnTo>
                  <a:pt x="2587" y="171"/>
                </a:lnTo>
                <a:lnTo>
                  <a:pt x="2575" y="171"/>
                </a:lnTo>
                <a:lnTo>
                  <a:pt x="2563" y="165"/>
                </a:lnTo>
                <a:lnTo>
                  <a:pt x="2557" y="165"/>
                </a:lnTo>
                <a:lnTo>
                  <a:pt x="2544" y="165"/>
                </a:lnTo>
                <a:lnTo>
                  <a:pt x="2532" y="165"/>
                </a:lnTo>
                <a:lnTo>
                  <a:pt x="2526" y="159"/>
                </a:lnTo>
                <a:lnTo>
                  <a:pt x="2514" y="159"/>
                </a:lnTo>
                <a:lnTo>
                  <a:pt x="2502" y="159"/>
                </a:lnTo>
                <a:lnTo>
                  <a:pt x="2495" y="159"/>
                </a:lnTo>
                <a:lnTo>
                  <a:pt x="2483" y="153"/>
                </a:lnTo>
                <a:lnTo>
                  <a:pt x="2471" y="153"/>
                </a:lnTo>
                <a:lnTo>
                  <a:pt x="2465" y="153"/>
                </a:lnTo>
                <a:lnTo>
                  <a:pt x="2453" y="147"/>
                </a:lnTo>
                <a:lnTo>
                  <a:pt x="2440" y="147"/>
                </a:lnTo>
                <a:lnTo>
                  <a:pt x="2434" y="147"/>
                </a:lnTo>
                <a:lnTo>
                  <a:pt x="2422" y="141"/>
                </a:lnTo>
                <a:lnTo>
                  <a:pt x="2410" y="141"/>
                </a:lnTo>
                <a:lnTo>
                  <a:pt x="2404" y="141"/>
                </a:lnTo>
                <a:lnTo>
                  <a:pt x="2391" y="141"/>
                </a:lnTo>
                <a:lnTo>
                  <a:pt x="2385" y="136"/>
                </a:lnTo>
                <a:lnTo>
                  <a:pt x="2373" y="136"/>
                </a:lnTo>
                <a:lnTo>
                  <a:pt x="2361" y="136"/>
                </a:lnTo>
                <a:lnTo>
                  <a:pt x="2355" y="130"/>
                </a:lnTo>
                <a:lnTo>
                  <a:pt x="2343" y="130"/>
                </a:lnTo>
                <a:lnTo>
                  <a:pt x="2330" y="130"/>
                </a:lnTo>
                <a:lnTo>
                  <a:pt x="2324" y="130"/>
                </a:lnTo>
                <a:lnTo>
                  <a:pt x="2312" y="124"/>
                </a:lnTo>
                <a:lnTo>
                  <a:pt x="2300" y="124"/>
                </a:lnTo>
                <a:lnTo>
                  <a:pt x="2294" y="124"/>
                </a:lnTo>
                <a:lnTo>
                  <a:pt x="2281" y="118"/>
                </a:lnTo>
                <a:lnTo>
                  <a:pt x="2269" y="118"/>
                </a:lnTo>
                <a:lnTo>
                  <a:pt x="2263" y="118"/>
                </a:lnTo>
                <a:lnTo>
                  <a:pt x="2251" y="118"/>
                </a:lnTo>
                <a:lnTo>
                  <a:pt x="2239" y="112"/>
                </a:lnTo>
                <a:lnTo>
                  <a:pt x="2232" y="112"/>
                </a:lnTo>
                <a:lnTo>
                  <a:pt x="2220" y="112"/>
                </a:lnTo>
                <a:lnTo>
                  <a:pt x="2208" y="112"/>
                </a:lnTo>
                <a:lnTo>
                  <a:pt x="2202" y="112"/>
                </a:lnTo>
                <a:lnTo>
                  <a:pt x="2190" y="106"/>
                </a:lnTo>
                <a:lnTo>
                  <a:pt x="2177" y="106"/>
                </a:lnTo>
                <a:lnTo>
                  <a:pt x="2171" y="106"/>
                </a:lnTo>
                <a:lnTo>
                  <a:pt x="2159" y="106"/>
                </a:lnTo>
                <a:lnTo>
                  <a:pt x="2147" y="106"/>
                </a:lnTo>
                <a:lnTo>
                  <a:pt x="2141" y="106"/>
                </a:lnTo>
                <a:lnTo>
                  <a:pt x="2128" y="106"/>
                </a:lnTo>
                <a:lnTo>
                  <a:pt x="2116" y="106"/>
                </a:lnTo>
                <a:lnTo>
                  <a:pt x="2110" y="106"/>
                </a:lnTo>
                <a:lnTo>
                  <a:pt x="2098" y="106"/>
                </a:lnTo>
                <a:lnTo>
                  <a:pt x="2086" y="106"/>
                </a:lnTo>
                <a:lnTo>
                  <a:pt x="2079" y="106"/>
                </a:lnTo>
                <a:lnTo>
                  <a:pt x="2067" y="106"/>
                </a:lnTo>
                <a:lnTo>
                  <a:pt x="2055" y="106"/>
                </a:lnTo>
                <a:lnTo>
                  <a:pt x="2049" y="106"/>
                </a:lnTo>
                <a:lnTo>
                  <a:pt x="2037" y="106"/>
                </a:lnTo>
                <a:lnTo>
                  <a:pt x="2031" y="106"/>
                </a:lnTo>
                <a:lnTo>
                  <a:pt x="2018" y="112"/>
                </a:lnTo>
                <a:lnTo>
                  <a:pt x="2006" y="112"/>
                </a:lnTo>
                <a:lnTo>
                  <a:pt x="2000" y="112"/>
                </a:lnTo>
                <a:lnTo>
                  <a:pt x="1988" y="118"/>
                </a:lnTo>
                <a:lnTo>
                  <a:pt x="1975" y="118"/>
                </a:lnTo>
                <a:lnTo>
                  <a:pt x="1969" y="118"/>
                </a:lnTo>
                <a:lnTo>
                  <a:pt x="1957" y="124"/>
                </a:lnTo>
                <a:lnTo>
                  <a:pt x="1945" y="124"/>
                </a:lnTo>
                <a:lnTo>
                  <a:pt x="1939" y="124"/>
                </a:lnTo>
                <a:lnTo>
                  <a:pt x="1927" y="124"/>
                </a:lnTo>
                <a:lnTo>
                  <a:pt x="1914" y="130"/>
                </a:lnTo>
                <a:lnTo>
                  <a:pt x="1908" y="130"/>
                </a:lnTo>
                <a:lnTo>
                  <a:pt x="1896" y="130"/>
                </a:lnTo>
                <a:lnTo>
                  <a:pt x="1884" y="136"/>
                </a:lnTo>
                <a:lnTo>
                  <a:pt x="1878" y="136"/>
                </a:lnTo>
                <a:lnTo>
                  <a:pt x="1865" y="136"/>
                </a:lnTo>
                <a:lnTo>
                  <a:pt x="1853" y="141"/>
                </a:lnTo>
                <a:lnTo>
                  <a:pt x="1847" y="141"/>
                </a:lnTo>
                <a:lnTo>
                  <a:pt x="1835" y="136"/>
                </a:lnTo>
                <a:lnTo>
                  <a:pt x="1823" y="136"/>
                </a:lnTo>
                <a:lnTo>
                  <a:pt x="1816" y="130"/>
                </a:lnTo>
                <a:lnTo>
                  <a:pt x="1804" y="130"/>
                </a:lnTo>
                <a:lnTo>
                  <a:pt x="1792" y="136"/>
                </a:lnTo>
                <a:lnTo>
                  <a:pt x="1786" y="136"/>
                </a:lnTo>
                <a:lnTo>
                  <a:pt x="1774" y="141"/>
                </a:lnTo>
                <a:lnTo>
                  <a:pt x="1761" y="136"/>
                </a:lnTo>
                <a:lnTo>
                  <a:pt x="1755" y="136"/>
                </a:lnTo>
                <a:lnTo>
                  <a:pt x="1743" y="136"/>
                </a:lnTo>
                <a:lnTo>
                  <a:pt x="1731" y="141"/>
                </a:lnTo>
                <a:lnTo>
                  <a:pt x="1725" y="141"/>
                </a:lnTo>
                <a:lnTo>
                  <a:pt x="1712" y="141"/>
                </a:lnTo>
                <a:lnTo>
                  <a:pt x="1700" y="141"/>
                </a:lnTo>
                <a:lnTo>
                  <a:pt x="1694" y="147"/>
                </a:lnTo>
                <a:lnTo>
                  <a:pt x="1682" y="147"/>
                </a:lnTo>
                <a:lnTo>
                  <a:pt x="1670" y="153"/>
                </a:lnTo>
                <a:lnTo>
                  <a:pt x="1664" y="153"/>
                </a:lnTo>
                <a:lnTo>
                  <a:pt x="1651" y="159"/>
                </a:lnTo>
                <a:lnTo>
                  <a:pt x="1645" y="159"/>
                </a:lnTo>
                <a:lnTo>
                  <a:pt x="1633" y="159"/>
                </a:lnTo>
                <a:lnTo>
                  <a:pt x="1621" y="159"/>
                </a:lnTo>
                <a:lnTo>
                  <a:pt x="1615" y="165"/>
                </a:lnTo>
                <a:lnTo>
                  <a:pt x="1602" y="165"/>
                </a:lnTo>
                <a:lnTo>
                  <a:pt x="1590" y="165"/>
                </a:lnTo>
                <a:lnTo>
                  <a:pt x="1584" y="165"/>
                </a:lnTo>
                <a:lnTo>
                  <a:pt x="1572" y="165"/>
                </a:lnTo>
                <a:lnTo>
                  <a:pt x="1560" y="171"/>
                </a:lnTo>
                <a:lnTo>
                  <a:pt x="1553" y="165"/>
                </a:lnTo>
                <a:lnTo>
                  <a:pt x="1541" y="171"/>
                </a:lnTo>
                <a:lnTo>
                  <a:pt x="1529" y="165"/>
                </a:lnTo>
                <a:lnTo>
                  <a:pt x="1523" y="171"/>
                </a:lnTo>
                <a:lnTo>
                  <a:pt x="1511" y="171"/>
                </a:lnTo>
                <a:lnTo>
                  <a:pt x="1498" y="171"/>
                </a:lnTo>
                <a:lnTo>
                  <a:pt x="1492" y="171"/>
                </a:lnTo>
                <a:lnTo>
                  <a:pt x="1480" y="177"/>
                </a:lnTo>
                <a:lnTo>
                  <a:pt x="1468" y="177"/>
                </a:lnTo>
                <a:lnTo>
                  <a:pt x="1462" y="171"/>
                </a:lnTo>
                <a:lnTo>
                  <a:pt x="1449" y="171"/>
                </a:lnTo>
                <a:lnTo>
                  <a:pt x="1437" y="177"/>
                </a:lnTo>
                <a:lnTo>
                  <a:pt x="1431" y="177"/>
                </a:lnTo>
                <a:lnTo>
                  <a:pt x="1419" y="177"/>
                </a:lnTo>
                <a:lnTo>
                  <a:pt x="1407" y="177"/>
                </a:lnTo>
                <a:lnTo>
                  <a:pt x="1401" y="177"/>
                </a:lnTo>
                <a:lnTo>
                  <a:pt x="1388" y="177"/>
                </a:lnTo>
                <a:lnTo>
                  <a:pt x="1376" y="183"/>
                </a:lnTo>
                <a:lnTo>
                  <a:pt x="1370" y="183"/>
                </a:lnTo>
                <a:lnTo>
                  <a:pt x="1358" y="183"/>
                </a:lnTo>
                <a:lnTo>
                  <a:pt x="1345" y="188"/>
                </a:lnTo>
                <a:lnTo>
                  <a:pt x="1339" y="188"/>
                </a:lnTo>
                <a:lnTo>
                  <a:pt x="1327" y="183"/>
                </a:lnTo>
                <a:lnTo>
                  <a:pt x="1315" y="183"/>
                </a:lnTo>
                <a:lnTo>
                  <a:pt x="1309" y="183"/>
                </a:lnTo>
                <a:lnTo>
                  <a:pt x="1297" y="183"/>
                </a:lnTo>
                <a:lnTo>
                  <a:pt x="1290" y="183"/>
                </a:lnTo>
                <a:lnTo>
                  <a:pt x="1278" y="183"/>
                </a:lnTo>
                <a:lnTo>
                  <a:pt x="1266" y="183"/>
                </a:lnTo>
                <a:lnTo>
                  <a:pt x="1260" y="183"/>
                </a:lnTo>
                <a:lnTo>
                  <a:pt x="1248" y="183"/>
                </a:lnTo>
                <a:lnTo>
                  <a:pt x="1235" y="188"/>
                </a:lnTo>
                <a:lnTo>
                  <a:pt x="1229" y="188"/>
                </a:lnTo>
                <a:lnTo>
                  <a:pt x="1217" y="188"/>
                </a:lnTo>
                <a:lnTo>
                  <a:pt x="1205" y="188"/>
                </a:lnTo>
                <a:lnTo>
                  <a:pt x="1199" y="188"/>
                </a:lnTo>
                <a:lnTo>
                  <a:pt x="1186" y="188"/>
                </a:lnTo>
                <a:lnTo>
                  <a:pt x="1174" y="188"/>
                </a:lnTo>
                <a:lnTo>
                  <a:pt x="1168" y="188"/>
                </a:lnTo>
                <a:lnTo>
                  <a:pt x="1156" y="188"/>
                </a:lnTo>
                <a:lnTo>
                  <a:pt x="1144" y="188"/>
                </a:lnTo>
                <a:lnTo>
                  <a:pt x="1137" y="188"/>
                </a:lnTo>
                <a:lnTo>
                  <a:pt x="1125" y="188"/>
                </a:lnTo>
                <a:lnTo>
                  <a:pt x="1113" y="188"/>
                </a:lnTo>
                <a:lnTo>
                  <a:pt x="1107" y="194"/>
                </a:lnTo>
                <a:lnTo>
                  <a:pt x="1095" y="194"/>
                </a:lnTo>
                <a:lnTo>
                  <a:pt x="1082" y="194"/>
                </a:lnTo>
                <a:lnTo>
                  <a:pt x="1076" y="194"/>
                </a:lnTo>
                <a:lnTo>
                  <a:pt x="1064" y="194"/>
                </a:lnTo>
                <a:lnTo>
                  <a:pt x="1052" y="194"/>
                </a:lnTo>
                <a:lnTo>
                  <a:pt x="1046" y="194"/>
                </a:lnTo>
                <a:lnTo>
                  <a:pt x="1034" y="194"/>
                </a:lnTo>
                <a:lnTo>
                  <a:pt x="1021" y="200"/>
                </a:lnTo>
                <a:lnTo>
                  <a:pt x="1015" y="200"/>
                </a:lnTo>
                <a:lnTo>
                  <a:pt x="1003" y="200"/>
                </a:lnTo>
                <a:lnTo>
                  <a:pt x="991" y="200"/>
                </a:lnTo>
                <a:lnTo>
                  <a:pt x="985" y="200"/>
                </a:lnTo>
                <a:lnTo>
                  <a:pt x="972" y="200"/>
                </a:lnTo>
                <a:lnTo>
                  <a:pt x="960" y="200"/>
                </a:lnTo>
                <a:lnTo>
                  <a:pt x="954" y="200"/>
                </a:lnTo>
                <a:lnTo>
                  <a:pt x="942" y="200"/>
                </a:lnTo>
                <a:lnTo>
                  <a:pt x="930" y="200"/>
                </a:lnTo>
                <a:lnTo>
                  <a:pt x="923" y="200"/>
                </a:lnTo>
                <a:lnTo>
                  <a:pt x="911" y="200"/>
                </a:lnTo>
                <a:lnTo>
                  <a:pt x="905" y="206"/>
                </a:lnTo>
                <a:lnTo>
                  <a:pt x="893" y="206"/>
                </a:lnTo>
                <a:lnTo>
                  <a:pt x="881" y="206"/>
                </a:lnTo>
                <a:lnTo>
                  <a:pt x="874" y="206"/>
                </a:lnTo>
                <a:lnTo>
                  <a:pt x="862" y="206"/>
                </a:lnTo>
                <a:lnTo>
                  <a:pt x="850" y="206"/>
                </a:lnTo>
                <a:lnTo>
                  <a:pt x="844" y="206"/>
                </a:lnTo>
                <a:lnTo>
                  <a:pt x="832" y="206"/>
                </a:lnTo>
                <a:lnTo>
                  <a:pt x="819" y="206"/>
                </a:lnTo>
                <a:lnTo>
                  <a:pt x="813" y="206"/>
                </a:lnTo>
                <a:lnTo>
                  <a:pt x="801" y="206"/>
                </a:lnTo>
                <a:lnTo>
                  <a:pt x="789" y="206"/>
                </a:lnTo>
                <a:lnTo>
                  <a:pt x="783" y="206"/>
                </a:lnTo>
                <a:lnTo>
                  <a:pt x="770" y="206"/>
                </a:lnTo>
                <a:lnTo>
                  <a:pt x="758" y="206"/>
                </a:lnTo>
                <a:lnTo>
                  <a:pt x="752" y="206"/>
                </a:lnTo>
                <a:lnTo>
                  <a:pt x="740" y="206"/>
                </a:lnTo>
                <a:lnTo>
                  <a:pt x="728" y="206"/>
                </a:lnTo>
                <a:lnTo>
                  <a:pt x="722" y="206"/>
                </a:lnTo>
                <a:lnTo>
                  <a:pt x="709" y="206"/>
                </a:lnTo>
                <a:lnTo>
                  <a:pt x="697" y="206"/>
                </a:lnTo>
                <a:lnTo>
                  <a:pt x="691" y="206"/>
                </a:lnTo>
                <a:lnTo>
                  <a:pt x="679" y="206"/>
                </a:lnTo>
                <a:lnTo>
                  <a:pt x="667" y="206"/>
                </a:lnTo>
                <a:lnTo>
                  <a:pt x="660" y="206"/>
                </a:lnTo>
                <a:lnTo>
                  <a:pt x="648" y="206"/>
                </a:lnTo>
                <a:lnTo>
                  <a:pt x="636" y="212"/>
                </a:lnTo>
                <a:lnTo>
                  <a:pt x="630" y="212"/>
                </a:lnTo>
                <a:lnTo>
                  <a:pt x="618" y="212"/>
                </a:lnTo>
                <a:lnTo>
                  <a:pt x="605" y="212"/>
                </a:lnTo>
                <a:lnTo>
                  <a:pt x="599" y="212"/>
                </a:lnTo>
                <a:lnTo>
                  <a:pt x="587" y="212"/>
                </a:lnTo>
                <a:lnTo>
                  <a:pt x="575" y="212"/>
                </a:lnTo>
                <a:lnTo>
                  <a:pt x="569" y="212"/>
                </a:lnTo>
                <a:lnTo>
                  <a:pt x="556" y="212"/>
                </a:lnTo>
                <a:lnTo>
                  <a:pt x="550" y="212"/>
                </a:lnTo>
                <a:lnTo>
                  <a:pt x="538" y="212"/>
                </a:lnTo>
                <a:lnTo>
                  <a:pt x="526" y="212"/>
                </a:lnTo>
                <a:lnTo>
                  <a:pt x="520" y="212"/>
                </a:lnTo>
                <a:lnTo>
                  <a:pt x="507" y="212"/>
                </a:lnTo>
                <a:lnTo>
                  <a:pt x="495" y="212"/>
                </a:lnTo>
                <a:lnTo>
                  <a:pt x="489" y="212"/>
                </a:lnTo>
                <a:lnTo>
                  <a:pt x="477" y="212"/>
                </a:lnTo>
                <a:lnTo>
                  <a:pt x="465" y="212"/>
                </a:lnTo>
                <a:lnTo>
                  <a:pt x="459" y="212"/>
                </a:lnTo>
                <a:lnTo>
                  <a:pt x="446" y="212"/>
                </a:lnTo>
                <a:lnTo>
                  <a:pt x="434" y="212"/>
                </a:lnTo>
                <a:lnTo>
                  <a:pt x="428" y="212"/>
                </a:lnTo>
                <a:lnTo>
                  <a:pt x="416" y="212"/>
                </a:lnTo>
                <a:lnTo>
                  <a:pt x="403" y="212"/>
                </a:lnTo>
                <a:lnTo>
                  <a:pt x="397" y="212"/>
                </a:lnTo>
                <a:lnTo>
                  <a:pt x="385" y="212"/>
                </a:lnTo>
                <a:lnTo>
                  <a:pt x="373" y="212"/>
                </a:lnTo>
                <a:lnTo>
                  <a:pt x="367" y="212"/>
                </a:lnTo>
                <a:lnTo>
                  <a:pt x="355" y="212"/>
                </a:lnTo>
                <a:lnTo>
                  <a:pt x="342" y="212"/>
                </a:lnTo>
                <a:lnTo>
                  <a:pt x="336" y="212"/>
                </a:lnTo>
                <a:lnTo>
                  <a:pt x="324" y="212"/>
                </a:lnTo>
                <a:lnTo>
                  <a:pt x="312" y="212"/>
                </a:lnTo>
                <a:lnTo>
                  <a:pt x="306" y="212"/>
                </a:lnTo>
                <a:lnTo>
                  <a:pt x="293" y="212"/>
                </a:lnTo>
                <a:lnTo>
                  <a:pt x="281" y="212"/>
                </a:lnTo>
                <a:lnTo>
                  <a:pt x="275" y="212"/>
                </a:lnTo>
                <a:lnTo>
                  <a:pt x="263" y="212"/>
                </a:lnTo>
                <a:lnTo>
                  <a:pt x="251" y="212"/>
                </a:lnTo>
                <a:lnTo>
                  <a:pt x="244" y="212"/>
                </a:lnTo>
                <a:lnTo>
                  <a:pt x="232" y="212"/>
                </a:lnTo>
                <a:lnTo>
                  <a:pt x="220" y="212"/>
                </a:lnTo>
                <a:lnTo>
                  <a:pt x="214" y="212"/>
                </a:lnTo>
                <a:lnTo>
                  <a:pt x="202" y="212"/>
                </a:lnTo>
                <a:lnTo>
                  <a:pt x="189" y="212"/>
                </a:lnTo>
                <a:lnTo>
                  <a:pt x="183" y="212"/>
                </a:lnTo>
                <a:lnTo>
                  <a:pt x="171" y="212"/>
                </a:lnTo>
                <a:lnTo>
                  <a:pt x="165" y="212"/>
                </a:lnTo>
                <a:lnTo>
                  <a:pt x="153" y="212"/>
                </a:lnTo>
                <a:lnTo>
                  <a:pt x="140" y="212"/>
                </a:lnTo>
                <a:lnTo>
                  <a:pt x="134" y="212"/>
                </a:lnTo>
                <a:lnTo>
                  <a:pt x="122" y="212"/>
                </a:lnTo>
                <a:lnTo>
                  <a:pt x="110" y="212"/>
                </a:lnTo>
                <a:lnTo>
                  <a:pt x="104" y="212"/>
                </a:lnTo>
                <a:lnTo>
                  <a:pt x="92" y="212"/>
                </a:lnTo>
                <a:lnTo>
                  <a:pt x="79" y="212"/>
                </a:lnTo>
                <a:lnTo>
                  <a:pt x="73" y="212"/>
                </a:lnTo>
                <a:lnTo>
                  <a:pt x="61" y="212"/>
                </a:lnTo>
                <a:lnTo>
                  <a:pt x="49" y="212"/>
                </a:lnTo>
                <a:lnTo>
                  <a:pt x="43" y="212"/>
                </a:lnTo>
                <a:lnTo>
                  <a:pt x="30" y="212"/>
                </a:lnTo>
                <a:lnTo>
                  <a:pt x="18" y="212"/>
                </a:lnTo>
                <a:lnTo>
                  <a:pt x="12" y="212"/>
                </a:lnTo>
                <a:lnTo>
                  <a:pt x="0" y="212"/>
                </a:lnTo>
                <a:close/>
              </a:path>
            </a:pathLst>
          </a:custGeom>
          <a:solidFill>
            <a:srgbClr val="999933"/>
          </a:solidFill>
          <a:ln w="9525">
            <a:noFill/>
            <a:round/>
            <a:headEnd/>
            <a:tailEnd/>
          </a:ln>
        </p:spPr>
        <p:txBody>
          <a:bodyPr/>
          <a:lstStyle/>
          <a:p>
            <a:endParaRPr lang="en-GB"/>
          </a:p>
        </p:txBody>
      </p:sp>
      <p:sp>
        <p:nvSpPr>
          <p:cNvPr id="376885" name="Freeform 53"/>
          <p:cNvSpPr>
            <a:spLocks/>
          </p:cNvSpPr>
          <p:nvPr/>
        </p:nvSpPr>
        <p:spPr bwMode="auto">
          <a:xfrm>
            <a:off x="1328738" y="4999038"/>
            <a:ext cx="6437312" cy="438150"/>
          </a:xfrm>
          <a:custGeom>
            <a:avLst/>
            <a:gdLst/>
            <a:ahLst/>
            <a:cxnLst>
              <a:cxn ang="0">
                <a:pos x="110" y="276"/>
              </a:cxn>
              <a:cxn ang="0">
                <a:pos x="244" y="276"/>
              </a:cxn>
              <a:cxn ang="0">
                <a:pos x="373" y="276"/>
              </a:cxn>
              <a:cxn ang="0">
                <a:pos x="507" y="276"/>
              </a:cxn>
              <a:cxn ang="0">
                <a:pos x="636" y="270"/>
              </a:cxn>
              <a:cxn ang="0">
                <a:pos x="770" y="264"/>
              </a:cxn>
              <a:cxn ang="0">
                <a:pos x="905" y="258"/>
              </a:cxn>
              <a:cxn ang="0">
                <a:pos x="1034" y="247"/>
              </a:cxn>
              <a:cxn ang="0">
                <a:pos x="1168" y="229"/>
              </a:cxn>
              <a:cxn ang="0">
                <a:pos x="1297" y="217"/>
              </a:cxn>
              <a:cxn ang="0">
                <a:pos x="1431" y="200"/>
              </a:cxn>
              <a:cxn ang="0">
                <a:pos x="1560" y="176"/>
              </a:cxn>
              <a:cxn ang="0">
                <a:pos x="1694" y="105"/>
              </a:cxn>
              <a:cxn ang="0">
                <a:pos x="1823" y="47"/>
              </a:cxn>
              <a:cxn ang="0">
                <a:pos x="1957" y="29"/>
              </a:cxn>
              <a:cxn ang="0">
                <a:pos x="2086" y="0"/>
              </a:cxn>
              <a:cxn ang="0">
                <a:pos x="2220" y="17"/>
              </a:cxn>
              <a:cxn ang="0">
                <a:pos x="2355" y="64"/>
              </a:cxn>
              <a:cxn ang="0">
                <a:pos x="2483" y="117"/>
              </a:cxn>
              <a:cxn ang="0">
                <a:pos x="2618" y="170"/>
              </a:cxn>
              <a:cxn ang="0">
                <a:pos x="2746" y="205"/>
              </a:cxn>
              <a:cxn ang="0">
                <a:pos x="2881" y="235"/>
              </a:cxn>
              <a:cxn ang="0">
                <a:pos x="3009" y="247"/>
              </a:cxn>
              <a:cxn ang="0">
                <a:pos x="3144" y="252"/>
              </a:cxn>
              <a:cxn ang="0">
                <a:pos x="3272" y="258"/>
              </a:cxn>
              <a:cxn ang="0">
                <a:pos x="3407" y="258"/>
              </a:cxn>
              <a:cxn ang="0">
                <a:pos x="3535" y="258"/>
              </a:cxn>
              <a:cxn ang="0">
                <a:pos x="3670" y="258"/>
              </a:cxn>
              <a:cxn ang="0">
                <a:pos x="3804" y="258"/>
              </a:cxn>
              <a:cxn ang="0">
                <a:pos x="3933" y="258"/>
              </a:cxn>
              <a:cxn ang="0">
                <a:pos x="4055" y="264"/>
              </a:cxn>
              <a:cxn ang="0">
                <a:pos x="3921" y="264"/>
              </a:cxn>
              <a:cxn ang="0">
                <a:pos x="3792" y="264"/>
              </a:cxn>
              <a:cxn ang="0">
                <a:pos x="3658" y="264"/>
              </a:cxn>
              <a:cxn ang="0">
                <a:pos x="3529" y="264"/>
              </a:cxn>
              <a:cxn ang="0">
                <a:pos x="3395" y="264"/>
              </a:cxn>
              <a:cxn ang="0">
                <a:pos x="3266" y="258"/>
              </a:cxn>
              <a:cxn ang="0">
                <a:pos x="3132" y="258"/>
              </a:cxn>
              <a:cxn ang="0">
                <a:pos x="3003" y="252"/>
              </a:cxn>
              <a:cxn ang="0">
                <a:pos x="2869" y="241"/>
              </a:cxn>
              <a:cxn ang="0">
                <a:pos x="2740" y="223"/>
              </a:cxn>
              <a:cxn ang="0">
                <a:pos x="2606" y="194"/>
              </a:cxn>
              <a:cxn ang="0">
                <a:pos x="2471" y="152"/>
              </a:cxn>
              <a:cxn ang="0">
                <a:pos x="2343" y="111"/>
              </a:cxn>
              <a:cxn ang="0">
                <a:pos x="2208" y="76"/>
              </a:cxn>
              <a:cxn ang="0">
                <a:pos x="2079" y="64"/>
              </a:cxn>
              <a:cxn ang="0">
                <a:pos x="1945" y="94"/>
              </a:cxn>
              <a:cxn ang="0">
                <a:pos x="1816" y="105"/>
              </a:cxn>
              <a:cxn ang="0">
                <a:pos x="1682" y="152"/>
              </a:cxn>
              <a:cxn ang="0">
                <a:pos x="1553" y="194"/>
              </a:cxn>
              <a:cxn ang="0">
                <a:pos x="1419" y="211"/>
              </a:cxn>
              <a:cxn ang="0">
                <a:pos x="1290" y="223"/>
              </a:cxn>
              <a:cxn ang="0">
                <a:pos x="1156" y="235"/>
              </a:cxn>
              <a:cxn ang="0">
                <a:pos x="1021" y="252"/>
              </a:cxn>
              <a:cxn ang="0">
                <a:pos x="893" y="258"/>
              </a:cxn>
              <a:cxn ang="0">
                <a:pos x="758" y="270"/>
              </a:cxn>
              <a:cxn ang="0">
                <a:pos x="630" y="270"/>
              </a:cxn>
              <a:cxn ang="0">
                <a:pos x="495" y="276"/>
              </a:cxn>
              <a:cxn ang="0">
                <a:pos x="367" y="276"/>
              </a:cxn>
              <a:cxn ang="0">
                <a:pos x="232" y="276"/>
              </a:cxn>
              <a:cxn ang="0">
                <a:pos x="104" y="276"/>
              </a:cxn>
            </a:cxnLst>
            <a:rect l="0" t="0" r="r" b="b"/>
            <a:pathLst>
              <a:path w="4055" h="276">
                <a:moveTo>
                  <a:pt x="0" y="276"/>
                </a:moveTo>
                <a:lnTo>
                  <a:pt x="0" y="276"/>
                </a:lnTo>
                <a:lnTo>
                  <a:pt x="12" y="276"/>
                </a:lnTo>
                <a:lnTo>
                  <a:pt x="18" y="276"/>
                </a:lnTo>
                <a:lnTo>
                  <a:pt x="30" y="276"/>
                </a:lnTo>
                <a:lnTo>
                  <a:pt x="43" y="276"/>
                </a:lnTo>
                <a:lnTo>
                  <a:pt x="49" y="276"/>
                </a:lnTo>
                <a:lnTo>
                  <a:pt x="61" y="276"/>
                </a:lnTo>
                <a:lnTo>
                  <a:pt x="73" y="276"/>
                </a:lnTo>
                <a:lnTo>
                  <a:pt x="79" y="276"/>
                </a:lnTo>
                <a:lnTo>
                  <a:pt x="92" y="276"/>
                </a:lnTo>
                <a:lnTo>
                  <a:pt x="104" y="276"/>
                </a:lnTo>
                <a:lnTo>
                  <a:pt x="110" y="276"/>
                </a:lnTo>
                <a:lnTo>
                  <a:pt x="122" y="276"/>
                </a:lnTo>
                <a:lnTo>
                  <a:pt x="134" y="276"/>
                </a:lnTo>
                <a:lnTo>
                  <a:pt x="140" y="276"/>
                </a:lnTo>
                <a:lnTo>
                  <a:pt x="153" y="276"/>
                </a:lnTo>
                <a:lnTo>
                  <a:pt x="165" y="276"/>
                </a:lnTo>
                <a:lnTo>
                  <a:pt x="171" y="276"/>
                </a:lnTo>
                <a:lnTo>
                  <a:pt x="183" y="276"/>
                </a:lnTo>
                <a:lnTo>
                  <a:pt x="189" y="276"/>
                </a:lnTo>
                <a:lnTo>
                  <a:pt x="202" y="276"/>
                </a:lnTo>
                <a:lnTo>
                  <a:pt x="214" y="276"/>
                </a:lnTo>
                <a:lnTo>
                  <a:pt x="220" y="276"/>
                </a:lnTo>
                <a:lnTo>
                  <a:pt x="232" y="276"/>
                </a:lnTo>
                <a:lnTo>
                  <a:pt x="244" y="276"/>
                </a:lnTo>
                <a:lnTo>
                  <a:pt x="251" y="276"/>
                </a:lnTo>
                <a:lnTo>
                  <a:pt x="263" y="276"/>
                </a:lnTo>
                <a:lnTo>
                  <a:pt x="275" y="276"/>
                </a:lnTo>
                <a:lnTo>
                  <a:pt x="281" y="276"/>
                </a:lnTo>
                <a:lnTo>
                  <a:pt x="293" y="276"/>
                </a:lnTo>
                <a:lnTo>
                  <a:pt x="306" y="276"/>
                </a:lnTo>
                <a:lnTo>
                  <a:pt x="312" y="276"/>
                </a:lnTo>
                <a:lnTo>
                  <a:pt x="324" y="276"/>
                </a:lnTo>
                <a:lnTo>
                  <a:pt x="336" y="276"/>
                </a:lnTo>
                <a:lnTo>
                  <a:pt x="342" y="276"/>
                </a:lnTo>
                <a:lnTo>
                  <a:pt x="355" y="276"/>
                </a:lnTo>
                <a:lnTo>
                  <a:pt x="367" y="276"/>
                </a:lnTo>
                <a:lnTo>
                  <a:pt x="373" y="276"/>
                </a:lnTo>
                <a:lnTo>
                  <a:pt x="385" y="276"/>
                </a:lnTo>
                <a:lnTo>
                  <a:pt x="397" y="276"/>
                </a:lnTo>
                <a:lnTo>
                  <a:pt x="403" y="276"/>
                </a:lnTo>
                <a:lnTo>
                  <a:pt x="416" y="276"/>
                </a:lnTo>
                <a:lnTo>
                  <a:pt x="428" y="276"/>
                </a:lnTo>
                <a:lnTo>
                  <a:pt x="434" y="276"/>
                </a:lnTo>
                <a:lnTo>
                  <a:pt x="446" y="276"/>
                </a:lnTo>
                <a:lnTo>
                  <a:pt x="459" y="276"/>
                </a:lnTo>
                <a:lnTo>
                  <a:pt x="465" y="276"/>
                </a:lnTo>
                <a:lnTo>
                  <a:pt x="477" y="276"/>
                </a:lnTo>
                <a:lnTo>
                  <a:pt x="489" y="276"/>
                </a:lnTo>
                <a:lnTo>
                  <a:pt x="495" y="276"/>
                </a:lnTo>
                <a:lnTo>
                  <a:pt x="507" y="276"/>
                </a:lnTo>
                <a:lnTo>
                  <a:pt x="520" y="276"/>
                </a:lnTo>
                <a:lnTo>
                  <a:pt x="526" y="276"/>
                </a:lnTo>
                <a:lnTo>
                  <a:pt x="538" y="270"/>
                </a:lnTo>
                <a:lnTo>
                  <a:pt x="550" y="270"/>
                </a:lnTo>
                <a:lnTo>
                  <a:pt x="556" y="270"/>
                </a:lnTo>
                <a:lnTo>
                  <a:pt x="569" y="270"/>
                </a:lnTo>
                <a:lnTo>
                  <a:pt x="575" y="270"/>
                </a:lnTo>
                <a:lnTo>
                  <a:pt x="587" y="270"/>
                </a:lnTo>
                <a:lnTo>
                  <a:pt x="599" y="270"/>
                </a:lnTo>
                <a:lnTo>
                  <a:pt x="605" y="270"/>
                </a:lnTo>
                <a:lnTo>
                  <a:pt x="618" y="270"/>
                </a:lnTo>
                <a:lnTo>
                  <a:pt x="630" y="270"/>
                </a:lnTo>
                <a:lnTo>
                  <a:pt x="636" y="270"/>
                </a:lnTo>
                <a:lnTo>
                  <a:pt x="648" y="270"/>
                </a:lnTo>
                <a:lnTo>
                  <a:pt x="660" y="270"/>
                </a:lnTo>
                <a:lnTo>
                  <a:pt x="667" y="270"/>
                </a:lnTo>
                <a:lnTo>
                  <a:pt x="679" y="270"/>
                </a:lnTo>
                <a:lnTo>
                  <a:pt x="691" y="270"/>
                </a:lnTo>
                <a:lnTo>
                  <a:pt x="697" y="270"/>
                </a:lnTo>
                <a:lnTo>
                  <a:pt x="709" y="270"/>
                </a:lnTo>
                <a:lnTo>
                  <a:pt x="722" y="264"/>
                </a:lnTo>
                <a:lnTo>
                  <a:pt x="728" y="264"/>
                </a:lnTo>
                <a:lnTo>
                  <a:pt x="740" y="264"/>
                </a:lnTo>
                <a:lnTo>
                  <a:pt x="752" y="264"/>
                </a:lnTo>
                <a:lnTo>
                  <a:pt x="758" y="264"/>
                </a:lnTo>
                <a:lnTo>
                  <a:pt x="770" y="264"/>
                </a:lnTo>
                <a:lnTo>
                  <a:pt x="783" y="264"/>
                </a:lnTo>
                <a:lnTo>
                  <a:pt x="789" y="264"/>
                </a:lnTo>
                <a:lnTo>
                  <a:pt x="801" y="264"/>
                </a:lnTo>
                <a:lnTo>
                  <a:pt x="813" y="264"/>
                </a:lnTo>
                <a:lnTo>
                  <a:pt x="819" y="264"/>
                </a:lnTo>
                <a:lnTo>
                  <a:pt x="832" y="264"/>
                </a:lnTo>
                <a:lnTo>
                  <a:pt x="844" y="258"/>
                </a:lnTo>
                <a:lnTo>
                  <a:pt x="850" y="258"/>
                </a:lnTo>
                <a:lnTo>
                  <a:pt x="862" y="258"/>
                </a:lnTo>
                <a:lnTo>
                  <a:pt x="874" y="258"/>
                </a:lnTo>
                <a:lnTo>
                  <a:pt x="881" y="258"/>
                </a:lnTo>
                <a:lnTo>
                  <a:pt x="893" y="258"/>
                </a:lnTo>
                <a:lnTo>
                  <a:pt x="905" y="258"/>
                </a:lnTo>
                <a:lnTo>
                  <a:pt x="911" y="258"/>
                </a:lnTo>
                <a:lnTo>
                  <a:pt x="923" y="258"/>
                </a:lnTo>
                <a:lnTo>
                  <a:pt x="930" y="258"/>
                </a:lnTo>
                <a:lnTo>
                  <a:pt x="942" y="258"/>
                </a:lnTo>
                <a:lnTo>
                  <a:pt x="954" y="252"/>
                </a:lnTo>
                <a:lnTo>
                  <a:pt x="960" y="252"/>
                </a:lnTo>
                <a:lnTo>
                  <a:pt x="972" y="252"/>
                </a:lnTo>
                <a:lnTo>
                  <a:pt x="985" y="252"/>
                </a:lnTo>
                <a:lnTo>
                  <a:pt x="991" y="252"/>
                </a:lnTo>
                <a:lnTo>
                  <a:pt x="1003" y="247"/>
                </a:lnTo>
                <a:lnTo>
                  <a:pt x="1015" y="247"/>
                </a:lnTo>
                <a:lnTo>
                  <a:pt x="1021" y="247"/>
                </a:lnTo>
                <a:lnTo>
                  <a:pt x="1034" y="247"/>
                </a:lnTo>
                <a:lnTo>
                  <a:pt x="1046" y="241"/>
                </a:lnTo>
                <a:lnTo>
                  <a:pt x="1052" y="241"/>
                </a:lnTo>
                <a:lnTo>
                  <a:pt x="1064" y="241"/>
                </a:lnTo>
                <a:lnTo>
                  <a:pt x="1076" y="241"/>
                </a:lnTo>
                <a:lnTo>
                  <a:pt x="1082" y="235"/>
                </a:lnTo>
                <a:lnTo>
                  <a:pt x="1095" y="235"/>
                </a:lnTo>
                <a:lnTo>
                  <a:pt x="1107" y="235"/>
                </a:lnTo>
                <a:lnTo>
                  <a:pt x="1113" y="235"/>
                </a:lnTo>
                <a:lnTo>
                  <a:pt x="1125" y="229"/>
                </a:lnTo>
                <a:lnTo>
                  <a:pt x="1137" y="229"/>
                </a:lnTo>
                <a:lnTo>
                  <a:pt x="1144" y="223"/>
                </a:lnTo>
                <a:lnTo>
                  <a:pt x="1156" y="229"/>
                </a:lnTo>
                <a:lnTo>
                  <a:pt x="1168" y="229"/>
                </a:lnTo>
                <a:lnTo>
                  <a:pt x="1174" y="229"/>
                </a:lnTo>
                <a:lnTo>
                  <a:pt x="1186" y="223"/>
                </a:lnTo>
                <a:lnTo>
                  <a:pt x="1199" y="223"/>
                </a:lnTo>
                <a:lnTo>
                  <a:pt x="1205" y="229"/>
                </a:lnTo>
                <a:lnTo>
                  <a:pt x="1217" y="223"/>
                </a:lnTo>
                <a:lnTo>
                  <a:pt x="1229" y="229"/>
                </a:lnTo>
                <a:lnTo>
                  <a:pt x="1235" y="229"/>
                </a:lnTo>
                <a:lnTo>
                  <a:pt x="1248" y="217"/>
                </a:lnTo>
                <a:lnTo>
                  <a:pt x="1260" y="223"/>
                </a:lnTo>
                <a:lnTo>
                  <a:pt x="1266" y="217"/>
                </a:lnTo>
                <a:lnTo>
                  <a:pt x="1278" y="217"/>
                </a:lnTo>
                <a:lnTo>
                  <a:pt x="1290" y="217"/>
                </a:lnTo>
                <a:lnTo>
                  <a:pt x="1297" y="217"/>
                </a:lnTo>
                <a:lnTo>
                  <a:pt x="1309" y="211"/>
                </a:lnTo>
                <a:lnTo>
                  <a:pt x="1315" y="217"/>
                </a:lnTo>
                <a:lnTo>
                  <a:pt x="1327" y="223"/>
                </a:lnTo>
                <a:lnTo>
                  <a:pt x="1339" y="223"/>
                </a:lnTo>
                <a:lnTo>
                  <a:pt x="1345" y="223"/>
                </a:lnTo>
                <a:lnTo>
                  <a:pt x="1358" y="217"/>
                </a:lnTo>
                <a:lnTo>
                  <a:pt x="1370" y="217"/>
                </a:lnTo>
                <a:lnTo>
                  <a:pt x="1376" y="211"/>
                </a:lnTo>
                <a:lnTo>
                  <a:pt x="1388" y="205"/>
                </a:lnTo>
                <a:lnTo>
                  <a:pt x="1401" y="211"/>
                </a:lnTo>
                <a:lnTo>
                  <a:pt x="1407" y="205"/>
                </a:lnTo>
                <a:lnTo>
                  <a:pt x="1419" y="200"/>
                </a:lnTo>
                <a:lnTo>
                  <a:pt x="1431" y="200"/>
                </a:lnTo>
                <a:lnTo>
                  <a:pt x="1437" y="200"/>
                </a:lnTo>
                <a:lnTo>
                  <a:pt x="1449" y="194"/>
                </a:lnTo>
                <a:lnTo>
                  <a:pt x="1462" y="194"/>
                </a:lnTo>
                <a:lnTo>
                  <a:pt x="1468" y="205"/>
                </a:lnTo>
                <a:lnTo>
                  <a:pt x="1480" y="200"/>
                </a:lnTo>
                <a:lnTo>
                  <a:pt x="1492" y="194"/>
                </a:lnTo>
                <a:lnTo>
                  <a:pt x="1498" y="188"/>
                </a:lnTo>
                <a:lnTo>
                  <a:pt x="1511" y="188"/>
                </a:lnTo>
                <a:lnTo>
                  <a:pt x="1523" y="188"/>
                </a:lnTo>
                <a:lnTo>
                  <a:pt x="1529" y="182"/>
                </a:lnTo>
                <a:lnTo>
                  <a:pt x="1541" y="182"/>
                </a:lnTo>
                <a:lnTo>
                  <a:pt x="1553" y="176"/>
                </a:lnTo>
                <a:lnTo>
                  <a:pt x="1560" y="176"/>
                </a:lnTo>
                <a:lnTo>
                  <a:pt x="1572" y="170"/>
                </a:lnTo>
                <a:lnTo>
                  <a:pt x="1584" y="164"/>
                </a:lnTo>
                <a:lnTo>
                  <a:pt x="1590" y="158"/>
                </a:lnTo>
                <a:lnTo>
                  <a:pt x="1602" y="158"/>
                </a:lnTo>
                <a:lnTo>
                  <a:pt x="1615" y="158"/>
                </a:lnTo>
                <a:lnTo>
                  <a:pt x="1621" y="152"/>
                </a:lnTo>
                <a:lnTo>
                  <a:pt x="1633" y="147"/>
                </a:lnTo>
                <a:lnTo>
                  <a:pt x="1645" y="141"/>
                </a:lnTo>
                <a:lnTo>
                  <a:pt x="1651" y="135"/>
                </a:lnTo>
                <a:lnTo>
                  <a:pt x="1664" y="123"/>
                </a:lnTo>
                <a:lnTo>
                  <a:pt x="1670" y="117"/>
                </a:lnTo>
                <a:lnTo>
                  <a:pt x="1682" y="111"/>
                </a:lnTo>
                <a:lnTo>
                  <a:pt x="1694" y="105"/>
                </a:lnTo>
                <a:lnTo>
                  <a:pt x="1700" y="100"/>
                </a:lnTo>
                <a:lnTo>
                  <a:pt x="1712" y="88"/>
                </a:lnTo>
                <a:lnTo>
                  <a:pt x="1725" y="82"/>
                </a:lnTo>
                <a:lnTo>
                  <a:pt x="1731" y="82"/>
                </a:lnTo>
                <a:lnTo>
                  <a:pt x="1743" y="70"/>
                </a:lnTo>
                <a:lnTo>
                  <a:pt x="1755" y="58"/>
                </a:lnTo>
                <a:lnTo>
                  <a:pt x="1761" y="64"/>
                </a:lnTo>
                <a:lnTo>
                  <a:pt x="1774" y="64"/>
                </a:lnTo>
                <a:lnTo>
                  <a:pt x="1786" y="53"/>
                </a:lnTo>
                <a:lnTo>
                  <a:pt x="1792" y="53"/>
                </a:lnTo>
                <a:lnTo>
                  <a:pt x="1804" y="47"/>
                </a:lnTo>
                <a:lnTo>
                  <a:pt x="1816" y="41"/>
                </a:lnTo>
                <a:lnTo>
                  <a:pt x="1823" y="47"/>
                </a:lnTo>
                <a:lnTo>
                  <a:pt x="1835" y="53"/>
                </a:lnTo>
                <a:lnTo>
                  <a:pt x="1847" y="58"/>
                </a:lnTo>
                <a:lnTo>
                  <a:pt x="1853" y="58"/>
                </a:lnTo>
                <a:lnTo>
                  <a:pt x="1865" y="53"/>
                </a:lnTo>
                <a:lnTo>
                  <a:pt x="1878" y="47"/>
                </a:lnTo>
                <a:lnTo>
                  <a:pt x="1884" y="47"/>
                </a:lnTo>
                <a:lnTo>
                  <a:pt x="1896" y="41"/>
                </a:lnTo>
                <a:lnTo>
                  <a:pt x="1908" y="35"/>
                </a:lnTo>
                <a:lnTo>
                  <a:pt x="1914" y="29"/>
                </a:lnTo>
                <a:lnTo>
                  <a:pt x="1927" y="29"/>
                </a:lnTo>
                <a:lnTo>
                  <a:pt x="1939" y="23"/>
                </a:lnTo>
                <a:lnTo>
                  <a:pt x="1945" y="29"/>
                </a:lnTo>
                <a:lnTo>
                  <a:pt x="1957" y="29"/>
                </a:lnTo>
                <a:lnTo>
                  <a:pt x="1969" y="29"/>
                </a:lnTo>
                <a:lnTo>
                  <a:pt x="1975" y="23"/>
                </a:lnTo>
                <a:lnTo>
                  <a:pt x="1988" y="23"/>
                </a:lnTo>
                <a:lnTo>
                  <a:pt x="2000" y="17"/>
                </a:lnTo>
                <a:lnTo>
                  <a:pt x="2006" y="17"/>
                </a:lnTo>
                <a:lnTo>
                  <a:pt x="2018" y="11"/>
                </a:lnTo>
                <a:lnTo>
                  <a:pt x="2031" y="11"/>
                </a:lnTo>
                <a:lnTo>
                  <a:pt x="2037" y="6"/>
                </a:lnTo>
                <a:lnTo>
                  <a:pt x="2049" y="6"/>
                </a:lnTo>
                <a:lnTo>
                  <a:pt x="2055" y="6"/>
                </a:lnTo>
                <a:lnTo>
                  <a:pt x="2067" y="0"/>
                </a:lnTo>
                <a:lnTo>
                  <a:pt x="2079" y="0"/>
                </a:lnTo>
                <a:lnTo>
                  <a:pt x="2086" y="0"/>
                </a:lnTo>
                <a:lnTo>
                  <a:pt x="2098" y="0"/>
                </a:lnTo>
                <a:lnTo>
                  <a:pt x="2110" y="0"/>
                </a:lnTo>
                <a:lnTo>
                  <a:pt x="2116" y="0"/>
                </a:lnTo>
                <a:lnTo>
                  <a:pt x="2128" y="0"/>
                </a:lnTo>
                <a:lnTo>
                  <a:pt x="2141" y="0"/>
                </a:lnTo>
                <a:lnTo>
                  <a:pt x="2147" y="0"/>
                </a:lnTo>
                <a:lnTo>
                  <a:pt x="2159" y="0"/>
                </a:lnTo>
                <a:lnTo>
                  <a:pt x="2171" y="6"/>
                </a:lnTo>
                <a:lnTo>
                  <a:pt x="2177" y="6"/>
                </a:lnTo>
                <a:lnTo>
                  <a:pt x="2190" y="6"/>
                </a:lnTo>
                <a:lnTo>
                  <a:pt x="2202" y="11"/>
                </a:lnTo>
                <a:lnTo>
                  <a:pt x="2208" y="11"/>
                </a:lnTo>
                <a:lnTo>
                  <a:pt x="2220" y="17"/>
                </a:lnTo>
                <a:lnTo>
                  <a:pt x="2232" y="17"/>
                </a:lnTo>
                <a:lnTo>
                  <a:pt x="2239" y="23"/>
                </a:lnTo>
                <a:lnTo>
                  <a:pt x="2251" y="23"/>
                </a:lnTo>
                <a:lnTo>
                  <a:pt x="2263" y="29"/>
                </a:lnTo>
                <a:lnTo>
                  <a:pt x="2269" y="29"/>
                </a:lnTo>
                <a:lnTo>
                  <a:pt x="2281" y="35"/>
                </a:lnTo>
                <a:lnTo>
                  <a:pt x="2294" y="41"/>
                </a:lnTo>
                <a:lnTo>
                  <a:pt x="2300" y="41"/>
                </a:lnTo>
                <a:lnTo>
                  <a:pt x="2312" y="47"/>
                </a:lnTo>
                <a:lnTo>
                  <a:pt x="2324" y="53"/>
                </a:lnTo>
                <a:lnTo>
                  <a:pt x="2330" y="53"/>
                </a:lnTo>
                <a:lnTo>
                  <a:pt x="2343" y="58"/>
                </a:lnTo>
                <a:lnTo>
                  <a:pt x="2355" y="64"/>
                </a:lnTo>
                <a:lnTo>
                  <a:pt x="2361" y="70"/>
                </a:lnTo>
                <a:lnTo>
                  <a:pt x="2373" y="70"/>
                </a:lnTo>
                <a:lnTo>
                  <a:pt x="2385" y="76"/>
                </a:lnTo>
                <a:lnTo>
                  <a:pt x="2391" y="82"/>
                </a:lnTo>
                <a:lnTo>
                  <a:pt x="2404" y="88"/>
                </a:lnTo>
                <a:lnTo>
                  <a:pt x="2410" y="88"/>
                </a:lnTo>
                <a:lnTo>
                  <a:pt x="2422" y="94"/>
                </a:lnTo>
                <a:lnTo>
                  <a:pt x="2434" y="100"/>
                </a:lnTo>
                <a:lnTo>
                  <a:pt x="2440" y="100"/>
                </a:lnTo>
                <a:lnTo>
                  <a:pt x="2453" y="105"/>
                </a:lnTo>
                <a:lnTo>
                  <a:pt x="2465" y="111"/>
                </a:lnTo>
                <a:lnTo>
                  <a:pt x="2471" y="117"/>
                </a:lnTo>
                <a:lnTo>
                  <a:pt x="2483" y="117"/>
                </a:lnTo>
                <a:lnTo>
                  <a:pt x="2495" y="123"/>
                </a:lnTo>
                <a:lnTo>
                  <a:pt x="2502" y="129"/>
                </a:lnTo>
                <a:lnTo>
                  <a:pt x="2514" y="129"/>
                </a:lnTo>
                <a:lnTo>
                  <a:pt x="2526" y="135"/>
                </a:lnTo>
                <a:lnTo>
                  <a:pt x="2532" y="141"/>
                </a:lnTo>
                <a:lnTo>
                  <a:pt x="2544" y="147"/>
                </a:lnTo>
                <a:lnTo>
                  <a:pt x="2557" y="147"/>
                </a:lnTo>
                <a:lnTo>
                  <a:pt x="2563" y="152"/>
                </a:lnTo>
                <a:lnTo>
                  <a:pt x="2575" y="152"/>
                </a:lnTo>
                <a:lnTo>
                  <a:pt x="2587" y="158"/>
                </a:lnTo>
                <a:lnTo>
                  <a:pt x="2593" y="164"/>
                </a:lnTo>
                <a:lnTo>
                  <a:pt x="2606" y="164"/>
                </a:lnTo>
                <a:lnTo>
                  <a:pt x="2618" y="170"/>
                </a:lnTo>
                <a:lnTo>
                  <a:pt x="2624" y="170"/>
                </a:lnTo>
                <a:lnTo>
                  <a:pt x="2636" y="176"/>
                </a:lnTo>
                <a:lnTo>
                  <a:pt x="2648" y="182"/>
                </a:lnTo>
                <a:lnTo>
                  <a:pt x="2654" y="182"/>
                </a:lnTo>
                <a:lnTo>
                  <a:pt x="2667" y="188"/>
                </a:lnTo>
                <a:lnTo>
                  <a:pt x="2679" y="188"/>
                </a:lnTo>
                <a:lnTo>
                  <a:pt x="2685" y="194"/>
                </a:lnTo>
                <a:lnTo>
                  <a:pt x="2697" y="194"/>
                </a:lnTo>
                <a:lnTo>
                  <a:pt x="2710" y="200"/>
                </a:lnTo>
                <a:lnTo>
                  <a:pt x="2716" y="200"/>
                </a:lnTo>
                <a:lnTo>
                  <a:pt x="2728" y="205"/>
                </a:lnTo>
                <a:lnTo>
                  <a:pt x="2740" y="205"/>
                </a:lnTo>
                <a:lnTo>
                  <a:pt x="2746" y="205"/>
                </a:lnTo>
                <a:lnTo>
                  <a:pt x="2758" y="211"/>
                </a:lnTo>
                <a:lnTo>
                  <a:pt x="2765" y="211"/>
                </a:lnTo>
                <a:lnTo>
                  <a:pt x="2777" y="217"/>
                </a:lnTo>
                <a:lnTo>
                  <a:pt x="2789" y="217"/>
                </a:lnTo>
                <a:lnTo>
                  <a:pt x="2795" y="217"/>
                </a:lnTo>
                <a:lnTo>
                  <a:pt x="2807" y="223"/>
                </a:lnTo>
                <a:lnTo>
                  <a:pt x="2820" y="223"/>
                </a:lnTo>
                <a:lnTo>
                  <a:pt x="2826" y="223"/>
                </a:lnTo>
                <a:lnTo>
                  <a:pt x="2838" y="229"/>
                </a:lnTo>
                <a:lnTo>
                  <a:pt x="2850" y="229"/>
                </a:lnTo>
                <a:lnTo>
                  <a:pt x="2856" y="229"/>
                </a:lnTo>
                <a:lnTo>
                  <a:pt x="2869" y="229"/>
                </a:lnTo>
                <a:lnTo>
                  <a:pt x="2881" y="235"/>
                </a:lnTo>
                <a:lnTo>
                  <a:pt x="2887" y="235"/>
                </a:lnTo>
                <a:lnTo>
                  <a:pt x="2899" y="235"/>
                </a:lnTo>
                <a:lnTo>
                  <a:pt x="2911" y="235"/>
                </a:lnTo>
                <a:lnTo>
                  <a:pt x="2917" y="241"/>
                </a:lnTo>
                <a:lnTo>
                  <a:pt x="2930" y="241"/>
                </a:lnTo>
                <a:lnTo>
                  <a:pt x="2942" y="241"/>
                </a:lnTo>
                <a:lnTo>
                  <a:pt x="2948" y="241"/>
                </a:lnTo>
                <a:lnTo>
                  <a:pt x="2960" y="247"/>
                </a:lnTo>
                <a:lnTo>
                  <a:pt x="2973" y="247"/>
                </a:lnTo>
                <a:lnTo>
                  <a:pt x="2979" y="247"/>
                </a:lnTo>
                <a:lnTo>
                  <a:pt x="2991" y="247"/>
                </a:lnTo>
                <a:lnTo>
                  <a:pt x="3003" y="247"/>
                </a:lnTo>
                <a:lnTo>
                  <a:pt x="3009" y="247"/>
                </a:lnTo>
                <a:lnTo>
                  <a:pt x="3021" y="252"/>
                </a:lnTo>
                <a:lnTo>
                  <a:pt x="3034" y="252"/>
                </a:lnTo>
                <a:lnTo>
                  <a:pt x="3040" y="252"/>
                </a:lnTo>
                <a:lnTo>
                  <a:pt x="3052" y="252"/>
                </a:lnTo>
                <a:lnTo>
                  <a:pt x="3064" y="252"/>
                </a:lnTo>
                <a:lnTo>
                  <a:pt x="3070" y="252"/>
                </a:lnTo>
                <a:lnTo>
                  <a:pt x="3083" y="252"/>
                </a:lnTo>
                <a:lnTo>
                  <a:pt x="3095" y="252"/>
                </a:lnTo>
                <a:lnTo>
                  <a:pt x="3101" y="252"/>
                </a:lnTo>
                <a:lnTo>
                  <a:pt x="3113" y="252"/>
                </a:lnTo>
                <a:lnTo>
                  <a:pt x="3125" y="252"/>
                </a:lnTo>
                <a:lnTo>
                  <a:pt x="3132" y="252"/>
                </a:lnTo>
                <a:lnTo>
                  <a:pt x="3144" y="252"/>
                </a:lnTo>
                <a:lnTo>
                  <a:pt x="3150" y="252"/>
                </a:lnTo>
                <a:lnTo>
                  <a:pt x="3162" y="252"/>
                </a:lnTo>
                <a:lnTo>
                  <a:pt x="3174" y="252"/>
                </a:lnTo>
                <a:lnTo>
                  <a:pt x="3181" y="252"/>
                </a:lnTo>
                <a:lnTo>
                  <a:pt x="3193" y="252"/>
                </a:lnTo>
                <a:lnTo>
                  <a:pt x="3205" y="252"/>
                </a:lnTo>
                <a:lnTo>
                  <a:pt x="3211" y="252"/>
                </a:lnTo>
                <a:lnTo>
                  <a:pt x="3223" y="252"/>
                </a:lnTo>
                <a:lnTo>
                  <a:pt x="3236" y="252"/>
                </a:lnTo>
                <a:lnTo>
                  <a:pt x="3242" y="252"/>
                </a:lnTo>
                <a:lnTo>
                  <a:pt x="3254" y="252"/>
                </a:lnTo>
                <a:lnTo>
                  <a:pt x="3266" y="258"/>
                </a:lnTo>
                <a:lnTo>
                  <a:pt x="3272" y="258"/>
                </a:lnTo>
                <a:lnTo>
                  <a:pt x="3284" y="258"/>
                </a:lnTo>
                <a:lnTo>
                  <a:pt x="3297" y="258"/>
                </a:lnTo>
                <a:lnTo>
                  <a:pt x="3303" y="258"/>
                </a:lnTo>
                <a:lnTo>
                  <a:pt x="3315" y="258"/>
                </a:lnTo>
                <a:lnTo>
                  <a:pt x="3327" y="258"/>
                </a:lnTo>
                <a:lnTo>
                  <a:pt x="3333" y="258"/>
                </a:lnTo>
                <a:lnTo>
                  <a:pt x="3346" y="258"/>
                </a:lnTo>
                <a:lnTo>
                  <a:pt x="3358" y="258"/>
                </a:lnTo>
                <a:lnTo>
                  <a:pt x="3364" y="258"/>
                </a:lnTo>
                <a:lnTo>
                  <a:pt x="3376" y="258"/>
                </a:lnTo>
                <a:lnTo>
                  <a:pt x="3388" y="258"/>
                </a:lnTo>
                <a:lnTo>
                  <a:pt x="3395" y="258"/>
                </a:lnTo>
                <a:lnTo>
                  <a:pt x="3407" y="258"/>
                </a:lnTo>
                <a:lnTo>
                  <a:pt x="3419" y="258"/>
                </a:lnTo>
                <a:lnTo>
                  <a:pt x="3425" y="258"/>
                </a:lnTo>
                <a:lnTo>
                  <a:pt x="3437" y="258"/>
                </a:lnTo>
                <a:lnTo>
                  <a:pt x="3450" y="258"/>
                </a:lnTo>
                <a:lnTo>
                  <a:pt x="3456" y="258"/>
                </a:lnTo>
                <a:lnTo>
                  <a:pt x="3468" y="258"/>
                </a:lnTo>
                <a:lnTo>
                  <a:pt x="3480" y="258"/>
                </a:lnTo>
                <a:lnTo>
                  <a:pt x="3486" y="258"/>
                </a:lnTo>
                <a:lnTo>
                  <a:pt x="3499" y="258"/>
                </a:lnTo>
                <a:lnTo>
                  <a:pt x="3505" y="258"/>
                </a:lnTo>
                <a:lnTo>
                  <a:pt x="3517" y="258"/>
                </a:lnTo>
                <a:lnTo>
                  <a:pt x="3529" y="258"/>
                </a:lnTo>
                <a:lnTo>
                  <a:pt x="3535" y="258"/>
                </a:lnTo>
                <a:lnTo>
                  <a:pt x="3548" y="258"/>
                </a:lnTo>
                <a:lnTo>
                  <a:pt x="3560" y="258"/>
                </a:lnTo>
                <a:lnTo>
                  <a:pt x="3566" y="258"/>
                </a:lnTo>
                <a:lnTo>
                  <a:pt x="3578" y="258"/>
                </a:lnTo>
                <a:lnTo>
                  <a:pt x="3590" y="258"/>
                </a:lnTo>
                <a:lnTo>
                  <a:pt x="3596" y="258"/>
                </a:lnTo>
                <a:lnTo>
                  <a:pt x="3609" y="258"/>
                </a:lnTo>
                <a:lnTo>
                  <a:pt x="3621" y="258"/>
                </a:lnTo>
                <a:lnTo>
                  <a:pt x="3627" y="258"/>
                </a:lnTo>
                <a:lnTo>
                  <a:pt x="3639" y="258"/>
                </a:lnTo>
                <a:lnTo>
                  <a:pt x="3651" y="258"/>
                </a:lnTo>
                <a:lnTo>
                  <a:pt x="3658" y="258"/>
                </a:lnTo>
                <a:lnTo>
                  <a:pt x="3670" y="258"/>
                </a:lnTo>
                <a:lnTo>
                  <a:pt x="3682" y="258"/>
                </a:lnTo>
                <a:lnTo>
                  <a:pt x="3688" y="258"/>
                </a:lnTo>
                <a:lnTo>
                  <a:pt x="3700" y="258"/>
                </a:lnTo>
                <a:lnTo>
                  <a:pt x="3713" y="258"/>
                </a:lnTo>
                <a:lnTo>
                  <a:pt x="3719" y="258"/>
                </a:lnTo>
                <a:lnTo>
                  <a:pt x="3731" y="258"/>
                </a:lnTo>
                <a:lnTo>
                  <a:pt x="3743" y="258"/>
                </a:lnTo>
                <a:lnTo>
                  <a:pt x="3749" y="258"/>
                </a:lnTo>
                <a:lnTo>
                  <a:pt x="3762" y="258"/>
                </a:lnTo>
                <a:lnTo>
                  <a:pt x="3774" y="258"/>
                </a:lnTo>
                <a:lnTo>
                  <a:pt x="3780" y="258"/>
                </a:lnTo>
                <a:lnTo>
                  <a:pt x="3792" y="258"/>
                </a:lnTo>
                <a:lnTo>
                  <a:pt x="3804" y="258"/>
                </a:lnTo>
                <a:lnTo>
                  <a:pt x="3811" y="258"/>
                </a:lnTo>
                <a:lnTo>
                  <a:pt x="3823" y="258"/>
                </a:lnTo>
                <a:lnTo>
                  <a:pt x="3835" y="258"/>
                </a:lnTo>
                <a:lnTo>
                  <a:pt x="3841" y="258"/>
                </a:lnTo>
                <a:lnTo>
                  <a:pt x="3853" y="258"/>
                </a:lnTo>
                <a:lnTo>
                  <a:pt x="3866" y="258"/>
                </a:lnTo>
                <a:lnTo>
                  <a:pt x="3872" y="258"/>
                </a:lnTo>
                <a:lnTo>
                  <a:pt x="3884" y="258"/>
                </a:lnTo>
                <a:lnTo>
                  <a:pt x="3890" y="258"/>
                </a:lnTo>
                <a:lnTo>
                  <a:pt x="3902" y="258"/>
                </a:lnTo>
                <a:lnTo>
                  <a:pt x="3915" y="258"/>
                </a:lnTo>
                <a:lnTo>
                  <a:pt x="3921" y="258"/>
                </a:lnTo>
                <a:lnTo>
                  <a:pt x="3933" y="258"/>
                </a:lnTo>
                <a:lnTo>
                  <a:pt x="3945" y="258"/>
                </a:lnTo>
                <a:lnTo>
                  <a:pt x="3951" y="258"/>
                </a:lnTo>
                <a:lnTo>
                  <a:pt x="3963" y="258"/>
                </a:lnTo>
                <a:lnTo>
                  <a:pt x="3976" y="258"/>
                </a:lnTo>
                <a:lnTo>
                  <a:pt x="3982" y="258"/>
                </a:lnTo>
                <a:lnTo>
                  <a:pt x="3994" y="258"/>
                </a:lnTo>
                <a:lnTo>
                  <a:pt x="4006" y="258"/>
                </a:lnTo>
                <a:lnTo>
                  <a:pt x="4012" y="258"/>
                </a:lnTo>
                <a:lnTo>
                  <a:pt x="4025" y="258"/>
                </a:lnTo>
                <a:lnTo>
                  <a:pt x="4037" y="258"/>
                </a:lnTo>
                <a:lnTo>
                  <a:pt x="4043" y="258"/>
                </a:lnTo>
                <a:lnTo>
                  <a:pt x="4055" y="264"/>
                </a:lnTo>
                <a:lnTo>
                  <a:pt x="4055" y="264"/>
                </a:lnTo>
                <a:lnTo>
                  <a:pt x="4043" y="264"/>
                </a:lnTo>
                <a:lnTo>
                  <a:pt x="4037" y="264"/>
                </a:lnTo>
                <a:lnTo>
                  <a:pt x="4025" y="264"/>
                </a:lnTo>
                <a:lnTo>
                  <a:pt x="4012" y="264"/>
                </a:lnTo>
                <a:lnTo>
                  <a:pt x="4006" y="264"/>
                </a:lnTo>
                <a:lnTo>
                  <a:pt x="3994" y="264"/>
                </a:lnTo>
                <a:lnTo>
                  <a:pt x="3982" y="264"/>
                </a:lnTo>
                <a:lnTo>
                  <a:pt x="3976" y="264"/>
                </a:lnTo>
                <a:lnTo>
                  <a:pt x="3963" y="264"/>
                </a:lnTo>
                <a:lnTo>
                  <a:pt x="3951" y="264"/>
                </a:lnTo>
                <a:lnTo>
                  <a:pt x="3945" y="264"/>
                </a:lnTo>
                <a:lnTo>
                  <a:pt x="3933" y="264"/>
                </a:lnTo>
                <a:lnTo>
                  <a:pt x="3921" y="264"/>
                </a:lnTo>
                <a:lnTo>
                  <a:pt x="3915" y="264"/>
                </a:lnTo>
                <a:lnTo>
                  <a:pt x="3902" y="264"/>
                </a:lnTo>
                <a:lnTo>
                  <a:pt x="3890" y="264"/>
                </a:lnTo>
                <a:lnTo>
                  <a:pt x="3884" y="264"/>
                </a:lnTo>
                <a:lnTo>
                  <a:pt x="3872" y="264"/>
                </a:lnTo>
                <a:lnTo>
                  <a:pt x="3866" y="264"/>
                </a:lnTo>
                <a:lnTo>
                  <a:pt x="3853" y="264"/>
                </a:lnTo>
                <a:lnTo>
                  <a:pt x="3841" y="264"/>
                </a:lnTo>
                <a:lnTo>
                  <a:pt x="3835" y="264"/>
                </a:lnTo>
                <a:lnTo>
                  <a:pt x="3823" y="264"/>
                </a:lnTo>
                <a:lnTo>
                  <a:pt x="3811" y="264"/>
                </a:lnTo>
                <a:lnTo>
                  <a:pt x="3804" y="264"/>
                </a:lnTo>
                <a:lnTo>
                  <a:pt x="3792" y="264"/>
                </a:lnTo>
                <a:lnTo>
                  <a:pt x="3780" y="264"/>
                </a:lnTo>
                <a:lnTo>
                  <a:pt x="3774" y="264"/>
                </a:lnTo>
                <a:lnTo>
                  <a:pt x="3762" y="264"/>
                </a:lnTo>
                <a:lnTo>
                  <a:pt x="3749" y="264"/>
                </a:lnTo>
                <a:lnTo>
                  <a:pt x="3743" y="264"/>
                </a:lnTo>
                <a:lnTo>
                  <a:pt x="3731" y="264"/>
                </a:lnTo>
                <a:lnTo>
                  <a:pt x="3719" y="264"/>
                </a:lnTo>
                <a:lnTo>
                  <a:pt x="3713" y="264"/>
                </a:lnTo>
                <a:lnTo>
                  <a:pt x="3700" y="264"/>
                </a:lnTo>
                <a:lnTo>
                  <a:pt x="3688" y="264"/>
                </a:lnTo>
                <a:lnTo>
                  <a:pt x="3682" y="264"/>
                </a:lnTo>
                <a:lnTo>
                  <a:pt x="3670" y="264"/>
                </a:lnTo>
                <a:lnTo>
                  <a:pt x="3658" y="264"/>
                </a:lnTo>
                <a:lnTo>
                  <a:pt x="3651" y="264"/>
                </a:lnTo>
                <a:lnTo>
                  <a:pt x="3639" y="264"/>
                </a:lnTo>
                <a:lnTo>
                  <a:pt x="3627" y="264"/>
                </a:lnTo>
                <a:lnTo>
                  <a:pt x="3621" y="264"/>
                </a:lnTo>
                <a:lnTo>
                  <a:pt x="3609" y="264"/>
                </a:lnTo>
                <a:lnTo>
                  <a:pt x="3596" y="264"/>
                </a:lnTo>
                <a:lnTo>
                  <a:pt x="3590" y="264"/>
                </a:lnTo>
                <a:lnTo>
                  <a:pt x="3578" y="264"/>
                </a:lnTo>
                <a:lnTo>
                  <a:pt x="3566" y="264"/>
                </a:lnTo>
                <a:lnTo>
                  <a:pt x="3560" y="264"/>
                </a:lnTo>
                <a:lnTo>
                  <a:pt x="3548" y="264"/>
                </a:lnTo>
                <a:lnTo>
                  <a:pt x="3535" y="264"/>
                </a:lnTo>
                <a:lnTo>
                  <a:pt x="3529" y="264"/>
                </a:lnTo>
                <a:lnTo>
                  <a:pt x="3517" y="264"/>
                </a:lnTo>
                <a:lnTo>
                  <a:pt x="3505" y="264"/>
                </a:lnTo>
                <a:lnTo>
                  <a:pt x="3499" y="264"/>
                </a:lnTo>
                <a:lnTo>
                  <a:pt x="3486" y="264"/>
                </a:lnTo>
                <a:lnTo>
                  <a:pt x="3480" y="264"/>
                </a:lnTo>
                <a:lnTo>
                  <a:pt x="3468" y="264"/>
                </a:lnTo>
                <a:lnTo>
                  <a:pt x="3456" y="264"/>
                </a:lnTo>
                <a:lnTo>
                  <a:pt x="3450" y="264"/>
                </a:lnTo>
                <a:lnTo>
                  <a:pt x="3437" y="264"/>
                </a:lnTo>
                <a:lnTo>
                  <a:pt x="3425" y="264"/>
                </a:lnTo>
                <a:lnTo>
                  <a:pt x="3419" y="264"/>
                </a:lnTo>
                <a:lnTo>
                  <a:pt x="3407" y="264"/>
                </a:lnTo>
                <a:lnTo>
                  <a:pt x="3395" y="264"/>
                </a:lnTo>
                <a:lnTo>
                  <a:pt x="3388" y="264"/>
                </a:lnTo>
                <a:lnTo>
                  <a:pt x="3376" y="264"/>
                </a:lnTo>
                <a:lnTo>
                  <a:pt x="3364" y="258"/>
                </a:lnTo>
                <a:lnTo>
                  <a:pt x="3358" y="258"/>
                </a:lnTo>
                <a:lnTo>
                  <a:pt x="3346" y="258"/>
                </a:lnTo>
                <a:lnTo>
                  <a:pt x="3333" y="258"/>
                </a:lnTo>
                <a:lnTo>
                  <a:pt x="3327" y="258"/>
                </a:lnTo>
                <a:lnTo>
                  <a:pt x="3315" y="258"/>
                </a:lnTo>
                <a:lnTo>
                  <a:pt x="3303" y="258"/>
                </a:lnTo>
                <a:lnTo>
                  <a:pt x="3297" y="258"/>
                </a:lnTo>
                <a:lnTo>
                  <a:pt x="3284" y="258"/>
                </a:lnTo>
                <a:lnTo>
                  <a:pt x="3272" y="258"/>
                </a:lnTo>
                <a:lnTo>
                  <a:pt x="3266" y="258"/>
                </a:lnTo>
                <a:lnTo>
                  <a:pt x="3254" y="258"/>
                </a:lnTo>
                <a:lnTo>
                  <a:pt x="3242" y="258"/>
                </a:lnTo>
                <a:lnTo>
                  <a:pt x="3236" y="258"/>
                </a:lnTo>
                <a:lnTo>
                  <a:pt x="3223" y="258"/>
                </a:lnTo>
                <a:lnTo>
                  <a:pt x="3211" y="258"/>
                </a:lnTo>
                <a:lnTo>
                  <a:pt x="3205" y="258"/>
                </a:lnTo>
                <a:lnTo>
                  <a:pt x="3193" y="258"/>
                </a:lnTo>
                <a:lnTo>
                  <a:pt x="3181" y="258"/>
                </a:lnTo>
                <a:lnTo>
                  <a:pt x="3174" y="258"/>
                </a:lnTo>
                <a:lnTo>
                  <a:pt x="3162" y="258"/>
                </a:lnTo>
                <a:lnTo>
                  <a:pt x="3150" y="258"/>
                </a:lnTo>
                <a:lnTo>
                  <a:pt x="3144" y="258"/>
                </a:lnTo>
                <a:lnTo>
                  <a:pt x="3132" y="258"/>
                </a:lnTo>
                <a:lnTo>
                  <a:pt x="3125" y="258"/>
                </a:lnTo>
                <a:lnTo>
                  <a:pt x="3113" y="258"/>
                </a:lnTo>
                <a:lnTo>
                  <a:pt x="3101" y="258"/>
                </a:lnTo>
                <a:lnTo>
                  <a:pt x="3095" y="258"/>
                </a:lnTo>
                <a:lnTo>
                  <a:pt x="3083" y="258"/>
                </a:lnTo>
                <a:lnTo>
                  <a:pt x="3070" y="258"/>
                </a:lnTo>
                <a:lnTo>
                  <a:pt x="3064" y="258"/>
                </a:lnTo>
                <a:lnTo>
                  <a:pt x="3052" y="258"/>
                </a:lnTo>
                <a:lnTo>
                  <a:pt x="3040" y="258"/>
                </a:lnTo>
                <a:lnTo>
                  <a:pt x="3034" y="258"/>
                </a:lnTo>
                <a:lnTo>
                  <a:pt x="3021" y="258"/>
                </a:lnTo>
                <a:lnTo>
                  <a:pt x="3009" y="252"/>
                </a:lnTo>
                <a:lnTo>
                  <a:pt x="3003" y="252"/>
                </a:lnTo>
                <a:lnTo>
                  <a:pt x="2991" y="252"/>
                </a:lnTo>
                <a:lnTo>
                  <a:pt x="2979" y="252"/>
                </a:lnTo>
                <a:lnTo>
                  <a:pt x="2973" y="252"/>
                </a:lnTo>
                <a:lnTo>
                  <a:pt x="2960" y="252"/>
                </a:lnTo>
                <a:lnTo>
                  <a:pt x="2948" y="252"/>
                </a:lnTo>
                <a:lnTo>
                  <a:pt x="2942" y="252"/>
                </a:lnTo>
                <a:lnTo>
                  <a:pt x="2930" y="247"/>
                </a:lnTo>
                <a:lnTo>
                  <a:pt x="2917" y="247"/>
                </a:lnTo>
                <a:lnTo>
                  <a:pt x="2911" y="247"/>
                </a:lnTo>
                <a:lnTo>
                  <a:pt x="2899" y="247"/>
                </a:lnTo>
                <a:lnTo>
                  <a:pt x="2887" y="247"/>
                </a:lnTo>
                <a:lnTo>
                  <a:pt x="2881" y="241"/>
                </a:lnTo>
                <a:lnTo>
                  <a:pt x="2869" y="241"/>
                </a:lnTo>
                <a:lnTo>
                  <a:pt x="2856" y="241"/>
                </a:lnTo>
                <a:lnTo>
                  <a:pt x="2850" y="241"/>
                </a:lnTo>
                <a:lnTo>
                  <a:pt x="2838" y="241"/>
                </a:lnTo>
                <a:lnTo>
                  <a:pt x="2826" y="235"/>
                </a:lnTo>
                <a:lnTo>
                  <a:pt x="2820" y="235"/>
                </a:lnTo>
                <a:lnTo>
                  <a:pt x="2807" y="235"/>
                </a:lnTo>
                <a:lnTo>
                  <a:pt x="2795" y="235"/>
                </a:lnTo>
                <a:lnTo>
                  <a:pt x="2789" y="229"/>
                </a:lnTo>
                <a:lnTo>
                  <a:pt x="2777" y="229"/>
                </a:lnTo>
                <a:lnTo>
                  <a:pt x="2765" y="229"/>
                </a:lnTo>
                <a:lnTo>
                  <a:pt x="2758" y="223"/>
                </a:lnTo>
                <a:lnTo>
                  <a:pt x="2746" y="223"/>
                </a:lnTo>
                <a:lnTo>
                  <a:pt x="2740" y="223"/>
                </a:lnTo>
                <a:lnTo>
                  <a:pt x="2728" y="217"/>
                </a:lnTo>
                <a:lnTo>
                  <a:pt x="2716" y="217"/>
                </a:lnTo>
                <a:lnTo>
                  <a:pt x="2710" y="217"/>
                </a:lnTo>
                <a:lnTo>
                  <a:pt x="2697" y="211"/>
                </a:lnTo>
                <a:lnTo>
                  <a:pt x="2685" y="211"/>
                </a:lnTo>
                <a:lnTo>
                  <a:pt x="2679" y="211"/>
                </a:lnTo>
                <a:lnTo>
                  <a:pt x="2667" y="205"/>
                </a:lnTo>
                <a:lnTo>
                  <a:pt x="2654" y="205"/>
                </a:lnTo>
                <a:lnTo>
                  <a:pt x="2648" y="205"/>
                </a:lnTo>
                <a:lnTo>
                  <a:pt x="2636" y="200"/>
                </a:lnTo>
                <a:lnTo>
                  <a:pt x="2624" y="200"/>
                </a:lnTo>
                <a:lnTo>
                  <a:pt x="2618" y="194"/>
                </a:lnTo>
                <a:lnTo>
                  <a:pt x="2606" y="194"/>
                </a:lnTo>
                <a:lnTo>
                  <a:pt x="2593" y="188"/>
                </a:lnTo>
                <a:lnTo>
                  <a:pt x="2587" y="188"/>
                </a:lnTo>
                <a:lnTo>
                  <a:pt x="2575" y="182"/>
                </a:lnTo>
                <a:lnTo>
                  <a:pt x="2563" y="182"/>
                </a:lnTo>
                <a:lnTo>
                  <a:pt x="2557" y="176"/>
                </a:lnTo>
                <a:lnTo>
                  <a:pt x="2544" y="176"/>
                </a:lnTo>
                <a:lnTo>
                  <a:pt x="2532" y="170"/>
                </a:lnTo>
                <a:lnTo>
                  <a:pt x="2526" y="170"/>
                </a:lnTo>
                <a:lnTo>
                  <a:pt x="2514" y="164"/>
                </a:lnTo>
                <a:lnTo>
                  <a:pt x="2502" y="164"/>
                </a:lnTo>
                <a:lnTo>
                  <a:pt x="2495" y="158"/>
                </a:lnTo>
                <a:lnTo>
                  <a:pt x="2483" y="158"/>
                </a:lnTo>
                <a:lnTo>
                  <a:pt x="2471" y="152"/>
                </a:lnTo>
                <a:lnTo>
                  <a:pt x="2465" y="152"/>
                </a:lnTo>
                <a:lnTo>
                  <a:pt x="2453" y="147"/>
                </a:lnTo>
                <a:lnTo>
                  <a:pt x="2440" y="147"/>
                </a:lnTo>
                <a:lnTo>
                  <a:pt x="2434" y="141"/>
                </a:lnTo>
                <a:lnTo>
                  <a:pt x="2422" y="135"/>
                </a:lnTo>
                <a:lnTo>
                  <a:pt x="2410" y="135"/>
                </a:lnTo>
                <a:lnTo>
                  <a:pt x="2404" y="129"/>
                </a:lnTo>
                <a:lnTo>
                  <a:pt x="2391" y="129"/>
                </a:lnTo>
                <a:lnTo>
                  <a:pt x="2385" y="123"/>
                </a:lnTo>
                <a:lnTo>
                  <a:pt x="2373" y="123"/>
                </a:lnTo>
                <a:lnTo>
                  <a:pt x="2361" y="117"/>
                </a:lnTo>
                <a:lnTo>
                  <a:pt x="2355" y="117"/>
                </a:lnTo>
                <a:lnTo>
                  <a:pt x="2343" y="111"/>
                </a:lnTo>
                <a:lnTo>
                  <a:pt x="2330" y="105"/>
                </a:lnTo>
                <a:lnTo>
                  <a:pt x="2324" y="105"/>
                </a:lnTo>
                <a:lnTo>
                  <a:pt x="2312" y="100"/>
                </a:lnTo>
                <a:lnTo>
                  <a:pt x="2300" y="100"/>
                </a:lnTo>
                <a:lnTo>
                  <a:pt x="2294" y="94"/>
                </a:lnTo>
                <a:lnTo>
                  <a:pt x="2281" y="94"/>
                </a:lnTo>
                <a:lnTo>
                  <a:pt x="2269" y="88"/>
                </a:lnTo>
                <a:lnTo>
                  <a:pt x="2263" y="88"/>
                </a:lnTo>
                <a:lnTo>
                  <a:pt x="2251" y="88"/>
                </a:lnTo>
                <a:lnTo>
                  <a:pt x="2239" y="82"/>
                </a:lnTo>
                <a:lnTo>
                  <a:pt x="2232" y="82"/>
                </a:lnTo>
                <a:lnTo>
                  <a:pt x="2220" y="76"/>
                </a:lnTo>
                <a:lnTo>
                  <a:pt x="2208" y="76"/>
                </a:lnTo>
                <a:lnTo>
                  <a:pt x="2202" y="76"/>
                </a:lnTo>
                <a:lnTo>
                  <a:pt x="2190" y="70"/>
                </a:lnTo>
                <a:lnTo>
                  <a:pt x="2177" y="70"/>
                </a:lnTo>
                <a:lnTo>
                  <a:pt x="2171" y="70"/>
                </a:lnTo>
                <a:lnTo>
                  <a:pt x="2159" y="70"/>
                </a:lnTo>
                <a:lnTo>
                  <a:pt x="2147" y="64"/>
                </a:lnTo>
                <a:lnTo>
                  <a:pt x="2141" y="64"/>
                </a:lnTo>
                <a:lnTo>
                  <a:pt x="2128" y="64"/>
                </a:lnTo>
                <a:lnTo>
                  <a:pt x="2116" y="64"/>
                </a:lnTo>
                <a:lnTo>
                  <a:pt x="2110" y="64"/>
                </a:lnTo>
                <a:lnTo>
                  <a:pt x="2098" y="64"/>
                </a:lnTo>
                <a:lnTo>
                  <a:pt x="2086" y="64"/>
                </a:lnTo>
                <a:lnTo>
                  <a:pt x="2079" y="64"/>
                </a:lnTo>
                <a:lnTo>
                  <a:pt x="2067" y="64"/>
                </a:lnTo>
                <a:lnTo>
                  <a:pt x="2055" y="70"/>
                </a:lnTo>
                <a:lnTo>
                  <a:pt x="2049" y="70"/>
                </a:lnTo>
                <a:lnTo>
                  <a:pt x="2037" y="70"/>
                </a:lnTo>
                <a:lnTo>
                  <a:pt x="2031" y="76"/>
                </a:lnTo>
                <a:lnTo>
                  <a:pt x="2018" y="76"/>
                </a:lnTo>
                <a:lnTo>
                  <a:pt x="2006" y="82"/>
                </a:lnTo>
                <a:lnTo>
                  <a:pt x="2000" y="82"/>
                </a:lnTo>
                <a:lnTo>
                  <a:pt x="1988" y="82"/>
                </a:lnTo>
                <a:lnTo>
                  <a:pt x="1975" y="88"/>
                </a:lnTo>
                <a:lnTo>
                  <a:pt x="1969" y="88"/>
                </a:lnTo>
                <a:lnTo>
                  <a:pt x="1957" y="94"/>
                </a:lnTo>
                <a:lnTo>
                  <a:pt x="1945" y="94"/>
                </a:lnTo>
                <a:lnTo>
                  <a:pt x="1939" y="94"/>
                </a:lnTo>
                <a:lnTo>
                  <a:pt x="1927" y="100"/>
                </a:lnTo>
                <a:lnTo>
                  <a:pt x="1914" y="105"/>
                </a:lnTo>
                <a:lnTo>
                  <a:pt x="1908" y="111"/>
                </a:lnTo>
                <a:lnTo>
                  <a:pt x="1896" y="111"/>
                </a:lnTo>
                <a:lnTo>
                  <a:pt x="1884" y="117"/>
                </a:lnTo>
                <a:lnTo>
                  <a:pt x="1878" y="117"/>
                </a:lnTo>
                <a:lnTo>
                  <a:pt x="1865" y="123"/>
                </a:lnTo>
                <a:lnTo>
                  <a:pt x="1853" y="123"/>
                </a:lnTo>
                <a:lnTo>
                  <a:pt x="1847" y="123"/>
                </a:lnTo>
                <a:lnTo>
                  <a:pt x="1835" y="117"/>
                </a:lnTo>
                <a:lnTo>
                  <a:pt x="1823" y="111"/>
                </a:lnTo>
                <a:lnTo>
                  <a:pt x="1816" y="105"/>
                </a:lnTo>
                <a:lnTo>
                  <a:pt x="1804" y="111"/>
                </a:lnTo>
                <a:lnTo>
                  <a:pt x="1792" y="111"/>
                </a:lnTo>
                <a:lnTo>
                  <a:pt x="1786" y="111"/>
                </a:lnTo>
                <a:lnTo>
                  <a:pt x="1774" y="123"/>
                </a:lnTo>
                <a:lnTo>
                  <a:pt x="1761" y="117"/>
                </a:lnTo>
                <a:lnTo>
                  <a:pt x="1755" y="111"/>
                </a:lnTo>
                <a:lnTo>
                  <a:pt x="1743" y="123"/>
                </a:lnTo>
                <a:lnTo>
                  <a:pt x="1731" y="129"/>
                </a:lnTo>
                <a:lnTo>
                  <a:pt x="1725" y="129"/>
                </a:lnTo>
                <a:lnTo>
                  <a:pt x="1712" y="135"/>
                </a:lnTo>
                <a:lnTo>
                  <a:pt x="1700" y="141"/>
                </a:lnTo>
                <a:lnTo>
                  <a:pt x="1694" y="147"/>
                </a:lnTo>
                <a:lnTo>
                  <a:pt x="1682" y="152"/>
                </a:lnTo>
                <a:lnTo>
                  <a:pt x="1670" y="158"/>
                </a:lnTo>
                <a:lnTo>
                  <a:pt x="1664" y="158"/>
                </a:lnTo>
                <a:lnTo>
                  <a:pt x="1651" y="164"/>
                </a:lnTo>
                <a:lnTo>
                  <a:pt x="1645" y="170"/>
                </a:lnTo>
                <a:lnTo>
                  <a:pt x="1633" y="176"/>
                </a:lnTo>
                <a:lnTo>
                  <a:pt x="1621" y="182"/>
                </a:lnTo>
                <a:lnTo>
                  <a:pt x="1615" y="182"/>
                </a:lnTo>
                <a:lnTo>
                  <a:pt x="1602" y="188"/>
                </a:lnTo>
                <a:lnTo>
                  <a:pt x="1590" y="182"/>
                </a:lnTo>
                <a:lnTo>
                  <a:pt x="1584" y="182"/>
                </a:lnTo>
                <a:lnTo>
                  <a:pt x="1572" y="188"/>
                </a:lnTo>
                <a:lnTo>
                  <a:pt x="1560" y="194"/>
                </a:lnTo>
                <a:lnTo>
                  <a:pt x="1553" y="194"/>
                </a:lnTo>
                <a:lnTo>
                  <a:pt x="1541" y="194"/>
                </a:lnTo>
                <a:lnTo>
                  <a:pt x="1529" y="194"/>
                </a:lnTo>
                <a:lnTo>
                  <a:pt x="1523" y="200"/>
                </a:lnTo>
                <a:lnTo>
                  <a:pt x="1511" y="200"/>
                </a:lnTo>
                <a:lnTo>
                  <a:pt x="1498" y="200"/>
                </a:lnTo>
                <a:lnTo>
                  <a:pt x="1492" y="205"/>
                </a:lnTo>
                <a:lnTo>
                  <a:pt x="1480" y="211"/>
                </a:lnTo>
                <a:lnTo>
                  <a:pt x="1468" y="217"/>
                </a:lnTo>
                <a:lnTo>
                  <a:pt x="1462" y="211"/>
                </a:lnTo>
                <a:lnTo>
                  <a:pt x="1449" y="211"/>
                </a:lnTo>
                <a:lnTo>
                  <a:pt x="1437" y="211"/>
                </a:lnTo>
                <a:lnTo>
                  <a:pt x="1431" y="211"/>
                </a:lnTo>
                <a:lnTo>
                  <a:pt x="1419" y="211"/>
                </a:lnTo>
                <a:lnTo>
                  <a:pt x="1407" y="217"/>
                </a:lnTo>
                <a:lnTo>
                  <a:pt x="1401" y="217"/>
                </a:lnTo>
                <a:lnTo>
                  <a:pt x="1388" y="217"/>
                </a:lnTo>
                <a:lnTo>
                  <a:pt x="1376" y="217"/>
                </a:lnTo>
                <a:lnTo>
                  <a:pt x="1370" y="223"/>
                </a:lnTo>
                <a:lnTo>
                  <a:pt x="1358" y="229"/>
                </a:lnTo>
                <a:lnTo>
                  <a:pt x="1345" y="229"/>
                </a:lnTo>
                <a:lnTo>
                  <a:pt x="1339" y="235"/>
                </a:lnTo>
                <a:lnTo>
                  <a:pt x="1327" y="229"/>
                </a:lnTo>
                <a:lnTo>
                  <a:pt x="1315" y="223"/>
                </a:lnTo>
                <a:lnTo>
                  <a:pt x="1309" y="223"/>
                </a:lnTo>
                <a:lnTo>
                  <a:pt x="1297" y="223"/>
                </a:lnTo>
                <a:lnTo>
                  <a:pt x="1290" y="223"/>
                </a:lnTo>
                <a:lnTo>
                  <a:pt x="1278" y="229"/>
                </a:lnTo>
                <a:lnTo>
                  <a:pt x="1266" y="229"/>
                </a:lnTo>
                <a:lnTo>
                  <a:pt x="1260" y="229"/>
                </a:lnTo>
                <a:lnTo>
                  <a:pt x="1248" y="229"/>
                </a:lnTo>
                <a:lnTo>
                  <a:pt x="1235" y="235"/>
                </a:lnTo>
                <a:lnTo>
                  <a:pt x="1229" y="235"/>
                </a:lnTo>
                <a:lnTo>
                  <a:pt x="1217" y="229"/>
                </a:lnTo>
                <a:lnTo>
                  <a:pt x="1205" y="235"/>
                </a:lnTo>
                <a:lnTo>
                  <a:pt x="1199" y="235"/>
                </a:lnTo>
                <a:lnTo>
                  <a:pt x="1186" y="235"/>
                </a:lnTo>
                <a:lnTo>
                  <a:pt x="1174" y="235"/>
                </a:lnTo>
                <a:lnTo>
                  <a:pt x="1168" y="235"/>
                </a:lnTo>
                <a:lnTo>
                  <a:pt x="1156" y="235"/>
                </a:lnTo>
                <a:lnTo>
                  <a:pt x="1144" y="235"/>
                </a:lnTo>
                <a:lnTo>
                  <a:pt x="1137" y="235"/>
                </a:lnTo>
                <a:lnTo>
                  <a:pt x="1125" y="241"/>
                </a:lnTo>
                <a:lnTo>
                  <a:pt x="1113" y="241"/>
                </a:lnTo>
                <a:lnTo>
                  <a:pt x="1107" y="241"/>
                </a:lnTo>
                <a:lnTo>
                  <a:pt x="1095" y="241"/>
                </a:lnTo>
                <a:lnTo>
                  <a:pt x="1082" y="241"/>
                </a:lnTo>
                <a:lnTo>
                  <a:pt x="1076" y="247"/>
                </a:lnTo>
                <a:lnTo>
                  <a:pt x="1064" y="247"/>
                </a:lnTo>
                <a:lnTo>
                  <a:pt x="1052" y="247"/>
                </a:lnTo>
                <a:lnTo>
                  <a:pt x="1046" y="247"/>
                </a:lnTo>
                <a:lnTo>
                  <a:pt x="1034" y="252"/>
                </a:lnTo>
                <a:lnTo>
                  <a:pt x="1021" y="252"/>
                </a:lnTo>
                <a:lnTo>
                  <a:pt x="1015" y="252"/>
                </a:lnTo>
                <a:lnTo>
                  <a:pt x="1003" y="252"/>
                </a:lnTo>
                <a:lnTo>
                  <a:pt x="991" y="252"/>
                </a:lnTo>
                <a:lnTo>
                  <a:pt x="985" y="258"/>
                </a:lnTo>
                <a:lnTo>
                  <a:pt x="972" y="258"/>
                </a:lnTo>
                <a:lnTo>
                  <a:pt x="960" y="258"/>
                </a:lnTo>
                <a:lnTo>
                  <a:pt x="954" y="258"/>
                </a:lnTo>
                <a:lnTo>
                  <a:pt x="942" y="258"/>
                </a:lnTo>
                <a:lnTo>
                  <a:pt x="930" y="258"/>
                </a:lnTo>
                <a:lnTo>
                  <a:pt x="923" y="258"/>
                </a:lnTo>
                <a:lnTo>
                  <a:pt x="911" y="258"/>
                </a:lnTo>
                <a:lnTo>
                  <a:pt x="905" y="258"/>
                </a:lnTo>
                <a:lnTo>
                  <a:pt x="893" y="258"/>
                </a:lnTo>
                <a:lnTo>
                  <a:pt x="881" y="264"/>
                </a:lnTo>
                <a:lnTo>
                  <a:pt x="874" y="264"/>
                </a:lnTo>
                <a:lnTo>
                  <a:pt x="862" y="264"/>
                </a:lnTo>
                <a:lnTo>
                  <a:pt x="850" y="264"/>
                </a:lnTo>
                <a:lnTo>
                  <a:pt x="844" y="264"/>
                </a:lnTo>
                <a:lnTo>
                  <a:pt x="832" y="264"/>
                </a:lnTo>
                <a:lnTo>
                  <a:pt x="819" y="264"/>
                </a:lnTo>
                <a:lnTo>
                  <a:pt x="813" y="264"/>
                </a:lnTo>
                <a:lnTo>
                  <a:pt x="801" y="264"/>
                </a:lnTo>
                <a:lnTo>
                  <a:pt x="789" y="264"/>
                </a:lnTo>
                <a:lnTo>
                  <a:pt x="783" y="264"/>
                </a:lnTo>
                <a:lnTo>
                  <a:pt x="770" y="264"/>
                </a:lnTo>
                <a:lnTo>
                  <a:pt x="758" y="270"/>
                </a:lnTo>
                <a:lnTo>
                  <a:pt x="752" y="270"/>
                </a:lnTo>
                <a:lnTo>
                  <a:pt x="740" y="270"/>
                </a:lnTo>
                <a:lnTo>
                  <a:pt x="728" y="270"/>
                </a:lnTo>
                <a:lnTo>
                  <a:pt x="722" y="270"/>
                </a:lnTo>
                <a:lnTo>
                  <a:pt x="709" y="270"/>
                </a:lnTo>
                <a:lnTo>
                  <a:pt x="697" y="270"/>
                </a:lnTo>
                <a:lnTo>
                  <a:pt x="691" y="270"/>
                </a:lnTo>
                <a:lnTo>
                  <a:pt x="679" y="270"/>
                </a:lnTo>
                <a:lnTo>
                  <a:pt x="667" y="270"/>
                </a:lnTo>
                <a:lnTo>
                  <a:pt x="660" y="270"/>
                </a:lnTo>
                <a:lnTo>
                  <a:pt x="648" y="270"/>
                </a:lnTo>
                <a:lnTo>
                  <a:pt x="636" y="270"/>
                </a:lnTo>
                <a:lnTo>
                  <a:pt x="630" y="270"/>
                </a:lnTo>
                <a:lnTo>
                  <a:pt x="618" y="270"/>
                </a:lnTo>
                <a:lnTo>
                  <a:pt x="605" y="270"/>
                </a:lnTo>
                <a:lnTo>
                  <a:pt x="599" y="270"/>
                </a:lnTo>
                <a:lnTo>
                  <a:pt x="587" y="270"/>
                </a:lnTo>
                <a:lnTo>
                  <a:pt x="575" y="270"/>
                </a:lnTo>
                <a:lnTo>
                  <a:pt x="569" y="270"/>
                </a:lnTo>
                <a:lnTo>
                  <a:pt x="556" y="270"/>
                </a:lnTo>
                <a:lnTo>
                  <a:pt x="550" y="276"/>
                </a:lnTo>
                <a:lnTo>
                  <a:pt x="538" y="276"/>
                </a:lnTo>
                <a:lnTo>
                  <a:pt x="526" y="276"/>
                </a:lnTo>
                <a:lnTo>
                  <a:pt x="520" y="276"/>
                </a:lnTo>
                <a:lnTo>
                  <a:pt x="507" y="276"/>
                </a:lnTo>
                <a:lnTo>
                  <a:pt x="495" y="276"/>
                </a:lnTo>
                <a:lnTo>
                  <a:pt x="489" y="276"/>
                </a:lnTo>
                <a:lnTo>
                  <a:pt x="477" y="276"/>
                </a:lnTo>
                <a:lnTo>
                  <a:pt x="465" y="276"/>
                </a:lnTo>
                <a:lnTo>
                  <a:pt x="459" y="276"/>
                </a:lnTo>
                <a:lnTo>
                  <a:pt x="446" y="276"/>
                </a:lnTo>
                <a:lnTo>
                  <a:pt x="434" y="276"/>
                </a:lnTo>
                <a:lnTo>
                  <a:pt x="428" y="276"/>
                </a:lnTo>
                <a:lnTo>
                  <a:pt x="416" y="276"/>
                </a:lnTo>
                <a:lnTo>
                  <a:pt x="403" y="276"/>
                </a:lnTo>
                <a:lnTo>
                  <a:pt x="397" y="276"/>
                </a:lnTo>
                <a:lnTo>
                  <a:pt x="385" y="276"/>
                </a:lnTo>
                <a:lnTo>
                  <a:pt x="373" y="276"/>
                </a:lnTo>
                <a:lnTo>
                  <a:pt x="367" y="276"/>
                </a:lnTo>
                <a:lnTo>
                  <a:pt x="355" y="276"/>
                </a:lnTo>
                <a:lnTo>
                  <a:pt x="342" y="276"/>
                </a:lnTo>
                <a:lnTo>
                  <a:pt x="336" y="276"/>
                </a:lnTo>
                <a:lnTo>
                  <a:pt x="324" y="276"/>
                </a:lnTo>
                <a:lnTo>
                  <a:pt x="312" y="276"/>
                </a:lnTo>
                <a:lnTo>
                  <a:pt x="306" y="276"/>
                </a:lnTo>
                <a:lnTo>
                  <a:pt x="293" y="276"/>
                </a:lnTo>
                <a:lnTo>
                  <a:pt x="281" y="276"/>
                </a:lnTo>
                <a:lnTo>
                  <a:pt x="275" y="276"/>
                </a:lnTo>
                <a:lnTo>
                  <a:pt x="263" y="276"/>
                </a:lnTo>
                <a:lnTo>
                  <a:pt x="251" y="276"/>
                </a:lnTo>
                <a:lnTo>
                  <a:pt x="244" y="276"/>
                </a:lnTo>
                <a:lnTo>
                  <a:pt x="232" y="276"/>
                </a:lnTo>
                <a:lnTo>
                  <a:pt x="220" y="276"/>
                </a:lnTo>
                <a:lnTo>
                  <a:pt x="214" y="276"/>
                </a:lnTo>
                <a:lnTo>
                  <a:pt x="202" y="276"/>
                </a:lnTo>
                <a:lnTo>
                  <a:pt x="189" y="276"/>
                </a:lnTo>
                <a:lnTo>
                  <a:pt x="183" y="276"/>
                </a:lnTo>
                <a:lnTo>
                  <a:pt x="171" y="276"/>
                </a:lnTo>
                <a:lnTo>
                  <a:pt x="165" y="276"/>
                </a:lnTo>
                <a:lnTo>
                  <a:pt x="153" y="276"/>
                </a:lnTo>
                <a:lnTo>
                  <a:pt x="140" y="276"/>
                </a:lnTo>
                <a:lnTo>
                  <a:pt x="134" y="276"/>
                </a:lnTo>
                <a:lnTo>
                  <a:pt x="122" y="276"/>
                </a:lnTo>
                <a:lnTo>
                  <a:pt x="110" y="276"/>
                </a:lnTo>
                <a:lnTo>
                  <a:pt x="104" y="276"/>
                </a:lnTo>
                <a:lnTo>
                  <a:pt x="92" y="276"/>
                </a:lnTo>
                <a:lnTo>
                  <a:pt x="79" y="276"/>
                </a:lnTo>
                <a:lnTo>
                  <a:pt x="73" y="276"/>
                </a:lnTo>
                <a:lnTo>
                  <a:pt x="61" y="276"/>
                </a:lnTo>
                <a:lnTo>
                  <a:pt x="49" y="276"/>
                </a:lnTo>
                <a:lnTo>
                  <a:pt x="43" y="276"/>
                </a:lnTo>
                <a:lnTo>
                  <a:pt x="30" y="276"/>
                </a:lnTo>
                <a:lnTo>
                  <a:pt x="18" y="276"/>
                </a:lnTo>
                <a:lnTo>
                  <a:pt x="12" y="276"/>
                </a:lnTo>
                <a:lnTo>
                  <a:pt x="0" y="276"/>
                </a:lnTo>
                <a:close/>
              </a:path>
            </a:pathLst>
          </a:custGeom>
          <a:solidFill>
            <a:srgbClr val="0000FF"/>
          </a:solidFill>
          <a:ln w="9525">
            <a:noFill/>
            <a:round/>
            <a:headEnd/>
            <a:tailEnd/>
          </a:ln>
        </p:spPr>
        <p:txBody>
          <a:bodyPr/>
          <a:lstStyle/>
          <a:p>
            <a:endParaRPr lang="en-GB"/>
          </a:p>
        </p:txBody>
      </p:sp>
      <p:sp>
        <p:nvSpPr>
          <p:cNvPr id="376886" name="Freeform 54"/>
          <p:cNvSpPr>
            <a:spLocks/>
          </p:cNvSpPr>
          <p:nvPr/>
        </p:nvSpPr>
        <p:spPr bwMode="auto">
          <a:xfrm>
            <a:off x="1328738" y="4867275"/>
            <a:ext cx="6437312" cy="569913"/>
          </a:xfrm>
          <a:custGeom>
            <a:avLst/>
            <a:gdLst/>
            <a:ahLst/>
            <a:cxnLst>
              <a:cxn ang="0">
                <a:pos x="110" y="359"/>
              </a:cxn>
              <a:cxn ang="0">
                <a:pos x="244" y="359"/>
              </a:cxn>
              <a:cxn ang="0">
                <a:pos x="373" y="359"/>
              </a:cxn>
              <a:cxn ang="0">
                <a:pos x="507" y="359"/>
              </a:cxn>
              <a:cxn ang="0">
                <a:pos x="636" y="353"/>
              </a:cxn>
              <a:cxn ang="0">
                <a:pos x="770" y="347"/>
              </a:cxn>
              <a:cxn ang="0">
                <a:pos x="905" y="341"/>
              </a:cxn>
              <a:cxn ang="0">
                <a:pos x="1034" y="330"/>
              </a:cxn>
              <a:cxn ang="0">
                <a:pos x="1168" y="312"/>
              </a:cxn>
              <a:cxn ang="0">
                <a:pos x="1297" y="294"/>
              </a:cxn>
              <a:cxn ang="0">
                <a:pos x="1431" y="283"/>
              </a:cxn>
              <a:cxn ang="0">
                <a:pos x="1560" y="259"/>
              </a:cxn>
              <a:cxn ang="0">
                <a:pos x="1694" y="183"/>
              </a:cxn>
              <a:cxn ang="0">
                <a:pos x="1823" y="100"/>
              </a:cxn>
              <a:cxn ang="0">
                <a:pos x="1957" y="65"/>
              </a:cxn>
              <a:cxn ang="0">
                <a:pos x="2086" y="6"/>
              </a:cxn>
              <a:cxn ang="0">
                <a:pos x="2220" y="18"/>
              </a:cxn>
              <a:cxn ang="0">
                <a:pos x="2355" y="71"/>
              </a:cxn>
              <a:cxn ang="0">
                <a:pos x="2483" y="136"/>
              </a:cxn>
              <a:cxn ang="0">
                <a:pos x="2618" y="200"/>
              </a:cxn>
              <a:cxn ang="0">
                <a:pos x="2746" y="247"/>
              </a:cxn>
              <a:cxn ang="0">
                <a:pos x="2881" y="283"/>
              </a:cxn>
              <a:cxn ang="0">
                <a:pos x="3009" y="300"/>
              </a:cxn>
              <a:cxn ang="0">
                <a:pos x="3144" y="312"/>
              </a:cxn>
              <a:cxn ang="0">
                <a:pos x="3272" y="318"/>
              </a:cxn>
              <a:cxn ang="0">
                <a:pos x="3407" y="318"/>
              </a:cxn>
              <a:cxn ang="0">
                <a:pos x="3535" y="318"/>
              </a:cxn>
              <a:cxn ang="0">
                <a:pos x="3670" y="324"/>
              </a:cxn>
              <a:cxn ang="0">
                <a:pos x="3804" y="324"/>
              </a:cxn>
              <a:cxn ang="0">
                <a:pos x="3933" y="324"/>
              </a:cxn>
              <a:cxn ang="0">
                <a:pos x="4055" y="347"/>
              </a:cxn>
              <a:cxn ang="0">
                <a:pos x="3921" y="341"/>
              </a:cxn>
              <a:cxn ang="0">
                <a:pos x="3792" y="341"/>
              </a:cxn>
              <a:cxn ang="0">
                <a:pos x="3658" y="341"/>
              </a:cxn>
              <a:cxn ang="0">
                <a:pos x="3529" y="341"/>
              </a:cxn>
              <a:cxn ang="0">
                <a:pos x="3395" y="341"/>
              </a:cxn>
              <a:cxn ang="0">
                <a:pos x="3266" y="341"/>
              </a:cxn>
              <a:cxn ang="0">
                <a:pos x="3132" y="335"/>
              </a:cxn>
              <a:cxn ang="0">
                <a:pos x="3003" y="330"/>
              </a:cxn>
              <a:cxn ang="0">
                <a:pos x="2869" y="312"/>
              </a:cxn>
              <a:cxn ang="0">
                <a:pos x="2740" y="288"/>
              </a:cxn>
              <a:cxn ang="0">
                <a:pos x="2606" y="247"/>
              </a:cxn>
              <a:cxn ang="0">
                <a:pos x="2471" y="200"/>
              </a:cxn>
              <a:cxn ang="0">
                <a:pos x="2343" y="141"/>
              </a:cxn>
              <a:cxn ang="0">
                <a:pos x="2208" y="94"/>
              </a:cxn>
              <a:cxn ang="0">
                <a:pos x="2079" y="83"/>
              </a:cxn>
              <a:cxn ang="0">
                <a:pos x="1945" y="112"/>
              </a:cxn>
              <a:cxn ang="0">
                <a:pos x="1816" y="124"/>
              </a:cxn>
              <a:cxn ang="0">
                <a:pos x="1682" y="194"/>
              </a:cxn>
              <a:cxn ang="0">
                <a:pos x="1553" y="259"/>
              </a:cxn>
              <a:cxn ang="0">
                <a:pos x="1419" y="283"/>
              </a:cxn>
              <a:cxn ang="0">
                <a:pos x="1290" y="300"/>
              </a:cxn>
              <a:cxn ang="0">
                <a:pos x="1156" y="312"/>
              </a:cxn>
              <a:cxn ang="0">
                <a:pos x="1021" y="330"/>
              </a:cxn>
              <a:cxn ang="0">
                <a:pos x="893" y="341"/>
              </a:cxn>
              <a:cxn ang="0">
                <a:pos x="758" y="347"/>
              </a:cxn>
              <a:cxn ang="0">
                <a:pos x="630" y="353"/>
              </a:cxn>
              <a:cxn ang="0">
                <a:pos x="495" y="359"/>
              </a:cxn>
              <a:cxn ang="0">
                <a:pos x="367" y="359"/>
              </a:cxn>
              <a:cxn ang="0">
                <a:pos x="232" y="359"/>
              </a:cxn>
              <a:cxn ang="0">
                <a:pos x="104" y="359"/>
              </a:cxn>
            </a:cxnLst>
            <a:rect l="0" t="0" r="r" b="b"/>
            <a:pathLst>
              <a:path w="4055" h="359">
                <a:moveTo>
                  <a:pt x="0" y="359"/>
                </a:moveTo>
                <a:lnTo>
                  <a:pt x="0" y="359"/>
                </a:lnTo>
                <a:lnTo>
                  <a:pt x="12" y="359"/>
                </a:lnTo>
                <a:lnTo>
                  <a:pt x="18" y="359"/>
                </a:lnTo>
                <a:lnTo>
                  <a:pt x="30" y="359"/>
                </a:lnTo>
                <a:lnTo>
                  <a:pt x="43" y="359"/>
                </a:lnTo>
                <a:lnTo>
                  <a:pt x="49" y="359"/>
                </a:lnTo>
                <a:lnTo>
                  <a:pt x="61" y="359"/>
                </a:lnTo>
                <a:lnTo>
                  <a:pt x="73" y="359"/>
                </a:lnTo>
                <a:lnTo>
                  <a:pt x="79" y="359"/>
                </a:lnTo>
                <a:lnTo>
                  <a:pt x="92" y="359"/>
                </a:lnTo>
                <a:lnTo>
                  <a:pt x="104" y="359"/>
                </a:lnTo>
                <a:lnTo>
                  <a:pt x="110" y="359"/>
                </a:lnTo>
                <a:lnTo>
                  <a:pt x="122" y="359"/>
                </a:lnTo>
                <a:lnTo>
                  <a:pt x="134" y="359"/>
                </a:lnTo>
                <a:lnTo>
                  <a:pt x="140" y="359"/>
                </a:lnTo>
                <a:lnTo>
                  <a:pt x="153" y="359"/>
                </a:lnTo>
                <a:lnTo>
                  <a:pt x="165" y="359"/>
                </a:lnTo>
                <a:lnTo>
                  <a:pt x="171" y="359"/>
                </a:lnTo>
                <a:lnTo>
                  <a:pt x="183" y="359"/>
                </a:lnTo>
                <a:lnTo>
                  <a:pt x="189" y="359"/>
                </a:lnTo>
                <a:lnTo>
                  <a:pt x="202" y="359"/>
                </a:lnTo>
                <a:lnTo>
                  <a:pt x="214" y="359"/>
                </a:lnTo>
                <a:lnTo>
                  <a:pt x="220" y="359"/>
                </a:lnTo>
                <a:lnTo>
                  <a:pt x="232" y="359"/>
                </a:lnTo>
                <a:lnTo>
                  <a:pt x="244" y="359"/>
                </a:lnTo>
                <a:lnTo>
                  <a:pt x="251" y="359"/>
                </a:lnTo>
                <a:lnTo>
                  <a:pt x="263" y="359"/>
                </a:lnTo>
                <a:lnTo>
                  <a:pt x="275" y="359"/>
                </a:lnTo>
                <a:lnTo>
                  <a:pt x="281" y="359"/>
                </a:lnTo>
                <a:lnTo>
                  <a:pt x="293" y="359"/>
                </a:lnTo>
                <a:lnTo>
                  <a:pt x="306" y="359"/>
                </a:lnTo>
                <a:lnTo>
                  <a:pt x="312" y="359"/>
                </a:lnTo>
                <a:lnTo>
                  <a:pt x="324" y="359"/>
                </a:lnTo>
                <a:lnTo>
                  <a:pt x="336" y="359"/>
                </a:lnTo>
                <a:lnTo>
                  <a:pt x="342" y="359"/>
                </a:lnTo>
                <a:lnTo>
                  <a:pt x="355" y="359"/>
                </a:lnTo>
                <a:lnTo>
                  <a:pt x="367" y="359"/>
                </a:lnTo>
                <a:lnTo>
                  <a:pt x="373" y="359"/>
                </a:lnTo>
                <a:lnTo>
                  <a:pt x="385" y="359"/>
                </a:lnTo>
                <a:lnTo>
                  <a:pt x="397" y="359"/>
                </a:lnTo>
                <a:lnTo>
                  <a:pt x="403" y="359"/>
                </a:lnTo>
                <a:lnTo>
                  <a:pt x="416" y="359"/>
                </a:lnTo>
                <a:lnTo>
                  <a:pt x="428" y="359"/>
                </a:lnTo>
                <a:lnTo>
                  <a:pt x="434" y="359"/>
                </a:lnTo>
                <a:lnTo>
                  <a:pt x="446" y="359"/>
                </a:lnTo>
                <a:lnTo>
                  <a:pt x="459" y="359"/>
                </a:lnTo>
                <a:lnTo>
                  <a:pt x="465" y="359"/>
                </a:lnTo>
                <a:lnTo>
                  <a:pt x="477" y="359"/>
                </a:lnTo>
                <a:lnTo>
                  <a:pt x="489" y="359"/>
                </a:lnTo>
                <a:lnTo>
                  <a:pt x="495" y="359"/>
                </a:lnTo>
                <a:lnTo>
                  <a:pt x="507" y="359"/>
                </a:lnTo>
                <a:lnTo>
                  <a:pt x="520" y="359"/>
                </a:lnTo>
                <a:lnTo>
                  <a:pt x="526" y="359"/>
                </a:lnTo>
                <a:lnTo>
                  <a:pt x="538" y="353"/>
                </a:lnTo>
                <a:lnTo>
                  <a:pt x="550" y="353"/>
                </a:lnTo>
                <a:lnTo>
                  <a:pt x="556" y="353"/>
                </a:lnTo>
                <a:lnTo>
                  <a:pt x="569" y="353"/>
                </a:lnTo>
                <a:lnTo>
                  <a:pt x="575" y="353"/>
                </a:lnTo>
                <a:lnTo>
                  <a:pt x="587" y="353"/>
                </a:lnTo>
                <a:lnTo>
                  <a:pt x="599" y="353"/>
                </a:lnTo>
                <a:lnTo>
                  <a:pt x="605" y="353"/>
                </a:lnTo>
                <a:lnTo>
                  <a:pt x="618" y="353"/>
                </a:lnTo>
                <a:lnTo>
                  <a:pt x="630" y="353"/>
                </a:lnTo>
                <a:lnTo>
                  <a:pt x="636" y="353"/>
                </a:lnTo>
                <a:lnTo>
                  <a:pt x="648" y="353"/>
                </a:lnTo>
                <a:lnTo>
                  <a:pt x="660" y="353"/>
                </a:lnTo>
                <a:lnTo>
                  <a:pt x="667" y="353"/>
                </a:lnTo>
                <a:lnTo>
                  <a:pt x="679" y="353"/>
                </a:lnTo>
                <a:lnTo>
                  <a:pt x="691" y="353"/>
                </a:lnTo>
                <a:lnTo>
                  <a:pt x="697" y="353"/>
                </a:lnTo>
                <a:lnTo>
                  <a:pt x="709" y="353"/>
                </a:lnTo>
                <a:lnTo>
                  <a:pt x="722" y="347"/>
                </a:lnTo>
                <a:lnTo>
                  <a:pt x="728" y="347"/>
                </a:lnTo>
                <a:lnTo>
                  <a:pt x="740" y="347"/>
                </a:lnTo>
                <a:lnTo>
                  <a:pt x="752" y="347"/>
                </a:lnTo>
                <a:lnTo>
                  <a:pt x="758" y="347"/>
                </a:lnTo>
                <a:lnTo>
                  <a:pt x="770" y="347"/>
                </a:lnTo>
                <a:lnTo>
                  <a:pt x="783" y="347"/>
                </a:lnTo>
                <a:lnTo>
                  <a:pt x="789" y="347"/>
                </a:lnTo>
                <a:lnTo>
                  <a:pt x="801" y="347"/>
                </a:lnTo>
                <a:lnTo>
                  <a:pt x="813" y="347"/>
                </a:lnTo>
                <a:lnTo>
                  <a:pt x="819" y="347"/>
                </a:lnTo>
                <a:lnTo>
                  <a:pt x="832" y="347"/>
                </a:lnTo>
                <a:lnTo>
                  <a:pt x="844" y="341"/>
                </a:lnTo>
                <a:lnTo>
                  <a:pt x="850" y="341"/>
                </a:lnTo>
                <a:lnTo>
                  <a:pt x="862" y="341"/>
                </a:lnTo>
                <a:lnTo>
                  <a:pt x="874" y="341"/>
                </a:lnTo>
                <a:lnTo>
                  <a:pt x="881" y="341"/>
                </a:lnTo>
                <a:lnTo>
                  <a:pt x="893" y="341"/>
                </a:lnTo>
                <a:lnTo>
                  <a:pt x="905" y="341"/>
                </a:lnTo>
                <a:lnTo>
                  <a:pt x="911" y="341"/>
                </a:lnTo>
                <a:lnTo>
                  <a:pt x="923" y="341"/>
                </a:lnTo>
                <a:lnTo>
                  <a:pt x="930" y="341"/>
                </a:lnTo>
                <a:lnTo>
                  <a:pt x="942" y="341"/>
                </a:lnTo>
                <a:lnTo>
                  <a:pt x="954" y="335"/>
                </a:lnTo>
                <a:lnTo>
                  <a:pt x="960" y="335"/>
                </a:lnTo>
                <a:lnTo>
                  <a:pt x="972" y="335"/>
                </a:lnTo>
                <a:lnTo>
                  <a:pt x="985" y="335"/>
                </a:lnTo>
                <a:lnTo>
                  <a:pt x="991" y="335"/>
                </a:lnTo>
                <a:lnTo>
                  <a:pt x="1003" y="330"/>
                </a:lnTo>
                <a:lnTo>
                  <a:pt x="1015" y="330"/>
                </a:lnTo>
                <a:lnTo>
                  <a:pt x="1021" y="330"/>
                </a:lnTo>
                <a:lnTo>
                  <a:pt x="1034" y="330"/>
                </a:lnTo>
                <a:lnTo>
                  <a:pt x="1046" y="324"/>
                </a:lnTo>
                <a:lnTo>
                  <a:pt x="1052" y="324"/>
                </a:lnTo>
                <a:lnTo>
                  <a:pt x="1064" y="324"/>
                </a:lnTo>
                <a:lnTo>
                  <a:pt x="1076" y="318"/>
                </a:lnTo>
                <a:lnTo>
                  <a:pt x="1082" y="318"/>
                </a:lnTo>
                <a:lnTo>
                  <a:pt x="1095" y="318"/>
                </a:lnTo>
                <a:lnTo>
                  <a:pt x="1107" y="318"/>
                </a:lnTo>
                <a:lnTo>
                  <a:pt x="1113" y="312"/>
                </a:lnTo>
                <a:lnTo>
                  <a:pt x="1125" y="312"/>
                </a:lnTo>
                <a:lnTo>
                  <a:pt x="1137" y="312"/>
                </a:lnTo>
                <a:lnTo>
                  <a:pt x="1144" y="306"/>
                </a:lnTo>
                <a:lnTo>
                  <a:pt x="1156" y="312"/>
                </a:lnTo>
                <a:lnTo>
                  <a:pt x="1168" y="312"/>
                </a:lnTo>
                <a:lnTo>
                  <a:pt x="1174" y="312"/>
                </a:lnTo>
                <a:lnTo>
                  <a:pt x="1186" y="306"/>
                </a:lnTo>
                <a:lnTo>
                  <a:pt x="1199" y="306"/>
                </a:lnTo>
                <a:lnTo>
                  <a:pt x="1205" y="312"/>
                </a:lnTo>
                <a:lnTo>
                  <a:pt x="1217" y="306"/>
                </a:lnTo>
                <a:lnTo>
                  <a:pt x="1229" y="312"/>
                </a:lnTo>
                <a:lnTo>
                  <a:pt x="1235" y="306"/>
                </a:lnTo>
                <a:lnTo>
                  <a:pt x="1248" y="300"/>
                </a:lnTo>
                <a:lnTo>
                  <a:pt x="1260" y="300"/>
                </a:lnTo>
                <a:lnTo>
                  <a:pt x="1266" y="300"/>
                </a:lnTo>
                <a:lnTo>
                  <a:pt x="1278" y="300"/>
                </a:lnTo>
                <a:lnTo>
                  <a:pt x="1290" y="294"/>
                </a:lnTo>
                <a:lnTo>
                  <a:pt x="1297" y="294"/>
                </a:lnTo>
                <a:lnTo>
                  <a:pt x="1309" y="294"/>
                </a:lnTo>
                <a:lnTo>
                  <a:pt x="1315" y="294"/>
                </a:lnTo>
                <a:lnTo>
                  <a:pt x="1327" y="300"/>
                </a:lnTo>
                <a:lnTo>
                  <a:pt x="1339" y="306"/>
                </a:lnTo>
                <a:lnTo>
                  <a:pt x="1345" y="306"/>
                </a:lnTo>
                <a:lnTo>
                  <a:pt x="1358" y="300"/>
                </a:lnTo>
                <a:lnTo>
                  <a:pt x="1370" y="300"/>
                </a:lnTo>
                <a:lnTo>
                  <a:pt x="1376" y="294"/>
                </a:lnTo>
                <a:lnTo>
                  <a:pt x="1388" y="288"/>
                </a:lnTo>
                <a:lnTo>
                  <a:pt x="1401" y="288"/>
                </a:lnTo>
                <a:lnTo>
                  <a:pt x="1407" y="288"/>
                </a:lnTo>
                <a:lnTo>
                  <a:pt x="1419" y="283"/>
                </a:lnTo>
                <a:lnTo>
                  <a:pt x="1431" y="283"/>
                </a:lnTo>
                <a:lnTo>
                  <a:pt x="1437" y="283"/>
                </a:lnTo>
                <a:lnTo>
                  <a:pt x="1449" y="277"/>
                </a:lnTo>
                <a:lnTo>
                  <a:pt x="1462" y="277"/>
                </a:lnTo>
                <a:lnTo>
                  <a:pt x="1468" y="288"/>
                </a:lnTo>
                <a:lnTo>
                  <a:pt x="1480" y="283"/>
                </a:lnTo>
                <a:lnTo>
                  <a:pt x="1492" y="271"/>
                </a:lnTo>
                <a:lnTo>
                  <a:pt x="1498" y="271"/>
                </a:lnTo>
                <a:lnTo>
                  <a:pt x="1511" y="271"/>
                </a:lnTo>
                <a:lnTo>
                  <a:pt x="1523" y="271"/>
                </a:lnTo>
                <a:lnTo>
                  <a:pt x="1529" y="259"/>
                </a:lnTo>
                <a:lnTo>
                  <a:pt x="1541" y="259"/>
                </a:lnTo>
                <a:lnTo>
                  <a:pt x="1553" y="259"/>
                </a:lnTo>
                <a:lnTo>
                  <a:pt x="1560" y="259"/>
                </a:lnTo>
                <a:lnTo>
                  <a:pt x="1572" y="247"/>
                </a:lnTo>
                <a:lnTo>
                  <a:pt x="1584" y="241"/>
                </a:lnTo>
                <a:lnTo>
                  <a:pt x="1590" y="235"/>
                </a:lnTo>
                <a:lnTo>
                  <a:pt x="1602" y="235"/>
                </a:lnTo>
                <a:lnTo>
                  <a:pt x="1615" y="230"/>
                </a:lnTo>
                <a:lnTo>
                  <a:pt x="1621" y="218"/>
                </a:lnTo>
                <a:lnTo>
                  <a:pt x="1633" y="224"/>
                </a:lnTo>
                <a:lnTo>
                  <a:pt x="1645" y="218"/>
                </a:lnTo>
                <a:lnTo>
                  <a:pt x="1651" y="206"/>
                </a:lnTo>
                <a:lnTo>
                  <a:pt x="1664" y="200"/>
                </a:lnTo>
                <a:lnTo>
                  <a:pt x="1670" y="194"/>
                </a:lnTo>
                <a:lnTo>
                  <a:pt x="1682" y="188"/>
                </a:lnTo>
                <a:lnTo>
                  <a:pt x="1694" y="183"/>
                </a:lnTo>
                <a:lnTo>
                  <a:pt x="1700" y="177"/>
                </a:lnTo>
                <a:lnTo>
                  <a:pt x="1712" y="159"/>
                </a:lnTo>
                <a:lnTo>
                  <a:pt x="1725" y="153"/>
                </a:lnTo>
                <a:lnTo>
                  <a:pt x="1731" y="147"/>
                </a:lnTo>
                <a:lnTo>
                  <a:pt x="1743" y="136"/>
                </a:lnTo>
                <a:lnTo>
                  <a:pt x="1755" y="130"/>
                </a:lnTo>
                <a:lnTo>
                  <a:pt x="1761" y="130"/>
                </a:lnTo>
                <a:lnTo>
                  <a:pt x="1774" y="130"/>
                </a:lnTo>
                <a:lnTo>
                  <a:pt x="1786" y="118"/>
                </a:lnTo>
                <a:lnTo>
                  <a:pt x="1792" y="112"/>
                </a:lnTo>
                <a:lnTo>
                  <a:pt x="1804" y="106"/>
                </a:lnTo>
                <a:lnTo>
                  <a:pt x="1816" y="100"/>
                </a:lnTo>
                <a:lnTo>
                  <a:pt x="1823" y="100"/>
                </a:lnTo>
                <a:lnTo>
                  <a:pt x="1835" y="112"/>
                </a:lnTo>
                <a:lnTo>
                  <a:pt x="1847" y="112"/>
                </a:lnTo>
                <a:lnTo>
                  <a:pt x="1853" y="112"/>
                </a:lnTo>
                <a:lnTo>
                  <a:pt x="1865" y="106"/>
                </a:lnTo>
                <a:lnTo>
                  <a:pt x="1878" y="94"/>
                </a:lnTo>
                <a:lnTo>
                  <a:pt x="1884" y="94"/>
                </a:lnTo>
                <a:lnTo>
                  <a:pt x="1896" y="83"/>
                </a:lnTo>
                <a:lnTo>
                  <a:pt x="1908" y="77"/>
                </a:lnTo>
                <a:lnTo>
                  <a:pt x="1914" y="77"/>
                </a:lnTo>
                <a:lnTo>
                  <a:pt x="1927" y="71"/>
                </a:lnTo>
                <a:lnTo>
                  <a:pt x="1939" y="65"/>
                </a:lnTo>
                <a:lnTo>
                  <a:pt x="1945" y="65"/>
                </a:lnTo>
                <a:lnTo>
                  <a:pt x="1957" y="65"/>
                </a:lnTo>
                <a:lnTo>
                  <a:pt x="1969" y="59"/>
                </a:lnTo>
                <a:lnTo>
                  <a:pt x="1975" y="53"/>
                </a:lnTo>
                <a:lnTo>
                  <a:pt x="1988" y="47"/>
                </a:lnTo>
                <a:lnTo>
                  <a:pt x="2000" y="42"/>
                </a:lnTo>
                <a:lnTo>
                  <a:pt x="2006" y="36"/>
                </a:lnTo>
                <a:lnTo>
                  <a:pt x="2018" y="30"/>
                </a:lnTo>
                <a:lnTo>
                  <a:pt x="2031" y="24"/>
                </a:lnTo>
                <a:lnTo>
                  <a:pt x="2037" y="24"/>
                </a:lnTo>
                <a:lnTo>
                  <a:pt x="2049" y="18"/>
                </a:lnTo>
                <a:lnTo>
                  <a:pt x="2055" y="12"/>
                </a:lnTo>
                <a:lnTo>
                  <a:pt x="2067" y="12"/>
                </a:lnTo>
                <a:lnTo>
                  <a:pt x="2079" y="6"/>
                </a:lnTo>
                <a:lnTo>
                  <a:pt x="2086" y="6"/>
                </a:lnTo>
                <a:lnTo>
                  <a:pt x="2098" y="6"/>
                </a:lnTo>
                <a:lnTo>
                  <a:pt x="2110" y="6"/>
                </a:lnTo>
                <a:lnTo>
                  <a:pt x="2116" y="0"/>
                </a:lnTo>
                <a:lnTo>
                  <a:pt x="2128" y="0"/>
                </a:lnTo>
                <a:lnTo>
                  <a:pt x="2141" y="0"/>
                </a:lnTo>
                <a:lnTo>
                  <a:pt x="2147" y="6"/>
                </a:lnTo>
                <a:lnTo>
                  <a:pt x="2159" y="6"/>
                </a:lnTo>
                <a:lnTo>
                  <a:pt x="2171" y="6"/>
                </a:lnTo>
                <a:lnTo>
                  <a:pt x="2177" y="6"/>
                </a:lnTo>
                <a:lnTo>
                  <a:pt x="2190" y="12"/>
                </a:lnTo>
                <a:lnTo>
                  <a:pt x="2202" y="12"/>
                </a:lnTo>
                <a:lnTo>
                  <a:pt x="2208" y="12"/>
                </a:lnTo>
                <a:lnTo>
                  <a:pt x="2220" y="18"/>
                </a:lnTo>
                <a:lnTo>
                  <a:pt x="2232" y="18"/>
                </a:lnTo>
                <a:lnTo>
                  <a:pt x="2239" y="24"/>
                </a:lnTo>
                <a:lnTo>
                  <a:pt x="2251" y="24"/>
                </a:lnTo>
                <a:lnTo>
                  <a:pt x="2263" y="30"/>
                </a:lnTo>
                <a:lnTo>
                  <a:pt x="2269" y="36"/>
                </a:lnTo>
                <a:lnTo>
                  <a:pt x="2281" y="36"/>
                </a:lnTo>
                <a:lnTo>
                  <a:pt x="2294" y="42"/>
                </a:lnTo>
                <a:lnTo>
                  <a:pt x="2300" y="47"/>
                </a:lnTo>
                <a:lnTo>
                  <a:pt x="2312" y="53"/>
                </a:lnTo>
                <a:lnTo>
                  <a:pt x="2324" y="53"/>
                </a:lnTo>
                <a:lnTo>
                  <a:pt x="2330" y="59"/>
                </a:lnTo>
                <a:lnTo>
                  <a:pt x="2343" y="65"/>
                </a:lnTo>
                <a:lnTo>
                  <a:pt x="2355" y="71"/>
                </a:lnTo>
                <a:lnTo>
                  <a:pt x="2361" y="77"/>
                </a:lnTo>
                <a:lnTo>
                  <a:pt x="2373" y="77"/>
                </a:lnTo>
                <a:lnTo>
                  <a:pt x="2385" y="83"/>
                </a:lnTo>
                <a:lnTo>
                  <a:pt x="2391" y="89"/>
                </a:lnTo>
                <a:lnTo>
                  <a:pt x="2404" y="94"/>
                </a:lnTo>
                <a:lnTo>
                  <a:pt x="2410" y="100"/>
                </a:lnTo>
                <a:lnTo>
                  <a:pt x="2422" y="106"/>
                </a:lnTo>
                <a:lnTo>
                  <a:pt x="2434" y="112"/>
                </a:lnTo>
                <a:lnTo>
                  <a:pt x="2440" y="118"/>
                </a:lnTo>
                <a:lnTo>
                  <a:pt x="2453" y="118"/>
                </a:lnTo>
                <a:lnTo>
                  <a:pt x="2465" y="124"/>
                </a:lnTo>
                <a:lnTo>
                  <a:pt x="2471" y="130"/>
                </a:lnTo>
                <a:lnTo>
                  <a:pt x="2483" y="136"/>
                </a:lnTo>
                <a:lnTo>
                  <a:pt x="2495" y="141"/>
                </a:lnTo>
                <a:lnTo>
                  <a:pt x="2502" y="147"/>
                </a:lnTo>
                <a:lnTo>
                  <a:pt x="2514" y="153"/>
                </a:lnTo>
                <a:lnTo>
                  <a:pt x="2526" y="153"/>
                </a:lnTo>
                <a:lnTo>
                  <a:pt x="2532" y="159"/>
                </a:lnTo>
                <a:lnTo>
                  <a:pt x="2544" y="165"/>
                </a:lnTo>
                <a:lnTo>
                  <a:pt x="2557" y="171"/>
                </a:lnTo>
                <a:lnTo>
                  <a:pt x="2563" y="177"/>
                </a:lnTo>
                <a:lnTo>
                  <a:pt x="2575" y="183"/>
                </a:lnTo>
                <a:lnTo>
                  <a:pt x="2587" y="183"/>
                </a:lnTo>
                <a:lnTo>
                  <a:pt x="2593" y="188"/>
                </a:lnTo>
                <a:lnTo>
                  <a:pt x="2606" y="194"/>
                </a:lnTo>
                <a:lnTo>
                  <a:pt x="2618" y="200"/>
                </a:lnTo>
                <a:lnTo>
                  <a:pt x="2624" y="200"/>
                </a:lnTo>
                <a:lnTo>
                  <a:pt x="2636" y="206"/>
                </a:lnTo>
                <a:lnTo>
                  <a:pt x="2648" y="212"/>
                </a:lnTo>
                <a:lnTo>
                  <a:pt x="2654" y="218"/>
                </a:lnTo>
                <a:lnTo>
                  <a:pt x="2667" y="218"/>
                </a:lnTo>
                <a:lnTo>
                  <a:pt x="2679" y="224"/>
                </a:lnTo>
                <a:lnTo>
                  <a:pt x="2685" y="230"/>
                </a:lnTo>
                <a:lnTo>
                  <a:pt x="2697" y="230"/>
                </a:lnTo>
                <a:lnTo>
                  <a:pt x="2710" y="235"/>
                </a:lnTo>
                <a:lnTo>
                  <a:pt x="2716" y="235"/>
                </a:lnTo>
                <a:lnTo>
                  <a:pt x="2728" y="241"/>
                </a:lnTo>
                <a:lnTo>
                  <a:pt x="2740" y="247"/>
                </a:lnTo>
                <a:lnTo>
                  <a:pt x="2746" y="247"/>
                </a:lnTo>
                <a:lnTo>
                  <a:pt x="2758" y="253"/>
                </a:lnTo>
                <a:lnTo>
                  <a:pt x="2765" y="253"/>
                </a:lnTo>
                <a:lnTo>
                  <a:pt x="2777" y="259"/>
                </a:lnTo>
                <a:lnTo>
                  <a:pt x="2789" y="259"/>
                </a:lnTo>
                <a:lnTo>
                  <a:pt x="2795" y="265"/>
                </a:lnTo>
                <a:lnTo>
                  <a:pt x="2807" y="265"/>
                </a:lnTo>
                <a:lnTo>
                  <a:pt x="2820" y="271"/>
                </a:lnTo>
                <a:lnTo>
                  <a:pt x="2826" y="271"/>
                </a:lnTo>
                <a:lnTo>
                  <a:pt x="2838" y="271"/>
                </a:lnTo>
                <a:lnTo>
                  <a:pt x="2850" y="277"/>
                </a:lnTo>
                <a:lnTo>
                  <a:pt x="2856" y="277"/>
                </a:lnTo>
                <a:lnTo>
                  <a:pt x="2869" y="283"/>
                </a:lnTo>
                <a:lnTo>
                  <a:pt x="2881" y="283"/>
                </a:lnTo>
                <a:lnTo>
                  <a:pt x="2887" y="283"/>
                </a:lnTo>
                <a:lnTo>
                  <a:pt x="2899" y="288"/>
                </a:lnTo>
                <a:lnTo>
                  <a:pt x="2911" y="288"/>
                </a:lnTo>
                <a:lnTo>
                  <a:pt x="2917" y="288"/>
                </a:lnTo>
                <a:lnTo>
                  <a:pt x="2930" y="288"/>
                </a:lnTo>
                <a:lnTo>
                  <a:pt x="2942" y="294"/>
                </a:lnTo>
                <a:lnTo>
                  <a:pt x="2948" y="294"/>
                </a:lnTo>
                <a:lnTo>
                  <a:pt x="2960" y="294"/>
                </a:lnTo>
                <a:lnTo>
                  <a:pt x="2973" y="300"/>
                </a:lnTo>
                <a:lnTo>
                  <a:pt x="2979" y="300"/>
                </a:lnTo>
                <a:lnTo>
                  <a:pt x="2991" y="300"/>
                </a:lnTo>
                <a:lnTo>
                  <a:pt x="3003" y="300"/>
                </a:lnTo>
                <a:lnTo>
                  <a:pt x="3009" y="300"/>
                </a:lnTo>
                <a:lnTo>
                  <a:pt x="3021" y="306"/>
                </a:lnTo>
                <a:lnTo>
                  <a:pt x="3034" y="306"/>
                </a:lnTo>
                <a:lnTo>
                  <a:pt x="3040" y="306"/>
                </a:lnTo>
                <a:lnTo>
                  <a:pt x="3052" y="306"/>
                </a:lnTo>
                <a:lnTo>
                  <a:pt x="3064" y="306"/>
                </a:lnTo>
                <a:lnTo>
                  <a:pt x="3070" y="306"/>
                </a:lnTo>
                <a:lnTo>
                  <a:pt x="3083" y="306"/>
                </a:lnTo>
                <a:lnTo>
                  <a:pt x="3095" y="306"/>
                </a:lnTo>
                <a:lnTo>
                  <a:pt x="3101" y="312"/>
                </a:lnTo>
                <a:lnTo>
                  <a:pt x="3113" y="312"/>
                </a:lnTo>
                <a:lnTo>
                  <a:pt x="3125" y="312"/>
                </a:lnTo>
                <a:lnTo>
                  <a:pt x="3132" y="312"/>
                </a:lnTo>
                <a:lnTo>
                  <a:pt x="3144" y="312"/>
                </a:lnTo>
                <a:lnTo>
                  <a:pt x="3150" y="312"/>
                </a:lnTo>
                <a:lnTo>
                  <a:pt x="3162" y="312"/>
                </a:lnTo>
                <a:lnTo>
                  <a:pt x="3174" y="312"/>
                </a:lnTo>
                <a:lnTo>
                  <a:pt x="3181" y="312"/>
                </a:lnTo>
                <a:lnTo>
                  <a:pt x="3193" y="312"/>
                </a:lnTo>
                <a:lnTo>
                  <a:pt x="3205" y="312"/>
                </a:lnTo>
                <a:lnTo>
                  <a:pt x="3211" y="312"/>
                </a:lnTo>
                <a:lnTo>
                  <a:pt x="3223" y="312"/>
                </a:lnTo>
                <a:lnTo>
                  <a:pt x="3236" y="312"/>
                </a:lnTo>
                <a:lnTo>
                  <a:pt x="3242" y="312"/>
                </a:lnTo>
                <a:lnTo>
                  <a:pt x="3254" y="312"/>
                </a:lnTo>
                <a:lnTo>
                  <a:pt x="3266" y="312"/>
                </a:lnTo>
                <a:lnTo>
                  <a:pt x="3272" y="318"/>
                </a:lnTo>
                <a:lnTo>
                  <a:pt x="3284" y="318"/>
                </a:lnTo>
                <a:lnTo>
                  <a:pt x="3297" y="318"/>
                </a:lnTo>
                <a:lnTo>
                  <a:pt x="3303" y="318"/>
                </a:lnTo>
                <a:lnTo>
                  <a:pt x="3315" y="318"/>
                </a:lnTo>
                <a:lnTo>
                  <a:pt x="3327" y="318"/>
                </a:lnTo>
                <a:lnTo>
                  <a:pt x="3333" y="318"/>
                </a:lnTo>
                <a:lnTo>
                  <a:pt x="3346" y="318"/>
                </a:lnTo>
                <a:lnTo>
                  <a:pt x="3358" y="318"/>
                </a:lnTo>
                <a:lnTo>
                  <a:pt x="3364" y="318"/>
                </a:lnTo>
                <a:lnTo>
                  <a:pt x="3376" y="318"/>
                </a:lnTo>
                <a:lnTo>
                  <a:pt x="3388" y="318"/>
                </a:lnTo>
                <a:lnTo>
                  <a:pt x="3395" y="318"/>
                </a:lnTo>
                <a:lnTo>
                  <a:pt x="3407" y="318"/>
                </a:lnTo>
                <a:lnTo>
                  <a:pt x="3419" y="318"/>
                </a:lnTo>
                <a:lnTo>
                  <a:pt x="3425" y="318"/>
                </a:lnTo>
                <a:lnTo>
                  <a:pt x="3437" y="318"/>
                </a:lnTo>
                <a:lnTo>
                  <a:pt x="3450" y="318"/>
                </a:lnTo>
                <a:lnTo>
                  <a:pt x="3456" y="318"/>
                </a:lnTo>
                <a:lnTo>
                  <a:pt x="3468" y="318"/>
                </a:lnTo>
                <a:lnTo>
                  <a:pt x="3480" y="318"/>
                </a:lnTo>
                <a:lnTo>
                  <a:pt x="3486" y="318"/>
                </a:lnTo>
                <a:lnTo>
                  <a:pt x="3499" y="318"/>
                </a:lnTo>
                <a:lnTo>
                  <a:pt x="3505" y="318"/>
                </a:lnTo>
                <a:lnTo>
                  <a:pt x="3517" y="318"/>
                </a:lnTo>
                <a:lnTo>
                  <a:pt x="3529" y="318"/>
                </a:lnTo>
                <a:lnTo>
                  <a:pt x="3535" y="318"/>
                </a:lnTo>
                <a:lnTo>
                  <a:pt x="3548" y="318"/>
                </a:lnTo>
                <a:lnTo>
                  <a:pt x="3560" y="318"/>
                </a:lnTo>
                <a:lnTo>
                  <a:pt x="3566" y="324"/>
                </a:lnTo>
                <a:lnTo>
                  <a:pt x="3578" y="324"/>
                </a:lnTo>
                <a:lnTo>
                  <a:pt x="3590" y="324"/>
                </a:lnTo>
                <a:lnTo>
                  <a:pt x="3596" y="324"/>
                </a:lnTo>
                <a:lnTo>
                  <a:pt x="3609" y="324"/>
                </a:lnTo>
                <a:lnTo>
                  <a:pt x="3621" y="324"/>
                </a:lnTo>
                <a:lnTo>
                  <a:pt x="3627" y="324"/>
                </a:lnTo>
                <a:lnTo>
                  <a:pt x="3639" y="324"/>
                </a:lnTo>
                <a:lnTo>
                  <a:pt x="3651" y="324"/>
                </a:lnTo>
                <a:lnTo>
                  <a:pt x="3658" y="324"/>
                </a:lnTo>
                <a:lnTo>
                  <a:pt x="3670" y="324"/>
                </a:lnTo>
                <a:lnTo>
                  <a:pt x="3682" y="324"/>
                </a:lnTo>
                <a:lnTo>
                  <a:pt x="3688" y="324"/>
                </a:lnTo>
                <a:lnTo>
                  <a:pt x="3700" y="324"/>
                </a:lnTo>
                <a:lnTo>
                  <a:pt x="3713" y="324"/>
                </a:lnTo>
                <a:lnTo>
                  <a:pt x="3719" y="324"/>
                </a:lnTo>
                <a:lnTo>
                  <a:pt x="3731" y="324"/>
                </a:lnTo>
                <a:lnTo>
                  <a:pt x="3743" y="324"/>
                </a:lnTo>
                <a:lnTo>
                  <a:pt x="3749" y="324"/>
                </a:lnTo>
                <a:lnTo>
                  <a:pt x="3762" y="324"/>
                </a:lnTo>
                <a:lnTo>
                  <a:pt x="3774" y="324"/>
                </a:lnTo>
                <a:lnTo>
                  <a:pt x="3780" y="324"/>
                </a:lnTo>
                <a:lnTo>
                  <a:pt x="3792" y="324"/>
                </a:lnTo>
                <a:lnTo>
                  <a:pt x="3804" y="324"/>
                </a:lnTo>
                <a:lnTo>
                  <a:pt x="3811" y="324"/>
                </a:lnTo>
                <a:lnTo>
                  <a:pt x="3823" y="324"/>
                </a:lnTo>
                <a:lnTo>
                  <a:pt x="3835" y="324"/>
                </a:lnTo>
                <a:lnTo>
                  <a:pt x="3841" y="324"/>
                </a:lnTo>
                <a:lnTo>
                  <a:pt x="3853" y="324"/>
                </a:lnTo>
                <a:lnTo>
                  <a:pt x="3866" y="324"/>
                </a:lnTo>
                <a:lnTo>
                  <a:pt x="3872" y="324"/>
                </a:lnTo>
                <a:lnTo>
                  <a:pt x="3884" y="324"/>
                </a:lnTo>
                <a:lnTo>
                  <a:pt x="3890" y="324"/>
                </a:lnTo>
                <a:lnTo>
                  <a:pt x="3902" y="324"/>
                </a:lnTo>
                <a:lnTo>
                  <a:pt x="3915" y="324"/>
                </a:lnTo>
                <a:lnTo>
                  <a:pt x="3921" y="324"/>
                </a:lnTo>
                <a:lnTo>
                  <a:pt x="3933" y="324"/>
                </a:lnTo>
                <a:lnTo>
                  <a:pt x="3945" y="324"/>
                </a:lnTo>
                <a:lnTo>
                  <a:pt x="3951" y="324"/>
                </a:lnTo>
                <a:lnTo>
                  <a:pt x="3963" y="324"/>
                </a:lnTo>
                <a:lnTo>
                  <a:pt x="3976" y="324"/>
                </a:lnTo>
                <a:lnTo>
                  <a:pt x="3982" y="324"/>
                </a:lnTo>
                <a:lnTo>
                  <a:pt x="3994" y="324"/>
                </a:lnTo>
                <a:lnTo>
                  <a:pt x="4006" y="324"/>
                </a:lnTo>
                <a:lnTo>
                  <a:pt x="4012" y="324"/>
                </a:lnTo>
                <a:lnTo>
                  <a:pt x="4025" y="324"/>
                </a:lnTo>
                <a:lnTo>
                  <a:pt x="4037" y="324"/>
                </a:lnTo>
                <a:lnTo>
                  <a:pt x="4043" y="330"/>
                </a:lnTo>
                <a:lnTo>
                  <a:pt x="4055" y="330"/>
                </a:lnTo>
                <a:lnTo>
                  <a:pt x="4055" y="347"/>
                </a:lnTo>
                <a:lnTo>
                  <a:pt x="4043" y="341"/>
                </a:lnTo>
                <a:lnTo>
                  <a:pt x="4037" y="341"/>
                </a:lnTo>
                <a:lnTo>
                  <a:pt x="4025" y="341"/>
                </a:lnTo>
                <a:lnTo>
                  <a:pt x="4012" y="341"/>
                </a:lnTo>
                <a:lnTo>
                  <a:pt x="4006" y="341"/>
                </a:lnTo>
                <a:lnTo>
                  <a:pt x="3994" y="341"/>
                </a:lnTo>
                <a:lnTo>
                  <a:pt x="3982" y="341"/>
                </a:lnTo>
                <a:lnTo>
                  <a:pt x="3976" y="341"/>
                </a:lnTo>
                <a:lnTo>
                  <a:pt x="3963" y="341"/>
                </a:lnTo>
                <a:lnTo>
                  <a:pt x="3951" y="341"/>
                </a:lnTo>
                <a:lnTo>
                  <a:pt x="3945" y="341"/>
                </a:lnTo>
                <a:lnTo>
                  <a:pt x="3933" y="341"/>
                </a:lnTo>
                <a:lnTo>
                  <a:pt x="3921" y="341"/>
                </a:lnTo>
                <a:lnTo>
                  <a:pt x="3915" y="341"/>
                </a:lnTo>
                <a:lnTo>
                  <a:pt x="3902" y="341"/>
                </a:lnTo>
                <a:lnTo>
                  <a:pt x="3890" y="341"/>
                </a:lnTo>
                <a:lnTo>
                  <a:pt x="3884" y="341"/>
                </a:lnTo>
                <a:lnTo>
                  <a:pt x="3872" y="341"/>
                </a:lnTo>
                <a:lnTo>
                  <a:pt x="3866" y="341"/>
                </a:lnTo>
                <a:lnTo>
                  <a:pt x="3853" y="341"/>
                </a:lnTo>
                <a:lnTo>
                  <a:pt x="3841" y="341"/>
                </a:lnTo>
                <a:lnTo>
                  <a:pt x="3835" y="341"/>
                </a:lnTo>
                <a:lnTo>
                  <a:pt x="3823" y="341"/>
                </a:lnTo>
                <a:lnTo>
                  <a:pt x="3811" y="341"/>
                </a:lnTo>
                <a:lnTo>
                  <a:pt x="3804" y="341"/>
                </a:lnTo>
                <a:lnTo>
                  <a:pt x="3792" y="341"/>
                </a:lnTo>
                <a:lnTo>
                  <a:pt x="3780" y="341"/>
                </a:lnTo>
                <a:lnTo>
                  <a:pt x="3774" y="341"/>
                </a:lnTo>
                <a:lnTo>
                  <a:pt x="3762" y="341"/>
                </a:lnTo>
                <a:lnTo>
                  <a:pt x="3749" y="341"/>
                </a:lnTo>
                <a:lnTo>
                  <a:pt x="3743" y="341"/>
                </a:lnTo>
                <a:lnTo>
                  <a:pt x="3731" y="341"/>
                </a:lnTo>
                <a:lnTo>
                  <a:pt x="3719" y="341"/>
                </a:lnTo>
                <a:lnTo>
                  <a:pt x="3713" y="341"/>
                </a:lnTo>
                <a:lnTo>
                  <a:pt x="3700" y="341"/>
                </a:lnTo>
                <a:lnTo>
                  <a:pt x="3688" y="341"/>
                </a:lnTo>
                <a:lnTo>
                  <a:pt x="3682" y="341"/>
                </a:lnTo>
                <a:lnTo>
                  <a:pt x="3670" y="341"/>
                </a:lnTo>
                <a:lnTo>
                  <a:pt x="3658" y="341"/>
                </a:lnTo>
                <a:lnTo>
                  <a:pt x="3651" y="341"/>
                </a:lnTo>
                <a:lnTo>
                  <a:pt x="3639" y="341"/>
                </a:lnTo>
                <a:lnTo>
                  <a:pt x="3627" y="341"/>
                </a:lnTo>
                <a:lnTo>
                  <a:pt x="3621" y="341"/>
                </a:lnTo>
                <a:lnTo>
                  <a:pt x="3609" y="341"/>
                </a:lnTo>
                <a:lnTo>
                  <a:pt x="3596" y="341"/>
                </a:lnTo>
                <a:lnTo>
                  <a:pt x="3590" y="341"/>
                </a:lnTo>
                <a:lnTo>
                  <a:pt x="3578" y="341"/>
                </a:lnTo>
                <a:lnTo>
                  <a:pt x="3566" y="341"/>
                </a:lnTo>
                <a:lnTo>
                  <a:pt x="3560" y="341"/>
                </a:lnTo>
                <a:lnTo>
                  <a:pt x="3548" y="341"/>
                </a:lnTo>
                <a:lnTo>
                  <a:pt x="3535" y="341"/>
                </a:lnTo>
                <a:lnTo>
                  <a:pt x="3529" y="341"/>
                </a:lnTo>
                <a:lnTo>
                  <a:pt x="3517" y="341"/>
                </a:lnTo>
                <a:lnTo>
                  <a:pt x="3505" y="341"/>
                </a:lnTo>
                <a:lnTo>
                  <a:pt x="3499" y="341"/>
                </a:lnTo>
                <a:lnTo>
                  <a:pt x="3486" y="341"/>
                </a:lnTo>
                <a:lnTo>
                  <a:pt x="3480" y="341"/>
                </a:lnTo>
                <a:lnTo>
                  <a:pt x="3468" y="341"/>
                </a:lnTo>
                <a:lnTo>
                  <a:pt x="3456" y="341"/>
                </a:lnTo>
                <a:lnTo>
                  <a:pt x="3450" y="341"/>
                </a:lnTo>
                <a:lnTo>
                  <a:pt x="3437" y="341"/>
                </a:lnTo>
                <a:lnTo>
                  <a:pt x="3425" y="341"/>
                </a:lnTo>
                <a:lnTo>
                  <a:pt x="3419" y="341"/>
                </a:lnTo>
                <a:lnTo>
                  <a:pt x="3407" y="341"/>
                </a:lnTo>
                <a:lnTo>
                  <a:pt x="3395" y="341"/>
                </a:lnTo>
                <a:lnTo>
                  <a:pt x="3388" y="341"/>
                </a:lnTo>
                <a:lnTo>
                  <a:pt x="3376" y="341"/>
                </a:lnTo>
                <a:lnTo>
                  <a:pt x="3364" y="341"/>
                </a:lnTo>
                <a:lnTo>
                  <a:pt x="3358" y="341"/>
                </a:lnTo>
                <a:lnTo>
                  <a:pt x="3346" y="341"/>
                </a:lnTo>
                <a:lnTo>
                  <a:pt x="3333" y="341"/>
                </a:lnTo>
                <a:lnTo>
                  <a:pt x="3327" y="341"/>
                </a:lnTo>
                <a:lnTo>
                  <a:pt x="3315" y="341"/>
                </a:lnTo>
                <a:lnTo>
                  <a:pt x="3303" y="341"/>
                </a:lnTo>
                <a:lnTo>
                  <a:pt x="3297" y="341"/>
                </a:lnTo>
                <a:lnTo>
                  <a:pt x="3284" y="341"/>
                </a:lnTo>
                <a:lnTo>
                  <a:pt x="3272" y="341"/>
                </a:lnTo>
                <a:lnTo>
                  <a:pt x="3266" y="341"/>
                </a:lnTo>
                <a:lnTo>
                  <a:pt x="3254" y="335"/>
                </a:lnTo>
                <a:lnTo>
                  <a:pt x="3242" y="335"/>
                </a:lnTo>
                <a:lnTo>
                  <a:pt x="3236" y="335"/>
                </a:lnTo>
                <a:lnTo>
                  <a:pt x="3223" y="335"/>
                </a:lnTo>
                <a:lnTo>
                  <a:pt x="3211" y="335"/>
                </a:lnTo>
                <a:lnTo>
                  <a:pt x="3205" y="335"/>
                </a:lnTo>
                <a:lnTo>
                  <a:pt x="3193" y="335"/>
                </a:lnTo>
                <a:lnTo>
                  <a:pt x="3181" y="335"/>
                </a:lnTo>
                <a:lnTo>
                  <a:pt x="3174" y="335"/>
                </a:lnTo>
                <a:lnTo>
                  <a:pt x="3162" y="335"/>
                </a:lnTo>
                <a:lnTo>
                  <a:pt x="3150" y="335"/>
                </a:lnTo>
                <a:lnTo>
                  <a:pt x="3144" y="335"/>
                </a:lnTo>
                <a:lnTo>
                  <a:pt x="3132" y="335"/>
                </a:lnTo>
                <a:lnTo>
                  <a:pt x="3125" y="335"/>
                </a:lnTo>
                <a:lnTo>
                  <a:pt x="3113" y="335"/>
                </a:lnTo>
                <a:lnTo>
                  <a:pt x="3101" y="335"/>
                </a:lnTo>
                <a:lnTo>
                  <a:pt x="3095" y="335"/>
                </a:lnTo>
                <a:lnTo>
                  <a:pt x="3083" y="335"/>
                </a:lnTo>
                <a:lnTo>
                  <a:pt x="3070" y="335"/>
                </a:lnTo>
                <a:lnTo>
                  <a:pt x="3064" y="335"/>
                </a:lnTo>
                <a:lnTo>
                  <a:pt x="3052" y="335"/>
                </a:lnTo>
                <a:lnTo>
                  <a:pt x="3040" y="335"/>
                </a:lnTo>
                <a:lnTo>
                  <a:pt x="3034" y="335"/>
                </a:lnTo>
                <a:lnTo>
                  <a:pt x="3021" y="335"/>
                </a:lnTo>
                <a:lnTo>
                  <a:pt x="3009" y="330"/>
                </a:lnTo>
                <a:lnTo>
                  <a:pt x="3003" y="330"/>
                </a:lnTo>
                <a:lnTo>
                  <a:pt x="2991" y="330"/>
                </a:lnTo>
                <a:lnTo>
                  <a:pt x="2979" y="330"/>
                </a:lnTo>
                <a:lnTo>
                  <a:pt x="2973" y="330"/>
                </a:lnTo>
                <a:lnTo>
                  <a:pt x="2960" y="330"/>
                </a:lnTo>
                <a:lnTo>
                  <a:pt x="2948" y="324"/>
                </a:lnTo>
                <a:lnTo>
                  <a:pt x="2942" y="324"/>
                </a:lnTo>
                <a:lnTo>
                  <a:pt x="2930" y="324"/>
                </a:lnTo>
                <a:lnTo>
                  <a:pt x="2917" y="324"/>
                </a:lnTo>
                <a:lnTo>
                  <a:pt x="2911" y="318"/>
                </a:lnTo>
                <a:lnTo>
                  <a:pt x="2899" y="318"/>
                </a:lnTo>
                <a:lnTo>
                  <a:pt x="2887" y="318"/>
                </a:lnTo>
                <a:lnTo>
                  <a:pt x="2881" y="318"/>
                </a:lnTo>
                <a:lnTo>
                  <a:pt x="2869" y="312"/>
                </a:lnTo>
                <a:lnTo>
                  <a:pt x="2856" y="312"/>
                </a:lnTo>
                <a:lnTo>
                  <a:pt x="2850" y="312"/>
                </a:lnTo>
                <a:lnTo>
                  <a:pt x="2838" y="312"/>
                </a:lnTo>
                <a:lnTo>
                  <a:pt x="2826" y="306"/>
                </a:lnTo>
                <a:lnTo>
                  <a:pt x="2820" y="306"/>
                </a:lnTo>
                <a:lnTo>
                  <a:pt x="2807" y="306"/>
                </a:lnTo>
                <a:lnTo>
                  <a:pt x="2795" y="300"/>
                </a:lnTo>
                <a:lnTo>
                  <a:pt x="2789" y="300"/>
                </a:lnTo>
                <a:lnTo>
                  <a:pt x="2777" y="300"/>
                </a:lnTo>
                <a:lnTo>
                  <a:pt x="2765" y="294"/>
                </a:lnTo>
                <a:lnTo>
                  <a:pt x="2758" y="294"/>
                </a:lnTo>
                <a:lnTo>
                  <a:pt x="2746" y="288"/>
                </a:lnTo>
                <a:lnTo>
                  <a:pt x="2740" y="288"/>
                </a:lnTo>
                <a:lnTo>
                  <a:pt x="2728" y="288"/>
                </a:lnTo>
                <a:lnTo>
                  <a:pt x="2716" y="283"/>
                </a:lnTo>
                <a:lnTo>
                  <a:pt x="2710" y="283"/>
                </a:lnTo>
                <a:lnTo>
                  <a:pt x="2697" y="277"/>
                </a:lnTo>
                <a:lnTo>
                  <a:pt x="2685" y="277"/>
                </a:lnTo>
                <a:lnTo>
                  <a:pt x="2679" y="271"/>
                </a:lnTo>
                <a:lnTo>
                  <a:pt x="2667" y="271"/>
                </a:lnTo>
                <a:lnTo>
                  <a:pt x="2654" y="265"/>
                </a:lnTo>
                <a:lnTo>
                  <a:pt x="2648" y="265"/>
                </a:lnTo>
                <a:lnTo>
                  <a:pt x="2636" y="259"/>
                </a:lnTo>
                <a:lnTo>
                  <a:pt x="2624" y="253"/>
                </a:lnTo>
                <a:lnTo>
                  <a:pt x="2618" y="253"/>
                </a:lnTo>
                <a:lnTo>
                  <a:pt x="2606" y="247"/>
                </a:lnTo>
                <a:lnTo>
                  <a:pt x="2593" y="247"/>
                </a:lnTo>
                <a:lnTo>
                  <a:pt x="2587" y="241"/>
                </a:lnTo>
                <a:lnTo>
                  <a:pt x="2575" y="235"/>
                </a:lnTo>
                <a:lnTo>
                  <a:pt x="2563" y="235"/>
                </a:lnTo>
                <a:lnTo>
                  <a:pt x="2557" y="230"/>
                </a:lnTo>
                <a:lnTo>
                  <a:pt x="2544" y="230"/>
                </a:lnTo>
                <a:lnTo>
                  <a:pt x="2532" y="224"/>
                </a:lnTo>
                <a:lnTo>
                  <a:pt x="2526" y="218"/>
                </a:lnTo>
                <a:lnTo>
                  <a:pt x="2514" y="212"/>
                </a:lnTo>
                <a:lnTo>
                  <a:pt x="2502" y="212"/>
                </a:lnTo>
                <a:lnTo>
                  <a:pt x="2495" y="206"/>
                </a:lnTo>
                <a:lnTo>
                  <a:pt x="2483" y="200"/>
                </a:lnTo>
                <a:lnTo>
                  <a:pt x="2471" y="200"/>
                </a:lnTo>
                <a:lnTo>
                  <a:pt x="2465" y="194"/>
                </a:lnTo>
                <a:lnTo>
                  <a:pt x="2453" y="188"/>
                </a:lnTo>
                <a:lnTo>
                  <a:pt x="2440" y="183"/>
                </a:lnTo>
                <a:lnTo>
                  <a:pt x="2434" y="183"/>
                </a:lnTo>
                <a:lnTo>
                  <a:pt x="2422" y="177"/>
                </a:lnTo>
                <a:lnTo>
                  <a:pt x="2410" y="171"/>
                </a:lnTo>
                <a:lnTo>
                  <a:pt x="2404" y="171"/>
                </a:lnTo>
                <a:lnTo>
                  <a:pt x="2391" y="165"/>
                </a:lnTo>
                <a:lnTo>
                  <a:pt x="2385" y="159"/>
                </a:lnTo>
                <a:lnTo>
                  <a:pt x="2373" y="153"/>
                </a:lnTo>
                <a:lnTo>
                  <a:pt x="2361" y="153"/>
                </a:lnTo>
                <a:lnTo>
                  <a:pt x="2355" y="147"/>
                </a:lnTo>
                <a:lnTo>
                  <a:pt x="2343" y="141"/>
                </a:lnTo>
                <a:lnTo>
                  <a:pt x="2330" y="136"/>
                </a:lnTo>
                <a:lnTo>
                  <a:pt x="2324" y="136"/>
                </a:lnTo>
                <a:lnTo>
                  <a:pt x="2312" y="130"/>
                </a:lnTo>
                <a:lnTo>
                  <a:pt x="2300" y="124"/>
                </a:lnTo>
                <a:lnTo>
                  <a:pt x="2294" y="124"/>
                </a:lnTo>
                <a:lnTo>
                  <a:pt x="2281" y="118"/>
                </a:lnTo>
                <a:lnTo>
                  <a:pt x="2269" y="112"/>
                </a:lnTo>
                <a:lnTo>
                  <a:pt x="2263" y="112"/>
                </a:lnTo>
                <a:lnTo>
                  <a:pt x="2251" y="106"/>
                </a:lnTo>
                <a:lnTo>
                  <a:pt x="2239" y="106"/>
                </a:lnTo>
                <a:lnTo>
                  <a:pt x="2232" y="100"/>
                </a:lnTo>
                <a:lnTo>
                  <a:pt x="2220" y="100"/>
                </a:lnTo>
                <a:lnTo>
                  <a:pt x="2208" y="94"/>
                </a:lnTo>
                <a:lnTo>
                  <a:pt x="2202" y="94"/>
                </a:lnTo>
                <a:lnTo>
                  <a:pt x="2190" y="89"/>
                </a:lnTo>
                <a:lnTo>
                  <a:pt x="2177" y="89"/>
                </a:lnTo>
                <a:lnTo>
                  <a:pt x="2171" y="89"/>
                </a:lnTo>
                <a:lnTo>
                  <a:pt x="2159" y="83"/>
                </a:lnTo>
                <a:lnTo>
                  <a:pt x="2147" y="83"/>
                </a:lnTo>
                <a:lnTo>
                  <a:pt x="2141" y="83"/>
                </a:lnTo>
                <a:lnTo>
                  <a:pt x="2128" y="83"/>
                </a:lnTo>
                <a:lnTo>
                  <a:pt x="2116" y="83"/>
                </a:lnTo>
                <a:lnTo>
                  <a:pt x="2110" y="83"/>
                </a:lnTo>
                <a:lnTo>
                  <a:pt x="2098" y="83"/>
                </a:lnTo>
                <a:lnTo>
                  <a:pt x="2086" y="83"/>
                </a:lnTo>
                <a:lnTo>
                  <a:pt x="2079" y="83"/>
                </a:lnTo>
                <a:lnTo>
                  <a:pt x="2067" y="83"/>
                </a:lnTo>
                <a:lnTo>
                  <a:pt x="2055" y="89"/>
                </a:lnTo>
                <a:lnTo>
                  <a:pt x="2049" y="89"/>
                </a:lnTo>
                <a:lnTo>
                  <a:pt x="2037" y="89"/>
                </a:lnTo>
                <a:lnTo>
                  <a:pt x="2031" y="94"/>
                </a:lnTo>
                <a:lnTo>
                  <a:pt x="2018" y="94"/>
                </a:lnTo>
                <a:lnTo>
                  <a:pt x="2006" y="100"/>
                </a:lnTo>
                <a:lnTo>
                  <a:pt x="2000" y="100"/>
                </a:lnTo>
                <a:lnTo>
                  <a:pt x="1988" y="106"/>
                </a:lnTo>
                <a:lnTo>
                  <a:pt x="1975" y="106"/>
                </a:lnTo>
                <a:lnTo>
                  <a:pt x="1969" y="112"/>
                </a:lnTo>
                <a:lnTo>
                  <a:pt x="1957" y="112"/>
                </a:lnTo>
                <a:lnTo>
                  <a:pt x="1945" y="112"/>
                </a:lnTo>
                <a:lnTo>
                  <a:pt x="1939" y="106"/>
                </a:lnTo>
                <a:lnTo>
                  <a:pt x="1927" y="112"/>
                </a:lnTo>
                <a:lnTo>
                  <a:pt x="1914" y="112"/>
                </a:lnTo>
                <a:lnTo>
                  <a:pt x="1908" y="118"/>
                </a:lnTo>
                <a:lnTo>
                  <a:pt x="1896" y="124"/>
                </a:lnTo>
                <a:lnTo>
                  <a:pt x="1884" y="130"/>
                </a:lnTo>
                <a:lnTo>
                  <a:pt x="1878" y="130"/>
                </a:lnTo>
                <a:lnTo>
                  <a:pt x="1865" y="136"/>
                </a:lnTo>
                <a:lnTo>
                  <a:pt x="1853" y="141"/>
                </a:lnTo>
                <a:lnTo>
                  <a:pt x="1847" y="141"/>
                </a:lnTo>
                <a:lnTo>
                  <a:pt x="1835" y="136"/>
                </a:lnTo>
                <a:lnTo>
                  <a:pt x="1823" y="130"/>
                </a:lnTo>
                <a:lnTo>
                  <a:pt x="1816" y="124"/>
                </a:lnTo>
                <a:lnTo>
                  <a:pt x="1804" y="130"/>
                </a:lnTo>
                <a:lnTo>
                  <a:pt x="1792" y="136"/>
                </a:lnTo>
                <a:lnTo>
                  <a:pt x="1786" y="136"/>
                </a:lnTo>
                <a:lnTo>
                  <a:pt x="1774" y="147"/>
                </a:lnTo>
                <a:lnTo>
                  <a:pt x="1761" y="147"/>
                </a:lnTo>
                <a:lnTo>
                  <a:pt x="1755" y="141"/>
                </a:lnTo>
                <a:lnTo>
                  <a:pt x="1743" y="153"/>
                </a:lnTo>
                <a:lnTo>
                  <a:pt x="1731" y="165"/>
                </a:lnTo>
                <a:lnTo>
                  <a:pt x="1725" y="165"/>
                </a:lnTo>
                <a:lnTo>
                  <a:pt x="1712" y="171"/>
                </a:lnTo>
                <a:lnTo>
                  <a:pt x="1700" y="183"/>
                </a:lnTo>
                <a:lnTo>
                  <a:pt x="1694" y="188"/>
                </a:lnTo>
                <a:lnTo>
                  <a:pt x="1682" y="194"/>
                </a:lnTo>
                <a:lnTo>
                  <a:pt x="1670" y="200"/>
                </a:lnTo>
                <a:lnTo>
                  <a:pt x="1664" y="206"/>
                </a:lnTo>
                <a:lnTo>
                  <a:pt x="1651" y="218"/>
                </a:lnTo>
                <a:lnTo>
                  <a:pt x="1645" y="224"/>
                </a:lnTo>
                <a:lnTo>
                  <a:pt x="1633" y="230"/>
                </a:lnTo>
                <a:lnTo>
                  <a:pt x="1621" y="235"/>
                </a:lnTo>
                <a:lnTo>
                  <a:pt x="1615" y="241"/>
                </a:lnTo>
                <a:lnTo>
                  <a:pt x="1602" y="241"/>
                </a:lnTo>
                <a:lnTo>
                  <a:pt x="1590" y="241"/>
                </a:lnTo>
                <a:lnTo>
                  <a:pt x="1584" y="247"/>
                </a:lnTo>
                <a:lnTo>
                  <a:pt x="1572" y="253"/>
                </a:lnTo>
                <a:lnTo>
                  <a:pt x="1560" y="259"/>
                </a:lnTo>
                <a:lnTo>
                  <a:pt x="1553" y="259"/>
                </a:lnTo>
                <a:lnTo>
                  <a:pt x="1541" y="265"/>
                </a:lnTo>
                <a:lnTo>
                  <a:pt x="1529" y="265"/>
                </a:lnTo>
                <a:lnTo>
                  <a:pt x="1523" y="271"/>
                </a:lnTo>
                <a:lnTo>
                  <a:pt x="1511" y="271"/>
                </a:lnTo>
                <a:lnTo>
                  <a:pt x="1498" y="271"/>
                </a:lnTo>
                <a:lnTo>
                  <a:pt x="1492" y="277"/>
                </a:lnTo>
                <a:lnTo>
                  <a:pt x="1480" y="283"/>
                </a:lnTo>
                <a:lnTo>
                  <a:pt x="1468" y="288"/>
                </a:lnTo>
                <a:lnTo>
                  <a:pt x="1462" y="277"/>
                </a:lnTo>
                <a:lnTo>
                  <a:pt x="1449" y="277"/>
                </a:lnTo>
                <a:lnTo>
                  <a:pt x="1437" y="283"/>
                </a:lnTo>
                <a:lnTo>
                  <a:pt x="1431" y="283"/>
                </a:lnTo>
                <a:lnTo>
                  <a:pt x="1419" y="283"/>
                </a:lnTo>
                <a:lnTo>
                  <a:pt x="1407" y="288"/>
                </a:lnTo>
                <a:lnTo>
                  <a:pt x="1401" y="294"/>
                </a:lnTo>
                <a:lnTo>
                  <a:pt x="1388" y="288"/>
                </a:lnTo>
                <a:lnTo>
                  <a:pt x="1376" y="294"/>
                </a:lnTo>
                <a:lnTo>
                  <a:pt x="1370" y="300"/>
                </a:lnTo>
                <a:lnTo>
                  <a:pt x="1358" y="300"/>
                </a:lnTo>
                <a:lnTo>
                  <a:pt x="1345" y="306"/>
                </a:lnTo>
                <a:lnTo>
                  <a:pt x="1339" y="306"/>
                </a:lnTo>
                <a:lnTo>
                  <a:pt x="1327" y="306"/>
                </a:lnTo>
                <a:lnTo>
                  <a:pt x="1315" y="300"/>
                </a:lnTo>
                <a:lnTo>
                  <a:pt x="1309" y="294"/>
                </a:lnTo>
                <a:lnTo>
                  <a:pt x="1297" y="300"/>
                </a:lnTo>
                <a:lnTo>
                  <a:pt x="1290" y="300"/>
                </a:lnTo>
                <a:lnTo>
                  <a:pt x="1278" y="300"/>
                </a:lnTo>
                <a:lnTo>
                  <a:pt x="1266" y="300"/>
                </a:lnTo>
                <a:lnTo>
                  <a:pt x="1260" y="306"/>
                </a:lnTo>
                <a:lnTo>
                  <a:pt x="1248" y="300"/>
                </a:lnTo>
                <a:lnTo>
                  <a:pt x="1235" y="312"/>
                </a:lnTo>
                <a:lnTo>
                  <a:pt x="1229" y="312"/>
                </a:lnTo>
                <a:lnTo>
                  <a:pt x="1217" y="306"/>
                </a:lnTo>
                <a:lnTo>
                  <a:pt x="1205" y="312"/>
                </a:lnTo>
                <a:lnTo>
                  <a:pt x="1199" y="306"/>
                </a:lnTo>
                <a:lnTo>
                  <a:pt x="1186" y="306"/>
                </a:lnTo>
                <a:lnTo>
                  <a:pt x="1174" y="312"/>
                </a:lnTo>
                <a:lnTo>
                  <a:pt x="1168" y="312"/>
                </a:lnTo>
                <a:lnTo>
                  <a:pt x="1156" y="312"/>
                </a:lnTo>
                <a:lnTo>
                  <a:pt x="1144" y="306"/>
                </a:lnTo>
                <a:lnTo>
                  <a:pt x="1137" y="312"/>
                </a:lnTo>
                <a:lnTo>
                  <a:pt x="1125" y="312"/>
                </a:lnTo>
                <a:lnTo>
                  <a:pt x="1113" y="318"/>
                </a:lnTo>
                <a:lnTo>
                  <a:pt x="1107" y="318"/>
                </a:lnTo>
                <a:lnTo>
                  <a:pt x="1095" y="318"/>
                </a:lnTo>
                <a:lnTo>
                  <a:pt x="1082" y="318"/>
                </a:lnTo>
                <a:lnTo>
                  <a:pt x="1076" y="324"/>
                </a:lnTo>
                <a:lnTo>
                  <a:pt x="1064" y="324"/>
                </a:lnTo>
                <a:lnTo>
                  <a:pt x="1052" y="324"/>
                </a:lnTo>
                <a:lnTo>
                  <a:pt x="1046" y="324"/>
                </a:lnTo>
                <a:lnTo>
                  <a:pt x="1034" y="330"/>
                </a:lnTo>
                <a:lnTo>
                  <a:pt x="1021" y="330"/>
                </a:lnTo>
                <a:lnTo>
                  <a:pt x="1015" y="330"/>
                </a:lnTo>
                <a:lnTo>
                  <a:pt x="1003" y="330"/>
                </a:lnTo>
                <a:lnTo>
                  <a:pt x="991" y="335"/>
                </a:lnTo>
                <a:lnTo>
                  <a:pt x="985" y="335"/>
                </a:lnTo>
                <a:lnTo>
                  <a:pt x="972" y="335"/>
                </a:lnTo>
                <a:lnTo>
                  <a:pt x="960" y="335"/>
                </a:lnTo>
                <a:lnTo>
                  <a:pt x="954" y="335"/>
                </a:lnTo>
                <a:lnTo>
                  <a:pt x="942" y="341"/>
                </a:lnTo>
                <a:lnTo>
                  <a:pt x="930" y="341"/>
                </a:lnTo>
                <a:lnTo>
                  <a:pt x="923" y="341"/>
                </a:lnTo>
                <a:lnTo>
                  <a:pt x="911" y="341"/>
                </a:lnTo>
                <a:lnTo>
                  <a:pt x="905" y="341"/>
                </a:lnTo>
                <a:lnTo>
                  <a:pt x="893" y="341"/>
                </a:lnTo>
                <a:lnTo>
                  <a:pt x="881" y="341"/>
                </a:lnTo>
                <a:lnTo>
                  <a:pt x="874" y="341"/>
                </a:lnTo>
                <a:lnTo>
                  <a:pt x="862" y="341"/>
                </a:lnTo>
                <a:lnTo>
                  <a:pt x="850" y="341"/>
                </a:lnTo>
                <a:lnTo>
                  <a:pt x="844" y="341"/>
                </a:lnTo>
                <a:lnTo>
                  <a:pt x="832" y="347"/>
                </a:lnTo>
                <a:lnTo>
                  <a:pt x="819" y="347"/>
                </a:lnTo>
                <a:lnTo>
                  <a:pt x="813" y="347"/>
                </a:lnTo>
                <a:lnTo>
                  <a:pt x="801" y="347"/>
                </a:lnTo>
                <a:lnTo>
                  <a:pt x="789" y="347"/>
                </a:lnTo>
                <a:lnTo>
                  <a:pt x="783" y="347"/>
                </a:lnTo>
                <a:lnTo>
                  <a:pt x="770" y="347"/>
                </a:lnTo>
                <a:lnTo>
                  <a:pt x="758" y="347"/>
                </a:lnTo>
                <a:lnTo>
                  <a:pt x="752" y="347"/>
                </a:lnTo>
                <a:lnTo>
                  <a:pt x="740" y="347"/>
                </a:lnTo>
                <a:lnTo>
                  <a:pt x="728" y="347"/>
                </a:lnTo>
                <a:lnTo>
                  <a:pt x="722" y="347"/>
                </a:lnTo>
                <a:lnTo>
                  <a:pt x="709" y="353"/>
                </a:lnTo>
                <a:lnTo>
                  <a:pt x="697" y="353"/>
                </a:lnTo>
                <a:lnTo>
                  <a:pt x="691" y="353"/>
                </a:lnTo>
                <a:lnTo>
                  <a:pt x="679" y="353"/>
                </a:lnTo>
                <a:lnTo>
                  <a:pt x="667" y="353"/>
                </a:lnTo>
                <a:lnTo>
                  <a:pt x="660" y="353"/>
                </a:lnTo>
                <a:lnTo>
                  <a:pt x="648" y="353"/>
                </a:lnTo>
                <a:lnTo>
                  <a:pt x="636" y="353"/>
                </a:lnTo>
                <a:lnTo>
                  <a:pt x="630" y="353"/>
                </a:lnTo>
                <a:lnTo>
                  <a:pt x="618" y="353"/>
                </a:lnTo>
                <a:lnTo>
                  <a:pt x="605" y="353"/>
                </a:lnTo>
                <a:lnTo>
                  <a:pt x="599" y="353"/>
                </a:lnTo>
                <a:lnTo>
                  <a:pt x="587" y="353"/>
                </a:lnTo>
                <a:lnTo>
                  <a:pt x="575" y="353"/>
                </a:lnTo>
                <a:lnTo>
                  <a:pt x="569" y="353"/>
                </a:lnTo>
                <a:lnTo>
                  <a:pt x="556" y="353"/>
                </a:lnTo>
                <a:lnTo>
                  <a:pt x="550" y="353"/>
                </a:lnTo>
                <a:lnTo>
                  <a:pt x="538" y="353"/>
                </a:lnTo>
                <a:lnTo>
                  <a:pt x="526" y="359"/>
                </a:lnTo>
                <a:lnTo>
                  <a:pt x="520" y="359"/>
                </a:lnTo>
                <a:lnTo>
                  <a:pt x="507" y="359"/>
                </a:lnTo>
                <a:lnTo>
                  <a:pt x="495" y="359"/>
                </a:lnTo>
                <a:lnTo>
                  <a:pt x="489" y="359"/>
                </a:lnTo>
                <a:lnTo>
                  <a:pt x="477" y="359"/>
                </a:lnTo>
                <a:lnTo>
                  <a:pt x="465" y="359"/>
                </a:lnTo>
                <a:lnTo>
                  <a:pt x="459" y="359"/>
                </a:lnTo>
                <a:lnTo>
                  <a:pt x="446" y="359"/>
                </a:lnTo>
                <a:lnTo>
                  <a:pt x="434" y="359"/>
                </a:lnTo>
                <a:lnTo>
                  <a:pt x="428" y="359"/>
                </a:lnTo>
                <a:lnTo>
                  <a:pt x="416" y="359"/>
                </a:lnTo>
                <a:lnTo>
                  <a:pt x="403" y="359"/>
                </a:lnTo>
                <a:lnTo>
                  <a:pt x="397" y="359"/>
                </a:lnTo>
                <a:lnTo>
                  <a:pt x="385" y="359"/>
                </a:lnTo>
                <a:lnTo>
                  <a:pt x="373" y="359"/>
                </a:lnTo>
                <a:lnTo>
                  <a:pt x="367" y="359"/>
                </a:lnTo>
                <a:lnTo>
                  <a:pt x="355" y="359"/>
                </a:lnTo>
                <a:lnTo>
                  <a:pt x="342" y="359"/>
                </a:lnTo>
                <a:lnTo>
                  <a:pt x="336" y="359"/>
                </a:lnTo>
                <a:lnTo>
                  <a:pt x="324" y="359"/>
                </a:lnTo>
                <a:lnTo>
                  <a:pt x="312" y="359"/>
                </a:lnTo>
                <a:lnTo>
                  <a:pt x="306" y="359"/>
                </a:lnTo>
                <a:lnTo>
                  <a:pt x="293" y="359"/>
                </a:lnTo>
                <a:lnTo>
                  <a:pt x="281" y="359"/>
                </a:lnTo>
                <a:lnTo>
                  <a:pt x="275" y="359"/>
                </a:lnTo>
                <a:lnTo>
                  <a:pt x="263" y="359"/>
                </a:lnTo>
                <a:lnTo>
                  <a:pt x="251" y="359"/>
                </a:lnTo>
                <a:lnTo>
                  <a:pt x="244" y="359"/>
                </a:lnTo>
                <a:lnTo>
                  <a:pt x="232" y="359"/>
                </a:lnTo>
                <a:lnTo>
                  <a:pt x="220" y="359"/>
                </a:lnTo>
                <a:lnTo>
                  <a:pt x="214" y="359"/>
                </a:lnTo>
                <a:lnTo>
                  <a:pt x="202" y="359"/>
                </a:lnTo>
                <a:lnTo>
                  <a:pt x="189" y="359"/>
                </a:lnTo>
                <a:lnTo>
                  <a:pt x="183" y="359"/>
                </a:lnTo>
                <a:lnTo>
                  <a:pt x="171" y="359"/>
                </a:lnTo>
                <a:lnTo>
                  <a:pt x="165" y="359"/>
                </a:lnTo>
                <a:lnTo>
                  <a:pt x="153" y="359"/>
                </a:lnTo>
                <a:lnTo>
                  <a:pt x="140" y="359"/>
                </a:lnTo>
                <a:lnTo>
                  <a:pt x="134" y="359"/>
                </a:lnTo>
                <a:lnTo>
                  <a:pt x="122" y="359"/>
                </a:lnTo>
                <a:lnTo>
                  <a:pt x="110" y="359"/>
                </a:lnTo>
                <a:lnTo>
                  <a:pt x="104" y="359"/>
                </a:lnTo>
                <a:lnTo>
                  <a:pt x="92" y="359"/>
                </a:lnTo>
                <a:lnTo>
                  <a:pt x="79" y="359"/>
                </a:lnTo>
                <a:lnTo>
                  <a:pt x="73" y="359"/>
                </a:lnTo>
                <a:lnTo>
                  <a:pt x="61" y="359"/>
                </a:lnTo>
                <a:lnTo>
                  <a:pt x="49" y="359"/>
                </a:lnTo>
                <a:lnTo>
                  <a:pt x="43" y="359"/>
                </a:lnTo>
                <a:lnTo>
                  <a:pt x="30" y="359"/>
                </a:lnTo>
                <a:lnTo>
                  <a:pt x="18" y="359"/>
                </a:lnTo>
                <a:lnTo>
                  <a:pt x="12" y="359"/>
                </a:lnTo>
                <a:lnTo>
                  <a:pt x="0" y="359"/>
                </a:lnTo>
                <a:close/>
              </a:path>
            </a:pathLst>
          </a:custGeom>
          <a:solidFill>
            <a:srgbClr val="FFFF00"/>
          </a:solidFill>
          <a:ln w="9525">
            <a:noFill/>
            <a:round/>
            <a:headEnd/>
            <a:tailEnd/>
          </a:ln>
        </p:spPr>
        <p:txBody>
          <a:bodyPr/>
          <a:lstStyle/>
          <a:p>
            <a:endParaRPr lang="en-GB"/>
          </a:p>
        </p:txBody>
      </p:sp>
      <p:sp>
        <p:nvSpPr>
          <p:cNvPr id="376887" name="Freeform 55"/>
          <p:cNvSpPr>
            <a:spLocks/>
          </p:cNvSpPr>
          <p:nvPr/>
        </p:nvSpPr>
        <p:spPr bwMode="auto">
          <a:xfrm>
            <a:off x="1328738" y="4821238"/>
            <a:ext cx="6437312" cy="615950"/>
          </a:xfrm>
          <a:custGeom>
            <a:avLst/>
            <a:gdLst/>
            <a:ahLst/>
            <a:cxnLst>
              <a:cxn ang="0">
                <a:pos x="110" y="388"/>
              </a:cxn>
              <a:cxn ang="0">
                <a:pos x="244" y="388"/>
              </a:cxn>
              <a:cxn ang="0">
                <a:pos x="373" y="388"/>
              </a:cxn>
              <a:cxn ang="0">
                <a:pos x="507" y="388"/>
              </a:cxn>
              <a:cxn ang="0">
                <a:pos x="636" y="382"/>
              </a:cxn>
              <a:cxn ang="0">
                <a:pos x="770" y="376"/>
              </a:cxn>
              <a:cxn ang="0">
                <a:pos x="905" y="370"/>
              </a:cxn>
              <a:cxn ang="0">
                <a:pos x="1034" y="359"/>
              </a:cxn>
              <a:cxn ang="0">
                <a:pos x="1168" y="341"/>
              </a:cxn>
              <a:cxn ang="0">
                <a:pos x="1297" y="323"/>
              </a:cxn>
              <a:cxn ang="0">
                <a:pos x="1431" y="306"/>
              </a:cxn>
              <a:cxn ang="0">
                <a:pos x="1560" y="282"/>
              </a:cxn>
              <a:cxn ang="0">
                <a:pos x="1694" y="212"/>
              </a:cxn>
              <a:cxn ang="0">
                <a:pos x="1823" y="123"/>
              </a:cxn>
              <a:cxn ang="0">
                <a:pos x="1957" y="76"/>
              </a:cxn>
              <a:cxn ang="0">
                <a:pos x="2086" y="12"/>
              </a:cxn>
              <a:cxn ang="0">
                <a:pos x="2220" y="12"/>
              </a:cxn>
              <a:cxn ang="0">
                <a:pos x="2355" y="59"/>
              </a:cxn>
              <a:cxn ang="0">
                <a:pos x="2483" y="123"/>
              </a:cxn>
              <a:cxn ang="0">
                <a:pos x="2618" y="188"/>
              </a:cxn>
              <a:cxn ang="0">
                <a:pos x="2746" y="247"/>
              </a:cxn>
              <a:cxn ang="0">
                <a:pos x="2881" y="282"/>
              </a:cxn>
              <a:cxn ang="0">
                <a:pos x="3009" y="306"/>
              </a:cxn>
              <a:cxn ang="0">
                <a:pos x="3144" y="317"/>
              </a:cxn>
              <a:cxn ang="0">
                <a:pos x="3272" y="323"/>
              </a:cxn>
              <a:cxn ang="0">
                <a:pos x="3407" y="329"/>
              </a:cxn>
              <a:cxn ang="0">
                <a:pos x="3535" y="329"/>
              </a:cxn>
              <a:cxn ang="0">
                <a:pos x="3670" y="335"/>
              </a:cxn>
              <a:cxn ang="0">
                <a:pos x="3804" y="335"/>
              </a:cxn>
              <a:cxn ang="0">
                <a:pos x="3933" y="335"/>
              </a:cxn>
              <a:cxn ang="0">
                <a:pos x="4055" y="359"/>
              </a:cxn>
              <a:cxn ang="0">
                <a:pos x="3921" y="353"/>
              </a:cxn>
              <a:cxn ang="0">
                <a:pos x="3792" y="353"/>
              </a:cxn>
              <a:cxn ang="0">
                <a:pos x="3658" y="353"/>
              </a:cxn>
              <a:cxn ang="0">
                <a:pos x="3529" y="347"/>
              </a:cxn>
              <a:cxn ang="0">
                <a:pos x="3395" y="347"/>
              </a:cxn>
              <a:cxn ang="0">
                <a:pos x="3266" y="341"/>
              </a:cxn>
              <a:cxn ang="0">
                <a:pos x="3132" y="341"/>
              </a:cxn>
              <a:cxn ang="0">
                <a:pos x="3003" y="329"/>
              </a:cxn>
              <a:cxn ang="0">
                <a:pos x="2869" y="312"/>
              </a:cxn>
              <a:cxn ang="0">
                <a:pos x="2740" y="276"/>
              </a:cxn>
              <a:cxn ang="0">
                <a:pos x="2606" y="223"/>
              </a:cxn>
              <a:cxn ang="0">
                <a:pos x="2471" y="159"/>
              </a:cxn>
              <a:cxn ang="0">
                <a:pos x="2343" y="94"/>
              </a:cxn>
              <a:cxn ang="0">
                <a:pos x="2208" y="41"/>
              </a:cxn>
              <a:cxn ang="0">
                <a:pos x="2079" y="35"/>
              </a:cxn>
              <a:cxn ang="0">
                <a:pos x="1945" y="94"/>
              </a:cxn>
              <a:cxn ang="0">
                <a:pos x="1816" y="129"/>
              </a:cxn>
              <a:cxn ang="0">
                <a:pos x="1682" y="217"/>
              </a:cxn>
              <a:cxn ang="0">
                <a:pos x="1553" y="288"/>
              </a:cxn>
              <a:cxn ang="0">
                <a:pos x="1419" y="312"/>
              </a:cxn>
              <a:cxn ang="0">
                <a:pos x="1290" y="323"/>
              </a:cxn>
              <a:cxn ang="0">
                <a:pos x="1156" y="341"/>
              </a:cxn>
              <a:cxn ang="0">
                <a:pos x="1021" y="359"/>
              </a:cxn>
              <a:cxn ang="0">
                <a:pos x="893" y="370"/>
              </a:cxn>
              <a:cxn ang="0">
                <a:pos x="758" y="376"/>
              </a:cxn>
              <a:cxn ang="0">
                <a:pos x="630" y="382"/>
              </a:cxn>
              <a:cxn ang="0">
                <a:pos x="495" y="388"/>
              </a:cxn>
              <a:cxn ang="0">
                <a:pos x="367" y="388"/>
              </a:cxn>
              <a:cxn ang="0">
                <a:pos x="232" y="388"/>
              </a:cxn>
              <a:cxn ang="0">
                <a:pos x="104" y="388"/>
              </a:cxn>
            </a:cxnLst>
            <a:rect l="0" t="0" r="r" b="b"/>
            <a:pathLst>
              <a:path w="4055" h="388">
                <a:moveTo>
                  <a:pt x="0" y="388"/>
                </a:moveTo>
                <a:lnTo>
                  <a:pt x="0" y="388"/>
                </a:lnTo>
                <a:lnTo>
                  <a:pt x="12" y="388"/>
                </a:lnTo>
                <a:lnTo>
                  <a:pt x="18" y="388"/>
                </a:lnTo>
                <a:lnTo>
                  <a:pt x="30" y="388"/>
                </a:lnTo>
                <a:lnTo>
                  <a:pt x="43" y="388"/>
                </a:lnTo>
                <a:lnTo>
                  <a:pt x="49" y="388"/>
                </a:lnTo>
                <a:lnTo>
                  <a:pt x="61" y="388"/>
                </a:lnTo>
                <a:lnTo>
                  <a:pt x="73" y="388"/>
                </a:lnTo>
                <a:lnTo>
                  <a:pt x="79" y="388"/>
                </a:lnTo>
                <a:lnTo>
                  <a:pt x="92" y="388"/>
                </a:lnTo>
                <a:lnTo>
                  <a:pt x="104" y="388"/>
                </a:lnTo>
                <a:lnTo>
                  <a:pt x="110" y="388"/>
                </a:lnTo>
                <a:lnTo>
                  <a:pt x="122" y="388"/>
                </a:lnTo>
                <a:lnTo>
                  <a:pt x="134" y="388"/>
                </a:lnTo>
                <a:lnTo>
                  <a:pt x="140" y="388"/>
                </a:lnTo>
                <a:lnTo>
                  <a:pt x="153" y="388"/>
                </a:lnTo>
                <a:lnTo>
                  <a:pt x="165" y="388"/>
                </a:lnTo>
                <a:lnTo>
                  <a:pt x="171" y="388"/>
                </a:lnTo>
                <a:lnTo>
                  <a:pt x="183" y="388"/>
                </a:lnTo>
                <a:lnTo>
                  <a:pt x="189" y="388"/>
                </a:lnTo>
                <a:lnTo>
                  <a:pt x="202" y="388"/>
                </a:lnTo>
                <a:lnTo>
                  <a:pt x="214" y="388"/>
                </a:lnTo>
                <a:lnTo>
                  <a:pt x="220" y="388"/>
                </a:lnTo>
                <a:lnTo>
                  <a:pt x="232" y="388"/>
                </a:lnTo>
                <a:lnTo>
                  <a:pt x="244" y="388"/>
                </a:lnTo>
                <a:lnTo>
                  <a:pt x="251" y="388"/>
                </a:lnTo>
                <a:lnTo>
                  <a:pt x="263" y="388"/>
                </a:lnTo>
                <a:lnTo>
                  <a:pt x="275" y="388"/>
                </a:lnTo>
                <a:lnTo>
                  <a:pt x="281" y="388"/>
                </a:lnTo>
                <a:lnTo>
                  <a:pt x="293" y="388"/>
                </a:lnTo>
                <a:lnTo>
                  <a:pt x="306" y="388"/>
                </a:lnTo>
                <a:lnTo>
                  <a:pt x="312" y="388"/>
                </a:lnTo>
                <a:lnTo>
                  <a:pt x="324" y="388"/>
                </a:lnTo>
                <a:lnTo>
                  <a:pt x="336" y="388"/>
                </a:lnTo>
                <a:lnTo>
                  <a:pt x="342" y="388"/>
                </a:lnTo>
                <a:lnTo>
                  <a:pt x="355" y="388"/>
                </a:lnTo>
                <a:lnTo>
                  <a:pt x="367" y="388"/>
                </a:lnTo>
                <a:lnTo>
                  <a:pt x="373" y="388"/>
                </a:lnTo>
                <a:lnTo>
                  <a:pt x="385" y="388"/>
                </a:lnTo>
                <a:lnTo>
                  <a:pt x="397" y="388"/>
                </a:lnTo>
                <a:lnTo>
                  <a:pt x="403" y="388"/>
                </a:lnTo>
                <a:lnTo>
                  <a:pt x="416" y="388"/>
                </a:lnTo>
                <a:lnTo>
                  <a:pt x="428" y="388"/>
                </a:lnTo>
                <a:lnTo>
                  <a:pt x="434" y="388"/>
                </a:lnTo>
                <a:lnTo>
                  <a:pt x="446" y="388"/>
                </a:lnTo>
                <a:lnTo>
                  <a:pt x="459" y="388"/>
                </a:lnTo>
                <a:lnTo>
                  <a:pt x="465" y="388"/>
                </a:lnTo>
                <a:lnTo>
                  <a:pt x="477" y="388"/>
                </a:lnTo>
                <a:lnTo>
                  <a:pt x="489" y="388"/>
                </a:lnTo>
                <a:lnTo>
                  <a:pt x="495" y="388"/>
                </a:lnTo>
                <a:lnTo>
                  <a:pt x="507" y="388"/>
                </a:lnTo>
                <a:lnTo>
                  <a:pt x="520" y="388"/>
                </a:lnTo>
                <a:lnTo>
                  <a:pt x="526" y="388"/>
                </a:lnTo>
                <a:lnTo>
                  <a:pt x="538" y="382"/>
                </a:lnTo>
                <a:lnTo>
                  <a:pt x="550" y="382"/>
                </a:lnTo>
                <a:lnTo>
                  <a:pt x="556" y="382"/>
                </a:lnTo>
                <a:lnTo>
                  <a:pt x="569" y="382"/>
                </a:lnTo>
                <a:lnTo>
                  <a:pt x="575" y="382"/>
                </a:lnTo>
                <a:lnTo>
                  <a:pt x="587" y="382"/>
                </a:lnTo>
                <a:lnTo>
                  <a:pt x="599" y="382"/>
                </a:lnTo>
                <a:lnTo>
                  <a:pt x="605" y="382"/>
                </a:lnTo>
                <a:lnTo>
                  <a:pt x="618" y="382"/>
                </a:lnTo>
                <a:lnTo>
                  <a:pt x="630" y="382"/>
                </a:lnTo>
                <a:lnTo>
                  <a:pt x="636" y="382"/>
                </a:lnTo>
                <a:lnTo>
                  <a:pt x="648" y="382"/>
                </a:lnTo>
                <a:lnTo>
                  <a:pt x="660" y="382"/>
                </a:lnTo>
                <a:lnTo>
                  <a:pt x="667" y="382"/>
                </a:lnTo>
                <a:lnTo>
                  <a:pt x="679" y="382"/>
                </a:lnTo>
                <a:lnTo>
                  <a:pt x="691" y="382"/>
                </a:lnTo>
                <a:lnTo>
                  <a:pt x="697" y="382"/>
                </a:lnTo>
                <a:lnTo>
                  <a:pt x="709" y="382"/>
                </a:lnTo>
                <a:lnTo>
                  <a:pt x="722" y="376"/>
                </a:lnTo>
                <a:lnTo>
                  <a:pt x="728" y="376"/>
                </a:lnTo>
                <a:lnTo>
                  <a:pt x="740" y="376"/>
                </a:lnTo>
                <a:lnTo>
                  <a:pt x="752" y="376"/>
                </a:lnTo>
                <a:lnTo>
                  <a:pt x="758" y="376"/>
                </a:lnTo>
                <a:lnTo>
                  <a:pt x="770" y="376"/>
                </a:lnTo>
                <a:lnTo>
                  <a:pt x="783" y="376"/>
                </a:lnTo>
                <a:lnTo>
                  <a:pt x="789" y="376"/>
                </a:lnTo>
                <a:lnTo>
                  <a:pt x="801" y="376"/>
                </a:lnTo>
                <a:lnTo>
                  <a:pt x="813" y="376"/>
                </a:lnTo>
                <a:lnTo>
                  <a:pt x="819" y="376"/>
                </a:lnTo>
                <a:lnTo>
                  <a:pt x="832" y="370"/>
                </a:lnTo>
                <a:lnTo>
                  <a:pt x="844" y="370"/>
                </a:lnTo>
                <a:lnTo>
                  <a:pt x="850" y="370"/>
                </a:lnTo>
                <a:lnTo>
                  <a:pt x="862" y="370"/>
                </a:lnTo>
                <a:lnTo>
                  <a:pt x="874" y="370"/>
                </a:lnTo>
                <a:lnTo>
                  <a:pt x="881" y="370"/>
                </a:lnTo>
                <a:lnTo>
                  <a:pt x="893" y="370"/>
                </a:lnTo>
                <a:lnTo>
                  <a:pt x="905" y="370"/>
                </a:lnTo>
                <a:lnTo>
                  <a:pt x="911" y="370"/>
                </a:lnTo>
                <a:lnTo>
                  <a:pt x="923" y="370"/>
                </a:lnTo>
                <a:lnTo>
                  <a:pt x="930" y="364"/>
                </a:lnTo>
                <a:lnTo>
                  <a:pt x="942" y="370"/>
                </a:lnTo>
                <a:lnTo>
                  <a:pt x="954" y="364"/>
                </a:lnTo>
                <a:lnTo>
                  <a:pt x="960" y="364"/>
                </a:lnTo>
                <a:lnTo>
                  <a:pt x="972" y="364"/>
                </a:lnTo>
                <a:lnTo>
                  <a:pt x="985" y="364"/>
                </a:lnTo>
                <a:lnTo>
                  <a:pt x="991" y="364"/>
                </a:lnTo>
                <a:lnTo>
                  <a:pt x="1003" y="359"/>
                </a:lnTo>
                <a:lnTo>
                  <a:pt x="1015" y="359"/>
                </a:lnTo>
                <a:lnTo>
                  <a:pt x="1021" y="359"/>
                </a:lnTo>
                <a:lnTo>
                  <a:pt x="1034" y="359"/>
                </a:lnTo>
                <a:lnTo>
                  <a:pt x="1046" y="353"/>
                </a:lnTo>
                <a:lnTo>
                  <a:pt x="1052" y="353"/>
                </a:lnTo>
                <a:lnTo>
                  <a:pt x="1064" y="353"/>
                </a:lnTo>
                <a:lnTo>
                  <a:pt x="1076" y="347"/>
                </a:lnTo>
                <a:lnTo>
                  <a:pt x="1082" y="347"/>
                </a:lnTo>
                <a:lnTo>
                  <a:pt x="1095" y="347"/>
                </a:lnTo>
                <a:lnTo>
                  <a:pt x="1107" y="347"/>
                </a:lnTo>
                <a:lnTo>
                  <a:pt x="1113" y="341"/>
                </a:lnTo>
                <a:lnTo>
                  <a:pt x="1125" y="341"/>
                </a:lnTo>
                <a:lnTo>
                  <a:pt x="1137" y="341"/>
                </a:lnTo>
                <a:lnTo>
                  <a:pt x="1144" y="335"/>
                </a:lnTo>
                <a:lnTo>
                  <a:pt x="1156" y="341"/>
                </a:lnTo>
                <a:lnTo>
                  <a:pt x="1168" y="341"/>
                </a:lnTo>
                <a:lnTo>
                  <a:pt x="1174" y="335"/>
                </a:lnTo>
                <a:lnTo>
                  <a:pt x="1186" y="335"/>
                </a:lnTo>
                <a:lnTo>
                  <a:pt x="1199" y="335"/>
                </a:lnTo>
                <a:lnTo>
                  <a:pt x="1205" y="341"/>
                </a:lnTo>
                <a:lnTo>
                  <a:pt x="1217" y="335"/>
                </a:lnTo>
                <a:lnTo>
                  <a:pt x="1229" y="341"/>
                </a:lnTo>
                <a:lnTo>
                  <a:pt x="1235" y="335"/>
                </a:lnTo>
                <a:lnTo>
                  <a:pt x="1248" y="329"/>
                </a:lnTo>
                <a:lnTo>
                  <a:pt x="1260" y="329"/>
                </a:lnTo>
                <a:lnTo>
                  <a:pt x="1266" y="329"/>
                </a:lnTo>
                <a:lnTo>
                  <a:pt x="1278" y="329"/>
                </a:lnTo>
                <a:lnTo>
                  <a:pt x="1290" y="323"/>
                </a:lnTo>
                <a:lnTo>
                  <a:pt x="1297" y="323"/>
                </a:lnTo>
                <a:lnTo>
                  <a:pt x="1309" y="323"/>
                </a:lnTo>
                <a:lnTo>
                  <a:pt x="1315" y="323"/>
                </a:lnTo>
                <a:lnTo>
                  <a:pt x="1327" y="329"/>
                </a:lnTo>
                <a:lnTo>
                  <a:pt x="1339" y="335"/>
                </a:lnTo>
                <a:lnTo>
                  <a:pt x="1345" y="335"/>
                </a:lnTo>
                <a:lnTo>
                  <a:pt x="1358" y="329"/>
                </a:lnTo>
                <a:lnTo>
                  <a:pt x="1370" y="329"/>
                </a:lnTo>
                <a:lnTo>
                  <a:pt x="1376" y="317"/>
                </a:lnTo>
                <a:lnTo>
                  <a:pt x="1388" y="317"/>
                </a:lnTo>
                <a:lnTo>
                  <a:pt x="1401" y="317"/>
                </a:lnTo>
                <a:lnTo>
                  <a:pt x="1407" y="312"/>
                </a:lnTo>
                <a:lnTo>
                  <a:pt x="1419" y="312"/>
                </a:lnTo>
                <a:lnTo>
                  <a:pt x="1431" y="306"/>
                </a:lnTo>
                <a:lnTo>
                  <a:pt x="1437" y="306"/>
                </a:lnTo>
                <a:lnTo>
                  <a:pt x="1449" y="306"/>
                </a:lnTo>
                <a:lnTo>
                  <a:pt x="1462" y="306"/>
                </a:lnTo>
                <a:lnTo>
                  <a:pt x="1468" y="312"/>
                </a:lnTo>
                <a:lnTo>
                  <a:pt x="1480" y="312"/>
                </a:lnTo>
                <a:lnTo>
                  <a:pt x="1492" y="300"/>
                </a:lnTo>
                <a:lnTo>
                  <a:pt x="1498" y="294"/>
                </a:lnTo>
                <a:lnTo>
                  <a:pt x="1511" y="300"/>
                </a:lnTo>
                <a:lnTo>
                  <a:pt x="1523" y="294"/>
                </a:lnTo>
                <a:lnTo>
                  <a:pt x="1529" y="288"/>
                </a:lnTo>
                <a:lnTo>
                  <a:pt x="1541" y="288"/>
                </a:lnTo>
                <a:lnTo>
                  <a:pt x="1553" y="288"/>
                </a:lnTo>
                <a:lnTo>
                  <a:pt x="1560" y="282"/>
                </a:lnTo>
                <a:lnTo>
                  <a:pt x="1572" y="276"/>
                </a:lnTo>
                <a:lnTo>
                  <a:pt x="1584" y="270"/>
                </a:lnTo>
                <a:lnTo>
                  <a:pt x="1590" y="264"/>
                </a:lnTo>
                <a:lnTo>
                  <a:pt x="1602" y="259"/>
                </a:lnTo>
                <a:lnTo>
                  <a:pt x="1615" y="253"/>
                </a:lnTo>
                <a:lnTo>
                  <a:pt x="1621" y="247"/>
                </a:lnTo>
                <a:lnTo>
                  <a:pt x="1633" y="247"/>
                </a:lnTo>
                <a:lnTo>
                  <a:pt x="1645" y="241"/>
                </a:lnTo>
                <a:lnTo>
                  <a:pt x="1651" y="235"/>
                </a:lnTo>
                <a:lnTo>
                  <a:pt x="1664" y="229"/>
                </a:lnTo>
                <a:lnTo>
                  <a:pt x="1670" y="223"/>
                </a:lnTo>
                <a:lnTo>
                  <a:pt x="1682" y="212"/>
                </a:lnTo>
                <a:lnTo>
                  <a:pt x="1694" y="212"/>
                </a:lnTo>
                <a:lnTo>
                  <a:pt x="1700" y="200"/>
                </a:lnTo>
                <a:lnTo>
                  <a:pt x="1712" y="188"/>
                </a:lnTo>
                <a:lnTo>
                  <a:pt x="1725" y="176"/>
                </a:lnTo>
                <a:lnTo>
                  <a:pt x="1731" y="170"/>
                </a:lnTo>
                <a:lnTo>
                  <a:pt x="1743" y="165"/>
                </a:lnTo>
                <a:lnTo>
                  <a:pt x="1755" y="153"/>
                </a:lnTo>
                <a:lnTo>
                  <a:pt x="1761" y="153"/>
                </a:lnTo>
                <a:lnTo>
                  <a:pt x="1774" y="153"/>
                </a:lnTo>
                <a:lnTo>
                  <a:pt x="1786" y="141"/>
                </a:lnTo>
                <a:lnTo>
                  <a:pt x="1792" y="135"/>
                </a:lnTo>
                <a:lnTo>
                  <a:pt x="1804" y="129"/>
                </a:lnTo>
                <a:lnTo>
                  <a:pt x="1816" y="123"/>
                </a:lnTo>
                <a:lnTo>
                  <a:pt x="1823" y="123"/>
                </a:lnTo>
                <a:lnTo>
                  <a:pt x="1835" y="135"/>
                </a:lnTo>
                <a:lnTo>
                  <a:pt x="1847" y="135"/>
                </a:lnTo>
                <a:lnTo>
                  <a:pt x="1853" y="135"/>
                </a:lnTo>
                <a:lnTo>
                  <a:pt x="1865" y="123"/>
                </a:lnTo>
                <a:lnTo>
                  <a:pt x="1878" y="118"/>
                </a:lnTo>
                <a:lnTo>
                  <a:pt x="1884" y="112"/>
                </a:lnTo>
                <a:lnTo>
                  <a:pt x="1896" y="106"/>
                </a:lnTo>
                <a:lnTo>
                  <a:pt x="1908" y="94"/>
                </a:lnTo>
                <a:lnTo>
                  <a:pt x="1914" y="94"/>
                </a:lnTo>
                <a:lnTo>
                  <a:pt x="1927" y="88"/>
                </a:lnTo>
                <a:lnTo>
                  <a:pt x="1939" y="82"/>
                </a:lnTo>
                <a:lnTo>
                  <a:pt x="1945" y="82"/>
                </a:lnTo>
                <a:lnTo>
                  <a:pt x="1957" y="76"/>
                </a:lnTo>
                <a:lnTo>
                  <a:pt x="1969" y="71"/>
                </a:lnTo>
                <a:lnTo>
                  <a:pt x="1975" y="71"/>
                </a:lnTo>
                <a:lnTo>
                  <a:pt x="1988" y="65"/>
                </a:lnTo>
                <a:lnTo>
                  <a:pt x="2000" y="53"/>
                </a:lnTo>
                <a:lnTo>
                  <a:pt x="2006" y="47"/>
                </a:lnTo>
                <a:lnTo>
                  <a:pt x="2018" y="41"/>
                </a:lnTo>
                <a:lnTo>
                  <a:pt x="2031" y="35"/>
                </a:lnTo>
                <a:lnTo>
                  <a:pt x="2037" y="29"/>
                </a:lnTo>
                <a:lnTo>
                  <a:pt x="2049" y="23"/>
                </a:lnTo>
                <a:lnTo>
                  <a:pt x="2055" y="18"/>
                </a:lnTo>
                <a:lnTo>
                  <a:pt x="2067" y="18"/>
                </a:lnTo>
                <a:lnTo>
                  <a:pt x="2079" y="12"/>
                </a:lnTo>
                <a:lnTo>
                  <a:pt x="2086" y="12"/>
                </a:lnTo>
                <a:lnTo>
                  <a:pt x="2098" y="6"/>
                </a:lnTo>
                <a:lnTo>
                  <a:pt x="2110" y="6"/>
                </a:lnTo>
                <a:lnTo>
                  <a:pt x="2116" y="6"/>
                </a:lnTo>
                <a:lnTo>
                  <a:pt x="2128" y="6"/>
                </a:lnTo>
                <a:lnTo>
                  <a:pt x="2141" y="6"/>
                </a:lnTo>
                <a:lnTo>
                  <a:pt x="2147" y="0"/>
                </a:lnTo>
                <a:lnTo>
                  <a:pt x="2159" y="6"/>
                </a:lnTo>
                <a:lnTo>
                  <a:pt x="2171" y="6"/>
                </a:lnTo>
                <a:lnTo>
                  <a:pt x="2177" y="6"/>
                </a:lnTo>
                <a:lnTo>
                  <a:pt x="2190" y="6"/>
                </a:lnTo>
                <a:lnTo>
                  <a:pt x="2202" y="6"/>
                </a:lnTo>
                <a:lnTo>
                  <a:pt x="2208" y="12"/>
                </a:lnTo>
                <a:lnTo>
                  <a:pt x="2220" y="12"/>
                </a:lnTo>
                <a:lnTo>
                  <a:pt x="2232" y="12"/>
                </a:lnTo>
                <a:lnTo>
                  <a:pt x="2239" y="18"/>
                </a:lnTo>
                <a:lnTo>
                  <a:pt x="2251" y="18"/>
                </a:lnTo>
                <a:lnTo>
                  <a:pt x="2263" y="23"/>
                </a:lnTo>
                <a:lnTo>
                  <a:pt x="2269" y="23"/>
                </a:lnTo>
                <a:lnTo>
                  <a:pt x="2281" y="29"/>
                </a:lnTo>
                <a:lnTo>
                  <a:pt x="2294" y="35"/>
                </a:lnTo>
                <a:lnTo>
                  <a:pt x="2300" y="35"/>
                </a:lnTo>
                <a:lnTo>
                  <a:pt x="2312" y="41"/>
                </a:lnTo>
                <a:lnTo>
                  <a:pt x="2324" y="47"/>
                </a:lnTo>
                <a:lnTo>
                  <a:pt x="2330" y="47"/>
                </a:lnTo>
                <a:lnTo>
                  <a:pt x="2343" y="53"/>
                </a:lnTo>
                <a:lnTo>
                  <a:pt x="2355" y="59"/>
                </a:lnTo>
                <a:lnTo>
                  <a:pt x="2361" y="65"/>
                </a:lnTo>
                <a:lnTo>
                  <a:pt x="2373" y="71"/>
                </a:lnTo>
                <a:lnTo>
                  <a:pt x="2385" y="76"/>
                </a:lnTo>
                <a:lnTo>
                  <a:pt x="2391" y="76"/>
                </a:lnTo>
                <a:lnTo>
                  <a:pt x="2404" y="82"/>
                </a:lnTo>
                <a:lnTo>
                  <a:pt x="2410" y="88"/>
                </a:lnTo>
                <a:lnTo>
                  <a:pt x="2422" y="94"/>
                </a:lnTo>
                <a:lnTo>
                  <a:pt x="2434" y="100"/>
                </a:lnTo>
                <a:lnTo>
                  <a:pt x="2440" y="106"/>
                </a:lnTo>
                <a:lnTo>
                  <a:pt x="2453" y="112"/>
                </a:lnTo>
                <a:lnTo>
                  <a:pt x="2465" y="112"/>
                </a:lnTo>
                <a:lnTo>
                  <a:pt x="2471" y="118"/>
                </a:lnTo>
                <a:lnTo>
                  <a:pt x="2483" y="123"/>
                </a:lnTo>
                <a:lnTo>
                  <a:pt x="2495" y="129"/>
                </a:lnTo>
                <a:lnTo>
                  <a:pt x="2502" y="135"/>
                </a:lnTo>
                <a:lnTo>
                  <a:pt x="2514" y="141"/>
                </a:lnTo>
                <a:lnTo>
                  <a:pt x="2526" y="147"/>
                </a:lnTo>
                <a:lnTo>
                  <a:pt x="2532" y="153"/>
                </a:lnTo>
                <a:lnTo>
                  <a:pt x="2544" y="159"/>
                </a:lnTo>
                <a:lnTo>
                  <a:pt x="2557" y="159"/>
                </a:lnTo>
                <a:lnTo>
                  <a:pt x="2563" y="165"/>
                </a:lnTo>
                <a:lnTo>
                  <a:pt x="2575" y="170"/>
                </a:lnTo>
                <a:lnTo>
                  <a:pt x="2587" y="176"/>
                </a:lnTo>
                <a:lnTo>
                  <a:pt x="2593" y="182"/>
                </a:lnTo>
                <a:lnTo>
                  <a:pt x="2606" y="188"/>
                </a:lnTo>
                <a:lnTo>
                  <a:pt x="2618" y="188"/>
                </a:lnTo>
                <a:lnTo>
                  <a:pt x="2624" y="194"/>
                </a:lnTo>
                <a:lnTo>
                  <a:pt x="2636" y="200"/>
                </a:lnTo>
                <a:lnTo>
                  <a:pt x="2648" y="206"/>
                </a:lnTo>
                <a:lnTo>
                  <a:pt x="2654" y="212"/>
                </a:lnTo>
                <a:lnTo>
                  <a:pt x="2667" y="212"/>
                </a:lnTo>
                <a:lnTo>
                  <a:pt x="2679" y="217"/>
                </a:lnTo>
                <a:lnTo>
                  <a:pt x="2685" y="223"/>
                </a:lnTo>
                <a:lnTo>
                  <a:pt x="2697" y="223"/>
                </a:lnTo>
                <a:lnTo>
                  <a:pt x="2710" y="229"/>
                </a:lnTo>
                <a:lnTo>
                  <a:pt x="2716" y="235"/>
                </a:lnTo>
                <a:lnTo>
                  <a:pt x="2728" y="235"/>
                </a:lnTo>
                <a:lnTo>
                  <a:pt x="2740" y="241"/>
                </a:lnTo>
                <a:lnTo>
                  <a:pt x="2746" y="247"/>
                </a:lnTo>
                <a:lnTo>
                  <a:pt x="2758" y="247"/>
                </a:lnTo>
                <a:lnTo>
                  <a:pt x="2765" y="253"/>
                </a:lnTo>
                <a:lnTo>
                  <a:pt x="2777" y="253"/>
                </a:lnTo>
                <a:lnTo>
                  <a:pt x="2789" y="259"/>
                </a:lnTo>
                <a:lnTo>
                  <a:pt x="2795" y="259"/>
                </a:lnTo>
                <a:lnTo>
                  <a:pt x="2807" y="264"/>
                </a:lnTo>
                <a:lnTo>
                  <a:pt x="2820" y="270"/>
                </a:lnTo>
                <a:lnTo>
                  <a:pt x="2826" y="270"/>
                </a:lnTo>
                <a:lnTo>
                  <a:pt x="2838" y="270"/>
                </a:lnTo>
                <a:lnTo>
                  <a:pt x="2850" y="276"/>
                </a:lnTo>
                <a:lnTo>
                  <a:pt x="2856" y="276"/>
                </a:lnTo>
                <a:lnTo>
                  <a:pt x="2869" y="282"/>
                </a:lnTo>
                <a:lnTo>
                  <a:pt x="2881" y="282"/>
                </a:lnTo>
                <a:lnTo>
                  <a:pt x="2887" y="288"/>
                </a:lnTo>
                <a:lnTo>
                  <a:pt x="2899" y="288"/>
                </a:lnTo>
                <a:lnTo>
                  <a:pt x="2911" y="288"/>
                </a:lnTo>
                <a:lnTo>
                  <a:pt x="2917" y="294"/>
                </a:lnTo>
                <a:lnTo>
                  <a:pt x="2930" y="294"/>
                </a:lnTo>
                <a:lnTo>
                  <a:pt x="2942" y="294"/>
                </a:lnTo>
                <a:lnTo>
                  <a:pt x="2948" y="300"/>
                </a:lnTo>
                <a:lnTo>
                  <a:pt x="2960" y="300"/>
                </a:lnTo>
                <a:lnTo>
                  <a:pt x="2973" y="300"/>
                </a:lnTo>
                <a:lnTo>
                  <a:pt x="2979" y="300"/>
                </a:lnTo>
                <a:lnTo>
                  <a:pt x="2991" y="306"/>
                </a:lnTo>
                <a:lnTo>
                  <a:pt x="3003" y="306"/>
                </a:lnTo>
                <a:lnTo>
                  <a:pt x="3009" y="306"/>
                </a:lnTo>
                <a:lnTo>
                  <a:pt x="3021" y="306"/>
                </a:lnTo>
                <a:lnTo>
                  <a:pt x="3034" y="312"/>
                </a:lnTo>
                <a:lnTo>
                  <a:pt x="3040" y="312"/>
                </a:lnTo>
                <a:lnTo>
                  <a:pt x="3052" y="312"/>
                </a:lnTo>
                <a:lnTo>
                  <a:pt x="3064" y="312"/>
                </a:lnTo>
                <a:lnTo>
                  <a:pt x="3070" y="312"/>
                </a:lnTo>
                <a:lnTo>
                  <a:pt x="3083" y="312"/>
                </a:lnTo>
                <a:lnTo>
                  <a:pt x="3095" y="312"/>
                </a:lnTo>
                <a:lnTo>
                  <a:pt x="3101" y="312"/>
                </a:lnTo>
                <a:lnTo>
                  <a:pt x="3113" y="317"/>
                </a:lnTo>
                <a:lnTo>
                  <a:pt x="3125" y="317"/>
                </a:lnTo>
                <a:lnTo>
                  <a:pt x="3132" y="317"/>
                </a:lnTo>
                <a:lnTo>
                  <a:pt x="3144" y="317"/>
                </a:lnTo>
                <a:lnTo>
                  <a:pt x="3150" y="317"/>
                </a:lnTo>
                <a:lnTo>
                  <a:pt x="3162" y="317"/>
                </a:lnTo>
                <a:lnTo>
                  <a:pt x="3174" y="317"/>
                </a:lnTo>
                <a:lnTo>
                  <a:pt x="3181" y="317"/>
                </a:lnTo>
                <a:lnTo>
                  <a:pt x="3193" y="317"/>
                </a:lnTo>
                <a:lnTo>
                  <a:pt x="3205" y="317"/>
                </a:lnTo>
                <a:lnTo>
                  <a:pt x="3211" y="323"/>
                </a:lnTo>
                <a:lnTo>
                  <a:pt x="3223" y="323"/>
                </a:lnTo>
                <a:lnTo>
                  <a:pt x="3236" y="323"/>
                </a:lnTo>
                <a:lnTo>
                  <a:pt x="3242" y="323"/>
                </a:lnTo>
                <a:lnTo>
                  <a:pt x="3254" y="323"/>
                </a:lnTo>
                <a:lnTo>
                  <a:pt x="3266" y="323"/>
                </a:lnTo>
                <a:lnTo>
                  <a:pt x="3272" y="323"/>
                </a:lnTo>
                <a:lnTo>
                  <a:pt x="3284" y="323"/>
                </a:lnTo>
                <a:lnTo>
                  <a:pt x="3297" y="323"/>
                </a:lnTo>
                <a:lnTo>
                  <a:pt x="3303" y="323"/>
                </a:lnTo>
                <a:lnTo>
                  <a:pt x="3315" y="323"/>
                </a:lnTo>
                <a:lnTo>
                  <a:pt x="3327" y="323"/>
                </a:lnTo>
                <a:lnTo>
                  <a:pt x="3333" y="323"/>
                </a:lnTo>
                <a:lnTo>
                  <a:pt x="3346" y="323"/>
                </a:lnTo>
                <a:lnTo>
                  <a:pt x="3358" y="323"/>
                </a:lnTo>
                <a:lnTo>
                  <a:pt x="3364" y="329"/>
                </a:lnTo>
                <a:lnTo>
                  <a:pt x="3376" y="329"/>
                </a:lnTo>
                <a:lnTo>
                  <a:pt x="3388" y="329"/>
                </a:lnTo>
                <a:lnTo>
                  <a:pt x="3395" y="329"/>
                </a:lnTo>
                <a:lnTo>
                  <a:pt x="3407" y="329"/>
                </a:lnTo>
                <a:lnTo>
                  <a:pt x="3419" y="329"/>
                </a:lnTo>
                <a:lnTo>
                  <a:pt x="3425" y="329"/>
                </a:lnTo>
                <a:lnTo>
                  <a:pt x="3437" y="329"/>
                </a:lnTo>
                <a:lnTo>
                  <a:pt x="3450" y="329"/>
                </a:lnTo>
                <a:lnTo>
                  <a:pt x="3456" y="329"/>
                </a:lnTo>
                <a:lnTo>
                  <a:pt x="3468" y="329"/>
                </a:lnTo>
                <a:lnTo>
                  <a:pt x="3480" y="329"/>
                </a:lnTo>
                <a:lnTo>
                  <a:pt x="3486" y="329"/>
                </a:lnTo>
                <a:lnTo>
                  <a:pt x="3499" y="329"/>
                </a:lnTo>
                <a:lnTo>
                  <a:pt x="3505" y="329"/>
                </a:lnTo>
                <a:lnTo>
                  <a:pt x="3517" y="329"/>
                </a:lnTo>
                <a:lnTo>
                  <a:pt x="3529" y="329"/>
                </a:lnTo>
                <a:lnTo>
                  <a:pt x="3535" y="329"/>
                </a:lnTo>
                <a:lnTo>
                  <a:pt x="3548" y="329"/>
                </a:lnTo>
                <a:lnTo>
                  <a:pt x="3560" y="329"/>
                </a:lnTo>
                <a:lnTo>
                  <a:pt x="3566" y="329"/>
                </a:lnTo>
                <a:lnTo>
                  <a:pt x="3578" y="329"/>
                </a:lnTo>
                <a:lnTo>
                  <a:pt x="3590" y="329"/>
                </a:lnTo>
                <a:lnTo>
                  <a:pt x="3596" y="329"/>
                </a:lnTo>
                <a:lnTo>
                  <a:pt x="3609" y="335"/>
                </a:lnTo>
                <a:lnTo>
                  <a:pt x="3621" y="335"/>
                </a:lnTo>
                <a:lnTo>
                  <a:pt x="3627" y="335"/>
                </a:lnTo>
                <a:lnTo>
                  <a:pt x="3639" y="335"/>
                </a:lnTo>
                <a:lnTo>
                  <a:pt x="3651" y="335"/>
                </a:lnTo>
                <a:lnTo>
                  <a:pt x="3658" y="335"/>
                </a:lnTo>
                <a:lnTo>
                  <a:pt x="3670" y="335"/>
                </a:lnTo>
                <a:lnTo>
                  <a:pt x="3682" y="335"/>
                </a:lnTo>
                <a:lnTo>
                  <a:pt x="3688" y="335"/>
                </a:lnTo>
                <a:lnTo>
                  <a:pt x="3700" y="335"/>
                </a:lnTo>
                <a:lnTo>
                  <a:pt x="3713" y="335"/>
                </a:lnTo>
                <a:lnTo>
                  <a:pt x="3719" y="335"/>
                </a:lnTo>
                <a:lnTo>
                  <a:pt x="3731" y="335"/>
                </a:lnTo>
                <a:lnTo>
                  <a:pt x="3743" y="335"/>
                </a:lnTo>
                <a:lnTo>
                  <a:pt x="3749" y="335"/>
                </a:lnTo>
                <a:lnTo>
                  <a:pt x="3762" y="335"/>
                </a:lnTo>
                <a:lnTo>
                  <a:pt x="3774" y="335"/>
                </a:lnTo>
                <a:lnTo>
                  <a:pt x="3780" y="335"/>
                </a:lnTo>
                <a:lnTo>
                  <a:pt x="3792" y="335"/>
                </a:lnTo>
                <a:lnTo>
                  <a:pt x="3804" y="335"/>
                </a:lnTo>
                <a:lnTo>
                  <a:pt x="3811" y="335"/>
                </a:lnTo>
                <a:lnTo>
                  <a:pt x="3823" y="335"/>
                </a:lnTo>
                <a:lnTo>
                  <a:pt x="3835" y="335"/>
                </a:lnTo>
                <a:lnTo>
                  <a:pt x="3841" y="335"/>
                </a:lnTo>
                <a:lnTo>
                  <a:pt x="3853" y="335"/>
                </a:lnTo>
                <a:lnTo>
                  <a:pt x="3866" y="335"/>
                </a:lnTo>
                <a:lnTo>
                  <a:pt x="3872" y="335"/>
                </a:lnTo>
                <a:lnTo>
                  <a:pt x="3884" y="335"/>
                </a:lnTo>
                <a:lnTo>
                  <a:pt x="3890" y="335"/>
                </a:lnTo>
                <a:lnTo>
                  <a:pt x="3902" y="335"/>
                </a:lnTo>
                <a:lnTo>
                  <a:pt x="3915" y="335"/>
                </a:lnTo>
                <a:lnTo>
                  <a:pt x="3921" y="335"/>
                </a:lnTo>
                <a:lnTo>
                  <a:pt x="3933" y="335"/>
                </a:lnTo>
                <a:lnTo>
                  <a:pt x="3945" y="335"/>
                </a:lnTo>
                <a:lnTo>
                  <a:pt x="3951" y="341"/>
                </a:lnTo>
                <a:lnTo>
                  <a:pt x="3963" y="341"/>
                </a:lnTo>
                <a:lnTo>
                  <a:pt x="3976" y="341"/>
                </a:lnTo>
                <a:lnTo>
                  <a:pt x="3982" y="341"/>
                </a:lnTo>
                <a:lnTo>
                  <a:pt x="3994" y="341"/>
                </a:lnTo>
                <a:lnTo>
                  <a:pt x="4006" y="341"/>
                </a:lnTo>
                <a:lnTo>
                  <a:pt x="4012" y="341"/>
                </a:lnTo>
                <a:lnTo>
                  <a:pt x="4025" y="341"/>
                </a:lnTo>
                <a:lnTo>
                  <a:pt x="4037" y="341"/>
                </a:lnTo>
                <a:lnTo>
                  <a:pt x="4043" y="341"/>
                </a:lnTo>
                <a:lnTo>
                  <a:pt x="4055" y="341"/>
                </a:lnTo>
                <a:lnTo>
                  <a:pt x="4055" y="359"/>
                </a:lnTo>
                <a:lnTo>
                  <a:pt x="4043" y="359"/>
                </a:lnTo>
                <a:lnTo>
                  <a:pt x="4037" y="353"/>
                </a:lnTo>
                <a:lnTo>
                  <a:pt x="4025" y="353"/>
                </a:lnTo>
                <a:lnTo>
                  <a:pt x="4012" y="353"/>
                </a:lnTo>
                <a:lnTo>
                  <a:pt x="4006" y="353"/>
                </a:lnTo>
                <a:lnTo>
                  <a:pt x="3994" y="353"/>
                </a:lnTo>
                <a:lnTo>
                  <a:pt x="3982" y="353"/>
                </a:lnTo>
                <a:lnTo>
                  <a:pt x="3976" y="353"/>
                </a:lnTo>
                <a:lnTo>
                  <a:pt x="3963" y="353"/>
                </a:lnTo>
                <a:lnTo>
                  <a:pt x="3951" y="353"/>
                </a:lnTo>
                <a:lnTo>
                  <a:pt x="3945" y="353"/>
                </a:lnTo>
                <a:lnTo>
                  <a:pt x="3933" y="353"/>
                </a:lnTo>
                <a:lnTo>
                  <a:pt x="3921" y="353"/>
                </a:lnTo>
                <a:lnTo>
                  <a:pt x="3915" y="353"/>
                </a:lnTo>
                <a:lnTo>
                  <a:pt x="3902" y="353"/>
                </a:lnTo>
                <a:lnTo>
                  <a:pt x="3890" y="353"/>
                </a:lnTo>
                <a:lnTo>
                  <a:pt x="3884" y="353"/>
                </a:lnTo>
                <a:lnTo>
                  <a:pt x="3872" y="353"/>
                </a:lnTo>
                <a:lnTo>
                  <a:pt x="3866" y="353"/>
                </a:lnTo>
                <a:lnTo>
                  <a:pt x="3853" y="353"/>
                </a:lnTo>
                <a:lnTo>
                  <a:pt x="3841" y="353"/>
                </a:lnTo>
                <a:lnTo>
                  <a:pt x="3835" y="353"/>
                </a:lnTo>
                <a:lnTo>
                  <a:pt x="3823" y="353"/>
                </a:lnTo>
                <a:lnTo>
                  <a:pt x="3811" y="353"/>
                </a:lnTo>
                <a:lnTo>
                  <a:pt x="3804" y="353"/>
                </a:lnTo>
                <a:lnTo>
                  <a:pt x="3792" y="353"/>
                </a:lnTo>
                <a:lnTo>
                  <a:pt x="3780" y="353"/>
                </a:lnTo>
                <a:lnTo>
                  <a:pt x="3774" y="353"/>
                </a:lnTo>
                <a:lnTo>
                  <a:pt x="3762" y="353"/>
                </a:lnTo>
                <a:lnTo>
                  <a:pt x="3749" y="353"/>
                </a:lnTo>
                <a:lnTo>
                  <a:pt x="3743" y="353"/>
                </a:lnTo>
                <a:lnTo>
                  <a:pt x="3731" y="353"/>
                </a:lnTo>
                <a:lnTo>
                  <a:pt x="3719" y="353"/>
                </a:lnTo>
                <a:lnTo>
                  <a:pt x="3713" y="353"/>
                </a:lnTo>
                <a:lnTo>
                  <a:pt x="3700" y="353"/>
                </a:lnTo>
                <a:lnTo>
                  <a:pt x="3688" y="353"/>
                </a:lnTo>
                <a:lnTo>
                  <a:pt x="3682" y="353"/>
                </a:lnTo>
                <a:lnTo>
                  <a:pt x="3670" y="353"/>
                </a:lnTo>
                <a:lnTo>
                  <a:pt x="3658" y="353"/>
                </a:lnTo>
                <a:lnTo>
                  <a:pt x="3651" y="353"/>
                </a:lnTo>
                <a:lnTo>
                  <a:pt x="3639" y="353"/>
                </a:lnTo>
                <a:lnTo>
                  <a:pt x="3627" y="353"/>
                </a:lnTo>
                <a:lnTo>
                  <a:pt x="3621" y="353"/>
                </a:lnTo>
                <a:lnTo>
                  <a:pt x="3609" y="353"/>
                </a:lnTo>
                <a:lnTo>
                  <a:pt x="3596" y="353"/>
                </a:lnTo>
                <a:lnTo>
                  <a:pt x="3590" y="353"/>
                </a:lnTo>
                <a:lnTo>
                  <a:pt x="3578" y="353"/>
                </a:lnTo>
                <a:lnTo>
                  <a:pt x="3566" y="353"/>
                </a:lnTo>
                <a:lnTo>
                  <a:pt x="3560" y="347"/>
                </a:lnTo>
                <a:lnTo>
                  <a:pt x="3548" y="347"/>
                </a:lnTo>
                <a:lnTo>
                  <a:pt x="3535" y="347"/>
                </a:lnTo>
                <a:lnTo>
                  <a:pt x="3529" y="347"/>
                </a:lnTo>
                <a:lnTo>
                  <a:pt x="3517" y="347"/>
                </a:lnTo>
                <a:lnTo>
                  <a:pt x="3505" y="347"/>
                </a:lnTo>
                <a:lnTo>
                  <a:pt x="3499" y="347"/>
                </a:lnTo>
                <a:lnTo>
                  <a:pt x="3486" y="347"/>
                </a:lnTo>
                <a:lnTo>
                  <a:pt x="3480" y="347"/>
                </a:lnTo>
                <a:lnTo>
                  <a:pt x="3468" y="347"/>
                </a:lnTo>
                <a:lnTo>
                  <a:pt x="3456" y="347"/>
                </a:lnTo>
                <a:lnTo>
                  <a:pt x="3450" y="347"/>
                </a:lnTo>
                <a:lnTo>
                  <a:pt x="3437" y="347"/>
                </a:lnTo>
                <a:lnTo>
                  <a:pt x="3425" y="347"/>
                </a:lnTo>
                <a:lnTo>
                  <a:pt x="3419" y="347"/>
                </a:lnTo>
                <a:lnTo>
                  <a:pt x="3407" y="347"/>
                </a:lnTo>
                <a:lnTo>
                  <a:pt x="3395" y="347"/>
                </a:lnTo>
                <a:lnTo>
                  <a:pt x="3388" y="347"/>
                </a:lnTo>
                <a:lnTo>
                  <a:pt x="3376" y="347"/>
                </a:lnTo>
                <a:lnTo>
                  <a:pt x="3364" y="347"/>
                </a:lnTo>
                <a:lnTo>
                  <a:pt x="3358" y="347"/>
                </a:lnTo>
                <a:lnTo>
                  <a:pt x="3346" y="347"/>
                </a:lnTo>
                <a:lnTo>
                  <a:pt x="3333" y="347"/>
                </a:lnTo>
                <a:lnTo>
                  <a:pt x="3327" y="347"/>
                </a:lnTo>
                <a:lnTo>
                  <a:pt x="3315" y="347"/>
                </a:lnTo>
                <a:lnTo>
                  <a:pt x="3303" y="347"/>
                </a:lnTo>
                <a:lnTo>
                  <a:pt x="3297" y="347"/>
                </a:lnTo>
                <a:lnTo>
                  <a:pt x="3284" y="347"/>
                </a:lnTo>
                <a:lnTo>
                  <a:pt x="3272" y="347"/>
                </a:lnTo>
                <a:lnTo>
                  <a:pt x="3266" y="341"/>
                </a:lnTo>
                <a:lnTo>
                  <a:pt x="3254" y="341"/>
                </a:lnTo>
                <a:lnTo>
                  <a:pt x="3242" y="341"/>
                </a:lnTo>
                <a:lnTo>
                  <a:pt x="3236" y="341"/>
                </a:lnTo>
                <a:lnTo>
                  <a:pt x="3223" y="341"/>
                </a:lnTo>
                <a:lnTo>
                  <a:pt x="3211" y="341"/>
                </a:lnTo>
                <a:lnTo>
                  <a:pt x="3205" y="341"/>
                </a:lnTo>
                <a:lnTo>
                  <a:pt x="3193" y="341"/>
                </a:lnTo>
                <a:lnTo>
                  <a:pt x="3181" y="341"/>
                </a:lnTo>
                <a:lnTo>
                  <a:pt x="3174" y="341"/>
                </a:lnTo>
                <a:lnTo>
                  <a:pt x="3162" y="341"/>
                </a:lnTo>
                <a:lnTo>
                  <a:pt x="3150" y="341"/>
                </a:lnTo>
                <a:lnTo>
                  <a:pt x="3144" y="341"/>
                </a:lnTo>
                <a:lnTo>
                  <a:pt x="3132" y="341"/>
                </a:lnTo>
                <a:lnTo>
                  <a:pt x="3125" y="341"/>
                </a:lnTo>
                <a:lnTo>
                  <a:pt x="3113" y="341"/>
                </a:lnTo>
                <a:lnTo>
                  <a:pt x="3101" y="341"/>
                </a:lnTo>
                <a:lnTo>
                  <a:pt x="3095" y="335"/>
                </a:lnTo>
                <a:lnTo>
                  <a:pt x="3083" y="335"/>
                </a:lnTo>
                <a:lnTo>
                  <a:pt x="3070" y="335"/>
                </a:lnTo>
                <a:lnTo>
                  <a:pt x="3064" y="335"/>
                </a:lnTo>
                <a:lnTo>
                  <a:pt x="3052" y="335"/>
                </a:lnTo>
                <a:lnTo>
                  <a:pt x="3040" y="335"/>
                </a:lnTo>
                <a:lnTo>
                  <a:pt x="3034" y="335"/>
                </a:lnTo>
                <a:lnTo>
                  <a:pt x="3021" y="335"/>
                </a:lnTo>
                <a:lnTo>
                  <a:pt x="3009" y="329"/>
                </a:lnTo>
                <a:lnTo>
                  <a:pt x="3003" y="329"/>
                </a:lnTo>
                <a:lnTo>
                  <a:pt x="2991" y="329"/>
                </a:lnTo>
                <a:lnTo>
                  <a:pt x="2979" y="329"/>
                </a:lnTo>
                <a:lnTo>
                  <a:pt x="2973" y="329"/>
                </a:lnTo>
                <a:lnTo>
                  <a:pt x="2960" y="323"/>
                </a:lnTo>
                <a:lnTo>
                  <a:pt x="2948" y="323"/>
                </a:lnTo>
                <a:lnTo>
                  <a:pt x="2942" y="323"/>
                </a:lnTo>
                <a:lnTo>
                  <a:pt x="2930" y="317"/>
                </a:lnTo>
                <a:lnTo>
                  <a:pt x="2917" y="317"/>
                </a:lnTo>
                <a:lnTo>
                  <a:pt x="2911" y="317"/>
                </a:lnTo>
                <a:lnTo>
                  <a:pt x="2899" y="317"/>
                </a:lnTo>
                <a:lnTo>
                  <a:pt x="2887" y="312"/>
                </a:lnTo>
                <a:lnTo>
                  <a:pt x="2881" y="312"/>
                </a:lnTo>
                <a:lnTo>
                  <a:pt x="2869" y="312"/>
                </a:lnTo>
                <a:lnTo>
                  <a:pt x="2856" y="306"/>
                </a:lnTo>
                <a:lnTo>
                  <a:pt x="2850" y="306"/>
                </a:lnTo>
                <a:lnTo>
                  <a:pt x="2838" y="300"/>
                </a:lnTo>
                <a:lnTo>
                  <a:pt x="2826" y="300"/>
                </a:lnTo>
                <a:lnTo>
                  <a:pt x="2820" y="300"/>
                </a:lnTo>
                <a:lnTo>
                  <a:pt x="2807" y="294"/>
                </a:lnTo>
                <a:lnTo>
                  <a:pt x="2795" y="294"/>
                </a:lnTo>
                <a:lnTo>
                  <a:pt x="2789" y="288"/>
                </a:lnTo>
                <a:lnTo>
                  <a:pt x="2777" y="288"/>
                </a:lnTo>
                <a:lnTo>
                  <a:pt x="2765" y="282"/>
                </a:lnTo>
                <a:lnTo>
                  <a:pt x="2758" y="282"/>
                </a:lnTo>
                <a:lnTo>
                  <a:pt x="2746" y="276"/>
                </a:lnTo>
                <a:lnTo>
                  <a:pt x="2740" y="276"/>
                </a:lnTo>
                <a:lnTo>
                  <a:pt x="2728" y="270"/>
                </a:lnTo>
                <a:lnTo>
                  <a:pt x="2716" y="264"/>
                </a:lnTo>
                <a:lnTo>
                  <a:pt x="2710" y="264"/>
                </a:lnTo>
                <a:lnTo>
                  <a:pt x="2697" y="259"/>
                </a:lnTo>
                <a:lnTo>
                  <a:pt x="2685" y="259"/>
                </a:lnTo>
                <a:lnTo>
                  <a:pt x="2679" y="253"/>
                </a:lnTo>
                <a:lnTo>
                  <a:pt x="2667" y="247"/>
                </a:lnTo>
                <a:lnTo>
                  <a:pt x="2654" y="247"/>
                </a:lnTo>
                <a:lnTo>
                  <a:pt x="2648" y="241"/>
                </a:lnTo>
                <a:lnTo>
                  <a:pt x="2636" y="235"/>
                </a:lnTo>
                <a:lnTo>
                  <a:pt x="2624" y="229"/>
                </a:lnTo>
                <a:lnTo>
                  <a:pt x="2618" y="229"/>
                </a:lnTo>
                <a:lnTo>
                  <a:pt x="2606" y="223"/>
                </a:lnTo>
                <a:lnTo>
                  <a:pt x="2593" y="217"/>
                </a:lnTo>
                <a:lnTo>
                  <a:pt x="2587" y="212"/>
                </a:lnTo>
                <a:lnTo>
                  <a:pt x="2575" y="212"/>
                </a:lnTo>
                <a:lnTo>
                  <a:pt x="2563" y="206"/>
                </a:lnTo>
                <a:lnTo>
                  <a:pt x="2557" y="200"/>
                </a:lnTo>
                <a:lnTo>
                  <a:pt x="2544" y="194"/>
                </a:lnTo>
                <a:lnTo>
                  <a:pt x="2532" y="188"/>
                </a:lnTo>
                <a:lnTo>
                  <a:pt x="2526" y="182"/>
                </a:lnTo>
                <a:lnTo>
                  <a:pt x="2514" y="182"/>
                </a:lnTo>
                <a:lnTo>
                  <a:pt x="2502" y="176"/>
                </a:lnTo>
                <a:lnTo>
                  <a:pt x="2495" y="170"/>
                </a:lnTo>
                <a:lnTo>
                  <a:pt x="2483" y="165"/>
                </a:lnTo>
                <a:lnTo>
                  <a:pt x="2471" y="159"/>
                </a:lnTo>
                <a:lnTo>
                  <a:pt x="2465" y="153"/>
                </a:lnTo>
                <a:lnTo>
                  <a:pt x="2453" y="147"/>
                </a:lnTo>
                <a:lnTo>
                  <a:pt x="2440" y="147"/>
                </a:lnTo>
                <a:lnTo>
                  <a:pt x="2434" y="141"/>
                </a:lnTo>
                <a:lnTo>
                  <a:pt x="2422" y="135"/>
                </a:lnTo>
                <a:lnTo>
                  <a:pt x="2410" y="129"/>
                </a:lnTo>
                <a:lnTo>
                  <a:pt x="2404" y="123"/>
                </a:lnTo>
                <a:lnTo>
                  <a:pt x="2391" y="118"/>
                </a:lnTo>
                <a:lnTo>
                  <a:pt x="2385" y="112"/>
                </a:lnTo>
                <a:lnTo>
                  <a:pt x="2373" y="106"/>
                </a:lnTo>
                <a:lnTo>
                  <a:pt x="2361" y="106"/>
                </a:lnTo>
                <a:lnTo>
                  <a:pt x="2355" y="100"/>
                </a:lnTo>
                <a:lnTo>
                  <a:pt x="2343" y="94"/>
                </a:lnTo>
                <a:lnTo>
                  <a:pt x="2330" y="88"/>
                </a:lnTo>
                <a:lnTo>
                  <a:pt x="2324" y="82"/>
                </a:lnTo>
                <a:lnTo>
                  <a:pt x="2312" y="82"/>
                </a:lnTo>
                <a:lnTo>
                  <a:pt x="2300" y="76"/>
                </a:lnTo>
                <a:lnTo>
                  <a:pt x="2294" y="71"/>
                </a:lnTo>
                <a:lnTo>
                  <a:pt x="2281" y="65"/>
                </a:lnTo>
                <a:lnTo>
                  <a:pt x="2269" y="65"/>
                </a:lnTo>
                <a:lnTo>
                  <a:pt x="2263" y="59"/>
                </a:lnTo>
                <a:lnTo>
                  <a:pt x="2251" y="53"/>
                </a:lnTo>
                <a:lnTo>
                  <a:pt x="2239" y="53"/>
                </a:lnTo>
                <a:lnTo>
                  <a:pt x="2232" y="47"/>
                </a:lnTo>
                <a:lnTo>
                  <a:pt x="2220" y="47"/>
                </a:lnTo>
                <a:lnTo>
                  <a:pt x="2208" y="41"/>
                </a:lnTo>
                <a:lnTo>
                  <a:pt x="2202" y="41"/>
                </a:lnTo>
                <a:lnTo>
                  <a:pt x="2190" y="41"/>
                </a:lnTo>
                <a:lnTo>
                  <a:pt x="2177" y="35"/>
                </a:lnTo>
                <a:lnTo>
                  <a:pt x="2171" y="35"/>
                </a:lnTo>
                <a:lnTo>
                  <a:pt x="2159" y="35"/>
                </a:lnTo>
                <a:lnTo>
                  <a:pt x="2147" y="35"/>
                </a:lnTo>
                <a:lnTo>
                  <a:pt x="2141" y="29"/>
                </a:lnTo>
                <a:lnTo>
                  <a:pt x="2128" y="29"/>
                </a:lnTo>
                <a:lnTo>
                  <a:pt x="2116" y="29"/>
                </a:lnTo>
                <a:lnTo>
                  <a:pt x="2110" y="35"/>
                </a:lnTo>
                <a:lnTo>
                  <a:pt x="2098" y="35"/>
                </a:lnTo>
                <a:lnTo>
                  <a:pt x="2086" y="35"/>
                </a:lnTo>
                <a:lnTo>
                  <a:pt x="2079" y="35"/>
                </a:lnTo>
                <a:lnTo>
                  <a:pt x="2067" y="41"/>
                </a:lnTo>
                <a:lnTo>
                  <a:pt x="2055" y="41"/>
                </a:lnTo>
                <a:lnTo>
                  <a:pt x="2049" y="47"/>
                </a:lnTo>
                <a:lnTo>
                  <a:pt x="2037" y="53"/>
                </a:lnTo>
                <a:lnTo>
                  <a:pt x="2031" y="53"/>
                </a:lnTo>
                <a:lnTo>
                  <a:pt x="2018" y="59"/>
                </a:lnTo>
                <a:lnTo>
                  <a:pt x="2006" y="65"/>
                </a:lnTo>
                <a:lnTo>
                  <a:pt x="2000" y="71"/>
                </a:lnTo>
                <a:lnTo>
                  <a:pt x="1988" y="76"/>
                </a:lnTo>
                <a:lnTo>
                  <a:pt x="1975" y="82"/>
                </a:lnTo>
                <a:lnTo>
                  <a:pt x="1969" y="88"/>
                </a:lnTo>
                <a:lnTo>
                  <a:pt x="1957" y="94"/>
                </a:lnTo>
                <a:lnTo>
                  <a:pt x="1945" y="94"/>
                </a:lnTo>
                <a:lnTo>
                  <a:pt x="1939" y="94"/>
                </a:lnTo>
                <a:lnTo>
                  <a:pt x="1927" y="100"/>
                </a:lnTo>
                <a:lnTo>
                  <a:pt x="1914" y="106"/>
                </a:lnTo>
                <a:lnTo>
                  <a:pt x="1908" y="106"/>
                </a:lnTo>
                <a:lnTo>
                  <a:pt x="1896" y="112"/>
                </a:lnTo>
                <a:lnTo>
                  <a:pt x="1884" y="123"/>
                </a:lnTo>
                <a:lnTo>
                  <a:pt x="1878" y="123"/>
                </a:lnTo>
                <a:lnTo>
                  <a:pt x="1865" y="135"/>
                </a:lnTo>
                <a:lnTo>
                  <a:pt x="1853" y="141"/>
                </a:lnTo>
                <a:lnTo>
                  <a:pt x="1847" y="141"/>
                </a:lnTo>
                <a:lnTo>
                  <a:pt x="1835" y="141"/>
                </a:lnTo>
                <a:lnTo>
                  <a:pt x="1823" y="129"/>
                </a:lnTo>
                <a:lnTo>
                  <a:pt x="1816" y="129"/>
                </a:lnTo>
                <a:lnTo>
                  <a:pt x="1804" y="135"/>
                </a:lnTo>
                <a:lnTo>
                  <a:pt x="1792" y="141"/>
                </a:lnTo>
                <a:lnTo>
                  <a:pt x="1786" y="147"/>
                </a:lnTo>
                <a:lnTo>
                  <a:pt x="1774" y="159"/>
                </a:lnTo>
                <a:lnTo>
                  <a:pt x="1761" y="159"/>
                </a:lnTo>
                <a:lnTo>
                  <a:pt x="1755" y="159"/>
                </a:lnTo>
                <a:lnTo>
                  <a:pt x="1743" y="165"/>
                </a:lnTo>
                <a:lnTo>
                  <a:pt x="1731" y="176"/>
                </a:lnTo>
                <a:lnTo>
                  <a:pt x="1725" y="182"/>
                </a:lnTo>
                <a:lnTo>
                  <a:pt x="1712" y="188"/>
                </a:lnTo>
                <a:lnTo>
                  <a:pt x="1700" y="206"/>
                </a:lnTo>
                <a:lnTo>
                  <a:pt x="1694" y="212"/>
                </a:lnTo>
                <a:lnTo>
                  <a:pt x="1682" y="217"/>
                </a:lnTo>
                <a:lnTo>
                  <a:pt x="1670" y="223"/>
                </a:lnTo>
                <a:lnTo>
                  <a:pt x="1664" y="229"/>
                </a:lnTo>
                <a:lnTo>
                  <a:pt x="1651" y="235"/>
                </a:lnTo>
                <a:lnTo>
                  <a:pt x="1645" y="247"/>
                </a:lnTo>
                <a:lnTo>
                  <a:pt x="1633" y="253"/>
                </a:lnTo>
                <a:lnTo>
                  <a:pt x="1621" y="247"/>
                </a:lnTo>
                <a:lnTo>
                  <a:pt x="1615" y="259"/>
                </a:lnTo>
                <a:lnTo>
                  <a:pt x="1602" y="264"/>
                </a:lnTo>
                <a:lnTo>
                  <a:pt x="1590" y="264"/>
                </a:lnTo>
                <a:lnTo>
                  <a:pt x="1584" y="270"/>
                </a:lnTo>
                <a:lnTo>
                  <a:pt x="1572" y="276"/>
                </a:lnTo>
                <a:lnTo>
                  <a:pt x="1560" y="288"/>
                </a:lnTo>
                <a:lnTo>
                  <a:pt x="1553" y="288"/>
                </a:lnTo>
                <a:lnTo>
                  <a:pt x="1541" y="288"/>
                </a:lnTo>
                <a:lnTo>
                  <a:pt x="1529" y="288"/>
                </a:lnTo>
                <a:lnTo>
                  <a:pt x="1523" y="300"/>
                </a:lnTo>
                <a:lnTo>
                  <a:pt x="1511" y="300"/>
                </a:lnTo>
                <a:lnTo>
                  <a:pt x="1498" y="300"/>
                </a:lnTo>
                <a:lnTo>
                  <a:pt x="1492" y="300"/>
                </a:lnTo>
                <a:lnTo>
                  <a:pt x="1480" y="312"/>
                </a:lnTo>
                <a:lnTo>
                  <a:pt x="1468" y="317"/>
                </a:lnTo>
                <a:lnTo>
                  <a:pt x="1462" y="306"/>
                </a:lnTo>
                <a:lnTo>
                  <a:pt x="1449" y="306"/>
                </a:lnTo>
                <a:lnTo>
                  <a:pt x="1437" y="312"/>
                </a:lnTo>
                <a:lnTo>
                  <a:pt x="1431" y="312"/>
                </a:lnTo>
                <a:lnTo>
                  <a:pt x="1419" y="312"/>
                </a:lnTo>
                <a:lnTo>
                  <a:pt x="1407" y="317"/>
                </a:lnTo>
                <a:lnTo>
                  <a:pt x="1401" y="317"/>
                </a:lnTo>
                <a:lnTo>
                  <a:pt x="1388" y="317"/>
                </a:lnTo>
                <a:lnTo>
                  <a:pt x="1376" y="323"/>
                </a:lnTo>
                <a:lnTo>
                  <a:pt x="1370" y="329"/>
                </a:lnTo>
                <a:lnTo>
                  <a:pt x="1358" y="329"/>
                </a:lnTo>
                <a:lnTo>
                  <a:pt x="1345" y="335"/>
                </a:lnTo>
                <a:lnTo>
                  <a:pt x="1339" y="335"/>
                </a:lnTo>
                <a:lnTo>
                  <a:pt x="1327" y="329"/>
                </a:lnTo>
                <a:lnTo>
                  <a:pt x="1315" y="323"/>
                </a:lnTo>
                <a:lnTo>
                  <a:pt x="1309" y="323"/>
                </a:lnTo>
                <a:lnTo>
                  <a:pt x="1297" y="323"/>
                </a:lnTo>
                <a:lnTo>
                  <a:pt x="1290" y="323"/>
                </a:lnTo>
                <a:lnTo>
                  <a:pt x="1278" y="329"/>
                </a:lnTo>
                <a:lnTo>
                  <a:pt x="1266" y="329"/>
                </a:lnTo>
                <a:lnTo>
                  <a:pt x="1260" y="329"/>
                </a:lnTo>
                <a:lnTo>
                  <a:pt x="1248" y="329"/>
                </a:lnTo>
                <a:lnTo>
                  <a:pt x="1235" y="335"/>
                </a:lnTo>
                <a:lnTo>
                  <a:pt x="1229" y="341"/>
                </a:lnTo>
                <a:lnTo>
                  <a:pt x="1217" y="335"/>
                </a:lnTo>
                <a:lnTo>
                  <a:pt x="1205" y="341"/>
                </a:lnTo>
                <a:lnTo>
                  <a:pt x="1199" y="335"/>
                </a:lnTo>
                <a:lnTo>
                  <a:pt x="1186" y="335"/>
                </a:lnTo>
                <a:lnTo>
                  <a:pt x="1174" y="341"/>
                </a:lnTo>
                <a:lnTo>
                  <a:pt x="1168" y="341"/>
                </a:lnTo>
                <a:lnTo>
                  <a:pt x="1156" y="341"/>
                </a:lnTo>
                <a:lnTo>
                  <a:pt x="1144" y="335"/>
                </a:lnTo>
                <a:lnTo>
                  <a:pt x="1137" y="341"/>
                </a:lnTo>
                <a:lnTo>
                  <a:pt x="1125" y="341"/>
                </a:lnTo>
                <a:lnTo>
                  <a:pt x="1113" y="341"/>
                </a:lnTo>
                <a:lnTo>
                  <a:pt x="1107" y="347"/>
                </a:lnTo>
                <a:lnTo>
                  <a:pt x="1095" y="347"/>
                </a:lnTo>
                <a:lnTo>
                  <a:pt x="1082" y="347"/>
                </a:lnTo>
                <a:lnTo>
                  <a:pt x="1076" y="347"/>
                </a:lnTo>
                <a:lnTo>
                  <a:pt x="1064" y="353"/>
                </a:lnTo>
                <a:lnTo>
                  <a:pt x="1052" y="353"/>
                </a:lnTo>
                <a:lnTo>
                  <a:pt x="1046" y="353"/>
                </a:lnTo>
                <a:lnTo>
                  <a:pt x="1034" y="359"/>
                </a:lnTo>
                <a:lnTo>
                  <a:pt x="1021" y="359"/>
                </a:lnTo>
                <a:lnTo>
                  <a:pt x="1015" y="359"/>
                </a:lnTo>
                <a:lnTo>
                  <a:pt x="1003" y="359"/>
                </a:lnTo>
                <a:lnTo>
                  <a:pt x="991" y="364"/>
                </a:lnTo>
                <a:lnTo>
                  <a:pt x="985" y="364"/>
                </a:lnTo>
                <a:lnTo>
                  <a:pt x="972" y="364"/>
                </a:lnTo>
                <a:lnTo>
                  <a:pt x="960" y="364"/>
                </a:lnTo>
                <a:lnTo>
                  <a:pt x="954" y="364"/>
                </a:lnTo>
                <a:lnTo>
                  <a:pt x="942" y="370"/>
                </a:lnTo>
                <a:lnTo>
                  <a:pt x="930" y="370"/>
                </a:lnTo>
                <a:lnTo>
                  <a:pt x="923" y="370"/>
                </a:lnTo>
                <a:lnTo>
                  <a:pt x="911" y="370"/>
                </a:lnTo>
                <a:lnTo>
                  <a:pt x="905" y="370"/>
                </a:lnTo>
                <a:lnTo>
                  <a:pt x="893" y="370"/>
                </a:lnTo>
                <a:lnTo>
                  <a:pt x="881" y="370"/>
                </a:lnTo>
                <a:lnTo>
                  <a:pt x="874" y="370"/>
                </a:lnTo>
                <a:lnTo>
                  <a:pt x="862" y="370"/>
                </a:lnTo>
                <a:lnTo>
                  <a:pt x="850" y="370"/>
                </a:lnTo>
                <a:lnTo>
                  <a:pt x="844" y="370"/>
                </a:lnTo>
                <a:lnTo>
                  <a:pt x="832" y="376"/>
                </a:lnTo>
                <a:lnTo>
                  <a:pt x="819" y="376"/>
                </a:lnTo>
                <a:lnTo>
                  <a:pt x="813" y="376"/>
                </a:lnTo>
                <a:lnTo>
                  <a:pt x="801" y="376"/>
                </a:lnTo>
                <a:lnTo>
                  <a:pt x="789" y="376"/>
                </a:lnTo>
                <a:lnTo>
                  <a:pt x="783" y="376"/>
                </a:lnTo>
                <a:lnTo>
                  <a:pt x="770" y="376"/>
                </a:lnTo>
                <a:lnTo>
                  <a:pt x="758" y="376"/>
                </a:lnTo>
                <a:lnTo>
                  <a:pt x="752" y="376"/>
                </a:lnTo>
                <a:lnTo>
                  <a:pt x="740" y="376"/>
                </a:lnTo>
                <a:lnTo>
                  <a:pt x="728" y="376"/>
                </a:lnTo>
                <a:lnTo>
                  <a:pt x="722" y="376"/>
                </a:lnTo>
                <a:lnTo>
                  <a:pt x="709" y="382"/>
                </a:lnTo>
                <a:lnTo>
                  <a:pt x="697" y="382"/>
                </a:lnTo>
                <a:lnTo>
                  <a:pt x="691" y="382"/>
                </a:lnTo>
                <a:lnTo>
                  <a:pt x="679" y="382"/>
                </a:lnTo>
                <a:lnTo>
                  <a:pt x="667" y="382"/>
                </a:lnTo>
                <a:lnTo>
                  <a:pt x="660" y="382"/>
                </a:lnTo>
                <a:lnTo>
                  <a:pt x="648" y="382"/>
                </a:lnTo>
                <a:lnTo>
                  <a:pt x="636" y="382"/>
                </a:lnTo>
                <a:lnTo>
                  <a:pt x="630" y="382"/>
                </a:lnTo>
                <a:lnTo>
                  <a:pt x="618" y="382"/>
                </a:lnTo>
                <a:lnTo>
                  <a:pt x="605" y="382"/>
                </a:lnTo>
                <a:lnTo>
                  <a:pt x="599" y="382"/>
                </a:lnTo>
                <a:lnTo>
                  <a:pt x="587" y="382"/>
                </a:lnTo>
                <a:lnTo>
                  <a:pt x="575" y="382"/>
                </a:lnTo>
                <a:lnTo>
                  <a:pt x="569" y="382"/>
                </a:lnTo>
                <a:lnTo>
                  <a:pt x="556" y="382"/>
                </a:lnTo>
                <a:lnTo>
                  <a:pt x="550" y="382"/>
                </a:lnTo>
                <a:lnTo>
                  <a:pt x="538" y="382"/>
                </a:lnTo>
                <a:lnTo>
                  <a:pt x="526" y="388"/>
                </a:lnTo>
                <a:lnTo>
                  <a:pt x="520" y="388"/>
                </a:lnTo>
                <a:lnTo>
                  <a:pt x="507" y="388"/>
                </a:lnTo>
                <a:lnTo>
                  <a:pt x="495" y="388"/>
                </a:lnTo>
                <a:lnTo>
                  <a:pt x="489" y="388"/>
                </a:lnTo>
                <a:lnTo>
                  <a:pt x="477" y="388"/>
                </a:lnTo>
                <a:lnTo>
                  <a:pt x="465" y="388"/>
                </a:lnTo>
                <a:lnTo>
                  <a:pt x="459" y="388"/>
                </a:lnTo>
                <a:lnTo>
                  <a:pt x="446" y="388"/>
                </a:lnTo>
                <a:lnTo>
                  <a:pt x="434" y="388"/>
                </a:lnTo>
                <a:lnTo>
                  <a:pt x="428" y="388"/>
                </a:lnTo>
                <a:lnTo>
                  <a:pt x="416" y="388"/>
                </a:lnTo>
                <a:lnTo>
                  <a:pt x="403" y="388"/>
                </a:lnTo>
                <a:lnTo>
                  <a:pt x="397" y="388"/>
                </a:lnTo>
                <a:lnTo>
                  <a:pt x="385" y="388"/>
                </a:lnTo>
                <a:lnTo>
                  <a:pt x="373" y="388"/>
                </a:lnTo>
                <a:lnTo>
                  <a:pt x="367" y="388"/>
                </a:lnTo>
                <a:lnTo>
                  <a:pt x="355" y="388"/>
                </a:lnTo>
                <a:lnTo>
                  <a:pt x="342" y="388"/>
                </a:lnTo>
                <a:lnTo>
                  <a:pt x="336" y="388"/>
                </a:lnTo>
                <a:lnTo>
                  <a:pt x="324" y="388"/>
                </a:lnTo>
                <a:lnTo>
                  <a:pt x="312" y="388"/>
                </a:lnTo>
                <a:lnTo>
                  <a:pt x="306" y="388"/>
                </a:lnTo>
                <a:lnTo>
                  <a:pt x="293" y="388"/>
                </a:lnTo>
                <a:lnTo>
                  <a:pt x="281" y="388"/>
                </a:lnTo>
                <a:lnTo>
                  <a:pt x="275" y="388"/>
                </a:lnTo>
                <a:lnTo>
                  <a:pt x="263" y="388"/>
                </a:lnTo>
                <a:lnTo>
                  <a:pt x="251" y="388"/>
                </a:lnTo>
                <a:lnTo>
                  <a:pt x="244" y="388"/>
                </a:lnTo>
                <a:lnTo>
                  <a:pt x="232" y="388"/>
                </a:lnTo>
                <a:lnTo>
                  <a:pt x="220" y="388"/>
                </a:lnTo>
                <a:lnTo>
                  <a:pt x="214" y="388"/>
                </a:lnTo>
                <a:lnTo>
                  <a:pt x="202" y="388"/>
                </a:lnTo>
                <a:lnTo>
                  <a:pt x="189" y="388"/>
                </a:lnTo>
                <a:lnTo>
                  <a:pt x="183" y="388"/>
                </a:lnTo>
                <a:lnTo>
                  <a:pt x="171" y="388"/>
                </a:lnTo>
                <a:lnTo>
                  <a:pt x="165" y="388"/>
                </a:lnTo>
                <a:lnTo>
                  <a:pt x="153" y="388"/>
                </a:lnTo>
                <a:lnTo>
                  <a:pt x="140" y="388"/>
                </a:lnTo>
                <a:lnTo>
                  <a:pt x="134" y="388"/>
                </a:lnTo>
                <a:lnTo>
                  <a:pt x="122" y="388"/>
                </a:lnTo>
                <a:lnTo>
                  <a:pt x="110" y="388"/>
                </a:lnTo>
                <a:lnTo>
                  <a:pt x="104" y="388"/>
                </a:lnTo>
                <a:lnTo>
                  <a:pt x="92" y="388"/>
                </a:lnTo>
                <a:lnTo>
                  <a:pt x="79" y="388"/>
                </a:lnTo>
                <a:lnTo>
                  <a:pt x="73" y="388"/>
                </a:lnTo>
                <a:lnTo>
                  <a:pt x="61" y="388"/>
                </a:lnTo>
                <a:lnTo>
                  <a:pt x="49" y="388"/>
                </a:lnTo>
                <a:lnTo>
                  <a:pt x="43" y="388"/>
                </a:lnTo>
                <a:lnTo>
                  <a:pt x="30" y="388"/>
                </a:lnTo>
                <a:lnTo>
                  <a:pt x="18" y="388"/>
                </a:lnTo>
                <a:lnTo>
                  <a:pt x="12" y="388"/>
                </a:lnTo>
                <a:lnTo>
                  <a:pt x="0" y="388"/>
                </a:lnTo>
                <a:close/>
              </a:path>
            </a:pathLst>
          </a:custGeom>
          <a:solidFill>
            <a:srgbClr val="000080"/>
          </a:solidFill>
          <a:ln w="9525">
            <a:noFill/>
            <a:round/>
            <a:headEnd/>
            <a:tailEnd/>
          </a:ln>
        </p:spPr>
        <p:txBody>
          <a:bodyPr/>
          <a:lstStyle/>
          <a:p>
            <a:endParaRPr lang="en-GB"/>
          </a:p>
        </p:txBody>
      </p:sp>
      <p:sp>
        <p:nvSpPr>
          <p:cNvPr id="376888" name="Freeform 56"/>
          <p:cNvSpPr>
            <a:spLocks/>
          </p:cNvSpPr>
          <p:nvPr/>
        </p:nvSpPr>
        <p:spPr bwMode="auto">
          <a:xfrm>
            <a:off x="1328738" y="4606925"/>
            <a:ext cx="6437312" cy="830263"/>
          </a:xfrm>
          <a:custGeom>
            <a:avLst/>
            <a:gdLst/>
            <a:ahLst/>
            <a:cxnLst>
              <a:cxn ang="0">
                <a:pos x="110" y="523"/>
              </a:cxn>
              <a:cxn ang="0">
                <a:pos x="244" y="523"/>
              </a:cxn>
              <a:cxn ang="0">
                <a:pos x="373" y="523"/>
              </a:cxn>
              <a:cxn ang="0">
                <a:pos x="507" y="523"/>
              </a:cxn>
              <a:cxn ang="0">
                <a:pos x="636" y="517"/>
              </a:cxn>
              <a:cxn ang="0">
                <a:pos x="770" y="511"/>
              </a:cxn>
              <a:cxn ang="0">
                <a:pos x="905" y="505"/>
              </a:cxn>
              <a:cxn ang="0">
                <a:pos x="1034" y="488"/>
              </a:cxn>
              <a:cxn ang="0">
                <a:pos x="1168" y="470"/>
              </a:cxn>
              <a:cxn ang="0">
                <a:pos x="1297" y="452"/>
              </a:cxn>
              <a:cxn ang="0">
                <a:pos x="1431" y="435"/>
              </a:cxn>
              <a:cxn ang="0">
                <a:pos x="1560" y="411"/>
              </a:cxn>
              <a:cxn ang="0">
                <a:pos x="1694" y="317"/>
              </a:cxn>
              <a:cxn ang="0">
                <a:pos x="1823" y="206"/>
              </a:cxn>
              <a:cxn ang="0">
                <a:pos x="1957" y="129"/>
              </a:cxn>
              <a:cxn ang="0">
                <a:pos x="2086" y="23"/>
              </a:cxn>
              <a:cxn ang="0">
                <a:pos x="2220" y="0"/>
              </a:cxn>
              <a:cxn ang="0">
                <a:pos x="2355" y="47"/>
              </a:cxn>
              <a:cxn ang="0">
                <a:pos x="2483" y="123"/>
              </a:cxn>
              <a:cxn ang="0">
                <a:pos x="2618" y="206"/>
              </a:cxn>
              <a:cxn ang="0">
                <a:pos x="2746" y="282"/>
              </a:cxn>
              <a:cxn ang="0">
                <a:pos x="2881" y="335"/>
              </a:cxn>
              <a:cxn ang="0">
                <a:pos x="3009" y="370"/>
              </a:cxn>
              <a:cxn ang="0">
                <a:pos x="3144" y="388"/>
              </a:cxn>
              <a:cxn ang="0">
                <a:pos x="3272" y="399"/>
              </a:cxn>
              <a:cxn ang="0">
                <a:pos x="3407" y="405"/>
              </a:cxn>
              <a:cxn ang="0">
                <a:pos x="3535" y="411"/>
              </a:cxn>
              <a:cxn ang="0">
                <a:pos x="3670" y="417"/>
              </a:cxn>
              <a:cxn ang="0">
                <a:pos x="3804" y="423"/>
              </a:cxn>
              <a:cxn ang="0">
                <a:pos x="3933" y="423"/>
              </a:cxn>
              <a:cxn ang="0">
                <a:pos x="4055" y="476"/>
              </a:cxn>
              <a:cxn ang="0">
                <a:pos x="3921" y="470"/>
              </a:cxn>
              <a:cxn ang="0">
                <a:pos x="3792" y="470"/>
              </a:cxn>
              <a:cxn ang="0">
                <a:pos x="3658" y="470"/>
              </a:cxn>
              <a:cxn ang="0">
                <a:pos x="3529" y="464"/>
              </a:cxn>
              <a:cxn ang="0">
                <a:pos x="3395" y="464"/>
              </a:cxn>
              <a:cxn ang="0">
                <a:pos x="3266" y="458"/>
              </a:cxn>
              <a:cxn ang="0">
                <a:pos x="3132" y="452"/>
              </a:cxn>
              <a:cxn ang="0">
                <a:pos x="3003" y="441"/>
              </a:cxn>
              <a:cxn ang="0">
                <a:pos x="2869" y="417"/>
              </a:cxn>
              <a:cxn ang="0">
                <a:pos x="2740" y="376"/>
              </a:cxn>
              <a:cxn ang="0">
                <a:pos x="2606" y="323"/>
              </a:cxn>
              <a:cxn ang="0">
                <a:pos x="2471" y="253"/>
              </a:cxn>
              <a:cxn ang="0">
                <a:pos x="2343" y="188"/>
              </a:cxn>
              <a:cxn ang="0">
                <a:pos x="2208" y="147"/>
              </a:cxn>
              <a:cxn ang="0">
                <a:pos x="2079" y="147"/>
              </a:cxn>
              <a:cxn ang="0">
                <a:pos x="1945" y="217"/>
              </a:cxn>
              <a:cxn ang="0">
                <a:pos x="1816" y="258"/>
              </a:cxn>
              <a:cxn ang="0">
                <a:pos x="1682" y="347"/>
              </a:cxn>
              <a:cxn ang="0">
                <a:pos x="1553" y="423"/>
              </a:cxn>
              <a:cxn ang="0">
                <a:pos x="1419" y="447"/>
              </a:cxn>
              <a:cxn ang="0">
                <a:pos x="1290" y="458"/>
              </a:cxn>
              <a:cxn ang="0">
                <a:pos x="1156" y="476"/>
              </a:cxn>
              <a:cxn ang="0">
                <a:pos x="1021" y="494"/>
              </a:cxn>
              <a:cxn ang="0">
                <a:pos x="893" y="505"/>
              </a:cxn>
              <a:cxn ang="0">
                <a:pos x="758" y="511"/>
              </a:cxn>
              <a:cxn ang="0">
                <a:pos x="630" y="517"/>
              </a:cxn>
              <a:cxn ang="0">
                <a:pos x="495" y="523"/>
              </a:cxn>
              <a:cxn ang="0">
                <a:pos x="367" y="523"/>
              </a:cxn>
              <a:cxn ang="0">
                <a:pos x="232" y="523"/>
              </a:cxn>
              <a:cxn ang="0">
                <a:pos x="104" y="523"/>
              </a:cxn>
            </a:cxnLst>
            <a:rect l="0" t="0" r="r" b="b"/>
            <a:pathLst>
              <a:path w="4055" h="523">
                <a:moveTo>
                  <a:pt x="0" y="523"/>
                </a:moveTo>
                <a:lnTo>
                  <a:pt x="0" y="523"/>
                </a:lnTo>
                <a:lnTo>
                  <a:pt x="12" y="523"/>
                </a:lnTo>
                <a:lnTo>
                  <a:pt x="18" y="523"/>
                </a:lnTo>
                <a:lnTo>
                  <a:pt x="30" y="523"/>
                </a:lnTo>
                <a:lnTo>
                  <a:pt x="43" y="523"/>
                </a:lnTo>
                <a:lnTo>
                  <a:pt x="49" y="523"/>
                </a:lnTo>
                <a:lnTo>
                  <a:pt x="61" y="523"/>
                </a:lnTo>
                <a:lnTo>
                  <a:pt x="73" y="523"/>
                </a:lnTo>
                <a:lnTo>
                  <a:pt x="79" y="523"/>
                </a:lnTo>
                <a:lnTo>
                  <a:pt x="92" y="523"/>
                </a:lnTo>
                <a:lnTo>
                  <a:pt x="104" y="523"/>
                </a:lnTo>
                <a:lnTo>
                  <a:pt x="110" y="523"/>
                </a:lnTo>
                <a:lnTo>
                  <a:pt x="122" y="523"/>
                </a:lnTo>
                <a:lnTo>
                  <a:pt x="134" y="523"/>
                </a:lnTo>
                <a:lnTo>
                  <a:pt x="140" y="523"/>
                </a:lnTo>
                <a:lnTo>
                  <a:pt x="153" y="523"/>
                </a:lnTo>
                <a:lnTo>
                  <a:pt x="165" y="523"/>
                </a:lnTo>
                <a:lnTo>
                  <a:pt x="171" y="523"/>
                </a:lnTo>
                <a:lnTo>
                  <a:pt x="183" y="523"/>
                </a:lnTo>
                <a:lnTo>
                  <a:pt x="189" y="523"/>
                </a:lnTo>
                <a:lnTo>
                  <a:pt x="202" y="523"/>
                </a:lnTo>
                <a:lnTo>
                  <a:pt x="214" y="523"/>
                </a:lnTo>
                <a:lnTo>
                  <a:pt x="220" y="523"/>
                </a:lnTo>
                <a:lnTo>
                  <a:pt x="232" y="523"/>
                </a:lnTo>
                <a:lnTo>
                  <a:pt x="244" y="523"/>
                </a:lnTo>
                <a:lnTo>
                  <a:pt x="251" y="523"/>
                </a:lnTo>
                <a:lnTo>
                  <a:pt x="263" y="523"/>
                </a:lnTo>
                <a:lnTo>
                  <a:pt x="275" y="523"/>
                </a:lnTo>
                <a:lnTo>
                  <a:pt x="281" y="523"/>
                </a:lnTo>
                <a:lnTo>
                  <a:pt x="293" y="523"/>
                </a:lnTo>
                <a:lnTo>
                  <a:pt x="306" y="523"/>
                </a:lnTo>
                <a:lnTo>
                  <a:pt x="312" y="523"/>
                </a:lnTo>
                <a:lnTo>
                  <a:pt x="324" y="523"/>
                </a:lnTo>
                <a:lnTo>
                  <a:pt x="336" y="523"/>
                </a:lnTo>
                <a:lnTo>
                  <a:pt x="342" y="523"/>
                </a:lnTo>
                <a:lnTo>
                  <a:pt x="355" y="523"/>
                </a:lnTo>
                <a:lnTo>
                  <a:pt x="367" y="523"/>
                </a:lnTo>
                <a:lnTo>
                  <a:pt x="373" y="523"/>
                </a:lnTo>
                <a:lnTo>
                  <a:pt x="385" y="523"/>
                </a:lnTo>
                <a:lnTo>
                  <a:pt x="397" y="523"/>
                </a:lnTo>
                <a:lnTo>
                  <a:pt x="403" y="523"/>
                </a:lnTo>
                <a:lnTo>
                  <a:pt x="416" y="523"/>
                </a:lnTo>
                <a:lnTo>
                  <a:pt x="428" y="523"/>
                </a:lnTo>
                <a:lnTo>
                  <a:pt x="434" y="523"/>
                </a:lnTo>
                <a:lnTo>
                  <a:pt x="446" y="523"/>
                </a:lnTo>
                <a:lnTo>
                  <a:pt x="459" y="523"/>
                </a:lnTo>
                <a:lnTo>
                  <a:pt x="465" y="523"/>
                </a:lnTo>
                <a:lnTo>
                  <a:pt x="477" y="523"/>
                </a:lnTo>
                <a:lnTo>
                  <a:pt x="489" y="523"/>
                </a:lnTo>
                <a:lnTo>
                  <a:pt x="495" y="523"/>
                </a:lnTo>
                <a:lnTo>
                  <a:pt x="507" y="523"/>
                </a:lnTo>
                <a:lnTo>
                  <a:pt x="520" y="523"/>
                </a:lnTo>
                <a:lnTo>
                  <a:pt x="526" y="517"/>
                </a:lnTo>
                <a:lnTo>
                  <a:pt x="538" y="517"/>
                </a:lnTo>
                <a:lnTo>
                  <a:pt x="550" y="517"/>
                </a:lnTo>
                <a:lnTo>
                  <a:pt x="556" y="517"/>
                </a:lnTo>
                <a:lnTo>
                  <a:pt x="569" y="517"/>
                </a:lnTo>
                <a:lnTo>
                  <a:pt x="575" y="517"/>
                </a:lnTo>
                <a:lnTo>
                  <a:pt x="587" y="517"/>
                </a:lnTo>
                <a:lnTo>
                  <a:pt x="599" y="517"/>
                </a:lnTo>
                <a:lnTo>
                  <a:pt x="605" y="517"/>
                </a:lnTo>
                <a:lnTo>
                  <a:pt x="618" y="517"/>
                </a:lnTo>
                <a:lnTo>
                  <a:pt x="630" y="517"/>
                </a:lnTo>
                <a:lnTo>
                  <a:pt x="636" y="517"/>
                </a:lnTo>
                <a:lnTo>
                  <a:pt x="648" y="517"/>
                </a:lnTo>
                <a:lnTo>
                  <a:pt x="660" y="517"/>
                </a:lnTo>
                <a:lnTo>
                  <a:pt x="667" y="517"/>
                </a:lnTo>
                <a:lnTo>
                  <a:pt x="679" y="517"/>
                </a:lnTo>
                <a:lnTo>
                  <a:pt x="691" y="517"/>
                </a:lnTo>
                <a:lnTo>
                  <a:pt x="697" y="517"/>
                </a:lnTo>
                <a:lnTo>
                  <a:pt x="709" y="511"/>
                </a:lnTo>
                <a:lnTo>
                  <a:pt x="722" y="511"/>
                </a:lnTo>
                <a:lnTo>
                  <a:pt x="728" y="511"/>
                </a:lnTo>
                <a:lnTo>
                  <a:pt x="740" y="511"/>
                </a:lnTo>
                <a:lnTo>
                  <a:pt x="752" y="511"/>
                </a:lnTo>
                <a:lnTo>
                  <a:pt x="758" y="511"/>
                </a:lnTo>
                <a:lnTo>
                  <a:pt x="770" y="511"/>
                </a:lnTo>
                <a:lnTo>
                  <a:pt x="783" y="511"/>
                </a:lnTo>
                <a:lnTo>
                  <a:pt x="789" y="511"/>
                </a:lnTo>
                <a:lnTo>
                  <a:pt x="801" y="511"/>
                </a:lnTo>
                <a:lnTo>
                  <a:pt x="813" y="511"/>
                </a:lnTo>
                <a:lnTo>
                  <a:pt x="819" y="505"/>
                </a:lnTo>
                <a:lnTo>
                  <a:pt x="832" y="505"/>
                </a:lnTo>
                <a:lnTo>
                  <a:pt x="844" y="505"/>
                </a:lnTo>
                <a:lnTo>
                  <a:pt x="850" y="505"/>
                </a:lnTo>
                <a:lnTo>
                  <a:pt x="862" y="505"/>
                </a:lnTo>
                <a:lnTo>
                  <a:pt x="874" y="505"/>
                </a:lnTo>
                <a:lnTo>
                  <a:pt x="881" y="505"/>
                </a:lnTo>
                <a:lnTo>
                  <a:pt x="893" y="505"/>
                </a:lnTo>
                <a:lnTo>
                  <a:pt x="905" y="505"/>
                </a:lnTo>
                <a:lnTo>
                  <a:pt x="911" y="499"/>
                </a:lnTo>
                <a:lnTo>
                  <a:pt x="923" y="499"/>
                </a:lnTo>
                <a:lnTo>
                  <a:pt x="930" y="499"/>
                </a:lnTo>
                <a:lnTo>
                  <a:pt x="942" y="499"/>
                </a:lnTo>
                <a:lnTo>
                  <a:pt x="954" y="499"/>
                </a:lnTo>
                <a:lnTo>
                  <a:pt x="960" y="499"/>
                </a:lnTo>
                <a:lnTo>
                  <a:pt x="972" y="499"/>
                </a:lnTo>
                <a:lnTo>
                  <a:pt x="985" y="499"/>
                </a:lnTo>
                <a:lnTo>
                  <a:pt x="991" y="494"/>
                </a:lnTo>
                <a:lnTo>
                  <a:pt x="1003" y="494"/>
                </a:lnTo>
                <a:lnTo>
                  <a:pt x="1015" y="494"/>
                </a:lnTo>
                <a:lnTo>
                  <a:pt x="1021" y="488"/>
                </a:lnTo>
                <a:lnTo>
                  <a:pt x="1034" y="488"/>
                </a:lnTo>
                <a:lnTo>
                  <a:pt x="1046" y="488"/>
                </a:lnTo>
                <a:lnTo>
                  <a:pt x="1052" y="488"/>
                </a:lnTo>
                <a:lnTo>
                  <a:pt x="1064" y="482"/>
                </a:lnTo>
                <a:lnTo>
                  <a:pt x="1076" y="482"/>
                </a:lnTo>
                <a:lnTo>
                  <a:pt x="1082" y="476"/>
                </a:lnTo>
                <a:lnTo>
                  <a:pt x="1095" y="476"/>
                </a:lnTo>
                <a:lnTo>
                  <a:pt x="1107" y="476"/>
                </a:lnTo>
                <a:lnTo>
                  <a:pt x="1113" y="476"/>
                </a:lnTo>
                <a:lnTo>
                  <a:pt x="1125" y="470"/>
                </a:lnTo>
                <a:lnTo>
                  <a:pt x="1137" y="470"/>
                </a:lnTo>
                <a:lnTo>
                  <a:pt x="1144" y="464"/>
                </a:lnTo>
                <a:lnTo>
                  <a:pt x="1156" y="470"/>
                </a:lnTo>
                <a:lnTo>
                  <a:pt x="1168" y="470"/>
                </a:lnTo>
                <a:lnTo>
                  <a:pt x="1174" y="470"/>
                </a:lnTo>
                <a:lnTo>
                  <a:pt x="1186" y="464"/>
                </a:lnTo>
                <a:lnTo>
                  <a:pt x="1199" y="464"/>
                </a:lnTo>
                <a:lnTo>
                  <a:pt x="1205" y="470"/>
                </a:lnTo>
                <a:lnTo>
                  <a:pt x="1217" y="464"/>
                </a:lnTo>
                <a:lnTo>
                  <a:pt x="1229" y="470"/>
                </a:lnTo>
                <a:lnTo>
                  <a:pt x="1235" y="470"/>
                </a:lnTo>
                <a:lnTo>
                  <a:pt x="1248" y="458"/>
                </a:lnTo>
                <a:lnTo>
                  <a:pt x="1260" y="458"/>
                </a:lnTo>
                <a:lnTo>
                  <a:pt x="1266" y="458"/>
                </a:lnTo>
                <a:lnTo>
                  <a:pt x="1278" y="458"/>
                </a:lnTo>
                <a:lnTo>
                  <a:pt x="1290" y="452"/>
                </a:lnTo>
                <a:lnTo>
                  <a:pt x="1297" y="452"/>
                </a:lnTo>
                <a:lnTo>
                  <a:pt x="1309" y="452"/>
                </a:lnTo>
                <a:lnTo>
                  <a:pt x="1315" y="452"/>
                </a:lnTo>
                <a:lnTo>
                  <a:pt x="1327" y="458"/>
                </a:lnTo>
                <a:lnTo>
                  <a:pt x="1339" y="464"/>
                </a:lnTo>
                <a:lnTo>
                  <a:pt x="1345" y="464"/>
                </a:lnTo>
                <a:lnTo>
                  <a:pt x="1358" y="458"/>
                </a:lnTo>
                <a:lnTo>
                  <a:pt x="1370" y="458"/>
                </a:lnTo>
                <a:lnTo>
                  <a:pt x="1376" y="447"/>
                </a:lnTo>
                <a:lnTo>
                  <a:pt x="1388" y="447"/>
                </a:lnTo>
                <a:lnTo>
                  <a:pt x="1401" y="447"/>
                </a:lnTo>
                <a:lnTo>
                  <a:pt x="1407" y="441"/>
                </a:lnTo>
                <a:lnTo>
                  <a:pt x="1419" y="441"/>
                </a:lnTo>
                <a:lnTo>
                  <a:pt x="1431" y="435"/>
                </a:lnTo>
                <a:lnTo>
                  <a:pt x="1437" y="435"/>
                </a:lnTo>
                <a:lnTo>
                  <a:pt x="1449" y="435"/>
                </a:lnTo>
                <a:lnTo>
                  <a:pt x="1462" y="435"/>
                </a:lnTo>
                <a:lnTo>
                  <a:pt x="1468" y="441"/>
                </a:lnTo>
                <a:lnTo>
                  <a:pt x="1480" y="441"/>
                </a:lnTo>
                <a:lnTo>
                  <a:pt x="1492" y="429"/>
                </a:lnTo>
                <a:lnTo>
                  <a:pt x="1498" y="423"/>
                </a:lnTo>
                <a:lnTo>
                  <a:pt x="1511" y="423"/>
                </a:lnTo>
                <a:lnTo>
                  <a:pt x="1523" y="423"/>
                </a:lnTo>
                <a:lnTo>
                  <a:pt x="1529" y="417"/>
                </a:lnTo>
                <a:lnTo>
                  <a:pt x="1541" y="417"/>
                </a:lnTo>
                <a:lnTo>
                  <a:pt x="1553" y="411"/>
                </a:lnTo>
                <a:lnTo>
                  <a:pt x="1560" y="411"/>
                </a:lnTo>
                <a:lnTo>
                  <a:pt x="1572" y="399"/>
                </a:lnTo>
                <a:lnTo>
                  <a:pt x="1584" y="388"/>
                </a:lnTo>
                <a:lnTo>
                  <a:pt x="1590" y="388"/>
                </a:lnTo>
                <a:lnTo>
                  <a:pt x="1602" y="382"/>
                </a:lnTo>
                <a:lnTo>
                  <a:pt x="1615" y="376"/>
                </a:lnTo>
                <a:lnTo>
                  <a:pt x="1621" y="364"/>
                </a:lnTo>
                <a:lnTo>
                  <a:pt x="1633" y="364"/>
                </a:lnTo>
                <a:lnTo>
                  <a:pt x="1645" y="358"/>
                </a:lnTo>
                <a:lnTo>
                  <a:pt x="1651" y="352"/>
                </a:lnTo>
                <a:lnTo>
                  <a:pt x="1664" y="341"/>
                </a:lnTo>
                <a:lnTo>
                  <a:pt x="1670" y="335"/>
                </a:lnTo>
                <a:lnTo>
                  <a:pt x="1682" y="323"/>
                </a:lnTo>
                <a:lnTo>
                  <a:pt x="1694" y="317"/>
                </a:lnTo>
                <a:lnTo>
                  <a:pt x="1700" y="305"/>
                </a:lnTo>
                <a:lnTo>
                  <a:pt x="1712" y="294"/>
                </a:lnTo>
                <a:lnTo>
                  <a:pt x="1725" y="282"/>
                </a:lnTo>
                <a:lnTo>
                  <a:pt x="1731" y="270"/>
                </a:lnTo>
                <a:lnTo>
                  <a:pt x="1743" y="258"/>
                </a:lnTo>
                <a:lnTo>
                  <a:pt x="1755" y="247"/>
                </a:lnTo>
                <a:lnTo>
                  <a:pt x="1761" y="247"/>
                </a:lnTo>
                <a:lnTo>
                  <a:pt x="1774" y="247"/>
                </a:lnTo>
                <a:lnTo>
                  <a:pt x="1786" y="229"/>
                </a:lnTo>
                <a:lnTo>
                  <a:pt x="1792" y="223"/>
                </a:lnTo>
                <a:lnTo>
                  <a:pt x="1804" y="211"/>
                </a:lnTo>
                <a:lnTo>
                  <a:pt x="1816" y="206"/>
                </a:lnTo>
                <a:lnTo>
                  <a:pt x="1823" y="206"/>
                </a:lnTo>
                <a:lnTo>
                  <a:pt x="1835" y="211"/>
                </a:lnTo>
                <a:lnTo>
                  <a:pt x="1847" y="217"/>
                </a:lnTo>
                <a:lnTo>
                  <a:pt x="1853" y="211"/>
                </a:lnTo>
                <a:lnTo>
                  <a:pt x="1865" y="200"/>
                </a:lnTo>
                <a:lnTo>
                  <a:pt x="1878" y="188"/>
                </a:lnTo>
                <a:lnTo>
                  <a:pt x="1884" y="182"/>
                </a:lnTo>
                <a:lnTo>
                  <a:pt x="1896" y="170"/>
                </a:lnTo>
                <a:lnTo>
                  <a:pt x="1908" y="158"/>
                </a:lnTo>
                <a:lnTo>
                  <a:pt x="1914" y="158"/>
                </a:lnTo>
                <a:lnTo>
                  <a:pt x="1927" y="147"/>
                </a:lnTo>
                <a:lnTo>
                  <a:pt x="1939" y="141"/>
                </a:lnTo>
                <a:lnTo>
                  <a:pt x="1945" y="135"/>
                </a:lnTo>
                <a:lnTo>
                  <a:pt x="1957" y="129"/>
                </a:lnTo>
                <a:lnTo>
                  <a:pt x="1969" y="123"/>
                </a:lnTo>
                <a:lnTo>
                  <a:pt x="1975" y="117"/>
                </a:lnTo>
                <a:lnTo>
                  <a:pt x="1988" y="106"/>
                </a:lnTo>
                <a:lnTo>
                  <a:pt x="2000" y="94"/>
                </a:lnTo>
                <a:lnTo>
                  <a:pt x="2006" y="82"/>
                </a:lnTo>
                <a:lnTo>
                  <a:pt x="2018" y="70"/>
                </a:lnTo>
                <a:lnTo>
                  <a:pt x="2031" y="64"/>
                </a:lnTo>
                <a:lnTo>
                  <a:pt x="2037" y="53"/>
                </a:lnTo>
                <a:lnTo>
                  <a:pt x="2049" y="47"/>
                </a:lnTo>
                <a:lnTo>
                  <a:pt x="2055" y="41"/>
                </a:lnTo>
                <a:lnTo>
                  <a:pt x="2067" y="29"/>
                </a:lnTo>
                <a:lnTo>
                  <a:pt x="2079" y="23"/>
                </a:lnTo>
                <a:lnTo>
                  <a:pt x="2086" y="23"/>
                </a:lnTo>
                <a:lnTo>
                  <a:pt x="2098" y="17"/>
                </a:lnTo>
                <a:lnTo>
                  <a:pt x="2110" y="12"/>
                </a:lnTo>
                <a:lnTo>
                  <a:pt x="2116" y="6"/>
                </a:lnTo>
                <a:lnTo>
                  <a:pt x="2128" y="6"/>
                </a:lnTo>
                <a:lnTo>
                  <a:pt x="2141" y="0"/>
                </a:lnTo>
                <a:lnTo>
                  <a:pt x="2147" y="0"/>
                </a:lnTo>
                <a:lnTo>
                  <a:pt x="2159" y="0"/>
                </a:lnTo>
                <a:lnTo>
                  <a:pt x="2171" y="0"/>
                </a:lnTo>
                <a:lnTo>
                  <a:pt x="2177" y="0"/>
                </a:lnTo>
                <a:lnTo>
                  <a:pt x="2190" y="0"/>
                </a:lnTo>
                <a:lnTo>
                  <a:pt x="2202" y="0"/>
                </a:lnTo>
                <a:lnTo>
                  <a:pt x="2208" y="0"/>
                </a:lnTo>
                <a:lnTo>
                  <a:pt x="2220" y="0"/>
                </a:lnTo>
                <a:lnTo>
                  <a:pt x="2232" y="0"/>
                </a:lnTo>
                <a:lnTo>
                  <a:pt x="2239" y="6"/>
                </a:lnTo>
                <a:lnTo>
                  <a:pt x="2251" y="6"/>
                </a:lnTo>
                <a:lnTo>
                  <a:pt x="2263" y="12"/>
                </a:lnTo>
                <a:lnTo>
                  <a:pt x="2269" y="12"/>
                </a:lnTo>
                <a:lnTo>
                  <a:pt x="2281" y="17"/>
                </a:lnTo>
                <a:lnTo>
                  <a:pt x="2294" y="17"/>
                </a:lnTo>
                <a:lnTo>
                  <a:pt x="2300" y="23"/>
                </a:lnTo>
                <a:lnTo>
                  <a:pt x="2312" y="23"/>
                </a:lnTo>
                <a:lnTo>
                  <a:pt x="2324" y="29"/>
                </a:lnTo>
                <a:lnTo>
                  <a:pt x="2330" y="35"/>
                </a:lnTo>
                <a:lnTo>
                  <a:pt x="2343" y="41"/>
                </a:lnTo>
                <a:lnTo>
                  <a:pt x="2355" y="47"/>
                </a:lnTo>
                <a:lnTo>
                  <a:pt x="2361" y="53"/>
                </a:lnTo>
                <a:lnTo>
                  <a:pt x="2373" y="53"/>
                </a:lnTo>
                <a:lnTo>
                  <a:pt x="2385" y="59"/>
                </a:lnTo>
                <a:lnTo>
                  <a:pt x="2391" y="64"/>
                </a:lnTo>
                <a:lnTo>
                  <a:pt x="2404" y="70"/>
                </a:lnTo>
                <a:lnTo>
                  <a:pt x="2410" y="76"/>
                </a:lnTo>
                <a:lnTo>
                  <a:pt x="2422" y="82"/>
                </a:lnTo>
                <a:lnTo>
                  <a:pt x="2434" y="88"/>
                </a:lnTo>
                <a:lnTo>
                  <a:pt x="2440" y="94"/>
                </a:lnTo>
                <a:lnTo>
                  <a:pt x="2453" y="106"/>
                </a:lnTo>
                <a:lnTo>
                  <a:pt x="2465" y="111"/>
                </a:lnTo>
                <a:lnTo>
                  <a:pt x="2471" y="117"/>
                </a:lnTo>
                <a:lnTo>
                  <a:pt x="2483" y="123"/>
                </a:lnTo>
                <a:lnTo>
                  <a:pt x="2495" y="129"/>
                </a:lnTo>
                <a:lnTo>
                  <a:pt x="2502" y="135"/>
                </a:lnTo>
                <a:lnTo>
                  <a:pt x="2514" y="141"/>
                </a:lnTo>
                <a:lnTo>
                  <a:pt x="2526" y="147"/>
                </a:lnTo>
                <a:lnTo>
                  <a:pt x="2532" y="153"/>
                </a:lnTo>
                <a:lnTo>
                  <a:pt x="2544" y="164"/>
                </a:lnTo>
                <a:lnTo>
                  <a:pt x="2557" y="170"/>
                </a:lnTo>
                <a:lnTo>
                  <a:pt x="2563" y="176"/>
                </a:lnTo>
                <a:lnTo>
                  <a:pt x="2575" y="182"/>
                </a:lnTo>
                <a:lnTo>
                  <a:pt x="2587" y="188"/>
                </a:lnTo>
                <a:lnTo>
                  <a:pt x="2593" y="194"/>
                </a:lnTo>
                <a:lnTo>
                  <a:pt x="2606" y="200"/>
                </a:lnTo>
                <a:lnTo>
                  <a:pt x="2618" y="206"/>
                </a:lnTo>
                <a:lnTo>
                  <a:pt x="2624" y="211"/>
                </a:lnTo>
                <a:lnTo>
                  <a:pt x="2636" y="217"/>
                </a:lnTo>
                <a:lnTo>
                  <a:pt x="2648" y="223"/>
                </a:lnTo>
                <a:lnTo>
                  <a:pt x="2654" y="229"/>
                </a:lnTo>
                <a:lnTo>
                  <a:pt x="2667" y="235"/>
                </a:lnTo>
                <a:lnTo>
                  <a:pt x="2679" y="241"/>
                </a:lnTo>
                <a:lnTo>
                  <a:pt x="2685" y="247"/>
                </a:lnTo>
                <a:lnTo>
                  <a:pt x="2697" y="253"/>
                </a:lnTo>
                <a:lnTo>
                  <a:pt x="2710" y="258"/>
                </a:lnTo>
                <a:lnTo>
                  <a:pt x="2716" y="264"/>
                </a:lnTo>
                <a:lnTo>
                  <a:pt x="2728" y="270"/>
                </a:lnTo>
                <a:lnTo>
                  <a:pt x="2740" y="276"/>
                </a:lnTo>
                <a:lnTo>
                  <a:pt x="2746" y="282"/>
                </a:lnTo>
                <a:lnTo>
                  <a:pt x="2758" y="288"/>
                </a:lnTo>
                <a:lnTo>
                  <a:pt x="2765" y="294"/>
                </a:lnTo>
                <a:lnTo>
                  <a:pt x="2777" y="294"/>
                </a:lnTo>
                <a:lnTo>
                  <a:pt x="2789" y="300"/>
                </a:lnTo>
                <a:lnTo>
                  <a:pt x="2795" y="305"/>
                </a:lnTo>
                <a:lnTo>
                  <a:pt x="2807" y="311"/>
                </a:lnTo>
                <a:lnTo>
                  <a:pt x="2820" y="311"/>
                </a:lnTo>
                <a:lnTo>
                  <a:pt x="2826" y="317"/>
                </a:lnTo>
                <a:lnTo>
                  <a:pt x="2838" y="323"/>
                </a:lnTo>
                <a:lnTo>
                  <a:pt x="2850" y="323"/>
                </a:lnTo>
                <a:lnTo>
                  <a:pt x="2856" y="329"/>
                </a:lnTo>
                <a:lnTo>
                  <a:pt x="2869" y="335"/>
                </a:lnTo>
                <a:lnTo>
                  <a:pt x="2881" y="335"/>
                </a:lnTo>
                <a:lnTo>
                  <a:pt x="2887" y="341"/>
                </a:lnTo>
                <a:lnTo>
                  <a:pt x="2899" y="341"/>
                </a:lnTo>
                <a:lnTo>
                  <a:pt x="2911" y="347"/>
                </a:lnTo>
                <a:lnTo>
                  <a:pt x="2917" y="347"/>
                </a:lnTo>
                <a:lnTo>
                  <a:pt x="2930" y="352"/>
                </a:lnTo>
                <a:lnTo>
                  <a:pt x="2942" y="352"/>
                </a:lnTo>
                <a:lnTo>
                  <a:pt x="2948" y="358"/>
                </a:lnTo>
                <a:lnTo>
                  <a:pt x="2960" y="358"/>
                </a:lnTo>
                <a:lnTo>
                  <a:pt x="2973" y="358"/>
                </a:lnTo>
                <a:lnTo>
                  <a:pt x="2979" y="364"/>
                </a:lnTo>
                <a:lnTo>
                  <a:pt x="2991" y="364"/>
                </a:lnTo>
                <a:lnTo>
                  <a:pt x="3003" y="364"/>
                </a:lnTo>
                <a:lnTo>
                  <a:pt x="3009" y="370"/>
                </a:lnTo>
                <a:lnTo>
                  <a:pt x="3021" y="370"/>
                </a:lnTo>
                <a:lnTo>
                  <a:pt x="3034" y="370"/>
                </a:lnTo>
                <a:lnTo>
                  <a:pt x="3040" y="376"/>
                </a:lnTo>
                <a:lnTo>
                  <a:pt x="3052" y="376"/>
                </a:lnTo>
                <a:lnTo>
                  <a:pt x="3064" y="376"/>
                </a:lnTo>
                <a:lnTo>
                  <a:pt x="3070" y="376"/>
                </a:lnTo>
                <a:lnTo>
                  <a:pt x="3083" y="376"/>
                </a:lnTo>
                <a:lnTo>
                  <a:pt x="3095" y="382"/>
                </a:lnTo>
                <a:lnTo>
                  <a:pt x="3101" y="382"/>
                </a:lnTo>
                <a:lnTo>
                  <a:pt x="3113" y="382"/>
                </a:lnTo>
                <a:lnTo>
                  <a:pt x="3125" y="382"/>
                </a:lnTo>
                <a:lnTo>
                  <a:pt x="3132" y="382"/>
                </a:lnTo>
                <a:lnTo>
                  <a:pt x="3144" y="388"/>
                </a:lnTo>
                <a:lnTo>
                  <a:pt x="3150" y="388"/>
                </a:lnTo>
                <a:lnTo>
                  <a:pt x="3162" y="388"/>
                </a:lnTo>
                <a:lnTo>
                  <a:pt x="3174" y="388"/>
                </a:lnTo>
                <a:lnTo>
                  <a:pt x="3181" y="388"/>
                </a:lnTo>
                <a:lnTo>
                  <a:pt x="3193" y="394"/>
                </a:lnTo>
                <a:lnTo>
                  <a:pt x="3205" y="394"/>
                </a:lnTo>
                <a:lnTo>
                  <a:pt x="3211" y="394"/>
                </a:lnTo>
                <a:lnTo>
                  <a:pt x="3223" y="394"/>
                </a:lnTo>
                <a:lnTo>
                  <a:pt x="3236" y="394"/>
                </a:lnTo>
                <a:lnTo>
                  <a:pt x="3242" y="394"/>
                </a:lnTo>
                <a:lnTo>
                  <a:pt x="3254" y="394"/>
                </a:lnTo>
                <a:lnTo>
                  <a:pt x="3266" y="399"/>
                </a:lnTo>
                <a:lnTo>
                  <a:pt x="3272" y="399"/>
                </a:lnTo>
                <a:lnTo>
                  <a:pt x="3284" y="399"/>
                </a:lnTo>
                <a:lnTo>
                  <a:pt x="3297" y="399"/>
                </a:lnTo>
                <a:lnTo>
                  <a:pt x="3303" y="399"/>
                </a:lnTo>
                <a:lnTo>
                  <a:pt x="3315" y="399"/>
                </a:lnTo>
                <a:lnTo>
                  <a:pt x="3327" y="399"/>
                </a:lnTo>
                <a:lnTo>
                  <a:pt x="3333" y="405"/>
                </a:lnTo>
                <a:lnTo>
                  <a:pt x="3346" y="405"/>
                </a:lnTo>
                <a:lnTo>
                  <a:pt x="3358" y="405"/>
                </a:lnTo>
                <a:lnTo>
                  <a:pt x="3364" y="405"/>
                </a:lnTo>
                <a:lnTo>
                  <a:pt x="3376" y="405"/>
                </a:lnTo>
                <a:lnTo>
                  <a:pt x="3388" y="405"/>
                </a:lnTo>
                <a:lnTo>
                  <a:pt x="3395" y="405"/>
                </a:lnTo>
                <a:lnTo>
                  <a:pt x="3407" y="405"/>
                </a:lnTo>
                <a:lnTo>
                  <a:pt x="3419" y="405"/>
                </a:lnTo>
                <a:lnTo>
                  <a:pt x="3425" y="405"/>
                </a:lnTo>
                <a:lnTo>
                  <a:pt x="3437" y="411"/>
                </a:lnTo>
                <a:lnTo>
                  <a:pt x="3450" y="411"/>
                </a:lnTo>
                <a:lnTo>
                  <a:pt x="3456" y="411"/>
                </a:lnTo>
                <a:lnTo>
                  <a:pt x="3468" y="411"/>
                </a:lnTo>
                <a:lnTo>
                  <a:pt x="3480" y="411"/>
                </a:lnTo>
                <a:lnTo>
                  <a:pt x="3486" y="411"/>
                </a:lnTo>
                <a:lnTo>
                  <a:pt x="3499" y="411"/>
                </a:lnTo>
                <a:lnTo>
                  <a:pt x="3505" y="411"/>
                </a:lnTo>
                <a:lnTo>
                  <a:pt x="3517" y="411"/>
                </a:lnTo>
                <a:lnTo>
                  <a:pt x="3529" y="411"/>
                </a:lnTo>
                <a:lnTo>
                  <a:pt x="3535" y="411"/>
                </a:lnTo>
                <a:lnTo>
                  <a:pt x="3548" y="411"/>
                </a:lnTo>
                <a:lnTo>
                  <a:pt x="3560" y="411"/>
                </a:lnTo>
                <a:lnTo>
                  <a:pt x="3566" y="417"/>
                </a:lnTo>
                <a:lnTo>
                  <a:pt x="3578" y="417"/>
                </a:lnTo>
                <a:lnTo>
                  <a:pt x="3590" y="417"/>
                </a:lnTo>
                <a:lnTo>
                  <a:pt x="3596" y="417"/>
                </a:lnTo>
                <a:lnTo>
                  <a:pt x="3609" y="417"/>
                </a:lnTo>
                <a:lnTo>
                  <a:pt x="3621" y="417"/>
                </a:lnTo>
                <a:lnTo>
                  <a:pt x="3627" y="417"/>
                </a:lnTo>
                <a:lnTo>
                  <a:pt x="3639" y="417"/>
                </a:lnTo>
                <a:lnTo>
                  <a:pt x="3651" y="417"/>
                </a:lnTo>
                <a:lnTo>
                  <a:pt x="3658" y="417"/>
                </a:lnTo>
                <a:lnTo>
                  <a:pt x="3670" y="417"/>
                </a:lnTo>
                <a:lnTo>
                  <a:pt x="3682" y="417"/>
                </a:lnTo>
                <a:lnTo>
                  <a:pt x="3688" y="417"/>
                </a:lnTo>
                <a:lnTo>
                  <a:pt x="3700" y="417"/>
                </a:lnTo>
                <a:lnTo>
                  <a:pt x="3713" y="417"/>
                </a:lnTo>
                <a:lnTo>
                  <a:pt x="3719" y="417"/>
                </a:lnTo>
                <a:lnTo>
                  <a:pt x="3731" y="417"/>
                </a:lnTo>
                <a:lnTo>
                  <a:pt x="3743" y="417"/>
                </a:lnTo>
                <a:lnTo>
                  <a:pt x="3749" y="417"/>
                </a:lnTo>
                <a:lnTo>
                  <a:pt x="3762" y="417"/>
                </a:lnTo>
                <a:lnTo>
                  <a:pt x="3774" y="423"/>
                </a:lnTo>
                <a:lnTo>
                  <a:pt x="3780" y="423"/>
                </a:lnTo>
                <a:lnTo>
                  <a:pt x="3792" y="423"/>
                </a:lnTo>
                <a:lnTo>
                  <a:pt x="3804" y="423"/>
                </a:lnTo>
                <a:lnTo>
                  <a:pt x="3811" y="423"/>
                </a:lnTo>
                <a:lnTo>
                  <a:pt x="3823" y="423"/>
                </a:lnTo>
                <a:lnTo>
                  <a:pt x="3835" y="423"/>
                </a:lnTo>
                <a:lnTo>
                  <a:pt x="3841" y="423"/>
                </a:lnTo>
                <a:lnTo>
                  <a:pt x="3853" y="423"/>
                </a:lnTo>
                <a:lnTo>
                  <a:pt x="3866" y="423"/>
                </a:lnTo>
                <a:lnTo>
                  <a:pt x="3872" y="423"/>
                </a:lnTo>
                <a:lnTo>
                  <a:pt x="3884" y="423"/>
                </a:lnTo>
                <a:lnTo>
                  <a:pt x="3890" y="423"/>
                </a:lnTo>
                <a:lnTo>
                  <a:pt x="3902" y="423"/>
                </a:lnTo>
                <a:lnTo>
                  <a:pt x="3915" y="423"/>
                </a:lnTo>
                <a:lnTo>
                  <a:pt x="3921" y="423"/>
                </a:lnTo>
                <a:lnTo>
                  <a:pt x="3933" y="423"/>
                </a:lnTo>
                <a:lnTo>
                  <a:pt x="3945" y="423"/>
                </a:lnTo>
                <a:lnTo>
                  <a:pt x="3951" y="423"/>
                </a:lnTo>
                <a:lnTo>
                  <a:pt x="3963" y="423"/>
                </a:lnTo>
                <a:lnTo>
                  <a:pt x="3976" y="423"/>
                </a:lnTo>
                <a:lnTo>
                  <a:pt x="3982" y="423"/>
                </a:lnTo>
                <a:lnTo>
                  <a:pt x="3994" y="423"/>
                </a:lnTo>
                <a:lnTo>
                  <a:pt x="4006" y="423"/>
                </a:lnTo>
                <a:lnTo>
                  <a:pt x="4012" y="423"/>
                </a:lnTo>
                <a:lnTo>
                  <a:pt x="4025" y="423"/>
                </a:lnTo>
                <a:lnTo>
                  <a:pt x="4037" y="423"/>
                </a:lnTo>
                <a:lnTo>
                  <a:pt x="4043" y="423"/>
                </a:lnTo>
                <a:lnTo>
                  <a:pt x="4055" y="423"/>
                </a:lnTo>
                <a:lnTo>
                  <a:pt x="4055" y="476"/>
                </a:lnTo>
                <a:lnTo>
                  <a:pt x="4043" y="476"/>
                </a:lnTo>
                <a:lnTo>
                  <a:pt x="4037" y="476"/>
                </a:lnTo>
                <a:lnTo>
                  <a:pt x="4025" y="476"/>
                </a:lnTo>
                <a:lnTo>
                  <a:pt x="4012" y="476"/>
                </a:lnTo>
                <a:lnTo>
                  <a:pt x="4006" y="476"/>
                </a:lnTo>
                <a:lnTo>
                  <a:pt x="3994" y="476"/>
                </a:lnTo>
                <a:lnTo>
                  <a:pt x="3982" y="476"/>
                </a:lnTo>
                <a:lnTo>
                  <a:pt x="3976" y="476"/>
                </a:lnTo>
                <a:lnTo>
                  <a:pt x="3963" y="476"/>
                </a:lnTo>
                <a:lnTo>
                  <a:pt x="3951" y="476"/>
                </a:lnTo>
                <a:lnTo>
                  <a:pt x="3945" y="470"/>
                </a:lnTo>
                <a:lnTo>
                  <a:pt x="3933" y="470"/>
                </a:lnTo>
                <a:lnTo>
                  <a:pt x="3921" y="470"/>
                </a:lnTo>
                <a:lnTo>
                  <a:pt x="3915" y="470"/>
                </a:lnTo>
                <a:lnTo>
                  <a:pt x="3902" y="470"/>
                </a:lnTo>
                <a:lnTo>
                  <a:pt x="3890" y="470"/>
                </a:lnTo>
                <a:lnTo>
                  <a:pt x="3884" y="470"/>
                </a:lnTo>
                <a:lnTo>
                  <a:pt x="3872" y="470"/>
                </a:lnTo>
                <a:lnTo>
                  <a:pt x="3866" y="470"/>
                </a:lnTo>
                <a:lnTo>
                  <a:pt x="3853" y="470"/>
                </a:lnTo>
                <a:lnTo>
                  <a:pt x="3841" y="470"/>
                </a:lnTo>
                <a:lnTo>
                  <a:pt x="3835" y="470"/>
                </a:lnTo>
                <a:lnTo>
                  <a:pt x="3823" y="470"/>
                </a:lnTo>
                <a:lnTo>
                  <a:pt x="3811" y="470"/>
                </a:lnTo>
                <a:lnTo>
                  <a:pt x="3804" y="470"/>
                </a:lnTo>
                <a:lnTo>
                  <a:pt x="3792" y="470"/>
                </a:lnTo>
                <a:lnTo>
                  <a:pt x="3780" y="470"/>
                </a:lnTo>
                <a:lnTo>
                  <a:pt x="3774" y="470"/>
                </a:lnTo>
                <a:lnTo>
                  <a:pt x="3762" y="470"/>
                </a:lnTo>
                <a:lnTo>
                  <a:pt x="3749" y="470"/>
                </a:lnTo>
                <a:lnTo>
                  <a:pt x="3743" y="470"/>
                </a:lnTo>
                <a:lnTo>
                  <a:pt x="3731" y="470"/>
                </a:lnTo>
                <a:lnTo>
                  <a:pt x="3719" y="470"/>
                </a:lnTo>
                <a:lnTo>
                  <a:pt x="3713" y="470"/>
                </a:lnTo>
                <a:lnTo>
                  <a:pt x="3700" y="470"/>
                </a:lnTo>
                <a:lnTo>
                  <a:pt x="3688" y="470"/>
                </a:lnTo>
                <a:lnTo>
                  <a:pt x="3682" y="470"/>
                </a:lnTo>
                <a:lnTo>
                  <a:pt x="3670" y="470"/>
                </a:lnTo>
                <a:lnTo>
                  <a:pt x="3658" y="470"/>
                </a:lnTo>
                <a:lnTo>
                  <a:pt x="3651" y="470"/>
                </a:lnTo>
                <a:lnTo>
                  <a:pt x="3639" y="470"/>
                </a:lnTo>
                <a:lnTo>
                  <a:pt x="3627" y="470"/>
                </a:lnTo>
                <a:lnTo>
                  <a:pt x="3621" y="470"/>
                </a:lnTo>
                <a:lnTo>
                  <a:pt x="3609" y="470"/>
                </a:lnTo>
                <a:lnTo>
                  <a:pt x="3596" y="464"/>
                </a:lnTo>
                <a:lnTo>
                  <a:pt x="3590" y="464"/>
                </a:lnTo>
                <a:lnTo>
                  <a:pt x="3578" y="464"/>
                </a:lnTo>
                <a:lnTo>
                  <a:pt x="3566" y="464"/>
                </a:lnTo>
                <a:lnTo>
                  <a:pt x="3560" y="464"/>
                </a:lnTo>
                <a:lnTo>
                  <a:pt x="3548" y="464"/>
                </a:lnTo>
                <a:lnTo>
                  <a:pt x="3535" y="464"/>
                </a:lnTo>
                <a:lnTo>
                  <a:pt x="3529" y="464"/>
                </a:lnTo>
                <a:lnTo>
                  <a:pt x="3517" y="464"/>
                </a:lnTo>
                <a:lnTo>
                  <a:pt x="3505" y="464"/>
                </a:lnTo>
                <a:lnTo>
                  <a:pt x="3499" y="464"/>
                </a:lnTo>
                <a:lnTo>
                  <a:pt x="3486" y="464"/>
                </a:lnTo>
                <a:lnTo>
                  <a:pt x="3480" y="464"/>
                </a:lnTo>
                <a:lnTo>
                  <a:pt x="3468" y="464"/>
                </a:lnTo>
                <a:lnTo>
                  <a:pt x="3456" y="464"/>
                </a:lnTo>
                <a:lnTo>
                  <a:pt x="3450" y="464"/>
                </a:lnTo>
                <a:lnTo>
                  <a:pt x="3437" y="464"/>
                </a:lnTo>
                <a:lnTo>
                  <a:pt x="3425" y="464"/>
                </a:lnTo>
                <a:lnTo>
                  <a:pt x="3419" y="464"/>
                </a:lnTo>
                <a:lnTo>
                  <a:pt x="3407" y="464"/>
                </a:lnTo>
                <a:lnTo>
                  <a:pt x="3395" y="464"/>
                </a:lnTo>
                <a:lnTo>
                  <a:pt x="3388" y="464"/>
                </a:lnTo>
                <a:lnTo>
                  <a:pt x="3376" y="464"/>
                </a:lnTo>
                <a:lnTo>
                  <a:pt x="3364" y="464"/>
                </a:lnTo>
                <a:lnTo>
                  <a:pt x="3358" y="458"/>
                </a:lnTo>
                <a:lnTo>
                  <a:pt x="3346" y="458"/>
                </a:lnTo>
                <a:lnTo>
                  <a:pt x="3333" y="458"/>
                </a:lnTo>
                <a:lnTo>
                  <a:pt x="3327" y="458"/>
                </a:lnTo>
                <a:lnTo>
                  <a:pt x="3315" y="458"/>
                </a:lnTo>
                <a:lnTo>
                  <a:pt x="3303" y="458"/>
                </a:lnTo>
                <a:lnTo>
                  <a:pt x="3297" y="458"/>
                </a:lnTo>
                <a:lnTo>
                  <a:pt x="3284" y="458"/>
                </a:lnTo>
                <a:lnTo>
                  <a:pt x="3272" y="458"/>
                </a:lnTo>
                <a:lnTo>
                  <a:pt x="3266" y="458"/>
                </a:lnTo>
                <a:lnTo>
                  <a:pt x="3254" y="458"/>
                </a:lnTo>
                <a:lnTo>
                  <a:pt x="3242" y="458"/>
                </a:lnTo>
                <a:lnTo>
                  <a:pt x="3236" y="458"/>
                </a:lnTo>
                <a:lnTo>
                  <a:pt x="3223" y="458"/>
                </a:lnTo>
                <a:lnTo>
                  <a:pt x="3211" y="458"/>
                </a:lnTo>
                <a:lnTo>
                  <a:pt x="3205" y="452"/>
                </a:lnTo>
                <a:lnTo>
                  <a:pt x="3193" y="452"/>
                </a:lnTo>
                <a:lnTo>
                  <a:pt x="3181" y="452"/>
                </a:lnTo>
                <a:lnTo>
                  <a:pt x="3174" y="452"/>
                </a:lnTo>
                <a:lnTo>
                  <a:pt x="3162" y="452"/>
                </a:lnTo>
                <a:lnTo>
                  <a:pt x="3150" y="452"/>
                </a:lnTo>
                <a:lnTo>
                  <a:pt x="3144" y="452"/>
                </a:lnTo>
                <a:lnTo>
                  <a:pt x="3132" y="452"/>
                </a:lnTo>
                <a:lnTo>
                  <a:pt x="3125" y="452"/>
                </a:lnTo>
                <a:lnTo>
                  <a:pt x="3113" y="452"/>
                </a:lnTo>
                <a:lnTo>
                  <a:pt x="3101" y="447"/>
                </a:lnTo>
                <a:lnTo>
                  <a:pt x="3095" y="447"/>
                </a:lnTo>
                <a:lnTo>
                  <a:pt x="3083" y="447"/>
                </a:lnTo>
                <a:lnTo>
                  <a:pt x="3070" y="447"/>
                </a:lnTo>
                <a:lnTo>
                  <a:pt x="3064" y="447"/>
                </a:lnTo>
                <a:lnTo>
                  <a:pt x="3052" y="447"/>
                </a:lnTo>
                <a:lnTo>
                  <a:pt x="3040" y="447"/>
                </a:lnTo>
                <a:lnTo>
                  <a:pt x="3034" y="447"/>
                </a:lnTo>
                <a:lnTo>
                  <a:pt x="3021" y="441"/>
                </a:lnTo>
                <a:lnTo>
                  <a:pt x="3009" y="441"/>
                </a:lnTo>
                <a:lnTo>
                  <a:pt x="3003" y="441"/>
                </a:lnTo>
                <a:lnTo>
                  <a:pt x="2991" y="441"/>
                </a:lnTo>
                <a:lnTo>
                  <a:pt x="2979" y="435"/>
                </a:lnTo>
                <a:lnTo>
                  <a:pt x="2973" y="435"/>
                </a:lnTo>
                <a:lnTo>
                  <a:pt x="2960" y="435"/>
                </a:lnTo>
                <a:lnTo>
                  <a:pt x="2948" y="435"/>
                </a:lnTo>
                <a:lnTo>
                  <a:pt x="2942" y="429"/>
                </a:lnTo>
                <a:lnTo>
                  <a:pt x="2930" y="429"/>
                </a:lnTo>
                <a:lnTo>
                  <a:pt x="2917" y="429"/>
                </a:lnTo>
                <a:lnTo>
                  <a:pt x="2911" y="423"/>
                </a:lnTo>
                <a:lnTo>
                  <a:pt x="2899" y="423"/>
                </a:lnTo>
                <a:lnTo>
                  <a:pt x="2887" y="423"/>
                </a:lnTo>
                <a:lnTo>
                  <a:pt x="2881" y="417"/>
                </a:lnTo>
                <a:lnTo>
                  <a:pt x="2869" y="417"/>
                </a:lnTo>
                <a:lnTo>
                  <a:pt x="2856" y="411"/>
                </a:lnTo>
                <a:lnTo>
                  <a:pt x="2850" y="411"/>
                </a:lnTo>
                <a:lnTo>
                  <a:pt x="2838" y="405"/>
                </a:lnTo>
                <a:lnTo>
                  <a:pt x="2826" y="405"/>
                </a:lnTo>
                <a:lnTo>
                  <a:pt x="2820" y="405"/>
                </a:lnTo>
                <a:lnTo>
                  <a:pt x="2807" y="399"/>
                </a:lnTo>
                <a:lnTo>
                  <a:pt x="2795" y="394"/>
                </a:lnTo>
                <a:lnTo>
                  <a:pt x="2789" y="394"/>
                </a:lnTo>
                <a:lnTo>
                  <a:pt x="2777" y="388"/>
                </a:lnTo>
                <a:lnTo>
                  <a:pt x="2765" y="388"/>
                </a:lnTo>
                <a:lnTo>
                  <a:pt x="2758" y="382"/>
                </a:lnTo>
                <a:lnTo>
                  <a:pt x="2746" y="382"/>
                </a:lnTo>
                <a:lnTo>
                  <a:pt x="2740" y="376"/>
                </a:lnTo>
                <a:lnTo>
                  <a:pt x="2728" y="370"/>
                </a:lnTo>
                <a:lnTo>
                  <a:pt x="2716" y="370"/>
                </a:lnTo>
                <a:lnTo>
                  <a:pt x="2710" y="364"/>
                </a:lnTo>
                <a:lnTo>
                  <a:pt x="2697" y="358"/>
                </a:lnTo>
                <a:lnTo>
                  <a:pt x="2685" y="358"/>
                </a:lnTo>
                <a:lnTo>
                  <a:pt x="2679" y="352"/>
                </a:lnTo>
                <a:lnTo>
                  <a:pt x="2667" y="347"/>
                </a:lnTo>
                <a:lnTo>
                  <a:pt x="2654" y="347"/>
                </a:lnTo>
                <a:lnTo>
                  <a:pt x="2648" y="341"/>
                </a:lnTo>
                <a:lnTo>
                  <a:pt x="2636" y="335"/>
                </a:lnTo>
                <a:lnTo>
                  <a:pt x="2624" y="329"/>
                </a:lnTo>
                <a:lnTo>
                  <a:pt x="2618" y="323"/>
                </a:lnTo>
                <a:lnTo>
                  <a:pt x="2606" y="323"/>
                </a:lnTo>
                <a:lnTo>
                  <a:pt x="2593" y="317"/>
                </a:lnTo>
                <a:lnTo>
                  <a:pt x="2587" y="311"/>
                </a:lnTo>
                <a:lnTo>
                  <a:pt x="2575" y="305"/>
                </a:lnTo>
                <a:lnTo>
                  <a:pt x="2563" y="300"/>
                </a:lnTo>
                <a:lnTo>
                  <a:pt x="2557" y="294"/>
                </a:lnTo>
                <a:lnTo>
                  <a:pt x="2544" y="294"/>
                </a:lnTo>
                <a:lnTo>
                  <a:pt x="2532" y="288"/>
                </a:lnTo>
                <a:lnTo>
                  <a:pt x="2526" y="282"/>
                </a:lnTo>
                <a:lnTo>
                  <a:pt x="2514" y="276"/>
                </a:lnTo>
                <a:lnTo>
                  <a:pt x="2502" y="270"/>
                </a:lnTo>
                <a:lnTo>
                  <a:pt x="2495" y="264"/>
                </a:lnTo>
                <a:lnTo>
                  <a:pt x="2483" y="258"/>
                </a:lnTo>
                <a:lnTo>
                  <a:pt x="2471" y="253"/>
                </a:lnTo>
                <a:lnTo>
                  <a:pt x="2465" y="247"/>
                </a:lnTo>
                <a:lnTo>
                  <a:pt x="2453" y="247"/>
                </a:lnTo>
                <a:lnTo>
                  <a:pt x="2440" y="241"/>
                </a:lnTo>
                <a:lnTo>
                  <a:pt x="2434" y="235"/>
                </a:lnTo>
                <a:lnTo>
                  <a:pt x="2422" y="229"/>
                </a:lnTo>
                <a:lnTo>
                  <a:pt x="2410" y="223"/>
                </a:lnTo>
                <a:lnTo>
                  <a:pt x="2404" y="217"/>
                </a:lnTo>
                <a:lnTo>
                  <a:pt x="2391" y="211"/>
                </a:lnTo>
                <a:lnTo>
                  <a:pt x="2385" y="211"/>
                </a:lnTo>
                <a:lnTo>
                  <a:pt x="2373" y="206"/>
                </a:lnTo>
                <a:lnTo>
                  <a:pt x="2361" y="200"/>
                </a:lnTo>
                <a:lnTo>
                  <a:pt x="2355" y="194"/>
                </a:lnTo>
                <a:lnTo>
                  <a:pt x="2343" y="188"/>
                </a:lnTo>
                <a:lnTo>
                  <a:pt x="2330" y="182"/>
                </a:lnTo>
                <a:lnTo>
                  <a:pt x="2324" y="182"/>
                </a:lnTo>
                <a:lnTo>
                  <a:pt x="2312" y="176"/>
                </a:lnTo>
                <a:lnTo>
                  <a:pt x="2300" y="170"/>
                </a:lnTo>
                <a:lnTo>
                  <a:pt x="2294" y="170"/>
                </a:lnTo>
                <a:lnTo>
                  <a:pt x="2281" y="164"/>
                </a:lnTo>
                <a:lnTo>
                  <a:pt x="2269" y="158"/>
                </a:lnTo>
                <a:lnTo>
                  <a:pt x="2263" y="158"/>
                </a:lnTo>
                <a:lnTo>
                  <a:pt x="2251" y="153"/>
                </a:lnTo>
                <a:lnTo>
                  <a:pt x="2239" y="153"/>
                </a:lnTo>
                <a:lnTo>
                  <a:pt x="2232" y="147"/>
                </a:lnTo>
                <a:lnTo>
                  <a:pt x="2220" y="147"/>
                </a:lnTo>
                <a:lnTo>
                  <a:pt x="2208" y="147"/>
                </a:lnTo>
                <a:lnTo>
                  <a:pt x="2202" y="141"/>
                </a:lnTo>
                <a:lnTo>
                  <a:pt x="2190" y="141"/>
                </a:lnTo>
                <a:lnTo>
                  <a:pt x="2177" y="141"/>
                </a:lnTo>
                <a:lnTo>
                  <a:pt x="2171" y="141"/>
                </a:lnTo>
                <a:lnTo>
                  <a:pt x="2159" y="141"/>
                </a:lnTo>
                <a:lnTo>
                  <a:pt x="2147" y="135"/>
                </a:lnTo>
                <a:lnTo>
                  <a:pt x="2141" y="141"/>
                </a:lnTo>
                <a:lnTo>
                  <a:pt x="2128" y="141"/>
                </a:lnTo>
                <a:lnTo>
                  <a:pt x="2116" y="141"/>
                </a:lnTo>
                <a:lnTo>
                  <a:pt x="2110" y="141"/>
                </a:lnTo>
                <a:lnTo>
                  <a:pt x="2098" y="141"/>
                </a:lnTo>
                <a:lnTo>
                  <a:pt x="2086" y="147"/>
                </a:lnTo>
                <a:lnTo>
                  <a:pt x="2079" y="147"/>
                </a:lnTo>
                <a:lnTo>
                  <a:pt x="2067" y="153"/>
                </a:lnTo>
                <a:lnTo>
                  <a:pt x="2055" y="153"/>
                </a:lnTo>
                <a:lnTo>
                  <a:pt x="2049" y="158"/>
                </a:lnTo>
                <a:lnTo>
                  <a:pt x="2037" y="164"/>
                </a:lnTo>
                <a:lnTo>
                  <a:pt x="2031" y="170"/>
                </a:lnTo>
                <a:lnTo>
                  <a:pt x="2018" y="176"/>
                </a:lnTo>
                <a:lnTo>
                  <a:pt x="2006" y="182"/>
                </a:lnTo>
                <a:lnTo>
                  <a:pt x="2000" y="188"/>
                </a:lnTo>
                <a:lnTo>
                  <a:pt x="1988" y="200"/>
                </a:lnTo>
                <a:lnTo>
                  <a:pt x="1975" y="206"/>
                </a:lnTo>
                <a:lnTo>
                  <a:pt x="1969" y="206"/>
                </a:lnTo>
                <a:lnTo>
                  <a:pt x="1957" y="211"/>
                </a:lnTo>
                <a:lnTo>
                  <a:pt x="1945" y="217"/>
                </a:lnTo>
                <a:lnTo>
                  <a:pt x="1939" y="217"/>
                </a:lnTo>
                <a:lnTo>
                  <a:pt x="1927" y="223"/>
                </a:lnTo>
                <a:lnTo>
                  <a:pt x="1914" y="229"/>
                </a:lnTo>
                <a:lnTo>
                  <a:pt x="1908" y="229"/>
                </a:lnTo>
                <a:lnTo>
                  <a:pt x="1896" y="241"/>
                </a:lnTo>
                <a:lnTo>
                  <a:pt x="1884" y="247"/>
                </a:lnTo>
                <a:lnTo>
                  <a:pt x="1878" y="253"/>
                </a:lnTo>
                <a:lnTo>
                  <a:pt x="1865" y="258"/>
                </a:lnTo>
                <a:lnTo>
                  <a:pt x="1853" y="270"/>
                </a:lnTo>
                <a:lnTo>
                  <a:pt x="1847" y="270"/>
                </a:lnTo>
                <a:lnTo>
                  <a:pt x="1835" y="270"/>
                </a:lnTo>
                <a:lnTo>
                  <a:pt x="1823" y="258"/>
                </a:lnTo>
                <a:lnTo>
                  <a:pt x="1816" y="258"/>
                </a:lnTo>
                <a:lnTo>
                  <a:pt x="1804" y="264"/>
                </a:lnTo>
                <a:lnTo>
                  <a:pt x="1792" y="270"/>
                </a:lnTo>
                <a:lnTo>
                  <a:pt x="1786" y="276"/>
                </a:lnTo>
                <a:lnTo>
                  <a:pt x="1774" y="288"/>
                </a:lnTo>
                <a:lnTo>
                  <a:pt x="1761" y="288"/>
                </a:lnTo>
                <a:lnTo>
                  <a:pt x="1755" y="288"/>
                </a:lnTo>
                <a:lnTo>
                  <a:pt x="1743" y="300"/>
                </a:lnTo>
                <a:lnTo>
                  <a:pt x="1731" y="305"/>
                </a:lnTo>
                <a:lnTo>
                  <a:pt x="1725" y="311"/>
                </a:lnTo>
                <a:lnTo>
                  <a:pt x="1712" y="323"/>
                </a:lnTo>
                <a:lnTo>
                  <a:pt x="1700" y="335"/>
                </a:lnTo>
                <a:lnTo>
                  <a:pt x="1694" y="347"/>
                </a:lnTo>
                <a:lnTo>
                  <a:pt x="1682" y="347"/>
                </a:lnTo>
                <a:lnTo>
                  <a:pt x="1670" y="358"/>
                </a:lnTo>
                <a:lnTo>
                  <a:pt x="1664" y="364"/>
                </a:lnTo>
                <a:lnTo>
                  <a:pt x="1651" y="370"/>
                </a:lnTo>
                <a:lnTo>
                  <a:pt x="1645" y="376"/>
                </a:lnTo>
                <a:lnTo>
                  <a:pt x="1633" y="382"/>
                </a:lnTo>
                <a:lnTo>
                  <a:pt x="1621" y="382"/>
                </a:lnTo>
                <a:lnTo>
                  <a:pt x="1615" y="388"/>
                </a:lnTo>
                <a:lnTo>
                  <a:pt x="1602" y="394"/>
                </a:lnTo>
                <a:lnTo>
                  <a:pt x="1590" y="399"/>
                </a:lnTo>
                <a:lnTo>
                  <a:pt x="1584" y="405"/>
                </a:lnTo>
                <a:lnTo>
                  <a:pt x="1572" y="411"/>
                </a:lnTo>
                <a:lnTo>
                  <a:pt x="1560" y="417"/>
                </a:lnTo>
                <a:lnTo>
                  <a:pt x="1553" y="423"/>
                </a:lnTo>
                <a:lnTo>
                  <a:pt x="1541" y="423"/>
                </a:lnTo>
                <a:lnTo>
                  <a:pt x="1529" y="423"/>
                </a:lnTo>
                <a:lnTo>
                  <a:pt x="1523" y="429"/>
                </a:lnTo>
                <a:lnTo>
                  <a:pt x="1511" y="435"/>
                </a:lnTo>
                <a:lnTo>
                  <a:pt x="1498" y="429"/>
                </a:lnTo>
                <a:lnTo>
                  <a:pt x="1492" y="435"/>
                </a:lnTo>
                <a:lnTo>
                  <a:pt x="1480" y="447"/>
                </a:lnTo>
                <a:lnTo>
                  <a:pt x="1468" y="447"/>
                </a:lnTo>
                <a:lnTo>
                  <a:pt x="1462" y="441"/>
                </a:lnTo>
                <a:lnTo>
                  <a:pt x="1449" y="441"/>
                </a:lnTo>
                <a:lnTo>
                  <a:pt x="1437" y="441"/>
                </a:lnTo>
                <a:lnTo>
                  <a:pt x="1431" y="441"/>
                </a:lnTo>
                <a:lnTo>
                  <a:pt x="1419" y="447"/>
                </a:lnTo>
                <a:lnTo>
                  <a:pt x="1407" y="447"/>
                </a:lnTo>
                <a:lnTo>
                  <a:pt x="1401" y="452"/>
                </a:lnTo>
                <a:lnTo>
                  <a:pt x="1388" y="452"/>
                </a:lnTo>
                <a:lnTo>
                  <a:pt x="1376" y="452"/>
                </a:lnTo>
                <a:lnTo>
                  <a:pt x="1370" y="464"/>
                </a:lnTo>
                <a:lnTo>
                  <a:pt x="1358" y="464"/>
                </a:lnTo>
                <a:lnTo>
                  <a:pt x="1345" y="470"/>
                </a:lnTo>
                <a:lnTo>
                  <a:pt x="1339" y="470"/>
                </a:lnTo>
                <a:lnTo>
                  <a:pt x="1327" y="464"/>
                </a:lnTo>
                <a:lnTo>
                  <a:pt x="1315" y="458"/>
                </a:lnTo>
                <a:lnTo>
                  <a:pt x="1309" y="458"/>
                </a:lnTo>
                <a:lnTo>
                  <a:pt x="1297" y="458"/>
                </a:lnTo>
                <a:lnTo>
                  <a:pt x="1290" y="458"/>
                </a:lnTo>
                <a:lnTo>
                  <a:pt x="1278" y="464"/>
                </a:lnTo>
                <a:lnTo>
                  <a:pt x="1266" y="464"/>
                </a:lnTo>
                <a:lnTo>
                  <a:pt x="1260" y="464"/>
                </a:lnTo>
                <a:lnTo>
                  <a:pt x="1248" y="464"/>
                </a:lnTo>
                <a:lnTo>
                  <a:pt x="1235" y="470"/>
                </a:lnTo>
                <a:lnTo>
                  <a:pt x="1229" y="476"/>
                </a:lnTo>
                <a:lnTo>
                  <a:pt x="1217" y="470"/>
                </a:lnTo>
                <a:lnTo>
                  <a:pt x="1205" y="476"/>
                </a:lnTo>
                <a:lnTo>
                  <a:pt x="1199" y="470"/>
                </a:lnTo>
                <a:lnTo>
                  <a:pt x="1186" y="470"/>
                </a:lnTo>
                <a:lnTo>
                  <a:pt x="1174" y="470"/>
                </a:lnTo>
                <a:lnTo>
                  <a:pt x="1168" y="476"/>
                </a:lnTo>
                <a:lnTo>
                  <a:pt x="1156" y="476"/>
                </a:lnTo>
                <a:lnTo>
                  <a:pt x="1144" y="470"/>
                </a:lnTo>
                <a:lnTo>
                  <a:pt x="1137" y="476"/>
                </a:lnTo>
                <a:lnTo>
                  <a:pt x="1125" y="476"/>
                </a:lnTo>
                <a:lnTo>
                  <a:pt x="1113" y="476"/>
                </a:lnTo>
                <a:lnTo>
                  <a:pt x="1107" y="482"/>
                </a:lnTo>
                <a:lnTo>
                  <a:pt x="1095" y="482"/>
                </a:lnTo>
                <a:lnTo>
                  <a:pt x="1082" y="482"/>
                </a:lnTo>
                <a:lnTo>
                  <a:pt x="1076" y="482"/>
                </a:lnTo>
                <a:lnTo>
                  <a:pt x="1064" y="488"/>
                </a:lnTo>
                <a:lnTo>
                  <a:pt x="1052" y="488"/>
                </a:lnTo>
                <a:lnTo>
                  <a:pt x="1046" y="488"/>
                </a:lnTo>
                <a:lnTo>
                  <a:pt x="1034" y="494"/>
                </a:lnTo>
                <a:lnTo>
                  <a:pt x="1021" y="494"/>
                </a:lnTo>
                <a:lnTo>
                  <a:pt x="1015" y="494"/>
                </a:lnTo>
                <a:lnTo>
                  <a:pt x="1003" y="494"/>
                </a:lnTo>
                <a:lnTo>
                  <a:pt x="991" y="499"/>
                </a:lnTo>
                <a:lnTo>
                  <a:pt x="985" y="499"/>
                </a:lnTo>
                <a:lnTo>
                  <a:pt x="972" y="499"/>
                </a:lnTo>
                <a:lnTo>
                  <a:pt x="960" y="499"/>
                </a:lnTo>
                <a:lnTo>
                  <a:pt x="954" y="499"/>
                </a:lnTo>
                <a:lnTo>
                  <a:pt x="942" y="505"/>
                </a:lnTo>
                <a:lnTo>
                  <a:pt x="930" y="499"/>
                </a:lnTo>
                <a:lnTo>
                  <a:pt x="923" y="505"/>
                </a:lnTo>
                <a:lnTo>
                  <a:pt x="911" y="505"/>
                </a:lnTo>
                <a:lnTo>
                  <a:pt x="905" y="505"/>
                </a:lnTo>
                <a:lnTo>
                  <a:pt x="893" y="505"/>
                </a:lnTo>
                <a:lnTo>
                  <a:pt x="881" y="505"/>
                </a:lnTo>
                <a:lnTo>
                  <a:pt x="874" y="505"/>
                </a:lnTo>
                <a:lnTo>
                  <a:pt x="862" y="505"/>
                </a:lnTo>
                <a:lnTo>
                  <a:pt x="850" y="505"/>
                </a:lnTo>
                <a:lnTo>
                  <a:pt x="844" y="505"/>
                </a:lnTo>
                <a:lnTo>
                  <a:pt x="832" y="505"/>
                </a:lnTo>
                <a:lnTo>
                  <a:pt x="819" y="511"/>
                </a:lnTo>
                <a:lnTo>
                  <a:pt x="813" y="511"/>
                </a:lnTo>
                <a:lnTo>
                  <a:pt x="801" y="511"/>
                </a:lnTo>
                <a:lnTo>
                  <a:pt x="789" y="511"/>
                </a:lnTo>
                <a:lnTo>
                  <a:pt x="783" y="511"/>
                </a:lnTo>
                <a:lnTo>
                  <a:pt x="770" y="511"/>
                </a:lnTo>
                <a:lnTo>
                  <a:pt x="758" y="511"/>
                </a:lnTo>
                <a:lnTo>
                  <a:pt x="752" y="511"/>
                </a:lnTo>
                <a:lnTo>
                  <a:pt x="740" y="511"/>
                </a:lnTo>
                <a:lnTo>
                  <a:pt x="728" y="511"/>
                </a:lnTo>
                <a:lnTo>
                  <a:pt x="722" y="511"/>
                </a:lnTo>
                <a:lnTo>
                  <a:pt x="709" y="517"/>
                </a:lnTo>
                <a:lnTo>
                  <a:pt x="697" y="517"/>
                </a:lnTo>
                <a:lnTo>
                  <a:pt x="691" y="517"/>
                </a:lnTo>
                <a:lnTo>
                  <a:pt x="679" y="517"/>
                </a:lnTo>
                <a:lnTo>
                  <a:pt x="667" y="517"/>
                </a:lnTo>
                <a:lnTo>
                  <a:pt x="660" y="517"/>
                </a:lnTo>
                <a:lnTo>
                  <a:pt x="648" y="517"/>
                </a:lnTo>
                <a:lnTo>
                  <a:pt x="636" y="517"/>
                </a:lnTo>
                <a:lnTo>
                  <a:pt x="630" y="517"/>
                </a:lnTo>
                <a:lnTo>
                  <a:pt x="618" y="517"/>
                </a:lnTo>
                <a:lnTo>
                  <a:pt x="605" y="517"/>
                </a:lnTo>
                <a:lnTo>
                  <a:pt x="599" y="517"/>
                </a:lnTo>
                <a:lnTo>
                  <a:pt x="587" y="517"/>
                </a:lnTo>
                <a:lnTo>
                  <a:pt x="575" y="517"/>
                </a:lnTo>
                <a:lnTo>
                  <a:pt x="569" y="517"/>
                </a:lnTo>
                <a:lnTo>
                  <a:pt x="556" y="517"/>
                </a:lnTo>
                <a:lnTo>
                  <a:pt x="550" y="517"/>
                </a:lnTo>
                <a:lnTo>
                  <a:pt x="538" y="517"/>
                </a:lnTo>
                <a:lnTo>
                  <a:pt x="526" y="523"/>
                </a:lnTo>
                <a:lnTo>
                  <a:pt x="520" y="523"/>
                </a:lnTo>
                <a:lnTo>
                  <a:pt x="507" y="523"/>
                </a:lnTo>
                <a:lnTo>
                  <a:pt x="495" y="523"/>
                </a:lnTo>
                <a:lnTo>
                  <a:pt x="489" y="523"/>
                </a:lnTo>
                <a:lnTo>
                  <a:pt x="477" y="523"/>
                </a:lnTo>
                <a:lnTo>
                  <a:pt x="465" y="523"/>
                </a:lnTo>
                <a:lnTo>
                  <a:pt x="459" y="523"/>
                </a:lnTo>
                <a:lnTo>
                  <a:pt x="446" y="523"/>
                </a:lnTo>
                <a:lnTo>
                  <a:pt x="434" y="523"/>
                </a:lnTo>
                <a:lnTo>
                  <a:pt x="428" y="523"/>
                </a:lnTo>
                <a:lnTo>
                  <a:pt x="416" y="523"/>
                </a:lnTo>
                <a:lnTo>
                  <a:pt x="403" y="523"/>
                </a:lnTo>
                <a:lnTo>
                  <a:pt x="397" y="523"/>
                </a:lnTo>
                <a:lnTo>
                  <a:pt x="385" y="523"/>
                </a:lnTo>
                <a:lnTo>
                  <a:pt x="373" y="523"/>
                </a:lnTo>
                <a:lnTo>
                  <a:pt x="367" y="523"/>
                </a:lnTo>
                <a:lnTo>
                  <a:pt x="355" y="523"/>
                </a:lnTo>
                <a:lnTo>
                  <a:pt x="342" y="523"/>
                </a:lnTo>
                <a:lnTo>
                  <a:pt x="336" y="523"/>
                </a:lnTo>
                <a:lnTo>
                  <a:pt x="324" y="523"/>
                </a:lnTo>
                <a:lnTo>
                  <a:pt x="312" y="523"/>
                </a:lnTo>
                <a:lnTo>
                  <a:pt x="306" y="523"/>
                </a:lnTo>
                <a:lnTo>
                  <a:pt x="293" y="523"/>
                </a:lnTo>
                <a:lnTo>
                  <a:pt x="281" y="523"/>
                </a:lnTo>
                <a:lnTo>
                  <a:pt x="275" y="523"/>
                </a:lnTo>
                <a:lnTo>
                  <a:pt x="263" y="523"/>
                </a:lnTo>
                <a:lnTo>
                  <a:pt x="251" y="523"/>
                </a:lnTo>
                <a:lnTo>
                  <a:pt x="244" y="523"/>
                </a:lnTo>
                <a:lnTo>
                  <a:pt x="232" y="523"/>
                </a:lnTo>
                <a:lnTo>
                  <a:pt x="220" y="523"/>
                </a:lnTo>
                <a:lnTo>
                  <a:pt x="214" y="523"/>
                </a:lnTo>
                <a:lnTo>
                  <a:pt x="202" y="523"/>
                </a:lnTo>
                <a:lnTo>
                  <a:pt x="189" y="523"/>
                </a:lnTo>
                <a:lnTo>
                  <a:pt x="183" y="523"/>
                </a:lnTo>
                <a:lnTo>
                  <a:pt x="171" y="523"/>
                </a:lnTo>
                <a:lnTo>
                  <a:pt x="165" y="523"/>
                </a:lnTo>
                <a:lnTo>
                  <a:pt x="153" y="523"/>
                </a:lnTo>
                <a:lnTo>
                  <a:pt x="140" y="523"/>
                </a:lnTo>
                <a:lnTo>
                  <a:pt x="134" y="523"/>
                </a:lnTo>
                <a:lnTo>
                  <a:pt x="122" y="523"/>
                </a:lnTo>
                <a:lnTo>
                  <a:pt x="110" y="523"/>
                </a:lnTo>
                <a:lnTo>
                  <a:pt x="104" y="523"/>
                </a:lnTo>
                <a:lnTo>
                  <a:pt x="92" y="523"/>
                </a:lnTo>
                <a:lnTo>
                  <a:pt x="79" y="523"/>
                </a:lnTo>
                <a:lnTo>
                  <a:pt x="73" y="523"/>
                </a:lnTo>
                <a:lnTo>
                  <a:pt x="61" y="523"/>
                </a:lnTo>
                <a:lnTo>
                  <a:pt x="49" y="523"/>
                </a:lnTo>
                <a:lnTo>
                  <a:pt x="43" y="523"/>
                </a:lnTo>
                <a:lnTo>
                  <a:pt x="30" y="523"/>
                </a:lnTo>
                <a:lnTo>
                  <a:pt x="18" y="523"/>
                </a:lnTo>
                <a:lnTo>
                  <a:pt x="12" y="523"/>
                </a:lnTo>
                <a:lnTo>
                  <a:pt x="0" y="523"/>
                </a:lnTo>
                <a:close/>
              </a:path>
            </a:pathLst>
          </a:custGeom>
          <a:solidFill>
            <a:srgbClr val="FF00FF"/>
          </a:solidFill>
          <a:ln w="9525">
            <a:noFill/>
            <a:round/>
            <a:headEnd/>
            <a:tailEnd/>
          </a:ln>
        </p:spPr>
        <p:txBody>
          <a:bodyPr/>
          <a:lstStyle/>
          <a:p>
            <a:endParaRPr lang="en-GB"/>
          </a:p>
        </p:txBody>
      </p:sp>
      <p:sp>
        <p:nvSpPr>
          <p:cNvPr id="376890" name="Line 58"/>
          <p:cNvSpPr>
            <a:spLocks noChangeShapeType="1"/>
          </p:cNvSpPr>
          <p:nvPr/>
        </p:nvSpPr>
        <p:spPr bwMode="auto">
          <a:xfrm>
            <a:off x="7766050" y="5437188"/>
            <a:ext cx="49213" cy="1587"/>
          </a:xfrm>
          <a:prstGeom prst="line">
            <a:avLst/>
          </a:prstGeom>
          <a:noFill/>
          <a:ln w="19050">
            <a:solidFill>
              <a:srgbClr val="000080"/>
            </a:solidFill>
            <a:round/>
            <a:headEnd/>
            <a:tailEnd/>
          </a:ln>
        </p:spPr>
        <p:txBody>
          <a:bodyPr/>
          <a:lstStyle/>
          <a:p>
            <a:endParaRPr lang="en-GB"/>
          </a:p>
        </p:txBody>
      </p:sp>
      <p:sp>
        <p:nvSpPr>
          <p:cNvPr id="376895" name="Line 63"/>
          <p:cNvSpPr>
            <a:spLocks noChangeShapeType="1"/>
          </p:cNvSpPr>
          <p:nvPr/>
        </p:nvSpPr>
        <p:spPr bwMode="auto">
          <a:xfrm>
            <a:off x="1328738" y="5437188"/>
            <a:ext cx="6437312" cy="1587"/>
          </a:xfrm>
          <a:prstGeom prst="line">
            <a:avLst/>
          </a:prstGeom>
          <a:noFill/>
          <a:ln w="19050">
            <a:solidFill>
              <a:srgbClr val="000080"/>
            </a:solidFill>
            <a:round/>
            <a:headEnd/>
            <a:tailEnd/>
          </a:ln>
        </p:spPr>
        <p:txBody>
          <a:bodyPr/>
          <a:lstStyle/>
          <a:p>
            <a:endParaRPr lang="en-GB"/>
          </a:p>
        </p:txBody>
      </p:sp>
      <p:sp>
        <p:nvSpPr>
          <p:cNvPr id="376931" name="Rectangle 99"/>
          <p:cNvSpPr>
            <a:spLocks noChangeArrowheads="1"/>
          </p:cNvSpPr>
          <p:nvPr/>
        </p:nvSpPr>
        <p:spPr bwMode="auto">
          <a:xfrm>
            <a:off x="7913688" y="4852988"/>
            <a:ext cx="393700" cy="212725"/>
          </a:xfrm>
          <a:prstGeom prst="rect">
            <a:avLst/>
          </a:prstGeom>
          <a:noFill/>
          <a:ln w="9525">
            <a:noFill/>
            <a:miter lim="800000"/>
            <a:headEnd/>
            <a:tailEnd/>
          </a:ln>
        </p:spPr>
        <p:txBody>
          <a:bodyPr wrap="none" lIns="0" tIns="0" rIns="0" bIns="0">
            <a:spAutoFit/>
          </a:bodyPr>
          <a:lstStyle/>
          <a:p>
            <a:r>
              <a:rPr lang="en-GB" b="1">
                <a:solidFill>
                  <a:srgbClr val="000080"/>
                </a:solidFill>
              </a:rPr>
              <a:t>5Gtc</a:t>
            </a:r>
            <a:endParaRPr lang="en-GB"/>
          </a:p>
        </p:txBody>
      </p:sp>
      <p:sp>
        <p:nvSpPr>
          <p:cNvPr id="376932" name="Rectangle 100"/>
          <p:cNvSpPr>
            <a:spLocks noChangeArrowheads="1"/>
          </p:cNvSpPr>
          <p:nvPr/>
        </p:nvSpPr>
        <p:spPr bwMode="auto">
          <a:xfrm>
            <a:off x="7913688" y="4359275"/>
            <a:ext cx="492125" cy="212725"/>
          </a:xfrm>
          <a:prstGeom prst="rect">
            <a:avLst/>
          </a:prstGeom>
          <a:noFill/>
          <a:ln w="9525">
            <a:noFill/>
            <a:miter lim="800000"/>
            <a:headEnd/>
            <a:tailEnd/>
          </a:ln>
        </p:spPr>
        <p:txBody>
          <a:bodyPr wrap="none" lIns="0" tIns="0" rIns="0" bIns="0">
            <a:spAutoFit/>
          </a:bodyPr>
          <a:lstStyle/>
          <a:p>
            <a:r>
              <a:rPr lang="en-GB" b="1">
                <a:solidFill>
                  <a:srgbClr val="000080"/>
                </a:solidFill>
              </a:rPr>
              <a:t>10Gtc</a:t>
            </a:r>
            <a:endParaRPr lang="en-GB"/>
          </a:p>
        </p:txBody>
      </p:sp>
      <p:sp>
        <p:nvSpPr>
          <p:cNvPr id="376933" name="Rectangle 101"/>
          <p:cNvSpPr>
            <a:spLocks noChangeArrowheads="1"/>
          </p:cNvSpPr>
          <p:nvPr/>
        </p:nvSpPr>
        <p:spPr bwMode="auto">
          <a:xfrm>
            <a:off x="2767013" y="5589588"/>
            <a:ext cx="393700" cy="212725"/>
          </a:xfrm>
          <a:prstGeom prst="rect">
            <a:avLst/>
          </a:prstGeom>
          <a:noFill/>
          <a:ln w="9525">
            <a:noFill/>
            <a:miter lim="800000"/>
            <a:headEnd/>
            <a:tailEnd/>
          </a:ln>
        </p:spPr>
        <p:txBody>
          <a:bodyPr wrap="none" lIns="0" tIns="0" rIns="0" bIns="0">
            <a:spAutoFit/>
          </a:bodyPr>
          <a:lstStyle/>
          <a:p>
            <a:r>
              <a:rPr lang="en-GB" b="1">
                <a:solidFill>
                  <a:srgbClr val="000080"/>
                </a:solidFill>
              </a:rPr>
              <a:t>1900</a:t>
            </a:r>
            <a:endParaRPr lang="en-GB"/>
          </a:p>
        </p:txBody>
      </p:sp>
      <p:sp>
        <p:nvSpPr>
          <p:cNvPr id="376934" name="Rectangle 102"/>
          <p:cNvSpPr>
            <a:spLocks noChangeArrowheads="1"/>
          </p:cNvSpPr>
          <p:nvPr/>
        </p:nvSpPr>
        <p:spPr bwMode="auto">
          <a:xfrm>
            <a:off x="4379913" y="5589588"/>
            <a:ext cx="393700" cy="212725"/>
          </a:xfrm>
          <a:prstGeom prst="rect">
            <a:avLst/>
          </a:prstGeom>
          <a:noFill/>
          <a:ln w="9525">
            <a:noFill/>
            <a:miter lim="800000"/>
            <a:headEnd/>
            <a:tailEnd/>
          </a:ln>
        </p:spPr>
        <p:txBody>
          <a:bodyPr wrap="none" lIns="0" tIns="0" rIns="0" bIns="0">
            <a:spAutoFit/>
          </a:bodyPr>
          <a:lstStyle/>
          <a:p>
            <a:r>
              <a:rPr lang="en-GB" b="1">
                <a:solidFill>
                  <a:srgbClr val="000080"/>
                </a:solidFill>
              </a:rPr>
              <a:t>2000</a:t>
            </a:r>
            <a:endParaRPr lang="en-GB"/>
          </a:p>
        </p:txBody>
      </p:sp>
      <p:sp>
        <p:nvSpPr>
          <p:cNvPr id="376935" name="Rectangle 103"/>
          <p:cNvSpPr>
            <a:spLocks noChangeArrowheads="1"/>
          </p:cNvSpPr>
          <p:nvPr/>
        </p:nvSpPr>
        <p:spPr bwMode="auto">
          <a:xfrm>
            <a:off x="6000750" y="5589588"/>
            <a:ext cx="393700" cy="212725"/>
          </a:xfrm>
          <a:prstGeom prst="rect">
            <a:avLst/>
          </a:prstGeom>
          <a:noFill/>
          <a:ln w="9525">
            <a:noFill/>
            <a:miter lim="800000"/>
            <a:headEnd/>
            <a:tailEnd/>
          </a:ln>
        </p:spPr>
        <p:txBody>
          <a:bodyPr wrap="none" lIns="0" tIns="0" rIns="0" bIns="0">
            <a:spAutoFit/>
          </a:bodyPr>
          <a:lstStyle/>
          <a:p>
            <a:r>
              <a:rPr lang="en-GB" b="1">
                <a:solidFill>
                  <a:srgbClr val="000080"/>
                </a:solidFill>
              </a:rPr>
              <a:t>2100</a:t>
            </a:r>
            <a:endParaRPr lang="en-GB"/>
          </a:p>
        </p:txBody>
      </p:sp>
      <p:sp>
        <p:nvSpPr>
          <p:cNvPr id="376936" name="Rectangle 104"/>
          <p:cNvSpPr>
            <a:spLocks noChangeArrowheads="1"/>
          </p:cNvSpPr>
          <p:nvPr/>
        </p:nvSpPr>
        <p:spPr bwMode="auto">
          <a:xfrm>
            <a:off x="1117600" y="5589588"/>
            <a:ext cx="393700" cy="212725"/>
          </a:xfrm>
          <a:prstGeom prst="rect">
            <a:avLst/>
          </a:prstGeom>
          <a:noFill/>
          <a:ln w="9525">
            <a:noFill/>
            <a:miter lim="800000"/>
            <a:headEnd/>
            <a:tailEnd/>
          </a:ln>
        </p:spPr>
        <p:txBody>
          <a:bodyPr wrap="none" lIns="0" tIns="0" rIns="0" bIns="0">
            <a:spAutoFit/>
          </a:bodyPr>
          <a:lstStyle/>
          <a:p>
            <a:r>
              <a:rPr lang="en-GB" b="1">
                <a:solidFill>
                  <a:srgbClr val="000080"/>
                </a:solidFill>
              </a:rPr>
              <a:t>1800</a:t>
            </a:r>
            <a:endParaRPr lang="en-GB"/>
          </a:p>
        </p:txBody>
      </p:sp>
      <p:sp>
        <p:nvSpPr>
          <p:cNvPr id="376937" name="Rectangle 105"/>
          <p:cNvSpPr>
            <a:spLocks noChangeArrowheads="1"/>
          </p:cNvSpPr>
          <p:nvPr/>
        </p:nvSpPr>
        <p:spPr bwMode="auto">
          <a:xfrm>
            <a:off x="7585075" y="5567363"/>
            <a:ext cx="393700" cy="212725"/>
          </a:xfrm>
          <a:prstGeom prst="rect">
            <a:avLst/>
          </a:prstGeom>
          <a:noFill/>
          <a:ln w="9525">
            <a:noFill/>
            <a:miter lim="800000"/>
            <a:headEnd/>
            <a:tailEnd/>
          </a:ln>
        </p:spPr>
        <p:txBody>
          <a:bodyPr wrap="none" lIns="0" tIns="0" rIns="0" bIns="0">
            <a:spAutoFit/>
          </a:bodyPr>
          <a:lstStyle/>
          <a:p>
            <a:r>
              <a:rPr lang="en-GB" b="1">
                <a:solidFill>
                  <a:srgbClr val="000080"/>
                </a:solidFill>
              </a:rPr>
              <a:t>2200</a:t>
            </a:r>
            <a:endParaRPr lang="en-GB"/>
          </a:p>
        </p:txBody>
      </p:sp>
      <p:sp>
        <p:nvSpPr>
          <p:cNvPr id="376938" name="Line 106"/>
          <p:cNvSpPr>
            <a:spLocks noChangeShapeType="1"/>
          </p:cNvSpPr>
          <p:nvPr/>
        </p:nvSpPr>
        <p:spPr bwMode="auto">
          <a:xfrm>
            <a:off x="7788275" y="4940300"/>
            <a:ext cx="47625" cy="1588"/>
          </a:xfrm>
          <a:prstGeom prst="line">
            <a:avLst/>
          </a:prstGeom>
          <a:noFill/>
          <a:ln w="19050">
            <a:solidFill>
              <a:srgbClr val="000080"/>
            </a:solidFill>
            <a:round/>
            <a:headEnd/>
            <a:tailEnd/>
          </a:ln>
        </p:spPr>
        <p:txBody>
          <a:bodyPr/>
          <a:lstStyle/>
          <a:p>
            <a:endParaRPr lang="en-GB"/>
          </a:p>
        </p:txBody>
      </p:sp>
      <p:sp>
        <p:nvSpPr>
          <p:cNvPr id="376939" name="Line 107"/>
          <p:cNvSpPr>
            <a:spLocks noChangeShapeType="1"/>
          </p:cNvSpPr>
          <p:nvPr/>
        </p:nvSpPr>
        <p:spPr bwMode="auto">
          <a:xfrm>
            <a:off x="7788275" y="4446588"/>
            <a:ext cx="47625" cy="1587"/>
          </a:xfrm>
          <a:prstGeom prst="line">
            <a:avLst/>
          </a:prstGeom>
          <a:noFill/>
          <a:ln w="19050">
            <a:solidFill>
              <a:srgbClr val="000080"/>
            </a:solidFill>
            <a:round/>
            <a:headEnd/>
            <a:tailEnd/>
          </a:ln>
        </p:spPr>
        <p:txBody>
          <a:bodyPr/>
          <a:lstStyle/>
          <a:p>
            <a:endParaRPr lang="en-GB"/>
          </a:p>
        </p:txBody>
      </p:sp>
      <p:sp>
        <p:nvSpPr>
          <p:cNvPr id="376940" name="Line 108"/>
          <p:cNvSpPr>
            <a:spLocks noChangeShapeType="1"/>
          </p:cNvSpPr>
          <p:nvPr/>
        </p:nvSpPr>
        <p:spPr bwMode="auto">
          <a:xfrm flipV="1">
            <a:off x="1320800" y="5435600"/>
            <a:ext cx="1588" cy="47625"/>
          </a:xfrm>
          <a:prstGeom prst="line">
            <a:avLst/>
          </a:prstGeom>
          <a:noFill/>
          <a:ln w="19050">
            <a:solidFill>
              <a:srgbClr val="000080"/>
            </a:solidFill>
            <a:round/>
            <a:headEnd/>
            <a:tailEnd/>
          </a:ln>
        </p:spPr>
        <p:txBody>
          <a:bodyPr/>
          <a:lstStyle/>
          <a:p>
            <a:endParaRPr lang="en-GB"/>
          </a:p>
        </p:txBody>
      </p:sp>
      <p:sp>
        <p:nvSpPr>
          <p:cNvPr id="376941" name="Line 109"/>
          <p:cNvSpPr>
            <a:spLocks noChangeShapeType="1"/>
          </p:cNvSpPr>
          <p:nvPr/>
        </p:nvSpPr>
        <p:spPr bwMode="auto">
          <a:xfrm flipV="1">
            <a:off x="2941638" y="5435600"/>
            <a:ext cx="1587" cy="47625"/>
          </a:xfrm>
          <a:prstGeom prst="line">
            <a:avLst/>
          </a:prstGeom>
          <a:noFill/>
          <a:ln w="19050">
            <a:solidFill>
              <a:srgbClr val="000080"/>
            </a:solidFill>
            <a:round/>
            <a:headEnd/>
            <a:tailEnd/>
          </a:ln>
        </p:spPr>
        <p:txBody>
          <a:bodyPr/>
          <a:lstStyle/>
          <a:p>
            <a:endParaRPr lang="en-GB"/>
          </a:p>
        </p:txBody>
      </p:sp>
      <p:sp>
        <p:nvSpPr>
          <p:cNvPr id="376942" name="Line 110"/>
          <p:cNvSpPr>
            <a:spLocks noChangeShapeType="1"/>
          </p:cNvSpPr>
          <p:nvPr/>
        </p:nvSpPr>
        <p:spPr bwMode="auto">
          <a:xfrm flipV="1">
            <a:off x="4554538" y="5435600"/>
            <a:ext cx="1587" cy="47625"/>
          </a:xfrm>
          <a:prstGeom prst="line">
            <a:avLst/>
          </a:prstGeom>
          <a:noFill/>
          <a:ln w="19050">
            <a:solidFill>
              <a:srgbClr val="000080"/>
            </a:solidFill>
            <a:round/>
            <a:headEnd/>
            <a:tailEnd/>
          </a:ln>
        </p:spPr>
        <p:txBody>
          <a:bodyPr/>
          <a:lstStyle/>
          <a:p>
            <a:endParaRPr lang="en-GB"/>
          </a:p>
        </p:txBody>
      </p:sp>
      <p:sp>
        <p:nvSpPr>
          <p:cNvPr id="376943" name="Line 111"/>
          <p:cNvSpPr>
            <a:spLocks noChangeShapeType="1"/>
          </p:cNvSpPr>
          <p:nvPr/>
        </p:nvSpPr>
        <p:spPr bwMode="auto">
          <a:xfrm flipV="1">
            <a:off x="6175375" y="5435600"/>
            <a:ext cx="1588" cy="47625"/>
          </a:xfrm>
          <a:prstGeom prst="line">
            <a:avLst/>
          </a:prstGeom>
          <a:noFill/>
          <a:ln w="19050">
            <a:solidFill>
              <a:srgbClr val="000080"/>
            </a:solidFill>
            <a:round/>
            <a:headEnd/>
            <a:tailEnd/>
          </a:ln>
        </p:spPr>
        <p:txBody>
          <a:bodyPr/>
          <a:lstStyle/>
          <a:p>
            <a:endParaRPr lang="en-GB"/>
          </a:p>
        </p:txBody>
      </p:sp>
      <p:sp>
        <p:nvSpPr>
          <p:cNvPr id="376944" name="Line 112"/>
          <p:cNvSpPr>
            <a:spLocks noChangeShapeType="1"/>
          </p:cNvSpPr>
          <p:nvPr/>
        </p:nvSpPr>
        <p:spPr bwMode="auto">
          <a:xfrm flipV="1">
            <a:off x="7788275" y="5440363"/>
            <a:ext cx="1588" cy="42862"/>
          </a:xfrm>
          <a:prstGeom prst="line">
            <a:avLst/>
          </a:prstGeom>
          <a:noFill/>
          <a:ln w="19050">
            <a:solidFill>
              <a:srgbClr val="000080"/>
            </a:solidFill>
            <a:round/>
            <a:headEnd/>
            <a:tailEnd/>
          </a:ln>
        </p:spPr>
        <p:txBody>
          <a:bodyPr/>
          <a:lstStyle/>
          <a:p>
            <a:endParaRPr lang="en-GB"/>
          </a:p>
        </p:txBody>
      </p:sp>
      <p:sp>
        <p:nvSpPr>
          <p:cNvPr id="378160" name="Rectangle 1328"/>
          <p:cNvSpPr>
            <a:spLocks noChangeArrowheads="1"/>
          </p:cNvSpPr>
          <p:nvPr/>
        </p:nvSpPr>
        <p:spPr bwMode="auto">
          <a:xfrm>
            <a:off x="1346200" y="2300288"/>
            <a:ext cx="431800" cy="179387"/>
          </a:xfrm>
          <a:prstGeom prst="rect">
            <a:avLst/>
          </a:prstGeom>
          <a:solidFill>
            <a:srgbClr val="FF00FF"/>
          </a:solidFill>
          <a:ln w="9525">
            <a:noFill/>
            <a:miter lim="800000"/>
            <a:headEnd/>
            <a:tailEnd/>
          </a:ln>
        </p:spPr>
        <p:txBody>
          <a:bodyPr/>
          <a:lstStyle/>
          <a:p>
            <a:endParaRPr lang="en-GB"/>
          </a:p>
        </p:txBody>
      </p:sp>
      <p:sp>
        <p:nvSpPr>
          <p:cNvPr id="378161" name="Rectangle 1329"/>
          <p:cNvSpPr>
            <a:spLocks noChangeArrowheads="1"/>
          </p:cNvSpPr>
          <p:nvPr/>
        </p:nvSpPr>
        <p:spPr bwMode="auto">
          <a:xfrm>
            <a:off x="2054225" y="2286000"/>
            <a:ext cx="1139825" cy="244475"/>
          </a:xfrm>
          <a:prstGeom prst="rect">
            <a:avLst/>
          </a:prstGeom>
          <a:noFill/>
          <a:ln w="9525">
            <a:noFill/>
            <a:miter lim="800000"/>
            <a:headEnd/>
            <a:tailEnd/>
          </a:ln>
        </p:spPr>
        <p:txBody>
          <a:bodyPr wrap="none" lIns="0" tIns="0" rIns="0" bIns="0">
            <a:spAutoFit/>
          </a:bodyPr>
          <a:lstStyle/>
          <a:p>
            <a:r>
              <a:rPr lang="en-GB" sz="1600" b="1">
                <a:solidFill>
                  <a:srgbClr val="000080"/>
                </a:solidFill>
                <a:latin typeface="Futura Lt BT" pitchFamily="34" charset="0"/>
              </a:rPr>
              <a:t>Rest of World</a:t>
            </a:r>
            <a:endParaRPr lang="en-GB" sz="1600" b="1">
              <a:latin typeface="Futura Lt BT" pitchFamily="34" charset="0"/>
            </a:endParaRPr>
          </a:p>
        </p:txBody>
      </p:sp>
      <p:sp>
        <p:nvSpPr>
          <p:cNvPr id="378162" name="Rectangle 1330"/>
          <p:cNvSpPr>
            <a:spLocks noChangeArrowheads="1"/>
          </p:cNvSpPr>
          <p:nvPr/>
        </p:nvSpPr>
        <p:spPr bwMode="auto">
          <a:xfrm>
            <a:off x="1346200" y="2605088"/>
            <a:ext cx="431800" cy="153987"/>
          </a:xfrm>
          <a:prstGeom prst="rect">
            <a:avLst/>
          </a:prstGeom>
          <a:solidFill>
            <a:srgbClr val="000080"/>
          </a:solidFill>
          <a:ln w="9525">
            <a:noFill/>
            <a:miter lim="800000"/>
            <a:headEnd/>
            <a:tailEnd/>
          </a:ln>
        </p:spPr>
        <p:txBody>
          <a:bodyPr/>
          <a:lstStyle/>
          <a:p>
            <a:endParaRPr lang="en-GB"/>
          </a:p>
        </p:txBody>
      </p:sp>
      <p:sp>
        <p:nvSpPr>
          <p:cNvPr id="378163" name="Rectangle 1331"/>
          <p:cNvSpPr>
            <a:spLocks noChangeArrowheads="1"/>
          </p:cNvSpPr>
          <p:nvPr/>
        </p:nvSpPr>
        <p:spPr bwMode="auto">
          <a:xfrm>
            <a:off x="2057400" y="2590800"/>
            <a:ext cx="422275" cy="244475"/>
          </a:xfrm>
          <a:prstGeom prst="rect">
            <a:avLst/>
          </a:prstGeom>
          <a:noFill/>
          <a:ln w="9525">
            <a:noFill/>
            <a:miter lim="800000"/>
            <a:headEnd/>
            <a:tailEnd/>
          </a:ln>
        </p:spPr>
        <p:txBody>
          <a:bodyPr wrap="none" lIns="0" tIns="0" rIns="0" bIns="0">
            <a:spAutoFit/>
          </a:bodyPr>
          <a:lstStyle/>
          <a:p>
            <a:r>
              <a:rPr lang="en-GB" sz="1600" b="1">
                <a:solidFill>
                  <a:srgbClr val="000080"/>
                </a:solidFill>
                <a:latin typeface="Futura Lt BT" pitchFamily="34" charset="0"/>
              </a:rPr>
              <a:t>India</a:t>
            </a:r>
            <a:endParaRPr lang="en-GB" sz="1600" b="1">
              <a:latin typeface="Futura Lt BT" pitchFamily="34" charset="0"/>
            </a:endParaRPr>
          </a:p>
        </p:txBody>
      </p:sp>
      <p:sp>
        <p:nvSpPr>
          <p:cNvPr id="378164" name="Rectangle 1332"/>
          <p:cNvSpPr>
            <a:spLocks noChangeArrowheads="1"/>
          </p:cNvSpPr>
          <p:nvPr/>
        </p:nvSpPr>
        <p:spPr bwMode="auto">
          <a:xfrm>
            <a:off x="1346200" y="2909888"/>
            <a:ext cx="431800" cy="169862"/>
          </a:xfrm>
          <a:prstGeom prst="rect">
            <a:avLst/>
          </a:prstGeom>
          <a:solidFill>
            <a:srgbClr val="FFFF00"/>
          </a:solidFill>
          <a:ln w="9525">
            <a:noFill/>
            <a:miter lim="800000"/>
            <a:headEnd/>
            <a:tailEnd/>
          </a:ln>
        </p:spPr>
        <p:txBody>
          <a:bodyPr/>
          <a:lstStyle/>
          <a:p>
            <a:endParaRPr lang="en-GB"/>
          </a:p>
        </p:txBody>
      </p:sp>
      <p:sp>
        <p:nvSpPr>
          <p:cNvPr id="378165" name="Rectangle 1333"/>
          <p:cNvSpPr>
            <a:spLocks noChangeArrowheads="1"/>
          </p:cNvSpPr>
          <p:nvPr/>
        </p:nvSpPr>
        <p:spPr bwMode="auto">
          <a:xfrm>
            <a:off x="2055813" y="2905125"/>
            <a:ext cx="515937" cy="244475"/>
          </a:xfrm>
          <a:prstGeom prst="rect">
            <a:avLst/>
          </a:prstGeom>
          <a:noFill/>
          <a:ln w="9525">
            <a:noFill/>
            <a:miter lim="800000"/>
            <a:headEnd/>
            <a:tailEnd/>
          </a:ln>
        </p:spPr>
        <p:txBody>
          <a:bodyPr wrap="none" lIns="0" tIns="0" rIns="0" bIns="0">
            <a:spAutoFit/>
          </a:bodyPr>
          <a:lstStyle/>
          <a:p>
            <a:r>
              <a:rPr lang="en-GB" sz="1600" b="1">
                <a:solidFill>
                  <a:srgbClr val="000080"/>
                </a:solidFill>
                <a:latin typeface="Futura Lt BT" pitchFamily="34" charset="0"/>
              </a:rPr>
              <a:t>China</a:t>
            </a:r>
            <a:endParaRPr lang="en-GB" sz="1600" b="1">
              <a:latin typeface="Futura Lt BT" pitchFamily="34" charset="0"/>
            </a:endParaRPr>
          </a:p>
        </p:txBody>
      </p:sp>
      <p:sp>
        <p:nvSpPr>
          <p:cNvPr id="378166" name="Rectangle 1334"/>
          <p:cNvSpPr>
            <a:spLocks noChangeArrowheads="1"/>
          </p:cNvSpPr>
          <p:nvPr/>
        </p:nvSpPr>
        <p:spPr bwMode="auto">
          <a:xfrm>
            <a:off x="1346200" y="3208338"/>
            <a:ext cx="431800" cy="166687"/>
          </a:xfrm>
          <a:prstGeom prst="rect">
            <a:avLst/>
          </a:prstGeom>
          <a:solidFill>
            <a:srgbClr val="0000FF"/>
          </a:solidFill>
          <a:ln w="9525">
            <a:noFill/>
            <a:miter lim="800000"/>
            <a:headEnd/>
            <a:tailEnd/>
          </a:ln>
        </p:spPr>
        <p:txBody>
          <a:bodyPr/>
          <a:lstStyle/>
          <a:p>
            <a:endParaRPr lang="en-GB"/>
          </a:p>
        </p:txBody>
      </p:sp>
      <p:sp>
        <p:nvSpPr>
          <p:cNvPr id="378167" name="Rectangle 1335"/>
          <p:cNvSpPr>
            <a:spLocks noChangeArrowheads="1"/>
          </p:cNvSpPr>
          <p:nvPr/>
        </p:nvSpPr>
        <p:spPr bwMode="auto">
          <a:xfrm>
            <a:off x="2054225" y="3194050"/>
            <a:ext cx="1831975" cy="244475"/>
          </a:xfrm>
          <a:prstGeom prst="rect">
            <a:avLst/>
          </a:prstGeom>
          <a:noFill/>
          <a:ln w="9525">
            <a:noFill/>
            <a:miter lim="800000"/>
            <a:headEnd/>
            <a:tailEnd/>
          </a:ln>
        </p:spPr>
        <p:txBody>
          <a:bodyPr wrap="none" lIns="0" tIns="0" rIns="0" bIns="0">
            <a:spAutoFit/>
          </a:bodyPr>
          <a:lstStyle/>
          <a:p>
            <a:r>
              <a:rPr lang="en-GB" sz="1600" b="1">
                <a:solidFill>
                  <a:srgbClr val="000080"/>
                </a:solidFill>
                <a:latin typeface="Futura Lt BT" pitchFamily="34" charset="0"/>
              </a:rPr>
              <a:t>Annex 1 (non-OECD)</a:t>
            </a:r>
            <a:endParaRPr lang="en-GB" sz="1600" b="1">
              <a:latin typeface="Futura Lt BT" pitchFamily="34" charset="0"/>
            </a:endParaRPr>
          </a:p>
        </p:txBody>
      </p:sp>
      <p:sp>
        <p:nvSpPr>
          <p:cNvPr id="378168" name="Rectangle 1336"/>
          <p:cNvSpPr>
            <a:spLocks noChangeArrowheads="1"/>
          </p:cNvSpPr>
          <p:nvPr/>
        </p:nvSpPr>
        <p:spPr bwMode="auto">
          <a:xfrm>
            <a:off x="1346200" y="3497263"/>
            <a:ext cx="431800" cy="173037"/>
          </a:xfrm>
          <a:prstGeom prst="rect">
            <a:avLst/>
          </a:prstGeom>
          <a:solidFill>
            <a:srgbClr val="999933"/>
          </a:solidFill>
          <a:ln w="9525">
            <a:noFill/>
            <a:miter lim="800000"/>
            <a:headEnd/>
            <a:tailEnd/>
          </a:ln>
        </p:spPr>
        <p:txBody>
          <a:bodyPr/>
          <a:lstStyle/>
          <a:p>
            <a:endParaRPr lang="en-GB"/>
          </a:p>
        </p:txBody>
      </p:sp>
      <p:sp>
        <p:nvSpPr>
          <p:cNvPr id="378169" name="Rectangle 1337"/>
          <p:cNvSpPr>
            <a:spLocks noChangeArrowheads="1"/>
          </p:cNvSpPr>
          <p:nvPr/>
        </p:nvSpPr>
        <p:spPr bwMode="auto">
          <a:xfrm>
            <a:off x="2058988" y="3494088"/>
            <a:ext cx="1552575" cy="244475"/>
          </a:xfrm>
          <a:prstGeom prst="rect">
            <a:avLst/>
          </a:prstGeom>
          <a:noFill/>
          <a:ln w="9525">
            <a:noFill/>
            <a:miter lim="800000"/>
            <a:headEnd/>
            <a:tailEnd/>
          </a:ln>
        </p:spPr>
        <p:txBody>
          <a:bodyPr wrap="none" lIns="0" tIns="0" rIns="0" bIns="0">
            <a:spAutoFit/>
          </a:bodyPr>
          <a:lstStyle/>
          <a:p>
            <a:r>
              <a:rPr lang="en-GB" sz="1600" b="1">
                <a:solidFill>
                  <a:srgbClr val="000080"/>
                </a:solidFill>
                <a:latin typeface="Futura Lt BT" pitchFamily="34" charset="0"/>
              </a:rPr>
              <a:t>OECD minus USA</a:t>
            </a:r>
            <a:endParaRPr lang="en-GB" sz="1600" b="1">
              <a:latin typeface="Futura Lt BT" pitchFamily="34" charset="0"/>
            </a:endParaRPr>
          </a:p>
        </p:txBody>
      </p:sp>
      <p:sp>
        <p:nvSpPr>
          <p:cNvPr id="378170" name="Rectangle 1338"/>
          <p:cNvSpPr>
            <a:spLocks noChangeArrowheads="1"/>
          </p:cNvSpPr>
          <p:nvPr/>
        </p:nvSpPr>
        <p:spPr bwMode="auto">
          <a:xfrm>
            <a:off x="1346200" y="3825875"/>
            <a:ext cx="431800" cy="163513"/>
          </a:xfrm>
          <a:prstGeom prst="rect">
            <a:avLst/>
          </a:prstGeom>
          <a:solidFill>
            <a:srgbClr val="FF0000"/>
          </a:solidFill>
          <a:ln w="9525">
            <a:noFill/>
            <a:miter lim="800000"/>
            <a:headEnd/>
            <a:tailEnd/>
          </a:ln>
        </p:spPr>
        <p:txBody>
          <a:bodyPr/>
          <a:lstStyle/>
          <a:p>
            <a:endParaRPr lang="en-GB"/>
          </a:p>
        </p:txBody>
      </p:sp>
      <p:sp>
        <p:nvSpPr>
          <p:cNvPr id="378171" name="Rectangle 1339"/>
          <p:cNvSpPr>
            <a:spLocks noChangeArrowheads="1"/>
          </p:cNvSpPr>
          <p:nvPr/>
        </p:nvSpPr>
        <p:spPr bwMode="auto">
          <a:xfrm>
            <a:off x="2057400" y="3814763"/>
            <a:ext cx="365125" cy="244475"/>
          </a:xfrm>
          <a:prstGeom prst="rect">
            <a:avLst/>
          </a:prstGeom>
          <a:noFill/>
          <a:ln w="9525">
            <a:noFill/>
            <a:miter lim="800000"/>
            <a:headEnd/>
            <a:tailEnd/>
          </a:ln>
        </p:spPr>
        <p:txBody>
          <a:bodyPr wrap="none" lIns="0" tIns="0" rIns="0" bIns="0">
            <a:spAutoFit/>
          </a:bodyPr>
          <a:lstStyle/>
          <a:p>
            <a:r>
              <a:rPr lang="en-GB" sz="1600" b="1">
                <a:solidFill>
                  <a:srgbClr val="000080"/>
                </a:solidFill>
                <a:latin typeface="Futura Lt BT" pitchFamily="34" charset="0"/>
              </a:rPr>
              <a:t>USA</a:t>
            </a:r>
            <a:endParaRPr lang="en-GB" sz="1600" b="1">
              <a:latin typeface="Futura Lt BT" pitchFamily="34" charset="0"/>
            </a:endParaRPr>
          </a:p>
        </p:txBody>
      </p:sp>
      <p:sp>
        <p:nvSpPr>
          <p:cNvPr id="378172" name="Rectangle 1340"/>
          <p:cNvSpPr>
            <a:spLocks noChangeArrowheads="1"/>
          </p:cNvSpPr>
          <p:nvPr/>
        </p:nvSpPr>
        <p:spPr bwMode="auto">
          <a:xfrm>
            <a:off x="1870075" y="4622800"/>
            <a:ext cx="1866900" cy="274638"/>
          </a:xfrm>
          <a:prstGeom prst="rect">
            <a:avLst/>
          </a:prstGeom>
          <a:noFill/>
          <a:ln w="9525">
            <a:noFill/>
            <a:miter lim="800000"/>
            <a:headEnd/>
            <a:tailEnd/>
          </a:ln>
        </p:spPr>
        <p:txBody>
          <a:bodyPr wrap="none" lIns="0" tIns="0" rIns="0" bIns="0">
            <a:spAutoFit/>
          </a:bodyPr>
          <a:lstStyle/>
          <a:p>
            <a:r>
              <a:rPr lang="en-GB" sz="1800" b="1">
                <a:solidFill>
                  <a:srgbClr val="000080"/>
                </a:solidFill>
              </a:rPr>
              <a:t>Gross Emissions</a:t>
            </a:r>
            <a:endParaRPr lang="en-GB" sz="1800"/>
          </a:p>
        </p:txBody>
      </p:sp>
      <p:sp>
        <p:nvSpPr>
          <p:cNvPr id="378173" name="Rectangle 1341"/>
          <p:cNvSpPr>
            <a:spLocks noChangeArrowheads="1"/>
          </p:cNvSpPr>
          <p:nvPr/>
        </p:nvSpPr>
        <p:spPr bwMode="auto">
          <a:xfrm>
            <a:off x="1870075" y="1555750"/>
            <a:ext cx="2336800" cy="274638"/>
          </a:xfrm>
          <a:prstGeom prst="rect">
            <a:avLst/>
          </a:prstGeom>
          <a:noFill/>
          <a:ln w="9525">
            <a:noFill/>
            <a:miter lim="800000"/>
            <a:headEnd/>
            <a:tailEnd/>
          </a:ln>
        </p:spPr>
        <p:txBody>
          <a:bodyPr wrap="none" lIns="0" tIns="0" rIns="0" bIns="0">
            <a:spAutoFit/>
          </a:bodyPr>
          <a:lstStyle/>
          <a:p>
            <a:r>
              <a:rPr lang="en-GB" sz="1800" b="1">
                <a:solidFill>
                  <a:srgbClr val="000080"/>
                </a:solidFill>
              </a:rPr>
              <a:t>Per Capita Emissions</a:t>
            </a:r>
            <a:endParaRPr lang="en-GB" sz="1800"/>
          </a:p>
        </p:txBody>
      </p:sp>
      <p:sp>
        <p:nvSpPr>
          <p:cNvPr id="378174" name="Line 1342"/>
          <p:cNvSpPr>
            <a:spLocks noChangeShapeType="1"/>
          </p:cNvSpPr>
          <p:nvPr/>
        </p:nvSpPr>
        <p:spPr bwMode="auto">
          <a:xfrm>
            <a:off x="7789863" y="1555750"/>
            <a:ext cx="0" cy="1730375"/>
          </a:xfrm>
          <a:prstGeom prst="line">
            <a:avLst/>
          </a:prstGeom>
          <a:noFill/>
          <a:ln w="19050">
            <a:solidFill>
              <a:srgbClr val="000080"/>
            </a:solidFill>
            <a:round/>
            <a:headEnd/>
            <a:tailEnd/>
          </a:ln>
        </p:spPr>
        <p:txBody>
          <a:bodyPr/>
          <a:lstStyle/>
          <a:p>
            <a:endParaRPr lang="en-GB"/>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669900"/>
            </a:gs>
            <a:gs pos="50000">
              <a:srgbClr val="3399FF"/>
            </a:gs>
            <a:gs pos="100000">
              <a:srgbClr val="669900"/>
            </a:gs>
          </a:gsLst>
          <a:lin ang="18900000" scaled="1"/>
        </a:gradFill>
        <a:effectLst/>
      </p:bgPr>
    </p:bg>
    <p:spTree>
      <p:nvGrpSpPr>
        <p:cNvPr id="1" name=""/>
        <p:cNvGrpSpPr/>
        <p:nvPr/>
      </p:nvGrpSpPr>
      <p:grpSpPr>
        <a:xfrm>
          <a:off x="0" y="0"/>
          <a:ext cx="0" cy="0"/>
          <a:chOff x="0" y="0"/>
          <a:chExt cx="0" cy="0"/>
        </a:xfrm>
      </p:grpSpPr>
      <p:sp>
        <p:nvSpPr>
          <p:cNvPr id="12" name="Footer Placeholder 3"/>
          <p:cNvSpPr>
            <a:spLocks noGrp="1"/>
          </p:cNvSpPr>
          <p:nvPr>
            <p:ph type="ftr" sz="quarter" idx="11"/>
          </p:nvPr>
        </p:nvSpPr>
        <p:spPr/>
        <p:txBody>
          <a:bodyPr/>
          <a:lstStyle/>
          <a:p>
            <a:r>
              <a:rPr lang="en-GB"/>
              <a:t>GCI www.gci.org.uk</a:t>
            </a:r>
          </a:p>
        </p:txBody>
      </p:sp>
      <p:sp>
        <p:nvSpPr>
          <p:cNvPr id="350210" name="Text Box 2"/>
          <p:cNvSpPr txBox="1">
            <a:spLocks noChangeArrowheads="1"/>
          </p:cNvSpPr>
          <p:nvPr/>
        </p:nvSpPr>
        <p:spPr bwMode="auto">
          <a:xfrm rot="-5400000">
            <a:off x="-2551906" y="3013868"/>
            <a:ext cx="5638800" cy="823913"/>
          </a:xfrm>
          <a:prstGeom prst="rect">
            <a:avLst/>
          </a:prstGeom>
          <a:noFill/>
          <a:ln w="9525">
            <a:noFill/>
            <a:miter lim="800000"/>
            <a:headEnd/>
            <a:tailEnd/>
          </a:ln>
          <a:effectLst/>
        </p:spPr>
        <p:txBody>
          <a:bodyPr>
            <a:spAutoFit/>
          </a:bodyPr>
          <a:lstStyle/>
          <a:p>
            <a:pPr algn="ctr">
              <a:spcBef>
                <a:spcPct val="50000"/>
              </a:spcBef>
            </a:pPr>
            <a:r>
              <a:rPr lang="en-GB" sz="4800" b="1">
                <a:latin typeface="BankGothic Md BT" pitchFamily="34" charset="0"/>
              </a:rPr>
              <a:t>GUESSWORK</a:t>
            </a:r>
          </a:p>
        </p:txBody>
      </p:sp>
      <p:sp>
        <p:nvSpPr>
          <p:cNvPr id="350211" name="Text Box 3"/>
          <p:cNvSpPr txBox="1">
            <a:spLocks noChangeArrowheads="1"/>
          </p:cNvSpPr>
          <p:nvPr/>
        </p:nvSpPr>
        <p:spPr bwMode="auto">
          <a:xfrm>
            <a:off x="1963738" y="0"/>
            <a:ext cx="5280025" cy="604838"/>
          </a:xfrm>
          <a:prstGeom prst="rect">
            <a:avLst/>
          </a:prstGeom>
          <a:noFill/>
          <a:ln w="9525">
            <a:noFill/>
            <a:miter lim="800000"/>
            <a:headEnd/>
            <a:tailEnd/>
          </a:ln>
          <a:effectLst/>
        </p:spPr>
        <p:txBody>
          <a:bodyPr>
            <a:spAutoFit/>
          </a:bodyPr>
          <a:lstStyle/>
          <a:p>
            <a:pPr algn="ctr">
              <a:lnSpc>
                <a:spcPct val="70000"/>
              </a:lnSpc>
            </a:pPr>
            <a:r>
              <a:rPr lang="en-GB" sz="4800" b="1">
                <a:latin typeface="BankGothic Md BT" pitchFamily="34" charset="0"/>
              </a:rPr>
              <a:t>Sub-GLOBAL                                               </a:t>
            </a:r>
          </a:p>
        </p:txBody>
      </p:sp>
      <p:sp>
        <p:nvSpPr>
          <p:cNvPr id="350212" name="Rectangle 4"/>
          <p:cNvSpPr>
            <a:spLocks noChangeArrowheads="1"/>
          </p:cNvSpPr>
          <p:nvPr/>
        </p:nvSpPr>
        <p:spPr bwMode="auto">
          <a:xfrm>
            <a:off x="3068638" y="6216650"/>
            <a:ext cx="3032125" cy="641350"/>
          </a:xfrm>
          <a:prstGeom prst="rect">
            <a:avLst/>
          </a:prstGeom>
          <a:noFill/>
          <a:ln w="9525">
            <a:noFill/>
            <a:miter lim="800000"/>
            <a:headEnd/>
            <a:tailEnd/>
          </a:ln>
          <a:effectLst/>
        </p:spPr>
        <p:txBody>
          <a:bodyPr wrap="none">
            <a:spAutoFit/>
          </a:bodyPr>
          <a:lstStyle/>
          <a:p>
            <a:pPr>
              <a:lnSpc>
                <a:spcPct val="75000"/>
              </a:lnSpc>
            </a:pPr>
            <a:r>
              <a:rPr lang="en-GB" sz="4800" b="1">
                <a:latin typeface="BankGothic Md BT" pitchFamily="34" charset="0"/>
              </a:rPr>
              <a:t>GLOBAL</a:t>
            </a:r>
          </a:p>
        </p:txBody>
      </p:sp>
      <p:sp>
        <p:nvSpPr>
          <p:cNvPr id="350213" name="Text Box 5"/>
          <p:cNvSpPr txBox="1">
            <a:spLocks noChangeArrowheads="1"/>
          </p:cNvSpPr>
          <p:nvPr/>
        </p:nvSpPr>
        <p:spPr bwMode="auto">
          <a:xfrm rot="-16200000">
            <a:off x="6406357" y="3004343"/>
            <a:ext cx="5029200" cy="823913"/>
          </a:xfrm>
          <a:prstGeom prst="rect">
            <a:avLst/>
          </a:prstGeom>
          <a:noFill/>
          <a:ln w="9525">
            <a:noFill/>
            <a:miter lim="800000"/>
            <a:headEnd/>
            <a:tailEnd/>
          </a:ln>
          <a:effectLst/>
        </p:spPr>
        <p:txBody>
          <a:bodyPr>
            <a:spAutoFit/>
          </a:bodyPr>
          <a:lstStyle/>
          <a:p>
            <a:pPr algn="ctr">
              <a:spcBef>
                <a:spcPct val="50000"/>
              </a:spcBef>
            </a:pPr>
            <a:r>
              <a:rPr lang="en-GB" sz="4800" b="1">
                <a:latin typeface="BankGothic Md BT" pitchFamily="34" charset="0"/>
              </a:rPr>
              <a:t>FRAMEWORK</a:t>
            </a:r>
          </a:p>
        </p:txBody>
      </p:sp>
      <p:sp>
        <p:nvSpPr>
          <p:cNvPr id="350214" name="Text Box 6"/>
          <p:cNvSpPr txBox="1">
            <a:spLocks noChangeArrowheads="1"/>
          </p:cNvSpPr>
          <p:nvPr/>
        </p:nvSpPr>
        <p:spPr bwMode="auto">
          <a:xfrm rot="-21600000">
            <a:off x="1347788" y="4532313"/>
            <a:ext cx="2819400" cy="457200"/>
          </a:xfrm>
          <a:prstGeom prst="rect">
            <a:avLst/>
          </a:prstGeom>
          <a:noFill/>
          <a:ln w="9525">
            <a:noFill/>
            <a:miter lim="800000"/>
            <a:headEnd/>
            <a:tailEnd/>
          </a:ln>
          <a:effectLst/>
        </p:spPr>
        <p:txBody>
          <a:bodyPr>
            <a:spAutoFit/>
          </a:bodyPr>
          <a:lstStyle/>
          <a:p>
            <a:pPr>
              <a:spcBef>
                <a:spcPct val="50000"/>
              </a:spcBef>
            </a:pPr>
            <a:r>
              <a:rPr lang="en-GB" sz="2400" b="1">
                <a:latin typeface="Futura Lt BT" pitchFamily="34" charset="0"/>
              </a:rPr>
              <a:t>Fatalist</a:t>
            </a:r>
          </a:p>
        </p:txBody>
      </p:sp>
      <p:sp>
        <p:nvSpPr>
          <p:cNvPr id="350215" name="Text Box 7"/>
          <p:cNvSpPr txBox="1">
            <a:spLocks noChangeArrowheads="1"/>
          </p:cNvSpPr>
          <p:nvPr/>
        </p:nvSpPr>
        <p:spPr bwMode="auto">
          <a:xfrm>
            <a:off x="4981575" y="1920875"/>
            <a:ext cx="2800350" cy="457200"/>
          </a:xfrm>
          <a:prstGeom prst="rect">
            <a:avLst/>
          </a:prstGeom>
          <a:noFill/>
          <a:ln w="9525">
            <a:noFill/>
            <a:miter lim="800000"/>
            <a:headEnd/>
            <a:tailEnd/>
          </a:ln>
          <a:effectLst/>
        </p:spPr>
        <p:txBody>
          <a:bodyPr>
            <a:spAutoFit/>
          </a:bodyPr>
          <a:lstStyle/>
          <a:p>
            <a:pPr algn="r"/>
            <a:r>
              <a:rPr lang="en-GB" sz="2400" b="1">
                <a:latin typeface="Futura Lt BT" pitchFamily="34" charset="0"/>
              </a:rPr>
              <a:t>Heirarchist </a:t>
            </a:r>
          </a:p>
        </p:txBody>
      </p:sp>
      <p:sp>
        <p:nvSpPr>
          <p:cNvPr id="350216" name="Text Box 8"/>
          <p:cNvSpPr txBox="1">
            <a:spLocks noChangeArrowheads="1"/>
          </p:cNvSpPr>
          <p:nvPr/>
        </p:nvSpPr>
        <p:spPr bwMode="auto">
          <a:xfrm rot="-21600000">
            <a:off x="1347788" y="1920875"/>
            <a:ext cx="2768600" cy="457200"/>
          </a:xfrm>
          <a:prstGeom prst="rect">
            <a:avLst/>
          </a:prstGeom>
          <a:noFill/>
          <a:ln w="9525">
            <a:noFill/>
            <a:miter lim="800000"/>
            <a:headEnd/>
            <a:tailEnd/>
          </a:ln>
          <a:effectLst/>
        </p:spPr>
        <p:txBody>
          <a:bodyPr>
            <a:spAutoFit/>
          </a:bodyPr>
          <a:lstStyle/>
          <a:p>
            <a:pPr>
              <a:spcBef>
                <a:spcPct val="50000"/>
              </a:spcBef>
            </a:pPr>
            <a:r>
              <a:rPr lang="en-GB" sz="2400" b="1">
                <a:latin typeface="Futura Lt BT" pitchFamily="34" charset="0"/>
              </a:rPr>
              <a:t>Individualist</a:t>
            </a:r>
          </a:p>
        </p:txBody>
      </p:sp>
      <p:sp>
        <p:nvSpPr>
          <p:cNvPr id="350217" name="Text Box 9"/>
          <p:cNvSpPr txBox="1">
            <a:spLocks noChangeArrowheads="1"/>
          </p:cNvSpPr>
          <p:nvPr/>
        </p:nvSpPr>
        <p:spPr bwMode="auto">
          <a:xfrm rot="-21600000">
            <a:off x="4308475" y="4538663"/>
            <a:ext cx="3473450" cy="457200"/>
          </a:xfrm>
          <a:prstGeom prst="rect">
            <a:avLst/>
          </a:prstGeom>
          <a:noFill/>
          <a:ln w="9525">
            <a:noFill/>
            <a:miter lim="800000"/>
            <a:headEnd/>
            <a:tailEnd/>
          </a:ln>
          <a:effectLst/>
        </p:spPr>
        <p:txBody>
          <a:bodyPr>
            <a:spAutoFit/>
          </a:bodyPr>
          <a:lstStyle/>
          <a:p>
            <a:pPr algn="r">
              <a:spcBef>
                <a:spcPct val="50000"/>
              </a:spcBef>
            </a:pPr>
            <a:r>
              <a:rPr lang="en-GB" sz="2400" b="1">
                <a:latin typeface="Futura Lt BT" pitchFamily="34" charset="0"/>
              </a:rPr>
              <a:t>Egalitarian</a:t>
            </a:r>
          </a:p>
        </p:txBody>
      </p:sp>
      <p:sp>
        <p:nvSpPr>
          <p:cNvPr id="350234" name="Rectangle 26"/>
          <p:cNvSpPr>
            <a:spLocks noGrp="1" noChangeArrowheads="1"/>
          </p:cNvSpPr>
          <p:nvPr>
            <p:ph type="title"/>
          </p:nvPr>
        </p:nvSpPr>
        <p:spPr bwMode="auto">
          <a:xfrm>
            <a:off x="1347788" y="436563"/>
            <a:ext cx="6924675" cy="571500"/>
          </a:xfrm>
          <a:noFill/>
          <a:ln>
            <a:miter lim="800000"/>
            <a:headEnd/>
            <a:tailEnd/>
          </a:ln>
        </p:spPr>
        <p:txBody>
          <a:bodyPr vert="horz" wrap="square" lIns="91440" tIns="45720" rIns="91440" bIns="45720" numCol="1" anchor="t" anchorCtr="0" compatLnSpc="1">
            <a:prstTxWarp prst="textNoShape">
              <a:avLst/>
            </a:prstTxWarp>
          </a:bodyPr>
          <a:lstStyle/>
          <a:p>
            <a:r>
              <a:rPr lang="en-GB"/>
              <a:t>Cultural Theory . . . ?</a:t>
            </a:r>
          </a:p>
        </p:txBody>
      </p:sp>
      <p:pic>
        <p:nvPicPr>
          <p:cNvPr id="350237" name="Picture 29"/>
          <p:cNvPicPr>
            <a:picLocks noChangeAspect="1" noChangeArrowheads="1"/>
          </p:cNvPicPr>
          <p:nvPr/>
        </p:nvPicPr>
        <p:blipFill>
          <a:blip r:embed="rId3" cstate="print"/>
          <a:srcRect/>
          <a:stretch>
            <a:fillRect/>
          </a:stretch>
        </p:blipFill>
        <p:spPr bwMode="auto">
          <a:xfrm>
            <a:off x="1912938" y="2784475"/>
            <a:ext cx="5318125" cy="14541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350210"/>
                                        </p:tgtEl>
                                        <p:attrNameLst>
                                          <p:attrName>style.visibility</p:attrName>
                                        </p:attrNameLst>
                                      </p:cBhvr>
                                      <p:to>
                                        <p:strVal val="visible"/>
                                      </p:to>
                                    </p:set>
                                    <p:anim calcmode="lin" valueType="num">
                                      <p:cBhvr additive="base">
                                        <p:cTn id="7" dur="75" fill="hold"/>
                                        <p:tgtEl>
                                          <p:spTgt spid="350210"/>
                                        </p:tgtEl>
                                        <p:attrNameLst>
                                          <p:attrName>ppt_x</p:attrName>
                                        </p:attrNameLst>
                                      </p:cBhvr>
                                      <p:tavLst>
                                        <p:tav tm="0">
                                          <p:val>
                                            <p:strVal val="0-#ppt_w/2"/>
                                          </p:val>
                                        </p:tav>
                                        <p:tav tm="100000">
                                          <p:val>
                                            <p:strVal val="#ppt_x"/>
                                          </p:val>
                                        </p:tav>
                                      </p:tavLst>
                                    </p:anim>
                                    <p:anim calcmode="lin" valueType="num">
                                      <p:cBhvr additive="base">
                                        <p:cTn id="8" dur="75" fill="hold"/>
                                        <p:tgtEl>
                                          <p:spTgt spid="350210"/>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50210"/>
                                        </p:tgtEl>
                                        <p:attrNameLst>
                                          <p:attrName>style.visibility</p:attrName>
                                        </p:attrNameLst>
                                      </p:cBhvr>
                                      <p:to>
                                        <p:strVal val="hidden"/>
                                      </p:to>
                                    </p:set>
                                  </p:subTnLst>
                                </p:cTn>
                              </p:par>
                            </p:childTnLst>
                          </p:cTn>
                        </p:par>
                        <p:par>
                          <p:cTn id="9" fill="hold">
                            <p:stCondLst>
                              <p:cond delay="675"/>
                            </p:stCondLst>
                            <p:childTnLst>
                              <p:par>
                                <p:cTn id="10" presetID="9" presetClass="entr" presetSubtype="0" fill="hold" grpId="0" nodeType="afterEffect">
                                  <p:stCondLst>
                                    <p:cond delay="0"/>
                                  </p:stCondLst>
                                  <p:iterate type="lt">
                                    <p:tmPct val="100000"/>
                                  </p:iterate>
                                  <p:childTnLst>
                                    <p:set>
                                      <p:cBhvr>
                                        <p:cTn id="11" dur="1" fill="hold">
                                          <p:stCondLst>
                                            <p:cond delay="0"/>
                                          </p:stCondLst>
                                        </p:cTn>
                                        <p:tgtEl>
                                          <p:spTgt spid="350213"/>
                                        </p:tgtEl>
                                        <p:attrNameLst>
                                          <p:attrName>style.visibility</p:attrName>
                                        </p:attrNameLst>
                                      </p:cBhvr>
                                      <p:to>
                                        <p:strVal val="visible"/>
                                      </p:to>
                                    </p:set>
                                    <p:animEffect transition="in" filter="dissolve">
                                      <p:cBhvr>
                                        <p:cTn id="12" dur="75"/>
                                        <p:tgtEl>
                                          <p:spTgt spid="350213"/>
                                        </p:tgtEl>
                                      </p:cBhvr>
                                    </p:animEffect>
                                  </p:childTnLst>
                                  <p:subTnLst>
                                    <p:set>
                                      <p:cBhvr override="childStyle">
                                        <p:cTn dur="1" fill="hold" display="0" masterRel="sameClick" afterEffect="1">
                                          <p:stCondLst>
                                            <p:cond evt="end" delay="0">
                                              <p:tn val="10"/>
                                            </p:cond>
                                          </p:stCondLst>
                                        </p:cTn>
                                        <p:tgtEl>
                                          <p:spTgt spid="350213"/>
                                        </p:tgtEl>
                                        <p:attrNameLst>
                                          <p:attrName>style.visibility</p:attrName>
                                        </p:attrNameLst>
                                      </p:cBhvr>
                                      <p:to>
                                        <p:strVal val="hidden"/>
                                      </p:to>
                                    </p:set>
                                  </p:subTnLst>
                                </p:cTn>
                              </p:par>
                            </p:childTnLst>
                          </p:cTn>
                        </p:par>
                        <p:par>
                          <p:cTn id="13" fill="hold">
                            <p:stCondLst>
                              <p:cond delay="1350"/>
                            </p:stCondLst>
                            <p:childTnLst>
                              <p:par>
                                <p:cTn id="14" presetID="9" presetClass="entr" presetSubtype="0" fill="hold" grpId="0" nodeType="afterEffect">
                                  <p:stCondLst>
                                    <p:cond delay="0"/>
                                  </p:stCondLst>
                                  <p:iterate type="lt">
                                    <p:tmPct val="100000"/>
                                  </p:iterate>
                                  <p:childTnLst>
                                    <p:set>
                                      <p:cBhvr>
                                        <p:cTn id="15" dur="1" fill="hold">
                                          <p:stCondLst>
                                            <p:cond delay="0"/>
                                          </p:stCondLst>
                                        </p:cTn>
                                        <p:tgtEl>
                                          <p:spTgt spid="350211"/>
                                        </p:tgtEl>
                                        <p:attrNameLst>
                                          <p:attrName>style.visibility</p:attrName>
                                        </p:attrNameLst>
                                      </p:cBhvr>
                                      <p:to>
                                        <p:strVal val="visible"/>
                                      </p:to>
                                    </p:set>
                                    <p:animEffect transition="in" filter="dissolve">
                                      <p:cBhvr>
                                        <p:cTn id="16" dur="75"/>
                                        <p:tgtEl>
                                          <p:spTgt spid="350211"/>
                                        </p:tgtEl>
                                      </p:cBhvr>
                                    </p:animEffect>
                                  </p:childTnLst>
                                  <p:subTnLst>
                                    <p:set>
                                      <p:cBhvr override="childStyle">
                                        <p:cTn dur="1" fill="hold" display="0" masterRel="sameClick" afterEffect="1">
                                          <p:stCondLst>
                                            <p:cond evt="end" delay="0">
                                              <p:tn val="14"/>
                                            </p:cond>
                                          </p:stCondLst>
                                        </p:cTn>
                                        <p:tgtEl>
                                          <p:spTgt spid="350211"/>
                                        </p:tgtEl>
                                        <p:attrNameLst>
                                          <p:attrName>style.visibility</p:attrName>
                                        </p:attrNameLst>
                                      </p:cBhvr>
                                      <p:to>
                                        <p:strVal val="hidden"/>
                                      </p:to>
                                    </p:set>
                                  </p:subTnLst>
                                </p:cTn>
                              </p:par>
                            </p:childTnLst>
                          </p:cTn>
                        </p:par>
                        <p:par>
                          <p:cTn id="17" fill="hold">
                            <p:stCondLst>
                              <p:cond delay="2100"/>
                            </p:stCondLst>
                            <p:childTnLst>
                              <p:par>
                                <p:cTn id="18" presetID="9" presetClass="entr" presetSubtype="0" fill="hold" grpId="0" nodeType="afterEffect">
                                  <p:stCondLst>
                                    <p:cond delay="0"/>
                                  </p:stCondLst>
                                  <p:iterate type="lt">
                                    <p:tmPct val="100000"/>
                                  </p:iterate>
                                  <p:childTnLst>
                                    <p:set>
                                      <p:cBhvr>
                                        <p:cTn id="19" dur="1" fill="hold">
                                          <p:stCondLst>
                                            <p:cond delay="0"/>
                                          </p:stCondLst>
                                        </p:cTn>
                                        <p:tgtEl>
                                          <p:spTgt spid="350212"/>
                                        </p:tgtEl>
                                        <p:attrNameLst>
                                          <p:attrName>style.visibility</p:attrName>
                                        </p:attrNameLst>
                                      </p:cBhvr>
                                      <p:to>
                                        <p:strVal val="visible"/>
                                      </p:to>
                                    </p:set>
                                    <p:animEffect transition="in" filter="dissolve">
                                      <p:cBhvr>
                                        <p:cTn id="20" dur="75"/>
                                        <p:tgtEl>
                                          <p:spTgt spid="350212"/>
                                        </p:tgtEl>
                                      </p:cBhvr>
                                    </p:animEffect>
                                  </p:childTnLst>
                                  <p:subTnLst>
                                    <p:set>
                                      <p:cBhvr override="childStyle">
                                        <p:cTn dur="1" fill="hold" display="0" masterRel="sameClick" afterEffect="1">
                                          <p:stCondLst>
                                            <p:cond evt="end" delay="0">
                                              <p:tn val="18"/>
                                            </p:cond>
                                          </p:stCondLst>
                                        </p:cTn>
                                        <p:tgtEl>
                                          <p:spTgt spid="350212"/>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iterate type="wd">
                                    <p:tmPct val="100000"/>
                                  </p:iterate>
                                  <p:childTnLst>
                                    <p:set>
                                      <p:cBhvr>
                                        <p:cTn id="24" dur="1" fill="hold">
                                          <p:stCondLst>
                                            <p:cond delay="0"/>
                                          </p:stCondLst>
                                        </p:cTn>
                                        <p:tgtEl>
                                          <p:spTgt spid="350216"/>
                                        </p:tgtEl>
                                        <p:attrNameLst>
                                          <p:attrName>style.visibility</p:attrName>
                                        </p:attrNameLst>
                                      </p:cBhvr>
                                      <p:to>
                                        <p:strVal val="visible"/>
                                      </p:to>
                                    </p:set>
                                    <p:animEffect transition="in" filter="dissolve">
                                      <p:cBhvr>
                                        <p:cTn id="25" dur="300"/>
                                        <p:tgtEl>
                                          <p:spTgt spid="350216"/>
                                        </p:tgtEl>
                                      </p:cBhvr>
                                    </p:animEffect>
                                  </p:childTnLst>
                                </p:cTn>
                              </p:par>
                            </p:childTnLst>
                          </p:cTn>
                        </p:par>
                        <p:par>
                          <p:cTn id="26" fill="hold">
                            <p:stCondLst>
                              <p:cond delay="300"/>
                            </p:stCondLst>
                            <p:childTnLst>
                              <p:par>
                                <p:cTn id="27" presetID="9" presetClass="entr" presetSubtype="0" fill="hold" grpId="0" nodeType="afterEffect">
                                  <p:stCondLst>
                                    <p:cond delay="0"/>
                                  </p:stCondLst>
                                  <p:iterate type="wd">
                                    <p:tmPct val="100000"/>
                                  </p:iterate>
                                  <p:childTnLst>
                                    <p:set>
                                      <p:cBhvr>
                                        <p:cTn id="28" dur="1" fill="hold">
                                          <p:stCondLst>
                                            <p:cond delay="0"/>
                                          </p:stCondLst>
                                        </p:cTn>
                                        <p:tgtEl>
                                          <p:spTgt spid="350214"/>
                                        </p:tgtEl>
                                        <p:attrNameLst>
                                          <p:attrName>style.visibility</p:attrName>
                                        </p:attrNameLst>
                                      </p:cBhvr>
                                      <p:to>
                                        <p:strVal val="visible"/>
                                      </p:to>
                                    </p:set>
                                    <p:animEffect transition="in" filter="dissolve">
                                      <p:cBhvr>
                                        <p:cTn id="29" dur="300"/>
                                        <p:tgtEl>
                                          <p:spTgt spid="350214"/>
                                        </p:tgtEl>
                                      </p:cBhvr>
                                    </p:animEffect>
                                  </p:childTnLst>
                                </p:cTn>
                              </p:par>
                            </p:childTnLst>
                          </p:cTn>
                        </p:par>
                        <p:par>
                          <p:cTn id="30" fill="hold">
                            <p:stCondLst>
                              <p:cond delay="600"/>
                            </p:stCondLst>
                            <p:childTnLst>
                              <p:par>
                                <p:cTn id="31" presetID="9" presetClass="entr" presetSubtype="0" fill="hold" grpId="0" nodeType="afterEffect">
                                  <p:stCondLst>
                                    <p:cond delay="0"/>
                                  </p:stCondLst>
                                  <p:iterate type="wd">
                                    <p:tmPct val="100000"/>
                                  </p:iterate>
                                  <p:childTnLst>
                                    <p:set>
                                      <p:cBhvr>
                                        <p:cTn id="32" dur="1" fill="hold">
                                          <p:stCondLst>
                                            <p:cond delay="0"/>
                                          </p:stCondLst>
                                        </p:cTn>
                                        <p:tgtEl>
                                          <p:spTgt spid="350215"/>
                                        </p:tgtEl>
                                        <p:attrNameLst>
                                          <p:attrName>style.visibility</p:attrName>
                                        </p:attrNameLst>
                                      </p:cBhvr>
                                      <p:to>
                                        <p:strVal val="visible"/>
                                      </p:to>
                                    </p:set>
                                    <p:animEffect transition="in" filter="dissolve">
                                      <p:cBhvr>
                                        <p:cTn id="33" dur="300"/>
                                        <p:tgtEl>
                                          <p:spTgt spid="350215"/>
                                        </p:tgtEl>
                                      </p:cBhvr>
                                    </p:animEffect>
                                  </p:childTnLst>
                                </p:cTn>
                              </p:par>
                            </p:childTnLst>
                          </p:cTn>
                        </p:par>
                        <p:par>
                          <p:cTn id="34" fill="hold">
                            <p:stCondLst>
                              <p:cond delay="900"/>
                            </p:stCondLst>
                            <p:childTnLst>
                              <p:par>
                                <p:cTn id="35" presetID="9" presetClass="entr" presetSubtype="0" fill="hold" grpId="0" nodeType="afterEffect">
                                  <p:stCondLst>
                                    <p:cond delay="0"/>
                                  </p:stCondLst>
                                  <p:iterate type="wd">
                                    <p:tmPct val="100000"/>
                                  </p:iterate>
                                  <p:childTnLst>
                                    <p:set>
                                      <p:cBhvr>
                                        <p:cTn id="36" dur="1" fill="hold">
                                          <p:stCondLst>
                                            <p:cond delay="0"/>
                                          </p:stCondLst>
                                        </p:cTn>
                                        <p:tgtEl>
                                          <p:spTgt spid="350217"/>
                                        </p:tgtEl>
                                        <p:attrNameLst>
                                          <p:attrName>style.visibility</p:attrName>
                                        </p:attrNameLst>
                                      </p:cBhvr>
                                      <p:to>
                                        <p:strVal val="visible"/>
                                      </p:to>
                                    </p:set>
                                    <p:animEffect transition="in" filter="dissolve">
                                      <p:cBhvr>
                                        <p:cTn id="37" dur="300"/>
                                        <p:tgtEl>
                                          <p:spTgt spid="350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0" grpId="0" autoUpdateAnimBg="0"/>
      <p:bldP spid="350211" grpId="0" autoUpdateAnimBg="0"/>
      <p:bldP spid="350212" grpId="0" autoUpdateAnimBg="0"/>
      <p:bldP spid="350213" grpId="0" autoUpdateAnimBg="0"/>
      <p:bldP spid="350214" grpId="0" autoUpdateAnimBg="0"/>
      <p:bldP spid="350215" grpId="0" autoUpdateAnimBg="0"/>
      <p:bldP spid="350216" grpId="0" autoUpdateAnimBg="0"/>
      <p:bldP spid="350217"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Footer Placeholder 3"/>
          <p:cNvSpPr>
            <a:spLocks noGrp="1"/>
          </p:cNvSpPr>
          <p:nvPr>
            <p:ph type="ftr" sz="quarter" idx="11"/>
          </p:nvPr>
        </p:nvSpPr>
        <p:spPr/>
        <p:txBody>
          <a:bodyPr/>
          <a:lstStyle/>
          <a:p>
            <a:r>
              <a:rPr lang="en-GB"/>
              <a:t>GCI www.gci.org.uk</a:t>
            </a:r>
          </a:p>
        </p:txBody>
      </p:sp>
      <p:sp>
        <p:nvSpPr>
          <p:cNvPr id="374786" name="Rectangle 2"/>
          <p:cNvSpPr>
            <a:spLocks noChangeArrowheads="1"/>
          </p:cNvSpPr>
          <p:nvPr/>
        </p:nvSpPr>
        <p:spPr bwMode="auto">
          <a:xfrm>
            <a:off x="0" y="0"/>
            <a:ext cx="9144000" cy="6858000"/>
          </a:xfrm>
          <a:prstGeom prst="rect">
            <a:avLst/>
          </a:prstGeom>
          <a:gradFill rotWithShape="0">
            <a:gsLst>
              <a:gs pos="0">
                <a:srgbClr val="0000FF"/>
              </a:gs>
              <a:gs pos="50000">
                <a:srgbClr val="CCCCFF"/>
              </a:gs>
              <a:gs pos="100000">
                <a:srgbClr val="0000FF"/>
              </a:gs>
            </a:gsLst>
            <a:lin ang="18900000" scaled="1"/>
          </a:gradFill>
          <a:ln w="9525">
            <a:solidFill>
              <a:schemeClr val="tx1"/>
            </a:solidFill>
            <a:miter lim="800000"/>
            <a:headEnd/>
            <a:tailEnd/>
          </a:ln>
          <a:effectLst/>
        </p:spPr>
        <p:txBody>
          <a:bodyPr wrap="none" anchor="ctr"/>
          <a:lstStyle/>
          <a:p>
            <a:pPr algn="ctr"/>
            <a:endParaRPr lang="en-US" sz="2400"/>
          </a:p>
        </p:txBody>
      </p:sp>
      <p:grpSp>
        <p:nvGrpSpPr>
          <p:cNvPr id="374787" name="Group 3"/>
          <p:cNvGrpSpPr>
            <a:grpSpLocks/>
          </p:cNvGrpSpPr>
          <p:nvPr/>
        </p:nvGrpSpPr>
        <p:grpSpPr bwMode="auto">
          <a:xfrm>
            <a:off x="1423988" y="1320800"/>
            <a:ext cx="6403975" cy="4178300"/>
            <a:chOff x="897" y="832"/>
            <a:chExt cx="4034" cy="2632"/>
          </a:xfrm>
        </p:grpSpPr>
        <p:sp>
          <p:nvSpPr>
            <p:cNvPr id="374788" name="Freeform 4"/>
            <p:cNvSpPr>
              <a:spLocks/>
            </p:cNvSpPr>
            <p:nvPr/>
          </p:nvSpPr>
          <p:spPr bwMode="auto">
            <a:xfrm>
              <a:off x="897" y="858"/>
              <a:ext cx="3998" cy="2570"/>
            </a:xfrm>
            <a:custGeom>
              <a:avLst/>
              <a:gdLst/>
              <a:ahLst/>
              <a:cxnLst>
                <a:cxn ang="0">
                  <a:pos x="108" y="2570"/>
                </a:cxn>
                <a:cxn ang="0">
                  <a:pos x="241" y="2570"/>
                </a:cxn>
                <a:cxn ang="0">
                  <a:pos x="370" y="2570"/>
                </a:cxn>
                <a:cxn ang="0">
                  <a:pos x="498" y="2570"/>
                </a:cxn>
                <a:cxn ang="0">
                  <a:pos x="632" y="2565"/>
                </a:cxn>
                <a:cxn ang="0">
                  <a:pos x="760" y="2560"/>
                </a:cxn>
                <a:cxn ang="0">
                  <a:pos x="889" y="2550"/>
                </a:cxn>
                <a:cxn ang="0">
                  <a:pos x="1017" y="2534"/>
                </a:cxn>
                <a:cxn ang="0">
                  <a:pos x="1151" y="2519"/>
                </a:cxn>
                <a:cxn ang="0">
                  <a:pos x="1280" y="2498"/>
                </a:cxn>
                <a:cxn ang="0">
                  <a:pos x="1408" y="2483"/>
                </a:cxn>
                <a:cxn ang="0">
                  <a:pos x="1542" y="2452"/>
                </a:cxn>
                <a:cxn ang="0">
                  <a:pos x="1670" y="2359"/>
                </a:cxn>
                <a:cxn ang="0">
                  <a:pos x="1799" y="2241"/>
                </a:cxn>
                <a:cxn ang="0">
                  <a:pos x="1927" y="2164"/>
                </a:cxn>
                <a:cxn ang="0">
                  <a:pos x="2061" y="2035"/>
                </a:cxn>
                <a:cxn ang="0">
                  <a:pos x="2189" y="1876"/>
                </a:cxn>
                <a:cxn ang="0">
                  <a:pos x="2318" y="1670"/>
                </a:cxn>
                <a:cxn ang="0">
                  <a:pos x="2451" y="1408"/>
                </a:cxn>
                <a:cxn ang="0">
                  <a:pos x="2580" y="1064"/>
                </a:cxn>
                <a:cxn ang="0">
                  <a:pos x="2708" y="622"/>
                </a:cxn>
                <a:cxn ang="0">
                  <a:pos x="2837" y="51"/>
                </a:cxn>
                <a:cxn ang="0">
                  <a:pos x="2970" y="0"/>
                </a:cxn>
                <a:cxn ang="0">
                  <a:pos x="3099" y="0"/>
                </a:cxn>
                <a:cxn ang="0">
                  <a:pos x="3227" y="0"/>
                </a:cxn>
                <a:cxn ang="0">
                  <a:pos x="3361" y="0"/>
                </a:cxn>
                <a:cxn ang="0">
                  <a:pos x="3490" y="0"/>
                </a:cxn>
                <a:cxn ang="0">
                  <a:pos x="3618" y="0"/>
                </a:cxn>
                <a:cxn ang="0">
                  <a:pos x="3747" y="0"/>
                </a:cxn>
                <a:cxn ang="0">
                  <a:pos x="3880" y="0"/>
                </a:cxn>
                <a:cxn ang="0">
                  <a:pos x="3998" y="1593"/>
                </a:cxn>
                <a:cxn ang="0">
                  <a:pos x="3870" y="1598"/>
                </a:cxn>
                <a:cxn ang="0">
                  <a:pos x="3736" y="1598"/>
                </a:cxn>
                <a:cxn ang="0">
                  <a:pos x="3608" y="1604"/>
                </a:cxn>
                <a:cxn ang="0">
                  <a:pos x="3479" y="1609"/>
                </a:cxn>
                <a:cxn ang="0">
                  <a:pos x="3351" y="1619"/>
                </a:cxn>
                <a:cxn ang="0">
                  <a:pos x="3217" y="1634"/>
                </a:cxn>
                <a:cxn ang="0">
                  <a:pos x="3089" y="1650"/>
                </a:cxn>
                <a:cxn ang="0">
                  <a:pos x="2960" y="1676"/>
                </a:cxn>
                <a:cxn ang="0">
                  <a:pos x="2827" y="1701"/>
                </a:cxn>
                <a:cxn ang="0">
                  <a:pos x="2698" y="1737"/>
                </a:cxn>
                <a:cxn ang="0">
                  <a:pos x="2570" y="1784"/>
                </a:cxn>
                <a:cxn ang="0">
                  <a:pos x="2441" y="1835"/>
                </a:cxn>
                <a:cxn ang="0">
                  <a:pos x="2307" y="1886"/>
                </a:cxn>
                <a:cxn ang="0">
                  <a:pos x="2179" y="1958"/>
                </a:cxn>
                <a:cxn ang="0">
                  <a:pos x="2050" y="2051"/>
                </a:cxn>
                <a:cxn ang="0">
                  <a:pos x="1917" y="2169"/>
                </a:cxn>
                <a:cxn ang="0">
                  <a:pos x="1788" y="2241"/>
                </a:cxn>
                <a:cxn ang="0">
                  <a:pos x="1660" y="2364"/>
                </a:cxn>
                <a:cxn ang="0">
                  <a:pos x="1531" y="2457"/>
                </a:cxn>
                <a:cxn ang="0">
                  <a:pos x="1398" y="2483"/>
                </a:cxn>
                <a:cxn ang="0">
                  <a:pos x="1269" y="2498"/>
                </a:cxn>
                <a:cxn ang="0">
                  <a:pos x="1141" y="2519"/>
                </a:cxn>
                <a:cxn ang="0">
                  <a:pos x="1007" y="2534"/>
                </a:cxn>
                <a:cxn ang="0">
                  <a:pos x="879" y="2550"/>
                </a:cxn>
                <a:cxn ang="0">
                  <a:pos x="750" y="2560"/>
                </a:cxn>
                <a:cxn ang="0">
                  <a:pos x="622" y="2565"/>
                </a:cxn>
                <a:cxn ang="0">
                  <a:pos x="488" y="2570"/>
                </a:cxn>
                <a:cxn ang="0">
                  <a:pos x="360" y="2570"/>
                </a:cxn>
                <a:cxn ang="0">
                  <a:pos x="231" y="2570"/>
                </a:cxn>
                <a:cxn ang="0">
                  <a:pos x="97" y="2570"/>
                </a:cxn>
              </a:cxnLst>
              <a:rect l="0" t="0" r="r" b="b"/>
              <a:pathLst>
                <a:path w="3998" h="2570">
                  <a:moveTo>
                    <a:pt x="0" y="2570"/>
                  </a:moveTo>
                  <a:lnTo>
                    <a:pt x="0" y="2570"/>
                  </a:lnTo>
                  <a:lnTo>
                    <a:pt x="10" y="2570"/>
                  </a:lnTo>
                  <a:lnTo>
                    <a:pt x="20" y="2570"/>
                  </a:lnTo>
                  <a:lnTo>
                    <a:pt x="31" y="2570"/>
                  </a:lnTo>
                  <a:lnTo>
                    <a:pt x="41" y="2570"/>
                  </a:lnTo>
                  <a:lnTo>
                    <a:pt x="51" y="2570"/>
                  </a:lnTo>
                  <a:lnTo>
                    <a:pt x="61" y="2570"/>
                  </a:lnTo>
                  <a:lnTo>
                    <a:pt x="72" y="2570"/>
                  </a:lnTo>
                  <a:lnTo>
                    <a:pt x="82" y="2570"/>
                  </a:lnTo>
                  <a:lnTo>
                    <a:pt x="92" y="2570"/>
                  </a:lnTo>
                  <a:lnTo>
                    <a:pt x="97" y="2570"/>
                  </a:lnTo>
                  <a:lnTo>
                    <a:pt x="108" y="2570"/>
                  </a:lnTo>
                  <a:lnTo>
                    <a:pt x="118" y="2570"/>
                  </a:lnTo>
                  <a:lnTo>
                    <a:pt x="128" y="2570"/>
                  </a:lnTo>
                  <a:lnTo>
                    <a:pt x="138" y="2570"/>
                  </a:lnTo>
                  <a:lnTo>
                    <a:pt x="149" y="2570"/>
                  </a:lnTo>
                  <a:lnTo>
                    <a:pt x="159" y="2570"/>
                  </a:lnTo>
                  <a:lnTo>
                    <a:pt x="169" y="2570"/>
                  </a:lnTo>
                  <a:lnTo>
                    <a:pt x="180" y="2570"/>
                  </a:lnTo>
                  <a:lnTo>
                    <a:pt x="190" y="2570"/>
                  </a:lnTo>
                  <a:lnTo>
                    <a:pt x="200" y="2570"/>
                  </a:lnTo>
                  <a:lnTo>
                    <a:pt x="210" y="2570"/>
                  </a:lnTo>
                  <a:lnTo>
                    <a:pt x="221" y="2570"/>
                  </a:lnTo>
                  <a:lnTo>
                    <a:pt x="231" y="2570"/>
                  </a:lnTo>
                  <a:lnTo>
                    <a:pt x="241" y="2570"/>
                  </a:lnTo>
                  <a:lnTo>
                    <a:pt x="252" y="2570"/>
                  </a:lnTo>
                  <a:lnTo>
                    <a:pt x="262" y="2570"/>
                  </a:lnTo>
                  <a:lnTo>
                    <a:pt x="272" y="2570"/>
                  </a:lnTo>
                  <a:lnTo>
                    <a:pt x="277" y="2570"/>
                  </a:lnTo>
                  <a:lnTo>
                    <a:pt x="288" y="2570"/>
                  </a:lnTo>
                  <a:lnTo>
                    <a:pt x="298" y="2570"/>
                  </a:lnTo>
                  <a:lnTo>
                    <a:pt x="308" y="2570"/>
                  </a:lnTo>
                  <a:lnTo>
                    <a:pt x="318" y="2570"/>
                  </a:lnTo>
                  <a:lnTo>
                    <a:pt x="329" y="2570"/>
                  </a:lnTo>
                  <a:lnTo>
                    <a:pt x="339" y="2570"/>
                  </a:lnTo>
                  <a:lnTo>
                    <a:pt x="349" y="2570"/>
                  </a:lnTo>
                  <a:lnTo>
                    <a:pt x="360" y="2570"/>
                  </a:lnTo>
                  <a:lnTo>
                    <a:pt x="370" y="2570"/>
                  </a:lnTo>
                  <a:lnTo>
                    <a:pt x="380" y="2570"/>
                  </a:lnTo>
                  <a:lnTo>
                    <a:pt x="390" y="2570"/>
                  </a:lnTo>
                  <a:lnTo>
                    <a:pt x="401" y="2570"/>
                  </a:lnTo>
                  <a:lnTo>
                    <a:pt x="411" y="2570"/>
                  </a:lnTo>
                  <a:lnTo>
                    <a:pt x="421" y="2570"/>
                  </a:lnTo>
                  <a:lnTo>
                    <a:pt x="431" y="2570"/>
                  </a:lnTo>
                  <a:lnTo>
                    <a:pt x="442" y="2570"/>
                  </a:lnTo>
                  <a:lnTo>
                    <a:pt x="452" y="2570"/>
                  </a:lnTo>
                  <a:lnTo>
                    <a:pt x="457" y="2570"/>
                  </a:lnTo>
                  <a:lnTo>
                    <a:pt x="467" y="2570"/>
                  </a:lnTo>
                  <a:lnTo>
                    <a:pt x="478" y="2570"/>
                  </a:lnTo>
                  <a:lnTo>
                    <a:pt x="488" y="2570"/>
                  </a:lnTo>
                  <a:lnTo>
                    <a:pt x="498" y="2570"/>
                  </a:lnTo>
                  <a:lnTo>
                    <a:pt x="509" y="2565"/>
                  </a:lnTo>
                  <a:lnTo>
                    <a:pt x="519" y="2565"/>
                  </a:lnTo>
                  <a:lnTo>
                    <a:pt x="529" y="2565"/>
                  </a:lnTo>
                  <a:lnTo>
                    <a:pt x="539" y="2565"/>
                  </a:lnTo>
                  <a:lnTo>
                    <a:pt x="550" y="2565"/>
                  </a:lnTo>
                  <a:lnTo>
                    <a:pt x="560" y="2565"/>
                  </a:lnTo>
                  <a:lnTo>
                    <a:pt x="570" y="2565"/>
                  </a:lnTo>
                  <a:lnTo>
                    <a:pt x="581" y="2565"/>
                  </a:lnTo>
                  <a:lnTo>
                    <a:pt x="591" y="2565"/>
                  </a:lnTo>
                  <a:lnTo>
                    <a:pt x="601" y="2565"/>
                  </a:lnTo>
                  <a:lnTo>
                    <a:pt x="611" y="2565"/>
                  </a:lnTo>
                  <a:lnTo>
                    <a:pt x="622" y="2565"/>
                  </a:lnTo>
                  <a:lnTo>
                    <a:pt x="632" y="2565"/>
                  </a:lnTo>
                  <a:lnTo>
                    <a:pt x="637" y="2565"/>
                  </a:lnTo>
                  <a:lnTo>
                    <a:pt x="647" y="2565"/>
                  </a:lnTo>
                  <a:lnTo>
                    <a:pt x="658" y="2560"/>
                  </a:lnTo>
                  <a:lnTo>
                    <a:pt x="668" y="2560"/>
                  </a:lnTo>
                  <a:lnTo>
                    <a:pt x="678" y="2560"/>
                  </a:lnTo>
                  <a:lnTo>
                    <a:pt x="688" y="2560"/>
                  </a:lnTo>
                  <a:lnTo>
                    <a:pt x="699" y="2560"/>
                  </a:lnTo>
                  <a:lnTo>
                    <a:pt x="709" y="2560"/>
                  </a:lnTo>
                  <a:lnTo>
                    <a:pt x="719" y="2560"/>
                  </a:lnTo>
                  <a:lnTo>
                    <a:pt x="730" y="2560"/>
                  </a:lnTo>
                  <a:lnTo>
                    <a:pt x="740" y="2560"/>
                  </a:lnTo>
                  <a:lnTo>
                    <a:pt x="750" y="2560"/>
                  </a:lnTo>
                  <a:lnTo>
                    <a:pt x="760" y="2560"/>
                  </a:lnTo>
                  <a:lnTo>
                    <a:pt x="771" y="2560"/>
                  </a:lnTo>
                  <a:lnTo>
                    <a:pt x="781" y="2560"/>
                  </a:lnTo>
                  <a:lnTo>
                    <a:pt x="791" y="2555"/>
                  </a:lnTo>
                  <a:lnTo>
                    <a:pt x="802" y="2555"/>
                  </a:lnTo>
                  <a:lnTo>
                    <a:pt x="812" y="2555"/>
                  </a:lnTo>
                  <a:lnTo>
                    <a:pt x="817" y="2555"/>
                  </a:lnTo>
                  <a:lnTo>
                    <a:pt x="827" y="2555"/>
                  </a:lnTo>
                  <a:lnTo>
                    <a:pt x="837" y="2555"/>
                  </a:lnTo>
                  <a:lnTo>
                    <a:pt x="848" y="2555"/>
                  </a:lnTo>
                  <a:lnTo>
                    <a:pt x="858" y="2555"/>
                  </a:lnTo>
                  <a:lnTo>
                    <a:pt x="868" y="2550"/>
                  </a:lnTo>
                  <a:lnTo>
                    <a:pt x="879" y="2550"/>
                  </a:lnTo>
                  <a:lnTo>
                    <a:pt x="889" y="2550"/>
                  </a:lnTo>
                  <a:lnTo>
                    <a:pt x="899" y="2550"/>
                  </a:lnTo>
                  <a:lnTo>
                    <a:pt x="909" y="2550"/>
                  </a:lnTo>
                  <a:lnTo>
                    <a:pt x="920" y="2544"/>
                  </a:lnTo>
                  <a:lnTo>
                    <a:pt x="930" y="2550"/>
                  </a:lnTo>
                  <a:lnTo>
                    <a:pt x="940" y="2544"/>
                  </a:lnTo>
                  <a:lnTo>
                    <a:pt x="951" y="2544"/>
                  </a:lnTo>
                  <a:lnTo>
                    <a:pt x="961" y="2544"/>
                  </a:lnTo>
                  <a:lnTo>
                    <a:pt x="971" y="2544"/>
                  </a:lnTo>
                  <a:lnTo>
                    <a:pt x="981" y="2539"/>
                  </a:lnTo>
                  <a:lnTo>
                    <a:pt x="992" y="2539"/>
                  </a:lnTo>
                  <a:lnTo>
                    <a:pt x="1002" y="2539"/>
                  </a:lnTo>
                  <a:lnTo>
                    <a:pt x="1007" y="2534"/>
                  </a:lnTo>
                  <a:lnTo>
                    <a:pt x="1017" y="2534"/>
                  </a:lnTo>
                  <a:lnTo>
                    <a:pt x="1028" y="2534"/>
                  </a:lnTo>
                  <a:lnTo>
                    <a:pt x="1038" y="2529"/>
                  </a:lnTo>
                  <a:lnTo>
                    <a:pt x="1048" y="2529"/>
                  </a:lnTo>
                  <a:lnTo>
                    <a:pt x="1059" y="2524"/>
                  </a:lnTo>
                  <a:lnTo>
                    <a:pt x="1069" y="2524"/>
                  </a:lnTo>
                  <a:lnTo>
                    <a:pt x="1079" y="2524"/>
                  </a:lnTo>
                  <a:lnTo>
                    <a:pt x="1089" y="2524"/>
                  </a:lnTo>
                  <a:lnTo>
                    <a:pt x="1100" y="2519"/>
                  </a:lnTo>
                  <a:lnTo>
                    <a:pt x="1110" y="2519"/>
                  </a:lnTo>
                  <a:lnTo>
                    <a:pt x="1120" y="2514"/>
                  </a:lnTo>
                  <a:lnTo>
                    <a:pt x="1130" y="2514"/>
                  </a:lnTo>
                  <a:lnTo>
                    <a:pt x="1141" y="2519"/>
                  </a:lnTo>
                  <a:lnTo>
                    <a:pt x="1151" y="2519"/>
                  </a:lnTo>
                  <a:lnTo>
                    <a:pt x="1161" y="2514"/>
                  </a:lnTo>
                  <a:lnTo>
                    <a:pt x="1172" y="2508"/>
                  </a:lnTo>
                  <a:lnTo>
                    <a:pt x="1182" y="2508"/>
                  </a:lnTo>
                  <a:lnTo>
                    <a:pt x="1187" y="2519"/>
                  </a:lnTo>
                  <a:lnTo>
                    <a:pt x="1197" y="2508"/>
                  </a:lnTo>
                  <a:lnTo>
                    <a:pt x="1208" y="2519"/>
                  </a:lnTo>
                  <a:lnTo>
                    <a:pt x="1218" y="2514"/>
                  </a:lnTo>
                  <a:lnTo>
                    <a:pt x="1228" y="2503"/>
                  </a:lnTo>
                  <a:lnTo>
                    <a:pt x="1238" y="2503"/>
                  </a:lnTo>
                  <a:lnTo>
                    <a:pt x="1249" y="2503"/>
                  </a:lnTo>
                  <a:lnTo>
                    <a:pt x="1259" y="2503"/>
                  </a:lnTo>
                  <a:lnTo>
                    <a:pt x="1269" y="2498"/>
                  </a:lnTo>
                  <a:lnTo>
                    <a:pt x="1280" y="2498"/>
                  </a:lnTo>
                  <a:lnTo>
                    <a:pt x="1290" y="2493"/>
                  </a:lnTo>
                  <a:lnTo>
                    <a:pt x="1300" y="2498"/>
                  </a:lnTo>
                  <a:lnTo>
                    <a:pt x="1310" y="2503"/>
                  </a:lnTo>
                  <a:lnTo>
                    <a:pt x="1321" y="2514"/>
                  </a:lnTo>
                  <a:lnTo>
                    <a:pt x="1331" y="2508"/>
                  </a:lnTo>
                  <a:lnTo>
                    <a:pt x="1341" y="2503"/>
                  </a:lnTo>
                  <a:lnTo>
                    <a:pt x="1351" y="2503"/>
                  </a:lnTo>
                  <a:lnTo>
                    <a:pt x="1362" y="2493"/>
                  </a:lnTo>
                  <a:lnTo>
                    <a:pt x="1367" y="2488"/>
                  </a:lnTo>
                  <a:lnTo>
                    <a:pt x="1377" y="2493"/>
                  </a:lnTo>
                  <a:lnTo>
                    <a:pt x="1387" y="2488"/>
                  </a:lnTo>
                  <a:lnTo>
                    <a:pt x="1398" y="2483"/>
                  </a:lnTo>
                  <a:lnTo>
                    <a:pt x="1408" y="2483"/>
                  </a:lnTo>
                  <a:lnTo>
                    <a:pt x="1418" y="2483"/>
                  </a:lnTo>
                  <a:lnTo>
                    <a:pt x="1429" y="2478"/>
                  </a:lnTo>
                  <a:lnTo>
                    <a:pt x="1439" y="2478"/>
                  </a:lnTo>
                  <a:lnTo>
                    <a:pt x="1449" y="2488"/>
                  </a:lnTo>
                  <a:lnTo>
                    <a:pt x="1459" y="2483"/>
                  </a:lnTo>
                  <a:lnTo>
                    <a:pt x="1470" y="2472"/>
                  </a:lnTo>
                  <a:lnTo>
                    <a:pt x="1480" y="2467"/>
                  </a:lnTo>
                  <a:lnTo>
                    <a:pt x="1490" y="2467"/>
                  </a:lnTo>
                  <a:lnTo>
                    <a:pt x="1501" y="2467"/>
                  </a:lnTo>
                  <a:lnTo>
                    <a:pt x="1511" y="2457"/>
                  </a:lnTo>
                  <a:lnTo>
                    <a:pt x="1521" y="2457"/>
                  </a:lnTo>
                  <a:lnTo>
                    <a:pt x="1531" y="2457"/>
                  </a:lnTo>
                  <a:lnTo>
                    <a:pt x="1542" y="2452"/>
                  </a:lnTo>
                  <a:lnTo>
                    <a:pt x="1547" y="2442"/>
                  </a:lnTo>
                  <a:lnTo>
                    <a:pt x="1557" y="2431"/>
                  </a:lnTo>
                  <a:lnTo>
                    <a:pt x="1567" y="2426"/>
                  </a:lnTo>
                  <a:lnTo>
                    <a:pt x="1578" y="2426"/>
                  </a:lnTo>
                  <a:lnTo>
                    <a:pt x="1588" y="2416"/>
                  </a:lnTo>
                  <a:lnTo>
                    <a:pt x="1598" y="2406"/>
                  </a:lnTo>
                  <a:lnTo>
                    <a:pt x="1608" y="2406"/>
                  </a:lnTo>
                  <a:lnTo>
                    <a:pt x="1619" y="2400"/>
                  </a:lnTo>
                  <a:lnTo>
                    <a:pt x="1629" y="2390"/>
                  </a:lnTo>
                  <a:lnTo>
                    <a:pt x="1639" y="2385"/>
                  </a:lnTo>
                  <a:lnTo>
                    <a:pt x="1650" y="2375"/>
                  </a:lnTo>
                  <a:lnTo>
                    <a:pt x="1660" y="2364"/>
                  </a:lnTo>
                  <a:lnTo>
                    <a:pt x="1670" y="2359"/>
                  </a:lnTo>
                  <a:lnTo>
                    <a:pt x="1680" y="2344"/>
                  </a:lnTo>
                  <a:lnTo>
                    <a:pt x="1691" y="2334"/>
                  </a:lnTo>
                  <a:lnTo>
                    <a:pt x="1701" y="2318"/>
                  </a:lnTo>
                  <a:lnTo>
                    <a:pt x="1711" y="2308"/>
                  </a:lnTo>
                  <a:lnTo>
                    <a:pt x="1722" y="2298"/>
                  </a:lnTo>
                  <a:lnTo>
                    <a:pt x="1727" y="2282"/>
                  </a:lnTo>
                  <a:lnTo>
                    <a:pt x="1737" y="2287"/>
                  </a:lnTo>
                  <a:lnTo>
                    <a:pt x="1747" y="2287"/>
                  </a:lnTo>
                  <a:lnTo>
                    <a:pt x="1758" y="2267"/>
                  </a:lnTo>
                  <a:lnTo>
                    <a:pt x="1768" y="2262"/>
                  </a:lnTo>
                  <a:lnTo>
                    <a:pt x="1778" y="2251"/>
                  </a:lnTo>
                  <a:lnTo>
                    <a:pt x="1788" y="2241"/>
                  </a:lnTo>
                  <a:lnTo>
                    <a:pt x="1799" y="2241"/>
                  </a:lnTo>
                  <a:lnTo>
                    <a:pt x="1809" y="2251"/>
                  </a:lnTo>
                  <a:lnTo>
                    <a:pt x="1819" y="2251"/>
                  </a:lnTo>
                  <a:lnTo>
                    <a:pt x="1829" y="2246"/>
                  </a:lnTo>
                  <a:lnTo>
                    <a:pt x="1840" y="2236"/>
                  </a:lnTo>
                  <a:lnTo>
                    <a:pt x="1850" y="2226"/>
                  </a:lnTo>
                  <a:lnTo>
                    <a:pt x="1860" y="2220"/>
                  </a:lnTo>
                  <a:lnTo>
                    <a:pt x="1871" y="2205"/>
                  </a:lnTo>
                  <a:lnTo>
                    <a:pt x="1881" y="2195"/>
                  </a:lnTo>
                  <a:lnTo>
                    <a:pt x="1891" y="2190"/>
                  </a:lnTo>
                  <a:lnTo>
                    <a:pt x="1901" y="2179"/>
                  </a:lnTo>
                  <a:lnTo>
                    <a:pt x="1907" y="2174"/>
                  </a:lnTo>
                  <a:lnTo>
                    <a:pt x="1917" y="2169"/>
                  </a:lnTo>
                  <a:lnTo>
                    <a:pt x="1927" y="2164"/>
                  </a:lnTo>
                  <a:lnTo>
                    <a:pt x="1937" y="2154"/>
                  </a:lnTo>
                  <a:lnTo>
                    <a:pt x="1948" y="2149"/>
                  </a:lnTo>
                  <a:lnTo>
                    <a:pt x="1958" y="2138"/>
                  </a:lnTo>
                  <a:lnTo>
                    <a:pt x="1968" y="2128"/>
                  </a:lnTo>
                  <a:lnTo>
                    <a:pt x="1979" y="2113"/>
                  </a:lnTo>
                  <a:lnTo>
                    <a:pt x="1989" y="2102"/>
                  </a:lnTo>
                  <a:lnTo>
                    <a:pt x="1999" y="2092"/>
                  </a:lnTo>
                  <a:lnTo>
                    <a:pt x="2009" y="2082"/>
                  </a:lnTo>
                  <a:lnTo>
                    <a:pt x="2020" y="2071"/>
                  </a:lnTo>
                  <a:lnTo>
                    <a:pt x="2030" y="2066"/>
                  </a:lnTo>
                  <a:lnTo>
                    <a:pt x="2040" y="2056"/>
                  </a:lnTo>
                  <a:lnTo>
                    <a:pt x="2050" y="2046"/>
                  </a:lnTo>
                  <a:lnTo>
                    <a:pt x="2061" y="2035"/>
                  </a:lnTo>
                  <a:lnTo>
                    <a:pt x="2071" y="2020"/>
                  </a:lnTo>
                  <a:lnTo>
                    <a:pt x="2081" y="2010"/>
                  </a:lnTo>
                  <a:lnTo>
                    <a:pt x="2092" y="1999"/>
                  </a:lnTo>
                  <a:lnTo>
                    <a:pt x="2097" y="1989"/>
                  </a:lnTo>
                  <a:lnTo>
                    <a:pt x="2107" y="1979"/>
                  </a:lnTo>
                  <a:lnTo>
                    <a:pt x="2117" y="1963"/>
                  </a:lnTo>
                  <a:lnTo>
                    <a:pt x="2128" y="1953"/>
                  </a:lnTo>
                  <a:lnTo>
                    <a:pt x="2138" y="1943"/>
                  </a:lnTo>
                  <a:lnTo>
                    <a:pt x="2148" y="1927"/>
                  </a:lnTo>
                  <a:lnTo>
                    <a:pt x="2158" y="1917"/>
                  </a:lnTo>
                  <a:lnTo>
                    <a:pt x="2169" y="1902"/>
                  </a:lnTo>
                  <a:lnTo>
                    <a:pt x="2179" y="1886"/>
                  </a:lnTo>
                  <a:lnTo>
                    <a:pt x="2189" y="1876"/>
                  </a:lnTo>
                  <a:lnTo>
                    <a:pt x="2200" y="1861"/>
                  </a:lnTo>
                  <a:lnTo>
                    <a:pt x="2210" y="1845"/>
                  </a:lnTo>
                  <a:lnTo>
                    <a:pt x="2220" y="1835"/>
                  </a:lnTo>
                  <a:lnTo>
                    <a:pt x="2230" y="1820"/>
                  </a:lnTo>
                  <a:lnTo>
                    <a:pt x="2241" y="1804"/>
                  </a:lnTo>
                  <a:lnTo>
                    <a:pt x="2251" y="1789"/>
                  </a:lnTo>
                  <a:lnTo>
                    <a:pt x="2261" y="1773"/>
                  </a:lnTo>
                  <a:lnTo>
                    <a:pt x="2271" y="1758"/>
                  </a:lnTo>
                  <a:lnTo>
                    <a:pt x="2277" y="1737"/>
                  </a:lnTo>
                  <a:lnTo>
                    <a:pt x="2287" y="1722"/>
                  </a:lnTo>
                  <a:lnTo>
                    <a:pt x="2297" y="1706"/>
                  </a:lnTo>
                  <a:lnTo>
                    <a:pt x="2307" y="1691"/>
                  </a:lnTo>
                  <a:lnTo>
                    <a:pt x="2318" y="1670"/>
                  </a:lnTo>
                  <a:lnTo>
                    <a:pt x="2328" y="1655"/>
                  </a:lnTo>
                  <a:lnTo>
                    <a:pt x="2338" y="1634"/>
                  </a:lnTo>
                  <a:lnTo>
                    <a:pt x="2349" y="1614"/>
                  </a:lnTo>
                  <a:lnTo>
                    <a:pt x="2359" y="1598"/>
                  </a:lnTo>
                  <a:lnTo>
                    <a:pt x="2369" y="1578"/>
                  </a:lnTo>
                  <a:lnTo>
                    <a:pt x="2379" y="1557"/>
                  </a:lnTo>
                  <a:lnTo>
                    <a:pt x="2390" y="1537"/>
                  </a:lnTo>
                  <a:lnTo>
                    <a:pt x="2400" y="1516"/>
                  </a:lnTo>
                  <a:lnTo>
                    <a:pt x="2410" y="1496"/>
                  </a:lnTo>
                  <a:lnTo>
                    <a:pt x="2421" y="1475"/>
                  </a:lnTo>
                  <a:lnTo>
                    <a:pt x="2431" y="1455"/>
                  </a:lnTo>
                  <a:lnTo>
                    <a:pt x="2441" y="1429"/>
                  </a:lnTo>
                  <a:lnTo>
                    <a:pt x="2451" y="1408"/>
                  </a:lnTo>
                  <a:lnTo>
                    <a:pt x="2457" y="1383"/>
                  </a:lnTo>
                  <a:lnTo>
                    <a:pt x="2467" y="1362"/>
                  </a:lnTo>
                  <a:lnTo>
                    <a:pt x="2477" y="1336"/>
                  </a:lnTo>
                  <a:lnTo>
                    <a:pt x="2487" y="1311"/>
                  </a:lnTo>
                  <a:lnTo>
                    <a:pt x="2498" y="1285"/>
                  </a:lnTo>
                  <a:lnTo>
                    <a:pt x="2508" y="1259"/>
                  </a:lnTo>
                  <a:lnTo>
                    <a:pt x="2518" y="1233"/>
                  </a:lnTo>
                  <a:lnTo>
                    <a:pt x="2528" y="1208"/>
                  </a:lnTo>
                  <a:lnTo>
                    <a:pt x="2539" y="1182"/>
                  </a:lnTo>
                  <a:lnTo>
                    <a:pt x="2549" y="1151"/>
                  </a:lnTo>
                  <a:lnTo>
                    <a:pt x="2559" y="1126"/>
                  </a:lnTo>
                  <a:lnTo>
                    <a:pt x="2570" y="1095"/>
                  </a:lnTo>
                  <a:lnTo>
                    <a:pt x="2580" y="1064"/>
                  </a:lnTo>
                  <a:lnTo>
                    <a:pt x="2590" y="1038"/>
                  </a:lnTo>
                  <a:lnTo>
                    <a:pt x="2600" y="1007"/>
                  </a:lnTo>
                  <a:lnTo>
                    <a:pt x="2611" y="971"/>
                  </a:lnTo>
                  <a:lnTo>
                    <a:pt x="2621" y="940"/>
                  </a:lnTo>
                  <a:lnTo>
                    <a:pt x="2631" y="910"/>
                  </a:lnTo>
                  <a:lnTo>
                    <a:pt x="2636" y="874"/>
                  </a:lnTo>
                  <a:lnTo>
                    <a:pt x="2647" y="843"/>
                  </a:lnTo>
                  <a:lnTo>
                    <a:pt x="2657" y="807"/>
                  </a:lnTo>
                  <a:lnTo>
                    <a:pt x="2667" y="771"/>
                  </a:lnTo>
                  <a:lnTo>
                    <a:pt x="2678" y="735"/>
                  </a:lnTo>
                  <a:lnTo>
                    <a:pt x="2688" y="699"/>
                  </a:lnTo>
                  <a:lnTo>
                    <a:pt x="2698" y="663"/>
                  </a:lnTo>
                  <a:lnTo>
                    <a:pt x="2708" y="622"/>
                  </a:lnTo>
                  <a:lnTo>
                    <a:pt x="2719" y="586"/>
                  </a:lnTo>
                  <a:lnTo>
                    <a:pt x="2729" y="545"/>
                  </a:lnTo>
                  <a:lnTo>
                    <a:pt x="2739" y="503"/>
                  </a:lnTo>
                  <a:lnTo>
                    <a:pt x="2749" y="462"/>
                  </a:lnTo>
                  <a:lnTo>
                    <a:pt x="2760" y="421"/>
                  </a:lnTo>
                  <a:lnTo>
                    <a:pt x="2770" y="380"/>
                  </a:lnTo>
                  <a:lnTo>
                    <a:pt x="2780" y="334"/>
                  </a:lnTo>
                  <a:lnTo>
                    <a:pt x="2791" y="293"/>
                  </a:lnTo>
                  <a:lnTo>
                    <a:pt x="2801" y="246"/>
                  </a:lnTo>
                  <a:lnTo>
                    <a:pt x="2811" y="200"/>
                  </a:lnTo>
                  <a:lnTo>
                    <a:pt x="2816" y="149"/>
                  </a:lnTo>
                  <a:lnTo>
                    <a:pt x="2827" y="102"/>
                  </a:lnTo>
                  <a:lnTo>
                    <a:pt x="2837" y="51"/>
                  </a:lnTo>
                  <a:lnTo>
                    <a:pt x="2847" y="5"/>
                  </a:lnTo>
                  <a:lnTo>
                    <a:pt x="2857" y="0"/>
                  </a:lnTo>
                  <a:lnTo>
                    <a:pt x="2868" y="0"/>
                  </a:lnTo>
                  <a:lnTo>
                    <a:pt x="2878" y="0"/>
                  </a:lnTo>
                  <a:lnTo>
                    <a:pt x="2888" y="0"/>
                  </a:lnTo>
                  <a:lnTo>
                    <a:pt x="2899" y="0"/>
                  </a:lnTo>
                  <a:lnTo>
                    <a:pt x="2909" y="0"/>
                  </a:lnTo>
                  <a:lnTo>
                    <a:pt x="2919" y="0"/>
                  </a:lnTo>
                  <a:lnTo>
                    <a:pt x="2929" y="0"/>
                  </a:lnTo>
                  <a:lnTo>
                    <a:pt x="2940" y="0"/>
                  </a:lnTo>
                  <a:lnTo>
                    <a:pt x="2950" y="0"/>
                  </a:lnTo>
                  <a:lnTo>
                    <a:pt x="2960" y="0"/>
                  </a:lnTo>
                  <a:lnTo>
                    <a:pt x="2970" y="0"/>
                  </a:lnTo>
                  <a:lnTo>
                    <a:pt x="2981" y="0"/>
                  </a:lnTo>
                  <a:lnTo>
                    <a:pt x="2991" y="0"/>
                  </a:lnTo>
                  <a:lnTo>
                    <a:pt x="3001" y="0"/>
                  </a:lnTo>
                  <a:lnTo>
                    <a:pt x="3006" y="0"/>
                  </a:lnTo>
                  <a:lnTo>
                    <a:pt x="3017" y="0"/>
                  </a:lnTo>
                  <a:lnTo>
                    <a:pt x="3027" y="0"/>
                  </a:lnTo>
                  <a:lnTo>
                    <a:pt x="3037" y="0"/>
                  </a:lnTo>
                  <a:lnTo>
                    <a:pt x="3048" y="0"/>
                  </a:lnTo>
                  <a:lnTo>
                    <a:pt x="3058" y="0"/>
                  </a:lnTo>
                  <a:lnTo>
                    <a:pt x="3068" y="0"/>
                  </a:lnTo>
                  <a:lnTo>
                    <a:pt x="3078" y="0"/>
                  </a:lnTo>
                  <a:lnTo>
                    <a:pt x="3089" y="0"/>
                  </a:lnTo>
                  <a:lnTo>
                    <a:pt x="3099" y="0"/>
                  </a:lnTo>
                  <a:lnTo>
                    <a:pt x="3109" y="0"/>
                  </a:lnTo>
                  <a:lnTo>
                    <a:pt x="3120" y="0"/>
                  </a:lnTo>
                  <a:lnTo>
                    <a:pt x="3130" y="0"/>
                  </a:lnTo>
                  <a:lnTo>
                    <a:pt x="3140" y="0"/>
                  </a:lnTo>
                  <a:lnTo>
                    <a:pt x="3150" y="0"/>
                  </a:lnTo>
                  <a:lnTo>
                    <a:pt x="3161" y="0"/>
                  </a:lnTo>
                  <a:lnTo>
                    <a:pt x="3171" y="0"/>
                  </a:lnTo>
                  <a:lnTo>
                    <a:pt x="3181" y="0"/>
                  </a:lnTo>
                  <a:lnTo>
                    <a:pt x="3186" y="0"/>
                  </a:lnTo>
                  <a:lnTo>
                    <a:pt x="3197" y="0"/>
                  </a:lnTo>
                  <a:lnTo>
                    <a:pt x="3207" y="0"/>
                  </a:lnTo>
                  <a:lnTo>
                    <a:pt x="3217" y="0"/>
                  </a:lnTo>
                  <a:lnTo>
                    <a:pt x="3227" y="0"/>
                  </a:lnTo>
                  <a:lnTo>
                    <a:pt x="3238" y="0"/>
                  </a:lnTo>
                  <a:lnTo>
                    <a:pt x="3248" y="0"/>
                  </a:lnTo>
                  <a:lnTo>
                    <a:pt x="3258" y="0"/>
                  </a:lnTo>
                  <a:lnTo>
                    <a:pt x="3269" y="0"/>
                  </a:lnTo>
                  <a:lnTo>
                    <a:pt x="3279" y="0"/>
                  </a:lnTo>
                  <a:lnTo>
                    <a:pt x="3289" y="0"/>
                  </a:lnTo>
                  <a:lnTo>
                    <a:pt x="3299" y="0"/>
                  </a:lnTo>
                  <a:lnTo>
                    <a:pt x="3310" y="0"/>
                  </a:lnTo>
                  <a:lnTo>
                    <a:pt x="3320" y="0"/>
                  </a:lnTo>
                  <a:lnTo>
                    <a:pt x="3330" y="0"/>
                  </a:lnTo>
                  <a:lnTo>
                    <a:pt x="3341" y="0"/>
                  </a:lnTo>
                  <a:lnTo>
                    <a:pt x="3351" y="0"/>
                  </a:lnTo>
                  <a:lnTo>
                    <a:pt x="3361" y="0"/>
                  </a:lnTo>
                  <a:lnTo>
                    <a:pt x="3366" y="0"/>
                  </a:lnTo>
                  <a:lnTo>
                    <a:pt x="3377" y="0"/>
                  </a:lnTo>
                  <a:lnTo>
                    <a:pt x="3387" y="0"/>
                  </a:lnTo>
                  <a:lnTo>
                    <a:pt x="3397" y="0"/>
                  </a:lnTo>
                  <a:lnTo>
                    <a:pt x="3407" y="0"/>
                  </a:lnTo>
                  <a:lnTo>
                    <a:pt x="3418" y="0"/>
                  </a:lnTo>
                  <a:lnTo>
                    <a:pt x="3428" y="0"/>
                  </a:lnTo>
                  <a:lnTo>
                    <a:pt x="3438" y="0"/>
                  </a:lnTo>
                  <a:lnTo>
                    <a:pt x="3448" y="0"/>
                  </a:lnTo>
                  <a:lnTo>
                    <a:pt x="3459" y="0"/>
                  </a:lnTo>
                  <a:lnTo>
                    <a:pt x="3469" y="0"/>
                  </a:lnTo>
                  <a:lnTo>
                    <a:pt x="3479" y="0"/>
                  </a:lnTo>
                  <a:lnTo>
                    <a:pt x="3490" y="0"/>
                  </a:lnTo>
                  <a:lnTo>
                    <a:pt x="3500" y="0"/>
                  </a:lnTo>
                  <a:lnTo>
                    <a:pt x="3510" y="0"/>
                  </a:lnTo>
                  <a:lnTo>
                    <a:pt x="3520" y="0"/>
                  </a:lnTo>
                  <a:lnTo>
                    <a:pt x="3531" y="0"/>
                  </a:lnTo>
                  <a:lnTo>
                    <a:pt x="3541" y="0"/>
                  </a:lnTo>
                  <a:lnTo>
                    <a:pt x="3546" y="0"/>
                  </a:lnTo>
                  <a:lnTo>
                    <a:pt x="3556" y="0"/>
                  </a:lnTo>
                  <a:lnTo>
                    <a:pt x="3567" y="0"/>
                  </a:lnTo>
                  <a:lnTo>
                    <a:pt x="3577" y="0"/>
                  </a:lnTo>
                  <a:lnTo>
                    <a:pt x="3587" y="0"/>
                  </a:lnTo>
                  <a:lnTo>
                    <a:pt x="3598" y="0"/>
                  </a:lnTo>
                  <a:lnTo>
                    <a:pt x="3608" y="0"/>
                  </a:lnTo>
                  <a:lnTo>
                    <a:pt x="3618" y="0"/>
                  </a:lnTo>
                  <a:lnTo>
                    <a:pt x="3628" y="0"/>
                  </a:lnTo>
                  <a:lnTo>
                    <a:pt x="3639" y="0"/>
                  </a:lnTo>
                  <a:lnTo>
                    <a:pt x="3649" y="0"/>
                  </a:lnTo>
                  <a:lnTo>
                    <a:pt x="3659" y="0"/>
                  </a:lnTo>
                  <a:lnTo>
                    <a:pt x="3669" y="0"/>
                  </a:lnTo>
                  <a:lnTo>
                    <a:pt x="3680" y="0"/>
                  </a:lnTo>
                  <a:lnTo>
                    <a:pt x="3690" y="0"/>
                  </a:lnTo>
                  <a:lnTo>
                    <a:pt x="3700" y="0"/>
                  </a:lnTo>
                  <a:lnTo>
                    <a:pt x="3711" y="0"/>
                  </a:lnTo>
                  <a:lnTo>
                    <a:pt x="3721" y="0"/>
                  </a:lnTo>
                  <a:lnTo>
                    <a:pt x="3726" y="0"/>
                  </a:lnTo>
                  <a:lnTo>
                    <a:pt x="3736" y="0"/>
                  </a:lnTo>
                  <a:lnTo>
                    <a:pt x="3747" y="0"/>
                  </a:lnTo>
                  <a:lnTo>
                    <a:pt x="3757" y="0"/>
                  </a:lnTo>
                  <a:lnTo>
                    <a:pt x="3767" y="0"/>
                  </a:lnTo>
                  <a:lnTo>
                    <a:pt x="3777" y="0"/>
                  </a:lnTo>
                  <a:lnTo>
                    <a:pt x="3788" y="0"/>
                  </a:lnTo>
                  <a:lnTo>
                    <a:pt x="3798" y="0"/>
                  </a:lnTo>
                  <a:lnTo>
                    <a:pt x="3808" y="0"/>
                  </a:lnTo>
                  <a:lnTo>
                    <a:pt x="3819" y="0"/>
                  </a:lnTo>
                  <a:lnTo>
                    <a:pt x="3829" y="0"/>
                  </a:lnTo>
                  <a:lnTo>
                    <a:pt x="3839" y="0"/>
                  </a:lnTo>
                  <a:lnTo>
                    <a:pt x="3849" y="0"/>
                  </a:lnTo>
                  <a:lnTo>
                    <a:pt x="3860" y="0"/>
                  </a:lnTo>
                  <a:lnTo>
                    <a:pt x="3870" y="0"/>
                  </a:lnTo>
                  <a:lnTo>
                    <a:pt x="3880" y="0"/>
                  </a:lnTo>
                  <a:lnTo>
                    <a:pt x="3890" y="0"/>
                  </a:lnTo>
                  <a:lnTo>
                    <a:pt x="3901" y="0"/>
                  </a:lnTo>
                  <a:lnTo>
                    <a:pt x="3906" y="0"/>
                  </a:lnTo>
                  <a:lnTo>
                    <a:pt x="3916" y="0"/>
                  </a:lnTo>
                  <a:lnTo>
                    <a:pt x="3926" y="0"/>
                  </a:lnTo>
                  <a:lnTo>
                    <a:pt x="3937" y="0"/>
                  </a:lnTo>
                  <a:lnTo>
                    <a:pt x="3947" y="0"/>
                  </a:lnTo>
                  <a:lnTo>
                    <a:pt x="3957" y="0"/>
                  </a:lnTo>
                  <a:lnTo>
                    <a:pt x="3968" y="0"/>
                  </a:lnTo>
                  <a:lnTo>
                    <a:pt x="3978" y="0"/>
                  </a:lnTo>
                  <a:lnTo>
                    <a:pt x="3988" y="0"/>
                  </a:lnTo>
                  <a:lnTo>
                    <a:pt x="3998" y="0"/>
                  </a:lnTo>
                  <a:lnTo>
                    <a:pt x="3998" y="1593"/>
                  </a:lnTo>
                  <a:lnTo>
                    <a:pt x="3988" y="1593"/>
                  </a:lnTo>
                  <a:lnTo>
                    <a:pt x="3978" y="1593"/>
                  </a:lnTo>
                  <a:lnTo>
                    <a:pt x="3968" y="1593"/>
                  </a:lnTo>
                  <a:lnTo>
                    <a:pt x="3957" y="1593"/>
                  </a:lnTo>
                  <a:lnTo>
                    <a:pt x="3947" y="1593"/>
                  </a:lnTo>
                  <a:lnTo>
                    <a:pt x="3937" y="1593"/>
                  </a:lnTo>
                  <a:lnTo>
                    <a:pt x="3926" y="1593"/>
                  </a:lnTo>
                  <a:lnTo>
                    <a:pt x="3916" y="1593"/>
                  </a:lnTo>
                  <a:lnTo>
                    <a:pt x="3906" y="1593"/>
                  </a:lnTo>
                  <a:lnTo>
                    <a:pt x="3901" y="1593"/>
                  </a:lnTo>
                  <a:lnTo>
                    <a:pt x="3890" y="1593"/>
                  </a:lnTo>
                  <a:lnTo>
                    <a:pt x="3880" y="1593"/>
                  </a:lnTo>
                  <a:lnTo>
                    <a:pt x="3870" y="1598"/>
                  </a:lnTo>
                  <a:lnTo>
                    <a:pt x="3860" y="1598"/>
                  </a:lnTo>
                  <a:lnTo>
                    <a:pt x="3849" y="1598"/>
                  </a:lnTo>
                  <a:lnTo>
                    <a:pt x="3839" y="1598"/>
                  </a:lnTo>
                  <a:lnTo>
                    <a:pt x="3829" y="1598"/>
                  </a:lnTo>
                  <a:lnTo>
                    <a:pt x="3819" y="1598"/>
                  </a:lnTo>
                  <a:lnTo>
                    <a:pt x="3808" y="1598"/>
                  </a:lnTo>
                  <a:lnTo>
                    <a:pt x="3798" y="1598"/>
                  </a:lnTo>
                  <a:lnTo>
                    <a:pt x="3788" y="1598"/>
                  </a:lnTo>
                  <a:lnTo>
                    <a:pt x="3777" y="1598"/>
                  </a:lnTo>
                  <a:lnTo>
                    <a:pt x="3767" y="1598"/>
                  </a:lnTo>
                  <a:lnTo>
                    <a:pt x="3757" y="1598"/>
                  </a:lnTo>
                  <a:lnTo>
                    <a:pt x="3747" y="1598"/>
                  </a:lnTo>
                  <a:lnTo>
                    <a:pt x="3736" y="1598"/>
                  </a:lnTo>
                  <a:lnTo>
                    <a:pt x="3726" y="1598"/>
                  </a:lnTo>
                  <a:lnTo>
                    <a:pt x="3721" y="1598"/>
                  </a:lnTo>
                  <a:lnTo>
                    <a:pt x="3711" y="1598"/>
                  </a:lnTo>
                  <a:lnTo>
                    <a:pt x="3700" y="1598"/>
                  </a:lnTo>
                  <a:lnTo>
                    <a:pt x="3690" y="1604"/>
                  </a:lnTo>
                  <a:lnTo>
                    <a:pt x="3680" y="1604"/>
                  </a:lnTo>
                  <a:lnTo>
                    <a:pt x="3669" y="1604"/>
                  </a:lnTo>
                  <a:lnTo>
                    <a:pt x="3659" y="1604"/>
                  </a:lnTo>
                  <a:lnTo>
                    <a:pt x="3649" y="1604"/>
                  </a:lnTo>
                  <a:lnTo>
                    <a:pt x="3639" y="1604"/>
                  </a:lnTo>
                  <a:lnTo>
                    <a:pt x="3628" y="1604"/>
                  </a:lnTo>
                  <a:lnTo>
                    <a:pt x="3618" y="1604"/>
                  </a:lnTo>
                  <a:lnTo>
                    <a:pt x="3608" y="1604"/>
                  </a:lnTo>
                  <a:lnTo>
                    <a:pt x="3598" y="1604"/>
                  </a:lnTo>
                  <a:lnTo>
                    <a:pt x="3587" y="1604"/>
                  </a:lnTo>
                  <a:lnTo>
                    <a:pt x="3577" y="1604"/>
                  </a:lnTo>
                  <a:lnTo>
                    <a:pt x="3567" y="1609"/>
                  </a:lnTo>
                  <a:lnTo>
                    <a:pt x="3556" y="1609"/>
                  </a:lnTo>
                  <a:lnTo>
                    <a:pt x="3546" y="1609"/>
                  </a:lnTo>
                  <a:lnTo>
                    <a:pt x="3541" y="1609"/>
                  </a:lnTo>
                  <a:lnTo>
                    <a:pt x="3531" y="1609"/>
                  </a:lnTo>
                  <a:lnTo>
                    <a:pt x="3520" y="1609"/>
                  </a:lnTo>
                  <a:lnTo>
                    <a:pt x="3510" y="1609"/>
                  </a:lnTo>
                  <a:lnTo>
                    <a:pt x="3500" y="1609"/>
                  </a:lnTo>
                  <a:lnTo>
                    <a:pt x="3490" y="1609"/>
                  </a:lnTo>
                  <a:lnTo>
                    <a:pt x="3479" y="1609"/>
                  </a:lnTo>
                  <a:lnTo>
                    <a:pt x="3469" y="1609"/>
                  </a:lnTo>
                  <a:lnTo>
                    <a:pt x="3459" y="1614"/>
                  </a:lnTo>
                  <a:lnTo>
                    <a:pt x="3448" y="1614"/>
                  </a:lnTo>
                  <a:lnTo>
                    <a:pt x="3438" y="1614"/>
                  </a:lnTo>
                  <a:lnTo>
                    <a:pt x="3428" y="1614"/>
                  </a:lnTo>
                  <a:lnTo>
                    <a:pt x="3418" y="1614"/>
                  </a:lnTo>
                  <a:lnTo>
                    <a:pt x="3407" y="1614"/>
                  </a:lnTo>
                  <a:lnTo>
                    <a:pt x="3397" y="1614"/>
                  </a:lnTo>
                  <a:lnTo>
                    <a:pt x="3387" y="1619"/>
                  </a:lnTo>
                  <a:lnTo>
                    <a:pt x="3377" y="1619"/>
                  </a:lnTo>
                  <a:lnTo>
                    <a:pt x="3366" y="1619"/>
                  </a:lnTo>
                  <a:lnTo>
                    <a:pt x="3361" y="1619"/>
                  </a:lnTo>
                  <a:lnTo>
                    <a:pt x="3351" y="1619"/>
                  </a:lnTo>
                  <a:lnTo>
                    <a:pt x="3341" y="1619"/>
                  </a:lnTo>
                  <a:lnTo>
                    <a:pt x="3330" y="1624"/>
                  </a:lnTo>
                  <a:lnTo>
                    <a:pt x="3320" y="1624"/>
                  </a:lnTo>
                  <a:lnTo>
                    <a:pt x="3310" y="1624"/>
                  </a:lnTo>
                  <a:lnTo>
                    <a:pt x="3299" y="1624"/>
                  </a:lnTo>
                  <a:lnTo>
                    <a:pt x="3289" y="1624"/>
                  </a:lnTo>
                  <a:lnTo>
                    <a:pt x="3279" y="1624"/>
                  </a:lnTo>
                  <a:lnTo>
                    <a:pt x="3269" y="1629"/>
                  </a:lnTo>
                  <a:lnTo>
                    <a:pt x="3258" y="1629"/>
                  </a:lnTo>
                  <a:lnTo>
                    <a:pt x="3248" y="1629"/>
                  </a:lnTo>
                  <a:lnTo>
                    <a:pt x="3238" y="1629"/>
                  </a:lnTo>
                  <a:lnTo>
                    <a:pt x="3227" y="1629"/>
                  </a:lnTo>
                  <a:lnTo>
                    <a:pt x="3217" y="1634"/>
                  </a:lnTo>
                  <a:lnTo>
                    <a:pt x="3207" y="1634"/>
                  </a:lnTo>
                  <a:lnTo>
                    <a:pt x="3197" y="1634"/>
                  </a:lnTo>
                  <a:lnTo>
                    <a:pt x="3186" y="1634"/>
                  </a:lnTo>
                  <a:lnTo>
                    <a:pt x="3181" y="1640"/>
                  </a:lnTo>
                  <a:lnTo>
                    <a:pt x="3171" y="1640"/>
                  </a:lnTo>
                  <a:lnTo>
                    <a:pt x="3161" y="1640"/>
                  </a:lnTo>
                  <a:lnTo>
                    <a:pt x="3150" y="1640"/>
                  </a:lnTo>
                  <a:lnTo>
                    <a:pt x="3140" y="1645"/>
                  </a:lnTo>
                  <a:lnTo>
                    <a:pt x="3130" y="1645"/>
                  </a:lnTo>
                  <a:lnTo>
                    <a:pt x="3120" y="1645"/>
                  </a:lnTo>
                  <a:lnTo>
                    <a:pt x="3109" y="1650"/>
                  </a:lnTo>
                  <a:lnTo>
                    <a:pt x="3099" y="1650"/>
                  </a:lnTo>
                  <a:lnTo>
                    <a:pt x="3089" y="1650"/>
                  </a:lnTo>
                  <a:lnTo>
                    <a:pt x="3078" y="1655"/>
                  </a:lnTo>
                  <a:lnTo>
                    <a:pt x="3068" y="1655"/>
                  </a:lnTo>
                  <a:lnTo>
                    <a:pt x="3058" y="1655"/>
                  </a:lnTo>
                  <a:lnTo>
                    <a:pt x="3048" y="1660"/>
                  </a:lnTo>
                  <a:lnTo>
                    <a:pt x="3037" y="1660"/>
                  </a:lnTo>
                  <a:lnTo>
                    <a:pt x="3027" y="1660"/>
                  </a:lnTo>
                  <a:lnTo>
                    <a:pt x="3017" y="1665"/>
                  </a:lnTo>
                  <a:lnTo>
                    <a:pt x="3006" y="1665"/>
                  </a:lnTo>
                  <a:lnTo>
                    <a:pt x="3001" y="1670"/>
                  </a:lnTo>
                  <a:lnTo>
                    <a:pt x="2991" y="1670"/>
                  </a:lnTo>
                  <a:lnTo>
                    <a:pt x="2981" y="1670"/>
                  </a:lnTo>
                  <a:lnTo>
                    <a:pt x="2970" y="1676"/>
                  </a:lnTo>
                  <a:lnTo>
                    <a:pt x="2960" y="1676"/>
                  </a:lnTo>
                  <a:lnTo>
                    <a:pt x="2950" y="1676"/>
                  </a:lnTo>
                  <a:lnTo>
                    <a:pt x="2940" y="1681"/>
                  </a:lnTo>
                  <a:lnTo>
                    <a:pt x="2929" y="1681"/>
                  </a:lnTo>
                  <a:lnTo>
                    <a:pt x="2919" y="1681"/>
                  </a:lnTo>
                  <a:lnTo>
                    <a:pt x="2909" y="1686"/>
                  </a:lnTo>
                  <a:lnTo>
                    <a:pt x="2899" y="1686"/>
                  </a:lnTo>
                  <a:lnTo>
                    <a:pt x="2888" y="1686"/>
                  </a:lnTo>
                  <a:lnTo>
                    <a:pt x="2878" y="1691"/>
                  </a:lnTo>
                  <a:lnTo>
                    <a:pt x="2868" y="1691"/>
                  </a:lnTo>
                  <a:lnTo>
                    <a:pt x="2857" y="1691"/>
                  </a:lnTo>
                  <a:lnTo>
                    <a:pt x="2847" y="1696"/>
                  </a:lnTo>
                  <a:lnTo>
                    <a:pt x="2837" y="1696"/>
                  </a:lnTo>
                  <a:lnTo>
                    <a:pt x="2827" y="1701"/>
                  </a:lnTo>
                  <a:lnTo>
                    <a:pt x="2816" y="1701"/>
                  </a:lnTo>
                  <a:lnTo>
                    <a:pt x="2811" y="1706"/>
                  </a:lnTo>
                  <a:lnTo>
                    <a:pt x="2801" y="1706"/>
                  </a:lnTo>
                  <a:lnTo>
                    <a:pt x="2791" y="1712"/>
                  </a:lnTo>
                  <a:lnTo>
                    <a:pt x="2780" y="1712"/>
                  </a:lnTo>
                  <a:lnTo>
                    <a:pt x="2770" y="1717"/>
                  </a:lnTo>
                  <a:lnTo>
                    <a:pt x="2760" y="1722"/>
                  </a:lnTo>
                  <a:lnTo>
                    <a:pt x="2749" y="1722"/>
                  </a:lnTo>
                  <a:lnTo>
                    <a:pt x="2739" y="1727"/>
                  </a:lnTo>
                  <a:lnTo>
                    <a:pt x="2729" y="1727"/>
                  </a:lnTo>
                  <a:lnTo>
                    <a:pt x="2719" y="1732"/>
                  </a:lnTo>
                  <a:lnTo>
                    <a:pt x="2708" y="1737"/>
                  </a:lnTo>
                  <a:lnTo>
                    <a:pt x="2698" y="1737"/>
                  </a:lnTo>
                  <a:lnTo>
                    <a:pt x="2688" y="1742"/>
                  </a:lnTo>
                  <a:lnTo>
                    <a:pt x="2678" y="1748"/>
                  </a:lnTo>
                  <a:lnTo>
                    <a:pt x="2667" y="1748"/>
                  </a:lnTo>
                  <a:lnTo>
                    <a:pt x="2657" y="1753"/>
                  </a:lnTo>
                  <a:lnTo>
                    <a:pt x="2647" y="1758"/>
                  </a:lnTo>
                  <a:lnTo>
                    <a:pt x="2636" y="1758"/>
                  </a:lnTo>
                  <a:lnTo>
                    <a:pt x="2631" y="1763"/>
                  </a:lnTo>
                  <a:lnTo>
                    <a:pt x="2621" y="1768"/>
                  </a:lnTo>
                  <a:lnTo>
                    <a:pt x="2611" y="1768"/>
                  </a:lnTo>
                  <a:lnTo>
                    <a:pt x="2600" y="1773"/>
                  </a:lnTo>
                  <a:lnTo>
                    <a:pt x="2590" y="1778"/>
                  </a:lnTo>
                  <a:lnTo>
                    <a:pt x="2580" y="1778"/>
                  </a:lnTo>
                  <a:lnTo>
                    <a:pt x="2570" y="1784"/>
                  </a:lnTo>
                  <a:lnTo>
                    <a:pt x="2559" y="1789"/>
                  </a:lnTo>
                  <a:lnTo>
                    <a:pt x="2549" y="1794"/>
                  </a:lnTo>
                  <a:lnTo>
                    <a:pt x="2539" y="1794"/>
                  </a:lnTo>
                  <a:lnTo>
                    <a:pt x="2528" y="1799"/>
                  </a:lnTo>
                  <a:lnTo>
                    <a:pt x="2518" y="1804"/>
                  </a:lnTo>
                  <a:lnTo>
                    <a:pt x="2508" y="1809"/>
                  </a:lnTo>
                  <a:lnTo>
                    <a:pt x="2498" y="1809"/>
                  </a:lnTo>
                  <a:lnTo>
                    <a:pt x="2487" y="1814"/>
                  </a:lnTo>
                  <a:lnTo>
                    <a:pt x="2477" y="1820"/>
                  </a:lnTo>
                  <a:lnTo>
                    <a:pt x="2467" y="1825"/>
                  </a:lnTo>
                  <a:lnTo>
                    <a:pt x="2457" y="1825"/>
                  </a:lnTo>
                  <a:lnTo>
                    <a:pt x="2451" y="1830"/>
                  </a:lnTo>
                  <a:lnTo>
                    <a:pt x="2441" y="1835"/>
                  </a:lnTo>
                  <a:lnTo>
                    <a:pt x="2431" y="1840"/>
                  </a:lnTo>
                  <a:lnTo>
                    <a:pt x="2421" y="1840"/>
                  </a:lnTo>
                  <a:lnTo>
                    <a:pt x="2410" y="1845"/>
                  </a:lnTo>
                  <a:lnTo>
                    <a:pt x="2400" y="1850"/>
                  </a:lnTo>
                  <a:lnTo>
                    <a:pt x="2390" y="1850"/>
                  </a:lnTo>
                  <a:lnTo>
                    <a:pt x="2379" y="1855"/>
                  </a:lnTo>
                  <a:lnTo>
                    <a:pt x="2369" y="1855"/>
                  </a:lnTo>
                  <a:lnTo>
                    <a:pt x="2359" y="1855"/>
                  </a:lnTo>
                  <a:lnTo>
                    <a:pt x="2349" y="1866"/>
                  </a:lnTo>
                  <a:lnTo>
                    <a:pt x="2338" y="1876"/>
                  </a:lnTo>
                  <a:lnTo>
                    <a:pt x="2328" y="1876"/>
                  </a:lnTo>
                  <a:lnTo>
                    <a:pt x="2318" y="1881"/>
                  </a:lnTo>
                  <a:lnTo>
                    <a:pt x="2307" y="1886"/>
                  </a:lnTo>
                  <a:lnTo>
                    <a:pt x="2297" y="1891"/>
                  </a:lnTo>
                  <a:lnTo>
                    <a:pt x="2287" y="1902"/>
                  </a:lnTo>
                  <a:lnTo>
                    <a:pt x="2277" y="1907"/>
                  </a:lnTo>
                  <a:lnTo>
                    <a:pt x="2271" y="1912"/>
                  </a:lnTo>
                  <a:lnTo>
                    <a:pt x="2261" y="1917"/>
                  </a:lnTo>
                  <a:lnTo>
                    <a:pt x="2251" y="1922"/>
                  </a:lnTo>
                  <a:lnTo>
                    <a:pt x="2241" y="1927"/>
                  </a:lnTo>
                  <a:lnTo>
                    <a:pt x="2230" y="1933"/>
                  </a:lnTo>
                  <a:lnTo>
                    <a:pt x="2220" y="1938"/>
                  </a:lnTo>
                  <a:lnTo>
                    <a:pt x="2210" y="1943"/>
                  </a:lnTo>
                  <a:lnTo>
                    <a:pt x="2200" y="1948"/>
                  </a:lnTo>
                  <a:lnTo>
                    <a:pt x="2189" y="1953"/>
                  </a:lnTo>
                  <a:lnTo>
                    <a:pt x="2179" y="1958"/>
                  </a:lnTo>
                  <a:lnTo>
                    <a:pt x="2169" y="1963"/>
                  </a:lnTo>
                  <a:lnTo>
                    <a:pt x="2158" y="1969"/>
                  </a:lnTo>
                  <a:lnTo>
                    <a:pt x="2148" y="1974"/>
                  </a:lnTo>
                  <a:lnTo>
                    <a:pt x="2138" y="1979"/>
                  </a:lnTo>
                  <a:lnTo>
                    <a:pt x="2128" y="1984"/>
                  </a:lnTo>
                  <a:lnTo>
                    <a:pt x="2117" y="1994"/>
                  </a:lnTo>
                  <a:lnTo>
                    <a:pt x="2107" y="2005"/>
                  </a:lnTo>
                  <a:lnTo>
                    <a:pt x="2097" y="2020"/>
                  </a:lnTo>
                  <a:lnTo>
                    <a:pt x="2092" y="2025"/>
                  </a:lnTo>
                  <a:lnTo>
                    <a:pt x="2081" y="2030"/>
                  </a:lnTo>
                  <a:lnTo>
                    <a:pt x="2071" y="2041"/>
                  </a:lnTo>
                  <a:lnTo>
                    <a:pt x="2061" y="2046"/>
                  </a:lnTo>
                  <a:lnTo>
                    <a:pt x="2050" y="2051"/>
                  </a:lnTo>
                  <a:lnTo>
                    <a:pt x="2040" y="2061"/>
                  </a:lnTo>
                  <a:lnTo>
                    <a:pt x="2030" y="2066"/>
                  </a:lnTo>
                  <a:lnTo>
                    <a:pt x="2020" y="2071"/>
                  </a:lnTo>
                  <a:lnTo>
                    <a:pt x="2009" y="2082"/>
                  </a:lnTo>
                  <a:lnTo>
                    <a:pt x="1999" y="2092"/>
                  </a:lnTo>
                  <a:lnTo>
                    <a:pt x="1989" y="2102"/>
                  </a:lnTo>
                  <a:lnTo>
                    <a:pt x="1979" y="2113"/>
                  </a:lnTo>
                  <a:lnTo>
                    <a:pt x="1968" y="2128"/>
                  </a:lnTo>
                  <a:lnTo>
                    <a:pt x="1958" y="2138"/>
                  </a:lnTo>
                  <a:lnTo>
                    <a:pt x="1948" y="2149"/>
                  </a:lnTo>
                  <a:lnTo>
                    <a:pt x="1937" y="2154"/>
                  </a:lnTo>
                  <a:lnTo>
                    <a:pt x="1927" y="2164"/>
                  </a:lnTo>
                  <a:lnTo>
                    <a:pt x="1917" y="2169"/>
                  </a:lnTo>
                  <a:lnTo>
                    <a:pt x="1907" y="2174"/>
                  </a:lnTo>
                  <a:lnTo>
                    <a:pt x="1901" y="2179"/>
                  </a:lnTo>
                  <a:lnTo>
                    <a:pt x="1891" y="2190"/>
                  </a:lnTo>
                  <a:lnTo>
                    <a:pt x="1881" y="2195"/>
                  </a:lnTo>
                  <a:lnTo>
                    <a:pt x="1871" y="2205"/>
                  </a:lnTo>
                  <a:lnTo>
                    <a:pt x="1860" y="2220"/>
                  </a:lnTo>
                  <a:lnTo>
                    <a:pt x="1850" y="2226"/>
                  </a:lnTo>
                  <a:lnTo>
                    <a:pt x="1840" y="2236"/>
                  </a:lnTo>
                  <a:lnTo>
                    <a:pt x="1829" y="2246"/>
                  </a:lnTo>
                  <a:lnTo>
                    <a:pt x="1819" y="2251"/>
                  </a:lnTo>
                  <a:lnTo>
                    <a:pt x="1809" y="2251"/>
                  </a:lnTo>
                  <a:lnTo>
                    <a:pt x="1799" y="2241"/>
                  </a:lnTo>
                  <a:lnTo>
                    <a:pt x="1788" y="2241"/>
                  </a:lnTo>
                  <a:lnTo>
                    <a:pt x="1778" y="2251"/>
                  </a:lnTo>
                  <a:lnTo>
                    <a:pt x="1768" y="2262"/>
                  </a:lnTo>
                  <a:lnTo>
                    <a:pt x="1758" y="2267"/>
                  </a:lnTo>
                  <a:lnTo>
                    <a:pt x="1747" y="2287"/>
                  </a:lnTo>
                  <a:lnTo>
                    <a:pt x="1737" y="2287"/>
                  </a:lnTo>
                  <a:lnTo>
                    <a:pt x="1727" y="2282"/>
                  </a:lnTo>
                  <a:lnTo>
                    <a:pt x="1722" y="2298"/>
                  </a:lnTo>
                  <a:lnTo>
                    <a:pt x="1711" y="2308"/>
                  </a:lnTo>
                  <a:lnTo>
                    <a:pt x="1701" y="2318"/>
                  </a:lnTo>
                  <a:lnTo>
                    <a:pt x="1691" y="2334"/>
                  </a:lnTo>
                  <a:lnTo>
                    <a:pt x="1680" y="2344"/>
                  </a:lnTo>
                  <a:lnTo>
                    <a:pt x="1670" y="2359"/>
                  </a:lnTo>
                  <a:lnTo>
                    <a:pt x="1660" y="2364"/>
                  </a:lnTo>
                  <a:lnTo>
                    <a:pt x="1650" y="2375"/>
                  </a:lnTo>
                  <a:lnTo>
                    <a:pt x="1639" y="2385"/>
                  </a:lnTo>
                  <a:lnTo>
                    <a:pt x="1629" y="2390"/>
                  </a:lnTo>
                  <a:lnTo>
                    <a:pt x="1619" y="2400"/>
                  </a:lnTo>
                  <a:lnTo>
                    <a:pt x="1608" y="2406"/>
                  </a:lnTo>
                  <a:lnTo>
                    <a:pt x="1598" y="2406"/>
                  </a:lnTo>
                  <a:lnTo>
                    <a:pt x="1588" y="2416"/>
                  </a:lnTo>
                  <a:lnTo>
                    <a:pt x="1578" y="2426"/>
                  </a:lnTo>
                  <a:lnTo>
                    <a:pt x="1567" y="2426"/>
                  </a:lnTo>
                  <a:lnTo>
                    <a:pt x="1557" y="2431"/>
                  </a:lnTo>
                  <a:lnTo>
                    <a:pt x="1547" y="2442"/>
                  </a:lnTo>
                  <a:lnTo>
                    <a:pt x="1542" y="2452"/>
                  </a:lnTo>
                  <a:lnTo>
                    <a:pt x="1531" y="2457"/>
                  </a:lnTo>
                  <a:lnTo>
                    <a:pt x="1521" y="2457"/>
                  </a:lnTo>
                  <a:lnTo>
                    <a:pt x="1511" y="2457"/>
                  </a:lnTo>
                  <a:lnTo>
                    <a:pt x="1501" y="2467"/>
                  </a:lnTo>
                  <a:lnTo>
                    <a:pt x="1490" y="2467"/>
                  </a:lnTo>
                  <a:lnTo>
                    <a:pt x="1480" y="2467"/>
                  </a:lnTo>
                  <a:lnTo>
                    <a:pt x="1470" y="2472"/>
                  </a:lnTo>
                  <a:lnTo>
                    <a:pt x="1459" y="2483"/>
                  </a:lnTo>
                  <a:lnTo>
                    <a:pt x="1449" y="2488"/>
                  </a:lnTo>
                  <a:lnTo>
                    <a:pt x="1439" y="2478"/>
                  </a:lnTo>
                  <a:lnTo>
                    <a:pt x="1429" y="2478"/>
                  </a:lnTo>
                  <a:lnTo>
                    <a:pt x="1418" y="2483"/>
                  </a:lnTo>
                  <a:lnTo>
                    <a:pt x="1408" y="2483"/>
                  </a:lnTo>
                  <a:lnTo>
                    <a:pt x="1398" y="2483"/>
                  </a:lnTo>
                  <a:lnTo>
                    <a:pt x="1387" y="2488"/>
                  </a:lnTo>
                  <a:lnTo>
                    <a:pt x="1377" y="2493"/>
                  </a:lnTo>
                  <a:lnTo>
                    <a:pt x="1367" y="2488"/>
                  </a:lnTo>
                  <a:lnTo>
                    <a:pt x="1362" y="2493"/>
                  </a:lnTo>
                  <a:lnTo>
                    <a:pt x="1351" y="2503"/>
                  </a:lnTo>
                  <a:lnTo>
                    <a:pt x="1341" y="2503"/>
                  </a:lnTo>
                  <a:lnTo>
                    <a:pt x="1331" y="2508"/>
                  </a:lnTo>
                  <a:lnTo>
                    <a:pt x="1321" y="2514"/>
                  </a:lnTo>
                  <a:lnTo>
                    <a:pt x="1310" y="2503"/>
                  </a:lnTo>
                  <a:lnTo>
                    <a:pt x="1300" y="2498"/>
                  </a:lnTo>
                  <a:lnTo>
                    <a:pt x="1290" y="2493"/>
                  </a:lnTo>
                  <a:lnTo>
                    <a:pt x="1280" y="2498"/>
                  </a:lnTo>
                  <a:lnTo>
                    <a:pt x="1269" y="2498"/>
                  </a:lnTo>
                  <a:lnTo>
                    <a:pt x="1259" y="2503"/>
                  </a:lnTo>
                  <a:lnTo>
                    <a:pt x="1249" y="2503"/>
                  </a:lnTo>
                  <a:lnTo>
                    <a:pt x="1238" y="2503"/>
                  </a:lnTo>
                  <a:lnTo>
                    <a:pt x="1228" y="2503"/>
                  </a:lnTo>
                  <a:lnTo>
                    <a:pt x="1218" y="2514"/>
                  </a:lnTo>
                  <a:lnTo>
                    <a:pt x="1208" y="2519"/>
                  </a:lnTo>
                  <a:lnTo>
                    <a:pt x="1197" y="2508"/>
                  </a:lnTo>
                  <a:lnTo>
                    <a:pt x="1187" y="2519"/>
                  </a:lnTo>
                  <a:lnTo>
                    <a:pt x="1182" y="2508"/>
                  </a:lnTo>
                  <a:lnTo>
                    <a:pt x="1172" y="2508"/>
                  </a:lnTo>
                  <a:lnTo>
                    <a:pt x="1161" y="2514"/>
                  </a:lnTo>
                  <a:lnTo>
                    <a:pt x="1151" y="2519"/>
                  </a:lnTo>
                  <a:lnTo>
                    <a:pt x="1141" y="2519"/>
                  </a:lnTo>
                  <a:lnTo>
                    <a:pt x="1130" y="2514"/>
                  </a:lnTo>
                  <a:lnTo>
                    <a:pt x="1120" y="2514"/>
                  </a:lnTo>
                  <a:lnTo>
                    <a:pt x="1110" y="2519"/>
                  </a:lnTo>
                  <a:lnTo>
                    <a:pt x="1100" y="2519"/>
                  </a:lnTo>
                  <a:lnTo>
                    <a:pt x="1089" y="2524"/>
                  </a:lnTo>
                  <a:lnTo>
                    <a:pt x="1079" y="2524"/>
                  </a:lnTo>
                  <a:lnTo>
                    <a:pt x="1069" y="2524"/>
                  </a:lnTo>
                  <a:lnTo>
                    <a:pt x="1059" y="2524"/>
                  </a:lnTo>
                  <a:lnTo>
                    <a:pt x="1048" y="2529"/>
                  </a:lnTo>
                  <a:lnTo>
                    <a:pt x="1038" y="2529"/>
                  </a:lnTo>
                  <a:lnTo>
                    <a:pt x="1028" y="2534"/>
                  </a:lnTo>
                  <a:lnTo>
                    <a:pt x="1017" y="2534"/>
                  </a:lnTo>
                  <a:lnTo>
                    <a:pt x="1007" y="2534"/>
                  </a:lnTo>
                  <a:lnTo>
                    <a:pt x="1002" y="2539"/>
                  </a:lnTo>
                  <a:lnTo>
                    <a:pt x="992" y="2539"/>
                  </a:lnTo>
                  <a:lnTo>
                    <a:pt x="981" y="2539"/>
                  </a:lnTo>
                  <a:lnTo>
                    <a:pt x="971" y="2544"/>
                  </a:lnTo>
                  <a:lnTo>
                    <a:pt x="961" y="2544"/>
                  </a:lnTo>
                  <a:lnTo>
                    <a:pt x="951" y="2544"/>
                  </a:lnTo>
                  <a:lnTo>
                    <a:pt x="940" y="2544"/>
                  </a:lnTo>
                  <a:lnTo>
                    <a:pt x="930" y="2550"/>
                  </a:lnTo>
                  <a:lnTo>
                    <a:pt x="920" y="2544"/>
                  </a:lnTo>
                  <a:lnTo>
                    <a:pt x="909" y="2550"/>
                  </a:lnTo>
                  <a:lnTo>
                    <a:pt x="899" y="2550"/>
                  </a:lnTo>
                  <a:lnTo>
                    <a:pt x="889" y="2550"/>
                  </a:lnTo>
                  <a:lnTo>
                    <a:pt x="879" y="2550"/>
                  </a:lnTo>
                  <a:lnTo>
                    <a:pt x="868" y="2550"/>
                  </a:lnTo>
                  <a:lnTo>
                    <a:pt x="858" y="2555"/>
                  </a:lnTo>
                  <a:lnTo>
                    <a:pt x="848" y="2555"/>
                  </a:lnTo>
                  <a:lnTo>
                    <a:pt x="837" y="2555"/>
                  </a:lnTo>
                  <a:lnTo>
                    <a:pt x="827" y="2555"/>
                  </a:lnTo>
                  <a:lnTo>
                    <a:pt x="817" y="2555"/>
                  </a:lnTo>
                  <a:lnTo>
                    <a:pt x="812" y="2555"/>
                  </a:lnTo>
                  <a:lnTo>
                    <a:pt x="802" y="2555"/>
                  </a:lnTo>
                  <a:lnTo>
                    <a:pt x="791" y="2555"/>
                  </a:lnTo>
                  <a:lnTo>
                    <a:pt x="781" y="2560"/>
                  </a:lnTo>
                  <a:lnTo>
                    <a:pt x="771" y="2560"/>
                  </a:lnTo>
                  <a:lnTo>
                    <a:pt x="760" y="2560"/>
                  </a:lnTo>
                  <a:lnTo>
                    <a:pt x="750" y="2560"/>
                  </a:lnTo>
                  <a:lnTo>
                    <a:pt x="740" y="2560"/>
                  </a:lnTo>
                  <a:lnTo>
                    <a:pt x="730" y="2560"/>
                  </a:lnTo>
                  <a:lnTo>
                    <a:pt x="719" y="2560"/>
                  </a:lnTo>
                  <a:lnTo>
                    <a:pt x="709" y="2560"/>
                  </a:lnTo>
                  <a:lnTo>
                    <a:pt x="699" y="2560"/>
                  </a:lnTo>
                  <a:lnTo>
                    <a:pt x="688" y="2560"/>
                  </a:lnTo>
                  <a:lnTo>
                    <a:pt x="678" y="2560"/>
                  </a:lnTo>
                  <a:lnTo>
                    <a:pt x="668" y="2560"/>
                  </a:lnTo>
                  <a:lnTo>
                    <a:pt x="658" y="2560"/>
                  </a:lnTo>
                  <a:lnTo>
                    <a:pt x="647" y="2565"/>
                  </a:lnTo>
                  <a:lnTo>
                    <a:pt x="637" y="2565"/>
                  </a:lnTo>
                  <a:lnTo>
                    <a:pt x="632" y="2565"/>
                  </a:lnTo>
                  <a:lnTo>
                    <a:pt x="622" y="2565"/>
                  </a:lnTo>
                  <a:lnTo>
                    <a:pt x="611" y="2565"/>
                  </a:lnTo>
                  <a:lnTo>
                    <a:pt x="601" y="2565"/>
                  </a:lnTo>
                  <a:lnTo>
                    <a:pt x="591" y="2565"/>
                  </a:lnTo>
                  <a:lnTo>
                    <a:pt x="581" y="2565"/>
                  </a:lnTo>
                  <a:lnTo>
                    <a:pt x="570" y="2565"/>
                  </a:lnTo>
                  <a:lnTo>
                    <a:pt x="560" y="2565"/>
                  </a:lnTo>
                  <a:lnTo>
                    <a:pt x="550" y="2565"/>
                  </a:lnTo>
                  <a:lnTo>
                    <a:pt x="539" y="2565"/>
                  </a:lnTo>
                  <a:lnTo>
                    <a:pt x="529" y="2565"/>
                  </a:lnTo>
                  <a:lnTo>
                    <a:pt x="519" y="2565"/>
                  </a:lnTo>
                  <a:lnTo>
                    <a:pt x="509" y="2565"/>
                  </a:lnTo>
                  <a:lnTo>
                    <a:pt x="498" y="2570"/>
                  </a:lnTo>
                  <a:lnTo>
                    <a:pt x="488" y="2570"/>
                  </a:lnTo>
                  <a:lnTo>
                    <a:pt x="478" y="2570"/>
                  </a:lnTo>
                  <a:lnTo>
                    <a:pt x="467" y="2570"/>
                  </a:lnTo>
                  <a:lnTo>
                    <a:pt x="457" y="2570"/>
                  </a:lnTo>
                  <a:lnTo>
                    <a:pt x="452" y="2570"/>
                  </a:lnTo>
                  <a:lnTo>
                    <a:pt x="442" y="2570"/>
                  </a:lnTo>
                  <a:lnTo>
                    <a:pt x="431" y="2570"/>
                  </a:lnTo>
                  <a:lnTo>
                    <a:pt x="421" y="2570"/>
                  </a:lnTo>
                  <a:lnTo>
                    <a:pt x="411" y="2570"/>
                  </a:lnTo>
                  <a:lnTo>
                    <a:pt x="401" y="2570"/>
                  </a:lnTo>
                  <a:lnTo>
                    <a:pt x="390" y="2570"/>
                  </a:lnTo>
                  <a:lnTo>
                    <a:pt x="380" y="2570"/>
                  </a:lnTo>
                  <a:lnTo>
                    <a:pt x="370" y="2570"/>
                  </a:lnTo>
                  <a:lnTo>
                    <a:pt x="360" y="2570"/>
                  </a:lnTo>
                  <a:lnTo>
                    <a:pt x="349" y="2570"/>
                  </a:lnTo>
                  <a:lnTo>
                    <a:pt x="339" y="2570"/>
                  </a:lnTo>
                  <a:lnTo>
                    <a:pt x="329" y="2570"/>
                  </a:lnTo>
                  <a:lnTo>
                    <a:pt x="318" y="2570"/>
                  </a:lnTo>
                  <a:lnTo>
                    <a:pt x="308" y="2570"/>
                  </a:lnTo>
                  <a:lnTo>
                    <a:pt x="298" y="2570"/>
                  </a:lnTo>
                  <a:lnTo>
                    <a:pt x="288" y="2570"/>
                  </a:lnTo>
                  <a:lnTo>
                    <a:pt x="277" y="2570"/>
                  </a:lnTo>
                  <a:lnTo>
                    <a:pt x="272" y="2570"/>
                  </a:lnTo>
                  <a:lnTo>
                    <a:pt x="262" y="2570"/>
                  </a:lnTo>
                  <a:lnTo>
                    <a:pt x="252" y="2570"/>
                  </a:lnTo>
                  <a:lnTo>
                    <a:pt x="241" y="2570"/>
                  </a:lnTo>
                  <a:lnTo>
                    <a:pt x="231" y="2570"/>
                  </a:lnTo>
                  <a:lnTo>
                    <a:pt x="221" y="2570"/>
                  </a:lnTo>
                  <a:lnTo>
                    <a:pt x="210" y="2570"/>
                  </a:lnTo>
                  <a:lnTo>
                    <a:pt x="200" y="2570"/>
                  </a:lnTo>
                  <a:lnTo>
                    <a:pt x="190" y="2570"/>
                  </a:lnTo>
                  <a:lnTo>
                    <a:pt x="180" y="2570"/>
                  </a:lnTo>
                  <a:lnTo>
                    <a:pt x="169" y="2570"/>
                  </a:lnTo>
                  <a:lnTo>
                    <a:pt x="159" y="2570"/>
                  </a:lnTo>
                  <a:lnTo>
                    <a:pt x="149" y="2570"/>
                  </a:lnTo>
                  <a:lnTo>
                    <a:pt x="138" y="2570"/>
                  </a:lnTo>
                  <a:lnTo>
                    <a:pt x="128" y="2570"/>
                  </a:lnTo>
                  <a:lnTo>
                    <a:pt x="118" y="2570"/>
                  </a:lnTo>
                  <a:lnTo>
                    <a:pt x="108" y="2570"/>
                  </a:lnTo>
                  <a:lnTo>
                    <a:pt x="97" y="2570"/>
                  </a:lnTo>
                  <a:lnTo>
                    <a:pt x="92" y="2570"/>
                  </a:lnTo>
                  <a:lnTo>
                    <a:pt x="82" y="2570"/>
                  </a:lnTo>
                  <a:lnTo>
                    <a:pt x="72" y="2570"/>
                  </a:lnTo>
                  <a:lnTo>
                    <a:pt x="61" y="2570"/>
                  </a:lnTo>
                  <a:lnTo>
                    <a:pt x="51" y="2570"/>
                  </a:lnTo>
                  <a:lnTo>
                    <a:pt x="41" y="2570"/>
                  </a:lnTo>
                  <a:lnTo>
                    <a:pt x="31" y="2570"/>
                  </a:lnTo>
                  <a:lnTo>
                    <a:pt x="20" y="2570"/>
                  </a:lnTo>
                  <a:lnTo>
                    <a:pt x="10" y="2570"/>
                  </a:lnTo>
                  <a:lnTo>
                    <a:pt x="0" y="2570"/>
                  </a:lnTo>
                  <a:close/>
                </a:path>
              </a:pathLst>
            </a:custGeom>
            <a:noFill/>
            <a:ln w="9525">
              <a:noFill/>
              <a:round/>
              <a:headEnd/>
              <a:tailEnd/>
            </a:ln>
          </p:spPr>
          <p:txBody>
            <a:bodyPr/>
            <a:lstStyle/>
            <a:p>
              <a:endParaRPr lang="en-GB"/>
            </a:p>
          </p:txBody>
        </p:sp>
        <p:sp>
          <p:nvSpPr>
            <p:cNvPr id="374789" name="Freeform 5"/>
            <p:cNvSpPr>
              <a:spLocks/>
            </p:cNvSpPr>
            <p:nvPr/>
          </p:nvSpPr>
          <p:spPr bwMode="auto">
            <a:xfrm>
              <a:off x="897" y="858"/>
              <a:ext cx="3998" cy="2570"/>
            </a:xfrm>
            <a:custGeom>
              <a:avLst/>
              <a:gdLst/>
              <a:ahLst/>
              <a:cxnLst>
                <a:cxn ang="0">
                  <a:pos x="108" y="2570"/>
                </a:cxn>
                <a:cxn ang="0">
                  <a:pos x="241" y="2570"/>
                </a:cxn>
                <a:cxn ang="0">
                  <a:pos x="370" y="2570"/>
                </a:cxn>
                <a:cxn ang="0">
                  <a:pos x="498" y="2570"/>
                </a:cxn>
                <a:cxn ang="0">
                  <a:pos x="632" y="2565"/>
                </a:cxn>
                <a:cxn ang="0">
                  <a:pos x="760" y="2560"/>
                </a:cxn>
                <a:cxn ang="0">
                  <a:pos x="889" y="2550"/>
                </a:cxn>
                <a:cxn ang="0">
                  <a:pos x="1017" y="2534"/>
                </a:cxn>
                <a:cxn ang="0">
                  <a:pos x="1151" y="2519"/>
                </a:cxn>
                <a:cxn ang="0">
                  <a:pos x="1280" y="2498"/>
                </a:cxn>
                <a:cxn ang="0">
                  <a:pos x="1408" y="2483"/>
                </a:cxn>
                <a:cxn ang="0">
                  <a:pos x="1542" y="2452"/>
                </a:cxn>
                <a:cxn ang="0">
                  <a:pos x="1670" y="2359"/>
                </a:cxn>
                <a:cxn ang="0">
                  <a:pos x="1799" y="2241"/>
                </a:cxn>
                <a:cxn ang="0">
                  <a:pos x="1927" y="2164"/>
                </a:cxn>
                <a:cxn ang="0">
                  <a:pos x="2061" y="2035"/>
                </a:cxn>
                <a:cxn ang="0">
                  <a:pos x="2189" y="1876"/>
                </a:cxn>
                <a:cxn ang="0">
                  <a:pos x="2318" y="1670"/>
                </a:cxn>
                <a:cxn ang="0">
                  <a:pos x="2451" y="1408"/>
                </a:cxn>
                <a:cxn ang="0">
                  <a:pos x="2580" y="1064"/>
                </a:cxn>
                <a:cxn ang="0">
                  <a:pos x="2708" y="622"/>
                </a:cxn>
                <a:cxn ang="0">
                  <a:pos x="2837" y="51"/>
                </a:cxn>
                <a:cxn ang="0">
                  <a:pos x="2970" y="0"/>
                </a:cxn>
                <a:cxn ang="0">
                  <a:pos x="3099" y="0"/>
                </a:cxn>
                <a:cxn ang="0">
                  <a:pos x="3227" y="0"/>
                </a:cxn>
                <a:cxn ang="0">
                  <a:pos x="3361" y="0"/>
                </a:cxn>
                <a:cxn ang="0">
                  <a:pos x="3490" y="0"/>
                </a:cxn>
                <a:cxn ang="0">
                  <a:pos x="3618" y="0"/>
                </a:cxn>
                <a:cxn ang="0">
                  <a:pos x="3747" y="0"/>
                </a:cxn>
                <a:cxn ang="0">
                  <a:pos x="3880" y="0"/>
                </a:cxn>
                <a:cxn ang="0">
                  <a:pos x="3998" y="1593"/>
                </a:cxn>
                <a:cxn ang="0">
                  <a:pos x="3870" y="1598"/>
                </a:cxn>
                <a:cxn ang="0">
                  <a:pos x="3736" y="1598"/>
                </a:cxn>
                <a:cxn ang="0">
                  <a:pos x="3608" y="1604"/>
                </a:cxn>
                <a:cxn ang="0">
                  <a:pos x="3479" y="1609"/>
                </a:cxn>
                <a:cxn ang="0">
                  <a:pos x="3351" y="1619"/>
                </a:cxn>
                <a:cxn ang="0">
                  <a:pos x="3217" y="1634"/>
                </a:cxn>
                <a:cxn ang="0">
                  <a:pos x="3089" y="1650"/>
                </a:cxn>
                <a:cxn ang="0">
                  <a:pos x="2960" y="1676"/>
                </a:cxn>
                <a:cxn ang="0">
                  <a:pos x="2827" y="1701"/>
                </a:cxn>
                <a:cxn ang="0">
                  <a:pos x="2698" y="1737"/>
                </a:cxn>
                <a:cxn ang="0">
                  <a:pos x="2570" y="1784"/>
                </a:cxn>
                <a:cxn ang="0">
                  <a:pos x="2441" y="1835"/>
                </a:cxn>
                <a:cxn ang="0">
                  <a:pos x="2307" y="1886"/>
                </a:cxn>
                <a:cxn ang="0">
                  <a:pos x="2179" y="1958"/>
                </a:cxn>
                <a:cxn ang="0">
                  <a:pos x="2050" y="2051"/>
                </a:cxn>
                <a:cxn ang="0">
                  <a:pos x="1917" y="2169"/>
                </a:cxn>
                <a:cxn ang="0">
                  <a:pos x="1788" y="2241"/>
                </a:cxn>
                <a:cxn ang="0">
                  <a:pos x="1660" y="2364"/>
                </a:cxn>
                <a:cxn ang="0">
                  <a:pos x="1531" y="2457"/>
                </a:cxn>
                <a:cxn ang="0">
                  <a:pos x="1398" y="2483"/>
                </a:cxn>
                <a:cxn ang="0">
                  <a:pos x="1269" y="2498"/>
                </a:cxn>
                <a:cxn ang="0">
                  <a:pos x="1141" y="2519"/>
                </a:cxn>
                <a:cxn ang="0">
                  <a:pos x="1007" y="2534"/>
                </a:cxn>
                <a:cxn ang="0">
                  <a:pos x="879" y="2550"/>
                </a:cxn>
                <a:cxn ang="0">
                  <a:pos x="750" y="2560"/>
                </a:cxn>
                <a:cxn ang="0">
                  <a:pos x="622" y="2565"/>
                </a:cxn>
                <a:cxn ang="0">
                  <a:pos x="488" y="2570"/>
                </a:cxn>
                <a:cxn ang="0">
                  <a:pos x="360" y="2570"/>
                </a:cxn>
                <a:cxn ang="0">
                  <a:pos x="231" y="2570"/>
                </a:cxn>
                <a:cxn ang="0">
                  <a:pos x="97" y="2570"/>
                </a:cxn>
              </a:cxnLst>
              <a:rect l="0" t="0" r="r" b="b"/>
              <a:pathLst>
                <a:path w="3998" h="2570">
                  <a:moveTo>
                    <a:pt x="0" y="2570"/>
                  </a:moveTo>
                  <a:lnTo>
                    <a:pt x="0" y="2570"/>
                  </a:lnTo>
                  <a:lnTo>
                    <a:pt x="10" y="2570"/>
                  </a:lnTo>
                  <a:lnTo>
                    <a:pt x="20" y="2570"/>
                  </a:lnTo>
                  <a:lnTo>
                    <a:pt x="31" y="2570"/>
                  </a:lnTo>
                  <a:lnTo>
                    <a:pt x="41" y="2570"/>
                  </a:lnTo>
                  <a:lnTo>
                    <a:pt x="51" y="2570"/>
                  </a:lnTo>
                  <a:lnTo>
                    <a:pt x="61" y="2570"/>
                  </a:lnTo>
                  <a:lnTo>
                    <a:pt x="72" y="2570"/>
                  </a:lnTo>
                  <a:lnTo>
                    <a:pt x="82" y="2570"/>
                  </a:lnTo>
                  <a:lnTo>
                    <a:pt x="92" y="2570"/>
                  </a:lnTo>
                  <a:lnTo>
                    <a:pt x="97" y="2570"/>
                  </a:lnTo>
                  <a:lnTo>
                    <a:pt x="108" y="2570"/>
                  </a:lnTo>
                  <a:lnTo>
                    <a:pt x="118" y="2570"/>
                  </a:lnTo>
                  <a:lnTo>
                    <a:pt x="128" y="2570"/>
                  </a:lnTo>
                  <a:lnTo>
                    <a:pt x="138" y="2570"/>
                  </a:lnTo>
                  <a:lnTo>
                    <a:pt x="149" y="2570"/>
                  </a:lnTo>
                  <a:lnTo>
                    <a:pt x="159" y="2570"/>
                  </a:lnTo>
                  <a:lnTo>
                    <a:pt x="169" y="2570"/>
                  </a:lnTo>
                  <a:lnTo>
                    <a:pt x="180" y="2570"/>
                  </a:lnTo>
                  <a:lnTo>
                    <a:pt x="190" y="2570"/>
                  </a:lnTo>
                  <a:lnTo>
                    <a:pt x="200" y="2570"/>
                  </a:lnTo>
                  <a:lnTo>
                    <a:pt x="210" y="2570"/>
                  </a:lnTo>
                  <a:lnTo>
                    <a:pt x="221" y="2570"/>
                  </a:lnTo>
                  <a:lnTo>
                    <a:pt x="231" y="2570"/>
                  </a:lnTo>
                  <a:lnTo>
                    <a:pt x="241" y="2570"/>
                  </a:lnTo>
                  <a:lnTo>
                    <a:pt x="252" y="2570"/>
                  </a:lnTo>
                  <a:lnTo>
                    <a:pt x="262" y="2570"/>
                  </a:lnTo>
                  <a:lnTo>
                    <a:pt x="272" y="2570"/>
                  </a:lnTo>
                  <a:lnTo>
                    <a:pt x="277" y="2570"/>
                  </a:lnTo>
                  <a:lnTo>
                    <a:pt x="288" y="2570"/>
                  </a:lnTo>
                  <a:lnTo>
                    <a:pt x="298" y="2570"/>
                  </a:lnTo>
                  <a:lnTo>
                    <a:pt x="308" y="2570"/>
                  </a:lnTo>
                  <a:lnTo>
                    <a:pt x="318" y="2570"/>
                  </a:lnTo>
                  <a:lnTo>
                    <a:pt x="329" y="2570"/>
                  </a:lnTo>
                  <a:lnTo>
                    <a:pt x="339" y="2570"/>
                  </a:lnTo>
                  <a:lnTo>
                    <a:pt x="349" y="2570"/>
                  </a:lnTo>
                  <a:lnTo>
                    <a:pt x="360" y="2570"/>
                  </a:lnTo>
                  <a:lnTo>
                    <a:pt x="370" y="2570"/>
                  </a:lnTo>
                  <a:lnTo>
                    <a:pt x="380" y="2570"/>
                  </a:lnTo>
                  <a:lnTo>
                    <a:pt x="390" y="2570"/>
                  </a:lnTo>
                  <a:lnTo>
                    <a:pt x="401" y="2570"/>
                  </a:lnTo>
                  <a:lnTo>
                    <a:pt x="411" y="2570"/>
                  </a:lnTo>
                  <a:lnTo>
                    <a:pt x="421" y="2570"/>
                  </a:lnTo>
                  <a:lnTo>
                    <a:pt x="431" y="2570"/>
                  </a:lnTo>
                  <a:lnTo>
                    <a:pt x="442" y="2570"/>
                  </a:lnTo>
                  <a:lnTo>
                    <a:pt x="452" y="2570"/>
                  </a:lnTo>
                  <a:lnTo>
                    <a:pt x="457" y="2570"/>
                  </a:lnTo>
                  <a:lnTo>
                    <a:pt x="467" y="2570"/>
                  </a:lnTo>
                  <a:lnTo>
                    <a:pt x="478" y="2570"/>
                  </a:lnTo>
                  <a:lnTo>
                    <a:pt x="488" y="2570"/>
                  </a:lnTo>
                  <a:lnTo>
                    <a:pt x="498" y="2570"/>
                  </a:lnTo>
                  <a:lnTo>
                    <a:pt x="509" y="2565"/>
                  </a:lnTo>
                  <a:lnTo>
                    <a:pt x="519" y="2565"/>
                  </a:lnTo>
                  <a:lnTo>
                    <a:pt x="529" y="2565"/>
                  </a:lnTo>
                  <a:lnTo>
                    <a:pt x="539" y="2565"/>
                  </a:lnTo>
                  <a:lnTo>
                    <a:pt x="550" y="2565"/>
                  </a:lnTo>
                  <a:lnTo>
                    <a:pt x="560" y="2565"/>
                  </a:lnTo>
                  <a:lnTo>
                    <a:pt x="570" y="2565"/>
                  </a:lnTo>
                  <a:lnTo>
                    <a:pt x="581" y="2565"/>
                  </a:lnTo>
                  <a:lnTo>
                    <a:pt x="591" y="2565"/>
                  </a:lnTo>
                  <a:lnTo>
                    <a:pt x="601" y="2565"/>
                  </a:lnTo>
                  <a:lnTo>
                    <a:pt x="611" y="2565"/>
                  </a:lnTo>
                  <a:lnTo>
                    <a:pt x="622" y="2565"/>
                  </a:lnTo>
                  <a:lnTo>
                    <a:pt x="632" y="2565"/>
                  </a:lnTo>
                  <a:lnTo>
                    <a:pt x="637" y="2565"/>
                  </a:lnTo>
                  <a:lnTo>
                    <a:pt x="647" y="2565"/>
                  </a:lnTo>
                  <a:lnTo>
                    <a:pt x="658" y="2560"/>
                  </a:lnTo>
                  <a:lnTo>
                    <a:pt x="668" y="2560"/>
                  </a:lnTo>
                  <a:lnTo>
                    <a:pt x="678" y="2560"/>
                  </a:lnTo>
                  <a:lnTo>
                    <a:pt x="688" y="2560"/>
                  </a:lnTo>
                  <a:lnTo>
                    <a:pt x="699" y="2560"/>
                  </a:lnTo>
                  <a:lnTo>
                    <a:pt x="709" y="2560"/>
                  </a:lnTo>
                  <a:lnTo>
                    <a:pt x="719" y="2560"/>
                  </a:lnTo>
                  <a:lnTo>
                    <a:pt x="730" y="2560"/>
                  </a:lnTo>
                  <a:lnTo>
                    <a:pt x="740" y="2560"/>
                  </a:lnTo>
                  <a:lnTo>
                    <a:pt x="750" y="2560"/>
                  </a:lnTo>
                  <a:lnTo>
                    <a:pt x="760" y="2560"/>
                  </a:lnTo>
                  <a:lnTo>
                    <a:pt x="771" y="2560"/>
                  </a:lnTo>
                  <a:lnTo>
                    <a:pt x="781" y="2560"/>
                  </a:lnTo>
                  <a:lnTo>
                    <a:pt x="791" y="2555"/>
                  </a:lnTo>
                  <a:lnTo>
                    <a:pt x="802" y="2555"/>
                  </a:lnTo>
                  <a:lnTo>
                    <a:pt x="812" y="2555"/>
                  </a:lnTo>
                  <a:lnTo>
                    <a:pt x="817" y="2555"/>
                  </a:lnTo>
                  <a:lnTo>
                    <a:pt x="827" y="2555"/>
                  </a:lnTo>
                  <a:lnTo>
                    <a:pt x="837" y="2555"/>
                  </a:lnTo>
                  <a:lnTo>
                    <a:pt x="848" y="2555"/>
                  </a:lnTo>
                  <a:lnTo>
                    <a:pt x="858" y="2555"/>
                  </a:lnTo>
                  <a:lnTo>
                    <a:pt x="868" y="2550"/>
                  </a:lnTo>
                  <a:lnTo>
                    <a:pt x="879" y="2550"/>
                  </a:lnTo>
                  <a:lnTo>
                    <a:pt x="889" y="2550"/>
                  </a:lnTo>
                  <a:lnTo>
                    <a:pt x="899" y="2550"/>
                  </a:lnTo>
                  <a:lnTo>
                    <a:pt x="909" y="2550"/>
                  </a:lnTo>
                  <a:lnTo>
                    <a:pt x="920" y="2544"/>
                  </a:lnTo>
                  <a:lnTo>
                    <a:pt x="930" y="2550"/>
                  </a:lnTo>
                  <a:lnTo>
                    <a:pt x="940" y="2544"/>
                  </a:lnTo>
                  <a:lnTo>
                    <a:pt x="951" y="2544"/>
                  </a:lnTo>
                  <a:lnTo>
                    <a:pt x="961" y="2544"/>
                  </a:lnTo>
                  <a:lnTo>
                    <a:pt x="971" y="2544"/>
                  </a:lnTo>
                  <a:lnTo>
                    <a:pt x="981" y="2539"/>
                  </a:lnTo>
                  <a:lnTo>
                    <a:pt x="992" y="2539"/>
                  </a:lnTo>
                  <a:lnTo>
                    <a:pt x="1002" y="2539"/>
                  </a:lnTo>
                  <a:lnTo>
                    <a:pt x="1007" y="2534"/>
                  </a:lnTo>
                  <a:lnTo>
                    <a:pt x="1017" y="2534"/>
                  </a:lnTo>
                  <a:lnTo>
                    <a:pt x="1028" y="2534"/>
                  </a:lnTo>
                  <a:lnTo>
                    <a:pt x="1038" y="2529"/>
                  </a:lnTo>
                  <a:lnTo>
                    <a:pt x="1048" y="2529"/>
                  </a:lnTo>
                  <a:lnTo>
                    <a:pt x="1059" y="2524"/>
                  </a:lnTo>
                  <a:lnTo>
                    <a:pt x="1069" y="2524"/>
                  </a:lnTo>
                  <a:lnTo>
                    <a:pt x="1079" y="2524"/>
                  </a:lnTo>
                  <a:lnTo>
                    <a:pt x="1089" y="2524"/>
                  </a:lnTo>
                  <a:lnTo>
                    <a:pt x="1100" y="2519"/>
                  </a:lnTo>
                  <a:lnTo>
                    <a:pt x="1110" y="2519"/>
                  </a:lnTo>
                  <a:lnTo>
                    <a:pt x="1120" y="2514"/>
                  </a:lnTo>
                  <a:lnTo>
                    <a:pt x="1130" y="2514"/>
                  </a:lnTo>
                  <a:lnTo>
                    <a:pt x="1141" y="2519"/>
                  </a:lnTo>
                  <a:lnTo>
                    <a:pt x="1151" y="2519"/>
                  </a:lnTo>
                  <a:lnTo>
                    <a:pt x="1161" y="2514"/>
                  </a:lnTo>
                  <a:lnTo>
                    <a:pt x="1172" y="2508"/>
                  </a:lnTo>
                  <a:lnTo>
                    <a:pt x="1182" y="2508"/>
                  </a:lnTo>
                  <a:lnTo>
                    <a:pt x="1187" y="2519"/>
                  </a:lnTo>
                  <a:lnTo>
                    <a:pt x="1197" y="2508"/>
                  </a:lnTo>
                  <a:lnTo>
                    <a:pt x="1208" y="2519"/>
                  </a:lnTo>
                  <a:lnTo>
                    <a:pt x="1218" y="2514"/>
                  </a:lnTo>
                  <a:lnTo>
                    <a:pt x="1228" y="2503"/>
                  </a:lnTo>
                  <a:lnTo>
                    <a:pt x="1238" y="2503"/>
                  </a:lnTo>
                  <a:lnTo>
                    <a:pt x="1249" y="2503"/>
                  </a:lnTo>
                  <a:lnTo>
                    <a:pt x="1259" y="2503"/>
                  </a:lnTo>
                  <a:lnTo>
                    <a:pt x="1269" y="2498"/>
                  </a:lnTo>
                  <a:lnTo>
                    <a:pt x="1280" y="2498"/>
                  </a:lnTo>
                  <a:lnTo>
                    <a:pt x="1290" y="2493"/>
                  </a:lnTo>
                  <a:lnTo>
                    <a:pt x="1300" y="2498"/>
                  </a:lnTo>
                  <a:lnTo>
                    <a:pt x="1310" y="2503"/>
                  </a:lnTo>
                  <a:lnTo>
                    <a:pt x="1321" y="2514"/>
                  </a:lnTo>
                  <a:lnTo>
                    <a:pt x="1331" y="2508"/>
                  </a:lnTo>
                  <a:lnTo>
                    <a:pt x="1341" y="2503"/>
                  </a:lnTo>
                  <a:lnTo>
                    <a:pt x="1351" y="2503"/>
                  </a:lnTo>
                  <a:lnTo>
                    <a:pt x="1362" y="2493"/>
                  </a:lnTo>
                  <a:lnTo>
                    <a:pt x="1367" y="2488"/>
                  </a:lnTo>
                  <a:lnTo>
                    <a:pt x="1377" y="2493"/>
                  </a:lnTo>
                  <a:lnTo>
                    <a:pt x="1387" y="2488"/>
                  </a:lnTo>
                  <a:lnTo>
                    <a:pt x="1398" y="2483"/>
                  </a:lnTo>
                  <a:lnTo>
                    <a:pt x="1408" y="2483"/>
                  </a:lnTo>
                  <a:lnTo>
                    <a:pt x="1418" y="2483"/>
                  </a:lnTo>
                  <a:lnTo>
                    <a:pt x="1429" y="2478"/>
                  </a:lnTo>
                  <a:lnTo>
                    <a:pt x="1439" y="2478"/>
                  </a:lnTo>
                  <a:lnTo>
                    <a:pt x="1449" y="2488"/>
                  </a:lnTo>
                  <a:lnTo>
                    <a:pt x="1459" y="2483"/>
                  </a:lnTo>
                  <a:lnTo>
                    <a:pt x="1470" y="2472"/>
                  </a:lnTo>
                  <a:lnTo>
                    <a:pt x="1480" y="2467"/>
                  </a:lnTo>
                  <a:lnTo>
                    <a:pt x="1490" y="2467"/>
                  </a:lnTo>
                  <a:lnTo>
                    <a:pt x="1501" y="2467"/>
                  </a:lnTo>
                  <a:lnTo>
                    <a:pt x="1511" y="2457"/>
                  </a:lnTo>
                  <a:lnTo>
                    <a:pt x="1521" y="2457"/>
                  </a:lnTo>
                  <a:lnTo>
                    <a:pt x="1531" y="2457"/>
                  </a:lnTo>
                  <a:lnTo>
                    <a:pt x="1542" y="2452"/>
                  </a:lnTo>
                  <a:lnTo>
                    <a:pt x="1547" y="2442"/>
                  </a:lnTo>
                  <a:lnTo>
                    <a:pt x="1557" y="2431"/>
                  </a:lnTo>
                  <a:lnTo>
                    <a:pt x="1567" y="2426"/>
                  </a:lnTo>
                  <a:lnTo>
                    <a:pt x="1578" y="2426"/>
                  </a:lnTo>
                  <a:lnTo>
                    <a:pt x="1588" y="2416"/>
                  </a:lnTo>
                  <a:lnTo>
                    <a:pt x="1598" y="2406"/>
                  </a:lnTo>
                  <a:lnTo>
                    <a:pt x="1608" y="2406"/>
                  </a:lnTo>
                  <a:lnTo>
                    <a:pt x="1619" y="2400"/>
                  </a:lnTo>
                  <a:lnTo>
                    <a:pt x="1629" y="2390"/>
                  </a:lnTo>
                  <a:lnTo>
                    <a:pt x="1639" y="2385"/>
                  </a:lnTo>
                  <a:lnTo>
                    <a:pt x="1650" y="2375"/>
                  </a:lnTo>
                  <a:lnTo>
                    <a:pt x="1660" y="2364"/>
                  </a:lnTo>
                  <a:lnTo>
                    <a:pt x="1670" y="2359"/>
                  </a:lnTo>
                  <a:lnTo>
                    <a:pt x="1680" y="2344"/>
                  </a:lnTo>
                  <a:lnTo>
                    <a:pt x="1691" y="2334"/>
                  </a:lnTo>
                  <a:lnTo>
                    <a:pt x="1701" y="2318"/>
                  </a:lnTo>
                  <a:lnTo>
                    <a:pt x="1711" y="2308"/>
                  </a:lnTo>
                  <a:lnTo>
                    <a:pt x="1722" y="2298"/>
                  </a:lnTo>
                  <a:lnTo>
                    <a:pt x="1727" y="2282"/>
                  </a:lnTo>
                  <a:lnTo>
                    <a:pt x="1737" y="2287"/>
                  </a:lnTo>
                  <a:lnTo>
                    <a:pt x="1747" y="2287"/>
                  </a:lnTo>
                  <a:lnTo>
                    <a:pt x="1758" y="2267"/>
                  </a:lnTo>
                  <a:lnTo>
                    <a:pt x="1768" y="2262"/>
                  </a:lnTo>
                  <a:lnTo>
                    <a:pt x="1778" y="2251"/>
                  </a:lnTo>
                  <a:lnTo>
                    <a:pt x="1788" y="2241"/>
                  </a:lnTo>
                  <a:lnTo>
                    <a:pt x="1799" y="2241"/>
                  </a:lnTo>
                  <a:lnTo>
                    <a:pt x="1809" y="2251"/>
                  </a:lnTo>
                  <a:lnTo>
                    <a:pt x="1819" y="2251"/>
                  </a:lnTo>
                  <a:lnTo>
                    <a:pt x="1829" y="2246"/>
                  </a:lnTo>
                  <a:lnTo>
                    <a:pt x="1840" y="2236"/>
                  </a:lnTo>
                  <a:lnTo>
                    <a:pt x="1850" y="2226"/>
                  </a:lnTo>
                  <a:lnTo>
                    <a:pt x="1860" y="2220"/>
                  </a:lnTo>
                  <a:lnTo>
                    <a:pt x="1871" y="2205"/>
                  </a:lnTo>
                  <a:lnTo>
                    <a:pt x="1881" y="2195"/>
                  </a:lnTo>
                  <a:lnTo>
                    <a:pt x="1891" y="2190"/>
                  </a:lnTo>
                  <a:lnTo>
                    <a:pt x="1901" y="2179"/>
                  </a:lnTo>
                  <a:lnTo>
                    <a:pt x="1907" y="2174"/>
                  </a:lnTo>
                  <a:lnTo>
                    <a:pt x="1917" y="2169"/>
                  </a:lnTo>
                  <a:lnTo>
                    <a:pt x="1927" y="2164"/>
                  </a:lnTo>
                  <a:lnTo>
                    <a:pt x="1937" y="2154"/>
                  </a:lnTo>
                  <a:lnTo>
                    <a:pt x="1948" y="2149"/>
                  </a:lnTo>
                  <a:lnTo>
                    <a:pt x="1958" y="2138"/>
                  </a:lnTo>
                  <a:lnTo>
                    <a:pt x="1968" y="2128"/>
                  </a:lnTo>
                  <a:lnTo>
                    <a:pt x="1979" y="2113"/>
                  </a:lnTo>
                  <a:lnTo>
                    <a:pt x="1989" y="2102"/>
                  </a:lnTo>
                  <a:lnTo>
                    <a:pt x="1999" y="2092"/>
                  </a:lnTo>
                  <a:lnTo>
                    <a:pt x="2009" y="2082"/>
                  </a:lnTo>
                  <a:lnTo>
                    <a:pt x="2020" y="2071"/>
                  </a:lnTo>
                  <a:lnTo>
                    <a:pt x="2030" y="2066"/>
                  </a:lnTo>
                  <a:lnTo>
                    <a:pt x="2040" y="2056"/>
                  </a:lnTo>
                  <a:lnTo>
                    <a:pt x="2050" y="2046"/>
                  </a:lnTo>
                  <a:lnTo>
                    <a:pt x="2061" y="2035"/>
                  </a:lnTo>
                  <a:lnTo>
                    <a:pt x="2071" y="2020"/>
                  </a:lnTo>
                  <a:lnTo>
                    <a:pt x="2081" y="2010"/>
                  </a:lnTo>
                  <a:lnTo>
                    <a:pt x="2092" y="1999"/>
                  </a:lnTo>
                  <a:lnTo>
                    <a:pt x="2097" y="1989"/>
                  </a:lnTo>
                  <a:lnTo>
                    <a:pt x="2107" y="1979"/>
                  </a:lnTo>
                  <a:lnTo>
                    <a:pt x="2117" y="1963"/>
                  </a:lnTo>
                  <a:lnTo>
                    <a:pt x="2128" y="1953"/>
                  </a:lnTo>
                  <a:lnTo>
                    <a:pt x="2138" y="1943"/>
                  </a:lnTo>
                  <a:lnTo>
                    <a:pt x="2148" y="1927"/>
                  </a:lnTo>
                  <a:lnTo>
                    <a:pt x="2158" y="1917"/>
                  </a:lnTo>
                  <a:lnTo>
                    <a:pt x="2169" y="1902"/>
                  </a:lnTo>
                  <a:lnTo>
                    <a:pt x="2179" y="1886"/>
                  </a:lnTo>
                  <a:lnTo>
                    <a:pt x="2189" y="1876"/>
                  </a:lnTo>
                  <a:lnTo>
                    <a:pt x="2200" y="1861"/>
                  </a:lnTo>
                  <a:lnTo>
                    <a:pt x="2210" y="1845"/>
                  </a:lnTo>
                  <a:lnTo>
                    <a:pt x="2220" y="1835"/>
                  </a:lnTo>
                  <a:lnTo>
                    <a:pt x="2230" y="1820"/>
                  </a:lnTo>
                  <a:lnTo>
                    <a:pt x="2241" y="1804"/>
                  </a:lnTo>
                  <a:lnTo>
                    <a:pt x="2251" y="1789"/>
                  </a:lnTo>
                  <a:lnTo>
                    <a:pt x="2261" y="1773"/>
                  </a:lnTo>
                  <a:lnTo>
                    <a:pt x="2271" y="1758"/>
                  </a:lnTo>
                  <a:lnTo>
                    <a:pt x="2277" y="1737"/>
                  </a:lnTo>
                  <a:lnTo>
                    <a:pt x="2287" y="1722"/>
                  </a:lnTo>
                  <a:lnTo>
                    <a:pt x="2297" y="1706"/>
                  </a:lnTo>
                  <a:lnTo>
                    <a:pt x="2307" y="1691"/>
                  </a:lnTo>
                  <a:lnTo>
                    <a:pt x="2318" y="1670"/>
                  </a:lnTo>
                  <a:lnTo>
                    <a:pt x="2328" y="1655"/>
                  </a:lnTo>
                  <a:lnTo>
                    <a:pt x="2338" y="1634"/>
                  </a:lnTo>
                  <a:lnTo>
                    <a:pt x="2349" y="1614"/>
                  </a:lnTo>
                  <a:lnTo>
                    <a:pt x="2359" y="1598"/>
                  </a:lnTo>
                  <a:lnTo>
                    <a:pt x="2369" y="1578"/>
                  </a:lnTo>
                  <a:lnTo>
                    <a:pt x="2379" y="1557"/>
                  </a:lnTo>
                  <a:lnTo>
                    <a:pt x="2390" y="1537"/>
                  </a:lnTo>
                  <a:lnTo>
                    <a:pt x="2400" y="1516"/>
                  </a:lnTo>
                  <a:lnTo>
                    <a:pt x="2410" y="1496"/>
                  </a:lnTo>
                  <a:lnTo>
                    <a:pt x="2421" y="1475"/>
                  </a:lnTo>
                  <a:lnTo>
                    <a:pt x="2431" y="1455"/>
                  </a:lnTo>
                  <a:lnTo>
                    <a:pt x="2441" y="1429"/>
                  </a:lnTo>
                  <a:lnTo>
                    <a:pt x="2451" y="1408"/>
                  </a:lnTo>
                  <a:lnTo>
                    <a:pt x="2457" y="1383"/>
                  </a:lnTo>
                  <a:lnTo>
                    <a:pt x="2467" y="1362"/>
                  </a:lnTo>
                  <a:lnTo>
                    <a:pt x="2477" y="1336"/>
                  </a:lnTo>
                  <a:lnTo>
                    <a:pt x="2487" y="1311"/>
                  </a:lnTo>
                  <a:lnTo>
                    <a:pt x="2498" y="1285"/>
                  </a:lnTo>
                  <a:lnTo>
                    <a:pt x="2508" y="1259"/>
                  </a:lnTo>
                  <a:lnTo>
                    <a:pt x="2518" y="1233"/>
                  </a:lnTo>
                  <a:lnTo>
                    <a:pt x="2528" y="1208"/>
                  </a:lnTo>
                  <a:lnTo>
                    <a:pt x="2539" y="1182"/>
                  </a:lnTo>
                  <a:lnTo>
                    <a:pt x="2549" y="1151"/>
                  </a:lnTo>
                  <a:lnTo>
                    <a:pt x="2559" y="1126"/>
                  </a:lnTo>
                  <a:lnTo>
                    <a:pt x="2570" y="1095"/>
                  </a:lnTo>
                  <a:lnTo>
                    <a:pt x="2580" y="1064"/>
                  </a:lnTo>
                  <a:lnTo>
                    <a:pt x="2590" y="1038"/>
                  </a:lnTo>
                  <a:lnTo>
                    <a:pt x="2600" y="1007"/>
                  </a:lnTo>
                  <a:lnTo>
                    <a:pt x="2611" y="971"/>
                  </a:lnTo>
                  <a:lnTo>
                    <a:pt x="2621" y="940"/>
                  </a:lnTo>
                  <a:lnTo>
                    <a:pt x="2631" y="910"/>
                  </a:lnTo>
                  <a:lnTo>
                    <a:pt x="2636" y="874"/>
                  </a:lnTo>
                  <a:lnTo>
                    <a:pt x="2647" y="843"/>
                  </a:lnTo>
                  <a:lnTo>
                    <a:pt x="2657" y="807"/>
                  </a:lnTo>
                  <a:lnTo>
                    <a:pt x="2667" y="771"/>
                  </a:lnTo>
                  <a:lnTo>
                    <a:pt x="2678" y="735"/>
                  </a:lnTo>
                  <a:lnTo>
                    <a:pt x="2688" y="699"/>
                  </a:lnTo>
                  <a:lnTo>
                    <a:pt x="2698" y="663"/>
                  </a:lnTo>
                  <a:lnTo>
                    <a:pt x="2708" y="622"/>
                  </a:lnTo>
                  <a:lnTo>
                    <a:pt x="2719" y="586"/>
                  </a:lnTo>
                  <a:lnTo>
                    <a:pt x="2729" y="545"/>
                  </a:lnTo>
                  <a:lnTo>
                    <a:pt x="2739" y="503"/>
                  </a:lnTo>
                  <a:lnTo>
                    <a:pt x="2749" y="462"/>
                  </a:lnTo>
                  <a:lnTo>
                    <a:pt x="2760" y="421"/>
                  </a:lnTo>
                  <a:lnTo>
                    <a:pt x="2770" y="380"/>
                  </a:lnTo>
                  <a:lnTo>
                    <a:pt x="2780" y="334"/>
                  </a:lnTo>
                  <a:lnTo>
                    <a:pt x="2791" y="293"/>
                  </a:lnTo>
                  <a:lnTo>
                    <a:pt x="2801" y="246"/>
                  </a:lnTo>
                  <a:lnTo>
                    <a:pt x="2811" y="200"/>
                  </a:lnTo>
                  <a:lnTo>
                    <a:pt x="2816" y="149"/>
                  </a:lnTo>
                  <a:lnTo>
                    <a:pt x="2827" y="102"/>
                  </a:lnTo>
                  <a:lnTo>
                    <a:pt x="2837" y="51"/>
                  </a:lnTo>
                  <a:lnTo>
                    <a:pt x="2847" y="5"/>
                  </a:lnTo>
                  <a:lnTo>
                    <a:pt x="2857" y="0"/>
                  </a:lnTo>
                  <a:lnTo>
                    <a:pt x="2868" y="0"/>
                  </a:lnTo>
                  <a:lnTo>
                    <a:pt x="2878" y="0"/>
                  </a:lnTo>
                  <a:lnTo>
                    <a:pt x="2888" y="0"/>
                  </a:lnTo>
                  <a:lnTo>
                    <a:pt x="2899" y="0"/>
                  </a:lnTo>
                  <a:lnTo>
                    <a:pt x="2909" y="0"/>
                  </a:lnTo>
                  <a:lnTo>
                    <a:pt x="2919" y="0"/>
                  </a:lnTo>
                  <a:lnTo>
                    <a:pt x="2929" y="0"/>
                  </a:lnTo>
                  <a:lnTo>
                    <a:pt x="2940" y="0"/>
                  </a:lnTo>
                  <a:lnTo>
                    <a:pt x="2950" y="0"/>
                  </a:lnTo>
                  <a:lnTo>
                    <a:pt x="2960" y="0"/>
                  </a:lnTo>
                  <a:lnTo>
                    <a:pt x="2970" y="0"/>
                  </a:lnTo>
                  <a:lnTo>
                    <a:pt x="2981" y="0"/>
                  </a:lnTo>
                  <a:lnTo>
                    <a:pt x="2991" y="0"/>
                  </a:lnTo>
                  <a:lnTo>
                    <a:pt x="3001" y="0"/>
                  </a:lnTo>
                  <a:lnTo>
                    <a:pt x="3006" y="0"/>
                  </a:lnTo>
                  <a:lnTo>
                    <a:pt x="3017" y="0"/>
                  </a:lnTo>
                  <a:lnTo>
                    <a:pt x="3027" y="0"/>
                  </a:lnTo>
                  <a:lnTo>
                    <a:pt x="3037" y="0"/>
                  </a:lnTo>
                  <a:lnTo>
                    <a:pt x="3048" y="0"/>
                  </a:lnTo>
                  <a:lnTo>
                    <a:pt x="3058" y="0"/>
                  </a:lnTo>
                  <a:lnTo>
                    <a:pt x="3068" y="0"/>
                  </a:lnTo>
                  <a:lnTo>
                    <a:pt x="3078" y="0"/>
                  </a:lnTo>
                  <a:lnTo>
                    <a:pt x="3089" y="0"/>
                  </a:lnTo>
                  <a:lnTo>
                    <a:pt x="3099" y="0"/>
                  </a:lnTo>
                  <a:lnTo>
                    <a:pt x="3109" y="0"/>
                  </a:lnTo>
                  <a:lnTo>
                    <a:pt x="3120" y="0"/>
                  </a:lnTo>
                  <a:lnTo>
                    <a:pt x="3130" y="0"/>
                  </a:lnTo>
                  <a:lnTo>
                    <a:pt x="3140" y="0"/>
                  </a:lnTo>
                  <a:lnTo>
                    <a:pt x="3150" y="0"/>
                  </a:lnTo>
                  <a:lnTo>
                    <a:pt x="3161" y="0"/>
                  </a:lnTo>
                  <a:lnTo>
                    <a:pt x="3171" y="0"/>
                  </a:lnTo>
                  <a:lnTo>
                    <a:pt x="3181" y="0"/>
                  </a:lnTo>
                  <a:lnTo>
                    <a:pt x="3186" y="0"/>
                  </a:lnTo>
                  <a:lnTo>
                    <a:pt x="3197" y="0"/>
                  </a:lnTo>
                  <a:lnTo>
                    <a:pt x="3207" y="0"/>
                  </a:lnTo>
                  <a:lnTo>
                    <a:pt x="3217" y="0"/>
                  </a:lnTo>
                  <a:lnTo>
                    <a:pt x="3227" y="0"/>
                  </a:lnTo>
                  <a:lnTo>
                    <a:pt x="3238" y="0"/>
                  </a:lnTo>
                  <a:lnTo>
                    <a:pt x="3248" y="0"/>
                  </a:lnTo>
                  <a:lnTo>
                    <a:pt x="3258" y="0"/>
                  </a:lnTo>
                  <a:lnTo>
                    <a:pt x="3269" y="0"/>
                  </a:lnTo>
                  <a:lnTo>
                    <a:pt x="3279" y="0"/>
                  </a:lnTo>
                  <a:lnTo>
                    <a:pt x="3289" y="0"/>
                  </a:lnTo>
                  <a:lnTo>
                    <a:pt x="3299" y="0"/>
                  </a:lnTo>
                  <a:lnTo>
                    <a:pt x="3310" y="0"/>
                  </a:lnTo>
                  <a:lnTo>
                    <a:pt x="3320" y="0"/>
                  </a:lnTo>
                  <a:lnTo>
                    <a:pt x="3330" y="0"/>
                  </a:lnTo>
                  <a:lnTo>
                    <a:pt x="3341" y="0"/>
                  </a:lnTo>
                  <a:lnTo>
                    <a:pt x="3351" y="0"/>
                  </a:lnTo>
                  <a:lnTo>
                    <a:pt x="3361" y="0"/>
                  </a:lnTo>
                  <a:lnTo>
                    <a:pt x="3366" y="0"/>
                  </a:lnTo>
                  <a:lnTo>
                    <a:pt x="3377" y="0"/>
                  </a:lnTo>
                  <a:lnTo>
                    <a:pt x="3387" y="0"/>
                  </a:lnTo>
                  <a:lnTo>
                    <a:pt x="3397" y="0"/>
                  </a:lnTo>
                  <a:lnTo>
                    <a:pt x="3407" y="0"/>
                  </a:lnTo>
                  <a:lnTo>
                    <a:pt x="3418" y="0"/>
                  </a:lnTo>
                  <a:lnTo>
                    <a:pt x="3428" y="0"/>
                  </a:lnTo>
                  <a:lnTo>
                    <a:pt x="3438" y="0"/>
                  </a:lnTo>
                  <a:lnTo>
                    <a:pt x="3448" y="0"/>
                  </a:lnTo>
                  <a:lnTo>
                    <a:pt x="3459" y="0"/>
                  </a:lnTo>
                  <a:lnTo>
                    <a:pt x="3469" y="0"/>
                  </a:lnTo>
                  <a:lnTo>
                    <a:pt x="3479" y="0"/>
                  </a:lnTo>
                  <a:lnTo>
                    <a:pt x="3490" y="0"/>
                  </a:lnTo>
                  <a:lnTo>
                    <a:pt x="3500" y="0"/>
                  </a:lnTo>
                  <a:lnTo>
                    <a:pt x="3510" y="0"/>
                  </a:lnTo>
                  <a:lnTo>
                    <a:pt x="3520" y="0"/>
                  </a:lnTo>
                  <a:lnTo>
                    <a:pt x="3531" y="0"/>
                  </a:lnTo>
                  <a:lnTo>
                    <a:pt x="3541" y="0"/>
                  </a:lnTo>
                  <a:lnTo>
                    <a:pt x="3546" y="0"/>
                  </a:lnTo>
                  <a:lnTo>
                    <a:pt x="3556" y="0"/>
                  </a:lnTo>
                  <a:lnTo>
                    <a:pt x="3567" y="0"/>
                  </a:lnTo>
                  <a:lnTo>
                    <a:pt x="3577" y="0"/>
                  </a:lnTo>
                  <a:lnTo>
                    <a:pt x="3587" y="0"/>
                  </a:lnTo>
                  <a:lnTo>
                    <a:pt x="3598" y="0"/>
                  </a:lnTo>
                  <a:lnTo>
                    <a:pt x="3608" y="0"/>
                  </a:lnTo>
                  <a:lnTo>
                    <a:pt x="3618" y="0"/>
                  </a:lnTo>
                  <a:lnTo>
                    <a:pt x="3628" y="0"/>
                  </a:lnTo>
                  <a:lnTo>
                    <a:pt x="3639" y="0"/>
                  </a:lnTo>
                  <a:lnTo>
                    <a:pt x="3649" y="0"/>
                  </a:lnTo>
                  <a:lnTo>
                    <a:pt x="3659" y="0"/>
                  </a:lnTo>
                  <a:lnTo>
                    <a:pt x="3669" y="0"/>
                  </a:lnTo>
                  <a:lnTo>
                    <a:pt x="3680" y="0"/>
                  </a:lnTo>
                  <a:lnTo>
                    <a:pt x="3690" y="0"/>
                  </a:lnTo>
                  <a:lnTo>
                    <a:pt x="3700" y="0"/>
                  </a:lnTo>
                  <a:lnTo>
                    <a:pt x="3711" y="0"/>
                  </a:lnTo>
                  <a:lnTo>
                    <a:pt x="3721" y="0"/>
                  </a:lnTo>
                  <a:lnTo>
                    <a:pt x="3726" y="0"/>
                  </a:lnTo>
                  <a:lnTo>
                    <a:pt x="3736" y="0"/>
                  </a:lnTo>
                  <a:lnTo>
                    <a:pt x="3747" y="0"/>
                  </a:lnTo>
                  <a:lnTo>
                    <a:pt x="3757" y="0"/>
                  </a:lnTo>
                  <a:lnTo>
                    <a:pt x="3767" y="0"/>
                  </a:lnTo>
                  <a:lnTo>
                    <a:pt x="3777" y="0"/>
                  </a:lnTo>
                  <a:lnTo>
                    <a:pt x="3788" y="0"/>
                  </a:lnTo>
                  <a:lnTo>
                    <a:pt x="3798" y="0"/>
                  </a:lnTo>
                  <a:lnTo>
                    <a:pt x="3808" y="0"/>
                  </a:lnTo>
                  <a:lnTo>
                    <a:pt x="3819" y="0"/>
                  </a:lnTo>
                  <a:lnTo>
                    <a:pt x="3829" y="0"/>
                  </a:lnTo>
                  <a:lnTo>
                    <a:pt x="3839" y="0"/>
                  </a:lnTo>
                  <a:lnTo>
                    <a:pt x="3849" y="0"/>
                  </a:lnTo>
                  <a:lnTo>
                    <a:pt x="3860" y="0"/>
                  </a:lnTo>
                  <a:lnTo>
                    <a:pt x="3870" y="0"/>
                  </a:lnTo>
                  <a:lnTo>
                    <a:pt x="3880" y="0"/>
                  </a:lnTo>
                  <a:lnTo>
                    <a:pt x="3890" y="0"/>
                  </a:lnTo>
                  <a:lnTo>
                    <a:pt x="3901" y="0"/>
                  </a:lnTo>
                  <a:lnTo>
                    <a:pt x="3906" y="0"/>
                  </a:lnTo>
                  <a:lnTo>
                    <a:pt x="3916" y="0"/>
                  </a:lnTo>
                  <a:lnTo>
                    <a:pt x="3926" y="0"/>
                  </a:lnTo>
                  <a:lnTo>
                    <a:pt x="3937" y="0"/>
                  </a:lnTo>
                  <a:lnTo>
                    <a:pt x="3947" y="0"/>
                  </a:lnTo>
                  <a:lnTo>
                    <a:pt x="3957" y="0"/>
                  </a:lnTo>
                  <a:lnTo>
                    <a:pt x="3968" y="0"/>
                  </a:lnTo>
                  <a:lnTo>
                    <a:pt x="3978" y="0"/>
                  </a:lnTo>
                  <a:lnTo>
                    <a:pt x="3988" y="0"/>
                  </a:lnTo>
                  <a:lnTo>
                    <a:pt x="3998" y="0"/>
                  </a:lnTo>
                  <a:lnTo>
                    <a:pt x="3998" y="1593"/>
                  </a:lnTo>
                  <a:lnTo>
                    <a:pt x="3988" y="1593"/>
                  </a:lnTo>
                  <a:lnTo>
                    <a:pt x="3978" y="1593"/>
                  </a:lnTo>
                  <a:lnTo>
                    <a:pt x="3968" y="1593"/>
                  </a:lnTo>
                  <a:lnTo>
                    <a:pt x="3957" y="1593"/>
                  </a:lnTo>
                  <a:lnTo>
                    <a:pt x="3947" y="1593"/>
                  </a:lnTo>
                  <a:lnTo>
                    <a:pt x="3937" y="1593"/>
                  </a:lnTo>
                  <a:lnTo>
                    <a:pt x="3926" y="1593"/>
                  </a:lnTo>
                  <a:lnTo>
                    <a:pt x="3916" y="1593"/>
                  </a:lnTo>
                  <a:lnTo>
                    <a:pt x="3906" y="1593"/>
                  </a:lnTo>
                  <a:lnTo>
                    <a:pt x="3901" y="1593"/>
                  </a:lnTo>
                  <a:lnTo>
                    <a:pt x="3890" y="1593"/>
                  </a:lnTo>
                  <a:lnTo>
                    <a:pt x="3880" y="1593"/>
                  </a:lnTo>
                  <a:lnTo>
                    <a:pt x="3870" y="1598"/>
                  </a:lnTo>
                  <a:lnTo>
                    <a:pt x="3860" y="1598"/>
                  </a:lnTo>
                  <a:lnTo>
                    <a:pt x="3849" y="1598"/>
                  </a:lnTo>
                  <a:lnTo>
                    <a:pt x="3839" y="1598"/>
                  </a:lnTo>
                  <a:lnTo>
                    <a:pt x="3829" y="1598"/>
                  </a:lnTo>
                  <a:lnTo>
                    <a:pt x="3819" y="1598"/>
                  </a:lnTo>
                  <a:lnTo>
                    <a:pt x="3808" y="1598"/>
                  </a:lnTo>
                  <a:lnTo>
                    <a:pt x="3798" y="1598"/>
                  </a:lnTo>
                  <a:lnTo>
                    <a:pt x="3788" y="1598"/>
                  </a:lnTo>
                  <a:lnTo>
                    <a:pt x="3777" y="1598"/>
                  </a:lnTo>
                  <a:lnTo>
                    <a:pt x="3767" y="1598"/>
                  </a:lnTo>
                  <a:lnTo>
                    <a:pt x="3757" y="1598"/>
                  </a:lnTo>
                  <a:lnTo>
                    <a:pt x="3747" y="1598"/>
                  </a:lnTo>
                  <a:lnTo>
                    <a:pt x="3736" y="1598"/>
                  </a:lnTo>
                  <a:lnTo>
                    <a:pt x="3726" y="1598"/>
                  </a:lnTo>
                  <a:lnTo>
                    <a:pt x="3721" y="1598"/>
                  </a:lnTo>
                  <a:lnTo>
                    <a:pt x="3711" y="1598"/>
                  </a:lnTo>
                  <a:lnTo>
                    <a:pt x="3700" y="1598"/>
                  </a:lnTo>
                  <a:lnTo>
                    <a:pt x="3690" y="1604"/>
                  </a:lnTo>
                  <a:lnTo>
                    <a:pt x="3680" y="1604"/>
                  </a:lnTo>
                  <a:lnTo>
                    <a:pt x="3669" y="1604"/>
                  </a:lnTo>
                  <a:lnTo>
                    <a:pt x="3659" y="1604"/>
                  </a:lnTo>
                  <a:lnTo>
                    <a:pt x="3649" y="1604"/>
                  </a:lnTo>
                  <a:lnTo>
                    <a:pt x="3639" y="1604"/>
                  </a:lnTo>
                  <a:lnTo>
                    <a:pt x="3628" y="1604"/>
                  </a:lnTo>
                  <a:lnTo>
                    <a:pt x="3618" y="1604"/>
                  </a:lnTo>
                  <a:lnTo>
                    <a:pt x="3608" y="1604"/>
                  </a:lnTo>
                  <a:lnTo>
                    <a:pt x="3598" y="1604"/>
                  </a:lnTo>
                  <a:lnTo>
                    <a:pt x="3587" y="1604"/>
                  </a:lnTo>
                  <a:lnTo>
                    <a:pt x="3577" y="1604"/>
                  </a:lnTo>
                  <a:lnTo>
                    <a:pt x="3567" y="1609"/>
                  </a:lnTo>
                  <a:lnTo>
                    <a:pt x="3556" y="1609"/>
                  </a:lnTo>
                  <a:lnTo>
                    <a:pt x="3546" y="1609"/>
                  </a:lnTo>
                  <a:lnTo>
                    <a:pt x="3541" y="1609"/>
                  </a:lnTo>
                  <a:lnTo>
                    <a:pt x="3531" y="1609"/>
                  </a:lnTo>
                  <a:lnTo>
                    <a:pt x="3520" y="1609"/>
                  </a:lnTo>
                  <a:lnTo>
                    <a:pt x="3510" y="1609"/>
                  </a:lnTo>
                  <a:lnTo>
                    <a:pt x="3500" y="1609"/>
                  </a:lnTo>
                  <a:lnTo>
                    <a:pt x="3490" y="1609"/>
                  </a:lnTo>
                  <a:lnTo>
                    <a:pt x="3479" y="1609"/>
                  </a:lnTo>
                  <a:lnTo>
                    <a:pt x="3469" y="1609"/>
                  </a:lnTo>
                  <a:lnTo>
                    <a:pt x="3459" y="1614"/>
                  </a:lnTo>
                  <a:lnTo>
                    <a:pt x="3448" y="1614"/>
                  </a:lnTo>
                  <a:lnTo>
                    <a:pt x="3438" y="1614"/>
                  </a:lnTo>
                  <a:lnTo>
                    <a:pt x="3428" y="1614"/>
                  </a:lnTo>
                  <a:lnTo>
                    <a:pt x="3418" y="1614"/>
                  </a:lnTo>
                  <a:lnTo>
                    <a:pt x="3407" y="1614"/>
                  </a:lnTo>
                  <a:lnTo>
                    <a:pt x="3397" y="1614"/>
                  </a:lnTo>
                  <a:lnTo>
                    <a:pt x="3387" y="1619"/>
                  </a:lnTo>
                  <a:lnTo>
                    <a:pt x="3377" y="1619"/>
                  </a:lnTo>
                  <a:lnTo>
                    <a:pt x="3366" y="1619"/>
                  </a:lnTo>
                  <a:lnTo>
                    <a:pt x="3361" y="1619"/>
                  </a:lnTo>
                  <a:lnTo>
                    <a:pt x="3351" y="1619"/>
                  </a:lnTo>
                  <a:lnTo>
                    <a:pt x="3341" y="1619"/>
                  </a:lnTo>
                  <a:lnTo>
                    <a:pt x="3330" y="1624"/>
                  </a:lnTo>
                  <a:lnTo>
                    <a:pt x="3320" y="1624"/>
                  </a:lnTo>
                  <a:lnTo>
                    <a:pt x="3310" y="1624"/>
                  </a:lnTo>
                  <a:lnTo>
                    <a:pt x="3299" y="1624"/>
                  </a:lnTo>
                  <a:lnTo>
                    <a:pt x="3289" y="1624"/>
                  </a:lnTo>
                  <a:lnTo>
                    <a:pt x="3279" y="1624"/>
                  </a:lnTo>
                  <a:lnTo>
                    <a:pt x="3269" y="1629"/>
                  </a:lnTo>
                  <a:lnTo>
                    <a:pt x="3258" y="1629"/>
                  </a:lnTo>
                  <a:lnTo>
                    <a:pt x="3248" y="1629"/>
                  </a:lnTo>
                  <a:lnTo>
                    <a:pt x="3238" y="1629"/>
                  </a:lnTo>
                  <a:lnTo>
                    <a:pt x="3227" y="1629"/>
                  </a:lnTo>
                  <a:lnTo>
                    <a:pt x="3217" y="1634"/>
                  </a:lnTo>
                  <a:lnTo>
                    <a:pt x="3207" y="1634"/>
                  </a:lnTo>
                  <a:lnTo>
                    <a:pt x="3197" y="1634"/>
                  </a:lnTo>
                  <a:lnTo>
                    <a:pt x="3186" y="1634"/>
                  </a:lnTo>
                  <a:lnTo>
                    <a:pt x="3181" y="1640"/>
                  </a:lnTo>
                  <a:lnTo>
                    <a:pt x="3171" y="1640"/>
                  </a:lnTo>
                  <a:lnTo>
                    <a:pt x="3161" y="1640"/>
                  </a:lnTo>
                  <a:lnTo>
                    <a:pt x="3150" y="1640"/>
                  </a:lnTo>
                  <a:lnTo>
                    <a:pt x="3140" y="1645"/>
                  </a:lnTo>
                  <a:lnTo>
                    <a:pt x="3130" y="1645"/>
                  </a:lnTo>
                  <a:lnTo>
                    <a:pt x="3120" y="1645"/>
                  </a:lnTo>
                  <a:lnTo>
                    <a:pt x="3109" y="1650"/>
                  </a:lnTo>
                  <a:lnTo>
                    <a:pt x="3099" y="1650"/>
                  </a:lnTo>
                  <a:lnTo>
                    <a:pt x="3089" y="1650"/>
                  </a:lnTo>
                  <a:lnTo>
                    <a:pt x="3078" y="1655"/>
                  </a:lnTo>
                  <a:lnTo>
                    <a:pt x="3068" y="1655"/>
                  </a:lnTo>
                  <a:lnTo>
                    <a:pt x="3058" y="1655"/>
                  </a:lnTo>
                  <a:lnTo>
                    <a:pt x="3048" y="1660"/>
                  </a:lnTo>
                  <a:lnTo>
                    <a:pt x="3037" y="1660"/>
                  </a:lnTo>
                  <a:lnTo>
                    <a:pt x="3027" y="1660"/>
                  </a:lnTo>
                  <a:lnTo>
                    <a:pt x="3017" y="1665"/>
                  </a:lnTo>
                  <a:lnTo>
                    <a:pt x="3006" y="1665"/>
                  </a:lnTo>
                  <a:lnTo>
                    <a:pt x="3001" y="1670"/>
                  </a:lnTo>
                  <a:lnTo>
                    <a:pt x="2991" y="1670"/>
                  </a:lnTo>
                  <a:lnTo>
                    <a:pt x="2981" y="1670"/>
                  </a:lnTo>
                  <a:lnTo>
                    <a:pt x="2970" y="1676"/>
                  </a:lnTo>
                  <a:lnTo>
                    <a:pt x="2960" y="1676"/>
                  </a:lnTo>
                  <a:lnTo>
                    <a:pt x="2950" y="1676"/>
                  </a:lnTo>
                  <a:lnTo>
                    <a:pt x="2940" y="1681"/>
                  </a:lnTo>
                  <a:lnTo>
                    <a:pt x="2929" y="1681"/>
                  </a:lnTo>
                  <a:lnTo>
                    <a:pt x="2919" y="1681"/>
                  </a:lnTo>
                  <a:lnTo>
                    <a:pt x="2909" y="1686"/>
                  </a:lnTo>
                  <a:lnTo>
                    <a:pt x="2899" y="1686"/>
                  </a:lnTo>
                  <a:lnTo>
                    <a:pt x="2888" y="1686"/>
                  </a:lnTo>
                  <a:lnTo>
                    <a:pt x="2878" y="1691"/>
                  </a:lnTo>
                  <a:lnTo>
                    <a:pt x="2868" y="1691"/>
                  </a:lnTo>
                  <a:lnTo>
                    <a:pt x="2857" y="1691"/>
                  </a:lnTo>
                  <a:lnTo>
                    <a:pt x="2847" y="1696"/>
                  </a:lnTo>
                  <a:lnTo>
                    <a:pt x="2837" y="1696"/>
                  </a:lnTo>
                  <a:lnTo>
                    <a:pt x="2827" y="1701"/>
                  </a:lnTo>
                  <a:lnTo>
                    <a:pt x="2816" y="1701"/>
                  </a:lnTo>
                  <a:lnTo>
                    <a:pt x="2811" y="1706"/>
                  </a:lnTo>
                  <a:lnTo>
                    <a:pt x="2801" y="1706"/>
                  </a:lnTo>
                  <a:lnTo>
                    <a:pt x="2791" y="1712"/>
                  </a:lnTo>
                  <a:lnTo>
                    <a:pt x="2780" y="1712"/>
                  </a:lnTo>
                  <a:lnTo>
                    <a:pt x="2770" y="1717"/>
                  </a:lnTo>
                  <a:lnTo>
                    <a:pt x="2760" y="1722"/>
                  </a:lnTo>
                  <a:lnTo>
                    <a:pt x="2749" y="1722"/>
                  </a:lnTo>
                  <a:lnTo>
                    <a:pt x="2739" y="1727"/>
                  </a:lnTo>
                  <a:lnTo>
                    <a:pt x="2729" y="1727"/>
                  </a:lnTo>
                  <a:lnTo>
                    <a:pt x="2719" y="1732"/>
                  </a:lnTo>
                  <a:lnTo>
                    <a:pt x="2708" y="1737"/>
                  </a:lnTo>
                  <a:lnTo>
                    <a:pt x="2698" y="1737"/>
                  </a:lnTo>
                  <a:lnTo>
                    <a:pt x="2688" y="1742"/>
                  </a:lnTo>
                  <a:lnTo>
                    <a:pt x="2678" y="1748"/>
                  </a:lnTo>
                  <a:lnTo>
                    <a:pt x="2667" y="1748"/>
                  </a:lnTo>
                  <a:lnTo>
                    <a:pt x="2657" y="1753"/>
                  </a:lnTo>
                  <a:lnTo>
                    <a:pt x="2647" y="1758"/>
                  </a:lnTo>
                  <a:lnTo>
                    <a:pt x="2636" y="1758"/>
                  </a:lnTo>
                  <a:lnTo>
                    <a:pt x="2631" y="1763"/>
                  </a:lnTo>
                  <a:lnTo>
                    <a:pt x="2621" y="1768"/>
                  </a:lnTo>
                  <a:lnTo>
                    <a:pt x="2611" y="1768"/>
                  </a:lnTo>
                  <a:lnTo>
                    <a:pt x="2600" y="1773"/>
                  </a:lnTo>
                  <a:lnTo>
                    <a:pt x="2590" y="1778"/>
                  </a:lnTo>
                  <a:lnTo>
                    <a:pt x="2580" y="1778"/>
                  </a:lnTo>
                  <a:lnTo>
                    <a:pt x="2570" y="1784"/>
                  </a:lnTo>
                  <a:lnTo>
                    <a:pt x="2559" y="1789"/>
                  </a:lnTo>
                  <a:lnTo>
                    <a:pt x="2549" y="1794"/>
                  </a:lnTo>
                  <a:lnTo>
                    <a:pt x="2539" y="1794"/>
                  </a:lnTo>
                  <a:lnTo>
                    <a:pt x="2528" y="1799"/>
                  </a:lnTo>
                  <a:lnTo>
                    <a:pt x="2518" y="1804"/>
                  </a:lnTo>
                  <a:lnTo>
                    <a:pt x="2508" y="1809"/>
                  </a:lnTo>
                  <a:lnTo>
                    <a:pt x="2498" y="1809"/>
                  </a:lnTo>
                  <a:lnTo>
                    <a:pt x="2487" y="1814"/>
                  </a:lnTo>
                  <a:lnTo>
                    <a:pt x="2477" y="1820"/>
                  </a:lnTo>
                  <a:lnTo>
                    <a:pt x="2467" y="1825"/>
                  </a:lnTo>
                  <a:lnTo>
                    <a:pt x="2457" y="1825"/>
                  </a:lnTo>
                  <a:lnTo>
                    <a:pt x="2451" y="1830"/>
                  </a:lnTo>
                  <a:lnTo>
                    <a:pt x="2441" y="1835"/>
                  </a:lnTo>
                  <a:lnTo>
                    <a:pt x="2431" y="1840"/>
                  </a:lnTo>
                  <a:lnTo>
                    <a:pt x="2421" y="1840"/>
                  </a:lnTo>
                  <a:lnTo>
                    <a:pt x="2410" y="1845"/>
                  </a:lnTo>
                  <a:lnTo>
                    <a:pt x="2400" y="1850"/>
                  </a:lnTo>
                  <a:lnTo>
                    <a:pt x="2390" y="1850"/>
                  </a:lnTo>
                  <a:lnTo>
                    <a:pt x="2379" y="1855"/>
                  </a:lnTo>
                  <a:lnTo>
                    <a:pt x="2369" y="1855"/>
                  </a:lnTo>
                  <a:lnTo>
                    <a:pt x="2359" y="1855"/>
                  </a:lnTo>
                  <a:lnTo>
                    <a:pt x="2349" y="1866"/>
                  </a:lnTo>
                  <a:lnTo>
                    <a:pt x="2338" y="1876"/>
                  </a:lnTo>
                  <a:lnTo>
                    <a:pt x="2328" y="1876"/>
                  </a:lnTo>
                  <a:lnTo>
                    <a:pt x="2318" y="1881"/>
                  </a:lnTo>
                  <a:lnTo>
                    <a:pt x="2307" y="1886"/>
                  </a:lnTo>
                  <a:lnTo>
                    <a:pt x="2297" y="1891"/>
                  </a:lnTo>
                  <a:lnTo>
                    <a:pt x="2287" y="1902"/>
                  </a:lnTo>
                  <a:lnTo>
                    <a:pt x="2277" y="1907"/>
                  </a:lnTo>
                  <a:lnTo>
                    <a:pt x="2271" y="1912"/>
                  </a:lnTo>
                  <a:lnTo>
                    <a:pt x="2261" y="1917"/>
                  </a:lnTo>
                  <a:lnTo>
                    <a:pt x="2251" y="1922"/>
                  </a:lnTo>
                  <a:lnTo>
                    <a:pt x="2241" y="1927"/>
                  </a:lnTo>
                  <a:lnTo>
                    <a:pt x="2230" y="1933"/>
                  </a:lnTo>
                  <a:lnTo>
                    <a:pt x="2220" y="1938"/>
                  </a:lnTo>
                  <a:lnTo>
                    <a:pt x="2210" y="1943"/>
                  </a:lnTo>
                  <a:lnTo>
                    <a:pt x="2200" y="1948"/>
                  </a:lnTo>
                  <a:lnTo>
                    <a:pt x="2189" y="1953"/>
                  </a:lnTo>
                  <a:lnTo>
                    <a:pt x="2179" y="1958"/>
                  </a:lnTo>
                  <a:lnTo>
                    <a:pt x="2169" y="1963"/>
                  </a:lnTo>
                  <a:lnTo>
                    <a:pt x="2158" y="1969"/>
                  </a:lnTo>
                  <a:lnTo>
                    <a:pt x="2148" y="1974"/>
                  </a:lnTo>
                  <a:lnTo>
                    <a:pt x="2138" y="1979"/>
                  </a:lnTo>
                  <a:lnTo>
                    <a:pt x="2128" y="1984"/>
                  </a:lnTo>
                  <a:lnTo>
                    <a:pt x="2117" y="1994"/>
                  </a:lnTo>
                  <a:lnTo>
                    <a:pt x="2107" y="2005"/>
                  </a:lnTo>
                  <a:lnTo>
                    <a:pt x="2097" y="2020"/>
                  </a:lnTo>
                  <a:lnTo>
                    <a:pt x="2092" y="2025"/>
                  </a:lnTo>
                  <a:lnTo>
                    <a:pt x="2081" y="2030"/>
                  </a:lnTo>
                  <a:lnTo>
                    <a:pt x="2071" y="2041"/>
                  </a:lnTo>
                  <a:lnTo>
                    <a:pt x="2061" y="2046"/>
                  </a:lnTo>
                  <a:lnTo>
                    <a:pt x="2050" y="2051"/>
                  </a:lnTo>
                  <a:lnTo>
                    <a:pt x="2040" y="2061"/>
                  </a:lnTo>
                  <a:lnTo>
                    <a:pt x="2030" y="2066"/>
                  </a:lnTo>
                  <a:lnTo>
                    <a:pt x="2020" y="2071"/>
                  </a:lnTo>
                  <a:lnTo>
                    <a:pt x="2009" y="2082"/>
                  </a:lnTo>
                  <a:lnTo>
                    <a:pt x="1999" y="2092"/>
                  </a:lnTo>
                  <a:lnTo>
                    <a:pt x="1989" y="2102"/>
                  </a:lnTo>
                  <a:lnTo>
                    <a:pt x="1979" y="2113"/>
                  </a:lnTo>
                  <a:lnTo>
                    <a:pt x="1968" y="2128"/>
                  </a:lnTo>
                  <a:lnTo>
                    <a:pt x="1958" y="2138"/>
                  </a:lnTo>
                  <a:lnTo>
                    <a:pt x="1948" y="2149"/>
                  </a:lnTo>
                  <a:lnTo>
                    <a:pt x="1937" y="2154"/>
                  </a:lnTo>
                  <a:lnTo>
                    <a:pt x="1927" y="2164"/>
                  </a:lnTo>
                  <a:lnTo>
                    <a:pt x="1917" y="2169"/>
                  </a:lnTo>
                  <a:lnTo>
                    <a:pt x="1907" y="2174"/>
                  </a:lnTo>
                  <a:lnTo>
                    <a:pt x="1901" y="2179"/>
                  </a:lnTo>
                  <a:lnTo>
                    <a:pt x="1891" y="2190"/>
                  </a:lnTo>
                  <a:lnTo>
                    <a:pt x="1881" y="2195"/>
                  </a:lnTo>
                  <a:lnTo>
                    <a:pt x="1871" y="2205"/>
                  </a:lnTo>
                  <a:lnTo>
                    <a:pt x="1860" y="2220"/>
                  </a:lnTo>
                  <a:lnTo>
                    <a:pt x="1850" y="2226"/>
                  </a:lnTo>
                  <a:lnTo>
                    <a:pt x="1840" y="2236"/>
                  </a:lnTo>
                  <a:lnTo>
                    <a:pt x="1829" y="2246"/>
                  </a:lnTo>
                  <a:lnTo>
                    <a:pt x="1819" y="2251"/>
                  </a:lnTo>
                  <a:lnTo>
                    <a:pt x="1809" y="2251"/>
                  </a:lnTo>
                  <a:lnTo>
                    <a:pt x="1799" y="2241"/>
                  </a:lnTo>
                  <a:lnTo>
                    <a:pt x="1788" y="2241"/>
                  </a:lnTo>
                  <a:lnTo>
                    <a:pt x="1778" y="2251"/>
                  </a:lnTo>
                  <a:lnTo>
                    <a:pt x="1768" y="2262"/>
                  </a:lnTo>
                  <a:lnTo>
                    <a:pt x="1758" y="2267"/>
                  </a:lnTo>
                  <a:lnTo>
                    <a:pt x="1747" y="2287"/>
                  </a:lnTo>
                  <a:lnTo>
                    <a:pt x="1737" y="2287"/>
                  </a:lnTo>
                  <a:lnTo>
                    <a:pt x="1727" y="2282"/>
                  </a:lnTo>
                  <a:lnTo>
                    <a:pt x="1722" y="2298"/>
                  </a:lnTo>
                  <a:lnTo>
                    <a:pt x="1711" y="2308"/>
                  </a:lnTo>
                  <a:lnTo>
                    <a:pt x="1701" y="2318"/>
                  </a:lnTo>
                  <a:lnTo>
                    <a:pt x="1691" y="2334"/>
                  </a:lnTo>
                  <a:lnTo>
                    <a:pt x="1680" y="2344"/>
                  </a:lnTo>
                  <a:lnTo>
                    <a:pt x="1670" y="2359"/>
                  </a:lnTo>
                  <a:lnTo>
                    <a:pt x="1660" y="2364"/>
                  </a:lnTo>
                  <a:lnTo>
                    <a:pt x="1650" y="2375"/>
                  </a:lnTo>
                  <a:lnTo>
                    <a:pt x="1639" y="2385"/>
                  </a:lnTo>
                  <a:lnTo>
                    <a:pt x="1629" y="2390"/>
                  </a:lnTo>
                  <a:lnTo>
                    <a:pt x="1619" y="2400"/>
                  </a:lnTo>
                  <a:lnTo>
                    <a:pt x="1608" y="2406"/>
                  </a:lnTo>
                  <a:lnTo>
                    <a:pt x="1598" y="2406"/>
                  </a:lnTo>
                  <a:lnTo>
                    <a:pt x="1588" y="2416"/>
                  </a:lnTo>
                  <a:lnTo>
                    <a:pt x="1578" y="2426"/>
                  </a:lnTo>
                  <a:lnTo>
                    <a:pt x="1567" y="2426"/>
                  </a:lnTo>
                  <a:lnTo>
                    <a:pt x="1557" y="2431"/>
                  </a:lnTo>
                  <a:lnTo>
                    <a:pt x="1547" y="2442"/>
                  </a:lnTo>
                  <a:lnTo>
                    <a:pt x="1542" y="2452"/>
                  </a:lnTo>
                  <a:lnTo>
                    <a:pt x="1531" y="2457"/>
                  </a:lnTo>
                  <a:lnTo>
                    <a:pt x="1521" y="2457"/>
                  </a:lnTo>
                  <a:lnTo>
                    <a:pt x="1511" y="2457"/>
                  </a:lnTo>
                  <a:lnTo>
                    <a:pt x="1501" y="2467"/>
                  </a:lnTo>
                  <a:lnTo>
                    <a:pt x="1490" y="2467"/>
                  </a:lnTo>
                  <a:lnTo>
                    <a:pt x="1480" y="2467"/>
                  </a:lnTo>
                  <a:lnTo>
                    <a:pt x="1470" y="2472"/>
                  </a:lnTo>
                  <a:lnTo>
                    <a:pt x="1459" y="2483"/>
                  </a:lnTo>
                  <a:lnTo>
                    <a:pt x="1449" y="2488"/>
                  </a:lnTo>
                  <a:lnTo>
                    <a:pt x="1439" y="2478"/>
                  </a:lnTo>
                  <a:lnTo>
                    <a:pt x="1429" y="2478"/>
                  </a:lnTo>
                  <a:lnTo>
                    <a:pt x="1418" y="2483"/>
                  </a:lnTo>
                  <a:lnTo>
                    <a:pt x="1408" y="2483"/>
                  </a:lnTo>
                  <a:lnTo>
                    <a:pt x="1398" y="2483"/>
                  </a:lnTo>
                  <a:lnTo>
                    <a:pt x="1387" y="2488"/>
                  </a:lnTo>
                  <a:lnTo>
                    <a:pt x="1377" y="2493"/>
                  </a:lnTo>
                  <a:lnTo>
                    <a:pt x="1367" y="2488"/>
                  </a:lnTo>
                  <a:lnTo>
                    <a:pt x="1362" y="2493"/>
                  </a:lnTo>
                  <a:lnTo>
                    <a:pt x="1351" y="2503"/>
                  </a:lnTo>
                  <a:lnTo>
                    <a:pt x="1341" y="2503"/>
                  </a:lnTo>
                  <a:lnTo>
                    <a:pt x="1331" y="2508"/>
                  </a:lnTo>
                  <a:lnTo>
                    <a:pt x="1321" y="2514"/>
                  </a:lnTo>
                  <a:lnTo>
                    <a:pt x="1310" y="2503"/>
                  </a:lnTo>
                  <a:lnTo>
                    <a:pt x="1300" y="2498"/>
                  </a:lnTo>
                  <a:lnTo>
                    <a:pt x="1290" y="2493"/>
                  </a:lnTo>
                  <a:lnTo>
                    <a:pt x="1280" y="2498"/>
                  </a:lnTo>
                  <a:lnTo>
                    <a:pt x="1269" y="2498"/>
                  </a:lnTo>
                  <a:lnTo>
                    <a:pt x="1259" y="2503"/>
                  </a:lnTo>
                  <a:lnTo>
                    <a:pt x="1249" y="2503"/>
                  </a:lnTo>
                  <a:lnTo>
                    <a:pt x="1238" y="2503"/>
                  </a:lnTo>
                  <a:lnTo>
                    <a:pt x="1228" y="2503"/>
                  </a:lnTo>
                  <a:lnTo>
                    <a:pt x="1218" y="2514"/>
                  </a:lnTo>
                  <a:lnTo>
                    <a:pt x="1208" y="2519"/>
                  </a:lnTo>
                  <a:lnTo>
                    <a:pt x="1197" y="2508"/>
                  </a:lnTo>
                  <a:lnTo>
                    <a:pt x="1187" y="2519"/>
                  </a:lnTo>
                  <a:lnTo>
                    <a:pt x="1182" y="2508"/>
                  </a:lnTo>
                  <a:lnTo>
                    <a:pt x="1172" y="2508"/>
                  </a:lnTo>
                  <a:lnTo>
                    <a:pt x="1161" y="2514"/>
                  </a:lnTo>
                  <a:lnTo>
                    <a:pt x="1151" y="2519"/>
                  </a:lnTo>
                  <a:lnTo>
                    <a:pt x="1141" y="2519"/>
                  </a:lnTo>
                  <a:lnTo>
                    <a:pt x="1130" y="2514"/>
                  </a:lnTo>
                  <a:lnTo>
                    <a:pt x="1120" y="2514"/>
                  </a:lnTo>
                  <a:lnTo>
                    <a:pt x="1110" y="2519"/>
                  </a:lnTo>
                  <a:lnTo>
                    <a:pt x="1100" y="2519"/>
                  </a:lnTo>
                  <a:lnTo>
                    <a:pt x="1089" y="2524"/>
                  </a:lnTo>
                  <a:lnTo>
                    <a:pt x="1079" y="2524"/>
                  </a:lnTo>
                  <a:lnTo>
                    <a:pt x="1069" y="2524"/>
                  </a:lnTo>
                  <a:lnTo>
                    <a:pt x="1059" y="2524"/>
                  </a:lnTo>
                  <a:lnTo>
                    <a:pt x="1048" y="2529"/>
                  </a:lnTo>
                  <a:lnTo>
                    <a:pt x="1038" y="2529"/>
                  </a:lnTo>
                  <a:lnTo>
                    <a:pt x="1028" y="2534"/>
                  </a:lnTo>
                  <a:lnTo>
                    <a:pt x="1017" y="2534"/>
                  </a:lnTo>
                  <a:lnTo>
                    <a:pt x="1007" y="2534"/>
                  </a:lnTo>
                  <a:lnTo>
                    <a:pt x="1002" y="2539"/>
                  </a:lnTo>
                  <a:lnTo>
                    <a:pt x="992" y="2539"/>
                  </a:lnTo>
                  <a:lnTo>
                    <a:pt x="981" y="2539"/>
                  </a:lnTo>
                  <a:lnTo>
                    <a:pt x="971" y="2544"/>
                  </a:lnTo>
                  <a:lnTo>
                    <a:pt x="961" y="2544"/>
                  </a:lnTo>
                  <a:lnTo>
                    <a:pt x="951" y="2544"/>
                  </a:lnTo>
                  <a:lnTo>
                    <a:pt x="940" y="2544"/>
                  </a:lnTo>
                  <a:lnTo>
                    <a:pt x="930" y="2550"/>
                  </a:lnTo>
                  <a:lnTo>
                    <a:pt x="920" y="2544"/>
                  </a:lnTo>
                  <a:lnTo>
                    <a:pt x="909" y="2550"/>
                  </a:lnTo>
                  <a:lnTo>
                    <a:pt x="899" y="2550"/>
                  </a:lnTo>
                  <a:lnTo>
                    <a:pt x="889" y="2550"/>
                  </a:lnTo>
                  <a:lnTo>
                    <a:pt x="879" y="2550"/>
                  </a:lnTo>
                  <a:lnTo>
                    <a:pt x="868" y="2550"/>
                  </a:lnTo>
                  <a:lnTo>
                    <a:pt x="858" y="2555"/>
                  </a:lnTo>
                  <a:lnTo>
                    <a:pt x="848" y="2555"/>
                  </a:lnTo>
                  <a:lnTo>
                    <a:pt x="837" y="2555"/>
                  </a:lnTo>
                  <a:lnTo>
                    <a:pt x="827" y="2555"/>
                  </a:lnTo>
                  <a:lnTo>
                    <a:pt x="817" y="2555"/>
                  </a:lnTo>
                  <a:lnTo>
                    <a:pt x="812" y="2555"/>
                  </a:lnTo>
                  <a:lnTo>
                    <a:pt x="802" y="2555"/>
                  </a:lnTo>
                  <a:lnTo>
                    <a:pt x="791" y="2555"/>
                  </a:lnTo>
                  <a:lnTo>
                    <a:pt x="781" y="2560"/>
                  </a:lnTo>
                  <a:lnTo>
                    <a:pt x="771" y="2560"/>
                  </a:lnTo>
                  <a:lnTo>
                    <a:pt x="760" y="2560"/>
                  </a:lnTo>
                  <a:lnTo>
                    <a:pt x="750" y="2560"/>
                  </a:lnTo>
                  <a:lnTo>
                    <a:pt x="740" y="2560"/>
                  </a:lnTo>
                  <a:lnTo>
                    <a:pt x="730" y="2560"/>
                  </a:lnTo>
                  <a:lnTo>
                    <a:pt x="719" y="2560"/>
                  </a:lnTo>
                  <a:lnTo>
                    <a:pt x="709" y="2560"/>
                  </a:lnTo>
                  <a:lnTo>
                    <a:pt x="699" y="2560"/>
                  </a:lnTo>
                  <a:lnTo>
                    <a:pt x="688" y="2560"/>
                  </a:lnTo>
                  <a:lnTo>
                    <a:pt x="678" y="2560"/>
                  </a:lnTo>
                  <a:lnTo>
                    <a:pt x="668" y="2560"/>
                  </a:lnTo>
                  <a:lnTo>
                    <a:pt x="658" y="2560"/>
                  </a:lnTo>
                  <a:lnTo>
                    <a:pt x="647" y="2565"/>
                  </a:lnTo>
                  <a:lnTo>
                    <a:pt x="637" y="2565"/>
                  </a:lnTo>
                  <a:lnTo>
                    <a:pt x="632" y="2565"/>
                  </a:lnTo>
                  <a:lnTo>
                    <a:pt x="622" y="2565"/>
                  </a:lnTo>
                  <a:lnTo>
                    <a:pt x="611" y="2565"/>
                  </a:lnTo>
                  <a:lnTo>
                    <a:pt x="601" y="2565"/>
                  </a:lnTo>
                  <a:lnTo>
                    <a:pt x="591" y="2565"/>
                  </a:lnTo>
                  <a:lnTo>
                    <a:pt x="581" y="2565"/>
                  </a:lnTo>
                  <a:lnTo>
                    <a:pt x="570" y="2565"/>
                  </a:lnTo>
                  <a:lnTo>
                    <a:pt x="560" y="2565"/>
                  </a:lnTo>
                  <a:lnTo>
                    <a:pt x="550" y="2565"/>
                  </a:lnTo>
                  <a:lnTo>
                    <a:pt x="539" y="2565"/>
                  </a:lnTo>
                  <a:lnTo>
                    <a:pt x="529" y="2565"/>
                  </a:lnTo>
                  <a:lnTo>
                    <a:pt x="519" y="2565"/>
                  </a:lnTo>
                  <a:lnTo>
                    <a:pt x="509" y="2565"/>
                  </a:lnTo>
                  <a:lnTo>
                    <a:pt x="498" y="2570"/>
                  </a:lnTo>
                  <a:lnTo>
                    <a:pt x="488" y="2570"/>
                  </a:lnTo>
                  <a:lnTo>
                    <a:pt x="478" y="2570"/>
                  </a:lnTo>
                  <a:lnTo>
                    <a:pt x="467" y="2570"/>
                  </a:lnTo>
                  <a:lnTo>
                    <a:pt x="457" y="2570"/>
                  </a:lnTo>
                  <a:lnTo>
                    <a:pt x="452" y="2570"/>
                  </a:lnTo>
                  <a:lnTo>
                    <a:pt x="442" y="2570"/>
                  </a:lnTo>
                  <a:lnTo>
                    <a:pt x="431" y="2570"/>
                  </a:lnTo>
                  <a:lnTo>
                    <a:pt x="421" y="2570"/>
                  </a:lnTo>
                  <a:lnTo>
                    <a:pt x="411" y="2570"/>
                  </a:lnTo>
                  <a:lnTo>
                    <a:pt x="401" y="2570"/>
                  </a:lnTo>
                  <a:lnTo>
                    <a:pt x="390" y="2570"/>
                  </a:lnTo>
                  <a:lnTo>
                    <a:pt x="380" y="2570"/>
                  </a:lnTo>
                  <a:lnTo>
                    <a:pt x="370" y="2570"/>
                  </a:lnTo>
                  <a:lnTo>
                    <a:pt x="360" y="2570"/>
                  </a:lnTo>
                  <a:lnTo>
                    <a:pt x="349" y="2570"/>
                  </a:lnTo>
                  <a:lnTo>
                    <a:pt x="339" y="2570"/>
                  </a:lnTo>
                  <a:lnTo>
                    <a:pt x="329" y="2570"/>
                  </a:lnTo>
                  <a:lnTo>
                    <a:pt x="318" y="2570"/>
                  </a:lnTo>
                  <a:lnTo>
                    <a:pt x="308" y="2570"/>
                  </a:lnTo>
                  <a:lnTo>
                    <a:pt x="298" y="2570"/>
                  </a:lnTo>
                  <a:lnTo>
                    <a:pt x="288" y="2570"/>
                  </a:lnTo>
                  <a:lnTo>
                    <a:pt x="277" y="2570"/>
                  </a:lnTo>
                  <a:lnTo>
                    <a:pt x="272" y="2570"/>
                  </a:lnTo>
                  <a:lnTo>
                    <a:pt x="262" y="2570"/>
                  </a:lnTo>
                  <a:lnTo>
                    <a:pt x="252" y="2570"/>
                  </a:lnTo>
                  <a:lnTo>
                    <a:pt x="241" y="2570"/>
                  </a:lnTo>
                  <a:lnTo>
                    <a:pt x="231" y="2570"/>
                  </a:lnTo>
                  <a:lnTo>
                    <a:pt x="221" y="2570"/>
                  </a:lnTo>
                  <a:lnTo>
                    <a:pt x="210" y="2570"/>
                  </a:lnTo>
                  <a:lnTo>
                    <a:pt x="200" y="2570"/>
                  </a:lnTo>
                  <a:lnTo>
                    <a:pt x="190" y="2570"/>
                  </a:lnTo>
                  <a:lnTo>
                    <a:pt x="180" y="2570"/>
                  </a:lnTo>
                  <a:lnTo>
                    <a:pt x="169" y="2570"/>
                  </a:lnTo>
                  <a:lnTo>
                    <a:pt x="159" y="2570"/>
                  </a:lnTo>
                  <a:lnTo>
                    <a:pt x="149" y="2570"/>
                  </a:lnTo>
                  <a:lnTo>
                    <a:pt x="138" y="2570"/>
                  </a:lnTo>
                  <a:lnTo>
                    <a:pt x="128" y="2570"/>
                  </a:lnTo>
                  <a:lnTo>
                    <a:pt x="118" y="2570"/>
                  </a:lnTo>
                  <a:lnTo>
                    <a:pt x="108" y="2570"/>
                  </a:lnTo>
                  <a:lnTo>
                    <a:pt x="97" y="2570"/>
                  </a:lnTo>
                  <a:lnTo>
                    <a:pt x="92" y="2570"/>
                  </a:lnTo>
                  <a:lnTo>
                    <a:pt x="82" y="2570"/>
                  </a:lnTo>
                  <a:lnTo>
                    <a:pt x="72" y="2570"/>
                  </a:lnTo>
                  <a:lnTo>
                    <a:pt x="61" y="2570"/>
                  </a:lnTo>
                  <a:lnTo>
                    <a:pt x="51" y="2570"/>
                  </a:lnTo>
                  <a:lnTo>
                    <a:pt x="41" y="2570"/>
                  </a:lnTo>
                  <a:lnTo>
                    <a:pt x="31" y="2570"/>
                  </a:lnTo>
                  <a:lnTo>
                    <a:pt x="20" y="2570"/>
                  </a:lnTo>
                  <a:lnTo>
                    <a:pt x="10" y="2570"/>
                  </a:lnTo>
                  <a:lnTo>
                    <a:pt x="0" y="2570"/>
                  </a:lnTo>
                </a:path>
              </a:pathLst>
            </a:custGeom>
            <a:noFill/>
            <a:ln w="7938">
              <a:solidFill>
                <a:srgbClr val="336666"/>
              </a:solidFill>
              <a:prstDash val="solid"/>
              <a:round/>
              <a:headEnd/>
              <a:tailEnd/>
            </a:ln>
          </p:spPr>
          <p:txBody>
            <a:bodyPr/>
            <a:lstStyle/>
            <a:p>
              <a:endParaRPr lang="en-GB"/>
            </a:p>
          </p:txBody>
        </p:sp>
        <p:sp>
          <p:nvSpPr>
            <p:cNvPr id="374790" name="Line 6"/>
            <p:cNvSpPr>
              <a:spLocks noChangeShapeType="1"/>
            </p:cNvSpPr>
            <p:nvPr/>
          </p:nvSpPr>
          <p:spPr bwMode="auto">
            <a:xfrm>
              <a:off x="4895" y="832"/>
              <a:ext cx="1" cy="2596"/>
            </a:xfrm>
            <a:prstGeom prst="line">
              <a:avLst/>
            </a:prstGeom>
            <a:noFill/>
            <a:ln w="15875">
              <a:solidFill>
                <a:srgbClr val="000080"/>
              </a:solidFill>
              <a:round/>
              <a:headEnd/>
              <a:tailEnd/>
            </a:ln>
          </p:spPr>
          <p:txBody>
            <a:bodyPr/>
            <a:lstStyle/>
            <a:p>
              <a:endParaRPr lang="en-GB"/>
            </a:p>
          </p:txBody>
        </p:sp>
        <p:sp>
          <p:nvSpPr>
            <p:cNvPr id="374791" name="Line 7"/>
            <p:cNvSpPr>
              <a:spLocks noChangeShapeType="1"/>
            </p:cNvSpPr>
            <p:nvPr/>
          </p:nvSpPr>
          <p:spPr bwMode="auto">
            <a:xfrm>
              <a:off x="4895" y="3428"/>
              <a:ext cx="36" cy="1"/>
            </a:xfrm>
            <a:prstGeom prst="line">
              <a:avLst/>
            </a:prstGeom>
            <a:noFill/>
            <a:ln w="15875">
              <a:solidFill>
                <a:srgbClr val="000080"/>
              </a:solidFill>
              <a:round/>
              <a:headEnd/>
              <a:tailEnd/>
            </a:ln>
          </p:spPr>
          <p:txBody>
            <a:bodyPr/>
            <a:lstStyle/>
            <a:p>
              <a:endParaRPr lang="en-GB"/>
            </a:p>
          </p:txBody>
        </p:sp>
        <p:sp>
          <p:nvSpPr>
            <p:cNvPr id="374792" name="Line 8"/>
            <p:cNvSpPr>
              <a:spLocks noChangeShapeType="1"/>
            </p:cNvSpPr>
            <p:nvPr/>
          </p:nvSpPr>
          <p:spPr bwMode="auto">
            <a:xfrm>
              <a:off x="4895" y="2780"/>
              <a:ext cx="36" cy="1"/>
            </a:xfrm>
            <a:prstGeom prst="line">
              <a:avLst/>
            </a:prstGeom>
            <a:noFill/>
            <a:ln w="15875">
              <a:solidFill>
                <a:srgbClr val="000080"/>
              </a:solidFill>
              <a:round/>
              <a:headEnd/>
              <a:tailEnd/>
            </a:ln>
          </p:spPr>
          <p:txBody>
            <a:bodyPr/>
            <a:lstStyle/>
            <a:p>
              <a:endParaRPr lang="en-GB"/>
            </a:p>
          </p:txBody>
        </p:sp>
        <p:sp>
          <p:nvSpPr>
            <p:cNvPr id="374793" name="Line 9"/>
            <p:cNvSpPr>
              <a:spLocks noChangeShapeType="1"/>
            </p:cNvSpPr>
            <p:nvPr/>
          </p:nvSpPr>
          <p:spPr bwMode="auto">
            <a:xfrm>
              <a:off x="4895" y="2133"/>
              <a:ext cx="36" cy="1"/>
            </a:xfrm>
            <a:prstGeom prst="line">
              <a:avLst/>
            </a:prstGeom>
            <a:noFill/>
            <a:ln w="15875">
              <a:solidFill>
                <a:srgbClr val="000080"/>
              </a:solidFill>
              <a:round/>
              <a:headEnd/>
              <a:tailEnd/>
            </a:ln>
          </p:spPr>
          <p:txBody>
            <a:bodyPr/>
            <a:lstStyle/>
            <a:p>
              <a:endParaRPr lang="en-GB"/>
            </a:p>
          </p:txBody>
        </p:sp>
        <p:sp>
          <p:nvSpPr>
            <p:cNvPr id="374794" name="Line 10"/>
            <p:cNvSpPr>
              <a:spLocks noChangeShapeType="1"/>
            </p:cNvSpPr>
            <p:nvPr/>
          </p:nvSpPr>
          <p:spPr bwMode="auto">
            <a:xfrm>
              <a:off x="4895" y="1480"/>
              <a:ext cx="36" cy="1"/>
            </a:xfrm>
            <a:prstGeom prst="line">
              <a:avLst/>
            </a:prstGeom>
            <a:noFill/>
            <a:ln w="15875">
              <a:solidFill>
                <a:srgbClr val="000080"/>
              </a:solidFill>
              <a:round/>
              <a:headEnd/>
              <a:tailEnd/>
            </a:ln>
          </p:spPr>
          <p:txBody>
            <a:bodyPr/>
            <a:lstStyle/>
            <a:p>
              <a:endParaRPr lang="en-GB"/>
            </a:p>
          </p:txBody>
        </p:sp>
        <p:sp>
          <p:nvSpPr>
            <p:cNvPr id="374795" name="Line 11"/>
            <p:cNvSpPr>
              <a:spLocks noChangeShapeType="1"/>
            </p:cNvSpPr>
            <p:nvPr/>
          </p:nvSpPr>
          <p:spPr bwMode="auto">
            <a:xfrm>
              <a:off x="4895" y="832"/>
              <a:ext cx="36" cy="1"/>
            </a:xfrm>
            <a:prstGeom prst="line">
              <a:avLst/>
            </a:prstGeom>
            <a:noFill/>
            <a:ln w="15875">
              <a:solidFill>
                <a:srgbClr val="000080"/>
              </a:solidFill>
              <a:round/>
              <a:headEnd/>
              <a:tailEnd/>
            </a:ln>
          </p:spPr>
          <p:txBody>
            <a:bodyPr/>
            <a:lstStyle/>
            <a:p>
              <a:endParaRPr lang="en-GB"/>
            </a:p>
          </p:txBody>
        </p:sp>
        <p:sp>
          <p:nvSpPr>
            <p:cNvPr id="374796" name="Line 12"/>
            <p:cNvSpPr>
              <a:spLocks noChangeShapeType="1"/>
            </p:cNvSpPr>
            <p:nvPr/>
          </p:nvSpPr>
          <p:spPr bwMode="auto">
            <a:xfrm>
              <a:off x="897" y="3428"/>
              <a:ext cx="3998" cy="1"/>
            </a:xfrm>
            <a:prstGeom prst="line">
              <a:avLst/>
            </a:prstGeom>
            <a:noFill/>
            <a:ln w="15875">
              <a:solidFill>
                <a:srgbClr val="000080"/>
              </a:solidFill>
              <a:round/>
              <a:headEnd/>
              <a:tailEnd/>
            </a:ln>
          </p:spPr>
          <p:txBody>
            <a:bodyPr/>
            <a:lstStyle/>
            <a:p>
              <a:endParaRPr lang="en-GB"/>
            </a:p>
          </p:txBody>
        </p:sp>
        <p:sp>
          <p:nvSpPr>
            <p:cNvPr id="374797" name="Line 13"/>
            <p:cNvSpPr>
              <a:spLocks noChangeShapeType="1"/>
            </p:cNvSpPr>
            <p:nvPr/>
          </p:nvSpPr>
          <p:spPr bwMode="auto">
            <a:xfrm flipV="1">
              <a:off x="897" y="3428"/>
              <a:ext cx="1" cy="36"/>
            </a:xfrm>
            <a:prstGeom prst="line">
              <a:avLst/>
            </a:prstGeom>
            <a:noFill/>
            <a:ln w="15875">
              <a:solidFill>
                <a:srgbClr val="000080"/>
              </a:solidFill>
              <a:round/>
              <a:headEnd/>
              <a:tailEnd/>
            </a:ln>
          </p:spPr>
          <p:txBody>
            <a:bodyPr/>
            <a:lstStyle/>
            <a:p>
              <a:endParaRPr lang="en-GB"/>
            </a:p>
          </p:txBody>
        </p:sp>
        <p:sp>
          <p:nvSpPr>
            <p:cNvPr id="374798" name="Line 14"/>
            <p:cNvSpPr>
              <a:spLocks noChangeShapeType="1"/>
            </p:cNvSpPr>
            <p:nvPr/>
          </p:nvSpPr>
          <p:spPr bwMode="auto">
            <a:xfrm flipV="1">
              <a:off x="1395" y="3428"/>
              <a:ext cx="1" cy="36"/>
            </a:xfrm>
            <a:prstGeom prst="line">
              <a:avLst/>
            </a:prstGeom>
            <a:noFill/>
            <a:ln w="15875">
              <a:solidFill>
                <a:srgbClr val="000080"/>
              </a:solidFill>
              <a:round/>
              <a:headEnd/>
              <a:tailEnd/>
            </a:ln>
          </p:spPr>
          <p:txBody>
            <a:bodyPr/>
            <a:lstStyle/>
            <a:p>
              <a:endParaRPr lang="en-GB"/>
            </a:p>
          </p:txBody>
        </p:sp>
        <p:sp>
          <p:nvSpPr>
            <p:cNvPr id="374799" name="Line 15"/>
            <p:cNvSpPr>
              <a:spLocks noChangeShapeType="1"/>
            </p:cNvSpPr>
            <p:nvPr/>
          </p:nvSpPr>
          <p:spPr bwMode="auto">
            <a:xfrm flipV="1">
              <a:off x="1899" y="3428"/>
              <a:ext cx="1" cy="36"/>
            </a:xfrm>
            <a:prstGeom prst="line">
              <a:avLst/>
            </a:prstGeom>
            <a:noFill/>
            <a:ln w="15875">
              <a:solidFill>
                <a:srgbClr val="000080"/>
              </a:solidFill>
              <a:round/>
              <a:headEnd/>
              <a:tailEnd/>
            </a:ln>
          </p:spPr>
          <p:txBody>
            <a:bodyPr/>
            <a:lstStyle/>
            <a:p>
              <a:endParaRPr lang="en-GB"/>
            </a:p>
          </p:txBody>
        </p:sp>
        <p:sp>
          <p:nvSpPr>
            <p:cNvPr id="374800" name="Line 16"/>
            <p:cNvSpPr>
              <a:spLocks noChangeShapeType="1"/>
            </p:cNvSpPr>
            <p:nvPr/>
          </p:nvSpPr>
          <p:spPr bwMode="auto">
            <a:xfrm flipV="1">
              <a:off x="2398" y="3428"/>
              <a:ext cx="1" cy="36"/>
            </a:xfrm>
            <a:prstGeom prst="line">
              <a:avLst/>
            </a:prstGeom>
            <a:noFill/>
            <a:ln w="15875">
              <a:solidFill>
                <a:srgbClr val="000080"/>
              </a:solidFill>
              <a:round/>
              <a:headEnd/>
              <a:tailEnd/>
            </a:ln>
          </p:spPr>
          <p:txBody>
            <a:bodyPr/>
            <a:lstStyle/>
            <a:p>
              <a:endParaRPr lang="en-GB"/>
            </a:p>
          </p:txBody>
        </p:sp>
        <p:sp>
          <p:nvSpPr>
            <p:cNvPr id="374801" name="Line 17"/>
            <p:cNvSpPr>
              <a:spLocks noChangeShapeType="1"/>
            </p:cNvSpPr>
            <p:nvPr/>
          </p:nvSpPr>
          <p:spPr bwMode="auto">
            <a:xfrm flipV="1">
              <a:off x="2896" y="3428"/>
              <a:ext cx="1" cy="36"/>
            </a:xfrm>
            <a:prstGeom prst="line">
              <a:avLst/>
            </a:prstGeom>
            <a:noFill/>
            <a:ln w="15875">
              <a:solidFill>
                <a:srgbClr val="000080"/>
              </a:solidFill>
              <a:round/>
              <a:headEnd/>
              <a:tailEnd/>
            </a:ln>
          </p:spPr>
          <p:txBody>
            <a:bodyPr/>
            <a:lstStyle/>
            <a:p>
              <a:endParaRPr lang="en-GB"/>
            </a:p>
          </p:txBody>
        </p:sp>
        <p:sp>
          <p:nvSpPr>
            <p:cNvPr id="374802" name="Line 18"/>
            <p:cNvSpPr>
              <a:spLocks noChangeShapeType="1"/>
            </p:cNvSpPr>
            <p:nvPr/>
          </p:nvSpPr>
          <p:spPr bwMode="auto">
            <a:xfrm flipV="1">
              <a:off x="3395" y="3428"/>
              <a:ext cx="1" cy="36"/>
            </a:xfrm>
            <a:prstGeom prst="line">
              <a:avLst/>
            </a:prstGeom>
            <a:noFill/>
            <a:ln w="15875">
              <a:solidFill>
                <a:srgbClr val="000080"/>
              </a:solidFill>
              <a:round/>
              <a:headEnd/>
              <a:tailEnd/>
            </a:ln>
          </p:spPr>
          <p:txBody>
            <a:bodyPr/>
            <a:lstStyle/>
            <a:p>
              <a:endParaRPr lang="en-GB"/>
            </a:p>
          </p:txBody>
        </p:sp>
        <p:sp>
          <p:nvSpPr>
            <p:cNvPr id="374803" name="Line 19"/>
            <p:cNvSpPr>
              <a:spLocks noChangeShapeType="1"/>
            </p:cNvSpPr>
            <p:nvPr/>
          </p:nvSpPr>
          <p:spPr bwMode="auto">
            <a:xfrm flipV="1">
              <a:off x="3898" y="3428"/>
              <a:ext cx="1" cy="36"/>
            </a:xfrm>
            <a:prstGeom prst="line">
              <a:avLst/>
            </a:prstGeom>
            <a:noFill/>
            <a:ln w="15875">
              <a:solidFill>
                <a:srgbClr val="000080"/>
              </a:solidFill>
              <a:round/>
              <a:headEnd/>
              <a:tailEnd/>
            </a:ln>
          </p:spPr>
          <p:txBody>
            <a:bodyPr/>
            <a:lstStyle/>
            <a:p>
              <a:endParaRPr lang="en-GB"/>
            </a:p>
          </p:txBody>
        </p:sp>
        <p:sp>
          <p:nvSpPr>
            <p:cNvPr id="374804" name="Line 20"/>
            <p:cNvSpPr>
              <a:spLocks noChangeShapeType="1"/>
            </p:cNvSpPr>
            <p:nvPr/>
          </p:nvSpPr>
          <p:spPr bwMode="auto">
            <a:xfrm flipV="1">
              <a:off x="4397" y="3428"/>
              <a:ext cx="1" cy="36"/>
            </a:xfrm>
            <a:prstGeom prst="line">
              <a:avLst/>
            </a:prstGeom>
            <a:noFill/>
            <a:ln w="15875">
              <a:solidFill>
                <a:srgbClr val="000080"/>
              </a:solidFill>
              <a:round/>
              <a:headEnd/>
              <a:tailEnd/>
            </a:ln>
          </p:spPr>
          <p:txBody>
            <a:bodyPr/>
            <a:lstStyle/>
            <a:p>
              <a:endParaRPr lang="en-GB"/>
            </a:p>
          </p:txBody>
        </p:sp>
        <p:sp>
          <p:nvSpPr>
            <p:cNvPr id="374805" name="Line 21"/>
            <p:cNvSpPr>
              <a:spLocks noChangeShapeType="1"/>
            </p:cNvSpPr>
            <p:nvPr/>
          </p:nvSpPr>
          <p:spPr bwMode="auto">
            <a:xfrm flipV="1">
              <a:off x="4895" y="3428"/>
              <a:ext cx="1" cy="36"/>
            </a:xfrm>
            <a:prstGeom prst="line">
              <a:avLst/>
            </a:prstGeom>
            <a:noFill/>
            <a:ln w="15875">
              <a:solidFill>
                <a:srgbClr val="000080"/>
              </a:solidFill>
              <a:round/>
              <a:headEnd/>
              <a:tailEnd/>
            </a:ln>
          </p:spPr>
          <p:txBody>
            <a:bodyPr/>
            <a:lstStyle/>
            <a:p>
              <a:endParaRPr lang="en-GB"/>
            </a:p>
          </p:txBody>
        </p:sp>
        <p:sp>
          <p:nvSpPr>
            <p:cNvPr id="374806" name="Line 22"/>
            <p:cNvSpPr>
              <a:spLocks noChangeShapeType="1"/>
            </p:cNvSpPr>
            <p:nvPr/>
          </p:nvSpPr>
          <p:spPr bwMode="auto">
            <a:xfrm>
              <a:off x="897" y="3428"/>
              <a:ext cx="10" cy="1"/>
            </a:xfrm>
            <a:prstGeom prst="line">
              <a:avLst/>
            </a:prstGeom>
            <a:noFill/>
            <a:ln w="23813">
              <a:solidFill>
                <a:srgbClr val="FF0000"/>
              </a:solidFill>
              <a:round/>
              <a:headEnd/>
              <a:tailEnd/>
            </a:ln>
          </p:spPr>
          <p:txBody>
            <a:bodyPr/>
            <a:lstStyle/>
            <a:p>
              <a:endParaRPr lang="en-GB"/>
            </a:p>
          </p:txBody>
        </p:sp>
        <p:sp>
          <p:nvSpPr>
            <p:cNvPr id="374807" name="Line 23"/>
            <p:cNvSpPr>
              <a:spLocks noChangeShapeType="1"/>
            </p:cNvSpPr>
            <p:nvPr/>
          </p:nvSpPr>
          <p:spPr bwMode="auto">
            <a:xfrm>
              <a:off x="907" y="3428"/>
              <a:ext cx="10" cy="1"/>
            </a:xfrm>
            <a:prstGeom prst="line">
              <a:avLst/>
            </a:prstGeom>
            <a:noFill/>
            <a:ln w="23813">
              <a:solidFill>
                <a:srgbClr val="FF0000"/>
              </a:solidFill>
              <a:round/>
              <a:headEnd/>
              <a:tailEnd/>
            </a:ln>
          </p:spPr>
          <p:txBody>
            <a:bodyPr/>
            <a:lstStyle/>
            <a:p>
              <a:endParaRPr lang="en-GB"/>
            </a:p>
          </p:txBody>
        </p:sp>
        <p:sp>
          <p:nvSpPr>
            <p:cNvPr id="374808" name="Line 24"/>
            <p:cNvSpPr>
              <a:spLocks noChangeShapeType="1"/>
            </p:cNvSpPr>
            <p:nvPr/>
          </p:nvSpPr>
          <p:spPr bwMode="auto">
            <a:xfrm>
              <a:off x="917" y="3428"/>
              <a:ext cx="11" cy="1"/>
            </a:xfrm>
            <a:prstGeom prst="line">
              <a:avLst/>
            </a:prstGeom>
            <a:noFill/>
            <a:ln w="23813">
              <a:solidFill>
                <a:srgbClr val="FF0000"/>
              </a:solidFill>
              <a:round/>
              <a:headEnd/>
              <a:tailEnd/>
            </a:ln>
          </p:spPr>
          <p:txBody>
            <a:bodyPr/>
            <a:lstStyle/>
            <a:p>
              <a:endParaRPr lang="en-GB"/>
            </a:p>
          </p:txBody>
        </p:sp>
        <p:sp>
          <p:nvSpPr>
            <p:cNvPr id="374809" name="Line 25"/>
            <p:cNvSpPr>
              <a:spLocks noChangeShapeType="1"/>
            </p:cNvSpPr>
            <p:nvPr/>
          </p:nvSpPr>
          <p:spPr bwMode="auto">
            <a:xfrm>
              <a:off x="928" y="3428"/>
              <a:ext cx="10" cy="1"/>
            </a:xfrm>
            <a:prstGeom prst="line">
              <a:avLst/>
            </a:prstGeom>
            <a:noFill/>
            <a:ln w="23813">
              <a:solidFill>
                <a:srgbClr val="FF0000"/>
              </a:solidFill>
              <a:round/>
              <a:headEnd/>
              <a:tailEnd/>
            </a:ln>
          </p:spPr>
          <p:txBody>
            <a:bodyPr/>
            <a:lstStyle/>
            <a:p>
              <a:endParaRPr lang="en-GB"/>
            </a:p>
          </p:txBody>
        </p:sp>
        <p:sp>
          <p:nvSpPr>
            <p:cNvPr id="374810" name="Line 26"/>
            <p:cNvSpPr>
              <a:spLocks noChangeShapeType="1"/>
            </p:cNvSpPr>
            <p:nvPr/>
          </p:nvSpPr>
          <p:spPr bwMode="auto">
            <a:xfrm>
              <a:off x="938" y="3428"/>
              <a:ext cx="10" cy="1"/>
            </a:xfrm>
            <a:prstGeom prst="line">
              <a:avLst/>
            </a:prstGeom>
            <a:noFill/>
            <a:ln w="23813">
              <a:solidFill>
                <a:srgbClr val="FF0000"/>
              </a:solidFill>
              <a:round/>
              <a:headEnd/>
              <a:tailEnd/>
            </a:ln>
          </p:spPr>
          <p:txBody>
            <a:bodyPr/>
            <a:lstStyle/>
            <a:p>
              <a:endParaRPr lang="en-GB"/>
            </a:p>
          </p:txBody>
        </p:sp>
        <p:sp>
          <p:nvSpPr>
            <p:cNvPr id="374811" name="Line 27"/>
            <p:cNvSpPr>
              <a:spLocks noChangeShapeType="1"/>
            </p:cNvSpPr>
            <p:nvPr/>
          </p:nvSpPr>
          <p:spPr bwMode="auto">
            <a:xfrm>
              <a:off x="948" y="3428"/>
              <a:ext cx="10" cy="1"/>
            </a:xfrm>
            <a:prstGeom prst="line">
              <a:avLst/>
            </a:prstGeom>
            <a:noFill/>
            <a:ln w="23813">
              <a:solidFill>
                <a:srgbClr val="FF0000"/>
              </a:solidFill>
              <a:round/>
              <a:headEnd/>
              <a:tailEnd/>
            </a:ln>
          </p:spPr>
          <p:txBody>
            <a:bodyPr/>
            <a:lstStyle/>
            <a:p>
              <a:endParaRPr lang="en-GB"/>
            </a:p>
          </p:txBody>
        </p:sp>
        <p:sp>
          <p:nvSpPr>
            <p:cNvPr id="374812" name="Line 28"/>
            <p:cNvSpPr>
              <a:spLocks noChangeShapeType="1"/>
            </p:cNvSpPr>
            <p:nvPr/>
          </p:nvSpPr>
          <p:spPr bwMode="auto">
            <a:xfrm>
              <a:off x="958" y="3428"/>
              <a:ext cx="11" cy="1"/>
            </a:xfrm>
            <a:prstGeom prst="line">
              <a:avLst/>
            </a:prstGeom>
            <a:noFill/>
            <a:ln w="23813">
              <a:solidFill>
                <a:srgbClr val="FF0000"/>
              </a:solidFill>
              <a:round/>
              <a:headEnd/>
              <a:tailEnd/>
            </a:ln>
          </p:spPr>
          <p:txBody>
            <a:bodyPr/>
            <a:lstStyle/>
            <a:p>
              <a:endParaRPr lang="en-GB"/>
            </a:p>
          </p:txBody>
        </p:sp>
        <p:sp>
          <p:nvSpPr>
            <p:cNvPr id="374813" name="Line 29"/>
            <p:cNvSpPr>
              <a:spLocks noChangeShapeType="1"/>
            </p:cNvSpPr>
            <p:nvPr/>
          </p:nvSpPr>
          <p:spPr bwMode="auto">
            <a:xfrm>
              <a:off x="969" y="3428"/>
              <a:ext cx="10" cy="1"/>
            </a:xfrm>
            <a:prstGeom prst="line">
              <a:avLst/>
            </a:prstGeom>
            <a:noFill/>
            <a:ln w="23813">
              <a:solidFill>
                <a:srgbClr val="FF0000"/>
              </a:solidFill>
              <a:round/>
              <a:headEnd/>
              <a:tailEnd/>
            </a:ln>
          </p:spPr>
          <p:txBody>
            <a:bodyPr/>
            <a:lstStyle/>
            <a:p>
              <a:endParaRPr lang="en-GB"/>
            </a:p>
          </p:txBody>
        </p:sp>
        <p:sp>
          <p:nvSpPr>
            <p:cNvPr id="374814" name="Line 30"/>
            <p:cNvSpPr>
              <a:spLocks noChangeShapeType="1"/>
            </p:cNvSpPr>
            <p:nvPr/>
          </p:nvSpPr>
          <p:spPr bwMode="auto">
            <a:xfrm>
              <a:off x="979" y="3428"/>
              <a:ext cx="10" cy="1"/>
            </a:xfrm>
            <a:prstGeom prst="line">
              <a:avLst/>
            </a:prstGeom>
            <a:noFill/>
            <a:ln w="23813">
              <a:solidFill>
                <a:srgbClr val="FF0000"/>
              </a:solidFill>
              <a:round/>
              <a:headEnd/>
              <a:tailEnd/>
            </a:ln>
          </p:spPr>
          <p:txBody>
            <a:bodyPr/>
            <a:lstStyle/>
            <a:p>
              <a:endParaRPr lang="en-GB"/>
            </a:p>
          </p:txBody>
        </p:sp>
        <p:sp>
          <p:nvSpPr>
            <p:cNvPr id="374815" name="Line 31"/>
            <p:cNvSpPr>
              <a:spLocks noChangeShapeType="1"/>
            </p:cNvSpPr>
            <p:nvPr/>
          </p:nvSpPr>
          <p:spPr bwMode="auto">
            <a:xfrm>
              <a:off x="989" y="3428"/>
              <a:ext cx="5" cy="1"/>
            </a:xfrm>
            <a:prstGeom prst="line">
              <a:avLst/>
            </a:prstGeom>
            <a:noFill/>
            <a:ln w="23813">
              <a:solidFill>
                <a:srgbClr val="FF0000"/>
              </a:solidFill>
              <a:round/>
              <a:headEnd/>
              <a:tailEnd/>
            </a:ln>
          </p:spPr>
          <p:txBody>
            <a:bodyPr/>
            <a:lstStyle/>
            <a:p>
              <a:endParaRPr lang="en-GB"/>
            </a:p>
          </p:txBody>
        </p:sp>
        <p:sp>
          <p:nvSpPr>
            <p:cNvPr id="374816" name="Line 32"/>
            <p:cNvSpPr>
              <a:spLocks noChangeShapeType="1"/>
            </p:cNvSpPr>
            <p:nvPr/>
          </p:nvSpPr>
          <p:spPr bwMode="auto">
            <a:xfrm>
              <a:off x="994" y="3428"/>
              <a:ext cx="11" cy="1"/>
            </a:xfrm>
            <a:prstGeom prst="line">
              <a:avLst/>
            </a:prstGeom>
            <a:noFill/>
            <a:ln w="23813">
              <a:solidFill>
                <a:srgbClr val="FF0000"/>
              </a:solidFill>
              <a:round/>
              <a:headEnd/>
              <a:tailEnd/>
            </a:ln>
          </p:spPr>
          <p:txBody>
            <a:bodyPr/>
            <a:lstStyle/>
            <a:p>
              <a:endParaRPr lang="en-GB"/>
            </a:p>
          </p:txBody>
        </p:sp>
        <p:sp>
          <p:nvSpPr>
            <p:cNvPr id="374817" name="Line 33"/>
            <p:cNvSpPr>
              <a:spLocks noChangeShapeType="1"/>
            </p:cNvSpPr>
            <p:nvPr/>
          </p:nvSpPr>
          <p:spPr bwMode="auto">
            <a:xfrm>
              <a:off x="1005" y="3428"/>
              <a:ext cx="10" cy="1"/>
            </a:xfrm>
            <a:prstGeom prst="line">
              <a:avLst/>
            </a:prstGeom>
            <a:noFill/>
            <a:ln w="23813">
              <a:solidFill>
                <a:srgbClr val="FF0000"/>
              </a:solidFill>
              <a:round/>
              <a:headEnd/>
              <a:tailEnd/>
            </a:ln>
          </p:spPr>
          <p:txBody>
            <a:bodyPr/>
            <a:lstStyle/>
            <a:p>
              <a:endParaRPr lang="en-GB"/>
            </a:p>
          </p:txBody>
        </p:sp>
        <p:sp>
          <p:nvSpPr>
            <p:cNvPr id="374818" name="Line 34"/>
            <p:cNvSpPr>
              <a:spLocks noChangeShapeType="1"/>
            </p:cNvSpPr>
            <p:nvPr/>
          </p:nvSpPr>
          <p:spPr bwMode="auto">
            <a:xfrm>
              <a:off x="1015" y="3428"/>
              <a:ext cx="10" cy="1"/>
            </a:xfrm>
            <a:prstGeom prst="line">
              <a:avLst/>
            </a:prstGeom>
            <a:noFill/>
            <a:ln w="23813">
              <a:solidFill>
                <a:srgbClr val="FF0000"/>
              </a:solidFill>
              <a:round/>
              <a:headEnd/>
              <a:tailEnd/>
            </a:ln>
          </p:spPr>
          <p:txBody>
            <a:bodyPr/>
            <a:lstStyle/>
            <a:p>
              <a:endParaRPr lang="en-GB"/>
            </a:p>
          </p:txBody>
        </p:sp>
        <p:sp>
          <p:nvSpPr>
            <p:cNvPr id="374819" name="Line 35"/>
            <p:cNvSpPr>
              <a:spLocks noChangeShapeType="1"/>
            </p:cNvSpPr>
            <p:nvPr/>
          </p:nvSpPr>
          <p:spPr bwMode="auto">
            <a:xfrm>
              <a:off x="1025" y="3428"/>
              <a:ext cx="10" cy="1"/>
            </a:xfrm>
            <a:prstGeom prst="line">
              <a:avLst/>
            </a:prstGeom>
            <a:noFill/>
            <a:ln w="23813">
              <a:solidFill>
                <a:srgbClr val="FF0000"/>
              </a:solidFill>
              <a:round/>
              <a:headEnd/>
              <a:tailEnd/>
            </a:ln>
          </p:spPr>
          <p:txBody>
            <a:bodyPr/>
            <a:lstStyle/>
            <a:p>
              <a:endParaRPr lang="en-GB"/>
            </a:p>
          </p:txBody>
        </p:sp>
        <p:sp>
          <p:nvSpPr>
            <p:cNvPr id="374820" name="Line 36"/>
            <p:cNvSpPr>
              <a:spLocks noChangeShapeType="1"/>
            </p:cNvSpPr>
            <p:nvPr/>
          </p:nvSpPr>
          <p:spPr bwMode="auto">
            <a:xfrm>
              <a:off x="1035" y="3428"/>
              <a:ext cx="11" cy="1"/>
            </a:xfrm>
            <a:prstGeom prst="line">
              <a:avLst/>
            </a:prstGeom>
            <a:noFill/>
            <a:ln w="23813">
              <a:solidFill>
                <a:srgbClr val="FF0000"/>
              </a:solidFill>
              <a:round/>
              <a:headEnd/>
              <a:tailEnd/>
            </a:ln>
          </p:spPr>
          <p:txBody>
            <a:bodyPr/>
            <a:lstStyle/>
            <a:p>
              <a:endParaRPr lang="en-GB"/>
            </a:p>
          </p:txBody>
        </p:sp>
        <p:sp>
          <p:nvSpPr>
            <p:cNvPr id="374821" name="Line 37"/>
            <p:cNvSpPr>
              <a:spLocks noChangeShapeType="1"/>
            </p:cNvSpPr>
            <p:nvPr/>
          </p:nvSpPr>
          <p:spPr bwMode="auto">
            <a:xfrm>
              <a:off x="1046" y="3428"/>
              <a:ext cx="10" cy="1"/>
            </a:xfrm>
            <a:prstGeom prst="line">
              <a:avLst/>
            </a:prstGeom>
            <a:noFill/>
            <a:ln w="23813">
              <a:solidFill>
                <a:srgbClr val="FF0000"/>
              </a:solidFill>
              <a:round/>
              <a:headEnd/>
              <a:tailEnd/>
            </a:ln>
          </p:spPr>
          <p:txBody>
            <a:bodyPr/>
            <a:lstStyle/>
            <a:p>
              <a:endParaRPr lang="en-GB"/>
            </a:p>
          </p:txBody>
        </p:sp>
        <p:sp>
          <p:nvSpPr>
            <p:cNvPr id="374822" name="Line 38"/>
            <p:cNvSpPr>
              <a:spLocks noChangeShapeType="1"/>
            </p:cNvSpPr>
            <p:nvPr/>
          </p:nvSpPr>
          <p:spPr bwMode="auto">
            <a:xfrm>
              <a:off x="1056" y="3428"/>
              <a:ext cx="10" cy="1"/>
            </a:xfrm>
            <a:prstGeom prst="line">
              <a:avLst/>
            </a:prstGeom>
            <a:noFill/>
            <a:ln w="23813">
              <a:solidFill>
                <a:srgbClr val="FF0000"/>
              </a:solidFill>
              <a:round/>
              <a:headEnd/>
              <a:tailEnd/>
            </a:ln>
          </p:spPr>
          <p:txBody>
            <a:bodyPr/>
            <a:lstStyle/>
            <a:p>
              <a:endParaRPr lang="en-GB"/>
            </a:p>
          </p:txBody>
        </p:sp>
        <p:sp>
          <p:nvSpPr>
            <p:cNvPr id="374823" name="Line 39"/>
            <p:cNvSpPr>
              <a:spLocks noChangeShapeType="1"/>
            </p:cNvSpPr>
            <p:nvPr/>
          </p:nvSpPr>
          <p:spPr bwMode="auto">
            <a:xfrm>
              <a:off x="1066" y="3428"/>
              <a:ext cx="11" cy="1"/>
            </a:xfrm>
            <a:prstGeom prst="line">
              <a:avLst/>
            </a:prstGeom>
            <a:noFill/>
            <a:ln w="23813">
              <a:solidFill>
                <a:srgbClr val="FF0000"/>
              </a:solidFill>
              <a:round/>
              <a:headEnd/>
              <a:tailEnd/>
            </a:ln>
          </p:spPr>
          <p:txBody>
            <a:bodyPr/>
            <a:lstStyle/>
            <a:p>
              <a:endParaRPr lang="en-GB"/>
            </a:p>
          </p:txBody>
        </p:sp>
        <p:sp>
          <p:nvSpPr>
            <p:cNvPr id="374824" name="Line 40"/>
            <p:cNvSpPr>
              <a:spLocks noChangeShapeType="1"/>
            </p:cNvSpPr>
            <p:nvPr/>
          </p:nvSpPr>
          <p:spPr bwMode="auto">
            <a:xfrm>
              <a:off x="1077" y="3428"/>
              <a:ext cx="10" cy="1"/>
            </a:xfrm>
            <a:prstGeom prst="line">
              <a:avLst/>
            </a:prstGeom>
            <a:noFill/>
            <a:ln w="23813">
              <a:solidFill>
                <a:srgbClr val="FF0000"/>
              </a:solidFill>
              <a:round/>
              <a:headEnd/>
              <a:tailEnd/>
            </a:ln>
          </p:spPr>
          <p:txBody>
            <a:bodyPr/>
            <a:lstStyle/>
            <a:p>
              <a:endParaRPr lang="en-GB"/>
            </a:p>
          </p:txBody>
        </p:sp>
        <p:sp>
          <p:nvSpPr>
            <p:cNvPr id="374825" name="Line 41"/>
            <p:cNvSpPr>
              <a:spLocks noChangeShapeType="1"/>
            </p:cNvSpPr>
            <p:nvPr/>
          </p:nvSpPr>
          <p:spPr bwMode="auto">
            <a:xfrm>
              <a:off x="1087" y="3428"/>
              <a:ext cx="10" cy="1"/>
            </a:xfrm>
            <a:prstGeom prst="line">
              <a:avLst/>
            </a:prstGeom>
            <a:noFill/>
            <a:ln w="23813">
              <a:solidFill>
                <a:srgbClr val="FF0000"/>
              </a:solidFill>
              <a:round/>
              <a:headEnd/>
              <a:tailEnd/>
            </a:ln>
          </p:spPr>
          <p:txBody>
            <a:bodyPr/>
            <a:lstStyle/>
            <a:p>
              <a:endParaRPr lang="en-GB"/>
            </a:p>
          </p:txBody>
        </p:sp>
        <p:sp>
          <p:nvSpPr>
            <p:cNvPr id="374826" name="Line 42"/>
            <p:cNvSpPr>
              <a:spLocks noChangeShapeType="1"/>
            </p:cNvSpPr>
            <p:nvPr/>
          </p:nvSpPr>
          <p:spPr bwMode="auto">
            <a:xfrm>
              <a:off x="1097" y="3428"/>
              <a:ext cx="10" cy="1"/>
            </a:xfrm>
            <a:prstGeom prst="line">
              <a:avLst/>
            </a:prstGeom>
            <a:noFill/>
            <a:ln w="23813">
              <a:solidFill>
                <a:srgbClr val="FF0000"/>
              </a:solidFill>
              <a:round/>
              <a:headEnd/>
              <a:tailEnd/>
            </a:ln>
          </p:spPr>
          <p:txBody>
            <a:bodyPr/>
            <a:lstStyle/>
            <a:p>
              <a:endParaRPr lang="en-GB"/>
            </a:p>
          </p:txBody>
        </p:sp>
        <p:sp>
          <p:nvSpPr>
            <p:cNvPr id="374827" name="Line 43"/>
            <p:cNvSpPr>
              <a:spLocks noChangeShapeType="1"/>
            </p:cNvSpPr>
            <p:nvPr/>
          </p:nvSpPr>
          <p:spPr bwMode="auto">
            <a:xfrm>
              <a:off x="1107" y="3428"/>
              <a:ext cx="11" cy="1"/>
            </a:xfrm>
            <a:prstGeom prst="line">
              <a:avLst/>
            </a:prstGeom>
            <a:noFill/>
            <a:ln w="23813">
              <a:solidFill>
                <a:srgbClr val="FF0000"/>
              </a:solidFill>
              <a:round/>
              <a:headEnd/>
              <a:tailEnd/>
            </a:ln>
          </p:spPr>
          <p:txBody>
            <a:bodyPr/>
            <a:lstStyle/>
            <a:p>
              <a:endParaRPr lang="en-GB"/>
            </a:p>
          </p:txBody>
        </p:sp>
        <p:sp>
          <p:nvSpPr>
            <p:cNvPr id="374828" name="Line 44"/>
            <p:cNvSpPr>
              <a:spLocks noChangeShapeType="1"/>
            </p:cNvSpPr>
            <p:nvPr/>
          </p:nvSpPr>
          <p:spPr bwMode="auto">
            <a:xfrm>
              <a:off x="1118" y="3428"/>
              <a:ext cx="10" cy="1"/>
            </a:xfrm>
            <a:prstGeom prst="line">
              <a:avLst/>
            </a:prstGeom>
            <a:noFill/>
            <a:ln w="23813">
              <a:solidFill>
                <a:srgbClr val="FF0000"/>
              </a:solidFill>
              <a:round/>
              <a:headEnd/>
              <a:tailEnd/>
            </a:ln>
          </p:spPr>
          <p:txBody>
            <a:bodyPr/>
            <a:lstStyle/>
            <a:p>
              <a:endParaRPr lang="en-GB"/>
            </a:p>
          </p:txBody>
        </p:sp>
        <p:sp>
          <p:nvSpPr>
            <p:cNvPr id="374829" name="Line 45"/>
            <p:cNvSpPr>
              <a:spLocks noChangeShapeType="1"/>
            </p:cNvSpPr>
            <p:nvPr/>
          </p:nvSpPr>
          <p:spPr bwMode="auto">
            <a:xfrm>
              <a:off x="1128" y="3428"/>
              <a:ext cx="10" cy="1"/>
            </a:xfrm>
            <a:prstGeom prst="line">
              <a:avLst/>
            </a:prstGeom>
            <a:noFill/>
            <a:ln w="23813">
              <a:solidFill>
                <a:srgbClr val="FF0000"/>
              </a:solidFill>
              <a:round/>
              <a:headEnd/>
              <a:tailEnd/>
            </a:ln>
          </p:spPr>
          <p:txBody>
            <a:bodyPr/>
            <a:lstStyle/>
            <a:p>
              <a:endParaRPr lang="en-GB"/>
            </a:p>
          </p:txBody>
        </p:sp>
        <p:sp>
          <p:nvSpPr>
            <p:cNvPr id="374830" name="Line 46"/>
            <p:cNvSpPr>
              <a:spLocks noChangeShapeType="1"/>
            </p:cNvSpPr>
            <p:nvPr/>
          </p:nvSpPr>
          <p:spPr bwMode="auto">
            <a:xfrm>
              <a:off x="1138" y="3428"/>
              <a:ext cx="11" cy="1"/>
            </a:xfrm>
            <a:prstGeom prst="line">
              <a:avLst/>
            </a:prstGeom>
            <a:noFill/>
            <a:ln w="23813">
              <a:solidFill>
                <a:srgbClr val="FF0000"/>
              </a:solidFill>
              <a:round/>
              <a:headEnd/>
              <a:tailEnd/>
            </a:ln>
          </p:spPr>
          <p:txBody>
            <a:bodyPr/>
            <a:lstStyle/>
            <a:p>
              <a:endParaRPr lang="en-GB"/>
            </a:p>
          </p:txBody>
        </p:sp>
        <p:sp>
          <p:nvSpPr>
            <p:cNvPr id="374831" name="Line 47"/>
            <p:cNvSpPr>
              <a:spLocks noChangeShapeType="1"/>
            </p:cNvSpPr>
            <p:nvPr/>
          </p:nvSpPr>
          <p:spPr bwMode="auto">
            <a:xfrm>
              <a:off x="1149" y="3428"/>
              <a:ext cx="10" cy="1"/>
            </a:xfrm>
            <a:prstGeom prst="line">
              <a:avLst/>
            </a:prstGeom>
            <a:noFill/>
            <a:ln w="23813">
              <a:solidFill>
                <a:srgbClr val="FF0000"/>
              </a:solidFill>
              <a:round/>
              <a:headEnd/>
              <a:tailEnd/>
            </a:ln>
          </p:spPr>
          <p:txBody>
            <a:bodyPr/>
            <a:lstStyle/>
            <a:p>
              <a:endParaRPr lang="en-GB"/>
            </a:p>
          </p:txBody>
        </p:sp>
        <p:sp>
          <p:nvSpPr>
            <p:cNvPr id="374832" name="Line 48"/>
            <p:cNvSpPr>
              <a:spLocks noChangeShapeType="1"/>
            </p:cNvSpPr>
            <p:nvPr/>
          </p:nvSpPr>
          <p:spPr bwMode="auto">
            <a:xfrm>
              <a:off x="1159" y="3428"/>
              <a:ext cx="10" cy="1"/>
            </a:xfrm>
            <a:prstGeom prst="line">
              <a:avLst/>
            </a:prstGeom>
            <a:noFill/>
            <a:ln w="23813">
              <a:solidFill>
                <a:srgbClr val="FF0000"/>
              </a:solidFill>
              <a:round/>
              <a:headEnd/>
              <a:tailEnd/>
            </a:ln>
          </p:spPr>
          <p:txBody>
            <a:bodyPr/>
            <a:lstStyle/>
            <a:p>
              <a:endParaRPr lang="en-GB"/>
            </a:p>
          </p:txBody>
        </p:sp>
        <p:sp>
          <p:nvSpPr>
            <p:cNvPr id="374833" name="Line 49"/>
            <p:cNvSpPr>
              <a:spLocks noChangeShapeType="1"/>
            </p:cNvSpPr>
            <p:nvPr/>
          </p:nvSpPr>
          <p:spPr bwMode="auto">
            <a:xfrm>
              <a:off x="1169" y="3428"/>
              <a:ext cx="5" cy="1"/>
            </a:xfrm>
            <a:prstGeom prst="line">
              <a:avLst/>
            </a:prstGeom>
            <a:noFill/>
            <a:ln w="23813">
              <a:solidFill>
                <a:srgbClr val="FF0000"/>
              </a:solidFill>
              <a:round/>
              <a:headEnd/>
              <a:tailEnd/>
            </a:ln>
          </p:spPr>
          <p:txBody>
            <a:bodyPr/>
            <a:lstStyle/>
            <a:p>
              <a:endParaRPr lang="en-GB"/>
            </a:p>
          </p:txBody>
        </p:sp>
        <p:sp>
          <p:nvSpPr>
            <p:cNvPr id="374834" name="Line 50"/>
            <p:cNvSpPr>
              <a:spLocks noChangeShapeType="1"/>
            </p:cNvSpPr>
            <p:nvPr/>
          </p:nvSpPr>
          <p:spPr bwMode="auto">
            <a:xfrm>
              <a:off x="1174" y="3428"/>
              <a:ext cx="11" cy="1"/>
            </a:xfrm>
            <a:prstGeom prst="line">
              <a:avLst/>
            </a:prstGeom>
            <a:noFill/>
            <a:ln w="23813">
              <a:solidFill>
                <a:srgbClr val="FF0000"/>
              </a:solidFill>
              <a:round/>
              <a:headEnd/>
              <a:tailEnd/>
            </a:ln>
          </p:spPr>
          <p:txBody>
            <a:bodyPr/>
            <a:lstStyle/>
            <a:p>
              <a:endParaRPr lang="en-GB"/>
            </a:p>
          </p:txBody>
        </p:sp>
        <p:sp>
          <p:nvSpPr>
            <p:cNvPr id="374835" name="Line 51"/>
            <p:cNvSpPr>
              <a:spLocks noChangeShapeType="1"/>
            </p:cNvSpPr>
            <p:nvPr/>
          </p:nvSpPr>
          <p:spPr bwMode="auto">
            <a:xfrm>
              <a:off x="1185" y="3428"/>
              <a:ext cx="10" cy="1"/>
            </a:xfrm>
            <a:prstGeom prst="line">
              <a:avLst/>
            </a:prstGeom>
            <a:noFill/>
            <a:ln w="23813">
              <a:solidFill>
                <a:srgbClr val="FF0000"/>
              </a:solidFill>
              <a:round/>
              <a:headEnd/>
              <a:tailEnd/>
            </a:ln>
          </p:spPr>
          <p:txBody>
            <a:bodyPr/>
            <a:lstStyle/>
            <a:p>
              <a:endParaRPr lang="en-GB"/>
            </a:p>
          </p:txBody>
        </p:sp>
        <p:sp>
          <p:nvSpPr>
            <p:cNvPr id="374836" name="Line 52"/>
            <p:cNvSpPr>
              <a:spLocks noChangeShapeType="1"/>
            </p:cNvSpPr>
            <p:nvPr/>
          </p:nvSpPr>
          <p:spPr bwMode="auto">
            <a:xfrm>
              <a:off x="1195" y="3428"/>
              <a:ext cx="10" cy="1"/>
            </a:xfrm>
            <a:prstGeom prst="line">
              <a:avLst/>
            </a:prstGeom>
            <a:noFill/>
            <a:ln w="23813">
              <a:solidFill>
                <a:srgbClr val="FF0000"/>
              </a:solidFill>
              <a:round/>
              <a:headEnd/>
              <a:tailEnd/>
            </a:ln>
          </p:spPr>
          <p:txBody>
            <a:bodyPr/>
            <a:lstStyle/>
            <a:p>
              <a:endParaRPr lang="en-GB"/>
            </a:p>
          </p:txBody>
        </p:sp>
        <p:sp>
          <p:nvSpPr>
            <p:cNvPr id="374837" name="Line 53"/>
            <p:cNvSpPr>
              <a:spLocks noChangeShapeType="1"/>
            </p:cNvSpPr>
            <p:nvPr/>
          </p:nvSpPr>
          <p:spPr bwMode="auto">
            <a:xfrm>
              <a:off x="1205" y="3428"/>
              <a:ext cx="10" cy="1"/>
            </a:xfrm>
            <a:prstGeom prst="line">
              <a:avLst/>
            </a:prstGeom>
            <a:noFill/>
            <a:ln w="23813">
              <a:solidFill>
                <a:srgbClr val="FF0000"/>
              </a:solidFill>
              <a:round/>
              <a:headEnd/>
              <a:tailEnd/>
            </a:ln>
          </p:spPr>
          <p:txBody>
            <a:bodyPr/>
            <a:lstStyle/>
            <a:p>
              <a:endParaRPr lang="en-GB"/>
            </a:p>
          </p:txBody>
        </p:sp>
        <p:sp>
          <p:nvSpPr>
            <p:cNvPr id="374838" name="Line 54"/>
            <p:cNvSpPr>
              <a:spLocks noChangeShapeType="1"/>
            </p:cNvSpPr>
            <p:nvPr/>
          </p:nvSpPr>
          <p:spPr bwMode="auto">
            <a:xfrm>
              <a:off x="1215" y="3428"/>
              <a:ext cx="11" cy="1"/>
            </a:xfrm>
            <a:prstGeom prst="line">
              <a:avLst/>
            </a:prstGeom>
            <a:noFill/>
            <a:ln w="23813">
              <a:solidFill>
                <a:srgbClr val="FF0000"/>
              </a:solidFill>
              <a:round/>
              <a:headEnd/>
              <a:tailEnd/>
            </a:ln>
          </p:spPr>
          <p:txBody>
            <a:bodyPr/>
            <a:lstStyle/>
            <a:p>
              <a:endParaRPr lang="en-GB"/>
            </a:p>
          </p:txBody>
        </p:sp>
        <p:sp>
          <p:nvSpPr>
            <p:cNvPr id="374839" name="Line 55"/>
            <p:cNvSpPr>
              <a:spLocks noChangeShapeType="1"/>
            </p:cNvSpPr>
            <p:nvPr/>
          </p:nvSpPr>
          <p:spPr bwMode="auto">
            <a:xfrm>
              <a:off x="1226" y="3428"/>
              <a:ext cx="10" cy="1"/>
            </a:xfrm>
            <a:prstGeom prst="line">
              <a:avLst/>
            </a:prstGeom>
            <a:noFill/>
            <a:ln w="23813">
              <a:solidFill>
                <a:srgbClr val="FF0000"/>
              </a:solidFill>
              <a:round/>
              <a:headEnd/>
              <a:tailEnd/>
            </a:ln>
          </p:spPr>
          <p:txBody>
            <a:bodyPr/>
            <a:lstStyle/>
            <a:p>
              <a:endParaRPr lang="en-GB"/>
            </a:p>
          </p:txBody>
        </p:sp>
        <p:sp>
          <p:nvSpPr>
            <p:cNvPr id="374840" name="Line 56"/>
            <p:cNvSpPr>
              <a:spLocks noChangeShapeType="1"/>
            </p:cNvSpPr>
            <p:nvPr/>
          </p:nvSpPr>
          <p:spPr bwMode="auto">
            <a:xfrm>
              <a:off x="1236" y="3428"/>
              <a:ext cx="10" cy="1"/>
            </a:xfrm>
            <a:prstGeom prst="line">
              <a:avLst/>
            </a:prstGeom>
            <a:noFill/>
            <a:ln w="23813">
              <a:solidFill>
                <a:srgbClr val="FF0000"/>
              </a:solidFill>
              <a:round/>
              <a:headEnd/>
              <a:tailEnd/>
            </a:ln>
          </p:spPr>
          <p:txBody>
            <a:bodyPr/>
            <a:lstStyle/>
            <a:p>
              <a:endParaRPr lang="en-GB"/>
            </a:p>
          </p:txBody>
        </p:sp>
        <p:sp>
          <p:nvSpPr>
            <p:cNvPr id="374841" name="Line 57"/>
            <p:cNvSpPr>
              <a:spLocks noChangeShapeType="1"/>
            </p:cNvSpPr>
            <p:nvPr/>
          </p:nvSpPr>
          <p:spPr bwMode="auto">
            <a:xfrm>
              <a:off x="1246" y="3428"/>
              <a:ext cx="11" cy="1"/>
            </a:xfrm>
            <a:prstGeom prst="line">
              <a:avLst/>
            </a:prstGeom>
            <a:noFill/>
            <a:ln w="23813">
              <a:solidFill>
                <a:srgbClr val="FF0000"/>
              </a:solidFill>
              <a:round/>
              <a:headEnd/>
              <a:tailEnd/>
            </a:ln>
          </p:spPr>
          <p:txBody>
            <a:bodyPr/>
            <a:lstStyle/>
            <a:p>
              <a:endParaRPr lang="en-GB"/>
            </a:p>
          </p:txBody>
        </p:sp>
        <p:sp>
          <p:nvSpPr>
            <p:cNvPr id="374842" name="Line 58"/>
            <p:cNvSpPr>
              <a:spLocks noChangeShapeType="1"/>
            </p:cNvSpPr>
            <p:nvPr/>
          </p:nvSpPr>
          <p:spPr bwMode="auto">
            <a:xfrm>
              <a:off x="1257" y="3428"/>
              <a:ext cx="10" cy="1"/>
            </a:xfrm>
            <a:prstGeom prst="line">
              <a:avLst/>
            </a:prstGeom>
            <a:noFill/>
            <a:ln w="23813">
              <a:solidFill>
                <a:srgbClr val="FF0000"/>
              </a:solidFill>
              <a:round/>
              <a:headEnd/>
              <a:tailEnd/>
            </a:ln>
          </p:spPr>
          <p:txBody>
            <a:bodyPr/>
            <a:lstStyle/>
            <a:p>
              <a:endParaRPr lang="en-GB"/>
            </a:p>
          </p:txBody>
        </p:sp>
        <p:sp>
          <p:nvSpPr>
            <p:cNvPr id="374843" name="Line 59"/>
            <p:cNvSpPr>
              <a:spLocks noChangeShapeType="1"/>
            </p:cNvSpPr>
            <p:nvPr/>
          </p:nvSpPr>
          <p:spPr bwMode="auto">
            <a:xfrm>
              <a:off x="1267" y="3428"/>
              <a:ext cx="10" cy="1"/>
            </a:xfrm>
            <a:prstGeom prst="line">
              <a:avLst/>
            </a:prstGeom>
            <a:noFill/>
            <a:ln w="23813">
              <a:solidFill>
                <a:srgbClr val="FF0000"/>
              </a:solidFill>
              <a:round/>
              <a:headEnd/>
              <a:tailEnd/>
            </a:ln>
          </p:spPr>
          <p:txBody>
            <a:bodyPr/>
            <a:lstStyle/>
            <a:p>
              <a:endParaRPr lang="en-GB"/>
            </a:p>
          </p:txBody>
        </p:sp>
        <p:sp>
          <p:nvSpPr>
            <p:cNvPr id="374844" name="Line 60"/>
            <p:cNvSpPr>
              <a:spLocks noChangeShapeType="1"/>
            </p:cNvSpPr>
            <p:nvPr/>
          </p:nvSpPr>
          <p:spPr bwMode="auto">
            <a:xfrm>
              <a:off x="1277" y="3428"/>
              <a:ext cx="10" cy="1"/>
            </a:xfrm>
            <a:prstGeom prst="line">
              <a:avLst/>
            </a:prstGeom>
            <a:noFill/>
            <a:ln w="23813">
              <a:solidFill>
                <a:srgbClr val="FF0000"/>
              </a:solidFill>
              <a:round/>
              <a:headEnd/>
              <a:tailEnd/>
            </a:ln>
          </p:spPr>
          <p:txBody>
            <a:bodyPr/>
            <a:lstStyle/>
            <a:p>
              <a:endParaRPr lang="en-GB"/>
            </a:p>
          </p:txBody>
        </p:sp>
        <p:sp>
          <p:nvSpPr>
            <p:cNvPr id="374845" name="Line 61"/>
            <p:cNvSpPr>
              <a:spLocks noChangeShapeType="1"/>
            </p:cNvSpPr>
            <p:nvPr/>
          </p:nvSpPr>
          <p:spPr bwMode="auto">
            <a:xfrm>
              <a:off x="1287" y="3428"/>
              <a:ext cx="11" cy="1"/>
            </a:xfrm>
            <a:prstGeom prst="line">
              <a:avLst/>
            </a:prstGeom>
            <a:noFill/>
            <a:ln w="23813">
              <a:solidFill>
                <a:srgbClr val="FF0000"/>
              </a:solidFill>
              <a:round/>
              <a:headEnd/>
              <a:tailEnd/>
            </a:ln>
          </p:spPr>
          <p:txBody>
            <a:bodyPr/>
            <a:lstStyle/>
            <a:p>
              <a:endParaRPr lang="en-GB"/>
            </a:p>
          </p:txBody>
        </p:sp>
        <p:sp>
          <p:nvSpPr>
            <p:cNvPr id="374846" name="Line 62"/>
            <p:cNvSpPr>
              <a:spLocks noChangeShapeType="1"/>
            </p:cNvSpPr>
            <p:nvPr/>
          </p:nvSpPr>
          <p:spPr bwMode="auto">
            <a:xfrm>
              <a:off x="1298" y="3428"/>
              <a:ext cx="10" cy="1"/>
            </a:xfrm>
            <a:prstGeom prst="line">
              <a:avLst/>
            </a:prstGeom>
            <a:noFill/>
            <a:ln w="23813">
              <a:solidFill>
                <a:srgbClr val="FF0000"/>
              </a:solidFill>
              <a:round/>
              <a:headEnd/>
              <a:tailEnd/>
            </a:ln>
          </p:spPr>
          <p:txBody>
            <a:bodyPr/>
            <a:lstStyle/>
            <a:p>
              <a:endParaRPr lang="en-GB"/>
            </a:p>
          </p:txBody>
        </p:sp>
        <p:sp>
          <p:nvSpPr>
            <p:cNvPr id="374847" name="Line 63"/>
            <p:cNvSpPr>
              <a:spLocks noChangeShapeType="1"/>
            </p:cNvSpPr>
            <p:nvPr/>
          </p:nvSpPr>
          <p:spPr bwMode="auto">
            <a:xfrm>
              <a:off x="1308" y="3428"/>
              <a:ext cx="10" cy="1"/>
            </a:xfrm>
            <a:prstGeom prst="line">
              <a:avLst/>
            </a:prstGeom>
            <a:noFill/>
            <a:ln w="23813">
              <a:solidFill>
                <a:srgbClr val="FF0000"/>
              </a:solidFill>
              <a:round/>
              <a:headEnd/>
              <a:tailEnd/>
            </a:ln>
          </p:spPr>
          <p:txBody>
            <a:bodyPr/>
            <a:lstStyle/>
            <a:p>
              <a:endParaRPr lang="en-GB"/>
            </a:p>
          </p:txBody>
        </p:sp>
        <p:sp>
          <p:nvSpPr>
            <p:cNvPr id="374848" name="Line 64"/>
            <p:cNvSpPr>
              <a:spLocks noChangeShapeType="1"/>
            </p:cNvSpPr>
            <p:nvPr/>
          </p:nvSpPr>
          <p:spPr bwMode="auto">
            <a:xfrm>
              <a:off x="1318" y="3428"/>
              <a:ext cx="10" cy="1"/>
            </a:xfrm>
            <a:prstGeom prst="line">
              <a:avLst/>
            </a:prstGeom>
            <a:noFill/>
            <a:ln w="23813">
              <a:solidFill>
                <a:srgbClr val="FF0000"/>
              </a:solidFill>
              <a:round/>
              <a:headEnd/>
              <a:tailEnd/>
            </a:ln>
          </p:spPr>
          <p:txBody>
            <a:bodyPr/>
            <a:lstStyle/>
            <a:p>
              <a:endParaRPr lang="en-GB"/>
            </a:p>
          </p:txBody>
        </p:sp>
        <p:sp>
          <p:nvSpPr>
            <p:cNvPr id="374849" name="Line 65"/>
            <p:cNvSpPr>
              <a:spLocks noChangeShapeType="1"/>
            </p:cNvSpPr>
            <p:nvPr/>
          </p:nvSpPr>
          <p:spPr bwMode="auto">
            <a:xfrm>
              <a:off x="1328" y="3428"/>
              <a:ext cx="11" cy="1"/>
            </a:xfrm>
            <a:prstGeom prst="line">
              <a:avLst/>
            </a:prstGeom>
            <a:noFill/>
            <a:ln w="23813">
              <a:solidFill>
                <a:srgbClr val="FF0000"/>
              </a:solidFill>
              <a:round/>
              <a:headEnd/>
              <a:tailEnd/>
            </a:ln>
          </p:spPr>
          <p:txBody>
            <a:bodyPr/>
            <a:lstStyle/>
            <a:p>
              <a:endParaRPr lang="en-GB"/>
            </a:p>
          </p:txBody>
        </p:sp>
        <p:sp>
          <p:nvSpPr>
            <p:cNvPr id="374850" name="Line 66"/>
            <p:cNvSpPr>
              <a:spLocks noChangeShapeType="1"/>
            </p:cNvSpPr>
            <p:nvPr/>
          </p:nvSpPr>
          <p:spPr bwMode="auto">
            <a:xfrm>
              <a:off x="1339" y="3428"/>
              <a:ext cx="10" cy="1"/>
            </a:xfrm>
            <a:prstGeom prst="line">
              <a:avLst/>
            </a:prstGeom>
            <a:noFill/>
            <a:ln w="23813">
              <a:solidFill>
                <a:srgbClr val="FF0000"/>
              </a:solidFill>
              <a:round/>
              <a:headEnd/>
              <a:tailEnd/>
            </a:ln>
          </p:spPr>
          <p:txBody>
            <a:bodyPr/>
            <a:lstStyle/>
            <a:p>
              <a:endParaRPr lang="en-GB"/>
            </a:p>
          </p:txBody>
        </p:sp>
        <p:sp>
          <p:nvSpPr>
            <p:cNvPr id="374851" name="Line 67"/>
            <p:cNvSpPr>
              <a:spLocks noChangeShapeType="1"/>
            </p:cNvSpPr>
            <p:nvPr/>
          </p:nvSpPr>
          <p:spPr bwMode="auto">
            <a:xfrm>
              <a:off x="1349" y="3428"/>
              <a:ext cx="5" cy="1"/>
            </a:xfrm>
            <a:prstGeom prst="line">
              <a:avLst/>
            </a:prstGeom>
            <a:noFill/>
            <a:ln w="23813">
              <a:solidFill>
                <a:srgbClr val="FF0000"/>
              </a:solidFill>
              <a:round/>
              <a:headEnd/>
              <a:tailEnd/>
            </a:ln>
          </p:spPr>
          <p:txBody>
            <a:bodyPr/>
            <a:lstStyle/>
            <a:p>
              <a:endParaRPr lang="en-GB"/>
            </a:p>
          </p:txBody>
        </p:sp>
        <p:sp>
          <p:nvSpPr>
            <p:cNvPr id="374852" name="Line 68"/>
            <p:cNvSpPr>
              <a:spLocks noChangeShapeType="1"/>
            </p:cNvSpPr>
            <p:nvPr/>
          </p:nvSpPr>
          <p:spPr bwMode="auto">
            <a:xfrm>
              <a:off x="1354" y="3428"/>
              <a:ext cx="10" cy="1"/>
            </a:xfrm>
            <a:prstGeom prst="line">
              <a:avLst/>
            </a:prstGeom>
            <a:noFill/>
            <a:ln w="23813">
              <a:solidFill>
                <a:srgbClr val="FF0000"/>
              </a:solidFill>
              <a:round/>
              <a:headEnd/>
              <a:tailEnd/>
            </a:ln>
          </p:spPr>
          <p:txBody>
            <a:bodyPr/>
            <a:lstStyle/>
            <a:p>
              <a:endParaRPr lang="en-GB"/>
            </a:p>
          </p:txBody>
        </p:sp>
        <p:sp>
          <p:nvSpPr>
            <p:cNvPr id="374853" name="Line 69"/>
            <p:cNvSpPr>
              <a:spLocks noChangeShapeType="1"/>
            </p:cNvSpPr>
            <p:nvPr/>
          </p:nvSpPr>
          <p:spPr bwMode="auto">
            <a:xfrm>
              <a:off x="1364" y="3428"/>
              <a:ext cx="11" cy="1"/>
            </a:xfrm>
            <a:prstGeom prst="line">
              <a:avLst/>
            </a:prstGeom>
            <a:noFill/>
            <a:ln w="23813">
              <a:solidFill>
                <a:srgbClr val="FF0000"/>
              </a:solidFill>
              <a:round/>
              <a:headEnd/>
              <a:tailEnd/>
            </a:ln>
          </p:spPr>
          <p:txBody>
            <a:bodyPr/>
            <a:lstStyle/>
            <a:p>
              <a:endParaRPr lang="en-GB"/>
            </a:p>
          </p:txBody>
        </p:sp>
        <p:sp>
          <p:nvSpPr>
            <p:cNvPr id="374854" name="Line 70"/>
            <p:cNvSpPr>
              <a:spLocks noChangeShapeType="1"/>
            </p:cNvSpPr>
            <p:nvPr/>
          </p:nvSpPr>
          <p:spPr bwMode="auto">
            <a:xfrm>
              <a:off x="1375" y="3428"/>
              <a:ext cx="10" cy="1"/>
            </a:xfrm>
            <a:prstGeom prst="line">
              <a:avLst/>
            </a:prstGeom>
            <a:noFill/>
            <a:ln w="23813">
              <a:solidFill>
                <a:srgbClr val="FF0000"/>
              </a:solidFill>
              <a:round/>
              <a:headEnd/>
              <a:tailEnd/>
            </a:ln>
          </p:spPr>
          <p:txBody>
            <a:bodyPr/>
            <a:lstStyle/>
            <a:p>
              <a:endParaRPr lang="en-GB"/>
            </a:p>
          </p:txBody>
        </p:sp>
        <p:sp>
          <p:nvSpPr>
            <p:cNvPr id="374855" name="Line 71"/>
            <p:cNvSpPr>
              <a:spLocks noChangeShapeType="1"/>
            </p:cNvSpPr>
            <p:nvPr/>
          </p:nvSpPr>
          <p:spPr bwMode="auto">
            <a:xfrm>
              <a:off x="1385" y="3428"/>
              <a:ext cx="10" cy="1"/>
            </a:xfrm>
            <a:prstGeom prst="line">
              <a:avLst/>
            </a:prstGeom>
            <a:noFill/>
            <a:ln w="23813">
              <a:solidFill>
                <a:srgbClr val="FF0000"/>
              </a:solidFill>
              <a:round/>
              <a:headEnd/>
              <a:tailEnd/>
            </a:ln>
          </p:spPr>
          <p:txBody>
            <a:bodyPr/>
            <a:lstStyle/>
            <a:p>
              <a:endParaRPr lang="en-GB"/>
            </a:p>
          </p:txBody>
        </p:sp>
        <p:sp>
          <p:nvSpPr>
            <p:cNvPr id="374856" name="Freeform 72"/>
            <p:cNvSpPr>
              <a:spLocks/>
            </p:cNvSpPr>
            <p:nvPr/>
          </p:nvSpPr>
          <p:spPr bwMode="auto">
            <a:xfrm>
              <a:off x="1395" y="3423"/>
              <a:ext cx="11" cy="5"/>
            </a:xfrm>
            <a:custGeom>
              <a:avLst/>
              <a:gdLst/>
              <a:ahLst/>
              <a:cxnLst>
                <a:cxn ang="0">
                  <a:pos x="0" y="5"/>
                </a:cxn>
                <a:cxn ang="0">
                  <a:pos x="5" y="0"/>
                </a:cxn>
                <a:cxn ang="0">
                  <a:pos x="11" y="0"/>
                </a:cxn>
              </a:cxnLst>
              <a:rect l="0" t="0" r="r" b="b"/>
              <a:pathLst>
                <a:path w="11" h="5">
                  <a:moveTo>
                    <a:pt x="0" y="5"/>
                  </a:moveTo>
                  <a:lnTo>
                    <a:pt x="5" y="0"/>
                  </a:lnTo>
                  <a:lnTo>
                    <a:pt x="11" y="0"/>
                  </a:lnTo>
                </a:path>
              </a:pathLst>
            </a:custGeom>
            <a:noFill/>
            <a:ln w="23813">
              <a:solidFill>
                <a:srgbClr val="FF0000"/>
              </a:solidFill>
              <a:prstDash val="solid"/>
              <a:round/>
              <a:headEnd/>
              <a:tailEnd/>
            </a:ln>
          </p:spPr>
          <p:txBody>
            <a:bodyPr/>
            <a:lstStyle/>
            <a:p>
              <a:endParaRPr lang="en-GB"/>
            </a:p>
          </p:txBody>
        </p:sp>
        <p:sp>
          <p:nvSpPr>
            <p:cNvPr id="374857" name="Line 73"/>
            <p:cNvSpPr>
              <a:spLocks noChangeShapeType="1"/>
            </p:cNvSpPr>
            <p:nvPr/>
          </p:nvSpPr>
          <p:spPr bwMode="auto">
            <a:xfrm>
              <a:off x="1406" y="3423"/>
              <a:ext cx="10" cy="1"/>
            </a:xfrm>
            <a:prstGeom prst="line">
              <a:avLst/>
            </a:prstGeom>
            <a:noFill/>
            <a:ln w="23813">
              <a:solidFill>
                <a:srgbClr val="FF0000"/>
              </a:solidFill>
              <a:round/>
              <a:headEnd/>
              <a:tailEnd/>
            </a:ln>
          </p:spPr>
          <p:txBody>
            <a:bodyPr/>
            <a:lstStyle/>
            <a:p>
              <a:endParaRPr lang="en-GB"/>
            </a:p>
          </p:txBody>
        </p:sp>
        <p:sp>
          <p:nvSpPr>
            <p:cNvPr id="374858" name="Line 74"/>
            <p:cNvSpPr>
              <a:spLocks noChangeShapeType="1"/>
            </p:cNvSpPr>
            <p:nvPr/>
          </p:nvSpPr>
          <p:spPr bwMode="auto">
            <a:xfrm>
              <a:off x="1416" y="3423"/>
              <a:ext cx="10" cy="1"/>
            </a:xfrm>
            <a:prstGeom prst="line">
              <a:avLst/>
            </a:prstGeom>
            <a:noFill/>
            <a:ln w="23813">
              <a:solidFill>
                <a:srgbClr val="FF0000"/>
              </a:solidFill>
              <a:round/>
              <a:headEnd/>
              <a:tailEnd/>
            </a:ln>
          </p:spPr>
          <p:txBody>
            <a:bodyPr/>
            <a:lstStyle/>
            <a:p>
              <a:endParaRPr lang="en-GB"/>
            </a:p>
          </p:txBody>
        </p:sp>
        <p:sp>
          <p:nvSpPr>
            <p:cNvPr id="374859" name="Line 75"/>
            <p:cNvSpPr>
              <a:spLocks noChangeShapeType="1"/>
            </p:cNvSpPr>
            <p:nvPr/>
          </p:nvSpPr>
          <p:spPr bwMode="auto">
            <a:xfrm>
              <a:off x="1426" y="3423"/>
              <a:ext cx="10" cy="1"/>
            </a:xfrm>
            <a:prstGeom prst="line">
              <a:avLst/>
            </a:prstGeom>
            <a:noFill/>
            <a:ln w="23813">
              <a:solidFill>
                <a:srgbClr val="FF0000"/>
              </a:solidFill>
              <a:round/>
              <a:headEnd/>
              <a:tailEnd/>
            </a:ln>
          </p:spPr>
          <p:txBody>
            <a:bodyPr/>
            <a:lstStyle/>
            <a:p>
              <a:endParaRPr lang="en-GB"/>
            </a:p>
          </p:txBody>
        </p:sp>
        <p:sp>
          <p:nvSpPr>
            <p:cNvPr id="374860" name="Line 76"/>
            <p:cNvSpPr>
              <a:spLocks noChangeShapeType="1"/>
            </p:cNvSpPr>
            <p:nvPr/>
          </p:nvSpPr>
          <p:spPr bwMode="auto">
            <a:xfrm>
              <a:off x="1436" y="3423"/>
              <a:ext cx="11" cy="1"/>
            </a:xfrm>
            <a:prstGeom prst="line">
              <a:avLst/>
            </a:prstGeom>
            <a:noFill/>
            <a:ln w="23813">
              <a:solidFill>
                <a:srgbClr val="FF0000"/>
              </a:solidFill>
              <a:round/>
              <a:headEnd/>
              <a:tailEnd/>
            </a:ln>
          </p:spPr>
          <p:txBody>
            <a:bodyPr/>
            <a:lstStyle/>
            <a:p>
              <a:endParaRPr lang="en-GB"/>
            </a:p>
          </p:txBody>
        </p:sp>
        <p:sp>
          <p:nvSpPr>
            <p:cNvPr id="374861" name="Line 77"/>
            <p:cNvSpPr>
              <a:spLocks noChangeShapeType="1"/>
            </p:cNvSpPr>
            <p:nvPr/>
          </p:nvSpPr>
          <p:spPr bwMode="auto">
            <a:xfrm>
              <a:off x="1447" y="3423"/>
              <a:ext cx="10" cy="1"/>
            </a:xfrm>
            <a:prstGeom prst="line">
              <a:avLst/>
            </a:prstGeom>
            <a:noFill/>
            <a:ln w="23813">
              <a:solidFill>
                <a:srgbClr val="FF0000"/>
              </a:solidFill>
              <a:round/>
              <a:headEnd/>
              <a:tailEnd/>
            </a:ln>
          </p:spPr>
          <p:txBody>
            <a:bodyPr/>
            <a:lstStyle/>
            <a:p>
              <a:endParaRPr lang="en-GB"/>
            </a:p>
          </p:txBody>
        </p:sp>
        <p:sp>
          <p:nvSpPr>
            <p:cNvPr id="374862" name="Line 78"/>
            <p:cNvSpPr>
              <a:spLocks noChangeShapeType="1"/>
            </p:cNvSpPr>
            <p:nvPr/>
          </p:nvSpPr>
          <p:spPr bwMode="auto">
            <a:xfrm>
              <a:off x="1457" y="3423"/>
              <a:ext cx="10" cy="1"/>
            </a:xfrm>
            <a:prstGeom prst="line">
              <a:avLst/>
            </a:prstGeom>
            <a:noFill/>
            <a:ln w="23813">
              <a:solidFill>
                <a:srgbClr val="FF0000"/>
              </a:solidFill>
              <a:round/>
              <a:headEnd/>
              <a:tailEnd/>
            </a:ln>
          </p:spPr>
          <p:txBody>
            <a:bodyPr/>
            <a:lstStyle/>
            <a:p>
              <a:endParaRPr lang="en-GB"/>
            </a:p>
          </p:txBody>
        </p:sp>
        <p:sp>
          <p:nvSpPr>
            <p:cNvPr id="374863" name="Line 79"/>
            <p:cNvSpPr>
              <a:spLocks noChangeShapeType="1"/>
            </p:cNvSpPr>
            <p:nvPr/>
          </p:nvSpPr>
          <p:spPr bwMode="auto">
            <a:xfrm>
              <a:off x="1467" y="3423"/>
              <a:ext cx="11" cy="1"/>
            </a:xfrm>
            <a:prstGeom prst="line">
              <a:avLst/>
            </a:prstGeom>
            <a:noFill/>
            <a:ln w="23813">
              <a:solidFill>
                <a:srgbClr val="FF0000"/>
              </a:solidFill>
              <a:round/>
              <a:headEnd/>
              <a:tailEnd/>
            </a:ln>
          </p:spPr>
          <p:txBody>
            <a:bodyPr/>
            <a:lstStyle/>
            <a:p>
              <a:endParaRPr lang="en-GB"/>
            </a:p>
          </p:txBody>
        </p:sp>
        <p:sp>
          <p:nvSpPr>
            <p:cNvPr id="374864" name="Line 80"/>
            <p:cNvSpPr>
              <a:spLocks noChangeShapeType="1"/>
            </p:cNvSpPr>
            <p:nvPr/>
          </p:nvSpPr>
          <p:spPr bwMode="auto">
            <a:xfrm>
              <a:off x="1478" y="3423"/>
              <a:ext cx="10" cy="1"/>
            </a:xfrm>
            <a:prstGeom prst="line">
              <a:avLst/>
            </a:prstGeom>
            <a:noFill/>
            <a:ln w="23813">
              <a:solidFill>
                <a:srgbClr val="FF0000"/>
              </a:solidFill>
              <a:round/>
              <a:headEnd/>
              <a:tailEnd/>
            </a:ln>
          </p:spPr>
          <p:txBody>
            <a:bodyPr/>
            <a:lstStyle/>
            <a:p>
              <a:endParaRPr lang="en-GB"/>
            </a:p>
          </p:txBody>
        </p:sp>
        <p:sp>
          <p:nvSpPr>
            <p:cNvPr id="374865" name="Line 81"/>
            <p:cNvSpPr>
              <a:spLocks noChangeShapeType="1"/>
            </p:cNvSpPr>
            <p:nvPr/>
          </p:nvSpPr>
          <p:spPr bwMode="auto">
            <a:xfrm>
              <a:off x="1488" y="3423"/>
              <a:ext cx="10" cy="1"/>
            </a:xfrm>
            <a:prstGeom prst="line">
              <a:avLst/>
            </a:prstGeom>
            <a:noFill/>
            <a:ln w="23813">
              <a:solidFill>
                <a:srgbClr val="FF0000"/>
              </a:solidFill>
              <a:round/>
              <a:headEnd/>
              <a:tailEnd/>
            </a:ln>
          </p:spPr>
          <p:txBody>
            <a:bodyPr/>
            <a:lstStyle/>
            <a:p>
              <a:endParaRPr lang="en-GB"/>
            </a:p>
          </p:txBody>
        </p:sp>
        <p:sp>
          <p:nvSpPr>
            <p:cNvPr id="374866" name="Line 82"/>
            <p:cNvSpPr>
              <a:spLocks noChangeShapeType="1"/>
            </p:cNvSpPr>
            <p:nvPr/>
          </p:nvSpPr>
          <p:spPr bwMode="auto">
            <a:xfrm>
              <a:off x="1498" y="3423"/>
              <a:ext cx="10" cy="1"/>
            </a:xfrm>
            <a:prstGeom prst="line">
              <a:avLst/>
            </a:prstGeom>
            <a:noFill/>
            <a:ln w="23813">
              <a:solidFill>
                <a:srgbClr val="FF0000"/>
              </a:solidFill>
              <a:round/>
              <a:headEnd/>
              <a:tailEnd/>
            </a:ln>
          </p:spPr>
          <p:txBody>
            <a:bodyPr/>
            <a:lstStyle/>
            <a:p>
              <a:endParaRPr lang="en-GB"/>
            </a:p>
          </p:txBody>
        </p:sp>
        <p:sp>
          <p:nvSpPr>
            <p:cNvPr id="374867" name="Line 83"/>
            <p:cNvSpPr>
              <a:spLocks noChangeShapeType="1"/>
            </p:cNvSpPr>
            <p:nvPr/>
          </p:nvSpPr>
          <p:spPr bwMode="auto">
            <a:xfrm>
              <a:off x="1508" y="3423"/>
              <a:ext cx="11" cy="1"/>
            </a:xfrm>
            <a:prstGeom prst="line">
              <a:avLst/>
            </a:prstGeom>
            <a:noFill/>
            <a:ln w="23813">
              <a:solidFill>
                <a:srgbClr val="FF0000"/>
              </a:solidFill>
              <a:round/>
              <a:headEnd/>
              <a:tailEnd/>
            </a:ln>
          </p:spPr>
          <p:txBody>
            <a:bodyPr/>
            <a:lstStyle/>
            <a:p>
              <a:endParaRPr lang="en-GB"/>
            </a:p>
          </p:txBody>
        </p:sp>
        <p:sp>
          <p:nvSpPr>
            <p:cNvPr id="374868" name="Line 84"/>
            <p:cNvSpPr>
              <a:spLocks noChangeShapeType="1"/>
            </p:cNvSpPr>
            <p:nvPr/>
          </p:nvSpPr>
          <p:spPr bwMode="auto">
            <a:xfrm>
              <a:off x="1519" y="3423"/>
              <a:ext cx="10" cy="1"/>
            </a:xfrm>
            <a:prstGeom prst="line">
              <a:avLst/>
            </a:prstGeom>
            <a:noFill/>
            <a:ln w="23813">
              <a:solidFill>
                <a:srgbClr val="FF0000"/>
              </a:solidFill>
              <a:round/>
              <a:headEnd/>
              <a:tailEnd/>
            </a:ln>
          </p:spPr>
          <p:txBody>
            <a:bodyPr/>
            <a:lstStyle/>
            <a:p>
              <a:endParaRPr lang="en-GB"/>
            </a:p>
          </p:txBody>
        </p:sp>
        <p:sp>
          <p:nvSpPr>
            <p:cNvPr id="374869" name="Line 85"/>
            <p:cNvSpPr>
              <a:spLocks noChangeShapeType="1"/>
            </p:cNvSpPr>
            <p:nvPr/>
          </p:nvSpPr>
          <p:spPr bwMode="auto">
            <a:xfrm>
              <a:off x="1529" y="3423"/>
              <a:ext cx="5" cy="1"/>
            </a:xfrm>
            <a:prstGeom prst="line">
              <a:avLst/>
            </a:prstGeom>
            <a:noFill/>
            <a:ln w="23813">
              <a:solidFill>
                <a:srgbClr val="FF0000"/>
              </a:solidFill>
              <a:round/>
              <a:headEnd/>
              <a:tailEnd/>
            </a:ln>
          </p:spPr>
          <p:txBody>
            <a:bodyPr/>
            <a:lstStyle/>
            <a:p>
              <a:endParaRPr lang="en-GB"/>
            </a:p>
          </p:txBody>
        </p:sp>
        <p:sp>
          <p:nvSpPr>
            <p:cNvPr id="374870" name="Line 86"/>
            <p:cNvSpPr>
              <a:spLocks noChangeShapeType="1"/>
            </p:cNvSpPr>
            <p:nvPr/>
          </p:nvSpPr>
          <p:spPr bwMode="auto">
            <a:xfrm>
              <a:off x="1534" y="3423"/>
              <a:ext cx="10" cy="1"/>
            </a:xfrm>
            <a:prstGeom prst="line">
              <a:avLst/>
            </a:prstGeom>
            <a:noFill/>
            <a:ln w="23813">
              <a:solidFill>
                <a:srgbClr val="FF0000"/>
              </a:solidFill>
              <a:round/>
              <a:headEnd/>
              <a:tailEnd/>
            </a:ln>
          </p:spPr>
          <p:txBody>
            <a:bodyPr/>
            <a:lstStyle/>
            <a:p>
              <a:endParaRPr lang="en-GB"/>
            </a:p>
          </p:txBody>
        </p:sp>
        <p:sp>
          <p:nvSpPr>
            <p:cNvPr id="374871" name="Freeform 87"/>
            <p:cNvSpPr>
              <a:spLocks/>
            </p:cNvSpPr>
            <p:nvPr/>
          </p:nvSpPr>
          <p:spPr bwMode="auto">
            <a:xfrm>
              <a:off x="1544" y="3418"/>
              <a:ext cx="11" cy="5"/>
            </a:xfrm>
            <a:custGeom>
              <a:avLst/>
              <a:gdLst/>
              <a:ahLst/>
              <a:cxnLst>
                <a:cxn ang="0">
                  <a:pos x="0" y="5"/>
                </a:cxn>
                <a:cxn ang="0">
                  <a:pos x="5" y="0"/>
                </a:cxn>
                <a:cxn ang="0">
                  <a:pos x="11" y="0"/>
                </a:cxn>
              </a:cxnLst>
              <a:rect l="0" t="0" r="r" b="b"/>
              <a:pathLst>
                <a:path w="11" h="5">
                  <a:moveTo>
                    <a:pt x="0" y="5"/>
                  </a:moveTo>
                  <a:lnTo>
                    <a:pt x="5" y="0"/>
                  </a:lnTo>
                  <a:lnTo>
                    <a:pt x="11" y="0"/>
                  </a:lnTo>
                </a:path>
              </a:pathLst>
            </a:custGeom>
            <a:noFill/>
            <a:ln w="23813">
              <a:solidFill>
                <a:srgbClr val="FF0000"/>
              </a:solidFill>
              <a:prstDash val="solid"/>
              <a:round/>
              <a:headEnd/>
              <a:tailEnd/>
            </a:ln>
          </p:spPr>
          <p:txBody>
            <a:bodyPr/>
            <a:lstStyle/>
            <a:p>
              <a:endParaRPr lang="en-GB"/>
            </a:p>
          </p:txBody>
        </p:sp>
        <p:sp>
          <p:nvSpPr>
            <p:cNvPr id="374872" name="Line 88"/>
            <p:cNvSpPr>
              <a:spLocks noChangeShapeType="1"/>
            </p:cNvSpPr>
            <p:nvPr/>
          </p:nvSpPr>
          <p:spPr bwMode="auto">
            <a:xfrm>
              <a:off x="1555" y="3418"/>
              <a:ext cx="10" cy="1"/>
            </a:xfrm>
            <a:prstGeom prst="line">
              <a:avLst/>
            </a:prstGeom>
            <a:noFill/>
            <a:ln w="23813">
              <a:solidFill>
                <a:srgbClr val="FF0000"/>
              </a:solidFill>
              <a:round/>
              <a:headEnd/>
              <a:tailEnd/>
            </a:ln>
          </p:spPr>
          <p:txBody>
            <a:bodyPr/>
            <a:lstStyle/>
            <a:p>
              <a:endParaRPr lang="en-GB"/>
            </a:p>
          </p:txBody>
        </p:sp>
        <p:sp>
          <p:nvSpPr>
            <p:cNvPr id="374873" name="Line 89"/>
            <p:cNvSpPr>
              <a:spLocks noChangeShapeType="1"/>
            </p:cNvSpPr>
            <p:nvPr/>
          </p:nvSpPr>
          <p:spPr bwMode="auto">
            <a:xfrm>
              <a:off x="1565" y="3418"/>
              <a:ext cx="10" cy="1"/>
            </a:xfrm>
            <a:prstGeom prst="line">
              <a:avLst/>
            </a:prstGeom>
            <a:noFill/>
            <a:ln w="23813">
              <a:solidFill>
                <a:srgbClr val="FF0000"/>
              </a:solidFill>
              <a:round/>
              <a:headEnd/>
              <a:tailEnd/>
            </a:ln>
          </p:spPr>
          <p:txBody>
            <a:bodyPr/>
            <a:lstStyle/>
            <a:p>
              <a:endParaRPr lang="en-GB"/>
            </a:p>
          </p:txBody>
        </p:sp>
        <p:sp>
          <p:nvSpPr>
            <p:cNvPr id="374874" name="Line 90"/>
            <p:cNvSpPr>
              <a:spLocks noChangeShapeType="1"/>
            </p:cNvSpPr>
            <p:nvPr/>
          </p:nvSpPr>
          <p:spPr bwMode="auto">
            <a:xfrm>
              <a:off x="1575" y="3418"/>
              <a:ext cx="10" cy="1"/>
            </a:xfrm>
            <a:prstGeom prst="line">
              <a:avLst/>
            </a:prstGeom>
            <a:noFill/>
            <a:ln w="23813">
              <a:solidFill>
                <a:srgbClr val="FF0000"/>
              </a:solidFill>
              <a:round/>
              <a:headEnd/>
              <a:tailEnd/>
            </a:ln>
          </p:spPr>
          <p:txBody>
            <a:bodyPr/>
            <a:lstStyle/>
            <a:p>
              <a:endParaRPr lang="en-GB"/>
            </a:p>
          </p:txBody>
        </p:sp>
        <p:sp>
          <p:nvSpPr>
            <p:cNvPr id="374875" name="Line 91"/>
            <p:cNvSpPr>
              <a:spLocks noChangeShapeType="1"/>
            </p:cNvSpPr>
            <p:nvPr/>
          </p:nvSpPr>
          <p:spPr bwMode="auto">
            <a:xfrm>
              <a:off x="1585" y="3418"/>
              <a:ext cx="11" cy="1"/>
            </a:xfrm>
            <a:prstGeom prst="line">
              <a:avLst/>
            </a:prstGeom>
            <a:noFill/>
            <a:ln w="23813">
              <a:solidFill>
                <a:srgbClr val="FF0000"/>
              </a:solidFill>
              <a:round/>
              <a:headEnd/>
              <a:tailEnd/>
            </a:ln>
          </p:spPr>
          <p:txBody>
            <a:bodyPr/>
            <a:lstStyle/>
            <a:p>
              <a:endParaRPr lang="en-GB"/>
            </a:p>
          </p:txBody>
        </p:sp>
        <p:sp>
          <p:nvSpPr>
            <p:cNvPr id="374876" name="Line 92"/>
            <p:cNvSpPr>
              <a:spLocks noChangeShapeType="1"/>
            </p:cNvSpPr>
            <p:nvPr/>
          </p:nvSpPr>
          <p:spPr bwMode="auto">
            <a:xfrm>
              <a:off x="1596" y="3418"/>
              <a:ext cx="10" cy="1"/>
            </a:xfrm>
            <a:prstGeom prst="line">
              <a:avLst/>
            </a:prstGeom>
            <a:noFill/>
            <a:ln w="23813">
              <a:solidFill>
                <a:srgbClr val="FF0000"/>
              </a:solidFill>
              <a:round/>
              <a:headEnd/>
              <a:tailEnd/>
            </a:ln>
          </p:spPr>
          <p:txBody>
            <a:bodyPr/>
            <a:lstStyle/>
            <a:p>
              <a:endParaRPr lang="en-GB"/>
            </a:p>
          </p:txBody>
        </p:sp>
        <p:sp>
          <p:nvSpPr>
            <p:cNvPr id="374877" name="Line 93"/>
            <p:cNvSpPr>
              <a:spLocks noChangeShapeType="1"/>
            </p:cNvSpPr>
            <p:nvPr/>
          </p:nvSpPr>
          <p:spPr bwMode="auto">
            <a:xfrm>
              <a:off x="1606" y="3418"/>
              <a:ext cx="10" cy="1"/>
            </a:xfrm>
            <a:prstGeom prst="line">
              <a:avLst/>
            </a:prstGeom>
            <a:noFill/>
            <a:ln w="23813">
              <a:solidFill>
                <a:srgbClr val="FF0000"/>
              </a:solidFill>
              <a:round/>
              <a:headEnd/>
              <a:tailEnd/>
            </a:ln>
          </p:spPr>
          <p:txBody>
            <a:bodyPr/>
            <a:lstStyle/>
            <a:p>
              <a:endParaRPr lang="en-GB"/>
            </a:p>
          </p:txBody>
        </p:sp>
        <p:sp>
          <p:nvSpPr>
            <p:cNvPr id="374878" name="Line 94"/>
            <p:cNvSpPr>
              <a:spLocks noChangeShapeType="1"/>
            </p:cNvSpPr>
            <p:nvPr/>
          </p:nvSpPr>
          <p:spPr bwMode="auto">
            <a:xfrm>
              <a:off x="1616" y="3418"/>
              <a:ext cx="11" cy="1"/>
            </a:xfrm>
            <a:prstGeom prst="line">
              <a:avLst/>
            </a:prstGeom>
            <a:noFill/>
            <a:ln w="23813">
              <a:solidFill>
                <a:srgbClr val="FF0000"/>
              </a:solidFill>
              <a:round/>
              <a:headEnd/>
              <a:tailEnd/>
            </a:ln>
          </p:spPr>
          <p:txBody>
            <a:bodyPr/>
            <a:lstStyle/>
            <a:p>
              <a:endParaRPr lang="en-GB"/>
            </a:p>
          </p:txBody>
        </p:sp>
        <p:sp>
          <p:nvSpPr>
            <p:cNvPr id="374879" name="Line 95"/>
            <p:cNvSpPr>
              <a:spLocks noChangeShapeType="1"/>
            </p:cNvSpPr>
            <p:nvPr/>
          </p:nvSpPr>
          <p:spPr bwMode="auto">
            <a:xfrm>
              <a:off x="1627" y="3418"/>
              <a:ext cx="10" cy="1"/>
            </a:xfrm>
            <a:prstGeom prst="line">
              <a:avLst/>
            </a:prstGeom>
            <a:noFill/>
            <a:ln w="23813">
              <a:solidFill>
                <a:srgbClr val="FF0000"/>
              </a:solidFill>
              <a:round/>
              <a:headEnd/>
              <a:tailEnd/>
            </a:ln>
          </p:spPr>
          <p:txBody>
            <a:bodyPr/>
            <a:lstStyle/>
            <a:p>
              <a:endParaRPr lang="en-GB"/>
            </a:p>
          </p:txBody>
        </p:sp>
        <p:sp>
          <p:nvSpPr>
            <p:cNvPr id="374880" name="Line 96"/>
            <p:cNvSpPr>
              <a:spLocks noChangeShapeType="1"/>
            </p:cNvSpPr>
            <p:nvPr/>
          </p:nvSpPr>
          <p:spPr bwMode="auto">
            <a:xfrm>
              <a:off x="1637" y="3418"/>
              <a:ext cx="10" cy="1"/>
            </a:xfrm>
            <a:prstGeom prst="line">
              <a:avLst/>
            </a:prstGeom>
            <a:noFill/>
            <a:ln w="23813">
              <a:solidFill>
                <a:srgbClr val="FF0000"/>
              </a:solidFill>
              <a:round/>
              <a:headEnd/>
              <a:tailEnd/>
            </a:ln>
          </p:spPr>
          <p:txBody>
            <a:bodyPr/>
            <a:lstStyle/>
            <a:p>
              <a:endParaRPr lang="en-GB"/>
            </a:p>
          </p:txBody>
        </p:sp>
        <p:sp>
          <p:nvSpPr>
            <p:cNvPr id="374881" name="Line 97"/>
            <p:cNvSpPr>
              <a:spLocks noChangeShapeType="1"/>
            </p:cNvSpPr>
            <p:nvPr/>
          </p:nvSpPr>
          <p:spPr bwMode="auto">
            <a:xfrm>
              <a:off x="1647" y="3418"/>
              <a:ext cx="10" cy="1"/>
            </a:xfrm>
            <a:prstGeom prst="line">
              <a:avLst/>
            </a:prstGeom>
            <a:noFill/>
            <a:ln w="23813">
              <a:solidFill>
                <a:srgbClr val="FF0000"/>
              </a:solidFill>
              <a:round/>
              <a:headEnd/>
              <a:tailEnd/>
            </a:ln>
          </p:spPr>
          <p:txBody>
            <a:bodyPr/>
            <a:lstStyle/>
            <a:p>
              <a:endParaRPr lang="en-GB"/>
            </a:p>
          </p:txBody>
        </p:sp>
        <p:sp>
          <p:nvSpPr>
            <p:cNvPr id="374882" name="Line 98"/>
            <p:cNvSpPr>
              <a:spLocks noChangeShapeType="1"/>
            </p:cNvSpPr>
            <p:nvPr/>
          </p:nvSpPr>
          <p:spPr bwMode="auto">
            <a:xfrm>
              <a:off x="1657" y="3418"/>
              <a:ext cx="11" cy="1"/>
            </a:xfrm>
            <a:prstGeom prst="line">
              <a:avLst/>
            </a:prstGeom>
            <a:noFill/>
            <a:ln w="23813">
              <a:solidFill>
                <a:srgbClr val="FF0000"/>
              </a:solidFill>
              <a:round/>
              <a:headEnd/>
              <a:tailEnd/>
            </a:ln>
          </p:spPr>
          <p:txBody>
            <a:bodyPr/>
            <a:lstStyle/>
            <a:p>
              <a:endParaRPr lang="en-GB"/>
            </a:p>
          </p:txBody>
        </p:sp>
        <p:sp>
          <p:nvSpPr>
            <p:cNvPr id="374883" name="Line 99"/>
            <p:cNvSpPr>
              <a:spLocks noChangeShapeType="1"/>
            </p:cNvSpPr>
            <p:nvPr/>
          </p:nvSpPr>
          <p:spPr bwMode="auto">
            <a:xfrm>
              <a:off x="1668" y="3418"/>
              <a:ext cx="10" cy="1"/>
            </a:xfrm>
            <a:prstGeom prst="line">
              <a:avLst/>
            </a:prstGeom>
            <a:noFill/>
            <a:ln w="23813">
              <a:solidFill>
                <a:srgbClr val="FF0000"/>
              </a:solidFill>
              <a:round/>
              <a:headEnd/>
              <a:tailEnd/>
            </a:ln>
          </p:spPr>
          <p:txBody>
            <a:bodyPr/>
            <a:lstStyle/>
            <a:p>
              <a:endParaRPr lang="en-GB"/>
            </a:p>
          </p:txBody>
        </p:sp>
        <p:sp>
          <p:nvSpPr>
            <p:cNvPr id="374884" name="Freeform 100"/>
            <p:cNvSpPr>
              <a:spLocks/>
            </p:cNvSpPr>
            <p:nvPr/>
          </p:nvSpPr>
          <p:spPr bwMode="auto">
            <a:xfrm>
              <a:off x="1678" y="3413"/>
              <a:ext cx="10" cy="5"/>
            </a:xfrm>
            <a:custGeom>
              <a:avLst/>
              <a:gdLst/>
              <a:ahLst/>
              <a:cxnLst>
                <a:cxn ang="0">
                  <a:pos x="0" y="5"/>
                </a:cxn>
                <a:cxn ang="0">
                  <a:pos x="5" y="0"/>
                </a:cxn>
                <a:cxn ang="0">
                  <a:pos x="10" y="0"/>
                </a:cxn>
              </a:cxnLst>
              <a:rect l="0" t="0" r="r" b="b"/>
              <a:pathLst>
                <a:path w="10" h="5">
                  <a:moveTo>
                    <a:pt x="0" y="5"/>
                  </a:moveTo>
                  <a:lnTo>
                    <a:pt x="5" y="0"/>
                  </a:lnTo>
                  <a:lnTo>
                    <a:pt x="10" y="0"/>
                  </a:lnTo>
                </a:path>
              </a:pathLst>
            </a:custGeom>
            <a:noFill/>
            <a:ln w="23813">
              <a:solidFill>
                <a:srgbClr val="FF0000"/>
              </a:solidFill>
              <a:prstDash val="solid"/>
              <a:round/>
              <a:headEnd/>
              <a:tailEnd/>
            </a:ln>
          </p:spPr>
          <p:txBody>
            <a:bodyPr/>
            <a:lstStyle/>
            <a:p>
              <a:endParaRPr lang="en-GB"/>
            </a:p>
          </p:txBody>
        </p:sp>
        <p:sp>
          <p:nvSpPr>
            <p:cNvPr id="374885" name="Line 101"/>
            <p:cNvSpPr>
              <a:spLocks noChangeShapeType="1"/>
            </p:cNvSpPr>
            <p:nvPr/>
          </p:nvSpPr>
          <p:spPr bwMode="auto">
            <a:xfrm>
              <a:off x="1688" y="3413"/>
              <a:ext cx="11" cy="1"/>
            </a:xfrm>
            <a:prstGeom prst="line">
              <a:avLst/>
            </a:prstGeom>
            <a:noFill/>
            <a:ln w="23813">
              <a:solidFill>
                <a:srgbClr val="FF0000"/>
              </a:solidFill>
              <a:round/>
              <a:headEnd/>
              <a:tailEnd/>
            </a:ln>
          </p:spPr>
          <p:txBody>
            <a:bodyPr/>
            <a:lstStyle/>
            <a:p>
              <a:endParaRPr lang="en-GB"/>
            </a:p>
          </p:txBody>
        </p:sp>
        <p:sp>
          <p:nvSpPr>
            <p:cNvPr id="374886" name="Line 102"/>
            <p:cNvSpPr>
              <a:spLocks noChangeShapeType="1"/>
            </p:cNvSpPr>
            <p:nvPr/>
          </p:nvSpPr>
          <p:spPr bwMode="auto">
            <a:xfrm>
              <a:off x="1699" y="3413"/>
              <a:ext cx="10" cy="1"/>
            </a:xfrm>
            <a:prstGeom prst="line">
              <a:avLst/>
            </a:prstGeom>
            <a:noFill/>
            <a:ln w="23813">
              <a:solidFill>
                <a:srgbClr val="FF0000"/>
              </a:solidFill>
              <a:round/>
              <a:headEnd/>
              <a:tailEnd/>
            </a:ln>
          </p:spPr>
          <p:txBody>
            <a:bodyPr/>
            <a:lstStyle/>
            <a:p>
              <a:endParaRPr lang="en-GB"/>
            </a:p>
          </p:txBody>
        </p:sp>
        <p:sp>
          <p:nvSpPr>
            <p:cNvPr id="374887" name="Line 103"/>
            <p:cNvSpPr>
              <a:spLocks noChangeShapeType="1"/>
            </p:cNvSpPr>
            <p:nvPr/>
          </p:nvSpPr>
          <p:spPr bwMode="auto">
            <a:xfrm>
              <a:off x="1709" y="3413"/>
              <a:ext cx="5" cy="1"/>
            </a:xfrm>
            <a:prstGeom prst="line">
              <a:avLst/>
            </a:prstGeom>
            <a:noFill/>
            <a:ln w="23813">
              <a:solidFill>
                <a:srgbClr val="FF0000"/>
              </a:solidFill>
              <a:round/>
              <a:headEnd/>
              <a:tailEnd/>
            </a:ln>
          </p:spPr>
          <p:txBody>
            <a:bodyPr/>
            <a:lstStyle/>
            <a:p>
              <a:endParaRPr lang="en-GB"/>
            </a:p>
          </p:txBody>
        </p:sp>
        <p:sp>
          <p:nvSpPr>
            <p:cNvPr id="374888" name="Line 104"/>
            <p:cNvSpPr>
              <a:spLocks noChangeShapeType="1"/>
            </p:cNvSpPr>
            <p:nvPr/>
          </p:nvSpPr>
          <p:spPr bwMode="auto">
            <a:xfrm>
              <a:off x="1714" y="3413"/>
              <a:ext cx="10" cy="1"/>
            </a:xfrm>
            <a:prstGeom prst="line">
              <a:avLst/>
            </a:prstGeom>
            <a:noFill/>
            <a:ln w="23813">
              <a:solidFill>
                <a:srgbClr val="FF0000"/>
              </a:solidFill>
              <a:round/>
              <a:headEnd/>
              <a:tailEnd/>
            </a:ln>
          </p:spPr>
          <p:txBody>
            <a:bodyPr/>
            <a:lstStyle/>
            <a:p>
              <a:endParaRPr lang="en-GB"/>
            </a:p>
          </p:txBody>
        </p:sp>
        <p:sp>
          <p:nvSpPr>
            <p:cNvPr id="374889" name="Line 105"/>
            <p:cNvSpPr>
              <a:spLocks noChangeShapeType="1"/>
            </p:cNvSpPr>
            <p:nvPr/>
          </p:nvSpPr>
          <p:spPr bwMode="auto">
            <a:xfrm>
              <a:off x="1724" y="3413"/>
              <a:ext cx="10" cy="1"/>
            </a:xfrm>
            <a:prstGeom prst="line">
              <a:avLst/>
            </a:prstGeom>
            <a:noFill/>
            <a:ln w="23813">
              <a:solidFill>
                <a:srgbClr val="FF0000"/>
              </a:solidFill>
              <a:round/>
              <a:headEnd/>
              <a:tailEnd/>
            </a:ln>
          </p:spPr>
          <p:txBody>
            <a:bodyPr/>
            <a:lstStyle/>
            <a:p>
              <a:endParaRPr lang="en-GB"/>
            </a:p>
          </p:txBody>
        </p:sp>
        <p:sp>
          <p:nvSpPr>
            <p:cNvPr id="374890" name="Line 106"/>
            <p:cNvSpPr>
              <a:spLocks noChangeShapeType="1"/>
            </p:cNvSpPr>
            <p:nvPr/>
          </p:nvSpPr>
          <p:spPr bwMode="auto">
            <a:xfrm>
              <a:off x="1734" y="3413"/>
              <a:ext cx="11" cy="1"/>
            </a:xfrm>
            <a:prstGeom prst="line">
              <a:avLst/>
            </a:prstGeom>
            <a:noFill/>
            <a:ln w="23813">
              <a:solidFill>
                <a:srgbClr val="FF0000"/>
              </a:solidFill>
              <a:round/>
              <a:headEnd/>
              <a:tailEnd/>
            </a:ln>
          </p:spPr>
          <p:txBody>
            <a:bodyPr/>
            <a:lstStyle/>
            <a:p>
              <a:endParaRPr lang="en-GB"/>
            </a:p>
          </p:txBody>
        </p:sp>
        <p:sp>
          <p:nvSpPr>
            <p:cNvPr id="374891" name="Line 107"/>
            <p:cNvSpPr>
              <a:spLocks noChangeShapeType="1"/>
            </p:cNvSpPr>
            <p:nvPr/>
          </p:nvSpPr>
          <p:spPr bwMode="auto">
            <a:xfrm>
              <a:off x="1745" y="3413"/>
              <a:ext cx="10" cy="1"/>
            </a:xfrm>
            <a:prstGeom prst="line">
              <a:avLst/>
            </a:prstGeom>
            <a:noFill/>
            <a:ln w="23813">
              <a:solidFill>
                <a:srgbClr val="FF0000"/>
              </a:solidFill>
              <a:round/>
              <a:headEnd/>
              <a:tailEnd/>
            </a:ln>
          </p:spPr>
          <p:txBody>
            <a:bodyPr/>
            <a:lstStyle/>
            <a:p>
              <a:endParaRPr lang="en-GB"/>
            </a:p>
          </p:txBody>
        </p:sp>
        <p:sp>
          <p:nvSpPr>
            <p:cNvPr id="374892" name="Freeform 108"/>
            <p:cNvSpPr>
              <a:spLocks/>
            </p:cNvSpPr>
            <p:nvPr/>
          </p:nvSpPr>
          <p:spPr bwMode="auto">
            <a:xfrm>
              <a:off x="1755" y="3408"/>
              <a:ext cx="10" cy="5"/>
            </a:xfrm>
            <a:custGeom>
              <a:avLst/>
              <a:gdLst/>
              <a:ahLst/>
              <a:cxnLst>
                <a:cxn ang="0">
                  <a:pos x="0" y="5"/>
                </a:cxn>
                <a:cxn ang="0">
                  <a:pos x="5" y="0"/>
                </a:cxn>
                <a:cxn ang="0">
                  <a:pos x="10" y="0"/>
                </a:cxn>
              </a:cxnLst>
              <a:rect l="0" t="0" r="r" b="b"/>
              <a:pathLst>
                <a:path w="10" h="5">
                  <a:moveTo>
                    <a:pt x="0" y="5"/>
                  </a:moveTo>
                  <a:lnTo>
                    <a:pt x="5" y="0"/>
                  </a:lnTo>
                  <a:lnTo>
                    <a:pt x="10" y="0"/>
                  </a:lnTo>
                </a:path>
              </a:pathLst>
            </a:custGeom>
            <a:noFill/>
            <a:ln w="23813">
              <a:solidFill>
                <a:srgbClr val="FF0000"/>
              </a:solidFill>
              <a:prstDash val="solid"/>
              <a:round/>
              <a:headEnd/>
              <a:tailEnd/>
            </a:ln>
          </p:spPr>
          <p:txBody>
            <a:bodyPr/>
            <a:lstStyle/>
            <a:p>
              <a:endParaRPr lang="en-GB"/>
            </a:p>
          </p:txBody>
        </p:sp>
        <p:sp>
          <p:nvSpPr>
            <p:cNvPr id="374893" name="Line 109"/>
            <p:cNvSpPr>
              <a:spLocks noChangeShapeType="1"/>
            </p:cNvSpPr>
            <p:nvPr/>
          </p:nvSpPr>
          <p:spPr bwMode="auto">
            <a:xfrm>
              <a:off x="1765" y="3408"/>
              <a:ext cx="11" cy="1"/>
            </a:xfrm>
            <a:prstGeom prst="line">
              <a:avLst/>
            </a:prstGeom>
            <a:noFill/>
            <a:ln w="23813">
              <a:solidFill>
                <a:srgbClr val="FF0000"/>
              </a:solidFill>
              <a:round/>
              <a:headEnd/>
              <a:tailEnd/>
            </a:ln>
          </p:spPr>
          <p:txBody>
            <a:bodyPr/>
            <a:lstStyle/>
            <a:p>
              <a:endParaRPr lang="en-GB"/>
            </a:p>
          </p:txBody>
        </p:sp>
        <p:sp>
          <p:nvSpPr>
            <p:cNvPr id="374894" name="Line 110"/>
            <p:cNvSpPr>
              <a:spLocks noChangeShapeType="1"/>
            </p:cNvSpPr>
            <p:nvPr/>
          </p:nvSpPr>
          <p:spPr bwMode="auto">
            <a:xfrm>
              <a:off x="1776" y="3408"/>
              <a:ext cx="10" cy="1"/>
            </a:xfrm>
            <a:prstGeom prst="line">
              <a:avLst/>
            </a:prstGeom>
            <a:noFill/>
            <a:ln w="23813">
              <a:solidFill>
                <a:srgbClr val="FF0000"/>
              </a:solidFill>
              <a:round/>
              <a:headEnd/>
              <a:tailEnd/>
            </a:ln>
          </p:spPr>
          <p:txBody>
            <a:bodyPr/>
            <a:lstStyle/>
            <a:p>
              <a:endParaRPr lang="en-GB"/>
            </a:p>
          </p:txBody>
        </p:sp>
        <p:sp>
          <p:nvSpPr>
            <p:cNvPr id="374895" name="Line 111"/>
            <p:cNvSpPr>
              <a:spLocks noChangeShapeType="1"/>
            </p:cNvSpPr>
            <p:nvPr/>
          </p:nvSpPr>
          <p:spPr bwMode="auto">
            <a:xfrm>
              <a:off x="1786" y="3408"/>
              <a:ext cx="10" cy="1"/>
            </a:xfrm>
            <a:prstGeom prst="line">
              <a:avLst/>
            </a:prstGeom>
            <a:noFill/>
            <a:ln w="23813">
              <a:solidFill>
                <a:srgbClr val="FF0000"/>
              </a:solidFill>
              <a:round/>
              <a:headEnd/>
              <a:tailEnd/>
            </a:ln>
          </p:spPr>
          <p:txBody>
            <a:bodyPr/>
            <a:lstStyle/>
            <a:p>
              <a:endParaRPr lang="en-GB"/>
            </a:p>
          </p:txBody>
        </p:sp>
        <p:sp>
          <p:nvSpPr>
            <p:cNvPr id="374896" name="Line 112"/>
            <p:cNvSpPr>
              <a:spLocks noChangeShapeType="1"/>
            </p:cNvSpPr>
            <p:nvPr/>
          </p:nvSpPr>
          <p:spPr bwMode="auto">
            <a:xfrm>
              <a:off x="1796" y="3408"/>
              <a:ext cx="10" cy="1"/>
            </a:xfrm>
            <a:prstGeom prst="line">
              <a:avLst/>
            </a:prstGeom>
            <a:noFill/>
            <a:ln w="23813">
              <a:solidFill>
                <a:srgbClr val="FF0000"/>
              </a:solidFill>
              <a:round/>
              <a:headEnd/>
              <a:tailEnd/>
            </a:ln>
          </p:spPr>
          <p:txBody>
            <a:bodyPr/>
            <a:lstStyle/>
            <a:p>
              <a:endParaRPr lang="en-GB"/>
            </a:p>
          </p:txBody>
        </p:sp>
        <p:sp>
          <p:nvSpPr>
            <p:cNvPr id="374897" name="Freeform 113"/>
            <p:cNvSpPr>
              <a:spLocks/>
            </p:cNvSpPr>
            <p:nvPr/>
          </p:nvSpPr>
          <p:spPr bwMode="auto">
            <a:xfrm>
              <a:off x="1806" y="3402"/>
              <a:ext cx="11" cy="6"/>
            </a:xfrm>
            <a:custGeom>
              <a:avLst/>
              <a:gdLst/>
              <a:ahLst/>
              <a:cxnLst>
                <a:cxn ang="0">
                  <a:pos x="0" y="6"/>
                </a:cxn>
                <a:cxn ang="0">
                  <a:pos x="6" y="0"/>
                </a:cxn>
                <a:cxn ang="0">
                  <a:pos x="11" y="0"/>
                </a:cxn>
              </a:cxnLst>
              <a:rect l="0" t="0" r="r" b="b"/>
              <a:pathLst>
                <a:path w="11" h="6">
                  <a:moveTo>
                    <a:pt x="0" y="6"/>
                  </a:moveTo>
                  <a:lnTo>
                    <a:pt x="6" y="0"/>
                  </a:lnTo>
                  <a:lnTo>
                    <a:pt x="11" y="0"/>
                  </a:lnTo>
                </a:path>
              </a:pathLst>
            </a:custGeom>
            <a:noFill/>
            <a:ln w="23813">
              <a:solidFill>
                <a:srgbClr val="FF0000"/>
              </a:solidFill>
              <a:prstDash val="solid"/>
              <a:round/>
              <a:headEnd/>
              <a:tailEnd/>
            </a:ln>
          </p:spPr>
          <p:txBody>
            <a:bodyPr/>
            <a:lstStyle/>
            <a:p>
              <a:endParaRPr lang="en-GB"/>
            </a:p>
          </p:txBody>
        </p:sp>
        <p:sp>
          <p:nvSpPr>
            <p:cNvPr id="374898" name="Freeform 114"/>
            <p:cNvSpPr>
              <a:spLocks/>
            </p:cNvSpPr>
            <p:nvPr/>
          </p:nvSpPr>
          <p:spPr bwMode="auto">
            <a:xfrm>
              <a:off x="1817" y="3402"/>
              <a:ext cx="10" cy="6"/>
            </a:xfrm>
            <a:custGeom>
              <a:avLst/>
              <a:gdLst/>
              <a:ahLst/>
              <a:cxnLst>
                <a:cxn ang="0">
                  <a:pos x="0" y="0"/>
                </a:cxn>
                <a:cxn ang="0">
                  <a:pos x="5" y="0"/>
                </a:cxn>
                <a:cxn ang="0">
                  <a:pos x="10" y="6"/>
                </a:cxn>
              </a:cxnLst>
              <a:rect l="0" t="0" r="r" b="b"/>
              <a:pathLst>
                <a:path w="10" h="6">
                  <a:moveTo>
                    <a:pt x="0" y="0"/>
                  </a:moveTo>
                  <a:lnTo>
                    <a:pt x="5" y="0"/>
                  </a:lnTo>
                  <a:lnTo>
                    <a:pt x="10" y="6"/>
                  </a:lnTo>
                </a:path>
              </a:pathLst>
            </a:custGeom>
            <a:noFill/>
            <a:ln w="23813">
              <a:solidFill>
                <a:srgbClr val="FF0000"/>
              </a:solidFill>
              <a:prstDash val="solid"/>
              <a:round/>
              <a:headEnd/>
              <a:tailEnd/>
            </a:ln>
          </p:spPr>
          <p:txBody>
            <a:bodyPr/>
            <a:lstStyle/>
            <a:p>
              <a:endParaRPr lang="en-GB"/>
            </a:p>
          </p:txBody>
        </p:sp>
        <p:sp>
          <p:nvSpPr>
            <p:cNvPr id="374899" name="Freeform 115"/>
            <p:cNvSpPr>
              <a:spLocks/>
            </p:cNvSpPr>
            <p:nvPr/>
          </p:nvSpPr>
          <p:spPr bwMode="auto">
            <a:xfrm>
              <a:off x="1827" y="3402"/>
              <a:ext cx="10" cy="6"/>
            </a:xfrm>
            <a:custGeom>
              <a:avLst/>
              <a:gdLst/>
              <a:ahLst/>
              <a:cxnLst>
                <a:cxn ang="0">
                  <a:pos x="0" y="6"/>
                </a:cxn>
                <a:cxn ang="0">
                  <a:pos x="5" y="6"/>
                </a:cxn>
                <a:cxn ang="0">
                  <a:pos x="10" y="0"/>
                </a:cxn>
              </a:cxnLst>
              <a:rect l="0" t="0" r="r" b="b"/>
              <a:pathLst>
                <a:path w="10" h="6">
                  <a:moveTo>
                    <a:pt x="0" y="6"/>
                  </a:moveTo>
                  <a:lnTo>
                    <a:pt x="5" y="6"/>
                  </a:lnTo>
                  <a:lnTo>
                    <a:pt x="10" y="0"/>
                  </a:lnTo>
                </a:path>
              </a:pathLst>
            </a:custGeom>
            <a:noFill/>
            <a:ln w="23813">
              <a:solidFill>
                <a:srgbClr val="FF0000"/>
              </a:solidFill>
              <a:prstDash val="solid"/>
              <a:round/>
              <a:headEnd/>
              <a:tailEnd/>
            </a:ln>
          </p:spPr>
          <p:txBody>
            <a:bodyPr/>
            <a:lstStyle/>
            <a:p>
              <a:endParaRPr lang="en-GB"/>
            </a:p>
          </p:txBody>
        </p:sp>
        <p:sp>
          <p:nvSpPr>
            <p:cNvPr id="374900" name="Line 116"/>
            <p:cNvSpPr>
              <a:spLocks noChangeShapeType="1"/>
            </p:cNvSpPr>
            <p:nvPr/>
          </p:nvSpPr>
          <p:spPr bwMode="auto">
            <a:xfrm>
              <a:off x="1837" y="3402"/>
              <a:ext cx="11" cy="1"/>
            </a:xfrm>
            <a:prstGeom prst="line">
              <a:avLst/>
            </a:prstGeom>
            <a:noFill/>
            <a:ln w="23813">
              <a:solidFill>
                <a:srgbClr val="FF0000"/>
              </a:solidFill>
              <a:round/>
              <a:headEnd/>
              <a:tailEnd/>
            </a:ln>
          </p:spPr>
          <p:txBody>
            <a:bodyPr/>
            <a:lstStyle/>
            <a:p>
              <a:endParaRPr lang="en-GB"/>
            </a:p>
          </p:txBody>
        </p:sp>
        <p:sp>
          <p:nvSpPr>
            <p:cNvPr id="374901" name="Line 117"/>
            <p:cNvSpPr>
              <a:spLocks noChangeShapeType="1"/>
            </p:cNvSpPr>
            <p:nvPr/>
          </p:nvSpPr>
          <p:spPr bwMode="auto">
            <a:xfrm>
              <a:off x="1848" y="3402"/>
              <a:ext cx="10" cy="1"/>
            </a:xfrm>
            <a:prstGeom prst="line">
              <a:avLst/>
            </a:prstGeom>
            <a:noFill/>
            <a:ln w="23813">
              <a:solidFill>
                <a:srgbClr val="FF0000"/>
              </a:solidFill>
              <a:round/>
              <a:headEnd/>
              <a:tailEnd/>
            </a:ln>
          </p:spPr>
          <p:txBody>
            <a:bodyPr/>
            <a:lstStyle/>
            <a:p>
              <a:endParaRPr lang="en-GB"/>
            </a:p>
          </p:txBody>
        </p:sp>
        <p:sp>
          <p:nvSpPr>
            <p:cNvPr id="374902" name="Line 118"/>
            <p:cNvSpPr>
              <a:spLocks noChangeShapeType="1"/>
            </p:cNvSpPr>
            <p:nvPr/>
          </p:nvSpPr>
          <p:spPr bwMode="auto">
            <a:xfrm>
              <a:off x="1858" y="3402"/>
              <a:ext cx="10" cy="1"/>
            </a:xfrm>
            <a:prstGeom prst="line">
              <a:avLst/>
            </a:prstGeom>
            <a:noFill/>
            <a:ln w="23813">
              <a:solidFill>
                <a:srgbClr val="FF0000"/>
              </a:solidFill>
              <a:round/>
              <a:headEnd/>
              <a:tailEnd/>
            </a:ln>
          </p:spPr>
          <p:txBody>
            <a:bodyPr/>
            <a:lstStyle/>
            <a:p>
              <a:endParaRPr lang="en-GB"/>
            </a:p>
          </p:txBody>
        </p:sp>
        <p:sp>
          <p:nvSpPr>
            <p:cNvPr id="374903" name="Freeform 119"/>
            <p:cNvSpPr>
              <a:spLocks/>
            </p:cNvSpPr>
            <p:nvPr/>
          </p:nvSpPr>
          <p:spPr bwMode="auto">
            <a:xfrm>
              <a:off x="1868" y="3397"/>
              <a:ext cx="10" cy="5"/>
            </a:xfrm>
            <a:custGeom>
              <a:avLst/>
              <a:gdLst/>
              <a:ahLst/>
              <a:cxnLst>
                <a:cxn ang="0">
                  <a:pos x="0" y="5"/>
                </a:cxn>
                <a:cxn ang="0">
                  <a:pos x="5" y="0"/>
                </a:cxn>
                <a:cxn ang="0">
                  <a:pos x="10" y="0"/>
                </a:cxn>
              </a:cxnLst>
              <a:rect l="0" t="0" r="r" b="b"/>
              <a:pathLst>
                <a:path w="10" h="5">
                  <a:moveTo>
                    <a:pt x="0" y="5"/>
                  </a:moveTo>
                  <a:lnTo>
                    <a:pt x="5" y="0"/>
                  </a:lnTo>
                  <a:lnTo>
                    <a:pt x="10" y="0"/>
                  </a:lnTo>
                </a:path>
              </a:pathLst>
            </a:custGeom>
            <a:noFill/>
            <a:ln w="23813">
              <a:solidFill>
                <a:srgbClr val="FF0000"/>
              </a:solidFill>
              <a:prstDash val="solid"/>
              <a:round/>
              <a:headEnd/>
              <a:tailEnd/>
            </a:ln>
          </p:spPr>
          <p:txBody>
            <a:bodyPr/>
            <a:lstStyle/>
            <a:p>
              <a:endParaRPr lang="en-GB"/>
            </a:p>
          </p:txBody>
        </p:sp>
        <p:sp>
          <p:nvSpPr>
            <p:cNvPr id="374904" name="Line 120"/>
            <p:cNvSpPr>
              <a:spLocks noChangeShapeType="1"/>
            </p:cNvSpPr>
            <p:nvPr/>
          </p:nvSpPr>
          <p:spPr bwMode="auto">
            <a:xfrm>
              <a:off x="1878" y="3397"/>
              <a:ext cx="11" cy="1"/>
            </a:xfrm>
            <a:prstGeom prst="line">
              <a:avLst/>
            </a:prstGeom>
            <a:noFill/>
            <a:ln w="23813">
              <a:solidFill>
                <a:srgbClr val="FF0000"/>
              </a:solidFill>
              <a:round/>
              <a:headEnd/>
              <a:tailEnd/>
            </a:ln>
          </p:spPr>
          <p:txBody>
            <a:bodyPr/>
            <a:lstStyle/>
            <a:p>
              <a:endParaRPr lang="en-GB"/>
            </a:p>
          </p:txBody>
        </p:sp>
        <p:sp>
          <p:nvSpPr>
            <p:cNvPr id="374905" name="Line 121"/>
            <p:cNvSpPr>
              <a:spLocks noChangeShapeType="1"/>
            </p:cNvSpPr>
            <p:nvPr/>
          </p:nvSpPr>
          <p:spPr bwMode="auto">
            <a:xfrm>
              <a:off x="1889" y="3397"/>
              <a:ext cx="10" cy="1"/>
            </a:xfrm>
            <a:prstGeom prst="line">
              <a:avLst/>
            </a:prstGeom>
            <a:noFill/>
            <a:ln w="23813">
              <a:solidFill>
                <a:srgbClr val="FF0000"/>
              </a:solidFill>
              <a:round/>
              <a:headEnd/>
              <a:tailEnd/>
            </a:ln>
          </p:spPr>
          <p:txBody>
            <a:bodyPr/>
            <a:lstStyle/>
            <a:p>
              <a:endParaRPr lang="en-GB"/>
            </a:p>
          </p:txBody>
        </p:sp>
        <p:sp>
          <p:nvSpPr>
            <p:cNvPr id="374906" name="Freeform 122"/>
            <p:cNvSpPr>
              <a:spLocks/>
            </p:cNvSpPr>
            <p:nvPr/>
          </p:nvSpPr>
          <p:spPr bwMode="auto">
            <a:xfrm>
              <a:off x="1899" y="3392"/>
              <a:ext cx="5" cy="5"/>
            </a:xfrm>
            <a:custGeom>
              <a:avLst/>
              <a:gdLst/>
              <a:ahLst/>
              <a:cxnLst>
                <a:cxn ang="0">
                  <a:pos x="0" y="5"/>
                </a:cxn>
                <a:cxn ang="0">
                  <a:pos x="0" y="0"/>
                </a:cxn>
                <a:cxn ang="0">
                  <a:pos x="5" y="0"/>
                </a:cxn>
              </a:cxnLst>
              <a:rect l="0" t="0" r="r" b="b"/>
              <a:pathLst>
                <a:path w="5" h="5">
                  <a:moveTo>
                    <a:pt x="0" y="5"/>
                  </a:moveTo>
                  <a:lnTo>
                    <a:pt x="0" y="0"/>
                  </a:lnTo>
                  <a:lnTo>
                    <a:pt x="5" y="0"/>
                  </a:lnTo>
                </a:path>
              </a:pathLst>
            </a:custGeom>
            <a:noFill/>
            <a:ln w="23813">
              <a:solidFill>
                <a:srgbClr val="FF0000"/>
              </a:solidFill>
              <a:prstDash val="solid"/>
              <a:round/>
              <a:headEnd/>
              <a:tailEnd/>
            </a:ln>
          </p:spPr>
          <p:txBody>
            <a:bodyPr/>
            <a:lstStyle/>
            <a:p>
              <a:endParaRPr lang="en-GB"/>
            </a:p>
          </p:txBody>
        </p:sp>
        <p:sp>
          <p:nvSpPr>
            <p:cNvPr id="374907" name="Line 123"/>
            <p:cNvSpPr>
              <a:spLocks noChangeShapeType="1"/>
            </p:cNvSpPr>
            <p:nvPr/>
          </p:nvSpPr>
          <p:spPr bwMode="auto">
            <a:xfrm>
              <a:off x="1904" y="3392"/>
              <a:ext cx="10" cy="1"/>
            </a:xfrm>
            <a:prstGeom prst="line">
              <a:avLst/>
            </a:prstGeom>
            <a:noFill/>
            <a:ln w="23813">
              <a:solidFill>
                <a:srgbClr val="FF0000"/>
              </a:solidFill>
              <a:round/>
              <a:headEnd/>
              <a:tailEnd/>
            </a:ln>
          </p:spPr>
          <p:txBody>
            <a:bodyPr/>
            <a:lstStyle/>
            <a:p>
              <a:endParaRPr lang="en-GB"/>
            </a:p>
          </p:txBody>
        </p:sp>
        <p:sp>
          <p:nvSpPr>
            <p:cNvPr id="374908" name="Line 124"/>
            <p:cNvSpPr>
              <a:spLocks noChangeShapeType="1"/>
            </p:cNvSpPr>
            <p:nvPr/>
          </p:nvSpPr>
          <p:spPr bwMode="auto">
            <a:xfrm>
              <a:off x="1914" y="3392"/>
              <a:ext cx="11" cy="1"/>
            </a:xfrm>
            <a:prstGeom prst="line">
              <a:avLst/>
            </a:prstGeom>
            <a:noFill/>
            <a:ln w="23813">
              <a:solidFill>
                <a:srgbClr val="FF0000"/>
              </a:solidFill>
              <a:round/>
              <a:headEnd/>
              <a:tailEnd/>
            </a:ln>
          </p:spPr>
          <p:txBody>
            <a:bodyPr/>
            <a:lstStyle/>
            <a:p>
              <a:endParaRPr lang="en-GB"/>
            </a:p>
          </p:txBody>
        </p:sp>
        <p:sp>
          <p:nvSpPr>
            <p:cNvPr id="374909" name="Freeform 125"/>
            <p:cNvSpPr>
              <a:spLocks/>
            </p:cNvSpPr>
            <p:nvPr/>
          </p:nvSpPr>
          <p:spPr bwMode="auto">
            <a:xfrm>
              <a:off x="1925" y="3387"/>
              <a:ext cx="10" cy="5"/>
            </a:xfrm>
            <a:custGeom>
              <a:avLst/>
              <a:gdLst/>
              <a:ahLst/>
              <a:cxnLst>
                <a:cxn ang="0">
                  <a:pos x="0" y="5"/>
                </a:cxn>
                <a:cxn ang="0">
                  <a:pos x="5" y="0"/>
                </a:cxn>
                <a:cxn ang="0">
                  <a:pos x="10" y="0"/>
                </a:cxn>
              </a:cxnLst>
              <a:rect l="0" t="0" r="r" b="b"/>
              <a:pathLst>
                <a:path w="10" h="5">
                  <a:moveTo>
                    <a:pt x="0" y="5"/>
                  </a:moveTo>
                  <a:lnTo>
                    <a:pt x="5" y="0"/>
                  </a:lnTo>
                  <a:lnTo>
                    <a:pt x="10" y="0"/>
                  </a:lnTo>
                </a:path>
              </a:pathLst>
            </a:custGeom>
            <a:noFill/>
            <a:ln w="23813">
              <a:solidFill>
                <a:srgbClr val="FF0000"/>
              </a:solidFill>
              <a:prstDash val="solid"/>
              <a:round/>
              <a:headEnd/>
              <a:tailEnd/>
            </a:ln>
          </p:spPr>
          <p:txBody>
            <a:bodyPr/>
            <a:lstStyle/>
            <a:p>
              <a:endParaRPr lang="en-GB"/>
            </a:p>
          </p:txBody>
        </p:sp>
        <p:sp>
          <p:nvSpPr>
            <p:cNvPr id="374910" name="Line 126"/>
            <p:cNvSpPr>
              <a:spLocks noChangeShapeType="1"/>
            </p:cNvSpPr>
            <p:nvPr/>
          </p:nvSpPr>
          <p:spPr bwMode="auto">
            <a:xfrm>
              <a:off x="1935" y="3387"/>
              <a:ext cx="10" cy="1"/>
            </a:xfrm>
            <a:prstGeom prst="line">
              <a:avLst/>
            </a:prstGeom>
            <a:noFill/>
            <a:ln w="23813">
              <a:solidFill>
                <a:srgbClr val="FF0000"/>
              </a:solidFill>
              <a:round/>
              <a:headEnd/>
              <a:tailEnd/>
            </a:ln>
          </p:spPr>
          <p:txBody>
            <a:bodyPr/>
            <a:lstStyle/>
            <a:p>
              <a:endParaRPr lang="en-GB"/>
            </a:p>
          </p:txBody>
        </p:sp>
        <p:sp>
          <p:nvSpPr>
            <p:cNvPr id="374911" name="Freeform 127"/>
            <p:cNvSpPr>
              <a:spLocks/>
            </p:cNvSpPr>
            <p:nvPr/>
          </p:nvSpPr>
          <p:spPr bwMode="auto">
            <a:xfrm>
              <a:off x="1945" y="3382"/>
              <a:ext cx="11" cy="5"/>
            </a:xfrm>
            <a:custGeom>
              <a:avLst/>
              <a:gdLst/>
              <a:ahLst/>
              <a:cxnLst>
                <a:cxn ang="0">
                  <a:pos x="0" y="5"/>
                </a:cxn>
                <a:cxn ang="0">
                  <a:pos x="5" y="0"/>
                </a:cxn>
                <a:cxn ang="0">
                  <a:pos x="11" y="0"/>
                </a:cxn>
              </a:cxnLst>
              <a:rect l="0" t="0" r="r" b="b"/>
              <a:pathLst>
                <a:path w="11" h="5">
                  <a:moveTo>
                    <a:pt x="0" y="5"/>
                  </a:moveTo>
                  <a:lnTo>
                    <a:pt x="5" y="0"/>
                  </a:lnTo>
                  <a:lnTo>
                    <a:pt x="11" y="0"/>
                  </a:lnTo>
                </a:path>
              </a:pathLst>
            </a:custGeom>
            <a:noFill/>
            <a:ln w="23813">
              <a:solidFill>
                <a:srgbClr val="FF0000"/>
              </a:solidFill>
              <a:prstDash val="solid"/>
              <a:round/>
              <a:headEnd/>
              <a:tailEnd/>
            </a:ln>
          </p:spPr>
          <p:txBody>
            <a:bodyPr/>
            <a:lstStyle/>
            <a:p>
              <a:endParaRPr lang="en-GB"/>
            </a:p>
          </p:txBody>
        </p:sp>
        <p:sp>
          <p:nvSpPr>
            <p:cNvPr id="374912" name="Line 128"/>
            <p:cNvSpPr>
              <a:spLocks noChangeShapeType="1"/>
            </p:cNvSpPr>
            <p:nvPr/>
          </p:nvSpPr>
          <p:spPr bwMode="auto">
            <a:xfrm>
              <a:off x="1956" y="3382"/>
              <a:ext cx="10" cy="1"/>
            </a:xfrm>
            <a:prstGeom prst="line">
              <a:avLst/>
            </a:prstGeom>
            <a:noFill/>
            <a:ln w="23813">
              <a:solidFill>
                <a:srgbClr val="FF0000"/>
              </a:solidFill>
              <a:round/>
              <a:headEnd/>
              <a:tailEnd/>
            </a:ln>
          </p:spPr>
          <p:txBody>
            <a:bodyPr/>
            <a:lstStyle/>
            <a:p>
              <a:endParaRPr lang="en-GB"/>
            </a:p>
          </p:txBody>
        </p:sp>
        <p:sp>
          <p:nvSpPr>
            <p:cNvPr id="374913" name="Line 129"/>
            <p:cNvSpPr>
              <a:spLocks noChangeShapeType="1"/>
            </p:cNvSpPr>
            <p:nvPr/>
          </p:nvSpPr>
          <p:spPr bwMode="auto">
            <a:xfrm>
              <a:off x="1966" y="3382"/>
              <a:ext cx="10" cy="1"/>
            </a:xfrm>
            <a:prstGeom prst="line">
              <a:avLst/>
            </a:prstGeom>
            <a:noFill/>
            <a:ln w="23813">
              <a:solidFill>
                <a:srgbClr val="FF0000"/>
              </a:solidFill>
              <a:round/>
              <a:headEnd/>
              <a:tailEnd/>
            </a:ln>
          </p:spPr>
          <p:txBody>
            <a:bodyPr/>
            <a:lstStyle/>
            <a:p>
              <a:endParaRPr lang="en-GB"/>
            </a:p>
          </p:txBody>
        </p:sp>
        <p:sp>
          <p:nvSpPr>
            <p:cNvPr id="374914" name="Line 130"/>
            <p:cNvSpPr>
              <a:spLocks noChangeShapeType="1"/>
            </p:cNvSpPr>
            <p:nvPr/>
          </p:nvSpPr>
          <p:spPr bwMode="auto">
            <a:xfrm>
              <a:off x="1976" y="3382"/>
              <a:ext cx="10" cy="1"/>
            </a:xfrm>
            <a:prstGeom prst="line">
              <a:avLst/>
            </a:prstGeom>
            <a:noFill/>
            <a:ln w="23813">
              <a:solidFill>
                <a:srgbClr val="FF0000"/>
              </a:solidFill>
              <a:round/>
              <a:headEnd/>
              <a:tailEnd/>
            </a:ln>
          </p:spPr>
          <p:txBody>
            <a:bodyPr/>
            <a:lstStyle/>
            <a:p>
              <a:endParaRPr lang="en-GB"/>
            </a:p>
          </p:txBody>
        </p:sp>
        <p:sp>
          <p:nvSpPr>
            <p:cNvPr id="374915" name="Freeform 131"/>
            <p:cNvSpPr>
              <a:spLocks/>
            </p:cNvSpPr>
            <p:nvPr/>
          </p:nvSpPr>
          <p:spPr bwMode="auto">
            <a:xfrm>
              <a:off x="1986" y="3377"/>
              <a:ext cx="11" cy="5"/>
            </a:xfrm>
            <a:custGeom>
              <a:avLst/>
              <a:gdLst/>
              <a:ahLst/>
              <a:cxnLst>
                <a:cxn ang="0">
                  <a:pos x="0" y="5"/>
                </a:cxn>
                <a:cxn ang="0">
                  <a:pos x="5" y="0"/>
                </a:cxn>
                <a:cxn ang="0">
                  <a:pos x="11" y="0"/>
                </a:cxn>
              </a:cxnLst>
              <a:rect l="0" t="0" r="r" b="b"/>
              <a:pathLst>
                <a:path w="11" h="5">
                  <a:moveTo>
                    <a:pt x="0" y="5"/>
                  </a:moveTo>
                  <a:lnTo>
                    <a:pt x="5" y="0"/>
                  </a:lnTo>
                  <a:lnTo>
                    <a:pt x="11" y="0"/>
                  </a:lnTo>
                </a:path>
              </a:pathLst>
            </a:custGeom>
            <a:noFill/>
            <a:ln w="23813">
              <a:solidFill>
                <a:srgbClr val="FF0000"/>
              </a:solidFill>
              <a:prstDash val="solid"/>
              <a:round/>
              <a:headEnd/>
              <a:tailEnd/>
            </a:ln>
          </p:spPr>
          <p:txBody>
            <a:bodyPr/>
            <a:lstStyle/>
            <a:p>
              <a:endParaRPr lang="en-GB"/>
            </a:p>
          </p:txBody>
        </p:sp>
        <p:sp>
          <p:nvSpPr>
            <p:cNvPr id="374916" name="Line 132"/>
            <p:cNvSpPr>
              <a:spLocks noChangeShapeType="1"/>
            </p:cNvSpPr>
            <p:nvPr/>
          </p:nvSpPr>
          <p:spPr bwMode="auto">
            <a:xfrm>
              <a:off x="1997" y="3377"/>
              <a:ext cx="10" cy="1"/>
            </a:xfrm>
            <a:prstGeom prst="line">
              <a:avLst/>
            </a:prstGeom>
            <a:noFill/>
            <a:ln w="23813">
              <a:solidFill>
                <a:srgbClr val="FF0000"/>
              </a:solidFill>
              <a:round/>
              <a:headEnd/>
              <a:tailEnd/>
            </a:ln>
          </p:spPr>
          <p:txBody>
            <a:bodyPr/>
            <a:lstStyle/>
            <a:p>
              <a:endParaRPr lang="en-GB"/>
            </a:p>
          </p:txBody>
        </p:sp>
        <p:sp>
          <p:nvSpPr>
            <p:cNvPr id="374917" name="Freeform 133"/>
            <p:cNvSpPr>
              <a:spLocks/>
            </p:cNvSpPr>
            <p:nvPr/>
          </p:nvSpPr>
          <p:spPr bwMode="auto">
            <a:xfrm>
              <a:off x="2007" y="3372"/>
              <a:ext cx="10" cy="5"/>
            </a:xfrm>
            <a:custGeom>
              <a:avLst/>
              <a:gdLst/>
              <a:ahLst/>
              <a:cxnLst>
                <a:cxn ang="0">
                  <a:pos x="0" y="5"/>
                </a:cxn>
                <a:cxn ang="0">
                  <a:pos x="5" y="0"/>
                </a:cxn>
                <a:cxn ang="0">
                  <a:pos x="10" y="0"/>
                </a:cxn>
              </a:cxnLst>
              <a:rect l="0" t="0" r="r" b="b"/>
              <a:pathLst>
                <a:path w="10" h="5">
                  <a:moveTo>
                    <a:pt x="0" y="5"/>
                  </a:moveTo>
                  <a:lnTo>
                    <a:pt x="5" y="0"/>
                  </a:lnTo>
                  <a:lnTo>
                    <a:pt x="10" y="0"/>
                  </a:lnTo>
                </a:path>
              </a:pathLst>
            </a:custGeom>
            <a:noFill/>
            <a:ln w="23813">
              <a:solidFill>
                <a:srgbClr val="FF0000"/>
              </a:solidFill>
              <a:prstDash val="solid"/>
              <a:round/>
              <a:headEnd/>
              <a:tailEnd/>
            </a:ln>
          </p:spPr>
          <p:txBody>
            <a:bodyPr/>
            <a:lstStyle/>
            <a:p>
              <a:endParaRPr lang="en-GB"/>
            </a:p>
          </p:txBody>
        </p:sp>
        <p:sp>
          <p:nvSpPr>
            <p:cNvPr id="374918" name="Line 134"/>
            <p:cNvSpPr>
              <a:spLocks noChangeShapeType="1"/>
            </p:cNvSpPr>
            <p:nvPr/>
          </p:nvSpPr>
          <p:spPr bwMode="auto">
            <a:xfrm>
              <a:off x="2017" y="3372"/>
              <a:ext cx="10" cy="1"/>
            </a:xfrm>
            <a:prstGeom prst="line">
              <a:avLst/>
            </a:prstGeom>
            <a:noFill/>
            <a:ln w="23813">
              <a:solidFill>
                <a:srgbClr val="FF0000"/>
              </a:solidFill>
              <a:round/>
              <a:headEnd/>
              <a:tailEnd/>
            </a:ln>
          </p:spPr>
          <p:txBody>
            <a:bodyPr/>
            <a:lstStyle/>
            <a:p>
              <a:endParaRPr lang="en-GB"/>
            </a:p>
          </p:txBody>
        </p:sp>
        <p:sp>
          <p:nvSpPr>
            <p:cNvPr id="374919" name="Freeform 135"/>
            <p:cNvSpPr>
              <a:spLocks/>
            </p:cNvSpPr>
            <p:nvPr/>
          </p:nvSpPr>
          <p:spPr bwMode="auto">
            <a:xfrm>
              <a:off x="2027" y="3372"/>
              <a:ext cx="11" cy="5"/>
            </a:xfrm>
            <a:custGeom>
              <a:avLst/>
              <a:gdLst/>
              <a:ahLst/>
              <a:cxnLst>
                <a:cxn ang="0">
                  <a:pos x="0" y="0"/>
                </a:cxn>
                <a:cxn ang="0">
                  <a:pos x="6" y="0"/>
                </a:cxn>
                <a:cxn ang="0">
                  <a:pos x="11" y="5"/>
                </a:cxn>
              </a:cxnLst>
              <a:rect l="0" t="0" r="r" b="b"/>
              <a:pathLst>
                <a:path w="11" h="5">
                  <a:moveTo>
                    <a:pt x="0" y="0"/>
                  </a:moveTo>
                  <a:lnTo>
                    <a:pt x="6" y="0"/>
                  </a:lnTo>
                  <a:lnTo>
                    <a:pt x="11" y="5"/>
                  </a:lnTo>
                </a:path>
              </a:pathLst>
            </a:custGeom>
            <a:noFill/>
            <a:ln w="23813">
              <a:solidFill>
                <a:srgbClr val="FF0000"/>
              </a:solidFill>
              <a:prstDash val="solid"/>
              <a:round/>
              <a:headEnd/>
              <a:tailEnd/>
            </a:ln>
          </p:spPr>
          <p:txBody>
            <a:bodyPr/>
            <a:lstStyle/>
            <a:p>
              <a:endParaRPr lang="en-GB"/>
            </a:p>
          </p:txBody>
        </p:sp>
        <p:sp>
          <p:nvSpPr>
            <p:cNvPr id="374920" name="Line 136"/>
            <p:cNvSpPr>
              <a:spLocks noChangeShapeType="1"/>
            </p:cNvSpPr>
            <p:nvPr/>
          </p:nvSpPr>
          <p:spPr bwMode="auto">
            <a:xfrm>
              <a:off x="2038" y="3377"/>
              <a:ext cx="10" cy="1"/>
            </a:xfrm>
            <a:prstGeom prst="line">
              <a:avLst/>
            </a:prstGeom>
            <a:noFill/>
            <a:ln w="23813">
              <a:solidFill>
                <a:srgbClr val="FF0000"/>
              </a:solidFill>
              <a:round/>
              <a:headEnd/>
              <a:tailEnd/>
            </a:ln>
          </p:spPr>
          <p:txBody>
            <a:bodyPr/>
            <a:lstStyle/>
            <a:p>
              <a:endParaRPr lang="en-GB"/>
            </a:p>
          </p:txBody>
        </p:sp>
        <p:sp>
          <p:nvSpPr>
            <p:cNvPr id="374921" name="Line 137"/>
            <p:cNvSpPr>
              <a:spLocks noChangeShapeType="1"/>
            </p:cNvSpPr>
            <p:nvPr/>
          </p:nvSpPr>
          <p:spPr bwMode="auto">
            <a:xfrm flipV="1">
              <a:off x="2048" y="3372"/>
              <a:ext cx="10" cy="5"/>
            </a:xfrm>
            <a:prstGeom prst="line">
              <a:avLst/>
            </a:prstGeom>
            <a:noFill/>
            <a:ln w="23813">
              <a:solidFill>
                <a:srgbClr val="FF0000"/>
              </a:solidFill>
              <a:round/>
              <a:headEnd/>
              <a:tailEnd/>
            </a:ln>
          </p:spPr>
          <p:txBody>
            <a:bodyPr/>
            <a:lstStyle/>
            <a:p>
              <a:endParaRPr lang="en-GB"/>
            </a:p>
          </p:txBody>
        </p:sp>
        <p:sp>
          <p:nvSpPr>
            <p:cNvPr id="374922" name="Line 138"/>
            <p:cNvSpPr>
              <a:spLocks noChangeShapeType="1"/>
            </p:cNvSpPr>
            <p:nvPr/>
          </p:nvSpPr>
          <p:spPr bwMode="auto">
            <a:xfrm flipV="1">
              <a:off x="2058" y="3366"/>
              <a:ext cx="11" cy="6"/>
            </a:xfrm>
            <a:prstGeom prst="line">
              <a:avLst/>
            </a:prstGeom>
            <a:noFill/>
            <a:ln w="23813">
              <a:solidFill>
                <a:srgbClr val="FF0000"/>
              </a:solidFill>
              <a:round/>
              <a:headEnd/>
              <a:tailEnd/>
            </a:ln>
          </p:spPr>
          <p:txBody>
            <a:bodyPr/>
            <a:lstStyle/>
            <a:p>
              <a:endParaRPr lang="en-GB"/>
            </a:p>
          </p:txBody>
        </p:sp>
        <p:sp>
          <p:nvSpPr>
            <p:cNvPr id="374923" name="Line 139"/>
            <p:cNvSpPr>
              <a:spLocks noChangeShapeType="1"/>
            </p:cNvSpPr>
            <p:nvPr/>
          </p:nvSpPr>
          <p:spPr bwMode="auto">
            <a:xfrm>
              <a:off x="2069" y="3366"/>
              <a:ext cx="10" cy="1"/>
            </a:xfrm>
            <a:prstGeom prst="line">
              <a:avLst/>
            </a:prstGeom>
            <a:noFill/>
            <a:ln w="23813">
              <a:solidFill>
                <a:srgbClr val="FF0000"/>
              </a:solidFill>
              <a:round/>
              <a:headEnd/>
              <a:tailEnd/>
            </a:ln>
          </p:spPr>
          <p:txBody>
            <a:bodyPr/>
            <a:lstStyle/>
            <a:p>
              <a:endParaRPr lang="en-GB"/>
            </a:p>
          </p:txBody>
        </p:sp>
        <p:sp>
          <p:nvSpPr>
            <p:cNvPr id="374924" name="Freeform 140"/>
            <p:cNvSpPr>
              <a:spLocks/>
            </p:cNvSpPr>
            <p:nvPr/>
          </p:nvSpPr>
          <p:spPr bwMode="auto">
            <a:xfrm>
              <a:off x="2079" y="3366"/>
              <a:ext cx="5" cy="11"/>
            </a:xfrm>
            <a:custGeom>
              <a:avLst/>
              <a:gdLst/>
              <a:ahLst/>
              <a:cxnLst>
                <a:cxn ang="0">
                  <a:pos x="0" y="0"/>
                </a:cxn>
                <a:cxn ang="0">
                  <a:pos x="0" y="6"/>
                </a:cxn>
                <a:cxn ang="0">
                  <a:pos x="5" y="11"/>
                </a:cxn>
              </a:cxnLst>
              <a:rect l="0" t="0" r="r" b="b"/>
              <a:pathLst>
                <a:path w="5" h="11">
                  <a:moveTo>
                    <a:pt x="0" y="0"/>
                  </a:moveTo>
                  <a:lnTo>
                    <a:pt x="0" y="6"/>
                  </a:lnTo>
                  <a:lnTo>
                    <a:pt x="5" y="11"/>
                  </a:lnTo>
                </a:path>
              </a:pathLst>
            </a:custGeom>
            <a:noFill/>
            <a:ln w="23813">
              <a:solidFill>
                <a:srgbClr val="FF0000"/>
              </a:solidFill>
              <a:prstDash val="solid"/>
              <a:round/>
              <a:headEnd/>
              <a:tailEnd/>
            </a:ln>
          </p:spPr>
          <p:txBody>
            <a:bodyPr/>
            <a:lstStyle/>
            <a:p>
              <a:endParaRPr lang="en-GB"/>
            </a:p>
          </p:txBody>
        </p:sp>
        <p:sp>
          <p:nvSpPr>
            <p:cNvPr id="374925" name="Freeform 141"/>
            <p:cNvSpPr>
              <a:spLocks/>
            </p:cNvSpPr>
            <p:nvPr/>
          </p:nvSpPr>
          <p:spPr bwMode="auto">
            <a:xfrm>
              <a:off x="2084" y="3366"/>
              <a:ext cx="10" cy="11"/>
            </a:xfrm>
            <a:custGeom>
              <a:avLst/>
              <a:gdLst/>
              <a:ahLst/>
              <a:cxnLst>
                <a:cxn ang="0">
                  <a:pos x="0" y="11"/>
                </a:cxn>
                <a:cxn ang="0">
                  <a:pos x="5" y="6"/>
                </a:cxn>
                <a:cxn ang="0">
                  <a:pos x="10" y="0"/>
                </a:cxn>
              </a:cxnLst>
              <a:rect l="0" t="0" r="r" b="b"/>
              <a:pathLst>
                <a:path w="10" h="11">
                  <a:moveTo>
                    <a:pt x="0" y="11"/>
                  </a:moveTo>
                  <a:lnTo>
                    <a:pt x="5" y="6"/>
                  </a:lnTo>
                  <a:lnTo>
                    <a:pt x="10" y="0"/>
                  </a:lnTo>
                </a:path>
              </a:pathLst>
            </a:custGeom>
            <a:noFill/>
            <a:ln w="23813">
              <a:solidFill>
                <a:srgbClr val="FF0000"/>
              </a:solidFill>
              <a:prstDash val="solid"/>
              <a:round/>
              <a:headEnd/>
              <a:tailEnd/>
            </a:ln>
          </p:spPr>
          <p:txBody>
            <a:bodyPr/>
            <a:lstStyle/>
            <a:p>
              <a:endParaRPr lang="en-GB"/>
            </a:p>
          </p:txBody>
        </p:sp>
        <p:sp>
          <p:nvSpPr>
            <p:cNvPr id="374926" name="Freeform 142"/>
            <p:cNvSpPr>
              <a:spLocks/>
            </p:cNvSpPr>
            <p:nvPr/>
          </p:nvSpPr>
          <p:spPr bwMode="auto">
            <a:xfrm>
              <a:off x="2094" y="3366"/>
              <a:ext cx="11" cy="11"/>
            </a:xfrm>
            <a:custGeom>
              <a:avLst/>
              <a:gdLst/>
              <a:ahLst/>
              <a:cxnLst>
                <a:cxn ang="0">
                  <a:pos x="0" y="0"/>
                </a:cxn>
                <a:cxn ang="0">
                  <a:pos x="5" y="6"/>
                </a:cxn>
                <a:cxn ang="0">
                  <a:pos x="11" y="11"/>
                </a:cxn>
              </a:cxnLst>
              <a:rect l="0" t="0" r="r" b="b"/>
              <a:pathLst>
                <a:path w="11" h="11">
                  <a:moveTo>
                    <a:pt x="0" y="0"/>
                  </a:moveTo>
                  <a:lnTo>
                    <a:pt x="5" y="6"/>
                  </a:lnTo>
                  <a:lnTo>
                    <a:pt x="11" y="11"/>
                  </a:lnTo>
                </a:path>
              </a:pathLst>
            </a:custGeom>
            <a:noFill/>
            <a:ln w="23813">
              <a:solidFill>
                <a:srgbClr val="FF0000"/>
              </a:solidFill>
              <a:prstDash val="solid"/>
              <a:round/>
              <a:headEnd/>
              <a:tailEnd/>
            </a:ln>
          </p:spPr>
          <p:txBody>
            <a:bodyPr/>
            <a:lstStyle/>
            <a:p>
              <a:endParaRPr lang="en-GB"/>
            </a:p>
          </p:txBody>
        </p:sp>
        <p:sp>
          <p:nvSpPr>
            <p:cNvPr id="374927" name="Freeform 143"/>
            <p:cNvSpPr>
              <a:spLocks/>
            </p:cNvSpPr>
            <p:nvPr/>
          </p:nvSpPr>
          <p:spPr bwMode="auto">
            <a:xfrm>
              <a:off x="2105" y="3372"/>
              <a:ext cx="10" cy="5"/>
            </a:xfrm>
            <a:custGeom>
              <a:avLst/>
              <a:gdLst/>
              <a:ahLst/>
              <a:cxnLst>
                <a:cxn ang="0">
                  <a:pos x="0" y="5"/>
                </a:cxn>
                <a:cxn ang="0">
                  <a:pos x="5" y="5"/>
                </a:cxn>
                <a:cxn ang="0">
                  <a:pos x="10" y="0"/>
                </a:cxn>
              </a:cxnLst>
              <a:rect l="0" t="0" r="r" b="b"/>
              <a:pathLst>
                <a:path w="10" h="5">
                  <a:moveTo>
                    <a:pt x="0" y="5"/>
                  </a:moveTo>
                  <a:lnTo>
                    <a:pt x="5" y="5"/>
                  </a:lnTo>
                  <a:lnTo>
                    <a:pt x="10" y="0"/>
                  </a:lnTo>
                </a:path>
              </a:pathLst>
            </a:custGeom>
            <a:noFill/>
            <a:ln w="23813">
              <a:solidFill>
                <a:srgbClr val="FF0000"/>
              </a:solidFill>
              <a:prstDash val="solid"/>
              <a:round/>
              <a:headEnd/>
              <a:tailEnd/>
            </a:ln>
          </p:spPr>
          <p:txBody>
            <a:bodyPr/>
            <a:lstStyle/>
            <a:p>
              <a:endParaRPr lang="en-GB"/>
            </a:p>
          </p:txBody>
        </p:sp>
        <p:sp>
          <p:nvSpPr>
            <p:cNvPr id="374928" name="Freeform 144"/>
            <p:cNvSpPr>
              <a:spLocks/>
            </p:cNvSpPr>
            <p:nvPr/>
          </p:nvSpPr>
          <p:spPr bwMode="auto">
            <a:xfrm>
              <a:off x="2115" y="3361"/>
              <a:ext cx="10" cy="11"/>
            </a:xfrm>
            <a:custGeom>
              <a:avLst/>
              <a:gdLst/>
              <a:ahLst/>
              <a:cxnLst>
                <a:cxn ang="0">
                  <a:pos x="0" y="11"/>
                </a:cxn>
                <a:cxn ang="0">
                  <a:pos x="5" y="5"/>
                </a:cxn>
                <a:cxn ang="0">
                  <a:pos x="10" y="0"/>
                </a:cxn>
              </a:cxnLst>
              <a:rect l="0" t="0" r="r" b="b"/>
              <a:pathLst>
                <a:path w="10" h="11">
                  <a:moveTo>
                    <a:pt x="0" y="11"/>
                  </a:moveTo>
                  <a:lnTo>
                    <a:pt x="5" y="5"/>
                  </a:lnTo>
                  <a:lnTo>
                    <a:pt x="10" y="0"/>
                  </a:lnTo>
                </a:path>
              </a:pathLst>
            </a:custGeom>
            <a:noFill/>
            <a:ln w="23813">
              <a:solidFill>
                <a:srgbClr val="FF0000"/>
              </a:solidFill>
              <a:prstDash val="solid"/>
              <a:round/>
              <a:headEnd/>
              <a:tailEnd/>
            </a:ln>
          </p:spPr>
          <p:txBody>
            <a:bodyPr/>
            <a:lstStyle/>
            <a:p>
              <a:endParaRPr lang="en-GB"/>
            </a:p>
          </p:txBody>
        </p:sp>
        <p:sp>
          <p:nvSpPr>
            <p:cNvPr id="374929" name="Freeform 145"/>
            <p:cNvSpPr>
              <a:spLocks/>
            </p:cNvSpPr>
            <p:nvPr/>
          </p:nvSpPr>
          <p:spPr bwMode="auto">
            <a:xfrm>
              <a:off x="2125" y="3361"/>
              <a:ext cx="10" cy="1"/>
            </a:xfrm>
            <a:custGeom>
              <a:avLst/>
              <a:gdLst/>
              <a:ahLst/>
              <a:cxnLst>
                <a:cxn ang="0">
                  <a:pos x="0" y="0"/>
                </a:cxn>
                <a:cxn ang="0">
                  <a:pos x="5" y="0"/>
                </a:cxn>
                <a:cxn ang="0">
                  <a:pos x="10" y="0"/>
                </a:cxn>
              </a:cxnLst>
              <a:rect l="0" t="0" r="r" b="b"/>
              <a:pathLst>
                <a:path w="10">
                  <a:moveTo>
                    <a:pt x="0" y="0"/>
                  </a:moveTo>
                  <a:lnTo>
                    <a:pt x="5" y="0"/>
                  </a:lnTo>
                  <a:lnTo>
                    <a:pt x="10" y="0"/>
                  </a:lnTo>
                </a:path>
              </a:pathLst>
            </a:custGeom>
            <a:noFill/>
            <a:ln w="23813">
              <a:solidFill>
                <a:srgbClr val="FF0000"/>
              </a:solidFill>
              <a:prstDash val="solid"/>
              <a:round/>
              <a:headEnd/>
              <a:tailEnd/>
            </a:ln>
          </p:spPr>
          <p:txBody>
            <a:bodyPr/>
            <a:lstStyle/>
            <a:p>
              <a:endParaRPr lang="en-GB"/>
            </a:p>
          </p:txBody>
        </p:sp>
        <p:sp>
          <p:nvSpPr>
            <p:cNvPr id="374930" name="Line 146"/>
            <p:cNvSpPr>
              <a:spLocks noChangeShapeType="1"/>
            </p:cNvSpPr>
            <p:nvPr/>
          </p:nvSpPr>
          <p:spPr bwMode="auto">
            <a:xfrm>
              <a:off x="2135" y="3361"/>
              <a:ext cx="11" cy="1"/>
            </a:xfrm>
            <a:prstGeom prst="line">
              <a:avLst/>
            </a:prstGeom>
            <a:noFill/>
            <a:ln w="23813">
              <a:solidFill>
                <a:srgbClr val="FF0000"/>
              </a:solidFill>
              <a:round/>
              <a:headEnd/>
              <a:tailEnd/>
            </a:ln>
          </p:spPr>
          <p:txBody>
            <a:bodyPr/>
            <a:lstStyle/>
            <a:p>
              <a:endParaRPr lang="en-GB"/>
            </a:p>
          </p:txBody>
        </p:sp>
        <p:sp>
          <p:nvSpPr>
            <p:cNvPr id="374931" name="Line 147"/>
            <p:cNvSpPr>
              <a:spLocks noChangeShapeType="1"/>
            </p:cNvSpPr>
            <p:nvPr/>
          </p:nvSpPr>
          <p:spPr bwMode="auto">
            <a:xfrm>
              <a:off x="2146" y="3361"/>
              <a:ext cx="10" cy="1"/>
            </a:xfrm>
            <a:prstGeom prst="line">
              <a:avLst/>
            </a:prstGeom>
            <a:noFill/>
            <a:ln w="23813">
              <a:solidFill>
                <a:srgbClr val="FF0000"/>
              </a:solidFill>
              <a:round/>
              <a:headEnd/>
              <a:tailEnd/>
            </a:ln>
          </p:spPr>
          <p:txBody>
            <a:bodyPr/>
            <a:lstStyle/>
            <a:p>
              <a:endParaRPr lang="en-GB"/>
            </a:p>
          </p:txBody>
        </p:sp>
        <p:sp>
          <p:nvSpPr>
            <p:cNvPr id="374932" name="Freeform 148"/>
            <p:cNvSpPr>
              <a:spLocks/>
            </p:cNvSpPr>
            <p:nvPr/>
          </p:nvSpPr>
          <p:spPr bwMode="auto">
            <a:xfrm>
              <a:off x="2156" y="3356"/>
              <a:ext cx="10" cy="5"/>
            </a:xfrm>
            <a:custGeom>
              <a:avLst/>
              <a:gdLst/>
              <a:ahLst/>
              <a:cxnLst>
                <a:cxn ang="0">
                  <a:pos x="0" y="5"/>
                </a:cxn>
                <a:cxn ang="0">
                  <a:pos x="5" y="0"/>
                </a:cxn>
                <a:cxn ang="0">
                  <a:pos x="10" y="0"/>
                </a:cxn>
              </a:cxnLst>
              <a:rect l="0" t="0" r="r" b="b"/>
              <a:pathLst>
                <a:path w="10" h="5">
                  <a:moveTo>
                    <a:pt x="0" y="5"/>
                  </a:moveTo>
                  <a:lnTo>
                    <a:pt x="5" y="0"/>
                  </a:lnTo>
                  <a:lnTo>
                    <a:pt x="10" y="0"/>
                  </a:lnTo>
                </a:path>
              </a:pathLst>
            </a:custGeom>
            <a:noFill/>
            <a:ln w="23813">
              <a:solidFill>
                <a:srgbClr val="FF0000"/>
              </a:solidFill>
              <a:prstDash val="solid"/>
              <a:round/>
              <a:headEnd/>
              <a:tailEnd/>
            </a:ln>
          </p:spPr>
          <p:txBody>
            <a:bodyPr/>
            <a:lstStyle/>
            <a:p>
              <a:endParaRPr lang="en-GB"/>
            </a:p>
          </p:txBody>
        </p:sp>
        <p:sp>
          <p:nvSpPr>
            <p:cNvPr id="374933" name="Line 149"/>
            <p:cNvSpPr>
              <a:spLocks noChangeShapeType="1"/>
            </p:cNvSpPr>
            <p:nvPr/>
          </p:nvSpPr>
          <p:spPr bwMode="auto">
            <a:xfrm>
              <a:off x="2166" y="3356"/>
              <a:ext cx="11" cy="1"/>
            </a:xfrm>
            <a:prstGeom prst="line">
              <a:avLst/>
            </a:prstGeom>
            <a:noFill/>
            <a:ln w="23813">
              <a:solidFill>
                <a:srgbClr val="FF0000"/>
              </a:solidFill>
              <a:round/>
              <a:headEnd/>
              <a:tailEnd/>
            </a:ln>
          </p:spPr>
          <p:txBody>
            <a:bodyPr/>
            <a:lstStyle/>
            <a:p>
              <a:endParaRPr lang="en-GB"/>
            </a:p>
          </p:txBody>
        </p:sp>
        <p:sp>
          <p:nvSpPr>
            <p:cNvPr id="374934" name="Freeform 150"/>
            <p:cNvSpPr>
              <a:spLocks/>
            </p:cNvSpPr>
            <p:nvPr/>
          </p:nvSpPr>
          <p:spPr bwMode="auto">
            <a:xfrm>
              <a:off x="2177" y="3351"/>
              <a:ext cx="10" cy="5"/>
            </a:xfrm>
            <a:custGeom>
              <a:avLst/>
              <a:gdLst/>
              <a:ahLst/>
              <a:cxnLst>
                <a:cxn ang="0">
                  <a:pos x="0" y="5"/>
                </a:cxn>
                <a:cxn ang="0">
                  <a:pos x="5" y="0"/>
                </a:cxn>
                <a:cxn ang="0">
                  <a:pos x="10" y="0"/>
                </a:cxn>
              </a:cxnLst>
              <a:rect l="0" t="0" r="r" b="b"/>
              <a:pathLst>
                <a:path w="10" h="5">
                  <a:moveTo>
                    <a:pt x="0" y="5"/>
                  </a:moveTo>
                  <a:lnTo>
                    <a:pt x="5" y="0"/>
                  </a:lnTo>
                  <a:lnTo>
                    <a:pt x="10" y="0"/>
                  </a:lnTo>
                </a:path>
              </a:pathLst>
            </a:custGeom>
            <a:noFill/>
            <a:ln w="23813">
              <a:solidFill>
                <a:srgbClr val="FF0000"/>
              </a:solidFill>
              <a:prstDash val="solid"/>
              <a:round/>
              <a:headEnd/>
              <a:tailEnd/>
            </a:ln>
          </p:spPr>
          <p:txBody>
            <a:bodyPr/>
            <a:lstStyle/>
            <a:p>
              <a:endParaRPr lang="en-GB"/>
            </a:p>
          </p:txBody>
        </p:sp>
        <p:sp>
          <p:nvSpPr>
            <p:cNvPr id="374935" name="Freeform 151"/>
            <p:cNvSpPr>
              <a:spLocks/>
            </p:cNvSpPr>
            <p:nvPr/>
          </p:nvSpPr>
          <p:spPr bwMode="auto">
            <a:xfrm>
              <a:off x="2187" y="3351"/>
              <a:ext cx="10" cy="5"/>
            </a:xfrm>
            <a:custGeom>
              <a:avLst/>
              <a:gdLst/>
              <a:ahLst/>
              <a:cxnLst>
                <a:cxn ang="0">
                  <a:pos x="0" y="0"/>
                </a:cxn>
                <a:cxn ang="0">
                  <a:pos x="5" y="0"/>
                </a:cxn>
                <a:cxn ang="0">
                  <a:pos x="10" y="5"/>
                </a:cxn>
              </a:cxnLst>
              <a:rect l="0" t="0" r="r" b="b"/>
              <a:pathLst>
                <a:path w="10" h="5">
                  <a:moveTo>
                    <a:pt x="0" y="0"/>
                  </a:moveTo>
                  <a:lnTo>
                    <a:pt x="5" y="0"/>
                  </a:lnTo>
                  <a:lnTo>
                    <a:pt x="10" y="5"/>
                  </a:lnTo>
                </a:path>
              </a:pathLst>
            </a:custGeom>
            <a:noFill/>
            <a:ln w="23813">
              <a:solidFill>
                <a:srgbClr val="FF0000"/>
              </a:solidFill>
              <a:prstDash val="solid"/>
              <a:round/>
              <a:headEnd/>
              <a:tailEnd/>
            </a:ln>
          </p:spPr>
          <p:txBody>
            <a:bodyPr/>
            <a:lstStyle/>
            <a:p>
              <a:endParaRPr lang="en-GB"/>
            </a:p>
          </p:txBody>
        </p:sp>
        <p:sp>
          <p:nvSpPr>
            <p:cNvPr id="374936" name="Line 152"/>
            <p:cNvSpPr>
              <a:spLocks noChangeShapeType="1"/>
            </p:cNvSpPr>
            <p:nvPr/>
          </p:nvSpPr>
          <p:spPr bwMode="auto">
            <a:xfrm>
              <a:off x="2197" y="3356"/>
              <a:ext cx="10" cy="5"/>
            </a:xfrm>
            <a:prstGeom prst="line">
              <a:avLst/>
            </a:prstGeom>
            <a:noFill/>
            <a:ln w="23813">
              <a:solidFill>
                <a:srgbClr val="FF0000"/>
              </a:solidFill>
              <a:round/>
              <a:headEnd/>
              <a:tailEnd/>
            </a:ln>
          </p:spPr>
          <p:txBody>
            <a:bodyPr/>
            <a:lstStyle/>
            <a:p>
              <a:endParaRPr lang="en-GB"/>
            </a:p>
          </p:txBody>
        </p:sp>
        <p:sp>
          <p:nvSpPr>
            <p:cNvPr id="374937" name="Freeform 153"/>
            <p:cNvSpPr>
              <a:spLocks/>
            </p:cNvSpPr>
            <p:nvPr/>
          </p:nvSpPr>
          <p:spPr bwMode="auto">
            <a:xfrm>
              <a:off x="2207" y="3361"/>
              <a:ext cx="11" cy="11"/>
            </a:xfrm>
            <a:custGeom>
              <a:avLst/>
              <a:gdLst/>
              <a:ahLst/>
              <a:cxnLst>
                <a:cxn ang="0">
                  <a:pos x="0" y="0"/>
                </a:cxn>
                <a:cxn ang="0">
                  <a:pos x="5" y="5"/>
                </a:cxn>
                <a:cxn ang="0">
                  <a:pos x="11" y="11"/>
                </a:cxn>
              </a:cxnLst>
              <a:rect l="0" t="0" r="r" b="b"/>
              <a:pathLst>
                <a:path w="11" h="11">
                  <a:moveTo>
                    <a:pt x="0" y="0"/>
                  </a:moveTo>
                  <a:lnTo>
                    <a:pt x="5" y="5"/>
                  </a:lnTo>
                  <a:lnTo>
                    <a:pt x="11" y="11"/>
                  </a:lnTo>
                </a:path>
              </a:pathLst>
            </a:custGeom>
            <a:noFill/>
            <a:ln w="23813">
              <a:solidFill>
                <a:srgbClr val="FF0000"/>
              </a:solidFill>
              <a:prstDash val="solid"/>
              <a:round/>
              <a:headEnd/>
              <a:tailEnd/>
            </a:ln>
          </p:spPr>
          <p:txBody>
            <a:bodyPr/>
            <a:lstStyle/>
            <a:p>
              <a:endParaRPr lang="en-GB"/>
            </a:p>
          </p:txBody>
        </p:sp>
        <p:sp>
          <p:nvSpPr>
            <p:cNvPr id="374938" name="Freeform 154"/>
            <p:cNvSpPr>
              <a:spLocks/>
            </p:cNvSpPr>
            <p:nvPr/>
          </p:nvSpPr>
          <p:spPr bwMode="auto">
            <a:xfrm>
              <a:off x="2218" y="3366"/>
              <a:ext cx="10" cy="6"/>
            </a:xfrm>
            <a:custGeom>
              <a:avLst/>
              <a:gdLst/>
              <a:ahLst/>
              <a:cxnLst>
                <a:cxn ang="0">
                  <a:pos x="0" y="6"/>
                </a:cxn>
                <a:cxn ang="0">
                  <a:pos x="5" y="6"/>
                </a:cxn>
                <a:cxn ang="0">
                  <a:pos x="10" y="0"/>
                </a:cxn>
              </a:cxnLst>
              <a:rect l="0" t="0" r="r" b="b"/>
              <a:pathLst>
                <a:path w="10" h="6">
                  <a:moveTo>
                    <a:pt x="0" y="6"/>
                  </a:moveTo>
                  <a:lnTo>
                    <a:pt x="5" y="6"/>
                  </a:lnTo>
                  <a:lnTo>
                    <a:pt x="10" y="0"/>
                  </a:lnTo>
                </a:path>
              </a:pathLst>
            </a:custGeom>
            <a:noFill/>
            <a:ln w="23813">
              <a:solidFill>
                <a:srgbClr val="FF0000"/>
              </a:solidFill>
              <a:prstDash val="solid"/>
              <a:round/>
              <a:headEnd/>
              <a:tailEnd/>
            </a:ln>
          </p:spPr>
          <p:txBody>
            <a:bodyPr/>
            <a:lstStyle/>
            <a:p>
              <a:endParaRPr lang="en-GB"/>
            </a:p>
          </p:txBody>
        </p:sp>
        <p:sp>
          <p:nvSpPr>
            <p:cNvPr id="374939" name="Line 155"/>
            <p:cNvSpPr>
              <a:spLocks noChangeShapeType="1"/>
            </p:cNvSpPr>
            <p:nvPr/>
          </p:nvSpPr>
          <p:spPr bwMode="auto">
            <a:xfrm flipV="1">
              <a:off x="2228" y="3361"/>
              <a:ext cx="10" cy="5"/>
            </a:xfrm>
            <a:prstGeom prst="line">
              <a:avLst/>
            </a:prstGeom>
            <a:noFill/>
            <a:ln w="23813">
              <a:solidFill>
                <a:srgbClr val="FF0000"/>
              </a:solidFill>
              <a:round/>
              <a:headEnd/>
              <a:tailEnd/>
            </a:ln>
          </p:spPr>
          <p:txBody>
            <a:bodyPr/>
            <a:lstStyle/>
            <a:p>
              <a:endParaRPr lang="en-GB"/>
            </a:p>
          </p:txBody>
        </p:sp>
        <p:sp>
          <p:nvSpPr>
            <p:cNvPr id="374940" name="Freeform 156"/>
            <p:cNvSpPr>
              <a:spLocks/>
            </p:cNvSpPr>
            <p:nvPr/>
          </p:nvSpPr>
          <p:spPr bwMode="auto">
            <a:xfrm>
              <a:off x="2238" y="3361"/>
              <a:ext cx="10" cy="1"/>
            </a:xfrm>
            <a:custGeom>
              <a:avLst/>
              <a:gdLst/>
              <a:ahLst/>
              <a:cxnLst>
                <a:cxn ang="0">
                  <a:pos x="0" y="0"/>
                </a:cxn>
                <a:cxn ang="0">
                  <a:pos x="5" y="0"/>
                </a:cxn>
                <a:cxn ang="0">
                  <a:pos x="10" y="0"/>
                </a:cxn>
              </a:cxnLst>
              <a:rect l="0" t="0" r="r" b="b"/>
              <a:pathLst>
                <a:path w="10">
                  <a:moveTo>
                    <a:pt x="0" y="0"/>
                  </a:moveTo>
                  <a:lnTo>
                    <a:pt x="5" y="0"/>
                  </a:lnTo>
                  <a:lnTo>
                    <a:pt x="10" y="0"/>
                  </a:lnTo>
                </a:path>
              </a:pathLst>
            </a:custGeom>
            <a:noFill/>
            <a:ln w="23813">
              <a:solidFill>
                <a:srgbClr val="FF0000"/>
              </a:solidFill>
              <a:prstDash val="solid"/>
              <a:round/>
              <a:headEnd/>
              <a:tailEnd/>
            </a:ln>
          </p:spPr>
          <p:txBody>
            <a:bodyPr/>
            <a:lstStyle/>
            <a:p>
              <a:endParaRPr lang="en-GB"/>
            </a:p>
          </p:txBody>
        </p:sp>
        <p:sp>
          <p:nvSpPr>
            <p:cNvPr id="374941" name="Freeform 157"/>
            <p:cNvSpPr>
              <a:spLocks/>
            </p:cNvSpPr>
            <p:nvPr/>
          </p:nvSpPr>
          <p:spPr bwMode="auto">
            <a:xfrm>
              <a:off x="2248" y="3351"/>
              <a:ext cx="11" cy="10"/>
            </a:xfrm>
            <a:custGeom>
              <a:avLst/>
              <a:gdLst/>
              <a:ahLst/>
              <a:cxnLst>
                <a:cxn ang="0">
                  <a:pos x="0" y="10"/>
                </a:cxn>
                <a:cxn ang="0">
                  <a:pos x="6" y="5"/>
                </a:cxn>
                <a:cxn ang="0">
                  <a:pos x="11" y="0"/>
                </a:cxn>
              </a:cxnLst>
              <a:rect l="0" t="0" r="r" b="b"/>
              <a:pathLst>
                <a:path w="11" h="10">
                  <a:moveTo>
                    <a:pt x="0" y="10"/>
                  </a:moveTo>
                  <a:lnTo>
                    <a:pt x="6" y="5"/>
                  </a:lnTo>
                  <a:lnTo>
                    <a:pt x="11" y="0"/>
                  </a:lnTo>
                </a:path>
              </a:pathLst>
            </a:custGeom>
            <a:noFill/>
            <a:ln w="23813">
              <a:solidFill>
                <a:srgbClr val="FF0000"/>
              </a:solidFill>
              <a:prstDash val="solid"/>
              <a:round/>
              <a:headEnd/>
              <a:tailEnd/>
            </a:ln>
          </p:spPr>
          <p:txBody>
            <a:bodyPr/>
            <a:lstStyle/>
            <a:p>
              <a:endParaRPr lang="en-GB"/>
            </a:p>
          </p:txBody>
        </p:sp>
        <p:sp>
          <p:nvSpPr>
            <p:cNvPr id="374942" name="Line 158"/>
            <p:cNvSpPr>
              <a:spLocks noChangeShapeType="1"/>
            </p:cNvSpPr>
            <p:nvPr/>
          </p:nvSpPr>
          <p:spPr bwMode="auto">
            <a:xfrm flipV="1">
              <a:off x="2259" y="3346"/>
              <a:ext cx="5" cy="5"/>
            </a:xfrm>
            <a:prstGeom prst="line">
              <a:avLst/>
            </a:prstGeom>
            <a:noFill/>
            <a:ln w="23813">
              <a:solidFill>
                <a:srgbClr val="FF0000"/>
              </a:solidFill>
              <a:round/>
              <a:headEnd/>
              <a:tailEnd/>
            </a:ln>
          </p:spPr>
          <p:txBody>
            <a:bodyPr/>
            <a:lstStyle/>
            <a:p>
              <a:endParaRPr lang="en-GB"/>
            </a:p>
          </p:txBody>
        </p:sp>
        <p:sp>
          <p:nvSpPr>
            <p:cNvPr id="374943" name="Freeform 159"/>
            <p:cNvSpPr>
              <a:spLocks/>
            </p:cNvSpPr>
            <p:nvPr/>
          </p:nvSpPr>
          <p:spPr bwMode="auto">
            <a:xfrm>
              <a:off x="2264" y="3346"/>
              <a:ext cx="10" cy="5"/>
            </a:xfrm>
            <a:custGeom>
              <a:avLst/>
              <a:gdLst/>
              <a:ahLst/>
              <a:cxnLst>
                <a:cxn ang="0">
                  <a:pos x="0" y="0"/>
                </a:cxn>
                <a:cxn ang="0">
                  <a:pos x="5" y="0"/>
                </a:cxn>
                <a:cxn ang="0">
                  <a:pos x="10" y="5"/>
                </a:cxn>
              </a:cxnLst>
              <a:rect l="0" t="0" r="r" b="b"/>
              <a:pathLst>
                <a:path w="10" h="5">
                  <a:moveTo>
                    <a:pt x="0" y="0"/>
                  </a:moveTo>
                  <a:lnTo>
                    <a:pt x="5" y="0"/>
                  </a:lnTo>
                  <a:lnTo>
                    <a:pt x="10" y="5"/>
                  </a:lnTo>
                </a:path>
              </a:pathLst>
            </a:custGeom>
            <a:noFill/>
            <a:ln w="23813">
              <a:solidFill>
                <a:srgbClr val="FF0000"/>
              </a:solidFill>
              <a:prstDash val="solid"/>
              <a:round/>
              <a:headEnd/>
              <a:tailEnd/>
            </a:ln>
          </p:spPr>
          <p:txBody>
            <a:bodyPr/>
            <a:lstStyle/>
            <a:p>
              <a:endParaRPr lang="en-GB"/>
            </a:p>
          </p:txBody>
        </p:sp>
        <p:sp>
          <p:nvSpPr>
            <p:cNvPr id="374944" name="Freeform 160"/>
            <p:cNvSpPr>
              <a:spLocks/>
            </p:cNvSpPr>
            <p:nvPr/>
          </p:nvSpPr>
          <p:spPr bwMode="auto">
            <a:xfrm>
              <a:off x="2274" y="3346"/>
              <a:ext cx="10" cy="5"/>
            </a:xfrm>
            <a:custGeom>
              <a:avLst/>
              <a:gdLst/>
              <a:ahLst/>
              <a:cxnLst>
                <a:cxn ang="0">
                  <a:pos x="0" y="5"/>
                </a:cxn>
                <a:cxn ang="0">
                  <a:pos x="5" y="5"/>
                </a:cxn>
                <a:cxn ang="0">
                  <a:pos x="10" y="0"/>
                </a:cxn>
              </a:cxnLst>
              <a:rect l="0" t="0" r="r" b="b"/>
              <a:pathLst>
                <a:path w="10" h="5">
                  <a:moveTo>
                    <a:pt x="0" y="5"/>
                  </a:moveTo>
                  <a:lnTo>
                    <a:pt x="5" y="5"/>
                  </a:lnTo>
                  <a:lnTo>
                    <a:pt x="10" y="0"/>
                  </a:lnTo>
                </a:path>
              </a:pathLst>
            </a:custGeom>
            <a:noFill/>
            <a:ln w="23813">
              <a:solidFill>
                <a:srgbClr val="FF0000"/>
              </a:solidFill>
              <a:prstDash val="solid"/>
              <a:round/>
              <a:headEnd/>
              <a:tailEnd/>
            </a:ln>
          </p:spPr>
          <p:txBody>
            <a:bodyPr/>
            <a:lstStyle/>
            <a:p>
              <a:endParaRPr lang="en-GB"/>
            </a:p>
          </p:txBody>
        </p:sp>
        <p:sp>
          <p:nvSpPr>
            <p:cNvPr id="374945" name="Line 161"/>
            <p:cNvSpPr>
              <a:spLocks noChangeShapeType="1"/>
            </p:cNvSpPr>
            <p:nvPr/>
          </p:nvSpPr>
          <p:spPr bwMode="auto">
            <a:xfrm flipV="1">
              <a:off x="2284" y="3341"/>
              <a:ext cx="11" cy="5"/>
            </a:xfrm>
            <a:prstGeom prst="line">
              <a:avLst/>
            </a:prstGeom>
            <a:noFill/>
            <a:ln w="23813">
              <a:solidFill>
                <a:srgbClr val="FF0000"/>
              </a:solidFill>
              <a:round/>
              <a:headEnd/>
              <a:tailEnd/>
            </a:ln>
          </p:spPr>
          <p:txBody>
            <a:bodyPr/>
            <a:lstStyle/>
            <a:p>
              <a:endParaRPr lang="en-GB"/>
            </a:p>
          </p:txBody>
        </p:sp>
        <p:sp>
          <p:nvSpPr>
            <p:cNvPr id="374946" name="Line 162"/>
            <p:cNvSpPr>
              <a:spLocks noChangeShapeType="1"/>
            </p:cNvSpPr>
            <p:nvPr/>
          </p:nvSpPr>
          <p:spPr bwMode="auto">
            <a:xfrm>
              <a:off x="2295" y="3341"/>
              <a:ext cx="10" cy="1"/>
            </a:xfrm>
            <a:prstGeom prst="line">
              <a:avLst/>
            </a:prstGeom>
            <a:noFill/>
            <a:ln w="23813">
              <a:solidFill>
                <a:srgbClr val="FF0000"/>
              </a:solidFill>
              <a:round/>
              <a:headEnd/>
              <a:tailEnd/>
            </a:ln>
          </p:spPr>
          <p:txBody>
            <a:bodyPr/>
            <a:lstStyle/>
            <a:p>
              <a:endParaRPr lang="en-GB"/>
            </a:p>
          </p:txBody>
        </p:sp>
        <p:sp>
          <p:nvSpPr>
            <p:cNvPr id="374947" name="Line 163"/>
            <p:cNvSpPr>
              <a:spLocks noChangeShapeType="1"/>
            </p:cNvSpPr>
            <p:nvPr/>
          </p:nvSpPr>
          <p:spPr bwMode="auto">
            <a:xfrm>
              <a:off x="2305" y="3341"/>
              <a:ext cx="10" cy="1"/>
            </a:xfrm>
            <a:prstGeom prst="line">
              <a:avLst/>
            </a:prstGeom>
            <a:noFill/>
            <a:ln w="23813">
              <a:solidFill>
                <a:srgbClr val="FF0000"/>
              </a:solidFill>
              <a:round/>
              <a:headEnd/>
              <a:tailEnd/>
            </a:ln>
          </p:spPr>
          <p:txBody>
            <a:bodyPr/>
            <a:lstStyle/>
            <a:p>
              <a:endParaRPr lang="en-GB"/>
            </a:p>
          </p:txBody>
        </p:sp>
        <p:sp>
          <p:nvSpPr>
            <p:cNvPr id="374948" name="Freeform 164"/>
            <p:cNvSpPr>
              <a:spLocks/>
            </p:cNvSpPr>
            <p:nvPr/>
          </p:nvSpPr>
          <p:spPr bwMode="auto">
            <a:xfrm>
              <a:off x="2315" y="3336"/>
              <a:ext cx="11" cy="5"/>
            </a:xfrm>
            <a:custGeom>
              <a:avLst/>
              <a:gdLst/>
              <a:ahLst/>
              <a:cxnLst>
                <a:cxn ang="0">
                  <a:pos x="0" y="5"/>
                </a:cxn>
                <a:cxn ang="0">
                  <a:pos x="5" y="0"/>
                </a:cxn>
                <a:cxn ang="0">
                  <a:pos x="11" y="0"/>
                </a:cxn>
              </a:cxnLst>
              <a:rect l="0" t="0" r="r" b="b"/>
              <a:pathLst>
                <a:path w="11" h="5">
                  <a:moveTo>
                    <a:pt x="0" y="5"/>
                  </a:moveTo>
                  <a:lnTo>
                    <a:pt x="5" y="0"/>
                  </a:lnTo>
                  <a:lnTo>
                    <a:pt x="11" y="0"/>
                  </a:lnTo>
                </a:path>
              </a:pathLst>
            </a:custGeom>
            <a:noFill/>
            <a:ln w="23813">
              <a:solidFill>
                <a:srgbClr val="FF0000"/>
              </a:solidFill>
              <a:prstDash val="solid"/>
              <a:round/>
              <a:headEnd/>
              <a:tailEnd/>
            </a:ln>
          </p:spPr>
          <p:txBody>
            <a:bodyPr/>
            <a:lstStyle/>
            <a:p>
              <a:endParaRPr lang="en-GB"/>
            </a:p>
          </p:txBody>
        </p:sp>
        <p:sp>
          <p:nvSpPr>
            <p:cNvPr id="374949" name="Line 165"/>
            <p:cNvSpPr>
              <a:spLocks noChangeShapeType="1"/>
            </p:cNvSpPr>
            <p:nvPr/>
          </p:nvSpPr>
          <p:spPr bwMode="auto">
            <a:xfrm>
              <a:off x="2326" y="3336"/>
              <a:ext cx="10" cy="1"/>
            </a:xfrm>
            <a:prstGeom prst="line">
              <a:avLst/>
            </a:prstGeom>
            <a:noFill/>
            <a:ln w="23813">
              <a:solidFill>
                <a:srgbClr val="FF0000"/>
              </a:solidFill>
              <a:round/>
              <a:headEnd/>
              <a:tailEnd/>
            </a:ln>
          </p:spPr>
          <p:txBody>
            <a:bodyPr/>
            <a:lstStyle/>
            <a:p>
              <a:endParaRPr lang="en-GB"/>
            </a:p>
          </p:txBody>
        </p:sp>
        <p:sp>
          <p:nvSpPr>
            <p:cNvPr id="374950" name="Freeform 166"/>
            <p:cNvSpPr>
              <a:spLocks/>
            </p:cNvSpPr>
            <p:nvPr/>
          </p:nvSpPr>
          <p:spPr bwMode="auto">
            <a:xfrm>
              <a:off x="2336" y="3336"/>
              <a:ext cx="10" cy="10"/>
            </a:xfrm>
            <a:custGeom>
              <a:avLst/>
              <a:gdLst/>
              <a:ahLst/>
              <a:cxnLst>
                <a:cxn ang="0">
                  <a:pos x="0" y="0"/>
                </a:cxn>
                <a:cxn ang="0">
                  <a:pos x="5" y="5"/>
                </a:cxn>
                <a:cxn ang="0">
                  <a:pos x="10" y="10"/>
                </a:cxn>
              </a:cxnLst>
              <a:rect l="0" t="0" r="r" b="b"/>
              <a:pathLst>
                <a:path w="10" h="10">
                  <a:moveTo>
                    <a:pt x="0" y="0"/>
                  </a:moveTo>
                  <a:lnTo>
                    <a:pt x="5" y="5"/>
                  </a:lnTo>
                  <a:lnTo>
                    <a:pt x="10" y="10"/>
                  </a:lnTo>
                </a:path>
              </a:pathLst>
            </a:custGeom>
            <a:noFill/>
            <a:ln w="23813">
              <a:solidFill>
                <a:srgbClr val="FF0000"/>
              </a:solidFill>
              <a:prstDash val="solid"/>
              <a:round/>
              <a:headEnd/>
              <a:tailEnd/>
            </a:ln>
          </p:spPr>
          <p:txBody>
            <a:bodyPr/>
            <a:lstStyle/>
            <a:p>
              <a:endParaRPr lang="en-GB"/>
            </a:p>
          </p:txBody>
        </p:sp>
        <p:sp>
          <p:nvSpPr>
            <p:cNvPr id="374951" name="Freeform 167"/>
            <p:cNvSpPr>
              <a:spLocks/>
            </p:cNvSpPr>
            <p:nvPr/>
          </p:nvSpPr>
          <p:spPr bwMode="auto">
            <a:xfrm>
              <a:off x="2346" y="3341"/>
              <a:ext cx="10" cy="5"/>
            </a:xfrm>
            <a:custGeom>
              <a:avLst/>
              <a:gdLst/>
              <a:ahLst/>
              <a:cxnLst>
                <a:cxn ang="0">
                  <a:pos x="0" y="5"/>
                </a:cxn>
                <a:cxn ang="0">
                  <a:pos x="5" y="5"/>
                </a:cxn>
                <a:cxn ang="0">
                  <a:pos x="10" y="0"/>
                </a:cxn>
              </a:cxnLst>
              <a:rect l="0" t="0" r="r" b="b"/>
              <a:pathLst>
                <a:path w="10" h="5">
                  <a:moveTo>
                    <a:pt x="0" y="5"/>
                  </a:moveTo>
                  <a:lnTo>
                    <a:pt x="5" y="5"/>
                  </a:lnTo>
                  <a:lnTo>
                    <a:pt x="10" y="0"/>
                  </a:lnTo>
                </a:path>
              </a:pathLst>
            </a:custGeom>
            <a:noFill/>
            <a:ln w="23813">
              <a:solidFill>
                <a:srgbClr val="FF0000"/>
              </a:solidFill>
              <a:prstDash val="solid"/>
              <a:round/>
              <a:headEnd/>
              <a:tailEnd/>
            </a:ln>
          </p:spPr>
          <p:txBody>
            <a:bodyPr/>
            <a:lstStyle/>
            <a:p>
              <a:endParaRPr lang="en-GB"/>
            </a:p>
          </p:txBody>
        </p:sp>
        <p:sp>
          <p:nvSpPr>
            <p:cNvPr id="374952" name="Line 168"/>
            <p:cNvSpPr>
              <a:spLocks noChangeShapeType="1"/>
            </p:cNvSpPr>
            <p:nvPr/>
          </p:nvSpPr>
          <p:spPr bwMode="auto">
            <a:xfrm flipV="1">
              <a:off x="2356" y="3330"/>
              <a:ext cx="11" cy="11"/>
            </a:xfrm>
            <a:prstGeom prst="line">
              <a:avLst/>
            </a:prstGeom>
            <a:noFill/>
            <a:ln w="23813">
              <a:solidFill>
                <a:srgbClr val="FF0000"/>
              </a:solidFill>
              <a:round/>
              <a:headEnd/>
              <a:tailEnd/>
            </a:ln>
          </p:spPr>
          <p:txBody>
            <a:bodyPr/>
            <a:lstStyle/>
            <a:p>
              <a:endParaRPr lang="en-GB"/>
            </a:p>
          </p:txBody>
        </p:sp>
        <p:sp>
          <p:nvSpPr>
            <p:cNvPr id="374953" name="Line 169"/>
            <p:cNvSpPr>
              <a:spLocks noChangeShapeType="1"/>
            </p:cNvSpPr>
            <p:nvPr/>
          </p:nvSpPr>
          <p:spPr bwMode="auto">
            <a:xfrm flipV="1">
              <a:off x="2367" y="3325"/>
              <a:ext cx="10" cy="5"/>
            </a:xfrm>
            <a:prstGeom prst="line">
              <a:avLst/>
            </a:prstGeom>
            <a:noFill/>
            <a:ln w="23813">
              <a:solidFill>
                <a:srgbClr val="FF0000"/>
              </a:solidFill>
              <a:round/>
              <a:headEnd/>
              <a:tailEnd/>
            </a:ln>
          </p:spPr>
          <p:txBody>
            <a:bodyPr/>
            <a:lstStyle/>
            <a:p>
              <a:endParaRPr lang="en-GB"/>
            </a:p>
          </p:txBody>
        </p:sp>
        <p:sp>
          <p:nvSpPr>
            <p:cNvPr id="374954" name="Line 170"/>
            <p:cNvSpPr>
              <a:spLocks noChangeShapeType="1"/>
            </p:cNvSpPr>
            <p:nvPr/>
          </p:nvSpPr>
          <p:spPr bwMode="auto">
            <a:xfrm>
              <a:off x="2377" y="3325"/>
              <a:ext cx="10" cy="1"/>
            </a:xfrm>
            <a:prstGeom prst="line">
              <a:avLst/>
            </a:prstGeom>
            <a:noFill/>
            <a:ln w="23813">
              <a:solidFill>
                <a:srgbClr val="FF0000"/>
              </a:solidFill>
              <a:round/>
              <a:headEnd/>
              <a:tailEnd/>
            </a:ln>
          </p:spPr>
          <p:txBody>
            <a:bodyPr/>
            <a:lstStyle/>
            <a:p>
              <a:endParaRPr lang="en-GB"/>
            </a:p>
          </p:txBody>
        </p:sp>
        <p:sp>
          <p:nvSpPr>
            <p:cNvPr id="374955" name="Freeform 171"/>
            <p:cNvSpPr>
              <a:spLocks/>
            </p:cNvSpPr>
            <p:nvPr/>
          </p:nvSpPr>
          <p:spPr bwMode="auto">
            <a:xfrm>
              <a:off x="2387" y="3325"/>
              <a:ext cx="11" cy="1"/>
            </a:xfrm>
            <a:custGeom>
              <a:avLst/>
              <a:gdLst/>
              <a:ahLst/>
              <a:cxnLst>
                <a:cxn ang="0">
                  <a:pos x="0" y="0"/>
                </a:cxn>
                <a:cxn ang="0">
                  <a:pos x="5" y="0"/>
                </a:cxn>
                <a:cxn ang="0">
                  <a:pos x="11" y="0"/>
                </a:cxn>
              </a:cxnLst>
              <a:rect l="0" t="0" r="r" b="b"/>
              <a:pathLst>
                <a:path w="11">
                  <a:moveTo>
                    <a:pt x="0" y="0"/>
                  </a:moveTo>
                  <a:lnTo>
                    <a:pt x="5" y="0"/>
                  </a:lnTo>
                  <a:lnTo>
                    <a:pt x="11" y="0"/>
                  </a:lnTo>
                </a:path>
              </a:pathLst>
            </a:custGeom>
            <a:noFill/>
            <a:ln w="23813">
              <a:solidFill>
                <a:srgbClr val="FF0000"/>
              </a:solidFill>
              <a:prstDash val="solid"/>
              <a:round/>
              <a:headEnd/>
              <a:tailEnd/>
            </a:ln>
          </p:spPr>
          <p:txBody>
            <a:bodyPr/>
            <a:lstStyle/>
            <a:p>
              <a:endParaRPr lang="en-GB"/>
            </a:p>
          </p:txBody>
        </p:sp>
        <p:sp>
          <p:nvSpPr>
            <p:cNvPr id="374956" name="Freeform 172"/>
            <p:cNvSpPr>
              <a:spLocks/>
            </p:cNvSpPr>
            <p:nvPr/>
          </p:nvSpPr>
          <p:spPr bwMode="auto">
            <a:xfrm>
              <a:off x="2398" y="3315"/>
              <a:ext cx="10" cy="10"/>
            </a:xfrm>
            <a:custGeom>
              <a:avLst/>
              <a:gdLst/>
              <a:ahLst/>
              <a:cxnLst>
                <a:cxn ang="0">
                  <a:pos x="0" y="10"/>
                </a:cxn>
                <a:cxn ang="0">
                  <a:pos x="5" y="5"/>
                </a:cxn>
                <a:cxn ang="0">
                  <a:pos x="10" y="0"/>
                </a:cxn>
              </a:cxnLst>
              <a:rect l="0" t="0" r="r" b="b"/>
              <a:pathLst>
                <a:path w="10" h="10">
                  <a:moveTo>
                    <a:pt x="0" y="10"/>
                  </a:moveTo>
                  <a:lnTo>
                    <a:pt x="5" y="5"/>
                  </a:lnTo>
                  <a:lnTo>
                    <a:pt x="10" y="0"/>
                  </a:lnTo>
                </a:path>
              </a:pathLst>
            </a:custGeom>
            <a:noFill/>
            <a:ln w="23813">
              <a:solidFill>
                <a:srgbClr val="FF0000"/>
              </a:solidFill>
              <a:prstDash val="solid"/>
              <a:round/>
              <a:headEnd/>
              <a:tailEnd/>
            </a:ln>
          </p:spPr>
          <p:txBody>
            <a:bodyPr/>
            <a:lstStyle/>
            <a:p>
              <a:endParaRPr lang="en-GB"/>
            </a:p>
          </p:txBody>
        </p:sp>
        <p:sp>
          <p:nvSpPr>
            <p:cNvPr id="374957" name="Freeform 173"/>
            <p:cNvSpPr>
              <a:spLocks/>
            </p:cNvSpPr>
            <p:nvPr/>
          </p:nvSpPr>
          <p:spPr bwMode="auto">
            <a:xfrm>
              <a:off x="2408" y="3315"/>
              <a:ext cx="10" cy="1"/>
            </a:xfrm>
            <a:custGeom>
              <a:avLst/>
              <a:gdLst/>
              <a:ahLst/>
              <a:cxnLst>
                <a:cxn ang="0">
                  <a:pos x="0" y="0"/>
                </a:cxn>
                <a:cxn ang="0">
                  <a:pos x="5" y="0"/>
                </a:cxn>
                <a:cxn ang="0">
                  <a:pos x="10" y="0"/>
                </a:cxn>
              </a:cxnLst>
              <a:rect l="0" t="0" r="r" b="b"/>
              <a:pathLst>
                <a:path w="10">
                  <a:moveTo>
                    <a:pt x="0" y="0"/>
                  </a:moveTo>
                  <a:lnTo>
                    <a:pt x="5" y="0"/>
                  </a:lnTo>
                  <a:lnTo>
                    <a:pt x="10" y="0"/>
                  </a:lnTo>
                </a:path>
              </a:pathLst>
            </a:custGeom>
            <a:noFill/>
            <a:ln w="23813">
              <a:solidFill>
                <a:srgbClr val="FF0000"/>
              </a:solidFill>
              <a:prstDash val="solid"/>
              <a:round/>
              <a:headEnd/>
              <a:tailEnd/>
            </a:ln>
          </p:spPr>
          <p:txBody>
            <a:bodyPr/>
            <a:lstStyle/>
            <a:p>
              <a:endParaRPr lang="en-GB"/>
            </a:p>
          </p:txBody>
        </p:sp>
        <p:sp>
          <p:nvSpPr>
            <p:cNvPr id="374958" name="Line 174"/>
            <p:cNvSpPr>
              <a:spLocks noChangeShapeType="1"/>
            </p:cNvSpPr>
            <p:nvPr/>
          </p:nvSpPr>
          <p:spPr bwMode="auto">
            <a:xfrm>
              <a:off x="2418" y="3315"/>
              <a:ext cx="10" cy="1"/>
            </a:xfrm>
            <a:prstGeom prst="line">
              <a:avLst/>
            </a:prstGeom>
            <a:noFill/>
            <a:ln w="23813">
              <a:solidFill>
                <a:srgbClr val="FF0000"/>
              </a:solidFill>
              <a:round/>
              <a:headEnd/>
              <a:tailEnd/>
            </a:ln>
          </p:spPr>
          <p:txBody>
            <a:bodyPr/>
            <a:lstStyle/>
            <a:p>
              <a:endParaRPr lang="en-GB"/>
            </a:p>
          </p:txBody>
        </p:sp>
        <p:sp>
          <p:nvSpPr>
            <p:cNvPr id="374959" name="Line 175"/>
            <p:cNvSpPr>
              <a:spLocks noChangeShapeType="1"/>
            </p:cNvSpPr>
            <p:nvPr/>
          </p:nvSpPr>
          <p:spPr bwMode="auto">
            <a:xfrm flipV="1">
              <a:off x="2428" y="3310"/>
              <a:ext cx="11" cy="5"/>
            </a:xfrm>
            <a:prstGeom prst="line">
              <a:avLst/>
            </a:prstGeom>
            <a:noFill/>
            <a:ln w="23813">
              <a:solidFill>
                <a:srgbClr val="FF0000"/>
              </a:solidFill>
              <a:round/>
              <a:headEnd/>
              <a:tailEnd/>
            </a:ln>
          </p:spPr>
          <p:txBody>
            <a:bodyPr/>
            <a:lstStyle/>
            <a:p>
              <a:endParaRPr lang="en-GB"/>
            </a:p>
          </p:txBody>
        </p:sp>
        <p:sp>
          <p:nvSpPr>
            <p:cNvPr id="374960" name="Line 176"/>
            <p:cNvSpPr>
              <a:spLocks noChangeShapeType="1"/>
            </p:cNvSpPr>
            <p:nvPr/>
          </p:nvSpPr>
          <p:spPr bwMode="auto">
            <a:xfrm flipV="1">
              <a:off x="2439" y="3300"/>
              <a:ext cx="5" cy="10"/>
            </a:xfrm>
            <a:prstGeom prst="line">
              <a:avLst/>
            </a:prstGeom>
            <a:noFill/>
            <a:ln w="23813">
              <a:solidFill>
                <a:srgbClr val="FF0000"/>
              </a:solidFill>
              <a:round/>
              <a:headEnd/>
              <a:tailEnd/>
            </a:ln>
          </p:spPr>
          <p:txBody>
            <a:bodyPr/>
            <a:lstStyle/>
            <a:p>
              <a:endParaRPr lang="en-GB"/>
            </a:p>
          </p:txBody>
        </p:sp>
        <p:sp>
          <p:nvSpPr>
            <p:cNvPr id="374961" name="Line 177"/>
            <p:cNvSpPr>
              <a:spLocks noChangeShapeType="1"/>
            </p:cNvSpPr>
            <p:nvPr/>
          </p:nvSpPr>
          <p:spPr bwMode="auto">
            <a:xfrm flipV="1">
              <a:off x="2444" y="3289"/>
              <a:ext cx="10" cy="11"/>
            </a:xfrm>
            <a:prstGeom prst="line">
              <a:avLst/>
            </a:prstGeom>
            <a:noFill/>
            <a:ln w="23813">
              <a:solidFill>
                <a:srgbClr val="FF0000"/>
              </a:solidFill>
              <a:round/>
              <a:headEnd/>
              <a:tailEnd/>
            </a:ln>
          </p:spPr>
          <p:txBody>
            <a:bodyPr/>
            <a:lstStyle/>
            <a:p>
              <a:endParaRPr lang="en-GB"/>
            </a:p>
          </p:txBody>
        </p:sp>
        <p:sp>
          <p:nvSpPr>
            <p:cNvPr id="374962" name="Line 178"/>
            <p:cNvSpPr>
              <a:spLocks noChangeShapeType="1"/>
            </p:cNvSpPr>
            <p:nvPr/>
          </p:nvSpPr>
          <p:spPr bwMode="auto">
            <a:xfrm flipV="1">
              <a:off x="2454" y="3284"/>
              <a:ext cx="10" cy="5"/>
            </a:xfrm>
            <a:prstGeom prst="line">
              <a:avLst/>
            </a:prstGeom>
            <a:noFill/>
            <a:ln w="23813">
              <a:solidFill>
                <a:srgbClr val="FF0000"/>
              </a:solidFill>
              <a:round/>
              <a:headEnd/>
              <a:tailEnd/>
            </a:ln>
          </p:spPr>
          <p:txBody>
            <a:bodyPr/>
            <a:lstStyle/>
            <a:p>
              <a:endParaRPr lang="en-GB"/>
            </a:p>
          </p:txBody>
        </p:sp>
        <p:sp>
          <p:nvSpPr>
            <p:cNvPr id="374963" name="Freeform 179"/>
            <p:cNvSpPr>
              <a:spLocks/>
            </p:cNvSpPr>
            <p:nvPr/>
          </p:nvSpPr>
          <p:spPr bwMode="auto">
            <a:xfrm>
              <a:off x="2464" y="3284"/>
              <a:ext cx="11" cy="1"/>
            </a:xfrm>
            <a:custGeom>
              <a:avLst/>
              <a:gdLst/>
              <a:ahLst/>
              <a:cxnLst>
                <a:cxn ang="0">
                  <a:pos x="0" y="0"/>
                </a:cxn>
                <a:cxn ang="0">
                  <a:pos x="5" y="0"/>
                </a:cxn>
                <a:cxn ang="0">
                  <a:pos x="11" y="0"/>
                </a:cxn>
              </a:cxnLst>
              <a:rect l="0" t="0" r="r" b="b"/>
              <a:pathLst>
                <a:path w="11">
                  <a:moveTo>
                    <a:pt x="0" y="0"/>
                  </a:moveTo>
                  <a:lnTo>
                    <a:pt x="5" y="0"/>
                  </a:lnTo>
                  <a:lnTo>
                    <a:pt x="11" y="0"/>
                  </a:lnTo>
                </a:path>
              </a:pathLst>
            </a:custGeom>
            <a:noFill/>
            <a:ln w="23813">
              <a:solidFill>
                <a:srgbClr val="FF0000"/>
              </a:solidFill>
              <a:prstDash val="solid"/>
              <a:round/>
              <a:headEnd/>
              <a:tailEnd/>
            </a:ln>
          </p:spPr>
          <p:txBody>
            <a:bodyPr/>
            <a:lstStyle/>
            <a:p>
              <a:endParaRPr lang="en-GB"/>
            </a:p>
          </p:txBody>
        </p:sp>
        <p:sp>
          <p:nvSpPr>
            <p:cNvPr id="374964" name="Freeform 180"/>
            <p:cNvSpPr>
              <a:spLocks/>
            </p:cNvSpPr>
            <p:nvPr/>
          </p:nvSpPr>
          <p:spPr bwMode="auto">
            <a:xfrm>
              <a:off x="2475" y="3274"/>
              <a:ext cx="10" cy="10"/>
            </a:xfrm>
            <a:custGeom>
              <a:avLst/>
              <a:gdLst/>
              <a:ahLst/>
              <a:cxnLst>
                <a:cxn ang="0">
                  <a:pos x="0" y="10"/>
                </a:cxn>
                <a:cxn ang="0">
                  <a:pos x="5" y="5"/>
                </a:cxn>
                <a:cxn ang="0">
                  <a:pos x="10" y="0"/>
                </a:cxn>
              </a:cxnLst>
              <a:rect l="0" t="0" r="r" b="b"/>
              <a:pathLst>
                <a:path w="10" h="10">
                  <a:moveTo>
                    <a:pt x="0" y="10"/>
                  </a:moveTo>
                  <a:lnTo>
                    <a:pt x="5" y="5"/>
                  </a:lnTo>
                  <a:lnTo>
                    <a:pt x="10" y="0"/>
                  </a:lnTo>
                </a:path>
              </a:pathLst>
            </a:custGeom>
            <a:noFill/>
            <a:ln w="23813">
              <a:solidFill>
                <a:srgbClr val="FF0000"/>
              </a:solidFill>
              <a:prstDash val="solid"/>
              <a:round/>
              <a:headEnd/>
              <a:tailEnd/>
            </a:ln>
          </p:spPr>
          <p:txBody>
            <a:bodyPr/>
            <a:lstStyle/>
            <a:p>
              <a:endParaRPr lang="en-GB"/>
            </a:p>
          </p:txBody>
        </p:sp>
        <p:sp>
          <p:nvSpPr>
            <p:cNvPr id="374965" name="Freeform 181"/>
            <p:cNvSpPr>
              <a:spLocks/>
            </p:cNvSpPr>
            <p:nvPr/>
          </p:nvSpPr>
          <p:spPr bwMode="auto">
            <a:xfrm>
              <a:off x="2485" y="3264"/>
              <a:ext cx="10" cy="10"/>
            </a:xfrm>
            <a:custGeom>
              <a:avLst/>
              <a:gdLst/>
              <a:ahLst/>
              <a:cxnLst>
                <a:cxn ang="0">
                  <a:pos x="0" y="10"/>
                </a:cxn>
                <a:cxn ang="0">
                  <a:pos x="5" y="5"/>
                </a:cxn>
                <a:cxn ang="0">
                  <a:pos x="10" y="0"/>
                </a:cxn>
              </a:cxnLst>
              <a:rect l="0" t="0" r="r" b="b"/>
              <a:pathLst>
                <a:path w="10" h="10">
                  <a:moveTo>
                    <a:pt x="0" y="10"/>
                  </a:moveTo>
                  <a:lnTo>
                    <a:pt x="5" y="5"/>
                  </a:lnTo>
                  <a:lnTo>
                    <a:pt x="10" y="0"/>
                  </a:lnTo>
                </a:path>
              </a:pathLst>
            </a:custGeom>
            <a:noFill/>
            <a:ln w="23813">
              <a:solidFill>
                <a:srgbClr val="FF0000"/>
              </a:solidFill>
              <a:prstDash val="solid"/>
              <a:round/>
              <a:headEnd/>
              <a:tailEnd/>
            </a:ln>
          </p:spPr>
          <p:txBody>
            <a:bodyPr/>
            <a:lstStyle/>
            <a:p>
              <a:endParaRPr lang="en-GB"/>
            </a:p>
          </p:txBody>
        </p:sp>
        <p:sp>
          <p:nvSpPr>
            <p:cNvPr id="374966" name="Freeform 182"/>
            <p:cNvSpPr>
              <a:spLocks/>
            </p:cNvSpPr>
            <p:nvPr/>
          </p:nvSpPr>
          <p:spPr bwMode="auto">
            <a:xfrm>
              <a:off x="2495" y="3264"/>
              <a:ext cx="10" cy="1"/>
            </a:xfrm>
            <a:custGeom>
              <a:avLst/>
              <a:gdLst/>
              <a:ahLst/>
              <a:cxnLst>
                <a:cxn ang="0">
                  <a:pos x="0" y="0"/>
                </a:cxn>
                <a:cxn ang="0">
                  <a:pos x="5" y="0"/>
                </a:cxn>
                <a:cxn ang="0">
                  <a:pos x="10" y="0"/>
                </a:cxn>
              </a:cxnLst>
              <a:rect l="0" t="0" r="r" b="b"/>
              <a:pathLst>
                <a:path w="10">
                  <a:moveTo>
                    <a:pt x="0" y="0"/>
                  </a:moveTo>
                  <a:lnTo>
                    <a:pt x="5" y="0"/>
                  </a:lnTo>
                  <a:lnTo>
                    <a:pt x="10" y="0"/>
                  </a:lnTo>
                </a:path>
              </a:pathLst>
            </a:custGeom>
            <a:noFill/>
            <a:ln w="23813">
              <a:solidFill>
                <a:srgbClr val="FF0000"/>
              </a:solidFill>
              <a:prstDash val="solid"/>
              <a:round/>
              <a:headEnd/>
              <a:tailEnd/>
            </a:ln>
          </p:spPr>
          <p:txBody>
            <a:bodyPr/>
            <a:lstStyle/>
            <a:p>
              <a:endParaRPr lang="en-GB"/>
            </a:p>
          </p:txBody>
        </p:sp>
        <p:sp>
          <p:nvSpPr>
            <p:cNvPr id="374967" name="Line 183"/>
            <p:cNvSpPr>
              <a:spLocks noChangeShapeType="1"/>
            </p:cNvSpPr>
            <p:nvPr/>
          </p:nvSpPr>
          <p:spPr bwMode="auto">
            <a:xfrm flipV="1">
              <a:off x="2505" y="3258"/>
              <a:ext cx="11" cy="6"/>
            </a:xfrm>
            <a:prstGeom prst="line">
              <a:avLst/>
            </a:prstGeom>
            <a:noFill/>
            <a:ln w="23813">
              <a:solidFill>
                <a:srgbClr val="FF0000"/>
              </a:solidFill>
              <a:round/>
              <a:headEnd/>
              <a:tailEnd/>
            </a:ln>
          </p:spPr>
          <p:txBody>
            <a:bodyPr/>
            <a:lstStyle/>
            <a:p>
              <a:endParaRPr lang="en-GB"/>
            </a:p>
          </p:txBody>
        </p:sp>
        <p:sp>
          <p:nvSpPr>
            <p:cNvPr id="374968" name="Line 184"/>
            <p:cNvSpPr>
              <a:spLocks noChangeShapeType="1"/>
            </p:cNvSpPr>
            <p:nvPr/>
          </p:nvSpPr>
          <p:spPr bwMode="auto">
            <a:xfrm flipV="1">
              <a:off x="2516" y="3248"/>
              <a:ext cx="10" cy="10"/>
            </a:xfrm>
            <a:prstGeom prst="line">
              <a:avLst/>
            </a:prstGeom>
            <a:noFill/>
            <a:ln w="23813">
              <a:solidFill>
                <a:srgbClr val="FF0000"/>
              </a:solidFill>
              <a:round/>
              <a:headEnd/>
              <a:tailEnd/>
            </a:ln>
          </p:spPr>
          <p:txBody>
            <a:bodyPr/>
            <a:lstStyle/>
            <a:p>
              <a:endParaRPr lang="en-GB"/>
            </a:p>
          </p:txBody>
        </p:sp>
        <p:sp>
          <p:nvSpPr>
            <p:cNvPr id="374969" name="Line 185"/>
            <p:cNvSpPr>
              <a:spLocks noChangeShapeType="1"/>
            </p:cNvSpPr>
            <p:nvPr/>
          </p:nvSpPr>
          <p:spPr bwMode="auto">
            <a:xfrm flipV="1">
              <a:off x="2526" y="3243"/>
              <a:ext cx="10" cy="5"/>
            </a:xfrm>
            <a:prstGeom prst="line">
              <a:avLst/>
            </a:prstGeom>
            <a:noFill/>
            <a:ln w="23813">
              <a:solidFill>
                <a:srgbClr val="FF0000"/>
              </a:solidFill>
              <a:round/>
              <a:headEnd/>
              <a:tailEnd/>
            </a:ln>
          </p:spPr>
          <p:txBody>
            <a:bodyPr/>
            <a:lstStyle/>
            <a:p>
              <a:endParaRPr lang="en-GB"/>
            </a:p>
          </p:txBody>
        </p:sp>
        <p:sp>
          <p:nvSpPr>
            <p:cNvPr id="374970" name="Line 186"/>
            <p:cNvSpPr>
              <a:spLocks noChangeShapeType="1"/>
            </p:cNvSpPr>
            <p:nvPr/>
          </p:nvSpPr>
          <p:spPr bwMode="auto">
            <a:xfrm flipV="1">
              <a:off x="2536" y="3233"/>
              <a:ext cx="11" cy="10"/>
            </a:xfrm>
            <a:prstGeom prst="line">
              <a:avLst/>
            </a:prstGeom>
            <a:noFill/>
            <a:ln w="23813">
              <a:solidFill>
                <a:srgbClr val="FF0000"/>
              </a:solidFill>
              <a:round/>
              <a:headEnd/>
              <a:tailEnd/>
            </a:ln>
          </p:spPr>
          <p:txBody>
            <a:bodyPr/>
            <a:lstStyle/>
            <a:p>
              <a:endParaRPr lang="en-GB"/>
            </a:p>
          </p:txBody>
        </p:sp>
        <p:sp>
          <p:nvSpPr>
            <p:cNvPr id="374971" name="Line 187"/>
            <p:cNvSpPr>
              <a:spLocks noChangeShapeType="1"/>
            </p:cNvSpPr>
            <p:nvPr/>
          </p:nvSpPr>
          <p:spPr bwMode="auto">
            <a:xfrm flipV="1">
              <a:off x="2547" y="3222"/>
              <a:ext cx="10" cy="11"/>
            </a:xfrm>
            <a:prstGeom prst="line">
              <a:avLst/>
            </a:prstGeom>
            <a:noFill/>
            <a:ln w="23813">
              <a:solidFill>
                <a:srgbClr val="FF0000"/>
              </a:solidFill>
              <a:round/>
              <a:headEnd/>
              <a:tailEnd/>
            </a:ln>
          </p:spPr>
          <p:txBody>
            <a:bodyPr/>
            <a:lstStyle/>
            <a:p>
              <a:endParaRPr lang="en-GB"/>
            </a:p>
          </p:txBody>
        </p:sp>
        <p:sp>
          <p:nvSpPr>
            <p:cNvPr id="374972" name="Freeform 188"/>
            <p:cNvSpPr>
              <a:spLocks/>
            </p:cNvSpPr>
            <p:nvPr/>
          </p:nvSpPr>
          <p:spPr bwMode="auto">
            <a:xfrm>
              <a:off x="2557" y="3217"/>
              <a:ext cx="10" cy="5"/>
            </a:xfrm>
            <a:custGeom>
              <a:avLst/>
              <a:gdLst/>
              <a:ahLst/>
              <a:cxnLst>
                <a:cxn ang="0">
                  <a:pos x="0" y="5"/>
                </a:cxn>
                <a:cxn ang="0">
                  <a:pos x="5" y="5"/>
                </a:cxn>
                <a:cxn ang="0">
                  <a:pos x="10" y="0"/>
                </a:cxn>
              </a:cxnLst>
              <a:rect l="0" t="0" r="r" b="b"/>
              <a:pathLst>
                <a:path w="10" h="5">
                  <a:moveTo>
                    <a:pt x="0" y="5"/>
                  </a:moveTo>
                  <a:lnTo>
                    <a:pt x="5" y="5"/>
                  </a:lnTo>
                  <a:lnTo>
                    <a:pt x="10" y="0"/>
                  </a:lnTo>
                </a:path>
              </a:pathLst>
            </a:custGeom>
            <a:noFill/>
            <a:ln w="23813">
              <a:solidFill>
                <a:srgbClr val="FF0000"/>
              </a:solidFill>
              <a:prstDash val="solid"/>
              <a:round/>
              <a:headEnd/>
              <a:tailEnd/>
            </a:ln>
          </p:spPr>
          <p:txBody>
            <a:bodyPr/>
            <a:lstStyle/>
            <a:p>
              <a:endParaRPr lang="en-GB"/>
            </a:p>
          </p:txBody>
        </p:sp>
        <p:sp>
          <p:nvSpPr>
            <p:cNvPr id="374973" name="Freeform 189"/>
            <p:cNvSpPr>
              <a:spLocks/>
            </p:cNvSpPr>
            <p:nvPr/>
          </p:nvSpPr>
          <p:spPr bwMode="auto">
            <a:xfrm>
              <a:off x="2567" y="3202"/>
              <a:ext cx="10" cy="15"/>
            </a:xfrm>
            <a:custGeom>
              <a:avLst/>
              <a:gdLst/>
              <a:ahLst/>
              <a:cxnLst>
                <a:cxn ang="0">
                  <a:pos x="0" y="15"/>
                </a:cxn>
                <a:cxn ang="0">
                  <a:pos x="5" y="10"/>
                </a:cxn>
                <a:cxn ang="0">
                  <a:pos x="10" y="0"/>
                </a:cxn>
              </a:cxnLst>
              <a:rect l="0" t="0" r="r" b="b"/>
              <a:pathLst>
                <a:path w="10" h="15">
                  <a:moveTo>
                    <a:pt x="0" y="15"/>
                  </a:moveTo>
                  <a:lnTo>
                    <a:pt x="5" y="10"/>
                  </a:lnTo>
                  <a:lnTo>
                    <a:pt x="10" y="0"/>
                  </a:lnTo>
                </a:path>
              </a:pathLst>
            </a:custGeom>
            <a:noFill/>
            <a:ln w="23813">
              <a:solidFill>
                <a:srgbClr val="FF0000"/>
              </a:solidFill>
              <a:prstDash val="solid"/>
              <a:round/>
              <a:headEnd/>
              <a:tailEnd/>
            </a:ln>
          </p:spPr>
          <p:txBody>
            <a:bodyPr/>
            <a:lstStyle/>
            <a:p>
              <a:endParaRPr lang="en-GB"/>
            </a:p>
          </p:txBody>
        </p:sp>
        <p:sp>
          <p:nvSpPr>
            <p:cNvPr id="374974" name="Line 190"/>
            <p:cNvSpPr>
              <a:spLocks noChangeShapeType="1"/>
            </p:cNvSpPr>
            <p:nvPr/>
          </p:nvSpPr>
          <p:spPr bwMode="auto">
            <a:xfrm flipV="1">
              <a:off x="2577" y="3192"/>
              <a:ext cx="11" cy="10"/>
            </a:xfrm>
            <a:prstGeom prst="line">
              <a:avLst/>
            </a:prstGeom>
            <a:noFill/>
            <a:ln w="23813">
              <a:solidFill>
                <a:srgbClr val="FF0000"/>
              </a:solidFill>
              <a:round/>
              <a:headEnd/>
              <a:tailEnd/>
            </a:ln>
          </p:spPr>
          <p:txBody>
            <a:bodyPr/>
            <a:lstStyle/>
            <a:p>
              <a:endParaRPr lang="en-GB"/>
            </a:p>
          </p:txBody>
        </p:sp>
        <p:sp>
          <p:nvSpPr>
            <p:cNvPr id="374975" name="Freeform 191"/>
            <p:cNvSpPr>
              <a:spLocks/>
            </p:cNvSpPr>
            <p:nvPr/>
          </p:nvSpPr>
          <p:spPr bwMode="auto">
            <a:xfrm>
              <a:off x="2588" y="3176"/>
              <a:ext cx="10" cy="16"/>
            </a:xfrm>
            <a:custGeom>
              <a:avLst/>
              <a:gdLst/>
              <a:ahLst/>
              <a:cxnLst>
                <a:cxn ang="0">
                  <a:pos x="0" y="16"/>
                </a:cxn>
                <a:cxn ang="0">
                  <a:pos x="5" y="5"/>
                </a:cxn>
                <a:cxn ang="0">
                  <a:pos x="10" y="0"/>
                </a:cxn>
              </a:cxnLst>
              <a:rect l="0" t="0" r="r" b="b"/>
              <a:pathLst>
                <a:path w="10" h="16">
                  <a:moveTo>
                    <a:pt x="0" y="16"/>
                  </a:moveTo>
                  <a:lnTo>
                    <a:pt x="5" y="5"/>
                  </a:lnTo>
                  <a:lnTo>
                    <a:pt x="10" y="0"/>
                  </a:lnTo>
                </a:path>
              </a:pathLst>
            </a:custGeom>
            <a:noFill/>
            <a:ln w="23813">
              <a:solidFill>
                <a:srgbClr val="FF0000"/>
              </a:solidFill>
              <a:prstDash val="solid"/>
              <a:round/>
              <a:headEnd/>
              <a:tailEnd/>
            </a:ln>
          </p:spPr>
          <p:txBody>
            <a:bodyPr/>
            <a:lstStyle/>
            <a:p>
              <a:endParaRPr lang="en-GB"/>
            </a:p>
          </p:txBody>
        </p:sp>
        <p:sp>
          <p:nvSpPr>
            <p:cNvPr id="374976" name="Line 192"/>
            <p:cNvSpPr>
              <a:spLocks noChangeShapeType="1"/>
            </p:cNvSpPr>
            <p:nvPr/>
          </p:nvSpPr>
          <p:spPr bwMode="auto">
            <a:xfrm flipV="1">
              <a:off x="2598" y="3166"/>
              <a:ext cx="10" cy="10"/>
            </a:xfrm>
            <a:prstGeom prst="line">
              <a:avLst/>
            </a:prstGeom>
            <a:noFill/>
            <a:ln w="23813">
              <a:solidFill>
                <a:srgbClr val="FF0000"/>
              </a:solidFill>
              <a:round/>
              <a:headEnd/>
              <a:tailEnd/>
            </a:ln>
          </p:spPr>
          <p:txBody>
            <a:bodyPr/>
            <a:lstStyle/>
            <a:p>
              <a:endParaRPr lang="en-GB"/>
            </a:p>
          </p:txBody>
        </p:sp>
        <p:sp>
          <p:nvSpPr>
            <p:cNvPr id="374977" name="Line 193"/>
            <p:cNvSpPr>
              <a:spLocks noChangeShapeType="1"/>
            </p:cNvSpPr>
            <p:nvPr/>
          </p:nvSpPr>
          <p:spPr bwMode="auto">
            <a:xfrm flipV="1">
              <a:off x="2608" y="3156"/>
              <a:ext cx="11" cy="10"/>
            </a:xfrm>
            <a:prstGeom prst="line">
              <a:avLst/>
            </a:prstGeom>
            <a:noFill/>
            <a:ln w="23813">
              <a:solidFill>
                <a:srgbClr val="FF0000"/>
              </a:solidFill>
              <a:round/>
              <a:headEnd/>
              <a:tailEnd/>
            </a:ln>
          </p:spPr>
          <p:txBody>
            <a:bodyPr/>
            <a:lstStyle/>
            <a:p>
              <a:endParaRPr lang="en-GB"/>
            </a:p>
          </p:txBody>
        </p:sp>
        <p:sp>
          <p:nvSpPr>
            <p:cNvPr id="374978" name="Freeform 194"/>
            <p:cNvSpPr>
              <a:spLocks/>
            </p:cNvSpPr>
            <p:nvPr/>
          </p:nvSpPr>
          <p:spPr bwMode="auto">
            <a:xfrm>
              <a:off x="2619" y="3140"/>
              <a:ext cx="5" cy="16"/>
            </a:xfrm>
            <a:custGeom>
              <a:avLst/>
              <a:gdLst/>
              <a:ahLst/>
              <a:cxnLst>
                <a:cxn ang="0">
                  <a:pos x="0" y="16"/>
                </a:cxn>
                <a:cxn ang="0">
                  <a:pos x="0" y="5"/>
                </a:cxn>
                <a:cxn ang="0">
                  <a:pos x="5" y="0"/>
                </a:cxn>
              </a:cxnLst>
              <a:rect l="0" t="0" r="r" b="b"/>
              <a:pathLst>
                <a:path w="5" h="16">
                  <a:moveTo>
                    <a:pt x="0" y="16"/>
                  </a:moveTo>
                  <a:lnTo>
                    <a:pt x="0" y="5"/>
                  </a:lnTo>
                  <a:lnTo>
                    <a:pt x="5" y="0"/>
                  </a:lnTo>
                </a:path>
              </a:pathLst>
            </a:custGeom>
            <a:noFill/>
            <a:ln w="23813">
              <a:solidFill>
                <a:srgbClr val="FF0000"/>
              </a:solidFill>
              <a:prstDash val="solid"/>
              <a:round/>
              <a:headEnd/>
              <a:tailEnd/>
            </a:ln>
          </p:spPr>
          <p:txBody>
            <a:bodyPr/>
            <a:lstStyle/>
            <a:p>
              <a:endParaRPr lang="en-GB"/>
            </a:p>
          </p:txBody>
        </p:sp>
        <p:sp>
          <p:nvSpPr>
            <p:cNvPr id="374979" name="Freeform 195"/>
            <p:cNvSpPr>
              <a:spLocks/>
            </p:cNvSpPr>
            <p:nvPr/>
          </p:nvSpPr>
          <p:spPr bwMode="auto">
            <a:xfrm>
              <a:off x="2624" y="3140"/>
              <a:ext cx="10" cy="5"/>
            </a:xfrm>
            <a:custGeom>
              <a:avLst/>
              <a:gdLst/>
              <a:ahLst/>
              <a:cxnLst>
                <a:cxn ang="0">
                  <a:pos x="0" y="0"/>
                </a:cxn>
                <a:cxn ang="0">
                  <a:pos x="5" y="0"/>
                </a:cxn>
                <a:cxn ang="0">
                  <a:pos x="10" y="5"/>
                </a:cxn>
              </a:cxnLst>
              <a:rect l="0" t="0" r="r" b="b"/>
              <a:pathLst>
                <a:path w="10" h="5">
                  <a:moveTo>
                    <a:pt x="0" y="0"/>
                  </a:moveTo>
                  <a:lnTo>
                    <a:pt x="5" y="0"/>
                  </a:lnTo>
                  <a:lnTo>
                    <a:pt x="10" y="5"/>
                  </a:lnTo>
                </a:path>
              </a:pathLst>
            </a:custGeom>
            <a:noFill/>
            <a:ln w="23813">
              <a:solidFill>
                <a:srgbClr val="FF0000"/>
              </a:solidFill>
              <a:prstDash val="solid"/>
              <a:round/>
              <a:headEnd/>
              <a:tailEnd/>
            </a:ln>
          </p:spPr>
          <p:txBody>
            <a:bodyPr/>
            <a:lstStyle/>
            <a:p>
              <a:endParaRPr lang="en-GB"/>
            </a:p>
          </p:txBody>
        </p:sp>
        <p:sp>
          <p:nvSpPr>
            <p:cNvPr id="374980" name="Freeform 196"/>
            <p:cNvSpPr>
              <a:spLocks/>
            </p:cNvSpPr>
            <p:nvPr/>
          </p:nvSpPr>
          <p:spPr bwMode="auto">
            <a:xfrm>
              <a:off x="2634" y="3145"/>
              <a:ext cx="10" cy="1"/>
            </a:xfrm>
            <a:custGeom>
              <a:avLst/>
              <a:gdLst/>
              <a:ahLst/>
              <a:cxnLst>
                <a:cxn ang="0">
                  <a:pos x="0" y="0"/>
                </a:cxn>
                <a:cxn ang="0">
                  <a:pos x="5" y="0"/>
                </a:cxn>
                <a:cxn ang="0">
                  <a:pos x="10" y="0"/>
                </a:cxn>
              </a:cxnLst>
              <a:rect l="0" t="0" r="r" b="b"/>
              <a:pathLst>
                <a:path w="10">
                  <a:moveTo>
                    <a:pt x="0" y="0"/>
                  </a:moveTo>
                  <a:lnTo>
                    <a:pt x="5" y="0"/>
                  </a:lnTo>
                  <a:lnTo>
                    <a:pt x="10" y="0"/>
                  </a:lnTo>
                </a:path>
              </a:pathLst>
            </a:custGeom>
            <a:noFill/>
            <a:ln w="23813">
              <a:solidFill>
                <a:srgbClr val="FF0000"/>
              </a:solidFill>
              <a:prstDash val="solid"/>
              <a:round/>
              <a:headEnd/>
              <a:tailEnd/>
            </a:ln>
          </p:spPr>
          <p:txBody>
            <a:bodyPr/>
            <a:lstStyle/>
            <a:p>
              <a:endParaRPr lang="en-GB"/>
            </a:p>
          </p:txBody>
        </p:sp>
        <p:sp>
          <p:nvSpPr>
            <p:cNvPr id="374981" name="Freeform 197"/>
            <p:cNvSpPr>
              <a:spLocks/>
            </p:cNvSpPr>
            <p:nvPr/>
          </p:nvSpPr>
          <p:spPr bwMode="auto">
            <a:xfrm>
              <a:off x="2644" y="3125"/>
              <a:ext cx="11" cy="20"/>
            </a:xfrm>
            <a:custGeom>
              <a:avLst/>
              <a:gdLst/>
              <a:ahLst/>
              <a:cxnLst>
                <a:cxn ang="0">
                  <a:pos x="0" y="20"/>
                </a:cxn>
                <a:cxn ang="0">
                  <a:pos x="5" y="10"/>
                </a:cxn>
                <a:cxn ang="0">
                  <a:pos x="11" y="0"/>
                </a:cxn>
              </a:cxnLst>
              <a:rect l="0" t="0" r="r" b="b"/>
              <a:pathLst>
                <a:path w="11" h="20">
                  <a:moveTo>
                    <a:pt x="0" y="20"/>
                  </a:moveTo>
                  <a:lnTo>
                    <a:pt x="5" y="10"/>
                  </a:lnTo>
                  <a:lnTo>
                    <a:pt x="11" y="0"/>
                  </a:lnTo>
                </a:path>
              </a:pathLst>
            </a:custGeom>
            <a:noFill/>
            <a:ln w="23813">
              <a:solidFill>
                <a:srgbClr val="FF0000"/>
              </a:solidFill>
              <a:prstDash val="solid"/>
              <a:round/>
              <a:headEnd/>
              <a:tailEnd/>
            </a:ln>
          </p:spPr>
          <p:txBody>
            <a:bodyPr/>
            <a:lstStyle/>
            <a:p>
              <a:endParaRPr lang="en-GB"/>
            </a:p>
          </p:txBody>
        </p:sp>
        <p:sp>
          <p:nvSpPr>
            <p:cNvPr id="374982" name="Freeform 198"/>
            <p:cNvSpPr>
              <a:spLocks/>
            </p:cNvSpPr>
            <p:nvPr/>
          </p:nvSpPr>
          <p:spPr bwMode="auto">
            <a:xfrm>
              <a:off x="2655" y="3120"/>
              <a:ext cx="10" cy="5"/>
            </a:xfrm>
            <a:custGeom>
              <a:avLst/>
              <a:gdLst/>
              <a:ahLst/>
              <a:cxnLst>
                <a:cxn ang="0">
                  <a:pos x="0" y="5"/>
                </a:cxn>
                <a:cxn ang="0">
                  <a:pos x="5" y="0"/>
                </a:cxn>
                <a:cxn ang="0">
                  <a:pos x="10" y="0"/>
                </a:cxn>
              </a:cxnLst>
              <a:rect l="0" t="0" r="r" b="b"/>
              <a:pathLst>
                <a:path w="10" h="5">
                  <a:moveTo>
                    <a:pt x="0" y="5"/>
                  </a:moveTo>
                  <a:lnTo>
                    <a:pt x="5" y="0"/>
                  </a:lnTo>
                  <a:lnTo>
                    <a:pt x="10" y="0"/>
                  </a:lnTo>
                </a:path>
              </a:pathLst>
            </a:custGeom>
            <a:noFill/>
            <a:ln w="23813">
              <a:solidFill>
                <a:srgbClr val="FF0000"/>
              </a:solidFill>
              <a:prstDash val="solid"/>
              <a:round/>
              <a:headEnd/>
              <a:tailEnd/>
            </a:ln>
          </p:spPr>
          <p:txBody>
            <a:bodyPr/>
            <a:lstStyle/>
            <a:p>
              <a:endParaRPr lang="en-GB"/>
            </a:p>
          </p:txBody>
        </p:sp>
        <p:sp>
          <p:nvSpPr>
            <p:cNvPr id="374983" name="Line 199"/>
            <p:cNvSpPr>
              <a:spLocks noChangeShapeType="1"/>
            </p:cNvSpPr>
            <p:nvPr/>
          </p:nvSpPr>
          <p:spPr bwMode="auto">
            <a:xfrm flipV="1">
              <a:off x="2665" y="3109"/>
              <a:ext cx="10" cy="11"/>
            </a:xfrm>
            <a:prstGeom prst="line">
              <a:avLst/>
            </a:prstGeom>
            <a:noFill/>
            <a:ln w="23813">
              <a:solidFill>
                <a:srgbClr val="FF0000"/>
              </a:solidFill>
              <a:round/>
              <a:headEnd/>
              <a:tailEnd/>
            </a:ln>
          </p:spPr>
          <p:txBody>
            <a:bodyPr/>
            <a:lstStyle/>
            <a:p>
              <a:endParaRPr lang="en-GB"/>
            </a:p>
          </p:txBody>
        </p:sp>
        <p:sp>
          <p:nvSpPr>
            <p:cNvPr id="374984" name="Freeform 200"/>
            <p:cNvSpPr>
              <a:spLocks/>
            </p:cNvSpPr>
            <p:nvPr/>
          </p:nvSpPr>
          <p:spPr bwMode="auto">
            <a:xfrm>
              <a:off x="2675" y="3099"/>
              <a:ext cx="10" cy="10"/>
            </a:xfrm>
            <a:custGeom>
              <a:avLst/>
              <a:gdLst/>
              <a:ahLst/>
              <a:cxnLst>
                <a:cxn ang="0">
                  <a:pos x="0" y="10"/>
                </a:cxn>
                <a:cxn ang="0">
                  <a:pos x="5" y="5"/>
                </a:cxn>
                <a:cxn ang="0">
                  <a:pos x="10" y="0"/>
                </a:cxn>
              </a:cxnLst>
              <a:rect l="0" t="0" r="r" b="b"/>
              <a:pathLst>
                <a:path w="10" h="10">
                  <a:moveTo>
                    <a:pt x="0" y="10"/>
                  </a:moveTo>
                  <a:lnTo>
                    <a:pt x="5" y="5"/>
                  </a:lnTo>
                  <a:lnTo>
                    <a:pt x="10" y="0"/>
                  </a:lnTo>
                </a:path>
              </a:pathLst>
            </a:custGeom>
            <a:noFill/>
            <a:ln w="23813">
              <a:solidFill>
                <a:srgbClr val="FF0000"/>
              </a:solidFill>
              <a:prstDash val="solid"/>
              <a:round/>
              <a:headEnd/>
              <a:tailEnd/>
            </a:ln>
          </p:spPr>
          <p:txBody>
            <a:bodyPr/>
            <a:lstStyle/>
            <a:p>
              <a:endParaRPr lang="en-GB"/>
            </a:p>
          </p:txBody>
        </p:sp>
        <p:sp>
          <p:nvSpPr>
            <p:cNvPr id="374985" name="Line 201"/>
            <p:cNvSpPr>
              <a:spLocks noChangeShapeType="1"/>
            </p:cNvSpPr>
            <p:nvPr/>
          </p:nvSpPr>
          <p:spPr bwMode="auto">
            <a:xfrm>
              <a:off x="2685" y="3099"/>
              <a:ext cx="11" cy="1"/>
            </a:xfrm>
            <a:prstGeom prst="line">
              <a:avLst/>
            </a:prstGeom>
            <a:noFill/>
            <a:ln w="23813">
              <a:solidFill>
                <a:srgbClr val="FF0000"/>
              </a:solidFill>
              <a:round/>
              <a:headEnd/>
              <a:tailEnd/>
            </a:ln>
          </p:spPr>
          <p:txBody>
            <a:bodyPr/>
            <a:lstStyle/>
            <a:p>
              <a:endParaRPr lang="en-GB"/>
            </a:p>
          </p:txBody>
        </p:sp>
        <p:sp>
          <p:nvSpPr>
            <p:cNvPr id="374986" name="Freeform 202"/>
            <p:cNvSpPr>
              <a:spLocks/>
            </p:cNvSpPr>
            <p:nvPr/>
          </p:nvSpPr>
          <p:spPr bwMode="auto">
            <a:xfrm>
              <a:off x="2696" y="3099"/>
              <a:ext cx="10" cy="10"/>
            </a:xfrm>
            <a:custGeom>
              <a:avLst/>
              <a:gdLst/>
              <a:ahLst/>
              <a:cxnLst>
                <a:cxn ang="0">
                  <a:pos x="0" y="0"/>
                </a:cxn>
                <a:cxn ang="0">
                  <a:pos x="5" y="5"/>
                </a:cxn>
                <a:cxn ang="0">
                  <a:pos x="10" y="10"/>
                </a:cxn>
              </a:cxnLst>
              <a:rect l="0" t="0" r="r" b="b"/>
              <a:pathLst>
                <a:path w="10" h="10">
                  <a:moveTo>
                    <a:pt x="0" y="0"/>
                  </a:moveTo>
                  <a:lnTo>
                    <a:pt x="5" y="5"/>
                  </a:lnTo>
                  <a:lnTo>
                    <a:pt x="10" y="10"/>
                  </a:lnTo>
                </a:path>
              </a:pathLst>
            </a:custGeom>
            <a:noFill/>
            <a:ln w="23813">
              <a:solidFill>
                <a:srgbClr val="FF0000"/>
              </a:solidFill>
              <a:prstDash val="solid"/>
              <a:round/>
              <a:headEnd/>
              <a:tailEnd/>
            </a:ln>
          </p:spPr>
          <p:txBody>
            <a:bodyPr/>
            <a:lstStyle/>
            <a:p>
              <a:endParaRPr lang="en-GB"/>
            </a:p>
          </p:txBody>
        </p:sp>
        <p:sp>
          <p:nvSpPr>
            <p:cNvPr id="374987" name="Line 203"/>
            <p:cNvSpPr>
              <a:spLocks noChangeShapeType="1"/>
            </p:cNvSpPr>
            <p:nvPr/>
          </p:nvSpPr>
          <p:spPr bwMode="auto">
            <a:xfrm>
              <a:off x="2706" y="3109"/>
              <a:ext cx="10" cy="1"/>
            </a:xfrm>
            <a:prstGeom prst="line">
              <a:avLst/>
            </a:prstGeom>
            <a:noFill/>
            <a:ln w="23813">
              <a:solidFill>
                <a:srgbClr val="FF0000"/>
              </a:solidFill>
              <a:round/>
              <a:headEnd/>
              <a:tailEnd/>
            </a:ln>
          </p:spPr>
          <p:txBody>
            <a:bodyPr/>
            <a:lstStyle/>
            <a:p>
              <a:endParaRPr lang="en-GB"/>
            </a:p>
          </p:txBody>
        </p:sp>
      </p:grpSp>
      <p:sp>
        <p:nvSpPr>
          <p:cNvPr id="374988" name="Freeform 204"/>
          <p:cNvSpPr>
            <a:spLocks/>
          </p:cNvSpPr>
          <p:nvPr/>
        </p:nvSpPr>
        <p:spPr bwMode="auto">
          <a:xfrm>
            <a:off x="1322388" y="3935413"/>
            <a:ext cx="6472237" cy="1514475"/>
          </a:xfrm>
          <a:custGeom>
            <a:avLst/>
            <a:gdLst/>
            <a:ahLst/>
            <a:cxnLst>
              <a:cxn ang="0">
                <a:pos x="110" y="954"/>
              </a:cxn>
              <a:cxn ang="0">
                <a:pos x="244" y="954"/>
              </a:cxn>
              <a:cxn ang="0">
                <a:pos x="378" y="954"/>
              </a:cxn>
              <a:cxn ang="0">
                <a:pos x="507" y="949"/>
              </a:cxn>
              <a:cxn ang="0">
                <a:pos x="642" y="949"/>
              </a:cxn>
              <a:cxn ang="0">
                <a:pos x="776" y="944"/>
              </a:cxn>
              <a:cxn ang="0">
                <a:pos x="905" y="935"/>
              </a:cxn>
              <a:cxn ang="0">
                <a:pos x="1039" y="920"/>
              </a:cxn>
              <a:cxn ang="0">
                <a:pos x="1174" y="901"/>
              </a:cxn>
              <a:cxn ang="0">
                <a:pos x="1303" y="882"/>
              </a:cxn>
              <a:cxn ang="0">
                <a:pos x="1437" y="868"/>
              </a:cxn>
              <a:cxn ang="0">
                <a:pos x="1571" y="840"/>
              </a:cxn>
              <a:cxn ang="0">
                <a:pos x="1701" y="745"/>
              </a:cxn>
              <a:cxn ang="0">
                <a:pos x="1835" y="631"/>
              </a:cxn>
              <a:cxn ang="0">
                <a:pos x="1969" y="560"/>
              </a:cxn>
              <a:cxn ang="0">
                <a:pos x="2098" y="441"/>
              </a:cxn>
              <a:cxn ang="0">
                <a:pos x="2233" y="351"/>
              </a:cxn>
              <a:cxn ang="0">
                <a:pos x="2367" y="280"/>
              </a:cxn>
              <a:cxn ang="0">
                <a:pos x="2496" y="232"/>
              </a:cxn>
              <a:cxn ang="0">
                <a:pos x="2630" y="185"/>
              </a:cxn>
              <a:cxn ang="0">
                <a:pos x="2764" y="137"/>
              </a:cxn>
              <a:cxn ang="0">
                <a:pos x="2894" y="99"/>
              </a:cxn>
              <a:cxn ang="0">
                <a:pos x="3028" y="80"/>
              </a:cxn>
              <a:cxn ang="0">
                <a:pos x="3162" y="57"/>
              </a:cxn>
              <a:cxn ang="0">
                <a:pos x="3292" y="38"/>
              </a:cxn>
              <a:cxn ang="0">
                <a:pos x="3426" y="23"/>
              </a:cxn>
              <a:cxn ang="0">
                <a:pos x="3555" y="14"/>
              </a:cxn>
              <a:cxn ang="0">
                <a:pos x="3689" y="9"/>
              </a:cxn>
              <a:cxn ang="0">
                <a:pos x="3823" y="4"/>
              </a:cxn>
              <a:cxn ang="0">
                <a:pos x="3953" y="0"/>
              </a:cxn>
              <a:cxn ang="0">
                <a:pos x="4077" y="854"/>
              </a:cxn>
              <a:cxn ang="0">
                <a:pos x="3943" y="854"/>
              </a:cxn>
              <a:cxn ang="0">
                <a:pos x="3814" y="849"/>
              </a:cxn>
              <a:cxn ang="0">
                <a:pos x="3680" y="844"/>
              </a:cxn>
              <a:cxn ang="0">
                <a:pos x="3545" y="840"/>
              </a:cxn>
              <a:cxn ang="0">
                <a:pos x="3416" y="835"/>
              </a:cxn>
              <a:cxn ang="0">
                <a:pos x="3282" y="825"/>
              </a:cxn>
              <a:cxn ang="0">
                <a:pos x="3148" y="811"/>
              </a:cxn>
              <a:cxn ang="0">
                <a:pos x="3018" y="797"/>
              </a:cxn>
              <a:cxn ang="0">
                <a:pos x="2884" y="759"/>
              </a:cxn>
              <a:cxn ang="0">
                <a:pos x="2750" y="702"/>
              </a:cxn>
              <a:cxn ang="0">
                <a:pos x="2621" y="626"/>
              </a:cxn>
              <a:cxn ang="0">
                <a:pos x="2486" y="541"/>
              </a:cxn>
              <a:cxn ang="0">
                <a:pos x="2352" y="465"/>
              </a:cxn>
              <a:cxn ang="0">
                <a:pos x="2223" y="422"/>
              </a:cxn>
              <a:cxn ang="0">
                <a:pos x="2089" y="451"/>
              </a:cxn>
              <a:cxn ang="0">
                <a:pos x="1955" y="564"/>
              </a:cxn>
              <a:cxn ang="0">
                <a:pos x="1825" y="631"/>
              </a:cxn>
              <a:cxn ang="0">
                <a:pos x="1691" y="754"/>
              </a:cxn>
              <a:cxn ang="0">
                <a:pos x="1562" y="840"/>
              </a:cxn>
              <a:cxn ang="0">
                <a:pos x="1427" y="868"/>
              </a:cxn>
              <a:cxn ang="0">
                <a:pos x="1293" y="882"/>
              </a:cxn>
              <a:cxn ang="0">
                <a:pos x="1164" y="901"/>
              </a:cxn>
              <a:cxn ang="0">
                <a:pos x="1030" y="920"/>
              </a:cxn>
              <a:cxn ang="0">
                <a:pos x="896" y="935"/>
              </a:cxn>
              <a:cxn ang="0">
                <a:pos x="766" y="944"/>
              </a:cxn>
              <a:cxn ang="0">
                <a:pos x="632" y="949"/>
              </a:cxn>
              <a:cxn ang="0">
                <a:pos x="498" y="954"/>
              </a:cxn>
              <a:cxn ang="0">
                <a:pos x="368" y="954"/>
              </a:cxn>
              <a:cxn ang="0">
                <a:pos x="234" y="954"/>
              </a:cxn>
              <a:cxn ang="0">
                <a:pos x="100" y="954"/>
              </a:cxn>
            </a:cxnLst>
            <a:rect l="0" t="0" r="r" b="b"/>
            <a:pathLst>
              <a:path w="4077" h="954">
                <a:moveTo>
                  <a:pt x="0" y="954"/>
                </a:moveTo>
                <a:lnTo>
                  <a:pt x="0" y="954"/>
                </a:lnTo>
                <a:lnTo>
                  <a:pt x="9" y="954"/>
                </a:lnTo>
                <a:lnTo>
                  <a:pt x="19" y="954"/>
                </a:lnTo>
                <a:lnTo>
                  <a:pt x="28" y="954"/>
                </a:lnTo>
                <a:lnTo>
                  <a:pt x="43" y="954"/>
                </a:lnTo>
                <a:lnTo>
                  <a:pt x="52" y="954"/>
                </a:lnTo>
                <a:lnTo>
                  <a:pt x="62" y="954"/>
                </a:lnTo>
                <a:lnTo>
                  <a:pt x="71" y="954"/>
                </a:lnTo>
                <a:lnTo>
                  <a:pt x="81" y="954"/>
                </a:lnTo>
                <a:lnTo>
                  <a:pt x="91" y="954"/>
                </a:lnTo>
                <a:lnTo>
                  <a:pt x="100" y="954"/>
                </a:lnTo>
                <a:lnTo>
                  <a:pt x="110" y="954"/>
                </a:lnTo>
                <a:lnTo>
                  <a:pt x="124" y="954"/>
                </a:lnTo>
                <a:lnTo>
                  <a:pt x="134" y="954"/>
                </a:lnTo>
                <a:lnTo>
                  <a:pt x="143" y="954"/>
                </a:lnTo>
                <a:lnTo>
                  <a:pt x="153" y="954"/>
                </a:lnTo>
                <a:lnTo>
                  <a:pt x="162" y="954"/>
                </a:lnTo>
                <a:lnTo>
                  <a:pt x="172" y="954"/>
                </a:lnTo>
                <a:lnTo>
                  <a:pt x="182" y="954"/>
                </a:lnTo>
                <a:lnTo>
                  <a:pt x="191" y="954"/>
                </a:lnTo>
                <a:lnTo>
                  <a:pt x="206" y="954"/>
                </a:lnTo>
                <a:lnTo>
                  <a:pt x="215" y="954"/>
                </a:lnTo>
                <a:lnTo>
                  <a:pt x="225" y="954"/>
                </a:lnTo>
                <a:lnTo>
                  <a:pt x="234" y="954"/>
                </a:lnTo>
                <a:lnTo>
                  <a:pt x="244" y="954"/>
                </a:lnTo>
                <a:lnTo>
                  <a:pt x="253" y="954"/>
                </a:lnTo>
                <a:lnTo>
                  <a:pt x="263" y="954"/>
                </a:lnTo>
                <a:lnTo>
                  <a:pt x="273" y="954"/>
                </a:lnTo>
                <a:lnTo>
                  <a:pt x="287" y="954"/>
                </a:lnTo>
                <a:lnTo>
                  <a:pt x="297" y="954"/>
                </a:lnTo>
                <a:lnTo>
                  <a:pt x="306" y="954"/>
                </a:lnTo>
                <a:lnTo>
                  <a:pt x="316" y="954"/>
                </a:lnTo>
                <a:lnTo>
                  <a:pt x="325" y="954"/>
                </a:lnTo>
                <a:lnTo>
                  <a:pt x="335" y="954"/>
                </a:lnTo>
                <a:lnTo>
                  <a:pt x="345" y="954"/>
                </a:lnTo>
                <a:lnTo>
                  <a:pt x="354" y="954"/>
                </a:lnTo>
                <a:lnTo>
                  <a:pt x="368" y="954"/>
                </a:lnTo>
                <a:lnTo>
                  <a:pt x="378" y="954"/>
                </a:lnTo>
                <a:lnTo>
                  <a:pt x="388" y="954"/>
                </a:lnTo>
                <a:lnTo>
                  <a:pt x="397" y="954"/>
                </a:lnTo>
                <a:lnTo>
                  <a:pt x="407" y="954"/>
                </a:lnTo>
                <a:lnTo>
                  <a:pt x="416" y="954"/>
                </a:lnTo>
                <a:lnTo>
                  <a:pt x="426" y="954"/>
                </a:lnTo>
                <a:lnTo>
                  <a:pt x="436" y="954"/>
                </a:lnTo>
                <a:lnTo>
                  <a:pt x="450" y="954"/>
                </a:lnTo>
                <a:lnTo>
                  <a:pt x="460" y="954"/>
                </a:lnTo>
                <a:lnTo>
                  <a:pt x="469" y="954"/>
                </a:lnTo>
                <a:lnTo>
                  <a:pt x="479" y="954"/>
                </a:lnTo>
                <a:lnTo>
                  <a:pt x="488" y="954"/>
                </a:lnTo>
                <a:lnTo>
                  <a:pt x="498" y="954"/>
                </a:lnTo>
                <a:lnTo>
                  <a:pt x="507" y="949"/>
                </a:lnTo>
                <a:lnTo>
                  <a:pt x="522" y="949"/>
                </a:lnTo>
                <a:lnTo>
                  <a:pt x="531" y="949"/>
                </a:lnTo>
                <a:lnTo>
                  <a:pt x="541" y="949"/>
                </a:lnTo>
                <a:lnTo>
                  <a:pt x="551" y="949"/>
                </a:lnTo>
                <a:lnTo>
                  <a:pt x="560" y="949"/>
                </a:lnTo>
                <a:lnTo>
                  <a:pt x="570" y="949"/>
                </a:lnTo>
                <a:lnTo>
                  <a:pt x="579" y="949"/>
                </a:lnTo>
                <a:lnTo>
                  <a:pt x="589" y="949"/>
                </a:lnTo>
                <a:lnTo>
                  <a:pt x="603" y="949"/>
                </a:lnTo>
                <a:lnTo>
                  <a:pt x="613" y="949"/>
                </a:lnTo>
                <a:lnTo>
                  <a:pt x="622" y="949"/>
                </a:lnTo>
                <a:lnTo>
                  <a:pt x="632" y="949"/>
                </a:lnTo>
                <a:lnTo>
                  <a:pt x="642" y="949"/>
                </a:lnTo>
                <a:lnTo>
                  <a:pt x="651" y="949"/>
                </a:lnTo>
                <a:lnTo>
                  <a:pt x="661" y="944"/>
                </a:lnTo>
                <a:lnTo>
                  <a:pt x="670" y="944"/>
                </a:lnTo>
                <a:lnTo>
                  <a:pt x="685" y="944"/>
                </a:lnTo>
                <a:lnTo>
                  <a:pt x="694" y="944"/>
                </a:lnTo>
                <a:lnTo>
                  <a:pt x="704" y="944"/>
                </a:lnTo>
                <a:lnTo>
                  <a:pt x="714" y="944"/>
                </a:lnTo>
                <a:lnTo>
                  <a:pt x="723" y="944"/>
                </a:lnTo>
                <a:lnTo>
                  <a:pt x="733" y="944"/>
                </a:lnTo>
                <a:lnTo>
                  <a:pt x="742" y="944"/>
                </a:lnTo>
                <a:lnTo>
                  <a:pt x="752" y="944"/>
                </a:lnTo>
                <a:lnTo>
                  <a:pt x="766" y="944"/>
                </a:lnTo>
                <a:lnTo>
                  <a:pt x="776" y="944"/>
                </a:lnTo>
                <a:lnTo>
                  <a:pt x="785" y="939"/>
                </a:lnTo>
                <a:lnTo>
                  <a:pt x="795" y="939"/>
                </a:lnTo>
                <a:lnTo>
                  <a:pt x="805" y="939"/>
                </a:lnTo>
                <a:lnTo>
                  <a:pt x="814" y="939"/>
                </a:lnTo>
                <a:lnTo>
                  <a:pt x="824" y="939"/>
                </a:lnTo>
                <a:lnTo>
                  <a:pt x="833" y="939"/>
                </a:lnTo>
                <a:lnTo>
                  <a:pt x="848" y="935"/>
                </a:lnTo>
                <a:lnTo>
                  <a:pt x="857" y="935"/>
                </a:lnTo>
                <a:lnTo>
                  <a:pt x="867" y="935"/>
                </a:lnTo>
                <a:lnTo>
                  <a:pt x="876" y="935"/>
                </a:lnTo>
                <a:lnTo>
                  <a:pt x="886" y="935"/>
                </a:lnTo>
                <a:lnTo>
                  <a:pt x="896" y="935"/>
                </a:lnTo>
                <a:lnTo>
                  <a:pt x="905" y="935"/>
                </a:lnTo>
                <a:lnTo>
                  <a:pt x="915" y="930"/>
                </a:lnTo>
                <a:lnTo>
                  <a:pt x="929" y="930"/>
                </a:lnTo>
                <a:lnTo>
                  <a:pt x="939" y="930"/>
                </a:lnTo>
                <a:lnTo>
                  <a:pt x="948" y="930"/>
                </a:lnTo>
                <a:lnTo>
                  <a:pt x="958" y="930"/>
                </a:lnTo>
                <a:lnTo>
                  <a:pt x="967" y="930"/>
                </a:lnTo>
                <a:lnTo>
                  <a:pt x="977" y="930"/>
                </a:lnTo>
                <a:lnTo>
                  <a:pt x="987" y="925"/>
                </a:lnTo>
                <a:lnTo>
                  <a:pt x="996" y="925"/>
                </a:lnTo>
                <a:lnTo>
                  <a:pt x="1011" y="925"/>
                </a:lnTo>
                <a:lnTo>
                  <a:pt x="1020" y="920"/>
                </a:lnTo>
                <a:lnTo>
                  <a:pt x="1030" y="920"/>
                </a:lnTo>
                <a:lnTo>
                  <a:pt x="1039" y="920"/>
                </a:lnTo>
                <a:lnTo>
                  <a:pt x="1049" y="916"/>
                </a:lnTo>
                <a:lnTo>
                  <a:pt x="1059" y="916"/>
                </a:lnTo>
                <a:lnTo>
                  <a:pt x="1068" y="916"/>
                </a:lnTo>
                <a:lnTo>
                  <a:pt x="1082" y="911"/>
                </a:lnTo>
                <a:lnTo>
                  <a:pt x="1092" y="906"/>
                </a:lnTo>
                <a:lnTo>
                  <a:pt x="1102" y="906"/>
                </a:lnTo>
                <a:lnTo>
                  <a:pt x="1111" y="906"/>
                </a:lnTo>
                <a:lnTo>
                  <a:pt x="1121" y="906"/>
                </a:lnTo>
                <a:lnTo>
                  <a:pt x="1130" y="901"/>
                </a:lnTo>
                <a:lnTo>
                  <a:pt x="1140" y="901"/>
                </a:lnTo>
                <a:lnTo>
                  <a:pt x="1150" y="897"/>
                </a:lnTo>
                <a:lnTo>
                  <a:pt x="1164" y="901"/>
                </a:lnTo>
                <a:lnTo>
                  <a:pt x="1174" y="901"/>
                </a:lnTo>
                <a:lnTo>
                  <a:pt x="1183" y="897"/>
                </a:lnTo>
                <a:lnTo>
                  <a:pt x="1193" y="897"/>
                </a:lnTo>
                <a:lnTo>
                  <a:pt x="1202" y="897"/>
                </a:lnTo>
                <a:lnTo>
                  <a:pt x="1212" y="901"/>
                </a:lnTo>
                <a:lnTo>
                  <a:pt x="1221" y="892"/>
                </a:lnTo>
                <a:lnTo>
                  <a:pt x="1231" y="901"/>
                </a:lnTo>
                <a:lnTo>
                  <a:pt x="1245" y="897"/>
                </a:lnTo>
                <a:lnTo>
                  <a:pt x="1255" y="892"/>
                </a:lnTo>
                <a:lnTo>
                  <a:pt x="1265" y="892"/>
                </a:lnTo>
                <a:lnTo>
                  <a:pt x="1274" y="892"/>
                </a:lnTo>
                <a:lnTo>
                  <a:pt x="1284" y="892"/>
                </a:lnTo>
                <a:lnTo>
                  <a:pt x="1293" y="882"/>
                </a:lnTo>
                <a:lnTo>
                  <a:pt x="1303" y="882"/>
                </a:lnTo>
                <a:lnTo>
                  <a:pt x="1312" y="878"/>
                </a:lnTo>
                <a:lnTo>
                  <a:pt x="1327" y="882"/>
                </a:lnTo>
                <a:lnTo>
                  <a:pt x="1336" y="892"/>
                </a:lnTo>
                <a:lnTo>
                  <a:pt x="1346" y="897"/>
                </a:lnTo>
                <a:lnTo>
                  <a:pt x="1356" y="892"/>
                </a:lnTo>
                <a:lnTo>
                  <a:pt x="1365" y="887"/>
                </a:lnTo>
                <a:lnTo>
                  <a:pt x="1375" y="887"/>
                </a:lnTo>
                <a:lnTo>
                  <a:pt x="1384" y="878"/>
                </a:lnTo>
                <a:lnTo>
                  <a:pt x="1394" y="873"/>
                </a:lnTo>
                <a:lnTo>
                  <a:pt x="1408" y="878"/>
                </a:lnTo>
                <a:lnTo>
                  <a:pt x="1418" y="873"/>
                </a:lnTo>
                <a:lnTo>
                  <a:pt x="1427" y="868"/>
                </a:lnTo>
                <a:lnTo>
                  <a:pt x="1437" y="868"/>
                </a:lnTo>
                <a:lnTo>
                  <a:pt x="1447" y="863"/>
                </a:lnTo>
                <a:lnTo>
                  <a:pt x="1456" y="863"/>
                </a:lnTo>
                <a:lnTo>
                  <a:pt x="1466" y="863"/>
                </a:lnTo>
                <a:lnTo>
                  <a:pt x="1475" y="873"/>
                </a:lnTo>
                <a:lnTo>
                  <a:pt x="1490" y="868"/>
                </a:lnTo>
                <a:lnTo>
                  <a:pt x="1499" y="859"/>
                </a:lnTo>
                <a:lnTo>
                  <a:pt x="1509" y="854"/>
                </a:lnTo>
                <a:lnTo>
                  <a:pt x="1519" y="854"/>
                </a:lnTo>
                <a:lnTo>
                  <a:pt x="1528" y="854"/>
                </a:lnTo>
                <a:lnTo>
                  <a:pt x="1538" y="844"/>
                </a:lnTo>
                <a:lnTo>
                  <a:pt x="1547" y="844"/>
                </a:lnTo>
                <a:lnTo>
                  <a:pt x="1562" y="840"/>
                </a:lnTo>
                <a:lnTo>
                  <a:pt x="1571" y="840"/>
                </a:lnTo>
                <a:lnTo>
                  <a:pt x="1581" y="825"/>
                </a:lnTo>
                <a:lnTo>
                  <a:pt x="1590" y="821"/>
                </a:lnTo>
                <a:lnTo>
                  <a:pt x="1600" y="816"/>
                </a:lnTo>
                <a:lnTo>
                  <a:pt x="1610" y="811"/>
                </a:lnTo>
                <a:lnTo>
                  <a:pt x="1619" y="802"/>
                </a:lnTo>
                <a:lnTo>
                  <a:pt x="1629" y="797"/>
                </a:lnTo>
                <a:lnTo>
                  <a:pt x="1643" y="792"/>
                </a:lnTo>
                <a:lnTo>
                  <a:pt x="1653" y="788"/>
                </a:lnTo>
                <a:lnTo>
                  <a:pt x="1662" y="778"/>
                </a:lnTo>
                <a:lnTo>
                  <a:pt x="1672" y="769"/>
                </a:lnTo>
                <a:lnTo>
                  <a:pt x="1681" y="764"/>
                </a:lnTo>
                <a:lnTo>
                  <a:pt x="1691" y="754"/>
                </a:lnTo>
                <a:lnTo>
                  <a:pt x="1701" y="745"/>
                </a:lnTo>
                <a:lnTo>
                  <a:pt x="1710" y="735"/>
                </a:lnTo>
                <a:lnTo>
                  <a:pt x="1725" y="721"/>
                </a:lnTo>
                <a:lnTo>
                  <a:pt x="1734" y="712"/>
                </a:lnTo>
                <a:lnTo>
                  <a:pt x="1744" y="702"/>
                </a:lnTo>
                <a:lnTo>
                  <a:pt x="1753" y="688"/>
                </a:lnTo>
                <a:lnTo>
                  <a:pt x="1763" y="674"/>
                </a:lnTo>
                <a:lnTo>
                  <a:pt x="1773" y="674"/>
                </a:lnTo>
                <a:lnTo>
                  <a:pt x="1782" y="674"/>
                </a:lnTo>
                <a:lnTo>
                  <a:pt x="1792" y="659"/>
                </a:lnTo>
                <a:lnTo>
                  <a:pt x="1806" y="650"/>
                </a:lnTo>
                <a:lnTo>
                  <a:pt x="1816" y="640"/>
                </a:lnTo>
                <a:lnTo>
                  <a:pt x="1825" y="631"/>
                </a:lnTo>
                <a:lnTo>
                  <a:pt x="1835" y="631"/>
                </a:lnTo>
                <a:lnTo>
                  <a:pt x="1844" y="640"/>
                </a:lnTo>
                <a:lnTo>
                  <a:pt x="1854" y="640"/>
                </a:lnTo>
                <a:lnTo>
                  <a:pt x="1864" y="640"/>
                </a:lnTo>
                <a:lnTo>
                  <a:pt x="1873" y="631"/>
                </a:lnTo>
                <a:lnTo>
                  <a:pt x="1888" y="617"/>
                </a:lnTo>
                <a:lnTo>
                  <a:pt x="1897" y="612"/>
                </a:lnTo>
                <a:lnTo>
                  <a:pt x="1907" y="598"/>
                </a:lnTo>
                <a:lnTo>
                  <a:pt x="1916" y="588"/>
                </a:lnTo>
                <a:lnTo>
                  <a:pt x="1926" y="583"/>
                </a:lnTo>
                <a:lnTo>
                  <a:pt x="1935" y="574"/>
                </a:lnTo>
                <a:lnTo>
                  <a:pt x="1945" y="569"/>
                </a:lnTo>
                <a:lnTo>
                  <a:pt x="1955" y="564"/>
                </a:lnTo>
                <a:lnTo>
                  <a:pt x="1969" y="560"/>
                </a:lnTo>
                <a:lnTo>
                  <a:pt x="1979" y="550"/>
                </a:lnTo>
                <a:lnTo>
                  <a:pt x="1988" y="541"/>
                </a:lnTo>
                <a:lnTo>
                  <a:pt x="1998" y="531"/>
                </a:lnTo>
                <a:lnTo>
                  <a:pt x="2007" y="522"/>
                </a:lnTo>
                <a:lnTo>
                  <a:pt x="2017" y="507"/>
                </a:lnTo>
                <a:lnTo>
                  <a:pt x="2026" y="498"/>
                </a:lnTo>
                <a:lnTo>
                  <a:pt x="2041" y="489"/>
                </a:lnTo>
                <a:lnTo>
                  <a:pt x="2050" y="479"/>
                </a:lnTo>
                <a:lnTo>
                  <a:pt x="2060" y="470"/>
                </a:lnTo>
                <a:lnTo>
                  <a:pt x="2070" y="465"/>
                </a:lnTo>
                <a:lnTo>
                  <a:pt x="2079" y="455"/>
                </a:lnTo>
                <a:lnTo>
                  <a:pt x="2089" y="451"/>
                </a:lnTo>
                <a:lnTo>
                  <a:pt x="2098" y="441"/>
                </a:lnTo>
                <a:lnTo>
                  <a:pt x="2108" y="436"/>
                </a:lnTo>
                <a:lnTo>
                  <a:pt x="2122" y="427"/>
                </a:lnTo>
                <a:lnTo>
                  <a:pt x="2132" y="422"/>
                </a:lnTo>
                <a:lnTo>
                  <a:pt x="2141" y="413"/>
                </a:lnTo>
                <a:lnTo>
                  <a:pt x="2151" y="403"/>
                </a:lnTo>
                <a:lnTo>
                  <a:pt x="2161" y="389"/>
                </a:lnTo>
                <a:lnTo>
                  <a:pt x="2170" y="384"/>
                </a:lnTo>
                <a:lnTo>
                  <a:pt x="2180" y="379"/>
                </a:lnTo>
                <a:lnTo>
                  <a:pt x="2189" y="370"/>
                </a:lnTo>
                <a:lnTo>
                  <a:pt x="2204" y="365"/>
                </a:lnTo>
                <a:lnTo>
                  <a:pt x="2213" y="360"/>
                </a:lnTo>
                <a:lnTo>
                  <a:pt x="2223" y="356"/>
                </a:lnTo>
                <a:lnTo>
                  <a:pt x="2233" y="351"/>
                </a:lnTo>
                <a:lnTo>
                  <a:pt x="2242" y="346"/>
                </a:lnTo>
                <a:lnTo>
                  <a:pt x="2252" y="341"/>
                </a:lnTo>
                <a:lnTo>
                  <a:pt x="2261" y="337"/>
                </a:lnTo>
                <a:lnTo>
                  <a:pt x="2271" y="332"/>
                </a:lnTo>
                <a:lnTo>
                  <a:pt x="2285" y="327"/>
                </a:lnTo>
                <a:lnTo>
                  <a:pt x="2295" y="322"/>
                </a:lnTo>
                <a:lnTo>
                  <a:pt x="2304" y="318"/>
                </a:lnTo>
                <a:lnTo>
                  <a:pt x="2314" y="313"/>
                </a:lnTo>
                <a:lnTo>
                  <a:pt x="2324" y="308"/>
                </a:lnTo>
                <a:lnTo>
                  <a:pt x="2333" y="299"/>
                </a:lnTo>
                <a:lnTo>
                  <a:pt x="2343" y="289"/>
                </a:lnTo>
                <a:lnTo>
                  <a:pt x="2352" y="284"/>
                </a:lnTo>
                <a:lnTo>
                  <a:pt x="2367" y="280"/>
                </a:lnTo>
                <a:lnTo>
                  <a:pt x="2376" y="280"/>
                </a:lnTo>
                <a:lnTo>
                  <a:pt x="2386" y="275"/>
                </a:lnTo>
                <a:lnTo>
                  <a:pt x="2395" y="265"/>
                </a:lnTo>
                <a:lnTo>
                  <a:pt x="2405" y="256"/>
                </a:lnTo>
                <a:lnTo>
                  <a:pt x="2415" y="256"/>
                </a:lnTo>
                <a:lnTo>
                  <a:pt x="2424" y="256"/>
                </a:lnTo>
                <a:lnTo>
                  <a:pt x="2434" y="251"/>
                </a:lnTo>
                <a:lnTo>
                  <a:pt x="2448" y="251"/>
                </a:lnTo>
                <a:lnTo>
                  <a:pt x="2458" y="246"/>
                </a:lnTo>
                <a:lnTo>
                  <a:pt x="2467" y="242"/>
                </a:lnTo>
                <a:lnTo>
                  <a:pt x="2477" y="237"/>
                </a:lnTo>
                <a:lnTo>
                  <a:pt x="2486" y="232"/>
                </a:lnTo>
                <a:lnTo>
                  <a:pt x="2496" y="232"/>
                </a:lnTo>
                <a:lnTo>
                  <a:pt x="2506" y="227"/>
                </a:lnTo>
                <a:lnTo>
                  <a:pt x="2515" y="223"/>
                </a:lnTo>
                <a:lnTo>
                  <a:pt x="2530" y="218"/>
                </a:lnTo>
                <a:lnTo>
                  <a:pt x="2539" y="213"/>
                </a:lnTo>
                <a:lnTo>
                  <a:pt x="2549" y="213"/>
                </a:lnTo>
                <a:lnTo>
                  <a:pt x="2558" y="209"/>
                </a:lnTo>
                <a:lnTo>
                  <a:pt x="2568" y="204"/>
                </a:lnTo>
                <a:lnTo>
                  <a:pt x="2578" y="199"/>
                </a:lnTo>
                <a:lnTo>
                  <a:pt x="2587" y="199"/>
                </a:lnTo>
                <a:lnTo>
                  <a:pt x="2601" y="194"/>
                </a:lnTo>
                <a:lnTo>
                  <a:pt x="2611" y="190"/>
                </a:lnTo>
                <a:lnTo>
                  <a:pt x="2621" y="185"/>
                </a:lnTo>
                <a:lnTo>
                  <a:pt x="2630" y="185"/>
                </a:lnTo>
                <a:lnTo>
                  <a:pt x="2640" y="180"/>
                </a:lnTo>
                <a:lnTo>
                  <a:pt x="2649" y="175"/>
                </a:lnTo>
                <a:lnTo>
                  <a:pt x="2659" y="171"/>
                </a:lnTo>
                <a:lnTo>
                  <a:pt x="2669" y="171"/>
                </a:lnTo>
                <a:lnTo>
                  <a:pt x="2683" y="166"/>
                </a:lnTo>
                <a:lnTo>
                  <a:pt x="2693" y="161"/>
                </a:lnTo>
                <a:lnTo>
                  <a:pt x="2702" y="156"/>
                </a:lnTo>
                <a:lnTo>
                  <a:pt x="2712" y="156"/>
                </a:lnTo>
                <a:lnTo>
                  <a:pt x="2721" y="152"/>
                </a:lnTo>
                <a:lnTo>
                  <a:pt x="2731" y="147"/>
                </a:lnTo>
                <a:lnTo>
                  <a:pt x="2740" y="147"/>
                </a:lnTo>
                <a:lnTo>
                  <a:pt x="2750" y="142"/>
                </a:lnTo>
                <a:lnTo>
                  <a:pt x="2764" y="137"/>
                </a:lnTo>
                <a:lnTo>
                  <a:pt x="2774" y="133"/>
                </a:lnTo>
                <a:lnTo>
                  <a:pt x="2784" y="133"/>
                </a:lnTo>
                <a:lnTo>
                  <a:pt x="2793" y="128"/>
                </a:lnTo>
                <a:lnTo>
                  <a:pt x="2803" y="128"/>
                </a:lnTo>
                <a:lnTo>
                  <a:pt x="2812" y="123"/>
                </a:lnTo>
                <a:lnTo>
                  <a:pt x="2822" y="118"/>
                </a:lnTo>
                <a:lnTo>
                  <a:pt x="2832" y="118"/>
                </a:lnTo>
                <a:lnTo>
                  <a:pt x="2846" y="114"/>
                </a:lnTo>
                <a:lnTo>
                  <a:pt x="2855" y="114"/>
                </a:lnTo>
                <a:lnTo>
                  <a:pt x="2865" y="109"/>
                </a:lnTo>
                <a:lnTo>
                  <a:pt x="2875" y="104"/>
                </a:lnTo>
                <a:lnTo>
                  <a:pt x="2884" y="104"/>
                </a:lnTo>
                <a:lnTo>
                  <a:pt x="2894" y="99"/>
                </a:lnTo>
                <a:lnTo>
                  <a:pt x="2903" y="99"/>
                </a:lnTo>
                <a:lnTo>
                  <a:pt x="2913" y="95"/>
                </a:lnTo>
                <a:lnTo>
                  <a:pt x="2927" y="95"/>
                </a:lnTo>
                <a:lnTo>
                  <a:pt x="2937" y="95"/>
                </a:lnTo>
                <a:lnTo>
                  <a:pt x="2947" y="90"/>
                </a:lnTo>
                <a:lnTo>
                  <a:pt x="2956" y="90"/>
                </a:lnTo>
                <a:lnTo>
                  <a:pt x="2966" y="85"/>
                </a:lnTo>
                <a:lnTo>
                  <a:pt x="2975" y="85"/>
                </a:lnTo>
                <a:lnTo>
                  <a:pt x="2985" y="85"/>
                </a:lnTo>
                <a:lnTo>
                  <a:pt x="2994" y="85"/>
                </a:lnTo>
                <a:lnTo>
                  <a:pt x="3009" y="80"/>
                </a:lnTo>
                <a:lnTo>
                  <a:pt x="3018" y="80"/>
                </a:lnTo>
                <a:lnTo>
                  <a:pt x="3028" y="80"/>
                </a:lnTo>
                <a:lnTo>
                  <a:pt x="3038" y="76"/>
                </a:lnTo>
                <a:lnTo>
                  <a:pt x="3047" y="76"/>
                </a:lnTo>
                <a:lnTo>
                  <a:pt x="3057" y="71"/>
                </a:lnTo>
                <a:lnTo>
                  <a:pt x="3066" y="71"/>
                </a:lnTo>
                <a:lnTo>
                  <a:pt x="3081" y="66"/>
                </a:lnTo>
                <a:lnTo>
                  <a:pt x="3090" y="66"/>
                </a:lnTo>
                <a:lnTo>
                  <a:pt x="3100" y="66"/>
                </a:lnTo>
                <a:lnTo>
                  <a:pt x="3109" y="61"/>
                </a:lnTo>
                <a:lnTo>
                  <a:pt x="3119" y="61"/>
                </a:lnTo>
                <a:lnTo>
                  <a:pt x="3129" y="61"/>
                </a:lnTo>
                <a:lnTo>
                  <a:pt x="3138" y="57"/>
                </a:lnTo>
                <a:lnTo>
                  <a:pt x="3148" y="57"/>
                </a:lnTo>
                <a:lnTo>
                  <a:pt x="3162" y="57"/>
                </a:lnTo>
                <a:lnTo>
                  <a:pt x="3172" y="52"/>
                </a:lnTo>
                <a:lnTo>
                  <a:pt x="3181" y="52"/>
                </a:lnTo>
                <a:lnTo>
                  <a:pt x="3191" y="52"/>
                </a:lnTo>
                <a:lnTo>
                  <a:pt x="3200" y="47"/>
                </a:lnTo>
                <a:lnTo>
                  <a:pt x="3210" y="47"/>
                </a:lnTo>
                <a:lnTo>
                  <a:pt x="3220" y="47"/>
                </a:lnTo>
                <a:lnTo>
                  <a:pt x="3229" y="42"/>
                </a:lnTo>
                <a:lnTo>
                  <a:pt x="3244" y="42"/>
                </a:lnTo>
                <a:lnTo>
                  <a:pt x="3253" y="42"/>
                </a:lnTo>
                <a:lnTo>
                  <a:pt x="3263" y="42"/>
                </a:lnTo>
                <a:lnTo>
                  <a:pt x="3272" y="38"/>
                </a:lnTo>
                <a:lnTo>
                  <a:pt x="3282" y="38"/>
                </a:lnTo>
                <a:lnTo>
                  <a:pt x="3292" y="38"/>
                </a:lnTo>
                <a:lnTo>
                  <a:pt x="3301" y="38"/>
                </a:lnTo>
                <a:lnTo>
                  <a:pt x="3311" y="33"/>
                </a:lnTo>
                <a:lnTo>
                  <a:pt x="3325" y="33"/>
                </a:lnTo>
                <a:lnTo>
                  <a:pt x="3335" y="33"/>
                </a:lnTo>
                <a:lnTo>
                  <a:pt x="3344" y="33"/>
                </a:lnTo>
                <a:lnTo>
                  <a:pt x="3354" y="33"/>
                </a:lnTo>
                <a:lnTo>
                  <a:pt x="3363" y="28"/>
                </a:lnTo>
                <a:lnTo>
                  <a:pt x="3373" y="28"/>
                </a:lnTo>
                <a:lnTo>
                  <a:pt x="3383" y="28"/>
                </a:lnTo>
                <a:lnTo>
                  <a:pt x="3392" y="28"/>
                </a:lnTo>
                <a:lnTo>
                  <a:pt x="3407" y="28"/>
                </a:lnTo>
                <a:lnTo>
                  <a:pt x="3416" y="23"/>
                </a:lnTo>
                <a:lnTo>
                  <a:pt x="3426" y="23"/>
                </a:lnTo>
                <a:lnTo>
                  <a:pt x="3435" y="23"/>
                </a:lnTo>
                <a:lnTo>
                  <a:pt x="3445" y="23"/>
                </a:lnTo>
                <a:lnTo>
                  <a:pt x="3454" y="23"/>
                </a:lnTo>
                <a:lnTo>
                  <a:pt x="3464" y="23"/>
                </a:lnTo>
                <a:lnTo>
                  <a:pt x="3474" y="19"/>
                </a:lnTo>
                <a:lnTo>
                  <a:pt x="3488" y="19"/>
                </a:lnTo>
                <a:lnTo>
                  <a:pt x="3498" y="19"/>
                </a:lnTo>
                <a:lnTo>
                  <a:pt x="3507" y="19"/>
                </a:lnTo>
                <a:lnTo>
                  <a:pt x="3517" y="19"/>
                </a:lnTo>
                <a:lnTo>
                  <a:pt x="3526" y="19"/>
                </a:lnTo>
                <a:lnTo>
                  <a:pt x="3536" y="19"/>
                </a:lnTo>
                <a:lnTo>
                  <a:pt x="3545" y="14"/>
                </a:lnTo>
                <a:lnTo>
                  <a:pt x="3555" y="14"/>
                </a:lnTo>
                <a:lnTo>
                  <a:pt x="3569" y="14"/>
                </a:lnTo>
                <a:lnTo>
                  <a:pt x="3579" y="14"/>
                </a:lnTo>
                <a:lnTo>
                  <a:pt x="3589" y="14"/>
                </a:lnTo>
                <a:lnTo>
                  <a:pt x="3598" y="14"/>
                </a:lnTo>
                <a:lnTo>
                  <a:pt x="3608" y="14"/>
                </a:lnTo>
                <a:lnTo>
                  <a:pt x="3617" y="14"/>
                </a:lnTo>
                <a:lnTo>
                  <a:pt x="3627" y="14"/>
                </a:lnTo>
                <a:lnTo>
                  <a:pt x="3641" y="14"/>
                </a:lnTo>
                <a:lnTo>
                  <a:pt x="3651" y="14"/>
                </a:lnTo>
                <a:lnTo>
                  <a:pt x="3661" y="9"/>
                </a:lnTo>
                <a:lnTo>
                  <a:pt x="3670" y="9"/>
                </a:lnTo>
                <a:lnTo>
                  <a:pt x="3680" y="9"/>
                </a:lnTo>
                <a:lnTo>
                  <a:pt x="3689" y="9"/>
                </a:lnTo>
                <a:lnTo>
                  <a:pt x="3699" y="9"/>
                </a:lnTo>
                <a:lnTo>
                  <a:pt x="3708" y="9"/>
                </a:lnTo>
                <a:lnTo>
                  <a:pt x="3723" y="9"/>
                </a:lnTo>
                <a:lnTo>
                  <a:pt x="3732" y="9"/>
                </a:lnTo>
                <a:lnTo>
                  <a:pt x="3742" y="9"/>
                </a:lnTo>
                <a:lnTo>
                  <a:pt x="3752" y="9"/>
                </a:lnTo>
                <a:lnTo>
                  <a:pt x="3761" y="9"/>
                </a:lnTo>
                <a:lnTo>
                  <a:pt x="3771" y="9"/>
                </a:lnTo>
                <a:lnTo>
                  <a:pt x="3780" y="4"/>
                </a:lnTo>
                <a:lnTo>
                  <a:pt x="3790" y="4"/>
                </a:lnTo>
                <a:lnTo>
                  <a:pt x="3804" y="4"/>
                </a:lnTo>
                <a:lnTo>
                  <a:pt x="3814" y="4"/>
                </a:lnTo>
                <a:lnTo>
                  <a:pt x="3823" y="4"/>
                </a:lnTo>
                <a:lnTo>
                  <a:pt x="3833" y="4"/>
                </a:lnTo>
                <a:lnTo>
                  <a:pt x="3843" y="4"/>
                </a:lnTo>
                <a:lnTo>
                  <a:pt x="3852" y="4"/>
                </a:lnTo>
                <a:lnTo>
                  <a:pt x="3862" y="4"/>
                </a:lnTo>
                <a:lnTo>
                  <a:pt x="3871" y="4"/>
                </a:lnTo>
                <a:lnTo>
                  <a:pt x="3886" y="4"/>
                </a:lnTo>
                <a:lnTo>
                  <a:pt x="3895" y="4"/>
                </a:lnTo>
                <a:lnTo>
                  <a:pt x="3905" y="4"/>
                </a:lnTo>
                <a:lnTo>
                  <a:pt x="3914" y="4"/>
                </a:lnTo>
                <a:lnTo>
                  <a:pt x="3924" y="4"/>
                </a:lnTo>
                <a:lnTo>
                  <a:pt x="3934" y="4"/>
                </a:lnTo>
                <a:lnTo>
                  <a:pt x="3943" y="0"/>
                </a:lnTo>
                <a:lnTo>
                  <a:pt x="3953" y="0"/>
                </a:lnTo>
                <a:lnTo>
                  <a:pt x="3967" y="0"/>
                </a:lnTo>
                <a:lnTo>
                  <a:pt x="3977" y="0"/>
                </a:lnTo>
                <a:lnTo>
                  <a:pt x="3986" y="0"/>
                </a:lnTo>
                <a:lnTo>
                  <a:pt x="3996" y="0"/>
                </a:lnTo>
                <a:lnTo>
                  <a:pt x="4006" y="0"/>
                </a:lnTo>
                <a:lnTo>
                  <a:pt x="4015" y="0"/>
                </a:lnTo>
                <a:lnTo>
                  <a:pt x="4025" y="0"/>
                </a:lnTo>
                <a:lnTo>
                  <a:pt x="4034" y="0"/>
                </a:lnTo>
                <a:lnTo>
                  <a:pt x="4049" y="0"/>
                </a:lnTo>
                <a:lnTo>
                  <a:pt x="4058" y="0"/>
                </a:lnTo>
                <a:lnTo>
                  <a:pt x="4068" y="0"/>
                </a:lnTo>
                <a:lnTo>
                  <a:pt x="4077" y="0"/>
                </a:lnTo>
                <a:lnTo>
                  <a:pt x="4077" y="854"/>
                </a:lnTo>
                <a:lnTo>
                  <a:pt x="4068" y="854"/>
                </a:lnTo>
                <a:lnTo>
                  <a:pt x="4058" y="854"/>
                </a:lnTo>
                <a:lnTo>
                  <a:pt x="4049" y="854"/>
                </a:lnTo>
                <a:lnTo>
                  <a:pt x="4034" y="854"/>
                </a:lnTo>
                <a:lnTo>
                  <a:pt x="4025" y="854"/>
                </a:lnTo>
                <a:lnTo>
                  <a:pt x="4015" y="854"/>
                </a:lnTo>
                <a:lnTo>
                  <a:pt x="4006" y="854"/>
                </a:lnTo>
                <a:lnTo>
                  <a:pt x="3996" y="854"/>
                </a:lnTo>
                <a:lnTo>
                  <a:pt x="3986" y="854"/>
                </a:lnTo>
                <a:lnTo>
                  <a:pt x="3977" y="854"/>
                </a:lnTo>
                <a:lnTo>
                  <a:pt x="3967" y="854"/>
                </a:lnTo>
                <a:lnTo>
                  <a:pt x="3953" y="854"/>
                </a:lnTo>
                <a:lnTo>
                  <a:pt x="3943" y="854"/>
                </a:lnTo>
                <a:lnTo>
                  <a:pt x="3934" y="854"/>
                </a:lnTo>
                <a:lnTo>
                  <a:pt x="3924" y="854"/>
                </a:lnTo>
                <a:lnTo>
                  <a:pt x="3914" y="854"/>
                </a:lnTo>
                <a:lnTo>
                  <a:pt x="3905" y="854"/>
                </a:lnTo>
                <a:lnTo>
                  <a:pt x="3895" y="854"/>
                </a:lnTo>
                <a:lnTo>
                  <a:pt x="3886" y="849"/>
                </a:lnTo>
                <a:lnTo>
                  <a:pt x="3871" y="849"/>
                </a:lnTo>
                <a:lnTo>
                  <a:pt x="3862" y="849"/>
                </a:lnTo>
                <a:lnTo>
                  <a:pt x="3852" y="849"/>
                </a:lnTo>
                <a:lnTo>
                  <a:pt x="3843" y="849"/>
                </a:lnTo>
                <a:lnTo>
                  <a:pt x="3833" y="849"/>
                </a:lnTo>
                <a:lnTo>
                  <a:pt x="3823" y="849"/>
                </a:lnTo>
                <a:lnTo>
                  <a:pt x="3814" y="849"/>
                </a:lnTo>
                <a:lnTo>
                  <a:pt x="3804" y="849"/>
                </a:lnTo>
                <a:lnTo>
                  <a:pt x="3790" y="849"/>
                </a:lnTo>
                <a:lnTo>
                  <a:pt x="3780" y="849"/>
                </a:lnTo>
                <a:lnTo>
                  <a:pt x="3771" y="849"/>
                </a:lnTo>
                <a:lnTo>
                  <a:pt x="3761" y="849"/>
                </a:lnTo>
                <a:lnTo>
                  <a:pt x="3752" y="849"/>
                </a:lnTo>
                <a:lnTo>
                  <a:pt x="3742" y="849"/>
                </a:lnTo>
                <a:lnTo>
                  <a:pt x="3732" y="849"/>
                </a:lnTo>
                <a:lnTo>
                  <a:pt x="3723" y="849"/>
                </a:lnTo>
                <a:lnTo>
                  <a:pt x="3708" y="849"/>
                </a:lnTo>
                <a:lnTo>
                  <a:pt x="3699" y="849"/>
                </a:lnTo>
                <a:lnTo>
                  <a:pt x="3689" y="849"/>
                </a:lnTo>
                <a:lnTo>
                  <a:pt x="3680" y="844"/>
                </a:lnTo>
                <a:lnTo>
                  <a:pt x="3670" y="844"/>
                </a:lnTo>
                <a:lnTo>
                  <a:pt x="3661" y="844"/>
                </a:lnTo>
                <a:lnTo>
                  <a:pt x="3651" y="844"/>
                </a:lnTo>
                <a:lnTo>
                  <a:pt x="3641" y="844"/>
                </a:lnTo>
                <a:lnTo>
                  <a:pt x="3627" y="844"/>
                </a:lnTo>
                <a:lnTo>
                  <a:pt x="3617" y="844"/>
                </a:lnTo>
                <a:lnTo>
                  <a:pt x="3608" y="844"/>
                </a:lnTo>
                <a:lnTo>
                  <a:pt x="3598" y="844"/>
                </a:lnTo>
                <a:lnTo>
                  <a:pt x="3589" y="844"/>
                </a:lnTo>
                <a:lnTo>
                  <a:pt x="3579" y="844"/>
                </a:lnTo>
                <a:lnTo>
                  <a:pt x="3569" y="844"/>
                </a:lnTo>
                <a:lnTo>
                  <a:pt x="3555" y="844"/>
                </a:lnTo>
                <a:lnTo>
                  <a:pt x="3545" y="840"/>
                </a:lnTo>
                <a:lnTo>
                  <a:pt x="3536" y="840"/>
                </a:lnTo>
                <a:lnTo>
                  <a:pt x="3526" y="840"/>
                </a:lnTo>
                <a:lnTo>
                  <a:pt x="3517" y="840"/>
                </a:lnTo>
                <a:lnTo>
                  <a:pt x="3507" y="840"/>
                </a:lnTo>
                <a:lnTo>
                  <a:pt x="3498" y="840"/>
                </a:lnTo>
                <a:lnTo>
                  <a:pt x="3488" y="840"/>
                </a:lnTo>
                <a:lnTo>
                  <a:pt x="3474" y="840"/>
                </a:lnTo>
                <a:lnTo>
                  <a:pt x="3464" y="840"/>
                </a:lnTo>
                <a:lnTo>
                  <a:pt x="3454" y="840"/>
                </a:lnTo>
                <a:lnTo>
                  <a:pt x="3445" y="835"/>
                </a:lnTo>
                <a:lnTo>
                  <a:pt x="3435" y="835"/>
                </a:lnTo>
                <a:lnTo>
                  <a:pt x="3426" y="835"/>
                </a:lnTo>
                <a:lnTo>
                  <a:pt x="3416" y="835"/>
                </a:lnTo>
                <a:lnTo>
                  <a:pt x="3407" y="835"/>
                </a:lnTo>
                <a:lnTo>
                  <a:pt x="3392" y="835"/>
                </a:lnTo>
                <a:lnTo>
                  <a:pt x="3383" y="835"/>
                </a:lnTo>
                <a:lnTo>
                  <a:pt x="3373" y="835"/>
                </a:lnTo>
                <a:lnTo>
                  <a:pt x="3363" y="830"/>
                </a:lnTo>
                <a:lnTo>
                  <a:pt x="3354" y="830"/>
                </a:lnTo>
                <a:lnTo>
                  <a:pt x="3344" y="830"/>
                </a:lnTo>
                <a:lnTo>
                  <a:pt x="3335" y="830"/>
                </a:lnTo>
                <a:lnTo>
                  <a:pt x="3325" y="830"/>
                </a:lnTo>
                <a:lnTo>
                  <a:pt x="3311" y="830"/>
                </a:lnTo>
                <a:lnTo>
                  <a:pt x="3301" y="830"/>
                </a:lnTo>
                <a:lnTo>
                  <a:pt x="3292" y="825"/>
                </a:lnTo>
                <a:lnTo>
                  <a:pt x="3282" y="825"/>
                </a:lnTo>
                <a:lnTo>
                  <a:pt x="3272" y="825"/>
                </a:lnTo>
                <a:lnTo>
                  <a:pt x="3263" y="825"/>
                </a:lnTo>
                <a:lnTo>
                  <a:pt x="3253" y="825"/>
                </a:lnTo>
                <a:lnTo>
                  <a:pt x="3244" y="821"/>
                </a:lnTo>
                <a:lnTo>
                  <a:pt x="3229" y="821"/>
                </a:lnTo>
                <a:lnTo>
                  <a:pt x="3220" y="821"/>
                </a:lnTo>
                <a:lnTo>
                  <a:pt x="3210" y="821"/>
                </a:lnTo>
                <a:lnTo>
                  <a:pt x="3200" y="821"/>
                </a:lnTo>
                <a:lnTo>
                  <a:pt x="3191" y="816"/>
                </a:lnTo>
                <a:lnTo>
                  <a:pt x="3181" y="816"/>
                </a:lnTo>
                <a:lnTo>
                  <a:pt x="3172" y="816"/>
                </a:lnTo>
                <a:lnTo>
                  <a:pt x="3162" y="816"/>
                </a:lnTo>
                <a:lnTo>
                  <a:pt x="3148" y="811"/>
                </a:lnTo>
                <a:lnTo>
                  <a:pt x="3138" y="811"/>
                </a:lnTo>
                <a:lnTo>
                  <a:pt x="3129" y="811"/>
                </a:lnTo>
                <a:lnTo>
                  <a:pt x="3119" y="811"/>
                </a:lnTo>
                <a:lnTo>
                  <a:pt x="3109" y="806"/>
                </a:lnTo>
                <a:lnTo>
                  <a:pt x="3100" y="806"/>
                </a:lnTo>
                <a:lnTo>
                  <a:pt x="3090" y="806"/>
                </a:lnTo>
                <a:lnTo>
                  <a:pt x="3081" y="806"/>
                </a:lnTo>
                <a:lnTo>
                  <a:pt x="3066" y="802"/>
                </a:lnTo>
                <a:lnTo>
                  <a:pt x="3057" y="802"/>
                </a:lnTo>
                <a:lnTo>
                  <a:pt x="3047" y="802"/>
                </a:lnTo>
                <a:lnTo>
                  <a:pt x="3038" y="797"/>
                </a:lnTo>
                <a:lnTo>
                  <a:pt x="3028" y="797"/>
                </a:lnTo>
                <a:lnTo>
                  <a:pt x="3018" y="797"/>
                </a:lnTo>
                <a:lnTo>
                  <a:pt x="3009" y="792"/>
                </a:lnTo>
                <a:lnTo>
                  <a:pt x="2994" y="792"/>
                </a:lnTo>
                <a:lnTo>
                  <a:pt x="2985" y="788"/>
                </a:lnTo>
                <a:lnTo>
                  <a:pt x="2975" y="788"/>
                </a:lnTo>
                <a:lnTo>
                  <a:pt x="2966" y="783"/>
                </a:lnTo>
                <a:lnTo>
                  <a:pt x="2956" y="783"/>
                </a:lnTo>
                <a:lnTo>
                  <a:pt x="2947" y="778"/>
                </a:lnTo>
                <a:lnTo>
                  <a:pt x="2937" y="778"/>
                </a:lnTo>
                <a:lnTo>
                  <a:pt x="2927" y="773"/>
                </a:lnTo>
                <a:lnTo>
                  <a:pt x="2913" y="769"/>
                </a:lnTo>
                <a:lnTo>
                  <a:pt x="2903" y="769"/>
                </a:lnTo>
                <a:lnTo>
                  <a:pt x="2894" y="764"/>
                </a:lnTo>
                <a:lnTo>
                  <a:pt x="2884" y="759"/>
                </a:lnTo>
                <a:lnTo>
                  <a:pt x="2875" y="759"/>
                </a:lnTo>
                <a:lnTo>
                  <a:pt x="2865" y="754"/>
                </a:lnTo>
                <a:lnTo>
                  <a:pt x="2855" y="750"/>
                </a:lnTo>
                <a:lnTo>
                  <a:pt x="2846" y="745"/>
                </a:lnTo>
                <a:lnTo>
                  <a:pt x="2832" y="740"/>
                </a:lnTo>
                <a:lnTo>
                  <a:pt x="2822" y="735"/>
                </a:lnTo>
                <a:lnTo>
                  <a:pt x="2812" y="731"/>
                </a:lnTo>
                <a:lnTo>
                  <a:pt x="2803" y="726"/>
                </a:lnTo>
                <a:lnTo>
                  <a:pt x="2793" y="721"/>
                </a:lnTo>
                <a:lnTo>
                  <a:pt x="2784" y="716"/>
                </a:lnTo>
                <a:lnTo>
                  <a:pt x="2774" y="712"/>
                </a:lnTo>
                <a:lnTo>
                  <a:pt x="2764" y="707"/>
                </a:lnTo>
                <a:lnTo>
                  <a:pt x="2750" y="702"/>
                </a:lnTo>
                <a:lnTo>
                  <a:pt x="2740" y="697"/>
                </a:lnTo>
                <a:lnTo>
                  <a:pt x="2731" y="693"/>
                </a:lnTo>
                <a:lnTo>
                  <a:pt x="2721" y="688"/>
                </a:lnTo>
                <a:lnTo>
                  <a:pt x="2712" y="683"/>
                </a:lnTo>
                <a:lnTo>
                  <a:pt x="2702" y="674"/>
                </a:lnTo>
                <a:lnTo>
                  <a:pt x="2693" y="669"/>
                </a:lnTo>
                <a:lnTo>
                  <a:pt x="2683" y="664"/>
                </a:lnTo>
                <a:lnTo>
                  <a:pt x="2669" y="659"/>
                </a:lnTo>
                <a:lnTo>
                  <a:pt x="2659" y="650"/>
                </a:lnTo>
                <a:lnTo>
                  <a:pt x="2649" y="645"/>
                </a:lnTo>
                <a:lnTo>
                  <a:pt x="2640" y="640"/>
                </a:lnTo>
                <a:lnTo>
                  <a:pt x="2630" y="636"/>
                </a:lnTo>
                <a:lnTo>
                  <a:pt x="2621" y="626"/>
                </a:lnTo>
                <a:lnTo>
                  <a:pt x="2611" y="621"/>
                </a:lnTo>
                <a:lnTo>
                  <a:pt x="2601" y="612"/>
                </a:lnTo>
                <a:lnTo>
                  <a:pt x="2587" y="607"/>
                </a:lnTo>
                <a:lnTo>
                  <a:pt x="2578" y="602"/>
                </a:lnTo>
                <a:lnTo>
                  <a:pt x="2568" y="593"/>
                </a:lnTo>
                <a:lnTo>
                  <a:pt x="2558" y="588"/>
                </a:lnTo>
                <a:lnTo>
                  <a:pt x="2549" y="579"/>
                </a:lnTo>
                <a:lnTo>
                  <a:pt x="2539" y="574"/>
                </a:lnTo>
                <a:lnTo>
                  <a:pt x="2530" y="569"/>
                </a:lnTo>
                <a:lnTo>
                  <a:pt x="2515" y="560"/>
                </a:lnTo>
                <a:lnTo>
                  <a:pt x="2506" y="555"/>
                </a:lnTo>
                <a:lnTo>
                  <a:pt x="2496" y="545"/>
                </a:lnTo>
                <a:lnTo>
                  <a:pt x="2486" y="541"/>
                </a:lnTo>
                <a:lnTo>
                  <a:pt x="2477" y="536"/>
                </a:lnTo>
                <a:lnTo>
                  <a:pt x="2467" y="526"/>
                </a:lnTo>
                <a:lnTo>
                  <a:pt x="2458" y="522"/>
                </a:lnTo>
                <a:lnTo>
                  <a:pt x="2448" y="517"/>
                </a:lnTo>
                <a:lnTo>
                  <a:pt x="2434" y="507"/>
                </a:lnTo>
                <a:lnTo>
                  <a:pt x="2424" y="503"/>
                </a:lnTo>
                <a:lnTo>
                  <a:pt x="2415" y="498"/>
                </a:lnTo>
                <a:lnTo>
                  <a:pt x="2405" y="493"/>
                </a:lnTo>
                <a:lnTo>
                  <a:pt x="2395" y="484"/>
                </a:lnTo>
                <a:lnTo>
                  <a:pt x="2386" y="479"/>
                </a:lnTo>
                <a:lnTo>
                  <a:pt x="2376" y="474"/>
                </a:lnTo>
                <a:lnTo>
                  <a:pt x="2367" y="470"/>
                </a:lnTo>
                <a:lnTo>
                  <a:pt x="2352" y="465"/>
                </a:lnTo>
                <a:lnTo>
                  <a:pt x="2343" y="460"/>
                </a:lnTo>
                <a:lnTo>
                  <a:pt x="2333" y="455"/>
                </a:lnTo>
                <a:lnTo>
                  <a:pt x="2324" y="451"/>
                </a:lnTo>
                <a:lnTo>
                  <a:pt x="2314" y="446"/>
                </a:lnTo>
                <a:lnTo>
                  <a:pt x="2304" y="441"/>
                </a:lnTo>
                <a:lnTo>
                  <a:pt x="2295" y="441"/>
                </a:lnTo>
                <a:lnTo>
                  <a:pt x="2285" y="436"/>
                </a:lnTo>
                <a:lnTo>
                  <a:pt x="2271" y="432"/>
                </a:lnTo>
                <a:lnTo>
                  <a:pt x="2261" y="432"/>
                </a:lnTo>
                <a:lnTo>
                  <a:pt x="2252" y="427"/>
                </a:lnTo>
                <a:lnTo>
                  <a:pt x="2242" y="427"/>
                </a:lnTo>
                <a:lnTo>
                  <a:pt x="2233" y="422"/>
                </a:lnTo>
                <a:lnTo>
                  <a:pt x="2223" y="422"/>
                </a:lnTo>
                <a:lnTo>
                  <a:pt x="2213" y="422"/>
                </a:lnTo>
                <a:lnTo>
                  <a:pt x="2204" y="422"/>
                </a:lnTo>
                <a:lnTo>
                  <a:pt x="2189" y="422"/>
                </a:lnTo>
                <a:lnTo>
                  <a:pt x="2180" y="422"/>
                </a:lnTo>
                <a:lnTo>
                  <a:pt x="2170" y="422"/>
                </a:lnTo>
                <a:lnTo>
                  <a:pt x="2161" y="422"/>
                </a:lnTo>
                <a:lnTo>
                  <a:pt x="2151" y="427"/>
                </a:lnTo>
                <a:lnTo>
                  <a:pt x="2141" y="427"/>
                </a:lnTo>
                <a:lnTo>
                  <a:pt x="2132" y="432"/>
                </a:lnTo>
                <a:lnTo>
                  <a:pt x="2122" y="436"/>
                </a:lnTo>
                <a:lnTo>
                  <a:pt x="2108" y="441"/>
                </a:lnTo>
                <a:lnTo>
                  <a:pt x="2098" y="446"/>
                </a:lnTo>
                <a:lnTo>
                  <a:pt x="2089" y="451"/>
                </a:lnTo>
                <a:lnTo>
                  <a:pt x="2079" y="455"/>
                </a:lnTo>
                <a:lnTo>
                  <a:pt x="2070" y="465"/>
                </a:lnTo>
                <a:lnTo>
                  <a:pt x="2060" y="470"/>
                </a:lnTo>
                <a:lnTo>
                  <a:pt x="2050" y="479"/>
                </a:lnTo>
                <a:lnTo>
                  <a:pt x="2041" y="489"/>
                </a:lnTo>
                <a:lnTo>
                  <a:pt x="2026" y="498"/>
                </a:lnTo>
                <a:lnTo>
                  <a:pt x="2017" y="507"/>
                </a:lnTo>
                <a:lnTo>
                  <a:pt x="2007" y="522"/>
                </a:lnTo>
                <a:lnTo>
                  <a:pt x="1998" y="531"/>
                </a:lnTo>
                <a:lnTo>
                  <a:pt x="1988" y="541"/>
                </a:lnTo>
                <a:lnTo>
                  <a:pt x="1979" y="550"/>
                </a:lnTo>
                <a:lnTo>
                  <a:pt x="1969" y="560"/>
                </a:lnTo>
                <a:lnTo>
                  <a:pt x="1955" y="564"/>
                </a:lnTo>
                <a:lnTo>
                  <a:pt x="1945" y="569"/>
                </a:lnTo>
                <a:lnTo>
                  <a:pt x="1935" y="574"/>
                </a:lnTo>
                <a:lnTo>
                  <a:pt x="1926" y="583"/>
                </a:lnTo>
                <a:lnTo>
                  <a:pt x="1916" y="588"/>
                </a:lnTo>
                <a:lnTo>
                  <a:pt x="1907" y="598"/>
                </a:lnTo>
                <a:lnTo>
                  <a:pt x="1897" y="612"/>
                </a:lnTo>
                <a:lnTo>
                  <a:pt x="1888" y="617"/>
                </a:lnTo>
                <a:lnTo>
                  <a:pt x="1873" y="631"/>
                </a:lnTo>
                <a:lnTo>
                  <a:pt x="1864" y="640"/>
                </a:lnTo>
                <a:lnTo>
                  <a:pt x="1854" y="640"/>
                </a:lnTo>
                <a:lnTo>
                  <a:pt x="1844" y="640"/>
                </a:lnTo>
                <a:lnTo>
                  <a:pt x="1835" y="631"/>
                </a:lnTo>
                <a:lnTo>
                  <a:pt x="1825" y="631"/>
                </a:lnTo>
                <a:lnTo>
                  <a:pt x="1816" y="640"/>
                </a:lnTo>
                <a:lnTo>
                  <a:pt x="1806" y="650"/>
                </a:lnTo>
                <a:lnTo>
                  <a:pt x="1792" y="659"/>
                </a:lnTo>
                <a:lnTo>
                  <a:pt x="1782" y="674"/>
                </a:lnTo>
                <a:lnTo>
                  <a:pt x="1773" y="674"/>
                </a:lnTo>
                <a:lnTo>
                  <a:pt x="1763" y="674"/>
                </a:lnTo>
                <a:lnTo>
                  <a:pt x="1753" y="688"/>
                </a:lnTo>
                <a:lnTo>
                  <a:pt x="1744" y="702"/>
                </a:lnTo>
                <a:lnTo>
                  <a:pt x="1734" y="712"/>
                </a:lnTo>
                <a:lnTo>
                  <a:pt x="1725" y="721"/>
                </a:lnTo>
                <a:lnTo>
                  <a:pt x="1710" y="735"/>
                </a:lnTo>
                <a:lnTo>
                  <a:pt x="1701" y="745"/>
                </a:lnTo>
                <a:lnTo>
                  <a:pt x="1691" y="754"/>
                </a:lnTo>
                <a:lnTo>
                  <a:pt x="1681" y="764"/>
                </a:lnTo>
                <a:lnTo>
                  <a:pt x="1672" y="769"/>
                </a:lnTo>
                <a:lnTo>
                  <a:pt x="1662" y="778"/>
                </a:lnTo>
                <a:lnTo>
                  <a:pt x="1653" y="788"/>
                </a:lnTo>
                <a:lnTo>
                  <a:pt x="1643" y="792"/>
                </a:lnTo>
                <a:lnTo>
                  <a:pt x="1629" y="797"/>
                </a:lnTo>
                <a:lnTo>
                  <a:pt x="1619" y="802"/>
                </a:lnTo>
                <a:lnTo>
                  <a:pt x="1610" y="811"/>
                </a:lnTo>
                <a:lnTo>
                  <a:pt x="1600" y="816"/>
                </a:lnTo>
                <a:lnTo>
                  <a:pt x="1590" y="821"/>
                </a:lnTo>
                <a:lnTo>
                  <a:pt x="1581" y="825"/>
                </a:lnTo>
                <a:lnTo>
                  <a:pt x="1571" y="840"/>
                </a:lnTo>
                <a:lnTo>
                  <a:pt x="1562" y="840"/>
                </a:lnTo>
                <a:lnTo>
                  <a:pt x="1547" y="844"/>
                </a:lnTo>
                <a:lnTo>
                  <a:pt x="1538" y="844"/>
                </a:lnTo>
                <a:lnTo>
                  <a:pt x="1528" y="854"/>
                </a:lnTo>
                <a:lnTo>
                  <a:pt x="1519" y="854"/>
                </a:lnTo>
                <a:lnTo>
                  <a:pt x="1509" y="854"/>
                </a:lnTo>
                <a:lnTo>
                  <a:pt x="1499" y="859"/>
                </a:lnTo>
                <a:lnTo>
                  <a:pt x="1490" y="868"/>
                </a:lnTo>
                <a:lnTo>
                  <a:pt x="1475" y="873"/>
                </a:lnTo>
                <a:lnTo>
                  <a:pt x="1466" y="863"/>
                </a:lnTo>
                <a:lnTo>
                  <a:pt x="1456" y="863"/>
                </a:lnTo>
                <a:lnTo>
                  <a:pt x="1447" y="863"/>
                </a:lnTo>
                <a:lnTo>
                  <a:pt x="1437" y="868"/>
                </a:lnTo>
                <a:lnTo>
                  <a:pt x="1427" y="868"/>
                </a:lnTo>
                <a:lnTo>
                  <a:pt x="1418" y="873"/>
                </a:lnTo>
                <a:lnTo>
                  <a:pt x="1408" y="878"/>
                </a:lnTo>
                <a:lnTo>
                  <a:pt x="1394" y="873"/>
                </a:lnTo>
                <a:lnTo>
                  <a:pt x="1384" y="878"/>
                </a:lnTo>
                <a:lnTo>
                  <a:pt x="1375" y="887"/>
                </a:lnTo>
                <a:lnTo>
                  <a:pt x="1365" y="887"/>
                </a:lnTo>
                <a:lnTo>
                  <a:pt x="1356" y="892"/>
                </a:lnTo>
                <a:lnTo>
                  <a:pt x="1346" y="897"/>
                </a:lnTo>
                <a:lnTo>
                  <a:pt x="1336" y="892"/>
                </a:lnTo>
                <a:lnTo>
                  <a:pt x="1327" y="882"/>
                </a:lnTo>
                <a:lnTo>
                  <a:pt x="1312" y="878"/>
                </a:lnTo>
                <a:lnTo>
                  <a:pt x="1303" y="882"/>
                </a:lnTo>
                <a:lnTo>
                  <a:pt x="1293" y="882"/>
                </a:lnTo>
                <a:lnTo>
                  <a:pt x="1284" y="892"/>
                </a:lnTo>
                <a:lnTo>
                  <a:pt x="1274" y="892"/>
                </a:lnTo>
                <a:lnTo>
                  <a:pt x="1265" y="892"/>
                </a:lnTo>
                <a:lnTo>
                  <a:pt x="1255" y="892"/>
                </a:lnTo>
                <a:lnTo>
                  <a:pt x="1245" y="897"/>
                </a:lnTo>
                <a:lnTo>
                  <a:pt x="1231" y="901"/>
                </a:lnTo>
                <a:lnTo>
                  <a:pt x="1221" y="892"/>
                </a:lnTo>
                <a:lnTo>
                  <a:pt x="1212" y="901"/>
                </a:lnTo>
                <a:lnTo>
                  <a:pt x="1202" y="897"/>
                </a:lnTo>
                <a:lnTo>
                  <a:pt x="1193" y="897"/>
                </a:lnTo>
                <a:lnTo>
                  <a:pt x="1183" y="897"/>
                </a:lnTo>
                <a:lnTo>
                  <a:pt x="1174" y="901"/>
                </a:lnTo>
                <a:lnTo>
                  <a:pt x="1164" y="901"/>
                </a:lnTo>
                <a:lnTo>
                  <a:pt x="1150" y="897"/>
                </a:lnTo>
                <a:lnTo>
                  <a:pt x="1140" y="901"/>
                </a:lnTo>
                <a:lnTo>
                  <a:pt x="1130" y="901"/>
                </a:lnTo>
                <a:lnTo>
                  <a:pt x="1121" y="906"/>
                </a:lnTo>
                <a:lnTo>
                  <a:pt x="1111" y="906"/>
                </a:lnTo>
                <a:lnTo>
                  <a:pt x="1102" y="906"/>
                </a:lnTo>
                <a:lnTo>
                  <a:pt x="1092" y="906"/>
                </a:lnTo>
                <a:lnTo>
                  <a:pt x="1082" y="911"/>
                </a:lnTo>
                <a:lnTo>
                  <a:pt x="1068" y="916"/>
                </a:lnTo>
                <a:lnTo>
                  <a:pt x="1059" y="916"/>
                </a:lnTo>
                <a:lnTo>
                  <a:pt x="1049" y="916"/>
                </a:lnTo>
                <a:lnTo>
                  <a:pt x="1039" y="920"/>
                </a:lnTo>
                <a:lnTo>
                  <a:pt x="1030" y="920"/>
                </a:lnTo>
                <a:lnTo>
                  <a:pt x="1020" y="920"/>
                </a:lnTo>
                <a:lnTo>
                  <a:pt x="1011" y="925"/>
                </a:lnTo>
                <a:lnTo>
                  <a:pt x="996" y="925"/>
                </a:lnTo>
                <a:lnTo>
                  <a:pt x="987" y="925"/>
                </a:lnTo>
                <a:lnTo>
                  <a:pt x="977" y="930"/>
                </a:lnTo>
                <a:lnTo>
                  <a:pt x="967" y="930"/>
                </a:lnTo>
                <a:lnTo>
                  <a:pt x="958" y="930"/>
                </a:lnTo>
                <a:lnTo>
                  <a:pt x="948" y="930"/>
                </a:lnTo>
                <a:lnTo>
                  <a:pt x="939" y="930"/>
                </a:lnTo>
                <a:lnTo>
                  <a:pt x="929" y="930"/>
                </a:lnTo>
                <a:lnTo>
                  <a:pt x="915" y="930"/>
                </a:lnTo>
                <a:lnTo>
                  <a:pt x="905" y="935"/>
                </a:lnTo>
                <a:lnTo>
                  <a:pt x="896" y="935"/>
                </a:lnTo>
                <a:lnTo>
                  <a:pt x="886" y="935"/>
                </a:lnTo>
                <a:lnTo>
                  <a:pt x="876" y="935"/>
                </a:lnTo>
                <a:lnTo>
                  <a:pt x="867" y="935"/>
                </a:lnTo>
                <a:lnTo>
                  <a:pt x="857" y="935"/>
                </a:lnTo>
                <a:lnTo>
                  <a:pt x="848" y="935"/>
                </a:lnTo>
                <a:lnTo>
                  <a:pt x="833" y="939"/>
                </a:lnTo>
                <a:lnTo>
                  <a:pt x="824" y="939"/>
                </a:lnTo>
                <a:lnTo>
                  <a:pt x="814" y="939"/>
                </a:lnTo>
                <a:lnTo>
                  <a:pt x="805" y="939"/>
                </a:lnTo>
                <a:lnTo>
                  <a:pt x="795" y="939"/>
                </a:lnTo>
                <a:lnTo>
                  <a:pt x="785" y="939"/>
                </a:lnTo>
                <a:lnTo>
                  <a:pt x="776" y="944"/>
                </a:lnTo>
                <a:lnTo>
                  <a:pt x="766" y="944"/>
                </a:lnTo>
                <a:lnTo>
                  <a:pt x="752" y="944"/>
                </a:lnTo>
                <a:lnTo>
                  <a:pt x="742" y="944"/>
                </a:lnTo>
                <a:lnTo>
                  <a:pt x="733" y="944"/>
                </a:lnTo>
                <a:lnTo>
                  <a:pt x="723" y="944"/>
                </a:lnTo>
                <a:lnTo>
                  <a:pt x="714" y="944"/>
                </a:lnTo>
                <a:lnTo>
                  <a:pt x="704" y="944"/>
                </a:lnTo>
                <a:lnTo>
                  <a:pt x="694" y="944"/>
                </a:lnTo>
                <a:lnTo>
                  <a:pt x="685" y="944"/>
                </a:lnTo>
                <a:lnTo>
                  <a:pt x="670" y="944"/>
                </a:lnTo>
                <a:lnTo>
                  <a:pt x="661" y="944"/>
                </a:lnTo>
                <a:lnTo>
                  <a:pt x="651" y="949"/>
                </a:lnTo>
                <a:lnTo>
                  <a:pt x="642" y="949"/>
                </a:lnTo>
                <a:lnTo>
                  <a:pt x="632" y="949"/>
                </a:lnTo>
                <a:lnTo>
                  <a:pt x="622" y="949"/>
                </a:lnTo>
                <a:lnTo>
                  <a:pt x="613" y="949"/>
                </a:lnTo>
                <a:lnTo>
                  <a:pt x="603" y="949"/>
                </a:lnTo>
                <a:lnTo>
                  <a:pt x="589" y="949"/>
                </a:lnTo>
                <a:lnTo>
                  <a:pt x="579" y="949"/>
                </a:lnTo>
                <a:lnTo>
                  <a:pt x="570" y="949"/>
                </a:lnTo>
                <a:lnTo>
                  <a:pt x="560" y="949"/>
                </a:lnTo>
                <a:lnTo>
                  <a:pt x="551" y="949"/>
                </a:lnTo>
                <a:lnTo>
                  <a:pt x="541" y="949"/>
                </a:lnTo>
                <a:lnTo>
                  <a:pt x="531" y="949"/>
                </a:lnTo>
                <a:lnTo>
                  <a:pt x="522" y="949"/>
                </a:lnTo>
                <a:lnTo>
                  <a:pt x="507" y="949"/>
                </a:lnTo>
                <a:lnTo>
                  <a:pt x="498" y="954"/>
                </a:lnTo>
                <a:lnTo>
                  <a:pt x="488" y="954"/>
                </a:lnTo>
                <a:lnTo>
                  <a:pt x="479" y="954"/>
                </a:lnTo>
                <a:lnTo>
                  <a:pt x="469" y="954"/>
                </a:lnTo>
                <a:lnTo>
                  <a:pt x="460" y="954"/>
                </a:lnTo>
                <a:lnTo>
                  <a:pt x="450" y="954"/>
                </a:lnTo>
                <a:lnTo>
                  <a:pt x="436" y="954"/>
                </a:lnTo>
                <a:lnTo>
                  <a:pt x="426" y="954"/>
                </a:lnTo>
                <a:lnTo>
                  <a:pt x="416" y="954"/>
                </a:lnTo>
                <a:lnTo>
                  <a:pt x="407" y="954"/>
                </a:lnTo>
                <a:lnTo>
                  <a:pt x="397" y="954"/>
                </a:lnTo>
                <a:lnTo>
                  <a:pt x="388" y="954"/>
                </a:lnTo>
                <a:lnTo>
                  <a:pt x="378" y="954"/>
                </a:lnTo>
                <a:lnTo>
                  <a:pt x="368" y="954"/>
                </a:lnTo>
                <a:lnTo>
                  <a:pt x="354" y="954"/>
                </a:lnTo>
                <a:lnTo>
                  <a:pt x="345" y="954"/>
                </a:lnTo>
                <a:lnTo>
                  <a:pt x="335" y="954"/>
                </a:lnTo>
                <a:lnTo>
                  <a:pt x="325" y="954"/>
                </a:lnTo>
                <a:lnTo>
                  <a:pt x="316" y="954"/>
                </a:lnTo>
                <a:lnTo>
                  <a:pt x="306" y="954"/>
                </a:lnTo>
                <a:lnTo>
                  <a:pt x="297" y="954"/>
                </a:lnTo>
                <a:lnTo>
                  <a:pt x="287" y="954"/>
                </a:lnTo>
                <a:lnTo>
                  <a:pt x="273" y="954"/>
                </a:lnTo>
                <a:lnTo>
                  <a:pt x="263" y="954"/>
                </a:lnTo>
                <a:lnTo>
                  <a:pt x="253" y="954"/>
                </a:lnTo>
                <a:lnTo>
                  <a:pt x="244" y="954"/>
                </a:lnTo>
                <a:lnTo>
                  <a:pt x="234" y="954"/>
                </a:lnTo>
                <a:lnTo>
                  <a:pt x="225" y="954"/>
                </a:lnTo>
                <a:lnTo>
                  <a:pt x="215" y="954"/>
                </a:lnTo>
                <a:lnTo>
                  <a:pt x="206" y="954"/>
                </a:lnTo>
                <a:lnTo>
                  <a:pt x="191" y="954"/>
                </a:lnTo>
                <a:lnTo>
                  <a:pt x="182" y="954"/>
                </a:lnTo>
                <a:lnTo>
                  <a:pt x="172" y="954"/>
                </a:lnTo>
                <a:lnTo>
                  <a:pt x="162" y="954"/>
                </a:lnTo>
                <a:lnTo>
                  <a:pt x="153" y="954"/>
                </a:lnTo>
                <a:lnTo>
                  <a:pt x="143" y="954"/>
                </a:lnTo>
                <a:lnTo>
                  <a:pt x="134" y="954"/>
                </a:lnTo>
                <a:lnTo>
                  <a:pt x="124" y="954"/>
                </a:lnTo>
                <a:lnTo>
                  <a:pt x="110" y="954"/>
                </a:lnTo>
                <a:lnTo>
                  <a:pt x="100" y="954"/>
                </a:lnTo>
                <a:lnTo>
                  <a:pt x="91" y="954"/>
                </a:lnTo>
                <a:lnTo>
                  <a:pt x="81" y="954"/>
                </a:lnTo>
                <a:lnTo>
                  <a:pt x="71" y="954"/>
                </a:lnTo>
                <a:lnTo>
                  <a:pt x="62" y="954"/>
                </a:lnTo>
                <a:lnTo>
                  <a:pt x="52" y="954"/>
                </a:lnTo>
                <a:lnTo>
                  <a:pt x="43" y="954"/>
                </a:lnTo>
                <a:lnTo>
                  <a:pt x="28" y="954"/>
                </a:lnTo>
                <a:lnTo>
                  <a:pt x="19" y="954"/>
                </a:lnTo>
                <a:lnTo>
                  <a:pt x="9" y="954"/>
                </a:lnTo>
                <a:lnTo>
                  <a:pt x="0" y="954"/>
                </a:lnTo>
                <a:close/>
              </a:path>
            </a:pathLst>
          </a:custGeom>
          <a:noFill/>
          <a:ln w="9525">
            <a:noFill/>
            <a:round/>
            <a:headEnd/>
            <a:tailEnd/>
          </a:ln>
        </p:spPr>
        <p:txBody>
          <a:bodyPr/>
          <a:lstStyle/>
          <a:p>
            <a:endParaRPr lang="en-GB"/>
          </a:p>
        </p:txBody>
      </p:sp>
      <p:sp>
        <p:nvSpPr>
          <p:cNvPr id="374989" name="Line 205"/>
          <p:cNvSpPr>
            <a:spLocks noChangeShapeType="1"/>
          </p:cNvSpPr>
          <p:nvPr/>
        </p:nvSpPr>
        <p:spPr bwMode="auto">
          <a:xfrm flipV="1">
            <a:off x="7535863" y="-23398163"/>
            <a:ext cx="15875" cy="565150"/>
          </a:xfrm>
          <a:prstGeom prst="line">
            <a:avLst/>
          </a:prstGeom>
          <a:noFill/>
          <a:ln w="22225">
            <a:solidFill>
              <a:srgbClr val="FF0000"/>
            </a:solidFill>
            <a:round/>
            <a:headEnd/>
            <a:tailEnd/>
          </a:ln>
        </p:spPr>
        <p:txBody>
          <a:bodyPr/>
          <a:lstStyle/>
          <a:p>
            <a:endParaRPr lang="en-GB"/>
          </a:p>
        </p:txBody>
      </p:sp>
      <p:sp>
        <p:nvSpPr>
          <p:cNvPr id="374990" name="Freeform 206"/>
          <p:cNvSpPr>
            <a:spLocks/>
          </p:cNvSpPr>
          <p:nvPr/>
        </p:nvSpPr>
        <p:spPr bwMode="auto">
          <a:xfrm>
            <a:off x="7551738" y="-23979188"/>
            <a:ext cx="15875" cy="581025"/>
          </a:xfrm>
          <a:custGeom>
            <a:avLst/>
            <a:gdLst/>
            <a:ahLst/>
            <a:cxnLst>
              <a:cxn ang="0">
                <a:pos x="0" y="366"/>
              </a:cxn>
              <a:cxn ang="0">
                <a:pos x="5" y="185"/>
              </a:cxn>
              <a:cxn ang="0">
                <a:pos x="10" y="0"/>
              </a:cxn>
            </a:cxnLst>
            <a:rect l="0" t="0" r="r" b="b"/>
            <a:pathLst>
              <a:path w="10" h="366">
                <a:moveTo>
                  <a:pt x="0" y="366"/>
                </a:moveTo>
                <a:lnTo>
                  <a:pt x="5" y="185"/>
                </a:lnTo>
                <a:lnTo>
                  <a:pt x="10" y="0"/>
                </a:lnTo>
              </a:path>
            </a:pathLst>
          </a:custGeom>
          <a:noFill/>
          <a:ln w="22225">
            <a:solidFill>
              <a:srgbClr val="FF0000"/>
            </a:solidFill>
            <a:prstDash val="solid"/>
            <a:round/>
            <a:headEnd/>
            <a:tailEnd/>
          </a:ln>
        </p:spPr>
        <p:txBody>
          <a:bodyPr/>
          <a:lstStyle/>
          <a:p>
            <a:endParaRPr lang="en-GB"/>
          </a:p>
        </p:txBody>
      </p:sp>
      <p:sp>
        <p:nvSpPr>
          <p:cNvPr id="374991" name="Line 207"/>
          <p:cNvSpPr>
            <a:spLocks noChangeShapeType="1"/>
          </p:cNvSpPr>
          <p:nvPr/>
        </p:nvSpPr>
        <p:spPr bwMode="auto">
          <a:xfrm flipV="1">
            <a:off x="7567613" y="-24566563"/>
            <a:ext cx="14287" cy="587375"/>
          </a:xfrm>
          <a:prstGeom prst="line">
            <a:avLst/>
          </a:prstGeom>
          <a:noFill/>
          <a:ln w="22225">
            <a:solidFill>
              <a:srgbClr val="FF0000"/>
            </a:solidFill>
            <a:round/>
            <a:headEnd/>
            <a:tailEnd/>
          </a:ln>
        </p:spPr>
        <p:txBody>
          <a:bodyPr/>
          <a:lstStyle/>
          <a:p>
            <a:endParaRPr lang="en-GB"/>
          </a:p>
        </p:txBody>
      </p:sp>
      <p:sp>
        <p:nvSpPr>
          <p:cNvPr id="374992" name="Freeform 208"/>
          <p:cNvSpPr>
            <a:spLocks/>
          </p:cNvSpPr>
          <p:nvPr/>
        </p:nvSpPr>
        <p:spPr bwMode="auto">
          <a:xfrm>
            <a:off x="7581900" y="-25161875"/>
            <a:ext cx="15875" cy="595312"/>
          </a:xfrm>
          <a:custGeom>
            <a:avLst/>
            <a:gdLst/>
            <a:ahLst/>
            <a:cxnLst>
              <a:cxn ang="0">
                <a:pos x="0" y="375"/>
              </a:cxn>
              <a:cxn ang="0">
                <a:pos x="5" y="190"/>
              </a:cxn>
              <a:cxn ang="0">
                <a:pos x="10" y="0"/>
              </a:cxn>
            </a:cxnLst>
            <a:rect l="0" t="0" r="r" b="b"/>
            <a:pathLst>
              <a:path w="10" h="375">
                <a:moveTo>
                  <a:pt x="0" y="375"/>
                </a:moveTo>
                <a:lnTo>
                  <a:pt x="5" y="190"/>
                </a:lnTo>
                <a:lnTo>
                  <a:pt x="10" y="0"/>
                </a:lnTo>
              </a:path>
            </a:pathLst>
          </a:custGeom>
          <a:noFill/>
          <a:ln w="22225">
            <a:solidFill>
              <a:srgbClr val="FF0000"/>
            </a:solidFill>
            <a:prstDash val="solid"/>
            <a:round/>
            <a:headEnd/>
            <a:tailEnd/>
          </a:ln>
        </p:spPr>
        <p:txBody>
          <a:bodyPr/>
          <a:lstStyle/>
          <a:p>
            <a:endParaRPr lang="en-GB"/>
          </a:p>
        </p:txBody>
      </p:sp>
      <p:sp>
        <p:nvSpPr>
          <p:cNvPr id="374993" name="Freeform 209"/>
          <p:cNvSpPr>
            <a:spLocks/>
          </p:cNvSpPr>
          <p:nvPr/>
        </p:nvSpPr>
        <p:spPr bwMode="auto">
          <a:xfrm>
            <a:off x="7597775" y="-25779413"/>
            <a:ext cx="22225" cy="617538"/>
          </a:xfrm>
          <a:custGeom>
            <a:avLst/>
            <a:gdLst/>
            <a:ahLst/>
            <a:cxnLst>
              <a:cxn ang="0">
                <a:pos x="0" y="389"/>
              </a:cxn>
              <a:cxn ang="0">
                <a:pos x="5" y="195"/>
              </a:cxn>
              <a:cxn ang="0">
                <a:pos x="14" y="0"/>
              </a:cxn>
            </a:cxnLst>
            <a:rect l="0" t="0" r="r" b="b"/>
            <a:pathLst>
              <a:path w="14" h="389">
                <a:moveTo>
                  <a:pt x="0" y="389"/>
                </a:moveTo>
                <a:lnTo>
                  <a:pt x="5" y="195"/>
                </a:lnTo>
                <a:lnTo>
                  <a:pt x="14" y="0"/>
                </a:lnTo>
              </a:path>
            </a:pathLst>
          </a:custGeom>
          <a:noFill/>
          <a:ln w="22225">
            <a:solidFill>
              <a:srgbClr val="FF0000"/>
            </a:solidFill>
            <a:prstDash val="solid"/>
            <a:round/>
            <a:headEnd/>
            <a:tailEnd/>
          </a:ln>
        </p:spPr>
        <p:txBody>
          <a:bodyPr/>
          <a:lstStyle/>
          <a:p>
            <a:endParaRPr lang="en-GB"/>
          </a:p>
        </p:txBody>
      </p:sp>
      <p:sp>
        <p:nvSpPr>
          <p:cNvPr id="374994" name="Freeform 210"/>
          <p:cNvSpPr>
            <a:spLocks/>
          </p:cNvSpPr>
          <p:nvPr/>
        </p:nvSpPr>
        <p:spPr bwMode="auto">
          <a:xfrm>
            <a:off x="7620000" y="-26396950"/>
            <a:ext cx="15875" cy="617537"/>
          </a:xfrm>
          <a:custGeom>
            <a:avLst/>
            <a:gdLst/>
            <a:ahLst/>
            <a:cxnLst>
              <a:cxn ang="0">
                <a:pos x="0" y="389"/>
              </a:cxn>
              <a:cxn ang="0">
                <a:pos x="5" y="195"/>
              </a:cxn>
              <a:cxn ang="0">
                <a:pos x="10" y="0"/>
              </a:cxn>
            </a:cxnLst>
            <a:rect l="0" t="0" r="r" b="b"/>
            <a:pathLst>
              <a:path w="10" h="389">
                <a:moveTo>
                  <a:pt x="0" y="389"/>
                </a:moveTo>
                <a:lnTo>
                  <a:pt x="5" y="195"/>
                </a:lnTo>
                <a:lnTo>
                  <a:pt x="10" y="0"/>
                </a:lnTo>
              </a:path>
            </a:pathLst>
          </a:custGeom>
          <a:noFill/>
          <a:ln w="22225">
            <a:solidFill>
              <a:srgbClr val="FF0000"/>
            </a:solidFill>
            <a:prstDash val="solid"/>
            <a:round/>
            <a:headEnd/>
            <a:tailEnd/>
          </a:ln>
        </p:spPr>
        <p:txBody>
          <a:bodyPr/>
          <a:lstStyle/>
          <a:p>
            <a:endParaRPr lang="en-GB"/>
          </a:p>
        </p:txBody>
      </p:sp>
      <p:sp>
        <p:nvSpPr>
          <p:cNvPr id="374995" name="Freeform 211"/>
          <p:cNvSpPr>
            <a:spLocks/>
          </p:cNvSpPr>
          <p:nvPr/>
        </p:nvSpPr>
        <p:spPr bwMode="auto">
          <a:xfrm>
            <a:off x="7635875" y="-27036713"/>
            <a:ext cx="14288" cy="639763"/>
          </a:xfrm>
          <a:custGeom>
            <a:avLst/>
            <a:gdLst/>
            <a:ahLst/>
            <a:cxnLst>
              <a:cxn ang="0">
                <a:pos x="0" y="403"/>
              </a:cxn>
              <a:cxn ang="0">
                <a:pos x="5" y="204"/>
              </a:cxn>
              <a:cxn ang="0">
                <a:pos x="9" y="0"/>
              </a:cxn>
            </a:cxnLst>
            <a:rect l="0" t="0" r="r" b="b"/>
            <a:pathLst>
              <a:path w="9" h="403">
                <a:moveTo>
                  <a:pt x="0" y="403"/>
                </a:moveTo>
                <a:lnTo>
                  <a:pt x="5" y="204"/>
                </a:lnTo>
                <a:lnTo>
                  <a:pt x="9" y="0"/>
                </a:lnTo>
              </a:path>
            </a:pathLst>
          </a:custGeom>
          <a:noFill/>
          <a:ln w="22225">
            <a:solidFill>
              <a:srgbClr val="FF0000"/>
            </a:solidFill>
            <a:prstDash val="solid"/>
            <a:round/>
            <a:headEnd/>
            <a:tailEnd/>
          </a:ln>
        </p:spPr>
        <p:txBody>
          <a:bodyPr/>
          <a:lstStyle/>
          <a:p>
            <a:endParaRPr lang="en-GB"/>
          </a:p>
        </p:txBody>
      </p:sp>
      <p:sp>
        <p:nvSpPr>
          <p:cNvPr id="374996" name="Line 212"/>
          <p:cNvSpPr>
            <a:spLocks noChangeShapeType="1"/>
          </p:cNvSpPr>
          <p:nvPr/>
        </p:nvSpPr>
        <p:spPr bwMode="auto">
          <a:xfrm flipV="1">
            <a:off x="7650163" y="-27686000"/>
            <a:ext cx="15875" cy="649287"/>
          </a:xfrm>
          <a:prstGeom prst="line">
            <a:avLst/>
          </a:prstGeom>
          <a:noFill/>
          <a:ln w="22225">
            <a:solidFill>
              <a:srgbClr val="FF0000"/>
            </a:solidFill>
            <a:round/>
            <a:headEnd/>
            <a:tailEnd/>
          </a:ln>
        </p:spPr>
        <p:txBody>
          <a:bodyPr/>
          <a:lstStyle/>
          <a:p>
            <a:endParaRPr lang="en-GB"/>
          </a:p>
        </p:txBody>
      </p:sp>
      <p:sp>
        <p:nvSpPr>
          <p:cNvPr id="374997" name="Line 213"/>
          <p:cNvSpPr>
            <a:spLocks noChangeShapeType="1"/>
          </p:cNvSpPr>
          <p:nvPr/>
        </p:nvSpPr>
        <p:spPr bwMode="auto">
          <a:xfrm flipV="1">
            <a:off x="7666038" y="-28347988"/>
            <a:ext cx="15875" cy="661988"/>
          </a:xfrm>
          <a:prstGeom prst="line">
            <a:avLst/>
          </a:prstGeom>
          <a:noFill/>
          <a:ln w="22225">
            <a:solidFill>
              <a:srgbClr val="FF0000"/>
            </a:solidFill>
            <a:round/>
            <a:headEnd/>
            <a:tailEnd/>
          </a:ln>
        </p:spPr>
        <p:txBody>
          <a:bodyPr/>
          <a:lstStyle/>
          <a:p>
            <a:endParaRPr lang="en-GB"/>
          </a:p>
        </p:txBody>
      </p:sp>
      <p:sp>
        <p:nvSpPr>
          <p:cNvPr id="374998" name="Freeform 214"/>
          <p:cNvSpPr>
            <a:spLocks/>
          </p:cNvSpPr>
          <p:nvPr/>
        </p:nvSpPr>
        <p:spPr bwMode="auto">
          <a:xfrm>
            <a:off x="7681913" y="-29025850"/>
            <a:ext cx="14287" cy="677862"/>
          </a:xfrm>
          <a:custGeom>
            <a:avLst/>
            <a:gdLst/>
            <a:ahLst/>
            <a:cxnLst>
              <a:cxn ang="0">
                <a:pos x="0" y="427"/>
              </a:cxn>
              <a:cxn ang="0">
                <a:pos x="4" y="213"/>
              </a:cxn>
              <a:cxn ang="0">
                <a:pos x="9" y="0"/>
              </a:cxn>
            </a:cxnLst>
            <a:rect l="0" t="0" r="r" b="b"/>
            <a:pathLst>
              <a:path w="9" h="427">
                <a:moveTo>
                  <a:pt x="0" y="427"/>
                </a:moveTo>
                <a:lnTo>
                  <a:pt x="4" y="213"/>
                </a:lnTo>
                <a:lnTo>
                  <a:pt x="9" y="0"/>
                </a:lnTo>
              </a:path>
            </a:pathLst>
          </a:custGeom>
          <a:noFill/>
          <a:ln w="22225">
            <a:solidFill>
              <a:srgbClr val="FF0000"/>
            </a:solidFill>
            <a:prstDash val="solid"/>
            <a:round/>
            <a:headEnd/>
            <a:tailEnd/>
          </a:ln>
        </p:spPr>
        <p:txBody>
          <a:bodyPr/>
          <a:lstStyle/>
          <a:p>
            <a:endParaRPr lang="en-GB"/>
          </a:p>
        </p:txBody>
      </p:sp>
      <p:sp>
        <p:nvSpPr>
          <p:cNvPr id="374999" name="Freeform 215"/>
          <p:cNvSpPr>
            <a:spLocks/>
          </p:cNvSpPr>
          <p:nvPr/>
        </p:nvSpPr>
        <p:spPr bwMode="auto">
          <a:xfrm>
            <a:off x="7696200" y="-29711650"/>
            <a:ext cx="15875" cy="685800"/>
          </a:xfrm>
          <a:custGeom>
            <a:avLst/>
            <a:gdLst/>
            <a:ahLst/>
            <a:cxnLst>
              <a:cxn ang="0">
                <a:pos x="0" y="432"/>
              </a:cxn>
              <a:cxn ang="0">
                <a:pos x="5" y="218"/>
              </a:cxn>
              <a:cxn ang="0">
                <a:pos x="10" y="0"/>
              </a:cxn>
            </a:cxnLst>
            <a:rect l="0" t="0" r="r" b="b"/>
            <a:pathLst>
              <a:path w="10" h="432">
                <a:moveTo>
                  <a:pt x="0" y="432"/>
                </a:moveTo>
                <a:lnTo>
                  <a:pt x="5" y="218"/>
                </a:lnTo>
                <a:lnTo>
                  <a:pt x="10" y="0"/>
                </a:lnTo>
              </a:path>
            </a:pathLst>
          </a:custGeom>
          <a:noFill/>
          <a:ln w="22225">
            <a:solidFill>
              <a:srgbClr val="FF0000"/>
            </a:solidFill>
            <a:prstDash val="solid"/>
            <a:round/>
            <a:headEnd/>
            <a:tailEnd/>
          </a:ln>
        </p:spPr>
        <p:txBody>
          <a:bodyPr/>
          <a:lstStyle/>
          <a:p>
            <a:endParaRPr lang="en-GB"/>
          </a:p>
        </p:txBody>
      </p:sp>
      <p:sp>
        <p:nvSpPr>
          <p:cNvPr id="375000" name="Freeform 216"/>
          <p:cNvSpPr>
            <a:spLocks/>
          </p:cNvSpPr>
          <p:nvPr/>
        </p:nvSpPr>
        <p:spPr bwMode="auto">
          <a:xfrm>
            <a:off x="7712075" y="-30419675"/>
            <a:ext cx="14288" cy="708025"/>
          </a:xfrm>
          <a:custGeom>
            <a:avLst/>
            <a:gdLst/>
            <a:ahLst/>
            <a:cxnLst>
              <a:cxn ang="0">
                <a:pos x="0" y="446"/>
              </a:cxn>
              <a:cxn ang="0">
                <a:pos x="4" y="223"/>
              </a:cxn>
              <a:cxn ang="0">
                <a:pos x="9" y="0"/>
              </a:cxn>
            </a:cxnLst>
            <a:rect l="0" t="0" r="r" b="b"/>
            <a:pathLst>
              <a:path w="9" h="446">
                <a:moveTo>
                  <a:pt x="0" y="446"/>
                </a:moveTo>
                <a:lnTo>
                  <a:pt x="4" y="223"/>
                </a:lnTo>
                <a:lnTo>
                  <a:pt x="9" y="0"/>
                </a:lnTo>
              </a:path>
            </a:pathLst>
          </a:custGeom>
          <a:noFill/>
          <a:ln w="22225">
            <a:solidFill>
              <a:srgbClr val="FF0000"/>
            </a:solidFill>
            <a:prstDash val="solid"/>
            <a:round/>
            <a:headEnd/>
            <a:tailEnd/>
          </a:ln>
        </p:spPr>
        <p:txBody>
          <a:bodyPr/>
          <a:lstStyle/>
          <a:p>
            <a:endParaRPr lang="en-GB"/>
          </a:p>
        </p:txBody>
      </p:sp>
      <p:sp>
        <p:nvSpPr>
          <p:cNvPr id="375001" name="Freeform 217"/>
          <p:cNvSpPr>
            <a:spLocks/>
          </p:cNvSpPr>
          <p:nvPr/>
        </p:nvSpPr>
        <p:spPr bwMode="auto">
          <a:xfrm>
            <a:off x="7726363" y="-31135638"/>
            <a:ext cx="23812" cy="715963"/>
          </a:xfrm>
          <a:custGeom>
            <a:avLst/>
            <a:gdLst/>
            <a:ahLst/>
            <a:cxnLst>
              <a:cxn ang="0">
                <a:pos x="0" y="451"/>
              </a:cxn>
              <a:cxn ang="0">
                <a:pos x="5" y="228"/>
              </a:cxn>
              <a:cxn ang="0">
                <a:pos x="15" y="0"/>
              </a:cxn>
            </a:cxnLst>
            <a:rect l="0" t="0" r="r" b="b"/>
            <a:pathLst>
              <a:path w="15" h="451">
                <a:moveTo>
                  <a:pt x="0" y="451"/>
                </a:moveTo>
                <a:lnTo>
                  <a:pt x="5" y="228"/>
                </a:lnTo>
                <a:lnTo>
                  <a:pt x="15" y="0"/>
                </a:lnTo>
              </a:path>
            </a:pathLst>
          </a:custGeom>
          <a:noFill/>
          <a:ln w="22225">
            <a:solidFill>
              <a:srgbClr val="FF0000"/>
            </a:solidFill>
            <a:prstDash val="solid"/>
            <a:round/>
            <a:headEnd/>
            <a:tailEnd/>
          </a:ln>
        </p:spPr>
        <p:txBody>
          <a:bodyPr/>
          <a:lstStyle/>
          <a:p>
            <a:endParaRPr lang="en-GB"/>
          </a:p>
        </p:txBody>
      </p:sp>
      <p:sp>
        <p:nvSpPr>
          <p:cNvPr id="375002" name="Line 218"/>
          <p:cNvSpPr>
            <a:spLocks noChangeShapeType="1"/>
          </p:cNvSpPr>
          <p:nvPr/>
        </p:nvSpPr>
        <p:spPr bwMode="auto">
          <a:xfrm flipV="1">
            <a:off x="7750175" y="-31865888"/>
            <a:ext cx="14288" cy="730250"/>
          </a:xfrm>
          <a:prstGeom prst="line">
            <a:avLst/>
          </a:prstGeom>
          <a:noFill/>
          <a:ln w="22225">
            <a:solidFill>
              <a:srgbClr val="FF0000"/>
            </a:solidFill>
            <a:round/>
            <a:headEnd/>
            <a:tailEnd/>
          </a:ln>
        </p:spPr>
        <p:txBody>
          <a:bodyPr/>
          <a:lstStyle/>
          <a:p>
            <a:endParaRPr lang="en-GB"/>
          </a:p>
        </p:txBody>
      </p:sp>
      <p:sp>
        <p:nvSpPr>
          <p:cNvPr id="375003" name="Line 219"/>
          <p:cNvSpPr>
            <a:spLocks noChangeShapeType="1"/>
          </p:cNvSpPr>
          <p:nvPr/>
        </p:nvSpPr>
        <p:spPr bwMode="auto">
          <a:xfrm flipV="1">
            <a:off x="7764463" y="-32612013"/>
            <a:ext cx="15875" cy="746125"/>
          </a:xfrm>
          <a:prstGeom prst="line">
            <a:avLst/>
          </a:prstGeom>
          <a:noFill/>
          <a:ln w="22225">
            <a:solidFill>
              <a:srgbClr val="FF0000"/>
            </a:solidFill>
            <a:round/>
            <a:headEnd/>
            <a:tailEnd/>
          </a:ln>
        </p:spPr>
        <p:txBody>
          <a:bodyPr/>
          <a:lstStyle/>
          <a:p>
            <a:endParaRPr lang="en-GB"/>
          </a:p>
        </p:txBody>
      </p:sp>
      <p:sp>
        <p:nvSpPr>
          <p:cNvPr id="375004" name="Freeform 220"/>
          <p:cNvSpPr>
            <a:spLocks/>
          </p:cNvSpPr>
          <p:nvPr/>
        </p:nvSpPr>
        <p:spPr bwMode="auto">
          <a:xfrm>
            <a:off x="7780338" y="-33374013"/>
            <a:ext cx="14287" cy="762000"/>
          </a:xfrm>
          <a:custGeom>
            <a:avLst/>
            <a:gdLst/>
            <a:ahLst/>
            <a:cxnLst>
              <a:cxn ang="0">
                <a:pos x="0" y="480"/>
              </a:cxn>
              <a:cxn ang="0">
                <a:pos x="5" y="242"/>
              </a:cxn>
              <a:cxn ang="0">
                <a:pos x="9" y="0"/>
              </a:cxn>
            </a:cxnLst>
            <a:rect l="0" t="0" r="r" b="b"/>
            <a:pathLst>
              <a:path w="9" h="480">
                <a:moveTo>
                  <a:pt x="0" y="480"/>
                </a:moveTo>
                <a:lnTo>
                  <a:pt x="5" y="242"/>
                </a:lnTo>
                <a:lnTo>
                  <a:pt x="9" y="0"/>
                </a:lnTo>
              </a:path>
            </a:pathLst>
          </a:custGeom>
          <a:noFill/>
          <a:ln w="22225">
            <a:solidFill>
              <a:srgbClr val="FF0000"/>
            </a:solidFill>
            <a:prstDash val="solid"/>
            <a:round/>
            <a:headEnd/>
            <a:tailEnd/>
          </a:ln>
        </p:spPr>
        <p:txBody>
          <a:bodyPr/>
          <a:lstStyle/>
          <a:p>
            <a:endParaRPr lang="en-GB"/>
          </a:p>
        </p:txBody>
      </p:sp>
      <p:sp>
        <p:nvSpPr>
          <p:cNvPr id="375005" name="Rectangle 221"/>
          <p:cNvSpPr>
            <a:spLocks noGrp="1" noChangeArrowheads="1"/>
          </p:cNvSpPr>
          <p:nvPr>
            <p:ph type="title"/>
          </p:nvPr>
        </p:nvSpPr>
        <p:spPr bwMode="auto">
          <a:xfrm>
            <a:off x="1333500" y="466725"/>
            <a:ext cx="6802438" cy="752475"/>
          </a:xfrm>
          <a:noFill/>
          <a:ln>
            <a:miter lim="800000"/>
            <a:headEnd/>
            <a:tailEnd/>
          </a:ln>
        </p:spPr>
        <p:txBody>
          <a:bodyPr vert="horz" wrap="square" lIns="91440" tIns="45720" rIns="91440" bIns="45720" numCol="1" anchor="t" anchorCtr="0" compatLnSpc="1">
            <a:prstTxWarp prst="textNoShape">
              <a:avLst/>
            </a:prstTxWarp>
          </a:bodyPr>
          <a:lstStyle/>
          <a:p>
            <a:r>
              <a:rPr lang="en-GB"/>
              <a:t>Contraction &amp; Convergence</a:t>
            </a:r>
          </a:p>
        </p:txBody>
      </p:sp>
      <p:sp>
        <p:nvSpPr>
          <p:cNvPr id="375007" name="Freeform 223"/>
          <p:cNvSpPr>
            <a:spLocks/>
          </p:cNvSpPr>
          <p:nvPr/>
        </p:nvSpPr>
        <p:spPr bwMode="auto">
          <a:xfrm>
            <a:off x="1423988" y="5000625"/>
            <a:ext cx="6346825" cy="441325"/>
          </a:xfrm>
          <a:custGeom>
            <a:avLst/>
            <a:gdLst/>
            <a:ahLst/>
            <a:cxnLst>
              <a:cxn ang="0">
                <a:pos x="108" y="278"/>
              </a:cxn>
              <a:cxn ang="0">
                <a:pos x="241" y="278"/>
              </a:cxn>
              <a:cxn ang="0">
                <a:pos x="370" y="278"/>
              </a:cxn>
              <a:cxn ang="0">
                <a:pos x="498" y="278"/>
              </a:cxn>
              <a:cxn ang="0">
                <a:pos x="632" y="273"/>
              </a:cxn>
              <a:cxn ang="0">
                <a:pos x="760" y="268"/>
              </a:cxn>
              <a:cxn ang="0">
                <a:pos x="889" y="258"/>
              </a:cxn>
              <a:cxn ang="0">
                <a:pos x="1017" y="247"/>
              </a:cxn>
              <a:cxn ang="0">
                <a:pos x="1151" y="232"/>
              </a:cxn>
              <a:cxn ang="0">
                <a:pos x="1280" y="216"/>
              </a:cxn>
              <a:cxn ang="0">
                <a:pos x="1408" y="196"/>
              </a:cxn>
              <a:cxn ang="0">
                <a:pos x="1542" y="175"/>
              </a:cxn>
              <a:cxn ang="0">
                <a:pos x="1670" y="103"/>
              </a:cxn>
              <a:cxn ang="0">
                <a:pos x="1799" y="42"/>
              </a:cxn>
              <a:cxn ang="0">
                <a:pos x="1927" y="21"/>
              </a:cxn>
              <a:cxn ang="0">
                <a:pos x="2061" y="42"/>
              </a:cxn>
              <a:cxn ang="0">
                <a:pos x="2189" y="180"/>
              </a:cxn>
              <a:cxn ang="0">
                <a:pos x="2318" y="196"/>
              </a:cxn>
              <a:cxn ang="0">
                <a:pos x="2451" y="211"/>
              </a:cxn>
              <a:cxn ang="0">
                <a:pos x="2580" y="227"/>
              </a:cxn>
              <a:cxn ang="0">
                <a:pos x="2708" y="237"/>
              </a:cxn>
              <a:cxn ang="0">
                <a:pos x="2837" y="247"/>
              </a:cxn>
              <a:cxn ang="0">
                <a:pos x="2970" y="252"/>
              </a:cxn>
              <a:cxn ang="0">
                <a:pos x="3099" y="252"/>
              </a:cxn>
              <a:cxn ang="0">
                <a:pos x="3227" y="258"/>
              </a:cxn>
              <a:cxn ang="0">
                <a:pos x="3361" y="258"/>
              </a:cxn>
              <a:cxn ang="0">
                <a:pos x="3490" y="258"/>
              </a:cxn>
              <a:cxn ang="0">
                <a:pos x="3618" y="263"/>
              </a:cxn>
              <a:cxn ang="0">
                <a:pos x="3747" y="263"/>
              </a:cxn>
              <a:cxn ang="0">
                <a:pos x="3880" y="263"/>
              </a:cxn>
              <a:cxn ang="0">
                <a:pos x="3998" y="278"/>
              </a:cxn>
              <a:cxn ang="0">
                <a:pos x="3870" y="278"/>
              </a:cxn>
              <a:cxn ang="0">
                <a:pos x="3736" y="278"/>
              </a:cxn>
              <a:cxn ang="0">
                <a:pos x="3608" y="278"/>
              </a:cxn>
              <a:cxn ang="0">
                <a:pos x="3479" y="278"/>
              </a:cxn>
              <a:cxn ang="0">
                <a:pos x="3351" y="278"/>
              </a:cxn>
              <a:cxn ang="0">
                <a:pos x="3217" y="278"/>
              </a:cxn>
              <a:cxn ang="0">
                <a:pos x="3089" y="278"/>
              </a:cxn>
              <a:cxn ang="0">
                <a:pos x="2960" y="278"/>
              </a:cxn>
              <a:cxn ang="0">
                <a:pos x="2827" y="278"/>
              </a:cxn>
              <a:cxn ang="0">
                <a:pos x="2698" y="278"/>
              </a:cxn>
              <a:cxn ang="0">
                <a:pos x="2570" y="278"/>
              </a:cxn>
              <a:cxn ang="0">
                <a:pos x="2441" y="278"/>
              </a:cxn>
              <a:cxn ang="0">
                <a:pos x="2307" y="278"/>
              </a:cxn>
              <a:cxn ang="0">
                <a:pos x="2179" y="278"/>
              </a:cxn>
              <a:cxn ang="0">
                <a:pos x="2050" y="278"/>
              </a:cxn>
              <a:cxn ang="0">
                <a:pos x="1917" y="278"/>
              </a:cxn>
              <a:cxn ang="0">
                <a:pos x="1788" y="278"/>
              </a:cxn>
              <a:cxn ang="0">
                <a:pos x="1660" y="278"/>
              </a:cxn>
              <a:cxn ang="0">
                <a:pos x="1531" y="278"/>
              </a:cxn>
              <a:cxn ang="0">
                <a:pos x="1398" y="278"/>
              </a:cxn>
              <a:cxn ang="0">
                <a:pos x="1269" y="278"/>
              </a:cxn>
              <a:cxn ang="0">
                <a:pos x="1141" y="278"/>
              </a:cxn>
              <a:cxn ang="0">
                <a:pos x="1007" y="278"/>
              </a:cxn>
              <a:cxn ang="0">
                <a:pos x="879" y="278"/>
              </a:cxn>
              <a:cxn ang="0">
                <a:pos x="750" y="278"/>
              </a:cxn>
              <a:cxn ang="0">
                <a:pos x="622" y="278"/>
              </a:cxn>
              <a:cxn ang="0">
                <a:pos x="488" y="278"/>
              </a:cxn>
              <a:cxn ang="0">
                <a:pos x="360" y="278"/>
              </a:cxn>
              <a:cxn ang="0">
                <a:pos x="231" y="278"/>
              </a:cxn>
              <a:cxn ang="0">
                <a:pos x="97" y="278"/>
              </a:cxn>
            </a:cxnLst>
            <a:rect l="0" t="0" r="r" b="b"/>
            <a:pathLst>
              <a:path w="3998" h="278">
                <a:moveTo>
                  <a:pt x="0" y="278"/>
                </a:moveTo>
                <a:lnTo>
                  <a:pt x="0" y="278"/>
                </a:lnTo>
                <a:lnTo>
                  <a:pt x="10" y="278"/>
                </a:lnTo>
                <a:lnTo>
                  <a:pt x="20" y="278"/>
                </a:lnTo>
                <a:lnTo>
                  <a:pt x="31" y="278"/>
                </a:lnTo>
                <a:lnTo>
                  <a:pt x="41" y="278"/>
                </a:lnTo>
                <a:lnTo>
                  <a:pt x="51" y="278"/>
                </a:lnTo>
                <a:lnTo>
                  <a:pt x="61" y="278"/>
                </a:lnTo>
                <a:lnTo>
                  <a:pt x="72" y="278"/>
                </a:lnTo>
                <a:lnTo>
                  <a:pt x="82" y="278"/>
                </a:lnTo>
                <a:lnTo>
                  <a:pt x="92" y="278"/>
                </a:lnTo>
                <a:lnTo>
                  <a:pt x="97" y="278"/>
                </a:lnTo>
                <a:lnTo>
                  <a:pt x="108" y="278"/>
                </a:lnTo>
                <a:lnTo>
                  <a:pt x="118" y="278"/>
                </a:lnTo>
                <a:lnTo>
                  <a:pt x="128" y="278"/>
                </a:lnTo>
                <a:lnTo>
                  <a:pt x="138" y="278"/>
                </a:lnTo>
                <a:lnTo>
                  <a:pt x="149" y="278"/>
                </a:lnTo>
                <a:lnTo>
                  <a:pt x="159" y="278"/>
                </a:lnTo>
                <a:lnTo>
                  <a:pt x="169" y="278"/>
                </a:lnTo>
                <a:lnTo>
                  <a:pt x="180" y="278"/>
                </a:lnTo>
                <a:lnTo>
                  <a:pt x="190" y="278"/>
                </a:lnTo>
                <a:lnTo>
                  <a:pt x="200" y="278"/>
                </a:lnTo>
                <a:lnTo>
                  <a:pt x="210" y="278"/>
                </a:lnTo>
                <a:lnTo>
                  <a:pt x="221" y="278"/>
                </a:lnTo>
                <a:lnTo>
                  <a:pt x="231" y="278"/>
                </a:lnTo>
                <a:lnTo>
                  <a:pt x="241" y="278"/>
                </a:lnTo>
                <a:lnTo>
                  <a:pt x="252" y="278"/>
                </a:lnTo>
                <a:lnTo>
                  <a:pt x="262" y="278"/>
                </a:lnTo>
                <a:lnTo>
                  <a:pt x="272" y="278"/>
                </a:lnTo>
                <a:lnTo>
                  <a:pt x="277" y="278"/>
                </a:lnTo>
                <a:lnTo>
                  <a:pt x="288" y="278"/>
                </a:lnTo>
                <a:lnTo>
                  <a:pt x="298" y="278"/>
                </a:lnTo>
                <a:lnTo>
                  <a:pt x="308" y="278"/>
                </a:lnTo>
                <a:lnTo>
                  <a:pt x="318" y="278"/>
                </a:lnTo>
                <a:lnTo>
                  <a:pt x="329" y="278"/>
                </a:lnTo>
                <a:lnTo>
                  <a:pt x="339" y="278"/>
                </a:lnTo>
                <a:lnTo>
                  <a:pt x="349" y="278"/>
                </a:lnTo>
                <a:lnTo>
                  <a:pt x="360" y="278"/>
                </a:lnTo>
                <a:lnTo>
                  <a:pt x="370" y="278"/>
                </a:lnTo>
                <a:lnTo>
                  <a:pt x="380" y="278"/>
                </a:lnTo>
                <a:lnTo>
                  <a:pt x="390" y="278"/>
                </a:lnTo>
                <a:lnTo>
                  <a:pt x="401" y="278"/>
                </a:lnTo>
                <a:lnTo>
                  <a:pt x="411" y="278"/>
                </a:lnTo>
                <a:lnTo>
                  <a:pt x="421" y="278"/>
                </a:lnTo>
                <a:lnTo>
                  <a:pt x="431" y="278"/>
                </a:lnTo>
                <a:lnTo>
                  <a:pt x="442" y="278"/>
                </a:lnTo>
                <a:lnTo>
                  <a:pt x="452" y="278"/>
                </a:lnTo>
                <a:lnTo>
                  <a:pt x="457" y="278"/>
                </a:lnTo>
                <a:lnTo>
                  <a:pt x="467" y="278"/>
                </a:lnTo>
                <a:lnTo>
                  <a:pt x="478" y="278"/>
                </a:lnTo>
                <a:lnTo>
                  <a:pt x="488" y="278"/>
                </a:lnTo>
                <a:lnTo>
                  <a:pt x="498" y="278"/>
                </a:lnTo>
                <a:lnTo>
                  <a:pt x="509" y="273"/>
                </a:lnTo>
                <a:lnTo>
                  <a:pt x="519" y="273"/>
                </a:lnTo>
                <a:lnTo>
                  <a:pt x="529" y="273"/>
                </a:lnTo>
                <a:lnTo>
                  <a:pt x="539" y="273"/>
                </a:lnTo>
                <a:lnTo>
                  <a:pt x="550" y="273"/>
                </a:lnTo>
                <a:lnTo>
                  <a:pt x="560" y="273"/>
                </a:lnTo>
                <a:lnTo>
                  <a:pt x="570" y="273"/>
                </a:lnTo>
                <a:lnTo>
                  <a:pt x="581" y="273"/>
                </a:lnTo>
                <a:lnTo>
                  <a:pt x="591" y="273"/>
                </a:lnTo>
                <a:lnTo>
                  <a:pt x="601" y="273"/>
                </a:lnTo>
                <a:lnTo>
                  <a:pt x="611" y="273"/>
                </a:lnTo>
                <a:lnTo>
                  <a:pt x="622" y="273"/>
                </a:lnTo>
                <a:lnTo>
                  <a:pt x="632" y="273"/>
                </a:lnTo>
                <a:lnTo>
                  <a:pt x="637" y="273"/>
                </a:lnTo>
                <a:lnTo>
                  <a:pt x="647" y="273"/>
                </a:lnTo>
                <a:lnTo>
                  <a:pt x="658" y="273"/>
                </a:lnTo>
                <a:lnTo>
                  <a:pt x="668" y="268"/>
                </a:lnTo>
                <a:lnTo>
                  <a:pt x="678" y="268"/>
                </a:lnTo>
                <a:lnTo>
                  <a:pt x="688" y="268"/>
                </a:lnTo>
                <a:lnTo>
                  <a:pt x="699" y="268"/>
                </a:lnTo>
                <a:lnTo>
                  <a:pt x="709" y="268"/>
                </a:lnTo>
                <a:lnTo>
                  <a:pt x="719" y="268"/>
                </a:lnTo>
                <a:lnTo>
                  <a:pt x="730" y="268"/>
                </a:lnTo>
                <a:lnTo>
                  <a:pt x="740" y="268"/>
                </a:lnTo>
                <a:lnTo>
                  <a:pt x="750" y="268"/>
                </a:lnTo>
                <a:lnTo>
                  <a:pt x="760" y="268"/>
                </a:lnTo>
                <a:lnTo>
                  <a:pt x="771" y="268"/>
                </a:lnTo>
                <a:lnTo>
                  <a:pt x="781" y="268"/>
                </a:lnTo>
                <a:lnTo>
                  <a:pt x="791" y="268"/>
                </a:lnTo>
                <a:lnTo>
                  <a:pt x="802" y="263"/>
                </a:lnTo>
                <a:lnTo>
                  <a:pt x="812" y="263"/>
                </a:lnTo>
                <a:lnTo>
                  <a:pt x="817" y="263"/>
                </a:lnTo>
                <a:lnTo>
                  <a:pt x="827" y="263"/>
                </a:lnTo>
                <a:lnTo>
                  <a:pt x="837" y="263"/>
                </a:lnTo>
                <a:lnTo>
                  <a:pt x="848" y="263"/>
                </a:lnTo>
                <a:lnTo>
                  <a:pt x="858" y="263"/>
                </a:lnTo>
                <a:lnTo>
                  <a:pt x="868" y="263"/>
                </a:lnTo>
                <a:lnTo>
                  <a:pt x="879" y="258"/>
                </a:lnTo>
                <a:lnTo>
                  <a:pt x="889" y="258"/>
                </a:lnTo>
                <a:lnTo>
                  <a:pt x="899" y="258"/>
                </a:lnTo>
                <a:lnTo>
                  <a:pt x="909" y="258"/>
                </a:lnTo>
                <a:lnTo>
                  <a:pt x="920" y="258"/>
                </a:lnTo>
                <a:lnTo>
                  <a:pt x="930" y="258"/>
                </a:lnTo>
                <a:lnTo>
                  <a:pt x="940" y="258"/>
                </a:lnTo>
                <a:lnTo>
                  <a:pt x="951" y="258"/>
                </a:lnTo>
                <a:lnTo>
                  <a:pt x="961" y="252"/>
                </a:lnTo>
                <a:lnTo>
                  <a:pt x="971" y="252"/>
                </a:lnTo>
                <a:lnTo>
                  <a:pt x="981" y="252"/>
                </a:lnTo>
                <a:lnTo>
                  <a:pt x="992" y="252"/>
                </a:lnTo>
                <a:lnTo>
                  <a:pt x="1002" y="247"/>
                </a:lnTo>
                <a:lnTo>
                  <a:pt x="1007" y="247"/>
                </a:lnTo>
                <a:lnTo>
                  <a:pt x="1017" y="247"/>
                </a:lnTo>
                <a:lnTo>
                  <a:pt x="1028" y="242"/>
                </a:lnTo>
                <a:lnTo>
                  <a:pt x="1038" y="242"/>
                </a:lnTo>
                <a:lnTo>
                  <a:pt x="1048" y="242"/>
                </a:lnTo>
                <a:lnTo>
                  <a:pt x="1059" y="237"/>
                </a:lnTo>
                <a:lnTo>
                  <a:pt x="1069" y="237"/>
                </a:lnTo>
                <a:lnTo>
                  <a:pt x="1079" y="237"/>
                </a:lnTo>
                <a:lnTo>
                  <a:pt x="1089" y="237"/>
                </a:lnTo>
                <a:lnTo>
                  <a:pt x="1100" y="232"/>
                </a:lnTo>
                <a:lnTo>
                  <a:pt x="1110" y="232"/>
                </a:lnTo>
                <a:lnTo>
                  <a:pt x="1120" y="227"/>
                </a:lnTo>
                <a:lnTo>
                  <a:pt x="1130" y="227"/>
                </a:lnTo>
                <a:lnTo>
                  <a:pt x="1141" y="232"/>
                </a:lnTo>
                <a:lnTo>
                  <a:pt x="1151" y="232"/>
                </a:lnTo>
                <a:lnTo>
                  <a:pt x="1161" y="227"/>
                </a:lnTo>
                <a:lnTo>
                  <a:pt x="1172" y="227"/>
                </a:lnTo>
                <a:lnTo>
                  <a:pt x="1182" y="227"/>
                </a:lnTo>
                <a:lnTo>
                  <a:pt x="1187" y="232"/>
                </a:lnTo>
                <a:lnTo>
                  <a:pt x="1197" y="222"/>
                </a:lnTo>
                <a:lnTo>
                  <a:pt x="1208" y="232"/>
                </a:lnTo>
                <a:lnTo>
                  <a:pt x="1218" y="227"/>
                </a:lnTo>
                <a:lnTo>
                  <a:pt x="1228" y="222"/>
                </a:lnTo>
                <a:lnTo>
                  <a:pt x="1238" y="222"/>
                </a:lnTo>
                <a:lnTo>
                  <a:pt x="1249" y="222"/>
                </a:lnTo>
                <a:lnTo>
                  <a:pt x="1259" y="222"/>
                </a:lnTo>
                <a:lnTo>
                  <a:pt x="1269" y="216"/>
                </a:lnTo>
                <a:lnTo>
                  <a:pt x="1280" y="216"/>
                </a:lnTo>
                <a:lnTo>
                  <a:pt x="1290" y="211"/>
                </a:lnTo>
                <a:lnTo>
                  <a:pt x="1300" y="216"/>
                </a:lnTo>
                <a:lnTo>
                  <a:pt x="1310" y="222"/>
                </a:lnTo>
                <a:lnTo>
                  <a:pt x="1321" y="227"/>
                </a:lnTo>
                <a:lnTo>
                  <a:pt x="1331" y="222"/>
                </a:lnTo>
                <a:lnTo>
                  <a:pt x="1341" y="216"/>
                </a:lnTo>
                <a:lnTo>
                  <a:pt x="1351" y="216"/>
                </a:lnTo>
                <a:lnTo>
                  <a:pt x="1362" y="211"/>
                </a:lnTo>
                <a:lnTo>
                  <a:pt x="1367" y="206"/>
                </a:lnTo>
                <a:lnTo>
                  <a:pt x="1377" y="206"/>
                </a:lnTo>
                <a:lnTo>
                  <a:pt x="1387" y="206"/>
                </a:lnTo>
                <a:lnTo>
                  <a:pt x="1398" y="201"/>
                </a:lnTo>
                <a:lnTo>
                  <a:pt x="1408" y="196"/>
                </a:lnTo>
                <a:lnTo>
                  <a:pt x="1418" y="196"/>
                </a:lnTo>
                <a:lnTo>
                  <a:pt x="1429" y="196"/>
                </a:lnTo>
                <a:lnTo>
                  <a:pt x="1439" y="196"/>
                </a:lnTo>
                <a:lnTo>
                  <a:pt x="1449" y="201"/>
                </a:lnTo>
                <a:lnTo>
                  <a:pt x="1459" y="201"/>
                </a:lnTo>
                <a:lnTo>
                  <a:pt x="1470" y="191"/>
                </a:lnTo>
                <a:lnTo>
                  <a:pt x="1480" y="186"/>
                </a:lnTo>
                <a:lnTo>
                  <a:pt x="1490" y="186"/>
                </a:lnTo>
                <a:lnTo>
                  <a:pt x="1501" y="186"/>
                </a:lnTo>
                <a:lnTo>
                  <a:pt x="1511" y="180"/>
                </a:lnTo>
                <a:lnTo>
                  <a:pt x="1521" y="180"/>
                </a:lnTo>
                <a:lnTo>
                  <a:pt x="1531" y="175"/>
                </a:lnTo>
                <a:lnTo>
                  <a:pt x="1542" y="175"/>
                </a:lnTo>
                <a:lnTo>
                  <a:pt x="1547" y="165"/>
                </a:lnTo>
                <a:lnTo>
                  <a:pt x="1557" y="160"/>
                </a:lnTo>
                <a:lnTo>
                  <a:pt x="1567" y="155"/>
                </a:lnTo>
                <a:lnTo>
                  <a:pt x="1578" y="160"/>
                </a:lnTo>
                <a:lnTo>
                  <a:pt x="1588" y="155"/>
                </a:lnTo>
                <a:lnTo>
                  <a:pt x="1598" y="150"/>
                </a:lnTo>
                <a:lnTo>
                  <a:pt x="1608" y="144"/>
                </a:lnTo>
                <a:lnTo>
                  <a:pt x="1619" y="139"/>
                </a:lnTo>
                <a:lnTo>
                  <a:pt x="1629" y="129"/>
                </a:lnTo>
                <a:lnTo>
                  <a:pt x="1639" y="124"/>
                </a:lnTo>
                <a:lnTo>
                  <a:pt x="1650" y="119"/>
                </a:lnTo>
                <a:lnTo>
                  <a:pt x="1660" y="108"/>
                </a:lnTo>
                <a:lnTo>
                  <a:pt x="1670" y="103"/>
                </a:lnTo>
                <a:lnTo>
                  <a:pt x="1680" y="93"/>
                </a:lnTo>
                <a:lnTo>
                  <a:pt x="1691" y="83"/>
                </a:lnTo>
                <a:lnTo>
                  <a:pt x="1701" y="78"/>
                </a:lnTo>
                <a:lnTo>
                  <a:pt x="1711" y="72"/>
                </a:lnTo>
                <a:lnTo>
                  <a:pt x="1722" y="67"/>
                </a:lnTo>
                <a:lnTo>
                  <a:pt x="1727" y="57"/>
                </a:lnTo>
                <a:lnTo>
                  <a:pt x="1737" y="57"/>
                </a:lnTo>
                <a:lnTo>
                  <a:pt x="1747" y="62"/>
                </a:lnTo>
                <a:lnTo>
                  <a:pt x="1758" y="47"/>
                </a:lnTo>
                <a:lnTo>
                  <a:pt x="1768" y="47"/>
                </a:lnTo>
                <a:lnTo>
                  <a:pt x="1778" y="42"/>
                </a:lnTo>
                <a:lnTo>
                  <a:pt x="1788" y="36"/>
                </a:lnTo>
                <a:lnTo>
                  <a:pt x="1799" y="42"/>
                </a:lnTo>
                <a:lnTo>
                  <a:pt x="1809" y="47"/>
                </a:lnTo>
                <a:lnTo>
                  <a:pt x="1819" y="52"/>
                </a:lnTo>
                <a:lnTo>
                  <a:pt x="1829" y="52"/>
                </a:lnTo>
                <a:lnTo>
                  <a:pt x="1840" y="47"/>
                </a:lnTo>
                <a:lnTo>
                  <a:pt x="1850" y="42"/>
                </a:lnTo>
                <a:lnTo>
                  <a:pt x="1860" y="36"/>
                </a:lnTo>
                <a:lnTo>
                  <a:pt x="1871" y="31"/>
                </a:lnTo>
                <a:lnTo>
                  <a:pt x="1881" y="26"/>
                </a:lnTo>
                <a:lnTo>
                  <a:pt x="1891" y="26"/>
                </a:lnTo>
                <a:lnTo>
                  <a:pt x="1901" y="21"/>
                </a:lnTo>
                <a:lnTo>
                  <a:pt x="1907" y="21"/>
                </a:lnTo>
                <a:lnTo>
                  <a:pt x="1917" y="21"/>
                </a:lnTo>
                <a:lnTo>
                  <a:pt x="1927" y="21"/>
                </a:lnTo>
                <a:lnTo>
                  <a:pt x="1937" y="21"/>
                </a:lnTo>
                <a:lnTo>
                  <a:pt x="1948" y="21"/>
                </a:lnTo>
                <a:lnTo>
                  <a:pt x="1958" y="16"/>
                </a:lnTo>
                <a:lnTo>
                  <a:pt x="1968" y="11"/>
                </a:lnTo>
                <a:lnTo>
                  <a:pt x="1979" y="11"/>
                </a:lnTo>
                <a:lnTo>
                  <a:pt x="1989" y="6"/>
                </a:lnTo>
                <a:lnTo>
                  <a:pt x="1999" y="0"/>
                </a:lnTo>
                <a:lnTo>
                  <a:pt x="2009" y="6"/>
                </a:lnTo>
                <a:lnTo>
                  <a:pt x="2020" y="11"/>
                </a:lnTo>
                <a:lnTo>
                  <a:pt x="2030" y="21"/>
                </a:lnTo>
                <a:lnTo>
                  <a:pt x="2040" y="26"/>
                </a:lnTo>
                <a:lnTo>
                  <a:pt x="2050" y="36"/>
                </a:lnTo>
                <a:lnTo>
                  <a:pt x="2061" y="42"/>
                </a:lnTo>
                <a:lnTo>
                  <a:pt x="2071" y="52"/>
                </a:lnTo>
                <a:lnTo>
                  <a:pt x="2081" y="62"/>
                </a:lnTo>
                <a:lnTo>
                  <a:pt x="2092" y="67"/>
                </a:lnTo>
                <a:lnTo>
                  <a:pt x="2097" y="78"/>
                </a:lnTo>
                <a:lnTo>
                  <a:pt x="2107" y="88"/>
                </a:lnTo>
                <a:lnTo>
                  <a:pt x="2117" y="98"/>
                </a:lnTo>
                <a:lnTo>
                  <a:pt x="2128" y="114"/>
                </a:lnTo>
                <a:lnTo>
                  <a:pt x="2138" y="124"/>
                </a:lnTo>
                <a:lnTo>
                  <a:pt x="2148" y="134"/>
                </a:lnTo>
                <a:lnTo>
                  <a:pt x="2158" y="144"/>
                </a:lnTo>
                <a:lnTo>
                  <a:pt x="2169" y="155"/>
                </a:lnTo>
                <a:lnTo>
                  <a:pt x="2179" y="165"/>
                </a:lnTo>
                <a:lnTo>
                  <a:pt x="2189" y="180"/>
                </a:lnTo>
                <a:lnTo>
                  <a:pt x="2200" y="191"/>
                </a:lnTo>
                <a:lnTo>
                  <a:pt x="2210" y="191"/>
                </a:lnTo>
                <a:lnTo>
                  <a:pt x="2220" y="191"/>
                </a:lnTo>
                <a:lnTo>
                  <a:pt x="2230" y="191"/>
                </a:lnTo>
                <a:lnTo>
                  <a:pt x="2241" y="191"/>
                </a:lnTo>
                <a:lnTo>
                  <a:pt x="2251" y="191"/>
                </a:lnTo>
                <a:lnTo>
                  <a:pt x="2261" y="191"/>
                </a:lnTo>
                <a:lnTo>
                  <a:pt x="2271" y="196"/>
                </a:lnTo>
                <a:lnTo>
                  <a:pt x="2277" y="196"/>
                </a:lnTo>
                <a:lnTo>
                  <a:pt x="2287" y="196"/>
                </a:lnTo>
                <a:lnTo>
                  <a:pt x="2297" y="196"/>
                </a:lnTo>
                <a:lnTo>
                  <a:pt x="2307" y="196"/>
                </a:lnTo>
                <a:lnTo>
                  <a:pt x="2318" y="196"/>
                </a:lnTo>
                <a:lnTo>
                  <a:pt x="2328" y="196"/>
                </a:lnTo>
                <a:lnTo>
                  <a:pt x="2338" y="201"/>
                </a:lnTo>
                <a:lnTo>
                  <a:pt x="2349" y="201"/>
                </a:lnTo>
                <a:lnTo>
                  <a:pt x="2359" y="201"/>
                </a:lnTo>
                <a:lnTo>
                  <a:pt x="2369" y="201"/>
                </a:lnTo>
                <a:lnTo>
                  <a:pt x="2379" y="201"/>
                </a:lnTo>
                <a:lnTo>
                  <a:pt x="2390" y="206"/>
                </a:lnTo>
                <a:lnTo>
                  <a:pt x="2400" y="206"/>
                </a:lnTo>
                <a:lnTo>
                  <a:pt x="2410" y="206"/>
                </a:lnTo>
                <a:lnTo>
                  <a:pt x="2421" y="206"/>
                </a:lnTo>
                <a:lnTo>
                  <a:pt x="2431" y="206"/>
                </a:lnTo>
                <a:lnTo>
                  <a:pt x="2441" y="211"/>
                </a:lnTo>
                <a:lnTo>
                  <a:pt x="2451" y="211"/>
                </a:lnTo>
                <a:lnTo>
                  <a:pt x="2457" y="211"/>
                </a:lnTo>
                <a:lnTo>
                  <a:pt x="2467" y="211"/>
                </a:lnTo>
                <a:lnTo>
                  <a:pt x="2477" y="211"/>
                </a:lnTo>
                <a:lnTo>
                  <a:pt x="2487" y="216"/>
                </a:lnTo>
                <a:lnTo>
                  <a:pt x="2498" y="216"/>
                </a:lnTo>
                <a:lnTo>
                  <a:pt x="2508" y="216"/>
                </a:lnTo>
                <a:lnTo>
                  <a:pt x="2518" y="216"/>
                </a:lnTo>
                <a:lnTo>
                  <a:pt x="2528" y="222"/>
                </a:lnTo>
                <a:lnTo>
                  <a:pt x="2539" y="222"/>
                </a:lnTo>
                <a:lnTo>
                  <a:pt x="2549" y="222"/>
                </a:lnTo>
                <a:lnTo>
                  <a:pt x="2559" y="222"/>
                </a:lnTo>
                <a:lnTo>
                  <a:pt x="2570" y="222"/>
                </a:lnTo>
                <a:lnTo>
                  <a:pt x="2580" y="227"/>
                </a:lnTo>
                <a:lnTo>
                  <a:pt x="2590" y="227"/>
                </a:lnTo>
                <a:lnTo>
                  <a:pt x="2600" y="227"/>
                </a:lnTo>
                <a:lnTo>
                  <a:pt x="2611" y="227"/>
                </a:lnTo>
                <a:lnTo>
                  <a:pt x="2621" y="227"/>
                </a:lnTo>
                <a:lnTo>
                  <a:pt x="2631" y="232"/>
                </a:lnTo>
                <a:lnTo>
                  <a:pt x="2636" y="232"/>
                </a:lnTo>
                <a:lnTo>
                  <a:pt x="2647" y="232"/>
                </a:lnTo>
                <a:lnTo>
                  <a:pt x="2657" y="232"/>
                </a:lnTo>
                <a:lnTo>
                  <a:pt x="2667" y="232"/>
                </a:lnTo>
                <a:lnTo>
                  <a:pt x="2678" y="237"/>
                </a:lnTo>
                <a:lnTo>
                  <a:pt x="2688" y="237"/>
                </a:lnTo>
                <a:lnTo>
                  <a:pt x="2698" y="237"/>
                </a:lnTo>
                <a:lnTo>
                  <a:pt x="2708" y="237"/>
                </a:lnTo>
                <a:lnTo>
                  <a:pt x="2719" y="237"/>
                </a:lnTo>
                <a:lnTo>
                  <a:pt x="2729" y="237"/>
                </a:lnTo>
                <a:lnTo>
                  <a:pt x="2739" y="242"/>
                </a:lnTo>
                <a:lnTo>
                  <a:pt x="2749" y="242"/>
                </a:lnTo>
                <a:lnTo>
                  <a:pt x="2760" y="242"/>
                </a:lnTo>
                <a:lnTo>
                  <a:pt x="2770" y="242"/>
                </a:lnTo>
                <a:lnTo>
                  <a:pt x="2780" y="242"/>
                </a:lnTo>
                <a:lnTo>
                  <a:pt x="2791" y="242"/>
                </a:lnTo>
                <a:lnTo>
                  <a:pt x="2801" y="242"/>
                </a:lnTo>
                <a:lnTo>
                  <a:pt x="2811" y="247"/>
                </a:lnTo>
                <a:lnTo>
                  <a:pt x="2816" y="247"/>
                </a:lnTo>
                <a:lnTo>
                  <a:pt x="2827" y="247"/>
                </a:lnTo>
                <a:lnTo>
                  <a:pt x="2837" y="247"/>
                </a:lnTo>
                <a:lnTo>
                  <a:pt x="2847" y="247"/>
                </a:lnTo>
                <a:lnTo>
                  <a:pt x="2857" y="247"/>
                </a:lnTo>
                <a:lnTo>
                  <a:pt x="2868" y="247"/>
                </a:lnTo>
                <a:lnTo>
                  <a:pt x="2878" y="247"/>
                </a:lnTo>
                <a:lnTo>
                  <a:pt x="2888" y="247"/>
                </a:lnTo>
                <a:lnTo>
                  <a:pt x="2899" y="247"/>
                </a:lnTo>
                <a:lnTo>
                  <a:pt x="2909" y="252"/>
                </a:lnTo>
                <a:lnTo>
                  <a:pt x="2919" y="252"/>
                </a:lnTo>
                <a:lnTo>
                  <a:pt x="2929" y="252"/>
                </a:lnTo>
                <a:lnTo>
                  <a:pt x="2940" y="252"/>
                </a:lnTo>
                <a:lnTo>
                  <a:pt x="2950" y="252"/>
                </a:lnTo>
                <a:lnTo>
                  <a:pt x="2960" y="252"/>
                </a:lnTo>
                <a:lnTo>
                  <a:pt x="2970" y="252"/>
                </a:lnTo>
                <a:lnTo>
                  <a:pt x="2981" y="252"/>
                </a:lnTo>
                <a:lnTo>
                  <a:pt x="2991" y="252"/>
                </a:lnTo>
                <a:lnTo>
                  <a:pt x="3001" y="252"/>
                </a:lnTo>
                <a:lnTo>
                  <a:pt x="3006" y="252"/>
                </a:lnTo>
                <a:lnTo>
                  <a:pt x="3017" y="252"/>
                </a:lnTo>
                <a:lnTo>
                  <a:pt x="3027" y="252"/>
                </a:lnTo>
                <a:lnTo>
                  <a:pt x="3037" y="252"/>
                </a:lnTo>
                <a:lnTo>
                  <a:pt x="3048" y="252"/>
                </a:lnTo>
                <a:lnTo>
                  <a:pt x="3058" y="252"/>
                </a:lnTo>
                <a:lnTo>
                  <a:pt x="3068" y="252"/>
                </a:lnTo>
                <a:lnTo>
                  <a:pt x="3078" y="252"/>
                </a:lnTo>
                <a:lnTo>
                  <a:pt x="3089" y="252"/>
                </a:lnTo>
                <a:lnTo>
                  <a:pt x="3099" y="252"/>
                </a:lnTo>
                <a:lnTo>
                  <a:pt x="3109" y="258"/>
                </a:lnTo>
                <a:lnTo>
                  <a:pt x="3120" y="258"/>
                </a:lnTo>
                <a:lnTo>
                  <a:pt x="3130" y="258"/>
                </a:lnTo>
                <a:lnTo>
                  <a:pt x="3140" y="258"/>
                </a:lnTo>
                <a:lnTo>
                  <a:pt x="3150" y="258"/>
                </a:lnTo>
                <a:lnTo>
                  <a:pt x="3161" y="258"/>
                </a:lnTo>
                <a:lnTo>
                  <a:pt x="3171" y="258"/>
                </a:lnTo>
                <a:lnTo>
                  <a:pt x="3181" y="258"/>
                </a:lnTo>
                <a:lnTo>
                  <a:pt x="3186" y="258"/>
                </a:lnTo>
                <a:lnTo>
                  <a:pt x="3197" y="258"/>
                </a:lnTo>
                <a:lnTo>
                  <a:pt x="3207" y="258"/>
                </a:lnTo>
                <a:lnTo>
                  <a:pt x="3217" y="258"/>
                </a:lnTo>
                <a:lnTo>
                  <a:pt x="3227" y="258"/>
                </a:lnTo>
                <a:lnTo>
                  <a:pt x="3238" y="258"/>
                </a:lnTo>
                <a:lnTo>
                  <a:pt x="3248" y="258"/>
                </a:lnTo>
                <a:lnTo>
                  <a:pt x="3258" y="258"/>
                </a:lnTo>
                <a:lnTo>
                  <a:pt x="3269" y="258"/>
                </a:lnTo>
                <a:lnTo>
                  <a:pt x="3279" y="258"/>
                </a:lnTo>
                <a:lnTo>
                  <a:pt x="3289" y="258"/>
                </a:lnTo>
                <a:lnTo>
                  <a:pt x="3299" y="258"/>
                </a:lnTo>
                <a:lnTo>
                  <a:pt x="3310" y="258"/>
                </a:lnTo>
                <a:lnTo>
                  <a:pt x="3320" y="258"/>
                </a:lnTo>
                <a:lnTo>
                  <a:pt x="3330" y="258"/>
                </a:lnTo>
                <a:lnTo>
                  <a:pt x="3341" y="258"/>
                </a:lnTo>
                <a:lnTo>
                  <a:pt x="3351" y="258"/>
                </a:lnTo>
                <a:lnTo>
                  <a:pt x="3361" y="258"/>
                </a:lnTo>
                <a:lnTo>
                  <a:pt x="3366" y="258"/>
                </a:lnTo>
                <a:lnTo>
                  <a:pt x="3377" y="258"/>
                </a:lnTo>
                <a:lnTo>
                  <a:pt x="3387" y="258"/>
                </a:lnTo>
                <a:lnTo>
                  <a:pt x="3397" y="258"/>
                </a:lnTo>
                <a:lnTo>
                  <a:pt x="3407" y="258"/>
                </a:lnTo>
                <a:lnTo>
                  <a:pt x="3418" y="258"/>
                </a:lnTo>
                <a:lnTo>
                  <a:pt x="3428" y="258"/>
                </a:lnTo>
                <a:lnTo>
                  <a:pt x="3438" y="258"/>
                </a:lnTo>
                <a:lnTo>
                  <a:pt x="3448" y="258"/>
                </a:lnTo>
                <a:lnTo>
                  <a:pt x="3459" y="258"/>
                </a:lnTo>
                <a:lnTo>
                  <a:pt x="3469" y="258"/>
                </a:lnTo>
                <a:lnTo>
                  <a:pt x="3479" y="258"/>
                </a:lnTo>
                <a:lnTo>
                  <a:pt x="3490" y="258"/>
                </a:lnTo>
                <a:lnTo>
                  <a:pt x="3500" y="258"/>
                </a:lnTo>
                <a:lnTo>
                  <a:pt x="3510" y="258"/>
                </a:lnTo>
                <a:lnTo>
                  <a:pt x="3520" y="258"/>
                </a:lnTo>
                <a:lnTo>
                  <a:pt x="3531" y="258"/>
                </a:lnTo>
                <a:lnTo>
                  <a:pt x="3541" y="258"/>
                </a:lnTo>
                <a:lnTo>
                  <a:pt x="3546" y="258"/>
                </a:lnTo>
                <a:lnTo>
                  <a:pt x="3556" y="258"/>
                </a:lnTo>
                <a:lnTo>
                  <a:pt x="3567" y="258"/>
                </a:lnTo>
                <a:lnTo>
                  <a:pt x="3577" y="263"/>
                </a:lnTo>
                <a:lnTo>
                  <a:pt x="3587" y="263"/>
                </a:lnTo>
                <a:lnTo>
                  <a:pt x="3598" y="263"/>
                </a:lnTo>
                <a:lnTo>
                  <a:pt x="3608" y="263"/>
                </a:lnTo>
                <a:lnTo>
                  <a:pt x="3618" y="263"/>
                </a:lnTo>
                <a:lnTo>
                  <a:pt x="3628" y="263"/>
                </a:lnTo>
                <a:lnTo>
                  <a:pt x="3639" y="263"/>
                </a:lnTo>
                <a:lnTo>
                  <a:pt x="3649" y="263"/>
                </a:lnTo>
                <a:lnTo>
                  <a:pt x="3659" y="263"/>
                </a:lnTo>
                <a:lnTo>
                  <a:pt x="3669" y="263"/>
                </a:lnTo>
                <a:lnTo>
                  <a:pt x="3680" y="263"/>
                </a:lnTo>
                <a:lnTo>
                  <a:pt x="3690" y="263"/>
                </a:lnTo>
                <a:lnTo>
                  <a:pt x="3700" y="263"/>
                </a:lnTo>
                <a:lnTo>
                  <a:pt x="3711" y="263"/>
                </a:lnTo>
                <a:lnTo>
                  <a:pt x="3721" y="263"/>
                </a:lnTo>
                <a:lnTo>
                  <a:pt x="3726" y="263"/>
                </a:lnTo>
                <a:lnTo>
                  <a:pt x="3736" y="263"/>
                </a:lnTo>
                <a:lnTo>
                  <a:pt x="3747" y="263"/>
                </a:lnTo>
                <a:lnTo>
                  <a:pt x="3757" y="263"/>
                </a:lnTo>
                <a:lnTo>
                  <a:pt x="3767" y="263"/>
                </a:lnTo>
                <a:lnTo>
                  <a:pt x="3777" y="263"/>
                </a:lnTo>
                <a:lnTo>
                  <a:pt x="3788" y="263"/>
                </a:lnTo>
                <a:lnTo>
                  <a:pt x="3798" y="263"/>
                </a:lnTo>
                <a:lnTo>
                  <a:pt x="3808" y="263"/>
                </a:lnTo>
                <a:lnTo>
                  <a:pt x="3819" y="263"/>
                </a:lnTo>
                <a:lnTo>
                  <a:pt x="3829" y="263"/>
                </a:lnTo>
                <a:lnTo>
                  <a:pt x="3839" y="263"/>
                </a:lnTo>
                <a:lnTo>
                  <a:pt x="3849" y="263"/>
                </a:lnTo>
                <a:lnTo>
                  <a:pt x="3860" y="263"/>
                </a:lnTo>
                <a:lnTo>
                  <a:pt x="3870" y="263"/>
                </a:lnTo>
                <a:lnTo>
                  <a:pt x="3880" y="263"/>
                </a:lnTo>
                <a:lnTo>
                  <a:pt x="3890" y="263"/>
                </a:lnTo>
                <a:lnTo>
                  <a:pt x="3901" y="263"/>
                </a:lnTo>
                <a:lnTo>
                  <a:pt x="3906" y="263"/>
                </a:lnTo>
                <a:lnTo>
                  <a:pt x="3916" y="263"/>
                </a:lnTo>
                <a:lnTo>
                  <a:pt x="3926" y="263"/>
                </a:lnTo>
                <a:lnTo>
                  <a:pt x="3937" y="263"/>
                </a:lnTo>
                <a:lnTo>
                  <a:pt x="3947" y="263"/>
                </a:lnTo>
                <a:lnTo>
                  <a:pt x="3957" y="263"/>
                </a:lnTo>
                <a:lnTo>
                  <a:pt x="3968" y="263"/>
                </a:lnTo>
                <a:lnTo>
                  <a:pt x="3978" y="263"/>
                </a:lnTo>
                <a:lnTo>
                  <a:pt x="3988" y="263"/>
                </a:lnTo>
                <a:lnTo>
                  <a:pt x="3998" y="263"/>
                </a:lnTo>
                <a:lnTo>
                  <a:pt x="3998" y="278"/>
                </a:lnTo>
                <a:lnTo>
                  <a:pt x="3988" y="278"/>
                </a:lnTo>
                <a:lnTo>
                  <a:pt x="3978" y="278"/>
                </a:lnTo>
                <a:lnTo>
                  <a:pt x="3968" y="278"/>
                </a:lnTo>
                <a:lnTo>
                  <a:pt x="3957" y="278"/>
                </a:lnTo>
                <a:lnTo>
                  <a:pt x="3947" y="278"/>
                </a:lnTo>
                <a:lnTo>
                  <a:pt x="3937" y="278"/>
                </a:lnTo>
                <a:lnTo>
                  <a:pt x="3926" y="278"/>
                </a:lnTo>
                <a:lnTo>
                  <a:pt x="3916" y="278"/>
                </a:lnTo>
                <a:lnTo>
                  <a:pt x="3906" y="278"/>
                </a:lnTo>
                <a:lnTo>
                  <a:pt x="3901" y="278"/>
                </a:lnTo>
                <a:lnTo>
                  <a:pt x="3890" y="278"/>
                </a:lnTo>
                <a:lnTo>
                  <a:pt x="3880" y="278"/>
                </a:lnTo>
                <a:lnTo>
                  <a:pt x="3870" y="278"/>
                </a:lnTo>
                <a:lnTo>
                  <a:pt x="3860" y="278"/>
                </a:lnTo>
                <a:lnTo>
                  <a:pt x="3849" y="278"/>
                </a:lnTo>
                <a:lnTo>
                  <a:pt x="3839" y="278"/>
                </a:lnTo>
                <a:lnTo>
                  <a:pt x="3829" y="278"/>
                </a:lnTo>
                <a:lnTo>
                  <a:pt x="3819" y="278"/>
                </a:lnTo>
                <a:lnTo>
                  <a:pt x="3808" y="278"/>
                </a:lnTo>
                <a:lnTo>
                  <a:pt x="3798" y="278"/>
                </a:lnTo>
                <a:lnTo>
                  <a:pt x="3788" y="278"/>
                </a:lnTo>
                <a:lnTo>
                  <a:pt x="3777" y="278"/>
                </a:lnTo>
                <a:lnTo>
                  <a:pt x="3767" y="278"/>
                </a:lnTo>
                <a:lnTo>
                  <a:pt x="3757" y="278"/>
                </a:lnTo>
                <a:lnTo>
                  <a:pt x="3747" y="278"/>
                </a:lnTo>
                <a:lnTo>
                  <a:pt x="3736" y="278"/>
                </a:lnTo>
                <a:lnTo>
                  <a:pt x="3726" y="278"/>
                </a:lnTo>
                <a:lnTo>
                  <a:pt x="3721" y="278"/>
                </a:lnTo>
                <a:lnTo>
                  <a:pt x="3711" y="278"/>
                </a:lnTo>
                <a:lnTo>
                  <a:pt x="3700" y="278"/>
                </a:lnTo>
                <a:lnTo>
                  <a:pt x="3690" y="278"/>
                </a:lnTo>
                <a:lnTo>
                  <a:pt x="3680" y="278"/>
                </a:lnTo>
                <a:lnTo>
                  <a:pt x="3669" y="278"/>
                </a:lnTo>
                <a:lnTo>
                  <a:pt x="3659" y="278"/>
                </a:lnTo>
                <a:lnTo>
                  <a:pt x="3649" y="278"/>
                </a:lnTo>
                <a:lnTo>
                  <a:pt x="3639" y="278"/>
                </a:lnTo>
                <a:lnTo>
                  <a:pt x="3628" y="278"/>
                </a:lnTo>
                <a:lnTo>
                  <a:pt x="3618" y="278"/>
                </a:lnTo>
                <a:lnTo>
                  <a:pt x="3608" y="278"/>
                </a:lnTo>
                <a:lnTo>
                  <a:pt x="3598" y="278"/>
                </a:lnTo>
                <a:lnTo>
                  <a:pt x="3587" y="278"/>
                </a:lnTo>
                <a:lnTo>
                  <a:pt x="3577" y="278"/>
                </a:lnTo>
                <a:lnTo>
                  <a:pt x="3567" y="278"/>
                </a:lnTo>
                <a:lnTo>
                  <a:pt x="3556" y="278"/>
                </a:lnTo>
                <a:lnTo>
                  <a:pt x="3546" y="278"/>
                </a:lnTo>
                <a:lnTo>
                  <a:pt x="3541" y="278"/>
                </a:lnTo>
                <a:lnTo>
                  <a:pt x="3531" y="278"/>
                </a:lnTo>
                <a:lnTo>
                  <a:pt x="3520" y="278"/>
                </a:lnTo>
                <a:lnTo>
                  <a:pt x="3510" y="278"/>
                </a:lnTo>
                <a:lnTo>
                  <a:pt x="3500" y="278"/>
                </a:lnTo>
                <a:lnTo>
                  <a:pt x="3490" y="278"/>
                </a:lnTo>
                <a:lnTo>
                  <a:pt x="3479" y="278"/>
                </a:lnTo>
                <a:lnTo>
                  <a:pt x="3469" y="278"/>
                </a:lnTo>
                <a:lnTo>
                  <a:pt x="3459" y="278"/>
                </a:lnTo>
                <a:lnTo>
                  <a:pt x="3448" y="278"/>
                </a:lnTo>
                <a:lnTo>
                  <a:pt x="3438" y="278"/>
                </a:lnTo>
                <a:lnTo>
                  <a:pt x="3428" y="278"/>
                </a:lnTo>
                <a:lnTo>
                  <a:pt x="3418" y="278"/>
                </a:lnTo>
                <a:lnTo>
                  <a:pt x="3407" y="278"/>
                </a:lnTo>
                <a:lnTo>
                  <a:pt x="3397" y="278"/>
                </a:lnTo>
                <a:lnTo>
                  <a:pt x="3387" y="278"/>
                </a:lnTo>
                <a:lnTo>
                  <a:pt x="3377" y="278"/>
                </a:lnTo>
                <a:lnTo>
                  <a:pt x="3366" y="278"/>
                </a:lnTo>
                <a:lnTo>
                  <a:pt x="3361" y="278"/>
                </a:lnTo>
                <a:lnTo>
                  <a:pt x="3351" y="278"/>
                </a:lnTo>
                <a:lnTo>
                  <a:pt x="3341" y="278"/>
                </a:lnTo>
                <a:lnTo>
                  <a:pt x="3330" y="278"/>
                </a:lnTo>
                <a:lnTo>
                  <a:pt x="3320" y="278"/>
                </a:lnTo>
                <a:lnTo>
                  <a:pt x="3310" y="278"/>
                </a:lnTo>
                <a:lnTo>
                  <a:pt x="3299" y="278"/>
                </a:lnTo>
                <a:lnTo>
                  <a:pt x="3289" y="278"/>
                </a:lnTo>
                <a:lnTo>
                  <a:pt x="3279" y="278"/>
                </a:lnTo>
                <a:lnTo>
                  <a:pt x="3269" y="278"/>
                </a:lnTo>
                <a:lnTo>
                  <a:pt x="3258" y="278"/>
                </a:lnTo>
                <a:lnTo>
                  <a:pt x="3248" y="278"/>
                </a:lnTo>
                <a:lnTo>
                  <a:pt x="3238" y="278"/>
                </a:lnTo>
                <a:lnTo>
                  <a:pt x="3227" y="278"/>
                </a:lnTo>
                <a:lnTo>
                  <a:pt x="3217" y="278"/>
                </a:lnTo>
                <a:lnTo>
                  <a:pt x="3207" y="278"/>
                </a:lnTo>
                <a:lnTo>
                  <a:pt x="3197" y="278"/>
                </a:lnTo>
                <a:lnTo>
                  <a:pt x="3186" y="278"/>
                </a:lnTo>
                <a:lnTo>
                  <a:pt x="3181" y="278"/>
                </a:lnTo>
                <a:lnTo>
                  <a:pt x="3171" y="278"/>
                </a:lnTo>
                <a:lnTo>
                  <a:pt x="3161" y="278"/>
                </a:lnTo>
                <a:lnTo>
                  <a:pt x="3150" y="278"/>
                </a:lnTo>
                <a:lnTo>
                  <a:pt x="3140" y="278"/>
                </a:lnTo>
                <a:lnTo>
                  <a:pt x="3130" y="278"/>
                </a:lnTo>
                <a:lnTo>
                  <a:pt x="3120" y="278"/>
                </a:lnTo>
                <a:lnTo>
                  <a:pt x="3109" y="278"/>
                </a:lnTo>
                <a:lnTo>
                  <a:pt x="3099" y="278"/>
                </a:lnTo>
                <a:lnTo>
                  <a:pt x="3089" y="278"/>
                </a:lnTo>
                <a:lnTo>
                  <a:pt x="3078" y="278"/>
                </a:lnTo>
                <a:lnTo>
                  <a:pt x="3068" y="278"/>
                </a:lnTo>
                <a:lnTo>
                  <a:pt x="3058" y="278"/>
                </a:lnTo>
                <a:lnTo>
                  <a:pt x="3048" y="278"/>
                </a:lnTo>
                <a:lnTo>
                  <a:pt x="3037" y="278"/>
                </a:lnTo>
                <a:lnTo>
                  <a:pt x="3027" y="278"/>
                </a:lnTo>
                <a:lnTo>
                  <a:pt x="3017" y="278"/>
                </a:lnTo>
                <a:lnTo>
                  <a:pt x="3006" y="278"/>
                </a:lnTo>
                <a:lnTo>
                  <a:pt x="3001" y="278"/>
                </a:lnTo>
                <a:lnTo>
                  <a:pt x="2991" y="278"/>
                </a:lnTo>
                <a:lnTo>
                  <a:pt x="2981" y="278"/>
                </a:lnTo>
                <a:lnTo>
                  <a:pt x="2970" y="278"/>
                </a:lnTo>
                <a:lnTo>
                  <a:pt x="2960" y="278"/>
                </a:lnTo>
                <a:lnTo>
                  <a:pt x="2950" y="278"/>
                </a:lnTo>
                <a:lnTo>
                  <a:pt x="2940" y="278"/>
                </a:lnTo>
                <a:lnTo>
                  <a:pt x="2929" y="278"/>
                </a:lnTo>
                <a:lnTo>
                  <a:pt x="2919" y="278"/>
                </a:lnTo>
                <a:lnTo>
                  <a:pt x="2909" y="278"/>
                </a:lnTo>
                <a:lnTo>
                  <a:pt x="2899" y="278"/>
                </a:lnTo>
                <a:lnTo>
                  <a:pt x="2888" y="278"/>
                </a:lnTo>
                <a:lnTo>
                  <a:pt x="2878" y="278"/>
                </a:lnTo>
                <a:lnTo>
                  <a:pt x="2868" y="278"/>
                </a:lnTo>
                <a:lnTo>
                  <a:pt x="2857" y="278"/>
                </a:lnTo>
                <a:lnTo>
                  <a:pt x="2847" y="278"/>
                </a:lnTo>
                <a:lnTo>
                  <a:pt x="2837" y="278"/>
                </a:lnTo>
                <a:lnTo>
                  <a:pt x="2827" y="278"/>
                </a:lnTo>
                <a:lnTo>
                  <a:pt x="2816" y="278"/>
                </a:lnTo>
                <a:lnTo>
                  <a:pt x="2811" y="278"/>
                </a:lnTo>
                <a:lnTo>
                  <a:pt x="2801" y="278"/>
                </a:lnTo>
                <a:lnTo>
                  <a:pt x="2791" y="278"/>
                </a:lnTo>
                <a:lnTo>
                  <a:pt x="2780" y="278"/>
                </a:lnTo>
                <a:lnTo>
                  <a:pt x="2770" y="278"/>
                </a:lnTo>
                <a:lnTo>
                  <a:pt x="2760" y="278"/>
                </a:lnTo>
                <a:lnTo>
                  <a:pt x="2749" y="278"/>
                </a:lnTo>
                <a:lnTo>
                  <a:pt x="2739" y="278"/>
                </a:lnTo>
                <a:lnTo>
                  <a:pt x="2729" y="278"/>
                </a:lnTo>
                <a:lnTo>
                  <a:pt x="2719" y="278"/>
                </a:lnTo>
                <a:lnTo>
                  <a:pt x="2708" y="278"/>
                </a:lnTo>
                <a:lnTo>
                  <a:pt x="2698" y="278"/>
                </a:lnTo>
                <a:lnTo>
                  <a:pt x="2688" y="278"/>
                </a:lnTo>
                <a:lnTo>
                  <a:pt x="2678" y="278"/>
                </a:lnTo>
                <a:lnTo>
                  <a:pt x="2667" y="278"/>
                </a:lnTo>
                <a:lnTo>
                  <a:pt x="2657" y="278"/>
                </a:lnTo>
                <a:lnTo>
                  <a:pt x="2647" y="278"/>
                </a:lnTo>
                <a:lnTo>
                  <a:pt x="2636" y="278"/>
                </a:lnTo>
                <a:lnTo>
                  <a:pt x="2631" y="278"/>
                </a:lnTo>
                <a:lnTo>
                  <a:pt x="2621" y="278"/>
                </a:lnTo>
                <a:lnTo>
                  <a:pt x="2611" y="278"/>
                </a:lnTo>
                <a:lnTo>
                  <a:pt x="2600" y="278"/>
                </a:lnTo>
                <a:lnTo>
                  <a:pt x="2590" y="278"/>
                </a:lnTo>
                <a:lnTo>
                  <a:pt x="2580" y="278"/>
                </a:lnTo>
                <a:lnTo>
                  <a:pt x="2570" y="278"/>
                </a:lnTo>
                <a:lnTo>
                  <a:pt x="2559" y="278"/>
                </a:lnTo>
                <a:lnTo>
                  <a:pt x="2549" y="278"/>
                </a:lnTo>
                <a:lnTo>
                  <a:pt x="2539" y="278"/>
                </a:lnTo>
                <a:lnTo>
                  <a:pt x="2528" y="278"/>
                </a:lnTo>
                <a:lnTo>
                  <a:pt x="2518" y="278"/>
                </a:lnTo>
                <a:lnTo>
                  <a:pt x="2508" y="278"/>
                </a:lnTo>
                <a:lnTo>
                  <a:pt x="2498" y="278"/>
                </a:lnTo>
                <a:lnTo>
                  <a:pt x="2487" y="278"/>
                </a:lnTo>
                <a:lnTo>
                  <a:pt x="2477" y="278"/>
                </a:lnTo>
                <a:lnTo>
                  <a:pt x="2467" y="278"/>
                </a:lnTo>
                <a:lnTo>
                  <a:pt x="2457" y="278"/>
                </a:lnTo>
                <a:lnTo>
                  <a:pt x="2451" y="278"/>
                </a:lnTo>
                <a:lnTo>
                  <a:pt x="2441" y="278"/>
                </a:lnTo>
                <a:lnTo>
                  <a:pt x="2431" y="278"/>
                </a:lnTo>
                <a:lnTo>
                  <a:pt x="2421" y="278"/>
                </a:lnTo>
                <a:lnTo>
                  <a:pt x="2410" y="278"/>
                </a:lnTo>
                <a:lnTo>
                  <a:pt x="2400" y="278"/>
                </a:lnTo>
                <a:lnTo>
                  <a:pt x="2390" y="278"/>
                </a:lnTo>
                <a:lnTo>
                  <a:pt x="2379" y="278"/>
                </a:lnTo>
                <a:lnTo>
                  <a:pt x="2369" y="278"/>
                </a:lnTo>
                <a:lnTo>
                  <a:pt x="2359" y="278"/>
                </a:lnTo>
                <a:lnTo>
                  <a:pt x="2349" y="278"/>
                </a:lnTo>
                <a:lnTo>
                  <a:pt x="2338" y="278"/>
                </a:lnTo>
                <a:lnTo>
                  <a:pt x="2328" y="278"/>
                </a:lnTo>
                <a:lnTo>
                  <a:pt x="2318" y="278"/>
                </a:lnTo>
                <a:lnTo>
                  <a:pt x="2307" y="278"/>
                </a:lnTo>
                <a:lnTo>
                  <a:pt x="2297" y="278"/>
                </a:lnTo>
                <a:lnTo>
                  <a:pt x="2287" y="278"/>
                </a:lnTo>
                <a:lnTo>
                  <a:pt x="2277" y="278"/>
                </a:lnTo>
                <a:lnTo>
                  <a:pt x="2271" y="278"/>
                </a:lnTo>
                <a:lnTo>
                  <a:pt x="2261" y="278"/>
                </a:lnTo>
                <a:lnTo>
                  <a:pt x="2251" y="278"/>
                </a:lnTo>
                <a:lnTo>
                  <a:pt x="2241" y="278"/>
                </a:lnTo>
                <a:lnTo>
                  <a:pt x="2230" y="278"/>
                </a:lnTo>
                <a:lnTo>
                  <a:pt x="2220" y="278"/>
                </a:lnTo>
                <a:lnTo>
                  <a:pt x="2210" y="278"/>
                </a:lnTo>
                <a:lnTo>
                  <a:pt x="2200" y="278"/>
                </a:lnTo>
                <a:lnTo>
                  <a:pt x="2189" y="278"/>
                </a:lnTo>
                <a:lnTo>
                  <a:pt x="2179" y="278"/>
                </a:lnTo>
                <a:lnTo>
                  <a:pt x="2169" y="278"/>
                </a:lnTo>
                <a:lnTo>
                  <a:pt x="2158" y="278"/>
                </a:lnTo>
                <a:lnTo>
                  <a:pt x="2148" y="278"/>
                </a:lnTo>
                <a:lnTo>
                  <a:pt x="2138" y="278"/>
                </a:lnTo>
                <a:lnTo>
                  <a:pt x="2128" y="278"/>
                </a:lnTo>
                <a:lnTo>
                  <a:pt x="2117" y="278"/>
                </a:lnTo>
                <a:lnTo>
                  <a:pt x="2107" y="278"/>
                </a:lnTo>
                <a:lnTo>
                  <a:pt x="2097" y="278"/>
                </a:lnTo>
                <a:lnTo>
                  <a:pt x="2092" y="278"/>
                </a:lnTo>
                <a:lnTo>
                  <a:pt x="2081" y="278"/>
                </a:lnTo>
                <a:lnTo>
                  <a:pt x="2071" y="278"/>
                </a:lnTo>
                <a:lnTo>
                  <a:pt x="2061" y="278"/>
                </a:lnTo>
                <a:lnTo>
                  <a:pt x="2050" y="278"/>
                </a:lnTo>
                <a:lnTo>
                  <a:pt x="2040" y="278"/>
                </a:lnTo>
                <a:lnTo>
                  <a:pt x="2030" y="278"/>
                </a:lnTo>
                <a:lnTo>
                  <a:pt x="2020" y="278"/>
                </a:lnTo>
                <a:lnTo>
                  <a:pt x="2009" y="278"/>
                </a:lnTo>
                <a:lnTo>
                  <a:pt x="1999" y="278"/>
                </a:lnTo>
                <a:lnTo>
                  <a:pt x="1989" y="278"/>
                </a:lnTo>
                <a:lnTo>
                  <a:pt x="1979" y="278"/>
                </a:lnTo>
                <a:lnTo>
                  <a:pt x="1968" y="278"/>
                </a:lnTo>
                <a:lnTo>
                  <a:pt x="1958" y="278"/>
                </a:lnTo>
                <a:lnTo>
                  <a:pt x="1948" y="278"/>
                </a:lnTo>
                <a:lnTo>
                  <a:pt x="1937" y="278"/>
                </a:lnTo>
                <a:lnTo>
                  <a:pt x="1927" y="278"/>
                </a:lnTo>
                <a:lnTo>
                  <a:pt x="1917" y="278"/>
                </a:lnTo>
                <a:lnTo>
                  <a:pt x="1907" y="278"/>
                </a:lnTo>
                <a:lnTo>
                  <a:pt x="1901" y="278"/>
                </a:lnTo>
                <a:lnTo>
                  <a:pt x="1891" y="278"/>
                </a:lnTo>
                <a:lnTo>
                  <a:pt x="1881" y="278"/>
                </a:lnTo>
                <a:lnTo>
                  <a:pt x="1871" y="278"/>
                </a:lnTo>
                <a:lnTo>
                  <a:pt x="1860" y="278"/>
                </a:lnTo>
                <a:lnTo>
                  <a:pt x="1850" y="278"/>
                </a:lnTo>
                <a:lnTo>
                  <a:pt x="1840" y="278"/>
                </a:lnTo>
                <a:lnTo>
                  <a:pt x="1829" y="278"/>
                </a:lnTo>
                <a:lnTo>
                  <a:pt x="1819" y="278"/>
                </a:lnTo>
                <a:lnTo>
                  <a:pt x="1809" y="278"/>
                </a:lnTo>
                <a:lnTo>
                  <a:pt x="1799" y="278"/>
                </a:lnTo>
                <a:lnTo>
                  <a:pt x="1788" y="278"/>
                </a:lnTo>
                <a:lnTo>
                  <a:pt x="1778" y="278"/>
                </a:lnTo>
                <a:lnTo>
                  <a:pt x="1768" y="278"/>
                </a:lnTo>
                <a:lnTo>
                  <a:pt x="1758" y="278"/>
                </a:lnTo>
                <a:lnTo>
                  <a:pt x="1747" y="278"/>
                </a:lnTo>
                <a:lnTo>
                  <a:pt x="1737" y="278"/>
                </a:lnTo>
                <a:lnTo>
                  <a:pt x="1727" y="278"/>
                </a:lnTo>
                <a:lnTo>
                  <a:pt x="1722" y="278"/>
                </a:lnTo>
                <a:lnTo>
                  <a:pt x="1711" y="278"/>
                </a:lnTo>
                <a:lnTo>
                  <a:pt x="1701" y="278"/>
                </a:lnTo>
                <a:lnTo>
                  <a:pt x="1691" y="278"/>
                </a:lnTo>
                <a:lnTo>
                  <a:pt x="1680" y="278"/>
                </a:lnTo>
                <a:lnTo>
                  <a:pt x="1670" y="278"/>
                </a:lnTo>
                <a:lnTo>
                  <a:pt x="1660" y="278"/>
                </a:lnTo>
                <a:lnTo>
                  <a:pt x="1650" y="278"/>
                </a:lnTo>
                <a:lnTo>
                  <a:pt x="1639" y="278"/>
                </a:lnTo>
                <a:lnTo>
                  <a:pt x="1629" y="278"/>
                </a:lnTo>
                <a:lnTo>
                  <a:pt x="1619" y="278"/>
                </a:lnTo>
                <a:lnTo>
                  <a:pt x="1608" y="278"/>
                </a:lnTo>
                <a:lnTo>
                  <a:pt x="1598" y="278"/>
                </a:lnTo>
                <a:lnTo>
                  <a:pt x="1588" y="278"/>
                </a:lnTo>
                <a:lnTo>
                  <a:pt x="1578" y="278"/>
                </a:lnTo>
                <a:lnTo>
                  <a:pt x="1567" y="278"/>
                </a:lnTo>
                <a:lnTo>
                  <a:pt x="1557" y="278"/>
                </a:lnTo>
                <a:lnTo>
                  <a:pt x="1547" y="278"/>
                </a:lnTo>
                <a:lnTo>
                  <a:pt x="1542" y="278"/>
                </a:lnTo>
                <a:lnTo>
                  <a:pt x="1531" y="278"/>
                </a:lnTo>
                <a:lnTo>
                  <a:pt x="1521" y="278"/>
                </a:lnTo>
                <a:lnTo>
                  <a:pt x="1511" y="278"/>
                </a:lnTo>
                <a:lnTo>
                  <a:pt x="1501" y="278"/>
                </a:lnTo>
                <a:lnTo>
                  <a:pt x="1490" y="278"/>
                </a:lnTo>
                <a:lnTo>
                  <a:pt x="1480" y="278"/>
                </a:lnTo>
                <a:lnTo>
                  <a:pt x="1470" y="278"/>
                </a:lnTo>
                <a:lnTo>
                  <a:pt x="1459" y="278"/>
                </a:lnTo>
                <a:lnTo>
                  <a:pt x="1449" y="278"/>
                </a:lnTo>
                <a:lnTo>
                  <a:pt x="1439" y="278"/>
                </a:lnTo>
                <a:lnTo>
                  <a:pt x="1429" y="278"/>
                </a:lnTo>
                <a:lnTo>
                  <a:pt x="1418" y="278"/>
                </a:lnTo>
                <a:lnTo>
                  <a:pt x="1408" y="278"/>
                </a:lnTo>
                <a:lnTo>
                  <a:pt x="1398" y="278"/>
                </a:lnTo>
                <a:lnTo>
                  <a:pt x="1387" y="278"/>
                </a:lnTo>
                <a:lnTo>
                  <a:pt x="1377" y="278"/>
                </a:lnTo>
                <a:lnTo>
                  <a:pt x="1367" y="278"/>
                </a:lnTo>
                <a:lnTo>
                  <a:pt x="1362" y="278"/>
                </a:lnTo>
                <a:lnTo>
                  <a:pt x="1351" y="278"/>
                </a:lnTo>
                <a:lnTo>
                  <a:pt x="1341" y="278"/>
                </a:lnTo>
                <a:lnTo>
                  <a:pt x="1331" y="278"/>
                </a:lnTo>
                <a:lnTo>
                  <a:pt x="1321" y="278"/>
                </a:lnTo>
                <a:lnTo>
                  <a:pt x="1310" y="278"/>
                </a:lnTo>
                <a:lnTo>
                  <a:pt x="1300" y="278"/>
                </a:lnTo>
                <a:lnTo>
                  <a:pt x="1290" y="278"/>
                </a:lnTo>
                <a:lnTo>
                  <a:pt x="1280" y="278"/>
                </a:lnTo>
                <a:lnTo>
                  <a:pt x="1269" y="278"/>
                </a:lnTo>
                <a:lnTo>
                  <a:pt x="1259" y="278"/>
                </a:lnTo>
                <a:lnTo>
                  <a:pt x="1249" y="278"/>
                </a:lnTo>
                <a:lnTo>
                  <a:pt x="1238" y="278"/>
                </a:lnTo>
                <a:lnTo>
                  <a:pt x="1228" y="278"/>
                </a:lnTo>
                <a:lnTo>
                  <a:pt x="1218" y="278"/>
                </a:lnTo>
                <a:lnTo>
                  <a:pt x="1208" y="278"/>
                </a:lnTo>
                <a:lnTo>
                  <a:pt x="1197" y="278"/>
                </a:lnTo>
                <a:lnTo>
                  <a:pt x="1187" y="278"/>
                </a:lnTo>
                <a:lnTo>
                  <a:pt x="1182" y="278"/>
                </a:lnTo>
                <a:lnTo>
                  <a:pt x="1172" y="278"/>
                </a:lnTo>
                <a:lnTo>
                  <a:pt x="1161" y="278"/>
                </a:lnTo>
                <a:lnTo>
                  <a:pt x="1151" y="278"/>
                </a:lnTo>
                <a:lnTo>
                  <a:pt x="1141" y="278"/>
                </a:lnTo>
                <a:lnTo>
                  <a:pt x="1130" y="278"/>
                </a:lnTo>
                <a:lnTo>
                  <a:pt x="1120" y="278"/>
                </a:lnTo>
                <a:lnTo>
                  <a:pt x="1110" y="278"/>
                </a:lnTo>
                <a:lnTo>
                  <a:pt x="1100" y="278"/>
                </a:lnTo>
                <a:lnTo>
                  <a:pt x="1089" y="278"/>
                </a:lnTo>
                <a:lnTo>
                  <a:pt x="1079" y="278"/>
                </a:lnTo>
                <a:lnTo>
                  <a:pt x="1069" y="278"/>
                </a:lnTo>
                <a:lnTo>
                  <a:pt x="1059" y="278"/>
                </a:lnTo>
                <a:lnTo>
                  <a:pt x="1048" y="278"/>
                </a:lnTo>
                <a:lnTo>
                  <a:pt x="1038" y="278"/>
                </a:lnTo>
                <a:lnTo>
                  <a:pt x="1028" y="278"/>
                </a:lnTo>
                <a:lnTo>
                  <a:pt x="1017" y="278"/>
                </a:lnTo>
                <a:lnTo>
                  <a:pt x="1007" y="278"/>
                </a:lnTo>
                <a:lnTo>
                  <a:pt x="1002" y="278"/>
                </a:lnTo>
                <a:lnTo>
                  <a:pt x="992" y="278"/>
                </a:lnTo>
                <a:lnTo>
                  <a:pt x="981" y="278"/>
                </a:lnTo>
                <a:lnTo>
                  <a:pt x="971" y="278"/>
                </a:lnTo>
                <a:lnTo>
                  <a:pt x="961" y="278"/>
                </a:lnTo>
                <a:lnTo>
                  <a:pt x="951" y="278"/>
                </a:lnTo>
                <a:lnTo>
                  <a:pt x="940" y="278"/>
                </a:lnTo>
                <a:lnTo>
                  <a:pt x="930" y="278"/>
                </a:lnTo>
                <a:lnTo>
                  <a:pt x="920" y="278"/>
                </a:lnTo>
                <a:lnTo>
                  <a:pt x="909" y="278"/>
                </a:lnTo>
                <a:lnTo>
                  <a:pt x="899" y="278"/>
                </a:lnTo>
                <a:lnTo>
                  <a:pt x="889" y="278"/>
                </a:lnTo>
                <a:lnTo>
                  <a:pt x="879" y="278"/>
                </a:lnTo>
                <a:lnTo>
                  <a:pt x="868" y="278"/>
                </a:lnTo>
                <a:lnTo>
                  <a:pt x="858" y="278"/>
                </a:lnTo>
                <a:lnTo>
                  <a:pt x="848" y="278"/>
                </a:lnTo>
                <a:lnTo>
                  <a:pt x="837" y="278"/>
                </a:lnTo>
                <a:lnTo>
                  <a:pt x="827" y="278"/>
                </a:lnTo>
                <a:lnTo>
                  <a:pt x="817" y="278"/>
                </a:lnTo>
                <a:lnTo>
                  <a:pt x="812" y="278"/>
                </a:lnTo>
                <a:lnTo>
                  <a:pt x="802" y="278"/>
                </a:lnTo>
                <a:lnTo>
                  <a:pt x="791" y="278"/>
                </a:lnTo>
                <a:lnTo>
                  <a:pt x="781" y="278"/>
                </a:lnTo>
                <a:lnTo>
                  <a:pt x="771" y="278"/>
                </a:lnTo>
                <a:lnTo>
                  <a:pt x="760" y="278"/>
                </a:lnTo>
                <a:lnTo>
                  <a:pt x="750" y="278"/>
                </a:lnTo>
                <a:lnTo>
                  <a:pt x="740" y="278"/>
                </a:lnTo>
                <a:lnTo>
                  <a:pt x="730" y="278"/>
                </a:lnTo>
                <a:lnTo>
                  <a:pt x="719" y="278"/>
                </a:lnTo>
                <a:lnTo>
                  <a:pt x="709" y="278"/>
                </a:lnTo>
                <a:lnTo>
                  <a:pt x="699" y="278"/>
                </a:lnTo>
                <a:lnTo>
                  <a:pt x="688" y="278"/>
                </a:lnTo>
                <a:lnTo>
                  <a:pt x="678" y="278"/>
                </a:lnTo>
                <a:lnTo>
                  <a:pt x="668" y="278"/>
                </a:lnTo>
                <a:lnTo>
                  <a:pt x="658" y="278"/>
                </a:lnTo>
                <a:lnTo>
                  <a:pt x="647" y="278"/>
                </a:lnTo>
                <a:lnTo>
                  <a:pt x="637" y="278"/>
                </a:lnTo>
                <a:lnTo>
                  <a:pt x="632" y="278"/>
                </a:lnTo>
                <a:lnTo>
                  <a:pt x="622" y="278"/>
                </a:lnTo>
                <a:lnTo>
                  <a:pt x="611" y="278"/>
                </a:lnTo>
                <a:lnTo>
                  <a:pt x="601" y="278"/>
                </a:lnTo>
                <a:lnTo>
                  <a:pt x="591" y="278"/>
                </a:lnTo>
                <a:lnTo>
                  <a:pt x="581" y="278"/>
                </a:lnTo>
                <a:lnTo>
                  <a:pt x="570" y="278"/>
                </a:lnTo>
                <a:lnTo>
                  <a:pt x="560" y="278"/>
                </a:lnTo>
                <a:lnTo>
                  <a:pt x="550" y="278"/>
                </a:lnTo>
                <a:lnTo>
                  <a:pt x="539" y="278"/>
                </a:lnTo>
                <a:lnTo>
                  <a:pt x="529" y="278"/>
                </a:lnTo>
                <a:lnTo>
                  <a:pt x="519" y="278"/>
                </a:lnTo>
                <a:lnTo>
                  <a:pt x="509" y="278"/>
                </a:lnTo>
                <a:lnTo>
                  <a:pt x="498" y="278"/>
                </a:lnTo>
                <a:lnTo>
                  <a:pt x="488" y="278"/>
                </a:lnTo>
                <a:lnTo>
                  <a:pt x="478" y="278"/>
                </a:lnTo>
                <a:lnTo>
                  <a:pt x="467" y="278"/>
                </a:lnTo>
                <a:lnTo>
                  <a:pt x="457" y="278"/>
                </a:lnTo>
                <a:lnTo>
                  <a:pt x="452" y="278"/>
                </a:lnTo>
                <a:lnTo>
                  <a:pt x="442" y="278"/>
                </a:lnTo>
                <a:lnTo>
                  <a:pt x="431" y="278"/>
                </a:lnTo>
                <a:lnTo>
                  <a:pt x="421" y="278"/>
                </a:lnTo>
                <a:lnTo>
                  <a:pt x="411" y="278"/>
                </a:lnTo>
                <a:lnTo>
                  <a:pt x="401" y="278"/>
                </a:lnTo>
                <a:lnTo>
                  <a:pt x="390" y="278"/>
                </a:lnTo>
                <a:lnTo>
                  <a:pt x="380" y="278"/>
                </a:lnTo>
                <a:lnTo>
                  <a:pt x="370" y="278"/>
                </a:lnTo>
                <a:lnTo>
                  <a:pt x="360" y="278"/>
                </a:lnTo>
                <a:lnTo>
                  <a:pt x="349" y="278"/>
                </a:lnTo>
                <a:lnTo>
                  <a:pt x="339" y="278"/>
                </a:lnTo>
                <a:lnTo>
                  <a:pt x="329" y="278"/>
                </a:lnTo>
                <a:lnTo>
                  <a:pt x="318" y="278"/>
                </a:lnTo>
                <a:lnTo>
                  <a:pt x="308" y="278"/>
                </a:lnTo>
                <a:lnTo>
                  <a:pt x="298" y="278"/>
                </a:lnTo>
                <a:lnTo>
                  <a:pt x="288" y="278"/>
                </a:lnTo>
                <a:lnTo>
                  <a:pt x="277" y="278"/>
                </a:lnTo>
                <a:lnTo>
                  <a:pt x="272" y="278"/>
                </a:lnTo>
                <a:lnTo>
                  <a:pt x="262" y="278"/>
                </a:lnTo>
                <a:lnTo>
                  <a:pt x="252" y="278"/>
                </a:lnTo>
                <a:lnTo>
                  <a:pt x="241" y="278"/>
                </a:lnTo>
                <a:lnTo>
                  <a:pt x="231" y="278"/>
                </a:lnTo>
                <a:lnTo>
                  <a:pt x="221" y="278"/>
                </a:lnTo>
                <a:lnTo>
                  <a:pt x="210" y="278"/>
                </a:lnTo>
                <a:lnTo>
                  <a:pt x="200" y="278"/>
                </a:lnTo>
                <a:lnTo>
                  <a:pt x="190" y="278"/>
                </a:lnTo>
                <a:lnTo>
                  <a:pt x="180" y="278"/>
                </a:lnTo>
                <a:lnTo>
                  <a:pt x="169" y="278"/>
                </a:lnTo>
                <a:lnTo>
                  <a:pt x="159" y="278"/>
                </a:lnTo>
                <a:lnTo>
                  <a:pt x="149" y="278"/>
                </a:lnTo>
                <a:lnTo>
                  <a:pt x="138" y="278"/>
                </a:lnTo>
                <a:lnTo>
                  <a:pt x="128" y="278"/>
                </a:lnTo>
                <a:lnTo>
                  <a:pt x="118" y="278"/>
                </a:lnTo>
                <a:lnTo>
                  <a:pt x="108" y="278"/>
                </a:lnTo>
                <a:lnTo>
                  <a:pt x="97" y="278"/>
                </a:lnTo>
                <a:lnTo>
                  <a:pt x="92" y="278"/>
                </a:lnTo>
                <a:lnTo>
                  <a:pt x="82" y="278"/>
                </a:lnTo>
                <a:lnTo>
                  <a:pt x="72" y="278"/>
                </a:lnTo>
                <a:lnTo>
                  <a:pt x="61" y="278"/>
                </a:lnTo>
                <a:lnTo>
                  <a:pt x="51" y="278"/>
                </a:lnTo>
                <a:lnTo>
                  <a:pt x="41" y="278"/>
                </a:lnTo>
                <a:lnTo>
                  <a:pt x="31" y="278"/>
                </a:lnTo>
                <a:lnTo>
                  <a:pt x="20" y="278"/>
                </a:lnTo>
                <a:lnTo>
                  <a:pt x="10" y="278"/>
                </a:lnTo>
                <a:lnTo>
                  <a:pt x="0" y="278"/>
                </a:lnTo>
              </a:path>
            </a:pathLst>
          </a:custGeom>
          <a:noFill/>
          <a:ln w="0">
            <a:solidFill>
              <a:srgbClr val="3366FF"/>
            </a:solidFill>
            <a:prstDash val="solid"/>
            <a:round/>
            <a:headEnd/>
            <a:tailEnd/>
          </a:ln>
        </p:spPr>
        <p:txBody>
          <a:bodyPr/>
          <a:lstStyle/>
          <a:p>
            <a:endParaRPr lang="en-GB"/>
          </a:p>
        </p:txBody>
      </p:sp>
      <p:sp>
        <p:nvSpPr>
          <p:cNvPr id="375009" name="Freeform 225"/>
          <p:cNvSpPr>
            <a:spLocks/>
          </p:cNvSpPr>
          <p:nvPr/>
        </p:nvSpPr>
        <p:spPr bwMode="auto">
          <a:xfrm>
            <a:off x="1423988" y="4984750"/>
            <a:ext cx="6346825" cy="457200"/>
          </a:xfrm>
          <a:custGeom>
            <a:avLst/>
            <a:gdLst/>
            <a:ahLst/>
            <a:cxnLst>
              <a:cxn ang="0">
                <a:pos x="108" y="288"/>
              </a:cxn>
              <a:cxn ang="0">
                <a:pos x="241" y="288"/>
              </a:cxn>
              <a:cxn ang="0">
                <a:pos x="370" y="288"/>
              </a:cxn>
              <a:cxn ang="0">
                <a:pos x="498" y="288"/>
              </a:cxn>
              <a:cxn ang="0">
                <a:pos x="632" y="283"/>
              </a:cxn>
              <a:cxn ang="0">
                <a:pos x="760" y="278"/>
              </a:cxn>
              <a:cxn ang="0">
                <a:pos x="889" y="268"/>
              </a:cxn>
              <a:cxn ang="0">
                <a:pos x="1017" y="257"/>
              </a:cxn>
              <a:cxn ang="0">
                <a:pos x="1151" y="242"/>
              </a:cxn>
              <a:cxn ang="0">
                <a:pos x="1280" y="226"/>
              </a:cxn>
              <a:cxn ang="0">
                <a:pos x="1408" y="206"/>
              </a:cxn>
              <a:cxn ang="0">
                <a:pos x="1542" y="185"/>
              </a:cxn>
              <a:cxn ang="0">
                <a:pos x="1670" y="113"/>
              </a:cxn>
              <a:cxn ang="0">
                <a:pos x="1799" y="52"/>
              </a:cxn>
              <a:cxn ang="0">
                <a:pos x="1927" y="31"/>
              </a:cxn>
              <a:cxn ang="0">
                <a:pos x="2061" y="0"/>
              </a:cxn>
              <a:cxn ang="0">
                <a:pos x="2189" y="16"/>
              </a:cxn>
              <a:cxn ang="0">
                <a:pos x="2318" y="67"/>
              </a:cxn>
              <a:cxn ang="0">
                <a:pos x="2451" y="124"/>
              </a:cxn>
              <a:cxn ang="0">
                <a:pos x="2580" y="180"/>
              </a:cxn>
              <a:cxn ang="0">
                <a:pos x="2708" y="216"/>
              </a:cxn>
              <a:cxn ang="0">
                <a:pos x="2837" y="242"/>
              </a:cxn>
              <a:cxn ang="0">
                <a:pos x="2970" y="262"/>
              </a:cxn>
              <a:cxn ang="0">
                <a:pos x="3099" y="262"/>
              </a:cxn>
              <a:cxn ang="0">
                <a:pos x="3227" y="268"/>
              </a:cxn>
              <a:cxn ang="0">
                <a:pos x="3361" y="268"/>
              </a:cxn>
              <a:cxn ang="0">
                <a:pos x="3490" y="268"/>
              </a:cxn>
              <a:cxn ang="0">
                <a:pos x="3618" y="273"/>
              </a:cxn>
              <a:cxn ang="0">
                <a:pos x="3747" y="273"/>
              </a:cxn>
              <a:cxn ang="0">
                <a:pos x="3880" y="273"/>
              </a:cxn>
              <a:cxn ang="0">
                <a:pos x="3998" y="273"/>
              </a:cxn>
              <a:cxn ang="0">
                <a:pos x="3870" y="273"/>
              </a:cxn>
              <a:cxn ang="0">
                <a:pos x="3736" y="273"/>
              </a:cxn>
              <a:cxn ang="0">
                <a:pos x="3608" y="273"/>
              </a:cxn>
              <a:cxn ang="0">
                <a:pos x="3479" y="268"/>
              </a:cxn>
              <a:cxn ang="0">
                <a:pos x="3351" y="268"/>
              </a:cxn>
              <a:cxn ang="0">
                <a:pos x="3217" y="268"/>
              </a:cxn>
              <a:cxn ang="0">
                <a:pos x="3089" y="262"/>
              </a:cxn>
              <a:cxn ang="0">
                <a:pos x="2960" y="262"/>
              </a:cxn>
              <a:cxn ang="0">
                <a:pos x="2827" y="257"/>
              </a:cxn>
              <a:cxn ang="0">
                <a:pos x="2698" y="247"/>
              </a:cxn>
              <a:cxn ang="0">
                <a:pos x="2570" y="232"/>
              </a:cxn>
              <a:cxn ang="0">
                <a:pos x="2441" y="221"/>
              </a:cxn>
              <a:cxn ang="0">
                <a:pos x="2307" y="206"/>
              </a:cxn>
              <a:cxn ang="0">
                <a:pos x="2179" y="175"/>
              </a:cxn>
              <a:cxn ang="0">
                <a:pos x="2050" y="46"/>
              </a:cxn>
              <a:cxn ang="0">
                <a:pos x="1917" y="31"/>
              </a:cxn>
              <a:cxn ang="0">
                <a:pos x="1788" y="46"/>
              </a:cxn>
              <a:cxn ang="0">
                <a:pos x="1660" y="118"/>
              </a:cxn>
              <a:cxn ang="0">
                <a:pos x="1531" y="185"/>
              </a:cxn>
              <a:cxn ang="0">
                <a:pos x="1398" y="211"/>
              </a:cxn>
              <a:cxn ang="0">
                <a:pos x="1269" y="226"/>
              </a:cxn>
              <a:cxn ang="0">
                <a:pos x="1141" y="242"/>
              </a:cxn>
              <a:cxn ang="0">
                <a:pos x="1007" y="257"/>
              </a:cxn>
              <a:cxn ang="0">
                <a:pos x="879" y="268"/>
              </a:cxn>
              <a:cxn ang="0">
                <a:pos x="750" y="278"/>
              </a:cxn>
              <a:cxn ang="0">
                <a:pos x="622" y="283"/>
              </a:cxn>
              <a:cxn ang="0">
                <a:pos x="488" y="288"/>
              </a:cxn>
              <a:cxn ang="0">
                <a:pos x="360" y="288"/>
              </a:cxn>
              <a:cxn ang="0">
                <a:pos x="231" y="288"/>
              </a:cxn>
              <a:cxn ang="0">
                <a:pos x="97" y="288"/>
              </a:cxn>
            </a:cxnLst>
            <a:rect l="0" t="0" r="r" b="b"/>
            <a:pathLst>
              <a:path w="3998" h="288">
                <a:moveTo>
                  <a:pt x="0" y="288"/>
                </a:moveTo>
                <a:lnTo>
                  <a:pt x="0" y="288"/>
                </a:lnTo>
                <a:lnTo>
                  <a:pt x="10" y="288"/>
                </a:lnTo>
                <a:lnTo>
                  <a:pt x="20" y="288"/>
                </a:lnTo>
                <a:lnTo>
                  <a:pt x="31" y="288"/>
                </a:lnTo>
                <a:lnTo>
                  <a:pt x="41" y="288"/>
                </a:lnTo>
                <a:lnTo>
                  <a:pt x="51" y="288"/>
                </a:lnTo>
                <a:lnTo>
                  <a:pt x="61" y="288"/>
                </a:lnTo>
                <a:lnTo>
                  <a:pt x="72" y="288"/>
                </a:lnTo>
                <a:lnTo>
                  <a:pt x="82" y="288"/>
                </a:lnTo>
                <a:lnTo>
                  <a:pt x="92" y="288"/>
                </a:lnTo>
                <a:lnTo>
                  <a:pt x="97" y="288"/>
                </a:lnTo>
                <a:lnTo>
                  <a:pt x="108" y="288"/>
                </a:lnTo>
                <a:lnTo>
                  <a:pt x="118" y="288"/>
                </a:lnTo>
                <a:lnTo>
                  <a:pt x="128" y="288"/>
                </a:lnTo>
                <a:lnTo>
                  <a:pt x="138" y="288"/>
                </a:lnTo>
                <a:lnTo>
                  <a:pt x="149" y="288"/>
                </a:lnTo>
                <a:lnTo>
                  <a:pt x="159" y="288"/>
                </a:lnTo>
                <a:lnTo>
                  <a:pt x="169" y="288"/>
                </a:lnTo>
                <a:lnTo>
                  <a:pt x="180" y="288"/>
                </a:lnTo>
                <a:lnTo>
                  <a:pt x="190" y="288"/>
                </a:lnTo>
                <a:lnTo>
                  <a:pt x="200" y="288"/>
                </a:lnTo>
                <a:lnTo>
                  <a:pt x="210" y="288"/>
                </a:lnTo>
                <a:lnTo>
                  <a:pt x="221" y="288"/>
                </a:lnTo>
                <a:lnTo>
                  <a:pt x="231" y="288"/>
                </a:lnTo>
                <a:lnTo>
                  <a:pt x="241" y="288"/>
                </a:lnTo>
                <a:lnTo>
                  <a:pt x="252" y="288"/>
                </a:lnTo>
                <a:lnTo>
                  <a:pt x="262" y="288"/>
                </a:lnTo>
                <a:lnTo>
                  <a:pt x="272" y="288"/>
                </a:lnTo>
                <a:lnTo>
                  <a:pt x="277" y="288"/>
                </a:lnTo>
                <a:lnTo>
                  <a:pt x="288" y="288"/>
                </a:lnTo>
                <a:lnTo>
                  <a:pt x="298" y="288"/>
                </a:lnTo>
                <a:lnTo>
                  <a:pt x="308" y="288"/>
                </a:lnTo>
                <a:lnTo>
                  <a:pt x="318" y="288"/>
                </a:lnTo>
                <a:lnTo>
                  <a:pt x="329" y="288"/>
                </a:lnTo>
                <a:lnTo>
                  <a:pt x="339" y="288"/>
                </a:lnTo>
                <a:lnTo>
                  <a:pt x="349" y="288"/>
                </a:lnTo>
                <a:lnTo>
                  <a:pt x="360" y="288"/>
                </a:lnTo>
                <a:lnTo>
                  <a:pt x="370" y="288"/>
                </a:lnTo>
                <a:lnTo>
                  <a:pt x="380" y="288"/>
                </a:lnTo>
                <a:lnTo>
                  <a:pt x="390" y="288"/>
                </a:lnTo>
                <a:lnTo>
                  <a:pt x="401" y="288"/>
                </a:lnTo>
                <a:lnTo>
                  <a:pt x="411" y="288"/>
                </a:lnTo>
                <a:lnTo>
                  <a:pt x="421" y="288"/>
                </a:lnTo>
                <a:lnTo>
                  <a:pt x="431" y="288"/>
                </a:lnTo>
                <a:lnTo>
                  <a:pt x="442" y="288"/>
                </a:lnTo>
                <a:lnTo>
                  <a:pt x="452" y="288"/>
                </a:lnTo>
                <a:lnTo>
                  <a:pt x="457" y="288"/>
                </a:lnTo>
                <a:lnTo>
                  <a:pt x="467" y="288"/>
                </a:lnTo>
                <a:lnTo>
                  <a:pt x="478" y="288"/>
                </a:lnTo>
                <a:lnTo>
                  <a:pt x="488" y="288"/>
                </a:lnTo>
                <a:lnTo>
                  <a:pt x="498" y="288"/>
                </a:lnTo>
                <a:lnTo>
                  <a:pt x="509" y="283"/>
                </a:lnTo>
                <a:lnTo>
                  <a:pt x="519" y="283"/>
                </a:lnTo>
                <a:lnTo>
                  <a:pt x="529" y="283"/>
                </a:lnTo>
                <a:lnTo>
                  <a:pt x="539" y="283"/>
                </a:lnTo>
                <a:lnTo>
                  <a:pt x="550" y="283"/>
                </a:lnTo>
                <a:lnTo>
                  <a:pt x="560" y="283"/>
                </a:lnTo>
                <a:lnTo>
                  <a:pt x="570" y="283"/>
                </a:lnTo>
                <a:lnTo>
                  <a:pt x="581" y="283"/>
                </a:lnTo>
                <a:lnTo>
                  <a:pt x="591" y="283"/>
                </a:lnTo>
                <a:lnTo>
                  <a:pt x="601" y="283"/>
                </a:lnTo>
                <a:lnTo>
                  <a:pt x="611" y="283"/>
                </a:lnTo>
                <a:lnTo>
                  <a:pt x="622" y="283"/>
                </a:lnTo>
                <a:lnTo>
                  <a:pt x="632" y="283"/>
                </a:lnTo>
                <a:lnTo>
                  <a:pt x="637" y="283"/>
                </a:lnTo>
                <a:lnTo>
                  <a:pt x="647" y="283"/>
                </a:lnTo>
                <a:lnTo>
                  <a:pt x="658" y="283"/>
                </a:lnTo>
                <a:lnTo>
                  <a:pt x="668" y="278"/>
                </a:lnTo>
                <a:lnTo>
                  <a:pt x="678" y="278"/>
                </a:lnTo>
                <a:lnTo>
                  <a:pt x="688" y="278"/>
                </a:lnTo>
                <a:lnTo>
                  <a:pt x="699" y="278"/>
                </a:lnTo>
                <a:lnTo>
                  <a:pt x="709" y="278"/>
                </a:lnTo>
                <a:lnTo>
                  <a:pt x="719" y="278"/>
                </a:lnTo>
                <a:lnTo>
                  <a:pt x="730" y="278"/>
                </a:lnTo>
                <a:lnTo>
                  <a:pt x="740" y="278"/>
                </a:lnTo>
                <a:lnTo>
                  <a:pt x="750" y="278"/>
                </a:lnTo>
                <a:lnTo>
                  <a:pt x="760" y="278"/>
                </a:lnTo>
                <a:lnTo>
                  <a:pt x="771" y="278"/>
                </a:lnTo>
                <a:lnTo>
                  <a:pt x="781" y="278"/>
                </a:lnTo>
                <a:lnTo>
                  <a:pt x="791" y="278"/>
                </a:lnTo>
                <a:lnTo>
                  <a:pt x="802" y="273"/>
                </a:lnTo>
                <a:lnTo>
                  <a:pt x="812" y="273"/>
                </a:lnTo>
                <a:lnTo>
                  <a:pt x="817" y="273"/>
                </a:lnTo>
                <a:lnTo>
                  <a:pt x="827" y="273"/>
                </a:lnTo>
                <a:lnTo>
                  <a:pt x="837" y="273"/>
                </a:lnTo>
                <a:lnTo>
                  <a:pt x="848" y="273"/>
                </a:lnTo>
                <a:lnTo>
                  <a:pt x="858" y="273"/>
                </a:lnTo>
                <a:lnTo>
                  <a:pt x="868" y="273"/>
                </a:lnTo>
                <a:lnTo>
                  <a:pt x="879" y="268"/>
                </a:lnTo>
                <a:lnTo>
                  <a:pt x="889" y="268"/>
                </a:lnTo>
                <a:lnTo>
                  <a:pt x="899" y="268"/>
                </a:lnTo>
                <a:lnTo>
                  <a:pt x="909" y="268"/>
                </a:lnTo>
                <a:lnTo>
                  <a:pt x="920" y="268"/>
                </a:lnTo>
                <a:lnTo>
                  <a:pt x="930" y="268"/>
                </a:lnTo>
                <a:lnTo>
                  <a:pt x="940" y="268"/>
                </a:lnTo>
                <a:lnTo>
                  <a:pt x="951" y="268"/>
                </a:lnTo>
                <a:lnTo>
                  <a:pt x="961" y="262"/>
                </a:lnTo>
                <a:lnTo>
                  <a:pt x="971" y="262"/>
                </a:lnTo>
                <a:lnTo>
                  <a:pt x="981" y="262"/>
                </a:lnTo>
                <a:lnTo>
                  <a:pt x="992" y="262"/>
                </a:lnTo>
                <a:lnTo>
                  <a:pt x="1002" y="257"/>
                </a:lnTo>
                <a:lnTo>
                  <a:pt x="1007" y="257"/>
                </a:lnTo>
                <a:lnTo>
                  <a:pt x="1017" y="257"/>
                </a:lnTo>
                <a:lnTo>
                  <a:pt x="1028" y="252"/>
                </a:lnTo>
                <a:lnTo>
                  <a:pt x="1038" y="252"/>
                </a:lnTo>
                <a:lnTo>
                  <a:pt x="1048" y="252"/>
                </a:lnTo>
                <a:lnTo>
                  <a:pt x="1059" y="247"/>
                </a:lnTo>
                <a:lnTo>
                  <a:pt x="1069" y="247"/>
                </a:lnTo>
                <a:lnTo>
                  <a:pt x="1079" y="247"/>
                </a:lnTo>
                <a:lnTo>
                  <a:pt x="1089" y="247"/>
                </a:lnTo>
                <a:lnTo>
                  <a:pt x="1100" y="242"/>
                </a:lnTo>
                <a:lnTo>
                  <a:pt x="1110" y="242"/>
                </a:lnTo>
                <a:lnTo>
                  <a:pt x="1120" y="237"/>
                </a:lnTo>
                <a:lnTo>
                  <a:pt x="1130" y="237"/>
                </a:lnTo>
                <a:lnTo>
                  <a:pt x="1141" y="242"/>
                </a:lnTo>
                <a:lnTo>
                  <a:pt x="1151" y="242"/>
                </a:lnTo>
                <a:lnTo>
                  <a:pt x="1161" y="237"/>
                </a:lnTo>
                <a:lnTo>
                  <a:pt x="1172" y="237"/>
                </a:lnTo>
                <a:lnTo>
                  <a:pt x="1182" y="237"/>
                </a:lnTo>
                <a:lnTo>
                  <a:pt x="1187" y="242"/>
                </a:lnTo>
                <a:lnTo>
                  <a:pt x="1197" y="232"/>
                </a:lnTo>
                <a:lnTo>
                  <a:pt x="1208" y="242"/>
                </a:lnTo>
                <a:lnTo>
                  <a:pt x="1218" y="237"/>
                </a:lnTo>
                <a:lnTo>
                  <a:pt x="1228" y="232"/>
                </a:lnTo>
                <a:lnTo>
                  <a:pt x="1238" y="232"/>
                </a:lnTo>
                <a:lnTo>
                  <a:pt x="1249" y="232"/>
                </a:lnTo>
                <a:lnTo>
                  <a:pt x="1259" y="232"/>
                </a:lnTo>
                <a:lnTo>
                  <a:pt x="1269" y="226"/>
                </a:lnTo>
                <a:lnTo>
                  <a:pt x="1280" y="226"/>
                </a:lnTo>
                <a:lnTo>
                  <a:pt x="1290" y="221"/>
                </a:lnTo>
                <a:lnTo>
                  <a:pt x="1300" y="226"/>
                </a:lnTo>
                <a:lnTo>
                  <a:pt x="1310" y="232"/>
                </a:lnTo>
                <a:lnTo>
                  <a:pt x="1321" y="237"/>
                </a:lnTo>
                <a:lnTo>
                  <a:pt x="1331" y="232"/>
                </a:lnTo>
                <a:lnTo>
                  <a:pt x="1341" y="226"/>
                </a:lnTo>
                <a:lnTo>
                  <a:pt x="1351" y="226"/>
                </a:lnTo>
                <a:lnTo>
                  <a:pt x="1362" y="221"/>
                </a:lnTo>
                <a:lnTo>
                  <a:pt x="1367" y="216"/>
                </a:lnTo>
                <a:lnTo>
                  <a:pt x="1377" y="216"/>
                </a:lnTo>
                <a:lnTo>
                  <a:pt x="1387" y="216"/>
                </a:lnTo>
                <a:lnTo>
                  <a:pt x="1398" y="211"/>
                </a:lnTo>
                <a:lnTo>
                  <a:pt x="1408" y="206"/>
                </a:lnTo>
                <a:lnTo>
                  <a:pt x="1418" y="206"/>
                </a:lnTo>
                <a:lnTo>
                  <a:pt x="1429" y="206"/>
                </a:lnTo>
                <a:lnTo>
                  <a:pt x="1439" y="206"/>
                </a:lnTo>
                <a:lnTo>
                  <a:pt x="1449" y="211"/>
                </a:lnTo>
                <a:lnTo>
                  <a:pt x="1459" y="211"/>
                </a:lnTo>
                <a:lnTo>
                  <a:pt x="1470" y="201"/>
                </a:lnTo>
                <a:lnTo>
                  <a:pt x="1480" y="196"/>
                </a:lnTo>
                <a:lnTo>
                  <a:pt x="1490" y="196"/>
                </a:lnTo>
                <a:lnTo>
                  <a:pt x="1501" y="196"/>
                </a:lnTo>
                <a:lnTo>
                  <a:pt x="1511" y="190"/>
                </a:lnTo>
                <a:lnTo>
                  <a:pt x="1521" y="190"/>
                </a:lnTo>
                <a:lnTo>
                  <a:pt x="1531" y="185"/>
                </a:lnTo>
                <a:lnTo>
                  <a:pt x="1542" y="185"/>
                </a:lnTo>
                <a:lnTo>
                  <a:pt x="1547" y="175"/>
                </a:lnTo>
                <a:lnTo>
                  <a:pt x="1557" y="170"/>
                </a:lnTo>
                <a:lnTo>
                  <a:pt x="1567" y="165"/>
                </a:lnTo>
                <a:lnTo>
                  <a:pt x="1578" y="170"/>
                </a:lnTo>
                <a:lnTo>
                  <a:pt x="1588" y="165"/>
                </a:lnTo>
                <a:lnTo>
                  <a:pt x="1598" y="160"/>
                </a:lnTo>
                <a:lnTo>
                  <a:pt x="1608" y="154"/>
                </a:lnTo>
                <a:lnTo>
                  <a:pt x="1619" y="149"/>
                </a:lnTo>
                <a:lnTo>
                  <a:pt x="1629" y="139"/>
                </a:lnTo>
                <a:lnTo>
                  <a:pt x="1639" y="134"/>
                </a:lnTo>
                <a:lnTo>
                  <a:pt x="1650" y="129"/>
                </a:lnTo>
                <a:lnTo>
                  <a:pt x="1660" y="118"/>
                </a:lnTo>
                <a:lnTo>
                  <a:pt x="1670" y="113"/>
                </a:lnTo>
                <a:lnTo>
                  <a:pt x="1680" y="103"/>
                </a:lnTo>
                <a:lnTo>
                  <a:pt x="1691" y="93"/>
                </a:lnTo>
                <a:lnTo>
                  <a:pt x="1701" y="88"/>
                </a:lnTo>
                <a:lnTo>
                  <a:pt x="1711" y="82"/>
                </a:lnTo>
                <a:lnTo>
                  <a:pt x="1722" y="77"/>
                </a:lnTo>
                <a:lnTo>
                  <a:pt x="1727" y="67"/>
                </a:lnTo>
                <a:lnTo>
                  <a:pt x="1737" y="67"/>
                </a:lnTo>
                <a:lnTo>
                  <a:pt x="1747" y="72"/>
                </a:lnTo>
                <a:lnTo>
                  <a:pt x="1758" y="57"/>
                </a:lnTo>
                <a:lnTo>
                  <a:pt x="1768" y="57"/>
                </a:lnTo>
                <a:lnTo>
                  <a:pt x="1778" y="52"/>
                </a:lnTo>
                <a:lnTo>
                  <a:pt x="1788" y="46"/>
                </a:lnTo>
                <a:lnTo>
                  <a:pt x="1799" y="52"/>
                </a:lnTo>
                <a:lnTo>
                  <a:pt x="1809" y="57"/>
                </a:lnTo>
                <a:lnTo>
                  <a:pt x="1819" y="62"/>
                </a:lnTo>
                <a:lnTo>
                  <a:pt x="1829" y="62"/>
                </a:lnTo>
                <a:lnTo>
                  <a:pt x="1840" y="57"/>
                </a:lnTo>
                <a:lnTo>
                  <a:pt x="1850" y="52"/>
                </a:lnTo>
                <a:lnTo>
                  <a:pt x="1860" y="46"/>
                </a:lnTo>
                <a:lnTo>
                  <a:pt x="1871" y="41"/>
                </a:lnTo>
                <a:lnTo>
                  <a:pt x="1881" y="36"/>
                </a:lnTo>
                <a:lnTo>
                  <a:pt x="1891" y="36"/>
                </a:lnTo>
                <a:lnTo>
                  <a:pt x="1901" y="31"/>
                </a:lnTo>
                <a:lnTo>
                  <a:pt x="1907" y="31"/>
                </a:lnTo>
                <a:lnTo>
                  <a:pt x="1917" y="31"/>
                </a:lnTo>
                <a:lnTo>
                  <a:pt x="1927" y="31"/>
                </a:lnTo>
                <a:lnTo>
                  <a:pt x="1937" y="31"/>
                </a:lnTo>
                <a:lnTo>
                  <a:pt x="1948" y="31"/>
                </a:lnTo>
                <a:lnTo>
                  <a:pt x="1958" y="26"/>
                </a:lnTo>
                <a:lnTo>
                  <a:pt x="1968" y="21"/>
                </a:lnTo>
                <a:lnTo>
                  <a:pt x="1979" y="21"/>
                </a:lnTo>
                <a:lnTo>
                  <a:pt x="1989" y="16"/>
                </a:lnTo>
                <a:lnTo>
                  <a:pt x="1999" y="10"/>
                </a:lnTo>
                <a:lnTo>
                  <a:pt x="2009" y="10"/>
                </a:lnTo>
                <a:lnTo>
                  <a:pt x="2020" y="5"/>
                </a:lnTo>
                <a:lnTo>
                  <a:pt x="2030" y="5"/>
                </a:lnTo>
                <a:lnTo>
                  <a:pt x="2040" y="0"/>
                </a:lnTo>
                <a:lnTo>
                  <a:pt x="2050" y="0"/>
                </a:lnTo>
                <a:lnTo>
                  <a:pt x="2061" y="0"/>
                </a:lnTo>
                <a:lnTo>
                  <a:pt x="2071" y="0"/>
                </a:lnTo>
                <a:lnTo>
                  <a:pt x="2081" y="0"/>
                </a:lnTo>
                <a:lnTo>
                  <a:pt x="2092" y="0"/>
                </a:lnTo>
                <a:lnTo>
                  <a:pt x="2097" y="0"/>
                </a:lnTo>
                <a:lnTo>
                  <a:pt x="2107" y="0"/>
                </a:lnTo>
                <a:lnTo>
                  <a:pt x="2117" y="0"/>
                </a:lnTo>
                <a:lnTo>
                  <a:pt x="2128" y="5"/>
                </a:lnTo>
                <a:lnTo>
                  <a:pt x="2138" y="5"/>
                </a:lnTo>
                <a:lnTo>
                  <a:pt x="2148" y="5"/>
                </a:lnTo>
                <a:lnTo>
                  <a:pt x="2158" y="10"/>
                </a:lnTo>
                <a:lnTo>
                  <a:pt x="2169" y="10"/>
                </a:lnTo>
                <a:lnTo>
                  <a:pt x="2179" y="16"/>
                </a:lnTo>
                <a:lnTo>
                  <a:pt x="2189" y="16"/>
                </a:lnTo>
                <a:lnTo>
                  <a:pt x="2200" y="21"/>
                </a:lnTo>
                <a:lnTo>
                  <a:pt x="2210" y="26"/>
                </a:lnTo>
                <a:lnTo>
                  <a:pt x="2220" y="26"/>
                </a:lnTo>
                <a:lnTo>
                  <a:pt x="2230" y="31"/>
                </a:lnTo>
                <a:lnTo>
                  <a:pt x="2241" y="36"/>
                </a:lnTo>
                <a:lnTo>
                  <a:pt x="2251" y="36"/>
                </a:lnTo>
                <a:lnTo>
                  <a:pt x="2261" y="41"/>
                </a:lnTo>
                <a:lnTo>
                  <a:pt x="2271" y="46"/>
                </a:lnTo>
                <a:lnTo>
                  <a:pt x="2277" y="52"/>
                </a:lnTo>
                <a:lnTo>
                  <a:pt x="2287" y="57"/>
                </a:lnTo>
                <a:lnTo>
                  <a:pt x="2297" y="57"/>
                </a:lnTo>
                <a:lnTo>
                  <a:pt x="2307" y="62"/>
                </a:lnTo>
                <a:lnTo>
                  <a:pt x="2318" y="67"/>
                </a:lnTo>
                <a:lnTo>
                  <a:pt x="2328" y="72"/>
                </a:lnTo>
                <a:lnTo>
                  <a:pt x="2338" y="77"/>
                </a:lnTo>
                <a:lnTo>
                  <a:pt x="2349" y="82"/>
                </a:lnTo>
                <a:lnTo>
                  <a:pt x="2359" y="88"/>
                </a:lnTo>
                <a:lnTo>
                  <a:pt x="2369" y="88"/>
                </a:lnTo>
                <a:lnTo>
                  <a:pt x="2379" y="93"/>
                </a:lnTo>
                <a:lnTo>
                  <a:pt x="2390" y="98"/>
                </a:lnTo>
                <a:lnTo>
                  <a:pt x="2400" y="103"/>
                </a:lnTo>
                <a:lnTo>
                  <a:pt x="2410" y="108"/>
                </a:lnTo>
                <a:lnTo>
                  <a:pt x="2421" y="113"/>
                </a:lnTo>
                <a:lnTo>
                  <a:pt x="2431" y="118"/>
                </a:lnTo>
                <a:lnTo>
                  <a:pt x="2441" y="124"/>
                </a:lnTo>
                <a:lnTo>
                  <a:pt x="2451" y="124"/>
                </a:lnTo>
                <a:lnTo>
                  <a:pt x="2457" y="129"/>
                </a:lnTo>
                <a:lnTo>
                  <a:pt x="2467" y="134"/>
                </a:lnTo>
                <a:lnTo>
                  <a:pt x="2477" y="139"/>
                </a:lnTo>
                <a:lnTo>
                  <a:pt x="2487" y="144"/>
                </a:lnTo>
                <a:lnTo>
                  <a:pt x="2498" y="149"/>
                </a:lnTo>
                <a:lnTo>
                  <a:pt x="2508" y="149"/>
                </a:lnTo>
                <a:lnTo>
                  <a:pt x="2518" y="154"/>
                </a:lnTo>
                <a:lnTo>
                  <a:pt x="2528" y="160"/>
                </a:lnTo>
                <a:lnTo>
                  <a:pt x="2539" y="165"/>
                </a:lnTo>
                <a:lnTo>
                  <a:pt x="2549" y="165"/>
                </a:lnTo>
                <a:lnTo>
                  <a:pt x="2559" y="170"/>
                </a:lnTo>
                <a:lnTo>
                  <a:pt x="2570" y="175"/>
                </a:lnTo>
                <a:lnTo>
                  <a:pt x="2580" y="180"/>
                </a:lnTo>
                <a:lnTo>
                  <a:pt x="2590" y="180"/>
                </a:lnTo>
                <a:lnTo>
                  <a:pt x="2600" y="185"/>
                </a:lnTo>
                <a:lnTo>
                  <a:pt x="2611" y="190"/>
                </a:lnTo>
                <a:lnTo>
                  <a:pt x="2621" y="190"/>
                </a:lnTo>
                <a:lnTo>
                  <a:pt x="2631" y="196"/>
                </a:lnTo>
                <a:lnTo>
                  <a:pt x="2636" y="196"/>
                </a:lnTo>
                <a:lnTo>
                  <a:pt x="2647" y="201"/>
                </a:lnTo>
                <a:lnTo>
                  <a:pt x="2657" y="206"/>
                </a:lnTo>
                <a:lnTo>
                  <a:pt x="2667" y="206"/>
                </a:lnTo>
                <a:lnTo>
                  <a:pt x="2678" y="211"/>
                </a:lnTo>
                <a:lnTo>
                  <a:pt x="2688" y="211"/>
                </a:lnTo>
                <a:lnTo>
                  <a:pt x="2698" y="216"/>
                </a:lnTo>
                <a:lnTo>
                  <a:pt x="2708" y="216"/>
                </a:lnTo>
                <a:lnTo>
                  <a:pt x="2719" y="221"/>
                </a:lnTo>
                <a:lnTo>
                  <a:pt x="2729" y="221"/>
                </a:lnTo>
                <a:lnTo>
                  <a:pt x="2739" y="226"/>
                </a:lnTo>
                <a:lnTo>
                  <a:pt x="2749" y="226"/>
                </a:lnTo>
                <a:lnTo>
                  <a:pt x="2760" y="226"/>
                </a:lnTo>
                <a:lnTo>
                  <a:pt x="2770" y="232"/>
                </a:lnTo>
                <a:lnTo>
                  <a:pt x="2780" y="232"/>
                </a:lnTo>
                <a:lnTo>
                  <a:pt x="2791" y="237"/>
                </a:lnTo>
                <a:lnTo>
                  <a:pt x="2801" y="237"/>
                </a:lnTo>
                <a:lnTo>
                  <a:pt x="2811" y="237"/>
                </a:lnTo>
                <a:lnTo>
                  <a:pt x="2816" y="242"/>
                </a:lnTo>
                <a:lnTo>
                  <a:pt x="2827" y="242"/>
                </a:lnTo>
                <a:lnTo>
                  <a:pt x="2837" y="242"/>
                </a:lnTo>
                <a:lnTo>
                  <a:pt x="2847" y="247"/>
                </a:lnTo>
                <a:lnTo>
                  <a:pt x="2857" y="247"/>
                </a:lnTo>
                <a:lnTo>
                  <a:pt x="2868" y="247"/>
                </a:lnTo>
                <a:lnTo>
                  <a:pt x="2878" y="247"/>
                </a:lnTo>
                <a:lnTo>
                  <a:pt x="2888" y="252"/>
                </a:lnTo>
                <a:lnTo>
                  <a:pt x="2899" y="252"/>
                </a:lnTo>
                <a:lnTo>
                  <a:pt x="2909" y="252"/>
                </a:lnTo>
                <a:lnTo>
                  <a:pt x="2919" y="252"/>
                </a:lnTo>
                <a:lnTo>
                  <a:pt x="2929" y="257"/>
                </a:lnTo>
                <a:lnTo>
                  <a:pt x="2940" y="257"/>
                </a:lnTo>
                <a:lnTo>
                  <a:pt x="2950" y="257"/>
                </a:lnTo>
                <a:lnTo>
                  <a:pt x="2960" y="257"/>
                </a:lnTo>
                <a:lnTo>
                  <a:pt x="2970" y="262"/>
                </a:lnTo>
                <a:lnTo>
                  <a:pt x="2981" y="262"/>
                </a:lnTo>
                <a:lnTo>
                  <a:pt x="2991" y="262"/>
                </a:lnTo>
                <a:lnTo>
                  <a:pt x="3001" y="262"/>
                </a:lnTo>
                <a:lnTo>
                  <a:pt x="3006" y="262"/>
                </a:lnTo>
                <a:lnTo>
                  <a:pt x="3017" y="262"/>
                </a:lnTo>
                <a:lnTo>
                  <a:pt x="3027" y="262"/>
                </a:lnTo>
                <a:lnTo>
                  <a:pt x="3037" y="262"/>
                </a:lnTo>
                <a:lnTo>
                  <a:pt x="3048" y="262"/>
                </a:lnTo>
                <a:lnTo>
                  <a:pt x="3058" y="262"/>
                </a:lnTo>
                <a:lnTo>
                  <a:pt x="3068" y="262"/>
                </a:lnTo>
                <a:lnTo>
                  <a:pt x="3078" y="262"/>
                </a:lnTo>
                <a:lnTo>
                  <a:pt x="3089" y="262"/>
                </a:lnTo>
                <a:lnTo>
                  <a:pt x="3099" y="262"/>
                </a:lnTo>
                <a:lnTo>
                  <a:pt x="3109" y="268"/>
                </a:lnTo>
                <a:lnTo>
                  <a:pt x="3120" y="268"/>
                </a:lnTo>
                <a:lnTo>
                  <a:pt x="3130" y="268"/>
                </a:lnTo>
                <a:lnTo>
                  <a:pt x="3140" y="268"/>
                </a:lnTo>
                <a:lnTo>
                  <a:pt x="3150" y="268"/>
                </a:lnTo>
                <a:lnTo>
                  <a:pt x="3161" y="268"/>
                </a:lnTo>
                <a:lnTo>
                  <a:pt x="3171" y="268"/>
                </a:lnTo>
                <a:lnTo>
                  <a:pt x="3181" y="268"/>
                </a:lnTo>
                <a:lnTo>
                  <a:pt x="3186" y="268"/>
                </a:lnTo>
                <a:lnTo>
                  <a:pt x="3197" y="268"/>
                </a:lnTo>
                <a:lnTo>
                  <a:pt x="3207" y="268"/>
                </a:lnTo>
                <a:lnTo>
                  <a:pt x="3217" y="268"/>
                </a:lnTo>
                <a:lnTo>
                  <a:pt x="3227" y="268"/>
                </a:lnTo>
                <a:lnTo>
                  <a:pt x="3238" y="268"/>
                </a:lnTo>
                <a:lnTo>
                  <a:pt x="3248" y="268"/>
                </a:lnTo>
                <a:lnTo>
                  <a:pt x="3258" y="268"/>
                </a:lnTo>
                <a:lnTo>
                  <a:pt x="3269" y="268"/>
                </a:lnTo>
                <a:lnTo>
                  <a:pt x="3279" y="268"/>
                </a:lnTo>
                <a:lnTo>
                  <a:pt x="3289" y="268"/>
                </a:lnTo>
                <a:lnTo>
                  <a:pt x="3299" y="268"/>
                </a:lnTo>
                <a:lnTo>
                  <a:pt x="3310" y="268"/>
                </a:lnTo>
                <a:lnTo>
                  <a:pt x="3320" y="268"/>
                </a:lnTo>
                <a:lnTo>
                  <a:pt x="3330" y="268"/>
                </a:lnTo>
                <a:lnTo>
                  <a:pt x="3341" y="268"/>
                </a:lnTo>
                <a:lnTo>
                  <a:pt x="3351" y="268"/>
                </a:lnTo>
                <a:lnTo>
                  <a:pt x="3361" y="268"/>
                </a:lnTo>
                <a:lnTo>
                  <a:pt x="3366" y="268"/>
                </a:lnTo>
                <a:lnTo>
                  <a:pt x="3377" y="268"/>
                </a:lnTo>
                <a:lnTo>
                  <a:pt x="3387" y="268"/>
                </a:lnTo>
                <a:lnTo>
                  <a:pt x="3397" y="268"/>
                </a:lnTo>
                <a:lnTo>
                  <a:pt x="3407" y="268"/>
                </a:lnTo>
                <a:lnTo>
                  <a:pt x="3418" y="268"/>
                </a:lnTo>
                <a:lnTo>
                  <a:pt x="3428" y="268"/>
                </a:lnTo>
                <a:lnTo>
                  <a:pt x="3438" y="268"/>
                </a:lnTo>
                <a:lnTo>
                  <a:pt x="3448" y="268"/>
                </a:lnTo>
                <a:lnTo>
                  <a:pt x="3459" y="268"/>
                </a:lnTo>
                <a:lnTo>
                  <a:pt x="3469" y="268"/>
                </a:lnTo>
                <a:lnTo>
                  <a:pt x="3479" y="268"/>
                </a:lnTo>
                <a:lnTo>
                  <a:pt x="3490" y="268"/>
                </a:lnTo>
                <a:lnTo>
                  <a:pt x="3500" y="268"/>
                </a:lnTo>
                <a:lnTo>
                  <a:pt x="3510" y="268"/>
                </a:lnTo>
                <a:lnTo>
                  <a:pt x="3520" y="268"/>
                </a:lnTo>
                <a:lnTo>
                  <a:pt x="3531" y="268"/>
                </a:lnTo>
                <a:lnTo>
                  <a:pt x="3541" y="268"/>
                </a:lnTo>
                <a:lnTo>
                  <a:pt x="3546" y="268"/>
                </a:lnTo>
                <a:lnTo>
                  <a:pt x="3556" y="268"/>
                </a:lnTo>
                <a:lnTo>
                  <a:pt x="3567" y="268"/>
                </a:lnTo>
                <a:lnTo>
                  <a:pt x="3577" y="273"/>
                </a:lnTo>
                <a:lnTo>
                  <a:pt x="3587" y="273"/>
                </a:lnTo>
                <a:lnTo>
                  <a:pt x="3598" y="273"/>
                </a:lnTo>
                <a:lnTo>
                  <a:pt x="3608" y="273"/>
                </a:lnTo>
                <a:lnTo>
                  <a:pt x="3618" y="273"/>
                </a:lnTo>
                <a:lnTo>
                  <a:pt x="3628" y="273"/>
                </a:lnTo>
                <a:lnTo>
                  <a:pt x="3639" y="273"/>
                </a:lnTo>
                <a:lnTo>
                  <a:pt x="3649" y="273"/>
                </a:lnTo>
                <a:lnTo>
                  <a:pt x="3659" y="273"/>
                </a:lnTo>
                <a:lnTo>
                  <a:pt x="3669" y="273"/>
                </a:lnTo>
                <a:lnTo>
                  <a:pt x="3680" y="273"/>
                </a:lnTo>
                <a:lnTo>
                  <a:pt x="3690" y="273"/>
                </a:lnTo>
                <a:lnTo>
                  <a:pt x="3700" y="273"/>
                </a:lnTo>
                <a:lnTo>
                  <a:pt x="3711" y="273"/>
                </a:lnTo>
                <a:lnTo>
                  <a:pt x="3721" y="273"/>
                </a:lnTo>
                <a:lnTo>
                  <a:pt x="3726" y="273"/>
                </a:lnTo>
                <a:lnTo>
                  <a:pt x="3736" y="273"/>
                </a:lnTo>
                <a:lnTo>
                  <a:pt x="3747" y="273"/>
                </a:lnTo>
                <a:lnTo>
                  <a:pt x="3757" y="273"/>
                </a:lnTo>
                <a:lnTo>
                  <a:pt x="3767" y="273"/>
                </a:lnTo>
                <a:lnTo>
                  <a:pt x="3777" y="273"/>
                </a:lnTo>
                <a:lnTo>
                  <a:pt x="3788" y="273"/>
                </a:lnTo>
                <a:lnTo>
                  <a:pt x="3798" y="273"/>
                </a:lnTo>
                <a:lnTo>
                  <a:pt x="3808" y="273"/>
                </a:lnTo>
                <a:lnTo>
                  <a:pt x="3819" y="273"/>
                </a:lnTo>
                <a:lnTo>
                  <a:pt x="3829" y="273"/>
                </a:lnTo>
                <a:lnTo>
                  <a:pt x="3839" y="273"/>
                </a:lnTo>
                <a:lnTo>
                  <a:pt x="3849" y="273"/>
                </a:lnTo>
                <a:lnTo>
                  <a:pt x="3860" y="273"/>
                </a:lnTo>
                <a:lnTo>
                  <a:pt x="3870" y="273"/>
                </a:lnTo>
                <a:lnTo>
                  <a:pt x="3880" y="273"/>
                </a:lnTo>
                <a:lnTo>
                  <a:pt x="3890" y="273"/>
                </a:lnTo>
                <a:lnTo>
                  <a:pt x="3901" y="273"/>
                </a:lnTo>
                <a:lnTo>
                  <a:pt x="3906" y="273"/>
                </a:lnTo>
                <a:lnTo>
                  <a:pt x="3916" y="273"/>
                </a:lnTo>
                <a:lnTo>
                  <a:pt x="3926" y="273"/>
                </a:lnTo>
                <a:lnTo>
                  <a:pt x="3937" y="273"/>
                </a:lnTo>
                <a:lnTo>
                  <a:pt x="3947" y="273"/>
                </a:lnTo>
                <a:lnTo>
                  <a:pt x="3957" y="273"/>
                </a:lnTo>
                <a:lnTo>
                  <a:pt x="3968" y="273"/>
                </a:lnTo>
                <a:lnTo>
                  <a:pt x="3978" y="273"/>
                </a:lnTo>
                <a:lnTo>
                  <a:pt x="3988" y="273"/>
                </a:lnTo>
                <a:lnTo>
                  <a:pt x="3998" y="273"/>
                </a:lnTo>
                <a:lnTo>
                  <a:pt x="3998" y="273"/>
                </a:lnTo>
                <a:lnTo>
                  <a:pt x="3988" y="273"/>
                </a:lnTo>
                <a:lnTo>
                  <a:pt x="3978" y="273"/>
                </a:lnTo>
                <a:lnTo>
                  <a:pt x="3968" y="273"/>
                </a:lnTo>
                <a:lnTo>
                  <a:pt x="3957" y="273"/>
                </a:lnTo>
                <a:lnTo>
                  <a:pt x="3947" y="273"/>
                </a:lnTo>
                <a:lnTo>
                  <a:pt x="3937" y="273"/>
                </a:lnTo>
                <a:lnTo>
                  <a:pt x="3926" y="273"/>
                </a:lnTo>
                <a:lnTo>
                  <a:pt x="3916" y="273"/>
                </a:lnTo>
                <a:lnTo>
                  <a:pt x="3906" y="273"/>
                </a:lnTo>
                <a:lnTo>
                  <a:pt x="3901" y="273"/>
                </a:lnTo>
                <a:lnTo>
                  <a:pt x="3890" y="273"/>
                </a:lnTo>
                <a:lnTo>
                  <a:pt x="3880" y="273"/>
                </a:lnTo>
                <a:lnTo>
                  <a:pt x="3870" y="273"/>
                </a:lnTo>
                <a:lnTo>
                  <a:pt x="3860" y="273"/>
                </a:lnTo>
                <a:lnTo>
                  <a:pt x="3849" y="273"/>
                </a:lnTo>
                <a:lnTo>
                  <a:pt x="3839" y="273"/>
                </a:lnTo>
                <a:lnTo>
                  <a:pt x="3829" y="273"/>
                </a:lnTo>
                <a:lnTo>
                  <a:pt x="3819" y="273"/>
                </a:lnTo>
                <a:lnTo>
                  <a:pt x="3808" y="273"/>
                </a:lnTo>
                <a:lnTo>
                  <a:pt x="3798" y="273"/>
                </a:lnTo>
                <a:lnTo>
                  <a:pt x="3788" y="273"/>
                </a:lnTo>
                <a:lnTo>
                  <a:pt x="3777" y="273"/>
                </a:lnTo>
                <a:lnTo>
                  <a:pt x="3767" y="273"/>
                </a:lnTo>
                <a:lnTo>
                  <a:pt x="3757" y="273"/>
                </a:lnTo>
                <a:lnTo>
                  <a:pt x="3747" y="273"/>
                </a:lnTo>
                <a:lnTo>
                  <a:pt x="3736" y="273"/>
                </a:lnTo>
                <a:lnTo>
                  <a:pt x="3726" y="273"/>
                </a:lnTo>
                <a:lnTo>
                  <a:pt x="3721" y="273"/>
                </a:lnTo>
                <a:lnTo>
                  <a:pt x="3711" y="273"/>
                </a:lnTo>
                <a:lnTo>
                  <a:pt x="3700" y="273"/>
                </a:lnTo>
                <a:lnTo>
                  <a:pt x="3690" y="273"/>
                </a:lnTo>
                <a:lnTo>
                  <a:pt x="3680" y="273"/>
                </a:lnTo>
                <a:lnTo>
                  <a:pt x="3669" y="273"/>
                </a:lnTo>
                <a:lnTo>
                  <a:pt x="3659" y="273"/>
                </a:lnTo>
                <a:lnTo>
                  <a:pt x="3649" y="273"/>
                </a:lnTo>
                <a:lnTo>
                  <a:pt x="3639" y="273"/>
                </a:lnTo>
                <a:lnTo>
                  <a:pt x="3628" y="273"/>
                </a:lnTo>
                <a:lnTo>
                  <a:pt x="3618" y="273"/>
                </a:lnTo>
                <a:lnTo>
                  <a:pt x="3608" y="273"/>
                </a:lnTo>
                <a:lnTo>
                  <a:pt x="3598" y="273"/>
                </a:lnTo>
                <a:lnTo>
                  <a:pt x="3587" y="273"/>
                </a:lnTo>
                <a:lnTo>
                  <a:pt x="3577" y="273"/>
                </a:lnTo>
                <a:lnTo>
                  <a:pt x="3567" y="268"/>
                </a:lnTo>
                <a:lnTo>
                  <a:pt x="3556" y="268"/>
                </a:lnTo>
                <a:lnTo>
                  <a:pt x="3546" y="268"/>
                </a:lnTo>
                <a:lnTo>
                  <a:pt x="3541" y="268"/>
                </a:lnTo>
                <a:lnTo>
                  <a:pt x="3531" y="268"/>
                </a:lnTo>
                <a:lnTo>
                  <a:pt x="3520" y="268"/>
                </a:lnTo>
                <a:lnTo>
                  <a:pt x="3510" y="268"/>
                </a:lnTo>
                <a:lnTo>
                  <a:pt x="3500" y="268"/>
                </a:lnTo>
                <a:lnTo>
                  <a:pt x="3490" y="268"/>
                </a:lnTo>
                <a:lnTo>
                  <a:pt x="3479" y="268"/>
                </a:lnTo>
                <a:lnTo>
                  <a:pt x="3469" y="268"/>
                </a:lnTo>
                <a:lnTo>
                  <a:pt x="3459" y="268"/>
                </a:lnTo>
                <a:lnTo>
                  <a:pt x="3448" y="268"/>
                </a:lnTo>
                <a:lnTo>
                  <a:pt x="3438" y="268"/>
                </a:lnTo>
                <a:lnTo>
                  <a:pt x="3428" y="268"/>
                </a:lnTo>
                <a:lnTo>
                  <a:pt x="3418" y="268"/>
                </a:lnTo>
                <a:lnTo>
                  <a:pt x="3407" y="268"/>
                </a:lnTo>
                <a:lnTo>
                  <a:pt x="3397" y="268"/>
                </a:lnTo>
                <a:lnTo>
                  <a:pt x="3387" y="268"/>
                </a:lnTo>
                <a:lnTo>
                  <a:pt x="3377" y="268"/>
                </a:lnTo>
                <a:lnTo>
                  <a:pt x="3366" y="268"/>
                </a:lnTo>
                <a:lnTo>
                  <a:pt x="3361" y="268"/>
                </a:lnTo>
                <a:lnTo>
                  <a:pt x="3351" y="268"/>
                </a:lnTo>
                <a:lnTo>
                  <a:pt x="3341" y="268"/>
                </a:lnTo>
                <a:lnTo>
                  <a:pt x="3330" y="268"/>
                </a:lnTo>
                <a:lnTo>
                  <a:pt x="3320" y="268"/>
                </a:lnTo>
                <a:lnTo>
                  <a:pt x="3310" y="268"/>
                </a:lnTo>
                <a:lnTo>
                  <a:pt x="3299" y="268"/>
                </a:lnTo>
                <a:lnTo>
                  <a:pt x="3289" y="268"/>
                </a:lnTo>
                <a:lnTo>
                  <a:pt x="3279" y="268"/>
                </a:lnTo>
                <a:lnTo>
                  <a:pt x="3269" y="268"/>
                </a:lnTo>
                <a:lnTo>
                  <a:pt x="3258" y="268"/>
                </a:lnTo>
                <a:lnTo>
                  <a:pt x="3248" y="268"/>
                </a:lnTo>
                <a:lnTo>
                  <a:pt x="3238" y="268"/>
                </a:lnTo>
                <a:lnTo>
                  <a:pt x="3227" y="268"/>
                </a:lnTo>
                <a:lnTo>
                  <a:pt x="3217" y="268"/>
                </a:lnTo>
                <a:lnTo>
                  <a:pt x="3207" y="268"/>
                </a:lnTo>
                <a:lnTo>
                  <a:pt x="3197" y="268"/>
                </a:lnTo>
                <a:lnTo>
                  <a:pt x="3186" y="268"/>
                </a:lnTo>
                <a:lnTo>
                  <a:pt x="3181" y="268"/>
                </a:lnTo>
                <a:lnTo>
                  <a:pt x="3171" y="268"/>
                </a:lnTo>
                <a:lnTo>
                  <a:pt x="3161" y="268"/>
                </a:lnTo>
                <a:lnTo>
                  <a:pt x="3150" y="268"/>
                </a:lnTo>
                <a:lnTo>
                  <a:pt x="3140" y="268"/>
                </a:lnTo>
                <a:lnTo>
                  <a:pt x="3130" y="268"/>
                </a:lnTo>
                <a:lnTo>
                  <a:pt x="3120" y="268"/>
                </a:lnTo>
                <a:lnTo>
                  <a:pt x="3109" y="268"/>
                </a:lnTo>
                <a:lnTo>
                  <a:pt x="3099" y="262"/>
                </a:lnTo>
                <a:lnTo>
                  <a:pt x="3089" y="262"/>
                </a:lnTo>
                <a:lnTo>
                  <a:pt x="3078" y="262"/>
                </a:lnTo>
                <a:lnTo>
                  <a:pt x="3068" y="262"/>
                </a:lnTo>
                <a:lnTo>
                  <a:pt x="3058" y="262"/>
                </a:lnTo>
                <a:lnTo>
                  <a:pt x="3048" y="262"/>
                </a:lnTo>
                <a:lnTo>
                  <a:pt x="3037" y="262"/>
                </a:lnTo>
                <a:lnTo>
                  <a:pt x="3027" y="262"/>
                </a:lnTo>
                <a:lnTo>
                  <a:pt x="3017" y="262"/>
                </a:lnTo>
                <a:lnTo>
                  <a:pt x="3006" y="262"/>
                </a:lnTo>
                <a:lnTo>
                  <a:pt x="3001" y="262"/>
                </a:lnTo>
                <a:lnTo>
                  <a:pt x="2991" y="262"/>
                </a:lnTo>
                <a:lnTo>
                  <a:pt x="2981" y="262"/>
                </a:lnTo>
                <a:lnTo>
                  <a:pt x="2970" y="262"/>
                </a:lnTo>
                <a:lnTo>
                  <a:pt x="2960" y="262"/>
                </a:lnTo>
                <a:lnTo>
                  <a:pt x="2950" y="262"/>
                </a:lnTo>
                <a:lnTo>
                  <a:pt x="2940" y="262"/>
                </a:lnTo>
                <a:lnTo>
                  <a:pt x="2929" y="262"/>
                </a:lnTo>
                <a:lnTo>
                  <a:pt x="2919" y="262"/>
                </a:lnTo>
                <a:lnTo>
                  <a:pt x="2909" y="262"/>
                </a:lnTo>
                <a:lnTo>
                  <a:pt x="2899" y="257"/>
                </a:lnTo>
                <a:lnTo>
                  <a:pt x="2888" y="257"/>
                </a:lnTo>
                <a:lnTo>
                  <a:pt x="2878" y="257"/>
                </a:lnTo>
                <a:lnTo>
                  <a:pt x="2868" y="257"/>
                </a:lnTo>
                <a:lnTo>
                  <a:pt x="2857" y="257"/>
                </a:lnTo>
                <a:lnTo>
                  <a:pt x="2847" y="257"/>
                </a:lnTo>
                <a:lnTo>
                  <a:pt x="2837" y="257"/>
                </a:lnTo>
                <a:lnTo>
                  <a:pt x="2827" y="257"/>
                </a:lnTo>
                <a:lnTo>
                  <a:pt x="2816" y="257"/>
                </a:lnTo>
                <a:lnTo>
                  <a:pt x="2811" y="257"/>
                </a:lnTo>
                <a:lnTo>
                  <a:pt x="2801" y="252"/>
                </a:lnTo>
                <a:lnTo>
                  <a:pt x="2791" y="252"/>
                </a:lnTo>
                <a:lnTo>
                  <a:pt x="2780" y="252"/>
                </a:lnTo>
                <a:lnTo>
                  <a:pt x="2770" y="252"/>
                </a:lnTo>
                <a:lnTo>
                  <a:pt x="2760" y="252"/>
                </a:lnTo>
                <a:lnTo>
                  <a:pt x="2749" y="252"/>
                </a:lnTo>
                <a:lnTo>
                  <a:pt x="2739" y="252"/>
                </a:lnTo>
                <a:lnTo>
                  <a:pt x="2729" y="247"/>
                </a:lnTo>
                <a:lnTo>
                  <a:pt x="2719" y="247"/>
                </a:lnTo>
                <a:lnTo>
                  <a:pt x="2708" y="247"/>
                </a:lnTo>
                <a:lnTo>
                  <a:pt x="2698" y="247"/>
                </a:lnTo>
                <a:lnTo>
                  <a:pt x="2688" y="247"/>
                </a:lnTo>
                <a:lnTo>
                  <a:pt x="2678" y="247"/>
                </a:lnTo>
                <a:lnTo>
                  <a:pt x="2667" y="242"/>
                </a:lnTo>
                <a:lnTo>
                  <a:pt x="2657" y="242"/>
                </a:lnTo>
                <a:lnTo>
                  <a:pt x="2647" y="242"/>
                </a:lnTo>
                <a:lnTo>
                  <a:pt x="2636" y="242"/>
                </a:lnTo>
                <a:lnTo>
                  <a:pt x="2631" y="242"/>
                </a:lnTo>
                <a:lnTo>
                  <a:pt x="2621" y="237"/>
                </a:lnTo>
                <a:lnTo>
                  <a:pt x="2611" y="237"/>
                </a:lnTo>
                <a:lnTo>
                  <a:pt x="2600" y="237"/>
                </a:lnTo>
                <a:lnTo>
                  <a:pt x="2590" y="237"/>
                </a:lnTo>
                <a:lnTo>
                  <a:pt x="2580" y="237"/>
                </a:lnTo>
                <a:lnTo>
                  <a:pt x="2570" y="232"/>
                </a:lnTo>
                <a:lnTo>
                  <a:pt x="2559" y="232"/>
                </a:lnTo>
                <a:lnTo>
                  <a:pt x="2549" y="232"/>
                </a:lnTo>
                <a:lnTo>
                  <a:pt x="2539" y="232"/>
                </a:lnTo>
                <a:lnTo>
                  <a:pt x="2528" y="232"/>
                </a:lnTo>
                <a:lnTo>
                  <a:pt x="2518" y="226"/>
                </a:lnTo>
                <a:lnTo>
                  <a:pt x="2508" y="226"/>
                </a:lnTo>
                <a:lnTo>
                  <a:pt x="2498" y="226"/>
                </a:lnTo>
                <a:lnTo>
                  <a:pt x="2487" y="226"/>
                </a:lnTo>
                <a:lnTo>
                  <a:pt x="2477" y="221"/>
                </a:lnTo>
                <a:lnTo>
                  <a:pt x="2467" y="221"/>
                </a:lnTo>
                <a:lnTo>
                  <a:pt x="2457" y="221"/>
                </a:lnTo>
                <a:lnTo>
                  <a:pt x="2451" y="221"/>
                </a:lnTo>
                <a:lnTo>
                  <a:pt x="2441" y="221"/>
                </a:lnTo>
                <a:lnTo>
                  <a:pt x="2431" y="216"/>
                </a:lnTo>
                <a:lnTo>
                  <a:pt x="2421" y="216"/>
                </a:lnTo>
                <a:lnTo>
                  <a:pt x="2410" y="216"/>
                </a:lnTo>
                <a:lnTo>
                  <a:pt x="2400" y="216"/>
                </a:lnTo>
                <a:lnTo>
                  <a:pt x="2390" y="216"/>
                </a:lnTo>
                <a:lnTo>
                  <a:pt x="2379" y="211"/>
                </a:lnTo>
                <a:lnTo>
                  <a:pt x="2369" y="211"/>
                </a:lnTo>
                <a:lnTo>
                  <a:pt x="2359" y="211"/>
                </a:lnTo>
                <a:lnTo>
                  <a:pt x="2349" y="211"/>
                </a:lnTo>
                <a:lnTo>
                  <a:pt x="2338" y="211"/>
                </a:lnTo>
                <a:lnTo>
                  <a:pt x="2328" y="206"/>
                </a:lnTo>
                <a:lnTo>
                  <a:pt x="2318" y="206"/>
                </a:lnTo>
                <a:lnTo>
                  <a:pt x="2307" y="206"/>
                </a:lnTo>
                <a:lnTo>
                  <a:pt x="2297" y="206"/>
                </a:lnTo>
                <a:lnTo>
                  <a:pt x="2287" y="206"/>
                </a:lnTo>
                <a:lnTo>
                  <a:pt x="2277" y="206"/>
                </a:lnTo>
                <a:lnTo>
                  <a:pt x="2271" y="206"/>
                </a:lnTo>
                <a:lnTo>
                  <a:pt x="2261" y="201"/>
                </a:lnTo>
                <a:lnTo>
                  <a:pt x="2251" y="201"/>
                </a:lnTo>
                <a:lnTo>
                  <a:pt x="2241" y="201"/>
                </a:lnTo>
                <a:lnTo>
                  <a:pt x="2230" y="201"/>
                </a:lnTo>
                <a:lnTo>
                  <a:pt x="2220" y="201"/>
                </a:lnTo>
                <a:lnTo>
                  <a:pt x="2210" y="201"/>
                </a:lnTo>
                <a:lnTo>
                  <a:pt x="2200" y="201"/>
                </a:lnTo>
                <a:lnTo>
                  <a:pt x="2189" y="190"/>
                </a:lnTo>
                <a:lnTo>
                  <a:pt x="2179" y="175"/>
                </a:lnTo>
                <a:lnTo>
                  <a:pt x="2169" y="165"/>
                </a:lnTo>
                <a:lnTo>
                  <a:pt x="2158" y="154"/>
                </a:lnTo>
                <a:lnTo>
                  <a:pt x="2148" y="144"/>
                </a:lnTo>
                <a:lnTo>
                  <a:pt x="2138" y="134"/>
                </a:lnTo>
                <a:lnTo>
                  <a:pt x="2128" y="124"/>
                </a:lnTo>
                <a:lnTo>
                  <a:pt x="2117" y="108"/>
                </a:lnTo>
                <a:lnTo>
                  <a:pt x="2107" y="98"/>
                </a:lnTo>
                <a:lnTo>
                  <a:pt x="2097" y="88"/>
                </a:lnTo>
                <a:lnTo>
                  <a:pt x="2092" y="77"/>
                </a:lnTo>
                <a:lnTo>
                  <a:pt x="2081" y="72"/>
                </a:lnTo>
                <a:lnTo>
                  <a:pt x="2071" y="62"/>
                </a:lnTo>
                <a:lnTo>
                  <a:pt x="2061" y="52"/>
                </a:lnTo>
                <a:lnTo>
                  <a:pt x="2050" y="46"/>
                </a:lnTo>
                <a:lnTo>
                  <a:pt x="2040" y="36"/>
                </a:lnTo>
                <a:lnTo>
                  <a:pt x="2030" y="31"/>
                </a:lnTo>
                <a:lnTo>
                  <a:pt x="2020" y="21"/>
                </a:lnTo>
                <a:lnTo>
                  <a:pt x="2009" y="16"/>
                </a:lnTo>
                <a:lnTo>
                  <a:pt x="1999" y="10"/>
                </a:lnTo>
                <a:lnTo>
                  <a:pt x="1989" y="16"/>
                </a:lnTo>
                <a:lnTo>
                  <a:pt x="1979" y="21"/>
                </a:lnTo>
                <a:lnTo>
                  <a:pt x="1968" y="21"/>
                </a:lnTo>
                <a:lnTo>
                  <a:pt x="1958" y="26"/>
                </a:lnTo>
                <a:lnTo>
                  <a:pt x="1948" y="31"/>
                </a:lnTo>
                <a:lnTo>
                  <a:pt x="1937" y="31"/>
                </a:lnTo>
                <a:lnTo>
                  <a:pt x="1927" y="31"/>
                </a:lnTo>
                <a:lnTo>
                  <a:pt x="1917" y="31"/>
                </a:lnTo>
                <a:lnTo>
                  <a:pt x="1907" y="31"/>
                </a:lnTo>
                <a:lnTo>
                  <a:pt x="1901" y="31"/>
                </a:lnTo>
                <a:lnTo>
                  <a:pt x="1891" y="36"/>
                </a:lnTo>
                <a:lnTo>
                  <a:pt x="1881" y="36"/>
                </a:lnTo>
                <a:lnTo>
                  <a:pt x="1871" y="41"/>
                </a:lnTo>
                <a:lnTo>
                  <a:pt x="1860" y="46"/>
                </a:lnTo>
                <a:lnTo>
                  <a:pt x="1850" y="52"/>
                </a:lnTo>
                <a:lnTo>
                  <a:pt x="1840" y="57"/>
                </a:lnTo>
                <a:lnTo>
                  <a:pt x="1829" y="62"/>
                </a:lnTo>
                <a:lnTo>
                  <a:pt x="1819" y="62"/>
                </a:lnTo>
                <a:lnTo>
                  <a:pt x="1809" y="57"/>
                </a:lnTo>
                <a:lnTo>
                  <a:pt x="1799" y="52"/>
                </a:lnTo>
                <a:lnTo>
                  <a:pt x="1788" y="46"/>
                </a:lnTo>
                <a:lnTo>
                  <a:pt x="1778" y="52"/>
                </a:lnTo>
                <a:lnTo>
                  <a:pt x="1768" y="57"/>
                </a:lnTo>
                <a:lnTo>
                  <a:pt x="1758" y="57"/>
                </a:lnTo>
                <a:lnTo>
                  <a:pt x="1747" y="72"/>
                </a:lnTo>
                <a:lnTo>
                  <a:pt x="1737" y="67"/>
                </a:lnTo>
                <a:lnTo>
                  <a:pt x="1727" y="67"/>
                </a:lnTo>
                <a:lnTo>
                  <a:pt x="1722" y="77"/>
                </a:lnTo>
                <a:lnTo>
                  <a:pt x="1711" y="82"/>
                </a:lnTo>
                <a:lnTo>
                  <a:pt x="1701" y="88"/>
                </a:lnTo>
                <a:lnTo>
                  <a:pt x="1691" y="93"/>
                </a:lnTo>
                <a:lnTo>
                  <a:pt x="1680" y="103"/>
                </a:lnTo>
                <a:lnTo>
                  <a:pt x="1670" y="113"/>
                </a:lnTo>
                <a:lnTo>
                  <a:pt x="1660" y="118"/>
                </a:lnTo>
                <a:lnTo>
                  <a:pt x="1650" y="129"/>
                </a:lnTo>
                <a:lnTo>
                  <a:pt x="1639" y="134"/>
                </a:lnTo>
                <a:lnTo>
                  <a:pt x="1629" y="139"/>
                </a:lnTo>
                <a:lnTo>
                  <a:pt x="1619" y="149"/>
                </a:lnTo>
                <a:lnTo>
                  <a:pt x="1608" y="154"/>
                </a:lnTo>
                <a:lnTo>
                  <a:pt x="1598" y="160"/>
                </a:lnTo>
                <a:lnTo>
                  <a:pt x="1588" y="165"/>
                </a:lnTo>
                <a:lnTo>
                  <a:pt x="1578" y="170"/>
                </a:lnTo>
                <a:lnTo>
                  <a:pt x="1567" y="165"/>
                </a:lnTo>
                <a:lnTo>
                  <a:pt x="1557" y="170"/>
                </a:lnTo>
                <a:lnTo>
                  <a:pt x="1547" y="175"/>
                </a:lnTo>
                <a:lnTo>
                  <a:pt x="1542" y="185"/>
                </a:lnTo>
                <a:lnTo>
                  <a:pt x="1531" y="185"/>
                </a:lnTo>
                <a:lnTo>
                  <a:pt x="1521" y="190"/>
                </a:lnTo>
                <a:lnTo>
                  <a:pt x="1511" y="190"/>
                </a:lnTo>
                <a:lnTo>
                  <a:pt x="1501" y="196"/>
                </a:lnTo>
                <a:lnTo>
                  <a:pt x="1490" y="196"/>
                </a:lnTo>
                <a:lnTo>
                  <a:pt x="1480" y="196"/>
                </a:lnTo>
                <a:lnTo>
                  <a:pt x="1470" y="201"/>
                </a:lnTo>
                <a:lnTo>
                  <a:pt x="1459" y="211"/>
                </a:lnTo>
                <a:lnTo>
                  <a:pt x="1449" y="211"/>
                </a:lnTo>
                <a:lnTo>
                  <a:pt x="1439" y="206"/>
                </a:lnTo>
                <a:lnTo>
                  <a:pt x="1429" y="206"/>
                </a:lnTo>
                <a:lnTo>
                  <a:pt x="1418" y="206"/>
                </a:lnTo>
                <a:lnTo>
                  <a:pt x="1408" y="206"/>
                </a:lnTo>
                <a:lnTo>
                  <a:pt x="1398" y="211"/>
                </a:lnTo>
                <a:lnTo>
                  <a:pt x="1387" y="216"/>
                </a:lnTo>
                <a:lnTo>
                  <a:pt x="1377" y="216"/>
                </a:lnTo>
                <a:lnTo>
                  <a:pt x="1367" y="216"/>
                </a:lnTo>
                <a:lnTo>
                  <a:pt x="1362" y="221"/>
                </a:lnTo>
                <a:lnTo>
                  <a:pt x="1351" y="226"/>
                </a:lnTo>
                <a:lnTo>
                  <a:pt x="1341" y="226"/>
                </a:lnTo>
                <a:lnTo>
                  <a:pt x="1331" y="232"/>
                </a:lnTo>
                <a:lnTo>
                  <a:pt x="1321" y="237"/>
                </a:lnTo>
                <a:lnTo>
                  <a:pt x="1310" y="232"/>
                </a:lnTo>
                <a:lnTo>
                  <a:pt x="1300" y="226"/>
                </a:lnTo>
                <a:lnTo>
                  <a:pt x="1290" y="221"/>
                </a:lnTo>
                <a:lnTo>
                  <a:pt x="1280" y="226"/>
                </a:lnTo>
                <a:lnTo>
                  <a:pt x="1269" y="226"/>
                </a:lnTo>
                <a:lnTo>
                  <a:pt x="1259" y="232"/>
                </a:lnTo>
                <a:lnTo>
                  <a:pt x="1249" y="232"/>
                </a:lnTo>
                <a:lnTo>
                  <a:pt x="1238" y="232"/>
                </a:lnTo>
                <a:lnTo>
                  <a:pt x="1228" y="232"/>
                </a:lnTo>
                <a:lnTo>
                  <a:pt x="1218" y="237"/>
                </a:lnTo>
                <a:lnTo>
                  <a:pt x="1208" y="242"/>
                </a:lnTo>
                <a:lnTo>
                  <a:pt x="1197" y="232"/>
                </a:lnTo>
                <a:lnTo>
                  <a:pt x="1187" y="242"/>
                </a:lnTo>
                <a:lnTo>
                  <a:pt x="1182" y="237"/>
                </a:lnTo>
                <a:lnTo>
                  <a:pt x="1172" y="237"/>
                </a:lnTo>
                <a:lnTo>
                  <a:pt x="1161" y="237"/>
                </a:lnTo>
                <a:lnTo>
                  <a:pt x="1151" y="242"/>
                </a:lnTo>
                <a:lnTo>
                  <a:pt x="1141" y="242"/>
                </a:lnTo>
                <a:lnTo>
                  <a:pt x="1130" y="237"/>
                </a:lnTo>
                <a:lnTo>
                  <a:pt x="1120" y="237"/>
                </a:lnTo>
                <a:lnTo>
                  <a:pt x="1110" y="242"/>
                </a:lnTo>
                <a:lnTo>
                  <a:pt x="1100" y="242"/>
                </a:lnTo>
                <a:lnTo>
                  <a:pt x="1089" y="247"/>
                </a:lnTo>
                <a:lnTo>
                  <a:pt x="1079" y="247"/>
                </a:lnTo>
                <a:lnTo>
                  <a:pt x="1069" y="247"/>
                </a:lnTo>
                <a:lnTo>
                  <a:pt x="1059" y="247"/>
                </a:lnTo>
                <a:lnTo>
                  <a:pt x="1048" y="252"/>
                </a:lnTo>
                <a:lnTo>
                  <a:pt x="1038" y="252"/>
                </a:lnTo>
                <a:lnTo>
                  <a:pt x="1028" y="252"/>
                </a:lnTo>
                <a:lnTo>
                  <a:pt x="1017" y="257"/>
                </a:lnTo>
                <a:lnTo>
                  <a:pt x="1007" y="257"/>
                </a:lnTo>
                <a:lnTo>
                  <a:pt x="1002" y="257"/>
                </a:lnTo>
                <a:lnTo>
                  <a:pt x="992" y="262"/>
                </a:lnTo>
                <a:lnTo>
                  <a:pt x="981" y="262"/>
                </a:lnTo>
                <a:lnTo>
                  <a:pt x="971" y="262"/>
                </a:lnTo>
                <a:lnTo>
                  <a:pt x="961" y="262"/>
                </a:lnTo>
                <a:lnTo>
                  <a:pt x="951" y="268"/>
                </a:lnTo>
                <a:lnTo>
                  <a:pt x="940" y="268"/>
                </a:lnTo>
                <a:lnTo>
                  <a:pt x="930" y="268"/>
                </a:lnTo>
                <a:lnTo>
                  <a:pt x="920" y="268"/>
                </a:lnTo>
                <a:lnTo>
                  <a:pt x="909" y="268"/>
                </a:lnTo>
                <a:lnTo>
                  <a:pt x="899" y="268"/>
                </a:lnTo>
                <a:lnTo>
                  <a:pt x="889" y="268"/>
                </a:lnTo>
                <a:lnTo>
                  <a:pt x="879" y="268"/>
                </a:lnTo>
                <a:lnTo>
                  <a:pt x="868" y="273"/>
                </a:lnTo>
                <a:lnTo>
                  <a:pt x="858" y="273"/>
                </a:lnTo>
                <a:lnTo>
                  <a:pt x="848" y="273"/>
                </a:lnTo>
                <a:lnTo>
                  <a:pt x="837" y="273"/>
                </a:lnTo>
                <a:lnTo>
                  <a:pt x="827" y="273"/>
                </a:lnTo>
                <a:lnTo>
                  <a:pt x="817" y="273"/>
                </a:lnTo>
                <a:lnTo>
                  <a:pt x="812" y="273"/>
                </a:lnTo>
                <a:lnTo>
                  <a:pt x="802" y="273"/>
                </a:lnTo>
                <a:lnTo>
                  <a:pt x="791" y="278"/>
                </a:lnTo>
                <a:lnTo>
                  <a:pt x="781" y="278"/>
                </a:lnTo>
                <a:lnTo>
                  <a:pt x="771" y="278"/>
                </a:lnTo>
                <a:lnTo>
                  <a:pt x="760" y="278"/>
                </a:lnTo>
                <a:lnTo>
                  <a:pt x="750" y="278"/>
                </a:lnTo>
                <a:lnTo>
                  <a:pt x="740" y="278"/>
                </a:lnTo>
                <a:lnTo>
                  <a:pt x="730" y="278"/>
                </a:lnTo>
                <a:lnTo>
                  <a:pt x="719" y="278"/>
                </a:lnTo>
                <a:lnTo>
                  <a:pt x="709" y="278"/>
                </a:lnTo>
                <a:lnTo>
                  <a:pt x="699" y="278"/>
                </a:lnTo>
                <a:lnTo>
                  <a:pt x="688" y="278"/>
                </a:lnTo>
                <a:lnTo>
                  <a:pt x="678" y="278"/>
                </a:lnTo>
                <a:lnTo>
                  <a:pt x="668" y="278"/>
                </a:lnTo>
                <a:lnTo>
                  <a:pt x="658" y="283"/>
                </a:lnTo>
                <a:lnTo>
                  <a:pt x="647" y="283"/>
                </a:lnTo>
                <a:lnTo>
                  <a:pt x="637" y="283"/>
                </a:lnTo>
                <a:lnTo>
                  <a:pt x="632" y="283"/>
                </a:lnTo>
                <a:lnTo>
                  <a:pt x="622" y="283"/>
                </a:lnTo>
                <a:lnTo>
                  <a:pt x="611" y="283"/>
                </a:lnTo>
                <a:lnTo>
                  <a:pt x="601" y="283"/>
                </a:lnTo>
                <a:lnTo>
                  <a:pt x="591" y="283"/>
                </a:lnTo>
                <a:lnTo>
                  <a:pt x="581" y="283"/>
                </a:lnTo>
                <a:lnTo>
                  <a:pt x="570" y="283"/>
                </a:lnTo>
                <a:lnTo>
                  <a:pt x="560" y="283"/>
                </a:lnTo>
                <a:lnTo>
                  <a:pt x="550" y="283"/>
                </a:lnTo>
                <a:lnTo>
                  <a:pt x="539" y="283"/>
                </a:lnTo>
                <a:lnTo>
                  <a:pt x="529" y="283"/>
                </a:lnTo>
                <a:lnTo>
                  <a:pt x="519" y="283"/>
                </a:lnTo>
                <a:lnTo>
                  <a:pt x="509" y="283"/>
                </a:lnTo>
                <a:lnTo>
                  <a:pt x="498" y="288"/>
                </a:lnTo>
                <a:lnTo>
                  <a:pt x="488" y="288"/>
                </a:lnTo>
                <a:lnTo>
                  <a:pt x="478" y="288"/>
                </a:lnTo>
                <a:lnTo>
                  <a:pt x="467" y="288"/>
                </a:lnTo>
                <a:lnTo>
                  <a:pt x="457" y="288"/>
                </a:lnTo>
                <a:lnTo>
                  <a:pt x="452" y="288"/>
                </a:lnTo>
                <a:lnTo>
                  <a:pt x="442" y="288"/>
                </a:lnTo>
                <a:lnTo>
                  <a:pt x="431" y="288"/>
                </a:lnTo>
                <a:lnTo>
                  <a:pt x="421" y="288"/>
                </a:lnTo>
                <a:lnTo>
                  <a:pt x="411" y="288"/>
                </a:lnTo>
                <a:lnTo>
                  <a:pt x="401" y="288"/>
                </a:lnTo>
                <a:lnTo>
                  <a:pt x="390" y="288"/>
                </a:lnTo>
                <a:lnTo>
                  <a:pt x="380" y="288"/>
                </a:lnTo>
                <a:lnTo>
                  <a:pt x="370" y="288"/>
                </a:lnTo>
                <a:lnTo>
                  <a:pt x="360" y="288"/>
                </a:lnTo>
                <a:lnTo>
                  <a:pt x="349" y="288"/>
                </a:lnTo>
                <a:lnTo>
                  <a:pt x="339" y="288"/>
                </a:lnTo>
                <a:lnTo>
                  <a:pt x="329" y="288"/>
                </a:lnTo>
                <a:lnTo>
                  <a:pt x="318" y="288"/>
                </a:lnTo>
                <a:lnTo>
                  <a:pt x="308" y="288"/>
                </a:lnTo>
                <a:lnTo>
                  <a:pt x="298" y="288"/>
                </a:lnTo>
                <a:lnTo>
                  <a:pt x="288" y="288"/>
                </a:lnTo>
                <a:lnTo>
                  <a:pt x="277" y="288"/>
                </a:lnTo>
                <a:lnTo>
                  <a:pt x="272" y="288"/>
                </a:lnTo>
                <a:lnTo>
                  <a:pt x="262" y="288"/>
                </a:lnTo>
                <a:lnTo>
                  <a:pt x="252" y="288"/>
                </a:lnTo>
                <a:lnTo>
                  <a:pt x="241" y="288"/>
                </a:lnTo>
                <a:lnTo>
                  <a:pt x="231" y="288"/>
                </a:lnTo>
                <a:lnTo>
                  <a:pt x="221" y="288"/>
                </a:lnTo>
                <a:lnTo>
                  <a:pt x="210" y="288"/>
                </a:lnTo>
                <a:lnTo>
                  <a:pt x="200" y="288"/>
                </a:lnTo>
                <a:lnTo>
                  <a:pt x="190" y="288"/>
                </a:lnTo>
                <a:lnTo>
                  <a:pt x="180" y="288"/>
                </a:lnTo>
                <a:lnTo>
                  <a:pt x="169" y="288"/>
                </a:lnTo>
                <a:lnTo>
                  <a:pt x="159" y="288"/>
                </a:lnTo>
                <a:lnTo>
                  <a:pt x="149" y="288"/>
                </a:lnTo>
                <a:lnTo>
                  <a:pt x="138" y="288"/>
                </a:lnTo>
                <a:lnTo>
                  <a:pt x="128" y="288"/>
                </a:lnTo>
                <a:lnTo>
                  <a:pt x="118" y="288"/>
                </a:lnTo>
                <a:lnTo>
                  <a:pt x="108" y="288"/>
                </a:lnTo>
                <a:lnTo>
                  <a:pt x="97" y="288"/>
                </a:lnTo>
                <a:lnTo>
                  <a:pt x="92" y="288"/>
                </a:lnTo>
                <a:lnTo>
                  <a:pt x="82" y="288"/>
                </a:lnTo>
                <a:lnTo>
                  <a:pt x="72" y="288"/>
                </a:lnTo>
                <a:lnTo>
                  <a:pt x="61" y="288"/>
                </a:lnTo>
                <a:lnTo>
                  <a:pt x="51" y="288"/>
                </a:lnTo>
                <a:lnTo>
                  <a:pt x="41" y="288"/>
                </a:lnTo>
                <a:lnTo>
                  <a:pt x="31" y="288"/>
                </a:lnTo>
                <a:lnTo>
                  <a:pt x="20" y="288"/>
                </a:lnTo>
                <a:lnTo>
                  <a:pt x="10" y="288"/>
                </a:lnTo>
                <a:lnTo>
                  <a:pt x="0" y="288"/>
                </a:lnTo>
                <a:close/>
              </a:path>
            </a:pathLst>
          </a:custGeom>
          <a:noFill/>
          <a:ln w="9525">
            <a:noFill/>
            <a:round/>
            <a:headEnd/>
            <a:tailEnd/>
          </a:ln>
        </p:spPr>
        <p:txBody>
          <a:bodyPr/>
          <a:lstStyle/>
          <a:p>
            <a:endParaRPr lang="en-GB"/>
          </a:p>
        </p:txBody>
      </p:sp>
      <p:sp>
        <p:nvSpPr>
          <p:cNvPr id="375010" name="Freeform 226"/>
          <p:cNvSpPr>
            <a:spLocks/>
          </p:cNvSpPr>
          <p:nvPr/>
        </p:nvSpPr>
        <p:spPr bwMode="auto">
          <a:xfrm>
            <a:off x="1423988" y="4984750"/>
            <a:ext cx="6346825" cy="457200"/>
          </a:xfrm>
          <a:custGeom>
            <a:avLst/>
            <a:gdLst/>
            <a:ahLst/>
            <a:cxnLst>
              <a:cxn ang="0">
                <a:pos x="108" y="288"/>
              </a:cxn>
              <a:cxn ang="0">
                <a:pos x="241" y="288"/>
              </a:cxn>
              <a:cxn ang="0">
                <a:pos x="370" y="288"/>
              </a:cxn>
              <a:cxn ang="0">
                <a:pos x="498" y="288"/>
              </a:cxn>
              <a:cxn ang="0">
                <a:pos x="632" y="283"/>
              </a:cxn>
              <a:cxn ang="0">
                <a:pos x="760" y="278"/>
              </a:cxn>
              <a:cxn ang="0">
                <a:pos x="889" y="268"/>
              </a:cxn>
              <a:cxn ang="0">
                <a:pos x="1017" y="257"/>
              </a:cxn>
              <a:cxn ang="0">
                <a:pos x="1151" y="242"/>
              </a:cxn>
              <a:cxn ang="0">
                <a:pos x="1280" y="226"/>
              </a:cxn>
              <a:cxn ang="0">
                <a:pos x="1408" y="206"/>
              </a:cxn>
              <a:cxn ang="0">
                <a:pos x="1542" y="185"/>
              </a:cxn>
              <a:cxn ang="0">
                <a:pos x="1670" y="113"/>
              </a:cxn>
              <a:cxn ang="0">
                <a:pos x="1799" y="52"/>
              </a:cxn>
              <a:cxn ang="0">
                <a:pos x="1927" y="31"/>
              </a:cxn>
              <a:cxn ang="0">
                <a:pos x="2061" y="0"/>
              </a:cxn>
              <a:cxn ang="0">
                <a:pos x="2189" y="16"/>
              </a:cxn>
              <a:cxn ang="0">
                <a:pos x="2318" y="67"/>
              </a:cxn>
              <a:cxn ang="0">
                <a:pos x="2451" y="124"/>
              </a:cxn>
              <a:cxn ang="0">
                <a:pos x="2580" y="180"/>
              </a:cxn>
              <a:cxn ang="0">
                <a:pos x="2708" y="216"/>
              </a:cxn>
              <a:cxn ang="0">
                <a:pos x="2837" y="242"/>
              </a:cxn>
              <a:cxn ang="0">
                <a:pos x="2970" y="262"/>
              </a:cxn>
              <a:cxn ang="0">
                <a:pos x="3099" y="262"/>
              </a:cxn>
              <a:cxn ang="0">
                <a:pos x="3227" y="268"/>
              </a:cxn>
              <a:cxn ang="0">
                <a:pos x="3361" y="268"/>
              </a:cxn>
              <a:cxn ang="0">
                <a:pos x="3490" y="268"/>
              </a:cxn>
              <a:cxn ang="0">
                <a:pos x="3618" y="273"/>
              </a:cxn>
              <a:cxn ang="0">
                <a:pos x="3747" y="273"/>
              </a:cxn>
              <a:cxn ang="0">
                <a:pos x="3880" y="273"/>
              </a:cxn>
              <a:cxn ang="0">
                <a:pos x="3998" y="273"/>
              </a:cxn>
              <a:cxn ang="0">
                <a:pos x="3870" y="273"/>
              </a:cxn>
              <a:cxn ang="0">
                <a:pos x="3736" y="273"/>
              </a:cxn>
              <a:cxn ang="0">
                <a:pos x="3608" y="273"/>
              </a:cxn>
              <a:cxn ang="0">
                <a:pos x="3479" y="268"/>
              </a:cxn>
              <a:cxn ang="0">
                <a:pos x="3351" y="268"/>
              </a:cxn>
              <a:cxn ang="0">
                <a:pos x="3217" y="268"/>
              </a:cxn>
              <a:cxn ang="0">
                <a:pos x="3089" y="262"/>
              </a:cxn>
              <a:cxn ang="0">
                <a:pos x="2960" y="262"/>
              </a:cxn>
              <a:cxn ang="0">
                <a:pos x="2827" y="257"/>
              </a:cxn>
              <a:cxn ang="0">
                <a:pos x="2698" y="247"/>
              </a:cxn>
              <a:cxn ang="0">
                <a:pos x="2570" y="232"/>
              </a:cxn>
              <a:cxn ang="0">
                <a:pos x="2441" y="221"/>
              </a:cxn>
              <a:cxn ang="0">
                <a:pos x="2307" y="206"/>
              </a:cxn>
              <a:cxn ang="0">
                <a:pos x="2179" y="175"/>
              </a:cxn>
              <a:cxn ang="0">
                <a:pos x="2050" y="46"/>
              </a:cxn>
              <a:cxn ang="0">
                <a:pos x="1917" y="31"/>
              </a:cxn>
              <a:cxn ang="0">
                <a:pos x="1788" y="46"/>
              </a:cxn>
              <a:cxn ang="0">
                <a:pos x="1660" y="118"/>
              </a:cxn>
              <a:cxn ang="0">
                <a:pos x="1531" y="185"/>
              </a:cxn>
              <a:cxn ang="0">
                <a:pos x="1398" y="211"/>
              </a:cxn>
              <a:cxn ang="0">
                <a:pos x="1269" y="226"/>
              </a:cxn>
              <a:cxn ang="0">
                <a:pos x="1141" y="242"/>
              </a:cxn>
              <a:cxn ang="0">
                <a:pos x="1007" y="257"/>
              </a:cxn>
              <a:cxn ang="0">
                <a:pos x="879" y="268"/>
              </a:cxn>
              <a:cxn ang="0">
                <a:pos x="750" y="278"/>
              </a:cxn>
              <a:cxn ang="0">
                <a:pos x="622" y="283"/>
              </a:cxn>
              <a:cxn ang="0">
                <a:pos x="488" y="288"/>
              </a:cxn>
              <a:cxn ang="0">
                <a:pos x="360" y="288"/>
              </a:cxn>
              <a:cxn ang="0">
                <a:pos x="231" y="288"/>
              </a:cxn>
              <a:cxn ang="0">
                <a:pos x="97" y="288"/>
              </a:cxn>
            </a:cxnLst>
            <a:rect l="0" t="0" r="r" b="b"/>
            <a:pathLst>
              <a:path w="3998" h="288">
                <a:moveTo>
                  <a:pt x="0" y="288"/>
                </a:moveTo>
                <a:lnTo>
                  <a:pt x="0" y="288"/>
                </a:lnTo>
                <a:lnTo>
                  <a:pt x="10" y="288"/>
                </a:lnTo>
                <a:lnTo>
                  <a:pt x="20" y="288"/>
                </a:lnTo>
                <a:lnTo>
                  <a:pt x="31" y="288"/>
                </a:lnTo>
                <a:lnTo>
                  <a:pt x="41" y="288"/>
                </a:lnTo>
                <a:lnTo>
                  <a:pt x="51" y="288"/>
                </a:lnTo>
                <a:lnTo>
                  <a:pt x="61" y="288"/>
                </a:lnTo>
                <a:lnTo>
                  <a:pt x="72" y="288"/>
                </a:lnTo>
                <a:lnTo>
                  <a:pt x="82" y="288"/>
                </a:lnTo>
                <a:lnTo>
                  <a:pt x="92" y="288"/>
                </a:lnTo>
                <a:lnTo>
                  <a:pt x="97" y="288"/>
                </a:lnTo>
                <a:lnTo>
                  <a:pt x="108" y="288"/>
                </a:lnTo>
                <a:lnTo>
                  <a:pt x="118" y="288"/>
                </a:lnTo>
                <a:lnTo>
                  <a:pt x="128" y="288"/>
                </a:lnTo>
                <a:lnTo>
                  <a:pt x="138" y="288"/>
                </a:lnTo>
                <a:lnTo>
                  <a:pt x="149" y="288"/>
                </a:lnTo>
                <a:lnTo>
                  <a:pt x="159" y="288"/>
                </a:lnTo>
                <a:lnTo>
                  <a:pt x="169" y="288"/>
                </a:lnTo>
                <a:lnTo>
                  <a:pt x="180" y="288"/>
                </a:lnTo>
                <a:lnTo>
                  <a:pt x="190" y="288"/>
                </a:lnTo>
                <a:lnTo>
                  <a:pt x="200" y="288"/>
                </a:lnTo>
                <a:lnTo>
                  <a:pt x="210" y="288"/>
                </a:lnTo>
                <a:lnTo>
                  <a:pt x="221" y="288"/>
                </a:lnTo>
                <a:lnTo>
                  <a:pt x="231" y="288"/>
                </a:lnTo>
                <a:lnTo>
                  <a:pt x="241" y="288"/>
                </a:lnTo>
                <a:lnTo>
                  <a:pt x="252" y="288"/>
                </a:lnTo>
                <a:lnTo>
                  <a:pt x="262" y="288"/>
                </a:lnTo>
                <a:lnTo>
                  <a:pt x="272" y="288"/>
                </a:lnTo>
                <a:lnTo>
                  <a:pt x="277" y="288"/>
                </a:lnTo>
                <a:lnTo>
                  <a:pt x="288" y="288"/>
                </a:lnTo>
                <a:lnTo>
                  <a:pt x="298" y="288"/>
                </a:lnTo>
                <a:lnTo>
                  <a:pt x="308" y="288"/>
                </a:lnTo>
                <a:lnTo>
                  <a:pt x="318" y="288"/>
                </a:lnTo>
                <a:lnTo>
                  <a:pt x="329" y="288"/>
                </a:lnTo>
                <a:lnTo>
                  <a:pt x="339" y="288"/>
                </a:lnTo>
                <a:lnTo>
                  <a:pt x="349" y="288"/>
                </a:lnTo>
                <a:lnTo>
                  <a:pt x="360" y="288"/>
                </a:lnTo>
                <a:lnTo>
                  <a:pt x="370" y="288"/>
                </a:lnTo>
                <a:lnTo>
                  <a:pt x="380" y="288"/>
                </a:lnTo>
                <a:lnTo>
                  <a:pt x="390" y="288"/>
                </a:lnTo>
                <a:lnTo>
                  <a:pt x="401" y="288"/>
                </a:lnTo>
                <a:lnTo>
                  <a:pt x="411" y="288"/>
                </a:lnTo>
                <a:lnTo>
                  <a:pt x="421" y="288"/>
                </a:lnTo>
                <a:lnTo>
                  <a:pt x="431" y="288"/>
                </a:lnTo>
                <a:lnTo>
                  <a:pt x="442" y="288"/>
                </a:lnTo>
                <a:lnTo>
                  <a:pt x="452" y="288"/>
                </a:lnTo>
                <a:lnTo>
                  <a:pt x="457" y="288"/>
                </a:lnTo>
                <a:lnTo>
                  <a:pt x="467" y="288"/>
                </a:lnTo>
                <a:lnTo>
                  <a:pt x="478" y="288"/>
                </a:lnTo>
                <a:lnTo>
                  <a:pt x="488" y="288"/>
                </a:lnTo>
                <a:lnTo>
                  <a:pt x="498" y="288"/>
                </a:lnTo>
                <a:lnTo>
                  <a:pt x="509" y="283"/>
                </a:lnTo>
                <a:lnTo>
                  <a:pt x="519" y="283"/>
                </a:lnTo>
                <a:lnTo>
                  <a:pt x="529" y="283"/>
                </a:lnTo>
                <a:lnTo>
                  <a:pt x="539" y="283"/>
                </a:lnTo>
                <a:lnTo>
                  <a:pt x="550" y="283"/>
                </a:lnTo>
                <a:lnTo>
                  <a:pt x="560" y="283"/>
                </a:lnTo>
                <a:lnTo>
                  <a:pt x="570" y="283"/>
                </a:lnTo>
                <a:lnTo>
                  <a:pt x="581" y="283"/>
                </a:lnTo>
                <a:lnTo>
                  <a:pt x="591" y="283"/>
                </a:lnTo>
                <a:lnTo>
                  <a:pt x="601" y="283"/>
                </a:lnTo>
                <a:lnTo>
                  <a:pt x="611" y="283"/>
                </a:lnTo>
                <a:lnTo>
                  <a:pt x="622" y="283"/>
                </a:lnTo>
                <a:lnTo>
                  <a:pt x="632" y="283"/>
                </a:lnTo>
                <a:lnTo>
                  <a:pt x="637" y="283"/>
                </a:lnTo>
                <a:lnTo>
                  <a:pt x="647" y="283"/>
                </a:lnTo>
                <a:lnTo>
                  <a:pt x="658" y="283"/>
                </a:lnTo>
                <a:lnTo>
                  <a:pt x="668" y="278"/>
                </a:lnTo>
                <a:lnTo>
                  <a:pt x="678" y="278"/>
                </a:lnTo>
                <a:lnTo>
                  <a:pt x="688" y="278"/>
                </a:lnTo>
                <a:lnTo>
                  <a:pt x="699" y="278"/>
                </a:lnTo>
                <a:lnTo>
                  <a:pt x="709" y="278"/>
                </a:lnTo>
                <a:lnTo>
                  <a:pt x="719" y="278"/>
                </a:lnTo>
                <a:lnTo>
                  <a:pt x="730" y="278"/>
                </a:lnTo>
                <a:lnTo>
                  <a:pt x="740" y="278"/>
                </a:lnTo>
                <a:lnTo>
                  <a:pt x="750" y="278"/>
                </a:lnTo>
                <a:lnTo>
                  <a:pt x="760" y="278"/>
                </a:lnTo>
                <a:lnTo>
                  <a:pt x="771" y="278"/>
                </a:lnTo>
                <a:lnTo>
                  <a:pt x="781" y="278"/>
                </a:lnTo>
                <a:lnTo>
                  <a:pt x="791" y="278"/>
                </a:lnTo>
                <a:lnTo>
                  <a:pt x="802" y="273"/>
                </a:lnTo>
                <a:lnTo>
                  <a:pt x="812" y="273"/>
                </a:lnTo>
                <a:lnTo>
                  <a:pt x="817" y="273"/>
                </a:lnTo>
                <a:lnTo>
                  <a:pt x="827" y="273"/>
                </a:lnTo>
                <a:lnTo>
                  <a:pt x="837" y="273"/>
                </a:lnTo>
                <a:lnTo>
                  <a:pt x="848" y="273"/>
                </a:lnTo>
                <a:lnTo>
                  <a:pt x="858" y="273"/>
                </a:lnTo>
                <a:lnTo>
                  <a:pt x="868" y="273"/>
                </a:lnTo>
                <a:lnTo>
                  <a:pt x="879" y="268"/>
                </a:lnTo>
                <a:lnTo>
                  <a:pt x="889" y="268"/>
                </a:lnTo>
                <a:lnTo>
                  <a:pt x="899" y="268"/>
                </a:lnTo>
                <a:lnTo>
                  <a:pt x="909" y="268"/>
                </a:lnTo>
                <a:lnTo>
                  <a:pt x="920" y="268"/>
                </a:lnTo>
                <a:lnTo>
                  <a:pt x="930" y="268"/>
                </a:lnTo>
                <a:lnTo>
                  <a:pt x="940" y="268"/>
                </a:lnTo>
                <a:lnTo>
                  <a:pt x="951" y="268"/>
                </a:lnTo>
                <a:lnTo>
                  <a:pt x="961" y="262"/>
                </a:lnTo>
                <a:lnTo>
                  <a:pt x="971" y="262"/>
                </a:lnTo>
                <a:lnTo>
                  <a:pt x="981" y="262"/>
                </a:lnTo>
                <a:lnTo>
                  <a:pt x="992" y="262"/>
                </a:lnTo>
                <a:lnTo>
                  <a:pt x="1002" y="257"/>
                </a:lnTo>
                <a:lnTo>
                  <a:pt x="1007" y="257"/>
                </a:lnTo>
                <a:lnTo>
                  <a:pt x="1017" y="257"/>
                </a:lnTo>
                <a:lnTo>
                  <a:pt x="1028" y="252"/>
                </a:lnTo>
                <a:lnTo>
                  <a:pt x="1038" y="252"/>
                </a:lnTo>
                <a:lnTo>
                  <a:pt x="1048" y="252"/>
                </a:lnTo>
                <a:lnTo>
                  <a:pt x="1059" y="247"/>
                </a:lnTo>
                <a:lnTo>
                  <a:pt x="1069" y="247"/>
                </a:lnTo>
                <a:lnTo>
                  <a:pt x="1079" y="247"/>
                </a:lnTo>
                <a:lnTo>
                  <a:pt x="1089" y="247"/>
                </a:lnTo>
                <a:lnTo>
                  <a:pt x="1100" y="242"/>
                </a:lnTo>
                <a:lnTo>
                  <a:pt x="1110" y="242"/>
                </a:lnTo>
                <a:lnTo>
                  <a:pt x="1120" y="237"/>
                </a:lnTo>
                <a:lnTo>
                  <a:pt x="1130" y="237"/>
                </a:lnTo>
                <a:lnTo>
                  <a:pt x="1141" y="242"/>
                </a:lnTo>
                <a:lnTo>
                  <a:pt x="1151" y="242"/>
                </a:lnTo>
                <a:lnTo>
                  <a:pt x="1161" y="237"/>
                </a:lnTo>
                <a:lnTo>
                  <a:pt x="1172" y="237"/>
                </a:lnTo>
                <a:lnTo>
                  <a:pt x="1182" y="237"/>
                </a:lnTo>
                <a:lnTo>
                  <a:pt x="1187" y="242"/>
                </a:lnTo>
                <a:lnTo>
                  <a:pt x="1197" y="232"/>
                </a:lnTo>
                <a:lnTo>
                  <a:pt x="1208" y="242"/>
                </a:lnTo>
                <a:lnTo>
                  <a:pt x="1218" y="237"/>
                </a:lnTo>
                <a:lnTo>
                  <a:pt x="1228" y="232"/>
                </a:lnTo>
                <a:lnTo>
                  <a:pt x="1238" y="232"/>
                </a:lnTo>
                <a:lnTo>
                  <a:pt x="1249" y="232"/>
                </a:lnTo>
                <a:lnTo>
                  <a:pt x="1259" y="232"/>
                </a:lnTo>
                <a:lnTo>
                  <a:pt x="1269" y="226"/>
                </a:lnTo>
                <a:lnTo>
                  <a:pt x="1280" y="226"/>
                </a:lnTo>
                <a:lnTo>
                  <a:pt x="1290" y="221"/>
                </a:lnTo>
                <a:lnTo>
                  <a:pt x="1300" y="226"/>
                </a:lnTo>
                <a:lnTo>
                  <a:pt x="1310" y="232"/>
                </a:lnTo>
                <a:lnTo>
                  <a:pt x="1321" y="237"/>
                </a:lnTo>
                <a:lnTo>
                  <a:pt x="1331" y="232"/>
                </a:lnTo>
                <a:lnTo>
                  <a:pt x="1341" y="226"/>
                </a:lnTo>
                <a:lnTo>
                  <a:pt x="1351" y="226"/>
                </a:lnTo>
                <a:lnTo>
                  <a:pt x="1362" y="221"/>
                </a:lnTo>
                <a:lnTo>
                  <a:pt x="1367" y="216"/>
                </a:lnTo>
                <a:lnTo>
                  <a:pt x="1377" y="216"/>
                </a:lnTo>
                <a:lnTo>
                  <a:pt x="1387" y="216"/>
                </a:lnTo>
                <a:lnTo>
                  <a:pt x="1398" y="211"/>
                </a:lnTo>
                <a:lnTo>
                  <a:pt x="1408" y="206"/>
                </a:lnTo>
                <a:lnTo>
                  <a:pt x="1418" y="206"/>
                </a:lnTo>
                <a:lnTo>
                  <a:pt x="1429" y="206"/>
                </a:lnTo>
                <a:lnTo>
                  <a:pt x="1439" y="206"/>
                </a:lnTo>
                <a:lnTo>
                  <a:pt x="1449" y="211"/>
                </a:lnTo>
                <a:lnTo>
                  <a:pt x="1459" y="211"/>
                </a:lnTo>
                <a:lnTo>
                  <a:pt x="1470" y="201"/>
                </a:lnTo>
                <a:lnTo>
                  <a:pt x="1480" y="196"/>
                </a:lnTo>
                <a:lnTo>
                  <a:pt x="1490" y="196"/>
                </a:lnTo>
                <a:lnTo>
                  <a:pt x="1501" y="196"/>
                </a:lnTo>
                <a:lnTo>
                  <a:pt x="1511" y="190"/>
                </a:lnTo>
                <a:lnTo>
                  <a:pt x="1521" y="190"/>
                </a:lnTo>
                <a:lnTo>
                  <a:pt x="1531" y="185"/>
                </a:lnTo>
                <a:lnTo>
                  <a:pt x="1542" y="185"/>
                </a:lnTo>
                <a:lnTo>
                  <a:pt x="1547" y="175"/>
                </a:lnTo>
                <a:lnTo>
                  <a:pt x="1557" y="170"/>
                </a:lnTo>
                <a:lnTo>
                  <a:pt x="1567" y="165"/>
                </a:lnTo>
                <a:lnTo>
                  <a:pt x="1578" y="170"/>
                </a:lnTo>
                <a:lnTo>
                  <a:pt x="1588" y="165"/>
                </a:lnTo>
                <a:lnTo>
                  <a:pt x="1598" y="160"/>
                </a:lnTo>
                <a:lnTo>
                  <a:pt x="1608" y="154"/>
                </a:lnTo>
                <a:lnTo>
                  <a:pt x="1619" y="149"/>
                </a:lnTo>
                <a:lnTo>
                  <a:pt x="1629" y="139"/>
                </a:lnTo>
                <a:lnTo>
                  <a:pt x="1639" y="134"/>
                </a:lnTo>
                <a:lnTo>
                  <a:pt x="1650" y="129"/>
                </a:lnTo>
                <a:lnTo>
                  <a:pt x="1660" y="118"/>
                </a:lnTo>
                <a:lnTo>
                  <a:pt x="1670" y="113"/>
                </a:lnTo>
                <a:lnTo>
                  <a:pt x="1680" y="103"/>
                </a:lnTo>
                <a:lnTo>
                  <a:pt x="1691" y="93"/>
                </a:lnTo>
                <a:lnTo>
                  <a:pt x="1701" y="88"/>
                </a:lnTo>
                <a:lnTo>
                  <a:pt x="1711" y="82"/>
                </a:lnTo>
                <a:lnTo>
                  <a:pt x="1722" y="77"/>
                </a:lnTo>
                <a:lnTo>
                  <a:pt x="1727" y="67"/>
                </a:lnTo>
                <a:lnTo>
                  <a:pt x="1737" y="67"/>
                </a:lnTo>
                <a:lnTo>
                  <a:pt x="1747" y="72"/>
                </a:lnTo>
                <a:lnTo>
                  <a:pt x="1758" y="57"/>
                </a:lnTo>
                <a:lnTo>
                  <a:pt x="1768" y="57"/>
                </a:lnTo>
                <a:lnTo>
                  <a:pt x="1778" y="52"/>
                </a:lnTo>
                <a:lnTo>
                  <a:pt x="1788" y="46"/>
                </a:lnTo>
                <a:lnTo>
                  <a:pt x="1799" y="52"/>
                </a:lnTo>
                <a:lnTo>
                  <a:pt x="1809" y="57"/>
                </a:lnTo>
                <a:lnTo>
                  <a:pt x="1819" y="62"/>
                </a:lnTo>
                <a:lnTo>
                  <a:pt x="1829" y="62"/>
                </a:lnTo>
                <a:lnTo>
                  <a:pt x="1840" y="57"/>
                </a:lnTo>
                <a:lnTo>
                  <a:pt x="1850" y="52"/>
                </a:lnTo>
                <a:lnTo>
                  <a:pt x="1860" y="46"/>
                </a:lnTo>
                <a:lnTo>
                  <a:pt x="1871" y="41"/>
                </a:lnTo>
                <a:lnTo>
                  <a:pt x="1881" y="36"/>
                </a:lnTo>
                <a:lnTo>
                  <a:pt x="1891" y="36"/>
                </a:lnTo>
                <a:lnTo>
                  <a:pt x="1901" y="31"/>
                </a:lnTo>
                <a:lnTo>
                  <a:pt x="1907" y="31"/>
                </a:lnTo>
                <a:lnTo>
                  <a:pt x="1917" y="31"/>
                </a:lnTo>
                <a:lnTo>
                  <a:pt x="1927" y="31"/>
                </a:lnTo>
                <a:lnTo>
                  <a:pt x="1937" y="31"/>
                </a:lnTo>
                <a:lnTo>
                  <a:pt x="1948" y="31"/>
                </a:lnTo>
                <a:lnTo>
                  <a:pt x="1958" y="26"/>
                </a:lnTo>
                <a:lnTo>
                  <a:pt x="1968" y="21"/>
                </a:lnTo>
                <a:lnTo>
                  <a:pt x="1979" y="21"/>
                </a:lnTo>
                <a:lnTo>
                  <a:pt x="1989" y="16"/>
                </a:lnTo>
                <a:lnTo>
                  <a:pt x="1999" y="10"/>
                </a:lnTo>
                <a:lnTo>
                  <a:pt x="2009" y="10"/>
                </a:lnTo>
                <a:lnTo>
                  <a:pt x="2020" y="5"/>
                </a:lnTo>
                <a:lnTo>
                  <a:pt x="2030" y="5"/>
                </a:lnTo>
                <a:lnTo>
                  <a:pt x="2040" y="0"/>
                </a:lnTo>
                <a:lnTo>
                  <a:pt x="2050" y="0"/>
                </a:lnTo>
                <a:lnTo>
                  <a:pt x="2061" y="0"/>
                </a:lnTo>
                <a:lnTo>
                  <a:pt x="2071" y="0"/>
                </a:lnTo>
                <a:lnTo>
                  <a:pt x="2081" y="0"/>
                </a:lnTo>
                <a:lnTo>
                  <a:pt x="2092" y="0"/>
                </a:lnTo>
                <a:lnTo>
                  <a:pt x="2097" y="0"/>
                </a:lnTo>
                <a:lnTo>
                  <a:pt x="2107" y="0"/>
                </a:lnTo>
                <a:lnTo>
                  <a:pt x="2117" y="0"/>
                </a:lnTo>
                <a:lnTo>
                  <a:pt x="2128" y="5"/>
                </a:lnTo>
                <a:lnTo>
                  <a:pt x="2138" y="5"/>
                </a:lnTo>
                <a:lnTo>
                  <a:pt x="2148" y="5"/>
                </a:lnTo>
                <a:lnTo>
                  <a:pt x="2158" y="10"/>
                </a:lnTo>
                <a:lnTo>
                  <a:pt x="2169" y="10"/>
                </a:lnTo>
                <a:lnTo>
                  <a:pt x="2179" y="16"/>
                </a:lnTo>
                <a:lnTo>
                  <a:pt x="2189" y="16"/>
                </a:lnTo>
                <a:lnTo>
                  <a:pt x="2200" y="21"/>
                </a:lnTo>
                <a:lnTo>
                  <a:pt x="2210" y="26"/>
                </a:lnTo>
                <a:lnTo>
                  <a:pt x="2220" y="26"/>
                </a:lnTo>
                <a:lnTo>
                  <a:pt x="2230" y="31"/>
                </a:lnTo>
                <a:lnTo>
                  <a:pt x="2241" y="36"/>
                </a:lnTo>
                <a:lnTo>
                  <a:pt x="2251" y="36"/>
                </a:lnTo>
                <a:lnTo>
                  <a:pt x="2261" y="41"/>
                </a:lnTo>
                <a:lnTo>
                  <a:pt x="2271" y="46"/>
                </a:lnTo>
                <a:lnTo>
                  <a:pt x="2277" y="52"/>
                </a:lnTo>
                <a:lnTo>
                  <a:pt x="2287" y="57"/>
                </a:lnTo>
                <a:lnTo>
                  <a:pt x="2297" y="57"/>
                </a:lnTo>
                <a:lnTo>
                  <a:pt x="2307" y="62"/>
                </a:lnTo>
                <a:lnTo>
                  <a:pt x="2318" y="67"/>
                </a:lnTo>
                <a:lnTo>
                  <a:pt x="2328" y="72"/>
                </a:lnTo>
                <a:lnTo>
                  <a:pt x="2338" y="77"/>
                </a:lnTo>
                <a:lnTo>
                  <a:pt x="2349" y="82"/>
                </a:lnTo>
                <a:lnTo>
                  <a:pt x="2359" y="88"/>
                </a:lnTo>
                <a:lnTo>
                  <a:pt x="2369" y="88"/>
                </a:lnTo>
                <a:lnTo>
                  <a:pt x="2379" y="93"/>
                </a:lnTo>
                <a:lnTo>
                  <a:pt x="2390" y="98"/>
                </a:lnTo>
                <a:lnTo>
                  <a:pt x="2400" y="103"/>
                </a:lnTo>
                <a:lnTo>
                  <a:pt x="2410" y="108"/>
                </a:lnTo>
                <a:lnTo>
                  <a:pt x="2421" y="113"/>
                </a:lnTo>
                <a:lnTo>
                  <a:pt x="2431" y="118"/>
                </a:lnTo>
                <a:lnTo>
                  <a:pt x="2441" y="124"/>
                </a:lnTo>
                <a:lnTo>
                  <a:pt x="2451" y="124"/>
                </a:lnTo>
                <a:lnTo>
                  <a:pt x="2457" y="129"/>
                </a:lnTo>
                <a:lnTo>
                  <a:pt x="2467" y="134"/>
                </a:lnTo>
                <a:lnTo>
                  <a:pt x="2477" y="139"/>
                </a:lnTo>
                <a:lnTo>
                  <a:pt x="2487" y="144"/>
                </a:lnTo>
                <a:lnTo>
                  <a:pt x="2498" y="149"/>
                </a:lnTo>
                <a:lnTo>
                  <a:pt x="2508" y="149"/>
                </a:lnTo>
                <a:lnTo>
                  <a:pt x="2518" y="154"/>
                </a:lnTo>
                <a:lnTo>
                  <a:pt x="2528" y="160"/>
                </a:lnTo>
                <a:lnTo>
                  <a:pt x="2539" y="165"/>
                </a:lnTo>
                <a:lnTo>
                  <a:pt x="2549" y="165"/>
                </a:lnTo>
                <a:lnTo>
                  <a:pt x="2559" y="170"/>
                </a:lnTo>
                <a:lnTo>
                  <a:pt x="2570" y="175"/>
                </a:lnTo>
                <a:lnTo>
                  <a:pt x="2580" y="180"/>
                </a:lnTo>
                <a:lnTo>
                  <a:pt x="2590" y="180"/>
                </a:lnTo>
                <a:lnTo>
                  <a:pt x="2600" y="185"/>
                </a:lnTo>
                <a:lnTo>
                  <a:pt x="2611" y="190"/>
                </a:lnTo>
                <a:lnTo>
                  <a:pt x="2621" y="190"/>
                </a:lnTo>
                <a:lnTo>
                  <a:pt x="2631" y="196"/>
                </a:lnTo>
                <a:lnTo>
                  <a:pt x="2636" y="196"/>
                </a:lnTo>
                <a:lnTo>
                  <a:pt x="2647" y="201"/>
                </a:lnTo>
                <a:lnTo>
                  <a:pt x="2657" y="206"/>
                </a:lnTo>
                <a:lnTo>
                  <a:pt x="2667" y="206"/>
                </a:lnTo>
                <a:lnTo>
                  <a:pt x="2678" y="211"/>
                </a:lnTo>
                <a:lnTo>
                  <a:pt x="2688" y="211"/>
                </a:lnTo>
                <a:lnTo>
                  <a:pt x="2698" y="216"/>
                </a:lnTo>
                <a:lnTo>
                  <a:pt x="2708" y="216"/>
                </a:lnTo>
                <a:lnTo>
                  <a:pt x="2719" y="221"/>
                </a:lnTo>
                <a:lnTo>
                  <a:pt x="2729" y="221"/>
                </a:lnTo>
                <a:lnTo>
                  <a:pt x="2739" y="226"/>
                </a:lnTo>
                <a:lnTo>
                  <a:pt x="2749" y="226"/>
                </a:lnTo>
                <a:lnTo>
                  <a:pt x="2760" y="226"/>
                </a:lnTo>
                <a:lnTo>
                  <a:pt x="2770" y="232"/>
                </a:lnTo>
                <a:lnTo>
                  <a:pt x="2780" y="232"/>
                </a:lnTo>
                <a:lnTo>
                  <a:pt x="2791" y="237"/>
                </a:lnTo>
                <a:lnTo>
                  <a:pt x="2801" y="237"/>
                </a:lnTo>
                <a:lnTo>
                  <a:pt x="2811" y="237"/>
                </a:lnTo>
                <a:lnTo>
                  <a:pt x="2816" y="242"/>
                </a:lnTo>
                <a:lnTo>
                  <a:pt x="2827" y="242"/>
                </a:lnTo>
                <a:lnTo>
                  <a:pt x="2837" y="242"/>
                </a:lnTo>
                <a:lnTo>
                  <a:pt x="2847" y="247"/>
                </a:lnTo>
                <a:lnTo>
                  <a:pt x="2857" y="247"/>
                </a:lnTo>
                <a:lnTo>
                  <a:pt x="2868" y="247"/>
                </a:lnTo>
                <a:lnTo>
                  <a:pt x="2878" y="247"/>
                </a:lnTo>
                <a:lnTo>
                  <a:pt x="2888" y="252"/>
                </a:lnTo>
                <a:lnTo>
                  <a:pt x="2899" y="252"/>
                </a:lnTo>
                <a:lnTo>
                  <a:pt x="2909" y="252"/>
                </a:lnTo>
                <a:lnTo>
                  <a:pt x="2919" y="252"/>
                </a:lnTo>
                <a:lnTo>
                  <a:pt x="2929" y="257"/>
                </a:lnTo>
                <a:lnTo>
                  <a:pt x="2940" y="257"/>
                </a:lnTo>
                <a:lnTo>
                  <a:pt x="2950" y="257"/>
                </a:lnTo>
                <a:lnTo>
                  <a:pt x="2960" y="257"/>
                </a:lnTo>
                <a:lnTo>
                  <a:pt x="2970" y="262"/>
                </a:lnTo>
                <a:lnTo>
                  <a:pt x="2981" y="262"/>
                </a:lnTo>
                <a:lnTo>
                  <a:pt x="2991" y="262"/>
                </a:lnTo>
                <a:lnTo>
                  <a:pt x="3001" y="262"/>
                </a:lnTo>
                <a:lnTo>
                  <a:pt x="3006" y="262"/>
                </a:lnTo>
                <a:lnTo>
                  <a:pt x="3017" y="262"/>
                </a:lnTo>
                <a:lnTo>
                  <a:pt x="3027" y="262"/>
                </a:lnTo>
                <a:lnTo>
                  <a:pt x="3037" y="262"/>
                </a:lnTo>
                <a:lnTo>
                  <a:pt x="3048" y="262"/>
                </a:lnTo>
                <a:lnTo>
                  <a:pt x="3058" y="262"/>
                </a:lnTo>
                <a:lnTo>
                  <a:pt x="3068" y="262"/>
                </a:lnTo>
                <a:lnTo>
                  <a:pt x="3078" y="262"/>
                </a:lnTo>
                <a:lnTo>
                  <a:pt x="3089" y="262"/>
                </a:lnTo>
                <a:lnTo>
                  <a:pt x="3099" y="262"/>
                </a:lnTo>
                <a:lnTo>
                  <a:pt x="3109" y="268"/>
                </a:lnTo>
                <a:lnTo>
                  <a:pt x="3120" y="268"/>
                </a:lnTo>
                <a:lnTo>
                  <a:pt x="3130" y="268"/>
                </a:lnTo>
                <a:lnTo>
                  <a:pt x="3140" y="268"/>
                </a:lnTo>
                <a:lnTo>
                  <a:pt x="3150" y="268"/>
                </a:lnTo>
                <a:lnTo>
                  <a:pt x="3161" y="268"/>
                </a:lnTo>
                <a:lnTo>
                  <a:pt x="3171" y="268"/>
                </a:lnTo>
                <a:lnTo>
                  <a:pt x="3181" y="268"/>
                </a:lnTo>
                <a:lnTo>
                  <a:pt x="3186" y="268"/>
                </a:lnTo>
                <a:lnTo>
                  <a:pt x="3197" y="268"/>
                </a:lnTo>
                <a:lnTo>
                  <a:pt x="3207" y="268"/>
                </a:lnTo>
                <a:lnTo>
                  <a:pt x="3217" y="268"/>
                </a:lnTo>
                <a:lnTo>
                  <a:pt x="3227" y="268"/>
                </a:lnTo>
                <a:lnTo>
                  <a:pt x="3238" y="268"/>
                </a:lnTo>
                <a:lnTo>
                  <a:pt x="3248" y="268"/>
                </a:lnTo>
                <a:lnTo>
                  <a:pt x="3258" y="268"/>
                </a:lnTo>
                <a:lnTo>
                  <a:pt x="3269" y="268"/>
                </a:lnTo>
                <a:lnTo>
                  <a:pt x="3279" y="268"/>
                </a:lnTo>
                <a:lnTo>
                  <a:pt x="3289" y="268"/>
                </a:lnTo>
                <a:lnTo>
                  <a:pt x="3299" y="268"/>
                </a:lnTo>
                <a:lnTo>
                  <a:pt x="3310" y="268"/>
                </a:lnTo>
                <a:lnTo>
                  <a:pt x="3320" y="268"/>
                </a:lnTo>
                <a:lnTo>
                  <a:pt x="3330" y="268"/>
                </a:lnTo>
                <a:lnTo>
                  <a:pt x="3341" y="268"/>
                </a:lnTo>
                <a:lnTo>
                  <a:pt x="3351" y="268"/>
                </a:lnTo>
                <a:lnTo>
                  <a:pt x="3361" y="268"/>
                </a:lnTo>
                <a:lnTo>
                  <a:pt x="3366" y="268"/>
                </a:lnTo>
                <a:lnTo>
                  <a:pt x="3377" y="268"/>
                </a:lnTo>
                <a:lnTo>
                  <a:pt x="3387" y="268"/>
                </a:lnTo>
                <a:lnTo>
                  <a:pt x="3397" y="268"/>
                </a:lnTo>
                <a:lnTo>
                  <a:pt x="3407" y="268"/>
                </a:lnTo>
                <a:lnTo>
                  <a:pt x="3418" y="268"/>
                </a:lnTo>
                <a:lnTo>
                  <a:pt x="3428" y="268"/>
                </a:lnTo>
                <a:lnTo>
                  <a:pt x="3438" y="268"/>
                </a:lnTo>
                <a:lnTo>
                  <a:pt x="3448" y="268"/>
                </a:lnTo>
                <a:lnTo>
                  <a:pt x="3459" y="268"/>
                </a:lnTo>
                <a:lnTo>
                  <a:pt x="3469" y="268"/>
                </a:lnTo>
                <a:lnTo>
                  <a:pt x="3479" y="268"/>
                </a:lnTo>
                <a:lnTo>
                  <a:pt x="3490" y="268"/>
                </a:lnTo>
                <a:lnTo>
                  <a:pt x="3500" y="268"/>
                </a:lnTo>
                <a:lnTo>
                  <a:pt x="3510" y="268"/>
                </a:lnTo>
                <a:lnTo>
                  <a:pt x="3520" y="268"/>
                </a:lnTo>
                <a:lnTo>
                  <a:pt x="3531" y="268"/>
                </a:lnTo>
                <a:lnTo>
                  <a:pt x="3541" y="268"/>
                </a:lnTo>
                <a:lnTo>
                  <a:pt x="3546" y="268"/>
                </a:lnTo>
                <a:lnTo>
                  <a:pt x="3556" y="268"/>
                </a:lnTo>
                <a:lnTo>
                  <a:pt x="3567" y="268"/>
                </a:lnTo>
                <a:lnTo>
                  <a:pt x="3577" y="273"/>
                </a:lnTo>
                <a:lnTo>
                  <a:pt x="3587" y="273"/>
                </a:lnTo>
                <a:lnTo>
                  <a:pt x="3598" y="273"/>
                </a:lnTo>
                <a:lnTo>
                  <a:pt x="3608" y="273"/>
                </a:lnTo>
                <a:lnTo>
                  <a:pt x="3618" y="273"/>
                </a:lnTo>
                <a:lnTo>
                  <a:pt x="3628" y="273"/>
                </a:lnTo>
                <a:lnTo>
                  <a:pt x="3639" y="273"/>
                </a:lnTo>
                <a:lnTo>
                  <a:pt x="3649" y="273"/>
                </a:lnTo>
                <a:lnTo>
                  <a:pt x="3659" y="273"/>
                </a:lnTo>
                <a:lnTo>
                  <a:pt x="3669" y="273"/>
                </a:lnTo>
                <a:lnTo>
                  <a:pt x="3680" y="273"/>
                </a:lnTo>
                <a:lnTo>
                  <a:pt x="3690" y="273"/>
                </a:lnTo>
                <a:lnTo>
                  <a:pt x="3700" y="273"/>
                </a:lnTo>
                <a:lnTo>
                  <a:pt x="3711" y="273"/>
                </a:lnTo>
                <a:lnTo>
                  <a:pt x="3721" y="273"/>
                </a:lnTo>
                <a:lnTo>
                  <a:pt x="3726" y="273"/>
                </a:lnTo>
                <a:lnTo>
                  <a:pt x="3736" y="273"/>
                </a:lnTo>
                <a:lnTo>
                  <a:pt x="3747" y="273"/>
                </a:lnTo>
                <a:lnTo>
                  <a:pt x="3757" y="273"/>
                </a:lnTo>
                <a:lnTo>
                  <a:pt x="3767" y="273"/>
                </a:lnTo>
                <a:lnTo>
                  <a:pt x="3777" y="273"/>
                </a:lnTo>
                <a:lnTo>
                  <a:pt x="3788" y="273"/>
                </a:lnTo>
                <a:lnTo>
                  <a:pt x="3798" y="273"/>
                </a:lnTo>
                <a:lnTo>
                  <a:pt x="3808" y="273"/>
                </a:lnTo>
                <a:lnTo>
                  <a:pt x="3819" y="273"/>
                </a:lnTo>
                <a:lnTo>
                  <a:pt x="3829" y="273"/>
                </a:lnTo>
                <a:lnTo>
                  <a:pt x="3839" y="273"/>
                </a:lnTo>
                <a:lnTo>
                  <a:pt x="3849" y="273"/>
                </a:lnTo>
                <a:lnTo>
                  <a:pt x="3860" y="273"/>
                </a:lnTo>
                <a:lnTo>
                  <a:pt x="3870" y="273"/>
                </a:lnTo>
                <a:lnTo>
                  <a:pt x="3880" y="273"/>
                </a:lnTo>
                <a:lnTo>
                  <a:pt x="3890" y="273"/>
                </a:lnTo>
                <a:lnTo>
                  <a:pt x="3901" y="273"/>
                </a:lnTo>
                <a:lnTo>
                  <a:pt x="3906" y="273"/>
                </a:lnTo>
                <a:lnTo>
                  <a:pt x="3916" y="273"/>
                </a:lnTo>
                <a:lnTo>
                  <a:pt x="3926" y="273"/>
                </a:lnTo>
                <a:lnTo>
                  <a:pt x="3937" y="273"/>
                </a:lnTo>
                <a:lnTo>
                  <a:pt x="3947" y="273"/>
                </a:lnTo>
                <a:lnTo>
                  <a:pt x="3957" y="273"/>
                </a:lnTo>
                <a:lnTo>
                  <a:pt x="3968" y="273"/>
                </a:lnTo>
                <a:lnTo>
                  <a:pt x="3978" y="273"/>
                </a:lnTo>
                <a:lnTo>
                  <a:pt x="3988" y="273"/>
                </a:lnTo>
                <a:lnTo>
                  <a:pt x="3998" y="273"/>
                </a:lnTo>
                <a:lnTo>
                  <a:pt x="3998" y="273"/>
                </a:lnTo>
                <a:lnTo>
                  <a:pt x="3988" y="273"/>
                </a:lnTo>
                <a:lnTo>
                  <a:pt x="3978" y="273"/>
                </a:lnTo>
                <a:lnTo>
                  <a:pt x="3968" y="273"/>
                </a:lnTo>
                <a:lnTo>
                  <a:pt x="3957" y="273"/>
                </a:lnTo>
                <a:lnTo>
                  <a:pt x="3947" y="273"/>
                </a:lnTo>
                <a:lnTo>
                  <a:pt x="3937" y="273"/>
                </a:lnTo>
                <a:lnTo>
                  <a:pt x="3926" y="273"/>
                </a:lnTo>
                <a:lnTo>
                  <a:pt x="3916" y="273"/>
                </a:lnTo>
                <a:lnTo>
                  <a:pt x="3906" y="273"/>
                </a:lnTo>
                <a:lnTo>
                  <a:pt x="3901" y="273"/>
                </a:lnTo>
                <a:lnTo>
                  <a:pt x="3890" y="273"/>
                </a:lnTo>
                <a:lnTo>
                  <a:pt x="3880" y="273"/>
                </a:lnTo>
                <a:lnTo>
                  <a:pt x="3870" y="273"/>
                </a:lnTo>
                <a:lnTo>
                  <a:pt x="3860" y="273"/>
                </a:lnTo>
                <a:lnTo>
                  <a:pt x="3849" y="273"/>
                </a:lnTo>
                <a:lnTo>
                  <a:pt x="3839" y="273"/>
                </a:lnTo>
                <a:lnTo>
                  <a:pt x="3829" y="273"/>
                </a:lnTo>
                <a:lnTo>
                  <a:pt x="3819" y="273"/>
                </a:lnTo>
                <a:lnTo>
                  <a:pt x="3808" y="273"/>
                </a:lnTo>
                <a:lnTo>
                  <a:pt x="3798" y="273"/>
                </a:lnTo>
                <a:lnTo>
                  <a:pt x="3788" y="273"/>
                </a:lnTo>
                <a:lnTo>
                  <a:pt x="3777" y="273"/>
                </a:lnTo>
                <a:lnTo>
                  <a:pt x="3767" y="273"/>
                </a:lnTo>
                <a:lnTo>
                  <a:pt x="3757" y="273"/>
                </a:lnTo>
                <a:lnTo>
                  <a:pt x="3747" y="273"/>
                </a:lnTo>
                <a:lnTo>
                  <a:pt x="3736" y="273"/>
                </a:lnTo>
                <a:lnTo>
                  <a:pt x="3726" y="273"/>
                </a:lnTo>
                <a:lnTo>
                  <a:pt x="3721" y="273"/>
                </a:lnTo>
                <a:lnTo>
                  <a:pt x="3711" y="273"/>
                </a:lnTo>
                <a:lnTo>
                  <a:pt x="3700" y="273"/>
                </a:lnTo>
                <a:lnTo>
                  <a:pt x="3690" y="273"/>
                </a:lnTo>
                <a:lnTo>
                  <a:pt x="3680" y="273"/>
                </a:lnTo>
                <a:lnTo>
                  <a:pt x="3669" y="273"/>
                </a:lnTo>
                <a:lnTo>
                  <a:pt x="3659" y="273"/>
                </a:lnTo>
                <a:lnTo>
                  <a:pt x="3649" y="273"/>
                </a:lnTo>
                <a:lnTo>
                  <a:pt x="3639" y="273"/>
                </a:lnTo>
                <a:lnTo>
                  <a:pt x="3628" y="273"/>
                </a:lnTo>
                <a:lnTo>
                  <a:pt x="3618" y="273"/>
                </a:lnTo>
                <a:lnTo>
                  <a:pt x="3608" y="273"/>
                </a:lnTo>
                <a:lnTo>
                  <a:pt x="3598" y="273"/>
                </a:lnTo>
                <a:lnTo>
                  <a:pt x="3587" y="273"/>
                </a:lnTo>
                <a:lnTo>
                  <a:pt x="3577" y="273"/>
                </a:lnTo>
                <a:lnTo>
                  <a:pt x="3567" y="268"/>
                </a:lnTo>
                <a:lnTo>
                  <a:pt x="3556" y="268"/>
                </a:lnTo>
                <a:lnTo>
                  <a:pt x="3546" y="268"/>
                </a:lnTo>
                <a:lnTo>
                  <a:pt x="3541" y="268"/>
                </a:lnTo>
                <a:lnTo>
                  <a:pt x="3531" y="268"/>
                </a:lnTo>
                <a:lnTo>
                  <a:pt x="3520" y="268"/>
                </a:lnTo>
                <a:lnTo>
                  <a:pt x="3510" y="268"/>
                </a:lnTo>
                <a:lnTo>
                  <a:pt x="3500" y="268"/>
                </a:lnTo>
                <a:lnTo>
                  <a:pt x="3490" y="268"/>
                </a:lnTo>
                <a:lnTo>
                  <a:pt x="3479" y="268"/>
                </a:lnTo>
                <a:lnTo>
                  <a:pt x="3469" y="268"/>
                </a:lnTo>
                <a:lnTo>
                  <a:pt x="3459" y="268"/>
                </a:lnTo>
                <a:lnTo>
                  <a:pt x="3448" y="268"/>
                </a:lnTo>
                <a:lnTo>
                  <a:pt x="3438" y="268"/>
                </a:lnTo>
                <a:lnTo>
                  <a:pt x="3428" y="268"/>
                </a:lnTo>
                <a:lnTo>
                  <a:pt x="3418" y="268"/>
                </a:lnTo>
                <a:lnTo>
                  <a:pt x="3407" y="268"/>
                </a:lnTo>
                <a:lnTo>
                  <a:pt x="3397" y="268"/>
                </a:lnTo>
                <a:lnTo>
                  <a:pt x="3387" y="268"/>
                </a:lnTo>
                <a:lnTo>
                  <a:pt x="3377" y="268"/>
                </a:lnTo>
                <a:lnTo>
                  <a:pt x="3366" y="268"/>
                </a:lnTo>
                <a:lnTo>
                  <a:pt x="3361" y="268"/>
                </a:lnTo>
                <a:lnTo>
                  <a:pt x="3351" y="268"/>
                </a:lnTo>
                <a:lnTo>
                  <a:pt x="3341" y="268"/>
                </a:lnTo>
                <a:lnTo>
                  <a:pt x="3330" y="268"/>
                </a:lnTo>
                <a:lnTo>
                  <a:pt x="3320" y="268"/>
                </a:lnTo>
                <a:lnTo>
                  <a:pt x="3310" y="268"/>
                </a:lnTo>
                <a:lnTo>
                  <a:pt x="3299" y="268"/>
                </a:lnTo>
                <a:lnTo>
                  <a:pt x="3289" y="268"/>
                </a:lnTo>
                <a:lnTo>
                  <a:pt x="3279" y="268"/>
                </a:lnTo>
                <a:lnTo>
                  <a:pt x="3269" y="268"/>
                </a:lnTo>
                <a:lnTo>
                  <a:pt x="3258" y="268"/>
                </a:lnTo>
                <a:lnTo>
                  <a:pt x="3248" y="268"/>
                </a:lnTo>
                <a:lnTo>
                  <a:pt x="3238" y="268"/>
                </a:lnTo>
                <a:lnTo>
                  <a:pt x="3227" y="268"/>
                </a:lnTo>
                <a:lnTo>
                  <a:pt x="3217" y="268"/>
                </a:lnTo>
                <a:lnTo>
                  <a:pt x="3207" y="268"/>
                </a:lnTo>
                <a:lnTo>
                  <a:pt x="3197" y="268"/>
                </a:lnTo>
                <a:lnTo>
                  <a:pt x="3186" y="268"/>
                </a:lnTo>
                <a:lnTo>
                  <a:pt x="3181" y="268"/>
                </a:lnTo>
                <a:lnTo>
                  <a:pt x="3171" y="268"/>
                </a:lnTo>
                <a:lnTo>
                  <a:pt x="3161" y="268"/>
                </a:lnTo>
                <a:lnTo>
                  <a:pt x="3150" y="268"/>
                </a:lnTo>
                <a:lnTo>
                  <a:pt x="3140" y="268"/>
                </a:lnTo>
                <a:lnTo>
                  <a:pt x="3130" y="268"/>
                </a:lnTo>
                <a:lnTo>
                  <a:pt x="3120" y="268"/>
                </a:lnTo>
                <a:lnTo>
                  <a:pt x="3109" y="268"/>
                </a:lnTo>
                <a:lnTo>
                  <a:pt x="3099" y="262"/>
                </a:lnTo>
                <a:lnTo>
                  <a:pt x="3089" y="262"/>
                </a:lnTo>
                <a:lnTo>
                  <a:pt x="3078" y="262"/>
                </a:lnTo>
                <a:lnTo>
                  <a:pt x="3068" y="262"/>
                </a:lnTo>
                <a:lnTo>
                  <a:pt x="3058" y="262"/>
                </a:lnTo>
                <a:lnTo>
                  <a:pt x="3048" y="262"/>
                </a:lnTo>
                <a:lnTo>
                  <a:pt x="3037" y="262"/>
                </a:lnTo>
                <a:lnTo>
                  <a:pt x="3027" y="262"/>
                </a:lnTo>
                <a:lnTo>
                  <a:pt x="3017" y="262"/>
                </a:lnTo>
                <a:lnTo>
                  <a:pt x="3006" y="262"/>
                </a:lnTo>
                <a:lnTo>
                  <a:pt x="3001" y="262"/>
                </a:lnTo>
                <a:lnTo>
                  <a:pt x="2991" y="262"/>
                </a:lnTo>
                <a:lnTo>
                  <a:pt x="2981" y="262"/>
                </a:lnTo>
                <a:lnTo>
                  <a:pt x="2970" y="262"/>
                </a:lnTo>
                <a:lnTo>
                  <a:pt x="2960" y="262"/>
                </a:lnTo>
                <a:lnTo>
                  <a:pt x="2950" y="262"/>
                </a:lnTo>
                <a:lnTo>
                  <a:pt x="2940" y="262"/>
                </a:lnTo>
                <a:lnTo>
                  <a:pt x="2929" y="262"/>
                </a:lnTo>
                <a:lnTo>
                  <a:pt x="2919" y="262"/>
                </a:lnTo>
                <a:lnTo>
                  <a:pt x="2909" y="262"/>
                </a:lnTo>
                <a:lnTo>
                  <a:pt x="2899" y="257"/>
                </a:lnTo>
                <a:lnTo>
                  <a:pt x="2888" y="257"/>
                </a:lnTo>
                <a:lnTo>
                  <a:pt x="2878" y="257"/>
                </a:lnTo>
                <a:lnTo>
                  <a:pt x="2868" y="257"/>
                </a:lnTo>
                <a:lnTo>
                  <a:pt x="2857" y="257"/>
                </a:lnTo>
                <a:lnTo>
                  <a:pt x="2847" y="257"/>
                </a:lnTo>
                <a:lnTo>
                  <a:pt x="2837" y="257"/>
                </a:lnTo>
                <a:lnTo>
                  <a:pt x="2827" y="257"/>
                </a:lnTo>
                <a:lnTo>
                  <a:pt x="2816" y="257"/>
                </a:lnTo>
                <a:lnTo>
                  <a:pt x="2811" y="257"/>
                </a:lnTo>
                <a:lnTo>
                  <a:pt x="2801" y="252"/>
                </a:lnTo>
                <a:lnTo>
                  <a:pt x="2791" y="252"/>
                </a:lnTo>
                <a:lnTo>
                  <a:pt x="2780" y="252"/>
                </a:lnTo>
                <a:lnTo>
                  <a:pt x="2770" y="252"/>
                </a:lnTo>
                <a:lnTo>
                  <a:pt x="2760" y="252"/>
                </a:lnTo>
                <a:lnTo>
                  <a:pt x="2749" y="252"/>
                </a:lnTo>
                <a:lnTo>
                  <a:pt x="2739" y="252"/>
                </a:lnTo>
                <a:lnTo>
                  <a:pt x="2729" y="247"/>
                </a:lnTo>
                <a:lnTo>
                  <a:pt x="2719" y="247"/>
                </a:lnTo>
                <a:lnTo>
                  <a:pt x="2708" y="247"/>
                </a:lnTo>
                <a:lnTo>
                  <a:pt x="2698" y="247"/>
                </a:lnTo>
                <a:lnTo>
                  <a:pt x="2688" y="247"/>
                </a:lnTo>
                <a:lnTo>
                  <a:pt x="2678" y="247"/>
                </a:lnTo>
                <a:lnTo>
                  <a:pt x="2667" y="242"/>
                </a:lnTo>
                <a:lnTo>
                  <a:pt x="2657" y="242"/>
                </a:lnTo>
                <a:lnTo>
                  <a:pt x="2647" y="242"/>
                </a:lnTo>
                <a:lnTo>
                  <a:pt x="2636" y="242"/>
                </a:lnTo>
                <a:lnTo>
                  <a:pt x="2631" y="242"/>
                </a:lnTo>
                <a:lnTo>
                  <a:pt x="2621" y="237"/>
                </a:lnTo>
                <a:lnTo>
                  <a:pt x="2611" y="237"/>
                </a:lnTo>
                <a:lnTo>
                  <a:pt x="2600" y="237"/>
                </a:lnTo>
                <a:lnTo>
                  <a:pt x="2590" y="237"/>
                </a:lnTo>
                <a:lnTo>
                  <a:pt x="2580" y="237"/>
                </a:lnTo>
                <a:lnTo>
                  <a:pt x="2570" y="232"/>
                </a:lnTo>
                <a:lnTo>
                  <a:pt x="2559" y="232"/>
                </a:lnTo>
                <a:lnTo>
                  <a:pt x="2549" y="232"/>
                </a:lnTo>
                <a:lnTo>
                  <a:pt x="2539" y="232"/>
                </a:lnTo>
                <a:lnTo>
                  <a:pt x="2528" y="232"/>
                </a:lnTo>
                <a:lnTo>
                  <a:pt x="2518" y="226"/>
                </a:lnTo>
                <a:lnTo>
                  <a:pt x="2508" y="226"/>
                </a:lnTo>
                <a:lnTo>
                  <a:pt x="2498" y="226"/>
                </a:lnTo>
                <a:lnTo>
                  <a:pt x="2487" y="226"/>
                </a:lnTo>
                <a:lnTo>
                  <a:pt x="2477" y="221"/>
                </a:lnTo>
                <a:lnTo>
                  <a:pt x="2467" y="221"/>
                </a:lnTo>
                <a:lnTo>
                  <a:pt x="2457" y="221"/>
                </a:lnTo>
                <a:lnTo>
                  <a:pt x="2451" y="221"/>
                </a:lnTo>
                <a:lnTo>
                  <a:pt x="2441" y="221"/>
                </a:lnTo>
                <a:lnTo>
                  <a:pt x="2431" y="216"/>
                </a:lnTo>
                <a:lnTo>
                  <a:pt x="2421" y="216"/>
                </a:lnTo>
                <a:lnTo>
                  <a:pt x="2410" y="216"/>
                </a:lnTo>
                <a:lnTo>
                  <a:pt x="2400" y="216"/>
                </a:lnTo>
                <a:lnTo>
                  <a:pt x="2390" y="216"/>
                </a:lnTo>
                <a:lnTo>
                  <a:pt x="2379" y="211"/>
                </a:lnTo>
                <a:lnTo>
                  <a:pt x="2369" y="211"/>
                </a:lnTo>
                <a:lnTo>
                  <a:pt x="2359" y="211"/>
                </a:lnTo>
                <a:lnTo>
                  <a:pt x="2349" y="211"/>
                </a:lnTo>
                <a:lnTo>
                  <a:pt x="2338" y="211"/>
                </a:lnTo>
                <a:lnTo>
                  <a:pt x="2328" y="206"/>
                </a:lnTo>
                <a:lnTo>
                  <a:pt x="2318" y="206"/>
                </a:lnTo>
                <a:lnTo>
                  <a:pt x="2307" y="206"/>
                </a:lnTo>
                <a:lnTo>
                  <a:pt x="2297" y="206"/>
                </a:lnTo>
                <a:lnTo>
                  <a:pt x="2287" y="206"/>
                </a:lnTo>
                <a:lnTo>
                  <a:pt x="2277" y="206"/>
                </a:lnTo>
                <a:lnTo>
                  <a:pt x="2271" y="206"/>
                </a:lnTo>
                <a:lnTo>
                  <a:pt x="2261" y="201"/>
                </a:lnTo>
                <a:lnTo>
                  <a:pt x="2251" y="201"/>
                </a:lnTo>
                <a:lnTo>
                  <a:pt x="2241" y="201"/>
                </a:lnTo>
                <a:lnTo>
                  <a:pt x="2230" y="201"/>
                </a:lnTo>
                <a:lnTo>
                  <a:pt x="2220" y="201"/>
                </a:lnTo>
                <a:lnTo>
                  <a:pt x="2210" y="201"/>
                </a:lnTo>
                <a:lnTo>
                  <a:pt x="2200" y="201"/>
                </a:lnTo>
                <a:lnTo>
                  <a:pt x="2189" y="190"/>
                </a:lnTo>
                <a:lnTo>
                  <a:pt x="2179" y="175"/>
                </a:lnTo>
                <a:lnTo>
                  <a:pt x="2169" y="165"/>
                </a:lnTo>
                <a:lnTo>
                  <a:pt x="2158" y="154"/>
                </a:lnTo>
                <a:lnTo>
                  <a:pt x="2148" y="144"/>
                </a:lnTo>
                <a:lnTo>
                  <a:pt x="2138" y="134"/>
                </a:lnTo>
                <a:lnTo>
                  <a:pt x="2128" y="124"/>
                </a:lnTo>
                <a:lnTo>
                  <a:pt x="2117" y="108"/>
                </a:lnTo>
                <a:lnTo>
                  <a:pt x="2107" y="98"/>
                </a:lnTo>
                <a:lnTo>
                  <a:pt x="2097" y="88"/>
                </a:lnTo>
                <a:lnTo>
                  <a:pt x="2092" y="77"/>
                </a:lnTo>
                <a:lnTo>
                  <a:pt x="2081" y="72"/>
                </a:lnTo>
                <a:lnTo>
                  <a:pt x="2071" y="62"/>
                </a:lnTo>
                <a:lnTo>
                  <a:pt x="2061" y="52"/>
                </a:lnTo>
                <a:lnTo>
                  <a:pt x="2050" y="46"/>
                </a:lnTo>
                <a:lnTo>
                  <a:pt x="2040" y="36"/>
                </a:lnTo>
                <a:lnTo>
                  <a:pt x="2030" y="31"/>
                </a:lnTo>
                <a:lnTo>
                  <a:pt x="2020" y="21"/>
                </a:lnTo>
                <a:lnTo>
                  <a:pt x="2009" y="16"/>
                </a:lnTo>
                <a:lnTo>
                  <a:pt x="1999" y="10"/>
                </a:lnTo>
                <a:lnTo>
                  <a:pt x="1989" y="16"/>
                </a:lnTo>
                <a:lnTo>
                  <a:pt x="1979" y="21"/>
                </a:lnTo>
                <a:lnTo>
                  <a:pt x="1968" y="21"/>
                </a:lnTo>
                <a:lnTo>
                  <a:pt x="1958" y="26"/>
                </a:lnTo>
                <a:lnTo>
                  <a:pt x="1948" y="31"/>
                </a:lnTo>
                <a:lnTo>
                  <a:pt x="1937" y="31"/>
                </a:lnTo>
                <a:lnTo>
                  <a:pt x="1927" y="31"/>
                </a:lnTo>
                <a:lnTo>
                  <a:pt x="1917" y="31"/>
                </a:lnTo>
                <a:lnTo>
                  <a:pt x="1907" y="31"/>
                </a:lnTo>
                <a:lnTo>
                  <a:pt x="1901" y="31"/>
                </a:lnTo>
                <a:lnTo>
                  <a:pt x="1891" y="36"/>
                </a:lnTo>
                <a:lnTo>
                  <a:pt x="1881" y="36"/>
                </a:lnTo>
                <a:lnTo>
                  <a:pt x="1871" y="41"/>
                </a:lnTo>
                <a:lnTo>
                  <a:pt x="1860" y="46"/>
                </a:lnTo>
                <a:lnTo>
                  <a:pt x="1850" y="52"/>
                </a:lnTo>
                <a:lnTo>
                  <a:pt x="1840" y="57"/>
                </a:lnTo>
                <a:lnTo>
                  <a:pt x="1829" y="62"/>
                </a:lnTo>
                <a:lnTo>
                  <a:pt x="1819" y="62"/>
                </a:lnTo>
                <a:lnTo>
                  <a:pt x="1809" y="57"/>
                </a:lnTo>
                <a:lnTo>
                  <a:pt x="1799" y="52"/>
                </a:lnTo>
                <a:lnTo>
                  <a:pt x="1788" y="46"/>
                </a:lnTo>
                <a:lnTo>
                  <a:pt x="1778" y="52"/>
                </a:lnTo>
                <a:lnTo>
                  <a:pt x="1768" y="57"/>
                </a:lnTo>
                <a:lnTo>
                  <a:pt x="1758" y="57"/>
                </a:lnTo>
                <a:lnTo>
                  <a:pt x="1747" y="72"/>
                </a:lnTo>
                <a:lnTo>
                  <a:pt x="1737" y="67"/>
                </a:lnTo>
                <a:lnTo>
                  <a:pt x="1727" y="67"/>
                </a:lnTo>
                <a:lnTo>
                  <a:pt x="1722" y="77"/>
                </a:lnTo>
                <a:lnTo>
                  <a:pt x="1711" y="82"/>
                </a:lnTo>
                <a:lnTo>
                  <a:pt x="1701" y="88"/>
                </a:lnTo>
                <a:lnTo>
                  <a:pt x="1691" y="93"/>
                </a:lnTo>
                <a:lnTo>
                  <a:pt x="1680" y="103"/>
                </a:lnTo>
                <a:lnTo>
                  <a:pt x="1670" y="113"/>
                </a:lnTo>
                <a:lnTo>
                  <a:pt x="1660" y="118"/>
                </a:lnTo>
                <a:lnTo>
                  <a:pt x="1650" y="129"/>
                </a:lnTo>
                <a:lnTo>
                  <a:pt x="1639" y="134"/>
                </a:lnTo>
                <a:lnTo>
                  <a:pt x="1629" y="139"/>
                </a:lnTo>
                <a:lnTo>
                  <a:pt x="1619" y="149"/>
                </a:lnTo>
                <a:lnTo>
                  <a:pt x="1608" y="154"/>
                </a:lnTo>
                <a:lnTo>
                  <a:pt x="1598" y="160"/>
                </a:lnTo>
                <a:lnTo>
                  <a:pt x="1588" y="165"/>
                </a:lnTo>
                <a:lnTo>
                  <a:pt x="1578" y="170"/>
                </a:lnTo>
                <a:lnTo>
                  <a:pt x="1567" y="165"/>
                </a:lnTo>
                <a:lnTo>
                  <a:pt x="1557" y="170"/>
                </a:lnTo>
                <a:lnTo>
                  <a:pt x="1547" y="175"/>
                </a:lnTo>
                <a:lnTo>
                  <a:pt x="1542" y="185"/>
                </a:lnTo>
                <a:lnTo>
                  <a:pt x="1531" y="185"/>
                </a:lnTo>
                <a:lnTo>
                  <a:pt x="1521" y="190"/>
                </a:lnTo>
                <a:lnTo>
                  <a:pt x="1511" y="190"/>
                </a:lnTo>
                <a:lnTo>
                  <a:pt x="1501" y="196"/>
                </a:lnTo>
                <a:lnTo>
                  <a:pt x="1490" y="196"/>
                </a:lnTo>
                <a:lnTo>
                  <a:pt x="1480" y="196"/>
                </a:lnTo>
                <a:lnTo>
                  <a:pt x="1470" y="201"/>
                </a:lnTo>
                <a:lnTo>
                  <a:pt x="1459" y="211"/>
                </a:lnTo>
                <a:lnTo>
                  <a:pt x="1449" y="211"/>
                </a:lnTo>
                <a:lnTo>
                  <a:pt x="1439" y="206"/>
                </a:lnTo>
                <a:lnTo>
                  <a:pt x="1429" y="206"/>
                </a:lnTo>
                <a:lnTo>
                  <a:pt x="1418" y="206"/>
                </a:lnTo>
                <a:lnTo>
                  <a:pt x="1408" y="206"/>
                </a:lnTo>
                <a:lnTo>
                  <a:pt x="1398" y="211"/>
                </a:lnTo>
                <a:lnTo>
                  <a:pt x="1387" y="216"/>
                </a:lnTo>
                <a:lnTo>
                  <a:pt x="1377" y="216"/>
                </a:lnTo>
                <a:lnTo>
                  <a:pt x="1367" y="216"/>
                </a:lnTo>
                <a:lnTo>
                  <a:pt x="1362" y="221"/>
                </a:lnTo>
                <a:lnTo>
                  <a:pt x="1351" y="226"/>
                </a:lnTo>
                <a:lnTo>
                  <a:pt x="1341" y="226"/>
                </a:lnTo>
                <a:lnTo>
                  <a:pt x="1331" y="232"/>
                </a:lnTo>
                <a:lnTo>
                  <a:pt x="1321" y="237"/>
                </a:lnTo>
                <a:lnTo>
                  <a:pt x="1310" y="232"/>
                </a:lnTo>
                <a:lnTo>
                  <a:pt x="1300" y="226"/>
                </a:lnTo>
                <a:lnTo>
                  <a:pt x="1290" y="221"/>
                </a:lnTo>
                <a:lnTo>
                  <a:pt x="1280" y="226"/>
                </a:lnTo>
                <a:lnTo>
                  <a:pt x="1269" y="226"/>
                </a:lnTo>
                <a:lnTo>
                  <a:pt x="1259" y="232"/>
                </a:lnTo>
                <a:lnTo>
                  <a:pt x="1249" y="232"/>
                </a:lnTo>
                <a:lnTo>
                  <a:pt x="1238" y="232"/>
                </a:lnTo>
                <a:lnTo>
                  <a:pt x="1228" y="232"/>
                </a:lnTo>
                <a:lnTo>
                  <a:pt x="1218" y="237"/>
                </a:lnTo>
                <a:lnTo>
                  <a:pt x="1208" y="242"/>
                </a:lnTo>
                <a:lnTo>
                  <a:pt x="1197" y="232"/>
                </a:lnTo>
                <a:lnTo>
                  <a:pt x="1187" y="242"/>
                </a:lnTo>
                <a:lnTo>
                  <a:pt x="1182" y="237"/>
                </a:lnTo>
                <a:lnTo>
                  <a:pt x="1172" y="237"/>
                </a:lnTo>
                <a:lnTo>
                  <a:pt x="1161" y="237"/>
                </a:lnTo>
                <a:lnTo>
                  <a:pt x="1151" y="242"/>
                </a:lnTo>
                <a:lnTo>
                  <a:pt x="1141" y="242"/>
                </a:lnTo>
                <a:lnTo>
                  <a:pt x="1130" y="237"/>
                </a:lnTo>
                <a:lnTo>
                  <a:pt x="1120" y="237"/>
                </a:lnTo>
                <a:lnTo>
                  <a:pt x="1110" y="242"/>
                </a:lnTo>
                <a:lnTo>
                  <a:pt x="1100" y="242"/>
                </a:lnTo>
                <a:lnTo>
                  <a:pt x="1089" y="247"/>
                </a:lnTo>
                <a:lnTo>
                  <a:pt x="1079" y="247"/>
                </a:lnTo>
                <a:lnTo>
                  <a:pt x="1069" y="247"/>
                </a:lnTo>
                <a:lnTo>
                  <a:pt x="1059" y="247"/>
                </a:lnTo>
                <a:lnTo>
                  <a:pt x="1048" y="252"/>
                </a:lnTo>
                <a:lnTo>
                  <a:pt x="1038" y="252"/>
                </a:lnTo>
                <a:lnTo>
                  <a:pt x="1028" y="252"/>
                </a:lnTo>
                <a:lnTo>
                  <a:pt x="1017" y="257"/>
                </a:lnTo>
                <a:lnTo>
                  <a:pt x="1007" y="257"/>
                </a:lnTo>
                <a:lnTo>
                  <a:pt x="1002" y="257"/>
                </a:lnTo>
                <a:lnTo>
                  <a:pt x="992" y="262"/>
                </a:lnTo>
                <a:lnTo>
                  <a:pt x="981" y="262"/>
                </a:lnTo>
                <a:lnTo>
                  <a:pt x="971" y="262"/>
                </a:lnTo>
                <a:lnTo>
                  <a:pt x="961" y="262"/>
                </a:lnTo>
                <a:lnTo>
                  <a:pt x="951" y="268"/>
                </a:lnTo>
                <a:lnTo>
                  <a:pt x="940" y="268"/>
                </a:lnTo>
                <a:lnTo>
                  <a:pt x="930" y="268"/>
                </a:lnTo>
                <a:lnTo>
                  <a:pt x="920" y="268"/>
                </a:lnTo>
                <a:lnTo>
                  <a:pt x="909" y="268"/>
                </a:lnTo>
                <a:lnTo>
                  <a:pt x="899" y="268"/>
                </a:lnTo>
                <a:lnTo>
                  <a:pt x="889" y="268"/>
                </a:lnTo>
                <a:lnTo>
                  <a:pt x="879" y="268"/>
                </a:lnTo>
                <a:lnTo>
                  <a:pt x="868" y="273"/>
                </a:lnTo>
                <a:lnTo>
                  <a:pt x="858" y="273"/>
                </a:lnTo>
                <a:lnTo>
                  <a:pt x="848" y="273"/>
                </a:lnTo>
                <a:lnTo>
                  <a:pt x="837" y="273"/>
                </a:lnTo>
                <a:lnTo>
                  <a:pt x="827" y="273"/>
                </a:lnTo>
                <a:lnTo>
                  <a:pt x="817" y="273"/>
                </a:lnTo>
                <a:lnTo>
                  <a:pt x="812" y="273"/>
                </a:lnTo>
                <a:lnTo>
                  <a:pt x="802" y="273"/>
                </a:lnTo>
                <a:lnTo>
                  <a:pt x="791" y="278"/>
                </a:lnTo>
                <a:lnTo>
                  <a:pt x="781" y="278"/>
                </a:lnTo>
                <a:lnTo>
                  <a:pt x="771" y="278"/>
                </a:lnTo>
                <a:lnTo>
                  <a:pt x="760" y="278"/>
                </a:lnTo>
                <a:lnTo>
                  <a:pt x="750" y="278"/>
                </a:lnTo>
                <a:lnTo>
                  <a:pt x="740" y="278"/>
                </a:lnTo>
                <a:lnTo>
                  <a:pt x="730" y="278"/>
                </a:lnTo>
                <a:lnTo>
                  <a:pt x="719" y="278"/>
                </a:lnTo>
                <a:lnTo>
                  <a:pt x="709" y="278"/>
                </a:lnTo>
                <a:lnTo>
                  <a:pt x="699" y="278"/>
                </a:lnTo>
                <a:lnTo>
                  <a:pt x="688" y="278"/>
                </a:lnTo>
                <a:lnTo>
                  <a:pt x="678" y="278"/>
                </a:lnTo>
                <a:lnTo>
                  <a:pt x="668" y="278"/>
                </a:lnTo>
                <a:lnTo>
                  <a:pt x="658" y="283"/>
                </a:lnTo>
                <a:lnTo>
                  <a:pt x="647" y="283"/>
                </a:lnTo>
                <a:lnTo>
                  <a:pt x="637" y="283"/>
                </a:lnTo>
                <a:lnTo>
                  <a:pt x="632" y="283"/>
                </a:lnTo>
                <a:lnTo>
                  <a:pt x="622" y="283"/>
                </a:lnTo>
                <a:lnTo>
                  <a:pt x="611" y="283"/>
                </a:lnTo>
                <a:lnTo>
                  <a:pt x="601" y="283"/>
                </a:lnTo>
                <a:lnTo>
                  <a:pt x="591" y="283"/>
                </a:lnTo>
                <a:lnTo>
                  <a:pt x="581" y="283"/>
                </a:lnTo>
                <a:lnTo>
                  <a:pt x="570" y="283"/>
                </a:lnTo>
                <a:lnTo>
                  <a:pt x="560" y="283"/>
                </a:lnTo>
                <a:lnTo>
                  <a:pt x="550" y="283"/>
                </a:lnTo>
                <a:lnTo>
                  <a:pt x="539" y="283"/>
                </a:lnTo>
                <a:lnTo>
                  <a:pt x="529" y="283"/>
                </a:lnTo>
                <a:lnTo>
                  <a:pt x="519" y="283"/>
                </a:lnTo>
                <a:lnTo>
                  <a:pt x="509" y="283"/>
                </a:lnTo>
                <a:lnTo>
                  <a:pt x="498" y="288"/>
                </a:lnTo>
                <a:lnTo>
                  <a:pt x="488" y="288"/>
                </a:lnTo>
                <a:lnTo>
                  <a:pt x="478" y="288"/>
                </a:lnTo>
                <a:lnTo>
                  <a:pt x="467" y="288"/>
                </a:lnTo>
                <a:lnTo>
                  <a:pt x="457" y="288"/>
                </a:lnTo>
                <a:lnTo>
                  <a:pt x="452" y="288"/>
                </a:lnTo>
                <a:lnTo>
                  <a:pt x="442" y="288"/>
                </a:lnTo>
                <a:lnTo>
                  <a:pt x="431" y="288"/>
                </a:lnTo>
                <a:lnTo>
                  <a:pt x="421" y="288"/>
                </a:lnTo>
                <a:lnTo>
                  <a:pt x="411" y="288"/>
                </a:lnTo>
                <a:lnTo>
                  <a:pt x="401" y="288"/>
                </a:lnTo>
                <a:lnTo>
                  <a:pt x="390" y="288"/>
                </a:lnTo>
                <a:lnTo>
                  <a:pt x="380" y="288"/>
                </a:lnTo>
                <a:lnTo>
                  <a:pt x="370" y="288"/>
                </a:lnTo>
                <a:lnTo>
                  <a:pt x="360" y="288"/>
                </a:lnTo>
                <a:lnTo>
                  <a:pt x="349" y="288"/>
                </a:lnTo>
                <a:lnTo>
                  <a:pt x="339" y="288"/>
                </a:lnTo>
                <a:lnTo>
                  <a:pt x="329" y="288"/>
                </a:lnTo>
                <a:lnTo>
                  <a:pt x="318" y="288"/>
                </a:lnTo>
                <a:lnTo>
                  <a:pt x="308" y="288"/>
                </a:lnTo>
                <a:lnTo>
                  <a:pt x="298" y="288"/>
                </a:lnTo>
                <a:lnTo>
                  <a:pt x="288" y="288"/>
                </a:lnTo>
                <a:lnTo>
                  <a:pt x="277" y="288"/>
                </a:lnTo>
                <a:lnTo>
                  <a:pt x="272" y="288"/>
                </a:lnTo>
                <a:lnTo>
                  <a:pt x="262" y="288"/>
                </a:lnTo>
                <a:lnTo>
                  <a:pt x="252" y="288"/>
                </a:lnTo>
                <a:lnTo>
                  <a:pt x="241" y="288"/>
                </a:lnTo>
                <a:lnTo>
                  <a:pt x="231" y="288"/>
                </a:lnTo>
                <a:lnTo>
                  <a:pt x="221" y="288"/>
                </a:lnTo>
                <a:lnTo>
                  <a:pt x="210" y="288"/>
                </a:lnTo>
                <a:lnTo>
                  <a:pt x="200" y="288"/>
                </a:lnTo>
                <a:lnTo>
                  <a:pt x="190" y="288"/>
                </a:lnTo>
                <a:lnTo>
                  <a:pt x="180" y="288"/>
                </a:lnTo>
                <a:lnTo>
                  <a:pt x="169" y="288"/>
                </a:lnTo>
                <a:lnTo>
                  <a:pt x="159" y="288"/>
                </a:lnTo>
                <a:lnTo>
                  <a:pt x="149" y="288"/>
                </a:lnTo>
                <a:lnTo>
                  <a:pt x="138" y="288"/>
                </a:lnTo>
                <a:lnTo>
                  <a:pt x="128" y="288"/>
                </a:lnTo>
                <a:lnTo>
                  <a:pt x="118" y="288"/>
                </a:lnTo>
                <a:lnTo>
                  <a:pt x="108" y="288"/>
                </a:lnTo>
                <a:lnTo>
                  <a:pt x="97" y="288"/>
                </a:lnTo>
                <a:lnTo>
                  <a:pt x="92" y="288"/>
                </a:lnTo>
                <a:lnTo>
                  <a:pt x="82" y="288"/>
                </a:lnTo>
                <a:lnTo>
                  <a:pt x="72" y="288"/>
                </a:lnTo>
                <a:lnTo>
                  <a:pt x="61" y="288"/>
                </a:lnTo>
                <a:lnTo>
                  <a:pt x="51" y="288"/>
                </a:lnTo>
                <a:lnTo>
                  <a:pt x="41" y="288"/>
                </a:lnTo>
                <a:lnTo>
                  <a:pt x="31" y="288"/>
                </a:lnTo>
                <a:lnTo>
                  <a:pt x="20" y="288"/>
                </a:lnTo>
                <a:lnTo>
                  <a:pt x="10" y="288"/>
                </a:lnTo>
                <a:lnTo>
                  <a:pt x="0" y="288"/>
                </a:lnTo>
              </a:path>
            </a:pathLst>
          </a:custGeom>
          <a:noFill/>
          <a:ln w="0">
            <a:solidFill>
              <a:srgbClr val="0000FF"/>
            </a:solidFill>
            <a:prstDash val="solid"/>
            <a:round/>
            <a:headEnd/>
            <a:tailEnd/>
          </a:ln>
        </p:spPr>
        <p:txBody>
          <a:bodyPr/>
          <a:lstStyle/>
          <a:p>
            <a:endParaRPr lang="en-GB"/>
          </a:p>
        </p:txBody>
      </p:sp>
      <p:sp>
        <p:nvSpPr>
          <p:cNvPr id="375012" name="Freeform 228"/>
          <p:cNvSpPr>
            <a:spLocks/>
          </p:cNvSpPr>
          <p:nvPr/>
        </p:nvSpPr>
        <p:spPr bwMode="auto">
          <a:xfrm>
            <a:off x="1423988" y="4576763"/>
            <a:ext cx="6346825" cy="865187"/>
          </a:xfrm>
          <a:custGeom>
            <a:avLst/>
            <a:gdLst/>
            <a:ahLst/>
            <a:cxnLst>
              <a:cxn ang="0">
                <a:pos x="108" y="545"/>
              </a:cxn>
              <a:cxn ang="0">
                <a:pos x="241" y="545"/>
              </a:cxn>
              <a:cxn ang="0">
                <a:pos x="370" y="545"/>
              </a:cxn>
              <a:cxn ang="0">
                <a:pos x="498" y="545"/>
              </a:cxn>
              <a:cxn ang="0">
                <a:pos x="632" y="540"/>
              </a:cxn>
              <a:cxn ang="0">
                <a:pos x="760" y="535"/>
              </a:cxn>
              <a:cxn ang="0">
                <a:pos x="889" y="525"/>
              </a:cxn>
              <a:cxn ang="0">
                <a:pos x="1017" y="509"/>
              </a:cxn>
              <a:cxn ang="0">
                <a:pos x="1151" y="494"/>
              </a:cxn>
              <a:cxn ang="0">
                <a:pos x="1280" y="473"/>
              </a:cxn>
              <a:cxn ang="0">
                <a:pos x="1408" y="458"/>
              </a:cxn>
              <a:cxn ang="0">
                <a:pos x="1542" y="427"/>
              </a:cxn>
              <a:cxn ang="0">
                <a:pos x="1670" y="334"/>
              </a:cxn>
              <a:cxn ang="0">
                <a:pos x="1799" y="216"/>
              </a:cxn>
              <a:cxn ang="0">
                <a:pos x="1927" y="139"/>
              </a:cxn>
              <a:cxn ang="0">
                <a:pos x="2061" y="26"/>
              </a:cxn>
              <a:cxn ang="0">
                <a:pos x="2189" y="5"/>
              </a:cxn>
              <a:cxn ang="0">
                <a:pos x="2318" y="52"/>
              </a:cxn>
              <a:cxn ang="0">
                <a:pos x="2451" y="129"/>
              </a:cxn>
              <a:cxn ang="0">
                <a:pos x="2580" y="216"/>
              </a:cxn>
              <a:cxn ang="0">
                <a:pos x="2708" y="293"/>
              </a:cxn>
              <a:cxn ang="0">
                <a:pos x="2837" y="350"/>
              </a:cxn>
              <a:cxn ang="0">
                <a:pos x="2970" y="386"/>
              </a:cxn>
              <a:cxn ang="0">
                <a:pos x="3099" y="401"/>
              </a:cxn>
              <a:cxn ang="0">
                <a:pos x="3227" y="417"/>
              </a:cxn>
              <a:cxn ang="0">
                <a:pos x="3361" y="427"/>
              </a:cxn>
              <a:cxn ang="0">
                <a:pos x="3490" y="432"/>
              </a:cxn>
              <a:cxn ang="0">
                <a:pos x="3618" y="437"/>
              </a:cxn>
              <a:cxn ang="0">
                <a:pos x="3747" y="437"/>
              </a:cxn>
              <a:cxn ang="0">
                <a:pos x="3880" y="442"/>
              </a:cxn>
              <a:cxn ang="0">
                <a:pos x="3998" y="530"/>
              </a:cxn>
              <a:cxn ang="0">
                <a:pos x="3870" y="530"/>
              </a:cxn>
              <a:cxn ang="0">
                <a:pos x="3736" y="530"/>
              </a:cxn>
              <a:cxn ang="0">
                <a:pos x="3608" y="530"/>
              </a:cxn>
              <a:cxn ang="0">
                <a:pos x="3479" y="525"/>
              </a:cxn>
              <a:cxn ang="0">
                <a:pos x="3351" y="525"/>
              </a:cxn>
              <a:cxn ang="0">
                <a:pos x="3217" y="525"/>
              </a:cxn>
              <a:cxn ang="0">
                <a:pos x="3089" y="519"/>
              </a:cxn>
              <a:cxn ang="0">
                <a:pos x="2960" y="514"/>
              </a:cxn>
              <a:cxn ang="0">
                <a:pos x="2827" y="499"/>
              </a:cxn>
              <a:cxn ang="0">
                <a:pos x="2698" y="473"/>
              </a:cxn>
              <a:cxn ang="0">
                <a:pos x="2570" y="432"/>
              </a:cxn>
              <a:cxn ang="0">
                <a:pos x="2441" y="381"/>
              </a:cxn>
              <a:cxn ang="0">
                <a:pos x="2307" y="319"/>
              </a:cxn>
              <a:cxn ang="0">
                <a:pos x="2179" y="273"/>
              </a:cxn>
              <a:cxn ang="0">
                <a:pos x="2050" y="257"/>
              </a:cxn>
              <a:cxn ang="0">
                <a:pos x="1917" y="288"/>
              </a:cxn>
              <a:cxn ang="0">
                <a:pos x="1788" y="303"/>
              </a:cxn>
              <a:cxn ang="0">
                <a:pos x="1660" y="375"/>
              </a:cxn>
              <a:cxn ang="0">
                <a:pos x="1531" y="442"/>
              </a:cxn>
              <a:cxn ang="0">
                <a:pos x="1398" y="468"/>
              </a:cxn>
              <a:cxn ang="0">
                <a:pos x="1269" y="483"/>
              </a:cxn>
              <a:cxn ang="0">
                <a:pos x="1141" y="499"/>
              </a:cxn>
              <a:cxn ang="0">
                <a:pos x="1007" y="514"/>
              </a:cxn>
              <a:cxn ang="0">
                <a:pos x="879" y="525"/>
              </a:cxn>
              <a:cxn ang="0">
                <a:pos x="750" y="535"/>
              </a:cxn>
              <a:cxn ang="0">
                <a:pos x="622" y="540"/>
              </a:cxn>
              <a:cxn ang="0">
                <a:pos x="488" y="545"/>
              </a:cxn>
              <a:cxn ang="0">
                <a:pos x="360" y="545"/>
              </a:cxn>
              <a:cxn ang="0">
                <a:pos x="231" y="545"/>
              </a:cxn>
              <a:cxn ang="0">
                <a:pos x="97" y="545"/>
              </a:cxn>
            </a:cxnLst>
            <a:rect l="0" t="0" r="r" b="b"/>
            <a:pathLst>
              <a:path w="3998" h="545">
                <a:moveTo>
                  <a:pt x="0" y="545"/>
                </a:moveTo>
                <a:lnTo>
                  <a:pt x="0" y="545"/>
                </a:lnTo>
                <a:lnTo>
                  <a:pt x="10" y="545"/>
                </a:lnTo>
                <a:lnTo>
                  <a:pt x="20" y="545"/>
                </a:lnTo>
                <a:lnTo>
                  <a:pt x="31" y="545"/>
                </a:lnTo>
                <a:lnTo>
                  <a:pt x="41" y="545"/>
                </a:lnTo>
                <a:lnTo>
                  <a:pt x="51" y="545"/>
                </a:lnTo>
                <a:lnTo>
                  <a:pt x="61" y="545"/>
                </a:lnTo>
                <a:lnTo>
                  <a:pt x="72" y="545"/>
                </a:lnTo>
                <a:lnTo>
                  <a:pt x="82" y="545"/>
                </a:lnTo>
                <a:lnTo>
                  <a:pt x="92" y="545"/>
                </a:lnTo>
                <a:lnTo>
                  <a:pt x="97" y="545"/>
                </a:lnTo>
                <a:lnTo>
                  <a:pt x="108" y="545"/>
                </a:lnTo>
                <a:lnTo>
                  <a:pt x="118" y="545"/>
                </a:lnTo>
                <a:lnTo>
                  <a:pt x="128" y="545"/>
                </a:lnTo>
                <a:lnTo>
                  <a:pt x="138" y="545"/>
                </a:lnTo>
                <a:lnTo>
                  <a:pt x="149" y="545"/>
                </a:lnTo>
                <a:lnTo>
                  <a:pt x="159" y="545"/>
                </a:lnTo>
                <a:lnTo>
                  <a:pt x="169" y="545"/>
                </a:lnTo>
                <a:lnTo>
                  <a:pt x="180" y="545"/>
                </a:lnTo>
                <a:lnTo>
                  <a:pt x="190" y="545"/>
                </a:lnTo>
                <a:lnTo>
                  <a:pt x="200" y="545"/>
                </a:lnTo>
                <a:lnTo>
                  <a:pt x="210" y="545"/>
                </a:lnTo>
                <a:lnTo>
                  <a:pt x="221" y="545"/>
                </a:lnTo>
                <a:lnTo>
                  <a:pt x="231" y="545"/>
                </a:lnTo>
                <a:lnTo>
                  <a:pt x="241" y="545"/>
                </a:lnTo>
                <a:lnTo>
                  <a:pt x="252" y="545"/>
                </a:lnTo>
                <a:lnTo>
                  <a:pt x="262" y="545"/>
                </a:lnTo>
                <a:lnTo>
                  <a:pt x="272" y="545"/>
                </a:lnTo>
                <a:lnTo>
                  <a:pt x="277" y="545"/>
                </a:lnTo>
                <a:lnTo>
                  <a:pt x="288" y="545"/>
                </a:lnTo>
                <a:lnTo>
                  <a:pt x="298" y="545"/>
                </a:lnTo>
                <a:lnTo>
                  <a:pt x="308" y="545"/>
                </a:lnTo>
                <a:lnTo>
                  <a:pt x="318" y="545"/>
                </a:lnTo>
                <a:lnTo>
                  <a:pt x="329" y="545"/>
                </a:lnTo>
                <a:lnTo>
                  <a:pt x="339" y="545"/>
                </a:lnTo>
                <a:lnTo>
                  <a:pt x="349" y="545"/>
                </a:lnTo>
                <a:lnTo>
                  <a:pt x="360" y="545"/>
                </a:lnTo>
                <a:lnTo>
                  <a:pt x="370" y="545"/>
                </a:lnTo>
                <a:lnTo>
                  <a:pt x="380" y="545"/>
                </a:lnTo>
                <a:lnTo>
                  <a:pt x="390" y="545"/>
                </a:lnTo>
                <a:lnTo>
                  <a:pt x="401" y="545"/>
                </a:lnTo>
                <a:lnTo>
                  <a:pt x="411" y="545"/>
                </a:lnTo>
                <a:lnTo>
                  <a:pt x="421" y="545"/>
                </a:lnTo>
                <a:lnTo>
                  <a:pt x="431" y="545"/>
                </a:lnTo>
                <a:lnTo>
                  <a:pt x="442" y="545"/>
                </a:lnTo>
                <a:lnTo>
                  <a:pt x="452" y="545"/>
                </a:lnTo>
                <a:lnTo>
                  <a:pt x="457" y="545"/>
                </a:lnTo>
                <a:lnTo>
                  <a:pt x="467" y="545"/>
                </a:lnTo>
                <a:lnTo>
                  <a:pt x="478" y="545"/>
                </a:lnTo>
                <a:lnTo>
                  <a:pt x="488" y="545"/>
                </a:lnTo>
                <a:lnTo>
                  <a:pt x="498" y="545"/>
                </a:lnTo>
                <a:lnTo>
                  <a:pt x="509" y="540"/>
                </a:lnTo>
                <a:lnTo>
                  <a:pt x="519" y="540"/>
                </a:lnTo>
                <a:lnTo>
                  <a:pt x="529" y="540"/>
                </a:lnTo>
                <a:lnTo>
                  <a:pt x="539" y="540"/>
                </a:lnTo>
                <a:lnTo>
                  <a:pt x="550" y="540"/>
                </a:lnTo>
                <a:lnTo>
                  <a:pt x="560" y="540"/>
                </a:lnTo>
                <a:lnTo>
                  <a:pt x="570" y="540"/>
                </a:lnTo>
                <a:lnTo>
                  <a:pt x="581" y="540"/>
                </a:lnTo>
                <a:lnTo>
                  <a:pt x="591" y="540"/>
                </a:lnTo>
                <a:lnTo>
                  <a:pt x="601" y="540"/>
                </a:lnTo>
                <a:lnTo>
                  <a:pt x="611" y="540"/>
                </a:lnTo>
                <a:lnTo>
                  <a:pt x="622" y="540"/>
                </a:lnTo>
                <a:lnTo>
                  <a:pt x="632" y="540"/>
                </a:lnTo>
                <a:lnTo>
                  <a:pt x="637" y="540"/>
                </a:lnTo>
                <a:lnTo>
                  <a:pt x="647" y="540"/>
                </a:lnTo>
                <a:lnTo>
                  <a:pt x="658" y="535"/>
                </a:lnTo>
                <a:lnTo>
                  <a:pt x="668" y="535"/>
                </a:lnTo>
                <a:lnTo>
                  <a:pt x="678" y="535"/>
                </a:lnTo>
                <a:lnTo>
                  <a:pt x="688" y="535"/>
                </a:lnTo>
                <a:lnTo>
                  <a:pt x="699" y="535"/>
                </a:lnTo>
                <a:lnTo>
                  <a:pt x="709" y="535"/>
                </a:lnTo>
                <a:lnTo>
                  <a:pt x="719" y="535"/>
                </a:lnTo>
                <a:lnTo>
                  <a:pt x="730" y="535"/>
                </a:lnTo>
                <a:lnTo>
                  <a:pt x="740" y="535"/>
                </a:lnTo>
                <a:lnTo>
                  <a:pt x="750" y="535"/>
                </a:lnTo>
                <a:lnTo>
                  <a:pt x="760" y="535"/>
                </a:lnTo>
                <a:lnTo>
                  <a:pt x="771" y="535"/>
                </a:lnTo>
                <a:lnTo>
                  <a:pt x="781" y="535"/>
                </a:lnTo>
                <a:lnTo>
                  <a:pt x="791" y="530"/>
                </a:lnTo>
                <a:lnTo>
                  <a:pt x="802" y="530"/>
                </a:lnTo>
                <a:lnTo>
                  <a:pt x="812" y="530"/>
                </a:lnTo>
                <a:lnTo>
                  <a:pt x="817" y="530"/>
                </a:lnTo>
                <a:lnTo>
                  <a:pt x="827" y="530"/>
                </a:lnTo>
                <a:lnTo>
                  <a:pt x="837" y="530"/>
                </a:lnTo>
                <a:lnTo>
                  <a:pt x="848" y="530"/>
                </a:lnTo>
                <a:lnTo>
                  <a:pt x="858" y="530"/>
                </a:lnTo>
                <a:lnTo>
                  <a:pt x="868" y="525"/>
                </a:lnTo>
                <a:lnTo>
                  <a:pt x="879" y="525"/>
                </a:lnTo>
                <a:lnTo>
                  <a:pt x="889" y="525"/>
                </a:lnTo>
                <a:lnTo>
                  <a:pt x="899" y="525"/>
                </a:lnTo>
                <a:lnTo>
                  <a:pt x="909" y="525"/>
                </a:lnTo>
                <a:lnTo>
                  <a:pt x="920" y="519"/>
                </a:lnTo>
                <a:lnTo>
                  <a:pt x="930" y="525"/>
                </a:lnTo>
                <a:lnTo>
                  <a:pt x="940" y="519"/>
                </a:lnTo>
                <a:lnTo>
                  <a:pt x="951" y="519"/>
                </a:lnTo>
                <a:lnTo>
                  <a:pt x="961" y="519"/>
                </a:lnTo>
                <a:lnTo>
                  <a:pt x="971" y="519"/>
                </a:lnTo>
                <a:lnTo>
                  <a:pt x="981" y="514"/>
                </a:lnTo>
                <a:lnTo>
                  <a:pt x="992" y="514"/>
                </a:lnTo>
                <a:lnTo>
                  <a:pt x="1002" y="514"/>
                </a:lnTo>
                <a:lnTo>
                  <a:pt x="1007" y="509"/>
                </a:lnTo>
                <a:lnTo>
                  <a:pt x="1017" y="509"/>
                </a:lnTo>
                <a:lnTo>
                  <a:pt x="1028" y="509"/>
                </a:lnTo>
                <a:lnTo>
                  <a:pt x="1038" y="504"/>
                </a:lnTo>
                <a:lnTo>
                  <a:pt x="1048" y="504"/>
                </a:lnTo>
                <a:lnTo>
                  <a:pt x="1059" y="499"/>
                </a:lnTo>
                <a:lnTo>
                  <a:pt x="1069" y="499"/>
                </a:lnTo>
                <a:lnTo>
                  <a:pt x="1079" y="499"/>
                </a:lnTo>
                <a:lnTo>
                  <a:pt x="1089" y="499"/>
                </a:lnTo>
                <a:lnTo>
                  <a:pt x="1100" y="494"/>
                </a:lnTo>
                <a:lnTo>
                  <a:pt x="1110" y="494"/>
                </a:lnTo>
                <a:lnTo>
                  <a:pt x="1120" y="489"/>
                </a:lnTo>
                <a:lnTo>
                  <a:pt x="1130" y="489"/>
                </a:lnTo>
                <a:lnTo>
                  <a:pt x="1141" y="494"/>
                </a:lnTo>
                <a:lnTo>
                  <a:pt x="1151" y="494"/>
                </a:lnTo>
                <a:lnTo>
                  <a:pt x="1161" y="489"/>
                </a:lnTo>
                <a:lnTo>
                  <a:pt x="1172" y="483"/>
                </a:lnTo>
                <a:lnTo>
                  <a:pt x="1182" y="483"/>
                </a:lnTo>
                <a:lnTo>
                  <a:pt x="1187" y="494"/>
                </a:lnTo>
                <a:lnTo>
                  <a:pt x="1197" y="483"/>
                </a:lnTo>
                <a:lnTo>
                  <a:pt x="1208" y="494"/>
                </a:lnTo>
                <a:lnTo>
                  <a:pt x="1218" y="489"/>
                </a:lnTo>
                <a:lnTo>
                  <a:pt x="1228" y="478"/>
                </a:lnTo>
                <a:lnTo>
                  <a:pt x="1238" y="478"/>
                </a:lnTo>
                <a:lnTo>
                  <a:pt x="1249" y="478"/>
                </a:lnTo>
                <a:lnTo>
                  <a:pt x="1259" y="478"/>
                </a:lnTo>
                <a:lnTo>
                  <a:pt x="1269" y="473"/>
                </a:lnTo>
                <a:lnTo>
                  <a:pt x="1280" y="473"/>
                </a:lnTo>
                <a:lnTo>
                  <a:pt x="1290" y="468"/>
                </a:lnTo>
                <a:lnTo>
                  <a:pt x="1300" y="473"/>
                </a:lnTo>
                <a:lnTo>
                  <a:pt x="1310" y="478"/>
                </a:lnTo>
                <a:lnTo>
                  <a:pt x="1321" y="489"/>
                </a:lnTo>
                <a:lnTo>
                  <a:pt x="1331" y="483"/>
                </a:lnTo>
                <a:lnTo>
                  <a:pt x="1341" y="478"/>
                </a:lnTo>
                <a:lnTo>
                  <a:pt x="1351" y="478"/>
                </a:lnTo>
                <a:lnTo>
                  <a:pt x="1362" y="468"/>
                </a:lnTo>
                <a:lnTo>
                  <a:pt x="1367" y="463"/>
                </a:lnTo>
                <a:lnTo>
                  <a:pt x="1377" y="468"/>
                </a:lnTo>
                <a:lnTo>
                  <a:pt x="1387" y="463"/>
                </a:lnTo>
                <a:lnTo>
                  <a:pt x="1398" y="458"/>
                </a:lnTo>
                <a:lnTo>
                  <a:pt x="1408" y="458"/>
                </a:lnTo>
                <a:lnTo>
                  <a:pt x="1418" y="458"/>
                </a:lnTo>
                <a:lnTo>
                  <a:pt x="1429" y="453"/>
                </a:lnTo>
                <a:lnTo>
                  <a:pt x="1439" y="453"/>
                </a:lnTo>
                <a:lnTo>
                  <a:pt x="1449" y="463"/>
                </a:lnTo>
                <a:lnTo>
                  <a:pt x="1459" y="458"/>
                </a:lnTo>
                <a:lnTo>
                  <a:pt x="1470" y="447"/>
                </a:lnTo>
                <a:lnTo>
                  <a:pt x="1480" y="442"/>
                </a:lnTo>
                <a:lnTo>
                  <a:pt x="1490" y="442"/>
                </a:lnTo>
                <a:lnTo>
                  <a:pt x="1501" y="442"/>
                </a:lnTo>
                <a:lnTo>
                  <a:pt x="1511" y="432"/>
                </a:lnTo>
                <a:lnTo>
                  <a:pt x="1521" y="432"/>
                </a:lnTo>
                <a:lnTo>
                  <a:pt x="1531" y="432"/>
                </a:lnTo>
                <a:lnTo>
                  <a:pt x="1542" y="427"/>
                </a:lnTo>
                <a:lnTo>
                  <a:pt x="1547" y="417"/>
                </a:lnTo>
                <a:lnTo>
                  <a:pt x="1557" y="406"/>
                </a:lnTo>
                <a:lnTo>
                  <a:pt x="1567" y="401"/>
                </a:lnTo>
                <a:lnTo>
                  <a:pt x="1578" y="401"/>
                </a:lnTo>
                <a:lnTo>
                  <a:pt x="1588" y="391"/>
                </a:lnTo>
                <a:lnTo>
                  <a:pt x="1598" y="381"/>
                </a:lnTo>
                <a:lnTo>
                  <a:pt x="1608" y="381"/>
                </a:lnTo>
                <a:lnTo>
                  <a:pt x="1619" y="375"/>
                </a:lnTo>
                <a:lnTo>
                  <a:pt x="1629" y="365"/>
                </a:lnTo>
                <a:lnTo>
                  <a:pt x="1639" y="360"/>
                </a:lnTo>
                <a:lnTo>
                  <a:pt x="1650" y="350"/>
                </a:lnTo>
                <a:lnTo>
                  <a:pt x="1660" y="339"/>
                </a:lnTo>
                <a:lnTo>
                  <a:pt x="1670" y="334"/>
                </a:lnTo>
                <a:lnTo>
                  <a:pt x="1680" y="319"/>
                </a:lnTo>
                <a:lnTo>
                  <a:pt x="1691" y="309"/>
                </a:lnTo>
                <a:lnTo>
                  <a:pt x="1701" y="293"/>
                </a:lnTo>
                <a:lnTo>
                  <a:pt x="1711" y="283"/>
                </a:lnTo>
                <a:lnTo>
                  <a:pt x="1722" y="273"/>
                </a:lnTo>
                <a:lnTo>
                  <a:pt x="1727" y="257"/>
                </a:lnTo>
                <a:lnTo>
                  <a:pt x="1737" y="262"/>
                </a:lnTo>
                <a:lnTo>
                  <a:pt x="1747" y="262"/>
                </a:lnTo>
                <a:lnTo>
                  <a:pt x="1758" y="242"/>
                </a:lnTo>
                <a:lnTo>
                  <a:pt x="1768" y="237"/>
                </a:lnTo>
                <a:lnTo>
                  <a:pt x="1778" y="226"/>
                </a:lnTo>
                <a:lnTo>
                  <a:pt x="1788" y="216"/>
                </a:lnTo>
                <a:lnTo>
                  <a:pt x="1799" y="216"/>
                </a:lnTo>
                <a:lnTo>
                  <a:pt x="1809" y="226"/>
                </a:lnTo>
                <a:lnTo>
                  <a:pt x="1819" y="226"/>
                </a:lnTo>
                <a:lnTo>
                  <a:pt x="1829" y="221"/>
                </a:lnTo>
                <a:lnTo>
                  <a:pt x="1840" y="211"/>
                </a:lnTo>
                <a:lnTo>
                  <a:pt x="1850" y="201"/>
                </a:lnTo>
                <a:lnTo>
                  <a:pt x="1860" y="195"/>
                </a:lnTo>
                <a:lnTo>
                  <a:pt x="1871" y="180"/>
                </a:lnTo>
                <a:lnTo>
                  <a:pt x="1881" y="170"/>
                </a:lnTo>
                <a:lnTo>
                  <a:pt x="1891" y="165"/>
                </a:lnTo>
                <a:lnTo>
                  <a:pt x="1901" y="154"/>
                </a:lnTo>
                <a:lnTo>
                  <a:pt x="1907" y="149"/>
                </a:lnTo>
                <a:lnTo>
                  <a:pt x="1917" y="144"/>
                </a:lnTo>
                <a:lnTo>
                  <a:pt x="1927" y="139"/>
                </a:lnTo>
                <a:lnTo>
                  <a:pt x="1937" y="129"/>
                </a:lnTo>
                <a:lnTo>
                  <a:pt x="1948" y="124"/>
                </a:lnTo>
                <a:lnTo>
                  <a:pt x="1958" y="113"/>
                </a:lnTo>
                <a:lnTo>
                  <a:pt x="1968" y="103"/>
                </a:lnTo>
                <a:lnTo>
                  <a:pt x="1979" y="88"/>
                </a:lnTo>
                <a:lnTo>
                  <a:pt x="1989" y="77"/>
                </a:lnTo>
                <a:lnTo>
                  <a:pt x="1999" y="67"/>
                </a:lnTo>
                <a:lnTo>
                  <a:pt x="2009" y="62"/>
                </a:lnTo>
                <a:lnTo>
                  <a:pt x="2020" y="52"/>
                </a:lnTo>
                <a:lnTo>
                  <a:pt x="2030" y="41"/>
                </a:lnTo>
                <a:lnTo>
                  <a:pt x="2040" y="36"/>
                </a:lnTo>
                <a:lnTo>
                  <a:pt x="2050" y="31"/>
                </a:lnTo>
                <a:lnTo>
                  <a:pt x="2061" y="26"/>
                </a:lnTo>
                <a:lnTo>
                  <a:pt x="2071" y="21"/>
                </a:lnTo>
                <a:lnTo>
                  <a:pt x="2081" y="16"/>
                </a:lnTo>
                <a:lnTo>
                  <a:pt x="2092" y="10"/>
                </a:lnTo>
                <a:lnTo>
                  <a:pt x="2097" y="10"/>
                </a:lnTo>
                <a:lnTo>
                  <a:pt x="2107" y="5"/>
                </a:lnTo>
                <a:lnTo>
                  <a:pt x="2117" y="5"/>
                </a:lnTo>
                <a:lnTo>
                  <a:pt x="2128" y="0"/>
                </a:lnTo>
                <a:lnTo>
                  <a:pt x="2138" y="0"/>
                </a:lnTo>
                <a:lnTo>
                  <a:pt x="2148" y="0"/>
                </a:lnTo>
                <a:lnTo>
                  <a:pt x="2158" y="0"/>
                </a:lnTo>
                <a:lnTo>
                  <a:pt x="2169" y="0"/>
                </a:lnTo>
                <a:lnTo>
                  <a:pt x="2179" y="0"/>
                </a:lnTo>
                <a:lnTo>
                  <a:pt x="2189" y="5"/>
                </a:lnTo>
                <a:lnTo>
                  <a:pt x="2200" y="5"/>
                </a:lnTo>
                <a:lnTo>
                  <a:pt x="2210" y="5"/>
                </a:lnTo>
                <a:lnTo>
                  <a:pt x="2220" y="10"/>
                </a:lnTo>
                <a:lnTo>
                  <a:pt x="2230" y="10"/>
                </a:lnTo>
                <a:lnTo>
                  <a:pt x="2241" y="16"/>
                </a:lnTo>
                <a:lnTo>
                  <a:pt x="2251" y="21"/>
                </a:lnTo>
                <a:lnTo>
                  <a:pt x="2261" y="21"/>
                </a:lnTo>
                <a:lnTo>
                  <a:pt x="2271" y="26"/>
                </a:lnTo>
                <a:lnTo>
                  <a:pt x="2277" y="31"/>
                </a:lnTo>
                <a:lnTo>
                  <a:pt x="2287" y="36"/>
                </a:lnTo>
                <a:lnTo>
                  <a:pt x="2297" y="41"/>
                </a:lnTo>
                <a:lnTo>
                  <a:pt x="2307" y="46"/>
                </a:lnTo>
                <a:lnTo>
                  <a:pt x="2318" y="52"/>
                </a:lnTo>
                <a:lnTo>
                  <a:pt x="2328" y="57"/>
                </a:lnTo>
                <a:lnTo>
                  <a:pt x="2338" y="62"/>
                </a:lnTo>
                <a:lnTo>
                  <a:pt x="2349" y="67"/>
                </a:lnTo>
                <a:lnTo>
                  <a:pt x="2359" y="72"/>
                </a:lnTo>
                <a:lnTo>
                  <a:pt x="2369" y="77"/>
                </a:lnTo>
                <a:lnTo>
                  <a:pt x="2379" y="82"/>
                </a:lnTo>
                <a:lnTo>
                  <a:pt x="2390" y="93"/>
                </a:lnTo>
                <a:lnTo>
                  <a:pt x="2400" y="98"/>
                </a:lnTo>
                <a:lnTo>
                  <a:pt x="2410" y="103"/>
                </a:lnTo>
                <a:lnTo>
                  <a:pt x="2421" y="108"/>
                </a:lnTo>
                <a:lnTo>
                  <a:pt x="2431" y="118"/>
                </a:lnTo>
                <a:lnTo>
                  <a:pt x="2441" y="124"/>
                </a:lnTo>
                <a:lnTo>
                  <a:pt x="2451" y="129"/>
                </a:lnTo>
                <a:lnTo>
                  <a:pt x="2457" y="134"/>
                </a:lnTo>
                <a:lnTo>
                  <a:pt x="2467" y="144"/>
                </a:lnTo>
                <a:lnTo>
                  <a:pt x="2477" y="149"/>
                </a:lnTo>
                <a:lnTo>
                  <a:pt x="2487" y="154"/>
                </a:lnTo>
                <a:lnTo>
                  <a:pt x="2498" y="165"/>
                </a:lnTo>
                <a:lnTo>
                  <a:pt x="2508" y="170"/>
                </a:lnTo>
                <a:lnTo>
                  <a:pt x="2518" y="175"/>
                </a:lnTo>
                <a:lnTo>
                  <a:pt x="2528" y="185"/>
                </a:lnTo>
                <a:lnTo>
                  <a:pt x="2539" y="190"/>
                </a:lnTo>
                <a:lnTo>
                  <a:pt x="2549" y="195"/>
                </a:lnTo>
                <a:lnTo>
                  <a:pt x="2559" y="206"/>
                </a:lnTo>
                <a:lnTo>
                  <a:pt x="2570" y="211"/>
                </a:lnTo>
                <a:lnTo>
                  <a:pt x="2580" y="216"/>
                </a:lnTo>
                <a:lnTo>
                  <a:pt x="2590" y="221"/>
                </a:lnTo>
                <a:lnTo>
                  <a:pt x="2600" y="231"/>
                </a:lnTo>
                <a:lnTo>
                  <a:pt x="2611" y="237"/>
                </a:lnTo>
                <a:lnTo>
                  <a:pt x="2621" y="242"/>
                </a:lnTo>
                <a:lnTo>
                  <a:pt x="2631" y="247"/>
                </a:lnTo>
                <a:lnTo>
                  <a:pt x="2636" y="257"/>
                </a:lnTo>
                <a:lnTo>
                  <a:pt x="2647" y="262"/>
                </a:lnTo>
                <a:lnTo>
                  <a:pt x="2657" y="267"/>
                </a:lnTo>
                <a:lnTo>
                  <a:pt x="2667" y="273"/>
                </a:lnTo>
                <a:lnTo>
                  <a:pt x="2678" y="278"/>
                </a:lnTo>
                <a:lnTo>
                  <a:pt x="2688" y="283"/>
                </a:lnTo>
                <a:lnTo>
                  <a:pt x="2698" y="288"/>
                </a:lnTo>
                <a:lnTo>
                  <a:pt x="2708" y="293"/>
                </a:lnTo>
                <a:lnTo>
                  <a:pt x="2719" y="298"/>
                </a:lnTo>
                <a:lnTo>
                  <a:pt x="2729" y="303"/>
                </a:lnTo>
                <a:lnTo>
                  <a:pt x="2739" y="309"/>
                </a:lnTo>
                <a:lnTo>
                  <a:pt x="2749" y="314"/>
                </a:lnTo>
                <a:lnTo>
                  <a:pt x="2760" y="319"/>
                </a:lnTo>
                <a:lnTo>
                  <a:pt x="2770" y="324"/>
                </a:lnTo>
                <a:lnTo>
                  <a:pt x="2780" y="329"/>
                </a:lnTo>
                <a:lnTo>
                  <a:pt x="2791" y="334"/>
                </a:lnTo>
                <a:lnTo>
                  <a:pt x="2801" y="334"/>
                </a:lnTo>
                <a:lnTo>
                  <a:pt x="2811" y="339"/>
                </a:lnTo>
                <a:lnTo>
                  <a:pt x="2816" y="345"/>
                </a:lnTo>
                <a:lnTo>
                  <a:pt x="2827" y="350"/>
                </a:lnTo>
                <a:lnTo>
                  <a:pt x="2837" y="350"/>
                </a:lnTo>
                <a:lnTo>
                  <a:pt x="2847" y="355"/>
                </a:lnTo>
                <a:lnTo>
                  <a:pt x="2857" y="355"/>
                </a:lnTo>
                <a:lnTo>
                  <a:pt x="2868" y="360"/>
                </a:lnTo>
                <a:lnTo>
                  <a:pt x="2878" y="365"/>
                </a:lnTo>
                <a:lnTo>
                  <a:pt x="2888" y="365"/>
                </a:lnTo>
                <a:lnTo>
                  <a:pt x="2899" y="370"/>
                </a:lnTo>
                <a:lnTo>
                  <a:pt x="2909" y="370"/>
                </a:lnTo>
                <a:lnTo>
                  <a:pt x="2919" y="375"/>
                </a:lnTo>
                <a:lnTo>
                  <a:pt x="2929" y="375"/>
                </a:lnTo>
                <a:lnTo>
                  <a:pt x="2940" y="381"/>
                </a:lnTo>
                <a:lnTo>
                  <a:pt x="2950" y="381"/>
                </a:lnTo>
                <a:lnTo>
                  <a:pt x="2960" y="381"/>
                </a:lnTo>
                <a:lnTo>
                  <a:pt x="2970" y="386"/>
                </a:lnTo>
                <a:lnTo>
                  <a:pt x="2981" y="386"/>
                </a:lnTo>
                <a:lnTo>
                  <a:pt x="2991" y="386"/>
                </a:lnTo>
                <a:lnTo>
                  <a:pt x="3001" y="391"/>
                </a:lnTo>
                <a:lnTo>
                  <a:pt x="3006" y="391"/>
                </a:lnTo>
                <a:lnTo>
                  <a:pt x="3017" y="391"/>
                </a:lnTo>
                <a:lnTo>
                  <a:pt x="3027" y="396"/>
                </a:lnTo>
                <a:lnTo>
                  <a:pt x="3037" y="396"/>
                </a:lnTo>
                <a:lnTo>
                  <a:pt x="3048" y="396"/>
                </a:lnTo>
                <a:lnTo>
                  <a:pt x="3058" y="396"/>
                </a:lnTo>
                <a:lnTo>
                  <a:pt x="3068" y="401"/>
                </a:lnTo>
                <a:lnTo>
                  <a:pt x="3078" y="401"/>
                </a:lnTo>
                <a:lnTo>
                  <a:pt x="3089" y="401"/>
                </a:lnTo>
                <a:lnTo>
                  <a:pt x="3099" y="401"/>
                </a:lnTo>
                <a:lnTo>
                  <a:pt x="3109" y="406"/>
                </a:lnTo>
                <a:lnTo>
                  <a:pt x="3120" y="406"/>
                </a:lnTo>
                <a:lnTo>
                  <a:pt x="3130" y="406"/>
                </a:lnTo>
                <a:lnTo>
                  <a:pt x="3140" y="406"/>
                </a:lnTo>
                <a:lnTo>
                  <a:pt x="3150" y="406"/>
                </a:lnTo>
                <a:lnTo>
                  <a:pt x="3161" y="411"/>
                </a:lnTo>
                <a:lnTo>
                  <a:pt x="3171" y="411"/>
                </a:lnTo>
                <a:lnTo>
                  <a:pt x="3181" y="411"/>
                </a:lnTo>
                <a:lnTo>
                  <a:pt x="3186" y="411"/>
                </a:lnTo>
                <a:lnTo>
                  <a:pt x="3197" y="411"/>
                </a:lnTo>
                <a:lnTo>
                  <a:pt x="3207" y="411"/>
                </a:lnTo>
                <a:lnTo>
                  <a:pt x="3217" y="417"/>
                </a:lnTo>
                <a:lnTo>
                  <a:pt x="3227" y="417"/>
                </a:lnTo>
                <a:lnTo>
                  <a:pt x="3238" y="417"/>
                </a:lnTo>
                <a:lnTo>
                  <a:pt x="3248" y="417"/>
                </a:lnTo>
                <a:lnTo>
                  <a:pt x="3258" y="417"/>
                </a:lnTo>
                <a:lnTo>
                  <a:pt x="3269" y="417"/>
                </a:lnTo>
                <a:lnTo>
                  <a:pt x="3279" y="422"/>
                </a:lnTo>
                <a:lnTo>
                  <a:pt x="3289" y="422"/>
                </a:lnTo>
                <a:lnTo>
                  <a:pt x="3299" y="422"/>
                </a:lnTo>
                <a:lnTo>
                  <a:pt x="3310" y="422"/>
                </a:lnTo>
                <a:lnTo>
                  <a:pt x="3320" y="422"/>
                </a:lnTo>
                <a:lnTo>
                  <a:pt x="3330" y="422"/>
                </a:lnTo>
                <a:lnTo>
                  <a:pt x="3341" y="422"/>
                </a:lnTo>
                <a:lnTo>
                  <a:pt x="3351" y="422"/>
                </a:lnTo>
                <a:lnTo>
                  <a:pt x="3361" y="427"/>
                </a:lnTo>
                <a:lnTo>
                  <a:pt x="3366" y="427"/>
                </a:lnTo>
                <a:lnTo>
                  <a:pt x="3377" y="427"/>
                </a:lnTo>
                <a:lnTo>
                  <a:pt x="3387" y="427"/>
                </a:lnTo>
                <a:lnTo>
                  <a:pt x="3397" y="427"/>
                </a:lnTo>
                <a:lnTo>
                  <a:pt x="3407" y="427"/>
                </a:lnTo>
                <a:lnTo>
                  <a:pt x="3418" y="427"/>
                </a:lnTo>
                <a:lnTo>
                  <a:pt x="3428" y="427"/>
                </a:lnTo>
                <a:lnTo>
                  <a:pt x="3438" y="427"/>
                </a:lnTo>
                <a:lnTo>
                  <a:pt x="3448" y="432"/>
                </a:lnTo>
                <a:lnTo>
                  <a:pt x="3459" y="432"/>
                </a:lnTo>
                <a:lnTo>
                  <a:pt x="3469" y="432"/>
                </a:lnTo>
                <a:lnTo>
                  <a:pt x="3479" y="432"/>
                </a:lnTo>
                <a:lnTo>
                  <a:pt x="3490" y="432"/>
                </a:lnTo>
                <a:lnTo>
                  <a:pt x="3500" y="432"/>
                </a:lnTo>
                <a:lnTo>
                  <a:pt x="3510" y="432"/>
                </a:lnTo>
                <a:lnTo>
                  <a:pt x="3520" y="432"/>
                </a:lnTo>
                <a:lnTo>
                  <a:pt x="3531" y="432"/>
                </a:lnTo>
                <a:lnTo>
                  <a:pt x="3541" y="432"/>
                </a:lnTo>
                <a:lnTo>
                  <a:pt x="3546" y="432"/>
                </a:lnTo>
                <a:lnTo>
                  <a:pt x="3556" y="432"/>
                </a:lnTo>
                <a:lnTo>
                  <a:pt x="3567" y="432"/>
                </a:lnTo>
                <a:lnTo>
                  <a:pt x="3577" y="437"/>
                </a:lnTo>
                <a:lnTo>
                  <a:pt x="3587" y="437"/>
                </a:lnTo>
                <a:lnTo>
                  <a:pt x="3598" y="437"/>
                </a:lnTo>
                <a:lnTo>
                  <a:pt x="3608" y="437"/>
                </a:lnTo>
                <a:lnTo>
                  <a:pt x="3618" y="437"/>
                </a:lnTo>
                <a:lnTo>
                  <a:pt x="3628" y="437"/>
                </a:lnTo>
                <a:lnTo>
                  <a:pt x="3639" y="437"/>
                </a:lnTo>
                <a:lnTo>
                  <a:pt x="3649" y="437"/>
                </a:lnTo>
                <a:lnTo>
                  <a:pt x="3659" y="437"/>
                </a:lnTo>
                <a:lnTo>
                  <a:pt x="3669" y="437"/>
                </a:lnTo>
                <a:lnTo>
                  <a:pt x="3680" y="437"/>
                </a:lnTo>
                <a:lnTo>
                  <a:pt x="3690" y="437"/>
                </a:lnTo>
                <a:lnTo>
                  <a:pt x="3700" y="437"/>
                </a:lnTo>
                <a:lnTo>
                  <a:pt x="3711" y="437"/>
                </a:lnTo>
                <a:lnTo>
                  <a:pt x="3721" y="437"/>
                </a:lnTo>
                <a:lnTo>
                  <a:pt x="3726" y="437"/>
                </a:lnTo>
                <a:lnTo>
                  <a:pt x="3736" y="437"/>
                </a:lnTo>
                <a:lnTo>
                  <a:pt x="3747" y="437"/>
                </a:lnTo>
                <a:lnTo>
                  <a:pt x="3757" y="437"/>
                </a:lnTo>
                <a:lnTo>
                  <a:pt x="3767" y="437"/>
                </a:lnTo>
                <a:lnTo>
                  <a:pt x="3777" y="442"/>
                </a:lnTo>
                <a:lnTo>
                  <a:pt x="3788" y="442"/>
                </a:lnTo>
                <a:lnTo>
                  <a:pt x="3798" y="442"/>
                </a:lnTo>
                <a:lnTo>
                  <a:pt x="3808" y="442"/>
                </a:lnTo>
                <a:lnTo>
                  <a:pt x="3819" y="442"/>
                </a:lnTo>
                <a:lnTo>
                  <a:pt x="3829" y="442"/>
                </a:lnTo>
                <a:lnTo>
                  <a:pt x="3839" y="442"/>
                </a:lnTo>
                <a:lnTo>
                  <a:pt x="3849" y="442"/>
                </a:lnTo>
                <a:lnTo>
                  <a:pt x="3860" y="442"/>
                </a:lnTo>
                <a:lnTo>
                  <a:pt x="3870" y="442"/>
                </a:lnTo>
                <a:lnTo>
                  <a:pt x="3880" y="442"/>
                </a:lnTo>
                <a:lnTo>
                  <a:pt x="3890" y="442"/>
                </a:lnTo>
                <a:lnTo>
                  <a:pt x="3901" y="442"/>
                </a:lnTo>
                <a:lnTo>
                  <a:pt x="3906" y="442"/>
                </a:lnTo>
                <a:lnTo>
                  <a:pt x="3916" y="442"/>
                </a:lnTo>
                <a:lnTo>
                  <a:pt x="3926" y="442"/>
                </a:lnTo>
                <a:lnTo>
                  <a:pt x="3937" y="442"/>
                </a:lnTo>
                <a:lnTo>
                  <a:pt x="3947" y="442"/>
                </a:lnTo>
                <a:lnTo>
                  <a:pt x="3957" y="442"/>
                </a:lnTo>
                <a:lnTo>
                  <a:pt x="3968" y="442"/>
                </a:lnTo>
                <a:lnTo>
                  <a:pt x="3978" y="442"/>
                </a:lnTo>
                <a:lnTo>
                  <a:pt x="3988" y="442"/>
                </a:lnTo>
                <a:lnTo>
                  <a:pt x="3998" y="442"/>
                </a:lnTo>
                <a:lnTo>
                  <a:pt x="3998" y="530"/>
                </a:lnTo>
                <a:lnTo>
                  <a:pt x="3988" y="530"/>
                </a:lnTo>
                <a:lnTo>
                  <a:pt x="3978" y="530"/>
                </a:lnTo>
                <a:lnTo>
                  <a:pt x="3968" y="530"/>
                </a:lnTo>
                <a:lnTo>
                  <a:pt x="3957" y="530"/>
                </a:lnTo>
                <a:lnTo>
                  <a:pt x="3947" y="530"/>
                </a:lnTo>
                <a:lnTo>
                  <a:pt x="3937" y="530"/>
                </a:lnTo>
                <a:lnTo>
                  <a:pt x="3926" y="530"/>
                </a:lnTo>
                <a:lnTo>
                  <a:pt x="3916" y="530"/>
                </a:lnTo>
                <a:lnTo>
                  <a:pt x="3906" y="530"/>
                </a:lnTo>
                <a:lnTo>
                  <a:pt x="3901" y="530"/>
                </a:lnTo>
                <a:lnTo>
                  <a:pt x="3890" y="530"/>
                </a:lnTo>
                <a:lnTo>
                  <a:pt x="3880" y="530"/>
                </a:lnTo>
                <a:lnTo>
                  <a:pt x="3870" y="530"/>
                </a:lnTo>
                <a:lnTo>
                  <a:pt x="3860" y="530"/>
                </a:lnTo>
                <a:lnTo>
                  <a:pt x="3849" y="530"/>
                </a:lnTo>
                <a:lnTo>
                  <a:pt x="3839" y="530"/>
                </a:lnTo>
                <a:lnTo>
                  <a:pt x="3829" y="530"/>
                </a:lnTo>
                <a:lnTo>
                  <a:pt x="3819" y="530"/>
                </a:lnTo>
                <a:lnTo>
                  <a:pt x="3808" y="530"/>
                </a:lnTo>
                <a:lnTo>
                  <a:pt x="3798" y="530"/>
                </a:lnTo>
                <a:lnTo>
                  <a:pt x="3788" y="530"/>
                </a:lnTo>
                <a:lnTo>
                  <a:pt x="3777" y="530"/>
                </a:lnTo>
                <a:lnTo>
                  <a:pt x="3767" y="530"/>
                </a:lnTo>
                <a:lnTo>
                  <a:pt x="3757" y="530"/>
                </a:lnTo>
                <a:lnTo>
                  <a:pt x="3747" y="530"/>
                </a:lnTo>
                <a:lnTo>
                  <a:pt x="3736" y="530"/>
                </a:lnTo>
                <a:lnTo>
                  <a:pt x="3726" y="530"/>
                </a:lnTo>
                <a:lnTo>
                  <a:pt x="3721" y="530"/>
                </a:lnTo>
                <a:lnTo>
                  <a:pt x="3711" y="530"/>
                </a:lnTo>
                <a:lnTo>
                  <a:pt x="3700" y="530"/>
                </a:lnTo>
                <a:lnTo>
                  <a:pt x="3690" y="530"/>
                </a:lnTo>
                <a:lnTo>
                  <a:pt x="3680" y="530"/>
                </a:lnTo>
                <a:lnTo>
                  <a:pt x="3669" y="530"/>
                </a:lnTo>
                <a:lnTo>
                  <a:pt x="3659" y="530"/>
                </a:lnTo>
                <a:lnTo>
                  <a:pt x="3649" y="530"/>
                </a:lnTo>
                <a:lnTo>
                  <a:pt x="3639" y="530"/>
                </a:lnTo>
                <a:lnTo>
                  <a:pt x="3628" y="530"/>
                </a:lnTo>
                <a:lnTo>
                  <a:pt x="3618" y="530"/>
                </a:lnTo>
                <a:lnTo>
                  <a:pt x="3608" y="530"/>
                </a:lnTo>
                <a:lnTo>
                  <a:pt x="3598" y="530"/>
                </a:lnTo>
                <a:lnTo>
                  <a:pt x="3587" y="530"/>
                </a:lnTo>
                <a:lnTo>
                  <a:pt x="3577" y="530"/>
                </a:lnTo>
                <a:lnTo>
                  <a:pt x="3567" y="525"/>
                </a:lnTo>
                <a:lnTo>
                  <a:pt x="3556" y="525"/>
                </a:lnTo>
                <a:lnTo>
                  <a:pt x="3546" y="525"/>
                </a:lnTo>
                <a:lnTo>
                  <a:pt x="3541" y="525"/>
                </a:lnTo>
                <a:lnTo>
                  <a:pt x="3531" y="525"/>
                </a:lnTo>
                <a:lnTo>
                  <a:pt x="3520" y="525"/>
                </a:lnTo>
                <a:lnTo>
                  <a:pt x="3510" y="525"/>
                </a:lnTo>
                <a:lnTo>
                  <a:pt x="3500" y="525"/>
                </a:lnTo>
                <a:lnTo>
                  <a:pt x="3490" y="525"/>
                </a:lnTo>
                <a:lnTo>
                  <a:pt x="3479" y="525"/>
                </a:lnTo>
                <a:lnTo>
                  <a:pt x="3469" y="525"/>
                </a:lnTo>
                <a:lnTo>
                  <a:pt x="3459" y="525"/>
                </a:lnTo>
                <a:lnTo>
                  <a:pt x="3448" y="525"/>
                </a:lnTo>
                <a:lnTo>
                  <a:pt x="3438" y="525"/>
                </a:lnTo>
                <a:lnTo>
                  <a:pt x="3428" y="525"/>
                </a:lnTo>
                <a:lnTo>
                  <a:pt x="3418" y="525"/>
                </a:lnTo>
                <a:lnTo>
                  <a:pt x="3407" y="525"/>
                </a:lnTo>
                <a:lnTo>
                  <a:pt x="3397" y="525"/>
                </a:lnTo>
                <a:lnTo>
                  <a:pt x="3387" y="525"/>
                </a:lnTo>
                <a:lnTo>
                  <a:pt x="3377" y="525"/>
                </a:lnTo>
                <a:lnTo>
                  <a:pt x="3366" y="525"/>
                </a:lnTo>
                <a:lnTo>
                  <a:pt x="3361" y="525"/>
                </a:lnTo>
                <a:lnTo>
                  <a:pt x="3351" y="525"/>
                </a:lnTo>
                <a:lnTo>
                  <a:pt x="3341" y="525"/>
                </a:lnTo>
                <a:lnTo>
                  <a:pt x="3330" y="525"/>
                </a:lnTo>
                <a:lnTo>
                  <a:pt x="3320" y="525"/>
                </a:lnTo>
                <a:lnTo>
                  <a:pt x="3310" y="525"/>
                </a:lnTo>
                <a:lnTo>
                  <a:pt x="3299" y="525"/>
                </a:lnTo>
                <a:lnTo>
                  <a:pt x="3289" y="525"/>
                </a:lnTo>
                <a:lnTo>
                  <a:pt x="3279" y="525"/>
                </a:lnTo>
                <a:lnTo>
                  <a:pt x="3269" y="525"/>
                </a:lnTo>
                <a:lnTo>
                  <a:pt x="3258" y="525"/>
                </a:lnTo>
                <a:lnTo>
                  <a:pt x="3248" y="525"/>
                </a:lnTo>
                <a:lnTo>
                  <a:pt x="3238" y="525"/>
                </a:lnTo>
                <a:lnTo>
                  <a:pt x="3227" y="525"/>
                </a:lnTo>
                <a:lnTo>
                  <a:pt x="3217" y="525"/>
                </a:lnTo>
                <a:lnTo>
                  <a:pt x="3207" y="525"/>
                </a:lnTo>
                <a:lnTo>
                  <a:pt x="3197" y="525"/>
                </a:lnTo>
                <a:lnTo>
                  <a:pt x="3186" y="525"/>
                </a:lnTo>
                <a:lnTo>
                  <a:pt x="3181" y="525"/>
                </a:lnTo>
                <a:lnTo>
                  <a:pt x="3171" y="525"/>
                </a:lnTo>
                <a:lnTo>
                  <a:pt x="3161" y="525"/>
                </a:lnTo>
                <a:lnTo>
                  <a:pt x="3150" y="525"/>
                </a:lnTo>
                <a:lnTo>
                  <a:pt x="3140" y="525"/>
                </a:lnTo>
                <a:lnTo>
                  <a:pt x="3130" y="525"/>
                </a:lnTo>
                <a:lnTo>
                  <a:pt x="3120" y="525"/>
                </a:lnTo>
                <a:lnTo>
                  <a:pt x="3109" y="525"/>
                </a:lnTo>
                <a:lnTo>
                  <a:pt x="3099" y="519"/>
                </a:lnTo>
                <a:lnTo>
                  <a:pt x="3089" y="519"/>
                </a:lnTo>
                <a:lnTo>
                  <a:pt x="3078" y="519"/>
                </a:lnTo>
                <a:lnTo>
                  <a:pt x="3068" y="519"/>
                </a:lnTo>
                <a:lnTo>
                  <a:pt x="3058" y="519"/>
                </a:lnTo>
                <a:lnTo>
                  <a:pt x="3048" y="519"/>
                </a:lnTo>
                <a:lnTo>
                  <a:pt x="3037" y="519"/>
                </a:lnTo>
                <a:lnTo>
                  <a:pt x="3027" y="519"/>
                </a:lnTo>
                <a:lnTo>
                  <a:pt x="3017" y="519"/>
                </a:lnTo>
                <a:lnTo>
                  <a:pt x="3006" y="519"/>
                </a:lnTo>
                <a:lnTo>
                  <a:pt x="3001" y="519"/>
                </a:lnTo>
                <a:lnTo>
                  <a:pt x="2991" y="519"/>
                </a:lnTo>
                <a:lnTo>
                  <a:pt x="2981" y="519"/>
                </a:lnTo>
                <a:lnTo>
                  <a:pt x="2970" y="519"/>
                </a:lnTo>
                <a:lnTo>
                  <a:pt x="2960" y="514"/>
                </a:lnTo>
                <a:lnTo>
                  <a:pt x="2950" y="514"/>
                </a:lnTo>
                <a:lnTo>
                  <a:pt x="2940" y="514"/>
                </a:lnTo>
                <a:lnTo>
                  <a:pt x="2929" y="514"/>
                </a:lnTo>
                <a:lnTo>
                  <a:pt x="2919" y="509"/>
                </a:lnTo>
                <a:lnTo>
                  <a:pt x="2909" y="509"/>
                </a:lnTo>
                <a:lnTo>
                  <a:pt x="2899" y="509"/>
                </a:lnTo>
                <a:lnTo>
                  <a:pt x="2888" y="509"/>
                </a:lnTo>
                <a:lnTo>
                  <a:pt x="2878" y="504"/>
                </a:lnTo>
                <a:lnTo>
                  <a:pt x="2868" y="504"/>
                </a:lnTo>
                <a:lnTo>
                  <a:pt x="2857" y="504"/>
                </a:lnTo>
                <a:lnTo>
                  <a:pt x="2847" y="504"/>
                </a:lnTo>
                <a:lnTo>
                  <a:pt x="2837" y="499"/>
                </a:lnTo>
                <a:lnTo>
                  <a:pt x="2827" y="499"/>
                </a:lnTo>
                <a:lnTo>
                  <a:pt x="2816" y="499"/>
                </a:lnTo>
                <a:lnTo>
                  <a:pt x="2811" y="494"/>
                </a:lnTo>
                <a:lnTo>
                  <a:pt x="2801" y="494"/>
                </a:lnTo>
                <a:lnTo>
                  <a:pt x="2791" y="494"/>
                </a:lnTo>
                <a:lnTo>
                  <a:pt x="2780" y="489"/>
                </a:lnTo>
                <a:lnTo>
                  <a:pt x="2770" y="489"/>
                </a:lnTo>
                <a:lnTo>
                  <a:pt x="2760" y="483"/>
                </a:lnTo>
                <a:lnTo>
                  <a:pt x="2749" y="483"/>
                </a:lnTo>
                <a:lnTo>
                  <a:pt x="2739" y="483"/>
                </a:lnTo>
                <a:lnTo>
                  <a:pt x="2729" y="478"/>
                </a:lnTo>
                <a:lnTo>
                  <a:pt x="2719" y="478"/>
                </a:lnTo>
                <a:lnTo>
                  <a:pt x="2708" y="473"/>
                </a:lnTo>
                <a:lnTo>
                  <a:pt x="2698" y="473"/>
                </a:lnTo>
                <a:lnTo>
                  <a:pt x="2688" y="468"/>
                </a:lnTo>
                <a:lnTo>
                  <a:pt x="2678" y="468"/>
                </a:lnTo>
                <a:lnTo>
                  <a:pt x="2667" y="463"/>
                </a:lnTo>
                <a:lnTo>
                  <a:pt x="2657" y="463"/>
                </a:lnTo>
                <a:lnTo>
                  <a:pt x="2647" y="458"/>
                </a:lnTo>
                <a:lnTo>
                  <a:pt x="2636" y="453"/>
                </a:lnTo>
                <a:lnTo>
                  <a:pt x="2631" y="453"/>
                </a:lnTo>
                <a:lnTo>
                  <a:pt x="2621" y="447"/>
                </a:lnTo>
                <a:lnTo>
                  <a:pt x="2611" y="447"/>
                </a:lnTo>
                <a:lnTo>
                  <a:pt x="2600" y="442"/>
                </a:lnTo>
                <a:lnTo>
                  <a:pt x="2590" y="437"/>
                </a:lnTo>
                <a:lnTo>
                  <a:pt x="2580" y="437"/>
                </a:lnTo>
                <a:lnTo>
                  <a:pt x="2570" y="432"/>
                </a:lnTo>
                <a:lnTo>
                  <a:pt x="2559" y="427"/>
                </a:lnTo>
                <a:lnTo>
                  <a:pt x="2549" y="422"/>
                </a:lnTo>
                <a:lnTo>
                  <a:pt x="2539" y="422"/>
                </a:lnTo>
                <a:lnTo>
                  <a:pt x="2528" y="417"/>
                </a:lnTo>
                <a:lnTo>
                  <a:pt x="2518" y="411"/>
                </a:lnTo>
                <a:lnTo>
                  <a:pt x="2508" y="406"/>
                </a:lnTo>
                <a:lnTo>
                  <a:pt x="2498" y="406"/>
                </a:lnTo>
                <a:lnTo>
                  <a:pt x="2487" y="401"/>
                </a:lnTo>
                <a:lnTo>
                  <a:pt x="2477" y="396"/>
                </a:lnTo>
                <a:lnTo>
                  <a:pt x="2467" y="391"/>
                </a:lnTo>
                <a:lnTo>
                  <a:pt x="2457" y="386"/>
                </a:lnTo>
                <a:lnTo>
                  <a:pt x="2451" y="381"/>
                </a:lnTo>
                <a:lnTo>
                  <a:pt x="2441" y="381"/>
                </a:lnTo>
                <a:lnTo>
                  <a:pt x="2431" y="375"/>
                </a:lnTo>
                <a:lnTo>
                  <a:pt x="2421" y="370"/>
                </a:lnTo>
                <a:lnTo>
                  <a:pt x="2410" y="365"/>
                </a:lnTo>
                <a:lnTo>
                  <a:pt x="2400" y="360"/>
                </a:lnTo>
                <a:lnTo>
                  <a:pt x="2390" y="355"/>
                </a:lnTo>
                <a:lnTo>
                  <a:pt x="2379" y="350"/>
                </a:lnTo>
                <a:lnTo>
                  <a:pt x="2369" y="345"/>
                </a:lnTo>
                <a:lnTo>
                  <a:pt x="2359" y="345"/>
                </a:lnTo>
                <a:lnTo>
                  <a:pt x="2349" y="339"/>
                </a:lnTo>
                <a:lnTo>
                  <a:pt x="2338" y="334"/>
                </a:lnTo>
                <a:lnTo>
                  <a:pt x="2328" y="329"/>
                </a:lnTo>
                <a:lnTo>
                  <a:pt x="2318" y="324"/>
                </a:lnTo>
                <a:lnTo>
                  <a:pt x="2307" y="319"/>
                </a:lnTo>
                <a:lnTo>
                  <a:pt x="2297" y="314"/>
                </a:lnTo>
                <a:lnTo>
                  <a:pt x="2287" y="314"/>
                </a:lnTo>
                <a:lnTo>
                  <a:pt x="2277" y="309"/>
                </a:lnTo>
                <a:lnTo>
                  <a:pt x="2271" y="303"/>
                </a:lnTo>
                <a:lnTo>
                  <a:pt x="2261" y="298"/>
                </a:lnTo>
                <a:lnTo>
                  <a:pt x="2251" y="293"/>
                </a:lnTo>
                <a:lnTo>
                  <a:pt x="2241" y="293"/>
                </a:lnTo>
                <a:lnTo>
                  <a:pt x="2230" y="288"/>
                </a:lnTo>
                <a:lnTo>
                  <a:pt x="2220" y="283"/>
                </a:lnTo>
                <a:lnTo>
                  <a:pt x="2210" y="283"/>
                </a:lnTo>
                <a:lnTo>
                  <a:pt x="2200" y="278"/>
                </a:lnTo>
                <a:lnTo>
                  <a:pt x="2189" y="273"/>
                </a:lnTo>
                <a:lnTo>
                  <a:pt x="2179" y="273"/>
                </a:lnTo>
                <a:lnTo>
                  <a:pt x="2169" y="267"/>
                </a:lnTo>
                <a:lnTo>
                  <a:pt x="2158" y="267"/>
                </a:lnTo>
                <a:lnTo>
                  <a:pt x="2148" y="262"/>
                </a:lnTo>
                <a:lnTo>
                  <a:pt x="2138" y="262"/>
                </a:lnTo>
                <a:lnTo>
                  <a:pt x="2128" y="262"/>
                </a:lnTo>
                <a:lnTo>
                  <a:pt x="2117" y="257"/>
                </a:lnTo>
                <a:lnTo>
                  <a:pt x="2107" y="257"/>
                </a:lnTo>
                <a:lnTo>
                  <a:pt x="2097" y="257"/>
                </a:lnTo>
                <a:lnTo>
                  <a:pt x="2092" y="257"/>
                </a:lnTo>
                <a:lnTo>
                  <a:pt x="2081" y="257"/>
                </a:lnTo>
                <a:lnTo>
                  <a:pt x="2071" y="257"/>
                </a:lnTo>
                <a:lnTo>
                  <a:pt x="2061" y="257"/>
                </a:lnTo>
                <a:lnTo>
                  <a:pt x="2050" y="257"/>
                </a:lnTo>
                <a:lnTo>
                  <a:pt x="2040" y="257"/>
                </a:lnTo>
                <a:lnTo>
                  <a:pt x="2030" y="262"/>
                </a:lnTo>
                <a:lnTo>
                  <a:pt x="2020" y="262"/>
                </a:lnTo>
                <a:lnTo>
                  <a:pt x="2009" y="267"/>
                </a:lnTo>
                <a:lnTo>
                  <a:pt x="1999" y="267"/>
                </a:lnTo>
                <a:lnTo>
                  <a:pt x="1989" y="273"/>
                </a:lnTo>
                <a:lnTo>
                  <a:pt x="1979" y="278"/>
                </a:lnTo>
                <a:lnTo>
                  <a:pt x="1968" y="278"/>
                </a:lnTo>
                <a:lnTo>
                  <a:pt x="1958" y="283"/>
                </a:lnTo>
                <a:lnTo>
                  <a:pt x="1948" y="288"/>
                </a:lnTo>
                <a:lnTo>
                  <a:pt x="1937" y="288"/>
                </a:lnTo>
                <a:lnTo>
                  <a:pt x="1927" y="288"/>
                </a:lnTo>
                <a:lnTo>
                  <a:pt x="1917" y="288"/>
                </a:lnTo>
                <a:lnTo>
                  <a:pt x="1907" y="288"/>
                </a:lnTo>
                <a:lnTo>
                  <a:pt x="1901" y="288"/>
                </a:lnTo>
                <a:lnTo>
                  <a:pt x="1891" y="293"/>
                </a:lnTo>
                <a:lnTo>
                  <a:pt x="1881" y="293"/>
                </a:lnTo>
                <a:lnTo>
                  <a:pt x="1871" y="298"/>
                </a:lnTo>
                <a:lnTo>
                  <a:pt x="1860" y="303"/>
                </a:lnTo>
                <a:lnTo>
                  <a:pt x="1850" y="309"/>
                </a:lnTo>
                <a:lnTo>
                  <a:pt x="1840" y="314"/>
                </a:lnTo>
                <a:lnTo>
                  <a:pt x="1829" y="319"/>
                </a:lnTo>
                <a:lnTo>
                  <a:pt x="1819" y="319"/>
                </a:lnTo>
                <a:lnTo>
                  <a:pt x="1809" y="314"/>
                </a:lnTo>
                <a:lnTo>
                  <a:pt x="1799" y="309"/>
                </a:lnTo>
                <a:lnTo>
                  <a:pt x="1788" y="303"/>
                </a:lnTo>
                <a:lnTo>
                  <a:pt x="1778" y="309"/>
                </a:lnTo>
                <a:lnTo>
                  <a:pt x="1768" y="314"/>
                </a:lnTo>
                <a:lnTo>
                  <a:pt x="1758" y="314"/>
                </a:lnTo>
                <a:lnTo>
                  <a:pt x="1747" y="329"/>
                </a:lnTo>
                <a:lnTo>
                  <a:pt x="1737" y="324"/>
                </a:lnTo>
                <a:lnTo>
                  <a:pt x="1727" y="324"/>
                </a:lnTo>
                <a:lnTo>
                  <a:pt x="1722" y="334"/>
                </a:lnTo>
                <a:lnTo>
                  <a:pt x="1711" y="339"/>
                </a:lnTo>
                <a:lnTo>
                  <a:pt x="1701" y="345"/>
                </a:lnTo>
                <a:lnTo>
                  <a:pt x="1691" y="350"/>
                </a:lnTo>
                <a:lnTo>
                  <a:pt x="1680" y="360"/>
                </a:lnTo>
                <a:lnTo>
                  <a:pt x="1670" y="370"/>
                </a:lnTo>
                <a:lnTo>
                  <a:pt x="1660" y="375"/>
                </a:lnTo>
                <a:lnTo>
                  <a:pt x="1650" y="386"/>
                </a:lnTo>
                <a:lnTo>
                  <a:pt x="1639" y="391"/>
                </a:lnTo>
                <a:lnTo>
                  <a:pt x="1629" y="396"/>
                </a:lnTo>
                <a:lnTo>
                  <a:pt x="1619" y="406"/>
                </a:lnTo>
                <a:lnTo>
                  <a:pt x="1608" y="411"/>
                </a:lnTo>
                <a:lnTo>
                  <a:pt x="1598" y="417"/>
                </a:lnTo>
                <a:lnTo>
                  <a:pt x="1588" y="422"/>
                </a:lnTo>
                <a:lnTo>
                  <a:pt x="1578" y="427"/>
                </a:lnTo>
                <a:lnTo>
                  <a:pt x="1567" y="422"/>
                </a:lnTo>
                <a:lnTo>
                  <a:pt x="1557" y="427"/>
                </a:lnTo>
                <a:lnTo>
                  <a:pt x="1547" y="432"/>
                </a:lnTo>
                <a:lnTo>
                  <a:pt x="1542" y="442"/>
                </a:lnTo>
                <a:lnTo>
                  <a:pt x="1531" y="442"/>
                </a:lnTo>
                <a:lnTo>
                  <a:pt x="1521" y="447"/>
                </a:lnTo>
                <a:lnTo>
                  <a:pt x="1511" y="447"/>
                </a:lnTo>
                <a:lnTo>
                  <a:pt x="1501" y="453"/>
                </a:lnTo>
                <a:lnTo>
                  <a:pt x="1490" y="453"/>
                </a:lnTo>
                <a:lnTo>
                  <a:pt x="1480" y="453"/>
                </a:lnTo>
                <a:lnTo>
                  <a:pt x="1470" y="458"/>
                </a:lnTo>
                <a:lnTo>
                  <a:pt x="1459" y="468"/>
                </a:lnTo>
                <a:lnTo>
                  <a:pt x="1449" y="468"/>
                </a:lnTo>
                <a:lnTo>
                  <a:pt x="1439" y="463"/>
                </a:lnTo>
                <a:lnTo>
                  <a:pt x="1429" y="463"/>
                </a:lnTo>
                <a:lnTo>
                  <a:pt x="1418" y="463"/>
                </a:lnTo>
                <a:lnTo>
                  <a:pt x="1408" y="463"/>
                </a:lnTo>
                <a:lnTo>
                  <a:pt x="1398" y="468"/>
                </a:lnTo>
                <a:lnTo>
                  <a:pt x="1387" y="473"/>
                </a:lnTo>
                <a:lnTo>
                  <a:pt x="1377" y="473"/>
                </a:lnTo>
                <a:lnTo>
                  <a:pt x="1367" y="473"/>
                </a:lnTo>
                <a:lnTo>
                  <a:pt x="1362" y="478"/>
                </a:lnTo>
                <a:lnTo>
                  <a:pt x="1351" y="483"/>
                </a:lnTo>
                <a:lnTo>
                  <a:pt x="1341" y="483"/>
                </a:lnTo>
                <a:lnTo>
                  <a:pt x="1331" y="489"/>
                </a:lnTo>
                <a:lnTo>
                  <a:pt x="1321" y="494"/>
                </a:lnTo>
                <a:lnTo>
                  <a:pt x="1310" y="489"/>
                </a:lnTo>
                <a:lnTo>
                  <a:pt x="1300" y="483"/>
                </a:lnTo>
                <a:lnTo>
                  <a:pt x="1290" y="478"/>
                </a:lnTo>
                <a:lnTo>
                  <a:pt x="1280" y="483"/>
                </a:lnTo>
                <a:lnTo>
                  <a:pt x="1269" y="483"/>
                </a:lnTo>
                <a:lnTo>
                  <a:pt x="1259" y="489"/>
                </a:lnTo>
                <a:lnTo>
                  <a:pt x="1249" y="489"/>
                </a:lnTo>
                <a:lnTo>
                  <a:pt x="1238" y="489"/>
                </a:lnTo>
                <a:lnTo>
                  <a:pt x="1228" y="489"/>
                </a:lnTo>
                <a:lnTo>
                  <a:pt x="1218" y="494"/>
                </a:lnTo>
                <a:lnTo>
                  <a:pt x="1208" y="499"/>
                </a:lnTo>
                <a:lnTo>
                  <a:pt x="1197" y="489"/>
                </a:lnTo>
                <a:lnTo>
                  <a:pt x="1187" y="499"/>
                </a:lnTo>
                <a:lnTo>
                  <a:pt x="1182" y="494"/>
                </a:lnTo>
                <a:lnTo>
                  <a:pt x="1172" y="494"/>
                </a:lnTo>
                <a:lnTo>
                  <a:pt x="1161" y="494"/>
                </a:lnTo>
                <a:lnTo>
                  <a:pt x="1151" y="499"/>
                </a:lnTo>
                <a:lnTo>
                  <a:pt x="1141" y="499"/>
                </a:lnTo>
                <a:lnTo>
                  <a:pt x="1130" y="494"/>
                </a:lnTo>
                <a:lnTo>
                  <a:pt x="1120" y="494"/>
                </a:lnTo>
                <a:lnTo>
                  <a:pt x="1110" y="499"/>
                </a:lnTo>
                <a:lnTo>
                  <a:pt x="1100" y="499"/>
                </a:lnTo>
                <a:lnTo>
                  <a:pt x="1089" y="504"/>
                </a:lnTo>
                <a:lnTo>
                  <a:pt x="1079" y="504"/>
                </a:lnTo>
                <a:lnTo>
                  <a:pt x="1069" y="504"/>
                </a:lnTo>
                <a:lnTo>
                  <a:pt x="1059" y="504"/>
                </a:lnTo>
                <a:lnTo>
                  <a:pt x="1048" y="509"/>
                </a:lnTo>
                <a:lnTo>
                  <a:pt x="1038" y="509"/>
                </a:lnTo>
                <a:lnTo>
                  <a:pt x="1028" y="509"/>
                </a:lnTo>
                <a:lnTo>
                  <a:pt x="1017" y="514"/>
                </a:lnTo>
                <a:lnTo>
                  <a:pt x="1007" y="514"/>
                </a:lnTo>
                <a:lnTo>
                  <a:pt x="1002" y="514"/>
                </a:lnTo>
                <a:lnTo>
                  <a:pt x="992" y="519"/>
                </a:lnTo>
                <a:lnTo>
                  <a:pt x="981" y="519"/>
                </a:lnTo>
                <a:lnTo>
                  <a:pt x="971" y="519"/>
                </a:lnTo>
                <a:lnTo>
                  <a:pt x="961" y="519"/>
                </a:lnTo>
                <a:lnTo>
                  <a:pt x="951" y="525"/>
                </a:lnTo>
                <a:lnTo>
                  <a:pt x="940" y="525"/>
                </a:lnTo>
                <a:lnTo>
                  <a:pt x="930" y="525"/>
                </a:lnTo>
                <a:lnTo>
                  <a:pt x="920" y="525"/>
                </a:lnTo>
                <a:lnTo>
                  <a:pt x="909" y="525"/>
                </a:lnTo>
                <a:lnTo>
                  <a:pt x="899" y="525"/>
                </a:lnTo>
                <a:lnTo>
                  <a:pt x="889" y="525"/>
                </a:lnTo>
                <a:lnTo>
                  <a:pt x="879" y="525"/>
                </a:lnTo>
                <a:lnTo>
                  <a:pt x="868" y="530"/>
                </a:lnTo>
                <a:lnTo>
                  <a:pt x="858" y="530"/>
                </a:lnTo>
                <a:lnTo>
                  <a:pt x="848" y="530"/>
                </a:lnTo>
                <a:lnTo>
                  <a:pt x="837" y="530"/>
                </a:lnTo>
                <a:lnTo>
                  <a:pt x="827" y="530"/>
                </a:lnTo>
                <a:lnTo>
                  <a:pt x="817" y="530"/>
                </a:lnTo>
                <a:lnTo>
                  <a:pt x="812" y="530"/>
                </a:lnTo>
                <a:lnTo>
                  <a:pt x="802" y="530"/>
                </a:lnTo>
                <a:lnTo>
                  <a:pt x="791" y="535"/>
                </a:lnTo>
                <a:lnTo>
                  <a:pt x="781" y="535"/>
                </a:lnTo>
                <a:lnTo>
                  <a:pt x="771" y="535"/>
                </a:lnTo>
                <a:lnTo>
                  <a:pt x="760" y="535"/>
                </a:lnTo>
                <a:lnTo>
                  <a:pt x="750" y="535"/>
                </a:lnTo>
                <a:lnTo>
                  <a:pt x="740" y="535"/>
                </a:lnTo>
                <a:lnTo>
                  <a:pt x="730" y="535"/>
                </a:lnTo>
                <a:lnTo>
                  <a:pt x="719" y="535"/>
                </a:lnTo>
                <a:lnTo>
                  <a:pt x="709" y="535"/>
                </a:lnTo>
                <a:lnTo>
                  <a:pt x="699" y="535"/>
                </a:lnTo>
                <a:lnTo>
                  <a:pt x="688" y="535"/>
                </a:lnTo>
                <a:lnTo>
                  <a:pt x="678" y="535"/>
                </a:lnTo>
                <a:lnTo>
                  <a:pt x="668" y="535"/>
                </a:lnTo>
                <a:lnTo>
                  <a:pt x="658" y="540"/>
                </a:lnTo>
                <a:lnTo>
                  <a:pt x="647" y="540"/>
                </a:lnTo>
                <a:lnTo>
                  <a:pt x="637" y="540"/>
                </a:lnTo>
                <a:lnTo>
                  <a:pt x="632" y="540"/>
                </a:lnTo>
                <a:lnTo>
                  <a:pt x="622" y="540"/>
                </a:lnTo>
                <a:lnTo>
                  <a:pt x="611" y="540"/>
                </a:lnTo>
                <a:lnTo>
                  <a:pt x="601" y="540"/>
                </a:lnTo>
                <a:lnTo>
                  <a:pt x="591" y="540"/>
                </a:lnTo>
                <a:lnTo>
                  <a:pt x="581" y="540"/>
                </a:lnTo>
                <a:lnTo>
                  <a:pt x="570" y="540"/>
                </a:lnTo>
                <a:lnTo>
                  <a:pt x="560" y="540"/>
                </a:lnTo>
                <a:lnTo>
                  <a:pt x="550" y="540"/>
                </a:lnTo>
                <a:lnTo>
                  <a:pt x="539" y="540"/>
                </a:lnTo>
                <a:lnTo>
                  <a:pt x="529" y="540"/>
                </a:lnTo>
                <a:lnTo>
                  <a:pt x="519" y="540"/>
                </a:lnTo>
                <a:lnTo>
                  <a:pt x="509" y="540"/>
                </a:lnTo>
                <a:lnTo>
                  <a:pt x="498" y="545"/>
                </a:lnTo>
                <a:lnTo>
                  <a:pt x="488" y="545"/>
                </a:lnTo>
                <a:lnTo>
                  <a:pt x="478" y="545"/>
                </a:lnTo>
                <a:lnTo>
                  <a:pt x="467" y="545"/>
                </a:lnTo>
                <a:lnTo>
                  <a:pt x="457" y="545"/>
                </a:lnTo>
                <a:lnTo>
                  <a:pt x="452" y="545"/>
                </a:lnTo>
                <a:lnTo>
                  <a:pt x="442" y="545"/>
                </a:lnTo>
                <a:lnTo>
                  <a:pt x="431" y="545"/>
                </a:lnTo>
                <a:lnTo>
                  <a:pt x="421" y="545"/>
                </a:lnTo>
                <a:lnTo>
                  <a:pt x="411" y="545"/>
                </a:lnTo>
                <a:lnTo>
                  <a:pt x="401" y="545"/>
                </a:lnTo>
                <a:lnTo>
                  <a:pt x="390" y="545"/>
                </a:lnTo>
                <a:lnTo>
                  <a:pt x="380" y="545"/>
                </a:lnTo>
                <a:lnTo>
                  <a:pt x="370" y="545"/>
                </a:lnTo>
                <a:lnTo>
                  <a:pt x="360" y="545"/>
                </a:lnTo>
                <a:lnTo>
                  <a:pt x="349" y="545"/>
                </a:lnTo>
                <a:lnTo>
                  <a:pt x="339" y="545"/>
                </a:lnTo>
                <a:lnTo>
                  <a:pt x="329" y="545"/>
                </a:lnTo>
                <a:lnTo>
                  <a:pt x="318" y="545"/>
                </a:lnTo>
                <a:lnTo>
                  <a:pt x="308" y="545"/>
                </a:lnTo>
                <a:lnTo>
                  <a:pt x="298" y="545"/>
                </a:lnTo>
                <a:lnTo>
                  <a:pt x="288" y="545"/>
                </a:lnTo>
                <a:lnTo>
                  <a:pt x="277" y="545"/>
                </a:lnTo>
                <a:lnTo>
                  <a:pt x="272" y="545"/>
                </a:lnTo>
                <a:lnTo>
                  <a:pt x="262" y="545"/>
                </a:lnTo>
                <a:lnTo>
                  <a:pt x="252" y="545"/>
                </a:lnTo>
                <a:lnTo>
                  <a:pt x="241" y="545"/>
                </a:lnTo>
                <a:lnTo>
                  <a:pt x="231" y="545"/>
                </a:lnTo>
                <a:lnTo>
                  <a:pt x="221" y="545"/>
                </a:lnTo>
                <a:lnTo>
                  <a:pt x="210" y="545"/>
                </a:lnTo>
                <a:lnTo>
                  <a:pt x="200" y="545"/>
                </a:lnTo>
                <a:lnTo>
                  <a:pt x="190" y="545"/>
                </a:lnTo>
                <a:lnTo>
                  <a:pt x="180" y="545"/>
                </a:lnTo>
                <a:lnTo>
                  <a:pt x="169" y="545"/>
                </a:lnTo>
                <a:lnTo>
                  <a:pt x="159" y="545"/>
                </a:lnTo>
                <a:lnTo>
                  <a:pt x="149" y="545"/>
                </a:lnTo>
                <a:lnTo>
                  <a:pt x="138" y="545"/>
                </a:lnTo>
                <a:lnTo>
                  <a:pt x="128" y="545"/>
                </a:lnTo>
                <a:lnTo>
                  <a:pt x="118" y="545"/>
                </a:lnTo>
                <a:lnTo>
                  <a:pt x="108" y="545"/>
                </a:lnTo>
                <a:lnTo>
                  <a:pt x="97" y="545"/>
                </a:lnTo>
                <a:lnTo>
                  <a:pt x="92" y="545"/>
                </a:lnTo>
                <a:lnTo>
                  <a:pt x="82" y="545"/>
                </a:lnTo>
                <a:lnTo>
                  <a:pt x="72" y="545"/>
                </a:lnTo>
                <a:lnTo>
                  <a:pt x="61" y="545"/>
                </a:lnTo>
                <a:lnTo>
                  <a:pt x="51" y="545"/>
                </a:lnTo>
                <a:lnTo>
                  <a:pt x="41" y="545"/>
                </a:lnTo>
                <a:lnTo>
                  <a:pt x="31" y="545"/>
                </a:lnTo>
                <a:lnTo>
                  <a:pt x="20" y="545"/>
                </a:lnTo>
                <a:lnTo>
                  <a:pt x="10" y="545"/>
                </a:lnTo>
                <a:lnTo>
                  <a:pt x="0" y="545"/>
                </a:lnTo>
              </a:path>
            </a:pathLst>
          </a:custGeom>
          <a:noFill/>
          <a:ln w="0">
            <a:solidFill>
              <a:srgbClr val="3366FF"/>
            </a:solidFill>
            <a:prstDash val="solid"/>
            <a:round/>
            <a:headEnd/>
            <a:tailEnd/>
          </a:ln>
        </p:spPr>
        <p:txBody>
          <a:bodyPr/>
          <a:lstStyle/>
          <a:p>
            <a:endParaRPr lang="en-GB"/>
          </a:p>
        </p:txBody>
      </p:sp>
      <p:sp>
        <p:nvSpPr>
          <p:cNvPr id="375014" name="Freeform 230"/>
          <p:cNvSpPr>
            <a:spLocks/>
          </p:cNvSpPr>
          <p:nvPr/>
        </p:nvSpPr>
        <p:spPr bwMode="auto">
          <a:xfrm>
            <a:off x="1423988" y="3890963"/>
            <a:ext cx="6346825" cy="1550987"/>
          </a:xfrm>
          <a:custGeom>
            <a:avLst/>
            <a:gdLst/>
            <a:ahLst/>
            <a:cxnLst>
              <a:cxn ang="0">
                <a:pos x="108" y="977"/>
              </a:cxn>
              <a:cxn ang="0">
                <a:pos x="241" y="977"/>
              </a:cxn>
              <a:cxn ang="0">
                <a:pos x="370" y="977"/>
              </a:cxn>
              <a:cxn ang="0">
                <a:pos x="498" y="977"/>
              </a:cxn>
              <a:cxn ang="0">
                <a:pos x="632" y="972"/>
              </a:cxn>
              <a:cxn ang="0">
                <a:pos x="760" y="967"/>
              </a:cxn>
              <a:cxn ang="0">
                <a:pos x="889" y="957"/>
              </a:cxn>
              <a:cxn ang="0">
                <a:pos x="1017" y="941"/>
              </a:cxn>
              <a:cxn ang="0">
                <a:pos x="1151" y="926"/>
              </a:cxn>
              <a:cxn ang="0">
                <a:pos x="1280" y="905"/>
              </a:cxn>
              <a:cxn ang="0">
                <a:pos x="1408" y="890"/>
              </a:cxn>
              <a:cxn ang="0">
                <a:pos x="1542" y="859"/>
              </a:cxn>
              <a:cxn ang="0">
                <a:pos x="1670" y="766"/>
              </a:cxn>
              <a:cxn ang="0">
                <a:pos x="1799" y="648"/>
              </a:cxn>
              <a:cxn ang="0">
                <a:pos x="1927" y="571"/>
              </a:cxn>
              <a:cxn ang="0">
                <a:pos x="2061" y="453"/>
              </a:cxn>
              <a:cxn ang="0">
                <a:pos x="2189" y="360"/>
              </a:cxn>
              <a:cxn ang="0">
                <a:pos x="2318" y="288"/>
              </a:cxn>
              <a:cxn ang="0">
                <a:pos x="2451" y="237"/>
              </a:cxn>
              <a:cxn ang="0">
                <a:pos x="2580" y="185"/>
              </a:cxn>
              <a:cxn ang="0">
                <a:pos x="2708" y="144"/>
              </a:cxn>
              <a:cxn ang="0">
                <a:pos x="2837" y="103"/>
              </a:cxn>
              <a:cxn ang="0">
                <a:pos x="2970" y="83"/>
              </a:cxn>
              <a:cxn ang="0">
                <a:pos x="3099" y="57"/>
              </a:cxn>
              <a:cxn ang="0">
                <a:pos x="3227" y="36"/>
              </a:cxn>
              <a:cxn ang="0">
                <a:pos x="3361" y="26"/>
              </a:cxn>
              <a:cxn ang="0">
                <a:pos x="3490" y="16"/>
              </a:cxn>
              <a:cxn ang="0">
                <a:pos x="3618" y="11"/>
              </a:cxn>
              <a:cxn ang="0">
                <a:pos x="3747" y="5"/>
              </a:cxn>
              <a:cxn ang="0">
                <a:pos x="3880" y="0"/>
              </a:cxn>
              <a:cxn ang="0">
                <a:pos x="3998" y="874"/>
              </a:cxn>
              <a:cxn ang="0">
                <a:pos x="3870" y="874"/>
              </a:cxn>
              <a:cxn ang="0">
                <a:pos x="3736" y="869"/>
              </a:cxn>
              <a:cxn ang="0">
                <a:pos x="3608" y="869"/>
              </a:cxn>
              <a:cxn ang="0">
                <a:pos x="3479" y="864"/>
              </a:cxn>
              <a:cxn ang="0">
                <a:pos x="3351" y="854"/>
              </a:cxn>
              <a:cxn ang="0">
                <a:pos x="3217" y="849"/>
              </a:cxn>
              <a:cxn ang="0">
                <a:pos x="3089" y="833"/>
              </a:cxn>
              <a:cxn ang="0">
                <a:pos x="2960" y="813"/>
              </a:cxn>
              <a:cxn ang="0">
                <a:pos x="2827" y="782"/>
              </a:cxn>
              <a:cxn ang="0">
                <a:pos x="2698" y="720"/>
              </a:cxn>
              <a:cxn ang="0">
                <a:pos x="2570" y="643"/>
              </a:cxn>
              <a:cxn ang="0">
                <a:pos x="2441" y="556"/>
              </a:cxn>
              <a:cxn ang="0">
                <a:pos x="2307" y="478"/>
              </a:cxn>
              <a:cxn ang="0">
                <a:pos x="2179" y="432"/>
              </a:cxn>
              <a:cxn ang="0">
                <a:pos x="2050" y="463"/>
              </a:cxn>
              <a:cxn ang="0">
                <a:pos x="1917" y="576"/>
              </a:cxn>
              <a:cxn ang="0">
                <a:pos x="1788" y="648"/>
              </a:cxn>
              <a:cxn ang="0">
                <a:pos x="1660" y="771"/>
              </a:cxn>
              <a:cxn ang="0">
                <a:pos x="1531" y="864"/>
              </a:cxn>
              <a:cxn ang="0">
                <a:pos x="1398" y="890"/>
              </a:cxn>
              <a:cxn ang="0">
                <a:pos x="1269" y="905"/>
              </a:cxn>
              <a:cxn ang="0">
                <a:pos x="1141" y="926"/>
              </a:cxn>
              <a:cxn ang="0">
                <a:pos x="1007" y="941"/>
              </a:cxn>
              <a:cxn ang="0">
                <a:pos x="879" y="957"/>
              </a:cxn>
              <a:cxn ang="0">
                <a:pos x="750" y="967"/>
              </a:cxn>
              <a:cxn ang="0">
                <a:pos x="622" y="972"/>
              </a:cxn>
              <a:cxn ang="0">
                <a:pos x="488" y="977"/>
              </a:cxn>
              <a:cxn ang="0">
                <a:pos x="360" y="977"/>
              </a:cxn>
              <a:cxn ang="0">
                <a:pos x="231" y="977"/>
              </a:cxn>
              <a:cxn ang="0">
                <a:pos x="97" y="977"/>
              </a:cxn>
            </a:cxnLst>
            <a:rect l="0" t="0" r="r" b="b"/>
            <a:pathLst>
              <a:path w="3998" h="977">
                <a:moveTo>
                  <a:pt x="0" y="977"/>
                </a:moveTo>
                <a:lnTo>
                  <a:pt x="0" y="977"/>
                </a:lnTo>
                <a:lnTo>
                  <a:pt x="10" y="977"/>
                </a:lnTo>
                <a:lnTo>
                  <a:pt x="20" y="977"/>
                </a:lnTo>
                <a:lnTo>
                  <a:pt x="31" y="977"/>
                </a:lnTo>
                <a:lnTo>
                  <a:pt x="41" y="977"/>
                </a:lnTo>
                <a:lnTo>
                  <a:pt x="51" y="977"/>
                </a:lnTo>
                <a:lnTo>
                  <a:pt x="61" y="977"/>
                </a:lnTo>
                <a:lnTo>
                  <a:pt x="72" y="977"/>
                </a:lnTo>
                <a:lnTo>
                  <a:pt x="82" y="977"/>
                </a:lnTo>
                <a:lnTo>
                  <a:pt x="92" y="977"/>
                </a:lnTo>
                <a:lnTo>
                  <a:pt x="97" y="977"/>
                </a:lnTo>
                <a:lnTo>
                  <a:pt x="108" y="977"/>
                </a:lnTo>
                <a:lnTo>
                  <a:pt x="118" y="977"/>
                </a:lnTo>
                <a:lnTo>
                  <a:pt x="128" y="977"/>
                </a:lnTo>
                <a:lnTo>
                  <a:pt x="138" y="977"/>
                </a:lnTo>
                <a:lnTo>
                  <a:pt x="149" y="977"/>
                </a:lnTo>
                <a:lnTo>
                  <a:pt x="159" y="977"/>
                </a:lnTo>
                <a:lnTo>
                  <a:pt x="169" y="977"/>
                </a:lnTo>
                <a:lnTo>
                  <a:pt x="180" y="977"/>
                </a:lnTo>
                <a:lnTo>
                  <a:pt x="190" y="977"/>
                </a:lnTo>
                <a:lnTo>
                  <a:pt x="200" y="977"/>
                </a:lnTo>
                <a:lnTo>
                  <a:pt x="210" y="977"/>
                </a:lnTo>
                <a:lnTo>
                  <a:pt x="221" y="977"/>
                </a:lnTo>
                <a:lnTo>
                  <a:pt x="231" y="977"/>
                </a:lnTo>
                <a:lnTo>
                  <a:pt x="241" y="977"/>
                </a:lnTo>
                <a:lnTo>
                  <a:pt x="252" y="977"/>
                </a:lnTo>
                <a:lnTo>
                  <a:pt x="262" y="977"/>
                </a:lnTo>
                <a:lnTo>
                  <a:pt x="272" y="977"/>
                </a:lnTo>
                <a:lnTo>
                  <a:pt x="277" y="977"/>
                </a:lnTo>
                <a:lnTo>
                  <a:pt x="288" y="977"/>
                </a:lnTo>
                <a:lnTo>
                  <a:pt x="298" y="977"/>
                </a:lnTo>
                <a:lnTo>
                  <a:pt x="308" y="977"/>
                </a:lnTo>
                <a:lnTo>
                  <a:pt x="318" y="977"/>
                </a:lnTo>
                <a:lnTo>
                  <a:pt x="329" y="977"/>
                </a:lnTo>
                <a:lnTo>
                  <a:pt x="339" y="977"/>
                </a:lnTo>
                <a:lnTo>
                  <a:pt x="349" y="977"/>
                </a:lnTo>
                <a:lnTo>
                  <a:pt x="360" y="977"/>
                </a:lnTo>
                <a:lnTo>
                  <a:pt x="370" y="977"/>
                </a:lnTo>
                <a:lnTo>
                  <a:pt x="380" y="977"/>
                </a:lnTo>
                <a:lnTo>
                  <a:pt x="390" y="977"/>
                </a:lnTo>
                <a:lnTo>
                  <a:pt x="401" y="977"/>
                </a:lnTo>
                <a:lnTo>
                  <a:pt x="411" y="977"/>
                </a:lnTo>
                <a:lnTo>
                  <a:pt x="421" y="977"/>
                </a:lnTo>
                <a:lnTo>
                  <a:pt x="431" y="977"/>
                </a:lnTo>
                <a:lnTo>
                  <a:pt x="442" y="977"/>
                </a:lnTo>
                <a:lnTo>
                  <a:pt x="452" y="977"/>
                </a:lnTo>
                <a:lnTo>
                  <a:pt x="457" y="977"/>
                </a:lnTo>
                <a:lnTo>
                  <a:pt x="467" y="977"/>
                </a:lnTo>
                <a:lnTo>
                  <a:pt x="478" y="977"/>
                </a:lnTo>
                <a:lnTo>
                  <a:pt x="488" y="977"/>
                </a:lnTo>
                <a:lnTo>
                  <a:pt x="498" y="977"/>
                </a:lnTo>
                <a:lnTo>
                  <a:pt x="509" y="972"/>
                </a:lnTo>
                <a:lnTo>
                  <a:pt x="519" y="972"/>
                </a:lnTo>
                <a:lnTo>
                  <a:pt x="529" y="972"/>
                </a:lnTo>
                <a:lnTo>
                  <a:pt x="539" y="972"/>
                </a:lnTo>
                <a:lnTo>
                  <a:pt x="550" y="972"/>
                </a:lnTo>
                <a:lnTo>
                  <a:pt x="560" y="972"/>
                </a:lnTo>
                <a:lnTo>
                  <a:pt x="570" y="972"/>
                </a:lnTo>
                <a:lnTo>
                  <a:pt x="581" y="972"/>
                </a:lnTo>
                <a:lnTo>
                  <a:pt x="591" y="972"/>
                </a:lnTo>
                <a:lnTo>
                  <a:pt x="601" y="972"/>
                </a:lnTo>
                <a:lnTo>
                  <a:pt x="611" y="972"/>
                </a:lnTo>
                <a:lnTo>
                  <a:pt x="622" y="972"/>
                </a:lnTo>
                <a:lnTo>
                  <a:pt x="632" y="972"/>
                </a:lnTo>
                <a:lnTo>
                  <a:pt x="637" y="972"/>
                </a:lnTo>
                <a:lnTo>
                  <a:pt x="647" y="972"/>
                </a:lnTo>
                <a:lnTo>
                  <a:pt x="658" y="967"/>
                </a:lnTo>
                <a:lnTo>
                  <a:pt x="668" y="967"/>
                </a:lnTo>
                <a:lnTo>
                  <a:pt x="678" y="967"/>
                </a:lnTo>
                <a:lnTo>
                  <a:pt x="688" y="967"/>
                </a:lnTo>
                <a:lnTo>
                  <a:pt x="699" y="967"/>
                </a:lnTo>
                <a:lnTo>
                  <a:pt x="709" y="967"/>
                </a:lnTo>
                <a:lnTo>
                  <a:pt x="719" y="967"/>
                </a:lnTo>
                <a:lnTo>
                  <a:pt x="730" y="967"/>
                </a:lnTo>
                <a:lnTo>
                  <a:pt x="740" y="967"/>
                </a:lnTo>
                <a:lnTo>
                  <a:pt x="750" y="967"/>
                </a:lnTo>
                <a:lnTo>
                  <a:pt x="760" y="967"/>
                </a:lnTo>
                <a:lnTo>
                  <a:pt x="771" y="967"/>
                </a:lnTo>
                <a:lnTo>
                  <a:pt x="781" y="967"/>
                </a:lnTo>
                <a:lnTo>
                  <a:pt x="791" y="962"/>
                </a:lnTo>
                <a:lnTo>
                  <a:pt x="802" y="962"/>
                </a:lnTo>
                <a:lnTo>
                  <a:pt x="812" y="962"/>
                </a:lnTo>
                <a:lnTo>
                  <a:pt x="817" y="962"/>
                </a:lnTo>
                <a:lnTo>
                  <a:pt x="827" y="962"/>
                </a:lnTo>
                <a:lnTo>
                  <a:pt x="837" y="962"/>
                </a:lnTo>
                <a:lnTo>
                  <a:pt x="848" y="962"/>
                </a:lnTo>
                <a:lnTo>
                  <a:pt x="858" y="962"/>
                </a:lnTo>
                <a:lnTo>
                  <a:pt x="868" y="957"/>
                </a:lnTo>
                <a:lnTo>
                  <a:pt x="879" y="957"/>
                </a:lnTo>
                <a:lnTo>
                  <a:pt x="889" y="957"/>
                </a:lnTo>
                <a:lnTo>
                  <a:pt x="899" y="957"/>
                </a:lnTo>
                <a:lnTo>
                  <a:pt x="909" y="957"/>
                </a:lnTo>
                <a:lnTo>
                  <a:pt x="920" y="951"/>
                </a:lnTo>
                <a:lnTo>
                  <a:pt x="930" y="957"/>
                </a:lnTo>
                <a:lnTo>
                  <a:pt x="940" y="951"/>
                </a:lnTo>
                <a:lnTo>
                  <a:pt x="951" y="951"/>
                </a:lnTo>
                <a:lnTo>
                  <a:pt x="961" y="951"/>
                </a:lnTo>
                <a:lnTo>
                  <a:pt x="971" y="951"/>
                </a:lnTo>
                <a:lnTo>
                  <a:pt x="981" y="946"/>
                </a:lnTo>
                <a:lnTo>
                  <a:pt x="992" y="946"/>
                </a:lnTo>
                <a:lnTo>
                  <a:pt x="1002" y="946"/>
                </a:lnTo>
                <a:lnTo>
                  <a:pt x="1007" y="941"/>
                </a:lnTo>
                <a:lnTo>
                  <a:pt x="1017" y="941"/>
                </a:lnTo>
                <a:lnTo>
                  <a:pt x="1028" y="941"/>
                </a:lnTo>
                <a:lnTo>
                  <a:pt x="1038" y="936"/>
                </a:lnTo>
                <a:lnTo>
                  <a:pt x="1048" y="936"/>
                </a:lnTo>
                <a:lnTo>
                  <a:pt x="1059" y="931"/>
                </a:lnTo>
                <a:lnTo>
                  <a:pt x="1069" y="931"/>
                </a:lnTo>
                <a:lnTo>
                  <a:pt x="1079" y="931"/>
                </a:lnTo>
                <a:lnTo>
                  <a:pt x="1089" y="931"/>
                </a:lnTo>
                <a:lnTo>
                  <a:pt x="1100" y="926"/>
                </a:lnTo>
                <a:lnTo>
                  <a:pt x="1110" y="926"/>
                </a:lnTo>
                <a:lnTo>
                  <a:pt x="1120" y="921"/>
                </a:lnTo>
                <a:lnTo>
                  <a:pt x="1130" y="921"/>
                </a:lnTo>
                <a:lnTo>
                  <a:pt x="1141" y="926"/>
                </a:lnTo>
                <a:lnTo>
                  <a:pt x="1151" y="926"/>
                </a:lnTo>
                <a:lnTo>
                  <a:pt x="1161" y="921"/>
                </a:lnTo>
                <a:lnTo>
                  <a:pt x="1172" y="915"/>
                </a:lnTo>
                <a:lnTo>
                  <a:pt x="1182" y="915"/>
                </a:lnTo>
                <a:lnTo>
                  <a:pt x="1187" y="926"/>
                </a:lnTo>
                <a:lnTo>
                  <a:pt x="1197" y="915"/>
                </a:lnTo>
                <a:lnTo>
                  <a:pt x="1208" y="926"/>
                </a:lnTo>
                <a:lnTo>
                  <a:pt x="1218" y="921"/>
                </a:lnTo>
                <a:lnTo>
                  <a:pt x="1228" y="910"/>
                </a:lnTo>
                <a:lnTo>
                  <a:pt x="1238" y="910"/>
                </a:lnTo>
                <a:lnTo>
                  <a:pt x="1249" y="910"/>
                </a:lnTo>
                <a:lnTo>
                  <a:pt x="1259" y="910"/>
                </a:lnTo>
                <a:lnTo>
                  <a:pt x="1269" y="905"/>
                </a:lnTo>
                <a:lnTo>
                  <a:pt x="1280" y="905"/>
                </a:lnTo>
                <a:lnTo>
                  <a:pt x="1290" y="900"/>
                </a:lnTo>
                <a:lnTo>
                  <a:pt x="1300" y="905"/>
                </a:lnTo>
                <a:lnTo>
                  <a:pt x="1310" y="910"/>
                </a:lnTo>
                <a:lnTo>
                  <a:pt x="1321" y="921"/>
                </a:lnTo>
                <a:lnTo>
                  <a:pt x="1331" y="915"/>
                </a:lnTo>
                <a:lnTo>
                  <a:pt x="1341" y="910"/>
                </a:lnTo>
                <a:lnTo>
                  <a:pt x="1351" y="910"/>
                </a:lnTo>
                <a:lnTo>
                  <a:pt x="1362" y="900"/>
                </a:lnTo>
                <a:lnTo>
                  <a:pt x="1367" y="895"/>
                </a:lnTo>
                <a:lnTo>
                  <a:pt x="1377" y="900"/>
                </a:lnTo>
                <a:lnTo>
                  <a:pt x="1387" y="895"/>
                </a:lnTo>
                <a:lnTo>
                  <a:pt x="1398" y="890"/>
                </a:lnTo>
                <a:lnTo>
                  <a:pt x="1408" y="890"/>
                </a:lnTo>
                <a:lnTo>
                  <a:pt x="1418" y="890"/>
                </a:lnTo>
                <a:lnTo>
                  <a:pt x="1429" y="885"/>
                </a:lnTo>
                <a:lnTo>
                  <a:pt x="1439" y="885"/>
                </a:lnTo>
                <a:lnTo>
                  <a:pt x="1449" y="895"/>
                </a:lnTo>
                <a:lnTo>
                  <a:pt x="1459" y="890"/>
                </a:lnTo>
                <a:lnTo>
                  <a:pt x="1470" y="879"/>
                </a:lnTo>
                <a:lnTo>
                  <a:pt x="1480" y="874"/>
                </a:lnTo>
                <a:lnTo>
                  <a:pt x="1490" y="874"/>
                </a:lnTo>
                <a:lnTo>
                  <a:pt x="1501" y="874"/>
                </a:lnTo>
                <a:lnTo>
                  <a:pt x="1511" y="864"/>
                </a:lnTo>
                <a:lnTo>
                  <a:pt x="1521" y="864"/>
                </a:lnTo>
                <a:lnTo>
                  <a:pt x="1531" y="864"/>
                </a:lnTo>
                <a:lnTo>
                  <a:pt x="1542" y="859"/>
                </a:lnTo>
                <a:lnTo>
                  <a:pt x="1547" y="849"/>
                </a:lnTo>
                <a:lnTo>
                  <a:pt x="1557" y="838"/>
                </a:lnTo>
                <a:lnTo>
                  <a:pt x="1567" y="833"/>
                </a:lnTo>
                <a:lnTo>
                  <a:pt x="1578" y="833"/>
                </a:lnTo>
                <a:lnTo>
                  <a:pt x="1588" y="823"/>
                </a:lnTo>
                <a:lnTo>
                  <a:pt x="1598" y="813"/>
                </a:lnTo>
                <a:lnTo>
                  <a:pt x="1608" y="813"/>
                </a:lnTo>
                <a:lnTo>
                  <a:pt x="1619" y="807"/>
                </a:lnTo>
                <a:lnTo>
                  <a:pt x="1629" y="797"/>
                </a:lnTo>
                <a:lnTo>
                  <a:pt x="1639" y="792"/>
                </a:lnTo>
                <a:lnTo>
                  <a:pt x="1650" y="782"/>
                </a:lnTo>
                <a:lnTo>
                  <a:pt x="1660" y="771"/>
                </a:lnTo>
                <a:lnTo>
                  <a:pt x="1670" y="766"/>
                </a:lnTo>
                <a:lnTo>
                  <a:pt x="1680" y="751"/>
                </a:lnTo>
                <a:lnTo>
                  <a:pt x="1691" y="741"/>
                </a:lnTo>
                <a:lnTo>
                  <a:pt x="1701" y="725"/>
                </a:lnTo>
                <a:lnTo>
                  <a:pt x="1711" y="715"/>
                </a:lnTo>
                <a:lnTo>
                  <a:pt x="1722" y="705"/>
                </a:lnTo>
                <a:lnTo>
                  <a:pt x="1727" y="689"/>
                </a:lnTo>
                <a:lnTo>
                  <a:pt x="1737" y="694"/>
                </a:lnTo>
                <a:lnTo>
                  <a:pt x="1747" y="694"/>
                </a:lnTo>
                <a:lnTo>
                  <a:pt x="1758" y="674"/>
                </a:lnTo>
                <a:lnTo>
                  <a:pt x="1768" y="669"/>
                </a:lnTo>
                <a:lnTo>
                  <a:pt x="1778" y="658"/>
                </a:lnTo>
                <a:lnTo>
                  <a:pt x="1788" y="648"/>
                </a:lnTo>
                <a:lnTo>
                  <a:pt x="1799" y="648"/>
                </a:lnTo>
                <a:lnTo>
                  <a:pt x="1809" y="658"/>
                </a:lnTo>
                <a:lnTo>
                  <a:pt x="1819" y="658"/>
                </a:lnTo>
                <a:lnTo>
                  <a:pt x="1829" y="653"/>
                </a:lnTo>
                <a:lnTo>
                  <a:pt x="1840" y="643"/>
                </a:lnTo>
                <a:lnTo>
                  <a:pt x="1850" y="633"/>
                </a:lnTo>
                <a:lnTo>
                  <a:pt x="1860" y="627"/>
                </a:lnTo>
                <a:lnTo>
                  <a:pt x="1871" y="612"/>
                </a:lnTo>
                <a:lnTo>
                  <a:pt x="1881" y="602"/>
                </a:lnTo>
                <a:lnTo>
                  <a:pt x="1891" y="597"/>
                </a:lnTo>
                <a:lnTo>
                  <a:pt x="1901" y="586"/>
                </a:lnTo>
                <a:lnTo>
                  <a:pt x="1907" y="581"/>
                </a:lnTo>
                <a:lnTo>
                  <a:pt x="1917" y="576"/>
                </a:lnTo>
                <a:lnTo>
                  <a:pt x="1927" y="571"/>
                </a:lnTo>
                <a:lnTo>
                  <a:pt x="1937" y="561"/>
                </a:lnTo>
                <a:lnTo>
                  <a:pt x="1948" y="556"/>
                </a:lnTo>
                <a:lnTo>
                  <a:pt x="1958" y="545"/>
                </a:lnTo>
                <a:lnTo>
                  <a:pt x="1968" y="535"/>
                </a:lnTo>
                <a:lnTo>
                  <a:pt x="1979" y="520"/>
                </a:lnTo>
                <a:lnTo>
                  <a:pt x="1989" y="509"/>
                </a:lnTo>
                <a:lnTo>
                  <a:pt x="1999" y="499"/>
                </a:lnTo>
                <a:lnTo>
                  <a:pt x="2009" y="489"/>
                </a:lnTo>
                <a:lnTo>
                  <a:pt x="2020" y="478"/>
                </a:lnTo>
                <a:lnTo>
                  <a:pt x="2030" y="473"/>
                </a:lnTo>
                <a:lnTo>
                  <a:pt x="2040" y="468"/>
                </a:lnTo>
                <a:lnTo>
                  <a:pt x="2050" y="458"/>
                </a:lnTo>
                <a:lnTo>
                  <a:pt x="2061" y="453"/>
                </a:lnTo>
                <a:lnTo>
                  <a:pt x="2071" y="448"/>
                </a:lnTo>
                <a:lnTo>
                  <a:pt x="2081" y="437"/>
                </a:lnTo>
                <a:lnTo>
                  <a:pt x="2092" y="432"/>
                </a:lnTo>
                <a:lnTo>
                  <a:pt x="2097" y="427"/>
                </a:lnTo>
                <a:lnTo>
                  <a:pt x="2107" y="412"/>
                </a:lnTo>
                <a:lnTo>
                  <a:pt x="2117" y="401"/>
                </a:lnTo>
                <a:lnTo>
                  <a:pt x="2128" y="391"/>
                </a:lnTo>
                <a:lnTo>
                  <a:pt x="2138" y="386"/>
                </a:lnTo>
                <a:lnTo>
                  <a:pt x="2148" y="381"/>
                </a:lnTo>
                <a:lnTo>
                  <a:pt x="2158" y="376"/>
                </a:lnTo>
                <a:lnTo>
                  <a:pt x="2169" y="370"/>
                </a:lnTo>
                <a:lnTo>
                  <a:pt x="2179" y="365"/>
                </a:lnTo>
                <a:lnTo>
                  <a:pt x="2189" y="360"/>
                </a:lnTo>
                <a:lnTo>
                  <a:pt x="2200" y="355"/>
                </a:lnTo>
                <a:lnTo>
                  <a:pt x="2210" y="350"/>
                </a:lnTo>
                <a:lnTo>
                  <a:pt x="2220" y="345"/>
                </a:lnTo>
                <a:lnTo>
                  <a:pt x="2230" y="340"/>
                </a:lnTo>
                <a:lnTo>
                  <a:pt x="2241" y="334"/>
                </a:lnTo>
                <a:lnTo>
                  <a:pt x="2251" y="329"/>
                </a:lnTo>
                <a:lnTo>
                  <a:pt x="2261" y="324"/>
                </a:lnTo>
                <a:lnTo>
                  <a:pt x="2271" y="319"/>
                </a:lnTo>
                <a:lnTo>
                  <a:pt x="2277" y="314"/>
                </a:lnTo>
                <a:lnTo>
                  <a:pt x="2287" y="309"/>
                </a:lnTo>
                <a:lnTo>
                  <a:pt x="2297" y="298"/>
                </a:lnTo>
                <a:lnTo>
                  <a:pt x="2307" y="293"/>
                </a:lnTo>
                <a:lnTo>
                  <a:pt x="2318" y="288"/>
                </a:lnTo>
                <a:lnTo>
                  <a:pt x="2328" y="283"/>
                </a:lnTo>
                <a:lnTo>
                  <a:pt x="2338" y="283"/>
                </a:lnTo>
                <a:lnTo>
                  <a:pt x="2349" y="273"/>
                </a:lnTo>
                <a:lnTo>
                  <a:pt x="2359" y="262"/>
                </a:lnTo>
                <a:lnTo>
                  <a:pt x="2369" y="262"/>
                </a:lnTo>
                <a:lnTo>
                  <a:pt x="2379" y="262"/>
                </a:lnTo>
                <a:lnTo>
                  <a:pt x="2390" y="257"/>
                </a:lnTo>
                <a:lnTo>
                  <a:pt x="2400" y="257"/>
                </a:lnTo>
                <a:lnTo>
                  <a:pt x="2410" y="252"/>
                </a:lnTo>
                <a:lnTo>
                  <a:pt x="2421" y="247"/>
                </a:lnTo>
                <a:lnTo>
                  <a:pt x="2431" y="247"/>
                </a:lnTo>
                <a:lnTo>
                  <a:pt x="2441" y="242"/>
                </a:lnTo>
                <a:lnTo>
                  <a:pt x="2451" y="237"/>
                </a:lnTo>
                <a:lnTo>
                  <a:pt x="2457" y="232"/>
                </a:lnTo>
                <a:lnTo>
                  <a:pt x="2467" y="232"/>
                </a:lnTo>
                <a:lnTo>
                  <a:pt x="2477" y="227"/>
                </a:lnTo>
                <a:lnTo>
                  <a:pt x="2487" y="221"/>
                </a:lnTo>
                <a:lnTo>
                  <a:pt x="2498" y="216"/>
                </a:lnTo>
                <a:lnTo>
                  <a:pt x="2508" y="216"/>
                </a:lnTo>
                <a:lnTo>
                  <a:pt x="2518" y="211"/>
                </a:lnTo>
                <a:lnTo>
                  <a:pt x="2528" y="206"/>
                </a:lnTo>
                <a:lnTo>
                  <a:pt x="2539" y="201"/>
                </a:lnTo>
                <a:lnTo>
                  <a:pt x="2549" y="201"/>
                </a:lnTo>
                <a:lnTo>
                  <a:pt x="2559" y="196"/>
                </a:lnTo>
                <a:lnTo>
                  <a:pt x="2570" y="191"/>
                </a:lnTo>
                <a:lnTo>
                  <a:pt x="2580" y="185"/>
                </a:lnTo>
                <a:lnTo>
                  <a:pt x="2590" y="185"/>
                </a:lnTo>
                <a:lnTo>
                  <a:pt x="2600" y="180"/>
                </a:lnTo>
                <a:lnTo>
                  <a:pt x="2611" y="175"/>
                </a:lnTo>
                <a:lnTo>
                  <a:pt x="2621" y="175"/>
                </a:lnTo>
                <a:lnTo>
                  <a:pt x="2631" y="170"/>
                </a:lnTo>
                <a:lnTo>
                  <a:pt x="2636" y="165"/>
                </a:lnTo>
                <a:lnTo>
                  <a:pt x="2647" y="165"/>
                </a:lnTo>
                <a:lnTo>
                  <a:pt x="2657" y="160"/>
                </a:lnTo>
                <a:lnTo>
                  <a:pt x="2667" y="155"/>
                </a:lnTo>
                <a:lnTo>
                  <a:pt x="2678" y="155"/>
                </a:lnTo>
                <a:lnTo>
                  <a:pt x="2688" y="149"/>
                </a:lnTo>
                <a:lnTo>
                  <a:pt x="2698" y="144"/>
                </a:lnTo>
                <a:lnTo>
                  <a:pt x="2708" y="144"/>
                </a:lnTo>
                <a:lnTo>
                  <a:pt x="2719" y="139"/>
                </a:lnTo>
                <a:lnTo>
                  <a:pt x="2729" y="134"/>
                </a:lnTo>
                <a:lnTo>
                  <a:pt x="2739" y="134"/>
                </a:lnTo>
                <a:lnTo>
                  <a:pt x="2749" y="129"/>
                </a:lnTo>
                <a:lnTo>
                  <a:pt x="2760" y="129"/>
                </a:lnTo>
                <a:lnTo>
                  <a:pt x="2770" y="124"/>
                </a:lnTo>
                <a:lnTo>
                  <a:pt x="2780" y="119"/>
                </a:lnTo>
                <a:lnTo>
                  <a:pt x="2791" y="119"/>
                </a:lnTo>
                <a:lnTo>
                  <a:pt x="2801" y="113"/>
                </a:lnTo>
                <a:lnTo>
                  <a:pt x="2811" y="113"/>
                </a:lnTo>
                <a:lnTo>
                  <a:pt x="2816" y="108"/>
                </a:lnTo>
                <a:lnTo>
                  <a:pt x="2827" y="108"/>
                </a:lnTo>
                <a:lnTo>
                  <a:pt x="2837" y="103"/>
                </a:lnTo>
                <a:lnTo>
                  <a:pt x="2847" y="103"/>
                </a:lnTo>
                <a:lnTo>
                  <a:pt x="2857" y="98"/>
                </a:lnTo>
                <a:lnTo>
                  <a:pt x="2868" y="98"/>
                </a:lnTo>
                <a:lnTo>
                  <a:pt x="2878" y="98"/>
                </a:lnTo>
                <a:lnTo>
                  <a:pt x="2888" y="93"/>
                </a:lnTo>
                <a:lnTo>
                  <a:pt x="2899" y="93"/>
                </a:lnTo>
                <a:lnTo>
                  <a:pt x="2909" y="93"/>
                </a:lnTo>
                <a:lnTo>
                  <a:pt x="2919" y="88"/>
                </a:lnTo>
                <a:lnTo>
                  <a:pt x="2929" y="88"/>
                </a:lnTo>
                <a:lnTo>
                  <a:pt x="2940" y="88"/>
                </a:lnTo>
                <a:lnTo>
                  <a:pt x="2950" y="83"/>
                </a:lnTo>
                <a:lnTo>
                  <a:pt x="2960" y="83"/>
                </a:lnTo>
                <a:lnTo>
                  <a:pt x="2970" y="83"/>
                </a:lnTo>
                <a:lnTo>
                  <a:pt x="2981" y="77"/>
                </a:lnTo>
                <a:lnTo>
                  <a:pt x="2991" y="77"/>
                </a:lnTo>
                <a:lnTo>
                  <a:pt x="3001" y="77"/>
                </a:lnTo>
                <a:lnTo>
                  <a:pt x="3006" y="72"/>
                </a:lnTo>
                <a:lnTo>
                  <a:pt x="3017" y="72"/>
                </a:lnTo>
                <a:lnTo>
                  <a:pt x="3027" y="67"/>
                </a:lnTo>
                <a:lnTo>
                  <a:pt x="3037" y="67"/>
                </a:lnTo>
                <a:lnTo>
                  <a:pt x="3048" y="67"/>
                </a:lnTo>
                <a:lnTo>
                  <a:pt x="3058" y="62"/>
                </a:lnTo>
                <a:lnTo>
                  <a:pt x="3068" y="62"/>
                </a:lnTo>
                <a:lnTo>
                  <a:pt x="3078" y="62"/>
                </a:lnTo>
                <a:lnTo>
                  <a:pt x="3089" y="57"/>
                </a:lnTo>
                <a:lnTo>
                  <a:pt x="3099" y="57"/>
                </a:lnTo>
                <a:lnTo>
                  <a:pt x="3109" y="57"/>
                </a:lnTo>
                <a:lnTo>
                  <a:pt x="3120" y="52"/>
                </a:lnTo>
                <a:lnTo>
                  <a:pt x="3130" y="52"/>
                </a:lnTo>
                <a:lnTo>
                  <a:pt x="3140" y="52"/>
                </a:lnTo>
                <a:lnTo>
                  <a:pt x="3150" y="47"/>
                </a:lnTo>
                <a:lnTo>
                  <a:pt x="3161" y="47"/>
                </a:lnTo>
                <a:lnTo>
                  <a:pt x="3171" y="47"/>
                </a:lnTo>
                <a:lnTo>
                  <a:pt x="3181" y="47"/>
                </a:lnTo>
                <a:lnTo>
                  <a:pt x="3186" y="41"/>
                </a:lnTo>
                <a:lnTo>
                  <a:pt x="3197" y="41"/>
                </a:lnTo>
                <a:lnTo>
                  <a:pt x="3207" y="41"/>
                </a:lnTo>
                <a:lnTo>
                  <a:pt x="3217" y="41"/>
                </a:lnTo>
                <a:lnTo>
                  <a:pt x="3227" y="36"/>
                </a:lnTo>
                <a:lnTo>
                  <a:pt x="3238" y="36"/>
                </a:lnTo>
                <a:lnTo>
                  <a:pt x="3248" y="36"/>
                </a:lnTo>
                <a:lnTo>
                  <a:pt x="3258" y="36"/>
                </a:lnTo>
                <a:lnTo>
                  <a:pt x="3269" y="36"/>
                </a:lnTo>
                <a:lnTo>
                  <a:pt x="3279" y="31"/>
                </a:lnTo>
                <a:lnTo>
                  <a:pt x="3289" y="31"/>
                </a:lnTo>
                <a:lnTo>
                  <a:pt x="3299" y="31"/>
                </a:lnTo>
                <a:lnTo>
                  <a:pt x="3310" y="31"/>
                </a:lnTo>
                <a:lnTo>
                  <a:pt x="3320" y="31"/>
                </a:lnTo>
                <a:lnTo>
                  <a:pt x="3330" y="31"/>
                </a:lnTo>
                <a:lnTo>
                  <a:pt x="3341" y="26"/>
                </a:lnTo>
                <a:lnTo>
                  <a:pt x="3351" y="26"/>
                </a:lnTo>
                <a:lnTo>
                  <a:pt x="3361" y="26"/>
                </a:lnTo>
                <a:lnTo>
                  <a:pt x="3366" y="26"/>
                </a:lnTo>
                <a:lnTo>
                  <a:pt x="3377" y="26"/>
                </a:lnTo>
                <a:lnTo>
                  <a:pt x="3387" y="26"/>
                </a:lnTo>
                <a:lnTo>
                  <a:pt x="3397" y="21"/>
                </a:lnTo>
                <a:lnTo>
                  <a:pt x="3407" y="21"/>
                </a:lnTo>
                <a:lnTo>
                  <a:pt x="3418" y="21"/>
                </a:lnTo>
                <a:lnTo>
                  <a:pt x="3428" y="21"/>
                </a:lnTo>
                <a:lnTo>
                  <a:pt x="3438" y="21"/>
                </a:lnTo>
                <a:lnTo>
                  <a:pt x="3448" y="21"/>
                </a:lnTo>
                <a:lnTo>
                  <a:pt x="3459" y="21"/>
                </a:lnTo>
                <a:lnTo>
                  <a:pt x="3469" y="16"/>
                </a:lnTo>
                <a:lnTo>
                  <a:pt x="3479" y="16"/>
                </a:lnTo>
                <a:lnTo>
                  <a:pt x="3490" y="16"/>
                </a:lnTo>
                <a:lnTo>
                  <a:pt x="3500" y="16"/>
                </a:lnTo>
                <a:lnTo>
                  <a:pt x="3510" y="16"/>
                </a:lnTo>
                <a:lnTo>
                  <a:pt x="3520" y="16"/>
                </a:lnTo>
                <a:lnTo>
                  <a:pt x="3531" y="16"/>
                </a:lnTo>
                <a:lnTo>
                  <a:pt x="3541" y="16"/>
                </a:lnTo>
                <a:lnTo>
                  <a:pt x="3546" y="16"/>
                </a:lnTo>
                <a:lnTo>
                  <a:pt x="3556" y="16"/>
                </a:lnTo>
                <a:lnTo>
                  <a:pt x="3567" y="16"/>
                </a:lnTo>
                <a:lnTo>
                  <a:pt x="3577" y="11"/>
                </a:lnTo>
                <a:lnTo>
                  <a:pt x="3587" y="11"/>
                </a:lnTo>
                <a:lnTo>
                  <a:pt x="3598" y="11"/>
                </a:lnTo>
                <a:lnTo>
                  <a:pt x="3608" y="11"/>
                </a:lnTo>
                <a:lnTo>
                  <a:pt x="3618" y="11"/>
                </a:lnTo>
                <a:lnTo>
                  <a:pt x="3628" y="11"/>
                </a:lnTo>
                <a:lnTo>
                  <a:pt x="3639" y="11"/>
                </a:lnTo>
                <a:lnTo>
                  <a:pt x="3649" y="11"/>
                </a:lnTo>
                <a:lnTo>
                  <a:pt x="3659" y="11"/>
                </a:lnTo>
                <a:lnTo>
                  <a:pt x="3669" y="11"/>
                </a:lnTo>
                <a:lnTo>
                  <a:pt x="3680" y="11"/>
                </a:lnTo>
                <a:lnTo>
                  <a:pt x="3690" y="11"/>
                </a:lnTo>
                <a:lnTo>
                  <a:pt x="3700" y="5"/>
                </a:lnTo>
                <a:lnTo>
                  <a:pt x="3711" y="5"/>
                </a:lnTo>
                <a:lnTo>
                  <a:pt x="3721" y="5"/>
                </a:lnTo>
                <a:lnTo>
                  <a:pt x="3726" y="5"/>
                </a:lnTo>
                <a:lnTo>
                  <a:pt x="3736" y="5"/>
                </a:lnTo>
                <a:lnTo>
                  <a:pt x="3747" y="5"/>
                </a:lnTo>
                <a:lnTo>
                  <a:pt x="3757" y="5"/>
                </a:lnTo>
                <a:lnTo>
                  <a:pt x="3767" y="5"/>
                </a:lnTo>
                <a:lnTo>
                  <a:pt x="3777" y="5"/>
                </a:lnTo>
                <a:lnTo>
                  <a:pt x="3788" y="5"/>
                </a:lnTo>
                <a:lnTo>
                  <a:pt x="3798" y="5"/>
                </a:lnTo>
                <a:lnTo>
                  <a:pt x="3808" y="5"/>
                </a:lnTo>
                <a:lnTo>
                  <a:pt x="3819" y="5"/>
                </a:lnTo>
                <a:lnTo>
                  <a:pt x="3829" y="5"/>
                </a:lnTo>
                <a:lnTo>
                  <a:pt x="3839" y="5"/>
                </a:lnTo>
                <a:lnTo>
                  <a:pt x="3849" y="5"/>
                </a:lnTo>
                <a:lnTo>
                  <a:pt x="3860" y="5"/>
                </a:lnTo>
                <a:lnTo>
                  <a:pt x="3870" y="5"/>
                </a:lnTo>
                <a:lnTo>
                  <a:pt x="3880" y="0"/>
                </a:lnTo>
                <a:lnTo>
                  <a:pt x="3890" y="0"/>
                </a:lnTo>
                <a:lnTo>
                  <a:pt x="3901" y="0"/>
                </a:lnTo>
                <a:lnTo>
                  <a:pt x="3906" y="0"/>
                </a:lnTo>
                <a:lnTo>
                  <a:pt x="3916" y="0"/>
                </a:lnTo>
                <a:lnTo>
                  <a:pt x="3926" y="0"/>
                </a:lnTo>
                <a:lnTo>
                  <a:pt x="3937" y="0"/>
                </a:lnTo>
                <a:lnTo>
                  <a:pt x="3947" y="0"/>
                </a:lnTo>
                <a:lnTo>
                  <a:pt x="3957" y="0"/>
                </a:lnTo>
                <a:lnTo>
                  <a:pt x="3968" y="0"/>
                </a:lnTo>
                <a:lnTo>
                  <a:pt x="3978" y="0"/>
                </a:lnTo>
                <a:lnTo>
                  <a:pt x="3988" y="0"/>
                </a:lnTo>
                <a:lnTo>
                  <a:pt x="3998" y="0"/>
                </a:lnTo>
                <a:lnTo>
                  <a:pt x="3998" y="874"/>
                </a:lnTo>
                <a:lnTo>
                  <a:pt x="3988" y="874"/>
                </a:lnTo>
                <a:lnTo>
                  <a:pt x="3978" y="874"/>
                </a:lnTo>
                <a:lnTo>
                  <a:pt x="3968" y="874"/>
                </a:lnTo>
                <a:lnTo>
                  <a:pt x="3957" y="874"/>
                </a:lnTo>
                <a:lnTo>
                  <a:pt x="3947" y="874"/>
                </a:lnTo>
                <a:lnTo>
                  <a:pt x="3937" y="874"/>
                </a:lnTo>
                <a:lnTo>
                  <a:pt x="3926" y="874"/>
                </a:lnTo>
                <a:lnTo>
                  <a:pt x="3916" y="874"/>
                </a:lnTo>
                <a:lnTo>
                  <a:pt x="3906" y="874"/>
                </a:lnTo>
                <a:lnTo>
                  <a:pt x="3901" y="874"/>
                </a:lnTo>
                <a:lnTo>
                  <a:pt x="3890" y="874"/>
                </a:lnTo>
                <a:lnTo>
                  <a:pt x="3880" y="874"/>
                </a:lnTo>
                <a:lnTo>
                  <a:pt x="3870" y="874"/>
                </a:lnTo>
                <a:lnTo>
                  <a:pt x="3860" y="874"/>
                </a:lnTo>
                <a:lnTo>
                  <a:pt x="3849" y="874"/>
                </a:lnTo>
                <a:lnTo>
                  <a:pt x="3839" y="874"/>
                </a:lnTo>
                <a:lnTo>
                  <a:pt x="3829" y="874"/>
                </a:lnTo>
                <a:lnTo>
                  <a:pt x="3819" y="874"/>
                </a:lnTo>
                <a:lnTo>
                  <a:pt x="3808" y="874"/>
                </a:lnTo>
                <a:lnTo>
                  <a:pt x="3798" y="874"/>
                </a:lnTo>
                <a:lnTo>
                  <a:pt x="3788" y="874"/>
                </a:lnTo>
                <a:lnTo>
                  <a:pt x="3777" y="874"/>
                </a:lnTo>
                <a:lnTo>
                  <a:pt x="3767" y="869"/>
                </a:lnTo>
                <a:lnTo>
                  <a:pt x="3757" y="869"/>
                </a:lnTo>
                <a:lnTo>
                  <a:pt x="3747" y="869"/>
                </a:lnTo>
                <a:lnTo>
                  <a:pt x="3736" y="869"/>
                </a:lnTo>
                <a:lnTo>
                  <a:pt x="3726" y="869"/>
                </a:lnTo>
                <a:lnTo>
                  <a:pt x="3721" y="869"/>
                </a:lnTo>
                <a:lnTo>
                  <a:pt x="3711" y="869"/>
                </a:lnTo>
                <a:lnTo>
                  <a:pt x="3700" y="869"/>
                </a:lnTo>
                <a:lnTo>
                  <a:pt x="3690" y="869"/>
                </a:lnTo>
                <a:lnTo>
                  <a:pt x="3680" y="869"/>
                </a:lnTo>
                <a:lnTo>
                  <a:pt x="3669" y="869"/>
                </a:lnTo>
                <a:lnTo>
                  <a:pt x="3659" y="869"/>
                </a:lnTo>
                <a:lnTo>
                  <a:pt x="3649" y="869"/>
                </a:lnTo>
                <a:lnTo>
                  <a:pt x="3639" y="869"/>
                </a:lnTo>
                <a:lnTo>
                  <a:pt x="3628" y="869"/>
                </a:lnTo>
                <a:lnTo>
                  <a:pt x="3618" y="869"/>
                </a:lnTo>
                <a:lnTo>
                  <a:pt x="3608" y="869"/>
                </a:lnTo>
                <a:lnTo>
                  <a:pt x="3598" y="869"/>
                </a:lnTo>
                <a:lnTo>
                  <a:pt x="3587" y="869"/>
                </a:lnTo>
                <a:lnTo>
                  <a:pt x="3577" y="869"/>
                </a:lnTo>
                <a:lnTo>
                  <a:pt x="3567" y="864"/>
                </a:lnTo>
                <a:lnTo>
                  <a:pt x="3556" y="864"/>
                </a:lnTo>
                <a:lnTo>
                  <a:pt x="3546" y="864"/>
                </a:lnTo>
                <a:lnTo>
                  <a:pt x="3541" y="864"/>
                </a:lnTo>
                <a:lnTo>
                  <a:pt x="3531" y="864"/>
                </a:lnTo>
                <a:lnTo>
                  <a:pt x="3520" y="864"/>
                </a:lnTo>
                <a:lnTo>
                  <a:pt x="3510" y="864"/>
                </a:lnTo>
                <a:lnTo>
                  <a:pt x="3500" y="864"/>
                </a:lnTo>
                <a:lnTo>
                  <a:pt x="3490" y="864"/>
                </a:lnTo>
                <a:lnTo>
                  <a:pt x="3479" y="864"/>
                </a:lnTo>
                <a:lnTo>
                  <a:pt x="3469" y="864"/>
                </a:lnTo>
                <a:lnTo>
                  <a:pt x="3459" y="864"/>
                </a:lnTo>
                <a:lnTo>
                  <a:pt x="3448" y="864"/>
                </a:lnTo>
                <a:lnTo>
                  <a:pt x="3438" y="859"/>
                </a:lnTo>
                <a:lnTo>
                  <a:pt x="3428" y="859"/>
                </a:lnTo>
                <a:lnTo>
                  <a:pt x="3418" y="859"/>
                </a:lnTo>
                <a:lnTo>
                  <a:pt x="3407" y="859"/>
                </a:lnTo>
                <a:lnTo>
                  <a:pt x="3397" y="859"/>
                </a:lnTo>
                <a:lnTo>
                  <a:pt x="3387" y="859"/>
                </a:lnTo>
                <a:lnTo>
                  <a:pt x="3377" y="859"/>
                </a:lnTo>
                <a:lnTo>
                  <a:pt x="3366" y="859"/>
                </a:lnTo>
                <a:lnTo>
                  <a:pt x="3361" y="859"/>
                </a:lnTo>
                <a:lnTo>
                  <a:pt x="3351" y="854"/>
                </a:lnTo>
                <a:lnTo>
                  <a:pt x="3341" y="854"/>
                </a:lnTo>
                <a:lnTo>
                  <a:pt x="3330" y="854"/>
                </a:lnTo>
                <a:lnTo>
                  <a:pt x="3320" y="854"/>
                </a:lnTo>
                <a:lnTo>
                  <a:pt x="3310" y="854"/>
                </a:lnTo>
                <a:lnTo>
                  <a:pt x="3299" y="854"/>
                </a:lnTo>
                <a:lnTo>
                  <a:pt x="3289" y="854"/>
                </a:lnTo>
                <a:lnTo>
                  <a:pt x="3279" y="854"/>
                </a:lnTo>
                <a:lnTo>
                  <a:pt x="3269" y="849"/>
                </a:lnTo>
                <a:lnTo>
                  <a:pt x="3258" y="849"/>
                </a:lnTo>
                <a:lnTo>
                  <a:pt x="3248" y="849"/>
                </a:lnTo>
                <a:lnTo>
                  <a:pt x="3238" y="849"/>
                </a:lnTo>
                <a:lnTo>
                  <a:pt x="3227" y="849"/>
                </a:lnTo>
                <a:lnTo>
                  <a:pt x="3217" y="849"/>
                </a:lnTo>
                <a:lnTo>
                  <a:pt x="3207" y="843"/>
                </a:lnTo>
                <a:lnTo>
                  <a:pt x="3197" y="843"/>
                </a:lnTo>
                <a:lnTo>
                  <a:pt x="3186" y="843"/>
                </a:lnTo>
                <a:lnTo>
                  <a:pt x="3181" y="843"/>
                </a:lnTo>
                <a:lnTo>
                  <a:pt x="3171" y="843"/>
                </a:lnTo>
                <a:lnTo>
                  <a:pt x="3161" y="843"/>
                </a:lnTo>
                <a:lnTo>
                  <a:pt x="3150" y="838"/>
                </a:lnTo>
                <a:lnTo>
                  <a:pt x="3140" y="838"/>
                </a:lnTo>
                <a:lnTo>
                  <a:pt x="3130" y="838"/>
                </a:lnTo>
                <a:lnTo>
                  <a:pt x="3120" y="838"/>
                </a:lnTo>
                <a:lnTo>
                  <a:pt x="3109" y="838"/>
                </a:lnTo>
                <a:lnTo>
                  <a:pt x="3099" y="833"/>
                </a:lnTo>
                <a:lnTo>
                  <a:pt x="3089" y="833"/>
                </a:lnTo>
                <a:lnTo>
                  <a:pt x="3078" y="833"/>
                </a:lnTo>
                <a:lnTo>
                  <a:pt x="3068" y="833"/>
                </a:lnTo>
                <a:lnTo>
                  <a:pt x="3058" y="828"/>
                </a:lnTo>
                <a:lnTo>
                  <a:pt x="3048" y="828"/>
                </a:lnTo>
                <a:lnTo>
                  <a:pt x="3037" y="828"/>
                </a:lnTo>
                <a:lnTo>
                  <a:pt x="3027" y="828"/>
                </a:lnTo>
                <a:lnTo>
                  <a:pt x="3017" y="823"/>
                </a:lnTo>
                <a:lnTo>
                  <a:pt x="3006" y="823"/>
                </a:lnTo>
                <a:lnTo>
                  <a:pt x="3001" y="823"/>
                </a:lnTo>
                <a:lnTo>
                  <a:pt x="2991" y="818"/>
                </a:lnTo>
                <a:lnTo>
                  <a:pt x="2981" y="818"/>
                </a:lnTo>
                <a:lnTo>
                  <a:pt x="2970" y="818"/>
                </a:lnTo>
                <a:lnTo>
                  <a:pt x="2960" y="813"/>
                </a:lnTo>
                <a:lnTo>
                  <a:pt x="2950" y="813"/>
                </a:lnTo>
                <a:lnTo>
                  <a:pt x="2940" y="813"/>
                </a:lnTo>
                <a:lnTo>
                  <a:pt x="2929" y="807"/>
                </a:lnTo>
                <a:lnTo>
                  <a:pt x="2919" y="807"/>
                </a:lnTo>
                <a:lnTo>
                  <a:pt x="2909" y="802"/>
                </a:lnTo>
                <a:lnTo>
                  <a:pt x="2899" y="802"/>
                </a:lnTo>
                <a:lnTo>
                  <a:pt x="2888" y="797"/>
                </a:lnTo>
                <a:lnTo>
                  <a:pt x="2878" y="797"/>
                </a:lnTo>
                <a:lnTo>
                  <a:pt x="2868" y="792"/>
                </a:lnTo>
                <a:lnTo>
                  <a:pt x="2857" y="787"/>
                </a:lnTo>
                <a:lnTo>
                  <a:pt x="2847" y="787"/>
                </a:lnTo>
                <a:lnTo>
                  <a:pt x="2837" y="782"/>
                </a:lnTo>
                <a:lnTo>
                  <a:pt x="2827" y="782"/>
                </a:lnTo>
                <a:lnTo>
                  <a:pt x="2816" y="777"/>
                </a:lnTo>
                <a:lnTo>
                  <a:pt x="2811" y="771"/>
                </a:lnTo>
                <a:lnTo>
                  <a:pt x="2801" y="766"/>
                </a:lnTo>
                <a:lnTo>
                  <a:pt x="2791" y="766"/>
                </a:lnTo>
                <a:lnTo>
                  <a:pt x="2780" y="761"/>
                </a:lnTo>
                <a:lnTo>
                  <a:pt x="2770" y="756"/>
                </a:lnTo>
                <a:lnTo>
                  <a:pt x="2760" y="751"/>
                </a:lnTo>
                <a:lnTo>
                  <a:pt x="2749" y="746"/>
                </a:lnTo>
                <a:lnTo>
                  <a:pt x="2739" y="741"/>
                </a:lnTo>
                <a:lnTo>
                  <a:pt x="2729" y="735"/>
                </a:lnTo>
                <a:lnTo>
                  <a:pt x="2719" y="730"/>
                </a:lnTo>
                <a:lnTo>
                  <a:pt x="2708" y="725"/>
                </a:lnTo>
                <a:lnTo>
                  <a:pt x="2698" y="720"/>
                </a:lnTo>
                <a:lnTo>
                  <a:pt x="2688" y="715"/>
                </a:lnTo>
                <a:lnTo>
                  <a:pt x="2678" y="710"/>
                </a:lnTo>
                <a:lnTo>
                  <a:pt x="2667" y="705"/>
                </a:lnTo>
                <a:lnTo>
                  <a:pt x="2657" y="699"/>
                </a:lnTo>
                <a:lnTo>
                  <a:pt x="2647" y="694"/>
                </a:lnTo>
                <a:lnTo>
                  <a:pt x="2636" y="689"/>
                </a:lnTo>
                <a:lnTo>
                  <a:pt x="2631" y="679"/>
                </a:lnTo>
                <a:lnTo>
                  <a:pt x="2621" y="674"/>
                </a:lnTo>
                <a:lnTo>
                  <a:pt x="2611" y="669"/>
                </a:lnTo>
                <a:lnTo>
                  <a:pt x="2600" y="663"/>
                </a:lnTo>
                <a:lnTo>
                  <a:pt x="2590" y="653"/>
                </a:lnTo>
                <a:lnTo>
                  <a:pt x="2580" y="648"/>
                </a:lnTo>
                <a:lnTo>
                  <a:pt x="2570" y="643"/>
                </a:lnTo>
                <a:lnTo>
                  <a:pt x="2559" y="638"/>
                </a:lnTo>
                <a:lnTo>
                  <a:pt x="2549" y="627"/>
                </a:lnTo>
                <a:lnTo>
                  <a:pt x="2539" y="622"/>
                </a:lnTo>
                <a:lnTo>
                  <a:pt x="2528" y="617"/>
                </a:lnTo>
                <a:lnTo>
                  <a:pt x="2518" y="607"/>
                </a:lnTo>
                <a:lnTo>
                  <a:pt x="2508" y="602"/>
                </a:lnTo>
                <a:lnTo>
                  <a:pt x="2498" y="597"/>
                </a:lnTo>
                <a:lnTo>
                  <a:pt x="2487" y="586"/>
                </a:lnTo>
                <a:lnTo>
                  <a:pt x="2477" y="581"/>
                </a:lnTo>
                <a:lnTo>
                  <a:pt x="2467" y="576"/>
                </a:lnTo>
                <a:lnTo>
                  <a:pt x="2457" y="566"/>
                </a:lnTo>
                <a:lnTo>
                  <a:pt x="2451" y="561"/>
                </a:lnTo>
                <a:lnTo>
                  <a:pt x="2441" y="556"/>
                </a:lnTo>
                <a:lnTo>
                  <a:pt x="2431" y="550"/>
                </a:lnTo>
                <a:lnTo>
                  <a:pt x="2421" y="540"/>
                </a:lnTo>
                <a:lnTo>
                  <a:pt x="2410" y="535"/>
                </a:lnTo>
                <a:lnTo>
                  <a:pt x="2400" y="530"/>
                </a:lnTo>
                <a:lnTo>
                  <a:pt x="2390" y="525"/>
                </a:lnTo>
                <a:lnTo>
                  <a:pt x="2379" y="514"/>
                </a:lnTo>
                <a:lnTo>
                  <a:pt x="2369" y="509"/>
                </a:lnTo>
                <a:lnTo>
                  <a:pt x="2359" y="504"/>
                </a:lnTo>
                <a:lnTo>
                  <a:pt x="2349" y="499"/>
                </a:lnTo>
                <a:lnTo>
                  <a:pt x="2338" y="494"/>
                </a:lnTo>
                <a:lnTo>
                  <a:pt x="2328" y="489"/>
                </a:lnTo>
                <a:lnTo>
                  <a:pt x="2318" y="484"/>
                </a:lnTo>
                <a:lnTo>
                  <a:pt x="2307" y="478"/>
                </a:lnTo>
                <a:lnTo>
                  <a:pt x="2297" y="473"/>
                </a:lnTo>
                <a:lnTo>
                  <a:pt x="2287" y="468"/>
                </a:lnTo>
                <a:lnTo>
                  <a:pt x="2277" y="463"/>
                </a:lnTo>
                <a:lnTo>
                  <a:pt x="2271" y="458"/>
                </a:lnTo>
                <a:lnTo>
                  <a:pt x="2261" y="453"/>
                </a:lnTo>
                <a:lnTo>
                  <a:pt x="2251" y="453"/>
                </a:lnTo>
                <a:lnTo>
                  <a:pt x="2241" y="448"/>
                </a:lnTo>
                <a:lnTo>
                  <a:pt x="2230" y="442"/>
                </a:lnTo>
                <a:lnTo>
                  <a:pt x="2220" y="442"/>
                </a:lnTo>
                <a:lnTo>
                  <a:pt x="2210" y="437"/>
                </a:lnTo>
                <a:lnTo>
                  <a:pt x="2200" y="437"/>
                </a:lnTo>
                <a:lnTo>
                  <a:pt x="2189" y="437"/>
                </a:lnTo>
                <a:lnTo>
                  <a:pt x="2179" y="432"/>
                </a:lnTo>
                <a:lnTo>
                  <a:pt x="2169" y="432"/>
                </a:lnTo>
                <a:lnTo>
                  <a:pt x="2158" y="432"/>
                </a:lnTo>
                <a:lnTo>
                  <a:pt x="2148" y="432"/>
                </a:lnTo>
                <a:lnTo>
                  <a:pt x="2138" y="432"/>
                </a:lnTo>
                <a:lnTo>
                  <a:pt x="2128" y="432"/>
                </a:lnTo>
                <a:lnTo>
                  <a:pt x="2117" y="437"/>
                </a:lnTo>
                <a:lnTo>
                  <a:pt x="2107" y="437"/>
                </a:lnTo>
                <a:lnTo>
                  <a:pt x="2097" y="442"/>
                </a:lnTo>
                <a:lnTo>
                  <a:pt x="2092" y="442"/>
                </a:lnTo>
                <a:lnTo>
                  <a:pt x="2081" y="448"/>
                </a:lnTo>
                <a:lnTo>
                  <a:pt x="2071" y="453"/>
                </a:lnTo>
                <a:lnTo>
                  <a:pt x="2061" y="458"/>
                </a:lnTo>
                <a:lnTo>
                  <a:pt x="2050" y="463"/>
                </a:lnTo>
                <a:lnTo>
                  <a:pt x="2040" y="468"/>
                </a:lnTo>
                <a:lnTo>
                  <a:pt x="2030" y="473"/>
                </a:lnTo>
                <a:lnTo>
                  <a:pt x="2020" y="484"/>
                </a:lnTo>
                <a:lnTo>
                  <a:pt x="2009" y="494"/>
                </a:lnTo>
                <a:lnTo>
                  <a:pt x="1999" y="499"/>
                </a:lnTo>
                <a:lnTo>
                  <a:pt x="1989" y="509"/>
                </a:lnTo>
                <a:lnTo>
                  <a:pt x="1979" y="520"/>
                </a:lnTo>
                <a:lnTo>
                  <a:pt x="1968" y="535"/>
                </a:lnTo>
                <a:lnTo>
                  <a:pt x="1958" y="545"/>
                </a:lnTo>
                <a:lnTo>
                  <a:pt x="1948" y="556"/>
                </a:lnTo>
                <a:lnTo>
                  <a:pt x="1937" y="561"/>
                </a:lnTo>
                <a:lnTo>
                  <a:pt x="1927" y="571"/>
                </a:lnTo>
                <a:lnTo>
                  <a:pt x="1917" y="576"/>
                </a:lnTo>
                <a:lnTo>
                  <a:pt x="1907" y="581"/>
                </a:lnTo>
                <a:lnTo>
                  <a:pt x="1901" y="586"/>
                </a:lnTo>
                <a:lnTo>
                  <a:pt x="1891" y="597"/>
                </a:lnTo>
                <a:lnTo>
                  <a:pt x="1881" y="602"/>
                </a:lnTo>
                <a:lnTo>
                  <a:pt x="1871" y="612"/>
                </a:lnTo>
                <a:lnTo>
                  <a:pt x="1860" y="627"/>
                </a:lnTo>
                <a:lnTo>
                  <a:pt x="1850" y="633"/>
                </a:lnTo>
                <a:lnTo>
                  <a:pt x="1840" y="643"/>
                </a:lnTo>
                <a:lnTo>
                  <a:pt x="1829" y="653"/>
                </a:lnTo>
                <a:lnTo>
                  <a:pt x="1819" y="658"/>
                </a:lnTo>
                <a:lnTo>
                  <a:pt x="1809" y="658"/>
                </a:lnTo>
                <a:lnTo>
                  <a:pt x="1799" y="648"/>
                </a:lnTo>
                <a:lnTo>
                  <a:pt x="1788" y="648"/>
                </a:lnTo>
                <a:lnTo>
                  <a:pt x="1778" y="658"/>
                </a:lnTo>
                <a:lnTo>
                  <a:pt x="1768" y="669"/>
                </a:lnTo>
                <a:lnTo>
                  <a:pt x="1758" y="674"/>
                </a:lnTo>
                <a:lnTo>
                  <a:pt x="1747" y="694"/>
                </a:lnTo>
                <a:lnTo>
                  <a:pt x="1737" y="694"/>
                </a:lnTo>
                <a:lnTo>
                  <a:pt x="1727" y="689"/>
                </a:lnTo>
                <a:lnTo>
                  <a:pt x="1722" y="705"/>
                </a:lnTo>
                <a:lnTo>
                  <a:pt x="1711" y="715"/>
                </a:lnTo>
                <a:lnTo>
                  <a:pt x="1701" y="725"/>
                </a:lnTo>
                <a:lnTo>
                  <a:pt x="1691" y="741"/>
                </a:lnTo>
                <a:lnTo>
                  <a:pt x="1680" y="751"/>
                </a:lnTo>
                <a:lnTo>
                  <a:pt x="1670" y="766"/>
                </a:lnTo>
                <a:lnTo>
                  <a:pt x="1660" y="771"/>
                </a:lnTo>
                <a:lnTo>
                  <a:pt x="1650" y="782"/>
                </a:lnTo>
                <a:lnTo>
                  <a:pt x="1639" y="792"/>
                </a:lnTo>
                <a:lnTo>
                  <a:pt x="1629" y="797"/>
                </a:lnTo>
                <a:lnTo>
                  <a:pt x="1619" y="807"/>
                </a:lnTo>
                <a:lnTo>
                  <a:pt x="1608" y="813"/>
                </a:lnTo>
                <a:lnTo>
                  <a:pt x="1598" y="813"/>
                </a:lnTo>
                <a:lnTo>
                  <a:pt x="1588" y="823"/>
                </a:lnTo>
                <a:lnTo>
                  <a:pt x="1578" y="833"/>
                </a:lnTo>
                <a:lnTo>
                  <a:pt x="1567" y="833"/>
                </a:lnTo>
                <a:lnTo>
                  <a:pt x="1557" y="838"/>
                </a:lnTo>
                <a:lnTo>
                  <a:pt x="1547" y="849"/>
                </a:lnTo>
                <a:lnTo>
                  <a:pt x="1542" y="859"/>
                </a:lnTo>
                <a:lnTo>
                  <a:pt x="1531" y="864"/>
                </a:lnTo>
                <a:lnTo>
                  <a:pt x="1521" y="864"/>
                </a:lnTo>
                <a:lnTo>
                  <a:pt x="1511" y="864"/>
                </a:lnTo>
                <a:lnTo>
                  <a:pt x="1501" y="874"/>
                </a:lnTo>
                <a:lnTo>
                  <a:pt x="1490" y="874"/>
                </a:lnTo>
                <a:lnTo>
                  <a:pt x="1480" y="874"/>
                </a:lnTo>
                <a:lnTo>
                  <a:pt x="1470" y="879"/>
                </a:lnTo>
                <a:lnTo>
                  <a:pt x="1459" y="890"/>
                </a:lnTo>
                <a:lnTo>
                  <a:pt x="1449" y="895"/>
                </a:lnTo>
                <a:lnTo>
                  <a:pt x="1439" y="885"/>
                </a:lnTo>
                <a:lnTo>
                  <a:pt x="1429" y="885"/>
                </a:lnTo>
                <a:lnTo>
                  <a:pt x="1418" y="890"/>
                </a:lnTo>
                <a:lnTo>
                  <a:pt x="1408" y="890"/>
                </a:lnTo>
                <a:lnTo>
                  <a:pt x="1398" y="890"/>
                </a:lnTo>
                <a:lnTo>
                  <a:pt x="1387" y="895"/>
                </a:lnTo>
                <a:lnTo>
                  <a:pt x="1377" y="900"/>
                </a:lnTo>
                <a:lnTo>
                  <a:pt x="1367" y="895"/>
                </a:lnTo>
                <a:lnTo>
                  <a:pt x="1362" y="900"/>
                </a:lnTo>
                <a:lnTo>
                  <a:pt x="1351" y="910"/>
                </a:lnTo>
                <a:lnTo>
                  <a:pt x="1341" y="910"/>
                </a:lnTo>
                <a:lnTo>
                  <a:pt x="1331" y="915"/>
                </a:lnTo>
                <a:lnTo>
                  <a:pt x="1321" y="921"/>
                </a:lnTo>
                <a:lnTo>
                  <a:pt x="1310" y="910"/>
                </a:lnTo>
                <a:lnTo>
                  <a:pt x="1300" y="905"/>
                </a:lnTo>
                <a:lnTo>
                  <a:pt x="1290" y="900"/>
                </a:lnTo>
                <a:lnTo>
                  <a:pt x="1280" y="905"/>
                </a:lnTo>
                <a:lnTo>
                  <a:pt x="1269" y="905"/>
                </a:lnTo>
                <a:lnTo>
                  <a:pt x="1259" y="910"/>
                </a:lnTo>
                <a:lnTo>
                  <a:pt x="1249" y="910"/>
                </a:lnTo>
                <a:lnTo>
                  <a:pt x="1238" y="910"/>
                </a:lnTo>
                <a:lnTo>
                  <a:pt x="1228" y="910"/>
                </a:lnTo>
                <a:lnTo>
                  <a:pt x="1218" y="921"/>
                </a:lnTo>
                <a:lnTo>
                  <a:pt x="1208" y="926"/>
                </a:lnTo>
                <a:lnTo>
                  <a:pt x="1197" y="915"/>
                </a:lnTo>
                <a:lnTo>
                  <a:pt x="1187" y="926"/>
                </a:lnTo>
                <a:lnTo>
                  <a:pt x="1182" y="915"/>
                </a:lnTo>
                <a:lnTo>
                  <a:pt x="1172" y="915"/>
                </a:lnTo>
                <a:lnTo>
                  <a:pt x="1161" y="921"/>
                </a:lnTo>
                <a:lnTo>
                  <a:pt x="1151" y="926"/>
                </a:lnTo>
                <a:lnTo>
                  <a:pt x="1141" y="926"/>
                </a:lnTo>
                <a:lnTo>
                  <a:pt x="1130" y="921"/>
                </a:lnTo>
                <a:lnTo>
                  <a:pt x="1120" y="921"/>
                </a:lnTo>
                <a:lnTo>
                  <a:pt x="1110" y="926"/>
                </a:lnTo>
                <a:lnTo>
                  <a:pt x="1100" y="926"/>
                </a:lnTo>
                <a:lnTo>
                  <a:pt x="1089" y="931"/>
                </a:lnTo>
                <a:lnTo>
                  <a:pt x="1079" y="931"/>
                </a:lnTo>
                <a:lnTo>
                  <a:pt x="1069" y="931"/>
                </a:lnTo>
                <a:lnTo>
                  <a:pt x="1059" y="931"/>
                </a:lnTo>
                <a:lnTo>
                  <a:pt x="1048" y="936"/>
                </a:lnTo>
                <a:lnTo>
                  <a:pt x="1038" y="936"/>
                </a:lnTo>
                <a:lnTo>
                  <a:pt x="1028" y="941"/>
                </a:lnTo>
                <a:lnTo>
                  <a:pt x="1017" y="941"/>
                </a:lnTo>
                <a:lnTo>
                  <a:pt x="1007" y="941"/>
                </a:lnTo>
                <a:lnTo>
                  <a:pt x="1002" y="946"/>
                </a:lnTo>
                <a:lnTo>
                  <a:pt x="992" y="946"/>
                </a:lnTo>
                <a:lnTo>
                  <a:pt x="981" y="946"/>
                </a:lnTo>
                <a:lnTo>
                  <a:pt x="971" y="951"/>
                </a:lnTo>
                <a:lnTo>
                  <a:pt x="961" y="951"/>
                </a:lnTo>
                <a:lnTo>
                  <a:pt x="951" y="951"/>
                </a:lnTo>
                <a:lnTo>
                  <a:pt x="940" y="951"/>
                </a:lnTo>
                <a:lnTo>
                  <a:pt x="930" y="957"/>
                </a:lnTo>
                <a:lnTo>
                  <a:pt x="920" y="951"/>
                </a:lnTo>
                <a:lnTo>
                  <a:pt x="909" y="957"/>
                </a:lnTo>
                <a:lnTo>
                  <a:pt x="899" y="957"/>
                </a:lnTo>
                <a:lnTo>
                  <a:pt x="889" y="957"/>
                </a:lnTo>
                <a:lnTo>
                  <a:pt x="879" y="957"/>
                </a:lnTo>
                <a:lnTo>
                  <a:pt x="868" y="957"/>
                </a:lnTo>
                <a:lnTo>
                  <a:pt x="858" y="962"/>
                </a:lnTo>
                <a:lnTo>
                  <a:pt x="848" y="962"/>
                </a:lnTo>
                <a:lnTo>
                  <a:pt x="837" y="962"/>
                </a:lnTo>
                <a:lnTo>
                  <a:pt x="827" y="962"/>
                </a:lnTo>
                <a:lnTo>
                  <a:pt x="817" y="962"/>
                </a:lnTo>
                <a:lnTo>
                  <a:pt x="812" y="962"/>
                </a:lnTo>
                <a:lnTo>
                  <a:pt x="802" y="962"/>
                </a:lnTo>
                <a:lnTo>
                  <a:pt x="791" y="962"/>
                </a:lnTo>
                <a:lnTo>
                  <a:pt x="781" y="967"/>
                </a:lnTo>
                <a:lnTo>
                  <a:pt x="771" y="967"/>
                </a:lnTo>
                <a:lnTo>
                  <a:pt x="760" y="967"/>
                </a:lnTo>
                <a:lnTo>
                  <a:pt x="750" y="967"/>
                </a:lnTo>
                <a:lnTo>
                  <a:pt x="740" y="967"/>
                </a:lnTo>
                <a:lnTo>
                  <a:pt x="730" y="967"/>
                </a:lnTo>
                <a:lnTo>
                  <a:pt x="719" y="967"/>
                </a:lnTo>
                <a:lnTo>
                  <a:pt x="709" y="967"/>
                </a:lnTo>
                <a:lnTo>
                  <a:pt x="699" y="967"/>
                </a:lnTo>
                <a:lnTo>
                  <a:pt x="688" y="967"/>
                </a:lnTo>
                <a:lnTo>
                  <a:pt x="678" y="967"/>
                </a:lnTo>
                <a:lnTo>
                  <a:pt x="668" y="967"/>
                </a:lnTo>
                <a:lnTo>
                  <a:pt x="658" y="967"/>
                </a:lnTo>
                <a:lnTo>
                  <a:pt x="647" y="972"/>
                </a:lnTo>
                <a:lnTo>
                  <a:pt x="637" y="972"/>
                </a:lnTo>
                <a:lnTo>
                  <a:pt x="632" y="972"/>
                </a:lnTo>
                <a:lnTo>
                  <a:pt x="622" y="972"/>
                </a:lnTo>
                <a:lnTo>
                  <a:pt x="611" y="972"/>
                </a:lnTo>
                <a:lnTo>
                  <a:pt x="601" y="972"/>
                </a:lnTo>
                <a:lnTo>
                  <a:pt x="591" y="972"/>
                </a:lnTo>
                <a:lnTo>
                  <a:pt x="581" y="972"/>
                </a:lnTo>
                <a:lnTo>
                  <a:pt x="570" y="972"/>
                </a:lnTo>
                <a:lnTo>
                  <a:pt x="560" y="972"/>
                </a:lnTo>
                <a:lnTo>
                  <a:pt x="550" y="972"/>
                </a:lnTo>
                <a:lnTo>
                  <a:pt x="539" y="972"/>
                </a:lnTo>
                <a:lnTo>
                  <a:pt x="529" y="972"/>
                </a:lnTo>
                <a:lnTo>
                  <a:pt x="519" y="972"/>
                </a:lnTo>
                <a:lnTo>
                  <a:pt x="509" y="972"/>
                </a:lnTo>
                <a:lnTo>
                  <a:pt x="498" y="977"/>
                </a:lnTo>
                <a:lnTo>
                  <a:pt x="488" y="977"/>
                </a:lnTo>
                <a:lnTo>
                  <a:pt x="478" y="977"/>
                </a:lnTo>
                <a:lnTo>
                  <a:pt x="467" y="977"/>
                </a:lnTo>
                <a:lnTo>
                  <a:pt x="457" y="977"/>
                </a:lnTo>
                <a:lnTo>
                  <a:pt x="452" y="977"/>
                </a:lnTo>
                <a:lnTo>
                  <a:pt x="442" y="977"/>
                </a:lnTo>
                <a:lnTo>
                  <a:pt x="431" y="977"/>
                </a:lnTo>
                <a:lnTo>
                  <a:pt x="421" y="977"/>
                </a:lnTo>
                <a:lnTo>
                  <a:pt x="411" y="977"/>
                </a:lnTo>
                <a:lnTo>
                  <a:pt x="401" y="977"/>
                </a:lnTo>
                <a:lnTo>
                  <a:pt x="390" y="977"/>
                </a:lnTo>
                <a:lnTo>
                  <a:pt x="380" y="977"/>
                </a:lnTo>
                <a:lnTo>
                  <a:pt x="370" y="977"/>
                </a:lnTo>
                <a:lnTo>
                  <a:pt x="360" y="977"/>
                </a:lnTo>
                <a:lnTo>
                  <a:pt x="349" y="977"/>
                </a:lnTo>
                <a:lnTo>
                  <a:pt x="339" y="977"/>
                </a:lnTo>
                <a:lnTo>
                  <a:pt x="329" y="977"/>
                </a:lnTo>
                <a:lnTo>
                  <a:pt x="318" y="977"/>
                </a:lnTo>
                <a:lnTo>
                  <a:pt x="308" y="977"/>
                </a:lnTo>
                <a:lnTo>
                  <a:pt x="298" y="977"/>
                </a:lnTo>
                <a:lnTo>
                  <a:pt x="288" y="977"/>
                </a:lnTo>
                <a:lnTo>
                  <a:pt x="277" y="977"/>
                </a:lnTo>
                <a:lnTo>
                  <a:pt x="272" y="977"/>
                </a:lnTo>
                <a:lnTo>
                  <a:pt x="262" y="977"/>
                </a:lnTo>
                <a:lnTo>
                  <a:pt x="252" y="977"/>
                </a:lnTo>
                <a:lnTo>
                  <a:pt x="241" y="977"/>
                </a:lnTo>
                <a:lnTo>
                  <a:pt x="231" y="977"/>
                </a:lnTo>
                <a:lnTo>
                  <a:pt x="221" y="977"/>
                </a:lnTo>
                <a:lnTo>
                  <a:pt x="210" y="977"/>
                </a:lnTo>
                <a:lnTo>
                  <a:pt x="200" y="977"/>
                </a:lnTo>
                <a:lnTo>
                  <a:pt x="190" y="977"/>
                </a:lnTo>
                <a:lnTo>
                  <a:pt x="180" y="977"/>
                </a:lnTo>
                <a:lnTo>
                  <a:pt x="169" y="977"/>
                </a:lnTo>
                <a:lnTo>
                  <a:pt x="159" y="977"/>
                </a:lnTo>
                <a:lnTo>
                  <a:pt x="149" y="977"/>
                </a:lnTo>
                <a:lnTo>
                  <a:pt x="138" y="977"/>
                </a:lnTo>
                <a:lnTo>
                  <a:pt x="128" y="977"/>
                </a:lnTo>
                <a:lnTo>
                  <a:pt x="118" y="977"/>
                </a:lnTo>
                <a:lnTo>
                  <a:pt x="108" y="977"/>
                </a:lnTo>
                <a:lnTo>
                  <a:pt x="97" y="977"/>
                </a:lnTo>
                <a:lnTo>
                  <a:pt x="92" y="977"/>
                </a:lnTo>
                <a:lnTo>
                  <a:pt x="82" y="977"/>
                </a:lnTo>
                <a:lnTo>
                  <a:pt x="72" y="977"/>
                </a:lnTo>
                <a:lnTo>
                  <a:pt x="61" y="977"/>
                </a:lnTo>
                <a:lnTo>
                  <a:pt x="51" y="977"/>
                </a:lnTo>
                <a:lnTo>
                  <a:pt x="41" y="977"/>
                </a:lnTo>
                <a:lnTo>
                  <a:pt x="31" y="977"/>
                </a:lnTo>
                <a:lnTo>
                  <a:pt x="20" y="977"/>
                </a:lnTo>
                <a:lnTo>
                  <a:pt x="10" y="977"/>
                </a:lnTo>
                <a:lnTo>
                  <a:pt x="0" y="977"/>
                </a:lnTo>
                <a:close/>
              </a:path>
            </a:pathLst>
          </a:custGeom>
          <a:noFill/>
          <a:ln w="9525">
            <a:noFill/>
            <a:round/>
            <a:headEnd/>
            <a:tailEnd/>
          </a:ln>
        </p:spPr>
        <p:txBody>
          <a:bodyPr/>
          <a:lstStyle/>
          <a:p>
            <a:endParaRPr lang="en-GB"/>
          </a:p>
        </p:txBody>
      </p:sp>
      <p:sp>
        <p:nvSpPr>
          <p:cNvPr id="375015" name="Freeform 231"/>
          <p:cNvSpPr>
            <a:spLocks/>
          </p:cNvSpPr>
          <p:nvPr/>
        </p:nvSpPr>
        <p:spPr bwMode="auto">
          <a:xfrm>
            <a:off x="1423988" y="3890963"/>
            <a:ext cx="6346825" cy="1550987"/>
          </a:xfrm>
          <a:custGeom>
            <a:avLst/>
            <a:gdLst/>
            <a:ahLst/>
            <a:cxnLst>
              <a:cxn ang="0">
                <a:pos x="108" y="977"/>
              </a:cxn>
              <a:cxn ang="0">
                <a:pos x="241" y="977"/>
              </a:cxn>
              <a:cxn ang="0">
                <a:pos x="370" y="977"/>
              </a:cxn>
              <a:cxn ang="0">
                <a:pos x="498" y="977"/>
              </a:cxn>
              <a:cxn ang="0">
                <a:pos x="632" y="972"/>
              </a:cxn>
              <a:cxn ang="0">
                <a:pos x="760" y="967"/>
              </a:cxn>
              <a:cxn ang="0">
                <a:pos x="889" y="957"/>
              </a:cxn>
              <a:cxn ang="0">
                <a:pos x="1017" y="941"/>
              </a:cxn>
              <a:cxn ang="0">
                <a:pos x="1151" y="926"/>
              </a:cxn>
              <a:cxn ang="0">
                <a:pos x="1280" y="905"/>
              </a:cxn>
              <a:cxn ang="0">
                <a:pos x="1408" y="890"/>
              </a:cxn>
              <a:cxn ang="0">
                <a:pos x="1542" y="859"/>
              </a:cxn>
              <a:cxn ang="0">
                <a:pos x="1670" y="766"/>
              </a:cxn>
              <a:cxn ang="0">
                <a:pos x="1799" y="648"/>
              </a:cxn>
              <a:cxn ang="0">
                <a:pos x="1927" y="571"/>
              </a:cxn>
              <a:cxn ang="0">
                <a:pos x="2061" y="453"/>
              </a:cxn>
              <a:cxn ang="0">
                <a:pos x="2189" y="360"/>
              </a:cxn>
              <a:cxn ang="0">
                <a:pos x="2318" y="288"/>
              </a:cxn>
              <a:cxn ang="0">
                <a:pos x="2451" y="237"/>
              </a:cxn>
              <a:cxn ang="0">
                <a:pos x="2580" y="185"/>
              </a:cxn>
              <a:cxn ang="0">
                <a:pos x="2708" y="144"/>
              </a:cxn>
              <a:cxn ang="0">
                <a:pos x="2837" y="103"/>
              </a:cxn>
              <a:cxn ang="0">
                <a:pos x="2970" y="83"/>
              </a:cxn>
              <a:cxn ang="0">
                <a:pos x="3099" y="57"/>
              </a:cxn>
              <a:cxn ang="0">
                <a:pos x="3227" y="36"/>
              </a:cxn>
              <a:cxn ang="0">
                <a:pos x="3361" y="26"/>
              </a:cxn>
              <a:cxn ang="0">
                <a:pos x="3490" y="16"/>
              </a:cxn>
              <a:cxn ang="0">
                <a:pos x="3618" y="11"/>
              </a:cxn>
              <a:cxn ang="0">
                <a:pos x="3747" y="5"/>
              </a:cxn>
              <a:cxn ang="0">
                <a:pos x="3880" y="0"/>
              </a:cxn>
              <a:cxn ang="0">
                <a:pos x="3998" y="874"/>
              </a:cxn>
              <a:cxn ang="0">
                <a:pos x="3870" y="874"/>
              </a:cxn>
              <a:cxn ang="0">
                <a:pos x="3736" y="869"/>
              </a:cxn>
              <a:cxn ang="0">
                <a:pos x="3608" y="869"/>
              </a:cxn>
              <a:cxn ang="0">
                <a:pos x="3479" y="864"/>
              </a:cxn>
              <a:cxn ang="0">
                <a:pos x="3351" y="854"/>
              </a:cxn>
              <a:cxn ang="0">
                <a:pos x="3217" y="849"/>
              </a:cxn>
              <a:cxn ang="0">
                <a:pos x="3089" y="833"/>
              </a:cxn>
              <a:cxn ang="0">
                <a:pos x="2960" y="813"/>
              </a:cxn>
              <a:cxn ang="0">
                <a:pos x="2827" y="782"/>
              </a:cxn>
              <a:cxn ang="0">
                <a:pos x="2698" y="720"/>
              </a:cxn>
              <a:cxn ang="0">
                <a:pos x="2570" y="643"/>
              </a:cxn>
              <a:cxn ang="0">
                <a:pos x="2441" y="556"/>
              </a:cxn>
              <a:cxn ang="0">
                <a:pos x="2307" y="478"/>
              </a:cxn>
              <a:cxn ang="0">
                <a:pos x="2179" y="432"/>
              </a:cxn>
              <a:cxn ang="0">
                <a:pos x="2050" y="463"/>
              </a:cxn>
              <a:cxn ang="0">
                <a:pos x="1917" y="576"/>
              </a:cxn>
              <a:cxn ang="0">
                <a:pos x="1788" y="648"/>
              </a:cxn>
              <a:cxn ang="0">
                <a:pos x="1660" y="771"/>
              </a:cxn>
              <a:cxn ang="0">
                <a:pos x="1531" y="864"/>
              </a:cxn>
              <a:cxn ang="0">
                <a:pos x="1398" y="890"/>
              </a:cxn>
              <a:cxn ang="0">
                <a:pos x="1269" y="905"/>
              </a:cxn>
              <a:cxn ang="0">
                <a:pos x="1141" y="926"/>
              </a:cxn>
              <a:cxn ang="0">
                <a:pos x="1007" y="941"/>
              </a:cxn>
              <a:cxn ang="0">
                <a:pos x="879" y="957"/>
              </a:cxn>
              <a:cxn ang="0">
                <a:pos x="750" y="967"/>
              </a:cxn>
              <a:cxn ang="0">
                <a:pos x="622" y="972"/>
              </a:cxn>
              <a:cxn ang="0">
                <a:pos x="488" y="977"/>
              </a:cxn>
              <a:cxn ang="0">
                <a:pos x="360" y="977"/>
              </a:cxn>
              <a:cxn ang="0">
                <a:pos x="231" y="977"/>
              </a:cxn>
              <a:cxn ang="0">
                <a:pos x="97" y="977"/>
              </a:cxn>
            </a:cxnLst>
            <a:rect l="0" t="0" r="r" b="b"/>
            <a:pathLst>
              <a:path w="3998" h="977">
                <a:moveTo>
                  <a:pt x="0" y="977"/>
                </a:moveTo>
                <a:lnTo>
                  <a:pt x="0" y="977"/>
                </a:lnTo>
                <a:lnTo>
                  <a:pt x="10" y="977"/>
                </a:lnTo>
                <a:lnTo>
                  <a:pt x="20" y="977"/>
                </a:lnTo>
                <a:lnTo>
                  <a:pt x="31" y="977"/>
                </a:lnTo>
                <a:lnTo>
                  <a:pt x="41" y="977"/>
                </a:lnTo>
                <a:lnTo>
                  <a:pt x="51" y="977"/>
                </a:lnTo>
                <a:lnTo>
                  <a:pt x="61" y="977"/>
                </a:lnTo>
                <a:lnTo>
                  <a:pt x="72" y="977"/>
                </a:lnTo>
                <a:lnTo>
                  <a:pt x="82" y="977"/>
                </a:lnTo>
                <a:lnTo>
                  <a:pt x="92" y="977"/>
                </a:lnTo>
                <a:lnTo>
                  <a:pt x="97" y="977"/>
                </a:lnTo>
                <a:lnTo>
                  <a:pt x="108" y="977"/>
                </a:lnTo>
                <a:lnTo>
                  <a:pt x="118" y="977"/>
                </a:lnTo>
                <a:lnTo>
                  <a:pt x="128" y="977"/>
                </a:lnTo>
                <a:lnTo>
                  <a:pt x="138" y="977"/>
                </a:lnTo>
                <a:lnTo>
                  <a:pt x="149" y="977"/>
                </a:lnTo>
                <a:lnTo>
                  <a:pt x="159" y="977"/>
                </a:lnTo>
                <a:lnTo>
                  <a:pt x="169" y="977"/>
                </a:lnTo>
                <a:lnTo>
                  <a:pt x="180" y="977"/>
                </a:lnTo>
                <a:lnTo>
                  <a:pt x="190" y="977"/>
                </a:lnTo>
                <a:lnTo>
                  <a:pt x="200" y="977"/>
                </a:lnTo>
                <a:lnTo>
                  <a:pt x="210" y="977"/>
                </a:lnTo>
                <a:lnTo>
                  <a:pt x="221" y="977"/>
                </a:lnTo>
                <a:lnTo>
                  <a:pt x="231" y="977"/>
                </a:lnTo>
                <a:lnTo>
                  <a:pt x="241" y="977"/>
                </a:lnTo>
                <a:lnTo>
                  <a:pt x="252" y="977"/>
                </a:lnTo>
                <a:lnTo>
                  <a:pt x="262" y="977"/>
                </a:lnTo>
                <a:lnTo>
                  <a:pt x="272" y="977"/>
                </a:lnTo>
                <a:lnTo>
                  <a:pt x="277" y="977"/>
                </a:lnTo>
                <a:lnTo>
                  <a:pt x="288" y="977"/>
                </a:lnTo>
                <a:lnTo>
                  <a:pt x="298" y="977"/>
                </a:lnTo>
                <a:lnTo>
                  <a:pt x="308" y="977"/>
                </a:lnTo>
                <a:lnTo>
                  <a:pt x="318" y="977"/>
                </a:lnTo>
                <a:lnTo>
                  <a:pt x="329" y="977"/>
                </a:lnTo>
                <a:lnTo>
                  <a:pt x="339" y="977"/>
                </a:lnTo>
                <a:lnTo>
                  <a:pt x="349" y="977"/>
                </a:lnTo>
                <a:lnTo>
                  <a:pt x="360" y="977"/>
                </a:lnTo>
                <a:lnTo>
                  <a:pt x="370" y="977"/>
                </a:lnTo>
                <a:lnTo>
                  <a:pt x="380" y="977"/>
                </a:lnTo>
                <a:lnTo>
                  <a:pt x="390" y="977"/>
                </a:lnTo>
                <a:lnTo>
                  <a:pt x="401" y="977"/>
                </a:lnTo>
                <a:lnTo>
                  <a:pt x="411" y="977"/>
                </a:lnTo>
                <a:lnTo>
                  <a:pt x="421" y="977"/>
                </a:lnTo>
                <a:lnTo>
                  <a:pt x="431" y="977"/>
                </a:lnTo>
                <a:lnTo>
                  <a:pt x="442" y="977"/>
                </a:lnTo>
                <a:lnTo>
                  <a:pt x="452" y="977"/>
                </a:lnTo>
                <a:lnTo>
                  <a:pt x="457" y="977"/>
                </a:lnTo>
                <a:lnTo>
                  <a:pt x="467" y="977"/>
                </a:lnTo>
                <a:lnTo>
                  <a:pt x="478" y="977"/>
                </a:lnTo>
                <a:lnTo>
                  <a:pt x="488" y="977"/>
                </a:lnTo>
                <a:lnTo>
                  <a:pt x="498" y="977"/>
                </a:lnTo>
                <a:lnTo>
                  <a:pt x="509" y="972"/>
                </a:lnTo>
                <a:lnTo>
                  <a:pt x="519" y="972"/>
                </a:lnTo>
                <a:lnTo>
                  <a:pt x="529" y="972"/>
                </a:lnTo>
                <a:lnTo>
                  <a:pt x="539" y="972"/>
                </a:lnTo>
                <a:lnTo>
                  <a:pt x="550" y="972"/>
                </a:lnTo>
                <a:lnTo>
                  <a:pt x="560" y="972"/>
                </a:lnTo>
                <a:lnTo>
                  <a:pt x="570" y="972"/>
                </a:lnTo>
                <a:lnTo>
                  <a:pt x="581" y="972"/>
                </a:lnTo>
                <a:lnTo>
                  <a:pt x="591" y="972"/>
                </a:lnTo>
                <a:lnTo>
                  <a:pt x="601" y="972"/>
                </a:lnTo>
                <a:lnTo>
                  <a:pt x="611" y="972"/>
                </a:lnTo>
                <a:lnTo>
                  <a:pt x="622" y="972"/>
                </a:lnTo>
                <a:lnTo>
                  <a:pt x="632" y="972"/>
                </a:lnTo>
                <a:lnTo>
                  <a:pt x="637" y="972"/>
                </a:lnTo>
                <a:lnTo>
                  <a:pt x="647" y="972"/>
                </a:lnTo>
                <a:lnTo>
                  <a:pt x="658" y="967"/>
                </a:lnTo>
                <a:lnTo>
                  <a:pt x="668" y="967"/>
                </a:lnTo>
                <a:lnTo>
                  <a:pt x="678" y="967"/>
                </a:lnTo>
                <a:lnTo>
                  <a:pt x="688" y="967"/>
                </a:lnTo>
                <a:lnTo>
                  <a:pt x="699" y="967"/>
                </a:lnTo>
                <a:lnTo>
                  <a:pt x="709" y="967"/>
                </a:lnTo>
                <a:lnTo>
                  <a:pt x="719" y="967"/>
                </a:lnTo>
                <a:lnTo>
                  <a:pt x="730" y="967"/>
                </a:lnTo>
                <a:lnTo>
                  <a:pt x="740" y="967"/>
                </a:lnTo>
                <a:lnTo>
                  <a:pt x="750" y="967"/>
                </a:lnTo>
                <a:lnTo>
                  <a:pt x="760" y="967"/>
                </a:lnTo>
                <a:lnTo>
                  <a:pt x="771" y="967"/>
                </a:lnTo>
                <a:lnTo>
                  <a:pt x="781" y="967"/>
                </a:lnTo>
                <a:lnTo>
                  <a:pt x="791" y="962"/>
                </a:lnTo>
                <a:lnTo>
                  <a:pt x="802" y="962"/>
                </a:lnTo>
                <a:lnTo>
                  <a:pt x="812" y="962"/>
                </a:lnTo>
                <a:lnTo>
                  <a:pt x="817" y="962"/>
                </a:lnTo>
                <a:lnTo>
                  <a:pt x="827" y="962"/>
                </a:lnTo>
                <a:lnTo>
                  <a:pt x="837" y="962"/>
                </a:lnTo>
                <a:lnTo>
                  <a:pt x="848" y="962"/>
                </a:lnTo>
                <a:lnTo>
                  <a:pt x="858" y="962"/>
                </a:lnTo>
                <a:lnTo>
                  <a:pt x="868" y="957"/>
                </a:lnTo>
                <a:lnTo>
                  <a:pt x="879" y="957"/>
                </a:lnTo>
                <a:lnTo>
                  <a:pt x="889" y="957"/>
                </a:lnTo>
                <a:lnTo>
                  <a:pt x="899" y="957"/>
                </a:lnTo>
                <a:lnTo>
                  <a:pt x="909" y="957"/>
                </a:lnTo>
                <a:lnTo>
                  <a:pt x="920" y="951"/>
                </a:lnTo>
                <a:lnTo>
                  <a:pt x="930" y="957"/>
                </a:lnTo>
                <a:lnTo>
                  <a:pt x="940" y="951"/>
                </a:lnTo>
                <a:lnTo>
                  <a:pt x="951" y="951"/>
                </a:lnTo>
                <a:lnTo>
                  <a:pt x="961" y="951"/>
                </a:lnTo>
                <a:lnTo>
                  <a:pt x="971" y="951"/>
                </a:lnTo>
                <a:lnTo>
                  <a:pt x="981" y="946"/>
                </a:lnTo>
                <a:lnTo>
                  <a:pt x="992" y="946"/>
                </a:lnTo>
                <a:lnTo>
                  <a:pt x="1002" y="946"/>
                </a:lnTo>
                <a:lnTo>
                  <a:pt x="1007" y="941"/>
                </a:lnTo>
                <a:lnTo>
                  <a:pt x="1017" y="941"/>
                </a:lnTo>
                <a:lnTo>
                  <a:pt x="1028" y="941"/>
                </a:lnTo>
                <a:lnTo>
                  <a:pt x="1038" y="936"/>
                </a:lnTo>
                <a:lnTo>
                  <a:pt x="1048" y="936"/>
                </a:lnTo>
                <a:lnTo>
                  <a:pt x="1059" y="931"/>
                </a:lnTo>
                <a:lnTo>
                  <a:pt x="1069" y="931"/>
                </a:lnTo>
                <a:lnTo>
                  <a:pt x="1079" y="931"/>
                </a:lnTo>
                <a:lnTo>
                  <a:pt x="1089" y="931"/>
                </a:lnTo>
                <a:lnTo>
                  <a:pt x="1100" y="926"/>
                </a:lnTo>
                <a:lnTo>
                  <a:pt x="1110" y="926"/>
                </a:lnTo>
                <a:lnTo>
                  <a:pt x="1120" y="921"/>
                </a:lnTo>
                <a:lnTo>
                  <a:pt x="1130" y="921"/>
                </a:lnTo>
                <a:lnTo>
                  <a:pt x="1141" y="926"/>
                </a:lnTo>
                <a:lnTo>
                  <a:pt x="1151" y="926"/>
                </a:lnTo>
                <a:lnTo>
                  <a:pt x="1161" y="921"/>
                </a:lnTo>
                <a:lnTo>
                  <a:pt x="1172" y="915"/>
                </a:lnTo>
                <a:lnTo>
                  <a:pt x="1182" y="915"/>
                </a:lnTo>
                <a:lnTo>
                  <a:pt x="1187" y="926"/>
                </a:lnTo>
                <a:lnTo>
                  <a:pt x="1197" y="915"/>
                </a:lnTo>
                <a:lnTo>
                  <a:pt x="1208" y="926"/>
                </a:lnTo>
                <a:lnTo>
                  <a:pt x="1218" y="921"/>
                </a:lnTo>
                <a:lnTo>
                  <a:pt x="1228" y="910"/>
                </a:lnTo>
                <a:lnTo>
                  <a:pt x="1238" y="910"/>
                </a:lnTo>
                <a:lnTo>
                  <a:pt x="1249" y="910"/>
                </a:lnTo>
                <a:lnTo>
                  <a:pt x="1259" y="910"/>
                </a:lnTo>
                <a:lnTo>
                  <a:pt x="1269" y="905"/>
                </a:lnTo>
                <a:lnTo>
                  <a:pt x="1280" y="905"/>
                </a:lnTo>
                <a:lnTo>
                  <a:pt x="1290" y="900"/>
                </a:lnTo>
                <a:lnTo>
                  <a:pt x="1300" y="905"/>
                </a:lnTo>
                <a:lnTo>
                  <a:pt x="1310" y="910"/>
                </a:lnTo>
                <a:lnTo>
                  <a:pt x="1321" y="921"/>
                </a:lnTo>
                <a:lnTo>
                  <a:pt x="1331" y="915"/>
                </a:lnTo>
                <a:lnTo>
                  <a:pt x="1341" y="910"/>
                </a:lnTo>
                <a:lnTo>
                  <a:pt x="1351" y="910"/>
                </a:lnTo>
                <a:lnTo>
                  <a:pt x="1362" y="900"/>
                </a:lnTo>
                <a:lnTo>
                  <a:pt x="1367" y="895"/>
                </a:lnTo>
                <a:lnTo>
                  <a:pt x="1377" y="900"/>
                </a:lnTo>
                <a:lnTo>
                  <a:pt x="1387" y="895"/>
                </a:lnTo>
                <a:lnTo>
                  <a:pt x="1398" y="890"/>
                </a:lnTo>
                <a:lnTo>
                  <a:pt x="1408" y="890"/>
                </a:lnTo>
                <a:lnTo>
                  <a:pt x="1418" y="890"/>
                </a:lnTo>
                <a:lnTo>
                  <a:pt x="1429" y="885"/>
                </a:lnTo>
                <a:lnTo>
                  <a:pt x="1439" y="885"/>
                </a:lnTo>
                <a:lnTo>
                  <a:pt x="1449" y="895"/>
                </a:lnTo>
                <a:lnTo>
                  <a:pt x="1459" y="890"/>
                </a:lnTo>
                <a:lnTo>
                  <a:pt x="1470" y="879"/>
                </a:lnTo>
                <a:lnTo>
                  <a:pt x="1480" y="874"/>
                </a:lnTo>
                <a:lnTo>
                  <a:pt x="1490" y="874"/>
                </a:lnTo>
                <a:lnTo>
                  <a:pt x="1501" y="874"/>
                </a:lnTo>
                <a:lnTo>
                  <a:pt x="1511" y="864"/>
                </a:lnTo>
                <a:lnTo>
                  <a:pt x="1521" y="864"/>
                </a:lnTo>
                <a:lnTo>
                  <a:pt x="1531" y="864"/>
                </a:lnTo>
                <a:lnTo>
                  <a:pt x="1542" y="859"/>
                </a:lnTo>
                <a:lnTo>
                  <a:pt x="1547" y="849"/>
                </a:lnTo>
                <a:lnTo>
                  <a:pt x="1557" y="838"/>
                </a:lnTo>
                <a:lnTo>
                  <a:pt x="1567" y="833"/>
                </a:lnTo>
                <a:lnTo>
                  <a:pt x="1578" y="833"/>
                </a:lnTo>
                <a:lnTo>
                  <a:pt x="1588" y="823"/>
                </a:lnTo>
                <a:lnTo>
                  <a:pt x="1598" y="813"/>
                </a:lnTo>
                <a:lnTo>
                  <a:pt x="1608" y="813"/>
                </a:lnTo>
                <a:lnTo>
                  <a:pt x="1619" y="807"/>
                </a:lnTo>
                <a:lnTo>
                  <a:pt x="1629" y="797"/>
                </a:lnTo>
                <a:lnTo>
                  <a:pt x="1639" y="792"/>
                </a:lnTo>
                <a:lnTo>
                  <a:pt x="1650" y="782"/>
                </a:lnTo>
                <a:lnTo>
                  <a:pt x="1660" y="771"/>
                </a:lnTo>
                <a:lnTo>
                  <a:pt x="1670" y="766"/>
                </a:lnTo>
                <a:lnTo>
                  <a:pt x="1680" y="751"/>
                </a:lnTo>
                <a:lnTo>
                  <a:pt x="1691" y="741"/>
                </a:lnTo>
                <a:lnTo>
                  <a:pt x="1701" y="725"/>
                </a:lnTo>
                <a:lnTo>
                  <a:pt x="1711" y="715"/>
                </a:lnTo>
                <a:lnTo>
                  <a:pt x="1722" y="705"/>
                </a:lnTo>
                <a:lnTo>
                  <a:pt x="1727" y="689"/>
                </a:lnTo>
                <a:lnTo>
                  <a:pt x="1737" y="694"/>
                </a:lnTo>
                <a:lnTo>
                  <a:pt x="1747" y="694"/>
                </a:lnTo>
                <a:lnTo>
                  <a:pt x="1758" y="674"/>
                </a:lnTo>
                <a:lnTo>
                  <a:pt x="1768" y="669"/>
                </a:lnTo>
                <a:lnTo>
                  <a:pt x="1778" y="658"/>
                </a:lnTo>
                <a:lnTo>
                  <a:pt x="1788" y="648"/>
                </a:lnTo>
                <a:lnTo>
                  <a:pt x="1799" y="648"/>
                </a:lnTo>
                <a:lnTo>
                  <a:pt x="1809" y="658"/>
                </a:lnTo>
                <a:lnTo>
                  <a:pt x="1819" y="658"/>
                </a:lnTo>
                <a:lnTo>
                  <a:pt x="1829" y="653"/>
                </a:lnTo>
                <a:lnTo>
                  <a:pt x="1840" y="643"/>
                </a:lnTo>
                <a:lnTo>
                  <a:pt x="1850" y="633"/>
                </a:lnTo>
                <a:lnTo>
                  <a:pt x="1860" y="627"/>
                </a:lnTo>
                <a:lnTo>
                  <a:pt x="1871" y="612"/>
                </a:lnTo>
                <a:lnTo>
                  <a:pt x="1881" y="602"/>
                </a:lnTo>
                <a:lnTo>
                  <a:pt x="1891" y="597"/>
                </a:lnTo>
                <a:lnTo>
                  <a:pt x="1901" y="586"/>
                </a:lnTo>
                <a:lnTo>
                  <a:pt x="1907" y="581"/>
                </a:lnTo>
                <a:lnTo>
                  <a:pt x="1917" y="576"/>
                </a:lnTo>
                <a:lnTo>
                  <a:pt x="1927" y="571"/>
                </a:lnTo>
                <a:lnTo>
                  <a:pt x="1937" y="561"/>
                </a:lnTo>
                <a:lnTo>
                  <a:pt x="1948" y="556"/>
                </a:lnTo>
                <a:lnTo>
                  <a:pt x="1958" y="545"/>
                </a:lnTo>
                <a:lnTo>
                  <a:pt x="1968" y="535"/>
                </a:lnTo>
                <a:lnTo>
                  <a:pt x="1979" y="520"/>
                </a:lnTo>
                <a:lnTo>
                  <a:pt x="1989" y="509"/>
                </a:lnTo>
                <a:lnTo>
                  <a:pt x="1999" y="499"/>
                </a:lnTo>
                <a:lnTo>
                  <a:pt x="2009" y="489"/>
                </a:lnTo>
                <a:lnTo>
                  <a:pt x="2020" y="478"/>
                </a:lnTo>
                <a:lnTo>
                  <a:pt x="2030" y="473"/>
                </a:lnTo>
                <a:lnTo>
                  <a:pt x="2040" y="468"/>
                </a:lnTo>
                <a:lnTo>
                  <a:pt x="2050" y="458"/>
                </a:lnTo>
                <a:lnTo>
                  <a:pt x="2061" y="453"/>
                </a:lnTo>
                <a:lnTo>
                  <a:pt x="2071" y="448"/>
                </a:lnTo>
                <a:lnTo>
                  <a:pt x="2081" y="437"/>
                </a:lnTo>
                <a:lnTo>
                  <a:pt x="2092" y="432"/>
                </a:lnTo>
                <a:lnTo>
                  <a:pt x="2097" y="427"/>
                </a:lnTo>
                <a:lnTo>
                  <a:pt x="2107" y="412"/>
                </a:lnTo>
                <a:lnTo>
                  <a:pt x="2117" y="401"/>
                </a:lnTo>
                <a:lnTo>
                  <a:pt x="2128" y="391"/>
                </a:lnTo>
                <a:lnTo>
                  <a:pt x="2138" y="386"/>
                </a:lnTo>
                <a:lnTo>
                  <a:pt x="2148" y="381"/>
                </a:lnTo>
                <a:lnTo>
                  <a:pt x="2158" y="376"/>
                </a:lnTo>
                <a:lnTo>
                  <a:pt x="2169" y="370"/>
                </a:lnTo>
                <a:lnTo>
                  <a:pt x="2179" y="365"/>
                </a:lnTo>
                <a:lnTo>
                  <a:pt x="2189" y="360"/>
                </a:lnTo>
                <a:lnTo>
                  <a:pt x="2200" y="355"/>
                </a:lnTo>
                <a:lnTo>
                  <a:pt x="2210" y="350"/>
                </a:lnTo>
                <a:lnTo>
                  <a:pt x="2220" y="345"/>
                </a:lnTo>
                <a:lnTo>
                  <a:pt x="2230" y="340"/>
                </a:lnTo>
                <a:lnTo>
                  <a:pt x="2241" y="334"/>
                </a:lnTo>
                <a:lnTo>
                  <a:pt x="2251" y="329"/>
                </a:lnTo>
                <a:lnTo>
                  <a:pt x="2261" y="324"/>
                </a:lnTo>
                <a:lnTo>
                  <a:pt x="2271" y="319"/>
                </a:lnTo>
                <a:lnTo>
                  <a:pt x="2277" y="314"/>
                </a:lnTo>
                <a:lnTo>
                  <a:pt x="2287" y="309"/>
                </a:lnTo>
                <a:lnTo>
                  <a:pt x="2297" y="298"/>
                </a:lnTo>
                <a:lnTo>
                  <a:pt x="2307" y="293"/>
                </a:lnTo>
                <a:lnTo>
                  <a:pt x="2318" y="288"/>
                </a:lnTo>
                <a:lnTo>
                  <a:pt x="2328" y="283"/>
                </a:lnTo>
                <a:lnTo>
                  <a:pt x="2338" y="283"/>
                </a:lnTo>
                <a:lnTo>
                  <a:pt x="2349" y="273"/>
                </a:lnTo>
                <a:lnTo>
                  <a:pt x="2359" y="262"/>
                </a:lnTo>
                <a:lnTo>
                  <a:pt x="2369" y="262"/>
                </a:lnTo>
                <a:lnTo>
                  <a:pt x="2379" y="262"/>
                </a:lnTo>
                <a:lnTo>
                  <a:pt x="2390" y="257"/>
                </a:lnTo>
                <a:lnTo>
                  <a:pt x="2400" y="257"/>
                </a:lnTo>
                <a:lnTo>
                  <a:pt x="2410" y="252"/>
                </a:lnTo>
                <a:lnTo>
                  <a:pt x="2421" y="247"/>
                </a:lnTo>
                <a:lnTo>
                  <a:pt x="2431" y="247"/>
                </a:lnTo>
                <a:lnTo>
                  <a:pt x="2441" y="242"/>
                </a:lnTo>
                <a:lnTo>
                  <a:pt x="2451" y="237"/>
                </a:lnTo>
                <a:lnTo>
                  <a:pt x="2457" y="232"/>
                </a:lnTo>
                <a:lnTo>
                  <a:pt x="2467" y="232"/>
                </a:lnTo>
                <a:lnTo>
                  <a:pt x="2477" y="227"/>
                </a:lnTo>
                <a:lnTo>
                  <a:pt x="2487" y="221"/>
                </a:lnTo>
                <a:lnTo>
                  <a:pt x="2498" y="216"/>
                </a:lnTo>
                <a:lnTo>
                  <a:pt x="2508" y="216"/>
                </a:lnTo>
                <a:lnTo>
                  <a:pt x="2518" y="211"/>
                </a:lnTo>
                <a:lnTo>
                  <a:pt x="2528" y="206"/>
                </a:lnTo>
                <a:lnTo>
                  <a:pt x="2539" y="201"/>
                </a:lnTo>
                <a:lnTo>
                  <a:pt x="2549" y="201"/>
                </a:lnTo>
                <a:lnTo>
                  <a:pt x="2559" y="196"/>
                </a:lnTo>
                <a:lnTo>
                  <a:pt x="2570" y="191"/>
                </a:lnTo>
                <a:lnTo>
                  <a:pt x="2580" y="185"/>
                </a:lnTo>
                <a:lnTo>
                  <a:pt x="2590" y="185"/>
                </a:lnTo>
                <a:lnTo>
                  <a:pt x="2600" y="180"/>
                </a:lnTo>
                <a:lnTo>
                  <a:pt x="2611" y="175"/>
                </a:lnTo>
                <a:lnTo>
                  <a:pt x="2621" y="175"/>
                </a:lnTo>
                <a:lnTo>
                  <a:pt x="2631" y="170"/>
                </a:lnTo>
                <a:lnTo>
                  <a:pt x="2636" y="165"/>
                </a:lnTo>
                <a:lnTo>
                  <a:pt x="2647" y="165"/>
                </a:lnTo>
                <a:lnTo>
                  <a:pt x="2657" y="160"/>
                </a:lnTo>
                <a:lnTo>
                  <a:pt x="2667" y="155"/>
                </a:lnTo>
                <a:lnTo>
                  <a:pt x="2678" y="155"/>
                </a:lnTo>
                <a:lnTo>
                  <a:pt x="2688" y="149"/>
                </a:lnTo>
                <a:lnTo>
                  <a:pt x="2698" y="144"/>
                </a:lnTo>
                <a:lnTo>
                  <a:pt x="2708" y="144"/>
                </a:lnTo>
                <a:lnTo>
                  <a:pt x="2719" y="139"/>
                </a:lnTo>
                <a:lnTo>
                  <a:pt x="2729" y="134"/>
                </a:lnTo>
                <a:lnTo>
                  <a:pt x="2739" y="134"/>
                </a:lnTo>
                <a:lnTo>
                  <a:pt x="2749" y="129"/>
                </a:lnTo>
                <a:lnTo>
                  <a:pt x="2760" y="129"/>
                </a:lnTo>
                <a:lnTo>
                  <a:pt x="2770" y="124"/>
                </a:lnTo>
                <a:lnTo>
                  <a:pt x="2780" y="119"/>
                </a:lnTo>
                <a:lnTo>
                  <a:pt x="2791" y="119"/>
                </a:lnTo>
                <a:lnTo>
                  <a:pt x="2801" y="113"/>
                </a:lnTo>
                <a:lnTo>
                  <a:pt x="2811" y="113"/>
                </a:lnTo>
                <a:lnTo>
                  <a:pt x="2816" y="108"/>
                </a:lnTo>
                <a:lnTo>
                  <a:pt x="2827" y="108"/>
                </a:lnTo>
                <a:lnTo>
                  <a:pt x="2837" y="103"/>
                </a:lnTo>
                <a:lnTo>
                  <a:pt x="2847" y="103"/>
                </a:lnTo>
                <a:lnTo>
                  <a:pt x="2857" y="98"/>
                </a:lnTo>
                <a:lnTo>
                  <a:pt x="2868" y="98"/>
                </a:lnTo>
                <a:lnTo>
                  <a:pt x="2878" y="98"/>
                </a:lnTo>
                <a:lnTo>
                  <a:pt x="2888" y="93"/>
                </a:lnTo>
                <a:lnTo>
                  <a:pt x="2899" y="93"/>
                </a:lnTo>
                <a:lnTo>
                  <a:pt x="2909" y="93"/>
                </a:lnTo>
                <a:lnTo>
                  <a:pt x="2919" y="88"/>
                </a:lnTo>
                <a:lnTo>
                  <a:pt x="2929" y="88"/>
                </a:lnTo>
                <a:lnTo>
                  <a:pt x="2940" y="88"/>
                </a:lnTo>
                <a:lnTo>
                  <a:pt x="2950" y="83"/>
                </a:lnTo>
                <a:lnTo>
                  <a:pt x="2960" y="83"/>
                </a:lnTo>
                <a:lnTo>
                  <a:pt x="2970" y="83"/>
                </a:lnTo>
                <a:lnTo>
                  <a:pt x="2981" y="77"/>
                </a:lnTo>
                <a:lnTo>
                  <a:pt x="2991" y="77"/>
                </a:lnTo>
                <a:lnTo>
                  <a:pt x="3001" y="77"/>
                </a:lnTo>
                <a:lnTo>
                  <a:pt x="3006" y="72"/>
                </a:lnTo>
                <a:lnTo>
                  <a:pt x="3017" y="72"/>
                </a:lnTo>
                <a:lnTo>
                  <a:pt x="3027" y="67"/>
                </a:lnTo>
                <a:lnTo>
                  <a:pt x="3037" y="67"/>
                </a:lnTo>
                <a:lnTo>
                  <a:pt x="3048" y="67"/>
                </a:lnTo>
                <a:lnTo>
                  <a:pt x="3058" y="62"/>
                </a:lnTo>
                <a:lnTo>
                  <a:pt x="3068" y="62"/>
                </a:lnTo>
                <a:lnTo>
                  <a:pt x="3078" y="62"/>
                </a:lnTo>
                <a:lnTo>
                  <a:pt x="3089" y="57"/>
                </a:lnTo>
                <a:lnTo>
                  <a:pt x="3099" y="57"/>
                </a:lnTo>
                <a:lnTo>
                  <a:pt x="3109" y="57"/>
                </a:lnTo>
                <a:lnTo>
                  <a:pt x="3120" y="52"/>
                </a:lnTo>
                <a:lnTo>
                  <a:pt x="3130" y="52"/>
                </a:lnTo>
                <a:lnTo>
                  <a:pt x="3140" y="52"/>
                </a:lnTo>
                <a:lnTo>
                  <a:pt x="3150" y="47"/>
                </a:lnTo>
                <a:lnTo>
                  <a:pt x="3161" y="47"/>
                </a:lnTo>
                <a:lnTo>
                  <a:pt x="3171" y="47"/>
                </a:lnTo>
                <a:lnTo>
                  <a:pt x="3181" y="47"/>
                </a:lnTo>
                <a:lnTo>
                  <a:pt x="3186" y="41"/>
                </a:lnTo>
                <a:lnTo>
                  <a:pt x="3197" y="41"/>
                </a:lnTo>
                <a:lnTo>
                  <a:pt x="3207" y="41"/>
                </a:lnTo>
                <a:lnTo>
                  <a:pt x="3217" y="41"/>
                </a:lnTo>
                <a:lnTo>
                  <a:pt x="3227" y="36"/>
                </a:lnTo>
                <a:lnTo>
                  <a:pt x="3238" y="36"/>
                </a:lnTo>
                <a:lnTo>
                  <a:pt x="3248" y="36"/>
                </a:lnTo>
                <a:lnTo>
                  <a:pt x="3258" y="36"/>
                </a:lnTo>
                <a:lnTo>
                  <a:pt x="3269" y="36"/>
                </a:lnTo>
                <a:lnTo>
                  <a:pt x="3279" y="31"/>
                </a:lnTo>
                <a:lnTo>
                  <a:pt x="3289" y="31"/>
                </a:lnTo>
                <a:lnTo>
                  <a:pt x="3299" y="31"/>
                </a:lnTo>
                <a:lnTo>
                  <a:pt x="3310" y="31"/>
                </a:lnTo>
                <a:lnTo>
                  <a:pt x="3320" y="31"/>
                </a:lnTo>
                <a:lnTo>
                  <a:pt x="3330" y="31"/>
                </a:lnTo>
                <a:lnTo>
                  <a:pt x="3341" y="26"/>
                </a:lnTo>
                <a:lnTo>
                  <a:pt x="3351" y="26"/>
                </a:lnTo>
                <a:lnTo>
                  <a:pt x="3361" y="26"/>
                </a:lnTo>
                <a:lnTo>
                  <a:pt x="3366" y="26"/>
                </a:lnTo>
                <a:lnTo>
                  <a:pt x="3377" y="26"/>
                </a:lnTo>
                <a:lnTo>
                  <a:pt x="3387" y="26"/>
                </a:lnTo>
                <a:lnTo>
                  <a:pt x="3397" y="21"/>
                </a:lnTo>
                <a:lnTo>
                  <a:pt x="3407" y="21"/>
                </a:lnTo>
                <a:lnTo>
                  <a:pt x="3418" y="21"/>
                </a:lnTo>
                <a:lnTo>
                  <a:pt x="3428" y="21"/>
                </a:lnTo>
                <a:lnTo>
                  <a:pt x="3438" y="21"/>
                </a:lnTo>
                <a:lnTo>
                  <a:pt x="3448" y="21"/>
                </a:lnTo>
                <a:lnTo>
                  <a:pt x="3459" y="21"/>
                </a:lnTo>
                <a:lnTo>
                  <a:pt x="3469" y="16"/>
                </a:lnTo>
                <a:lnTo>
                  <a:pt x="3479" y="16"/>
                </a:lnTo>
                <a:lnTo>
                  <a:pt x="3490" y="16"/>
                </a:lnTo>
                <a:lnTo>
                  <a:pt x="3500" y="16"/>
                </a:lnTo>
                <a:lnTo>
                  <a:pt x="3510" y="16"/>
                </a:lnTo>
                <a:lnTo>
                  <a:pt x="3520" y="16"/>
                </a:lnTo>
                <a:lnTo>
                  <a:pt x="3531" y="16"/>
                </a:lnTo>
                <a:lnTo>
                  <a:pt x="3541" y="16"/>
                </a:lnTo>
                <a:lnTo>
                  <a:pt x="3546" y="16"/>
                </a:lnTo>
                <a:lnTo>
                  <a:pt x="3556" y="16"/>
                </a:lnTo>
                <a:lnTo>
                  <a:pt x="3567" y="16"/>
                </a:lnTo>
                <a:lnTo>
                  <a:pt x="3577" y="11"/>
                </a:lnTo>
                <a:lnTo>
                  <a:pt x="3587" y="11"/>
                </a:lnTo>
                <a:lnTo>
                  <a:pt x="3598" y="11"/>
                </a:lnTo>
                <a:lnTo>
                  <a:pt x="3608" y="11"/>
                </a:lnTo>
                <a:lnTo>
                  <a:pt x="3618" y="11"/>
                </a:lnTo>
                <a:lnTo>
                  <a:pt x="3628" y="11"/>
                </a:lnTo>
                <a:lnTo>
                  <a:pt x="3639" y="11"/>
                </a:lnTo>
                <a:lnTo>
                  <a:pt x="3649" y="11"/>
                </a:lnTo>
                <a:lnTo>
                  <a:pt x="3659" y="11"/>
                </a:lnTo>
                <a:lnTo>
                  <a:pt x="3669" y="11"/>
                </a:lnTo>
                <a:lnTo>
                  <a:pt x="3680" y="11"/>
                </a:lnTo>
                <a:lnTo>
                  <a:pt x="3690" y="11"/>
                </a:lnTo>
                <a:lnTo>
                  <a:pt x="3700" y="5"/>
                </a:lnTo>
                <a:lnTo>
                  <a:pt x="3711" y="5"/>
                </a:lnTo>
                <a:lnTo>
                  <a:pt x="3721" y="5"/>
                </a:lnTo>
                <a:lnTo>
                  <a:pt x="3726" y="5"/>
                </a:lnTo>
                <a:lnTo>
                  <a:pt x="3736" y="5"/>
                </a:lnTo>
                <a:lnTo>
                  <a:pt x="3747" y="5"/>
                </a:lnTo>
                <a:lnTo>
                  <a:pt x="3757" y="5"/>
                </a:lnTo>
                <a:lnTo>
                  <a:pt x="3767" y="5"/>
                </a:lnTo>
                <a:lnTo>
                  <a:pt x="3777" y="5"/>
                </a:lnTo>
                <a:lnTo>
                  <a:pt x="3788" y="5"/>
                </a:lnTo>
                <a:lnTo>
                  <a:pt x="3798" y="5"/>
                </a:lnTo>
                <a:lnTo>
                  <a:pt x="3808" y="5"/>
                </a:lnTo>
                <a:lnTo>
                  <a:pt x="3819" y="5"/>
                </a:lnTo>
                <a:lnTo>
                  <a:pt x="3829" y="5"/>
                </a:lnTo>
                <a:lnTo>
                  <a:pt x="3839" y="5"/>
                </a:lnTo>
                <a:lnTo>
                  <a:pt x="3849" y="5"/>
                </a:lnTo>
                <a:lnTo>
                  <a:pt x="3860" y="5"/>
                </a:lnTo>
                <a:lnTo>
                  <a:pt x="3870" y="5"/>
                </a:lnTo>
                <a:lnTo>
                  <a:pt x="3880" y="0"/>
                </a:lnTo>
                <a:lnTo>
                  <a:pt x="3890" y="0"/>
                </a:lnTo>
                <a:lnTo>
                  <a:pt x="3901" y="0"/>
                </a:lnTo>
                <a:lnTo>
                  <a:pt x="3906" y="0"/>
                </a:lnTo>
                <a:lnTo>
                  <a:pt x="3916" y="0"/>
                </a:lnTo>
                <a:lnTo>
                  <a:pt x="3926" y="0"/>
                </a:lnTo>
                <a:lnTo>
                  <a:pt x="3937" y="0"/>
                </a:lnTo>
                <a:lnTo>
                  <a:pt x="3947" y="0"/>
                </a:lnTo>
                <a:lnTo>
                  <a:pt x="3957" y="0"/>
                </a:lnTo>
                <a:lnTo>
                  <a:pt x="3968" y="0"/>
                </a:lnTo>
                <a:lnTo>
                  <a:pt x="3978" y="0"/>
                </a:lnTo>
                <a:lnTo>
                  <a:pt x="3988" y="0"/>
                </a:lnTo>
                <a:lnTo>
                  <a:pt x="3998" y="0"/>
                </a:lnTo>
                <a:lnTo>
                  <a:pt x="3998" y="874"/>
                </a:lnTo>
                <a:lnTo>
                  <a:pt x="3988" y="874"/>
                </a:lnTo>
                <a:lnTo>
                  <a:pt x="3978" y="874"/>
                </a:lnTo>
                <a:lnTo>
                  <a:pt x="3968" y="874"/>
                </a:lnTo>
                <a:lnTo>
                  <a:pt x="3957" y="874"/>
                </a:lnTo>
                <a:lnTo>
                  <a:pt x="3947" y="874"/>
                </a:lnTo>
                <a:lnTo>
                  <a:pt x="3937" y="874"/>
                </a:lnTo>
                <a:lnTo>
                  <a:pt x="3926" y="874"/>
                </a:lnTo>
                <a:lnTo>
                  <a:pt x="3916" y="874"/>
                </a:lnTo>
                <a:lnTo>
                  <a:pt x="3906" y="874"/>
                </a:lnTo>
                <a:lnTo>
                  <a:pt x="3901" y="874"/>
                </a:lnTo>
                <a:lnTo>
                  <a:pt x="3890" y="874"/>
                </a:lnTo>
                <a:lnTo>
                  <a:pt x="3880" y="874"/>
                </a:lnTo>
                <a:lnTo>
                  <a:pt x="3870" y="874"/>
                </a:lnTo>
                <a:lnTo>
                  <a:pt x="3860" y="874"/>
                </a:lnTo>
                <a:lnTo>
                  <a:pt x="3849" y="874"/>
                </a:lnTo>
                <a:lnTo>
                  <a:pt x="3839" y="874"/>
                </a:lnTo>
                <a:lnTo>
                  <a:pt x="3829" y="874"/>
                </a:lnTo>
                <a:lnTo>
                  <a:pt x="3819" y="874"/>
                </a:lnTo>
                <a:lnTo>
                  <a:pt x="3808" y="874"/>
                </a:lnTo>
                <a:lnTo>
                  <a:pt x="3798" y="874"/>
                </a:lnTo>
                <a:lnTo>
                  <a:pt x="3788" y="874"/>
                </a:lnTo>
                <a:lnTo>
                  <a:pt x="3777" y="874"/>
                </a:lnTo>
                <a:lnTo>
                  <a:pt x="3767" y="869"/>
                </a:lnTo>
                <a:lnTo>
                  <a:pt x="3757" y="869"/>
                </a:lnTo>
                <a:lnTo>
                  <a:pt x="3747" y="869"/>
                </a:lnTo>
                <a:lnTo>
                  <a:pt x="3736" y="869"/>
                </a:lnTo>
                <a:lnTo>
                  <a:pt x="3726" y="869"/>
                </a:lnTo>
                <a:lnTo>
                  <a:pt x="3721" y="869"/>
                </a:lnTo>
                <a:lnTo>
                  <a:pt x="3711" y="869"/>
                </a:lnTo>
                <a:lnTo>
                  <a:pt x="3700" y="869"/>
                </a:lnTo>
                <a:lnTo>
                  <a:pt x="3690" y="869"/>
                </a:lnTo>
                <a:lnTo>
                  <a:pt x="3680" y="869"/>
                </a:lnTo>
                <a:lnTo>
                  <a:pt x="3669" y="869"/>
                </a:lnTo>
                <a:lnTo>
                  <a:pt x="3659" y="869"/>
                </a:lnTo>
                <a:lnTo>
                  <a:pt x="3649" y="869"/>
                </a:lnTo>
                <a:lnTo>
                  <a:pt x="3639" y="869"/>
                </a:lnTo>
                <a:lnTo>
                  <a:pt x="3628" y="869"/>
                </a:lnTo>
                <a:lnTo>
                  <a:pt x="3618" y="869"/>
                </a:lnTo>
                <a:lnTo>
                  <a:pt x="3608" y="869"/>
                </a:lnTo>
                <a:lnTo>
                  <a:pt x="3598" y="869"/>
                </a:lnTo>
                <a:lnTo>
                  <a:pt x="3587" y="869"/>
                </a:lnTo>
                <a:lnTo>
                  <a:pt x="3577" y="869"/>
                </a:lnTo>
                <a:lnTo>
                  <a:pt x="3567" y="864"/>
                </a:lnTo>
                <a:lnTo>
                  <a:pt x="3556" y="864"/>
                </a:lnTo>
                <a:lnTo>
                  <a:pt x="3546" y="864"/>
                </a:lnTo>
                <a:lnTo>
                  <a:pt x="3541" y="864"/>
                </a:lnTo>
                <a:lnTo>
                  <a:pt x="3531" y="864"/>
                </a:lnTo>
                <a:lnTo>
                  <a:pt x="3520" y="864"/>
                </a:lnTo>
                <a:lnTo>
                  <a:pt x="3510" y="864"/>
                </a:lnTo>
                <a:lnTo>
                  <a:pt x="3500" y="864"/>
                </a:lnTo>
                <a:lnTo>
                  <a:pt x="3490" y="864"/>
                </a:lnTo>
                <a:lnTo>
                  <a:pt x="3479" y="864"/>
                </a:lnTo>
                <a:lnTo>
                  <a:pt x="3469" y="864"/>
                </a:lnTo>
                <a:lnTo>
                  <a:pt x="3459" y="864"/>
                </a:lnTo>
                <a:lnTo>
                  <a:pt x="3448" y="864"/>
                </a:lnTo>
                <a:lnTo>
                  <a:pt x="3438" y="859"/>
                </a:lnTo>
                <a:lnTo>
                  <a:pt x="3428" y="859"/>
                </a:lnTo>
                <a:lnTo>
                  <a:pt x="3418" y="859"/>
                </a:lnTo>
                <a:lnTo>
                  <a:pt x="3407" y="859"/>
                </a:lnTo>
                <a:lnTo>
                  <a:pt x="3397" y="859"/>
                </a:lnTo>
                <a:lnTo>
                  <a:pt x="3387" y="859"/>
                </a:lnTo>
                <a:lnTo>
                  <a:pt x="3377" y="859"/>
                </a:lnTo>
                <a:lnTo>
                  <a:pt x="3366" y="859"/>
                </a:lnTo>
                <a:lnTo>
                  <a:pt x="3361" y="859"/>
                </a:lnTo>
                <a:lnTo>
                  <a:pt x="3351" y="854"/>
                </a:lnTo>
                <a:lnTo>
                  <a:pt x="3341" y="854"/>
                </a:lnTo>
                <a:lnTo>
                  <a:pt x="3330" y="854"/>
                </a:lnTo>
                <a:lnTo>
                  <a:pt x="3320" y="854"/>
                </a:lnTo>
                <a:lnTo>
                  <a:pt x="3310" y="854"/>
                </a:lnTo>
                <a:lnTo>
                  <a:pt x="3299" y="854"/>
                </a:lnTo>
                <a:lnTo>
                  <a:pt x="3289" y="854"/>
                </a:lnTo>
                <a:lnTo>
                  <a:pt x="3279" y="854"/>
                </a:lnTo>
                <a:lnTo>
                  <a:pt x="3269" y="849"/>
                </a:lnTo>
                <a:lnTo>
                  <a:pt x="3258" y="849"/>
                </a:lnTo>
                <a:lnTo>
                  <a:pt x="3248" y="849"/>
                </a:lnTo>
                <a:lnTo>
                  <a:pt x="3238" y="849"/>
                </a:lnTo>
                <a:lnTo>
                  <a:pt x="3227" y="849"/>
                </a:lnTo>
                <a:lnTo>
                  <a:pt x="3217" y="849"/>
                </a:lnTo>
                <a:lnTo>
                  <a:pt x="3207" y="843"/>
                </a:lnTo>
                <a:lnTo>
                  <a:pt x="3197" y="843"/>
                </a:lnTo>
                <a:lnTo>
                  <a:pt x="3186" y="843"/>
                </a:lnTo>
                <a:lnTo>
                  <a:pt x="3181" y="843"/>
                </a:lnTo>
                <a:lnTo>
                  <a:pt x="3171" y="843"/>
                </a:lnTo>
                <a:lnTo>
                  <a:pt x="3161" y="843"/>
                </a:lnTo>
                <a:lnTo>
                  <a:pt x="3150" y="838"/>
                </a:lnTo>
                <a:lnTo>
                  <a:pt x="3140" y="838"/>
                </a:lnTo>
                <a:lnTo>
                  <a:pt x="3130" y="838"/>
                </a:lnTo>
                <a:lnTo>
                  <a:pt x="3120" y="838"/>
                </a:lnTo>
                <a:lnTo>
                  <a:pt x="3109" y="838"/>
                </a:lnTo>
                <a:lnTo>
                  <a:pt x="3099" y="833"/>
                </a:lnTo>
                <a:lnTo>
                  <a:pt x="3089" y="833"/>
                </a:lnTo>
                <a:lnTo>
                  <a:pt x="3078" y="833"/>
                </a:lnTo>
                <a:lnTo>
                  <a:pt x="3068" y="833"/>
                </a:lnTo>
                <a:lnTo>
                  <a:pt x="3058" y="828"/>
                </a:lnTo>
                <a:lnTo>
                  <a:pt x="3048" y="828"/>
                </a:lnTo>
                <a:lnTo>
                  <a:pt x="3037" y="828"/>
                </a:lnTo>
                <a:lnTo>
                  <a:pt x="3027" y="828"/>
                </a:lnTo>
                <a:lnTo>
                  <a:pt x="3017" y="823"/>
                </a:lnTo>
                <a:lnTo>
                  <a:pt x="3006" y="823"/>
                </a:lnTo>
                <a:lnTo>
                  <a:pt x="3001" y="823"/>
                </a:lnTo>
                <a:lnTo>
                  <a:pt x="2991" y="818"/>
                </a:lnTo>
                <a:lnTo>
                  <a:pt x="2981" y="818"/>
                </a:lnTo>
                <a:lnTo>
                  <a:pt x="2970" y="818"/>
                </a:lnTo>
                <a:lnTo>
                  <a:pt x="2960" y="813"/>
                </a:lnTo>
                <a:lnTo>
                  <a:pt x="2950" y="813"/>
                </a:lnTo>
                <a:lnTo>
                  <a:pt x="2940" y="813"/>
                </a:lnTo>
                <a:lnTo>
                  <a:pt x="2929" y="807"/>
                </a:lnTo>
                <a:lnTo>
                  <a:pt x="2919" y="807"/>
                </a:lnTo>
                <a:lnTo>
                  <a:pt x="2909" y="802"/>
                </a:lnTo>
                <a:lnTo>
                  <a:pt x="2899" y="802"/>
                </a:lnTo>
                <a:lnTo>
                  <a:pt x="2888" y="797"/>
                </a:lnTo>
                <a:lnTo>
                  <a:pt x="2878" y="797"/>
                </a:lnTo>
                <a:lnTo>
                  <a:pt x="2868" y="792"/>
                </a:lnTo>
                <a:lnTo>
                  <a:pt x="2857" y="787"/>
                </a:lnTo>
                <a:lnTo>
                  <a:pt x="2847" y="787"/>
                </a:lnTo>
                <a:lnTo>
                  <a:pt x="2837" y="782"/>
                </a:lnTo>
                <a:lnTo>
                  <a:pt x="2827" y="782"/>
                </a:lnTo>
                <a:lnTo>
                  <a:pt x="2816" y="777"/>
                </a:lnTo>
                <a:lnTo>
                  <a:pt x="2811" y="771"/>
                </a:lnTo>
                <a:lnTo>
                  <a:pt x="2801" y="766"/>
                </a:lnTo>
                <a:lnTo>
                  <a:pt x="2791" y="766"/>
                </a:lnTo>
                <a:lnTo>
                  <a:pt x="2780" y="761"/>
                </a:lnTo>
                <a:lnTo>
                  <a:pt x="2770" y="756"/>
                </a:lnTo>
                <a:lnTo>
                  <a:pt x="2760" y="751"/>
                </a:lnTo>
                <a:lnTo>
                  <a:pt x="2749" y="746"/>
                </a:lnTo>
                <a:lnTo>
                  <a:pt x="2739" y="741"/>
                </a:lnTo>
                <a:lnTo>
                  <a:pt x="2729" y="735"/>
                </a:lnTo>
                <a:lnTo>
                  <a:pt x="2719" y="730"/>
                </a:lnTo>
                <a:lnTo>
                  <a:pt x="2708" y="725"/>
                </a:lnTo>
                <a:lnTo>
                  <a:pt x="2698" y="720"/>
                </a:lnTo>
                <a:lnTo>
                  <a:pt x="2688" y="715"/>
                </a:lnTo>
                <a:lnTo>
                  <a:pt x="2678" y="710"/>
                </a:lnTo>
                <a:lnTo>
                  <a:pt x="2667" y="705"/>
                </a:lnTo>
                <a:lnTo>
                  <a:pt x="2657" y="699"/>
                </a:lnTo>
                <a:lnTo>
                  <a:pt x="2647" y="694"/>
                </a:lnTo>
                <a:lnTo>
                  <a:pt x="2636" y="689"/>
                </a:lnTo>
                <a:lnTo>
                  <a:pt x="2631" y="679"/>
                </a:lnTo>
                <a:lnTo>
                  <a:pt x="2621" y="674"/>
                </a:lnTo>
                <a:lnTo>
                  <a:pt x="2611" y="669"/>
                </a:lnTo>
                <a:lnTo>
                  <a:pt x="2600" y="663"/>
                </a:lnTo>
                <a:lnTo>
                  <a:pt x="2590" y="653"/>
                </a:lnTo>
                <a:lnTo>
                  <a:pt x="2580" y="648"/>
                </a:lnTo>
                <a:lnTo>
                  <a:pt x="2570" y="643"/>
                </a:lnTo>
                <a:lnTo>
                  <a:pt x="2559" y="638"/>
                </a:lnTo>
                <a:lnTo>
                  <a:pt x="2549" y="627"/>
                </a:lnTo>
                <a:lnTo>
                  <a:pt x="2539" y="622"/>
                </a:lnTo>
                <a:lnTo>
                  <a:pt x="2528" y="617"/>
                </a:lnTo>
                <a:lnTo>
                  <a:pt x="2518" y="607"/>
                </a:lnTo>
                <a:lnTo>
                  <a:pt x="2508" y="602"/>
                </a:lnTo>
                <a:lnTo>
                  <a:pt x="2498" y="597"/>
                </a:lnTo>
                <a:lnTo>
                  <a:pt x="2487" y="586"/>
                </a:lnTo>
                <a:lnTo>
                  <a:pt x="2477" y="581"/>
                </a:lnTo>
                <a:lnTo>
                  <a:pt x="2467" y="576"/>
                </a:lnTo>
                <a:lnTo>
                  <a:pt x="2457" y="566"/>
                </a:lnTo>
                <a:lnTo>
                  <a:pt x="2451" y="561"/>
                </a:lnTo>
                <a:lnTo>
                  <a:pt x="2441" y="556"/>
                </a:lnTo>
                <a:lnTo>
                  <a:pt x="2431" y="550"/>
                </a:lnTo>
                <a:lnTo>
                  <a:pt x="2421" y="540"/>
                </a:lnTo>
                <a:lnTo>
                  <a:pt x="2410" y="535"/>
                </a:lnTo>
                <a:lnTo>
                  <a:pt x="2400" y="530"/>
                </a:lnTo>
                <a:lnTo>
                  <a:pt x="2390" y="525"/>
                </a:lnTo>
                <a:lnTo>
                  <a:pt x="2379" y="514"/>
                </a:lnTo>
                <a:lnTo>
                  <a:pt x="2369" y="509"/>
                </a:lnTo>
                <a:lnTo>
                  <a:pt x="2359" y="504"/>
                </a:lnTo>
                <a:lnTo>
                  <a:pt x="2349" y="499"/>
                </a:lnTo>
                <a:lnTo>
                  <a:pt x="2338" y="494"/>
                </a:lnTo>
                <a:lnTo>
                  <a:pt x="2328" y="489"/>
                </a:lnTo>
                <a:lnTo>
                  <a:pt x="2318" y="484"/>
                </a:lnTo>
                <a:lnTo>
                  <a:pt x="2307" y="478"/>
                </a:lnTo>
                <a:lnTo>
                  <a:pt x="2297" y="473"/>
                </a:lnTo>
                <a:lnTo>
                  <a:pt x="2287" y="468"/>
                </a:lnTo>
                <a:lnTo>
                  <a:pt x="2277" y="463"/>
                </a:lnTo>
                <a:lnTo>
                  <a:pt x="2271" y="458"/>
                </a:lnTo>
                <a:lnTo>
                  <a:pt x="2261" y="453"/>
                </a:lnTo>
                <a:lnTo>
                  <a:pt x="2251" y="453"/>
                </a:lnTo>
                <a:lnTo>
                  <a:pt x="2241" y="448"/>
                </a:lnTo>
                <a:lnTo>
                  <a:pt x="2230" y="442"/>
                </a:lnTo>
                <a:lnTo>
                  <a:pt x="2220" y="442"/>
                </a:lnTo>
                <a:lnTo>
                  <a:pt x="2210" y="437"/>
                </a:lnTo>
                <a:lnTo>
                  <a:pt x="2200" y="437"/>
                </a:lnTo>
                <a:lnTo>
                  <a:pt x="2189" y="437"/>
                </a:lnTo>
                <a:lnTo>
                  <a:pt x="2179" y="432"/>
                </a:lnTo>
                <a:lnTo>
                  <a:pt x="2169" y="432"/>
                </a:lnTo>
                <a:lnTo>
                  <a:pt x="2158" y="432"/>
                </a:lnTo>
                <a:lnTo>
                  <a:pt x="2148" y="432"/>
                </a:lnTo>
                <a:lnTo>
                  <a:pt x="2138" y="432"/>
                </a:lnTo>
                <a:lnTo>
                  <a:pt x="2128" y="432"/>
                </a:lnTo>
                <a:lnTo>
                  <a:pt x="2117" y="437"/>
                </a:lnTo>
                <a:lnTo>
                  <a:pt x="2107" y="437"/>
                </a:lnTo>
                <a:lnTo>
                  <a:pt x="2097" y="442"/>
                </a:lnTo>
                <a:lnTo>
                  <a:pt x="2092" y="442"/>
                </a:lnTo>
                <a:lnTo>
                  <a:pt x="2081" y="448"/>
                </a:lnTo>
                <a:lnTo>
                  <a:pt x="2071" y="453"/>
                </a:lnTo>
                <a:lnTo>
                  <a:pt x="2061" y="458"/>
                </a:lnTo>
                <a:lnTo>
                  <a:pt x="2050" y="463"/>
                </a:lnTo>
                <a:lnTo>
                  <a:pt x="2040" y="468"/>
                </a:lnTo>
                <a:lnTo>
                  <a:pt x="2030" y="473"/>
                </a:lnTo>
                <a:lnTo>
                  <a:pt x="2020" y="484"/>
                </a:lnTo>
                <a:lnTo>
                  <a:pt x="2009" y="494"/>
                </a:lnTo>
                <a:lnTo>
                  <a:pt x="1999" y="499"/>
                </a:lnTo>
                <a:lnTo>
                  <a:pt x="1989" y="509"/>
                </a:lnTo>
                <a:lnTo>
                  <a:pt x="1979" y="520"/>
                </a:lnTo>
                <a:lnTo>
                  <a:pt x="1968" y="535"/>
                </a:lnTo>
                <a:lnTo>
                  <a:pt x="1958" y="545"/>
                </a:lnTo>
                <a:lnTo>
                  <a:pt x="1948" y="556"/>
                </a:lnTo>
                <a:lnTo>
                  <a:pt x="1937" y="561"/>
                </a:lnTo>
                <a:lnTo>
                  <a:pt x="1927" y="571"/>
                </a:lnTo>
                <a:lnTo>
                  <a:pt x="1917" y="576"/>
                </a:lnTo>
                <a:lnTo>
                  <a:pt x="1907" y="581"/>
                </a:lnTo>
                <a:lnTo>
                  <a:pt x="1901" y="586"/>
                </a:lnTo>
                <a:lnTo>
                  <a:pt x="1891" y="597"/>
                </a:lnTo>
                <a:lnTo>
                  <a:pt x="1881" y="602"/>
                </a:lnTo>
                <a:lnTo>
                  <a:pt x="1871" y="612"/>
                </a:lnTo>
                <a:lnTo>
                  <a:pt x="1860" y="627"/>
                </a:lnTo>
                <a:lnTo>
                  <a:pt x="1850" y="633"/>
                </a:lnTo>
                <a:lnTo>
                  <a:pt x="1840" y="643"/>
                </a:lnTo>
                <a:lnTo>
                  <a:pt x="1829" y="653"/>
                </a:lnTo>
                <a:lnTo>
                  <a:pt x="1819" y="658"/>
                </a:lnTo>
                <a:lnTo>
                  <a:pt x="1809" y="658"/>
                </a:lnTo>
                <a:lnTo>
                  <a:pt x="1799" y="648"/>
                </a:lnTo>
                <a:lnTo>
                  <a:pt x="1788" y="648"/>
                </a:lnTo>
                <a:lnTo>
                  <a:pt x="1778" y="658"/>
                </a:lnTo>
                <a:lnTo>
                  <a:pt x="1768" y="669"/>
                </a:lnTo>
                <a:lnTo>
                  <a:pt x="1758" y="674"/>
                </a:lnTo>
                <a:lnTo>
                  <a:pt x="1747" y="694"/>
                </a:lnTo>
                <a:lnTo>
                  <a:pt x="1737" y="694"/>
                </a:lnTo>
                <a:lnTo>
                  <a:pt x="1727" y="689"/>
                </a:lnTo>
                <a:lnTo>
                  <a:pt x="1722" y="705"/>
                </a:lnTo>
                <a:lnTo>
                  <a:pt x="1711" y="715"/>
                </a:lnTo>
                <a:lnTo>
                  <a:pt x="1701" y="725"/>
                </a:lnTo>
                <a:lnTo>
                  <a:pt x="1691" y="741"/>
                </a:lnTo>
                <a:lnTo>
                  <a:pt x="1680" y="751"/>
                </a:lnTo>
                <a:lnTo>
                  <a:pt x="1670" y="766"/>
                </a:lnTo>
                <a:lnTo>
                  <a:pt x="1660" y="771"/>
                </a:lnTo>
                <a:lnTo>
                  <a:pt x="1650" y="782"/>
                </a:lnTo>
                <a:lnTo>
                  <a:pt x="1639" y="792"/>
                </a:lnTo>
                <a:lnTo>
                  <a:pt x="1629" y="797"/>
                </a:lnTo>
                <a:lnTo>
                  <a:pt x="1619" y="807"/>
                </a:lnTo>
                <a:lnTo>
                  <a:pt x="1608" y="813"/>
                </a:lnTo>
                <a:lnTo>
                  <a:pt x="1598" y="813"/>
                </a:lnTo>
                <a:lnTo>
                  <a:pt x="1588" y="823"/>
                </a:lnTo>
                <a:lnTo>
                  <a:pt x="1578" y="833"/>
                </a:lnTo>
                <a:lnTo>
                  <a:pt x="1567" y="833"/>
                </a:lnTo>
                <a:lnTo>
                  <a:pt x="1557" y="838"/>
                </a:lnTo>
                <a:lnTo>
                  <a:pt x="1547" y="849"/>
                </a:lnTo>
                <a:lnTo>
                  <a:pt x="1542" y="859"/>
                </a:lnTo>
                <a:lnTo>
                  <a:pt x="1531" y="864"/>
                </a:lnTo>
                <a:lnTo>
                  <a:pt x="1521" y="864"/>
                </a:lnTo>
                <a:lnTo>
                  <a:pt x="1511" y="864"/>
                </a:lnTo>
                <a:lnTo>
                  <a:pt x="1501" y="874"/>
                </a:lnTo>
                <a:lnTo>
                  <a:pt x="1490" y="874"/>
                </a:lnTo>
                <a:lnTo>
                  <a:pt x="1480" y="874"/>
                </a:lnTo>
                <a:lnTo>
                  <a:pt x="1470" y="879"/>
                </a:lnTo>
                <a:lnTo>
                  <a:pt x="1459" y="890"/>
                </a:lnTo>
                <a:lnTo>
                  <a:pt x="1449" y="895"/>
                </a:lnTo>
                <a:lnTo>
                  <a:pt x="1439" y="885"/>
                </a:lnTo>
                <a:lnTo>
                  <a:pt x="1429" y="885"/>
                </a:lnTo>
                <a:lnTo>
                  <a:pt x="1418" y="890"/>
                </a:lnTo>
                <a:lnTo>
                  <a:pt x="1408" y="890"/>
                </a:lnTo>
                <a:lnTo>
                  <a:pt x="1398" y="890"/>
                </a:lnTo>
                <a:lnTo>
                  <a:pt x="1387" y="895"/>
                </a:lnTo>
                <a:lnTo>
                  <a:pt x="1377" y="900"/>
                </a:lnTo>
                <a:lnTo>
                  <a:pt x="1367" y="895"/>
                </a:lnTo>
                <a:lnTo>
                  <a:pt x="1362" y="900"/>
                </a:lnTo>
                <a:lnTo>
                  <a:pt x="1351" y="910"/>
                </a:lnTo>
                <a:lnTo>
                  <a:pt x="1341" y="910"/>
                </a:lnTo>
                <a:lnTo>
                  <a:pt x="1331" y="915"/>
                </a:lnTo>
                <a:lnTo>
                  <a:pt x="1321" y="921"/>
                </a:lnTo>
                <a:lnTo>
                  <a:pt x="1310" y="910"/>
                </a:lnTo>
                <a:lnTo>
                  <a:pt x="1300" y="905"/>
                </a:lnTo>
                <a:lnTo>
                  <a:pt x="1290" y="900"/>
                </a:lnTo>
                <a:lnTo>
                  <a:pt x="1280" y="905"/>
                </a:lnTo>
                <a:lnTo>
                  <a:pt x="1269" y="905"/>
                </a:lnTo>
                <a:lnTo>
                  <a:pt x="1259" y="910"/>
                </a:lnTo>
                <a:lnTo>
                  <a:pt x="1249" y="910"/>
                </a:lnTo>
                <a:lnTo>
                  <a:pt x="1238" y="910"/>
                </a:lnTo>
                <a:lnTo>
                  <a:pt x="1228" y="910"/>
                </a:lnTo>
                <a:lnTo>
                  <a:pt x="1218" y="921"/>
                </a:lnTo>
                <a:lnTo>
                  <a:pt x="1208" y="926"/>
                </a:lnTo>
                <a:lnTo>
                  <a:pt x="1197" y="915"/>
                </a:lnTo>
                <a:lnTo>
                  <a:pt x="1187" y="926"/>
                </a:lnTo>
                <a:lnTo>
                  <a:pt x="1182" y="915"/>
                </a:lnTo>
                <a:lnTo>
                  <a:pt x="1172" y="915"/>
                </a:lnTo>
                <a:lnTo>
                  <a:pt x="1161" y="921"/>
                </a:lnTo>
                <a:lnTo>
                  <a:pt x="1151" y="926"/>
                </a:lnTo>
                <a:lnTo>
                  <a:pt x="1141" y="926"/>
                </a:lnTo>
                <a:lnTo>
                  <a:pt x="1130" y="921"/>
                </a:lnTo>
                <a:lnTo>
                  <a:pt x="1120" y="921"/>
                </a:lnTo>
                <a:lnTo>
                  <a:pt x="1110" y="926"/>
                </a:lnTo>
                <a:lnTo>
                  <a:pt x="1100" y="926"/>
                </a:lnTo>
                <a:lnTo>
                  <a:pt x="1089" y="931"/>
                </a:lnTo>
                <a:lnTo>
                  <a:pt x="1079" y="931"/>
                </a:lnTo>
                <a:lnTo>
                  <a:pt x="1069" y="931"/>
                </a:lnTo>
                <a:lnTo>
                  <a:pt x="1059" y="931"/>
                </a:lnTo>
                <a:lnTo>
                  <a:pt x="1048" y="936"/>
                </a:lnTo>
                <a:lnTo>
                  <a:pt x="1038" y="936"/>
                </a:lnTo>
                <a:lnTo>
                  <a:pt x="1028" y="941"/>
                </a:lnTo>
                <a:lnTo>
                  <a:pt x="1017" y="941"/>
                </a:lnTo>
                <a:lnTo>
                  <a:pt x="1007" y="941"/>
                </a:lnTo>
                <a:lnTo>
                  <a:pt x="1002" y="946"/>
                </a:lnTo>
                <a:lnTo>
                  <a:pt x="992" y="946"/>
                </a:lnTo>
                <a:lnTo>
                  <a:pt x="981" y="946"/>
                </a:lnTo>
                <a:lnTo>
                  <a:pt x="971" y="951"/>
                </a:lnTo>
                <a:lnTo>
                  <a:pt x="961" y="951"/>
                </a:lnTo>
                <a:lnTo>
                  <a:pt x="951" y="951"/>
                </a:lnTo>
                <a:lnTo>
                  <a:pt x="940" y="951"/>
                </a:lnTo>
                <a:lnTo>
                  <a:pt x="930" y="957"/>
                </a:lnTo>
                <a:lnTo>
                  <a:pt x="920" y="951"/>
                </a:lnTo>
                <a:lnTo>
                  <a:pt x="909" y="957"/>
                </a:lnTo>
                <a:lnTo>
                  <a:pt x="899" y="957"/>
                </a:lnTo>
                <a:lnTo>
                  <a:pt x="889" y="957"/>
                </a:lnTo>
                <a:lnTo>
                  <a:pt x="879" y="957"/>
                </a:lnTo>
                <a:lnTo>
                  <a:pt x="868" y="957"/>
                </a:lnTo>
                <a:lnTo>
                  <a:pt x="858" y="962"/>
                </a:lnTo>
                <a:lnTo>
                  <a:pt x="848" y="962"/>
                </a:lnTo>
                <a:lnTo>
                  <a:pt x="837" y="962"/>
                </a:lnTo>
                <a:lnTo>
                  <a:pt x="827" y="962"/>
                </a:lnTo>
                <a:lnTo>
                  <a:pt x="817" y="962"/>
                </a:lnTo>
                <a:lnTo>
                  <a:pt x="812" y="962"/>
                </a:lnTo>
                <a:lnTo>
                  <a:pt x="802" y="962"/>
                </a:lnTo>
                <a:lnTo>
                  <a:pt x="791" y="962"/>
                </a:lnTo>
                <a:lnTo>
                  <a:pt x="781" y="967"/>
                </a:lnTo>
                <a:lnTo>
                  <a:pt x="771" y="967"/>
                </a:lnTo>
                <a:lnTo>
                  <a:pt x="760" y="967"/>
                </a:lnTo>
                <a:lnTo>
                  <a:pt x="750" y="967"/>
                </a:lnTo>
                <a:lnTo>
                  <a:pt x="740" y="967"/>
                </a:lnTo>
                <a:lnTo>
                  <a:pt x="730" y="967"/>
                </a:lnTo>
                <a:lnTo>
                  <a:pt x="719" y="967"/>
                </a:lnTo>
                <a:lnTo>
                  <a:pt x="709" y="967"/>
                </a:lnTo>
                <a:lnTo>
                  <a:pt x="699" y="967"/>
                </a:lnTo>
                <a:lnTo>
                  <a:pt x="688" y="967"/>
                </a:lnTo>
                <a:lnTo>
                  <a:pt x="678" y="967"/>
                </a:lnTo>
                <a:lnTo>
                  <a:pt x="668" y="967"/>
                </a:lnTo>
                <a:lnTo>
                  <a:pt x="658" y="967"/>
                </a:lnTo>
                <a:lnTo>
                  <a:pt x="647" y="972"/>
                </a:lnTo>
                <a:lnTo>
                  <a:pt x="637" y="972"/>
                </a:lnTo>
                <a:lnTo>
                  <a:pt x="632" y="972"/>
                </a:lnTo>
                <a:lnTo>
                  <a:pt x="622" y="972"/>
                </a:lnTo>
                <a:lnTo>
                  <a:pt x="611" y="972"/>
                </a:lnTo>
                <a:lnTo>
                  <a:pt x="601" y="972"/>
                </a:lnTo>
                <a:lnTo>
                  <a:pt x="591" y="972"/>
                </a:lnTo>
                <a:lnTo>
                  <a:pt x="581" y="972"/>
                </a:lnTo>
                <a:lnTo>
                  <a:pt x="570" y="972"/>
                </a:lnTo>
                <a:lnTo>
                  <a:pt x="560" y="972"/>
                </a:lnTo>
                <a:lnTo>
                  <a:pt x="550" y="972"/>
                </a:lnTo>
                <a:lnTo>
                  <a:pt x="539" y="972"/>
                </a:lnTo>
                <a:lnTo>
                  <a:pt x="529" y="972"/>
                </a:lnTo>
                <a:lnTo>
                  <a:pt x="519" y="972"/>
                </a:lnTo>
                <a:lnTo>
                  <a:pt x="509" y="972"/>
                </a:lnTo>
                <a:lnTo>
                  <a:pt x="498" y="977"/>
                </a:lnTo>
                <a:lnTo>
                  <a:pt x="488" y="977"/>
                </a:lnTo>
                <a:lnTo>
                  <a:pt x="478" y="977"/>
                </a:lnTo>
                <a:lnTo>
                  <a:pt x="467" y="977"/>
                </a:lnTo>
                <a:lnTo>
                  <a:pt x="457" y="977"/>
                </a:lnTo>
                <a:lnTo>
                  <a:pt x="452" y="977"/>
                </a:lnTo>
                <a:lnTo>
                  <a:pt x="442" y="977"/>
                </a:lnTo>
                <a:lnTo>
                  <a:pt x="431" y="977"/>
                </a:lnTo>
                <a:lnTo>
                  <a:pt x="421" y="977"/>
                </a:lnTo>
                <a:lnTo>
                  <a:pt x="411" y="977"/>
                </a:lnTo>
                <a:lnTo>
                  <a:pt x="401" y="977"/>
                </a:lnTo>
                <a:lnTo>
                  <a:pt x="390" y="977"/>
                </a:lnTo>
                <a:lnTo>
                  <a:pt x="380" y="977"/>
                </a:lnTo>
                <a:lnTo>
                  <a:pt x="370" y="977"/>
                </a:lnTo>
                <a:lnTo>
                  <a:pt x="360" y="977"/>
                </a:lnTo>
                <a:lnTo>
                  <a:pt x="349" y="977"/>
                </a:lnTo>
                <a:lnTo>
                  <a:pt x="339" y="977"/>
                </a:lnTo>
                <a:lnTo>
                  <a:pt x="329" y="977"/>
                </a:lnTo>
                <a:lnTo>
                  <a:pt x="318" y="977"/>
                </a:lnTo>
                <a:lnTo>
                  <a:pt x="308" y="977"/>
                </a:lnTo>
                <a:lnTo>
                  <a:pt x="298" y="977"/>
                </a:lnTo>
                <a:lnTo>
                  <a:pt x="288" y="977"/>
                </a:lnTo>
                <a:lnTo>
                  <a:pt x="277" y="977"/>
                </a:lnTo>
                <a:lnTo>
                  <a:pt x="272" y="977"/>
                </a:lnTo>
                <a:lnTo>
                  <a:pt x="262" y="977"/>
                </a:lnTo>
                <a:lnTo>
                  <a:pt x="252" y="977"/>
                </a:lnTo>
                <a:lnTo>
                  <a:pt x="241" y="977"/>
                </a:lnTo>
                <a:lnTo>
                  <a:pt x="231" y="977"/>
                </a:lnTo>
                <a:lnTo>
                  <a:pt x="221" y="977"/>
                </a:lnTo>
                <a:lnTo>
                  <a:pt x="210" y="977"/>
                </a:lnTo>
                <a:lnTo>
                  <a:pt x="200" y="977"/>
                </a:lnTo>
                <a:lnTo>
                  <a:pt x="190" y="977"/>
                </a:lnTo>
                <a:lnTo>
                  <a:pt x="180" y="977"/>
                </a:lnTo>
                <a:lnTo>
                  <a:pt x="169" y="977"/>
                </a:lnTo>
                <a:lnTo>
                  <a:pt x="159" y="977"/>
                </a:lnTo>
                <a:lnTo>
                  <a:pt x="149" y="977"/>
                </a:lnTo>
                <a:lnTo>
                  <a:pt x="138" y="977"/>
                </a:lnTo>
                <a:lnTo>
                  <a:pt x="128" y="977"/>
                </a:lnTo>
                <a:lnTo>
                  <a:pt x="118" y="977"/>
                </a:lnTo>
                <a:lnTo>
                  <a:pt x="108" y="977"/>
                </a:lnTo>
                <a:lnTo>
                  <a:pt x="97" y="977"/>
                </a:lnTo>
                <a:lnTo>
                  <a:pt x="92" y="977"/>
                </a:lnTo>
                <a:lnTo>
                  <a:pt x="82" y="977"/>
                </a:lnTo>
                <a:lnTo>
                  <a:pt x="72" y="977"/>
                </a:lnTo>
                <a:lnTo>
                  <a:pt x="61" y="977"/>
                </a:lnTo>
                <a:lnTo>
                  <a:pt x="51" y="977"/>
                </a:lnTo>
                <a:lnTo>
                  <a:pt x="41" y="977"/>
                </a:lnTo>
                <a:lnTo>
                  <a:pt x="31" y="977"/>
                </a:lnTo>
                <a:lnTo>
                  <a:pt x="20" y="977"/>
                </a:lnTo>
                <a:lnTo>
                  <a:pt x="10" y="977"/>
                </a:lnTo>
                <a:lnTo>
                  <a:pt x="0" y="977"/>
                </a:lnTo>
              </a:path>
            </a:pathLst>
          </a:custGeom>
          <a:noFill/>
          <a:ln w="0">
            <a:solidFill>
              <a:srgbClr val="0000FF"/>
            </a:solidFill>
            <a:prstDash val="solid"/>
            <a:round/>
            <a:headEnd/>
            <a:tailEnd/>
          </a:ln>
        </p:spPr>
        <p:txBody>
          <a:bodyPr/>
          <a:lstStyle/>
          <a:p>
            <a:endParaRPr lang="en-GB"/>
          </a:p>
        </p:txBody>
      </p:sp>
      <p:sp>
        <p:nvSpPr>
          <p:cNvPr id="375017" name="Line 233"/>
          <p:cNvSpPr>
            <a:spLocks noChangeShapeType="1"/>
          </p:cNvSpPr>
          <p:nvPr/>
        </p:nvSpPr>
        <p:spPr bwMode="auto">
          <a:xfrm flipV="1">
            <a:off x="4311650" y="4927600"/>
            <a:ext cx="15875" cy="7938"/>
          </a:xfrm>
          <a:prstGeom prst="line">
            <a:avLst/>
          </a:prstGeom>
          <a:noFill/>
          <a:ln w="23813">
            <a:solidFill>
              <a:srgbClr val="FF0000"/>
            </a:solidFill>
            <a:round/>
            <a:headEnd/>
            <a:tailEnd/>
          </a:ln>
        </p:spPr>
        <p:txBody>
          <a:bodyPr/>
          <a:lstStyle/>
          <a:p>
            <a:endParaRPr lang="en-GB"/>
          </a:p>
        </p:txBody>
      </p:sp>
      <p:sp>
        <p:nvSpPr>
          <p:cNvPr id="375018" name="Line 234"/>
          <p:cNvSpPr>
            <a:spLocks noChangeShapeType="1"/>
          </p:cNvSpPr>
          <p:nvPr/>
        </p:nvSpPr>
        <p:spPr bwMode="auto">
          <a:xfrm flipV="1">
            <a:off x="4327525" y="4911725"/>
            <a:ext cx="17463" cy="15875"/>
          </a:xfrm>
          <a:prstGeom prst="line">
            <a:avLst/>
          </a:prstGeom>
          <a:noFill/>
          <a:ln w="23813">
            <a:solidFill>
              <a:srgbClr val="FF0000"/>
            </a:solidFill>
            <a:round/>
            <a:headEnd/>
            <a:tailEnd/>
          </a:ln>
        </p:spPr>
        <p:txBody>
          <a:bodyPr/>
          <a:lstStyle/>
          <a:p>
            <a:endParaRPr lang="en-GB"/>
          </a:p>
        </p:txBody>
      </p:sp>
      <p:sp>
        <p:nvSpPr>
          <p:cNvPr id="375019" name="Line 235"/>
          <p:cNvSpPr>
            <a:spLocks noChangeShapeType="1"/>
          </p:cNvSpPr>
          <p:nvPr/>
        </p:nvSpPr>
        <p:spPr bwMode="auto">
          <a:xfrm flipV="1">
            <a:off x="4344988" y="4895850"/>
            <a:ext cx="15875" cy="15875"/>
          </a:xfrm>
          <a:prstGeom prst="line">
            <a:avLst/>
          </a:prstGeom>
          <a:noFill/>
          <a:ln w="23813">
            <a:solidFill>
              <a:srgbClr val="FF0000"/>
            </a:solidFill>
            <a:round/>
            <a:headEnd/>
            <a:tailEnd/>
          </a:ln>
        </p:spPr>
        <p:txBody>
          <a:bodyPr/>
          <a:lstStyle/>
          <a:p>
            <a:endParaRPr lang="en-GB"/>
          </a:p>
        </p:txBody>
      </p:sp>
      <p:sp>
        <p:nvSpPr>
          <p:cNvPr id="375020" name="Freeform 236"/>
          <p:cNvSpPr>
            <a:spLocks/>
          </p:cNvSpPr>
          <p:nvPr/>
        </p:nvSpPr>
        <p:spPr bwMode="auto">
          <a:xfrm>
            <a:off x="4360863" y="4886325"/>
            <a:ext cx="15875" cy="9525"/>
          </a:xfrm>
          <a:custGeom>
            <a:avLst/>
            <a:gdLst/>
            <a:ahLst/>
            <a:cxnLst>
              <a:cxn ang="0">
                <a:pos x="0" y="6"/>
              </a:cxn>
              <a:cxn ang="0">
                <a:pos x="5" y="6"/>
              </a:cxn>
              <a:cxn ang="0">
                <a:pos x="10" y="0"/>
              </a:cxn>
            </a:cxnLst>
            <a:rect l="0" t="0" r="r" b="b"/>
            <a:pathLst>
              <a:path w="10" h="6">
                <a:moveTo>
                  <a:pt x="0" y="6"/>
                </a:moveTo>
                <a:lnTo>
                  <a:pt x="5" y="6"/>
                </a:lnTo>
                <a:lnTo>
                  <a:pt x="10" y="0"/>
                </a:lnTo>
              </a:path>
            </a:pathLst>
          </a:custGeom>
          <a:noFill/>
          <a:ln w="23813">
            <a:solidFill>
              <a:srgbClr val="FF0000"/>
            </a:solidFill>
            <a:prstDash val="solid"/>
            <a:round/>
            <a:headEnd/>
            <a:tailEnd/>
          </a:ln>
        </p:spPr>
        <p:txBody>
          <a:bodyPr/>
          <a:lstStyle/>
          <a:p>
            <a:endParaRPr lang="en-GB"/>
          </a:p>
        </p:txBody>
      </p:sp>
      <p:sp>
        <p:nvSpPr>
          <p:cNvPr id="375021" name="Freeform 237"/>
          <p:cNvSpPr>
            <a:spLocks/>
          </p:cNvSpPr>
          <p:nvPr/>
        </p:nvSpPr>
        <p:spPr bwMode="auto">
          <a:xfrm>
            <a:off x="4376738" y="4862513"/>
            <a:ext cx="17462" cy="23812"/>
          </a:xfrm>
          <a:custGeom>
            <a:avLst/>
            <a:gdLst/>
            <a:ahLst/>
            <a:cxnLst>
              <a:cxn ang="0">
                <a:pos x="0" y="15"/>
              </a:cxn>
              <a:cxn ang="0">
                <a:pos x="5" y="10"/>
              </a:cxn>
              <a:cxn ang="0">
                <a:pos x="11" y="0"/>
              </a:cxn>
            </a:cxnLst>
            <a:rect l="0" t="0" r="r" b="b"/>
            <a:pathLst>
              <a:path w="11" h="15">
                <a:moveTo>
                  <a:pt x="0" y="15"/>
                </a:moveTo>
                <a:lnTo>
                  <a:pt x="5" y="10"/>
                </a:lnTo>
                <a:lnTo>
                  <a:pt x="11" y="0"/>
                </a:lnTo>
              </a:path>
            </a:pathLst>
          </a:custGeom>
          <a:noFill/>
          <a:ln w="23813">
            <a:solidFill>
              <a:srgbClr val="FF0000"/>
            </a:solidFill>
            <a:prstDash val="solid"/>
            <a:round/>
            <a:headEnd/>
            <a:tailEnd/>
          </a:ln>
        </p:spPr>
        <p:txBody>
          <a:bodyPr/>
          <a:lstStyle/>
          <a:p>
            <a:endParaRPr lang="en-GB"/>
          </a:p>
        </p:txBody>
      </p:sp>
      <p:sp>
        <p:nvSpPr>
          <p:cNvPr id="375022" name="Line 238"/>
          <p:cNvSpPr>
            <a:spLocks noChangeShapeType="1"/>
          </p:cNvSpPr>
          <p:nvPr/>
        </p:nvSpPr>
        <p:spPr bwMode="auto">
          <a:xfrm flipV="1">
            <a:off x="4394200" y="4846638"/>
            <a:ext cx="15875" cy="15875"/>
          </a:xfrm>
          <a:prstGeom prst="line">
            <a:avLst/>
          </a:prstGeom>
          <a:noFill/>
          <a:ln w="23813">
            <a:solidFill>
              <a:srgbClr val="FF0000"/>
            </a:solidFill>
            <a:round/>
            <a:headEnd/>
            <a:tailEnd/>
          </a:ln>
        </p:spPr>
        <p:txBody>
          <a:bodyPr/>
          <a:lstStyle/>
          <a:p>
            <a:endParaRPr lang="en-GB"/>
          </a:p>
        </p:txBody>
      </p:sp>
      <p:sp>
        <p:nvSpPr>
          <p:cNvPr id="375023" name="Line 239"/>
          <p:cNvSpPr>
            <a:spLocks noChangeShapeType="1"/>
          </p:cNvSpPr>
          <p:nvPr/>
        </p:nvSpPr>
        <p:spPr bwMode="auto">
          <a:xfrm flipV="1">
            <a:off x="4410075" y="4838700"/>
            <a:ext cx="15875" cy="7938"/>
          </a:xfrm>
          <a:prstGeom prst="line">
            <a:avLst/>
          </a:prstGeom>
          <a:noFill/>
          <a:ln w="23813">
            <a:solidFill>
              <a:srgbClr val="FF0000"/>
            </a:solidFill>
            <a:round/>
            <a:headEnd/>
            <a:tailEnd/>
          </a:ln>
        </p:spPr>
        <p:txBody>
          <a:bodyPr/>
          <a:lstStyle/>
          <a:p>
            <a:endParaRPr lang="en-GB"/>
          </a:p>
        </p:txBody>
      </p:sp>
      <p:sp>
        <p:nvSpPr>
          <p:cNvPr id="375024" name="Line 240"/>
          <p:cNvSpPr>
            <a:spLocks noChangeShapeType="1"/>
          </p:cNvSpPr>
          <p:nvPr/>
        </p:nvSpPr>
        <p:spPr bwMode="auto">
          <a:xfrm flipV="1">
            <a:off x="4425950" y="4821238"/>
            <a:ext cx="15875" cy="17462"/>
          </a:xfrm>
          <a:prstGeom prst="line">
            <a:avLst/>
          </a:prstGeom>
          <a:noFill/>
          <a:ln w="23813">
            <a:solidFill>
              <a:srgbClr val="FF0000"/>
            </a:solidFill>
            <a:round/>
            <a:headEnd/>
            <a:tailEnd/>
          </a:ln>
        </p:spPr>
        <p:txBody>
          <a:bodyPr/>
          <a:lstStyle/>
          <a:p>
            <a:endParaRPr lang="en-GB"/>
          </a:p>
        </p:txBody>
      </p:sp>
      <p:sp>
        <p:nvSpPr>
          <p:cNvPr id="375025" name="Line 241"/>
          <p:cNvSpPr>
            <a:spLocks noChangeShapeType="1"/>
          </p:cNvSpPr>
          <p:nvPr/>
        </p:nvSpPr>
        <p:spPr bwMode="auto">
          <a:xfrm flipV="1">
            <a:off x="4441825" y="4813300"/>
            <a:ext cx="9525" cy="7938"/>
          </a:xfrm>
          <a:prstGeom prst="line">
            <a:avLst/>
          </a:prstGeom>
          <a:noFill/>
          <a:ln w="23813">
            <a:solidFill>
              <a:srgbClr val="FF0000"/>
            </a:solidFill>
            <a:round/>
            <a:headEnd/>
            <a:tailEnd/>
          </a:ln>
        </p:spPr>
        <p:txBody>
          <a:bodyPr/>
          <a:lstStyle/>
          <a:p>
            <a:endParaRPr lang="en-GB"/>
          </a:p>
        </p:txBody>
      </p:sp>
      <p:sp>
        <p:nvSpPr>
          <p:cNvPr id="375026" name="Line 242"/>
          <p:cNvSpPr>
            <a:spLocks noChangeShapeType="1"/>
          </p:cNvSpPr>
          <p:nvPr/>
        </p:nvSpPr>
        <p:spPr bwMode="auto">
          <a:xfrm flipV="1">
            <a:off x="4451350" y="4805363"/>
            <a:ext cx="15875" cy="7937"/>
          </a:xfrm>
          <a:prstGeom prst="line">
            <a:avLst/>
          </a:prstGeom>
          <a:noFill/>
          <a:ln w="23813">
            <a:solidFill>
              <a:srgbClr val="FF0000"/>
            </a:solidFill>
            <a:round/>
            <a:headEnd/>
            <a:tailEnd/>
          </a:ln>
        </p:spPr>
        <p:txBody>
          <a:bodyPr/>
          <a:lstStyle/>
          <a:p>
            <a:endParaRPr lang="en-GB"/>
          </a:p>
        </p:txBody>
      </p:sp>
      <p:sp>
        <p:nvSpPr>
          <p:cNvPr id="375027" name="Line 243"/>
          <p:cNvSpPr>
            <a:spLocks noChangeShapeType="1"/>
          </p:cNvSpPr>
          <p:nvPr/>
        </p:nvSpPr>
        <p:spPr bwMode="auto">
          <a:xfrm flipV="1">
            <a:off x="4467225" y="4797425"/>
            <a:ext cx="15875" cy="7938"/>
          </a:xfrm>
          <a:prstGeom prst="line">
            <a:avLst/>
          </a:prstGeom>
          <a:noFill/>
          <a:ln w="23813">
            <a:solidFill>
              <a:srgbClr val="FF0000"/>
            </a:solidFill>
            <a:round/>
            <a:headEnd/>
            <a:tailEnd/>
          </a:ln>
        </p:spPr>
        <p:txBody>
          <a:bodyPr/>
          <a:lstStyle/>
          <a:p>
            <a:endParaRPr lang="en-GB"/>
          </a:p>
        </p:txBody>
      </p:sp>
      <p:sp>
        <p:nvSpPr>
          <p:cNvPr id="375028" name="Line 244"/>
          <p:cNvSpPr>
            <a:spLocks noChangeShapeType="1"/>
          </p:cNvSpPr>
          <p:nvPr/>
        </p:nvSpPr>
        <p:spPr bwMode="auto">
          <a:xfrm flipV="1">
            <a:off x="4483100" y="4781550"/>
            <a:ext cx="15875" cy="15875"/>
          </a:xfrm>
          <a:prstGeom prst="line">
            <a:avLst/>
          </a:prstGeom>
          <a:noFill/>
          <a:ln w="23813">
            <a:solidFill>
              <a:srgbClr val="FF0000"/>
            </a:solidFill>
            <a:round/>
            <a:headEnd/>
            <a:tailEnd/>
          </a:ln>
        </p:spPr>
        <p:txBody>
          <a:bodyPr/>
          <a:lstStyle/>
          <a:p>
            <a:endParaRPr lang="en-GB"/>
          </a:p>
        </p:txBody>
      </p:sp>
      <p:sp>
        <p:nvSpPr>
          <p:cNvPr id="375029" name="Line 245"/>
          <p:cNvSpPr>
            <a:spLocks noChangeShapeType="1"/>
          </p:cNvSpPr>
          <p:nvPr/>
        </p:nvSpPr>
        <p:spPr bwMode="auto">
          <a:xfrm flipV="1">
            <a:off x="4498975" y="4773613"/>
            <a:ext cx="17463" cy="7937"/>
          </a:xfrm>
          <a:prstGeom prst="line">
            <a:avLst/>
          </a:prstGeom>
          <a:noFill/>
          <a:ln w="23813">
            <a:solidFill>
              <a:srgbClr val="FF0000"/>
            </a:solidFill>
            <a:round/>
            <a:headEnd/>
            <a:tailEnd/>
          </a:ln>
        </p:spPr>
        <p:txBody>
          <a:bodyPr/>
          <a:lstStyle/>
          <a:p>
            <a:endParaRPr lang="en-GB"/>
          </a:p>
        </p:txBody>
      </p:sp>
      <p:sp>
        <p:nvSpPr>
          <p:cNvPr id="375030" name="Line 246"/>
          <p:cNvSpPr>
            <a:spLocks noChangeShapeType="1"/>
          </p:cNvSpPr>
          <p:nvPr/>
        </p:nvSpPr>
        <p:spPr bwMode="auto">
          <a:xfrm flipV="1">
            <a:off x="4516438" y="4756150"/>
            <a:ext cx="15875" cy="17463"/>
          </a:xfrm>
          <a:prstGeom prst="line">
            <a:avLst/>
          </a:prstGeom>
          <a:noFill/>
          <a:ln w="23813">
            <a:solidFill>
              <a:srgbClr val="FF0000"/>
            </a:solidFill>
            <a:round/>
            <a:headEnd/>
            <a:tailEnd/>
          </a:ln>
        </p:spPr>
        <p:txBody>
          <a:bodyPr/>
          <a:lstStyle/>
          <a:p>
            <a:endParaRPr lang="en-GB"/>
          </a:p>
        </p:txBody>
      </p:sp>
      <p:sp>
        <p:nvSpPr>
          <p:cNvPr id="375031" name="Line 247"/>
          <p:cNvSpPr>
            <a:spLocks noChangeShapeType="1"/>
          </p:cNvSpPr>
          <p:nvPr/>
        </p:nvSpPr>
        <p:spPr bwMode="auto">
          <a:xfrm flipV="1">
            <a:off x="4532313" y="4740275"/>
            <a:ext cx="15875" cy="15875"/>
          </a:xfrm>
          <a:prstGeom prst="line">
            <a:avLst/>
          </a:prstGeom>
          <a:noFill/>
          <a:ln w="23813">
            <a:solidFill>
              <a:srgbClr val="FF0000"/>
            </a:solidFill>
            <a:round/>
            <a:headEnd/>
            <a:tailEnd/>
          </a:ln>
        </p:spPr>
        <p:txBody>
          <a:bodyPr/>
          <a:lstStyle/>
          <a:p>
            <a:endParaRPr lang="en-GB"/>
          </a:p>
        </p:txBody>
      </p:sp>
      <p:sp>
        <p:nvSpPr>
          <p:cNvPr id="375032" name="Freeform 248"/>
          <p:cNvSpPr>
            <a:spLocks/>
          </p:cNvSpPr>
          <p:nvPr/>
        </p:nvSpPr>
        <p:spPr bwMode="auto">
          <a:xfrm>
            <a:off x="4548188" y="4716463"/>
            <a:ext cx="17462" cy="23812"/>
          </a:xfrm>
          <a:custGeom>
            <a:avLst/>
            <a:gdLst/>
            <a:ahLst/>
            <a:cxnLst>
              <a:cxn ang="0">
                <a:pos x="0" y="15"/>
              </a:cxn>
              <a:cxn ang="0">
                <a:pos x="5" y="5"/>
              </a:cxn>
              <a:cxn ang="0">
                <a:pos x="11" y="0"/>
              </a:cxn>
            </a:cxnLst>
            <a:rect l="0" t="0" r="r" b="b"/>
            <a:pathLst>
              <a:path w="11" h="15">
                <a:moveTo>
                  <a:pt x="0" y="15"/>
                </a:moveTo>
                <a:lnTo>
                  <a:pt x="5" y="5"/>
                </a:lnTo>
                <a:lnTo>
                  <a:pt x="11" y="0"/>
                </a:lnTo>
              </a:path>
            </a:pathLst>
          </a:custGeom>
          <a:noFill/>
          <a:ln w="23813">
            <a:solidFill>
              <a:srgbClr val="FF0000"/>
            </a:solidFill>
            <a:prstDash val="solid"/>
            <a:round/>
            <a:headEnd/>
            <a:tailEnd/>
          </a:ln>
        </p:spPr>
        <p:txBody>
          <a:bodyPr/>
          <a:lstStyle/>
          <a:p>
            <a:endParaRPr lang="en-GB"/>
          </a:p>
        </p:txBody>
      </p:sp>
      <p:sp>
        <p:nvSpPr>
          <p:cNvPr id="375033" name="Line 249"/>
          <p:cNvSpPr>
            <a:spLocks noChangeShapeType="1"/>
          </p:cNvSpPr>
          <p:nvPr/>
        </p:nvSpPr>
        <p:spPr bwMode="auto">
          <a:xfrm flipV="1">
            <a:off x="4565650" y="4699000"/>
            <a:ext cx="15875" cy="17463"/>
          </a:xfrm>
          <a:prstGeom prst="line">
            <a:avLst/>
          </a:prstGeom>
          <a:noFill/>
          <a:ln w="23813">
            <a:solidFill>
              <a:srgbClr val="FF0000"/>
            </a:solidFill>
            <a:round/>
            <a:headEnd/>
            <a:tailEnd/>
          </a:ln>
        </p:spPr>
        <p:txBody>
          <a:bodyPr/>
          <a:lstStyle/>
          <a:p>
            <a:endParaRPr lang="en-GB"/>
          </a:p>
        </p:txBody>
      </p:sp>
      <p:sp>
        <p:nvSpPr>
          <p:cNvPr id="375034" name="Line 250"/>
          <p:cNvSpPr>
            <a:spLocks noChangeShapeType="1"/>
          </p:cNvSpPr>
          <p:nvPr/>
        </p:nvSpPr>
        <p:spPr bwMode="auto">
          <a:xfrm flipV="1">
            <a:off x="4581525" y="4683125"/>
            <a:ext cx="15875" cy="15875"/>
          </a:xfrm>
          <a:prstGeom prst="line">
            <a:avLst/>
          </a:prstGeom>
          <a:noFill/>
          <a:ln w="23813">
            <a:solidFill>
              <a:srgbClr val="FF0000"/>
            </a:solidFill>
            <a:round/>
            <a:headEnd/>
            <a:tailEnd/>
          </a:ln>
        </p:spPr>
        <p:txBody>
          <a:bodyPr/>
          <a:lstStyle/>
          <a:p>
            <a:endParaRPr lang="en-GB"/>
          </a:p>
        </p:txBody>
      </p:sp>
      <p:sp>
        <p:nvSpPr>
          <p:cNvPr id="375035" name="Line 251"/>
          <p:cNvSpPr>
            <a:spLocks noChangeShapeType="1"/>
          </p:cNvSpPr>
          <p:nvPr/>
        </p:nvSpPr>
        <p:spPr bwMode="auto">
          <a:xfrm flipV="1">
            <a:off x="4597400" y="4667250"/>
            <a:ext cx="15875" cy="15875"/>
          </a:xfrm>
          <a:prstGeom prst="line">
            <a:avLst/>
          </a:prstGeom>
          <a:noFill/>
          <a:ln w="23813">
            <a:solidFill>
              <a:srgbClr val="FF0000"/>
            </a:solidFill>
            <a:round/>
            <a:headEnd/>
            <a:tailEnd/>
          </a:ln>
        </p:spPr>
        <p:txBody>
          <a:bodyPr/>
          <a:lstStyle/>
          <a:p>
            <a:endParaRPr lang="en-GB"/>
          </a:p>
        </p:txBody>
      </p:sp>
      <p:sp>
        <p:nvSpPr>
          <p:cNvPr id="375036" name="Line 252"/>
          <p:cNvSpPr>
            <a:spLocks noChangeShapeType="1"/>
          </p:cNvSpPr>
          <p:nvPr/>
        </p:nvSpPr>
        <p:spPr bwMode="auto">
          <a:xfrm flipV="1">
            <a:off x="4613275" y="4649788"/>
            <a:ext cx="17463" cy="17462"/>
          </a:xfrm>
          <a:prstGeom prst="line">
            <a:avLst/>
          </a:prstGeom>
          <a:noFill/>
          <a:ln w="23813">
            <a:solidFill>
              <a:srgbClr val="FF0000"/>
            </a:solidFill>
            <a:round/>
            <a:headEnd/>
            <a:tailEnd/>
          </a:ln>
        </p:spPr>
        <p:txBody>
          <a:bodyPr/>
          <a:lstStyle/>
          <a:p>
            <a:endParaRPr lang="en-GB"/>
          </a:p>
        </p:txBody>
      </p:sp>
      <p:sp>
        <p:nvSpPr>
          <p:cNvPr id="375037" name="Line 253"/>
          <p:cNvSpPr>
            <a:spLocks noChangeShapeType="1"/>
          </p:cNvSpPr>
          <p:nvPr/>
        </p:nvSpPr>
        <p:spPr bwMode="auto">
          <a:xfrm flipV="1">
            <a:off x="4630738" y="4641850"/>
            <a:ext cx="15875" cy="7938"/>
          </a:xfrm>
          <a:prstGeom prst="line">
            <a:avLst/>
          </a:prstGeom>
          <a:noFill/>
          <a:ln w="23813">
            <a:solidFill>
              <a:srgbClr val="FF0000"/>
            </a:solidFill>
            <a:round/>
            <a:headEnd/>
            <a:tailEnd/>
          </a:ln>
        </p:spPr>
        <p:txBody>
          <a:bodyPr/>
          <a:lstStyle/>
          <a:p>
            <a:endParaRPr lang="en-GB"/>
          </a:p>
        </p:txBody>
      </p:sp>
      <p:sp>
        <p:nvSpPr>
          <p:cNvPr id="375038" name="Line 254"/>
          <p:cNvSpPr>
            <a:spLocks noChangeShapeType="1"/>
          </p:cNvSpPr>
          <p:nvPr/>
        </p:nvSpPr>
        <p:spPr bwMode="auto">
          <a:xfrm flipV="1">
            <a:off x="4646613" y="4625975"/>
            <a:ext cx="15875" cy="15875"/>
          </a:xfrm>
          <a:prstGeom prst="line">
            <a:avLst/>
          </a:prstGeom>
          <a:noFill/>
          <a:ln w="23813">
            <a:solidFill>
              <a:srgbClr val="FF0000"/>
            </a:solidFill>
            <a:round/>
            <a:headEnd/>
            <a:tailEnd/>
          </a:ln>
        </p:spPr>
        <p:txBody>
          <a:bodyPr/>
          <a:lstStyle/>
          <a:p>
            <a:endParaRPr lang="en-GB"/>
          </a:p>
        </p:txBody>
      </p:sp>
      <p:sp>
        <p:nvSpPr>
          <p:cNvPr id="375039" name="Line 255"/>
          <p:cNvSpPr>
            <a:spLocks noChangeShapeType="1"/>
          </p:cNvSpPr>
          <p:nvPr/>
        </p:nvSpPr>
        <p:spPr bwMode="auto">
          <a:xfrm flipV="1">
            <a:off x="4662488" y="4610100"/>
            <a:ext cx="15875" cy="15875"/>
          </a:xfrm>
          <a:prstGeom prst="line">
            <a:avLst/>
          </a:prstGeom>
          <a:noFill/>
          <a:ln w="23813">
            <a:solidFill>
              <a:srgbClr val="FF0000"/>
            </a:solidFill>
            <a:round/>
            <a:headEnd/>
            <a:tailEnd/>
          </a:ln>
        </p:spPr>
        <p:txBody>
          <a:bodyPr/>
          <a:lstStyle/>
          <a:p>
            <a:endParaRPr lang="en-GB"/>
          </a:p>
        </p:txBody>
      </p:sp>
      <p:sp>
        <p:nvSpPr>
          <p:cNvPr id="375040" name="Line 256"/>
          <p:cNvSpPr>
            <a:spLocks noChangeShapeType="1"/>
          </p:cNvSpPr>
          <p:nvPr/>
        </p:nvSpPr>
        <p:spPr bwMode="auto">
          <a:xfrm flipV="1">
            <a:off x="4678363" y="4592638"/>
            <a:ext cx="17462" cy="17462"/>
          </a:xfrm>
          <a:prstGeom prst="line">
            <a:avLst/>
          </a:prstGeom>
          <a:noFill/>
          <a:ln w="23813">
            <a:solidFill>
              <a:srgbClr val="FF0000"/>
            </a:solidFill>
            <a:round/>
            <a:headEnd/>
            <a:tailEnd/>
          </a:ln>
        </p:spPr>
        <p:txBody>
          <a:bodyPr/>
          <a:lstStyle/>
          <a:p>
            <a:endParaRPr lang="en-GB"/>
          </a:p>
        </p:txBody>
      </p:sp>
      <p:sp>
        <p:nvSpPr>
          <p:cNvPr id="375041" name="Freeform 257"/>
          <p:cNvSpPr>
            <a:spLocks/>
          </p:cNvSpPr>
          <p:nvPr/>
        </p:nvSpPr>
        <p:spPr bwMode="auto">
          <a:xfrm>
            <a:off x="4695825" y="4568825"/>
            <a:ext cx="15875" cy="23813"/>
          </a:xfrm>
          <a:custGeom>
            <a:avLst/>
            <a:gdLst/>
            <a:ahLst/>
            <a:cxnLst>
              <a:cxn ang="0">
                <a:pos x="0" y="15"/>
              </a:cxn>
              <a:cxn ang="0">
                <a:pos x="5" y="5"/>
              </a:cxn>
              <a:cxn ang="0">
                <a:pos x="10" y="0"/>
              </a:cxn>
            </a:cxnLst>
            <a:rect l="0" t="0" r="r" b="b"/>
            <a:pathLst>
              <a:path w="10" h="15">
                <a:moveTo>
                  <a:pt x="0" y="15"/>
                </a:moveTo>
                <a:lnTo>
                  <a:pt x="5" y="5"/>
                </a:lnTo>
                <a:lnTo>
                  <a:pt x="10" y="0"/>
                </a:lnTo>
              </a:path>
            </a:pathLst>
          </a:custGeom>
          <a:noFill/>
          <a:ln w="23813">
            <a:solidFill>
              <a:srgbClr val="FF0000"/>
            </a:solidFill>
            <a:prstDash val="solid"/>
            <a:round/>
            <a:headEnd/>
            <a:tailEnd/>
          </a:ln>
        </p:spPr>
        <p:txBody>
          <a:bodyPr/>
          <a:lstStyle/>
          <a:p>
            <a:endParaRPr lang="en-GB"/>
          </a:p>
        </p:txBody>
      </p:sp>
      <p:sp>
        <p:nvSpPr>
          <p:cNvPr id="375042" name="Line 258"/>
          <p:cNvSpPr>
            <a:spLocks noChangeShapeType="1"/>
          </p:cNvSpPr>
          <p:nvPr/>
        </p:nvSpPr>
        <p:spPr bwMode="auto">
          <a:xfrm flipV="1">
            <a:off x="4711700" y="4552950"/>
            <a:ext cx="15875" cy="15875"/>
          </a:xfrm>
          <a:prstGeom prst="line">
            <a:avLst/>
          </a:prstGeom>
          <a:noFill/>
          <a:ln w="23813">
            <a:solidFill>
              <a:srgbClr val="FF0000"/>
            </a:solidFill>
            <a:round/>
            <a:headEnd/>
            <a:tailEnd/>
          </a:ln>
        </p:spPr>
        <p:txBody>
          <a:bodyPr/>
          <a:lstStyle/>
          <a:p>
            <a:endParaRPr lang="en-GB"/>
          </a:p>
        </p:txBody>
      </p:sp>
      <p:sp>
        <p:nvSpPr>
          <p:cNvPr id="375043" name="Line 259"/>
          <p:cNvSpPr>
            <a:spLocks noChangeShapeType="1"/>
          </p:cNvSpPr>
          <p:nvPr/>
        </p:nvSpPr>
        <p:spPr bwMode="auto">
          <a:xfrm flipV="1">
            <a:off x="4727575" y="4535488"/>
            <a:ext cx="17463" cy="17462"/>
          </a:xfrm>
          <a:prstGeom prst="line">
            <a:avLst/>
          </a:prstGeom>
          <a:noFill/>
          <a:ln w="23813">
            <a:solidFill>
              <a:srgbClr val="FF0000"/>
            </a:solidFill>
            <a:round/>
            <a:headEnd/>
            <a:tailEnd/>
          </a:ln>
        </p:spPr>
        <p:txBody>
          <a:bodyPr/>
          <a:lstStyle/>
          <a:p>
            <a:endParaRPr lang="en-GB"/>
          </a:p>
        </p:txBody>
      </p:sp>
      <p:sp>
        <p:nvSpPr>
          <p:cNvPr id="375044" name="Line 260"/>
          <p:cNvSpPr>
            <a:spLocks noChangeShapeType="1"/>
          </p:cNvSpPr>
          <p:nvPr/>
        </p:nvSpPr>
        <p:spPr bwMode="auto">
          <a:xfrm flipV="1">
            <a:off x="4745038" y="4519613"/>
            <a:ext cx="7937" cy="15875"/>
          </a:xfrm>
          <a:prstGeom prst="line">
            <a:avLst/>
          </a:prstGeom>
          <a:noFill/>
          <a:ln w="23813">
            <a:solidFill>
              <a:srgbClr val="FF0000"/>
            </a:solidFill>
            <a:round/>
            <a:headEnd/>
            <a:tailEnd/>
          </a:ln>
        </p:spPr>
        <p:txBody>
          <a:bodyPr/>
          <a:lstStyle/>
          <a:p>
            <a:endParaRPr lang="en-GB"/>
          </a:p>
        </p:txBody>
      </p:sp>
      <p:sp>
        <p:nvSpPr>
          <p:cNvPr id="375045" name="Line 261"/>
          <p:cNvSpPr>
            <a:spLocks noChangeShapeType="1"/>
          </p:cNvSpPr>
          <p:nvPr/>
        </p:nvSpPr>
        <p:spPr bwMode="auto">
          <a:xfrm flipV="1">
            <a:off x="4752975" y="4503738"/>
            <a:ext cx="15875" cy="15875"/>
          </a:xfrm>
          <a:prstGeom prst="line">
            <a:avLst/>
          </a:prstGeom>
          <a:noFill/>
          <a:ln w="23813">
            <a:solidFill>
              <a:srgbClr val="FF0000"/>
            </a:solidFill>
            <a:round/>
            <a:headEnd/>
            <a:tailEnd/>
          </a:ln>
        </p:spPr>
        <p:txBody>
          <a:bodyPr/>
          <a:lstStyle/>
          <a:p>
            <a:endParaRPr lang="en-GB"/>
          </a:p>
        </p:txBody>
      </p:sp>
      <p:sp>
        <p:nvSpPr>
          <p:cNvPr id="375046" name="Freeform 262"/>
          <p:cNvSpPr>
            <a:spLocks/>
          </p:cNvSpPr>
          <p:nvPr/>
        </p:nvSpPr>
        <p:spPr bwMode="auto">
          <a:xfrm>
            <a:off x="4768850" y="4478338"/>
            <a:ext cx="15875" cy="25400"/>
          </a:xfrm>
          <a:custGeom>
            <a:avLst/>
            <a:gdLst/>
            <a:ahLst/>
            <a:cxnLst>
              <a:cxn ang="0">
                <a:pos x="0" y="16"/>
              </a:cxn>
              <a:cxn ang="0">
                <a:pos x="5" y="6"/>
              </a:cxn>
              <a:cxn ang="0">
                <a:pos x="10" y="0"/>
              </a:cxn>
            </a:cxnLst>
            <a:rect l="0" t="0" r="r" b="b"/>
            <a:pathLst>
              <a:path w="10" h="16">
                <a:moveTo>
                  <a:pt x="0" y="16"/>
                </a:moveTo>
                <a:lnTo>
                  <a:pt x="5" y="6"/>
                </a:lnTo>
                <a:lnTo>
                  <a:pt x="10" y="0"/>
                </a:lnTo>
              </a:path>
            </a:pathLst>
          </a:custGeom>
          <a:noFill/>
          <a:ln w="23813">
            <a:solidFill>
              <a:srgbClr val="FF0000"/>
            </a:solidFill>
            <a:prstDash val="solid"/>
            <a:round/>
            <a:headEnd/>
            <a:tailEnd/>
          </a:ln>
        </p:spPr>
        <p:txBody>
          <a:bodyPr/>
          <a:lstStyle/>
          <a:p>
            <a:endParaRPr lang="en-GB"/>
          </a:p>
        </p:txBody>
      </p:sp>
      <p:sp>
        <p:nvSpPr>
          <p:cNvPr id="375047" name="Line 263"/>
          <p:cNvSpPr>
            <a:spLocks noChangeShapeType="1"/>
          </p:cNvSpPr>
          <p:nvPr/>
        </p:nvSpPr>
        <p:spPr bwMode="auto">
          <a:xfrm flipV="1">
            <a:off x="4784725" y="4462463"/>
            <a:ext cx="17463" cy="15875"/>
          </a:xfrm>
          <a:prstGeom prst="line">
            <a:avLst/>
          </a:prstGeom>
          <a:noFill/>
          <a:ln w="23813">
            <a:solidFill>
              <a:srgbClr val="FF0000"/>
            </a:solidFill>
            <a:round/>
            <a:headEnd/>
            <a:tailEnd/>
          </a:ln>
        </p:spPr>
        <p:txBody>
          <a:bodyPr/>
          <a:lstStyle/>
          <a:p>
            <a:endParaRPr lang="en-GB"/>
          </a:p>
        </p:txBody>
      </p:sp>
      <p:sp>
        <p:nvSpPr>
          <p:cNvPr id="375048" name="Line 264"/>
          <p:cNvSpPr>
            <a:spLocks noChangeShapeType="1"/>
          </p:cNvSpPr>
          <p:nvPr/>
        </p:nvSpPr>
        <p:spPr bwMode="auto">
          <a:xfrm flipV="1">
            <a:off x="4802188" y="4446588"/>
            <a:ext cx="15875" cy="15875"/>
          </a:xfrm>
          <a:prstGeom prst="line">
            <a:avLst/>
          </a:prstGeom>
          <a:noFill/>
          <a:ln w="23813">
            <a:solidFill>
              <a:srgbClr val="FF0000"/>
            </a:solidFill>
            <a:round/>
            <a:headEnd/>
            <a:tailEnd/>
          </a:ln>
        </p:spPr>
        <p:txBody>
          <a:bodyPr/>
          <a:lstStyle/>
          <a:p>
            <a:endParaRPr lang="en-GB"/>
          </a:p>
        </p:txBody>
      </p:sp>
      <p:sp>
        <p:nvSpPr>
          <p:cNvPr id="375049" name="Freeform 265"/>
          <p:cNvSpPr>
            <a:spLocks/>
          </p:cNvSpPr>
          <p:nvPr/>
        </p:nvSpPr>
        <p:spPr bwMode="auto">
          <a:xfrm>
            <a:off x="4818063" y="4421188"/>
            <a:ext cx="15875" cy="25400"/>
          </a:xfrm>
          <a:custGeom>
            <a:avLst/>
            <a:gdLst/>
            <a:ahLst/>
            <a:cxnLst>
              <a:cxn ang="0">
                <a:pos x="0" y="16"/>
              </a:cxn>
              <a:cxn ang="0">
                <a:pos x="5" y="6"/>
              </a:cxn>
              <a:cxn ang="0">
                <a:pos x="10" y="0"/>
              </a:cxn>
            </a:cxnLst>
            <a:rect l="0" t="0" r="r" b="b"/>
            <a:pathLst>
              <a:path w="10" h="16">
                <a:moveTo>
                  <a:pt x="0" y="16"/>
                </a:moveTo>
                <a:lnTo>
                  <a:pt x="5" y="6"/>
                </a:lnTo>
                <a:lnTo>
                  <a:pt x="10" y="0"/>
                </a:lnTo>
              </a:path>
            </a:pathLst>
          </a:custGeom>
          <a:noFill/>
          <a:ln w="23813">
            <a:solidFill>
              <a:srgbClr val="FF0000"/>
            </a:solidFill>
            <a:prstDash val="solid"/>
            <a:round/>
            <a:headEnd/>
            <a:tailEnd/>
          </a:ln>
        </p:spPr>
        <p:txBody>
          <a:bodyPr/>
          <a:lstStyle/>
          <a:p>
            <a:endParaRPr lang="en-GB"/>
          </a:p>
        </p:txBody>
      </p:sp>
      <p:sp>
        <p:nvSpPr>
          <p:cNvPr id="375050" name="Line 266"/>
          <p:cNvSpPr>
            <a:spLocks noChangeShapeType="1"/>
          </p:cNvSpPr>
          <p:nvPr/>
        </p:nvSpPr>
        <p:spPr bwMode="auto">
          <a:xfrm flipV="1">
            <a:off x="4833938" y="4405313"/>
            <a:ext cx="15875" cy="15875"/>
          </a:xfrm>
          <a:prstGeom prst="line">
            <a:avLst/>
          </a:prstGeom>
          <a:noFill/>
          <a:ln w="23813">
            <a:solidFill>
              <a:srgbClr val="FF0000"/>
            </a:solidFill>
            <a:round/>
            <a:headEnd/>
            <a:tailEnd/>
          </a:ln>
        </p:spPr>
        <p:txBody>
          <a:bodyPr/>
          <a:lstStyle/>
          <a:p>
            <a:endParaRPr lang="en-GB"/>
          </a:p>
        </p:txBody>
      </p:sp>
      <p:sp>
        <p:nvSpPr>
          <p:cNvPr id="375051" name="Line 267"/>
          <p:cNvSpPr>
            <a:spLocks noChangeShapeType="1"/>
          </p:cNvSpPr>
          <p:nvPr/>
        </p:nvSpPr>
        <p:spPr bwMode="auto">
          <a:xfrm flipV="1">
            <a:off x="4849813" y="4381500"/>
            <a:ext cx="17462" cy="23813"/>
          </a:xfrm>
          <a:prstGeom prst="line">
            <a:avLst/>
          </a:prstGeom>
          <a:noFill/>
          <a:ln w="23813">
            <a:solidFill>
              <a:srgbClr val="FF0000"/>
            </a:solidFill>
            <a:round/>
            <a:headEnd/>
            <a:tailEnd/>
          </a:ln>
        </p:spPr>
        <p:txBody>
          <a:bodyPr/>
          <a:lstStyle/>
          <a:p>
            <a:endParaRPr lang="en-GB"/>
          </a:p>
        </p:txBody>
      </p:sp>
      <p:sp>
        <p:nvSpPr>
          <p:cNvPr id="375052" name="Line 268"/>
          <p:cNvSpPr>
            <a:spLocks noChangeShapeType="1"/>
          </p:cNvSpPr>
          <p:nvPr/>
        </p:nvSpPr>
        <p:spPr bwMode="auto">
          <a:xfrm flipV="1">
            <a:off x="4867275" y="4356100"/>
            <a:ext cx="15875" cy="25400"/>
          </a:xfrm>
          <a:prstGeom prst="line">
            <a:avLst/>
          </a:prstGeom>
          <a:noFill/>
          <a:ln w="23813">
            <a:solidFill>
              <a:srgbClr val="FF0000"/>
            </a:solidFill>
            <a:round/>
            <a:headEnd/>
            <a:tailEnd/>
          </a:ln>
        </p:spPr>
        <p:txBody>
          <a:bodyPr/>
          <a:lstStyle/>
          <a:p>
            <a:endParaRPr lang="en-GB"/>
          </a:p>
        </p:txBody>
      </p:sp>
      <p:sp>
        <p:nvSpPr>
          <p:cNvPr id="375053" name="Line 269"/>
          <p:cNvSpPr>
            <a:spLocks noChangeShapeType="1"/>
          </p:cNvSpPr>
          <p:nvPr/>
        </p:nvSpPr>
        <p:spPr bwMode="auto">
          <a:xfrm flipV="1">
            <a:off x="4883150" y="4340225"/>
            <a:ext cx="15875" cy="15875"/>
          </a:xfrm>
          <a:prstGeom prst="line">
            <a:avLst/>
          </a:prstGeom>
          <a:noFill/>
          <a:ln w="23813">
            <a:solidFill>
              <a:srgbClr val="FF0000"/>
            </a:solidFill>
            <a:round/>
            <a:headEnd/>
            <a:tailEnd/>
          </a:ln>
        </p:spPr>
        <p:txBody>
          <a:bodyPr/>
          <a:lstStyle/>
          <a:p>
            <a:endParaRPr lang="en-GB"/>
          </a:p>
        </p:txBody>
      </p:sp>
      <p:sp>
        <p:nvSpPr>
          <p:cNvPr id="375054" name="Line 270"/>
          <p:cNvSpPr>
            <a:spLocks noChangeShapeType="1"/>
          </p:cNvSpPr>
          <p:nvPr/>
        </p:nvSpPr>
        <p:spPr bwMode="auto">
          <a:xfrm flipV="1">
            <a:off x="4899025" y="4316413"/>
            <a:ext cx="17463" cy="23812"/>
          </a:xfrm>
          <a:prstGeom prst="line">
            <a:avLst/>
          </a:prstGeom>
          <a:noFill/>
          <a:ln w="23813">
            <a:solidFill>
              <a:srgbClr val="FF0000"/>
            </a:solidFill>
            <a:round/>
            <a:headEnd/>
            <a:tailEnd/>
          </a:ln>
        </p:spPr>
        <p:txBody>
          <a:bodyPr/>
          <a:lstStyle/>
          <a:p>
            <a:endParaRPr lang="en-GB"/>
          </a:p>
        </p:txBody>
      </p:sp>
      <p:sp>
        <p:nvSpPr>
          <p:cNvPr id="375055" name="Line 271"/>
          <p:cNvSpPr>
            <a:spLocks noChangeShapeType="1"/>
          </p:cNvSpPr>
          <p:nvPr/>
        </p:nvSpPr>
        <p:spPr bwMode="auto">
          <a:xfrm flipV="1">
            <a:off x="4916488" y="4291013"/>
            <a:ext cx="15875" cy="25400"/>
          </a:xfrm>
          <a:prstGeom prst="line">
            <a:avLst/>
          </a:prstGeom>
          <a:noFill/>
          <a:ln w="23813">
            <a:solidFill>
              <a:srgbClr val="FF0000"/>
            </a:solidFill>
            <a:round/>
            <a:headEnd/>
            <a:tailEnd/>
          </a:ln>
        </p:spPr>
        <p:txBody>
          <a:bodyPr/>
          <a:lstStyle/>
          <a:p>
            <a:endParaRPr lang="en-GB"/>
          </a:p>
        </p:txBody>
      </p:sp>
      <p:sp>
        <p:nvSpPr>
          <p:cNvPr id="375056" name="Line 272"/>
          <p:cNvSpPr>
            <a:spLocks noChangeShapeType="1"/>
          </p:cNvSpPr>
          <p:nvPr/>
        </p:nvSpPr>
        <p:spPr bwMode="auto">
          <a:xfrm flipV="1">
            <a:off x="4932363" y="4275138"/>
            <a:ext cx="15875" cy="15875"/>
          </a:xfrm>
          <a:prstGeom prst="line">
            <a:avLst/>
          </a:prstGeom>
          <a:noFill/>
          <a:ln w="23813">
            <a:solidFill>
              <a:srgbClr val="FF0000"/>
            </a:solidFill>
            <a:round/>
            <a:headEnd/>
            <a:tailEnd/>
          </a:ln>
        </p:spPr>
        <p:txBody>
          <a:bodyPr/>
          <a:lstStyle/>
          <a:p>
            <a:endParaRPr lang="en-GB"/>
          </a:p>
        </p:txBody>
      </p:sp>
      <p:sp>
        <p:nvSpPr>
          <p:cNvPr id="375057" name="Line 273"/>
          <p:cNvSpPr>
            <a:spLocks noChangeShapeType="1"/>
          </p:cNvSpPr>
          <p:nvPr/>
        </p:nvSpPr>
        <p:spPr bwMode="auto">
          <a:xfrm flipV="1">
            <a:off x="4948238" y="4251325"/>
            <a:ext cx="15875" cy="23813"/>
          </a:xfrm>
          <a:prstGeom prst="line">
            <a:avLst/>
          </a:prstGeom>
          <a:noFill/>
          <a:ln w="23813">
            <a:solidFill>
              <a:srgbClr val="FF0000"/>
            </a:solidFill>
            <a:round/>
            <a:headEnd/>
            <a:tailEnd/>
          </a:ln>
        </p:spPr>
        <p:txBody>
          <a:bodyPr/>
          <a:lstStyle/>
          <a:p>
            <a:endParaRPr lang="en-GB"/>
          </a:p>
        </p:txBody>
      </p:sp>
      <p:sp>
        <p:nvSpPr>
          <p:cNvPr id="375058" name="Line 274"/>
          <p:cNvSpPr>
            <a:spLocks noChangeShapeType="1"/>
          </p:cNvSpPr>
          <p:nvPr/>
        </p:nvSpPr>
        <p:spPr bwMode="auto">
          <a:xfrm flipV="1">
            <a:off x="4964113" y="4225925"/>
            <a:ext cx="17462" cy="25400"/>
          </a:xfrm>
          <a:prstGeom prst="line">
            <a:avLst/>
          </a:prstGeom>
          <a:noFill/>
          <a:ln w="23813">
            <a:solidFill>
              <a:srgbClr val="FF0000"/>
            </a:solidFill>
            <a:round/>
            <a:headEnd/>
            <a:tailEnd/>
          </a:ln>
        </p:spPr>
        <p:txBody>
          <a:bodyPr/>
          <a:lstStyle/>
          <a:p>
            <a:endParaRPr lang="en-GB"/>
          </a:p>
        </p:txBody>
      </p:sp>
      <p:sp>
        <p:nvSpPr>
          <p:cNvPr id="375059" name="Line 275"/>
          <p:cNvSpPr>
            <a:spLocks noChangeShapeType="1"/>
          </p:cNvSpPr>
          <p:nvPr/>
        </p:nvSpPr>
        <p:spPr bwMode="auto">
          <a:xfrm flipV="1">
            <a:off x="4981575" y="4202113"/>
            <a:ext cx="15875" cy="23812"/>
          </a:xfrm>
          <a:prstGeom prst="line">
            <a:avLst/>
          </a:prstGeom>
          <a:noFill/>
          <a:ln w="23813">
            <a:solidFill>
              <a:srgbClr val="FF0000"/>
            </a:solidFill>
            <a:round/>
            <a:headEnd/>
            <a:tailEnd/>
          </a:ln>
        </p:spPr>
        <p:txBody>
          <a:bodyPr/>
          <a:lstStyle/>
          <a:p>
            <a:endParaRPr lang="en-GB"/>
          </a:p>
        </p:txBody>
      </p:sp>
      <p:sp>
        <p:nvSpPr>
          <p:cNvPr id="375060" name="Line 276"/>
          <p:cNvSpPr>
            <a:spLocks noChangeShapeType="1"/>
          </p:cNvSpPr>
          <p:nvPr/>
        </p:nvSpPr>
        <p:spPr bwMode="auto">
          <a:xfrm flipV="1">
            <a:off x="4997450" y="4176713"/>
            <a:ext cx="15875" cy="25400"/>
          </a:xfrm>
          <a:prstGeom prst="line">
            <a:avLst/>
          </a:prstGeom>
          <a:noFill/>
          <a:ln w="23813">
            <a:solidFill>
              <a:srgbClr val="FF0000"/>
            </a:solidFill>
            <a:round/>
            <a:headEnd/>
            <a:tailEnd/>
          </a:ln>
        </p:spPr>
        <p:txBody>
          <a:bodyPr/>
          <a:lstStyle/>
          <a:p>
            <a:endParaRPr lang="en-GB"/>
          </a:p>
        </p:txBody>
      </p:sp>
      <p:sp>
        <p:nvSpPr>
          <p:cNvPr id="375061" name="Line 277"/>
          <p:cNvSpPr>
            <a:spLocks noChangeShapeType="1"/>
          </p:cNvSpPr>
          <p:nvPr/>
        </p:nvSpPr>
        <p:spPr bwMode="auto">
          <a:xfrm flipV="1">
            <a:off x="5013325" y="4152900"/>
            <a:ext cx="15875" cy="23813"/>
          </a:xfrm>
          <a:prstGeom prst="line">
            <a:avLst/>
          </a:prstGeom>
          <a:noFill/>
          <a:ln w="23813">
            <a:solidFill>
              <a:srgbClr val="FF0000"/>
            </a:solidFill>
            <a:round/>
            <a:headEnd/>
            <a:tailEnd/>
          </a:ln>
        </p:spPr>
        <p:txBody>
          <a:bodyPr/>
          <a:lstStyle/>
          <a:p>
            <a:endParaRPr lang="en-GB"/>
          </a:p>
        </p:txBody>
      </p:sp>
      <p:sp>
        <p:nvSpPr>
          <p:cNvPr id="375062" name="Freeform 278"/>
          <p:cNvSpPr>
            <a:spLocks/>
          </p:cNvSpPr>
          <p:nvPr/>
        </p:nvSpPr>
        <p:spPr bwMode="auto">
          <a:xfrm>
            <a:off x="5029200" y="4119563"/>
            <a:ext cx="9525" cy="33337"/>
          </a:xfrm>
          <a:custGeom>
            <a:avLst/>
            <a:gdLst/>
            <a:ahLst/>
            <a:cxnLst>
              <a:cxn ang="0">
                <a:pos x="0" y="21"/>
              </a:cxn>
              <a:cxn ang="0">
                <a:pos x="0" y="11"/>
              </a:cxn>
              <a:cxn ang="0">
                <a:pos x="6" y="0"/>
              </a:cxn>
            </a:cxnLst>
            <a:rect l="0" t="0" r="r" b="b"/>
            <a:pathLst>
              <a:path w="6" h="21">
                <a:moveTo>
                  <a:pt x="0" y="21"/>
                </a:moveTo>
                <a:lnTo>
                  <a:pt x="0" y="11"/>
                </a:lnTo>
                <a:lnTo>
                  <a:pt x="6" y="0"/>
                </a:lnTo>
              </a:path>
            </a:pathLst>
          </a:custGeom>
          <a:noFill/>
          <a:ln w="23813">
            <a:solidFill>
              <a:srgbClr val="FF0000"/>
            </a:solidFill>
            <a:prstDash val="solid"/>
            <a:round/>
            <a:headEnd/>
            <a:tailEnd/>
          </a:ln>
        </p:spPr>
        <p:txBody>
          <a:bodyPr/>
          <a:lstStyle/>
          <a:p>
            <a:endParaRPr lang="en-GB"/>
          </a:p>
        </p:txBody>
      </p:sp>
      <p:sp>
        <p:nvSpPr>
          <p:cNvPr id="375063" name="Line 279"/>
          <p:cNvSpPr>
            <a:spLocks noChangeShapeType="1"/>
          </p:cNvSpPr>
          <p:nvPr/>
        </p:nvSpPr>
        <p:spPr bwMode="auto">
          <a:xfrm flipV="1">
            <a:off x="5038725" y="4095750"/>
            <a:ext cx="15875" cy="23813"/>
          </a:xfrm>
          <a:prstGeom prst="line">
            <a:avLst/>
          </a:prstGeom>
          <a:noFill/>
          <a:ln w="23813">
            <a:solidFill>
              <a:srgbClr val="FF0000"/>
            </a:solidFill>
            <a:round/>
            <a:headEnd/>
            <a:tailEnd/>
          </a:ln>
        </p:spPr>
        <p:txBody>
          <a:bodyPr/>
          <a:lstStyle/>
          <a:p>
            <a:endParaRPr lang="en-GB"/>
          </a:p>
        </p:txBody>
      </p:sp>
      <p:sp>
        <p:nvSpPr>
          <p:cNvPr id="375064" name="Line 280"/>
          <p:cNvSpPr>
            <a:spLocks noChangeShapeType="1"/>
          </p:cNvSpPr>
          <p:nvPr/>
        </p:nvSpPr>
        <p:spPr bwMode="auto">
          <a:xfrm flipV="1">
            <a:off x="5054600" y="4070350"/>
            <a:ext cx="15875" cy="25400"/>
          </a:xfrm>
          <a:prstGeom prst="line">
            <a:avLst/>
          </a:prstGeom>
          <a:noFill/>
          <a:ln w="23813">
            <a:solidFill>
              <a:srgbClr val="FF0000"/>
            </a:solidFill>
            <a:round/>
            <a:headEnd/>
            <a:tailEnd/>
          </a:ln>
        </p:spPr>
        <p:txBody>
          <a:bodyPr/>
          <a:lstStyle/>
          <a:p>
            <a:endParaRPr lang="en-GB"/>
          </a:p>
        </p:txBody>
      </p:sp>
      <p:sp>
        <p:nvSpPr>
          <p:cNvPr id="375065" name="Line 281"/>
          <p:cNvSpPr>
            <a:spLocks noChangeShapeType="1"/>
          </p:cNvSpPr>
          <p:nvPr/>
        </p:nvSpPr>
        <p:spPr bwMode="auto">
          <a:xfrm flipV="1">
            <a:off x="5070475" y="4046538"/>
            <a:ext cx="15875" cy="23812"/>
          </a:xfrm>
          <a:prstGeom prst="line">
            <a:avLst/>
          </a:prstGeom>
          <a:noFill/>
          <a:ln w="23813">
            <a:solidFill>
              <a:srgbClr val="FF0000"/>
            </a:solidFill>
            <a:round/>
            <a:headEnd/>
            <a:tailEnd/>
          </a:ln>
        </p:spPr>
        <p:txBody>
          <a:bodyPr/>
          <a:lstStyle/>
          <a:p>
            <a:endParaRPr lang="en-GB"/>
          </a:p>
        </p:txBody>
      </p:sp>
      <p:sp>
        <p:nvSpPr>
          <p:cNvPr id="375066" name="Freeform 282"/>
          <p:cNvSpPr>
            <a:spLocks/>
          </p:cNvSpPr>
          <p:nvPr/>
        </p:nvSpPr>
        <p:spPr bwMode="auto">
          <a:xfrm>
            <a:off x="5086350" y="4013200"/>
            <a:ext cx="17463" cy="33338"/>
          </a:xfrm>
          <a:custGeom>
            <a:avLst/>
            <a:gdLst/>
            <a:ahLst/>
            <a:cxnLst>
              <a:cxn ang="0">
                <a:pos x="0" y="21"/>
              </a:cxn>
              <a:cxn ang="0">
                <a:pos x="6" y="11"/>
              </a:cxn>
              <a:cxn ang="0">
                <a:pos x="11" y="0"/>
              </a:cxn>
            </a:cxnLst>
            <a:rect l="0" t="0" r="r" b="b"/>
            <a:pathLst>
              <a:path w="11" h="21">
                <a:moveTo>
                  <a:pt x="0" y="21"/>
                </a:moveTo>
                <a:lnTo>
                  <a:pt x="6" y="11"/>
                </a:lnTo>
                <a:lnTo>
                  <a:pt x="11" y="0"/>
                </a:lnTo>
              </a:path>
            </a:pathLst>
          </a:custGeom>
          <a:noFill/>
          <a:ln w="23813">
            <a:solidFill>
              <a:srgbClr val="FF0000"/>
            </a:solidFill>
            <a:prstDash val="solid"/>
            <a:round/>
            <a:headEnd/>
            <a:tailEnd/>
          </a:ln>
        </p:spPr>
        <p:txBody>
          <a:bodyPr/>
          <a:lstStyle/>
          <a:p>
            <a:endParaRPr lang="en-GB"/>
          </a:p>
        </p:txBody>
      </p:sp>
      <p:sp>
        <p:nvSpPr>
          <p:cNvPr id="375067" name="Line 283"/>
          <p:cNvSpPr>
            <a:spLocks noChangeShapeType="1"/>
          </p:cNvSpPr>
          <p:nvPr/>
        </p:nvSpPr>
        <p:spPr bwMode="auto">
          <a:xfrm flipV="1">
            <a:off x="5103813" y="3989388"/>
            <a:ext cx="15875" cy="23812"/>
          </a:xfrm>
          <a:prstGeom prst="line">
            <a:avLst/>
          </a:prstGeom>
          <a:noFill/>
          <a:ln w="23813">
            <a:solidFill>
              <a:srgbClr val="FF0000"/>
            </a:solidFill>
            <a:round/>
            <a:headEnd/>
            <a:tailEnd/>
          </a:ln>
        </p:spPr>
        <p:txBody>
          <a:bodyPr/>
          <a:lstStyle/>
          <a:p>
            <a:endParaRPr lang="en-GB"/>
          </a:p>
        </p:txBody>
      </p:sp>
      <p:sp>
        <p:nvSpPr>
          <p:cNvPr id="375068" name="Line 284"/>
          <p:cNvSpPr>
            <a:spLocks noChangeShapeType="1"/>
          </p:cNvSpPr>
          <p:nvPr/>
        </p:nvSpPr>
        <p:spPr bwMode="auto">
          <a:xfrm flipV="1">
            <a:off x="5119688" y="3956050"/>
            <a:ext cx="15875" cy="33338"/>
          </a:xfrm>
          <a:prstGeom prst="line">
            <a:avLst/>
          </a:prstGeom>
          <a:noFill/>
          <a:ln w="23813">
            <a:solidFill>
              <a:srgbClr val="FF0000"/>
            </a:solidFill>
            <a:round/>
            <a:headEnd/>
            <a:tailEnd/>
          </a:ln>
        </p:spPr>
        <p:txBody>
          <a:bodyPr/>
          <a:lstStyle/>
          <a:p>
            <a:endParaRPr lang="en-GB"/>
          </a:p>
        </p:txBody>
      </p:sp>
      <p:sp>
        <p:nvSpPr>
          <p:cNvPr id="375069" name="Line 285"/>
          <p:cNvSpPr>
            <a:spLocks noChangeShapeType="1"/>
          </p:cNvSpPr>
          <p:nvPr/>
        </p:nvSpPr>
        <p:spPr bwMode="auto">
          <a:xfrm flipV="1">
            <a:off x="5135563" y="3924300"/>
            <a:ext cx="17462" cy="31750"/>
          </a:xfrm>
          <a:prstGeom prst="line">
            <a:avLst/>
          </a:prstGeom>
          <a:noFill/>
          <a:ln w="23813">
            <a:solidFill>
              <a:srgbClr val="FF0000"/>
            </a:solidFill>
            <a:round/>
            <a:headEnd/>
            <a:tailEnd/>
          </a:ln>
        </p:spPr>
        <p:txBody>
          <a:bodyPr/>
          <a:lstStyle/>
          <a:p>
            <a:endParaRPr lang="en-GB"/>
          </a:p>
        </p:txBody>
      </p:sp>
      <p:sp>
        <p:nvSpPr>
          <p:cNvPr id="375070" name="Line 286"/>
          <p:cNvSpPr>
            <a:spLocks noChangeShapeType="1"/>
          </p:cNvSpPr>
          <p:nvPr/>
        </p:nvSpPr>
        <p:spPr bwMode="auto">
          <a:xfrm flipV="1">
            <a:off x="5153025" y="3898900"/>
            <a:ext cx="15875" cy="25400"/>
          </a:xfrm>
          <a:prstGeom prst="line">
            <a:avLst/>
          </a:prstGeom>
          <a:noFill/>
          <a:ln w="23813">
            <a:solidFill>
              <a:srgbClr val="FF0000"/>
            </a:solidFill>
            <a:round/>
            <a:headEnd/>
            <a:tailEnd/>
          </a:ln>
        </p:spPr>
        <p:txBody>
          <a:bodyPr/>
          <a:lstStyle/>
          <a:p>
            <a:endParaRPr lang="en-GB"/>
          </a:p>
        </p:txBody>
      </p:sp>
      <p:sp>
        <p:nvSpPr>
          <p:cNvPr id="375071" name="Line 287"/>
          <p:cNvSpPr>
            <a:spLocks noChangeShapeType="1"/>
          </p:cNvSpPr>
          <p:nvPr/>
        </p:nvSpPr>
        <p:spPr bwMode="auto">
          <a:xfrm flipV="1">
            <a:off x="5168900" y="3867150"/>
            <a:ext cx="15875" cy="31750"/>
          </a:xfrm>
          <a:prstGeom prst="line">
            <a:avLst/>
          </a:prstGeom>
          <a:noFill/>
          <a:ln w="23813">
            <a:solidFill>
              <a:srgbClr val="FF0000"/>
            </a:solidFill>
            <a:round/>
            <a:headEnd/>
            <a:tailEnd/>
          </a:ln>
        </p:spPr>
        <p:txBody>
          <a:bodyPr/>
          <a:lstStyle/>
          <a:p>
            <a:endParaRPr lang="en-GB"/>
          </a:p>
        </p:txBody>
      </p:sp>
      <p:sp>
        <p:nvSpPr>
          <p:cNvPr id="375072" name="Line 288"/>
          <p:cNvSpPr>
            <a:spLocks noChangeShapeType="1"/>
          </p:cNvSpPr>
          <p:nvPr/>
        </p:nvSpPr>
        <p:spPr bwMode="auto">
          <a:xfrm flipV="1">
            <a:off x="5184775" y="3833813"/>
            <a:ext cx="15875" cy="33337"/>
          </a:xfrm>
          <a:prstGeom prst="line">
            <a:avLst/>
          </a:prstGeom>
          <a:noFill/>
          <a:ln w="23813">
            <a:solidFill>
              <a:srgbClr val="FF0000"/>
            </a:solidFill>
            <a:round/>
            <a:headEnd/>
            <a:tailEnd/>
          </a:ln>
        </p:spPr>
        <p:txBody>
          <a:bodyPr/>
          <a:lstStyle/>
          <a:p>
            <a:endParaRPr lang="en-GB"/>
          </a:p>
        </p:txBody>
      </p:sp>
      <p:sp>
        <p:nvSpPr>
          <p:cNvPr id="375073" name="Line 289"/>
          <p:cNvSpPr>
            <a:spLocks noChangeShapeType="1"/>
          </p:cNvSpPr>
          <p:nvPr/>
        </p:nvSpPr>
        <p:spPr bwMode="auto">
          <a:xfrm flipV="1">
            <a:off x="5200650" y="3802063"/>
            <a:ext cx="17463" cy="31750"/>
          </a:xfrm>
          <a:prstGeom prst="line">
            <a:avLst/>
          </a:prstGeom>
          <a:noFill/>
          <a:ln w="23813">
            <a:solidFill>
              <a:srgbClr val="FF0000"/>
            </a:solidFill>
            <a:round/>
            <a:headEnd/>
            <a:tailEnd/>
          </a:ln>
        </p:spPr>
        <p:txBody>
          <a:bodyPr/>
          <a:lstStyle/>
          <a:p>
            <a:endParaRPr lang="en-GB"/>
          </a:p>
        </p:txBody>
      </p:sp>
      <p:sp>
        <p:nvSpPr>
          <p:cNvPr id="375074" name="Line 290"/>
          <p:cNvSpPr>
            <a:spLocks noChangeShapeType="1"/>
          </p:cNvSpPr>
          <p:nvPr/>
        </p:nvSpPr>
        <p:spPr bwMode="auto">
          <a:xfrm flipV="1">
            <a:off x="5218113" y="3768725"/>
            <a:ext cx="15875" cy="33338"/>
          </a:xfrm>
          <a:prstGeom prst="line">
            <a:avLst/>
          </a:prstGeom>
          <a:noFill/>
          <a:ln w="23813">
            <a:solidFill>
              <a:srgbClr val="FF0000"/>
            </a:solidFill>
            <a:round/>
            <a:headEnd/>
            <a:tailEnd/>
          </a:ln>
        </p:spPr>
        <p:txBody>
          <a:bodyPr/>
          <a:lstStyle/>
          <a:p>
            <a:endParaRPr lang="en-GB"/>
          </a:p>
        </p:txBody>
      </p:sp>
      <p:sp>
        <p:nvSpPr>
          <p:cNvPr id="375075" name="Line 291"/>
          <p:cNvSpPr>
            <a:spLocks noChangeShapeType="1"/>
          </p:cNvSpPr>
          <p:nvPr/>
        </p:nvSpPr>
        <p:spPr bwMode="auto">
          <a:xfrm flipV="1">
            <a:off x="5233988" y="3736975"/>
            <a:ext cx="15875" cy="31750"/>
          </a:xfrm>
          <a:prstGeom prst="line">
            <a:avLst/>
          </a:prstGeom>
          <a:noFill/>
          <a:ln w="23813">
            <a:solidFill>
              <a:srgbClr val="FF0000"/>
            </a:solidFill>
            <a:round/>
            <a:headEnd/>
            <a:tailEnd/>
          </a:ln>
        </p:spPr>
        <p:txBody>
          <a:bodyPr/>
          <a:lstStyle/>
          <a:p>
            <a:endParaRPr lang="en-GB"/>
          </a:p>
        </p:txBody>
      </p:sp>
      <p:sp>
        <p:nvSpPr>
          <p:cNvPr id="375076" name="Line 292"/>
          <p:cNvSpPr>
            <a:spLocks noChangeShapeType="1"/>
          </p:cNvSpPr>
          <p:nvPr/>
        </p:nvSpPr>
        <p:spPr bwMode="auto">
          <a:xfrm flipV="1">
            <a:off x="5249863" y="3703638"/>
            <a:ext cx="17462" cy="33337"/>
          </a:xfrm>
          <a:prstGeom prst="line">
            <a:avLst/>
          </a:prstGeom>
          <a:noFill/>
          <a:ln w="23813">
            <a:solidFill>
              <a:srgbClr val="FF0000"/>
            </a:solidFill>
            <a:round/>
            <a:headEnd/>
            <a:tailEnd/>
          </a:ln>
        </p:spPr>
        <p:txBody>
          <a:bodyPr/>
          <a:lstStyle/>
          <a:p>
            <a:endParaRPr lang="en-GB"/>
          </a:p>
        </p:txBody>
      </p:sp>
      <p:sp>
        <p:nvSpPr>
          <p:cNvPr id="375077" name="Line 293"/>
          <p:cNvSpPr>
            <a:spLocks noChangeShapeType="1"/>
          </p:cNvSpPr>
          <p:nvPr/>
        </p:nvSpPr>
        <p:spPr bwMode="auto">
          <a:xfrm flipV="1">
            <a:off x="5267325" y="3671888"/>
            <a:ext cx="15875" cy="31750"/>
          </a:xfrm>
          <a:prstGeom prst="line">
            <a:avLst/>
          </a:prstGeom>
          <a:noFill/>
          <a:ln w="23813">
            <a:solidFill>
              <a:srgbClr val="FF0000"/>
            </a:solidFill>
            <a:round/>
            <a:headEnd/>
            <a:tailEnd/>
          </a:ln>
        </p:spPr>
        <p:txBody>
          <a:bodyPr/>
          <a:lstStyle/>
          <a:p>
            <a:endParaRPr lang="en-GB"/>
          </a:p>
        </p:txBody>
      </p:sp>
      <p:sp>
        <p:nvSpPr>
          <p:cNvPr id="375078" name="Line 294"/>
          <p:cNvSpPr>
            <a:spLocks noChangeShapeType="1"/>
          </p:cNvSpPr>
          <p:nvPr/>
        </p:nvSpPr>
        <p:spPr bwMode="auto">
          <a:xfrm flipV="1">
            <a:off x="5283200" y="3630613"/>
            <a:ext cx="15875" cy="41275"/>
          </a:xfrm>
          <a:prstGeom prst="line">
            <a:avLst/>
          </a:prstGeom>
          <a:noFill/>
          <a:ln w="23813">
            <a:solidFill>
              <a:srgbClr val="FF0000"/>
            </a:solidFill>
            <a:round/>
            <a:headEnd/>
            <a:tailEnd/>
          </a:ln>
        </p:spPr>
        <p:txBody>
          <a:bodyPr/>
          <a:lstStyle/>
          <a:p>
            <a:endParaRPr lang="en-GB"/>
          </a:p>
        </p:txBody>
      </p:sp>
      <p:sp>
        <p:nvSpPr>
          <p:cNvPr id="375079" name="Line 295"/>
          <p:cNvSpPr>
            <a:spLocks noChangeShapeType="1"/>
          </p:cNvSpPr>
          <p:nvPr/>
        </p:nvSpPr>
        <p:spPr bwMode="auto">
          <a:xfrm flipV="1">
            <a:off x="5299075" y="3597275"/>
            <a:ext cx="15875" cy="33338"/>
          </a:xfrm>
          <a:prstGeom prst="line">
            <a:avLst/>
          </a:prstGeom>
          <a:noFill/>
          <a:ln w="23813">
            <a:solidFill>
              <a:srgbClr val="FF0000"/>
            </a:solidFill>
            <a:round/>
            <a:headEnd/>
            <a:tailEnd/>
          </a:ln>
        </p:spPr>
        <p:txBody>
          <a:bodyPr/>
          <a:lstStyle/>
          <a:p>
            <a:endParaRPr lang="en-GB"/>
          </a:p>
        </p:txBody>
      </p:sp>
      <p:sp>
        <p:nvSpPr>
          <p:cNvPr id="375080" name="Line 296"/>
          <p:cNvSpPr>
            <a:spLocks noChangeShapeType="1"/>
          </p:cNvSpPr>
          <p:nvPr/>
        </p:nvSpPr>
        <p:spPr bwMode="auto">
          <a:xfrm flipV="1">
            <a:off x="5314950" y="3557588"/>
            <a:ext cx="9525" cy="39687"/>
          </a:xfrm>
          <a:prstGeom prst="line">
            <a:avLst/>
          </a:prstGeom>
          <a:noFill/>
          <a:ln w="23813">
            <a:solidFill>
              <a:srgbClr val="FF0000"/>
            </a:solidFill>
            <a:round/>
            <a:headEnd/>
            <a:tailEnd/>
          </a:ln>
        </p:spPr>
        <p:txBody>
          <a:bodyPr/>
          <a:lstStyle/>
          <a:p>
            <a:endParaRPr lang="en-GB"/>
          </a:p>
        </p:txBody>
      </p:sp>
      <p:sp>
        <p:nvSpPr>
          <p:cNvPr id="375081" name="Line 297"/>
          <p:cNvSpPr>
            <a:spLocks noChangeShapeType="1"/>
          </p:cNvSpPr>
          <p:nvPr/>
        </p:nvSpPr>
        <p:spPr bwMode="auto">
          <a:xfrm flipV="1">
            <a:off x="5324475" y="3524250"/>
            <a:ext cx="15875" cy="33338"/>
          </a:xfrm>
          <a:prstGeom prst="line">
            <a:avLst/>
          </a:prstGeom>
          <a:noFill/>
          <a:ln w="23813">
            <a:solidFill>
              <a:srgbClr val="FF0000"/>
            </a:solidFill>
            <a:round/>
            <a:headEnd/>
            <a:tailEnd/>
          </a:ln>
        </p:spPr>
        <p:txBody>
          <a:bodyPr/>
          <a:lstStyle/>
          <a:p>
            <a:endParaRPr lang="en-GB"/>
          </a:p>
        </p:txBody>
      </p:sp>
      <p:sp>
        <p:nvSpPr>
          <p:cNvPr id="375082" name="Line 298"/>
          <p:cNvSpPr>
            <a:spLocks noChangeShapeType="1"/>
          </p:cNvSpPr>
          <p:nvPr/>
        </p:nvSpPr>
        <p:spPr bwMode="auto">
          <a:xfrm flipV="1">
            <a:off x="5340350" y="3482975"/>
            <a:ext cx="15875" cy="41275"/>
          </a:xfrm>
          <a:prstGeom prst="line">
            <a:avLst/>
          </a:prstGeom>
          <a:noFill/>
          <a:ln w="23813">
            <a:solidFill>
              <a:srgbClr val="FF0000"/>
            </a:solidFill>
            <a:round/>
            <a:headEnd/>
            <a:tailEnd/>
          </a:ln>
        </p:spPr>
        <p:txBody>
          <a:bodyPr/>
          <a:lstStyle/>
          <a:p>
            <a:endParaRPr lang="en-GB"/>
          </a:p>
        </p:txBody>
      </p:sp>
      <p:sp>
        <p:nvSpPr>
          <p:cNvPr id="375083" name="Line 299"/>
          <p:cNvSpPr>
            <a:spLocks noChangeShapeType="1"/>
          </p:cNvSpPr>
          <p:nvPr/>
        </p:nvSpPr>
        <p:spPr bwMode="auto">
          <a:xfrm flipV="1">
            <a:off x="5356225" y="3443288"/>
            <a:ext cx="15875" cy="39687"/>
          </a:xfrm>
          <a:prstGeom prst="line">
            <a:avLst/>
          </a:prstGeom>
          <a:noFill/>
          <a:ln w="23813">
            <a:solidFill>
              <a:srgbClr val="FF0000"/>
            </a:solidFill>
            <a:round/>
            <a:headEnd/>
            <a:tailEnd/>
          </a:ln>
        </p:spPr>
        <p:txBody>
          <a:bodyPr/>
          <a:lstStyle/>
          <a:p>
            <a:endParaRPr lang="en-GB"/>
          </a:p>
        </p:txBody>
      </p:sp>
      <p:sp>
        <p:nvSpPr>
          <p:cNvPr id="375084" name="Line 300"/>
          <p:cNvSpPr>
            <a:spLocks noChangeShapeType="1"/>
          </p:cNvSpPr>
          <p:nvPr/>
        </p:nvSpPr>
        <p:spPr bwMode="auto">
          <a:xfrm flipV="1">
            <a:off x="5372100" y="3402013"/>
            <a:ext cx="17463" cy="41275"/>
          </a:xfrm>
          <a:prstGeom prst="line">
            <a:avLst/>
          </a:prstGeom>
          <a:noFill/>
          <a:ln w="23813">
            <a:solidFill>
              <a:srgbClr val="FF0000"/>
            </a:solidFill>
            <a:round/>
            <a:headEnd/>
            <a:tailEnd/>
          </a:ln>
        </p:spPr>
        <p:txBody>
          <a:bodyPr/>
          <a:lstStyle/>
          <a:p>
            <a:endParaRPr lang="en-GB"/>
          </a:p>
        </p:txBody>
      </p:sp>
      <p:sp>
        <p:nvSpPr>
          <p:cNvPr id="375085" name="Line 301"/>
          <p:cNvSpPr>
            <a:spLocks noChangeShapeType="1"/>
          </p:cNvSpPr>
          <p:nvPr/>
        </p:nvSpPr>
        <p:spPr bwMode="auto">
          <a:xfrm flipV="1">
            <a:off x="5389563" y="3360738"/>
            <a:ext cx="15875" cy="41275"/>
          </a:xfrm>
          <a:prstGeom prst="line">
            <a:avLst/>
          </a:prstGeom>
          <a:noFill/>
          <a:ln w="23813">
            <a:solidFill>
              <a:srgbClr val="FF0000"/>
            </a:solidFill>
            <a:round/>
            <a:headEnd/>
            <a:tailEnd/>
          </a:ln>
        </p:spPr>
        <p:txBody>
          <a:bodyPr/>
          <a:lstStyle/>
          <a:p>
            <a:endParaRPr lang="en-GB"/>
          </a:p>
        </p:txBody>
      </p:sp>
      <p:sp>
        <p:nvSpPr>
          <p:cNvPr id="375086" name="Line 302"/>
          <p:cNvSpPr>
            <a:spLocks noChangeShapeType="1"/>
          </p:cNvSpPr>
          <p:nvPr/>
        </p:nvSpPr>
        <p:spPr bwMode="auto">
          <a:xfrm flipV="1">
            <a:off x="5405438" y="3319463"/>
            <a:ext cx="15875" cy="41275"/>
          </a:xfrm>
          <a:prstGeom prst="line">
            <a:avLst/>
          </a:prstGeom>
          <a:noFill/>
          <a:ln w="23813">
            <a:solidFill>
              <a:srgbClr val="FF0000"/>
            </a:solidFill>
            <a:round/>
            <a:headEnd/>
            <a:tailEnd/>
          </a:ln>
        </p:spPr>
        <p:txBody>
          <a:bodyPr/>
          <a:lstStyle/>
          <a:p>
            <a:endParaRPr lang="en-GB"/>
          </a:p>
        </p:txBody>
      </p:sp>
      <p:sp>
        <p:nvSpPr>
          <p:cNvPr id="375087" name="Line 303"/>
          <p:cNvSpPr>
            <a:spLocks noChangeShapeType="1"/>
          </p:cNvSpPr>
          <p:nvPr/>
        </p:nvSpPr>
        <p:spPr bwMode="auto">
          <a:xfrm flipV="1">
            <a:off x="5421313" y="3279775"/>
            <a:ext cx="15875" cy="39688"/>
          </a:xfrm>
          <a:prstGeom prst="line">
            <a:avLst/>
          </a:prstGeom>
          <a:noFill/>
          <a:ln w="23813">
            <a:solidFill>
              <a:srgbClr val="FF0000"/>
            </a:solidFill>
            <a:round/>
            <a:headEnd/>
            <a:tailEnd/>
          </a:ln>
        </p:spPr>
        <p:txBody>
          <a:bodyPr/>
          <a:lstStyle/>
          <a:p>
            <a:endParaRPr lang="en-GB"/>
          </a:p>
        </p:txBody>
      </p:sp>
      <p:sp>
        <p:nvSpPr>
          <p:cNvPr id="375088" name="Line 304"/>
          <p:cNvSpPr>
            <a:spLocks noChangeShapeType="1"/>
          </p:cNvSpPr>
          <p:nvPr/>
        </p:nvSpPr>
        <p:spPr bwMode="auto">
          <a:xfrm flipV="1">
            <a:off x="5437188" y="3238500"/>
            <a:ext cx="17462" cy="41275"/>
          </a:xfrm>
          <a:prstGeom prst="line">
            <a:avLst/>
          </a:prstGeom>
          <a:noFill/>
          <a:ln w="23813">
            <a:solidFill>
              <a:srgbClr val="FF0000"/>
            </a:solidFill>
            <a:round/>
            <a:headEnd/>
            <a:tailEnd/>
          </a:ln>
        </p:spPr>
        <p:txBody>
          <a:bodyPr/>
          <a:lstStyle/>
          <a:p>
            <a:endParaRPr lang="en-GB"/>
          </a:p>
        </p:txBody>
      </p:sp>
      <p:sp>
        <p:nvSpPr>
          <p:cNvPr id="375089" name="Freeform 305"/>
          <p:cNvSpPr>
            <a:spLocks/>
          </p:cNvSpPr>
          <p:nvPr/>
        </p:nvSpPr>
        <p:spPr bwMode="auto">
          <a:xfrm>
            <a:off x="5454650" y="3189288"/>
            <a:ext cx="15875" cy="49212"/>
          </a:xfrm>
          <a:custGeom>
            <a:avLst/>
            <a:gdLst/>
            <a:ahLst/>
            <a:cxnLst>
              <a:cxn ang="0">
                <a:pos x="0" y="31"/>
              </a:cxn>
              <a:cxn ang="0">
                <a:pos x="5" y="16"/>
              </a:cxn>
              <a:cxn ang="0">
                <a:pos x="10" y="0"/>
              </a:cxn>
            </a:cxnLst>
            <a:rect l="0" t="0" r="r" b="b"/>
            <a:pathLst>
              <a:path w="10" h="31">
                <a:moveTo>
                  <a:pt x="0" y="31"/>
                </a:moveTo>
                <a:lnTo>
                  <a:pt x="5" y="16"/>
                </a:lnTo>
                <a:lnTo>
                  <a:pt x="10" y="0"/>
                </a:lnTo>
              </a:path>
            </a:pathLst>
          </a:custGeom>
          <a:noFill/>
          <a:ln w="23813">
            <a:solidFill>
              <a:srgbClr val="FF0000"/>
            </a:solidFill>
            <a:prstDash val="solid"/>
            <a:round/>
            <a:headEnd/>
            <a:tailEnd/>
          </a:ln>
        </p:spPr>
        <p:txBody>
          <a:bodyPr/>
          <a:lstStyle/>
          <a:p>
            <a:endParaRPr lang="en-GB"/>
          </a:p>
        </p:txBody>
      </p:sp>
      <p:sp>
        <p:nvSpPr>
          <p:cNvPr id="375090" name="Line 306"/>
          <p:cNvSpPr>
            <a:spLocks noChangeShapeType="1"/>
          </p:cNvSpPr>
          <p:nvPr/>
        </p:nvSpPr>
        <p:spPr bwMode="auto">
          <a:xfrm flipV="1">
            <a:off x="5470525" y="3149600"/>
            <a:ext cx="15875" cy="39688"/>
          </a:xfrm>
          <a:prstGeom prst="line">
            <a:avLst/>
          </a:prstGeom>
          <a:noFill/>
          <a:ln w="23813">
            <a:solidFill>
              <a:srgbClr val="FF0000"/>
            </a:solidFill>
            <a:round/>
            <a:headEnd/>
            <a:tailEnd/>
          </a:ln>
        </p:spPr>
        <p:txBody>
          <a:bodyPr/>
          <a:lstStyle/>
          <a:p>
            <a:endParaRPr lang="en-GB"/>
          </a:p>
        </p:txBody>
      </p:sp>
      <p:sp>
        <p:nvSpPr>
          <p:cNvPr id="375091" name="Line 307"/>
          <p:cNvSpPr>
            <a:spLocks noChangeShapeType="1"/>
          </p:cNvSpPr>
          <p:nvPr/>
        </p:nvSpPr>
        <p:spPr bwMode="auto">
          <a:xfrm flipV="1">
            <a:off x="5486400" y="3100388"/>
            <a:ext cx="17463" cy="49212"/>
          </a:xfrm>
          <a:prstGeom prst="line">
            <a:avLst/>
          </a:prstGeom>
          <a:noFill/>
          <a:ln w="23813">
            <a:solidFill>
              <a:srgbClr val="FF0000"/>
            </a:solidFill>
            <a:round/>
            <a:headEnd/>
            <a:tailEnd/>
          </a:ln>
        </p:spPr>
        <p:txBody>
          <a:bodyPr/>
          <a:lstStyle/>
          <a:p>
            <a:endParaRPr lang="en-GB"/>
          </a:p>
        </p:txBody>
      </p:sp>
      <p:sp>
        <p:nvSpPr>
          <p:cNvPr id="375092" name="Line 308"/>
          <p:cNvSpPr>
            <a:spLocks noChangeShapeType="1"/>
          </p:cNvSpPr>
          <p:nvPr/>
        </p:nvSpPr>
        <p:spPr bwMode="auto">
          <a:xfrm flipV="1">
            <a:off x="5503863" y="3051175"/>
            <a:ext cx="15875" cy="49213"/>
          </a:xfrm>
          <a:prstGeom prst="line">
            <a:avLst/>
          </a:prstGeom>
          <a:noFill/>
          <a:ln w="23813">
            <a:solidFill>
              <a:srgbClr val="FF0000"/>
            </a:solidFill>
            <a:round/>
            <a:headEnd/>
            <a:tailEnd/>
          </a:ln>
        </p:spPr>
        <p:txBody>
          <a:bodyPr/>
          <a:lstStyle/>
          <a:p>
            <a:endParaRPr lang="en-GB"/>
          </a:p>
        </p:txBody>
      </p:sp>
      <p:sp>
        <p:nvSpPr>
          <p:cNvPr id="375093" name="Line 309"/>
          <p:cNvSpPr>
            <a:spLocks noChangeShapeType="1"/>
          </p:cNvSpPr>
          <p:nvPr/>
        </p:nvSpPr>
        <p:spPr bwMode="auto">
          <a:xfrm flipV="1">
            <a:off x="5519738" y="3009900"/>
            <a:ext cx="15875" cy="41275"/>
          </a:xfrm>
          <a:prstGeom prst="line">
            <a:avLst/>
          </a:prstGeom>
          <a:noFill/>
          <a:ln w="23813">
            <a:solidFill>
              <a:srgbClr val="FF0000"/>
            </a:solidFill>
            <a:round/>
            <a:headEnd/>
            <a:tailEnd/>
          </a:ln>
        </p:spPr>
        <p:txBody>
          <a:bodyPr/>
          <a:lstStyle/>
          <a:p>
            <a:endParaRPr lang="en-GB"/>
          </a:p>
        </p:txBody>
      </p:sp>
      <p:sp>
        <p:nvSpPr>
          <p:cNvPr id="375094" name="Line 310"/>
          <p:cNvSpPr>
            <a:spLocks noChangeShapeType="1"/>
          </p:cNvSpPr>
          <p:nvPr/>
        </p:nvSpPr>
        <p:spPr bwMode="auto">
          <a:xfrm flipV="1">
            <a:off x="5535613" y="2960688"/>
            <a:ext cx="15875" cy="49212"/>
          </a:xfrm>
          <a:prstGeom prst="line">
            <a:avLst/>
          </a:prstGeom>
          <a:noFill/>
          <a:ln w="23813">
            <a:solidFill>
              <a:srgbClr val="FF0000"/>
            </a:solidFill>
            <a:round/>
            <a:headEnd/>
            <a:tailEnd/>
          </a:ln>
        </p:spPr>
        <p:txBody>
          <a:bodyPr/>
          <a:lstStyle/>
          <a:p>
            <a:endParaRPr lang="en-GB"/>
          </a:p>
        </p:txBody>
      </p:sp>
      <p:sp>
        <p:nvSpPr>
          <p:cNvPr id="375095" name="Freeform 311"/>
          <p:cNvSpPr>
            <a:spLocks/>
          </p:cNvSpPr>
          <p:nvPr/>
        </p:nvSpPr>
        <p:spPr bwMode="auto">
          <a:xfrm>
            <a:off x="5551488" y="2903538"/>
            <a:ext cx="17462" cy="57150"/>
          </a:xfrm>
          <a:custGeom>
            <a:avLst/>
            <a:gdLst/>
            <a:ahLst/>
            <a:cxnLst>
              <a:cxn ang="0">
                <a:pos x="0" y="36"/>
              </a:cxn>
              <a:cxn ang="0">
                <a:pos x="6" y="16"/>
              </a:cxn>
              <a:cxn ang="0">
                <a:pos x="11" y="0"/>
              </a:cxn>
            </a:cxnLst>
            <a:rect l="0" t="0" r="r" b="b"/>
            <a:pathLst>
              <a:path w="11" h="36">
                <a:moveTo>
                  <a:pt x="0" y="36"/>
                </a:moveTo>
                <a:lnTo>
                  <a:pt x="6" y="16"/>
                </a:lnTo>
                <a:lnTo>
                  <a:pt x="11" y="0"/>
                </a:lnTo>
              </a:path>
            </a:pathLst>
          </a:custGeom>
          <a:noFill/>
          <a:ln w="23813">
            <a:solidFill>
              <a:srgbClr val="FF0000"/>
            </a:solidFill>
            <a:prstDash val="solid"/>
            <a:round/>
            <a:headEnd/>
            <a:tailEnd/>
          </a:ln>
        </p:spPr>
        <p:txBody>
          <a:bodyPr/>
          <a:lstStyle/>
          <a:p>
            <a:endParaRPr lang="en-GB"/>
          </a:p>
        </p:txBody>
      </p:sp>
      <p:sp>
        <p:nvSpPr>
          <p:cNvPr id="375096" name="Line 312"/>
          <p:cNvSpPr>
            <a:spLocks noChangeShapeType="1"/>
          </p:cNvSpPr>
          <p:nvPr/>
        </p:nvSpPr>
        <p:spPr bwMode="auto">
          <a:xfrm flipV="1">
            <a:off x="5568950" y="2854325"/>
            <a:ext cx="15875" cy="49213"/>
          </a:xfrm>
          <a:prstGeom prst="line">
            <a:avLst/>
          </a:prstGeom>
          <a:noFill/>
          <a:ln w="23813">
            <a:solidFill>
              <a:srgbClr val="FF0000"/>
            </a:solidFill>
            <a:round/>
            <a:headEnd/>
            <a:tailEnd/>
          </a:ln>
        </p:spPr>
        <p:txBody>
          <a:bodyPr/>
          <a:lstStyle/>
          <a:p>
            <a:endParaRPr lang="en-GB"/>
          </a:p>
        </p:txBody>
      </p:sp>
      <p:sp>
        <p:nvSpPr>
          <p:cNvPr id="375097" name="Line 313"/>
          <p:cNvSpPr>
            <a:spLocks noChangeShapeType="1"/>
          </p:cNvSpPr>
          <p:nvPr/>
        </p:nvSpPr>
        <p:spPr bwMode="auto">
          <a:xfrm flipV="1">
            <a:off x="5584825" y="2806700"/>
            <a:ext cx="15875" cy="47625"/>
          </a:xfrm>
          <a:prstGeom prst="line">
            <a:avLst/>
          </a:prstGeom>
          <a:noFill/>
          <a:ln w="23813">
            <a:solidFill>
              <a:srgbClr val="FF0000"/>
            </a:solidFill>
            <a:round/>
            <a:headEnd/>
            <a:tailEnd/>
          </a:ln>
        </p:spPr>
        <p:txBody>
          <a:bodyPr/>
          <a:lstStyle/>
          <a:p>
            <a:endParaRPr lang="en-GB"/>
          </a:p>
        </p:txBody>
      </p:sp>
      <p:sp>
        <p:nvSpPr>
          <p:cNvPr id="375098" name="Freeform 314"/>
          <p:cNvSpPr>
            <a:spLocks/>
          </p:cNvSpPr>
          <p:nvPr/>
        </p:nvSpPr>
        <p:spPr bwMode="auto">
          <a:xfrm>
            <a:off x="5600700" y="2749550"/>
            <a:ext cx="7938" cy="57150"/>
          </a:xfrm>
          <a:custGeom>
            <a:avLst/>
            <a:gdLst/>
            <a:ahLst/>
            <a:cxnLst>
              <a:cxn ang="0">
                <a:pos x="0" y="36"/>
              </a:cxn>
              <a:cxn ang="0">
                <a:pos x="0" y="15"/>
              </a:cxn>
              <a:cxn ang="0">
                <a:pos x="5" y="0"/>
              </a:cxn>
            </a:cxnLst>
            <a:rect l="0" t="0" r="r" b="b"/>
            <a:pathLst>
              <a:path w="5" h="36">
                <a:moveTo>
                  <a:pt x="0" y="36"/>
                </a:moveTo>
                <a:lnTo>
                  <a:pt x="0" y="15"/>
                </a:lnTo>
                <a:lnTo>
                  <a:pt x="5" y="0"/>
                </a:lnTo>
              </a:path>
            </a:pathLst>
          </a:custGeom>
          <a:noFill/>
          <a:ln w="23813">
            <a:solidFill>
              <a:srgbClr val="FF0000"/>
            </a:solidFill>
            <a:prstDash val="solid"/>
            <a:round/>
            <a:headEnd/>
            <a:tailEnd/>
          </a:ln>
        </p:spPr>
        <p:txBody>
          <a:bodyPr/>
          <a:lstStyle/>
          <a:p>
            <a:endParaRPr lang="en-GB"/>
          </a:p>
        </p:txBody>
      </p:sp>
      <p:sp>
        <p:nvSpPr>
          <p:cNvPr id="375099" name="Line 315"/>
          <p:cNvSpPr>
            <a:spLocks noChangeShapeType="1"/>
          </p:cNvSpPr>
          <p:nvPr/>
        </p:nvSpPr>
        <p:spPr bwMode="auto">
          <a:xfrm flipV="1">
            <a:off x="5608638" y="2700338"/>
            <a:ext cx="17462" cy="49212"/>
          </a:xfrm>
          <a:prstGeom prst="line">
            <a:avLst/>
          </a:prstGeom>
          <a:noFill/>
          <a:ln w="23813">
            <a:solidFill>
              <a:srgbClr val="FF0000"/>
            </a:solidFill>
            <a:round/>
            <a:headEnd/>
            <a:tailEnd/>
          </a:ln>
        </p:spPr>
        <p:txBody>
          <a:bodyPr/>
          <a:lstStyle/>
          <a:p>
            <a:endParaRPr lang="en-GB"/>
          </a:p>
        </p:txBody>
      </p:sp>
      <p:sp>
        <p:nvSpPr>
          <p:cNvPr id="375100" name="Line 316"/>
          <p:cNvSpPr>
            <a:spLocks noChangeShapeType="1"/>
          </p:cNvSpPr>
          <p:nvPr/>
        </p:nvSpPr>
        <p:spPr bwMode="auto">
          <a:xfrm flipV="1">
            <a:off x="5626100" y="2643188"/>
            <a:ext cx="15875" cy="57150"/>
          </a:xfrm>
          <a:prstGeom prst="line">
            <a:avLst/>
          </a:prstGeom>
          <a:noFill/>
          <a:ln w="23813">
            <a:solidFill>
              <a:srgbClr val="FF0000"/>
            </a:solidFill>
            <a:round/>
            <a:headEnd/>
            <a:tailEnd/>
          </a:ln>
        </p:spPr>
        <p:txBody>
          <a:bodyPr/>
          <a:lstStyle/>
          <a:p>
            <a:endParaRPr lang="en-GB"/>
          </a:p>
        </p:txBody>
      </p:sp>
      <p:sp>
        <p:nvSpPr>
          <p:cNvPr id="375101" name="Line 317"/>
          <p:cNvSpPr>
            <a:spLocks noChangeShapeType="1"/>
          </p:cNvSpPr>
          <p:nvPr/>
        </p:nvSpPr>
        <p:spPr bwMode="auto">
          <a:xfrm flipV="1">
            <a:off x="5641975" y="2586038"/>
            <a:ext cx="15875" cy="57150"/>
          </a:xfrm>
          <a:prstGeom prst="line">
            <a:avLst/>
          </a:prstGeom>
          <a:noFill/>
          <a:ln w="23813">
            <a:solidFill>
              <a:srgbClr val="FF0000"/>
            </a:solidFill>
            <a:round/>
            <a:headEnd/>
            <a:tailEnd/>
          </a:ln>
        </p:spPr>
        <p:txBody>
          <a:bodyPr/>
          <a:lstStyle/>
          <a:p>
            <a:endParaRPr lang="en-GB"/>
          </a:p>
        </p:txBody>
      </p:sp>
      <p:sp>
        <p:nvSpPr>
          <p:cNvPr id="375102" name="Line 318"/>
          <p:cNvSpPr>
            <a:spLocks noChangeShapeType="1"/>
          </p:cNvSpPr>
          <p:nvPr/>
        </p:nvSpPr>
        <p:spPr bwMode="auto">
          <a:xfrm flipV="1">
            <a:off x="5657850" y="2528888"/>
            <a:ext cx="17463" cy="57150"/>
          </a:xfrm>
          <a:prstGeom prst="line">
            <a:avLst/>
          </a:prstGeom>
          <a:noFill/>
          <a:ln w="23813">
            <a:solidFill>
              <a:srgbClr val="FF0000"/>
            </a:solidFill>
            <a:round/>
            <a:headEnd/>
            <a:tailEnd/>
          </a:ln>
        </p:spPr>
        <p:txBody>
          <a:bodyPr/>
          <a:lstStyle/>
          <a:p>
            <a:endParaRPr lang="en-GB"/>
          </a:p>
        </p:txBody>
      </p:sp>
      <p:sp>
        <p:nvSpPr>
          <p:cNvPr id="375103" name="Line 319"/>
          <p:cNvSpPr>
            <a:spLocks noChangeShapeType="1"/>
          </p:cNvSpPr>
          <p:nvPr/>
        </p:nvSpPr>
        <p:spPr bwMode="auto">
          <a:xfrm flipV="1">
            <a:off x="5675313" y="2471738"/>
            <a:ext cx="15875" cy="57150"/>
          </a:xfrm>
          <a:prstGeom prst="line">
            <a:avLst/>
          </a:prstGeom>
          <a:noFill/>
          <a:ln w="23813">
            <a:solidFill>
              <a:srgbClr val="FF0000"/>
            </a:solidFill>
            <a:round/>
            <a:headEnd/>
            <a:tailEnd/>
          </a:ln>
        </p:spPr>
        <p:txBody>
          <a:bodyPr/>
          <a:lstStyle/>
          <a:p>
            <a:endParaRPr lang="en-GB"/>
          </a:p>
        </p:txBody>
      </p:sp>
      <p:sp>
        <p:nvSpPr>
          <p:cNvPr id="375104" name="Line 320"/>
          <p:cNvSpPr>
            <a:spLocks noChangeShapeType="1"/>
          </p:cNvSpPr>
          <p:nvPr/>
        </p:nvSpPr>
        <p:spPr bwMode="auto">
          <a:xfrm flipV="1">
            <a:off x="5691188" y="2414588"/>
            <a:ext cx="15875" cy="57150"/>
          </a:xfrm>
          <a:prstGeom prst="line">
            <a:avLst/>
          </a:prstGeom>
          <a:noFill/>
          <a:ln w="23813">
            <a:solidFill>
              <a:srgbClr val="FF0000"/>
            </a:solidFill>
            <a:round/>
            <a:headEnd/>
            <a:tailEnd/>
          </a:ln>
        </p:spPr>
        <p:txBody>
          <a:bodyPr/>
          <a:lstStyle/>
          <a:p>
            <a:endParaRPr lang="en-GB"/>
          </a:p>
        </p:txBody>
      </p:sp>
      <p:sp>
        <p:nvSpPr>
          <p:cNvPr id="375105" name="Line 321"/>
          <p:cNvSpPr>
            <a:spLocks noChangeShapeType="1"/>
          </p:cNvSpPr>
          <p:nvPr/>
        </p:nvSpPr>
        <p:spPr bwMode="auto">
          <a:xfrm flipV="1">
            <a:off x="5707063" y="2349500"/>
            <a:ext cx="15875" cy="65088"/>
          </a:xfrm>
          <a:prstGeom prst="line">
            <a:avLst/>
          </a:prstGeom>
          <a:noFill/>
          <a:ln w="23813">
            <a:solidFill>
              <a:srgbClr val="FF0000"/>
            </a:solidFill>
            <a:round/>
            <a:headEnd/>
            <a:tailEnd/>
          </a:ln>
        </p:spPr>
        <p:txBody>
          <a:bodyPr/>
          <a:lstStyle/>
          <a:p>
            <a:endParaRPr lang="en-GB"/>
          </a:p>
        </p:txBody>
      </p:sp>
      <p:sp>
        <p:nvSpPr>
          <p:cNvPr id="375106" name="Line 322"/>
          <p:cNvSpPr>
            <a:spLocks noChangeShapeType="1"/>
          </p:cNvSpPr>
          <p:nvPr/>
        </p:nvSpPr>
        <p:spPr bwMode="auto">
          <a:xfrm flipV="1">
            <a:off x="5722938" y="2292350"/>
            <a:ext cx="17462" cy="57150"/>
          </a:xfrm>
          <a:prstGeom prst="line">
            <a:avLst/>
          </a:prstGeom>
          <a:noFill/>
          <a:ln w="23813">
            <a:solidFill>
              <a:srgbClr val="FF0000"/>
            </a:solidFill>
            <a:round/>
            <a:headEnd/>
            <a:tailEnd/>
          </a:ln>
        </p:spPr>
        <p:txBody>
          <a:bodyPr/>
          <a:lstStyle/>
          <a:p>
            <a:endParaRPr lang="en-GB"/>
          </a:p>
        </p:txBody>
      </p:sp>
      <p:sp>
        <p:nvSpPr>
          <p:cNvPr id="375107" name="Line 323"/>
          <p:cNvSpPr>
            <a:spLocks noChangeShapeType="1"/>
          </p:cNvSpPr>
          <p:nvPr/>
        </p:nvSpPr>
        <p:spPr bwMode="auto">
          <a:xfrm flipV="1">
            <a:off x="5740400" y="2227263"/>
            <a:ext cx="15875" cy="65087"/>
          </a:xfrm>
          <a:prstGeom prst="line">
            <a:avLst/>
          </a:prstGeom>
          <a:noFill/>
          <a:ln w="23813">
            <a:solidFill>
              <a:srgbClr val="FF0000"/>
            </a:solidFill>
            <a:round/>
            <a:headEnd/>
            <a:tailEnd/>
          </a:ln>
        </p:spPr>
        <p:txBody>
          <a:bodyPr/>
          <a:lstStyle/>
          <a:p>
            <a:endParaRPr lang="en-GB"/>
          </a:p>
        </p:txBody>
      </p:sp>
      <p:sp>
        <p:nvSpPr>
          <p:cNvPr id="375108" name="Line 324"/>
          <p:cNvSpPr>
            <a:spLocks noChangeShapeType="1"/>
          </p:cNvSpPr>
          <p:nvPr/>
        </p:nvSpPr>
        <p:spPr bwMode="auto">
          <a:xfrm flipV="1">
            <a:off x="5756275" y="2160588"/>
            <a:ext cx="15875" cy="66675"/>
          </a:xfrm>
          <a:prstGeom prst="line">
            <a:avLst/>
          </a:prstGeom>
          <a:noFill/>
          <a:ln w="23813">
            <a:solidFill>
              <a:srgbClr val="FF0000"/>
            </a:solidFill>
            <a:round/>
            <a:headEnd/>
            <a:tailEnd/>
          </a:ln>
        </p:spPr>
        <p:txBody>
          <a:bodyPr/>
          <a:lstStyle/>
          <a:p>
            <a:endParaRPr lang="en-GB"/>
          </a:p>
        </p:txBody>
      </p:sp>
      <p:sp>
        <p:nvSpPr>
          <p:cNvPr id="375109" name="Line 325"/>
          <p:cNvSpPr>
            <a:spLocks noChangeShapeType="1"/>
          </p:cNvSpPr>
          <p:nvPr/>
        </p:nvSpPr>
        <p:spPr bwMode="auto">
          <a:xfrm flipV="1">
            <a:off x="5772150" y="2095500"/>
            <a:ext cx="15875" cy="65088"/>
          </a:xfrm>
          <a:prstGeom prst="line">
            <a:avLst/>
          </a:prstGeom>
          <a:noFill/>
          <a:ln w="23813">
            <a:solidFill>
              <a:srgbClr val="FF0000"/>
            </a:solidFill>
            <a:round/>
            <a:headEnd/>
            <a:tailEnd/>
          </a:ln>
        </p:spPr>
        <p:txBody>
          <a:bodyPr/>
          <a:lstStyle/>
          <a:p>
            <a:endParaRPr lang="en-GB"/>
          </a:p>
        </p:txBody>
      </p:sp>
      <p:sp>
        <p:nvSpPr>
          <p:cNvPr id="375110" name="Line 326"/>
          <p:cNvSpPr>
            <a:spLocks noChangeShapeType="1"/>
          </p:cNvSpPr>
          <p:nvPr/>
        </p:nvSpPr>
        <p:spPr bwMode="auto">
          <a:xfrm flipV="1">
            <a:off x="5788025" y="2030413"/>
            <a:ext cx="17463" cy="65087"/>
          </a:xfrm>
          <a:prstGeom prst="line">
            <a:avLst/>
          </a:prstGeom>
          <a:noFill/>
          <a:ln w="23813">
            <a:solidFill>
              <a:srgbClr val="FF0000"/>
            </a:solidFill>
            <a:round/>
            <a:headEnd/>
            <a:tailEnd/>
          </a:ln>
        </p:spPr>
        <p:txBody>
          <a:bodyPr/>
          <a:lstStyle/>
          <a:p>
            <a:endParaRPr lang="en-GB"/>
          </a:p>
        </p:txBody>
      </p:sp>
      <p:sp>
        <p:nvSpPr>
          <p:cNvPr id="375111" name="Line 327"/>
          <p:cNvSpPr>
            <a:spLocks noChangeShapeType="1"/>
          </p:cNvSpPr>
          <p:nvPr/>
        </p:nvSpPr>
        <p:spPr bwMode="auto">
          <a:xfrm flipV="1">
            <a:off x="5805488" y="1965325"/>
            <a:ext cx="15875" cy="65088"/>
          </a:xfrm>
          <a:prstGeom prst="line">
            <a:avLst/>
          </a:prstGeom>
          <a:noFill/>
          <a:ln w="23813">
            <a:solidFill>
              <a:srgbClr val="FF0000"/>
            </a:solidFill>
            <a:round/>
            <a:headEnd/>
            <a:tailEnd/>
          </a:ln>
        </p:spPr>
        <p:txBody>
          <a:bodyPr/>
          <a:lstStyle/>
          <a:p>
            <a:endParaRPr lang="en-GB"/>
          </a:p>
        </p:txBody>
      </p:sp>
      <p:sp>
        <p:nvSpPr>
          <p:cNvPr id="375112" name="Freeform 328"/>
          <p:cNvSpPr>
            <a:spLocks/>
          </p:cNvSpPr>
          <p:nvPr/>
        </p:nvSpPr>
        <p:spPr bwMode="auto">
          <a:xfrm>
            <a:off x="5821363" y="1892300"/>
            <a:ext cx="15875" cy="73025"/>
          </a:xfrm>
          <a:custGeom>
            <a:avLst/>
            <a:gdLst/>
            <a:ahLst/>
            <a:cxnLst>
              <a:cxn ang="0">
                <a:pos x="0" y="46"/>
              </a:cxn>
              <a:cxn ang="0">
                <a:pos x="5" y="20"/>
              </a:cxn>
              <a:cxn ang="0">
                <a:pos x="10" y="0"/>
              </a:cxn>
            </a:cxnLst>
            <a:rect l="0" t="0" r="r" b="b"/>
            <a:pathLst>
              <a:path w="10" h="46">
                <a:moveTo>
                  <a:pt x="0" y="46"/>
                </a:moveTo>
                <a:lnTo>
                  <a:pt x="5" y="20"/>
                </a:lnTo>
                <a:lnTo>
                  <a:pt x="10" y="0"/>
                </a:lnTo>
              </a:path>
            </a:pathLst>
          </a:custGeom>
          <a:noFill/>
          <a:ln w="23813">
            <a:solidFill>
              <a:srgbClr val="FF0000"/>
            </a:solidFill>
            <a:prstDash val="solid"/>
            <a:round/>
            <a:headEnd/>
            <a:tailEnd/>
          </a:ln>
        </p:spPr>
        <p:txBody>
          <a:bodyPr/>
          <a:lstStyle/>
          <a:p>
            <a:endParaRPr lang="en-GB"/>
          </a:p>
        </p:txBody>
      </p:sp>
      <p:sp>
        <p:nvSpPr>
          <p:cNvPr id="375113" name="Line 329"/>
          <p:cNvSpPr>
            <a:spLocks noChangeShapeType="1"/>
          </p:cNvSpPr>
          <p:nvPr/>
        </p:nvSpPr>
        <p:spPr bwMode="auto">
          <a:xfrm flipV="1">
            <a:off x="5837238" y="1827213"/>
            <a:ext cx="17462" cy="65087"/>
          </a:xfrm>
          <a:prstGeom prst="line">
            <a:avLst/>
          </a:prstGeom>
          <a:noFill/>
          <a:ln w="23813">
            <a:solidFill>
              <a:srgbClr val="FF0000"/>
            </a:solidFill>
            <a:round/>
            <a:headEnd/>
            <a:tailEnd/>
          </a:ln>
        </p:spPr>
        <p:txBody>
          <a:bodyPr/>
          <a:lstStyle/>
          <a:p>
            <a:endParaRPr lang="en-GB"/>
          </a:p>
        </p:txBody>
      </p:sp>
      <p:sp>
        <p:nvSpPr>
          <p:cNvPr id="375114" name="Line 330"/>
          <p:cNvSpPr>
            <a:spLocks noChangeShapeType="1"/>
          </p:cNvSpPr>
          <p:nvPr/>
        </p:nvSpPr>
        <p:spPr bwMode="auto">
          <a:xfrm flipV="1">
            <a:off x="5854700" y="1752600"/>
            <a:ext cx="15875" cy="74613"/>
          </a:xfrm>
          <a:prstGeom prst="line">
            <a:avLst/>
          </a:prstGeom>
          <a:noFill/>
          <a:ln w="23813">
            <a:solidFill>
              <a:srgbClr val="FF0000"/>
            </a:solidFill>
            <a:round/>
            <a:headEnd/>
            <a:tailEnd/>
          </a:ln>
        </p:spPr>
        <p:txBody>
          <a:bodyPr/>
          <a:lstStyle/>
          <a:p>
            <a:endParaRPr lang="en-GB"/>
          </a:p>
        </p:txBody>
      </p:sp>
      <p:sp>
        <p:nvSpPr>
          <p:cNvPr id="375115" name="Line 331"/>
          <p:cNvSpPr>
            <a:spLocks noChangeShapeType="1"/>
          </p:cNvSpPr>
          <p:nvPr/>
        </p:nvSpPr>
        <p:spPr bwMode="auto">
          <a:xfrm flipV="1">
            <a:off x="5870575" y="1679575"/>
            <a:ext cx="15875" cy="73025"/>
          </a:xfrm>
          <a:prstGeom prst="line">
            <a:avLst/>
          </a:prstGeom>
          <a:noFill/>
          <a:ln w="23813">
            <a:solidFill>
              <a:srgbClr val="FF0000"/>
            </a:solidFill>
            <a:round/>
            <a:headEnd/>
            <a:tailEnd/>
          </a:ln>
        </p:spPr>
        <p:txBody>
          <a:bodyPr/>
          <a:lstStyle/>
          <a:p>
            <a:endParaRPr lang="en-GB"/>
          </a:p>
        </p:txBody>
      </p:sp>
      <p:sp>
        <p:nvSpPr>
          <p:cNvPr id="375116" name="Freeform 332"/>
          <p:cNvSpPr>
            <a:spLocks/>
          </p:cNvSpPr>
          <p:nvPr/>
        </p:nvSpPr>
        <p:spPr bwMode="auto">
          <a:xfrm>
            <a:off x="5886450" y="1598613"/>
            <a:ext cx="7938" cy="80962"/>
          </a:xfrm>
          <a:custGeom>
            <a:avLst/>
            <a:gdLst/>
            <a:ahLst/>
            <a:cxnLst>
              <a:cxn ang="0">
                <a:pos x="0" y="51"/>
              </a:cxn>
              <a:cxn ang="0">
                <a:pos x="0" y="25"/>
              </a:cxn>
              <a:cxn ang="0">
                <a:pos x="5" y="0"/>
              </a:cxn>
            </a:cxnLst>
            <a:rect l="0" t="0" r="r" b="b"/>
            <a:pathLst>
              <a:path w="5" h="51">
                <a:moveTo>
                  <a:pt x="0" y="51"/>
                </a:moveTo>
                <a:lnTo>
                  <a:pt x="0" y="25"/>
                </a:lnTo>
                <a:lnTo>
                  <a:pt x="5" y="0"/>
                </a:lnTo>
              </a:path>
            </a:pathLst>
          </a:custGeom>
          <a:noFill/>
          <a:ln w="23813">
            <a:solidFill>
              <a:srgbClr val="FF0000"/>
            </a:solidFill>
            <a:prstDash val="solid"/>
            <a:round/>
            <a:headEnd/>
            <a:tailEnd/>
          </a:ln>
        </p:spPr>
        <p:txBody>
          <a:bodyPr/>
          <a:lstStyle/>
          <a:p>
            <a:endParaRPr lang="en-GB"/>
          </a:p>
        </p:txBody>
      </p:sp>
      <p:sp>
        <p:nvSpPr>
          <p:cNvPr id="375117" name="Line 333"/>
          <p:cNvSpPr>
            <a:spLocks noChangeShapeType="1"/>
          </p:cNvSpPr>
          <p:nvPr/>
        </p:nvSpPr>
        <p:spPr bwMode="auto">
          <a:xfrm flipV="1">
            <a:off x="5894388" y="1524000"/>
            <a:ext cx="17462" cy="74613"/>
          </a:xfrm>
          <a:prstGeom prst="line">
            <a:avLst/>
          </a:prstGeom>
          <a:noFill/>
          <a:ln w="23813">
            <a:solidFill>
              <a:srgbClr val="FF0000"/>
            </a:solidFill>
            <a:round/>
            <a:headEnd/>
            <a:tailEnd/>
          </a:ln>
        </p:spPr>
        <p:txBody>
          <a:bodyPr/>
          <a:lstStyle/>
          <a:p>
            <a:endParaRPr lang="en-GB"/>
          </a:p>
        </p:txBody>
      </p:sp>
      <p:sp>
        <p:nvSpPr>
          <p:cNvPr id="375118" name="Freeform 334"/>
          <p:cNvSpPr>
            <a:spLocks/>
          </p:cNvSpPr>
          <p:nvPr/>
        </p:nvSpPr>
        <p:spPr bwMode="auto">
          <a:xfrm>
            <a:off x="5911850" y="1443038"/>
            <a:ext cx="15875" cy="80962"/>
          </a:xfrm>
          <a:custGeom>
            <a:avLst/>
            <a:gdLst/>
            <a:ahLst/>
            <a:cxnLst>
              <a:cxn ang="0">
                <a:pos x="0" y="51"/>
              </a:cxn>
              <a:cxn ang="0">
                <a:pos x="5" y="26"/>
              </a:cxn>
              <a:cxn ang="0">
                <a:pos x="10" y="0"/>
              </a:cxn>
            </a:cxnLst>
            <a:rect l="0" t="0" r="r" b="b"/>
            <a:pathLst>
              <a:path w="10" h="51">
                <a:moveTo>
                  <a:pt x="0" y="51"/>
                </a:moveTo>
                <a:lnTo>
                  <a:pt x="5" y="26"/>
                </a:lnTo>
                <a:lnTo>
                  <a:pt x="10" y="0"/>
                </a:lnTo>
              </a:path>
            </a:pathLst>
          </a:custGeom>
          <a:noFill/>
          <a:ln w="23813">
            <a:solidFill>
              <a:srgbClr val="FF0000"/>
            </a:solidFill>
            <a:prstDash val="solid"/>
            <a:round/>
            <a:headEnd/>
            <a:tailEnd/>
          </a:ln>
        </p:spPr>
        <p:txBody>
          <a:bodyPr/>
          <a:lstStyle/>
          <a:p>
            <a:endParaRPr lang="en-GB"/>
          </a:p>
        </p:txBody>
      </p:sp>
      <p:sp>
        <p:nvSpPr>
          <p:cNvPr id="375119" name="Line 335"/>
          <p:cNvSpPr>
            <a:spLocks noChangeShapeType="1"/>
          </p:cNvSpPr>
          <p:nvPr/>
        </p:nvSpPr>
        <p:spPr bwMode="auto">
          <a:xfrm flipV="1">
            <a:off x="5927725" y="1370013"/>
            <a:ext cx="15875" cy="73025"/>
          </a:xfrm>
          <a:prstGeom prst="line">
            <a:avLst/>
          </a:prstGeom>
          <a:noFill/>
          <a:ln w="23813">
            <a:solidFill>
              <a:srgbClr val="FF0000"/>
            </a:solidFill>
            <a:round/>
            <a:headEnd/>
            <a:tailEnd/>
          </a:ln>
        </p:spPr>
        <p:txBody>
          <a:bodyPr/>
          <a:lstStyle/>
          <a:p>
            <a:endParaRPr lang="en-GB"/>
          </a:p>
        </p:txBody>
      </p:sp>
      <p:sp>
        <p:nvSpPr>
          <p:cNvPr id="375123" name="Rectangle 339"/>
          <p:cNvSpPr>
            <a:spLocks noChangeArrowheads="1"/>
          </p:cNvSpPr>
          <p:nvPr/>
        </p:nvSpPr>
        <p:spPr bwMode="auto">
          <a:xfrm>
            <a:off x="7918450" y="5335588"/>
            <a:ext cx="317500" cy="228600"/>
          </a:xfrm>
          <a:prstGeom prst="rect">
            <a:avLst/>
          </a:prstGeom>
          <a:noFill/>
          <a:ln w="9525">
            <a:noFill/>
            <a:miter lim="800000"/>
            <a:headEnd/>
            <a:tailEnd/>
          </a:ln>
        </p:spPr>
        <p:txBody>
          <a:bodyPr wrap="none" lIns="0" tIns="0" rIns="0" bIns="0">
            <a:spAutoFit/>
          </a:bodyPr>
          <a:lstStyle/>
          <a:p>
            <a:r>
              <a:rPr lang="en-GB" sz="1500" b="1">
                <a:solidFill>
                  <a:srgbClr val="000080"/>
                </a:solidFill>
              </a:rPr>
              <a:t>Gtc</a:t>
            </a:r>
            <a:endParaRPr lang="en-GB" sz="2400"/>
          </a:p>
        </p:txBody>
      </p:sp>
      <p:sp>
        <p:nvSpPr>
          <p:cNvPr id="375124" name="Rectangle 340"/>
          <p:cNvSpPr>
            <a:spLocks noChangeArrowheads="1"/>
          </p:cNvSpPr>
          <p:nvPr/>
        </p:nvSpPr>
        <p:spPr bwMode="auto">
          <a:xfrm>
            <a:off x="7918450" y="4306888"/>
            <a:ext cx="530225" cy="228600"/>
          </a:xfrm>
          <a:prstGeom prst="rect">
            <a:avLst/>
          </a:prstGeom>
          <a:noFill/>
          <a:ln w="9525">
            <a:noFill/>
            <a:miter lim="800000"/>
            <a:headEnd/>
            <a:tailEnd/>
          </a:ln>
        </p:spPr>
        <p:txBody>
          <a:bodyPr wrap="none" lIns="0" tIns="0" rIns="0" bIns="0">
            <a:spAutoFit/>
          </a:bodyPr>
          <a:lstStyle/>
          <a:p>
            <a:r>
              <a:rPr lang="en-GB" sz="1500" b="1">
                <a:solidFill>
                  <a:srgbClr val="000080"/>
                </a:solidFill>
              </a:rPr>
              <a:t>10Gtc</a:t>
            </a:r>
            <a:endParaRPr lang="en-GB" sz="2400"/>
          </a:p>
        </p:txBody>
      </p:sp>
      <p:sp>
        <p:nvSpPr>
          <p:cNvPr id="375127" name="Rectangle 343"/>
          <p:cNvSpPr>
            <a:spLocks noChangeArrowheads="1"/>
          </p:cNvSpPr>
          <p:nvPr/>
        </p:nvSpPr>
        <p:spPr bwMode="auto">
          <a:xfrm>
            <a:off x="1211263" y="5605463"/>
            <a:ext cx="425450" cy="228600"/>
          </a:xfrm>
          <a:prstGeom prst="rect">
            <a:avLst/>
          </a:prstGeom>
          <a:noFill/>
          <a:ln w="9525">
            <a:noFill/>
            <a:miter lim="800000"/>
            <a:headEnd/>
            <a:tailEnd/>
          </a:ln>
        </p:spPr>
        <p:txBody>
          <a:bodyPr wrap="none" lIns="0" tIns="0" rIns="0" bIns="0">
            <a:spAutoFit/>
          </a:bodyPr>
          <a:lstStyle/>
          <a:p>
            <a:r>
              <a:rPr lang="en-GB" sz="1500" b="1">
                <a:solidFill>
                  <a:srgbClr val="000080"/>
                </a:solidFill>
              </a:rPr>
              <a:t>1800</a:t>
            </a:r>
            <a:endParaRPr lang="en-GB" sz="2400"/>
          </a:p>
        </p:txBody>
      </p:sp>
      <p:sp>
        <p:nvSpPr>
          <p:cNvPr id="375128" name="Rectangle 344"/>
          <p:cNvSpPr>
            <a:spLocks noChangeArrowheads="1"/>
          </p:cNvSpPr>
          <p:nvPr/>
        </p:nvSpPr>
        <p:spPr bwMode="auto">
          <a:xfrm>
            <a:off x="2801938" y="5605463"/>
            <a:ext cx="425450" cy="228600"/>
          </a:xfrm>
          <a:prstGeom prst="rect">
            <a:avLst/>
          </a:prstGeom>
          <a:noFill/>
          <a:ln w="9525">
            <a:noFill/>
            <a:miter lim="800000"/>
            <a:headEnd/>
            <a:tailEnd/>
          </a:ln>
        </p:spPr>
        <p:txBody>
          <a:bodyPr wrap="none" lIns="0" tIns="0" rIns="0" bIns="0">
            <a:spAutoFit/>
          </a:bodyPr>
          <a:lstStyle/>
          <a:p>
            <a:r>
              <a:rPr lang="en-GB" sz="1500" b="1">
                <a:solidFill>
                  <a:srgbClr val="000080"/>
                </a:solidFill>
              </a:rPr>
              <a:t>1900</a:t>
            </a:r>
            <a:endParaRPr lang="en-GB" sz="2400"/>
          </a:p>
        </p:txBody>
      </p:sp>
      <p:sp>
        <p:nvSpPr>
          <p:cNvPr id="375129" name="Rectangle 345"/>
          <p:cNvSpPr>
            <a:spLocks noChangeArrowheads="1"/>
          </p:cNvSpPr>
          <p:nvPr/>
        </p:nvSpPr>
        <p:spPr bwMode="auto">
          <a:xfrm>
            <a:off x="4384675" y="5605463"/>
            <a:ext cx="425450" cy="228600"/>
          </a:xfrm>
          <a:prstGeom prst="rect">
            <a:avLst/>
          </a:prstGeom>
          <a:noFill/>
          <a:ln w="9525">
            <a:noFill/>
            <a:miter lim="800000"/>
            <a:headEnd/>
            <a:tailEnd/>
          </a:ln>
        </p:spPr>
        <p:txBody>
          <a:bodyPr wrap="none" lIns="0" tIns="0" rIns="0" bIns="0">
            <a:spAutoFit/>
          </a:bodyPr>
          <a:lstStyle/>
          <a:p>
            <a:r>
              <a:rPr lang="en-GB" sz="1500" b="1">
                <a:solidFill>
                  <a:srgbClr val="000080"/>
                </a:solidFill>
              </a:rPr>
              <a:t>2000</a:t>
            </a:r>
            <a:endParaRPr lang="en-GB" sz="2400"/>
          </a:p>
        </p:txBody>
      </p:sp>
      <p:sp>
        <p:nvSpPr>
          <p:cNvPr id="375130" name="Rectangle 346"/>
          <p:cNvSpPr>
            <a:spLocks noChangeArrowheads="1"/>
          </p:cNvSpPr>
          <p:nvPr/>
        </p:nvSpPr>
        <p:spPr bwMode="auto">
          <a:xfrm>
            <a:off x="5976938" y="5605463"/>
            <a:ext cx="425450" cy="228600"/>
          </a:xfrm>
          <a:prstGeom prst="rect">
            <a:avLst/>
          </a:prstGeom>
          <a:noFill/>
          <a:ln w="9525">
            <a:noFill/>
            <a:miter lim="800000"/>
            <a:headEnd/>
            <a:tailEnd/>
          </a:ln>
        </p:spPr>
        <p:txBody>
          <a:bodyPr wrap="none" lIns="0" tIns="0" rIns="0" bIns="0">
            <a:spAutoFit/>
          </a:bodyPr>
          <a:lstStyle/>
          <a:p>
            <a:r>
              <a:rPr lang="en-GB" sz="1500" b="1">
                <a:solidFill>
                  <a:srgbClr val="000080"/>
                </a:solidFill>
              </a:rPr>
              <a:t>2100</a:t>
            </a:r>
            <a:endParaRPr lang="en-GB" sz="2400"/>
          </a:p>
        </p:txBody>
      </p:sp>
      <p:sp>
        <p:nvSpPr>
          <p:cNvPr id="375131" name="Rectangle 347"/>
          <p:cNvSpPr>
            <a:spLocks noChangeArrowheads="1"/>
          </p:cNvSpPr>
          <p:nvPr/>
        </p:nvSpPr>
        <p:spPr bwMode="auto">
          <a:xfrm>
            <a:off x="7559675" y="5605463"/>
            <a:ext cx="425450" cy="228600"/>
          </a:xfrm>
          <a:prstGeom prst="rect">
            <a:avLst/>
          </a:prstGeom>
          <a:noFill/>
          <a:ln w="9525">
            <a:noFill/>
            <a:miter lim="800000"/>
            <a:headEnd/>
            <a:tailEnd/>
          </a:ln>
        </p:spPr>
        <p:txBody>
          <a:bodyPr wrap="none" lIns="0" tIns="0" rIns="0" bIns="0">
            <a:spAutoFit/>
          </a:bodyPr>
          <a:lstStyle/>
          <a:p>
            <a:r>
              <a:rPr lang="en-GB" sz="1500" b="1">
                <a:solidFill>
                  <a:srgbClr val="000080"/>
                </a:solidFill>
              </a:rPr>
              <a:t>2200</a:t>
            </a:r>
            <a:endParaRPr lang="en-GB" sz="2400"/>
          </a:p>
        </p:txBody>
      </p:sp>
      <p:sp>
        <p:nvSpPr>
          <p:cNvPr id="375136" name="Rectangle 352"/>
          <p:cNvSpPr>
            <a:spLocks noChangeArrowheads="1"/>
          </p:cNvSpPr>
          <p:nvPr/>
        </p:nvSpPr>
        <p:spPr bwMode="auto">
          <a:xfrm>
            <a:off x="1562100" y="2930525"/>
            <a:ext cx="431800" cy="179388"/>
          </a:xfrm>
          <a:prstGeom prst="rect">
            <a:avLst/>
          </a:prstGeom>
          <a:gradFill rotWithShape="0">
            <a:gsLst>
              <a:gs pos="0">
                <a:srgbClr val="FF6600"/>
              </a:gs>
              <a:gs pos="100000">
                <a:srgbClr val="FFFFFF"/>
              </a:gs>
            </a:gsLst>
            <a:lin ang="5400000" scaled="1"/>
          </a:gradFill>
          <a:ln w="0">
            <a:solidFill>
              <a:schemeClr val="tx1"/>
            </a:solidFill>
            <a:miter lim="800000"/>
            <a:headEnd/>
            <a:tailEnd/>
          </a:ln>
        </p:spPr>
        <p:txBody>
          <a:bodyPr/>
          <a:lstStyle/>
          <a:p>
            <a:endParaRPr lang="en-GB"/>
          </a:p>
        </p:txBody>
      </p:sp>
      <p:sp>
        <p:nvSpPr>
          <p:cNvPr id="375137" name="Rectangle 353"/>
          <p:cNvSpPr>
            <a:spLocks noChangeArrowheads="1"/>
          </p:cNvSpPr>
          <p:nvPr/>
        </p:nvSpPr>
        <p:spPr bwMode="auto">
          <a:xfrm>
            <a:off x="2155825" y="2930525"/>
            <a:ext cx="1893888" cy="244475"/>
          </a:xfrm>
          <a:prstGeom prst="rect">
            <a:avLst/>
          </a:prstGeom>
          <a:noFill/>
          <a:ln w="9525">
            <a:noFill/>
            <a:miter lim="800000"/>
            <a:headEnd/>
            <a:tailEnd/>
          </a:ln>
        </p:spPr>
        <p:txBody>
          <a:bodyPr wrap="none" lIns="0" tIns="0" rIns="0" bIns="0">
            <a:spAutoFit/>
          </a:bodyPr>
          <a:lstStyle/>
          <a:p>
            <a:r>
              <a:rPr lang="en-GB" sz="1600" b="1">
                <a:solidFill>
                  <a:srgbClr val="000080"/>
                </a:solidFill>
                <a:latin typeface="Futura Lt BT" pitchFamily="34" charset="0"/>
              </a:rPr>
              <a:t>CO2 Non Annex One</a:t>
            </a:r>
            <a:endParaRPr lang="en-GB" sz="1600" b="1">
              <a:latin typeface="Futura Lt BT" pitchFamily="34" charset="0"/>
            </a:endParaRPr>
          </a:p>
        </p:txBody>
      </p:sp>
      <p:sp>
        <p:nvSpPr>
          <p:cNvPr id="375138" name="Rectangle 354"/>
          <p:cNvSpPr>
            <a:spLocks noChangeArrowheads="1"/>
          </p:cNvSpPr>
          <p:nvPr/>
        </p:nvSpPr>
        <p:spPr bwMode="auto">
          <a:xfrm>
            <a:off x="1571625" y="3248025"/>
            <a:ext cx="431800" cy="179388"/>
          </a:xfrm>
          <a:prstGeom prst="rect">
            <a:avLst/>
          </a:prstGeom>
          <a:gradFill rotWithShape="0">
            <a:gsLst>
              <a:gs pos="0">
                <a:srgbClr val="9999FF"/>
              </a:gs>
              <a:gs pos="100000">
                <a:srgbClr val="FFFFFF"/>
              </a:gs>
            </a:gsLst>
            <a:lin ang="5400000" scaled="1"/>
          </a:gradFill>
          <a:ln w="9525">
            <a:solidFill>
              <a:srgbClr val="FFFFFF"/>
            </a:solidFill>
            <a:miter lim="800000"/>
            <a:headEnd/>
            <a:tailEnd/>
          </a:ln>
        </p:spPr>
        <p:txBody>
          <a:bodyPr/>
          <a:lstStyle/>
          <a:p>
            <a:endParaRPr lang="en-GB"/>
          </a:p>
        </p:txBody>
      </p:sp>
      <p:sp>
        <p:nvSpPr>
          <p:cNvPr id="375139" name="Rectangle 355"/>
          <p:cNvSpPr>
            <a:spLocks noChangeArrowheads="1"/>
          </p:cNvSpPr>
          <p:nvPr/>
        </p:nvSpPr>
        <p:spPr bwMode="auto">
          <a:xfrm>
            <a:off x="2143125" y="3216275"/>
            <a:ext cx="1462088" cy="244475"/>
          </a:xfrm>
          <a:prstGeom prst="rect">
            <a:avLst/>
          </a:prstGeom>
          <a:noFill/>
          <a:ln w="9525">
            <a:noFill/>
            <a:miter lim="800000"/>
            <a:headEnd/>
            <a:tailEnd/>
          </a:ln>
        </p:spPr>
        <p:txBody>
          <a:bodyPr wrap="none" lIns="0" tIns="0" rIns="0" bIns="0">
            <a:spAutoFit/>
          </a:bodyPr>
          <a:lstStyle/>
          <a:p>
            <a:r>
              <a:rPr lang="en-GB" sz="1600" b="1">
                <a:solidFill>
                  <a:srgbClr val="000080"/>
                </a:solidFill>
                <a:latin typeface="Futura Lt BT" pitchFamily="34" charset="0"/>
              </a:rPr>
              <a:t>CO2 Annex One</a:t>
            </a:r>
          </a:p>
        </p:txBody>
      </p:sp>
      <p:sp>
        <p:nvSpPr>
          <p:cNvPr id="375140" name="Rectangle 356"/>
          <p:cNvSpPr>
            <a:spLocks noChangeArrowheads="1"/>
          </p:cNvSpPr>
          <p:nvPr/>
        </p:nvSpPr>
        <p:spPr bwMode="auto">
          <a:xfrm>
            <a:off x="1571625" y="3552825"/>
            <a:ext cx="431800" cy="179388"/>
          </a:xfrm>
          <a:prstGeom prst="rect">
            <a:avLst/>
          </a:prstGeom>
          <a:gradFill rotWithShape="0">
            <a:gsLst>
              <a:gs pos="0">
                <a:srgbClr val="9999FF"/>
              </a:gs>
              <a:gs pos="100000">
                <a:srgbClr val="FFFFFF"/>
              </a:gs>
            </a:gsLst>
            <a:lin ang="5400000" scaled="1"/>
          </a:gradFill>
          <a:ln w="0">
            <a:solidFill>
              <a:schemeClr val="tx1"/>
            </a:solidFill>
            <a:miter lim="800000"/>
            <a:headEnd/>
            <a:tailEnd/>
          </a:ln>
        </p:spPr>
        <p:txBody>
          <a:bodyPr/>
          <a:lstStyle/>
          <a:p>
            <a:endParaRPr lang="en-US" sz="2400"/>
          </a:p>
        </p:txBody>
      </p:sp>
      <p:sp>
        <p:nvSpPr>
          <p:cNvPr id="375141" name="Rectangle 357"/>
          <p:cNvSpPr>
            <a:spLocks noChangeArrowheads="1"/>
          </p:cNvSpPr>
          <p:nvPr/>
        </p:nvSpPr>
        <p:spPr bwMode="auto">
          <a:xfrm>
            <a:off x="2178050" y="3532188"/>
            <a:ext cx="1462088" cy="244475"/>
          </a:xfrm>
          <a:prstGeom prst="rect">
            <a:avLst/>
          </a:prstGeom>
          <a:noFill/>
          <a:ln w="9525">
            <a:noFill/>
            <a:miter lim="800000"/>
            <a:headEnd/>
            <a:tailEnd/>
          </a:ln>
        </p:spPr>
        <p:txBody>
          <a:bodyPr wrap="none" lIns="0" tIns="0" rIns="0" bIns="0">
            <a:spAutoFit/>
          </a:bodyPr>
          <a:lstStyle/>
          <a:p>
            <a:r>
              <a:rPr lang="en-GB" sz="1600" b="1">
                <a:solidFill>
                  <a:srgbClr val="000080"/>
                </a:solidFill>
                <a:latin typeface="Futura Lt BT" pitchFamily="34" charset="0"/>
              </a:rPr>
              <a:t>CO2 Annex One</a:t>
            </a:r>
            <a:endParaRPr lang="en-GB" sz="1600" b="1">
              <a:latin typeface="Futura Lt BT" pitchFamily="34" charset="0"/>
            </a:endParaRPr>
          </a:p>
        </p:txBody>
      </p:sp>
      <p:sp>
        <p:nvSpPr>
          <p:cNvPr id="375142" name="Line 358"/>
          <p:cNvSpPr>
            <a:spLocks noChangeShapeType="1"/>
          </p:cNvSpPr>
          <p:nvPr/>
        </p:nvSpPr>
        <p:spPr bwMode="auto">
          <a:xfrm flipV="1">
            <a:off x="1554163" y="3944938"/>
            <a:ext cx="449262" cy="3175"/>
          </a:xfrm>
          <a:prstGeom prst="line">
            <a:avLst/>
          </a:prstGeom>
          <a:noFill/>
          <a:ln w="23813">
            <a:solidFill>
              <a:srgbClr val="FF0000"/>
            </a:solidFill>
            <a:round/>
            <a:headEnd/>
            <a:tailEnd/>
          </a:ln>
        </p:spPr>
        <p:txBody>
          <a:bodyPr/>
          <a:lstStyle/>
          <a:p>
            <a:endParaRPr lang="en-GB"/>
          </a:p>
        </p:txBody>
      </p:sp>
      <p:sp>
        <p:nvSpPr>
          <p:cNvPr id="375143" name="Rectangle 359"/>
          <p:cNvSpPr>
            <a:spLocks noChangeArrowheads="1"/>
          </p:cNvSpPr>
          <p:nvPr/>
        </p:nvSpPr>
        <p:spPr bwMode="auto">
          <a:xfrm>
            <a:off x="2174875" y="3825875"/>
            <a:ext cx="376238" cy="244475"/>
          </a:xfrm>
          <a:prstGeom prst="rect">
            <a:avLst/>
          </a:prstGeom>
          <a:noFill/>
          <a:ln w="9525">
            <a:noFill/>
            <a:miter lim="800000"/>
            <a:headEnd/>
            <a:tailEnd/>
          </a:ln>
        </p:spPr>
        <p:txBody>
          <a:bodyPr wrap="none" lIns="0" tIns="0" rIns="0" bIns="0">
            <a:spAutoFit/>
          </a:bodyPr>
          <a:lstStyle/>
          <a:p>
            <a:r>
              <a:rPr lang="en-GB" sz="1600" b="1">
                <a:solidFill>
                  <a:srgbClr val="000080"/>
                </a:solidFill>
                <a:latin typeface="Futura Lt BT" pitchFamily="34" charset="0"/>
              </a:rPr>
              <a:t>BAU</a:t>
            </a:r>
            <a:endParaRPr lang="en-GB" sz="1600" b="1">
              <a:latin typeface="Futura Lt BT" pitchFamily="34" charset="0"/>
            </a:endParaRPr>
          </a:p>
        </p:txBody>
      </p:sp>
      <p:sp>
        <p:nvSpPr>
          <p:cNvPr id="375355" name="Rectangle 571"/>
          <p:cNvSpPr>
            <a:spLocks noChangeArrowheads="1"/>
          </p:cNvSpPr>
          <p:nvPr/>
        </p:nvSpPr>
        <p:spPr bwMode="auto">
          <a:xfrm>
            <a:off x="1379538" y="5424488"/>
            <a:ext cx="6362700" cy="15875"/>
          </a:xfrm>
          <a:prstGeom prst="rect">
            <a:avLst/>
          </a:prstGeom>
          <a:solidFill>
            <a:srgbClr val="FEFEFE"/>
          </a:solidFill>
          <a:ln w="9525">
            <a:noFill/>
            <a:miter lim="800000"/>
            <a:headEnd/>
            <a:tailEnd/>
          </a:ln>
        </p:spPr>
        <p:txBody>
          <a:bodyPr/>
          <a:lstStyle/>
          <a:p>
            <a:endParaRPr lang="en-GB"/>
          </a:p>
        </p:txBody>
      </p:sp>
      <p:sp>
        <p:nvSpPr>
          <p:cNvPr id="375357" name="Freeform 573"/>
          <p:cNvSpPr>
            <a:spLocks/>
          </p:cNvSpPr>
          <p:nvPr/>
        </p:nvSpPr>
        <p:spPr bwMode="auto">
          <a:xfrm>
            <a:off x="1431925" y="4999038"/>
            <a:ext cx="6346825" cy="441325"/>
          </a:xfrm>
          <a:custGeom>
            <a:avLst/>
            <a:gdLst/>
            <a:ahLst/>
            <a:cxnLst>
              <a:cxn ang="0">
                <a:pos x="108" y="278"/>
              </a:cxn>
              <a:cxn ang="0">
                <a:pos x="241" y="278"/>
              </a:cxn>
              <a:cxn ang="0">
                <a:pos x="370" y="278"/>
              </a:cxn>
              <a:cxn ang="0">
                <a:pos x="498" y="278"/>
              </a:cxn>
              <a:cxn ang="0">
                <a:pos x="632" y="273"/>
              </a:cxn>
              <a:cxn ang="0">
                <a:pos x="760" y="268"/>
              </a:cxn>
              <a:cxn ang="0">
                <a:pos x="889" y="258"/>
              </a:cxn>
              <a:cxn ang="0">
                <a:pos x="1017" y="247"/>
              </a:cxn>
              <a:cxn ang="0">
                <a:pos x="1151" y="232"/>
              </a:cxn>
              <a:cxn ang="0">
                <a:pos x="1280" y="216"/>
              </a:cxn>
              <a:cxn ang="0">
                <a:pos x="1408" y="196"/>
              </a:cxn>
              <a:cxn ang="0">
                <a:pos x="1542" y="175"/>
              </a:cxn>
              <a:cxn ang="0">
                <a:pos x="1670" y="103"/>
              </a:cxn>
              <a:cxn ang="0">
                <a:pos x="1799" y="42"/>
              </a:cxn>
              <a:cxn ang="0">
                <a:pos x="1927" y="21"/>
              </a:cxn>
              <a:cxn ang="0">
                <a:pos x="2061" y="42"/>
              </a:cxn>
              <a:cxn ang="0">
                <a:pos x="2189" y="180"/>
              </a:cxn>
              <a:cxn ang="0">
                <a:pos x="2318" y="196"/>
              </a:cxn>
              <a:cxn ang="0">
                <a:pos x="2451" y="211"/>
              </a:cxn>
              <a:cxn ang="0">
                <a:pos x="2580" y="227"/>
              </a:cxn>
              <a:cxn ang="0">
                <a:pos x="2708" y="237"/>
              </a:cxn>
              <a:cxn ang="0">
                <a:pos x="2837" y="247"/>
              </a:cxn>
              <a:cxn ang="0">
                <a:pos x="2970" y="252"/>
              </a:cxn>
              <a:cxn ang="0">
                <a:pos x="3099" y="252"/>
              </a:cxn>
              <a:cxn ang="0">
                <a:pos x="3227" y="258"/>
              </a:cxn>
              <a:cxn ang="0">
                <a:pos x="3361" y="258"/>
              </a:cxn>
              <a:cxn ang="0">
                <a:pos x="3490" y="258"/>
              </a:cxn>
              <a:cxn ang="0">
                <a:pos x="3618" y="263"/>
              </a:cxn>
              <a:cxn ang="0">
                <a:pos x="3747" y="263"/>
              </a:cxn>
              <a:cxn ang="0">
                <a:pos x="3880" y="263"/>
              </a:cxn>
              <a:cxn ang="0">
                <a:pos x="3998" y="278"/>
              </a:cxn>
              <a:cxn ang="0">
                <a:pos x="3870" y="278"/>
              </a:cxn>
              <a:cxn ang="0">
                <a:pos x="3736" y="278"/>
              </a:cxn>
              <a:cxn ang="0">
                <a:pos x="3608" y="278"/>
              </a:cxn>
              <a:cxn ang="0">
                <a:pos x="3479" y="278"/>
              </a:cxn>
              <a:cxn ang="0">
                <a:pos x="3351" y="278"/>
              </a:cxn>
              <a:cxn ang="0">
                <a:pos x="3217" y="278"/>
              </a:cxn>
              <a:cxn ang="0">
                <a:pos x="3089" y="278"/>
              </a:cxn>
              <a:cxn ang="0">
                <a:pos x="2960" y="278"/>
              </a:cxn>
              <a:cxn ang="0">
                <a:pos x="2827" y="278"/>
              </a:cxn>
              <a:cxn ang="0">
                <a:pos x="2698" y="278"/>
              </a:cxn>
              <a:cxn ang="0">
                <a:pos x="2570" y="278"/>
              </a:cxn>
              <a:cxn ang="0">
                <a:pos x="2441" y="278"/>
              </a:cxn>
              <a:cxn ang="0">
                <a:pos x="2307" y="278"/>
              </a:cxn>
              <a:cxn ang="0">
                <a:pos x="2179" y="278"/>
              </a:cxn>
              <a:cxn ang="0">
                <a:pos x="2050" y="278"/>
              </a:cxn>
              <a:cxn ang="0">
                <a:pos x="1917" y="278"/>
              </a:cxn>
              <a:cxn ang="0">
                <a:pos x="1788" y="278"/>
              </a:cxn>
              <a:cxn ang="0">
                <a:pos x="1660" y="278"/>
              </a:cxn>
              <a:cxn ang="0">
                <a:pos x="1531" y="278"/>
              </a:cxn>
              <a:cxn ang="0">
                <a:pos x="1398" y="278"/>
              </a:cxn>
              <a:cxn ang="0">
                <a:pos x="1269" y="278"/>
              </a:cxn>
              <a:cxn ang="0">
                <a:pos x="1141" y="278"/>
              </a:cxn>
              <a:cxn ang="0">
                <a:pos x="1007" y="278"/>
              </a:cxn>
              <a:cxn ang="0">
                <a:pos x="879" y="278"/>
              </a:cxn>
              <a:cxn ang="0">
                <a:pos x="750" y="278"/>
              </a:cxn>
              <a:cxn ang="0">
                <a:pos x="622" y="278"/>
              </a:cxn>
              <a:cxn ang="0">
                <a:pos x="488" y="278"/>
              </a:cxn>
              <a:cxn ang="0">
                <a:pos x="360" y="278"/>
              </a:cxn>
              <a:cxn ang="0">
                <a:pos x="231" y="278"/>
              </a:cxn>
              <a:cxn ang="0">
                <a:pos x="97" y="278"/>
              </a:cxn>
            </a:cxnLst>
            <a:rect l="0" t="0" r="r" b="b"/>
            <a:pathLst>
              <a:path w="3998" h="278">
                <a:moveTo>
                  <a:pt x="0" y="278"/>
                </a:moveTo>
                <a:lnTo>
                  <a:pt x="0" y="278"/>
                </a:lnTo>
                <a:lnTo>
                  <a:pt x="10" y="278"/>
                </a:lnTo>
                <a:lnTo>
                  <a:pt x="20" y="278"/>
                </a:lnTo>
                <a:lnTo>
                  <a:pt x="31" y="278"/>
                </a:lnTo>
                <a:lnTo>
                  <a:pt x="41" y="278"/>
                </a:lnTo>
                <a:lnTo>
                  <a:pt x="51" y="278"/>
                </a:lnTo>
                <a:lnTo>
                  <a:pt x="61" y="278"/>
                </a:lnTo>
                <a:lnTo>
                  <a:pt x="72" y="278"/>
                </a:lnTo>
                <a:lnTo>
                  <a:pt x="82" y="278"/>
                </a:lnTo>
                <a:lnTo>
                  <a:pt x="92" y="278"/>
                </a:lnTo>
                <a:lnTo>
                  <a:pt x="97" y="278"/>
                </a:lnTo>
                <a:lnTo>
                  <a:pt x="108" y="278"/>
                </a:lnTo>
                <a:lnTo>
                  <a:pt x="118" y="278"/>
                </a:lnTo>
                <a:lnTo>
                  <a:pt x="128" y="278"/>
                </a:lnTo>
                <a:lnTo>
                  <a:pt x="138" y="278"/>
                </a:lnTo>
                <a:lnTo>
                  <a:pt x="149" y="278"/>
                </a:lnTo>
                <a:lnTo>
                  <a:pt x="159" y="278"/>
                </a:lnTo>
                <a:lnTo>
                  <a:pt x="169" y="278"/>
                </a:lnTo>
                <a:lnTo>
                  <a:pt x="180" y="278"/>
                </a:lnTo>
                <a:lnTo>
                  <a:pt x="190" y="278"/>
                </a:lnTo>
                <a:lnTo>
                  <a:pt x="200" y="278"/>
                </a:lnTo>
                <a:lnTo>
                  <a:pt x="210" y="278"/>
                </a:lnTo>
                <a:lnTo>
                  <a:pt x="221" y="278"/>
                </a:lnTo>
                <a:lnTo>
                  <a:pt x="231" y="278"/>
                </a:lnTo>
                <a:lnTo>
                  <a:pt x="241" y="278"/>
                </a:lnTo>
                <a:lnTo>
                  <a:pt x="252" y="278"/>
                </a:lnTo>
                <a:lnTo>
                  <a:pt x="262" y="278"/>
                </a:lnTo>
                <a:lnTo>
                  <a:pt x="272" y="278"/>
                </a:lnTo>
                <a:lnTo>
                  <a:pt x="277" y="278"/>
                </a:lnTo>
                <a:lnTo>
                  <a:pt x="288" y="278"/>
                </a:lnTo>
                <a:lnTo>
                  <a:pt x="298" y="278"/>
                </a:lnTo>
                <a:lnTo>
                  <a:pt x="308" y="278"/>
                </a:lnTo>
                <a:lnTo>
                  <a:pt x="318" y="278"/>
                </a:lnTo>
                <a:lnTo>
                  <a:pt x="329" y="278"/>
                </a:lnTo>
                <a:lnTo>
                  <a:pt x="339" y="278"/>
                </a:lnTo>
                <a:lnTo>
                  <a:pt x="349" y="278"/>
                </a:lnTo>
                <a:lnTo>
                  <a:pt x="360" y="278"/>
                </a:lnTo>
                <a:lnTo>
                  <a:pt x="370" y="278"/>
                </a:lnTo>
                <a:lnTo>
                  <a:pt x="380" y="278"/>
                </a:lnTo>
                <a:lnTo>
                  <a:pt x="390" y="278"/>
                </a:lnTo>
                <a:lnTo>
                  <a:pt x="401" y="278"/>
                </a:lnTo>
                <a:lnTo>
                  <a:pt x="411" y="278"/>
                </a:lnTo>
                <a:lnTo>
                  <a:pt x="421" y="278"/>
                </a:lnTo>
                <a:lnTo>
                  <a:pt x="431" y="278"/>
                </a:lnTo>
                <a:lnTo>
                  <a:pt x="442" y="278"/>
                </a:lnTo>
                <a:lnTo>
                  <a:pt x="452" y="278"/>
                </a:lnTo>
                <a:lnTo>
                  <a:pt x="457" y="278"/>
                </a:lnTo>
                <a:lnTo>
                  <a:pt x="467" y="278"/>
                </a:lnTo>
                <a:lnTo>
                  <a:pt x="478" y="278"/>
                </a:lnTo>
                <a:lnTo>
                  <a:pt x="488" y="278"/>
                </a:lnTo>
                <a:lnTo>
                  <a:pt x="498" y="278"/>
                </a:lnTo>
                <a:lnTo>
                  <a:pt x="509" y="273"/>
                </a:lnTo>
                <a:lnTo>
                  <a:pt x="519" y="273"/>
                </a:lnTo>
                <a:lnTo>
                  <a:pt x="529" y="273"/>
                </a:lnTo>
                <a:lnTo>
                  <a:pt x="539" y="273"/>
                </a:lnTo>
                <a:lnTo>
                  <a:pt x="550" y="273"/>
                </a:lnTo>
                <a:lnTo>
                  <a:pt x="560" y="273"/>
                </a:lnTo>
                <a:lnTo>
                  <a:pt x="570" y="273"/>
                </a:lnTo>
                <a:lnTo>
                  <a:pt x="581" y="273"/>
                </a:lnTo>
                <a:lnTo>
                  <a:pt x="591" y="273"/>
                </a:lnTo>
                <a:lnTo>
                  <a:pt x="601" y="273"/>
                </a:lnTo>
                <a:lnTo>
                  <a:pt x="611" y="273"/>
                </a:lnTo>
                <a:lnTo>
                  <a:pt x="622" y="273"/>
                </a:lnTo>
                <a:lnTo>
                  <a:pt x="632" y="273"/>
                </a:lnTo>
                <a:lnTo>
                  <a:pt x="637" y="273"/>
                </a:lnTo>
                <a:lnTo>
                  <a:pt x="647" y="273"/>
                </a:lnTo>
                <a:lnTo>
                  <a:pt x="658" y="273"/>
                </a:lnTo>
                <a:lnTo>
                  <a:pt x="668" y="268"/>
                </a:lnTo>
                <a:lnTo>
                  <a:pt x="678" y="268"/>
                </a:lnTo>
                <a:lnTo>
                  <a:pt x="688" y="268"/>
                </a:lnTo>
                <a:lnTo>
                  <a:pt x="699" y="268"/>
                </a:lnTo>
                <a:lnTo>
                  <a:pt x="709" y="268"/>
                </a:lnTo>
                <a:lnTo>
                  <a:pt x="719" y="268"/>
                </a:lnTo>
                <a:lnTo>
                  <a:pt x="730" y="268"/>
                </a:lnTo>
                <a:lnTo>
                  <a:pt x="740" y="268"/>
                </a:lnTo>
                <a:lnTo>
                  <a:pt x="750" y="268"/>
                </a:lnTo>
                <a:lnTo>
                  <a:pt x="760" y="268"/>
                </a:lnTo>
                <a:lnTo>
                  <a:pt x="771" y="268"/>
                </a:lnTo>
                <a:lnTo>
                  <a:pt x="781" y="268"/>
                </a:lnTo>
                <a:lnTo>
                  <a:pt x="791" y="268"/>
                </a:lnTo>
                <a:lnTo>
                  <a:pt x="802" y="263"/>
                </a:lnTo>
                <a:lnTo>
                  <a:pt x="812" y="263"/>
                </a:lnTo>
                <a:lnTo>
                  <a:pt x="817" y="263"/>
                </a:lnTo>
                <a:lnTo>
                  <a:pt x="827" y="263"/>
                </a:lnTo>
                <a:lnTo>
                  <a:pt x="837" y="263"/>
                </a:lnTo>
                <a:lnTo>
                  <a:pt x="848" y="263"/>
                </a:lnTo>
                <a:lnTo>
                  <a:pt x="858" y="263"/>
                </a:lnTo>
                <a:lnTo>
                  <a:pt x="868" y="263"/>
                </a:lnTo>
                <a:lnTo>
                  <a:pt x="879" y="258"/>
                </a:lnTo>
                <a:lnTo>
                  <a:pt x="889" y="258"/>
                </a:lnTo>
                <a:lnTo>
                  <a:pt x="899" y="258"/>
                </a:lnTo>
                <a:lnTo>
                  <a:pt x="909" y="258"/>
                </a:lnTo>
                <a:lnTo>
                  <a:pt x="920" y="258"/>
                </a:lnTo>
                <a:lnTo>
                  <a:pt x="930" y="258"/>
                </a:lnTo>
                <a:lnTo>
                  <a:pt x="940" y="258"/>
                </a:lnTo>
                <a:lnTo>
                  <a:pt x="951" y="258"/>
                </a:lnTo>
                <a:lnTo>
                  <a:pt x="961" y="252"/>
                </a:lnTo>
                <a:lnTo>
                  <a:pt x="971" y="252"/>
                </a:lnTo>
                <a:lnTo>
                  <a:pt x="981" y="252"/>
                </a:lnTo>
                <a:lnTo>
                  <a:pt x="992" y="252"/>
                </a:lnTo>
                <a:lnTo>
                  <a:pt x="1002" y="247"/>
                </a:lnTo>
                <a:lnTo>
                  <a:pt x="1007" y="247"/>
                </a:lnTo>
                <a:lnTo>
                  <a:pt x="1017" y="247"/>
                </a:lnTo>
                <a:lnTo>
                  <a:pt x="1028" y="242"/>
                </a:lnTo>
                <a:lnTo>
                  <a:pt x="1038" y="242"/>
                </a:lnTo>
                <a:lnTo>
                  <a:pt x="1048" y="242"/>
                </a:lnTo>
                <a:lnTo>
                  <a:pt x="1059" y="237"/>
                </a:lnTo>
                <a:lnTo>
                  <a:pt x="1069" y="237"/>
                </a:lnTo>
                <a:lnTo>
                  <a:pt x="1079" y="237"/>
                </a:lnTo>
                <a:lnTo>
                  <a:pt x="1089" y="237"/>
                </a:lnTo>
                <a:lnTo>
                  <a:pt x="1100" y="232"/>
                </a:lnTo>
                <a:lnTo>
                  <a:pt x="1110" y="232"/>
                </a:lnTo>
                <a:lnTo>
                  <a:pt x="1120" y="227"/>
                </a:lnTo>
                <a:lnTo>
                  <a:pt x="1130" y="227"/>
                </a:lnTo>
                <a:lnTo>
                  <a:pt x="1141" y="232"/>
                </a:lnTo>
                <a:lnTo>
                  <a:pt x="1151" y="232"/>
                </a:lnTo>
                <a:lnTo>
                  <a:pt x="1161" y="227"/>
                </a:lnTo>
                <a:lnTo>
                  <a:pt x="1172" y="227"/>
                </a:lnTo>
                <a:lnTo>
                  <a:pt x="1182" y="227"/>
                </a:lnTo>
                <a:lnTo>
                  <a:pt x="1187" y="232"/>
                </a:lnTo>
                <a:lnTo>
                  <a:pt x="1197" y="222"/>
                </a:lnTo>
                <a:lnTo>
                  <a:pt x="1208" y="232"/>
                </a:lnTo>
                <a:lnTo>
                  <a:pt x="1218" y="227"/>
                </a:lnTo>
                <a:lnTo>
                  <a:pt x="1228" y="222"/>
                </a:lnTo>
                <a:lnTo>
                  <a:pt x="1238" y="222"/>
                </a:lnTo>
                <a:lnTo>
                  <a:pt x="1249" y="222"/>
                </a:lnTo>
                <a:lnTo>
                  <a:pt x="1259" y="222"/>
                </a:lnTo>
                <a:lnTo>
                  <a:pt x="1269" y="216"/>
                </a:lnTo>
                <a:lnTo>
                  <a:pt x="1280" y="216"/>
                </a:lnTo>
                <a:lnTo>
                  <a:pt x="1290" y="211"/>
                </a:lnTo>
                <a:lnTo>
                  <a:pt x="1300" y="216"/>
                </a:lnTo>
                <a:lnTo>
                  <a:pt x="1310" y="222"/>
                </a:lnTo>
                <a:lnTo>
                  <a:pt x="1321" y="227"/>
                </a:lnTo>
                <a:lnTo>
                  <a:pt x="1331" y="222"/>
                </a:lnTo>
                <a:lnTo>
                  <a:pt x="1341" y="216"/>
                </a:lnTo>
                <a:lnTo>
                  <a:pt x="1351" y="216"/>
                </a:lnTo>
                <a:lnTo>
                  <a:pt x="1362" y="211"/>
                </a:lnTo>
                <a:lnTo>
                  <a:pt x="1367" y="206"/>
                </a:lnTo>
                <a:lnTo>
                  <a:pt x="1377" y="206"/>
                </a:lnTo>
                <a:lnTo>
                  <a:pt x="1387" y="206"/>
                </a:lnTo>
                <a:lnTo>
                  <a:pt x="1398" y="201"/>
                </a:lnTo>
                <a:lnTo>
                  <a:pt x="1408" y="196"/>
                </a:lnTo>
                <a:lnTo>
                  <a:pt x="1418" y="196"/>
                </a:lnTo>
                <a:lnTo>
                  <a:pt x="1429" y="196"/>
                </a:lnTo>
                <a:lnTo>
                  <a:pt x="1439" y="196"/>
                </a:lnTo>
                <a:lnTo>
                  <a:pt x="1449" y="201"/>
                </a:lnTo>
                <a:lnTo>
                  <a:pt x="1459" y="201"/>
                </a:lnTo>
                <a:lnTo>
                  <a:pt x="1470" y="191"/>
                </a:lnTo>
                <a:lnTo>
                  <a:pt x="1480" y="186"/>
                </a:lnTo>
                <a:lnTo>
                  <a:pt x="1490" y="186"/>
                </a:lnTo>
                <a:lnTo>
                  <a:pt x="1501" y="186"/>
                </a:lnTo>
                <a:lnTo>
                  <a:pt x="1511" y="180"/>
                </a:lnTo>
                <a:lnTo>
                  <a:pt x="1521" y="180"/>
                </a:lnTo>
                <a:lnTo>
                  <a:pt x="1531" y="175"/>
                </a:lnTo>
                <a:lnTo>
                  <a:pt x="1542" y="175"/>
                </a:lnTo>
                <a:lnTo>
                  <a:pt x="1547" y="165"/>
                </a:lnTo>
                <a:lnTo>
                  <a:pt x="1557" y="160"/>
                </a:lnTo>
                <a:lnTo>
                  <a:pt x="1567" y="155"/>
                </a:lnTo>
                <a:lnTo>
                  <a:pt x="1578" y="160"/>
                </a:lnTo>
                <a:lnTo>
                  <a:pt x="1588" y="155"/>
                </a:lnTo>
                <a:lnTo>
                  <a:pt x="1598" y="150"/>
                </a:lnTo>
                <a:lnTo>
                  <a:pt x="1608" y="144"/>
                </a:lnTo>
                <a:lnTo>
                  <a:pt x="1619" y="139"/>
                </a:lnTo>
                <a:lnTo>
                  <a:pt x="1629" y="129"/>
                </a:lnTo>
                <a:lnTo>
                  <a:pt x="1639" y="124"/>
                </a:lnTo>
                <a:lnTo>
                  <a:pt x="1650" y="119"/>
                </a:lnTo>
                <a:lnTo>
                  <a:pt x="1660" y="108"/>
                </a:lnTo>
                <a:lnTo>
                  <a:pt x="1670" y="103"/>
                </a:lnTo>
                <a:lnTo>
                  <a:pt x="1680" y="93"/>
                </a:lnTo>
                <a:lnTo>
                  <a:pt x="1691" y="83"/>
                </a:lnTo>
                <a:lnTo>
                  <a:pt x="1701" y="78"/>
                </a:lnTo>
                <a:lnTo>
                  <a:pt x="1711" y="72"/>
                </a:lnTo>
                <a:lnTo>
                  <a:pt x="1722" y="67"/>
                </a:lnTo>
                <a:lnTo>
                  <a:pt x="1727" y="57"/>
                </a:lnTo>
                <a:lnTo>
                  <a:pt x="1737" y="57"/>
                </a:lnTo>
                <a:lnTo>
                  <a:pt x="1747" y="62"/>
                </a:lnTo>
                <a:lnTo>
                  <a:pt x="1758" y="47"/>
                </a:lnTo>
                <a:lnTo>
                  <a:pt x="1768" y="47"/>
                </a:lnTo>
                <a:lnTo>
                  <a:pt x="1778" y="42"/>
                </a:lnTo>
                <a:lnTo>
                  <a:pt x="1788" y="36"/>
                </a:lnTo>
                <a:lnTo>
                  <a:pt x="1799" y="42"/>
                </a:lnTo>
                <a:lnTo>
                  <a:pt x="1809" y="47"/>
                </a:lnTo>
                <a:lnTo>
                  <a:pt x="1819" y="52"/>
                </a:lnTo>
                <a:lnTo>
                  <a:pt x="1829" y="52"/>
                </a:lnTo>
                <a:lnTo>
                  <a:pt x="1840" y="47"/>
                </a:lnTo>
                <a:lnTo>
                  <a:pt x="1850" y="42"/>
                </a:lnTo>
                <a:lnTo>
                  <a:pt x="1860" y="36"/>
                </a:lnTo>
                <a:lnTo>
                  <a:pt x="1871" y="31"/>
                </a:lnTo>
                <a:lnTo>
                  <a:pt x="1881" y="26"/>
                </a:lnTo>
                <a:lnTo>
                  <a:pt x="1891" y="26"/>
                </a:lnTo>
                <a:lnTo>
                  <a:pt x="1901" y="21"/>
                </a:lnTo>
                <a:lnTo>
                  <a:pt x="1907" y="21"/>
                </a:lnTo>
                <a:lnTo>
                  <a:pt x="1917" y="21"/>
                </a:lnTo>
                <a:lnTo>
                  <a:pt x="1927" y="21"/>
                </a:lnTo>
                <a:lnTo>
                  <a:pt x="1937" y="21"/>
                </a:lnTo>
                <a:lnTo>
                  <a:pt x="1948" y="21"/>
                </a:lnTo>
                <a:lnTo>
                  <a:pt x="1958" y="16"/>
                </a:lnTo>
                <a:lnTo>
                  <a:pt x="1968" y="11"/>
                </a:lnTo>
                <a:lnTo>
                  <a:pt x="1979" y="11"/>
                </a:lnTo>
                <a:lnTo>
                  <a:pt x="1989" y="6"/>
                </a:lnTo>
                <a:lnTo>
                  <a:pt x="1999" y="0"/>
                </a:lnTo>
                <a:lnTo>
                  <a:pt x="2009" y="6"/>
                </a:lnTo>
                <a:lnTo>
                  <a:pt x="2020" y="11"/>
                </a:lnTo>
                <a:lnTo>
                  <a:pt x="2030" y="21"/>
                </a:lnTo>
                <a:lnTo>
                  <a:pt x="2040" y="26"/>
                </a:lnTo>
                <a:lnTo>
                  <a:pt x="2050" y="36"/>
                </a:lnTo>
                <a:lnTo>
                  <a:pt x="2061" y="42"/>
                </a:lnTo>
                <a:lnTo>
                  <a:pt x="2071" y="52"/>
                </a:lnTo>
                <a:lnTo>
                  <a:pt x="2081" y="62"/>
                </a:lnTo>
                <a:lnTo>
                  <a:pt x="2092" y="67"/>
                </a:lnTo>
                <a:lnTo>
                  <a:pt x="2097" y="78"/>
                </a:lnTo>
                <a:lnTo>
                  <a:pt x="2107" y="88"/>
                </a:lnTo>
                <a:lnTo>
                  <a:pt x="2117" y="98"/>
                </a:lnTo>
                <a:lnTo>
                  <a:pt x="2128" y="114"/>
                </a:lnTo>
                <a:lnTo>
                  <a:pt x="2138" y="124"/>
                </a:lnTo>
                <a:lnTo>
                  <a:pt x="2148" y="134"/>
                </a:lnTo>
                <a:lnTo>
                  <a:pt x="2158" y="144"/>
                </a:lnTo>
                <a:lnTo>
                  <a:pt x="2169" y="155"/>
                </a:lnTo>
                <a:lnTo>
                  <a:pt x="2179" y="165"/>
                </a:lnTo>
                <a:lnTo>
                  <a:pt x="2189" y="180"/>
                </a:lnTo>
                <a:lnTo>
                  <a:pt x="2200" y="191"/>
                </a:lnTo>
                <a:lnTo>
                  <a:pt x="2210" y="191"/>
                </a:lnTo>
                <a:lnTo>
                  <a:pt x="2220" y="191"/>
                </a:lnTo>
                <a:lnTo>
                  <a:pt x="2230" y="191"/>
                </a:lnTo>
                <a:lnTo>
                  <a:pt x="2241" y="191"/>
                </a:lnTo>
                <a:lnTo>
                  <a:pt x="2251" y="191"/>
                </a:lnTo>
                <a:lnTo>
                  <a:pt x="2261" y="191"/>
                </a:lnTo>
                <a:lnTo>
                  <a:pt x="2271" y="196"/>
                </a:lnTo>
                <a:lnTo>
                  <a:pt x="2277" y="196"/>
                </a:lnTo>
                <a:lnTo>
                  <a:pt x="2287" y="196"/>
                </a:lnTo>
                <a:lnTo>
                  <a:pt x="2297" y="196"/>
                </a:lnTo>
                <a:lnTo>
                  <a:pt x="2307" y="196"/>
                </a:lnTo>
                <a:lnTo>
                  <a:pt x="2318" y="196"/>
                </a:lnTo>
                <a:lnTo>
                  <a:pt x="2328" y="196"/>
                </a:lnTo>
                <a:lnTo>
                  <a:pt x="2338" y="201"/>
                </a:lnTo>
                <a:lnTo>
                  <a:pt x="2349" y="201"/>
                </a:lnTo>
                <a:lnTo>
                  <a:pt x="2359" y="201"/>
                </a:lnTo>
                <a:lnTo>
                  <a:pt x="2369" y="201"/>
                </a:lnTo>
                <a:lnTo>
                  <a:pt x="2379" y="201"/>
                </a:lnTo>
                <a:lnTo>
                  <a:pt x="2390" y="206"/>
                </a:lnTo>
                <a:lnTo>
                  <a:pt x="2400" y="206"/>
                </a:lnTo>
                <a:lnTo>
                  <a:pt x="2410" y="206"/>
                </a:lnTo>
                <a:lnTo>
                  <a:pt x="2421" y="206"/>
                </a:lnTo>
                <a:lnTo>
                  <a:pt x="2431" y="206"/>
                </a:lnTo>
                <a:lnTo>
                  <a:pt x="2441" y="211"/>
                </a:lnTo>
                <a:lnTo>
                  <a:pt x="2451" y="211"/>
                </a:lnTo>
                <a:lnTo>
                  <a:pt x="2457" y="211"/>
                </a:lnTo>
                <a:lnTo>
                  <a:pt x="2467" y="211"/>
                </a:lnTo>
                <a:lnTo>
                  <a:pt x="2477" y="211"/>
                </a:lnTo>
                <a:lnTo>
                  <a:pt x="2487" y="216"/>
                </a:lnTo>
                <a:lnTo>
                  <a:pt x="2498" y="216"/>
                </a:lnTo>
                <a:lnTo>
                  <a:pt x="2508" y="216"/>
                </a:lnTo>
                <a:lnTo>
                  <a:pt x="2518" y="216"/>
                </a:lnTo>
                <a:lnTo>
                  <a:pt x="2528" y="222"/>
                </a:lnTo>
                <a:lnTo>
                  <a:pt x="2539" y="222"/>
                </a:lnTo>
                <a:lnTo>
                  <a:pt x="2549" y="222"/>
                </a:lnTo>
                <a:lnTo>
                  <a:pt x="2559" y="222"/>
                </a:lnTo>
                <a:lnTo>
                  <a:pt x="2570" y="222"/>
                </a:lnTo>
                <a:lnTo>
                  <a:pt x="2580" y="227"/>
                </a:lnTo>
                <a:lnTo>
                  <a:pt x="2590" y="227"/>
                </a:lnTo>
                <a:lnTo>
                  <a:pt x="2600" y="227"/>
                </a:lnTo>
                <a:lnTo>
                  <a:pt x="2611" y="227"/>
                </a:lnTo>
                <a:lnTo>
                  <a:pt x="2621" y="227"/>
                </a:lnTo>
                <a:lnTo>
                  <a:pt x="2631" y="232"/>
                </a:lnTo>
                <a:lnTo>
                  <a:pt x="2636" y="232"/>
                </a:lnTo>
                <a:lnTo>
                  <a:pt x="2647" y="232"/>
                </a:lnTo>
                <a:lnTo>
                  <a:pt x="2657" y="232"/>
                </a:lnTo>
                <a:lnTo>
                  <a:pt x="2667" y="232"/>
                </a:lnTo>
                <a:lnTo>
                  <a:pt x="2678" y="237"/>
                </a:lnTo>
                <a:lnTo>
                  <a:pt x="2688" y="237"/>
                </a:lnTo>
                <a:lnTo>
                  <a:pt x="2698" y="237"/>
                </a:lnTo>
                <a:lnTo>
                  <a:pt x="2708" y="237"/>
                </a:lnTo>
                <a:lnTo>
                  <a:pt x="2719" y="237"/>
                </a:lnTo>
                <a:lnTo>
                  <a:pt x="2729" y="237"/>
                </a:lnTo>
                <a:lnTo>
                  <a:pt x="2739" y="242"/>
                </a:lnTo>
                <a:lnTo>
                  <a:pt x="2749" y="242"/>
                </a:lnTo>
                <a:lnTo>
                  <a:pt x="2760" y="242"/>
                </a:lnTo>
                <a:lnTo>
                  <a:pt x="2770" y="242"/>
                </a:lnTo>
                <a:lnTo>
                  <a:pt x="2780" y="242"/>
                </a:lnTo>
                <a:lnTo>
                  <a:pt x="2791" y="242"/>
                </a:lnTo>
                <a:lnTo>
                  <a:pt x="2801" y="242"/>
                </a:lnTo>
                <a:lnTo>
                  <a:pt x="2811" y="247"/>
                </a:lnTo>
                <a:lnTo>
                  <a:pt x="2816" y="247"/>
                </a:lnTo>
                <a:lnTo>
                  <a:pt x="2827" y="247"/>
                </a:lnTo>
                <a:lnTo>
                  <a:pt x="2837" y="247"/>
                </a:lnTo>
                <a:lnTo>
                  <a:pt x="2847" y="247"/>
                </a:lnTo>
                <a:lnTo>
                  <a:pt x="2857" y="247"/>
                </a:lnTo>
                <a:lnTo>
                  <a:pt x="2868" y="247"/>
                </a:lnTo>
                <a:lnTo>
                  <a:pt x="2878" y="247"/>
                </a:lnTo>
                <a:lnTo>
                  <a:pt x="2888" y="247"/>
                </a:lnTo>
                <a:lnTo>
                  <a:pt x="2899" y="247"/>
                </a:lnTo>
                <a:lnTo>
                  <a:pt x="2909" y="252"/>
                </a:lnTo>
                <a:lnTo>
                  <a:pt x="2919" y="252"/>
                </a:lnTo>
                <a:lnTo>
                  <a:pt x="2929" y="252"/>
                </a:lnTo>
                <a:lnTo>
                  <a:pt x="2940" y="252"/>
                </a:lnTo>
                <a:lnTo>
                  <a:pt x="2950" y="252"/>
                </a:lnTo>
                <a:lnTo>
                  <a:pt x="2960" y="252"/>
                </a:lnTo>
                <a:lnTo>
                  <a:pt x="2970" y="252"/>
                </a:lnTo>
                <a:lnTo>
                  <a:pt x="2981" y="252"/>
                </a:lnTo>
                <a:lnTo>
                  <a:pt x="2991" y="252"/>
                </a:lnTo>
                <a:lnTo>
                  <a:pt x="3001" y="252"/>
                </a:lnTo>
                <a:lnTo>
                  <a:pt x="3006" y="252"/>
                </a:lnTo>
                <a:lnTo>
                  <a:pt x="3017" y="252"/>
                </a:lnTo>
                <a:lnTo>
                  <a:pt x="3027" y="252"/>
                </a:lnTo>
                <a:lnTo>
                  <a:pt x="3037" y="252"/>
                </a:lnTo>
                <a:lnTo>
                  <a:pt x="3048" y="252"/>
                </a:lnTo>
                <a:lnTo>
                  <a:pt x="3058" y="252"/>
                </a:lnTo>
                <a:lnTo>
                  <a:pt x="3068" y="252"/>
                </a:lnTo>
                <a:lnTo>
                  <a:pt x="3078" y="252"/>
                </a:lnTo>
                <a:lnTo>
                  <a:pt x="3089" y="252"/>
                </a:lnTo>
                <a:lnTo>
                  <a:pt x="3099" y="252"/>
                </a:lnTo>
                <a:lnTo>
                  <a:pt x="3109" y="258"/>
                </a:lnTo>
                <a:lnTo>
                  <a:pt x="3120" y="258"/>
                </a:lnTo>
                <a:lnTo>
                  <a:pt x="3130" y="258"/>
                </a:lnTo>
                <a:lnTo>
                  <a:pt x="3140" y="258"/>
                </a:lnTo>
                <a:lnTo>
                  <a:pt x="3150" y="258"/>
                </a:lnTo>
                <a:lnTo>
                  <a:pt x="3161" y="258"/>
                </a:lnTo>
                <a:lnTo>
                  <a:pt x="3171" y="258"/>
                </a:lnTo>
                <a:lnTo>
                  <a:pt x="3181" y="258"/>
                </a:lnTo>
                <a:lnTo>
                  <a:pt x="3186" y="258"/>
                </a:lnTo>
                <a:lnTo>
                  <a:pt x="3197" y="258"/>
                </a:lnTo>
                <a:lnTo>
                  <a:pt x="3207" y="258"/>
                </a:lnTo>
                <a:lnTo>
                  <a:pt x="3217" y="258"/>
                </a:lnTo>
                <a:lnTo>
                  <a:pt x="3227" y="258"/>
                </a:lnTo>
                <a:lnTo>
                  <a:pt x="3238" y="258"/>
                </a:lnTo>
                <a:lnTo>
                  <a:pt x="3248" y="258"/>
                </a:lnTo>
                <a:lnTo>
                  <a:pt x="3258" y="258"/>
                </a:lnTo>
                <a:lnTo>
                  <a:pt x="3269" y="258"/>
                </a:lnTo>
                <a:lnTo>
                  <a:pt x="3279" y="258"/>
                </a:lnTo>
                <a:lnTo>
                  <a:pt x="3289" y="258"/>
                </a:lnTo>
                <a:lnTo>
                  <a:pt x="3299" y="258"/>
                </a:lnTo>
                <a:lnTo>
                  <a:pt x="3310" y="258"/>
                </a:lnTo>
                <a:lnTo>
                  <a:pt x="3320" y="258"/>
                </a:lnTo>
                <a:lnTo>
                  <a:pt x="3330" y="258"/>
                </a:lnTo>
                <a:lnTo>
                  <a:pt x="3341" y="258"/>
                </a:lnTo>
                <a:lnTo>
                  <a:pt x="3351" y="258"/>
                </a:lnTo>
                <a:lnTo>
                  <a:pt x="3361" y="258"/>
                </a:lnTo>
                <a:lnTo>
                  <a:pt x="3366" y="258"/>
                </a:lnTo>
                <a:lnTo>
                  <a:pt x="3377" y="258"/>
                </a:lnTo>
                <a:lnTo>
                  <a:pt x="3387" y="258"/>
                </a:lnTo>
                <a:lnTo>
                  <a:pt x="3397" y="258"/>
                </a:lnTo>
                <a:lnTo>
                  <a:pt x="3407" y="258"/>
                </a:lnTo>
                <a:lnTo>
                  <a:pt x="3418" y="258"/>
                </a:lnTo>
                <a:lnTo>
                  <a:pt x="3428" y="258"/>
                </a:lnTo>
                <a:lnTo>
                  <a:pt x="3438" y="258"/>
                </a:lnTo>
                <a:lnTo>
                  <a:pt x="3448" y="258"/>
                </a:lnTo>
                <a:lnTo>
                  <a:pt x="3459" y="258"/>
                </a:lnTo>
                <a:lnTo>
                  <a:pt x="3469" y="258"/>
                </a:lnTo>
                <a:lnTo>
                  <a:pt x="3479" y="258"/>
                </a:lnTo>
                <a:lnTo>
                  <a:pt x="3490" y="258"/>
                </a:lnTo>
                <a:lnTo>
                  <a:pt x="3500" y="258"/>
                </a:lnTo>
                <a:lnTo>
                  <a:pt x="3510" y="258"/>
                </a:lnTo>
                <a:lnTo>
                  <a:pt x="3520" y="258"/>
                </a:lnTo>
                <a:lnTo>
                  <a:pt x="3531" y="258"/>
                </a:lnTo>
                <a:lnTo>
                  <a:pt x="3541" y="258"/>
                </a:lnTo>
                <a:lnTo>
                  <a:pt x="3546" y="258"/>
                </a:lnTo>
                <a:lnTo>
                  <a:pt x="3556" y="258"/>
                </a:lnTo>
                <a:lnTo>
                  <a:pt x="3567" y="258"/>
                </a:lnTo>
                <a:lnTo>
                  <a:pt x="3577" y="263"/>
                </a:lnTo>
                <a:lnTo>
                  <a:pt x="3587" y="263"/>
                </a:lnTo>
                <a:lnTo>
                  <a:pt x="3598" y="263"/>
                </a:lnTo>
                <a:lnTo>
                  <a:pt x="3608" y="263"/>
                </a:lnTo>
                <a:lnTo>
                  <a:pt x="3618" y="263"/>
                </a:lnTo>
                <a:lnTo>
                  <a:pt x="3628" y="263"/>
                </a:lnTo>
                <a:lnTo>
                  <a:pt x="3639" y="263"/>
                </a:lnTo>
                <a:lnTo>
                  <a:pt x="3649" y="263"/>
                </a:lnTo>
                <a:lnTo>
                  <a:pt x="3659" y="263"/>
                </a:lnTo>
                <a:lnTo>
                  <a:pt x="3669" y="263"/>
                </a:lnTo>
                <a:lnTo>
                  <a:pt x="3680" y="263"/>
                </a:lnTo>
                <a:lnTo>
                  <a:pt x="3690" y="263"/>
                </a:lnTo>
                <a:lnTo>
                  <a:pt x="3700" y="263"/>
                </a:lnTo>
                <a:lnTo>
                  <a:pt x="3711" y="263"/>
                </a:lnTo>
                <a:lnTo>
                  <a:pt x="3721" y="263"/>
                </a:lnTo>
                <a:lnTo>
                  <a:pt x="3726" y="263"/>
                </a:lnTo>
                <a:lnTo>
                  <a:pt x="3736" y="263"/>
                </a:lnTo>
                <a:lnTo>
                  <a:pt x="3747" y="263"/>
                </a:lnTo>
                <a:lnTo>
                  <a:pt x="3757" y="263"/>
                </a:lnTo>
                <a:lnTo>
                  <a:pt x="3767" y="263"/>
                </a:lnTo>
                <a:lnTo>
                  <a:pt x="3777" y="263"/>
                </a:lnTo>
                <a:lnTo>
                  <a:pt x="3788" y="263"/>
                </a:lnTo>
                <a:lnTo>
                  <a:pt x="3798" y="263"/>
                </a:lnTo>
                <a:lnTo>
                  <a:pt x="3808" y="263"/>
                </a:lnTo>
                <a:lnTo>
                  <a:pt x="3819" y="263"/>
                </a:lnTo>
                <a:lnTo>
                  <a:pt x="3829" y="263"/>
                </a:lnTo>
                <a:lnTo>
                  <a:pt x="3839" y="263"/>
                </a:lnTo>
                <a:lnTo>
                  <a:pt x="3849" y="263"/>
                </a:lnTo>
                <a:lnTo>
                  <a:pt x="3860" y="263"/>
                </a:lnTo>
                <a:lnTo>
                  <a:pt x="3870" y="263"/>
                </a:lnTo>
                <a:lnTo>
                  <a:pt x="3880" y="263"/>
                </a:lnTo>
                <a:lnTo>
                  <a:pt x="3890" y="263"/>
                </a:lnTo>
                <a:lnTo>
                  <a:pt x="3901" y="263"/>
                </a:lnTo>
                <a:lnTo>
                  <a:pt x="3906" y="263"/>
                </a:lnTo>
                <a:lnTo>
                  <a:pt x="3916" y="263"/>
                </a:lnTo>
                <a:lnTo>
                  <a:pt x="3926" y="263"/>
                </a:lnTo>
                <a:lnTo>
                  <a:pt x="3937" y="263"/>
                </a:lnTo>
                <a:lnTo>
                  <a:pt x="3947" y="263"/>
                </a:lnTo>
                <a:lnTo>
                  <a:pt x="3957" y="263"/>
                </a:lnTo>
                <a:lnTo>
                  <a:pt x="3968" y="263"/>
                </a:lnTo>
                <a:lnTo>
                  <a:pt x="3978" y="263"/>
                </a:lnTo>
                <a:lnTo>
                  <a:pt x="3988" y="263"/>
                </a:lnTo>
                <a:lnTo>
                  <a:pt x="3998" y="263"/>
                </a:lnTo>
                <a:lnTo>
                  <a:pt x="3998" y="278"/>
                </a:lnTo>
                <a:lnTo>
                  <a:pt x="3988" y="278"/>
                </a:lnTo>
                <a:lnTo>
                  <a:pt x="3978" y="278"/>
                </a:lnTo>
                <a:lnTo>
                  <a:pt x="3968" y="278"/>
                </a:lnTo>
                <a:lnTo>
                  <a:pt x="3957" y="278"/>
                </a:lnTo>
                <a:lnTo>
                  <a:pt x="3947" y="278"/>
                </a:lnTo>
                <a:lnTo>
                  <a:pt x="3937" y="278"/>
                </a:lnTo>
                <a:lnTo>
                  <a:pt x="3926" y="278"/>
                </a:lnTo>
                <a:lnTo>
                  <a:pt x="3916" y="278"/>
                </a:lnTo>
                <a:lnTo>
                  <a:pt x="3906" y="278"/>
                </a:lnTo>
                <a:lnTo>
                  <a:pt x="3901" y="278"/>
                </a:lnTo>
                <a:lnTo>
                  <a:pt x="3890" y="278"/>
                </a:lnTo>
                <a:lnTo>
                  <a:pt x="3880" y="278"/>
                </a:lnTo>
                <a:lnTo>
                  <a:pt x="3870" y="278"/>
                </a:lnTo>
                <a:lnTo>
                  <a:pt x="3860" y="278"/>
                </a:lnTo>
                <a:lnTo>
                  <a:pt x="3849" y="278"/>
                </a:lnTo>
                <a:lnTo>
                  <a:pt x="3839" y="278"/>
                </a:lnTo>
                <a:lnTo>
                  <a:pt x="3829" y="278"/>
                </a:lnTo>
                <a:lnTo>
                  <a:pt x="3819" y="278"/>
                </a:lnTo>
                <a:lnTo>
                  <a:pt x="3808" y="278"/>
                </a:lnTo>
                <a:lnTo>
                  <a:pt x="3798" y="278"/>
                </a:lnTo>
                <a:lnTo>
                  <a:pt x="3788" y="278"/>
                </a:lnTo>
                <a:lnTo>
                  <a:pt x="3777" y="278"/>
                </a:lnTo>
                <a:lnTo>
                  <a:pt x="3767" y="278"/>
                </a:lnTo>
                <a:lnTo>
                  <a:pt x="3757" y="278"/>
                </a:lnTo>
                <a:lnTo>
                  <a:pt x="3747" y="278"/>
                </a:lnTo>
                <a:lnTo>
                  <a:pt x="3736" y="278"/>
                </a:lnTo>
                <a:lnTo>
                  <a:pt x="3726" y="278"/>
                </a:lnTo>
                <a:lnTo>
                  <a:pt x="3721" y="278"/>
                </a:lnTo>
                <a:lnTo>
                  <a:pt x="3711" y="278"/>
                </a:lnTo>
                <a:lnTo>
                  <a:pt x="3700" y="278"/>
                </a:lnTo>
                <a:lnTo>
                  <a:pt x="3690" y="278"/>
                </a:lnTo>
                <a:lnTo>
                  <a:pt x="3680" y="278"/>
                </a:lnTo>
                <a:lnTo>
                  <a:pt x="3669" y="278"/>
                </a:lnTo>
                <a:lnTo>
                  <a:pt x="3659" y="278"/>
                </a:lnTo>
                <a:lnTo>
                  <a:pt x="3649" y="278"/>
                </a:lnTo>
                <a:lnTo>
                  <a:pt x="3639" y="278"/>
                </a:lnTo>
                <a:lnTo>
                  <a:pt x="3628" y="278"/>
                </a:lnTo>
                <a:lnTo>
                  <a:pt x="3618" y="278"/>
                </a:lnTo>
                <a:lnTo>
                  <a:pt x="3608" y="278"/>
                </a:lnTo>
                <a:lnTo>
                  <a:pt x="3598" y="278"/>
                </a:lnTo>
                <a:lnTo>
                  <a:pt x="3587" y="278"/>
                </a:lnTo>
                <a:lnTo>
                  <a:pt x="3577" y="278"/>
                </a:lnTo>
                <a:lnTo>
                  <a:pt x="3567" y="278"/>
                </a:lnTo>
                <a:lnTo>
                  <a:pt x="3556" y="278"/>
                </a:lnTo>
                <a:lnTo>
                  <a:pt x="3546" y="278"/>
                </a:lnTo>
                <a:lnTo>
                  <a:pt x="3541" y="278"/>
                </a:lnTo>
                <a:lnTo>
                  <a:pt x="3531" y="278"/>
                </a:lnTo>
                <a:lnTo>
                  <a:pt x="3520" y="278"/>
                </a:lnTo>
                <a:lnTo>
                  <a:pt x="3510" y="278"/>
                </a:lnTo>
                <a:lnTo>
                  <a:pt x="3500" y="278"/>
                </a:lnTo>
                <a:lnTo>
                  <a:pt x="3490" y="278"/>
                </a:lnTo>
                <a:lnTo>
                  <a:pt x="3479" y="278"/>
                </a:lnTo>
                <a:lnTo>
                  <a:pt x="3469" y="278"/>
                </a:lnTo>
                <a:lnTo>
                  <a:pt x="3459" y="278"/>
                </a:lnTo>
                <a:lnTo>
                  <a:pt x="3448" y="278"/>
                </a:lnTo>
                <a:lnTo>
                  <a:pt x="3438" y="278"/>
                </a:lnTo>
                <a:lnTo>
                  <a:pt x="3428" y="278"/>
                </a:lnTo>
                <a:lnTo>
                  <a:pt x="3418" y="278"/>
                </a:lnTo>
                <a:lnTo>
                  <a:pt x="3407" y="278"/>
                </a:lnTo>
                <a:lnTo>
                  <a:pt x="3397" y="278"/>
                </a:lnTo>
                <a:lnTo>
                  <a:pt x="3387" y="278"/>
                </a:lnTo>
                <a:lnTo>
                  <a:pt x="3377" y="278"/>
                </a:lnTo>
                <a:lnTo>
                  <a:pt x="3366" y="278"/>
                </a:lnTo>
                <a:lnTo>
                  <a:pt x="3361" y="278"/>
                </a:lnTo>
                <a:lnTo>
                  <a:pt x="3351" y="278"/>
                </a:lnTo>
                <a:lnTo>
                  <a:pt x="3341" y="278"/>
                </a:lnTo>
                <a:lnTo>
                  <a:pt x="3330" y="278"/>
                </a:lnTo>
                <a:lnTo>
                  <a:pt x="3320" y="278"/>
                </a:lnTo>
                <a:lnTo>
                  <a:pt x="3310" y="278"/>
                </a:lnTo>
                <a:lnTo>
                  <a:pt x="3299" y="278"/>
                </a:lnTo>
                <a:lnTo>
                  <a:pt x="3289" y="278"/>
                </a:lnTo>
                <a:lnTo>
                  <a:pt x="3279" y="278"/>
                </a:lnTo>
                <a:lnTo>
                  <a:pt x="3269" y="278"/>
                </a:lnTo>
                <a:lnTo>
                  <a:pt x="3258" y="278"/>
                </a:lnTo>
                <a:lnTo>
                  <a:pt x="3248" y="278"/>
                </a:lnTo>
                <a:lnTo>
                  <a:pt x="3238" y="278"/>
                </a:lnTo>
                <a:lnTo>
                  <a:pt x="3227" y="278"/>
                </a:lnTo>
                <a:lnTo>
                  <a:pt x="3217" y="278"/>
                </a:lnTo>
                <a:lnTo>
                  <a:pt x="3207" y="278"/>
                </a:lnTo>
                <a:lnTo>
                  <a:pt x="3197" y="278"/>
                </a:lnTo>
                <a:lnTo>
                  <a:pt x="3186" y="278"/>
                </a:lnTo>
                <a:lnTo>
                  <a:pt x="3181" y="278"/>
                </a:lnTo>
                <a:lnTo>
                  <a:pt x="3171" y="278"/>
                </a:lnTo>
                <a:lnTo>
                  <a:pt x="3161" y="278"/>
                </a:lnTo>
                <a:lnTo>
                  <a:pt x="3150" y="278"/>
                </a:lnTo>
                <a:lnTo>
                  <a:pt x="3140" y="278"/>
                </a:lnTo>
                <a:lnTo>
                  <a:pt x="3130" y="278"/>
                </a:lnTo>
                <a:lnTo>
                  <a:pt x="3120" y="278"/>
                </a:lnTo>
                <a:lnTo>
                  <a:pt x="3109" y="278"/>
                </a:lnTo>
                <a:lnTo>
                  <a:pt x="3099" y="278"/>
                </a:lnTo>
                <a:lnTo>
                  <a:pt x="3089" y="278"/>
                </a:lnTo>
                <a:lnTo>
                  <a:pt x="3078" y="278"/>
                </a:lnTo>
                <a:lnTo>
                  <a:pt x="3068" y="278"/>
                </a:lnTo>
                <a:lnTo>
                  <a:pt x="3058" y="278"/>
                </a:lnTo>
                <a:lnTo>
                  <a:pt x="3048" y="278"/>
                </a:lnTo>
                <a:lnTo>
                  <a:pt x="3037" y="278"/>
                </a:lnTo>
                <a:lnTo>
                  <a:pt x="3027" y="278"/>
                </a:lnTo>
                <a:lnTo>
                  <a:pt x="3017" y="278"/>
                </a:lnTo>
                <a:lnTo>
                  <a:pt x="3006" y="278"/>
                </a:lnTo>
                <a:lnTo>
                  <a:pt x="3001" y="278"/>
                </a:lnTo>
                <a:lnTo>
                  <a:pt x="2991" y="278"/>
                </a:lnTo>
                <a:lnTo>
                  <a:pt x="2981" y="278"/>
                </a:lnTo>
                <a:lnTo>
                  <a:pt x="2970" y="278"/>
                </a:lnTo>
                <a:lnTo>
                  <a:pt x="2960" y="278"/>
                </a:lnTo>
                <a:lnTo>
                  <a:pt x="2950" y="278"/>
                </a:lnTo>
                <a:lnTo>
                  <a:pt x="2940" y="278"/>
                </a:lnTo>
                <a:lnTo>
                  <a:pt x="2929" y="278"/>
                </a:lnTo>
                <a:lnTo>
                  <a:pt x="2919" y="278"/>
                </a:lnTo>
                <a:lnTo>
                  <a:pt x="2909" y="278"/>
                </a:lnTo>
                <a:lnTo>
                  <a:pt x="2899" y="278"/>
                </a:lnTo>
                <a:lnTo>
                  <a:pt x="2888" y="278"/>
                </a:lnTo>
                <a:lnTo>
                  <a:pt x="2878" y="278"/>
                </a:lnTo>
                <a:lnTo>
                  <a:pt x="2868" y="278"/>
                </a:lnTo>
                <a:lnTo>
                  <a:pt x="2857" y="278"/>
                </a:lnTo>
                <a:lnTo>
                  <a:pt x="2847" y="278"/>
                </a:lnTo>
                <a:lnTo>
                  <a:pt x="2837" y="278"/>
                </a:lnTo>
                <a:lnTo>
                  <a:pt x="2827" y="278"/>
                </a:lnTo>
                <a:lnTo>
                  <a:pt x="2816" y="278"/>
                </a:lnTo>
                <a:lnTo>
                  <a:pt x="2811" y="278"/>
                </a:lnTo>
                <a:lnTo>
                  <a:pt x="2801" y="278"/>
                </a:lnTo>
                <a:lnTo>
                  <a:pt x="2791" y="278"/>
                </a:lnTo>
                <a:lnTo>
                  <a:pt x="2780" y="278"/>
                </a:lnTo>
                <a:lnTo>
                  <a:pt x="2770" y="278"/>
                </a:lnTo>
                <a:lnTo>
                  <a:pt x="2760" y="278"/>
                </a:lnTo>
                <a:lnTo>
                  <a:pt x="2749" y="278"/>
                </a:lnTo>
                <a:lnTo>
                  <a:pt x="2739" y="278"/>
                </a:lnTo>
                <a:lnTo>
                  <a:pt x="2729" y="278"/>
                </a:lnTo>
                <a:lnTo>
                  <a:pt x="2719" y="278"/>
                </a:lnTo>
                <a:lnTo>
                  <a:pt x="2708" y="278"/>
                </a:lnTo>
                <a:lnTo>
                  <a:pt x="2698" y="278"/>
                </a:lnTo>
                <a:lnTo>
                  <a:pt x="2688" y="278"/>
                </a:lnTo>
                <a:lnTo>
                  <a:pt x="2678" y="278"/>
                </a:lnTo>
                <a:lnTo>
                  <a:pt x="2667" y="278"/>
                </a:lnTo>
                <a:lnTo>
                  <a:pt x="2657" y="278"/>
                </a:lnTo>
                <a:lnTo>
                  <a:pt x="2647" y="278"/>
                </a:lnTo>
                <a:lnTo>
                  <a:pt x="2636" y="278"/>
                </a:lnTo>
                <a:lnTo>
                  <a:pt x="2631" y="278"/>
                </a:lnTo>
                <a:lnTo>
                  <a:pt x="2621" y="278"/>
                </a:lnTo>
                <a:lnTo>
                  <a:pt x="2611" y="278"/>
                </a:lnTo>
                <a:lnTo>
                  <a:pt x="2600" y="278"/>
                </a:lnTo>
                <a:lnTo>
                  <a:pt x="2590" y="278"/>
                </a:lnTo>
                <a:lnTo>
                  <a:pt x="2580" y="278"/>
                </a:lnTo>
                <a:lnTo>
                  <a:pt x="2570" y="278"/>
                </a:lnTo>
                <a:lnTo>
                  <a:pt x="2559" y="278"/>
                </a:lnTo>
                <a:lnTo>
                  <a:pt x="2549" y="278"/>
                </a:lnTo>
                <a:lnTo>
                  <a:pt x="2539" y="278"/>
                </a:lnTo>
                <a:lnTo>
                  <a:pt x="2528" y="278"/>
                </a:lnTo>
                <a:lnTo>
                  <a:pt x="2518" y="278"/>
                </a:lnTo>
                <a:lnTo>
                  <a:pt x="2508" y="278"/>
                </a:lnTo>
                <a:lnTo>
                  <a:pt x="2498" y="278"/>
                </a:lnTo>
                <a:lnTo>
                  <a:pt x="2487" y="278"/>
                </a:lnTo>
                <a:lnTo>
                  <a:pt x="2477" y="278"/>
                </a:lnTo>
                <a:lnTo>
                  <a:pt x="2467" y="278"/>
                </a:lnTo>
                <a:lnTo>
                  <a:pt x="2457" y="278"/>
                </a:lnTo>
                <a:lnTo>
                  <a:pt x="2451" y="278"/>
                </a:lnTo>
                <a:lnTo>
                  <a:pt x="2441" y="278"/>
                </a:lnTo>
                <a:lnTo>
                  <a:pt x="2431" y="278"/>
                </a:lnTo>
                <a:lnTo>
                  <a:pt x="2421" y="278"/>
                </a:lnTo>
                <a:lnTo>
                  <a:pt x="2410" y="278"/>
                </a:lnTo>
                <a:lnTo>
                  <a:pt x="2400" y="278"/>
                </a:lnTo>
                <a:lnTo>
                  <a:pt x="2390" y="278"/>
                </a:lnTo>
                <a:lnTo>
                  <a:pt x="2379" y="278"/>
                </a:lnTo>
                <a:lnTo>
                  <a:pt x="2369" y="278"/>
                </a:lnTo>
                <a:lnTo>
                  <a:pt x="2359" y="278"/>
                </a:lnTo>
                <a:lnTo>
                  <a:pt x="2349" y="278"/>
                </a:lnTo>
                <a:lnTo>
                  <a:pt x="2338" y="278"/>
                </a:lnTo>
                <a:lnTo>
                  <a:pt x="2328" y="278"/>
                </a:lnTo>
                <a:lnTo>
                  <a:pt x="2318" y="278"/>
                </a:lnTo>
                <a:lnTo>
                  <a:pt x="2307" y="278"/>
                </a:lnTo>
                <a:lnTo>
                  <a:pt x="2297" y="278"/>
                </a:lnTo>
                <a:lnTo>
                  <a:pt x="2287" y="278"/>
                </a:lnTo>
                <a:lnTo>
                  <a:pt x="2277" y="278"/>
                </a:lnTo>
                <a:lnTo>
                  <a:pt x="2271" y="278"/>
                </a:lnTo>
                <a:lnTo>
                  <a:pt x="2261" y="278"/>
                </a:lnTo>
                <a:lnTo>
                  <a:pt x="2251" y="278"/>
                </a:lnTo>
                <a:lnTo>
                  <a:pt x="2241" y="278"/>
                </a:lnTo>
                <a:lnTo>
                  <a:pt x="2230" y="278"/>
                </a:lnTo>
                <a:lnTo>
                  <a:pt x="2220" y="278"/>
                </a:lnTo>
                <a:lnTo>
                  <a:pt x="2210" y="278"/>
                </a:lnTo>
                <a:lnTo>
                  <a:pt x="2200" y="278"/>
                </a:lnTo>
                <a:lnTo>
                  <a:pt x="2189" y="278"/>
                </a:lnTo>
                <a:lnTo>
                  <a:pt x="2179" y="278"/>
                </a:lnTo>
                <a:lnTo>
                  <a:pt x="2169" y="278"/>
                </a:lnTo>
                <a:lnTo>
                  <a:pt x="2158" y="278"/>
                </a:lnTo>
                <a:lnTo>
                  <a:pt x="2148" y="278"/>
                </a:lnTo>
                <a:lnTo>
                  <a:pt x="2138" y="278"/>
                </a:lnTo>
                <a:lnTo>
                  <a:pt x="2128" y="278"/>
                </a:lnTo>
                <a:lnTo>
                  <a:pt x="2117" y="278"/>
                </a:lnTo>
                <a:lnTo>
                  <a:pt x="2107" y="278"/>
                </a:lnTo>
                <a:lnTo>
                  <a:pt x="2097" y="278"/>
                </a:lnTo>
                <a:lnTo>
                  <a:pt x="2092" y="278"/>
                </a:lnTo>
                <a:lnTo>
                  <a:pt x="2081" y="278"/>
                </a:lnTo>
                <a:lnTo>
                  <a:pt x="2071" y="278"/>
                </a:lnTo>
                <a:lnTo>
                  <a:pt x="2061" y="278"/>
                </a:lnTo>
                <a:lnTo>
                  <a:pt x="2050" y="278"/>
                </a:lnTo>
                <a:lnTo>
                  <a:pt x="2040" y="278"/>
                </a:lnTo>
                <a:lnTo>
                  <a:pt x="2030" y="278"/>
                </a:lnTo>
                <a:lnTo>
                  <a:pt x="2020" y="278"/>
                </a:lnTo>
                <a:lnTo>
                  <a:pt x="2009" y="278"/>
                </a:lnTo>
                <a:lnTo>
                  <a:pt x="1999" y="278"/>
                </a:lnTo>
                <a:lnTo>
                  <a:pt x="1989" y="278"/>
                </a:lnTo>
                <a:lnTo>
                  <a:pt x="1979" y="278"/>
                </a:lnTo>
                <a:lnTo>
                  <a:pt x="1968" y="278"/>
                </a:lnTo>
                <a:lnTo>
                  <a:pt x="1958" y="278"/>
                </a:lnTo>
                <a:lnTo>
                  <a:pt x="1948" y="278"/>
                </a:lnTo>
                <a:lnTo>
                  <a:pt x="1937" y="278"/>
                </a:lnTo>
                <a:lnTo>
                  <a:pt x="1927" y="278"/>
                </a:lnTo>
                <a:lnTo>
                  <a:pt x="1917" y="278"/>
                </a:lnTo>
                <a:lnTo>
                  <a:pt x="1907" y="278"/>
                </a:lnTo>
                <a:lnTo>
                  <a:pt x="1901" y="278"/>
                </a:lnTo>
                <a:lnTo>
                  <a:pt x="1891" y="278"/>
                </a:lnTo>
                <a:lnTo>
                  <a:pt x="1881" y="278"/>
                </a:lnTo>
                <a:lnTo>
                  <a:pt x="1871" y="278"/>
                </a:lnTo>
                <a:lnTo>
                  <a:pt x="1860" y="278"/>
                </a:lnTo>
                <a:lnTo>
                  <a:pt x="1850" y="278"/>
                </a:lnTo>
                <a:lnTo>
                  <a:pt x="1840" y="278"/>
                </a:lnTo>
                <a:lnTo>
                  <a:pt x="1829" y="278"/>
                </a:lnTo>
                <a:lnTo>
                  <a:pt x="1819" y="278"/>
                </a:lnTo>
                <a:lnTo>
                  <a:pt x="1809" y="278"/>
                </a:lnTo>
                <a:lnTo>
                  <a:pt x="1799" y="278"/>
                </a:lnTo>
                <a:lnTo>
                  <a:pt x="1788" y="278"/>
                </a:lnTo>
                <a:lnTo>
                  <a:pt x="1778" y="278"/>
                </a:lnTo>
                <a:lnTo>
                  <a:pt x="1768" y="278"/>
                </a:lnTo>
                <a:lnTo>
                  <a:pt x="1758" y="278"/>
                </a:lnTo>
                <a:lnTo>
                  <a:pt x="1747" y="278"/>
                </a:lnTo>
                <a:lnTo>
                  <a:pt x="1737" y="278"/>
                </a:lnTo>
                <a:lnTo>
                  <a:pt x="1727" y="278"/>
                </a:lnTo>
                <a:lnTo>
                  <a:pt x="1722" y="278"/>
                </a:lnTo>
                <a:lnTo>
                  <a:pt x="1711" y="278"/>
                </a:lnTo>
                <a:lnTo>
                  <a:pt x="1701" y="278"/>
                </a:lnTo>
                <a:lnTo>
                  <a:pt x="1691" y="278"/>
                </a:lnTo>
                <a:lnTo>
                  <a:pt x="1680" y="278"/>
                </a:lnTo>
                <a:lnTo>
                  <a:pt x="1670" y="278"/>
                </a:lnTo>
                <a:lnTo>
                  <a:pt x="1660" y="278"/>
                </a:lnTo>
                <a:lnTo>
                  <a:pt x="1650" y="278"/>
                </a:lnTo>
                <a:lnTo>
                  <a:pt x="1639" y="278"/>
                </a:lnTo>
                <a:lnTo>
                  <a:pt x="1629" y="278"/>
                </a:lnTo>
                <a:lnTo>
                  <a:pt x="1619" y="278"/>
                </a:lnTo>
                <a:lnTo>
                  <a:pt x="1608" y="278"/>
                </a:lnTo>
                <a:lnTo>
                  <a:pt x="1598" y="278"/>
                </a:lnTo>
                <a:lnTo>
                  <a:pt x="1588" y="278"/>
                </a:lnTo>
                <a:lnTo>
                  <a:pt x="1578" y="278"/>
                </a:lnTo>
                <a:lnTo>
                  <a:pt x="1567" y="278"/>
                </a:lnTo>
                <a:lnTo>
                  <a:pt x="1557" y="278"/>
                </a:lnTo>
                <a:lnTo>
                  <a:pt x="1547" y="278"/>
                </a:lnTo>
                <a:lnTo>
                  <a:pt x="1542" y="278"/>
                </a:lnTo>
                <a:lnTo>
                  <a:pt x="1531" y="278"/>
                </a:lnTo>
                <a:lnTo>
                  <a:pt x="1521" y="278"/>
                </a:lnTo>
                <a:lnTo>
                  <a:pt x="1511" y="278"/>
                </a:lnTo>
                <a:lnTo>
                  <a:pt x="1501" y="278"/>
                </a:lnTo>
                <a:lnTo>
                  <a:pt x="1490" y="278"/>
                </a:lnTo>
                <a:lnTo>
                  <a:pt x="1480" y="278"/>
                </a:lnTo>
                <a:lnTo>
                  <a:pt x="1470" y="278"/>
                </a:lnTo>
                <a:lnTo>
                  <a:pt x="1459" y="278"/>
                </a:lnTo>
                <a:lnTo>
                  <a:pt x="1449" y="278"/>
                </a:lnTo>
                <a:lnTo>
                  <a:pt x="1439" y="278"/>
                </a:lnTo>
                <a:lnTo>
                  <a:pt x="1429" y="278"/>
                </a:lnTo>
                <a:lnTo>
                  <a:pt x="1418" y="278"/>
                </a:lnTo>
                <a:lnTo>
                  <a:pt x="1408" y="278"/>
                </a:lnTo>
                <a:lnTo>
                  <a:pt x="1398" y="278"/>
                </a:lnTo>
                <a:lnTo>
                  <a:pt x="1387" y="278"/>
                </a:lnTo>
                <a:lnTo>
                  <a:pt x="1377" y="278"/>
                </a:lnTo>
                <a:lnTo>
                  <a:pt x="1367" y="278"/>
                </a:lnTo>
                <a:lnTo>
                  <a:pt x="1362" y="278"/>
                </a:lnTo>
                <a:lnTo>
                  <a:pt x="1351" y="278"/>
                </a:lnTo>
                <a:lnTo>
                  <a:pt x="1341" y="278"/>
                </a:lnTo>
                <a:lnTo>
                  <a:pt x="1331" y="278"/>
                </a:lnTo>
                <a:lnTo>
                  <a:pt x="1321" y="278"/>
                </a:lnTo>
                <a:lnTo>
                  <a:pt x="1310" y="278"/>
                </a:lnTo>
                <a:lnTo>
                  <a:pt x="1300" y="278"/>
                </a:lnTo>
                <a:lnTo>
                  <a:pt x="1290" y="278"/>
                </a:lnTo>
                <a:lnTo>
                  <a:pt x="1280" y="278"/>
                </a:lnTo>
                <a:lnTo>
                  <a:pt x="1269" y="278"/>
                </a:lnTo>
                <a:lnTo>
                  <a:pt x="1259" y="278"/>
                </a:lnTo>
                <a:lnTo>
                  <a:pt x="1249" y="278"/>
                </a:lnTo>
                <a:lnTo>
                  <a:pt x="1238" y="278"/>
                </a:lnTo>
                <a:lnTo>
                  <a:pt x="1228" y="278"/>
                </a:lnTo>
                <a:lnTo>
                  <a:pt x="1218" y="278"/>
                </a:lnTo>
                <a:lnTo>
                  <a:pt x="1208" y="278"/>
                </a:lnTo>
                <a:lnTo>
                  <a:pt x="1197" y="278"/>
                </a:lnTo>
                <a:lnTo>
                  <a:pt x="1187" y="278"/>
                </a:lnTo>
                <a:lnTo>
                  <a:pt x="1182" y="278"/>
                </a:lnTo>
                <a:lnTo>
                  <a:pt x="1172" y="278"/>
                </a:lnTo>
                <a:lnTo>
                  <a:pt x="1161" y="278"/>
                </a:lnTo>
                <a:lnTo>
                  <a:pt x="1151" y="278"/>
                </a:lnTo>
                <a:lnTo>
                  <a:pt x="1141" y="278"/>
                </a:lnTo>
                <a:lnTo>
                  <a:pt x="1130" y="278"/>
                </a:lnTo>
                <a:lnTo>
                  <a:pt x="1120" y="278"/>
                </a:lnTo>
                <a:lnTo>
                  <a:pt x="1110" y="278"/>
                </a:lnTo>
                <a:lnTo>
                  <a:pt x="1100" y="278"/>
                </a:lnTo>
                <a:lnTo>
                  <a:pt x="1089" y="278"/>
                </a:lnTo>
                <a:lnTo>
                  <a:pt x="1079" y="278"/>
                </a:lnTo>
                <a:lnTo>
                  <a:pt x="1069" y="278"/>
                </a:lnTo>
                <a:lnTo>
                  <a:pt x="1059" y="278"/>
                </a:lnTo>
                <a:lnTo>
                  <a:pt x="1048" y="278"/>
                </a:lnTo>
                <a:lnTo>
                  <a:pt x="1038" y="278"/>
                </a:lnTo>
                <a:lnTo>
                  <a:pt x="1028" y="278"/>
                </a:lnTo>
                <a:lnTo>
                  <a:pt x="1017" y="278"/>
                </a:lnTo>
                <a:lnTo>
                  <a:pt x="1007" y="278"/>
                </a:lnTo>
                <a:lnTo>
                  <a:pt x="1002" y="278"/>
                </a:lnTo>
                <a:lnTo>
                  <a:pt x="992" y="278"/>
                </a:lnTo>
                <a:lnTo>
                  <a:pt x="981" y="278"/>
                </a:lnTo>
                <a:lnTo>
                  <a:pt x="971" y="278"/>
                </a:lnTo>
                <a:lnTo>
                  <a:pt x="961" y="278"/>
                </a:lnTo>
                <a:lnTo>
                  <a:pt x="951" y="278"/>
                </a:lnTo>
                <a:lnTo>
                  <a:pt x="940" y="278"/>
                </a:lnTo>
                <a:lnTo>
                  <a:pt x="930" y="278"/>
                </a:lnTo>
                <a:lnTo>
                  <a:pt x="920" y="278"/>
                </a:lnTo>
                <a:lnTo>
                  <a:pt x="909" y="278"/>
                </a:lnTo>
                <a:lnTo>
                  <a:pt x="899" y="278"/>
                </a:lnTo>
                <a:lnTo>
                  <a:pt x="889" y="278"/>
                </a:lnTo>
                <a:lnTo>
                  <a:pt x="879" y="278"/>
                </a:lnTo>
                <a:lnTo>
                  <a:pt x="868" y="278"/>
                </a:lnTo>
                <a:lnTo>
                  <a:pt x="858" y="278"/>
                </a:lnTo>
                <a:lnTo>
                  <a:pt x="848" y="278"/>
                </a:lnTo>
                <a:lnTo>
                  <a:pt x="837" y="278"/>
                </a:lnTo>
                <a:lnTo>
                  <a:pt x="827" y="278"/>
                </a:lnTo>
                <a:lnTo>
                  <a:pt x="817" y="278"/>
                </a:lnTo>
                <a:lnTo>
                  <a:pt x="812" y="278"/>
                </a:lnTo>
                <a:lnTo>
                  <a:pt x="802" y="278"/>
                </a:lnTo>
                <a:lnTo>
                  <a:pt x="791" y="278"/>
                </a:lnTo>
                <a:lnTo>
                  <a:pt x="781" y="278"/>
                </a:lnTo>
                <a:lnTo>
                  <a:pt x="771" y="278"/>
                </a:lnTo>
                <a:lnTo>
                  <a:pt x="760" y="278"/>
                </a:lnTo>
                <a:lnTo>
                  <a:pt x="750" y="278"/>
                </a:lnTo>
                <a:lnTo>
                  <a:pt x="740" y="278"/>
                </a:lnTo>
                <a:lnTo>
                  <a:pt x="730" y="278"/>
                </a:lnTo>
                <a:lnTo>
                  <a:pt x="719" y="278"/>
                </a:lnTo>
                <a:lnTo>
                  <a:pt x="709" y="278"/>
                </a:lnTo>
                <a:lnTo>
                  <a:pt x="699" y="278"/>
                </a:lnTo>
                <a:lnTo>
                  <a:pt x="688" y="278"/>
                </a:lnTo>
                <a:lnTo>
                  <a:pt x="678" y="278"/>
                </a:lnTo>
                <a:lnTo>
                  <a:pt x="668" y="278"/>
                </a:lnTo>
                <a:lnTo>
                  <a:pt x="658" y="278"/>
                </a:lnTo>
                <a:lnTo>
                  <a:pt x="647" y="278"/>
                </a:lnTo>
                <a:lnTo>
                  <a:pt x="637" y="278"/>
                </a:lnTo>
                <a:lnTo>
                  <a:pt x="632" y="278"/>
                </a:lnTo>
                <a:lnTo>
                  <a:pt x="622" y="278"/>
                </a:lnTo>
                <a:lnTo>
                  <a:pt x="611" y="278"/>
                </a:lnTo>
                <a:lnTo>
                  <a:pt x="601" y="278"/>
                </a:lnTo>
                <a:lnTo>
                  <a:pt x="591" y="278"/>
                </a:lnTo>
                <a:lnTo>
                  <a:pt x="581" y="278"/>
                </a:lnTo>
                <a:lnTo>
                  <a:pt x="570" y="278"/>
                </a:lnTo>
                <a:lnTo>
                  <a:pt x="560" y="278"/>
                </a:lnTo>
                <a:lnTo>
                  <a:pt x="550" y="278"/>
                </a:lnTo>
                <a:lnTo>
                  <a:pt x="539" y="278"/>
                </a:lnTo>
                <a:lnTo>
                  <a:pt x="529" y="278"/>
                </a:lnTo>
                <a:lnTo>
                  <a:pt x="519" y="278"/>
                </a:lnTo>
                <a:lnTo>
                  <a:pt x="509" y="278"/>
                </a:lnTo>
                <a:lnTo>
                  <a:pt x="498" y="278"/>
                </a:lnTo>
                <a:lnTo>
                  <a:pt x="488" y="278"/>
                </a:lnTo>
                <a:lnTo>
                  <a:pt x="478" y="278"/>
                </a:lnTo>
                <a:lnTo>
                  <a:pt x="467" y="278"/>
                </a:lnTo>
                <a:lnTo>
                  <a:pt x="457" y="278"/>
                </a:lnTo>
                <a:lnTo>
                  <a:pt x="452" y="278"/>
                </a:lnTo>
                <a:lnTo>
                  <a:pt x="442" y="278"/>
                </a:lnTo>
                <a:lnTo>
                  <a:pt x="431" y="278"/>
                </a:lnTo>
                <a:lnTo>
                  <a:pt x="421" y="278"/>
                </a:lnTo>
                <a:lnTo>
                  <a:pt x="411" y="278"/>
                </a:lnTo>
                <a:lnTo>
                  <a:pt x="401" y="278"/>
                </a:lnTo>
                <a:lnTo>
                  <a:pt x="390" y="278"/>
                </a:lnTo>
                <a:lnTo>
                  <a:pt x="380" y="278"/>
                </a:lnTo>
                <a:lnTo>
                  <a:pt x="370" y="278"/>
                </a:lnTo>
                <a:lnTo>
                  <a:pt x="360" y="278"/>
                </a:lnTo>
                <a:lnTo>
                  <a:pt x="349" y="278"/>
                </a:lnTo>
                <a:lnTo>
                  <a:pt x="339" y="278"/>
                </a:lnTo>
                <a:lnTo>
                  <a:pt x="329" y="278"/>
                </a:lnTo>
                <a:lnTo>
                  <a:pt x="318" y="278"/>
                </a:lnTo>
                <a:lnTo>
                  <a:pt x="308" y="278"/>
                </a:lnTo>
                <a:lnTo>
                  <a:pt x="298" y="278"/>
                </a:lnTo>
                <a:lnTo>
                  <a:pt x="288" y="278"/>
                </a:lnTo>
                <a:lnTo>
                  <a:pt x="277" y="278"/>
                </a:lnTo>
                <a:lnTo>
                  <a:pt x="272" y="278"/>
                </a:lnTo>
                <a:lnTo>
                  <a:pt x="262" y="278"/>
                </a:lnTo>
                <a:lnTo>
                  <a:pt x="252" y="278"/>
                </a:lnTo>
                <a:lnTo>
                  <a:pt x="241" y="278"/>
                </a:lnTo>
                <a:lnTo>
                  <a:pt x="231" y="278"/>
                </a:lnTo>
                <a:lnTo>
                  <a:pt x="221" y="278"/>
                </a:lnTo>
                <a:lnTo>
                  <a:pt x="210" y="278"/>
                </a:lnTo>
                <a:lnTo>
                  <a:pt x="200" y="278"/>
                </a:lnTo>
                <a:lnTo>
                  <a:pt x="190" y="278"/>
                </a:lnTo>
                <a:lnTo>
                  <a:pt x="180" y="278"/>
                </a:lnTo>
                <a:lnTo>
                  <a:pt x="169" y="278"/>
                </a:lnTo>
                <a:lnTo>
                  <a:pt x="159" y="278"/>
                </a:lnTo>
                <a:lnTo>
                  <a:pt x="149" y="278"/>
                </a:lnTo>
                <a:lnTo>
                  <a:pt x="138" y="278"/>
                </a:lnTo>
                <a:lnTo>
                  <a:pt x="128" y="278"/>
                </a:lnTo>
                <a:lnTo>
                  <a:pt x="118" y="278"/>
                </a:lnTo>
                <a:lnTo>
                  <a:pt x="108" y="278"/>
                </a:lnTo>
                <a:lnTo>
                  <a:pt x="97" y="278"/>
                </a:lnTo>
                <a:lnTo>
                  <a:pt x="92" y="278"/>
                </a:lnTo>
                <a:lnTo>
                  <a:pt x="82" y="278"/>
                </a:lnTo>
                <a:lnTo>
                  <a:pt x="72" y="278"/>
                </a:lnTo>
                <a:lnTo>
                  <a:pt x="61" y="278"/>
                </a:lnTo>
                <a:lnTo>
                  <a:pt x="51" y="278"/>
                </a:lnTo>
                <a:lnTo>
                  <a:pt x="41" y="278"/>
                </a:lnTo>
                <a:lnTo>
                  <a:pt x="31" y="278"/>
                </a:lnTo>
                <a:lnTo>
                  <a:pt x="20" y="278"/>
                </a:lnTo>
                <a:lnTo>
                  <a:pt x="10" y="278"/>
                </a:lnTo>
                <a:lnTo>
                  <a:pt x="0" y="278"/>
                </a:lnTo>
                <a:close/>
              </a:path>
            </a:pathLst>
          </a:custGeom>
          <a:gradFill rotWithShape="0">
            <a:gsLst>
              <a:gs pos="0">
                <a:srgbClr val="0099FF"/>
              </a:gs>
              <a:gs pos="100000">
                <a:srgbClr val="FFFFFF"/>
              </a:gs>
            </a:gsLst>
            <a:lin ang="5400000" scaled="1"/>
          </a:gradFill>
          <a:ln w="9525">
            <a:noFill/>
            <a:round/>
            <a:headEnd/>
            <a:tailEnd/>
          </a:ln>
        </p:spPr>
        <p:txBody>
          <a:bodyPr/>
          <a:lstStyle/>
          <a:p>
            <a:endParaRPr lang="en-GB"/>
          </a:p>
        </p:txBody>
      </p:sp>
      <p:sp>
        <p:nvSpPr>
          <p:cNvPr id="375358" name="Freeform 574"/>
          <p:cNvSpPr>
            <a:spLocks/>
          </p:cNvSpPr>
          <p:nvPr/>
        </p:nvSpPr>
        <p:spPr bwMode="auto">
          <a:xfrm>
            <a:off x="1431925" y="4983163"/>
            <a:ext cx="6346825" cy="457200"/>
          </a:xfrm>
          <a:custGeom>
            <a:avLst/>
            <a:gdLst/>
            <a:ahLst/>
            <a:cxnLst>
              <a:cxn ang="0">
                <a:pos x="108" y="288"/>
              </a:cxn>
              <a:cxn ang="0">
                <a:pos x="241" y="288"/>
              </a:cxn>
              <a:cxn ang="0">
                <a:pos x="370" y="288"/>
              </a:cxn>
              <a:cxn ang="0">
                <a:pos x="498" y="288"/>
              </a:cxn>
              <a:cxn ang="0">
                <a:pos x="632" y="283"/>
              </a:cxn>
              <a:cxn ang="0">
                <a:pos x="760" y="278"/>
              </a:cxn>
              <a:cxn ang="0">
                <a:pos x="889" y="268"/>
              </a:cxn>
              <a:cxn ang="0">
                <a:pos x="1017" y="257"/>
              </a:cxn>
              <a:cxn ang="0">
                <a:pos x="1151" y="242"/>
              </a:cxn>
              <a:cxn ang="0">
                <a:pos x="1280" y="226"/>
              </a:cxn>
              <a:cxn ang="0">
                <a:pos x="1408" y="206"/>
              </a:cxn>
              <a:cxn ang="0">
                <a:pos x="1542" y="185"/>
              </a:cxn>
              <a:cxn ang="0">
                <a:pos x="1670" y="113"/>
              </a:cxn>
              <a:cxn ang="0">
                <a:pos x="1799" y="52"/>
              </a:cxn>
              <a:cxn ang="0">
                <a:pos x="1927" y="31"/>
              </a:cxn>
              <a:cxn ang="0">
                <a:pos x="2061" y="0"/>
              </a:cxn>
              <a:cxn ang="0">
                <a:pos x="2189" y="16"/>
              </a:cxn>
              <a:cxn ang="0">
                <a:pos x="2318" y="67"/>
              </a:cxn>
              <a:cxn ang="0">
                <a:pos x="2451" y="124"/>
              </a:cxn>
              <a:cxn ang="0">
                <a:pos x="2580" y="180"/>
              </a:cxn>
              <a:cxn ang="0">
                <a:pos x="2708" y="216"/>
              </a:cxn>
              <a:cxn ang="0">
                <a:pos x="2837" y="242"/>
              </a:cxn>
              <a:cxn ang="0">
                <a:pos x="2970" y="262"/>
              </a:cxn>
              <a:cxn ang="0">
                <a:pos x="3099" y="262"/>
              </a:cxn>
              <a:cxn ang="0">
                <a:pos x="3227" y="268"/>
              </a:cxn>
              <a:cxn ang="0">
                <a:pos x="3361" y="268"/>
              </a:cxn>
              <a:cxn ang="0">
                <a:pos x="3490" y="268"/>
              </a:cxn>
              <a:cxn ang="0">
                <a:pos x="3618" y="273"/>
              </a:cxn>
              <a:cxn ang="0">
                <a:pos x="3747" y="273"/>
              </a:cxn>
              <a:cxn ang="0">
                <a:pos x="3880" y="273"/>
              </a:cxn>
              <a:cxn ang="0">
                <a:pos x="3998" y="273"/>
              </a:cxn>
              <a:cxn ang="0">
                <a:pos x="3870" y="273"/>
              </a:cxn>
              <a:cxn ang="0">
                <a:pos x="3736" y="273"/>
              </a:cxn>
              <a:cxn ang="0">
                <a:pos x="3608" y="273"/>
              </a:cxn>
              <a:cxn ang="0">
                <a:pos x="3479" y="268"/>
              </a:cxn>
              <a:cxn ang="0">
                <a:pos x="3351" y="268"/>
              </a:cxn>
              <a:cxn ang="0">
                <a:pos x="3217" y="268"/>
              </a:cxn>
              <a:cxn ang="0">
                <a:pos x="3089" y="262"/>
              </a:cxn>
              <a:cxn ang="0">
                <a:pos x="2960" y="262"/>
              </a:cxn>
              <a:cxn ang="0">
                <a:pos x="2827" y="257"/>
              </a:cxn>
              <a:cxn ang="0">
                <a:pos x="2698" y="247"/>
              </a:cxn>
              <a:cxn ang="0">
                <a:pos x="2570" y="232"/>
              </a:cxn>
              <a:cxn ang="0">
                <a:pos x="2441" y="221"/>
              </a:cxn>
              <a:cxn ang="0">
                <a:pos x="2307" y="206"/>
              </a:cxn>
              <a:cxn ang="0">
                <a:pos x="2179" y="175"/>
              </a:cxn>
              <a:cxn ang="0">
                <a:pos x="2050" y="46"/>
              </a:cxn>
              <a:cxn ang="0">
                <a:pos x="1917" y="31"/>
              </a:cxn>
              <a:cxn ang="0">
                <a:pos x="1788" y="46"/>
              </a:cxn>
              <a:cxn ang="0">
                <a:pos x="1660" y="118"/>
              </a:cxn>
              <a:cxn ang="0">
                <a:pos x="1531" y="185"/>
              </a:cxn>
              <a:cxn ang="0">
                <a:pos x="1398" y="211"/>
              </a:cxn>
              <a:cxn ang="0">
                <a:pos x="1269" y="226"/>
              </a:cxn>
              <a:cxn ang="0">
                <a:pos x="1141" y="242"/>
              </a:cxn>
              <a:cxn ang="0">
                <a:pos x="1007" y="257"/>
              </a:cxn>
              <a:cxn ang="0">
                <a:pos x="879" y="268"/>
              </a:cxn>
              <a:cxn ang="0">
                <a:pos x="750" y="278"/>
              </a:cxn>
              <a:cxn ang="0">
                <a:pos x="622" y="283"/>
              </a:cxn>
              <a:cxn ang="0">
                <a:pos x="488" y="288"/>
              </a:cxn>
              <a:cxn ang="0">
                <a:pos x="360" y="288"/>
              </a:cxn>
              <a:cxn ang="0">
                <a:pos x="231" y="288"/>
              </a:cxn>
              <a:cxn ang="0">
                <a:pos x="97" y="288"/>
              </a:cxn>
            </a:cxnLst>
            <a:rect l="0" t="0" r="r" b="b"/>
            <a:pathLst>
              <a:path w="3998" h="288">
                <a:moveTo>
                  <a:pt x="0" y="288"/>
                </a:moveTo>
                <a:lnTo>
                  <a:pt x="0" y="288"/>
                </a:lnTo>
                <a:lnTo>
                  <a:pt x="10" y="288"/>
                </a:lnTo>
                <a:lnTo>
                  <a:pt x="20" y="288"/>
                </a:lnTo>
                <a:lnTo>
                  <a:pt x="31" y="288"/>
                </a:lnTo>
                <a:lnTo>
                  <a:pt x="41" y="288"/>
                </a:lnTo>
                <a:lnTo>
                  <a:pt x="51" y="288"/>
                </a:lnTo>
                <a:lnTo>
                  <a:pt x="61" y="288"/>
                </a:lnTo>
                <a:lnTo>
                  <a:pt x="72" y="288"/>
                </a:lnTo>
                <a:lnTo>
                  <a:pt x="82" y="288"/>
                </a:lnTo>
                <a:lnTo>
                  <a:pt x="92" y="288"/>
                </a:lnTo>
                <a:lnTo>
                  <a:pt x="97" y="288"/>
                </a:lnTo>
                <a:lnTo>
                  <a:pt x="108" y="288"/>
                </a:lnTo>
                <a:lnTo>
                  <a:pt x="118" y="288"/>
                </a:lnTo>
                <a:lnTo>
                  <a:pt x="128" y="288"/>
                </a:lnTo>
                <a:lnTo>
                  <a:pt x="138" y="288"/>
                </a:lnTo>
                <a:lnTo>
                  <a:pt x="149" y="288"/>
                </a:lnTo>
                <a:lnTo>
                  <a:pt x="159" y="288"/>
                </a:lnTo>
                <a:lnTo>
                  <a:pt x="169" y="288"/>
                </a:lnTo>
                <a:lnTo>
                  <a:pt x="180" y="288"/>
                </a:lnTo>
                <a:lnTo>
                  <a:pt x="190" y="288"/>
                </a:lnTo>
                <a:lnTo>
                  <a:pt x="200" y="288"/>
                </a:lnTo>
                <a:lnTo>
                  <a:pt x="210" y="288"/>
                </a:lnTo>
                <a:lnTo>
                  <a:pt x="221" y="288"/>
                </a:lnTo>
                <a:lnTo>
                  <a:pt x="231" y="288"/>
                </a:lnTo>
                <a:lnTo>
                  <a:pt x="241" y="288"/>
                </a:lnTo>
                <a:lnTo>
                  <a:pt x="252" y="288"/>
                </a:lnTo>
                <a:lnTo>
                  <a:pt x="262" y="288"/>
                </a:lnTo>
                <a:lnTo>
                  <a:pt x="272" y="288"/>
                </a:lnTo>
                <a:lnTo>
                  <a:pt x="277" y="288"/>
                </a:lnTo>
                <a:lnTo>
                  <a:pt x="288" y="288"/>
                </a:lnTo>
                <a:lnTo>
                  <a:pt x="298" y="288"/>
                </a:lnTo>
                <a:lnTo>
                  <a:pt x="308" y="288"/>
                </a:lnTo>
                <a:lnTo>
                  <a:pt x="318" y="288"/>
                </a:lnTo>
                <a:lnTo>
                  <a:pt x="329" y="288"/>
                </a:lnTo>
                <a:lnTo>
                  <a:pt x="339" y="288"/>
                </a:lnTo>
                <a:lnTo>
                  <a:pt x="349" y="288"/>
                </a:lnTo>
                <a:lnTo>
                  <a:pt x="360" y="288"/>
                </a:lnTo>
                <a:lnTo>
                  <a:pt x="370" y="288"/>
                </a:lnTo>
                <a:lnTo>
                  <a:pt x="380" y="288"/>
                </a:lnTo>
                <a:lnTo>
                  <a:pt x="390" y="288"/>
                </a:lnTo>
                <a:lnTo>
                  <a:pt x="401" y="288"/>
                </a:lnTo>
                <a:lnTo>
                  <a:pt x="411" y="288"/>
                </a:lnTo>
                <a:lnTo>
                  <a:pt x="421" y="288"/>
                </a:lnTo>
                <a:lnTo>
                  <a:pt x="431" y="288"/>
                </a:lnTo>
                <a:lnTo>
                  <a:pt x="442" y="288"/>
                </a:lnTo>
                <a:lnTo>
                  <a:pt x="452" y="288"/>
                </a:lnTo>
                <a:lnTo>
                  <a:pt x="457" y="288"/>
                </a:lnTo>
                <a:lnTo>
                  <a:pt x="467" y="288"/>
                </a:lnTo>
                <a:lnTo>
                  <a:pt x="478" y="288"/>
                </a:lnTo>
                <a:lnTo>
                  <a:pt x="488" y="288"/>
                </a:lnTo>
                <a:lnTo>
                  <a:pt x="498" y="288"/>
                </a:lnTo>
                <a:lnTo>
                  <a:pt x="509" y="283"/>
                </a:lnTo>
                <a:lnTo>
                  <a:pt x="519" y="283"/>
                </a:lnTo>
                <a:lnTo>
                  <a:pt x="529" y="283"/>
                </a:lnTo>
                <a:lnTo>
                  <a:pt x="539" y="283"/>
                </a:lnTo>
                <a:lnTo>
                  <a:pt x="550" y="283"/>
                </a:lnTo>
                <a:lnTo>
                  <a:pt x="560" y="283"/>
                </a:lnTo>
                <a:lnTo>
                  <a:pt x="570" y="283"/>
                </a:lnTo>
                <a:lnTo>
                  <a:pt x="581" y="283"/>
                </a:lnTo>
                <a:lnTo>
                  <a:pt x="591" y="283"/>
                </a:lnTo>
                <a:lnTo>
                  <a:pt x="601" y="283"/>
                </a:lnTo>
                <a:lnTo>
                  <a:pt x="611" y="283"/>
                </a:lnTo>
                <a:lnTo>
                  <a:pt x="622" y="283"/>
                </a:lnTo>
                <a:lnTo>
                  <a:pt x="632" y="283"/>
                </a:lnTo>
                <a:lnTo>
                  <a:pt x="637" y="283"/>
                </a:lnTo>
                <a:lnTo>
                  <a:pt x="647" y="283"/>
                </a:lnTo>
                <a:lnTo>
                  <a:pt x="658" y="283"/>
                </a:lnTo>
                <a:lnTo>
                  <a:pt x="668" y="278"/>
                </a:lnTo>
                <a:lnTo>
                  <a:pt x="678" y="278"/>
                </a:lnTo>
                <a:lnTo>
                  <a:pt x="688" y="278"/>
                </a:lnTo>
                <a:lnTo>
                  <a:pt x="699" y="278"/>
                </a:lnTo>
                <a:lnTo>
                  <a:pt x="709" y="278"/>
                </a:lnTo>
                <a:lnTo>
                  <a:pt x="719" y="278"/>
                </a:lnTo>
                <a:lnTo>
                  <a:pt x="730" y="278"/>
                </a:lnTo>
                <a:lnTo>
                  <a:pt x="740" y="278"/>
                </a:lnTo>
                <a:lnTo>
                  <a:pt x="750" y="278"/>
                </a:lnTo>
                <a:lnTo>
                  <a:pt x="760" y="278"/>
                </a:lnTo>
                <a:lnTo>
                  <a:pt x="771" y="278"/>
                </a:lnTo>
                <a:lnTo>
                  <a:pt x="781" y="278"/>
                </a:lnTo>
                <a:lnTo>
                  <a:pt x="791" y="278"/>
                </a:lnTo>
                <a:lnTo>
                  <a:pt x="802" y="273"/>
                </a:lnTo>
                <a:lnTo>
                  <a:pt x="812" y="273"/>
                </a:lnTo>
                <a:lnTo>
                  <a:pt x="817" y="273"/>
                </a:lnTo>
                <a:lnTo>
                  <a:pt x="827" y="273"/>
                </a:lnTo>
                <a:lnTo>
                  <a:pt x="837" y="273"/>
                </a:lnTo>
                <a:lnTo>
                  <a:pt x="848" y="273"/>
                </a:lnTo>
                <a:lnTo>
                  <a:pt x="858" y="273"/>
                </a:lnTo>
                <a:lnTo>
                  <a:pt x="868" y="273"/>
                </a:lnTo>
                <a:lnTo>
                  <a:pt x="879" y="268"/>
                </a:lnTo>
                <a:lnTo>
                  <a:pt x="889" y="268"/>
                </a:lnTo>
                <a:lnTo>
                  <a:pt x="899" y="268"/>
                </a:lnTo>
                <a:lnTo>
                  <a:pt x="909" y="268"/>
                </a:lnTo>
                <a:lnTo>
                  <a:pt x="920" y="268"/>
                </a:lnTo>
                <a:lnTo>
                  <a:pt x="930" y="268"/>
                </a:lnTo>
                <a:lnTo>
                  <a:pt x="940" y="268"/>
                </a:lnTo>
                <a:lnTo>
                  <a:pt x="951" y="268"/>
                </a:lnTo>
                <a:lnTo>
                  <a:pt x="961" y="262"/>
                </a:lnTo>
                <a:lnTo>
                  <a:pt x="971" y="262"/>
                </a:lnTo>
                <a:lnTo>
                  <a:pt x="981" y="262"/>
                </a:lnTo>
                <a:lnTo>
                  <a:pt x="992" y="262"/>
                </a:lnTo>
                <a:lnTo>
                  <a:pt x="1002" y="257"/>
                </a:lnTo>
                <a:lnTo>
                  <a:pt x="1007" y="257"/>
                </a:lnTo>
                <a:lnTo>
                  <a:pt x="1017" y="257"/>
                </a:lnTo>
                <a:lnTo>
                  <a:pt x="1028" y="252"/>
                </a:lnTo>
                <a:lnTo>
                  <a:pt x="1038" y="252"/>
                </a:lnTo>
                <a:lnTo>
                  <a:pt x="1048" y="252"/>
                </a:lnTo>
                <a:lnTo>
                  <a:pt x="1059" y="247"/>
                </a:lnTo>
                <a:lnTo>
                  <a:pt x="1069" y="247"/>
                </a:lnTo>
                <a:lnTo>
                  <a:pt x="1079" y="247"/>
                </a:lnTo>
                <a:lnTo>
                  <a:pt x="1089" y="247"/>
                </a:lnTo>
                <a:lnTo>
                  <a:pt x="1100" y="242"/>
                </a:lnTo>
                <a:lnTo>
                  <a:pt x="1110" y="242"/>
                </a:lnTo>
                <a:lnTo>
                  <a:pt x="1120" y="237"/>
                </a:lnTo>
                <a:lnTo>
                  <a:pt x="1130" y="237"/>
                </a:lnTo>
                <a:lnTo>
                  <a:pt x="1141" y="242"/>
                </a:lnTo>
                <a:lnTo>
                  <a:pt x="1151" y="242"/>
                </a:lnTo>
                <a:lnTo>
                  <a:pt x="1161" y="237"/>
                </a:lnTo>
                <a:lnTo>
                  <a:pt x="1172" y="237"/>
                </a:lnTo>
                <a:lnTo>
                  <a:pt x="1182" y="237"/>
                </a:lnTo>
                <a:lnTo>
                  <a:pt x="1187" y="242"/>
                </a:lnTo>
                <a:lnTo>
                  <a:pt x="1197" y="232"/>
                </a:lnTo>
                <a:lnTo>
                  <a:pt x="1208" y="242"/>
                </a:lnTo>
                <a:lnTo>
                  <a:pt x="1218" y="237"/>
                </a:lnTo>
                <a:lnTo>
                  <a:pt x="1228" y="232"/>
                </a:lnTo>
                <a:lnTo>
                  <a:pt x="1238" y="232"/>
                </a:lnTo>
                <a:lnTo>
                  <a:pt x="1249" y="232"/>
                </a:lnTo>
                <a:lnTo>
                  <a:pt x="1259" y="232"/>
                </a:lnTo>
                <a:lnTo>
                  <a:pt x="1269" y="226"/>
                </a:lnTo>
                <a:lnTo>
                  <a:pt x="1280" y="226"/>
                </a:lnTo>
                <a:lnTo>
                  <a:pt x="1290" y="221"/>
                </a:lnTo>
                <a:lnTo>
                  <a:pt x="1300" y="226"/>
                </a:lnTo>
                <a:lnTo>
                  <a:pt x="1310" y="232"/>
                </a:lnTo>
                <a:lnTo>
                  <a:pt x="1321" y="237"/>
                </a:lnTo>
                <a:lnTo>
                  <a:pt x="1331" y="232"/>
                </a:lnTo>
                <a:lnTo>
                  <a:pt x="1341" y="226"/>
                </a:lnTo>
                <a:lnTo>
                  <a:pt x="1351" y="226"/>
                </a:lnTo>
                <a:lnTo>
                  <a:pt x="1362" y="221"/>
                </a:lnTo>
                <a:lnTo>
                  <a:pt x="1367" y="216"/>
                </a:lnTo>
                <a:lnTo>
                  <a:pt x="1377" y="216"/>
                </a:lnTo>
                <a:lnTo>
                  <a:pt x="1387" y="216"/>
                </a:lnTo>
                <a:lnTo>
                  <a:pt x="1398" y="211"/>
                </a:lnTo>
                <a:lnTo>
                  <a:pt x="1408" y="206"/>
                </a:lnTo>
                <a:lnTo>
                  <a:pt x="1418" y="206"/>
                </a:lnTo>
                <a:lnTo>
                  <a:pt x="1429" y="206"/>
                </a:lnTo>
                <a:lnTo>
                  <a:pt x="1439" y="206"/>
                </a:lnTo>
                <a:lnTo>
                  <a:pt x="1449" y="211"/>
                </a:lnTo>
                <a:lnTo>
                  <a:pt x="1459" y="211"/>
                </a:lnTo>
                <a:lnTo>
                  <a:pt x="1470" y="201"/>
                </a:lnTo>
                <a:lnTo>
                  <a:pt x="1480" y="196"/>
                </a:lnTo>
                <a:lnTo>
                  <a:pt x="1490" y="196"/>
                </a:lnTo>
                <a:lnTo>
                  <a:pt x="1501" y="196"/>
                </a:lnTo>
                <a:lnTo>
                  <a:pt x="1511" y="190"/>
                </a:lnTo>
                <a:lnTo>
                  <a:pt x="1521" y="190"/>
                </a:lnTo>
                <a:lnTo>
                  <a:pt x="1531" y="185"/>
                </a:lnTo>
                <a:lnTo>
                  <a:pt x="1542" y="185"/>
                </a:lnTo>
                <a:lnTo>
                  <a:pt x="1547" y="175"/>
                </a:lnTo>
                <a:lnTo>
                  <a:pt x="1557" y="170"/>
                </a:lnTo>
                <a:lnTo>
                  <a:pt x="1567" y="165"/>
                </a:lnTo>
                <a:lnTo>
                  <a:pt x="1578" y="170"/>
                </a:lnTo>
                <a:lnTo>
                  <a:pt x="1588" y="165"/>
                </a:lnTo>
                <a:lnTo>
                  <a:pt x="1598" y="160"/>
                </a:lnTo>
                <a:lnTo>
                  <a:pt x="1608" y="154"/>
                </a:lnTo>
                <a:lnTo>
                  <a:pt x="1619" y="149"/>
                </a:lnTo>
                <a:lnTo>
                  <a:pt x="1629" y="139"/>
                </a:lnTo>
                <a:lnTo>
                  <a:pt x="1639" y="134"/>
                </a:lnTo>
                <a:lnTo>
                  <a:pt x="1650" y="129"/>
                </a:lnTo>
                <a:lnTo>
                  <a:pt x="1660" y="118"/>
                </a:lnTo>
                <a:lnTo>
                  <a:pt x="1670" y="113"/>
                </a:lnTo>
                <a:lnTo>
                  <a:pt x="1680" y="103"/>
                </a:lnTo>
                <a:lnTo>
                  <a:pt x="1691" y="93"/>
                </a:lnTo>
                <a:lnTo>
                  <a:pt x="1701" y="88"/>
                </a:lnTo>
                <a:lnTo>
                  <a:pt x="1711" y="82"/>
                </a:lnTo>
                <a:lnTo>
                  <a:pt x="1722" y="77"/>
                </a:lnTo>
                <a:lnTo>
                  <a:pt x="1727" y="67"/>
                </a:lnTo>
                <a:lnTo>
                  <a:pt x="1737" y="67"/>
                </a:lnTo>
                <a:lnTo>
                  <a:pt x="1747" y="72"/>
                </a:lnTo>
                <a:lnTo>
                  <a:pt x="1758" y="57"/>
                </a:lnTo>
                <a:lnTo>
                  <a:pt x="1768" y="57"/>
                </a:lnTo>
                <a:lnTo>
                  <a:pt x="1778" y="52"/>
                </a:lnTo>
                <a:lnTo>
                  <a:pt x="1788" y="46"/>
                </a:lnTo>
                <a:lnTo>
                  <a:pt x="1799" y="52"/>
                </a:lnTo>
                <a:lnTo>
                  <a:pt x="1809" y="57"/>
                </a:lnTo>
                <a:lnTo>
                  <a:pt x="1819" y="62"/>
                </a:lnTo>
                <a:lnTo>
                  <a:pt x="1829" y="62"/>
                </a:lnTo>
                <a:lnTo>
                  <a:pt x="1840" y="57"/>
                </a:lnTo>
                <a:lnTo>
                  <a:pt x="1850" y="52"/>
                </a:lnTo>
                <a:lnTo>
                  <a:pt x="1860" y="46"/>
                </a:lnTo>
                <a:lnTo>
                  <a:pt x="1871" y="41"/>
                </a:lnTo>
                <a:lnTo>
                  <a:pt x="1881" y="36"/>
                </a:lnTo>
                <a:lnTo>
                  <a:pt x="1891" y="36"/>
                </a:lnTo>
                <a:lnTo>
                  <a:pt x="1901" y="31"/>
                </a:lnTo>
                <a:lnTo>
                  <a:pt x="1907" y="31"/>
                </a:lnTo>
                <a:lnTo>
                  <a:pt x="1917" y="31"/>
                </a:lnTo>
                <a:lnTo>
                  <a:pt x="1927" y="31"/>
                </a:lnTo>
                <a:lnTo>
                  <a:pt x="1937" y="31"/>
                </a:lnTo>
                <a:lnTo>
                  <a:pt x="1948" y="31"/>
                </a:lnTo>
                <a:lnTo>
                  <a:pt x="1958" y="26"/>
                </a:lnTo>
                <a:lnTo>
                  <a:pt x="1968" y="21"/>
                </a:lnTo>
                <a:lnTo>
                  <a:pt x="1979" y="21"/>
                </a:lnTo>
                <a:lnTo>
                  <a:pt x="1989" y="16"/>
                </a:lnTo>
                <a:lnTo>
                  <a:pt x="1999" y="10"/>
                </a:lnTo>
                <a:lnTo>
                  <a:pt x="2009" y="10"/>
                </a:lnTo>
                <a:lnTo>
                  <a:pt x="2020" y="5"/>
                </a:lnTo>
                <a:lnTo>
                  <a:pt x="2030" y="5"/>
                </a:lnTo>
                <a:lnTo>
                  <a:pt x="2040" y="0"/>
                </a:lnTo>
                <a:lnTo>
                  <a:pt x="2050" y="0"/>
                </a:lnTo>
                <a:lnTo>
                  <a:pt x="2061" y="0"/>
                </a:lnTo>
                <a:lnTo>
                  <a:pt x="2071" y="0"/>
                </a:lnTo>
                <a:lnTo>
                  <a:pt x="2081" y="0"/>
                </a:lnTo>
                <a:lnTo>
                  <a:pt x="2092" y="0"/>
                </a:lnTo>
                <a:lnTo>
                  <a:pt x="2097" y="0"/>
                </a:lnTo>
                <a:lnTo>
                  <a:pt x="2107" y="0"/>
                </a:lnTo>
                <a:lnTo>
                  <a:pt x="2117" y="0"/>
                </a:lnTo>
                <a:lnTo>
                  <a:pt x="2128" y="5"/>
                </a:lnTo>
                <a:lnTo>
                  <a:pt x="2138" y="5"/>
                </a:lnTo>
                <a:lnTo>
                  <a:pt x="2148" y="5"/>
                </a:lnTo>
                <a:lnTo>
                  <a:pt x="2158" y="10"/>
                </a:lnTo>
                <a:lnTo>
                  <a:pt x="2169" y="10"/>
                </a:lnTo>
                <a:lnTo>
                  <a:pt x="2179" y="16"/>
                </a:lnTo>
                <a:lnTo>
                  <a:pt x="2189" y="16"/>
                </a:lnTo>
                <a:lnTo>
                  <a:pt x="2200" y="21"/>
                </a:lnTo>
                <a:lnTo>
                  <a:pt x="2210" y="26"/>
                </a:lnTo>
                <a:lnTo>
                  <a:pt x="2220" y="26"/>
                </a:lnTo>
                <a:lnTo>
                  <a:pt x="2230" y="31"/>
                </a:lnTo>
                <a:lnTo>
                  <a:pt x="2241" y="36"/>
                </a:lnTo>
                <a:lnTo>
                  <a:pt x="2251" y="36"/>
                </a:lnTo>
                <a:lnTo>
                  <a:pt x="2261" y="41"/>
                </a:lnTo>
                <a:lnTo>
                  <a:pt x="2271" y="46"/>
                </a:lnTo>
                <a:lnTo>
                  <a:pt x="2277" y="52"/>
                </a:lnTo>
                <a:lnTo>
                  <a:pt x="2287" y="57"/>
                </a:lnTo>
                <a:lnTo>
                  <a:pt x="2297" y="57"/>
                </a:lnTo>
                <a:lnTo>
                  <a:pt x="2307" y="62"/>
                </a:lnTo>
                <a:lnTo>
                  <a:pt x="2318" y="67"/>
                </a:lnTo>
                <a:lnTo>
                  <a:pt x="2328" y="72"/>
                </a:lnTo>
                <a:lnTo>
                  <a:pt x="2338" y="77"/>
                </a:lnTo>
                <a:lnTo>
                  <a:pt x="2349" y="82"/>
                </a:lnTo>
                <a:lnTo>
                  <a:pt x="2359" y="88"/>
                </a:lnTo>
                <a:lnTo>
                  <a:pt x="2369" y="88"/>
                </a:lnTo>
                <a:lnTo>
                  <a:pt x="2379" y="93"/>
                </a:lnTo>
                <a:lnTo>
                  <a:pt x="2390" y="98"/>
                </a:lnTo>
                <a:lnTo>
                  <a:pt x="2400" y="103"/>
                </a:lnTo>
                <a:lnTo>
                  <a:pt x="2410" y="108"/>
                </a:lnTo>
                <a:lnTo>
                  <a:pt x="2421" y="113"/>
                </a:lnTo>
                <a:lnTo>
                  <a:pt x="2431" y="118"/>
                </a:lnTo>
                <a:lnTo>
                  <a:pt x="2441" y="124"/>
                </a:lnTo>
                <a:lnTo>
                  <a:pt x="2451" y="124"/>
                </a:lnTo>
                <a:lnTo>
                  <a:pt x="2457" y="129"/>
                </a:lnTo>
                <a:lnTo>
                  <a:pt x="2467" y="134"/>
                </a:lnTo>
                <a:lnTo>
                  <a:pt x="2477" y="139"/>
                </a:lnTo>
                <a:lnTo>
                  <a:pt x="2487" y="144"/>
                </a:lnTo>
                <a:lnTo>
                  <a:pt x="2498" y="149"/>
                </a:lnTo>
                <a:lnTo>
                  <a:pt x="2508" y="149"/>
                </a:lnTo>
                <a:lnTo>
                  <a:pt x="2518" y="154"/>
                </a:lnTo>
                <a:lnTo>
                  <a:pt x="2528" y="160"/>
                </a:lnTo>
                <a:lnTo>
                  <a:pt x="2539" y="165"/>
                </a:lnTo>
                <a:lnTo>
                  <a:pt x="2549" y="165"/>
                </a:lnTo>
                <a:lnTo>
                  <a:pt x="2559" y="170"/>
                </a:lnTo>
                <a:lnTo>
                  <a:pt x="2570" y="175"/>
                </a:lnTo>
                <a:lnTo>
                  <a:pt x="2580" y="180"/>
                </a:lnTo>
                <a:lnTo>
                  <a:pt x="2590" y="180"/>
                </a:lnTo>
                <a:lnTo>
                  <a:pt x="2600" y="185"/>
                </a:lnTo>
                <a:lnTo>
                  <a:pt x="2611" y="190"/>
                </a:lnTo>
                <a:lnTo>
                  <a:pt x="2621" y="190"/>
                </a:lnTo>
                <a:lnTo>
                  <a:pt x="2631" y="196"/>
                </a:lnTo>
                <a:lnTo>
                  <a:pt x="2636" y="196"/>
                </a:lnTo>
                <a:lnTo>
                  <a:pt x="2647" y="201"/>
                </a:lnTo>
                <a:lnTo>
                  <a:pt x="2657" y="206"/>
                </a:lnTo>
                <a:lnTo>
                  <a:pt x="2667" y="206"/>
                </a:lnTo>
                <a:lnTo>
                  <a:pt x="2678" y="211"/>
                </a:lnTo>
                <a:lnTo>
                  <a:pt x="2688" y="211"/>
                </a:lnTo>
                <a:lnTo>
                  <a:pt x="2698" y="216"/>
                </a:lnTo>
                <a:lnTo>
                  <a:pt x="2708" y="216"/>
                </a:lnTo>
                <a:lnTo>
                  <a:pt x="2719" y="221"/>
                </a:lnTo>
                <a:lnTo>
                  <a:pt x="2729" y="221"/>
                </a:lnTo>
                <a:lnTo>
                  <a:pt x="2739" y="226"/>
                </a:lnTo>
                <a:lnTo>
                  <a:pt x="2749" y="226"/>
                </a:lnTo>
                <a:lnTo>
                  <a:pt x="2760" y="226"/>
                </a:lnTo>
                <a:lnTo>
                  <a:pt x="2770" y="232"/>
                </a:lnTo>
                <a:lnTo>
                  <a:pt x="2780" y="232"/>
                </a:lnTo>
                <a:lnTo>
                  <a:pt x="2791" y="237"/>
                </a:lnTo>
                <a:lnTo>
                  <a:pt x="2801" y="237"/>
                </a:lnTo>
                <a:lnTo>
                  <a:pt x="2811" y="237"/>
                </a:lnTo>
                <a:lnTo>
                  <a:pt x="2816" y="242"/>
                </a:lnTo>
                <a:lnTo>
                  <a:pt x="2827" y="242"/>
                </a:lnTo>
                <a:lnTo>
                  <a:pt x="2837" y="242"/>
                </a:lnTo>
                <a:lnTo>
                  <a:pt x="2847" y="247"/>
                </a:lnTo>
                <a:lnTo>
                  <a:pt x="2857" y="247"/>
                </a:lnTo>
                <a:lnTo>
                  <a:pt x="2868" y="247"/>
                </a:lnTo>
                <a:lnTo>
                  <a:pt x="2878" y="247"/>
                </a:lnTo>
                <a:lnTo>
                  <a:pt x="2888" y="252"/>
                </a:lnTo>
                <a:lnTo>
                  <a:pt x="2899" y="252"/>
                </a:lnTo>
                <a:lnTo>
                  <a:pt x="2909" y="252"/>
                </a:lnTo>
                <a:lnTo>
                  <a:pt x="2919" y="252"/>
                </a:lnTo>
                <a:lnTo>
                  <a:pt x="2929" y="257"/>
                </a:lnTo>
                <a:lnTo>
                  <a:pt x="2940" y="257"/>
                </a:lnTo>
                <a:lnTo>
                  <a:pt x="2950" y="257"/>
                </a:lnTo>
                <a:lnTo>
                  <a:pt x="2960" y="257"/>
                </a:lnTo>
                <a:lnTo>
                  <a:pt x="2970" y="262"/>
                </a:lnTo>
                <a:lnTo>
                  <a:pt x="2981" y="262"/>
                </a:lnTo>
                <a:lnTo>
                  <a:pt x="2991" y="262"/>
                </a:lnTo>
                <a:lnTo>
                  <a:pt x="3001" y="262"/>
                </a:lnTo>
                <a:lnTo>
                  <a:pt x="3006" y="262"/>
                </a:lnTo>
                <a:lnTo>
                  <a:pt x="3017" y="262"/>
                </a:lnTo>
                <a:lnTo>
                  <a:pt x="3027" y="262"/>
                </a:lnTo>
                <a:lnTo>
                  <a:pt x="3037" y="262"/>
                </a:lnTo>
                <a:lnTo>
                  <a:pt x="3048" y="262"/>
                </a:lnTo>
                <a:lnTo>
                  <a:pt x="3058" y="262"/>
                </a:lnTo>
                <a:lnTo>
                  <a:pt x="3068" y="262"/>
                </a:lnTo>
                <a:lnTo>
                  <a:pt x="3078" y="262"/>
                </a:lnTo>
                <a:lnTo>
                  <a:pt x="3089" y="262"/>
                </a:lnTo>
                <a:lnTo>
                  <a:pt x="3099" y="262"/>
                </a:lnTo>
                <a:lnTo>
                  <a:pt x="3109" y="268"/>
                </a:lnTo>
                <a:lnTo>
                  <a:pt x="3120" y="268"/>
                </a:lnTo>
                <a:lnTo>
                  <a:pt x="3130" y="268"/>
                </a:lnTo>
                <a:lnTo>
                  <a:pt x="3140" y="268"/>
                </a:lnTo>
                <a:lnTo>
                  <a:pt x="3150" y="268"/>
                </a:lnTo>
                <a:lnTo>
                  <a:pt x="3161" y="268"/>
                </a:lnTo>
                <a:lnTo>
                  <a:pt x="3171" y="268"/>
                </a:lnTo>
                <a:lnTo>
                  <a:pt x="3181" y="268"/>
                </a:lnTo>
                <a:lnTo>
                  <a:pt x="3186" y="268"/>
                </a:lnTo>
                <a:lnTo>
                  <a:pt x="3197" y="268"/>
                </a:lnTo>
                <a:lnTo>
                  <a:pt x="3207" y="268"/>
                </a:lnTo>
                <a:lnTo>
                  <a:pt x="3217" y="268"/>
                </a:lnTo>
                <a:lnTo>
                  <a:pt x="3227" y="268"/>
                </a:lnTo>
                <a:lnTo>
                  <a:pt x="3238" y="268"/>
                </a:lnTo>
                <a:lnTo>
                  <a:pt x="3248" y="268"/>
                </a:lnTo>
                <a:lnTo>
                  <a:pt x="3258" y="268"/>
                </a:lnTo>
                <a:lnTo>
                  <a:pt x="3269" y="268"/>
                </a:lnTo>
                <a:lnTo>
                  <a:pt x="3279" y="268"/>
                </a:lnTo>
                <a:lnTo>
                  <a:pt x="3289" y="268"/>
                </a:lnTo>
                <a:lnTo>
                  <a:pt x="3299" y="268"/>
                </a:lnTo>
                <a:lnTo>
                  <a:pt x="3310" y="268"/>
                </a:lnTo>
                <a:lnTo>
                  <a:pt x="3320" y="268"/>
                </a:lnTo>
                <a:lnTo>
                  <a:pt x="3330" y="268"/>
                </a:lnTo>
                <a:lnTo>
                  <a:pt x="3341" y="268"/>
                </a:lnTo>
                <a:lnTo>
                  <a:pt x="3351" y="268"/>
                </a:lnTo>
                <a:lnTo>
                  <a:pt x="3361" y="268"/>
                </a:lnTo>
                <a:lnTo>
                  <a:pt x="3366" y="268"/>
                </a:lnTo>
                <a:lnTo>
                  <a:pt x="3377" y="268"/>
                </a:lnTo>
                <a:lnTo>
                  <a:pt x="3387" y="268"/>
                </a:lnTo>
                <a:lnTo>
                  <a:pt x="3397" y="268"/>
                </a:lnTo>
                <a:lnTo>
                  <a:pt x="3407" y="268"/>
                </a:lnTo>
                <a:lnTo>
                  <a:pt x="3418" y="268"/>
                </a:lnTo>
                <a:lnTo>
                  <a:pt x="3428" y="268"/>
                </a:lnTo>
                <a:lnTo>
                  <a:pt x="3438" y="268"/>
                </a:lnTo>
                <a:lnTo>
                  <a:pt x="3448" y="268"/>
                </a:lnTo>
                <a:lnTo>
                  <a:pt x="3459" y="268"/>
                </a:lnTo>
                <a:lnTo>
                  <a:pt x="3469" y="268"/>
                </a:lnTo>
                <a:lnTo>
                  <a:pt x="3479" y="268"/>
                </a:lnTo>
                <a:lnTo>
                  <a:pt x="3490" y="268"/>
                </a:lnTo>
                <a:lnTo>
                  <a:pt x="3500" y="268"/>
                </a:lnTo>
                <a:lnTo>
                  <a:pt x="3510" y="268"/>
                </a:lnTo>
                <a:lnTo>
                  <a:pt x="3520" y="268"/>
                </a:lnTo>
                <a:lnTo>
                  <a:pt x="3531" y="268"/>
                </a:lnTo>
                <a:lnTo>
                  <a:pt x="3541" y="268"/>
                </a:lnTo>
                <a:lnTo>
                  <a:pt x="3546" y="268"/>
                </a:lnTo>
                <a:lnTo>
                  <a:pt x="3556" y="268"/>
                </a:lnTo>
                <a:lnTo>
                  <a:pt x="3567" y="268"/>
                </a:lnTo>
                <a:lnTo>
                  <a:pt x="3577" y="273"/>
                </a:lnTo>
                <a:lnTo>
                  <a:pt x="3587" y="273"/>
                </a:lnTo>
                <a:lnTo>
                  <a:pt x="3598" y="273"/>
                </a:lnTo>
                <a:lnTo>
                  <a:pt x="3608" y="273"/>
                </a:lnTo>
                <a:lnTo>
                  <a:pt x="3618" y="273"/>
                </a:lnTo>
                <a:lnTo>
                  <a:pt x="3628" y="273"/>
                </a:lnTo>
                <a:lnTo>
                  <a:pt x="3639" y="273"/>
                </a:lnTo>
                <a:lnTo>
                  <a:pt x="3649" y="273"/>
                </a:lnTo>
                <a:lnTo>
                  <a:pt x="3659" y="273"/>
                </a:lnTo>
                <a:lnTo>
                  <a:pt x="3669" y="273"/>
                </a:lnTo>
                <a:lnTo>
                  <a:pt x="3680" y="273"/>
                </a:lnTo>
                <a:lnTo>
                  <a:pt x="3690" y="273"/>
                </a:lnTo>
                <a:lnTo>
                  <a:pt x="3700" y="273"/>
                </a:lnTo>
                <a:lnTo>
                  <a:pt x="3711" y="273"/>
                </a:lnTo>
                <a:lnTo>
                  <a:pt x="3721" y="273"/>
                </a:lnTo>
                <a:lnTo>
                  <a:pt x="3726" y="273"/>
                </a:lnTo>
                <a:lnTo>
                  <a:pt x="3736" y="273"/>
                </a:lnTo>
                <a:lnTo>
                  <a:pt x="3747" y="273"/>
                </a:lnTo>
                <a:lnTo>
                  <a:pt x="3757" y="273"/>
                </a:lnTo>
                <a:lnTo>
                  <a:pt x="3767" y="273"/>
                </a:lnTo>
                <a:lnTo>
                  <a:pt x="3777" y="273"/>
                </a:lnTo>
                <a:lnTo>
                  <a:pt x="3788" y="273"/>
                </a:lnTo>
                <a:lnTo>
                  <a:pt x="3798" y="273"/>
                </a:lnTo>
                <a:lnTo>
                  <a:pt x="3808" y="273"/>
                </a:lnTo>
                <a:lnTo>
                  <a:pt x="3819" y="273"/>
                </a:lnTo>
                <a:lnTo>
                  <a:pt x="3829" y="273"/>
                </a:lnTo>
                <a:lnTo>
                  <a:pt x="3839" y="273"/>
                </a:lnTo>
                <a:lnTo>
                  <a:pt x="3849" y="273"/>
                </a:lnTo>
                <a:lnTo>
                  <a:pt x="3860" y="273"/>
                </a:lnTo>
                <a:lnTo>
                  <a:pt x="3870" y="273"/>
                </a:lnTo>
                <a:lnTo>
                  <a:pt x="3880" y="273"/>
                </a:lnTo>
                <a:lnTo>
                  <a:pt x="3890" y="273"/>
                </a:lnTo>
                <a:lnTo>
                  <a:pt x="3901" y="273"/>
                </a:lnTo>
                <a:lnTo>
                  <a:pt x="3906" y="273"/>
                </a:lnTo>
                <a:lnTo>
                  <a:pt x="3916" y="273"/>
                </a:lnTo>
                <a:lnTo>
                  <a:pt x="3926" y="273"/>
                </a:lnTo>
                <a:lnTo>
                  <a:pt x="3937" y="273"/>
                </a:lnTo>
                <a:lnTo>
                  <a:pt x="3947" y="273"/>
                </a:lnTo>
                <a:lnTo>
                  <a:pt x="3957" y="273"/>
                </a:lnTo>
                <a:lnTo>
                  <a:pt x="3968" y="273"/>
                </a:lnTo>
                <a:lnTo>
                  <a:pt x="3978" y="273"/>
                </a:lnTo>
                <a:lnTo>
                  <a:pt x="3988" y="273"/>
                </a:lnTo>
                <a:lnTo>
                  <a:pt x="3998" y="273"/>
                </a:lnTo>
                <a:lnTo>
                  <a:pt x="3998" y="273"/>
                </a:lnTo>
                <a:lnTo>
                  <a:pt x="3988" y="273"/>
                </a:lnTo>
                <a:lnTo>
                  <a:pt x="3978" y="273"/>
                </a:lnTo>
                <a:lnTo>
                  <a:pt x="3968" y="273"/>
                </a:lnTo>
                <a:lnTo>
                  <a:pt x="3957" y="273"/>
                </a:lnTo>
                <a:lnTo>
                  <a:pt x="3947" y="273"/>
                </a:lnTo>
                <a:lnTo>
                  <a:pt x="3937" y="273"/>
                </a:lnTo>
                <a:lnTo>
                  <a:pt x="3926" y="273"/>
                </a:lnTo>
                <a:lnTo>
                  <a:pt x="3916" y="273"/>
                </a:lnTo>
                <a:lnTo>
                  <a:pt x="3906" y="273"/>
                </a:lnTo>
                <a:lnTo>
                  <a:pt x="3901" y="273"/>
                </a:lnTo>
                <a:lnTo>
                  <a:pt x="3890" y="273"/>
                </a:lnTo>
                <a:lnTo>
                  <a:pt x="3880" y="273"/>
                </a:lnTo>
                <a:lnTo>
                  <a:pt x="3870" y="273"/>
                </a:lnTo>
                <a:lnTo>
                  <a:pt x="3860" y="273"/>
                </a:lnTo>
                <a:lnTo>
                  <a:pt x="3849" y="273"/>
                </a:lnTo>
                <a:lnTo>
                  <a:pt x="3839" y="273"/>
                </a:lnTo>
                <a:lnTo>
                  <a:pt x="3829" y="273"/>
                </a:lnTo>
                <a:lnTo>
                  <a:pt x="3819" y="273"/>
                </a:lnTo>
                <a:lnTo>
                  <a:pt x="3808" y="273"/>
                </a:lnTo>
                <a:lnTo>
                  <a:pt x="3798" y="273"/>
                </a:lnTo>
                <a:lnTo>
                  <a:pt x="3788" y="273"/>
                </a:lnTo>
                <a:lnTo>
                  <a:pt x="3777" y="273"/>
                </a:lnTo>
                <a:lnTo>
                  <a:pt x="3767" y="273"/>
                </a:lnTo>
                <a:lnTo>
                  <a:pt x="3757" y="273"/>
                </a:lnTo>
                <a:lnTo>
                  <a:pt x="3747" y="273"/>
                </a:lnTo>
                <a:lnTo>
                  <a:pt x="3736" y="273"/>
                </a:lnTo>
                <a:lnTo>
                  <a:pt x="3726" y="273"/>
                </a:lnTo>
                <a:lnTo>
                  <a:pt x="3721" y="273"/>
                </a:lnTo>
                <a:lnTo>
                  <a:pt x="3711" y="273"/>
                </a:lnTo>
                <a:lnTo>
                  <a:pt x="3700" y="273"/>
                </a:lnTo>
                <a:lnTo>
                  <a:pt x="3690" y="273"/>
                </a:lnTo>
                <a:lnTo>
                  <a:pt x="3680" y="273"/>
                </a:lnTo>
                <a:lnTo>
                  <a:pt x="3669" y="273"/>
                </a:lnTo>
                <a:lnTo>
                  <a:pt x="3659" y="273"/>
                </a:lnTo>
                <a:lnTo>
                  <a:pt x="3649" y="273"/>
                </a:lnTo>
                <a:lnTo>
                  <a:pt x="3639" y="273"/>
                </a:lnTo>
                <a:lnTo>
                  <a:pt x="3628" y="273"/>
                </a:lnTo>
                <a:lnTo>
                  <a:pt x="3618" y="273"/>
                </a:lnTo>
                <a:lnTo>
                  <a:pt x="3608" y="273"/>
                </a:lnTo>
                <a:lnTo>
                  <a:pt x="3598" y="273"/>
                </a:lnTo>
                <a:lnTo>
                  <a:pt x="3587" y="273"/>
                </a:lnTo>
                <a:lnTo>
                  <a:pt x="3577" y="273"/>
                </a:lnTo>
                <a:lnTo>
                  <a:pt x="3567" y="268"/>
                </a:lnTo>
                <a:lnTo>
                  <a:pt x="3556" y="268"/>
                </a:lnTo>
                <a:lnTo>
                  <a:pt x="3546" y="268"/>
                </a:lnTo>
                <a:lnTo>
                  <a:pt x="3541" y="268"/>
                </a:lnTo>
                <a:lnTo>
                  <a:pt x="3531" y="268"/>
                </a:lnTo>
                <a:lnTo>
                  <a:pt x="3520" y="268"/>
                </a:lnTo>
                <a:lnTo>
                  <a:pt x="3510" y="268"/>
                </a:lnTo>
                <a:lnTo>
                  <a:pt x="3500" y="268"/>
                </a:lnTo>
                <a:lnTo>
                  <a:pt x="3490" y="268"/>
                </a:lnTo>
                <a:lnTo>
                  <a:pt x="3479" y="268"/>
                </a:lnTo>
                <a:lnTo>
                  <a:pt x="3469" y="268"/>
                </a:lnTo>
                <a:lnTo>
                  <a:pt x="3459" y="268"/>
                </a:lnTo>
                <a:lnTo>
                  <a:pt x="3448" y="268"/>
                </a:lnTo>
                <a:lnTo>
                  <a:pt x="3438" y="268"/>
                </a:lnTo>
                <a:lnTo>
                  <a:pt x="3428" y="268"/>
                </a:lnTo>
                <a:lnTo>
                  <a:pt x="3418" y="268"/>
                </a:lnTo>
                <a:lnTo>
                  <a:pt x="3407" y="268"/>
                </a:lnTo>
                <a:lnTo>
                  <a:pt x="3397" y="268"/>
                </a:lnTo>
                <a:lnTo>
                  <a:pt x="3387" y="268"/>
                </a:lnTo>
                <a:lnTo>
                  <a:pt x="3377" y="268"/>
                </a:lnTo>
                <a:lnTo>
                  <a:pt x="3366" y="268"/>
                </a:lnTo>
                <a:lnTo>
                  <a:pt x="3361" y="268"/>
                </a:lnTo>
                <a:lnTo>
                  <a:pt x="3351" y="268"/>
                </a:lnTo>
                <a:lnTo>
                  <a:pt x="3341" y="268"/>
                </a:lnTo>
                <a:lnTo>
                  <a:pt x="3330" y="268"/>
                </a:lnTo>
                <a:lnTo>
                  <a:pt x="3320" y="268"/>
                </a:lnTo>
                <a:lnTo>
                  <a:pt x="3310" y="268"/>
                </a:lnTo>
                <a:lnTo>
                  <a:pt x="3299" y="268"/>
                </a:lnTo>
                <a:lnTo>
                  <a:pt x="3289" y="268"/>
                </a:lnTo>
                <a:lnTo>
                  <a:pt x="3279" y="268"/>
                </a:lnTo>
                <a:lnTo>
                  <a:pt x="3269" y="268"/>
                </a:lnTo>
                <a:lnTo>
                  <a:pt x="3258" y="268"/>
                </a:lnTo>
                <a:lnTo>
                  <a:pt x="3248" y="268"/>
                </a:lnTo>
                <a:lnTo>
                  <a:pt x="3238" y="268"/>
                </a:lnTo>
                <a:lnTo>
                  <a:pt x="3227" y="268"/>
                </a:lnTo>
                <a:lnTo>
                  <a:pt x="3217" y="268"/>
                </a:lnTo>
                <a:lnTo>
                  <a:pt x="3207" y="268"/>
                </a:lnTo>
                <a:lnTo>
                  <a:pt x="3197" y="268"/>
                </a:lnTo>
                <a:lnTo>
                  <a:pt x="3186" y="268"/>
                </a:lnTo>
                <a:lnTo>
                  <a:pt x="3181" y="268"/>
                </a:lnTo>
                <a:lnTo>
                  <a:pt x="3171" y="268"/>
                </a:lnTo>
                <a:lnTo>
                  <a:pt x="3161" y="268"/>
                </a:lnTo>
                <a:lnTo>
                  <a:pt x="3150" y="268"/>
                </a:lnTo>
                <a:lnTo>
                  <a:pt x="3140" y="268"/>
                </a:lnTo>
                <a:lnTo>
                  <a:pt x="3130" y="268"/>
                </a:lnTo>
                <a:lnTo>
                  <a:pt x="3120" y="268"/>
                </a:lnTo>
                <a:lnTo>
                  <a:pt x="3109" y="268"/>
                </a:lnTo>
                <a:lnTo>
                  <a:pt x="3099" y="262"/>
                </a:lnTo>
                <a:lnTo>
                  <a:pt x="3089" y="262"/>
                </a:lnTo>
                <a:lnTo>
                  <a:pt x="3078" y="262"/>
                </a:lnTo>
                <a:lnTo>
                  <a:pt x="3068" y="262"/>
                </a:lnTo>
                <a:lnTo>
                  <a:pt x="3058" y="262"/>
                </a:lnTo>
                <a:lnTo>
                  <a:pt x="3048" y="262"/>
                </a:lnTo>
                <a:lnTo>
                  <a:pt x="3037" y="262"/>
                </a:lnTo>
                <a:lnTo>
                  <a:pt x="3027" y="262"/>
                </a:lnTo>
                <a:lnTo>
                  <a:pt x="3017" y="262"/>
                </a:lnTo>
                <a:lnTo>
                  <a:pt x="3006" y="262"/>
                </a:lnTo>
                <a:lnTo>
                  <a:pt x="3001" y="262"/>
                </a:lnTo>
                <a:lnTo>
                  <a:pt x="2991" y="262"/>
                </a:lnTo>
                <a:lnTo>
                  <a:pt x="2981" y="262"/>
                </a:lnTo>
                <a:lnTo>
                  <a:pt x="2970" y="262"/>
                </a:lnTo>
                <a:lnTo>
                  <a:pt x="2960" y="262"/>
                </a:lnTo>
                <a:lnTo>
                  <a:pt x="2950" y="262"/>
                </a:lnTo>
                <a:lnTo>
                  <a:pt x="2940" y="262"/>
                </a:lnTo>
                <a:lnTo>
                  <a:pt x="2929" y="262"/>
                </a:lnTo>
                <a:lnTo>
                  <a:pt x="2919" y="262"/>
                </a:lnTo>
                <a:lnTo>
                  <a:pt x="2909" y="262"/>
                </a:lnTo>
                <a:lnTo>
                  <a:pt x="2899" y="257"/>
                </a:lnTo>
                <a:lnTo>
                  <a:pt x="2888" y="257"/>
                </a:lnTo>
                <a:lnTo>
                  <a:pt x="2878" y="257"/>
                </a:lnTo>
                <a:lnTo>
                  <a:pt x="2868" y="257"/>
                </a:lnTo>
                <a:lnTo>
                  <a:pt x="2857" y="257"/>
                </a:lnTo>
                <a:lnTo>
                  <a:pt x="2847" y="257"/>
                </a:lnTo>
                <a:lnTo>
                  <a:pt x="2837" y="257"/>
                </a:lnTo>
                <a:lnTo>
                  <a:pt x="2827" y="257"/>
                </a:lnTo>
                <a:lnTo>
                  <a:pt x="2816" y="257"/>
                </a:lnTo>
                <a:lnTo>
                  <a:pt x="2811" y="257"/>
                </a:lnTo>
                <a:lnTo>
                  <a:pt x="2801" y="252"/>
                </a:lnTo>
                <a:lnTo>
                  <a:pt x="2791" y="252"/>
                </a:lnTo>
                <a:lnTo>
                  <a:pt x="2780" y="252"/>
                </a:lnTo>
                <a:lnTo>
                  <a:pt x="2770" y="252"/>
                </a:lnTo>
                <a:lnTo>
                  <a:pt x="2760" y="252"/>
                </a:lnTo>
                <a:lnTo>
                  <a:pt x="2749" y="252"/>
                </a:lnTo>
                <a:lnTo>
                  <a:pt x="2739" y="252"/>
                </a:lnTo>
                <a:lnTo>
                  <a:pt x="2729" y="247"/>
                </a:lnTo>
                <a:lnTo>
                  <a:pt x="2719" y="247"/>
                </a:lnTo>
                <a:lnTo>
                  <a:pt x="2708" y="247"/>
                </a:lnTo>
                <a:lnTo>
                  <a:pt x="2698" y="247"/>
                </a:lnTo>
                <a:lnTo>
                  <a:pt x="2688" y="247"/>
                </a:lnTo>
                <a:lnTo>
                  <a:pt x="2678" y="247"/>
                </a:lnTo>
                <a:lnTo>
                  <a:pt x="2667" y="242"/>
                </a:lnTo>
                <a:lnTo>
                  <a:pt x="2657" y="242"/>
                </a:lnTo>
                <a:lnTo>
                  <a:pt x="2647" y="242"/>
                </a:lnTo>
                <a:lnTo>
                  <a:pt x="2636" y="242"/>
                </a:lnTo>
                <a:lnTo>
                  <a:pt x="2631" y="242"/>
                </a:lnTo>
                <a:lnTo>
                  <a:pt x="2621" y="237"/>
                </a:lnTo>
                <a:lnTo>
                  <a:pt x="2611" y="237"/>
                </a:lnTo>
                <a:lnTo>
                  <a:pt x="2600" y="237"/>
                </a:lnTo>
                <a:lnTo>
                  <a:pt x="2590" y="237"/>
                </a:lnTo>
                <a:lnTo>
                  <a:pt x="2580" y="237"/>
                </a:lnTo>
                <a:lnTo>
                  <a:pt x="2570" y="232"/>
                </a:lnTo>
                <a:lnTo>
                  <a:pt x="2559" y="232"/>
                </a:lnTo>
                <a:lnTo>
                  <a:pt x="2549" y="232"/>
                </a:lnTo>
                <a:lnTo>
                  <a:pt x="2539" y="232"/>
                </a:lnTo>
                <a:lnTo>
                  <a:pt x="2528" y="232"/>
                </a:lnTo>
                <a:lnTo>
                  <a:pt x="2518" y="226"/>
                </a:lnTo>
                <a:lnTo>
                  <a:pt x="2508" y="226"/>
                </a:lnTo>
                <a:lnTo>
                  <a:pt x="2498" y="226"/>
                </a:lnTo>
                <a:lnTo>
                  <a:pt x="2487" y="226"/>
                </a:lnTo>
                <a:lnTo>
                  <a:pt x="2477" y="221"/>
                </a:lnTo>
                <a:lnTo>
                  <a:pt x="2467" y="221"/>
                </a:lnTo>
                <a:lnTo>
                  <a:pt x="2457" y="221"/>
                </a:lnTo>
                <a:lnTo>
                  <a:pt x="2451" y="221"/>
                </a:lnTo>
                <a:lnTo>
                  <a:pt x="2441" y="221"/>
                </a:lnTo>
                <a:lnTo>
                  <a:pt x="2431" y="216"/>
                </a:lnTo>
                <a:lnTo>
                  <a:pt x="2421" y="216"/>
                </a:lnTo>
                <a:lnTo>
                  <a:pt x="2410" y="216"/>
                </a:lnTo>
                <a:lnTo>
                  <a:pt x="2400" y="216"/>
                </a:lnTo>
                <a:lnTo>
                  <a:pt x="2390" y="216"/>
                </a:lnTo>
                <a:lnTo>
                  <a:pt x="2379" y="211"/>
                </a:lnTo>
                <a:lnTo>
                  <a:pt x="2369" y="211"/>
                </a:lnTo>
                <a:lnTo>
                  <a:pt x="2359" y="211"/>
                </a:lnTo>
                <a:lnTo>
                  <a:pt x="2349" y="211"/>
                </a:lnTo>
                <a:lnTo>
                  <a:pt x="2338" y="211"/>
                </a:lnTo>
                <a:lnTo>
                  <a:pt x="2328" y="206"/>
                </a:lnTo>
                <a:lnTo>
                  <a:pt x="2318" y="206"/>
                </a:lnTo>
                <a:lnTo>
                  <a:pt x="2307" y="206"/>
                </a:lnTo>
                <a:lnTo>
                  <a:pt x="2297" y="206"/>
                </a:lnTo>
                <a:lnTo>
                  <a:pt x="2287" y="206"/>
                </a:lnTo>
                <a:lnTo>
                  <a:pt x="2277" y="206"/>
                </a:lnTo>
                <a:lnTo>
                  <a:pt x="2271" y="206"/>
                </a:lnTo>
                <a:lnTo>
                  <a:pt x="2261" y="201"/>
                </a:lnTo>
                <a:lnTo>
                  <a:pt x="2251" y="201"/>
                </a:lnTo>
                <a:lnTo>
                  <a:pt x="2241" y="201"/>
                </a:lnTo>
                <a:lnTo>
                  <a:pt x="2230" y="201"/>
                </a:lnTo>
                <a:lnTo>
                  <a:pt x="2220" y="201"/>
                </a:lnTo>
                <a:lnTo>
                  <a:pt x="2210" y="201"/>
                </a:lnTo>
                <a:lnTo>
                  <a:pt x="2200" y="201"/>
                </a:lnTo>
                <a:lnTo>
                  <a:pt x="2189" y="190"/>
                </a:lnTo>
                <a:lnTo>
                  <a:pt x="2179" y="175"/>
                </a:lnTo>
                <a:lnTo>
                  <a:pt x="2169" y="165"/>
                </a:lnTo>
                <a:lnTo>
                  <a:pt x="2158" y="154"/>
                </a:lnTo>
                <a:lnTo>
                  <a:pt x="2148" y="144"/>
                </a:lnTo>
                <a:lnTo>
                  <a:pt x="2138" y="134"/>
                </a:lnTo>
                <a:lnTo>
                  <a:pt x="2128" y="124"/>
                </a:lnTo>
                <a:lnTo>
                  <a:pt x="2117" y="108"/>
                </a:lnTo>
                <a:lnTo>
                  <a:pt x="2107" y="98"/>
                </a:lnTo>
                <a:lnTo>
                  <a:pt x="2097" y="88"/>
                </a:lnTo>
                <a:lnTo>
                  <a:pt x="2092" y="77"/>
                </a:lnTo>
                <a:lnTo>
                  <a:pt x="2081" y="72"/>
                </a:lnTo>
                <a:lnTo>
                  <a:pt x="2071" y="62"/>
                </a:lnTo>
                <a:lnTo>
                  <a:pt x="2061" y="52"/>
                </a:lnTo>
                <a:lnTo>
                  <a:pt x="2050" y="46"/>
                </a:lnTo>
                <a:lnTo>
                  <a:pt x="2040" y="36"/>
                </a:lnTo>
                <a:lnTo>
                  <a:pt x="2030" y="31"/>
                </a:lnTo>
                <a:lnTo>
                  <a:pt x="2020" y="21"/>
                </a:lnTo>
                <a:lnTo>
                  <a:pt x="2009" y="16"/>
                </a:lnTo>
                <a:lnTo>
                  <a:pt x="1999" y="10"/>
                </a:lnTo>
                <a:lnTo>
                  <a:pt x="1989" y="16"/>
                </a:lnTo>
                <a:lnTo>
                  <a:pt x="1979" y="21"/>
                </a:lnTo>
                <a:lnTo>
                  <a:pt x="1968" y="21"/>
                </a:lnTo>
                <a:lnTo>
                  <a:pt x="1958" y="26"/>
                </a:lnTo>
                <a:lnTo>
                  <a:pt x="1948" y="31"/>
                </a:lnTo>
                <a:lnTo>
                  <a:pt x="1937" y="31"/>
                </a:lnTo>
                <a:lnTo>
                  <a:pt x="1927" y="31"/>
                </a:lnTo>
                <a:lnTo>
                  <a:pt x="1917" y="31"/>
                </a:lnTo>
                <a:lnTo>
                  <a:pt x="1907" y="31"/>
                </a:lnTo>
                <a:lnTo>
                  <a:pt x="1901" y="31"/>
                </a:lnTo>
                <a:lnTo>
                  <a:pt x="1891" y="36"/>
                </a:lnTo>
                <a:lnTo>
                  <a:pt x="1881" y="36"/>
                </a:lnTo>
                <a:lnTo>
                  <a:pt x="1871" y="41"/>
                </a:lnTo>
                <a:lnTo>
                  <a:pt x="1860" y="46"/>
                </a:lnTo>
                <a:lnTo>
                  <a:pt x="1850" y="52"/>
                </a:lnTo>
                <a:lnTo>
                  <a:pt x="1840" y="57"/>
                </a:lnTo>
                <a:lnTo>
                  <a:pt x="1829" y="62"/>
                </a:lnTo>
                <a:lnTo>
                  <a:pt x="1819" y="62"/>
                </a:lnTo>
                <a:lnTo>
                  <a:pt x="1809" y="57"/>
                </a:lnTo>
                <a:lnTo>
                  <a:pt x="1799" y="52"/>
                </a:lnTo>
                <a:lnTo>
                  <a:pt x="1788" y="46"/>
                </a:lnTo>
                <a:lnTo>
                  <a:pt x="1778" y="52"/>
                </a:lnTo>
                <a:lnTo>
                  <a:pt x="1768" y="57"/>
                </a:lnTo>
                <a:lnTo>
                  <a:pt x="1758" y="57"/>
                </a:lnTo>
                <a:lnTo>
                  <a:pt x="1747" y="72"/>
                </a:lnTo>
                <a:lnTo>
                  <a:pt x="1737" y="67"/>
                </a:lnTo>
                <a:lnTo>
                  <a:pt x="1727" y="67"/>
                </a:lnTo>
                <a:lnTo>
                  <a:pt x="1722" y="77"/>
                </a:lnTo>
                <a:lnTo>
                  <a:pt x="1711" y="82"/>
                </a:lnTo>
                <a:lnTo>
                  <a:pt x="1701" y="88"/>
                </a:lnTo>
                <a:lnTo>
                  <a:pt x="1691" y="93"/>
                </a:lnTo>
                <a:lnTo>
                  <a:pt x="1680" y="103"/>
                </a:lnTo>
                <a:lnTo>
                  <a:pt x="1670" y="113"/>
                </a:lnTo>
                <a:lnTo>
                  <a:pt x="1660" y="118"/>
                </a:lnTo>
                <a:lnTo>
                  <a:pt x="1650" y="129"/>
                </a:lnTo>
                <a:lnTo>
                  <a:pt x="1639" y="134"/>
                </a:lnTo>
                <a:lnTo>
                  <a:pt x="1629" y="139"/>
                </a:lnTo>
                <a:lnTo>
                  <a:pt x="1619" y="149"/>
                </a:lnTo>
                <a:lnTo>
                  <a:pt x="1608" y="154"/>
                </a:lnTo>
                <a:lnTo>
                  <a:pt x="1598" y="160"/>
                </a:lnTo>
                <a:lnTo>
                  <a:pt x="1588" y="165"/>
                </a:lnTo>
                <a:lnTo>
                  <a:pt x="1578" y="170"/>
                </a:lnTo>
                <a:lnTo>
                  <a:pt x="1567" y="165"/>
                </a:lnTo>
                <a:lnTo>
                  <a:pt x="1557" y="170"/>
                </a:lnTo>
                <a:lnTo>
                  <a:pt x="1547" y="175"/>
                </a:lnTo>
                <a:lnTo>
                  <a:pt x="1542" y="185"/>
                </a:lnTo>
                <a:lnTo>
                  <a:pt x="1531" y="185"/>
                </a:lnTo>
                <a:lnTo>
                  <a:pt x="1521" y="190"/>
                </a:lnTo>
                <a:lnTo>
                  <a:pt x="1511" y="190"/>
                </a:lnTo>
                <a:lnTo>
                  <a:pt x="1501" y="196"/>
                </a:lnTo>
                <a:lnTo>
                  <a:pt x="1490" y="196"/>
                </a:lnTo>
                <a:lnTo>
                  <a:pt x="1480" y="196"/>
                </a:lnTo>
                <a:lnTo>
                  <a:pt x="1470" y="201"/>
                </a:lnTo>
                <a:lnTo>
                  <a:pt x="1459" y="211"/>
                </a:lnTo>
                <a:lnTo>
                  <a:pt x="1449" y="211"/>
                </a:lnTo>
                <a:lnTo>
                  <a:pt x="1439" y="206"/>
                </a:lnTo>
                <a:lnTo>
                  <a:pt x="1429" y="206"/>
                </a:lnTo>
                <a:lnTo>
                  <a:pt x="1418" y="206"/>
                </a:lnTo>
                <a:lnTo>
                  <a:pt x="1408" y="206"/>
                </a:lnTo>
                <a:lnTo>
                  <a:pt x="1398" y="211"/>
                </a:lnTo>
                <a:lnTo>
                  <a:pt x="1387" y="216"/>
                </a:lnTo>
                <a:lnTo>
                  <a:pt x="1377" y="216"/>
                </a:lnTo>
                <a:lnTo>
                  <a:pt x="1367" y="216"/>
                </a:lnTo>
                <a:lnTo>
                  <a:pt x="1362" y="221"/>
                </a:lnTo>
                <a:lnTo>
                  <a:pt x="1351" y="226"/>
                </a:lnTo>
                <a:lnTo>
                  <a:pt x="1341" y="226"/>
                </a:lnTo>
                <a:lnTo>
                  <a:pt x="1331" y="232"/>
                </a:lnTo>
                <a:lnTo>
                  <a:pt x="1321" y="237"/>
                </a:lnTo>
                <a:lnTo>
                  <a:pt x="1310" y="232"/>
                </a:lnTo>
                <a:lnTo>
                  <a:pt x="1300" y="226"/>
                </a:lnTo>
                <a:lnTo>
                  <a:pt x="1290" y="221"/>
                </a:lnTo>
                <a:lnTo>
                  <a:pt x="1280" y="226"/>
                </a:lnTo>
                <a:lnTo>
                  <a:pt x="1269" y="226"/>
                </a:lnTo>
                <a:lnTo>
                  <a:pt x="1259" y="232"/>
                </a:lnTo>
                <a:lnTo>
                  <a:pt x="1249" y="232"/>
                </a:lnTo>
                <a:lnTo>
                  <a:pt x="1238" y="232"/>
                </a:lnTo>
                <a:lnTo>
                  <a:pt x="1228" y="232"/>
                </a:lnTo>
                <a:lnTo>
                  <a:pt x="1218" y="237"/>
                </a:lnTo>
                <a:lnTo>
                  <a:pt x="1208" y="242"/>
                </a:lnTo>
                <a:lnTo>
                  <a:pt x="1197" y="232"/>
                </a:lnTo>
                <a:lnTo>
                  <a:pt x="1187" y="242"/>
                </a:lnTo>
                <a:lnTo>
                  <a:pt x="1182" y="237"/>
                </a:lnTo>
                <a:lnTo>
                  <a:pt x="1172" y="237"/>
                </a:lnTo>
                <a:lnTo>
                  <a:pt x="1161" y="237"/>
                </a:lnTo>
                <a:lnTo>
                  <a:pt x="1151" y="242"/>
                </a:lnTo>
                <a:lnTo>
                  <a:pt x="1141" y="242"/>
                </a:lnTo>
                <a:lnTo>
                  <a:pt x="1130" y="237"/>
                </a:lnTo>
                <a:lnTo>
                  <a:pt x="1120" y="237"/>
                </a:lnTo>
                <a:lnTo>
                  <a:pt x="1110" y="242"/>
                </a:lnTo>
                <a:lnTo>
                  <a:pt x="1100" y="242"/>
                </a:lnTo>
                <a:lnTo>
                  <a:pt x="1089" y="247"/>
                </a:lnTo>
                <a:lnTo>
                  <a:pt x="1079" y="247"/>
                </a:lnTo>
                <a:lnTo>
                  <a:pt x="1069" y="247"/>
                </a:lnTo>
                <a:lnTo>
                  <a:pt x="1059" y="247"/>
                </a:lnTo>
                <a:lnTo>
                  <a:pt x="1048" y="252"/>
                </a:lnTo>
                <a:lnTo>
                  <a:pt x="1038" y="252"/>
                </a:lnTo>
                <a:lnTo>
                  <a:pt x="1028" y="252"/>
                </a:lnTo>
                <a:lnTo>
                  <a:pt x="1017" y="257"/>
                </a:lnTo>
                <a:lnTo>
                  <a:pt x="1007" y="257"/>
                </a:lnTo>
                <a:lnTo>
                  <a:pt x="1002" y="257"/>
                </a:lnTo>
                <a:lnTo>
                  <a:pt x="992" y="262"/>
                </a:lnTo>
                <a:lnTo>
                  <a:pt x="981" y="262"/>
                </a:lnTo>
                <a:lnTo>
                  <a:pt x="971" y="262"/>
                </a:lnTo>
                <a:lnTo>
                  <a:pt x="961" y="262"/>
                </a:lnTo>
                <a:lnTo>
                  <a:pt x="951" y="268"/>
                </a:lnTo>
                <a:lnTo>
                  <a:pt x="940" y="268"/>
                </a:lnTo>
                <a:lnTo>
                  <a:pt x="930" y="268"/>
                </a:lnTo>
                <a:lnTo>
                  <a:pt x="920" y="268"/>
                </a:lnTo>
                <a:lnTo>
                  <a:pt x="909" y="268"/>
                </a:lnTo>
                <a:lnTo>
                  <a:pt x="899" y="268"/>
                </a:lnTo>
                <a:lnTo>
                  <a:pt x="889" y="268"/>
                </a:lnTo>
                <a:lnTo>
                  <a:pt x="879" y="268"/>
                </a:lnTo>
                <a:lnTo>
                  <a:pt x="868" y="273"/>
                </a:lnTo>
                <a:lnTo>
                  <a:pt x="858" y="273"/>
                </a:lnTo>
                <a:lnTo>
                  <a:pt x="848" y="273"/>
                </a:lnTo>
                <a:lnTo>
                  <a:pt x="837" y="273"/>
                </a:lnTo>
                <a:lnTo>
                  <a:pt x="827" y="273"/>
                </a:lnTo>
                <a:lnTo>
                  <a:pt x="817" y="273"/>
                </a:lnTo>
                <a:lnTo>
                  <a:pt x="812" y="273"/>
                </a:lnTo>
                <a:lnTo>
                  <a:pt x="802" y="273"/>
                </a:lnTo>
                <a:lnTo>
                  <a:pt x="791" y="278"/>
                </a:lnTo>
                <a:lnTo>
                  <a:pt x="781" y="278"/>
                </a:lnTo>
                <a:lnTo>
                  <a:pt x="771" y="278"/>
                </a:lnTo>
                <a:lnTo>
                  <a:pt x="760" y="278"/>
                </a:lnTo>
                <a:lnTo>
                  <a:pt x="750" y="278"/>
                </a:lnTo>
                <a:lnTo>
                  <a:pt x="740" y="278"/>
                </a:lnTo>
                <a:lnTo>
                  <a:pt x="730" y="278"/>
                </a:lnTo>
                <a:lnTo>
                  <a:pt x="719" y="278"/>
                </a:lnTo>
                <a:lnTo>
                  <a:pt x="709" y="278"/>
                </a:lnTo>
                <a:lnTo>
                  <a:pt x="699" y="278"/>
                </a:lnTo>
                <a:lnTo>
                  <a:pt x="688" y="278"/>
                </a:lnTo>
                <a:lnTo>
                  <a:pt x="678" y="278"/>
                </a:lnTo>
                <a:lnTo>
                  <a:pt x="668" y="278"/>
                </a:lnTo>
                <a:lnTo>
                  <a:pt x="658" y="283"/>
                </a:lnTo>
                <a:lnTo>
                  <a:pt x="647" y="283"/>
                </a:lnTo>
                <a:lnTo>
                  <a:pt x="637" y="283"/>
                </a:lnTo>
                <a:lnTo>
                  <a:pt x="632" y="283"/>
                </a:lnTo>
                <a:lnTo>
                  <a:pt x="622" y="283"/>
                </a:lnTo>
                <a:lnTo>
                  <a:pt x="611" y="283"/>
                </a:lnTo>
                <a:lnTo>
                  <a:pt x="601" y="283"/>
                </a:lnTo>
                <a:lnTo>
                  <a:pt x="591" y="283"/>
                </a:lnTo>
                <a:lnTo>
                  <a:pt x="581" y="283"/>
                </a:lnTo>
                <a:lnTo>
                  <a:pt x="570" y="283"/>
                </a:lnTo>
                <a:lnTo>
                  <a:pt x="560" y="283"/>
                </a:lnTo>
                <a:lnTo>
                  <a:pt x="550" y="283"/>
                </a:lnTo>
                <a:lnTo>
                  <a:pt x="539" y="283"/>
                </a:lnTo>
                <a:lnTo>
                  <a:pt x="529" y="283"/>
                </a:lnTo>
                <a:lnTo>
                  <a:pt x="519" y="283"/>
                </a:lnTo>
                <a:lnTo>
                  <a:pt x="509" y="283"/>
                </a:lnTo>
                <a:lnTo>
                  <a:pt x="498" y="288"/>
                </a:lnTo>
                <a:lnTo>
                  <a:pt x="488" y="288"/>
                </a:lnTo>
                <a:lnTo>
                  <a:pt x="478" y="288"/>
                </a:lnTo>
                <a:lnTo>
                  <a:pt x="467" y="288"/>
                </a:lnTo>
                <a:lnTo>
                  <a:pt x="457" y="288"/>
                </a:lnTo>
                <a:lnTo>
                  <a:pt x="452" y="288"/>
                </a:lnTo>
                <a:lnTo>
                  <a:pt x="442" y="288"/>
                </a:lnTo>
                <a:lnTo>
                  <a:pt x="431" y="288"/>
                </a:lnTo>
                <a:lnTo>
                  <a:pt x="421" y="288"/>
                </a:lnTo>
                <a:lnTo>
                  <a:pt x="411" y="288"/>
                </a:lnTo>
                <a:lnTo>
                  <a:pt x="401" y="288"/>
                </a:lnTo>
                <a:lnTo>
                  <a:pt x="390" y="288"/>
                </a:lnTo>
                <a:lnTo>
                  <a:pt x="380" y="288"/>
                </a:lnTo>
                <a:lnTo>
                  <a:pt x="370" y="288"/>
                </a:lnTo>
                <a:lnTo>
                  <a:pt x="360" y="288"/>
                </a:lnTo>
                <a:lnTo>
                  <a:pt x="349" y="288"/>
                </a:lnTo>
                <a:lnTo>
                  <a:pt x="339" y="288"/>
                </a:lnTo>
                <a:lnTo>
                  <a:pt x="329" y="288"/>
                </a:lnTo>
                <a:lnTo>
                  <a:pt x="318" y="288"/>
                </a:lnTo>
                <a:lnTo>
                  <a:pt x="308" y="288"/>
                </a:lnTo>
                <a:lnTo>
                  <a:pt x="298" y="288"/>
                </a:lnTo>
                <a:lnTo>
                  <a:pt x="288" y="288"/>
                </a:lnTo>
                <a:lnTo>
                  <a:pt x="277" y="288"/>
                </a:lnTo>
                <a:lnTo>
                  <a:pt x="272" y="288"/>
                </a:lnTo>
                <a:lnTo>
                  <a:pt x="262" y="288"/>
                </a:lnTo>
                <a:lnTo>
                  <a:pt x="252" y="288"/>
                </a:lnTo>
                <a:lnTo>
                  <a:pt x="241" y="288"/>
                </a:lnTo>
                <a:lnTo>
                  <a:pt x="231" y="288"/>
                </a:lnTo>
                <a:lnTo>
                  <a:pt x="221" y="288"/>
                </a:lnTo>
                <a:lnTo>
                  <a:pt x="210" y="288"/>
                </a:lnTo>
                <a:lnTo>
                  <a:pt x="200" y="288"/>
                </a:lnTo>
                <a:lnTo>
                  <a:pt x="190" y="288"/>
                </a:lnTo>
                <a:lnTo>
                  <a:pt x="180" y="288"/>
                </a:lnTo>
                <a:lnTo>
                  <a:pt x="169" y="288"/>
                </a:lnTo>
                <a:lnTo>
                  <a:pt x="159" y="288"/>
                </a:lnTo>
                <a:lnTo>
                  <a:pt x="149" y="288"/>
                </a:lnTo>
                <a:lnTo>
                  <a:pt x="138" y="288"/>
                </a:lnTo>
                <a:lnTo>
                  <a:pt x="128" y="288"/>
                </a:lnTo>
                <a:lnTo>
                  <a:pt x="118" y="288"/>
                </a:lnTo>
                <a:lnTo>
                  <a:pt x="108" y="288"/>
                </a:lnTo>
                <a:lnTo>
                  <a:pt x="97" y="288"/>
                </a:lnTo>
                <a:lnTo>
                  <a:pt x="92" y="288"/>
                </a:lnTo>
                <a:lnTo>
                  <a:pt x="82" y="288"/>
                </a:lnTo>
                <a:lnTo>
                  <a:pt x="72" y="288"/>
                </a:lnTo>
                <a:lnTo>
                  <a:pt x="61" y="288"/>
                </a:lnTo>
                <a:lnTo>
                  <a:pt x="51" y="288"/>
                </a:lnTo>
                <a:lnTo>
                  <a:pt x="41" y="288"/>
                </a:lnTo>
                <a:lnTo>
                  <a:pt x="31" y="288"/>
                </a:lnTo>
                <a:lnTo>
                  <a:pt x="20" y="288"/>
                </a:lnTo>
                <a:lnTo>
                  <a:pt x="10" y="288"/>
                </a:lnTo>
                <a:lnTo>
                  <a:pt x="0" y="288"/>
                </a:lnTo>
                <a:close/>
              </a:path>
            </a:pathLst>
          </a:custGeom>
          <a:gradFill rotWithShape="0">
            <a:gsLst>
              <a:gs pos="0">
                <a:srgbClr val="4E91D4"/>
              </a:gs>
              <a:gs pos="100000">
                <a:schemeClr val="tx1"/>
              </a:gs>
            </a:gsLst>
            <a:lin ang="5400000" scaled="1"/>
          </a:gradFill>
          <a:ln w="9525">
            <a:noFill/>
            <a:round/>
            <a:headEnd/>
            <a:tailEnd/>
          </a:ln>
        </p:spPr>
        <p:txBody>
          <a:bodyPr/>
          <a:lstStyle/>
          <a:p>
            <a:endParaRPr lang="en-GB"/>
          </a:p>
        </p:txBody>
      </p:sp>
      <p:sp>
        <p:nvSpPr>
          <p:cNvPr id="375359" name="Freeform 575"/>
          <p:cNvSpPr>
            <a:spLocks/>
          </p:cNvSpPr>
          <p:nvPr/>
        </p:nvSpPr>
        <p:spPr bwMode="auto">
          <a:xfrm>
            <a:off x="1431925" y="4575175"/>
            <a:ext cx="6346825" cy="865188"/>
          </a:xfrm>
          <a:custGeom>
            <a:avLst/>
            <a:gdLst/>
            <a:ahLst/>
            <a:cxnLst>
              <a:cxn ang="0">
                <a:pos x="108" y="545"/>
              </a:cxn>
              <a:cxn ang="0">
                <a:pos x="241" y="545"/>
              </a:cxn>
              <a:cxn ang="0">
                <a:pos x="370" y="545"/>
              </a:cxn>
              <a:cxn ang="0">
                <a:pos x="498" y="545"/>
              </a:cxn>
              <a:cxn ang="0">
                <a:pos x="632" y="540"/>
              </a:cxn>
              <a:cxn ang="0">
                <a:pos x="760" y="535"/>
              </a:cxn>
              <a:cxn ang="0">
                <a:pos x="889" y="525"/>
              </a:cxn>
              <a:cxn ang="0">
                <a:pos x="1017" y="509"/>
              </a:cxn>
              <a:cxn ang="0">
                <a:pos x="1151" y="494"/>
              </a:cxn>
              <a:cxn ang="0">
                <a:pos x="1280" y="473"/>
              </a:cxn>
              <a:cxn ang="0">
                <a:pos x="1408" y="458"/>
              </a:cxn>
              <a:cxn ang="0">
                <a:pos x="1542" y="427"/>
              </a:cxn>
              <a:cxn ang="0">
                <a:pos x="1670" y="334"/>
              </a:cxn>
              <a:cxn ang="0">
                <a:pos x="1799" y="216"/>
              </a:cxn>
              <a:cxn ang="0">
                <a:pos x="1927" y="139"/>
              </a:cxn>
              <a:cxn ang="0">
                <a:pos x="2061" y="26"/>
              </a:cxn>
              <a:cxn ang="0">
                <a:pos x="2189" y="5"/>
              </a:cxn>
              <a:cxn ang="0">
                <a:pos x="2318" y="52"/>
              </a:cxn>
              <a:cxn ang="0">
                <a:pos x="2451" y="129"/>
              </a:cxn>
              <a:cxn ang="0">
                <a:pos x="2580" y="216"/>
              </a:cxn>
              <a:cxn ang="0">
                <a:pos x="2708" y="293"/>
              </a:cxn>
              <a:cxn ang="0">
                <a:pos x="2837" y="350"/>
              </a:cxn>
              <a:cxn ang="0">
                <a:pos x="2970" y="386"/>
              </a:cxn>
              <a:cxn ang="0">
                <a:pos x="3099" y="401"/>
              </a:cxn>
              <a:cxn ang="0">
                <a:pos x="3227" y="417"/>
              </a:cxn>
              <a:cxn ang="0">
                <a:pos x="3361" y="427"/>
              </a:cxn>
              <a:cxn ang="0">
                <a:pos x="3490" y="432"/>
              </a:cxn>
              <a:cxn ang="0">
                <a:pos x="3618" y="437"/>
              </a:cxn>
              <a:cxn ang="0">
                <a:pos x="3747" y="437"/>
              </a:cxn>
              <a:cxn ang="0">
                <a:pos x="3880" y="442"/>
              </a:cxn>
              <a:cxn ang="0">
                <a:pos x="3998" y="530"/>
              </a:cxn>
              <a:cxn ang="0">
                <a:pos x="3870" y="530"/>
              </a:cxn>
              <a:cxn ang="0">
                <a:pos x="3736" y="530"/>
              </a:cxn>
              <a:cxn ang="0">
                <a:pos x="3608" y="530"/>
              </a:cxn>
              <a:cxn ang="0">
                <a:pos x="3479" y="525"/>
              </a:cxn>
              <a:cxn ang="0">
                <a:pos x="3351" y="525"/>
              </a:cxn>
              <a:cxn ang="0">
                <a:pos x="3217" y="525"/>
              </a:cxn>
              <a:cxn ang="0">
                <a:pos x="3089" y="519"/>
              </a:cxn>
              <a:cxn ang="0">
                <a:pos x="2960" y="514"/>
              </a:cxn>
              <a:cxn ang="0">
                <a:pos x="2827" y="499"/>
              </a:cxn>
              <a:cxn ang="0">
                <a:pos x="2698" y="473"/>
              </a:cxn>
              <a:cxn ang="0">
                <a:pos x="2570" y="432"/>
              </a:cxn>
              <a:cxn ang="0">
                <a:pos x="2441" y="381"/>
              </a:cxn>
              <a:cxn ang="0">
                <a:pos x="2307" y="319"/>
              </a:cxn>
              <a:cxn ang="0">
                <a:pos x="2179" y="273"/>
              </a:cxn>
              <a:cxn ang="0">
                <a:pos x="2050" y="257"/>
              </a:cxn>
              <a:cxn ang="0">
                <a:pos x="1917" y="288"/>
              </a:cxn>
              <a:cxn ang="0">
                <a:pos x="1788" y="303"/>
              </a:cxn>
              <a:cxn ang="0">
                <a:pos x="1660" y="375"/>
              </a:cxn>
              <a:cxn ang="0">
                <a:pos x="1531" y="442"/>
              </a:cxn>
              <a:cxn ang="0">
                <a:pos x="1398" y="468"/>
              </a:cxn>
              <a:cxn ang="0">
                <a:pos x="1269" y="483"/>
              </a:cxn>
              <a:cxn ang="0">
                <a:pos x="1141" y="499"/>
              </a:cxn>
              <a:cxn ang="0">
                <a:pos x="1007" y="514"/>
              </a:cxn>
              <a:cxn ang="0">
                <a:pos x="879" y="525"/>
              </a:cxn>
              <a:cxn ang="0">
                <a:pos x="750" y="535"/>
              </a:cxn>
              <a:cxn ang="0">
                <a:pos x="622" y="540"/>
              </a:cxn>
              <a:cxn ang="0">
                <a:pos x="488" y="545"/>
              </a:cxn>
              <a:cxn ang="0">
                <a:pos x="360" y="545"/>
              </a:cxn>
              <a:cxn ang="0">
                <a:pos x="231" y="545"/>
              </a:cxn>
              <a:cxn ang="0">
                <a:pos x="97" y="545"/>
              </a:cxn>
            </a:cxnLst>
            <a:rect l="0" t="0" r="r" b="b"/>
            <a:pathLst>
              <a:path w="3998" h="545">
                <a:moveTo>
                  <a:pt x="0" y="545"/>
                </a:moveTo>
                <a:lnTo>
                  <a:pt x="0" y="545"/>
                </a:lnTo>
                <a:lnTo>
                  <a:pt x="10" y="545"/>
                </a:lnTo>
                <a:lnTo>
                  <a:pt x="20" y="545"/>
                </a:lnTo>
                <a:lnTo>
                  <a:pt x="31" y="545"/>
                </a:lnTo>
                <a:lnTo>
                  <a:pt x="41" y="545"/>
                </a:lnTo>
                <a:lnTo>
                  <a:pt x="51" y="545"/>
                </a:lnTo>
                <a:lnTo>
                  <a:pt x="61" y="545"/>
                </a:lnTo>
                <a:lnTo>
                  <a:pt x="72" y="545"/>
                </a:lnTo>
                <a:lnTo>
                  <a:pt x="82" y="545"/>
                </a:lnTo>
                <a:lnTo>
                  <a:pt x="92" y="545"/>
                </a:lnTo>
                <a:lnTo>
                  <a:pt x="97" y="545"/>
                </a:lnTo>
                <a:lnTo>
                  <a:pt x="108" y="545"/>
                </a:lnTo>
                <a:lnTo>
                  <a:pt x="118" y="545"/>
                </a:lnTo>
                <a:lnTo>
                  <a:pt x="128" y="545"/>
                </a:lnTo>
                <a:lnTo>
                  <a:pt x="138" y="545"/>
                </a:lnTo>
                <a:lnTo>
                  <a:pt x="149" y="545"/>
                </a:lnTo>
                <a:lnTo>
                  <a:pt x="159" y="545"/>
                </a:lnTo>
                <a:lnTo>
                  <a:pt x="169" y="545"/>
                </a:lnTo>
                <a:lnTo>
                  <a:pt x="180" y="545"/>
                </a:lnTo>
                <a:lnTo>
                  <a:pt x="190" y="545"/>
                </a:lnTo>
                <a:lnTo>
                  <a:pt x="200" y="545"/>
                </a:lnTo>
                <a:lnTo>
                  <a:pt x="210" y="545"/>
                </a:lnTo>
                <a:lnTo>
                  <a:pt x="221" y="545"/>
                </a:lnTo>
                <a:lnTo>
                  <a:pt x="231" y="545"/>
                </a:lnTo>
                <a:lnTo>
                  <a:pt x="241" y="545"/>
                </a:lnTo>
                <a:lnTo>
                  <a:pt x="252" y="545"/>
                </a:lnTo>
                <a:lnTo>
                  <a:pt x="262" y="545"/>
                </a:lnTo>
                <a:lnTo>
                  <a:pt x="272" y="545"/>
                </a:lnTo>
                <a:lnTo>
                  <a:pt x="277" y="545"/>
                </a:lnTo>
                <a:lnTo>
                  <a:pt x="288" y="545"/>
                </a:lnTo>
                <a:lnTo>
                  <a:pt x="298" y="545"/>
                </a:lnTo>
                <a:lnTo>
                  <a:pt x="308" y="545"/>
                </a:lnTo>
                <a:lnTo>
                  <a:pt x="318" y="545"/>
                </a:lnTo>
                <a:lnTo>
                  <a:pt x="329" y="545"/>
                </a:lnTo>
                <a:lnTo>
                  <a:pt x="339" y="545"/>
                </a:lnTo>
                <a:lnTo>
                  <a:pt x="349" y="545"/>
                </a:lnTo>
                <a:lnTo>
                  <a:pt x="360" y="545"/>
                </a:lnTo>
                <a:lnTo>
                  <a:pt x="370" y="545"/>
                </a:lnTo>
                <a:lnTo>
                  <a:pt x="380" y="545"/>
                </a:lnTo>
                <a:lnTo>
                  <a:pt x="390" y="545"/>
                </a:lnTo>
                <a:lnTo>
                  <a:pt x="401" y="545"/>
                </a:lnTo>
                <a:lnTo>
                  <a:pt x="411" y="545"/>
                </a:lnTo>
                <a:lnTo>
                  <a:pt x="421" y="545"/>
                </a:lnTo>
                <a:lnTo>
                  <a:pt x="431" y="545"/>
                </a:lnTo>
                <a:lnTo>
                  <a:pt x="442" y="545"/>
                </a:lnTo>
                <a:lnTo>
                  <a:pt x="452" y="545"/>
                </a:lnTo>
                <a:lnTo>
                  <a:pt x="457" y="545"/>
                </a:lnTo>
                <a:lnTo>
                  <a:pt x="467" y="545"/>
                </a:lnTo>
                <a:lnTo>
                  <a:pt x="478" y="545"/>
                </a:lnTo>
                <a:lnTo>
                  <a:pt x="488" y="545"/>
                </a:lnTo>
                <a:lnTo>
                  <a:pt x="498" y="545"/>
                </a:lnTo>
                <a:lnTo>
                  <a:pt x="509" y="540"/>
                </a:lnTo>
                <a:lnTo>
                  <a:pt x="519" y="540"/>
                </a:lnTo>
                <a:lnTo>
                  <a:pt x="529" y="540"/>
                </a:lnTo>
                <a:lnTo>
                  <a:pt x="539" y="540"/>
                </a:lnTo>
                <a:lnTo>
                  <a:pt x="550" y="540"/>
                </a:lnTo>
                <a:lnTo>
                  <a:pt x="560" y="540"/>
                </a:lnTo>
                <a:lnTo>
                  <a:pt x="570" y="540"/>
                </a:lnTo>
                <a:lnTo>
                  <a:pt x="581" y="540"/>
                </a:lnTo>
                <a:lnTo>
                  <a:pt x="591" y="540"/>
                </a:lnTo>
                <a:lnTo>
                  <a:pt x="601" y="540"/>
                </a:lnTo>
                <a:lnTo>
                  <a:pt x="611" y="540"/>
                </a:lnTo>
                <a:lnTo>
                  <a:pt x="622" y="540"/>
                </a:lnTo>
                <a:lnTo>
                  <a:pt x="632" y="540"/>
                </a:lnTo>
                <a:lnTo>
                  <a:pt x="637" y="540"/>
                </a:lnTo>
                <a:lnTo>
                  <a:pt x="647" y="540"/>
                </a:lnTo>
                <a:lnTo>
                  <a:pt x="658" y="535"/>
                </a:lnTo>
                <a:lnTo>
                  <a:pt x="668" y="535"/>
                </a:lnTo>
                <a:lnTo>
                  <a:pt x="678" y="535"/>
                </a:lnTo>
                <a:lnTo>
                  <a:pt x="688" y="535"/>
                </a:lnTo>
                <a:lnTo>
                  <a:pt x="699" y="535"/>
                </a:lnTo>
                <a:lnTo>
                  <a:pt x="709" y="535"/>
                </a:lnTo>
                <a:lnTo>
                  <a:pt x="719" y="535"/>
                </a:lnTo>
                <a:lnTo>
                  <a:pt x="730" y="535"/>
                </a:lnTo>
                <a:lnTo>
                  <a:pt x="740" y="535"/>
                </a:lnTo>
                <a:lnTo>
                  <a:pt x="750" y="535"/>
                </a:lnTo>
                <a:lnTo>
                  <a:pt x="760" y="535"/>
                </a:lnTo>
                <a:lnTo>
                  <a:pt x="771" y="535"/>
                </a:lnTo>
                <a:lnTo>
                  <a:pt x="781" y="535"/>
                </a:lnTo>
                <a:lnTo>
                  <a:pt x="791" y="530"/>
                </a:lnTo>
                <a:lnTo>
                  <a:pt x="802" y="530"/>
                </a:lnTo>
                <a:lnTo>
                  <a:pt x="812" y="530"/>
                </a:lnTo>
                <a:lnTo>
                  <a:pt x="817" y="530"/>
                </a:lnTo>
                <a:lnTo>
                  <a:pt x="827" y="530"/>
                </a:lnTo>
                <a:lnTo>
                  <a:pt x="837" y="530"/>
                </a:lnTo>
                <a:lnTo>
                  <a:pt x="848" y="530"/>
                </a:lnTo>
                <a:lnTo>
                  <a:pt x="858" y="530"/>
                </a:lnTo>
                <a:lnTo>
                  <a:pt x="868" y="525"/>
                </a:lnTo>
                <a:lnTo>
                  <a:pt x="879" y="525"/>
                </a:lnTo>
                <a:lnTo>
                  <a:pt x="889" y="525"/>
                </a:lnTo>
                <a:lnTo>
                  <a:pt x="899" y="525"/>
                </a:lnTo>
                <a:lnTo>
                  <a:pt x="909" y="525"/>
                </a:lnTo>
                <a:lnTo>
                  <a:pt x="920" y="519"/>
                </a:lnTo>
                <a:lnTo>
                  <a:pt x="930" y="525"/>
                </a:lnTo>
                <a:lnTo>
                  <a:pt x="940" y="519"/>
                </a:lnTo>
                <a:lnTo>
                  <a:pt x="951" y="519"/>
                </a:lnTo>
                <a:lnTo>
                  <a:pt x="961" y="519"/>
                </a:lnTo>
                <a:lnTo>
                  <a:pt x="971" y="519"/>
                </a:lnTo>
                <a:lnTo>
                  <a:pt x="981" y="514"/>
                </a:lnTo>
                <a:lnTo>
                  <a:pt x="992" y="514"/>
                </a:lnTo>
                <a:lnTo>
                  <a:pt x="1002" y="514"/>
                </a:lnTo>
                <a:lnTo>
                  <a:pt x="1007" y="509"/>
                </a:lnTo>
                <a:lnTo>
                  <a:pt x="1017" y="509"/>
                </a:lnTo>
                <a:lnTo>
                  <a:pt x="1028" y="509"/>
                </a:lnTo>
                <a:lnTo>
                  <a:pt x="1038" y="504"/>
                </a:lnTo>
                <a:lnTo>
                  <a:pt x="1048" y="504"/>
                </a:lnTo>
                <a:lnTo>
                  <a:pt x="1059" y="499"/>
                </a:lnTo>
                <a:lnTo>
                  <a:pt x="1069" y="499"/>
                </a:lnTo>
                <a:lnTo>
                  <a:pt x="1079" y="499"/>
                </a:lnTo>
                <a:lnTo>
                  <a:pt x="1089" y="499"/>
                </a:lnTo>
                <a:lnTo>
                  <a:pt x="1100" y="494"/>
                </a:lnTo>
                <a:lnTo>
                  <a:pt x="1110" y="494"/>
                </a:lnTo>
                <a:lnTo>
                  <a:pt x="1120" y="489"/>
                </a:lnTo>
                <a:lnTo>
                  <a:pt x="1130" y="489"/>
                </a:lnTo>
                <a:lnTo>
                  <a:pt x="1141" y="494"/>
                </a:lnTo>
                <a:lnTo>
                  <a:pt x="1151" y="494"/>
                </a:lnTo>
                <a:lnTo>
                  <a:pt x="1161" y="489"/>
                </a:lnTo>
                <a:lnTo>
                  <a:pt x="1172" y="483"/>
                </a:lnTo>
                <a:lnTo>
                  <a:pt x="1182" y="483"/>
                </a:lnTo>
                <a:lnTo>
                  <a:pt x="1187" y="494"/>
                </a:lnTo>
                <a:lnTo>
                  <a:pt x="1197" y="483"/>
                </a:lnTo>
                <a:lnTo>
                  <a:pt x="1208" y="494"/>
                </a:lnTo>
                <a:lnTo>
                  <a:pt x="1218" y="489"/>
                </a:lnTo>
                <a:lnTo>
                  <a:pt x="1228" y="478"/>
                </a:lnTo>
                <a:lnTo>
                  <a:pt x="1238" y="478"/>
                </a:lnTo>
                <a:lnTo>
                  <a:pt x="1249" y="478"/>
                </a:lnTo>
                <a:lnTo>
                  <a:pt x="1259" y="478"/>
                </a:lnTo>
                <a:lnTo>
                  <a:pt x="1269" y="473"/>
                </a:lnTo>
                <a:lnTo>
                  <a:pt x="1280" y="473"/>
                </a:lnTo>
                <a:lnTo>
                  <a:pt x="1290" y="468"/>
                </a:lnTo>
                <a:lnTo>
                  <a:pt x="1300" y="473"/>
                </a:lnTo>
                <a:lnTo>
                  <a:pt x="1310" y="478"/>
                </a:lnTo>
                <a:lnTo>
                  <a:pt x="1321" y="489"/>
                </a:lnTo>
                <a:lnTo>
                  <a:pt x="1331" y="483"/>
                </a:lnTo>
                <a:lnTo>
                  <a:pt x="1341" y="478"/>
                </a:lnTo>
                <a:lnTo>
                  <a:pt x="1351" y="478"/>
                </a:lnTo>
                <a:lnTo>
                  <a:pt x="1362" y="468"/>
                </a:lnTo>
                <a:lnTo>
                  <a:pt x="1367" y="463"/>
                </a:lnTo>
                <a:lnTo>
                  <a:pt x="1377" y="468"/>
                </a:lnTo>
                <a:lnTo>
                  <a:pt x="1387" y="463"/>
                </a:lnTo>
                <a:lnTo>
                  <a:pt x="1398" y="458"/>
                </a:lnTo>
                <a:lnTo>
                  <a:pt x="1408" y="458"/>
                </a:lnTo>
                <a:lnTo>
                  <a:pt x="1418" y="458"/>
                </a:lnTo>
                <a:lnTo>
                  <a:pt x="1429" y="453"/>
                </a:lnTo>
                <a:lnTo>
                  <a:pt x="1439" y="453"/>
                </a:lnTo>
                <a:lnTo>
                  <a:pt x="1449" y="463"/>
                </a:lnTo>
                <a:lnTo>
                  <a:pt x="1459" y="458"/>
                </a:lnTo>
                <a:lnTo>
                  <a:pt x="1470" y="447"/>
                </a:lnTo>
                <a:lnTo>
                  <a:pt x="1480" y="442"/>
                </a:lnTo>
                <a:lnTo>
                  <a:pt x="1490" y="442"/>
                </a:lnTo>
                <a:lnTo>
                  <a:pt x="1501" y="442"/>
                </a:lnTo>
                <a:lnTo>
                  <a:pt x="1511" y="432"/>
                </a:lnTo>
                <a:lnTo>
                  <a:pt x="1521" y="432"/>
                </a:lnTo>
                <a:lnTo>
                  <a:pt x="1531" y="432"/>
                </a:lnTo>
                <a:lnTo>
                  <a:pt x="1542" y="427"/>
                </a:lnTo>
                <a:lnTo>
                  <a:pt x="1547" y="417"/>
                </a:lnTo>
                <a:lnTo>
                  <a:pt x="1557" y="406"/>
                </a:lnTo>
                <a:lnTo>
                  <a:pt x="1567" y="401"/>
                </a:lnTo>
                <a:lnTo>
                  <a:pt x="1578" y="401"/>
                </a:lnTo>
                <a:lnTo>
                  <a:pt x="1588" y="391"/>
                </a:lnTo>
                <a:lnTo>
                  <a:pt x="1598" y="381"/>
                </a:lnTo>
                <a:lnTo>
                  <a:pt x="1608" y="381"/>
                </a:lnTo>
                <a:lnTo>
                  <a:pt x="1619" y="375"/>
                </a:lnTo>
                <a:lnTo>
                  <a:pt x="1629" y="365"/>
                </a:lnTo>
                <a:lnTo>
                  <a:pt x="1639" y="360"/>
                </a:lnTo>
                <a:lnTo>
                  <a:pt x="1650" y="350"/>
                </a:lnTo>
                <a:lnTo>
                  <a:pt x="1660" y="339"/>
                </a:lnTo>
                <a:lnTo>
                  <a:pt x="1670" y="334"/>
                </a:lnTo>
                <a:lnTo>
                  <a:pt x="1680" y="319"/>
                </a:lnTo>
                <a:lnTo>
                  <a:pt x="1691" y="309"/>
                </a:lnTo>
                <a:lnTo>
                  <a:pt x="1701" y="293"/>
                </a:lnTo>
                <a:lnTo>
                  <a:pt x="1711" y="283"/>
                </a:lnTo>
                <a:lnTo>
                  <a:pt x="1722" y="273"/>
                </a:lnTo>
                <a:lnTo>
                  <a:pt x="1727" y="257"/>
                </a:lnTo>
                <a:lnTo>
                  <a:pt x="1737" y="262"/>
                </a:lnTo>
                <a:lnTo>
                  <a:pt x="1747" y="262"/>
                </a:lnTo>
                <a:lnTo>
                  <a:pt x="1758" y="242"/>
                </a:lnTo>
                <a:lnTo>
                  <a:pt x="1768" y="237"/>
                </a:lnTo>
                <a:lnTo>
                  <a:pt x="1778" y="226"/>
                </a:lnTo>
                <a:lnTo>
                  <a:pt x="1788" y="216"/>
                </a:lnTo>
                <a:lnTo>
                  <a:pt x="1799" y="216"/>
                </a:lnTo>
                <a:lnTo>
                  <a:pt x="1809" y="226"/>
                </a:lnTo>
                <a:lnTo>
                  <a:pt x="1819" y="226"/>
                </a:lnTo>
                <a:lnTo>
                  <a:pt x="1829" y="221"/>
                </a:lnTo>
                <a:lnTo>
                  <a:pt x="1840" y="211"/>
                </a:lnTo>
                <a:lnTo>
                  <a:pt x="1850" y="201"/>
                </a:lnTo>
                <a:lnTo>
                  <a:pt x="1860" y="195"/>
                </a:lnTo>
                <a:lnTo>
                  <a:pt x="1871" y="180"/>
                </a:lnTo>
                <a:lnTo>
                  <a:pt x="1881" y="170"/>
                </a:lnTo>
                <a:lnTo>
                  <a:pt x="1891" y="165"/>
                </a:lnTo>
                <a:lnTo>
                  <a:pt x="1901" y="154"/>
                </a:lnTo>
                <a:lnTo>
                  <a:pt x="1907" y="149"/>
                </a:lnTo>
                <a:lnTo>
                  <a:pt x="1917" y="144"/>
                </a:lnTo>
                <a:lnTo>
                  <a:pt x="1927" y="139"/>
                </a:lnTo>
                <a:lnTo>
                  <a:pt x="1937" y="129"/>
                </a:lnTo>
                <a:lnTo>
                  <a:pt x="1948" y="124"/>
                </a:lnTo>
                <a:lnTo>
                  <a:pt x="1958" y="113"/>
                </a:lnTo>
                <a:lnTo>
                  <a:pt x="1968" y="103"/>
                </a:lnTo>
                <a:lnTo>
                  <a:pt x="1979" y="88"/>
                </a:lnTo>
                <a:lnTo>
                  <a:pt x="1989" y="77"/>
                </a:lnTo>
                <a:lnTo>
                  <a:pt x="1999" y="67"/>
                </a:lnTo>
                <a:lnTo>
                  <a:pt x="2009" y="62"/>
                </a:lnTo>
                <a:lnTo>
                  <a:pt x="2020" y="52"/>
                </a:lnTo>
                <a:lnTo>
                  <a:pt x="2030" y="41"/>
                </a:lnTo>
                <a:lnTo>
                  <a:pt x="2040" y="36"/>
                </a:lnTo>
                <a:lnTo>
                  <a:pt x="2050" y="31"/>
                </a:lnTo>
                <a:lnTo>
                  <a:pt x="2061" y="26"/>
                </a:lnTo>
                <a:lnTo>
                  <a:pt x="2071" y="21"/>
                </a:lnTo>
                <a:lnTo>
                  <a:pt x="2081" y="16"/>
                </a:lnTo>
                <a:lnTo>
                  <a:pt x="2092" y="10"/>
                </a:lnTo>
                <a:lnTo>
                  <a:pt x="2097" y="10"/>
                </a:lnTo>
                <a:lnTo>
                  <a:pt x="2107" y="5"/>
                </a:lnTo>
                <a:lnTo>
                  <a:pt x="2117" y="5"/>
                </a:lnTo>
                <a:lnTo>
                  <a:pt x="2128" y="0"/>
                </a:lnTo>
                <a:lnTo>
                  <a:pt x="2138" y="0"/>
                </a:lnTo>
                <a:lnTo>
                  <a:pt x="2148" y="0"/>
                </a:lnTo>
                <a:lnTo>
                  <a:pt x="2158" y="0"/>
                </a:lnTo>
                <a:lnTo>
                  <a:pt x="2169" y="0"/>
                </a:lnTo>
                <a:lnTo>
                  <a:pt x="2179" y="0"/>
                </a:lnTo>
                <a:lnTo>
                  <a:pt x="2189" y="5"/>
                </a:lnTo>
                <a:lnTo>
                  <a:pt x="2200" y="5"/>
                </a:lnTo>
                <a:lnTo>
                  <a:pt x="2210" y="5"/>
                </a:lnTo>
                <a:lnTo>
                  <a:pt x="2220" y="10"/>
                </a:lnTo>
                <a:lnTo>
                  <a:pt x="2230" y="10"/>
                </a:lnTo>
                <a:lnTo>
                  <a:pt x="2241" y="16"/>
                </a:lnTo>
                <a:lnTo>
                  <a:pt x="2251" y="21"/>
                </a:lnTo>
                <a:lnTo>
                  <a:pt x="2261" y="21"/>
                </a:lnTo>
                <a:lnTo>
                  <a:pt x="2271" y="26"/>
                </a:lnTo>
                <a:lnTo>
                  <a:pt x="2277" y="31"/>
                </a:lnTo>
                <a:lnTo>
                  <a:pt x="2287" y="36"/>
                </a:lnTo>
                <a:lnTo>
                  <a:pt x="2297" y="41"/>
                </a:lnTo>
                <a:lnTo>
                  <a:pt x="2307" y="46"/>
                </a:lnTo>
                <a:lnTo>
                  <a:pt x="2318" y="52"/>
                </a:lnTo>
                <a:lnTo>
                  <a:pt x="2328" y="57"/>
                </a:lnTo>
                <a:lnTo>
                  <a:pt x="2338" y="62"/>
                </a:lnTo>
                <a:lnTo>
                  <a:pt x="2349" y="67"/>
                </a:lnTo>
                <a:lnTo>
                  <a:pt x="2359" y="72"/>
                </a:lnTo>
                <a:lnTo>
                  <a:pt x="2369" y="77"/>
                </a:lnTo>
                <a:lnTo>
                  <a:pt x="2379" y="82"/>
                </a:lnTo>
                <a:lnTo>
                  <a:pt x="2390" y="93"/>
                </a:lnTo>
                <a:lnTo>
                  <a:pt x="2400" y="98"/>
                </a:lnTo>
                <a:lnTo>
                  <a:pt x="2410" y="103"/>
                </a:lnTo>
                <a:lnTo>
                  <a:pt x="2421" y="108"/>
                </a:lnTo>
                <a:lnTo>
                  <a:pt x="2431" y="118"/>
                </a:lnTo>
                <a:lnTo>
                  <a:pt x="2441" y="124"/>
                </a:lnTo>
                <a:lnTo>
                  <a:pt x="2451" y="129"/>
                </a:lnTo>
                <a:lnTo>
                  <a:pt x="2457" y="134"/>
                </a:lnTo>
                <a:lnTo>
                  <a:pt x="2467" y="144"/>
                </a:lnTo>
                <a:lnTo>
                  <a:pt x="2477" y="149"/>
                </a:lnTo>
                <a:lnTo>
                  <a:pt x="2487" y="154"/>
                </a:lnTo>
                <a:lnTo>
                  <a:pt x="2498" y="165"/>
                </a:lnTo>
                <a:lnTo>
                  <a:pt x="2508" y="170"/>
                </a:lnTo>
                <a:lnTo>
                  <a:pt x="2518" y="175"/>
                </a:lnTo>
                <a:lnTo>
                  <a:pt x="2528" y="185"/>
                </a:lnTo>
                <a:lnTo>
                  <a:pt x="2539" y="190"/>
                </a:lnTo>
                <a:lnTo>
                  <a:pt x="2549" y="195"/>
                </a:lnTo>
                <a:lnTo>
                  <a:pt x="2559" y="206"/>
                </a:lnTo>
                <a:lnTo>
                  <a:pt x="2570" y="211"/>
                </a:lnTo>
                <a:lnTo>
                  <a:pt x="2580" y="216"/>
                </a:lnTo>
                <a:lnTo>
                  <a:pt x="2590" y="221"/>
                </a:lnTo>
                <a:lnTo>
                  <a:pt x="2600" y="231"/>
                </a:lnTo>
                <a:lnTo>
                  <a:pt x="2611" y="237"/>
                </a:lnTo>
                <a:lnTo>
                  <a:pt x="2621" y="242"/>
                </a:lnTo>
                <a:lnTo>
                  <a:pt x="2631" y="247"/>
                </a:lnTo>
                <a:lnTo>
                  <a:pt x="2636" y="257"/>
                </a:lnTo>
                <a:lnTo>
                  <a:pt x="2647" y="262"/>
                </a:lnTo>
                <a:lnTo>
                  <a:pt x="2657" y="267"/>
                </a:lnTo>
                <a:lnTo>
                  <a:pt x="2667" y="273"/>
                </a:lnTo>
                <a:lnTo>
                  <a:pt x="2678" y="278"/>
                </a:lnTo>
                <a:lnTo>
                  <a:pt x="2688" y="283"/>
                </a:lnTo>
                <a:lnTo>
                  <a:pt x="2698" y="288"/>
                </a:lnTo>
                <a:lnTo>
                  <a:pt x="2708" y="293"/>
                </a:lnTo>
                <a:lnTo>
                  <a:pt x="2719" y="298"/>
                </a:lnTo>
                <a:lnTo>
                  <a:pt x="2729" y="303"/>
                </a:lnTo>
                <a:lnTo>
                  <a:pt x="2739" y="309"/>
                </a:lnTo>
                <a:lnTo>
                  <a:pt x="2749" y="314"/>
                </a:lnTo>
                <a:lnTo>
                  <a:pt x="2760" y="319"/>
                </a:lnTo>
                <a:lnTo>
                  <a:pt x="2770" y="324"/>
                </a:lnTo>
                <a:lnTo>
                  <a:pt x="2780" y="329"/>
                </a:lnTo>
                <a:lnTo>
                  <a:pt x="2791" y="334"/>
                </a:lnTo>
                <a:lnTo>
                  <a:pt x="2801" y="334"/>
                </a:lnTo>
                <a:lnTo>
                  <a:pt x="2811" y="339"/>
                </a:lnTo>
                <a:lnTo>
                  <a:pt x="2816" y="345"/>
                </a:lnTo>
                <a:lnTo>
                  <a:pt x="2827" y="350"/>
                </a:lnTo>
                <a:lnTo>
                  <a:pt x="2837" y="350"/>
                </a:lnTo>
                <a:lnTo>
                  <a:pt x="2847" y="355"/>
                </a:lnTo>
                <a:lnTo>
                  <a:pt x="2857" y="355"/>
                </a:lnTo>
                <a:lnTo>
                  <a:pt x="2868" y="360"/>
                </a:lnTo>
                <a:lnTo>
                  <a:pt x="2878" y="365"/>
                </a:lnTo>
                <a:lnTo>
                  <a:pt x="2888" y="365"/>
                </a:lnTo>
                <a:lnTo>
                  <a:pt x="2899" y="370"/>
                </a:lnTo>
                <a:lnTo>
                  <a:pt x="2909" y="370"/>
                </a:lnTo>
                <a:lnTo>
                  <a:pt x="2919" y="375"/>
                </a:lnTo>
                <a:lnTo>
                  <a:pt x="2929" y="375"/>
                </a:lnTo>
                <a:lnTo>
                  <a:pt x="2940" y="381"/>
                </a:lnTo>
                <a:lnTo>
                  <a:pt x="2950" y="381"/>
                </a:lnTo>
                <a:lnTo>
                  <a:pt x="2960" y="381"/>
                </a:lnTo>
                <a:lnTo>
                  <a:pt x="2970" y="386"/>
                </a:lnTo>
                <a:lnTo>
                  <a:pt x="2981" y="386"/>
                </a:lnTo>
                <a:lnTo>
                  <a:pt x="2991" y="386"/>
                </a:lnTo>
                <a:lnTo>
                  <a:pt x="3001" y="391"/>
                </a:lnTo>
                <a:lnTo>
                  <a:pt x="3006" y="391"/>
                </a:lnTo>
                <a:lnTo>
                  <a:pt x="3017" y="391"/>
                </a:lnTo>
                <a:lnTo>
                  <a:pt x="3027" y="396"/>
                </a:lnTo>
                <a:lnTo>
                  <a:pt x="3037" y="396"/>
                </a:lnTo>
                <a:lnTo>
                  <a:pt x="3048" y="396"/>
                </a:lnTo>
                <a:lnTo>
                  <a:pt x="3058" y="396"/>
                </a:lnTo>
                <a:lnTo>
                  <a:pt x="3068" y="401"/>
                </a:lnTo>
                <a:lnTo>
                  <a:pt x="3078" y="401"/>
                </a:lnTo>
                <a:lnTo>
                  <a:pt x="3089" y="401"/>
                </a:lnTo>
                <a:lnTo>
                  <a:pt x="3099" y="401"/>
                </a:lnTo>
                <a:lnTo>
                  <a:pt x="3109" y="406"/>
                </a:lnTo>
                <a:lnTo>
                  <a:pt x="3120" y="406"/>
                </a:lnTo>
                <a:lnTo>
                  <a:pt x="3130" y="406"/>
                </a:lnTo>
                <a:lnTo>
                  <a:pt x="3140" y="406"/>
                </a:lnTo>
                <a:lnTo>
                  <a:pt x="3150" y="406"/>
                </a:lnTo>
                <a:lnTo>
                  <a:pt x="3161" y="411"/>
                </a:lnTo>
                <a:lnTo>
                  <a:pt x="3171" y="411"/>
                </a:lnTo>
                <a:lnTo>
                  <a:pt x="3181" y="411"/>
                </a:lnTo>
                <a:lnTo>
                  <a:pt x="3186" y="411"/>
                </a:lnTo>
                <a:lnTo>
                  <a:pt x="3197" y="411"/>
                </a:lnTo>
                <a:lnTo>
                  <a:pt x="3207" y="411"/>
                </a:lnTo>
                <a:lnTo>
                  <a:pt x="3217" y="417"/>
                </a:lnTo>
                <a:lnTo>
                  <a:pt x="3227" y="417"/>
                </a:lnTo>
                <a:lnTo>
                  <a:pt x="3238" y="417"/>
                </a:lnTo>
                <a:lnTo>
                  <a:pt x="3248" y="417"/>
                </a:lnTo>
                <a:lnTo>
                  <a:pt x="3258" y="417"/>
                </a:lnTo>
                <a:lnTo>
                  <a:pt x="3269" y="417"/>
                </a:lnTo>
                <a:lnTo>
                  <a:pt x="3279" y="422"/>
                </a:lnTo>
                <a:lnTo>
                  <a:pt x="3289" y="422"/>
                </a:lnTo>
                <a:lnTo>
                  <a:pt x="3299" y="422"/>
                </a:lnTo>
                <a:lnTo>
                  <a:pt x="3310" y="422"/>
                </a:lnTo>
                <a:lnTo>
                  <a:pt x="3320" y="422"/>
                </a:lnTo>
                <a:lnTo>
                  <a:pt x="3330" y="422"/>
                </a:lnTo>
                <a:lnTo>
                  <a:pt x="3341" y="422"/>
                </a:lnTo>
                <a:lnTo>
                  <a:pt x="3351" y="422"/>
                </a:lnTo>
                <a:lnTo>
                  <a:pt x="3361" y="427"/>
                </a:lnTo>
                <a:lnTo>
                  <a:pt x="3366" y="427"/>
                </a:lnTo>
                <a:lnTo>
                  <a:pt x="3377" y="427"/>
                </a:lnTo>
                <a:lnTo>
                  <a:pt x="3387" y="427"/>
                </a:lnTo>
                <a:lnTo>
                  <a:pt x="3397" y="427"/>
                </a:lnTo>
                <a:lnTo>
                  <a:pt x="3407" y="427"/>
                </a:lnTo>
                <a:lnTo>
                  <a:pt x="3418" y="427"/>
                </a:lnTo>
                <a:lnTo>
                  <a:pt x="3428" y="427"/>
                </a:lnTo>
                <a:lnTo>
                  <a:pt x="3438" y="427"/>
                </a:lnTo>
                <a:lnTo>
                  <a:pt x="3448" y="432"/>
                </a:lnTo>
                <a:lnTo>
                  <a:pt x="3459" y="432"/>
                </a:lnTo>
                <a:lnTo>
                  <a:pt x="3469" y="432"/>
                </a:lnTo>
                <a:lnTo>
                  <a:pt x="3479" y="432"/>
                </a:lnTo>
                <a:lnTo>
                  <a:pt x="3490" y="432"/>
                </a:lnTo>
                <a:lnTo>
                  <a:pt x="3500" y="432"/>
                </a:lnTo>
                <a:lnTo>
                  <a:pt x="3510" y="432"/>
                </a:lnTo>
                <a:lnTo>
                  <a:pt x="3520" y="432"/>
                </a:lnTo>
                <a:lnTo>
                  <a:pt x="3531" y="432"/>
                </a:lnTo>
                <a:lnTo>
                  <a:pt x="3541" y="432"/>
                </a:lnTo>
                <a:lnTo>
                  <a:pt x="3546" y="432"/>
                </a:lnTo>
                <a:lnTo>
                  <a:pt x="3556" y="432"/>
                </a:lnTo>
                <a:lnTo>
                  <a:pt x="3567" y="432"/>
                </a:lnTo>
                <a:lnTo>
                  <a:pt x="3577" y="437"/>
                </a:lnTo>
                <a:lnTo>
                  <a:pt x="3587" y="437"/>
                </a:lnTo>
                <a:lnTo>
                  <a:pt x="3598" y="437"/>
                </a:lnTo>
                <a:lnTo>
                  <a:pt x="3608" y="437"/>
                </a:lnTo>
                <a:lnTo>
                  <a:pt x="3618" y="437"/>
                </a:lnTo>
                <a:lnTo>
                  <a:pt x="3628" y="437"/>
                </a:lnTo>
                <a:lnTo>
                  <a:pt x="3639" y="437"/>
                </a:lnTo>
                <a:lnTo>
                  <a:pt x="3649" y="437"/>
                </a:lnTo>
                <a:lnTo>
                  <a:pt x="3659" y="437"/>
                </a:lnTo>
                <a:lnTo>
                  <a:pt x="3669" y="437"/>
                </a:lnTo>
                <a:lnTo>
                  <a:pt x="3680" y="437"/>
                </a:lnTo>
                <a:lnTo>
                  <a:pt x="3690" y="437"/>
                </a:lnTo>
                <a:lnTo>
                  <a:pt x="3700" y="437"/>
                </a:lnTo>
                <a:lnTo>
                  <a:pt x="3711" y="437"/>
                </a:lnTo>
                <a:lnTo>
                  <a:pt x="3721" y="437"/>
                </a:lnTo>
                <a:lnTo>
                  <a:pt x="3726" y="437"/>
                </a:lnTo>
                <a:lnTo>
                  <a:pt x="3736" y="437"/>
                </a:lnTo>
                <a:lnTo>
                  <a:pt x="3747" y="437"/>
                </a:lnTo>
                <a:lnTo>
                  <a:pt x="3757" y="437"/>
                </a:lnTo>
                <a:lnTo>
                  <a:pt x="3767" y="437"/>
                </a:lnTo>
                <a:lnTo>
                  <a:pt x="3777" y="442"/>
                </a:lnTo>
                <a:lnTo>
                  <a:pt x="3788" y="442"/>
                </a:lnTo>
                <a:lnTo>
                  <a:pt x="3798" y="442"/>
                </a:lnTo>
                <a:lnTo>
                  <a:pt x="3808" y="442"/>
                </a:lnTo>
                <a:lnTo>
                  <a:pt x="3819" y="442"/>
                </a:lnTo>
                <a:lnTo>
                  <a:pt x="3829" y="442"/>
                </a:lnTo>
                <a:lnTo>
                  <a:pt x="3839" y="442"/>
                </a:lnTo>
                <a:lnTo>
                  <a:pt x="3849" y="442"/>
                </a:lnTo>
                <a:lnTo>
                  <a:pt x="3860" y="442"/>
                </a:lnTo>
                <a:lnTo>
                  <a:pt x="3870" y="442"/>
                </a:lnTo>
                <a:lnTo>
                  <a:pt x="3880" y="442"/>
                </a:lnTo>
                <a:lnTo>
                  <a:pt x="3890" y="442"/>
                </a:lnTo>
                <a:lnTo>
                  <a:pt x="3901" y="442"/>
                </a:lnTo>
                <a:lnTo>
                  <a:pt x="3906" y="442"/>
                </a:lnTo>
                <a:lnTo>
                  <a:pt x="3916" y="442"/>
                </a:lnTo>
                <a:lnTo>
                  <a:pt x="3926" y="442"/>
                </a:lnTo>
                <a:lnTo>
                  <a:pt x="3937" y="442"/>
                </a:lnTo>
                <a:lnTo>
                  <a:pt x="3947" y="442"/>
                </a:lnTo>
                <a:lnTo>
                  <a:pt x="3957" y="442"/>
                </a:lnTo>
                <a:lnTo>
                  <a:pt x="3968" y="442"/>
                </a:lnTo>
                <a:lnTo>
                  <a:pt x="3978" y="442"/>
                </a:lnTo>
                <a:lnTo>
                  <a:pt x="3988" y="442"/>
                </a:lnTo>
                <a:lnTo>
                  <a:pt x="3998" y="442"/>
                </a:lnTo>
                <a:lnTo>
                  <a:pt x="3998" y="530"/>
                </a:lnTo>
                <a:lnTo>
                  <a:pt x="3988" y="530"/>
                </a:lnTo>
                <a:lnTo>
                  <a:pt x="3978" y="530"/>
                </a:lnTo>
                <a:lnTo>
                  <a:pt x="3968" y="530"/>
                </a:lnTo>
                <a:lnTo>
                  <a:pt x="3957" y="530"/>
                </a:lnTo>
                <a:lnTo>
                  <a:pt x="3947" y="530"/>
                </a:lnTo>
                <a:lnTo>
                  <a:pt x="3937" y="530"/>
                </a:lnTo>
                <a:lnTo>
                  <a:pt x="3926" y="530"/>
                </a:lnTo>
                <a:lnTo>
                  <a:pt x="3916" y="530"/>
                </a:lnTo>
                <a:lnTo>
                  <a:pt x="3906" y="530"/>
                </a:lnTo>
                <a:lnTo>
                  <a:pt x="3901" y="530"/>
                </a:lnTo>
                <a:lnTo>
                  <a:pt x="3890" y="530"/>
                </a:lnTo>
                <a:lnTo>
                  <a:pt x="3880" y="530"/>
                </a:lnTo>
                <a:lnTo>
                  <a:pt x="3870" y="530"/>
                </a:lnTo>
                <a:lnTo>
                  <a:pt x="3860" y="530"/>
                </a:lnTo>
                <a:lnTo>
                  <a:pt x="3849" y="530"/>
                </a:lnTo>
                <a:lnTo>
                  <a:pt x="3839" y="530"/>
                </a:lnTo>
                <a:lnTo>
                  <a:pt x="3829" y="530"/>
                </a:lnTo>
                <a:lnTo>
                  <a:pt x="3819" y="530"/>
                </a:lnTo>
                <a:lnTo>
                  <a:pt x="3808" y="530"/>
                </a:lnTo>
                <a:lnTo>
                  <a:pt x="3798" y="530"/>
                </a:lnTo>
                <a:lnTo>
                  <a:pt x="3788" y="530"/>
                </a:lnTo>
                <a:lnTo>
                  <a:pt x="3777" y="530"/>
                </a:lnTo>
                <a:lnTo>
                  <a:pt x="3767" y="530"/>
                </a:lnTo>
                <a:lnTo>
                  <a:pt x="3757" y="530"/>
                </a:lnTo>
                <a:lnTo>
                  <a:pt x="3747" y="530"/>
                </a:lnTo>
                <a:lnTo>
                  <a:pt x="3736" y="530"/>
                </a:lnTo>
                <a:lnTo>
                  <a:pt x="3726" y="530"/>
                </a:lnTo>
                <a:lnTo>
                  <a:pt x="3721" y="530"/>
                </a:lnTo>
                <a:lnTo>
                  <a:pt x="3711" y="530"/>
                </a:lnTo>
                <a:lnTo>
                  <a:pt x="3700" y="530"/>
                </a:lnTo>
                <a:lnTo>
                  <a:pt x="3690" y="530"/>
                </a:lnTo>
                <a:lnTo>
                  <a:pt x="3680" y="530"/>
                </a:lnTo>
                <a:lnTo>
                  <a:pt x="3669" y="530"/>
                </a:lnTo>
                <a:lnTo>
                  <a:pt x="3659" y="530"/>
                </a:lnTo>
                <a:lnTo>
                  <a:pt x="3649" y="530"/>
                </a:lnTo>
                <a:lnTo>
                  <a:pt x="3639" y="530"/>
                </a:lnTo>
                <a:lnTo>
                  <a:pt x="3628" y="530"/>
                </a:lnTo>
                <a:lnTo>
                  <a:pt x="3618" y="530"/>
                </a:lnTo>
                <a:lnTo>
                  <a:pt x="3608" y="530"/>
                </a:lnTo>
                <a:lnTo>
                  <a:pt x="3598" y="530"/>
                </a:lnTo>
                <a:lnTo>
                  <a:pt x="3587" y="530"/>
                </a:lnTo>
                <a:lnTo>
                  <a:pt x="3577" y="530"/>
                </a:lnTo>
                <a:lnTo>
                  <a:pt x="3567" y="525"/>
                </a:lnTo>
                <a:lnTo>
                  <a:pt x="3556" y="525"/>
                </a:lnTo>
                <a:lnTo>
                  <a:pt x="3546" y="525"/>
                </a:lnTo>
                <a:lnTo>
                  <a:pt x="3541" y="525"/>
                </a:lnTo>
                <a:lnTo>
                  <a:pt x="3531" y="525"/>
                </a:lnTo>
                <a:lnTo>
                  <a:pt x="3520" y="525"/>
                </a:lnTo>
                <a:lnTo>
                  <a:pt x="3510" y="525"/>
                </a:lnTo>
                <a:lnTo>
                  <a:pt x="3500" y="525"/>
                </a:lnTo>
                <a:lnTo>
                  <a:pt x="3490" y="525"/>
                </a:lnTo>
                <a:lnTo>
                  <a:pt x="3479" y="525"/>
                </a:lnTo>
                <a:lnTo>
                  <a:pt x="3469" y="525"/>
                </a:lnTo>
                <a:lnTo>
                  <a:pt x="3459" y="525"/>
                </a:lnTo>
                <a:lnTo>
                  <a:pt x="3448" y="525"/>
                </a:lnTo>
                <a:lnTo>
                  <a:pt x="3438" y="525"/>
                </a:lnTo>
                <a:lnTo>
                  <a:pt x="3428" y="525"/>
                </a:lnTo>
                <a:lnTo>
                  <a:pt x="3418" y="525"/>
                </a:lnTo>
                <a:lnTo>
                  <a:pt x="3407" y="525"/>
                </a:lnTo>
                <a:lnTo>
                  <a:pt x="3397" y="525"/>
                </a:lnTo>
                <a:lnTo>
                  <a:pt x="3387" y="525"/>
                </a:lnTo>
                <a:lnTo>
                  <a:pt x="3377" y="525"/>
                </a:lnTo>
                <a:lnTo>
                  <a:pt x="3366" y="525"/>
                </a:lnTo>
                <a:lnTo>
                  <a:pt x="3361" y="525"/>
                </a:lnTo>
                <a:lnTo>
                  <a:pt x="3351" y="525"/>
                </a:lnTo>
                <a:lnTo>
                  <a:pt x="3341" y="525"/>
                </a:lnTo>
                <a:lnTo>
                  <a:pt x="3330" y="525"/>
                </a:lnTo>
                <a:lnTo>
                  <a:pt x="3320" y="525"/>
                </a:lnTo>
                <a:lnTo>
                  <a:pt x="3310" y="525"/>
                </a:lnTo>
                <a:lnTo>
                  <a:pt x="3299" y="525"/>
                </a:lnTo>
                <a:lnTo>
                  <a:pt x="3289" y="525"/>
                </a:lnTo>
                <a:lnTo>
                  <a:pt x="3279" y="525"/>
                </a:lnTo>
                <a:lnTo>
                  <a:pt x="3269" y="525"/>
                </a:lnTo>
                <a:lnTo>
                  <a:pt x="3258" y="525"/>
                </a:lnTo>
                <a:lnTo>
                  <a:pt x="3248" y="525"/>
                </a:lnTo>
                <a:lnTo>
                  <a:pt x="3238" y="525"/>
                </a:lnTo>
                <a:lnTo>
                  <a:pt x="3227" y="525"/>
                </a:lnTo>
                <a:lnTo>
                  <a:pt x="3217" y="525"/>
                </a:lnTo>
                <a:lnTo>
                  <a:pt x="3207" y="525"/>
                </a:lnTo>
                <a:lnTo>
                  <a:pt x="3197" y="525"/>
                </a:lnTo>
                <a:lnTo>
                  <a:pt x="3186" y="525"/>
                </a:lnTo>
                <a:lnTo>
                  <a:pt x="3181" y="525"/>
                </a:lnTo>
                <a:lnTo>
                  <a:pt x="3171" y="525"/>
                </a:lnTo>
                <a:lnTo>
                  <a:pt x="3161" y="525"/>
                </a:lnTo>
                <a:lnTo>
                  <a:pt x="3150" y="525"/>
                </a:lnTo>
                <a:lnTo>
                  <a:pt x="3140" y="525"/>
                </a:lnTo>
                <a:lnTo>
                  <a:pt x="3130" y="525"/>
                </a:lnTo>
                <a:lnTo>
                  <a:pt x="3120" y="525"/>
                </a:lnTo>
                <a:lnTo>
                  <a:pt x="3109" y="525"/>
                </a:lnTo>
                <a:lnTo>
                  <a:pt x="3099" y="519"/>
                </a:lnTo>
                <a:lnTo>
                  <a:pt x="3089" y="519"/>
                </a:lnTo>
                <a:lnTo>
                  <a:pt x="3078" y="519"/>
                </a:lnTo>
                <a:lnTo>
                  <a:pt x="3068" y="519"/>
                </a:lnTo>
                <a:lnTo>
                  <a:pt x="3058" y="519"/>
                </a:lnTo>
                <a:lnTo>
                  <a:pt x="3048" y="519"/>
                </a:lnTo>
                <a:lnTo>
                  <a:pt x="3037" y="519"/>
                </a:lnTo>
                <a:lnTo>
                  <a:pt x="3027" y="519"/>
                </a:lnTo>
                <a:lnTo>
                  <a:pt x="3017" y="519"/>
                </a:lnTo>
                <a:lnTo>
                  <a:pt x="3006" y="519"/>
                </a:lnTo>
                <a:lnTo>
                  <a:pt x="3001" y="519"/>
                </a:lnTo>
                <a:lnTo>
                  <a:pt x="2991" y="519"/>
                </a:lnTo>
                <a:lnTo>
                  <a:pt x="2981" y="519"/>
                </a:lnTo>
                <a:lnTo>
                  <a:pt x="2970" y="519"/>
                </a:lnTo>
                <a:lnTo>
                  <a:pt x="2960" y="514"/>
                </a:lnTo>
                <a:lnTo>
                  <a:pt x="2950" y="514"/>
                </a:lnTo>
                <a:lnTo>
                  <a:pt x="2940" y="514"/>
                </a:lnTo>
                <a:lnTo>
                  <a:pt x="2929" y="514"/>
                </a:lnTo>
                <a:lnTo>
                  <a:pt x="2919" y="509"/>
                </a:lnTo>
                <a:lnTo>
                  <a:pt x="2909" y="509"/>
                </a:lnTo>
                <a:lnTo>
                  <a:pt x="2899" y="509"/>
                </a:lnTo>
                <a:lnTo>
                  <a:pt x="2888" y="509"/>
                </a:lnTo>
                <a:lnTo>
                  <a:pt x="2878" y="504"/>
                </a:lnTo>
                <a:lnTo>
                  <a:pt x="2868" y="504"/>
                </a:lnTo>
                <a:lnTo>
                  <a:pt x="2857" y="504"/>
                </a:lnTo>
                <a:lnTo>
                  <a:pt x="2847" y="504"/>
                </a:lnTo>
                <a:lnTo>
                  <a:pt x="2837" y="499"/>
                </a:lnTo>
                <a:lnTo>
                  <a:pt x="2827" y="499"/>
                </a:lnTo>
                <a:lnTo>
                  <a:pt x="2816" y="499"/>
                </a:lnTo>
                <a:lnTo>
                  <a:pt x="2811" y="494"/>
                </a:lnTo>
                <a:lnTo>
                  <a:pt x="2801" y="494"/>
                </a:lnTo>
                <a:lnTo>
                  <a:pt x="2791" y="494"/>
                </a:lnTo>
                <a:lnTo>
                  <a:pt x="2780" y="489"/>
                </a:lnTo>
                <a:lnTo>
                  <a:pt x="2770" y="489"/>
                </a:lnTo>
                <a:lnTo>
                  <a:pt x="2760" y="483"/>
                </a:lnTo>
                <a:lnTo>
                  <a:pt x="2749" y="483"/>
                </a:lnTo>
                <a:lnTo>
                  <a:pt x="2739" y="483"/>
                </a:lnTo>
                <a:lnTo>
                  <a:pt x="2729" y="478"/>
                </a:lnTo>
                <a:lnTo>
                  <a:pt x="2719" y="478"/>
                </a:lnTo>
                <a:lnTo>
                  <a:pt x="2708" y="473"/>
                </a:lnTo>
                <a:lnTo>
                  <a:pt x="2698" y="473"/>
                </a:lnTo>
                <a:lnTo>
                  <a:pt x="2688" y="468"/>
                </a:lnTo>
                <a:lnTo>
                  <a:pt x="2678" y="468"/>
                </a:lnTo>
                <a:lnTo>
                  <a:pt x="2667" y="463"/>
                </a:lnTo>
                <a:lnTo>
                  <a:pt x="2657" y="463"/>
                </a:lnTo>
                <a:lnTo>
                  <a:pt x="2647" y="458"/>
                </a:lnTo>
                <a:lnTo>
                  <a:pt x="2636" y="453"/>
                </a:lnTo>
                <a:lnTo>
                  <a:pt x="2631" y="453"/>
                </a:lnTo>
                <a:lnTo>
                  <a:pt x="2621" y="447"/>
                </a:lnTo>
                <a:lnTo>
                  <a:pt x="2611" y="447"/>
                </a:lnTo>
                <a:lnTo>
                  <a:pt x="2600" y="442"/>
                </a:lnTo>
                <a:lnTo>
                  <a:pt x="2590" y="437"/>
                </a:lnTo>
                <a:lnTo>
                  <a:pt x="2580" y="437"/>
                </a:lnTo>
                <a:lnTo>
                  <a:pt x="2570" y="432"/>
                </a:lnTo>
                <a:lnTo>
                  <a:pt x="2559" y="427"/>
                </a:lnTo>
                <a:lnTo>
                  <a:pt x="2549" y="422"/>
                </a:lnTo>
                <a:lnTo>
                  <a:pt x="2539" y="422"/>
                </a:lnTo>
                <a:lnTo>
                  <a:pt x="2528" y="417"/>
                </a:lnTo>
                <a:lnTo>
                  <a:pt x="2518" y="411"/>
                </a:lnTo>
                <a:lnTo>
                  <a:pt x="2508" y="406"/>
                </a:lnTo>
                <a:lnTo>
                  <a:pt x="2498" y="406"/>
                </a:lnTo>
                <a:lnTo>
                  <a:pt x="2487" y="401"/>
                </a:lnTo>
                <a:lnTo>
                  <a:pt x="2477" y="396"/>
                </a:lnTo>
                <a:lnTo>
                  <a:pt x="2467" y="391"/>
                </a:lnTo>
                <a:lnTo>
                  <a:pt x="2457" y="386"/>
                </a:lnTo>
                <a:lnTo>
                  <a:pt x="2451" y="381"/>
                </a:lnTo>
                <a:lnTo>
                  <a:pt x="2441" y="381"/>
                </a:lnTo>
                <a:lnTo>
                  <a:pt x="2431" y="375"/>
                </a:lnTo>
                <a:lnTo>
                  <a:pt x="2421" y="370"/>
                </a:lnTo>
                <a:lnTo>
                  <a:pt x="2410" y="365"/>
                </a:lnTo>
                <a:lnTo>
                  <a:pt x="2400" y="360"/>
                </a:lnTo>
                <a:lnTo>
                  <a:pt x="2390" y="355"/>
                </a:lnTo>
                <a:lnTo>
                  <a:pt x="2379" y="350"/>
                </a:lnTo>
                <a:lnTo>
                  <a:pt x="2369" y="345"/>
                </a:lnTo>
                <a:lnTo>
                  <a:pt x="2359" y="345"/>
                </a:lnTo>
                <a:lnTo>
                  <a:pt x="2349" y="339"/>
                </a:lnTo>
                <a:lnTo>
                  <a:pt x="2338" y="334"/>
                </a:lnTo>
                <a:lnTo>
                  <a:pt x="2328" y="329"/>
                </a:lnTo>
                <a:lnTo>
                  <a:pt x="2318" y="324"/>
                </a:lnTo>
                <a:lnTo>
                  <a:pt x="2307" y="319"/>
                </a:lnTo>
                <a:lnTo>
                  <a:pt x="2297" y="314"/>
                </a:lnTo>
                <a:lnTo>
                  <a:pt x="2287" y="314"/>
                </a:lnTo>
                <a:lnTo>
                  <a:pt x="2277" y="309"/>
                </a:lnTo>
                <a:lnTo>
                  <a:pt x="2271" y="303"/>
                </a:lnTo>
                <a:lnTo>
                  <a:pt x="2261" y="298"/>
                </a:lnTo>
                <a:lnTo>
                  <a:pt x="2251" y="293"/>
                </a:lnTo>
                <a:lnTo>
                  <a:pt x="2241" y="293"/>
                </a:lnTo>
                <a:lnTo>
                  <a:pt x="2230" y="288"/>
                </a:lnTo>
                <a:lnTo>
                  <a:pt x="2220" y="283"/>
                </a:lnTo>
                <a:lnTo>
                  <a:pt x="2210" y="283"/>
                </a:lnTo>
                <a:lnTo>
                  <a:pt x="2200" y="278"/>
                </a:lnTo>
                <a:lnTo>
                  <a:pt x="2189" y="273"/>
                </a:lnTo>
                <a:lnTo>
                  <a:pt x="2179" y="273"/>
                </a:lnTo>
                <a:lnTo>
                  <a:pt x="2169" y="267"/>
                </a:lnTo>
                <a:lnTo>
                  <a:pt x="2158" y="267"/>
                </a:lnTo>
                <a:lnTo>
                  <a:pt x="2148" y="262"/>
                </a:lnTo>
                <a:lnTo>
                  <a:pt x="2138" y="262"/>
                </a:lnTo>
                <a:lnTo>
                  <a:pt x="2128" y="262"/>
                </a:lnTo>
                <a:lnTo>
                  <a:pt x="2117" y="257"/>
                </a:lnTo>
                <a:lnTo>
                  <a:pt x="2107" y="257"/>
                </a:lnTo>
                <a:lnTo>
                  <a:pt x="2097" y="257"/>
                </a:lnTo>
                <a:lnTo>
                  <a:pt x="2092" y="257"/>
                </a:lnTo>
                <a:lnTo>
                  <a:pt x="2081" y="257"/>
                </a:lnTo>
                <a:lnTo>
                  <a:pt x="2071" y="257"/>
                </a:lnTo>
                <a:lnTo>
                  <a:pt x="2061" y="257"/>
                </a:lnTo>
                <a:lnTo>
                  <a:pt x="2050" y="257"/>
                </a:lnTo>
                <a:lnTo>
                  <a:pt x="2040" y="257"/>
                </a:lnTo>
                <a:lnTo>
                  <a:pt x="2030" y="262"/>
                </a:lnTo>
                <a:lnTo>
                  <a:pt x="2020" y="262"/>
                </a:lnTo>
                <a:lnTo>
                  <a:pt x="2009" y="267"/>
                </a:lnTo>
                <a:lnTo>
                  <a:pt x="1999" y="267"/>
                </a:lnTo>
                <a:lnTo>
                  <a:pt x="1989" y="273"/>
                </a:lnTo>
                <a:lnTo>
                  <a:pt x="1979" y="278"/>
                </a:lnTo>
                <a:lnTo>
                  <a:pt x="1968" y="278"/>
                </a:lnTo>
                <a:lnTo>
                  <a:pt x="1958" y="283"/>
                </a:lnTo>
                <a:lnTo>
                  <a:pt x="1948" y="288"/>
                </a:lnTo>
                <a:lnTo>
                  <a:pt x="1937" y="288"/>
                </a:lnTo>
                <a:lnTo>
                  <a:pt x="1927" y="288"/>
                </a:lnTo>
                <a:lnTo>
                  <a:pt x="1917" y="288"/>
                </a:lnTo>
                <a:lnTo>
                  <a:pt x="1907" y="288"/>
                </a:lnTo>
                <a:lnTo>
                  <a:pt x="1901" y="288"/>
                </a:lnTo>
                <a:lnTo>
                  <a:pt x="1891" y="293"/>
                </a:lnTo>
                <a:lnTo>
                  <a:pt x="1881" y="293"/>
                </a:lnTo>
                <a:lnTo>
                  <a:pt x="1871" y="298"/>
                </a:lnTo>
                <a:lnTo>
                  <a:pt x="1860" y="303"/>
                </a:lnTo>
                <a:lnTo>
                  <a:pt x="1850" y="309"/>
                </a:lnTo>
                <a:lnTo>
                  <a:pt x="1840" y="314"/>
                </a:lnTo>
                <a:lnTo>
                  <a:pt x="1829" y="319"/>
                </a:lnTo>
                <a:lnTo>
                  <a:pt x="1819" y="319"/>
                </a:lnTo>
                <a:lnTo>
                  <a:pt x="1809" y="314"/>
                </a:lnTo>
                <a:lnTo>
                  <a:pt x="1799" y="309"/>
                </a:lnTo>
                <a:lnTo>
                  <a:pt x="1788" y="303"/>
                </a:lnTo>
                <a:lnTo>
                  <a:pt x="1778" y="309"/>
                </a:lnTo>
                <a:lnTo>
                  <a:pt x="1768" y="314"/>
                </a:lnTo>
                <a:lnTo>
                  <a:pt x="1758" y="314"/>
                </a:lnTo>
                <a:lnTo>
                  <a:pt x="1747" y="329"/>
                </a:lnTo>
                <a:lnTo>
                  <a:pt x="1737" y="324"/>
                </a:lnTo>
                <a:lnTo>
                  <a:pt x="1727" y="324"/>
                </a:lnTo>
                <a:lnTo>
                  <a:pt x="1722" y="334"/>
                </a:lnTo>
                <a:lnTo>
                  <a:pt x="1711" y="339"/>
                </a:lnTo>
                <a:lnTo>
                  <a:pt x="1701" y="345"/>
                </a:lnTo>
                <a:lnTo>
                  <a:pt x="1691" y="350"/>
                </a:lnTo>
                <a:lnTo>
                  <a:pt x="1680" y="360"/>
                </a:lnTo>
                <a:lnTo>
                  <a:pt x="1670" y="370"/>
                </a:lnTo>
                <a:lnTo>
                  <a:pt x="1660" y="375"/>
                </a:lnTo>
                <a:lnTo>
                  <a:pt x="1650" y="386"/>
                </a:lnTo>
                <a:lnTo>
                  <a:pt x="1639" y="391"/>
                </a:lnTo>
                <a:lnTo>
                  <a:pt x="1629" y="396"/>
                </a:lnTo>
                <a:lnTo>
                  <a:pt x="1619" y="406"/>
                </a:lnTo>
                <a:lnTo>
                  <a:pt x="1608" y="411"/>
                </a:lnTo>
                <a:lnTo>
                  <a:pt x="1598" y="417"/>
                </a:lnTo>
                <a:lnTo>
                  <a:pt x="1588" y="422"/>
                </a:lnTo>
                <a:lnTo>
                  <a:pt x="1578" y="427"/>
                </a:lnTo>
                <a:lnTo>
                  <a:pt x="1567" y="422"/>
                </a:lnTo>
                <a:lnTo>
                  <a:pt x="1557" y="427"/>
                </a:lnTo>
                <a:lnTo>
                  <a:pt x="1547" y="432"/>
                </a:lnTo>
                <a:lnTo>
                  <a:pt x="1542" y="442"/>
                </a:lnTo>
                <a:lnTo>
                  <a:pt x="1531" y="442"/>
                </a:lnTo>
                <a:lnTo>
                  <a:pt x="1521" y="447"/>
                </a:lnTo>
                <a:lnTo>
                  <a:pt x="1511" y="447"/>
                </a:lnTo>
                <a:lnTo>
                  <a:pt x="1501" y="453"/>
                </a:lnTo>
                <a:lnTo>
                  <a:pt x="1490" y="453"/>
                </a:lnTo>
                <a:lnTo>
                  <a:pt x="1480" y="453"/>
                </a:lnTo>
                <a:lnTo>
                  <a:pt x="1470" y="458"/>
                </a:lnTo>
                <a:lnTo>
                  <a:pt x="1459" y="468"/>
                </a:lnTo>
                <a:lnTo>
                  <a:pt x="1449" y="468"/>
                </a:lnTo>
                <a:lnTo>
                  <a:pt x="1439" y="463"/>
                </a:lnTo>
                <a:lnTo>
                  <a:pt x="1429" y="463"/>
                </a:lnTo>
                <a:lnTo>
                  <a:pt x="1418" y="463"/>
                </a:lnTo>
                <a:lnTo>
                  <a:pt x="1408" y="463"/>
                </a:lnTo>
                <a:lnTo>
                  <a:pt x="1398" y="468"/>
                </a:lnTo>
                <a:lnTo>
                  <a:pt x="1387" y="473"/>
                </a:lnTo>
                <a:lnTo>
                  <a:pt x="1377" y="473"/>
                </a:lnTo>
                <a:lnTo>
                  <a:pt x="1367" y="473"/>
                </a:lnTo>
                <a:lnTo>
                  <a:pt x="1362" y="478"/>
                </a:lnTo>
                <a:lnTo>
                  <a:pt x="1351" y="483"/>
                </a:lnTo>
                <a:lnTo>
                  <a:pt x="1341" y="483"/>
                </a:lnTo>
                <a:lnTo>
                  <a:pt x="1331" y="489"/>
                </a:lnTo>
                <a:lnTo>
                  <a:pt x="1321" y="494"/>
                </a:lnTo>
                <a:lnTo>
                  <a:pt x="1310" y="489"/>
                </a:lnTo>
                <a:lnTo>
                  <a:pt x="1300" y="483"/>
                </a:lnTo>
                <a:lnTo>
                  <a:pt x="1290" y="478"/>
                </a:lnTo>
                <a:lnTo>
                  <a:pt x="1280" y="483"/>
                </a:lnTo>
                <a:lnTo>
                  <a:pt x="1269" y="483"/>
                </a:lnTo>
                <a:lnTo>
                  <a:pt x="1259" y="489"/>
                </a:lnTo>
                <a:lnTo>
                  <a:pt x="1249" y="489"/>
                </a:lnTo>
                <a:lnTo>
                  <a:pt x="1238" y="489"/>
                </a:lnTo>
                <a:lnTo>
                  <a:pt x="1228" y="489"/>
                </a:lnTo>
                <a:lnTo>
                  <a:pt x="1218" y="494"/>
                </a:lnTo>
                <a:lnTo>
                  <a:pt x="1208" y="499"/>
                </a:lnTo>
                <a:lnTo>
                  <a:pt x="1197" y="489"/>
                </a:lnTo>
                <a:lnTo>
                  <a:pt x="1187" y="499"/>
                </a:lnTo>
                <a:lnTo>
                  <a:pt x="1182" y="494"/>
                </a:lnTo>
                <a:lnTo>
                  <a:pt x="1172" y="494"/>
                </a:lnTo>
                <a:lnTo>
                  <a:pt x="1161" y="494"/>
                </a:lnTo>
                <a:lnTo>
                  <a:pt x="1151" y="499"/>
                </a:lnTo>
                <a:lnTo>
                  <a:pt x="1141" y="499"/>
                </a:lnTo>
                <a:lnTo>
                  <a:pt x="1130" y="494"/>
                </a:lnTo>
                <a:lnTo>
                  <a:pt x="1120" y="494"/>
                </a:lnTo>
                <a:lnTo>
                  <a:pt x="1110" y="499"/>
                </a:lnTo>
                <a:lnTo>
                  <a:pt x="1100" y="499"/>
                </a:lnTo>
                <a:lnTo>
                  <a:pt x="1089" y="504"/>
                </a:lnTo>
                <a:lnTo>
                  <a:pt x="1079" y="504"/>
                </a:lnTo>
                <a:lnTo>
                  <a:pt x="1069" y="504"/>
                </a:lnTo>
                <a:lnTo>
                  <a:pt x="1059" y="504"/>
                </a:lnTo>
                <a:lnTo>
                  <a:pt x="1048" y="509"/>
                </a:lnTo>
                <a:lnTo>
                  <a:pt x="1038" y="509"/>
                </a:lnTo>
                <a:lnTo>
                  <a:pt x="1028" y="509"/>
                </a:lnTo>
                <a:lnTo>
                  <a:pt x="1017" y="514"/>
                </a:lnTo>
                <a:lnTo>
                  <a:pt x="1007" y="514"/>
                </a:lnTo>
                <a:lnTo>
                  <a:pt x="1002" y="514"/>
                </a:lnTo>
                <a:lnTo>
                  <a:pt x="992" y="519"/>
                </a:lnTo>
                <a:lnTo>
                  <a:pt x="981" y="519"/>
                </a:lnTo>
                <a:lnTo>
                  <a:pt x="971" y="519"/>
                </a:lnTo>
                <a:lnTo>
                  <a:pt x="961" y="519"/>
                </a:lnTo>
                <a:lnTo>
                  <a:pt x="951" y="525"/>
                </a:lnTo>
                <a:lnTo>
                  <a:pt x="940" y="525"/>
                </a:lnTo>
                <a:lnTo>
                  <a:pt x="930" y="525"/>
                </a:lnTo>
                <a:lnTo>
                  <a:pt x="920" y="525"/>
                </a:lnTo>
                <a:lnTo>
                  <a:pt x="909" y="525"/>
                </a:lnTo>
                <a:lnTo>
                  <a:pt x="899" y="525"/>
                </a:lnTo>
                <a:lnTo>
                  <a:pt x="889" y="525"/>
                </a:lnTo>
                <a:lnTo>
                  <a:pt x="879" y="525"/>
                </a:lnTo>
                <a:lnTo>
                  <a:pt x="868" y="530"/>
                </a:lnTo>
                <a:lnTo>
                  <a:pt x="858" y="530"/>
                </a:lnTo>
                <a:lnTo>
                  <a:pt x="848" y="530"/>
                </a:lnTo>
                <a:lnTo>
                  <a:pt x="837" y="530"/>
                </a:lnTo>
                <a:lnTo>
                  <a:pt x="827" y="530"/>
                </a:lnTo>
                <a:lnTo>
                  <a:pt x="817" y="530"/>
                </a:lnTo>
                <a:lnTo>
                  <a:pt x="812" y="530"/>
                </a:lnTo>
                <a:lnTo>
                  <a:pt x="802" y="530"/>
                </a:lnTo>
                <a:lnTo>
                  <a:pt x="791" y="535"/>
                </a:lnTo>
                <a:lnTo>
                  <a:pt x="781" y="535"/>
                </a:lnTo>
                <a:lnTo>
                  <a:pt x="771" y="535"/>
                </a:lnTo>
                <a:lnTo>
                  <a:pt x="760" y="535"/>
                </a:lnTo>
                <a:lnTo>
                  <a:pt x="750" y="535"/>
                </a:lnTo>
                <a:lnTo>
                  <a:pt x="740" y="535"/>
                </a:lnTo>
                <a:lnTo>
                  <a:pt x="730" y="535"/>
                </a:lnTo>
                <a:lnTo>
                  <a:pt x="719" y="535"/>
                </a:lnTo>
                <a:lnTo>
                  <a:pt x="709" y="535"/>
                </a:lnTo>
                <a:lnTo>
                  <a:pt x="699" y="535"/>
                </a:lnTo>
                <a:lnTo>
                  <a:pt x="688" y="535"/>
                </a:lnTo>
                <a:lnTo>
                  <a:pt x="678" y="535"/>
                </a:lnTo>
                <a:lnTo>
                  <a:pt x="668" y="535"/>
                </a:lnTo>
                <a:lnTo>
                  <a:pt x="658" y="540"/>
                </a:lnTo>
                <a:lnTo>
                  <a:pt x="647" y="540"/>
                </a:lnTo>
                <a:lnTo>
                  <a:pt x="637" y="540"/>
                </a:lnTo>
                <a:lnTo>
                  <a:pt x="632" y="540"/>
                </a:lnTo>
                <a:lnTo>
                  <a:pt x="622" y="540"/>
                </a:lnTo>
                <a:lnTo>
                  <a:pt x="611" y="540"/>
                </a:lnTo>
                <a:lnTo>
                  <a:pt x="601" y="540"/>
                </a:lnTo>
                <a:lnTo>
                  <a:pt x="591" y="540"/>
                </a:lnTo>
                <a:lnTo>
                  <a:pt x="581" y="540"/>
                </a:lnTo>
                <a:lnTo>
                  <a:pt x="570" y="540"/>
                </a:lnTo>
                <a:lnTo>
                  <a:pt x="560" y="540"/>
                </a:lnTo>
                <a:lnTo>
                  <a:pt x="550" y="540"/>
                </a:lnTo>
                <a:lnTo>
                  <a:pt x="539" y="540"/>
                </a:lnTo>
                <a:lnTo>
                  <a:pt x="529" y="540"/>
                </a:lnTo>
                <a:lnTo>
                  <a:pt x="519" y="540"/>
                </a:lnTo>
                <a:lnTo>
                  <a:pt x="509" y="540"/>
                </a:lnTo>
                <a:lnTo>
                  <a:pt x="498" y="545"/>
                </a:lnTo>
                <a:lnTo>
                  <a:pt x="488" y="545"/>
                </a:lnTo>
                <a:lnTo>
                  <a:pt x="478" y="545"/>
                </a:lnTo>
                <a:lnTo>
                  <a:pt x="467" y="545"/>
                </a:lnTo>
                <a:lnTo>
                  <a:pt x="457" y="545"/>
                </a:lnTo>
                <a:lnTo>
                  <a:pt x="452" y="545"/>
                </a:lnTo>
                <a:lnTo>
                  <a:pt x="442" y="545"/>
                </a:lnTo>
                <a:lnTo>
                  <a:pt x="431" y="545"/>
                </a:lnTo>
                <a:lnTo>
                  <a:pt x="421" y="545"/>
                </a:lnTo>
                <a:lnTo>
                  <a:pt x="411" y="545"/>
                </a:lnTo>
                <a:lnTo>
                  <a:pt x="401" y="545"/>
                </a:lnTo>
                <a:lnTo>
                  <a:pt x="390" y="545"/>
                </a:lnTo>
                <a:lnTo>
                  <a:pt x="380" y="545"/>
                </a:lnTo>
                <a:lnTo>
                  <a:pt x="370" y="545"/>
                </a:lnTo>
                <a:lnTo>
                  <a:pt x="360" y="545"/>
                </a:lnTo>
                <a:lnTo>
                  <a:pt x="349" y="545"/>
                </a:lnTo>
                <a:lnTo>
                  <a:pt x="339" y="545"/>
                </a:lnTo>
                <a:lnTo>
                  <a:pt x="329" y="545"/>
                </a:lnTo>
                <a:lnTo>
                  <a:pt x="318" y="545"/>
                </a:lnTo>
                <a:lnTo>
                  <a:pt x="308" y="545"/>
                </a:lnTo>
                <a:lnTo>
                  <a:pt x="298" y="545"/>
                </a:lnTo>
                <a:lnTo>
                  <a:pt x="288" y="545"/>
                </a:lnTo>
                <a:lnTo>
                  <a:pt x="277" y="545"/>
                </a:lnTo>
                <a:lnTo>
                  <a:pt x="272" y="545"/>
                </a:lnTo>
                <a:lnTo>
                  <a:pt x="262" y="545"/>
                </a:lnTo>
                <a:lnTo>
                  <a:pt x="252" y="545"/>
                </a:lnTo>
                <a:lnTo>
                  <a:pt x="241" y="545"/>
                </a:lnTo>
                <a:lnTo>
                  <a:pt x="231" y="545"/>
                </a:lnTo>
                <a:lnTo>
                  <a:pt x="221" y="545"/>
                </a:lnTo>
                <a:lnTo>
                  <a:pt x="210" y="545"/>
                </a:lnTo>
                <a:lnTo>
                  <a:pt x="200" y="545"/>
                </a:lnTo>
                <a:lnTo>
                  <a:pt x="190" y="545"/>
                </a:lnTo>
                <a:lnTo>
                  <a:pt x="180" y="545"/>
                </a:lnTo>
                <a:lnTo>
                  <a:pt x="169" y="545"/>
                </a:lnTo>
                <a:lnTo>
                  <a:pt x="159" y="545"/>
                </a:lnTo>
                <a:lnTo>
                  <a:pt x="149" y="545"/>
                </a:lnTo>
                <a:lnTo>
                  <a:pt x="138" y="545"/>
                </a:lnTo>
                <a:lnTo>
                  <a:pt x="128" y="545"/>
                </a:lnTo>
                <a:lnTo>
                  <a:pt x="118" y="545"/>
                </a:lnTo>
                <a:lnTo>
                  <a:pt x="108" y="545"/>
                </a:lnTo>
                <a:lnTo>
                  <a:pt x="97" y="545"/>
                </a:lnTo>
                <a:lnTo>
                  <a:pt x="92" y="545"/>
                </a:lnTo>
                <a:lnTo>
                  <a:pt x="82" y="545"/>
                </a:lnTo>
                <a:lnTo>
                  <a:pt x="72" y="545"/>
                </a:lnTo>
                <a:lnTo>
                  <a:pt x="61" y="545"/>
                </a:lnTo>
                <a:lnTo>
                  <a:pt x="51" y="545"/>
                </a:lnTo>
                <a:lnTo>
                  <a:pt x="41" y="545"/>
                </a:lnTo>
                <a:lnTo>
                  <a:pt x="31" y="545"/>
                </a:lnTo>
                <a:lnTo>
                  <a:pt x="20" y="545"/>
                </a:lnTo>
                <a:lnTo>
                  <a:pt x="10" y="545"/>
                </a:lnTo>
                <a:lnTo>
                  <a:pt x="0" y="545"/>
                </a:lnTo>
                <a:close/>
              </a:path>
            </a:pathLst>
          </a:custGeom>
          <a:gradFill rotWithShape="0">
            <a:gsLst>
              <a:gs pos="0">
                <a:srgbClr val="FF3300"/>
              </a:gs>
              <a:gs pos="100000">
                <a:srgbClr val="FFFFFF"/>
              </a:gs>
            </a:gsLst>
            <a:lin ang="5400000" scaled="1"/>
          </a:gradFill>
          <a:ln w="9525">
            <a:noFill/>
            <a:round/>
            <a:headEnd/>
            <a:tailEnd/>
          </a:ln>
        </p:spPr>
        <p:txBody>
          <a:bodyPr/>
          <a:lstStyle/>
          <a:p>
            <a:endParaRPr lang="en-GB"/>
          </a:p>
        </p:txBody>
      </p:sp>
      <p:sp>
        <p:nvSpPr>
          <p:cNvPr id="375360" name="Text Box 576"/>
          <p:cNvSpPr txBox="1">
            <a:spLocks noChangeArrowheads="1"/>
          </p:cNvSpPr>
          <p:nvPr/>
        </p:nvSpPr>
        <p:spPr bwMode="auto">
          <a:xfrm>
            <a:off x="1493838" y="1847850"/>
            <a:ext cx="3856037" cy="396875"/>
          </a:xfrm>
          <a:prstGeom prst="rect">
            <a:avLst/>
          </a:prstGeom>
          <a:noFill/>
          <a:ln w="9525">
            <a:noFill/>
            <a:miter lim="800000"/>
            <a:headEnd/>
            <a:tailEnd/>
          </a:ln>
          <a:effectLst/>
        </p:spPr>
        <p:txBody>
          <a:bodyPr wrap="none">
            <a:spAutoFit/>
          </a:bodyPr>
          <a:lstStyle/>
          <a:p>
            <a:r>
              <a:rPr lang="en-GB" sz="2000" b="1">
                <a:latin typeface="BankGothic Md BT" pitchFamily="34" charset="0"/>
              </a:rPr>
              <a:t>i.e. Convergence by 2100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5140"/>
                                        </p:tgtEl>
                                        <p:attrNameLst>
                                          <p:attrName>style.visibility</p:attrName>
                                        </p:attrNameLst>
                                      </p:cBhvr>
                                      <p:to>
                                        <p:strVal val="visible"/>
                                      </p:to>
                                    </p:set>
                                    <p:animEffect transition="in" filter="wipe(left)">
                                      <p:cBhvr>
                                        <p:cTn id="7" dur="500"/>
                                        <p:tgtEl>
                                          <p:spTgt spid="37514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75357"/>
                                        </p:tgtEl>
                                        <p:attrNameLst>
                                          <p:attrName>style.visibility</p:attrName>
                                        </p:attrNameLst>
                                      </p:cBhvr>
                                      <p:to>
                                        <p:strVal val="visible"/>
                                      </p:to>
                                    </p:set>
                                    <p:animEffect transition="in" filter="wipe(left)">
                                      <p:cBhvr>
                                        <p:cTn id="11" dur="500"/>
                                        <p:tgtEl>
                                          <p:spTgt spid="37535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75141"/>
                                        </p:tgtEl>
                                        <p:attrNameLst>
                                          <p:attrName>style.visibility</p:attrName>
                                        </p:attrNameLst>
                                      </p:cBhvr>
                                      <p:to>
                                        <p:strVal val="visible"/>
                                      </p:to>
                                    </p:set>
                                    <p:animEffect transition="in" filter="wipe(left)">
                                      <p:cBhvr>
                                        <p:cTn id="15" dur="500"/>
                                        <p:tgtEl>
                                          <p:spTgt spid="37514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5136"/>
                                        </p:tgtEl>
                                        <p:attrNameLst>
                                          <p:attrName>style.visibility</p:attrName>
                                        </p:attrNameLst>
                                      </p:cBhvr>
                                      <p:to>
                                        <p:strVal val="visible"/>
                                      </p:to>
                                    </p:set>
                                    <p:animEffect transition="in" filter="wipe(left)">
                                      <p:cBhvr>
                                        <p:cTn id="19" dur="500"/>
                                        <p:tgtEl>
                                          <p:spTgt spid="37513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75359"/>
                                        </p:tgtEl>
                                        <p:attrNameLst>
                                          <p:attrName>style.visibility</p:attrName>
                                        </p:attrNameLst>
                                      </p:cBhvr>
                                      <p:to>
                                        <p:strVal val="visible"/>
                                      </p:to>
                                    </p:set>
                                    <p:animEffect transition="in" filter="wipe(left)">
                                      <p:cBhvr>
                                        <p:cTn id="23" dur="500"/>
                                        <p:tgtEl>
                                          <p:spTgt spid="37535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75137"/>
                                        </p:tgtEl>
                                        <p:attrNameLst>
                                          <p:attrName>style.visibility</p:attrName>
                                        </p:attrNameLst>
                                      </p:cBhvr>
                                      <p:to>
                                        <p:strVal val="visible"/>
                                      </p:to>
                                    </p:set>
                                    <p:animEffect transition="in" filter="wipe(left)">
                                      <p:cBhvr>
                                        <p:cTn id="27" dur="500"/>
                                        <p:tgtEl>
                                          <p:spTgt spid="37513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75138"/>
                                        </p:tgtEl>
                                        <p:attrNameLst>
                                          <p:attrName>style.visibility</p:attrName>
                                        </p:attrNameLst>
                                      </p:cBhvr>
                                      <p:to>
                                        <p:strVal val="visible"/>
                                      </p:to>
                                    </p:set>
                                    <p:animEffect transition="in" filter="wipe(left)">
                                      <p:cBhvr>
                                        <p:cTn id="31" dur="500"/>
                                        <p:tgtEl>
                                          <p:spTgt spid="375138"/>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75358"/>
                                        </p:tgtEl>
                                        <p:attrNameLst>
                                          <p:attrName>style.visibility</p:attrName>
                                        </p:attrNameLst>
                                      </p:cBhvr>
                                      <p:to>
                                        <p:strVal val="visible"/>
                                      </p:to>
                                    </p:set>
                                    <p:animEffect transition="in" filter="wipe(left)">
                                      <p:cBhvr>
                                        <p:cTn id="35" dur="500"/>
                                        <p:tgtEl>
                                          <p:spTgt spid="375358"/>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75139"/>
                                        </p:tgtEl>
                                        <p:attrNameLst>
                                          <p:attrName>style.visibility</p:attrName>
                                        </p:attrNameLst>
                                      </p:cBhvr>
                                      <p:to>
                                        <p:strVal val="visible"/>
                                      </p:to>
                                    </p:set>
                                    <p:animEffect transition="in" filter="wipe(left)">
                                      <p:cBhvr>
                                        <p:cTn id="39" dur="500"/>
                                        <p:tgtEl>
                                          <p:spTgt spid="375139"/>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375360"/>
                                        </p:tgtEl>
                                        <p:attrNameLst>
                                          <p:attrName>style.visibility</p:attrName>
                                        </p:attrNameLst>
                                      </p:cBhvr>
                                      <p:to>
                                        <p:strVal val="visible"/>
                                      </p:to>
                                    </p:set>
                                    <p:animEffect transition="in" filter="wipe(left)">
                                      <p:cBhvr>
                                        <p:cTn id="43" dur="500"/>
                                        <p:tgtEl>
                                          <p:spTgt spid="375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136" grpId="0" animBg="1"/>
      <p:bldP spid="375137" grpId="0" autoUpdateAnimBg="0"/>
      <p:bldP spid="375138" grpId="0" animBg="1"/>
      <p:bldP spid="375139" grpId="0" autoUpdateAnimBg="0"/>
      <p:bldP spid="375140" grpId="0" animBg="1" autoUpdateAnimBg="0"/>
      <p:bldP spid="375141" grpId="0" autoUpdateAnimBg="0"/>
      <p:bldP spid="375357" grpId="0" animBg="1"/>
      <p:bldP spid="375358" grpId="0" animBg="1"/>
      <p:bldP spid="375359" grpId="0" animBg="1"/>
      <p:bldP spid="375360"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Footer Placeholder 3"/>
          <p:cNvSpPr>
            <a:spLocks noGrp="1"/>
          </p:cNvSpPr>
          <p:nvPr>
            <p:ph type="ftr" sz="quarter" idx="11"/>
          </p:nvPr>
        </p:nvSpPr>
        <p:spPr/>
        <p:txBody>
          <a:bodyPr/>
          <a:lstStyle/>
          <a:p>
            <a:r>
              <a:rPr lang="en-GB"/>
              <a:t>GCI www.gci.org.uk</a:t>
            </a:r>
          </a:p>
        </p:txBody>
      </p:sp>
      <p:sp>
        <p:nvSpPr>
          <p:cNvPr id="410626" name="Rectangle 2"/>
          <p:cNvSpPr>
            <a:spLocks noChangeArrowheads="1"/>
          </p:cNvSpPr>
          <p:nvPr/>
        </p:nvSpPr>
        <p:spPr bwMode="auto">
          <a:xfrm>
            <a:off x="0" y="0"/>
            <a:ext cx="9144000" cy="6858000"/>
          </a:xfrm>
          <a:prstGeom prst="rect">
            <a:avLst/>
          </a:prstGeom>
          <a:gradFill rotWithShape="0">
            <a:gsLst>
              <a:gs pos="0">
                <a:srgbClr val="0000FF"/>
              </a:gs>
              <a:gs pos="50000">
                <a:srgbClr val="CCCCFF"/>
              </a:gs>
              <a:gs pos="100000">
                <a:srgbClr val="0000FF"/>
              </a:gs>
            </a:gsLst>
            <a:lin ang="18900000" scaled="1"/>
          </a:gradFill>
          <a:ln w="9525">
            <a:solidFill>
              <a:schemeClr val="tx1"/>
            </a:solidFill>
            <a:miter lim="800000"/>
            <a:headEnd/>
            <a:tailEnd/>
          </a:ln>
          <a:effectLst/>
        </p:spPr>
        <p:txBody>
          <a:bodyPr wrap="none" anchor="ctr"/>
          <a:lstStyle/>
          <a:p>
            <a:pPr algn="ctr"/>
            <a:endParaRPr lang="en-US" sz="2400"/>
          </a:p>
        </p:txBody>
      </p:sp>
      <p:grpSp>
        <p:nvGrpSpPr>
          <p:cNvPr id="410627" name="Group 3"/>
          <p:cNvGrpSpPr>
            <a:grpSpLocks/>
          </p:cNvGrpSpPr>
          <p:nvPr/>
        </p:nvGrpSpPr>
        <p:grpSpPr bwMode="auto">
          <a:xfrm>
            <a:off x="1423988" y="1320800"/>
            <a:ext cx="6403975" cy="4178300"/>
            <a:chOff x="897" y="832"/>
            <a:chExt cx="4034" cy="2632"/>
          </a:xfrm>
        </p:grpSpPr>
        <p:sp>
          <p:nvSpPr>
            <p:cNvPr id="410628" name="Freeform 4"/>
            <p:cNvSpPr>
              <a:spLocks/>
            </p:cNvSpPr>
            <p:nvPr/>
          </p:nvSpPr>
          <p:spPr bwMode="auto">
            <a:xfrm>
              <a:off x="897" y="858"/>
              <a:ext cx="3998" cy="2570"/>
            </a:xfrm>
            <a:custGeom>
              <a:avLst/>
              <a:gdLst/>
              <a:ahLst/>
              <a:cxnLst>
                <a:cxn ang="0">
                  <a:pos x="108" y="2570"/>
                </a:cxn>
                <a:cxn ang="0">
                  <a:pos x="241" y="2570"/>
                </a:cxn>
                <a:cxn ang="0">
                  <a:pos x="370" y="2570"/>
                </a:cxn>
                <a:cxn ang="0">
                  <a:pos x="498" y="2570"/>
                </a:cxn>
                <a:cxn ang="0">
                  <a:pos x="632" y="2565"/>
                </a:cxn>
                <a:cxn ang="0">
                  <a:pos x="760" y="2560"/>
                </a:cxn>
                <a:cxn ang="0">
                  <a:pos x="889" y="2550"/>
                </a:cxn>
                <a:cxn ang="0">
                  <a:pos x="1017" y="2534"/>
                </a:cxn>
                <a:cxn ang="0">
                  <a:pos x="1151" y="2519"/>
                </a:cxn>
                <a:cxn ang="0">
                  <a:pos x="1280" y="2498"/>
                </a:cxn>
                <a:cxn ang="0">
                  <a:pos x="1408" y="2483"/>
                </a:cxn>
                <a:cxn ang="0">
                  <a:pos x="1542" y="2452"/>
                </a:cxn>
                <a:cxn ang="0">
                  <a:pos x="1670" y="2359"/>
                </a:cxn>
                <a:cxn ang="0">
                  <a:pos x="1799" y="2241"/>
                </a:cxn>
                <a:cxn ang="0">
                  <a:pos x="1927" y="2164"/>
                </a:cxn>
                <a:cxn ang="0">
                  <a:pos x="2061" y="2035"/>
                </a:cxn>
                <a:cxn ang="0">
                  <a:pos x="2189" y="1876"/>
                </a:cxn>
                <a:cxn ang="0">
                  <a:pos x="2318" y="1670"/>
                </a:cxn>
                <a:cxn ang="0">
                  <a:pos x="2451" y="1408"/>
                </a:cxn>
                <a:cxn ang="0">
                  <a:pos x="2580" y="1064"/>
                </a:cxn>
                <a:cxn ang="0">
                  <a:pos x="2708" y="622"/>
                </a:cxn>
                <a:cxn ang="0">
                  <a:pos x="2837" y="51"/>
                </a:cxn>
                <a:cxn ang="0">
                  <a:pos x="2970" y="0"/>
                </a:cxn>
                <a:cxn ang="0">
                  <a:pos x="3099" y="0"/>
                </a:cxn>
                <a:cxn ang="0">
                  <a:pos x="3227" y="0"/>
                </a:cxn>
                <a:cxn ang="0">
                  <a:pos x="3361" y="0"/>
                </a:cxn>
                <a:cxn ang="0">
                  <a:pos x="3490" y="0"/>
                </a:cxn>
                <a:cxn ang="0">
                  <a:pos x="3618" y="0"/>
                </a:cxn>
                <a:cxn ang="0">
                  <a:pos x="3747" y="0"/>
                </a:cxn>
                <a:cxn ang="0">
                  <a:pos x="3880" y="0"/>
                </a:cxn>
                <a:cxn ang="0">
                  <a:pos x="3998" y="1593"/>
                </a:cxn>
                <a:cxn ang="0">
                  <a:pos x="3870" y="1598"/>
                </a:cxn>
                <a:cxn ang="0">
                  <a:pos x="3736" y="1598"/>
                </a:cxn>
                <a:cxn ang="0">
                  <a:pos x="3608" y="1604"/>
                </a:cxn>
                <a:cxn ang="0">
                  <a:pos x="3479" y="1609"/>
                </a:cxn>
                <a:cxn ang="0">
                  <a:pos x="3351" y="1619"/>
                </a:cxn>
                <a:cxn ang="0">
                  <a:pos x="3217" y="1634"/>
                </a:cxn>
                <a:cxn ang="0">
                  <a:pos x="3089" y="1650"/>
                </a:cxn>
                <a:cxn ang="0">
                  <a:pos x="2960" y="1676"/>
                </a:cxn>
                <a:cxn ang="0">
                  <a:pos x="2827" y="1701"/>
                </a:cxn>
                <a:cxn ang="0">
                  <a:pos x="2698" y="1737"/>
                </a:cxn>
                <a:cxn ang="0">
                  <a:pos x="2570" y="1784"/>
                </a:cxn>
                <a:cxn ang="0">
                  <a:pos x="2441" y="1835"/>
                </a:cxn>
                <a:cxn ang="0">
                  <a:pos x="2307" y="1886"/>
                </a:cxn>
                <a:cxn ang="0">
                  <a:pos x="2179" y="1958"/>
                </a:cxn>
                <a:cxn ang="0">
                  <a:pos x="2050" y="2051"/>
                </a:cxn>
                <a:cxn ang="0">
                  <a:pos x="1917" y="2169"/>
                </a:cxn>
                <a:cxn ang="0">
                  <a:pos x="1788" y="2241"/>
                </a:cxn>
                <a:cxn ang="0">
                  <a:pos x="1660" y="2364"/>
                </a:cxn>
                <a:cxn ang="0">
                  <a:pos x="1531" y="2457"/>
                </a:cxn>
                <a:cxn ang="0">
                  <a:pos x="1398" y="2483"/>
                </a:cxn>
                <a:cxn ang="0">
                  <a:pos x="1269" y="2498"/>
                </a:cxn>
                <a:cxn ang="0">
                  <a:pos x="1141" y="2519"/>
                </a:cxn>
                <a:cxn ang="0">
                  <a:pos x="1007" y="2534"/>
                </a:cxn>
                <a:cxn ang="0">
                  <a:pos x="879" y="2550"/>
                </a:cxn>
                <a:cxn ang="0">
                  <a:pos x="750" y="2560"/>
                </a:cxn>
                <a:cxn ang="0">
                  <a:pos x="622" y="2565"/>
                </a:cxn>
                <a:cxn ang="0">
                  <a:pos x="488" y="2570"/>
                </a:cxn>
                <a:cxn ang="0">
                  <a:pos x="360" y="2570"/>
                </a:cxn>
                <a:cxn ang="0">
                  <a:pos x="231" y="2570"/>
                </a:cxn>
                <a:cxn ang="0">
                  <a:pos x="97" y="2570"/>
                </a:cxn>
              </a:cxnLst>
              <a:rect l="0" t="0" r="r" b="b"/>
              <a:pathLst>
                <a:path w="3998" h="2570">
                  <a:moveTo>
                    <a:pt x="0" y="2570"/>
                  </a:moveTo>
                  <a:lnTo>
                    <a:pt x="0" y="2570"/>
                  </a:lnTo>
                  <a:lnTo>
                    <a:pt x="10" y="2570"/>
                  </a:lnTo>
                  <a:lnTo>
                    <a:pt x="20" y="2570"/>
                  </a:lnTo>
                  <a:lnTo>
                    <a:pt x="31" y="2570"/>
                  </a:lnTo>
                  <a:lnTo>
                    <a:pt x="41" y="2570"/>
                  </a:lnTo>
                  <a:lnTo>
                    <a:pt x="51" y="2570"/>
                  </a:lnTo>
                  <a:lnTo>
                    <a:pt x="61" y="2570"/>
                  </a:lnTo>
                  <a:lnTo>
                    <a:pt x="72" y="2570"/>
                  </a:lnTo>
                  <a:lnTo>
                    <a:pt x="82" y="2570"/>
                  </a:lnTo>
                  <a:lnTo>
                    <a:pt x="92" y="2570"/>
                  </a:lnTo>
                  <a:lnTo>
                    <a:pt x="97" y="2570"/>
                  </a:lnTo>
                  <a:lnTo>
                    <a:pt x="108" y="2570"/>
                  </a:lnTo>
                  <a:lnTo>
                    <a:pt x="118" y="2570"/>
                  </a:lnTo>
                  <a:lnTo>
                    <a:pt x="128" y="2570"/>
                  </a:lnTo>
                  <a:lnTo>
                    <a:pt x="138" y="2570"/>
                  </a:lnTo>
                  <a:lnTo>
                    <a:pt x="149" y="2570"/>
                  </a:lnTo>
                  <a:lnTo>
                    <a:pt x="159" y="2570"/>
                  </a:lnTo>
                  <a:lnTo>
                    <a:pt x="169" y="2570"/>
                  </a:lnTo>
                  <a:lnTo>
                    <a:pt x="180" y="2570"/>
                  </a:lnTo>
                  <a:lnTo>
                    <a:pt x="190" y="2570"/>
                  </a:lnTo>
                  <a:lnTo>
                    <a:pt x="200" y="2570"/>
                  </a:lnTo>
                  <a:lnTo>
                    <a:pt x="210" y="2570"/>
                  </a:lnTo>
                  <a:lnTo>
                    <a:pt x="221" y="2570"/>
                  </a:lnTo>
                  <a:lnTo>
                    <a:pt x="231" y="2570"/>
                  </a:lnTo>
                  <a:lnTo>
                    <a:pt x="241" y="2570"/>
                  </a:lnTo>
                  <a:lnTo>
                    <a:pt x="252" y="2570"/>
                  </a:lnTo>
                  <a:lnTo>
                    <a:pt x="262" y="2570"/>
                  </a:lnTo>
                  <a:lnTo>
                    <a:pt x="272" y="2570"/>
                  </a:lnTo>
                  <a:lnTo>
                    <a:pt x="277" y="2570"/>
                  </a:lnTo>
                  <a:lnTo>
                    <a:pt x="288" y="2570"/>
                  </a:lnTo>
                  <a:lnTo>
                    <a:pt x="298" y="2570"/>
                  </a:lnTo>
                  <a:lnTo>
                    <a:pt x="308" y="2570"/>
                  </a:lnTo>
                  <a:lnTo>
                    <a:pt x="318" y="2570"/>
                  </a:lnTo>
                  <a:lnTo>
                    <a:pt x="329" y="2570"/>
                  </a:lnTo>
                  <a:lnTo>
                    <a:pt x="339" y="2570"/>
                  </a:lnTo>
                  <a:lnTo>
                    <a:pt x="349" y="2570"/>
                  </a:lnTo>
                  <a:lnTo>
                    <a:pt x="360" y="2570"/>
                  </a:lnTo>
                  <a:lnTo>
                    <a:pt x="370" y="2570"/>
                  </a:lnTo>
                  <a:lnTo>
                    <a:pt x="380" y="2570"/>
                  </a:lnTo>
                  <a:lnTo>
                    <a:pt x="390" y="2570"/>
                  </a:lnTo>
                  <a:lnTo>
                    <a:pt x="401" y="2570"/>
                  </a:lnTo>
                  <a:lnTo>
                    <a:pt x="411" y="2570"/>
                  </a:lnTo>
                  <a:lnTo>
                    <a:pt x="421" y="2570"/>
                  </a:lnTo>
                  <a:lnTo>
                    <a:pt x="431" y="2570"/>
                  </a:lnTo>
                  <a:lnTo>
                    <a:pt x="442" y="2570"/>
                  </a:lnTo>
                  <a:lnTo>
                    <a:pt x="452" y="2570"/>
                  </a:lnTo>
                  <a:lnTo>
                    <a:pt x="457" y="2570"/>
                  </a:lnTo>
                  <a:lnTo>
                    <a:pt x="467" y="2570"/>
                  </a:lnTo>
                  <a:lnTo>
                    <a:pt x="478" y="2570"/>
                  </a:lnTo>
                  <a:lnTo>
                    <a:pt x="488" y="2570"/>
                  </a:lnTo>
                  <a:lnTo>
                    <a:pt x="498" y="2570"/>
                  </a:lnTo>
                  <a:lnTo>
                    <a:pt x="509" y="2565"/>
                  </a:lnTo>
                  <a:lnTo>
                    <a:pt x="519" y="2565"/>
                  </a:lnTo>
                  <a:lnTo>
                    <a:pt x="529" y="2565"/>
                  </a:lnTo>
                  <a:lnTo>
                    <a:pt x="539" y="2565"/>
                  </a:lnTo>
                  <a:lnTo>
                    <a:pt x="550" y="2565"/>
                  </a:lnTo>
                  <a:lnTo>
                    <a:pt x="560" y="2565"/>
                  </a:lnTo>
                  <a:lnTo>
                    <a:pt x="570" y="2565"/>
                  </a:lnTo>
                  <a:lnTo>
                    <a:pt x="581" y="2565"/>
                  </a:lnTo>
                  <a:lnTo>
                    <a:pt x="591" y="2565"/>
                  </a:lnTo>
                  <a:lnTo>
                    <a:pt x="601" y="2565"/>
                  </a:lnTo>
                  <a:lnTo>
                    <a:pt x="611" y="2565"/>
                  </a:lnTo>
                  <a:lnTo>
                    <a:pt x="622" y="2565"/>
                  </a:lnTo>
                  <a:lnTo>
                    <a:pt x="632" y="2565"/>
                  </a:lnTo>
                  <a:lnTo>
                    <a:pt x="637" y="2565"/>
                  </a:lnTo>
                  <a:lnTo>
                    <a:pt x="647" y="2565"/>
                  </a:lnTo>
                  <a:lnTo>
                    <a:pt x="658" y="2560"/>
                  </a:lnTo>
                  <a:lnTo>
                    <a:pt x="668" y="2560"/>
                  </a:lnTo>
                  <a:lnTo>
                    <a:pt x="678" y="2560"/>
                  </a:lnTo>
                  <a:lnTo>
                    <a:pt x="688" y="2560"/>
                  </a:lnTo>
                  <a:lnTo>
                    <a:pt x="699" y="2560"/>
                  </a:lnTo>
                  <a:lnTo>
                    <a:pt x="709" y="2560"/>
                  </a:lnTo>
                  <a:lnTo>
                    <a:pt x="719" y="2560"/>
                  </a:lnTo>
                  <a:lnTo>
                    <a:pt x="730" y="2560"/>
                  </a:lnTo>
                  <a:lnTo>
                    <a:pt x="740" y="2560"/>
                  </a:lnTo>
                  <a:lnTo>
                    <a:pt x="750" y="2560"/>
                  </a:lnTo>
                  <a:lnTo>
                    <a:pt x="760" y="2560"/>
                  </a:lnTo>
                  <a:lnTo>
                    <a:pt x="771" y="2560"/>
                  </a:lnTo>
                  <a:lnTo>
                    <a:pt x="781" y="2560"/>
                  </a:lnTo>
                  <a:lnTo>
                    <a:pt x="791" y="2555"/>
                  </a:lnTo>
                  <a:lnTo>
                    <a:pt x="802" y="2555"/>
                  </a:lnTo>
                  <a:lnTo>
                    <a:pt x="812" y="2555"/>
                  </a:lnTo>
                  <a:lnTo>
                    <a:pt x="817" y="2555"/>
                  </a:lnTo>
                  <a:lnTo>
                    <a:pt x="827" y="2555"/>
                  </a:lnTo>
                  <a:lnTo>
                    <a:pt x="837" y="2555"/>
                  </a:lnTo>
                  <a:lnTo>
                    <a:pt x="848" y="2555"/>
                  </a:lnTo>
                  <a:lnTo>
                    <a:pt x="858" y="2555"/>
                  </a:lnTo>
                  <a:lnTo>
                    <a:pt x="868" y="2550"/>
                  </a:lnTo>
                  <a:lnTo>
                    <a:pt x="879" y="2550"/>
                  </a:lnTo>
                  <a:lnTo>
                    <a:pt x="889" y="2550"/>
                  </a:lnTo>
                  <a:lnTo>
                    <a:pt x="899" y="2550"/>
                  </a:lnTo>
                  <a:lnTo>
                    <a:pt x="909" y="2550"/>
                  </a:lnTo>
                  <a:lnTo>
                    <a:pt x="920" y="2544"/>
                  </a:lnTo>
                  <a:lnTo>
                    <a:pt x="930" y="2550"/>
                  </a:lnTo>
                  <a:lnTo>
                    <a:pt x="940" y="2544"/>
                  </a:lnTo>
                  <a:lnTo>
                    <a:pt x="951" y="2544"/>
                  </a:lnTo>
                  <a:lnTo>
                    <a:pt x="961" y="2544"/>
                  </a:lnTo>
                  <a:lnTo>
                    <a:pt x="971" y="2544"/>
                  </a:lnTo>
                  <a:lnTo>
                    <a:pt x="981" y="2539"/>
                  </a:lnTo>
                  <a:lnTo>
                    <a:pt x="992" y="2539"/>
                  </a:lnTo>
                  <a:lnTo>
                    <a:pt x="1002" y="2539"/>
                  </a:lnTo>
                  <a:lnTo>
                    <a:pt x="1007" y="2534"/>
                  </a:lnTo>
                  <a:lnTo>
                    <a:pt x="1017" y="2534"/>
                  </a:lnTo>
                  <a:lnTo>
                    <a:pt x="1028" y="2534"/>
                  </a:lnTo>
                  <a:lnTo>
                    <a:pt x="1038" y="2529"/>
                  </a:lnTo>
                  <a:lnTo>
                    <a:pt x="1048" y="2529"/>
                  </a:lnTo>
                  <a:lnTo>
                    <a:pt x="1059" y="2524"/>
                  </a:lnTo>
                  <a:lnTo>
                    <a:pt x="1069" y="2524"/>
                  </a:lnTo>
                  <a:lnTo>
                    <a:pt x="1079" y="2524"/>
                  </a:lnTo>
                  <a:lnTo>
                    <a:pt x="1089" y="2524"/>
                  </a:lnTo>
                  <a:lnTo>
                    <a:pt x="1100" y="2519"/>
                  </a:lnTo>
                  <a:lnTo>
                    <a:pt x="1110" y="2519"/>
                  </a:lnTo>
                  <a:lnTo>
                    <a:pt x="1120" y="2514"/>
                  </a:lnTo>
                  <a:lnTo>
                    <a:pt x="1130" y="2514"/>
                  </a:lnTo>
                  <a:lnTo>
                    <a:pt x="1141" y="2519"/>
                  </a:lnTo>
                  <a:lnTo>
                    <a:pt x="1151" y="2519"/>
                  </a:lnTo>
                  <a:lnTo>
                    <a:pt x="1161" y="2514"/>
                  </a:lnTo>
                  <a:lnTo>
                    <a:pt x="1172" y="2508"/>
                  </a:lnTo>
                  <a:lnTo>
                    <a:pt x="1182" y="2508"/>
                  </a:lnTo>
                  <a:lnTo>
                    <a:pt x="1187" y="2519"/>
                  </a:lnTo>
                  <a:lnTo>
                    <a:pt x="1197" y="2508"/>
                  </a:lnTo>
                  <a:lnTo>
                    <a:pt x="1208" y="2519"/>
                  </a:lnTo>
                  <a:lnTo>
                    <a:pt x="1218" y="2514"/>
                  </a:lnTo>
                  <a:lnTo>
                    <a:pt x="1228" y="2503"/>
                  </a:lnTo>
                  <a:lnTo>
                    <a:pt x="1238" y="2503"/>
                  </a:lnTo>
                  <a:lnTo>
                    <a:pt x="1249" y="2503"/>
                  </a:lnTo>
                  <a:lnTo>
                    <a:pt x="1259" y="2503"/>
                  </a:lnTo>
                  <a:lnTo>
                    <a:pt x="1269" y="2498"/>
                  </a:lnTo>
                  <a:lnTo>
                    <a:pt x="1280" y="2498"/>
                  </a:lnTo>
                  <a:lnTo>
                    <a:pt x="1290" y="2493"/>
                  </a:lnTo>
                  <a:lnTo>
                    <a:pt x="1300" y="2498"/>
                  </a:lnTo>
                  <a:lnTo>
                    <a:pt x="1310" y="2503"/>
                  </a:lnTo>
                  <a:lnTo>
                    <a:pt x="1321" y="2514"/>
                  </a:lnTo>
                  <a:lnTo>
                    <a:pt x="1331" y="2508"/>
                  </a:lnTo>
                  <a:lnTo>
                    <a:pt x="1341" y="2503"/>
                  </a:lnTo>
                  <a:lnTo>
                    <a:pt x="1351" y="2503"/>
                  </a:lnTo>
                  <a:lnTo>
                    <a:pt x="1362" y="2493"/>
                  </a:lnTo>
                  <a:lnTo>
                    <a:pt x="1367" y="2488"/>
                  </a:lnTo>
                  <a:lnTo>
                    <a:pt x="1377" y="2493"/>
                  </a:lnTo>
                  <a:lnTo>
                    <a:pt x="1387" y="2488"/>
                  </a:lnTo>
                  <a:lnTo>
                    <a:pt x="1398" y="2483"/>
                  </a:lnTo>
                  <a:lnTo>
                    <a:pt x="1408" y="2483"/>
                  </a:lnTo>
                  <a:lnTo>
                    <a:pt x="1418" y="2483"/>
                  </a:lnTo>
                  <a:lnTo>
                    <a:pt x="1429" y="2478"/>
                  </a:lnTo>
                  <a:lnTo>
                    <a:pt x="1439" y="2478"/>
                  </a:lnTo>
                  <a:lnTo>
                    <a:pt x="1449" y="2488"/>
                  </a:lnTo>
                  <a:lnTo>
                    <a:pt x="1459" y="2483"/>
                  </a:lnTo>
                  <a:lnTo>
                    <a:pt x="1470" y="2472"/>
                  </a:lnTo>
                  <a:lnTo>
                    <a:pt x="1480" y="2467"/>
                  </a:lnTo>
                  <a:lnTo>
                    <a:pt x="1490" y="2467"/>
                  </a:lnTo>
                  <a:lnTo>
                    <a:pt x="1501" y="2467"/>
                  </a:lnTo>
                  <a:lnTo>
                    <a:pt x="1511" y="2457"/>
                  </a:lnTo>
                  <a:lnTo>
                    <a:pt x="1521" y="2457"/>
                  </a:lnTo>
                  <a:lnTo>
                    <a:pt x="1531" y="2457"/>
                  </a:lnTo>
                  <a:lnTo>
                    <a:pt x="1542" y="2452"/>
                  </a:lnTo>
                  <a:lnTo>
                    <a:pt x="1547" y="2442"/>
                  </a:lnTo>
                  <a:lnTo>
                    <a:pt x="1557" y="2431"/>
                  </a:lnTo>
                  <a:lnTo>
                    <a:pt x="1567" y="2426"/>
                  </a:lnTo>
                  <a:lnTo>
                    <a:pt x="1578" y="2426"/>
                  </a:lnTo>
                  <a:lnTo>
                    <a:pt x="1588" y="2416"/>
                  </a:lnTo>
                  <a:lnTo>
                    <a:pt x="1598" y="2406"/>
                  </a:lnTo>
                  <a:lnTo>
                    <a:pt x="1608" y="2406"/>
                  </a:lnTo>
                  <a:lnTo>
                    <a:pt x="1619" y="2400"/>
                  </a:lnTo>
                  <a:lnTo>
                    <a:pt x="1629" y="2390"/>
                  </a:lnTo>
                  <a:lnTo>
                    <a:pt x="1639" y="2385"/>
                  </a:lnTo>
                  <a:lnTo>
                    <a:pt x="1650" y="2375"/>
                  </a:lnTo>
                  <a:lnTo>
                    <a:pt x="1660" y="2364"/>
                  </a:lnTo>
                  <a:lnTo>
                    <a:pt x="1670" y="2359"/>
                  </a:lnTo>
                  <a:lnTo>
                    <a:pt x="1680" y="2344"/>
                  </a:lnTo>
                  <a:lnTo>
                    <a:pt x="1691" y="2334"/>
                  </a:lnTo>
                  <a:lnTo>
                    <a:pt x="1701" y="2318"/>
                  </a:lnTo>
                  <a:lnTo>
                    <a:pt x="1711" y="2308"/>
                  </a:lnTo>
                  <a:lnTo>
                    <a:pt x="1722" y="2298"/>
                  </a:lnTo>
                  <a:lnTo>
                    <a:pt x="1727" y="2282"/>
                  </a:lnTo>
                  <a:lnTo>
                    <a:pt x="1737" y="2287"/>
                  </a:lnTo>
                  <a:lnTo>
                    <a:pt x="1747" y="2287"/>
                  </a:lnTo>
                  <a:lnTo>
                    <a:pt x="1758" y="2267"/>
                  </a:lnTo>
                  <a:lnTo>
                    <a:pt x="1768" y="2262"/>
                  </a:lnTo>
                  <a:lnTo>
                    <a:pt x="1778" y="2251"/>
                  </a:lnTo>
                  <a:lnTo>
                    <a:pt x="1788" y="2241"/>
                  </a:lnTo>
                  <a:lnTo>
                    <a:pt x="1799" y="2241"/>
                  </a:lnTo>
                  <a:lnTo>
                    <a:pt x="1809" y="2251"/>
                  </a:lnTo>
                  <a:lnTo>
                    <a:pt x="1819" y="2251"/>
                  </a:lnTo>
                  <a:lnTo>
                    <a:pt x="1829" y="2246"/>
                  </a:lnTo>
                  <a:lnTo>
                    <a:pt x="1840" y="2236"/>
                  </a:lnTo>
                  <a:lnTo>
                    <a:pt x="1850" y="2226"/>
                  </a:lnTo>
                  <a:lnTo>
                    <a:pt x="1860" y="2220"/>
                  </a:lnTo>
                  <a:lnTo>
                    <a:pt x="1871" y="2205"/>
                  </a:lnTo>
                  <a:lnTo>
                    <a:pt x="1881" y="2195"/>
                  </a:lnTo>
                  <a:lnTo>
                    <a:pt x="1891" y="2190"/>
                  </a:lnTo>
                  <a:lnTo>
                    <a:pt x="1901" y="2179"/>
                  </a:lnTo>
                  <a:lnTo>
                    <a:pt x="1907" y="2174"/>
                  </a:lnTo>
                  <a:lnTo>
                    <a:pt x="1917" y="2169"/>
                  </a:lnTo>
                  <a:lnTo>
                    <a:pt x="1927" y="2164"/>
                  </a:lnTo>
                  <a:lnTo>
                    <a:pt x="1937" y="2154"/>
                  </a:lnTo>
                  <a:lnTo>
                    <a:pt x="1948" y="2149"/>
                  </a:lnTo>
                  <a:lnTo>
                    <a:pt x="1958" y="2138"/>
                  </a:lnTo>
                  <a:lnTo>
                    <a:pt x="1968" y="2128"/>
                  </a:lnTo>
                  <a:lnTo>
                    <a:pt x="1979" y="2113"/>
                  </a:lnTo>
                  <a:lnTo>
                    <a:pt x="1989" y="2102"/>
                  </a:lnTo>
                  <a:lnTo>
                    <a:pt x="1999" y="2092"/>
                  </a:lnTo>
                  <a:lnTo>
                    <a:pt x="2009" y="2082"/>
                  </a:lnTo>
                  <a:lnTo>
                    <a:pt x="2020" y="2071"/>
                  </a:lnTo>
                  <a:lnTo>
                    <a:pt x="2030" y="2066"/>
                  </a:lnTo>
                  <a:lnTo>
                    <a:pt x="2040" y="2056"/>
                  </a:lnTo>
                  <a:lnTo>
                    <a:pt x="2050" y="2046"/>
                  </a:lnTo>
                  <a:lnTo>
                    <a:pt x="2061" y="2035"/>
                  </a:lnTo>
                  <a:lnTo>
                    <a:pt x="2071" y="2020"/>
                  </a:lnTo>
                  <a:lnTo>
                    <a:pt x="2081" y="2010"/>
                  </a:lnTo>
                  <a:lnTo>
                    <a:pt x="2092" y="1999"/>
                  </a:lnTo>
                  <a:lnTo>
                    <a:pt x="2097" y="1989"/>
                  </a:lnTo>
                  <a:lnTo>
                    <a:pt x="2107" y="1979"/>
                  </a:lnTo>
                  <a:lnTo>
                    <a:pt x="2117" y="1963"/>
                  </a:lnTo>
                  <a:lnTo>
                    <a:pt x="2128" y="1953"/>
                  </a:lnTo>
                  <a:lnTo>
                    <a:pt x="2138" y="1943"/>
                  </a:lnTo>
                  <a:lnTo>
                    <a:pt x="2148" y="1927"/>
                  </a:lnTo>
                  <a:lnTo>
                    <a:pt x="2158" y="1917"/>
                  </a:lnTo>
                  <a:lnTo>
                    <a:pt x="2169" y="1902"/>
                  </a:lnTo>
                  <a:lnTo>
                    <a:pt x="2179" y="1886"/>
                  </a:lnTo>
                  <a:lnTo>
                    <a:pt x="2189" y="1876"/>
                  </a:lnTo>
                  <a:lnTo>
                    <a:pt x="2200" y="1861"/>
                  </a:lnTo>
                  <a:lnTo>
                    <a:pt x="2210" y="1845"/>
                  </a:lnTo>
                  <a:lnTo>
                    <a:pt x="2220" y="1835"/>
                  </a:lnTo>
                  <a:lnTo>
                    <a:pt x="2230" y="1820"/>
                  </a:lnTo>
                  <a:lnTo>
                    <a:pt x="2241" y="1804"/>
                  </a:lnTo>
                  <a:lnTo>
                    <a:pt x="2251" y="1789"/>
                  </a:lnTo>
                  <a:lnTo>
                    <a:pt x="2261" y="1773"/>
                  </a:lnTo>
                  <a:lnTo>
                    <a:pt x="2271" y="1758"/>
                  </a:lnTo>
                  <a:lnTo>
                    <a:pt x="2277" y="1737"/>
                  </a:lnTo>
                  <a:lnTo>
                    <a:pt x="2287" y="1722"/>
                  </a:lnTo>
                  <a:lnTo>
                    <a:pt x="2297" y="1706"/>
                  </a:lnTo>
                  <a:lnTo>
                    <a:pt x="2307" y="1691"/>
                  </a:lnTo>
                  <a:lnTo>
                    <a:pt x="2318" y="1670"/>
                  </a:lnTo>
                  <a:lnTo>
                    <a:pt x="2328" y="1655"/>
                  </a:lnTo>
                  <a:lnTo>
                    <a:pt x="2338" y="1634"/>
                  </a:lnTo>
                  <a:lnTo>
                    <a:pt x="2349" y="1614"/>
                  </a:lnTo>
                  <a:lnTo>
                    <a:pt x="2359" y="1598"/>
                  </a:lnTo>
                  <a:lnTo>
                    <a:pt x="2369" y="1578"/>
                  </a:lnTo>
                  <a:lnTo>
                    <a:pt x="2379" y="1557"/>
                  </a:lnTo>
                  <a:lnTo>
                    <a:pt x="2390" y="1537"/>
                  </a:lnTo>
                  <a:lnTo>
                    <a:pt x="2400" y="1516"/>
                  </a:lnTo>
                  <a:lnTo>
                    <a:pt x="2410" y="1496"/>
                  </a:lnTo>
                  <a:lnTo>
                    <a:pt x="2421" y="1475"/>
                  </a:lnTo>
                  <a:lnTo>
                    <a:pt x="2431" y="1455"/>
                  </a:lnTo>
                  <a:lnTo>
                    <a:pt x="2441" y="1429"/>
                  </a:lnTo>
                  <a:lnTo>
                    <a:pt x="2451" y="1408"/>
                  </a:lnTo>
                  <a:lnTo>
                    <a:pt x="2457" y="1383"/>
                  </a:lnTo>
                  <a:lnTo>
                    <a:pt x="2467" y="1362"/>
                  </a:lnTo>
                  <a:lnTo>
                    <a:pt x="2477" y="1336"/>
                  </a:lnTo>
                  <a:lnTo>
                    <a:pt x="2487" y="1311"/>
                  </a:lnTo>
                  <a:lnTo>
                    <a:pt x="2498" y="1285"/>
                  </a:lnTo>
                  <a:lnTo>
                    <a:pt x="2508" y="1259"/>
                  </a:lnTo>
                  <a:lnTo>
                    <a:pt x="2518" y="1233"/>
                  </a:lnTo>
                  <a:lnTo>
                    <a:pt x="2528" y="1208"/>
                  </a:lnTo>
                  <a:lnTo>
                    <a:pt x="2539" y="1182"/>
                  </a:lnTo>
                  <a:lnTo>
                    <a:pt x="2549" y="1151"/>
                  </a:lnTo>
                  <a:lnTo>
                    <a:pt x="2559" y="1126"/>
                  </a:lnTo>
                  <a:lnTo>
                    <a:pt x="2570" y="1095"/>
                  </a:lnTo>
                  <a:lnTo>
                    <a:pt x="2580" y="1064"/>
                  </a:lnTo>
                  <a:lnTo>
                    <a:pt x="2590" y="1038"/>
                  </a:lnTo>
                  <a:lnTo>
                    <a:pt x="2600" y="1007"/>
                  </a:lnTo>
                  <a:lnTo>
                    <a:pt x="2611" y="971"/>
                  </a:lnTo>
                  <a:lnTo>
                    <a:pt x="2621" y="940"/>
                  </a:lnTo>
                  <a:lnTo>
                    <a:pt x="2631" y="910"/>
                  </a:lnTo>
                  <a:lnTo>
                    <a:pt x="2636" y="874"/>
                  </a:lnTo>
                  <a:lnTo>
                    <a:pt x="2647" y="843"/>
                  </a:lnTo>
                  <a:lnTo>
                    <a:pt x="2657" y="807"/>
                  </a:lnTo>
                  <a:lnTo>
                    <a:pt x="2667" y="771"/>
                  </a:lnTo>
                  <a:lnTo>
                    <a:pt x="2678" y="735"/>
                  </a:lnTo>
                  <a:lnTo>
                    <a:pt x="2688" y="699"/>
                  </a:lnTo>
                  <a:lnTo>
                    <a:pt x="2698" y="663"/>
                  </a:lnTo>
                  <a:lnTo>
                    <a:pt x="2708" y="622"/>
                  </a:lnTo>
                  <a:lnTo>
                    <a:pt x="2719" y="586"/>
                  </a:lnTo>
                  <a:lnTo>
                    <a:pt x="2729" y="545"/>
                  </a:lnTo>
                  <a:lnTo>
                    <a:pt x="2739" y="503"/>
                  </a:lnTo>
                  <a:lnTo>
                    <a:pt x="2749" y="462"/>
                  </a:lnTo>
                  <a:lnTo>
                    <a:pt x="2760" y="421"/>
                  </a:lnTo>
                  <a:lnTo>
                    <a:pt x="2770" y="380"/>
                  </a:lnTo>
                  <a:lnTo>
                    <a:pt x="2780" y="334"/>
                  </a:lnTo>
                  <a:lnTo>
                    <a:pt x="2791" y="293"/>
                  </a:lnTo>
                  <a:lnTo>
                    <a:pt x="2801" y="246"/>
                  </a:lnTo>
                  <a:lnTo>
                    <a:pt x="2811" y="200"/>
                  </a:lnTo>
                  <a:lnTo>
                    <a:pt x="2816" y="149"/>
                  </a:lnTo>
                  <a:lnTo>
                    <a:pt x="2827" y="102"/>
                  </a:lnTo>
                  <a:lnTo>
                    <a:pt x="2837" y="51"/>
                  </a:lnTo>
                  <a:lnTo>
                    <a:pt x="2847" y="5"/>
                  </a:lnTo>
                  <a:lnTo>
                    <a:pt x="2857" y="0"/>
                  </a:lnTo>
                  <a:lnTo>
                    <a:pt x="2868" y="0"/>
                  </a:lnTo>
                  <a:lnTo>
                    <a:pt x="2878" y="0"/>
                  </a:lnTo>
                  <a:lnTo>
                    <a:pt x="2888" y="0"/>
                  </a:lnTo>
                  <a:lnTo>
                    <a:pt x="2899" y="0"/>
                  </a:lnTo>
                  <a:lnTo>
                    <a:pt x="2909" y="0"/>
                  </a:lnTo>
                  <a:lnTo>
                    <a:pt x="2919" y="0"/>
                  </a:lnTo>
                  <a:lnTo>
                    <a:pt x="2929" y="0"/>
                  </a:lnTo>
                  <a:lnTo>
                    <a:pt x="2940" y="0"/>
                  </a:lnTo>
                  <a:lnTo>
                    <a:pt x="2950" y="0"/>
                  </a:lnTo>
                  <a:lnTo>
                    <a:pt x="2960" y="0"/>
                  </a:lnTo>
                  <a:lnTo>
                    <a:pt x="2970" y="0"/>
                  </a:lnTo>
                  <a:lnTo>
                    <a:pt x="2981" y="0"/>
                  </a:lnTo>
                  <a:lnTo>
                    <a:pt x="2991" y="0"/>
                  </a:lnTo>
                  <a:lnTo>
                    <a:pt x="3001" y="0"/>
                  </a:lnTo>
                  <a:lnTo>
                    <a:pt x="3006" y="0"/>
                  </a:lnTo>
                  <a:lnTo>
                    <a:pt x="3017" y="0"/>
                  </a:lnTo>
                  <a:lnTo>
                    <a:pt x="3027" y="0"/>
                  </a:lnTo>
                  <a:lnTo>
                    <a:pt x="3037" y="0"/>
                  </a:lnTo>
                  <a:lnTo>
                    <a:pt x="3048" y="0"/>
                  </a:lnTo>
                  <a:lnTo>
                    <a:pt x="3058" y="0"/>
                  </a:lnTo>
                  <a:lnTo>
                    <a:pt x="3068" y="0"/>
                  </a:lnTo>
                  <a:lnTo>
                    <a:pt x="3078" y="0"/>
                  </a:lnTo>
                  <a:lnTo>
                    <a:pt x="3089" y="0"/>
                  </a:lnTo>
                  <a:lnTo>
                    <a:pt x="3099" y="0"/>
                  </a:lnTo>
                  <a:lnTo>
                    <a:pt x="3109" y="0"/>
                  </a:lnTo>
                  <a:lnTo>
                    <a:pt x="3120" y="0"/>
                  </a:lnTo>
                  <a:lnTo>
                    <a:pt x="3130" y="0"/>
                  </a:lnTo>
                  <a:lnTo>
                    <a:pt x="3140" y="0"/>
                  </a:lnTo>
                  <a:lnTo>
                    <a:pt x="3150" y="0"/>
                  </a:lnTo>
                  <a:lnTo>
                    <a:pt x="3161" y="0"/>
                  </a:lnTo>
                  <a:lnTo>
                    <a:pt x="3171" y="0"/>
                  </a:lnTo>
                  <a:lnTo>
                    <a:pt x="3181" y="0"/>
                  </a:lnTo>
                  <a:lnTo>
                    <a:pt x="3186" y="0"/>
                  </a:lnTo>
                  <a:lnTo>
                    <a:pt x="3197" y="0"/>
                  </a:lnTo>
                  <a:lnTo>
                    <a:pt x="3207" y="0"/>
                  </a:lnTo>
                  <a:lnTo>
                    <a:pt x="3217" y="0"/>
                  </a:lnTo>
                  <a:lnTo>
                    <a:pt x="3227" y="0"/>
                  </a:lnTo>
                  <a:lnTo>
                    <a:pt x="3238" y="0"/>
                  </a:lnTo>
                  <a:lnTo>
                    <a:pt x="3248" y="0"/>
                  </a:lnTo>
                  <a:lnTo>
                    <a:pt x="3258" y="0"/>
                  </a:lnTo>
                  <a:lnTo>
                    <a:pt x="3269" y="0"/>
                  </a:lnTo>
                  <a:lnTo>
                    <a:pt x="3279" y="0"/>
                  </a:lnTo>
                  <a:lnTo>
                    <a:pt x="3289" y="0"/>
                  </a:lnTo>
                  <a:lnTo>
                    <a:pt x="3299" y="0"/>
                  </a:lnTo>
                  <a:lnTo>
                    <a:pt x="3310" y="0"/>
                  </a:lnTo>
                  <a:lnTo>
                    <a:pt x="3320" y="0"/>
                  </a:lnTo>
                  <a:lnTo>
                    <a:pt x="3330" y="0"/>
                  </a:lnTo>
                  <a:lnTo>
                    <a:pt x="3341" y="0"/>
                  </a:lnTo>
                  <a:lnTo>
                    <a:pt x="3351" y="0"/>
                  </a:lnTo>
                  <a:lnTo>
                    <a:pt x="3361" y="0"/>
                  </a:lnTo>
                  <a:lnTo>
                    <a:pt x="3366" y="0"/>
                  </a:lnTo>
                  <a:lnTo>
                    <a:pt x="3377" y="0"/>
                  </a:lnTo>
                  <a:lnTo>
                    <a:pt x="3387" y="0"/>
                  </a:lnTo>
                  <a:lnTo>
                    <a:pt x="3397" y="0"/>
                  </a:lnTo>
                  <a:lnTo>
                    <a:pt x="3407" y="0"/>
                  </a:lnTo>
                  <a:lnTo>
                    <a:pt x="3418" y="0"/>
                  </a:lnTo>
                  <a:lnTo>
                    <a:pt x="3428" y="0"/>
                  </a:lnTo>
                  <a:lnTo>
                    <a:pt x="3438" y="0"/>
                  </a:lnTo>
                  <a:lnTo>
                    <a:pt x="3448" y="0"/>
                  </a:lnTo>
                  <a:lnTo>
                    <a:pt x="3459" y="0"/>
                  </a:lnTo>
                  <a:lnTo>
                    <a:pt x="3469" y="0"/>
                  </a:lnTo>
                  <a:lnTo>
                    <a:pt x="3479" y="0"/>
                  </a:lnTo>
                  <a:lnTo>
                    <a:pt x="3490" y="0"/>
                  </a:lnTo>
                  <a:lnTo>
                    <a:pt x="3500" y="0"/>
                  </a:lnTo>
                  <a:lnTo>
                    <a:pt x="3510" y="0"/>
                  </a:lnTo>
                  <a:lnTo>
                    <a:pt x="3520" y="0"/>
                  </a:lnTo>
                  <a:lnTo>
                    <a:pt x="3531" y="0"/>
                  </a:lnTo>
                  <a:lnTo>
                    <a:pt x="3541" y="0"/>
                  </a:lnTo>
                  <a:lnTo>
                    <a:pt x="3546" y="0"/>
                  </a:lnTo>
                  <a:lnTo>
                    <a:pt x="3556" y="0"/>
                  </a:lnTo>
                  <a:lnTo>
                    <a:pt x="3567" y="0"/>
                  </a:lnTo>
                  <a:lnTo>
                    <a:pt x="3577" y="0"/>
                  </a:lnTo>
                  <a:lnTo>
                    <a:pt x="3587" y="0"/>
                  </a:lnTo>
                  <a:lnTo>
                    <a:pt x="3598" y="0"/>
                  </a:lnTo>
                  <a:lnTo>
                    <a:pt x="3608" y="0"/>
                  </a:lnTo>
                  <a:lnTo>
                    <a:pt x="3618" y="0"/>
                  </a:lnTo>
                  <a:lnTo>
                    <a:pt x="3628" y="0"/>
                  </a:lnTo>
                  <a:lnTo>
                    <a:pt x="3639" y="0"/>
                  </a:lnTo>
                  <a:lnTo>
                    <a:pt x="3649" y="0"/>
                  </a:lnTo>
                  <a:lnTo>
                    <a:pt x="3659" y="0"/>
                  </a:lnTo>
                  <a:lnTo>
                    <a:pt x="3669" y="0"/>
                  </a:lnTo>
                  <a:lnTo>
                    <a:pt x="3680" y="0"/>
                  </a:lnTo>
                  <a:lnTo>
                    <a:pt x="3690" y="0"/>
                  </a:lnTo>
                  <a:lnTo>
                    <a:pt x="3700" y="0"/>
                  </a:lnTo>
                  <a:lnTo>
                    <a:pt x="3711" y="0"/>
                  </a:lnTo>
                  <a:lnTo>
                    <a:pt x="3721" y="0"/>
                  </a:lnTo>
                  <a:lnTo>
                    <a:pt x="3726" y="0"/>
                  </a:lnTo>
                  <a:lnTo>
                    <a:pt x="3736" y="0"/>
                  </a:lnTo>
                  <a:lnTo>
                    <a:pt x="3747" y="0"/>
                  </a:lnTo>
                  <a:lnTo>
                    <a:pt x="3757" y="0"/>
                  </a:lnTo>
                  <a:lnTo>
                    <a:pt x="3767" y="0"/>
                  </a:lnTo>
                  <a:lnTo>
                    <a:pt x="3777" y="0"/>
                  </a:lnTo>
                  <a:lnTo>
                    <a:pt x="3788" y="0"/>
                  </a:lnTo>
                  <a:lnTo>
                    <a:pt x="3798" y="0"/>
                  </a:lnTo>
                  <a:lnTo>
                    <a:pt x="3808" y="0"/>
                  </a:lnTo>
                  <a:lnTo>
                    <a:pt x="3819" y="0"/>
                  </a:lnTo>
                  <a:lnTo>
                    <a:pt x="3829" y="0"/>
                  </a:lnTo>
                  <a:lnTo>
                    <a:pt x="3839" y="0"/>
                  </a:lnTo>
                  <a:lnTo>
                    <a:pt x="3849" y="0"/>
                  </a:lnTo>
                  <a:lnTo>
                    <a:pt x="3860" y="0"/>
                  </a:lnTo>
                  <a:lnTo>
                    <a:pt x="3870" y="0"/>
                  </a:lnTo>
                  <a:lnTo>
                    <a:pt x="3880" y="0"/>
                  </a:lnTo>
                  <a:lnTo>
                    <a:pt x="3890" y="0"/>
                  </a:lnTo>
                  <a:lnTo>
                    <a:pt x="3901" y="0"/>
                  </a:lnTo>
                  <a:lnTo>
                    <a:pt x="3906" y="0"/>
                  </a:lnTo>
                  <a:lnTo>
                    <a:pt x="3916" y="0"/>
                  </a:lnTo>
                  <a:lnTo>
                    <a:pt x="3926" y="0"/>
                  </a:lnTo>
                  <a:lnTo>
                    <a:pt x="3937" y="0"/>
                  </a:lnTo>
                  <a:lnTo>
                    <a:pt x="3947" y="0"/>
                  </a:lnTo>
                  <a:lnTo>
                    <a:pt x="3957" y="0"/>
                  </a:lnTo>
                  <a:lnTo>
                    <a:pt x="3968" y="0"/>
                  </a:lnTo>
                  <a:lnTo>
                    <a:pt x="3978" y="0"/>
                  </a:lnTo>
                  <a:lnTo>
                    <a:pt x="3988" y="0"/>
                  </a:lnTo>
                  <a:lnTo>
                    <a:pt x="3998" y="0"/>
                  </a:lnTo>
                  <a:lnTo>
                    <a:pt x="3998" y="1593"/>
                  </a:lnTo>
                  <a:lnTo>
                    <a:pt x="3988" y="1593"/>
                  </a:lnTo>
                  <a:lnTo>
                    <a:pt x="3978" y="1593"/>
                  </a:lnTo>
                  <a:lnTo>
                    <a:pt x="3968" y="1593"/>
                  </a:lnTo>
                  <a:lnTo>
                    <a:pt x="3957" y="1593"/>
                  </a:lnTo>
                  <a:lnTo>
                    <a:pt x="3947" y="1593"/>
                  </a:lnTo>
                  <a:lnTo>
                    <a:pt x="3937" y="1593"/>
                  </a:lnTo>
                  <a:lnTo>
                    <a:pt x="3926" y="1593"/>
                  </a:lnTo>
                  <a:lnTo>
                    <a:pt x="3916" y="1593"/>
                  </a:lnTo>
                  <a:lnTo>
                    <a:pt x="3906" y="1593"/>
                  </a:lnTo>
                  <a:lnTo>
                    <a:pt x="3901" y="1593"/>
                  </a:lnTo>
                  <a:lnTo>
                    <a:pt x="3890" y="1593"/>
                  </a:lnTo>
                  <a:lnTo>
                    <a:pt x="3880" y="1593"/>
                  </a:lnTo>
                  <a:lnTo>
                    <a:pt x="3870" y="1598"/>
                  </a:lnTo>
                  <a:lnTo>
                    <a:pt x="3860" y="1598"/>
                  </a:lnTo>
                  <a:lnTo>
                    <a:pt x="3849" y="1598"/>
                  </a:lnTo>
                  <a:lnTo>
                    <a:pt x="3839" y="1598"/>
                  </a:lnTo>
                  <a:lnTo>
                    <a:pt x="3829" y="1598"/>
                  </a:lnTo>
                  <a:lnTo>
                    <a:pt x="3819" y="1598"/>
                  </a:lnTo>
                  <a:lnTo>
                    <a:pt x="3808" y="1598"/>
                  </a:lnTo>
                  <a:lnTo>
                    <a:pt x="3798" y="1598"/>
                  </a:lnTo>
                  <a:lnTo>
                    <a:pt x="3788" y="1598"/>
                  </a:lnTo>
                  <a:lnTo>
                    <a:pt x="3777" y="1598"/>
                  </a:lnTo>
                  <a:lnTo>
                    <a:pt x="3767" y="1598"/>
                  </a:lnTo>
                  <a:lnTo>
                    <a:pt x="3757" y="1598"/>
                  </a:lnTo>
                  <a:lnTo>
                    <a:pt x="3747" y="1598"/>
                  </a:lnTo>
                  <a:lnTo>
                    <a:pt x="3736" y="1598"/>
                  </a:lnTo>
                  <a:lnTo>
                    <a:pt x="3726" y="1598"/>
                  </a:lnTo>
                  <a:lnTo>
                    <a:pt x="3721" y="1598"/>
                  </a:lnTo>
                  <a:lnTo>
                    <a:pt x="3711" y="1598"/>
                  </a:lnTo>
                  <a:lnTo>
                    <a:pt x="3700" y="1598"/>
                  </a:lnTo>
                  <a:lnTo>
                    <a:pt x="3690" y="1604"/>
                  </a:lnTo>
                  <a:lnTo>
                    <a:pt x="3680" y="1604"/>
                  </a:lnTo>
                  <a:lnTo>
                    <a:pt x="3669" y="1604"/>
                  </a:lnTo>
                  <a:lnTo>
                    <a:pt x="3659" y="1604"/>
                  </a:lnTo>
                  <a:lnTo>
                    <a:pt x="3649" y="1604"/>
                  </a:lnTo>
                  <a:lnTo>
                    <a:pt x="3639" y="1604"/>
                  </a:lnTo>
                  <a:lnTo>
                    <a:pt x="3628" y="1604"/>
                  </a:lnTo>
                  <a:lnTo>
                    <a:pt x="3618" y="1604"/>
                  </a:lnTo>
                  <a:lnTo>
                    <a:pt x="3608" y="1604"/>
                  </a:lnTo>
                  <a:lnTo>
                    <a:pt x="3598" y="1604"/>
                  </a:lnTo>
                  <a:lnTo>
                    <a:pt x="3587" y="1604"/>
                  </a:lnTo>
                  <a:lnTo>
                    <a:pt x="3577" y="1604"/>
                  </a:lnTo>
                  <a:lnTo>
                    <a:pt x="3567" y="1609"/>
                  </a:lnTo>
                  <a:lnTo>
                    <a:pt x="3556" y="1609"/>
                  </a:lnTo>
                  <a:lnTo>
                    <a:pt x="3546" y="1609"/>
                  </a:lnTo>
                  <a:lnTo>
                    <a:pt x="3541" y="1609"/>
                  </a:lnTo>
                  <a:lnTo>
                    <a:pt x="3531" y="1609"/>
                  </a:lnTo>
                  <a:lnTo>
                    <a:pt x="3520" y="1609"/>
                  </a:lnTo>
                  <a:lnTo>
                    <a:pt x="3510" y="1609"/>
                  </a:lnTo>
                  <a:lnTo>
                    <a:pt x="3500" y="1609"/>
                  </a:lnTo>
                  <a:lnTo>
                    <a:pt x="3490" y="1609"/>
                  </a:lnTo>
                  <a:lnTo>
                    <a:pt x="3479" y="1609"/>
                  </a:lnTo>
                  <a:lnTo>
                    <a:pt x="3469" y="1609"/>
                  </a:lnTo>
                  <a:lnTo>
                    <a:pt x="3459" y="1614"/>
                  </a:lnTo>
                  <a:lnTo>
                    <a:pt x="3448" y="1614"/>
                  </a:lnTo>
                  <a:lnTo>
                    <a:pt x="3438" y="1614"/>
                  </a:lnTo>
                  <a:lnTo>
                    <a:pt x="3428" y="1614"/>
                  </a:lnTo>
                  <a:lnTo>
                    <a:pt x="3418" y="1614"/>
                  </a:lnTo>
                  <a:lnTo>
                    <a:pt x="3407" y="1614"/>
                  </a:lnTo>
                  <a:lnTo>
                    <a:pt x="3397" y="1614"/>
                  </a:lnTo>
                  <a:lnTo>
                    <a:pt x="3387" y="1619"/>
                  </a:lnTo>
                  <a:lnTo>
                    <a:pt x="3377" y="1619"/>
                  </a:lnTo>
                  <a:lnTo>
                    <a:pt x="3366" y="1619"/>
                  </a:lnTo>
                  <a:lnTo>
                    <a:pt x="3361" y="1619"/>
                  </a:lnTo>
                  <a:lnTo>
                    <a:pt x="3351" y="1619"/>
                  </a:lnTo>
                  <a:lnTo>
                    <a:pt x="3341" y="1619"/>
                  </a:lnTo>
                  <a:lnTo>
                    <a:pt x="3330" y="1624"/>
                  </a:lnTo>
                  <a:lnTo>
                    <a:pt x="3320" y="1624"/>
                  </a:lnTo>
                  <a:lnTo>
                    <a:pt x="3310" y="1624"/>
                  </a:lnTo>
                  <a:lnTo>
                    <a:pt x="3299" y="1624"/>
                  </a:lnTo>
                  <a:lnTo>
                    <a:pt x="3289" y="1624"/>
                  </a:lnTo>
                  <a:lnTo>
                    <a:pt x="3279" y="1624"/>
                  </a:lnTo>
                  <a:lnTo>
                    <a:pt x="3269" y="1629"/>
                  </a:lnTo>
                  <a:lnTo>
                    <a:pt x="3258" y="1629"/>
                  </a:lnTo>
                  <a:lnTo>
                    <a:pt x="3248" y="1629"/>
                  </a:lnTo>
                  <a:lnTo>
                    <a:pt x="3238" y="1629"/>
                  </a:lnTo>
                  <a:lnTo>
                    <a:pt x="3227" y="1629"/>
                  </a:lnTo>
                  <a:lnTo>
                    <a:pt x="3217" y="1634"/>
                  </a:lnTo>
                  <a:lnTo>
                    <a:pt x="3207" y="1634"/>
                  </a:lnTo>
                  <a:lnTo>
                    <a:pt x="3197" y="1634"/>
                  </a:lnTo>
                  <a:lnTo>
                    <a:pt x="3186" y="1634"/>
                  </a:lnTo>
                  <a:lnTo>
                    <a:pt x="3181" y="1640"/>
                  </a:lnTo>
                  <a:lnTo>
                    <a:pt x="3171" y="1640"/>
                  </a:lnTo>
                  <a:lnTo>
                    <a:pt x="3161" y="1640"/>
                  </a:lnTo>
                  <a:lnTo>
                    <a:pt x="3150" y="1640"/>
                  </a:lnTo>
                  <a:lnTo>
                    <a:pt x="3140" y="1645"/>
                  </a:lnTo>
                  <a:lnTo>
                    <a:pt x="3130" y="1645"/>
                  </a:lnTo>
                  <a:lnTo>
                    <a:pt x="3120" y="1645"/>
                  </a:lnTo>
                  <a:lnTo>
                    <a:pt x="3109" y="1650"/>
                  </a:lnTo>
                  <a:lnTo>
                    <a:pt x="3099" y="1650"/>
                  </a:lnTo>
                  <a:lnTo>
                    <a:pt x="3089" y="1650"/>
                  </a:lnTo>
                  <a:lnTo>
                    <a:pt x="3078" y="1655"/>
                  </a:lnTo>
                  <a:lnTo>
                    <a:pt x="3068" y="1655"/>
                  </a:lnTo>
                  <a:lnTo>
                    <a:pt x="3058" y="1655"/>
                  </a:lnTo>
                  <a:lnTo>
                    <a:pt x="3048" y="1660"/>
                  </a:lnTo>
                  <a:lnTo>
                    <a:pt x="3037" y="1660"/>
                  </a:lnTo>
                  <a:lnTo>
                    <a:pt x="3027" y="1660"/>
                  </a:lnTo>
                  <a:lnTo>
                    <a:pt x="3017" y="1665"/>
                  </a:lnTo>
                  <a:lnTo>
                    <a:pt x="3006" y="1665"/>
                  </a:lnTo>
                  <a:lnTo>
                    <a:pt x="3001" y="1670"/>
                  </a:lnTo>
                  <a:lnTo>
                    <a:pt x="2991" y="1670"/>
                  </a:lnTo>
                  <a:lnTo>
                    <a:pt x="2981" y="1670"/>
                  </a:lnTo>
                  <a:lnTo>
                    <a:pt x="2970" y="1676"/>
                  </a:lnTo>
                  <a:lnTo>
                    <a:pt x="2960" y="1676"/>
                  </a:lnTo>
                  <a:lnTo>
                    <a:pt x="2950" y="1676"/>
                  </a:lnTo>
                  <a:lnTo>
                    <a:pt x="2940" y="1681"/>
                  </a:lnTo>
                  <a:lnTo>
                    <a:pt x="2929" y="1681"/>
                  </a:lnTo>
                  <a:lnTo>
                    <a:pt x="2919" y="1681"/>
                  </a:lnTo>
                  <a:lnTo>
                    <a:pt x="2909" y="1686"/>
                  </a:lnTo>
                  <a:lnTo>
                    <a:pt x="2899" y="1686"/>
                  </a:lnTo>
                  <a:lnTo>
                    <a:pt x="2888" y="1686"/>
                  </a:lnTo>
                  <a:lnTo>
                    <a:pt x="2878" y="1691"/>
                  </a:lnTo>
                  <a:lnTo>
                    <a:pt x="2868" y="1691"/>
                  </a:lnTo>
                  <a:lnTo>
                    <a:pt x="2857" y="1691"/>
                  </a:lnTo>
                  <a:lnTo>
                    <a:pt x="2847" y="1696"/>
                  </a:lnTo>
                  <a:lnTo>
                    <a:pt x="2837" y="1696"/>
                  </a:lnTo>
                  <a:lnTo>
                    <a:pt x="2827" y="1701"/>
                  </a:lnTo>
                  <a:lnTo>
                    <a:pt x="2816" y="1701"/>
                  </a:lnTo>
                  <a:lnTo>
                    <a:pt x="2811" y="1706"/>
                  </a:lnTo>
                  <a:lnTo>
                    <a:pt x="2801" y="1706"/>
                  </a:lnTo>
                  <a:lnTo>
                    <a:pt x="2791" y="1712"/>
                  </a:lnTo>
                  <a:lnTo>
                    <a:pt x="2780" y="1712"/>
                  </a:lnTo>
                  <a:lnTo>
                    <a:pt x="2770" y="1717"/>
                  </a:lnTo>
                  <a:lnTo>
                    <a:pt x="2760" y="1722"/>
                  </a:lnTo>
                  <a:lnTo>
                    <a:pt x="2749" y="1722"/>
                  </a:lnTo>
                  <a:lnTo>
                    <a:pt x="2739" y="1727"/>
                  </a:lnTo>
                  <a:lnTo>
                    <a:pt x="2729" y="1727"/>
                  </a:lnTo>
                  <a:lnTo>
                    <a:pt x="2719" y="1732"/>
                  </a:lnTo>
                  <a:lnTo>
                    <a:pt x="2708" y="1737"/>
                  </a:lnTo>
                  <a:lnTo>
                    <a:pt x="2698" y="1737"/>
                  </a:lnTo>
                  <a:lnTo>
                    <a:pt x="2688" y="1742"/>
                  </a:lnTo>
                  <a:lnTo>
                    <a:pt x="2678" y="1748"/>
                  </a:lnTo>
                  <a:lnTo>
                    <a:pt x="2667" y="1748"/>
                  </a:lnTo>
                  <a:lnTo>
                    <a:pt x="2657" y="1753"/>
                  </a:lnTo>
                  <a:lnTo>
                    <a:pt x="2647" y="1758"/>
                  </a:lnTo>
                  <a:lnTo>
                    <a:pt x="2636" y="1758"/>
                  </a:lnTo>
                  <a:lnTo>
                    <a:pt x="2631" y="1763"/>
                  </a:lnTo>
                  <a:lnTo>
                    <a:pt x="2621" y="1768"/>
                  </a:lnTo>
                  <a:lnTo>
                    <a:pt x="2611" y="1768"/>
                  </a:lnTo>
                  <a:lnTo>
                    <a:pt x="2600" y="1773"/>
                  </a:lnTo>
                  <a:lnTo>
                    <a:pt x="2590" y="1778"/>
                  </a:lnTo>
                  <a:lnTo>
                    <a:pt x="2580" y="1778"/>
                  </a:lnTo>
                  <a:lnTo>
                    <a:pt x="2570" y="1784"/>
                  </a:lnTo>
                  <a:lnTo>
                    <a:pt x="2559" y="1789"/>
                  </a:lnTo>
                  <a:lnTo>
                    <a:pt x="2549" y="1794"/>
                  </a:lnTo>
                  <a:lnTo>
                    <a:pt x="2539" y="1794"/>
                  </a:lnTo>
                  <a:lnTo>
                    <a:pt x="2528" y="1799"/>
                  </a:lnTo>
                  <a:lnTo>
                    <a:pt x="2518" y="1804"/>
                  </a:lnTo>
                  <a:lnTo>
                    <a:pt x="2508" y="1809"/>
                  </a:lnTo>
                  <a:lnTo>
                    <a:pt x="2498" y="1809"/>
                  </a:lnTo>
                  <a:lnTo>
                    <a:pt x="2487" y="1814"/>
                  </a:lnTo>
                  <a:lnTo>
                    <a:pt x="2477" y="1820"/>
                  </a:lnTo>
                  <a:lnTo>
                    <a:pt x="2467" y="1825"/>
                  </a:lnTo>
                  <a:lnTo>
                    <a:pt x="2457" y="1825"/>
                  </a:lnTo>
                  <a:lnTo>
                    <a:pt x="2451" y="1830"/>
                  </a:lnTo>
                  <a:lnTo>
                    <a:pt x="2441" y="1835"/>
                  </a:lnTo>
                  <a:lnTo>
                    <a:pt x="2431" y="1840"/>
                  </a:lnTo>
                  <a:lnTo>
                    <a:pt x="2421" y="1840"/>
                  </a:lnTo>
                  <a:lnTo>
                    <a:pt x="2410" y="1845"/>
                  </a:lnTo>
                  <a:lnTo>
                    <a:pt x="2400" y="1850"/>
                  </a:lnTo>
                  <a:lnTo>
                    <a:pt x="2390" y="1850"/>
                  </a:lnTo>
                  <a:lnTo>
                    <a:pt x="2379" y="1855"/>
                  </a:lnTo>
                  <a:lnTo>
                    <a:pt x="2369" y="1855"/>
                  </a:lnTo>
                  <a:lnTo>
                    <a:pt x="2359" y="1855"/>
                  </a:lnTo>
                  <a:lnTo>
                    <a:pt x="2349" y="1866"/>
                  </a:lnTo>
                  <a:lnTo>
                    <a:pt x="2338" y="1876"/>
                  </a:lnTo>
                  <a:lnTo>
                    <a:pt x="2328" y="1876"/>
                  </a:lnTo>
                  <a:lnTo>
                    <a:pt x="2318" y="1881"/>
                  </a:lnTo>
                  <a:lnTo>
                    <a:pt x="2307" y="1886"/>
                  </a:lnTo>
                  <a:lnTo>
                    <a:pt x="2297" y="1891"/>
                  </a:lnTo>
                  <a:lnTo>
                    <a:pt x="2287" y="1902"/>
                  </a:lnTo>
                  <a:lnTo>
                    <a:pt x="2277" y="1907"/>
                  </a:lnTo>
                  <a:lnTo>
                    <a:pt x="2271" y="1912"/>
                  </a:lnTo>
                  <a:lnTo>
                    <a:pt x="2261" y="1917"/>
                  </a:lnTo>
                  <a:lnTo>
                    <a:pt x="2251" y="1922"/>
                  </a:lnTo>
                  <a:lnTo>
                    <a:pt x="2241" y="1927"/>
                  </a:lnTo>
                  <a:lnTo>
                    <a:pt x="2230" y="1933"/>
                  </a:lnTo>
                  <a:lnTo>
                    <a:pt x="2220" y="1938"/>
                  </a:lnTo>
                  <a:lnTo>
                    <a:pt x="2210" y="1943"/>
                  </a:lnTo>
                  <a:lnTo>
                    <a:pt x="2200" y="1948"/>
                  </a:lnTo>
                  <a:lnTo>
                    <a:pt x="2189" y="1953"/>
                  </a:lnTo>
                  <a:lnTo>
                    <a:pt x="2179" y="1958"/>
                  </a:lnTo>
                  <a:lnTo>
                    <a:pt x="2169" y="1963"/>
                  </a:lnTo>
                  <a:lnTo>
                    <a:pt x="2158" y="1969"/>
                  </a:lnTo>
                  <a:lnTo>
                    <a:pt x="2148" y="1974"/>
                  </a:lnTo>
                  <a:lnTo>
                    <a:pt x="2138" y="1979"/>
                  </a:lnTo>
                  <a:lnTo>
                    <a:pt x="2128" y="1984"/>
                  </a:lnTo>
                  <a:lnTo>
                    <a:pt x="2117" y="1994"/>
                  </a:lnTo>
                  <a:lnTo>
                    <a:pt x="2107" y="2005"/>
                  </a:lnTo>
                  <a:lnTo>
                    <a:pt x="2097" y="2020"/>
                  </a:lnTo>
                  <a:lnTo>
                    <a:pt x="2092" y="2025"/>
                  </a:lnTo>
                  <a:lnTo>
                    <a:pt x="2081" y="2030"/>
                  </a:lnTo>
                  <a:lnTo>
                    <a:pt x="2071" y="2041"/>
                  </a:lnTo>
                  <a:lnTo>
                    <a:pt x="2061" y="2046"/>
                  </a:lnTo>
                  <a:lnTo>
                    <a:pt x="2050" y="2051"/>
                  </a:lnTo>
                  <a:lnTo>
                    <a:pt x="2040" y="2061"/>
                  </a:lnTo>
                  <a:lnTo>
                    <a:pt x="2030" y="2066"/>
                  </a:lnTo>
                  <a:lnTo>
                    <a:pt x="2020" y="2071"/>
                  </a:lnTo>
                  <a:lnTo>
                    <a:pt x="2009" y="2082"/>
                  </a:lnTo>
                  <a:lnTo>
                    <a:pt x="1999" y="2092"/>
                  </a:lnTo>
                  <a:lnTo>
                    <a:pt x="1989" y="2102"/>
                  </a:lnTo>
                  <a:lnTo>
                    <a:pt x="1979" y="2113"/>
                  </a:lnTo>
                  <a:lnTo>
                    <a:pt x="1968" y="2128"/>
                  </a:lnTo>
                  <a:lnTo>
                    <a:pt x="1958" y="2138"/>
                  </a:lnTo>
                  <a:lnTo>
                    <a:pt x="1948" y="2149"/>
                  </a:lnTo>
                  <a:lnTo>
                    <a:pt x="1937" y="2154"/>
                  </a:lnTo>
                  <a:lnTo>
                    <a:pt x="1927" y="2164"/>
                  </a:lnTo>
                  <a:lnTo>
                    <a:pt x="1917" y="2169"/>
                  </a:lnTo>
                  <a:lnTo>
                    <a:pt x="1907" y="2174"/>
                  </a:lnTo>
                  <a:lnTo>
                    <a:pt x="1901" y="2179"/>
                  </a:lnTo>
                  <a:lnTo>
                    <a:pt x="1891" y="2190"/>
                  </a:lnTo>
                  <a:lnTo>
                    <a:pt x="1881" y="2195"/>
                  </a:lnTo>
                  <a:lnTo>
                    <a:pt x="1871" y="2205"/>
                  </a:lnTo>
                  <a:lnTo>
                    <a:pt x="1860" y="2220"/>
                  </a:lnTo>
                  <a:lnTo>
                    <a:pt x="1850" y="2226"/>
                  </a:lnTo>
                  <a:lnTo>
                    <a:pt x="1840" y="2236"/>
                  </a:lnTo>
                  <a:lnTo>
                    <a:pt x="1829" y="2246"/>
                  </a:lnTo>
                  <a:lnTo>
                    <a:pt x="1819" y="2251"/>
                  </a:lnTo>
                  <a:lnTo>
                    <a:pt x="1809" y="2251"/>
                  </a:lnTo>
                  <a:lnTo>
                    <a:pt x="1799" y="2241"/>
                  </a:lnTo>
                  <a:lnTo>
                    <a:pt x="1788" y="2241"/>
                  </a:lnTo>
                  <a:lnTo>
                    <a:pt x="1778" y="2251"/>
                  </a:lnTo>
                  <a:lnTo>
                    <a:pt x="1768" y="2262"/>
                  </a:lnTo>
                  <a:lnTo>
                    <a:pt x="1758" y="2267"/>
                  </a:lnTo>
                  <a:lnTo>
                    <a:pt x="1747" y="2287"/>
                  </a:lnTo>
                  <a:lnTo>
                    <a:pt x="1737" y="2287"/>
                  </a:lnTo>
                  <a:lnTo>
                    <a:pt x="1727" y="2282"/>
                  </a:lnTo>
                  <a:lnTo>
                    <a:pt x="1722" y="2298"/>
                  </a:lnTo>
                  <a:lnTo>
                    <a:pt x="1711" y="2308"/>
                  </a:lnTo>
                  <a:lnTo>
                    <a:pt x="1701" y="2318"/>
                  </a:lnTo>
                  <a:lnTo>
                    <a:pt x="1691" y="2334"/>
                  </a:lnTo>
                  <a:lnTo>
                    <a:pt x="1680" y="2344"/>
                  </a:lnTo>
                  <a:lnTo>
                    <a:pt x="1670" y="2359"/>
                  </a:lnTo>
                  <a:lnTo>
                    <a:pt x="1660" y="2364"/>
                  </a:lnTo>
                  <a:lnTo>
                    <a:pt x="1650" y="2375"/>
                  </a:lnTo>
                  <a:lnTo>
                    <a:pt x="1639" y="2385"/>
                  </a:lnTo>
                  <a:lnTo>
                    <a:pt x="1629" y="2390"/>
                  </a:lnTo>
                  <a:lnTo>
                    <a:pt x="1619" y="2400"/>
                  </a:lnTo>
                  <a:lnTo>
                    <a:pt x="1608" y="2406"/>
                  </a:lnTo>
                  <a:lnTo>
                    <a:pt x="1598" y="2406"/>
                  </a:lnTo>
                  <a:lnTo>
                    <a:pt x="1588" y="2416"/>
                  </a:lnTo>
                  <a:lnTo>
                    <a:pt x="1578" y="2426"/>
                  </a:lnTo>
                  <a:lnTo>
                    <a:pt x="1567" y="2426"/>
                  </a:lnTo>
                  <a:lnTo>
                    <a:pt x="1557" y="2431"/>
                  </a:lnTo>
                  <a:lnTo>
                    <a:pt x="1547" y="2442"/>
                  </a:lnTo>
                  <a:lnTo>
                    <a:pt x="1542" y="2452"/>
                  </a:lnTo>
                  <a:lnTo>
                    <a:pt x="1531" y="2457"/>
                  </a:lnTo>
                  <a:lnTo>
                    <a:pt x="1521" y="2457"/>
                  </a:lnTo>
                  <a:lnTo>
                    <a:pt x="1511" y="2457"/>
                  </a:lnTo>
                  <a:lnTo>
                    <a:pt x="1501" y="2467"/>
                  </a:lnTo>
                  <a:lnTo>
                    <a:pt x="1490" y="2467"/>
                  </a:lnTo>
                  <a:lnTo>
                    <a:pt x="1480" y="2467"/>
                  </a:lnTo>
                  <a:lnTo>
                    <a:pt x="1470" y="2472"/>
                  </a:lnTo>
                  <a:lnTo>
                    <a:pt x="1459" y="2483"/>
                  </a:lnTo>
                  <a:lnTo>
                    <a:pt x="1449" y="2488"/>
                  </a:lnTo>
                  <a:lnTo>
                    <a:pt x="1439" y="2478"/>
                  </a:lnTo>
                  <a:lnTo>
                    <a:pt x="1429" y="2478"/>
                  </a:lnTo>
                  <a:lnTo>
                    <a:pt x="1418" y="2483"/>
                  </a:lnTo>
                  <a:lnTo>
                    <a:pt x="1408" y="2483"/>
                  </a:lnTo>
                  <a:lnTo>
                    <a:pt x="1398" y="2483"/>
                  </a:lnTo>
                  <a:lnTo>
                    <a:pt x="1387" y="2488"/>
                  </a:lnTo>
                  <a:lnTo>
                    <a:pt x="1377" y="2493"/>
                  </a:lnTo>
                  <a:lnTo>
                    <a:pt x="1367" y="2488"/>
                  </a:lnTo>
                  <a:lnTo>
                    <a:pt x="1362" y="2493"/>
                  </a:lnTo>
                  <a:lnTo>
                    <a:pt x="1351" y="2503"/>
                  </a:lnTo>
                  <a:lnTo>
                    <a:pt x="1341" y="2503"/>
                  </a:lnTo>
                  <a:lnTo>
                    <a:pt x="1331" y="2508"/>
                  </a:lnTo>
                  <a:lnTo>
                    <a:pt x="1321" y="2514"/>
                  </a:lnTo>
                  <a:lnTo>
                    <a:pt x="1310" y="2503"/>
                  </a:lnTo>
                  <a:lnTo>
                    <a:pt x="1300" y="2498"/>
                  </a:lnTo>
                  <a:lnTo>
                    <a:pt x="1290" y="2493"/>
                  </a:lnTo>
                  <a:lnTo>
                    <a:pt x="1280" y="2498"/>
                  </a:lnTo>
                  <a:lnTo>
                    <a:pt x="1269" y="2498"/>
                  </a:lnTo>
                  <a:lnTo>
                    <a:pt x="1259" y="2503"/>
                  </a:lnTo>
                  <a:lnTo>
                    <a:pt x="1249" y="2503"/>
                  </a:lnTo>
                  <a:lnTo>
                    <a:pt x="1238" y="2503"/>
                  </a:lnTo>
                  <a:lnTo>
                    <a:pt x="1228" y="2503"/>
                  </a:lnTo>
                  <a:lnTo>
                    <a:pt x="1218" y="2514"/>
                  </a:lnTo>
                  <a:lnTo>
                    <a:pt x="1208" y="2519"/>
                  </a:lnTo>
                  <a:lnTo>
                    <a:pt x="1197" y="2508"/>
                  </a:lnTo>
                  <a:lnTo>
                    <a:pt x="1187" y="2519"/>
                  </a:lnTo>
                  <a:lnTo>
                    <a:pt x="1182" y="2508"/>
                  </a:lnTo>
                  <a:lnTo>
                    <a:pt x="1172" y="2508"/>
                  </a:lnTo>
                  <a:lnTo>
                    <a:pt x="1161" y="2514"/>
                  </a:lnTo>
                  <a:lnTo>
                    <a:pt x="1151" y="2519"/>
                  </a:lnTo>
                  <a:lnTo>
                    <a:pt x="1141" y="2519"/>
                  </a:lnTo>
                  <a:lnTo>
                    <a:pt x="1130" y="2514"/>
                  </a:lnTo>
                  <a:lnTo>
                    <a:pt x="1120" y="2514"/>
                  </a:lnTo>
                  <a:lnTo>
                    <a:pt x="1110" y="2519"/>
                  </a:lnTo>
                  <a:lnTo>
                    <a:pt x="1100" y="2519"/>
                  </a:lnTo>
                  <a:lnTo>
                    <a:pt x="1089" y="2524"/>
                  </a:lnTo>
                  <a:lnTo>
                    <a:pt x="1079" y="2524"/>
                  </a:lnTo>
                  <a:lnTo>
                    <a:pt x="1069" y="2524"/>
                  </a:lnTo>
                  <a:lnTo>
                    <a:pt x="1059" y="2524"/>
                  </a:lnTo>
                  <a:lnTo>
                    <a:pt x="1048" y="2529"/>
                  </a:lnTo>
                  <a:lnTo>
                    <a:pt x="1038" y="2529"/>
                  </a:lnTo>
                  <a:lnTo>
                    <a:pt x="1028" y="2534"/>
                  </a:lnTo>
                  <a:lnTo>
                    <a:pt x="1017" y="2534"/>
                  </a:lnTo>
                  <a:lnTo>
                    <a:pt x="1007" y="2534"/>
                  </a:lnTo>
                  <a:lnTo>
                    <a:pt x="1002" y="2539"/>
                  </a:lnTo>
                  <a:lnTo>
                    <a:pt x="992" y="2539"/>
                  </a:lnTo>
                  <a:lnTo>
                    <a:pt x="981" y="2539"/>
                  </a:lnTo>
                  <a:lnTo>
                    <a:pt x="971" y="2544"/>
                  </a:lnTo>
                  <a:lnTo>
                    <a:pt x="961" y="2544"/>
                  </a:lnTo>
                  <a:lnTo>
                    <a:pt x="951" y="2544"/>
                  </a:lnTo>
                  <a:lnTo>
                    <a:pt x="940" y="2544"/>
                  </a:lnTo>
                  <a:lnTo>
                    <a:pt x="930" y="2550"/>
                  </a:lnTo>
                  <a:lnTo>
                    <a:pt x="920" y="2544"/>
                  </a:lnTo>
                  <a:lnTo>
                    <a:pt x="909" y="2550"/>
                  </a:lnTo>
                  <a:lnTo>
                    <a:pt x="899" y="2550"/>
                  </a:lnTo>
                  <a:lnTo>
                    <a:pt x="889" y="2550"/>
                  </a:lnTo>
                  <a:lnTo>
                    <a:pt x="879" y="2550"/>
                  </a:lnTo>
                  <a:lnTo>
                    <a:pt x="868" y="2550"/>
                  </a:lnTo>
                  <a:lnTo>
                    <a:pt x="858" y="2555"/>
                  </a:lnTo>
                  <a:lnTo>
                    <a:pt x="848" y="2555"/>
                  </a:lnTo>
                  <a:lnTo>
                    <a:pt x="837" y="2555"/>
                  </a:lnTo>
                  <a:lnTo>
                    <a:pt x="827" y="2555"/>
                  </a:lnTo>
                  <a:lnTo>
                    <a:pt x="817" y="2555"/>
                  </a:lnTo>
                  <a:lnTo>
                    <a:pt x="812" y="2555"/>
                  </a:lnTo>
                  <a:lnTo>
                    <a:pt x="802" y="2555"/>
                  </a:lnTo>
                  <a:lnTo>
                    <a:pt x="791" y="2555"/>
                  </a:lnTo>
                  <a:lnTo>
                    <a:pt x="781" y="2560"/>
                  </a:lnTo>
                  <a:lnTo>
                    <a:pt x="771" y="2560"/>
                  </a:lnTo>
                  <a:lnTo>
                    <a:pt x="760" y="2560"/>
                  </a:lnTo>
                  <a:lnTo>
                    <a:pt x="750" y="2560"/>
                  </a:lnTo>
                  <a:lnTo>
                    <a:pt x="740" y="2560"/>
                  </a:lnTo>
                  <a:lnTo>
                    <a:pt x="730" y="2560"/>
                  </a:lnTo>
                  <a:lnTo>
                    <a:pt x="719" y="2560"/>
                  </a:lnTo>
                  <a:lnTo>
                    <a:pt x="709" y="2560"/>
                  </a:lnTo>
                  <a:lnTo>
                    <a:pt x="699" y="2560"/>
                  </a:lnTo>
                  <a:lnTo>
                    <a:pt x="688" y="2560"/>
                  </a:lnTo>
                  <a:lnTo>
                    <a:pt x="678" y="2560"/>
                  </a:lnTo>
                  <a:lnTo>
                    <a:pt x="668" y="2560"/>
                  </a:lnTo>
                  <a:lnTo>
                    <a:pt x="658" y="2560"/>
                  </a:lnTo>
                  <a:lnTo>
                    <a:pt x="647" y="2565"/>
                  </a:lnTo>
                  <a:lnTo>
                    <a:pt x="637" y="2565"/>
                  </a:lnTo>
                  <a:lnTo>
                    <a:pt x="632" y="2565"/>
                  </a:lnTo>
                  <a:lnTo>
                    <a:pt x="622" y="2565"/>
                  </a:lnTo>
                  <a:lnTo>
                    <a:pt x="611" y="2565"/>
                  </a:lnTo>
                  <a:lnTo>
                    <a:pt x="601" y="2565"/>
                  </a:lnTo>
                  <a:lnTo>
                    <a:pt x="591" y="2565"/>
                  </a:lnTo>
                  <a:lnTo>
                    <a:pt x="581" y="2565"/>
                  </a:lnTo>
                  <a:lnTo>
                    <a:pt x="570" y="2565"/>
                  </a:lnTo>
                  <a:lnTo>
                    <a:pt x="560" y="2565"/>
                  </a:lnTo>
                  <a:lnTo>
                    <a:pt x="550" y="2565"/>
                  </a:lnTo>
                  <a:lnTo>
                    <a:pt x="539" y="2565"/>
                  </a:lnTo>
                  <a:lnTo>
                    <a:pt x="529" y="2565"/>
                  </a:lnTo>
                  <a:lnTo>
                    <a:pt x="519" y="2565"/>
                  </a:lnTo>
                  <a:lnTo>
                    <a:pt x="509" y="2565"/>
                  </a:lnTo>
                  <a:lnTo>
                    <a:pt x="498" y="2570"/>
                  </a:lnTo>
                  <a:lnTo>
                    <a:pt x="488" y="2570"/>
                  </a:lnTo>
                  <a:lnTo>
                    <a:pt x="478" y="2570"/>
                  </a:lnTo>
                  <a:lnTo>
                    <a:pt x="467" y="2570"/>
                  </a:lnTo>
                  <a:lnTo>
                    <a:pt x="457" y="2570"/>
                  </a:lnTo>
                  <a:lnTo>
                    <a:pt x="452" y="2570"/>
                  </a:lnTo>
                  <a:lnTo>
                    <a:pt x="442" y="2570"/>
                  </a:lnTo>
                  <a:lnTo>
                    <a:pt x="431" y="2570"/>
                  </a:lnTo>
                  <a:lnTo>
                    <a:pt x="421" y="2570"/>
                  </a:lnTo>
                  <a:lnTo>
                    <a:pt x="411" y="2570"/>
                  </a:lnTo>
                  <a:lnTo>
                    <a:pt x="401" y="2570"/>
                  </a:lnTo>
                  <a:lnTo>
                    <a:pt x="390" y="2570"/>
                  </a:lnTo>
                  <a:lnTo>
                    <a:pt x="380" y="2570"/>
                  </a:lnTo>
                  <a:lnTo>
                    <a:pt x="370" y="2570"/>
                  </a:lnTo>
                  <a:lnTo>
                    <a:pt x="360" y="2570"/>
                  </a:lnTo>
                  <a:lnTo>
                    <a:pt x="349" y="2570"/>
                  </a:lnTo>
                  <a:lnTo>
                    <a:pt x="339" y="2570"/>
                  </a:lnTo>
                  <a:lnTo>
                    <a:pt x="329" y="2570"/>
                  </a:lnTo>
                  <a:lnTo>
                    <a:pt x="318" y="2570"/>
                  </a:lnTo>
                  <a:lnTo>
                    <a:pt x="308" y="2570"/>
                  </a:lnTo>
                  <a:lnTo>
                    <a:pt x="298" y="2570"/>
                  </a:lnTo>
                  <a:lnTo>
                    <a:pt x="288" y="2570"/>
                  </a:lnTo>
                  <a:lnTo>
                    <a:pt x="277" y="2570"/>
                  </a:lnTo>
                  <a:lnTo>
                    <a:pt x="272" y="2570"/>
                  </a:lnTo>
                  <a:lnTo>
                    <a:pt x="262" y="2570"/>
                  </a:lnTo>
                  <a:lnTo>
                    <a:pt x="252" y="2570"/>
                  </a:lnTo>
                  <a:lnTo>
                    <a:pt x="241" y="2570"/>
                  </a:lnTo>
                  <a:lnTo>
                    <a:pt x="231" y="2570"/>
                  </a:lnTo>
                  <a:lnTo>
                    <a:pt x="221" y="2570"/>
                  </a:lnTo>
                  <a:lnTo>
                    <a:pt x="210" y="2570"/>
                  </a:lnTo>
                  <a:lnTo>
                    <a:pt x="200" y="2570"/>
                  </a:lnTo>
                  <a:lnTo>
                    <a:pt x="190" y="2570"/>
                  </a:lnTo>
                  <a:lnTo>
                    <a:pt x="180" y="2570"/>
                  </a:lnTo>
                  <a:lnTo>
                    <a:pt x="169" y="2570"/>
                  </a:lnTo>
                  <a:lnTo>
                    <a:pt x="159" y="2570"/>
                  </a:lnTo>
                  <a:lnTo>
                    <a:pt x="149" y="2570"/>
                  </a:lnTo>
                  <a:lnTo>
                    <a:pt x="138" y="2570"/>
                  </a:lnTo>
                  <a:lnTo>
                    <a:pt x="128" y="2570"/>
                  </a:lnTo>
                  <a:lnTo>
                    <a:pt x="118" y="2570"/>
                  </a:lnTo>
                  <a:lnTo>
                    <a:pt x="108" y="2570"/>
                  </a:lnTo>
                  <a:lnTo>
                    <a:pt x="97" y="2570"/>
                  </a:lnTo>
                  <a:lnTo>
                    <a:pt x="92" y="2570"/>
                  </a:lnTo>
                  <a:lnTo>
                    <a:pt x="82" y="2570"/>
                  </a:lnTo>
                  <a:lnTo>
                    <a:pt x="72" y="2570"/>
                  </a:lnTo>
                  <a:lnTo>
                    <a:pt x="61" y="2570"/>
                  </a:lnTo>
                  <a:lnTo>
                    <a:pt x="51" y="2570"/>
                  </a:lnTo>
                  <a:lnTo>
                    <a:pt x="41" y="2570"/>
                  </a:lnTo>
                  <a:lnTo>
                    <a:pt x="31" y="2570"/>
                  </a:lnTo>
                  <a:lnTo>
                    <a:pt x="20" y="2570"/>
                  </a:lnTo>
                  <a:lnTo>
                    <a:pt x="10" y="2570"/>
                  </a:lnTo>
                  <a:lnTo>
                    <a:pt x="0" y="2570"/>
                  </a:lnTo>
                  <a:close/>
                </a:path>
              </a:pathLst>
            </a:custGeom>
            <a:noFill/>
            <a:ln w="9525">
              <a:noFill/>
              <a:round/>
              <a:headEnd/>
              <a:tailEnd/>
            </a:ln>
          </p:spPr>
          <p:txBody>
            <a:bodyPr/>
            <a:lstStyle/>
            <a:p>
              <a:endParaRPr lang="en-GB"/>
            </a:p>
          </p:txBody>
        </p:sp>
        <p:sp>
          <p:nvSpPr>
            <p:cNvPr id="410629" name="Freeform 5"/>
            <p:cNvSpPr>
              <a:spLocks/>
            </p:cNvSpPr>
            <p:nvPr/>
          </p:nvSpPr>
          <p:spPr bwMode="auto">
            <a:xfrm>
              <a:off x="897" y="858"/>
              <a:ext cx="3998" cy="2570"/>
            </a:xfrm>
            <a:custGeom>
              <a:avLst/>
              <a:gdLst/>
              <a:ahLst/>
              <a:cxnLst>
                <a:cxn ang="0">
                  <a:pos x="108" y="2570"/>
                </a:cxn>
                <a:cxn ang="0">
                  <a:pos x="241" y="2570"/>
                </a:cxn>
                <a:cxn ang="0">
                  <a:pos x="370" y="2570"/>
                </a:cxn>
                <a:cxn ang="0">
                  <a:pos x="498" y="2570"/>
                </a:cxn>
                <a:cxn ang="0">
                  <a:pos x="632" y="2565"/>
                </a:cxn>
                <a:cxn ang="0">
                  <a:pos x="760" y="2560"/>
                </a:cxn>
                <a:cxn ang="0">
                  <a:pos x="889" y="2550"/>
                </a:cxn>
                <a:cxn ang="0">
                  <a:pos x="1017" y="2534"/>
                </a:cxn>
                <a:cxn ang="0">
                  <a:pos x="1151" y="2519"/>
                </a:cxn>
                <a:cxn ang="0">
                  <a:pos x="1280" y="2498"/>
                </a:cxn>
                <a:cxn ang="0">
                  <a:pos x="1408" y="2483"/>
                </a:cxn>
                <a:cxn ang="0">
                  <a:pos x="1542" y="2452"/>
                </a:cxn>
                <a:cxn ang="0">
                  <a:pos x="1670" y="2359"/>
                </a:cxn>
                <a:cxn ang="0">
                  <a:pos x="1799" y="2241"/>
                </a:cxn>
                <a:cxn ang="0">
                  <a:pos x="1927" y="2164"/>
                </a:cxn>
                <a:cxn ang="0">
                  <a:pos x="2061" y="2035"/>
                </a:cxn>
                <a:cxn ang="0">
                  <a:pos x="2189" y="1876"/>
                </a:cxn>
                <a:cxn ang="0">
                  <a:pos x="2318" y="1670"/>
                </a:cxn>
                <a:cxn ang="0">
                  <a:pos x="2451" y="1408"/>
                </a:cxn>
                <a:cxn ang="0">
                  <a:pos x="2580" y="1064"/>
                </a:cxn>
                <a:cxn ang="0">
                  <a:pos x="2708" y="622"/>
                </a:cxn>
                <a:cxn ang="0">
                  <a:pos x="2837" y="51"/>
                </a:cxn>
                <a:cxn ang="0">
                  <a:pos x="2970" y="0"/>
                </a:cxn>
                <a:cxn ang="0">
                  <a:pos x="3099" y="0"/>
                </a:cxn>
                <a:cxn ang="0">
                  <a:pos x="3227" y="0"/>
                </a:cxn>
                <a:cxn ang="0">
                  <a:pos x="3361" y="0"/>
                </a:cxn>
                <a:cxn ang="0">
                  <a:pos x="3490" y="0"/>
                </a:cxn>
                <a:cxn ang="0">
                  <a:pos x="3618" y="0"/>
                </a:cxn>
                <a:cxn ang="0">
                  <a:pos x="3747" y="0"/>
                </a:cxn>
                <a:cxn ang="0">
                  <a:pos x="3880" y="0"/>
                </a:cxn>
                <a:cxn ang="0">
                  <a:pos x="3998" y="1593"/>
                </a:cxn>
                <a:cxn ang="0">
                  <a:pos x="3870" y="1598"/>
                </a:cxn>
                <a:cxn ang="0">
                  <a:pos x="3736" y="1598"/>
                </a:cxn>
                <a:cxn ang="0">
                  <a:pos x="3608" y="1604"/>
                </a:cxn>
                <a:cxn ang="0">
                  <a:pos x="3479" y="1609"/>
                </a:cxn>
                <a:cxn ang="0">
                  <a:pos x="3351" y="1619"/>
                </a:cxn>
                <a:cxn ang="0">
                  <a:pos x="3217" y="1634"/>
                </a:cxn>
                <a:cxn ang="0">
                  <a:pos x="3089" y="1650"/>
                </a:cxn>
                <a:cxn ang="0">
                  <a:pos x="2960" y="1676"/>
                </a:cxn>
                <a:cxn ang="0">
                  <a:pos x="2827" y="1701"/>
                </a:cxn>
                <a:cxn ang="0">
                  <a:pos x="2698" y="1737"/>
                </a:cxn>
                <a:cxn ang="0">
                  <a:pos x="2570" y="1784"/>
                </a:cxn>
                <a:cxn ang="0">
                  <a:pos x="2441" y="1835"/>
                </a:cxn>
                <a:cxn ang="0">
                  <a:pos x="2307" y="1886"/>
                </a:cxn>
                <a:cxn ang="0">
                  <a:pos x="2179" y="1958"/>
                </a:cxn>
                <a:cxn ang="0">
                  <a:pos x="2050" y="2051"/>
                </a:cxn>
                <a:cxn ang="0">
                  <a:pos x="1917" y="2169"/>
                </a:cxn>
                <a:cxn ang="0">
                  <a:pos x="1788" y="2241"/>
                </a:cxn>
                <a:cxn ang="0">
                  <a:pos x="1660" y="2364"/>
                </a:cxn>
                <a:cxn ang="0">
                  <a:pos x="1531" y="2457"/>
                </a:cxn>
                <a:cxn ang="0">
                  <a:pos x="1398" y="2483"/>
                </a:cxn>
                <a:cxn ang="0">
                  <a:pos x="1269" y="2498"/>
                </a:cxn>
                <a:cxn ang="0">
                  <a:pos x="1141" y="2519"/>
                </a:cxn>
                <a:cxn ang="0">
                  <a:pos x="1007" y="2534"/>
                </a:cxn>
                <a:cxn ang="0">
                  <a:pos x="879" y="2550"/>
                </a:cxn>
                <a:cxn ang="0">
                  <a:pos x="750" y="2560"/>
                </a:cxn>
                <a:cxn ang="0">
                  <a:pos x="622" y="2565"/>
                </a:cxn>
                <a:cxn ang="0">
                  <a:pos x="488" y="2570"/>
                </a:cxn>
                <a:cxn ang="0">
                  <a:pos x="360" y="2570"/>
                </a:cxn>
                <a:cxn ang="0">
                  <a:pos x="231" y="2570"/>
                </a:cxn>
                <a:cxn ang="0">
                  <a:pos x="97" y="2570"/>
                </a:cxn>
              </a:cxnLst>
              <a:rect l="0" t="0" r="r" b="b"/>
              <a:pathLst>
                <a:path w="3998" h="2570">
                  <a:moveTo>
                    <a:pt x="0" y="2570"/>
                  </a:moveTo>
                  <a:lnTo>
                    <a:pt x="0" y="2570"/>
                  </a:lnTo>
                  <a:lnTo>
                    <a:pt x="10" y="2570"/>
                  </a:lnTo>
                  <a:lnTo>
                    <a:pt x="20" y="2570"/>
                  </a:lnTo>
                  <a:lnTo>
                    <a:pt x="31" y="2570"/>
                  </a:lnTo>
                  <a:lnTo>
                    <a:pt x="41" y="2570"/>
                  </a:lnTo>
                  <a:lnTo>
                    <a:pt x="51" y="2570"/>
                  </a:lnTo>
                  <a:lnTo>
                    <a:pt x="61" y="2570"/>
                  </a:lnTo>
                  <a:lnTo>
                    <a:pt x="72" y="2570"/>
                  </a:lnTo>
                  <a:lnTo>
                    <a:pt x="82" y="2570"/>
                  </a:lnTo>
                  <a:lnTo>
                    <a:pt x="92" y="2570"/>
                  </a:lnTo>
                  <a:lnTo>
                    <a:pt x="97" y="2570"/>
                  </a:lnTo>
                  <a:lnTo>
                    <a:pt x="108" y="2570"/>
                  </a:lnTo>
                  <a:lnTo>
                    <a:pt x="118" y="2570"/>
                  </a:lnTo>
                  <a:lnTo>
                    <a:pt x="128" y="2570"/>
                  </a:lnTo>
                  <a:lnTo>
                    <a:pt x="138" y="2570"/>
                  </a:lnTo>
                  <a:lnTo>
                    <a:pt x="149" y="2570"/>
                  </a:lnTo>
                  <a:lnTo>
                    <a:pt x="159" y="2570"/>
                  </a:lnTo>
                  <a:lnTo>
                    <a:pt x="169" y="2570"/>
                  </a:lnTo>
                  <a:lnTo>
                    <a:pt x="180" y="2570"/>
                  </a:lnTo>
                  <a:lnTo>
                    <a:pt x="190" y="2570"/>
                  </a:lnTo>
                  <a:lnTo>
                    <a:pt x="200" y="2570"/>
                  </a:lnTo>
                  <a:lnTo>
                    <a:pt x="210" y="2570"/>
                  </a:lnTo>
                  <a:lnTo>
                    <a:pt x="221" y="2570"/>
                  </a:lnTo>
                  <a:lnTo>
                    <a:pt x="231" y="2570"/>
                  </a:lnTo>
                  <a:lnTo>
                    <a:pt x="241" y="2570"/>
                  </a:lnTo>
                  <a:lnTo>
                    <a:pt x="252" y="2570"/>
                  </a:lnTo>
                  <a:lnTo>
                    <a:pt x="262" y="2570"/>
                  </a:lnTo>
                  <a:lnTo>
                    <a:pt x="272" y="2570"/>
                  </a:lnTo>
                  <a:lnTo>
                    <a:pt x="277" y="2570"/>
                  </a:lnTo>
                  <a:lnTo>
                    <a:pt x="288" y="2570"/>
                  </a:lnTo>
                  <a:lnTo>
                    <a:pt x="298" y="2570"/>
                  </a:lnTo>
                  <a:lnTo>
                    <a:pt x="308" y="2570"/>
                  </a:lnTo>
                  <a:lnTo>
                    <a:pt x="318" y="2570"/>
                  </a:lnTo>
                  <a:lnTo>
                    <a:pt x="329" y="2570"/>
                  </a:lnTo>
                  <a:lnTo>
                    <a:pt x="339" y="2570"/>
                  </a:lnTo>
                  <a:lnTo>
                    <a:pt x="349" y="2570"/>
                  </a:lnTo>
                  <a:lnTo>
                    <a:pt x="360" y="2570"/>
                  </a:lnTo>
                  <a:lnTo>
                    <a:pt x="370" y="2570"/>
                  </a:lnTo>
                  <a:lnTo>
                    <a:pt x="380" y="2570"/>
                  </a:lnTo>
                  <a:lnTo>
                    <a:pt x="390" y="2570"/>
                  </a:lnTo>
                  <a:lnTo>
                    <a:pt x="401" y="2570"/>
                  </a:lnTo>
                  <a:lnTo>
                    <a:pt x="411" y="2570"/>
                  </a:lnTo>
                  <a:lnTo>
                    <a:pt x="421" y="2570"/>
                  </a:lnTo>
                  <a:lnTo>
                    <a:pt x="431" y="2570"/>
                  </a:lnTo>
                  <a:lnTo>
                    <a:pt x="442" y="2570"/>
                  </a:lnTo>
                  <a:lnTo>
                    <a:pt x="452" y="2570"/>
                  </a:lnTo>
                  <a:lnTo>
                    <a:pt x="457" y="2570"/>
                  </a:lnTo>
                  <a:lnTo>
                    <a:pt x="467" y="2570"/>
                  </a:lnTo>
                  <a:lnTo>
                    <a:pt x="478" y="2570"/>
                  </a:lnTo>
                  <a:lnTo>
                    <a:pt x="488" y="2570"/>
                  </a:lnTo>
                  <a:lnTo>
                    <a:pt x="498" y="2570"/>
                  </a:lnTo>
                  <a:lnTo>
                    <a:pt x="509" y="2565"/>
                  </a:lnTo>
                  <a:lnTo>
                    <a:pt x="519" y="2565"/>
                  </a:lnTo>
                  <a:lnTo>
                    <a:pt x="529" y="2565"/>
                  </a:lnTo>
                  <a:lnTo>
                    <a:pt x="539" y="2565"/>
                  </a:lnTo>
                  <a:lnTo>
                    <a:pt x="550" y="2565"/>
                  </a:lnTo>
                  <a:lnTo>
                    <a:pt x="560" y="2565"/>
                  </a:lnTo>
                  <a:lnTo>
                    <a:pt x="570" y="2565"/>
                  </a:lnTo>
                  <a:lnTo>
                    <a:pt x="581" y="2565"/>
                  </a:lnTo>
                  <a:lnTo>
                    <a:pt x="591" y="2565"/>
                  </a:lnTo>
                  <a:lnTo>
                    <a:pt x="601" y="2565"/>
                  </a:lnTo>
                  <a:lnTo>
                    <a:pt x="611" y="2565"/>
                  </a:lnTo>
                  <a:lnTo>
                    <a:pt x="622" y="2565"/>
                  </a:lnTo>
                  <a:lnTo>
                    <a:pt x="632" y="2565"/>
                  </a:lnTo>
                  <a:lnTo>
                    <a:pt x="637" y="2565"/>
                  </a:lnTo>
                  <a:lnTo>
                    <a:pt x="647" y="2565"/>
                  </a:lnTo>
                  <a:lnTo>
                    <a:pt x="658" y="2560"/>
                  </a:lnTo>
                  <a:lnTo>
                    <a:pt x="668" y="2560"/>
                  </a:lnTo>
                  <a:lnTo>
                    <a:pt x="678" y="2560"/>
                  </a:lnTo>
                  <a:lnTo>
                    <a:pt x="688" y="2560"/>
                  </a:lnTo>
                  <a:lnTo>
                    <a:pt x="699" y="2560"/>
                  </a:lnTo>
                  <a:lnTo>
                    <a:pt x="709" y="2560"/>
                  </a:lnTo>
                  <a:lnTo>
                    <a:pt x="719" y="2560"/>
                  </a:lnTo>
                  <a:lnTo>
                    <a:pt x="730" y="2560"/>
                  </a:lnTo>
                  <a:lnTo>
                    <a:pt x="740" y="2560"/>
                  </a:lnTo>
                  <a:lnTo>
                    <a:pt x="750" y="2560"/>
                  </a:lnTo>
                  <a:lnTo>
                    <a:pt x="760" y="2560"/>
                  </a:lnTo>
                  <a:lnTo>
                    <a:pt x="771" y="2560"/>
                  </a:lnTo>
                  <a:lnTo>
                    <a:pt x="781" y="2560"/>
                  </a:lnTo>
                  <a:lnTo>
                    <a:pt x="791" y="2555"/>
                  </a:lnTo>
                  <a:lnTo>
                    <a:pt x="802" y="2555"/>
                  </a:lnTo>
                  <a:lnTo>
                    <a:pt x="812" y="2555"/>
                  </a:lnTo>
                  <a:lnTo>
                    <a:pt x="817" y="2555"/>
                  </a:lnTo>
                  <a:lnTo>
                    <a:pt x="827" y="2555"/>
                  </a:lnTo>
                  <a:lnTo>
                    <a:pt x="837" y="2555"/>
                  </a:lnTo>
                  <a:lnTo>
                    <a:pt x="848" y="2555"/>
                  </a:lnTo>
                  <a:lnTo>
                    <a:pt x="858" y="2555"/>
                  </a:lnTo>
                  <a:lnTo>
                    <a:pt x="868" y="2550"/>
                  </a:lnTo>
                  <a:lnTo>
                    <a:pt x="879" y="2550"/>
                  </a:lnTo>
                  <a:lnTo>
                    <a:pt x="889" y="2550"/>
                  </a:lnTo>
                  <a:lnTo>
                    <a:pt x="899" y="2550"/>
                  </a:lnTo>
                  <a:lnTo>
                    <a:pt x="909" y="2550"/>
                  </a:lnTo>
                  <a:lnTo>
                    <a:pt x="920" y="2544"/>
                  </a:lnTo>
                  <a:lnTo>
                    <a:pt x="930" y="2550"/>
                  </a:lnTo>
                  <a:lnTo>
                    <a:pt x="940" y="2544"/>
                  </a:lnTo>
                  <a:lnTo>
                    <a:pt x="951" y="2544"/>
                  </a:lnTo>
                  <a:lnTo>
                    <a:pt x="961" y="2544"/>
                  </a:lnTo>
                  <a:lnTo>
                    <a:pt x="971" y="2544"/>
                  </a:lnTo>
                  <a:lnTo>
                    <a:pt x="981" y="2539"/>
                  </a:lnTo>
                  <a:lnTo>
                    <a:pt x="992" y="2539"/>
                  </a:lnTo>
                  <a:lnTo>
                    <a:pt x="1002" y="2539"/>
                  </a:lnTo>
                  <a:lnTo>
                    <a:pt x="1007" y="2534"/>
                  </a:lnTo>
                  <a:lnTo>
                    <a:pt x="1017" y="2534"/>
                  </a:lnTo>
                  <a:lnTo>
                    <a:pt x="1028" y="2534"/>
                  </a:lnTo>
                  <a:lnTo>
                    <a:pt x="1038" y="2529"/>
                  </a:lnTo>
                  <a:lnTo>
                    <a:pt x="1048" y="2529"/>
                  </a:lnTo>
                  <a:lnTo>
                    <a:pt x="1059" y="2524"/>
                  </a:lnTo>
                  <a:lnTo>
                    <a:pt x="1069" y="2524"/>
                  </a:lnTo>
                  <a:lnTo>
                    <a:pt x="1079" y="2524"/>
                  </a:lnTo>
                  <a:lnTo>
                    <a:pt x="1089" y="2524"/>
                  </a:lnTo>
                  <a:lnTo>
                    <a:pt x="1100" y="2519"/>
                  </a:lnTo>
                  <a:lnTo>
                    <a:pt x="1110" y="2519"/>
                  </a:lnTo>
                  <a:lnTo>
                    <a:pt x="1120" y="2514"/>
                  </a:lnTo>
                  <a:lnTo>
                    <a:pt x="1130" y="2514"/>
                  </a:lnTo>
                  <a:lnTo>
                    <a:pt x="1141" y="2519"/>
                  </a:lnTo>
                  <a:lnTo>
                    <a:pt x="1151" y="2519"/>
                  </a:lnTo>
                  <a:lnTo>
                    <a:pt x="1161" y="2514"/>
                  </a:lnTo>
                  <a:lnTo>
                    <a:pt x="1172" y="2508"/>
                  </a:lnTo>
                  <a:lnTo>
                    <a:pt x="1182" y="2508"/>
                  </a:lnTo>
                  <a:lnTo>
                    <a:pt x="1187" y="2519"/>
                  </a:lnTo>
                  <a:lnTo>
                    <a:pt x="1197" y="2508"/>
                  </a:lnTo>
                  <a:lnTo>
                    <a:pt x="1208" y="2519"/>
                  </a:lnTo>
                  <a:lnTo>
                    <a:pt x="1218" y="2514"/>
                  </a:lnTo>
                  <a:lnTo>
                    <a:pt x="1228" y="2503"/>
                  </a:lnTo>
                  <a:lnTo>
                    <a:pt x="1238" y="2503"/>
                  </a:lnTo>
                  <a:lnTo>
                    <a:pt x="1249" y="2503"/>
                  </a:lnTo>
                  <a:lnTo>
                    <a:pt x="1259" y="2503"/>
                  </a:lnTo>
                  <a:lnTo>
                    <a:pt x="1269" y="2498"/>
                  </a:lnTo>
                  <a:lnTo>
                    <a:pt x="1280" y="2498"/>
                  </a:lnTo>
                  <a:lnTo>
                    <a:pt x="1290" y="2493"/>
                  </a:lnTo>
                  <a:lnTo>
                    <a:pt x="1300" y="2498"/>
                  </a:lnTo>
                  <a:lnTo>
                    <a:pt x="1310" y="2503"/>
                  </a:lnTo>
                  <a:lnTo>
                    <a:pt x="1321" y="2514"/>
                  </a:lnTo>
                  <a:lnTo>
                    <a:pt x="1331" y="2508"/>
                  </a:lnTo>
                  <a:lnTo>
                    <a:pt x="1341" y="2503"/>
                  </a:lnTo>
                  <a:lnTo>
                    <a:pt x="1351" y="2503"/>
                  </a:lnTo>
                  <a:lnTo>
                    <a:pt x="1362" y="2493"/>
                  </a:lnTo>
                  <a:lnTo>
                    <a:pt x="1367" y="2488"/>
                  </a:lnTo>
                  <a:lnTo>
                    <a:pt x="1377" y="2493"/>
                  </a:lnTo>
                  <a:lnTo>
                    <a:pt x="1387" y="2488"/>
                  </a:lnTo>
                  <a:lnTo>
                    <a:pt x="1398" y="2483"/>
                  </a:lnTo>
                  <a:lnTo>
                    <a:pt x="1408" y="2483"/>
                  </a:lnTo>
                  <a:lnTo>
                    <a:pt x="1418" y="2483"/>
                  </a:lnTo>
                  <a:lnTo>
                    <a:pt x="1429" y="2478"/>
                  </a:lnTo>
                  <a:lnTo>
                    <a:pt x="1439" y="2478"/>
                  </a:lnTo>
                  <a:lnTo>
                    <a:pt x="1449" y="2488"/>
                  </a:lnTo>
                  <a:lnTo>
                    <a:pt x="1459" y="2483"/>
                  </a:lnTo>
                  <a:lnTo>
                    <a:pt x="1470" y="2472"/>
                  </a:lnTo>
                  <a:lnTo>
                    <a:pt x="1480" y="2467"/>
                  </a:lnTo>
                  <a:lnTo>
                    <a:pt x="1490" y="2467"/>
                  </a:lnTo>
                  <a:lnTo>
                    <a:pt x="1501" y="2467"/>
                  </a:lnTo>
                  <a:lnTo>
                    <a:pt x="1511" y="2457"/>
                  </a:lnTo>
                  <a:lnTo>
                    <a:pt x="1521" y="2457"/>
                  </a:lnTo>
                  <a:lnTo>
                    <a:pt x="1531" y="2457"/>
                  </a:lnTo>
                  <a:lnTo>
                    <a:pt x="1542" y="2452"/>
                  </a:lnTo>
                  <a:lnTo>
                    <a:pt x="1547" y="2442"/>
                  </a:lnTo>
                  <a:lnTo>
                    <a:pt x="1557" y="2431"/>
                  </a:lnTo>
                  <a:lnTo>
                    <a:pt x="1567" y="2426"/>
                  </a:lnTo>
                  <a:lnTo>
                    <a:pt x="1578" y="2426"/>
                  </a:lnTo>
                  <a:lnTo>
                    <a:pt x="1588" y="2416"/>
                  </a:lnTo>
                  <a:lnTo>
                    <a:pt x="1598" y="2406"/>
                  </a:lnTo>
                  <a:lnTo>
                    <a:pt x="1608" y="2406"/>
                  </a:lnTo>
                  <a:lnTo>
                    <a:pt x="1619" y="2400"/>
                  </a:lnTo>
                  <a:lnTo>
                    <a:pt x="1629" y="2390"/>
                  </a:lnTo>
                  <a:lnTo>
                    <a:pt x="1639" y="2385"/>
                  </a:lnTo>
                  <a:lnTo>
                    <a:pt x="1650" y="2375"/>
                  </a:lnTo>
                  <a:lnTo>
                    <a:pt x="1660" y="2364"/>
                  </a:lnTo>
                  <a:lnTo>
                    <a:pt x="1670" y="2359"/>
                  </a:lnTo>
                  <a:lnTo>
                    <a:pt x="1680" y="2344"/>
                  </a:lnTo>
                  <a:lnTo>
                    <a:pt x="1691" y="2334"/>
                  </a:lnTo>
                  <a:lnTo>
                    <a:pt x="1701" y="2318"/>
                  </a:lnTo>
                  <a:lnTo>
                    <a:pt x="1711" y="2308"/>
                  </a:lnTo>
                  <a:lnTo>
                    <a:pt x="1722" y="2298"/>
                  </a:lnTo>
                  <a:lnTo>
                    <a:pt x="1727" y="2282"/>
                  </a:lnTo>
                  <a:lnTo>
                    <a:pt x="1737" y="2287"/>
                  </a:lnTo>
                  <a:lnTo>
                    <a:pt x="1747" y="2287"/>
                  </a:lnTo>
                  <a:lnTo>
                    <a:pt x="1758" y="2267"/>
                  </a:lnTo>
                  <a:lnTo>
                    <a:pt x="1768" y="2262"/>
                  </a:lnTo>
                  <a:lnTo>
                    <a:pt x="1778" y="2251"/>
                  </a:lnTo>
                  <a:lnTo>
                    <a:pt x="1788" y="2241"/>
                  </a:lnTo>
                  <a:lnTo>
                    <a:pt x="1799" y="2241"/>
                  </a:lnTo>
                  <a:lnTo>
                    <a:pt x="1809" y="2251"/>
                  </a:lnTo>
                  <a:lnTo>
                    <a:pt x="1819" y="2251"/>
                  </a:lnTo>
                  <a:lnTo>
                    <a:pt x="1829" y="2246"/>
                  </a:lnTo>
                  <a:lnTo>
                    <a:pt x="1840" y="2236"/>
                  </a:lnTo>
                  <a:lnTo>
                    <a:pt x="1850" y="2226"/>
                  </a:lnTo>
                  <a:lnTo>
                    <a:pt x="1860" y="2220"/>
                  </a:lnTo>
                  <a:lnTo>
                    <a:pt x="1871" y="2205"/>
                  </a:lnTo>
                  <a:lnTo>
                    <a:pt x="1881" y="2195"/>
                  </a:lnTo>
                  <a:lnTo>
                    <a:pt x="1891" y="2190"/>
                  </a:lnTo>
                  <a:lnTo>
                    <a:pt x="1901" y="2179"/>
                  </a:lnTo>
                  <a:lnTo>
                    <a:pt x="1907" y="2174"/>
                  </a:lnTo>
                  <a:lnTo>
                    <a:pt x="1917" y="2169"/>
                  </a:lnTo>
                  <a:lnTo>
                    <a:pt x="1927" y="2164"/>
                  </a:lnTo>
                  <a:lnTo>
                    <a:pt x="1937" y="2154"/>
                  </a:lnTo>
                  <a:lnTo>
                    <a:pt x="1948" y="2149"/>
                  </a:lnTo>
                  <a:lnTo>
                    <a:pt x="1958" y="2138"/>
                  </a:lnTo>
                  <a:lnTo>
                    <a:pt x="1968" y="2128"/>
                  </a:lnTo>
                  <a:lnTo>
                    <a:pt x="1979" y="2113"/>
                  </a:lnTo>
                  <a:lnTo>
                    <a:pt x="1989" y="2102"/>
                  </a:lnTo>
                  <a:lnTo>
                    <a:pt x="1999" y="2092"/>
                  </a:lnTo>
                  <a:lnTo>
                    <a:pt x="2009" y="2082"/>
                  </a:lnTo>
                  <a:lnTo>
                    <a:pt x="2020" y="2071"/>
                  </a:lnTo>
                  <a:lnTo>
                    <a:pt x="2030" y="2066"/>
                  </a:lnTo>
                  <a:lnTo>
                    <a:pt x="2040" y="2056"/>
                  </a:lnTo>
                  <a:lnTo>
                    <a:pt x="2050" y="2046"/>
                  </a:lnTo>
                  <a:lnTo>
                    <a:pt x="2061" y="2035"/>
                  </a:lnTo>
                  <a:lnTo>
                    <a:pt x="2071" y="2020"/>
                  </a:lnTo>
                  <a:lnTo>
                    <a:pt x="2081" y="2010"/>
                  </a:lnTo>
                  <a:lnTo>
                    <a:pt x="2092" y="1999"/>
                  </a:lnTo>
                  <a:lnTo>
                    <a:pt x="2097" y="1989"/>
                  </a:lnTo>
                  <a:lnTo>
                    <a:pt x="2107" y="1979"/>
                  </a:lnTo>
                  <a:lnTo>
                    <a:pt x="2117" y="1963"/>
                  </a:lnTo>
                  <a:lnTo>
                    <a:pt x="2128" y="1953"/>
                  </a:lnTo>
                  <a:lnTo>
                    <a:pt x="2138" y="1943"/>
                  </a:lnTo>
                  <a:lnTo>
                    <a:pt x="2148" y="1927"/>
                  </a:lnTo>
                  <a:lnTo>
                    <a:pt x="2158" y="1917"/>
                  </a:lnTo>
                  <a:lnTo>
                    <a:pt x="2169" y="1902"/>
                  </a:lnTo>
                  <a:lnTo>
                    <a:pt x="2179" y="1886"/>
                  </a:lnTo>
                  <a:lnTo>
                    <a:pt x="2189" y="1876"/>
                  </a:lnTo>
                  <a:lnTo>
                    <a:pt x="2200" y="1861"/>
                  </a:lnTo>
                  <a:lnTo>
                    <a:pt x="2210" y="1845"/>
                  </a:lnTo>
                  <a:lnTo>
                    <a:pt x="2220" y="1835"/>
                  </a:lnTo>
                  <a:lnTo>
                    <a:pt x="2230" y="1820"/>
                  </a:lnTo>
                  <a:lnTo>
                    <a:pt x="2241" y="1804"/>
                  </a:lnTo>
                  <a:lnTo>
                    <a:pt x="2251" y="1789"/>
                  </a:lnTo>
                  <a:lnTo>
                    <a:pt x="2261" y="1773"/>
                  </a:lnTo>
                  <a:lnTo>
                    <a:pt x="2271" y="1758"/>
                  </a:lnTo>
                  <a:lnTo>
                    <a:pt x="2277" y="1737"/>
                  </a:lnTo>
                  <a:lnTo>
                    <a:pt x="2287" y="1722"/>
                  </a:lnTo>
                  <a:lnTo>
                    <a:pt x="2297" y="1706"/>
                  </a:lnTo>
                  <a:lnTo>
                    <a:pt x="2307" y="1691"/>
                  </a:lnTo>
                  <a:lnTo>
                    <a:pt x="2318" y="1670"/>
                  </a:lnTo>
                  <a:lnTo>
                    <a:pt x="2328" y="1655"/>
                  </a:lnTo>
                  <a:lnTo>
                    <a:pt x="2338" y="1634"/>
                  </a:lnTo>
                  <a:lnTo>
                    <a:pt x="2349" y="1614"/>
                  </a:lnTo>
                  <a:lnTo>
                    <a:pt x="2359" y="1598"/>
                  </a:lnTo>
                  <a:lnTo>
                    <a:pt x="2369" y="1578"/>
                  </a:lnTo>
                  <a:lnTo>
                    <a:pt x="2379" y="1557"/>
                  </a:lnTo>
                  <a:lnTo>
                    <a:pt x="2390" y="1537"/>
                  </a:lnTo>
                  <a:lnTo>
                    <a:pt x="2400" y="1516"/>
                  </a:lnTo>
                  <a:lnTo>
                    <a:pt x="2410" y="1496"/>
                  </a:lnTo>
                  <a:lnTo>
                    <a:pt x="2421" y="1475"/>
                  </a:lnTo>
                  <a:lnTo>
                    <a:pt x="2431" y="1455"/>
                  </a:lnTo>
                  <a:lnTo>
                    <a:pt x="2441" y="1429"/>
                  </a:lnTo>
                  <a:lnTo>
                    <a:pt x="2451" y="1408"/>
                  </a:lnTo>
                  <a:lnTo>
                    <a:pt x="2457" y="1383"/>
                  </a:lnTo>
                  <a:lnTo>
                    <a:pt x="2467" y="1362"/>
                  </a:lnTo>
                  <a:lnTo>
                    <a:pt x="2477" y="1336"/>
                  </a:lnTo>
                  <a:lnTo>
                    <a:pt x="2487" y="1311"/>
                  </a:lnTo>
                  <a:lnTo>
                    <a:pt x="2498" y="1285"/>
                  </a:lnTo>
                  <a:lnTo>
                    <a:pt x="2508" y="1259"/>
                  </a:lnTo>
                  <a:lnTo>
                    <a:pt x="2518" y="1233"/>
                  </a:lnTo>
                  <a:lnTo>
                    <a:pt x="2528" y="1208"/>
                  </a:lnTo>
                  <a:lnTo>
                    <a:pt x="2539" y="1182"/>
                  </a:lnTo>
                  <a:lnTo>
                    <a:pt x="2549" y="1151"/>
                  </a:lnTo>
                  <a:lnTo>
                    <a:pt x="2559" y="1126"/>
                  </a:lnTo>
                  <a:lnTo>
                    <a:pt x="2570" y="1095"/>
                  </a:lnTo>
                  <a:lnTo>
                    <a:pt x="2580" y="1064"/>
                  </a:lnTo>
                  <a:lnTo>
                    <a:pt x="2590" y="1038"/>
                  </a:lnTo>
                  <a:lnTo>
                    <a:pt x="2600" y="1007"/>
                  </a:lnTo>
                  <a:lnTo>
                    <a:pt x="2611" y="971"/>
                  </a:lnTo>
                  <a:lnTo>
                    <a:pt x="2621" y="940"/>
                  </a:lnTo>
                  <a:lnTo>
                    <a:pt x="2631" y="910"/>
                  </a:lnTo>
                  <a:lnTo>
                    <a:pt x="2636" y="874"/>
                  </a:lnTo>
                  <a:lnTo>
                    <a:pt x="2647" y="843"/>
                  </a:lnTo>
                  <a:lnTo>
                    <a:pt x="2657" y="807"/>
                  </a:lnTo>
                  <a:lnTo>
                    <a:pt x="2667" y="771"/>
                  </a:lnTo>
                  <a:lnTo>
                    <a:pt x="2678" y="735"/>
                  </a:lnTo>
                  <a:lnTo>
                    <a:pt x="2688" y="699"/>
                  </a:lnTo>
                  <a:lnTo>
                    <a:pt x="2698" y="663"/>
                  </a:lnTo>
                  <a:lnTo>
                    <a:pt x="2708" y="622"/>
                  </a:lnTo>
                  <a:lnTo>
                    <a:pt x="2719" y="586"/>
                  </a:lnTo>
                  <a:lnTo>
                    <a:pt x="2729" y="545"/>
                  </a:lnTo>
                  <a:lnTo>
                    <a:pt x="2739" y="503"/>
                  </a:lnTo>
                  <a:lnTo>
                    <a:pt x="2749" y="462"/>
                  </a:lnTo>
                  <a:lnTo>
                    <a:pt x="2760" y="421"/>
                  </a:lnTo>
                  <a:lnTo>
                    <a:pt x="2770" y="380"/>
                  </a:lnTo>
                  <a:lnTo>
                    <a:pt x="2780" y="334"/>
                  </a:lnTo>
                  <a:lnTo>
                    <a:pt x="2791" y="293"/>
                  </a:lnTo>
                  <a:lnTo>
                    <a:pt x="2801" y="246"/>
                  </a:lnTo>
                  <a:lnTo>
                    <a:pt x="2811" y="200"/>
                  </a:lnTo>
                  <a:lnTo>
                    <a:pt x="2816" y="149"/>
                  </a:lnTo>
                  <a:lnTo>
                    <a:pt x="2827" y="102"/>
                  </a:lnTo>
                  <a:lnTo>
                    <a:pt x="2837" y="51"/>
                  </a:lnTo>
                  <a:lnTo>
                    <a:pt x="2847" y="5"/>
                  </a:lnTo>
                  <a:lnTo>
                    <a:pt x="2857" y="0"/>
                  </a:lnTo>
                  <a:lnTo>
                    <a:pt x="2868" y="0"/>
                  </a:lnTo>
                  <a:lnTo>
                    <a:pt x="2878" y="0"/>
                  </a:lnTo>
                  <a:lnTo>
                    <a:pt x="2888" y="0"/>
                  </a:lnTo>
                  <a:lnTo>
                    <a:pt x="2899" y="0"/>
                  </a:lnTo>
                  <a:lnTo>
                    <a:pt x="2909" y="0"/>
                  </a:lnTo>
                  <a:lnTo>
                    <a:pt x="2919" y="0"/>
                  </a:lnTo>
                  <a:lnTo>
                    <a:pt x="2929" y="0"/>
                  </a:lnTo>
                  <a:lnTo>
                    <a:pt x="2940" y="0"/>
                  </a:lnTo>
                  <a:lnTo>
                    <a:pt x="2950" y="0"/>
                  </a:lnTo>
                  <a:lnTo>
                    <a:pt x="2960" y="0"/>
                  </a:lnTo>
                  <a:lnTo>
                    <a:pt x="2970" y="0"/>
                  </a:lnTo>
                  <a:lnTo>
                    <a:pt x="2981" y="0"/>
                  </a:lnTo>
                  <a:lnTo>
                    <a:pt x="2991" y="0"/>
                  </a:lnTo>
                  <a:lnTo>
                    <a:pt x="3001" y="0"/>
                  </a:lnTo>
                  <a:lnTo>
                    <a:pt x="3006" y="0"/>
                  </a:lnTo>
                  <a:lnTo>
                    <a:pt x="3017" y="0"/>
                  </a:lnTo>
                  <a:lnTo>
                    <a:pt x="3027" y="0"/>
                  </a:lnTo>
                  <a:lnTo>
                    <a:pt x="3037" y="0"/>
                  </a:lnTo>
                  <a:lnTo>
                    <a:pt x="3048" y="0"/>
                  </a:lnTo>
                  <a:lnTo>
                    <a:pt x="3058" y="0"/>
                  </a:lnTo>
                  <a:lnTo>
                    <a:pt x="3068" y="0"/>
                  </a:lnTo>
                  <a:lnTo>
                    <a:pt x="3078" y="0"/>
                  </a:lnTo>
                  <a:lnTo>
                    <a:pt x="3089" y="0"/>
                  </a:lnTo>
                  <a:lnTo>
                    <a:pt x="3099" y="0"/>
                  </a:lnTo>
                  <a:lnTo>
                    <a:pt x="3109" y="0"/>
                  </a:lnTo>
                  <a:lnTo>
                    <a:pt x="3120" y="0"/>
                  </a:lnTo>
                  <a:lnTo>
                    <a:pt x="3130" y="0"/>
                  </a:lnTo>
                  <a:lnTo>
                    <a:pt x="3140" y="0"/>
                  </a:lnTo>
                  <a:lnTo>
                    <a:pt x="3150" y="0"/>
                  </a:lnTo>
                  <a:lnTo>
                    <a:pt x="3161" y="0"/>
                  </a:lnTo>
                  <a:lnTo>
                    <a:pt x="3171" y="0"/>
                  </a:lnTo>
                  <a:lnTo>
                    <a:pt x="3181" y="0"/>
                  </a:lnTo>
                  <a:lnTo>
                    <a:pt x="3186" y="0"/>
                  </a:lnTo>
                  <a:lnTo>
                    <a:pt x="3197" y="0"/>
                  </a:lnTo>
                  <a:lnTo>
                    <a:pt x="3207" y="0"/>
                  </a:lnTo>
                  <a:lnTo>
                    <a:pt x="3217" y="0"/>
                  </a:lnTo>
                  <a:lnTo>
                    <a:pt x="3227" y="0"/>
                  </a:lnTo>
                  <a:lnTo>
                    <a:pt x="3238" y="0"/>
                  </a:lnTo>
                  <a:lnTo>
                    <a:pt x="3248" y="0"/>
                  </a:lnTo>
                  <a:lnTo>
                    <a:pt x="3258" y="0"/>
                  </a:lnTo>
                  <a:lnTo>
                    <a:pt x="3269" y="0"/>
                  </a:lnTo>
                  <a:lnTo>
                    <a:pt x="3279" y="0"/>
                  </a:lnTo>
                  <a:lnTo>
                    <a:pt x="3289" y="0"/>
                  </a:lnTo>
                  <a:lnTo>
                    <a:pt x="3299" y="0"/>
                  </a:lnTo>
                  <a:lnTo>
                    <a:pt x="3310" y="0"/>
                  </a:lnTo>
                  <a:lnTo>
                    <a:pt x="3320" y="0"/>
                  </a:lnTo>
                  <a:lnTo>
                    <a:pt x="3330" y="0"/>
                  </a:lnTo>
                  <a:lnTo>
                    <a:pt x="3341" y="0"/>
                  </a:lnTo>
                  <a:lnTo>
                    <a:pt x="3351" y="0"/>
                  </a:lnTo>
                  <a:lnTo>
                    <a:pt x="3361" y="0"/>
                  </a:lnTo>
                  <a:lnTo>
                    <a:pt x="3366" y="0"/>
                  </a:lnTo>
                  <a:lnTo>
                    <a:pt x="3377" y="0"/>
                  </a:lnTo>
                  <a:lnTo>
                    <a:pt x="3387" y="0"/>
                  </a:lnTo>
                  <a:lnTo>
                    <a:pt x="3397" y="0"/>
                  </a:lnTo>
                  <a:lnTo>
                    <a:pt x="3407" y="0"/>
                  </a:lnTo>
                  <a:lnTo>
                    <a:pt x="3418" y="0"/>
                  </a:lnTo>
                  <a:lnTo>
                    <a:pt x="3428" y="0"/>
                  </a:lnTo>
                  <a:lnTo>
                    <a:pt x="3438" y="0"/>
                  </a:lnTo>
                  <a:lnTo>
                    <a:pt x="3448" y="0"/>
                  </a:lnTo>
                  <a:lnTo>
                    <a:pt x="3459" y="0"/>
                  </a:lnTo>
                  <a:lnTo>
                    <a:pt x="3469" y="0"/>
                  </a:lnTo>
                  <a:lnTo>
                    <a:pt x="3479" y="0"/>
                  </a:lnTo>
                  <a:lnTo>
                    <a:pt x="3490" y="0"/>
                  </a:lnTo>
                  <a:lnTo>
                    <a:pt x="3500" y="0"/>
                  </a:lnTo>
                  <a:lnTo>
                    <a:pt x="3510" y="0"/>
                  </a:lnTo>
                  <a:lnTo>
                    <a:pt x="3520" y="0"/>
                  </a:lnTo>
                  <a:lnTo>
                    <a:pt x="3531" y="0"/>
                  </a:lnTo>
                  <a:lnTo>
                    <a:pt x="3541" y="0"/>
                  </a:lnTo>
                  <a:lnTo>
                    <a:pt x="3546" y="0"/>
                  </a:lnTo>
                  <a:lnTo>
                    <a:pt x="3556" y="0"/>
                  </a:lnTo>
                  <a:lnTo>
                    <a:pt x="3567" y="0"/>
                  </a:lnTo>
                  <a:lnTo>
                    <a:pt x="3577" y="0"/>
                  </a:lnTo>
                  <a:lnTo>
                    <a:pt x="3587" y="0"/>
                  </a:lnTo>
                  <a:lnTo>
                    <a:pt x="3598" y="0"/>
                  </a:lnTo>
                  <a:lnTo>
                    <a:pt x="3608" y="0"/>
                  </a:lnTo>
                  <a:lnTo>
                    <a:pt x="3618" y="0"/>
                  </a:lnTo>
                  <a:lnTo>
                    <a:pt x="3628" y="0"/>
                  </a:lnTo>
                  <a:lnTo>
                    <a:pt x="3639" y="0"/>
                  </a:lnTo>
                  <a:lnTo>
                    <a:pt x="3649" y="0"/>
                  </a:lnTo>
                  <a:lnTo>
                    <a:pt x="3659" y="0"/>
                  </a:lnTo>
                  <a:lnTo>
                    <a:pt x="3669" y="0"/>
                  </a:lnTo>
                  <a:lnTo>
                    <a:pt x="3680" y="0"/>
                  </a:lnTo>
                  <a:lnTo>
                    <a:pt x="3690" y="0"/>
                  </a:lnTo>
                  <a:lnTo>
                    <a:pt x="3700" y="0"/>
                  </a:lnTo>
                  <a:lnTo>
                    <a:pt x="3711" y="0"/>
                  </a:lnTo>
                  <a:lnTo>
                    <a:pt x="3721" y="0"/>
                  </a:lnTo>
                  <a:lnTo>
                    <a:pt x="3726" y="0"/>
                  </a:lnTo>
                  <a:lnTo>
                    <a:pt x="3736" y="0"/>
                  </a:lnTo>
                  <a:lnTo>
                    <a:pt x="3747" y="0"/>
                  </a:lnTo>
                  <a:lnTo>
                    <a:pt x="3757" y="0"/>
                  </a:lnTo>
                  <a:lnTo>
                    <a:pt x="3767" y="0"/>
                  </a:lnTo>
                  <a:lnTo>
                    <a:pt x="3777" y="0"/>
                  </a:lnTo>
                  <a:lnTo>
                    <a:pt x="3788" y="0"/>
                  </a:lnTo>
                  <a:lnTo>
                    <a:pt x="3798" y="0"/>
                  </a:lnTo>
                  <a:lnTo>
                    <a:pt x="3808" y="0"/>
                  </a:lnTo>
                  <a:lnTo>
                    <a:pt x="3819" y="0"/>
                  </a:lnTo>
                  <a:lnTo>
                    <a:pt x="3829" y="0"/>
                  </a:lnTo>
                  <a:lnTo>
                    <a:pt x="3839" y="0"/>
                  </a:lnTo>
                  <a:lnTo>
                    <a:pt x="3849" y="0"/>
                  </a:lnTo>
                  <a:lnTo>
                    <a:pt x="3860" y="0"/>
                  </a:lnTo>
                  <a:lnTo>
                    <a:pt x="3870" y="0"/>
                  </a:lnTo>
                  <a:lnTo>
                    <a:pt x="3880" y="0"/>
                  </a:lnTo>
                  <a:lnTo>
                    <a:pt x="3890" y="0"/>
                  </a:lnTo>
                  <a:lnTo>
                    <a:pt x="3901" y="0"/>
                  </a:lnTo>
                  <a:lnTo>
                    <a:pt x="3906" y="0"/>
                  </a:lnTo>
                  <a:lnTo>
                    <a:pt x="3916" y="0"/>
                  </a:lnTo>
                  <a:lnTo>
                    <a:pt x="3926" y="0"/>
                  </a:lnTo>
                  <a:lnTo>
                    <a:pt x="3937" y="0"/>
                  </a:lnTo>
                  <a:lnTo>
                    <a:pt x="3947" y="0"/>
                  </a:lnTo>
                  <a:lnTo>
                    <a:pt x="3957" y="0"/>
                  </a:lnTo>
                  <a:lnTo>
                    <a:pt x="3968" y="0"/>
                  </a:lnTo>
                  <a:lnTo>
                    <a:pt x="3978" y="0"/>
                  </a:lnTo>
                  <a:lnTo>
                    <a:pt x="3988" y="0"/>
                  </a:lnTo>
                  <a:lnTo>
                    <a:pt x="3998" y="0"/>
                  </a:lnTo>
                  <a:lnTo>
                    <a:pt x="3998" y="1593"/>
                  </a:lnTo>
                  <a:lnTo>
                    <a:pt x="3988" y="1593"/>
                  </a:lnTo>
                  <a:lnTo>
                    <a:pt x="3978" y="1593"/>
                  </a:lnTo>
                  <a:lnTo>
                    <a:pt x="3968" y="1593"/>
                  </a:lnTo>
                  <a:lnTo>
                    <a:pt x="3957" y="1593"/>
                  </a:lnTo>
                  <a:lnTo>
                    <a:pt x="3947" y="1593"/>
                  </a:lnTo>
                  <a:lnTo>
                    <a:pt x="3937" y="1593"/>
                  </a:lnTo>
                  <a:lnTo>
                    <a:pt x="3926" y="1593"/>
                  </a:lnTo>
                  <a:lnTo>
                    <a:pt x="3916" y="1593"/>
                  </a:lnTo>
                  <a:lnTo>
                    <a:pt x="3906" y="1593"/>
                  </a:lnTo>
                  <a:lnTo>
                    <a:pt x="3901" y="1593"/>
                  </a:lnTo>
                  <a:lnTo>
                    <a:pt x="3890" y="1593"/>
                  </a:lnTo>
                  <a:lnTo>
                    <a:pt x="3880" y="1593"/>
                  </a:lnTo>
                  <a:lnTo>
                    <a:pt x="3870" y="1598"/>
                  </a:lnTo>
                  <a:lnTo>
                    <a:pt x="3860" y="1598"/>
                  </a:lnTo>
                  <a:lnTo>
                    <a:pt x="3849" y="1598"/>
                  </a:lnTo>
                  <a:lnTo>
                    <a:pt x="3839" y="1598"/>
                  </a:lnTo>
                  <a:lnTo>
                    <a:pt x="3829" y="1598"/>
                  </a:lnTo>
                  <a:lnTo>
                    <a:pt x="3819" y="1598"/>
                  </a:lnTo>
                  <a:lnTo>
                    <a:pt x="3808" y="1598"/>
                  </a:lnTo>
                  <a:lnTo>
                    <a:pt x="3798" y="1598"/>
                  </a:lnTo>
                  <a:lnTo>
                    <a:pt x="3788" y="1598"/>
                  </a:lnTo>
                  <a:lnTo>
                    <a:pt x="3777" y="1598"/>
                  </a:lnTo>
                  <a:lnTo>
                    <a:pt x="3767" y="1598"/>
                  </a:lnTo>
                  <a:lnTo>
                    <a:pt x="3757" y="1598"/>
                  </a:lnTo>
                  <a:lnTo>
                    <a:pt x="3747" y="1598"/>
                  </a:lnTo>
                  <a:lnTo>
                    <a:pt x="3736" y="1598"/>
                  </a:lnTo>
                  <a:lnTo>
                    <a:pt x="3726" y="1598"/>
                  </a:lnTo>
                  <a:lnTo>
                    <a:pt x="3721" y="1598"/>
                  </a:lnTo>
                  <a:lnTo>
                    <a:pt x="3711" y="1598"/>
                  </a:lnTo>
                  <a:lnTo>
                    <a:pt x="3700" y="1598"/>
                  </a:lnTo>
                  <a:lnTo>
                    <a:pt x="3690" y="1604"/>
                  </a:lnTo>
                  <a:lnTo>
                    <a:pt x="3680" y="1604"/>
                  </a:lnTo>
                  <a:lnTo>
                    <a:pt x="3669" y="1604"/>
                  </a:lnTo>
                  <a:lnTo>
                    <a:pt x="3659" y="1604"/>
                  </a:lnTo>
                  <a:lnTo>
                    <a:pt x="3649" y="1604"/>
                  </a:lnTo>
                  <a:lnTo>
                    <a:pt x="3639" y="1604"/>
                  </a:lnTo>
                  <a:lnTo>
                    <a:pt x="3628" y="1604"/>
                  </a:lnTo>
                  <a:lnTo>
                    <a:pt x="3618" y="1604"/>
                  </a:lnTo>
                  <a:lnTo>
                    <a:pt x="3608" y="1604"/>
                  </a:lnTo>
                  <a:lnTo>
                    <a:pt x="3598" y="1604"/>
                  </a:lnTo>
                  <a:lnTo>
                    <a:pt x="3587" y="1604"/>
                  </a:lnTo>
                  <a:lnTo>
                    <a:pt x="3577" y="1604"/>
                  </a:lnTo>
                  <a:lnTo>
                    <a:pt x="3567" y="1609"/>
                  </a:lnTo>
                  <a:lnTo>
                    <a:pt x="3556" y="1609"/>
                  </a:lnTo>
                  <a:lnTo>
                    <a:pt x="3546" y="1609"/>
                  </a:lnTo>
                  <a:lnTo>
                    <a:pt x="3541" y="1609"/>
                  </a:lnTo>
                  <a:lnTo>
                    <a:pt x="3531" y="1609"/>
                  </a:lnTo>
                  <a:lnTo>
                    <a:pt x="3520" y="1609"/>
                  </a:lnTo>
                  <a:lnTo>
                    <a:pt x="3510" y="1609"/>
                  </a:lnTo>
                  <a:lnTo>
                    <a:pt x="3500" y="1609"/>
                  </a:lnTo>
                  <a:lnTo>
                    <a:pt x="3490" y="1609"/>
                  </a:lnTo>
                  <a:lnTo>
                    <a:pt x="3479" y="1609"/>
                  </a:lnTo>
                  <a:lnTo>
                    <a:pt x="3469" y="1609"/>
                  </a:lnTo>
                  <a:lnTo>
                    <a:pt x="3459" y="1614"/>
                  </a:lnTo>
                  <a:lnTo>
                    <a:pt x="3448" y="1614"/>
                  </a:lnTo>
                  <a:lnTo>
                    <a:pt x="3438" y="1614"/>
                  </a:lnTo>
                  <a:lnTo>
                    <a:pt x="3428" y="1614"/>
                  </a:lnTo>
                  <a:lnTo>
                    <a:pt x="3418" y="1614"/>
                  </a:lnTo>
                  <a:lnTo>
                    <a:pt x="3407" y="1614"/>
                  </a:lnTo>
                  <a:lnTo>
                    <a:pt x="3397" y="1614"/>
                  </a:lnTo>
                  <a:lnTo>
                    <a:pt x="3387" y="1619"/>
                  </a:lnTo>
                  <a:lnTo>
                    <a:pt x="3377" y="1619"/>
                  </a:lnTo>
                  <a:lnTo>
                    <a:pt x="3366" y="1619"/>
                  </a:lnTo>
                  <a:lnTo>
                    <a:pt x="3361" y="1619"/>
                  </a:lnTo>
                  <a:lnTo>
                    <a:pt x="3351" y="1619"/>
                  </a:lnTo>
                  <a:lnTo>
                    <a:pt x="3341" y="1619"/>
                  </a:lnTo>
                  <a:lnTo>
                    <a:pt x="3330" y="1624"/>
                  </a:lnTo>
                  <a:lnTo>
                    <a:pt x="3320" y="1624"/>
                  </a:lnTo>
                  <a:lnTo>
                    <a:pt x="3310" y="1624"/>
                  </a:lnTo>
                  <a:lnTo>
                    <a:pt x="3299" y="1624"/>
                  </a:lnTo>
                  <a:lnTo>
                    <a:pt x="3289" y="1624"/>
                  </a:lnTo>
                  <a:lnTo>
                    <a:pt x="3279" y="1624"/>
                  </a:lnTo>
                  <a:lnTo>
                    <a:pt x="3269" y="1629"/>
                  </a:lnTo>
                  <a:lnTo>
                    <a:pt x="3258" y="1629"/>
                  </a:lnTo>
                  <a:lnTo>
                    <a:pt x="3248" y="1629"/>
                  </a:lnTo>
                  <a:lnTo>
                    <a:pt x="3238" y="1629"/>
                  </a:lnTo>
                  <a:lnTo>
                    <a:pt x="3227" y="1629"/>
                  </a:lnTo>
                  <a:lnTo>
                    <a:pt x="3217" y="1634"/>
                  </a:lnTo>
                  <a:lnTo>
                    <a:pt x="3207" y="1634"/>
                  </a:lnTo>
                  <a:lnTo>
                    <a:pt x="3197" y="1634"/>
                  </a:lnTo>
                  <a:lnTo>
                    <a:pt x="3186" y="1634"/>
                  </a:lnTo>
                  <a:lnTo>
                    <a:pt x="3181" y="1640"/>
                  </a:lnTo>
                  <a:lnTo>
                    <a:pt x="3171" y="1640"/>
                  </a:lnTo>
                  <a:lnTo>
                    <a:pt x="3161" y="1640"/>
                  </a:lnTo>
                  <a:lnTo>
                    <a:pt x="3150" y="1640"/>
                  </a:lnTo>
                  <a:lnTo>
                    <a:pt x="3140" y="1645"/>
                  </a:lnTo>
                  <a:lnTo>
                    <a:pt x="3130" y="1645"/>
                  </a:lnTo>
                  <a:lnTo>
                    <a:pt x="3120" y="1645"/>
                  </a:lnTo>
                  <a:lnTo>
                    <a:pt x="3109" y="1650"/>
                  </a:lnTo>
                  <a:lnTo>
                    <a:pt x="3099" y="1650"/>
                  </a:lnTo>
                  <a:lnTo>
                    <a:pt x="3089" y="1650"/>
                  </a:lnTo>
                  <a:lnTo>
                    <a:pt x="3078" y="1655"/>
                  </a:lnTo>
                  <a:lnTo>
                    <a:pt x="3068" y="1655"/>
                  </a:lnTo>
                  <a:lnTo>
                    <a:pt x="3058" y="1655"/>
                  </a:lnTo>
                  <a:lnTo>
                    <a:pt x="3048" y="1660"/>
                  </a:lnTo>
                  <a:lnTo>
                    <a:pt x="3037" y="1660"/>
                  </a:lnTo>
                  <a:lnTo>
                    <a:pt x="3027" y="1660"/>
                  </a:lnTo>
                  <a:lnTo>
                    <a:pt x="3017" y="1665"/>
                  </a:lnTo>
                  <a:lnTo>
                    <a:pt x="3006" y="1665"/>
                  </a:lnTo>
                  <a:lnTo>
                    <a:pt x="3001" y="1670"/>
                  </a:lnTo>
                  <a:lnTo>
                    <a:pt x="2991" y="1670"/>
                  </a:lnTo>
                  <a:lnTo>
                    <a:pt x="2981" y="1670"/>
                  </a:lnTo>
                  <a:lnTo>
                    <a:pt x="2970" y="1676"/>
                  </a:lnTo>
                  <a:lnTo>
                    <a:pt x="2960" y="1676"/>
                  </a:lnTo>
                  <a:lnTo>
                    <a:pt x="2950" y="1676"/>
                  </a:lnTo>
                  <a:lnTo>
                    <a:pt x="2940" y="1681"/>
                  </a:lnTo>
                  <a:lnTo>
                    <a:pt x="2929" y="1681"/>
                  </a:lnTo>
                  <a:lnTo>
                    <a:pt x="2919" y="1681"/>
                  </a:lnTo>
                  <a:lnTo>
                    <a:pt x="2909" y="1686"/>
                  </a:lnTo>
                  <a:lnTo>
                    <a:pt x="2899" y="1686"/>
                  </a:lnTo>
                  <a:lnTo>
                    <a:pt x="2888" y="1686"/>
                  </a:lnTo>
                  <a:lnTo>
                    <a:pt x="2878" y="1691"/>
                  </a:lnTo>
                  <a:lnTo>
                    <a:pt x="2868" y="1691"/>
                  </a:lnTo>
                  <a:lnTo>
                    <a:pt x="2857" y="1691"/>
                  </a:lnTo>
                  <a:lnTo>
                    <a:pt x="2847" y="1696"/>
                  </a:lnTo>
                  <a:lnTo>
                    <a:pt x="2837" y="1696"/>
                  </a:lnTo>
                  <a:lnTo>
                    <a:pt x="2827" y="1701"/>
                  </a:lnTo>
                  <a:lnTo>
                    <a:pt x="2816" y="1701"/>
                  </a:lnTo>
                  <a:lnTo>
                    <a:pt x="2811" y="1706"/>
                  </a:lnTo>
                  <a:lnTo>
                    <a:pt x="2801" y="1706"/>
                  </a:lnTo>
                  <a:lnTo>
                    <a:pt x="2791" y="1712"/>
                  </a:lnTo>
                  <a:lnTo>
                    <a:pt x="2780" y="1712"/>
                  </a:lnTo>
                  <a:lnTo>
                    <a:pt x="2770" y="1717"/>
                  </a:lnTo>
                  <a:lnTo>
                    <a:pt x="2760" y="1722"/>
                  </a:lnTo>
                  <a:lnTo>
                    <a:pt x="2749" y="1722"/>
                  </a:lnTo>
                  <a:lnTo>
                    <a:pt x="2739" y="1727"/>
                  </a:lnTo>
                  <a:lnTo>
                    <a:pt x="2729" y="1727"/>
                  </a:lnTo>
                  <a:lnTo>
                    <a:pt x="2719" y="1732"/>
                  </a:lnTo>
                  <a:lnTo>
                    <a:pt x="2708" y="1737"/>
                  </a:lnTo>
                  <a:lnTo>
                    <a:pt x="2698" y="1737"/>
                  </a:lnTo>
                  <a:lnTo>
                    <a:pt x="2688" y="1742"/>
                  </a:lnTo>
                  <a:lnTo>
                    <a:pt x="2678" y="1748"/>
                  </a:lnTo>
                  <a:lnTo>
                    <a:pt x="2667" y="1748"/>
                  </a:lnTo>
                  <a:lnTo>
                    <a:pt x="2657" y="1753"/>
                  </a:lnTo>
                  <a:lnTo>
                    <a:pt x="2647" y="1758"/>
                  </a:lnTo>
                  <a:lnTo>
                    <a:pt x="2636" y="1758"/>
                  </a:lnTo>
                  <a:lnTo>
                    <a:pt x="2631" y="1763"/>
                  </a:lnTo>
                  <a:lnTo>
                    <a:pt x="2621" y="1768"/>
                  </a:lnTo>
                  <a:lnTo>
                    <a:pt x="2611" y="1768"/>
                  </a:lnTo>
                  <a:lnTo>
                    <a:pt x="2600" y="1773"/>
                  </a:lnTo>
                  <a:lnTo>
                    <a:pt x="2590" y="1778"/>
                  </a:lnTo>
                  <a:lnTo>
                    <a:pt x="2580" y="1778"/>
                  </a:lnTo>
                  <a:lnTo>
                    <a:pt x="2570" y="1784"/>
                  </a:lnTo>
                  <a:lnTo>
                    <a:pt x="2559" y="1789"/>
                  </a:lnTo>
                  <a:lnTo>
                    <a:pt x="2549" y="1794"/>
                  </a:lnTo>
                  <a:lnTo>
                    <a:pt x="2539" y="1794"/>
                  </a:lnTo>
                  <a:lnTo>
                    <a:pt x="2528" y="1799"/>
                  </a:lnTo>
                  <a:lnTo>
                    <a:pt x="2518" y="1804"/>
                  </a:lnTo>
                  <a:lnTo>
                    <a:pt x="2508" y="1809"/>
                  </a:lnTo>
                  <a:lnTo>
                    <a:pt x="2498" y="1809"/>
                  </a:lnTo>
                  <a:lnTo>
                    <a:pt x="2487" y="1814"/>
                  </a:lnTo>
                  <a:lnTo>
                    <a:pt x="2477" y="1820"/>
                  </a:lnTo>
                  <a:lnTo>
                    <a:pt x="2467" y="1825"/>
                  </a:lnTo>
                  <a:lnTo>
                    <a:pt x="2457" y="1825"/>
                  </a:lnTo>
                  <a:lnTo>
                    <a:pt x="2451" y="1830"/>
                  </a:lnTo>
                  <a:lnTo>
                    <a:pt x="2441" y="1835"/>
                  </a:lnTo>
                  <a:lnTo>
                    <a:pt x="2431" y="1840"/>
                  </a:lnTo>
                  <a:lnTo>
                    <a:pt x="2421" y="1840"/>
                  </a:lnTo>
                  <a:lnTo>
                    <a:pt x="2410" y="1845"/>
                  </a:lnTo>
                  <a:lnTo>
                    <a:pt x="2400" y="1850"/>
                  </a:lnTo>
                  <a:lnTo>
                    <a:pt x="2390" y="1850"/>
                  </a:lnTo>
                  <a:lnTo>
                    <a:pt x="2379" y="1855"/>
                  </a:lnTo>
                  <a:lnTo>
                    <a:pt x="2369" y="1855"/>
                  </a:lnTo>
                  <a:lnTo>
                    <a:pt x="2359" y="1855"/>
                  </a:lnTo>
                  <a:lnTo>
                    <a:pt x="2349" y="1866"/>
                  </a:lnTo>
                  <a:lnTo>
                    <a:pt x="2338" y="1876"/>
                  </a:lnTo>
                  <a:lnTo>
                    <a:pt x="2328" y="1876"/>
                  </a:lnTo>
                  <a:lnTo>
                    <a:pt x="2318" y="1881"/>
                  </a:lnTo>
                  <a:lnTo>
                    <a:pt x="2307" y="1886"/>
                  </a:lnTo>
                  <a:lnTo>
                    <a:pt x="2297" y="1891"/>
                  </a:lnTo>
                  <a:lnTo>
                    <a:pt x="2287" y="1902"/>
                  </a:lnTo>
                  <a:lnTo>
                    <a:pt x="2277" y="1907"/>
                  </a:lnTo>
                  <a:lnTo>
                    <a:pt x="2271" y="1912"/>
                  </a:lnTo>
                  <a:lnTo>
                    <a:pt x="2261" y="1917"/>
                  </a:lnTo>
                  <a:lnTo>
                    <a:pt x="2251" y="1922"/>
                  </a:lnTo>
                  <a:lnTo>
                    <a:pt x="2241" y="1927"/>
                  </a:lnTo>
                  <a:lnTo>
                    <a:pt x="2230" y="1933"/>
                  </a:lnTo>
                  <a:lnTo>
                    <a:pt x="2220" y="1938"/>
                  </a:lnTo>
                  <a:lnTo>
                    <a:pt x="2210" y="1943"/>
                  </a:lnTo>
                  <a:lnTo>
                    <a:pt x="2200" y="1948"/>
                  </a:lnTo>
                  <a:lnTo>
                    <a:pt x="2189" y="1953"/>
                  </a:lnTo>
                  <a:lnTo>
                    <a:pt x="2179" y="1958"/>
                  </a:lnTo>
                  <a:lnTo>
                    <a:pt x="2169" y="1963"/>
                  </a:lnTo>
                  <a:lnTo>
                    <a:pt x="2158" y="1969"/>
                  </a:lnTo>
                  <a:lnTo>
                    <a:pt x="2148" y="1974"/>
                  </a:lnTo>
                  <a:lnTo>
                    <a:pt x="2138" y="1979"/>
                  </a:lnTo>
                  <a:lnTo>
                    <a:pt x="2128" y="1984"/>
                  </a:lnTo>
                  <a:lnTo>
                    <a:pt x="2117" y="1994"/>
                  </a:lnTo>
                  <a:lnTo>
                    <a:pt x="2107" y="2005"/>
                  </a:lnTo>
                  <a:lnTo>
                    <a:pt x="2097" y="2020"/>
                  </a:lnTo>
                  <a:lnTo>
                    <a:pt x="2092" y="2025"/>
                  </a:lnTo>
                  <a:lnTo>
                    <a:pt x="2081" y="2030"/>
                  </a:lnTo>
                  <a:lnTo>
                    <a:pt x="2071" y="2041"/>
                  </a:lnTo>
                  <a:lnTo>
                    <a:pt x="2061" y="2046"/>
                  </a:lnTo>
                  <a:lnTo>
                    <a:pt x="2050" y="2051"/>
                  </a:lnTo>
                  <a:lnTo>
                    <a:pt x="2040" y="2061"/>
                  </a:lnTo>
                  <a:lnTo>
                    <a:pt x="2030" y="2066"/>
                  </a:lnTo>
                  <a:lnTo>
                    <a:pt x="2020" y="2071"/>
                  </a:lnTo>
                  <a:lnTo>
                    <a:pt x="2009" y="2082"/>
                  </a:lnTo>
                  <a:lnTo>
                    <a:pt x="1999" y="2092"/>
                  </a:lnTo>
                  <a:lnTo>
                    <a:pt x="1989" y="2102"/>
                  </a:lnTo>
                  <a:lnTo>
                    <a:pt x="1979" y="2113"/>
                  </a:lnTo>
                  <a:lnTo>
                    <a:pt x="1968" y="2128"/>
                  </a:lnTo>
                  <a:lnTo>
                    <a:pt x="1958" y="2138"/>
                  </a:lnTo>
                  <a:lnTo>
                    <a:pt x="1948" y="2149"/>
                  </a:lnTo>
                  <a:lnTo>
                    <a:pt x="1937" y="2154"/>
                  </a:lnTo>
                  <a:lnTo>
                    <a:pt x="1927" y="2164"/>
                  </a:lnTo>
                  <a:lnTo>
                    <a:pt x="1917" y="2169"/>
                  </a:lnTo>
                  <a:lnTo>
                    <a:pt x="1907" y="2174"/>
                  </a:lnTo>
                  <a:lnTo>
                    <a:pt x="1901" y="2179"/>
                  </a:lnTo>
                  <a:lnTo>
                    <a:pt x="1891" y="2190"/>
                  </a:lnTo>
                  <a:lnTo>
                    <a:pt x="1881" y="2195"/>
                  </a:lnTo>
                  <a:lnTo>
                    <a:pt x="1871" y="2205"/>
                  </a:lnTo>
                  <a:lnTo>
                    <a:pt x="1860" y="2220"/>
                  </a:lnTo>
                  <a:lnTo>
                    <a:pt x="1850" y="2226"/>
                  </a:lnTo>
                  <a:lnTo>
                    <a:pt x="1840" y="2236"/>
                  </a:lnTo>
                  <a:lnTo>
                    <a:pt x="1829" y="2246"/>
                  </a:lnTo>
                  <a:lnTo>
                    <a:pt x="1819" y="2251"/>
                  </a:lnTo>
                  <a:lnTo>
                    <a:pt x="1809" y="2251"/>
                  </a:lnTo>
                  <a:lnTo>
                    <a:pt x="1799" y="2241"/>
                  </a:lnTo>
                  <a:lnTo>
                    <a:pt x="1788" y="2241"/>
                  </a:lnTo>
                  <a:lnTo>
                    <a:pt x="1778" y="2251"/>
                  </a:lnTo>
                  <a:lnTo>
                    <a:pt x="1768" y="2262"/>
                  </a:lnTo>
                  <a:lnTo>
                    <a:pt x="1758" y="2267"/>
                  </a:lnTo>
                  <a:lnTo>
                    <a:pt x="1747" y="2287"/>
                  </a:lnTo>
                  <a:lnTo>
                    <a:pt x="1737" y="2287"/>
                  </a:lnTo>
                  <a:lnTo>
                    <a:pt x="1727" y="2282"/>
                  </a:lnTo>
                  <a:lnTo>
                    <a:pt x="1722" y="2298"/>
                  </a:lnTo>
                  <a:lnTo>
                    <a:pt x="1711" y="2308"/>
                  </a:lnTo>
                  <a:lnTo>
                    <a:pt x="1701" y="2318"/>
                  </a:lnTo>
                  <a:lnTo>
                    <a:pt x="1691" y="2334"/>
                  </a:lnTo>
                  <a:lnTo>
                    <a:pt x="1680" y="2344"/>
                  </a:lnTo>
                  <a:lnTo>
                    <a:pt x="1670" y="2359"/>
                  </a:lnTo>
                  <a:lnTo>
                    <a:pt x="1660" y="2364"/>
                  </a:lnTo>
                  <a:lnTo>
                    <a:pt x="1650" y="2375"/>
                  </a:lnTo>
                  <a:lnTo>
                    <a:pt x="1639" y="2385"/>
                  </a:lnTo>
                  <a:lnTo>
                    <a:pt x="1629" y="2390"/>
                  </a:lnTo>
                  <a:lnTo>
                    <a:pt x="1619" y="2400"/>
                  </a:lnTo>
                  <a:lnTo>
                    <a:pt x="1608" y="2406"/>
                  </a:lnTo>
                  <a:lnTo>
                    <a:pt x="1598" y="2406"/>
                  </a:lnTo>
                  <a:lnTo>
                    <a:pt x="1588" y="2416"/>
                  </a:lnTo>
                  <a:lnTo>
                    <a:pt x="1578" y="2426"/>
                  </a:lnTo>
                  <a:lnTo>
                    <a:pt x="1567" y="2426"/>
                  </a:lnTo>
                  <a:lnTo>
                    <a:pt x="1557" y="2431"/>
                  </a:lnTo>
                  <a:lnTo>
                    <a:pt x="1547" y="2442"/>
                  </a:lnTo>
                  <a:lnTo>
                    <a:pt x="1542" y="2452"/>
                  </a:lnTo>
                  <a:lnTo>
                    <a:pt x="1531" y="2457"/>
                  </a:lnTo>
                  <a:lnTo>
                    <a:pt x="1521" y="2457"/>
                  </a:lnTo>
                  <a:lnTo>
                    <a:pt x="1511" y="2457"/>
                  </a:lnTo>
                  <a:lnTo>
                    <a:pt x="1501" y="2467"/>
                  </a:lnTo>
                  <a:lnTo>
                    <a:pt x="1490" y="2467"/>
                  </a:lnTo>
                  <a:lnTo>
                    <a:pt x="1480" y="2467"/>
                  </a:lnTo>
                  <a:lnTo>
                    <a:pt x="1470" y="2472"/>
                  </a:lnTo>
                  <a:lnTo>
                    <a:pt x="1459" y="2483"/>
                  </a:lnTo>
                  <a:lnTo>
                    <a:pt x="1449" y="2488"/>
                  </a:lnTo>
                  <a:lnTo>
                    <a:pt x="1439" y="2478"/>
                  </a:lnTo>
                  <a:lnTo>
                    <a:pt x="1429" y="2478"/>
                  </a:lnTo>
                  <a:lnTo>
                    <a:pt x="1418" y="2483"/>
                  </a:lnTo>
                  <a:lnTo>
                    <a:pt x="1408" y="2483"/>
                  </a:lnTo>
                  <a:lnTo>
                    <a:pt x="1398" y="2483"/>
                  </a:lnTo>
                  <a:lnTo>
                    <a:pt x="1387" y="2488"/>
                  </a:lnTo>
                  <a:lnTo>
                    <a:pt x="1377" y="2493"/>
                  </a:lnTo>
                  <a:lnTo>
                    <a:pt x="1367" y="2488"/>
                  </a:lnTo>
                  <a:lnTo>
                    <a:pt x="1362" y="2493"/>
                  </a:lnTo>
                  <a:lnTo>
                    <a:pt x="1351" y="2503"/>
                  </a:lnTo>
                  <a:lnTo>
                    <a:pt x="1341" y="2503"/>
                  </a:lnTo>
                  <a:lnTo>
                    <a:pt x="1331" y="2508"/>
                  </a:lnTo>
                  <a:lnTo>
                    <a:pt x="1321" y="2514"/>
                  </a:lnTo>
                  <a:lnTo>
                    <a:pt x="1310" y="2503"/>
                  </a:lnTo>
                  <a:lnTo>
                    <a:pt x="1300" y="2498"/>
                  </a:lnTo>
                  <a:lnTo>
                    <a:pt x="1290" y="2493"/>
                  </a:lnTo>
                  <a:lnTo>
                    <a:pt x="1280" y="2498"/>
                  </a:lnTo>
                  <a:lnTo>
                    <a:pt x="1269" y="2498"/>
                  </a:lnTo>
                  <a:lnTo>
                    <a:pt x="1259" y="2503"/>
                  </a:lnTo>
                  <a:lnTo>
                    <a:pt x="1249" y="2503"/>
                  </a:lnTo>
                  <a:lnTo>
                    <a:pt x="1238" y="2503"/>
                  </a:lnTo>
                  <a:lnTo>
                    <a:pt x="1228" y="2503"/>
                  </a:lnTo>
                  <a:lnTo>
                    <a:pt x="1218" y="2514"/>
                  </a:lnTo>
                  <a:lnTo>
                    <a:pt x="1208" y="2519"/>
                  </a:lnTo>
                  <a:lnTo>
                    <a:pt x="1197" y="2508"/>
                  </a:lnTo>
                  <a:lnTo>
                    <a:pt x="1187" y="2519"/>
                  </a:lnTo>
                  <a:lnTo>
                    <a:pt x="1182" y="2508"/>
                  </a:lnTo>
                  <a:lnTo>
                    <a:pt x="1172" y="2508"/>
                  </a:lnTo>
                  <a:lnTo>
                    <a:pt x="1161" y="2514"/>
                  </a:lnTo>
                  <a:lnTo>
                    <a:pt x="1151" y="2519"/>
                  </a:lnTo>
                  <a:lnTo>
                    <a:pt x="1141" y="2519"/>
                  </a:lnTo>
                  <a:lnTo>
                    <a:pt x="1130" y="2514"/>
                  </a:lnTo>
                  <a:lnTo>
                    <a:pt x="1120" y="2514"/>
                  </a:lnTo>
                  <a:lnTo>
                    <a:pt x="1110" y="2519"/>
                  </a:lnTo>
                  <a:lnTo>
                    <a:pt x="1100" y="2519"/>
                  </a:lnTo>
                  <a:lnTo>
                    <a:pt x="1089" y="2524"/>
                  </a:lnTo>
                  <a:lnTo>
                    <a:pt x="1079" y="2524"/>
                  </a:lnTo>
                  <a:lnTo>
                    <a:pt x="1069" y="2524"/>
                  </a:lnTo>
                  <a:lnTo>
                    <a:pt x="1059" y="2524"/>
                  </a:lnTo>
                  <a:lnTo>
                    <a:pt x="1048" y="2529"/>
                  </a:lnTo>
                  <a:lnTo>
                    <a:pt x="1038" y="2529"/>
                  </a:lnTo>
                  <a:lnTo>
                    <a:pt x="1028" y="2534"/>
                  </a:lnTo>
                  <a:lnTo>
                    <a:pt x="1017" y="2534"/>
                  </a:lnTo>
                  <a:lnTo>
                    <a:pt x="1007" y="2534"/>
                  </a:lnTo>
                  <a:lnTo>
                    <a:pt x="1002" y="2539"/>
                  </a:lnTo>
                  <a:lnTo>
                    <a:pt x="992" y="2539"/>
                  </a:lnTo>
                  <a:lnTo>
                    <a:pt x="981" y="2539"/>
                  </a:lnTo>
                  <a:lnTo>
                    <a:pt x="971" y="2544"/>
                  </a:lnTo>
                  <a:lnTo>
                    <a:pt x="961" y="2544"/>
                  </a:lnTo>
                  <a:lnTo>
                    <a:pt x="951" y="2544"/>
                  </a:lnTo>
                  <a:lnTo>
                    <a:pt x="940" y="2544"/>
                  </a:lnTo>
                  <a:lnTo>
                    <a:pt x="930" y="2550"/>
                  </a:lnTo>
                  <a:lnTo>
                    <a:pt x="920" y="2544"/>
                  </a:lnTo>
                  <a:lnTo>
                    <a:pt x="909" y="2550"/>
                  </a:lnTo>
                  <a:lnTo>
                    <a:pt x="899" y="2550"/>
                  </a:lnTo>
                  <a:lnTo>
                    <a:pt x="889" y="2550"/>
                  </a:lnTo>
                  <a:lnTo>
                    <a:pt x="879" y="2550"/>
                  </a:lnTo>
                  <a:lnTo>
                    <a:pt x="868" y="2550"/>
                  </a:lnTo>
                  <a:lnTo>
                    <a:pt x="858" y="2555"/>
                  </a:lnTo>
                  <a:lnTo>
                    <a:pt x="848" y="2555"/>
                  </a:lnTo>
                  <a:lnTo>
                    <a:pt x="837" y="2555"/>
                  </a:lnTo>
                  <a:lnTo>
                    <a:pt x="827" y="2555"/>
                  </a:lnTo>
                  <a:lnTo>
                    <a:pt x="817" y="2555"/>
                  </a:lnTo>
                  <a:lnTo>
                    <a:pt x="812" y="2555"/>
                  </a:lnTo>
                  <a:lnTo>
                    <a:pt x="802" y="2555"/>
                  </a:lnTo>
                  <a:lnTo>
                    <a:pt x="791" y="2555"/>
                  </a:lnTo>
                  <a:lnTo>
                    <a:pt x="781" y="2560"/>
                  </a:lnTo>
                  <a:lnTo>
                    <a:pt x="771" y="2560"/>
                  </a:lnTo>
                  <a:lnTo>
                    <a:pt x="760" y="2560"/>
                  </a:lnTo>
                  <a:lnTo>
                    <a:pt x="750" y="2560"/>
                  </a:lnTo>
                  <a:lnTo>
                    <a:pt x="740" y="2560"/>
                  </a:lnTo>
                  <a:lnTo>
                    <a:pt x="730" y="2560"/>
                  </a:lnTo>
                  <a:lnTo>
                    <a:pt x="719" y="2560"/>
                  </a:lnTo>
                  <a:lnTo>
                    <a:pt x="709" y="2560"/>
                  </a:lnTo>
                  <a:lnTo>
                    <a:pt x="699" y="2560"/>
                  </a:lnTo>
                  <a:lnTo>
                    <a:pt x="688" y="2560"/>
                  </a:lnTo>
                  <a:lnTo>
                    <a:pt x="678" y="2560"/>
                  </a:lnTo>
                  <a:lnTo>
                    <a:pt x="668" y="2560"/>
                  </a:lnTo>
                  <a:lnTo>
                    <a:pt x="658" y="2560"/>
                  </a:lnTo>
                  <a:lnTo>
                    <a:pt x="647" y="2565"/>
                  </a:lnTo>
                  <a:lnTo>
                    <a:pt x="637" y="2565"/>
                  </a:lnTo>
                  <a:lnTo>
                    <a:pt x="632" y="2565"/>
                  </a:lnTo>
                  <a:lnTo>
                    <a:pt x="622" y="2565"/>
                  </a:lnTo>
                  <a:lnTo>
                    <a:pt x="611" y="2565"/>
                  </a:lnTo>
                  <a:lnTo>
                    <a:pt x="601" y="2565"/>
                  </a:lnTo>
                  <a:lnTo>
                    <a:pt x="591" y="2565"/>
                  </a:lnTo>
                  <a:lnTo>
                    <a:pt x="581" y="2565"/>
                  </a:lnTo>
                  <a:lnTo>
                    <a:pt x="570" y="2565"/>
                  </a:lnTo>
                  <a:lnTo>
                    <a:pt x="560" y="2565"/>
                  </a:lnTo>
                  <a:lnTo>
                    <a:pt x="550" y="2565"/>
                  </a:lnTo>
                  <a:lnTo>
                    <a:pt x="539" y="2565"/>
                  </a:lnTo>
                  <a:lnTo>
                    <a:pt x="529" y="2565"/>
                  </a:lnTo>
                  <a:lnTo>
                    <a:pt x="519" y="2565"/>
                  </a:lnTo>
                  <a:lnTo>
                    <a:pt x="509" y="2565"/>
                  </a:lnTo>
                  <a:lnTo>
                    <a:pt x="498" y="2570"/>
                  </a:lnTo>
                  <a:lnTo>
                    <a:pt x="488" y="2570"/>
                  </a:lnTo>
                  <a:lnTo>
                    <a:pt x="478" y="2570"/>
                  </a:lnTo>
                  <a:lnTo>
                    <a:pt x="467" y="2570"/>
                  </a:lnTo>
                  <a:lnTo>
                    <a:pt x="457" y="2570"/>
                  </a:lnTo>
                  <a:lnTo>
                    <a:pt x="452" y="2570"/>
                  </a:lnTo>
                  <a:lnTo>
                    <a:pt x="442" y="2570"/>
                  </a:lnTo>
                  <a:lnTo>
                    <a:pt x="431" y="2570"/>
                  </a:lnTo>
                  <a:lnTo>
                    <a:pt x="421" y="2570"/>
                  </a:lnTo>
                  <a:lnTo>
                    <a:pt x="411" y="2570"/>
                  </a:lnTo>
                  <a:lnTo>
                    <a:pt x="401" y="2570"/>
                  </a:lnTo>
                  <a:lnTo>
                    <a:pt x="390" y="2570"/>
                  </a:lnTo>
                  <a:lnTo>
                    <a:pt x="380" y="2570"/>
                  </a:lnTo>
                  <a:lnTo>
                    <a:pt x="370" y="2570"/>
                  </a:lnTo>
                  <a:lnTo>
                    <a:pt x="360" y="2570"/>
                  </a:lnTo>
                  <a:lnTo>
                    <a:pt x="349" y="2570"/>
                  </a:lnTo>
                  <a:lnTo>
                    <a:pt x="339" y="2570"/>
                  </a:lnTo>
                  <a:lnTo>
                    <a:pt x="329" y="2570"/>
                  </a:lnTo>
                  <a:lnTo>
                    <a:pt x="318" y="2570"/>
                  </a:lnTo>
                  <a:lnTo>
                    <a:pt x="308" y="2570"/>
                  </a:lnTo>
                  <a:lnTo>
                    <a:pt x="298" y="2570"/>
                  </a:lnTo>
                  <a:lnTo>
                    <a:pt x="288" y="2570"/>
                  </a:lnTo>
                  <a:lnTo>
                    <a:pt x="277" y="2570"/>
                  </a:lnTo>
                  <a:lnTo>
                    <a:pt x="272" y="2570"/>
                  </a:lnTo>
                  <a:lnTo>
                    <a:pt x="262" y="2570"/>
                  </a:lnTo>
                  <a:lnTo>
                    <a:pt x="252" y="2570"/>
                  </a:lnTo>
                  <a:lnTo>
                    <a:pt x="241" y="2570"/>
                  </a:lnTo>
                  <a:lnTo>
                    <a:pt x="231" y="2570"/>
                  </a:lnTo>
                  <a:lnTo>
                    <a:pt x="221" y="2570"/>
                  </a:lnTo>
                  <a:lnTo>
                    <a:pt x="210" y="2570"/>
                  </a:lnTo>
                  <a:lnTo>
                    <a:pt x="200" y="2570"/>
                  </a:lnTo>
                  <a:lnTo>
                    <a:pt x="190" y="2570"/>
                  </a:lnTo>
                  <a:lnTo>
                    <a:pt x="180" y="2570"/>
                  </a:lnTo>
                  <a:lnTo>
                    <a:pt x="169" y="2570"/>
                  </a:lnTo>
                  <a:lnTo>
                    <a:pt x="159" y="2570"/>
                  </a:lnTo>
                  <a:lnTo>
                    <a:pt x="149" y="2570"/>
                  </a:lnTo>
                  <a:lnTo>
                    <a:pt x="138" y="2570"/>
                  </a:lnTo>
                  <a:lnTo>
                    <a:pt x="128" y="2570"/>
                  </a:lnTo>
                  <a:lnTo>
                    <a:pt x="118" y="2570"/>
                  </a:lnTo>
                  <a:lnTo>
                    <a:pt x="108" y="2570"/>
                  </a:lnTo>
                  <a:lnTo>
                    <a:pt x="97" y="2570"/>
                  </a:lnTo>
                  <a:lnTo>
                    <a:pt x="92" y="2570"/>
                  </a:lnTo>
                  <a:lnTo>
                    <a:pt x="82" y="2570"/>
                  </a:lnTo>
                  <a:lnTo>
                    <a:pt x="72" y="2570"/>
                  </a:lnTo>
                  <a:lnTo>
                    <a:pt x="61" y="2570"/>
                  </a:lnTo>
                  <a:lnTo>
                    <a:pt x="51" y="2570"/>
                  </a:lnTo>
                  <a:lnTo>
                    <a:pt x="41" y="2570"/>
                  </a:lnTo>
                  <a:lnTo>
                    <a:pt x="31" y="2570"/>
                  </a:lnTo>
                  <a:lnTo>
                    <a:pt x="20" y="2570"/>
                  </a:lnTo>
                  <a:lnTo>
                    <a:pt x="10" y="2570"/>
                  </a:lnTo>
                  <a:lnTo>
                    <a:pt x="0" y="2570"/>
                  </a:lnTo>
                </a:path>
              </a:pathLst>
            </a:custGeom>
            <a:noFill/>
            <a:ln w="7938">
              <a:solidFill>
                <a:srgbClr val="336666"/>
              </a:solidFill>
              <a:prstDash val="solid"/>
              <a:round/>
              <a:headEnd/>
              <a:tailEnd/>
            </a:ln>
          </p:spPr>
          <p:txBody>
            <a:bodyPr/>
            <a:lstStyle/>
            <a:p>
              <a:endParaRPr lang="en-GB"/>
            </a:p>
          </p:txBody>
        </p:sp>
        <p:sp>
          <p:nvSpPr>
            <p:cNvPr id="410630" name="Line 6"/>
            <p:cNvSpPr>
              <a:spLocks noChangeShapeType="1"/>
            </p:cNvSpPr>
            <p:nvPr/>
          </p:nvSpPr>
          <p:spPr bwMode="auto">
            <a:xfrm>
              <a:off x="4895" y="832"/>
              <a:ext cx="1" cy="2596"/>
            </a:xfrm>
            <a:prstGeom prst="line">
              <a:avLst/>
            </a:prstGeom>
            <a:noFill/>
            <a:ln w="15875">
              <a:solidFill>
                <a:srgbClr val="000080"/>
              </a:solidFill>
              <a:round/>
              <a:headEnd/>
              <a:tailEnd/>
            </a:ln>
          </p:spPr>
          <p:txBody>
            <a:bodyPr/>
            <a:lstStyle/>
            <a:p>
              <a:endParaRPr lang="en-GB"/>
            </a:p>
          </p:txBody>
        </p:sp>
        <p:sp>
          <p:nvSpPr>
            <p:cNvPr id="410631" name="Line 7"/>
            <p:cNvSpPr>
              <a:spLocks noChangeShapeType="1"/>
            </p:cNvSpPr>
            <p:nvPr/>
          </p:nvSpPr>
          <p:spPr bwMode="auto">
            <a:xfrm>
              <a:off x="4895" y="3428"/>
              <a:ext cx="36" cy="1"/>
            </a:xfrm>
            <a:prstGeom prst="line">
              <a:avLst/>
            </a:prstGeom>
            <a:noFill/>
            <a:ln w="15875">
              <a:solidFill>
                <a:srgbClr val="000080"/>
              </a:solidFill>
              <a:round/>
              <a:headEnd/>
              <a:tailEnd/>
            </a:ln>
          </p:spPr>
          <p:txBody>
            <a:bodyPr/>
            <a:lstStyle/>
            <a:p>
              <a:endParaRPr lang="en-GB"/>
            </a:p>
          </p:txBody>
        </p:sp>
        <p:sp>
          <p:nvSpPr>
            <p:cNvPr id="410632" name="Line 8"/>
            <p:cNvSpPr>
              <a:spLocks noChangeShapeType="1"/>
            </p:cNvSpPr>
            <p:nvPr/>
          </p:nvSpPr>
          <p:spPr bwMode="auto">
            <a:xfrm>
              <a:off x="4895" y="2780"/>
              <a:ext cx="36" cy="1"/>
            </a:xfrm>
            <a:prstGeom prst="line">
              <a:avLst/>
            </a:prstGeom>
            <a:noFill/>
            <a:ln w="15875">
              <a:solidFill>
                <a:srgbClr val="000080"/>
              </a:solidFill>
              <a:round/>
              <a:headEnd/>
              <a:tailEnd/>
            </a:ln>
          </p:spPr>
          <p:txBody>
            <a:bodyPr/>
            <a:lstStyle/>
            <a:p>
              <a:endParaRPr lang="en-GB"/>
            </a:p>
          </p:txBody>
        </p:sp>
        <p:sp>
          <p:nvSpPr>
            <p:cNvPr id="410633" name="Line 9"/>
            <p:cNvSpPr>
              <a:spLocks noChangeShapeType="1"/>
            </p:cNvSpPr>
            <p:nvPr/>
          </p:nvSpPr>
          <p:spPr bwMode="auto">
            <a:xfrm>
              <a:off x="4895" y="2133"/>
              <a:ext cx="36" cy="1"/>
            </a:xfrm>
            <a:prstGeom prst="line">
              <a:avLst/>
            </a:prstGeom>
            <a:noFill/>
            <a:ln w="15875">
              <a:solidFill>
                <a:srgbClr val="000080"/>
              </a:solidFill>
              <a:round/>
              <a:headEnd/>
              <a:tailEnd/>
            </a:ln>
          </p:spPr>
          <p:txBody>
            <a:bodyPr/>
            <a:lstStyle/>
            <a:p>
              <a:endParaRPr lang="en-GB"/>
            </a:p>
          </p:txBody>
        </p:sp>
        <p:sp>
          <p:nvSpPr>
            <p:cNvPr id="410634" name="Line 10"/>
            <p:cNvSpPr>
              <a:spLocks noChangeShapeType="1"/>
            </p:cNvSpPr>
            <p:nvPr/>
          </p:nvSpPr>
          <p:spPr bwMode="auto">
            <a:xfrm>
              <a:off x="4895" y="1480"/>
              <a:ext cx="36" cy="1"/>
            </a:xfrm>
            <a:prstGeom prst="line">
              <a:avLst/>
            </a:prstGeom>
            <a:noFill/>
            <a:ln w="15875">
              <a:solidFill>
                <a:srgbClr val="000080"/>
              </a:solidFill>
              <a:round/>
              <a:headEnd/>
              <a:tailEnd/>
            </a:ln>
          </p:spPr>
          <p:txBody>
            <a:bodyPr/>
            <a:lstStyle/>
            <a:p>
              <a:endParaRPr lang="en-GB"/>
            </a:p>
          </p:txBody>
        </p:sp>
        <p:sp>
          <p:nvSpPr>
            <p:cNvPr id="410635" name="Line 11"/>
            <p:cNvSpPr>
              <a:spLocks noChangeShapeType="1"/>
            </p:cNvSpPr>
            <p:nvPr/>
          </p:nvSpPr>
          <p:spPr bwMode="auto">
            <a:xfrm>
              <a:off x="4895" y="832"/>
              <a:ext cx="36" cy="1"/>
            </a:xfrm>
            <a:prstGeom prst="line">
              <a:avLst/>
            </a:prstGeom>
            <a:noFill/>
            <a:ln w="15875">
              <a:solidFill>
                <a:srgbClr val="000080"/>
              </a:solidFill>
              <a:round/>
              <a:headEnd/>
              <a:tailEnd/>
            </a:ln>
          </p:spPr>
          <p:txBody>
            <a:bodyPr/>
            <a:lstStyle/>
            <a:p>
              <a:endParaRPr lang="en-GB"/>
            </a:p>
          </p:txBody>
        </p:sp>
        <p:sp>
          <p:nvSpPr>
            <p:cNvPr id="410636" name="Line 12"/>
            <p:cNvSpPr>
              <a:spLocks noChangeShapeType="1"/>
            </p:cNvSpPr>
            <p:nvPr/>
          </p:nvSpPr>
          <p:spPr bwMode="auto">
            <a:xfrm>
              <a:off x="897" y="3428"/>
              <a:ext cx="3998" cy="1"/>
            </a:xfrm>
            <a:prstGeom prst="line">
              <a:avLst/>
            </a:prstGeom>
            <a:noFill/>
            <a:ln w="15875">
              <a:solidFill>
                <a:srgbClr val="000080"/>
              </a:solidFill>
              <a:round/>
              <a:headEnd/>
              <a:tailEnd/>
            </a:ln>
          </p:spPr>
          <p:txBody>
            <a:bodyPr/>
            <a:lstStyle/>
            <a:p>
              <a:endParaRPr lang="en-GB"/>
            </a:p>
          </p:txBody>
        </p:sp>
        <p:sp>
          <p:nvSpPr>
            <p:cNvPr id="410637" name="Line 13"/>
            <p:cNvSpPr>
              <a:spLocks noChangeShapeType="1"/>
            </p:cNvSpPr>
            <p:nvPr/>
          </p:nvSpPr>
          <p:spPr bwMode="auto">
            <a:xfrm flipV="1">
              <a:off x="897" y="3428"/>
              <a:ext cx="1" cy="36"/>
            </a:xfrm>
            <a:prstGeom prst="line">
              <a:avLst/>
            </a:prstGeom>
            <a:noFill/>
            <a:ln w="15875">
              <a:solidFill>
                <a:srgbClr val="000080"/>
              </a:solidFill>
              <a:round/>
              <a:headEnd/>
              <a:tailEnd/>
            </a:ln>
          </p:spPr>
          <p:txBody>
            <a:bodyPr/>
            <a:lstStyle/>
            <a:p>
              <a:endParaRPr lang="en-GB"/>
            </a:p>
          </p:txBody>
        </p:sp>
        <p:sp>
          <p:nvSpPr>
            <p:cNvPr id="410638" name="Line 14"/>
            <p:cNvSpPr>
              <a:spLocks noChangeShapeType="1"/>
            </p:cNvSpPr>
            <p:nvPr/>
          </p:nvSpPr>
          <p:spPr bwMode="auto">
            <a:xfrm flipV="1">
              <a:off x="1395" y="3428"/>
              <a:ext cx="1" cy="36"/>
            </a:xfrm>
            <a:prstGeom prst="line">
              <a:avLst/>
            </a:prstGeom>
            <a:noFill/>
            <a:ln w="15875">
              <a:solidFill>
                <a:srgbClr val="000080"/>
              </a:solidFill>
              <a:round/>
              <a:headEnd/>
              <a:tailEnd/>
            </a:ln>
          </p:spPr>
          <p:txBody>
            <a:bodyPr/>
            <a:lstStyle/>
            <a:p>
              <a:endParaRPr lang="en-GB"/>
            </a:p>
          </p:txBody>
        </p:sp>
        <p:sp>
          <p:nvSpPr>
            <p:cNvPr id="410639" name="Line 15"/>
            <p:cNvSpPr>
              <a:spLocks noChangeShapeType="1"/>
            </p:cNvSpPr>
            <p:nvPr/>
          </p:nvSpPr>
          <p:spPr bwMode="auto">
            <a:xfrm flipV="1">
              <a:off x="1899" y="3428"/>
              <a:ext cx="1" cy="36"/>
            </a:xfrm>
            <a:prstGeom prst="line">
              <a:avLst/>
            </a:prstGeom>
            <a:noFill/>
            <a:ln w="15875">
              <a:solidFill>
                <a:srgbClr val="000080"/>
              </a:solidFill>
              <a:round/>
              <a:headEnd/>
              <a:tailEnd/>
            </a:ln>
          </p:spPr>
          <p:txBody>
            <a:bodyPr/>
            <a:lstStyle/>
            <a:p>
              <a:endParaRPr lang="en-GB"/>
            </a:p>
          </p:txBody>
        </p:sp>
        <p:sp>
          <p:nvSpPr>
            <p:cNvPr id="410640" name="Line 16"/>
            <p:cNvSpPr>
              <a:spLocks noChangeShapeType="1"/>
            </p:cNvSpPr>
            <p:nvPr/>
          </p:nvSpPr>
          <p:spPr bwMode="auto">
            <a:xfrm flipV="1">
              <a:off x="2398" y="3428"/>
              <a:ext cx="1" cy="36"/>
            </a:xfrm>
            <a:prstGeom prst="line">
              <a:avLst/>
            </a:prstGeom>
            <a:noFill/>
            <a:ln w="15875">
              <a:solidFill>
                <a:srgbClr val="000080"/>
              </a:solidFill>
              <a:round/>
              <a:headEnd/>
              <a:tailEnd/>
            </a:ln>
          </p:spPr>
          <p:txBody>
            <a:bodyPr/>
            <a:lstStyle/>
            <a:p>
              <a:endParaRPr lang="en-GB"/>
            </a:p>
          </p:txBody>
        </p:sp>
        <p:sp>
          <p:nvSpPr>
            <p:cNvPr id="410641" name="Line 17"/>
            <p:cNvSpPr>
              <a:spLocks noChangeShapeType="1"/>
            </p:cNvSpPr>
            <p:nvPr/>
          </p:nvSpPr>
          <p:spPr bwMode="auto">
            <a:xfrm flipV="1">
              <a:off x="2896" y="3428"/>
              <a:ext cx="1" cy="36"/>
            </a:xfrm>
            <a:prstGeom prst="line">
              <a:avLst/>
            </a:prstGeom>
            <a:noFill/>
            <a:ln w="15875">
              <a:solidFill>
                <a:srgbClr val="000080"/>
              </a:solidFill>
              <a:round/>
              <a:headEnd/>
              <a:tailEnd/>
            </a:ln>
          </p:spPr>
          <p:txBody>
            <a:bodyPr/>
            <a:lstStyle/>
            <a:p>
              <a:endParaRPr lang="en-GB"/>
            </a:p>
          </p:txBody>
        </p:sp>
        <p:sp>
          <p:nvSpPr>
            <p:cNvPr id="410642" name="Line 18"/>
            <p:cNvSpPr>
              <a:spLocks noChangeShapeType="1"/>
            </p:cNvSpPr>
            <p:nvPr/>
          </p:nvSpPr>
          <p:spPr bwMode="auto">
            <a:xfrm flipV="1">
              <a:off x="3395" y="3428"/>
              <a:ext cx="1" cy="36"/>
            </a:xfrm>
            <a:prstGeom prst="line">
              <a:avLst/>
            </a:prstGeom>
            <a:noFill/>
            <a:ln w="15875">
              <a:solidFill>
                <a:srgbClr val="000080"/>
              </a:solidFill>
              <a:round/>
              <a:headEnd/>
              <a:tailEnd/>
            </a:ln>
          </p:spPr>
          <p:txBody>
            <a:bodyPr/>
            <a:lstStyle/>
            <a:p>
              <a:endParaRPr lang="en-GB"/>
            </a:p>
          </p:txBody>
        </p:sp>
        <p:sp>
          <p:nvSpPr>
            <p:cNvPr id="410643" name="Line 19"/>
            <p:cNvSpPr>
              <a:spLocks noChangeShapeType="1"/>
            </p:cNvSpPr>
            <p:nvPr/>
          </p:nvSpPr>
          <p:spPr bwMode="auto">
            <a:xfrm flipV="1">
              <a:off x="3898" y="3428"/>
              <a:ext cx="1" cy="36"/>
            </a:xfrm>
            <a:prstGeom prst="line">
              <a:avLst/>
            </a:prstGeom>
            <a:noFill/>
            <a:ln w="15875">
              <a:solidFill>
                <a:srgbClr val="000080"/>
              </a:solidFill>
              <a:round/>
              <a:headEnd/>
              <a:tailEnd/>
            </a:ln>
          </p:spPr>
          <p:txBody>
            <a:bodyPr/>
            <a:lstStyle/>
            <a:p>
              <a:endParaRPr lang="en-GB"/>
            </a:p>
          </p:txBody>
        </p:sp>
        <p:sp>
          <p:nvSpPr>
            <p:cNvPr id="410644" name="Line 20"/>
            <p:cNvSpPr>
              <a:spLocks noChangeShapeType="1"/>
            </p:cNvSpPr>
            <p:nvPr/>
          </p:nvSpPr>
          <p:spPr bwMode="auto">
            <a:xfrm flipV="1">
              <a:off x="4397" y="3428"/>
              <a:ext cx="1" cy="36"/>
            </a:xfrm>
            <a:prstGeom prst="line">
              <a:avLst/>
            </a:prstGeom>
            <a:noFill/>
            <a:ln w="15875">
              <a:solidFill>
                <a:srgbClr val="000080"/>
              </a:solidFill>
              <a:round/>
              <a:headEnd/>
              <a:tailEnd/>
            </a:ln>
          </p:spPr>
          <p:txBody>
            <a:bodyPr/>
            <a:lstStyle/>
            <a:p>
              <a:endParaRPr lang="en-GB"/>
            </a:p>
          </p:txBody>
        </p:sp>
        <p:sp>
          <p:nvSpPr>
            <p:cNvPr id="410645" name="Line 21"/>
            <p:cNvSpPr>
              <a:spLocks noChangeShapeType="1"/>
            </p:cNvSpPr>
            <p:nvPr/>
          </p:nvSpPr>
          <p:spPr bwMode="auto">
            <a:xfrm flipV="1">
              <a:off x="4895" y="3428"/>
              <a:ext cx="1" cy="36"/>
            </a:xfrm>
            <a:prstGeom prst="line">
              <a:avLst/>
            </a:prstGeom>
            <a:noFill/>
            <a:ln w="15875">
              <a:solidFill>
                <a:srgbClr val="000080"/>
              </a:solidFill>
              <a:round/>
              <a:headEnd/>
              <a:tailEnd/>
            </a:ln>
          </p:spPr>
          <p:txBody>
            <a:bodyPr/>
            <a:lstStyle/>
            <a:p>
              <a:endParaRPr lang="en-GB"/>
            </a:p>
          </p:txBody>
        </p:sp>
        <p:sp>
          <p:nvSpPr>
            <p:cNvPr id="410646" name="Line 22"/>
            <p:cNvSpPr>
              <a:spLocks noChangeShapeType="1"/>
            </p:cNvSpPr>
            <p:nvPr/>
          </p:nvSpPr>
          <p:spPr bwMode="auto">
            <a:xfrm>
              <a:off x="897" y="3428"/>
              <a:ext cx="10" cy="1"/>
            </a:xfrm>
            <a:prstGeom prst="line">
              <a:avLst/>
            </a:prstGeom>
            <a:noFill/>
            <a:ln w="23813">
              <a:solidFill>
                <a:srgbClr val="FF0000"/>
              </a:solidFill>
              <a:round/>
              <a:headEnd/>
              <a:tailEnd/>
            </a:ln>
          </p:spPr>
          <p:txBody>
            <a:bodyPr/>
            <a:lstStyle/>
            <a:p>
              <a:endParaRPr lang="en-GB"/>
            </a:p>
          </p:txBody>
        </p:sp>
        <p:sp>
          <p:nvSpPr>
            <p:cNvPr id="410647" name="Line 23"/>
            <p:cNvSpPr>
              <a:spLocks noChangeShapeType="1"/>
            </p:cNvSpPr>
            <p:nvPr/>
          </p:nvSpPr>
          <p:spPr bwMode="auto">
            <a:xfrm>
              <a:off x="907" y="3428"/>
              <a:ext cx="10" cy="1"/>
            </a:xfrm>
            <a:prstGeom prst="line">
              <a:avLst/>
            </a:prstGeom>
            <a:noFill/>
            <a:ln w="23813">
              <a:solidFill>
                <a:srgbClr val="FF0000"/>
              </a:solidFill>
              <a:round/>
              <a:headEnd/>
              <a:tailEnd/>
            </a:ln>
          </p:spPr>
          <p:txBody>
            <a:bodyPr/>
            <a:lstStyle/>
            <a:p>
              <a:endParaRPr lang="en-GB"/>
            </a:p>
          </p:txBody>
        </p:sp>
        <p:sp>
          <p:nvSpPr>
            <p:cNvPr id="410648" name="Line 24"/>
            <p:cNvSpPr>
              <a:spLocks noChangeShapeType="1"/>
            </p:cNvSpPr>
            <p:nvPr/>
          </p:nvSpPr>
          <p:spPr bwMode="auto">
            <a:xfrm>
              <a:off x="917" y="3428"/>
              <a:ext cx="11" cy="1"/>
            </a:xfrm>
            <a:prstGeom prst="line">
              <a:avLst/>
            </a:prstGeom>
            <a:noFill/>
            <a:ln w="23813">
              <a:solidFill>
                <a:srgbClr val="FF0000"/>
              </a:solidFill>
              <a:round/>
              <a:headEnd/>
              <a:tailEnd/>
            </a:ln>
          </p:spPr>
          <p:txBody>
            <a:bodyPr/>
            <a:lstStyle/>
            <a:p>
              <a:endParaRPr lang="en-GB"/>
            </a:p>
          </p:txBody>
        </p:sp>
        <p:sp>
          <p:nvSpPr>
            <p:cNvPr id="410649" name="Line 25"/>
            <p:cNvSpPr>
              <a:spLocks noChangeShapeType="1"/>
            </p:cNvSpPr>
            <p:nvPr/>
          </p:nvSpPr>
          <p:spPr bwMode="auto">
            <a:xfrm>
              <a:off x="928" y="3428"/>
              <a:ext cx="10" cy="1"/>
            </a:xfrm>
            <a:prstGeom prst="line">
              <a:avLst/>
            </a:prstGeom>
            <a:noFill/>
            <a:ln w="23813">
              <a:solidFill>
                <a:srgbClr val="FF0000"/>
              </a:solidFill>
              <a:round/>
              <a:headEnd/>
              <a:tailEnd/>
            </a:ln>
          </p:spPr>
          <p:txBody>
            <a:bodyPr/>
            <a:lstStyle/>
            <a:p>
              <a:endParaRPr lang="en-GB"/>
            </a:p>
          </p:txBody>
        </p:sp>
        <p:sp>
          <p:nvSpPr>
            <p:cNvPr id="410650" name="Line 26"/>
            <p:cNvSpPr>
              <a:spLocks noChangeShapeType="1"/>
            </p:cNvSpPr>
            <p:nvPr/>
          </p:nvSpPr>
          <p:spPr bwMode="auto">
            <a:xfrm>
              <a:off x="938" y="3428"/>
              <a:ext cx="10" cy="1"/>
            </a:xfrm>
            <a:prstGeom prst="line">
              <a:avLst/>
            </a:prstGeom>
            <a:noFill/>
            <a:ln w="23813">
              <a:solidFill>
                <a:srgbClr val="FF0000"/>
              </a:solidFill>
              <a:round/>
              <a:headEnd/>
              <a:tailEnd/>
            </a:ln>
          </p:spPr>
          <p:txBody>
            <a:bodyPr/>
            <a:lstStyle/>
            <a:p>
              <a:endParaRPr lang="en-GB"/>
            </a:p>
          </p:txBody>
        </p:sp>
        <p:sp>
          <p:nvSpPr>
            <p:cNvPr id="410651" name="Line 27"/>
            <p:cNvSpPr>
              <a:spLocks noChangeShapeType="1"/>
            </p:cNvSpPr>
            <p:nvPr/>
          </p:nvSpPr>
          <p:spPr bwMode="auto">
            <a:xfrm>
              <a:off x="948" y="3428"/>
              <a:ext cx="10" cy="1"/>
            </a:xfrm>
            <a:prstGeom prst="line">
              <a:avLst/>
            </a:prstGeom>
            <a:noFill/>
            <a:ln w="23813">
              <a:solidFill>
                <a:srgbClr val="FF0000"/>
              </a:solidFill>
              <a:round/>
              <a:headEnd/>
              <a:tailEnd/>
            </a:ln>
          </p:spPr>
          <p:txBody>
            <a:bodyPr/>
            <a:lstStyle/>
            <a:p>
              <a:endParaRPr lang="en-GB"/>
            </a:p>
          </p:txBody>
        </p:sp>
        <p:sp>
          <p:nvSpPr>
            <p:cNvPr id="410652" name="Line 28"/>
            <p:cNvSpPr>
              <a:spLocks noChangeShapeType="1"/>
            </p:cNvSpPr>
            <p:nvPr/>
          </p:nvSpPr>
          <p:spPr bwMode="auto">
            <a:xfrm>
              <a:off x="958" y="3428"/>
              <a:ext cx="11" cy="1"/>
            </a:xfrm>
            <a:prstGeom prst="line">
              <a:avLst/>
            </a:prstGeom>
            <a:noFill/>
            <a:ln w="23813">
              <a:solidFill>
                <a:srgbClr val="FF0000"/>
              </a:solidFill>
              <a:round/>
              <a:headEnd/>
              <a:tailEnd/>
            </a:ln>
          </p:spPr>
          <p:txBody>
            <a:bodyPr/>
            <a:lstStyle/>
            <a:p>
              <a:endParaRPr lang="en-GB"/>
            </a:p>
          </p:txBody>
        </p:sp>
        <p:sp>
          <p:nvSpPr>
            <p:cNvPr id="410653" name="Line 29"/>
            <p:cNvSpPr>
              <a:spLocks noChangeShapeType="1"/>
            </p:cNvSpPr>
            <p:nvPr/>
          </p:nvSpPr>
          <p:spPr bwMode="auto">
            <a:xfrm>
              <a:off x="969" y="3428"/>
              <a:ext cx="10" cy="1"/>
            </a:xfrm>
            <a:prstGeom prst="line">
              <a:avLst/>
            </a:prstGeom>
            <a:noFill/>
            <a:ln w="23813">
              <a:solidFill>
                <a:srgbClr val="FF0000"/>
              </a:solidFill>
              <a:round/>
              <a:headEnd/>
              <a:tailEnd/>
            </a:ln>
          </p:spPr>
          <p:txBody>
            <a:bodyPr/>
            <a:lstStyle/>
            <a:p>
              <a:endParaRPr lang="en-GB"/>
            </a:p>
          </p:txBody>
        </p:sp>
        <p:sp>
          <p:nvSpPr>
            <p:cNvPr id="410654" name="Line 30"/>
            <p:cNvSpPr>
              <a:spLocks noChangeShapeType="1"/>
            </p:cNvSpPr>
            <p:nvPr/>
          </p:nvSpPr>
          <p:spPr bwMode="auto">
            <a:xfrm>
              <a:off x="979" y="3428"/>
              <a:ext cx="10" cy="1"/>
            </a:xfrm>
            <a:prstGeom prst="line">
              <a:avLst/>
            </a:prstGeom>
            <a:noFill/>
            <a:ln w="23813">
              <a:solidFill>
                <a:srgbClr val="FF0000"/>
              </a:solidFill>
              <a:round/>
              <a:headEnd/>
              <a:tailEnd/>
            </a:ln>
          </p:spPr>
          <p:txBody>
            <a:bodyPr/>
            <a:lstStyle/>
            <a:p>
              <a:endParaRPr lang="en-GB"/>
            </a:p>
          </p:txBody>
        </p:sp>
        <p:sp>
          <p:nvSpPr>
            <p:cNvPr id="410655" name="Line 31"/>
            <p:cNvSpPr>
              <a:spLocks noChangeShapeType="1"/>
            </p:cNvSpPr>
            <p:nvPr/>
          </p:nvSpPr>
          <p:spPr bwMode="auto">
            <a:xfrm>
              <a:off x="989" y="3428"/>
              <a:ext cx="5" cy="1"/>
            </a:xfrm>
            <a:prstGeom prst="line">
              <a:avLst/>
            </a:prstGeom>
            <a:noFill/>
            <a:ln w="23813">
              <a:solidFill>
                <a:srgbClr val="FF0000"/>
              </a:solidFill>
              <a:round/>
              <a:headEnd/>
              <a:tailEnd/>
            </a:ln>
          </p:spPr>
          <p:txBody>
            <a:bodyPr/>
            <a:lstStyle/>
            <a:p>
              <a:endParaRPr lang="en-GB"/>
            </a:p>
          </p:txBody>
        </p:sp>
        <p:sp>
          <p:nvSpPr>
            <p:cNvPr id="410656" name="Line 32"/>
            <p:cNvSpPr>
              <a:spLocks noChangeShapeType="1"/>
            </p:cNvSpPr>
            <p:nvPr/>
          </p:nvSpPr>
          <p:spPr bwMode="auto">
            <a:xfrm>
              <a:off x="994" y="3428"/>
              <a:ext cx="11" cy="1"/>
            </a:xfrm>
            <a:prstGeom prst="line">
              <a:avLst/>
            </a:prstGeom>
            <a:noFill/>
            <a:ln w="23813">
              <a:solidFill>
                <a:srgbClr val="FF0000"/>
              </a:solidFill>
              <a:round/>
              <a:headEnd/>
              <a:tailEnd/>
            </a:ln>
          </p:spPr>
          <p:txBody>
            <a:bodyPr/>
            <a:lstStyle/>
            <a:p>
              <a:endParaRPr lang="en-GB"/>
            </a:p>
          </p:txBody>
        </p:sp>
        <p:sp>
          <p:nvSpPr>
            <p:cNvPr id="410657" name="Line 33"/>
            <p:cNvSpPr>
              <a:spLocks noChangeShapeType="1"/>
            </p:cNvSpPr>
            <p:nvPr/>
          </p:nvSpPr>
          <p:spPr bwMode="auto">
            <a:xfrm>
              <a:off x="1005" y="3428"/>
              <a:ext cx="10" cy="1"/>
            </a:xfrm>
            <a:prstGeom prst="line">
              <a:avLst/>
            </a:prstGeom>
            <a:noFill/>
            <a:ln w="23813">
              <a:solidFill>
                <a:srgbClr val="FF0000"/>
              </a:solidFill>
              <a:round/>
              <a:headEnd/>
              <a:tailEnd/>
            </a:ln>
          </p:spPr>
          <p:txBody>
            <a:bodyPr/>
            <a:lstStyle/>
            <a:p>
              <a:endParaRPr lang="en-GB"/>
            </a:p>
          </p:txBody>
        </p:sp>
        <p:sp>
          <p:nvSpPr>
            <p:cNvPr id="410658" name="Line 34"/>
            <p:cNvSpPr>
              <a:spLocks noChangeShapeType="1"/>
            </p:cNvSpPr>
            <p:nvPr/>
          </p:nvSpPr>
          <p:spPr bwMode="auto">
            <a:xfrm>
              <a:off x="1015" y="3428"/>
              <a:ext cx="10" cy="1"/>
            </a:xfrm>
            <a:prstGeom prst="line">
              <a:avLst/>
            </a:prstGeom>
            <a:noFill/>
            <a:ln w="23813">
              <a:solidFill>
                <a:srgbClr val="FF0000"/>
              </a:solidFill>
              <a:round/>
              <a:headEnd/>
              <a:tailEnd/>
            </a:ln>
          </p:spPr>
          <p:txBody>
            <a:bodyPr/>
            <a:lstStyle/>
            <a:p>
              <a:endParaRPr lang="en-GB"/>
            </a:p>
          </p:txBody>
        </p:sp>
        <p:sp>
          <p:nvSpPr>
            <p:cNvPr id="410659" name="Line 35"/>
            <p:cNvSpPr>
              <a:spLocks noChangeShapeType="1"/>
            </p:cNvSpPr>
            <p:nvPr/>
          </p:nvSpPr>
          <p:spPr bwMode="auto">
            <a:xfrm>
              <a:off x="1025" y="3428"/>
              <a:ext cx="10" cy="1"/>
            </a:xfrm>
            <a:prstGeom prst="line">
              <a:avLst/>
            </a:prstGeom>
            <a:noFill/>
            <a:ln w="23813">
              <a:solidFill>
                <a:srgbClr val="FF0000"/>
              </a:solidFill>
              <a:round/>
              <a:headEnd/>
              <a:tailEnd/>
            </a:ln>
          </p:spPr>
          <p:txBody>
            <a:bodyPr/>
            <a:lstStyle/>
            <a:p>
              <a:endParaRPr lang="en-GB"/>
            </a:p>
          </p:txBody>
        </p:sp>
        <p:sp>
          <p:nvSpPr>
            <p:cNvPr id="410660" name="Line 36"/>
            <p:cNvSpPr>
              <a:spLocks noChangeShapeType="1"/>
            </p:cNvSpPr>
            <p:nvPr/>
          </p:nvSpPr>
          <p:spPr bwMode="auto">
            <a:xfrm>
              <a:off x="1035" y="3428"/>
              <a:ext cx="11" cy="1"/>
            </a:xfrm>
            <a:prstGeom prst="line">
              <a:avLst/>
            </a:prstGeom>
            <a:noFill/>
            <a:ln w="23813">
              <a:solidFill>
                <a:srgbClr val="FF0000"/>
              </a:solidFill>
              <a:round/>
              <a:headEnd/>
              <a:tailEnd/>
            </a:ln>
          </p:spPr>
          <p:txBody>
            <a:bodyPr/>
            <a:lstStyle/>
            <a:p>
              <a:endParaRPr lang="en-GB"/>
            </a:p>
          </p:txBody>
        </p:sp>
        <p:sp>
          <p:nvSpPr>
            <p:cNvPr id="410661" name="Line 37"/>
            <p:cNvSpPr>
              <a:spLocks noChangeShapeType="1"/>
            </p:cNvSpPr>
            <p:nvPr/>
          </p:nvSpPr>
          <p:spPr bwMode="auto">
            <a:xfrm>
              <a:off x="1046" y="3428"/>
              <a:ext cx="10" cy="1"/>
            </a:xfrm>
            <a:prstGeom prst="line">
              <a:avLst/>
            </a:prstGeom>
            <a:noFill/>
            <a:ln w="23813">
              <a:solidFill>
                <a:srgbClr val="FF0000"/>
              </a:solidFill>
              <a:round/>
              <a:headEnd/>
              <a:tailEnd/>
            </a:ln>
          </p:spPr>
          <p:txBody>
            <a:bodyPr/>
            <a:lstStyle/>
            <a:p>
              <a:endParaRPr lang="en-GB"/>
            </a:p>
          </p:txBody>
        </p:sp>
        <p:sp>
          <p:nvSpPr>
            <p:cNvPr id="410662" name="Line 38"/>
            <p:cNvSpPr>
              <a:spLocks noChangeShapeType="1"/>
            </p:cNvSpPr>
            <p:nvPr/>
          </p:nvSpPr>
          <p:spPr bwMode="auto">
            <a:xfrm>
              <a:off x="1056" y="3428"/>
              <a:ext cx="10" cy="1"/>
            </a:xfrm>
            <a:prstGeom prst="line">
              <a:avLst/>
            </a:prstGeom>
            <a:noFill/>
            <a:ln w="23813">
              <a:solidFill>
                <a:srgbClr val="FF0000"/>
              </a:solidFill>
              <a:round/>
              <a:headEnd/>
              <a:tailEnd/>
            </a:ln>
          </p:spPr>
          <p:txBody>
            <a:bodyPr/>
            <a:lstStyle/>
            <a:p>
              <a:endParaRPr lang="en-GB"/>
            </a:p>
          </p:txBody>
        </p:sp>
        <p:sp>
          <p:nvSpPr>
            <p:cNvPr id="410663" name="Line 39"/>
            <p:cNvSpPr>
              <a:spLocks noChangeShapeType="1"/>
            </p:cNvSpPr>
            <p:nvPr/>
          </p:nvSpPr>
          <p:spPr bwMode="auto">
            <a:xfrm>
              <a:off x="1066" y="3428"/>
              <a:ext cx="11" cy="1"/>
            </a:xfrm>
            <a:prstGeom prst="line">
              <a:avLst/>
            </a:prstGeom>
            <a:noFill/>
            <a:ln w="23813">
              <a:solidFill>
                <a:srgbClr val="FF0000"/>
              </a:solidFill>
              <a:round/>
              <a:headEnd/>
              <a:tailEnd/>
            </a:ln>
          </p:spPr>
          <p:txBody>
            <a:bodyPr/>
            <a:lstStyle/>
            <a:p>
              <a:endParaRPr lang="en-GB"/>
            </a:p>
          </p:txBody>
        </p:sp>
        <p:sp>
          <p:nvSpPr>
            <p:cNvPr id="410664" name="Line 40"/>
            <p:cNvSpPr>
              <a:spLocks noChangeShapeType="1"/>
            </p:cNvSpPr>
            <p:nvPr/>
          </p:nvSpPr>
          <p:spPr bwMode="auto">
            <a:xfrm>
              <a:off x="1077" y="3428"/>
              <a:ext cx="10" cy="1"/>
            </a:xfrm>
            <a:prstGeom prst="line">
              <a:avLst/>
            </a:prstGeom>
            <a:noFill/>
            <a:ln w="23813">
              <a:solidFill>
                <a:srgbClr val="FF0000"/>
              </a:solidFill>
              <a:round/>
              <a:headEnd/>
              <a:tailEnd/>
            </a:ln>
          </p:spPr>
          <p:txBody>
            <a:bodyPr/>
            <a:lstStyle/>
            <a:p>
              <a:endParaRPr lang="en-GB"/>
            </a:p>
          </p:txBody>
        </p:sp>
        <p:sp>
          <p:nvSpPr>
            <p:cNvPr id="410665" name="Line 41"/>
            <p:cNvSpPr>
              <a:spLocks noChangeShapeType="1"/>
            </p:cNvSpPr>
            <p:nvPr/>
          </p:nvSpPr>
          <p:spPr bwMode="auto">
            <a:xfrm>
              <a:off x="1087" y="3428"/>
              <a:ext cx="10" cy="1"/>
            </a:xfrm>
            <a:prstGeom prst="line">
              <a:avLst/>
            </a:prstGeom>
            <a:noFill/>
            <a:ln w="23813">
              <a:solidFill>
                <a:srgbClr val="FF0000"/>
              </a:solidFill>
              <a:round/>
              <a:headEnd/>
              <a:tailEnd/>
            </a:ln>
          </p:spPr>
          <p:txBody>
            <a:bodyPr/>
            <a:lstStyle/>
            <a:p>
              <a:endParaRPr lang="en-GB"/>
            </a:p>
          </p:txBody>
        </p:sp>
        <p:sp>
          <p:nvSpPr>
            <p:cNvPr id="410666" name="Line 42"/>
            <p:cNvSpPr>
              <a:spLocks noChangeShapeType="1"/>
            </p:cNvSpPr>
            <p:nvPr/>
          </p:nvSpPr>
          <p:spPr bwMode="auto">
            <a:xfrm>
              <a:off x="1097" y="3428"/>
              <a:ext cx="10" cy="1"/>
            </a:xfrm>
            <a:prstGeom prst="line">
              <a:avLst/>
            </a:prstGeom>
            <a:noFill/>
            <a:ln w="23813">
              <a:solidFill>
                <a:srgbClr val="FF0000"/>
              </a:solidFill>
              <a:round/>
              <a:headEnd/>
              <a:tailEnd/>
            </a:ln>
          </p:spPr>
          <p:txBody>
            <a:bodyPr/>
            <a:lstStyle/>
            <a:p>
              <a:endParaRPr lang="en-GB"/>
            </a:p>
          </p:txBody>
        </p:sp>
        <p:sp>
          <p:nvSpPr>
            <p:cNvPr id="410667" name="Line 43"/>
            <p:cNvSpPr>
              <a:spLocks noChangeShapeType="1"/>
            </p:cNvSpPr>
            <p:nvPr/>
          </p:nvSpPr>
          <p:spPr bwMode="auto">
            <a:xfrm>
              <a:off x="1107" y="3428"/>
              <a:ext cx="11" cy="1"/>
            </a:xfrm>
            <a:prstGeom prst="line">
              <a:avLst/>
            </a:prstGeom>
            <a:noFill/>
            <a:ln w="23813">
              <a:solidFill>
                <a:srgbClr val="FF0000"/>
              </a:solidFill>
              <a:round/>
              <a:headEnd/>
              <a:tailEnd/>
            </a:ln>
          </p:spPr>
          <p:txBody>
            <a:bodyPr/>
            <a:lstStyle/>
            <a:p>
              <a:endParaRPr lang="en-GB"/>
            </a:p>
          </p:txBody>
        </p:sp>
        <p:sp>
          <p:nvSpPr>
            <p:cNvPr id="410668" name="Line 44"/>
            <p:cNvSpPr>
              <a:spLocks noChangeShapeType="1"/>
            </p:cNvSpPr>
            <p:nvPr/>
          </p:nvSpPr>
          <p:spPr bwMode="auto">
            <a:xfrm>
              <a:off x="1118" y="3428"/>
              <a:ext cx="10" cy="1"/>
            </a:xfrm>
            <a:prstGeom prst="line">
              <a:avLst/>
            </a:prstGeom>
            <a:noFill/>
            <a:ln w="23813">
              <a:solidFill>
                <a:srgbClr val="FF0000"/>
              </a:solidFill>
              <a:round/>
              <a:headEnd/>
              <a:tailEnd/>
            </a:ln>
          </p:spPr>
          <p:txBody>
            <a:bodyPr/>
            <a:lstStyle/>
            <a:p>
              <a:endParaRPr lang="en-GB"/>
            </a:p>
          </p:txBody>
        </p:sp>
        <p:sp>
          <p:nvSpPr>
            <p:cNvPr id="410669" name="Line 45"/>
            <p:cNvSpPr>
              <a:spLocks noChangeShapeType="1"/>
            </p:cNvSpPr>
            <p:nvPr/>
          </p:nvSpPr>
          <p:spPr bwMode="auto">
            <a:xfrm>
              <a:off x="1128" y="3428"/>
              <a:ext cx="10" cy="1"/>
            </a:xfrm>
            <a:prstGeom prst="line">
              <a:avLst/>
            </a:prstGeom>
            <a:noFill/>
            <a:ln w="23813">
              <a:solidFill>
                <a:srgbClr val="FF0000"/>
              </a:solidFill>
              <a:round/>
              <a:headEnd/>
              <a:tailEnd/>
            </a:ln>
          </p:spPr>
          <p:txBody>
            <a:bodyPr/>
            <a:lstStyle/>
            <a:p>
              <a:endParaRPr lang="en-GB"/>
            </a:p>
          </p:txBody>
        </p:sp>
        <p:sp>
          <p:nvSpPr>
            <p:cNvPr id="410670" name="Line 46"/>
            <p:cNvSpPr>
              <a:spLocks noChangeShapeType="1"/>
            </p:cNvSpPr>
            <p:nvPr/>
          </p:nvSpPr>
          <p:spPr bwMode="auto">
            <a:xfrm>
              <a:off x="1138" y="3428"/>
              <a:ext cx="11" cy="1"/>
            </a:xfrm>
            <a:prstGeom prst="line">
              <a:avLst/>
            </a:prstGeom>
            <a:noFill/>
            <a:ln w="23813">
              <a:solidFill>
                <a:srgbClr val="FF0000"/>
              </a:solidFill>
              <a:round/>
              <a:headEnd/>
              <a:tailEnd/>
            </a:ln>
          </p:spPr>
          <p:txBody>
            <a:bodyPr/>
            <a:lstStyle/>
            <a:p>
              <a:endParaRPr lang="en-GB"/>
            </a:p>
          </p:txBody>
        </p:sp>
        <p:sp>
          <p:nvSpPr>
            <p:cNvPr id="410671" name="Line 47"/>
            <p:cNvSpPr>
              <a:spLocks noChangeShapeType="1"/>
            </p:cNvSpPr>
            <p:nvPr/>
          </p:nvSpPr>
          <p:spPr bwMode="auto">
            <a:xfrm>
              <a:off x="1149" y="3428"/>
              <a:ext cx="10" cy="1"/>
            </a:xfrm>
            <a:prstGeom prst="line">
              <a:avLst/>
            </a:prstGeom>
            <a:noFill/>
            <a:ln w="23813">
              <a:solidFill>
                <a:srgbClr val="FF0000"/>
              </a:solidFill>
              <a:round/>
              <a:headEnd/>
              <a:tailEnd/>
            </a:ln>
          </p:spPr>
          <p:txBody>
            <a:bodyPr/>
            <a:lstStyle/>
            <a:p>
              <a:endParaRPr lang="en-GB"/>
            </a:p>
          </p:txBody>
        </p:sp>
        <p:sp>
          <p:nvSpPr>
            <p:cNvPr id="410672" name="Line 48"/>
            <p:cNvSpPr>
              <a:spLocks noChangeShapeType="1"/>
            </p:cNvSpPr>
            <p:nvPr/>
          </p:nvSpPr>
          <p:spPr bwMode="auto">
            <a:xfrm>
              <a:off x="1159" y="3428"/>
              <a:ext cx="10" cy="1"/>
            </a:xfrm>
            <a:prstGeom prst="line">
              <a:avLst/>
            </a:prstGeom>
            <a:noFill/>
            <a:ln w="23813">
              <a:solidFill>
                <a:srgbClr val="FF0000"/>
              </a:solidFill>
              <a:round/>
              <a:headEnd/>
              <a:tailEnd/>
            </a:ln>
          </p:spPr>
          <p:txBody>
            <a:bodyPr/>
            <a:lstStyle/>
            <a:p>
              <a:endParaRPr lang="en-GB"/>
            </a:p>
          </p:txBody>
        </p:sp>
        <p:sp>
          <p:nvSpPr>
            <p:cNvPr id="410673" name="Line 49"/>
            <p:cNvSpPr>
              <a:spLocks noChangeShapeType="1"/>
            </p:cNvSpPr>
            <p:nvPr/>
          </p:nvSpPr>
          <p:spPr bwMode="auto">
            <a:xfrm>
              <a:off x="1169" y="3428"/>
              <a:ext cx="5" cy="1"/>
            </a:xfrm>
            <a:prstGeom prst="line">
              <a:avLst/>
            </a:prstGeom>
            <a:noFill/>
            <a:ln w="23813">
              <a:solidFill>
                <a:srgbClr val="FF0000"/>
              </a:solidFill>
              <a:round/>
              <a:headEnd/>
              <a:tailEnd/>
            </a:ln>
          </p:spPr>
          <p:txBody>
            <a:bodyPr/>
            <a:lstStyle/>
            <a:p>
              <a:endParaRPr lang="en-GB"/>
            </a:p>
          </p:txBody>
        </p:sp>
        <p:sp>
          <p:nvSpPr>
            <p:cNvPr id="410674" name="Line 50"/>
            <p:cNvSpPr>
              <a:spLocks noChangeShapeType="1"/>
            </p:cNvSpPr>
            <p:nvPr/>
          </p:nvSpPr>
          <p:spPr bwMode="auto">
            <a:xfrm>
              <a:off x="1174" y="3428"/>
              <a:ext cx="11" cy="1"/>
            </a:xfrm>
            <a:prstGeom prst="line">
              <a:avLst/>
            </a:prstGeom>
            <a:noFill/>
            <a:ln w="23813">
              <a:solidFill>
                <a:srgbClr val="FF0000"/>
              </a:solidFill>
              <a:round/>
              <a:headEnd/>
              <a:tailEnd/>
            </a:ln>
          </p:spPr>
          <p:txBody>
            <a:bodyPr/>
            <a:lstStyle/>
            <a:p>
              <a:endParaRPr lang="en-GB"/>
            </a:p>
          </p:txBody>
        </p:sp>
        <p:sp>
          <p:nvSpPr>
            <p:cNvPr id="410675" name="Line 51"/>
            <p:cNvSpPr>
              <a:spLocks noChangeShapeType="1"/>
            </p:cNvSpPr>
            <p:nvPr/>
          </p:nvSpPr>
          <p:spPr bwMode="auto">
            <a:xfrm>
              <a:off x="1185" y="3428"/>
              <a:ext cx="10" cy="1"/>
            </a:xfrm>
            <a:prstGeom prst="line">
              <a:avLst/>
            </a:prstGeom>
            <a:noFill/>
            <a:ln w="23813">
              <a:solidFill>
                <a:srgbClr val="FF0000"/>
              </a:solidFill>
              <a:round/>
              <a:headEnd/>
              <a:tailEnd/>
            </a:ln>
          </p:spPr>
          <p:txBody>
            <a:bodyPr/>
            <a:lstStyle/>
            <a:p>
              <a:endParaRPr lang="en-GB"/>
            </a:p>
          </p:txBody>
        </p:sp>
        <p:sp>
          <p:nvSpPr>
            <p:cNvPr id="410676" name="Line 52"/>
            <p:cNvSpPr>
              <a:spLocks noChangeShapeType="1"/>
            </p:cNvSpPr>
            <p:nvPr/>
          </p:nvSpPr>
          <p:spPr bwMode="auto">
            <a:xfrm>
              <a:off x="1195" y="3428"/>
              <a:ext cx="10" cy="1"/>
            </a:xfrm>
            <a:prstGeom prst="line">
              <a:avLst/>
            </a:prstGeom>
            <a:noFill/>
            <a:ln w="23813">
              <a:solidFill>
                <a:srgbClr val="FF0000"/>
              </a:solidFill>
              <a:round/>
              <a:headEnd/>
              <a:tailEnd/>
            </a:ln>
          </p:spPr>
          <p:txBody>
            <a:bodyPr/>
            <a:lstStyle/>
            <a:p>
              <a:endParaRPr lang="en-GB"/>
            </a:p>
          </p:txBody>
        </p:sp>
        <p:sp>
          <p:nvSpPr>
            <p:cNvPr id="410677" name="Line 53"/>
            <p:cNvSpPr>
              <a:spLocks noChangeShapeType="1"/>
            </p:cNvSpPr>
            <p:nvPr/>
          </p:nvSpPr>
          <p:spPr bwMode="auto">
            <a:xfrm>
              <a:off x="1205" y="3428"/>
              <a:ext cx="10" cy="1"/>
            </a:xfrm>
            <a:prstGeom prst="line">
              <a:avLst/>
            </a:prstGeom>
            <a:noFill/>
            <a:ln w="23813">
              <a:solidFill>
                <a:srgbClr val="FF0000"/>
              </a:solidFill>
              <a:round/>
              <a:headEnd/>
              <a:tailEnd/>
            </a:ln>
          </p:spPr>
          <p:txBody>
            <a:bodyPr/>
            <a:lstStyle/>
            <a:p>
              <a:endParaRPr lang="en-GB"/>
            </a:p>
          </p:txBody>
        </p:sp>
        <p:sp>
          <p:nvSpPr>
            <p:cNvPr id="410678" name="Line 54"/>
            <p:cNvSpPr>
              <a:spLocks noChangeShapeType="1"/>
            </p:cNvSpPr>
            <p:nvPr/>
          </p:nvSpPr>
          <p:spPr bwMode="auto">
            <a:xfrm>
              <a:off x="1215" y="3428"/>
              <a:ext cx="11" cy="1"/>
            </a:xfrm>
            <a:prstGeom prst="line">
              <a:avLst/>
            </a:prstGeom>
            <a:noFill/>
            <a:ln w="23813">
              <a:solidFill>
                <a:srgbClr val="FF0000"/>
              </a:solidFill>
              <a:round/>
              <a:headEnd/>
              <a:tailEnd/>
            </a:ln>
          </p:spPr>
          <p:txBody>
            <a:bodyPr/>
            <a:lstStyle/>
            <a:p>
              <a:endParaRPr lang="en-GB"/>
            </a:p>
          </p:txBody>
        </p:sp>
        <p:sp>
          <p:nvSpPr>
            <p:cNvPr id="410679" name="Line 55"/>
            <p:cNvSpPr>
              <a:spLocks noChangeShapeType="1"/>
            </p:cNvSpPr>
            <p:nvPr/>
          </p:nvSpPr>
          <p:spPr bwMode="auto">
            <a:xfrm>
              <a:off x="1226" y="3428"/>
              <a:ext cx="10" cy="1"/>
            </a:xfrm>
            <a:prstGeom prst="line">
              <a:avLst/>
            </a:prstGeom>
            <a:noFill/>
            <a:ln w="23813">
              <a:solidFill>
                <a:srgbClr val="FF0000"/>
              </a:solidFill>
              <a:round/>
              <a:headEnd/>
              <a:tailEnd/>
            </a:ln>
          </p:spPr>
          <p:txBody>
            <a:bodyPr/>
            <a:lstStyle/>
            <a:p>
              <a:endParaRPr lang="en-GB"/>
            </a:p>
          </p:txBody>
        </p:sp>
        <p:sp>
          <p:nvSpPr>
            <p:cNvPr id="410680" name="Line 56"/>
            <p:cNvSpPr>
              <a:spLocks noChangeShapeType="1"/>
            </p:cNvSpPr>
            <p:nvPr/>
          </p:nvSpPr>
          <p:spPr bwMode="auto">
            <a:xfrm>
              <a:off x="1236" y="3428"/>
              <a:ext cx="10" cy="1"/>
            </a:xfrm>
            <a:prstGeom prst="line">
              <a:avLst/>
            </a:prstGeom>
            <a:noFill/>
            <a:ln w="23813">
              <a:solidFill>
                <a:srgbClr val="FF0000"/>
              </a:solidFill>
              <a:round/>
              <a:headEnd/>
              <a:tailEnd/>
            </a:ln>
          </p:spPr>
          <p:txBody>
            <a:bodyPr/>
            <a:lstStyle/>
            <a:p>
              <a:endParaRPr lang="en-GB"/>
            </a:p>
          </p:txBody>
        </p:sp>
        <p:sp>
          <p:nvSpPr>
            <p:cNvPr id="410681" name="Line 57"/>
            <p:cNvSpPr>
              <a:spLocks noChangeShapeType="1"/>
            </p:cNvSpPr>
            <p:nvPr/>
          </p:nvSpPr>
          <p:spPr bwMode="auto">
            <a:xfrm>
              <a:off x="1246" y="3428"/>
              <a:ext cx="11" cy="1"/>
            </a:xfrm>
            <a:prstGeom prst="line">
              <a:avLst/>
            </a:prstGeom>
            <a:noFill/>
            <a:ln w="23813">
              <a:solidFill>
                <a:srgbClr val="FF0000"/>
              </a:solidFill>
              <a:round/>
              <a:headEnd/>
              <a:tailEnd/>
            </a:ln>
          </p:spPr>
          <p:txBody>
            <a:bodyPr/>
            <a:lstStyle/>
            <a:p>
              <a:endParaRPr lang="en-GB"/>
            </a:p>
          </p:txBody>
        </p:sp>
        <p:sp>
          <p:nvSpPr>
            <p:cNvPr id="410682" name="Line 58"/>
            <p:cNvSpPr>
              <a:spLocks noChangeShapeType="1"/>
            </p:cNvSpPr>
            <p:nvPr/>
          </p:nvSpPr>
          <p:spPr bwMode="auto">
            <a:xfrm>
              <a:off x="1257" y="3428"/>
              <a:ext cx="10" cy="1"/>
            </a:xfrm>
            <a:prstGeom prst="line">
              <a:avLst/>
            </a:prstGeom>
            <a:noFill/>
            <a:ln w="23813">
              <a:solidFill>
                <a:srgbClr val="FF0000"/>
              </a:solidFill>
              <a:round/>
              <a:headEnd/>
              <a:tailEnd/>
            </a:ln>
          </p:spPr>
          <p:txBody>
            <a:bodyPr/>
            <a:lstStyle/>
            <a:p>
              <a:endParaRPr lang="en-GB"/>
            </a:p>
          </p:txBody>
        </p:sp>
        <p:sp>
          <p:nvSpPr>
            <p:cNvPr id="410683" name="Line 59"/>
            <p:cNvSpPr>
              <a:spLocks noChangeShapeType="1"/>
            </p:cNvSpPr>
            <p:nvPr/>
          </p:nvSpPr>
          <p:spPr bwMode="auto">
            <a:xfrm>
              <a:off x="1267" y="3428"/>
              <a:ext cx="10" cy="1"/>
            </a:xfrm>
            <a:prstGeom prst="line">
              <a:avLst/>
            </a:prstGeom>
            <a:noFill/>
            <a:ln w="23813">
              <a:solidFill>
                <a:srgbClr val="FF0000"/>
              </a:solidFill>
              <a:round/>
              <a:headEnd/>
              <a:tailEnd/>
            </a:ln>
          </p:spPr>
          <p:txBody>
            <a:bodyPr/>
            <a:lstStyle/>
            <a:p>
              <a:endParaRPr lang="en-GB"/>
            </a:p>
          </p:txBody>
        </p:sp>
        <p:sp>
          <p:nvSpPr>
            <p:cNvPr id="410684" name="Line 60"/>
            <p:cNvSpPr>
              <a:spLocks noChangeShapeType="1"/>
            </p:cNvSpPr>
            <p:nvPr/>
          </p:nvSpPr>
          <p:spPr bwMode="auto">
            <a:xfrm>
              <a:off x="1277" y="3428"/>
              <a:ext cx="10" cy="1"/>
            </a:xfrm>
            <a:prstGeom prst="line">
              <a:avLst/>
            </a:prstGeom>
            <a:noFill/>
            <a:ln w="23813">
              <a:solidFill>
                <a:srgbClr val="FF0000"/>
              </a:solidFill>
              <a:round/>
              <a:headEnd/>
              <a:tailEnd/>
            </a:ln>
          </p:spPr>
          <p:txBody>
            <a:bodyPr/>
            <a:lstStyle/>
            <a:p>
              <a:endParaRPr lang="en-GB"/>
            </a:p>
          </p:txBody>
        </p:sp>
        <p:sp>
          <p:nvSpPr>
            <p:cNvPr id="410685" name="Line 61"/>
            <p:cNvSpPr>
              <a:spLocks noChangeShapeType="1"/>
            </p:cNvSpPr>
            <p:nvPr/>
          </p:nvSpPr>
          <p:spPr bwMode="auto">
            <a:xfrm>
              <a:off x="1287" y="3428"/>
              <a:ext cx="11" cy="1"/>
            </a:xfrm>
            <a:prstGeom prst="line">
              <a:avLst/>
            </a:prstGeom>
            <a:noFill/>
            <a:ln w="23813">
              <a:solidFill>
                <a:srgbClr val="FF0000"/>
              </a:solidFill>
              <a:round/>
              <a:headEnd/>
              <a:tailEnd/>
            </a:ln>
          </p:spPr>
          <p:txBody>
            <a:bodyPr/>
            <a:lstStyle/>
            <a:p>
              <a:endParaRPr lang="en-GB"/>
            </a:p>
          </p:txBody>
        </p:sp>
        <p:sp>
          <p:nvSpPr>
            <p:cNvPr id="410686" name="Line 62"/>
            <p:cNvSpPr>
              <a:spLocks noChangeShapeType="1"/>
            </p:cNvSpPr>
            <p:nvPr/>
          </p:nvSpPr>
          <p:spPr bwMode="auto">
            <a:xfrm>
              <a:off x="1298" y="3428"/>
              <a:ext cx="10" cy="1"/>
            </a:xfrm>
            <a:prstGeom prst="line">
              <a:avLst/>
            </a:prstGeom>
            <a:noFill/>
            <a:ln w="23813">
              <a:solidFill>
                <a:srgbClr val="FF0000"/>
              </a:solidFill>
              <a:round/>
              <a:headEnd/>
              <a:tailEnd/>
            </a:ln>
          </p:spPr>
          <p:txBody>
            <a:bodyPr/>
            <a:lstStyle/>
            <a:p>
              <a:endParaRPr lang="en-GB"/>
            </a:p>
          </p:txBody>
        </p:sp>
        <p:sp>
          <p:nvSpPr>
            <p:cNvPr id="410687" name="Line 63"/>
            <p:cNvSpPr>
              <a:spLocks noChangeShapeType="1"/>
            </p:cNvSpPr>
            <p:nvPr/>
          </p:nvSpPr>
          <p:spPr bwMode="auto">
            <a:xfrm>
              <a:off x="1308" y="3428"/>
              <a:ext cx="10" cy="1"/>
            </a:xfrm>
            <a:prstGeom prst="line">
              <a:avLst/>
            </a:prstGeom>
            <a:noFill/>
            <a:ln w="23813">
              <a:solidFill>
                <a:srgbClr val="FF0000"/>
              </a:solidFill>
              <a:round/>
              <a:headEnd/>
              <a:tailEnd/>
            </a:ln>
          </p:spPr>
          <p:txBody>
            <a:bodyPr/>
            <a:lstStyle/>
            <a:p>
              <a:endParaRPr lang="en-GB"/>
            </a:p>
          </p:txBody>
        </p:sp>
        <p:sp>
          <p:nvSpPr>
            <p:cNvPr id="410688" name="Line 64"/>
            <p:cNvSpPr>
              <a:spLocks noChangeShapeType="1"/>
            </p:cNvSpPr>
            <p:nvPr/>
          </p:nvSpPr>
          <p:spPr bwMode="auto">
            <a:xfrm>
              <a:off x="1318" y="3428"/>
              <a:ext cx="10" cy="1"/>
            </a:xfrm>
            <a:prstGeom prst="line">
              <a:avLst/>
            </a:prstGeom>
            <a:noFill/>
            <a:ln w="23813">
              <a:solidFill>
                <a:srgbClr val="FF0000"/>
              </a:solidFill>
              <a:round/>
              <a:headEnd/>
              <a:tailEnd/>
            </a:ln>
          </p:spPr>
          <p:txBody>
            <a:bodyPr/>
            <a:lstStyle/>
            <a:p>
              <a:endParaRPr lang="en-GB"/>
            </a:p>
          </p:txBody>
        </p:sp>
        <p:sp>
          <p:nvSpPr>
            <p:cNvPr id="410689" name="Line 65"/>
            <p:cNvSpPr>
              <a:spLocks noChangeShapeType="1"/>
            </p:cNvSpPr>
            <p:nvPr/>
          </p:nvSpPr>
          <p:spPr bwMode="auto">
            <a:xfrm>
              <a:off x="1328" y="3428"/>
              <a:ext cx="11" cy="1"/>
            </a:xfrm>
            <a:prstGeom prst="line">
              <a:avLst/>
            </a:prstGeom>
            <a:noFill/>
            <a:ln w="23813">
              <a:solidFill>
                <a:srgbClr val="FF0000"/>
              </a:solidFill>
              <a:round/>
              <a:headEnd/>
              <a:tailEnd/>
            </a:ln>
          </p:spPr>
          <p:txBody>
            <a:bodyPr/>
            <a:lstStyle/>
            <a:p>
              <a:endParaRPr lang="en-GB"/>
            </a:p>
          </p:txBody>
        </p:sp>
        <p:sp>
          <p:nvSpPr>
            <p:cNvPr id="410690" name="Line 66"/>
            <p:cNvSpPr>
              <a:spLocks noChangeShapeType="1"/>
            </p:cNvSpPr>
            <p:nvPr/>
          </p:nvSpPr>
          <p:spPr bwMode="auto">
            <a:xfrm>
              <a:off x="1339" y="3428"/>
              <a:ext cx="10" cy="1"/>
            </a:xfrm>
            <a:prstGeom prst="line">
              <a:avLst/>
            </a:prstGeom>
            <a:noFill/>
            <a:ln w="23813">
              <a:solidFill>
                <a:srgbClr val="FF0000"/>
              </a:solidFill>
              <a:round/>
              <a:headEnd/>
              <a:tailEnd/>
            </a:ln>
          </p:spPr>
          <p:txBody>
            <a:bodyPr/>
            <a:lstStyle/>
            <a:p>
              <a:endParaRPr lang="en-GB"/>
            </a:p>
          </p:txBody>
        </p:sp>
        <p:sp>
          <p:nvSpPr>
            <p:cNvPr id="410691" name="Line 67"/>
            <p:cNvSpPr>
              <a:spLocks noChangeShapeType="1"/>
            </p:cNvSpPr>
            <p:nvPr/>
          </p:nvSpPr>
          <p:spPr bwMode="auto">
            <a:xfrm>
              <a:off x="1349" y="3428"/>
              <a:ext cx="5" cy="1"/>
            </a:xfrm>
            <a:prstGeom prst="line">
              <a:avLst/>
            </a:prstGeom>
            <a:noFill/>
            <a:ln w="23813">
              <a:solidFill>
                <a:srgbClr val="FF0000"/>
              </a:solidFill>
              <a:round/>
              <a:headEnd/>
              <a:tailEnd/>
            </a:ln>
          </p:spPr>
          <p:txBody>
            <a:bodyPr/>
            <a:lstStyle/>
            <a:p>
              <a:endParaRPr lang="en-GB"/>
            </a:p>
          </p:txBody>
        </p:sp>
        <p:sp>
          <p:nvSpPr>
            <p:cNvPr id="410692" name="Line 68"/>
            <p:cNvSpPr>
              <a:spLocks noChangeShapeType="1"/>
            </p:cNvSpPr>
            <p:nvPr/>
          </p:nvSpPr>
          <p:spPr bwMode="auto">
            <a:xfrm>
              <a:off x="1354" y="3428"/>
              <a:ext cx="10" cy="1"/>
            </a:xfrm>
            <a:prstGeom prst="line">
              <a:avLst/>
            </a:prstGeom>
            <a:noFill/>
            <a:ln w="23813">
              <a:solidFill>
                <a:srgbClr val="FF0000"/>
              </a:solidFill>
              <a:round/>
              <a:headEnd/>
              <a:tailEnd/>
            </a:ln>
          </p:spPr>
          <p:txBody>
            <a:bodyPr/>
            <a:lstStyle/>
            <a:p>
              <a:endParaRPr lang="en-GB"/>
            </a:p>
          </p:txBody>
        </p:sp>
        <p:sp>
          <p:nvSpPr>
            <p:cNvPr id="410693" name="Line 69"/>
            <p:cNvSpPr>
              <a:spLocks noChangeShapeType="1"/>
            </p:cNvSpPr>
            <p:nvPr/>
          </p:nvSpPr>
          <p:spPr bwMode="auto">
            <a:xfrm>
              <a:off x="1364" y="3428"/>
              <a:ext cx="11" cy="1"/>
            </a:xfrm>
            <a:prstGeom prst="line">
              <a:avLst/>
            </a:prstGeom>
            <a:noFill/>
            <a:ln w="23813">
              <a:solidFill>
                <a:srgbClr val="FF0000"/>
              </a:solidFill>
              <a:round/>
              <a:headEnd/>
              <a:tailEnd/>
            </a:ln>
          </p:spPr>
          <p:txBody>
            <a:bodyPr/>
            <a:lstStyle/>
            <a:p>
              <a:endParaRPr lang="en-GB"/>
            </a:p>
          </p:txBody>
        </p:sp>
        <p:sp>
          <p:nvSpPr>
            <p:cNvPr id="410694" name="Line 70"/>
            <p:cNvSpPr>
              <a:spLocks noChangeShapeType="1"/>
            </p:cNvSpPr>
            <p:nvPr/>
          </p:nvSpPr>
          <p:spPr bwMode="auto">
            <a:xfrm>
              <a:off x="1375" y="3428"/>
              <a:ext cx="10" cy="1"/>
            </a:xfrm>
            <a:prstGeom prst="line">
              <a:avLst/>
            </a:prstGeom>
            <a:noFill/>
            <a:ln w="23813">
              <a:solidFill>
                <a:srgbClr val="FF0000"/>
              </a:solidFill>
              <a:round/>
              <a:headEnd/>
              <a:tailEnd/>
            </a:ln>
          </p:spPr>
          <p:txBody>
            <a:bodyPr/>
            <a:lstStyle/>
            <a:p>
              <a:endParaRPr lang="en-GB"/>
            </a:p>
          </p:txBody>
        </p:sp>
        <p:sp>
          <p:nvSpPr>
            <p:cNvPr id="410695" name="Line 71"/>
            <p:cNvSpPr>
              <a:spLocks noChangeShapeType="1"/>
            </p:cNvSpPr>
            <p:nvPr/>
          </p:nvSpPr>
          <p:spPr bwMode="auto">
            <a:xfrm>
              <a:off x="1385" y="3428"/>
              <a:ext cx="10" cy="1"/>
            </a:xfrm>
            <a:prstGeom prst="line">
              <a:avLst/>
            </a:prstGeom>
            <a:noFill/>
            <a:ln w="23813">
              <a:solidFill>
                <a:srgbClr val="FF0000"/>
              </a:solidFill>
              <a:round/>
              <a:headEnd/>
              <a:tailEnd/>
            </a:ln>
          </p:spPr>
          <p:txBody>
            <a:bodyPr/>
            <a:lstStyle/>
            <a:p>
              <a:endParaRPr lang="en-GB"/>
            </a:p>
          </p:txBody>
        </p:sp>
        <p:sp>
          <p:nvSpPr>
            <p:cNvPr id="410696" name="Freeform 72"/>
            <p:cNvSpPr>
              <a:spLocks/>
            </p:cNvSpPr>
            <p:nvPr/>
          </p:nvSpPr>
          <p:spPr bwMode="auto">
            <a:xfrm>
              <a:off x="1395" y="3423"/>
              <a:ext cx="11" cy="5"/>
            </a:xfrm>
            <a:custGeom>
              <a:avLst/>
              <a:gdLst/>
              <a:ahLst/>
              <a:cxnLst>
                <a:cxn ang="0">
                  <a:pos x="0" y="5"/>
                </a:cxn>
                <a:cxn ang="0">
                  <a:pos x="5" y="0"/>
                </a:cxn>
                <a:cxn ang="0">
                  <a:pos x="11" y="0"/>
                </a:cxn>
              </a:cxnLst>
              <a:rect l="0" t="0" r="r" b="b"/>
              <a:pathLst>
                <a:path w="11" h="5">
                  <a:moveTo>
                    <a:pt x="0" y="5"/>
                  </a:moveTo>
                  <a:lnTo>
                    <a:pt x="5" y="0"/>
                  </a:lnTo>
                  <a:lnTo>
                    <a:pt x="11" y="0"/>
                  </a:lnTo>
                </a:path>
              </a:pathLst>
            </a:custGeom>
            <a:noFill/>
            <a:ln w="23813">
              <a:solidFill>
                <a:srgbClr val="FF0000"/>
              </a:solidFill>
              <a:prstDash val="solid"/>
              <a:round/>
              <a:headEnd/>
              <a:tailEnd/>
            </a:ln>
          </p:spPr>
          <p:txBody>
            <a:bodyPr/>
            <a:lstStyle/>
            <a:p>
              <a:endParaRPr lang="en-GB"/>
            </a:p>
          </p:txBody>
        </p:sp>
        <p:sp>
          <p:nvSpPr>
            <p:cNvPr id="410697" name="Line 73"/>
            <p:cNvSpPr>
              <a:spLocks noChangeShapeType="1"/>
            </p:cNvSpPr>
            <p:nvPr/>
          </p:nvSpPr>
          <p:spPr bwMode="auto">
            <a:xfrm>
              <a:off x="1406" y="3423"/>
              <a:ext cx="10" cy="1"/>
            </a:xfrm>
            <a:prstGeom prst="line">
              <a:avLst/>
            </a:prstGeom>
            <a:noFill/>
            <a:ln w="23813">
              <a:solidFill>
                <a:srgbClr val="FF0000"/>
              </a:solidFill>
              <a:round/>
              <a:headEnd/>
              <a:tailEnd/>
            </a:ln>
          </p:spPr>
          <p:txBody>
            <a:bodyPr/>
            <a:lstStyle/>
            <a:p>
              <a:endParaRPr lang="en-GB"/>
            </a:p>
          </p:txBody>
        </p:sp>
        <p:sp>
          <p:nvSpPr>
            <p:cNvPr id="410698" name="Line 74"/>
            <p:cNvSpPr>
              <a:spLocks noChangeShapeType="1"/>
            </p:cNvSpPr>
            <p:nvPr/>
          </p:nvSpPr>
          <p:spPr bwMode="auto">
            <a:xfrm>
              <a:off x="1416" y="3423"/>
              <a:ext cx="10" cy="1"/>
            </a:xfrm>
            <a:prstGeom prst="line">
              <a:avLst/>
            </a:prstGeom>
            <a:noFill/>
            <a:ln w="23813">
              <a:solidFill>
                <a:srgbClr val="FF0000"/>
              </a:solidFill>
              <a:round/>
              <a:headEnd/>
              <a:tailEnd/>
            </a:ln>
          </p:spPr>
          <p:txBody>
            <a:bodyPr/>
            <a:lstStyle/>
            <a:p>
              <a:endParaRPr lang="en-GB"/>
            </a:p>
          </p:txBody>
        </p:sp>
        <p:sp>
          <p:nvSpPr>
            <p:cNvPr id="410699" name="Line 75"/>
            <p:cNvSpPr>
              <a:spLocks noChangeShapeType="1"/>
            </p:cNvSpPr>
            <p:nvPr/>
          </p:nvSpPr>
          <p:spPr bwMode="auto">
            <a:xfrm>
              <a:off x="1426" y="3423"/>
              <a:ext cx="10" cy="1"/>
            </a:xfrm>
            <a:prstGeom prst="line">
              <a:avLst/>
            </a:prstGeom>
            <a:noFill/>
            <a:ln w="23813">
              <a:solidFill>
                <a:srgbClr val="FF0000"/>
              </a:solidFill>
              <a:round/>
              <a:headEnd/>
              <a:tailEnd/>
            </a:ln>
          </p:spPr>
          <p:txBody>
            <a:bodyPr/>
            <a:lstStyle/>
            <a:p>
              <a:endParaRPr lang="en-GB"/>
            </a:p>
          </p:txBody>
        </p:sp>
        <p:sp>
          <p:nvSpPr>
            <p:cNvPr id="410700" name="Line 76"/>
            <p:cNvSpPr>
              <a:spLocks noChangeShapeType="1"/>
            </p:cNvSpPr>
            <p:nvPr/>
          </p:nvSpPr>
          <p:spPr bwMode="auto">
            <a:xfrm>
              <a:off x="1436" y="3423"/>
              <a:ext cx="11" cy="1"/>
            </a:xfrm>
            <a:prstGeom prst="line">
              <a:avLst/>
            </a:prstGeom>
            <a:noFill/>
            <a:ln w="23813">
              <a:solidFill>
                <a:srgbClr val="FF0000"/>
              </a:solidFill>
              <a:round/>
              <a:headEnd/>
              <a:tailEnd/>
            </a:ln>
          </p:spPr>
          <p:txBody>
            <a:bodyPr/>
            <a:lstStyle/>
            <a:p>
              <a:endParaRPr lang="en-GB"/>
            </a:p>
          </p:txBody>
        </p:sp>
        <p:sp>
          <p:nvSpPr>
            <p:cNvPr id="410701" name="Line 77"/>
            <p:cNvSpPr>
              <a:spLocks noChangeShapeType="1"/>
            </p:cNvSpPr>
            <p:nvPr/>
          </p:nvSpPr>
          <p:spPr bwMode="auto">
            <a:xfrm>
              <a:off x="1447" y="3423"/>
              <a:ext cx="10" cy="1"/>
            </a:xfrm>
            <a:prstGeom prst="line">
              <a:avLst/>
            </a:prstGeom>
            <a:noFill/>
            <a:ln w="23813">
              <a:solidFill>
                <a:srgbClr val="FF0000"/>
              </a:solidFill>
              <a:round/>
              <a:headEnd/>
              <a:tailEnd/>
            </a:ln>
          </p:spPr>
          <p:txBody>
            <a:bodyPr/>
            <a:lstStyle/>
            <a:p>
              <a:endParaRPr lang="en-GB"/>
            </a:p>
          </p:txBody>
        </p:sp>
        <p:sp>
          <p:nvSpPr>
            <p:cNvPr id="410702" name="Line 78"/>
            <p:cNvSpPr>
              <a:spLocks noChangeShapeType="1"/>
            </p:cNvSpPr>
            <p:nvPr/>
          </p:nvSpPr>
          <p:spPr bwMode="auto">
            <a:xfrm>
              <a:off x="1457" y="3423"/>
              <a:ext cx="10" cy="1"/>
            </a:xfrm>
            <a:prstGeom prst="line">
              <a:avLst/>
            </a:prstGeom>
            <a:noFill/>
            <a:ln w="23813">
              <a:solidFill>
                <a:srgbClr val="FF0000"/>
              </a:solidFill>
              <a:round/>
              <a:headEnd/>
              <a:tailEnd/>
            </a:ln>
          </p:spPr>
          <p:txBody>
            <a:bodyPr/>
            <a:lstStyle/>
            <a:p>
              <a:endParaRPr lang="en-GB"/>
            </a:p>
          </p:txBody>
        </p:sp>
        <p:sp>
          <p:nvSpPr>
            <p:cNvPr id="410703" name="Line 79"/>
            <p:cNvSpPr>
              <a:spLocks noChangeShapeType="1"/>
            </p:cNvSpPr>
            <p:nvPr/>
          </p:nvSpPr>
          <p:spPr bwMode="auto">
            <a:xfrm>
              <a:off x="1467" y="3423"/>
              <a:ext cx="11" cy="1"/>
            </a:xfrm>
            <a:prstGeom prst="line">
              <a:avLst/>
            </a:prstGeom>
            <a:noFill/>
            <a:ln w="23813">
              <a:solidFill>
                <a:srgbClr val="FF0000"/>
              </a:solidFill>
              <a:round/>
              <a:headEnd/>
              <a:tailEnd/>
            </a:ln>
          </p:spPr>
          <p:txBody>
            <a:bodyPr/>
            <a:lstStyle/>
            <a:p>
              <a:endParaRPr lang="en-GB"/>
            </a:p>
          </p:txBody>
        </p:sp>
        <p:sp>
          <p:nvSpPr>
            <p:cNvPr id="410704" name="Line 80"/>
            <p:cNvSpPr>
              <a:spLocks noChangeShapeType="1"/>
            </p:cNvSpPr>
            <p:nvPr/>
          </p:nvSpPr>
          <p:spPr bwMode="auto">
            <a:xfrm>
              <a:off x="1478" y="3423"/>
              <a:ext cx="10" cy="1"/>
            </a:xfrm>
            <a:prstGeom prst="line">
              <a:avLst/>
            </a:prstGeom>
            <a:noFill/>
            <a:ln w="23813">
              <a:solidFill>
                <a:srgbClr val="FF0000"/>
              </a:solidFill>
              <a:round/>
              <a:headEnd/>
              <a:tailEnd/>
            </a:ln>
          </p:spPr>
          <p:txBody>
            <a:bodyPr/>
            <a:lstStyle/>
            <a:p>
              <a:endParaRPr lang="en-GB"/>
            </a:p>
          </p:txBody>
        </p:sp>
        <p:sp>
          <p:nvSpPr>
            <p:cNvPr id="410705" name="Line 81"/>
            <p:cNvSpPr>
              <a:spLocks noChangeShapeType="1"/>
            </p:cNvSpPr>
            <p:nvPr/>
          </p:nvSpPr>
          <p:spPr bwMode="auto">
            <a:xfrm>
              <a:off x="1488" y="3423"/>
              <a:ext cx="10" cy="1"/>
            </a:xfrm>
            <a:prstGeom prst="line">
              <a:avLst/>
            </a:prstGeom>
            <a:noFill/>
            <a:ln w="23813">
              <a:solidFill>
                <a:srgbClr val="FF0000"/>
              </a:solidFill>
              <a:round/>
              <a:headEnd/>
              <a:tailEnd/>
            </a:ln>
          </p:spPr>
          <p:txBody>
            <a:bodyPr/>
            <a:lstStyle/>
            <a:p>
              <a:endParaRPr lang="en-GB"/>
            </a:p>
          </p:txBody>
        </p:sp>
        <p:sp>
          <p:nvSpPr>
            <p:cNvPr id="410706" name="Line 82"/>
            <p:cNvSpPr>
              <a:spLocks noChangeShapeType="1"/>
            </p:cNvSpPr>
            <p:nvPr/>
          </p:nvSpPr>
          <p:spPr bwMode="auto">
            <a:xfrm>
              <a:off x="1498" y="3423"/>
              <a:ext cx="10" cy="1"/>
            </a:xfrm>
            <a:prstGeom prst="line">
              <a:avLst/>
            </a:prstGeom>
            <a:noFill/>
            <a:ln w="23813">
              <a:solidFill>
                <a:srgbClr val="FF0000"/>
              </a:solidFill>
              <a:round/>
              <a:headEnd/>
              <a:tailEnd/>
            </a:ln>
          </p:spPr>
          <p:txBody>
            <a:bodyPr/>
            <a:lstStyle/>
            <a:p>
              <a:endParaRPr lang="en-GB"/>
            </a:p>
          </p:txBody>
        </p:sp>
        <p:sp>
          <p:nvSpPr>
            <p:cNvPr id="410707" name="Line 83"/>
            <p:cNvSpPr>
              <a:spLocks noChangeShapeType="1"/>
            </p:cNvSpPr>
            <p:nvPr/>
          </p:nvSpPr>
          <p:spPr bwMode="auto">
            <a:xfrm>
              <a:off x="1508" y="3423"/>
              <a:ext cx="11" cy="1"/>
            </a:xfrm>
            <a:prstGeom prst="line">
              <a:avLst/>
            </a:prstGeom>
            <a:noFill/>
            <a:ln w="23813">
              <a:solidFill>
                <a:srgbClr val="FF0000"/>
              </a:solidFill>
              <a:round/>
              <a:headEnd/>
              <a:tailEnd/>
            </a:ln>
          </p:spPr>
          <p:txBody>
            <a:bodyPr/>
            <a:lstStyle/>
            <a:p>
              <a:endParaRPr lang="en-GB"/>
            </a:p>
          </p:txBody>
        </p:sp>
        <p:sp>
          <p:nvSpPr>
            <p:cNvPr id="410708" name="Line 84"/>
            <p:cNvSpPr>
              <a:spLocks noChangeShapeType="1"/>
            </p:cNvSpPr>
            <p:nvPr/>
          </p:nvSpPr>
          <p:spPr bwMode="auto">
            <a:xfrm>
              <a:off x="1519" y="3423"/>
              <a:ext cx="10" cy="1"/>
            </a:xfrm>
            <a:prstGeom prst="line">
              <a:avLst/>
            </a:prstGeom>
            <a:noFill/>
            <a:ln w="23813">
              <a:solidFill>
                <a:srgbClr val="FF0000"/>
              </a:solidFill>
              <a:round/>
              <a:headEnd/>
              <a:tailEnd/>
            </a:ln>
          </p:spPr>
          <p:txBody>
            <a:bodyPr/>
            <a:lstStyle/>
            <a:p>
              <a:endParaRPr lang="en-GB"/>
            </a:p>
          </p:txBody>
        </p:sp>
        <p:sp>
          <p:nvSpPr>
            <p:cNvPr id="410709" name="Line 85"/>
            <p:cNvSpPr>
              <a:spLocks noChangeShapeType="1"/>
            </p:cNvSpPr>
            <p:nvPr/>
          </p:nvSpPr>
          <p:spPr bwMode="auto">
            <a:xfrm>
              <a:off x="1529" y="3423"/>
              <a:ext cx="5" cy="1"/>
            </a:xfrm>
            <a:prstGeom prst="line">
              <a:avLst/>
            </a:prstGeom>
            <a:noFill/>
            <a:ln w="23813">
              <a:solidFill>
                <a:srgbClr val="FF0000"/>
              </a:solidFill>
              <a:round/>
              <a:headEnd/>
              <a:tailEnd/>
            </a:ln>
          </p:spPr>
          <p:txBody>
            <a:bodyPr/>
            <a:lstStyle/>
            <a:p>
              <a:endParaRPr lang="en-GB"/>
            </a:p>
          </p:txBody>
        </p:sp>
        <p:sp>
          <p:nvSpPr>
            <p:cNvPr id="410710" name="Line 86"/>
            <p:cNvSpPr>
              <a:spLocks noChangeShapeType="1"/>
            </p:cNvSpPr>
            <p:nvPr/>
          </p:nvSpPr>
          <p:spPr bwMode="auto">
            <a:xfrm>
              <a:off x="1534" y="3423"/>
              <a:ext cx="10" cy="1"/>
            </a:xfrm>
            <a:prstGeom prst="line">
              <a:avLst/>
            </a:prstGeom>
            <a:noFill/>
            <a:ln w="23813">
              <a:solidFill>
                <a:srgbClr val="FF0000"/>
              </a:solidFill>
              <a:round/>
              <a:headEnd/>
              <a:tailEnd/>
            </a:ln>
          </p:spPr>
          <p:txBody>
            <a:bodyPr/>
            <a:lstStyle/>
            <a:p>
              <a:endParaRPr lang="en-GB"/>
            </a:p>
          </p:txBody>
        </p:sp>
        <p:sp>
          <p:nvSpPr>
            <p:cNvPr id="410711" name="Freeform 87"/>
            <p:cNvSpPr>
              <a:spLocks/>
            </p:cNvSpPr>
            <p:nvPr/>
          </p:nvSpPr>
          <p:spPr bwMode="auto">
            <a:xfrm>
              <a:off x="1544" y="3418"/>
              <a:ext cx="11" cy="5"/>
            </a:xfrm>
            <a:custGeom>
              <a:avLst/>
              <a:gdLst/>
              <a:ahLst/>
              <a:cxnLst>
                <a:cxn ang="0">
                  <a:pos x="0" y="5"/>
                </a:cxn>
                <a:cxn ang="0">
                  <a:pos x="5" y="0"/>
                </a:cxn>
                <a:cxn ang="0">
                  <a:pos x="11" y="0"/>
                </a:cxn>
              </a:cxnLst>
              <a:rect l="0" t="0" r="r" b="b"/>
              <a:pathLst>
                <a:path w="11" h="5">
                  <a:moveTo>
                    <a:pt x="0" y="5"/>
                  </a:moveTo>
                  <a:lnTo>
                    <a:pt x="5" y="0"/>
                  </a:lnTo>
                  <a:lnTo>
                    <a:pt x="11" y="0"/>
                  </a:lnTo>
                </a:path>
              </a:pathLst>
            </a:custGeom>
            <a:noFill/>
            <a:ln w="23813">
              <a:solidFill>
                <a:srgbClr val="FF0000"/>
              </a:solidFill>
              <a:prstDash val="solid"/>
              <a:round/>
              <a:headEnd/>
              <a:tailEnd/>
            </a:ln>
          </p:spPr>
          <p:txBody>
            <a:bodyPr/>
            <a:lstStyle/>
            <a:p>
              <a:endParaRPr lang="en-GB"/>
            </a:p>
          </p:txBody>
        </p:sp>
        <p:sp>
          <p:nvSpPr>
            <p:cNvPr id="410712" name="Line 88"/>
            <p:cNvSpPr>
              <a:spLocks noChangeShapeType="1"/>
            </p:cNvSpPr>
            <p:nvPr/>
          </p:nvSpPr>
          <p:spPr bwMode="auto">
            <a:xfrm>
              <a:off x="1555" y="3418"/>
              <a:ext cx="10" cy="1"/>
            </a:xfrm>
            <a:prstGeom prst="line">
              <a:avLst/>
            </a:prstGeom>
            <a:noFill/>
            <a:ln w="23813">
              <a:solidFill>
                <a:srgbClr val="FF0000"/>
              </a:solidFill>
              <a:round/>
              <a:headEnd/>
              <a:tailEnd/>
            </a:ln>
          </p:spPr>
          <p:txBody>
            <a:bodyPr/>
            <a:lstStyle/>
            <a:p>
              <a:endParaRPr lang="en-GB"/>
            </a:p>
          </p:txBody>
        </p:sp>
        <p:sp>
          <p:nvSpPr>
            <p:cNvPr id="410713" name="Line 89"/>
            <p:cNvSpPr>
              <a:spLocks noChangeShapeType="1"/>
            </p:cNvSpPr>
            <p:nvPr/>
          </p:nvSpPr>
          <p:spPr bwMode="auto">
            <a:xfrm>
              <a:off x="1565" y="3418"/>
              <a:ext cx="10" cy="1"/>
            </a:xfrm>
            <a:prstGeom prst="line">
              <a:avLst/>
            </a:prstGeom>
            <a:noFill/>
            <a:ln w="23813">
              <a:solidFill>
                <a:srgbClr val="FF0000"/>
              </a:solidFill>
              <a:round/>
              <a:headEnd/>
              <a:tailEnd/>
            </a:ln>
          </p:spPr>
          <p:txBody>
            <a:bodyPr/>
            <a:lstStyle/>
            <a:p>
              <a:endParaRPr lang="en-GB"/>
            </a:p>
          </p:txBody>
        </p:sp>
        <p:sp>
          <p:nvSpPr>
            <p:cNvPr id="410714" name="Line 90"/>
            <p:cNvSpPr>
              <a:spLocks noChangeShapeType="1"/>
            </p:cNvSpPr>
            <p:nvPr/>
          </p:nvSpPr>
          <p:spPr bwMode="auto">
            <a:xfrm>
              <a:off x="1575" y="3418"/>
              <a:ext cx="10" cy="1"/>
            </a:xfrm>
            <a:prstGeom prst="line">
              <a:avLst/>
            </a:prstGeom>
            <a:noFill/>
            <a:ln w="23813">
              <a:solidFill>
                <a:srgbClr val="FF0000"/>
              </a:solidFill>
              <a:round/>
              <a:headEnd/>
              <a:tailEnd/>
            </a:ln>
          </p:spPr>
          <p:txBody>
            <a:bodyPr/>
            <a:lstStyle/>
            <a:p>
              <a:endParaRPr lang="en-GB"/>
            </a:p>
          </p:txBody>
        </p:sp>
        <p:sp>
          <p:nvSpPr>
            <p:cNvPr id="410715" name="Line 91"/>
            <p:cNvSpPr>
              <a:spLocks noChangeShapeType="1"/>
            </p:cNvSpPr>
            <p:nvPr/>
          </p:nvSpPr>
          <p:spPr bwMode="auto">
            <a:xfrm>
              <a:off x="1585" y="3418"/>
              <a:ext cx="11" cy="1"/>
            </a:xfrm>
            <a:prstGeom prst="line">
              <a:avLst/>
            </a:prstGeom>
            <a:noFill/>
            <a:ln w="23813">
              <a:solidFill>
                <a:srgbClr val="FF0000"/>
              </a:solidFill>
              <a:round/>
              <a:headEnd/>
              <a:tailEnd/>
            </a:ln>
          </p:spPr>
          <p:txBody>
            <a:bodyPr/>
            <a:lstStyle/>
            <a:p>
              <a:endParaRPr lang="en-GB"/>
            </a:p>
          </p:txBody>
        </p:sp>
        <p:sp>
          <p:nvSpPr>
            <p:cNvPr id="410716" name="Line 92"/>
            <p:cNvSpPr>
              <a:spLocks noChangeShapeType="1"/>
            </p:cNvSpPr>
            <p:nvPr/>
          </p:nvSpPr>
          <p:spPr bwMode="auto">
            <a:xfrm>
              <a:off x="1596" y="3418"/>
              <a:ext cx="10" cy="1"/>
            </a:xfrm>
            <a:prstGeom prst="line">
              <a:avLst/>
            </a:prstGeom>
            <a:noFill/>
            <a:ln w="23813">
              <a:solidFill>
                <a:srgbClr val="FF0000"/>
              </a:solidFill>
              <a:round/>
              <a:headEnd/>
              <a:tailEnd/>
            </a:ln>
          </p:spPr>
          <p:txBody>
            <a:bodyPr/>
            <a:lstStyle/>
            <a:p>
              <a:endParaRPr lang="en-GB"/>
            </a:p>
          </p:txBody>
        </p:sp>
        <p:sp>
          <p:nvSpPr>
            <p:cNvPr id="410717" name="Line 93"/>
            <p:cNvSpPr>
              <a:spLocks noChangeShapeType="1"/>
            </p:cNvSpPr>
            <p:nvPr/>
          </p:nvSpPr>
          <p:spPr bwMode="auto">
            <a:xfrm>
              <a:off x="1606" y="3418"/>
              <a:ext cx="10" cy="1"/>
            </a:xfrm>
            <a:prstGeom prst="line">
              <a:avLst/>
            </a:prstGeom>
            <a:noFill/>
            <a:ln w="23813">
              <a:solidFill>
                <a:srgbClr val="FF0000"/>
              </a:solidFill>
              <a:round/>
              <a:headEnd/>
              <a:tailEnd/>
            </a:ln>
          </p:spPr>
          <p:txBody>
            <a:bodyPr/>
            <a:lstStyle/>
            <a:p>
              <a:endParaRPr lang="en-GB"/>
            </a:p>
          </p:txBody>
        </p:sp>
        <p:sp>
          <p:nvSpPr>
            <p:cNvPr id="410718" name="Line 94"/>
            <p:cNvSpPr>
              <a:spLocks noChangeShapeType="1"/>
            </p:cNvSpPr>
            <p:nvPr/>
          </p:nvSpPr>
          <p:spPr bwMode="auto">
            <a:xfrm>
              <a:off x="1616" y="3418"/>
              <a:ext cx="11" cy="1"/>
            </a:xfrm>
            <a:prstGeom prst="line">
              <a:avLst/>
            </a:prstGeom>
            <a:noFill/>
            <a:ln w="23813">
              <a:solidFill>
                <a:srgbClr val="FF0000"/>
              </a:solidFill>
              <a:round/>
              <a:headEnd/>
              <a:tailEnd/>
            </a:ln>
          </p:spPr>
          <p:txBody>
            <a:bodyPr/>
            <a:lstStyle/>
            <a:p>
              <a:endParaRPr lang="en-GB"/>
            </a:p>
          </p:txBody>
        </p:sp>
        <p:sp>
          <p:nvSpPr>
            <p:cNvPr id="410719" name="Line 95"/>
            <p:cNvSpPr>
              <a:spLocks noChangeShapeType="1"/>
            </p:cNvSpPr>
            <p:nvPr/>
          </p:nvSpPr>
          <p:spPr bwMode="auto">
            <a:xfrm>
              <a:off x="1627" y="3418"/>
              <a:ext cx="10" cy="1"/>
            </a:xfrm>
            <a:prstGeom prst="line">
              <a:avLst/>
            </a:prstGeom>
            <a:noFill/>
            <a:ln w="23813">
              <a:solidFill>
                <a:srgbClr val="FF0000"/>
              </a:solidFill>
              <a:round/>
              <a:headEnd/>
              <a:tailEnd/>
            </a:ln>
          </p:spPr>
          <p:txBody>
            <a:bodyPr/>
            <a:lstStyle/>
            <a:p>
              <a:endParaRPr lang="en-GB"/>
            </a:p>
          </p:txBody>
        </p:sp>
        <p:sp>
          <p:nvSpPr>
            <p:cNvPr id="410720" name="Line 96"/>
            <p:cNvSpPr>
              <a:spLocks noChangeShapeType="1"/>
            </p:cNvSpPr>
            <p:nvPr/>
          </p:nvSpPr>
          <p:spPr bwMode="auto">
            <a:xfrm>
              <a:off x="1637" y="3418"/>
              <a:ext cx="10" cy="1"/>
            </a:xfrm>
            <a:prstGeom prst="line">
              <a:avLst/>
            </a:prstGeom>
            <a:noFill/>
            <a:ln w="23813">
              <a:solidFill>
                <a:srgbClr val="FF0000"/>
              </a:solidFill>
              <a:round/>
              <a:headEnd/>
              <a:tailEnd/>
            </a:ln>
          </p:spPr>
          <p:txBody>
            <a:bodyPr/>
            <a:lstStyle/>
            <a:p>
              <a:endParaRPr lang="en-GB"/>
            </a:p>
          </p:txBody>
        </p:sp>
        <p:sp>
          <p:nvSpPr>
            <p:cNvPr id="410721" name="Line 97"/>
            <p:cNvSpPr>
              <a:spLocks noChangeShapeType="1"/>
            </p:cNvSpPr>
            <p:nvPr/>
          </p:nvSpPr>
          <p:spPr bwMode="auto">
            <a:xfrm>
              <a:off x="1647" y="3418"/>
              <a:ext cx="10" cy="1"/>
            </a:xfrm>
            <a:prstGeom prst="line">
              <a:avLst/>
            </a:prstGeom>
            <a:noFill/>
            <a:ln w="23813">
              <a:solidFill>
                <a:srgbClr val="FF0000"/>
              </a:solidFill>
              <a:round/>
              <a:headEnd/>
              <a:tailEnd/>
            </a:ln>
          </p:spPr>
          <p:txBody>
            <a:bodyPr/>
            <a:lstStyle/>
            <a:p>
              <a:endParaRPr lang="en-GB"/>
            </a:p>
          </p:txBody>
        </p:sp>
        <p:sp>
          <p:nvSpPr>
            <p:cNvPr id="410722" name="Line 98"/>
            <p:cNvSpPr>
              <a:spLocks noChangeShapeType="1"/>
            </p:cNvSpPr>
            <p:nvPr/>
          </p:nvSpPr>
          <p:spPr bwMode="auto">
            <a:xfrm>
              <a:off x="1657" y="3418"/>
              <a:ext cx="11" cy="1"/>
            </a:xfrm>
            <a:prstGeom prst="line">
              <a:avLst/>
            </a:prstGeom>
            <a:noFill/>
            <a:ln w="23813">
              <a:solidFill>
                <a:srgbClr val="FF0000"/>
              </a:solidFill>
              <a:round/>
              <a:headEnd/>
              <a:tailEnd/>
            </a:ln>
          </p:spPr>
          <p:txBody>
            <a:bodyPr/>
            <a:lstStyle/>
            <a:p>
              <a:endParaRPr lang="en-GB"/>
            </a:p>
          </p:txBody>
        </p:sp>
        <p:sp>
          <p:nvSpPr>
            <p:cNvPr id="410723" name="Line 99"/>
            <p:cNvSpPr>
              <a:spLocks noChangeShapeType="1"/>
            </p:cNvSpPr>
            <p:nvPr/>
          </p:nvSpPr>
          <p:spPr bwMode="auto">
            <a:xfrm>
              <a:off x="1668" y="3418"/>
              <a:ext cx="10" cy="1"/>
            </a:xfrm>
            <a:prstGeom prst="line">
              <a:avLst/>
            </a:prstGeom>
            <a:noFill/>
            <a:ln w="23813">
              <a:solidFill>
                <a:srgbClr val="FF0000"/>
              </a:solidFill>
              <a:round/>
              <a:headEnd/>
              <a:tailEnd/>
            </a:ln>
          </p:spPr>
          <p:txBody>
            <a:bodyPr/>
            <a:lstStyle/>
            <a:p>
              <a:endParaRPr lang="en-GB"/>
            </a:p>
          </p:txBody>
        </p:sp>
        <p:sp>
          <p:nvSpPr>
            <p:cNvPr id="410724" name="Freeform 100"/>
            <p:cNvSpPr>
              <a:spLocks/>
            </p:cNvSpPr>
            <p:nvPr/>
          </p:nvSpPr>
          <p:spPr bwMode="auto">
            <a:xfrm>
              <a:off x="1678" y="3413"/>
              <a:ext cx="10" cy="5"/>
            </a:xfrm>
            <a:custGeom>
              <a:avLst/>
              <a:gdLst/>
              <a:ahLst/>
              <a:cxnLst>
                <a:cxn ang="0">
                  <a:pos x="0" y="5"/>
                </a:cxn>
                <a:cxn ang="0">
                  <a:pos x="5" y="0"/>
                </a:cxn>
                <a:cxn ang="0">
                  <a:pos x="10" y="0"/>
                </a:cxn>
              </a:cxnLst>
              <a:rect l="0" t="0" r="r" b="b"/>
              <a:pathLst>
                <a:path w="10" h="5">
                  <a:moveTo>
                    <a:pt x="0" y="5"/>
                  </a:moveTo>
                  <a:lnTo>
                    <a:pt x="5" y="0"/>
                  </a:lnTo>
                  <a:lnTo>
                    <a:pt x="10" y="0"/>
                  </a:lnTo>
                </a:path>
              </a:pathLst>
            </a:custGeom>
            <a:noFill/>
            <a:ln w="23813">
              <a:solidFill>
                <a:srgbClr val="FF0000"/>
              </a:solidFill>
              <a:prstDash val="solid"/>
              <a:round/>
              <a:headEnd/>
              <a:tailEnd/>
            </a:ln>
          </p:spPr>
          <p:txBody>
            <a:bodyPr/>
            <a:lstStyle/>
            <a:p>
              <a:endParaRPr lang="en-GB"/>
            </a:p>
          </p:txBody>
        </p:sp>
        <p:sp>
          <p:nvSpPr>
            <p:cNvPr id="410725" name="Line 101"/>
            <p:cNvSpPr>
              <a:spLocks noChangeShapeType="1"/>
            </p:cNvSpPr>
            <p:nvPr/>
          </p:nvSpPr>
          <p:spPr bwMode="auto">
            <a:xfrm>
              <a:off x="1688" y="3413"/>
              <a:ext cx="11" cy="1"/>
            </a:xfrm>
            <a:prstGeom prst="line">
              <a:avLst/>
            </a:prstGeom>
            <a:noFill/>
            <a:ln w="23813">
              <a:solidFill>
                <a:srgbClr val="FF0000"/>
              </a:solidFill>
              <a:round/>
              <a:headEnd/>
              <a:tailEnd/>
            </a:ln>
          </p:spPr>
          <p:txBody>
            <a:bodyPr/>
            <a:lstStyle/>
            <a:p>
              <a:endParaRPr lang="en-GB"/>
            </a:p>
          </p:txBody>
        </p:sp>
        <p:sp>
          <p:nvSpPr>
            <p:cNvPr id="410726" name="Line 102"/>
            <p:cNvSpPr>
              <a:spLocks noChangeShapeType="1"/>
            </p:cNvSpPr>
            <p:nvPr/>
          </p:nvSpPr>
          <p:spPr bwMode="auto">
            <a:xfrm>
              <a:off x="1699" y="3413"/>
              <a:ext cx="10" cy="1"/>
            </a:xfrm>
            <a:prstGeom prst="line">
              <a:avLst/>
            </a:prstGeom>
            <a:noFill/>
            <a:ln w="23813">
              <a:solidFill>
                <a:srgbClr val="FF0000"/>
              </a:solidFill>
              <a:round/>
              <a:headEnd/>
              <a:tailEnd/>
            </a:ln>
          </p:spPr>
          <p:txBody>
            <a:bodyPr/>
            <a:lstStyle/>
            <a:p>
              <a:endParaRPr lang="en-GB"/>
            </a:p>
          </p:txBody>
        </p:sp>
        <p:sp>
          <p:nvSpPr>
            <p:cNvPr id="410727" name="Line 103"/>
            <p:cNvSpPr>
              <a:spLocks noChangeShapeType="1"/>
            </p:cNvSpPr>
            <p:nvPr/>
          </p:nvSpPr>
          <p:spPr bwMode="auto">
            <a:xfrm>
              <a:off x="1709" y="3413"/>
              <a:ext cx="5" cy="1"/>
            </a:xfrm>
            <a:prstGeom prst="line">
              <a:avLst/>
            </a:prstGeom>
            <a:noFill/>
            <a:ln w="23813">
              <a:solidFill>
                <a:srgbClr val="FF0000"/>
              </a:solidFill>
              <a:round/>
              <a:headEnd/>
              <a:tailEnd/>
            </a:ln>
          </p:spPr>
          <p:txBody>
            <a:bodyPr/>
            <a:lstStyle/>
            <a:p>
              <a:endParaRPr lang="en-GB"/>
            </a:p>
          </p:txBody>
        </p:sp>
        <p:sp>
          <p:nvSpPr>
            <p:cNvPr id="410728" name="Line 104"/>
            <p:cNvSpPr>
              <a:spLocks noChangeShapeType="1"/>
            </p:cNvSpPr>
            <p:nvPr/>
          </p:nvSpPr>
          <p:spPr bwMode="auto">
            <a:xfrm>
              <a:off x="1714" y="3413"/>
              <a:ext cx="10" cy="1"/>
            </a:xfrm>
            <a:prstGeom prst="line">
              <a:avLst/>
            </a:prstGeom>
            <a:noFill/>
            <a:ln w="23813">
              <a:solidFill>
                <a:srgbClr val="FF0000"/>
              </a:solidFill>
              <a:round/>
              <a:headEnd/>
              <a:tailEnd/>
            </a:ln>
          </p:spPr>
          <p:txBody>
            <a:bodyPr/>
            <a:lstStyle/>
            <a:p>
              <a:endParaRPr lang="en-GB"/>
            </a:p>
          </p:txBody>
        </p:sp>
        <p:sp>
          <p:nvSpPr>
            <p:cNvPr id="410729" name="Line 105"/>
            <p:cNvSpPr>
              <a:spLocks noChangeShapeType="1"/>
            </p:cNvSpPr>
            <p:nvPr/>
          </p:nvSpPr>
          <p:spPr bwMode="auto">
            <a:xfrm>
              <a:off x="1724" y="3413"/>
              <a:ext cx="10" cy="1"/>
            </a:xfrm>
            <a:prstGeom prst="line">
              <a:avLst/>
            </a:prstGeom>
            <a:noFill/>
            <a:ln w="23813">
              <a:solidFill>
                <a:srgbClr val="FF0000"/>
              </a:solidFill>
              <a:round/>
              <a:headEnd/>
              <a:tailEnd/>
            </a:ln>
          </p:spPr>
          <p:txBody>
            <a:bodyPr/>
            <a:lstStyle/>
            <a:p>
              <a:endParaRPr lang="en-GB"/>
            </a:p>
          </p:txBody>
        </p:sp>
        <p:sp>
          <p:nvSpPr>
            <p:cNvPr id="410730" name="Line 106"/>
            <p:cNvSpPr>
              <a:spLocks noChangeShapeType="1"/>
            </p:cNvSpPr>
            <p:nvPr/>
          </p:nvSpPr>
          <p:spPr bwMode="auto">
            <a:xfrm>
              <a:off x="1734" y="3413"/>
              <a:ext cx="11" cy="1"/>
            </a:xfrm>
            <a:prstGeom prst="line">
              <a:avLst/>
            </a:prstGeom>
            <a:noFill/>
            <a:ln w="23813">
              <a:solidFill>
                <a:srgbClr val="FF0000"/>
              </a:solidFill>
              <a:round/>
              <a:headEnd/>
              <a:tailEnd/>
            </a:ln>
          </p:spPr>
          <p:txBody>
            <a:bodyPr/>
            <a:lstStyle/>
            <a:p>
              <a:endParaRPr lang="en-GB"/>
            </a:p>
          </p:txBody>
        </p:sp>
        <p:sp>
          <p:nvSpPr>
            <p:cNvPr id="410731" name="Line 107"/>
            <p:cNvSpPr>
              <a:spLocks noChangeShapeType="1"/>
            </p:cNvSpPr>
            <p:nvPr/>
          </p:nvSpPr>
          <p:spPr bwMode="auto">
            <a:xfrm>
              <a:off x="1745" y="3413"/>
              <a:ext cx="10" cy="1"/>
            </a:xfrm>
            <a:prstGeom prst="line">
              <a:avLst/>
            </a:prstGeom>
            <a:noFill/>
            <a:ln w="23813">
              <a:solidFill>
                <a:srgbClr val="FF0000"/>
              </a:solidFill>
              <a:round/>
              <a:headEnd/>
              <a:tailEnd/>
            </a:ln>
          </p:spPr>
          <p:txBody>
            <a:bodyPr/>
            <a:lstStyle/>
            <a:p>
              <a:endParaRPr lang="en-GB"/>
            </a:p>
          </p:txBody>
        </p:sp>
        <p:sp>
          <p:nvSpPr>
            <p:cNvPr id="410732" name="Freeform 108"/>
            <p:cNvSpPr>
              <a:spLocks/>
            </p:cNvSpPr>
            <p:nvPr/>
          </p:nvSpPr>
          <p:spPr bwMode="auto">
            <a:xfrm>
              <a:off x="1755" y="3408"/>
              <a:ext cx="10" cy="5"/>
            </a:xfrm>
            <a:custGeom>
              <a:avLst/>
              <a:gdLst/>
              <a:ahLst/>
              <a:cxnLst>
                <a:cxn ang="0">
                  <a:pos x="0" y="5"/>
                </a:cxn>
                <a:cxn ang="0">
                  <a:pos x="5" y="0"/>
                </a:cxn>
                <a:cxn ang="0">
                  <a:pos x="10" y="0"/>
                </a:cxn>
              </a:cxnLst>
              <a:rect l="0" t="0" r="r" b="b"/>
              <a:pathLst>
                <a:path w="10" h="5">
                  <a:moveTo>
                    <a:pt x="0" y="5"/>
                  </a:moveTo>
                  <a:lnTo>
                    <a:pt x="5" y="0"/>
                  </a:lnTo>
                  <a:lnTo>
                    <a:pt x="10" y="0"/>
                  </a:lnTo>
                </a:path>
              </a:pathLst>
            </a:custGeom>
            <a:noFill/>
            <a:ln w="23813">
              <a:solidFill>
                <a:srgbClr val="FF0000"/>
              </a:solidFill>
              <a:prstDash val="solid"/>
              <a:round/>
              <a:headEnd/>
              <a:tailEnd/>
            </a:ln>
          </p:spPr>
          <p:txBody>
            <a:bodyPr/>
            <a:lstStyle/>
            <a:p>
              <a:endParaRPr lang="en-GB"/>
            </a:p>
          </p:txBody>
        </p:sp>
        <p:sp>
          <p:nvSpPr>
            <p:cNvPr id="410733" name="Line 109"/>
            <p:cNvSpPr>
              <a:spLocks noChangeShapeType="1"/>
            </p:cNvSpPr>
            <p:nvPr/>
          </p:nvSpPr>
          <p:spPr bwMode="auto">
            <a:xfrm>
              <a:off x="1765" y="3408"/>
              <a:ext cx="11" cy="1"/>
            </a:xfrm>
            <a:prstGeom prst="line">
              <a:avLst/>
            </a:prstGeom>
            <a:noFill/>
            <a:ln w="23813">
              <a:solidFill>
                <a:srgbClr val="FF0000"/>
              </a:solidFill>
              <a:round/>
              <a:headEnd/>
              <a:tailEnd/>
            </a:ln>
          </p:spPr>
          <p:txBody>
            <a:bodyPr/>
            <a:lstStyle/>
            <a:p>
              <a:endParaRPr lang="en-GB"/>
            </a:p>
          </p:txBody>
        </p:sp>
        <p:sp>
          <p:nvSpPr>
            <p:cNvPr id="410734" name="Line 110"/>
            <p:cNvSpPr>
              <a:spLocks noChangeShapeType="1"/>
            </p:cNvSpPr>
            <p:nvPr/>
          </p:nvSpPr>
          <p:spPr bwMode="auto">
            <a:xfrm>
              <a:off x="1776" y="3408"/>
              <a:ext cx="10" cy="1"/>
            </a:xfrm>
            <a:prstGeom prst="line">
              <a:avLst/>
            </a:prstGeom>
            <a:noFill/>
            <a:ln w="23813">
              <a:solidFill>
                <a:srgbClr val="FF0000"/>
              </a:solidFill>
              <a:round/>
              <a:headEnd/>
              <a:tailEnd/>
            </a:ln>
          </p:spPr>
          <p:txBody>
            <a:bodyPr/>
            <a:lstStyle/>
            <a:p>
              <a:endParaRPr lang="en-GB"/>
            </a:p>
          </p:txBody>
        </p:sp>
        <p:sp>
          <p:nvSpPr>
            <p:cNvPr id="410735" name="Line 111"/>
            <p:cNvSpPr>
              <a:spLocks noChangeShapeType="1"/>
            </p:cNvSpPr>
            <p:nvPr/>
          </p:nvSpPr>
          <p:spPr bwMode="auto">
            <a:xfrm>
              <a:off x="1786" y="3408"/>
              <a:ext cx="10" cy="1"/>
            </a:xfrm>
            <a:prstGeom prst="line">
              <a:avLst/>
            </a:prstGeom>
            <a:noFill/>
            <a:ln w="23813">
              <a:solidFill>
                <a:srgbClr val="FF0000"/>
              </a:solidFill>
              <a:round/>
              <a:headEnd/>
              <a:tailEnd/>
            </a:ln>
          </p:spPr>
          <p:txBody>
            <a:bodyPr/>
            <a:lstStyle/>
            <a:p>
              <a:endParaRPr lang="en-GB"/>
            </a:p>
          </p:txBody>
        </p:sp>
        <p:sp>
          <p:nvSpPr>
            <p:cNvPr id="410736" name="Line 112"/>
            <p:cNvSpPr>
              <a:spLocks noChangeShapeType="1"/>
            </p:cNvSpPr>
            <p:nvPr/>
          </p:nvSpPr>
          <p:spPr bwMode="auto">
            <a:xfrm>
              <a:off x="1796" y="3408"/>
              <a:ext cx="10" cy="1"/>
            </a:xfrm>
            <a:prstGeom prst="line">
              <a:avLst/>
            </a:prstGeom>
            <a:noFill/>
            <a:ln w="23813">
              <a:solidFill>
                <a:srgbClr val="FF0000"/>
              </a:solidFill>
              <a:round/>
              <a:headEnd/>
              <a:tailEnd/>
            </a:ln>
          </p:spPr>
          <p:txBody>
            <a:bodyPr/>
            <a:lstStyle/>
            <a:p>
              <a:endParaRPr lang="en-GB"/>
            </a:p>
          </p:txBody>
        </p:sp>
        <p:sp>
          <p:nvSpPr>
            <p:cNvPr id="410737" name="Freeform 113"/>
            <p:cNvSpPr>
              <a:spLocks/>
            </p:cNvSpPr>
            <p:nvPr/>
          </p:nvSpPr>
          <p:spPr bwMode="auto">
            <a:xfrm>
              <a:off x="1806" y="3402"/>
              <a:ext cx="11" cy="6"/>
            </a:xfrm>
            <a:custGeom>
              <a:avLst/>
              <a:gdLst/>
              <a:ahLst/>
              <a:cxnLst>
                <a:cxn ang="0">
                  <a:pos x="0" y="6"/>
                </a:cxn>
                <a:cxn ang="0">
                  <a:pos x="6" y="0"/>
                </a:cxn>
                <a:cxn ang="0">
                  <a:pos x="11" y="0"/>
                </a:cxn>
              </a:cxnLst>
              <a:rect l="0" t="0" r="r" b="b"/>
              <a:pathLst>
                <a:path w="11" h="6">
                  <a:moveTo>
                    <a:pt x="0" y="6"/>
                  </a:moveTo>
                  <a:lnTo>
                    <a:pt x="6" y="0"/>
                  </a:lnTo>
                  <a:lnTo>
                    <a:pt x="11" y="0"/>
                  </a:lnTo>
                </a:path>
              </a:pathLst>
            </a:custGeom>
            <a:noFill/>
            <a:ln w="23813">
              <a:solidFill>
                <a:srgbClr val="FF0000"/>
              </a:solidFill>
              <a:prstDash val="solid"/>
              <a:round/>
              <a:headEnd/>
              <a:tailEnd/>
            </a:ln>
          </p:spPr>
          <p:txBody>
            <a:bodyPr/>
            <a:lstStyle/>
            <a:p>
              <a:endParaRPr lang="en-GB"/>
            </a:p>
          </p:txBody>
        </p:sp>
        <p:sp>
          <p:nvSpPr>
            <p:cNvPr id="410738" name="Freeform 114"/>
            <p:cNvSpPr>
              <a:spLocks/>
            </p:cNvSpPr>
            <p:nvPr/>
          </p:nvSpPr>
          <p:spPr bwMode="auto">
            <a:xfrm>
              <a:off x="1817" y="3402"/>
              <a:ext cx="10" cy="6"/>
            </a:xfrm>
            <a:custGeom>
              <a:avLst/>
              <a:gdLst/>
              <a:ahLst/>
              <a:cxnLst>
                <a:cxn ang="0">
                  <a:pos x="0" y="0"/>
                </a:cxn>
                <a:cxn ang="0">
                  <a:pos x="5" y="0"/>
                </a:cxn>
                <a:cxn ang="0">
                  <a:pos x="10" y="6"/>
                </a:cxn>
              </a:cxnLst>
              <a:rect l="0" t="0" r="r" b="b"/>
              <a:pathLst>
                <a:path w="10" h="6">
                  <a:moveTo>
                    <a:pt x="0" y="0"/>
                  </a:moveTo>
                  <a:lnTo>
                    <a:pt x="5" y="0"/>
                  </a:lnTo>
                  <a:lnTo>
                    <a:pt x="10" y="6"/>
                  </a:lnTo>
                </a:path>
              </a:pathLst>
            </a:custGeom>
            <a:noFill/>
            <a:ln w="23813">
              <a:solidFill>
                <a:srgbClr val="FF0000"/>
              </a:solidFill>
              <a:prstDash val="solid"/>
              <a:round/>
              <a:headEnd/>
              <a:tailEnd/>
            </a:ln>
          </p:spPr>
          <p:txBody>
            <a:bodyPr/>
            <a:lstStyle/>
            <a:p>
              <a:endParaRPr lang="en-GB"/>
            </a:p>
          </p:txBody>
        </p:sp>
        <p:sp>
          <p:nvSpPr>
            <p:cNvPr id="410739" name="Freeform 115"/>
            <p:cNvSpPr>
              <a:spLocks/>
            </p:cNvSpPr>
            <p:nvPr/>
          </p:nvSpPr>
          <p:spPr bwMode="auto">
            <a:xfrm>
              <a:off x="1827" y="3402"/>
              <a:ext cx="10" cy="6"/>
            </a:xfrm>
            <a:custGeom>
              <a:avLst/>
              <a:gdLst/>
              <a:ahLst/>
              <a:cxnLst>
                <a:cxn ang="0">
                  <a:pos x="0" y="6"/>
                </a:cxn>
                <a:cxn ang="0">
                  <a:pos x="5" y="6"/>
                </a:cxn>
                <a:cxn ang="0">
                  <a:pos x="10" y="0"/>
                </a:cxn>
              </a:cxnLst>
              <a:rect l="0" t="0" r="r" b="b"/>
              <a:pathLst>
                <a:path w="10" h="6">
                  <a:moveTo>
                    <a:pt x="0" y="6"/>
                  </a:moveTo>
                  <a:lnTo>
                    <a:pt x="5" y="6"/>
                  </a:lnTo>
                  <a:lnTo>
                    <a:pt x="10" y="0"/>
                  </a:lnTo>
                </a:path>
              </a:pathLst>
            </a:custGeom>
            <a:noFill/>
            <a:ln w="23813">
              <a:solidFill>
                <a:srgbClr val="FF0000"/>
              </a:solidFill>
              <a:prstDash val="solid"/>
              <a:round/>
              <a:headEnd/>
              <a:tailEnd/>
            </a:ln>
          </p:spPr>
          <p:txBody>
            <a:bodyPr/>
            <a:lstStyle/>
            <a:p>
              <a:endParaRPr lang="en-GB"/>
            </a:p>
          </p:txBody>
        </p:sp>
        <p:sp>
          <p:nvSpPr>
            <p:cNvPr id="410740" name="Line 116"/>
            <p:cNvSpPr>
              <a:spLocks noChangeShapeType="1"/>
            </p:cNvSpPr>
            <p:nvPr/>
          </p:nvSpPr>
          <p:spPr bwMode="auto">
            <a:xfrm>
              <a:off x="1837" y="3402"/>
              <a:ext cx="11" cy="1"/>
            </a:xfrm>
            <a:prstGeom prst="line">
              <a:avLst/>
            </a:prstGeom>
            <a:noFill/>
            <a:ln w="23813">
              <a:solidFill>
                <a:srgbClr val="FF0000"/>
              </a:solidFill>
              <a:round/>
              <a:headEnd/>
              <a:tailEnd/>
            </a:ln>
          </p:spPr>
          <p:txBody>
            <a:bodyPr/>
            <a:lstStyle/>
            <a:p>
              <a:endParaRPr lang="en-GB"/>
            </a:p>
          </p:txBody>
        </p:sp>
        <p:sp>
          <p:nvSpPr>
            <p:cNvPr id="410741" name="Line 117"/>
            <p:cNvSpPr>
              <a:spLocks noChangeShapeType="1"/>
            </p:cNvSpPr>
            <p:nvPr/>
          </p:nvSpPr>
          <p:spPr bwMode="auto">
            <a:xfrm>
              <a:off x="1848" y="3402"/>
              <a:ext cx="10" cy="1"/>
            </a:xfrm>
            <a:prstGeom prst="line">
              <a:avLst/>
            </a:prstGeom>
            <a:noFill/>
            <a:ln w="23813">
              <a:solidFill>
                <a:srgbClr val="FF0000"/>
              </a:solidFill>
              <a:round/>
              <a:headEnd/>
              <a:tailEnd/>
            </a:ln>
          </p:spPr>
          <p:txBody>
            <a:bodyPr/>
            <a:lstStyle/>
            <a:p>
              <a:endParaRPr lang="en-GB"/>
            </a:p>
          </p:txBody>
        </p:sp>
        <p:sp>
          <p:nvSpPr>
            <p:cNvPr id="410742" name="Line 118"/>
            <p:cNvSpPr>
              <a:spLocks noChangeShapeType="1"/>
            </p:cNvSpPr>
            <p:nvPr/>
          </p:nvSpPr>
          <p:spPr bwMode="auto">
            <a:xfrm>
              <a:off x="1858" y="3402"/>
              <a:ext cx="10" cy="1"/>
            </a:xfrm>
            <a:prstGeom prst="line">
              <a:avLst/>
            </a:prstGeom>
            <a:noFill/>
            <a:ln w="23813">
              <a:solidFill>
                <a:srgbClr val="FF0000"/>
              </a:solidFill>
              <a:round/>
              <a:headEnd/>
              <a:tailEnd/>
            </a:ln>
          </p:spPr>
          <p:txBody>
            <a:bodyPr/>
            <a:lstStyle/>
            <a:p>
              <a:endParaRPr lang="en-GB"/>
            </a:p>
          </p:txBody>
        </p:sp>
        <p:sp>
          <p:nvSpPr>
            <p:cNvPr id="410743" name="Freeform 119"/>
            <p:cNvSpPr>
              <a:spLocks/>
            </p:cNvSpPr>
            <p:nvPr/>
          </p:nvSpPr>
          <p:spPr bwMode="auto">
            <a:xfrm>
              <a:off x="1868" y="3397"/>
              <a:ext cx="10" cy="5"/>
            </a:xfrm>
            <a:custGeom>
              <a:avLst/>
              <a:gdLst/>
              <a:ahLst/>
              <a:cxnLst>
                <a:cxn ang="0">
                  <a:pos x="0" y="5"/>
                </a:cxn>
                <a:cxn ang="0">
                  <a:pos x="5" y="0"/>
                </a:cxn>
                <a:cxn ang="0">
                  <a:pos x="10" y="0"/>
                </a:cxn>
              </a:cxnLst>
              <a:rect l="0" t="0" r="r" b="b"/>
              <a:pathLst>
                <a:path w="10" h="5">
                  <a:moveTo>
                    <a:pt x="0" y="5"/>
                  </a:moveTo>
                  <a:lnTo>
                    <a:pt x="5" y="0"/>
                  </a:lnTo>
                  <a:lnTo>
                    <a:pt x="10" y="0"/>
                  </a:lnTo>
                </a:path>
              </a:pathLst>
            </a:custGeom>
            <a:noFill/>
            <a:ln w="23813">
              <a:solidFill>
                <a:srgbClr val="FF0000"/>
              </a:solidFill>
              <a:prstDash val="solid"/>
              <a:round/>
              <a:headEnd/>
              <a:tailEnd/>
            </a:ln>
          </p:spPr>
          <p:txBody>
            <a:bodyPr/>
            <a:lstStyle/>
            <a:p>
              <a:endParaRPr lang="en-GB"/>
            </a:p>
          </p:txBody>
        </p:sp>
        <p:sp>
          <p:nvSpPr>
            <p:cNvPr id="410744" name="Line 120"/>
            <p:cNvSpPr>
              <a:spLocks noChangeShapeType="1"/>
            </p:cNvSpPr>
            <p:nvPr/>
          </p:nvSpPr>
          <p:spPr bwMode="auto">
            <a:xfrm>
              <a:off x="1878" y="3397"/>
              <a:ext cx="11" cy="1"/>
            </a:xfrm>
            <a:prstGeom prst="line">
              <a:avLst/>
            </a:prstGeom>
            <a:noFill/>
            <a:ln w="23813">
              <a:solidFill>
                <a:srgbClr val="FF0000"/>
              </a:solidFill>
              <a:round/>
              <a:headEnd/>
              <a:tailEnd/>
            </a:ln>
          </p:spPr>
          <p:txBody>
            <a:bodyPr/>
            <a:lstStyle/>
            <a:p>
              <a:endParaRPr lang="en-GB"/>
            </a:p>
          </p:txBody>
        </p:sp>
        <p:sp>
          <p:nvSpPr>
            <p:cNvPr id="410745" name="Line 121"/>
            <p:cNvSpPr>
              <a:spLocks noChangeShapeType="1"/>
            </p:cNvSpPr>
            <p:nvPr/>
          </p:nvSpPr>
          <p:spPr bwMode="auto">
            <a:xfrm>
              <a:off x="1889" y="3397"/>
              <a:ext cx="10" cy="1"/>
            </a:xfrm>
            <a:prstGeom prst="line">
              <a:avLst/>
            </a:prstGeom>
            <a:noFill/>
            <a:ln w="23813">
              <a:solidFill>
                <a:srgbClr val="FF0000"/>
              </a:solidFill>
              <a:round/>
              <a:headEnd/>
              <a:tailEnd/>
            </a:ln>
          </p:spPr>
          <p:txBody>
            <a:bodyPr/>
            <a:lstStyle/>
            <a:p>
              <a:endParaRPr lang="en-GB"/>
            </a:p>
          </p:txBody>
        </p:sp>
        <p:sp>
          <p:nvSpPr>
            <p:cNvPr id="410746" name="Freeform 122"/>
            <p:cNvSpPr>
              <a:spLocks/>
            </p:cNvSpPr>
            <p:nvPr/>
          </p:nvSpPr>
          <p:spPr bwMode="auto">
            <a:xfrm>
              <a:off x="1899" y="3392"/>
              <a:ext cx="5" cy="5"/>
            </a:xfrm>
            <a:custGeom>
              <a:avLst/>
              <a:gdLst/>
              <a:ahLst/>
              <a:cxnLst>
                <a:cxn ang="0">
                  <a:pos x="0" y="5"/>
                </a:cxn>
                <a:cxn ang="0">
                  <a:pos x="0" y="0"/>
                </a:cxn>
                <a:cxn ang="0">
                  <a:pos x="5" y="0"/>
                </a:cxn>
              </a:cxnLst>
              <a:rect l="0" t="0" r="r" b="b"/>
              <a:pathLst>
                <a:path w="5" h="5">
                  <a:moveTo>
                    <a:pt x="0" y="5"/>
                  </a:moveTo>
                  <a:lnTo>
                    <a:pt x="0" y="0"/>
                  </a:lnTo>
                  <a:lnTo>
                    <a:pt x="5" y="0"/>
                  </a:lnTo>
                </a:path>
              </a:pathLst>
            </a:custGeom>
            <a:noFill/>
            <a:ln w="23813">
              <a:solidFill>
                <a:srgbClr val="FF0000"/>
              </a:solidFill>
              <a:prstDash val="solid"/>
              <a:round/>
              <a:headEnd/>
              <a:tailEnd/>
            </a:ln>
          </p:spPr>
          <p:txBody>
            <a:bodyPr/>
            <a:lstStyle/>
            <a:p>
              <a:endParaRPr lang="en-GB"/>
            </a:p>
          </p:txBody>
        </p:sp>
        <p:sp>
          <p:nvSpPr>
            <p:cNvPr id="410747" name="Line 123"/>
            <p:cNvSpPr>
              <a:spLocks noChangeShapeType="1"/>
            </p:cNvSpPr>
            <p:nvPr/>
          </p:nvSpPr>
          <p:spPr bwMode="auto">
            <a:xfrm>
              <a:off x="1904" y="3392"/>
              <a:ext cx="10" cy="1"/>
            </a:xfrm>
            <a:prstGeom prst="line">
              <a:avLst/>
            </a:prstGeom>
            <a:noFill/>
            <a:ln w="23813">
              <a:solidFill>
                <a:srgbClr val="FF0000"/>
              </a:solidFill>
              <a:round/>
              <a:headEnd/>
              <a:tailEnd/>
            </a:ln>
          </p:spPr>
          <p:txBody>
            <a:bodyPr/>
            <a:lstStyle/>
            <a:p>
              <a:endParaRPr lang="en-GB"/>
            </a:p>
          </p:txBody>
        </p:sp>
        <p:sp>
          <p:nvSpPr>
            <p:cNvPr id="410748" name="Line 124"/>
            <p:cNvSpPr>
              <a:spLocks noChangeShapeType="1"/>
            </p:cNvSpPr>
            <p:nvPr/>
          </p:nvSpPr>
          <p:spPr bwMode="auto">
            <a:xfrm>
              <a:off x="1914" y="3392"/>
              <a:ext cx="11" cy="1"/>
            </a:xfrm>
            <a:prstGeom prst="line">
              <a:avLst/>
            </a:prstGeom>
            <a:noFill/>
            <a:ln w="23813">
              <a:solidFill>
                <a:srgbClr val="FF0000"/>
              </a:solidFill>
              <a:round/>
              <a:headEnd/>
              <a:tailEnd/>
            </a:ln>
          </p:spPr>
          <p:txBody>
            <a:bodyPr/>
            <a:lstStyle/>
            <a:p>
              <a:endParaRPr lang="en-GB"/>
            </a:p>
          </p:txBody>
        </p:sp>
        <p:sp>
          <p:nvSpPr>
            <p:cNvPr id="410749" name="Freeform 125"/>
            <p:cNvSpPr>
              <a:spLocks/>
            </p:cNvSpPr>
            <p:nvPr/>
          </p:nvSpPr>
          <p:spPr bwMode="auto">
            <a:xfrm>
              <a:off x="1925" y="3387"/>
              <a:ext cx="10" cy="5"/>
            </a:xfrm>
            <a:custGeom>
              <a:avLst/>
              <a:gdLst/>
              <a:ahLst/>
              <a:cxnLst>
                <a:cxn ang="0">
                  <a:pos x="0" y="5"/>
                </a:cxn>
                <a:cxn ang="0">
                  <a:pos x="5" y="0"/>
                </a:cxn>
                <a:cxn ang="0">
                  <a:pos x="10" y="0"/>
                </a:cxn>
              </a:cxnLst>
              <a:rect l="0" t="0" r="r" b="b"/>
              <a:pathLst>
                <a:path w="10" h="5">
                  <a:moveTo>
                    <a:pt x="0" y="5"/>
                  </a:moveTo>
                  <a:lnTo>
                    <a:pt x="5" y="0"/>
                  </a:lnTo>
                  <a:lnTo>
                    <a:pt x="10" y="0"/>
                  </a:lnTo>
                </a:path>
              </a:pathLst>
            </a:custGeom>
            <a:noFill/>
            <a:ln w="23813">
              <a:solidFill>
                <a:srgbClr val="FF0000"/>
              </a:solidFill>
              <a:prstDash val="solid"/>
              <a:round/>
              <a:headEnd/>
              <a:tailEnd/>
            </a:ln>
          </p:spPr>
          <p:txBody>
            <a:bodyPr/>
            <a:lstStyle/>
            <a:p>
              <a:endParaRPr lang="en-GB"/>
            </a:p>
          </p:txBody>
        </p:sp>
        <p:sp>
          <p:nvSpPr>
            <p:cNvPr id="410750" name="Line 126"/>
            <p:cNvSpPr>
              <a:spLocks noChangeShapeType="1"/>
            </p:cNvSpPr>
            <p:nvPr/>
          </p:nvSpPr>
          <p:spPr bwMode="auto">
            <a:xfrm>
              <a:off x="1935" y="3387"/>
              <a:ext cx="10" cy="1"/>
            </a:xfrm>
            <a:prstGeom prst="line">
              <a:avLst/>
            </a:prstGeom>
            <a:noFill/>
            <a:ln w="23813">
              <a:solidFill>
                <a:srgbClr val="FF0000"/>
              </a:solidFill>
              <a:round/>
              <a:headEnd/>
              <a:tailEnd/>
            </a:ln>
          </p:spPr>
          <p:txBody>
            <a:bodyPr/>
            <a:lstStyle/>
            <a:p>
              <a:endParaRPr lang="en-GB"/>
            </a:p>
          </p:txBody>
        </p:sp>
        <p:sp>
          <p:nvSpPr>
            <p:cNvPr id="410751" name="Freeform 127"/>
            <p:cNvSpPr>
              <a:spLocks/>
            </p:cNvSpPr>
            <p:nvPr/>
          </p:nvSpPr>
          <p:spPr bwMode="auto">
            <a:xfrm>
              <a:off x="1945" y="3382"/>
              <a:ext cx="11" cy="5"/>
            </a:xfrm>
            <a:custGeom>
              <a:avLst/>
              <a:gdLst/>
              <a:ahLst/>
              <a:cxnLst>
                <a:cxn ang="0">
                  <a:pos x="0" y="5"/>
                </a:cxn>
                <a:cxn ang="0">
                  <a:pos x="5" y="0"/>
                </a:cxn>
                <a:cxn ang="0">
                  <a:pos x="11" y="0"/>
                </a:cxn>
              </a:cxnLst>
              <a:rect l="0" t="0" r="r" b="b"/>
              <a:pathLst>
                <a:path w="11" h="5">
                  <a:moveTo>
                    <a:pt x="0" y="5"/>
                  </a:moveTo>
                  <a:lnTo>
                    <a:pt x="5" y="0"/>
                  </a:lnTo>
                  <a:lnTo>
                    <a:pt x="11" y="0"/>
                  </a:lnTo>
                </a:path>
              </a:pathLst>
            </a:custGeom>
            <a:noFill/>
            <a:ln w="23813">
              <a:solidFill>
                <a:srgbClr val="FF0000"/>
              </a:solidFill>
              <a:prstDash val="solid"/>
              <a:round/>
              <a:headEnd/>
              <a:tailEnd/>
            </a:ln>
          </p:spPr>
          <p:txBody>
            <a:bodyPr/>
            <a:lstStyle/>
            <a:p>
              <a:endParaRPr lang="en-GB"/>
            </a:p>
          </p:txBody>
        </p:sp>
        <p:sp>
          <p:nvSpPr>
            <p:cNvPr id="410752" name="Line 128"/>
            <p:cNvSpPr>
              <a:spLocks noChangeShapeType="1"/>
            </p:cNvSpPr>
            <p:nvPr/>
          </p:nvSpPr>
          <p:spPr bwMode="auto">
            <a:xfrm>
              <a:off x="1956" y="3382"/>
              <a:ext cx="10" cy="1"/>
            </a:xfrm>
            <a:prstGeom prst="line">
              <a:avLst/>
            </a:prstGeom>
            <a:noFill/>
            <a:ln w="23813">
              <a:solidFill>
                <a:srgbClr val="FF0000"/>
              </a:solidFill>
              <a:round/>
              <a:headEnd/>
              <a:tailEnd/>
            </a:ln>
          </p:spPr>
          <p:txBody>
            <a:bodyPr/>
            <a:lstStyle/>
            <a:p>
              <a:endParaRPr lang="en-GB"/>
            </a:p>
          </p:txBody>
        </p:sp>
        <p:sp>
          <p:nvSpPr>
            <p:cNvPr id="410753" name="Line 129"/>
            <p:cNvSpPr>
              <a:spLocks noChangeShapeType="1"/>
            </p:cNvSpPr>
            <p:nvPr/>
          </p:nvSpPr>
          <p:spPr bwMode="auto">
            <a:xfrm>
              <a:off x="1966" y="3382"/>
              <a:ext cx="10" cy="1"/>
            </a:xfrm>
            <a:prstGeom prst="line">
              <a:avLst/>
            </a:prstGeom>
            <a:noFill/>
            <a:ln w="23813">
              <a:solidFill>
                <a:srgbClr val="FF0000"/>
              </a:solidFill>
              <a:round/>
              <a:headEnd/>
              <a:tailEnd/>
            </a:ln>
          </p:spPr>
          <p:txBody>
            <a:bodyPr/>
            <a:lstStyle/>
            <a:p>
              <a:endParaRPr lang="en-GB"/>
            </a:p>
          </p:txBody>
        </p:sp>
        <p:sp>
          <p:nvSpPr>
            <p:cNvPr id="410754" name="Line 130"/>
            <p:cNvSpPr>
              <a:spLocks noChangeShapeType="1"/>
            </p:cNvSpPr>
            <p:nvPr/>
          </p:nvSpPr>
          <p:spPr bwMode="auto">
            <a:xfrm>
              <a:off x="1976" y="3382"/>
              <a:ext cx="10" cy="1"/>
            </a:xfrm>
            <a:prstGeom prst="line">
              <a:avLst/>
            </a:prstGeom>
            <a:noFill/>
            <a:ln w="23813">
              <a:solidFill>
                <a:srgbClr val="FF0000"/>
              </a:solidFill>
              <a:round/>
              <a:headEnd/>
              <a:tailEnd/>
            </a:ln>
          </p:spPr>
          <p:txBody>
            <a:bodyPr/>
            <a:lstStyle/>
            <a:p>
              <a:endParaRPr lang="en-GB"/>
            </a:p>
          </p:txBody>
        </p:sp>
        <p:sp>
          <p:nvSpPr>
            <p:cNvPr id="410755" name="Freeform 131"/>
            <p:cNvSpPr>
              <a:spLocks/>
            </p:cNvSpPr>
            <p:nvPr/>
          </p:nvSpPr>
          <p:spPr bwMode="auto">
            <a:xfrm>
              <a:off x="1986" y="3377"/>
              <a:ext cx="11" cy="5"/>
            </a:xfrm>
            <a:custGeom>
              <a:avLst/>
              <a:gdLst/>
              <a:ahLst/>
              <a:cxnLst>
                <a:cxn ang="0">
                  <a:pos x="0" y="5"/>
                </a:cxn>
                <a:cxn ang="0">
                  <a:pos x="5" y="0"/>
                </a:cxn>
                <a:cxn ang="0">
                  <a:pos x="11" y="0"/>
                </a:cxn>
              </a:cxnLst>
              <a:rect l="0" t="0" r="r" b="b"/>
              <a:pathLst>
                <a:path w="11" h="5">
                  <a:moveTo>
                    <a:pt x="0" y="5"/>
                  </a:moveTo>
                  <a:lnTo>
                    <a:pt x="5" y="0"/>
                  </a:lnTo>
                  <a:lnTo>
                    <a:pt x="11" y="0"/>
                  </a:lnTo>
                </a:path>
              </a:pathLst>
            </a:custGeom>
            <a:noFill/>
            <a:ln w="23813">
              <a:solidFill>
                <a:srgbClr val="FF0000"/>
              </a:solidFill>
              <a:prstDash val="solid"/>
              <a:round/>
              <a:headEnd/>
              <a:tailEnd/>
            </a:ln>
          </p:spPr>
          <p:txBody>
            <a:bodyPr/>
            <a:lstStyle/>
            <a:p>
              <a:endParaRPr lang="en-GB"/>
            </a:p>
          </p:txBody>
        </p:sp>
        <p:sp>
          <p:nvSpPr>
            <p:cNvPr id="410756" name="Line 132"/>
            <p:cNvSpPr>
              <a:spLocks noChangeShapeType="1"/>
            </p:cNvSpPr>
            <p:nvPr/>
          </p:nvSpPr>
          <p:spPr bwMode="auto">
            <a:xfrm>
              <a:off x="1997" y="3377"/>
              <a:ext cx="10" cy="1"/>
            </a:xfrm>
            <a:prstGeom prst="line">
              <a:avLst/>
            </a:prstGeom>
            <a:noFill/>
            <a:ln w="23813">
              <a:solidFill>
                <a:srgbClr val="FF0000"/>
              </a:solidFill>
              <a:round/>
              <a:headEnd/>
              <a:tailEnd/>
            </a:ln>
          </p:spPr>
          <p:txBody>
            <a:bodyPr/>
            <a:lstStyle/>
            <a:p>
              <a:endParaRPr lang="en-GB"/>
            </a:p>
          </p:txBody>
        </p:sp>
        <p:sp>
          <p:nvSpPr>
            <p:cNvPr id="410757" name="Freeform 133"/>
            <p:cNvSpPr>
              <a:spLocks/>
            </p:cNvSpPr>
            <p:nvPr/>
          </p:nvSpPr>
          <p:spPr bwMode="auto">
            <a:xfrm>
              <a:off x="2007" y="3372"/>
              <a:ext cx="10" cy="5"/>
            </a:xfrm>
            <a:custGeom>
              <a:avLst/>
              <a:gdLst/>
              <a:ahLst/>
              <a:cxnLst>
                <a:cxn ang="0">
                  <a:pos x="0" y="5"/>
                </a:cxn>
                <a:cxn ang="0">
                  <a:pos x="5" y="0"/>
                </a:cxn>
                <a:cxn ang="0">
                  <a:pos x="10" y="0"/>
                </a:cxn>
              </a:cxnLst>
              <a:rect l="0" t="0" r="r" b="b"/>
              <a:pathLst>
                <a:path w="10" h="5">
                  <a:moveTo>
                    <a:pt x="0" y="5"/>
                  </a:moveTo>
                  <a:lnTo>
                    <a:pt x="5" y="0"/>
                  </a:lnTo>
                  <a:lnTo>
                    <a:pt x="10" y="0"/>
                  </a:lnTo>
                </a:path>
              </a:pathLst>
            </a:custGeom>
            <a:noFill/>
            <a:ln w="23813">
              <a:solidFill>
                <a:srgbClr val="FF0000"/>
              </a:solidFill>
              <a:prstDash val="solid"/>
              <a:round/>
              <a:headEnd/>
              <a:tailEnd/>
            </a:ln>
          </p:spPr>
          <p:txBody>
            <a:bodyPr/>
            <a:lstStyle/>
            <a:p>
              <a:endParaRPr lang="en-GB"/>
            </a:p>
          </p:txBody>
        </p:sp>
        <p:sp>
          <p:nvSpPr>
            <p:cNvPr id="410758" name="Line 134"/>
            <p:cNvSpPr>
              <a:spLocks noChangeShapeType="1"/>
            </p:cNvSpPr>
            <p:nvPr/>
          </p:nvSpPr>
          <p:spPr bwMode="auto">
            <a:xfrm>
              <a:off x="2017" y="3372"/>
              <a:ext cx="10" cy="1"/>
            </a:xfrm>
            <a:prstGeom prst="line">
              <a:avLst/>
            </a:prstGeom>
            <a:noFill/>
            <a:ln w="23813">
              <a:solidFill>
                <a:srgbClr val="FF0000"/>
              </a:solidFill>
              <a:round/>
              <a:headEnd/>
              <a:tailEnd/>
            </a:ln>
          </p:spPr>
          <p:txBody>
            <a:bodyPr/>
            <a:lstStyle/>
            <a:p>
              <a:endParaRPr lang="en-GB"/>
            </a:p>
          </p:txBody>
        </p:sp>
        <p:sp>
          <p:nvSpPr>
            <p:cNvPr id="410759" name="Freeform 135"/>
            <p:cNvSpPr>
              <a:spLocks/>
            </p:cNvSpPr>
            <p:nvPr/>
          </p:nvSpPr>
          <p:spPr bwMode="auto">
            <a:xfrm>
              <a:off x="2027" y="3372"/>
              <a:ext cx="11" cy="5"/>
            </a:xfrm>
            <a:custGeom>
              <a:avLst/>
              <a:gdLst/>
              <a:ahLst/>
              <a:cxnLst>
                <a:cxn ang="0">
                  <a:pos x="0" y="0"/>
                </a:cxn>
                <a:cxn ang="0">
                  <a:pos x="6" y="0"/>
                </a:cxn>
                <a:cxn ang="0">
                  <a:pos x="11" y="5"/>
                </a:cxn>
              </a:cxnLst>
              <a:rect l="0" t="0" r="r" b="b"/>
              <a:pathLst>
                <a:path w="11" h="5">
                  <a:moveTo>
                    <a:pt x="0" y="0"/>
                  </a:moveTo>
                  <a:lnTo>
                    <a:pt x="6" y="0"/>
                  </a:lnTo>
                  <a:lnTo>
                    <a:pt x="11" y="5"/>
                  </a:lnTo>
                </a:path>
              </a:pathLst>
            </a:custGeom>
            <a:noFill/>
            <a:ln w="23813">
              <a:solidFill>
                <a:srgbClr val="FF0000"/>
              </a:solidFill>
              <a:prstDash val="solid"/>
              <a:round/>
              <a:headEnd/>
              <a:tailEnd/>
            </a:ln>
          </p:spPr>
          <p:txBody>
            <a:bodyPr/>
            <a:lstStyle/>
            <a:p>
              <a:endParaRPr lang="en-GB"/>
            </a:p>
          </p:txBody>
        </p:sp>
        <p:sp>
          <p:nvSpPr>
            <p:cNvPr id="410760" name="Line 136"/>
            <p:cNvSpPr>
              <a:spLocks noChangeShapeType="1"/>
            </p:cNvSpPr>
            <p:nvPr/>
          </p:nvSpPr>
          <p:spPr bwMode="auto">
            <a:xfrm>
              <a:off x="2038" y="3377"/>
              <a:ext cx="10" cy="1"/>
            </a:xfrm>
            <a:prstGeom prst="line">
              <a:avLst/>
            </a:prstGeom>
            <a:noFill/>
            <a:ln w="23813">
              <a:solidFill>
                <a:srgbClr val="FF0000"/>
              </a:solidFill>
              <a:round/>
              <a:headEnd/>
              <a:tailEnd/>
            </a:ln>
          </p:spPr>
          <p:txBody>
            <a:bodyPr/>
            <a:lstStyle/>
            <a:p>
              <a:endParaRPr lang="en-GB"/>
            </a:p>
          </p:txBody>
        </p:sp>
        <p:sp>
          <p:nvSpPr>
            <p:cNvPr id="410761" name="Line 137"/>
            <p:cNvSpPr>
              <a:spLocks noChangeShapeType="1"/>
            </p:cNvSpPr>
            <p:nvPr/>
          </p:nvSpPr>
          <p:spPr bwMode="auto">
            <a:xfrm flipV="1">
              <a:off x="2048" y="3372"/>
              <a:ext cx="10" cy="5"/>
            </a:xfrm>
            <a:prstGeom prst="line">
              <a:avLst/>
            </a:prstGeom>
            <a:noFill/>
            <a:ln w="23813">
              <a:solidFill>
                <a:srgbClr val="FF0000"/>
              </a:solidFill>
              <a:round/>
              <a:headEnd/>
              <a:tailEnd/>
            </a:ln>
          </p:spPr>
          <p:txBody>
            <a:bodyPr/>
            <a:lstStyle/>
            <a:p>
              <a:endParaRPr lang="en-GB"/>
            </a:p>
          </p:txBody>
        </p:sp>
        <p:sp>
          <p:nvSpPr>
            <p:cNvPr id="410762" name="Line 138"/>
            <p:cNvSpPr>
              <a:spLocks noChangeShapeType="1"/>
            </p:cNvSpPr>
            <p:nvPr/>
          </p:nvSpPr>
          <p:spPr bwMode="auto">
            <a:xfrm flipV="1">
              <a:off x="2058" y="3366"/>
              <a:ext cx="11" cy="6"/>
            </a:xfrm>
            <a:prstGeom prst="line">
              <a:avLst/>
            </a:prstGeom>
            <a:noFill/>
            <a:ln w="23813">
              <a:solidFill>
                <a:srgbClr val="FF0000"/>
              </a:solidFill>
              <a:round/>
              <a:headEnd/>
              <a:tailEnd/>
            </a:ln>
          </p:spPr>
          <p:txBody>
            <a:bodyPr/>
            <a:lstStyle/>
            <a:p>
              <a:endParaRPr lang="en-GB"/>
            </a:p>
          </p:txBody>
        </p:sp>
        <p:sp>
          <p:nvSpPr>
            <p:cNvPr id="410763" name="Line 139"/>
            <p:cNvSpPr>
              <a:spLocks noChangeShapeType="1"/>
            </p:cNvSpPr>
            <p:nvPr/>
          </p:nvSpPr>
          <p:spPr bwMode="auto">
            <a:xfrm>
              <a:off x="2069" y="3366"/>
              <a:ext cx="10" cy="1"/>
            </a:xfrm>
            <a:prstGeom prst="line">
              <a:avLst/>
            </a:prstGeom>
            <a:noFill/>
            <a:ln w="23813">
              <a:solidFill>
                <a:srgbClr val="FF0000"/>
              </a:solidFill>
              <a:round/>
              <a:headEnd/>
              <a:tailEnd/>
            </a:ln>
          </p:spPr>
          <p:txBody>
            <a:bodyPr/>
            <a:lstStyle/>
            <a:p>
              <a:endParaRPr lang="en-GB"/>
            </a:p>
          </p:txBody>
        </p:sp>
        <p:sp>
          <p:nvSpPr>
            <p:cNvPr id="410764" name="Freeform 140"/>
            <p:cNvSpPr>
              <a:spLocks/>
            </p:cNvSpPr>
            <p:nvPr/>
          </p:nvSpPr>
          <p:spPr bwMode="auto">
            <a:xfrm>
              <a:off x="2079" y="3366"/>
              <a:ext cx="5" cy="11"/>
            </a:xfrm>
            <a:custGeom>
              <a:avLst/>
              <a:gdLst/>
              <a:ahLst/>
              <a:cxnLst>
                <a:cxn ang="0">
                  <a:pos x="0" y="0"/>
                </a:cxn>
                <a:cxn ang="0">
                  <a:pos x="0" y="6"/>
                </a:cxn>
                <a:cxn ang="0">
                  <a:pos x="5" y="11"/>
                </a:cxn>
              </a:cxnLst>
              <a:rect l="0" t="0" r="r" b="b"/>
              <a:pathLst>
                <a:path w="5" h="11">
                  <a:moveTo>
                    <a:pt x="0" y="0"/>
                  </a:moveTo>
                  <a:lnTo>
                    <a:pt x="0" y="6"/>
                  </a:lnTo>
                  <a:lnTo>
                    <a:pt x="5" y="11"/>
                  </a:lnTo>
                </a:path>
              </a:pathLst>
            </a:custGeom>
            <a:noFill/>
            <a:ln w="23813">
              <a:solidFill>
                <a:srgbClr val="FF0000"/>
              </a:solidFill>
              <a:prstDash val="solid"/>
              <a:round/>
              <a:headEnd/>
              <a:tailEnd/>
            </a:ln>
          </p:spPr>
          <p:txBody>
            <a:bodyPr/>
            <a:lstStyle/>
            <a:p>
              <a:endParaRPr lang="en-GB"/>
            </a:p>
          </p:txBody>
        </p:sp>
        <p:sp>
          <p:nvSpPr>
            <p:cNvPr id="410765" name="Freeform 141"/>
            <p:cNvSpPr>
              <a:spLocks/>
            </p:cNvSpPr>
            <p:nvPr/>
          </p:nvSpPr>
          <p:spPr bwMode="auto">
            <a:xfrm>
              <a:off x="2084" y="3366"/>
              <a:ext cx="10" cy="11"/>
            </a:xfrm>
            <a:custGeom>
              <a:avLst/>
              <a:gdLst/>
              <a:ahLst/>
              <a:cxnLst>
                <a:cxn ang="0">
                  <a:pos x="0" y="11"/>
                </a:cxn>
                <a:cxn ang="0">
                  <a:pos x="5" y="6"/>
                </a:cxn>
                <a:cxn ang="0">
                  <a:pos x="10" y="0"/>
                </a:cxn>
              </a:cxnLst>
              <a:rect l="0" t="0" r="r" b="b"/>
              <a:pathLst>
                <a:path w="10" h="11">
                  <a:moveTo>
                    <a:pt x="0" y="11"/>
                  </a:moveTo>
                  <a:lnTo>
                    <a:pt x="5" y="6"/>
                  </a:lnTo>
                  <a:lnTo>
                    <a:pt x="10" y="0"/>
                  </a:lnTo>
                </a:path>
              </a:pathLst>
            </a:custGeom>
            <a:noFill/>
            <a:ln w="23813">
              <a:solidFill>
                <a:srgbClr val="FF0000"/>
              </a:solidFill>
              <a:prstDash val="solid"/>
              <a:round/>
              <a:headEnd/>
              <a:tailEnd/>
            </a:ln>
          </p:spPr>
          <p:txBody>
            <a:bodyPr/>
            <a:lstStyle/>
            <a:p>
              <a:endParaRPr lang="en-GB"/>
            </a:p>
          </p:txBody>
        </p:sp>
        <p:sp>
          <p:nvSpPr>
            <p:cNvPr id="410766" name="Freeform 142"/>
            <p:cNvSpPr>
              <a:spLocks/>
            </p:cNvSpPr>
            <p:nvPr/>
          </p:nvSpPr>
          <p:spPr bwMode="auto">
            <a:xfrm>
              <a:off x="2094" y="3366"/>
              <a:ext cx="11" cy="11"/>
            </a:xfrm>
            <a:custGeom>
              <a:avLst/>
              <a:gdLst/>
              <a:ahLst/>
              <a:cxnLst>
                <a:cxn ang="0">
                  <a:pos x="0" y="0"/>
                </a:cxn>
                <a:cxn ang="0">
                  <a:pos x="5" y="6"/>
                </a:cxn>
                <a:cxn ang="0">
                  <a:pos x="11" y="11"/>
                </a:cxn>
              </a:cxnLst>
              <a:rect l="0" t="0" r="r" b="b"/>
              <a:pathLst>
                <a:path w="11" h="11">
                  <a:moveTo>
                    <a:pt x="0" y="0"/>
                  </a:moveTo>
                  <a:lnTo>
                    <a:pt x="5" y="6"/>
                  </a:lnTo>
                  <a:lnTo>
                    <a:pt x="11" y="11"/>
                  </a:lnTo>
                </a:path>
              </a:pathLst>
            </a:custGeom>
            <a:noFill/>
            <a:ln w="23813">
              <a:solidFill>
                <a:srgbClr val="FF0000"/>
              </a:solidFill>
              <a:prstDash val="solid"/>
              <a:round/>
              <a:headEnd/>
              <a:tailEnd/>
            </a:ln>
          </p:spPr>
          <p:txBody>
            <a:bodyPr/>
            <a:lstStyle/>
            <a:p>
              <a:endParaRPr lang="en-GB"/>
            </a:p>
          </p:txBody>
        </p:sp>
        <p:sp>
          <p:nvSpPr>
            <p:cNvPr id="410767" name="Freeform 143"/>
            <p:cNvSpPr>
              <a:spLocks/>
            </p:cNvSpPr>
            <p:nvPr/>
          </p:nvSpPr>
          <p:spPr bwMode="auto">
            <a:xfrm>
              <a:off x="2105" y="3372"/>
              <a:ext cx="10" cy="5"/>
            </a:xfrm>
            <a:custGeom>
              <a:avLst/>
              <a:gdLst/>
              <a:ahLst/>
              <a:cxnLst>
                <a:cxn ang="0">
                  <a:pos x="0" y="5"/>
                </a:cxn>
                <a:cxn ang="0">
                  <a:pos x="5" y="5"/>
                </a:cxn>
                <a:cxn ang="0">
                  <a:pos x="10" y="0"/>
                </a:cxn>
              </a:cxnLst>
              <a:rect l="0" t="0" r="r" b="b"/>
              <a:pathLst>
                <a:path w="10" h="5">
                  <a:moveTo>
                    <a:pt x="0" y="5"/>
                  </a:moveTo>
                  <a:lnTo>
                    <a:pt x="5" y="5"/>
                  </a:lnTo>
                  <a:lnTo>
                    <a:pt x="10" y="0"/>
                  </a:lnTo>
                </a:path>
              </a:pathLst>
            </a:custGeom>
            <a:noFill/>
            <a:ln w="23813">
              <a:solidFill>
                <a:srgbClr val="FF0000"/>
              </a:solidFill>
              <a:prstDash val="solid"/>
              <a:round/>
              <a:headEnd/>
              <a:tailEnd/>
            </a:ln>
          </p:spPr>
          <p:txBody>
            <a:bodyPr/>
            <a:lstStyle/>
            <a:p>
              <a:endParaRPr lang="en-GB"/>
            </a:p>
          </p:txBody>
        </p:sp>
        <p:sp>
          <p:nvSpPr>
            <p:cNvPr id="410768" name="Freeform 144"/>
            <p:cNvSpPr>
              <a:spLocks/>
            </p:cNvSpPr>
            <p:nvPr/>
          </p:nvSpPr>
          <p:spPr bwMode="auto">
            <a:xfrm>
              <a:off x="2115" y="3361"/>
              <a:ext cx="10" cy="11"/>
            </a:xfrm>
            <a:custGeom>
              <a:avLst/>
              <a:gdLst/>
              <a:ahLst/>
              <a:cxnLst>
                <a:cxn ang="0">
                  <a:pos x="0" y="11"/>
                </a:cxn>
                <a:cxn ang="0">
                  <a:pos x="5" y="5"/>
                </a:cxn>
                <a:cxn ang="0">
                  <a:pos x="10" y="0"/>
                </a:cxn>
              </a:cxnLst>
              <a:rect l="0" t="0" r="r" b="b"/>
              <a:pathLst>
                <a:path w="10" h="11">
                  <a:moveTo>
                    <a:pt x="0" y="11"/>
                  </a:moveTo>
                  <a:lnTo>
                    <a:pt x="5" y="5"/>
                  </a:lnTo>
                  <a:lnTo>
                    <a:pt x="10" y="0"/>
                  </a:lnTo>
                </a:path>
              </a:pathLst>
            </a:custGeom>
            <a:noFill/>
            <a:ln w="23813">
              <a:solidFill>
                <a:srgbClr val="FF0000"/>
              </a:solidFill>
              <a:prstDash val="solid"/>
              <a:round/>
              <a:headEnd/>
              <a:tailEnd/>
            </a:ln>
          </p:spPr>
          <p:txBody>
            <a:bodyPr/>
            <a:lstStyle/>
            <a:p>
              <a:endParaRPr lang="en-GB"/>
            </a:p>
          </p:txBody>
        </p:sp>
        <p:sp>
          <p:nvSpPr>
            <p:cNvPr id="410769" name="Freeform 145"/>
            <p:cNvSpPr>
              <a:spLocks/>
            </p:cNvSpPr>
            <p:nvPr/>
          </p:nvSpPr>
          <p:spPr bwMode="auto">
            <a:xfrm>
              <a:off x="2125" y="3361"/>
              <a:ext cx="10" cy="1"/>
            </a:xfrm>
            <a:custGeom>
              <a:avLst/>
              <a:gdLst/>
              <a:ahLst/>
              <a:cxnLst>
                <a:cxn ang="0">
                  <a:pos x="0" y="0"/>
                </a:cxn>
                <a:cxn ang="0">
                  <a:pos x="5" y="0"/>
                </a:cxn>
                <a:cxn ang="0">
                  <a:pos x="10" y="0"/>
                </a:cxn>
              </a:cxnLst>
              <a:rect l="0" t="0" r="r" b="b"/>
              <a:pathLst>
                <a:path w="10">
                  <a:moveTo>
                    <a:pt x="0" y="0"/>
                  </a:moveTo>
                  <a:lnTo>
                    <a:pt x="5" y="0"/>
                  </a:lnTo>
                  <a:lnTo>
                    <a:pt x="10" y="0"/>
                  </a:lnTo>
                </a:path>
              </a:pathLst>
            </a:custGeom>
            <a:noFill/>
            <a:ln w="23813">
              <a:solidFill>
                <a:srgbClr val="FF0000"/>
              </a:solidFill>
              <a:prstDash val="solid"/>
              <a:round/>
              <a:headEnd/>
              <a:tailEnd/>
            </a:ln>
          </p:spPr>
          <p:txBody>
            <a:bodyPr/>
            <a:lstStyle/>
            <a:p>
              <a:endParaRPr lang="en-GB"/>
            </a:p>
          </p:txBody>
        </p:sp>
        <p:sp>
          <p:nvSpPr>
            <p:cNvPr id="410770" name="Line 146"/>
            <p:cNvSpPr>
              <a:spLocks noChangeShapeType="1"/>
            </p:cNvSpPr>
            <p:nvPr/>
          </p:nvSpPr>
          <p:spPr bwMode="auto">
            <a:xfrm>
              <a:off x="2135" y="3361"/>
              <a:ext cx="11" cy="1"/>
            </a:xfrm>
            <a:prstGeom prst="line">
              <a:avLst/>
            </a:prstGeom>
            <a:noFill/>
            <a:ln w="23813">
              <a:solidFill>
                <a:srgbClr val="FF0000"/>
              </a:solidFill>
              <a:round/>
              <a:headEnd/>
              <a:tailEnd/>
            </a:ln>
          </p:spPr>
          <p:txBody>
            <a:bodyPr/>
            <a:lstStyle/>
            <a:p>
              <a:endParaRPr lang="en-GB"/>
            </a:p>
          </p:txBody>
        </p:sp>
        <p:sp>
          <p:nvSpPr>
            <p:cNvPr id="410771" name="Line 147"/>
            <p:cNvSpPr>
              <a:spLocks noChangeShapeType="1"/>
            </p:cNvSpPr>
            <p:nvPr/>
          </p:nvSpPr>
          <p:spPr bwMode="auto">
            <a:xfrm>
              <a:off x="2146" y="3361"/>
              <a:ext cx="10" cy="1"/>
            </a:xfrm>
            <a:prstGeom prst="line">
              <a:avLst/>
            </a:prstGeom>
            <a:noFill/>
            <a:ln w="23813">
              <a:solidFill>
                <a:srgbClr val="FF0000"/>
              </a:solidFill>
              <a:round/>
              <a:headEnd/>
              <a:tailEnd/>
            </a:ln>
          </p:spPr>
          <p:txBody>
            <a:bodyPr/>
            <a:lstStyle/>
            <a:p>
              <a:endParaRPr lang="en-GB"/>
            </a:p>
          </p:txBody>
        </p:sp>
        <p:sp>
          <p:nvSpPr>
            <p:cNvPr id="410772" name="Freeform 148"/>
            <p:cNvSpPr>
              <a:spLocks/>
            </p:cNvSpPr>
            <p:nvPr/>
          </p:nvSpPr>
          <p:spPr bwMode="auto">
            <a:xfrm>
              <a:off x="2156" y="3356"/>
              <a:ext cx="10" cy="5"/>
            </a:xfrm>
            <a:custGeom>
              <a:avLst/>
              <a:gdLst/>
              <a:ahLst/>
              <a:cxnLst>
                <a:cxn ang="0">
                  <a:pos x="0" y="5"/>
                </a:cxn>
                <a:cxn ang="0">
                  <a:pos x="5" y="0"/>
                </a:cxn>
                <a:cxn ang="0">
                  <a:pos x="10" y="0"/>
                </a:cxn>
              </a:cxnLst>
              <a:rect l="0" t="0" r="r" b="b"/>
              <a:pathLst>
                <a:path w="10" h="5">
                  <a:moveTo>
                    <a:pt x="0" y="5"/>
                  </a:moveTo>
                  <a:lnTo>
                    <a:pt x="5" y="0"/>
                  </a:lnTo>
                  <a:lnTo>
                    <a:pt x="10" y="0"/>
                  </a:lnTo>
                </a:path>
              </a:pathLst>
            </a:custGeom>
            <a:noFill/>
            <a:ln w="23813">
              <a:solidFill>
                <a:srgbClr val="FF0000"/>
              </a:solidFill>
              <a:prstDash val="solid"/>
              <a:round/>
              <a:headEnd/>
              <a:tailEnd/>
            </a:ln>
          </p:spPr>
          <p:txBody>
            <a:bodyPr/>
            <a:lstStyle/>
            <a:p>
              <a:endParaRPr lang="en-GB"/>
            </a:p>
          </p:txBody>
        </p:sp>
        <p:sp>
          <p:nvSpPr>
            <p:cNvPr id="410773" name="Line 149"/>
            <p:cNvSpPr>
              <a:spLocks noChangeShapeType="1"/>
            </p:cNvSpPr>
            <p:nvPr/>
          </p:nvSpPr>
          <p:spPr bwMode="auto">
            <a:xfrm>
              <a:off x="2166" y="3356"/>
              <a:ext cx="11" cy="1"/>
            </a:xfrm>
            <a:prstGeom prst="line">
              <a:avLst/>
            </a:prstGeom>
            <a:noFill/>
            <a:ln w="23813">
              <a:solidFill>
                <a:srgbClr val="FF0000"/>
              </a:solidFill>
              <a:round/>
              <a:headEnd/>
              <a:tailEnd/>
            </a:ln>
          </p:spPr>
          <p:txBody>
            <a:bodyPr/>
            <a:lstStyle/>
            <a:p>
              <a:endParaRPr lang="en-GB"/>
            </a:p>
          </p:txBody>
        </p:sp>
        <p:sp>
          <p:nvSpPr>
            <p:cNvPr id="410774" name="Freeform 150"/>
            <p:cNvSpPr>
              <a:spLocks/>
            </p:cNvSpPr>
            <p:nvPr/>
          </p:nvSpPr>
          <p:spPr bwMode="auto">
            <a:xfrm>
              <a:off x="2177" y="3351"/>
              <a:ext cx="10" cy="5"/>
            </a:xfrm>
            <a:custGeom>
              <a:avLst/>
              <a:gdLst/>
              <a:ahLst/>
              <a:cxnLst>
                <a:cxn ang="0">
                  <a:pos x="0" y="5"/>
                </a:cxn>
                <a:cxn ang="0">
                  <a:pos x="5" y="0"/>
                </a:cxn>
                <a:cxn ang="0">
                  <a:pos x="10" y="0"/>
                </a:cxn>
              </a:cxnLst>
              <a:rect l="0" t="0" r="r" b="b"/>
              <a:pathLst>
                <a:path w="10" h="5">
                  <a:moveTo>
                    <a:pt x="0" y="5"/>
                  </a:moveTo>
                  <a:lnTo>
                    <a:pt x="5" y="0"/>
                  </a:lnTo>
                  <a:lnTo>
                    <a:pt x="10" y="0"/>
                  </a:lnTo>
                </a:path>
              </a:pathLst>
            </a:custGeom>
            <a:noFill/>
            <a:ln w="23813">
              <a:solidFill>
                <a:srgbClr val="FF0000"/>
              </a:solidFill>
              <a:prstDash val="solid"/>
              <a:round/>
              <a:headEnd/>
              <a:tailEnd/>
            </a:ln>
          </p:spPr>
          <p:txBody>
            <a:bodyPr/>
            <a:lstStyle/>
            <a:p>
              <a:endParaRPr lang="en-GB"/>
            </a:p>
          </p:txBody>
        </p:sp>
        <p:sp>
          <p:nvSpPr>
            <p:cNvPr id="410775" name="Freeform 151"/>
            <p:cNvSpPr>
              <a:spLocks/>
            </p:cNvSpPr>
            <p:nvPr/>
          </p:nvSpPr>
          <p:spPr bwMode="auto">
            <a:xfrm>
              <a:off x="2187" y="3351"/>
              <a:ext cx="10" cy="5"/>
            </a:xfrm>
            <a:custGeom>
              <a:avLst/>
              <a:gdLst/>
              <a:ahLst/>
              <a:cxnLst>
                <a:cxn ang="0">
                  <a:pos x="0" y="0"/>
                </a:cxn>
                <a:cxn ang="0">
                  <a:pos x="5" y="0"/>
                </a:cxn>
                <a:cxn ang="0">
                  <a:pos x="10" y="5"/>
                </a:cxn>
              </a:cxnLst>
              <a:rect l="0" t="0" r="r" b="b"/>
              <a:pathLst>
                <a:path w="10" h="5">
                  <a:moveTo>
                    <a:pt x="0" y="0"/>
                  </a:moveTo>
                  <a:lnTo>
                    <a:pt x="5" y="0"/>
                  </a:lnTo>
                  <a:lnTo>
                    <a:pt x="10" y="5"/>
                  </a:lnTo>
                </a:path>
              </a:pathLst>
            </a:custGeom>
            <a:noFill/>
            <a:ln w="23813">
              <a:solidFill>
                <a:srgbClr val="FF0000"/>
              </a:solidFill>
              <a:prstDash val="solid"/>
              <a:round/>
              <a:headEnd/>
              <a:tailEnd/>
            </a:ln>
          </p:spPr>
          <p:txBody>
            <a:bodyPr/>
            <a:lstStyle/>
            <a:p>
              <a:endParaRPr lang="en-GB"/>
            </a:p>
          </p:txBody>
        </p:sp>
        <p:sp>
          <p:nvSpPr>
            <p:cNvPr id="410776" name="Line 152"/>
            <p:cNvSpPr>
              <a:spLocks noChangeShapeType="1"/>
            </p:cNvSpPr>
            <p:nvPr/>
          </p:nvSpPr>
          <p:spPr bwMode="auto">
            <a:xfrm>
              <a:off x="2197" y="3356"/>
              <a:ext cx="10" cy="5"/>
            </a:xfrm>
            <a:prstGeom prst="line">
              <a:avLst/>
            </a:prstGeom>
            <a:noFill/>
            <a:ln w="23813">
              <a:solidFill>
                <a:srgbClr val="FF0000"/>
              </a:solidFill>
              <a:round/>
              <a:headEnd/>
              <a:tailEnd/>
            </a:ln>
          </p:spPr>
          <p:txBody>
            <a:bodyPr/>
            <a:lstStyle/>
            <a:p>
              <a:endParaRPr lang="en-GB"/>
            </a:p>
          </p:txBody>
        </p:sp>
        <p:sp>
          <p:nvSpPr>
            <p:cNvPr id="410777" name="Freeform 153"/>
            <p:cNvSpPr>
              <a:spLocks/>
            </p:cNvSpPr>
            <p:nvPr/>
          </p:nvSpPr>
          <p:spPr bwMode="auto">
            <a:xfrm>
              <a:off x="2207" y="3361"/>
              <a:ext cx="11" cy="11"/>
            </a:xfrm>
            <a:custGeom>
              <a:avLst/>
              <a:gdLst/>
              <a:ahLst/>
              <a:cxnLst>
                <a:cxn ang="0">
                  <a:pos x="0" y="0"/>
                </a:cxn>
                <a:cxn ang="0">
                  <a:pos x="5" y="5"/>
                </a:cxn>
                <a:cxn ang="0">
                  <a:pos x="11" y="11"/>
                </a:cxn>
              </a:cxnLst>
              <a:rect l="0" t="0" r="r" b="b"/>
              <a:pathLst>
                <a:path w="11" h="11">
                  <a:moveTo>
                    <a:pt x="0" y="0"/>
                  </a:moveTo>
                  <a:lnTo>
                    <a:pt x="5" y="5"/>
                  </a:lnTo>
                  <a:lnTo>
                    <a:pt x="11" y="11"/>
                  </a:lnTo>
                </a:path>
              </a:pathLst>
            </a:custGeom>
            <a:noFill/>
            <a:ln w="23813">
              <a:solidFill>
                <a:srgbClr val="FF0000"/>
              </a:solidFill>
              <a:prstDash val="solid"/>
              <a:round/>
              <a:headEnd/>
              <a:tailEnd/>
            </a:ln>
          </p:spPr>
          <p:txBody>
            <a:bodyPr/>
            <a:lstStyle/>
            <a:p>
              <a:endParaRPr lang="en-GB"/>
            </a:p>
          </p:txBody>
        </p:sp>
        <p:sp>
          <p:nvSpPr>
            <p:cNvPr id="410778" name="Freeform 154"/>
            <p:cNvSpPr>
              <a:spLocks/>
            </p:cNvSpPr>
            <p:nvPr/>
          </p:nvSpPr>
          <p:spPr bwMode="auto">
            <a:xfrm>
              <a:off x="2218" y="3366"/>
              <a:ext cx="10" cy="6"/>
            </a:xfrm>
            <a:custGeom>
              <a:avLst/>
              <a:gdLst/>
              <a:ahLst/>
              <a:cxnLst>
                <a:cxn ang="0">
                  <a:pos x="0" y="6"/>
                </a:cxn>
                <a:cxn ang="0">
                  <a:pos x="5" y="6"/>
                </a:cxn>
                <a:cxn ang="0">
                  <a:pos x="10" y="0"/>
                </a:cxn>
              </a:cxnLst>
              <a:rect l="0" t="0" r="r" b="b"/>
              <a:pathLst>
                <a:path w="10" h="6">
                  <a:moveTo>
                    <a:pt x="0" y="6"/>
                  </a:moveTo>
                  <a:lnTo>
                    <a:pt x="5" y="6"/>
                  </a:lnTo>
                  <a:lnTo>
                    <a:pt x="10" y="0"/>
                  </a:lnTo>
                </a:path>
              </a:pathLst>
            </a:custGeom>
            <a:noFill/>
            <a:ln w="23813">
              <a:solidFill>
                <a:srgbClr val="FF0000"/>
              </a:solidFill>
              <a:prstDash val="solid"/>
              <a:round/>
              <a:headEnd/>
              <a:tailEnd/>
            </a:ln>
          </p:spPr>
          <p:txBody>
            <a:bodyPr/>
            <a:lstStyle/>
            <a:p>
              <a:endParaRPr lang="en-GB"/>
            </a:p>
          </p:txBody>
        </p:sp>
        <p:sp>
          <p:nvSpPr>
            <p:cNvPr id="410779" name="Line 155"/>
            <p:cNvSpPr>
              <a:spLocks noChangeShapeType="1"/>
            </p:cNvSpPr>
            <p:nvPr/>
          </p:nvSpPr>
          <p:spPr bwMode="auto">
            <a:xfrm flipV="1">
              <a:off x="2228" y="3361"/>
              <a:ext cx="10" cy="5"/>
            </a:xfrm>
            <a:prstGeom prst="line">
              <a:avLst/>
            </a:prstGeom>
            <a:noFill/>
            <a:ln w="23813">
              <a:solidFill>
                <a:srgbClr val="FF0000"/>
              </a:solidFill>
              <a:round/>
              <a:headEnd/>
              <a:tailEnd/>
            </a:ln>
          </p:spPr>
          <p:txBody>
            <a:bodyPr/>
            <a:lstStyle/>
            <a:p>
              <a:endParaRPr lang="en-GB"/>
            </a:p>
          </p:txBody>
        </p:sp>
        <p:sp>
          <p:nvSpPr>
            <p:cNvPr id="410780" name="Freeform 156"/>
            <p:cNvSpPr>
              <a:spLocks/>
            </p:cNvSpPr>
            <p:nvPr/>
          </p:nvSpPr>
          <p:spPr bwMode="auto">
            <a:xfrm>
              <a:off x="2238" y="3361"/>
              <a:ext cx="10" cy="1"/>
            </a:xfrm>
            <a:custGeom>
              <a:avLst/>
              <a:gdLst/>
              <a:ahLst/>
              <a:cxnLst>
                <a:cxn ang="0">
                  <a:pos x="0" y="0"/>
                </a:cxn>
                <a:cxn ang="0">
                  <a:pos x="5" y="0"/>
                </a:cxn>
                <a:cxn ang="0">
                  <a:pos x="10" y="0"/>
                </a:cxn>
              </a:cxnLst>
              <a:rect l="0" t="0" r="r" b="b"/>
              <a:pathLst>
                <a:path w="10">
                  <a:moveTo>
                    <a:pt x="0" y="0"/>
                  </a:moveTo>
                  <a:lnTo>
                    <a:pt x="5" y="0"/>
                  </a:lnTo>
                  <a:lnTo>
                    <a:pt x="10" y="0"/>
                  </a:lnTo>
                </a:path>
              </a:pathLst>
            </a:custGeom>
            <a:noFill/>
            <a:ln w="23813">
              <a:solidFill>
                <a:srgbClr val="FF0000"/>
              </a:solidFill>
              <a:prstDash val="solid"/>
              <a:round/>
              <a:headEnd/>
              <a:tailEnd/>
            </a:ln>
          </p:spPr>
          <p:txBody>
            <a:bodyPr/>
            <a:lstStyle/>
            <a:p>
              <a:endParaRPr lang="en-GB"/>
            </a:p>
          </p:txBody>
        </p:sp>
        <p:sp>
          <p:nvSpPr>
            <p:cNvPr id="410781" name="Freeform 157"/>
            <p:cNvSpPr>
              <a:spLocks/>
            </p:cNvSpPr>
            <p:nvPr/>
          </p:nvSpPr>
          <p:spPr bwMode="auto">
            <a:xfrm>
              <a:off x="2248" y="3351"/>
              <a:ext cx="11" cy="10"/>
            </a:xfrm>
            <a:custGeom>
              <a:avLst/>
              <a:gdLst/>
              <a:ahLst/>
              <a:cxnLst>
                <a:cxn ang="0">
                  <a:pos x="0" y="10"/>
                </a:cxn>
                <a:cxn ang="0">
                  <a:pos x="6" y="5"/>
                </a:cxn>
                <a:cxn ang="0">
                  <a:pos x="11" y="0"/>
                </a:cxn>
              </a:cxnLst>
              <a:rect l="0" t="0" r="r" b="b"/>
              <a:pathLst>
                <a:path w="11" h="10">
                  <a:moveTo>
                    <a:pt x="0" y="10"/>
                  </a:moveTo>
                  <a:lnTo>
                    <a:pt x="6" y="5"/>
                  </a:lnTo>
                  <a:lnTo>
                    <a:pt x="11" y="0"/>
                  </a:lnTo>
                </a:path>
              </a:pathLst>
            </a:custGeom>
            <a:noFill/>
            <a:ln w="23813">
              <a:solidFill>
                <a:srgbClr val="FF0000"/>
              </a:solidFill>
              <a:prstDash val="solid"/>
              <a:round/>
              <a:headEnd/>
              <a:tailEnd/>
            </a:ln>
          </p:spPr>
          <p:txBody>
            <a:bodyPr/>
            <a:lstStyle/>
            <a:p>
              <a:endParaRPr lang="en-GB"/>
            </a:p>
          </p:txBody>
        </p:sp>
        <p:sp>
          <p:nvSpPr>
            <p:cNvPr id="410782" name="Line 158"/>
            <p:cNvSpPr>
              <a:spLocks noChangeShapeType="1"/>
            </p:cNvSpPr>
            <p:nvPr/>
          </p:nvSpPr>
          <p:spPr bwMode="auto">
            <a:xfrm flipV="1">
              <a:off x="2259" y="3346"/>
              <a:ext cx="5" cy="5"/>
            </a:xfrm>
            <a:prstGeom prst="line">
              <a:avLst/>
            </a:prstGeom>
            <a:noFill/>
            <a:ln w="23813">
              <a:solidFill>
                <a:srgbClr val="FF0000"/>
              </a:solidFill>
              <a:round/>
              <a:headEnd/>
              <a:tailEnd/>
            </a:ln>
          </p:spPr>
          <p:txBody>
            <a:bodyPr/>
            <a:lstStyle/>
            <a:p>
              <a:endParaRPr lang="en-GB"/>
            </a:p>
          </p:txBody>
        </p:sp>
        <p:sp>
          <p:nvSpPr>
            <p:cNvPr id="410783" name="Freeform 159"/>
            <p:cNvSpPr>
              <a:spLocks/>
            </p:cNvSpPr>
            <p:nvPr/>
          </p:nvSpPr>
          <p:spPr bwMode="auto">
            <a:xfrm>
              <a:off x="2264" y="3346"/>
              <a:ext cx="10" cy="5"/>
            </a:xfrm>
            <a:custGeom>
              <a:avLst/>
              <a:gdLst/>
              <a:ahLst/>
              <a:cxnLst>
                <a:cxn ang="0">
                  <a:pos x="0" y="0"/>
                </a:cxn>
                <a:cxn ang="0">
                  <a:pos x="5" y="0"/>
                </a:cxn>
                <a:cxn ang="0">
                  <a:pos x="10" y="5"/>
                </a:cxn>
              </a:cxnLst>
              <a:rect l="0" t="0" r="r" b="b"/>
              <a:pathLst>
                <a:path w="10" h="5">
                  <a:moveTo>
                    <a:pt x="0" y="0"/>
                  </a:moveTo>
                  <a:lnTo>
                    <a:pt x="5" y="0"/>
                  </a:lnTo>
                  <a:lnTo>
                    <a:pt x="10" y="5"/>
                  </a:lnTo>
                </a:path>
              </a:pathLst>
            </a:custGeom>
            <a:noFill/>
            <a:ln w="23813">
              <a:solidFill>
                <a:srgbClr val="FF0000"/>
              </a:solidFill>
              <a:prstDash val="solid"/>
              <a:round/>
              <a:headEnd/>
              <a:tailEnd/>
            </a:ln>
          </p:spPr>
          <p:txBody>
            <a:bodyPr/>
            <a:lstStyle/>
            <a:p>
              <a:endParaRPr lang="en-GB"/>
            </a:p>
          </p:txBody>
        </p:sp>
        <p:sp>
          <p:nvSpPr>
            <p:cNvPr id="410784" name="Freeform 160"/>
            <p:cNvSpPr>
              <a:spLocks/>
            </p:cNvSpPr>
            <p:nvPr/>
          </p:nvSpPr>
          <p:spPr bwMode="auto">
            <a:xfrm>
              <a:off x="2274" y="3346"/>
              <a:ext cx="10" cy="5"/>
            </a:xfrm>
            <a:custGeom>
              <a:avLst/>
              <a:gdLst/>
              <a:ahLst/>
              <a:cxnLst>
                <a:cxn ang="0">
                  <a:pos x="0" y="5"/>
                </a:cxn>
                <a:cxn ang="0">
                  <a:pos x="5" y="5"/>
                </a:cxn>
                <a:cxn ang="0">
                  <a:pos x="10" y="0"/>
                </a:cxn>
              </a:cxnLst>
              <a:rect l="0" t="0" r="r" b="b"/>
              <a:pathLst>
                <a:path w="10" h="5">
                  <a:moveTo>
                    <a:pt x="0" y="5"/>
                  </a:moveTo>
                  <a:lnTo>
                    <a:pt x="5" y="5"/>
                  </a:lnTo>
                  <a:lnTo>
                    <a:pt x="10" y="0"/>
                  </a:lnTo>
                </a:path>
              </a:pathLst>
            </a:custGeom>
            <a:noFill/>
            <a:ln w="23813">
              <a:solidFill>
                <a:srgbClr val="FF0000"/>
              </a:solidFill>
              <a:prstDash val="solid"/>
              <a:round/>
              <a:headEnd/>
              <a:tailEnd/>
            </a:ln>
          </p:spPr>
          <p:txBody>
            <a:bodyPr/>
            <a:lstStyle/>
            <a:p>
              <a:endParaRPr lang="en-GB"/>
            </a:p>
          </p:txBody>
        </p:sp>
        <p:sp>
          <p:nvSpPr>
            <p:cNvPr id="410785" name="Line 161"/>
            <p:cNvSpPr>
              <a:spLocks noChangeShapeType="1"/>
            </p:cNvSpPr>
            <p:nvPr/>
          </p:nvSpPr>
          <p:spPr bwMode="auto">
            <a:xfrm flipV="1">
              <a:off x="2284" y="3341"/>
              <a:ext cx="11" cy="5"/>
            </a:xfrm>
            <a:prstGeom prst="line">
              <a:avLst/>
            </a:prstGeom>
            <a:noFill/>
            <a:ln w="23813">
              <a:solidFill>
                <a:srgbClr val="FF0000"/>
              </a:solidFill>
              <a:round/>
              <a:headEnd/>
              <a:tailEnd/>
            </a:ln>
          </p:spPr>
          <p:txBody>
            <a:bodyPr/>
            <a:lstStyle/>
            <a:p>
              <a:endParaRPr lang="en-GB"/>
            </a:p>
          </p:txBody>
        </p:sp>
        <p:sp>
          <p:nvSpPr>
            <p:cNvPr id="410786" name="Line 162"/>
            <p:cNvSpPr>
              <a:spLocks noChangeShapeType="1"/>
            </p:cNvSpPr>
            <p:nvPr/>
          </p:nvSpPr>
          <p:spPr bwMode="auto">
            <a:xfrm>
              <a:off x="2295" y="3341"/>
              <a:ext cx="10" cy="1"/>
            </a:xfrm>
            <a:prstGeom prst="line">
              <a:avLst/>
            </a:prstGeom>
            <a:noFill/>
            <a:ln w="23813">
              <a:solidFill>
                <a:srgbClr val="FF0000"/>
              </a:solidFill>
              <a:round/>
              <a:headEnd/>
              <a:tailEnd/>
            </a:ln>
          </p:spPr>
          <p:txBody>
            <a:bodyPr/>
            <a:lstStyle/>
            <a:p>
              <a:endParaRPr lang="en-GB"/>
            </a:p>
          </p:txBody>
        </p:sp>
        <p:sp>
          <p:nvSpPr>
            <p:cNvPr id="410787" name="Line 163"/>
            <p:cNvSpPr>
              <a:spLocks noChangeShapeType="1"/>
            </p:cNvSpPr>
            <p:nvPr/>
          </p:nvSpPr>
          <p:spPr bwMode="auto">
            <a:xfrm>
              <a:off x="2305" y="3341"/>
              <a:ext cx="10" cy="1"/>
            </a:xfrm>
            <a:prstGeom prst="line">
              <a:avLst/>
            </a:prstGeom>
            <a:noFill/>
            <a:ln w="23813">
              <a:solidFill>
                <a:srgbClr val="FF0000"/>
              </a:solidFill>
              <a:round/>
              <a:headEnd/>
              <a:tailEnd/>
            </a:ln>
          </p:spPr>
          <p:txBody>
            <a:bodyPr/>
            <a:lstStyle/>
            <a:p>
              <a:endParaRPr lang="en-GB"/>
            </a:p>
          </p:txBody>
        </p:sp>
        <p:sp>
          <p:nvSpPr>
            <p:cNvPr id="410788" name="Freeform 164"/>
            <p:cNvSpPr>
              <a:spLocks/>
            </p:cNvSpPr>
            <p:nvPr/>
          </p:nvSpPr>
          <p:spPr bwMode="auto">
            <a:xfrm>
              <a:off x="2315" y="3336"/>
              <a:ext cx="11" cy="5"/>
            </a:xfrm>
            <a:custGeom>
              <a:avLst/>
              <a:gdLst/>
              <a:ahLst/>
              <a:cxnLst>
                <a:cxn ang="0">
                  <a:pos x="0" y="5"/>
                </a:cxn>
                <a:cxn ang="0">
                  <a:pos x="5" y="0"/>
                </a:cxn>
                <a:cxn ang="0">
                  <a:pos x="11" y="0"/>
                </a:cxn>
              </a:cxnLst>
              <a:rect l="0" t="0" r="r" b="b"/>
              <a:pathLst>
                <a:path w="11" h="5">
                  <a:moveTo>
                    <a:pt x="0" y="5"/>
                  </a:moveTo>
                  <a:lnTo>
                    <a:pt x="5" y="0"/>
                  </a:lnTo>
                  <a:lnTo>
                    <a:pt x="11" y="0"/>
                  </a:lnTo>
                </a:path>
              </a:pathLst>
            </a:custGeom>
            <a:noFill/>
            <a:ln w="23813">
              <a:solidFill>
                <a:srgbClr val="FF0000"/>
              </a:solidFill>
              <a:prstDash val="solid"/>
              <a:round/>
              <a:headEnd/>
              <a:tailEnd/>
            </a:ln>
          </p:spPr>
          <p:txBody>
            <a:bodyPr/>
            <a:lstStyle/>
            <a:p>
              <a:endParaRPr lang="en-GB"/>
            </a:p>
          </p:txBody>
        </p:sp>
        <p:sp>
          <p:nvSpPr>
            <p:cNvPr id="410789" name="Line 165"/>
            <p:cNvSpPr>
              <a:spLocks noChangeShapeType="1"/>
            </p:cNvSpPr>
            <p:nvPr/>
          </p:nvSpPr>
          <p:spPr bwMode="auto">
            <a:xfrm>
              <a:off x="2326" y="3336"/>
              <a:ext cx="10" cy="1"/>
            </a:xfrm>
            <a:prstGeom prst="line">
              <a:avLst/>
            </a:prstGeom>
            <a:noFill/>
            <a:ln w="23813">
              <a:solidFill>
                <a:srgbClr val="FF0000"/>
              </a:solidFill>
              <a:round/>
              <a:headEnd/>
              <a:tailEnd/>
            </a:ln>
          </p:spPr>
          <p:txBody>
            <a:bodyPr/>
            <a:lstStyle/>
            <a:p>
              <a:endParaRPr lang="en-GB"/>
            </a:p>
          </p:txBody>
        </p:sp>
        <p:sp>
          <p:nvSpPr>
            <p:cNvPr id="410790" name="Freeform 166"/>
            <p:cNvSpPr>
              <a:spLocks/>
            </p:cNvSpPr>
            <p:nvPr/>
          </p:nvSpPr>
          <p:spPr bwMode="auto">
            <a:xfrm>
              <a:off x="2336" y="3336"/>
              <a:ext cx="10" cy="10"/>
            </a:xfrm>
            <a:custGeom>
              <a:avLst/>
              <a:gdLst/>
              <a:ahLst/>
              <a:cxnLst>
                <a:cxn ang="0">
                  <a:pos x="0" y="0"/>
                </a:cxn>
                <a:cxn ang="0">
                  <a:pos x="5" y="5"/>
                </a:cxn>
                <a:cxn ang="0">
                  <a:pos x="10" y="10"/>
                </a:cxn>
              </a:cxnLst>
              <a:rect l="0" t="0" r="r" b="b"/>
              <a:pathLst>
                <a:path w="10" h="10">
                  <a:moveTo>
                    <a:pt x="0" y="0"/>
                  </a:moveTo>
                  <a:lnTo>
                    <a:pt x="5" y="5"/>
                  </a:lnTo>
                  <a:lnTo>
                    <a:pt x="10" y="10"/>
                  </a:lnTo>
                </a:path>
              </a:pathLst>
            </a:custGeom>
            <a:noFill/>
            <a:ln w="23813">
              <a:solidFill>
                <a:srgbClr val="FF0000"/>
              </a:solidFill>
              <a:prstDash val="solid"/>
              <a:round/>
              <a:headEnd/>
              <a:tailEnd/>
            </a:ln>
          </p:spPr>
          <p:txBody>
            <a:bodyPr/>
            <a:lstStyle/>
            <a:p>
              <a:endParaRPr lang="en-GB"/>
            </a:p>
          </p:txBody>
        </p:sp>
        <p:sp>
          <p:nvSpPr>
            <p:cNvPr id="410791" name="Freeform 167"/>
            <p:cNvSpPr>
              <a:spLocks/>
            </p:cNvSpPr>
            <p:nvPr/>
          </p:nvSpPr>
          <p:spPr bwMode="auto">
            <a:xfrm>
              <a:off x="2346" y="3341"/>
              <a:ext cx="10" cy="5"/>
            </a:xfrm>
            <a:custGeom>
              <a:avLst/>
              <a:gdLst/>
              <a:ahLst/>
              <a:cxnLst>
                <a:cxn ang="0">
                  <a:pos x="0" y="5"/>
                </a:cxn>
                <a:cxn ang="0">
                  <a:pos x="5" y="5"/>
                </a:cxn>
                <a:cxn ang="0">
                  <a:pos x="10" y="0"/>
                </a:cxn>
              </a:cxnLst>
              <a:rect l="0" t="0" r="r" b="b"/>
              <a:pathLst>
                <a:path w="10" h="5">
                  <a:moveTo>
                    <a:pt x="0" y="5"/>
                  </a:moveTo>
                  <a:lnTo>
                    <a:pt x="5" y="5"/>
                  </a:lnTo>
                  <a:lnTo>
                    <a:pt x="10" y="0"/>
                  </a:lnTo>
                </a:path>
              </a:pathLst>
            </a:custGeom>
            <a:noFill/>
            <a:ln w="23813">
              <a:solidFill>
                <a:srgbClr val="FF0000"/>
              </a:solidFill>
              <a:prstDash val="solid"/>
              <a:round/>
              <a:headEnd/>
              <a:tailEnd/>
            </a:ln>
          </p:spPr>
          <p:txBody>
            <a:bodyPr/>
            <a:lstStyle/>
            <a:p>
              <a:endParaRPr lang="en-GB"/>
            </a:p>
          </p:txBody>
        </p:sp>
        <p:sp>
          <p:nvSpPr>
            <p:cNvPr id="410792" name="Line 168"/>
            <p:cNvSpPr>
              <a:spLocks noChangeShapeType="1"/>
            </p:cNvSpPr>
            <p:nvPr/>
          </p:nvSpPr>
          <p:spPr bwMode="auto">
            <a:xfrm flipV="1">
              <a:off x="2356" y="3330"/>
              <a:ext cx="11" cy="11"/>
            </a:xfrm>
            <a:prstGeom prst="line">
              <a:avLst/>
            </a:prstGeom>
            <a:noFill/>
            <a:ln w="23813">
              <a:solidFill>
                <a:srgbClr val="FF0000"/>
              </a:solidFill>
              <a:round/>
              <a:headEnd/>
              <a:tailEnd/>
            </a:ln>
          </p:spPr>
          <p:txBody>
            <a:bodyPr/>
            <a:lstStyle/>
            <a:p>
              <a:endParaRPr lang="en-GB"/>
            </a:p>
          </p:txBody>
        </p:sp>
        <p:sp>
          <p:nvSpPr>
            <p:cNvPr id="410793" name="Line 169"/>
            <p:cNvSpPr>
              <a:spLocks noChangeShapeType="1"/>
            </p:cNvSpPr>
            <p:nvPr/>
          </p:nvSpPr>
          <p:spPr bwMode="auto">
            <a:xfrm flipV="1">
              <a:off x="2367" y="3325"/>
              <a:ext cx="10" cy="5"/>
            </a:xfrm>
            <a:prstGeom prst="line">
              <a:avLst/>
            </a:prstGeom>
            <a:noFill/>
            <a:ln w="23813">
              <a:solidFill>
                <a:srgbClr val="FF0000"/>
              </a:solidFill>
              <a:round/>
              <a:headEnd/>
              <a:tailEnd/>
            </a:ln>
          </p:spPr>
          <p:txBody>
            <a:bodyPr/>
            <a:lstStyle/>
            <a:p>
              <a:endParaRPr lang="en-GB"/>
            </a:p>
          </p:txBody>
        </p:sp>
        <p:sp>
          <p:nvSpPr>
            <p:cNvPr id="410794" name="Line 170"/>
            <p:cNvSpPr>
              <a:spLocks noChangeShapeType="1"/>
            </p:cNvSpPr>
            <p:nvPr/>
          </p:nvSpPr>
          <p:spPr bwMode="auto">
            <a:xfrm>
              <a:off x="2377" y="3325"/>
              <a:ext cx="10" cy="1"/>
            </a:xfrm>
            <a:prstGeom prst="line">
              <a:avLst/>
            </a:prstGeom>
            <a:noFill/>
            <a:ln w="23813">
              <a:solidFill>
                <a:srgbClr val="FF0000"/>
              </a:solidFill>
              <a:round/>
              <a:headEnd/>
              <a:tailEnd/>
            </a:ln>
          </p:spPr>
          <p:txBody>
            <a:bodyPr/>
            <a:lstStyle/>
            <a:p>
              <a:endParaRPr lang="en-GB"/>
            </a:p>
          </p:txBody>
        </p:sp>
        <p:sp>
          <p:nvSpPr>
            <p:cNvPr id="410795" name="Freeform 171"/>
            <p:cNvSpPr>
              <a:spLocks/>
            </p:cNvSpPr>
            <p:nvPr/>
          </p:nvSpPr>
          <p:spPr bwMode="auto">
            <a:xfrm>
              <a:off x="2387" y="3325"/>
              <a:ext cx="11" cy="1"/>
            </a:xfrm>
            <a:custGeom>
              <a:avLst/>
              <a:gdLst/>
              <a:ahLst/>
              <a:cxnLst>
                <a:cxn ang="0">
                  <a:pos x="0" y="0"/>
                </a:cxn>
                <a:cxn ang="0">
                  <a:pos x="5" y="0"/>
                </a:cxn>
                <a:cxn ang="0">
                  <a:pos x="11" y="0"/>
                </a:cxn>
              </a:cxnLst>
              <a:rect l="0" t="0" r="r" b="b"/>
              <a:pathLst>
                <a:path w="11">
                  <a:moveTo>
                    <a:pt x="0" y="0"/>
                  </a:moveTo>
                  <a:lnTo>
                    <a:pt x="5" y="0"/>
                  </a:lnTo>
                  <a:lnTo>
                    <a:pt x="11" y="0"/>
                  </a:lnTo>
                </a:path>
              </a:pathLst>
            </a:custGeom>
            <a:noFill/>
            <a:ln w="23813">
              <a:solidFill>
                <a:srgbClr val="FF0000"/>
              </a:solidFill>
              <a:prstDash val="solid"/>
              <a:round/>
              <a:headEnd/>
              <a:tailEnd/>
            </a:ln>
          </p:spPr>
          <p:txBody>
            <a:bodyPr/>
            <a:lstStyle/>
            <a:p>
              <a:endParaRPr lang="en-GB"/>
            </a:p>
          </p:txBody>
        </p:sp>
        <p:sp>
          <p:nvSpPr>
            <p:cNvPr id="410796" name="Freeform 172"/>
            <p:cNvSpPr>
              <a:spLocks/>
            </p:cNvSpPr>
            <p:nvPr/>
          </p:nvSpPr>
          <p:spPr bwMode="auto">
            <a:xfrm>
              <a:off x="2398" y="3315"/>
              <a:ext cx="10" cy="10"/>
            </a:xfrm>
            <a:custGeom>
              <a:avLst/>
              <a:gdLst/>
              <a:ahLst/>
              <a:cxnLst>
                <a:cxn ang="0">
                  <a:pos x="0" y="10"/>
                </a:cxn>
                <a:cxn ang="0">
                  <a:pos x="5" y="5"/>
                </a:cxn>
                <a:cxn ang="0">
                  <a:pos x="10" y="0"/>
                </a:cxn>
              </a:cxnLst>
              <a:rect l="0" t="0" r="r" b="b"/>
              <a:pathLst>
                <a:path w="10" h="10">
                  <a:moveTo>
                    <a:pt x="0" y="10"/>
                  </a:moveTo>
                  <a:lnTo>
                    <a:pt x="5" y="5"/>
                  </a:lnTo>
                  <a:lnTo>
                    <a:pt x="10" y="0"/>
                  </a:lnTo>
                </a:path>
              </a:pathLst>
            </a:custGeom>
            <a:noFill/>
            <a:ln w="23813">
              <a:solidFill>
                <a:srgbClr val="FF0000"/>
              </a:solidFill>
              <a:prstDash val="solid"/>
              <a:round/>
              <a:headEnd/>
              <a:tailEnd/>
            </a:ln>
          </p:spPr>
          <p:txBody>
            <a:bodyPr/>
            <a:lstStyle/>
            <a:p>
              <a:endParaRPr lang="en-GB"/>
            </a:p>
          </p:txBody>
        </p:sp>
        <p:sp>
          <p:nvSpPr>
            <p:cNvPr id="410797" name="Freeform 173"/>
            <p:cNvSpPr>
              <a:spLocks/>
            </p:cNvSpPr>
            <p:nvPr/>
          </p:nvSpPr>
          <p:spPr bwMode="auto">
            <a:xfrm>
              <a:off x="2408" y="3315"/>
              <a:ext cx="10" cy="1"/>
            </a:xfrm>
            <a:custGeom>
              <a:avLst/>
              <a:gdLst/>
              <a:ahLst/>
              <a:cxnLst>
                <a:cxn ang="0">
                  <a:pos x="0" y="0"/>
                </a:cxn>
                <a:cxn ang="0">
                  <a:pos x="5" y="0"/>
                </a:cxn>
                <a:cxn ang="0">
                  <a:pos x="10" y="0"/>
                </a:cxn>
              </a:cxnLst>
              <a:rect l="0" t="0" r="r" b="b"/>
              <a:pathLst>
                <a:path w="10">
                  <a:moveTo>
                    <a:pt x="0" y="0"/>
                  </a:moveTo>
                  <a:lnTo>
                    <a:pt x="5" y="0"/>
                  </a:lnTo>
                  <a:lnTo>
                    <a:pt x="10" y="0"/>
                  </a:lnTo>
                </a:path>
              </a:pathLst>
            </a:custGeom>
            <a:noFill/>
            <a:ln w="23813">
              <a:solidFill>
                <a:srgbClr val="FF0000"/>
              </a:solidFill>
              <a:prstDash val="solid"/>
              <a:round/>
              <a:headEnd/>
              <a:tailEnd/>
            </a:ln>
          </p:spPr>
          <p:txBody>
            <a:bodyPr/>
            <a:lstStyle/>
            <a:p>
              <a:endParaRPr lang="en-GB"/>
            </a:p>
          </p:txBody>
        </p:sp>
        <p:sp>
          <p:nvSpPr>
            <p:cNvPr id="410798" name="Line 174"/>
            <p:cNvSpPr>
              <a:spLocks noChangeShapeType="1"/>
            </p:cNvSpPr>
            <p:nvPr/>
          </p:nvSpPr>
          <p:spPr bwMode="auto">
            <a:xfrm>
              <a:off x="2418" y="3315"/>
              <a:ext cx="10" cy="1"/>
            </a:xfrm>
            <a:prstGeom prst="line">
              <a:avLst/>
            </a:prstGeom>
            <a:noFill/>
            <a:ln w="23813">
              <a:solidFill>
                <a:srgbClr val="FF0000"/>
              </a:solidFill>
              <a:round/>
              <a:headEnd/>
              <a:tailEnd/>
            </a:ln>
          </p:spPr>
          <p:txBody>
            <a:bodyPr/>
            <a:lstStyle/>
            <a:p>
              <a:endParaRPr lang="en-GB"/>
            </a:p>
          </p:txBody>
        </p:sp>
        <p:sp>
          <p:nvSpPr>
            <p:cNvPr id="410799" name="Line 175"/>
            <p:cNvSpPr>
              <a:spLocks noChangeShapeType="1"/>
            </p:cNvSpPr>
            <p:nvPr/>
          </p:nvSpPr>
          <p:spPr bwMode="auto">
            <a:xfrm flipV="1">
              <a:off x="2428" y="3310"/>
              <a:ext cx="11" cy="5"/>
            </a:xfrm>
            <a:prstGeom prst="line">
              <a:avLst/>
            </a:prstGeom>
            <a:noFill/>
            <a:ln w="23813">
              <a:solidFill>
                <a:srgbClr val="FF0000"/>
              </a:solidFill>
              <a:round/>
              <a:headEnd/>
              <a:tailEnd/>
            </a:ln>
          </p:spPr>
          <p:txBody>
            <a:bodyPr/>
            <a:lstStyle/>
            <a:p>
              <a:endParaRPr lang="en-GB"/>
            </a:p>
          </p:txBody>
        </p:sp>
        <p:sp>
          <p:nvSpPr>
            <p:cNvPr id="410800" name="Line 176"/>
            <p:cNvSpPr>
              <a:spLocks noChangeShapeType="1"/>
            </p:cNvSpPr>
            <p:nvPr/>
          </p:nvSpPr>
          <p:spPr bwMode="auto">
            <a:xfrm flipV="1">
              <a:off x="2439" y="3300"/>
              <a:ext cx="5" cy="10"/>
            </a:xfrm>
            <a:prstGeom prst="line">
              <a:avLst/>
            </a:prstGeom>
            <a:noFill/>
            <a:ln w="23813">
              <a:solidFill>
                <a:srgbClr val="FF0000"/>
              </a:solidFill>
              <a:round/>
              <a:headEnd/>
              <a:tailEnd/>
            </a:ln>
          </p:spPr>
          <p:txBody>
            <a:bodyPr/>
            <a:lstStyle/>
            <a:p>
              <a:endParaRPr lang="en-GB"/>
            </a:p>
          </p:txBody>
        </p:sp>
        <p:sp>
          <p:nvSpPr>
            <p:cNvPr id="410801" name="Line 177"/>
            <p:cNvSpPr>
              <a:spLocks noChangeShapeType="1"/>
            </p:cNvSpPr>
            <p:nvPr/>
          </p:nvSpPr>
          <p:spPr bwMode="auto">
            <a:xfrm flipV="1">
              <a:off x="2444" y="3289"/>
              <a:ext cx="10" cy="11"/>
            </a:xfrm>
            <a:prstGeom prst="line">
              <a:avLst/>
            </a:prstGeom>
            <a:noFill/>
            <a:ln w="23813">
              <a:solidFill>
                <a:srgbClr val="FF0000"/>
              </a:solidFill>
              <a:round/>
              <a:headEnd/>
              <a:tailEnd/>
            </a:ln>
          </p:spPr>
          <p:txBody>
            <a:bodyPr/>
            <a:lstStyle/>
            <a:p>
              <a:endParaRPr lang="en-GB"/>
            </a:p>
          </p:txBody>
        </p:sp>
        <p:sp>
          <p:nvSpPr>
            <p:cNvPr id="410802" name="Line 178"/>
            <p:cNvSpPr>
              <a:spLocks noChangeShapeType="1"/>
            </p:cNvSpPr>
            <p:nvPr/>
          </p:nvSpPr>
          <p:spPr bwMode="auto">
            <a:xfrm flipV="1">
              <a:off x="2454" y="3284"/>
              <a:ext cx="10" cy="5"/>
            </a:xfrm>
            <a:prstGeom prst="line">
              <a:avLst/>
            </a:prstGeom>
            <a:noFill/>
            <a:ln w="23813">
              <a:solidFill>
                <a:srgbClr val="FF0000"/>
              </a:solidFill>
              <a:round/>
              <a:headEnd/>
              <a:tailEnd/>
            </a:ln>
          </p:spPr>
          <p:txBody>
            <a:bodyPr/>
            <a:lstStyle/>
            <a:p>
              <a:endParaRPr lang="en-GB"/>
            </a:p>
          </p:txBody>
        </p:sp>
        <p:sp>
          <p:nvSpPr>
            <p:cNvPr id="410803" name="Freeform 179"/>
            <p:cNvSpPr>
              <a:spLocks/>
            </p:cNvSpPr>
            <p:nvPr/>
          </p:nvSpPr>
          <p:spPr bwMode="auto">
            <a:xfrm>
              <a:off x="2464" y="3284"/>
              <a:ext cx="11" cy="1"/>
            </a:xfrm>
            <a:custGeom>
              <a:avLst/>
              <a:gdLst/>
              <a:ahLst/>
              <a:cxnLst>
                <a:cxn ang="0">
                  <a:pos x="0" y="0"/>
                </a:cxn>
                <a:cxn ang="0">
                  <a:pos x="5" y="0"/>
                </a:cxn>
                <a:cxn ang="0">
                  <a:pos x="11" y="0"/>
                </a:cxn>
              </a:cxnLst>
              <a:rect l="0" t="0" r="r" b="b"/>
              <a:pathLst>
                <a:path w="11">
                  <a:moveTo>
                    <a:pt x="0" y="0"/>
                  </a:moveTo>
                  <a:lnTo>
                    <a:pt x="5" y="0"/>
                  </a:lnTo>
                  <a:lnTo>
                    <a:pt x="11" y="0"/>
                  </a:lnTo>
                </a:path>
              </a:pathLst>
            </a:custGeom>
            <a:noFill/>
            <a:ln w="23813">
              <a:solidFill>
                <a:srgbClr val="FF0000"/>
              </a:solidFill>
              <a:prstDash val="solid"/>
              <a:round/>
              <a:headEnd/>
              <a:tailEnd/>
            </a:ln>
          </p:spPr>
          <p:txBody>
            <a:bodyPr/>
            <a:lstStyle/>
            <a:p>
              <a:endParaRPr lang="en-GB"/>
            </a:p>
          </p:txBody>
        </p:sp>
        <p:sp>
          <p:nvSpPr>
            <p:cNvPr id="410804" name="Freeform 180"/>
            <p:cNvSpPr>
              <a:spLocks/>
            </p:cNvSpPr>
            <p:nvPr/>
          </p:nvSpPr>
          <p:spPr bwMode="auto">
            <a:xfrm>
              <a:off x="2475" y="3274"/>
              <a:ext cx="10" cy="10"/>
            </a:xfrm>
            <a:custGeom>
              <a:avLst/>
              <a:gdLst/>
              <a:ahLst/>
              <a:cxnLst>
                <a:cxn ang="0">
                  <a:pos x="0" y="10"/>
                </a:cxn>
                <a:cxn ang="0">
                  <a:pos x="5" y="5"/>
                </a:cxn>
                <a:cxn ang="0">
                  <a:pos x="10" y="0"/>
                </a:cxn>
              </a:cxnLst>
              <a:rect l="0" t="0" r="r" b="b"/>
              <a:pathLst>
                <a:path w="10" h="10">
                  <a:moveTo>
                    <a:pt x="0" y="10"/>
                  </a:moveTo>
                  <a:lnTo>
                    <a:pt x="5" y="5"/>
                  </a:lnTo>
                  <a:lnTo>
                    <a:pt x="10" y="0"/>
                  </a:lnTo>
                </a:path>
              </a:pathLst>
            </a:custGeom>
            <a:noFill/>
            <a:ln w="23813">
              <a:solidFill>
                <a:srgbClr val="FF0000"/>
              </a:solidFill>
              <a:prstDash val="solid"/>
              <a:round/>
              <a:headEnd/>
              <a:tailEnd/>
            </a:ln>
          </p:spPr>
          <p:txBody>
            <a:bodyPr/>
            <a:lstStyle/>
            <a:p>
              <a:endParaRPr lang="en-GB"/>
            </a:p>
          </p:txBody>
        </p:sp>
        <p:sp>
          <p:nvSpPr>
            <p:cNvPr id="410805" name="Freeform 181"/>
            <p:cNvSpPr>
              <a:spLocks/>
            </p:cNvSpPr>
            <p:nvPr/>
          </p:nvSpPr>
          <p:spPr bwMode="auto">
            <a:xfrm>
              <a:off x="2485" y="3264"/>
              <a:ext cx="10" cy="10"/>
            </a:xfrm>
            <a:custGeom>
              <a:avLst/>
              <a:gdLst/>
              <a:ahLst/>
              <a:cxnLst>
                <a:cxn ang="0">
                  <a:pos x="0" y="10"/>
                </a:cxn>
                <a:cxn ang="0">
                  <a:pos x="5" y="5"/>
                </a:cxn>
                <a:cxn ang="0">
                  <a:pos x="10" y="0"/>
                </a:cxn>
              </a:cxnLst>
              <a:rect l="0" t="0" r="r" b="b"/>
              <a:pathLst>
                <a:path w="10" h="10">
                  <a:moveTo>
                    <a:pt x="0" y="10"/>
                  </a:moveTo>
                  <a:lnTo>
                    <a:pt x="5" y="5"/>
                  </a:lnTo>
                  <a:lnTo>
                    <a:pt x="10" y="0"/>
                  </a:lnTo>
                </a:path>
              </a:pathLst>
            </a:custGeom>
            <a:noFill/>
            <a:ln w="23813">
              <a:solidFill>
                <a:srgbClr val="FF0000"/>
              </a:solidFill>
              <a:prstDash val="solid"/>
              <a:round/>
              <a:headEnd/>
              <a:tailEnd/>
            </a:ln>
          </p:spPr>
          <p:txBody>
            <a:bodyPr/>
            <a:lstStyle/>
            <a:p>
              <a:endParaRPr lang="en-GB"/>
            </a:p>
          </p:txBody>
        </p:sp>
        <p:sp>
          <p:nvSpPr>
            <p:cNvPr id="410806" name="Freeform 182"/>
            <p:cNvSpPr>
              <a:spLocks/>
            </p:cNvSpPr>
            <p:nvPr/>
          </p:nvSpPr>
          <p:spPr bwMode="auto">
            <a:xfrm>
              <a:off x="2495" y="3264"/>
              <a:ext cx="10" cy="1"/>
            </a:xfrm>
            <a:custGeom>
              <a:avLst/>
              <a:gdLst/>
              <a:ahLst/>
              <a:cxnLst>
                <a:cxn ang="0">
                  <a:pos x="0" y="0"/>
                </a:cxn>
                <a:cxn ang="0">
                  <a:pos x="5" y="0"/>
                </a:cxn>
                <a:cxn ang="0">
                  <a:pos x="10" y="0"/>
                </a:cxn>
              </a:cxnLst>
              <a:rect l="0" t="0" r="r" b="b"/>
              <a:pathLst>
                <a:path w="10">
                  <a:moveTo>
                    <a:pt x="0" y="0"/>
                  </a:moveTo>
                  <a:lnTo>
                    <a:pt x="5" y="0"/>
                  </a:lnTo>
                  <a:lnTo>
                    <a:pt x="10" y="0"/>
                  </a:lnTo>
                </a:path>
              </a:pathLst>
            </a:custGeom>
            <a:noFill/>
            <a:ln w="23813">
              <a:solidFill>
                <a:srgbClr val="FF0000"/>
              </a:solidFill>
              <a:prstDash val="solid"/>
              <a:round/>
              <a:headEnd/>
              <a:tailEnd/>
            </a:ln>
          </p:spPr>
          <p:txBody>
            <a:bodyPr/>
            <a:lstStyle/>
            <a:p>
              <a:endParaRPr lang="en-GB"/>
            </a:p>
          </p:txBody>
        </p:sp>
        <p:sp>
          <p:nvSpPr>
            <p:cNvPr id="410807" name="Line 183"/>
            <p:cNvSpPr>
              <a:spLocks noChangeShapeType="1"/>
            </p:cNvSpPr>
            <p:nvPr/>
          </p:nvSpPr>
          <p:spPr bwMode="auto">
            <a:xfrm flipV="1">
              <a:off x="2505" y="3258"/>
              <a:ext cx="11" cy="6"/>
            </a:xfrm>
            <a:prstGeom prst="line">
              <a:avLst/>
            </a:prstGeom>
            <a:noFill/>
            <a:ln w="23813">
              <a:solidFill>
                <a:srgbClr val="FF0000"/>
              </a:solidFill>
              <a:round/>
              <a:headEnd/>
              <a:tailEnd/>
            </a:ln>
          </p:spPr>
          <p:txBody>
            <a:bodyPr/>
            <a:lstStyle/>
            <a:p>
              <a:endParaRPr lang="en-GB"/>
            </a:p>
          </p:txBody>
        </p:sp>
        <p:sp>
          <p:nvSpPr>
            <p:cNvPr id="410808" name="Line 184"/>
            <p:cNvSpPr>
              <a:spLocks noChangeShapeType="1"/>
            </p:cNvSpPr>
            <p:nvPr/>
          </p:nvSpPr>
          <p:spPr bwMode="auto">
            <a:xfrm flipV="1">
              <a:off x="2516" y="3248"/>
              <a:ext cx="10" cy="10"/>
            </a:xfrm>
            <a:prstGeom prst="line">
              <a:avLst/>
            </a:prstGeom>
            <a:noFill/>
            <a:ln w="23813">
              <a:solidFill>
                <a:srgbClr val="FF0000"/>
              </a:solidFill>
              <a:round/>
              <a:headEnd/>
              <a:tailEnd/>
            </a:ln>
          </p:spPr>
          <p:txBody>
            <a:bodyPr/>
            <a:lstStyle/>
            <a:p>
              <a:endParaRPr lang="en-GB"/>
            </a:p>
          </p:txBody>
        </p:sp>
        <p:sp>
          <p:nvSpPr>
            <p:cNvPr id="410809" name="Line 185"/>
            <p:cNvSpPr>
              <a:spLocks noChangeShapeType="1"/>
            </p:cNvSpPr>
            <p:nvPr/>
          </p:nvSpPr>
          <p:spPr bwMode="auto">
            <a:xfrm flipV="1">
              <a:off x="2526" y="3243"/>
              <a:ext cx="10" cy="5"/>
            </a:xfrm>
            <a:prstGeom prst="line">
              <a:avLst/>
            </a:prstGeom>
            <a:noFill/>
            <a:ln w="23813">
              <a:solidFill>
                <a:srgbClr val="FF0000"/>
              </a:solidFill>
              <a:round/>
              <a:headEnd/>
              <a:tailEnd/>
            </a:ln>
          </p:spPr>
          <p:txBody>
            <a:bodyPr/>
            <a:lstStyle/>
            <a:p>
              <a:endParaRPr lang="en-GB"/>
            </a:p>
          </p:txBody>
        </p:sp>
        <p:sp>
          <p:nvSpPr>
            <p:cNvPr id="410810" name="Line 186"/>
            <p:cNvSpPr>
              <a:spLocks noChangeShapeType="1"/>
            </p:cNvSpPr>
            <p:nvPr/>
          </p:nvSpPr>
          <p:spPr bwMode="auto">
            <a:xfrm flipV="1">
              <a:off x="2536" y="3233"/>
              <a:ext cx="11" cy="10"/>
            </a:xfrm>
            <a:prstGeom prst="line">
              <a:avLst/>
            </a:prstGeom>
            <a:noFill/>
            <a:ln w="23813">
              <a:solidFill>
                <a:srgbClr val="FF0000"/>
              </a:solidFill>
              <a:round/>
              <a:headEnd/>
              <a:tailEnd/>
            </a:ln>
          </p:spPr>
          <p:txBody>
            <a:bodyPr/>
            <a:lstStyle/>
            <a:p>
              <a:endParaRPr lang="en-GB"/>
            </a:p>
          </p:txBody>
        </p:sp>
        <p:sp>
          <p:nvSpPr>
            <p:cNvPr id="410811" name="Line 187"/>
            <p:cNvSpPr>
              <a:spLocks noChangeShapeType="1"/>
            </p:cNvSpPr>
            <p:nvPr/>
          </p:nvSpPr>
          <p:spPr bwMode="auto">
            <a:xfrm flipV="1">
              <a:off x="2547" y="3222"/>
              <a:ext cx="10" cy="11"/>
            </a:xfrm>
            <a:prstGeom prst="line">
              <a:avLst/>
            </a:prstGeom>
            <a:noFill/>
            <a:ln w="23813">
              <a:solidFill>
                <a:srgbClr val="FF0000"/>
              </a:solidFill>
              <a:round/>
              <a:headEnd/>
              <a:tailEnd/>
            </a:ln>
          </p:spPr>
          <p:txBody>
            <a:bodyPr/>
            <a:lstStyle/>
            <a:p>
              <a:endParaRPr lang="en-GB"/>
            </a:p>
          </p:txBody>
        </p:sp>
        <p:sp>
          <p:nvSpPr>
            <p:cNvPr id="410812" name="Freeform 188"/>
            <p:cNvSpPr>
              <a:spLocks/>
            </p:cNvSpPr>
            <p:nvPr/>
          </p:nvSpPr>
          <p:spPr bwMode="auto">
            <a:xfrm>
              <a:off x="2557" y="3217"/>
              <a:ext cx="10" cy="5"/>
            </a:xfrm>
            <a:custGeom>
              <a:avLst/>
              <a:gdLst/>
              <a:ahLst/>
              <a:cxnLst>
                <a:cxn ang="0">
                  <a:pos x="0" y="5"/>
                </a:cxn>
                <a:cxn ang="0">
                  <a:pos x="5" y="5"/>
                </a:cxn>
                <a:cxn ang="0">
                  <a:pos x="10" y="0"/>
                </a:cxn>
              </a:cxnLst>
              <a:rect l="0" t="0" r="r" b="b"/>
              <a:pathLst>
                <a:path w="10" h="5">
                  <a:moveTo>
                    <a:pt x="0" y="5"/>
                  </a:moveTo>
                  <a:lnTo>
                    <a:pt x="5" y="5"/>
                  </a:lnTo>
                  <a:lnTo>
                    <a:pt x="10" y="0"/>
                  </a:lnTo>
                </a:path>
              </a:pathLst>
            </a:custGeom>
            <a:noFill/>
            <a:ln w="23813">
              <a:solidFill>
                <a:srgbClr val="FF0000"/>
              </a:solidFill>
              <a:prstDash val="solid"/>
              <a:round/>
              <a:headEnd/>
              <a:tailEnd/>
            </a:ln>
          </p:spPr>
          <p:txBody>
            <a:bodyPr/>
            <a:lstStyle/>
            <a:p>
              <a:endParaRPr lang="en-GB"/>
            </a:p>
          </p:txBody>
        </p:sp>
        <p:sp>
          <p:nvSpPr>
            <p:cNvPr id="410813" name="Freeform 189"/>
            <p:cNvSpPr>
              <a:spLocks/>
            </p:cNvSpPr>
            <p:nvPr/>
          </p:nvSpPr>
          <p:spPr bwMode="auto">
            <a:xfrm>
              <a:off x="2567" y="3202"/>
              <a:ext cx="10" cy="15"/>
            </a:xfrm>
            <a:custGeom>
              <a:avLst/>
              <a:gdLst/>
              <a:ahLst/>
              <a:cxnLst>
                <a:cxn ang="0">
                  <a:pos x="0" y="15"/>
                </a:cxn>
                <a:cxn ang="0">
                  <a:pos x="5" y="10"/>
                </a:cxn>
                <a:cxn ang="0">
                  <a:pos x="10" y="0"/>
                </a:cxn>
              </a:cxnLst>
              <a:rect l="0" t="0" r="r" b="b"/>
              <a:pathLst>
                <a:path w="10" h="15">
                  <a:moveTo>
                    <a:pt x="0" y="15"/>
                  </a:moveTo>
                  <a:lnTo>
                    <a:pt x="5" y="10"/>
                  </a:lnTo>
                  <a:lnTo>
                    <a:pt x="10" y="0"/>
                  </a:lnTo>
                </a:path>
              </a:pathLst>
            </a:custGeom>
            <a:noFill/>
            <a:ln w="23813">
              <a:solidFill>
                <a:srgbClr val="FF0000"/>
              </a:solidFill>
              <a:prstDash val="solid"/>
              <a:round/>
              <a:headEnd/>
              <a:tailEnd/>
            </a:ln>
          </p:spPr>
          <p:txBody>
            <a:bodyPr/>
            <a:lstStyle/>
            <a:p>
              <a:endParaRPr lang="en-GB"/>
            </a:p>
          </p:txBody>
        </p:sp>
        <p:sp>
          <p:nvSpPr>
            <p:cNvPr id="410814" name="Line 190"/>
            <p:cNvSpPr>
              <a:spLocks noChangeShapeType="1"/>
            </p:cNvSpPr>
            <p:nvPr/>
          </p:nvSpPr>
          <p:spPr bwMode="auto">
            <a:xfrm flipV="1">
              <a:off x="2577" y="3192"/>
              <a:ext cx="11" cy="10"/>
            </a:xfrm>
            <a:prstGeom prst="line">
              <a:avLst/>
            </a:prstGeom>
            <a:noFill/>
            <a:ln w="23813">
              <a:solidFill>
                <a:srgbClr val="FF0000"/>
              </a:solidFill>
              <a:round/>
              <a:headEnd/>
              <a:tailEnd/>
            </a:ln>
          </p:spPr>
          <p:txBody>
            <a:bodyPr/>
            <a:lstStyle/>
            <a:p>
              <a:endParaRPr lang="en-GB"/>
            </a:p>
          </p:txBody>
        </p:sp>
        <p:sp>
          <p:nvSpPr>
            <p:cNvPr id="410815" name="Freeform 191"/>
            <p:cNvSpPr>
              <a:spLocks/>
            </p:cNvSpPr>
            <p:nvPr/>
          </p:nvSpPr>
          <p:spPr bwMode="auto">
            <a:xfrm>
              <a:off x="2588" y="3176"/>
              <a:ext cx="10" cy="16"/>
            </a:xfrm>
            <a:custGeom>
              <a:avLst/>
              <a:gdLst/>
              <a:ahLst/>
              <a:cxnLst>
                <a:cxn ang="0">
                  <a:pos x="0" y="16"/>
                </a:cxn>
                <a:cxn ang="0">
                  <a:pos x="5" y="5"/>
                </a:cxn>
                <a:cxn ang="0">
                  <a:pos x="10" y="0"/>
                </a:cxn>
              </a:cxnLst>
              <a:rect l="0" t="0" r="r" b="b"/>
              <a:pathLst>
                <a:path w="10" h="16">
                  <a:moveTo>
                    <a:pt x="0" y="16"/>
                  </a:moveTo>
                  <a:lnTo>
                    <a:pt x="5" y="5"/>
                  </a:lnTo>
                  <a:lnTo>
                    <a:pt x="10" y="0"/>
                  </a:lnTo>
                </a:path>
              </a:pathLst>
            </a:custGeom>
            <a:noFill/>
            <a:ln w="23813">
              <a:solidFill>
                <a:srgbClr val="FF0000"/>
              </a:solidFill>
              <a:prstDash val="solid"/>
              <a:round/>
              <a:headEnd/>
              <a:tailEnd/>
            </a:ln>
          </p:spPr>
          <p:txBody>
            <a:bodyPr/>
            <a:lstStyle/>
            <a:p>
              <a:endParaRPr lang="en-GB"/>
            </a:p>
          </p:txBody>
        </p:sp>
        <p:sp>
          <p:nvSpPr>
            <p:cNvPr id="410816" name="Line 192"/>
            <p:cNvSpPr>
              <a:spLocks noChangeShapeType="1"/>
            </p:cNvSpPr>
            <p:nvPr/>
          </p:nvSpPr>
          <p:spPr bwMode="auto">
            <a:xfrm flipV="1">
              <a:off x="2598" y="3166"/>
              <a:ext cx="10" cy="10"/>
            </a:xfrm>
            <a:prstGeom prst="line">
              <a:avLst/>
            </a:prstGeom>
            <a:noFill/>
            <a:ln w="23813">
              <a:solidFill>
                <a:srgbClr val="FF0000"/>
              </a:solidFill>
              <a:round/>
              <a:headEnd/>
              <a:tailEnd/>
            </a:ln>
          </p:spPr>
          <p:txBody>
            <a:bodyPr/>
            <a:lstStyle/>
            <a:p>
              <a:endParaRPr lang="en-GB"/>
            </a:p>
          </p:txBody>
        </p:sp>
        <p:sp>
          <p:nvSpPr>
            <p:cNvPr id="410817" name="Line 193"/>
            <p:cNvSpPr>
              <a:spLocks noChangeShapeType="1"/>
            </p:cNvSpPr>
            <p:nvPr/>
          </p:nvSpPr>
          <p:spPr bwMode="auto">
            <a:xfrm flipV="1">
              <a:off x="2608" y="3156"/>
              <a:ext cx="11" cy="10"/>
            </a:xfrm>
            <a:prstGeom prst="line">
              <a:avLst/>
            </a:prstGeom>
            <a:noFill/>
            <a:ln w="23813">
              <a:solidFill>
                <a:srgbClr val="FF0000"/>
              </a:solidFill>
              <a:round/>
              <a:headEnd/>
              <a:tailEnd/>
            </a:ln>
          </p:spPr>
          <p:txBody>
            <a:bodyPr/>
            <a:lstStyle/>
            <a:p>
              <a:endParaRPr lang="en-GB"/>
            </a:p>
          </p:txBody>
        </p:sp>
        <p:sp>
          <p:nvSpPr>
            <p:cNvPr id="410818" name="Freeform 194"/>
            <p:cNvSpPr>
              <a:spLocks/>
            </p:cNvSpPr>
            <p:nvPr/>
          </p:nvSpPr>
          <p:spPr bwMode="auto">
            <a:xfrm>
              <a:off x="2619" y="3140"/>
              <a:ext cx="5" cy="16"/>
            </a:xfrm>
            <a:custGeom>
              <a:avLst/>
              <a:gdLst/>
              <a:ahLst/>
              <a:cxnLst>
                <a:cxn ang="0">
                  <a:pos x="0" y="16"/>
                </a:cxn>
                <a:cxn ang="0">
                  <a:pos x="0" y="5"/>
                </a:cxn>
                <a:cxn ang="0">
                  <a:pos x="5" y="0"/>
                </a:cxn>
              </a:cxnLst>
              <a:rect l="0" t="0" r="r" b="b"/>
              <a:pathLst>
                <a:path w="5" h="16">
                  <a:moveTo>
                    <a:pt x="0" y="16"/>
                  </a:moveTo>
                  <a:lnTo>
                    <a:pt x="0" y="5"/>
                  </a:lnTo>
                  <a:lnTo>
                    <a:pt x="5" y="0"/>
                  </a:lnTo>
                </a:path>
              </a:pathLst>
            </a:custGeom>
            <a:noFill/>
            <a:ln w="23813">
              <a:solidFill>
                <a:srgbClr val="FF0000"/>
              </a:solidFill>
              <a:prstDash val="solid"/>
              <a:round/>
              <a:headEnd/>
              <a:tailEnd/>
            </a:ln>
          </p:spPr>
          <p:txBody>
            <a:bodyPr/>
            <a:lstStyle/>
            <a:p>
              <a:endParaRPr lang="en-GB"/>
            </a:p>
          </p:txBody>
        </p:sp>
        <p:sp>
          <p:nvSpPr>
            <p:cNvPr id="410819" name="Freeform 195"/>
            <p:cNvSpPr>
              <a:spLocks/>
            </p:cNvSpPr>
            <p:nvPr/>
          </p:nvSpPr>
          <p:spPr bwMode="auto">
            <a:xfrm>
              <a:off x="2624" y="3140"/>
              <a:ext cx="10" cy="5"/>
            </a:xfrm>
            <a:custGeom>
              <a:avLst/>
              <a:gdLst/>
              <a:ahLst/>
              <a:cxnLst>
                <a:cxn ang="0">
                  <a:pos x="0" y="0"/>
                </a:cxn>
                <a:cxn ang="0">
                  <a:pos x="5" y="0"/>
                </a:cxn>
                <a:cxn ang="0">
                  <a:pos x="10" y="5"/>
                </a:cxn>
              </a:cxnLst>
              <a:rect l="0" t="0" r="r" b="b"/>
              <a:pathLst>
                <a:path w="10" h="5">
                  <a:moveTo>
                    <a:pt x="0" y="0"/>
                  </a:moveTo>
                  <a:lnTo>
                    <a:pt x="5" y="0"/>
                  </a:lnTo>
                  <a:lnTo>
                    <a:pt x="10" y="5"/>
                  </a:lnTo>
                </a:path>
              </a:pathLst>
            </a:custGeom>
            <a:noFill/>
            <a:ln w="23813">
              <a:solidFill>
                <a:srgbClr val="FF0000"/>
              </a:solidFill>
              <a:prstDash val="solid"/>
              <a:round/>
              <a:headEnd/>
              <a:tailEnd/>
            </a:ln>
          </p:spPr>
          <p:txBody>
            <a:bodyPr/>
            <a:lstStyle/>
            <a:p>
              <a:endParaRPr lang="en-GB"/>
            </a:p>
          </p:txBody>
        </p:sp>
        <p:sp>
          <p:nvSpPr>
            <p:cNvPr id="410820" name="Freeform 196"/>
            <p:cNvSpPr>
              <a:spLocks/>
            </p:cNvSpPr>
            <p:nvPr/>
          </p:nvSpPr>
          <p:spPr bwMode="auto">
            <a:xfrm>
              <a:off x="2634" y="3145"/>
              <a:ext cx="10" cy="1"/>
            </a:xfrm>
            <a:custGeom>
              <a:avLst/>
              <a:gdLst/>
              <a:ahLst/>
              <a:cxnLst>
                <a:cxn ang="0">
                  <a:pos x="0" y="0"/>
                </a:cxn>
                <a:cxn ang="0">
                  <a:pos x="5" y="0"/>
                </a:cxn>
                <a:cxn ang="0">
                  <a:pos x="10" y="0"/>
                </a:cxn>
              </a:cxnLst>
              <a:rect l="0" t="0" r="r" b="b"/>
              <a:pathLst>
                <a:path w="10">
                  <a:moveTo>
                    <a:pt x="0" y="0"/>
                  </a:moveTo>
                  <a:lnTo>
                    <a:pt x="5" y="0"/>
                  </a:lnTo>
                  <a:lnTo>
                    <a:pt x="10" y="0"/>
                  </a:lnTo>
                </a:path>
              </a:pathLst>
            </a:custGeom>
            <a:noFill/>
            <a:ln w="23813">
              <a:solidFill>
                <a:srgbClr val="FF0000"/>
              </a:solidFill>
              <a:prstDash val="solid"/>
              <a:round/>
              <a:headEnd/>
              <a:tailEnd/>
            </a:ln>
          </p:spPr>
          <p:txBody>
            <a:bodyPr/>
            <a:lstStyle/>
            <a:p>
              <a:endParaRPr lang="en-GB"/>
            </a:p>
          </p:txBody>
        </p:sp>
        <p:sp>
          <p:nvSpPr>
            <p:cNvPr id="410821" name="Freeform 197"/>
            <p:cNvSpPr>
              <a:spLocks/>
            </p:cNvSpPr>
            <p:nvPr/>
          </p:nvSpPr>
          <p:spPr bwMode="auto">
            <a:xfrm>
              <a:off x="2644" y="3125"/>
              <a:ext cx="11" cy="20"/>
            </a:xfrm>
            <a:custGeom>
              <a:avLst/>
              <a:gdLst/>
              <a:ahLst/>
              <a:cxnLst>
                <a:cxn ang="0">
                  <a:pos x="0" y="20"/>
                </a:cxn>
                <a:cxn ang="0">
                  <a:pos x="5" y="10"/>
                </a:cxn>
                <a:cxn ang="0">
                  <a:pos x="11" y="0"/>
                </a:cxn>
              </a:cxnLst>
              <a:rect l="0" t="0" r="r" b="b"/>
              <a:pathLst>
                <a:path w="11" h="20">
                  <a:moveTo>
                    <a:pt x="0" y="20"/>
                  </a:moveTo>
                  <a:lnTo>
                    <a:pt x="5" y="10"/>
                  </a:lnTo>
                  <a:lnTo>
                    <a:pt x="11" y="0"/>
                  </a:lnTo>
                </a:path>
              </a:pathLst>
            </a:custGeom>
            <a:noFill/>
            <a:ln w="23813">
              <a:solidFill>
                <a:srgbClr val="FF0000"/>
              </a:solidFill>
              <a:prstDash val="solid"/>
              <a:round/>
              <a:headEnd/>
              <a:tailEnd/>
            </a:ln>
          </p:spPr>
          <p:txBody>
            <a:bodyPr/>
            <a:lstStyle/>
            <a:p>
              <a:endParaRPr lang="en-GB"/>
            </a:p>
          </p:txBody>
        </p:sp>
        <p:sp>
          <p:nvSpPr>
            <p:cNvPr id="410822" name="Freeform 198"/>
            <p:cNvSpPr>
              <a:spLocks/>
            </p:cNvSpPr>
            <p:nvPr/>
          </p:nvSpPr>
          <p:spPr bwMode="auto">
            <a:xfrm>
              <a:off x="2655" y="3120"/>
              <a:ext cx="10" cy="5"/>
            </a:xfrm>
            <a:custGeom>
              <a:avLst/>
              <a:gdLst/>
              <a:ahLst/>
              <a:cxnLst>
                <a:cxn ang="0">
                  <a:pos x="0" y="5"/>
                </a:cxn>
                <a:cxn ang="0">
                  <a:pos x="5" y="0"/>
                </a:cxn>
                <a:cxn ang="0">
                  <a:pos x="10" y="0"/>
                </a:cxn>
              </a:cxnLst>
              <a:rect l="0" t="0" r="r" b="b"/>
              <a:pathLst>
                <a:path w="10" h="5">
                  <a:moveTo>
                    <a:pt x="0" y="5"/>
                  </a:moveTo>
                  <a:lnTo>
                    <a:pt x="5" y="0"/>
                  </a:lnTo>
                  <a:lnTo>
                    <a:pt x="10" y="0"/>
                  </a:lnTo>
                </a:path>
              </a:pathLst>
            </a:custGeom>
            <a:noFill/>
            <a:ln w="23813">
              <a:solidFill>
                <a:srgbClr val="FF0000"/>
              </a:solidFill>
              <a:prstDash val="solid"/>
              <a:round/>
              <a:headEnd/>
              <a:tailEnd/>
            </a:ln>
          </p:spPr>
          <p:txBody>
            <a:bodyPr/>
            <a:lstStyle/>
            <a:p>
              <a:endParaRPr lang="en-GB"/>
            </a:p>
          </p:txBody>
        </p:sp>
        <p:sp>
          <p:nvSpPr>
            <p:cNvPr id="410823" name="Line 199"/>
            <p:cNvSpPr>
              <a:spLocks noChangeShapeType="1"/>
            </p:cNvSpPr>
            <p:nvPr/>
          </p:nvSpPr>
          <p:spPr bwMode="auto">
            <a:xfrm flipV="1">
              <a:off x="2665" y="3109"/>
              <a:ext cx="10" cy="11"/>
            </a:xfrm>
            <a:prstGeom prst="line">
              <a:avLst/>
            </a:prstGeom>
            <a:noFill/>
            <a:ln w="23813">
              <a:solidFill>
                <a:srgbClr val="FF0000"/>
              </a:solidFill>
              <a:round/>
              <a:headEnd/>
              <a:tailEnd/>
            </a:ln>
          </p:spPr>
          <p:txBody>
            <a:bodyPr/>
            <a:lstStyle/>
            <a:p>
              <a:endParaRPr lang="en-GB"/>
            </a:p>
          </p:txBody>
        </p:sp>
        <p:sp>
          <p:nvSpPr>
            <p:cNvPr id="410824" name="Freeform 200"/>
            <p:cNvSpPr>
              <a:spLocks/>
            </p:cNvSpPr>
            <p:nvPr/>
          </p:nvSpPr>
          <p:spPr bwMode="auto">
            <a:xfrm>
              <a:off x="2675" y="3099"/>
              <a:ext cx="10" cy="10"/>
            </a:xfrm>
            <a:custGeom>
              <a:avLst/>
              <a:gdLst/>
              <a:ahLst/>
              <a:cxnLst>
                <a:cxn ang="0">
                  <a:pos x="0" y="10"/>
                </a:cxn>
                <a:cxn ang="0">
                  <a:pos x="5" y="5"/>
                </a:cxn>
                <a:cxn ang="0">
                  <a:pos x="10" y="0"/>
                </a:cxn>
              </a:cxnLst>
              <a:rect l="0" t="0" r="r" b="b"/>
              <a:pathLst>
                <a:path w="10" h="10">
                  <a:moveTo>
                    <a:pt x="0" y="10"/>
                  </a:moveTo>
                  <a:lnTo>
                    <a:pt x="5" y="5"/>
                  </a:lnTo>
                  <a:lnTo>
                    <a:pt x="10" y="0"/>
                  </a:lnTo>
                </a:path>
              </a:pathLst>
            </a:custGeom>
            <a:noFill/>
            <a:ln w="23813">
              <a:solidFill>
                <a:srgbClr val="FF0000"/>
              </a:solidFill>
              <a:prstDash val="solid"/>
              <a:round/>
              <a:headEnd/>
              <a:tailEnd/>
            </a:ln>
          </p:spPr>
          <p:txBody>
            <a:bodyPr/>
            <a:lstStyle/>
            <a:p>
              <a:endParaRPr lang="en-GB"/>
            </a:p>
          </p:txBody>
        </p:sp>
        <p:sp>
          <p:nvSpPr>
            <p:cNvPr id="410825" name="Line 201"/>
            <p:cNvSpPr>
              <a:spLocks noChangeShapeType="1"/>
            </p:cNvSpPr>
            <p:nvPr/>
          </p:nvSpPr>
          <p:spPr bwMode="auto">
            <a:xfrm>
              <a:off x="2685" y="3099"/>
              <a:ext cx="11" cy="1"/>
            </a:xfrm>
            <a:prstGeom prst="line">
              <a:avLst/>
            </a:prstGeom>
            <a:noFill/>
            <a:ln w="23813">
              <a:solidFill>
                <a:srgbClr val="FF0000"/>
              </a:solidFill>
              <a:round/>
              <a:headEnd/>
              <a:tailEnd/>
            </a:ln>
          </p:spPr>
          <p:txBody>
            <a:bodyPr/>
            <a:lstStyle/>
            <a:p>
              <a:endParaRPr lang="en-GB"/>
            </a:p>
          </p:txBody>
        </p:sp>
        <p:sp>
          <p:nvSpPr>
            <p:cNvPr id="410826" name="Freeform 202"/>
            <p:cNvSpPr>
              <a:spLocks/>
            </p:cNvSpPr>
            <p:nvPr/>
          </p:nvSpPr>
          <p:spPr bwMode="auto">
            <a:xfrm>
              <a:off x="2696" y="3099"/>
              <a:ext cx="10" cy="10"/>
            </a:xfrm>
            <a:custGeom>
              <a:avLst/>
              <a:gdLst/>
              <a:ahLst/>
              <a:cxnLst>
                <a:cxn ang="0">
                  <a:pos x="0" y="0"/>
                </a:cxn>
                <a:cxn ang="0">
                  <a:pos x="5" y="5"/>
                </a:cxn>
                <a:cxn ang="0">
                  <a:pos x="10" y="10"/>
                </a:cxn>
              </a:cxnLst>
              <a:rect l="0" t="0" r="r" b="b"/>
              <a:pathLst>
                <a:path w="10" h="10">
                  <a:moveTo>
                    <a:pt x="0" y="0"/>
                  </a:moveTo>
                  <a:lnTo>
                    <a:pt x="5" y="5"/>
                  </a:lnTo>
                  <a:lnTo>
                    <a:pt x="10" y="10"/>
                  </a:lnTo>
                </a:path>
              </a:pathLst>
            </a:custGeom>
            <a:noFill/>
            <a:ln w="23813">
              <a:solidFill>
                <a:srgbClr val="FF0000"/>
              </a:solidFill>
              <a:prstDash val="solid"/>
              <a:round/>
              <a:headEnd/>
              <a:tailEnd/>
            </a:ln>
          </p:spPr>
          <p:txBody>
            <a:bodyPr/>
            <a:lstStyle/>
            <a:p>
              <a:endParaRPr lang="en-GB"/>
            </a:p>
          </p:txBody>
        </p:sp>
        <p:sp>
          <p:nvSpPr>
            <p:cNvPr id="410827" name="Line 203"/>
            <p:cNvSpPr>
              <a:spLocks noChangeShapeType="1"/>
            </p:cNvSpPr>
            <p:nvPr/>
          </p:nvSpPr>
          <p:spPr bwMode="auto">
            <a:xfrm>
              <a:off x="2706" y="3109"/>
              <a:ext cx="10" cy="1"/>
            </a:xfrm>
            <a:prstGeom prst="line">
              <a:avLst/>
            </a:prstGeom>
            <a:noFill/>
            <a:ln w="23813">
              <a:solidFill>
                <a:srgbClr val="FF0000"/>
              </a:solidFill>
              <a:round/>
              <a:headEnd/>
              <a:tailEnd/>
            </a:ln>
          </p:spPr>
          <p:txBody>
            <a:bodyPr/>
            <a:lstStyle/>
            <a:p>
              <a:endParaRPr lang="en-GB"/>
            </a:p>
          </p:txBody>
        </p:sp>
      </p:grpSp>
      <p:sp>
        <p:nvSpPr>
          <p:cNvPr id="410828" name="Freeform 204"/>
          <p:cNvSpPr>
            <a:spLocks/>
          </p:cNvSpPr>
          <p:nvPr/>
        </p:nvSpPr>
        <p:spPr bwMode="auto">
          <a:xfrm>
            <a:off x="1322388" y="3935413"/>
            <a:ext cx="6472237" cy="1514475"/>
          </a:xfrm>
          <a:custGeom>
            <a:avLst/>
            <a:gdLst/>
            <a:ahLst/>
            <a:cxnLst>
              <a:cxn ang="0">
                <a:pos x="110" y="954"/>
              </a:cxn>
              <a:cxn ang="0">
                <a:pos x="244" y="954"/>
              </a:cxn>
              <a:cxn ang="0">
                <a:pos x="378" y="954"/>
              </a:cxn>
              <a:cxn ang="0">
                <a:pos x="507" y="949"/>
              </a:cxn>
              <a:cxn ang="0">
                <a:pos x="642" y="949"/>
              </a:cxn>
              <a:cxn ang="0">
                <a:pos x="776" y="944"/>
              </a:cxn>
              <a:cxn ang="0">
                <a:pos x="905" y="935"/>
              </a:cxn>
              <a:cxn ang="0">
                <a:pos x="1039" y="920"/>
              </a:cxn>
              <a:cxn ang="0">
                <a:pos x="1174" y="901"/>
              </a:cxn>
              <a:cxn ang="0">
                <a:pos x="1303" y="882"/>
              </a:cxn>
              <a:cxn ang="0">
                <a:pos x="1437" y="868"/>
              </a:cxn>
              <a:cxn ang="0">
                <a:pos x="1571" y="840"/>
              </a:cxn>
              <a:cxn ang="0">
                <a:pos x="1701" y="745"/>
              </a:cxn>
              <a:cxn ang="0">
                <a:pos x="1835" y="631"/>
              </a:cxn>
              <a:cxn ang="0">
                <a:pos x="1969" y="560"/>
              </a:cxn>
              <a:cxn ang="0">
                <a:pos x="2098" y="441"/>
              </a:cxn>
              <a:cxn ang="0">
                <a:pos x="2233" y="351"/>
              </a:cxn>
              <a:cxn ang="0">
                <a:pos x="2367" y="280"/>
              </a:cxn>
              <a:cxn ang="0">
                <a:pos x="2496" y="232"/>
              </a:cxn>
              <a:cxn ang="0">
                <a:pos x="2630" y="185"/>
              </a:cxn>
              <a:cxn ang="0">
                <a:pos x="2764" y="137"/>
              </a:cxn>
              <a:cxn ang="0">
                <a:pos x="2894" y="99"/>
              </a:cxn>
              <a:cxn ang="0">
                <a:pos x="3028" y="80"/>
              </a:cxn>
              <a:cxn ang="0">
                <a:pos x="3162" y="57"/>
              </a:cxn>
              <a:cxn ang="0">
                <a:pos x="3292" y="38"/>
              </a:cxn>
              <a:cxn ang="0">
                <a:pos x="3426" y="23"/>
              </a:cxn>
              <a:cxn ang="0">
                <a:pos x="3555" y="14"/>
              </a:cxn>
              <a:cxn ang="0">
                <a:pos x="3689" y="9"/>
              </a:cxn>
              <a:cxn ang="0">
                <a:pos x="3823" y="4"/>
              </a:cxn>
              <a:cxn ang="0">
                <a:pos x="3953" y="0"/>
              </a:cxn>
              <a:cxn ang="0">
                <a:pos x="4077" y="854"/>
              </a:cxn>
              <a:cxn ang="0">
                <a:pos x="3943" y="854"/>
              </a:cxn>
              <a:cxn ang="0">
                <a:pos x="3814" y="849"/>
              </a:cxn>
              <a:cxn ang="0">
                <a:pos x="3680" y="844"/>
              </a:cxn>
              <a:cxn ang="0">
                <a:pos x="3545" y="840"/>
              </a:cxn>
              <a:cxn ang="0">
                <a:pos x="3416" y="835"/>
              </a:cxn>
              <a:cxn ang="0">
                <a:pos x="3282" y="825"/>
              </a:cxn>
              <a:cxn ang="0">
                <a:pos x="3148" y="811"/>
              </a:cxn>
              <a:cxn ang="0">
                <a:pos x="3018" y="797"/>
              </a:cxn>
              <a:cxn ang="0">
                <a:pos x="2884" y="759"/>
              </a:cxn>
              <a:cxn ang="0">
                <a:pos x="2750" y="702"/>
              </a:cxn>
              <a:cxn ang="0">
                <a:pos x="2621" y="626"/>
              </a:cxn>
              <a:cxn ang="0">
                <a:pos x="2486" y="541"/>
              </a:cxn>
              <a:cxn ang="0">
                <a:pos x="2352" y="465"/>
              </a:cxn>
              <a:cxn ang="0">
                <a:pos x="2223" y="422"/>
              </a:cxn>
              <a:cxn ang="0">
                <a:pos x="2089" y="451"/>
              </a:cxn>
              <a:cxn ang="0">
                <a:pos x="1955" y="564"/>
              </a:cxn>
              <a:cxn ang="0">
                <a:pos x="1825" y="631"/>
              </a:cxn>
              <a:cxn ang="0">
                <a:pos x="1691" y="754"/>
              </a:cxn>
              <a:cxn ang="0">
                <a:pos x="1562" y="840"/>
              </a:cxn>
              <a:cxn ang="0">
                <a:pos x="1427" y="868"/>
              </a:cxn>
              <a:cxn ang="0">
                <a:pos x="1293" y="882"/>
              </a:cxn>
              <a:cxn ang="0">
                <a:pos x="1164" y="901"/>
              </a:cxn>
              <a:cxn ang="0">
                <a:pos x="1030" y="920"/>
              </a:cxn>
              <a:cxn ang="0">
                <a:pos x="896" y="935"/>
              </a:cxn>
              <a:cxn ang="0">
                <a:pos x="766" y="944"/>
              </a:cxn>
              <a:cxn ang="0">
                <a:pos x="632" y="949"/>
              </a:cxn>
              <a:cxn ang="0">
                <a:pos x="498" y="954"/>
              </a:cxn>
              <a:cxn ang="0">
                <a:pos x="368" y="954"/>
              </a:cxn>
              <a:cxn ang="0">
                <a:pos x="234" y="954"/>
              </a:cxn>
              <a:cxn ang="0">
                <a:pos x="100" y="954"/>
              </a:cxn>
            </a:cxnLst>
            <a:rect l="0" t="0" r="r" b="b"/>
            <a:pathLst>
              <a:path w="4077" h="954">
                <a:moveTo>
                  <a:pt x="0" y="954"/>
                </a:moveTo>
                <a:lnTo>
                  <a:pt x="0" y="954"/>
                </a:lnTo>
                <a:lnTo>
                  <a:pt x="9" y="954"/>
                </a:lnTo>
                <a:lnTo>
                  <a:pt x="19" y="954"/>
                </a:lnTo>
                <a:lnTo>
                  <a:pt x="28" y="954"/>
                </a:lnTo>
                <a:lnTo>
                  <a:pt x="43" y="954"/>
                </a:lnTo>
                <a:lnTo>
                  <a:pt x="52" y="954"/>
                </a:lnTo>
                <a:lnTo>
                  <a:pt x="62" y="954"/>
                </a:lnTo>
                <a:lnTo>
                  <a:pt x="71" y="954"/>
                </a:lnTo>
                <a:lnTo>
                  <a:pt x="81" y="954"/>
                </a:lnTo>
                <a:lnTo>
                  <a:pt x="91" y="954"/>
                </a:lnTo>
                <a:lnTo>
                  <a:pt x="100" y="954"/>
                </a:lnTo>
                <a:lnTo>
                  <a:pt x="110" y="954"/>
                </a:lnTo>
                <a:lnTo>
                  <a:pt x="124" y="954"/>
                </a:lnTo>
                <a:lnTo>
                  <a:pt x="134" y="954"/>
                </a:lnTo>
                <a:lnTo>
                  <a:pt x="143" y="954"/>
                </a:lnTo>
                <a:lnTo>
                  <a:pt x="153" y="954"/>
                </a:lnTo>
                <a:lnTo>
                  <a:pt x="162" y="954"/>
                </a:lnTo>
                <a:lnTo>
                  <a:pt x="172" y="954"/>
                </a:lnTo>
                <a:lnTo>
                  <a:pt x="182" y="954"/>
                </a:lnTo>
                <a:lnTo>
                  <a:pt x="191" y="954"/>
                </a:lnTo>
                <a:lnTo>
                  <a:pt x="206" y="954"/>
                </a:lnTo>
                <a:lnTo>
                  <a:pt x="215" y="954"/>
                </a:lnTo>
                <a:lnTo>
                  <a:pt x="225" y="954"/>
                </a:lnTo>
                <a:lnTo>
                  <a:pt x="234" y="954"/>
                </a:lnTo>
                <a:lnTo>
                  <a:pt x="244" y="954"/>
                </a:lnTo>
                <a:lnTo>
                  <a:pt x="253" y="954"/>
                </a:lnTo>
                <a:lnTo>
                  <a:pt x="263" y="954"/>
                </a:lnTo>
                <a:lnTo>
                  <a:pt x="273" y="954"/>
                </a:lnTo>
                <a:lnTo>
                  <a:pt x="287" y="954"/>
                </a:lnTo>
                <a:lnTo>
                  <a:pt x="297" y="954"/>
                </a:lnTo>
                <a:lnTo>
                  <a:pt x="306" y="954"/>
                </a:lnTo>
                <a:lnTo>
                  <a:pt x="316" y="954"/>
                </a:lnTo>
                <a:lnTo>
                  <a:pt x="325" y="954"/>
                </a:lnTo>
                <a:lnTo>
                  <a:pt x="335" y="954"/>
                </a:lnTo>
                <a:lnTo>
                  <a:pt x="345" y="954"/>
                </a:lnTo>
                <a:lnTo>
                  <a:pt x="354" y="954"/>
                </a:lnTo>
                <a:lnTo>
                  <a:pt x="368" y="954"/>
                </a:lnTo>
                <a:lnTo>
                  <a:pt x="378" y="954"/>
                </a:lnTo>
                <a:lnTo>
                  <a:pt x="388" y="954"/>
                </a:lnTo>
                <a:lnTo>
                  <a:pt x="397" y="954"/>
                </a:lnTo>
                <a:lnTo>
                  <a:pt x="407" y="954"/>
                </a:lnTo>
                <a:lnTo>
                  <a:pt x="416" y="954"/>
                </a:lnTo>
                <a:lnTo>
                  <a:pt x="426" y="954"/>
                </a:lnTo>
                <a:lnTo>
                  <a:pt x="436" y="954"/>
                </a:lnTo>
                <a:lnTo>
                  <a:pt x="450" y="954"/>
                </a:lnTo>
                <a:lnTo>
                  <a:pt x="460" y="954"/>
                </a:lnTo>
                <a:lnTo>
                  <a:pt x="469" y="954"/>
                </a:lnTo>
                <a:lnTo>
                  <a:pt x="479" y="954"/>
                </a:lnTo>
                <a:lnTo>
                  <a:pt x="488" y="954"/>
                </a:lnTo>
                <a:lnTo>
                  <a:pt x="498" y="954"/>
                </a:lnTo>
                <a:lnTo>
                  <a:pt x="507" y="949"/>
                </a:lnTo>
                <a:lnTo>
                  <a:pt x="522" y="949"/>
                </a:lnTo>
                <a:lnTo>
                  <a:pt x="531" y="949"/>
                </a:lnTo>
                <a:lnTo>
                  <a:pt x="541" y="949"/>
                </a:lnTo>
                <a:lnTo>
                  <a:pt x="551" y="949"/>
                </a:lnTo>
                <a:lnTo>
                  <a:pt x="560" y="949"/>
                </a:lnTo>
                <a:lnTo>
                  <a:pt x="570" y="949"/>
                </a:lnTo>
                <a:lnTo>
                  <a:pt x="579" y="949"/>
                </a:lnTo>
                <a:lnTo>
                  <a:pt x="589" y="949"/>
                </a:lnTo>
                <a:lnTo>
                  <a:pt x="603" y="949"/>
                </a:lnTo>
                <a:lnTo>
                  <a:pt x="613" y="949"/>
                </a:lnTo>
                <a:lnTo>
                  <a:pt x="622" y="949"/>
                </a:lnTo>
                <a:lnTo>
                  <a:pt x="632" y="949"/>
                </a:lnTo>
                <a:lnTo>
                  <a:pt x="642" y="949"/>
                </a:lnTo>
                <a:lnTo>
                  <a:pt x="651" y="949"/>
                </a:lnTo>
                <a:lnTo>
                  <a:pt x="661" y="944"/>
                </a:lnTo>
                <a:lnTo>
                  <a:pt x="670" y="944"/>
                </a:lnTo>
                <a:lnTo>
                  <a:pt x="685" y="944"/>
                </a:lnTo>
                <a:lnTo>
                  <a:pt x="694" y="944"/>
                </a:lnTo>
                <a:lnTo>
                  <a:pt x="704" y="944"/>
                </a:lnTo>
                <a:lnTo>
                  <a:pt x="714" y="944"/>
                </a:lnTo>
                <a:lnTo>
                  <a:pt x="723" y="944"/>
                </a:lnTo>
                <a:lnTo>
                  <a:pt x="733" y="944"/>
                </a:lnTo>
                <a:lnTo>
                  <a:pt x="742" y="944"/>
                </a:lnTo>
                <a:lnTo>
                  <a:pt x="752" y="944"/>
                </a:lnTo>
                <a:lnTo>
                  <a:pt x="766" y="944"/>
                </a:lnTo>
                <a:lnTo>
                  <a:pt x="776" y="944"/>
                </a:lnTo>
                <a:lnTo>
                  <a:pt x="785" y="939"/>
                </a:lnTo>
                <a:lnTo>
                  <a:pt x="795" y="939"/>
                </a:lnTo>
                <a:lnTo>
                  <a:pt x="805" y="939"/>
                </a:lnTo>
                <a:lnTo>
                  <a:pt x="814" y="939"/>
                </a:lnTo>
                <a:lnTo>
                  <a:pt x="824" y="939"/>
                </a:lnTo>
                <a:lnTo>
                  <a:pt x="833" y="939"/>
                </a:lnTo>
                <a:lnTo>
                  <a:pt x="848" y="935"/>
                </a:lnTo>
                <a:lnTo>
                  <a:pt x="857" y="935"/>
                </a:lnTo>
                <a:lnTo>
                  <a:pt x="867" y="935"/>
                </a:lnTo>
                <a:lnTo>
                  <a:pt x="876" y="935"/>
                </a:lnTo>
                <a:lnTo>
                  <a:pt x="886" y="935"/>
                </a:lnTo>
                <a:lnTo>
                  <a:pt x="896" y="935"/>
                </a:lnTo>
                <a:lnTo>
                  <a:pt x="905" y="935"/>
                </a:lnTo>
                <a:lnTo>
                  <a:pt x="915" y="930"/>
                </a:lnTo>
                <a:lnTo>
                  <a:pt x="929" y="930"/>
                </a:lnTo>
                <a:lnTo>
                  <a:pt x="939" y="930"/>
                </a:lnTo>
                <a:lnTo>
                  <a:pt x="948" y="930"/>
                </a:lnTo>
                <a:lnTo>
                  <a:pt x="958" y="930"/>
                </a:lnTo>
                <a:lnTo>
                  <a:pt x="967" y="930"/>
                </a:lnTo>
                <a:lnTo>
                  <a:pt x="977" y="930"/>
                </a:lnTo>
                <a:lnTo>
                  <a:pt x="987" y="925"/>
                </a:lnTo>
                <a:lnTo>
                  <a:pt x="996" y="925"/>
                </a:lnTo>
                <a:lnTo>
                  <a:pt x="1011" y="925"/>
                </a:lnTo>
                <a:lnTo>
                  <a:pt x="1020" y="920"/>
                </a:lnTo>
                <a:lnTo>
                  <a:pt x="1030" y="920"/>
                </a:lnTo>
                <a:lnTo>
                  <a:pt x="1039" y="920"/>
                </a:lnTo>
                <a:lnTo>
                  <a:pt x="1049" y="916"/>
                </a:lnTo>
                <a:lnTo>
                  <a:pt x="1059" y="916"/>
                </a:lnTo>
                <a:lnTo>
                  <a:pt x="1068" y="916"/>
                </a:lnTo>
                <a:lnTo>
                  <a:pt x="1082" y="911"/>
                </a:lnTo>
                <a:lnTo>
                  <a:pt x="1092" y="906"/>
                </a:lnTo>
                <a:lnTo>
                  <a:pt x="1102" y="906"/>
                </a:lnTo>
                <a:lnTo>
                  <a:pt x="1111" y="906"/>
                </a:lnTo>
                <a:lnTo>
                  <a:pt x="1121" y="906"/>
                </a:lnTo>
                <a:lnTo>
                  <a:pt x="1130" y="901"/>
                </a:lnTo>
                <a:lnTo>
                  <a:pt x="1140" y="901"/>
                </a:lnTo>
                <a:lnTo>
                  <a:pt x="1150" y="897"/>
                </a:lnTo>
                <a:lnTo>
                  <a:pt x="1164" y="901"/>
                </a:lnTo>
                <a:lnTo>
                  <a:pt x="1174" y="901"/>
                </a:lnTo>
                <a:lnTo>
                  <a:pt x="1183" y="897"/>
                </a:lnTo>
                <a:lnTo>
                  <a:pt x="1193" y="897"/>
                </a:lnTo>
                <a:lnTo>
                  <a:pt x="1202" y="897"/>
                </a:lnTo>
                <a:lnTo>
                  <a:pt x="1212" y="901"/>
                </a:lnTo>
                <a:lnTo>
                  <a:pt x="1221" y="892"/>
                </a:lnTo>
                <a:lnTo>
                  <a:pt x="1231" y="901"/>
                </a:lnTo>
                <a:lnTo>
                  <a:pt x="1245" y="897"/>
                </a:lnTo>
                <a:lnTo>
                  <a:pt x="1255" y="892"/>
                </a:lnTo>
                <a:lnTo>
                  <a:pt x="1265" y="892"/>
                </a:lnTo>
                <a:lnTo>
                  <a:pt x="1274" y="892"/>
                </a:lnTo>
                <a:lnTo>
                  <a:pt x="1284" y="892"/>
                </a:lnTo>
                <a:lnTo>
                  <a:pt x="1293" y="882"/>
                </a:lnTo>
                <a:lnTo>
                  <a:pt x="1303" y="882"/>
                </a:lnTo>
                <a:lnTo>
                  <a:pt x="1312" y="878"/>
                </a:lnTo>
                <a:lnTo>
                  <a:pt x="1327" y="882"/>
                </a:lnTo>
                <a:lnTo>
                  <a:pt x="1336" y="892"/>
                </a:lnTo>
                <a:lnTo>
                  <a:pt x="1346" y="897"/>
                </a:lnTo>
                <a:lnTo>
                  <a:pt x="1356" y="892"/>
                </a:lnTo>
                <a:lnTo>
                  <a:pt x="1365" y="887"/>
                </a:lnTo>
                <a:lnTo>
                  <a:pt x="1375" y="887"/>
                </a:lnTo>
                <a:lnTo>
                  <a:pt x="1384" y="878"/>
                </a:lnTo>
                <a:lnTo>
                  <a:pt x="1394" y="873"/>
                </a:lnTo>
                <a:lnTo>
                  <a:pt x="1408" y="878"/>
                </a:lnTo>
                <a:lnTo>
                  <a:pt x="1418" y="873"/>
                </a:lnTo>
                <a:lnTo>
                  <a:pt x="1427" y="868"/>
                </a:lnTo>
                <a:lnTo>
                  <a:pt x="1437" y="868"/>
                </a:lnTo>
                <a:lnTo>
                  <a:pt x="1447" y="863"/>
                </a:lnTo>
                <a:lnTo>
                  <a:pt x="1456" y="863"/>
                </a:lnTo>
                <a:lnTo>
                  <a:pt x="1466" y="863"/>
                </a:lnTo>
                <a:lnTo>
                  <a:pt x="1475" y="873"/>
                </a:lnTo>
                <a:lnTo>
                  <a:pt x="1490" y="868"/>
                </a:lnTo>
                <a:lnTo>
                  <a:pt x="1499" y="859"/>
                </a:lnTo>
                <a:lnTo>
                  <a:pt x="1509" y="854"/>
                </a:lnTo>
                <a:lnTo>
                  <a:pt x="1519" y="854"/>
                </a:lnTo>
                <a:lnTo>
                  <a:pt x="1528" y="854"/>
                </a:lnTo>
                <a:lnTo>
                  <a:pt x="1538" y="844"/>
                </a:lnTo>
                <a:lnTo>
                  <a:pt x="1547" y="844"/>
                </a:lnTo>
                <a:lnTo>
                  <a:pt x="1562" y="840"/>
                </a:lnTo>
                <a:lnTo>
                  <a:pt x="1571" y="840"/>
                </a:lnTo>
                <a:lnTo>
                  <a:pt x="1581" y="825"/>
                </a:lnTo>
                <a:lnTo>
                  <a:pt x="1590" y="821"/>
                </a:lnTo>
                <a:lnTo>
                  <a:pt x="1600" y="816"/>
                </a:lnTo>
                <a:lnTo>
                  <a:pt x="1610" y="811"/>
                </a:lnTo>
                <a:lnTo>
                  <a:pt x="1619" y="802"/>
                </a:lnTo>
                <a:lnTo>
                  <a:pt x="1629" y="797"/>
                </a:lnTo>
                <a:lnTo>
                  <a:pt x="1643" y="792"/>
                </a:lnTo>
                <a:lnTo>
                  <a:pt x="1653" y="788"/>
                </a:lnTo>
                <a:lnTo>
                  <a:pt x="1662" y="778"/>
                </a:lnTo>
                <a:lnTo>
                  <a:pt x="1672" y="769"/>
                </a:lnTo>
                <a:lnTo>
                  <a:pt x="1681" y="764"/>
                </a:lnTo>
                <a:lnTo>
                  <a:pt x="1691" y="754"/>
                </a:lnTo>
                <a:lnTo>
                  <a:pt x="1701" y="745"/>
                </a:lnTo>
                <a:lnTo>
                  <a:pt x="1710" y="735"/>
                </a:lnTo>
                <a:lnTo>
                  <a:pt x="1725" y="721"/>
                </a:lnTo>
                <a:lnTo>
                  <a:pt x="1734" y="712"/>
                </a:lnTo>
                <a:lnTo>
                  <a:pt x="1744" y="702"/>
                </a:lnTo>
                <a:lnTo>
                  <a:pt x="1753" y="688"/>
                </a:lnTo>
                <a:lnTo>
                  <a:pt x="1763" y="674"/>
                </a:lnTo>
                <a:lnTo>
                  <a:pt x="1773" y="674"/>
                </a:lnTo>
                <a:lnTo>
                  <a:pt x="1782" y="674"/>
                </a:lnTo>
                <a:lnTo>
                  <a:pt x="1792" y="659"/>
                </a:lnTo>
                <a:lnTo>
                  <a:pt x="1806" y="650"/>
                </a:lnTo>
                <a:lnTo>
                  <a:pt x="1816" y="640"/>
                </a:lnTo>
                <a:lnTo>
                  <a:pt x="1825" y="631"/>
                </a:lnTo>
                <a:lnTo>
                  <a:pt x="1835" y="631"/>
                </a:lnTo>
                <a:lnTo>
                  <a:pt x="1844" y="640"/>
                </a:lnTo>
                <a:lnTo>
                  <a:pt x="1854" y="640"/>
                </a:lnTo>
                <a:lnTo>
                  <a:pt x="1864" y="640"/>
                </a:lnTo>
                <a:lnTo>
                  <a:pt x="1873" y="631"/>
                </a:lnTo>
                <a:lnTo>
                  <a:pt x="1888" y="617"/>
                </a:lnTo>
                <a:lnTo>
                  <a:pt x="1897" y="612"/>
                </a:lnTo>
                <a:lnTo>
                  <a:pt x="1907" y="598"/>
                </a:lnTo>
                <a:lnTo>
                  <a:pt x="1916" y="588"/>
                </a:lnTo>
                <a:lnTo>
                  <a:pt x="1926" y="583"/>
                </a:lnTo>
                <a:lnTo>
                  <a:pt x="1935" y="574"/>
                </a:lnTo>
                <a:lnTo>
                  <a:pt x="1945" y="569"/>
                </a:lnTo>
                <a:lnTo>
                  <a:pt x="1955" y="564"/>
                </a:lnTo>
                <a:lnTo>
                  <a:pt x="1969" y="560"/>
                </a:lnTo>
                <a:lnTo>
                  <a:pt x="1979" y="550"/>
                </a:lnTo>
                <a:lnTo>
                  <a:pt x="1988" y="541"/>
                </a:lnTo>
                <a:lnTo>
                  <a:pt x="1998" y="531"/>
                </a:lnTo>
                <a:lnTo>
                  <a:pt x="2007" y="522"/>
                </a:lnTo>
                <a:lnTo>
                  <a:pt x="2017" y="507"/>
                </a:lnTo>
                <a:lnTo>
                  <a:pt x="2026" y="498"/>
                </a:lnTo>
                <a:lnTo>
                  <a:pt x="2041" y="489"/>
                </a:lnTo>
                <a:lnTo>
                  <a:pt x="2050" y="479"/>
                </a:lnTo>
                <a:lnTo>
                  <a:pt x="2060" y="470"/>
                </a:lnTo>
                <a:lnTo>
                  <a:pt x="2070" y="465"/>
                </a:lnTo>
                <a:lnTo>
                  <a:pt x="2079" y="455"/>
                </a:lnTo>
                <a:lnTo>
                  <a:pt x="2089" y="451"/>
                </a:lnTo>
                <a:lnTo>
                  <a:pt x="2098" y="441"/>
                </a:lnTo>
                <a:lnTo>
                  <a:pt x="2108" y="436"/>
                </a:lnTo>
                <a:lnTo>
                  <a:pt x="2122" y="427"/>
                </a:lnTo>
                <a:lnTo>
                  <a:pt x="2132" y="422"/>
                </a:lnTo>
                <a:lnTo>
                  <a:pt x="2141" y="413"/>
                </a:lnTo>
                <a:lnTo>
                  <a:pt x="2151" y="403"/>
                </a:lnTo>
                <a:lnTo>
                  <a:pt x="2161" y="389"/>
                </a:lnTo>
                <a:lnTo>
                  <a:pt x="2170" y="384"/>
                </a:lnTo>
                <a:lnTo>
                  <a:pt x="2180" y="379"/>
                </a:lnTo>
                <a:lnTo>
                  <a:pt x="2189" y="370"/>
                </a:lnTo>
                <a:lnTo>
                  <a:pt x="2204" y="365"/>
                </a:lnTo>
                <a:lnTo>
                  <a:pt x="2213" y="360"/>
                </a:lnTo>
                <a:lnTo>
                  <a:pt x="2223" y="356"/>
                </a:lnTo>
                <a:lnTo>
                  <a:pt x="2233" y="351"/>
                </a:lnTo>
                <a:lnTo>
                  <a:pt x="2242" y="346"/>
                </a:lnTo>
                <a:lnTo>
                  <a:pt x="2252" y="341"/>
                </a:lnTo>
                <a:lnTo>
                  <a:pt x="2261" y="337"/>
                </a:lnTo>
                <a:lnTo>
                  <a:pt x="2271" y="332"/>
                </a:lnTo>
                <a:lnTo>
                  <a:pt x="2285" y="327"/>
                </a:lnTo>
                <a:lnTo>
                  <a:pt x="2295" y="322"/>
                </a:lnTo>
                <a:lnTo>
                  <a:pt x="2304" y="318"/>
                </a:lnTo>
                <a:lnTo>
                  <a:pt x="2314" y="313"/>
                </a:lnTo>
                <a:lnTo>
                  <a:pt x="2324" y="308"/>
                </a:lnTo>
                <a:lnTo>
                  <a:pt x="2333" y="299"/>
                </a:lnTo>
                <a:lnTo>
                  <a:pt x="2343" y="289"/>
                </a:lnTo>
                <a:lnTo>
                  <a:pt x="2352" y="284"/>
                </a:lnTo>
                <a:lnTo>
                  <a:pt x="2367" y="280"/>
                </a:lnTo>
                <a:lnTo>
                  <a:pt x="2376" y="280"/>
                </a:lnTo>
                <a:lnTo>
                  <a:pt x="2386" y="275"/>
                </a:lnTo>
                <a:lnTo>
                  <a:pt x="2395" y="265"/>
                </a:lnTo>
                <a:lnTo>
                  <a:pt x="2405" y="256"/>
                </a:lnTo>
                <a:lnTo>
                  <a:pt x="2415" y="256"/>
                </a:lnTo>
                <a:lnTo>
                  <a:pt x="2424" y="256"/>
                </a:lnTo>
                <a:lnTo>
                  <a:pt x="2434" y="251"/>
                </a:lnTo>
                <a:lnTo>
                  <a:pt x="2448" y="251"/>
                </a:lnTo>
                <a:lnTo>
                  <a:pt x="2458" y="246"/>
                </a:lnTo>
                <a:lnTo>
                  <a:pt x="2467" y="242"/>
                </a:lnTo>
                <a:lnTo>
                  <a:pt x="2477" y="237"/>
                </a:lnTo>
                <a:lnTo>
                  <a:pt x="2486" y="232"/>
                </a:lnTo>
                <a:lnTo>
                  <a:pt x="2496" y="232"/>
                </a:lnTo>
                <a:lnTo>
                  <a:pt x="2506" y="227"/>
                </a:lnTo>
                <a:lnTo>
                  <a:pt x="2515" y="223"/>
                </a:lnTo>
                <a:lnTo>
                  <a:pt x="2530" y="218"/>
                </a:lnTo>
                <a:lnTo>
                  <a:pt x="2539" y="213"/>
                </a:lnTo>
                <a:lnTo>
                  <a:pt x="2549" y="213"/>
                </a:lnTo>
                <a:lnTo>
                  <a:pt x="2558" y="209"/>
                </a:lnTo>
                <a:lnTo>
                  <a:pt x="2568" y="204"/>
                </a:lnTo>
                <a:lnTo>
                  <a:pt x="2578" y="199"/>
                </a:lnTo>
                <a:lnTo>
                  <a:pt x="2587" y="199"/>
                </a:lnTo>
                <a:lnTo>
                  <a:pt x="2601" y="194"/>
                </a:lnTo>
                <a:lnTo>
                  <a:pt x="2611" y="190"/>
                </a:lnTo>
                <a:lnTo>
                  <a:pt x="2621" y="185"/>
                </a:lnTo>
                <a:lnTo>
                  <a:pt x="2630" y="185"/>
                </a:lnTo>
                <a:lnTo>
                  <a:pt x="2640" y="180"/>
                </a:lnTo>
                <a:lnTo>
                  <a:pt x="2649" y="175"/>
                </a:lnTo>
                <a:lnTo>
                  <a:pt x="2659" y="171"/>
                </a:lnTo>
                <a:lnTo>
                  <a:pt x="2669" y="171"/>
                </a:lnTo>
                <a:lnTo>
                  <a:pt x="2683" y="166"/>
                </a:lnTo>
                <a:lnTo>
                  <a:pt x="2693" y="161"/>
                </a:lnTo>
                <a:lnTo>
                  <a:pt x="2702" y="156"/>
                </a:lnTo>
                <a:lnTo>
                  <a:pt x="2712" y="156"/>
                </a:lnTo>
                <a:lnTo>
                  <a:pt x="2721" y="152"/>
                </a:lnTo>
                <a:lnTo>
                  <a:pt x="2731" y="147"/>
                </a:lnTo>
                <a:lnTo>
                  <a:pt x="2740" y="147"/>
                </a:lnTo>
                <a:lnTo>
                  <a:pt x="2750" y="142"/>
                </a:lnTo>
                <a:lnTo>
                  <a:pt x="2764" y="137"/>
                </a:lnTo>
                <a:lnTo>
                  <a:pt x="2774" y="133"/>
                </a:lnTo>
                <a:lnTo>
                  <a:pt x="2784" y="133"/>
                </a:lnTo>
                <a:lnTo>
                  <a:pt x="2793" y="128"/>
                </a:lnTo>
                <a:lnTo>
                  <a:pt x="2803" y="128"/>
                </a:lnTo>
                <a:lnTo>
                  <a:pt x="2812" y="123"/>
                </a:lnTo>
                <a:lnTo>
                  <a:pt x="2822" y="118"/>
                </a:lnTo>
                <a:lnTo>
                  <a:pt x="2832" y="118"/>
                </a:lnTo>
                <a:lnTo>
                  <a:pt x="2846" y="114"/>
                </a:lnTo>
                <a:lnTo>
                  <a:pt x="2855" y="114"/>
                </a:lnTo>
                <a:lnTo>
                  <a:pt x="2865" y="109"/>
                </a:lnTo>
                <a:lnTo>
                  <a:pt x="2875" y="104"/>
                </a:lnTo>
                <a:lnTo>
                  <a:pt x="2884" y="104"/>
                </a:lnTo>
                <a:lnTo>
                  <a:pt x="2894" y="99"/>
                </a:lnTo>
                <a:lnTo>
                  <a:pt x="2903" y="99"/>
                </a:lnTo>
                <a:lnTo>
                  <a:pt x="2913" y="95"/>
                </a:lnTo>
                <a:lnTo>
                  <a:pt x="2927" y="95"/>
                </a:lnTo>
                <a:lnTo>
                  <a:pt x="2937" y="95"/>
                </a:lnTo>
                <a:lnTo>
                  <a:pt x="2947" y="90"/>
                </a:lnTo>
                <a:lnTo>
                  <a:pt x="2956" y="90"/>
                </a:lnTo>
                <a:lnTo>
                  <a:pt x="2966" y="85"/>
                </a:lnTo>
                <a:lnTo>
                  <a:pt x="2975" y="85"/>
                </a:lnTo>
                <a:lnTo>
                  <a:pt x="2985" y="85"/>
                </a:lnTo>
                <a:lnTo>
                  <a:pt x="2994" y="85"/>
                </a:lnTo>
                <a:lnTo>
                  <a:pt x="3009" y="80"/>
                </a:lnTo>
                <a:lnTo>
                  <a:pt x="3018" y="80"/>
                </a:lnTo>
                <a:lnTo>
                  <a:pt x="3028" y="80"/>
                </a:lnTo>
                <a:lnTo>
                  <a:pt x="3038" y="76"/>
                </a:lnTo>
                <a:lnTo>
                  <a:pt x="3047" y="76"/>
                </a:lnTo>
                <a:lnTo>
                  <a:pt x="3057" y="71"/>
                </a:lnTo>
                <a:lnTo>
                  <a:pt x="3066" y="71"/>
                </a:lnTo>
                <a:lnTo>
                  <a:pt x="3081" y="66"/>
                </a:lnTo>
                <a:lnTo>
                  <a:pt x="3090" y="66"/>
                </a:lnTo>
                <a:lnTo>
                  <a:pt x="3100" y="66"/>
                </a:lnTo>
                <a:lnTo>
                  <a:pt x="3109" y="61"/>
                </a:lnTo>
                <a:lnTo>
                  <a:pt x="3119" y="61"/>
                </a:lnTo>
                <a:lnTo>
                  <a:pt x="3129" y="61"/>
                </a:lnTo>
                <a:lnTo>
                  <a:pt x="3138" y="57"/>
                </a:lnTo>
                <a:lnTo>
                  <a:pt x="3148" y="57"/>
                </a:lnTo>
                <a:lnTo>
                  <a:pt x="3162" y="57"/>
                </a:lnTo>
                <a:lnTo>
                  <a:pt x="3172" y="52"/>
                </a:lnTo>
                <a:lnTo>
                  <a:pt x="3181" y="52"/>
                </a:lnTo>
                <a:lnTo>
                  <a:pt x="3191" y="52"/>
                </a:lnTo>
                <a:lnTo>
                  <a:pt x="3200" y="47"/>
                </a:lnTo>
                <a:lnTo>
                  <a:pt x="3210" y="47"/>
                </a:lnTo>
                <a:lnTo>
                  <a:pt x="3220" y="47"/>
                </a:lnTo>
                <a:lnTo>
                  <a:pt x="3229" y="42"/>
                </a:lnTo>
                <a:lnTo>
                  <a:pt x="3244" y="42"/>
                </a:lnTo>
                <a:lnTo>
                  <a:pt x="3253" y="42"/>
                </a:lnTo>
                <a:lnTo>
                  <a:pt x="3263" y="42"/>
                </a:lnTo>
                <a:lnTo>
                  <a:pt x="3272" y="38"/>
                </a:lnTo>
                <a:lnTo>
                  <a:pt x="3282" y="38"/>
                </a:lnTo>
                <a:lnTo>
                  <a:pt x="3292" y="38"/>
                </a:lnTo>
                <a:lnTo>
                  <a:pt x="3301" y="38"/>
                </a:lnTo>
                <a:lnTo>
                  <a:pt x="3311" y="33"/>
                </a:lnTo>
                <a:lnTo>
                  <a:pt x="3325" y="33"/>
                </a:lnTo>
                <a:lnTo>
                  <a:pt x="3335" y="33"/>
                </a:lnTo>
                <a:lnTo>
                  <a:pt x="3344" y="33"/>
                </a:lnTo>
                <a:lnTo>
                  <a:pt x="3354" y="33"/>
                </a:lnTo>
                <a:lnTo>
                  <a:pt x="3363" y="28"/>
                </a:lnTo>
                <a:lnTo>
                  <a:pt x="3373" y="28"/>
                </a:lnTo>
                <a:lnTo>
                  <a:pt x="3383" y="28"/>
                </a:lnTo>
                <a:lnTo>
                  <a:pt x="3392" y="28"/>
                </a:lnTo>
                <a:lnTo>
                  <a:pt x="3407" y="28"/>
                </a:lnTo>
                <a:lnTo>
                  <a:pt x="3416" y="23"/>
                </a:lnTo>
                <a:lnTo>
                  <a:pt x="3426" y="23"/>
                </a:lnTo>
                <a:lnTo>
                  <a:pt x="3435" y="23"/>
                </a:lnTo>
                <a:lnTo>
                  <a:pt x="3445" y="23"/>
                </a:lnTo>
                <a:lnTo>
                  <a:pt x="3454" y="23"/>
                </a:lnTo>
                <a:lnTo>
                  <a:pt x="3464" y="23"/>
                </a:lnTo>
                <a:lnTo>
                  <a:pt x="3474" y="19"/>
                </a:lnTo>
                <a:lnTo>
                  <a:pt x="3488" y="19"/>
                </a:lnTo>
                <a:lnTo>
                  <a:pt x="3498" y="19"/>
                </a:lnTo>
                <a:lnTo>
                  <a:pt x="3507" y="19"/>
                </a:lnTo>
                <a:lnTo>
                  <a:pt x="3517" y="19"/>
                </a:lnTo>
                <a:lnTo>
                  <a:pt x="3526" y="19"/>
                </a:lnTo>
                <a:lnTo>
                  <a:pt x="3536" y="19"/>
                </a:lnTo>
                <a:lnTo>
                  <a:pt x="3545" y="14"/>
                </a:lnTo>
                <a:lnTo>
                  <a:pt x="3555" y="14"/>
                </a:lnTo>
                <a:lnTo>
                  <a:pt x="3569" y="14"/>
                </a:lnTo>
                <a:lnTo>
                  <a:pt x="3579" y="14"/>
                </a:lnTo>
                <a:lnTo>
                  <a:pt x="3589" y="14"/>
                </a:lnTo>
                <a:lnTo>
                  <a:pt x="3598" y="14"/>
                </a:lnTo>
                <a:lnTo>
                  <a:pt x="3608" y="14"/>
                </a:lnTo>
                <a:lnTo>
                  <a:pt x="3617" y="14"/>
                </a:lnTo>
                <a:lnTo>
                  <a:pt x="3627" y="14"/>
                </a:lnTo>
                <a:lnTo>
                  <a:pt x="3641" y="14"/>
                </a:lnTo>
                <a:lnTo>
                  <a:pt x="3651" y="14"/>
                </a:lnTo>
                <a:lnTo>
                  <a:pt x="3661" y="9"/>
                </a:lnTo>
                <a:lnTo>
                  <a:pt x="3670" y="9"/>
                </a:lnTo>
                <a:lnTo>
                  <a:pt x="3680" y="9"/>
                </a:lnTo>
                <a:lnTo>
                  <a:pt x="3689" y="9"/>
                </a:lnTo>
                <a:lnTo>
                  <a:pt x="3699" y="9"/>
                </a:lnTo>
                <a:lnTo>
                  <a:pt x="3708" y="9"/>
                </a:lnTo>
                <a:lnTo>
                  <a:pt x="3723" y="9"/>
                </a:lnTo>
                <a:lnTo>
                  <a:pt x="3732" y="9"/>
                </a:lnTo>
                <a:lnTo>
                  <a:pt x="3742" y="9"/>
                </a:lnTo>
                <a:lnTo>
                  <a:pt x="3752" y="9"/>
                </a:lnTo>
                <a:lnTo>
                  <a:pt x="3761" y="9"/>
                </a:lnTo>
                <a:lnTo>
                  <a:pt x="3771" y="9"/>
                </a:lnTo>
                <a:lnTo>
                  <a:pt x="3780" y="4"/>
                </a:lnTo>
                <a:lnTo>
                  <a:pt x="3790" y="4"/>
                </a:lnTo>
                <a:lnTo>
                  <a:pt x="3804" y="4"/>
                </a:lnTo>
                <a:lnTo>
                  <a:pt x="3814" y="4"/>
                </a:lnTo>
                <a:lnTo>
                  <a:pt x="3823" y="4"/>
                </a:lnTo>
                <a:lnTo>
                  <a:pt x="3833" y="4"/>
                </a:lnTo>
                <a:lnTo>
                  <a:pt x="3843" y="4"/>
                </a:lnTo>
                <a:lnTo>
                  <a:pt x="3852" y="4"/>
                </a:lnTo>
                <a:lnTo>
                  <a:pt x="3862" y="4"/>
                </a:lnTo>
                <a:lnTo>
                  <a:pt x="3871" y="4"/>
                </a:lnTo>
                <a:lnTo>
                  <a:pt x="3886" y="4"/>
                </a:lnTo>
                <a:lnTo>
                  <a:pt x="3895" y="4"/>
                </a:lnTo>
                <a:lnTo>
                  <a:pt x="3905" y="4"/>
                </a:lnTo>
                <a:lnTo>
                  <a:pt x="3914" y="4"/>
                </a:lnTo>
                <a:lnTo>
                  <a:pt x="3924" y="4"/>
                </a:lnTo>
                <a:lnTo>
                  <a:pt x="3934" y="4"/>
                </a:lnTo>
                <a:lnTo>
                  <a:pt x="3943" y="0"/>
                </a:lnTo>
                <a:lnTo>
                  <a:pt x="3953" y="0"/>
                </a:lnTo>
                <a:lnTo>
                  <a:pt x="3967" y="0"/>
                </a:lnTo>
                <a:lnTo>
                  <a:pt x="3977" y="0"/>
                </a:lnTo>
                <a:lnTo>
                  <a:pt x="3986" y="0"/>
                </a:lnTo>
                <a:lnTo>
                  <a:pt x="3996" y="0"/>
                </a:lnTo>
                <a:lnTo>
                  <a:pt x="4006" y="0"/>
                </a:lnTo>
                <a:lnTo>
                  <a:pt x="4015" y="0"/>
                </a:lnTo>
                <a:lnTo>
                  <a:pt x="4025" y="0"/>
                </a:lnTo>
                <a:lnTo>
                  <a:pt x="4034" y="0"/>
                </a:lnTo>
                <a:lnTo>
                  <a:pt x="4049" y="0"/>
                </a:lnTo>
                <a:lnTo>
                  <a:pt x="4058" y="0"/>
                </a:lnTo>
                <a:lnTo>
                  <a:pt x="4068" y="0"/>
                </a:lnTo>
                <a:lnTo>
                  <a:pt x="4077" y="0"/>
                </a:lnTo>
                <a:lnTo>
                  <a:pt x="4077" y="854"/>
                </a:lnTo>
                <a:lnTo>
                  <a:pt x="4068" y="854"/>
                </a:lnTo>
                <a:lnTo>
                  <a:pt x="4058" y="854"/>
                </a:lnTo>
                <a:lnTo>
                  <a:pt x="4049" y="854"/>
                </a:lnTo>
                <a:lnTo>
                  <a:pt x="4034" y="854"/>
                </a:lnTo>
                <a:lnTo>
                  <a:pt x="4025" y="854"/>
                </a:lnTo>
                <a:lnTo>
                  <a:pt x="4015" y="854"/>
                </a:lnTo>
                <a:lnTo>
                  <a:pt x="4006" y="854"/>
                </a:lnTo>
                <a:lnTo>
                  <a:pt x="3996" y="854"/>
                </a:lnTo>
                <a:lnTo>
                  <a:pt x="3986" y="854"/>
                </a:lnTo>
                <a:lnTo>
                  <a:pt x="3977" y="854"/>
                </a:lnTo>
                <a:lnTo>
                  <a:pt x="3967" y="854"/>
                </a:lnTo>
                <a:lnTo>
                  <a:pt x="3953" y="854"/>
                </a:lnTo>
                <a:lnTo>
                  <a:pt x="3943" y="854"/>
                </a:lnTo>
                <a:lnTo>
                  <a:pt x="3934" y="854"/>
                </a:lnTo>
                <a:lnTo>
                  <a:pt x="3924" y="854"/>
                </a:lnTo>
                <a:lnTo>
                  <a:pt x="3914" y="854"/>
                </a:lnTo>
                <a:lnTo>
                  <a:pt x="3905" y="854"/>
                </a:lnTo>
                <a:lnTo>
                  <a:pt x="3895" y="854"/>
                </a:lnTo>
                <a:lnTo>
                  <a:pt x="3886" y="849"/>
                </a:lnTo>
                <a:lnTo>
                  <a:pt x="3871" y="849"/>
                </a:lnTo>
                <a:lnTo>
                  <a:pt x="3862" y="849"/>
                </a:lnTo>
                <a:lnTo>
                  <a:pt x="3852" y="849"/>
                </a:lnTo>
                <a:lnTo>
                  <a:pt x="3843" y="849"/>
                </a:lnTo>
                <a:lnTo>
                  <a:pt x="3833" y="849"/>
                </a:lnTo>
                <a:lnTo>
                  <a:pt x="3823" y="849"/>
                </a:lnTo>
                <a:lnTo>
                  <a:pt x="3814" y="849"/>
                </a:lnTo>
                <a:lnTo>
                  <a:pt x="3804" y="849"/>
                </a:lnTo>
                <a:lnTo>
                  <a:pt x="3790" y="849"/>
                </a:lnTo>
                <a:lnTo>
                  <a:pt x="3780" y="849"/>
                </a:lnTo>
                <a:lnTo>
                  <a:pt x="3771" y="849"/>
                </a:lnTo>
                <a:lnTo>
                  <a:pt x="3761" y="849"/>
                </a:lnTo>
                <a:lnTo>
                  <a:pt x="3752" y="849"/>
                </a:lnTo>
                <a:lnTo>
                  <a:pt x="3742" y="849"/>
                </a:lnTo>
                <a:lnTo>
                  <a:pt x="3732" y="849"/>
                </a:lnTo>
                <a:lnTo>
                  <a:pt x="3723" y="849"/>
                </a:lnTo>
                <a:lnTo>
                  <a:pt x="3708" y="849"/>
                </a:lnTo>
                <a:lnTo>
                  <a:pt x="3699" y="849"/>
                </a:lnTo>
                <a:lnTo>
                  <a:pt x="3689" y="849"/>
                </a:lnTo>
                <a:lnTo>
                  <a:pt x="3680" y="844"/>
                </a:lnTo>
                <a:lnTo>
                  <a:pt x="3670" y="844"/>
                </a:lnTo>
                <a:lnTo>
                  <a:pt x="3661" y="844"/>
                </a:lnTo>
                <a:lnTo>
                  <a:pt x="3651" y="844"/>
                </a:lnTo>
                <a:lnTo>
                  <a:pt x="3641" y="844"/>
                </a:lnTo>
                <a:lnTo>
                  <a:pt x="3627" y="844"/>
                </a:lnTo>
                <a:lnTo>
                  <a:pt x="3617" y="844"/>
                </a:lnTo>
                <a:lnTo>
                  <a:pt x="3608" y="844"/>
                </a:lnTo>
                <a:lnTo>
                  <a:pt x="3598" y="844"/>
                </a:lnTo>
                <a:lnTo>
                  <a:pt x="3589" y="844"/>
                </a:lnTo>
                <a:lnTo>
                  <a:pt x="3579" y="844"/>
                </a:lnTo>
                <a:lnTo>
                  <a:pt x="3569" y="844"/>
                </a:lnTo>
                <a:lnTo>
                  <a:pt x="3555" y="844"/>
                </a:lnTo>
                <a:lnTo>
                  <a:pt x="3545" y="840"/>
                </a:lnTo>
                <a:lnTo>
                  <a:pt x="3536" y="840"/>
                </a:lnTo>
                <a:lnTo>
                  <a:pt x="3526" y="840"/>
                </a:lnTo>
                <a:lnTo>
                  <a:pt x="3517" y="840"/>
                </a:lnTo>
                <a:lnTo>
                  <a:pt x="3507" y="840"/>
                </a:lnTo>
                <a:lnTo>
                  <a:pt x="3498" y="840"/>
                </a:lnTo>
                <a:lnTo>
                  <a:pt x="3488" y="840"/>
                </a:lnTo>
                <a:lnTo>
                  <a:pt x="3474" y="840"/>
                </a:lnTo>
                <a:lnTo>
                  <a:pt x="3464" y="840"/>
                </a:lnTo>
                <a:lnTo>
                  <a:pt x="3454" y="840"/>
                </a:lnTo>
                <a:lnTo>
                  <a:pt x="3445" y="835"/>
                </a:lnTo>
                <a:lnTo>
                  <a:pt x="3435" y="835"/>
                </a:lnTo>
                <a:lnTo>
                  <a:pt x="3426" y="835"/>
                </a:lnTo>
                <a:lnTo>
                  <a:pt x="3416" y="835"/>
                </a:lnTo>
                <a:lnTo>
                  <a:pt x="3407" y="835"/>
                </a:lnTo>
                <a:lnTo>
                  <a:pt x="3392" y="835"/>
                </a:lnTo>
                <a:lnTo>
                  <a:pt x="3383" y="835"/>
                </a:lnTo>
                <a:lnTo>
                  <a:pt x="3373" y="835"/>
                </a:lnTo>
                <a:lnTo>
                  <a:pt x="3363" y="830"/>
                </a:lnTo>
                <a:lnTo>
                  <a:pt x="3354" y="830"/>
                </a:lnTo>
                <a:lnTo>
                  <a:pt x="3344" y="830"/>
                </a:lnTo>
                <a:lnTo>
                  <a:pt x="3335" y="830"/>
                </a:lnTo>
                <a:lnTo>
                  <a:pt x="3325" y="830"/>
                </a:lnTo>
                <a:lnTo>
                  <a:pt x="3311" y="830"/>
                </a:lnTo>
                <a:lnTo>
                  <a:pt x="3301" y="830"/>
                </a:lnTo>
                <a:lnTo>
                  <a:pt x="3292" y="825"/>
                </a:lnTo>
                <a:lnTo>
                  <a:pt x="3282" y="825"/>
                </a:lnTo>
                <a:lnTo>
                  <a:pt x="3272" y="825"/>
                </a:lnTo>
                <a:lnTo>
                  <a:pt x="3263" y="825"/>
                </a:lnTo>
                <a:lnTo>
                  <a:pt x="3253" y="825"/>
                </a:lnTo>
                <a:lnTo>
                  <a:pt x="3244" y="821"/>
                </a:lnTo>
                <a:lnTo>
                  <a:pt x="3229" y="821"/>
                </a:lnTo>
                <a:lnTo>
                  <a:pt x="3220" y="821"/>
                </a:lnTo>
                <a:lnTo>
                  <a:pt x="3210" y="821"/>
                </a:lnTo>
                <a:lnTo>
                  <a:pt x="3200" y="821"/>
                </a:lnTo>
                <a:lnTo>
                  <a:pt x="3191" y="816"/>
                </a:lnTo>
                <a:lnTo>
                  <a:pt x="3181" y="816"/>
                </a:lnTo>
                <a:lnTo>
                  <a:pt x="3172" y="816"/>
                </a:lnTo>
                <a:lnTo>
                  <a:pt x="3162" y="816"/>
                </a:lnTo>
                <a:lnTo>
                  <a:pt x="3148" y="811"/>
                </a:lnTo>
                <a:lnTo>
                  <a:pt x="3138" y="811"/>
                </a:lnTo>
                <a:lnTo>
                  <a:pt x="3129" y="811"/>
                </a:lnTo>
                <a:lnTo>
                  <a:pt x="3119" y="811"/>
                </a:lnTo>
                <a:lnTo>
                  <a:pt x="3109" y="806"/>
                </a:lnTo>
                <a:lnTo>
                  <a:pt x="3100" y="806"/>
                </a:lnTo>
                <a:lnTo>
                  <a:pt x="3090" y="806"/>
                </a:lnTo>
                <a:lnTo>
                  <a:pt x="3081" y="806"/>
                </a:lnTo>
                <a:lnTo>
                  <a:pt x="3066" y="802"/>
                </a:lnTo>
                <a:lnTo>
                  <a:pt x="3057" y="802"/>
                </a:lnTo>
                <a:lnTo>
                  <a:pt x="3047" y="802"/>
                </a:lnTo>
                <a:lnTo>
                  <a:pt x="3038" y="797"/>
                </a:lnTo>
                <a:lnTo>
                  <a:pt x="3028" y="797"/>
                </a:lnTo>
                <a:lnTo>
                  <a:pt x="3018" y="797"/>
                </a:lnTo>
                <a:lnTo>
                  <a:pt x="3009" y="792"/>
                </a:lnTo>
                <a:lnTo>
                  <a:pt x="2994" y="792"/>
                </a:lnTo>
                <a:lnTo>
                  <a:pt x="2985" y="788"/>
                </a:lnTo>
                <a:lnTo>
                  <a:pt x="2975" y="788"/>
                </a:lnTo>
                <a:lnTo>
                  <a:pt x="2966" y="783"/>
                </a:lnTo>
                <a:lnTo>
                  <a:pt x="2956" y="783"/>
                </a:lnTo>
                <a:lnTo>
                  <a:pt x="2947" y="778"/>
                </a:lnTo>
                <a:lnTo>
                  <a:pt x="2937" y="778"/>
                </a:lnTo>
                <a:lnTo>
                  <a:pt x="2927" y="773"/>
                </a:lnTo>
                <a:lnTo>
                  <a:pt x="2913" y="769"/>
                </a:lnTo>
                <a:lnTo>
                  <a:pt x="2903" y="769"/>
                </a:lnTo>
                <a:lnTo>
                  <a:pt x="2894" y="764"/>
                </a:lnTo>
                <a:lnTo>
                  <a:pt x="2884" y="759"/>
                </a:lnTo>
                <a:lnTo>
                  <a:pt x="2875" y="759"/>
                </a:lnTo>
                <a:lnTo>
                  <a:pt x="2865" y="754"/>
                </a:lnTo>
                <a:lnTo>
                  <a:pt x="2855" y="750"/>
                </a:lnTo>
                <a:lnTo>
                  <a:pt x="2846" y="745"/>
                </a:lnTo>
                <a:lnTo>
                  <a:pt x="2832" y="740"/>
                </a:lnTo>
                <a:lnTo>
                  <a:pt x="2822" y="735"/>
                </a:lnTo>
                <a:lnTo>
                  <a:pt x="2812" y="731"/>
                </a:lnTo>
                <a:lnTo>
                  <a:pt x="2803" y="726"/>
                </a:lnTo>
                <a:lnTo>
                  <a:pt x="2793" y="721"/>
                </a:lnTo>
                <a:lnTo>
                  <a:pt x="2784" y="716"/>
                </a:lnTo>
                <a:lnTo>
                  <a:pt x="2774" y="712"/>
                </a:lnTo>
                <a:lnTo>
                  <a:pt x="2764" y="707"/>
                </a:lnTo>
                <a:lnTo>
                  <a:pt x="2750" y="702"/>
                </a:lnTo>
                <a:lnTo>
                  <a:pt x="2740" y="697"/>
                </a:lnTo>
                <a:lnTo>
                  <a:pt x="2731" y="693"/>
                </a:lnTo>
                <a:lnTo>
                  <a:pt x="2721" y="688"/>
                </a:lnTo>
                <a:lnTo>
                  <a:pt x="2712" y="683"/>
                </a:lnTo>
                <a:lnTo>
                  <a:pt x="2702" y="674"/>
                </a:lnTo>
                <a:lnTo>
                  <a:pt x="2693" y="669"/>
                </a:lnTo>
                <a:lnTo>
                  <a:pt x="2683" y="664"/>
                </a:lnTo>
                <a:lnTo>
                  <a:pt x="2669" y="659"/>
                </a:lnTo>
                <a:lnTo>
                  <a:pt x="2659" y="650"/>
                </a:lnTo>
                <a:lnTo>
                  <a:pt x="2649" y="645"/>
                </a:lnTo>
                <a:lnTo>
                  <a:pt x="2640" y="640"/>
                </a:lnTo>
                <a:lnTo>
                  <a:pt x="2630" y="636"/>
                </a:lnTo>
                <a:lnTo>
                  <a:pt x="2621" y="626"/>
                </a:lnTo>
                <a:lnTo>
                  <a:pt x="2611" y="621"/>
                </a:lnTo>
                <a:lnTo>
                  <a:pt x="2601" y="612"/>
                </a:lnTo>
                <a:lnTo>
                  <a:pt x="2587" y="607"/>
                </a:lnTo>
                <a:lnTo>
                  <a:pt x="2578" y="602"/>
                </a:lnTo>
                <a:lnTo>
                  <a:pt x="2568" y="593"/>
                </a:lnTo>
                <a:lnTo>
                  <a:pt x="2558" y="588"/>
                </a:lnTo>
                <a:lnTo>
                  <a:pt x="2549" y="579"/>
                </a:lnTo>
                <a:lnTo>
                  <a:pt x="2539" y="574"/>
                </a:lnTo>
                <a:lnTo>
                  <a:pt x="2530" y="569"/>
                </a:lnTo>
                <a:lnTo>
                  <a:pt x="2515" y="560"/>
                </a:lnTo>
                <a:lnTo>
                  <a:pt x="2506" y="555"/>
                </a:lnTo>
                <a:lnTo>
                  <a:pt x="2496" y="545"/>
                </a:lnTo>
                <a:lnTo>
                  <a:pt x="2486" y="541"/>
                </a:lnTo>
                <a:lnTo>
                  <a:pt x="2477" y="536"/>
                </a:lnTo>
                <a:lnTo>
                  <a:pt x="2467" y="526"/>
                </a:lnTo>
                <a:lnTo>
                  <a:pt x="2458" y="522"/>
                </a:lnTo>
                <a:lnTo>
                  <a:pt x="2448" y="517"/>
                </a:lnTo>
                <a:lnTo>
                  <a:pt x="2434" y="507"/>
                </a:lnTo>
                <a:lnTo>
                  <a:pt x="2424" y="503"/>
                </a:lnTo>
                <a:lnTo>
                  <a:pt x="2415" y="498"/>
                </a:lnTo>
                <a:lnTo>
                  <a:pt x="2405" y="493"/>
                </a:lnTo>
                <a:lnTo>
                  <a:pt x="2395" y="484"/>
                </a:lnTo>
                <a:lnTo>
                  <a:pt x="2386" y="479"/>
                </a:lnTo>
                <a:lnTo>
                  <a:pt x="2376" y="474"/>
                </a:lnTo>
                <a:lnTo>
                  <a:pt x="2367" y="470"/>
                </a:lnTo>
                <a:lnTo>
                  <a:pt x="2352" y="465"/>
                </a:lnTo>
                <a:lnTo>
                  <a:pt x="2343" y="460"/>
                </a:lnTo>
                <a:lnTo>
                  <a:pt x="2333" y="455"/>
                </a:lnTo>
                <a:lnTo>
                  <a:pt x="2324" y="451"/>
                </a:lnTo>
                <a:lnTo>
                  <a:pt x="2314" y="446"/>
                </a:lnTo>
                <a:lnTo>
                  <a:pt x="2304" y="441"/>
                </a:lnTo>
                <a:lnTo>
                  <a:pt x="2295" y="441"/>
                </a:lnTo>
                <a:lnTo>
                  <a:pt x="2285" y="436"/>
                </a:lnTo>
                <a:lnTo>
                  <a:pt x="2271" y="432"/>
                </a:lnTo>
                <a:lnTo>
                  <a:pt x="2261" y="432"/>
                </a:lnTo>
                <a:lnTo>
                  <a:pt x="2252" y="427"/>
                </a:lnTo>
                <a:lnTo>
                  <a:pt x="2242" y="427"/>
                </a:lnTo>
                <a:lnTo>
                  <a:pt x="2233" y="422"/>
                </a:lnTo>
                <a:lnTo>
                  <a:pt x="2223" y="422"/>
                </a:lnTo>
                <a:lnTo>
                  <a:pt x="2213" y="422"/>
                </a:lnTo>
                <a:lnTo>
                  <a:pt x="2204" y="422"/>
                </a:lnTo>
                <a:lnTo>
                  <a:pt x="2189" y="422"/>
                </a:lnTo>
                <a:lnTo>
                  <a:pt x="2180" y="422"/>
                </a:lnTo>
                <a:lnTo>
                  <a:pt x="2170" y="422"/>
                </a:lnTo>
                <a:lnTo>
                  <a:pt x="2161" y="422"/>
                </a:lnTo>
                <a:lnTo>
                  <a:pt x="2151" y="427"/>
                </a:lnTo>
                <a:lnTo>
                  <a:pt x="2141" y="427"/>
                </a:lnTo>
                <a:lnTo>
                  <a:pt x="2132" y="432"/>
                </a:lnTo>
                <a:lnTo>
                  <a:pt x="2122" y="436"/>
                </a:lnTo>
                <a:lnTo>
                  <a:pt x="2108" y="441"/>
                </a:lnTo>
                <a:lnTo>
                  <a:pt x="2098" y="446"/>
                </a:lnTo>
                <a:lnTo>
                  <a:pt x="2089" y="451"/>
                </a:lnTo>
                <a:lnTo>
                  <a:pt x="2079" y="455"/>
                </a:lnTo>
                <a:lnTo>
                  <a:pt x="2070" y="465"/>
                </a:lnTo>
                <a:lnTo>
                  <a:pt x="2060" y="470"/>
                </a:lnTo>
                <a:lnTo>
                  <a:pt x="2050" y="479"/>
                </a:lnTo>
                <a:lnTo>
                  <a:pt x="2041" y="489"/>
                </a:lnTo>
                <a:lnTo>
                  <a:pt x="2026" y="498"/>
                </a:lnTo>
                <a:lnTo>
                  <a:pt x="2017" y="507"/>
                </a:lnTo>
                <a:lnTo>
                  <a:pt x="2007" y="522"/>
                </a:lnTo>
                <a:lnTo>
                  <a:pt x="1998" y="531"/>
                </a:lnTo>
                <a:lnTo>
                  <a:pt x="1988" y="541"/>
                </a:lnTo>
                <a:lnTo>
                  <a:pt x="1979" y="550"/>
                </a:lnTo>
                <a:lnTo>
                  <a:pt x="1969" y="560"/>
                </a:lnTo>
                <a:lnTo>
                  <a:pt x="1955" y="564"/>
                </a:lnTo>
                <a:lnTo>
                  <a:pt x="1945" y="569"/>
                </a:lnTo>
                <a:lnTo>
                  <a:pt x="1935" y="574"/>
                </a:lnTo>
                <a:lnTo>
                  <a:pt x="1926" y="583"/>
                </a:lnTo>
                <a:lnTo>
                  <a:pt x="1916" y="588"/>
                </a:lnTo>
                <a:lnTo>
                  <a:pt x="1907" y="598"/>
                </a:lnTo>
                <a:lnTo>
                  <a:pt x="1897" y="612"/>
                </a:lnTo>
                <a:lnTo>
                  <a:pt x="1888" y="617"/>
                </a:lnTo>
                <a:lnTo>
                  <a:pt x="1873" y="631"/>
                </a:lnTo>
                <a:lnTo>
                  <a:pt x="1864" y="640"/>
                </a:lnTo>
                <a:lnTo>
                  <a:pt x="1854" y="640"/>
                </a:lnTo>
                <a:lnTo>
                  <a:pt x="1844" y="640"/>
                </a:lnTo>
                <a:lnTo>
                  <a:pt x="1835" y="631"/>
                </a:lnTo>
                <a:lnTo>
                  <a:pt x="1825" y="631"/>
                </a:lnTo>
                <a:lnTo>
                  <a:pt x="1816" y="640"/>
                </a:lnTo>
                <a:lnTo>
                  <a:pt x="1806" y="650"/>
                </a:lnTo>
                <a:lnTo>
                  <a:pt x="1792" y="659"/>
                </a:lnTo>
                <a:lnTo>
                  <a:pt x="1782" y="674"/>
                </a:lnTo>
                <a:lnTo>
                  <a:pt x="1773" y="674"/>
                </a:lnTo>
                <a:lnTo>
                  <a:pt x="1763" y="674"/>
                </a:lnTo>
                <a:lnTo>
                  <a:pt x="1753" y="688"/>
                </a:lnTo>
                <a:lnTo>
                  <a:pt x="1744" y="702"/>
                </a:lnTo>
                <a:lnTo>
                  <a:pt x="1734" y="712"/>
                </a:lnTo>
                <a:lnTo>
                  <a:pt x="1725" y="721"/>
                </a:lnTo>
                <a:lnTo>
                  <a:pt x="1710" y="735"/>
                </a:lnTo>
                <a:lnTo>
                  <a:pt x="1701" y="745"/>
                </a:lnTo>
                <a:lnTo>
                  <a:pt x="1691" y="754"/>
                </a:lnTo>
                <a:lnTo>
                  <a:pt x="1681" y="764"/>
                </a:lnTo>
                <a:lnTo>
                  <a:pt x="1672" y="769"/>
                </a:lnTo>
                <a:lnTo>
                  <a:pt x="1662" y="778"/>
                </a:lnTo>
                <a:lnTo>
                  <a:pt x="1653" y="788"/>
                </a:lnTo>
                <a:lnTo>
                  <a:pt x="1643" y="792"/>
                </a:lnTo>
                <a:lnTo>
                  <a:pt x="1629" y="797"/>
                </a:lnTo>
                <a:lnTo>
                  <a:pt x="1619" y="802"/>
                </a:lnTo>
                <a:lnTo>
                  <a:pt x="1610" y="811"/>
                </a:lnTo>
                <a:lnTo>
                  <a:pt x="1600" y="816"/>
                </a:lnTo>
                <a:lnTo>
                  <a:pt x="1590" y="821"/>
                </a:lnTo>
                <a:lnTo>
                  <a:pt x="1581" y="825"/>
                </a:lnTo>
                <a:lnTo>
                  <a:pt x="1571" y="840"/>
                </a:lnTo>
                <a:lnTo>
                  <a:pt x="1562" y="840"/>
                </a:lnTo>
                <a:lnTo>
                  <a:pt x="1547" y="844"/>
                </a:lnTo>
                <a:lnTo>
                  <a:pt x="1538" y="844"/>
                </a:lnTo>
                <a:lnTo>
                  <a:pt x="1528" y="854"/>
                </a:lnTo>
                <a:lnTo>
                  <a:pt x="1519" y="854"/>
                </a:lnTo>
                <a:lnTo>
                  <a:pt x="1509" y="854"/>
                </a:lnTo>
                <a:lnTo>
                  <a:pt x="1499" y="859"/>
                </a:lnTo>
                <a:lnTo>
                  <a:pt x="1490" y="868"/>
                </a:lnTo>
                <a:lnTo>
                  <a:pt x="1475" y="873"/>
                </a:lnTo>
                <a:lnTo>
                  <a:pt x="1466" y="863"/>
                </a:lnTo>
                <a:lnTo>
                  <a:pt x="1456" y="863"/>
                </a:lnTo>
                <a:lnTo>
                  <a:pt x="1447" y="863"/>
                </a:lnTo>
                <a:lnTo>
                  <a:pt x="1437" y="868"/>
                </a:lnTo>
                <a:lnTo>
                  <a:pt x="1427" y="868"/>
                </a:lnTo>
                <a:lnTo>
                  <a:pt x="1418" y="873"/>
                </a:lnTo>
                <a:lnTo>
                  <a:pt x="1408" y="878"/>
                </a:lnTo>
                <a:lnTo>
                  <a:pt x="1394" y="873"/>
                </a:lnTo>
                <a:lnTo>
                  <a:pt x="1384" y="878"/>
                </a:lnTo>
                <a:lnTo>
                  <a:pt x="1375" y="887"/>
                </a:lnTo>
                <a:lnTo>
                  <a:pt x="1365" y="887"/>
                </a:lnTo>
                <a:lnTo>
                  <a:pt x="1356" y="892"/>
                </a:lnTo>
                <a:lnTo>
                  <a:pt x="1346" y="897"/>
                </a:lnTo>
                <a:lnTo>
                  <a:pt x="1336" y="892"/>
                </a:lnTo>
                <a:lnTo>
                  <a:pt x="1327" y="882"/>
                </a:lnTo>
                <a:lnTo>
                  <a:pt x="1312" y="878"/>
                </a:lnTo>
                <a:lnTo>
                  <a:pt x="1303" y="882"/>
                </a:lnTo>
                <a:lnTo>
                  <a:pt x="1293" y="882"/>
                </a:lnTo>
                <a:lnTo>
                  <a:pt x="1284" y="892"/>
                </a:lnTo>
                <a:lnTo>
                  <a:pt x="1274" y="892"/>
                </a:lnTo>
                <a:lnTo>
                  <a:pt x="1265" y="892"/>
                </a:lnTo>
                <a:lnTo>
                  <a:pt x="1255" y="892"/>
                </a:lnTo>
                <a:lnTo>
                  <a:pt x="1245" y="897"/>
                </a:lnTo>
                <a:lnTo>
                  <a:pt x="1231" y="901"/>
                </a:lnTo>
                <a:lnTo>
                  <a:pt x="1221" y="892"/>
                </a:lnTo>
                <a:lnTo>
                  <a:pt x="1212" y="901"/>
                </a:lnTo>
                <a:lnTo>
                  <a:pt x="1202" y="897"/>
                </a:lnTo>
                <a:lnTo>
                  <a:pt x="1193" y="897"/>
                </a:lnTo>
                <a:lnTo>
                  <a:pt x="1183" y="897"/>
                </a:lnTo>
                <a:lnTo>
                  <a:pt x="1174" y="901"/>
                </a:lnTo>
                <a:lnTo>
                  <a:pt x="1164" y="901"/>
                </a:lnTo>
                <a:lnTo>
                  <a:pt x="1150" y="897"/>
                </a:lnTo>
                <a:lnTo>
                  <a:pt x="1140" y="901"/>
                </a:lnTo>
                <a:lnTo>
                  <a:pt x="1130" y="901"/>
                </a:lnTo>
                <a:lnTo>
                  <a:pt x="1121" y="906"/>
                </a:lnTo>
                <a:lnTo>
                  <a:pt x="1111" y="906"/>
                </a:lnTo>
                <a:lnTo>
                  <a:pt x="1102" y="906"/>
                </a:lnTo>
                <a:lnTo>
                  <a:pt x="1092" y="906"/>
                </a:lnTo>
                <a:lnTo>
                  <a:pt x="1082" y="911"/>
                </a:lnTo>
                <a:lnTo>
                  <a:pt x="1068" y="916"/>
                </a:lnTo>
                <a:lnTo>
                  <a:pt x="1059" y="916"/>
                </a:lnTo>
                <a:lnTo>
                  <a:pt x="1049" y="916"/>
                </a:lnTo>
                <a:lnTo>
                  <a:pt x="1039" y="920"/>
                </a:lnTo>
                <a:lnTo>
                  <a:pt x="1030" y="920"/>
                </a:lnTo>
                <a:lnTo>
                  <a:pt x="1020" y="920"/>
                </a:lnTo>
                <a:lnTo>
                  <a:pt x="1011" y="925"/>
                </a:lnTo>
                <a:lnTo>
                  <a:pt x="996" y="925"/>
                </a:lnTo>
                <a:lnTo>
                  <a:pt x="987" y="925"/>
                </a:lnTo>
                <a:lnTo>
                  <a:pt x="977" y="930"/>
                </a:lnTo>
                <a:lnTo>
                  <a:pt x="967" y="930"/>
                </a:lnTo>
                <a:lnTo>
                  <a:pt x="958" y="930"/>
                </a:lnTo>
                <a:lnTo>
                  <a:pt x="948" y="930"/>
                </a:lnTo>
                <a:lnTo>
                  <a:pt x="939" y="930"/>
                </a:lnTo>
                <a:lnTo>
                  <a:pt x="929" y="930"/>
                </a:lnTo>
                <a:lnTo>
                  <a:pt x="915" y="930"/>
                </a:lnTo>
                <a:lnTo>
                  <a:pt x="905" y="935"/>
                </a:lnTo>
                <a:lnTo>
                  <a:pt x="896" y="935"/>
                </a:lnTo>
                <a:lnTo>
                  <a:pt x="886" y="935"/>
                </a:lnTo>
                <a:lnTo>
                  <a:pt x="876" y="935"/>
                </a:lnTo>
                <a:lnTo>
                  <a:pt x="867" y="935"/>
                </a:lnTo>
                <a:lnTo>
                  <a:pt x="857" y="935"/>
                </a:lnTo>
                <a:lnTo>
                  <a:pt x="848" y="935"/>
                </a:lnTo>
                <a:lnTo>
                  <a:pt x="833" y="939"/>
                </a:lnTo>
                <a:lnTo>
                  <a:pt x="824" y="939"/>
                </a:lnTo>
                <a:lnTo>
                  <a:pt x="814" y="939"/>
                </a:lnTo>
                <a:lnTo>
                  <a:pt x="805" y="939"/>
                </a:lnTo>
                <a:lnTo>
                  <a:pt x="795" y="939"/>
                </a:lnTo>
                <a:lnTo>
                  <a:pt x="785" y="939"/>
                </a:lnTo>
                <a:lnTo>
                  <a:pt x="776" y="944"/>
                </a:lnTo>
                <a:lnTo>
                  <a:pt x="766" y="944"/>
                </a:lnTo>
                <a:lnTo>
                  <a:pt x="752" y="944"/>
                </a:lnTo>
                <a:lnTo>
                  <a:pt x="742" y="944"/>
                </a:lnTo>
                <a:lnTo>
                  <a:pt x="733" y="944"/>
                </a:lnTo>
                <a:lnTo>
                  <a:pt x="723" y="944"/>
                </a:lnTo>
                <a:lnTo>
                  <a:pt x="714" y="944"/>
                </a:lnTo>
                <a:lnTo>
                  <a:pt x="704" y="944"/>
                </a:lnTo>
                <a:lnTo>
                  <a:pt x="694" y="944"/>
                </a:lnTo>
                <a:lnTo>
                  <a:pt x="685" y="944"/>
                </a:lnTo>
                <a:lnTo>
                  <a:pt x="670" y="944"/>
                </a:lnTo>
                <a:lnTo>
                  <a:pt x="661" y="944"/>
                </a:lnTo>
                <a:lnTo>
                  <a:pt x="651" y="949"/>
                </a:lnTo>
                <a:lnTo>
                  <a:pt x="642" y="949"/>
                </a:lnTo>
                <a:lnTo>
                  <a:pt x="632" y="949"/>
                </a:lnTo>
                <a:lnTo>
                  <a:pt x="622" y="949"/>
                </a:lnTo>
                <a:lnTo>
                  <a:pt x="613" y="949"/>
                </a:lnTo>
                <a:lnTo>
                  <a:pt x="603" y="949"/>
                </a:lnTo>
                <a:lnTo>
                  <a:pt x="589" y="949"/>
                </a:lnTo>
                <a:lnTo>
                  <a:pt x="579" y="949"/>
                </a:lnTo>
                <a:lnTo>
                  <a:pt x="570" y="949"/>
                </a:lnTo>
                <a:lnTo>
                  <a:pt x="560" y="949"/>
                </a:lnTo>
                <a:lnTo>
                  <a:pt x="551" y="949"/>
                </a:lnTo>
                <a:lnTo>
                  <a:pt x="541" y="949"/>
                </a:lnTo>
                <a:lnTo>
                  <a:pt x="531" y="949"/>
                </a:lnTo>
                <a:lnTo>
                  <a:pt x="522" y="949"/>
                </a:lnTo>
                <a:lnTo>
                  <a:pt x="507" y="949"/>
                </a:lnTo>
                <a:lnTo>
                  <a:pt x="498" y="954"/>
                </a:lnTo>
                <a:lnTo>
                  <a:pt x="488" y="954"/>
                </a:lnTo>
                <a:lnTo>
                  <a:pt x="479" y="954"/>
                </a:lnTo>
                <a:lnTo>
                  <a:pt x="469" y="954"/>
                </a:lnTo>
                <a:lnTo>
                  <a:pt x="460" y="954"/>
                </a:lnTo>
                <a:lnTo>
                  <a:pt x="450" y="954"/>
                </a:lnTo>
                <a:lnTo>
                  <a:pt x="436" y="954"/>
                </a:lnTo>
                <a:lnTo>
                  <a:pt x="426" y="954"/>
                </a:lnTo>
                <a:lnTo>
                  <a:pt x="416" y="954"/>
                </a:lnTo>
                <a:lnTo>
                  <a:pt x="407" y="954"/>
                </a:lnTo>
                <a:lnTo>
                  <a:pt x="397" y="954"/>
                </a:lnTo>
                <a:lnTo>
                  <a:pt x="388" y="954"/>
                </a:lnTo>
                <a:lnTo>
                  <a:pt x="378" y="954"/>
                </a:lnTo>
                <a:lnTo>
                  <a:pt x="368" y="954"/>
                </a:lnTo>
                <a:lnTo>
                  <a:pt x="354" y="954"/>
                </a:lnTo>
                <a:lnTo>
                  <a:pt x="345" y="954"/>
                </a:lnTo>
                <a:lnTo>
                  <a:pt x="335" y="954"/>
                </a:lnTo>
                <a:lnTo>
                  <a:pt x="325" y="954"/>
                </a:lnTo>
                <a:lnTo>
                  <a:pt x="316" y="954"/>
                </a:lnTo>
                <a:lnTo>
                  <a:pt x="306" y="954"/>
                </a:lnTo>
                <a:lnTo>
                  <a:pt x="297" y="954"/>
                </a:lnTo>
                <a:lnTo>
                  <a:pt x="287" y="954"/>
                </a:lnTo>
                <a:lnTo>
                  <a:pt x="273" y="954"/>
                </a:lnTo>
                <a:lnTo>
                  <a:pt x="263" y="954"/>
                </a:lnTo>
                <a:lnTo>
                  <a:pt x="253" y="954"/>
                </a:lnTo>
                <a:lnTo>
                  <a:pt x="244" y="954"/>
                </a:lnTo>
                <a:lnTo>
                  <a:pt x="234" y="954"/>
                </a:lnTo>
                <a:lnTo>
                  <a:pt x="225" y="954"/>
                </a:lnTo>
                <a:lnTo>
                  <a:pt x="215" y="954"/>
                </a:lnTo>
                <a:lnTo>
                  <a:pt x="206" y="954"/>
                </a:lnTo>
                <a:lnTo>
                  <a:pt x="191" y="954"/>
                </a:lnTo>
                <a:lnTo>
                  <a:pt x="182" y="954"/>
                </a:lnTo>
                <a:lnTo>
                  <a:pt x="172" y="954"/>
                </a:lnTo>
                <a:lnTo>
                  <a:pt x="162" y="954"/>
                </a:lnTo>
                <a:lnTo>
                  <a:pt x="153" y="954"/>
                </a:lnTo>
                <a:lnTo>
                  <a:pt x="143" y="954"/>
                </a:lnTo>
                <a:lnTo>
                  <a:pt x="134" y="954"/>
                </a:lnTo>
                <a:lnTo>
                  <a:pt x="124" y="954"/>
                </a:lnTo>
                <a:lnTo>
                  <a:pt x="110" y="954"/>
                </a:lnTo>
                <a:lnTo>
                  <a:pt x="100" y="954"/>
                </a:lnTo>
                <a:lnTo>
                  <a:pt x="91" y="954"/>
                </a:lnTo>
                <a:lnTo>
                  <a:pt x="81" y="954"/>
                </a:lnTo>
                <a:lnTo>
                  <a:pt x="71" y="954"/>
                </a:lnTo>
                <a:lnTo>
                  <a:pt x="62" y="954"/>
                </a:lnTo>
                <a:lnTo>
                  <a:pt x="52" y="954"/>
                </a:lnTo>
                <a:lnTo>
                  <a:pt x="43" y="954"/>
                </a:lnTo>
                <a:lnTo>
                  <a:pt x="28" y="954"/>
                </a:lnTo>
                <a:lnTo>
                  <a:pt x="19" y="954"/>
                </a:lnTo>
                <a:lnTo>
                  <a:pt x="9" y="954"/>
                </a:lnTo>
                <a:lnTo>
                  <a:pt x="0" y="954"/>
                </a:lnTo>
                <a:close/>
              </a:path>
            </a:pathLst>
          </a:custGeom>
          <a:noFill/>
          <a:ln w="9525">
            <a:noFill/>
            <a:round/>
            <a:headEnd/>
            <a:tailEnd/>
          </a:ln>
        </p:spPr>
        <p:txBody>
          <a:bodyPr/>
          <a:lstStyle/>
          <a:p>
            <a:endParaRPr lang="en-GB"/>
          </a:p>
        </p:txBody>
      </p:sp>
      <p:sp>
        <p:nvSpPr>
          <p:cNvPr id="410829" name="Line 205"/>
          <p:cNvSpPr>
            <a:spLocks noChangeShapeType="1"/>
          </p:cNvSpPr>
          <p:nvPr/>
        </p:nvSpPr>
        <p:spPr bwMode="auto">
          <a:xfrm flipV="1">
            <a:off x="7535863" y="-23398163"/>
            <a:ext cx="15875" cy="565150"/>
          </a:xfrm>
          <a:prstGeom prst="line">
            <a:avLst/>
          </a:prstGeom>
          <a:noFill/>
          <a:ln w="22225">
            <a:solidFill>
              <a:srgbClr val="FF0000"/>
            </a:solidFill>
            <a:round/>
            <a:headEnd/>
            <a:tailEnd/>
          </a:ln>
        </p:spPr>
        <p:txBody>
          <a:bodyPr/>
          <a:lstStyle/>
          <a:p>
            <a:endParaRPr lang="en-GB"/>
          </a:p>
        </p:txBody>
      </p:sp>
      <p:sp>
        <p:nvSpPr>
          <p:cNvPr id="410830" name="Freeform 206"/>
          <p:cNvSpPr>
            <a:spLocks/>
          </p:cNvSpPr>
          <p:nvPr/>
        </p:nvSpPr>
        <p:spPr bwMode="auto">
          <a:xfrm>
            <a:off x="7551738" y="-23979188"/>
            <a:ext cx="15875" cy="581025"/>
          </a:xfrm>
          <a:custGeom>
            <a:avLst/>
            <a:gdLst/>
            <a:ahLst/>
            <a:cxnLst>
              <a:cxn ang="0">
                <a:pos x="0" y="366"/>
              </a:cxn>
              <a:cxn ang="0">
                <a:pos x="5" y="185"/>
              </a:cxn>
              <a:cxn ang="0">
                <a:pos x="10" y="0"/>
              </a:cxn>
            </a:cxnLst>
            <a:rect l="0" t="0" r="r" b="b"/>
            <a:pathLst>
              <a:path w="10" h="366">
                <a:moveTo>
                  <a:pt x="0" y="366"/>
                </a:moveTo>
                <a:lnTo>
                  <a:pt x="5" y="185"/>
                </a:lnTo>
                <a:lnTo>
                  <a:pt x="10" y="0"/>
                </a:lnTo>
              </a:path>
            </a:pathLst>
          </a:custGeom>
          <a:noFill/>
          <a:ln w="22225">
            <a:solidFill>
              <a:srgbClr val="FF0000"/>
            </a:solidFill>
            <a:prstDash val="solid"/>
            <a:round/>
            <a:headEnd/>
            <a:tailEnd/>
          </a:ln>
        </p:spPr>
        <p:txBody>
          <a:bodyPr/>
          <a:lstStyle/>
          <a:p>
            <a:endParaRPr lang="en-GB"/>
          </a:p>
        </p:txBody>
      </p:sp>
      <p:sp>
        <p:nvSpPr>
          <p:cNvPr id="410831" name="Line 207"/>
          <p:cNvSpPr>
            <a:spLocks noChangeShapeType="1"/>
          </p:cNvSpPr>
          <p:nvPr/>
        </p:nvSpPr>
        <p:spPr bwMode="auto">
          <a:xfrm flipV="1">
            <a:off x="7567613" y="-24566563"/>
            <a:ext cx="14287" cy="587375"/>
          </a:xfrm>
          <a:prstGeom prst="line">
            <a:avLst/>
          </a:prstGeom>
          <a:noFill/>
          <a:ln w="22225">
            <a:solidFill>
              <a:srgbClr val="FF0000"/>
            </a:solidFill>
            <a:round/>
            <a:headEnd/>
            <a:tailEnd/>
          </a:ln>
        </p:spPr>
        <p:txBody>
          <a:bodyPr/>
          <a:lstStyle/>
          <a:p>
            <a:endParaRPr lang="en-GB"/>
          </a:p>
        </p:txBody>
      </p:sp>
      <p:sp>
        <p:nvSpPr>
          <p:cNvPr id="410832" name="Freeform 208"/>
          <p:cNvSpPr>
            <a:spLocks/>
          </p:cNvSpPr>
          <p:nvPr/>
        </p:nvSpPr>
        <p:spPr bwMode="auto">
          <a:xfrm>
            <a:off x="7581900" y="-25161875"/>
            <a:ext cx="15875" cy="595312"/>
          </a:xfrm>
          <a:custGeom>
            <a:avLst/>
            <a:gdLst/>
            <a:ahLst/>
            <a:cxnLst>
              <a:cxn ang="0">
                <a:pos x="0" y="375"/>
              </a:cxn>
              <a:cxn ang="0">
                <a:pos x="5" y="190"/>
              </a:cxn>
              <a:cxn ang="0">
                <a:pos x="10" y="0"/>
              </a:cxn>
            </a:cxnLst>
            <a:rect l="0" t="0" r="r" b="b"/>
            <a:pathLst>
              <a:path w="10" h="375">
                <a:moveTo>
                  <a:pt x="0" y="375"/>
                </a:moveTo>
                <a:lnTo>
                  <a:pt x="5" y="190"/>
                </a:lnTo>
                <a:lnTo>
                  <a:pt x="10" y="0"/>
                </a:lnTo>
              </a:path>
            </a:pathLst>
          </a:custGeom>
          <a:noFill/>
          <a:ln w="22225">
            <a:solidFill>
              <a:srgbClr val="FF0000"/>
            </a:solidFill>
            <a:prstDash val="solid"/>
            <a:round/>
            <a:headEnd/>
            <a:tailEnd/>
          </a:ln>
        </p:spPr>
        <p:txBody>
          <a:bodyPr/>
          <a:lstStyle/>
          <a:p>
            <a:endParaRPr lang="en-GB"/>
          </a:p>
        </p:txBody>
      </p:sp>
      <p:sp>
        <p:nvSpPr>
          <p:cNvPr id="410833" name="Freeform 209"/>
          <p:cNvSpPr>
            <a:spLocks/>
          </p:cNvSpPr>
          <p:nvPr/>
        </p:nvSpPr>
        <p:spPr bwMode="auto">
          <a:xfrm>
            <a:off x="7597775" y="-25779413"/>
            <a:ext cx="22225" cy="617538"/>
          </a:xfrm>
          <a:custGeom>
            <a:avLst/>
            <a:gdLst/>
            <a:ahLst/>
            <a:cxnLst>
              <a:cxn ang="0">
                <a:pos x="0" y="389"/>
              </a:cxn>
              <a:cxn ang="0">
                <a:pos x="5" y="195"/>
              </a:cxn>
              <a:cxn ang="0">
                <a:pos x="14" y="0"/>
              </a:cxn>
            </a:cxnLst>
            <a:rect l="0" t="0" r="r" b="b"/>
            <a:pathLst>
              <a:path w="14" h="389">
                <a:moveTo>
                  <a:pt x="0" y="389"/>
                </a:moveTo>
                <a:lnTo>
                  <a:pt x="5" y="195"/>
                </a:lnTo>
                <a:lnTo>
                  <a:pt x="14" y="0"/>
                </a:lnTo>
              </a:path>
            </a:pathLst>
          </a:custGeom>
          <a:noFill/>
          <a:ln w="22225">
            <a:solidFill>
              <a:srgbClr val="FF0000"/>
            </a:solidFill>
            <a:prstDash val="solid"/>
            <a:round/>
            <a:headEnd/>
            <a:tailEnd/>
          </a:ln>
        </p:spPr>
        <p:txBody>
          <a:bodyPr/>
          <a:lstStyle/>
          <a:p>
            <a:endParaRPr lang="en-GB"/>
          </a:p>
        </p:txBody>
      </p:sp>
      <p:sp>
        <p:nvSpPr>
          <p:cNvPr id="410834" name="Freeform 210"/>
          <p:cNvSpPr>
            <a:spLocks/>
          </p:cNvSpPr>
          <p:nvPr/>
        </p:nvSpPr>
        <p:spPr bwMode="auto">
          <a:xfrm>
            <a:off x="7620000" y="-26396950"/>
            <a:ext cx="15875" cy="617537"/>
          </a:xfrm>
          <a:custGeom>
            <a:avLst/>
            <a:gdLst/>
            <a:ahLst/>
            <a:cxnLst>
              <a:cxn ang="0">
                <a:pos x="0" y="389"/>
              </a:cxn>
              <a:cxn ang="0">
                <a:pos x="5" y="195"/>
              </a:cxn>
              <a:cxn ang="0">
                <a:pos x="10" y="0"/>
              </a:cxn>
            </a:cxnLst>
            <a:rect l="0" t="0" r="r" b="b"/>
            <a:pathLst>
              <a:path w="10" h="389">
                <a:moveTo>
                  <a:pt x="0" y="389"/>
                </a:moveTo>
                <a:lnTo>
                  <a:pt x="5" y="195"/>
                </a:lnTo>
                <a:lnTo>
                  <a:pt x="10" y="0"/>
                </a:lnTo>
              </a:path>
            </a:pathLst>
          </a:custGeom>
          <a:noFill/>
          <a:ln w="22225">
            <a:solidFill>
              <a:srgbClr val="FF0000"/>
            </a:solidFill>
            <a:prstDash val="solid"/>
            <a:round/>
            <a:headEnd/>
            <a:tailEnd/>
          </a:ln>
        </p:spPr>
        <p:txBody>
          <a:bodyPr/>
          <a:lstStyle/>
          <a:p>
            <a:endParaRPr lang="en-GB"/>
          </a:p>
        </p:txBody>
      </p:sp>
      <p:sp>
        <p:nvSpPr>
          <p:cNvPr id="410835" name="Freeform 211"/>
          <p:cNvSpPr>
            <a:spLocks/>
          </p:cNvSpPr>
          <p:nvPr/>
        </p:nvSpPr>
        <p:spPr bwMode="auto">
          <a:xfrm>
            <a:off x="7635875" y="-27036713"/>
            <a:ext cx="14288" cy="639763"/>
          </a:xfrm>
          <a:custGeom>
            <a:avLst/>
            <a:gdLst/>
            <a:ahLst/>
            <a:cxnLst>
              <a:cxn ang="0">
                <a:pos x="0" y="403"/>
              </a:cxn>
              <a:cxn ang="0">
                <a:pos x="5" y="204"/>
              </a:cxn>
              <a:cxn ang="0">
                <a:pos x="9" y="0"/>
              </a:cxn>
            </a:cxnLst>
            <a:rect l="0" t="0" r="r" b="b"/>
            <a:pathLst>
              <a:path w="9" h="403">
                <a:moveTo>
                  <a:pt x="0" y="403"/>
                </a:moveTo>
                <a:lnTo>
                  <a:pt x="5" y="204"/>
                </a:lnTo>
                <a:lnTo>
                  <a:pt x="9" y="0"/>
                </a:lnTo>
              </a:path>
            </a:pathLst>
          </a:custGeom>
          <a:noFill/>
          <a:ln w="22225">
            <a:solidFill>
              <a:srgbClr val="FF0000"/>
            </a:solidFill>
            <a:prstDash val="solid"/>
            <a:round/>
            <a:headEnd/>
            <a:tailEnd/>
          </a:ln>
        </p:spPr>
        <p:txBody>
          <a:bodyPr/>
          <a:lstStyle/>
          <a:p>
            <a:endParaRPr lang="en-GB"/>
          </a:p>
        </p:txBody>
      </p:sp>
      <p:sp>
        <p:nvSpPr>
          <p:cNvPr id="410836" name="Line 212"/>
          <p:cNvSpPr>
            <a:spLocks noChangeShapeType="1"/>
          </p:cNvSpPr>
          <p:nvPr/>
        </p:nvSpPr>
        <p:spPr bwMode="auto">
          <a:xfrm flipV="1">
            <a:off x="7650163" y="-27686000"/>
            <a:ext cx="15875" cy="649287"/>
          </a:xfrm>
          <a:prstGeom prst="line">
            <a:avLst/>
          </a:prstGeom>
          <a:noFill/>
          <a:ln w="22225">
            <a:solidFill>
              <a:srgbClr val="FF0000"/>
            </a:solidFill>
            <a:round/>
            <a:headEnd/>
            <a:tailEnd/>
          </a:ln>
        </p:spPr>
        <p:txBody>
          <a:bodyPr/>
          <a:lstStyle/>
          <a:p>
            <a:endParaRPr lang="en-GB"/>
          </a:p>
        </p:txBody>
      </p:sp>
      <p:sp>
        <p:nvSpPr>
          <p:cNvPr id="410837" name="Line 213"/>
          <p:cNvSpPr>
            <a:spLocks noChangeShapeType="1"/>
          </p:cNvSpPr>
          <p:nvPr/>
        </p:nvSpPr>
        <p:spPr bwMode="auto">
          <a:xfrm flipV="1">
            <a:off x="7666038" y="-28347988"/>
            <a:ext cx="15875" cy="661988"/>
          </a:xfrm>
          <a:prstGeom prst="line">
            <a:avLst/>
          </a:prstGeom>
          <a:noFill/>
          <a:ln w="22225">
            <a:solidFill>
              <a:srgbClr val="FF0000"/>
            </a:solidFill>
            <a:round/>
            <a:headEnd/>
            <a:tailEnd/>
          </a:ln>
        </p:spPr>
        <p:txBody>
          <a:bodyPr/>
          <a:lstStyle/>
          <a:p>
            <a:endParaRPr lang="en-GB"/>
          </a:p>
        </p:txBody>
      </p:sp>
      <p:sp>
        <p:nvSpPr>
          <p:cNvPr id="410838" name="Freeform 214"/>
          <p:cNvSpPr>
            <a:spLocks/>
          </p:cNvSpPr>
          <p:nvPr/>
        </p:nvSpPr>
        <p:spPr bwMode="auto">
          <a:xfrm>
            <a:off x="7681913" y="-29025850"/>
            <a:ext cx="14287" cy="677862"/>
          </a:xfrm>
          <a:custGeom>
            <a:avLst/>
            <a:gdLst/>
            <a:ahLst/>
            <a:cxnLst>
              <a:cxn ang="0">
                <a:pos x="0" y="427"/>
              </a:cxn>
              <a:cxn ang="0">
                <a:pos x="4" y="213"/>
              </a:cxn>
              <a:cxn ang="0">
                <a:pos x="9" y="0"/>
              </a:cxn>
            </a:cxnLst>
            <a:rect l="0" t="0" r="r" b="b"/>
            <a:pathLst>
              <a:path w="9" h="427">
                <a:moveTo>
                  <a:pt x="0" y="427"/>
                </a:moveTo>
                <a:lnTo>
                  <a:pt x="4" y="213"/>
                </a:lnTo>
                <a:lnTo>
                  <a:pt x="9" y="0"/>
                </a:lnTo>
              </a:path>
            </a:pathLst>
          </a:custGeom>
          <a:noFill/>
          <a:ln w="22225">
            <a:solidFill>
              <a:srgbClr val="FF0000"/>
            </a:solidFill>
            <a:prstDash val="solid"/>
            <a:round/>
            <a:headEnd/>
            <a:tailEnd/>
          </a:ln>
        </p:spPr>
        <p:txBody>
          <a:bodyPr/>
          <a:lstStyle/>
          <a:p>
            <a:endParaRPr lang="en-GB"/>
          </a:p>
        </p:txBody>
      </p:sp>
      <p:sp>
        <p:nvSpPr>
          <p:cNvPr id="410839" name="Freeform 215"/>
          <p:cNvSpPr>
            <a:spLocks/>
          </p:cNvSpPr>
          <p:nvPr/>
        </p:nvSpPr>
        <p:spPr bwMode="auto">
          <a:xfrm>
            <a:off x="7696200" y="-29711650"/>
            <a:ext cx="15875" cy="685800"/>
          </a:xfrm>
          <a:custGeom>
            <a:avLst/>
            <a:gdLst/>
            <a:ahLst/>
            <a:cxnLst>
              <a:cxn ang="0">
                <a:pos x="0" y="432"/>
              </a:cxn>
              <a:cxn ang="0">
                <a:pos x="5" y="218"/>
              </a:cxn>
              <a:cxn ang="0">
                <a:pos x="10" y="0"/>
              </a:cxn>
            </a:cxnLst>
            <a:rect l="0" t="0" r="r" b="b"/>
            <a:pathLst>
              <a:path w="10" h="432">
                <a:moveTo>
                  <a:pt x="0" y="432"/>
                </a:moveTo>
                <a:lnTo>
                  <a:pt x="5" y="218"/>
                </a:lnTo>
                <a:lnTo>
                  <a:pt x="10" y="0"/>
                </a:lnTo>
              </a:path>
            </a:pathLst>
          </a:custGeom>
          <a:noFill/>
          <a:ln w="22225">
            <a:solidFill>
              <a:srgbClr val="FF0000"/>
            </a:solidFill>
            <a:prstDash val="solid"/>
            <a:round/>
            <a:headEnd/>
            <a:tailEnd/>
          </a:ln>
        </p:spPr>
        <p:txBody>
          <a:bodyPr/>
          <a:lstStyle/>
          <a:p>
            <a:endParaRPr lang="en-GB"/>
          </a:p>
        </p:txBody>
      </p:sp>
      <p:sp>
        <p:nvSpPr>
          <p:cNvPr id="410840" name="Freeform 216"/>
          <p:cNvSpPr>
            <a:spLocks/>
          </p:cNvSpPr>
          <p:nvPr/>
        </p:nvSpPr>
        <p:spPr bwMode="auto">
          <a:xfrm>
            <a:off x="7712075" y="-30419675"/>
            <a:ext cx="14288" cy="708025"/>
          </a:xfrm>
          <a:custGeom>
            <a:avLst/>
            <a:gdLst/>
            <a:ahLst/>
            <a:cxnLst>
              <a:cxn ang="0">
                <a:pos x="0" y="446"/>
              </a:cxn>
              <a:cxn ang="0">
                <a:pos x="4" y="223"/>
              </a:cxn>
              <a:cxn ang="0">
                <a:pos x="9" y="0"/>
              </a:cxn>
            </a:cxnLst>
            <a:rect l="0" t="0" r="r" b="b"/>
            <a:pathLst>
              <a:path w="9" h="446">
                <a:moveTo>
                  <a:pt x="0" y="446"/>
                </a:moveTo>
                <a:lnTo>
                  <a:pt x="4" y="223"/>
                </a:lnTo>
                <a:lnTo>
                  <a:pt x="9" y="0"/>
                </a:lnTo>
              </a:path>
            </a:pathLst>
          </a:custGeom>
          <a:noFill/>
          <a:ln w="22225">
            <a:solidFill>
              <a:srgbClr val="FF0000"/>
            </a:solidFill>
            <a:prstDash val="solid"/>
            <a:round/>
            <a:headEnd/>
            <a:tailEnd/>
          </a:ln>
        </p:spPr>
        <p:txBody>
          <a:bodyPr/>
          <a:lstStyle/>
          <a:p>
            <a:endParaRPr lang="en-GB"/>
          </a:p>
        </p:txBody>
      </p:sp>
      <p:sp>
        <p:nvSpPr>
          <p:cNvPr id="410841" name="Freeform 217"/>
          <p:cNvSpPr>
            <a:spLocks/>
          </p:cNvSpPr>
          <p:nvPr/>
        </p:nvSpPr>
        <p:spPr bwMode="auto">
          <a:xfrm>
            <a:off x="7726363" y="-31135638"/>
            <a:ext cx="23812" cy="715963"/>
          </a:xfrm>
          <a:custGeom>
            <a:avLst/>
            <a:gdLst/>
            <a:ahLst/>
            <a:cxnLst>
              <a:cxn ang="0">
                <a:pos x="0" y="451"/>
              </a:cxn>
              <a:cxn ang="0">
                <a:pos x="5" y="228"/>
              </a:cxn>
              <a:cxn ang="0">
                <a:pos x="15" y="0"/>
              </a:cxn>
            </a:cxnLst>
            <a:rect l="0" t="0" r="r" b="b"/>
            <a:pathLst>
              <a:path w="15" h="451">
                <a:moveTo>
                  <a:pt x="0" y="451"/>
                </a:moveTo>
                <a:lnTo>
                  <a:pt x="5" y="228"/>
                </a:lnTo>
                <a:lnTo>
                  <a:pt x="15" y="0"/>
                </a:lnTo>
              </a:path>
            </a:pathLst>
          </a:custGeom>
          <a:noFill/>
          <a:ln w="22225">
            <a:solidFill>
              <a:srgbClr val="FF0000"/>
            </a:solidFill>
            <a:prstDash val="solid"/>
            <a:round/>
            <a:headEnd/>
            <a:tailEnd/>
          </a:ln>
        </p:spPr>
        <p:txBody>
          <a:bodyPr/>
          <a:lstStyle/>
          <a:p>
            <a:endParaRPr lang="en-GB"/>
          </a:p>
        </p:txBody>
      </p:sp>
      <p:sp>
        <p:nvSpPr>
          <p:cNvPr id="410842" name="Line 218"/>
          <p:cNvSpPr>
            <a:spLocks noChangeShapeType="1"/>
          </p:cNvSpPr>
          <p:nvPr/>
        </p:nvSpPr>
        <p:spPr bwMode="auto">
          <a:xfrm flipV="1">
            <a:off x="7750175" y="-31865888"/>
            <a:ext cx="14288" cy="730250"/>
          </a:xfrm>
          <a:prstGeom prst="line">
            <a:avLst/>
          </a:prstGeom>
          <a:noFill/>
          <a:ln w="22225">
            <a:solidFill>
              <a:srgbClr val="FF0000"/>
            </a:solidFill>
            <a:round/>
            <a:headEnd/>
            <a:tailEnd/>
          </a:ln>
        </p:spPr>
        <p:txBody>
          <a:bodyPr/>
          <a:lstStyle/>
          <a:p>
            <a:endParaRPr lang="en-GB"/>
          </a:p>
        </p:txBody>
      </p:sp>
      <p:sp>
        <p:nvSpPr>
          <p:cNvPr id="410843" name="Line 219"/>
          <p:cNvSpPr>
            <a:spLocks noChangeShapeType="1"/>
          </p:cNvSpPr>
          <p:nvPr/>
        </p:nvSpPr>
        <p:spPr bwMode="auto">
          <a:xfrm flipV="1">
            <a:off x="7764463" y="-32612013"/>
            <a:ext cx="15875" cy="746125"/>
          </a:xfrm>
          <a:prstGeom prst="line">
            <a:avLst/>
          </a:prstGeom>
          <a:noFill/>
          <a:ln w="22225">
            <a:solidFill>
              <a:srgbClr val="FF0000"/>
            </a:solidFill>
            <a:round/>
            <a:headEnd/>
            <a:tailEnd/>
          </a:ln>
        </p:spPr>
        <p:txBody>
          <a:bodyPr/>
          <a:lstStyle/>
          <a:p>
            <a:endParaRPr lang="en-GB"/>
          </a:p>
        </p:txBody>
      </p:sp>
      <p:sp>
        <p:nvSpPr>
          <p:cNvPr id="410844" name="Freeform 220"/>
          <p:cNvSpPr>
            <a:spLocks/>
          </p:cNvSpPr>
          <p:nvPr/>
        </p:nvSpPr>
        <p:spPr bwMode="auto">
          <a:xfrm>
            <a:off x="7780338" y="-33374013"/>
            <a:ext cx="14287" cy="762000"/>
          </a:xfrm>
          <a:custGeom>
            <a:avLst/>
            <a:gdLst/>
            <a:ahLst/>
            <a:cxnLst>
              <a:cxn ang="0">
                <a:pos x="0" y="480"/>
              </a:cxn>
              <a:cxn ang="0">
                <a:pos x="5" y="242"/>
              </a:cxn>
              <a:cxn ang="0">
                <a:pos x="9" y="0"/>
              </a:cxn>
            </a:cxnLst>
            <a:rect l="0" t="0" r="r" b="b"/>
            <a:pathLst>
              <a:path w="9" h="480">
                <a:moveTo>
                  <a:pt x="0" y="480"/>
                </a:moveTo>
                <a:lnTo>
                  <a:pt x="5" y="242"/>
                </a:lnTo>
                <a:lnTo>
                  <a:pt x="9" y="0"/>
                </a:lnTo>
              </a:path>
            </a:pathLst>
          </a:custGeom>
          <a:noFill/>
          <a:ln w="22225">
            <a:solidFill>
              <a:srgbClr val="FF0000"/>
            </a:solidFill>
            <a:prstDash val="solid"/>
            <a:round/>
            <a:headEnd/>
            <a:tailEnd/>
          </a:ln>
        </p:spPr>
        <p:txBody>
          <a:bodyPr/>
          <a:lstStyle/>
          <a:p>
            <a:endParaRPr lang="en-GB"/>
          </a:p>
        </p:txBody>
      </p:sp>
      <p:sp>
        <p:nvSpPr>
          <p:cNvPr id="410845" name="Rectangle 221"/>
          <p:cNvSpPr>
            <a:spLocks noGrp="1" noChangeArrowheads="1"/>
          </p:cNvSpPr>
          <p:nvPr>
            <p:ph type="title"/>
          </p:nvPr>
        </p:nvSpPr>
        <p:spPr bwMode="auto">
          <a:xfrm>
            <a:off x="1333500" y="466725"/>
            <a:ext cx="6802438" cy="752475"/>
          </a:xfrm>
          <a:noFill/>
          <a:ln>
            <a:miter lim="800000"/>
            <a:headEnd/>
            <a:tailEnd/>
          </a:ln>
        </p:spPr>
        <p:txBody>
          <a:bodyPr vert="horz" wrap="square" lIns="91440" tIns="45720" rIns="91440" bIns="45720" numCol="1" anchor="t" anchorCtr="0" compatLnSpc="1">
            <a:prstTxWarp prst="textNoShape">
              <a:avLst/>
            </a:prstTxWarp>
          </a:bodyPr>
          <a:lstStyle/>
          <a:p>
            <a:r>
              <a:rPr lang="en-GB"/>
              <a:t>Contraction &amp; Convergence</a:t>
            </a:r>
          </a:p>
        </p:txBody>
      </p:sp>
      <p:sp>
        <p:nvSpPr>
          <p:cNvPr id="410846" name="Freeform 222"/>
          <p:cNvSpPr>
            <a:spLocks/>
          </p:cNvSpPr>
          <p:nvPr/>
        </p:nvSpPr>
        <p:spPr bwMode="auto">
          <a:xfrm>
            <a:off x="1423988" y="5000625"/>
            <a:ext cx="6346825" cy="441325"/>
          </a:xfrm>
          <a:custGeom>
            <a:avLst/>
            <a:gdLst/>
            <a:ahLst/>
            <a:cxnLst>
              <a:cxn ang="0">
                <a:pos x="108" y="278"/>
              </a:cxn>
              <a:cxn ang="0">
                <a:pos x="241" y="278"/>
              </a:cxn>
              <a:cxn ang="0">
                <a:pos x="370" y="278"/>
              </a:cxn>
              <a:cxn ang="0">
                <a:pos x="498" y="278"/>
              </a:cxn>
              <a:cxn ang="0">
                <a:pos x="632" y="273"/>
              </a:cxn>
              <a:cxn ang="0">
                <a:pos x="760" y="268"/>
              </a:cxn>
              <a:cxn ang="0">
                <a:pos x="889" y="258"/>
              </a:cxn>
              <a:cxn ang="0">
                <a:pos x="1017" y="247"/>
              </a:cxn>
              <a:cxn ang="0">
                <a:pos x="1151" y="232"/>
              </a:cxn>
              <a:cxn ang="0">
                <a:pos x="1280" y="216"/>
              </a:cxn>
              <a:cxn ang="0">
                <a:pos x="1408" y="196"/>
              </a:cxn>
              <a:cxn ang="0">
                <a:pos x="1542" y="175"/>
              </a:cxn>
              <a:cxn ang="0">
                <a:pos x="1670" y="103"/>
              </a:cxn>
              <a:cxn ang="0">
                <a:pos x="1799" y="42"/>
              </a:cxn>
              <a:cxn ang="0">
                <a:pos x="1927" y="21"/>
              </a:cxn>
              <a:cxn ang="0">
                <a:pos x="2061" y="42"/>
              </a:cxn>
              <a:cxn ang="0">
                <a:pos x="2189" y="180"/>
              </a:cxn>
              <a:cxn ang="0">
                <a:pos x="2318" y="196"/>
              </a:cxn>
              <a:cxn ang="0">
                <a:pos x="2451" y="211"/>
              </a:cxn>
              <a:cxn ang="0">
                <a:pos x="2580" y="227"/>
              </a:cxn>
              <a:cxn ang="0">
                <a:pos x="2708" y="237"/>
              </a:cxn>
              <a:cxn ang="0">
                <a:pos x="2837" y="247"/>
              </a:cxn>
              <a:cxn ang="0">
                <a:pos x="2970" y="252"/>
              </a:cxn>
              <a:cxn ang="0">
                <a:pos x="3099" y="252"/>
              </a:cxn>
              <a:cxn ang="0">
                <a:pos x="3227" y="258"/>
              </a:cxn>
              <a:cxn ang="0">
                <a:pos x="3361" y="258"/>
              </a:cxn>
              <a:cxn ang="0">
                <a:pos x="3490" y="258"/>
              </a:cxn>
              <a:cxn ang="0">
                <a:pos x="3618" y="263"/>
              </a:cxn>
              <a:cxn ang="0">
                <a:pos x="3747" y="263"/>
              </a:cxn>
              <a:cxn ang="0">
                <a:pos x="3880" y="263"/>
              </a:cxn>
              <a:cxn ang="0">
                <a:pos x="3998" y="278"/>
              </a:cxn>
              <a:cxn ang="0">
                <a:pos x="3870" y="278"/>
              </a:cxn>
              <a:cxn ang="0">
                <a:pos x="3736" y="278"/>
              </a:cxn>
              <a:cxn ang="0">
                <a:pos x="3608" y="278"/>
              </a:cxn>
              <a:cxn ang="0">
                <a:pos x="3479" y="278"/>
              </a:cxn>
              <a:cxn ang="0">
                <a:pos x="3351" y="278"/>
              </a:cxn>
              <a:cxn ang="0">
                <a:pos x="3217" y="278"/>
              </a:cxn>
              <a:cxn ang="0">
                <a:pos x="3089" y="278"/>
              </a:cxn>
              <a:cxn ang="0">
                <a:pos x="2960" y="278"/>
              </a:cxn>
              <a:cxn ang="0">
                <a:pos x="2827" y="278"/>
              </a:cxn>
              <a:cxn ang="0">
                <a:pos x="2698" y="278"/>
              </a:cxn>
              <a:cxn ang="0">
                <a:pos x="2570" y="278"/>
              </a:cxn>
              <a:cxn ang="0">
                <a:pos x="2441" y="278"/>
              </a:cxn>
              <a:cxn ang="0">
                <a:pos x="2307" y="278"/>
              </a:cxn>
              <a:cxn ang="0">
                <a:pos x="2179" y="278"/>
              </a:cxn>
              <a:cxn ang="0">
                <a:pos x="2050" y="278"/>
              </a:cxn>
              <a:cxn ang="0">
                <a:pos x="1917" y="278"/>
              </a:cxn>
              <a:cxn ang="0">
                <a:pos x="1788" y="278"/>
              </a:cxn>
              <a:cxn ang="0">
                <a:pos x="1660" y="278"/>
              </a:cxn>
              <a:cxn ang="0">
                <a:pos x="1531" y="278"/>
              </a:cxn>
              <a:cxn ang="0">
                <a:pos x="1398" y="278"/>
              </a:cxn>
              <a:cxn ang="0">
                <a:pos x="1269" y="278"/>
              </a:cxn>
              <a:cxn ang="0">
                <a:pos x="1141" y="278"/>
              </a:cxn>
              <a:cxn ang="0">
                <a:pos x="1007" y="278"/>
              </a:cxn>
              <a:cxn ang="0">
                <a:pos x="879" y="278"/>
              </a:cxn>
              <a:cxn ang="0">
                <a:pos x="750" y="278"/>
              </a:cxn>
              <a:cxn ang="0">
                <a:pos x="622" y="278"/>
              </a:cxn>
              <a:cxn ang="0">
                <a:pos x="488" y="278"/>
              </a:cxn>
              <a:cxn ang="0">
                <a:pos x="360" y="278"/>
              </a:cxn>
              <a:cxn ang="0">
                <a:pos x="231" y="278"/>
              </a:cxn>
              <a:cxn ang="0">
                <a:pos x="97" y="278"/>
              </a:cxn>
            </a:cxnLst>
            <a:rect l="0" t="0" r="r" b="b"/>
            <a:pathLst>
              <a:path w="3998" h="278">
                <a:moveTo>
                  <a:pt x="0" y="278"/>
                </a:moveTo>
                <a:lnTo>
                  <a:pt x="0" y="278"/>
                </a:lnTo>
                <a:lnTo>
                  <a:pt x="10" y="278"/>
                </a:lnTo>
                <a:lnTo>
                  <a:pt x="20" y="278"/>
                </a:lnTo>
                <a:lnTo>
                  <a:pt x="31" y="278"/>
                </a:lnTo>
                <a:lnTo>
                  <a:pt x="41" y="278"/>
                </a:lnTo>
                <a:lnTo>
                  <a:pt x="51" y="278"/>
                </a:lnTo>
                <a:lnTo>
                  <a:pt x="61" y="278"/>
                </a:lnTo>
                <a:lnTo>
                  <a:pt x="72" y="278"/>
                </a:lnTo>
                <a:lnTo>
                  <a:pt x="82" y="278"/>
                </a:lnTo>
                <a:lnTo>
                  <a:pt x="92" y="278"/>
                </a:lnTo>
                <a:lnTo>
                  <a:pt x="97" y="278"/>
                </a:lnTo>
                <a:lnTo>
                  <a:pt x="108" y="278"/>
                </a:lnTo>
                <a:lnTo>
                  <a:pt x="118" y="278"/>
                </a:lnTo>
                <a:lnTo>
                  <a:pt x="128" y="278"/>
                </a:lnTo>
                <a:lnTo>
                  <a:pt x="138" y="278"/>
                </a:lnTo>
                <a:lnTo>
                  <a:pt x="149" y="278"/>
                </a:lnTo>
                <a:lnTo>
                  <a:pt x="159" y="278"/>
                </a:lnTo>
                <a:lnTo>
                  <a:pt x="169" y="278"/>
                </a:lnTo>
                <a:lnTo>
                  <a:pt x="180" y="278"/>
                </a:lnTo>
                <a:lnTo>
                  <a:pt x="190" y="278"/>
                </a:lnTo>
                <a:lnTo>
                  <a:pt x="200" y="278"/>
                </a:lnTo>
                <a:lnTo>
                  <a:pt x="210" y="278"/>
                </a:lnTo>
                <a:lnTo>
                  <a:pt x="221" y="278"/>
                </a:lnTo>
                <a:lnTo>
                  <a:pt x="231" y="278"/>
                </a:lnTo>
                <a:lnTo>
                  <a:pt x="241" y="278"/>
                </a:lnTo>
                <a:lnTo>
                  <a:pt x="252" y="278"/>
                </a:lnTo>
                <a:lnTo>
                  <a:pt x="262" y="278"/>
                </a:lnTo>
                <a:lnTo>
                  <a:pt x="272" y="278"/>
                </a:lnTo>
                <a:lnTo>
                  <a:pt x="277" y="278"/>
                </a:lnTo>
                <a:lnTo>
                  <a:pt x="288" y="278"/>
                </a:lnTo>
                <a:lnTo>
                  <a:pt x="298" y="278"/>
                </a:lnTo>
                <a:lnTo>
                  <a:pt x="308" y="278"/>
                </a:lnTo>
                <a:lnTo>
                  <a:pt x="318" y="278"/>
                </a:lnTo>
                <a:lnTo>
                  <a:pt x="329" y="278"/>
                </a:lnTo>
                <a:lnTo>
                  <a:pt x="339" y="278"/>
                </a:lnTo>
                <a:lnTo>
                  <a:pt x="349" y="278"/>
                </a:lnTo>
                <a:lnTo>
                  <a:pt x="360" y="278"/>
                </a:lnTo>
                <a:lnTo>
                  <a:pt x="370" y="278"/>
                </a:lnTo>
                <a:lnTo>
                  <a:pt x="380" y="278"/>
                </a:lnTo>
                <a:lnTo>
                  <a:pt x="390" y="278"/>
                </a:lnTo>
                <a:lnTo>
                  <a:pt x="401" y="278"/>
                </a:lnTo>
                <a:lnTo>
                  <a:pt x="411" y="278"/>
                </a:lnTo>
                <a:lnTo>
                  <a:pt x="421" y="278"/>
                </a:lnTo>
                <a:lnTo>
                  <a:pt x="431" y="278"/>
                </a:lnTo>
                <a:lnTo>
                  <a:pt x="442" y="278"/>
                </a:lnTo>
                <a:lnTo>
                  <a:pt x="452" y="278"/>
                </a:lnTo>
                <a:lnTo>
                  <a:pt x="457" y="278"/>
                </a:lnTo>
                <a:lnTo>
                  <a:pt x="467" y="278"/>
                </a:lnTo>
                <a:lnTo>
                  <a:pt x="478" y="278"/>
                </a:lnTo>
                <a:lnTo>
                  <a:pt x="488" y="278"/>
                </a:lnTo>
                <a:lnTo>
                  <a:pt x="498" y="278"/>
                </a:lnTo>
                <a:lnTo>
                  <a:pt x="509" y="273"/>
                </a:lnTo>
                <a:lnTo>
                  <a:pt x="519" y="273"/>
                </a:lnTo>
                <a:lnTo>
                  <a:pt x="529" y="273"/>
                </a:lnTo>
                <a:lnTo>
                  <a:pt x="539" y="273"/>
                </a:lnTo>
                <a:lnTo>
                  <a:pt x="550" y="273"/>
                </a:lnTo>
                <a:lnTo>
                  <a:pt x="560" y="273"/>
                </a:lnTo>
                <a:lnTo>
                  <a:pt x="570" y="273"/>
                </a:lnTo>
                <a:lnTo>
                  <a:pt x="581" y="273"/>
                </a:lnTo>
                <a:lnTo>
                  <a:pt x="591" y="273"/>
                </a:lnTo>
                <a:lnTo>
                  <a:pt x="601" y="273"/>
                </a:lnTo>
                <a:lnTo>
                  <a:pt x="611" y="273"/>
                </a:lnTo>
                <a:lnTo>
                  <a:pt x="622" y="273"/>
                </a:lnTo>
                <a:lnTo>
                  <a:pt x="632" y="273"/>
                </a:lnTo>
                <a:lnTo>
                  <a:pt x="637" y="273"/>
                </a:lnTo>
                <a:lnTo>
                  <a:pt x="647" y="273"/>
                </a:lnTo>
                <a:lnTo>
                  <a:pt x="658" y="273"/>
                </a:lnTo>
                <a:lnTo>
                  <a:pt x="668" y="268"/>
                </a:lnTo>
                <a:lnTo>
                  <a:pt x="678" y="268"/>
                </a:lnTo>
                <a:lnTo>
                  <a:pt x="688" y="268"/>
                </a:lnTo>
                <a:lnTo>
                  <a:pt x="699" y="268"/>
                </a:lnTo>
                <a:lnTo>
                  <a:pt x="709" y="268"/>
                </a:lnTo>
                <a:lnTo>
                  <a:pt x="719" y="268"/>
                </a:lnTo>
                <a:lnTo>
                  <a:pt x="730" y="268"/>
                </a:lnTo>
                <a:lnTo>
                  <a:pt x="740" y="268"/>
                </a:lnTo>
                <a:lnTo>
                  <a:pt x="750" y="268"/>
                </a:lnTo>
                <a:lnTo>
                  <a:pt x="760" y="268"/>
                </a:lnTo>
                <a:lnTo>
                  <a:pt x="771" y="268"/>
                </a:lnTo>
                <a:lnTo>
                  <a:pt x="781" y="268"/>
                </a:lnTo>
                <a:lnTo>
                  <a:pt x="791" y="268"/>
                </a:lnTo>
                <a:lnTo>
                  <a:pt x="802" y="263"/>
                </a:lnTo>
                <a:lnTo>
                  <a:pt x="812" y="263"/>
                </a:lnTo>
                <a:lnTo>
                  <a:pt x="817" y="263"/>
                </a:lnTo>
                <a:lnTo>
                  <a:pt x="827" y="263"/>
                </a:lnTo>
                <a:lnTo>
                  <a:pt x="837" y="263"/>
                </a:lnTo>
                <a:lnTo>
                  <a:pt x="848" y="263"/>
                </a:lnTo>
                <a:lnTo>
                  <a:pt x="858" y="263"/>
                </a:lnTo>
                <a:lnTo>
                  <a:pt x="868" y="263"/>
                </a:lnTo>
                <a:lnTo>
                  <a:pt x="879" y="258"/>
                </a:lnTo>
                <a:lnTo>
                  <a:pt x="889" y="258"/>
                </a:lnTo>
                <a:lnTo>
                  <a:pt x="899" y="258"/>
                </a:lnTo>
                <a:lnTo>
                  <a:pt x="909" y="258"/>
                </a:lnTo>
                <a:lnTo>
                  <a:pt x="920" y="258"/>
                </a:lnTo>
                <a:lnTo>
                  <a:pt x="930" y="258"/>
                </a:lnTo>
                <a:lnTo>
                  <a:pt x="940" y="258"/>
                </a:lnTo>
                <a:lnTo>
                  <a:pt x="951" y="258"/>
                </a:lnTo>
                <a:lnTo>
                  <a:pt x="961" y="252"/>
                </a:lnTo>
                <a:lnTo>
                  <a:pt x="971" y="252"/>
                </a:lnTo>
                <a:lnTo>
                  <a:pt x="981" y="252"/>
                </a:lnTo>
                <a:lnTo>
                  <a:pt x="992" y="252"/>
                </a:lnTo>
                <a:lnTo>
                  <a:pt x="1002" y="247"/>
                </a:lnTo>
                <a:lnTo>
                  <a:pt x="1007" y="247"/>
                </a:lnTo>
                <a:lnTo>
                  <a:pt x="1017" y="247"/>
                </a:lnTo>
                <a:lnTo>
                  <a:pt x="1028" y="242"/>
                </a:lnTo>
                <a:lnTo>
                  <a:pt x="1038" y="242"/>
                </a:lnTo>
                <a:lnTo>
                  <a:pt x="1048" y="242"/>
                </a:lnTo>
                <a:lnTo>
                  <a:pt x="1059" y="237"/>
                </a:lnTo>
                <a:lnTo>
                  <a:pt x="1069" y="237"/>
                </a:lnTo>
                <a:lnTo>
                  <a:pt x="1079" y="237"/>
                </a:lnTo>
                <a:lnTo>
                  <a:pt x="1089" y="237"/>
                </a:lnTo>
                <a:lnTo>
                  <a:pt x="1100" y="232"/>
                </a:lnTo>
                <a:lnTo>
                  <a:pt x="1110" y="232"/>
                </a:lnTo>
                <a:lnTo>
                  <a:pt x="1120" y="227"/>
                </a:lnTo>
                <a:lnTo>
                  <a:pt x="1130" y="227"/>
                </a:lnTo>
                <a:lnTo>
                  <a:pt x="1141" y="232"/>
                </a:lnTo>
                <a:lnTo>
                  <a:pt x="1151" y="232"/>
                </a:lnTo>
                <a:lnTo>
                  <a:pt x="1161" y="227"/>
                </a:lnTo>
                <a:lnTo>
                  <a:pt x="1172" y="227"/>
                </a:lnTo>
                <a:lnTo>
                  <a:pt x="1182" y="227"/>
                </a:lnTo>
                <a:lnTo>
                  <a:pt x="1187" y="232"/>
                </a:lnTo>
                <a:lnTo>
                  <a:pt x="1197" y="222"/>
                </a:lnTo>
                <a:lnTo>
                  <a:pt x="1208" y="232"/>
                </a:lnTo>
                <a:lnTo>
                  <a:pt x="1218" y="227"/>
                </a:lnTo>
                <a:lnTo>
                  <a:pt x="1228" y="222"/>
                </a:lnTo>
                <a:lnTo>
                  <a:pt x="1238" y="222"/>
                </a:lnTo>
                <a:lnTo>
                  <a:pt x="1249" y="222"/>
                </a:lnTo>
                <a:lnTo>
                  <a:pt x="1259" y="222"/>
                </a:lnTo>
                <a:lnTo>
                  <a:pt x="1269" y="216"/>
                </a:lnTo>
                <a:lnTo>
                  <a:pt x="1280" y="216"/>
                </a:lnTo>
                <a:lnTo>
                  <a:pt x="1290" y="211"/>
                </a:lnTo>
                <a:lnTo>
                  <a:pt x="1300" y="216"/>
                </a:lnTo>
                <a:lnTo>
                  <a:pt x="1310" y="222"/>
                </a:lnTo>
                <a:lnTo>
                  <a:pt x="1321" y="227"/>
                </a:lnTo>
                <a:lnTo>
                  <a:pt x="1331" y="222"/>
                </a:lnTo>
                <a:lnTo>
                  <a:pt x="1341" y="216"/>
                </a:lnTo>
                <a:lnTo>
                  <a:pt x="1351" y="216"/>
                </a:lnTo>
                <a:lnTo>
                  <a:pt x="1362" y="211"/>
                </a:lnTo>
                <a:lnTo>
                  <a:pt x="1367" y="206"/>
                </a:lnTo>
                <a:lnTo>
                  <a:pt x="1377" y="206"/>
                </a:lnTo>
                <a:lnTo>
                  <a:pt x="1387" y="206"/>
                </a:lnTo>
                <a:lnTo>
                  <a:pt x="1398" y="201"/>
                </a:lnTo>
                <a:lnTo>
                  <a:pt x="1408" y="196"/>
                </a:lnTo>
                <a:lnTo>
                  <a:pt x="1418" y="196"/>
                </a:lnTo>
                <a:lnTo>
                  <a:pt x="1429" y="196"/>
                </a:lnTo>
                <a:lnTo>
                  <a:pt x="1439" y="196"/>
                </a:lnTo>
                <a:lnTo>
                  <a:pt x="1449" y="201"/>
                </a:lnTo>
                <a:lnTo>
                  <a:pt x="1459" y="201"/>
                </a:lnTo>
                <a:lnTo>
                  <a:pt x="1470" y="191"/>
                </a:lnTo>
                <a:lnTo>
                  <a:pt x="1480" y="186"/>
                </a:lnTo>
                <a:lnTo>
                  <a:pt x="1490" y="186"/>
                </a:lnTo>
                <a:lnTo>
                  <a:pt x="1501" y="186"/>
                </a:lnTo>
                <a:lnTo>
                  <a:pt x="1511" y="180"/>
                </a:lnTo>
                <a:lnTo>
                  <a:pt x="1521" y="180"/>
                </a:lnTo>
                <a:lnTo>
                  <a:pt x="1531" y="175"/>
                </a:lnTo>
                <a:lnTo>
                  <a:pt x="1542" y="175"/>
                </a:lnTo>
                <a:lnTo>
                  <a:pt x="1547" y="165"/>
                </a:lnTo>
                <a:lnTo>
                  <a:pt x="1557" y="160"/>
                </a:lnTo>
                <a:lnTo>
                  <a:pt x="1567" y="155"/>
                </a:lnTo>
                <a:lnTo>
                  <a:pt x="1578" y="160"/>
                </a:lnTo>
                <a:lnTo>
                  <a:pt x="1588" y="155"/>
                </a:lnTo>
                <a:lnTo>
                  <a:pt x="1598" y="150"/>
                </a:lnTo>
                <a:lnTo>
                  <a:pt x="1608" y="144"/>
                </a:lnTo>
                <a:lnTo>
                  <a:pt x="1619" y="139"/>
                </a:lnTo>
                <a:lnTo>
                  <a:pt x="1629" y="129"/>
                </a:lnTo>
                <a:lnTo>
                  <a:pt x="1639" y="124"/>
                </a:lnTo>
                <a:lnTo>
                  <a:pt x="1650" y="119"/>
                </a:lnTo>
                <a:lnTo>
                  <a:pt x="1660" y="108"/>
                </a:lnTo>
                <a:lnTo>
                  <a:pt x="1670" y="103"/>
                </a:lnTo>
                <a:lnTo>
                  <a:pt x="1680" y="93"/>
                </a:lnTo>
                <a:lnTo>
                  <a:pt x="1691" y="83"/>
                </a:lnTo>
                <a:lnTo>
                  <a:pt x="1701" y="78"/>
                </a:lnTo>
                <a:lnTo>
                  <a:pt x="1711" y="72"/>
                </a:lnTo>
                <a:lnTo>
                  <a:pt x="1722" y="67"/>
                </a:lnTo>
                <a:lnTo>
                  <a:pt x="1727" y="57"/>
                </a:lnTo>
                <a:lnTo>
                  <a:pt x="1737" y="57"/>
                </a:lnTo>
                <a:lnTo>
                  <a:pt x="1747" y="62"/>
                </a:lnTo>
                <a:lnTo>
                  <a:pt x="1758" y="47"/>
                </a:lnTo>
                <a:lnTo>
                  <a:pt x="1768" y="47"/>
                </a:lnTo>
                <a:lnTo>
                  <a:pt x="1778" y="42"/>
                </a:lnTo>
                <a:lnTo>
                  <a:pt x="1788" y="36"/>
                </a:lnTo>
                <a:lnTo>
                  <a:pt x="1799" y="42"/>
                </a:lnTo>
                <a:lnTo>
                  <a:pt x="1809" y="47"/>
                </a:lnTo>
                <a:lnTo>
                  <a:pt x="1819" y="52"/>
                </a:lnTo>
                <a:lnTo>
                  <a:pt x="1829" y="52"/>
                </a:lnTo>
                <a:lnTo>
                  <a:pt x="1840" y="47"/>
                </a:lnTo>
                <a:lnTo>
                  <a:pt x="1850" y="42"/>
                </a:lnTo>
                <a:lnTo>
                  <a:pt x="1860" y="36"/>
                </a:lnTo>
                <a:lnTo>
                  <a:pt x="1871" y="31"/>
                </a:lnTo>
                <a:lnTo>
                  <a:pt x="1881" y="26"/>
                </a:lnTo>
                <a:lnTo>
                  <a:pt x="1891" y="26"/>
                </a:lnTo>
                <a:lnTo>
                  <a:pt x="1901" y="21"/>
                </a:lnTo>
                <a:lnTo>
                  <a:pt x="1907" y="21"/>
                </a:lnTo>
                <a:lnTo>
                  <a:pt x="1917" y="21"/>
                </a:lnTo>
                <a:lnTo>
                  <a:pt x="1927" y="21"/>
                </a:lnTo>
                <a:lnTo>
                  <a:pt x="1937" y="21"/>
                </a:lnTo>
                <a:lnTo>
                  <a:pt x="1948" y="21"/>
                </a:lnTo>
                <a:lnTo>
                  <a:pt x="1958" y="16"/>
                </a:lnTo>
                <a:lnTo>
                  <a:pt x="1968" y="11"/>
                </a:lnTo>
                <a:lnTo>
                  <a:pt x="1979" y="11"/>
                </a:lnTo>
                <a:lnTo>
                  <a:pt x="1989" y="6"/>
                </a:lnTo>
                <a:lnTo>
                  <a:pt x="1999" y="0"/>
                </a:lnTo>
                <a:lnTo>
                  <a:pt x="2009" y="6"/>
                </a:lnTo>
                <a:lnTo>
                  <a:pt x="2020" y="11"/>
                </a:lnTo>
                <a:lnTo>
                  <a:pt x="2030" y="21"/>
                </a:lnTo>
                <a:lnTo>
                  <a:pt x="2040" y="26"/>
                </a:lnTo>
                <a:lnTo>
                  <a:pt x="2050" y="36"/>
                </a:lnTo>
                <a:lnTo>
                  <a:pt x="2061" y="42"/>
                </a:lnTo>
                <a:lnTo>
                  <a:pt x="2071" y="52"/>
                </a:lnTo>
                <a:lnTo>
                  <a:pt x="2081" y="62"/>
                </a:lnTo>
                <a:lnTo>
                  <a:pt x="2092" y="67"/>
                </a:lnTo>
                <a:lnTo>
                  <a:pt x="2097" y="78"/>
                </a:lnTo>
                <a:lnTo>
                  <a:pt x="2107" y="88"/>
                </a:lnTo>
                <a:lnTo>
                  <a:pt x="2117" y="98"/>
                </a:lnTo>
                <a:lnTo>
                  <a:pt x="2128" y="114"/>
                </a:lnTo>
                <a:lnTo>
                  <a:pt x="2138" y="124"/>
                </a:lnTo>
                <a:lnTo>
                  <a:pt x="2148" y="134"/>
                </a:lnTo>
                <a:lnTo>
                  <a:pt x="2158" y="144"/>
                </a:lnTo>
                <a:lnTo>
                  <a:pt x="2169" y="155"/>
                </a:lnTo>
                <a:lnTo>
                  <a:pt x="2179" y="165"/>
                </a:lnTo>
                <a:lnTo>
                  <a:pt x="2189" y="180"/>
                </a:lnTo>
                <a:lnTo>
                  <a:pt x="2200" y="191"/>
                </a:lnTo>
                <a:lnTo>
                  <a:pt x="2210" y="191"/>
                </a:lnTo>
                <a:lnTo>
                  <a:pt x="2220" y="191"/>
                </a:lnTo>
                <a:lnTo>
                  <a:pt x="2230" y="191"/>
                </a:lnTo>
                <a:lnTo>
                  <a:pt x="2241" y="191"/>
                </a:lnTo>
                <a:lnTo>
                  <a:pt x="2251" y="191"/>
                </a:lnTo>
                <a:lnTo>
                  <a:pt x="2261" y="191"/>
                </a:lnTo>
                <a:lnTo>
                  <a:pt x="2271" y="196"/>
                </a:lnTo>
                <a:lnTo>
                  <a:pt x="2277" y="196"/>
                </a:lnTo>
                <a:lnTo>
                  <a:pt x="2287" y="196"/>
                </a:lnTo>
                <a:lnTo>
                  <a:pt x="2297" y="196"/>
                </a:lnTo>
                <a:lnTo>
                  <a:pt x="2307" y="196"/>
                </a:lnTo>
                <a:lnTo>
                  <a:pt x="2318" y="196"/>
                </a:lnTo>
                <a:lnTo>
                  <a:pt x="2328" y="196"/>
                </a:lnTo>
                <a:lnTo>
                  <a:pt x="2338" y="201"/>
                </a:lnTo>
                <a:lnTo>
                  <a:pt x="2349" y="201"/>
                </a:lnTo>
                <a:lnTo>
                  <a:pt x="2359" y="201"/>
                </a:lnTo>
                <a:lnTo>
                  <a:pt x="2369" y="201"/>
                </a:lnTo>
                <a:lnTo>
                  <a:pt x="2379" y="201"/>
                </a:lnTo>
                <a:lnTo>
                  <a:pt x="2390" y="206"/>
                </a:lnTo>
                <a:lnTo>
                  <a:pt x="2400" y="206"/>
                </a:lnTo>
                <a:lnTo>
                  <a:pt x="2410" y="206"/>
                </a:lnTo>
                <a:lnTo>
                  <a:pt x="2421" y="206"/>
                </a:lnTo>
                <a:lnTo>
                  <a:pt x="2431" y="206"/>
                </a:lnTo>
                <a:lnTo>
                  <a:pt x="2441" y="211"/>
                </a:lnTo>
                <a:lnTo>
                  <a:pt x="2451" y="211"/>
                </a:lnTo>
                <a:lnTo>
                  <a:pt x="2457" y="211"/>
                </a:lnTo>
                <a:lnTo>
                  <a:pt x="2467" y="211"/>
                </a:lnTo>
                <a:lnTo>
                  <a:pt x="2477" y="211"/>
                </a:lnTo>
                <a:lnTo>
                  <a:pt x="2487" y="216"/>
                </a:lnTo>
                <a:lnTo>
                  <a:pt x="2498" y="216"/>
                </a:lnTo>
                <a:lnTo>
                  <a:pt x="2508" y="216"/>
                </a:lnTo>
                <a:lnTo>
                  <a:pt x="2518" y="216"/>
                </a:lnTo>
                <a:lnTo>
                  <a:pt x="2528" y="222"/>
                </a:lnTo>
                <a:lnTo>
                  <a:pt x="2539" y="222"/>
                </a:lnTo>
                <a:lnTo>
                  <a:pt x="2549" y="222"/>
                </a:lnTo>
                <a:lnTo>
                  <a:pt x="2559" y="222"/>
                </a:lnTo>
                <a:lnTo>
                  <a:pt x="2570" y="222"/>
                </a:lnTo>
                <a:lnTo>
                  <a:pt x="2580" y="227"/>
                </a:lnTo>
                <a:lnTo>
                  <a:pt x="2590" y="227"/>
                </a:lnTo>
                <a:lnTo>
                  <a:pt x="2600" y="227"/>
                </a:lnTo>
                <a:lnTo>
                  <a:pt x="2611" y="227"/>
                </a:lnTo>
                <a:lnTo>
                  <a:pt x="2621" y="227"/>
                </a:lnTo>
                <a:lnTo>
                  <a:pt x="2631" y="232"/>
                </a:lnTo>
                <a:lnTo>
                  <a:pt x="2636" y="232"/>
                </a:lnTo>
                <a:lnTo>
                  <a:pt x="2647" y="232"/>
                </a:lnTo>
                <a:lnTo>
                  <a:pt x="2657" y="232"/>
                </a:lnTo>
                <a:lnTo>
                  <a:pt x="2667" y="232"/>
                </a:lnTo>
                <a:lnTo>
                  <a:pt x="2678" y="237"/>
                </a:lnTo>
                <a:lnTo>
                  <a:pt x="2688" y="237"/>
                </a:lnTo>
                <a:lnTo>
                  <a:pt x="2698" y="237"/>
                </a:lnTo>
                <a:lnTo>
                  <a:pt x="2708" y="237"/>
                </a:lnTo>
                <a:lnTo>
                  <a:pt x="2719" y="237"/>
                </a:lnTo>
                <a:lnTo>
                  <a:pt x="2729" y="237"/>
                </a:lnTo>
                <a:lnTo>
                  <a:pt x="2739" y="242"/>
                </a:lnTo>
                <a:lnTo>
                  <a:pt x="2749" y="242"/>
                </a:lnTo>
                <a:lnTo>
                  <a:pt x="2760" y="242"/>
                </a:lnTo>
                <a:lnTo>
                  <a:pt x="2770" y="242"/>
                </a:lnTo>
                <a:lnTo>
                  <a:pt x="2780" y="242"/>
                </a:lnTo>
                <a:lnTo>
                  <a:pt x="2791" y="242"/>
                </a:lnTo>
                <a:lnTo>
                  <a:pt x="2801" y="242"/>
                </a:lnTo>
                <a:lnTo>
                  <a:pt x="2811" y="247"/>
                </a:lnTo>
                <a:lnTo>
                  <a:pt x="2816" y="247"/>
                </a:lnTo>
                <a:lnTo>
                  <a:pt x="2827" y="247"/>
                </a:lnTo>
                <a:lnTo>
                  <a:pt x="2837" y="247"/>
                </a:lnTo>
                <a:lnTo>
                  <a:pt x="2847" y="247"/>
                </a:lnTo>
                <a:lnTo>
                  <a:pt x="2857" y="247"/>
                </a:lnTo>
                <a:lnTo>
                  <a:pt x="2868" y="247"/>
                </a:lnTo>
                <a:lnTo>
                  <a:pt x="2878" y="247"/>
                </a:lnTo>
                <a:lnTo>
                  <a:pt x="2888" y="247"/>
                </a:lnTo>
                <a:lnTo>
                  <a:pt x="2899" y="247"/>
                </a:lnTo>
                <a:lnTo>
                  <a:pt x="2909" y="252"/>
                </a:lnTo>
                <a:lnTo>
                  <a:pt x="2919" y="252"/>
                </a:lnTo>
                <a:lnTo>
                  <a:pt x="2929" y="252"/>
                </a:lnTo>
                <a:lnTo>
                  <a:pt x="2940" y="252"/>
                </a:lnTo>
                <a:lnTo>
                  <a:pt x="2950" y="252"/>
                </a:lnTo>
                <a:lnTo>
                  <a:pt x="2960" y="252"/>
                </a:lnTo>
                <a:lnTo>
                  <a:pt x="2970" y="252"/>
                </a:lnTo>
                <a:lnTo>
                  <a:pt x="2981" y="252"/>
                </a:lnTo>
                <a:lnTo>
                  <a:pt x="2991" y="252"/>
                </a:lnTo>
                <a:lnTo>
                  <a:pt x="3001" y="252"/>
                </a:lnTo>
                <a:lnTo>
                  <a:pt x="3006" y="252"/>
                </a:lnTo>
                <a:lnTo>
                  <a:pt x="3017" y="252"/>
                </a:lnTo>
                <a:lnTo>
                  <a:pt x="3027" y="252"/>
                </a:lnTo>
                <a:lnTo>
                  <a:pt x="3037" y="252"/>
                </a:lnTo>
                <a:lnTo>
                  <a:pt x="3048" y="252"/>
                </a:lnTo>
                <a:lnTo>
                  <a:pt x="3058" y="252"/>
                </a:lnTo>
                <a:lnTo>
                  <a:pt x="3068" y="252"/>
                </a:lnTo>
                <a:lnTo>
                  <a:pt x="3078" y="252"/>
                </a:lnTo>
                <a:lnTo>
                  <a:pt x="3089" y="252"/>
                </a:lnTo>
                <a:lnTo>
                  <a:pt x="3099" y="252"/>
                </a:lnTo>
                <a:lnTo>
                  <a:pt x="3109" y="258"/>
                </a:lnTo>
                <a:lnTo>
                  <a:pt x="3120" y="258"/>
                </a:lnTo>
                <a:lnTo>
                  <a:pt x="3130" y="258"/>
                </a:lnTo>
                <a:lnTo>
                  <a:pt x="3140" y="258"/>
                </a:lnTo>
                <a:lnTo>
                  <a:pt x="3150" y="258"/>
                </a:lnTo>
                <a:lnTo>
                  <a:pt x="3161" y="258"/>
                </a:lnTo>
                <a:lnTo>
                  <a:pt x="3171" y="258"/>
                </a:lnTo>
                <a:lnTo>
                  <a:pt x="3181" y="258"/>
                </a:lnTo>
                <a:lnTo>
                  <a:pt x="3186" y="258"/>
                </a:lnTo>
                <a:lnTo>
                  <a:pt x="3197" y="258"/>
                </a:lnTo>
                <a:lnTo>
                  <a:pt x="3207" y="258"/>
                </a:lnTo>
                <a:lnTo>
                  <a:pt x="3217" y="258"/>
                </a:lnTo>
                <a:lnTo>
                  <a:pt x="3227" y="258"/>
                </a:lnTo>
                <a:lnTo>
                  <a:pt x="3238" y="258"/>
                </a:lnTo>
                <a:lnTo>
                  <a:pt x="3248" y="258"/>
                </a:lnTo>
                <a:lnTo>
                  <a:pt x="3258" y="258"/>
                </a:lnTo>
                <a:lnTo>
                  <a:pt x="3269" y="258"/>
                </a:lnTo>
                <a:lnTo>
                  <a:pt x="3279" y="258"/>
                </a:lnTo>
                <a:lnTo>
                  <a:pt x="3289" y="258"/>
                </a:lnTo>
                <a:lnTo>
                  <a:pt x="3299" y="258"/>
                </a:lnTo>
                <a:lnTo>
                  <a:pt x="3310" y="258"/>
                </a:lnTo>
                <a:lnTo>
                  <a:pt x="3320" y="258"/>
                </a:lnTo>
                <a:lnTo>
                  <a:pt x="3330" y="258"/>
                </a:lnTo>
                <a:lnTo>
                  <a:pt x="3341" y="258"/>
                </a:lnTo>
                <a:lnTo>
                  <a:pt x="3351" y="258"/>
                </a:lnTo>
                <a:lnTo>
                  <a:pt x="3361" y="258"/>
                </a:lnTo>
                <a:lnTo>
                  <a:pt x="3366" y="258"/>
                </a:lnTo>
                <a:lnTo>
                  <a:pt x="3377" y="258"/>
                </a:lnTo>
                <a:lnTo>
                  <a:pt x="3387" y="258"/>
                </a:lnTo>
                <a:lnTo>
                  <a:pt x="3397" y="258"/>
                </a:lnTo>
                <a:lnTo>
                  <a:pt x="3407" y="258"/>
                </a:lnTo>
                <a:lnTo>
                  <a:pt x="3418" y="258"/>
                </a:lnTo>
                <a:lnTo>
                  <a:pt x="3428" y="258"/>
                </a:lnTo>
                <a:lnTo>
                  <a:pt x="3438" y="258"/>
                </a:lnTo>
                <a:lnTo>
                  <a:pt x="3448" y="258"/>
                </a:lnTo>
                <a:lnTo>
                  <a:pt x="3459" y="258"/>
                </a:lnTo>
                <a:lnTo>
                  <a:pt x="3469" y="258"/>
                </a:lnTo>
                <a:lnTo>
                  <a:pt x="3479" y="258"/>
                </a:lnTo>
                <a:lnTo>
                  <a:pt x="3490" y="258"/>
                </a:lnTo>
                <a:lnTo>
                  <a:pt x="3500" y="258"/>
                </a:lnTo>
                <a:lnTo>
                  <a:pt x="3510" y="258"/>
                </a:lnTo>
                <a:lnTo>
                  <a:pt x="3520" y="258"/>
                </a:lnTo>
                <a:lnTo>
                  <a:pt x="3531" y="258"/>
                </a:lnTo>
                <a:lnTo>
                  <a:pt x="3541" y="258"/>
                </a:lnTo>
                <a:lnTo>
                  <a:pt x="3546" y="258"/>
                </a:lnTo>
                <a:lnTo>
                  <a:pt x="3556" y="258"/>
                </a:lnTo>
                <a:lnTo>
                  <a:pt x="3567" y="258"/>
                </a:lnTo>
                <a:lnTo>
                  <a:pt x="3577" y="263"/>
                </a:lnTo>
                <a:lnTo>
                  <a:pt x="3587" y="263"/>
                </a:lnTo>
                <a:lnTo>
                  <a:pt x="3598" y="263"/>
                </a:lnTo>
                <a:lnTo>
                  <a:pt x="3608" y="263"/>
                </a:lnTo>
                <a:lnTo>
                  <a:pt x="3618" y="263"/>
                </a:lnTo>
                <a:lnTo>
                  <a:pt x="3628" y="263"/>
                </a:lnTo>
                <a:lnTo>
                  <a:pt x="3639" y="263"/>
                </a:lnTo>
                <a:lnTo>
                  <a:pt x="3649" y="263"/>
                </a:lnTo>
                <a:lnTo>
                  <a:pt x="3659" y="263"/>
                </a:lnTo>
                <a:lnTo>
                  <a:pt x="3669" y="263"/>
                </a:lnTo>
                <a:lnTo>
                  <a:pt x="3680" y="263"/>
                </a:lnTo>
                <a:lnTo>
                  <a:pt x="3690" y="263"/>
                </a:lnTo>
                <a:lnTo>
                  <a:pt x="3700" y="263"/>
                </a:lnTo>
                <a:lnTo>
                  <a:pt x="3711" y="263"/>
                </a:lnTo>
                <a:lnTo>
                  <a:pt x="3721" y="263"/>
                </a:lnTo>
                <a:lnTo>
                  <a:pt x="3726" y="263"/>
                </a:lnTo>
                <a:lnTo>
                  <a:pt x="3736" y="263"/>
                </a:lnTo>
                <a:lnTo>
                  <a:pt x="3747" y="263"/>
                </a:lnTo>
                <a:lnTo>
                  <a:pt x="3757" y="263"/>
                </a:lnTo>
                <a:lnTo>
                  <a:pt x="3767" y="263"/>
                </a:lnTo>
                <a:lnTo>
                  <a:pt x="3777" y="263"/>
                </a:lnTo>
                <a:lnTo>
                  <a:pt x="3788" y="263"/>
                </a:lnTo>
                <a:lnTo>
                  <a:pt x="3798" y="263"/>
                </a:lnTo>
                <a:lnTo>
                  <a:pt x="3808" y="263"/>
                </a:lnTo>
                <a:lnTo>
                  <a:pt x="3819" y="263"/>
                </a:lnTo>
                <a:lnTo>
                  <a:pt x="3829" y="263"/>
                </a:lnTo>
                <a:lnTo>
                  <a:pt x="3839" y="263"/>
                </a:lnTo>
                <a:lnTo>
                  <a:pt x="3849" y="263"/>
                </a:lnTo>
                <a:lnTo>
                  <a:pt x="3860" y="263"/>
                </a:lnTo>
                <a:lnTo>
                  <a:pt x="3870" y="263"/>
                </a:lnTo>
                <a:lnTo>
                  <a:pt x="3880" y="263"/>
                </a:lnTo>
                <a:lnTo>
                  <a:pt x="3890" y="263"/>
                </a:lnTo>
                <a:lnTo>
                  <a:pt x="3901" y="263"/>
                </a:lnTo>
                <a:lnTo>
                  <a:pt x="3906" y="263"/>
                </a:lnTo>
                <a:lnTo>
                  <a:pt x="3916" y="263"/>
                </a:lnTo>
                <a:lnTo>
                  <a:pt x="3926" y="263"/>
                </a:lnTo>
                <a:lnTo>
                  <a:pt x="3937" y="263"/>
                </a:lnTo>
                <a:lnTo>
                  <a:pt x="3947" y="263"/>
                </a:lnTo>
                <a:lnTo>
                  <a:pt x="3957" y="263"/>
                </a:lnTo>
                <a:lnTo>
                  <a:pt x="3968" y="263"/>
                </a:lnTo>
                <a:lnTo>
                  <a:pt x="3978" y="263"/>
                </a:lnTo>
                <a:lnTo>
                  <a:pt x="3988" y="263"/>
                </a:lnTo>
                <a:lnTo>
                  <a:pt x="3998" y="263"/>
                </a:lnTo>
                <a:lnTo>
                  <a:pt x="3998" y="278"/>
                </a:lnTo>
                <a:lnTo>
                  <a:pt x="3988" y="278"/>
                </a:lnTo>
                <a:lnTo>
                  <a:pt x="3978" y="278"/>
                </a:lnTo>
                <a:lnTo>
                  <a:pt x="3968" y="278"/>
                </a:lnTo>
                <a:lnTo>
                  <a:pt x="3957" y="278"/>
                </a:lnTo>
                <a:lnTo>
                  <a:pt x="3947" y="278"/>
                </a:lnTo>
                <a:lnTo>
                  <a:pt x="3937" y="278"/>
                </a:lnTo>
                <a:lnTo>
                  <a:pt x="3926" y="278"/>
                </a:lnTo>
                <a:lnTo>
                  <a:pt x="3916" y="278"/>
                </a:lnTo>
                <a:lnTo>
                  <a:pt x="3906" y="278"/>
                </a:lnTo>
                <a:lnTo>
                  <a:pt x="3901" y="278"/>
                </a:lnTo>
                <a:lnTo>
                  <a:pt x="3890" y="278"/>
                </a:lnTo>
                <a:lnTo>
                  <a:pt x="3880" y="278"/>
                </a:lnTo>
                <a:lnTo>
                  <a:pt x="3870" y="278"/>
                </a:lnTo>
                <a:lnTo>
                  <a:pt x="3860" y="278"/>
                </a:lnTo>
                <a:lnTo>
                  <a:pt x="3849" y="278"/>
                </a:lnTo>
                <a:lnTo>
                  <a:pt x="3839" y="278"/>
                </a:lnTo>
                <a:lnTo>
                  <a:pt x="3829" y="278"/>
                </a:lnTo>
                <a:lnTo>
                  <a:pt x="3819" y="278"/>
                </a:lnTo>
                <a:lnTo>
                  <a:pt x="3808" y="278"/>
                </a:lnTo>
                <a:lnTo>
                  <a:pt x="3798" y="278"/>
                </a:lnTo>
                <a:lnTo>
                  <a:pt x="3788" y="278"/>
                </a:lnTo>
                <a:lnTo>
                  <a:pt x="3777" y="278"/>
                </a:lnTo>
                <a:lnTo>
                  <a:pt x="3767" y="278"/>
                </a:lnTo>
                <a:lnTo>
                  <a:pt x="3757" y="278"/>
                </a:lnTo>
                <a:lnTo>
                  <a:pt x="3747" y="278"/>
                </a:lnTo>
                <a:lnTo>
                  <a:pt x="3736" y="278"/>
                </a:lnTo>
                <a:lnTo>
                  <a:pt x="3726" y="278"/>
                </a:lnTo>
                <a:lnTo>
                  <a:pt x="3721" y="278"/>
                </a:lnTo>
                <a:lnTo>
                  <a:pt x="3711" y="278"/>
                </a:lnTo>
                <a:lnTo>
                  <a:pt x="3700" y="278"/>
                </a:lnTo>
                <a:lnTo>
                  <a:pt x="3690" y="278"/>
                </a:lnTo>
                <a:lnTo>
                  <a:pt x="3680" y="278"/>
                </a:lnTo>
                <a:lnTo>
                  <a:pt x="3669" y="278"/>
                </a:lnTo>
                <a:lnTo>
                  <a:pt x="3659" y="278"/>
                </a:lnTo>
                <a:lnTo>
                  <a:pt x="3649" y="278"/>
                </a:lnTo>
                <a:lnTo>
                  <a:pt x="3639" y="278"/>
                </a:lnTo>
                <a:lnTo>
                  <a:pt x="3628" y="278"/>
                </a:lnTo>
                <a:lnTo>
                  <a:pt x="3618" y="278"/>
                </a:lnTo>
                <a:lnTo>
                  <a:pt x="3608" y="278"/>
                </a:lnTo>
                <a:lnTo>
                  <a:pt x="3598" y="278"/>
                </a:lnTo>
                <a:lnTo>
                  <a:pt x="3587" y="278"/>
                </a:lnTo>
                <a:lnTo>
                  <a:pt x="3577" y="278"/>
                </a:lnTo>
                <a:lnTo>
                  <a:pt x="3567" y="278"/>
                </a:lnTo>
                <a:lnTo>
                  <a:pt x="3556" y="278"/>
                </a:lnTo>
                <a:lnTo>
                  <a:pt x="3546" y="278"/>
                </a:lnTo>
                <a:lnTo>
                  <a:pt x="3541" y="278"/>
                </a:lnTo>
                <a:lnTo>
                  <a:pt x="3531" y="278"/>
                </a:lnTo>
                <a:lnTo>
                  <a:pt x="3520" y="278"/>
                </a:lnTo>
                <a:lnTo>
                  <a:pt x="3510" y="278"/>
                </a:lnTo>
                <a:lnTo>
                  <a:pt x="3500" y="278"/>
                </a:lnTo>
                <a:lnTo>
                  <a:pt x="3490" y="278"/>
                </a:lnTo>
                <a:lnTo>
                  <a:pt x="3479" y="278"/>
                </a:lnTo>
                <a:lnTo>
                  <a:pt x="3469" y="278"/>
                </a:lnTo>
                <a:lnTo>
                  <a:pt x="3459" y="278"/>
                </a:lnTo>
                <a:lnTo>
                  <a:pt x="3448" y="278"/>
                </a:lnTo>
                <a:lnTo>
                  <a:pt x="3438" y="278"/>
                </a:lnTo>
                <a:lnTo>
                  <a:pt x="3428" y="278"/>
                </a:lnTo>
                <a:lnTo>
                  <a:pt x="3418" y="278"/>
                </a:lnTo>
                <a:lnTo>
                  <a:pt x="3407" y="278"/>
                </a:lnTo>
                <a:lnTo>
                  <a:pt x="3397" y="278"/>
                </a:lnTo>
                <a:lnTo>
                  <a:pt x="3387" y="278"/>
                </a:lnTo>
                <a:lnTo>
                  <a:pt x="3377" y="278"/>
                </a:lnTo>
                <a:lnTo>
                  <a:pt x="3366" y="278"/>
                </a:lnTo>
                <a:lnTo>
                  <a:pt x="3361" y="278"/>
                </a:lnTo>
                <a:lnTo>
                  <a:pt x="3351" y="278"/>
                </a:lnTo>
                <a:lnTo>
                  <a:pt x="3341" y="278"/>
                </a:lnTo>
                <a:lnTo>
                  <a:pt x="3330" y="278"/>
                </a:lnTo>
                <a:lnTo>
                  <a:pt x="3320" y="278"/>
                </a:lnTo>
                <a:lnTo>
                  <a:pt x="3310" y="278"/>
                </a:lnTo>
                <a:lnTo>
                  <a:pt x="3299" y="278"/>
                </a:lnTo>
                <a:lnTo>
                  <a:pt x="3289" y="278"/>
                </a:lnTo>
                <a:lnTo>
                  <a:pt x="3279" y="278"/>
                </a:lnTo>
                <a:lnTo>
                  <a:pt x="3269" y="278"/>
                </a:lnTo>
                <a:lnTo>
                  <a:pt x="3258" y="278"/>
                </a:lnTo>
                <a:lnTo>
                  <a:pt x="3248" y="278"/>
                </a:lnTo>
                <a:lnTo>
                  <a:pt x="3238" y="278"/>
                </a:lnTo>
                <a:lnTo>
                  <a:pt x="3227" y="278"/>
                </a:lnTo>
                <a:lnTo>
                  <a:pt x="3217" y="278"/>
                </a:lnTo>
                <a:lnTo>
                  <a:pt x="3207" y="278"/>
                </a:lnTo>
                <a:lnTo>
                  <a:pt x="3197" y="278"/>
                </a:lnTo>
                <a:lnTo>
                  <a:pt x="3186" y="278"/>
                </a:lnTo>
                <a:lnTo>
                  <a:pt x="3181" y="278"/>
                </a:lnTo>
                <a:lnTo>
                  <a:pt x="3171" y="278"/>
                </a:lnTo>
                <a:lnTo>
                  <a:pt x="3161" y="278"/>
                </a:lnTo>
                <a:lnTo>
                  <a:pt x="3150" y="278"/>
                </a:lnTo>
                <a:lnTo>
                  <a:pt x="3140" y="278"/>
                </a:lnTo>
                <a:lnTo>
                  <a:pt x="3130" y="278"/>
                </a:lnTo>
                <a:lnTo>
                  <a:pt x="3120" y="278"/>
                </a:lnTo>
                <a:lnTo>
                  <a:pt x="3109" y="278"/>
                </a:lnTo>
                <a:lnTo>
                  <a:pt x="3099" y="278"/>
                </a:lnTo>
                <a:lnTo>
                  <a:pt x="3089" y="278"/>
                </a:lnTo>
                <a:lnTo>
                  <a:pt x="3078" y="278"/>
                </a:lnTo>
                <a:lnTo>
                  <a:pt x="3068" y="278"/>
                </a:lnTo>
                <a:lnTo>
                  <a:pt x="3058" y="278"/>
                </a:lnTo>
                <a:lnTo>
                  <a:pt x="3048" y="278"/>
                </a:lnTo>
                <a:lnTo>
                  <a:pt x="3037" y="278"/>
                </a:lnTo>
                <a:lnTo>
                  <a:pt x="3027" y="278"/>
                </a:lnTo>
                <a:lnTo>
                  <a:pt x="3017" y="278"/>
                </a:lnTo>
                <a:lnTo>
                  <a:pt x="3006" y="278"/>
                </a:lnTo>
                <a:lnTo>
                  <a:pt x="3001" y="278"/>
                </a:lnTo>
                <a:lnTo>
                  <a:pt x="2991" y="278"/>
                </a:lnTo>
                <a:lnTo>
                  <a:pt x="2981" y="278"/>
                </a:lnTo>
                <a:lnTo>
                  <a:pt x="2970" y="278"/>
                </a:lnTo>
                <a:lnTo>
                  <a:pt x="2960" y="278"/>
                </a:lnTo>
                <a:lnTo>
                  <a:pt x="2950" y="278"/>
                </a:lnTo>
                <a:lnTo>
                  <a:pt x="2940" y="278"/>
                </a:lnTo>
                <a:lnTo>
                  <a:pt x="2929" y="278"/>
                </a:lnTo>
                <a:lnTo>
                  <a:pt x="2919" y="278"/>
                </a:lnTo>
                <a:lnTo>
                  <a:pt x="2909" y="278"/>
                </a:lnTo>
                <a:lnTo>
                  <a:pt x="2899" y="278"/>
                </a:lnTo>
                <a:lnTo>
                  <a:pt x="2888" y="278"/>
                </a:lnTo>
                <a:lnTo>
                  <a:pt x="2878" y="278"/>
                </a:lnTo>
                <a:lnTo>
                  <a:pt x="2868" y="278"/>
                </a:lnTo>
                <a:lnTo>
                  <a:pt x="2857" y="278"/>
                </a:lnTo>
                <a:lnTo>
                  <a:pt x="2847" y="278"/>
                </a:lnTo>
                <a:lnTo>
                  <a:pt x="2837" y="278"/>
                </a:lnTo>
                <a:lnTo>
                  <a:pt x="2827" y="278"/>
                </a:lnTo>
                <a:lnTo>
                  <a:pt x="2816" y="278"/>
                </a:lnTo>
                <a:lnTo>
                  <a:pt x="2811" y="278"/>
                </a:lnTo>
                <a:lnTo>
                  <a:pt x="2801" y="278"/>
                </a:lnTo>
                <a:lnTo>
                  <a:pt x="2791" y="278"/>
                </a:lnTo>
                <a:lnTo>
                  <a:pt x="2780" y="278"/>
                </a:lnTo>
                <a:lnTo>
                  <a:pt x="2770" y="278"/>
                </a:lnTo>
                <a:lnTo>
                  <a:pt x="2760" y="278"/>
                </a:lnTo>
                <a:lnTo>
                  <a:pt x="2749" y="278"/>
                </a:lnTo>
                <a:lnTo>
                  <a:pt x="2739" y="278"/>
                </a:lnTo>
                <a:lnTo>
                  <a:pt x="2729" y="278"/>
                </a:lnTo>
                <a:lnTo>
                  <a:pt x="2719" y="278"/>
                </a:lnTo>
                <a:lnTo>
                  <a:pt x="2708" y="278"/>
                </a:lnTo>
                <a:lnTo>
                  <a:pt x="2698" y="278"/>
                </a:lnTo>
                <a:lnTo>
                  <a:pt x="2688" y="278"/>
                </a:lnTo>
                <a:lnTo>
                  <a:pt x="2678" y="278"/>
                </a:lnTo>
                <a:lnTo>
                  <a:pt x="2667" y="278"/>
                </a:lnTo>
                <a:lnTo>
                  <a:pt x="2657" y="278"/>
                </a:lnTo>
                <a:lnTo>
                  <a:pt x="2647" y="278"/>
                </a:lnTo>
                <a:lnTo>
                  <a:pt x="2636" y="278"/>
                </a:lnTo>
                <a:lnTo>
                  <a:pt x="2631" y="278"/>
                </a:lnTo>
                <a:lnTo>
                  <a:pt x="2621" y="278"/>
                </a:lnTo>
                <a:lnTo>
                  <a:pt x="2611" y="278"/>
                </a:lnTo>
                <a:lnTo>
                  <a:pt x="2600" y="278"/>
                </a:lnTo>
                <a:lnTo>
                  <a:pt x="2590" y="278"/>
                </a:lnTo>
                <a:lnTo>
                  <a:pt x="2580" y="278"/>
                </a:lnTo>
                <a:lnTo>
                  <a:pt x="2570" y="278"/>
                </a:lnTo>
                <a:lnTo>
                  <a:pt x="2559" y="278"/>
                </a:lnTo>
                <a:lnTo>
                  <a:pt x="2549" y="278"/>
                </a:lnTo>
                <a:lnTo>
                  <a:pt x="2539" y="278"/>
                </a:lnTo>
                <a:lnTo>
                  <a:pt x="2528" y="278"/>
                </a:lnTo>
                <a:lnTo>
                  <a:pt x="2518" y="278"/>
                </a:lnTo>
                <a:lnTo>
                  <a:pt x="2508" y="278"/>
                </a:lnTo>
                <a:lnTo>
                  <a:pt x="2498" y="278"/>
                </a:lnTo>
                <a:lnTo>
                  <a:pt x="2487" y="278"/>
                </a:lnTo>
                <a:lnTo>
                  <a:pt x="2477" y="278"/>
                </a:lnTo>
                <a:lnTo>
                  <a:pt x="2467" y="278"/>
                </a:lnTo>
                <a:lnTo>
                  <a:pt x="2457" y="278"/>
                </a:lnTo>
                <a:lnTo>
                  <a:pt x="2451" y="278"/>
                </a:lnTo>
                <a:lnTo>
                  <a:pt x="2441" y="278"/>
                </a:lnTo>
                <a:lnTo>
                  <a:pt x="2431" y="278"/>
                </a:lnTo>
                <a:lnTo>
                  <a:pt x="2421" y="278"/>
                </a:lnTo>
                <a:lnTo>
                  <a:pt x="2410" y="278"/>
                </a:lnTo>
                <a:lnTo>
                  <a:pt x="2400" y="278"/>
                </a:lnTo>
                <a:lnTo>
                  <a:pt x="2390" y="278"/>
                </a:lnTo>
                <a:lnTo>
                  <a:pt x="2379" y="278"/>
                </a:lnTo>
                <a:lnTo>
                  <a:pt x="2369" y="278"/>
                </a:lnTo>
                <a:lnTo>
                  <a:pt x="2359" y="278"/>
                </a:lnTo>
                <a:lnTo>
                  <a:pt x="2349" y="278"/>
                </a:lnTo>
                <a:lnTo>
                  <a:pt x="2338" y="278"/>
                </a:lnTo>
                <a:lnTo>
                  <a:pt x="2328" y="278"/>
                </a:lnTo>
                <a:lnTo>
                  <a:pt x="2318" y="278"/>
                </a:lnTo>
                <a:lnTo>
                  <a:pt x="2307" y="278"/>
                </a:lnTo>
                <a:lnTo>
                  <a:pt x="2297" y="278"/>
                </a:lnTo>
                <a:lnTo>
                  <a:pt x="2287" y="278"/>
                </a:lnTo>
                <a:lnTo>
                  <a:pt x="2277" y="278"/>
                </a:lnTo>
                <a:lnTo>
                  <a:pt x="2271" y="278"/>
                </a:lnTo>
                <a:lnTo>
                  <a:pt x="2261" y="278"/>
                </a:lnTo>
                <a:lnTo>
                  <a:pt x="2251" y="278"/>
                </a:lnTo>
                <a:lnTo>
                  <a:pt x="2241" y="278"/>
                </a:lnTo>
                <a:lnTo>
                  <a:pt x="2230" y="278"/>
                </a:lnTo>
                <a:lnTo>
                  <a:pt x="2220" y="278"/>
                </a:lnTo>
                <a:lnTo>
                  <a:pt x="2210" y="278"/>
                </a:lnTo>
                <a:lnTo>
                  <a:pt x="2200" y="278"/>
                </a:lnTo>
                <a:lnTo>
                  <a:pt x="2189" y="278"/>
                </a:lnTo>
                <a:lnTo>
                  <a:pt x="2179" y="278"/>
                </a:lnTo>
                <a:lnTo>
                  <a:pt x="2169" y="278"/>
                </a:lnTo>
                <a:lnTo>
                  <a:pt x="2158" y="278"/>
                </a:lnTo>
                <a:lnTo>
                  <a:pt x="2148" y="278"/>
                </a:lnTo>
                <a:lnTo>
                  <a:pt x="2138" y="278"/>
                </a:lnTo>
                <a:lnTo>
                  <a:pt x="2128" y="278"/>
                </a:lnTo>
                <a:lnTo>
                  <a:pt x="2117" y="278"/>
                </a:lnTo>
                <a:lnTo>
                  <a:pt x="2107" y="278"/>
                </a:lnTo>
                <a:lnTo>
                  <a:pt x="2097" y="278"/>
                </a:lnTo>
                <a:lnTo>
                  <a:pt x="2092" y="278"/>
                </a:lnTo>
                <a:lnTo>
                  <a:pt x="2081" y="278"/>
                </a:lnTo>
                <a:lnTo>
                  <a:pt x="2071" y="278"/>
                </a:lnTo>
                <a:lnTo>
                  <a:pt x="2061" y="278"/>
                </a:lnTo>
                <a:lnTo>
                  <a:pt x="2050" y="278"/>
                </a:lnTo>
                <a:lnTo>
                  <a:pt x="2040" y="278"/>
                </a:lnTo>
                <a:lnTo>
                  <a:pt x="2030" y="278"/>
                </a:lnTo>
                <a:lnTo>
                  <a:pt x="2020" y="278"/>
                </a:lnTo>
                <a:lnTo>
                  <a:pt x="2009" y="278"/>
                </a:lnTo>
                <a:lnTo>
                  <a:pt x="1999" y="278"/>
                </a:lnTo>
                <a:lnTo>
                  <a:pt x="1989" y="278"/>
                </a:lnTo>
                <a:lnTo>
                  <a:pt x="1979" y="278"/>
                </a:lnTo>
                <a:lnTo>
                  <a:pt x="1968" y="278"/>
                </a:lnTo>
                <a:lnTo>
                  <a:pt x="1958" y="278"/>
                </a:lnTo>
                <a:lnTo>
                  <a:pt x="1948" y="278"/>
                </a:lnTo>
                <a:lnTo>
                  <a:pt x="1937" y="278"/>
                </a:lnTo>
                <a:lnTo>
                  <a:pt x="1927" y="278"/>
                </a:lnTo>
                <a:lnTo>
                  <a:pt x="1917" y="278"/>
                </a:lnTo>
                <a:lnTo>
                  <a:pt x="1907" y="278"/>
                </a:lnTo>
                <a:lnTo>
                  <a:pt x="1901" y="278"/>
                </a:lnTo>
                <a:lnTo>
                  <a:pt x="1891" y="278"/>
                </a:lnTo>
                <a:lnTo>
                  <a:pt x="1881" y="278"/>
                </a:lnTo>
                <a:lnTo>
                  <a:pt x="1871" y="278"/>
                </a:lnTo>
                <a:lnTo>
                  <a:pt x="1860" y="278"/>
                </a:lnTo>
                <a:lnTo>
                  <a:pt x="1850" y="278"/>
                </a:lnTo>
                <a:lnTo>
                  <a:pt x="1840" y="278"/>
                </a:lnTo>
                <a:lnTo>
                  <a:pt x="1829" y="278"/>
                </a:lnTo>
                <a:lnTo>
                  <a:pt x="1819" y="278"/>
                </a:lnTo>
                <a:lnTo>
                  <a:pt x="1809" y="278"/>
                </a:lnTo>
                <a:lnTo>
                  <a:pt x="1799" y="278"/>
                </a:lnTo>
                <a:lnTo>
                  <a:pt x="1788" y="278"/>
                </a:lnTo>
                <a:lnTo>
                  <a:pt x="1778" y="278"/>
                </a:lnTo>
                <a:lnTo>
                  <a:pt x="1768" y="278"/>
                </a:lnTo>
                <a:lnTo>
                  <a:pt x="1758" y="278"/>
                </a:lnTo>
                <a:lnTo>
                  <a:pt x="1747" y="278"/>
                </a:lnTo>
                <a:lnTo>
                  <a:pt x="1737" y="278"/>
                </a:lnTo>
                <a:lnTo>
                  <a:pt x="1727" y="278"/>
                </a:lnTo>
                <a:lnTo>
                  <a:pt x="1722" y="278"/>
                </a:lnTo>
                <a:lnTo>
                  <a:pt x="1711" y="278"/>
                </a:lnTo>
                <a:lnTo>
                  <a:pt x="1701" y="278"/>
                </a:lnTo>
                <a:lnTo>
                  <a:pt x="1691" y="278"/>
                </a:lnTo>
                <a:lnTo>
                  <a:pt x="1680" y="278"/>
                </a:lnTo>
                <a:lnTo>
                  <a:pt x="1670" y="278"/>
                </a:lnTo>
                <a:lnTo>
                  <a:pt x="1660" y="278"/>
                </a:lnTo>
                <a:lnTo>
                  <a:pt x="1650" y="278"/>
                </a:lnTo>
                <a:lnTo>
                  <a:pt x="1639" y="278"/>
                </a:lnTo>
                <a:lnTo>
                  <a:pt x="1629" y="278"/>
                </a:lnTo>
                <a:lnTo>
                  <a:pt x="1619" y="278"/>
                </a:lnTo>
                <a:lnTo>
                  <a:pt x="1608" y="278"/>
                </a:lnTo>
                <a:lnTo>
                  <a:pt x="1598" y="278"/>
                </a:lnTo>
                <a:lnTo>
                  <a:pt x="1588" y="278"/>
                </a:lnTo>
                <a:lnTo>
                  <a:pt x="1578" y="278"/>
                </a:lnTo>
                <a:lnTo>
                  <a:pt x="1567" y="278"/>
                </a:lnTo>
                <a:lnTo>
                  <a:pt x="1557" y="278"/>
                </a:lnTo>
                <a:lnTo>
                  <a:pt x="1547" y="278"/>
                </a:lnTo>
                <a:lnTo>
                  <a:pt x="1542" y="278"/>
                </a:lnTo>
                <a:lnTo>
                  <a:pt x="1531" y="278"/>
                </a:lnTo>
                <a:lnTo>
                  <a:pt x="1521" y="278"/>
                </a:lnTo>
                <a:lnTo>
                  <a:pt x="1511" y="278"/>
                </a:lnTo>
                <a:lnTo>
                  <a:pt x="1501" y="278"/>
                </a:lnTo>
                <a:lnTo>
                  <a:pt x="1490" y="278"/>
                </a:lnTo>
                <a:lnTo>
                  <a:pt x="1480" y="278"/>
                </a:lnTo>
                <a:lnTo>
                  <a:pt x="1470" y="278"/>
                </a:lnTo>
                <a:lnTo>
                  <a:pt x="1459" y="278"/>
                </a:lnTo>
                <a:lnTo>
                  <a:pt x="1449" y="278"/>
                </a:lnTo>
                <a:lnTo>
                  <a:pt x="1439" y="278"/>
                </a:lnTo>
                <a:lnTo>
                  <a:pt x="1429" y="278"/>
                </a:lnTo>
                <a:lnTo>
                  <a:pt x="1418" y="278"/>
                </a:lnTo>
                <a:lnTo>
                  <a:pt x="1408" y="278"/>
                </a:lnTo>
                <a:lnTo>
                  <a:pt x="1398" y="278"/>
                </a:lnTo>
                <a:lnTo>
                  <a:pt x="1387" y="278"/>
                </a:lnTo>
                <a:lnTo>
                  <a:pt x="1377" y="278"/>
                </a:lnTo>
                <a:lnTo>
                  <a:pt x="1367" y="278"/>
                </a:lnTo>
                <a:lnTo>
                  <a:pt x="1362" y="278"/>
                </a:lnTo>
                <a:lnTo>
                  <a:pt x="1351" y="278"/>
                </a:lnTo>
                <a:lnTo>
                  <a:pt x="1341" y="278"/>
                </a:lnTo>
                <a:lnTo>
                  <a:pt x="1331" y="278"/>
                </a:lnTo>
                <a:lnTo>
                  <a:pt x="1321" y="278"/>
                </a:lnTo>
                <a:lnTo>
                  <a:pt x="1310" y="278"/>
                </a:lnTo>
                <a:lnTo>
                  <a:pt x="1300" y="278"/>
                </a:lnTo>
                <a:lnTo>
                  <a:pt x="1290" y="278"/>
                </a:lnTo>
                <a:lnTo>
                  <a:pt x="1280" y="278"/>
                </a:lnTo>
                <a:lnTo>
                  <a:pt x="1269" y="278"/>
                </a:lnTo>
                <a:lnTo>
                  <a:pt x="1259" y="278"/>
                </a:lnTo>
                <a:lnTo>
                  <a:pt x="1249" y="278"/>
                </a:lnTo>
                <a:lnTo>
                  <a:pt x="1238" y="278"/>
                </a:lnTo>
                <a:lnTo>
                  <a:pt x="1228" y="278"/>
                </a:lnTo>
                <a:lnTo>
                  <a:pt x="1218" y="278"/>
                </a:lnTo>
                <a:lnTo>
                  <a:pt x="1208" y="278"/>
                </a:lnTo>
                <a:lnTo>
                  <a:pt x="1197" y="278"/>
                </a:lnTo>
                <a:lnTo>
                  <a:pt x="1187" y="278"/>
                </a:lnTo>
                <a:lnTo>
                  <a:pt x="1182" y="278"/>
                </a:lnTo>
                <a:lnTo>
                  <a:pt x="1172" y="278"/>
                </a:lnTo>
                <a:lnTo>
                  <a:pt x="1161" y="278"/>
                </a:lnTo>
                <a:lnTo>
                  <a:pt x="1151" y="278"/>
                </a:lnTo>
                <a:lnTo>
                  <a:pt x="1141" y="278"/>
                </a:lnTo>
                <a:lnTo>
                  <a:pt x="1130" y="278"/>
                </a:lnTo>
                <a:lnTo>
                  <a:pt x="1120" y="278"/>
                </a:lnTo>
                <a:lnTo>
                  <a:pt x="1110" y="278"/>
                </a:lnTo>
                <a:lnTo>
                  <a:pt x="1100" y="278"/>
                </a:lnTo>
                <a:lnTo>
                  <a:pt x="1089" y="278"/>
                </a:lnTo>
                <a:lnTo>
                  <a:pt x="1079" y="278"/>
                </a:lnTo>
                <a:lnTo>
                  <a:pt x="1069" y="278"/>
                </a:lnTo>
                <a:lnTo>
                  <a:pt x="1059" y="278"/>
                </a:lnTo>
                <a:lnTo>
                  <a:pt x="1048" y="278"/>
                </a:lnTo>
                <a:lnTo>
                  <a:pt x="1038" y="278"/>
                </a:lnTo>
                <a:lnTo>
                  <a:pt x="1028" y="278"/>
                </a:lnTo>
                <a:lnTo>
                  <a:pt x="1017" y="278"/>
                </a:lnTo>
                <a:lnTo>
                  <a:pt x="1007" y="278"/>
                </a:lnTo>
                <a:lnTo>
                  <a:pt x="1002" y="278"/>
                </a:lnTo>
                <a:lnTo>
                  <a:pt x="992" y="278"/>
                </a:lnTo>
                <a:lnTo>
                  <a:pt x="981" y="278"/>
                </a:lnTo>
                <a:lnTo>
                  <a:pt x="971" y="278"/>
                </a:lnTo>
                <a:lnTo>
                  <a:pt x="961" y="278"/>
                </a:lnTo>
                <a:lnTo>
                  <a:pt x="951" y="278"/>
                </a:lnTo>
                <a:lnTo>
                  <a:pt x="940" y="278"/>
                </a:lnTo>
                <a:lnTo>
                  <a:pt x="930" y="278"/>
                </a:lnTo>
                <a:lnTo>
                  <a:pt x="920" y="278"/>
                </a:lnTo>
                <a:lnTo>
                  <a:pt x="909" y="278"/>
                </a:lnTo>
                <a:lnTo>
                  <a:pt x="899" y="278"/>
                </a:lnTo>
                <a:lnTo>
                  <a:pt x="889" y="278"/>
                </a:lnTo>
                <a:lnTo>
                  <a:pt x="879" y="278"/>
                </a:lnTo>
                <a:lnTo>
                  <a:pt x="868" y="278"/>
                </a:lnTo>
                <a:lnTo>
                  <a:pt x="858" y="278"/>
                </a:lnTo>
                <a:lnTo>
                  <a:pt x="848" y="278"/>
                </a:lnTo>
                <a:lnTo>
                  <a:pt x="837" y="278"/>
                </a:lnTo>
                <a:lnTo>
                  <a:pt x="827" y="278"/>
                </a:lnTo>
                <a:lnTo>
                  <a:pt x="817" y="278"/>
                </a:lnTo>
                <a:lnTo>
                  <a:pt x="812" y="278"/>
                </a:lnTo>
                <a:lnTo>
                  <a:pt x="802" y="278"/>
                </a:lnTo>
                <a:lnTo>
                  <a:pt x="791" y="278"/>
                </a:lnTo>
                <a:lnTo>
                  <a:pt x="781" y="278"/>
                </a:lnTo>
                <a:lnTo>
                  <a:pt x="771" y="278"/>
                </a:lnTo>
                <a:lnTo>
                  <a:pt x="760" y="278"/>
                </a:lnTo>
                <a:lnTo>
                  <a:pt x="750" y="278"/>
                </a:lnTo>
                <a:lnTo>
                  <a:pt x="740" y="278"/>
                </a:lnTo>
                <a:lnTo>
                  <a:pt x="730" y="278"/>
                </a:lnTo>
                <a:lnTo>
                  <a:pt x="719" y="278"/>
                </a:lnTo>
                <a:lnTo>
                  <a:pt x="709" y="278"/>
                </a:lnTo>
                <a:lnTo>
                  <a:pt x="699" y="278"/>
                </a:lnTo>
                <a:lnTo>
                  <a:pt x="688" y="278"/>
                </a:lnTo>
                <a:lnTo>
                  <a:pt x="678" y="278"/>
                </a:lnTo>
                <a:lnTo>
                  <a:pt x="668" y="278"/>
                </a:lnTo>
                <a:lnTo>
                  <a:pt x="658" y="278"/>
                </a:lnTo>
                <a:lnTo>
                  <a:pt x="647" y="278"/>
                </a:lnTo>
                <a:lnTo>
                  <a:pt x="637" y="278"/>
                </a:lnTo>
                <a:lnTo>
                  <a:pt x="632" y="278"/>
                </a:lnTo>
                <a:lnTo>
                  <a:pt x="622" y="278"/>
                </a:lnTo>
                <a:lnTo>
                  <a:pt x="611" y="278"/>
                </a:lnTo>
                <a:lnTo>
                  <a:pt x="601" y="278"/>
                </a:lnTo>
                <a:lnTo>
                  <a:pt x="591" y="278"/>
                </a:lnTo>
                <a:lnTo>
                  <a:pt x="581" y="278"/>
                </a:lnTo>
                <a:lnTo>
                  <a:pt x="570" y="278"/>
                </a:lnTo>
                <a:lnTo>
                  <a:pt x="560" y="278"/>
                </a:lnTo>
                <a:lnTo>
                  <a:pt x="550" y="278"/>
                </a:lnTo>
                <a:lnTo>
                  <a:pt x="539" y="278"/>
                </a:lnTo>
                <a:lnTo>
                  <a:pt x="529" y="278"/>
                </a:lnTo>
                <a:lnTo>
                  <a:pt x="519" y="278"/>
                </a:lnTo>
                <a:lnTo>
                  <a:pt x="509" y="278"/>
                </a:lnTo>
                <a:lnTo>
                  <a:pt x="498" y="278"/>
                </a:lnTo>
                <a:lnTo>
                  <a:pt x="488" y="278"/>
                </a:lnTo>
                <a:lnTo>
                  <a:pt x="478" y="278"/>
                </a:lnTo>
                <a:lnTo>
                  <a:pt x="467" y="278"/>
                </a:lnTo>
                <a:lnTo>
                  <a:pt x="457" y="278"/>
                </a:lnTo>
                <a:lnTo>
                  <a:pt x="452" y="278"/>
                </a:lnTo>
                <a:lnTo>
                  <a:pt x="442" y="278"/>
                </a:lnTo>
                <a:lnTo>
                  <a:pt x="431" y="278"/>
                </a:lnTo>
                <a:lnTo>
                  <a:pt x="421" y="278"/>
                </a:lnTo>
                <a:lnTo>
                  <a:pt x="411" y="278"/>
                </a:lnTo>
                <a:lnTo>
                  <a:pt x="401" y="278"/>
                </a:lnTo>
                <a:lnTo>
                  <a:pt x="390" y="278"/>
                </a:lnTo>
                <a:lnTo>
                  <a:pt x="380" y="278"/>
                </a:lnTo>
                <a:lnTo>
                  <a:pt x="370" y="278"/>
                </a:lnTo>
                <a:lnTo>
                  <a:pt x="360" y="278"/>
                </a:lnTo>
                <a:lnTo>
                  <a:pt x="349" y="278"/>
                </a:lnTo>
                <a:lnTo>
                  <a:pt x="339" y="278"/>
                </a:lnTo>
                <a:lnTo>
                  <a:pt x="329" y="278"/>
                </a:lnTo>
                <a:lnTo>
                  <a:pt x="318" y="278"/>
                </a:lnTo>
                <a:lnTo>
                  <a:pt x="308" y="278"/>
                </a:lnTo>
                <a:lnTo>
                  <a:pt x="298" y="278"/>
                </a:lnTo>
                <a:lnTo>
                  <a:pt x="288" y="278"/>
                </a:lnTo>
                <a:lnTo>
                  <a:pt x="277" y="278"/>
                </a:lnTo>
                <a:lnTo>
                  <a:pt x="272" y="278"/>
                </a:lnTo>
                <a:lnTo>
                  <a:pt x="262" y="278"/>
                </a:lnTo>
                <a:lnTo>
                  <a:pt x="252" y="278"/>
                </a:lnTo>
                <a:lnTo>
                  <a:pt x="241" y="278"/>
                </a:lnTo>
                <a:lnTo>
                  <a:pt x="231" y="278"/>
                </a:lnTo>
                <a:lnTo>
                  <a:pt x="221" y="278"/>
                </a:lnTo>
                <a:lnTo>
                  <a:pt x="210" y="278"/>
                </a:lnTo>
                <a:lnTo>
                  <a:pt x="200" y="278"/>
                </a:lnTo>
                <a:lnTo>
                  <a:pt x="190" y="278"/>
                </a:lnTo>
                <a:lnTo>
                  <a:pt x="180" y="278"/>
                </a:lnTo>
                <a:lnTo>
                  <a:pt x="169" y="278"/>
                </a:lnTo>
                <a:lnTo>
                  <a:pt x="159" y="278"/>
                </a:lnTo>
                <a:lnTo>
                  <a:pt x="149" y="278"/>
                </a:lnTo>
                <a:lnTo>
                  <a:pt x="138" y="278"/>
                </a:lnTo>
                <a:lnTo>
                  <a:pt x="128" y="278"/>
                </a:lnTo>
                <a:lnTo>
                  <a:pt x="118" y="278"/>
                </a:lnTo>
                <a:lnTo>
                  <a:pt x="108" y="278"/>
                </a:lnTo>
                <a:lnTo>
                  <a:pt x="97" y="278"/>
                </a:lnTo>
                <a:lnTo>
                  <a:pt x="92" y="278"/>
                </a:lnTo>
                <a:lnTo>
                  <a:pt x="82" y="278"/>
                </a:lnTo>
                <a:lnTo>
                  <a:pt x="72" y="278"/>
                </a:lnTo>
                <a:lnTo>
                  <a:pt x="61" y="278"/>
                </a:lnTo>
                <a:lnTo>
                  <a:pt x="51" y="278"/>
                </a:lnTo>
                <a:lnTo>
                  <a:pt x="41" y="278"/>
                </a:lnTo>
                <a:lnTo>
                  <a:pt x="31" y="278"/>
                </a:lnTo>
                <a:lnTo>
                  <a:pt x="20" y="278"/>
                </a:lnTo>
                <a:lnTo>
                  <a:pt x="10" y="278"/>
                </a:lnTo>
                <a:lnTo>
                  <a:pt x="0" y="278"/>
                </a:lnTo>
              </a:path>
            </a:pathLst>
          </a:custGeom>
          <a:noFill/>
          <a:ln w="0">
            <a:solidFill>
              <a:srgbClr val="3366FF"/>
            </a:solidFill>
            <a:prstDash val="solid"/>
            <a:round/>
            <a:headEnd/>
            <a:tailEnd/>
          </a:ln>
        </p:spPr>
        <p:txBody>
          <a:bodyPr/>
          <a:lstStyle/>
          <a:p>
            <a:endParaRPr lang="en-GB"/>
          </a:p>
        </p:txBody>
      </p:sp>
      <p:sp>
        <p:nvSpPr>
          <p:cNvPr id="410847" name="Freeform 223"/>
          <p:cNvSpPr>
            <a:spLocks/>
          </p:cNvSpPr>
          <p:nvPr/>
        </p:nvSpPr>
        <p:spPr bwMode="auto">
          <a:xfrm>
            <a:off x="1423988" y="4984750"/>
            <a:ext cx="6346825" cy="457200"/>
          </a:xfrm>
          <a:custGeom>
            <a:avLst/>
            <a:gdLst/>
            <a:ahLst/>
            <a:cxnLst>
              <a:cxn ang="0">
                <a:pos x="108" y="288"/>
              </a:cxn>
              <a:cxn ang="0">
                <a:pos x="241" y="288"/>
              </a:cxn>
              <a:cxn ang="0">
                <a:pos x="370" y="288"/>
              </a:cxn>
              <a:cxn ang="0">
                <a:pos x="498" y="288"/>
              </a:cxn>
              <a:cxn ang="0">
                <a:pos x="632" y="283"/>
              </a:cxn>
              <a:cxn ang="0">
                <a:pos x="760" y="278"/>
              </a:cxn>
              <a:cxn ang="0">
                <a:pos x="889" y="268"/>
              </a:cxn>
              <a:cxn ang="0">
                <a:pos x="1017" y="257"/>
              </a:cxn>
              <a:cxn ang="0">
                <a:pos x="1151" y="242"/>
              </a:cxn>
              <a:cxn ang="0">
                <a:pos x="1280" y="226"/>
              </a:cxn>
              <a:cxn ang="0">
                <a:pos x="1408" y="206"/>
              </a:cxn>
              <a:cxn ang="0">
                <a:pos x="1542" y="185"/>
              </a:cxn>
              <a:cxn ang="0">
                <a:pos x="1670" y="113"/>
              </a:cxn>
              <a:cxn ang="0">
                <a:pos x="1799" y="52"/>
              </a:cxn>
              <a:cxn ang="0">
                <a:pos x="1927" y="31"/>
              </a:cxn>
              <a:cxn ang="0">
                <a:pos x="2061" y="0"/>
              </a:cxn>
              <a:cxn ang="0">
                <a:pos x="2189" y="16"/>
              </a:cxn>
              <a:cxn ang="0">
                <a:pos x="2318" y="67"/>
              </a:cxn>
              <a:cxn ang="0">
                <a:pos x="2451" y="124"/>
              </a:cxn>
              <a:cxn ang="0">
                <a:pos x="2580" y="180"/>
              </a:cxn>
              <a:cxn ang="0">
                <a:pos x="2708" y="216"/>
              </a:cxn>
              <a:cxn ang="0">
                <a:pos x="2837" y="242"/>
              </a:cxn>
              <a:cxn ang="0">
                <a:pos x="2970" y="262"/>
              </a:cxn>
              <a:cxn ang="0">
                <a:pos x="3099" y="262"/>
              </a:cxn>
              <a:cxn ang="0">
                <a:pos x="3227" y="268"/>
              </a:cxn>
              <a:cxn ang="0">
                <a:pos x="3361" y="268"/>
              </a:cxn>
              <a:cxn ang="0">
                <a:pos x="3490" y="268"/>
              </a:cxn>
              <a:cxn ang="0">
                <a:pos x="3618" y="273"/>
              </a:cxn>
              <a:cxn ang="0">
                <a:pos x="3747" y="273"/>
              </a:cxn>
              <a:cxn ang="0">
                <a:pos x="3880" y="273"/>
              </a:cxn>
              <a:cxn ang="0">
                <a:pos x="3998" y="273"/>
              </a:cxn>
              <a:cxn ang="0">
                <a:pos x="3870" y="273"/>
              </a:cxn>
              <a:cxn ang="0">
                <a:pos x="3736" y="273"/>
              </a:cxn>
              <a:cxn ang="0">
                <a:pos x="3608" y="273"/>
              </a:cxn>
              <a:cxn ang="0">
                <a:pos x="3479" y="268"/>
              </a:cxn>
              <a:cxn ang="0">
                <a:pos x="3351" y="268"/>
              </a:cxn>
              <a:cxn ang="0">
                <a:pos x="3217" y="268"/>
              </a:cxn>
              <a:cxn ang="0">
                <a:pos x="3089" y="262"/>
              </a:cxn>
              <a:cxn ang="0">
                <a:pos x="2960" y="262"/>
              </a:cxn>
              <a:cxn ang="0">
                <a:pos x="2827" y="257"/>
              </a:cxn>
              <a:cxn ang="0">
                <a:pos x="2698" y="247"/>
              </a:cxn>
              <a:cxn ang="0">
                <a:pos x="2570" y="232"/>
              </a:cxn>
              <a:cxn ang="0">
                <a:pos x="2441" y="221"/>
              </a:cxn>
              <a:cxn ang="0">
                <a:pos x="2307" y="206"/>
              </a:cxn>
              <a:cxn ang="0">
                <a:pos x="2179" y="175"/>
              </a:cxn>
              <a:cxn ang="0">
                <a:pos x="2050" y="46"/>
              </a:cxn>
              <a:cxn ang="0">
                <a:pos x="1917" y="31"/>
              </a:cxn>
              <a:cxn ang="0">
                <a:pos x="1788" y="46"/>
              </a:cxn>
              <a:cxn ang="0">
                <a:pos x="1660" y="118"/>
              </a:cxn>
              <a:cxn ang="0">
                <a:pos x="1531" y="185"/>
              </a:cxn>
              <a:cxn ang="0">
                <a:pos x="1398" y="211"/>
              </a:cxn>
              <a:cxn ang="0">
                <a:pos x="1269" y="226"/>
              </a:cxn>
              <a:cxn ang="0">
                <a:pos x="1141" y="242"/>
              </a:cxn>
              <a:cxn ang="0">
                <a:pos x="1007" y="257"/>
              </a:cxn>
              <a:cxn ang="0">
                <a:pos x="879" y="268"/>
              </a:cxn>
              <a:cxn ang="0">
                <a:pos x="750" y="278"/>
              </a:cxn>
              <a:cxn ang="0">
                <a:pos x="622" y="283"/>
              </a:cxn>
              <a:cxn ang="0">
                <a:pos x="488" y="288"/>
              </a:cxn>
              <a:cxn ang="0">
                <a:pos x="360" y="288"/>
              </a:cxn>
              <a:cxn ang="0">
                <a:pos x="231" y="288"/>
              </a:cxn>
              <a:cxn ang="0">
                <a:pos x="97" y="288"/>
              </a:cxn>
            </a:cxnLst>
            <a:rect l="0" t="0" r="r" b="b"/>
            <a:pathLst>
              <a:path w="3998" h="288">
                <a:moveTo>
                  <a:pt x="0" y="288"/>
                </a:moveTo>
                <a:lnTo>
                  <a:pt x="0" y="288"/>
                </a:lnTo>
                <a:lnTo>
                  <a:pt x="10" y="288"/>
                </a:lnTo>
                <a:lnTo>
                  <a:pt x="20" y="288"/>
                </a:lnTo>
                <a:lnTo>
                  <a:pt x="31" y="288"/>
                </a:lnTo>
                <a:lnTo>
                  <a:pt x="41" y="288"/>
                </a:lnTo>
                <a:lnTo>
                  <a:pt x="51" y="288"/>
                </a:lnTo>
                <a:lnTo>
                  <a:pt x="61" y="288"/>
                </a:lnTo>
                <a:lnTo>
                  <a:pt x="72" y="288"/>
                </a:lnTo>
                <a:lnTo>
                  <a:pt x="82" y="288"/>
                </a:lnTo>
                <a:lnTo>
                  <a:pt x="92" y="288"/>
                </a:lnTo>
                <a:lnTo>
                  <a:pt x="97" y="288"/>
                </a:lnTo>
                <a:lnTo>
                  <a:pt x="108" y="288"/>
                </a:lnTo>
                <a:lnTo>
                  <a:pt x="118" y="288"/>
                </a:lnTo>
                <a:lnTo>
                  <a:pt x="128" y="288"/>
                </a:lnTo>
                <a:lnTo>
                  <a:pt x="138" y="288"/>
                </a:lnTo>
                <a:lnTo>
                  <a:pt x="149" y="288"/>
                </a:lnTo>
                <a:lnTo>
                  <a:pt x="159" y="288"/>
                </a:lnTo>
                <a:lnTo>
                  <a:pt x="169" y="288"/>
                </a:lnTo>
                <a:lnTo>
                  <a:pt x="180" y="288"/>
                </a:lnTo>
                <a:lnTo>
                  <a:pt x="190" y="288"/>
                </a:lnTo>
                <a:lnTo>
                  <a:pt x="200" y="288"/>
                </a:lnTo>
                <a:lnTo>
                  <a:pt x="210" y="288"/>
                </a:lnTo>
                <a:lnTo>
                  <a:pt x="221" y="288"/>
                </a:lnTo>
                <a:lnTo>
                  <a:pt x="231" y="288"/>
                </a:lnTo>
                <a:lnTo>
                  <a:pt x="241" y="288"/>
                </a:lnTo>
                <a:lnTo>
                  <a:pt x="252" y="288"/>
                </a:lnTo>
                <a:lnTo>
                  <a:pt x="262" y="288"/>
                </a:lnTo>
                <a:lnTo>
                  <a:pt x="272" y="288"/>
                </a:lnTo>
                <a:lnTo>
                  <a:pt x="277" y="288"/>
                </a:lnTo>
                <a:lnTo>
                  <a:pt x="288" y="288"/>
                </a:lnTo>
                <a:lnTo>
                  <a:pt x="298" y="288"/>
                </a:lnTo>
                <a:lnTo>
                  <a:pt x="308" y="288"/>
                </a:lnTo>
                <a:lnTo>
                  <a:pt x="318" y="288"/>
                </a:lnTo>
                <a:lnTo>
                  <a:pt x="329" y="288"/>
                </a:lnTo>
                <a:lnTo>
                  <a:pt x="339" y="288"/>
                </a:lnTo>
                <a:lnTo>
                  <a:pt x="349" y="288"/>
                </a:lnTo>
                <a:lnTo>
                  <a:pt x="360" y="288"/>
                </a:lnTo>
                <a:lnTo>
                  <a:pt x="370" y="288"/>
                </a:lnTo>
                <a:lnTo>
                  <a:pt x="380" y="288"/>
                </a:lnTo>
                <a:lnTo>
                  <a:pt x="390" y="288"/>
                </a:lnTo>
                <a:lnTo>
                  <a:pt x="401" y="288"/>
                </a:lnTo>
                <a:lnTo>
                  <a:pt x="411" y="288"/>
                </a:lnTo>
                <a:lnTo>
                  <a:pt x="421" y="288"/>
                </a:lnTo>
                <a:lnTo>
                  <a:pt x="431" y="288"/>
                </a:lnTo>
                <a:lnTo>
                  <a:pt x="442" y="288"/>
                </a:lnTo>
                <a:lnTo>
                  <a:pt x="452" y="288"/>
                </a:lnTo>
                <a:lnTo>
                  <a:pt x="457" y="288"/>
                </a:lnTo>
                <a:lnTo>
                  <a:pt x="467" y="288"/>
                </a:lnTo>
                <a:lnTo>
                  <a:pt x="478" y="288"/>
                </a:lnTo>
                <a:lnTo>
                  <a:pt x="488" y="288"/>
                </a:lnTo>
                <a:lnTo>
                  <a:pt x="498" y="288"/>
                </a:lnTo>
                <a:lnTo>
                  <a:pt x="509" y="283"/>
                </a:lnTo>
                <a:lnTo>
                  <a:pt x="519" y="283"/>
                </a:lnTo>
                <a:lnTo>
                  <a:pt x="529" y="283"/>
                </a:lnTo>
                <a:lnTo>
                  <a:pt x="539" y="283"/>
                </a:lnTo>
                <a:lnTo>
                  <a:pt x="550" y="283"/>
                </a:lnTo>
                <a:lnTo>
                  <a:pt x="560" y="283"/>
                </a:lnTo>
                <a:lnTo>
                  <a:pt x="570" y="283"/>
                </a:lnTo>
                <a:lnTo>
                  <a:pt x="581" y="283"/>
                </a:lnTo>
                <a:lnTo>
                  <a:pt x="591" y="283"/>
                </a:lnTo>
                <a:lnTo>
                  <a:pt x="601" y="283"/>
                </a:lnTo>
                <a:lnTo>
                  <a:pt x="611" y="283"/>
                </a:lnTo>
                <a:lnTo>
                  <a:pt x="622" y="283"/>
                </a:lnTo>
                <a:lnTo>
                  <a:pt x="632" y="283"/>
                </a:lnTo>
                <a:lnTo>
                  <a:pt x="637" y="283"/>
                </a:lnTo>
                <a:lnTo>
                  <a:pt x="647" y="283"/>
                </a:lnTo>
                <a:lnTo>
                  <a:pt x="658" y="283"/>
                </a:lnTo>
                <a:lnTo>
                  <a:pt x="668" y="278"/>
                </a:lnTo>
                <a:lnTo>
                  <a:pt x="678" y="278"/>
                </a:lnTo>
                <a:lnTo>
                  <a:pt x="688" y="278"/>
                </a:lnTo>
                <a:lnTo>
                  <a:pt x="699" y="278"/>
                </a:lnTo>
                <a:lnTo>
                  <a:pt x="709" y="278"/>
                </a:lnTo>
                <a:lnTo>
                  <a:pt x="719" y="278"/>
                </a:lnTo>
                <a:lnTo>
                  <a:pt x="730" y="278"/>
                </a:lnTo>
                <a:lnTo>
                  <a:pt x="740" y="278"/>
                </a:lnTo>
                <a:lnTo>
                  <a:pt x="750" y="278"/>
                </a:lnTo>
                <a:lnTo>
                  <a:pt x="760" y="278"/>
                </a:lnTo>
                <a:lnTo>
                  <a:pt x="771" y="278"/>
                </a:lnTo>
                <a:lnTo>
                  <a:pt x="781" y="278"/>
                </a:lnTo>
                <a:lnTo>
                  <a:pt x="791" y="278"/>
                </a:lnTo>
                <a:lnTo>
                  <a:pt x="802" y="273"/>
                </a:lnTo>
                <a:lnTo>
                  <a:pt x="812" y="273"/>
                </a:lnTo>
                <a:lnTo>
                  <a:pt x="817" y="273"/>
                </a:lnTo>
                <a:lnTo>
                  <a:pt x="827" y="273"/>
                </a:lnTo>
                <a:lnTo>
                  <a:pt x="837" y="273"/>
                </a:lnTo>
                <a:lnTo>
                  <a:pt x="848" y="273"/>
                </a:lnTo>
                <a:lnTo>
                  <a:pt x="858" y="273"/>
                </a:lnTo>
                <a:lnTo>
                  <a:pt x="868" y="273"/>
                </a:lnTo>
                <a:lnTo>
                  <a:pt x="879" y="268"/>
                </a:lnTo>
                <a:lnTo>
                  <a:pt x="889" y="268"/>
                </a:lnTo>
                <a:lnTo>
                  <a:pt x="899" y="268"/>
                </a:lnTo>
                <a:lnTo>
                  <a:pt x="909" y="268"/>
                </a:lnTo>
                <a:lnTo>
                  <a:pt x="920" y="268"/>
                </a:lnTo>
                <a:lnTo>
                  <a:pt x="930" y="268"/>
                </a:lnTo>
                <a:lnTo>
                  <a:pt x="940" y="268"/>
                </a:lnTo>
                <a:lnTo>
                  <a:pt x="951" y="268"/>
                </a:lnTo>
                <a:lnTo>
                  <a:pt x="961" y="262"/>
                </a:lnTo>
                <a:lnTo>
                  <a:pt x="971" y="262"/>
                </a:lnTo>
                <a:lnTo>
                  <a:pt x="981" y="262"/>
                </a:lnTo>
                <a:lnTo>
                  <a:pt x="992" y="262"/>
                </a:lnTo>
                <a:lnTo>
                  <a:pt x="1002" y="257"/>
                </a:lnTo>
                <a:lnTo>
                  <a:pt x="1007" y="257"/>
                </a:lnTo>
                <a:lnTo>
                  <a:pt x="1017" y="257"/>
                </a:lnTo>
                <a:lnTo>
                  <a:pt x="1028" y="252"/>
                </a:lnTo>
                <a:lnTo>
                  <a:pt x="1038" y="252"/>
                </a:lnTo>
                <a:lnTo>
                  <a:pt x="1048" y="252"/>
                </a:lnTo>
                <a:lnTo>
                  <a:pt x="1059" y="247"/>
                </a:lnTo>
                <a:lnTo>
                  <a:pt x="1069" y="247"/>
                </a:lnTo>
                <a:lnTo>
                  <a:pt x="1079" y="247"/>
                </a:lnTo>
                <a:lnTo>
                  <a:pt x="1089" y="247"/>
                </a:lnTo>
                <a:lnTo>
                  <a:pt x="1100" y="242"/>
                </a:lnTo>
                <a:lnTo>
                  <a:pt x="1110" y="242"/>
                </a:lnTo>
                <a:lnTo>
                  <a:pt x="1120" y="237"/>
                </a:lnTo>
                <a:lnTo>
                  <a:pt x="1130" y="237"/>
                </a:lnTo>
                <a:lnTo>
                  <a:pt x="1141" y="242"/>
                </a:lnTo>
                <a:lnTo>
                  <a:pt x="1151" y="242"/>
                </a:lnTo>
                <a:lnTo>
                  <a:pt x="1161" y="237"/>
                </a:lnTo>
                <a:lnTo>
                  <a:pt x="1172" y="237"/>
                </a:lnTo>
                <a:lnTo>
                  <a:pt x="1182" y="237"/>
                </a:lnTo>
                <a:lnTo>
                  <a:pt x="1187" y="242"/>
                </a:lnTo>
                <a:lnTo>
                  <a:pt x="1197" y="232"/>
                </a:lnTo>
                <a:lnTo>
                  <a:pt x="1208" y="242"/>
                </a:lnTo>
                <a:lnTo>
                  <a:pt x="1218" y="237"/>
                </a:lnTo>
                <a:lnTo>
                  <a:pt x="1228" y="232"/>
                </a:lnTo>
                <a:lnTo>
                  <a:pt x="1238" y="232"/>
                </a:lnTo>
                <a:lnTo>
                  <a:pt x="1249" y="232"/>
                </a:lnTo>
                <a:lnTo>
                  <a:pt x="1259" y="232"/>
                </a:lnTo>
                <a:lnTo>
                  <a:pt x="1269" y="226"/>
                </a:lnTo>
                <a:lnTo>
                  <a:pt x="1280" y="226"/>
                </a:lnTo>
                <a:lnTo>
                  <a:pt x="1290" y="221"/>
                </a:lnTo>
                <a:lnTo>
                  <a:pt x="1300" y="226"/>
                </a:lnTo>
                <a:lnTo>
                  <a:pt x="1310" y="232"/>
                </a:lnTo>
                <a:lnTo>
                  <a:pt x="1321" y="237"/>
                </a:lnTo>
                <a:lnTo>
                  <a:pt x="1331" y="232"/>
                </a:lnTo>
                <a:lnTo>
                  <a:pt x="1341" y="226"/>
                </a:lnTo>
                <a:lnTo>
                  <a:pt x="1351" y="226"/>
                </a:lnTo>
                <a:lnTo>
                  <a:pt x="1362" y="221"/>
                </a:lnTo>
                <a:lnTo>
                  <a:pt x="1367" y="216"/>
                </a:lnTo>
                <a:lnTo>
                  <a:pt x="1377" y="216"/>
                </a:lnTo>
                <a:lnTo>
                  <a:pt x="1387" y="216"/>
                </a:lnTo>
                <a:lnTo>
                  <a:pt x="1398" y="211"/>
                </a:lnTo>
                <a:lnTo>
                  <a:pt x="1408" y="206"/>
                </a:lnTo>
                <a:lnTo>
                  <a:pt x="1418" y="206"/>
                </a:lnTo>
                <a:lnTo>
                  <a:pt x="1429" y="206"/>
                </a:lnTo>
                <a:lnTo>
                  <a:pt x="1439" y="206"/>
                </a:lnTo>
                <a:lnTo>
                  <a:pt x="1449" y="211"/>
                </a:lnTo>
                <a:lnTo>
                  <a:pt x="1459" y="211"/>
                </a:lnTo>
                <a:lnTo>
                  <a:pt x="1470" y="201"/>
                </a:lnTo>
                <a:lnTo>
                  <a:pt x="1480" y="196"/>
                </a:lnTo>
                <a:lnTo>
                  <a:pt x="1490" y="196"/>
                </a:lnTo>
                <a:lnTo>
                  <a:pt x="1501" y="196"/>
                </a:lnTo>
                <a:lnTo>
                  <a:pt x="1511" y="190"/>
                </a:lnTo>
                <a:lnTo>
                  <a:pt x="1521" y="190"/>
                </a:lnTo>
                <a:lnTo>
                  <a:pt x="1531" y="185"/>
                </a:lnTo>
                <a:lnTo>
                  <a:pt x="1542" y="185"/>
                </a:lnTo>
                <a:lnTo>
                  <a:pt x="1547" y="175"/>
                </a:lnTo>
                <a:lnTo>
                  <a:pt x="1557" y="170"/>
                </a:lnTo>
                <a:lnTo>
                  <a:pt x="1567" y="165"/>
                </a:lnTo>
                <a:lnTo>
                  <a:pt x="1578" y="170"/>
                </a:lnTo>
                <a:lnTo>
                  <a:pt x="1588" y="165"/>
                </a:lnTo>
                <a:lnTo>
                  <a:pt x="1598" y="160"/>
                </a:lnTo>
                <a:lnTo>
                  <a:pt x="1608" y="154"/>
                </a:lnTo>
                <a:lnTo>
                  <a:pt x="1619" y="149"/>
                </a:lnTo>
                <a:lnTo>
                  <a:pt x="1629" y="139"/>
                </a:lnTo>
                <a:lnTo>
                  <a:pt x="1639" y="134"/>
                </a:lnTo>
                <a:lnTo>
                  <a:pt x="1650" y="129"/>
                </a:lnTo>
                <a:lnTo>
                  <a:pt x="1660" y="118"/>
                </a:lnTo>
                <a:lnTo>
                  <a:pt x="1670" y="113"/>
                </a:lnTo>
                <a:lnTo>
                  <a:pt x="1680" y="103"/>
                </a:lnTo>
                <a:lnTo>
                  <a:pt x="1691" y="93"/>
                </a:lnTo>
                <a:lnTo>
                  <a:pt x="1701" y="88"/>
                </a:lnTo>
                <a:lnTo>
                  <a:pt x="1711" y="82"/>
                </a:lnTo>
                <a:lnTo>
                  <a:pt x="1722" y="77"/>
                </a:lnTo>
                <a:lnTo>
                  <a:pt x="1727" y="67"/>
                </a:lnTo>
                <a:lnTo>
                  <a:pt x="1737" y="67"/>
                </a:lnTo>
                <a:lnTo>
                  <a:pt x="1747" y="72"/>
                </a:lnTo>
                <a:lnTo>
                  <a:pt x="1758" y="57"/>
                </a:lnTo>
                <a:lnTo>
                  <a:pt x="1768" y="57"/>
                </a:lnTo>
                <a:lnTo>
                  <a:pt x="1778" y="52"/>
                </a:lnTo>
                <a:lnTo>
                  <a:pt x="1788" y="46"/>
                </a:lnTo>
                <a:lnTo>
                  <a:pt x="1799" y="52"/>
                </a:lnTo>
                <a:lnTo>
                  <a:pt x="1809" y="57"/>
                </a:lnTo>
                <a:lnTo>
                  <a:pt x="1819" y="62"/>
                </a:lnTo>
                <a:lnTo>
                  <a:pt x="1829" y="62"/>
                </a:lnTo>
                <a:lnTo>
                  <a:pt x="1840" y="57"/>
                </a:lnTo>
                <a:lnTo>
                  <a:pt x="1850" y="52"/>
                </a:lnTo>
                <a:lnTo>
                  <a:pt x="1860" y="46"/>
                </a:lnTo>
                <a:lnTo>
                  <a:pt x="1871" y="41"/>
                </a:lnTo>
                <a:lnTo>
                  <a:pt x="1881" y="36"/>
                </a:lnTo>
                <a:lnTo>
                  <a:pt x="1891" y="36"/>
                </a:lnTo>
                <a:lnTo>
                  <a:pt x="1901" y="31"/>
                </a:lnTo>
                <a:lnTo>
                  <a:pt x="1907" y="31"/>
                </a:lnTo>
                <a:lnTo>
                  <a:pt x="1917" y="31"/>
                </a:lnTo>
                <a:lnTo>
                  <a:pt x="1927" y="31"/>
                </a:lnTo>
                <a:lnTo>
                  <a:pt x="1937" y="31"/>
                </a:lnTo>
                <a:lnTo>
                  <a:pt x="1948" y="31"/>
                </a:lnTo>
                <a:lnTo>
                  <a:pt x="1958" y="26"/>
                </a:lnTo>
                <a:lnTo>
                  <a:pt x="1968" y="21"/>
                </a:lnTo>
                <a:lnTo>
                  <a:pt x="1979" y="21"/>
                </a:lnTo>
                <a:lnTo>
                  <a:pt x="1989" y="16"/>
                </a:lnTo>
                <a:lnTo>
                  <a:pt x="1999" y="10"/>
                </a:lnTo>
                <a:lnTo>
                  <a:pt x="2009" y="10"/>
                </a:lnTo>
                <a:lnTo>
                  <a:pt x="2020" y="5"/>
                </a:lnTo>
                <a:lnTo>
                  <a:pt x="2030" y="5"/>
                </a:lnTo>
                <a:lnTo>
                  <a:pt x="2040" y="0"/>
                </a:lnTo>
                <a:lnTo>
                  <a:pt x="2050" y="0"/>
                </a:lnTo>
                <a:lnTo>
                  <a:pt x="2061" y="0"/>
                </a:lnTo>
                <a:lnTo>
                  <a:pt x="2071" y="0"/>
                </a:lnTo>
                <a:lnTo>
                  <a:pt x="2081" y="0"/>
                </a:lnTo>
                <a:lnTo>
                  <a:pt x="2092" y="0"/>
                </a:lnTo>
                <a:lnTo>
                  <a:pt x="2097" y="0"/>
                </a:lnTo>
                <a:lnTo>
                  <a:pt x="2107" y="0"/>
                </a:lnTo>
                <a:lnTo>
                  <a:pt x="2117" y="0"/>
                </a:lnTo>
                <a:lnTo>
                  <a:pt x="2128" y="5"/>
                </a:lnTo>
                <a:lnTo>
                  <a:pt x="2138" y="5"/>
                </a:lnTo>
                <a:lnTo>
                  <a:pt x="2148" y="5"/>
                </a:lnTo>
                <a:lnTo>
                  <a:pt x="2158" y="10"/>
                </a:lnTo>
                <a:lnTo>
                  <a:pt x="2169" y="10"/>
                </a:lnTo>
                <a:lnTo>
                  <a:pt x="2179" y="16"/>
                </a:lnTo>
                <a:lnTo>
                  <a:pt x="2189" y="16"/>
                </a:lnTo>
                <a:lnTo>
                  <a:pt x="2200" y="21"/>
                </a:lnTo>
                <a:lnTo>
                  <a:pt x="2210" y="26"/>
                </a:lnTo>
                <a:lnTo>
                  <a:pt x="2220" y="26"/>
                </a:lnTo>
                <a:lnTo>
                  <a:pt x="2230" y="31"/>
                </a:lnTo>
                <a:lnTo>
                  <a:pt x="2241" y="36"/>
                </a:lnTo>
                <a:lnTo>
                  <a:pt x="2251" y="36"/>
                </a:lnTo>
                <a:lnTo>
                  <a:pt x="2261" y="41"/>
                </a:lnTo>
                <a:lnTo>
                  <a:pt x="2271" y="46"/>
                </a:lnTo>
                <a:lnTo>
                  <a:pt x="2277" y="52"/>
                </a:lnTo>
                <a:lnTo>
                  <a:pt x="2287" y="57"/>
                </a:lnTo>
                <a:lnTo>
                  <a:pt x="2297" y="57"/>
                </a:lnTo>
                <a:lnTo>
                  <a:pt x="2307" y="62"/>
                </a:lnTo>
                <a:lnTo>
                  <a:pt x="2318" y="67"/>
                </a:lnTo>
                <a:lnTo>
                  <a:pt x="2328" y="72"/>
                </a:lnTo>
                <a:lnTo>
                  <a:pt x="2338" y="77"/>
                </a:lnTo>
                <a:lnTo>
                  <a:pt x="2349" y="82"/>
                </a:lnTo>
                <a:lnTo>
                  <a:pt x="2359" y="88"/>
                </a:lnTo>
                <a:lnTo>
                  <a:pt x="2369" y="88"/>
                </a:lnTo>
                <a:lnTo>
                  <a:pt x="2379" y="93"/>
                </a:lnTo>
                <a:lnTo>
                  <a:pt x="2390" y="98"/>
                </a:lnTo>
                <a:lnTo>
                  <a:pt x="2400" y="103"/>
                </a:lnTo>
                <a:lnTo>
                  <a:pt x="2410" y="108"/>
                </a:lnTo>
                <a:lnTo>
                  <a:pt x="2421" y="113"/>
                </a:lnTo>
                <a:lnTo>
                  <a:pt x="2431" y="118"/>
                </a:lnTo>
                <a:lnTo>
                  <a:pt x="2441" y="124"/>
                </a:lnTo>
                <a:lnTo>
                  <a:pt x="2451" y="124"/>
                </a:lnTo>
                <a:lnTo>
                  <a:pt x="2457" y="129"/>
                </a:lnTo>
                <a:lnTo>
                  <a:pt x="2467" y="134"/>
                </a:lnTo>
                <a:lnTo>
                  <a:pt x="2477" y="139"/>
                </a:lnTo>
                <a:lnTo>
                  <a:pt x="2487" y="144"/>
                </a:lnTo>
                <a:lnTo>
                  <a:pt x="2498" y="149"/>
                </a:lnTo>
                <a:lnTo>
                  <a:pt x="2508" y="149"/>
                </a:lnTo>
                <a:lnTo>
                  <a:pt x="2518" y="154"/>
                </a:lnTo>
                <a:lnTo>
                  <a:pt x="2528" y="160"/>
                </a:lnTo>
                <a:lnTo>
                  <a:pt x="2539" y="165"/>
                </a:lnTo>
                <a:lnTo>
                  <a:pt x="2549" y="165"/>
                </a:lnTo>
                <a:lnTo>
                  <a:pt x="2559" y="170"/>
                </a:lnTo>
                <a:lnTo>
                  <a:pt x="2570" y="175"/>
                </a:lnTo>
                <a:lnTo>
                  <a:pt x="2580" y="180"/>
                </a:lnTo>
                <a:lnTo>
                  <a:pt x="2590" y="180"/>
                </a:lnTo>
                <a:lnTo>
                  <a:pt x="2600" y="185"/>
                </a:lnTo>
                <a:lnTo>
                  <a:pt x="2611" y="190"/>
                </a:lnTo>
                <a:lnTo>
                  <a:pt x="2621" y="190"/>
                </a:lnTo>
                <a:lnTo>
                  <a:pt x="2631" y="196"/>
                </a:lnTo>
                <a:lnTo>
                  <a:pt x="2636" y="196"/>
                </a:lnTo>
                <a:lnTo>
                  <a:pt x="2647" y="201"/>
                </a:lnTo>
                <a:lnTo>
                  <a:pt x="2657" y="206"/>
                </a:lnTo>
                <a:lnTo>
                  <a:pt x="2667" y="206"/>
                </a:lnTo>
                <a:lnTo>
                  <a:pt x="2678" y="211"/>
                </a:lnTo>
                <a:lnTo>
                  <a:pt x="2688" y="211"/>
                </a:lnTo>
                <a:lnTo>
                  <a:pt x="2698" y="216"/>
                </a:lnTo>
                <a:lnTo>
                  <a:pt x="2708" y="216"/>
                </a:lnTo>
                <a:lnTo>
                  <a:pt x="2719" y="221"/>
                </a:lnTo>
                <a:lnTo>
                  <a:pt x="2729" y="221"/>
                </a:lnTo>
                <a:lnTo>
                  <a:pt x="2739" y="226"/>
                </a:lnTo>
                <a:lnTo>
                  <a:pt x="2749" y="226"/>
                </a:lnTo>
                <a:lnTo>
                  <a:pt x="2760" y="226"/>
                </a:lnTo>
                <a:lnTo>
                  <a:pt x="2770" y="232"/>
                </a:lnTo>
                <a:lnTo>
                  <a:pt x="2780" y="232"/>
                </a:lnTo>
                <a:lnTo>
                  <a:pt x="2791" y="237"/>
                </a:lnTo>
                <a:lnTo>
                  <a:pt x="2801" y="237"/>
                </a:lnTo>
                <a:lnTo>
                  <a:pt x="2811" y="237"/>
                </a:lnTo>
                <a:lnTo>
                  <a:pt x="2816" y="242"/>
                </a:lnTo>
                <a:lnTo>
                  <a:pt x="2827" y="242"/>
                </a:lnTo>
                <a:lnTo>
                  <a:pt x="2837" y="242"/>
                </a:lnTo>
                <a:lnTo>
                  <a:pt x="2847" y="247"/>
                </a:lnTo>
                <a:lnTo>
                  <a:pt x="2857" y="247"/>
                </a:lnTo>
                <a:lnTo>
                  <a:pt x="2868" y="247"/>
                </a:lnTo>
                <a:lnTo>
                  <a:pt x="2878" y="247"/>
                </a:lnTo>
                <a:lnTo>
                  <a:pt x="2888" y="252"/>
                </a:lnTo>
                <a:lnTo>
                  <a:pt x="2899" y="252"/>
                </a:lnTo>
                <a:lnTo>
                  <a:pt x="2909" y="252"/>
                </a:lnTo>
                <a:lnTo>
                  <a:pt x="2919" y="252"/>
                </a:lnTo>
                <a:lnTo>
                  <a:pt x="2929" y="257"/>
                </a:lnTo>
                <a:lnTo>
                  <a:pt x="2940" y="257"/>
                </a:lnTo>
                <a:lnTo>
                  <a:pt x="2950" y="257"/>
                </a:lnTo>
                <a:lnTo>
                  <a:pt x="2960" y="257"/>
                </a:lnTo>
                <a:lnTo>
                  <a:pt x="2970" y="262"/>
                </a:lnTo>
                <a:lnTo>
                  <a:pt x="2981" y="262"/>
                </a:lnTo>
                <a:lnTo>
                  <a:pt x="2991" y="262"/>
                </a:lnTo>
                <a:lnTo>
                  <a:pt x="3001" y="262"/>
                </a:lnTo>
                <a:lnTo>
                  <a:pt x="3006" y="262"/>
                </a:lnTo>
                <a:lnTo>
                  <a:pt x="3017" y="262"/>
                </a:lnTo>
                <a:lnTo>
                  <a:pt x="3027" y="262"/>
                </a:lnTo>
                <a:lnTo>
                  <a:pt x="3037" y="262"/>
                </a:lnTo>
                <a:lnTo>
                  <a:pt x="3048" y="262"/>
                </a:lnTo>
                <a:lnTo>
                  <a:pt x="3058" y="262"/>
                </a:lnTo>
                <a:lnTo>
                  <a:pt x="3068" y="262"/>
                </a:lnTo>
                <a:lnTo>
                  <a:pt x="3078" y="262"/>
                </a:lnTo>
                <a:lnTo>
                  <a:pt x="3089" y="262"/>
                </a:lnTo>
                <a:lnTo>
                  <a:pt x="3099" y="262"/>
                </a:lnTo>
                <a:lnTo>
                  <a:pt x="3109" y="268"/>
                </a:lnTo>
                <a:lnTo>
                  <a:pt x="3120" y="268"/>
                </a:lnTo>
                <a:lnTo>
                  <a:pt x="3130" y="268"/>
                </a:lnTo>
                <a:lnTo>
                  <a:pt x="3140" y="268"/>
                </a:lnTo>
                <a:lnTo>
                  <a:pt x="3150" y="268"/>
                </a:lnTo>
                <a:lnTo>
                  <a:pt x="3161" y="268"/>
                </a:lnTo>
                <a:lnTo>
                  <a:pt x="3171" y="268"/>
                </a:lnTo>
                <a:lnTo>
                  <a:pt x="3181" y="268"/>
                </a:lnTo>
                <a:lnTo>
                  <a:pt x="3186" y="268"/>
                </a:lnTo>
                <a:lnTo>
                  <a:pt x="3197" y="268"/>
                </a:lnTo>
                <a:lnTo>
                  <a:pt x="3207" y="268"/>
                </a:lnTo>
                <a:lnTo>
                  <a:pt x="3217" y="268"/>
                </a:lnTo>
                <a:lnTo>
                  <a:pt x="3227" y="268"/>
                </a:lnTo>
                <a:lnTo>
                  <a:pt x="3238" y="268"/>
                </a:lnTo>
                <a:lnTo>
                  <a:pt x="3248" y="268"/>
                </a:lnTo>
                <a:lnTo>
                  <a:pt x="3258" y="268"/>
                </a:lnTo>
                <a:lnTo>
                  <a:pt x="3269" y="268"/>
                </a:lnTo>
                <a:lnTo>
                  <a:pt x="3279" y="268"/>
                </a:lnTo>
                <a:lnTo>
                  <a:pt x="3289" y="268"/>
                </a:lnTo>
                <a:lnTo>
                  <a:pt x="3299" y="268"/>
                </a:lnTo>
                <a:lnTo>
                  <a:pt x="3310" y="268"/>
                </a:lnTo>
                <a:lnTo>
                  <a:pt x="3320" y="268"/>
                </a:lnTo>
                <a:lnTo>
                  <a:pt x="3330" y="268"/>
                </a:lnTo>
                <a:lnTo>
                  <a:pt x="3341" y="268"/>
                </a:lnTo>
                <a:lnTo>
                  <a:pt x="3351" y="268"/>
                </a:lnTo>
                <a:lnTo>
                  <a:pt x="3361" y="268"/>
                </a:lnTo>
                <a:lnTo>
                  <a:pt x="3366" y="268"/>
                </a:lnTo>
                <a:lnTo>
                  <a:pt x="3377" y="268"/>
                </a:lnTo>
                <a:lnTo>
                  <a:pt x="3387" y="268"/>
                </a:lnTo>
                <a:lnTo>
                  <a:pt x="3397" y="268"/>
                </a:lnTo>
                <a:lnTo>
                  <a:pt x="3407" y="268"/>
                </a:lnTo>
                <a:lnTo>
                  <a:pt x="3418" y="268"/>
                </a:lnTo>
                <a:lnTo>
                  <a:pt x="3428" y="268"/>
                </a:lnTo>
                <a:lnTo>
                  <a:pt x="3438" y="268"/>
                </a:lnTo>
                <a:lnTo>
                  <a:pt x="3448" y="268"/>
                </a:lnTo>
                <a:lnTo>
                  <a:pt x="3459" y="268"/>
                </a:lnTo>
                <a:lnTo>
                  <a:pt x="3469" y="268"/>
                </a:lnTo>
                <a:lnTo>
                  <a:pt x="3479" y="268"/>
                </a:lnTo>
                <a:lnTo>
                  <a:pt x="3490" y="268"/>
                </a:lnTo>
                <a:lnTo>
                  <a:pt x="3500" y="268"/>
                </a:lnTo>
                <a:lnTo>
                  <a:pt x="3510" y="268"/>
                </a:lnTo>
                <a:lnTo>
                  <a:pt x="3520" y="268"/>
                </a:lnTo>
                <a:lnTo>
                  <a:pt x="3531" y="268"/>
                </a:lnTo>
                <a:lnTo>
                  <a:pt x="3541" y="268"/>
                </a:lnTo>
                <a:lnTo>
                  <a:pt x="3546" y="268"/>
                </a:lnTo>
                <a:lnTo>
                  <a:pt x="3556" y="268"/>
                </a:lnTo>
                <a:lnTo>
                  <a:pt x="3567" y="268"/>
                </a:lnTo>
                <a:lnTo>
                  <a:pt x="3577" y="273"/>
                </a:lnTo>
                <a:lnTo>
                  <a:pt x="3587" y="273"/>
                </a:lnTo>
                <a:lnTo>
                  <a:pt x="3598" y="273"/>
                </a:lnTo>
                <a:lnTo>
                  <a:pt x="3608" y="273"/>
                </a:lnTo>
                <a:lnTo>
                  <a:pt x="3618" y="273"/>
                </a:lnTo>
                <a:lnTo>
                  <a:pt x="3628" y="273"/>
                </a:lnTo>
                <a:lnTo>
                  <a:pt x="3639" y="273"/>
                </a:lnTo>
                <a:lnTo>
                  <a:pt x="3649" y="273"/>
                </a:lnTo>
                <a:lnTo>
                  <a:pt x="3659" y="273"/>
                </a:lnTo>
                <a:lnTo>
                  <a:pt x="3669" y="273"/>
                </a:lnTo>
                <a:lnTo>
                  <a:pt x="3680" y="273"/>
                </a:lnTo>
                <a:lnTo>
                  <a:pt x="3690" y="273"/>
                </a:lnTo>
                <a:lnTo>
                  <a:pt x="3700" y="273"/>
                </a:lnTo>
                <a:lnTo>
                  <a:pt x="3711" y="273"/>
                </a:lnTo>
                <a:lnTo>
                  <a:pt x="3721" y="273"/>
                </a:lnTo>
                <a:lnTo>
                  <a:pt x="3726" y="273"/>
                </a:lnTo>
                <a:lnTo>
                  <a:pt x="3736" y="273"/>
                </a:lnTo>
                <a:lnTo>
                  <a:pt x="3747" y="273"/>
                </a:lnTo>
                <a:lnTo>
                  <a:pt x="3757" y="273"/>
                </a:lnTo>
                <a:lnTo>
                  <a:pt x="3767" y="273"/>
                </a:lnTo>
                <a:lnTo>
                  <a:pt x="3777" y="273"/>
                </a:lnTo>
                <a:lnTo>
                  <a:pt x="3788" y="273"/>
                </a:lnTo>
                <a:lnTo>
                  <a:pt x="3798" y="273"/>
                </a:lnTo>
                <a:lnTo>
                  <a:pt x="3808" y="273"/>
                </a:lnTo>
                <a:lnTo>
                  <a:pt x="3819" y="273"/>
                </a:lnTo>
                <a:lnTo>
                  <a:pt x="3829" y="273"/>
                </a:lnTo>
                <a:lnTo>
                  <a:pt x="3839" y="273"/>
                </a:lnTo>
                <a:lnTo>
                  <a:pt x="3849" y="273"/>
                </a:lnTo>
                <a:lnTo>
                  <a:pt x="3860" y="273"/>
                </a:lnTo>
                <a:lnTo>
                  <a:pt x="3870" y="273"/>
                </a:lnTo>
                <a:lnTo>
                  <a:pt x="3880" y="273"/>
                </a:lnTo>
                <a:lnTo>
                  <a:pt x="3890" y="273"/>
                </a:lnTo>
                <a:lnTo>
                  <a:pt x="3901" y="273"/>
                </a:lnTo>
                <a:lnTo>
                  <a:pt x="3906" y="273"/>
                </a:lnTo>
                <a:lnTo>
                  <a:pt x="3916" y="273"/>
                </a:lnTo>
                <a:lnTo>
                  <a:pt x="3926" y="273"/>
                </a:lnTo>
                <a:lnTo>
                  <a:pt x="3937" y="273"/>
                </a:lnTo>
                <a:lnTo>
                  <a:pt x="3947" y="273"/>
                </a:lnTo>
                <a:lnTo>
                  <a:pt x="3957" y="273"/>
                </a:lnTo>
                <a:lnTo>
                  <a:pt x="3968" y="273"/>
                </a:lnTo>
                <a:lnTo>
                  <a:pt x="3978" y="273"/>
                </a:lnTo>
                <a:lnTo>
                  <a:pt x="3988" y="273"/>
                </a:lnTo>
                <a:lnTo>
                  <a:pt x="3998" y="273"/>
                </a:lnTo>
                <a:lnTo>
                  <a:pt x="3998" y="273"/>
                </a:lnTo>
                <a:lnTo>
                  <a:pt x="3988" y="273"/>
                </a:lnTo>
                <a:lnTo>
                  <a:pt x="3978" y="273"/>
                </a:lnTo>
                <a:lnTo>
                  <a:pt x="3968" y="273"/>
                </a:lnTo>
                <a:lnTo>
                  <a:pt x="3957" y="273"/>
                </a:lnTo>
                <a:lnTo>
                  <a:pt x="3947" y="273"/>
                </a:lnTo>
                <a:lnTo>
                  <a:pt x="3937" y="273"/>
                </a:lnTo>
                <a:lnTo>
                  <a:pt x="3926" y="273"/>
                </a:lnTo>
                <a:lnTo>
                  <a:pt x="3916" y="273"/>
                </a:lnTo>
                <a:lnTo>
                  <a:pt x="3906" y="273"/>
                </a:lnTo>
                <a:lnTo>
                  <a:pt x="3901" y="273"/>
                </a:lnTo>
                <a:lnTo>
                  <a:pt x="3890" y="273"/>
                </a:lnTo>
                <a:lnTo>
                  <a:pt x="3880" y="273"/>
                </a:lnTo>
                <a:lnTo>
                  <a:pt x="3870" y="273"/>
                </a:lnTo>
                <a:lnTo>
                  <a:pt x="3860" y="273"/>
                </a:lnTo>
                <a:lnTo>
                  <a:pt x="3849" y="273"/>
                </a:lnTo>
                <a:lnTo>
                  <a:pt x="3839" y="273"/>
                </a:lnTo>
                <a:lnTo>
                  <a:pt x="3829" y="273"/>
                </a:lnTo>
                <a:lnTo>
                  <a:pt x="3819" y="273"/>
                </a:lnTo>
                <a:lnTo>
                  <a:pt x="3808" y="273"/>
                </a:lnTo>
                <a:lnTo>
                  <a:pt x="3798" y="273"/>
                </a:lnTo>
                <a:lnTo>
                  <a:pt x="3788" y="273"/>
                </a:lnTo>
                <a:lnTo>
                  <a:pt x="3777" y="273"/>
                </a:lnTo>
                <a:lnTo>
                  <a:pt x="3767" y="273"/>
                </a:lnTo>
                <a:lnTo>
                  <a:pt x="3757" y="273"/>
                </a:lnTo>
                <a:lnTo>
                  <a:pt x="3747" y="273"/>
                </a:lnTo>
                <a:lnTo>
                  <a:pt x="3736" y="273"/>
                </a:lnTo>
                <a:lnTo>
                  <a:pt x="3726" y="273"/>
                </a:lnTo>
                <a:lnTo>
                  <a:pt x="3721" y="273"/>
                </a:lnTo>
                <a:lnTo>
                  <a:pt x="3711" y="273"/>
                </a:lnTo>
                <a:lnTo>
                  <a:pt x="3700" y="273"/>
                </a:lnTo>
                <a:lnTo>
                  <a:pt x="3690" y="273"/>
                </a:lnTo>
                <a:lnTo>
                  <a:pt x="3680" y="273"/>
                </a:lnTo>
                <a:lnTo>
                  <a:pt x="3669" y="273"/>
                </a:lnTo>
                <a:lnTo>
                  <a:pt x="3659" y="273"/>
                </a:lnTo>
                <a:lnTo>
                  <a:pt x="3649" y="273"/>
                </a:lnTo>
                <a:lnTo>
                  <a:pt x="3639" y="273"/>
                </a:lnTo>
                <a:lnTo>
                  <a:pt x="3628" y="273"/>
                </a:lnTo>
                <a:lnTo>
                  <a:pt x="3618" y="273"/>
                </a:lnTo>
                <a:lnTo>
                  <a:pt x="3608" y="273"/>
                </a:lnTo>
                <a:lnTo>
                  <a:pt x="3598" y="273"/>
                </a:lnTo>
                <a:lnTo>
                  <a:pt x="3587" y="273"/>
                </a:lnTo>
                <a:lnTo>
                  <a:pt x="3577" y="273"/>
                </a:lnTo>
                <a:lnTo>
                  <a:pt x="3567" y="268"/>
                </a:lnTo>
                <a:lnTo>
                  <a:pt x="3556" y="268"/>
                </a:lnTo>
                <a:lnTo>
                  <a:pt x="3546" y="268"/>
                </a:lnTo>
                <a:lnTo>
                  <a:pt x="3541" y="268"/>
                </a:lnTo>
                <a:lnTo>
                  <a:pt x="3531" y="268"/>
                </a:lnTo>
                <a:lnTo>
                  <a:pt x="3520" y="268"/>
                </a:lnTo>
                <a:lnTo>
                  <a:pt x="3510" y="268"/>
                </a:lnTo>
                <a:lnTo>
                  <a:pt x="3500" y="268"/>
                </a:lnTo>
                <a:lnTo>
                  <a:pt x="3490" y="268"/>
                </a:lnTo>
                <a:lnTo>
                  <a:pt x="3479" y="268"/>
                </a:lnTo>
                <a:lnTo>
                  <a:pt x="3469" y="268"/>
                </a:lnTo>
                <a:lnTo>
                  <a:pt x="3459" y="268"/>
                </a:lnTo>
                <a:lnTo>
                  <a:pt x="3448" y="268"/>
                </a:lnTo>
                <a:lnTo>
                  <a:pt x="3438" y="268"/>
                </a:lnTo>
                <a:lnTo>
                  <a:pt x="3428" y="268"/>
                </a:lnTo>
                <a:lnTo>
                  <a:pt x="3418" y="268"/>
                </a:lnTo>
                <a:lnTo>
                  <a:pt x="3407" y="268"/>
                </a:lnTo>
                <a:lnTo>
                  <a:pt x="3397" y="268"/>
                </a:lnTo>
                <a:lnTo>
                  <a:pt x="3387" y="268"/>
                </a:lnTo>
                <a:lnTo>
                  <a:pt x="3377" y="268"/>
                </a:lnTo>
                <a:lnTo>
                  <a:pt x="3366" y="268"/>
                </a:lnTo>
                <a:lnTo>
                  <a:pt x="3361" y="268"/>
                </a:lnTo>
                <a:lnTo>
                  <a:pt x="3351" y="268"/>
                </a:lnTo>
                <a:lnTo>
                  <a:pt x="3341" y="268"/>
                </a:lnTo>
                <a:lnTo>
                  <a:pt x="3330" y="268"/>
                </a:lnTo>
                <a:lnTo>
                  <a:pt x="3320" y="268"/>
                </a:lnTo>
                <a:lnTo>
                  <a:pt x="3310" y="268"/>
                </a:lnTo>
                <a:lnTo>
                  <a:pt x="3299" y="268"/>
                </a:lnTo>
                <a:lnTo>
                  <a:pt x="3289" y="268"/>
                </a:lnTo>
                <a:lnTo>
                  <a:pt x="3279" y="268"/>
                </a:lnTo>
                <a:lnTo>
                  <a:pt x="3269" y="268"/>
                </a:lnTo>
                <a:lnTo>
                  <a:pt x="3258" y="268"/>
                </a:lnTo>
                <a:lnTo>
                  <a:pt x="3248" y="268"/>
                </a:lnTo>
                <a:lnTo>
                  <a:pt x="3238" y="268"/>
                </a:lnTo>
                <a:lnTo>
                  <a:pt x="3227" y="268"/>
                </a:lnTo>
                <a:lnTo>
                  <a:pt x="3217" y="268"/>
                </a:lnTo>
                <a:lnTo>
                  <a:pt x="3207" y="268"/>
                </a:lnTo>
                <a:lnTo>
                  <a:pt x="3197" y="268"/>
                </a:lnTo>
                <a:lnTo>
                  <a:pt x="3186" y="268"/>
                </a:lnTo>
                <a:lnTo>
                  <a:pt x="3181" y="268"/>
                </a:lnTo>
                <a:lnTo>
                  <a:pt x="3171" y="268"/>
                </a:lnTo>
                <a:lnTo>
                  <a:pt x="3161" y="268"/>
                </a:lnTo>
                <a:lnTo>
                  <a:pt x="3150" y="268"/>
                </a:lnTo>
                <a:lnTo>
                  <a:pt x="3140" y="268"/>
                </a:lnTo>
                <a:lnTo>
                  <a:pt x="3130" y="268"/>
                </a:lnTo>
                <a:lnTo>
                  <a:pt x="3120" y="268"/>
                </a:lnTo>
                <a:lnTo>
                  <a:pt x="3109" y="268"/>
                </a:lnTo>
                <a:lnTo>
                  <a:pt x="3099" y="262"/>
                </a:lnTo>
                <a:lnTo>
                  <a:pt x="3089" y="262"/>
                </a:lnTo>
                <a:lnTo>
                  <a:pt x="3078" y="262"/>
                </a:lnTo>
                <a:lnTo>
                  <a:pt x="3068" y="262"/>
                </a:lnTo>
                <a:lnTo>
                  <a:pt x="3058" y="262"/>
                </a:lnTo>
                <a:lnTo>
                  <a:pt x="3048" y="262"/>
                </a:lnTo>
                <a:lnTo>
                  <a:pt x="3037" y="262"/>
                </a:lnTo>
                <a:lnTo>
                  <a:pt x="3027" y="262"/>
                </a:lnTo>
                <a:lnTo>
                  <a:pt x="3017" y="262"/>
                </a:lnTo>
                <a:lnTo>
                  <a:pt x="3006" y="262"/>
                </a:lnTo>
                <a:lnTo>
                  <a:pt x="3001" y="262"/>
                </a:lnTo>
                <a:lnTo>
                  <a:pt x="2991" y="262"/>
                </a:lnTo>
                <a:lnTo>
                  <a:pt x="2981" y="262"/>
                </a:lnTo>
                <a:lnTo>
                  <a:pt x="2970" y="262"/>
                </a:lnTo>
                <a:lnTo>
                  <a:pt x="2960" y="262"/>
                </a:lnTo>
                <a:lnTo>
                  <a:pt x="2950" y="262"/>
                </a:lnTo>
                <a:lnTo>
                  <a:pt x="2940" y="262"/>
                </a:lnTo>
                <a:lnTo>
                  <a:pt x="2929" y="262"/>
                </a:lnTo>
                <a:lnTo>
                  <a:pt x="2919" y="262"/>
                </a:lnTo>
                <a:lnTo>
                  <a:pt x="2909" y="262"/>
                </a:lnTo>
                <a:lnTo>
                  <a:pt x="2899" y="257"/>
                </a:lnTo>
                <a:lnTo>
                  <a:pt x="2888" y="257"/>
                </a:lnTo>
                <a:lnTo>
                  <a:pt x="2878" y="257"/>
                </a:lnTo>
                <a:lnTo>
                  <a:pt x="2868" y="257"/>
                </a:lnTo>
                <a:lnTo>
                  <a:pt x="2857" y="257"/>
                </a:lnTo>
                <a:lnTo>
                  <a:pt x="2847" y="257"/>
                </a:lnTo>
                <a:lnTo>
                  <a:pt x="2837" y="257"/>
                </a:lnTo>
                <a:lnTo>
                  <a:pt x="2827" y="257"/>
                </a:lnTo>
                <a:lnTo>
                  <a:pt x="2816" y="257"/>
                </a:lnTo>
                <a:lnTo>
                  <a:pt x="2811" y="257"/>
                </a:lnTo>
                <a:lnTo>
                  <a:pt x="2801" y="252"/>
                </a:lnTo>
                <a:lnTo>
                  <a:pt x="2791" y="252"/>
                </a:lnTo>
                <a:lnTo>
                  <a:pt x="2780" y="252"/>
                </a:lnTo>
                <a:lnTo>
                  <a:pt x="2770" y="252"/>
                </a:lnTo>
                <a:lnTo>
                  <a:pt x="2760" y="252"/>
                </a:lnTo>
                <a:lnTo>
                  <a:pt x="2749" y="252"/>
                </a:lnTo>
                <a:lnTo>
                  <a:pt x="2739" y="252"/>
                </a:lnTo>
                <a:lnTo>
                  <a:pt x="2729" y="247"/>
                </a:lnTo>
                <a:lnTo>
                  <a:pt x="2719" y="247"/>
                </a:lnTo>
                <a:lnTo>
                  <a:pt x="2708" y="247"/>
                </a:lnTo>
                <a:lnTo>
                  <a:pt x="2698" y="247"/>
                </a:lnTo>
                <a:lnTo>
                  <a:pt x="2688" y="247"/>
                </a:lnTo>
                <a:lnTo>
                  <a:pt x="2678" y="247"/>
                </a:lnTo>
                <a:lnTo>
                  <a:pt x="2667" y="242"/>
                </a:lnTo>
                <a:lnTo>
                  <a:pt x="2657" y="242"/>
                </a:lnTo>
                <a:lnTo>
                  <a:pt x="2647" y="242"/>
                </a:lnTo>
                <a:lnTo>
                  <a:pt x="2636" y="242"/>
                </a:lnTo>
                <a:lnTo>
                  <a:pt x="2631" y="242"/>
                </a:lnTo>
                <a:lnTo>
                  <a:pt x="2621" y="237"/>
                </a:lnTo>
                <a:lnTo>
                  <a:pt x="2611" y="237"/>
                </a:lnTo>
                <a:lnTo>
                  <a:pt x="2600" y="237"/>
                </a:lnTo>
                <a:lnTo>
                  <a:pt x="2590" y="237"/>
                </a:lnTo>
                <a:lnTo>
                  <a:pt x="2580" y="237"/>
                </a:lnTo>
                <a:lnTo>
                  <a:pt x="2570" y="232"/>
                </a:lnTo>
                <a:lnTo>
                  <a:pt x="2559" y="232"/>
                </a:lnTo>
                <a:lnTo>
                  <a:pt x="2549" y="232"/>
                </a:lnTo>
                <a:lnTo>
                  <a:pt x="2539" y="232"/>
                </a:lnTo>
                <a:lnTo>
                  <a:pt x="2528" y="232"/>
                </a:lnTo>
                <a:lnTo>
                  <a:pt x="2518" y="226"/>
                </a:lnTo>
                <a:lnTo>
                  <a:pt x="2508" y="226"/>
                </a:lnTo>
                <a:lnTo>
                  <a:pt x="2498" y="226"/>
                </a:lnTo>
                <a:lnTo>
                  <a:pt x="2487" y="226"/>
                </a:lnTo>
                <a:lnTo>
                  <a:pt x="2477" y="221"/>
                </a:lnTo>
                <a:lnTo>
                  <a:pt x="2467" y="221"/>
                </a:lnTo>
                <a:lnTo>
                  <a:pt x="2457" y="221"/>
                </a:lnTo>
                <a:lnTo>
                  <a:pt x="2451" y="221"/>
                </a:lnTo>
                <a:lnTo>
                  <a:pt x="2441" y="221"/>
                </a:lnTo>
                <a:lnTo>
                  <a:pt x="2431" y="216"/>
                </a:lnTo>
                <a:lnTo>
                  <a:pt x="2421" y="216"/>
                </a:lnTo>
                <a:lnTo>
                  <a:pt x="2410" y="216"/>
                </a:lnTo>
                <a:lnTo>
                  <a:pt x="2400" y="216"/>
                </a:lnTo>
                <a:lnTo>
                  <a:pt x="2390" y="216"/>
                </a:lnTo>
                <a:lnTo>
                  <a:pt x="2379" y="211"/>
                </a:lnTo>
                <a:lnTo>
                  <a:pt x="2369" y="211"/>
                </a:lnTo>
                <a:lnTo>
                  <a:pt x="2359" y="211"/>
                </a:lnTo>
                <a:lnTo>
                  <a:pt x="2349" y="211"/>
                </a:lnTo>
                <a:lnTo>
                  <a:pt x="2338" y="211"/>
                </a:lnTo>
                <a:lnTo>
                  <a:pt x="2328" y="206"/>
                </a:lnTo>
                <a:lnTo>
                  <a:pt x="2318" y="206"/>
                </a:lnTo>
                <a:lnTo>
                  <a:pt x="2307" y="206"/>
                </a:lnTo>
                <a:lnTo>
                  <a:pt x="2297" y="206"/>
                </a:lnTo>
                <a:lnTo>
                  <a:pt x="2287" y="206"/>
                </a:lnTo>
                <a:lnTo>
                  <a:pt x="2277" y="206"/>
                </a:lnTo>
                <a:lnTo>
                  <a:pt x="2271" y="206"/>
                </a:lnTo>
                <a:lnTo>
                  <a:pt x="2261" y="201"/>
                </a:lnTo>
                <a:lnTo>
                  <a:pt x="2251" y="201"/>
                </a:lnTo>
                <a:lnTo>
                  <a:pt x="2241" y="201"/>
                </a:lnTo>
                <a:lnTo>
                  <a:pt x="2230" y="201"/>
                </a:lnTo>
                <a:lnTo>
                  <a:pt x="2220" y="201"/>
                </a:lnTo>
                <a:lnTo>
                  <a:pt x="2210" y="201"/>
                </a:lnTo>
                <a:lnTo>
                  <a:pt x="2200" y="201"/>
                </a:lnTo>
                <a:lnTo>
                  <a:pt x="2189" y="190"/>
                </a:lnTo>
                <a:lnTo>
                  <a:pt x="2179" y="175"/>
                </a:lnTo>
                <a:lnTo>
                  <a:pt x="2169" y="165"/>
                </a:lnTo>
                <a:lnTo>
                  <a:pt x="2158" y="154"/>
                </a:lnTo>
                <a:lnTo>
                  <a:pt x="2148" y="144"/>
                </a:lnTo>
                <a:lnTo>
                  <a:pt x="2138" y="134"/>
                </a:lnTo>
                <a:lnTo>
                  <a:pt x="2128" y="124"/>
                </a:lnTo>
                <a:lnTo>
                  <a:pt x="2117" y="108"/>
                </a:lnTo>
                <a:lnTo>
                  <a:pt x="2107" y="98"/>
                </a:lnTo>
                <a:lnTo>
                  <a:pt x="2097" y="88"/>
                </a:lnTo>
                <a:lnTo>
                  <a:pt x="2092" y="77"/>
                </a:lnTo>
                <a:lnTo>
                  <a:pt x="2081" y="72"/>
                </a:lnTo>
                <a:lnTo>
                  <a:pt x="2071" y="62"/>
                </a:lnTo>
                <a:lnTo>
                  <a:pt x="2061" y="52"/>
                </a:lnTo>
                <a:lnTo>
                  <a:pt x="2050" y="46"/>
                </a:lnTo>
                <a:lnTo>
                  <a:pt x="2040" y="36"/>
                </a:lnTo>
                <a:lnTo>
                  <a:pt x="2030" y="31"/>
                </a:lnTo>
                <a:lnTo>
                  <a:pt x="2020" y="21"/>
                </a:lnTo>
                <a:lnTo>
                  <a:pt x="2009" y="16"/>
                </a:lnTo>
                <a:lnTo>
                  <a:pt x="1999" y="10"/>
                </a:lnTo>
                <a:lnTo>
                  <a:pt x="1989" y="16"/>
                </a:lnTo>
                <a:lnTo>
                  <a:pt x="1979" y="21"/>
                </a:lnTo>
                <a:lnTo>
                  <a:pt x="1968" y="21"/>
                </a:lnTo>
                <a:lnTo>
                  <a:pt x="1958" y="26"/>
                </a:lnTo>
                <a:lnTo>
                  <a:pt x="1948" y="31"/>
                </a:lnTo>
                <a:lnTo>
                  <a:pt x="1937" y="31"/>
                </a:lnTo>
                <a:lnTo>
                  <a:pt x="1927" y="31"/>
                </a:lnTo>
                <a:lnTo>
                  <a:pt x="1917" y="31"/>
                </a:lnTo>
                <a:lnTo>
                  <a:pt x="1907" y="31"/>
                </a:lnTo>
                <a:lnTo>
                  <a:pt x="1901" y="31"/>
                </a:lnTo>
                <a:lnTo>
                  <a:pt x="1891" y="36"/>
                </a:lnTo>
                <a:lnTo>
                  <a:pt x="1881" y="36"/>
                </a:lnTo>
                <a:lnTo>
                  <a:pt x="1871" y="41"/>
                </a:lnTo>
                <a:lnTo>
                  <a:pt x="1860" y="46"/>
                </a:lnTo>
                <a:lnTo>
                  <a:pt x="1850" y="52"/>
                </a:lnTo>
                <a:lnTo>
                  <a:pt x="1840" y="57"/>
                </a:lnTo>
                <a:lnTo>
                  <a:pt x="1829" y="62"/>
                </a:lnTo>
                <a:lnTo>
                  <a:pt x="1819" y="62"/>
                </a:lnTo>
                <a:lnTo>
                  <a:pt x="1809" y="57"/>
                </a:lnTo>
                <a:lnTo>
                  <a:pt x="1799" y="52"/>
                </a:lnTo>
                <a:lnTo>
                  <a:pt x="1788" y="46"/>
                </a:lnTo>
                <a:lnTo>
                  <a:pt x="1778" y="52"/>
                </a:lnTo>
                <a:lnTo>
                  <a:pt x="1768" y="57"/>
                </a:lnTo>
                <a:lnTo>
                  <a:pt x="1758" y="57"/>
                </a:lnTo>
                <a:lnTo>
                  <a:pt x="1747" y="72"/>
                </a:lnTo>
                <a:lnTo>
                  <a:pt x="1737" y="67"/>
                </a:lnTo>
                <a:lnTo>
                  <a:pt x="1727" y="67"/>
                </a:lnTo>
                <a:lnTo>
                  <a:pt x="1722" y="77"/>
                </a:lnTo>
                <a:lnTo>
                  <a:pt x="1711" y="82"/>
                </a:lnTo>
                <a:lnTo>
                  <a:pt x="1701" y="88"/>
                </a:lnTo>
                <a:lnTo>
                  <a:pt x="1691" y="93"/>
                </a:lnTo>
                <a:lnTo>
                  <a:pt x="1680" y="103"/>
                </a:lnTo>
                <a:lnTo>
                  <a:pt x="1670" y="113"/>
                </a:lnTo>
                <a:lnTo>
                  <a:pt x="1660" y="118"/>
                </a:lnTo>
                <a:lnTo>
                  <a:pt x="1650" y="129"/>
                </a:lnTo>
                <a:lnTo>
                  <a:pt x="1639" y="134"/>
                </a:lnTo>
                <a:lnTo>
                  <a:pt x="1629" y="139"/>
                </a:lnTo>
                <a:lnTo>
                  <a:pt x="1619" y="149"/>
                </a:lnTo>
                <a:lnTo>
                  <a:pt x="1608" y="154"/>
                </a:lnTo>
                <a:lnTo>
                  <a:pt x="1598" y="160"/>
                </a:lnTo>
                <a:lnTo>
                  <a:pt x="1588" y="165"/>
                </a:lnTo>
                <a:lnTo>
                  <a:pt x="1578" y="170"/>
                </a:lnTo>
                <a:lnTo>
                  <a:pt x="1567" y="165"/>
                </a:lnTo>
                <a:lnTo>
                  <a:pt x="1557" y="170"/>
                </a:lnTo>
                <a:lnTo>
                  <a:pt x="1547" y="175"/>
                </a:lnTo>
                <a:lnTo>
                  <a:pt x="1542" y="185"/>
                </a:lnTo>
                <a:lnTo>
                  <a:pt x="1531" y="185"/>
                </a:lnTo>
                <a:lnTo>
                  <a:pt x="1521" y="190"/>
                </a:lnTo>
                <a:lnTo>
                  <a:pt x="1511" y="190"/>
                </a:lnTo>
                <a:lnTo>
                  <a:pt x="1501" y="196"/>
                </a:lnTo>
                <a:lnTo>
                  <a:pt x="1490" y="196"/>
                </a:lnTo>
                <a:lnTo>
                  <a:pt x="1480" y="196"/>
                </a:lnTo>
                <a:lnTo>
                  <a:pt x="1470" y="201"/>
                </a:lnTo>
                <a:lnTo>
                  <a:pt x="1459" y="211"/>
                </a:lnTo>
                <a:lnTo>
                  <a:pt x="1449" y="211"/>
                </a:lnTo>
                <a:lnTo>
                  <a:pt x="1439" y="206"/>
                </a:lnTo>
                <a:lnTo>
                  <a:pt x="1429" y="206"/>
                </a:lnTo>
                <a:lnTo>
                  <a:pt x="1418" y="206"/>
                </a:lnTo>
                <a:lnTo>
                  <a:pt x="1408" y="206"/>
                </a:lnTo>
                <a:lnTo>
                  <a:pt x="1398" y="211"/>
                </a:lnTo>
                <a:lnTo>
                  <a:pt x="1387" y="216"/>
                </a:lnTo>
                <a:lnTo>
                  <a:pt x="1377" y="216"/>
                </a:lnTo>
                <a:lnTo>
                  <a:pt x="1367" y="216"/>
                </a:lnTo>
                <a:lnTo>
                  <a:pt x="1362" y="221"/>
                </a:lnTo>
                <a:lnTo>
                  <a:pt x="1351" y="226"/>
                </a:lnTo>
                <a:lnTo>
                  <a:pt x="1341" y="226"/>
                </a:lnTo>
                <a:lnTo>
                  <a:pt x="1331" y="232"/>
                </a:lnTo>
                <a:lnTo>
                  <a:pt x="1321" y="237"/>
                </a:lnTo>
                <a:lnTo>
                  <a:pt x="1310" y="232"/>
                </a:lnTo>
                <a:lnTo>
                  <a:pt x="1300" y="226"/>
                </a:lnTo>
                <a:lnTo>
                  <a:pt x="1290" y="221"/>
                </a:lnTo>
                <a:lnTo>
                  <a:pt x="1280" y="226"/>
                </a:lnTo>
                <a:lnTo>
                  <a:pt x="1269" y="226"/>
                </a:lnTo>
                <a:lnTo>
                  <a:pt x="1259" y="232"/>
                </a:lnTo>
                <a:lnTo>
                  <a:pt x="1249" y="232"/>
                </a:lnTo>
                <a:lnTo>
                  <a:pt x="1238" y="232"/>
                </a:lnTo>
                <a:lnTo>
                  <a:pt x="1228" y="232"/>
                </a:lnTo>
                <a:lnTo>
                  <a:pt x="1218" y="237"/>
                </a:lnTo>
                <a:lnTo>
                  <a:pt x="1208" y="242"/>
                </a:lnTo>
                <a:lnTo>
                  <a:pt x="1197" y="232"/>
                </a:lnTo>
                <a:lnTo>
                  <a:pt x="1187" y="242"/>
                </a:lnTo>
                <a:lnTo>
                  <a:pt x="1182" y="237"/>
                </a:lnTo>
                <a:lnTo>
                  <a:pt x="1172" y="237"/>
                </a:lnTo>
                <a:lnTo>
                  <a:pt x="1161" y="237"/>
                </a:lnTo>
                <a:lnTo>
                  <a:pt x="1151" y="242"/>
                </a:lnTo>
                <a:lnTo>
                  <a:pt x="1141" y="242"/>
                </a:lnTo>
                <a:lnTo>
                  <a:pt x="1130" y="237"/>
                </a:lnTo>
                <a:lnTo>
                  <a:pt x="1120" y="237"/>
                </a:lnTo>
                <a:lnTo>
                  <a:pt x="1110" y="242"/>
                </a:lnTo>
                <a:lnTo>
                  <a:pt x="1100" y="242"/>
                </a:lnTo>
                <a:lnTo>
                  <a:pt x="1089" y="247"/>
                </a:lnTo>
                <a:lnTo>
                  <a:pt x="1079" y="247"/>
                </a:lnTo>
                <a:lnTo>
                  <a:pt x="1069" y="247"/>
                </a:lnTo>
                <a:lnTo>
                  <a:pt x="1059" y="247"/>
                </a:lnTo>
                <a:lnTo>
                  <a:pt x="1048" y="252"/>
                </a:lnTo>
                <a:lnTo>
                  <a:pt x="1038" y="252"/>
                </a:lnTo>
                <a:lnTo>
                  <a:pt x="1028" y="252"/>
                </a:lnTo>
                <a:lnTo>
                  <a:pt x="1017" y="257"/>
                </a:lnTo>
                <a:lnTo>
                  <a:pt x="1007" y="257"/>
                </a:lnTo>
                <a:lnTo>
                  <a:pt x="1002" y="257"/>
                </a:lnTo>
                <a:lnTo>
                  <a:pt x="992" y="262"/>
                </a:lnTo>
                <a:lnTo>
                  <a:pt x="981" y="262"/>
                </a:lnTo>
                <a:lnTo>
                  <a:pt x="971" y="262"/>
                </a:lnTo>
                <a:lnTo>
                  <a:pt x="961" y="262"/>
                </a:lnTo>
                <a:lnTo>
                  <a:pt x="951" y="268"/>
                </a:lnTo>
                <a:lnTo>
                  <a:pt x="940" y="268"/>
                </a:lnTo>
                <a:lnTo>
                  <a:pt x="930" y="268"/>
                </a:lnTo>
                <a:lnTo>
                  <a:pt x="920" y="268"/>
                </a:lnTo>
                <a:lnTo>
                  <a:pt x="909" y="268"/>
                </a:lnTo>
                <a:lnTo>
                  <a:pt x="899" y="268"/>
                </a:lnTo>
                <a:lnTo>
                  <a:pt x="889" y="268"/>
                </a:lnTo>
                <a:lnTo>
                  <a:pt x="879" y="268"/>
                </a:lnTo>
                <a:lnTo>
                  <a:pt x="868" y="273"/>
                </a:lnTo>
                <a:lnTo>
                  <a:pt x="858" y="273"/>
                </a:lnTo>
                <a:lnTo>
                  <a:pt x="848" y="273"/>
                </a:lnTo>
                <a:lnTo>
                  <a:pt x="837" y="273"/>
                </a:lnTo>
                <a:lnTo>
                  <a:pt x="827" y="273"/>
                </a:lnTo>
                <a:lnTo>
                  <a:pt x="817" y="273"/>
                </a:lnTo>
                <a:lnTo>
                  <a:pt x="812" y="273"/>
                </a:lnTo>
                <a:lnTo>
                  <a:pt x="802" y="273"/>
                </a:lnTo>
                <a:lnTo>
                  <a:pt x="791" y="278"/>
                </a:lnTo>
                <a:lnTo>
                  <a:pt x="781" y="278"/>
                </a:lnTo>
                <a:lnTo>
                  <a:pt x="771" y="278"/>
                </a:lnTo>
                <a:lnTo>
                  <a:pt x="760" y="278"/>
                </a:lnTo>
                <a:lnTo>
                  <a:pt x="750" y="278"/>
                </a:lnTo>
                <a:lnTo>
                  <a:pt x="740" y="278"/>
                </a:lnTo>
                <a:lnTo>
                  <a:pt x="730" y="278"/>
                </a:lnTo>
                <a:lnTo>
                  <a:pt x="719" y="278"/>
                </a:lnTo>
                <a:lnTo>
                  <a:pt x="709" y="278"/>
                </a:lnTo>
                <a:lnTo>
                  <a:pt x="699" y="278"/>
                </a:lnTo>
                <a:lnTo>
                  <a:pt x="688" y="278"/>
                </a:lnTo>
                <a:lnTo>
                  <a:pt x="678" y="278"/>
                </a:lnTo>
                <a:lnTo>
                  <a:pt x="668" y="278"/>
                </a:lnTo>
                <a:lnTo>
                  <a:pt x="658" y="283"/>
                </a:lnTo>
                <a:lnTo>
                  <a:pt x="647" y="283"/>
                </a:lnTo>
                <a:lnTo>
                  <a:pt x="637" y="283"/>
                </a:lnTo>
                <a:lnTo>
                  <a:pt x="632" y="283"/>
                </a:lnTo>
                <a:lnTo>
                  <a:pt x="622" y="283"/>
                </a:lnTo>
                <a:lnTo>
                  <a:pt x="611" y="283"/>
                </a:lnTo>
                <a:lnTo>
                  <a:pt x="601" y="283"/>
                </a:lnTo>
                <a:lnTo>
                  <a:pt x="591" y="283"/>
                </a:lnTo>
                <a:lnTo>
                  <a:pt x="581" y="283"/>
                </a:lnTo>
                <a:lnTo>
                  <a:pt x="570" y="283"/>
                </a:lnTo>
                <a:lnTo>
                  <a:pt x="560" y="283"/>
                </a:lnTo>
                <a:lnTo>
                  <a:pt x="550" y="283"/>
                </a:lnTo>
                <a:lnTo>
                  <a:pt x="539" y="283"/>
                </a:lnTo>
                <a:lnTo>
                  <a:pt x="529" y="283"/>
                </a:lnTo>
                <a:lnTo>
                  <a:pt x="519" y="283"/>
                </a:lnTo>
                <a:lnTo>
                  <a:pt x="509" y="283"/>
                </a:lnTo>
                <a:lnTo>
                  <a:pt x="498" y="288"/>
                </a:lnTo>
                <a:lnTo>
                  <a:pt x="488" y="288"/>
                </a:lnTo>
                <a:lnTo>
                  <a:pt x="478" y="288"/>
                </a:lnTo>
                <a:lnTo>
                  <a:pt x="467" y="288"/>
                </a:lnTo>
                <a:lnTo>
                  <a:pt x="457" y="288"/>
                </a:lnTo>
                <a:lnTo>
                  <a:pt x="452" y="288"/>
                </a:lnTo>
                <a:lnTo>
                  <a:pt x="442" y="288"/>
                </a:lnTo>
                <a:lnTo>
                  <a:pt x="431" y="288"/>
                </a:lnTo>
                <a:lnTo>
                  <a:pt x="421" y="288"/>
                </a:lnTo>
                <a:lnTo>
                  <a:pt x="411" y="288"/>
                </a:lnTo>
                <a:lnTo>
                  <a:pt x="401" y="288"/>
                </a:lnTo>
                <a:lnTo>
                  <a:pt x="390" y="288"/>
                </a:lnTo>
                <a:lnTo>
                  <a:pt x="380" y="288"/>
                </a:lnTo>
                <a:lnTo>
                  <a:pt x="370" y="288"/>
                </a:lnTo>
                <a:lnTo>
                  <a:pt x="360" y="288"/>
                </a:lnTo>
                <a:lnTo>
                  <a:pt x="349" y="288"/>
                </a:lnTo>
                <a:lnTo>
                  <a:pt x="339" y="288"/>
                </a:lnTo>
                <a:lnTo>
                  <a:pt x="329" y="288"/>
                </a:lnTo>
                <a:lnTo>
                  <a:pt x="318" y="288"/>
                </a:lnTo>
                <a:lnTo>
                  <a:pt x="308" y="288"/>
                </a:lnTo>
                <a:lnTo>
                  <a:pt x="298" y="288"/>
                </a:lnTo>
                <a:lnTo>
                  <a:pt x="288" y="288"/>
                </a:lnTo>
                <a:lnTo>
                  <a:pt x="277" y="288"/>
                </a:lnTo>
                <a:lnTo>
                  <a:pt x="272" y="288"/>
                </a:lnTo>
                <a:lnTo>
                  <a:pt x="262" y="288"/>
                </a:lnTo>
                <a:lnTo>
                  <a:pt x="252" y="288"/>
                </a:lnTo>
                <a:lnTo>
                  <a:pt x="241" y="288"/>
                </a:lnTo>
                <a:lnTo>
                  <a:pt x="231" y="288"/>
                </a:lnTo>
                <a:lnTo>
                  <a:pt x="221" y="288"/>
                </a:lnTo>
                <a:lnTo>
                  <a:pt x="210" y="288"/>
                </a:lnTo>
                <a:lnTo>
                  <a:pt x="200" y="288"/>
                </a:lnTo>
                <a:lnTo>
                  <a:pt x="190" y="288"/>
                </a:lnTo>
                <a:lnTo>
                  <a:pt x="180" y="288"/>
                </a:lnTo>
                <a:lnTo>
                  <a:pt x="169" y="288"/>
                </a:lnTo>
                <a:lnTo>
                  <a:pt x="159" y="288"/>
                </a:lnTo>
                <a:lnTo>
                  <a:pt x="149" y="288"/>
                </a:lnTo>
                <a:lnTo>
                  <a:pt x="138" y="288"/>
                </a:lnTo>
                <a:lnTo>
                  <a:pt x="128" y="288"/>
                </a:lnTo>
                <a:lnTo>
                  <a:pt x="118" y="288"/>
                </a:lnTo>
                <a:lnTo>
                  <a:pt x="108" y="288"/>
                </a:lnTo>
                <a:lnTo>
                  <a:pt x="97" y="288"/>
                </a:lnTo>
                <a:lnTo>
                  <a:pt x="92" y="288"/>
                </a:lnTo>
                <a:lnTo>
                  <a:pt x="82" y="288"/>
                </a:lnTo>
                <a:lnTo>
                  <a:pt x="72" y="288"/>
                </a:lnTo>
                <a:lnTo>
                  <a:pt x="61" y="288"/>
                </a:lnTo>
                <a:lnTo>
                  <a:pt x="51" y="288"/>
                </a:lnTo>
                <a:lnTo>
                  <a:pt x="41" y="288"/>
                </a:lnTo>
                <a:lnTo>
                  <a:pt x="31" y="288"/>
                </a:lnTo>
                <a:lnTo>
                  <a:pt x="20" y="288"/>
                </a:lnTo>
                <a:lnTo>
                  <a:pt x="10" y="288"/>
                </a:lnTo>
                <a:lnTo>
                  <a:pt x="0" y="288"/>
                </a:lnTo>
                <a:close/>
              </a:path>
            </a:pathLst>
          </a:custGeom>
          <a:noFill/>
          <a:ln w="9525">
            <a:noFill/>
            <a:round/>
            <a:headEnd/>
            <a:tailEnd/>
          </a:ln>
        </p:spPr>
        <p:txBody>
          <a:bodyPr/>
          <a:lstStyle/>
          <a:p>
            <a:endParaRPr lang="en-GB"/>
          </a:p>
        </p:txBody>
      </p:sp>
      <p:sp>
        <p:nvSpPr>
          <p:cNvPr id="410848" name="Freeform 224"/>
          <p:cNvSpPr>
            <a:spLocks/>
          </p:cNvSpPr>
          <p:nvPr/>
        </p:nvSpPr>
        <p:spPr bwMode="auto">
          <a:xfrm>
            <a:off x="1423988" y="4984750"/>
            <a:ext cx="6346825" cy="457200"/>
          </a:xfrm>
          <a:custGeom>
            <a:avLst/>
            <a:gdLst/>
            <a:ahLst/>
            <a:cxnLst>
              <a:cxn ang="0">
                <a:pos x="108" y="288"/>
              </a:cxn>
              <a:cxn ang="0">
                <a:pos x="241" y="288"/>
              </a:cxn>
              <a:cxn ang="0">
                <a:pos x="370" y="288"/>
              </a:cxn>
              <a:cxn ang="0">
                <a:pos x="498" y="288"/>
              </a:cxn>
              <a:cxn ang="0">
                <a:pos x="632" y="283"/>
              </a:cxn>
              <a:cxn ang="0">
                <a:pos x="760" y="278"/>
              </a:cxn>
              <a:cxn ang="0">
                <a:pos x="889" y="268"/>
              </a:cxn>
              <a:cxn ang="0">
                <a:pos x="1017" y="257"/>
              </a:cxn>
              <a:cxn ang="0">
                <a:pos x="1151" y="242"/>
              </a:cxn>
              <a:cxn ang="0">
                <a:pos x="1280" y="226"/>
              </a:cxn>
              <a:cxn ang="0">
                <a:pos x="1408" y="206"/>
              </a:cxn>
              <a:cxn ang="0">
                <a:pos x="1542" y="185"/>
              </a:cxn>
              <a:cxn ang="0">
                <a:pos x="1670" y="113"/>
              </a:cxn>
              <a:cxn ang="0">
                <a:pos x="1799" y="52"/>
              </a:cxn>
              <a:cxn ang="0">
                <a:pos x="1927" y="31"/>
              </a:cxn>
              <a:cxn ang="0">
                <a:pos x="2061" y="0"/>
              </a:cxn>
              <a:cxn ang="0">
                <a:pos x="2189" y="16"/>
              </a:cxn>
              <a:cxn ang="0">
                <a:pos x="2318" y="67"/>
              </a:cxn>
              <a:cxn ang="0">
                <a:pos x="2451" y="124"/>
              </a:cxn>
              <a:cxn ang="0">
                <a:pos x="2580" y="180"/>
              </a:cxn>
              <a:cxn ang="0">
                <a:pos x="2708" y="216"/>
              </a:cxn>
              <a:cxn ang="0">
                <a:pos x="2837" y="242"/>
              </a:cxn>
              <a:cxn ang="0">
                <a:pos x="2970" y="262"/>
              </a:cxn>
              <a:cxn ang="0">
                <a:pos x="3099" y="262"/>
              </a:cxn>
              <a:cxn ang="0">
                <a:pos x="3227" y="268"/>
              </a:cxn>
              <a:cxn ang="0">
                <a:pos x="3361" y="268"/>
              </a:cxn>
              <a:cxn ang="0">
                <a:pos x="3490" y="268"/>
              </a:cxn>
              <a:cxn ang="0">
                <a:pos x="3618" y="273"/>
              </a:cxn>
              <a:cxn ang="0">
                <a:pos x="3747" y="273"/>
              </a:cxn>
              <a:cxn ang="0">
                <a:pos x="3880" y="273"/>
              </a:cxn>
              <a:cxn ang="0">
                <a:pos x="3998" y="273"/>
              </a:cxn>
              <a:cxn ang="0">
                <a:pos x="3870" y="273"/>
              </a:cxn>
              <a:cxn ang="0">
                <a:pos x="3736" y="273"/>
              </a:cxn>
              <a:cxn ang="0">
                <a:pos x="3608" y="273"/>
              </a:cxn>
              <a:cxn ang="0">
                <a:pos x="3479" y="268"/>
              </a:cxn>
              <a:cxn ang="0">
                <a:pos x="3351" y="268"/>
              </a:cxn>
              <a:cxn ang="0">
                <a:pos x="3217" y="268"/>
              </a:cxn>
              <a:cxn ang="0">
                <a:pos x="3089" y="262"/>
              </a:cxn>
              <a:cxn ang="0">
                <a:pos x="2960" y="262"/>
              </a:cxn>
              <a:cxn ang="0">
                <a:pos x="2827" y="257"/>
              </a:cxn>
              <a:cxn ang="0">
                <a:pos x="2698" y="247"/>
              </a:cxn>
              <a:cxn ang="0">
                <a:pos x="2570" y="232"/>
              </a:cxn>
              <a:cxn ang="0">
                <a:pos x="2441" y="221"/>
              </a:cxn>
              <a:cxn ang="0">
                <a:pos x="2307" y="206"/>
              </a:cxn>
              <a:cxn ang="0">
                <a:pos x="2179" y="175"/>
              </a:cxn>
              <a:cxn ang="0">
                <a:pos x="2050" y="46"/>
              </a:cxn>
              <a:cxn ang="0">
                <a:pos x="1917" y="31"/>
              </a:cxn>
              <a:cxn ang="0">
                <a:pos x="1788" y="46"/>
              </a:cxn>
              <a:cxn ang="0">
                <a:pos x="1660" y="118"/>
              </a:cxn>
              <a:cxn ang="0">
                <a:pos x="1531" y="185"/>
              </a:cxn>
              <a:cxn ang="0">
                <a:pos x="1398" y="211"/>
              </a:cxn>
              <a:cxn ang="0">
                <a:pos x="1269" y="226"/>
              </a:cxn>
              <a:cxn ang="0">
                <a:pos x="1141" y="242"/>
              </a:cxn>
              <a:cxn ang="0">
                <a:pos x="1007" y="257"/>
              </a:cxn>
              <a:cxn ang="0">
                <a:pos x="879" y="268"/>
              </a:cxn>
              <a:cxn ang="0">
                <a:pos x="750" y="278"/>
              </a:cxn>
              <a:cxn ang="0">
                <a:pos x="622" y="283"/>
              </a:cxn>
              <a:cxn ang="0">
                <a:pos x="488" y="288"/>
              </a:cxn>
              <a:cxn ang="0">
                <a:pos x="360" y="288"/>
              </a:cxn>
              <a:cxn ang="0">
                <a:pos x="231" y="288"/>
              </a:cxn>
              <a:cxn ang="0">
                <a:pos x="97" y="288"/>
              </a:cxn>
            </a:cxnLst>
            <a:rect l="0" t="0" r="r" b="b"/>
            <a:pathLst>
              <a:path w="3998" h="288">
                <a:moveTo>
                  <a:pt x="0" y="288"/>
                </a:moveTo>
                <a:lnTo>
                  <a:pt x="0" y="288"/>
                </a:lnTo>
                <a:lnTo>
                  <a:pt x="10" y="288"/>
                </a:lnTo>
                <a:lnTo>
                  <a:pt x="20" y="288"/>
                </a:lnTo>
                <a:lnTo>
                  <a:pt x="31" y="288"/>
                </a:lnTo>
                <a:lnTo>
                  <a:pt x="41" y="288"/>
                </a:lnTo>
                <a:lnTo>
                  <a:pt x="51" y="288"/>
                </a:lnTo>
                <a:lnTo>
                  <a:pt x="61" y="288"/>
                </a:lnTo>
                <a:lnTo>
                  <a:pt x="72" y="288"/>
                </a:lnTo>
                <a:lnTo>
                  <a:pt x="82" y="288"/>
                </a:lnTo>
                <a:lnTo>
                  <a:pt x="92" y="288"/>
                </a:lnTo>
                <a:lnTo>
                  <a:pt x="97" y="288"/>
                </a:lnTo>
                <a:lnTo>
                  <a:pt x="108" y="288"/>
                </a:lnTo>
                <a:lnTo>
                  <a:pt x="118" y="288"/>
                </a:lnTo>
                <a:lnTo>
                  <a:pt x="128" y="288"/>
                </a:lnTo>
                <a:lnTo>
                  <a:pt x="138" y="288"/>
                </a:lnTo>
                <a:lnTo>
                  <a:pt x="149" y="288"/>
                </a:lnTo>
                <a:lnTo>
                  <a:pt x="159" y="288"/>
                </a:lnTo>
                <a:lnTo>
                  <a:pt x="169" y="288"/>
                </a:lnTo>
                <a:lnTo>
                  <a:pt x="180" y="288"/>
                </a:lnTo>
                <a:lnTo>
                  <a:pt x="190" y="288"/>
                </a:lnTo>
                <a:lnTo>
                  <a:pt x="200" y="288"/>
                </a:lnTo>
                <a:lnTo>
                  <a:pt x="210" y="288"/>
                </a:lnTo>
                <a:lnTo>
                  <a:pt x="221" y="288"/>
                </a:lnTo>
                <a:lnTo>
                  <a:pt x="231" y="288"/>
                </a:lnTo>
                <a:lnTo>
                  <a:pt x="241" y="288"/>
                </a:lnTo>
                <a:lnTo>
                  <a:pt x="252" y="288"/>
                </a:lnTo>
                <a:lnTo>
                  <a:pt x="262" y="288"/>
                </a:lnTo>
                <a:lnTo>
                  <a:pt x="272" y="288"/>
                </a:lnTo>
                <a:lnTo>
                  <a:pt x="277" y="288"/>
                </a:lnTo>
                <a:lnTo>
                  <a:pt x="288" y="288"/>
                </a:lnTo>
                <a:lnTo>
                  <a:pt x="298" y="288"/>
                </a:lnTo>
                <a:lnTo>
                  <a:pt x="308" y="288"/>
                </a:lnTo>
                <a:lnTo>
                  <a:pt x="318" y="288"/>
                </a:lnTo>
                <a:lnTo>
                  <a:pt x="329" y="288"/>
                </a:lnTo>
                <a:lnTo>
                  <a:pt x="339" y="288"/>
                </a:lnTo>
                <a:lnTo>
                  <a:pt x="349" y="288"/>
                </a:lnTo>
                <a:lnTo>
                  <a:pt x="360" y="288"/>
                </a:lnTo>
                <a:lnTo>
                  <a:pt x="370" y="288"/>
                </a:lnTo>
                <a:lnTo>
                  <a:pt x="380" y="288"/>
                </a:lnTo>
                <a:lnTo>
                  <a:pt x="390" y="288"/>
                </a:lnTo>
                <a:lnTo>
                  <a:pt x="401" y="288"/>
                </a:lnTo>
                <a:lnTo>
                  <a:pt x="411" y="288"/>
                </a:lnTo>
                <a:lnTo>
                  <a:pt x="421" y="288"/>
                </a:lnTo>
                <a:lnTo>
                  <a:pt x="431" y="288"/>
                </a:lnTo>
                <a:lnTo>
                  <a:pt x="442" y="288"/>
                </a:lnTo>
                <a:lnTo>
                  <a:pt x="452" y="288"/>
                </a:lnTo>
                <a:lnTo>
                  <a:pt x="457" y="288"/>
                </a:lnTo>
                <a:lnTo>
                  <a:pt x="467" y="288"/>
                </a:lnTo>
                <a:lnTo>
                  <a:pt x="478" y="288"/>
                </a:lnTo>
                <a:lnTo>
                  <a:pt x="488" y="288"/>
                </a:lnTo>
                <a:lnTo>
                  <a:pt x="498" y="288"/>
                </a:lnTo>
                <a:lnTo>
                  <a:pt x="509" y="283"/>
                </a:lnTo>
                <a:lnTo>
                  <a:pt x="519" y="283"/>
                </a:lnTo>
                <a:lnTo>
                  <a:pt x="529" y="283"/>
                </a:lnTo>
                <a:lnTo>
                  <a:pt x="539" y="283"/>
                </a:lnTo>
                <a:lnTo>
                  <a:pt x="550" y="283"/>
                </a:lnTo>
                <a:lnTo>
                  <a:pt x="560" y="283"/>
                </a:lnTo>
                <a:lnTo>
                  <a:pt x="570" y="283"/>
                </a:lnTo>
                <a:lnTo>
                  <a:pt x="581" y="283"/>
                </a:lnTo>
                <a:lnTo>
                  <a:pt x="591" y="283"/>
                </a:lnTo>
                <a:lnTo>
                  <a:pt x="601" y="283"/>
                </a:lnTo>
                <a:lnTo>
                  <a:pt x="611" y="283"/>
                </a:lnTo>
                <a:lnTo>
                  <a:pt x="622" y="283"/>
                </a:lnTo>
                <a:lnTo>
                  <a:pt x="632" y="283"/>
                </a:lnTo>
                <a:lnTo>
                  <a:pt x="637" y="283"/>
                </a:lnTo>
                <a:lnTo>
                  <a:pt x="647" y="283"/>
                </a:lnTo>
                <a:lnTo>
                  <a:pt x="658" y="283"/>
                </a:lnTo>
                <a:lnTo>
                  <a:pt x="668" y="278"/>
                </a:lnTo>
                <a:lnTo>
                  <a:pt x="678" y="278"/>
                </a:lnTo>
                <a:lnTo>
                  <a:pt x="688" y="278"/>
                </a:lnTo>
                <a:lnTo>
                  <a:pt x="699" y="278"/>
                </a:lnTo>
                <a:lnTo>
                  <a:pt x="709" y="278"/>
                </a:lnTo>
                <a:lnTo>
                  <a:pt x="719" y="278"/>
                </a:lnTo>
                <a:lnTo>
                  <a:pt x="730" y="278"/>
                </a:lnTo>
                <a:lnTo>
                  <a:pt x="740" y="278"/>
                </a:lnTo>
                <a:lnTo>
                  <a:pt x="750" y="278"/>
                </a:lnTo>
                <a:lnTo>
                  <a:pt x="760" y="278"/>
                </a:lnTo>
                <a:lnTo>
                  <a:pt x="771" y="278"/>
                </a:lnTo>
                <a:lnTo>
                  <a:pt x="781" y="278"/>
                </a:lnTo>
                <a:lnTo>
                  <a:pt x="791" y="278"/>
                </a:lnTo>
                <a:lnTo>
                  <a:pt x="802" y="273"/>
                </a:lnTo>
                <a:lnTo>
                  <a:pt x="812" y="273"/>
                </a:lnTo>
                <a:lnTo>
                  <a:pt x="817" y="273"/>
                </a:lnTo>
                <a:lnTo>
                  <a:pt x="827" y="273"/>
                </a:lnTo>
                <a:lnTo>
                  <a:pt x="837" y="273"/>
                </a:lnTo>
                <a:lnTo>
                  <a:pt x="848" y="273"/>
                </a:lnTo>
                <a:lnTo>
                  <a:pt x="858" y="273"/>
                </a:lnTo>
                <a:lnTo>
                  <a:pt x="868" y="273"/>
                </a:lnTo>
                <a:lnTo>
                  <a:pt x="879" y="268"/>
                </a:lnTo>
                <a:lnTo>
                  <a:pt x="889" y="268"/>
                </a:lnTo>
                <a:lnTo>
                  <a:pt x="899" y="268"/>
                </a:lnTo>
                <a:lnTo>
                  <a:pt x="909" y="268"/>
                </a:lnTo>
                <a:lnTo>
                  <a:pt x="920" y="268"/>
                </a:lnTo>
                <a:lnTo>
                  <a:pt x="930" y="268"/>
                </a:lnTo>
                <a:lnTo>
                  <a:pt x="940" y="268"/>
                </a:lnTo>
                <a:lnTo>
                  <a:pt x="951" y="268"/>
                </a:lnTo>
                <a:lnTo>
                  <a:pt x="961" y="262"/>
                </a:lnTo>
                <a:lnTo>
                  <a:pt x="971" y="262"/>
                </a:lnTo>
                <a:lnTo>
                  <a:pt x="981" y="262"/>
                </a:lnTo>
                <a:lnTo>
                  <a:pt x="992" y="262"/>
                </a:lnTo>
                <a:lnTo>
                  <a:pt x="1002" y="257"/>
                </a:lnTo>
                <a:lnTo>
                  <a:pt x="1007" y="257"/>
                </a:lnTo>
                <a:lnTo>
                  <a:pt x="1017" y="257"/>
                </a:lnTo>
                <a:lnTo>
                  <a:pt x="1028" y="252"/>
                </a:lnTo>
                <a:lnTo>
                  <a:pt x="1038" y="252"/>
                </a:lnTo>
                <a:lnTo>
                  <a:pt x="1048" y="252"/>
                </a:lnTo>
                <a:lnTo>
                  <a:pt x="1059" y="247"/>
                </a:lnTo>
                <a:lnTo>
                  <a:pt x="1069" y="247"/>
                </a:lnTo>
                <a:lnTo>
                  <a:pt x="1079" y="247"/>
                </a:lnTo>
                <a:lnTo>
                  <a:pt x="1089" y="247"/>
                </a:lnTo>
                <a:lnTo>
                  <a:pt x="1100" y="242"/>
                </a:lnTo>
                <a:lnTo>
                  <a:pt x="1110" y="242"/>
                </a:lnTo>
                <a:lnTo>
                  <a:pt x="1120" y="237"/>
                </a:lnTo>
                <a:lnTo>
                  <a:pt x="1130" y="237"/>
                </a:lnTo>
                <a:lnTo>
                  <a:pt x="1141" y="242"/>
                </a:lnTo>
                <a:lnTo>
                  <a:pt x="1151" y="242"/>
                </a:lnTo>
                <a:lnTo>
                  <a:pt x="1161" y="237"/>
                </a:lnTo>
                <a:lnTo>
                  <a:pt x="1172" y="237"/>
                </a:lnTo>
                <a:lnTo>
                  <a:pt x="1182" y="237"/>
                </a:lnTo>
                <a:lnTo>
                  <a:pt x="1187" y="242"/>
                </a:lnTo>
                <a:lnTo>
                  <a:pt x="1197" y="232"/>
                </a:lnTo>
                <a:lnTo>
                  <a:pt x="1208" y="242"/>
                </a:lnTo>
                <a:lnTo>
                  <a:pt x="1218" y="237"/>
                </a:lnTo>
                <a:lnTo>
                  <a:pt x="1228" y="232"/>
                </a:lnTo>
                <a:lnTo>
                  <a:pt x="1238" y="232"/>
                </a:lnTo>
                <a:lnTo>
                  <a:pt x="1249" y="232"/>
                </a:lnTo>
                <a:lnTo>
                  <a:pt x="1259" y="232"/>
                </a:lnTo>
                <a:lnTo>
                  <a:pt x="1269" y="226"/>
                </a:lnTo>
                <a:lnTo>
                  <a:pt x="1280" y="226"/>
                </a:lnTo>
                <a:lnTo>
                  <a:pt x="1290" y="221"/>
                </a:lnTo>
                <a:lnTo>
                  <a:pt x="1300" y="226"/>
                </a:lnTo>
                <a:lnTo>
                  <a:pt x="1310" y="232"/>
                </a:lnTo>
                <a:lnTo>
                  <a:pt x="1321" y="237"/>
                </a:lnTo>
                <a:lnTo>
                  <a:pt x="1331" y="232"/>
                </a:lnTo>
                <a:lnTo>
                  <a:pt x="1341" y="226"/>
                </a:lnTo>
                <a:lnTo>
                  <a:pt x="1351" y="226"/>
                </a:lnTo>
                <a:lnTo>
                  <a:pt x="1362" y="221"/>
                </a:lnTo>
                <a:lnTo>
                  <a:pt x="1367" y="216"/>
                </a:lnTo>
                <a:lnTo>
                  <a:pt x="1377" y="216"/>
                </a:lnTo>
                <a:lnTo>
                  <a:pt x="1387" y="216"/>
                </a:lnTo>
                <a:lnTo>
                  <a:pt x="1398" y="211"/>
                </a:lnTo>
                <a:lnTo>
                  <a:pt x="1408" y="206"/>
                </a:lnTo>
                <a:lnTo>
                  <a:pt x="1418" y="206"/>
                </a:lnTo>
                <a:lnTo>
                  <a:pt x="1429" y="206"/>
                </a:lnTo>
                <a:lnTo>
                  <a:pt x="1439" y="206"/>
                </a:lnTo>
                <a:lnTo>
                  <a:pt x="1449" y="211"/>
                </a:lnTo>
                <a:lnTo>
                  <a:pt x="1459" y="211"/>
                </a:lnTo>
                <a:lnTo>
                  <a:pt x="1470" y="201"/>
                </a:lnTo>
                <a:lnTo>
                  <a:pt x="1480" y="196"/>
                </a:lnTo>
                <a:lnTo>
                  <a:pt x="1490" y="196"/>
                </a:lnTo>
                <a:lnTo>
                  <a:pt x="1501" y="196"/>
                </a:lnTo>
                <a:lnTo>
                  <a:pt x="1511" y="190"/>
                </a:lnTo>
                <a:lnTo>
                  <a:pt x="1521" y="190"/>
                </a:lnTo>
                <a:lnTo>
                  <a:pt x="1531" y="185"/>
                </a:lnTo>
                <a:lnTo>
                  <a:pt x="1542" y="185"/>
                </a:lnTo>
                <a:lnTo>
                  <a:pt x="1547" y="175"/>
                </a:lnTo>
                <a:lnTo>
                  <a:pt x="1557" y="170"/>
                </a:lnTo>
                <a:lnTo>
                  <a:pt x="1567" y="165"/>
                </a:lnTo>
                <a:lnTo>
                  <a:pt x="1578" y="170"/>
                </a:lnTo>
                <a:lnTo>
                  <a:pt x="1588" y="165"/>
                </a:lnTo>
                <a:lnTo>
                  <a:pt x="1598" y="160"/>
                </a:lnTo>
                <a:lnTo>
                  <a:pt x="1608" y="154"/>
                </a:lnTo>
                <a:lnTo>
                  <a:pt x="1619" y="149"/>
                </a:lnTo>
                <a:lnTo>
                  <a:pt x="1629" y="139"/>
                </a:lnTo>
                <a:lnTo>
                  <a:pt x="1639" y="134"/>
                </a:lnTo>
                <a:lnTo>
                  <a:pt x="1650" y="129"/>
                </a:lnTo>
                <a:lnTo>
                  <a:pt x="1660" y="118"/>
                </a:lnTo>
                <a:lnTo>
                  <a:pt x="1670" y="113"/>
                </a:lnTo>
                <a:lnTo>
                  <a:pt x="1680" y="103"/>
                </a:lnTo>
                <a:lnTo>
                  <a:pt x="1691" y="93"/>
                </a:lnTo>
                <a:lnTo>
                  <a:pt x="1701" y="88"/>
                </a:lnTo>
                <a:lnTo>
                  <a:pt x="1711" y="82"/>
                </a:lnTo>
                <a:lnTo>
                  <a:pt x="1722" y="77"/>
                </a:lnTo>
                <a:lnTo>
                  <a:pt x="1727" y="67"/>
                </a:lnTo>
                <a:lnTo>
                  <a:pt x="1737" y="67"/>
                </a:lnTo>
                <a:lnTo>
                  <a:pt x="1747" y="72"/>
                </a:lnTo>
                <a:lnTo>
                  <a:pt x="1758" y="57"/>
                </a:lnTo>
                <a:lnTo>
                  <a:pt x="1768" y="57"/>
                </a:lnTo>
                <a:lnTo>
                  <a:pt x="1778" y="52"/>
                </a:lnTo>
                <a:lnTo>
                  <a:pt x="1788" y="46"/>
                </a:lnTo>
                <a:lnTo>
                  <a:pt x="1799" y="52"/>
                </a:lnTo>
                <a:lnTo>
                  <a:pt x="1809" y="57"/>
                </a:lnTo>
                <a:lnTo>
                  <a:pt x="1819" y="62"/>
                </a:lnTo>
                <a:lnTo>
                  <a:pt x="1829" y="62"/>
                </a:lnTo>
                <a:lnTo>
                  <a:pt x="1840" y="57"/>
                </a:lnTo>
                <a:lnTo>
                  <a:pt x="1850" y="52"/>
                </a:lnTo>
                <a:lnTo>
                  <a:pt x="1860" y="46"/>
                </a:lnTo>
                <a:lnTo>
                  <a:pt x="1871" y="41"/>
                </a:lnTo>
                <a:lnTo>
                  <a:pt x="1881" y="36"/>
                </a:lnTo>
                <a:lnTo>
                  <a:pt x="1891" y="36"/>
                </a:lnTo>
                <a:lnTo>
                  <a:pt x="1901" y="31"/>
                </a:lnTo>
                <a:lnTo>
                  <a:pt x="1907" y="31"/>
                </a:lnTo>
                <a:lnTo>
                  <a:pt x="1917" y="31"/>
                </a:lnTo>
                <a:lnTo>
                  <a:pt x="1927" y="31"/>
                </a:lnTo>
                <a:lnTo>
                  <a:pt x="1937" y="31"/>
                </a:lnTo>
                <a:lnTo>
                  <a:pt x="1948" y="31"/>
                </a:lnTo>
                <a:lnTo>
                  <a:pt x="1958" y="26"/>
                </a:lnTo>
                <a:lnTo>
                  <a:pt x="1968" y="21"/>
                </a:lnTo>
                <a:lnTo>
                  <a:pt x="1979" y="21"/>
                </a:lnTo>
                <a:lnTo>
                  <a:pt x="1989" y="16"/>
                </a:lnTo>
                <a:lnTo>
                  <a:pt x="1999" y="10"/>
                </a:lnTo>
                <a:lnTo>
                  <a:pt x="2009" y="10"/>
                </a:lnTo>
                <a:lnTo>
                  <a:pt x="2020" y="5"/>
                </a:lnTo>
                <a:lnTo>
                  <a:pt x="2030" y="5"/>
                </a:lnTo>
                <a:lnTo>
                  <a:pt x="2040" y="0"/>
                </a:lnTo>
                <a:lnTo>
                  <a:pt x="2050" y="0"/>
                </a:lnTo>
                <a:lnTo>
                  <a:pt x="2061" y="0"/>
                </a:lnTo>
                <a:lnTo>
                  <a:pt x="2071" y="0"/>
                </a:lnTo>
                <a:lnTo>
                  <a:pt x="2081" y="0"/>
                </a:lnTo>
                <a:lnTo>
                  <a:pt x="2092" y="0"/>
                </a:lnTo>
                <a:lnTo>
                  <a:pt x="2097" y="0"/>
                </a:lnTo>
                <a:lnTo>
                  <a:pt x="2107" y="0"/>
                </a:lnTo>
                <a:lnTo>
                  <a:pt x="2117" y="0"/>
                </a:lnTo>
                <a:lnTo>
                  <a:pt x="2128" y="5"/>
                </a:lnTo>
                <a:lnTo>
                  <a:pt x="2138" y="5"/>
                </a:lnTo>
                <a:lnTo>
                  <a:pt x="2148" y="5"/>
                </a:lnTo>
                <a:lnTo>
                  <a:pt x="2158" y="10"/>
                </a:lnTo>
                <a:lnTo>
                  <a:pt x="2169" y="10"/>
                </a:lnTo>
                <a:lnTo>
                  <a:pt x="2179" y="16"/>
                </a:lnTo>
                <a:lnTo>
                  <a:pt x="2189" y="16"/>
                </a:lnTo>
                <a:lnTo>
                  <a:pt x="2200" y="21"/>
                </a:lnTo>
                <a:lnTo>
                  <a:pt x="2210" y="26"/>
                </a:lnTo>
                <a:lnTo>
                  <a:pt x="2220" y="26"/>
                </a:lnTo>
                <a:lnTo>
                  <a:pt x="2230" y="31"/>
                </a:lnTo>
                <a:lnTo>
                  <a:pt x="2241" y="36"/>
                </a:lnTo>
                <a:lnTo>
                  <a:pt x="2251" y="36"/>
                </a:lnTo>
                <a:lnTo>
                  <a:pt x="2261" y="41"/>
                </a:lnTo>
                <a:lnTo>
                  <a:pt x="2271" y="46"/>
                </a:lnTo>
                <a:lnTo>
                  <a:pt x="2277" y="52"/>
                </a:lnTo>
                <a:lnTo>
                  <a:pt x="2287" y="57"/>
                </a:lnTo>
                <a:lnTo>
                  <a:pt x="2297" y="57"/>
                </a:lnTo>
                <a:lnTo>
                  <a:pt x="2307" y="62"/>
                </a:lnTo>
                <a:lnTo>
                  <a:pt x="2318" y="67"/>
                </a:lnTo>
                <a:lnTo>
                  <a:pt x="2328" y="72"/>
                </a:lnTo>
                <a:lnTo>
                  <a:pt x="2338" y="77"/>
                </a:lnTo>
                <a:lnTo>
                  <a:pt x="2349" y="82"/>
                </a:lnTo>
                <a:lnTo>
                  <a:pt x="2359" y="88"/>
                </a:lnTo>
                <a:lnTo>
                  <a:pt x="2369" y="88"/>
                </a:lnTo>
                <a:lnTo>
                  <a:pt x="2379" y="93"/>
                </a:lnTo>
                <a:lnTo>
                  <a:pt x="2390" y="98"/>
                </a:lnTo>
                <a:lnTo>
                  <a:pt x="2400" y="103"/>
                </a:lnTo>
                <a:lnTo>
                  <a:pt x="2410" y="108"/>
                </a:lnTo>
                <a:lnTo>
                  <a:pt x="2421" y="113"/>
                </a:lnTo>
                <a:lnTo>
                  <a:pt x="2431" y="118"/>
                </a:lnTo>
                <a:lnTo>
                  <a:pt x="2441" y="124"/>
                </a:lnTo>
                <a:lnTo>
                  <a:pt x="2451" y="124"/>
                </a:lnTo>
                <a:lnTo>
                  <a:pt x="2457" y="129"/>
                </a:lnTo>
                <a:lnTo>
                  <a:pt x="2467" y="134"/>
                </a:lnTo>
                <a:lnTo>
                  <a:pt x="2477" y="139"/>
                </a:lnTo>
                <a:lnTo>
                  <a:pt x="2487" y="144"/>
                </a:lnTo>
                <a:lnTo>
                  <a:pt x="2498" y="149"/>
                </a:lnTo>
                <a:lnTo>
                  <a:pt x="2508" y="149"/>
                </a:lnTo>
                <a:lnTo>
                  <a:pt x="2518" y="154"/>
                </a:lnTo>
                <a:lnTo>
                  <a:pt x="2528" y="160"/>
                </a:lnTo>
                <a:lnTo>
                  <a:pt x="2539" y="165"/>
                </a:lnTo>
                <a:lnTo>
                  <a:pt x="2549" y="165"/>
                </a:lnTo>
                <a:lnTo>
                  <a:pt x="2559" y="170"/>
                </a:lnTo>
                <a:lnTo>
                  <a:pt x="2570" y="175"/>
                </a:lnTo>
                <a:lnTo>
                  <a:pt x="2580" y="180"/>
                </a:lnTo>
                <a:lnTo>
                  <a:pt x="2590" y="180"/>
                </a:lnTo>
                <a:lnTo>
                  <a:pt x="2600" y="185"/>
                </a:lnTo>
                <a:lnTo>
                  <a:pt x="2611" y="190"/>
                </a:lnTo>
                <a:lnTo>
                  <a:pt x="2621" y="190"/>
                </a:lnTo>
                <a:lnTo>
                  <a:pt x="2631" y="196"/>
                </a:lnTo>
                <a:lnTo>
                  <a:pt x="2636" y="196"/>
                </a:lnTo>
                <a:lnTo>
                  <a:pt x="2647" y="201"/>
                </a:lnTo>
                <a:lnTo>
                  <a:pt x="2657" y="206"/>
                </a:lnTo>
                <a:lnTo>
                  <a:pt x="2667" y="206"/>
                </a:lnTo>
                <a:lnTo>
                  <a:pt x="2678" y="211"/>
                </a:lnTo>
                <a:lnTo>
                  <a:pt x="2688" y="211"/>
                </a:lnTo>
                <a:lnTo>
                  <a:pt x="2698" y="216"/>
                </a:lnTo>
                <a:lnTo>
                  <a:pt x="2708" y="216"/>
                </a:lnTo>
                <a:lnTo>
                  <a:pt x="2719" y="221"/>
                </a:lnTo>
                <a:lnTo>
                  <a:pt x="2729" y="221"/>
                </a:lnTo>
                <a:lnTo>
                  <a:pt x="2739" y="226"/>
                </a:lnTo>
                <a:lnTo>
                  <a:pt x="2749" y="226"/>
                </a:lnTo>
                <a:lnTo>
                  <a:pt x="2760" y="226"/>
                </a:lnTo>
                <a:lnTo>
                  <a:pt x="2770" y="232"/>
                </a:lnTo>
                <a:lnTo>
                  <a:pt x="2780" y="232"/>
                </a:lnTo>
                <a:lnTo>
                  <a:pt x="2791" y="237"/>
                </a:lnTo>
                <a:lnTo>
                  <a:pt x="2801" y="237"/>
                </a:lnTo>
                <a:lnTo>
                  <a:pt x="2811" y="237"/>
                </a:lnTo>
                <a:lnTo>
                  <a:pt x="2816" y="242"/>
                </a:lnTo>
                <a:lnTo>
                  <a:pt x="2827" y="242"/>
                </a:lnTo>
                <a:lnTo>
                  <a:pt x="2837" y="242"/>
                </a:lnTo>
                <a:lnTo>
                  <a:pt x="2847" y="247"/>
                </a:lnTo>
                <a:lnTo>
                  <a:pt x="2857" y="247"/>
                </a:lnTo>
                <a:lnTo>
                  <a:pt x="2868" y="247"/>
                </a:lnTo>
                <a:lnTo>
                  <a:pt x="2878" y="247"/>
                </a:lnTo>
                <a:lnTo>
                  <a:pt x="2888" y="252"/>
                </a:lnTo>
                <a:lnTo>
                  <a:pt x="2899" y="252"/>
                </a:lnTo>
                <a:lnTo>
                  <a:pt x="2909" y="252"/>
                </a:lnTo>
                <a:lnTo>
                  <a:pt x="2919" y="252"/>
                </a:lnTo>
                <a:lnTo>
                  <a:pt x="2929" y="257"/>
                </a:lnTo>
                <a:lnTo>
                  <a:pt x="2940" y="257"/>
                </a:lnTo>
                <a:lnTo>
                  <a:pt x="2950" y="257"/>
                </a:lnTo>
                <a:lnTo>
                  <a:pt x="2960" y="257"/>
                </a:lnTo>
                <a:lnTo>
                  <a:pt x="2970" y="262"/>
                </a:lnTo>
                <a:lnTo>
                  <a:pt x="2981" y="262"/>
                </a:lnTo>
                <a:lnTo>
                  <a:pt x="2991" y="262"/>
                </a:lnTo>
                <a:lnTo>
                  <a:pt x="3001" y="262"/>
                </a:lnTo>
                <a:lnTo>
                  <a:pt x="3006" y="262"/>
                </a:lnTo>
                <a:lnTo>
                  <a:pt x="3017" y="262"/>
                </a:lnTo>
                <a:lnTo>
                  <a:pt x="3027" y="262"/>
                </a:lnTo>
                <a:lnTo>
                  <a:pt x="3037" y="262"/>
                </a:lnTo>
                <a:lnTo>
                  <a:pt x="3048" y="262"/>
                </a:lnTo>
                <a:lnTo>
                  <a:pt x="3058" y="262"/>
                </a:lnTo>
                <a:lnTo>
                  <a:pt x="3068" y="262"/>
                </a:lnTo>
                <a:lnTo>
                  <a:pt x="3078" y="262"/>
                </a:lnTo>
                <a:lnTo>
                  <a:pt x="3089" y="262"/>
                </a:lnTo>
                <a:lnTo>
                  <a:pt x="3099" y="262"/>
                </a:lnTo>
                <a:lnTo>
                  <a:pt x="3109" y="268"/>
                </a:lnTo>
                <a:lnTo>
                  <a:pt x="3120" y="268"/>
                </a:lnTo>
                <a:lnTo>
                  <a:pt x="3130" y="268"/>
                </a:lnTo>
                <a:lnTo>
                  <a:pt x="3140" y="268"/>
                </a:lnTo>
                <a:lnTo>
                  <a:pt x="3150" y="268"/>
                </a:lnTo>
                <a:lnTo>
                  <a:pt x="3161" y="268"/>
                </a:lnTo>
                <a:lnTo>
                  <a:pt x="3171" y="268"/>
                </a:lnTo>
                <a:lnTo>
                  <a:pt x="3181" y="268"/>
                </a:lnTo>
                <a:lnTo>
                  <a:pt x="3186" y="268"/>
                </a:lnTo>
                <a:lnTo>
                  <a:pt x="3197" y="268"/>
                </a:lnTo>
                <a:lnTo>
                  <a:pt x="3207" y="268"/>
                </a:lnTo>
                <a:lnTo>
                  <a:pt x="3217" y="268"/>
                </a:lnTo>
                <a:lnTo>
                  <a:pt x="3227" y="268"/>
                </a:lnTo>
                <a:lnTo>
                  <a:pt x="3238" y="268"/>
                </a:lnTo>
                <a:lnTo>
                  <a:pt x="3248" y="268"/>
                </a:lnTo>
                <a:lnTo>
                  <a:pt x="3258" y="268"/>
                </a:lnTo>
                <a:lnTo>
                  <a:pt x="3269" y="268"/>
                </a:lnTo>
                <a:lnTo>
                  <a:pt x="3279" y="268"/>
                </a:lnTo>
                <a:lnTo>
                  <a:pt x="3289" y="268"/>
                </a:lnTo>
                <a:lnTo>
                  <a:pt x="3299" y="268"/>
                </a:lnTo>
                <a:lnTo>
                  <a:pt x="3310" y="268"/>
                </a:lnTo>
                <a:lnTo>
                  <a:pt x="3320" y="268"/>
                </a:lnTo>
                <a:lnTo>
                  <a:pt x="3330" y="268"/>
                </a:lnTo>
                <a:lnTo>
                  <a:pt x="3341" y="268"/>
                </a:lnTo>
                <a:lnTo>
                  <a:pt x="3351" y="268"/>
                </a:lnTo>
                <a:lnTo>
                  <a:pt x="3361" y="268"/>
                </a:lnTo>
                <a:lnTo>
                  <a:pt x="3366" y="268"/>
                </a:lnTo>
                <a:lnTo>
                  <a:pt x="3377" y="268"/>
                </a:lnTo>
                <a:lnTo>
                  <a:pt x="3387" y="268"/>
                </a:lnTo>
                <a:lnTo>
                  <a:pt x="3397" y="268"/>
                </a:lnTo>
                <a:lnTo>
                  <a:pt x="3407" y="268"/>
                </a:lnTo>
                <a:lnTo>
                  <a:pt x="3418" y="268"/>
                </a:lnTo>
                <a:lnTo>
                  <a:pt x="3428" y="268"/>
                </a:lnTo>
                <a:lnTo>
                  <a:pt x="3438" y="268"/>
                </a:lnTo>
                <a:lnTo>
                  <a:pt x="3448" y="268"/>
                </a:lnTo>
                <a:lnTo>
                  <a:pt x="3459" y="268"/>
                </a:lnTo>
                <a:lnTo>
                  <a:pt x="3469" y="268"/>
                </a:lnTo>
                <a:lnTo>
                  <a:pt x="3479" y="268"/>
                </a:lnTo>
                <a:lnTo>
                  <a:pt x="3490" y="268"/>
                </a:lnTo>
                <a:lnTo>
                  <a:pt x="3500" y="268"/>
                </a:lnTo>
                <a:lnTo>
                  <a:pt x="3510" y="268"/>
                </a:lnTo>
                <a:lnTo>
                  <a:pt x="3520" y="268"/>
                </a:lnTo>
                <a:lnTo>
                  <a:pt x="3531" y="268"/>
                </a:lnTo>
                <a:lnTo>
                  <a:pt x="3541" y="268"/>
                </a:lnTo>
                <a:lnTo>
                  <a:pt x="3546" y="268"/>
                </a:lnTo>
                <a:lnTo>
                  <a:pt x="3556" y="268"/>
                </a:lnTo>
                <a:lnTo>
                  <a:pt x="3567" y="268"/>
                </a:lnTo>
                <a:lnTo>
                  <a:pt x="3577" y="273"/>
                </a:lnTo>
                <a:lnTo>
                  <a:pt x="3587" y="273"/>
                </a:lnTo>
                <a:lnTo>
                  <a:pt x="3598" y="273"/>
                </a:lnTo>
                <a:lnTo>
                  <a:pt x="3608" y="273"/>
                </a:lnTo>
                <a:lnTo>
                  <a:pt x="3618" y="273"/>
                </a:lnTo>
                <a:lnTo>
                  <a:pt x="3628" y="273"/>
                </a:lnTo>
                <a:lnTo>
                  <a:pt x="3639" y="273"/>
                </a:lnTo>
                <a:lnTo>
                  <a:pt x="3649" y="273"/>
                </a:lnTo>
                <a:lnTo>
                  <a:pt x="3659" y="273"/>
                </a:lnTo>
                <a:lnTo>
                  <a:pt x="3669" y="273"/>
                </a:lnTo>
                <a:lnTo>
                  <a:pt x="3680" y="273"/>
                </a:lnTo>
                <a:lnTo>
                  <a:pt x="3690" y="273"/>
                </a:lnTo>
                <a:lnTo>
                  <a:pt x="3700" y="273"/>
                </a:lnTo>
                <a:lnTo>
                  <a:pt x="3711" y="273"/>
                </a:lnTo>
                <a:lnTo>
                  <a:pt x="3721" y="273"/>
                </a:lnTo>
                <a:lnTo>
                  <a:pt x="3726" y="273"/>
                </a:lnTo>
                <a:lnTo>
                  <a:pt x="3736" y="273"/>
                </a:lnTo>
                <a:lnTo>
                  <a:pt x="3747" y="273"/>
                </a:lnTo>
                <a:lnTo>
                  <a:pt x="3757" y="273"/>
                </a:lnTo>
                <a:lnTo>
                  <a:pt x="3767" y="273"/>
                </a:lnTo>
                <a:lnTo>
                  <a:pt x="3777" y="273"/>
                </a:lnTo>
                <a:lnTo>
                  <a:pt x="3788" y="273"/>
                </a:lnTo>
                <a:lnTo>
                  <a:pt x="3798" y="273"/>
                </a:lnTo>
                <a:lnTo>
                  <a:pt x="3808" y="273"/>
                </a:lnTo>
                <a:lnTo>
                  <a:pt x="3819" y="273"/>
                </a:lnTo>
                <a:lnTo>
                  <a:pt x="3829" y="273"/>
                </a:lnTo>
                <a:lnTo>
                  <a:pt x="3839" y="273"/>
                </a:lnTo>
                <a:lnTo>
                  <a:pt x="3849" y="273"/>
                </a:lnTo>
                <a:lnTo>
                  <a:pt x="3860" y="273"/>
                </a:lnTo>
                <a:lnTo>
                  <a:pt x="3870" y="273"/>
                </a:lnTo>
                <a:lnTo>
                  <a:pt x="3880" y="273"/>
                </a:lnTo>
                <a:lnTo>
                  <a:pt x="3890" y="273"/>
                </a:lnTo>
                <a:lnTo>
                  <a:pt x="3901" y="273"/>
                </a:lnTo>
                <a:lnTo>
                  <a:pt x="3906" y="273"/>
                </a:lnTo>
                <a:lnTo>
                  <a:pt x="3916" y="273"/>
                </a:lnTo>
                <a:lnTo>
                  <a:pt x="3926" y="273"/>
                </a:lnTo>
                <a:lnTo>
                  <a:pt x="3937" y="273"/>
                </a:lnTo>
                <a:lnTo>
                  <a:pt x="3947" y="273"/>
                </a:lnTo>
                <a:lnTo>
                  <a:pt x="3957" y="273"/>
                </a:lnTo>
                <a:lnTo>
                  <a:pt x="3968" y="273"/>
                </a:lnTo>
                <a:lnTo>
                  <a:pt x="3978" y="273"/>
                </a:lnTo>
                <a:lnTo>
                  <a:pt x="3988" y="273"/>
                </a:lnTo>
                <a:lnTo>
                  <a:pt x="3998" y="273"/>
                </a:lnTo>
                <a:lnTo>
                  <a:pt x="3998" y="273"/>
                </a:lnTo>
                <a:lnTo>
                  <a:pt x="3988" y="273"/>
                </a:lnTo>
                <a:lnTo>
                  <a:pt x="3978" y="273"/>
                </a:lnTo>
                <a:lnTo>
                  <a:pt x="3968" y="273"/>
                </a:lnTo>
                <a:lnTo>
                  <a:pt x="3957" y="273"/>
                </a:lnTo>
                <a:lnTo>
                  <a:pt x="3947" y="273"/>
                </a:lnTo>
                <a:lnTo>
                  <a:pt x="3937" y="273"/>
                </a:lnTo>
                <a:lnTo>
                  <a:pt x="3926" y="273"/>
                </a:lnTo>
                <a:lnTo>
                  <a:pt x="3916" y="273"/>
                </a:lnTo>
                <a:lnTo>
                  <a:pt x="3906" y="273"/>
                </a:lnTo>
                <a:lnTo>
                  <a:pt x="3901" y="273"/>
                </a:lnTo>
                <a:lnTo>
                  <a:pt x="3890" y="273"/>
                </a:lnTo>
                <a:lnTo>
                  <a:pt x="3880" y="273"/>
                </a:lnTo>
                <a:lnTo>
                  <a:pt x="3870" y="273"/>
                </a:lnTo>
                <a:lnTo>
                  <a:pt x="3860" y="273"/>
                </a:lnTo>
                <a:lnTo>
                  <a:pt x="3849" y="273"/>
                </a:lnTo>
                <a:lnTo>
                  <a:pt x="3839" y="273"/>
                </a:lnTo>
                <a:lnTo>
                  <a:pt x="3829" y="273"/>
                </a:lnTo>
                <a:lnTo>
                  <a:pt x="3819" y="273"/>
                </a:lnTo>
                <a:lnTo>
                  <a:pt x="3808" y="273"/>
                </a:lnTo>
                <a:lnTo>
                  <a:pt x="3798" y="273"/>
                </a:lnTo>
                <a:lnTo>
                  <a:pt x="3788" y="273"/>
                </a:lnTo>
                <a:lnTo>
                  <a:pt x="3777" y="273"/>
                </a:lnTo>
                <a:lnTo>
                  <a:pt x="3767" y="273"/>
                </a:lnTo>
                <a:lnTo>
                  <a:pt x="3757" y="273"/>
                </a:lnTo>
                <a:lnTo>
                  <a:pt x="3747" y="273"/>
                </a:lnTo>
                <a:lnTo>
                  <a:pt x="3736" y="273"/>
                </a:lnTo>
                <a:lnTo>
                  <a:pt x="3726" y="273"/>
                </a:lnTo>
                <a:lnTo>
                  <a:pt x="3721" y="273"/>
                </a:lnTo>
                <a:lnTo>
                  <a:pt x="3711" y="273"/>
                </a:lnTo>
                <a:lnTo>
                  <a:pt x="3700" y="273"/>
                </a:lnTo>
                <a:lnTo>
                  <a:pt x="3690" y="273"/>
                </a:lnTo>
                <a:lnTo>
                  <a:pt x="3680" y="273"/>
                </a:lnTo>
                <a:lnTo>
                  <a:pt x="3669" y="273"/>
                </a:lnTo>
                <a:lnTo>
                  <a:pt x="3659" y="273"/>
                </a:lnTo>
                <a:lnTo>
                  <a:pt x="3649" y="273"/>
                </a:lnTo>
                <a:lnTo>
                  <a:pt x="3639" y="273"/>
                </a:lnTo>
                <a:lnTo>
                  <a:pt x="3628" y="273"/>
                </a:lnTo>
                <a:lnTo>
                  <a:pt x="3618" y="273"/>
                </a:lnTo>
                <a:lnTo>
                  <a:pt x="3608" y="273"/>
                </a:lnTo>
                <a:lnTo>
                  <a:pt x="3598" y="273"/>
                </a:lnTo>
                <a:lnTo>
                  <a:pt x="3587" y="273"/>
                </a:lnTo>
                <a:lnTo>
                  <a:pt x="3577" y="273"/>
                </a:lnTo>
                <a:lnTo>
                  <a:pt x="3567" y="268"/>
                </a:lnTo>
                <a:lnTo>
                  <a:pt x="3556" y="268"/>
                </a:lnTo>
                <a:lnTo>
                  <a:pt x="3546" y="268"/>
                </a:lnTo>
                <a:lnTo>
                  <a:pt x="3541" y="268"/>
                </a:lnTo>
                <a:lnTo>
                  <a:pt x="3531" y="268"/>
                </a:lnTo>
                <a:lnTo>
                  <a:pt x="3520" y="268"/>
                </a:lnTo>
                <a:lnTo>
                  <a:pt x="3510" y="268"/>
                </a:lnTo>
                <a:lnTo>
                  <a:pt x="3500" y="268"/>
                </a:lnTo>
                <a:lnTo>
                  <a:pt x="3490" y="268"/>
                </a:lnTo>
                <a:lnTo>
                  <a:pt x="3479" y="268"/>
                </a:lnTo>
                <a:lnTo>
                  <a:pt x="3469" y="268"/>
                </a:lnTo>
                <a:lnTo>
                  <a:pt x="3459" y="268"/>
                </a:lnTo>
                <a:lnTo>
                  <a:pt x="3448" y="268"/>
                </a:lnTo>
                <a:lnTo>
                  <a:pt x="3438" y="268"/>
                </a:lnTo>
                <a:lnTo>
                  <a:pt x="3428" y="268"/>
                </a:lnTo>
                <a:lnTo>
                  <a:pt x="3418" y="268"/>
                </a:lnTo>
                <a:lnTo>
                  <a:pt x="3407" y="268"/>
                </a:lnTo>
                <a:lnTo>
                  <a:pt x="3397" y="268"/>
                </a:lnTo>
                <a:lnTo>
                  <a:pt x="3387" y="268"/>
                </a:lnTo>
                <a:lnTo>
                  <a:pt x="3377" y="268"/>
                </a:lnTo>
                <a:lnTo>
                  <a:pt x="3366" y="268"/>
                </a:lnTo>
                <a:lnTo>
                  <a:pt x="3361" y="268"/>
                </a:lnTo>
                <a:lnTo>
                  <a:pt x="3351" y="268"/>
                </a:lnTo>
                <a:lnTo>
                  <a:pt x="3341" y="268"/>
                </a:lnTo>
                <a:lnTo>
                  <a:pt x="3330" y="268"/>
                </a:lnTo>
                <a:lnTo>
                  <a:pt x="3320" y="268"/>
                </a:lnTo>
                <a:lnTo>
                  <a:pt x="3310" y="268"/>
                </a:lnTo>
                <a:lnTo>
                  <a:pt x="3299" y="268"/>
                </a:lnTo>
                <a:lnTo>
                  <a:pt x="3289" y="268"/>
                </a:lnTo>
                <a:lnTo>
                  <a:pt x="3279" y="268"/>
                </a:lnTo>
                <a:lnTo>
                  <a:pt x="3269" y="268"/>
                </a:lnTo>
                <a:lnTo>
                  <a:pt x="3258" y="268"/>
                </a:lnTo>
                <a:lnTo>
                  <a:pt x="3248" y="268"/>
                </a:lnTo>
                <a:lnTo>
                  <a:pt x="3238" y="268"/>
                </a:lnTo>
                <a:lnTo>
                  <a:pt x="3227" y="268"/>
                </a:lnTo>
                <a:lnTo>
                  <a:pt x="3217" y="268"/>
                </a:lnTo>
                <a:lnTo>
                  <a:pt x="3207" y="268"/>
                </a:lnTo>
                <a:lnTo>
                  <a:pt x="3197" y="268"/>
                </a:lnTo>
                <a:lnTo>
                  <a:pt x="3186" y="268"/>
                </a:lnTo>
                <a:lnTo>
                  <a:pt x="3181" y="268"/>
                </a:lnTo>
                <a:lnTo>
                  <a:pt x="3171" y="268"/>
                </a:lnTo>
                <a:lnTo>
                  <a:pt x="3161" y="268"/>
                </a:lnTo>
                <a:lnTo>
                  <a:pt x="3150" y="268"/>
                </a:lnTo>
                <a:lnTo>
                  <a:pt x="3140" y="268"/>
                </a:lnTo>
                <a:lnTo>
                  <a:pt x="3130" y="268"/>
                </a:lnTo>
                <a:lnTo>
                  <a:pt x="3120" y="268"/>
                </a:lnTo>
                <a:lnTo>
                  <a:pt x="3109" y="268"/>
                </a:lnTo>
                <a:lnTo>
                  <a:pt x="3099" y="262"/>
                </a:lnTo>
                <a:lnTo>
                  <a:pt x="3089" y="262"/>
                </a:lnTo>
                <a:lnTo>
                  <a:pt x="3078" y="262"/>
                </a:lnTo>
                <a:lnTo>
                  <a:pt x="3068" y="262"/>
                </a:lnTo>
                <a:lnTo>
                  <a:pt x="3058" y="262"/>
                </a:lnTo>
                <a:lnTo>
                  <a:pt x="3048" y="262"/>
                </a:lnTo>
                <a:lnTo>
                  <a:pt x="3037" y="262"/>
                </a:lnTo>
                <a:lnTo>
                  <a:pt x="3027" y="262"/>
                </a:lnTo>
                <a:lnTo>
                  <a:pt x="3017" y="262"/>
                </a:lnTo>
                <a:lnTo>
                  <a:pt x="3006" y="262"/>
                </a:lnTo>
                <a:lnTo>
                  <a:pt x="3001" y="262"/>
                </a:lnTo>
                <a:lnTo>
                  <a:pt x="2991" y="262"/>
                </a:lnTo>
                <a:lnTo>
                  <a:pt x="2981" y="262"/>
                </a:lnTo>
                <a:lnTo>
                  <a:pt x="2970" y="262"/>
                </a:lnTo>
                <a:lnTo>
                  <a:pt x="2960" y="262"/>
                </a:lnTo>
                <a:lnTo>
                  <a:pt x="2950" y="262"/>
                </a:lnTo>
                <a:lnTo>
                  <a:pt x="2940" y="262"/>
                </a:lnTo>
                <a:lnTo>
                  <a:pt x="2929" y="262"/>
                </a:lnTo>
                <a:lnTo>
                  <a:pt x="2919" y="262"/>
                </a:lnTo>
                <a:lnTo>
                  <a:pt x="2909" y="262"/>
                </a:lnTo>
                <a:lnTo>
                  <a:pt x="2899" y="257"/>
                </a:lnTo>
                <a:lnTo>
                  <a:pt x="2888" y="257"/>
                </a:lnTo>
                <a:lnTo>
                  <a:pt x="2878" y="257"/>
                </a:lnTo>
                <a:lnTo>
                  <a:pt x="2868" y="257"/>
                </a:lnTo>
                <a:lnTo>
                  <a:pt x="2857" y="257"/>
                </a:lnTo>
                <a:lnTo>
                  <a:pt x="2847" y="257"/>
                </a:lnTo>
                <a:lnTo>
                  <a:pt x="2837" y="257"/>
                </a:lnTo>
                <a:lnTo>
                  <a:pt x="2827" y="257"/>
                </a:lnTo>
                <a:lnTo>
                  <a:pt x="2816" y="257"/>
                </a:lnTo>
                <a:lnTo>
                  <a:pt x="2811" y="257"/>
                </a:lnTo>
                <a:lnTo>
                  <a:pt x="2801" y="252"/>
                </a:lnTo>
                <a:lnTo>
                  <a:pt x="2791" y="252"/>
                </a:lnTo>
                <a:lnTo>
                  <a:pt x="2780" y="252"/>
                </a:lnTo>
                <a:lnTo>
                  <a:pt x="2770" y="252"/>
                </a:lnTo>
                <a:lnTo>
                  <a:pt x="2760" y="252"/>
                </a:lnTo>
                <a:lnTo>
                  <a:pt x="2749" y="252"/>
                </a:lnTo>
                <a:lnTo>
                  <a:pt x="2739" y="252"/>
                </a:lnTo>
                <a:lnTo>
                  <a:pt x="2729" y="247"/>
                </a:lnTo>
                <a:lnTo>
                  <a:pt x="2719" y="247"/>
                </a:lnTo>
                <a:lnTo>
                  <a:pt x="2708" y="247"/>
                </a:lnTo>
                <a:lnTo>
                  <a:pt x="2698" y="247"/>
                </a:lnTo>
                <a:lnTo>
                  <a:pt x="2688" y="247"/>
                </a:lnTo>
                <a:lnTo>
                  <a:pt x="2678" y="247"/>
                </a:lnTo>
                <a:lnTo>
                  <a:pt x="2667" y="242"/>
                </a:lnTo>
                <a:lnTo>
                  <a:pt x="2657" y="242"/>
                </a:lnTo>
                <a:lnTo>
                  <a:pt x="2647" y="242"/>
                </a:lnTo>
                <a:lnTo>
                  <a:pt x="2636" y="242"/>
                </a:lnTo>
                <a:lnTo>
                  <a:pt x="2631" y="242"/>
                </a:lnTo>
                <a:lnTo>
                  <a:pt x="2621" y="237"/>
                </a:lnTo>
                <a:lnTo>
                  <a:pt x="2611" y="237"/>
                </a:lnTo>
                <a:lnTo>
                  <a:pt x="2600" y="237"/>
                </a:lnTo>
                <a:lnTo>
                  <a:pt x="2590" y="237"/>
                </a:lnTo>
                <a:lnTo>
                  <a:pt x="2580" y="237"/>
                </a:lnTo>
                <a:lnTo>
                  <a:pt x="2570" y="232"/>
                </a:lnTo>
                <a:lnTo>
                  <a:pt x="2559" y="232"/>
                </a:lnTo>
                <a:lnTo>
                  <a:pt x="2549" y="232"/>
                </a:lnTo>
                <a:lnTo>
                  <a:pt x="2539" y="232"/>
                </a:lnTo>
                <a:lnTo>
                  <a:pt x="2528" y="232"/>
                </a:lnTo>
                <a:lnTo>
                  <a:pt x="2518" y="226"/>
                </a:lnTo>
                <a:lnTo>
                  <a:pt x="2508" y="226"/>
                </a:lnTo>
                <a:lnTo>
                  <a:pt x="2498" y="226"/>
                </a:lnTo>
                <a:lnTo>
                  <a:pt x="2487" y="226"/>
                </a:lnTo>
                <a:lnTo>
                  <a:pt x="2477" y="221"/>
                </a:lnTo>
                <a:lnTo>
                  <a:pt x="2467" y="221"/>
                </a:lnTo>
                <a:lnTo>
                  <a:pt x="2457" y="221"/>
                </a:lnTo>
                <a:lnTo>
                  <a:pt x="2451" y="221"/>
                </a:lnTo>
                <a:lnTo>
                  <a:pt x="2441" y="221"/>
                </a:lnTo>
                <a:lnTo>
                  <a:pt x="2431" y="216"/>
                </a:lnTo>
                <a:lnTo>
                  <a:pt x="2421" y="216"/>
                </a:lnTo>
                <a:lnTo>
                  <a:pt x="2410" y="216"/>
                </a:lnTo>
                <a:lnTo>
                  <a:pt x="2400" y="216"/>
                </a:lnTo>
                <a:lnTo>
                  <a:pt x="2390" y="216"/>
                </a:lnTo>
                <a:lnTo>
                  <a:pt x="2379" y="211"/>
                </a:lnTo>
                <a:lnTo>
                  <a:pt x="2369" y="211"/>
                </a:lnTo>
                <a:lnTo>
                  <a:pt x="2359" y="211"/>
                </a:lnTo>
                <a:lnTo>
                  <a:pt x="2349" y="211"/>
                </a:lnTo>
                <a:lnTo>
                  <a:pt x="2338" y="211"/>
                </a:lnTo>
                <a:lnTo>
                  <a:pt x="2328" y="206"/>
                </a:lnTo>
                <a:lnTo>
                  <a:pt x="2318" y="206"/>
                </a:lnTo>
                <a:lnTo>
                  <a:pt x="2307" y="206"/>
                </a:lnTo>
                <a:lnTo>
                  <a:pt x="2297" y="206"/>
                </a:lnTo>
                <a:lnTo>
                  <a:pt x="2287" y="206"/>
                </a:lnTo>
                <a:lnTo>
                  <a:pt x="2277" y="206"/>
                </a:lnTo>
                <a:lnTo>
                  <a:pt x="2271" y="206"/>
                </a:lnTo>
                <a:lnTo>
                  <a:pt x="2261" y="201"/>
                </a:lnTo>
                <a:lnTo>
                  <a:pt x="2251" y="201"/>
                </a:lnTo>
                <a:lnTo>
                  <a:pt x="2241" y="201"/>
                </a:lnTo>
                <a:lnTo>
                  <a:pt x="2230" y="201"/>
                </a:lnTo>
                <a:lnTo>
                  <a:pt x="2220" y="201"/>
                </a:lnTo>
                <a:lnTo>
                  <a:pt x="2210" y="201"/>
                </a:lnTo>
                <a:lnTo>
                  <a:pt x="2200" y="201"/>
                </a:lnTo>
                <a:lnTo>
                  <a:pt x="2189" y="190"/>
                </a:lnTo>
                <a:lnTo>
                  <a:pt x="2179" y="175"/>
                </a:lnTo>
                <a:lnTo>
                  <a:pt x="2169" y="165"/>
                </a:lnTo>
                <a:lnTo>
                  <a:pt x="2158" y="154"/>
                </a:lnTo>
                <a:lnTo>
                  <a:pt x="2148" y="144"/>
                </a:lnTo>
                <a:lnTo>
                  <a:pt x="2138" y="134"/>
                </a:lnTo>
                <a:lnTo>
                  <a:pt x="2128" y="124"/>
                </a:lnTo>
                <a:lnTo>
                  <a:pt x="2117" y="108"/>
                </a:lnTo>
                <a:lnTo>
                  <a:pt x="2107" y="98"/>
                </a:lnTo>
                <a:lnTo>
                  <a:pt x="2097" y="88"/>
                </a:lnTo>
                <a:lnTo>
                  <a:pt x="2092" y="77"/>
                </a:lnTo>
                <a:lnTo>
                  <a:pt x="2081" y="72"/>
                </a:lnTo>
                <a:lnTo>
                  <a:pt x="2071" y="62"/>
                </a:lnTo>
                <a:lnTo>
                  <a:pt x="2061" y="52"/>
                </a:lnTo>
                <a:lnTo>
                  <a:pt x="2050" y="46"/>
                </a:lnTo>
                <a:lnTo>
                  <a:pt x="2040" y="36"/>
                </a:lnTo>
                <a:lnTo>
                  <a:pt x="2030" y="31"/>
                </a:lnTo>
                <a:lnTo>
                  <a:pt x="2020" y="21"/>
                </a:lnTo>
                <a:lnTo>
                  <a:pt x="2009" y="16"/>
                </a:lnTo>
                <a:lnTo>
                  <a:pt x="1999" y="10"/>
                </a:lnTo>
                <a:lnTo>
                  <a:pt x="1989" y="16"/>
                </a:lnTo>
                <a:lnTo>
                  <a:pt x="1979" y="21"/>
                </a:lnTo>
                <a:lnTo>
                  <a:pt x="1968" y="21"/>
                </a:lnTo>
                <a:lnTo>
                  <a:pt x="1958" y="26"/>
                </a:lnTo>
                <a:lnTo>
                  <a:pt x="1948" y="31"/>
                </a:lnTo>
                <a:lnTo>
                  <a:pt x="1937" y="31"/>
                </a:lnTo>
                <a:lnTo>
                  <a:pt x="1927" y="31"/>
                </a:lnTo>
                <a:lnTo>
                  <a:pt x="1917" y="31"/>
                </a:lnTo>
                <a:lnTo>
                  <a:pt x="1907" y="31"/>
                </a:lnTo>
                <a:lnTo>
                  <a:pt x="1901" y="31"/>
                </a:lnTo>
                <a:lnTo>
                  <a:pt x="1891" y="36"/>
                </a:lnTo>
                <a:lnTo>
                  <a:pt x="1881" y="36"/>
                </a:lnTo>
                <a:lnTo>
                  <a:pt x="1871" y="41"/>
                </a:lnTo>
                <a:lnTo>
                  <a:pt x="1860" y="46"/>
                </a:lnTo>
                <a:lnTo>
                  <a:pt x="1850" y="52"/>
                </a:lnTo>
                <a:lnTo>
                  <a:pt x="1840" y="57"/>
                </a:lnTo>
                <a:lnTo>
                  <a:pt x="1829" y="62"/>
                </a:lnTo>
                <a:lnTo>
                  <a:pt x="1819" y="62"/>
                </a:lnTo>
                <a:lnTo>
                  <a:pt x="1809" y="57"/>
                </a:lnTo>
                <a:lnTo>
                  <a:pt x="1799" y="52"/>
                </a:lnTo>
                <a:lnTo>
                  <a:pt x="1788" y="46"/>
                </a:lnTo>
                <a:lnTo>
                  <a:pt x="1778" y="52"/>
                </a:lnTo>
                <a:lnTo>
                  <a:pt x="1768" y="57"/>
                </a:lnTo>
                <a:lnTo>
                  <a:pt x="1758" y="57"/>
                </a:lnTo>
                <a:lnTo>
                  <a:pt x="1747" y="72"/>
                </a:lnTo>
                <a:lnTo>
                  <a:pt x="1737" y="67"/>
                </a:lnTo>
                <a:lnTo>
                  <a:pt x="1727" y="67"/>
                </a:lnTo>
                <a:lnTo>
                  <a:pt x="1722" y="77"/>
                </a:lnTo>
                <a:lnTo>
                  <a:pt x="1711" y="82"/>
                </a:lnTo>
                <a:lnTo>
                  <a:pt x="1701" y="88"/>
                </a:lnTo>
                <a:lnTo>
                  <a:pt x="1691" y="93"/>
                </a:lnTo>
                <a:lnTo>
                  <a:pt x="1680" y="103"/>
                </a:lnTo>
                <a:lnTo>
                  <a:pt x="1670" y="113"/>
                </a:lnTo>
                <a:lnTo>
                  <a:pt x="1660" y="118"/>
                </a:lnTo>
                <a:lnTo>
                  <a:pt x="1650" y="129"/>
                </a:lnTo>
                <a:lnTo>
                  <a:pt x="1639" y="134"/>
                </a:lnTo>
                <a:lnTo>
                  <a:pt x="1629" y="139"/>
                </a:lnTo>
                <a:lnTo>
                  <a:pt x="1619" y="149"/>
                </a:lnTo>
                <a:lnTo>
                  <a:pt x="1608" y="154"/>
                </a:lnTo>
                <a:lnTo>
                  <a:pt x="1598" y="160"/>
                </a:lnTo>
                <a:lnTo>
                  <a:pt x="1588" y="165"/>
                </a:lnTo>
                <a:lnTo>
                  <a:pt x="1578" y="170"/>
                </a:lnTo>
                <a:lnTo>
                  <a:pt x="1567" y="165"/>
                </a:lnTo>
                <a:lnTo>
                  <a:pt x="1557" y="170"/>
                </a:lnTo>
                <a:lnTo>
                  <a:pt x="1547" y="175"/>
                </a:lnTo>
                <a:lnTo>
                  <a:pt x="1542" y="185"/>
                </a:lnTo>
                <a:lnTo>
                  <a:pt x="1531" y="185"/>
                </a:lnTo>
                <a:lnTo>
                  <a:pt x="1521" y="190"/>
                </a:lnTo>
                <a:lnTo>
                  <a:pt x="1511" y="190"/>
                </a:lnTo>
                <a:lnTo>
                  <a:pt x="1501" y="196"/>
                </a:lnTo>
                <a:lnTo>
                  <a:pt x="1490" y="196"/>
                </a:lnTo>
                <a:lnTo>
                  <a:pt x="1480" y="196"/>
                </a:lnTo>
                <a:lnTo>
                  <a:pt x="1470" y="201"/>
                </a:lnTo>
                <a:lnTo>
                  <a:pt x="1459" y="211"/>
                </a:lnTo>
                <a:lnTo>
                  <a:pt x="1449" y="211"/>
                </a:lnTo>
                <a:lnTo>
                  <a:pt x="1439" y="206"/>
                </a:lnTo>
                <a:lnTo>
                  <a:pt x="1429" y="206"/>
                </a:lnTo>
                <a:lnTo>
                  <a:pt x="1418" y="206"/>
                </a:lnTo>
                <a:lnTo>
                  <a:pt x="1408" y="206"/>
                </a:lnTo>
                <a:lnTo>
                  <a:pt x="1398" y="211"/>
                </a:lnTo>
                <a:lnTo>
                  <a:pt x="1387" y="216"/>
                </a:lnTo>
                <a:lnTo>
                  <a:pt x="1377" y="216"/>
                </a:lnTo>
                <a:lnTo>
                  <a:pt x="1367" y="216"/>
                </a:lnTo>
                <a:lnTo>
                  <a:pt x="1362" y="221"/>
                </a:lnTo>
                <a:lnTo>
                  <a:pt x="1351" y="226"/>
                </a:lnTo>
                <a:lnTo>
                  <a:pt x="1341" y="226"/>
                </a:lnTo>
                <a:lnTo>
                  <a:pt x="1331" y="232"/>
                </a:lnTo>
                <a:lnTo>
                  <a:pt x="1321" y="237"/>
                </a:lnTo>
                <a:lnTo>
                  <a:pt x="1310" y="232"/>
                </a:lnTo>
                <a:lnTo>
                  <a:pt x="1300" y="226"/>
                </a:lnTo>
                <a:lnTo>
                  <a:pt x="1290" y="221"/>
                </a:lnTo>
                <a:lnTo>
                  <a:pt x="1280" y="226"/>
                </a:lnTo>
                <a:lnTo>
                  <a:pt x="1269" y="226"/>
                </a:lnTo>
                <a:lnTo>
                  <a:pt x="1259" y="232"/>
                </a:lnTo>
                <a:lnTo>
                  <a:pt x="1249" y="232"/>
                </a:lnTo>
                <a:lnTo>
                  <a:pt x="1238" y="232"/>
                </a:lnTo>
                <a:lnTo>
                  <a:pt x="1228" y="232"/>
                </a:lnTo>
                <a:lnTo>
                  <a:pt x="1218" y="237"/>
                </a:lnTo>
                <a:lnTo>
                  <a:pt x="1208" y="242"/>
                </a:lnTo>
                <a:lnTo>
                  <a:pt x="1197" y="232"/>
                </a:lnTo>
                <a:lnTo>
                  <a:pt x="1187" y="242"/>
                </a:lnTo>
                <a:lnTo>
                  <a:pt x="1182" y="237"/>
                </a:lnTo>
                <a:lnTo>
                  <a:pt x="1172" y="237"/>
                </a:lnTo>
                <a:lnTo>
                  <a:pt x="1161" y="237"/>
                </a:lnTo>
                <a:lnTo>
                  <a:pt x="1151" y="242"/>
                </a:lnTo>
                <a:lnTo>
                  <a:pt x="1141" y="242"/>
                </a:lnTo>
                <a:lnTo>
                  <a:pt x="1130" y="237"/>
                </a:lnTo>
                <a:lnTo>
                  <a:pt x="1120" y="237"/>
                </a:lnTo>
                <a:lnTo>
                  <a:pt x="1110" y="242"/>
                </a:lnTo>
                <a:lnTo>
                  <a:pt x="1100" y="242"/>
                </a:lnTo>
                <a:lnTo>
                  <a:pt x="1089" y="247"/>
                </a:lnTo>
                <a:lnTo>
                  <a:pt x="1079" y="247"/>
                </a:lnTo>
                <a:lnTo>
                  <a:pt x="1069" y="247"/>
                </a:lnTo>
                <a:lnTo>
                  <a:pt x="1059" y="247"/>
                </a:lnTo>
                <a:lnTo>
                  <a:pt x="1048" y="252"/>
                </a:lnTo>
                <a:lnTo>
                  <a:pt x="1038" y="252"/>
                </a:lnTo>
                <a:lnTo>
                  <a:pt x="1028" y="252"/>
                </a:lnTo>
                <a:lnTo>
                  <a:pt x="1017" y="257"/>
                </a:lnTo>
                <a:lnTo>
                  <a:pt x="1007" y="257"/>
                </a:lnTo>
                <a:lnTo>
                  <a:pt x="1002" y="257"/>
                </a:lnTo>
                <a:lnTo>
                  <a:pt x="992" y="262"/>
                </a:lnTo>
                <a:lnTo>
                  <a:pt x="981" y="262"/>
                </a:lnTo>
                <a:lnTo>
                  <a:pt x="971" y="262"/>
                </a:lnTo>
                <a:lnTo>
                  <a:pt x="961" y="262"/>
                </a:lnTo>
                <a:lnTo>
                  <a:pt x="951" y="268"/>
                </a:lnTo>
                <a:lnTo>
                  <a:pt x="940" y="268"/>
                </a:lnTo>
                <a:lnTo>
                  <a:pt x="930" y="268"/>
                </a:lnTo>
                <a:lnTo>
                  <a:pt x="920" y="268"/>
                </a:lnTo>
                <a:lnTo>
                  <a:pt x="909" y="268"/>
                </a:lnTo>
                <a:lnTo>
                  <a:pt x="899" y="268"/>
                </a:lnTo>
                <a:lnTo>
                  <a:pt x="889" y="268"/>
                </a:lnTo>
                <a:lnTo>
                  <a:pt x="879" y="268"/>
                </a:lnTo>
                <a:lnTo>
                  <a:pt x="868" y="273"/>
                </a:lnTo>
                <a:lnTo>
                  <a:pt x="858" y="273"/>
                </a:lnTo>
                <a:lnTo>
                  <a:pt x="848" y="273"/>
                </a:lnTo>
                <a:lnTo>
                  <a:pt x="837" y="273"/>
                </a:lnTo>
                <a:lnTo>
                  <a:pt x="827" y="273"/>
                </a:lnTo>
                <a:lnTo>
                  <a:pt x="817" y="273"/>
                </a:lnTo>
                <a:lnTo>
                  <a:pt x="812" y="273"/>
                </a:lnTo>
                <a:lnTo>
                  <a:pt x="802" y="273"/>
                </a:lnTo>
                <a:lnTo>
                  <a:pt x="791" y="278"/>
                </a:lnTo>
                <a:lnTo>
                  <a:pt x="781" y="278"/>
                </a:lnTo>
                <a:lnTo>
                  <a:pt x="771" y="278"/>
                </a:lnTo>
                <a:lnTo>
                  <a:pt x="760" y="278"/>
                </a:lnTo>
                <a:lnTo>
                  <a:pt x="750" y="278"/>
                </a:lnTo>
                <a:lnTo>
                  <a:pt x="740" y="278"/>
                </a:lnTo>
                <a:lnTo>
                  <a:pt x="730" y="278"/>
                </a:lnTo>
                <a:lnTo>
                  <a:pt x="719" y="278"/>
                </a:lnTo>
                <a:lnTo>
                  <a:pt x="709" y="278"/>
                </a:lnTo>
                <a:lnTo>
                  <a:pt x="699" y="278"/>
                </a:lnTo>
                <a:lnTo>
                  <a:pt x="688" y="278"/>
                </a:lnTo>
                <a:lnTo>
                  <a:pt x="678" y="278"/>
                </a:lnTo>
                <a:lnTo>
                  <a:pt x="668" y="278"/>
                </a:lnTo>
                <a:lnTo>
                  <a:pt x="658" y="283"/>
                </a:lnTo>
                <a:lnTo>
                  <a:pt x="647" y="283"/>
                </a:lnTo>
                <a:lnTo>
                  <a:pt x="637" y="283"/>
                </a:lnTo>
                <a:lnTo>
                  <a:pt x="632" y="283"/>
                </a:lnTo>
                <a:lnTo>
                  <a:pt x="622" y="283"/>
                </a:lnTo>
                <a:lnTo>
                  <a:pt x="611" y="283"/>
                </a:lnTo>
                <a:lnTo>
                  <a:pt x="601" y="283"/>
                </a:lnTo>
                <a:lnTo>
                  <a:pt x="591" y="283"/>
                </a:lnTo>
                <a:lnTo>
                  <a:pt x="581" y="283"/>
                </a:lnTo>
                <a:lnTo>
                  <a:pt x="570" y="283"/>
                </a:lnTo>
                <a:lnTo>
                  <a:pt x="560" y="283"/>
                </a:lnTo>
                <a:lnTo>
                  <a:pt x="550" y="283"/>
                </a:lnTo>
                <a:lnTo>
                  <a:pt x="539" y="283"/>
                </a:lnTo>
                <a:lnTo>
                  <a:pt x="529" y="283"/>
                </a:lnTo>
                <a:lnTo>
                  <a:pt x="519" y="283"/>
                </a:lnTo>
                <a:lnTo>
                  <a:pt x="509" y="283"/>
                </a:lnTo>
                <a:lnTo>
                  <a:pt x="498" y="288"/>
                </a:lnTo>
                <a:lnTo>
                  <a:pt x="488" y="288"/>
                </a:lnTo>
                <a:lnTo>
                  <a:pt x="478" y="288"/>
                </a:lnTo>
                <a:lnTo>
                  <a:pt x="467" y="288"/>
                </a:lnTo>
                <a:lnTo>
                  <a:pt x="457" y="288"/>
                </a:lnTo>
                <a:lnTo>
                  <a:pt x="452" y="288"/>
                </a:lnTo>
                <a:lnTo>
                  <a:pt x="442" y="288"/>
                </a:lnTo>
                <a:lnTo>
                  <a:pt x="431" y="288"/>
                </a:lnTo>
                <a:lnTo>
                  <a:pt x="421" y="288"/>
                </a:lnTo>
                <a:lnTo>
                  <a:pt x="411" y="288"/>
                </a:lnTo>
                <a:lnTo>
                  <a:pt x="401" y="288"/>
                </a:lnTo>
                <a:lnTo>
                  <a:pt x="390" y="288"/>
                </a:lnTo>
                <a:lnTo>
                  <a:pt x="380" y="288"/>
                </a:lnTo>
                <a:lnTo>
                  <a:pt x="370" y="288"/>
                </a:lnTo>
                <a:lnTo>
                  <a:pt x="360" y="288"/>
                </a:lnTo>
                <a:lnTo>
                  <a:pt x="349" y="288"/>
                </a:lnTo>
                <a:lnTo>
                  <a:pt x="339" y="288"/>
                </a:lnTo>
                <a:lnTo>
                  <a:pt x="329" y="288"/>
                </a:lnTo>
                <a:lnTo>
                  <a:pt x="318" y="288"/>
                </a:lnTo>
                <a:lnTo>
                  <a:pt x="308" y="288"/>
                </a:lnTo>
                <a:lnTo>
                  <a:pt x="298" y="288"/>
                </a:lnTo>
                <a:lnTo>
                  <a:pt x="288" y="288"/>
                </a:lnTo>
                <a:lnTo>
                  <a:pt x="277" y="288"/>
                </a:lnTo>
                <a:lnTo>
                  <a:pt x="272" y="288"/>
                </a:lnTo>
                <a:lnTo>
                  <a:pt x="262" y="288"/>
                </a:lnTo>
                <a:lnTo>
                  <a:pt x="252" y="288"/>
                </a:lnTo>
                <a:lnTo>
                  <a:pt x="241" y="288"/>
                </a:lnTo>
                <a:lnTo>
                  <a:pt x="231" y="288"/>
                </a:lnTo>
                <a:lnTo>
                  <a:pt x="221" y="288"/>
                </a:lnTo>
                <a:lnTo>
                  <a:pt x="210" y="288"/>
                </a:lnTo>
                <a:lnTo>
                  <a:pt x="200" y="288"/>
                </a:lnTo>
                <a:lnTo>
                  <a:pt x="190" y="288"/>
                </a:lnTo>
                <a:lnTo>
                  <a:pt x="180" y="288"/>
                </a:lnTo>
                <a:lnTo>
                  <a:pt x="169" y="288"/>
                </a:lnTo>
                <a:lnTo>
                  <a:pt x="159" y="288"/>
                </a:lnTo>
                <a:lnTo>
                  <a:pt x="149" y="288"/>
                </a:lnTo>
                <a:lnTo>
                  <a:pt x="138" y="288"/>
                </a:lnTo>
                <a:lnTo>
                  <a:pt x="128" y="288"/>
                </a:lnTo>
                <a:lnTo>
                  <a:pt x="118" y="288"/>
                </a:lnTo>
                <a:lnTo>
                  <a:pt x="108" y="288"/>
                </a:lnTo>
                <a:lnTo>
                  <a:pt x="97" y="288"/>
                </a:lnTo>
                <a:lnTo>
                  <a:pt x="92" y="288"/>
                </a:lnTo>
                <a:lnTo>
                  <a:pt x="82" y="288"/>
                </a:lnTo>
                <a:lnTo>
                  <a:pt x="72" y="288"/>
                </a:lnTo>
                <a:lnTo>
                  <a:pt x="61" y="288"/>
                </a:lnTo>
                <a:lnTo>
                  <a:pt x="51" y="288"/>
                </a:lnTo>
                <a:lnTo>
                  <a:pt x="41" y="288"/>
                </a:lnTo>
                <a:lnTo>
                  <a:pt x="31" y="288"/>
                </a:lnTo>
                <a:lnTo>
                  <a:pt x="20" y="288"/>
                </a:lnTo>
                <a:lnTo>
                  <a:pt x="10" y="288"/>
                </a:lnTo>
                <a:lnTo>
                  <a:pt x="0" y="288"/>
                </a:lnTo>
              </a:path>
            </a:pathLst>
          </a:custGeom>
          <a:noFill/>
          <a:ln w="0">
            <a:solidFill>
              <a:srgbClr val="0000FF"/>
            </a:solidFill>
            <a:prstDash val="solid"/>
            <a:round/>
            <a:headEnd/>
            <a:tailEnd/>
          </a:ln>
        </p:spPr>
        <p:txBody>
          <a:bodyPr/>
          <a:lstStyle/>
          <a:p>
            <a:endParaRPr lang="en-GB"/>
          </a:p>
        </p:txBody>
      </p:sp>
      <p:sp>
        <p:nvSpPr>
          <p:cNvPr id="410849" name="Freeform 225"/>
          <p:cNvSpPr>
            <a:spLocks/>
          </p:cNvSpPr>
          <p:nvPr/>
        </p:nvSpPr>
        <p:spPr bwMode="auto">
          <a:xfrm>
            <a:off x="1423988" y="4576763"/>
            <a:ext cx="6346825" cy="865187"/>
          </a:xfrm>
          <a:custGeom>
            <a:avLst/>
            <a:gdLst/>
            <a:ahLst/>
            <a:cxnLst>
              <a:cxn ang="0">
                <a:pos x="108" y="545"/>
              </a:cxn>
              <a:cxn ang="0">
                <a:pos x="241" y="545"/>
              </a:cxn>
              <a:cxn ang="0">
                <a:pos x="370" y="545"/>
              </a:cxn>
              <a:cxn ang="0">
                <a:pos x="498" y="545"/>
              </a:cxn>
              <a:cxn ang="0">
                <a:pos x="632" y="540"/>
              </a:cxn>
              <a:cxn ang="0">
                <a:pos x="760" y="535"/>
              </a:cxn>
              <a:cxn ang="0">
                <a:pos x="889" y="525"/>
              </a:cxn>
              <a:cxn ang="0">
                <a:pos x="1017" y="509"/>
              </a:cxn>
              <a:cxn ang="0">
                <a:pos x="1151" y="494"/>
              </a:cxn>
              <a:cxn ang="0">
                <a:pos x="1280" y="473"/>
              </a:cxn>
              <a:cxn ang="0">
                <a:pos x="1408" y="458"/>
              </a:cxn>
              <a:cxn ang="0">
                <a:pos x="1542" y="427"/>
              </a:cxn>
              <a:cxn ang="0">
                <a:pos x="1670" y="334"/>
              </a:cxn>
              <a:cxn ang="0">
                <a:pos x="1799" y="216"/>
              </a:cxn>
              <a:cxn ang="0">
                <a:pos x="1927" y="139"/>
              </a:cxn>
              <a:cxn ang="0">
                <a:pos x="2061" y="26"/>
              </a:cxn>
              <a:cxn ang="0">
                <a:pos x="2189" y="5"/>
              </a:cxn>
              <a:cxn ang="0">
                <a:pos x="2318" y="52"/>
              </a:cxn>
              <a:cxn ang="0">
                <a:pos x="2451" y="129"/>
              </a:cxn>
              <a:cxn ang="0">
                <a:pos x="2580" y="216"/>
              </a:cxn>
              <a:cxn ang="0">
                <a:pos x="2708" y="293"/>
              </a:cxn>
              <a:cxn ang="0">
                <a:pos x="2837" y="350"/>
              </a:cxn>
              <a:cxn ang="0">
                <a:pos x="2970" y="386"/>
              </a:cxn>
              <a:cxn ang="0">
                <a:pos x="3099" y="401"/>
              </a:cxn>
              <a:cxn ang="0">
                <a:pos x="3227" y="417"/>
              </a:cxn>
              <a:cxn ang="0">
                <a:pos x="3361" y="427"/>
              </a:cxn>
              <a:cxn ang="0">
                <a:pos x="3490" y="432"/>
              </a:cxn>
              <a:cxn ang="0">
                <a:pos x="3618" y="437"/>
              </a:cxn>
              <a:cxn ang="0">
                <a:pos x="3747" y="437"/>
              </a:cxn>
              <a:cxn ang="0">
                <a:pos x="3880" y="442"/>
              </a:cxn>
              <a:cxn ang="0">
                <a:pos x="3998" y="530"/>
              </a:cxn>
              <a:cxn ang="0">
                <a:pos x="3870" y="530"/>
              </a:cxn>
              <a:cxn ang="0">
                <a:pos x="3736" y="530"/>
              </a:cxn>
              <a:cxn ang="0">
                <a:pos x="3608" y="530"/>
              </a:cxn>
              <a:cxn ang="0">
                <a:pos x="3479" y="525"/>
              </a:cxn>
              <a:cxn ang="0">
                <a:pos x="3351" y="525"/>
              </a:cxn>
              <a:cxn ang="0">
                <a:pos x="3217" y="525"/>
              </a:cxn>
              <a:cxn ang="0">
                <a:pos x="3089" y="519"/>
              </a:cxn>
              <a:cxn ang="0">
                <a:pos x="2960" y="514"/>
              </a:cxn>
              <a:cxn ang="0">
                <a:pos x="2827" y="499"/>
              </a:cxn>
              <a:cxn ang="0">
                <a:pos x="2698" y="473"/>
              </a:cxn>
              <a:cxn ang="0">
                <a:pos x="2570" y="432"/>
              </a:cxn>
              <a:cxn ang="0">
                <a:pos x="2441" y="381"/>
              </a:cxn>
              <a:cxn ang="0">
                <a:pos x="2307" y="319"/>
              </a:cxn>
              <a:cxn ang="0">
                <a:pos x="2179" y="273"/>
              </a:cxn>
              <a:cxn ang="0">
                <a:pos x="2050" y="257"/>
              </a:cxn>
              <a:cxn ang="0">
                <a:pos x="1917" y="288"/>
              </a:cxn>
              <a:cxn ang="0">
                <a:pos x="1788" y="303"/>
              </a:cxn>
              <a:cxn ang="0">
                <a:pos x="1660" y="375"/>
              </a:cxn>
              <a:cxn ang="0">
                <a:pos x="1531" y="442"/>
              </a:cxn>
              <a:cxn ang="0">
                <a:pos x="1398" y="468"/>
              </a:cxn>
              <a:cxn ang="0">
                <a:pos x="1269" y="483"/>
              </a:cxn>
              <a:cxn ang="0">
                <a:pos x="1141" y="499"/>
              </a:cxn>
              <a:cxn ang="0">
                <a:pos x="1007" y="514"/>
              </a:cxn>
              <a:cxn ang="0">
                <a:pos x="879" y="525"/>
              </a:cxn>
              <a:cxn ang="0">
                <a:pos x="750" y="535"/>
              </a:cxn>
              <a:cxn ang="0">
                <a:pos x="622" y="540"/>
              </a:cxn>
              <a:cxn ang="0">
                <a:pos x="488" y="545"/>
              </a:cxn>
              <a:cxn ang="0">
                <a:pos x="360" y="545"/>
              </a:cxn>
              <a:cxn ang="0">
                <a:pos x="231" y="545"/>
              </a:cxn>
              <a:cxn ang="0">
                <a:pos x="97" y="545"/>
              </a:cxn>
            </a:cxnLst>
            <a:rect l="0" t="0" r="r" b="b"/>
            <a:pathLst>
              <a:path w="3998" h="545">
                <a:moveTo>
                  <a:pt x="0" y="545"/>
                </a:moveTo>
                <a:lnTo>
                  <a:pt x="0" y="545"/>
                </a:lnTo>
                <a:lnTo>
                  <a:pt x="10" y="545"/>
                </a:lnTo>
                <a:lnTo>
                  <a:pt x="20" y="545"/>
                </a:lnTo>
                <a:lnTo>
                  <a:pt x="31" y="545"/>
                </a:lnTo>
                <a:lnTo>
                  <a:pt x="41" y="545"/>
                </a:lnTo>
                <a:lnTo>
                  <a:pt x="51" y="545"/>
                </a:lnTo>
                <a:lnTo>
                  <a:pt x="61" y="545"/>
                </a:lnTo>
                <a:lnTo>
                  <a:pt x="72" y="545"/>
                </a:lnTo>
                <a:lnTo>
                  <a:pt x="82" y="545"/>
                </a:lnTo>
                <a:lnTo>
                  <a:pt x="92" y="545"/>
                </a:lnTo>
                <a:lnTo>
                  <a:pt x="97" y="545"/>
                </a:lnTo>
                <a:lnTo>
                  <a:pt x="108" y="545"/>
                </a:lnTo>
                <a:lnTo>
                  <a:pt x="118" y="545"/>
                </a:lnTo>
                <a:lnTo>
                  <a:pt x="128" y="545"/>
                </a:lnTo>
                <a:lnTo>
                  <a:pt x="138" y="545"/>
                </a:lnTo>
                <a:lnTo>
                  <a:pt x="149" y="545"/>
                </a:lnTo>
                <a:lnTo>
                  <a:pt x="159" y="545"/>
                </a:lnTo>
                <a:lnTo>
                  <a:pt x="169" y="545"/>
                </a:lnTo>
                <a:lnTo>
                  <a:pt x="180" y="545"/>
                </a:lnTo>
                <a:lnTo>
                  <a:pt x="190" y="545"/>
                </a:lnTo>
                <a:lnTo>
                  <a:pt x="200" y="545"/>
                </a:lnTo>
                <a:lnTo>
                  <a:pt x="210" y="545"/>
                </a:lnTo>
                <a:lnTo>
                  <a:pt x="221" y="545"/>
                </a:lnTo>
                <a:lnTo>
                  <a:pt x="231" y="545"/>
                </a:lnTo>
                <a:lnTo>
                  <a:pt x="241" y="545"/>
                </a:lnTo>
                <a:lnTo>
                  <a:pt x="252" y="545"/>
                </a:lnTo>
                <a:lnTo>
                  <a:pt x="262" y="545"/>
                </a:lnTo>
                <a:lnTo>
                  <a:pt x="272" y="545"/>
                </a:lnTo>
                <a:lnTo>
                  <a:pt x="277" y="545"/>
                </a:lnTo>
                <a:lnTo>
                  <a:pt x="288" y="545"/>
                </a:lnTo>
                <a:lnTo>
                  <a:pt x="298" y="545"/>
                </a:lnTo>
                <a:lnTo>
                  <a:pt x="308" y="545"/>
                </a:lnTo>
                <a:lnTo>
                  <a:pt x="318" y="545"/>
                </a:lnTo>
                <a:lnTo>
                  <a:pt x="329" y="545"/>
                </a:lnTo>
                <a:lnTo>
                  <a:pt x="339" y="545"/>
                </a:lnTo>
                <a:lnTo>
                  <a:pt x="349" y="545"/>
                </a:lnTo>
                <a:lnTo>
                  <a:pt x="360" y="545"/>
                </a:lnTo>
                <a:lnTo>
                  <a:pt x="370" y="545"/>
                </a:lnTo>
                <a:lnTo>
                  <a:pt x="380" y="545"/>
                </a:lnTo>
                <a:lnTo>
                  <a:pt x="390" y="545"/>
                </a:lnTo>
                <a:lnTo>
                  <a:pt x="401" y="545"/>
                </a:lnTo>
                <a:lnTo>
                  <a:pt x="411" y="545"/>
                </a:lnTo>
                <a:lnTo>
                  <a:pt x="421" y="545"/>
                </a:lnTo>
                <a:lnTo>
                  <a:pt x="431" y="545"/>
                </a:lnTo>
                <a:lnTo>
                  <a:pt x="442" y="545"/>
                </a:lnTo>
                <a:lnTo>
                  <a:pt x="452" y="545"/>
                </a:lnTo>
                <a:lnTo>
                  <a:pt x="457" y="545"/>
                </a:lnTo>
                <a:lnTo>
                  <a:pt x="467" y="545"/>
                </a:lnTo>
                <a:lnTo>
                  <a:pt x="478" y="545"/>
                </a:lnTo>
                <a:lnTo>
                  <a:pt x="488" y="545"/>
                </a:lnTo>
                <a:lnTo>
                  <a:pt x="498" y="545"/>
                </a:lnTo>
                <a:lnTo>
                  <a:pt x="509" y="540"/>
                </a:lnTo>
                <a:lnTo>
                  <a:pt x="519" y="540"/>
                </a:lnTo>
                <a:lnTo>
                  <a:pt x="529" y="540"/>
                </a:lnTo>
                <a:lnTo>
                  <a:pt x="539" y="540"/>
                </a:lnTo>
                <a:lnTo>
                  <a:pt x="550" y="540"/>
                </a:lnTo>
                <a:lnTo>
                  <a:pt x="560" y="540"/>
                </a:lnTo>
                <a:lnTo>
                  <a:pt x="570" y="540"/>
                </a:lnTo>
                <a:lnTo>
                  <a:pt x="581" y="540"/>
                </a:lnTo>
                <a:lnTo>
                  <a:pt x="591" y="540"/>
                </a:lnTo>
                <a:lnTo>
                  <a:pt x="601" y="540"/>
                </a:lnTo>
                <a:lnTo>
                  <a:pt x="611" y="540"/>
                </a:lnTo>
                <a:lnTo>
                  <a:pt x="622" y="540"/>
                </a:lnTo>
                <a:lnTo>
                  <a:pt x="632" y="540"/>
                </a:lnTo>
                <a:lnTo>
                  <a:pt x="637" y="540"/>
                </a:lnTo>
                <a:lnTo>
                  <a:pt x="647" y="540"/>
                </a:lnTo>
                <a:lnTo>
                  <a:pt x="658" y="535"/>
                </a:lnTo>
                <a:lnTo>
                  <a:pt x="668" y="535"/>
                </a:lnTo>
                <a:lnTo>
                  <a:pt x="678" y="535"/>
                </a:lnTo>
                <a:lnTo>
                  <a:pt x="688" y="535"/>
                </a:lnTo>
                <a:lnTo>
                  <a:pt x="699" y="535"/>
                </a:lnTo>
                <a:lnTo>
                  <a:pt x="709" y="535"/>
                </a:lnTo>
                <a:lnTo>
                  <a:pt x="719" y="535"/>
                </a:lnTo>
                <a:lnTo>
                  <a:pt x="730" y="535"/>
                </a:lnTo>
                <a:lnTo>
                  <a:pt x="740" y="535"/>
                </a:lnTo>
                <a:lnTo>
                  <a:pt x="750" y="535"/>
                </a:lnTo>
                <a:lnTo>
                  <a:pt x="760" y="535"/>
                </a:lnTo>
                <a:lnTo>
                  <a:pt x="771" y="535"/>
                </a:lnTo>
                <a:lnTo>
                  <a:pt x="781" y="535"/>
                </a:lnTo>
                <a:lnTo>
                  <a:pt x="791" y="530"/>
                </a:lnTo>
                <a:lnTo>
                  <a:pt x="802" y="530"/>
                </a:lnTo>
                <a:lnTo>
                  <a:pt x="812" y="530"/>
                </a:lnTo>
                <a:lnTo>
                  <a:pt x="817" y="530"/>
                </a:lnTo>
                <a:lnTo>
                  <a:pt x="827" y="530"/>
                </a:lnTo>
                <a:lnTo>
                  <a:pt x="837" y="530"/>
                </a:lnTo>
                <a:lnTo>
                  <a:pt x="848" y="530"/>
                </a:lnTo>
                <a:lnTo>
                  <a:pt x="858" y="530"/>
                </a:lnTo>
                <a:lnTo>
                  <a:pt x="868" y="525"/>
                </a:lnTo>
                <a:lnTo>
                  <a:pt x="879" y="525"/>
                </a:lnTo>
                <a:lnTo>
                  <a:pt x="889" y="525"/>
                </a:lnTo>
                <a:lnTo>
                  <a:pt x="899" y="525"/>
                </a:lnTo>
                <a:lnTo>
                  <a:pt x="909" y="525"/>
                </a:lnTo>
                <a:lnTo>
                  <a:pt x="920" y="519"/>
                </a:lnTo>
                <a:lnTo>
                  <a:pt x="930" y="525"/>
                </a:lnTo>
                <a:lnTo>
                  <a:pt x="940" y="519"/>
                </a:lnTo>
                <a:lnTo>
                  <a:pt x="951" y="519"/>
                </a:lnTo>
                <a:lnTo>
                  <a:pt x="961" y="519"/>
                </a:lnTo>
                <a:lnTo>
                  <a:pt x="971" y="519"/>
                </a:lnTo>
                <a:lnTo>
                  <a:pt x="981" y="514"/>
                </a:lnTo>
                <a:lnTo>
                  <a:pt x="992" y="514"/>
                </a:lnTo>
                <a:lnTo>
                  <a:pt x="1002" y="514"/>
                </a:lnTo>
                <a:lnTo>
                  <a:pt x="1007" y="509"/>
                </a:lnTo>
                <a:lnTo>
                  <a:pt x="1017" y="509"/>
                </a:lnTo>
                <a:lnTo>
                  <a:pt x="1028" y="509"/>
                </a:lnTo>
                <a:lnTo>
                  <a:pt x="1038" y="504"/>
                </a:lnTo>
                <a:lnTo>
                  <a:pt x="1048" y="504"/>
                </a:lnTo>
                <a:lnTo>
                  <a:pt x="1059" y="499"/>
                </a:lnTo>
                <a:lnTo>
                  <a:pt x="1069" y="499"/>
                </a:lnTo>
                <a:lnTo>
                  <a:pt x="1079" y="499"/>
                </a:lnTo>
                <a:lnTo>
                  <a:pt x="1089" y="499"/>
                </a:lnTo>
                <a:lnTo>
                  <a:pt x="1100" y="494"/>
                </a:lnTo>
                <a:lnTo>
                  <a:pt x="1110" y="494"/>
                </a:lnTo>
                <a:lnTo>
                  <a:pt x="1120" y="489"/>
                </a:lnTo>
                <a:lnTo>
                  <a:pt x="1130" y="489"/>
                </a:lnTo>
                <a:lnTo>
                  <a:pt x="1141" y="494"/>
                </a:lnTo>
                <a:lnTo>
                  <a:pt x="1151" y="494"/>
                </a:lnTo>
                <a:lnTo>
                  <a:pt x="1161" y="489"/>
                </a:lnTo>
                <a:lnTo>
                  <a:pt x="1172" y="483"/>
                </a:lnTo>
                <a:lnTo>
                  <a:pt x="1182" y="483"/>
                </a:lnTo>
                <a:lnTo>
                  <a:pt x="1187" y="494"/>
                </a:lnTo>
                <a:lnTo>
                  <a:pt x="1197" y="483"/>
                </a:lnTo>
                <a:lnTo>
                  <a:pt x="1208" y="494"/>
                </a:lnTo>
                <a:lnTo>
                  <a:pt x="1218" y="489"/>
                </a:lnTo>
                <a:lnTo>
                  <a:pt x="1228" y="478"/>
                </a:lnTo>
                <a:lnTo>
                  <a:pt x="1238" y="478"/>
                </a:lnTo>
                <a:lnTo>
                  <a:pt x="1249" y="478"/>
                </a:lnTo>
                <a:lnTo>
                  <a:pt x="1259" y="478"/>
                </a:lnTo>
                <a:lnTo>
                  <a:pt x="1269" y="473"/>
                </a:lnTo>
                <a:lnTo>
                  <a:pt x="1280" y="473"/>
                </a:lnTo>
                <a:lnTo>
                  <a:pt x="1290" y="468"/>
                </a:lnTo>
                <a:lnTo>
                  <a:pt x="1300" y="473"/>
                </a:lnTo>
                <a:lnTo>
                  <a:pt x="1310" y="478"/>
                </a:lnTo>
                <a:lnTo>
                  <a:pt x="1321" y="489"/>
                </a:lnTo>
                <a:lnTo>
                  <a:pt x="1331" y="483"/>
                </a:lnTo>
                <a:lnTo>
                  <a:pt x="1341" y="478"/>
                </a:lnTo>
                <a:lnTo>
                  <a:pt x="1351" y="478"/>
                </a:lnTo>
                <a:lnTo>
                  <a:pt x="1362" y="468"/>
                </a:lnTo>
                <a:lnTo>
                  <a:pt x="1367" y="463"/>
                </a:lnTo>
                <a:lnTo>
                  <a:pt x="1377" y="468"/>
                </a:lnTo>
                <a:lnTo>
                  <a:pt x="1387" y="463"/>
                </a:lnTo>
                <a:lnTo>
                  <a:pt x="1398" y="458"/>
                </a:lnTo>
                <a:lnTo>
                  <a:pt x="1408" y="458"/>
                </a:lnTo>
                <a:lnTo>
                  <a:pt x="1418" y="458"/>
                </a:lnTo>
                <a:lnTo>
                  <a:pt x="1429" y="453"/>
                </a:lnTo>
                <a:lnTo>
                  <a:pt x="1439" y="453"/>
                </a:lnTo>
                <a:lnTo>
                  <a:pt x="1449" y="463"/>
                </a:lnTo>
                <a:lnTo>
                  <a:pt x="1459" y="458"/>
                </a:lnTo>
                <a:lnTo>
                  <a:pt x="1470" y="447"/>
                </a:lnTo>
                <a:lnTo>
                  <a:pt x="1480" y="442"/>
                </a:lnTo>
                <a:lnTo>
                  <a:pt x="1490" y="442"/>
                </a:lnTo>
                <a:lnTo>
                  <a:pt x="1501" y="442"/>
                </a:lnTo>
                <a:lnTo>
                  <a:pt x="1511" y="432"/>
                </a:lnTo>
                <a:lnTo>
                  <a:pt x="1521" y="432"/>
                </a:lnTo>
                <a:lnTo>
                  <a:pt x="1531" y="432"/>
                </a:lnTo>
                <a:lnTo>
                  <a:pt x="1542" y="427"/>
                </a:lnTo>
                <a:lnTo>
                  <a:pt x="1547" y="417"/>
                </a:lnTo>
                <a:lnTo>
                  <a:pt x="1557" y="406"/>
                </a:lnTo>
                <a:lnTo>
                  <a:pt x="1567" y="401"/>
                </a:lnTo>
                <a:lnTo>
                  <a:pt x="1578" y="401"/>
                </a:lnTo>
                <a:lnTo>
                  <a:pt x="1588" y="391"/>
                </a:lnTo>
                <a:lnTo>
                  <a:pt x="1598" y="381"/>
                </a:lnTo>
                <a:lnTo>
                  <a:pt x="1608" y="381"/>
                </a:lnTo>
                <a:lnTo>
                  <a:pt x="1619" y="375"/>
                </a:lnTo>
                <a:lnTo>
                  <a:pt x="1629" y="365"/>
                </a:lnTo>
                <a:lnTo>
                  <a:pt x="1639" y="360"/>
                </a:lnTo>
                <a:lnTo>
                  <a:pt x="1650" y="350"/>
                </a:lnTo>
                <a:lnTo>
                  <a:pt x="1660" y="339"/>
                </a:lnTo>
                <a:lnTo>
                  <a:pt x="1670" y="334"/>
                </a:lnTo>
                <a:lnTo>
                  <a:pt x="1680" y="319"/>
                </a:lnTo>
                <a:lnTo>
                  <a:pt x="1691" y="309"/>
                </a:lnTo>
                <a:lnTo>
                  <a:pt x="1701" y="293"/>
                </a:lnTo>
                <a:lnTo>
                  <a:pt x="1711" y="283"/>
                </a:lnTo>
                <a:lnTo>
                  <a:pt x="1722" y="273"/>
                </a:lnTo>
                <a:lnTo>
                  <a:pt x="1727" y="257"/>
                </a:lnTo>
                <a:lnTo>
                  <a:pt x="1737" y="262"/>
                </a:lnTo>
                <a:lnTo>
                  <a:pt x="1747" y="262"/>
                </a:lnTo>
                <a:lnTo>
                  <a:pt x="1758" y="242"/>
                </a:lnTo>
                <a:lnTo>
                  <a:pt x="1768" y="237"/>
                </a:lnTo>
                <a:lnTo>
                  <a:pt x="1778" y="226"/>
                </a:lnTo>
                <a:lnTo>
                  <a:pt x="1788" y="216"/>
                </a:lnTo>
                <a:lnTo>
                  <a:pt x="1799" y="216"/>
                </a:lnTo>
                <a:lnTo>
                  <a:pt x="1809" y="226"/>
                </a:lnTo>
                <a:lnTo>
                  <a:pt x="1819" y="226"/>
                </a:lnTo>
                <a:lnTo>
                  <a:pt x="1829" y="221"/>
                </a:lnTo>
                <a:lnTo>
                  <a:pt x="1840" y="211"/>
                </a:lnTo>
                <a:lnTo>
                  <a:pt x="1850" y="201"/>
                </a:lnTo>
                <a:lnTo>
                  <a:pt x="1860" y="195"/>
                </a:lnTo>
                <a:lnTo>
                  <a:pt x="1871" y="180"/>
                </a:lnTo>
                <a:lnTo>
                  <a:pt x="1881" y="170"/>
                </a:lnTo>
                <a:lnTo>
                  <a:pt x="1891" y="165"/>
                </a:lnTo>
                <a:lnTo>
                  <a:pt x="1901" y="154"/>
                </a:lnTo>
                <a:lnTo>
                  <a:pt x="1907" y="149"/>
                </a:lnTo>
                <a:lnTo>
                  <a:pt x="1917" y="144"/>
                </a:lnTo>
                <a:lnTo>
                  <a:pt x="1927" y="139"/>
                </a:lnTo>
                <a:lnTo>
                  <a:pt x="1937" y="129"/>
                </a:lnTo>
                <a:lnTo>
                  <a:pt x="1948" y="124"/>
                </a:lnTo>
                <a:lnTo>
                  <a:pt x="1958" y="113"/>
                </a:lnTo>
                <a:lnTo>
                  <a:pt x="1968" y="103"/>
                </a:lnTo>
                <a:lnTo>
                  <a:pt x="1979" y="88"/>
                </a:lnTo>
                <a:lnTo>
                  <a:pt x="1989" y="77"/>
                </a:lnTo>
                <a:lnTo>
                  <a:pt x="1999" y="67"/>
                </a:lnTo>
                <a:lnTo>
                  <a:pt x="2009" y="62"/>
                </a:lnTo>
                <a:lnTo>
                  <a:pt x="2020" y="52"/>
                </a:lnTo>
                <a:lnTo>
                  <a:pt x="2030" y="41"/>
                </a:lnTo>
                <a:lnTo>
                  <a:pt x="2040" y="36"/>
                </a:lnTo>
                <a:lnTo>
                  <a:pt x="2050" y="31"/>
                </a:lnTo>
                <a:lnTo>
                  <a:pt x="2061" y="26"/>
                </a:lnTo>
                <a:lnTo>
                  <a:pt x="2071" y="21"/>
                </a:lnTo>
                <a:lnTo>
                  <a:pt x="2081" y="16"/>
                </a:lnTo>
                <a:lnTo>
                  <a:pt x="2092" y="10"/>
                </a:lnTo>
                <a:lnTo>
                  <a:pt x="2097" y="10"/>
                </a:lnTo>
                <a:lnTo>
                  <a:pt x="2107" y="5"/>
                </a:lnTo>
                <a:lnTo>
                  <a:pt x="2117" y="5"/>
                </a:lnTo>
                <a:lnTo>
                  <a:pt x="2128" y="0"/>
                </a:lnTo>
                <a:lnTo>
                  <a:pt x="2138" y="0"/>
                </a:lnTo>
                <a:lnTo>
                  <a:pt x="2148" y="0"/>
                </a:lnTo>
                <a:lnTo>
                  <a:pt x="2158" y="0"/>
                </a:lnTo>
                <a:lnTo>
                  <a:pt x="2169" y="0"/>
                </a:lnTo>
                <a:lnTo>
                  <a:pt x="2179" y="0"/>
                </a:lnTo>
                <a:lnTo>
                  <a:pt x="2189" y="5"/>
                </a:lnTo>
                <a:lnTo>
                  <a:pt x="2200" y="5"/>
                </a:lnTo>
                <a:lnTo>
                  <a:pt x="2210" y="5"/>
                </a:lnTo>
                <a:lnTo>
                  <a:pt x="2220" y="10"/>
                </a:lnTo>
                <a:lnTo>
                  <a:pt x="2230" y="10"/>
                </a:lnTo>
                <a:lnTo>
                  <a:pt x="2241" y="16"/>
                </a:lnTo>
                <a:lnTo>
                  <a:pt x="2251" y="21"/>
                </a:lnTo>
                <a:lnTo>
                  <a:pt x="2261" y="21"/>
                </a:lnTo>
                <a:lnTo>
                  <a:pt x="2271" y="26"/>
                </a:lnTo>
                <a:lnTo>
                  <a:pt x="2277" y="31"/>
                </a:lnTo>
                <a:lnTo>
                  <a:pt x="2287" y="36"/>
                </a:lnTo>
                <a:lnTo>
                  <a:pt x="2297" y="41"/>
                </a:lnTo>
                <a:lnTo>
                  <a:pt x="2307" y="46"/>
                </a:lnTo>
                <a:lnTo>
                  <a:pt x="2318" y="52"/>
                </a:lnTo>
                <a:lnTo>
                  <a:pt x="2328" y="57"/>
                </a:lnTo>
                <a:lnTo>
                  <a:pt x="2338" y="62"/>
                </a:lnTo>
                <a:lnTo>
                  <a:pt x="2349" y="67"/>
                </a:lnTo>
                <a:lnTo>
                  <a:pt x="2359" y="72"/>
                </a:lnTo>
                <a:lnTo>
                  <a:pt x="2369" y="77"/>
                </a:lnTo>
                <a:lnTo>
                  <a:pt x="2379" y="82"/>
                </a:lnTo>
                <a:lnTo>
                  <a:pt x="2390" y="93"/>
                </a:lnTo>
                <a:lnTo>
                  <a:pt x="2400" y="98"/>
                </a:lnTo>
                <a:lnTo>
                  <a:pt x="2410" y="103"/>
                </a:lnTo>
                <a:lnTo>
                  <a:pt x="2421" y="108"/>
                </a:lnTo>
                <a:lnTo>
                  <a:pt x="2431" y="118"/>
                </a:lnTo>
                <a:lnTo>
                  <a:pt x="2441" y="124"/>
                </a:lnTo>
                <a:lnTo>
                  <a:pt x="2451" y="129"/>
                </a:lnTo>
                <a:lnTo>
                  <a:pt x="2457" y="134"/>
                </a:lnTo>
                <a:lnTo>
                  <a:pt x="2467" y="144"/>
                </a:lnTo>
                <a:lnTo>
                  <a:pt x="2477" y="149"/>
                </a:lnTo>
                <a:lnTo>
                  <a:pt x="2487" y="154"/>
                </a:lnTo>
                <a:lnTo>
                  <a:pt x="2498" y="165"/>
                </a:lnTo>
                <a:lnTo>
                  <a:pt x="2508" y="170"/>
                </a:lnTo>
                <a:lnTo>
                  <a:pt x="2518" y="175"/>
                </a:lnTo>
                <a:lnTo>
                  <a:pt x="2528" y="185"/>
                </a:lnTo>
                <a:lnTo>
                  <a:pt x="2539" y="190"/>
                </a:lnTo>
                <a:lnTo>
                  <a:pt x="2549" y="195"/>
                </a:lnTo>
                <a:lnTo>
                  <a:pt x="2559" y="206"/>
                </a:lnTo>
                <a:lnTo>
                  <a:pt x="2570" y="211"/>
                </a:lnTo>
                <a:lnTo>
                  <a:pt x="2580" y="216"/>
                </a:lnTo>
                <a:lnTo>
                  <a:pt x="2590" y="221"/>
                </a:lnTo>
                <a:lnTo>
                  <a:pt x="2600" y="231"/>
                </a:lnTo>
                <a:lnTo>
                  <a:pt x="2611" y="237"/>
                </a:lnTo>
                <a:lnTo>
                  <a:pt x="2621" y="242"/>
                </a:lnTo>
                <a:lnTo>
                  <a:pt x="2631" y="247"/>
                </a:lnTo>
                <a:lnTo>
                  <a:pt x="2636" y="257"/>
                </a:lnTo>
                <a:lnTo>
                  <a:pt x="2647" y="262"/>
                </a:lnTo>
                <a:lnTo>
                  <a:pt x="2657" y="267"/>
                </a:lnTo>
                <a:lnTo>
                  <a:pt x="2667" y="273"/>
                </a:lnTo>
                <a:lnTo>
                  <a:pt x="2678" y="278"/>
                </a:lnTo>
                <a:lnTo>
                  <a:pt x="2688" y="283"/>
                </a:lnTo>
                <a:lnTo>
                  <a:pt x="2698" y="288"/>
                </a:lnTo>
                <a:lnTo>
                  <a:pt x="2708" y="293"/>
                </a:lnTo>
                <a:lnTo>
                  <a:pt x="2719" y="298"/>
                </a:lnTo>
                <a:lnTo>
                  <a:pt x="2729" y="303"/>
                </a:lnTo>
                <a:lnTo>
                  <a:pt x="2739" y="309"/>
                </a:lnTo>
                <a:lnTo>
                  <a:pt x="2749" y="314"/>
                </a:lnTo>
                <a:lnTo>
                  <a:pt x="2760" y="319"/>
                </a:lnTo>
                <a:lnTo>
                  <a:pt x="2770" y="324"/>
                </a:lnTo>
                <a:lnTo>
                  <a:pt x="2780" y="329"/>
                </a:lnTo>
                <a:lnTo>
                  <a:pt x="2791" y="334"/>
                </a:lnTo>
                <a:lnTo>
                  <a:pt x="2801" y="334"/>
                </a:lnTo>
                <a:lnTo>
                  <a:pt x="2811" y="339"/>
                </a:lnTo>
                <a:lnTo>
                  <a:pt x="2816" y="345"/>
                </a:lnTo>
                <a:lnTo>
                  <a:pt x="2827" y="350"/>
                </a:lnTo>
                <a:lnTo>
                  <a:pt x="2837" y="350"/>
                </a:lnTo>
                <a:lnTo>
                  <a:pt x="2847" y="355"/>
                </a:lnTo>
                <a:lnTo>
                  <a:pt x="2857" y="355"/>
                </a:lnTo>
                <a:lnTo>
                  <a:pt x="2868" y="360"/>
                </a:lnTo>
                <a:lnTo>
                  <a:pt x="2878" y="365"/>
                </a:lnTo>
                <a:lnTo>
                  <a:pt x="2888" y="365"/>
                </a:lnTo>
                <a:lnTo>
                  <a:pt x="2899" y="370"/>
                </a:lnTo>
                <a:lnTo>
                  <a:pt x="2909" y="370"/>
                </a:lnTo>
                <a:lnTo>
                  <a:pt x="2919" y="375"/>
                </a:lnTo>
                <a:lnTo>
                  <a:pt x="2929" y="375"/>
                </a:lnTo>
                <a:lnTo>
                  <a:pt x="2940" y="381"/>
                </a:lnTo>
                <a:lnTo>
                  <a:pt x="2950" y="381"/>
                </a:lnTo>
                <a:lnTo>
                  <a:pt x="2960" y="381"/>
                </a:lnTo>
                <a:lnTo>
                  <a:pt x="2970" y="386"/>
                </a:lnTo>
                <a:lnTo>
                  <a:pt x="2981" y="386"/>
                </a:lnTo>
                <a:lnTo>
                  <a:pt x="2991" y="386"/>
                </a:lnTo>
                <a:lnTo>
                  <a:pt x="3001" y="391"/>
                </a:lnTo>
                <a:lnTo>
                  <a:pt x="3006" y="391"/>
                </a:lnTo>
                <a:lnTo>
                  <a:pt x="3017" y="391"/>
                </a:lnTo>
                <a:lnTo>
                  <a:pt x="3027" y="396"/>
                </a:lnTo>
                <a:lnTo>
                  <a:pt x="3037" y="396"/>
                </a:lnTo>
                <a:lnTo>
                  <a:pt x="3048" y="396"/>
                </a:lnTo>
                <a:lnTo>
                  <a:pt x="3058" y="396"/>
                </a:lnTo>
                <a:lnTo>
                  <a:pt x="3068" y="401"/>
                </a:lnTo>
                <a:lnTo>
                  <a:pt x="3078" y="401"/>
                </a:lnTo>
                <a:lnTo>
                  <a:pt x="3089" y="401"/>
                </a:lnTo>
                <a:lnTo>
                  <a:pt x="3099" y="401"/>
                </a:lnTo>
                <a:lnTo>
                  <a:pt x="3109" y="406"/>
                </a:lnTo>
                <a:lnTo>
                  <a:pt x="3120" y="406"/>
                </a:lnTo>
                <a:lnTo>
                  <a:pt x="3130" y="406"/>
                </a:lnTo>
                <a:lnTo>
                  <a:pt x="3140" y="406"/>
                </a:lnTo>
                <a:lnTo>
                  <a:pt x="3150" y="406"/>
                </a:lnTo>
                <a:lnTo>
                  <a:pt x="3161" y="411"/>
                </a:lnTo>
                <a:lnTo>
                  <a:pt x="3171" y="411"/>
                </a:lnTo>
                <a:lnTo>
                  <a:pt x="3181" y="411"/>
                </a:lnTo>
                <a:lnTo>
                  <a:pt x="3186" y="411"/>
                </a:lnTo>
                <a:lnTo>
                  <a:pt x="3197" y="411"/>
                </a:lnTo>
                <a:lnTo>
                  <a:pt x="3207" y="411"/>
                </a:lnTo>
                <a:lnTo>
                  <a:pt x="3217" y="417"/>
                </a:lnTo>
                <a:lnTo>
                  <a:pt x="3227" y="417"/>
                </a:lnTo>
                <a:lnTo>
                  <a:pt x="3238" y="417"/>
                </a:lnTo>
                <a:lnTo>
                  <a:pt x="3248" y="417"/>
                </a:lnTo>
                <a:lnTo>
                  <a:pt x="3258" y="417"/>
                </a:lnTo>
                <a:lnTo>
                  <a:pt x="3269" y="417"/>
                </a:lnTo>
                <a:lnTo>
                  <a:pt x="3279" y="422"/>
                </a:lnTo>
                <a:lnTo>
                  <a:pt x="3289" y="422"/>
                </a:lnTo>
                <a:lnTo>
                  <a:pt x="3299" y="422"/>
                </a:lnTo>
                <a:lnTo>
                  <a:pt x="3310" y="422"/>
                </a:lnTo>
                <a:lnTo>
                  <a:pt x="3320" y="422"/>
                </a:lnTo>
                <a:lnTo>
                  <a:pt x="3330" y="422"/>
                </a:lnTo>
                <a:lnTo>
                  <a:pt x="3341" y="422"/>
                </a:lnTo>
                <a:lnTo>
                  <a:pt x="3351" y="422"/>
                </a:lnTo>
                <a:lnTo>
                  <a:pt x="3361" y="427"/>
                </a:lnTo>
                <a:lnTo>
                  <a:pt x="3366" y="427"/>
                </a:lnTo>
                <a:lnTo>
                  <a:pt x="3377" y="427"/>
                </a:lnTo>
                <a:lnTo>
                  <a:pt x="3387" y="427"/>
                </a:lnTo>
                <a:lnTo>
                  <a:pt x="3397" y="427"/>
                </a:lnTo>
                <a:lnTo>
                  <a:pt x="3407" y="427"/>
                </a:lnTo>
                <a:lnTo>
                  <a:pt x="3418" y="427"/>
                </a:lnTo>
                <a:lnTo>
                  <a:pt x="3428" y="427"/>
                </a:lnTo>
                <a:lnTo>
                  <a:pt x="3438" y="427"/>
                </a:lnTo>
                <a:lnTo>
                  <a:pt x="3448" y="432"/>
                </a:lnTo>
                <a:lnTo>
                  <a:pt x="3459" y="432"/>
                </a:lnTo>
                <a:lnTo>
                  <a:pt x="3469" y="432"/>
                </a:lnTo>
                <a:lnTo>
                  <a:pt x="3479" y="432"/>
                </a:lnTo>
                <a:lnTo>
                  <a:pt x="3490" y="432"/>
                </a:lnTo>
                <a:lnTo>
                  <a:pt x="3500" y="432"/>
                </a:lnTo>
                <a:lnTo>
                  <a:pt x="3510" y="432"/>
                </a:lnTo>
                <a:lnTo>
                  <a:pt x="3520" y="432"/>
                </a:lnTo>
                <a:lnTo>
                  <a:pt x="3531" y="432"/>
                </a:lnTo>
                <a:lnTo>
                  <a:pt x="3541" y="432"/>
                </a:lnTo>
                <a:lnTo>
                  <a:pt x="3546" y="432"/>
                </a:lnTo>
                <a:lnTo>
                  <a:pt x="3556" y="432"/>
                </a:lnTo>
                <a:lnTo>
                  <a:pt x="3567" y="432"/>
                </a:lnTo>
                <a:lnTo>
                  <a:pt x="3577" y="437"/>
                </a:lnTo>
                <a:lnTo>
                  <a:pt x="3587" y="437"/>
                </a:lnTo>
                <a:lnTo>
                  <a:pt x="3598" y="437"/>
                </a:lnTo>
                <a:lnTo>
                  <a:pt x="3608" y="437"/>
                </a:lnTo>
                <a:lnTo>
                  <a:pt x="3618" y="437"/>
                </a:lnTo>
                <a:lnTo>
                  <a:pt x="3628" y="437"/>
                </a:lnTo>
                <a:lnTo>
                  <a:pt x="3639" y="437"/>
                </a:lnTo>
                <a:lnTo>
                  <a:pt x="3649" y="437"/>
                </a:lnTo>
                <a:lnTo>
                  <a:pt x="3659" y="437"/>
                </a:lnTo>
                <a:lnTo>
                  <a:pt x="3669" y="437"/>
                </a:lnTo>
                <a:lnTo>
                  <a:pt x="3680" y="437"/>
                </a:lnTo>
                <a:lnTo>
                  <a:pt x="3690" y="437"/>
                </a:lnTo>
                <a:lnTo>
                  <a:pt x="3700" y="437"/>
                </a:lnTo>
                <a:lnTo>
                  <a:pt x="3711" y="437"/>
                </a:lnTo>
                <a:lnTo>
                  <a:pt x="3721" y="437"/>
                </a:lnTo>
                <a:lnTo>
                  <a:pt x="3726" y="437"/>
                </a:lnTo>
                <a:lnTo>
                  <a:pt x="3736" y="437"/>
                </a:lnTo>
                <a:lnTo>
                  <a:pt x="3747" y="437"/>
                </a:lnTo>
                <a:lnTo>
                  <a:pt x="3757" y="437"/>
                </a:lnTo>
                <a:lnTo>
                  <a:pt x="3767" y="437"/>
                </a:lnTo>
                <a:lnTo>
                  <a:pt x="3777" y="442"/>
                </a:lnTo>
                <a:lnTo>
                  <a:pt x="3788" y="442"/>
                </a:lnTo>
                <a:lnTo>
                  <a:pt x="3798" y="442"/>
                </a:lnTo>
                <a:lnTo>
                  <a:pt x="3808" y="442"/>
                </a:lnTo>
                <a:lnTo>
                  <a:pt x="3819" y="442"/>
                </a:lnTo>
                <a:lnTo>
                  <a:pt x="3829" y="442"/>
                </a:lnTo>
                <a:lnTo>
                  <a:pt x="3839" y="442"/>
                </a:lnTo>
                <a:lnTo>
                  <a:pt x="3849" y="442"/>
                </a:lnTo>
                <a:lnTo>
                  <a:pt x="3860" y="442"/>
                </a:lnTo>
                <a:lnTo>
                  <a:pt x="3870" y="442"/>
                </a:lnTo>
                <a:lnTo>
                  <a:pt x="3880" y="442"/>
                </a:lnTo>
                <a:lnTo>
                  <a:pt x="3890" y="442"/>
                </a:lnTo>
                <a:lnTo>
                  <a:pt x="3901" y="442"/>
                </a:lnTo>
                <a:lnTo>
                  <a:pt x="3906" y="442"/>
                </a:lnTo>
                <a:lnTo>
                  <a:pt x="3916" y="442"/>
                </a:lnTo>
                <a:lnTo>
                  <a:pt x="3926" y="442"/>
                </a:lnTo>
                <a:lnTo>
                  <a:pt x="3937" y="442"/>
                </a:lnTo>
                <a:lnTo>
                  <a:pt x="3947" y="442"/>
                </a:lnTo>
                <a:lnTo>
                  <a:pt x="3957" y="442"/>
                </a:lnTo>
                <a:lnTo>
                  <a:pt x="3968" y="442"/>
                </a:lnTo>
                <a:lnTo>
                  <a:pt x="3978" y="442"/>
                </a:lnTo>
                <a:lnTo>
                  <a:pt x="3988" y="442"/>
                </a:lnTo>
                <a:lnTo>
                  <a:pt x="3998" y="442"/>
                </a:lnTo>
                <a:lnTo>
                  <a:pt x="3998" y="530"/>
                </a:lnTo>
                <a:lnTo>
                  <a:pt x="3988" y="530"/>
                </a:lnTo>
                <a:lnTo>
                  <a:pt x="3978" y="530"/>
                </a:lnTo>
                <a:lnTo>
                  <a:pt x="3968" y="530"/>
                </a:lnTo>
                <a:lnTo>
                  <a:pt x="3957" y="530"/>
                </a:lnTo>
                <a:lnTo>
                  <a:pt x="3947" y="530"/>
                </a:lnTo>
                <a:lnTo>
                  <a:pt x="3937" y="530"/>
                </a:lnTo>
                <a:lnTo>
                  <a:pt x="3926" y="530"/>
                </a:lnTo>
                <a:lnTo>
                  <a:pt x="3916" y="530"/>
                </a:lnTo>
                <a:lnTo>
                  <a:pt x="3906" y="530"/>
                </a:lnTo>
                <a:lnTo>
                  <a:pt x="3901" y="530"/>
                </a:lnTo>
                <a:lnTo>
                  <a:pt x="3890" y="530"/>
                </a:lnTo>
                <a:lnTo>
                  <a:pt x="3880" y="530"/>
                </a:lnTo>
                <a:lnTo>
                  <a:pt x="3870" y="530"/>
                </a:lnTo>
                <a:lnTo>
                  <a:pt x="3860" y="530"/>
                </a:lnTo>
                <a:lnTo>
                  <a:pt x="3849" y="530"/>
                </a:lnTo>
                <a:lnTo>
                  <a:pt x="3839" y="530"/>
                </a:lnTo>
                <a:lnTo>
                  <a:pt x="3829" y="530"/>
                </a:lnTo>
                <a:lnTo>
                  <a:pt x="3819" y="530"/>
                </a:lnTo>
                <a:lnTo>
                  <a:pt x="3808" y="530"/>
                </a:lnTo>
                <a:lnTo>
                  <a:pt x="3798" y="530"/>
                </a:lnTo>
                <a:lnTo>
                  <a:pt x="3788" y="530"/>
                </a:lnTo>
                <a:lnTo>
                  <a:pt x="3777" y="530"/>
                </a:lnTo>
                <a:lnTo>
                  <a:pt x="3767" y="530"/>
                </a:lnTo>
                <a:lnTo>
                  <a:pt x="3757" y="530"/>
                </a:lnTo>
                <a:lnTo>
                  <a:pt x="3747" y="530"/>
                </a:lnTo>
                <a:lnTo>
                  <a:pt x="3736" y="530"/>
                </a:lnTo>
                <a:lnTo>
                  <a:pt x="3726" y="530"/>
                </a:lnTo>
                <a:lnTo>
                  <a:pt x="3721" y="530"/>
                </a:lnTo>
                <a:lnTo>
                  <a:pt x="3711" y="530"/>
                </a:lnTo>
                <a:lnTo>
                  <a:pt x="3700" y="530"/>
                </a:lnTo>
                <a:lnTo>
                  <a:pt x="3690" y="530"/>
                </a:lnTo>
                <a:lnTo>
                  <a:pt x="3680" y="530"/>
                </a:lnTo>
                <a:lnTo>
                  <a:pt x="3669" y="530"/>
                </a:lnTo>
                <a:lnTo>
                  <a:pt x="3659" y="530"/>
                </a:lnTo>
                <a:lnTo>
                  <a:pt x="3649" y="530"/>
                </a:lnTo>
                <a:lnTo>
                  <a:pt x="3639" y="530"/>
                </a:lnTo>
                <a:lnTo>
                  <a:pt x="3628" y="530"/>
                </a:lnTo>
                <a:lnTo>
                  <a:pt x="3618" y="530"/>
                </a:lnTo>
                <a:lnTo>
                  <a:pt x="3608" y="530"/>
                </a:lnTo>
                <a:lnTo>
                  <a:pt x="3598" y="530"/>
                </a:lnTo>
                <a:lnTo>
                  <a:pt x="3587" y="530"/>
                </a:lnTo>
                <a:lnTo>
                  <a:pt x="3577" y="530"/>
                </a:lnTo>
                <a:lnTo>
                  <a:pt x="3567" y="525"/>
                </a:lnTo>
                <a:lnTo>
                  <a:pt x="3556" y="525"/>
                </a:lnTo>
                <a:lnTo>
                  <a:pt x="3546" y="525"/>
                </a:lnTo>
                <a:lnTo>
                  <a:pt x="3541" y="525"/>
                </a:lnTo>
                <a:lnTo>
                  <a:pt x="3531" y="525"/>
                </a:lnTo>
                <a:lnTo>
                  <a:pt x="3520" y="525"/>
                </a:lnTo>
                <a:lnTo>
                  <a:pt x="3510" y="525"/>
                </a:lnTo>
                <a:lnTo>
                  <a:pt x="3500" y="525"/>
                </a:lnTo>
                <a:lnTo>
                  <a:pt x="3490" y="525"/>
                </a:lnTo>
                <a:lnTo>
                  <a:pt x="3479" y="525"/>
                </a:lnTo>
                <a:lnTo>
                  <a:pt x="3469" y="525"/>
                </a:lnTo>
                <a:lnTo>
                  <a:pt x="3459" y="525"/>
                </a:lnTo>
                <a:lnTo>
                  <a:pt x="3448" y="525"/>
                </a:lnTo>
                <a:lnTo>
                  <a:pt x="3438" y="525"/>
                </a:lnTo>
                <a:lnTo>
                  <a:pt x="3428" y="525"/>
                </a:lnTo>
                <a:lnTo>
                  <a:pt x="3418" y="525"/>
                </a:lnTo>
                <a:lnTo>
                  <a:pt x="3407" y="525"/>
                </a:lnTo>
                <a:lnTo>
                  <a:pt x="3397" y="525"/>
                </a:lnTo>
                <a:lnTo>
                  <a:pt x="3387" y="525"/>
                </a:lnTo>
                <a:lnTo>
                  <a:pt x="3377" y="525"/>
                </a:lnTo>
                <a:lnTo>
                  <a:pt x="3366" y="525"/>
                </a:lnTo>
                <a:lnTo>
                  <a:pt x="3361" y="525"/>
                </a:lnTo>
                <a:lnTo>
                  <a:pt x="3351" y="525"/>
                </a:lnTo>
                <a:lnTo>
                  <a:pt x="3341" y="525"/>
                </a:lnTo>
                <a:lnTo>
                  <a:pt x="3330" y="525"/>
                </a:lnTo>
                <a:lnTo>
                  <a:pt x="3320" y="525"/>
                </a:lnTo>
                <a:lnTo>
                  <a:pt x="3310" y="525"/>
                </a:lnTo>
                <a:lnTo>
                  <a:pt x="3299" y="525"/>
                </a:lnTo>
                <a:lnTo>
                  <a:pt x="3289" y="525"/>
                </a:lnTo>
                <a:lnTo>
                  <a:pt x="3279" y="525"/>
                </a:lnTo>
                <a:lnTo>
                  <a:pt x="3269" y="525"/>
                </a:lnTo>
                <a:lnTo>
                  <a:pt x="3258" y="525"/>
                </a:lnTo>
                <a:lnTo>
                  <a:pt x="3248" y="525"/>
                </a:lnTo>
                <a:lnTo>
                  <a:pt x="3238" y="525"/>
                </a:lnTo>
                <a:lnTo>
                  <a:pt x="3227" y="525"/>
                </a:lnTo>
                <a:lnTo>
                  <a:pt x="3217" y="525"/>
                </a:lnTo>
                <a:lnTo>
                  <a:pt x="3207" y="525"/>
                </a:lnTo>
                <a:lnTo>
                  <a:pt x="3197" y="525"/>
                </a:lnTo>
                <a:lnTo>
                  <a:pt x="3186" y="525"/>
                </a:lnTo>
                <a:lnTo>
                  <a:pt x="3181" y="525"/>
                </a:lnTo>
                <a:lnTo>
                  <a:pt x="3171" y="525"/>
                </a:lnTo>
                <a:lnTo>
                  <a:pt x="3161" y="525"/>
                </a:lnTo>
                <a:lnTo>
                  <a:pt x="3150" y="525"/>
                </a:lnTo>
                <a:lnTo>
                  <a:pt x="3140" y="525"/>
                </a:lnTo>
                <a:lnTo>
                  <a:pt x="3130" y="525"/>
                </a:lnTo>
                <a:lnTo>
                  <a:pt x="3120" y="525"/>
                </a:lnTo>
                <a:lnTo>
                  <a:pt x="3109" y="525"/>
                </a:lnTo>
                <a:lnTo>
                  <a:pt x="3099" y="519"/>
                </a:lnTo>
                <a:lnTo>
                  <a:pt x="3089" y="519"/>
                </a:lnTo>
                <a:lnTo>
                  <a:pt x="3078" y="519"/>
                </a:lnTo>
                <a:lnTo>
                  <a:pt x="3068" y="519"/>
                </a:lnTo>
                <a:lnTo>
                  <a:pt x="3058" y="519"/>
                </a:lnTo>
                <a:lnTo>
                  <a:pt x="3048" y="519"/>
                </a:lnTo>
                <a:lnTo>
                  <a:pt x="3037" y="519"/>
                </a:lnTo>
                <a:lnTo>
                  <a:pt x="3027" y="519"/>
                </a:lnTo>
                <a:lnTo>
                  <a:pt x="3017" y="519"/>
                </a:lnTo>
                <a:lnTo>
                  <a:pt x="3006" y="519"/>
                </a:lnTo>
                <a:lnTo>
                  <a:pt x="3001" y="519"/>
                </a:lnTo>
                <a:lnTo>
                  <a:pt x="2991" y="519"/>
                </a:lnTo>
                <a:lnTo>
                  <a:pt x="2981" y="519"/>
                </a:lnTo>
                <a:lnTo>
                  <a:pt x="2970" y="519"/>
                </a:lnTo>
                <a:lnTo>
                  <a:pt x="2960" y="514"/>
                </a:lnTo>
                <a:lnTo>
                  <a:pt x="2950" y="514"/>
                </a:lnTo>
                <a:lnTo>
                  <a:pt x="2940" y="514"/>
                </a:lnTo>
                <a:lnTo>
                  <a:pt x="2929" y="514"/>
                </a:lnTo>
                <a:lnTo>
                  <a:pt x="2919" y="509"/>
                </a:lnTo>
                <a:lnTo>
                  <a:pt x="2909" y="509"/>
                </a:lnTo>
                <a:lnTo>
                  <a:pt x="2899" y="509"/>
                </a:lnTo>
                <a:lnTo>
                  <a:pt x="2888" y="509"/>
                </a:lnTo>
                <a:lnTo>
                  <a:pt x="2878" y="504"/>
                </a:lnTo>
                <a:lnTo>
                  <a:pt x="2868" y="504"/>
                </a:lnTo>
                <a:lnTo>
                  <a:pt x="2857" y="504"/>
                </a:lnTo>
                <a:lnTo>
                  <a:pt x="2847" y="504"/>
                </a:lnTo>
                <a:lnTo>
                  <a:pt x="2837" y="499"/>
                </a:lnTo>
                <a:lnTo>
                  <a:pt x="2827" y="499"/>
                </a:lnTo>
                <a:lnTo>
                  <a:pt x="2816" y="499"/>
                </a:lnTo>
                <a:lnTo>
                  <a:pt x="2811" y="494"/>
                </a:lnTo>
                <a:lnTo>
                  <a:pt x="2801" y="494"/>
                </a:lnTo>
                <a:lnTo>
                  <a:pt x="2791" y="494"/>
                </a:lnTo>
                <a:lnTo>
                  <a:pt x="2780" y="489"/>
                </a:lnTo>
                <a:lnTo>
                  <a:pt x="2770" y="489"/>
                </a:lnTo>
                <a:lnTo>
                  <a:pt x="2760" y="483"/>
                </a:lnTo>
                <a:lnTo>
                  <a:pt x="2749" y="483"/>
                </a:lnTo>
                <a:lnTo>
                  <a:pt x="2739" y="483"/>
                </a:lnTo>
                <a:lnTo>
                  <a:pt x="2729" y="478"/>
                </a:lnTo>
                <a:lnTo>
                  <a:pt x="2719" y="478"/>
                </a:lnTo>
                <a:lnTo>
                  <a:pt x="2708" y="473"/>
                </a:lnTo>
                <a:lnTo>
                  <a:pt x="2698" y="473"/>
                </a:lnTo>
                <a:lnTo>
                  <a:pt x="2688" y="468"/>
                </a:lnTo>
                <a:lnTo>
                  <a:pt x="2678" y="468"/>
                </a:lnTo>
                <a:lnTo>
                  <a:pt x="2667" y="463"/>
                </a:lnTo>
                <a:lnTo>
                  <a:pt x="2657" y="463"/>
                </a:lnTo>
                <a:lnTo>
                  <a:pt x="2647" y="458"/>
                </a:lnTo>
                <a:lnTo>
                  <a:pt x="2636" y="453"/>
                </a:lnTo>
                <a:lnTo>
                  <a:pt x="2631" y="453"/>
                </a:lnTo>
                <a:lnTo>
                  <a:pt x="2621" y="447"/>
                </a:lnTo>
                <a:lnTo>
                  <a:pt x="2611" y="447"/>
                </a:lnTo>
                <a:lnTo>
                  <a:pt x="2600" y="442"/>
                </a:lnTo>
                <a:lnTo>
                  <a:pt x="2590" y="437"/>
                </a:lnTo>
                <a:lnTo>
                  <a:pt x="2580" y="437"/>
                </a:lnTo>
                <a:lnTo>
                  <a:pt x="2570" y="432"/>
                </a:lnTo>
                <a:lnTo>
                  <a:pt x="2559" y="427"/>
                </a:lnTo>
                <a:lnTo>
                  <a:pt x="2549" y="422"/>
                </a:lnTo>
                <a:lnTo>
                  <a:pt x="2539" y="422"/>
                </a:lnTo>
                <a:lnTo>
                  <a:pt x="2528" y="417"/>
                </a:lnTo>
                <a:lnTo>
                  <a:pt x="2518" y="411"/>
                </a:lnTo>
                <a:lnTo>
                  <a:pt x="2508" y="406"/>
                </a:lnTo>
                <a:lnTo>
                  <a:pt x="2498" y="406"/>
                </a:lnTo>
                <a:lnTo>
                  <a:pt x="2487" y="401"/>
                </a:lnTo>
                <a:lnTo>
                  <a:pt x="2477" y="396"/>
                </a:lnTo>
                <a:lnTo>
                  <a:pt x="2467" y="391"/>
                </a:lnTo>
                <a:lnTo>
                  <a:pt x="2457" y="386"/>
                </a:lnTo>
                <a:lnTo>
                  <a:pt x="2451" y="381"/>
                </a:lnTo>
                <a:lnTo>
                  <a:pt x="2441" y="381"/>
                </a:lnTo>
                <a:lnTo>
                  <a:pt x="2431" y="375"/>
                </a:lnTo>
                <a:lnTo>
                  <a:pt x="2421" y="370"/>
                </a:lnTo>
                <a:lnTo>
                  <a:pt x="2410" y="365"/>
                </a:lnTo>
                <a:lnTo>
                  <a:pt x="2400" y="360"/>
                </a:lnTo>
                <a:lnTo>
                  <a:pt x="2390" y="355"/>
                </a:lnTo>
                <a:lnTo>
                  <a:pt x="2379" y="350"/>
                </a:lnTo>
                <a:lnTo>
                  <a:pt x="2369" y="345"/>
                </a:lnTo>
                <a:lnTo>
                  <a:pt x="2359" y="345"/>
                </a:lnTo>
                <a:lnTo>
                  <a:pt x="2349" y="339"/>
                </a:lnTo>
                <a:lnTo>
                  <a:pt x="2338" y="334"/>
                </a:lnTo>
                <a:lnTo>
                  <a:pt x="2328" y="329"/>
                </a:lnTo>
                <a:lnTo>
                  <a:pt x="2318" y="324"/>
                </a:lnTo>
                <a:lnTo>
                  <a:pt x="2307" y="319"/>
                </a:lnTo>
                <a:lnTo>
                  <a:pt x="2297" y="314"/>
                </a:lnTo>
                <a:lnTo>
                  <a:pt x="2287" y="314"/>
                </a:lnTo>
                <a:lnTo>
                  <a:pt x="2277" y="309"/>
                </a:lnTo>
                <a:lnTo>
                  <a:pt x="2271" y="303"/>
                </a:lnTo>
                <a:lnTo>
                  <a:pt x="2261" y="298"/>
                </a:lnTo>
                <a:lnTo>
                  <a:pt x="2251" y="293"/>
                </a:lnTo>
                <a:lnTo>
                  <a:pt x="2241" y="293"/>
                </a:lnTo>
                <a:lnTo>
                  <a:pt x="2230" y="288"/>
                </a:lnTo>
                <a:lnTo>
                  <a:pt x="2220" y="283"/>
                </a:lnTo>
                <a:lnTo>
                  <a:pt x="2210" y="283"/>
                </a:lnTo>
                <a:lnTo>
                  <a:pt x="2200" y="278"/>
                </a:lnTo>
                <a:lnTo>
                  <a:pt x="2189" y="273"/>
                </a:lnTo>
                <a:lnTo>
                  <a:pt x="2179" y="273"/>
                </a:lnTo>
                <a:lnTo>
                  <a:pt x="2169" y="267"/>
                </a:lnTo>
                <a:lnTo>
                  <a:pt x="2158" y="267"/>
                </a:lnTo>
                <a:lnTo>
                  <a:pt x="2148" y="262"/>
                </a:lnTo>
                <a:lnTo>
                  <a:pt x="2138" y="262"/>
                </a:lnTo>
                <a:lnTo>
                  <a:pt x="2128" y="262"/>
                </a:lnTo>
                <a:lnTo>
                  <a:pt x="2117" y="257"/>
                </a:lnTo>
                <a:lnTo>
                  <a:pt x="2107" y="257"/>
                </a:lnTo>
                <a:lnTo>
                  <a:pt x="2097" y="257"/>
                </a:lnTo>
                <a:lnTo>
                  <a:pt x="2092" y="257"/>
                </a:lnTo>
                <a:lnTo>
                  <a:pt x="2081" y="257"/>
                </a:lnTo>
                <a:lnTo>
                  <a:pt x="2071" y="257"/>
                </a:lnTo>
                <a:lnTo>
                  <a:pt x="2061" y="257"/>
                </a:lnTo>
                <a:lnTo>
                  <a:pt x="2050" y="257"/>
                </a:lnTo>
                <a:lnTo>
                  <a:pt x="2040" y="257"/>
                </a:lnTo>
                <a:lnTo>
                  <a:pt x="2030" y="262"/>
                </a:lnTo>
                <a:lnTo>
                  <a:pt x="2020" y="262"/>
                </a:lnTo>
                <a:lnTo>
                  <a:pt x="2009" y="267"/>
                </a:lnTo>
                <a:lnTo>
                  <a:pt x="1999" y="267"/>
                </a:lnTo>
                <a:lnTo>
                  <a:pt x="1989" y="273"/>
                </a:lnTo>
                <a:lnTo>
                  <a:pt x="1979" y="278"/>
                </a:lnTo>
                <a:lnTo>
                  <a:pt x="1968" y="278"/>
                </a:lnTo>
                <a:lnTo>
                  <a:pt x="1958" y="283"/>
                </a:lnTo>
                <a:lnTo>
                  <a:pt x="1948" y="288"/>
                </a:lnTo>
                <a:lnTo>
                  <a:pt x="1937" y="288"/>
                </a:lnTo>
                <a:lnTo>
                  <a:pt x="1927" y="288"/>
                </a:lnTo>
                <a:lnTo>
                  <a:pt x="1917" y="288"/>
                </a:lnTo>
                <a:lnTo>
                  <a:pt x="1907" y="288"/>
                </a:lnTo>
                <a:lnTo>
                  <a:pt x="1901" y="288"/>
                </a:lnTo>
                <a:lnTo>
                  <a:pt x="1891" y="293"/>
                </a:lnTo>
                <a:lnTo>
                  <a:pt x="1881" y="293"/>
                </a:lnTo>
                <a:lnTo>
                  <a:pt x="1871" y="298"/>
                </a:lnTo>
                <a:lnTo>
                  <a:pt x="1860" y="303"/>
                </a:lnTo>
                <a:lnTo>
                  <a:pt x="1850" y="309"/>
                </a:lnTo>
                <a:lnTo>
                  <a:pt x="1840" y="314"/>
                </a:lnTo>
                <a:lnTo>
                  <a:pt x="1829" y="319"/>
                </a:lnTo>
                <a:lnTo>
                  <a:pt x="1819" y="319"/>
                </a:lnTo>
                <a:lnTo>
                  <a:pt x="1809" y="314"/>
                </a:lnTo>
                <a:lnTo>
                  <a:pt x="1799" y="309"/>
                </a:lnTo>
                <a:lnTo>
                  <a:pt x="1788" y="303"/>
                </a:lnTo>
                <a:lnTo>
                  <a:pt x="1778" y="309"/>
                </a:lnTo>
                <a:lnTo>
                  <a:pt x="1768" y="314"/>
                </a:lnTo>
                <a:lnTo>
                  <a:pt x="1758" y="314"/>
                </a:lnTo>
                <a:lnTo>
                  <a:pt x="1747" y="329"/>
                </a:lnTo>
                <a:lnTo>
                  <a:pt x="1737" y="324"/>
                </a:lnTo>
                <a:lnTo>
                  <a:pt x="1727" y="324"/>
                </a:lnTo>
                <a:lnTo>
                  <a:pt x="1722" y="334"/>
                </a:lnTo>
                <a:lnTo>
                  <a:pt x="1711" y="339"/>
                </a:lnTo>
                <a:lnTo>
                  <a:pt x="1701" y="345"/>
                </a:lnTo>
                <a:lnTo>
                  <a:pt x="1691" y="350"/>
                </a:lnTo>
                <a:lnTo>
                  <a:pt x="1680" y="360"/>
                </a:lnTo>
                <a:lnTo>
                  <a:pt x="1670" y="370"/>
                </a:lnTo>
                <a:lnTo>
                  <a:pt x="1660" y="375"/>
                </a:lnTo>
                <a:lnTo>
                  <a:pt x="1650" y="386"/>
                </a:lnTo>
                <a:lnTo>
                  <a:pt x="1639" y="391"/>
                </a:lnTo>
                <a:lnTo>
                  <a:pt x="1629" y="396"/>
                </a:lnTo>
                <a:lnTo>
                  <a:pt x="1619" y="406"/>
                </a:lnTo>
                <a:lnTo>
                  <a:pt x="1608" y="411"/>
                </a:lnTo>
                <a:lnTo>
                  <a:pt x="1598" y="417"/>
                </a:lnTo>
                <a:lnTo>
                  <a:pt x="1588" y="422"/>
                </a:lnTo>
                <a:lnTo>
                  <a:pt x="1578" y="427"/>
                </a:lnTo>
                <a:lnTo>
                  <a:pt x="1567" y="422"/>
                </a:lnTo>
                <a:lnTo>
                  <a:pt x="1557" y="427"/>
                </a:lnTo>
                <a:lnTo>
                  <a:pt x="1547" y="432"/>
                </a:lnTo>
                <a:lnTo>
                  <a:pt x="1542" y="442"/>
                </a:lnTo>
                <a:lnTo>
                  <a:pt x="1531" y="442"/>
                </a:lnTo>
                <a:lnTo>
                  <a:pt x="1521" y="447"/>
                </a:lnTo>
                <a:lnTo>
                  <a:pt x="1511" y="447"/>
                </a:lnTo>
                <a:lnTo>
                  <a:pt x="1501" y="453"/>
                </a:lnTo>
                <a:lnTo>
                  <a:pt x="1490" y="453"/>
                </a:lnTo>
                <a:lnTo>
                  <a:pt x="1480" y="453"/>
                </a:lnTo>
                <a:lnTo>
                  <a:pt x="1470" y="458"/>
                </a:lnTo>
                <a:lnTo>
                  <a:pt x="1459" y="468"/>
                </a:lnTo>
                <a:lnTo>
                  <a:pt x="1449" y="468"/>
                </a:lnTo>
                <a:lnTo>
                  <a:pt x="1439" y="463"/>
                </a:lnTo>
                <a:lnTo>
                  <a:pt x="1429" y="463"/>
                </a:lnTo>
                <a:lnTo>
                  <a:pt x="1418" y="463"/>
                </a:lnTo>
                <a:lnTo>
                  <a:pt x="1408" y="463"/>
                </a:lnTo>
                <a:lnTo>
                  <a:pt x="1398" y="468"/>
                </a:lnTo>
                <a:lnTo>
                  <a:pt x="1387" y="473"/>
                </a:lnTo>
                <a:lnTo>
                  <a:pt x="1377" y="473"/>
                </a:lnTo>
                <a:lnTo>
                  <a:pt x="1367" y="473"/>
                </a:lnTo>
                <a:lnTo>
                  <a:pt x="1362" y="478"/>
                </a:lnTo>
                <a:lnTo>
                  <a:pt x="1351" y="483"/>
                </a:lnTo>
                <a:lnTo>
                  <a:pt x="1341" y="483"/>
                </a:lnTo>
                <a:lnTo>
                  <a:pt x="1331" y="489"/>
                </a:lnTo>
                <a:lnTo>
                  <a:pt x="1321" y="494"/>
                </a:lnTo>
                <a:lnTo>
                  <a:pt x="1310" y="489"/>
                </a:lnTo>
                <a:lnTo>
                  <a:pt x="1300" y="483"/>
                </a:lnTo>
                <a:lnTo>
                  <a:pt x="1290" y="478"/>
                </a:lnTo>
                <a:lnTo>
                  <a:pt x="1280" y="483"/>
                </a:lnTo>
                <a:lnTo>
                  <a:pt x="1269" y="483"/>
                </a:lnTo>
                <a:lnTo>
                  <a:pt x="1259" y="489"/>
                </a:lnTo>
                <a:lnTo>
                  <a:pt x="1249" y="489"/>
                </a:lnTo>
                <a:lnTo>
                  <a:pt x="1238" y="489"/>
                </a:lnTo>
                <a:lnTo>
                  <a:pt x="1228" y="489"/>
                </a:lnTo>
                <a:lnTo>
                  <a:pt x="1218" y="494"/>
                </a:lnTo>
                <a:lnTo>
                  <a:pt x="1208" y="499"/>
                </a:lnTo>
                <a:lnTo>
                  <a:pt x="1197" y="489"/>
                </a:lnTo>
                <a:lnTo>
                  <a:pt x="1187" y="499"/>
                </a:lnTo>
                <a:lnTo>
                  <a:pt x="1182" y="494"/>
                </a:lnTo>
                <a:lnTo>
                  <a:pt x="1172" y="494"/>
                </a:lnTo>
                <a:lnTo>
                  <a:pt x="1161" y="494"/>
                </a:lnTo>
                <a:lnTo>
                  <a:pt x="1151" y="499"/>
                </a:lnTo>
                <a:lnTo>
                  <a:pt x="1141" y="499"/>
                </a:lnTo>
                <a:lnTo>
                  <a:pt x="1130" y="494"/>
                </a:lnTo>
                <a:lnTo>
                  <a:pt x="1120" y="494"/>
                </a:lnTo>
                <a:lnTo>
                  <a:pt x="1110" y="499"/>
                </a:lnTo>
                <a:lnTo>
                  <a:pt x="1100" y="499"/>
                </a:lnTo>
                <a:lnTo>
                  <a:pt x="1089" y="504"/>
                </a:lnTo>
                <a:lnTo>
                  <a:pt x="1079" y="504"/>
                </a:lnTo>
                <a:lnTo>
                  <a:pt x="1069" y="504"/>
                </a:lnTo>
                <a:lnTo>
                  <a:pt x="1059" y="504"/>
                </a:lnTo>
                <a:lnTo>
                  <a:pt x="1048" y="509"/>
                </a:lnTo>
                <a:lnTo>
                  <a:pt x="1038" y="509"/>
                </a:lnTo>
                <a:lnTo>
                  <a:pt x="1028" y="509"/>
                </a:lnTo>
                <a:lnTo>
                  <a:pt x="1017" y="514"/>
                </a:lnTo>
                <a:lnTo>
                  <a:pt x="1007" y="514"/>
                </a:lnTo>
                <a:lnTo>
                  <a:pt x="1002" y="514"/>
                </a:lnTo>
                <a:lnTo>
                  <a:pt x="992" y="519"/>
                </a:lnTo>
                <a:lnTo>
                  <a:pt x="981" y="519"/>
                </a:lnTo>
                <a:lnTo>
                  <a:pt x="971" y="519"/>
                </a:lnTo>
                <a:lnTo>
                  <a:pt x="961" y="519"/>
                </a:lnTo>
                <a:lnTo>
                  <a:pt x="951" y="525"/>
                </a:lnTo>
                <a:lnTo>
                  <a:pt x="940" y="525"/>
                </a:lnTo>
                <a:lnTo>
                  <a:pt x="930" y="525"/>
                </a:lnTo>
                <a:lnTo>
                  <a:pt x="920" y="525"/>
                </a:lnTo>
                <a:lnTo>
                  <a:pt x="909" y="525"/>
                </a:lnTo>
                <a:lnTo>
                  <a:pt x="899" y="525"/>
                </a:lnTo>
                <a:lnTo>
                  <a:pt x="889" y="525"/>
                </a:lnTo>
                <a:lnTo>
                  <a:pt x="879" y="525"/>
                </a:lnTo>
                <a:lnTo>
                  <a:pt x="868" y="530"/>
                </a:lnTo>
                <a:lnTo>
                  <a:pt x="858" y="530"/>
                </a:lnTo>
                <a:lnTo>
                  <a:pt x="848" y="530"/>
                </a:lnTo>
                <a:lnTo>
                  <a:pt x="837" y="530"/>
                </a:lnTo>
                <a:lnTo>
                  <a:pt x="827" y="530"/>
                </a:lnTo>
                <a:lnTo>
                  <a:pt x="817" y="530"/>
                </a:lnTo>
                <a:lnTo>
                  <a:pt x="812" y="530"/>
                </a:lnTo>
                <a:lnTo>
                  <a:pt x="802" y="530"/>
                </a:lnTo>
                <a:lnTo>
                  <a:pt x="791" y="535"/>
                </a:lnTo>
                <a:lnTo>
                  <a:pt x="781" y="535"/>
                </a:lnTo>
                <a:lnTo>
                  <a:pt x="771" y="535"/>
                </a:lnTo>
                <a:lnTo>
                  <a:pt x="760" y="535"/>
                </a:lnTo>
                <a:lnTo>
                  <a:pt x="750" y="535"/>
                </a:lnTo>
                <a:lnTo>
                  <a:pt x="740" y="535"/>
                </a:lnTo>
                <a:lnTo>
                  <a:pt x="730" y="535"/>
                </a:lnTo>
                <a:lnTo>
                  <a:pt x="719" y="535"/>
                </a:lnTo>
                <a:lnTo>
                  <a:pt x="709" y="535"/>
                </a:lnTo>
                <a:lnTo>
                  <a:pt x="699" y="535"/>
                </a:lnTo>
                <a:lnTo>
                  <a:pt x="688" y="535"/>
                </a:lnTo>
                <a:lnTo>
                  <a:pt x="678" y="535"/>
                </a:lnTo>
                <a:lnTo>
                  <a:pt x="668" y="535"/>
                </a:lnTo>
                <a:lnTo>
                  <a:pt x="658" y="540"/>
                </a:lnTo>
                <a:lnTo>
                  <a:pt x="647" y="540"/>
                </a:lnTo>
                <a:lnTo>
                  <a:pt x="637" y="540"/>
                </a:lnTo>
                <a:lnTo>
                  <a:pt x="632" y="540"/>
                </a:lnTo>
                <a:lnTo>
                  <a:pt x="622" y="540"/>
                </a:lnTo>
                <a:lnTo>
                  <a:pt x="611" y="540"/>
                </a:lnTo>
                <a:lnTo>
                  <a:pt x="601" y="540"/>
                </a:lnTo>
                <a:lnTo>
                  <a:pt x="591" y="540"/>
                </a:lnTo>
                <a:lnTo>
                  <a:pt x="581" y="540"/>
                </a:lnTo>
                <a:lnTo>
                  <a:pt x="570" y="540"/>
                </a:lnTo>
                <a:lnTo>
                  <a:pt x="560" y="540"/>
                </a:lnTo>
                <a:lnTo>
                  <a:pt x="550" y="540"/>
                </a:lnTo>
                <a:lnTo>
                  <a:pt x="539" y="540"/>
                </a:lnTo>
                <a:lnTo>
                  <a:pt x="529" y="540"/>
                </a:lnTo>
                <a:lnTo>
                  <a:pt x="519" y="540"/>
                </a:lnTo>
                <a:lnTo>
                  <a:pt x="509" y="540"/>
                </a:lnTo>
                <a:lnTo>
                  <a:pt x="498" y="545"/>
                </a:lnTo>
                <a:lnTo>
                  <a:pt x="488" y="545"/>
                </a:lnTo>
                <a:lnTo>
                  <a:pt x="478" y="545"/>
                </a:lnTo>
                <a:lnTo>
                  <a:pt x="467" y="545"/>
                </a:lnTo>
                <a:lnTo>
                  <a:pt x="457" y="545"/>
                </a:lnTo>
                <a:lnTo>
                  <a:pt x="452" y="545"/>
                </a:lnTo>
                <a:lnTo>
                  <a:pt x="442" y="545"/>
                </a:lnTo>
                <a:lnTo>
                  <a:pt x="431" y="545"/>
                </a:lnTo>
                <a:lnTo>
                  <a:pt x="421" y="545"/>
                </a:lnTo>
                <a:lnTo>
                  <a:pt x="411" y="545"/>
                </a:lnTo>
                <a:lnTo>
                  <a:pt x="401" y="545"/>
                </a:lnTo>
                <a:lnTo>
                  <a:pt x="390" y="545"/>
                </a:lnTo>
                <a:lnTo>
                  <a:pt x="380" y="545"/>
                </a:lnTo>
                <a:lnTo>
                  <a:pt x="370" y="545"/>
                </a:lnTo>
                <a:lnTo>
                  <a:pt x="360" y="545"/>
                </a:lnTo>
                <a:lnTo>
                  <a:pt x="349" y="545"/>
                </a:lnTo>
                <a:lnTo>
                  <a:pt x="339" y="545"/>
                </a:lnTo>
                <a:lnTo>
                  <a:pt x="329" y="545"/>
                </a:lnTo>
                <a:lnTo>
                  <a:pt x="318" y="545"/>
                </a:lnTo>
                <a:lnTo>
                  <a:pt x="308" y="545"/>
                </a:lnTo>
                <a:lnTo>
                  <a:pt x="298" y="545"/>
                </a:lnTo>
                <a:lnTo>
                  <a:pt x="288" y="545"/>
                </a:lnTo>
                <a:lnTo>
                  <a:pt x="277" y="545"/>
                </a:lnTo>
                <a:lnTo>
                  <a:pt x="272" y="545"/>
                </a:lnTo>
                <a:lnTo>
                  <a:pt x="262" y="545"/>
                </a:lnTo>
                <a:lnTo>
                  <a:pt x="252" y="545"/>
                </a:lnTo>
                <a:lnTo>
                  <a:pt x="241" y="545"/>
                </a:lnTo>
                <a:lnTo>
                  <a:pt x="231" y="545"/>
                </a:lnTo>
                <a:lnTo>
                  <a:pt x="221" y="545"/>
                </a:lnTo>
                <a:lnTo>
                  <a:pt x="210" y="545"/>
                </a:lnTo>
                <a:lnTo>
                  <a:pt x="200" y="545"/>
                </a:lnTo>
                <a:lnTo>
                  <a:pt x="190" y="545"/>
                </a:lnTo>
                <a:lnTo>
                  <a:pt x="180" y="545"/>
                </a:lnTo>
                <a:lnTo>
                  <a:pt x="169" y="545"/>
                </a:lnTo>
                <a:lnTo>
                  <a:pt x="159" y="545"/>
                </a:lnTo>
                <a:lnTo>
                  <a:pt x="149" y="545"/>
                </a:lnTo>
                <a:lnTo>
                  <a:pt x="138" y="545"/>
                </a:lnTo>
                <a:lnTo>
                  <a:pt x="128" y="545"/>
                </a:lnTo>
                <a:lnTo>
                  <a:pt x="118" y="545"/>
                </a:lnTo>
                <a:lnTo>
                  <a:pt x="108" y="545"/>
                </a:lnTo>
                <a:lnTo>
                  <a:pt x="97" y="545"/>
                </a:lnTo>
                <a:lnTo>
                  <a:pt x="92" y="545"/>
                </a:lnTo>
                <a:lnTo>
                  <a:pt x="82" y="545"/>
                </a:lnTo>
                <a:lnTo>
                  <a:pt x="72" y="545"/>
                </a:lnTo>
                <a:lnTo>
                  <a:pt x="61" y="545"/>
                </a:lnTo>
                <a:lnTo>
                  <a:pt x="51" y="545"/>
                </a:lnTo>
                <a:lnTo>
                  <a:pt x="41" y="545"/>
                </a:lnTo>
                <a:lnTo>
                  <a:pt x="31" y="545"/>
                </a:lnTo>
                <a:lnTo>
                  <a:pt x="20" y="545"/>
                </a:lnTo>
                <a:lnTo>
                  <a:pt x="10" y="545"/>
                </a:lnTo>
                <a:lnTo>
                  <a:pt x="0" y="545"/>
                </a:lnTo>
              </a:path>
            </a:pathLst>
          </a:custGeom>
          <a:noFill/>
          <a:ln w="0">
            <a:solidFill>
              <a:srgbClr val="3366FF"/>
            </a:solidFill>
            <a:prstDash val="solid"/>
            <a:round/>
            <a:headEnd/>
            <a:tailEnd/>
          </a:ln>
        </p:spPr>
        <p:txBody>
          <a:bodyPr/>
          <a:lstStyle/>
          <a:p>
            <a:endParaRPr lang="en-GB"/>
          </a:p>
        </p:txBody>
      </p:sp>
      <p:sp>
        <p:nvSpPr>
          <p:cNvPr id="410850" name="Freeform 226"/>
          <p:cNvSpPr>
            <a:spLocks/>
          </p:cNvSpPr>
          <p:nvPr/>
        </p:nvSpPr>
        <p:spPr bwMode="auto">
          <a:xfrm>
            <a:off x="1423988" y="3890963"/>
            <a:ext cx="6346825" cy="1550987"/>
          </a:xfrm>
          <a:custGeom>
            <a:avLst/>
            <a:gdLst/>
            <a:ahLst/>
            <a:cxnLst>
              <a:cxn ang="0">
                <a:pos x="108" y="977"/>
              </a:cxn>
              <a:cxn ang="0">
                <a:pos x="241" y="977"/>
              </a:cxn>
              <a:cxn ang="0">
                <a:pos x="370" y="977"/>
              </a:cxn>
              <a:cxn ang="0">
                <a:pos x="498" y="977"/>
              </a:cxn>
              <a:cxn ang="0">
                <a:pos x="632" y="972"/>
              </a:cxn>
              <a:cxn ang="0">
                <a:pos x="760" y="967"/>
              </a:cxn>
              <a:cxn ang="0">
                <a:pos x="889" y="957"/>
              </a:cxn>
              <a:cxn ang="0">
                <a:pos x="1017" y="941"/>
              </a:cxn>
              <a:cxn ang="0">
                <a:pos x="1151" y="926"/>
              </a:cxn>
              <a:cxn ang="0">
                <a:pos x="1280" y="905"/>
              </a:cxn>
              <a:cxn ang="0">
                <a:pos x="1408" y="890"/>
              </a:cxn>
              <a:cxn ang="0">
                <a:pos x="1542" y="859"/>
              </a:cxn>
              <a:cxn ang="0">
                <a:pos x="1670" y="766"/>
              </a:cxn>
              <a:cxn ang="0">
                <a:pos x="1799" y="648"/>
              </a:cxn>
              <a:cxn ang="0">
                <a:pos x="1927" y="571"/>
              </a:cxn>
              <a:cxn ang="0">
                <a:pos x="2061" y="453"/>
              </a:cxn>
              <a:cxn ang="0">
                <a:pos x="2189" y="360"/>
              </a:cxn>
              <a:cxn ang="0">
                <a:pos x="2318" y="288"/>
              </a:cxn>
              <a:cxn ang="0">
                <a:pos x="2451" y="237"/>
              </a:cxn>
              <a:cxn ang="0">
                <a:pos x="2580" y="185"/>
              </a:cxn>
              <a:cxn ang="0">
                <a:pos x="2708" y="144"/>
              </a:cxn>
              <a:cxn ang="0">
                <a:pos x="2837" y="103"/>
              </a:cxn>
              <a:cxn ang="0">
                <a:pos x="2970" y="83"/>
              </a:cxn>
              <a:cxn ang="0">
                <a:pos x="3099" y="57"/>
              </a:cxn>
              <a:cxn ang="0">
                <a:pos x="3227" y="36"/>
              </a:cxn>
              <a:cxn ang="0">
                <a:pos x="3361" y="26"/>
              </a:cxn>
              <a:cxn ang="0">
                <a:pos x="3490" y="16"/>
              </a:cxn>
              <a:cxn ang="0">
                <a:pos x="3618" y="11"/>
              </a:cxn>
              <a:cxn ang="0">
                <a:pos x="3747" y="5"/>
              </a:cxn>
              <a:cxn ang="0">
                <a:pos x="3880" y="0"/>
              </a:cxn>
              <a:cxn ang="0">
                <a:pos x="3998" y="874"/>
              </a:cxn>
              <a:cxn ang="0">
                <a:pos x="3870" y="874"/>
              </a:cxn>
              <a:cxn ang="0">
                <a:pos x="3736" y="869"/>
              </a:cxn>
              <a:cxn ang="0">
                <a:pos x="3608" y="869"/>
              </a:cxn>
              <a:cxn ang="0">
                <a:pos x="3479" y="864"/>
              </a:cxn>
              <a:cxn ang="0">
                <a:pos x="3351" y="854"/>
              </a:cxn>
              <a:cxn ang="0">
                <a:pos x="3217" y="849"/>
              </a:cxn>
              <a:cxn ang="0">
                <a:pos x="3089" y="833"/>
              </a:cxn>
              <a:cxn ang="0">
                <a:pos x="2960" y="813"/>
              </a:cxn>
              <a:cxn ang="0">
                <a:pos x="2827" y="782"/>
              </a:cxn>
              <a:cxn ang="0">
                <a:pos x="2698" y="720"/>
              </a:cxn>
              <a:cxn ang="0">
                <a:pos x="2570" y="643"/>
              </a:cxn>
              <a:cxn ang="0">
                <a:pos x="2441" y="556"/>
              </a:cxn>
              <a:cxn ang="0">
                <a:pos x="2307" y="478"/>
              </a:cxn>
              <a:cxn ang="0">
                <a:pos x="2179" y="432"/>
              </a:cxn>
              <a:cxn ang="0">
                <a:pos x="2050" y="463"/>
              </a:cxn>
              <a:cxn ang="0">
                <a:pos x="1917" y="576"/>
              </a:cxn>
              <a:cxn ang="0">
                <a:pos x="1788" y="648"/>
              </a:cxn>
              <a:cxn ang="0">
                <a:pos x="1660" y="771"/>
              </a:cxn>
              <a:cxn ang="0">
                <a:pos x="1531" y="864"/>
              </a:cxn>
              <a:cxn ang="0">
                <a:pos x="1398" y="890"/>
              </a:cxn>
              <a:cxn ang="0">
                <a:pos x="1269" y="905"/>
              </a:cxn>
              <a:cxn ang="0">
                <a:pos x="1141" y="926"/>
              </a:cxn>
              <a:cxn ang="0">
                <a:pos x="1007" y="941"/>
              </a:cxn>
              <a:cxn ang="0">
                <a:pos x="879" y="957"/>
              </a:cxn>
              <a:cxn ang="0">
                <a:pos x="750" y="967"/>
              </a:cxn>
              <a:cxn ang="0">
                <a:pos x="622" y="972"/>
              </a:cxn>
              <a:cxn ang="0">
                <a:pos x="488" y="977"/>
              </a:cxn>
              <a:cxn ang="0">
                <a:pos x="360" y="977"/>
              </a:cxn>
              <a:cxn ang="0">
                <a:pos x="231" y="977"/>
              </a:cxn>
              <a:cxn ang="0">
                <a:pos x="97" y="977"/>
              </a:cxn>
            </a:cxnLst>
            <a:rect l="0" t="0" r="r" b="b"/>
            <a:pathLst>
              <a:path w="3998" h="977">
                <a:moveTo>
                  <a:pt x="0" y="977"/>
                </a:moveTo>
                <a:lnTo>
                  <a:pt x="0" y="977"/>
                </a:lnTo>
                <a:lnTo>
                  <a:pt x="10" y="977"/>
                </a:lnTo>
                <a:lnTo>
                  <a:pt x="20" y="977"/>
                </a:lnTo>
                <a:lnTo>
                  <a:pt x="31" y="977"/>
                </a:lnTo>
                <a:lnTo>
                  <a:pt x="41" y="977"/>
                </a:lnTo>
                <a:lnTo>
                  <a:pt x="51" y="977"/>
                </a:lnTo>
                <a:lnTo>
                  <a:pt x="61" y="977"/>
                </a:lnTo>
                <a:lnTo>
                  <a:pt x="72" y="977"/>
                </a:lnTo>
                <a:lnTo>
                  <a:pt x="82" y="977"/>
                </a:lnTo>
                <a:lnTo>
                  <a:pt x="92" y="977"/>
                </a:lnTo>
                <a:lnTo>
                  <a:pt x="97" y="977"/>
                </a:lnTo>
                <a:lnTo>
                  <a:pt x="108" y="977"/>
                </a:lnTo>
                <a:lnTo>
                  <a:pt x="118" y="977"/>
                </a:lnTo>
                <a:lnTo>
                  <a:pt x="128" y="977"/>
                </a:lnTo>
                <a:lnTo>
                  <a:pt x="138" y="977"/>
                </a:lnTo>
                <a:lnTo>
                  <a:pt x="149" y="977"/>
                </a:lnTo>
                <a:lnTo>
                  <a:pt x="159" y="977"/>
                </a:lnTo>
                <a:lnTo>
                  <a:pt x="169" y="977"/>
                </a:lnTo>
                <a:lnTo>
                  <a:pt x="180" y="977"/>
                </a:lnTo>
                <a:lnTo>
                  <a:pt x="190" y="977"/>
                </a:lnTo>
                <a:lnTo>
                  <a:pt x="200" y="977"/>
                </a:lnTo>
                <a:lnTo>
                  <a:pt x="210" y="977"/>
                </a:lnTo>
                <a:lnTo>
                  <a:pt x="221" y="977"/>
                </a:lnTo>
                <a:lnTo>
                  <a:pt x="231" y="977"/>
                </a:lnTo>
                <a:lnTo>
                  <a:pt x="241" y="977"/>
                </a:lnTo>
                <a:lnTo>
                  <a:pt x="252" y="977"/>
                </a:lnTo>
                <a:lnTo>
                  <a:pt x="262" y="977"/>
                </a:lnTo>
                <a:lnTo>
                  <a:pt x="272" y="977"/>
                </a:lnTo>
                <a:lnTo>
                  <a:pt x="277" y="977"/>
                </a:lnTo>
                <a:lnTo>
                  <a:pt x="288" y="977"/>
                </a:lnTo>
                <a:lnTo>
                  <a:pt x="298" y="977"/>
                </a:lnTo>
                <a:lnTo>
                  <a:pt x="308" y="977"/>
                </a:lnTo>
                <a:lnTo>
                  <a:pt x="318" y="977"/>
                </a:lnTo>
                <a:lnTo>
                  <a:pt x="329" y="977"/>
                </a:lnTo>
                <a:lnTo>
                  <a:pt x="339" y="977"/>
                </a:lnTo>
                <a:lnTo>
                  <a:pt x="349" y="977"/>
                </a:lnTo>
                <a:lnTo>
                  <a:pt x="360" y="977"/>
                </a:lnTo>
                <a:lnTo>
                  <a:pt x="370" y="977"/>
                </a:lnTo>
                <a:lnTo>
                  <a:pt x="380" y="977"/>
                </a:lnTo>
                <a:lnTo>
                  <a:pt x="390" y="977"/>
                </a:lnTo>
                <a:lnTo>
                  <a:pt x="401" y="977"/>
                </a:lnTo>
                <a:lnTo>
                  <a:pt x="411" y="977"/>
                </a:lnTo>
                <a:lnTo>
                  <a:pt x="421" y="977"/>
                </a:lnTo>
                <a:lnTo>
                  <a:pt x="431" y="977"/>
                </a:lnTo>
                <a:lnTo>
                  <a:pt x="442" y="977"/>
                </a:lnTo>
                <a:lnTo>
                  <a:pt x="452" y="977"/>
                </a:lnTo>
                <a:lnTo>
                  <a:pt x="457" y="977"/>
                </a:lnTo>
                <a:lnTo>
                  <a:pt x="467" y="977"/>
                </a:lnTo>
                <a:lnTo>
                  <a:pt x="478" y="977"/>
                </a:lnTo>
                <a:lnTo>
                  <a:pt x="488" y="977"/>
                </a:lnTo>
                <a:lnTo>
                  <a:pt x="498" y="977"/>
                </a:lnTo>
                <a:lnTo>
                  <a:pt x="509" y="972"/>
                </a:lnTo>
                <a:lnTo>
                  <a:pt x="519" y="972"/>
                </a:lnTo>
                <a:lnTo>
                  <a:pt x="529" y="972"/>
                </a:lnTo>
                <a:lnTo>
                  <a:pt x="539" y="972"/>
                </a:lnTo>
                <a:lnTo>
                  <a:pt x="550" y="972"/>
                </a:lnTo>
                <a:lnTo>
                  <a:pt x="560" y="972"/>
                </a:lnTo>
                <a:lnTo>
                  <a:pt x="570" y="972"/>
                </a:lnTo>
                <a:lnTo>
                  <a:pt x="581" y="972"/>
                </a:lnTo>
                <a:lnTo>
                  <a:pt x="591" y="972"/>
                </a:lnTo>
                <a:lnTo>
                  <a:pt x="601" y="972"/>
                </a:lnTo>
                <a:lnTo>
                  <a:pt x="611" y="972"/>
                </a:lnTo>
                <a:lnTo>
                  <a:pt x="622" y="972"/>
                </a:lnTo>
                <a:lnTo>
                  <a:pt x="632" y="972"/>
                </a:lnTo>
                <a:lnTo>
                  <a:pt x="637" y="972"/>
                </a:lnTo>
                <a:lnTo>
                  <a:pt x="647" y="972"/>
                </a:lnTo>
                <a:lnTo>
                  <a:pt x="658" y="967"/>
                </a:lnTo>
                <a:lnTo>
                  <a:pt x="668" y="967"/>
                </a:lnTo>
                <a:lnTo>
                  <a:pt x="678" y="967"/>
                </a:lnTo>
                <a:lnTo>
                  <a:pt x="688" y="967"/>
                </a:lnTo>
                <a:lnTo>
                  <a:pt x="699" y="967"/>
                </a:lnTo>
                <a:lnTo>
                  <a:pt x="709" y="967"/>
                </a:lnTo>
                <a:lnTo>
                  <a:pt x="719" y="967"/>
                </a:lnTo>
                <a:lnTo>
                  <a:pt x="730" y="967"/>
                </a:lnTo>
                <a:lnTo>
                  <a:pt x="740" y="967"/>
                </a:lnTo>
                <a:lnTo>
                  <a:pt x="750" y="967"/>
                </a:lnTo>
                <a:lnTo>
                  <a:pt x="760" y="967"/>
                </a:lnTo>
                <a:lnTo>
                  <a:pt x="771" y="967"/>
                </a:lnTo>
                <a:lnTo>
                  <a:pt x="781" y="967"/>
                </a:lnTo>
                <a:lnTo>
                  <a:pt x="791" y="962"/>
                </a:lnTo>
                <a:lnTo>
                  <a:pt x="802" y="962"/>
                </a:lnTo>
                <a:lnTo>
                  <a:pt x="812" y="962"/>
                </a:lnTo>
                <a:lnTo>
                  <a:pt x="817" y="962"/>
                </a:lnTo>
                <a:lnTo>
                  <a:pt x="827" y="962"/>
                </a:lnTo>
                <a:lnTo>
                  <a:pt x="837" y="962"/>
                </a:lnTo>
                <a:lnTo>
                  <a:pt x="848" y="962"/>
                </a:lnTo>
                <a:lnTo>
                  <a:pt x="858" y="962"/>
                </a:lnTo>
                <a:lnTo>
                  <a:pt x="868" y="957"/>
                </a:lnTo>
                <a:lnTo>
                  <a:pt x="879" y="957"/>
                </a:lnTo>
                <a:lnTo>
                  <a:pt x="889" y="957"/>
                </a:lnTo>
                <a:lnTo>
                  <a:pt x="899" y="957"/>
                </a:lnTo>
                <a:lnTo>
                  <a:pt x="909" y="957"/>
                </a:lnTo>
                <a:lnTo>
                  <a:pt x="920" y="951"/>
                </a:lnTo>
                <a:lnTo>
                  <a:pt x="930" y="957"/>
                </a:lnTo>
                <a:lnTo>
                  <a:pt x="940" y="951"/>
                </a:lnTo>
                <a:lnTo>
                  <a:pt x="951" y="951"/>
                </a:lnTo>
                <a:lnTo>
                  <a:pt x="961" y="951"/>
                </a:lnTo>
                <a:lnTo>
                  <a:pt x="971" y="951"/>
                </a:lnTo>
                <a:lnTo>
                  <a:pt x="981" y="946"/>
                </a:lnTo>
                <a:lnTo>
                  <a:pt x="992" y="946"/>
                </a:lnTo>
                <a:lnTo>
                  <a:pt x="1002" y="946"/>
                </a:lnTo>
                <a:lnTo>
                  <a:pt x="1007" y="941"/>
                </a:lnTo>
                <a:lnTo>
                  <a:pt x="1017" y="941"/>
                </a:lnTo>
                <a:lnTo>
                  <a:pt x="1028" y="941"/>
                </a:lnTo>
                <a:lnTo>
                  <a:pt x="1038" y="936"/>
                </a:lnTo>
                <a:lnTo>
                  <a:pt x="1048" y="936"/>
                </a:lnTo>
                <a:lnTo>
                  <a:pt x="1059" y="931"/>
                </a:lnTo>
                <a:lnTo>
                  <a:pt x="1069" y="931"/>
                </a:lnTo>
                <a:lnTo>
                  <a:pt x="1079" y="931"/>
                </a:lnTo>
                <a:lnTo>
                  <a:pt x="1089" y="931"/>
                </a:lnTo>
                <a:lnTo>
                  <a:pt x="1100" y="926"/>
                </a:lnTo>
                <a:lnTo>
                  <a:pt x="1110" y="926"/>
                </a:lnTo>
                <a:lnTo>
                  <a:pt x="1120" y="921"/>
                </a:lnTo>
                <a:lnTo>
                  <a:pt x="1130" y="921"/>
                </a:lnTo>
                <a:lnTo>
                  <a:pt x="1141" y="926"/>
                </a:lnTo>
                <a:lnTo>
                  <a:pt x="1151" y="926"/>
                </a:lnTo>
                <a:lnTo>
                  <a:pt x="1161" y="921"/>
                </a:lnTo>
                <a:lnTo>
                  <a:pt x="1172" y="915"/>
                </a:lnTo>
                <a:lnTo>
                  <a:pt x="1182" y="915"/>
                </a:lnTo>
                <a:lnTo>
                  <a:pt x="1187" y="926"/>
                </a:lnTo>
                <a:lnTo>
                  <a:pt x="1197" y="915"/>
                </a:lnTo>
                <a:lnTo>
                  <a:pt x="1208" y="926"/>
                </a:lnTo>
                <a:lnTo>
                  <a:pt x="1218" y="921"/>
                </a:lnTo>
                <a:lnTo>
                  <a:pt x="1228" y="910"/>
                </a:lnTo>
                <a:lnTo>
                  <a:pt x="1238" y="910"/>
                </a:lnTo>
                <a:lnTo>
                  <a:pt x="1249" y="910"/>
                </a:lnTo>
                <a:lnTo>
                  <a:pt x="1259" y="910"/>
                </a:lnTo>
                <a:lnTo>
                  <a:pt x="1269" y="905"/>
                </a:lnTo>
                <a:lnTo>
                  <a:pt x="1280" y="905"/>
                </a:lnTo>
                <a:lnTo>
                  <a:pt x="1290" y="900"/>
                </a:lnTo>
                <a:lnTo>
                  <a:pt x="1300" y="905"/>
                </a:lnTo>
                <a:lnTo>
                  <a:pt x="1310" y="910"/>
                </a:lnTo>
                <a:lnTo>
                  <a:pt x="1321" y="921"/>
                </a:lnTo>
                <a:lnTo>
                  <a:pt x="1331" y="915"/>
                </a:lnTo>
                <a:lnTo>
                  <a:pt x="1341" y="910"/>
                </a:lnTo>
                <a:lnTo>
                  <a:pt x="1351" y="910"/>
                </a:lnTo>
                <a:lnTo>
                  <a:pt x="1362" y="900"/>
                </a:lnTo>
                <a:lnTo>
                  <a:pt x="1367" y="895"/>
                </a:lnTo>
                <a:lnTo>
                  <a:pt x="1377" y="900"/>
                </a:lnTo>
                <a:lnTo>
                  <a:pt x="1387" y="895"/>
                </a:lnTo>
                <a:lnTo>
                  <a:pt x="1398" y="890"/>
                </a:lnTo>
                <a:lnTo>
                  <a:pt x="1408" y="890"/>
                </a:lnTo>
                <a:lnTo>
                  <a:pt x="1418" y="890"/>
                </a:lnTo>
                <a:lnTo>
                  <a:pt x="1429" y="885"/>
                </a:lnTo>
                <a:lnTo>
                  <a:pt x="1439" y="885"/>
                </a:lnTo>
                <a:lnTo>
                  <a:pt x="1449" y="895"/>
                </a:lnTo>
                <a:lnTo>
                  <a:pt x="1459" y="890"/>
                </a:lnTo>
                <a:lnTo>
                  <a:pt x="1470" y="879"/>
                </a:lnTo>
                <a:lnTo>
                  <a:pt x="1480" y="874"/>
                </a:lnTo>
                <a:lnTo>
                  <a:pt x="1490" y="874"/>
                </a:lnTo>
                <a:lnTo>
                  <a:pt x="1501" y="874"/>
                </a:lnTo>
                <a:lnTo>
                  <a:pt x="1511" y="864"/>
                </a:lnTo>
                <a:lnTo>
                  <a:pt x="1521" y="864"/>
                </a:lnTo>
                <a:lnTo>
                  <a:pt x="1531" y="864"/>
                </a:lnTo>
                <a:lnTo>
                  <a:pt x="1542" y="859"/>
                </a:lnTo>
                <a:lnTo>
                  <a:pt x="1547" y="849"/>
                </a:lnTo>
                <a:lnTo>
                  <a:pt x="1557" y="838"/>
                </a:lnTo>
                <a:lnTo>
                  <a:pt x="1567" y="833"/>
                </a:lnTo>
                <a:lnTo>
                  <a:pt x="1578" y="833"/>
                </a:lnTo>
                <a:lnTo>
                  <a:pt x="1588" y="823"/>
                </a:lnTo>
                <a:lnTo>
                  <a:pt x="1598" y="813"/>
                </a:lnTo>
                <a:lnTo>
                  <a:pt x="1608" y="813"/>
                </a:lnTo>
                <a:lnTo>
                  <a:pt x="1619" y="807"/>
                </a:lnTo>
                <a:lnTo>
                  <a:pt x="1629" y="797"/>
                </a:lnTo>
                <a:lnTo>
                  <a:pt x="1639" y="792"/>
                </a:lnTo>
                <a:lnTo>
                  <a:pt x="1650" y="782"/>
                </a:lnTo>
                <a:lnTo>
                  <a:pt x="1660" y="771"/>
                </a:lnTo>
                <a:lnTo>
                  <a:pt x="1670" y="766"/>
                </a:lnTo>
                <a:lnTo>
                  <a:pt x="1680" y="751"/>
                </a:lnTo>
                <a:lnTo>
                  <a:pt x="1691" y="741"/>
                </a:lnTo>
                <a:lnTo>
                  <a:pt x="1701" y="725"/>
                </a:lnTo>
                <a:lnTo>
                  <a:pt x="1711" y="715"/>
                </a:lnTo>
                <a:lnTo>
                  <a:pt x="1722" y="705"/>
                </a:lnTo>
                <a:lnTo>
                  <a:pt x="1727" y="689"/>
                </a:lnTo>
                <a:lnTo>
                  <a:pt x="1737" y="694"/>
                </a:lnTo>
                <a:lnTo>
                  <a:pt x="1747" y="694"/>
                </a:lnTo>
                <a:lnTo>
                  <a:pt x="1758" y="674"/>
                </a:lnTo>
                <a:lnTo>
                  <a:pt x="1768" y="669"/>
                </a:lnTo>
                <a:lnTo>
                  <a:pt x="1778" y="658"/>
                </a:lnTo>
                <a:lnTo>
                  <a:pt x="1788" y="648"/>
                </a:lnTo>
                <a:lnTo>
                  <a:pt x="1799" y="648"/>
                </a:lnTo>
                <a:lnTo>
                  <a:pt x="1809" y="658"/>
                </a:lnTo>
                <a:lnTo>
                  <a:pt x="1819" y="658"/>
                </a:lnTo>
                <a:lnTo>
                  <a:pt x="1829" y="653"/>
                </a:lnTo>
                <a:lnTo>
                  <a:pt x="1840" y="643"/>
                </a:lnTo>
                <a:lnTo>
                  <a:pt x="1850" y="633"/>
                </a:lnTo>
                <a:lnTo>
                  <a:pt x="1860" y="627"/>
                </a:lnTo>
                <a:lnTo>
                  <a:pt x="1871" y="612"/>
                </a:lnTo>
                <a:lnTo>
                  <a:pt x="1881" y="602"/>
                </a:lnTo>
                <a:lnTo>
                  <a:pt x="1891" y="597"/>
                </a:lnTo>
                <a:lnTo>
                  <a:pt x="1901" y="586"/>
                </a:lnTo>
                <a:lnTo>
                  <a:pt x="1907" y="581"/>
                </a:lnTo>
                <a:lnTo>
                  <a:pt x="1917" y="576"/>
                </a:lnTo>
                <a:lnTo>
                  <a:pt x="1927" y="571"/>
                </a:lnTo>
                <a:lnTo>
                  <a:pt x="1937" y="561"/>
                </a:lnTo>
                <a:lnTo>
                  <a:pt x="1948" y="556"/>
                </a:lnTo>
                <a:lnTo>
                  <a:pt x="1958" y="545"/>
                </a:lnTo>
                <a:lnTo>
                  <a:pt x="1968" y="535"/>
                </a:lnTo>
                <a:lnTo>
                  <a:pt x="1979" y="520"/>
                </a:lnTo>
                <a:lnTo>
                  <a:pt x="1989" y="509"/>
                </a:lnTo>
                <a:lnTo>
                  <a:pt x="1999" y="499"/>
                </a:lnTo>
                <a:lnTo>
                  <a:pt x="2009" y="489"/>
                </a:lnTo>
                <a:lnTo>
                  <a:pt x="2020" y="478"/>
                </a:lnTo>
                <a:lnTo>
                  <a:pt x="2030" y="473"/>
                </a:lnTo>
                <a:lnTo>
                  <a:pt x="2040" y="468"/>
                </a:lnTo>
                <a:lnTo>
                  <a:pt x="2050" y="458"/>
                </a:lnTo>
                <a:lnTo>
                  <a:pt x="2061" y="453"/>
                </a:lnTo>
                <a:lnTo>
                  <a:pt x="2071" y="448"/>
                </a:lnTo>
                <a:lnTo>
                  <a:pt x="2081" y="437"/>
                </a:lnTo>
                <a:lnTo>
                  <a:pt x="2092" y="432"/>
                </a:lnTo>
                <a:lnTo>
                  <a:pt x="2097" y="427"/>
                </a:lnTo>
                <a:lnTo>
                  <a:pt x="2107" y="412"/>
                </a:lnTo>
                <a:lnTo>
                  <a:pt x="2117" y="401"/>
                </a:lnTo>
                <a:lnTo>
                  <a:pt x="2128" y="391"/>
                </a:lnTo>
                <a:lnTo>
                  <a:pt x="2138" y="386"/>
                </a:lnTo>
                <a:lnTo>
                  <a:pt x="2148" y="381"/>
                </a:lnTo>
                <a:lnTo>
                  <a:pt x="2158" y="376"/>
                </a:lnTo>
                <a:lnTo>
                  <a:pt x="2169" y="370"/>
                </a:lnTo>
                <a:lnTo>
                  <a:pt x="2179" y="365"/>
                </a:lnTo>
                <a:lnTo>
                  <a:pt x="2189" y="360"/>
                </a:lnTo>
                <a:lnTo>
                  <a:pt x="2200" y="355"/>
                </a:lnTo>
                <a:lnTo>
                  <a:pt x="2210" y="350"/>
                </a:lnTo>
                <a:lnTo>
                  <a:pt x="2220" y="345"/>
                </a:lnTo>
                <a:lnTo>
                  <a:pt x="2230" y="340"/>
                </a:lnTo>
                <a:lnTo>
                  <a:pt x="2241" y="334"/>
                </a:lnTo>
                <a:lnTo>
                  <a:pt x="2251" y="329"/>
                </a:lnTo>
                <a:lnTo>
                  <a:pt x="2261" y="324"/>
                </a:lnTo>
                <a:lnTo>
                  <a:pt x="2271" y="319"/>
                </a:lnTo>
                <a:lnTo>
                  <a:pt x="2277" y="314"/>
                </a:lnTo>
                <a:lnTo>
                  <a:pt x="2287" y="309"/>
                </a:lnTo>
                <a:lnTo>
                  <a:pt x="2297" y="298"/>
                </a:lnTo>
                <a:lnTo>
                  <a:pt x="2307" y="293"/>
                </a:lnTo>
                <a:lnTo>
                  <a:pt x="2318" y="288"/>
                </a:lnTo>
                <a:lnTo>
                  <a:pt x="2328" y="283"/>
                </a:lnTo>
                <a:lnTo>
                  <a:pt x="2338" y="283"/>
                </a:lnTo>
                <a:lnTo>
                  <a:pt x="2349" y="273"/>
                </a:lnTo>
                <a:lnTo>
                  <a:pt x="2359" y="262"/>
                </a:lnTo>
                <a:lnTo>
                  <a:pt x="2369" y="262"/>
                </a:lnTo>
                <a:lnTo>
                  <a:pt x="2379" y="262"/>
                </a:lnTo>
                <a:lnTo>
                  <a:pt x="2390" y="257"/>
                </a:lnTo>
                <a:lnTo>
                  <a:pt x="2400" y="257"/>
                </a:lnTo>
                <a:lnTo>
                  <a:pt x="2410" y="252"/>
                </a:lnTo>
                <a:lnTo>
                  <a:pt x="2421" y="247"/>
                </a:lnTo>
                <a:lnTo>
                  <a:pt x="2431" y="247"/>
                </a:lnTo>
                <a:lnTo>
                  <a:pt x="2441" y="242"/>
                </a:lnTo>
                <a:lnTo>
                  <a:pt x="2451" y="237"/>
                </a:lnTo>
                <a:lnTo>
                  <a:pt x="2457" y="232"/>
                </a:lnTo>
                <a:lnTo>
                  <a:pt x="2467" y="232"/>
                </a:lnTo>
                <a:lnTo>
                  <a:pt x="2477" y="227"/>
                </a:lnTo>
                <a:lnTo>
                  <a:pt x="2487" y="221"/>
                </a:lnTo>
                <a:lnTo>
                  <a:pt x="2498" y="216"/>
                </a:lnTo>
                <a:lnTo>
                  <a:pt x="2508" y="216"/>
                </a:lnTo>
                <a:lnTo>
                  <a:pt x="2518" y="211"/>
                </a:lnTo>
                <a:lnTo>
                  <a:pt x="2528" y="206"/>
                </a:lnTo>
                <a:lnTo>
                  <a:pt x="2539" y="201"/>
                </a:lnTo>
                <a:lnTo>
                  <a:pt x="2549" y="201"/>
                </a:lnTo>
                <a:lnTo>
                  <a:pt x="2559" y="196"/>
                </a:lnTo>
                <a:lnTo>
                  <a:pt x="2570" y="191"/>
                </a:lnTo>
                <a:lnTo>
                  <a:pt x="2580" y="185"/>
                </a:lnTo>
                <a:lnTo>
                  <a:pt x="2590" y="185"/>
                </a:lnTo>
                <a:lnTo>
                  <a:pt x="2600" y="180"/>
                </a:lnTo>
                <a:lnTo>
                  <a:pt x="2611" y="175"/>
                </a:lnTo>
                <a:lnTo>
                  <a:pt x="2621" y="175"/>
                </a:lnTo>
                <a:lnTo>
                  <a:pt x="2631" y="170"/>
                </a:lnTo>
                <a:lnTo>
                  <a:pt x="2636" y="165"/>
                </a:lnTo>
                <a:lnTo>
                  <a:pt x="2647" y="165"/>
                </a:lnTo>
                <a:lnTo>
                  <a:pt x="2657" y="160"/>
                </a:lnTo>
                <a:lnTo>
                  <a:pt x="2667" y="155"/>
                </a:lnTo>
                <a:lnTo>
                  <a:pt x="2678" y="155"/>
                </a:lnTo>
                <a:lnTo>
                  <a:pt x="2688" y="149"/>
                </a:lnTo>
                <a:lnTo>
                  <a:pt x="2698" y="144"/>
                </a:lnTo>
                <a:lnTo>
                  <a:pt x="2708" y="144"/>
                </a:lnTo>
                <a:lnTo>
                  <a:pt x="2719" y="139"/>
                </a:lnTo>
                <a:lnTo>
                  <a:pt x="2729" y="134"/>
                </a:lnTo>
                <a:lnTo>
                  <a:pt x="2739" y="134"/>
                </a:lnTo>
                <a:lnTo>
                  <a:pt x="2749" y="129"/>
                </a:lnTo>
                <a:lnTo>
                  <a:pt x="2760" y="129"/>
                </a:lnTo>
                <a:lnTo>
                  <a:pt x="2770" y="124"/>
                </a:lnTo>
                <a:lnTo>
                  <a:pt x="2780" y="119"/>
                </a:lnTo>
                <a:lnTo>
                  <a:pt x="2791" y="119"/>
                </a:lnTo>
                <a:lnTo>
                  <a:pt x="2801" y="113"/>
                </a:lnTo>
                <a:lnTo>
                  <a:pt x="2811" y="113"/>
                </a:lnTo>
                <a:lnTo>
                  <a:pt x="2816" y="108"/>
                </a:lnTo>
                <a:lnTo>
                  <a:pt x="2827" y="108"/>
                </a:lnTo>
                <a:lnTo>
                  <a:pt x="2837" y="103"/>
                </a:lnTo>
                <a:lnTo>
                  <a:pt x="2847" y="103"/>
                </a:lnTo>
                <a:lnTo>
                  <a:pt x="2857" y="98"/>
                </a:lnTo>
                <a:lnTo>
                  <a:pt x="2868" y="98"/>
                </a:lnTo>
                <a:lnTo>
                  <a:pt x="2878" y="98"/>
                </a:lnTo>
                <a:lnTo>
                  <a:pt x="2888" y="93"/>
                </a:lnTo>
                <a:lnTo>
                  <a:pt x="2899" y="93"/>
                </a:lnTo>
                <a:lnTo>
                  <a:pt x="2909" y="93"/>
                </a:lnTo>
                <a:lnTo>
                  <a:pt x="2919" y="88"/>
                </a:lnTo>
                <a:lnTo>
                  <a:pt x="2929" y="88"/>
                </a:lnTo>
                <a:lnTo>
                  <a:pt x="2940" y="88"/>
                </a:lnTo>
                <a:lnTo>
                  <a:pt x="2950" y="83"/>
                </a:lnTo>
                <a:lnTo>
                  <a:pt x="2960" y="83"/>
                </a:lnTo>
                <a:lnTo>
                  <a:pt x="2970" y="83"/>
                </a:lnTo>
                <a:lnTo>
                  <a:pt x="2981" y="77"/>
                </a:lnTo>
                <a:lnTo>
                  <a:pt x="2991" y="77"/>
                </a:lnTo>
                <a:lnTo>
                  <a:pt x="3001" y="77"/>
                </a:lnTo>
                <a:lnTo>
                  <a:pt x="3006" y="72"/>
                </a:lnTo>
                <a:lnTo>
                  <a:pt x="3017" y="72"/>
                </a:lnTo>
                <a:lnTo>
                  <a:pt x="3027" y="67"/>
                </a:lnTo>
                <a:lnTo>
                  <a:pt x="3037" y="67"/>
                </a:lnTo>
                <a:lnTo>
                  <a:pt x="3048" y="67"/>
                </a:lnTo>
                <a:lnTo>
                  <a:pt x="3058" y="62"/>
                </a:lnTo>
                <a:lnTo>
                  <a:pt x="3068" y="62"/>
                </a:lnTo>
                <a:lnTo>
                  <a:pt x="3078" y="62"/>
                </a:lnTo>
                <a:lnTo>
                  <a:pt x="3089" y="57"/>
                </a:lnTo>
                <a:lnTo>
                  <a:pt x="3099" y="57"/>
                </a:lnTo>
                <a:lnTo>
                  <a:pt x="3109" y="57"/>
                </a:lnTo>
                <a:lnTo>
                  <a:pt x="3120" y="52"/>
                </a:lnTo>
                <a:lnTo>
                  <a:pt x="3130" y="52"/>
                </a:lnTo>
                <a:lnTo>
                  <a:pt x="3140" y="52"/>
                </a:lnTo>
                <a:lnTo>
                  <a:pt x="3150" y="47"/>
                </a:lnTo>
                <a:lnTo>
                  <a:pt x="3161" y="47"/>
                </a:lnTo>
                <a:lnTo>
                  <a:pt x="3171" y="47"/>
                </a:lnTo>
                <a:lnTo>
                  <a:pt x="3181" y="47"/>
                </a:lnTo>
                <a:lnTo>
                  <a:pt x="3186" y="41"/>
                </a:lnTo>
                <a:lnTo>
                  <a:pt x="3197" y="41"/>
                </a:lnTo>
                <a:lnTo>
                  <a:pt x="3207" y="41"/>
                </a:lnTo>
                <a:lnTo>
                  <a:pt x="3217" y="41"/>
                </a:lnTo>
                <a:lnTo>
                  <a:pt x="3227" y="36"/>
                </a:lnTo>
                <a:lnTo>
                  <a:pt x="3238" y="36"/>
                </a:lnTo>
                <a:lnTo>
                  <a:pt x="3248" y="36"/>
                </a:lnTo>
                <a:lnTo>
                  <a:pt x="3258" y="36"/>
                </a:lnTo>
                <a:lnTo>
                  <a:pt x="3269" y="36"/>
                </a:lnTo>
                <a:lnTo>
                  <a:pt x="3279" y="31"/>
                </a:lnTo>
                <a:lnTo>
                  <a:pt x="3289" y="31"/>
                </a:lnTo>
                <a:lnTo>
                  <a:pt x="3299" y="31"/>
                </a:lnTo>
                <a:lnTo>
                  <a:pt x="3310" y="31"/>
                </a:lnTo>
                <a:lnTo>
                  <a:pt x="3320" y="31"/>
                </a:lnTo>
                <a:lnTo>
                  <a:pt x="3330" y="31"/>
                </a:lnTo>
                <a:lnTo>
                  <a:pt x="3341" y="26"/>
                </a:lnTo>
                <a:lnTo>
                  <a:pt x="3351" y="26"/>
                </a:lnTo>
                <a:lnTo>
                  <a:pt x="3361" y="26"/>
                </a:lnTo>
                <a:lnTo>
                  <a:pt x="3366" y="26"/>
                </a:lnTo>
                <a:lnTo>
                  <a:pt x="3377" y="26"/>
                </a:lnTo>
                <a:lnTo>
                  <a:pt x="3387" y="26"/>
                </a:lnTo>
                <a:lnTo>
                  <a:pt x="3397" y="21"/>
                </a:lnTo>
                <a:lnTo>
                  <a:pt x="3407" y="21"/>
                </a:lnTo>
                <a:lnTo>
                  <a:pt x="3418" y="21"/>
                </a:lnTo>
                <a:lnTo>
                  <a:pt x="3428" y="21"/>
                </a:lnTo>
                <a:lnTo>
                  <a:pt x="3438" y="21"/>
                </a:lnTo>
                <a:lnTo>
                  <a:pt x="3448" y="21"/>
                </a:lnTo>
                <a:lnTo>
                  <a:pt x="3459" y="21"/>
                </a:lnTo>
                <a:lnTo>
                  <a:pt x="3469" y="16"/>
                </a:lnTo>
                <a:lnTo>
                  <a:pt x="3479" y="16"/>
                </a:lnTo>
                <a:lnTo>
                  <a:pt x="3490" y="16"/>
                </a:lnTo>
                <a:lnTo>
                  <a:pt x="3500" y="16"/>
                </a:lnTo>
                <a:lnTo>
                  <a:pt x="3510" y="16"/>
                </a:lnTo>
                <a:lnTo>
                  <a:pt x="3520" y="16"/>
                </a:lnTo>
                <a:lnTo>
                  <a:pt x="3531" y="16"/>
                </a:lnTo>
                <a:lnTo>
                  <a:pt x="3541" y="16"/>
                </a:lnTo>
                <a:lnTo>
                  <a:pt x="3546" y="16"/>
                </a:lnTo>
                <a:lnTo>
                  <a:pt x="3556" y="16"/>
                </a:lnTo>
                <a:lnTo>
                  <a:pt x="3567" y="16"/>
                </a:lnTo>
                <a:lnTo>
                  <a:pt x="3577" y="11"/>
                </a:lnTo>
                <a:lnTo>
                  <a:pt x="3587" y="11"/>
                </a:lnTo>
                <a:lnTo>
                  <a:pt x="3598" y="11"/>
                </a:lnTo>
                <a:lnTo>
                  <a:pt x="3608" y="11"/>
                </a:lnTo>
                <a:lnTo>
                  <a:pt x="3618" y="11"/>
                </a:lnTo>
                <a:lnTo>
                  <a:pt x="3628" y="11"/>
                </a:lnTo>
                <a:lnTo>
                  <a:pt x="3639" y="11"/>
                </a:lnTo>
                <a:lnTo>
                  <a:pt x="3649" y="11"/>
                </a:lnTo>
                <a:lnTo>
                  <a:pt x="3659" y="11"/>
                </a:lnTo>
                <a:lnTo>
                  <a:pt x="3669" y="11"/>
                </a:lnTo>
                <a:lnTo>
                  <a:pt x="3680" y="11"/>
                </a:lnTo>
                <a:lnTo>
                  <a:pt x="3690" y="11"/>
                </a:lnTo>
                <a:lnTo>
                  <a:pt x="3700" y="5"/>
                </a:lnTo>
                <a:lnTo>
                  <a:pt x="3711" y="5"/>
                </a:lnTo>
                <a:lnTo>
                  <a:pt x="3721" y="5"/>
                </a:lnTo>
                <a:lnTo>
                  <a:pt x="3726" y="5"/>
                </a:lnTo>
                <a:lnTo>
                  <a:pt x="3736" y="5"/>
                </a:lnTo>
                <a:lnTo>
                  <a:pt x="3747" y="5"/>
                </a:lnTo>
                <a:lnTo>
                  <a:pt x="3757" y="5"/>
                </a:lnTo>
                <a:lnTo>
                  <a:pt x="3767" y="5"/>
                </a:lnTo>
                <a:lnTo>
                  <a:pt x="3777" y="5"/>
                </a:lnTo>
                <a:lnTo>
                  <a:pt x="3788" y="5"/>
                </a:lnTo>
                <a:lnTo>
                  <a:pt x="3798" y="5"/>
                </a:lnTo>
                <a:lnTo>
                  <a:pt x="3808" y="5"/>
                </a:lnTo>
                <a:lnTo>
                  <a:pt x="3819" y="5"/>
                </a:lnTo>
                <a:lnTo>
                  <a:pt x="3829" y="5"/>
                </a:lnTo>
                <a:lnTo>
                  <a:pt x="3839" y="5"/>
                </a:lnTo>
                <a:lnTo>
                  <a:pt x="3849" y="5"/>
                </a:lnTo>
                <a:lnTo>
                  <a:pt x="3860" y="5"/>
                </a:lnTo>
                <a:lnTo>
                  <a:pt x="3870" y="5"/>
                </a:lnTo>
                <a:lnTo>
                  <a:pt x="3880" y="0"/>
                </a:lnTo>
                <a:lnTo>
                  <a:pt x="3890" y="0"/>
                </a:lnTo>
                <a:lnTo>
                  <a:pt x="3901" y="0"/>
                </a:lnTo>
                <a:lnTo>
                  <a:pt x="3906" y="0"/>
                </a:lnTo>
                <a:lnTo>
                  <a:pt x="3916" y="0"/>
                </a:lnTo>
                <a:lnTo>
                  <a:pt x="3926" y="0"/>
                </a:lnTo>
                <a:lnTo>
                  <a:pt x="3937" y="0"/>
                </a:lnTo>
                <a:lnTo>
                  <a:pt x="3947" y="0"/>
                </a:lnTo>
                <a:lnTo>
                  <a:pt x="3957" y="0"/>
                </a:lnTo>
                <a:lnTo>
                  <a:pt x="3968" y="0"/>
                </a:lnTo>
                <a:lnTo>
                  <a:pt x="3978" y="0"/>
                </a:lnTo>
                <a:lnTo>
                  <a:pt x="3988" y="0"/>
                </a:lnTo>
                <a:lnTo>
                  <a:pt x="3998" y="0"/>
                </a:lnTo>
                <a:lnTo>
                  <a:pt x="3998" y="874"/>
                </a:lnTo>
                <a:lnTo>
                  <a:pt x="3988" y="874"/>
                </a:lnTo>
                <a:lnTo>
                  <a:pt x="3978" y="874"/>
                </a:lnTo>
                <a:lnTo>
                  <a:pt x="3968" y="874"/>
                </a:lnTo>
                <a:lnTo>
                  <a:pt x="3957" y="874"/>
                </a:lnTo>
                <a:lnTo>
                  <a:pt x="3947" y="874"/>
                </a:lnTo>
                <a:lnTo>
                  <a:pt x="3937" y="874"/>
                </a:lnTo>
                <a:lnTo>
                  <a:pt x="3926" y="874"/>
                </a:lnTo>
                <a:lnTo>
                  <a:pt x="3916" y="874"/>
                </a:lnTo>
                <a:lnTo>
                  <a:pt x="3906" y="874"/>
                </a:lnTo>
                <a:lnTo>
                  <a:pt x="3901" y="874"/>
                </a:lnTo>
                <a:lnTo>
                  <a:pt x="3890" y="874"/>
                </a:lnTo>
                <a:lnTo>
                  <a:pt x="3880" y="874"/>
                </a:lnTo>
                <a:lnTo>
                  <a:pt x="3870" y="874"/>
                </a:lnTo>
                <a:lnTo>
                  <a:pt x="3860" y="874"/>
                </a:lnTo>
                <a:lnTo>
                  <a:pt x="3849" y="874"/>
                </a:lnTo>
                <a:lnTo>
                  <a:pt x="3839" y="874"/>
                </a:lnTo>
                <a:lnTo>
                  <a:pt x="3829" y="874"/>
                </a:lnTo>
                <a:lnTo>
                  <a:pt x="3819" y="874"/>
                </a:lnTo>
                <a:lnTo>
                  <a:pt x="3808" y="874"/>
                </a:lnTo>
                <a:lnTo>
                  <a:pt x="3798" y="874"/>
                </a:lnTo>
                <a:lnTo>
                  <a:pt x="3788" y="874"/>
                </a:lnTo>
                <a:lnTo>
                  <a:pt x="3777" y="874"/>
                </a:lnTo>
                <a:lnTo>
                  <a:pt x="3767" y="869"/>
                </a:lnTo>
                <a:lnTo>
                  <a:pt x="3757" y="869"/>
                </a:lnTo>
                <a:lnTo>
                  <a:pt x="3747" y="869"/>
                </a:lnTo>
                <a:lnTo>
                  <a:pt x="3736" y="869"/>
                </a:lnTo>
                <a:lnTo>
                  <a:pt x="3726" y="869"/>
                </a:lnTo>
                <a:lnTo>
                  <a:pt x="3721" y="869"/>
                </a:lnTo>
                <a:lnTo>
                  <a:pt x="3711" y="869"/>
                </a:lnTo>
                <a:lnTo>
                  <a:pt x="3700" y="869"/>
                </a:lnTo>
                <a:lnTo>
                  <a:pt x="3690" y="869"/>
                </a:lnTo>
                <a:lnTo>
                  <a:pt x="3680" y="869"/>
                </a:lnTo>
                <a:lnTo>
                  <a:pt x="3669" y="869"/>
                </a:lnTo>
                <a:lnTo>
                  <a:pt x="3659" y="869"/>
                </a:lnTo>
                <a:lnTo>
                  <a:pt x="3649" y="869"/>
                </a:lnTo>
                <a:lnTo>
                  <a:pt x="3639" y="869"/>
                </a:lnTo>
                <a:lnTo>
                  <a:pt x="3628" y="869"/>
                </a:lnTo>
                <a:lnTo>
                  <a:pt x="3618" y="869"/>
                </a:lnTo>
                <a:lnTo>
                  <a:pt x="3608" y="869"/>
                </a:lnTo>
                <a:lnTo>
                  <a:pt x="3598" y="869"/>
                </a:lnTo>
                <a:lnTo>
                  <a:pt x="3587" y="869"/>
                </a:lnTo>
                <a:lnTo>
                  <a:pt x="3577" y="869"/>
                </a:lnTo>
                <a:lnTo>
                  <a:pt x="3567" y="864"/>
                </a:lnTo>
                <a:lnTo>
                  <a:pt x="3556" y="864"/>
                </a:lnTo>
                <a:lnTo>
                  <a:pt x="3546" y="864"/>
                </a:lnTo>
                <a:lnTo>
                  <a:pt x="3541" y="864"/>
                </a:lnTo>
                <a:lnTo>
                  <a:pt x="3531" y="864"/>
                </a:lnTo>
                <a:lnTo>
                  <a:pt x="3520" y="864"/>
                </a:lnTo>
                <a:lnTo>
                  <a:pt x="3510" y="864"/>
                </a:lnTo>
                <a:lnTo>
                  <a:pt x="3500" y="864"/>
                </a:lnTo>
                <a:lnTo>
                  <a:pt x="3490" y="864"/>
                </a:lnTo>
                <a:lnTo>
                  <a:pt x="3479" y="864"/>
                </a:lnTo>
                <a:lnTo>
                  <a:pt x="3469" y="864"/>
                </a:lnTo>
                <a:lnTo>
                  <a:pt x="3459" y="864"/>
                </a:lnTo>
                <a:lnTo>
                  <a:pt x="3448" y="864"/>
                </a:lnTo>
                <a:lnTo>
                  <a:pt x="3438" y="859"/>
                </a:lnTo>
                <a:lnTo>
                  <a:pt x="3428" y="859"/>
                </a:lnTo>
                <a:lnTo>
                  <a:pt x="3418" y="859"/>
                </a:lnTo>
                <a:lnTo>
                  <a:pt x="3407" y="859"/>
                </a:lnTo>
                <a:lnTo>
                  <a:pt x="3397" y="859"/>
                </a:lnTo>
                <a:lnTo>
                  <a:pt x="3387" y="859"/>
                </a:lnTo>
                <a:lnTo>
                  <a:pt x="3377" y="859"/>
                </a:lnTo>
                <a:lnTo>
                  <a:pt x="3366" y="859"/>
                </a:lnTo>
                <a:lnTo>
                  <a:pt x="3361" y="859"/>
                </a:lnTo>
                <a:lnTo>
                  <a:pt x="3351" y="854"/>
                </a:lnTo>
                <a:lnTo>
                  <a:pt x="3341" y="854"/>
                </a:lnTo>
                <a:lnTo>
                  <a:pt x="3330" y="854"/>
                </a:lnTo>
                <a:lnTo>
                  <a:pt x="3320" y="854"/>
                </a:lnTo>
                <a:lnTo>
                  <a:pt x="3310" y="854"/>
                </a:lnTo>
                <a:lnTo>
                  <a:pt x="3299" y="854"/>
                </a:lnTo>
                <a:lnTo>
                  <a:pt x="3289" y="854"/>
                </a:lnTo>
                <a:lnTo>
                  <a:pt x="3279" y="854"/>
                </a:lnTo>
                <a:lnTo>
                  <a:pt x="3269" y="849"/>
                </a:lnTo>
                <a:lnTo>
                  <a:pt x="3258" y="849"/>
                </a:lnTo>
                <a:lnTo>
                  <a:pt x="3248" y="849"/>
                </a:lnTo>
                <a:lnTo>
                  <a:pt x="3238" y="849"/>
                </a:lnTo>
                <a:lnTo>
                  <a:pt x="3227" y="849"/>
                </a:lnTo>
                <a:lnTo>
                  <a:pt x="3217" y="849"/>
                </a:lnTo>
                <a:lnTo>
                  <a:pt x="3207" y="843"/>
                </a:lnTo>
                <a:lnTo>
                  <a:pt x="3197" y="843"/>
                </a:lnTo>
                <a:lnTo>
                  <a:pt x="3186" y="843"/>
                </a:lnTo>
                <a:lnTo>
                  <a:pt x="3181" y="843"/>
                </a:lnTo>
                <a:lnTo>
                  <a:pt x="3171" y="843"/>
                </a:lnTo>
                <a:lnTo>
                  <a:pt x="3161" y="843"/>
                </a:lnTo>
                <a:lnTo>
                  <a:pt x="3150" y="838"/>
                </a:lnTo>
                <a:lnTo>
                  <a:pt x="3140" y="838"/>
                </a:lnTo>
                <a:lnTo>
                  <a:pt x="3130" y="838"/>
                </a:lnTo>
                <a:lnTo>
                  <a:pt x="3120" y="838"/>
                </a:lnTo>
                <a:lnTo>
                  <a:pt x="3109" y="838"/>
                </a:lnTo>
                <a:lnTo>
                  <a:pt x="3099" y="833"/>
                </a:lnTo>
                <a:lnTo>
                  <a:pt x="3089" y="833"/>
                </a:lnTo>
                <a:lnTo>
                  <a:pt x="3078" y="833"/>
                </a:lnTo>
                <a:lnTo>
                  <a:pt x="3068" y="833"/>
                </a:lnTo>
                <a:lnTo>
                  <a:pt x="3058" y="828"/>
                </a:lnTo>
                <a:lnTo>
                  <a:pt x="3048" y="828"/>
                </a:lnTo>
                <a:lnTo>
                  <a:pt x="3037" y="828"/>
                </a:lnTo>
                <a:lnTo>
                  <a:pt x="3027" y="828"/>
                </a:lnTo>
                <a:lnTo>
                  <a:pt x="3017" y="823"/>
                </a:lnTo>
                <a:lnTo>
                  <a:pt x="3006" y="823"/>
                </a:lnTo>
                <a:lnTo>
                  <a:pt x="3001" y="823"/>
                </a:lnTo>
                <a:lnTo>
                  <a:pt x="2991" y="818"/>
                </a:lnTo>
                <a:lnTo>
                  <a:pt x="2981" y="818"/>
                </a:lnTo>
                <a:lnTo>
                  <a:pt x="2970" y="818"/>
                </a:lnTo>
                <a:lnTo>
                  <a:pt x="2960" y="813"/>
                </a:lnTo>
                <a:lnTo>
                  <a:pt x="2950" y="813"/>
                </a:lnTo>
                <a:lnTo>
                  <a:pt x="2940" y="813"/>
                </a:lnTo>
                <a:lnTo>
                  <a:pt x="2929" y="807"/>
                </a:lnTo>
                <a:lnTo>
                  <a:pt x="2919" y="807"/>
                </a:lnTo>
                <a:lnTo>
                  <a:pt x="2909" y="802"/>
                </a:lnTo>
                <a:lnTo>
                  <a:pt x="2899" y="802"/>
                </a:lnTo>
                <a:lnTo>
                  <a:pt x="2888" y="797"/>
                </a:lnTo>
                <a:lnTo>
                  <a:pt x="2878" y="797"/>
                </a:lnTo>
                <a:lnTo>
                  <a:pt x="2868" y="792"/>
                </a:lnTo>
                <a:lnTo>
                  <a:pt x="2857" y="787"/>
                </a:lnTo>
                <a:lnTo>
                  <a:pt x="2847" y="787"/>
                </a:lnTo>
                <a:lnTo>
                  <a:pt x="2837" y="782"/>
                </a:lnTo>
                <a:lnTo>
                  <a:pt x="2827" y="782"/>
                </a:lnTo>
                <a:lnTo>
                  <a:pt x="2816" y="777"/>
                </a:lnTo>
                <a:lnTo>
                  <a:pt x="2811" y="771"/>
                </a:lnTo>
                <a:lnTo>
                  <a:pt x="2801" y="766"/>
                </a:lnTo>
                <a:lnTo>
                  <a:pt x="2791" y="766"/>
                </a:lnTo>
                <a:lnTo>
                  <a:pt x="2780" y="761"/>
                </a:lnTo>
                <a:lnTo>
                  <a:pt x="2770" y="756"/>
                </a:lnTo>
                <a:lnTo>
                  <a:pt x="2760" y="751"/>
                </a:lnTo>
                <a:lnTo>
                  <a:pt x="2749" y="746"/>
                </a:lnTo>
                <a:lnTo>
                  <a:pt x="2739" y="741"/>
                </a:lnTo>
                <a:lnTo>
                  <a:pt x="2729" y="735"/>
                </a:lnTo>
                <a:lnTo>
                  <a:pt x="2719" y="730"/>
                </a:lnTo>
                <a:lnTo>
                  <a:pt x="2708" y="725"/>
                </a:lnTo>
                <a:lnTo>
                  <a:pt x="2698" y="720"/>
                </a:lnTo>
                <a:lnTo>
                  <a:pt x="2688" y="715"/>
                </a:lnTo>
                <a:lnTo>
                  <a:pt x="2678" y="710"/>
                </a:lnTo>
                <a:lnTo>
                  <a:pt x="2667" y="705"/>
                </a:lnTo>
                <a:lnTo>
                  <a:pt x="2657" y="699"/>
                </a:lnTo>
                <a:lnTo>
                  <a:pt x="2647" y="694"/>
                </a:lnTo>
                <a:lnTo>
                  <a:pt x="2636" y="689"/>
                </a:lnTo>
                <a:lnTo>
                  <a:pt x="2631" y="679"/>
                </a:lnTo>
                <a:lnTo>
                  <a:pt x="2621" y="674"/>
                </a:lnTo>
                <a:lnTo>
                  <a:pt x="2611" y="669"/>
                </a:lnTo>
                <a:lnTo>
                  <a:pt x="2600" y="663"/>
                </a:lnTo>
                <a:lnTo>
                  <a:pt x="2590" y="653"/>
                </a:lnTo>
                <a:lnTo>
                  <a:pt x="2580" y="648"/>
                </a:lnTo>
                <a:lnTo>
                  <a:pt x="2570" y="643"/>
                </a:lnTo>
                <a:lnTo>
                  <a:pt x="2559" y="638"/>
                </a:lnTo>
                <a:lnTo>
                  <a:pt x="2549" y="627"/>
                </a:lnTo>
                <a:lnTo>
                  <a:pt x="2539" y="622"/>
                </a:lnTo>
                <a:lnTo>
                  <a:pt x="2528" y="617"/>
                </a:lnTo>
                <a:lnTo>
                  <a:pt x="2518" y="607"/>
                </a:lnTo>
                <a:lnTo>
                  <a:pt x="2508" y="602"/>
                </a:lnTo>
                <a:lnTo>
                  <a:pt x="2498" y="597"/>
                </a:lnTo>
                <a:lnTo>
                  <a:pt x="2487" y="586"/>
                </a:lnTo>
                <a:lnTo>
                  <a:pt x="2477" y="581"/>
                </a:lnTo>
                <a:lnTo>
                  <a:pt x="2467" y="576"/>
                </a:lnTo>
                <a:lnTo>
                  <a:pt x="2457" y="566"/>
                </a:lnTo>
                <a:lnTo>
                  <a:pt x="2451" y="561"/>
                </a:lnTo>
                <a:lnTo>
                  <a:pt x="2441" y="556"/>
                </a:lnTo>
                <a:lnTo>
                  <a:pt x="2431" y="550"/>
                </a:lnTo>
                <a:lnTo>
                  <a:pt x="2421" y="540"/>
                </a:lnTo>
                <a:lnTo>
                  <a:pt x="2410" y="535"/>
                </a:lnTo>
                <a:lnTo>
                  <a:pt x="2400" y="530"/>
                </a:lnTo>
                <a:lnTo>
                  <a:pt x="2390" y="525"/>
                </a:lnTo>
                <a:lnTo>
                  <a:pt x="2379" y="514"/>
                </a:lnTo>
                <a:lnTo>
                  <a:pt x="2369" y="509"/>
                </a:lnTo>
                <a:lnTo>
                  <a:pt x="2359" y="504"/>
                </a:lnTo>
                <a:lnTo>
                  <a:pt x="2349" y="499"/>
                </a:lnTo>
                <a:lnTo>
                  <a:pt x="2338" y="494"/>
                </a:lnTo>
                <a:lnTo>
                  <a:pt x="2328" y="489"/>
                </a:lnTo>
                <a:lnTo>
                  <a:pt x="2318" y="484"/>
                </a:lnTo>
                <a:lnTo>
                  <a:pt x="2307" y="478"/>
                </a:lnTo>
                <a:lnTo>
                  <a:pt x="2297" y="473"/>
                </a:lnTo>
                <a:lnTo>
                  <a:pt x="2287" y="468"/>
                </a:lnTo>
                <a:lnTo>
                  <a:pt x="2277" y="463"/>
                </a:lnTo>
                <a:lnTo>
                  <a:pt x="2271" y="458"/>
                </a:lnTo>
                <a:lnTo>
                  <a:pt x="2261" y="453"/>
                </a:lnTo>
                <a:lnTo>
                  <a:pt x="2251" y="453"/>
                </a:lnTo>
                <a:lnTo>
                  <a:pt x="2241" y="448"/>
                </a:lnTo>
                <a:lnTo>
                  <a:pt x="2230" y="442"/>
                </a:lnTo>
                <a:lnTo>
                  <a:pt x="2220" y="442"/>
                </a:lnTo>
                <a:lnTo>
                  <a:pt x="2210" y="437"/>
                </a:lnTo>
                <a:lnTo>
                  <a:pt x="2200" y="437"/>
                </a:lnTo>
                <a:lnTo>
                  <a:pt x="2189" y="437"/>
                </a:lnTo>
                <a:lnTo>
                  <a:pt x="2179" y="432"/>
                </a:lnTo>
                <a:lnTo>
                  <a:pt x="2169" y="432"/>
                </a:lnTo>
                <a:lnTo>
                  <a:pt x="2158" y="432"/>
                </a:lnTo>
                <a:lnTo>
                  <a:pt x="2148" y="432"/>
                </a:lnTo>
                <a:lnTo>
                  <a:pt x="2138" y="432"/>
                </a:lnTo>
                <a:lnTo>
                  <a:pt x="2128" y="432"/>
                </a:lnTo>
                <a:lnTo>
                  <a:pt x="2117" y="437"/>
                </a:lnTo>
                <a:lnTo>
                  <a:pt x="2107" y="437"/>
                </a:lnTo>
                <a:lnTo>
                  <a:pt x="2097" y="442"/>
                </a:lnTo>
                <a:lnTo>
                  <a:pt x="2092" y="442"/>
                </a:lnTo>
                <a:lnTo>
                  <a:pt x="2081" y="448"/>
                </a:lnTo>
                <a:lnTo>
                  <a:pt x="2071" y="453"/>
                </a:lnTo>
                <a:lnTo>
                  <a:pt x="2061" y="458"/>
                </a:lnTo>
                <a:lnTo>
                  <a:pt x="2050" y="463"/>
                </a:lnTo>
                <a:lnTo>
                  <a:pt x="2040" y="468"/>
                </a:lnTo>
                <a:lnTo>
                  <a:pt x="2030" y="473"/>
                </a:lnTo>
                <a:lnTo>
                  <a:pt x="2020" y="484"/>
                </a:lnTo>
                <a:lnTo>
                  <a:pt x="2009" y="494"/>
                </a:lnTo>
                <a:lnTo>
                  <a:pt x="1999" y="499"/>
                </a:lnTo>
                <a:lnTo>
                  <a:pt x="1989" y="509"/>
                </a:lnTo>
                <a:lnTo>
                  <a:pt x="1979" y="520"/>
                </a:lnTo>
                <a:lnTo>
                  <a:pt x="1968" y="535"/>
                </a:lnTo>
                <a:lnTo>
                  <a:pt x="1958" y="545"/>
                </a:lnTo>
                <a:lnTo>
                  <a:pt x="1948" y="556"/>
                </a:lnTo>
                <a:lnTo>
                  <a:pt x="1937" y="561"/>
                </a:lnTo>
                <a:lnTo>
                  <a:pt x="1927" y="571"/>
                </a:lnTo>
                <a:lnTo>
                  <a:pt x="1917" y="576"/>
                </a:lnTo>
                <a:lnTo>
                  <a:pt x="1907" y="581"/>
                </a:lnTo>
                <a:lnTo>
                  <a:pt x="1901" y="586"/>
                </a:lnTo>
                <a:lnTo>
                  <a:pt x="1891" y="597"/>
                </a:lnTo>
                <a:lnTo>
                  <a:pt x="1881" y="602"/>
                </a:lnTo>
                <a:lnTo>
                  <a:pt x="1871" y="612"/>
                </a:lnTo>
                <a:lnTo>
                  <a:pt x="1860" y="627"/>
                </a:lnTo>
                <a:lnTo>
                  <a:pt x="1850" y="633"/>
                </a:lnTo>
                <a:lnTo>
                  <a:pt x="1840" y="643"/>
                </a:lnTo>
                <a:lnTo>
                  <a:pt x="1829" y="653"/>
                </a:lnTo>
                <a:lnTo>
                  <a:pt x="1819" y="658"/>
                </a:lnTo>
                <a:lnTo>
                  <a:pt x="1809" y="658"/>
                </a:lnTo>
                <a:lnTo>
                  <a:pt x="1799" y="648"/>
                </a:lnTo>
                <a:lnTo>
                  <a:pt x="1788" y="648"/>
                </a:lnTo>
                <a:lnTo>
                  <a:pt x="1778" y="658"/>
                </a:lnTo>
                <a:lnTo>
                  <a:pt x="1768" y="669"/>
                </a:lnTo>
                <a:lnTo>
                  <a:pt x="1758" y="674"/>
                </a:lnTo>
                <a:lnTo>
                  <a:pt x="1747" y="694"/>
                </a:lnTo>
                <a:lnTo>
                  <a:pt x="1737" y="694"/>
                </a:lnTo>
                <a:lnTo>
                  <a:pt x="1727" y="689"/>
                </a:lnTo>
                <a:lnTo>
                  <a:pt x="1722" y="705"/>
                </a:lnTo>
                <a:lnTo>
                  <a:pt x="1711" y="715"/>
                </a:lnTo>
                <a:lnTo>
                  <a:pt x="1701" y="725"/>
                </a:lnTo>
                <a:lnTo>
                  <a:pt x="1691" y="741"/>
                </a:lnTo>
                <a:lnTo>
                  <a:pt x="1680" y="751"/>
                </a:lnTo>
                <a:lnTo>
                  <a:pt x="1670" y="766"/>
                </a:lnTo>
                <a:lnTo>
                  <a:pt x="1660" y="771"/>
                </a:lnTo>
                <a:lnTo>
                  <a:pt x="1650" y="782"/>
                </a:lnTo>
                <a:lnTo>
                  <a:pt x="1639" y="792"/>
                </a:lnTo>
                <a:lnTo>
                  <a:pt x="1629" y="797"/>
                </a:lnTo>
                <a:lnTo>
                  <a:pt x="1619" y="807"/>
                </a:lnTo>
                <a:lnTo>
                  <a:pt x="1608" y="813"/>
                </a:lnTo>
                <a:lnTo>
                  <a:pt x="1598" y="813"/>
                </a:lnTo>
                <a:lnTo>
                  <a:pt x="1588" y="823"/>
                </a:lnTo>
                <a:lnTo>
                  <a:pt x="1578" y="833"/>
                </a:lnTo>
                <a:lnTo>
                  <a:pt x="1567" y="833"/>
                </a:lnTo>
                <a:lnTo>
                  <a:pt x="1557" y="838"/>
                </a:lnTo>
                <a:lnTo>
                  <a:pt x="1547" y="849"/>
                </a:lnTo>
                <a:lnTo>
                  <a:pt x="1542" y="859"/>
                </a:lnTo>
                <a:lnTo>
                  <a:pt x="1531" y="864"/>
                </a:lnTo>
                <a:lnTo>
                  <a:pt x="1521" y="864"/>
                </a:lnTo>
                <a:lnTo>
                  <a:pt x="1511" y="864"/>
                </a:lnTo>
                <a:lnTo>
                  <a:pt x="1501" y="874"/>
                </a:lnTo>
                <a:lnTo>
                  <a:pt x="1490" y="874"/>
                </a:lnTo>
                <a:lnTo>
                  <a:pt x="1480" y="874"/>
                </a:lnTo>
                <a:lnTo>
                  <a:pt x="1470" y="879"/>
                </a:lnTo>
                <a:lnTo>
                  <a:pt x="1459" y="890"/>
                </a:lnTo>
                <a:lnTo>
                  <a:pt x="1449" y="895"/>
                </a:lnTo>
                <a:lnTo>
                  <a:pt x="1439" y="885"/>
                </a:lnTo>
                <a:lnTo>
                  <a:pt x="1429" y="885"/>
                </a:lnTo>
                <a:lnTo>
                  <a:pt x="1418" y="890"/>
                </a:lnTo>
                <a:lnTo>
                  <a:pt x="1408" y="890"/>
                </a:lnTo>
                <a:lnTo>
                  <a:pt x="1398" y="890"/>
                </a:lnTo>
                <a:lnTo>
                  <a:pt x="1387" y="895"/>
                </a:lnTo>
                <a:lnTo>
                  <a:pt x="1377" y="900"/>
                </a:lnTo>
                <a:lnTo>
                  <a:pt x="1367" y="895"/>
                </a:lnTo>
                <a:lnTo>
                  <a:pt x="1362" y="900"/>
                </a:lnTo>
                <a:lnTo>
                  <a:pt x="1351" y="910"/>
                </a:lnTo>
                <a:lnTo>
                  <a:pt x="1341" y="910"/>
                </a:lnTo>
                <a:lnTo>
                  <a:pt x="1331" y="915"/>
                </a:lnTo>
                <a:lnTo>
                  <a:pt x="1321" y="921"/>
                </a:lnTo>
                <a:lnTo>
                  <a:pt x="1310" y="910"/>
                </a:lnTo>
                <a:lnTo>
                  <a:pt x="1300" y="905"/>
                </a:lnTo>
                <a:lnTo>
                  <a:pt x="1290" y="900"/>
                </a:lnTo>
                <a:lnTo>
                  <a:pt x="1280" y="905"/>
                </a:lnTo>
                <a:lnTo>
                  <a:pt x="1269" y="905"/>
                </a:lnTo>
                <a:lnTo>
                  <a:pt x="1259" y="910"/>
                </a:lnTo>
                <a:lnTo>
                  <a:pt x="1249" y="910"/>
                </a:lnTo>
                <a:lnTo>
                  <a:pt x="1238" y="910"/>
                </a:lnTo>
                <a:lnTo>
                  <a:pt x="1228" y="910"/>
                </a:lnTo>
                <a:lnTo>
                  <a:pt x="1218" y="921"/>
                </a:lnTo>
                <a:lnTo>
                  <a:pt x="1208" y="926"/>
                </a:lnTo>
                <a:lnTo>
                  <a:pt x="1197" y="915"/>
                </a:lnTo>
                <a:lnTo>
                  <a:pt x="1187" y="926"/>
                </a:lnTo>
                <a:lnTo>
                  <a:pt x="1182" y="915"/>
                </a:lnTo>
                <a:lnTo>
                  <a:pt x="1172" y="915"/>
                </a:lnTo>
                <a:lnTo>
                  <a:pt x="1161" y="921"/>
                </a:lnTo>
                <a:lnTo>
                  <a:pt x="1151" y="926"/>
                </a:lnTo>
                <a:lnTo>
                  <a:pt x="1141" y="926"/>
                </a:lnTo>
                <a:lnTo>
                  <a:pt x="1130" y="921"/>
                </a:lnTo>
                <a:lnTo>
                  <a:pt x="1120" y="921"/>
                </a:lnTo>
                <a:lnTo>
                  <a:pt x="1110" y="926"/>
                </a:lnTo>
                <a:lnTo>
                  <a:pt x="1100" y="926"/>
                </a:lnTo>
                <a:lnTo>
                  <a:pt x="1089" y="931"/>
                </a:lnTo>
                <a:lnTo>
                  <a:pt x="1079" y="931"/>
                </a:lnTo>
                <a:lnTo>
                  <a:pt x="1069" y="931"/>
                </a:lnTo>
                <a:lnTo>
                  <a:pt x="1059" y="931"/>
                </a:lnTo>
                <a:lnTo>
                  <a:pt x="1048" y="936"/>
                </a:lnTo>
                <a:lnTo>
                  <a:pt x="1038" y="936"/>
                </a:lnTo>
                <a:lnTo>
                  <a:pt x="1028" y="941"/>
                </a:lnTo>
                <a:lnTo>
                  <a:pt x="1017" y="941"/>
                </a:lnTo>
                <a:lnTo>
                  <a:pt x="1007" y="941"/>
                </a:lnTo>
                <a:lnTo>
                  <a:pt x="1002" y="946"/>
                </a:lnTo>
                <a:lnTo>
                  <a:pt x="992" y="946"/>
                </a:lnTo>
                <a:lnTo>
                  <a:pt x="981" y="946"/>
                </a:lnTo>
                <a:lnTo>
                  <a:pt x="971" y="951"/>
                </a:lnTo>
                <a:lnTo>
                  <a:pt x="961" y="951"/>
                </a:lnTo>
                <a:lnTo>
                  <a:pt x="951" y="951"/>
                </a:lnTo>
                <a:lnTo>
                  <a:pt x="940" y="951"/>
                </a:lnTo>
                <a:lnTo>
                  <a:pt x="930" y="957"/>
                </a:lnTo>
                <a:lnTo>
                  <a:pt x="920" y="951"/>
                </a:lnTo>
                <a:lnTo>
                  <a:pt x="909" y="957"/>
                </a:lnTo>
                <a:lnTo>
                  <a:pt x="899" y="957"/>
                </a:lnTo>
                <a:lnTo>
                  <a:pt x="889" y="957"/>
                </a:lnTo>
                <a:lnTo>
                  <a:pt x="879" y="957"/>
                </a:lnTo>
                <a:lnTo>
                  <a:pt x="868" y="957"/>
                </a:lnTo>
                <a:lnTo>
                  <a:pt x="858" y="962"/>
                </a:lnTo>
                <a:lnTo>
                  <a:pt x="848" y="962"/>
                </a:lnTo>
                <a:lnTo>
                  <a:pt x="837" y="962"/>
                </a:lnTo>
                <a:lnTo>
                  <a:pt x="827" y="962"/>
                </a:lnTo>
                <a:lnTo>
                  <a:pt x="817" y="962"/>
                </a:lnTo>
                <a:lnTo>
                  <a:pt x="812" y="962"/>
                </a:lnTo>
                <a:lnTo>
                  <a:pt x="802" y="962"/>
                </a:lnTo>
                <a:lnTo>
                  <a:pt x="791" y="962"/>
                </a:lnTo>
                <a:lnTo>
                  <a:pt x="781" y="967"/>
                </a:lnTo>
                <a:lnTo>
                  <a:pt x="771" y="967"/>
                </a:lnTo>
                <a:lnTo>
                  <a:pt x="760" y="967"/>
                </a:lnTo>
                <a:lnTo>
                  <a:pt x="750" y="967"/>
                </a:lnTo>
                <a:lnTo>
                  <a:pt x="740" y="967"/>
                </a:lnTo>
                <a:lnTo>
                  <a:pt x="730" y="967"/>
                </a:lnTo>
                <a:lnTo>
                  <a:pt x="719" y="967"/>
                </a:lnTo>
                <a:lnTo>
                  <a:pt x="709" y="967"/>
                </a:lnTo>
                <a:lnTo>
                  <a:pt x="699" y="967"/>
                </a:lnTo>
                <a:lnTo>
                  <a:pt x="688" y="967"/>
                </a:lnTo>
                <a:lnTo>
                  <a:pt x="678" y="967"/>
                </a:lnTo>
                <a:lnTo>
                  <a:pt x="668" y="967"/>
                </a:lnTo>
                <a:lnTo>
                  <a:pt x="658" y="967"/>
                </a:lnTo>
                <a:lnTo>
                  <a:pt x="647" y="972"/>
                </a:lnTo>
                <a:lnTo>
                  <a:pt x="637" y="972"/>
                </a:lnTo>
                <a:lnTo>
                  <a:pt x="632" y="972"/>
                </a:lnTo>
                <a:lnTo>
                  <a:pt x="622" y="972"/>
                </a:lnTo>
                <a:lnTo>
                  <a:pt x="611" y="972"/>
                </a:lnTo>
                <a:lnTo>
                  <a:pt x="601" y="972"/>
                </a:lnTo>
                <a:lnTo>
                  <a:pt x="591" y="972"/>
                </a:lnTo>
                <a:lnTo>
                  <a:pt x="581" y="972"/>
                </a:lnTo>
                <a:lnTo>
                  <a:pt x="570" y="972"/>
                </a:lnTo>
                <a:lnTo>
                  <a:pt x="560" y="972"/>
                </a:lnTo>
                <a:lnTo>
                  <a:pt x="550" y="972"/>
                </a:lnTo>
                <a:lnTo>
                  <a:pt x="539" y="972"/>
                </a:lnTo>
                <a:lnTo>
                  <a:pt x="529" y="972"/>
                </a:lnTo>
                <a:lnTo>
                  <a:pt x="519" y="972"/>
                </a:lnTo>
                <a:lnTo>
                  <a:pt x="509" y="972"/>
                </a:lnTo>
                <a:lnTo>
                  <a:pt x="498" y="977"/>
                </a:lnTo>
                <a:lnTo>
                  <a:pt x="488" y="977"/>
                </a:lnTo>
                <a:lnTo>
                  <a:pt x="478" y="977"/>
                </a:lnTo>
                <a:lnTo>
                  <a:pt x="467" y="977"/>
                </a:lnTo>
                <a:lnTo>
                  <a:pt x="457" y="977"/>
                </a:lnTo>
                <a:lnTo>
                  <a:pt x="452" y="977"/>
                </a:lnTo>
                <a:lnTo>
                  <a:pt x="442" y="977"/>
                </a:lnTo>
                <a:lnTo>
                  <a:pt x="431" y="977"/>
                </a:lnTo>
                <a:lnTo>
                  <a:pt x="421" y="977"/>
                </a:lnTo>
                <a:lnTo>
                  <a:pt x="411" y="977"/>
                </a:lnTo>
                <a:lnTo>
                  <a:pt x="401" y="977"/>
                </a:lnTo>
                <a:lnTo>
                  <a:pt x="390" y="977"/>
                </a:lnTo>
                <a:lnTo>
                  <a:pt x="380" y="977"/>
                </a:lnTo>
                <a:lnTo>
                  <a:pt x="370" y="977"/>
                </a:lnTo>
                <a:lnTo>
                  <a:pt x="360" y="977"/>
                </a:lnTo>
                <a:lnTo>
                  <a:pt x="349" y="977"/>
                </a:lnTo>
                <a:lnTo>
                  <a:pt x="339" y="977"/>
                </a:lnTo>
                <a:lnTo>
                  <a:pt x="329" y="977"/>
                </a:lnTo>
                <a:lnTo>
                  <a:pt x="318" y="977"/>
                </a:lnTo>
                <a:lnTo>
                  <a:pt x="308" y="977"/>
                </a:lnTo>
                <a:lnTo>
                  <a:pt x="298" y="977"/>
                </a:lnTo>
                <a:lnTo>
                  <a:pt x="288" y="977"/>
                </a:lnTo>
                <a:lnTo>
                  <a:pt x="277" y="977"/>
                </a:lnTo>
                <a:lnTo>
                  <a:pt x="272" y="977"/>
                </a:lnTo>
                <a:lnTo>
                  <a:pt x="262" y="977"/>
                </a:lnTo>
                <a:lnTo>
                  <a:pt x="252" y="977"/>
                </a:lnTo>
                <a:lnTo>
                  <a:pt x="241" y="977"/>
                </a:lnTo>
                <a:lnTo>
                  <a:pt x="231" y="977"/>
                </a:lnTo>
                <a:lnTo>
                  <a:pt x="221" y="977"/>
                </a:lnTo>
                <a:lnTo>
                  <a:pt x="210" y="977"/>
                </a:lnTo>
                <a:lnTo>
                  <a:pt x="200" y="977"/>
                </a:lnTo>
                <a:lnTo>
                  <a:pt x="190" y="977"/>
                </a:lnTo>
                <a:lnTo>
                  <a:pt x="180" y="977"/>
                </a:lnTo>
                <a:lnTo>
                  <a:pt x="169" y="977"/>
                </a:lnTo>
                <a:lnTo>
                  <a:pt x="159" y="977"/>
                </a:lnTo>
                <a:lnTo>
                  <a:pt x="149" y="977"/>
                </a:lnTo>
                <a:lnTo>
                  <a:pt x="138" y="977"/>
                </a:lnTo>
                <a:lnTo>
                  <a:pt x="128" y="977"/>
                </a:lnTo>
                <a:lnTo>
                  <a:pt x="118" y="977"/>
                </a:lnTo>
                <a:lnTo>
                  <a:pt x="108" y="977"/>
                </a:lnTo>
                <a:lnTo>
                  <a:pt x="97" y="977"/>
                </a:lnTo>
                <a:lnTo>
                  <a:pt x="92" y="977"/>
                </a:lnTo>
                <a:lnTo>
                  <a:pt x="82" y="977"/>
                </a:lnTo>
                <a:lnTo>
                  <a:pt x="72" y="977"/>
                </a:lnTo>
                <a:lnTo>
                  <a:pt x="61" y="977"/>
                </a:lnTo>
                <a:lnTo>
                  <a:pt x="51" y="977"/>
                </a:lnTo>
                <a:lnTo>
                  <a:pt x="41" y="977"/>
                </a:lnTo>
                <a:lnTo>
                  <a:pt x="31" y="977"/>
                </a:lnTo>
                <a:lnTo>
                  <a:pt x="20" y="977"/>
                </a:lnTo>
                <a:lnTo>
                  <a:pt x="10" y="977"/>
                </a:lnTo>
                <a:lnTo>
                  <a:pt x="0" y="977"/>
                </a:lnTo>
                <a:close/>
              </a:path>
            </a:pathLst>
          </a:custGeom>
          <a:noFill/>
          <a:ln w="9525">
            <a:noFill/>
            <a:round/>
            <a:headEnd/>
            <a:tailEnd/>
          </a:ln>
        </p:spPr>
        <p:txBody>
          <a:bodyPr/>
          <a:lstStyle/>
          <a:p>
            <a:endParaRPr lang="en-GB"/>
          </a:p>
        </p:txBody>
      </p:sp>
      <p:sp>
        <p:nvSpPr>
          <p:cNvPr id="410851" name="Freeform 227"/>
          <p:cNvSpPr>
            <a:spLocks/>
          </p:cNvSpPr>
          <p:nvPr/>
        </p:nvSpPr>
        <p:spPr bwMode="auto">
          <a:xfrm>
            <a:off x="1423988" y="3890963"/>
            <a:ext cx="6346825" cy="1550987"/>
          </a:xfrm>
          <a:custGeom>
            <a:avLst/>
            <a:gdLst/>
            <a:ahLst/>
            <a:cxnLst>
              <a:cxn ang="0">
                <a:pos x="108" y="977"/>
              </a:cxn>
              <a:cxn ang="0">
                <a:pos x="241" y="977"/>
              </a:cxn>
              <a:cxn ang="0">
                <a:pos x="370" y="977"/>
              </a:cxn>
              <a:cxn ang="0">
                <a:pos x="498" y="977"/>
              </a:cxn>
              <a:cxn ang="0">
                <a:pos x="632" y="972"/>
              </a:cxn>
              <a:cxn ang="0">
                <a:pos x="760" y="967"/>
              </a:cxn>
              <a:cxn ang="0">
                <a:pos x="889" y="957"/>
              </a:cxn>
              <a:cxn ang="0">
                <a:pos x="1017" y="941"/>
              </a:cxn>
              <a:cxn ang="0">
                <a:pos x="1151" y="926"/>
              </a:cxn>
              <a:cxn ang="0">
                <a:pos x="1280" y="905"/>
              </a:cxn>
              <a:cxn ang="0">
                <a:pos x="1408" y="890"/>
              </a:cxn>
              <a:cxn ang="0">
                <a:pos x="1542" y="859"/>
              </a:cxn>
              <a:cxn ang="0">
                <a:pos x="1670" y="766"/>
              </a:cxn>
              <a:cxn ang="0">
                <a:pos x="1799" y="648"/>
              </a:cxn>
              <a:cxn ang="0">
                <a:pos x="1927" y="571"/>
              </a:cxn>
              <a:cxn ang="0">
                <a:pos x="2061" y="453"/>
              </a:cxn>
              <a:cxn ang="0">
                <a:pos x="2189" y="360"/>
              </a:cxn>
              <a:cxn ang="0">
                <a:pos x="2318" y="288"/>
              </a:cxn>
              <a:cxn ang="0">
                <a:pos x="2451" y="237"/>
              </a:cxn>
              <a:cxn ang="0">
                <a:pos x="2580" y="185"/>
              </a:cxn>
              <a:cxn ang="0">
                <a:pos x="2708" y="144"/>
              </a:cxn>
              <a:cxn ang="0">
                <a:pos x="2837" y="103"/>
              </a:cxn>
              <a:cxn ang="0">
                <a:pos x="2970" y="83"/>
              </a:cxn>
              <a:cxn ang="0">
                <a:pos x="3099" y="57"/>
              </a:cxn>
              <a:cxn ang="0">
                <a:pos x="3227" y="36"/>
              </a:cxn>
              <a:cxn ang="0">
                <a:pos x="3361" y="26"/>
              </a:cxn>
              <a:cxn ang="0">
                <a:pos x="3490" y="16"/>
              </a:cxn>
              <a:cxn ang="0">
                <a:pos x="3618" y="11"/>
              </a:cxn>
              <a:cxn ang="0">
                <a:pos x="3747" y="5"/>
              </a:cxn>
              <a:cxn ang="0">
                <a:pos x="3880" y="0"/>
              </a:cxn>
              <a:cxn ang="0">
                <a:pos x="3998" y="874"/>
              </a:cxn>
              <a:cxn ang="0">
                <a:pos x="3870" y="874"/>
              </a:cxn>
              <a:cxn ang="0">
                <a:pos x="3736" y="869"/>
              </a:cxn>
              <a:cxn ang="0">
                <a:pos x="3608" y="869"/>
              </a:cxn>
              <a:cxn ang="0">
                <a:pos x="3479" y="864"/>
              </a:cxn>
              <a:cxn ang="0">
                <a:pos x="3351" y="854"/>
              </a:cxn>
              <a:cxn ang="0">
                <a:pos x="3217" y="849"/>
              </a:cxn>
              <a:cxn ang="0">
                <a:pos x="3089" y="833"/>
              </a:cxn>
              <a:cxn ang="0">
                <a:pos x="2960" y="813"/>
              </a:cxn>
              <a:cxn ang="0">
                <a:pos x="2827" y="782"/>
              </a:cxn>
              <a:cxn ang="0">
                <a:pos x="2698" y="720"/>
              </a:cxn>
              <a:cxn ang="0">
                <a:pos x="2570" y="643"/>
              </a:cxn>
              <a:cxn ang="0">
                <a:pos x="2441" y="556"/>
              </a:cxn>
              <a:cxn ang="0">
                <a:pos x="2307" y="478"/>
              </a:cxn>
              <a:cxn ang="0">
                <a:pos x="2179" y="432"/>
              </a:cxn>
              <a:cxn ang="0">
                <a:pos x="2050" y="463"/>
              </a:cxn>
              <a:cxn ang="0">
                <a:pos x="1917" y="576"/>
              </a:cxn>
              <a:cxn ang="0">
                <a:pos x="1788" y="648"/>
              </a:cxn>
              <a:cxn ang="0">
                <a:pos x="1660" y="771"/>
              </a:cxn>
              <a:cxn ang="0">
                <a:pos x="1531" y="864"/>
              </a:cxn>
              <a:cxn ang="0">
                <a:pos x="1398" y="890"/>
              </a:cxn>
              <a:cxn ang="0">
                <a:pos x="1269" y="905"/>
              </a:cxn>
              <a:cxn ang="0">
                <a:pos x="1141" y="926"/>
              </a:cxn>
              <a:cxn ang="0">
                <a:pos x="1007" y="941"/>
              </a:cxn>
              <a:cxn ang="0">
                <a:pos x="879" y="957"/>
              </a:cxn>
              <a:cxn ang="0">
                <a:pos x="750" y="967"/>
              </a:cxn>
              <a:cxn ang="0">
                <a:pos x="622" y="972"/>
              </a:cxn>
              <a:cxn ang="0">
                <a:pos x="488" y="977"/>
              </a:cxn>
              <a:cxn ang="0">
                <a:pos x="360" y="977"/>
              </a:cxn>
              <a:cxn ang="0">
                <a:pos x="231" y="977"/>
              </a:cxn>
              <a:cxn ang="0">
                <a:pos x="97" y="977"/>
              </a:cxn>
            </a:cxnLst>
            <a:rect l="0" t="0" r="r" b="b"/>
            <a:pathLst>
              <a:path w="3998" h="977">
                <a:moveTo>
                  <a:pt x="0" y="977"/>
                </a:moveTo>
                <a:lnTo>
                  <a:pt x="0" y="977"/>
                </a:lnTo>
                <a:lnTo>
                  <a:pt x="10" y="977"/>
                </a:lnTo>
                <a:lnTo>
                  <a:pt x="20" y="977"/>
                </a:lnTo>
                <a:lnTo>
                  <a:pt x="31" y="977"/>
                </a:lnTo>
                <a:lnTo>
                  <a:pt x="41" y="977"/>
                </a:lnTo>
                <a:lnTo>
                  <a:pt x="51" y="977"/>
                </a:lnTo>
                <a:lnTo>
                  <a:pt x="61" y="977"/>
                </a:lnTo>
                <a:lnTo>
                  <a:pt x="72" y="977"/>
                </a:lnTo>
                <a:lnTo>
                  <a:pt x="82" y="977"/>
                </a:lnTo>
                <a:lnTo>
                  <a:pt x="92" y="977"/>
                </a:lnTo>
                <a:lnTo>
                  <a:pt x="97" y="977"/>
                </a:lnTo>
                <a:lnTo>
                  <a:pt x="108" y="977"/>
                </a:lnTo>
                <a:lnTo>
                  <a:pt x="118" y="977"/>
                </a:lnTo>
                <a:lnTo>
                  <a:pt x="128" y="977"/>
                </a:lnTo>
                <a:lnTo>
                  <a:pt x="138" y="977"/>
                </a:lnTo>
                <a:lnTo>
                  <a:pt x="149" y="977"/>
                </a:lnTo>
                <a:lnTo>
                  <a:pt x="159" y="977"/>
                </a:lnTo>
                <a:lnTo>
                  <a:pt x="169" y="977"/>
                </a:lnTo>
                <a:lnTo>
                  <a:pt x="180" y="977"/>
                </a:lnTo>
                <a:lnTo>
                  <a:pt x="190" y="977"/>
                </a:lnTo>
                <a:lnTo>
                  <a:pt x="200" y="977"/>
                </a:lnTo>
                <a:lnTo>
                  <a:pt x="210" y="977"/>
                </a:lnTo>
                <a:lnTo>
                  <a:pt x="221" y="977"/>
                </a:lnTo>
                <a:lnTo>
                  <a:pt x="231" y="977"/>
                </a:lnTo>
                <a:lnTo>
                  <a:pt x="241" y="977"/>
                </a:lnTo>
                <a:lnTo>
                  <a:pt x="252" y="977"/>
                </a:lnTo>
                <a:lnTo>
                  <a:pt x="262" y="977"/>
                </a:lnTo>
                <a:lnTo>
                  <a:pt x="272" y="977"/>
                </a:lnTo>
                <a:lnTo>
                  <a:pt x="277" y="977"/>
                </a:lnTo>
                <a:lnTo>
                  <a:pt x="288" y="977"/>
                </a:lnTo>
                <a:lnTo>
                  <a:pt x="298" y="977"/>
                </a:lnTo>
                <a:lnTo>
                  <a:pt x="308" y="977"/>
                </a:lnTo>
                <a:lnTo>
                  <a:pt x="318" y="977"/>
                </a:lnTo>
                <a:lnTo>
                  <a:pt x="329" y="977"/>
                </a:lnTo>
                <a:lnTo>
                  <a:pt x="339" y="977"/>
                </a:lnTo>
                <a:lnTo>
                  <a:pt x="349" y="977"/>
                </a:lnTo>
                <a:lnTo>
                  <a:pt x="360" y="977"/>
                </a:lnTo>
                <a:lnTo>
                  <a:pt x="370" y="977"/>
                </a:lnTo>
                <a:lnTo>
                  <a:pt x="380" y="977"/>
                </a:lnTo>
                <a:lnTo>
                  <a:pt x="390" y="977"/>
                </a:lnTo>
                <a:lnTo>
                  <a:pt x="401" y="977"/>
                </a:lnTo>
                <a:lnTo>
                  <a:pt x="411" y="977"/>
                </a:lnTo>
                <a:lnTo>
                  <a:pt x="421" y="977"/>
                </a:lnTo>
                <a:lnTo>
                  <a:pt x="431" y="977"/>
                </a:lnTo>
                <a:lnTo>
                  <a:pt x="442" y="977"/>
                </a:lnTo>
                <a:lnTo>
                  <a:pt x="452" y="977"/>
                </a:lnTo>
                <a:lnTo>
                  <a:pt x="457" y="977"/>
                </a:lnTo>
                <a:lnTo>
                  <a:pt x="467" y="977"/>
                </a:lnTo>
                <a:lnTo>
                  <a:pt x="478" y="977"/>
                </a:lnTo>
                <a:lnTo>
                  <a:pt x="488" y="977"/>
                </a:lnTo>
                <a:lnTo>
                  <a:pt x="498" y="977"/>
                </a:lnTo>
                <a:lnTo>
                  <a:pt x="509" y="972"/>
                </a:lnTo>
                <a:lnTo>
                  <a:pt x="519" y="972"/>
                </a:lnTo>
                <a:lnTo>
                  <a:pt x="529" y="972"/>
                </a:lnTo>
                <a:lnTo>
                  <a:pt x="539" y="972"/>
                </a:lnTo>
                <a:lnTo>
                  <a:pt x="550" y="972"/>
                </a:lnTo>
                <a:lnTo>
                  <a:pt x="560" y="972"/>
                </a:lnTo>
                <a:lnTo>
                  <a:pt x="570" y="972"/>
                </a:lnTo>
                <a:lnTo>
                  <a:pt x="581" y="972"/>
                </a:lnTo>
                <a:lnTo>
                  <a:pt x="591" y="972"/>
                </a:lnTo>
                <a:lnTo>
                  <a:pt x="601" y="972"/>
                </a:lnTo>
                <a:lnTo>
                  <a:pt x="611" y="972"/>
                </a:lnTo>
                <a:lnTo>
                  <a:pt x="622" y="972"/>
                </a:lnTo>
                <a:lnTo>
                  <a:pt x="632" y="972"/>
                </a:lnTo>
                <a:lnTo>
                  <a:pt x="637" y="972"/>
                </a:lnTo>
                <a:lnTo>
                  <a:pt x="647" y="972"/>
                </a:lnTo>
                <a:lnTo>
                  <a:pt x="658" y="967"/>
                </a:lnTo>
                <a:lnTo>
                  <a:pt x="668" y="967"/>
                </a:lnTo>
                <a:lnTo>
                  <a:pt x="678" y="967"/>
                </a:lnTo>
                <a:lnTo>
                  <a:pt x="688" y="967"/>
                </a:lnTo>
                <a:lnTo>
                  <a:pt x="699" y="967"/>
                </a:lnTo>
                <a:lnTo>
                  <a:pt x="709" y="967"/>
                </a:lnTo>
                <a:lnTo>
                  <a:pt x="719" y="967"/>
                </a:lnTo>
                <a:lnTo>
                  <a:pt x="730" y="967"/>
                </a:lnTo>
                <a:lnTo>
                  <a:pt x="740" y="967"/>
                </a:lnTo>
                <a:lnTo>
                  <a:pt x="750" y="967"/>
                </a:lnTo>
                <a:lnTo>
                  <a:pt x="760" y="967"/>
                </a:lnTo>
                <a:lnTo>
                  <a:pt x="771" y="967"/>
                </a:lnTo>
                <a:lnTo>
                  <a:pt x="781" y="967"/>
                </a:lnTo>
                <a:lnTo>
                  <a:pt x="791" y="962"/>
                </a:lnTo>
                <a:lnTo>
                  <a:pt x="802" y="962"/>
                </a:lnTo>
                <a:lnTo>
                  <a:pt x="812" y="962"/>
                </a:lnTo>
                <a:lnTo>
                  <a:pt x="817" y="962"/>
                </a:lnTo>
                <a:lnTo>
                  <a:pt x="827" y="962"/>
                </a:lnTo>
                <a:lnTo>
                  <a:pt x="837" y="962"/>
                </a:lnTo>
                <a:lnTo>
                  <a:pt x="848" y="962"/>
                </a:lnTo>
                <a:lnTo>
                  <a:pt x="858" y="962"/>
                </a:lnTo>
                <a:lnTo>
                  <a:pt x="868" y="957"/>
                </a:lnTo>
                <a:lnTo>
                  <a:pt x="879" y="957"/>
                </a:lnTo>
                <a:lnTo>
                  <a:pt x="889" y="957"/>
                </a:lnTo>
                <a:lnTo>
                  <a:pt x="899" y="957"/>
                </a:lnTo>
                <a:lnTo>
                  <a:pt x="909" y="957"/>
                </a:lnTo>
                <a:lnTo>
                  <a:pt x="920" y="951"/>
                </a:lnTo>
                <a:lnTo>
                  <a:pt x="930" y="957"/>
                </a:lnTo>
                <a:lnTo>
                  <a:pt x="940" y="951"/>
                </a:lnTo>
                <a:lnTo>
                  <a:pt x="951" y="951"/>
                </a:lnTo>
                <a:lnTo>
                  <a:pt x="961" y="951"/>
                </a:lnTo>
                <a:lnTo>
                  <a:pt x="971" y="951"/>
                </a:lnTo>
                <a:lnTo>
                  <a:pt x="981" y="946"/>
                </a:lnTo>
                <a:lnTo>
                  <a:pt x="992" y="946"/>
                </a:lnTo>
                <a:lnTo>
                  <a:pt x="1002" y="946"/>
                </a:lnTo>
                <a:lnTo>
                  <a:pt x="1007" y="941"/>
                </a:lnTo>
                <a:lnTo>
                  <a:pt x="1017" y="941"/>
                </a:lnTo>
                <a:lnTo>
                  <a:pt x="1028" y="941"/>
                </a:lnTo>
                <a:lnTo>
                  <a:pt x="1038" y="936"/>
                </a:lnTo>
                <a:lnTo>
                  <a:pt x="1048" y="936"/>
                </a:lnTo>
                <a:lnTo>
                  <a:pt x="1059" y="931"/>
                </a:lnTo>
                <a:lnTo>
                  <a:pt x="1069" y="931"/>
                </a:lnTo>
                <a:lnTo>
                  <a:pt x="1079" y="931"/>
                </a:lnTo>
                <a:lnTo>
                  <a:pt x="1089" y="931"/>
                </a:lnTo>
                <a:lnTo>
                  <a:pt x="1100" y="926"/>
                </a:lnTo>
                <a:lnTo>
                  <a:pt x="1110" y="926"/>
                </a:lnTo>
                <a:lnTo>
                  <a:pt x="1120" y="921"/>
                </a:lnTo>
                <a:lnTo>
                  <a:pt x="1130" y="921"/>
                </a:lnTo>
                <a:lnTo>
                  <a:pt x="1141" y="926"/>
                </a:lnTo>
                <a:lnTo>
                  <a:pt x="1151" y="926"/>
                </a:lnTo>
                <a:lnTo>
                  <a:pt x="1161" y="921"/>
                </a:lnTo>
                <a:lnTo>
                  <a:pt x="1172" y="915"/>
                </a:lnTo>
                <a:lnTo>
                  <a:pt x="1182" y="915"/>
                </a:lnTo>
                <a:lnTo>
                  <a:pt x="1187" y="926"/>
                </a:lnTo>
                <a:lnTo>
                  <a:pt x="1197" y="915"/>
                </a:lnTo>
                <a:lnTo>
                  <a:pt x="1208" y="926"/>
                </a:lnTo>
                <a:lnTo>
                  <a:pt x="1218" y="921"/>
                </a:lnTo>
                <a:lnTo>
                  <a:pt x="1228" y="910"/>
                </a:lnTo>
                <a:lnTo>
                  <a:pt x="1238" y="910"/>
                </a:lnTo>
                <a:lnTo>
                  <a:pt x="1249" y="910"/>
                </a:lnTo>
                <a:lnTo>
                  <a:pt x="1259" y="910"/>
                </a:lnTo>
                <a:lnTo>
                  <a:pt x="1269" y="905"/>
                </a:lnTo>
                <a:lnTo>
                  <a:pt x="1280" y="905"/>
                </a:lnTo>
                <a:lnTo>
                  <a:pt x="1290" y="900"/>
                </a:lnTo>
                <a:lnTo>
                  <a:pt x="1300" y="905"/>
                </a:lnTo>
                <a:lnTo>
                  <a:pt x="1310" y="910"/>
                </a:lnTo>
                <a:lnTo>
                  <a:pt x="1321" y="921"/>
                </a:lnTo>
                <a:lnTo>
                  <a:pt x="1331" y="915"/>
                </a:lnTo>
                <a:lnTo>
                  <a:pt x="1341" y="910"/>
                </a:lnTo>
                <a:lnTo>
                  <a:pt x="1351" y="910"/>
                </a:lnTo>
                <a:lnTo>
                  <a:pt x="1362" y="900"/>
                </a:lnTo>
                <a:lnTo>
                  <a:pt x="1367" y="895"/>
                </a:lnTo>
                <a:lnTo>
                  <a:pt x="1377" y="900"/>
                </a:lnTo>
                <a:lnTo>
                  <a:pt x="1387" y="895"/>
                </a:lnTo>
                <a:lnTo>
                  <a:pt x="1398" y="890"/>
                </a:lnTo>
                <a:lnTo>
                  <a:pt x="1408" y="890"/>
                </a:lnTo>
                <a:lnTo>
                  <a:pt x="1418" y="890"/>
                </a:lnTo>
                <a:lnTo>
                  <a:pt x="1429" y="885"/>
                </a:lnTo>
                <a:lnTo>
                  <a:pt x="1439" y="885"/>
                </a:lnTo>
                <a:lnTo>
                  <a:pt x="1449" y="895"/>
                </a:lnTo>
                <a:lnTo>
                  <a:pt x="1459" y="890"/>
                </a:lnTo>
                <a:lnTo>
                  <a:pt x="1470" y="879"/>
                </a:lnTo>
                <a:lnTo>
                  <a:pt x="1480" y="874"/>
                </a:lnTo>
                <a:lnTo>
                  <a:pt x="1490" y="874"/>
                </a:lnTo>
                <a:lnTo>
                  <a:pt x="1501" y="874"/>
                </a:lnTo>
                <a:lnTo>
                  <a:pt x="1511" y="864"/>
                </a:lnTo>
                <a:lnTo>
                  <a:pt x="1521" y="864"/>
                </a:lnTo>
                <a:lnTo>
                  <a:pt x="1531" y="864"/>
                </a:lnTo>
                <a:lnTo>
                  <a:pt x="1542" y="859"/>
                </a:lnTo>
                <a:lnTo>
                  <a:pt x="1547" y="849"/>
                </a:lnTo>
                <a:lnTo>
                  <a:pt x="1557" y="838"/>
                </a:lnTo>
                <a:lnTo>
                  <a:pt x="1567" y="833"/>
                </a:lnTo>
                <a:lnTo>
                  <a:pt x="1578" y="833"/>
                </a:lnTo>
                <a:lnTo>
                  <a:pt x="1588" y="823"/>
                </a:lnTo>
                <a:lnTo>
                  <a:pt x="1598" y="813"/>
                </a:lnTo>
                <a:lnTo>
                  <a:pt x="1608" y="813"/>
                </a:lnTo>
                <a:lnTo>
                  <a:pt x="1619" y="807"/>
                </a:lnTo>
                <a:lnTo>
                  <a:pt x="1629" y="797"/>
                </a:lnTo>
                <a:lnTo>
                  <a:pt x="1639" y="792"/>
                </a:lnTo>
                <a:lnTo>
                  <a:pt x="1650" y="782"/>
                </a:lnTo>
                <a:lnTo>
                  <a:pt x="1660" y="771"/>
                </a:lnTo>
                <a:lnTo>
                  <a:pt x="1670" y="766"/>
                </a:lnTo>
                <a:lnTo>
                  <a:pt x="1680" y="751"/>
                </a:lnTo>
                <a:lnTo>
                  <a:pt x="1691" y="741"/>
                </a:lnTo>
                <a:lnTo>
                  <a:pt x="1701" y="725"/>
                </a:lnTo>
                <a:lnTo>
                  <a:pt x="1711" y="715"/>
                </a:lnTo>
                <a:lnTo>
                  <a:pt x="1722" y="705"/>
                </a:lnTo>
                <a:lnTo>
                  <a:pt x="1727" y="689"/>
                </a:lnTo>
                <a:lnTo>
                  <a:pt x="1737" y="694"/>
                </a:lnTo>
                <a:lnTo>
                  <a:pt x="1747" y="694"/>
                </a:lnTo>
                <a:lnTo>
                  <a:pt x="1758" y="674"/>
                </a:lnTo>
                <a:lnTo>
                  <a:pt x="1768" y="669"/>
                </a:lnTo>
                <a:lnTo>
                  <a:pt x="1778" y="658"/>
                </a:lnTo>
                <a:lnTo>
                  <a:pt x="1788" y="648"/>
                </a:lnTo>
                <a:lnTo>
                  <a:pt x="1799" y="648"/>
                </a:lnTo>
                <a:lnTo>
                  <a:pt x="1809" y="658"/>
                </a:lnTo>
                <a:lnTo>
                  <a:pt x="1819" y="658"/>
                </a:lnTo>
                <a:lnTo>
                  <a:pt x="1829" y="653"/>
                </a:lnTo>
                <a:lnTo>
                  <a:pt x="1840" y="643"/>
                </a:lnTo>
                <a:lnTo>
                  <a:pt x="1850" y="633"/>
                </a:lnTo>
                <a:lnTo>
                  <a:pt x="1860" y="627"/>
                </a:lnTo>
                <a:lnTo>
                  <a:pt x="1871" y="612"/>
                </a:lnTo>
                <a:lnTo>
                  <a:pt x="1881" y="602"/>
                </a:lnTo>
                <a:lnTo>
                  <a:pt x="1891" y="597"/>
                </a:lnTo>
                <a:lnTo>
                  <a:pt x="1901" y="586"/>
                </a:lnTo>
                <a:lnTo>
                  <a:pt x="1907" y="581"/>
                </a:lnTo>
                <a:lnTo>
                  <a:pt x="1917" y="576"/>
                </a:lnTo>
                <a:lnTo>
                  <a:pt x="1927" y="571"/>
                </a:lnTo>
                <a:lnTo>
                  <a:pt x="1937" y="561"/>
                </a:lnTo>
                <a:lnTo>
                  <a:pt x="1948" y="556"/>
                </a:lnTo>
                <a:lnTo>
                  <a:pt x="1958" y="545"/>
                </a:lnTo>
                <a:lnTo>
                  <a:pt x="1968" y="535"/>
                </a:lnTo>
                <a:lnTo>
                  <a:pt x="1979" y="520"/>
                </a:lnTo>
                <a:lnTo>
                  <a:pt x="1989" y="509"/>
                </a:lnTo>
                <a:lnTo>
                  <a:pt x="1999" y="499"/>
                </a:lnTo>
                <a:lnTo>
                  <a:pt x="2009" y="489"/>
                </a:lnTo>
                <a:lnTo>
                  <a:pt x="2020" y="478"/>
                </a:lnTo>
                <a:lnTo>
                  <a:pt x="2030" y="473"/>
                </a:lnTo>
                <a:lnTo>
                  <a:pt x="2040" y="468"/>
                </a:lnTo>
                <a:lnTo>
                  <a:pt x="2050" y="458"/>
                </a:lnTo>
                <a:lnTo>
                  <a:pt x="2061" y="453"/>
                </a:lnTo>
                <a:lnTo>
                  <a:pt x="2071" y="448"/>
                </a:lnTo>
                <a:lnTo>
                  <a:pt x="2081" y="437"/>
                </a:lnTo>
                <a:lnTo>
                  <a:pt x="2092" y="432"/>
                </a:lnTo>
                <a:lnTo>
                  <a:pt x="2097" y="427"/>
                </a:lnTo>
                <a:lnTo>
                  <a:pt x="2107" y="412"/>
                </a:lnTo>
                <a:lnTo>
                  <a:pt x="2117" y="401"/>
                </a:lnTo>
                <a:lnTo>
                  <a:pt x="2128" y="391"/>
                </a:lnTo>
                <a:lnTo>
                  <a:pt x="2138" y="386"/>
                </a:lnTo>
                <a:lnTo>
                  <a:pt x="2148" y="381"/>
                </a:lnTo>
                <a:lnTo>
                  <a:pt x="2158" y="376"/>
                </a:lnTo>
                <a:lnTo>
                  <a:pt x="2169" y="370"/>
                </a:lnTo>
                <a:lnTo>
                  <a:pt x="2179" y="365"/>
                </a:lnTo>
                <a:lnTo>
                  <a:pt x="2189" y="360"/>
                </a:lnTo>
                <a:lnTo>
                  <a:pt x="2200" y="355"/>
                </a:lnTo>
                <a:lnTo>
                  <a:pt x="2210" y="350"/>
                </a:lnTo>
                <a:lnTo>
                  <a:pt x="2220" y="345"/>
                </a:lnTo>
                <a:lnTo>
                  <a:pt x="2230" y="340"/>
                </a:lnTo>
                <a:lnTo>
                  <a:pt x="2241" y="334"/>
                </a:lnTo>
                <a:lnTo>
                  <a:pt x="2251" y="329"/>
                </a:lnTo>
                <a:lnTo>
                  <a:pt x="2261" y="324"/>
                </a:lnTo>
                <a:lnTo>
                  <a:pt x="2271" y="319"/>
                </a:lnTo>
                <a:lnTo>
                  <a:pt x="2277" y="314"/>
                </a:lnTo>
                <a:lnTo>
                  <a:pt x="2287" y="309"/>
                </a:lnTo>
                <a:lnTo>
                  <a:pt x="2297" y="298"/>
                </a:lnTo>
                <a:lnTo>
                  <a:pt x="2307" y="293"/>
                </a:lnTo>
                <a:lnTo>
                  <a:pt x="2318" y="288"/>
                </a:lnTo>
                <a:lnTo>
                  <a:pt x="2328" y="283"/>
                </a:lnTo>
                <a:lnTo>
                  <a:pt x="2338" y="283"/>
                </a:lnTo>
                <a:lnTo>
                  <a:pt x="2349" y="273"/>
                </a:lnTo>
                <a:lnTo>
                  <a:pt x="2359" y="262"/>
                </a:lnTo>
                <a:lnTo>
                  <a:pt x="2369" y="262"/>
                </a:lnTo>
                <a:lnTo>
                  <a:pt x="2379" y="262"/>
                </a:lnTo>
                <a:lnTo>
                  <a:pt x="2390" y="257"/>
                </a:lnTo>
                <a:lnTo>
                  <a:pt x="2400" y="257"/>
                </a:lnTo>
                <a:lnTo>
                  <a:pt x="2410" y="252"/>
                </a:lnTo>
                <a:lnTo>
                  <a:pt x="2421" y="247"/>
                </a:lnTo>
                <a:lnTo>
                  <a:pt x="2431" y="247"/>
                </a:lnTo>
                <a:lnTo>
                  <a:pt x="2441" y="242"/>
                </a:lnTo>
                <a:lnTo>
                  <a:pt x="2451" y="237"/>
                </a:lnTo>
                <a:lnTo>
                  <a:pt x="2457" y="232"/>
                </a:lnTo>
                <a:lnTo>
                  <a:pt x="2467" y="232"/>
                </a:lnTo>
                <a:lnTo>
                  <a:pt x="2477" y="227"/>
                </a:lnTo>
                <a:lnTo>
                  <a:pt x="2487" y="221"/>
                </a:lnTo>
                <a:lnTo>
                  <a:pt x="2498" y="216"/>
                </a:lnTo>
                <a:lnTo>
                  <a:pt x="2508" y="216"/>
                </a:lnTo>
                <a:lnTo>
                  <a:pt x="2518" y="211"/>
                </a:lnTo>
                <a:lnTo>
                  <a:pt x="2528" y="206"/>
                </a:lnTo>
                <a:lnTo>
                  <a:pt x="2539" y="201"/>
                </a:lnTo>
                <a:lnTo>
                  <a:pt x="2549" y="201"/>
                </a:lnTo>
                <a:lnTo>
                  <a:pt x="2559" y="196"/>
                </a:lnTo>
                <a:lnTo>
                  <a:pt x="2570" y="191"/>
                </a:lnTo>
                <a:lnTo>
                  <a:pt x="2580" y="185"/>
                </a:lnTo>
                <a:lnTo>
                  <a:pt x="2590" y="185"/>
                </a:lnTo>
                <a:lnTo>
                  <a:pt x="2600" y="180"/>
                </a:lnTo>
                <a:lnTo>
                  <a:pt x="2611" y="175"/>
                </a:lnTo>
                <a:lnTo>
                  <a:pt x="2621" y="175"/>
                </a:lnTo>
                <a:lnTo>
                  <a:pt x="2631" y="170"/>
                </a:lnTo>
                <a:lnTo>
                  <a:pt x="2636" y="165"/>
                </a:lnTo>
                <a:lnTo>
                  <a:pt x="2647" y="165"/>
                </a:lnTo>
                <a:lnTo>
                  <a:pt x="2657" y="160"/>
                </a:lnTo>
                <a:lnTo>
                  <a:pt x="2667" y="155"/>
                </a:lnTo>
                <a:lnTo>
                  <a:pt x="2678" y="155"/>
                </a:lnTo>
                <a:lnTo>
                  <a:pt x="2688" y="149"/>
                </a:lnTo>
                <a:lnTo>
                  <a:pt x="2698" y="144"/>
                </a:lnTo>
                <a:lnTo>
                  <a:pt x="2708" y="144"/>
                </a:lnTo>
                <a:lnTo>
                  <a:pt x="2719" y="139"/>
                </a:lnTo>
                <a:lnTo>
                  <a:pt x="2729" y="134"/>
                </a:lnTo>
                <a:lnTo>
                  <a:pt x="2739" y="134"/>
                </a:lnTo>
                <a:lnTo>
                  <a:pt x="2749" y="129"/>
                </a:lnTo>
                <a:lnTo>
                  <a:pt x="2760" y="129"/>
                </a:lnTo>
                <a:lnTo>
                  <a:pt x="2770" y="124"/>
                </a:lnTo>
                <a:lnTo>
                  <a:pt x="2780" y="119"/>
                </a:lnTo>
                <a:lnTo>
                  <a:pt x="2791" y="119"/>
                </a:lnTo>
                <a:lnTo>
                  <a:pt x="2801" y="113"/>
                </a:lnTo>
                <a:lnTo>
                  <a:pt x="2811" y="113"/>
                </a:lnTo>
                <a:lnTo>
                  <a:pt x="2816" y="108"/>
                </a:lnTo>
                <a:lnTo>
                  <a:pt x="2827" y="108"/>
                </a:lnTo>
                <a:lnTo>
                  <a:pt x="2837" y="103"/>
                </a:lnTo>
                <a:lnTo>
                  <a:pt x="2847" y="103"/>
                </a:lnTo>
                <a:lnTo>
                  <a:pt x="2857" y="98"/>
                </a:lnTo>
                <a:lnTo>
                  <a:pt x="2868" y="98"/>
                </a:lnTo>
                <a:lnTo>
                  <a:pt x="2878" y="98"/>
                </a:lnTo>
                <a:lnTo>
                  <a:pt x="2888" y="93"/>
                </a:lnTo>
                <a:lnTo>
                  <a:pt x="2899" y="93"/>
                </a:lnTo>
                <a:lnTo>
                  <a:pt x="2909" y="93"/>
                </a:lnTo>
                <a:lnTo>
                  <a:pt x="2919" y="88"/>
                </a:lnTo>
                <a:lnTo>
                  <a:pt x="2929" y="88"/>
                </a:lnTo>
                <a:lnTo>
                  <a:pt x="2940" y="88"/>
                </a:lnTo>
                <a:lnTo>
                  <a:pt x="2950" y="83"/>
                </a:lnTo>
                <a:lnTo>
                  <a:pt x="2960" y="83"/>
                </a:lnTo>
                <a:lnTo>
                  <a:pt x="2970" y="83"/>
                </a:lnTo>
                <a:lnTo>
                  <a:pt x="2981" y="77"/>
                </a:lnTo>
                <a:lnTo>
                  <a:pt x="2991" y="77"/>
                </a:lnTo>
                <a:lnTo>
                  <a:pt x="3001" y="77"/>
                </a:lnTo>
                <a:lnTo>
                  <a:pt x="3006" y="72"/>
                </a:lnTo>
                <a:lnTo>
                  <a:pt x="3017" y="72"/>
                </a:lnTo>
                <a:lnTo>
                  <a:pt x="3027" y="67"/>
                </a:lnTo>
                <a:lnTo>
                  <a:pt x="3037" y="67"/>
                </a:lnTo>
                <a:lnTo>
                  <a:pt x="3048" y="67"/>
                </a:lnTo>
                <a:lnTo>
                  <a:pt x="3058" y="62"/>
                </a:lnTo>
                <a:lnTo>
                  <a:pt x="3068" y="62"/>
                </a:lnTo>
                <a:lnTo>
                  <a:pt x="3078" y="62"/>
                </a:lnTo>
                <a:lnTo>
                  <a:pt x="3089" y="57"/>
                </a:lnTo>
                <a:lnTo>
                  <a:pt x="3099" y="57"/>
                </a:lnTo>
                <a:lnTo>
                  <a:pt x="3109" y="57"/>
                </a:lnTo>
                <a:lnTo>
                  <a:pt x="3120" y="52"/>
                </a:lnTo>
                <a:lnTo>
                  <a:pt x="3130" y="52"/>
                </a:lnTo>
                <a:lnTo>
                  <a:pt x="3140" y="52"/>
                </a:lnTo>
                <a:lnTo>
                  <a:pt x="3150" y="47"/>
                </a:lnTo>
                <a:lnTo>
                  <a:pt x="3161" y="47"/>
                </a:lnTo>
                <a:lnTo>
                  <a:pt x="3171" y="47"/>
                </a:lnTo>
                <a:lnTo>
                  <a:pt x="3181" y="47"/>
                </a:lnTo>
                <a:lnTo>
                  <a:pt x="3186" y="41"/>
                </a:lnTo>
                <a:lnTo>
                  <a:pt x="3197" y="41"/>
                </a:lnTo>
                <a:lnTo>
                  <a:pt x="3207" y="41"/>
                </a:lnTo>
                <a:lnTo>
                  <a:pt x="3217" y="41"/>
                </a:lnTo>
                <a:lnTo>
                  <a:pt x="3227" y="36"/>
                </a:lnTo>
                <a:lnTo>
                  <a:pt x="3238" y="36"/>
                </a:lnTo>
                <a:lnTo>
                  <a:pt x="3248" y="36"/>
                </a:lnTo>
                <a:lnTo>
                  <a:pt x="3258" y="36"/>
                </a:lnTo>
                <a:lnTo>
                  <a:pt x="3269" y="36"/>
                </a:lnTo>
                <a:lnTo>
                  <a:pt x="3279" y="31"/>
                </a:lnTo>
                <a:lnTo>
                  <a:pt x="3289" y="31"/>
                </a:lnTo>
                <a:lnTo>
                  <a:pt x="3299" y="31"/>
                </a:lnTo>
                <a:lnTo>
                  <a:pt x="3310" y="31"/>
                </a:lnTo>
                <a:lnTo>
                  <a:pt x="3320" y="31"/>
                </a:lnTo>
                <a:lnTo>
                  <a:pt x="3330" y="31"/>
                </a:lnTo>
                <a:lnTo>
                  <a:pt x="3341" y="26"/>
                </a:lnTo>
                <a:lnTo>
                  <a:pt x="3351" y="26"/>
                </a:lnTo>
                <a:lnTo>
                  <a:pt x="3361" y="26"/>
                </a:lnTo>
                <a:lnTo>
                  <a:pt x="3366" y="26"/>
                </a:lnTo>
                <a:lnTo>
                  <a:pt x="3377" y="26"/>
                </a:lnTo>
                <a:lnTo>
                  <a:pt x="3387" y="26"/>
                </a:lnTo>
                <a:lnTo>
                  <a:pt x="3397" y="21"/>
                </a:lnTo>
                <a:lnTo>
                  <a:pt x="3407" y="21"/>
                </a:lnTo>
                <a:lnTo>
                  <a:pt x="3418" y="21"/>
                </a:lnTo>
                <a:lnTo>
                  <a:pt x="3428" y="21"/>
                </a:lnTo>
                <a:lnTo>
                  <a:pt x="3438" y="21"/>
                </a:lnTo>
                <a:lnTo>
                  <a:pt x="3448" y="21"/>
                </a:lnTo>
                <a:lnTo>
                  <a:pt x="3459" y="21"/>
                </a:lnTo>
                <a:lnTo>
                  <a:pt x="3469" y="16"/>
                </a:lnTo>
                <a:lnTo>
                  <a:pt x="3479" y="16"/>
                </a:lnTo>
                <a:lnTo>
                  <a:pt x="3490" y="16"/>
                </a:lnTo>
                <a:lnTo>
                  <a:pt x="3500" y="16"/>
                </a:lnTo>
                <a:lnTo>
                  <a:pt x="3510" y="16"/>
                </a:lnTo>
                <a:lnTo>
                  <a:pt x="3520" y="16"/>
                </a:lnTo>
                <a:lnTo>
                  <a:pt x="3531" y="16"/>
                </a:lnTo>
                <a:lnTo>
                  <a:pt x="3541" y="16"/>
                </a:lnTo>
                <a:lnTo>
                  <a:pt x="3546" y="16"/>
                </a:lnTo>
                <a:lnTo>
                  <a:pt x="3556" y="16"/>
                </a:lnTo>
                <a:lnTo>
                  <a:pt x="3567" y="16"/>
                </a:lnTo>
                <a:lnTo>
                  <a:pt x="3577" y="11"/>
                </a:lnTo>
                <a:lnTo>
                  <a:pt x="3587" y="11"/>
                </a:lnTo>
                <a:lnTo>
                  <a:pt x="3598" y="11"/>
                </a:lnTo>
                <a:lnTo>
                  <a:pt x="3608" y="11"/>
                </a:lnTo>
                <a:lnTo>
                  <a:pt x="3618" y="11"/>
                </a:lnTo>
                <a:lnTo>
                  <a:pt x="3628" y="11"/>
                </a:lnTo>
                <a:lnTo>
                  <a:pt x="3639" y="11"/>
                </a:lnTo>
                <a:lnTo>
                  <a:pt x="3649" y="11"/>
                </a:lnTo>
                <a:lnTo>
                  <a:pt x="3659" y="11"/>
                </a:lnTo>
                <a:lnTo>
                  <a:pt x="3669" y="11"/>
                </a:lnTo>
                <a:lnTo>
                  <a:pt x="3680" y="11"/>
                </a:lnTo>
                <a:lnTo>
                  <a:pt x="3690" y="11"/>
                </a:lnTo>
                <a:lnTo>
                  <a:pt x="3700" y="5"/>
                </a:lnTo>
                <a:lnTo>
                  <a:pt x="3711" y="5"/>
                </a:lnTo>
                <a:lnTo>
                  <a:pt x="3721" y="5"/>
                </a:lnTo>
                <a:lnTo>
                  <a:pt x="3726" y="5"/>
                </a:lnTo>
                <a:lnTo>
                  <a:pt x="3736" y="5"/>
                </a:lnTo>
                <a:lnTo>
                  <a:pt x="3747" y="5"/>
                </a:lnTo>
                <a:lnTo>
                  <a:pt x="3757" y="5"/>
                </a:lnTo>
                <a:lnTo>
                  <a:pt x="3767" y="5"/>
                </a:lnTo>
                <a:lnTo>
                  <a:pt x="3777" y="5"/>
                </a:lnTo>
                <a:lnTo>
                  <a:pt x="3788" y="5"/>
                </a:lnTo>
                <a:lnTo>
                  <a:pt x="3798" y="5"/>
                </a:lnTo>
                <a:lnTo>
                  <a:pt x="3808" y="5"/>
                </a:lnTo>
                <a:lnTo>
                  <a:pt x="3819" y="5"/>
                </a:lnTo>
                <a:lnTo>
                  <a:pt x="3829" y="5"/>
                </a:lnTo>
                <a:lnTo>
                  <a:pt x="3839" y="5"/>
                </a:lnTo>
                <a:lnTo>
                  <a:pt x="3849" y="5"/>
                </a:lnTo>
                <a:lnTo>
                  <a:pt x="3860" y="5"/>
                </a:lnTo>
                <a:lnTo>
                  <a:pt x="3870" y="5"/>
                </a:lnTo>
                <a:lnTo>
                  <a:pt x="3880" y="0"/>
                </a:lnTo>
                <a:lnTo>
                  <a:pt x="3890" y="0"/>
                </a:lnTo>
                <a:lnTo>
                  <a:pt x="3901" y="0"/>
                </a:lnTo>
                <a:lnTo>
                  <a:pt x="3906" y="0"/>
                </a:lnTo>
                <a:lnTo>
                  <a:pt x="3916" y="0"/>
                </a:lnTo>
                <a:lnTo>
                  <a:pt x="3926" y="0"/>
                </a:lnTo>
                <a:lnTo>
                  <a:pt x="3937" y="0"/>
                </a:lnTo>
                <a:lnTo>
                  <a:pt x="3947" y="0"/>
                </a:lnTo>
                <a:lnTo>
                  <a:pt x="3957" y="0"/>
                </a:lnTo>
                <a:lnTo>
                  <a:pt x="3968" y="0"/>
                </a:lnTo>
                <a:lnTo>
                  <a:pt x="3978" y="0"/>
                </a:lnTo>
                <a:lnTo>
                  <a:pt x="3988" y="0"/>
                </a:lnTo>
                <a:lnTo>
                  <a:pt x="3998" y="0"/>
                </a:lnTo>
                <a:lnTo>
                  <a:pt x="3998" y="874"/>
                </a:lnTo>
                <a:lnTo>
                  <a:pt x="3988" y="874"/>
                </a:lnTo>
                <a:lnTo>
                  <a:pt x="3978" y="874"/>
                </a:lnTo>
                <a:lnTo>
                  <a:pt x="3968" y="874"/>
                </a:lnTo>
                <a:lnTo>
                  <a:pt x="3957" y="874"/>
                </a:lnTo>
                <a:lnTo>
                  <a:pt x="3947" y="874"/>
                </a:lnTo>
                <a:lnTo>
                  <a:pt x="3937" y="874"/>
                </a:lnTo>
                <a:lnTo>
                  <a:pt x="3926" y="874"/>
                </a:lnTo>
                <a:lnTo>
                  <a:pt x="3916" y="874"/>
                </a:lnTo>
                <a:lnTo>
                  <a:pt x="3906" y="874"/>
                </a:lnTo>
                <a:lnTo>
                  <a:pt x="3901" y="874"/>
                </a:lnTo>
                <a:lnTo>
                  <a:pt x="3890" y="874"/>
                </a:lnTo>
                <a:lnTo>
                  <a:pt x="3880" y="874"/>
                </a:lnTo>
                <a:lnTo>
                  <a:pt x="3870" y="874"/>
                </a:lnTo>
                <a:lnTo>
                  <a:pt x="3860" y="874"/>
                </a:lnTo>
                <a:lnTo>
                  <a:pt x="3849" y="874"/>
                </a:lnTo>
                <a:lnTo>
                  <a:pt x="3839" y="874"/>
                </a:lnTo>
                <a:lnTo>
                  <a:pt x="3829" y="874"/>
                </a:lnTo>
                <a:lnTo>
                  <a:pt x="3819" y="874"/>
                </a:lnTo>
                <a:lnTo>
                  <a:pt x="3808" y="874"/>
                </a:lnTo>
                <a:lnTo>
                  <a:pt x="3798" y="874"/>
                </a:lnTo>
                <a:lnTo>
                  <a:pt x="3788" y="874"/>
                </a:lnTo>
                <a:lnTo>
                  <a:pt x="3777" y="874"/>
                </a:lnTo>
                <a:lnTo>
                  <a:pt x="3767" y="869"/>
                </a:lnTo>
                <a:lnTo>
                  <a:pt x="3757" y="869"/>
                </a:lnTo>
                <a:lnTo>
                  <a:pt x="3747" y="869"/>
                </a:lnTo>
                <a:lnTo>
                  <a:pt x="3736" y="869"/>
                </a:lnTo>
                <a:lnTo>
                  <a:pt x="3726" y="869"/>
                </a:lnTo>
                <a:lnTo>
                  <a:pt x="3721" y="869"/>
                </a:lnTo>
                <a:lnTo>
                  <a:pt x="3711" y="869"/>
                </a:lnTo>
                <a:lnTo>
                  <a:pt x="3700" y="869"/>
                </a:lnTo>
                <a:lnTo>
                  <a:pt x="3690" y="869"/>
                </a:lnTo>
                <a:lnTo>
                  <a:pt x="3680" y="869"/>
                </a:lnTo>
                <a:lnTo>
                  <a:pt x="3669" y="869"/>
                </a:lnTo>
                <a:lnTo>
                  <a:pt x="3659" y="869"/>
                </a:lnTo>
                <a:lnTo>
                  <a:pt x="3649" y="869"/>
                </a:lnTo>
                <a:lnTo>
                  <a:pt x="3639" y="869"/>
                </a:lnTo>
                <a:lnTo>
                  <a:pt x="3628" y="869"/>
                </a:lnTo>
                <a:lnTo>
                  <a:pt x="3618" y="869"/>
                </a:lnTo>
                <a:lnTo>
                  <a:pt x="3608" y="869"/>
                </a:lnTo>
                <a:lnTo>
                  <a:pt x="3598" y="869"/>
                </a:lnTo>
                <a:lnTo>
                  <a:pt x="3587" y="869"/>
                </a:lnTo>
                <a:lnTo>
                  <a:pt x="3577" y="869"/>
                </a:lnTo>
                <a:lnTo>
                  <a:pt x="3567" y="864"/>
                </a:lnTo>
                <a:lnTo>
                  <a:pt x="3556" y="864"/>
                </a:lnTo>
                <a:lnTo>
                  <a:pt x="3546" y="864"/>
                </a:lnTo>
                <a:lnTo>
                  <a:pt x="3541" y="864"/>
                </a:lnTo>
                <a:lnTo>
                  <a:pt x="3531" y="864"/>
                </a:lnTo>
                <a:lnTo>
                  <a:pt x="3520" y="864"/>
                </a:lnTo>
                <a:lnTo>
                  <a:pt x="3510" y="864"/>
                </a:lnTo>
                <a:lnTo>
                  <a:pt x="3500" y="864"/>
                </a:lnTo>
                <a:lnTo>
                  <a:pt x="3490" y="864"/>
                </a:lnTo>
                <a:lnTo>
                  <a:pt x="3479" y="864"/>
                </a:lnTo>
                <a:lnTo>
                  <a:pt x="3469" y="864"/>
                </a:lnTo>
                <a:lnTo>
                  <a:pt x="3459" y="864"/>
                </a:lnTo>
                <a:lnTo>
                  <a:pt x="3448" y="864"/>
                </a:lnTo>
                <a:lnTo>
                  <a:pt x="3438" y="859"/>
                </a:lnTo>
                <a:lnTo>
                  <a:pt x="3428" y="859"/>
                </a:lnTo>
                <a:lnTo>
                  <a:pt x="3418" y="859"/>
                </a:lnTo>
                <a:lnTo>
                  <a:pt x="3407" y="859"/>
                </a:lnTo>
                <a:lnTo>
                  <a:pt x="3397" y="859"/>
                </a:lnTo>
                <a:lnTo>
                  <a:pt x="3387" y="859"/>
                </a:lnTo>
                <a:lnTo>
                  <a:pt x="3377" y="859"/>
                </a:lnTo>
                <a:lnTo>
                  <a:pt x="3366" y="859"/>
                </a:lnTo>
                <a:lnTo>
                  <a:pt x="3361" y="859"/>
                </a:lnTo>
                <a:lnTo>
                  <a:pt x="3351" y="854"/>
                </a:lnTo>
                <a:lnTo>
                  <a:pt x="3341" y="854"/>
                </a:lnTo>
                <a:lnTo>
                  <a:pt x="3330" y="854"/>
                </a:lnTo>
                <a:lnTo>
                  <a:pt x="3320" y="854"/>
                </a:lnTo>
                <a:lnTo>
                  <a:pt x="3310" y="854"/>
                </a:lnTo>
                <a:lnTo>
                  <a:pt x="3299" y="854"/>
                </a:lnTo>
                <a:lnTo>
                  <a:pt x="3289" y="854"/>
                </a:lnTo>
                <a:lnTo>
                  <a:pt x="3279" y="854"/>
                </a:lnTo>
                <a:lnTo>
                  <a:pt x="3269" y="849"/>
                </a:lnTo>
                <a:lnTo>
                  <a:pt x="3258" y="849"/>
                </a:lnTo>
                <a:lnTo>
                  <a:pt x="3248" y="849"/>
                </a:lnTo>
                <a:lnTo>
                  <a:pt x="3238" y="849"/>
                </a:lnTo>
                <a:lnTo>
                  <a:pt x="3227" y="849"/>
                </a:lnTo>
                <a:lnTo>
                  <a:pt x="3217" y="849"/>
                </a:lnTo>
                <a:lnTo>
                  <a:pt x="3207" y="843"/>
                </a:lnTo>
                <a:lnTo>
                  <a:pt x="3197" y="843"/>
                </a:lnTo>
                <a:lnTo>
                  <a:pt x="3186" y="843"/>
                </a:lnTo>
                <a:lnTo>
                  <a:pt x="3181" y="843"/>
                </a:lnTo>
                <a:lnTo>
                  <a:pt x="3171" y="843"/>
                </a:lnTo>
                <a:lnTo>
                  <a:pt x="3161" y="843"/>
                </a:lnTo>
                <a:lnTo>
                  <a:pt x="3150" y="838"/>
                </a:lnTo>
                <a:lnTo>
                  <a:pt x="3140" y="838"/>
                </a:lnTo>
                <a:lnTo>
                  <a:pt x="3130" y="838"/>
                </a:lnTo>
                <a:lnTo>
                  <a:pt x="3120" y="838"/>
                </a:lnTo>
                <a:lnTo>
                  <a:pt x="3109" y="838"/>
                </a:lnTo>
                <a:lnTo>
                  <a:pt x="3099" y="833"/>
                </a:lnTo>
                <a:lnTo>
                  <a:pt x="3089" y="833"/>
                </a:lnTo>
                <a:lnTo>
                  <a:pt x="3078" y="833"/>
                </a:lnTo>
                <a:lnTo>
                  <a:pt x="3068" y="833"/>
                </a:lnTo>
                <a:lnTo>
                  <a:pt x="3058" y="828"/>
                </a:lnTo>
                <a:lnTo>
                  <a:pt x="3048" y="828"/>
                </a:lnTo>
                <a:lnTo>
                  <a:pt x="3037" y="828"/>
                </a:lnTo>
                <a:lnTo>
                  <a:pt x="3027" y="828"/>
                </a:lnTo>
                <a:lnTo>
                  <a:pt x="3017" y="823"/>
                </a:lnTo>
                <a:lnTo>
                  <a:pt x="3006" y="823"/>
                </a:lnTo>
                <a:lnTo>
                  <a:pt x="3001" y="823"/>
                </a:lnTo>
                <a:lnTo>
                  <a:pt x="2991" y="818"/>
                </a:lnTo>
                <a:lnTo>
                  <a:pt x="2981" y="818"/>
                </a:lnTo>
                <a:lnTo>
                  <a:pt x="2970" y="818"/>
                </a:lnTo>
                <a:lnTo>
                  <a:pt x="2960" y="813"/>
                </a:lnTo>
                <a:lnTo>
                  <a:pt x="2950" y="813"/>
                </a:lnTo>
                <a:lnTo>
                  <a:pt x="2940" y="813"/>
                </a:lnTo>
                <a:lnTo>
                  <a:pt x="2929" y="807"/>
                </a:lnTo>
                <a:lnTo>
                  <a:pt x="2919" y="807"/>
                </a:lnTo>
                <a:lnTo>
                  <a:pt x="2909" y="802"/>
                </a:lnTo>
                <a:lnTo>
                  <a:pt x="2899" y="802"/>
                </a:lnTo>
                <a:lnTo>
                  <a:pt x="2888" y="797"/>
                </a:lnTo>
                <a:lnTo>
                  <a:pt x="2878" y="797"/>
                </a:lnTo>
                <a:lnTo>
                  <a:pt x="2868" y="792"/>
                </a:lnTo>
                <a:lnTo>
                  <a:pt x="2857" y="787"/>
                </a:lnTo>
                <a:lnTo>
                  <a:pt x="2847" y="787"/>
                </a:lnTo>
                <a:lnTo>
                  <a:pt x="2837" y="782"/>
                </a:lnTo>
                <a:lnTo>
                  <a:pt x="2827" y="782"/>
                </a:lnTo>
                <a:lnTo>
                  <a:pt x="2816" y="777"/>
                </a:lnTo>
                <a:lnTo>
                  <a:pt x="2811" y="771"/>
                </a:lnTo>
                <a:lnTo>
                  <a:pt x="2801" y="766"/>
                </a:lnTo>
                <a:lnTo>
                  <a:pt x="2791" y="766"/>
                </a:lnTo>
                <a:lnTo>
                  <a:pt x="2780" y="761"/>
                </a:lnTo>
                <a:lnTo>
                  <a:pt x="2770" y="756"/>
                </a:lnTo>
                <a:lnTo>
                  <a:pt x="2760" y="751"/>
                </a:lnTo>
                <a:lnTo>
                  <a:pt x="2749" y="746"/>
                </a:lnTo>
                <a:lnTo>
                  <a:pt x="2739" y="741"/>
                </a:lnTo>
                <a:lnTo>
                  <a:pt x="2729" y="735"/>
                </a:lnTo>
                <a:lnTo>
                  <a:pt x="2719" y="730"/>
                </a:lnTo>
                <a:lnTo>
                  <a:pt x="2708" y="725"/>
                </a:lnTo>
                <a:lnTo>
                  <a:pt x="2698" y="720"/>
                </a:lnTo>
                <a:lnTo>
                  <a:pt x="2688" y="715"/>
                </a:lnTo>
                <a:lnTo>
                  <a:pt x="2678" y="710"/>
                </a:lnTo>
                <a:lnTo>
                  <a:pt x="2667" y="705"/>
                </a:lnTo>
                <a:lnTo>
                  <a:pt x="2657" y="699"/>
                </a:lnTo>
                <a:lnTo>
                  <a:pt x="2647" y="694"/>
                </a:lnTo>
                <a:lnTo>
                  <a:pt x="2636" y="689"/>
                </a:lnTo>
                <a:lnTo>
                  <a:pt x="2631" y="679"/>
                </a:lnTo>
                <a:lnTo>
                  <a:pt x="2621" y="674"/>
                </a:lnTo>
                <a:lnTo>
                  <a:pt x="2611" y="669"/>
                </a:lnTo>
                <a:lnTo>
                  <a:pt x="2600" y="663"/>
                </a:lnTo>
                <a:lnTo>
                  <a:pt x="2590" y="653"/>
                </a:lnTo>
                <a:lnTo>
                  <a:pt x="2580" y="648"/>
                </a:lnTo>
                <a:lnTo>
                  <a:pt x="2570" y="643"/>
                </a:lnTo>
                <a:lnTo>
                  <a:pt x="2559" y="638"/>
                </a:lnTo>
                <a:lnTo>
                  <a:pt x="2549" y="627"/>
                </a:lnTo>
                <a:lnTo>
                  <a:pt x="2539" y="622"/>
                </a:lnTo>
                <a:lnTo>
                  <a:pt x="2528" y="617"/>
                </a:lnTo>
                <a:lnTo>
                  <a:pt x="2518" y="607"/>
                </a:lnTo>
                <a:lnTo>
                  <a:pt x="2508" y="602"/>
                </a:lnTo>
                <a:lnTo>
                  <a:pt x="2498" y="597"/>
                </a:lnTo>
                <a:lnTo>
                  <a:pt x="2487" y="586"/>
                </a:lnTo>
                <a:lnTo>
                  <a:pt x="2477" y="581"/>
                </a:lnTo>
                <a:lnTo>
                  <a:pt x="2467" y="576"/>
                </a:lnTo>
                <a:lnTo>
                  <a:pt x="2457" y="566"/>
                </a:lnTo>
                <a:lnTo>
                  <a:pt x="2451" y="561"/>
                </a:lnTo>
                <a:lnTo>
                  <a:pt x="2441" y="556"/>
                </a:lnTo>
                <a:lnTo>
                  <a:pt x="2431" y="550"/>
                </a:lnTo>
                <a:lnTo>
                  <a:pt x="2421" y="540"/>
                </a:lnTo>
                <a:lnTo>
                  <a:pt x="2410" y="535"/>
                </a:lnTo>
                <a:lnTo>
                  <a:pt x="2400" y="530"/>
                </a:lnTo>
                <a:lnTo>
                  <a:pt x="2390" y="525"/>
                </a:lnTo>
                <a:lnTo>
                  <a:pt x="2379" y="514"/>
                </a:lnTo>
                <a:lnTo>
                  <a:pt x="2369" y="509"/>
                </a:lnTo>
                <a:lnTo>
                  <a:pt x="2359" y="504"/>
                </a:lnTo>
                <a:lnTo>
                  <a:pt x="2349" y="499"/>
                </a:lnTo>
                <a:lnTo>
                  <a:pt x="2338" y="494"/>
                </a:lnTo>
                <a:lnTo>
                  <a:pt x="2328" y="489"/>
                </a:lnTo>
                <a:lnTo>
                  <a:pt x="2318" y="484"/>
                </a:lnTo>
                <a:lnTo>
                  <a:pt x="2307" y="478"/>
                </a:lnTo>
                <a:lnTo>
                  <a:pt x="2297" y="473"/>
                </a:lnTo>
                <a:lnTo>
                  <a:pt x="2287" y="468"/>
                </a:lnTo>
                <a:lnTo>
                  <a:pt x="2277" y="463"/>
                </a:lnTo>
                <a:lnTo>
                  <a:pt x="2271" y="458"/>
                </a:lnTo>
                <a:lnTo>
                  <a:pt x="2261" y="453"/>
                </a:lnTo>
                <a:lnTo>
                  <a:pt x="2251" y="453"/>
                </a:lnTo>
                <a:lnTo>
                  <a:pt x="2241" y="448"/>
                </a:lnTo>
                <a:lnTo>
                  <a:pt x="2230" y="442"/>
                </a:lnTo>
                <a:lnTo>
                  <a:pt x="2220" y="442"/>
                </a:lnTo>
                <a:lnTo>
                  <a:pt x="2210" y="437"/>
                </a:lnTo>
                <a:lnTo>
                  <a:pt x="2200" y="437"/>
                </a:lnTo>
                <a:lnTo>
                  <a:pt x="2189" y="437"/>
                </a:lnTo>
                <a:lnTo>
                  <a:pt x="2179" y="432"/>
                </a:lnTo>
                <a:lnTo>
                  <a:pt x="2169" y="432"/>
                </a:lnTo>
                <a:lnTo>
                  <a:pt x="2158" y="432"/>
                </a:lnTo>
                <a:lnTo>
                  <a:pt x="2148" y="432"/>
                </a:lnTo>
                <a:lnTo>
                  <a:pt x="2138" y="432"/>
                </a:lnTo>
                <a:lnTo>
                  <a:pt x="2128" y="432"/>
                </a:lnTo>
                <a:lnTo>
                  <a:pt x="2117" y="437"/>
                </a:lnTo>
                <a:lnTo>
                  <a:pt x="2107" y="437"/>
                </a:lnTo>
                <a:lnTo>
                  <a:pt x="2097" y="442"/>
                </a:lnTo>
                <a:lnTo>
                  <a:pt x="2092" y="442"/>
                </a:lnTo>
                <a:lnTo>
                  <a:pt x="2081" y="448"/>
                </a:lnTo>
                <a:lnTo>
                  <a:pt x="2071" y="453"/>
                </a:lnTo>
                <a:lnTo>
                  <a:pt x="2061" y="458"/>
                </a:lnTo>
                <a:lnTo>
                  <a:pt x="2050" y="463"/>
                </a:lnTo>
                <a:lnTo>
                  <a:pt x="2040" y="468"/>
                </a:lnTo>
                <a:lnTo>
                  <a:pt x="2030" y="473"/>
                </a:lnTo>
                <a:lnTo>
                  <a:pt x="2020" y="484"/>
                </a:lnTo>
                <a:lnTo>
                  <a:pt x="2009" y="494"/>
                </a:lnTo>
                <a:lnTo>
                  <a:pt x="1999" y="499"/>
                </a:lnTo>
                <a:lnTo>
                  <a:pt x="1989" y="509"/>
                </a:lnTo>
                <a:lnTo>
                  <a:pt x="1979" y="520"/>
                </a:lnTo>
                <a:lnTo>
                  <a:pt x="1968" y="535"/>
                </a:lnTo>
                <a:lnTo>
                  <a:pt x="1958" y="545"/>
                </a:lnTo>
                <a:lnTo>
                  <a:pt x="1948" y="556"/>
                </a:lnTo>
                <a:lnTo>
                  <a:pt x="1937" y="561"/>
                </a:lnTo>
                <a:lnTo>
                  <a:pt x="1927" y="571"/>
                </a:lnTo>
                <a:lnTo>
                  <a:pt x="1917" y="576"/>
                </a:lnTo>
                <a:lnTo>
                  <a:pt x="1907" y="581"/>
                </a:lnTo>
                <a:lnTo>
                  <a:pt x="1901" y="586"/>
                </a:lnTo>
                <a:lnTo>
                  <a:pt x="1891" y="597"/>
                </a:lnTo>
                <a:lnTo>
                  <a:pt x="1881" y="602"/>
                </a:lnTo>
                <a:lnTo>
                  <a:pt x="1871" y="612"/>
                </a:lnTo>
                <a:lnTo>
                  <a:pt x="1860" y="627"/>
                </a:lnTo>
                <a:lnTo>
                  <a:pt x="1850" y="633"/>
                </a:lnTo>
                <a:lnTo>
                  <a:pt x="1840" y="643"/>
                </a:lnTo>
                <a:lnTo>
                  <a:pt x="1829" y="653"/>
                </a:lnTo>
                <a:lnTo>
                  <a:pt x="1819" y="658"/>
                </a:lnTo>
                <a:lnTo>
                  <a:pt x="1809" y="658"/>
                </a:lnTo>
                <a:lnTo>
                  <a:pt x="1799" y="648"/>
                </a:lnTo>
                <a:lnTo>
                  <a:pt x="1788" y="648"/>
                </a:lnTo>
                <a:lnTo>
                  <a:pt x="1778" y="658"/>
                </a:lnTo>
                <a:lnTo>
                  <a:pt x="1768" y="669"/>
                </a:lnTo>
                <a:lnTo>
                  <a:pt x="1758" y="674"/>
                </a:lnTo>
                <a:lnTo>
                  <a:pt x="1747" y="694"/>
                </a:lnTo>
                <a:lnTo>
                  <a:pt x="1737" y="694"/>
                </a:lnTo>
                <a:lnTo>
                  <a:pt x="1727" y="689"/>
                </a:lnTo>
                <a:lnTo>
                  <a:pt x="1722" y="705"/>
                </a:lnTo>
                <a:lnTo>
                  <a:pt x="1711" y="715"/>
                </a:lnTo>
                <a:lnTo>
                  <a:pt x="1701" y="725"/>
                </a:lnTo>
                <a:lnTo>
                  <a:pt x="1691" y="741"/>
                </a:lnTo>
                <a:lnTo>
                  <a:pt x="1680" y="751"/>
                </a:lnTo>
                <a:lnTo>
                  <a:pt x="1670" y="766"/>
                </a:lnTo>
                <a:lnTo>
                  <a:pt x="1660" y="771"/>
                </a:lnTo>
                <a:lnTo>
                  <a:pt x="1650" y="782"/>
                </a:lnTo>
                <a:lnTo>
                  <a:pt x="1639" y="792"/>
                </a:lnTo>
                <a:lnTo>
                  <a:pt x="1629" y="797"/>
                </a:lnTo>
                <a:lnTo>
                  <a:pt x="1619" y="807"/>
                </a:lnTo>
                <a:lnTo>
                  <a:pt x="1608" y="813"/>
                </a:lnTo>
                <a:lnTo>
                  <a:pt x="1598" y="813"/>
                </a:lnTo>
                <a:lnTo>
                  <a:pt x="1588" y="823"/>
                </a:lnTo>
                <a:lnTo>
                  <a:pt x="1578" y="833"/>
                </a:lnTo>
                <a:lnTo>
                  <a:pt x="1567" y="833"/>
                </a:lnTo>
                <a:lnTo>
                  <a:pt x="1557" y="838"/>
                </a:lnTo>
                <a:lnTo>
                  <a:pt x="1547" y="849"/>
                </a:lnTo>
                <a:lnTo>
                  <a:pt x="1542" y="859"/>
                </a:lnTo>
                <a:lnTo>
                  <a:pt x="1531" y="864"/>
                </a:lnTo>
                <a:lnTo>
                  <a:pt x="1521" y="864"/>
                </a:lnTo>
                <a:lnTo>
                  <a:pt x="1511" y="864"/>
                </a:lnTo>
                <a:lnTo>
                  <a:pt x="1501" y="874"/>
                </a:lnTo>
                <a:lnTo>
                  <a:pt x="1490" y="874"/>
                </a:lnTo>
                <a:lnTo>
                  <a:pt x="1480" y="874"/>
                </a:lnTo>
                <a:lnTo>
                  <a:pt x="1470" y="879"/>
                </a:lnTo>
                <a:lnTo>
                  <a:pt x="1459" y="890"/>
                </a:lnTo>
                <a:lnTo>
                  <a:pt x="1449" y="895"/>
                </a:lnTo>
                <a:lnTo>
                  <a:pt x="1439" y="885"/>
                </a:lnTo>
                <a:lnTo>
                  <a:pt x="1429" y="885"/>
                </a:lnTo>
                <a:lnTo>
                  <a:pt x="1418" y="890"/>
                </a:lnTo>
                <a:lnTo>
                  <a:pt x="1408" y="890"/>
                </a:lnTo>
                <a:lnTo>
                  <a:pt x="1398" y="890"/>
                </a:lnTo>
                <a:lnTo>
                  <a:pt x="1387" y="895"/>
                </a:lnTo>
                <a:lnTo>
                  <a:pt x="1377" y="900"/>
                </a:lnTo>
                <a:lnTo>
                  <a:pt x="1367" y="895"/>
                </a:lnTo>
                <a:lnTo>
                  <a:pt x="1362" y="900"/>
                </a:lnTo>
                <a:lnTo>
                  <a:pt x="1351" y="910"/>
                </a:lnTo>
                <a:lnTo>
                  <a:pt x="1341" y="910"/>
                </a:lnTo>
                <a:lnTo>
                  <a:pt x="1331" y="915"/>
                </a:lnTo>
                <a:lnTo>
                  <a:pt x="1321" y="921"/>
                </a:lnTo>
                <a:lnTo>
                  <a:pt x="1310" y="910"/>
                </a:lnTo>
                <a:lnTo>
                  <a:pt x="1300" y="905"/>
                </a:lnTo>
                <a:lnTo>
                  <a:pt x="1290" y="900"/>
                </a:lnTo>
                <a:lnTo>
                  <a:pt x="1280" y="905"/>
                </a:lnTo>
                <a:lnTo>
                  <a:pt x="1269" y="905"/>
                </a:lnTo>
                <a:lnTo>
                  <a:pt x="1259" y="910"/>
                </a:lnTo>
                <a:lnTo>
                  <a:pt x="1249" y="910"/>
                </a:lnTo>
                <a:lnTo>
                  <a:pt x="1238" y="910"/>
                </a:lnTo>
                <a:lnTo>
                  <a:pt x="1228" y="910"/>
                </a:lnTo>
                <a:lnTo>
                  <a:pt x="1218" y="921"/>
                </a:lnTo>
                <a:lnTo>
                  <a:pt x="1208" y="926"/>
                </a:lnTo>
                <a:lnTo>
                  <a:pt x="1197" y="915"/>
                </a:lnTo>
                <a:lnTo>
                  <a:pt x="1187" y="926"/>
                </a:lnTo>
                <a:lnTo>
                  <a:pt x="1182" y="915"/>
                </a:lnTo>
                <a:lnTo>
                  <a:pt x="1172" y="915"/>
                </a:lnTo>
                <a:lnTo>
                  <a:pt x="1161" y="921"/>
                </a:lnTo>
                <a:lnTo>
                  <a:pt x="1151" y="926"/>
                </a:lnTo>
                <a:lnTo>
                  <a:pt x="1141" y="926"/>
                </a:lnTo>
                <a:lnTo>
                  <a:pt x="1130" y="921"/>
                </a:lnTo>
                <a:lnTo>
                  <a:pt x="1120" y="921"/>
                </a:lnTo>
                <a:lnTo>
                  <a:pt x="1110" y="926"/>
                </a:lnTo>
                <a:lnTo>
                  <a:pt x="1100" y="926"/>
                </a:lnTo>
                <a:lnTo>
                  <a:pt x="1089" y="931"/>
                </a:lnTo>
                <a:lnTo>
                  <a:pt x="1079" y="931"/>
                </a:lnTo>
                <a:lnTo>
                  <a:pt x="1069" y="931"/>
                </a:lnTo>
                <a:lnTo>
                  <a:pt x="1059" y="931"/>
                </a:lnTo>
                <a:lnTo>
                  <a:pt x="1048" y="936"/>
                </a:lnTo>
                <a:lnTo>
                  <a:pt x="1038" y="936"/>
                </a:lnTo>
                <a:lnTo>
                  <a:pt x="1028" y="941"/>
                </a:lnTo>
                <a:lnTo>
                  <a:pt x="1017" y="941"/>
                </a:lnTo>
                <a:lnTo>
                  <a:pt x="1007" y="941"/>
                </a:lnTo>
                <a:lnTo>
                  <a:pt x="1002" y="946"/>
                </a:lnTo>
                <a:lnTo>
                  <a:pt x="992" y="946"/>
                </a:lnTo>
                <a:lnTo>
                  <a:pt x="981" y="946"/>
                </a:lnTo>
                <a:lnTo>
                  <a:pt x="971" y="951"/>
                </a:lnTo>
                <a:lnTo>
                  <a:pt x="961" y="951"/>
                </a:lnTo>
                <a:lnTo>
                  <a:pt x="951" y="951"/>
                </a:lnTo>
                <a:lnTo>
                  <a:pt x="940" y="951"/>
                </a:lnTo>
                <a:lnTo>
                  <a:pt x="930" y="957"/>
                </a:lnTo>
                <a:lnTo>
                  <a:pt x="920" y="951"/>
                </a:lnTo>
                <a:lnTo>
                  <a:pt x="909" y="957"/>
                </a:lnTo>
                <a:lnTo>
                  <a:pt x="899" y="957"/>
                </a:lnTo>
                <a:lnTo>
                  <a:pt x="889" y="957"/>
                </a:lnTo>
                <a:lnTo>
                  <a:pt x="879" y="957"/>
                </a:lnTo>
                <a:lnTo>
                  <a:pt x="868" y="957"/>
                </a:lnTo>
                <a:lnTo>
                  <a:pt x="858" y="962"/>
                </a:lnTo>
                <a:lnTo>
                  <a:pt x="848" y="962"/>
                </a:lnTo>
                <a:lnTo>
                  <a:pt x="837" y="962"/>
                </a:lnTo>
                <a:lnTo>
                  <a:pt x="827" y="962"/>
                </a:lnTo>
                <a:lnTo>
                  <a:pt x="817" y="962"/>
                </a:lnTo>
                <a:lnTo>
                  <a:pt x="812" y="962"/>
                </a:lnTo>
                <a:lnTo>
                  <a:pt x="802" y="962"/>
                </a:lnTo>
                <a:lnTo>
                  <a:pt x="791" y="962"/>
                </a:lnTo>
                <a:lnTo>
                  <a:pt x="781" y="967"/>
                </a:lnTo>
                <a:lnTo>
                  <a:pt x="771" y="967"/>
                </a:lnTo>
                <a:lnTo>
                  <a:pt x="760" y="967"/>
                </a:lnTo>
                <a:lnTo>
                  <a:pt x="750" y="967"/>
                </a:lnTo>
                <a:lnTo>
                  <a:pt x="740" y="967"/>
                </a:lnTo>
                <a:lnTo>
                  <a:pt x="730" y="967"/>
                </a:lnTo>
                <a:lnTo>
                  <a:pt x="719" y="967"/>
                </a:lnTo>
                <a:lnTo>
                  <a:pt x="709" y="967"/>
                </a:lnTo>
                <a:lnTo>
                  <a:pt x="699" y="967"/>
                </a:lnTo>
                <a:lnTo>
                  <a:pt x="688" y="967"/>
                </a:lnTo>
                <a:lnTo>
                  <a:pt x="678" y="967"/>
                </a:lnTo>
                <a:lnTo>
                  <a:pt x="668" y="967"/>
                </a:lnTo>
                <a:lnTo>
                  <a:pt x="658" y="967"/>
                </a:lnTo>
                <a:lnTo>
                  <a:pt x="647" y="972"/>
                </a:lnTo>
                <a:lnTo>
                  <a:pt x="637" y="972"/>
                </a:lnTo>
                <a:lnTo>
                  <a:pt x="632" y="972"/>
                </a:lnTo>
                <a:lnTo>
                  <a:pt x="622" y="972"/>
                </a:lnTo>
                <a:lnTo>
                  <a:pt x="611" y="972"/>
                </a:lnTo>
                <a:lnTo>
                  <a:pt x="601" y="972"/>
                </a:lnTo>
                <a:lnTo>
                  <a:pt x="591" y="972"/>
                </a:lnTo>
                <a:lnTo>
                  <a:pt x="581" y="972"/>
                </a:lnTo>
                <a:lnTo>
                  <a:pt x="570" y="972"/>
                </a:lnTo>
                <a:lnTo>
                  <a:pt x="560" y="972"/>
                </a:lnTo>
                <a:lnTo>
                  <a:pt x="550" y="972"/>
                </a:lnTo>
                <a:lnTo>
                  <a:pt x="539" y="972"/>
                </a:lnTo>
                <a:lnTo>
                  <a:pt x="529" y="972"/>
                </a:lnTo>
                <a:lnTo>
                  <a:pt x="519" y="972"/>
                </a:lnTo>
                <a:lnTo>
                  <a:pt x="509" y="972"/>
                </a:lnTo>
                <a:lnTo>
                  <a:pt x="498" y="977"/>
                </a:lnTo>
                <a:lnTo>
                  <a:pt x="488" y="977"/>
                </a:lnTo>
                <a:lnTo>
                  <a:pt x="478" y="977"/>
                </a:lnTo>
                <a:lnTo>
                  <a:pt x="467" y="977"/>
                </a:lnTo>
                <a:lnTo>
                  <a:pt x="457" y="977"/>
                </a:lnTo>
                <a:lnTo>
                  <a:pt x="452" y="977"/>
                </a:lnTo>
                <a:lnTo>
                  <a:pt x="442" y="977"/>
                </a:lnTo>
                <a:lnTo>
                  <a:pt x="431" y="977"/>
                </a:lnTo>
                <a:lnTo>
                  <a:pt x="421" y="977"/>
                </a:lnTo>
                <a:lnTo>
                  <a:pt x="411" y="977"/>
                </a:lnTo>
                <a:lnTo>
                  <a:pt x="401" y="977"/>
                </a:lnTo>
                <a:lnTo>
                  <a:pt x="390" y="977"/>
                </a:lnTo>
                <a:lnTo>
                  <a:pt x="380" y="977"/>
                </a:lnTo>
                <a:lnTo>
                  <a:pt x="370" y="977"/>
                </a:lnTo>
                <a:lnTo>
                  <a:pt x="360" y="977"/>
                </a:lnTo>
                <a:lnTo>
                  <a:pt x="349" y="977"/>
                </a:lnTo>
                <a:lnTo>
                  <a:pt x="339" y="977"/>
                </a:lnTo>
                <a:lnTo>
                  <a:pt x="329" y="977"/>
                </a:lnTo>
                <a:lnTo>
                  <a:pt x="318" y="977"/>
                </a:lnTo>
                <a:lnTo>
                  <a:pt x="308" y="977"/>
                </a:lnTo>
                <a:lnTo>
                  <a:pt x="298" y="977"/>
                </a:lnTo>
                <a:lnTo>
                  <a:pt x="288" y="977"/>
                </a:lnTo>
                <a:lnTo>
                  <a:pt x="277" y="977"/>
                </a:lnTo>
                <a:lnTo>
                  <a:pt x="272" y="977"/>
                </a:lnTo>
                <a:lnTo>
                  <a:pt x="262" y="977"/>
                </a:lnTo>
                <a:lnTo>
                  <a:pt x="252" y="977"/>
                </a:lnTo>
                <a:lnTo>
                  <a:pt x="241" y="977"/>
                </a:lnTo>
                <a:lnTo>
                  <a:pt x="231" y="977"/>
                </a:lnTo>
                <a:lnTo>
                  <a:pt x="221" y="977"/>
                </a:lnTo>
                <a:lnTo>
                  <a:pt x="210" y="977"/>
                </a:lnTo>
                <a:lnTo>
                  <a:pt x="200" y="977"/>
                </a:lnTo>
                <a:lnTo>
                  <a:pt x="190" y="977"/>
                </a:lnTo>
                <a:lnTo>
                  <a:pt x="180" y="977"/>
                </a:lnTo>
                <a:lnTo>
                  <a:pt x="169" y="977"/>
                </a:lnTo>
                <a:lnTo>
                  <a:pt x="159" y="977"/>
                </a:lnTo>
                <a:lnTo>
                  <a:pt x="149" y="977"/>
                </a:lnTo>
                <a:lnTo>
                  <a:pt x="138" y="977"/>
                </a:lnTo>
                <a:lnTo>
                  <a:pt x="128" y="977"/>
                </a:lnTo>
                <a:lnTo>
                  <a:pt x="118" y="977"/>
                </a:lnTo>
                <a:lnTo>
                  <a:pt x="108" y="977"/>
                </a:lnTo>
                <a:lnTo>
                  <a:pt x="97" y="977"/>
                </a:lnTo>
                <a:lnTo>
                  <a:pt x="92" y="977"/>
                </a:lnTo>
                <a:lnTo>
                  <a:pt x="82" y="977"/>
                </a:lnTo>
                <a:lnTo>
                  <a:pt x="72" y="977"/>
                </a:lnTo>
                <a:lnTo>
                  <a:pt x="61" y="977"/>
                </a:lnTo>
                <a:lnTo>
                  <a:pt x="51" y="977"/>
                </a:lnTo>
                <a:lnTo>
                  <a:pt x="41" y="977"/>
                </a:lnTo>
                <a:lnTo>
                  <a:pt x="31" y="977"/>
                </a:lnTo>
                <a:lnTo>
                  <a:pt x="20" y="977"/>
                </a:lnTo>
                <a:lnTo>
                  <a:pt x="10" y="977"/>
                </a:lnTo>
                <a:lnTo>
                  <a:pt x="0" y="977"/>
                </a:lnTo>
              </a:path>
            </a:pathLst>
          </a:custGeom>
          <a:noFill/>
          <a:ln w="0">
            <a:solidFill>
              <a:srgbClr val="0000FF"/>
            </a:solidFill>
            <a:prstDash val="solid"/>
            <a:round/>
            <a:headEnd/>
            <a:tailEnd/>
          </a:ln>
        </p:spPr>
        <p:txBody>
          <a:bodyPr/>
          <a:lstStyle/>
          <a:p>
            <a:endParaRPr lang="en-GB"/>
          </a:p>
        </p:txBody>
      </p:sp>
      <p:sp>
        <p:nvSpPr>
          <p:cNvPr id="410852" name="Line 228"/>
          <p:cNvSpPr>
            <a:spLocks noChangeShapeType="1"/>
          </p:cNvSpPr>
          <p:nvPr/>
        </p:nvSpPr>
        <p:spPr bwMode="auto">
          <a:xfrm flipV="1">
            <a:off x="4311650" y="4927600"/>
            <a:ext cx="15875" cy="7938"/>
          </a:xfrm>
          <a:prstGeom prst="line">
            <a:avLst/>
          </a:prstGeom>
          <a:noFill/>
          <a:ln w="23813">
            <a:solidFill>
              <a:srgbClr val="FF0000"/>
            </a:solidFill>
            <a:round/>
            <a:headEnd/>
            <a:tailEnd/>
          </a:ln>
        </p:spPr>
        <p:txBody>
          <a:bodyPr/>
          <a:lstStyle/>
          <a:p>
            <a:endParaRPr lang="en-GB"/>
          </a:p>
        </p:txBody>
      </p:sp>
      <p:sp>
        <p:nvSpPr>
          <p:cNvPr id="410853" name="Line 229"/>
          <p:cNvSpPr>
            <a:spLocks noChangeShapeType="1"/>
          </p:cNvSpPr>
          <p:nvPr/>
        </p:nvSpPr>
        <p:spPr bwMode="auto">
          <a:xfrm flipV="1">
            <a:off x="4327525" y="4911725"/>
            <a:ext cx="17463" cy="15875"/>
          </a:xfrm>
          <a:prstGeom prst="line">
            <a:avLst/>
          </a:prstGeom>
          <a:noFill/>
          <a:ln w="23813">
            <a:solidFill>
              <a:srgbClr val="FF0000"/>
            </a:solidFill>
            <a:round/>
            <a:headEnd/>
            <a:tailEnd/>
          </a:ln>
        </p:spPr>
        <p:txBody>
          <a:bodyPr/>
          <a:lstStyle/>
          <a:p>
            <a:endParaRPr lang="en-GB"/>
          </a:p>
        </p:txBody>
      </p:sp>
      <p:sp>
        <p:nvSpPr>
          <p:cNvPr id="410854" name="Line 230"/>
          <p:cNvSpPr>
            <a:spLocks noChangeShapeType="1"/>
          </p:cNvSpPr>
          <p:nvPr/>
        </p:nvSpPr>
        <p:spPr bwMode="auto">
          <a:xfrm flipV="1">
            <a:off x="4344988" y="4895850"/>
            <a:ext cx="15875" cy="15875"/>
          </a:xfrm>
          <a:prstGeom prst="line">
            <a:avLst/>
          </a:prstGeom>
          <a:noFill/>
          <a:ln w="23813">
            <a:solidFill>
              <a:srgbClr val="FF0000"/>
            </a:solidFill>
            <a:round/>
            <a:headEnd/>
            <a:tailEnd/>
          </a:ln>
        </p:spPr>
        <p:txBody>
          <a:bodyPr/>
          <a:lstStyle/>
          <a:p>
            <a:endParaRPr lang="en-GB"/>
          </a:p>
        </p:txBody>
      </p:sp>
      <p:sp>
        <p:nvSpPr>
          <p:cNvPr id="410855" name="Freeform 231"/>
          <p:cNvSpPr>
            <a:spLocks/>
          </p:cNvSpPr>
          <p:nvPr/>
        </p:nvSpPr>
        <p:spPr bwMode="auto">
          <a:xfrm>
            <a:off x="4360863" y="4886325"/>
            <a:ext cx="15875" cy="9525"/>
          </a:xfrm>
          <a:custGeom>
            <a:avLst/>
            <a:gdLst/>
            <a:ahLst/>
            <a:cxnLst>
              <a:cxn ang="0">
                <a:pos x="0" y="6"/>
              </a:cxn>
              <a:cxn ang="0">
                <a:pos x="5" y="6"/>
              </a:cxn>
              <a:cxn ang="0">
                <a:pos x="10" y="0"/>
              </a:cxn>
            </a:cxnLst>
            <a:rect l="0" t="0" r="r" b="b"/>
            <a:pathLst>
              <a:path w="10" h="6">
                <a:moveTo>
                  <a:pt x="0" y="6"/>
                </a:moveTo>
                <a:lnTo>
                  <a:pt x="5" y="6"/>
                </a:lnTo>
                <a:lnTo>
                  <a:pt x="10" y="0"/>
                </a:lnTo>
              </a:path>
            </a:pathLst>
          </a:custGeom>
          <a:noFill/>
          <a:ln w="23813">
            <a:solidFill>
              <a:srgbClr val="FF0000"/>
            </a:solidFill>
            <a:prstDash val="solid"/>
            <a:round/>
            <a:headEnd/>
            <a:tailEnd/>
          </a:ln>
        </p:spPr>
        <p:txBody>
          <a:bodyPr/>
          <a:lstStyle/>
          <a:p>
            <a:endParaRPr lang="en-GB"/>
          </a:p>
        </p:txBody>
      </p:sp>
      <p:sp>
        <p:nvSpPr>
          <p:cNvPr id="410856" name="Freeform 232"/>
          <p:cNvSpPr>
            <a:spLocks/>
          </p:cNvSpPr>
          <p:nvPr/>
        </p:nvSpPr>
        <p:spPr bwMode="auto">
          <a:xfrm>
            <a:off x="4376738" y="4862513"/>
            <a:ext cx="17462" cy="23812"/>
          </a:xfrm>
          <a:custGeom>
            <a:avLst/>
            <a:gdLst/>
            <a:ahLst/>
            <a:cxnLst>
              <a:cxn ang="0">
                <a:pos x="0" y="15"/>
              </a:cxn>
              <a:cxn ang="0">
                <a:pos x="5" y="10"/>
              </a:cxn>
              <a:cxn ang="0">
                <a:pos x="11" y="0"/>
              </a:cxn>
            </a:cxnLst>
            <a:rect l="0" t="0" r="r" b="b"/>
            <a:pathLst>
              <a:path w="11" h="15">
                <a:moveTo>
                  <a:pt x="0" y="15"/>
                </a:moveTo>
                <a:lnTo>
                  <a:pt x="5" y="10"/>
                </a:lnTo>
                <a:lnTo>
                  <a:pt x="11" y="0"/>
                </a:lnTo>
              </a:path>
            </a:pathLst>
          </a:custGeom>
          <a:noFill/>
          <a:ln w="23813">
            <a:solidFill>
              <a:srgbClr val="FF0000"/>
            </a:solidFill>
            <a:prstDash val="solid"/>
            <a:round/>
            <a:headEnd/>
            <a:tailEnd/>
          </a:ln>
        </p:spPr>
        <p:txBody>
          <a:bodyPr/>
          <a:lstStyle/>
          <a:p>
            <a:endParaRPr lang="en-GB"/>
          </a:p>
        </p:txBody>
      </p:sp>
      <p:sp>
        <p:nvSpPr>
          <p:cNvPr id="410857" name="Line 233"/>
          <p:cNvSpPr>
            <a:spLocks noChangeShapeType="1"/>
          </p:cNvSpPr>
          <p:nvPr/>
        </p:nvSpPr>
        <p:spPr bwMode="auto">
          <a:xfrm flipV="1">
            <a:off x="4394200" y="4846638"/>
            <a:ext cx="15875" cy="15875"/>
          </a:xfrm>
          <a:prstGeom prst="line">
            <a:avLst/>
          </a:prstGeom>
          <a:noFill/>
          <a:ln w="23813">
            <a:solidFill>
              <a:srgbClr val="FF0000"/>
            </a:solidFill>
            <a:round/>
            <a:headEnd/>
            <a:tailEnd/>
          </a:ln>
        </p:spPr>
        <p:txBody>
          <a:bodyPr/>
          <a:lstStyle/>
          <a:p>
            <a:endParaRPr lang="en-GB"/>
          </a:p>
        </p:txBody>
      </p:sp>
      <p:sp>
        <p:nvSpPr>
          <p:cNvPr id="410858" name="Line 234"/>
          <p:cNvSpPr>
            <a:spLocks noChangeShapeType="1"/>
          </p:cNvSpPr>
          <p:nvPr/>
        </p:nvSpPr>
        <p:spPr bwMode="auto">
          <a:xfrm flipV="1">
            <a:off x="4410075" y="4838700"/>
            <a:ext cx="15875" cy="7938"/>
          </a:xfrm>
          <a:prstGeom prst="line">
            <a:avLst/>
          </a:prstGeom>
          <a:noFill/>
          <a:ln w="23813">
            <a:solidFill>
              <a:srgbClr val="FF0000"/>
            </a:solidFill>
            <a:round/>
            <a:headEnd/>
            <a:tailEnd/>
          </a:ln>
        </p:spPr>
        <p:txBody>
          <a:bodyPr/>
          <a:lstStyle/>
          <a:p>
            <a:endParaRPr lang="en-GB"/>
          </a:p>
        </p:txBody>
      </p:sp>
      <p:sp>
        <p:nvSpPr>
          <p:cNvPr id="410859" name="Line 235"/>
          <p:cNvSpPr>
            <a:spLocks noChangeShapeType="1"/>
          </p:cNvSpPr>
          <p:nvPr/>
        </p:nvSpPr>
        <p:spPr bwMode="auto">
          <a:xfrm flipV="1">
            <a:off x="4425950" y="4821238"/>
            <a:ext cx="15875" cy="17462"/>
          </a:xfrm>
          <a:prstGeom prst="line">
            <a:avLst/>
          </a:prstGeom>
          <a:noFill/>
          <a:ln w="23813">
            <a:solidFill>
              <a:srgbClr val="FF0000"/>
            </a:solidFill>
            <a:round/>
            <a:headEnd/>
            <a:tailEnd/>
          </a:ln>
        </p:spPr>
        <p:txBody>
          <a:bodyPr/>
          <a:lstStyle/>
          <a:p>
            <a:endParaRPr lang="en-GB"/>
          </a:p>
        </p:txBody>
      </p:sp>
      <p:sp>
        <p:nvSpPr>
          <p:cNvPr id="410860" name="Line 236"/>
          <p:cNvSpPr>
            <a:spLocks noChangeShapeType="1"/>
          </p:cNvSpPr>
          <p:nvPr/>
        </p:nvSpPr>
        <p:spPr bwMode="auto">
          <a:xfrm flipV="1">
            <a:off x="4441825" y="4813300"/>
            <a:ext cx="9525" cy="7938"/>
          </a:xfrm>
          <a:prstGeom prst="line">
            <a:avLst/>
          </a:prstGeom>
          <a:noFill/>
          <a:ln w="23813">
            <a:solidFill>
              <a:srgbClr val="FF0000"/>
            </a:solidFill>
            <a:round/>
            <a:headEnd/>
            <a:tailEnd/>
          </a:ln>
        </p:spPr>
        <p:txBody>
          <a:bodyPr/>
          <a:lstStyle/>
          <a:p>
            <a:endParaRPr lang="en-GB"/>
          </a:p>
        </p:txBody>
      </p:sp>
      <p:sp>
        <p:nvSpPr>
          <p:cNvPr id="410861" name="Line 237"/>
          <p:cNvSpPr>
            <a:spLocks noChangeShapeType="1"/>
          </p:cNvSpPr>
          <p:nvPr/>
        </p:nvSpPr>
        <p:spPr bwMode="auto">
          <a:xfrm flipV="1">
            <a:off x="4451350" y="4805363"/>
            <a:ext cx="15875" cy="7937"/>
          </a:xfrm>
          <a:prstGeom prst="line">
            <a:avLst/>
          </a:prstGeom>
          <a:noFill/>
          <a:ln w="23813">
            <a:solidFill>
              <a:srgbClr val="FF0000"/>
            </a:solidFill>
            <a:round/>
            <a:headEnd/>
            <a:tailEnd/>
          </a:ln>
        </p:spPr>
        <p:txBody>
          <a:bodyPr/>
          <a:lstStyle/>
          <a:p>
            <a:endParaRPr lang="en-GB"/>
          </a:p>
        </p:txBody>
      </p:sp>
      <p:sp>
        <p:nvSpPr>
          <p:cNvPr id="410862" name="Line 238"/>
          <p:cNvSpPr>
            <a:spLocks noChangeShapeType="1"/>
          </p:cNvSpPr>
          <p:nvPr/>
        </p:nvSpPr>
        <p:spPr bwMode="auto">
          <a:xfrm flipV="1">
            <a:off x="4467225" y="4797425"/>
            <a:ext cx="15875" cy="7938"/>
          </a:xfrm>
          <a:prstGeom prst="line">
            <a:avLst/>
          </a:prstGeom>
          <a:noFill/>
          <a:ln w="23813">
            <a:solidFill>
              <a:srgbClr val="FF0000"/>
            </a:solidFill>
            <a:round/>
            <a:headEnd/>
            <a:tailEnd/>
          </a:ln>
        </p:spPr>
        <p:txBody>
          <a:bodyPr/>
          <a:lstStyle/>
          <a:p>
            <a:endParaRPr lang="en-GB"/>
          </a:p>
        </p:txBody>
      </p:sp>
      <p:sp>
        <p:nvSpPr>
          <p:cNvPr id="410863" name="Line 239"/>
          <p:cNvSpPr>
            <a:spLocks noChangeShapeType="1"/>
          </p:cNvSpPr>
          <p:nvPr/>
        </p:nvSpPr>
        <p:spPr bwMode="auto">
          <a:xfrm flipV="1">
            <a:off x="4483100" y="4781550"/>
            <a:ext cx="15875" cy="15875"/>
          </a:xfrm>
          <a:prstGeom prst="line">
            <a:avLst/>
          </a:prstGeom>
          <a:noFill/>
          <a:ln w="23813">
            <a:solidFill>
              <a:srgbClr val="FF0000"/>
            </a:solidFill>
            <a:round/>
            <a:headEnd/>
            <a:tailEnd/>
          </a:ln>
        </p:spPr>
        <p:txBody>
          <a:bodyPr/>
          <a:lstStyle/>
          <a:p>
            <a:endParaRPr lang="en-GB"/>
          </a:p>
        </p:txBody>
      </p:sp>
      <p:sp>
        <p:nvSpPr>
          <p:cNvPr id="410864" name="Line 240"/>
          <p:cNvSpPr>
            <a:spLocks noChangeShapeType="1"/>
          </p:cNvSpPr>
          <p:nvPr/>
        </p:nvSpPr>
        <p:spPr bwMode="auto">
          <a:xfrm flipV="1">
            <a:off x="4498975" y="4773613"/>
            <a:ext cx="17463" cy="7937"/>
          </a:xfrm>
          <a:prstGeom prst="line">
            <a:avLst/>
          </a:prstGeom>
          <a:noFill/>
          <a:ln w="23813">
            <a:solidFill>
              <a:srgbClr val="FF0000"/>
            </a:solidFill>
            <a:round/>
            <a:headEnd/>
            <a:tailEnd/>
          </a:ln>
        </p:spPr>
        <p:txBody>
          <a:bodyPr/>
          <a:lstStyle/>
          <a:p>
            <a:endParaRPr lang="en-GB"/>
          </a:p>
        </p:txBody>
      </p:sp>
      <p:sp>
        <p:nvSpPr>
          <p:cNvPr id="410865" name="Line 241"/>
          <p:cNvSpPr>
            <a:spLocks noChangeShapeType="1"/>
          </p:cNvSpPr>
          <p:nvPr/>
        </p:nvSpPr>
        <p:spPr bwMode="auto">
          <a:xfrm flipV="1">
            <a:off x="4516438" y="4756150"/>
            <a:ext cx="15875" cy="17463"/>
          </a:xfrm>
          <a:prstGeom prst="line">
            <a:avLst/>
          </a:prstGeom>
          <a:noFill/>
          <a:ln w="23813">
            <a:solidFill>
              <a:srgbClr val="FF0000"/>
            </a:solidFill>
            <a:round/>
            <a:headEnd/>
            <a:tailEnd/>
          </a:ln>
        </p:spPr>
        <p:txBody>
          <a:bodyPr/>
          <a:lstStyle/>
          <a:p>
            <a:endParaRPr lang="en-GB"/>
          </a:p>
        </p:txBody>
      </p:sp>
      <p:sp>
        <p:nvSpPr>
          <p:cNvPr id="410866" name="Line 242"/>
          <p:cNvSpPr>
            <a:spLocks noChangeShapeType="1"/>
          </p:cNvSpPr>
          <p:nvPr/>
        </p:nvSpPr>
        <p:spPr bwMode="auto">
          <a:xfrm flipV="1">
            <a:off x="4532313" y="4740275"/>
            <a:ext cx="15875" cy="15875"/>
          </a:xfrm>
          <a:prstGeom prst="line">
            <a:avLst/>
          </a:prstGeom>
          <a:noFill/>
          <a:ln w="23813">
            <a:solidFill>
              <a:srgbClr val="FF0000"/>
            </a:solidFill>
            <a:round/>
            <a:headEnd/>
            <a:tailEnd/>
          </a:ln>
        </p:spPr>
        <p:txBody>
          <a:bodyPr/>
          <a:lstStyle/>
          <a:p>
            <a:endParaRPr lang="en-GB"/>
          </a:p>
        </p:txBody>
      </p:sp>
      <p:sp>
        <p:nvSpPr>
          <p:cNvPr id="410867" name="Freeform 243"/>
          <p:cNvSpPr>
            <a:spLocks/>
          </p:cNvSpPr>
          <p:nvPr/>
        </p:nvSpPr>
        <p:spPr bwMode="auto">
          <a:xfrm>
            <a:off x="4548188" y="4716463"/>
            <a:ext cx="17462" cy="23812"/>
          </a:xfrm>
          <a:custGeom>
            <a:avLst/>
            <a:gdLst/>
            <a:ahLst/>
            <a:cxnLst>
              <a:cxn ang="0">
                <a:pos x="0" y="15"/>
              </a:cxn>
              <a:cxn ang="0">
                <a:pos x="5" y="5"/>
              </a:cxn>
              <a:cxn ang="0">
                <a:pos x="11" y="0"/>
              </a:cxn>
            </a:cxnLst>
            <a:rect l="0" t="0" r="r" b="b"/>
            <a:pathLst>
              <a:path w="11" h="15">
                <a:moveTo>
                  <a:pt x="0" y="15"/>
                </a:moveTo>
                <a:lnTo>
                  <a:pt x="5" y="5"/>
                </a:lnTo>
                <a:lnTo>
                  <a:pt x="11" y="0"/>
                </a:lnTo>
              </a:path>
            </a:pathLst>
          </a:custGeom>
          <a:noFill/>
          <a:ln w="23813">
            <a:solidFill>
              <a:srgbClr val="FF0000"/>
            </a:solidFill>
            <a:prstDash val="solid"/>
            <a:round/>
            <a:headEnd/>
            <a:tailEnd/>
          </a:ln>
        </p:spPr>
        <p:txBody>
          <a:bodyPr/>
          <a:lstStyle/>
          <a:p>
            <a:endParaRPr lang="en-GB"/>
          </a:p>
        </p:txBody>
      </p:sp>
      <p:sp>
        <p:nvSpPr>
          <p:cNvPr id="410868" name="Line 244"/>
          <p:cNvSpPr>
            <a:spLocks noChangeShapeType="1"/>
          </p:cNvSpPr>
          <p:nvPr/>
        </p:nvSpPr>
        <p:spPr bwMode="auto">
          <a:xfrm flipV="1">
            <a:off x="4565650" y="4699000"/>
            <a:ext cx="15875" cy="17463"/>
          </a:xfrm>
          <a:prstGeom prst="line">
            <a:avLst/>
          </a:prstGeom>
          <a:noFill/>
          <a:ln w="23813">
            <a:solidFill>
              <a:srgbClr val="FF0000"/>
            </a:solidFill>
            <a:round/>
            <a:headEnd/>
            <a:tailEnd/>
          </a:ln>
        </p:spPr>
        <p:txBody>
          <a:bodyPr/>
          <a:lstStyle/>
          <a:p>
            <a:endParaRPr lang="en-GB"/>
          </a:p>
        </p:txBody>
      </p:sp>
      <p:sp>
        <p:nvSpPr>
          <p:cNvPr id="410869" name="Line 245"/>
          <p:cNvSpPr>
            <a:spLocks noChangeShapeType="1"/>
          </p:cNvSpPr>
          <p:nvPr/>
        </p:nvSpPr>
        <p:spPr bwMode="auto">
          <a:xfrm flipV="1">
            <a:off x="4581525" y="4683125"/>
            <a:ext cx="15875" cy="15875"/>
          </a:xfrm>
          <a:prstGeom prst="line">
            <a:avLst/>
          </a:prstGeom>
          <a:noFill/>
          <a:ln w="23813">
            <a:solidFill>
              <a:srgbClr val="FF0000"/>
            </a:solidFill>
            <a:round/>
            <a:headEnd/>
            <a:tailEnd/>
          </a:ln>
        </p:spPr>
        <p:txBody>
          <a:bodyPr/>
          <a:lstStyle/>
          <a:p>
            <a:endParaRPr lang="en-GB"/>
          </a:p>
        </p:txBody>
      </p:sp>
      <p:sp>
        <p:nvSpPr>
          <p:cNvPr id="410870" name="Line 246"/>
          <p:cNvSpPr>
            <a:spLocks noChangeShapeType="1"/>
          </p:cNvSpPr>
          <p:nvPr/>
        </p:nvSpPr>
        <p:spPr bwMode="auto">
          <a:xfrm flipV="1">
            <a:off x="4597400" y="4667250"/>
            <a:ext cx="15875" cy="15875"/>
          </a:xfrm>
          <a:prstGeom prst="line">
            <a:avLst/>
          </a:prstGeom>
          <a:noFill/>
          <a:ln w="23813">
            <a:solidFill>
              <a:srgbClr val="FF0000"/>
            </a:solidFill>
            <a:round/>
            <a:headEnd/>
            <a:tailEnd/>
          </a:ln>
        </p:spPr>
        <p:txBody>
          <a:bodyPr/>
          <a:lstStyle/>
          <a:p>
            <a:endParaRPr lang="en-GB"/>
          </a:p>
        </p:txBody>
      </p:sp>
      <p:sp>
        <p:nvSpPr>
          <p:cNvPr id="410871" name="Line 247"/>
          <p:cNvSpPr>
            <a:spLocks noChangeShapeType="1"/>
          </p:cNvSpPr>
          <p:nvPr/>
        </p:nvSpPr>
        <p:spPr bwMode="auto">
          <a:xfrm flipV="1">
            <a:off x="4613275" y="4649788"/>
            <a:ext cx="17463" cy="17462"/>
          </a:xfrm>
          <a:prstGeom prst="line">
            <a:avLst/>
          </a:prstGeom>
          <a:noFill/>
          <a:ln w="23813">
            <a:solidFill>
              <a:srgbClr val="FF0000"/>
            </a:solidFill>
            <a:round/>
            <a:headEnd/>
            <a:tailEnd/>
          </a:ln>
        </p:spPr>
        <p:txBody>
          <a:bodyPr/>
          <a:lstStyle/>
          <a:p>
            <a:endParaRPr lang="en-GB"/>
          </a:p>
        </p:txBody>
      </p:sp>
      <p:sp>
        <p:nvSpPr>
          <p:cNvPr id="410872" name="Line 248"/>
          <p:cNvSpPr>
            <a:spLocks noChangeShapeType="1"/>
          </p:cNvSpPr>
          <p:nvPr/>
        </p:nvSpPr>
        <p:spPr bwMode="auto">
          <a:xfrm flipV="1">
            <a:off x="4630738" y="4641850"/>
            <a:ext cx="15875" cy="7938"/>
          </a:xfrm>
          <a:prstGeom prst="line">
            <a:avLst/>
          </a:prstGeom>
          <a:noFill/>
          <a:ln w="23813">
            <a:solidFill>
              <a:srgbClr val="FF0000"/>
            </a:solidFill>
            <a:round/>
            <a:headEnd/>
            <a:tailEnd/>
          </a:ln>
        </p:spPr>
        <p:txBody>
          <a:bodyPr/>
          <a:lstStyle/>
          <a:p>
            <a:endParaRPr lang="en-GB"/>
          </a:p>
        </p:txBody>
      </p:sp>
      <p:sp>
        <p:nvSpPr>
          <p:cNvPr id="410873" name="Line 249"/>
          <p:cNvSpPr>
            <a:spLocks noChangeShapeType="1"/>
          </p:cNvSpPr>
          <p:nvPr/>
        </p:nvSpPr>
        <p:spPr bwMode="auto">
          <a:xfrm flipV="1">
            <a:off x="4646613" y="4625975"/>
            <a:ext cx="15875" cy="15875"/>
          </a:xfrm>
          <a:prstGeom prst="line">
            <a:avLst/>
          </a:prstGeom>
          <a:noFill/>
          <a:ln w="23813">
            <a:solidFill>
              <a:srgbClr val="FF0000"/>
            </a:solidFill>
            <a:round/>
            <a:headEnd/>
            <a:tailEnd/>
          </a:ln>
        </p:spPr>
        <p:txBody>
          <a:bodyPr/>
          <a:lstStyle/>
          <a:p>
            <a:endParaRPr lang="en-GB"/>
          </a:p>
        </p:txBody>
      </p:sp>
      <p:sp>
        <p:nvSpPr>
          <p:cNvPr id="410874" name="Line 250"/>
          <p:cNvSpPr>
            <a:spLocks noChangeShapeType="1"/>
          </p:cNvSpPr>
          <p:nvPr/>
        </p:nvSpPr>
        <p:spPr bwMode="auto">
          <a:xfrm flipV="1">
            <a:off x="4662488" y="4610100"/>
            <a:ext cx="15875" cy="15875"/>
          </a:xfrm>
          <a:prstGeom prst="line">
            <a:avLst/>
          </a:prstGeom>
          <a:noFill/>
          <a:ln w="23813">
            <a:solidFill>
              <a:srgbClr val="FF0000"/>
            </a:solidFill>
            <a:round/>
            <a:headEnd/>
            <a:tailEnd/>
          </a:ln>
        </p:spPr>
        <p:txBody>
          <a:bodyPr/>
          <a:lstStyle/>
          <a:p>
            <a:endParaRPr lang="en-GB"/>
          </a:p>
        </p:txBody>
      </p:sp>
      <p:sp>
        <p:nvSpPr>
          <p:cNvPr id="410875" name="Line 251"/>
          <p:cNvSpPr>
            <a:spLocks noChangeShapeType="1"/>
          </p:cNvSpPr>
          <p:nvPr/>
        </p:nvSpPr>
        <p:spPr bwMode="auto">
          <a:xfrm flipV="1">
            <a:off x="4678363" y="4592638"/>
            <a:ext cx="17462" cy="17462"/>
          </a:xfrm>
          <a:prstGeom prst="line">
            <a:avLst/>
          </a:prstGeom>
          <a:noFill/>
          <a:ln w="23813">
            <a:solidFill>
              <a:srgbClr val="FF0000"/>
            </a:solidFill>
            <a:round/>
            <a:headEnd/>
            <a:tailEnd/>
          </a:ln>
        </p:spPr>
        <p:txBody>
          <a:bodyPr/>
          <a:lstStyle/>
          <a:p>
            <a:endParaRPr lang="en-GB"/>
          </a:p>
        </p:txBody>
      </p:sp>
      <p:sp>
        <p:nvSpPr>
          <p:cNvPr id="410876" name="Freeform 252"/>
          <p:cNvSpPr>
            <a:spLocks/>
          </p:cNvSpPr>
          <p:nvPr/>
        </p:nvSpPr>
        <p:spPr bwMode="auto">
          <a:xfrm>
            <a:off x="4695825" y="4568825"/>
            <a:ext cx="15875" cy="23813"/>
          </a:xfrm>
          <a:custGeom>
            <a:avLst/>
            <a:gdLst/>
            <a:ahLst/>
            <a:cxnLst>
              <a:cxn ang="0">
                <a:pos x="0" y="15"/>
              </a:cxn>
              <a:cxn ang="0">
                <a:pos x="5" y="5"/>
              </a:cxn>
              <a:cxn ang="0">
                <a:pos x="10" y="0"/>
              </a:cxn>
            </a:cxnLst>
            <a:rect l="0" t="0" r="r" b="b"/>
            <a:pathLst>
              <a:path w="10" h="15">
                <a:moveTo>
                  <a:pt x="0" y="15"/>
                </a:moveTo>
                <a:lnTo>
                  <a:pt x="5" y="5"/>
                </a:lnTo>
                <a:lnTo>
                  <a:pt x="10" y="0"/>
                </a:lnTo>
              </a:path>
            </a:pathLst>
          </a:custGeom>
          <a:noFill/>
          <a:ln w="23813">
            <a:solidFill>
              <a:srgbClr val="FF0000"/>
            </a:solidFill>
            <a:prstDash val="solid"/>
            <a:round/>
            <a:headEnd/>
            <a:tailEnd/>
          </a:ln>
        </p:spPr>
        <p:txBody>
          <a:bodyPr/>
          <a:lstStyle/>
          <a:p>
            <a:endParaRPr lang="en-GB"/>
          </a:p>
        </p:txBody>
      </p:sp>
      <p:sp>
        <p:nvSpPr>
          <p:cNvPr id="410877" name="Line 253"/>
          <p:cNvSpPr>
            <a:spLocks noChangeShapeType="1"/>
          </p:cNvSpPr>
          <p:nvPr/>
        </p:nvSpPr>
        <p:spPr bwMode="auto">
          <a:xfrm flipV="1">
            <a:off x="4711700" y="4552950"/>
            <a:ext cx="15875" cy="15875"/>
          </a:xfrm>
          <a:prstGeom prst="line">
            <a:avLst/>
          </a:prstGeom>
          <a:noFill/>
          <a:ln w="23813">
            <a:solidFill>
              <a:srgbClr val="FF0000"/>
            </a:solidFill>
            <a:round/>
            <a:headEnd/>
            <a:tailEnd/>
          </a:ln>
        </p:spPr>
        <p:txBody>
          <a:bodyPr/>
          <a:lstStyle/>
          <a:p>
            <a:endParaRPr lang="en-GB"/>
          </a:p>
        </p:txBody>
      </p:sp>
      <p:sp>
        <p:nvSpPr>
          <p:cNvPr id="410878" name="Line 254"/>
          <p:cNvSpPr>
            <a:spLocks noChangeShapeType="1"/>
          </p:cNvSpPr>
          <p:nvPr/>
        </p:nvSpPr>
        <p:spPr bwMode="auto">
          <a:xfrm flipV="1">
            <a:off x="4727575" y="4535488"/>
            <a:ext cx="17463" cy="17462"/>
          </a:xfrm>
          <a:prstGeom prst="line">
            <a:avLst/>
          </a:prstGeom>
          <a:noFill/>
          <a:ln w="23813">
            <a:solidFill>
              <a:srgbClr val="FF0000"/>
            </a:solidFill>
            <a:round/>
            <a:headEnd/>
            <a:tailEnd/>
          </a:ln>
        </p:spPr>
        <p:txBody>
          <a:bodyPr/>
          <a:lstStyle/>
          <a:p>
            <a:endParaRPr lang="en-GB"/>
          </a:p>
        </p:txBody>
      </p:sp>
      <p:sp>
        <p:nvSpPr>
          <p:cNvPr id="410879" name="Line 255"/>
          <p:cNvSpPr>
            <a:spLocks noChangeShapeType="1"/>
          </p:cNvSpPr>
          <p:nvPr/>
        </p:nvSpPr>
        <p:spPr bwMode="auto">
          <a:xfrm flipV="1">
            <a:off x="4745038" y="4519613"/>
            <a:ext cx="7937" cy="15875"/>
          </a:xfrm>
          <a:prstGeom prst="line">
            <a:avLst/>
          </a:prstGeom>
          <a:noFill/>
          <a:ln w="23813">
            <a:solidFill>
              <a:srgbClr val="FF0000"/>
            </a:solidFill>
            <a:round/>
            <a:headEnd/>
            <a:tailEnd/>
          </a:ln>
        </p:spPr>
        <p:txBody>
          <a:bodyPr/>
          <a:lstStyle/>
          <a:p>
            <a:endParaRPr lang="en-GB"/>
          </a:p>
        </p:txBody>
      </p:sp>
      <p:sp>
        <p:nvSpPr>
          <p:cNvPr id="410880" name="Line 256"/>
          <p:cNvSpPr>
            <a:spLocks noChangeShapeType="1"/>
          </p:cNvSpPr>
          <p:nvPr/>
        </p:nvSpPr>
        <p:spPr bwMode="auto">
          <a:xfrm flipV="1">
            <a:off x="4752975" y="4503738"/>
            <a:ext cx="15875" cy="15875"/>
          </a:xfrm>
          <a:prstGeom prst="line">
            <a:avLst/>
          </a:prstGeom>
          <a:noFill/>
          <a:ln w="23813">
            <a:solidFill>
              <a:srgbClr val="FF0000"/>
            </a:solidFill>
            <a:round/>
            <a:headEnd/>
            <a:tailEnd/>
          </a:ln>
        </p:spPr>
        <p:txBody>
          <a:bodyPr/>
          <a:lstStyle/>
          <a:p>
            <a:endParaRPr lang="en-GB"/>
          </a:p>
        </p:txBody>
      </p:sp>
      <p:sp>
        <p:nvSpPr>
          <p:cNvPr id="410881" name="Freeform 257"/>
          <p:cNvSpPr>
            <a:spLocks/>
          </p:cNvSpPr>
          <p:nvPr/>
        </p:nvSpPr>
        <p:spPr bwMode="auto">
          <a:xfrm>
            <a:off x="4768850" y="4478338"/>
            <a:ext cx="15875" cy="25400"/>
          </a:xfrm>
          <a:custGeom>
            <a:avLst/>
            <a:gdLst/>
            <a:ahLst/>
            <a:cxnLst>
              <a:cxn ang="0">
                <a:pos x="0" y="16"/>
              </a:cxn>
              <a:cxn ang="0">
                <a:pos x="5" y="6"/>
              </a:cxn>
              <a:cxn ang="0">
                <a:pos x="10" y="0"/>
              </a:cxn>
            </a:cxnLst>
            <a:rect l="0" t="0" r="r" b="b"/>
            <a:pathLst>
              <a:path w="10" h="16">
                <a:moveTo>
                  <a:pt x="0" y="16"/>
                </a:moveTo>
                <a:lnTo>
                  <a:pt x="5" y="6"/>
                </a:lnTo>
                <a:lnTo>
                  <a:pt x="10" y="0"/>
                </a:lnTo>
              </a:path>
            </a:pathLst>
          </a:custGeom>
          <a:noFill/>
          <a:ln w="23813">
            <a:solidFill>
              <a:srgbClr val="FF0000"/>
            </a:solidFill>
            <a:prstDash val="solid"/>
            <a:round/>
            <a:headEnd/>
            <a:tailEnd/>
          </a:ln>
        </p:spPr>
        <p:txBody>
          <a:bodyPr/>
          <a:lstStyle/>
          <a:p>
            <a:endParaRPr lang="en-GB"/>
          </a:p>
        </p:txBody>
      </p:sp>
      <p:sp>
        <p:nvSpPr>
          <p:cNvPr id="410882" name="Line 258"/>
          <p:cNvSpPr>
            <a:spLocks noChangeShapeType="1"/>
          </p:cNvSpPr>
          <p:nvPr/>
        </p:nvSpPr>
        <p:spPr bwMode="auto">
          <a:xfrm flipV="1">
            <a:off x="4784725" y="4462463"/>
            <a:ext cx="17463" cy="15875"/>
          </a:xfrm>
          <a:prstGeom prst="line">
            <a:avLst/>
          </a:prstGeom>
          <a:noFill/>
          <a:ln w="23813">
            <a:solidFill>
              <a:srgbClr val="FF0000"/>
            </a:solidFill>
            <a:round/>
            <a:headEnd/>
            <a:tailEnd/>
          </a:ln>
        </p:spPr>
        <p:txBody>
          <a:bodyPr/>
          <a:lstStyle/>
          <a:p>
            <a:endParaRPr lang="en-GB"/>
          </a:p>
        </p:txBody>
      </p:sp>
      <p:sp>
        <p:nvSpPr>
          <p:cNvPr id="410883" name="Line 259"/>
          <p:cNvSpPr>
            <a:spLocks noChangeShapeType="1"/>
          </p:cNvSpPr>
          <p:nvPr/>
        </p:nvSpPr>
        <p:spPr bwMode="auto">
          <a:xfrm flipV="1">
            <a:off x="4802188" y="4446588"/>
            <a:ext cx="15875" cy="15875"/>
          </a:xfrm>
          <a:prstGeom prst="line">
            <a:avLst/>
          </a:prstGeom>
          <a:noFill/>
          <a:ln w="23813">
            <a:solidFill>
              <a:srgbClr val="FF0000"/>
            </a:solidFill>
            <a:round/>
            <a:headEnd/>
            <a:tailEnd/>
          </a:ln>
        </p:spPr>
        <p:txBody>
          <a:bodyPr/>
          <a:lstStyle/>
          <a:p>
            <a:endParaRPr lang="en-GB"/>
          </a:p>
        </p:txBody>
      </p:sp>
      <p:sp>
        <p:nvSpPr>
          <p:cNvPr id="410884" name="Freeform 260"/>
          <p:cNvSpPr>
            <a:spLocks/>
          </p:cNvSpPr>
          <p:nvPr/>
        </p:nvSpPr>
        <p:spPr bwMode="auto">
          <a:xfrm>
            <a:off x="4818063" y="4421188"/>
            <a:ext cx="15875" cy="25400"/>
          </a:xfrm>
          <a:custGeom>
            <a:avLst/>
            <a:gdLst/>
            <a:ahLst/>
            <a:cxnLst>
              <a:cxn ang="0">
                <a:pos x="0" y="16"/>
              </a:cxn>
              <a:cxn ang="0">
                <a:pos x="5" y="6"/>
              </a:cxn>
              <a:cxn ang="0">
                <a:pos x="10" y="0"/>
              </a:cxn>
            </a:cxnLst>
            <a:rect l="0" t="0" r="r" b="b"/>
            <a:pathLst>
              <a:path w="10" h="16">
                <a:moveTo>
                  <a:pt x="0" y="16"/>
                </a:moveTo>
                <a:lnTo>
                  <a:pt x="5" y="6"/>
                </a:lnTo>
                <a:lnTo>
                  <a:pt x="10" y="0"/>
                </a:lnTo>
              </a:path>
            </a:pathLst>
          </a:custGeom>
          <a:noFill/>
          <a:ln w="23813">
            <a:solidFill>
              <a:srgbClr val="FF0000"/>
            </a:solidFill>
            <a:prstDash val="solid"/>
            <a:round/>
            <a:headEnd/>
            <a:tailEnd/>
          </a:ln>
        </p:spPr>
        <p:txBody>
          <a:bodyPr/>
          <a:lstStyle/>
          <a:p>
            <a:endParaRPr lang="en-GB"/>
          </a:p>
        </p:txBody>
      </p:sp>
      <p:sp>
        <p:nvSpPr>
          <p:cNvPr id="410885" name="Line 261"/>
          <p:cNvSpPr>
            <a:spLocks noChangeShapeType="1"/>
          </p:cNvSpPr>
          <p:nvPr/>
        </p:nvSpPr>
        <p:spPr bwMode="auto">
          <a:xfrm flipV="1">
            <a:off x="4833938" y="4405313"/>
            <a:ext cx="15875" cy="15875"/>
          </a:xfrm>
          <a:prstGeom prst="line">
            <a:avLst/>
          </a:prstGeom>
          <a:noFill/>
          <a:ln w="23813">
            <a:solidFill>
              <a:srgbClr val="FF0000"/>
            </a:solidFill>
            <a:round/>
            <a:headEnd/>
            <a:tailEnd/>
          </a:ln>
        </p:spPr>
        <p:txBody>
          <a:bodyPr/>
          <a:lstStyle/>
          <a:p>
            <a:endParaRPr lang="en-GB"/>
          </a:p>
        </p:txBody>
      </p:sp>
      <p:sp>
        <p:nvSpPr>
          <p:cNvPr id="410886" name="Line 262"/>
          <p:cNvSpPr>
            <a:spLocks noChangeShapeType="1"/>
          </p:cNvSpPr>
          <p:nvPr/>
        </p:nvSpPr>
        <p:spPr bwMode="auto">
          <a:xfrm flipV="1">
            <a:off x="4849813" y="4381500"/>
            <a:ext cx="17462" cy="23813"/>
          </a:xfrm>
          <a:prstGeom prst="line">
            <a:avLst/>
          </a:prstGeom>
          <a:noFill/>
          <a:ln w="23813">
            <a:solidFill>
              <a:srgbClr val="FF0000"/>
            </a:solidFill>
            <a:round/>
            <a:headEnd/>
            <a:tailEnd/>
          </a:ln>
        </p:spPr>
        <p:txBody>
          <a:bodyPr/>
          <a:lstStyle/>
          <a:p>
            <a:endParaRPr lang="en-GB"/>
          </a:p>
        </p:txBody>
      </p:sp>
      <p:sp>
        <p:nvSpPr>
          <p:cNvPr id="410887" name="Line 263"/>
          <p:cNvSpPr>
            <a:spLocks noChangeShapeType="1"/>
          </p:cNvSpPr>
          <p:nvPr/>
        </p:nvSpPr>
        <p:spPr bwMode="auto">
          <a:xfrm flipV="1">
            <a:off x="4867275" y="4356100"/>
            <a:ext cx="15875" cy="25400"/>
          </a:xfrm>
          <a:prstGeom prst="line">
            <a:avLst/>
          </a:prstGeom>
          <a:noFill/>
          <a:ln w="23813">
            <a:solidFill>
              <a:srgbClr val="FF0000"/>
            </a:solidFill>
            <a:round/>
            <a:headEnd/>
            <a:tailEnd/>
          </a:ln>
        </p:spPr>
        <p:txBody>
          <a:bodyPr/>
          <a:lstStyle/>
          <a:p>
            <a:endParaRPr lang="en-GB"/>
          </a:p>
        </p:txBody>
      </p:sp>
      <p:sp>
        <p:nvSpPr>
          <p:cNvPr id="410888" name="Line 264"/>
          <p:cNvSpPr>
            <a:spLocks noChangeShapeType="1"/>
          </p:cNvSpPr>
          <p:nvPr/>
        </p:nvSpPr>
        <p:spPr bwMode="auto">
          <a:xfrm flipV="1">
            <a:off x="4883150" y="4340225"/>
            <a:ext cx="15875" cy="15875"/>
          </a:xfrm>
          <a:prstGeom prst="line">
            <a:avLst/>
          </a:prstGeom>
          <a:noFill/>
          <a:ln w="23813">
            <a:solidFill>
              <a:srgbClr val="FF0000"/>
            </a:solidFill>
            <a:round/>
            <a:headEnd/>
            <a:tailEnd/>
          </a:ln>
        </p:spPr>
        <p:txBody>
          <a:bodyPr/>
          <a:lstStyle/>
          <a:p>
            <a:endParaRPr lang="en-GB"/>
          </a:p>
        </p:txBody>
      </p:sp>
      <p:sp>
        <p:nvSpPr>
          <p:cNvPr id="410889" name="Line 265"/>
          <p:cNvSpPr>
            <a:spLocks noChangeShapeType="1"/>
          </p:cNvSpPr>
          <p:nvPr/>
        </p:nvSpPr>
        <p:spPr bwMode="auto">
          <a:xfrm flipV="1">
            <a:off x="4899025" y="4316413"/>
            <a:ext cx="17463" cy="23812"/>
          </a:xfrm>
          <a:prstGeom prst="line">
            <a:avLst/>
          </a:prstGeom>
          <a:noFill/>
          <a:ln w="23813">
            <a:solidFill>
              <a:srgbClr val="FF0000"/>
            </a:solidFill>
            <a:round/>
            <a:headEnd/>
            <a:tailEnd/>
          </a:ln>
        </p:spPr>
        <p:txBody>
          <a:bodyPr/>
          <a:lstStyle/>
          <a:p>
            <a:endParaRPr lang="en-GB"/>
          </a:p>
        </p:txBody>
      </p:sp>
      <p:sp>
        <p:nvSpPr>
          <p:cNvPr id="410890" name="Line 266"/>
          <p:cNvSpPr>
            <a:spLocks noChangeShapeType="1"/>
          </p:cNvSpPr>
          <p:nvPr/>
        </p:nvSpPr>
        <p:spPr bwMode="auto">
          <a:xfrm flipV="1">
            <a:off x="4916488" y="4291013"/>
            <a:ext cx="15875" cy="25400"/>
          </a:xfrm>
          <a:prstGeom prst="line">
            <a:avLst/>
          </a:prstGeom>
          <a:noFill/>
          <a:ln w="23813">
            <a:solidFill>
              <a:srgbClr val="FF0000"/>
            </a:solidFill>
            <a:round/>
            <a:headEnd/>
            <a:tailEnd/>
          </a:ln>
        </p:spPr>
        <p:txBody>
          <a:bodyPr/>
          <a:lstStyle/>
          <a:p>
            <a:endParaRPr lang="en-GB"/>
          </a:p>
        </p:txBody>
      </p:sp>
      <p:sp>
        <p:nvSpPr>
          <p:cNvPr id="410891" name="Line 267"/>
          <p:cNvSpPr>
            <a:spLocks noChangeShapeType="1"/>
          </p:cNvSpPr>
          <p:nvPr/>
        </p:nvSpPr>
        <p:spPr bwMode="auto">
          <a:xfrm flipV="1">
            <a:off x="4932363" y="4275138"/>
            <a:ext cx="15875" cy="15875"/>
          </a:xfrm>
          <a:prstGeom prst="line">
            <a:avLst/>
          </a:prstGeom>
          <a:noFill/>
          <a:ln w="23813">
            <a:solidFill>
              <a:srgbClr val="FF0000"/>
            </a:solidFill>
            <a:round/>
            <a:headEnd/>
            <a:tailEnd/>
          </a:ln>
        </p:spPr>
        <p:txBody>
          <a:bodyPr/>
          <a:lstStyle/>
          <a:p>
            <a:endParaRPr lang="en-GB"/>
          </a:p>
        </p:txBody>
      </p:sp>
      <p:sp>
        <p:nvSpPr>
          <p:cNvPr id="410892" name="Line 268"/>
          <p:cNvSpPr>
            <a:spLocks noChangeShapeType="1"/>
          </p:cNvSpPr>
          <p:nvPr/>
        </p:nvSpPr>
        <p:spPr bwMode="auto">
          <a:xfrm flipV="1">
            <a:off x="4948238" y="4251325"/>
            <a:ext cx="15875" cy="23813"/>
          </a:xfrm>
          <a:prstGeom prst="line">
            <a:avLst/>
          </a:prstGeom>
          <a:noFill/>
          <a:ln w="23813">
            <a:solidFill>
              <a:srgbClr val="FF0000"/>
            </a:solidFill>
            <a:round/>
            <a:headEnd/>
            <a:tailEnd/>
          </a:ln>
        </p:spPr>
        <p:txBody>
          <a:bodyPr/>
          <a:lstStyle/>
          <a:p>
            <a:endParaRPr lang="en-GB"/>
          </a:p>
        </p:txBody>
      </p:sp>
      <p:sp>
        <p:nvSpPr>
          <p:cNvPr id="410893" name="Line 269"/>
          <p:cNvSpPr>
            <a:spLocks noChangeShapeType="1"/>
          </p:cNvSpPr>
          <p:nvPr/>
        </p:nvSpPr>
        <p:spPr bwMode="auto">
          <a:xfrm flipV="1">
            <a:off x="4964113" y="4225925"/>
            <a:ext cx="17462" cy="25400"/>
          </a:xfrm>
          <a:prstGeom prst="line">
            <a:avLst/>
          </a:prstGeom>
          <a:noFill/>
          <a:ln w="23813">
            <a:solidFill>
              <a:srgbClr val="FF0000"/>
            </a:solidFill>
            <a:round/>
            <a:headEnd/>
            <a:tailEnd/>
          </a:ln>
        </p:spPr>
        <p:txBody>
          <a:bodyPr/>
          <a:lstStyle/>
          <a:p>
            <a:endParaRPr lang="en-GB"/>
          </a:p>
        </p:txBody>
      </p:sp>
      <p:sp>
        <p:nvSpPr>
          <p:cNvPr id="410894" name="Line 270"/>
          <p:cNvSpPr>
            <a:spLocks noChangeShapeType="1"/>
          </p:cNvSpPr>
          <p:nvPr/>
        </p:nvSpPr>
        <p:spPr bwMode="auto">
          <a:xfrm flipV="1">
            <a:off x="4981575" y="4202113"/>
            <a:ext cx="15875" cy="23812"/>
          </a:xfrm>
          <a:prstGeom prst="line">
            <a:avLst/>
          </a:prstGeom>
          <a:noFill/>
          <a:ln w="23813">
            <a:solidFill>
              <a:srgbClr val="FF0000"/>
            </a:solidFill>
            <a:round/>
            <a:headEnd/>
            <a:tailEnd/>
          </a:ln>
        </p:spPr>
        <p:txBody>
          <a:bodyPr/>
          <a:lstStyle/>
          <a:p>
            <a:endParaRPr lang="en-GB"/>
          </a:p>
        </p:txBody>
      </p:sp>
      <p:sp>
        <p:nvSpPr>
          <p:cNvPr id="410895" name="Line 271"/>
          <p:cNvSpPr>
            <a:spLocks noChangeShapeType="1"/>
          </p:cNvSpPr>
          <p:nvPr/>
        </p:nvSpPr>
        <p:spPr bwMode="auto">
          <a:xfrm flipV="1">
            <a:off x="4997450" y="4176713"/>
            <a:ext cx="15875" cy="25400"/>
          </a:xfrm>
          <a:prstGeom prst="line">
            <a:avLst/>
          </a:prstGeom>
          <a:noFill/>
          <a:ln w="23813">
            <a:solidFill>
              <a:srgbClr val="FF0000"/>
            </a:solidFill>
            <a:round/>
            <a:headEnd/>
            <a:tailEnd/>
          </a:ln>
        </p:spPr>
        <p:txBody>
          <a:bodyPr/>
          <a:lstStyle/>
          <a:p>
            <a:endParaRPr lang="en-GB"/>
          </a:p>
        </p:txBody>
      </p:sp>
      <p:sp>
        <p:nvSpPr>
          <p:cNvPr id="410896" name="Line 272"/>
          <p:cNvSpPr>
            <a:spLocks noChangeShapeType="1"/>
          </p:cNvSpPr>
          <p:nvPr/>
        </p:nvSpPr>
        <p:spPr bwMode="auto">
          <a:xfrm flipV="1">
            <a:off x="5013325" y="4152900"/>
            <a:ext cx="15875" cy="23813"/>
          </a:xfrm>
          <a:prstGeom prst="line">
            <a:avLst/>
          </a:prstGeom>
          <a:noFill/>
          <a:ln w="23813">
            <a:solidFill>
              <a:srgbClr val="FF0000"/>
            </a:solidFill>
            <a:round/>
            <a:headEnd/>
            <a:tailEnd/>
          </a:ln>
        </p:spPr>
        <p:txBody>
          <a:bodyPr/>
          <a:lstStyle/>
          <a:p>
            <a:endParaRPr lang="en-GB"/>
          </a:p>
        </p:txBody>
      </p:sp>
      <p:sp>
        <p:nvSpPr>
          <p:cNvPr id="410897" name="Freeform 273"/>
          <p:cNvSpPr>
            <a:spLocks/>
          </p:cNvSpPr>
          <p:nvPr/>
        </p:nvSpPr>
        <p:spPr bwMode="auto">
          <a:xfrm>
            <a:off x="5029200" y="4119563"/>
            <a:ext cx="9525" cy="33337"/>
          </a:xfrm>
          <a:custGeom>
            <a:avLst/>
            <a:gdLst/>
            <a:ahLst/>
            <a:cxnLst>
              <a:cxn ang="0">
                <a:pos x="0" y="21"/>
              </a:cxn>
              <a:cxn ang="0">
                <a:pos x="0" y="11"/>
              </a:cxn>
              <a:cxn ang="0">
                <a:pos x="6" y="0"/>
              </a:cxn>
            </a:cxnLst>
            <a:rect l="0" t="0" r="r" b="b"/>
            <a:pathLst>
              <a:path w="6" h="21">
                <a:moveTo>
                  <a:pt x="0" y="21"/>
                </a:moveTo>
                <a:lnTo>
                  <a:pt x="0" y="11"/>
                </a:lnTo>
                <a:lnTo>
                  <a:pt x="6" y="0"/>
                </a:lnTo>
              </a:path>
            </a:pathLst>
          </a:custGeom>
          <a:noFill/>
          <a:ln w="23813">
            <a:solidFill>
              <a:srgbClr val="FF0000"/>
            </a:solidFill>
            <a:prstDash val="solid"/>
            <a:round/>
            <a:headEnd/>
            <a:tailEnd/>
          </a:ln>
        </p:spPr>
        <p:txBody>
          <a:bodyPr/>
          <a:lstStyle/>
          <a:p>
            <a:endParaRPr lang="en-GB"/>
          </a:p>
        </p:txBody>
      </p:sp>
      <p:sp>
        <p:nvSpPr>
          <p:cNvPr id="410898" name="Line 274"/>
          <p:cNvSpPr>
            <a:spLocks noChangeShapeType="1"/>
          </p:cNvSpPr>
          <p:nvPr/>
        </p:nvSpPr>
        <p:spPr bwMode="auto">
          <a:xfrm flipV="1">
            <a:off x="5038725" y="4095750"/>
            <a:ext cx="15875" cy="23813"/>
          </a:xfrm>
          <a:prstGeom prst="line">
            <a:avLst/>
          </a:prstGeom>
          <a:noFill/>
          <a:ln w="23813">
            <a:solidFill>
              <a:srgbClr val="FF0000"/>
            </a:solidFill>
            <a:round/>
            <a:headEnd/>
            <a:tailEnd/>
          </a:ln>
        </p:spPr>
        <p:txBody>
          <a:bodyPr/>
          <a:lstStyle/>
          <a:p>
            <a:endParaRPr lang="en-GB"/>
          </a:p>
        </p:txBody>
      </p:sp>
      <p:sp>
        <p:nvSpPr>
          <p:cNvPr id="410899" name="Line 275"/>
          <p:cNvSpPr>
            <a:spLocks noChangeShapeType="1"/>
          </p:cNvSpPr>
          <p:nvPr/>
        </p:nvSpPr>
        <p:spPr bwMode="auto">
          <a:xfrm flipV="1">
            <a:off x="5054600" y="4070350"/>
            <a:ext cx="15875" cy="25400"/>
          </a:xfrm>
          <a:prstGeom prst="line">
            <a:avLst/>
          </a:prstGeom>
          <a:noFill/>
          <a:ln w="23813">
            <a:solidFill>
              <a:srgbClr val="FF0000"/>
            </a:solidFill>
            <a:round/>
            <a:headEnd/>
            <a:tailEnd/>
          </a:ln>
        </p:spPr>
        <p:txBody>
          <a:bodyPr/>
          <a:lstStyle/>
          <a:p>
            <a:endParaRPr lang="en-GB"/>
          </a:p>
        </p:txBody>
      </p:sp>
      <p:sp>
        <p:nvSpPr>
          <p:cNvPr id="410900" name="Line 276"/>
          <p:cNvSpPr>
            <a:spLocks noChangeShapeType="1"/>
          </p:cNvSpPr>
          <p:nvPr/>
        </p:nvSpPr>
        <p:spPr bwMode="auto">
          <a:xfrm flipV="1">
            <a:off x="5070475" y="4046538"/>
            <a:ext cx="15875" cy="23812"/>
          </a:xfrm>
          <a:prstGeom prst="line">
            <a:avLst/>
          </a:prstGeom>
          <a:noFill/>
          <a:ln w="23813">
            <a:solidFill>
              <a:srgbClr val="FF0000"/>
            </a:solidFill>
            <a:round/>
            <a:headEnd/>
            <a:tailEnd/>
          </a:ln>
        </p:spPr>
        <p:txBody>
          <a:bodyPr/>
          <a:lstStyle/>
          <a:p>
            <a:endParaRPr lang="en-GB"/>
          </a:p>
        </p:txBody>
      </p:sp>
      <p:sp>
        <p:nvSpPr>
          <p:cNvPr id="410901" name="Freeform 277"/>
          <p:cNvSpPr>
            <a:spLocks/>
          </p:cNvSpPr>
          <p:nvPr/>
        </p:nvSpPr>
        <p:spPr bwMode="auto">
          <a:xfrm>
            <a:off x="5086350" y="4013200"/>
            <a:ext cx="17463" cy="33338"/>
          </a:xfrm>
          <a:custGeom>
            <a:avLst/>
            <a:gdLst/>
            <a:ahLst/>
            <a:cxnLst>
              <a:cxn ang="0">
                <a:pos x="0" y="21"/>
              </a:cxn>
              <a:cxn ang="0">
                <a:pos x="6" y="11"/>
              </a:cxn>
              <a:cxn ang="0">
                <a:pos x="11" y="0"/>
              </a:cxn>
            </a:cxnLst>
            <a:rect l="0" t="0" r="r" b="b"/>
            <a:pathLst>
              <a:path w="11" h="21">
                <a:moveTo>
                  <a:pt x="0" y="21"/>
                </a:moveTo>
                <a:lnTo>
                  <a:pt x="6" y="11"/>
                </a:lnTo>
                <a:lnTo>
                  <a:pt x="11" y="0"/>
                </a:lnTo>
              </a:path>
            </a:pathLst>
          </a:custGeom>
          <a:noFill/>
          <a:ln w="23813">
            <a:solidFill>
              <a:srgbClr val="FF0000"/>
            </a:solidFill>
            <a:prstDash val="solid"/>
            <a:round/>
            <a:headEnd/>
            <a:tailEnd/>
          </a:ln>
        </p:spPr>
        <p:txBody>
          <a:bodyPr/>
          <a:lstStyle/>
          <a:p>
            <a:endParaRPr lang="en-GB"/>
          </a:p>
        </p:txBody>
      </p:sp>
      <p:sp>
        <p:nvSpPr>
          <p:cNvPr id="410902" name="Line 278"/>
          <p:cNvSpPr>
            <a:spLocks noChangeShapeType="1"/>
          </p:cNvSpPr>
          <p:nvPr/>
        </p:nvSpPr>
        <p:spPr bwMode="auto">
          <a:xfrm flipV="1">
            <a:off x="5103813" y="3989388"/>
            <a:ext cx="15875" cy="23812"/>
          </a:xfrm>
          <a:prstGeom prst="line">
            <a:avLst/>
          </a:prstGeom>
          <a:noFill/>
          <a:ln w="23813">
            <a:solidFill>
              <a:srgbClr val="FF0000"/>
            </a:solidFill>
            <a:round/>
            <a:headEnd/>
            <a:tailEnd/>
          </a:ln>
        </p:spPr>
        <p:txBody>
          <a:bodyPr/>
          <a:lstStyle/>
          <a:p>
            <a:endParaRPr lang="en-GB"/>
          </a:p>
        </p:txBody>
      </p:sp>
      <p:sp>
        <p:nvSpPr>
          <p:cNvPr id="410903" name="Line 279"/>
          <p:cNvSpPr>
            <a:spLocks noChangeShapeType="1"/>
          </p:cNvSpPr>
          <p:nvPr/>
        </p:nvSpPr>
        <p:spPr bwMode="auto">
          <a:xfrm flipV="1">
            <a:off x="5119688" y="3956050"/>
            <a:ext cx="15875" cy="33338"/>
          </a:xfrm>
          <a:prstGeom prst="line">
            <a:avLst/>
          </a:prstGeom>
          <a:noFill/>
          <a:ln w="23813">
            <a:solidFill>
              <a:srgbClr val="FF0000"/>
            </a:solidFill>
            <a:round/>
            <a:headEnd/>
            <a:tailEnd/>
          </a:ln>
        </p:spPr>
        <p:txBody>
          <a:bodyPr/>
          <a:lstStyle/>
          <a:p>
            <a:endParaRPr lang="en-GB"/>
          </a:p>
        </p:txBody>
      </p:sp>
      <p:sp>
        <p:nvSpPr>
          <p:cNvPr id="410904" name="Line 280"/>
          <p:cNvSpPr>
            <a:spLocks noChangeShapeType="1"/>
          </p:cNvSpPr>
          <p:nvPr/>
        </p:nvSpPr>
        <p:spPr bwMode="auto">
          <a:xfrm flipV="1">
            <a:off x="5135563" y="3924300"/>
            <a:ext cx="17462" cy="31750"/>
          </a:xfrm>
          <a:prstGeom prst="line">
            <a:avLst/>
          </a:prstGeom>
          <a:noFill/>
          <a:ln w="23813">
            <a:solidFill>
              <a:srgbClr val="FF0000"/>
            </a:solidFill>
            <a:round/>
            <a:headEnd/>
            <a:tailEnd/>
          </a:ln>
        </p:spPr>
        <p:txBody>
          <a:bodyPr/>
          <a:lstStyle/>
          <a:p>
            <a:endParaRPr lang="en-GB"/>
          </a:p>
        </p:txBody>
      </p:sp>
      <p:sp>
        <p:nvSpPr>
          <p:cNvPr id="410905" name="Line 281"/>
          <p:cNvSpPr>
            <a:spLocks noChangeShapeType="1"/>
          </p:cNvSpPr>
          <p:nvPr/>
        </p:nvSpPr>
        <p:spPr bwMode="auto">
          <a:xfrm flipV="1">
            <a:off x="5153025" y="3898900"/>
            <a:ext cx="15875" cy="25400"/>
          </a:xfrm>
          <a:prstGeom prst="line">
            <a:avLst/>
          </a:prstGeom>
          <a:noFill/>
          <a:ln w="23813">
            <a:solidFill>
              <a:srgbClr val="FF0000"/>
            </a:solidFill>
            <a:round/>
            <a:headEnd/>
            <a:tailEnd/>
          </a:ln>
        </p:spPr>
        <p:txBody>
          <a:bodyPr/>
          <a:lstStyle/>
          <a:p>
            <a:endParaRPr lang="en-GB"/>
          </a:p>
        </p:txBody>
      </p:sp>
      <p:sp>
        <p:nvSpPr>
          <p:cNvPr id="410906" name="Line 282"/>
          <p:cNvSpPr>
            <a:spLocks noChangeShapeType="1"/>
          </p:cNvSpPr>
          <p:nvPr/>
        </p:nvSpPr>
        <p:spPr bwMode="auto">
          <a:xfrm flipV="1">
            <a:off x="5168900" y="3867150"/>
            <a:ext cx="15875" cy="31750"/>
          </a:xfrm>
          <a:prstGeom prst="line">
            <a:avLst/>
          </a:prstGeom>
          <a:noFill/>
          <a:ln w="23813">
            <a:solidFill>
              <a:srgbClr val="FF0000"/>
            </a:solidFill>
            <a:round/>
            <a:headEnd/>
            <a:tailEnd/>
          </a:ln>
        </p:spPr>
        <p:txBody>
          <a:bodyPr/>
          <a:lstStyle/>
          <a:p>
            <a:endParaRPr lang="en-GB"/>
          </a:p>
        </p:txBody>
      </p:sp>
      <p:sp>
        <p:nvSpPr>
          <p:cNvPr id="410907" name="Line 283"/>
          <p:cNvSpPr>
            <a:spLocks noChangeShapeType="1"/>
          </p:cNvSpPr>
          <p:nvPr/>
        </p:nvSpPr>
        <p:spPr bwMode="auto">
          <a:xfrm flipV="1">
            <a:off x="5184775" y="3833813"/>
            <a:ext cx="15875" cy="33337"/>
          </a:xfrm>
          <a:prstGeom prst="line">
            <a:avLst/>
          </a:prstGeom>
          <a:noFill/>
          <a:ln w="23813">
            <a:solidFill>
              <a:srgbClr val="FF0000"/>
            </a:solidFill>
            <a:round/>
            <a:headEnd/>
            <a:tailEnd/>
          </a:ln>
        </p:spPr>
        <p:txBody>
          <a:bodyPr/>
          <a:lstStyle/>
          <a:p>
            <a:endParaRPr lang="en-GB"/>
          </a:p>
        </p:txBody>
      </p:sp>
      <p:sp>
        <p:nvSpPr>
          <p:cNvPr id="410908" name="Line 284"/>
          <p:cNvSpPr>
            <a:spLocks noChangeShapeType="1"/>
          </p:cNvSpPr>
          <p:nvPr/>
        </p:nvSpPr>
        <p:spPr bwMode="auto">
          <a:xfrm flipV="1">
            <a:off x="5200650" y="3802063"/>
            <a:ext cx="17463" cy="31750"/>
          </a:xfrm>
          <a:prstGeom prst="line">
            <a:avLst/>
          </a:prstGeom>
          <a:noFill/>
          <a:ln w="23813">
            <a:solidFill>
              <a:srgbClr val="FF0000"/>
            </a:solidFill>
            <a:round/>
            <a:headEnd/>
            <a:tailEnd/>
          </a:ln>
        </p:spPr>
        <p:txBody>
          <a:bodyPr/>
          <a:lstStyle/>
          <a:p>
            <a:endParaRPr lang="en-GB"/>
          </a:p>
        </p:txBody>
      </p:sp>
      <p:sp>
        <p:nvSpPr>
          <p:cNvPr id="410909" name="Line 285"/>
          <p:cNvSpPr>
            <a:spLocks noChangeShapeType="1"/>
          </p:cNvSpPr>
          <p:nvPr/>
        </p:nvSpPr>
        <p:spPr bwMode="auto">
          <a:xfrm flipV="1">
            <a:off x="5218113" y="3768725"/>
            <a:ext cx="15875" cy="33338"/>
          </a:xfrm>
          <a:prstGeom prst="line">
            <a:avLst/>
          </a:prstGeom>
          <a:noFill/>
          <a:ln w="23813">
            <a:solidFill>
              <a:srgbClr val="FF0000"/>
            </a:solidFill>
            <a:round/>
            <a:headEnd/>
            <a:tailEnd/>
          </a:ln>
        </p:spPr>
        <p:txBody>
          <a:bodyPr/>
          <a:lstStyle/>
          <a:p>
            <a:endParaRPr lang="en-GB"/>
          </a:p>
        </p:txBody>
      </p:sp>
      <p:sp>
        <p:nvSpPr>
          <p:cNvPr id="410910" name="Line 286"/>
          <p:cNvSpPr>
            <a:spLocks noChangeShapeType="1"/>
          </p:cNvSpPr>
          <p:nvPr/>
        </p:nvSpPr>
        <p:spPr bwMode="auto">
          <a:xfrm flipV="1">
            <a:off x="5233988" y="3736975"/>
            <a:ext cx="15875" cy="31750"/>
          </a:xfrm>
          <a:prstGeom prst="line">
            <a:avLst/>
          </a:prstGeom>
          <a:noFill/>
          <a:ln w="23813">
            <a:solidFill>
              <a:srgbClr val="FF0000"/>
            </a:solidFill>
            <a:round/>
            <a:headEnd/>
            <a:tailEnd/>
          </a:ln>
        </p:spPr>
        <p:txBody>
          <a:bodyPr/>
          <a:lstStyle/>
          <a:p>
            <a:endParaRPr lang="en-GB"/>
          </a:p>
        </p:txBody>
      </p:sp>
      <p:sp>
        <p:nvSpPr>
          <p:cNvPr id="410911" name="Line 287"/>
          <p:cNvSpPr>
            <a:spLocks noChangeShapeType="1"/>
          </p:cNvSpPr>
          <p:nvPr/>
        </p:nvSpPr>
        <p:spPr bwMode="auto">
          <a:xfrm flipV="1">
            <a:off x="5249863" y="3703638"/>
            <a:ext cx="17462" cy="33337"/>
          </a:xfrm>
          <a:prstGeom prst="line">
            <a:avLst/>
          </a:prstGeom>
          <a:noFill/>
          <a:ln w="23813">
            <a:solidFill>
              <a:srgbClr val="FF0000"/>
            </a:solidFill>
            <a:round/>
            <a:headEnd/>
            <a:tailEnd/>
          </a:ln>
        </p:spPr>
        <p:txBody>
          <a:bodyPr/>
          <a:lstStyle/>
          <a:p>
            <a:endParaRPr lang="en-GB"/>
          </a:p>
        </p:txBody>
      </p:sp>
      <p:sp>
        <p:nvSpPr>
          <p:cNvPr id="410912" name="Line 288"/>
          <p:cNvSpPr>
            <a:spLocks noChangeShapeType="1"/>
          </p:cNvSpPr>
          <p:nvPr/>
        </p:nvSpPr>
        <p:spPr bwMode="auto">
          <a:xfrm flipV="1">
            <a:off x="5267325" y="3671888"/>
            <a:ext cx="15875" cy="31750"/>
          </a:xfrm>
          <a:prstGeom prst="line">
            <a:avLst/>
          </a:prstGeom>
          <a:noFill/>
          <a:ln w="23813">
            <a:solidFill>
              <a:srgbClr val="FF0000"/>
            </a:solidFill>
            <a:round/>
            <a:headEnd/>
            <a:tailEnd/>
          </a:ln>
        </p:spPr>
        <p:txBody>
          <a:bodyPr/>
          <a:lstStyle/>
          <a:p>
            <a:endParaRPr lang="en-GB"/>
          </a:p>
        </p:txBody>
      </p:sp>
      <p:sp>
        <p:nvSpPr>
          <p:cNvPr id="410913" name="Line 289"/>
          <p:cNvSpPr>
            <a:spLocks noChangeShapeType="1"/>
          </p:cNvSpPr>
          <p:nvPr/>
        </p:nvSpPr>
        <p:spPr bwMode="auto">
          <a:xfrm flipV="1">
            <a:off x="5283200" y="3630613"/>
            <a:ext cx="15875" cy="41275"/>
          </a:xfrm>
          <a:prstGeom prst="line">
            <a:avLst/>
          </a:prstGeom>
          <a:noFill/>
          <a:ln w="23813">
            <a:solidFill>
              <a:srgbClr val="FF0000"/>
            </a:solidFill>
            <a:round/>
            <a:headEnd/>
            <a:tailEnd/>
          </a:ln>
        </p:spPr>
        <p:txBody>
          <a:bodyPr/>
          <a:lstStyle/>
          <a:p>
            <a:endParaRPr lang="en-GB"/>
          </a:p>
        </p:txBody>
      </p:sp>
      <p:sp>
        <p:nvSpPr>
          <p:cNvPr id="410914" name="Line 290"/>
          <p:cNvSpPr>
            <a:spLocks noChangeShapeType="1"/>
          </p:cNvSpPr>
          <p:nvPr/>
        </p:nvSpPr>
        <p:spPr bwMode="auto">
          <a:xfrm flipV="1">
            <a:off x="5299075" y="3597275"/>
            <a:ext cx="15875" cy="33338"/>
          </a:xfrm>
          <a:prstGeom prst="line">
            <a:avLst/>
          </a:prstGeom>
          <a:noFill/>
          <a:ln w="23813">
            <a:solidFill>
              <a:srgbClr val="FF0000"/>
            </a:solidFill>
            <a:round/>
            <a:headEnd/>
            <a:tailEnd/>
          </a:ln>
        </p:spPr>
        <p:txBody>
          <a:bodyPr/>
          <a:lstStyle/>
          <a:p>
            <a:endParaRPr lang="en-GB"/>
          </a:p>
        </p:txBody>
      </p:sp>
      <p:sp>
        <p:nvSpPr>
          <p:cNvPr id="410915" name="Line 291"/>
          <p:cNvSpPr>
            <a:spLocks noChangeShapeType="1"/>
          </p:cNvSpPr>
          <p:nvPr/>
        </p:nvSpPr>
        <p:spPr bwMode="auto">
          <a:xfrm flipV="1">
            <a:off x="5314950" y="3557588"/>
            <a:ext cx="9525" cy="39687"/>
          </a:xfrm>
          <a:prstGeom prst="line">
            <a:avLst/>
          </a:prstGeom>
          <a:noFill/>
          <a:ln w="23813">
            <a:solidFill>
              <a:srgbClr val="FF0000"/>
            </a:solidFill>
            <a:round/>
            <a:headEnd/>
            <a:tailEnd/>
          </a:ln>
        </p:spPr>
        <p:txBody>
          <a:bodyPr/>
          <a:lstStyle/>
          <a:p>
            <a:endParaRPr lang="en-GB"/>
          </a:p>
        </p:txBody>
      </p:sp>
      <p:sp>
        <p:nvSpPr>
          <p:cNvPr id="410916" name="Line 292"/>
          <p:cNvSpPr>
            <a:spLocks noChangeShapeType="1"/>
          </p:cNvSpPr>
          <p:nvPr/>
        </p:nvSpPr>
        <p:spPr bwMode="auto">
          <a:xfrm flipV="1">
            <a:off x="5324475" y="3524250"/>
            <a:ext cx="15875" cy="33338"/>
          </a:xfrm>
          <a:prstGeom prst="line">
            <a:avLst/>
          </a:prstGeom>
          <a:noFill/>
          <a:ln w="23813">
            <a:solidFill>
              <a:srgbClr val="FF0000"/>
            </a:solidFill>
            <a:round/>
            <a:headEnd/>
            <a:tailEnd/>
          </a:ln>
        </p:spPr>
        <p:txBody>
          <a:bodyPr/>
          <a:lstStyle/>
          <a:p>
            <a:endParaRPr lang="en-GB"/>
          </a:p>
        </p:txBody>
      </p:sp>
      <p:sp>
        <p:nvSpPr>
          <p:cNvPr id="410917" name="Line 293"/>
          <p:cNvSpPr>
            <a:spLocks noChangeShapeType="1"/>
          </p:cNvSpPr>
          <p:nvPr/>
        </p:nvSpPr>
        <p:spPr bwMode="auto">
          <a:xfrm flipV="1">
            <a:off x="5340350" y="3482975"/>
            <a:ext cx="15875" cy="41275"/>
          </a:xfrm>
          <a:prstGeom prst="line">
            <a:avLst/>
          </a:prstGeom>
          <a:noFill/>
          <a:ln w="23813">
            <a:solidFill>
              <a:srgbClr val="FF0000"/>
            </a:solidFill>
            <a:round/>
            <a:headEnd/>
            <a:tailEnd/>
          </a:ln>
        </p:spPr>
        <p:txBody>
          <a:bodyPr/>
          <a:lstStyle/>
          <a:p>
            <a:endParaRPr lang="en-GB"/>
          </a:p>
        </p:txBody>
      </p:sp>
      <p:sp>
        <p:nvSpPr>
          <p:cNvPr id="410918" name="Line 294"/>
          <p:cNvSpPr>
            <a:spLocks noChangeShapeType="1"/>
          </p:cNvSpPr>
          <p:nvPr/>
        </p:nvSpPr>
        <p:spPr bwMode="auto">
          <a:xfrm flipV="1">
            <a:off x="5356225" y="3443288"/>
            <a:ext cx="15875" cy="39687"/>
          </a:xfrm>
          <a:prstGeom prst="line">
            <a:avLst/>
          </a:prstGeom>
          <a:noFill/>
          <a:ln w="23813">
            <a:solidFill>
              <a:srgbClr val="FF0000"/>
            </a:solidFill>
            <a:round/>
            <a:headEnd/>
            <a:tailEnd/>
          </a:ln>
        </p:spPr>
        <p:txBody>
          <a:bodyPr/>
          <a:lstStyle/>
          <a:p>
            <a:endParaRPr lang="en-GB"/>
          </a:p>
        </p:txBody>
      </p:sp>
      <p:sp>
        <p:nvSpPr>
          <p:cNvPr id="410919" name="Line 295"/>
          <p:cNvSpPr>
            <a:spLocks noChangeShapeType="1"/>
          </p:cNvSpPr>
          <p:nvPr/>
        </p:nvSpPr>
        <p:spPr bwMode="auto">
          <a:xfrm flipV="1">
            <a:off x="5372100" y="3402013"/>
            <a:ext cx="17463" cy="41275"/>
          </a:xfrm>
          <a:prstGeom prst="line">
            <a:avLst/>
          </a:prstGeom>
          <a:noFill/>
          <a:ln w="23813">
            <a:solidFill>
              <a:srgbClr val="FF0000"/>
            </a:solidFill>
            <a:round/>
            <a:headEnd/>
            <a:tailEnd/>
          </a:ln>
        </p:spPr>
        <p:txBody>
          <a:bodyPr/>
          <a:lstStyle/>
          <a:p>
            <a:endParaRPr lang="en-GB"/>
          </a:p>
        </p:txBody>
      </p:sp>
      <p:sp>
        <p:nvSpPr>
          <p:cNvPr id="410920" name="Line 296"/>
          <p:cNvSpPr>
            <a:spLocks noChangeShapeType="1"/>
          </p:cNvSpPr>
          <p:nvPr/>
        </p:nvSpPr>
        <p:spPr bwMode="auto">
          <a:xfrm flipV="1">
            <a:off x="5389563" y="3360738"/>
            <a:ext cx="15875" cy="41275"/>
          </a:xfrm>
          <a:prstGeom prst="line">
            <a:avLst/>
          </a:prstGeom>
          <a:noFill/>
          <a:ln w="23813">
            <a:solidFill>
              <a:srgbClr val="FF0000"/>
            </a:solidFill>
            <a:round/>
            <a:headEnd/>
            <a:tailEnd/>
          </a:ln>
        </p:spPr>
        <p:txBody>
          <a:bodyPr/>
          <a:lstStyle/>
          <a:p>
            <a:endParaRPr lang="en-GB"/>
          </a:p>
        </p:txBody>
      </p:sp>
      <p:sp>
        <p:nvSpPr>
          <p:cNvPr id="410921" name="Line 297"/>
          <p:cNvSpPr>
            <a:spLocks noChangeShapeType="1"/>
          </p:cNvSpPr>
          <p:nvPr/>
        </p:nvSpPr>
        <p:spPr bwMode="auto">
          <a:xfrm flipV="1">
            <a:off x="5405438" y="3319463"/>
            <a:ext cx="15875" cy="41275"/>
          </a:xfrm>
          <a:prstGeom prst="line">
            <a:avLst/>
          </a:prstGeom>
          <a:noFill/>
          <a:ln w="23813">
            <a:solidFill>
              <a:srgbClr val="FF0000"/>
            </a:solidFill>
            <a:round/>
            <a:headEnd/>
            <a:tailEnd/>
          </a:ln>
        </p:spPr>
        <p:txBody>
          <a:bodyPr/>
          <a:lstStyle/>
          <a:p>
            <a:endParaRPr lang="en-GB"/>
          </a:p>
        </p:txBody>
      </p:sp>
      <p:sp>
        <p:nvSpPr>
          <p:cNvPr id="410922" name="Line 298"/>
          <p:cNvSpPr>
            <a:spLocks noChangeShapeType="1"/>
          </p:cNvSpPr>
          <p:nvPr/>
        </p:nvSpPr>
        <p:spPr bwMode="auto">
          <a:xfrm flipV="1">
            <a:off x="5421313" y="3279775"/>
            <a:ext cx="15875" cy="39688"/>
          </a:xfrm>
          <a:prstGeom prst="line">
            <a:avLst/>
          </a:prstGeom>
          <a:noFill/>
          <a:ln w="23813">
            <a:solidFill>
              <a:srgbClr val="FF0000"/>
            </a:solidFill>
            <a:round/>
            <a:headEnd/>
            <a:tailEnd/>
          </a:ln>
        </p:spPr>
        <p:txBody>
          <a:bodyPr/>
          <a:lstStyle/>
          <a:p>
            <a:endParaRPr lang="en-GB"/>
          </a:p>
        </p:txBody>
      </p:sp>
      <p:sp>
        <p:nvSpPr>
          <p:cNvPr id="410923" name="Line 299"/>
          <p:cNvSpPr>
            <a:spLocks noChangeShapeType="1"/>
          </p:cNvSpPr>
          <p:nvPr/>
        </p:nvSpPr>
        <p:spPr bwMode="auto">
          <a:xfrm flipV="1">
            <a:off x="5437188" y="3238500"/>
            <a:ext cx="17462" cy="41275"/>
          </a:xfrm>
          <a:prstGeom prst="line">
            <a:avLst/>
          </a:prstGeom>
          <a:noFill/>
          <a:ln w="23813">
            <a:solidFill>
              <a:srgbClr val="FF0000"/>
            </a:solidFill>
            <a:round/>
            <a:headEnd/>
            <a:tailEnd/>
          </a:ln>
        </p:spPr>
        <p:txBody>
          <a:bodyPr/>
          <a:lstStyle/>
          <a:p>
            <a:endParaRPr lang="en-GB"/>
          </a:p>
        </p:txBody>
      </p:sp>
      <p:sp>
        <p:nvSpPr>
          <p:cNvPr id="410924" name="Freeform 300"/>
          <p:cNvSpPr>
            <a:spLocks/>
          </p:cNvSpPr>
          <p:nvPr/>
        </p:nvSpPr>
        <p:spPr bwMode="auto">
          <a:xfrm>
            <a:off x="5454650" y="3189288"/>
            <a:ext cx="15875" cy="49212"/>
          </a:xfrm>
          <a:custGeom>
            <a:avLst/>
            <a:gdLst/>
            <a:ahLst/>
            <a:cxnLst>
              <a:cxn ang="0">
                <a:pos x="0" y="31"/>
              </a:cxn>
              <a:cxn ang="0">
                <a:pos x="5" y="16"/>
              </a:cxn>
              <a:cxn ang="0">
                <a:pos x="10" y="0"/>
              </a:cxn>
            </a:cxnLst>
            <a:rect l="0" t="0" r="r" b="b"/>
            <a:pathLst>
              <a:path w="10" h="31">
                <a:moveTo>
                  <a:pt x="0" y="31"/>
                </a:moveTo>
                <a:lnTo>
                  <a:pt x="5" y="16"/>
                </a:lnTo>
                <a:lnTo>
                  <a:pt x="10" y="0"/>
                </a:lnTo>
              </a:path>
            </a:pathLst>
          </a:custGeom>
          <a:noFill/>
          <a:ln w="23813">
            <a:solidFill>
              <a:srgbClr val="FF0000"/>
            </a:solidFill>
            <a:prstDash val="solid"/>
            <a:round/>
            <a:headEnd/>
            <a:tailEnd/>
          </a:ln>
        </p:spPr>
        <p:txBody>
          <a:bodyPr/>
          <a:lstStyle/>
          <a:p>
            <a:endParaRPr lang="en-GB"/>
          </a:p>
        </p:txBody>
      </p:sp>
      <p:sp>
        <p:nvSpPr>
          <p:cNvPr id="410925" name="Line 301"/>
          <p:cNvSpPr>
            <a:spLocks noChangeShapeType="1"/>
          </p:cNvSpPr>
          <p:nvPr/>
        </p:nvSpPr>
        <p:spPr bwMode="auto">
          <a:xfrm flipV="1">
            <a:off x="5470525" y="3149600"/>
            <a:ext cx="15875" cy="39688"/>
          </a:xfrm>
          <a:prstGeom prst="line">
            <a:avLst/>
          </a:prstGeom>
          <a:noFill/>
          <a:ln w="23813">
            <a:solidFill>
              <a:srgbClr val="FF0000"/>
            </a:solidFill>
            <a:round/>
            <a:headEnd/>
            <a:tailEnd/>
          </a:ln>
        </p:spPr>
        <p:txBody>
          <a:bodyPr/>
          <a:lstStyle/>
          <a:p>
            <a:endParaRPr lang="en-GB"/>
          </a:p>
        </p:txBody>
      </p:sp>
      <p:sp>
        <p:nvSpPr>
          <p:cNvPr id="410926" name="Line 302"/>
          <p:cNvSpPr>
            <a:spLocks noChangeShapeType="1"/>
          </p:cNvSpPr>
          <p:nvPr/>
        </p:nvSpPr>
        <p:spPr bwMode="auto">
          <a:xfrm flipV="1">
            <a:off x="5486400" y="3100388"/>
            <a:ext cx="17463" cy="49212"/>
          </a:xfrm>
          <a:prstGeom prst="line">
            <a:avLst/>
          </a:prstGeom>
          <a:noFill/>
          <a:ln w="23813">
            <a:solidFill>
              <a:srgbClr val="FF0000"/>
            </a:solidFill>
            <a:round/>
            <a:headEnd/>
            <a:tailEnd/>
          </a:ln>
        </p:spPr>
        <p:txBody>
          <a:bodyPr/>
          <a:lstStyle/>
          <a:p>
            <a:endParaRPr lang="en-GB"/>
          </a:p>
        </p:txBody>
      </p:sp>
      <p:sp>
        <p:nvSpPr>
          <p:cNvPr id="410927" name="Line 303"/>
          <p:cNvSpPr>
            <a:spLocks noChangeShapeType="1"/>
          </p:cNvSpPr>
          <p:nvPr/>
        </p:nvSpPr>
        <p:spPr bwMode="auto">
          <a:xfrm flipV="1">
            <a:off x="5503863" y="3051175"/>
            <a:ext cx="15875" cy="49213"/>
          </a:xfrm>
          <a:prstGeom prst="line">
            <a:avLst/>
          </a:prstGeom>
          <a:noFill/>
          <a:ln w="23813">
            <a:solidFill>
              <a:srgbClr val="FF0000"/>
            </a:solidFill>
            <a:round/>
            <a:headEnd/>
            <a:tailEnd/>
          </a:ln>
        </p:spPr>
        <p:txBody>
          <a:bodyPr/>
          <a:lstStyle/>
          <a:p>
            <a:endParaRPr lang="en-GB"/>
          </a:p>
        </p:txBody>
      </p:sp>
      <p:sp>
        <p:nvSpPr>
          <p:cNvPr id="410928" name="Line 304"/>
          <p:cNvSpPr>
            <a:spLocks noChangeShapeType="1"/>
          </p:cNvSpPr>
          <p:nvPr/>
        </p:nvSpPr>
        <p:spPr bwMode="auto">
          <a:xfrm flipV="1">
            <a:off x="5519738" y="3009900"/>
            <a:ext cx="15875" cy="41275"/>
          </a:xfrm>
          <a:prstGeom prst="line">
            <a:avLst/>
          </a:prstGeom>
          <a:noFill/>
          <a:ln w="23813">
            <a:solidFill>
              <a:srgbClr val="FF0000"/>
            </a:solidFill>
            <a:round/>
            <a:headEnd/>
            <a:tailEnd/>
          </a:ln>
        </p:spPr>
        <p:txBody>
          <a:bodyPr/>
          <a:lstStyle/>
          <a:p>
            <a:endParaRPr lang="en-GB"/>
          </a:p>
        </p:txBody>
      </p:sp>
      <p:sp>
        <p:nvSpPr>
          <p:cNvPr id="410929" name="Line 305"/>
          <p:cNvSpPr>
            <a:spLocks noChangeShapeType="1"/>
          </p:cNvSpPr>
          <p:nvPr/>
        </p:nvSpPr>
        <p:spPr bwMode="auto">
          <a:xfrm flipV="1">
            <a:off x="5535613" y="2960688"/>
            <a:ext cx="15875" cy="49212"/>
          </a:xfrm>
          <a:prstGeom prst="line">
            <a:avLst/>
          </a:prstGeom>
          <a:noFill/>
          <a:ln w="23813">
            <a:solidFill>
              <a:srgbClr val="FF0000"/>
            </a:solidFill>
            <a:round/>
            <a:headEnd/>
            <a:tailEnd/>
          </a:ln>
        </p:spPr>
        <p:txBody>
          <a:bodyPr/>
          <a:lstStyle/>
          <a:p>
            <a:endParaRPr lang="en-GB"/>
          </a:p>
        </p:txBody>
      </p:sp>
      <p:sp>
        <p:nvSpPr>
          <p:cNvPr id="410930" name="Freeform 306"/>
          <p:cNvSpPr>
            <a:spLocks/>
          </p:cNvSpPr>
          <p:nvPr/>
        </p:nvSpPr>
        <p:spPr bwMode="auto">
          <a:xfrm>
            <a:off x="5551488" y="2903538"/>
            <a:ext cx="17462" cy="57150"/>
          </a:xfrm>
          <a:custGeom>
            <a:avLst/>
            <a:gdLst/>
            <a:ahLst/>
            <a:cxnLst>
              <a:cxn ang="0">
                <a:pos x="0" y="36"/>
              </a:cxn>
              <a:cxn ang="0">
                <a:pos x="6" y="16"/>
              </a:cxn>
              <a:cxn ang="0">
                <a:pos x="11" y="0"/>
              </a:cxn>
            </a:cxnLst>
            <a:rect l="0" t="0" r="r" b="b"/>
            <a:pathLst>
              <a:path w="11" h="36">
                <a:moveTo>
                  <a:pt x="0" y="36"/>
                </a:moveTo>
                <a:lnTo>
                  <a:pt x="6" y="16"/>
                </a:lnTo>
                <a:lnTo>
                  <a:pt x="11" y="0"/>
                </a:lnTo>
              </a:path>
            </a:pathLst>
          </a:custGeom>
          <a:noFill/>
          <a:ln w="23813">
            <a:solidFill>
              <a:srgbClr val="FF0000"/>
            </a:solidFill>
            <a:prstDash val="solid"/>
            <a:round/>
            <a:headEnd/>
            <a:tailEnd/>
          </a:ln>
        </p:spPr>
        <p:txBody>
          <a:bodyPr/>
          <a:lstStyle/>
          <a:p>
            <a:endParaRPr lang="en-GB"/>
          </a:p>
        </p:txBody>
      </p:sp>
      <p:sp>
        <p:nvSpPr>
          <p:cNvPr id="410931" name="Line 307"/>
          <p:cNvSpPr>
            <a:spLocks noChangeShapeType="1"/>
          </p:cNvSpPr>
          <p:nvPr/>
        </p:nvSpPr>
        <p:spPr bwMode="auto">
          <a:xfrm flipV="1">
            <a:off x="5568950" y="2854325"/>
            <a:ext cx="15875" cy="49213"/>
          </a:xfrm>
          <a:prstGeom prst="line">
            <a:avLst/>
          </a:prstGeom>
          <a:noFill/>
          <a:ln w="23813">
            <a:solidFill>
              <a:srgbClr val="FF0000"/>
            </a:solidFill>
            <a:round/>
            <a:headEnd/>
            <a:tailEnd/>
          </a:ln>
        </p:spPr>
        <p:txBody>
          <a:bodyPr/>
          <a:lstStyle/>
          <a:p>
            <a:endParaRPr lang="en-GB"/>
          </a:p>
        </p:txBody>
      </p:sp>
      <p:sp>
        <p:nvSpPr>
          <p:cNvPr id="410932" name="Line 308"/>
          <p:cNvSpPr>
            <a:spLocks noChangeShapeType="1"/>
          </p:cNvSpPr>
          <p:nvPr/>
        </p:nvSpPr>
        <p:spPr bwMode="auto">
          <a:xfrm flipV="1">
            <a:off x="5584825" y="2806700"/>
            <a:ext cx="15875" cy="47625"/>
          </a:xfrm>
          <a:prstGeom prst="line">
            <a:avLst/>
          </a:prstGeom>
          <a:noFill/>
          <a:ln w="23813">
            <a:solidFill>
              <a:srgbClr val="FF0000"/>
            </a:solidFill>
            <a:round/>
            <a:headEnd/>
            <a:tailEnd/>
          </a:ln>
        </p:spPr>
        <p:txBody>
          <a:bodyPr/>
          <a:lstStyle/>
          <a:p>
            <a:endParaRPr lang="en-GB"/>
          </a:p>
        </p:txBody>
      </p:sp>
      <p:sp>
        <p:nvSpPr>
          <p:cNvPr id="410933" name="Freeform 309"/>
          <p:cNvSpPr>
            <a:spLocks/>
          </p:cNvSpPr>
          <p:nvPr/>
        </p:nvSpPr>
        <p:spPr bwMode="auto">
          <a:xfrm>
            <a:off x="5600700" y="2749550"/>
            <a:ext cx="7938" cy="57150"/>
          </a:xfrm>
          <a:custGeom>
            <a:avLst/>
            <a:gdLst/>
            <a:ahLst/>
            <a:cxnLst>
              <a:cxn ang="0">
                <a:pos x="0" y="36"/>
              </a:cxn>
              <a:cxn ang="0">
                <a:pos x="0" y="15"/>
              </a:cxn>
              <a:cxn ang="0">
                <a:pos x="5" y="0"/>
              </a:cxn>
            </a:cxnLst>
            <a:rect l="0" t="0" r="r" b="b"/>
            <a:pathLst>
              <a:path w="5" h="36">
                <a:moveTo>
                  <a:pt x="0" y="36"/>
                </a:moveTo>
                <a:lnTo>
                  <a:pt x="0" y="15"/>
                </a:lnTo>
                <a:lnTo>
                  <a:pt x="5" y="0"/>
                </a:lnTo>
              </a:path>
            </a:pathLst>
          </a:custGeom>
          <a:noFill/>
          <a:ln w="23813">
            <a:solidFill>
              <a:srgbClr val="FF0000"/>
            </a:solidFill>
            <a:prstDash val="solid"/>
            <a:round/>
            <a:headEnd/>
            <a:tailEnd/>
          </a:ln>
        </p:spPr>
        <p:txBody>
          <a:bodyPr/>
          <a:lstStyle/>
          <a:p>
            <a:endParaRPr lang="en-GB"/>
          </a:p>
        </p:txBody>
      </p:sp>
      <p:sp>
        <p:nvSpPr>
          <p:cNvPr id="410934" name="Line 310"/>
          <p:cNvSpPr>
            <a:spLocks noChangeShapeType="1"/>
          </p:cNvSpPr>
          <p:nvPr/>
        </p:nvSpPr>
        <p:spPr bwMode="auto">
          <a:xfrm flipV="1">
            <a:off x="5608638" y="2700338"/>
            <a:ext cx="17462" cy="49212"/>
          </a:xfrm>
          <a:prstGeom prst="line">
            <a:avLst/>
          </a:prstGeom>
          <a:noFill/>
          <a:ln w="23813">
            <a:solidFill>
              <a:srgbClr val="FF0000"/>
            </a:solidFill>
            <a:round/>
            <a:headEnd/>
            <a:tailEnd/>
          </a:ln>
        </p:spPr>
        <p:txBody>
          <a:bodyPr/>
          <a:lstStyle/>
          <a:p>
            <a:endParaRPr lang="en-GB"/>
          </a:p>
        </p:txBody>
      </p:sp>
      <p:sp>
        <p:nvSpPr>
          <p:cNvPr id="410935" name="Line 311"/>
          <p:cNvSpPr>
            <a:spLocks noChangeShapeType="1"/>
          </p:cNvSpPr>
          <p:nvPr/>
        </p:nvSpPr>
        <p:spPr bwMode="auto">
          <a:xfrm flipV="1">
            <a:off x="5626100" y="2643188"/>
            <a:ext cx="15875" cy="57150"/>
          </a:xfrm>
          <a:prstGeom prst="line">
            <a:avLst/>
          </a:prstGeom>
          <a:noFill/>
          <a:ln w="23813">
            <a:solidFill>
              <a:srgbClr val="FF0000"/>
            </a:solidFill>
            <a:round/>
            <a:headEnd/>
            <a:tailEnd/>
          </a:ln>
        </p:spPr>
        <p:txBody>
          <a:bodyPr/>
          <a:lstStyle/>
          <a:p>
            <a:endParaRPr lang="en-GB"/>
          </a:p>
        </p:txBody>
      </p:sp>
      <p:sp>
        <p:nvSpPr>
          <p:cNvPr id="410936" name="Line 312"/>
          <p:cNvSpPr>
            <a:spLocks noChangeShapeType="1"/>
          </p:cNvSpPr>
          <p:nvPr/>
        </p:nvSpPr>
        <p:spPr bwMode="auto">
          <a:xfrm flipV="1">
            <a:off x="5641975" y="2586038"/>
            <a:ext cx="15875" cy="57150"/>
          </a:xfrm>
          <a:prstGeom prst="line">
            <a:avLst/>
          </a:prstGeom>
          <a:noFill/>
          <a:ln w="23813">
            <a:solidFill>
              <a:srgbClr val="FF0000"/>
            </a:solidFill>
            <a:round/>
            <a:headEnd/>
            <a:tailEnd/>
          </a:ln>
        </p:spPr>
        <p:txBody>
          <a:bodyPr/>
          <a:lstStyle/>
          <a:p>
            <a:endParaRPr lang="en-GB"/>
          </a:p>
        </p:txBody>
      </p:sp>
      <p:sp>
        <p:nvSpPr>
          <p:cNvPr id="410937" name="Line 313"/>
          <p:cNvSpPr>
            <a:spLocks noChangeShapeType="1"/>
          </p:cNvSpPr>
          <p:nvPr/>
        </p:nvSpPr>
        <p:spPr bwMode="auto">
          <a:xfrm flipV="1">
            <a:off x="5657850" y="2528888"/>
            <a:ext cx="17463" cy="57150"/>
          </a:xfrm>
          <a:prstGeom prst="line">
            <a:avLst/>
          </a:prstGeom>
          <a:noFill/>
          <a:ln w="23813">
            <a:solidFill>
              <a:srgbClr val="FF0000"/>
            </a:solidFill>
            <a:round/>
            <a:headEnd/>
            <a:tailEnd/>
          </a:ln>
        </p:spPr>
        <p:txBody>
          <a:bodyPr/>
          <a:lstStyle/>
          <a:p>
            <a:endParaRPr lang="en-GB"/>
          </a:p>
        </p:txBody>
      </p:sp>
      <p:sp>
        <p:nvSpPr>
          <p:cNvPr id="410938" name="Line 314"/>
          <p:cNvSpPr>
            <a:spLocks noChangeShapeType="1"/>
          </p:cNvSpPr>
          <p:nvPr/>
        </p:nvSpPr>
        <p:spPr bwMode="auto">
          <a:xfrm flipV="1">
            <a:off x="5675313" y="2471738"/>
            <a:ext cx="15875" cy="57150"/>
          </a:xfrm>
          <a:prstGeom prst="line">
            <a:avLst/>
          </a:prstGeom>
          <a:noFill/>
          <a:ln w="23813">
            <a:solidFill>
              <a:srgbClr val="FF0000"/>
            </a:solidFill>
            <a:round/>
            <a:headEnd/>
            <a:tailEnd/>
          </a:ln>
        </p:spPr>
        <p:txBody>
          <a:bodyPr/>
          <a:lstStyle/>
          <a:p>
            <a:endParaRPr lang="en-GB"/>
          </a:p>
        </p:txBody>
      </p:sp>
      <p:sp>
        <p:nvSpPr>
          <p:cNvPr id="410939" name="Line 315"/>
          <p:cNvSpPr>
            <a:spLocks noChangeShapeType="1"/>
          </p:cNvSpPr>
          <p:nvPr/>
        </p:nvSpPr>
        <p:spPr bwMode="auto">
          <a:xfrm flipV="1">
            <a:off x="5691188" y="2414588"/>
            <a:ext cx="15875" cy="57150"/>
          </a:xfrm>
          <a:prstGeom prst="line">
            <a:avLst/>
          </a:prstGeom>
          <a:noFill/>
          <a:ln w="23813">
            <a:solidFill>
              <a:srgbClr val="FF0000"/>
            </a:solidFill>
            <a:round/>
            <a:headEnd/>
            <a:tailEnd/>
          </a:ln>
        </p:spPr>
        <p:txBody>
          <a:bodyPr/>
          <a:lstStyle/>
          <a:p>
            <a:endParaRPr lang="en-GB"/>
          </a:p>
        </p:txBody>
      </p:sp>
      <p:sp>
        <p:nvSpPr>
          <p:cNvPr id="410940" name="Line 316"/>
          <p:cNvSpPr>
            <a:spLocks noChangeShapeType="1"/>
          </p:cNvSpPr>
          <p:nvPr/>
        </p:nvSpPr>
        <p:spPr bwMode="auto">
          <a:xfrm flipV="1">
            <a:off x="5707063" y="2349500"/>
            <a:ext cx="15875" cy="65088"/>
          </a:xfrm>
          <a:prstGeom prst="line">
            <a:avLst/>
          </a:prstGeom>
          <a:noFill/>
          <a:ln w="23813">
            <a:solidFill>
              <a:srgbClr val="FF0000"/>
            </a:solidFill>
            <a:round/>
            <a:headEnd/>
            <a:tailEnd/>
          </a:ln>
        </p:spPr>
        <p:txBody>
          <a:bodyPr/>
          <a:lstStyle/>
          <a:p>
            <a:endParaRPr lang="en-GB"/>
          </a:p>
        </p:txBody>
      </p:sp>
      <p:sp>
        <p:nvSpPr>
          <p:cNvPr id="410941" name="Line 317"/>
          <p:cNvSpPr>
            <a:spLocks noChangeShapeType="1"/>
          </p:cNvSpPr>
          <p:nvPr/>
        </p:nvSpPr>
        <p:spPr bwMode="auto">
          <a:xfrm flipV="1">
            <a:off x="5722938" y="2292350"/>
            <a:ext cx="17462" cy="57150"/>
          </a:xfrm>
          <a:prstGeom prst="line">
            <a:avLst/>
          </a:prstGeom>
          <a:noFill/>
          <a:ln w="23813">
            <a:solidFill>
              <a:srgbClr val="FF0000"/>
            </a:solidFill>
            <a:round/>
            <a:headEnd/>
            <a:tailEnd/>
          </a:ln>
        </p:spPr>
        <p:txBody>
          <a:bodyPr/>
          <a:lstStyle/>
          <a:p>
            <a:endParaRPr lang="en-GB"/>
          </a:p>
        </p:txBody>
      </p:sp>
      <p:sp>
        <p:nvSpPr>
          <p:cNvPr id="410942" name="Line 318"/>
          <p:cNvSpPr>
            <a:spLocks noChangeShapeType="1"/>
          </p:cNvSpPr>
          <p:nvPr/>
        </p:nvSpPr>
        <p:spPr bwMode="auto">
          <a:xfrm flipV="1">
            <a:off x="5740400" y="2227263"/>
            <a:ext cx="15875" cy="65087"/>
          </a:xfrm>
          <a:prstGeom prst="line">
            <a:avLst/>
          </a:prstGeom>
          <a:noFill/>
          <a:ln w="23813">
            <a:solidFill>
              <a:srgbClr val="FF0000"/>
            </a:solidFill>
            <a:round/>
            <a:headEnd/>
            <a:tailEnd/>
          </a:ln>
        </p:spPr>
        <p:txBody>
          <a:bodyPr/>
          <a:lstStyle/>
          <a:p>
            <a:endParaRPr lang="en-GB"/>
          </a:p>
        </p:txBody>
      </p:sp>
      <p:sp>
        <p:nvSpPr>
          <p:cNvPr id="410943" name="Line 319"/>
          <p:cNvSpPr>
            <a:spLocks noChangeShapeType="1"/>
          </p:cNvSpPr>
          <p:nvPr/>
        </p:nvSpPr>
        <p:spPr bwMode="auto">
          <a:xfrm flipV="1">
            <a:off x="5756275" y="2160588"/>
            <a:ext cx="15875" cy="66675"/>
          </a:xfrm>
          <a:prstGeom prst="line">
            <a:avLst/>
          </a:prstGeom>
          <a:noFill/>
          <a:ln w="23813">
            <a:solidFill>
              <a:srgbClr val="FF0000"/>
            </a:solidFill>
            <a:round/>
            <a:headEnd/>
            <a:tailEnd/>
          </a:ln>
        </p:spPr>
        <p:txBody>
          <a:bodyPr/>
          <a:lstStyle/>
          <a:p>
            <a:endParaRPr lang="en-GB"/>
          </a:p>
        </p:txBody>
      </p:sp>
      <p:sp>
        <p:nvSpPr>
          <p:cNvPr id="410944" name="Line 320"/>
          <p:cNvSpPr>
            <a:spLocks noChangeShapeType="1"/>
          </p:cNvSpPr>
          <p:nvPr/>
        </p:nvSpPr>
        <p:spPr bwMode="auto">
          <a:xfrm flipV="1">
            <a:off x="5772150" y="2095500"/>
            <a:ext cx="15875" cy="65088"/>
          </a:xfrm>
          <a:prstGeom prst="line">
            <a:avLst/>
          </a:prstGeom>
          <a:noFill/>
          <a:ln w="23813">
            <a:solidFill>
              <a:srgbClr val="FF0000"/>
            </a:solidFill>
            <a:round/>
            <a:headEnd/>
            <a:tailEnd/>
          </a:ln>
        </p:spPr>
        <p:txBody>
          <a:bodyPr/>
          <a:lstStyle/>
          <a:p>
            <a:endParaRPr lang="en-GB"/>
          </a:p>
        </p:txBody>
      </p:sp>
      <p:sp>
        <p:nvSpPr>
          <p:cNvPr id="410945" name="Line 321"/>
          <p:cNvSpPr>
            <a:spLocks noChangeShapeType="1"/>
          </p:cNvSpPr>
          <p:nvPr/>
        </p:nvSpPr>
        <p:spPr bwMode="auto">
          <a:xfrm flipV="1">
            <a:off x="5788025" y="2030413"/>
            <a:ext cx="17463" cy="65087"/>
          </a:xfrm>
          <a:prstGeom prst="line">
            <a:avLst/>
          </a:prstGeom>
          <a:noFill/>
          <a:ln w="23813">
            <a:solidFill>
              <a:srgbClr val="FF0000"/>
            </a:solidFill>
            <a:round/>
            <a:headEnd/>
            <a:tailEnd/>
          </a:ln>
        </p:spPr>
        <p:txBody>
          <a:bodyPr/>
          <a:lstStyle/>
          <a:p>
            <a:endParaRPr lang="en-GB"/>
          </a:p>
        </p:txBody>
      </p:sp>
      <p:sp>
        <p:nvSpPr>
          <p:cNvPr id="410946" name="Line 322"/>
          <p:cNvSpPr>
            <a:spLocks noChangeShapeType="1"/>
          </p:cNvSpPr>
          <p:nvPr/>
        </p:nvSpPr>
        <p:spPr bwMode="auto">
          <a:xfrm flipV="1">
            <a:off x="5805488" y="1965325"/>
            <a:ext cx="15875" cy="65088"/>
          </a:xfrm>
          <a:prstGeom prst="line">
            <a:avLst/>
          </a:prstGeom>
          <a:noFill/>
          <a:ln w="23813">
            <a:solidFill>
              <a:srgbClr val="FF0000"/>
            </a:solidFill>
            <a:round/>
            <a:headEnd/>
            <a:tailEnd/>
          </a:ln>
        </p:spPr>
        <p:txBody>
          <a:bodyPr/>
          <a:lstStyle/>
          <a:p>
            <a:endParaRPr lang="en-GB"/>
          </a:p>
        </p:txBody>
      </p:sp>
      <p:sp>
        <p:nvSpPr>
          <p:cNvPr id="410947" name="Freeform 323"/>
          <p:cNvSpPr>
            <a:spLocks/>
          </p:cNvSpPr>
          <p:nvPr/>
        </p:nvSpPr>
        <p:spPr bwMode="auto">
          <a:xfrm>
            <a:off x="5821363" y="1892300"/>
            <a:ext cx="15875" cy="73025"/>
          </a:xfrm>
          <a:custGeom>
            <a:avLst/>
            <a:gdLst/>
            <a:ahLst/>
            <a:cxnLst>
              <a:cxn ang="0">
                <a:pos x="0" y="46"/>
              </a:cxn>
              <a:cxn ang="0">
                <a:pos x="5" y="20"/>
              </a:cxn>
              <a:cxn ang="0">
                <a:pos x="10" y="0"/>
              </a:cxn>
            </a:cxnLst>
            <a:rect l="0" t="0" r="r" b="b"/>
            <a:pathLst>
              <a:path w="10" h="46">
                <a:moveTo>
                  <a:pt x="0" y="46"/>
                </a:moveTo>
                <a:lnTo>
                  <a:pt x="5" y="20"/>
                </a:lnTo>
                <a:lnTo>
                  <a:pt x="10" y="0"/>
                </a:lnTo>
              </a:path>
            </a:pathLst>
          </a:custGeom>
          <a:noFill/>
          <a:ln w="23813">
            <a:solidFill>
              <a:srgbClr val="FF0000"/>
            </a:solidFill>
            <a:prstDash val="solid"/>
            <a:round/>
            <a:headEnd/>
            <a:tailEnd/>
          </a:ln>
        </p:spPr>
        <p:txBody>
          <a:bodyPr/>
          <a:lstStyle/>
          <a:p>
            <a:endParaRPr lang="en-GB"/>
          </a:p>
        </p:txBody>
      </p:sp>
      <p:sp>
        <p:nvSpPr>
          <p:cNvPr id="410948" name="Line 324"/>
          <p:cNvSpPr>
            <a:spLocks noChangeShapeType="1"/>
          </p:cNvSpPr>
          <p:nvPr/>
        </p:nvSpPr>
        <p:spPr bwMode="auto">
          <a:xfrm flipV="1">
            <a:off x="5837238" y="1827213"/>
            <a:ext cx="17462" cy="65087"/>
          </a:xfrm>
          <a:prstGeom prst="line">
            <a:avLst/>
          </a:prstGeom>
          <a:noFill/>
          <a:ln w="23813">
            <a:solidFill>
              <a:srgbClr val="FF0000"/>
            </a:solidFill>
            <a:round/>
            <a:headEnd/>
            <a:tailEnd/>
          </a:ln>
        </p:spPr>
        <p:txBody>
          <a:bodyPr/>
          <a:lstStyle/>
          <a:p>
            <a:endParaRPr lang="en-GB"/>
          </a:p>
        </p:txBody>
      </p:sp>
      <p:sp>
        <p:nvSpPr>
          <p:cNvPr id="410949" name="Line 325"/>
          <p:cNvSpPr>
            <a:spLocks noChangeShapeType="1"/>
          </p:cNvSpPr>
          <p:nvPr/>
        </p:nvSpPr>
        <p:spPr bwMode="auto">
          <a:xfrm flipV="1">
            <a:off x="5854700" y="1752600"/>
            <a:ext cx="15875" cy="74613"/>
          </a:xfrm>
          <a:prstGeom prst="line">
            <a:avLst/>
          </a:prstGeom>
          <a:noFill/>
          <a:ln w="23813">
            <a:solidFill>
              <a:srgbClr val="FF0000"/>
            </a:solidFill>
            <a:round/>
            <a:headEnd/>
            <a:tailEnd/>
          </a:ln>
        </p:spPr>
        <p:txBody>
          <a:bodyPr/>
          <a:lstStyle/>
          <a:p>
            <a:endParaRPr lang="en-GB"/>
          </a:p>
        </p:txBody>
      </p:sp>
      <p:sp>
        <p:nvSpPr>
          <p:cNvPr id="410950" name="Line 326"/>
          <p:cNvSpPr>
            <a:spLocks noChangeShapeType="1"/>
          </p:cNvSpPr>
          <p:nvPr/>
        </p:nvSpPr>
        <p:spPr bwMode="auto">
          <a:xfrm flipV="1">
            <a:off x="5870575" y="1679575"/>
            <a:ext cx="15875" cy="73025"/>
          </a:xfrm>
          <a:prstGeom prst="line">
            <a:avLst/>
          </a:prstGeom>
          <a:noFill/>
          <a:ln w="23813">
            <a:solidFill>
              <a:srgbClr val="FF0000"/>
            </a:solidFill>
            <a:round/>
            <a:headEnd/>
            <a:tailEnd/>
          </a:ln>
        </p:spPr>
        <p:txBody>
          <a:bodyPr/>
          <a:lstStyle/>
          <a:p>
            <a:endParaRPr lang="en-GB"/>
          </a:p>
        </p:txBody>
      </p:sp>
      <p:sp>
        <p:nvSpPr>
          <p:cNvPr id="410951" name="Freeform 327"/>
          <p:cNvSpPr>
            <a:spLocks/>
          </p:cNvSpPr>
          <p:nvPr/>
        </p:nvSpPr>
        <p:spPr bwMode="auto">
          <a:xfrm>
            <a:off x="5886450" y="1598613"/>
            <a:ext cx="7938" cy="80962"/>
          </a:xfrm>
          <a:custGeom>
            <a:avLst/>
            <a:gdLst/>
            <a:ahLst/>
            <a:cxnLst>
              <a:cxn ang="0">
                <a:pos x="0" y="51"/>
              </a:cxn>
              <a:cxn ang="0">
                <a:pos x="0" y="25"/>
              </a:cxn>
              <a:cxn ang="0">
                <a:pos x="5" y="0"/>
              </a:cxn>
            </a:cxnLst>
            <a:rect l="0" t="0" r="r" b="b"/>
            <a:pathLst>
              <a:path w="5" h="51">
                <a:moveTo>
                  <a:pt x="0" y="51"/>
                </a:moveTo>
                <a:lnTo>
                  <a:pt x="0" y="25"/>
                </a:lnTo>
                <a:lnTo>
                  <a:pt x="5" y="0"/>
                </a:lnTo>
              </a:path>
            </a:pathLst>
          </a:custGeom>
          <a:noFill/>
          <a:ln w="23813">
            <a:solidFill>
              <a:srgbClr val="FF0000"/>
            </a:solidFill>
            <a:prstDash val="solid"/>
            <a:round/>
            <a:headEnd/>
            <a:tailEnd/>
          </a:ln>
        </p:spPr>
        <p:txBody>
          <a:bodyPr/>
          <a:lstStyle/>
          <a:p>
            <a:endParaRPr lang="en-GB"/>
          </a:p>
        </p:txBody>
      </p:sp>
      <p:sp>
        <p:nvSpPr>
          <p:cNvPr id="410952" name="Line 328"/>
          <p:cNvSpPr>
            <a:spLocks noChangeShapeType="1"/>
          </p:cNvSpPr>
          <p:nvPr/>
        </p:nvSpPr>
        <p:spPr bwMode="auto">
          <a:xfrm flipV="1">
            <a:off x="5894388" y="1524000"/>
            <a:ext cx="17462" cy="74613"/>
          </a:xfrm>
          <a:prstGeom prst="line">
            <a:avLst/>
          </a:prstGeom>
          <a:noFill/>
          <a:ln w="23813">
            <a:solidFill>
              <a:srgbClr val="FF0000"/>
            </a:solidFill>
            <a:round/>
            <a:headEnd/>
            <a:tailEnd/>
          </a:ln>
        </p:spPr>
        <p:txBody>
          <a:bodyPr/>
          <a:lstStyle/>
          <a:p>
            <a:endParaRPr lang="en-GB"/>
          </a:p>
        </p:txBody>
      </p:sp>
      <p:sp>
        <p:nvSpPr>
          <p:cNvPr id="410953" name="Freeform 329"/>
          <p:cNvSpPr>
            <a:spLocks/>
          </p:cNvSpPr>
          <p:nvPr/>
        </p:nvSpPr>
        <p:spPr bwMode="auto">
          <a:xfrm>
            <a:off x="5911850" y="1443038"/>
            <a:ext cx="15875" cy="80962"/>
          </a:xfrm>
          <a:custGeom>
            <a:avLst/>
            <a:gdLst/>
            <a:ahLst/>
            <a:cxnLst>
              <a:cxn ang="0">
                <a:pos x="0" y="51"/>
              </a:cxn>
              <a:cxn ang="0">
                <a:pos x="5" y="26"/>
              </a:cxn>
              <a:cxn ang="0">
                <a:pos x="10" y="0"/>
              </a:cxn>
            </a:cxnLst>
            <a:rect l="0" t="0" r="r" b="b"/>
            <a:pathLst>
              <a:path w="10" h="51">
                <a:moveTo>
                  <a:pt x="0" y="51"/>
                </a:moveTo>
                <a:lnTo>
                  <a:pt x="5" y="26"/>
                </a:lnTo>
                <a:lnTo>
                  <a:pt x="10" y="0"/>
                </a:lnTo>
              </a:path>
            </a:pathLst>
          </a:custGeom>
          <a:noFill/>
          <a:ln w="23813">
            <a:solidFill>
              <a:srgbClr val="FF0000"/>
            </a:solidFill>
            <a:prstDash val="solid"/>
            <a:round/>
            <a:headEnd/>
            <a:tailEnd/>
          </a:ln>
        </p:spPr>
        <p:txBody>
          <a:bodyPr/>
          <a:lstStyle/>
          <a:p>
            <a:endParaRPr lang="en-GB"/>
          </a:p>
        </p:txBody>
      </p:sp>
      <p:sp>
        <p:nvSpPr>
          <p:cNvPr id="410954" name="Line 330"/>
          <p:cNvSpPr>
            <a:spLocks noChangeShapeType="1"/>
          </p:cNvSpPr>
          <p:nvPr/>
        </p:nvSpPr>
        <p:spPr bwMode="auto">
          <a:xfrm flipV="1">
            <a:off x="5927725" y="1370013"/>
            <a:ext cx="15875" cy="73025"/>
          </a:xfrm>
          <a:prstGeom prst="line">
            <a:avLst/>
          </a:prstGeom>
          <a:noFill/>
          <a:ln w="23813">
            <a:solidFill>
              <a:srgbClr val="FF0000"/>
            </a:solidFill>
            <a:round/>
            <a:headEnd/>
            <a:tailEnd/>
          </a:ln>
        </p:spPr>
        <p:txBody>
          <a:bodyPr/>
          <a:lstStyle/>
          <a:p>
            <a:endParaRPr lang="en-GB"/>
          </a:p>
        </p:txBody>
      </p:sp>
      <p:sp>
        <p:nvSpPr>
          <p:cNvPr id="410955" name="Rectangle 331"/>
          <p:cNvSpPr>
            <a:spLocks noChangeArrowheads="1"/>
          </p:cNvSpPr>
          <p:nvPr/>
        </p:nvSpPr>
        <p:spPr bwMode="auto">
          <a:xfrm>
            <a:off x="7918450" y="5335588"/>
            <a:ext cx="317500" cy="228600"/>
          </a:xfrm>
          <a:prstGeom prst="rect">
            <a:avLst/>
          </a:prstGeom>
          <a:noFill/>
          <a:ln w="9525">
            <a:noFill/>
            <a:miter lim="800000"/>
            <a:headEnd/>
            <a:tailEnd/>
          </a:ln>
        </p:spPr>
        <p:txBody>
          <a:bodyPr wrap="none" lIns="0" tIns="0" rIns="0" bIns="0">
            <a:spAutoFit/>
          </a:bodyPr>
          <a:lstStyle/>
          <a:p>
            <a:r>
              <a:rPr lang="en-GB" sz="1500" b="1">
                <a:solidFill>
                  <a:srgbClr val="000080"/>
                </a:solidFill>
              </a:rPr>
              <a:t>Gtc</a:t>
            </a:r>
            <a:endParaRPr lang="en-GB" sz="2400"/>
          </a:p>
        </p:txBody>
      </p:sp>
      <p:sp>
        <p:nvSpPr>
          <p:cNvPr id="410956" name="Rectangle 332"/>
          <p:cNvSpPr>
            <a:spLocks noChangeArrowheads="1"/>
          </p:cNvSpPr>
          <p:nvPr/>
        </p:nvSpPr>
        <p:spPr bwMode="auto">
          <a:xfrm>
            <a:off x="7918450" y="4306888"/>
            <a:ext cx="530225" cy="228600"/>
          </a:xfrm>
          <a:prstGeom prst="rect">
            <a:avLst/>
          </a:prstGeom>
          <a:noFill/>
          <a:ln w="9525">
            <a:noFill/>
            <a:miter lim="800000"/>
            <a:headEnd/>
            <a:tailEnd/>
          </a:ln>
        </p:spPr>
        <p:txBody>
          <a:bodyPr wrap="none" lIns="0" tIns="0" rIns="0" bIns="0">
            <a:spAutoFit/>
          </a:bodyPr>
          <a:lstStyle/>
          <a:p>
            <a:r>
              <a:rPr lang="en-GB" sz="1500" b="1">
                <a:solidFill>
                  <a:srgbClr val="000080"/>
                </a:solidFill>
              </a:rPr>
              <a:t>10Gtc</a:t>
            </a:r>
            <a:endParaRPr lang="en-GB" sz="2400"/>
          </a:p>
        </p:txBody>
      </p:sp>
      <p:sp>
        <p:nvSpPr>
          <p:cNvPr id="410957" name="Rectangle 333"/>
          <p:cNvSpPr>
            <a:spLocks noChangeArrowheads="1"/>
          </p:cNvSpPr>
          <p:nvPr/>
        </p:nvSpPr>
        <p:spPr bwMode="auto">
          <a:xfrm>
            <a:off x="1211263" y="5605463"/>
            <a:ext cx="425450" cy="228600"/>
          </a:xfrm>
          <a:prstGeom prst="rect">
            <a:avLst/>
          </a:prstGeom>
          <a:noFill/>
          <a:ln w="9525">
            <a:noFill/>
            <a:miter lim="800000"/>
            <a:headEnd/>
            <a:tailEnd/>
          </a:ln>
        </p:spPr>
        <p:txBody>
          <a:bodyPr wrap="none" lIns="0" tIns="0" rIns="0" bIns="0">
            <a:spAutoFit/>
          </a:bodyPr>
          <a:lstStyle/>
          <a:p>
            <a:r>
              <a:rPr lang="en-GB" sz="1500" b="1">
                <a:solidFill>
                  <a:srgbClr val="000080"/>
                </a:solidFill>
              </a:rPr>
              <a:t>1800</a:t>
            </a:r>
            <a:endParaRPr lang="en-GB" sz="2400"/>
          </a:p>
        </p:txBody>
      </p:sp>
      <p:sp>
        <p:nvSpPr>
          <p:cNvPr id="410958" name="Rectangle 334"/>
          <p:cNvSpPr>
            <a:spLocks noChangeArrowheads="1"/>
          </p:cNvSpPr>
          <p:nvPr/>
        </p:nvSpPr>
        <p:spPr bwMode="auto">
          <a:xfrm>
            <a:off x="2801938" y="5605463"/>
            <a:ext cx="425450" cy="228600"/>
          </a:xfrm>
          <a:prstGeom prst="rect">
            <a:avLst/>
          </a:prstGeom>
          <a:noFill/>
          <a:ln w="9525">
            <a:noFill/>
            <a:miter lim="800000"/>
            <a:headEnd/>
            <a:tailEnd/>
          </a:ln>
        </p:spPr>
        <p:txBody>
          <a:bodyPr wrap="none" lIns="0" tIns="0" rIns="0" bIns="0">
            <a:spAutoFit/>
          </a:bodyPr>
          <a:lstStyle/>
          <a:p>
            <a:r>
              <a:rPr lang="en-GB" sz="1500" b="1">
                <a:solidFill>
                  <a:srgbClr val="000080"/>
                </a:solidFill>
              </a:rPr>
              <a:t>1900</a:t>
            </a:r>
            <a:endParaRPr lang="en-GB" sz="2400"/>
          </a:p>
        </p:txBody>
      </p:sp>
      <p:sp>
        <p:nvSpPr>
          <p:cNvPr id="410959" name="Rectangle 335"/>
          <p:cNvSpPr>
            <a:spLocks noChangeArrowheads="1"/>
          </p:cNvSpPr>
          <p:nvPr/>
        </p:nvSpPr>
        <p:spPr bwMode="auto">
          <a:xfrm>
            <a:off x="4384675" y="5605463"/>
            <a:ext cx="425450" cy="228600"/>
          </a:xfrm>
          <a:prstGeom prst="rect">
            <a:avLst/>
          </a:prstGeom>
          <a:noFill/>
          <a:ln w="9525">
            <a:noFill/>
            <a:miter lim="800000"/>
            <a:headEnd/>
            <a:tailEnd/>
          </a:ln>
        </p:spPr>
        <p:txBody>
          <a:bodyPr wrap="none" lIns="0" tIns="0" rIns="0" bIns="0">
            <a:spAutoFit/>
          </a:bodyPr>
          <a:lstStyle/>
          <a:p>
            <a:r>
              <a:rPr lang="en-GB" sz="1500" b="1">
                <a:solidFill>
                  <a:srgbClr val="000080"/>
                </a:solidFill>
              </a:rPr>
              <a:t>2000</a:t>
            </a:r>
            <a:endParaRPr lang="en-GB" sz="2400"/>
          </a:p>
        </p:txBody>
      </p:sp>
      <p:sp>
        <p:nvSpPr>
          <p:cNvPr id="410960" name="Rectangle 336"/>
          <p:cNvSpPr>
            <a:spLocks noChangeArrowheads="1"/>
          </p:cNvSpPr>
          <p:nvPr/>
        </p:nvSpPr>
        <p:spPr bwMode="auto">
          <a:xfrm>
            <a:off x="5976938" y="5605463"/>
            <a:ext cx="425450" cy="228600"/>
          </a:xfrm>
          <a:prstGeom prst="rect">
            <a:avLst/>
          </a:prstGeom>
          <a:noFill/>
          <a:ln w="9525">
            <a:noFill/>
            <a:miter lim="800000"/>
            <a:headEnd/>
            <a:tailEnd/>
          </a:ln>
        </p:spPr>
        <p:txBody>
          <a:bodyPr wrap="none" lIns="0" tIns="0" rIns="0" bIns="0">
            <a:spAutoFit/>
          </a:bodyPr>
          <a:lstStyle/>
          <a:p>
            <a:r>
              <a:rPr lang="en-GB" sz="1500" b="1">
                <a:solidFill>
                  <a:srgbClr val="000080"/>
                </a:solidFill>
              </a:rPr>
              <a:t>2100</a:t>
            </a:r>
            <a:endParaRPr lang="en-GB" sz="2400"/>
          </a:p>
        </p:txBody>
      </p:sp>
      <p:sp>
        <p:nvSpPr>
          <p:cNvPr id="410961" name="Rectangle 337"/>
          <p:cNvSpPr>
            <a:spLocks noChangeArrowheads="1"/>
          </p:cNvSpPr>
          <p:nvPr/>
        </p:nvSpPr>
        <p:spPr bwMode="auto">
          <a:xfrm>
            <a:off x="7559675" y="5605463"/>
            <a:ext cx="425450" cy="228600"/>
          </a:xfrm>
          <a:prstGeom prst="rect">
            <a:avLst/>
          </a:prstGeom>
          <a:noFill/>
          <a:ln w="9525">
            <a:noFill/>
            <a:miter lim="800000"/>
            <a:headEnd/>
            <a:tailEnd/>
          </a:ln>
        </p:spPr>
        <p:txBody>
          <a:bodyPr wrap="none" lIns="0" tIns="0" rIns="0" bIns="0">
            <a:spAutoFit/>
          </a:bodyPr>
          <a:lstStyle/>
          <a:p>
            <a:r>
              <a:rPr lang="en-GB" sz="1500" b="1">
                <a:solidFill>
                  <a:srgbClr val="000080"/>
                </a:solidFill>
              </a:rPr>
              <a:t>2200</a:t>
            </a:r>
            <a:endParaRPr lang="en-GB" sz="2400"/>
          </a:p>
        </p:txBody>
      </p:sp>
      <p:sp>
        <p:nvSpPr>
          <p:cNvPr id="410962" name="Rectangle 338"/>
          <p:cNvSpPr>
            <a:spLocks noChangeArrowheads="1"/>
          </p:cNvSpPr>
          <p:nvPr/>
        </p:nvSpPr>
        <p:spPr bwMode="auto">
          <a:xfrm>
            <a:off x="1562100" y="2930525"/>
            <a:ext cx="431800" cy="179388"/>
          </a:xfrm>
          <a:prstGeom prst="rect">
            <a:avLst/>
          </a:prstGeom>
          <a:gradFill rotWithShape="0">
            <a:gsLst>
              <a:gs pos="0">
                <a:srgbClr val="FF6600"/>
              </a:gs>
              <a:gs pos="100000">
                <a:srgbClr val="FFFFFF"/>
              </a:gs>
            </a:gsLst>
            <a:lin ang="5400000" scaled="1"/>
          </a:gradFill>
          <a:ln w="0">
            <a:solidFill>
              <a:schemeClr val="tx1"/>
            </a:solidFill>
            <a:miter lim="800000"/>
            <a:headEnd/>
            <a:tailEnd/>
          </a:ln>
        </p:spPr>
        <p:txBody>
          <a:bodyPr/>
          <a:lstStyle/>
          <a:p>
            <a:endParaRPr lang="en-GB"/>
          </a:p>
        </p:txBody>
      </p:sp>
      <p:sp>
        <p:nvSpPr>
          <p:cNvPr id="410963" name="Rectangle 339"/>
          <p:cNvSpPr>
            <a:spLocks noChangeArrowheads="1"/>
          </p:cNvSpPr>
          <p:nvPr/>
        </p:nvSpPr>
        <p:spPr bwMode="auto">
          <a:xfrm>
            <a:off x="2155825" y="2930525"/>
            <a:ext cx="1893888" cy="244475"/>
          </a:xfrm>
          <a:prstGeom prst="rect">
            <a:avLst/>
          </a:prstGeom>
          <a:noFill/>
          <a:ln w="9525">
            <a:noFill/>
            <a:miter lim="800000"/>
            <a:headEnd/>
            <a:tailEnd/>
          </a:ln>
        </p:spPr>
        <p:txBody>
          <a:bodyPr wrap="none" lIns="0" tIns="0" rIns="0" bIns="0">
            <a:spAutoFit/>
          </a:bodyPr>
          <a:lstStyle/>
          <a:p>
            <a:r>
              <a:rPr lang="en-GB" sz="1600" b="1">
                <a:solidFill>
                  <a:srgbClr val="000080"/>
                </a:solidFill>
                <a:latin typeface="Futura Lt BT" pitchFamily="34" charset="0"/>
              </a:rPr>
              <a:t>CO2 Non Annex One</a:t>
            </a:r>
            <a:endParaRPr lang="en-GB" sz="1600" b="1">
              <a:latin typeface="Futura Lt BT" pitchFamily="34" charset="0"/>
            </a:endParaRPr>
          </a:p>
        </p:txBody>
      </p:sp>
      <p:sp>
        <p:nvSpPr>
          <p:cNvPr id="410964" name="Rectangle 340"/>
          <p:cNvSpPr>
            <a:spLocks noChangeArrowheads="1"/>
          </p:cNvSpPr>
          <p:nvPr/>
        </p:nvSpPr>
        <p:spPr bwMode="auto">
          <a:xfrm>
            <a:off x="1571625" y="3248025"/>
            <a:ext cx="431800" cy="179388"/>
          </a:xfrm>
          <a:prstGeom prst="rect">
            <a:avLst/>
          </a:prstGeom>
          <a:gradFill rotWithShape="0">
            <a:gsLst>
              <a:gs pos="0">
                <a:srgbClr val="FF6600"/>
              </a:gs>
              <a:gs pos="100000">
                <a:srgbClr val="FFFFFF"/>
              </a:gs>
            </a:gsLst>
            <a:lin ang="5400000" scaled="1"/>
          </a:gradFill>
          <a:ln w="9525">
            <a:solidFill>
              <a:srgbClr val="FFFFFF"/>
            </a:solidFill>
            <a:miter lim="800000"/>
            <a:headEnd/>
            <a:tailEnd/>
          </a:ln>
        </p:spPr>
        <p:txBody>
          <a:bodyPr/>
          <a:lstStyle/>
          <a:p>
            <a:endParaRPr lang="en-GB"/>
          </a:p>
        </p:txBody>
      </p:sp>
      <p:sp>
        <p:nvSpPr>
          <p:cNvPr id="410965" name="Rectangle 341"/>
          <p:cNvSpPr>
            <a:spLocks noChangeArrowheads="1"/>
          </p:cNvSpPr>
          <p:nvPr/>
        </p:nvSpPr>
        <p:spPr bwMode="auto">
          <a:xfrm>
            <a:off x="2143125" y="3216275"/>
            <a:ext cx="1893888" cy="244475"/>
          </a:xfrm>
          <a:prstGeom prst="rect">
            <a:avLst/>
          </a:prstGeom>
          <a:noFill/>
          <a:ln w="9525">
            <a:noFill/>
            <a:miter lim="800000"/>
            <a:headEnd/>
            <a:tailEnd/>
          </a:ln>
        </p:spPr>
        <p:txBody>
          <a:bodyPr wrap="none" lIns="0" tIns="0" rIns="0" bIns="0">
            <a:spAutoFit/>
          </a:bodyPr>
          <a:lstStyle/>
          <a:p>
            <a:r>
              <a:rPr lang="en-GB" sz="1600" b="1">
                <a:solidFill>
                  <a:srgbClr val="000080"/>
                </a:solidFill>
                <a:latin typeface="Futura Lt BT" pitchFamily="34" charset="0"/>
              </a:rPr>
              <a:t>CO2 Non Annex One</a:t>
            </a:r>
          </a:p>
        </p:txBody>
      </p:sp>
      <p:sp>
        <p:nvSpPr>
          <p:cNvPr id="410966" name="Rectangle 342"/>
          <p:cNvSpPr>
            <a:spLocks noChangeArrowheads="1"/>
          </p:cNvSpPr>
          <p:nvPr/>
        </p:nvSpPr>
        <p:spPr bwMode="auto">
          <a:xfrm>
            <a:off x="1571625" y="3552825"/>
            <a:ext cx="431800" cy="179388"/>
          </a:xfrm>
          <a:prstGeom prst="rect">
            <a:avLst/>
          </a:prstGeom>
          <a:gradFill rotWithShape="0">
            <a:gsLst>
              <a:gs pos="0">
                <a:srgbClr val="9999FF"/>
              </a:gs>
              <a:gs pos="100000">
                <a:srgbClr val="FFFFFF"/>
              </a:gs>
            </a:gsLst>
            <a:lin ang="5400000" scaled="1"/>
          </a:gradFill>
          <a:ln w="0">
            <a:solidFill>
              <a:schemeClr val="tx1"/>
            </a:solidFill>
            <a:miter lim="800000"/>
            <a:headEnd/>
            <a:tailEnd/>
          </a:ln>
        </p:spPr>
        <p:txBody>
          <a:bodyPr/>
          <a:lstStyle/>
          <a:p>
            <a:endParaRPr lang="en-US" sz="2400"/>
          </a:p>
        </p:txBody>
      </p:sp>
      <p:sp>
        <p:nvSpPr>
          <p:cNvPr id="410967" name="Rectangle 343"/>
          <p:cNvSpPr>
            <a:spLocks noChangeArrowheads="1"/>
          </p:cNvSpPr>
          <p:nvPr/>
        </p:nvSpPr>
        <p:spPr bwMode="auto">
          <a:xfrm>
            <a:off x="2178050" y="3532188"/>
            <a:ext cx="1462088" cy="244475"/>
          </a:xfrm>
          <a:prstGeom prst="rect">
            <a:avLst/>
          </a:prstGeom>
          <a:noFill/>
          <a:ln w="9525">
            <a:noFill/>
            <a:miter lim="800000"/>
            <a:headEnd/>
            <a:tailEnd/>
          </a:ln>
        </p:spPr>
        <p:txBody>
          <a:bodyPr wrap="none" lIns="0" tIns="0" rIns="0" bIns="0">
            <a:spAutoFit/>
          </a:bodyPr>
          <a:lstStyle/>
          <a:p>
            <a:r>
              <a:rPr lang="en-GB" sz="1600" b="1">
                <a:solidFill>
                  <a:srgbClr val="000080"/>
                </a:solidFill>
                <a:latin typeface="Futura Lt BT" pitchFamily="34" charset="0"/>
              </a:rPr>
              <a:t>CO2 Annex One</a:t>
            </a:r>
            <a:endParaRPr lang="en-GB" sz="1600" b="1">
              <a:latin typeface="Futura Lt BT" pitchFamily="34" charset="0"/>
            </a:endParaRPr>
          </a:p>
        </p:txBody>
      </p:sp>
      <p:sp>
        <p:nvSpPr>
          <p:cNvPr id="410968" name="Line 344"/>
          <p:cNvSpPr>
            <a:spLocks noChangeShapeType="1"/>
          </p:cNvSpPr>
          <p:nvPr/>
        </p:nvSpPr>
        <p:spPr bwMode="auto">
          <a:xfrm flipV="1">
            <a:off x="1554163" y="3944938"/>
            <a:ext cx="449262" cy="3175"/>
          </a:xfrm>
          <a:prstGeom prst="line">
            <a:avLst/>
          </a:prstGeom>
          <a:noFill/>
          <a:ln w="23813">
            <a:solidFill>
              <a:srgbClr val="FF0000"/>
            </a:solidFill>
            <a:round/>
            <a:headEnd/>
            <a:tailEnd/>
          </a:ln>
        </p:spPr>
        <p:txBody>
          <a:bodyPr/>
          <a:lstStyle/>
          <a:p>
            <a:endParaRPr lang="en-GB"/>
          </a:p>
        </p:txBody>
      </p:sp>
      <p:sp>
        <p:nvSpPr>
          <p:cNvPr id="410969" name="Rectangle 345"/>
          <p:cNvSpPr>
            <a:spLocks noChangeArrowheads="1"/>
          </p:cNvSpPr>
          <p:nvPr/>
        </p:nvSpPr>
        <p:spPr bwMode="auto">
          <a:xfrm>
            <a:off x="2174875" y="3825875"/>
            <a:ext cx="376238" cy="244475"/>
          </a:xfrm>
          <a:prstGeom prst="rect">
            <a:avLst/>
          </a:prstGeom>
          <a:noFill/>
          <a:ln w="9525">
            <a:noFill/>
            <a:miter lim="800000"/>
            <a:headEnd/>
            <a:tailEnd/>
          </a:ln>
        </p:spPr>
        <p:txBody>
          <a:bodyPr wrap="none" lIns="0" tIns="0" rIns="0" bIns="0">
            <a:spAutoFit/>
          </a:bodyPr>
          <a:lstStyle/>
          <a:p>
            <a:r>
              <a:rPr lang="en-GB" sz="1600" b="1">
                <a:solidFill>
                  <a:srgbClr val="000080"/>
                </a:solidFill>
                <a:latin typeface="Futura Lt BT" pitchFamily="34" charset="0"/>
              </a:rPr>
              <a:t>BAU</a:t>
            </a:r>
            <a:endParaRPr lang="en-GB" sz="1600" b="1">
              <a:latin typeface="Futura Lt BT" pitchFamily="34" charset="0"/>
            </a:endParaRPr>
          </a:p>
        </p:txBody>
      </p:sp>
      <p:sp>
        <p:nvSpPr>
          <p:cNvPr id="410970" name="Rectangle 346"/>
          <p:cNvSpPr>
            <a:spLocks noChangeArrowheads="1"/>
          </p:cNvSpPr>
          <p:nvPr/>
        </p:nvSpPr>
        <p:spPr bwMode="auto">
          <a:xfrm>
            <a:off x="1379538" y="5424488"/>
            <a:ext cx="6362700" cy="15875"/>
          </a:xfrm>
          <a:prstGeom prst="rect">
            <a:avLst/>
          </a:prstGeom>
          <a:solidFill>
            <a:srgbClr val="FEFEFE"/>
          </a:solidFill>
          <a:ln w="9525">
            <a:noFill/>
            <a:miter lim="800000"/>
            <a:headEnd/>
            <a:tailEnd/>
          </a:ln>
        </p:spPr>
        <p:txBody>
          <a:bodyPr/>
          <a:lstStyle/>
          <a:p>
            <a:endParaRPr lang="en-GB"/>
          </a:p>
        </p:txBody>
      </p:sp>
      <p:sp>
        <p:nvSpPr>
          <p:cNvPr id="410971" name="Freeform 347"/>
          <p:cNvSpPr>
            <a:spLocks/>
          </p:cNvSpPr>
          <p:nvPr/>
        </p:nvSpPr>
        <p:spPr bwMode="auto">
          <a:xfrm>
            <a:off x="1431925" y="4999038"/>
            <a:ext cx="6346825" cy="441325"/>
          </a:xfrm>
          <a:custGeom>
            <a:avLst/>
            <a:gdLst/>
            <a:ahLst/>
            <a:cxnLst>
              <a:cxn ang="0">
                <a:pos x="108" y="278"/>
              </a:cxn>
              <a:cxn ang="0">
                <a:pos x="241" y="278"/>
              </a:cxn>
              <a:cxn ang="0">
                <a:pos x="370" y="278"/>
              </a:cxn>
              <a:cxn ang="0">
                <a:pos x="498" y="278"/>
              </a:cxn>
              <a:cxn ang="0">
                <a:pos x="632" y="273"/>
              </a:cxn>
              <a:cxn ang="0">
                <a:pos x="760" y="268"/>
              </a:cxn>
              <a:cxn ang="0">
                <a:pos x="889" y="258"/>
              </a:cxn>
              <a:cxn ang="0">
                <a:pos x="1017" y="247"/>
              </a:cxn>
              <a:cxn ang="0">
                <a:pos x="1151" y="232"/>
              </a:cxn>
              <a:cxn ang="0">
                <a:pos x="1280" y="216"/>
              </a:cxn>
              <a:cxn ang="0">
                <a:pos x="1408" y="196"/>
              </a:cxn>
              <a:cxn ang="0">
                <a:pos x="1542" y="175"/>
              </a:cxn>
              <a:cxn ang="0">
                <a:pos x="1670" y="103"/>
              </a:cxn>
              <a:cxn ang="0">
                <a:pos x="1799" y="42"/>
              </a:cxn>
              <a:cxn ang="0">
                <a:pos x="1927" y="21"/>
              </a:cxn>
              <a:cxn ang="0">
                <a:pos x="2061" y="42"/>
              </a:cxn>
              <a:cxn ang="0">
                <a:pos x="2189" y="180"/>
              </a:cxn>
              <a:cxn ang="0">
                <a:pos x="2318" y="196"/>
              </a:cxn>
              <a:cxn ang="0">
                <a:pos x="2451" y="211"/>
              </a:cxn>
              <a:cxn ang="0">
                <a:pos x="2580" y="227"/>
              </a:cxn>
              <a:cxn ang="0">
                <a:pos x="2708" y="237"/>
              </a:cxn>
              <a:cxn ang="0">
                <a:pos x="2837" y="247"/>
              </a:cxn>
              <a:cxn ang="0">
                <a:pos x="2970" y="252"/>
              </a:cxn>
              <a:cxn ang="0">
                <a:pos x="3099" y="252"/>
              </a:cxn>
              <a:cxn ang="0">
                <a:pos x="3227" y="258"/>
              </a:cxn>
              <a:cxn ang="0">
                <a:pos x="3361" y="258"/>
              </a:cxn>
              <a:cxn ang="0">
                <a:pos x="3490" y="258"/>
              </a:cxn>
              <a:cxn ang="0">
                <a:pos x="3618" y="263"/>
              </a:cxn>
              <a:cxn ang="0">
                <a:pos x="3747" y="263"/>
              </a:cxn>
              <a:cxn ang="0">
                <a:pos x="3880" y="263"/>
              </a:cxn>
              <a:cxn ang="0">
                <a:pos x="3998" y="278"/>
              </a:cxn>
              <a:cxn ang="0">
                <a:pos x="3870" y="278"/>
              </a:cxn>
              <a:cxn ang="0">
                <a:pos x="3736" y="278"/>
              </a:cxn>
              <a:cxn ang="0">
                <a:pos x="3608" y="278"/>
              </a:cxn>
              <a:cxn ang="0">
                <a:pos x="3479" y="278"/>
              </a:cxn>
              <a:cxn ang="0">
                <a:pos x="3351" y="278"/>
              </a:cxn>
              <a:cxn ang="0">
                <a:pos x="3217" y="278"/>
              </a:cxn>
              <a:cxn ang="0">
                <a:pos x="3089" y="278"/>
              </a:cxn>
              <a:cxn ang="0">
                <a:pos x="2960" y="278"/>
              </a:cxn>
              <a:cxn ang="0">
                <a:pos x="2827" y="278"/>
              </a:cxn>
              <a:cxn ang="0">
                <a:pos x="2698" y="278"/>
              </a:cxn>
              <a:cxn ang="0">
                <a:pos x="2570" y="278"/>
              </a:cxn>
              <a:cxn ang="0">
                <a:pos x="2441" y="278"/>
              </a:cxn>
              <a:cxn ang="0">
                <a:pos x="2307" y="278"/>
              </a:cxn>
              <a:cxn ang="0">
                <a:pos x="2179" y="278"/>
              </a:cxn>
              <a:cxn ang="0">
                <a:pos x="2050" y="278"/>
              </a:cxn>
              <a:cxn ang="0">
                <a:pos x="1917" y="278"/>
              </a:cxn>
              <a:cxn ang="0">
                <a:pos x="1788" y="278"/>
              </a:cxn>
              <a:cxn ang="0">
                <a:pos x="1660" y="278"/>
              </a:cxn>
              <a:cxn ang="0">
                <a:pos x="1531" y="278"/>
              </a:cxn>
              <a:cxn ang="0">
                <a:pos x="1398" y="278"/>
              </a:cxn>
              <a:cxn ang="0">
                <a:pos x="1269" y="278"/>
              </a:cxn>
              <a:cxn ang="0">
                <a:pos x="1141" y="278"/>
              </a:cxn>
              <a:cxn ang="0">
                <a:pos x="1007" y="278"/>
              </a:cxn>
              <a:cxn ang="0">
                <a:pos x="879" y="278"/>
              </a:cxn>
              <a:cxn ang="0">
                <a:pos x="750" y="278"/>
              </a:cxn>
              <a:cxn ang="0">
                <a:pos x="622" y="278"/>
              </a:cxn>
              <a:cxn ang="0">
                <a:pos x="488" y="278"/>
              </a:cxn>
              <a:cxn ang="0">
                <a:pos x="360" y="278"/>
              </a:cxn>
              <a:cxn ang="0">
                <a:pos x="231" y="278"/>
              </a:cxn>
              <a:cxn ang="0">
                <a:pos x="97" y="278"/>
              </a:cxn>
            </a:cxnLst>
            <a:rect l="0" t="0" r="r" b="b"/>
            <a:pathLst>
              <a:path w="3998" h="278">
                <a:moveTo>
                  <a:pt x="0" y="278"/>
                </a:moveTo>
                <a:lnTo>
                  <a:pt x="0" y="278"/>
                </a:lnTo>
                <a:lnTo>
                  <a:pt x="10" y="278"/>
                </a:lnTo>
                <a:lnTo>
                  <a:pt x="20" y="278"/>
                </a:lnTo>
                <a:lnTo>
                  <a:pt x="31" y="278"/>
                </a:lnTo>
                <a:lnTo>
                  <a:pt x="41" y="278"/>
                </a:lnTo>
                <a:lnTo>
                  <a:pt x="51" y="278"/>
                </a:lnTo>
                <a:lnTo>
                  <a:pt x="61" y="278"/>
                </a:lnTo>
                <a:lnTo>
                  <a:pt x="72" y="278"/>
                </a:lnTo>
                <a:lnTo>
                  <a:pt x="82" y="278"/>
                </a:lnTo>
                <a:lnTo>
                  <a:pt x="92" y="278"/>
                </a:lnTo>
                <a:lnTo>
                  <a:pt x="97" y="278"/>
                </a:lnTo>
                <a:lnTo>
                  <a:pt x="108" y="278"/>
                </a:lnTo>
                <a:lnTo>
                  <a:pt x="118" y="278"/>
                </a:lnTo>
                <a:lnTo>
                  <a:pt x="128" y="278"/>
                </a:lnTo>
                <a:lnTo>
                  <a:pt x="138" y="278"/>
                </a:lnTo>
                <a:lnTo>
                  <a:pt x="149" y="278"/>
                </a:lnTo>
                <a:lnTo>
                  <a:pt x="159" y="278"/>
                </a:lnTo>
                <a:lnTo>
                  <a:pt x="169" y="278"/>
                </a:lnTo>
                <a:lnTo>
                  <a:pt x="180" y="278"/>
                </a:lnTo>
                <a:lnTo>
                  <a:pt x="190" y="278"/>
                </a:lnTo>
                <a:lnTo>
                  <a:pt x="200" y="278"/>
                </a:lnTo>
                <a:lnTo>
                  <a:pt x="210" y="278"/>
                </a:lnTo>
                <a:lnTo>
                  <a:pt x="221" y="278"/>
                </a:lnTo>
                <a:lnTo>
                  <a:pt x="231" y="278"/>
                </a:lnTo>
                <a:lnTo>
                  <a:pt x="241" y="278"/>
                </a:lnTo>
                <a:lnTo>
                  <a:pt x="252" y="278"/>
                </a:lnTo>
                <a:lnTo>
                  <a:pt x="262" y="278"/>
                </a:lnTo>
                <a:lnTo>
                  <a:pt x="272" y="278"/>
                </a:lnTo>
                <a:lnTo>
                  <a:pt x="277" y="278"/>
                </a:lnTo>
                <a:lnTo>
                  <a:pt x="288" y="278"/>
                </a:lnTo>
                <a:lnTo>
                  <a:pt x="298" y="278"/>
                </a:lnTo>
                <a:lnTo>
                  <a:pt x="308" y="278"/>
                </a:lnTo>
                <a:lnTo>
                  <a:pt x="318" y="278"/>
                </a:lnTo>
                <a:lnTo>
                  <a:pt x="329" y="278"/>
                </a:lnTo>
                <a:lnTo>
                  <a:pt x="339" y="278"/>
                </a:lnTo>
                <a:lnTo>
                  <a:pt x="349" y="278"/>
                </a:lnTo>
                <a:lnTo>
                  <a:pt x="360" y="278"/>
                </a:lnTo>
                <a:lnTo>
                  <a:pt x="370" y="278"/>
                </a:lnTo>
                <a:lnTo>
                  <a:pt x="380" y="278"/>
                </a:lnTo>
                <a:lnTo>
                  <a:pt x="390" y="278"/>
                </a:lnTo>
                <a:lnTo>
                  <a:pt x="401" y="278"/>
                </a:lnTo>
                <a:lnTo>
                  <a:pt x="411" y="278"/>
                </a:lnTo>
                <a:lnTo>
                  <a:pt x="421" y="278"/>
                </a:lnTo>
                <a:lnTo>
                  <a:pt x="431" y="278"/>
                </a:lnTo>
                <a:lnTo>
                  <a:pt x="442" y="278"/>
                </a:lnTo>
                <a:lnTo>
                  <a:pt x="452" y="278"/>
                </a:lnTo>
                <a:lnTo>
                  <a:pt x="457" y="278"/>
                </a:lnTo>
                <a:lnTo>
                  <a:pt x="467" y="278"/>
                </a:lnTo>
                <a:lnTo>
                  <a:pt x="478" y="278"/>
                </a:lnTo>
                <a:lnTo>
                  <a:pt x="488" y="278"/>
                </a:lnTo>
                <a:lnTo>
                  <a:pt x="498" y="278"/>
                </a:lnTo>
                <a:lnTo>
                  <a:pt x="509" y="273"/>
                </a:lnTo>
                <a:lnTo>
                  <a:pt x="519" y="273"/>
                </a:lnTo>
                <a:lnTo>
                  <a:pt x="529" y="273"/>
                </a:lnTo>
                <a:lnTo>
                  <a:pt x="539" y="273"/>
                </a:lnTo>
                <a:lnTo>
                  <a:pt x="550" y="273"/>
                </a:lnTo>
                <a:lnTo>
                  <a:pt x="560" y="273"/>
                </a:lnTo>
                <a:lnTo>
                  <a:pt x="570" y="273"/>
                </a:lnTo>
                <a:lnTo>
                  <a:pt x="581" y="273"/>
                </a:lnTo>
                <a:lnTo>
                  <a:pt x="591" y="273"/>
                </a:lnTo>
                <a:lnTo>
                  <a:pt x="601" y="273"/>
                </a:lnTo>
                <a:lnTo>
                  <a:pt x="611" y="273"/>
                </a:lnTo>
                <a:lnTo>
                  <a:pt x="622" y="273"/>
                </a:lnTo>
                <a:lnTo>
                  <a:pt x="632" y="273"/>
                </a:lnTo>
                <a:lnTo>
                  <a:pt x="637" y="273"/>
                </a:lnTo>
                <a:lnTo>
                  <a:pt x="647" y="273"/>
                </a:lnTo>
                <a:lnTo>
                  <a:pt x="658" y="273"/>
                </a:lnTo>
                <a:lnTo>
                  <a:pt x="668" y="268"/>
                </a:lnTo>
                <a:lnTo>
                  <a:pt x="678" y="268"/>
                </a:lnTo>
                <a:lnTo>
                  <a:pt x="688" y="268"/>
                </a:lnTo>
                <a:lnTo>
                  <a:pt x="699" y="268"/>
                </a:lnTo>
                <a:lnTo>
                  <a:pt x="709" y="268"/>
                </a:lnTo>
                <a:lnTo>
                  <a:pt x="719" y="268"/>
                </a:lnTo>
                <a:lnTo>
                  <a:pt x="730" y="268"/>
                </a:lnTo>
                <a:lnTo>
                  <a:pt x="740" y="268"/>
                </a:lnTo>
                <a:lnTo>
                  <a:pt x="750" y="268"/>
                </a:lnTo>
                <a:lnTo>
                  <a:pt x="760" y="268"/>
                </a:lnTo>
                <a:lnTo>
                  <a:pt x="771" y="268"/>
                </a:lnTo>
                <a:lnTo>
                  <a:pt x="781" y="268"/>
                </a:lnTo>
                <a:lnTo>
                  <a:pt x="791" y="268"/>
                </a:lnTo>
                <a:lnTo>
                  <a:pt x="802" y="263"/>
                </a:lnTo>
                <a:lnTo>
                  <a:pt x="812" y="263"/>
                </a:lnTo>
                <a:lnTo>
                  <a:pt x="817" y="263"/>
                </a:lnTo>
                <a:lnTo>
                  <a:pt x="827" y="263"/>
                </a:lnTo>
                <a:lnTo>
                  <a:pt x="837" y="263"/>
                </a:lnTo>
                <a:lnTo>
                  <a:pt x="848" y="263"/>
                </a:lnTo>
                <a:lnTo>
                  <a:pt x="858" y="263"/>
                </a:lnTo>
                <a:lnTo>
                  <a:pt x="868" y="263"/>
                </a:lnTo>
                <a:lnTo>
                  <a:pt x="879" y="258"/>
                </a:lnTo>
                <a:lnTo>
                  <a:pt x="889" y="258"/>
                </a:lnTo>
                <a:lnTo>
                  <a:pt x="899" y="258"/>
                </a:lnTo>
                <a:lnTo>
                  <a:pt x="909" y="258"/>
                </a:lnTo>
                <a:lnTo>
                  <a:pt x="920" y="258"/>
                </a:lnTo>
                <a:lnTo>
                  <a:pt x="930" y="258"/>
                </a:lnTo>
                <a:lnTo>
                  <a:pt x="940" y="258"/>
                </a:lnTo>
                <a:lnTo>
                  <a:pt x="951" y="258"/>
                </a:lnTo>
                <a:lnTo>
                  <a:pt x="961" y="252"/>
                </a:lnTo>
                <a:lnTo>
                  <a:pt x="971" y="252"/>
                </a:lnTo>
                <a:lnTo>
                  <a:pt x="981" y="252"/>
                </a:lnTo>
                <a:lnTo>
                  <a:pt x="992" y="252"/>
                </a:lnTo>
                <a:lnTo>
                  <a:pt x="1002" y="247"/>
                </a:lnTo>
                <a:lnTo>
                  <a:pt x="1007" y="247"/>
                </a:lnTo>
                <a:lnTo>
                  <a:pt x="1017" y="247"/>
                </a:lnTo>
                <a:lnTo>
                  <a:pt x="1028" y="242"/>
                </a:lnTo>
                <a:lnTo>
                  <a:pt x="1038" y="242"/>
                </a:lnTo>
                <a:lnTo>
                  <a:pt x="1048" y="242"/>
                </a:lnTo>
                <a:lnTo>
                  <a:pt x="1059" y="237"/>
                </a:lnTo>
                <a:lnTo>
                  <a:pt x="1069" y="237"/>
                </a:lnTo>
                <a:lnTo>
                  <a:pt x="1079" y="237"/>
                </a:lnTo>
                <a:lnTo>
                  <a:pt x="1089" y="237"/>
                </a:lnTo>
                <a:lnTo>
                  <a:pt x="1100" y="232"/>
                </a:lnTo>
                <a:lnTo>
                  <a:pt x="1110" y="232"/>
                </a:lnTo>
                <a:lnTo>
                  <a:pt x="1120" y="227"/>
                </a:lnTo>
                <a:lnTo>
                  <a:pt x="1130" y="227"/>
                </a:lnTo>
                <a:lnTo>
                  <a:pt x="1141" y="232"/>
                </a:lnTo>
                <a:lnTo>
                  <a:pt x="1151" y="232"/>
                </a:lnTo>
                <a:lnTo>
                  <a:pt x="1161" y="227"/>
                </a:lnTo>
                <a:lnTo>
                  <a:pt x="1172" y="227"/>
                </a:lnTo>
                <a:lnTo>
                  <a:pt x="1182" y="227"/>
                </a:lnTo>
                <a:lnTo>
                  <a:pt x="1187" y="232"/>
                </a:lnTo>
                <a:lnTo>
                  <a:pt x="1197" y="222"/>
                </a:lnTo>
                <a:lnTo>
                  <a:pt x="1208" y="232"/>
                </a:lnTo>
                <a:lnTo>
                  <a:pt x="1218" y="227"/>
                </a:lnTo>
                <a:lnTo>
                  <a:pt x="1228" y="222"/>
                </a:lnTo>
                <a:lnTo>
                  <a:pt x="1238" y="222"/>
                </a:lnTo>
                <a:lnTo>
                  <a:pt x="1249" y="222"/>
                </a:lnTo>
                <a:lnTo>
                  <a:pt x="1259" y="222"/>
                </a:lnTo>
                <a:lnTo>
                  <a:pt x="1269" y="216"/>
                </a:lnTo>
                <a:lnTo>
                  <a:pt x="1280" y="216"/>
                </a:lnTo>
                <a:lnTo>
                  <a:pt x="1290" y="211"/>
                </a:lnTo>
                <a:lnTo>
                  <a:pt x="1300" y="216"/>
                </a:lnTo>
                <a:lnTo>
                  <a:pt x="1310" y="222"/>
                </a:lnTo>
                <a:lnTo>
                  <a:pt x="1321" y="227"/>
                </a:lnTo>
                <a:lnTo>
                  <a:pt x="1331" y="222"/>
                </a:lnTo>
                <a:lnTo>
                  <a:pt x="1341" y="216"/>
                </a:lnTo>
                <a:lnTo>
                  <a:pt x="1351" y="216"/>
                </a:lnTo>
                <a:lnTo>
                  <a:pt x="1362" y="211"/>
                </a:lnTo>
                <a:lnTo>
                  <a:pt x="1367" y="206"/>
                </a:lnTo>
                <a:lnTo>
                  <a:pt x="1377" y="206"/>
                </a:lnTo>
                <a:lnTo>
                  <a:pt x="1387" y="206"/>
                </a:lnTo>
                <a:lnTo>
                  <a:pt x="1398" y="201"/>
                </a:lnTo>
                <a:lnTo>
                  <a:pt x="1408" y="196"/>
                </a:lnTo>
                <a:lnTo>
                  <a:pt x="1418" y="196"/>
                </a:lnTo>
                <a:lnTo>
                  <a:pt x="1429" y="196"/>
                </a:lnTo>
                <a:lnTo>
                  <a:pt x="1439" y="196"/>
                </a:lnTo>
                <a:lnTo>
                  <a:pt x="1449" y="201"/>
                </a:lnTo>
                <a:lnTo>
                  <a:pt x="1459" y="201"/>
                </a:lnTo>
                <a:lnTo>
                  <a:pt x="1470" y="191"/>
                </a:lnTo>
                <a:lnTo>
                  <a:pt x="1480" y="186"/>
                </a:lnTo>
                <a:lnTo>
                  <a:pt x="1490" y="186"/>
                </a:lnTo>
                <a:lnTo>
                  <a:pt x="1501" y="186"/>
                </a:lnTo>
                <a:lnTo>
                  <a:pt x="1511" y="180"/>
                </a:lnTo>
                <a:lnTo>
                  <a:pt x="1521" y="180"/>
                </a:lnTo>
                <a:lnTo>
                  <a:pt x="1531" y="175"/>
                </a:lnTo>
                <a:lnTo>
                  <a:pt x="1542" y="175"/>
                </a:lnTo>
                <a:lnTo>
                  <a:pt x="1547" y="165"/>
                </a:lnTo>
                <a:lnTo>
                  <a:pt x="1557" y="160"/>
                </a:lnTo>
                <a:lnTo>
                  <a:pt x="1567" y="155"/>
                </a:lnTo>
                <a:lnTo>
                  <a:pt x="1578" y="160"/>
                </a:lnTo>
                <a:lnTo>
                  <a:pt x="1588" y="155"/>
                </a:lnTo>
                <a:lnTo>
                  <a:pt x="1598" y="150"/>
                </a:lnTo>
                <a:lnTo>
                  <a:pt x="1608" y="144"/>
                </a:lnTo>
                <a:lnTo>
                  <a:pt x="1619" y="139"/>
                </a:lnTo>
                <a:lnTo>
                  <a:pt x="1629" y="129"/>
                </a:lnTo>
                <a:lnTo>
                  <a:pt x="1639" y="124"/>
                </a:lnTo>
                <a:lnTo>
                  <a:pt x="1650" y="119"/>
                </a:lnTo>
                <a:lnTo>
                  <a:pt x="1660" y="108"/>
                </a:lnTo>
                <a:lnTo>
                  <a:pt x="1670" y="103"/>
                </a:lnTo>
                <a:lnTo>
                  <a:pt x="1680" y="93"/>
                </a:lnTo>
                <a:lnTo>
                  <a:pt x="1691" y="83"/>
                </a:lnTo>
                <a:lnTo>
                  <a:pt x="1701" y="78"/>
                </a:lnTo>
                <a:lnTo>
                  <a:pt x="1711" y="72"/>
                </a:lnTo>
                <a:lnTo>
                  <a:pt x="1722" y="67"/>
                </a:lnTo>
                <a:lnTo>
                  <a:pt x="1727" y="57"/>
                </a:lnTo>
                <a:lnTo>
                  <a:pt x="1737" y="57"/>
                </a:lnTo>
                <a:lnTo>
                  <a:pt x="1747" y="62"/>
                </a:lnTo>
                <a:lnTo>
                  <a:pt x="1758" y="47"/>
                </a:lnTo>
                <a:lnTo>
                  <a:pt x="1768" y="47"/>
                </a:lnTo>
                <a:lnTo>
                  <a:pt x="1778" y="42"/>
                </a:lnTo>
                <a:lnTo>
                  <a:pt x="1788" y="36"/>
                </a:lnTo>
                <a:lnTo>
                  <a:pt x="1799" y="42"/>
                </a:lnTo>
                <a:lnTo>
                  <a:pt x="1809" y="47"/>
                </a:lnTo>
                <a:lnTo>
                  <a:pt x="1819" y="52"/>
                </a:lnTo>
                <a:lnTo>
                  <a:pt x="1829" y="52"/>
                </a:lnTo>
                <a:lnTo>
                  <a:pt x="1840" y="47"/>
                </a:lnTo>
                <a:lnTo>
                  <a:pt x="1850" y="42"/>
                </a:lnTo>
                <a:lnTo>
                  <a:pt x="1860" y="36"/>
                </a:lnTo>
                <a:lnTo>
                  <a:pt x="1871" y="31"/>
                </a:lnTo>
                <a:lnTo>
                  <a:pt x="1881" y="26"/>
                </a:lnTo>
                <a:lnTo>
                  <a:pt x="1891" y="26"/>
                </a:lnTo>
                <a:lnTo>
                  <a:pt x="1901" y="21"/>
                </a:lnTo>
                <a:lnTo>
                  <a:pt x="1907" y="21"/>
                </a:lnTo>
                <a:lnTo>
                  <a:pt x="1917" y="21"/>
                </a:lnTo>
                <a:lnTo>
                  <a:pt x="1927" y="21"/>
                </a:lnTo>
                <a:lnTo>
                  <a:pt x="1937" y="21"/>
                </a:lnTo>
                <a:lnTo>
                  <a:pt x="1948" y="21"/>
                </a:lnTo>
                <a:lnTo>
                  <a:pt x="1958" y="16"/>
                </a:lnTo>
                <a:lnTo>
                  <a:pt x="1968" y="11"/>
                </a:lnTo>
                <a:lnTo>
                  <a:pt x="1979" y="11"/>
                </a:lnTo>
                <a:lnTo>
                  <a:pt x="1989" y="6"/>
                </a:lnTo>
                <a:lnTo>
                  <a:pt x="1999" y="0"/>
                </a:lnTo>
                <a:lnTo>
                  <a:pt x="2009" y="6"/>
                </a:lnTo>
                <a:lnTo>
                  <a:pt x="2020" y="11"/>
                </a:lnTo>
                <a:lnTo>
                  <a:pt x="2030" y="21"/>
                </a:lnTo>
                <a:lnTo>
                  <a:pt x="2040" y="26"/>
                </a:lnTo>
                <a:lnTo>
                  <a:pt x="2050" y="36"/>
                </a:lnTo>
                <a:lnTo>
                  <a:pt x="2061" y="42"/>
                </a:lnTo>
                <a:lnTo>
                  <a:pt x="2071" y="52"/>
                </a:lnTo>
                <a:lnTo>
                  <a:pt x="2081" y="62"/>
                </a:lnTo>
                <a:lnTo>
                  <a:pt x="2092" y="67"/>
                </a:lnTo>
                <a:lnTo>
                  <a:pt x="2097" y="78"/>
                </a:lnTo>
                <a:lnTo>
                  <a:pt x="2107" y="88"/>
                </a:lnTo>
                <a:lnTo>
                  <a:pt x="2117" y="98"/>
                </a:lnTo>
                <a:lnTo>
                  <a:pt x="2128" y="114"/>
                </a:lnTo>
                <a:lnTo>
                  <a:pt x="2138" y="124"/>
                </a:lnTo>
                <a:lnTo>
                  <a:pt x="2148" y="134"/>
                </a:lnTo>
                <a:lnTo>
                  <a:pt x="2158" y="144"/>
                </a:lnTo>
                <a:lnTo>
                  <a:pt x="2169" y="155"/>
                </a:lnTo>
                <a:lnTo>
                  <a:pt x="2179" y="165"/>
                </a:lnTo>
                <a:lnTo>
                  <a:pt x="2189" y="180"/>
                </a:lnTo>
                <a:lnTo>
                  <a:pt x="2200" y="191"/>
                </a:lnTo>
                <a:lnTo>
                  <a:pt x="2210" y="191"/>
                </a:lnTo>
                <a:lnTo>
                  <a:pt x="2220" y="191"/>
                </a:lnTo>
                <a:lnTo>
                  <a:pt x="2230" y="191"/>
                </a:lnTo>
                <a:lnTo>
                  <a:pt x="2241" y="191"/>
                </a:lnTo>
                <a:lnTo>
                  <a:pt x="2251" y="191"/>
                </a:lnTo>
                <a:lnTo>
                  <a:pt x="2261" y="191"/>
                </a:lnTo>
                <a:lnTo>
                  <a:pt x="2271" y="196"/>
                </a:lnTo>
                <a:lnTo>
                  <a:pt x="2277" y="196"/>
                </a:lnTo>
                <a:lnTo>
                  <a:pt x="2287" y="196"/>
                </a:lnTo>
                <a:lnTo>
                  <a:pt x="2297" y="196"/>
                </a:lnTo>
                <a:lnTo>
                  <a:pt x="2307" y="196"/>
                </a:lnTo>
                <a:lnTo>
                  <a:pt x="2318" y="196"/>
                </a:lnTo>
                <a:lnTo>
                  <a:pt x="2328" y="196"/>
                </a:lnTo>
                <a:lnTo>
                  <a:pt x="2338" y="201"/>
                </a:lnTo>
                <a:lnTo>
                  <a:pt x="2349" y="201"/>
                </a:lnTo>
                <a:lnTo>
                  <a:pt x="2359" y="201"/>
                </a:lnTo>
                <a:lnTo>
                  <a:pt x="2369" y="201"/>
                </a:lnTo>
                <a:lnTo>
                  <a:pt x="2379" y="201"/>
                </a:lnTo>
                <a:lnTo>
                  <a:pt x="2390" y="206"/>
                </a:lnTo>
                <a:lnTo>
                  <a:pt x="2400" y="206"/>
                </a:lnTo>
                <a:lnTo>
                  <a:pt x="2410" y="206"/>
                </a:lnTo>
                <a:lnTo>
                  <a:pt x="2421" y="206"/>
                </a:lnTo>
                <a:lnTo>
                  <a:pt x="2431" y="206"/>
                </a:lnTo>
                <a:lnTo>
                  <a:pt x="2441" y="211"/>
                </a:lnTo>
                <a:lnTo>
                  <a:pt x="2451" y="211"/>
                </a:lnTo>
                <a:lnTo>
                  <a:pt x="2457" y="211"/>
                </a:lnTo>
                <a:lnTo>
                  <a:pt x="2467" y="211"/>
                </a:lnTo>
                <a:lnTo>
                  <a:pt x="2477" y="211"/>
                </a:lnTo>
                <a:lnTo>
                  <a:pt x="2487" y="216"/>
                </a:lnTo>
                <a:lnTo>
                  <a:pt x="2498" y="216"/>
                </a:lnTo>
                <a:lnTo>
                  <a:pt x="2508" y="216"/>
                </a:lnTo>
                <a:lnTo>
                  <a:pt x="2518" y="216"/>
                </a:lnTo>
                <a:lnTo>
                  <a:pt x="2528" y="222"/>
                </a:lnTo>
                <a:lnTo>
                  <a:pt x="2539" y="222"/>
                </a:lnTo>
                <a:lnTo>
                  <a:pt x="2549" y="222"/>
                </a:lnTo>
                <a:lnTo>
                  <a:pt x="2559" y="222"/>
                </a:lnTo>
                <a:lnTo>
                  <a:pt x="2570" y="222"/>
                </a:lnTo>
                <a:lnTo>
                  <a:pt x="2580" y="227"/>
                </a:lnTo>
                <a:lnTo>
                  <a:pt x="2590" y="227"/>
                </a:lnTo>
                <a:lnTo>
                  <a:pt x="2600" y="227"/>
                </a:lnTo>
                <a:lnTo>
                  <a:pt x="2611" y="227"/>
                </a:lnTo>
                <a:lnTo>
                  <a:pt x="2621" y="227"/>
                </a:lnTo>
                <a:lnTo>
                  <a:pt x="2631" y="232"/>
                </a:lnTo>
                <a:lnTo>
                  <a:pt x="2636" y="232"/>
                </a:lnTo>
                <a:lnTo>
                  <a:pt x="2647" y="232"/>
                </a:lnTo>
                <a:lnTo>
                  <a:pt x="2657" y="232"/>
                </a:lnTo>
                <a:lnTo>
                  <a:pt x="2667" y="232"/>
                </a:lnTo>
                <a:lnTo>
                  <a:pt x="2678" y="237"/>
                </a:lnTo>
                <a:lnTo>
                  <a:pt x="2688" y="237"/>
                </a:lnTo>
                <a:lnTo>
                  <a:pt x="2698" y="237"/>
                </a:lnTo>
                <a:lnTo>
                  <a:pt x="2708" y="237"/>
                </a:lnTo>
                <a:lnTo>
                  <a:pt x="2719" y="237"/>
                </a:lnTo>
                <a:lnTo>
                  <a:pt x="2729" y="237"/>
                </a:lnTo>
                <a:lnTo>
                  <a:pt x="2739" y="242"/>
                </a:lnTo>
                <a:lnTo>
                  <a:pt x="2749" y="242"/>
                </a:lnTo>
                <a:lnTo>
                  <a:pt x="2760" y="242"/>
                </a:lnTo>
                <a:lnTo>
                  <a:pt x="2770" y="242"/>
                </a:lnTo>
                <a:lnTo>
                  <a:pt x="2780" y="242"/>
                </a:lnTo>
                <a:lnTo>
                  <a:pt x="2791" y="242"/>
                </a:lnTo>
                <a:lnTo>
                  <a:pt x="2801" y="242"/>
                </a:lnTo>
                <a:lnTo>
                  <a:pt x="2811" y="247"/>
                </a:lnTo>
                <a:lnTo>
                  <a:pt x="2816" y="247"/>
                </a:lnTo>
                <a:lnTo>
                  <a:pt x="2827" y="247"/>
                </a:lnTo>
                <a:lnTo>
                  <a:pt x="2837" y="247"/>
                </a:lnTo>
                <a:lnTo>
                  <a:pt x="2847" y="247"/>
                </a:lnTo>
                <a:lnTo>
                  <a:pt x="2857" y="247"/>
                </a:lnTo>
                <a:lnTo>
                  <a:pt x="2868" y="247"/>
                </a:lnTo>
                <a:lnTo>
                  <a:pt x="2878" y="247"/>
                </a:lnTo>
                <a:lnTo>
                  <a:pt x="2888" y="247"/>
                </a:lnTo>
                <a:lnTo>
                  <a:pt x="2899" y="247"/>
                </a:lnTo>
                <a:lnTo>
                  <a:pt x="2909" y="252"/>
                </a:lnTo>
                <a:lnTo>
                  <a:pt x="2919" y="252"/>
                </a:lnTo>
                <a:lnTo>
                  <a:pt x="2929" y="252"/>
                </a:lnTo>
                <a:lnTo>
                  <a:pt x="2940" y="252"/>
                </a:lnTo>
                <a:lnTo>
                  <a:pt x="2950" y="252"/>
                </a:lnTo>
                <a:lnTo>
                  <a:pt x="2960" y="252"/>
                </a:lnTo>
                <a:lnTo>
                  <a:pt x="2970" y="252"/>
                </a:lnTo>
                <a:lnTo>
                  <a:pt x="2981" y="252"/>
                </a:lnTo>
                <a:lnTo>
                  <a:pt x="2991" y="252"/>
                </a:lnTo>
                <a:lnTo>
                  <a:pt x="3001" y="252"/>
                </a:lnTo>
                <a:lnTo>
                  <a:pt x="3006" y="252"/>
                </a:lnTo>
                <a:lnTo>
                  <a:pt x="3017" y="252"/>
                </a:lnTo>
                <a:lnTo>
                  <a:pt x="3027" y="252"/>
                </a:lnTo>
                <a:lnTo>
                  <a:pt x="3037" y="252"/>
                </a:lnTo>
                <a:lnTo>
                  <a:pt x="3048" y="252"/>
                </a:lnTo>
                <a:lnTo>
                  <a:pt x="3058" y="252"/>
                </a:lnTo>
                <a:lnTo>
                  <a:pt x="3068" y="252"/>
                </a:lnTo>
                <a:lnTo>
                  <a:pt x="3078" y="252"/>
                </a:lnTo>
                <a:lnTo>
                  <a:pt x="3089" y="252"/>
                </a:lnTo>
                <a:lnTo>
                  <a:pt x="3099" y="252"/>
                </a:lnTo>
                <a:lnTo>
                  <a:pt x="3109" y="258"/>
                </a:lnTo>
                <a:lnTo>
                  <a:pt x="3120" y="258"/>
                </a:lnTo>
                <a:lnTo>
                  <a:pt x="3130" y="258"/>
                </a:lnTo>
                <a:lnTo>
                  <a:pt x="3140" y="258"/>
                </a:lnTo>
                <a:lnTo>
                  <a:pt x="3150" y="258"/>
                </a:lnTo>
                <a:lnTo>
                  <a:pt x="3161" y="258"/>
                </a:lnTo>
                <a:lnTo>
                  <a:pt x="3171" y="258"/>
                </a:lnTo>
                <a:lnTo>
                  <a:pt x="3181" y="258"/>
                </a:lnTo>
                <a:lnTo>
                  <a:pt x="3186" y="258"/>
                </a:lnTo>
                <a:lnTo>
                  <a:pt x="3197" y="258"/>
                </a:lnTo>
                <a:lnTo>
                  <a:pt x="3207" y="258"/>
                </a:lnTo>
                <a:lnTo>
                  <a:pt x="3217" y="258"/>
                </a:lnTo>
                <a:lnTo>
                  <a:pt x="3227" y="258"/>
                </a:lnTo>
                <a:lnTo>
                  <a:pt x="3238" y="258"/>
                </a:lnTo>
                <a:lnTo>
                  <a:pt x="3248" y="258"/>
                </a:lnTo>
                <a:lnTo>
                  <a:pt x="3258" y="258"/>
                </a:lnTo>
                <a:lnTo>
                  <a:pt x="3269" y="258"/>
                </a:lnTo>
                <a:lnTo>
                  <a:pt x="3279" y="258"/>
                </a:lnTo>
                <a:lnTo>
                  <a:pt x="3289" y="258"/>
                </a:lnTo>
                <a:lnTo>
                  <a:pt x="3299" y="258"/>
                </a:lnTo>
                <a:lnTo>
                  <a:pt x="3310" y="258"/>
                </a:lnTo>
                <a:lnTo>
                  <a:pt x="3320" y="258"/>
                </a:lnTo>
                <a:lnTo>
                  <a:pt x="3330" y="258"/>
                </a:lnTo>
                <a:lnTo>
                  <a:pt x="3341" y="258"/>
                </a:lnTo>
                <a:lnTo>
                  <a:pt x="3351" y="258"/>
                </a:lnTo>
                <a:lnTo>
                  <a:pt x="3361" y="258"/>
                </a:lnTo>
                <a:lnTo>
                  <a:pt x="3366" y="258"/>
                </a:lnTo>
                <a:lnTo>
                  <a:pt x="3377" y="258"/>
                </a:lnTo>
                <a:lnTo>
                  <a:pt x="3387" y="258"/>
                </a:lnTo>
                <a:lnTo>
                  <a:pt x="3397" y="258"/>
                </a:lnTo>
                <a:lnTo>
                  <a:pt x="3407" y="258"/>
                </a:lnTo>
                <a:lnTo>
                  <a:pt x="3418" y="258"/>
                </a:lnTo>
                <a:lnTo>
                  <a:pt x="3428" y="258"/>
                </a:lnTo>
                <a:lnTo>
                  <a:pt x="3438" y="258"/>
                </a:lnTo>
                <a:lnTo>
                  <a:pt x="3448" y="258"/>
                </a:lnTo>
                <a:lnTo>
                  <a:pt x="3459" y="258"/>
                </a:lnTo>
                <a:lnTo>
                  <a:pt x="3469" y="258"/>
                </a:lnTo>
                <a:lnTo>
                  <a:pt x="3479" y="258"/>
                </a:lnTo>
                <a:lnTo>
                  <a:pt x="3490" y="258"/>
                </a:lnTo>
                <a:lnTo>
                  <a:pt x="3500" y="258"/>
                </a:lnTo>
                <a:lnTo>
                  <a:pt x="3510" y="258"/>
                </a:lnTo>
                <a:lnTo>
                  <a:pt x="3520" y="258"/>
                </a:lnTo>
                <a:lnTo>
                  <a:pt x="3531" y="258"/>
                </a:lnTo>
                <a:lnTo>
                  <a:pt x="3541" y="258"/>
                </a:lnTo>
                <a:lnTo>
                  <a:pt x="3546" y="258"/>
                </a:lnTo>
                <a:lnTo>
                  <a:pt x="3556" y="258"/>
                </a:lnTo>
                <a:lnTo>
                  <a:pt x="3567" y="258"/>
                </a:lnTo>
                <a:lnTo>
                  <a:pt x="3577" y="263"/>
                </a:lnTo>
                <a:lnTo>
                  <a:pt x="3587" y="263"/>
                </a:lnTo>
                <a:lnTo>
                  <a:pt x="3598" y="263"/>
                </a:lnTo>
                <a:lnTo>
                  <a:pt x="3608" y="263"/>
                </a:lnTo>
                <a:lnTo>
                  <a:pt x="3618" y="263"/>
                </a:lnTo>
                <a:lnTo>
                  <a:pt x="3628" y="263"/>
                </a:lnTo>
                <a:lnTo>
                  <a:pt x="3639" y="263"/>
                </a:lnTo>
                <a:lnTo>
                  <a:pt x="3649" y="263"/>
                </a:lnTo>
                <a:lnTo>
                  <a:pt x="3659" y="263"/>
                </a:lnTo>
                <a:lnTo>
                  <a:pt x="3669" y="263"/>
                </a:lnTo>
                <a:lnTo>
                  <a:pt x="3680" y="263"/>
                </a:lnTo>
                <a:lnTo>
                  <a:pt x="3690" y="263"/>
                </a:lnTo>
                <a:lnTo>
                  <a:pt x="3700" y="263"/>
                </a:lnTo>
                <a:lnTo>
                  <a:pt x="3711" y="263"/>
                </a:lnTo>
                <a:lnTo>
                  <a:pt x="3721" y="263"/>
                </a:lnTo>
                <a:lnTo>
                  <a:pt x="3726" y="263"/>
                </a:lnTo>
                <a:lnTo>
                  <a:pt x="3736" y="263"/>
                </a:lnTo>
                <a:lnTo>
                  <a:pt x="3747" y="263"/>
                </a:lnTo>
                <a:lnTo>
                  <a:pt x="3757" y="263"/>
                </a:lnTo>
                <a:lnTo>
                  <a:pt x="3767" y="263"/>
                </a:lnTo>
                <a:lnTo>
                  <a:pt x="3777" y="263"/>
                </a:lnTo>
                <a:lnTo>
                  <a:pt x="3788" y="263"/>
                </a:lnTo>
                <a:lnTo>
                  <a:pt x="3798" y="263"/>
                </a:lnTo>
                <a:lnTo>
                  <a:pt x="3808" y="263"/>
                </a:lnTo>
                <a:lnTo>
                  <a:pt x="3819" y="263"/>
                </a:lnTo>
                <a:lnTo>
                  <a:pt x="3829" y="263"/>
                </a:lnTo>
                <a:lnTo>
                  <a:pt x="3839" y="263"/>
                </a:lnTo>
                <a:lnTo>
                  <a:pt x="3849" y="263"/>
                </a:lnTo>
                <a:lnTo>
                  <a:pt x="3860" y="263"/>
                </a:lnTo>
                <a:lnTo>
                  <a:pt x="3870" y="263"/>
                </a:lnTo>
                <a:lnTo>
                  <a:pt x="3880" y="263"/>
                </a:lnTo>
                <a:lnTo>
                  <a:pt x="3890" y="263"/>
                </a:lnTo>
                <a:lnTo>
                  <a:pt x="3901" y="263"/>
                </a:lnTo>
                <a:lnTo>
                  <a:pt x="3906" y="263"/>
                </a:lnTo>
                <a:lnTo>
                  <a:pt x="3916" y="263"/>
                </a:lnTo>
                <a:lnTo>
                  <a:pt x="3926" y="263"/>
                </a:lnTo>
                <a:lnTo>
                  <a:pt x="3937" y="263"/>
                </a:lnTo>
                <a:lnTo>
                  <a:pt x="3947" y="263"/>
                </a:lnTo>
                <a:lnTo>
                  <a:pt x="3957" y="263"/>
                </a:lnTo>
                <a:lnTo>
                  <a:pt x="3968" y="263"/>
                </a:lnTo>
                <a:lnTo>
                  <a:pt x="3978" y="263"/>
                </a:lnTo>
                <a:lnTo>
                  <a:pt x="3988" y="263"/>
                </a:lnTo>
                <a:lnTo>
                  <a:pt x="3998" y="263"/>
                </a:lnTo>
                <a:lnTo>
                  <a:pt x="3998" y="278"/>
                </a:lnTo>
                <a:lnTo>
                  <a:pt x="3988" y="278"/>
                </a:lnTo>
                <a:lnTo>
                  <a:pt x="3978" y="278"/>
                </a:lnTo>
                <a:lnTo>
                  <a:pt x="3968" y="278"/>
                </a:lnTo>
                <a:lnTo>
                  <a:pt x="3957" y="278"/>
                </a:lnTo>
                <a:lnTo>
                  <a:pt x="3947" y="278"/>
                </a:lnTo>
                <a:lnTo>
                  <a:pt x="3937" y="278"/>
                </a:lnTo>
                <a:lnTo>
                  <a:pt x="3926" y="278"/>
                </a:lnTo>
                <a:lnTo>
                  <a:pt x="3916" y="278"/>
                </a:lnTo>
                <a:lnTo>
                  <a:pt x="3906" y="278"/>
                </a:lnTo>
                <a:lnTo>
                  <a:pt x="3901" y="278"/>
                </a:lnTo>
                <a:lnTo>
                  <a:pt x="3890" y="278"/>
                </a:lnTo>
                <a:lnTo>
                  <a:pt x="3880" y="278"/>
                </a:lnTo>
                <a:lnTo>
                  <a:pt x="3870" y="278"/>
                </a:lnTo>
                <a:lnTo>
                  <a:pt x="3860" y="278"/>
                </a:lnTo>
                <a:lnTo>
                  <a:pt x="3849" y="278"/>
                </a:lnTo>
                <a:lnTo>
                  <a:pt x="3839" y="278"/>
                </a:lnTo>
                <a:lnTo>
                  <a:pt x="3829" y="278"/>
                </a:lnTo>
                <a:lnTo>
                  <a:pt x="3819" y="278"/>
                </a:lnTo>
                <a:lnTo>
                  <a:pt x="3808" y="278"/>
                </a:lnTo>
                <a:lnTo>
                  <a:pt x="3798" y="278"/>
                </a:lnTo>
                <a:lnTo>
                  <a:pt x="3788" y="278"/>
                </a:lnTo>
                <a:lnTo>
                  <a:pt x="3777" y="278"/>
                </a:lnTo>
                <a:lnTo>
                  <a:pt x="3767" y="278"/>
                </a:lnTo>
                <a:lnTo>
                  <a:pt x="3757" y="278"/>
                </a:lnTo>
                <a:lnTo>
                  <a:pt x="3747" y="278"/>
                </a:lnTo>
                <a:lnTo>
                  <a:pt x="3736" y="278"/>
                </a:lnTo>
                <a:lnTo>
                  <a:pt x="3726" y="278"/>
                </a:lnTo>
                <a:lnTo>
                  <a:pt x="3721" y="278"/>
                </a:lnTo>
                <a:lnTo>
                  <a:pt x="3711" y="278"/>
                </a:lnTo>
                <a:lnTo>
                  <a:pt x="3700" y="278"/>
                </a:lnTo>
                <a:lnTo>
                  <a:pt x="3690" y="278"/>
                </a:lnTo>
                <a:lnTo>
                  <a:pt x="3680" y="278"/>
                </a:lnTo>
                <a:lnTo>
                  <a:pt x="3669" y="278"/>
                </a:lnTo>
                <a:lnTo>
                  <a:pt x="3659" y="278"/>
                </a:lnTo>
                <a:lnTo>
                  <a:pt x="3649" y="278"/>
                </a:lnTo>
                <a:lnTo>
                  <a:pt x="3639" y="278"/>
                </a:lnTo>
                <a:lnTo>
                  <a:pt x="3628" y="278"/>
                </a:lnTo>
                <a:lnTo>
                  <a:pt x="3618" y="278"/>
                </a:lnTo>
                <a:lnTo>
                  <a:pt x="3608" y="278"/>
                </a:lnTo>
                <a:lnTo>
                  <a:pt x="3598" y="278"/>
                </a:lnTo>
                <a:lnTo>
                  <a:pt x="3587" y="278"/>
                </a:lnTo>
                <a:lnTo>
                  <a:pt x="3577" y="278"/>
                </a:lnTo>
                <a:lnTo>
                  <a:pt x="3567" y="278"/>
                </a:lnTo>
                <a:lnTo>
                  <a:pt x="3556" y="278"/>
                </a:lnTo>
                <a:lnTo>
                  <a:pt x="3546" y="278"/>
                </a:lnTo>
                <a:lnTo>
                  <a:pt x="3541" y="278"/>
                </a:lnTo>
                <a:lnTo>
                  <a:pt x="3531" y="278"/>
                </a:lnTo>
                <a:lnTo>
                  <a:pt x="3520" y="278"/>
                </a:lnTo>
                <a:lnTo>
                  <a:pt x="3510" y="278"/>
                </a:lnTo>
                <a:lnTo>
                  <a:pt x="3500" y="278"/>
                </a:lnTo>
                <a:lnTo>
                  <a:pt x="3490" y="278"/>
                </a:lnTo>
                <a:lnTo>
                  <a:pt x="3479" y="278"/>
                </a:lnTo>
                <a:lnTo>
                  <a:pt x="3469" y="278"/>
                </a:lnTo>
                <a:lnTo>
                  <a:pt x="3459" y="278"/>
                </a:lnTo>
                <a:lnTo>
                  <a:pt x="3448" y="278"/>
                </a:lnTo>
                <a:lnTo>
                  <a:pt x="3438" y="278"/>
                </a:lnTo>
                <a:lnTo>
                  <a:pt x="3428" y="278"/>
                </a:lnTo>
                <a:lnTo>
                  <a:pt x="3418" y="278"/>
                </a:lnTo>
                <a:lnTo>
                  <a:pt x="3407" y="278"/>
                </a:lnTo>
                <a:lnTo>
                  <a:pt x="3397" y="278"/>
                </a:lnTo>
                <a:lnTo>
                  <a:pt x="3387" y="278"/>
                </a:lnTo>
                <a:lnTo>
                  <a:pt x="3377" y="278"/>
                </a:lnTo>
                <a:lnTo>
                  <a:pt x="3366" y="278"/>
                </a:lnTo>
                <a:lnTo>
                  <a:pt x="3361" y="278"/>
                </a:lnTo>
                <a:lnTo>
                  <a:pt x="3351" y="278"/>
                </a:lnTo>
                <a:lnTo>
                  <a:pt x="3341" y="278"/>
                </a:lnTo>
                <a:lnTo>
                  <a:pt x="3330" y="278"/>
                </a:lnTo>
                <a:lnTo>
                  <a:pt x="3320" y="278"/>
                </a:lnTo>
                <a:lnTo>
                  <a:pt x="3310" y="278"/>
                </a:lnTo>
                <a:lnTo>
                  <a:pt x="3299" y="278"/>
                </a:lnTo>
                <a:lnTo>
                  <a:pt x="3289" y="278"/>
                </a:lnTo>
                <a:lnTo>
                  <a:pt x="3279" y="278"/>
                </a:lnTo>
                <a:lnTo>
                  <a:pt x="3269" y="278"/>
                </a:lnTo>
                <a:lnTo>
                  <a:pt x="3258" y="278"/>
                </a:lnTo>
                <a:lnTo>
                  <a:pt x="3248" y="278"/>
                </a:lnTo>
                <a:lnTo>
                  <a:pt x="3238" y="278"/>
                </a:lnTo>
                <a:lnTo>
                  <a:pt x="3227" y="278"/>
                </a:lnTo>
                <a:lnTo>
                  <a:pt x="3217" y="278"/>
                </a:lnTo>
                <a:lnTo>
                  <a:pt x="3207" y="278"/>
                </a:lnTo>
                <a:lnTo>
                  <a:pt x="3197" y="278"/>
                </a:lnTo>
                <a:lnTo>
                  <a:pt x="3186" y="278"/>
                </a:lnTo>
                <a:lnTo>
                  <a:pt x="3181" y="278"/>
                </a:lnTo>
                <a:lnTo>
                  <a:pt x="3171" y="278"/>
                </a:lnTo>
                <a:lnTo>
                  <a:pt x="3161" y="278"/>
                </a:lnTo>
                <a:lnTo>
                  <a:pt x="3150" y="278"/>
                </a:lnTo>
                <a:lnTo>
                  <a:pt x="3140" y="278"/>
                </a:lnTo>
                <a:lnTo>
                  <a:pt x="3130" y="278"/>
                </a:lnTo>
                <a:lnTo>
                  <a:pt x="3120" y="278"/>
                </a:lnTo>
                <a:lnTo>
                  <a:pt x="3109" y="278"/>
                </a:lnTo>
                <a:lnTo>
                  <a:pt x="3099" y="278"/>
                </a:lnTo>
                <a:lnTo>
                  <a:pt x="3089" y="278"/>
                </a:lnTo>
                <a:lnTo>
                  <a:pt x="3078" y="278"/>
                </a:lnTo>
                <a:lnTo>
                  <a:pt x="3068" y="278"/>
                </a:lnTo>
                <a:lnTo>
                  <a:pt x="3058" y="278"/>
                </a:lnTo>
                <a:lnTo>
                  <a:pt x="3048" y="278"/>
                </a:lnTo>
                <a:lnTo>
                  <a:pt x="3037" y="278"/>
                </a:lnTo>
                <a:lnTo>
                  <a:pt x="3027" y="278"/>
                </a:lnTo>
                <a:lnTo>
                  <a:pt x="3017" y="278"/>
                </a:lnTo>
                <a:lnTo>
                  <a:pt x="3006" y="278"/>
                </a:lnTo>
                <a:lnTo>
                  <a:pt x="3001" y="278"/>
                </a:lnTo>
                <a:lnTo>
                  <a:pt x="2991" y="278"/>
                </a:lnTo>
                <a:lnTo>
                  <a:pt x="2981" y="278"/>
                </a:lnTo>
                <a:lnTo>
                  <a:pt x="2970" y="278"/>
                </a:lnTo>
                <a:lnTo>
                  <a:pt x="2960" y="278"/>
                </a:lnTo>
                <a:lnTo>
                  <a:pt x="2950" y="278"/>
                </a:lnTo>
                <a:lnTo>
                  <a:pt x="2940" y="278"/>
                </a:lnTo>
                <a:lnTo>
                  <a:pt x="2929" y="278"/>
                </a:lnTo>
                <a:lnTo>
                  <a:pt x="2919" y="278"/>
                </a:lnTo>
                <a:lnTo>
                  <a:pt x="2909" y="278"/>
                </a:lnTo>
                <a:lnTo>
                  <a:pt x="2899" y="278"/>
                </a:lnTo>
                <a:lnTo>
                  <a:pt x="2888" y="278"/>
                </a:lnTo>
                <a:lnTo>
                  <a:pt x="2878" y="278"/>
                </a:lnTo>
                <a:lnTo>
                  <a:pt x="2868" y="278"/>
                </a:lnTo>
                <a:lnTo>
                  <a:pt x="2857" y="278"/>
                </a:lnTo>
                <a:lnTo>
                  <a:pt x="2847" y="278"/>
                </a:lnTo>
                <a:lnTo>
                  <a:pt x="2837" y="278"/>
                </a:lnTo>
                <a:lnTo>
                  <a:pt x="2827" y="278"/>
                </a:lnTo>
                <a:lnTo>
                  <a:pt x="2816" y="278"/>
                </a:lnTo>
                <a:lnTo>
                  <a:pt x="2811" y="278"/>
                </a:lnTo>
                <a:lnTo>
                  <a:pt x="2801" y="278"/>
                </a:lnTo>
                <a:lnTo>
                  <a:pt x="2791" y="278"/>
                </a:lnTo>
                <a:lnTo>
                  <a:pt x="2780" y="278"/>
                </a:lnTo>
                <a:lnTo>
                  <a:pt x="2770" y="278"/>
                </a:lnTo>
                <a:lnTo>
                  <a:pt x="2760" y="278"/>
                </a:lnTo>
                <a:lnTo>
                  <a:pt x="2749" y="278"/>
                </a:lnTo>
                <a:lnTo>
                  <a:pt x="2739" y="278"/>
                </a:lnTo>
                <a:lnTo>
                  <a:pt x="2729" y="278"/>
                </a:lnTo>
                <a:lnTo>
                  <a:pt x="2719" y="278"/>
                </a:lnTo>
                <a:lnTo>
                  <a:pt x="2708" y="278"/>
                </a:lnTo>
                <a:lnTo>
                  <a:pt x="2698" y="278"/>
                </a:lnTo>
                <a:lnTo>
                  <a:pt x="2688" y="278"/>
                </a:lnTo>
                <a:lnTo>
                  <a:pt x="2678" y="278"/>
                </a:lnTo>
                <a:lnTo>
                  <a:pt x="2667" y="278"/>
                </a:lnTo>
                <a:lnTo>
                  <a:pt x="2657" y="278"/>
                </a:lnTo>
                <a:lnTo>
                  <a:pt x="2647" y="278"/>
                </a:lnTo>
                <a:lnTo>
                  <a:pt x="2636" y="278"/>
                </a:lnTo>
                <a:lnTo>
                  <a:pt x="2631" y="278"/>
                </a:lnTo>
                <a:lnTo>
                  <a:pt x="2621" y="278"/>
                </a:lnTo>
                <a:lnTo>
                  <a:pt x="2611" y="278"/>
                </a:lnTo>
                <a:lnTo>
                  <a:pt x="2600" y="278"/>
                </a:lnTo>
                <a:lnTo>
                  <a:pt x="2590" y="278"/>
                </a:lnTo>
                <a:lnTo>
                  <a:pt x="2580" y="278"/>
                </a:lnTo>
                <a:lnTo>
                  <a:pt x="2570" y="278"/>
                </a:lnTo>
                <a:lnTo>
                  <a:pt x="2559" y="278"/>
                </a:lnTo>
                <a:lnTo>
                  <a:pt x="2549" y="278"/>
                </a:lnTo>
                <a:lnTo>
                  <a:pt x="2539" y="278"/>
                </a:lnTo>
                <a:lnTo>
                  <a:pt x="2528" y="278"/>
                </a:lnTo>
                <a:lnTo>
                  <a:pt x="2518" y="278"/>
                </a:lnTo>
                <a:lnTo>
                  <a:pt x="2508" y="278"/>
                </a:lnTo>
                <a:lnTo>
                  <a:pt x="2498" y="278"/>
                </a:lnTo>
                <a:lnTo>
                  <a:pt x="2487" y="278"/>
                </a:lnTo>
                <a:lnTo>
                  <a:pt x="2477" y="278"/>
                </a:lnTo>
                <a:lnTo>
                  <a:pt x="2467" y="278"/>
                </a:lnTo>
                <a:lnTo>
                  <a:pt x="2457" y="278"/>
                </a:lnTo>
                <a:lnTo>
                  <a:pt x="2451" y="278"/>
                </a:lnTo>
                <a:lnTo>
                  <a:pt x="2441" y="278"/>
                </a:lnTo>
                <a:lnTo>
                  <a:pt x="2431" y="278"/>
                </a:lnTo>
                <a:lnTo>
                  <a:pt x="2421" y="278"/>
                </a:lnTo>
                <a:lnTo>
                  <a:pt x="2410" y="278"/>
                </a:lnTo>
                <a:lnTo>
                  <a:pt x="2400" y="278"/>
                </a:lnTo>
                <a:lnTo>
                  <a:pt x="2390" y="278"/>
                </a:lnTo>
                <a:lnTo>
                  <a:pt x="2379" y="278"/>
                </a:lnTo>
                <a:lnTo>
                  <a:pt x="2369" y="278"/>
                </a:lnTo>
                <a:lnTo>
                  <a:pt x="2359" y="278"/>
                </a:lnTo>
                <a:lnTo>
                  <a:pt x="2349" y="278"/>
                </a:lnTo>
                <a:lnTo>
                  <a:pt x="2338" y="278"/>
                </a:lnTo>
                <a:lnTo>
                  <a:pt x="2328" y="278"/>
                </a:lnTo>
                <a:lnTo>
                  <a:pt x="2318" y="278"/>
                </a:lnTo>
                <a:lnTo>
                  <a:pt x="2307" y="278"/>
                </a:lnTo>
                <a:lnTo>
                  <a:pt x="2297" y="278"/>
                </a:lnTo>
                <a:lnTo>
                  <a:pt x="2287" y="278"/>
                </a:lnTo>
                <a:lnTo>
                  <a:pt x="2277" y="278"/>
                </a:lnTo>
                <a:lnTo>
                  <a:pt x="2271" y="278"/>
                </a:lnTo>
                <a:lnTo>
                  <a:pt x="2261" y="278"/>
                </a:lnTo>
                <a:lnTo>
                  <a:pt x="2251" y="278"/>
                </a:lnTo>
                <a:lnTo>
                  <a:pt x="2241" y="278"/>
                </a:lnTo>
                <a:lnTo>
                  <a:pt x="2230" y="278"/>
                </a:lnTo>
                <a:lnTo>
                  <a:pt x="2220" y="278"/>
                </a:lnTo>
                <a:lnTo>
                  <a:pt x="2210" y="278"/>
                </a:lnTo>
                <a:lnTo>
                  <a:pt x="2200" y="278"/>
                </a:lnTo>
                <a:lnTo>
                  <a:pt x="2189" y="278"/>
                </a:lnTo>
                <a:lnTo>
                  <a:pt x="2179" y="278"/>
                </a:lnTo>
                <a:lnTo>
                  <a:pt x="2169" y="278"/>
                </a:lnTo>
                <a:lnTo>
                  <a:pt x="2158" y="278"/>
                </a:lnTo>
                <a:lnTo>
                  <a:pt x="2148" y="278"/>
                </a:lnTo>
                <a:lnTo>
                  <a:pt x="2138" y="278"/>
                </a:lnTo>
                <a:lnTo>
                  <a:pt x="2128" y="278"/>
                </a:lnTo>
                <a:lnTo>
                  <a:pt x="2117" y="278"/>
                </a:lnTo>
                <a:lnTo>
                  <a:pt x="2107" y="278"/>
                </a:lnTo>
                <a:lnTo>
                  <a:pt x="2097" y="278"/>
                </a:lnTo>
                <a:lnTo>
                  <a:pt x="2092" y="278"/>
                </a:lnTo>
                <a:lnTo>
                  <a:pt x="2081" y="278"/>
                </a:lnTo>
                <a:lnTo>
                  <a:pt x="2071" y="278"/>
                </a:lnTo>
                <a:lnTo>
                  <a:pt x="2061" y="278"/>
                </a:lnTo>
                <a:lnTo>
                  <a:pt x="2050" y="278"/>
                </a:lnTo>
                <a:lnTo>
                  <a:pt x="2040" y="278"/>
                </a:lnTo>
                <a:lnTo>
                  <a:pt x="2030" y="278"/>
                </a:lnTo>
                <a:lnTo>
                  <a:pt x="2020" y="278"/>
                </a:lnTo>
                <a:lnTo>
                  <a:pt x="2009" y="278"/>
                </a:lnTo>
                <a:lnTo>
                  <a:pt x="1999" y="278"/>
                </a:lnTo>
                <a:lnTo>
                  <a:pt x="1989" y="278"/>
                </a:lnTo>
                <a:lnTo>
                  <a:pt x="1979" y="278"/>
                </a:lnTo>
                <a:lnTo>
                  <a:pt x="1968" y="278"/>
                </a:lnTo>
                <a:lnTo>
                  <a:pt x="1958" y="278"/>
                </a:lnTo>
                <a:lnTo>
                  <a:pt x="1948" y="278"/>
                </a:lnTo>
                <a:lnTo>
                  <a:pt x="1937" y="278"/>
                </a:lnTo>
                <a:lnTo>
                  <a:pt x="1927" y="278"/>
                </a:lnTo>
                <a:lnTo>
                  <a:pt x="1917" y="278"/>
                </a:lnTo>
                <a:lnTo>
                  <a:pt x="1907" y="278"/>
                </a:lnTo>
                <a:lnTo>
                  <a:pt x="1901" y="278"/>
                </a:lnTo>
                <a:lnTo>
                  <a:pt x="1891" y="278"/>
                </a:lnTo>
                <a:lnTo>
                  <a:pt x="1881" y="278"/>
                </a:lnTo>
                <a:lnTo>
                  <a:pt x="1871" y="278"/>
                </a:lnTo>
                <a:lnTo>
                  <a:pt x="1860" y="278"/>
                </a:lnTo>
                <a:lnTo>
                  <a:pt x="1850" y="278"/>
                </a:lnTo>
                <a:lnTo>
                  <a:pt x="1840" y="278"/>
                </a:lnTo>
                <a:lnTo>
                  <a:pt x="1829" y="278"/>
                </a:lnTo>
                <a:lnTo>
                  <a:pt x="1819" y="278"/>
                </a:lnTo>
                <a:lnTo>
                  <a:pt x="1809" y="278"/>
                </a:lnTo>
                <a:lnTo>
                  <a:pt x="1799" y="278"/>
                </a:lnTo>
                <a:lnTo>
                  <a:pt x="1788" y="278"/>
                </a:lnTo>
                <a:lnTo>
                  <a:pt x="1778" y="278"/>
                </a:lnTo>
                <a:lnTo>
                  <a:pt x="1768" y="278"/>
                </a:lnTo>
                <a:lnTo>
                  <a:pt x="1758" y="278"/>
                </a:lnTo>
                <a:lnTo>
                  <a:pt x="1747" y="278"/>
                </a:lnTo>
                <a:lnTo>
                  <a:pt x="1737" y="278"/>
                </a:lnTo>
                <a:lnTo>
                  <a:pt x="1727" y="278"/>
                </a:lnTo>
                <a:lnTo>
                  <a:pt x="1722" y="278"/>
                </a:lnTo>
                <a:lnTo>
                  <a:pt x="1711" y="278"/>
                </a:lnTo>
                <a:lnTo>
                  <a:pt x="1701" y="278"/>
                </a:lnTo>
                <a:lnTo>
                  <a:pt x="1691" y="278"/>
                </a:lnTo>
                <a:lnTo>
                  <a:pt x="1680" y="278"/>
                </a:lnTo>
                <a:lnTo>
                  <a:pt x="1670" y="278"/>
                </a:lnTo>
                <a:lnTo>
                  <a:pt x="1660" y="278"/>
                </a:lnTo>
                <a:lnTo>
                  <a:pt x="1650" y="278"/>
                </a:lnTo>
                <a:lnTo>
                  <a:pt x="1639" y="278"/>
                </a:lnTo>
                <a:lnTo>
                  <a:pt x="1629" y="278"/>
                </a:lnTo>
                <a:lnTo>
                  <a:pt x="1619" y="278"/>
                </a:lnTo>
                <a:lnTo>
                  <a:pt x="1608" y="278"/>
                </a:lnTo>
                <a:lnTo>
                  <a:pt x="1598" y="278"/>
                </a:lnTo>
                <a:lnTo>
                  <a:pt x="1588" y="278"/>
                </a:lnTo>
                <a:lnTo>
                  <a:pt x="1578" y="278"/>
                </a:lnTo>
                <a:lnTo>
                  <a:pt x="1567" y="278"/>
                </a:lnTo>
                <a:lnTo>
                  <a:pt x="1557" y="278"/>
                </a:lnTo>
                <a:lnTo>
                  <a:pt x="1547" y="278"/>
                </a:lnTo>
                <a:lnTo>
                  <a:pt x="1542" y="278"/>
                </a:lnTo>
                <a:lnTo>
                  <a:pt x="1531" y="278"/>
                </a:lnTo>
                <a:lnTo>
                  <a:pt x="1521" y="278"/>
                </a:lnTo>
                <a:lnTo>
                  <a:pt x="1511" y="278"/>
                </a:lnTo>
                <a:lnTo>
                  <a:pt x="1501" y="278"/>
                </a:lnTo>
                <a:lnTo>
                  <a:pt x="1490" y="278"/>
                </a:lnTo>
                <a:lnTo>
                  <a:pt x="1480" y="278"/>
                </a:lnTo>
                <a:lnTo>
                  <a:pt x="1470" y="278"/>
                </a:lnTo>
                <a:lnTo>
                  <a:pt x="1459" y="278"/>
                </a:lnTo>
                <a:lnTo>
                  <a:pt x="1449" y="278"/>
                </a:lnTo>
                <a:lnTo>
                  <a:pt x="1439" y="278"/>
                </a:lnTo>
                <a:lnTo>
                  <a:pt x="1429" y="278"/>
                </a:lnTo>
                <a:lnTo>
                  <a:pt x="1418" y="278"/>
                </a:lnTo>
                <a:lnTo>
                  <a:pt x="1408" y="278"/>
                </a:lnTo>
                <a:lnTo>
                  <a:pt x="1398" y="278"/>
                </a:lnTo>
                <a:lnTo>
                  <a:pt x="1387" y="278"/>
                </a:lnTo>
                <a:lnTo>
                  <a:pt x="1377" y="278"/>
                </a:lnTo>
                <a:lnTo>
                  <a:pt x="1367" y="278"/>
                </a:lnTo>
                <a:lnTo>
                  <a:pt x="1362" y="278"/>
                </a:lnTo>
                <a:lnTo>
                  <a:pt x="1351" y="278"/>
                </a:lnTo>
                <a:lnTo>
                  <a:pt x="1341" y="278"/>
                </a:lnTo>
                <a:lnTo>
                  <a:pt x="1331" y="278"/>
                </a:lnTo>
                <a:lnTo>
                  <a:pt x="1321" y="278"/>
                </a:lnTo>
                <a:lnTo>
                  <a:pt x="1310" y="278"/>
                </a:lnTo>
                <a:lnTo>
                  <a:pt x="1300" y="278"/>
                </a:lnTo>
                <a:lnTo>
                  <a:pt x="1290" y="278"/>
                </a:lnTo>
                <a:lnTo>
                  <a:pt x="1280" y="278"/>
                </a:lnTo>
                <a:lnTo>
                  <a:pt x="1269" y="278"/>
                </a:lnTo>
                <a:lnTo>
                  <a:pt x="1259" y="278"/>
                </a:lnTo>
                <a:lnTo>
                  <a:pt x="1249" y="278"/>
                </a:lnTo>
                <a:lnTo>
                  <a:pt x="1238" y="278"/>
                </a:lnTo>
                <a:lnTo>
                  <a:pt x="1228" y="278"/>
                </a:lnTo>
                <a:lnTo>
                  <a:pt x="1218" y="278"/>
                </a:lnTo>
                <a:lnTo>
                  <a:pt x="1208" y="278"/>
                </a:lnTo>
                <a:lnTo>
                  <a:pt x="1197" y="278"/>
                </a:lnTo>
                <a:lnTo>
                  <a:pt x="1187" y="278"/>
                </a:lnTo>
                <a:lnTo>
                  <a:pt x="1182" y="278"/>
                </a:lnTo>
                <a:lnTo>
                  <a:pt x="1172" y="278"/>
                </a:lnTo>
                <a:lnTo>
                  <a:pt x="1161" y="278"/>
                </a:lnTo>
                <a:lnTo>
                  <a:pt x="1151" y="278"/>
                </a:lnTo>
                <a:lnTo>
                  <a:pt x="1141" y="278"/>
                </a:lnTo>
                <a:lnTo>
                  <a:pt x="1130" y="278"/>
                </a:lnTo>
                <a:lnTo>
                  <a:pt x="1120" y="278"/>
                </a:lnTo>
                <a:lnTo>
                  <a:pt x="1110" y="278"/>
                </a:lnTo>
                <a:lnTo>
                  <a:pt x="1100" y="278"/>
                </a:lnTo>
                <a:lnTo>
                  <a:pt x="1089" y="278"/>
                </a:lnTo>
                <a:lnTo>
                  <a:pt x="1079" y="278"/>
                </a:lnTo>
                <a:lnTo>
                  <a:pt x="1069" y="278"/>
                </a:lnTo>
                <a:lnTo>
                  <a:pt x="1059" y="278"/>
                </a:lnTo>
                <a:lnTo>
                  <a:pt x="1048" y="278"/>
                </a:lnTo>
                <a:lnTo>
                  <a:pt x="1038" y="278"/>
                </a:lnTo>
                <a:lnTo>
                  <a:pt x="1028" y="278"/>
                </a:lnTo>
                <a:lnTo>
                  <a:pt x="1017" y="278"/>
                </a:lnTo>
                <a:lnTo>
                  <a:pt x="1007" y="278"/>
                </a:lnTo>
                <a:lnTo>
                  <a:pt x="1002" y="278"/>
                </a:lnTo>
                <a:lnTo>
                  <a:pt x="992" y="278"/>
                </a:lnTo>
                <a:lnTo>
                  <a:pt x="981" y="278"/>
                </a:lnTo>
                <a:lnTo>
                  <a:pt x="971" y="278"/>
                </a:lnTo>
                <a:lnTo>
                  <a:pt x="961" y="278"/>
                </a:lnTo>
                <a:lnTo>
                  <a:pt x="951" y="278"/>
                </a:lnTo>
                <a:lnTo>
                  <a:pt x="940" y="278"/>
                </a:lnTo>
                <a:lnTo>
                  <a:pt x="930" y="278"/>
                </a:lnTo>
                <a:lnTo>
                  <a:pt x="920" y="278"/>
                </a:lnTo>
                <a:lnTo>
                  <a:pt x="909" y="278"/>
                </a:lnTo>
                <a:lnTo>
                  <a:pt x="899" y="278"/>
                </a:lnTo>
                <a:lnTo>
                  <a:pt x="889" y="278"/>
                </a:lnTo>
                <a:lnTo>
                  <a:pt x="879" y="278"/>
                </a:lnTo>
                <a:lnTo>
                  <a:pt x="868" y="278"/>
                </a:lnTo>
                <a:lnTo>
                  <a:pt x="858" y="278"/>
                </a:lnTo>
                <a:lnTo>
                  <a:pt x="848" y="278"/>
                </a:lnTo>
                <a:lnTo>
                  <a:pt x="837" y="278"/>
                </a:lnTo>
                <a:lnTo>
                  <a:pt x="827" y="278"/>
                </a:lnTo>
                <a:lnTo>
                  <a:pt x="817" y="278"/>
                </a:lnTo>
                <a:lnTo>
                  <a:pt x="812" y="278"/>
                </a:lnTo>
                <a:lnTo>
                  <a:pt x="802" y="278"/>
                </a:lnTo>
                <a:lnTo>
                  <a:pt x="791" y="278"/>
                </a:lnTo>
                <a:lnTo>
                  <a:pt x="781" y="278"/>
                </a:lnTo>
                <a:lnTo>
                  <a:pt x="771" y="278"/>
                </a:lnTo>
                <a:lnTo>
                  <a:pt x="760" y="278"/>
                </a:lnTo>
                <a:lnTo>
                  <a:pt x="750" y="278"/>
                </a:lnTo>
                <a:lnTo>
                  <a:pt x="740" y="278"/>
                </a:lnTo>
                <a:lnTo>
                  <a:pt x="730" y="278"/>
                </a:lnTo>
                <a:lnTo>
                  <a:pt x="719" y="278"/>
                </a:lnTo>
                <a:lnTo>
                  <a:pt x="709" y="278"/>
                </a:lnTo>
                <a:lnTo>
                  <a:pt x="699" y="278"/>
                </a:lnTo>
                <a:lnTo>
                  <a:pt x="688" y="278"/>
                </a:lnTo>
                <a:lnTo>
                  <a:pt x="678" y="278"/>
                </a:lnTo>
                <a:lnTo>
                  <a:pt x="668" y="278"/>
                </a:lnTo>
                <a:lnTo>
                  <a:pt x="658" y="278"/>
                </a:lnTo>
                <a:lnTo>
                  <a:pt x="647" y="278"/>
                </a:lnTo>
                <a:lnTo>
                  <a:pt x="637" y="278"/>
                </a:lnTo>
                <a:lnTo>
                  <a:pt x="632" y="278"/>
                </a:lnTo>
                <a:lnTo>
                  <a:pt x="622" y="278"/>
                </a:lnTo>
                <a:lnTo>
                  <a:pt x="611" y="278"/>
                </a:lnTo>
                <a:lnTo>
                  <a:pt x="601" y="278"/>
                </a:lnTo>
                <a:lnTo>
                  <a:pt x="591" y="278"/>
                </a:lnTo>
                <a:lnTo>
                  <a:pt x="581" y="278"/>
                </a:lnTo>
                <a:lnTo>
                  <a:pt x="570" y="278"/>
                </a:lnTo>
                <a:lnTo>
                  <a:pt x="560" y="278"/>
                </a:lnTo>
                <a:lnTo>
                  <a:pt x="550" y="278"/>
                </a:lnTo>
                <a:lnTo>
                  <a:pt x="539" y="278"/>
                </a:lnTo>
                <a:lnTo>
                  <a:pt x="529" y="278"/>
                </a:lnTo>
                <a:lnTo>
                  <a:pt x="519" y="278"/>
                </a:lnTo>
                <a:lnTo>
                  <a:pt x="509" y="278"/>
                </a:lnTo>
                <a:lnTo>
                  <a:pt x="498" y="278"/>
                </a:lnTo>
                <a:lnTo>
                  <a:pt x="488" y="278"/>
                </a:lnTo>
                <a:lnTo>
                  <a:pt x="478" y="278"/>
                </a:lnTo>
                <a:lnTo>
                  <a:pt x="467" y="278"/>
                </a:lnTo>
                <a:lnTo>
                  <a:pt x="457" y="278"/>
                </a:lnTo>
                <a:lnTo>
                  <a:pt x="452" y="278"/>
                </a:lnTo>
                <a:lnTo>
                  <a:pt x="442" y="278"/>
                </a:lnTo>
                <a:lnTo>
                  <a:pt x="431" y="278"/>
                </a:lnTo>
                <a:lnTo>
                  <a:pt x="421" y="278"/>
                </a:lnTo>
                <a:lnTo>
                  <a:pt x="411" y="278"/>
                </a:lnTo>
                <a:lnTo>
                  <a:pt x="401" y="278"/>
                </a:lnTo>
                <a:lnTo>
                  <a:pt x="390" y="278"/>
                </a:lnTo>
                <a:lnTo>
                  <a:pt x="380" y="278"/>
                </a:lnTo>
                <a:lnTo>
                  <a:pt x="370" y="278"/>
                </a:lnTo>
                <a:lnTo>
                  <a:pt x="360" y="278"/>
                </a:lnTo>
                <a:lnTo>
                  <a:pt x="349" y="278"/>
                </a:lnTo>
                <a:lnTo>
                  <a:pt x="339" y="278"/>
                </a:lnTo>
                <a:lnTo>
                  <a:pt x="329" y="278"/>
                </a:lnTo>
                <a:lnTo>
                  <a:pt x="318" y="278"/>
                </a:lnTo>
                <a:lnTo>
                  <a:pt x="308" y="278"/>
                </a:lnTo>
                <a:lnTo>
                  <a:pt x="298" y="278"/>
                </a:lnTo>
                <a:lnTo>
                  <a:pt x="288" y="278"/>
                </a:lnTo>
                <a:lnTo>
                  <a:pt x="277" y="278"/>
                </a:lnTo>
                <a:lnTo>
                  <a:pt x="272" y="278"/>
                </a:lnTo>
                <a:lnTo>
                  <a:pt x="262" y="278"/>
                </a:lnTo>
                <a:lnTo>
                  <a:pt x="252" y="278"/>
                </a:lnTo>
                <a:lnTo>
                  <a:pt x="241" y="278"/>
                </a:lnTo>
                <a:lnTo>
                  <a:pt x="231" y="278"/>
                </a:lnTo>
                <a:lnTo>
                  <a:pt x="221" y="278"/>
                </a:lnTo>
                <a:lnTo>
                  <a:pt x="210" y="278"/>
                </a:lnTo>
                <a:lnTo>
                  <a:pt x="200" y="278"/>
                </a:lnTo>
                <a:lnTo>
                  <a:pt x="190" y="278"/>
                </a:lnTo>
                <a:lnTo>
                  <a:pt x="180" y="278"/>
                </a:lnTo>
                <a:lnTo>
                  <a:pt x="169" y="278"/>
                </a:lnTo>
                <a:lnTo>
                  <a:pt x="159" y="278"/>
                </a:lnTo>
                <a:lnTo>
                  <a:pt x="149" y="278"/>
                </a:lnTo>
                <a:lnTo>
                  <a:pt x="138" y="278"/>
                </a:lnTo>
                <a:lnTo>
                  <a:pt x="128" y="278"/>
                </a:lnTo>
                <a:lnTo>
                  <a:pt x="118" y="278"/>
                </a:lnTo>
                <a:lnTo>
                  <a:pt x="108" y="278"/>
                </a:lnTo>
                <a:lnTo>
                  <a:pt x="97" y="278"/>
                </a:lnTo>
                <a:lnTo>
                  <a:pt x="92" y="278"/>
                </a:lnTo>
                <a:lnTo>
                  <a:pt x="82" y="278"/>
                </a:lnTo>
                <a:lnTo>
                  <a:pt x="72" y="278"/>
                </a:lnTo>
                <a:lnTo>
                  <a:pt x="61" y="278"/>
                </a:lnTo>
                <a:lnTo>
                  <a:pt x="51" y="278"/>
                </a:lnTo>
                <a:lnTo>
                  <a:pt x="41" y="278"/>
                </a:lnTo>
                <a:lnTo>
                  <a:pt x="31" y="278"/>
                </a:lnTo>
                <a:lnTo>
                  <a:pt x="20" y="278"/>
                </a:lnTo>
                <a:lnTo>
                  <a:pt x="10" y="278"/>
                </a:lnTo>
                <a:lnTo>
                  <a:pt x="0" y="278"/>
                </a:lnTo>
                <a:close/>
              </a:path>
            </a:pathLst>
          </a:custGeom>
          <a:gradFill rotWithShape="0">
            <a:gsLst>
              <a:gs pos="0">
                <a:srgbClr val="0099FF"/>
              </a:gs>
              <a:gs pos="100000">
                <a:srgbClr val="FFFFFF"/>
              </a:gs>
            </a:gsLst>
            <a:lin ang="5400000" scaled="1"/>
          </a:gradFill>
          <a:ln w="9525">
            <a:noFill/>
            <a:round/>
            <a:headEnd/>
            <a:tailEnd/>
          </a:ln>
        </p:spPr>
        <p:txBody>
          <a:bodyPr/>
          <a:lstStyle/>
          <a:p>
            <a:endParaRPr lang="en-GB"/>
          </a:p>
        </p:txBody>
      </p:sp>
      <p:sp>
        <p:nvSpPr>
          <p:cNvPr id="410972" name="Freeform 348"/>
          <p:cNvSpPr>
            <a:spLocks/>
          </p:cNvSpPr>
          <p:nvPr/>
        </p:nvSpPr>
        <p:spPr bwMode="auto">
          <a:xfrm>
            <a:off x="1431925" y="4983163"/>
            <a:ext cx="6346825" cy="457200"/>
          </a:xfrm>
          <a:custGeom>
            <a:avLst/>
            <a:gdLst/>
            <a:ahLst/>
            <a:cxnLst>
              <a:cxn ang="0">
                <a:pos x="108" y="288"/>
              </a:cxn>
              <a:cxn ang="0">
                <a:pos x="241" y="288"/>
              </a:cxn>
              <a:cxn ang="0">
                <a:pos x="370" y="288"/>
              </a:cxn>
              <a:cxn ang="0">
                <a:pos x="498" y="288"/>
              </a:cxn>
              <a:cxn ang="0">
                <a:pos x="632" y="283"/>
              </a:cxn>
              <a:cxn ang="0">
                <a:pos x="760" y="278"/>
              </a:cxn>
              <a:cxn ang="0">
                <a:pos x="889" y="268"/>
              </a:cxn>
              <a:cxn ang="0">
                <a:pos x="1017" y="257"/>
              </a:cxn>
              <a:cxn ang="0">
                <a:pos x="1151" y="242"/>
              </a:cxn>
              <a:cxn ang="0">
                <a:pos x="1280" y="226"/>
              </a:cxn>
              <a:cxn ang="0">
                <a:pos x="1408" y="206"/>
              </a:cxn>
              <a:cxn ang="0">
                <a:pos x="1542" y="185"/>
              </a:cxn>
              <a:cxn ang="0">
                <a:pos x="1670" y="113"/>
              </a:cxn>
              <a:cxn ang="0">
                <a:pos x="1799" y="52"/>
              </a:cxn>
              <a:cxn ang="0">
                <a:pos x="1927" y="31"/>
              </a:cxn>
              <a:cxn ang="0">
                <a:pos x="2061" y="0"/>
              </a:cxn>
              <a:cxn ang="0">
                <a:pos x="2189" y="16"/>
              </a:cxn>
              <a:cxn ang="0">
                <a:pos x="2318" y="67"/>
              </a:cxn>
              <a:cxn ang="0">
                <a:pos x="2451" y="124"/>
              </a:cxn>
              <a:cxn ang="0">
                <a:pos x="2580" y="180"/>
              </a:cxn>
              <a:cxn ang="0">
                <a:pos x="2708" y="216"/>
              </a:cxn>
              <a:cxn ang="0">
                <a:pos x="2837" y="242"/>
              </a:cxn>
              <a:cxn ang="0">
                <a:pos x="2970" y="262"/>
              </a:cxn>
              <a:cxn ang="0">
                <a:pos x="3099" y="262"/>
              </a:cxn>
              <a:cxn ang="0">
                <a:pos x="3227" y="268"/>
              </a:cxn>
              <a:cxn ang="0">
                <a:pos x="3361" y="268"/>
              </a:cxn>
              <a:cxn ang="0">
                <a:pos x="3490" y="268"/>
              </a:cxn>
              <a:cxn ang="0">
                <a:pos x="3618" y="273"/>
              </a:cxn>
              <a:cxn ang="0">
                <a:pos x="3747" y="273"/>
              </a:cxn>
              <a:cxn ang="0">
                <a:pos x="3880" y="273"/>
              </a:cxn>
              <a:cxn ang="0">
                <a:pos x="3998" y="273"/>
              </a:cxn>
              <a:cxn ang="0">
                <a:pos x="3870" y="273"/>
              </a:cxn>
              <a:cxn ang="0">
                <a:pos x="3736" y="273"/>
              </a:cxn>
              <a:cxn ang="0">
                <a:pos x="3608" y="273"/>
              </a:cxn>
              <a:cxn ang="0">
                <a:pos x="3479" y="268"/>
              </a:cxn>
              <a:cxn ang="0">
                <a:pos x="3351" y="268"/>
              </a:cxn>
              <a:cxn ang="0">
                <a:pos x="3217" y="268"/>
              </a:cxn>
              <a:cxn ang="0">
                <a:pos x="3089" y="262"/>
              </a:cxn>
              <a:cxn ang="0">
                <a:pos x="2960" y="262"/>
              </a:cxn>
              <a:cxn ang="0">
                <a:pos x="2827" y="257"/>
              </a:cxn>
              <a:cxn ang="0">
                <a:pos x="2698" y="247"/>
              </a:cxn>
              <a:cxn ang="0">
                <a:pos x="2570" y="232"/>
              </a:cxn>
              <a:cxn ang="0">
                <a:pos x="2441" y="221"/>
              </a:cxn>
              <a:cxn ang="0">
                <a:pos x="2307" y="206"/>
              </a:cxn>
              <a:cxn ang="0">
                <a:pos x="2179" y="175"/>
              </a:cxn>
              <a:cxn ang="0">
                <a:pos x="2050" y="46"/>
              </a:cxn>
              <a:cxn ang="0">
                <a:pos x="1917" y="31"/>
              </a:cxn>
              <a:cxn ang="0">
                <a:pos x="1788" y="46"/>
              </a:cxn>
              <a:cxn ang="0">
                <a:pos x="1660" y="118"/>
              </a:cxn>
              <a:cxn ang="0">
                <a:pos x="1531" y="185"/>
              </a:cxn>
              <a:cxn ang="0">
                <a:pos x="1398" y="211"/>
              </a:cxn>
              <a:cxn ang="0">
                <a:pos x="1269" y="226"/>
              </a:cxn>
              <a:cxn ang="0">
                <a:pos x="1141" y="242"/>
              </a:cxn>
              <a:cxn ang="0">
                <a:pos x="1007" y="257"/>
              </a:cxn>
              <a:cxn ang="0">
                <a:pos x="879" y="268"/>
              </a:cxn>
              <a:cxn ang="0">
                <a:pos x="750" y="278"/>
              </a:cxn>
              <a:cxn ang="0">
                <a:pos x="622" y="283"/>
              </a:cxn>
              <a:cxn ang="0">
                <a:pos x="488" y="288"/>
              </a:cxn>
              <a:cxn ang="0">
                <a:pos x="360" y="288"/>
              </a:cxn>
              <a:cxn ang="0">
                <a:pos x="231" y="288"/>
              </a:cxn>
              <a:cxn ang="0">
                <a:pos x="97" y="288"/>
              </a:cxn>
            </a:cxnLst>
            <a:rect l="0" t="0" r="r" b="b"/>
            <a:pathLst>
              <a:path w="3998" h="288">
                <a:moveTo>
                  <a:pt x="0" y="288"/>
                </a:moveTo>
                <a:lnTo>
                  <a:pt x="0" y="288"/>
                </a:lnTo>
                <a:lnTo>
                  <a:pt x="10" y="288"/>
                </a:lnTo>
                <a:lnTo>
                  <a:pt x="20" y="288"/>
                </a:lnTo>
                <a:lnTo>
                  <a:pt x="31" y="288"/>
                </a:lnTo>
                <a:lnTo>
                  <a:pt x="41" y="288"/>
                </a:lnTo>
                <a:lnTo>
                  <a:pt x="51" y="288"/>
                </a:lnTo>
                <a:lnTo>
                  <a:pt x="61" y="288"/>
                </a:lnTo>
                <a:lnTo>
                  <a:pt x="72" y="288"/>
                </a:lnTo>
                <a:lnTo>
                  <a:pt x="82" y="288"/>
                </a:lnTo>
                <a:lnTo>
                  <a:pt x="92" y="288"/>
                </a:lnTo>
                <a:lnTo>
                  <a:pt x="97" y="288"/>
                </a:lnTo>
                <a:lnTo>
                  <a:pt x="108" y="288"/>
                </a:lnTo>
                <a:lnTo>
                  <a:pt x="118" y="288"/>
                </a:lnTo>
                <a:lnTo>
                  <a:pt x="128" y="288"/>
                </a:lnTo>
                <a:lnTo>
                  <a:pt x="138" y="288"/>
                </a:lnTo>
                <a:lnTo>
                  <a:pt x="149" y="288"/>
                </a:lnTo>
                <a:lnTo>
                  <a:pt x="159" y="288"/>
                </a:lnTo>
                <a:lnTo>
                  <a:pt x="169" y="288"/>
                </a:lnTo>
                <a:lnTo>
                  <a:pt x="180" y="288"/>
                </a:lnTo>
                <a:lnTo>
                  <a:pt x="190" y="288"/>
                </a:lnTo>
                <a:lnTo>
                  <a:pt x="200" y="288"/>
                </a:lnTo>
                <a:lnTo>
                  <a:pt x="210" y="288"/>
                </a:lnTo>
                <a:lnTo>
                  <a:pt x="221" y="288"/>
                </a:lnTo>
                <a:lnTo>
                  <a:pt x="231" y="288"/>
                </a:lnTo>
                <a:lnTo>
                  <a:pt x="241" y="288"/>
                </a:lnTo>
                <a:lnTo>
                  <a:pt x="252" y="288"/>
                </a:lnTo>
                <a:lnTo>
                  <a:pt x="262" y="288"/>
                </a:lnTo>
                <a:lnTo>
                  <a:pt x="272" y="288"/>
                </a:lnTo>
                <a:lnTo>
                  <a:pt x="277" y="288"/>
                </a:lnTo>
                <a:lnTo>
                  <a:pt x="288" y="288"/>
                </a:lnTo>
                <a:lnTo>
                  <a:pt x="298" y="288"/>
                </a:lnTo>
                <a:lnTo>
                  <a:pt x="308" y="288"/>
                </a:lnTo>
                <a:lnTo>
                  <a:pt x="318" y="288"/>
                </a:lnTo>
                <a:lnTo>
                  <a:pt x="329" y="288"/>
                </a:lnTo>
                <a:lnTo>
                  <a:pt x="339" y="288"/>
                </a:lnTo>
                <a:lnTo>
                  <a:pt x="349" y="288"/>
                </a:lnTo>
                <a:lnTo>
                  <a:pt x="360" y="288"/>
                </a:lnTo>
                <a:lnTo>
                  <a:pt x="370" y="288"/>
                </a:lnTo>
                <a:lnTo>
                  <a:pt x="380" y="288"/>
                </a:lnTo>
                <a:lnTo>
                  <a:pt x="390" y="288"/>
                </a:lnTo>
                <a:lnTo>
                  <a:pt x="401" y="288"/>
                </a:lnTo>
                <a:lnTo>
                  <a:pt x="411" y="288"/>
                </a:lnTo>
                <a:lnTo>
                  <a:pt x="421" y="288"/>
                </a:lnTo>
                <a:lnTo>
                  <a:pt x="431" y="288"/>
                </a:lnTo>
                <a:lnTo>
                  <a:pt x="442" y="288"/>
                </a:lnTo>
                <a:lnTo>
                  <a:pt x="452" y="288"/>
                </a:lnTo>
                <a:lnTo>
                  <a:pt x="457" y="288"/>
                </a:lnTo>
                <a:lnTo>
                  <a:pt x="467" y="288"/>
                </a:lnTo>
                <a:lnTo>
                  <a:pt x="478" y="288"/>
                </a:lnTo>
                <a:lnTo>
                  <a:pt x="488" y="288"/>
                </a:lnTo>
                <a:lnTo>
                  <a:pt x="498" y="288"/>
                </a:lnTo>
                <a:lnTo>
                  <a:pt x="509" y="283"/>
                </a:lnTo>
                <a:lnTo>
                  <a:pt x="519" y="283"/>
                </a:lnTo>
                <a:lnTo>
                  <a:pt x="529" y="283"/>
                </a:lnTo>
                <a:lnTo>
                  <a:pt x="539" y="283"/>
                </a:lnTo>
                <a:lnTo>
                  <a:pt x="550" y="283"/>
                </a:lnTo>
                <a:lnTo>
                  <a:pt x="560" y="283"/>
                </a:lnTo>
                <a:lnTo>
                  <a:pt x="570" y="283"/>
                </a:lnTo>
                <a:lnTo>
                  <a:pt x="581" y="283"/>
                </a:lnTo>
                <a:lnTo>
                  <a:pt x="591" y="283"/>
                </a:lnTo>
                <a:lnTo>
                  <a:pt x="601" y="283"/>
                </a:lnTo>
                <a:lnTo>
                  <a:pt x="611" y="283"/>
                </a:lnTo>
                <a:lnTo>
                  <a:pt x="622" y="283"/>
                </a:lnTo>
                <a:lnTo>
                  <a:pt x="632" y="283"/>
                </a:lnTo>
                <a:lnTo>
                  <a:pt x="637" y="283"/>
                </a:lnTo>
                <a:lnTo>
                  <a:pt x="647" y="283"/>
                </a:lnTo>
                <a:lnTo>
                  <a:pt x="658" y="283"/>
                </a:lnTo>
                <a:lnTo>
                  <a:pt x="668" y="278"/>
                </a:lnTo>
                <a:lnTo>
                  <a:pt x="678" y="278"/>
                </a:lnTo>
                <a:lnTo>
                  <a:pt x="688" y="278"/>
                </a:lnTo>
                <a:lnTo>
                  <a:pt x="699" y="278"/>
                </a:lnTo>
                <a:lnTo>
                  <a:pt x="709" y="278"/>
                </a:lnTo>
                <a:lnTo>
                  <a:pt x="719" y="278"/>
                </a:lnTo>
                <a:lnTo>
                  <a:pt x="730" y="278"/>
                </a:lnTo>
                <a:lnTo>
                  <a:pt x="740" y="278"/>
                </a:lnTo>
                <a:lnTo>
                  <a:pt x="750" y="278"/>
                </a:lnTo>
                <a:lnTo>
                  <a:pt x="760" y="278"/>
                </a:lnTo>
                <a:lnTo>
                  <a:pt x="771" y="278"/>
                </a:lnTo>
                <a:lnTo>
                  <a:pt x="781" y="278"/>
                </a:lnTo>
                <a:lnTo>
                  <a:pt x="791" y="278"/>
                </a:lnTo>
                <a:lnTo>
                  <a:pt x="802" y="273"/>
                </a:lnTo>
                <a:lnTo>
                  <a:pt x="812" y="273"/>
                </a:lnTo>
                <a:lnTo>
                  <a:pt x="817" y="273"/>
                </a:lnTo>
                <a:lnTo>
                  <a:pt x="827" y="273"/>
                </a:lnTo>
                <a:lnTo>
                  <a:pt x="837" y="273"/>
                </a:lnTo>
                <a:lnTo>
                  <a:pt x="848" y="273"/>
                </a:lnTo>
                <a:lnTo>
                  <a:pt x="858" y="273"/>
                </a:lnTo>
                <a:lnTo>
                  <a:pt x="868" y="273"/>
                </a:lnTo>
                <a:lnTo>
                  <a:pt x="879" y="268"/>
                </a:lnTo>
                <a:lnTo>
                  <a:pt x="889" y="268"/>
                </a:lnTo>
                <a:lnTo>
                  <a:pt x="899" y="268"/>
                </a:lnTo>
                <a:lnTo>
                  <a:pt x="909" y="268"/>
                </a:lnTo>
                <a:lnTo>
                  <a:pt x="920" y="268"/>
                </a:lnTo>
                <a:lnTo>
                  <a:pt x="930" y="268"/>
                </a:lnTo>
                <a:lnTo>
                  <a:pt x="940" y="268"/>
                </a:lnTo>
                <a:lnTo>
                  <a:pt x="951" y="268"/>
                </a:lnTo>
                <a:lnTo>
                  <a:pt x="961" y="262"/>
                </a:lnTo>
                <a:lnTo>
                  <a:pt x="971" y="262"/>
                </a:lnTo>
                <a:lnTo>
                  <a:pt x="981" y="262"/>
                </a:lnTo>
                <a:lnTo>
                  <a:pt x="992" y="262"/>
                </a:lnTo>
                <a:lnTo>
                  <a:pt x="1002" y="257"/>
                </a:lnTo>
                <a:lnTo>
                  <a:pt x="1007" y="257"/>
                </a:lnTo>
                <a:lnTo>
                  <a:pt x="1017" y="257"/>
                </a:lnTo>
                <a:lnTo>
                  <a:pt x="1028" y="252"/>
                </a:lnTo>
                <a:lnTo>
                  <a:pt x="1038" y="252"/>
                </a:lnTo>
                <a:lnTo>
                  <a:pt x="1048" y="252"/>
                </a:lnTo>
                <a:lnTo>
                  <a:pt x="1059" y="247"/>
                </a:lnTo>
                <a:lnTo>
                  <a:pt x="1069" y="247"/>
                </a:lnTo>
                <a:lnTo>
                  <a:pt x="1079" y="247"/>
                </a:lnTo>
                <a:lnTo>
                  <a:pt x="1089" y="247"/>
                </a:lnTo>
                <a:lnTo>
                  <a:pt x="1100" y="242"/>
                </a:lnTo>
                <a:lnTo>
                  <a:pt x="1110" y="242"/>
                </a:lnTo>
                <a:lnTo>
                  <a:pt x="1120" y="237"/>
                </a:lnTo>
                <a:lnTo>
                  <a:pt x="1130" y="237"/>
                </a:lnTo>
                <a:lnTo>
                  <a:pt x="1141" y="242"/>
                </a:lnTo>
                <a:lnTo>
                  <a:pt x="1151" y="242"/>
                </a:lnTo>
                <a:lnTo>
                  <a:pt x="1161" y="237"/>
                </a:lnTo>
                <a:lnTo>
                  <a:pt x="1172" y="237"/>
                </a:lnTo>
                <a:lnTo>
                  <a:pt x="1182" y="237"/>
                </a:lnTo>
                <a:lnTo>
                  <a:pt x="1187" y="242"/>
                </a:lnTo>
                <a:lnTo>
                  <a:pt x="1197" y="232"/>
                </a:lnTo>
                <a:lnTo>
                  <a:pt x="1208" y="242"/>
                </a:lnTo>
                <a:lnTo>
                  <a:pt x="1218" y="237"/>
                </a:lnTo>
                <a:lnTo>
                  <a:pt x="1228" y="232"/>
                </a:lnTo>
                <a:lnTo>
                  <a:pt x="1238" y="232"/>
                </a:lnTo>
                <a:lnTo>
                  <a:pt x="1249" y="232"/>
                </a:lnTo>
                <a:lnTo>
                  <a:pt x="1259" y="232"/>
                </a:lnTo>
                <a:lnTo>
                  <a:pt x="1269" y="226"/>
                </a:lnTo>
                <a:lnTo>
                  <a:pt x="1280" y="226"/>
                </a:lnTo>
                <a:lnTo>
                  <a:pt x="1290" y="221"/>
                </a:lnTo>
                <a:lnTo>
                  <a:pt x="1300" y="226"/>
                </a:lnTo>
                <a:lnTo>
                  <a:pt x="1310" y="232"/>
                </a:lnTo>
                <a:lnTo>
                  <a:pt x="1321" y="237"/>
                </a:lnTo>
                <a:lnTo>
                  <a:pt x="1331" y="232"/>
                </a:lnTo>
                <a:lnTo>
                  <a:pt x="1341" y="226"/>
                </a:lnTo>
                <a:lnTo>
                  <a:pt x="1351" y="226"/>
                </a:lnTo>
                <a:lnTo>
                  <a:pt x="1362" y="221"/>
                </a:lnTo>
                <a:lnTo>
                  <a:pt x="1367" y="216"/>
                </a:lnTo>
                <a:lnTo>
                  <a:pt x="1377" y="216"/>
                </a:lnTo>
                <a:lnTo>
                  <a:pt x="1387" y="216"/>
                </a:lnTo>
                <a:lnTo>
                  <a:pt x="1398" y="211"/>
                </a:lnTo>
                <a:lnTo>
                  <a:pt x="1408" y="206"/>
                </a:lnTo>
                <a:lnTo>
                  <a:pt x="1418" y="206"/>
                </a:lnTo>
                <a:lnTo>
                  <a:pt x="1429" y="206"/>
                </a:lnTo>
                <a:lnTo>
                  <a:pt x="1439" y="206"/>
                </a:lnTo>
                <a:lnTo>
                  <a:pt x="1449" y="211"/>
                </a:lnTo>
                <a:lnTo>
                  <a:pt x="1459" y="211"/>
                </a:lnTo>
                <a:lnTo>
                  <a:pt x="1470" y="201"/>
                </a:lnTo>
                <a:lnTo>
                  <a:pt x="1480" y="196"/>
                </a:lnTo>
                <a:lnTo>
                  <a:pt x="1490" y="196"/>
                </a:lnTo>
                <a:lnTo>
                  <a:pt x="1501" y="196"/>
                </a:lnTo>
                <a:lnTo>
                  <a:pt x="1511" y="190"/>
                </a:lnTo>
                <a:lnTo>
                  <a:pt x="1521" y="190"/>
                </a:lnTo>
                <a:lnTo>
                  <a:pt x="1531" y="185"/>
                </a:lnTo>
                <a:lnTo>
                  <a:pt x="1542" y="185"/>
                </a:lnTo>
                <a:lnTo>
                  <a:pt x="1547" y="175"/>
                </a:lnTo>
                <a:lnTo>
                  <a:pt x="1557" y="170"/>
                </a:lnTo>
                <a:lnTo>
                  <a:pt x="1567" y="165"/>
                </a:lnTo>
                <a:lnTo>
                  <a:pt x="1578" y="170"/>
                </a:lnTo>
                <a:lnTo>
                  <a:pt x="1588" y="165"/>
                </a:lnTo>
                <a:lnTo>
                  <a:pt x="1598" y="160"/>
                </a:lnTo>
                <a:lnTo>
                  <a:pt x="1608" y="154"/>
                </a:lnTo>
                <a:lnTo>
                  <a:pt x="1619" y="149"/>
                </a:lnTo>
                <a:lnTo>
                  <a:pt x="1629" y="139"/>
                </a:lnTo>
                <a:lnTo>
                  <a:pt x="1639" y="134"/>
                </a:lnTo>
                <a:lnTo>
                  <a:pt x="1650" y="129"/>
                </a:lnTo>
                <a:lnTo>
                  <a:pt x="1660" y="118"/>
                </a:lnTo>
                <a:lnTo>
                  <a:pt x="1670" y="113"/>
                </a:lnTo>
                <a:lnTo>
                  <a:pt x="1680" y="103"/>
                </a:lnTo>
                <a:lnTo>
                  <a:pt x="1691" y="93"/>
                </a:lnTo>
                <a:lnTo>
                  <a:pt x="1701" y="88"/>
                </a:lnTo>
                <a:lnTo>
                  <a:pt x="1711" y="82"/>
                </a:lnTo>
                <a:lnTo>
                  <a:pt x="1722" y="77"/>
                </a:lnTo>
                <a:lnTo>
                  <a:pt x="1727" y="67"/>
                </a:lnTo>
                <a:lnTo>
                  <a:pt x="1737" y="67"/>
                </a:lnTo>
                <a:lnTo>
                  <a:pt x="1747" y="72"/>
                </a:lnTo>
                <a:lnTo>
                  <a:pt x="1758" y="57"/>
                </a:lnTo>
                <a:lnTo>
                  <a:pt x="1768" y="57"/>
                </a:lnTo>
                <a:lnTo>
                  <a:pt x="1778" y="52"/>
                </a:lnTo>
                <a:lnTo>
                  <a:pt x="1788" y="46"/>
                </a:lnTo>
                <a:lnTo>
                  <a:pt x="1799" y="52"/>
                </a:lnTo>
                <a:lnTo>
                  <a:pt x="1809" y="57"/>
                </a:lnTo>
                <a:lnTo>
                  <a:pt x="1819" y="62"/>
                </a:lnTo>
                <a:lnTo>
                  <a:pt x="1829" y="62"/>
                </a:lnTo>
                <a:lnTo>
                  <a:pt x="1840" y="57"/>
                </a:lnTo>
                <a:lnTo>
                  <a:pt x="1850" y="52"/>
                </a:lnTo>
                <a:lnTo>
                  <a:pt x="1860" y="46"/>
                </a:lnTo>
                <a:lnTo>
                  <a:pt x="1871" y="41"/>
                </a:lnTo>
                <a:lnTo>
                  <a:pt x="1881" y="36"/>
                </a:lnTo>
                <a:lnTo>
                  <a:pt x="1891" y="36"/>
                </a:lnTo>
                <a:lnTo>
                  <a:pt x="1901" y="31"/>
                </a:lnTo>
                <a:lnTo>
                  <a:pt x="1907" y="31"/>
                </a:lnTo>
                <a:lnTo>
                  <a:pt x="1917" y="31"/>
                </a:lnTo>
                <a:lnTo>
                  <a:pt x="1927" y="31"/>
                </a:lnTo>
                <a:lnTo>
                  <a:pt x="1937" y="31"/>
                </a:lnTo>
                <a:lnTo>
                  <a:pt x="1948" y="31"/>
                </a:lnTo>
                <a:lnTo>
                  <a:pt x="1958" y="26"/>
                </a:lnTo>
                <a:lnTo>
                  <a:pt x="1968" y="21"/>
                </a:lnTo>
                <a:lnTo>
                  <a:pt x="1979" y="21"/>
                </a:lnTo>
                <a:lnTo>
                  <a:pt x="1989" y="16"/>
                </a:lnTo>
                <a:lnTo>
                  <a:pt x="1999" y="10"/>
                </a:lnTo>
                <a:lnTo>
                  <a:pt x="2009" y="10"/>
                </a:lnTo>
                <a:lnTo>
                  <a:pt x="2020" y="5"/>
                </a:lnTo>
                <a:lnTo>
                  <a:pt x="2030" y="5"/>
                </a:lnTo>
                <a:lnTo>
                  <a:pt x="2040" y="0"/>
                </a:lnTo>
                <a:lnTo>
                  <a:pt x="2050" y="0"/>
                </a:lnTo>
                <a:lnTo>
                  <a:pt x="2061" y="0"/>
                </a:lnTo>
                <a:lnTo>
                  <a:pt x="2071" y="0"/>
                </a:lnTo>
                <a:lnTo>
                  <a:pt x="2081" y="0"/>
                </a:lnTo>
                <a:lnTo>
                  <a:pt x="2092" y="0"/>
                </a:lnTo>
                <a:lnTo>
                  <a:pt x="2097" y="0"/>
                </a:lnTo>
                <a:lnTo>
                  <a:pt x="2107" y="0"/>
                </a:lnTo>
                <a:lnTo>
                  <a:pt x="2117" y="0"/>
                </a:lnTo>
                <a:lnTo>
                  <a:pt x="2128" y="5"/>
                </a:lnTo>
                <a:lnTo>
                  <a:pt x="2138" y="5"/>
                </a:lnTo>
                <a:lnTo>
                  <a:pt x="2148" y="5"/>
                </a:lnTo>
                <a:lnTo>
                  <a:pt x="2158" y="10"/>
                </a:lnTo>
                <a:lnTo>
                  <a:pt x="2169" y="10"/>
                </a:lnTo>
                <a:lnTo>
                  <a:pt x="2179" y="16"/>
                </a:lnTo>
                <a:lnTo>
                  <a:pt x="2189" y="16"/>
                </a:lnTo>
                <a:lnTo>
                  <a:pt x="2200" y="21"/>
                </a:lnTo>
                <a:lnTo>
                  <a:pt x="2210" y="26"/>
                </a:lnTo>
                <a:lnTo>
                  <a:pt x="2220" y="26"/>
                </a:lnTo>
                <a:lnTo>
                  <a:pt x="2230" y="31"/>
                </a:lnTo>
                <a:lnTo>
                  <a:pt x="2241" y="36"/>
                </a:lnTo>
                <a:lnTo>
                  <a:pt x="2251" y="36"/>
                </a:lnTo>
                <a:lnTo>
                  <a:pt x="2261" y="41"/>
                </a:lnTo>
                <a:lnTo>
                  <a:pt x="2271" y="46"/>
                </a:lnTo>
                <a:lnTo>
                  <a:pt x="2277" y="52"/>
                </a:lnTo>
                <a:lnTo>
                  <a:pt x="2287" y="57"/>
                </a:lnTo>
                <a:lnTo>
                  <a:pt x="2297" y="57"/>
                </a:lnTo>
                <a:lnTo>
                  <a:pt x="2307" y="62"/>
                </a:lnTo>
                <a:lnTo>
                  <a:pt x="2318" y="67"/>
                </a:lnTo>
                <a:lnTo>
                  <a:pt x="2328" y="72"/>
                </a:lnTo>
                <a:lnTo>
                  <a:pt x="2338" y="77"/>
                </a:lnTo>
                <a:lnTo>
                  <a:pt x="2349" y="82"/>
                </a:lnTo>
                <a:lnTo>
                  <a:pt x="2359" y="88"/>
                </a:lnTo>
                <a:lnTo>
                  <a:pt x="2369" y="88"/>
                </a:lnTo>
                <a:lnTo>
                  <a:pt x="2379" y="93"/>
                </a:lnTo>
                <a:lnTo>
                  <a:pt x="2390" y="98"/>
                </a:lnTo>
                <a:lnTo>
                  <a:pt x="2400" y="103"/>
                </a:lnTo>
                <a:lnTo>
                  <a:pt x="2410" y="108"/>
                </a:lnTo>
                <a:lnTo>
                  <a:pt x="2421" y="113"/>
                </a:lnTo>
                <a:lnTo>
                  <a:pt x="2431" y="118"/>
                </a:lnTo>
                <a:lnTo>
                  <a:pt x="2441" y="124"/>
                </a:lnTo>
                <a:lnTo>
                  <a:pt x="2451" y="124"/>
                </a:lnTo>
                <a:lnTo>
                  <a:pt x="2457" y="129"/>
                </a:lnTo>
                <a:lnTo>
                  <a:pt x="2467" y="134"/>
                </a:lnTo>
                <a:lnTo>
                  <a:pt x="2477" y="139"/>
                </a:lnTo>
                <a:lnTo>
                  <a:pt x="2487" y="144"/>
                </a:lnTo>
                <a:lnTo>
                  <a:pt x="2498" y="149"/>
                </a:lnTo>
                <a:lnTo>
                  <a:pt x="2508" y="149"/>
                </a:lnTo>
                <a:lnTo>
                  <a:pt x="2518" y="154"/>
                </a:lnTo>
                <a:lnTo>
                  <a:pt x="2528" y="160"/>
                </a:lnTo>
                <a:lnTo>
                  <a:pt x="2539" y="165"/>
                </a:lnTo>
                <a:lnTo>
                  <a:pt x="2549" y="165"/>
                </a:lnTo>
                <a:lnTo>
                  <a:pt x="2559" y="170"/>
                </a:lnTo>
                <a:lnTo>
                  <a:pt x="2570" y="175"/>
                </a:lnTo>
                <a:lnTo>
                  <a:pt x="2580" y="180"/>
                </a:lnTo>
                <a:lnTo>
                  <a:pt x="2590" y="180"/>
                </a:lnTo>
                <a:lnTo>
                  <a:pt x="2600" y="185"/>
                </a:lnTo>
                <a:lnTo>
                  <a:pt x="2611" y="190"/>
                </a:lnTo>
                <a:lnTo>
                  <a:pt x="2621" y="190"/>
                </a:lnTo>
                <a:lnTo>
                  <a:pt x="2631" y="196"/>
                </a:lnTo>
                <a:lnTo>
                  <a:pt x="2636" y="196"/>
                </a:lnTo>
                <a:lnTo>
                  <a:pt x="2647" y="201"/>
                </a:lnTo>
                <a:lnTo>
                  <a:pt x="2657" y="206"/>
                </a:lnTo>
                <a:lnTo>
                  <a:pt x="2667" y="206"/>
                </a:lnTo>
                <a:lnTo>
                  <a:pt x="2678" y="211"/>
                </a:lnTo>
                <a:lnTo>
                  <a:pt x="2688" y="211"/>
                </a:lnTo>
                <a:lnTo>
                  <a:pt x="2698" y="216"/>
                </a:lnTo>
                <a:lnTo>
                  <a:pt x="2708" y="216"/>
                </a:lnTo>
                <a:lnTo>
                  <a:pt x="2719" y="221"/>
                </a:lnTo>
                <a:lnTo>
                  <a:pt x="2729" y="221"/>
                </a:lnTo>
                <a:lnTo>
                  <a:pt x="2739" y="226"/>
                </a:lnTo>
                <a:lnTo>
                  <a:pt x="2749" y="226"/>
                </a:lnTo>
                <a:lnTo>
                  <a:pt x="2760" y="226"/>
                </a:lnTo>
                <a:lnTo>
                  <a:pt x="2770" y="232"/>
                </a:lnTo>
                <a:lnTo>
                  <a:pt x="2780" y="232"/>
                </a:lnTo>
                <a:lnTo>
                  <a:pt x="2791" y="237"/>
                </a:lnTo>
                <a:lnTo>
                  <a:pt x="2801" y="237"/>
                </a:lnTo>
                <a:lnTo>
                  <a:pt x="2811" y="237"/>
                </a:lnTo>
                <a:lnTo>
                  <a:pt x="2816" y="242"/>
                </a:lnTo>
                <a:lnTo>
                  <a:pt x="2827" y="242"/>
                </a:lnTo>
                <a:lnTo>
                  <a:pt x="2837" y="242"/>
                </a:lnTo>
                <a:lnTo>
                  <a:pt x="2847" y="247"/>
                </a:lnTo>
                <a:lnTo>
                  <a:pt x="2857" y="247"/>
                </a:lnTo>
                <a:lnTo>
                  <a:pt x="2868" y="247"/>
                </a:lnTo>
                <a:lnTo>
                  <a:pt x="2878" y="247"/>
                </a:lnTo>
                <a:lnTo>
                  <a:pt x="2888" y="252"/>
                </a:lnTo>
                <a:lnTo>
                  <a:pt x="2899" y="252"/>
                </a:lnTo>
                <a:lnTo>
                  <a:pt x="2909" y="252"/>
                </a:lnTo>
                <a:lnTo>
                  <a:pt x="2919" y="252"/>
                </a:lnTo>
                <a:lnTo>
                  <a:pt x="2929" y="257"/>
                </a:lnTo>
                <a:lnTo>
                  <a:pt x="2940" y="257"/>
                </a:lnTo>
                <a:lnTo>
                  <a:pt x="2950" y="257"/>
                </a:lnTo>
                <a:lnTo>
                  <a:pt x="2960" y="257"/>
                </a:lnTo>
                <a:lnTo>
                  <a:pt x="2970" y="262"/>
                </a:lnTo>
                <a:lnTo>
                  <a:pt x="2981" y="262"/>
                </a:lnTo>
                <a:lnTo>
                  <a:pt x="2991" y="262"/>
                </a:lnTo>
                <a:lnTo>
                  <a:pt x="3001" y="262"/>
                </a:lnTo>
                <a:lnTo>
                  <a:pt x="3006" y="262"/>
                </a:lnTo>
                <a:lnTo>
                  <a:pt x="3017" y="262"/>
                </a:lnTo>
                <a:lnTo>
                  <a:pt x="3027" y="262"/>
                </a:lnTo>
                <a:lnTo>
                  <a:pt x="3037" y="262"/>
                </a:lnTo>
                <a:lnTo>
                  <a:pt x="3048" y="262"/>
                </a:lnTo>
                <a:lnTo>
                  <a:pt x="3058" y="262"/>
                </a:lnTo>
                <a:lnTo>
                  <a:pt x="3068" y="262"/>
                </a:lnTo>
                <a:lnTo>
                  <a:pt x="3078" y="262"/>
                </a:lnTo>
                <a:lnTo>
                  <a:pt x="3089" y="262"/>
                </a:lnTo>
                <a:lnTo>
                  <a:pt x="3099" y="262"/>
                </a:lnTo>
                <a:lnTo>
                  <a:pt x="3109" y="268"/>
                </a:lnTo>
                <a:lnTo>
                  <a:pt x="3120" y="268"/>
                </a:lnTo>
                <a:lnTo>
                  <a:pt x="3130" y="268"/>
                </a:lnTo>
                <a:lnTo>
                  <a:pt x="3140" y="268"/>
                </a:lnTo>
                <a:lnTo>
                  <a:pt x="3150" y="268"/>
                </a:lnTo>
                <a:lnTo>
                  <a:pt x="3161" y="268"/>
                </a:lnTo>
                <a:lnTo>
                  <a:pt x="3171" y="268"/>
                </a:lnTo>
                <a:lnTo>
                  <a:pt x="3181" y="268"/>
                </a:lnTo>
                <a:lnTo>
                  <a:pt x="3186" y="268"/>
                </a:lnTo>
                <a:lnTo>
                  <a:pt x="3197" y="268"/>
                </a:lnTo>
                <a:lnTo>
                  <a:pt x="3207" y="268"/>
                </a:lnTo>
                <a:lnTo>
                  <a:pt x="3217" y="268"/>
                </a:lnTo>
                <a:lnTo>
                  <a:pt x="3227" y="268"/>
                </a:lnTo>
                <a:lnTo>
                  <a:pt x="3238" y="268"/>
                </a:lnTo>
                <a:lnTo>
                  <a:pt x="3248" y="268"/>
                </a:lnTo>
                <a:lnTo>
                  <a:pt x="3258" y="268"/>
                </a:lnTo>
                <a:lnTo>
                  <a:pt x="3269" y="268"/>
                </a:lnTo>
                <a:lnTo>
                  <a:pt x="3279" y="268"/>
                </a:lnTo>
                <a:lnTo>
                  <a:pt x="3289" y="268"/>
                </a:lnTo>
                <a:lnTo>
                  <a:pt x="3299" y="268"/>
                </a:lnTo>
                <a:lnTo>
                  <a:pt x="3310" y="268"/>
                </a:lnTo>
                <a:lnTo>
                  <a:pt x="3320" y="268"/>
                </a:lnTo>
                <a:lnTo>
                  <a:pt x="3330" y="268"/>
                </a:lnTo>
                <a:lnTo>
                  <a:pt x="3341" y="268"/>
                </a:lnTo>
                <a:lnTo>
                  <a:pt x="3351" y="268"/>
                </a:lnTo>
                <a:lnTo>
                  <a:pt x="3361" y="268"/>
                </a:lnTo>
                <a:lnTo>
                  <a:pt x="3366" y="268"/>
                </a:lnTo>
                <a:lnTo>
                  <a:pt x="3377" y="268"/>
                </a:lnTo>
                <a:lnTo>
                  <a:pt x="3387" y="268"/>
                </a:lnTo>
                <a:lnTo>
                  <a:pt x="3397" y="268"/>
                </a:lnTo>
                <a:lnTo>
                  <a:pt x="3407" y="268"/>
                </a:lnTo>
                <a:lnTo>
                  <a:pt x="3418" y="268"/>
                </a:lnTo>
                <a:lnTo>
                  <a:pt x="3428" y="268"/>
                </a:lnTo>
                <a:lnTo>
                  <a:pt x="3438" y="268"/>
                </a:lnTo>
                <a:lnTo>
                  <a:pt x="3448" y="268"/>
                </a:lnTo>
                <a:lnTo>
                  <a:pt x="3459" y="268"/>
                </a:lnTo>
                <a:lnTo>
                  <a:pt x="3469" y="268"/>
                </a:lnTo>
                <a:lnTo>
                  <a:pt x="3479" y="268"/>
                </a:lnTo>
                <a:lnTo>
                  <a:pt x="3490" y="268"/>
                </a:lnTo>
                <a:lnTo>
                  <a:pt x="3500" y="268"/>
                </a:lnTo>
                <a:lnTo>
                  <a:pt x="3510" y="268"/>
                </a:lnTo>
                <a:lnTo>
                  <a:pt x="3520" y="268"/>
                </a:lnTo>
                <a:lnTo>
                  <a:pt x="3531" y="268"/>
                </a:lnTo>
                <a:lnTo>
                  <a:pt x="3541" y="268"/>
                </a:lnTo>
                <a:lnTo>
                  <a:pt x="3546" y="268"/>
                </a:lnTo>
                <a:lnTo>
                  <a:pt x="3556" y="268"/>
                </a:lnTo>
                <a:lnTo>
                  <a:pt x="3567" y="268"/>
                </a:lnTo>
                <a:lnTo>
                  <a:pt x="3577" y="273"/>
                </a:lnTo>
                <a:lnTo>
                  <a:pt x="3587" y="273"/>
                </a:lnTo>
                <a:lnTo>
                  <a:pt x="3598" y="273"/>
                </a:lnTo>
                <a:lnTo>
                  <a:pt x="3608" y="273"/>
                </a:lnTo>
                <a:lnTo>
                  <a:pt x="3618" y="273"/>
                </a:lnTo>
                <a:lnTo>
                  <a:pt x="3628" y="273"/>
                </a:lnTo>
                <a:lnTo>
                  <a:pt x="3639" y="273"/>
                </a:lnTo>
                <a:lnTo>
                  <a:pt x="3649" y="273"/>
                </a:lnTo>
                <a:lnTo>
                  <a:pt x="3659" y="273"/>
                </a:lnTo>
                <a:lnTo>
                  <a:pt x="3669" y="273"/>
                </a:lnTo>
                <a:lnTo>
                  <a:pt x="3680" y="273"/>
                </a:lnTo>
                <a:lnTo>
                  <a:pt x="3690" y="273"/>
                </a:lnTo>
                <a:lnTo>
                  <a:pt x="3700" y="273"/>
                </a:lnTo>
                <a:lnTo>
                  <a:pt x="3711" y="273"/>
                </a:lnTo>
                <a:lnTo>
                  <a:pt x="3721" y="273"/>
                </a:lnTo>
                <a:lnTo>
                  <a:pt x="3726" y="273"/>
                </a:lnTo>
                <a:lnTo>
                  <a:pt x="3736" y="273"/>
                </a:lnTo>
                <a:lnTo>
                  <a:pt x="3747" y="273"/>
                </a:lnTo>
                <a:lnTo>
                  <a:pt x="3757" y="273"/>
                </a:lnTo>
                <a:lnTo>
                  <a:pt x="3767" y="273"/>
                </a:lnTo>
                <a:lnTo>
                  <a:pt x="3777" y="273"/>
                </a:lnTo>
                <a:lnTo>
                  <a:pt x="3788" y="273"/>
                </a:lnTo>
                <a:lnTo>
                  <a:pt x="3798" y="273"/>
                </a:lnTo>
                <a:lnTo>
                  <a:pt x="3808" y="273"/>
                </a:lnTo>
                <a:lnTo>
                  <a:pt x="3819" y="273"/>
                </a:lnTo>
                <a:lnTo>
                  <a:pt x="3829" y="273"/>
                </a:lnTo>
                <a:lnTo>
                  <a:pt x="3839" y="273"/>
                </a:lnTo>
                <a:lnTo>
                  <a:pt x="3849" y="273"/>
                </a:lnTo>
                <a:lnTo>
                  <a:pt x="3860" y="273"/>
                </a:lnTo>
                <a:lnTo>
                  <a:pt x="3870" y="273"/>
                </a:lnTo>
                <a:lnTo>
                  <a:pt x="3880" y="273"/>
                </a:lnTo>
                <a:lnTo>
                  <a:pt x="3890" y="273"/>
                </a:lnTo>
                <a:lnTo>
                  <a:pt x="3901" y="273"/>
                </a:lnTo>
                <a:lnTo>
                  <a:pt x="3906" y="273"/>
                </a:lnTo>
                <a:lnTo>
                  <a:pt x="3916" y="273"/>
                </a:lnTo>
                <a:lnTo>
                  <a:pt x="3926" y="273"/>
                </a:lnTo>
                <a:lnTo>
                  <a:pt x="3937" y="273"/>
                </a:lnTo>
                <a:lnTo>
                  <a:pt x="3947" y="273"/>
                </a:lnTo>
                <a:lnTo>
                  <a:pt x="3957" y="273"/>
                </a:lnTo>
                <a:lnTo>
                  <a:pt x="3968" y="273"/>
                </a:lnTo>
                <a:lnTo>
                  <a:pt x="3978" y="273"/>
                </a:lnTo>
                <a:lnTo>
                  <a:pt x="3988" y="273"/>
                </a:lnTo>
                <a:lnTo>
                  <a:pt x="3998" y="273"/>
                </a:lnTo>
                <a:lnTo>
                  <a:pt x="3998" y="273"/>
                </a:lnTo>
                <a:lnTo>
                  <a:pt x="3988" y="273"/>
                </a:lnTo>
                <a:lnTo>
                  <a:pt x="3978" y="273"/>
                </a:lnTo>
                <a:lnTo>
                  <a:pt x="3968" y="273"/>
                </a:lnTo>
                <a:lnTo>
                  <a:pt x="3957" y="273"/>
                </a:lnTo>
                <a:lnTo>
                  <a:pt x="3947" y="273"/>
                </a:lnTo>
                <a:lnTo>
                  <a:pt x="3937" y="273"/>
                </a:lnTo>
                <a:lnTo>
                  <a:pt x="3926" y="273"/>
                </a:lnTo>
                <a:lnTo>
                  <a:pt x="3916" y="273"/>
                </a:lnTo>
                <a:lnTo>
                  <a:pt x="3906" y="273"/>
                </a:lnTo>
                <a:lnTo>
                  <a:pt x="3901" y="273"/>
                </a:lnTo>
                <a:lnTo>
                  <a:pt x="3890" y="273"/>
                </a:lnTo>
                <a:lnTo>
                  <a:pt x="3880" y="273"/>
                </a:lnTo>
                <a:lnTo>
                  <a:pt x="3870" y="273"/>
                </a:lnTo>
                <a:lnTo>
                  <a:pt x="3860" y="273"/>
                </a:lnTo>
                <a:lnTo>
                  <a:pt x="3849" y="273"/>
                </a:lnTo>
                <a:lnTo>
                  <a:pt x="3839" y="273"/>
                </a:lnTo>
                <a:lnTo>
                  <a:pt x="3829" y="273"/>
                </a:lnTo>
                <a:lnTo>
                  <a:pt x="3819" y="273"/>
                </a:lnTo>
                <a:lnTo>
                  <a:pt x="3808" y="273"/>
                </a:lnTo>
                <a:lnTo>
                  <a:pt x="3798" y="273"/>
                </a:lnTo>
                <a:lnTo>
                  <a:pt x="3788" y="273"/>
                </a:lnTo>
                <a:lnTo>
                  <a:pt x="3777" y="273"/>
                </a:lnTo>
                <a:lnTo>
                  <a:pt x="3767" y="273"/>
                </a:lnTo>
                <a:lnTo>
                  <a:pt x="3757" y="273"/>
                </a:lnTo>
                <a:lnTo>
                  <a:pt x="3747" y="273"/>
                </a:lnTo>
                <a:lnTo>
                  <a:pt x="3736" y="273"/>
                </a:lnTo>
                <a:lnTo>
                  <a:pt x="3726" y="273"/>
                </a:lnTo>
                <a:lnTo>
                  <a:pt x="3721" y="273"/>
                </a:lnTo>
                <a:lnTo>
                  <a:pt x="3711" y="273"/>
                </a:lnTo>
                <a:lnTo>
                  <a:pt x="3700" y="273"/>
                </a:lnTo>
                <a:lnTo>
                  <a:pt x="3690" y="273"/>
                </a:lnTo>
                <a:lnTo>
                  <a:pt x="3680" y="273"/>
                </a:lnTo>
                <a:lnTo>
                  <a:pt x="3669" y="273"/>
                </a:lnTo>
                <a:lnTo>
                  <a:pt x="3659" y="273"/>
                </a:lnTo>
                <a:lnTo>
                  <a:pt x="3649" y="273"/>
                </a:lnTo>
                <a:lnTo>
                  <a:pt x="3639" y="273"/>
                </a:lnTo>
                <a:lnTo>
                  <a:pt x="3628" y="273"/>
                </a:lnTo>
                <a:lnTo>
                  <a:pt x="3618" y="273"/>
                </a:lnTo>
                <a:lnTo>
                  <a:pt x="3608" y="273"/>
                </a:lnTo>
                <a:lnTo>
                  <a:pt x="3598" y="273"/>
                </a:lnTo>
                <a:lnTo>
                  <a:pt x="3587" y="273"/>
                </a:lnTo>
                <a:lnTo>
                  <a:pt x="3577" y="273"/>
                </a:lnTo>
                <a:lnTo>
                  <a:pt x="3567" y="268"/>
                </a:lnTo>
                <a:lnTo>
                  <a:pt x="3556" y="268"/>
                </a:lnTo>
                <a:lnTo>
                  <a:pt x="3546" y="268"/>
                </a:lnTo>
                <a:lnTo>
                  <a:pt x="3541" y="268"/>
                </a:lnTo>
                <a:lnTo>
                  <a:pt x="3531" y="268"/>
                </a:lnTo>
                <a:lnTo>
                  <a:pt x="3520" y="268"/>
                </a:lnTo>
                <a:lnTo>
                  <a:pt x="3510" y="268"/>
                </a:lnTo>
                <a:lnTo>
                  <a:pt x="3500" y="268"/>
                </a:lnTo>
                <a:lnTo>
                  <a:pt x="3490" y="268"/>
                </a:lnTo>
                <a:lnTo>
                  <a:pt x="3479" y="268"/>
                </a:lnTo>
                <a:lnTo>
                  <a:pt x="3469" y="268"/>
                </a:lnTo>
                <a:lnTo>
                  <a:pt x="3459" y="268"/>
                </a:lnTo>
                <a:lnTo>
                  <a:pt x="3448" y="268"/>
                </a:lnTo>
                <a:lnTo>
                  <a:pt x="3438" y="268"/>
                </a:lnTo>
                <a:lnTo>
                  <a:pt x="3428" y="268"/>
                </a:lnTo>
                <a:lnTo>
                  <a:pt x="3418" y="268"/>
                </a:lnTo>
                <a:lnTo>
                  <a:pt x="3407" y="268"/>
                </a:lnTo>
                <a:lnTo>
                  <a:pt x="3397" y="268"/>
                </a:lnTo>
                <a:lnTo>
                  <a:pt x="3387" y="268"/>
                </a:lnTo>
                <a:lnTo>
                  <a:pt x="3377" y="268"/>
                </a:lnTo>
                <a:lnTo>
                  <a:pt x="3366" y="268"/>
                </a:lnTo>
                <a:lnTo>
                  <a:pt x="3361" y="268"/>
                </a:lnTo>
                <a:lnTo>
                  <a:pt x="3351" y="268"/>
                </a:lnTo>
                <a:lnTo>
                  <a:pt x="3341" y="268"/>
                </a:lnTo>
                <a:lnTo>
                  <a:pt x="3330" y="268"/>
                </a:lnTo>
                <a:lnTo>
                  <a:pt x="3320" y="268"/>
                </a:lnTo>
                <a:lnTo>
                  <a:pt x="3310" y="268"/>
                </a:lnTo>
                <a:lnTo>
                  <a:pt x="3299" y="268"/>
                </a:lnTo>
                <a:lnTo>
                  <a:pt x="3289" y="268"/>
                </a:lnTo>
                <a:lnTo>
                  <a:pt x="3279" y="268"/>
                </a:lnTo>
                <a:lnTo>
                  <a:pt x="3269" y="268"/>
                </a:lnTo>
                <a:lnTo>
                  <a:pt x="3258" y="268"/>
                </a:lnTo>
                <a:lnTo>
                  <a:pt x="3248" y="268"/>
                </a:lnTo>
                <a:lnTo>
                  <a:pt x="3238" y="268"/>
                </a:lnTo>
                <a:lnTo>
                  <a:pt x="3227" y="268"/>
                </a:lnTo>
                <a:lnTo>
                  <a:pt x="3217" y="268"/>
                </a:lnTo>
                <a:lnTo>
                  <a:pt x="3207" y="268"/>
                </a:lnTo>
                <a:lnTo>
                  <a:pt x="3197" y="268"/>
                </a:lnTo>
                <a:lnTo>
                  <a:pt x="3186" y="268"/>
                </a:lnTo>
                <a:lnTo>
                  <a:pt x="3181" y="268"/>
                </a:lnTo>
                <a:lnTo>
                  <a:pt x="3171" y="268"/>
                </a:lnTo>
                <a:lnTo>
                  <a:pt x="3161" y="268"/>
                </a:lnTo>
                <a:lnTo>
                  <a:pt x="3150" y="268"/>
                </a:lnTo>
                <a:lnTo>
                  <a:pt x="3140" y="268"/>
                </a:lnTo>
                <a:lnTo>
                  <a:pt x="3130" y="268"/>
                </a:lnTo>
                <a:lnTo>
                  <a:pt x="3120" y="268"/>
                </a:lnTo>
                <a:lnTo>
                  <a:pt x="3109" y="268"/>
                </a:lnTo>
                <a:lnTo>
                  <a:pt x="3099" y="262"/>
                </a:lnTo>
                <a:lnTo>
                  <a:pt x="3089" y="262"/>
                </a:lnTo>
                <a:lnTo>
                  <a:pt x="3078" y="262"/>
                </a:lnTo>
                <a:lnTo>
                  <a:pt x="3068" y="262"/>
                </a:lnTo>
                <a:lnTo>
                  <a:pt x="3058" y="262"/>
                </a:lnTo>
                <a:lnTo>
                  <a:pt x="3048" y="262"/>
                </a:lnTo>
                <a:lnTo>
                  <a:pt x="3037" y="262"/>
                </a:lnTo>
                <a:lnTo>
                  <a:pt x="3027" y="262"/>
                </a:lnTo>
                <a:lnTo>
                  <a:pt x="3017" y="262"/>
                </a:lnTo>
                <a:lnTo>
                  <a:pt x="3006" y="262"/>
                </a:lnTo>
                <a:lnTo>
                  <a:pt x="3001" y="262"/>
                </a:lnTo>
                <a:lnTo>
                  <a:pt x="2991" y="262"/>
                </a:lnTo>
                <a:lnTo>
                  <a:pt x="2981" y="262"/>
                </a:lnTo>
                <a:lnTo>
                  <a:pt x="2970" y="262"/>
                </a:lnTo>
                <a:lnTo>
                  <a:pt x="2960" y="262"/>
                </a:lnTo>
                <a:lnTo>
                  <a:pt x="2950" y="262"/>
                </a:lnTo>
                <a:lnTo>
                  <a:pt x="2940" y="262"/>
                </a:lnTo>
                <a:lnTo>
                  <a:pt x="2929" y="262"/>
                </a:lnTo>
                <a:lnTo>
                  <a:pt x="2919" y="262"/>
                </a:lnTo>
                <a:lnTo>
                  <a:pt x="2909" y="262"/>
                </a:lnTo>
                <a:lnTo>
                  <a:pt x="2899" y="257"/>
                </a:lnTo>
                <a:lnTo>
                  <a:pt x="2888" y="257"/>
                </a:lnTo>
                <a:lnTo>
                  <a:pt x="2878" y="257"/>
                </a:lnTo>
                <a:lnTo>
                  <a:pt x="2868" y="257"/>
                </a:lnTo>
                <a:lnTo>
                  <a:pt x="2857" y="257"/>
                </a:lnTo>
                <a:lnTo>
                  <a:pt x="2847" y="257"/>
                </a:lnTo>
                <a:lnTo>
                  <a:pt x="2837" y="257"/>
                </a:lnTo>
                <a:lnTo>
                  <a:pt x="2827" y="257"/>
                </a:lnTo>
                <a:lnTo>
                  <a:pt x="2816" y="257"/>
                </a:lnTo>
                <a:lnTo>
                  <a:pt x="2811" y="257"/>
                </a:lnTo>
                <a:lnTo>
                  <a:pt x="2801" y="252"/>
                </a:lnTo>
                <a:lnTo>
                  <a:pt x="2791" y="252"/>
                </a:lnTo>
                <a:lnTo>
                  <a:pt x="2780" y="252"/>
                </a:lnTo>
                <a:lnTo>
                  <a:pt x="2770" y="252"/>
                </a:lnTo>
                <a:lnTo>
                  <a:pt x="2760" y="252"/>
                </a:lnTo>
                <a:lnTo>
                  <a:pt x="2749" y="252"/>
                </a:lnTo>
                <a:lnTo>
                  <a:pt x="2739" y="252"/>
                </a:lnTo>
                <a:lnTo>
                  <a:pt x="2729" y="247"/>
                </a:lnTo>
                <a:lnTo>
                  <a:pt x="2719" y="247"/>
                </a:lnTo>
                <a:lnTo>
                  <a:pt x="2708" y="247"/>
                </a:lnTo>
                <a:lnTo>
                  <a:pt x="2698" y="247"/>
                </a:lnTo>
                <a:lnTo>
                  <a:pt x="2688" y="247"/>
                </a:lnTo>
                <a:lnTo>
                  <a:pt x="2678" y="247"/>
                </a:lnTo>
                <a:lnTo>
                  <a:pt x="2667" y="242"/>
                </a:lnTo>
                <a:lnTo>
                  <a:pt x="2657" y="242"/>
                </a:lnTo>
                <a:lnTo>
                  <a:pt x="2647" y="242"/>
                </a:lnTo>
                <a:lnTo>
                  <a:pt x="2636" y="242"/>
                </a:lnTo>
                <a:lnTo>
                  <a:pt x="2631" y="242"/>
                </a:lnTo>
                <a:lnTo>
                  <a:pt x="2621" y="237"/>
                </a:lnTo>
                <a:lnTo>
                  <a:pt x="2611" y="237"/>
                </a:lnTo>
                <a:lnTo>
                  <a:pt x="2600" y="237"/>
                </a:lnTo>
                <a:lnTo>
                  <a:pt x="2590" y="237"/>
                </a:lnTo>
                <a:lnTo>
                  <a:pt x="2580" y="237"/>
                </a:lnTo>
                <a:lnTo>
                  <a:pt x="2570" y="232"/>
                </a:lnTo>
                <a:lnTo>
                  <a:pt x="2559" y="232"/>
                </a:lnTo>
                <a:lnTo>
                  <a:pt x="2549" y="232"/>
                </a:lnTo>
                <a:lnTo>
                  <a:pt x="2539" y="232"/>
                </a:lnTo>
                <a:lnTo>
                  <a:pt x="2528" y="232"/>
                </a:lnTo>
                <a:lnTo>
                  <a:pt x="2518" y="226"/>
                </a:lnTo>
                <a:lnTo>
                  <a:pt x="2508" y="226"/>
                </a:lnTo>
                <a:lnTo>
                  <a:pt x="2498" y="226"/>
                </a:lnTo>
                <a:lnTo>
                  <a:pt x="2487" y="226"/>
                </a:lnTo>
                <a:lnTo>
                  <a:pt x="2477" y="221"/>
                </a:lnTo>
                <a:lnTo>
                  <a:pt x="2467" y="221"/>
                </a:lnTo>
                <a:lnTo>
                  <a:pt x="2457" y="221"/>
                </a:lnTo>
                <a:lnTo>
                  <a:pt x="2451" y="221"/>
                </a:lnTo>
                <a:lnTo>
                  <a:pt x="2441" y="221"/>
                </a:lnTo>
                <a:lnTo>
                  <a:pt x="2431" y="216"/>
                </a:lnTo>
                <a:lnTo>
                  <a:pt x="2421" y="216"/>
                </a:lnTo>
                <a:lnTo>
                  <a:pt x="2410" y="216"/>
                </a:lnTo>
                <a:lnTo>
                  <a:pt x="2400" y="216"/>
                </a:lnTo>
                <a:lnTo>
                  <a:pt x="2390" y="216"/>
                </a:lnTo>
                <a:lnTo>
                  <a:pt x="2379" y="211"/>
                </a:lnTo>
                <a:lnTo>
                  <a:pt x="2369" y="211"/>
                </a:lnTo>
                <a:lnTo>
                  <a:pt x="2359" y="211"/>
                </a:lnTo>
                <a:lnTo>
                  <a:pt x="2349" y="211"/>
                </a:lnTo>
                <a:lnTo>
                  <a:pt x="2338" y="211"/>
                </a:lnTo>
                <a:lnTo>
                  <a:pt x="2328" y="206"/>
                </a:lnTo>
                <a:lnTo>
                  <a:pt x="2318" y="206"/>
                </a:lnTo>
                <a:lnTo>
                  <a:pt x="2307" y="206"/>
                </a:lnTo>
                <a:lnTo>
                  <a:pt x="2297" y="206"/>
                </a:lnTo>
                <a:lnTo>
                  <a:pt x="2287" y="206"/>
                </a:lnTo>
                <a:lnTo>
                  <a:pt x="2277" y="206"/>
                </a:lnTo>
                <a:lnTo>
                  <a:pt x="2271" y="206"/>
                </a:lnTo>
                <a:lnTo>
                  <a:pt x="2261" y="201"/>
                </a:lnTo>
                <a:lnTo>
                  <a:pt x="2251" y="201"/>
                </a:lnTo>
                <a:lnTo>
                  <a:pt x="2241" y="201"/>
                </a:lnTo>
                <a:lnTo>
                  <a:pt x="2230" y="201"/>
                </a:lnTo>
                <a:lnTo>
                  <a:pt x="2220" y="201"/>
                </a:lnTo>
                <a:lnTo>
                  <a:pt x="2210" y="201"/>
                </a:lnTo>
                <a:lnTo>
                  <a:pt x="2200" y="201"/>
                </a:lnTo>
                <a:lnTo>
                  <a:pt x="2189" y="190"/>
                </a:lnTo>
                <a:lnTo>
                  <a:pt x="2179" y="175"/>
                </a:lnTo>
                <a:lnTo>
                  <a:pt x="2169" y="165"/>
                </a:lnTo>
                <a:lnTo>
                  <a:pt x="2158" y="154"/>
                </a:lnTo>
                <a:lnTo>
                  <a:pt x="2148" y="144"/>
                </a:lnTo>
                <a:lnTo>
                  <a:pt x="2138" y="134"/>
                </a:lnTo>
                <a:lnTo>
                  <a:pt x="2128" y="124"/>
                </a:lnTo>
                <a:lnTo>
                  <a:pt x="2117" y="108"/>
                </a:lnTo>
                <a:lnTo>
                  <a:pt x="2107" y="98"/>
                </a:lnTo>
                <a:lnTo>
                  <a:pt x="2097" y="88"/>
                </a:lnTo>
                <a:lnTo>
                  <a:pt x="2092" y="77"/>
                </a:lnTo>
                <a:lnTo>
                  <a:pt x="2081" y="72"/>
                </a:lnTo>
                <a:lnTo>
                  <a:pt x="2071" y="62"/>
                </a:lnTo>
                <a:lnTo>
                  <a:pt x="2061" y="52"/>
                </a:lnTo>
                <a:lnTo>
                  <a:pt x="2050" y="46"/>
                </a:lnTo>
                <a:lnTo>
                  <a:pt x="2040" y="36"/>
                </a:lnTo>
                <a:lnTo>
                  <a:pt x="2030" y="31"/>
                </a:lnTo>
                <a:lnTo>
                  <a:pt x="2020" y="21"/>
                </a:lnTo>
                <a:lnTo>
                  <a:pt x="2009" y="16"/>
                </a:lnTo>
                <a:lnTo>
                  <a:pt x="1999" y="10"/>
                </a:lnTo>
                <a:lnTo>
                  <a:pt x="1989" y="16"/>
                </a:lnTo>
                <a:lnTo>
                  <a:pt x="1979" y="21"/>
                </a:lnTo>
                <a:lnTo>
                  <a:pt x="1968" y="21"/>
                </a:lnTo>
                <a:lnTo>
                  <a:pt x="1958" y="26"/>
                </a:lnTo>
                <a:lnTo>
                  <a:pt x="1948" y="31"/>
                </a:lnTo>
                <a:lnTo>
                  <a:pt x="1937" y="31"/>
                </a:lnTo>
                <a:lnTo>
                  <a:pt x="1927" y="31"/>
                </a:lnTo>
                <a:lnTo>
                  <a:pt x="1917" y="31"/>
                </a:lnTo>
                <a:lnTo>
                  <a:pt x="1907" y="31"/>
                </a:lnTo>
                <a:lnTo>
                  <a:pt x="1901" y="31"/>
                </a:lnTo>
                <a:lnTo>
                  <a:pt x="1891" y="36"/>
                </a:lnTo>
                <a:lnTo>
                  <a:pt x="1881" y="36"/>
                </a:lnTo>
                <a:lnTo>
                  <a:pt x="1871" y="41"/>
                </a:lnTo>
                <a:lnTo>
                  <a:pt x="1860" y="46"/>
                </a:lnTo>
                <a:lnTo>
                  <a:pt x="1850" y="52"/>
                </a:lnTo>
                <a:lnTo>
                  <a:pt x="1840" y="57"/>
                </a:lnTo>
                <a:lnTo>
                  <a:pt x="1829" y="62"/>
                </a:lnTo>
                <a:lnTo>
                  <a:pt x="1819" y="62"/>
                </a:lnTo>
                <a:lnTo>
                  <a:pt x="1809" y="57"/>
                </a:lnTo>
                <a:lnTo>
                  <a:pt x="1799" y="52"/>
                </a:lnTo>
                <a:lnTo>
                  <a:pt x="1788" y="46"/>
                </a:lnTo>
                <a:lnTo>
                  <a:pt x="1778" y="52"/>
                </a:lnTo>
                <a:lnTo>
                  <a:pt x="1768" y="57"/>
                </a:lnTo>
                <a:lnTo>
                  <a:pt x="1758" y="57"/>
                </a:lnTo>
                <a:lnTo>
                  <a:pt x="1747" y="72"/>
                </a:lnTo>
                <a:lnTo>
                  <a:pt x="1737" y="67"/>
                </a:lnTo>
                <a:lnTo>
                  <a:pt x="1727" y="67"/>
                </a:lnTo>
                <a:lnTo>
                  <a:pt x="1722" y="77"/>
                </a:lnTo>
                <a:lnTo>
                  <a:pt x="1711" y="82"/>
                </a:lnTo>
                <a:lnTo>
                  <a:pt x="1701" y="88"/>
                </a:lnTo>
                <a:lnTo>
                  <a:pt x="1691" y="93"/>
                </a:lnTo>
                <a:lnTo>
                  <a:pt x="1680" y="103"/>
                </a:lnTo>
                <a:lnTo>
                  <a:pt x="1670" y="113"/>
                </a:lnTo>
                <a:lnTo>
                  <a:pt x="1660" y="118"/>
                </a:lnTo>
                <a:lnTo>
                  <a:pt x="1650" y="129"/>
                </a:lnTo>
                <a:lnTo>
                  <a:pt x="1639" y="134"/>
                </a:lnTo>
                <a:lnTo>
                  <a:pt x="1629" y="139"/>
                </a:lnTo>
                <a:lnTo>
                  <a:pt x="1619" y="149"/>
                </a:lnTo>
                <a:lnTo>
                  <a:pt x="1608" y="154"/>
                </a:lnTo>
                <a:lnTo>
                  <a:pt x="1598" y="160"/>
                </a:lnTo>
                <a:lnTo>
                  <a:pt x="1588" y="165"/>
                </a:lnTo>
                <a:lnTo>
                  <a:pt x="1578" y="170"/>
                </a:lnTo>
                <a:lnTo>
                  <a:pt x="1567" y="165"/>
                </a:lnTo>
                <a:lnTo>
                  <a:pt x="1557" y="170"/>
                </a:lnTo>
                <a:lnTo>
                  <a:pt x="1547" y="175"/>
                </a:lnTo>
                <a:lnTo>
                  <a:pt x="1542" y="185"/>
                </a:lnTo>
                <a:lnTo>
                  <a:pt x="1531" y="185"/>
                </a:lnTo>
                <a:lnTo>
                  <a:pt x="1521" y="190"/>
                </a:lnTo>
                <a:lnTo>
                  <a:pt x="1511" y="190"/>
                </a:lnTo>
                <a:lnTo>
                  <a:pt x="1501" y="196"/>
                </a:lnTo>
                <a:lnTo>
                  <a:pt x="1490" y="196"/>
                </a:lnTo>
                <a:lnTo>
                  <a:pt x="1480" y="196"/>
                </a:lnTo>
                <a:lnTo>
                  <a:pt x="1470" y="201"/>
                </a:lnTo>
                <a:lnTo>
                  <a:pt x="1459" y="211"/>
                </a:lnTo>
                <a:lnTo>
                  <a:pt x="1449" y="211"/>
                </a:lnTo>
                <a:lnTo>
                  <a:pt x="1439" y="206"/>
                </a:lnTo>
                <a:lnTo>
                  <a:pt x="1429" y="206"/>
                </a:lnTo>
                <a:lnTo>
                  <a:pt x="1418" y="206"/>
                </a:lnTo>
                <a:lnTo>
                  <a:pt x="1408" y="206"/>
                </a:lnTo>
                <a:lnTo>
                  <a:pt x="1398" y="211"/>
                </a:lnTo>
                <a:lnTo>
                  <a:pt x="1387" y="216"/>
                </a:lnTo>
                <a:lnTo>
                  <a:pt x="1377" y="216"/>
                </a:lnTo>
                <a:lnTo>
                  <a:pt x="1367" y="216"/>
                </a:lnTo>
                <a:lnTo>
                  <a:pt x="1362" y="221"/>
                </a:lnTo>
                <a:lnTo>
                  <a:pt x="1351" y="226"/>
                </a:lnTo>
                <a:lnTo>
                  <a:pt x="1341" y="226"/>
                </a:lnTo>
                <a:lnTo>
                  <a:pt x="1331" y="232"/>
                </a:lnTo>
                <a:lnTo>
                  <a:pt x="1321" y="237"/>
                </a:lnTo>
                <a:lnTo>
                  <a:pt x="1310" y="232"/>
                </a:lnTo>
                <a:lnTo>
                  <a:pt x="1300" y="226"/>
                </a:lnTo>
                <a:lnTo>
                  <a:pt x="1290" y="221"/>
                </a:lnTo>
                <a:lnTo>
                  <a:pt x="1280" y="226"/>
                </a:lnTo>
                <a:lnTo>
                  <a:pt x="1269" y="226"/>
                </a:lnTo>
                <a:lnTo>
                  <a:pt x="1259" y="232"/>
                </a:lnTo>
                <a:lnTo>
                  <a:pt x="1249" y="232"/>
                </a:lnTo>
                <a:lnTo>
                  <a:pt x="1238" y="232"/>
                </a:lnTo>
                <a:lnTo>
                  <a:pt x="1228" y="232"/>
                </a:lnTo>
                <a:lnTo>
                  <a:pt x="1218" y="237"/>
                </a:lnTo>
                <a:lnTo>
                  <a:pt x="1208" y="242"/>
                </a:lnTo>
                <a:lnTo>
                  <a:pt x="1197" y="232"/>
                </a:lnTo>
                <a:lnTo>
                  <a:pt x="1187" y="242"/>
                </a:lnTo>
                <a:lnTo>
                  <a:pt x="1182" y="237"/>
                </a:lnTo>
                <a:lnTo>
                  <a:pt x="1172" y="237"/>
                </a:lnTo>
                <a:lnTo>
                  <a:pt x="1161" y="237"/>
                </a:lnTo>
                <a:lnTo>
                  <a:pt x="1151" y="242"/>
                </a:lnTo>
                <a:lnTo>
                  <a:pt x="1141" y="242"/>
                </a:lnTo>
                <a:lnTo>
                  <a:pt x="1130" y="237"/>
                </a:lnTo>
                <a:lnTo>
                  <a:pt x="1120" y="237"/>
                </a:lnTo>
                <a:lnTo>
                  <a:pt x="1110" y="242"/>
                </a:lnTo>
                <a:lnTo>
                  <a:pt x="1100" y="242"/>
                </a:lnTo>
                <a:lnTo>
                  <a:pt x="1089" y="247"/>
                </a:lnTo>
                <a:lnTo>
                  <a:pt x="1079" y="247"/>
                </a:lnTo>
                <a:lnTo>
                  <a:pt x="1069" y="247"/>
                </a:lnTo>
                <a:lnTo>
                  <a:pt x="1059" y="247"/>
                </a:lnTo>
                <a:lnTo>
                  <a:pt x="1048" y="252"/>
                </a:lnTo>
                <a:lnTo>
                  <a:pt x="1038" y="252"/>
                </a:lnTo>
                <a:lnTo>
                  <a:pt x="1028" y="252"/>
                </a:lnTo>
                <a:lnTo>
                  <a:pt x="1017" y="257"/>
                </a:lnTo>
                <a:lnTo>
                  <a:pt x="1007" y="257"/>
                </a:lnTo>
                <a:lnTo>
                  <a:pt x="1002" y="257"/>
                </a:lnTo>
                <a:lnTo>
                  <a:pt x="992" y="262"/>
                </a:lnTo>
                <a:lnTo>
                  <a:pt x="981" y="262"/>
                </a:lnTo>
                <a:lnTo>
                  <a:pt x="971" y="262"/>
                </a:lnTo>
                <a:lnTo>
                  <a:pt x="961" y="262"/>
                </a:lnTo>
                <a:lnTo>
                  <a:pt x="951" y="268"/>
                </a:lnTo>
                <a:lnTo>
                  <a:pt x="940" y="268"/>
                </a:lnTo>
                <a:lnTo>
                  <a:pt x="930" y="268"/>
                </a:lnTo>
                <a:lnTo>
                  <a:pt x="920" y="268"/>
                </a:lnTo>
                <a:lnTo>
                  <a:pt x="909" y="268"/>
                </a:lnTo>
                <a:lnTo>
                  <a:pt x="899" y="268"/>
                </a:lnTo>
                <a:lnTo>
                  <a:pt x="889" y="268"/>
                </a:lnTo>
                <a:lnTo>
                  <a:pt x="879" y="268"/>
                </a:lnTo>
                <a:lnTo>
                  <a:pt x="868" y="273"/>
                </a:lnTo>
                <a:lnTo>
                  <a:pt x="858" y="273"/>
                </a:lnTo>
                <a:lnTo>
                  <a:pt x="848" y="273"/>
                </a:lnTo>
                <a:lnTo>
                  <a:pt x="837" y="273"/>
                </a:lnTo>
                <a:lnTo>
                  <a:pt x="827" y="273"/>
                </a:lnTo>
                <a:lnTo>
                  <a:pt x="817" y="273"/>
                </a:lnTo>
                <a:lnTo>
                  <a:pt x="812" y="273"/>
                </a:lnTo>
                <a:lnTo>
                  <a:pt x="802" y="273"/>
                </a:lnTo>
                <a:lnTo>
                  <a:pt x="791" y="278"/>
                </a:lnTo>
                <a:lnTo>
                  <a:pt x="781" y="278"/>
                </a:lnTo>
                <a:lnTo>
                  <a:pt x="771" y="278"/>
                </a:lnTo>
                <a:lnTo>
                  <a:pt x="760" y="278"/>
                </a:lnTo>
                <a:lnTo>
                  <a:pt x="750" y="278"/>
                </a:lnTo>
                <a:lnTo>
                  <a:pt x="740" y="278"/>
                </a:lnTo>
                <a:lnTo>
                  <a:pt x="730" y="278"/>
                </a:lnTo>
                <a:lnTo>
                  <a:pt x="719" y="278"/>
                </a:lnTo>
                <a:lnTo>
                  <a:pt x="709" y="278"/>
                </a:lnTo>
                <a:lnTo>
                  <a:pt x="699" y="278"/>
                </a:lnTo>
                <a:lnTo>
                  <a:pt x="688" y="278"/>
                </a:lnTo>
                <a:lnTo>
                  <a:pt x="678" y="278"/>
                </a:lnTo>
                <a:lnTo>
                  <a:pt x="668" y="278"/>
                </a:lnTo>
                <a:lnTo>
                  <a:pt x="658" y="283"/>
                </a:lnTo>
                <a:lnTo>
                  <a:pt x="647" y="283"/>
                </a:lnTo>
                <a:lnTo>
                  <a:pt x="637" y="283"/>
                </a:lnTo>
                <a:lnTo>
                  <a:pt x="632" y="283"/>
                </a:lnTo>
                <a:lnTo>
                  <a:pt x="622" y="283"/>
                </a:lnTo>
                <a:lnTo>
                  <a:pt x="611" y="283"/>
                </a:lnTo>
                <a:lnTo>
                  <a:pt x="601" y="283"/>
                </a:lnTo>
                <a:lnTo>
                  <a:pt x="591" y="283"/>
                </a:lnTo>
                <a:lnTo>
                  <a:pt x="581" y="283"/>
                </a:lnTo>
                <a:lnTo>
                  <a:pt x="570" y="283"/>
                </a:lnTo>
                <a:lnTo>
                  <a:pt x="560" y="283"/>
                </a:lnTo>
                <a:lnTo>
                  <a:pt x="550" y="283"/>
                </a:lnTo>
                <a:lnTo>
                  <a:pt x="539" y="283"/>
                </a:lnTo>
                <a:lnTo>
                  <a:pt x="529" y="283"/>
                </a:lnTo>
                <a:lnTo>
                  <a:pt x="519" y="283"/>
                </a:lnTo>
                <a:lnTo>
                  <a:pt x="509" y="283"/>
                </a:lnTo>
                <a:lnTo>
                  <a:pt x="498" y="288"/>
                </a:lnTo>
                <a:lnTo>
                  <a:pt x="488" y="288"/>
                </a:lnTo>
                <a:lnTo>
                  <a:pt x="478" y="288"/>
                </a:lnTo>
                <a:lnTo>
                  <a:pt x="467" y="288"/>
                </a:lnTo>
                <a:lnTo>
                  <a:pt x="457" y="288"/>
                </a:lnTo>
                <a:lnTo>
                  <a:pt x="452" y="288"/>
                </a:lnTo>
                <a:lnTo>
                  <a:pt x="442" y="288"/>
                </a:lnTo>
                <a:lnTo>
                  <a:pt x="431" y="288"/>
                </a:lnTo>
                <a:lnTo>
                  <a:pt x="421" y="288"/>
                </a:lnTo>
                <a:lnTo>
                  <a:pt x="411" y="288"/>
                </a:lnTo>
                <a:lnTo>
                  <a:pt x="401" y="288"/>
                </a:lnTo>
                <a:lnTo>
                  <a:pt x="390" y="288"/>
                </a:lnTo>
                <a:lnTo>
                  <a:pt x="380" y="288"/>
                </a:lnTo>
                <a:lnTo>
                  <a:pt x="370" y="288"/>
                </a:lnTo>
                <a:lnTo>
                  <a:pt x="360" y="288"/>
                </a:lnTo>
                <a:lnTo>
                  <a:pt x="349" y="288"/>
                </a:lnTo>
                <a:lnTo>
                  <a:pt x="339" y="288"/>
                </a:lnTo>
                <a:lnTo>
                  <a:pt x="329" y="288"/>
                </a:lnTo>
                <a:lnTo>
                  <a:pt x="318" y="288"/>
                </a:lnTo>
                <a:lnTo>
                  <a:pt x="308" y="288"/>
                </a:lnTo>
                <a:lnTo>
                  <a:pt x="298" y="288"/>
                </a:lnTo>
                <a:lnTo>
                  <a:pt x="288" y="288"/>
                </a:lnTo>
                <a:lnTo>
                  <a:pt x="277" y="288"/>
                </a:lnTo>
                <a:lnTo>
                  <a:pt x="272" y="288"/>
                </a:lnTo>
                <a:lnTo>
                  <a:pt x="262" y="288"/>
                </a:lnTo>
                <a:lnTo>
                  <a:pt x="252" y="288"/>
                </a:lnTo>
                <a:lnTo>
                  <a:pt x="241" y="288"/>
                </a:lnTo>
                <a:lnTo>
                  <a:pt x="231" y="288"/>
                </a:lnTo>
                <a:lnTo>
                  <a:pt x="221" y="288"/>
                </a:lnTo>
                <a:lnTo>
                  <a:pt x="210" y="288"/>
                </a:lnTo>
                <a:lnTo>
                  <a:pt x="200" y="288"/>
                </a:lnTo>
                <a:lnTo>
                  <a:pt x="190" y="288"/>
                </a:lnTo>
                <a:lnTo>
                  <a:pt x="180" y="288"/>
                </a:lnTo>
                <a:lnTo>
                  <a:pt x="169" y="288"/>
                </a:lnTo>
                <a:lnTo>
                  <a:pt x="159" y="288"/>
                </a:lnTo>
                <a:lnTo>
                  <a:pt x="149" y="288"/>
                </a:lnTo>
                <a:lnTo>
                  <a:pt x="138" y="288"/>
                </a:lnTo>
                <a:lnTo>
                  <a:pt x="128" y="288"/>
                </a:lnTo>
                <a:lnTo>
                  <a:pt x="118" y="288"/>
                </a:lnTo>
                <a:lnTo>
                  <a:pt x="108" y="288"/>
                </a:lnTo>
                <a:lnTo>
                  <a:pt x="97" y="288"/>
                </a:lnTo>
                <a:lnTo>
                  <a:pt x="92" y="288"/>
                </a:lnTo>
                <a:lnTo>
                  <a:pt x="82" y="288"/>
                </a:lnTo>
                <a:lnTo>
                  <a:pt x="72" y="288"/>
                </a:lnTo>
                <a:lnTo>
                  <a:pt x="61" y="288"/>
                </a:lnTo>
                <a:lnTo>
                  <a:pt x="51" y="288"/>
                </a:lnTo>
                <a:lnTo>
                  <a:pt x="41" y="288"/>
                </a:lnTo>
                <a:lnTo>
                  <a:pt x="31" y="288"/>
                </a:lnTo>
                <a:lnTo>
                  <a:pt x="20" y="288"/>
                </a:lnTo>
                <a:lnTo>
                  <a:pt x="10" y="288"/>
                </a:lnTo>
                <a:lnTo>
                  <a:pt x="0" y="288"/>
                </a:lnTo>
                <a:close/>
              </a:path>
            </a:pathLst>
          </a:custGeom>
          <a:gradFill rotWithShape="0">
            <a:gsLst>
              <a:gs pos="0">
                <a:srgbClr val="FF6600"/>
              </a:gs>
              <a:gs pos="100000">
                <a:schemeClr val="tx1"/>
              </a:gs>
            </a:gsLst>
            <a:lin ang="5400000" scaled="1"/>
          </a:gradFill>
          <a:ln w="9525">
            <a:solidFill>
              <a:srgbClr val="FFFFFF"/>
            </a:solidFill>
            <a:round/>
            <a:headEnd/>
            <a:tailEnd/>
          </a:ln>
        </p:spPr>
        <p:txBody>
          <a:bodyPr/>
          <a:lstStyle/>
          <a:p>
            <a:endParaRPr lang="en-GB"/>
          </a:p>
        </p:txBody>
      </p:sp>
      <p:sp>
        <p:nvSpPr>
          <p:cNvPr id="410973" name="Freeform 349"/>
          <p:cNvSpPr>
            <a:spLocks/>
          </p:cNvSpPr>
          <p:nvPr/>
        </p:nvSpPr>
        <p:spPr bwMode="auto">
          <a:xfrm>
            <a:off x="1431925" y="4575175"/>
            <a:ext cx="6346825" cy="865188"/>
          </a:xfrm>
          <a:custGeom>
            <a:avLst/>
            <a:gdLst/>
            <a:ahLst/>
            <a:cxnLst>
              <a:cxn ang="0">
                <a:pos x="108" y="545"/>
              </a:cxn>
              <a:cxn ang="0">
                <a:pos x="241" y="545"/>
              </a:cxn>
              <a:cxn ang="0">
                <a:pos x="370" y="545"/>
              </a:cxn>
              <a:cxn ang="0">
                <a:pos x="498" y="545"/>
              </a:cxn>
              <a:cxn ang="0">
                <a:pos x="632" y="540"/>
              </a:cxn>
              <a:cxn ang="0">
                <a:pos x="760" y="535"/>
              </a:cxn>
              <a:cxn ang="0">
                <a:pos x="889" y="525"/>
              </a:cxn>
              <a:cxn ang="0">
                <a:pos x="1017" y="509"/>
              </a:cxn>
              <a:cxn ang="0">
                <a:pos x="1151" y="494"/>
              </a:cxn>
              <a:cxn ang="0">
                <a:pos x="1280" y="473"/>
              </a:cxn>
              <a:cxn ang="0">
                <a:pos x="1408" y="458"/>
              </a:cxn>
              <a:cxn ang="0">
                <a:pos x="1542" y="427"/>
              </a:cxn>
              <a:cxn ang="0">
                <a:pos x="1670" y="334"/>
              </a:cxn>
              <a:cxn ang="0">
                <a:pos x="1799" y="216"/>
              </a:cxn>
              <a:cxn ang="0">
                <a:pos x="1927" y="139"/>
              </a:cxn>
              <a:cxn ang="0">
                <a:pos x="2061" y="26"/>
              </a:cxn>
              <a:cxn ang="0">
                <a:pos x="2189" y="5"/>
              </a:cxn>
              <a:cxn ang="0">
                <a:pos x="2318" y="52"/>
              </a:cxn>
              <a:cxn ang="0">
                <a:pos x="2451" y="129"/>
              </a:cxn>
              <a:cxn ang="0">
                <a:pos x="2580" y="216"/>
              </a:cxn>
              <a:cxn ang="0">
                <a:pos x="2708" y="293"/>
              </a:cxn>
              <a:cxn ang="0">
                <a:pos x="2837" y="350"/>
              </a:cxn>
              <a:cxn ang="0">
                <a:pos x="2970" y="386"/>
              </a:cxn>
              <a:cxn ang="0">
                <a:pos x="3099" y="401"/>
              </a:cxn>
              <a:cxn ang="0">
                <a:pos x="3227" y="417"/>
              </a:cxn>
              <a:cxn ang="0">
                <a:pos x="3361" y="427"/>
              </a:cxn>
              <a:cxn ang="0">
                <a:pos x="3490" y="432"/>
              </a:cxn>
              <a:cxn ang="0">
                <a:pos x="3618" y="437"/>
              </a:cxn>
              <a:cxn ang="0">
                <a:pos x="3747" y="437"/>
              </a:cxn>
              <a:cxn ang="0">
                <a:pos x="3880" y="442"/>
              </a:cxn>
              <a:cxn ang="0">
                <a:pos x="3998" y="530"/>
              </a:cxn>
              <a:cxn ang="0">
                <a:pos x="3870" y="530"/>
              </a:cxn>
              <a:cxn ang="0">
                <a:pos x="3736" y="530"/>
              </a:cxn>
              <a:cxn ang="0">
                <a:pos x="3608" y="530"/>
              </a:cxn>
              <a:cxn ang="0">
                <a:pos x="3479" y="525"/>
              </a:cxn>
              <a:cxn ang="0">
                <a:pos x="3351" y="525"/>
              </a:cxn>
              <a:cxn ang="0">
                <a:pos x="3217" y="525"/>
              </a:cxn>
              <a:cxn ang="0">
                <a:pos x="3089" y="519"/>
              </a:cxn>
              <a:cxn ang="0">
                <a:pos x="2960" y="514"/>
              </a:cxn>
              <a:cxn ang="0">
                <a:pos x="2827" y="499"/>
              </a:cxn>
              <a:cxn ang="0">
                <a:pos x="2698" y="473"/>
              </a:cxn>
              <a:cxn ang="0">
                <a:pos x="2570" y="432"/>
              </a:cxn>
              <a:cxn ang="0">
                <a:pos x="2441" y="381"/>
              </a:cxn>
              <a:cxn ang="0">
                <a:pos x="2307" y="319"/>
              </a:cxn>
              <a:cxn ang="0">
                <a:pos x="2179" y="273"/>
              </a:cxn>
              <a:cxn ang="0">
                <a:pos x="2050" y="257"/>
              </a:cxn>
              <a:cxn ang="0">
                <a:pos x="1917" y="288"/>
              </a:cxn>
              <a:cxn ang="0">
                <a:pos x="1788" y="303"/>
              </a:cxn>
              <a:cxn ang="0">
                <a:pos x="1660" y="375"/>
              </a:cxn>
              <a:cxn ang="0">
                <a:pos x="1531" y="442"/>
              </a:cxn>
              <a:cxn ang="0">
                <a:pos x="1398" y="468"/>
              </a:cxn>
              <a:cxn ang="0">
                <a:pos x="1269" y="483"/>
              </a:cxn>
              <a:cxn ang="0">
                <a:pos x="1141" y="499"/>
              </a:cxn>
              <a:cxn ang="0">
                <a:pos x="1007" y="514"/>
              </a:cxn>
              <a:cxn ang="0">
                <a:pos x="879" y="525"/>
              </a:cxn>
              <a:cxn ang="0">
                <a:pos x="750" y="535"/>
              </a:cxn>
              <a:cxn ang="0">
                <a:pos x="622" y="540"/>
              </a:cxn>
              <a:cxn ang="0">
                <a:pos x="488" y="545"/>
              </a:cxn>
              <a:cxn ang="0">
                <a:pos x="360" y="545"/>
              </a:cxn>
              <a:cxn ang="0">
                <a:pos x="231" y="545"/>
              </a:cxn>
              <a:cxn ang="0">
                <a:pos x="97" y="545"/>
              </a:cxn>
            </a:cxnLst>
            <a:rect l="0" t="0" r="r" b="b"/>
            <a:pathLst>
              <a:path w="3998" h="545">
                <a:moveTo>
                  <a:pt x="0" y="545"/>
                </a:moveTo>
                <a:lnTo>
                  <a:pt x="0" y="545"/>
                </a:lnTo>
                <a:lnTo>
                  <a:pt x="10" y="545"/>
                </a:lnTo>
                <a:lnTo>
                  <a:pt x="20" y="545"/>
                </a:lnTo>
                <a:lnTo>
                  <a:pt x="31" y="545"/>
                </a:lnTo>
                <a:lnTo>
                  <a:pt x="41" y="545"/>
                </a:lnTo>
                <a:lnTo>
                  <a:pt x="51" y="545"/>
                </a:lnTo>
                <a:lnTo>
                  <a:pt x="61" y="545"/>
                </a:lnTo>
                <a:lnTo>
                  <a:pt x="72" y="545"/>
                </a:lnTo>
                <a:lnTo>
                  <a:pt x="82" y="545"/>
                </a:lnTo>
                <a:lnTo>
                  <a:pt x="92" y="545"/>
                </a:lnTo>
                <a:lnTo>
                  <a:pt x="97" y="545"/>
                </a:lnTo>
                <a:lnTo>
                  <a:pt x="108" y="545"/>
                </a:lnTo>
                <a:lnTo>
                  <a:pt x="118" y="545"/>
                </a:lnTo>
                <a:lnTo>
                  <a:pt x="128" y="545"/>
                </a:lnTo>
                <a:lnTo>
                  <a:pt x="138" y="545"/>
                </a:lnTo>
                <a:lnTo>
                  <a:pt x="149" y="545"/>
                </a:lnTo>
                <a:lnTo>
                  <a:pt x="159" y="545"/>
                </a:lnTo>
                <a:lnTo>
                  <a:pt x="169" y="545"/>
                </a:lnTo>
                <a:lnTo>
                  <a:pt x="180" y="545"/>
                </a:lnTo>
                <a:lnTo>
                  <a:pt x="190" y="545"/>
                </a:lnTo>
                <a:lnTo>
                  <a:pt x="200" y="545"/>
                </a:lnTo>
                <a:lnTo>
                  <a:pt x="210" y="545"/>
                </a:lnTo>
                <a:lnTo>
                  <a:pt x="221" y="545"/>
                </a:lnTo>
                <a:lnTo>
                  <a:pt x="231" y="545"/>
                </a:lnTo>
                <a:lnTo>
                  <a:pt x="241" y="545"/>
                </a:lnTo>
                <a:lnTo>
                  <a:pt x="252" y="545"/>
                </a:lnTo>
                <a:lnTo>
                  <a:pt x="262" y="545"/>
                </a:lnTo>
                <a:lnTo>
                  <a:pt x="272" y="545"/>
                </a:lnTo>
                <a:lnTo>
                  <a:pt x="277" y="545"/>
                </a:lnTo>
                <a:lnTo>
                  <a:pt x="288" y="545"/>
                </a:lnTo>
                <a:lnTo>
                  <a:pt x="298" y="545"/>
                </a:lnTo>
                <a:lnTo>
                  <a:pt x="308" y="545"/>
                </a:lnTo>
                <a:lnTo>
                  <a:pt x="318" y="545"/>
                </a:lnTo>
                <a:lnTo>
                  <a:pt x="329" y="545"/>
                </a:lnTo>
                <a:lnTo>
                  <a:pt x="339" y="545"/>
                </a:lnTo>
                <a:lnTo>
                  <a:pt x="349" y="545"/>
                </a:lnTo>
                <a:lnTo>
                  <a:pt x="360" y="545"/>
                </a:lnTo>
                <a:lnTo>
                  <a:pt x="370" y="545"/>
                </a:lnTo>
                <a:lnTo>
                  <a:pt x="380" y="545"/>
                </a:lnTo>
                <a:lnTo>
                  <a:pt x="390" y="545"/>
                </a:lnTo>
                <a:lnTo>
                  <a:pt x="401" y="545"/>
                </a:lnTo>
                <a:lnTo>
                  <a:pt x="411" y="545"/>
                </a:lnTo>
                <a:lnTo>
                  <a:pt x="421" y="545"/>
                </a:lnTo>
                <a:lnTo>
                  <a:pt x="431" y="545"/>
                </a:lnTo>
                <a:lnTo>
                  <a:pt x="442" y="545"/>
                </a:lnTo>
                <a:lnTo>
                  <a:pt x="452" y="545"/>
                </a:lnTo>
                <a:lnTo>
                  <a:pt x="457" y="545"/>
                </a:lnTo>
                <a:lnTo>
                  <a:pt x="467" y="545"/>
                </a:lnTo>
                <a:lnTo>
                  <a:pt x="478" y="545"/>
                </a:lnTo>
                <a:lnTo>
                  <a:pt x="488" y="545"/>
                </a:lnTo>
                <a:lnTo>
                  <a:pt x="498" y="545"/>
                </a:lnTo>
                <a:lnTo>
                  <a:pt x="509" y="540"/>
                </a:lnTo>
                <a:lnTo>
                  <a:pt x="519" y="540"/>
                </a:lnTo>
                <a:lnTo>
                  <a:pt x="529" y="540"/>
                </a:lnTo>
                <a:lnTo>
                  <a:pt x="539" y="540"/>
                </a:lnTo>
                <a:lnTo>
                  <a:pt x="550" y="540"/>
                </a:lnTo>
                <a:lnTo>
                  <a:pt x="560" y="540"/>
                </a:lnTo>
                <a:lnTo>
                  <a:pt x="570" y="540"/>
                </a:lnTo>
                <a:lnTo>
                  <a:pt x="581" y="540"/>
                </a:lnTo>
                <a:lnTo>
                  <a:pt x="591" y="540"/>
                </a:lnTo>
                <a:lnTo>
                  <a:pt x="601" y="540"/>
                </a:lnTo>
                <a:lnTo>
                  <a:pt x="611" y="540"/>
                </a:lnTo>
                <a:lnTo>
                  <a:pt x="622" y="540"/>
                </a:lnTo>
                <a:lnTo>
                  <a:pt x="632" y="540"/>
                </a:lnTo>
                <a:lnTo>
                  <a:pt x="637" y="540"/>
                </a:lnTo>
                <a:lnTo>
                  <a:pt x="647" y="540"/>
                </a:lnTo>
                <a:lnTo>
                  <a:pt x="658" y="535"/>
                </a:lnTo>
                <a:lnTo>
                  <a:pt x="668" y="535"/>
                </a:lnTo>
                <a:lnTo>
                  <a:pt x="678" y="535"/>
                </a:lnTo>
                <a:lnTo>
                  <a:pt x="688" y="535"/>
                </a:lnTo>
                <a:lnTo>
                  <a:pt x="699" y="535"/>
                </a:lnTo>
                <a:lnTo>
                  <a:pt x="709" y="535"/>
                </a:lnTo>
                <a:lnTo>
                  <a:pt x="719" y="535"/>
                </a:lnTo>
                <a:lnTo>
                  <a:pt x="730" y="535"/>
                </a:lnTo>
                <a:lnTo>
                  <a:pt x="740" y="535"/>
                </a:lnTo>
                <a:lnTo>
                  <a:pt x="750" y="535"/>
                </a:lnTo>
                <a:lnTo>
                  <a:pt x="760" y="535"/>
                </a:lnTo>
                <a:lnTo>
                  <a:pt x="771" y="535"/>
                </a:lnTo>
                <a:lnTo>
                  <a:pt x="781" y="535"/>
                </a:lnTo>
                <a:lnTo>
                  <a:pt x="791" y="530"/>
                </a:lnTo>
                <a:lnTo>
                  <a:pt x="802" y="530"/>
                </a:lnTo>
                <a:lnTo>
                  <a:pt x="812" y="530"/>
                </a:lnTo>
                <a:lnTo>
                  <a:pt x="817" y="530"/>
                </a:lnTo>
                <a:lnTo>
                  <a:pt x="827" y="530"/>
                </a:lnTo>
                <a:lnTo>
                  <a:pt x="837" y="530"/>
                </a:lnTo>
                <a:lnTo>
                  <a:pt x="848" y="530"/>
                </a:lnTo>
                <a:lnTo>
                  <a:pt x="858" y="530"/>
                </a:lnTo>
                <a:lnTo>
                  <a:pt x="868" y="525"/>
                </a:lnTo>
                <a:lnTo>
                  <a:pt x="879" y="525"/>
                </a:lnTo>
                <a:lnTo>
                  <a:pt x="889" y="525"/>
                </a:lnTo>
                <a:lnTo>
                  <a:pt x="899" y="525"/>
                </a:lnTo>
                <a:lnTo>
                  <a:pt x="909" y="525"/>
                </a:lnTo>
                <a:lnTo>
                  <a:pt x="920" y="519"/>
                </a:lnTo>
                <a:lnTo>
                  <a:pt x="930" y="525"/>
                </a:lnTo>
                <a:lnTo>
                  <a:pt x="940" y="519"/>
                </a:lnTo>
                <a:lnTo>
                  <a:pt x="951" y="519"/>
                </a:lnTo>
                <a:lnTo>
                  <a:pt x="961" y="519"/>
                </a:lnTo>
                <a:lnTo>
                  <a:pt x="971" y="519"/>
                </a:lnTo>
                <a:lnTo>
                  <a:pt x="981" y="514"/>
                </a:lnTo>
                <a:lnTo>
                  <a:pt x="992" y="514"/>
                </a:lnTo>
                <a:lnTo>
                  <a:pt x="1002" y="514"/>
                </a:lnTo>
                <a:lnTo>
                  <a:pt x="1007" y="509"/>
                </a:lnTo>
                <a:lnTo>
                  <a:pt x="1017" y="509"/>
                </a:lnTo>
                <a:lnTo>
                  <a:pt x="1028" y="509"/>
                </a:lnTo>
                <a:lnTo>
                  <a:pt x="1038" y="504"/>
                </a:lnTo>
                <a:lnTo>
                  <a:pt x="1048" y="504"/>
                </a:lnTo>
                <a:lnTo>
                  <a:pt x="1059" y="499"/>
                </a:lnTo>
                <a:lnTo>
                  <a:pt x="1069" y="499"/>
                </a:lnTo>
                <a:lnTo>
                  <a:pt x="1079" y="499"/>
                </a:lnTo>
                <a:lnTo>
                  <a:pt x="1089" y="499"/>
                </a:lnTo>
                <a:lnTo>
                  <a:pt x="1100" y="494"/>
                </a:lnTo>
                <a:lnTo>
                  <a:pt x="1110" y="494"/>
                </a:lnTo>
                <a:lnTo>
                  <a:pt x="1120" y="489"/>
                </a:lnTo>
                <a:lnTo>
                  <a:pt x="1130" y="489"/>
                </a:lnTo>
                <a:lnTo>
                  <a:pt x="1141" y="494"/>
                </a:lnTo>
                <a:lnTo>
                  <a:pt x="1151" y="494"/>
                </a:lnTo>
                <a:lnTo>
                  <a:pt x="1161" y="489"/>
                </a:lnTo>
                <a:lnTo>
                  <a:pt x="1172" y="483"/>
                </a:lnTo>
                <a:lnTo>
                  <a:pt x="1182" y="483"/>
                </a:lnTo>
                <a:lnTo>
                  <a:pt x="1187" y="494"/>
                </a:lnTo>
                <a:lnTo>
                  <a:pt x="1197" y="483"/>
                </a:lnTo>
                <a:lnTo>
                  <a:pt x="1208" y="494"/>
                </a:lnTo>
                <a:lnTo>
                  <a:pt x="1218" y="489"/>
                </a:lnTo>
                <a:lnTo>
                  <a:pt x="1228" y="478"/>
                </a:lnTo>
                <a:lnTo>
                  <a:pt x="1238" y="478"/>
                </a:lnTo>
                <a:lnTo>
                  <a:pt x="1249" y="478"/>
                </a:lnTo>
                <a:lnTo>
                  <a:pt x="1259" y="478"/>
                </a:lnTo>
                <a:lnTo>
                  <a:pt x="1269" y="473"/>
                </a:lnTo>
                <a:lnTo>
                  <a:pt x="1280" y="473"/>
                </a:lnTo>
                <a:lnTo>
                  <a:pt x="1290" y="468"/>
                </a:lnTo>
                <a:lnTo>
                  <a:pt x="1300" y="473"/>
                </a:lnTo>
                <a:lnTo>
                  <a:pt x="1310" y="478"/>
                </a:lnTo>
                <a:lnTo>
                  <a:pt x="1321" y="489"/>
                </a:lnTo>
                <a:lnTo>
                  <a:pt x="1331" y="483"/>
                </a:lnTo>
                <a:lnTo>
                  <a:pt x="1341" y="478"/>
                </a:lnTo>
                <a:lnTo>
                  <a:pt x="1351" y="478"/>
                </a:lnTo>
                <a:lnTo>
                  <a:pt x="1362" y="468"/>
                </a:lnTo>
                <a:lnTo>
                  <a:pt x="1367" y="463"/>
                </a:lnTo>
                <a:lnTo>
                  <a:pt x="1377" y="468"/>
                </a:lnTo>
                <a:lnTo>
                  <a:pt x="1387" y="463"/>
                </a:lnTo>
                <a:lnTo>
                  <a:pt x="1398" y="458"/>
                </a:lnTo>
                <a:lnTo>
                  <a:pt x="1408" y="458"/>
                </a:lnTo>
                <a:lnTo>
                  <a:pt x="1418" y="458"/>
                </a:lnTo>
                <a:lnTo>
                  <a:pt x="1429" y="453"/>
                </a:lnTo>
                <a:lnTo>
                  <a:pt x="1439" y="453"/>
                </a:lnTo>
                <a:lnTo>
                  <a:pt x="1449" y="463"/>
                </a:lnTo>
                <a:lnTo>
                  <a:pt x="1459" y="458"/>
                </a:lnTo>
                <a:lnTo>
                  <a:pt x="1470" y="447"/>
                </a:lnTo>
                <a:lnTo>
                  <a:pt x="1480" y="442"/>
                </a:lnTo>
                <a:lnTo>
                  <a:pt x="1490" y="442"/>
                </a:lnTo>
                <a:lnTo>
                  <a:pt x="1501" y="442"/>
                </a:lnTo>
                <a:lnTo>
                  <a:pt x="1511" y="432"/>
                </a:lnTo>
                <a:lnTo>
                  <a:pt x="1521" y="432"/>
                </a:lnTo>
                <a:lnTo>
                  <a:pt x="1531" y="432"/>
                </a:lnTo>
                <a:lnTo>
                  <a:pt x="1542" y="427"/>
                </a:lnTo>
                <a:lnTo>
                  <a:pt x="1547" y="417"/>
                </a:lnTo>
                <a:lnTo>
                  <a:pt x="1557" y="406"/>
                </a:lnTo>
                <a:lnTo>
                  <a:pt x="1567" y="401"/>
                </a:lnTo>
                <a:lnTo>
                  <a:pt x="1578" y="401"/>
                </a:lnTo>
                <a:lnTo>
                  <a:pt x="1588" y="391"/>
                </a:lnTo>
                <a:lnTo>
                  <a:pt x="1598" y="381"/>
                </a:lnTo>
                <a:lnTo>
                  <a:pt x="1608" y="381"/>
                </a:lnTo>
                <a:lnTo>
                  <a:pt x="1619" y="375"/>
                </a:lnTo>
                <a:lnTo>
                  <a:pt x="1629" y="365"/>
                </a:lnTo>
                <a:lnTo>
                  <a:pt x="1639" y="360"/>
                </a:lnTo>
                <a:lnTo>
                  <a:pt x="1650" y="350"/>
                </a:lnTo>
                <a:lnTo>
                  <a:pt x="1660" y="339"/>
                </a:lnTo>
                <a:lnTo>
                  <a:pt x="1670" y="334"/>
                </a:lnTo>
                <a:lnTo>
                  <a:pt x="1680" y="319"/>
                </a:lnTo>
                <a:lnTo>
                  <a:pt x="1691" y="309"/>
                </a:lnTo>
                <a:lnTo>
                  <a:pt x="1701" y="293"/>
                </a:lnTo>
                <a:lnTo>
                  <a:pt x="1711" y="283"/>
                </a:lnTo>
                <a:lnTo>
                  <a:pt x="1722" y="273"/>
                </a:lnTo>
                <a:lnTo>
                  <a:pt x="1727" y="257"/>
                </a:lnTo>
                <a:lnTo>
                  <a:pt x="1737" y="262"/>
                </a:lnTo>
                <a:lnTo>
                  <a:pt x="1747" y="262"/>
                </a:lnTo>
                <a:lnTo>
                  <a:pt x="1758" y="242"/>
                </a:lnTo>
                <a:lnTo>
                  <a:pt x="1768" y="237"/>
                </a:lnTo>
                <a:lnTo>
                  <a:pt x="1778" y="226"/>
                </a:lnTo>
                <a:lnTo>
                  <a:pt x="1788" y="216"/>
                </a:lnTo>
                <a:lnTo>
                  <a:pt x="1799" y="216"/>
                </a:lnTo>
                <a:lnTo>
                  <a:pt x="1809" y="226"/>
                </a:lnTo>
                <a:lnTo>
                  <a:pt x="1819" y="226"/>
                </a:lnTo>
                <a:lnTo>
                  <a:pt x="1829" y="221"/>
                </a:lnTo>
                <a:lnTo>
                  <a:pt x="1840" y="211"/>
                </a:lnTo>
                <a:lnTo>
                  <a:pt x="1850" y="201"/>
                </a:lnTo>
                <a:lnTo>
                  <a:pt x="1860" y="195"/>
                </a:lnTo>
                <a:lnTo>
                  <a:pt x="1871" y="180"/>
                </a:lnTo>
                <a:lnTo>
                  <a:pt x="1881" y="170"/>
                </a:lnTo>
                <a:lnTo>
                  <a:pt x="1891" y="165"/>
                </a:lnTo>
                <a:lnTo>
                  <a:pt x="1901" y="154"/>
                </a:lnTo>
                <a:lnTo>
                  <a:pt x="1907" y="149"/>
                </a:lnTo>
                <a:lnTo>
                  <a:pt x="1917" y="144"/>
                </a:lnTo>
                <a:lnTo>
                  <a:pt x="1927" y="139"/>
                </a:lnTo>
                <a:lnTo>
                  <a:pt x="1937" y="129"/>
                </a:lnTo>
                <a:lnTo>
                  <a:pt x="1948" y="124"/>
                </a:lnTo>
                <a:lnTo>
                  <a:pt x="1958" y="113"/>
                </a:lnTo>
                <a:lnTo>
                  <a:pt x="1968" y="103"/>
                </a:lnTo>
                <a:lnTo>
                  <a:pt x="1979" y="88"/>
                </a:lnTo>
                <a:lnTo>
                  <a:pt x="1989" y="77"/>
                </a:lnTo>
                <a:lnTo>
                  <a:pt x="1999" y="67"/>
                </a:lnTo>
                <a:lnTo>
                  <a:pt x="2009" y="62"/>
                </a:lnTo>
                <a:lnTo>
                  <a:pt x="2020" y="52"/>
                </a:lnTo>
                <a:lnTo>
                  <a:pt x="2030" y="41"/>
                </a:lnTo>
                <a:lnTo>
                  <a:pt x="2040" y="36"/>
                </a:lnTo>
                <a:lnTo>
                  <a:pt x="2050" y="31"/>
                </a:lnTo>
                <a:lnTo>
                  <a:pt x="2061" y="26"/>
                </a:lnTo>
                <a:lnTo>
                  <a:pt x="2071" y="21"/>
                </a:lnTo>
                <a:lnTo>
                  <a:pt x="2081" y="16"/>
                </a:lnTo>
                <a:lnTo>
                  <a:pt x="2092" y="10"/>
                </a:lnTo>
                <a:lnTo>
                  <a:pt x="2097" y="10"/>
                </a:lnTo>
                <a:lnTo>
                  <a:pt x="2107" y="5"/>
                </a:lnTo>
                <a:lnTo>
                  <a:pt x="2117" y="5"/>
                </a:lnTo>
                <a:lnTo>
                  <a:pt x="2128" y="0"/>
                </a:lnTo>
                <a:lnTo>
                  <a:pt x="2138" y="0"/>
                </a:lnTo>
                <a:lnTo>
                  <a:pt x="2148" y="0"/>
                </a:lnTo>
                <a:lnTo>
                  <a:pt x="2158" y="0"/>
                </a:lnTo>
                <a:lnTo>
                  <a:pt x="2169" y="0"/>
                </a:lnTo>
                <a:lnTo>
                  <a:pt x="2179" y="0"/>
                </a:lnTo>
                <a:lnTo>
                  <a:pt x="2189" y="5"/>
                </a:lnTo>
                <a:lnTo>
                  <a:pt x="2200" y="5"/>
                </a:lnTo>
                <a:lnTo>
                  <a:pt x="2210" y="5"/>
                </a:lnTo>
                <a:lnTo>
                  <a:pt x="2220" y="10"/>
                </a:lnTo>
                <a:lnTo>
                  <a:pt x="2230" y="10"/>
                </a:lnTo>
                <a:lnTo>
                  <a:pt x="2241" y="16"/>
                </a:lnTo>
                <a:lnTo>
                  <a:pt x="2251" y="21"/>
                </a:lnTo>
                <a:lnTo>
                  <a:pt x="2261" y="21"/>
                </a:lnTo>
                <a:lnTo>
                  <a:pt x="2271" y="26"/>
                </a:lnTo>
                <a:lnTo>
                  <a:pt x="2277" y="31"/>
                </a:lnTo>
                <a:lnTo>
                  <a:pt x="2287" y="36"/>
                </a:lnTo>
                <a:lnTo>
                  <a:pt x="2297" y="41"/>
                </a:lnTo>
                <a:lnTo>
                  <a:pt x="2307" y="46"/>
                </a:lnTo>
                <a:lnTo>
                  <a:pt x="2318" y="52"/>
                </a:lnTo>
                <a:lnTo>
                  <a:pt x="2328" y="57"/>
                </a:lnTo>
                <a:lnTo>
                  <a:pt x="2338" y="62"/>
                </a:lnTo>
                <a:lnTo>
                  <a:pt x="2349" y="67"/>
                </a:lnTo>
                <a:lnTo>
                  <a:pt x="2359" y="72"/>
                </a:lnTo>
                <a:lnTo>
                  <a:pt x="2369" y="77"/>
                </a:lnTo>
                <a:lnTo>
                  <a:pt x="2379" y="82"/>
                </a:lnTo>
                <a:lnTo>
                  <a:pt x="2390" y="93"/>
                </a:lnTo>
                <a:lnTo>
                  <a:pt x="2400" y="98"/>
                </a:lnTo>
                <a:lnTo>
                  <a:pt x="2410" y="103"/>
                </a:lnTo>
                <a:lnTo>
                  <a:pt x="2421" y="108"/>
                </a:lnTo>
                <a:lnTo>
                  <a:pt x="2431" y="118"/>
                </a:lnTo>
                <a:lnTo>
                  <a:pt x="2441" y="124"/>
                </a:lnTo>
                <a:lnTo>
                  <a:pt x="2451" y="129"/>
                </a:lnTo>
                <a:lnTo>
                  <a:pt x="2457" y="134"/>
                </a:lnTo>
                <a:lnTo>
                  <a:pt x="2467" y="144"/>
                </a:lnTo>
                <a:lnTo>
                  <a:pt x="2477" y="149"/>
                </a:lnTo>
                <a:lnTo>
                  <a:pt x="2487" y="154"/>
                </a:lnTo>
                <a:lnTo>
                  <a:pt x="2498" y="165"/>
                </a:lnTo>
                <a:lnTo>
                  <a:pt x="2508" y="170"/>
                </a:lnTo>
                <a:lnTo>
                  <a:pt x="2518" y="175"/>
                </a:lnTo>
                <a:lnTo>
                  <a:pt x="2528" y="185"/>
                </a:lnTo>
                <a:lnTo>
                  <a:pt x="2539" y="190"/>
                </a:lnTo>
                <a:lnTo>
                  <a:pt x="2549" y="195"/>
                </a:lnTo>
                <a:lnTo>
                  <a:pt x="2559" y="206"/>
                </a:lnTo>
                <a:lnTo>
                  <a:pt x="2570" y="211"/>
                </a:lnTo>
                <a:lnTo>
                  <a:pt x="2580" y="216"/>
                </a:lnTo>
                <a:lnTo>
                  <a:pt x="2590" y="221"/>
                </a:lnTo>
                <a:lnTo>
                  <a:pt x="2600" y="231"/>
                </a:lnTo>
                <a:lnTo>
                  <a:pt x="2611" y="237"/>
                </a:lnTo>
                <a:lnTo>
                  <a:pt x="2621" y="242"/>
                </a:lnTo>
                <a:lnTo>
                  <a:pt x="2631" y="247"/>
                </a:lnTo>
                <a:lnTo>
                  <a:pt x="2636" y="257"/>
                </a:lnTo>
                <a:lnTo>
                  <a:pt x="2647" y="262"/>
                </a:lnTo>
                <a:lnTo>
                  <a:pt x="2657" y="267"/>
                </a:lnTo>
                <a:lnTo>
                  <a:pt x="2667" y="273"/>
                </a:lnTo>
                <a:lnTo>
                  <a:pt x="2678" y="278"/>
                </a:lnTo>
                <a:lnTo>
                  <a:pt x="2688" y="283"/>
                </a:lnTo>
                <a:lnTo>
                  <a:pt x="2698" y="288"/>
                </a:lnTo>
                <a:lnTo>
                  <a:pt x="2708" y="293"/>
                </a:lnTo>
                <a:lnTo>
                  <a:pt x="2719" y="298"/>
                </a:lnTo>
                <a:lnTo>
                  <a:pt x="2729" y="303"/>
                </a:lnTo>
                <a:lnTo>
                  <a:pt x="2739" y="309"/>
                </a:lnTo>
                <a:lnTo>
                  <a:pt x="2749" y="314"/>
                </a:lnTo>
                <a:lnTo>
                  <a:pt x="2760" y="319"/>
                </a:lnTo>
                <a:lnTo>
                  <a:pt x="2770" y="324"/>
                </a:lnTo>
                <a:lnTo>
                  <a:pt x="2780" y="329"/>
                </a:lnTo>
                <a:lnTo>
                  <a:pt x="2791" y="334"/>
                </a:lnTo>
                <a:lnTo>
                  <a:pt x="2801" y="334"/>
                </a:lnTo>
                <a:lnTo>
                  <a:pt x="2811" y="339"/>
                </a:lnTo>
                <a:lnTo>
                  <a:pt x="2816" y="345"/>
                </a:lnTo>
                <a:lnTo>
                  <a:pt x="2827" y="350"/>
                </a:lnTo>
                <a:lnTo>
                  <a:pt x="2837" y="350"/>
                </a:lnTo>
                <a:lnTo>
                  <a:pt x="2847" y="355"/>
                </a:lnTo>
                <a:lnTo>
                  <a:pt x="2857" y="355"/>
                </a:lnTo>
                <a:lnTo>
                  <a:pt x="2868" y="360"/>
                </a:lnTo>
                <a:lnTo>
                  <a:pt x="2878" y="365"/>
                </a:lnTo>
                <a:lnTo>
                  <a:pt x="2888" y="365"/>
                </a:lnTo>
                <a:lnTo>
                  <a:pt x="2899" y="370"/>
                </a:lnTo>
                <a:lnTo>
                  <a:pt x="2909" y="370"/>
                </a:lnTo>
                <a:lnTo>
                  <a:pt x="2919" y="375"/>
                </a:lnTo>
                <a:lnTo>
                  <a:pt x="2929" y="375"/>
                </a:lnTo>
                <a:lnTo>
                  <a:pt x="2940" y="381"/>
                </a:lnTo>
                <a:lnTo>
                  <a:pt x="2950" y="381"/>
                </a:lnTo>
                <a:lnTo>
                  <a:pt x="2960" y="381"/>
                </a:lnTo>
                <a:lnTo>
                  <a:pt x="2970" y="386"/>
                </a:lnTo>
                <a:lnTo>
                  <a:pt x="2981" y="386"/>
                </a:lnTo>
                <a:lnTo>
                  <a:pt x="2991" y="386"/>
                </a:lnTo>
                <a:lnTo>
                  <a:pt x="3001" y="391"/>
                </a:lnTo>
                <a:lnTo>
                  <a:pt x="3006" y="391"/>
                </a:lnTo>
                <a:lnTo>
                  <a:pt x="3017" y="391"/>
                </a:lnTo>
                <a:lnTo>
                  <a:pt x="3027" y="396"/>
                </a:lnTo>
                <a:lnTo>
                  <a:pt x="3037" y="396"/>
                </a:lnTo>
                <a:lnTo>
                  <a:pt x="3048" y="396"/>
                </a:lnTo>
                <a:lnTo>
                  <a:pt x="3058" y="396"/>
                </a:lnTo>
                <a:lnTo>
                  <a:pt x="3068" y="401"/>
                </a:lnTo>
                <a:lnTo>
                  <a:pt x="3078" y="401"/>
                </a:lnTo>
                <a:lnTo>
                  <a:pt x="3089" y="401"/>
                </a:lnTo>
                <a:lnTo>
                  <a:pt x="3099" y="401"/>
                </a:lnTo>
                <a:lnTo>
                  <a:pt x="3109" y="406"/>
                </a:lnTo>
                <a:lnTo>
                  <a:pt x="3120" y="406"/>
                </a:lnTo>
                <a:lnTo>
                  <a:pt x="3130" y="406"/>
                </a:lnTo>
                <a:lnTo>
                  <a:pt x="3140" y="406"/>
                </a:lnTo>
                <a:lnTo>
                  <a:pt x="3150" y="406"/>
                </a:lnTo>
                <a:lnTo>
                  <a:pt x="3161" y="411"/>
                </a:lnTo>
                <a:lnTo>
                  <a:pt x="3171" y="411"/>
                </a:lnTo>
                <a:lnTo>
                  <a:pt x="3181" y="411"/>
                </a:lnTo>
                <a:lnTo>
                  <a:pt x="3186" y="411"/>
                </a:lnTo>
                <a:lnTo>
                  <a:pt x="3197" y="411"/>
                </a:lnTo>
                <a:lnTo>
                  <a:pt x="3207" y="411"/>
                </a:lnTo>
                <a:lnTo>
                  <a:pt x="3217" y="417"/>
                </a:lnTo>
                <a:lnTo>
                  <a:pt x="3227" y="417"/>
                </a:lnTo>
                <a:lnTo>
                  <a:pt x="3238" y="417"/>
                </a:lnTo>
                <a:lnTo>
                  <a:pt x="3248" y="417"/>
                </a:lnTo>
                <a:lnTo>
                  <a:pt x="3258" y="417"/>
                </a:lnTo>
                <a:lnTo>
                  <a:pt x="3269" y="417"/>
                </a:lnTo>
                <a:lnTo>
                  <a:pt x="3279" y="422"/>
                </a:lnTo>
                <a:lnTo>
                  <a:pt x="3289" y="422"/>
                </a:lnTo>
                <a:lnTo>
                  <a:pt x="3299" y="422"/>
                </a:lnTo>
                <a:lnTo>
                  <a:pt x="3310" y="422"/>
                </a:lnTo>
                <a:lnTo>
                  <a:pt x="3320" y="422"/>
                </a:lnTo>
                <a:lnTo>
                  <a:pt x="3330" y="422"/>
                </a:lnTo>
                <a:lnTo>
                  <a:pt x="3341" y="422"/>
                </a:lnTo>
                <a:lnTo>
                  <a:pt x="3351" y="422"/>
                </a:lnTo>
                <a:lnTo>
                  <a:pt x="3361" y="427"/>
                </a:lnTo>
                <a:lnTo>
                  <a:pt x="3366" y="427"/>
                </a:lnTo>
                <a:lnTo>
                  <a:pt x="3377" y="427"/>
                </a:lnTo>
                <a:lnTo>
                  <a:pt x="3387" y="427"/>
                </a:lnTo>
                <a:lnTo>
                  <a:pt x="3397" y="427"/>
                </a:lnTo>
                <a:lnTo>
                  <a:pt x="3407" y="427"/>
                </a:lnTo>
                <a:lnTo>
                  <a:pt x="3418" y="427"/>
                </a:lnTo>
                <a:lnTo>
                  <a:pt x="3428" y="427"/>
                </a:lnTo>
                <a:lnTo>
                  <a:pt x="3438" y="427"/>
                </a:lnTo>
                <a:lnTo>
                  <a:pt x="3448" y="432"/>
                </a:lnTo>
                <a:lnTo>
                  <a:pt x="3459" y="432"/>
                </a:lnTo>
                <a:lnTo>
                  <a:pt x="3469" y="432"/>
                </a:lnTo>
                <a:lnTo>
                  <a:pt x="3479" y="432"/>
                </a:lnTo>
                <a:lnTo>
                  <a:pt x="3490" y="432"/>
                </a:lnTo>
                <a:lnTo>
                  <a:pt x="3500" y="432"/>
                </a:lnTo>
                <a:lnTo>
                  <a:pt x="3510" y="432"/>
                </a:lnTo>
                <a:lnTo>
                  <a:pt x="3520" y="432"/>
                </a:lnTo>
                <a:lnTo>
                  <a:pt x="3531" y="432"/>
                </a:lnTo>
                <a:lnTo>
                  <a:pt x="3541" y="432"/>
                </a:lnTo>
                <a:lnTo>
                  <a:pt x="3546" y="432"/>
                </a:lnTo>
                <a:lnTo>
                  <a:pt x="3556" y="432"/>
                </a:lnTo>
                <a:lnTo>
                  <a:pt x="3567" y="432"/>
                </a:lnTo>
                <a:lnTo>
                  <a:pt x="3577" y="437"/>
                </a:lnTo>
                <a:lnTo>
                  <a:pt x="3587" y="437"/>
                </a:lnTo>
                <a:lnTo>
                  <a:pt x="3598" y="437"/>
                </a:lnTo>
                <a:lnTo>
                  <a:pt x="3608" y="437"/>
                </a:lnTo>
                <a:lnTo>
                  <a:pt x="3618" y="437"/>
                </a:lnTo>
                <a:lnTo>
                  <a:pt x="3628" y="437"/>
                </a:lnTo>
                <a:lnTo>
                  <a:pt x="3639" y="437"/>
                </a:lnTo>
                <a:lnTo>
                  <a:pt x="3649" y="437"/>
                </a:lnTo>
                <a:lnTo>
                  <a:pt x="3659" y="437"/>
                </a:lnTo>
                <a:lnTo>
                  <a:pt x="3669" y="437"/>
                </a:lnTo>
                <a:lnTo>
                  <a:pt x="3680" y="437"/>
                </a:lnTo>
                <a:lnTo>
                  <a:pt x="3690" y="437"/>
                </a:lnTo>
                <a:lnTo>
                  <a:pt x="3700" y="437"/>
                </a:lnTo>
                <a:lnTo>
                  <a:pt x="3711" y="437"/>
                </a:lnTo>
                <a:lnTo>
                  <a:pt x="3721" y="437"/>
                </a:lnTo>
                <a:lnTo>
                  <a:pt x="3726" y="437"/>
                </a:lnTo>
                <a:lnTo>
                  <a:pt x="3736" y="437"/>
                </a:lnTo>
                <a:lnTo>
                  <a:pt x="3747" y="437"/>
                </a:lnTo>
                <a:lnTo>
                  <a:pt x="3757" y="437"/>
                </a:lnTo>
                <a:lnTo>
                  <a:pt x="3767" y="437"/>
                </a:lnTo>
                <a:lnTo>
                  <a:pt x="3777" y="442"/>
                </a:lnTo>
                <a:lnTo>
                  <a:pt x="3788" y="442"/>
                </a:lnTo>
                <a:lnTo>
                  <a:pt x="3798" y="442"/>
                </a:lnTo>
                <a:lnTo>
                  <a:pt x="3808" y="442"/>
                </a:lnTo>
                <a:lnTo>
                  <a:pt x="3819" y="442"/>
                </a:lnTo>
                <a:lnTo>
                  <a:pt x="3829" y="442"/>
                </a:lnTo>
                <a:lnTo>
                  <a:pt x="3839" y="442"/>
                </a:lnTo>
                <a:lnTo>
                  <a:pt x="3849" y="442"/>
                </a:lnTo>
                <a:lnTo>
                  <a:pt x="3860" y="442"/>
                </a:lnTo>
                <a:lnTo>
                  <a:pt x="3870" y="442"/>
                </a:lnTo>
                <a:lnTo>
                  <a:pt x="3880" y="442"/>
                </a:lnTo>
                <a:lnTo>
                  <a:pt x="3890" y="442"/>
                </a:lnTo>
                <a:lnTo>
                  <a:pt x="3901" y="442"/>
                </a:lnTo>
                <a:lnTo>
                  <a:pt x="3906" y="442"/>
                </a:lnTo>
                <a:lnTo>
                  <a:pt x="3916" y="442"/>
                </a:lnTo>
                <a:lnTo>
                  <a:pt x="3926" y="442"/>
                </a:lnTo>
                <a:lnTo>
                  <a:pt x="3937" y="442"/>
                </a:lnTo>
                <a:lnTo>
                  <a:pt x="3947" y="442"/>
                </a:lnTo>
                <a:lnTo>
                  <a:pt x="3957" y="442"/>
                </a:lnTo>
                <a:lnTo>
                  <a:pt x="3968" y="442"/>
                </a:lnTo>
                <a:lnTo>
                  <a:pt x="3978" y="442"/>
                </a:lnTo>
                <a:lnTo>
                  <a:pt x="3988" y="442"/>
                </a:lnTo>
                <a:lnTo>
                  <a:pt x="3998" y="442"/>
                </a:lnTo>
                <a:lnTo>
                  <a:pt x="3998" y="530"/>
                </a:lnTo>
                <a:lnTo>
                  <a:pt x="3988" y="530"/>
                </a:lnTo>
                <a:lnTo>
                  <a:pt x="3978" y="530"/>
                </a:lnTo>
                <a:lnTo>
                  <a:pt x="3968" y="530"/>
                </a:lnTo>
                <a:lnTo>
                  <a:pt x="3957" y="530"/>
                </a:lnTo>
                <a:lnTo>
                  <a:pt x="3947" y="530"/>
                </a:lnTo>
                <a:lnTo>
                  <a:pt x="3937" y="530"/>
                </a:lnTo>
                <a:lnTo>
                  <a:pt x="3926" y="530"/>
                </a:lnTo>
                <a:lnTo>
                  <a:pt x="3916" y="530"/>
                </a:lnTo>
                <a:lnTo>
                  <a:pt x="3906" y="530"/>
                </a:lnTo>
                <a:lnTo>
                  <a:pt x="3901" y="530"/>
                </a:lnTo>
                <a:lnTo>
                  <a:pt x="3890" y="530"/>
                </a:lnTo>
                <a:lnTo>
                  <a:pt x="3880" y="530"/>
                </a:lnTo>
                <a:lnTo>
                  <a:pt x="3870" y="530"/>
                </a:lnTo>
                <a:lnTo>
                  <a:pt x="3860" y="530"/>
                </a:lnTo>
                <a:lnTo>
                  <a:pt x="3849" y="530"/>
                </a:lnTo>
                <a:lnTo>
                  <a:pt x="3839" y="530"/>
                </a:lnTo>
                <a:lnTo>
                  <a:pt x="3829" y="530"/>
                </a:lnTo>
                <a:lnTo>
                  <a:pt x="3819" y="530"/>
                </a:lnTo>
                <a:lnTo>
                  <a:pt x="3808" y="530"/>
                </a:lnTo>
                <a:lnTo>
                  <a:pt x="3798" y="530"/>
                </a:lnTo>
                <a:lnTo>
                  <a:pt x="3788" y="530"/>
                </a:lnTo>
                <a:lnTo>
                  <a:pt x="3777" y="530"/>
                </a:lnTo>
                <a:lnTo>
                  <a:pt x="3767" y="530"/>
                </a:lnTo>
                <a:lnTo>
                  <a:pt x="3757" y="530"/>
                </a:lnTo>
                <a:lnTo>
                  <a:pt x="3747" y="530"/>
                </a:lnTo>
                <a:lnTo>
                  <a:pt x="3736" y="530"/>
                </a:lnTo>
                <a:lnTo>
                  <a:pt x="3726" y="530"/>
                </a:lnTo>
                <a:lnTo>
                  <a:pt x="3721" y="530"/>
                </a:lnTo>
                <a:lnTo>
                  <a:pt x="3711" y="530"/>
                </a:lnTo>
                <a:lnTo>
                  <a:pt x="3700" y="530"/>
                </a:lnTo>
                <a:lnTo>
                  <a:pt x="3690" y="530"/>
                </a:lnTo>
                <a:lnTo>
                  <a:pt x="3680" y="530"/>
                </a:lnTo>
                <a:lnTo>
                  <a:pt x="3669" y="530"/>
                </a:lnTo>
                <a:lnTo>
                  <a:pt x="3659" y="530"/>
                </a:lnTo>
                <a:lnTo>
                  <a:pt x="3649" y="530"/>
                </a:lnTo>
                <a:lnTo>
                  <a:pt x="3639" y="530"/>
                </a:lnTo>
                <a:lnTo>
                  <a:pt x="3628" y="530"/>
                </a:lnTo>
                <a:lnTo>
                  <a:pt x="3618" y="530"/>
                </a:lnTo>
                <a:lnTo>
                  <a:pt x="3608" y="530"/>
                </a:lnTo>
                <a:lnTo>
                  <a:pt x="3598" y="530"/>
                </a:lnTo>
                <a:lnTo>
                  <a:pt x="3587" y="530"/>
                </a:lnTo>
                <a:lnTo>
                  <a:pt x="3577" y="530"/>
                </a:lnTo>
                <a:lnTo>
                  <a:pt x="3567" y="525"/>
                </a:lnTo>
                <a:lnTo>
                  <a:pt x="3556" y="525"/>
                </a:lnTo>
                <a:lnTo>
                  <a:pt x="3546" y="525"/>
                </a:lnTo>
                <a:lnTo>
                  <a:pt x="3541" y="525"/>
                </a:lnTo>
                <a:lnTo>
                  <a:pt x="3531" y="525"/>
                </a:lnTo>
                <a:lnTo>
                  <a:pt x="3520" y="525"/>
                </a:lnTo>
                <a:lnTo>
                  <a:pt x="3510" y="525"/>
                </a:lnTo>
                <a:lnTo>
                  <a:pt x="3500" y="525"/>
                </a:lnTo>
                <a:lnTo>
                  <a:pt x="3490" y="525"/>
                </a:lnTo>
                <a:lnTo>
                  <a:pt x="3479" y="525"/>
                </a:lnTo>
                <a:lnTo>
                  <a:pt x="3469" y="525"/>
                </a:lnTo>
                <a:lnTo>
                  <a:pt x="3459" y="525"/>
                </a:lnTo>
                <a:lnTo>
                  <a:pt x="3448" y="525"/>
                </a:lnTo>
                <a:lnTo>
                  <a:pt x="3438" y="525"/>
                </a:lnTo>
                <a:lnTo>
                  <a:pt x="3428" y="525"/>
                </a:lnTo>
                <a:lnTo>
                  <a:pt x="3418" y="525"/>
                </a:lnTo>
                <a:lnTo>
                  <a:pt x="3407" y="525"/>
                </a:lnTo>
                <a:lnTo>
                  <a:pt x="3397" y="525"/>
                </a:lnTo>
                <a:lnTo>
                  <a:pt x="3387" y="525"/>
                </a:lnTo>
                <a:lnTo>
                  <a:pt x="3377" y="525"/>
                </a:lnTo>
                <a:lnTo>
                  <a:pt x="3366" y="525"/>
                </a:lnTo>
                <a:lnTo>
                  <a:pt x="3361" y="525"/>
                </a:lnTo>
                <a:lnTo>
                  <a:pt x="3351" y="525"/>
                </a:lnTo>
                <a:lnTo>
                  <a:pt x="3341" y="525"/>
                </a:lnTo>
                <a:lnTo>
                  <a:pt x="3330" y="525"/>
                </a:lnTo>
                <a:lnTo>
                  <a:pt x="3320" y="525"/>
                </a:lnTo>
                <a:lnTo>
                  <a:pt x="3310" y="525"/>
                </a:lnTo>
                <a:lnTo>
                  <a:pt x="3299" y="525"/>
                </a:lnTo>
                <a:lnTo>
                  <a:pt x="3289" y="525"/>
                </a:lnTo>
                <a:lnTo>
                  <a:pt x="3279" y="525"/>
                </a:lnTo>
                <a:lnTo>
                  <a:pt x="3269" y="525"/>
                </a:lnTo>
                <a:lnTo>
                  <a:pt x="3258" y="525"/>
                </a:lnTo>
                <a:lnTo>
                  <a:pt x="3248" y="525"/>
                </a:lnTo>
                <a:lnTo>
                  <a:pt x="3238" y="525"/>
                </a:lnTo>
                <a:lnTo>
                  <a:pt x="3227" y="525"/>
                </a:lnTo>
                <a:lnTo>
                  <a:pt x="3217" y="525"/>
                </a:lnTo>
                <a:lnTo>
                  <a:pt x="3207" y="525"/>
                </a:lnTo>
                <a:lnTo>
                  <a:pt x="3197" y="525"/>
                </a:lnTo>
                <a:lnTo>
                  <a:pt x="3186" y="525"/>
                </a:lnTo>
                <a:lnTo>
                  <a:pt x="3181" y="525"/>
                </a:lnTo>
                <a:lnTo>
                  <a:pt x="3171" y="525"/>
                </a:lnTo>
                <a:lnTo>
                  <a:pt x="3161" y="525"/>
                </a:lnTo>
                <a:lnTo>
                  <a:pt x="3150" y="525"/>
                </a:lnTo>
                <a:lnTo>
                  <a:pt x="3140" y="525"/>
                </a:lnTo>
                <a:lnTo>
                  <a:pt x="3130" y="525"/>
                </a:lnTo>
                <a:lnTo>
                  <a:pt x="3120" y="525"/>
                </a:lnTo>
                <a:lnTo>
                  <a:pt x="3109" y="525"/>
                </a:lnTo>
                <a:lnTo>
                  <a:pt x="3099" y="519"/>
                </a:lnTo>
                <a:lnTo>
                  <a:pt x="3089" y="519"/>
                </a:lnTo>
                <a:lnTo>
                  <a:pt x="3078" y="519"/>
                </a:lnTo>
                <a:lnTo>
                  <a:pt x="3068" y="519"/>
                </a:lnTo>
                <a:lnTo>
                  <a:pt x="3058" y="519"/>
                </a:lnTo>
                <a:lnTo>
                  <a:pt x="3048" y="519"/>
                </a:lnTo>
                <a:lnTo>
                  <a:pt x="3037" y="519"/>
                </a:lnTo>
                <a:lnTo>
                  <a:pt x="3027" y="519"/>
                </a:lnTo>
                <a:lnTo>
                  <a:pt x="3017" y="519"/>
                </a:lnTo>
                <a:lnTo>
                  <a:pt x="3006" y="519"/>
                </a:lnTo>
                <a:lnTo>
                  <a:pt x="3001" y="519"/>
                </a:lnTo>
                <a:lnTo>
                  <a:pt x="2991" y="519"/>
                </a:lnTo>
                <a:lnTo>
                  <a:pt x="2981" y="519"/>
                </a:lnTo>
                <a:lnTo>
                  <a:pt x="2970" y="519"/>
                </a:lnTo>
                <a:lnTo>
                  <a:pt x="2960" y="514"/>
                </a:lnTo>
                <a:lnTo>
                  <a:pt x="2950" y="514"/>
                </a:lnTo>
                <a:lnTo>
                  <a:pt x="2940" y="514"/>
                </a:lnTo>
                <a:lnTo>
                  <a:pt x="2929" y="514"/>
                </a:lnTo>
                <a:lnTo>
                  <a:pt x="2919" y="509"/>
                </a:lnTo>
                <a:lnTo>
                  <a:pt x="2909" y="509"/>
                </a:lnTo>
                <a:lnTo>
                  <a:pt x="2899" y="509"/>
                </a:lnTo>
                <a:lnTo>
                  <a:pt x="2888" y="509"/>
                </a:lnTo>
                <a:lnTo>
                  <a:pt x="2878" y="504"/>
                </a:lnTo>
                <a:lnTo>
                  <a:pt x="2868" y="504"/>
                </a:lnTo>
                <a:lnTo>
                  <a:pt x="2857" y="504"/>
                </a:lnTo>
                <a:lnTo>
                  <a:pt x="2847" y="504"/>
                </a:lnTo>
                <a:lnTo>
                  <a:pt x="2837" y="499"/>
                </a:lnTo>
                <a:lnTo>
                  <a:pt x="2827" y="499"/>
                </a:lnTo>
                <a:lnTo>
                  <a:pt x="2816" y="499"/>
                </a:lnTo>
                <a:lnTo>
                  <a:pt x="2811" y="494"/>
                </a:lnTo>
                <a:lnTo>
                  <a:pt x="2801" y="494"/>
                </a:lnTo>
                <a:lnTo>
                  <a:pt x="2791" y="494"/>
                </a:lnTo>
                <a:lnTo>
                  <a:pt x="2780" y="489"/>
                </a:lnTo>
                <a:lnTo>
                  <a:pt x="2770" y="489"/>
                </a:lnTo>
                <a:lnTo>
                  <a:pt x="2760" y="483"/>
                </a:lnTo>
                <a:lnTo>
                  <a:pt x="2749" y="483"/>
                </a:lnTo>
                <a:lnTo>
                  <a:pt x="2739" y="483"/>
                </a:lnTo>
                <a:lnTo>
                  <a:pt x="2729" y="478"/>
                </a:lnTo>
                <a:lnTo>
                  <a:pt x="2719" y="478"/>
                </a:lnTo>
                <a:lnTo>
                  <a:pt x="2708" y="473"/>
                </a:lnTo>
                <a:lnTo>
                  <a:pt x="2698" y="473"/>
                </a:lnTo>
                <a:lnTo>
                  <a:pt x="2688" y="468"/>
                </a:lnTo>
                <a:lnTo>
                  <a:pt x="2678" y="468"/>
                </a:lnTo>
                <a:lnTo>
                  <a:pt x="2667" y="463"/>
                </a:lnTo>
                <a:lnTo>
                  <a:pt x="2657" y="463"/>
                </a:lnTo>
                <a:lnTo>
                  <a:pt x="2647" y="458"/>
                </a:lnTo>
                <a:lnTo>
                  <a:pt x="2636" y="453"/>
                </a:lnTo>
                <a:lnTo>
                  <a:pt x="2631" y="453"/>
                </a:lnTo>
                <a:lnTo>
                  <a:pt x="2621" y="447"/>
                </a:lnTo>
                <a:lnTo>
                  <a:pt x="2611" y="447"/>
                </a:lnTo>
                <a:lnTo>
                  <a:pt x="2600" y="442"/>
                </a:lnTo>
                <a:lnTo>
                  <a:pt x="2590" y="437"/>
                </a:lnTo>
                <a:lnTo>
                  <a:pt x="2580" y="437"/>
                </a:lnTo>
                <a:lnTo>
                  <a:pt x="2570" y="432"/>
                </a:lnTo>
                <a:lnTo>
                  <a:pt x="2559" y="427"/>
                </a:lnTo>
                <a:lnTo>
                  <a:pt x="2549" y="422"/>
                </a:lnTo>
                <a:lnTo>
                  <a:pt x="2539" y="422"/>
                </a:lnTo>
                <a:lnTo>
                  <a:pt x="2528" y="417"/>
                </a:lnTo>
                <a:lnTo>
                  <a:pt x="2518" y="411"/>
                </a:lnTo>
                <a:lnTo>
                  <a:pt x="2508" y="406"/>
                </a:lnTo>
                <a:lnTo>
                  <a:pt x="2498" y="406"/>
                </a:lnTo>
                <a:lnTo>
                  <a:pt x="2487" y="401"/>
                </a:lnTo>
                <a:lnTo>
                  <a:pt x="2477" y="396"/>
                </a:lnTo>
                <a:lnTo>
                  <a:pt x="2467" y="391"/>
                </a:lnTo>
                <a:lnTo>
                  <a:pt x="2457" y="386"/>
                </a:lnTo>
                <a:lnTo>
                  <a:pt x="2451" y="381"/>
                </a:lnTo>
                <a:lnTo>
                  <a:pt x="2441" y="381"/>
                </a:lnTo>
                <a:lnTo>
                  <a:pt x="2431" y="375"/>
                </a:lnTo>
                <a:lnTo>
                  <a:pt x="2421" y="370"/>
                </a:lnTo>
                <a:lnTo>
                  <a:pt x="2410" y="365"/>
                </a:lnTo>
                <a:lnTo>
                  <a:pt x="2400" y="360"/>
                </a:lnTo>
                <a:lnTo>
                  <a:pt x="2390" y="355"/>
                </a:lnTo>
                <a:lnTo>
                  <a:pt x="2379" y="350"/>
                </a:lnTo>
                <a:lnTo>
                  <a:pt x="2369" y="345"/>
                </a:lnTo>
                <a:lnTo>
                  <a:pt x="2359" y="345"/>
                </a:lnTo>
                <a:lnTo>
                  <a:pt x="2349" y="339"/>
                </a:lnTo>
                <a:lnTo>
                  <a:pt x="2338" y="334"/>
                </a:lnTo>
                <a:lnTo>
                  <a:pt x="2328" y="329"/>
                </a:lnTo>
                <a:lnTo>
                  <a:pt x="2318" y="324"/>
                </a:lnTo>
                <a:lnTo>
                  <a:pt x="2307" y="319"/>
                </a:lnTo>
                <a:lnTo>
                  <a:pt x="2297" y="314"/>
                </a:lnTo>
                <a:lnTo>
                  <a:pt x="2287" y="314"/>
                </a:lnTo>
                <a:lnTo>
                  <a:pt x="2277" y="309"/>
                </a:lnTo>
                <a:lnTo>
                  <a:pt x="2271" y="303"/>
                </a:lnTo>
                <a:lnTo>
                  <a:pt x="2261" y="298"/>
                </a:lnTo>
                <a:lnTo>
                  <a:pt x="2251" y="293"/>
                </a:lnTo>
                <a:lnTo>
                  <a:pt x="2241" y="293"/>
                </a:lnTo>
                <a:lnTo>
                  <a:pt x="2230" y="288"/>
                </a:lnTo>
                <a:lnTo>
                  <a:pt x="2220" y="283"/>
                </a:lnTo>
                <a:lnTo>
                  <a:pt x="2210" y="283"/>
                </a:lnTo>
                <a:lnTo>
                  <a:pt x="2200" y="278"/>
                </a:lnTo>
                <a:lnTo>
                  <a:pt x="2189" y="273"/>
                </a:lnTo>
                <a:lnTo>
                  <a:pt x="2179" y="273"/>
                </a:lnTo>
                <a:lnTo>
                  <a:pt x="2169" y="267"/>
                </a:lnTo>
                <a:lnTo>
                  <a:pt x="2158" y="267"/>
                </a:lnTo>
                <a:lnTo>
                  <a:pt x="2148" y="262"/>
                </a:lnTo>
                <a:lnTo>
                  <a:pt x="2138" y="262"/>
                </a:lnTo>
                <a:lnTo>
                  <a:pt x="2128" y="262"/>
                </a:lnTo>
                <a:lnTo>
                  <a:pt x="2117" y="257"/>
                </a:lnTo>
                <a:lnTo>
                  <a:pt x="2107" y="257"/>
                </a:lnTo>
                <a:lnTo>
                  <a:pt x="2097" y="257"/>
                </a:lnTo>
                <a:lnTo>
                  <a:pt x="2092" y="257"/>
                </a:lnTo>
                <a:lnTo>
                  <a:pt x="2081" y="257"/>
                </a:lnTo>
                <a:lnTo>
                  <a:pt x="2071" y="257"/>
                </a:lnTo>
                <a:lnTo>
                  <a:pt x="2061" y="257"/>
                </a:lnTo>
                <a:lnTo>
                  <a:pt x="2050" y="257"/>
                </a:lnTo>
                <a:lnTo>
                  <a:pt x="2040" y="257"/>
                </a:lnTo>
                <a:lnTo>
                  <a:pt x="2030" y="262"/>
                </a:lnTo>
                <a:lnTo>
                  <a:pt x="2020" y="262"/>
                </a:lnTo>
                <a:lnTo>
                  <a:pt x="2009" y="267"/>
                </a:lnTo>
                <a:lnTo>
                  <a:pt x="1999" y="267"/>
                </a:lnTo>
                <a:lnTo>
                  <a:pt x="1989" y="273"/>
                </a:lnTo>
                <a:lnTo>
                  <a:pt x="1979" y="278"/>
                </a:lnTo>
                <a:lnTo>
                  <a:pt x="1968" y="278"/>
                </a:lnTo>
                <a:lnTo>
                  <a:pt x="1958" y="283"/>
                </a:lnTo>
                <a:lnTo>
                  <a:pt x="1948" y="288"/>
                </a:lnTo>
                <a:lnTo>
                  <a:pt x="1937" y="288"/>
                </a:lnTo>
                <a:lnTo>
                  <a:pt x="1927" y="288"/>
                </a:lnTo>
                <a:lnTo>
                  <a:pt x="1917" y="288"/>
                </a:lnTo>
                <a:lnTo>
                  <a:pt x="1907" y="288"/>
                </a:lnTo>
                <a:lnTo>
                  <a:pt x="1901" y="288"/>
                </a:lnTo>
                <a:lnTo>
                  <a:pt x="1891" y="293"/>
                </a:lnTo>
                <a:lnTo>
                  <a:pt x="1881" y="293"/>
                </a:lnTo>
                <a:lnTo>
                  <a:pt x="1871" y="298"/>
                </a:lnTo>
                <a:lnTo>
                  <a:pt x="1860" y="303"/>
                </a:lnTo>
                <a:lnTo>
                  <a:pt x="1850" y="309"/>
                </a:lnTo>
                <a:lnTo>
                  <a:pt x="1840" y="314"/>
                </a:lnTo>
                <a:lnTo>
                  <a:pt x="1829" y="319"/>
                </a:lnTo>
                <a:lnTo>
                  <a:pt x="1819" y="319"/>
                </a:lnTo>
                <a:lnTo>
                  <a:pt x="1809" y="314"/>
                </a:lnTo>
                <a:lnTo>
                  <a:pt x="1799" y="309"/>
                </a:lnTo>
                <a:lnTo>
                  <a:pt x="1788" y="303"/>
                </a:lnTo>
                <a:lnTo>
                  <a:pt x="1778" y="309"/>
                </a:lnTo>
                <a:lnTo>
                  <a:pt x="1768" y="314"/>
                </a:lnTo>
                <a:lnTo>
                  <a:pt x="1758" y="314"/>
                </a:lnTo>
                <a:lnTo>
                  <a:pt x="1747" y="329"/>
                </a:lnTo>
                <a:lnTo>
                  <a:pt x="1737" y="324"/>
                </a:lnTo>
                <a:lnTo>
                  <a:pt x="1727" y="324"/>
                </a:lnTo>
                <a:lnTo>
                  <a:pt x="1722" y="334"/>
                </a:lnTo>
                <a:lnTo>
                  <a:pt x="1711" y="339"/>
                </a:lnTo>
                <a:lnTo>
                  <a:pt x="1701" y="345"/>
                </a:lnTo>
                <a:lnTo>
                  <a:pt x="1691" y="350"/>
                </a:lnTo>
                <a:lnTo>
                  <a:pt x="1680" y="360"/>
                </a:lnTo>
                <a:lnTo>
                  <a:pt x="1670" y="370"/>
                </a:lnTo>
                <a:lnTo>
                  <a:pt x="1660" y="375"/>
                </a:lnTo>
                <a:lnTo>
                  <a:pt x="1650" y="386"/>
                </a:lnTo>
                <a:lnTo>
                  <a:pt x="1639" y="391"/>
                </a:lnTo>
                <a:lnTo>
                  <a:pt x="1629" y="396"/>
                </a:lnTo>
                <a:lnTo>
                  <a:pt x="1619" y="406"/>
                </a:lnTo>
                <a:lnTo>
                  <a:pt x="1608" y="411"/>
                </a:lnTo>
                <a:lnTo>
                  <a:pt x="1598" y="417"/>
                </a:lnTo>
                <a:lnTo>
                  <a:pt x="1588" y="422"/>
                </a:lnTo>
                <a:lnTo>
                  <a:pt x="1578" y="427"/>
                </a:lnTo>
                <a:lnTo>
                  <a:pt x="1567" y="422"/>
                </a:lnTo>
                <a:lnTo>
                  <a:pt x="1557" y="427"/>
                </a:lnTo>
                <a:lnTo>
                  <a:pt x="1547" y="432"/>
                </a:lnTo>
                <a:lnTo>
                  <a:pt x="1542" y="442"/>
                </a:lnTo>
                <a:lnTo>
                  <a:pt x="1531" y="442"/>
                </a:lnTo>
                <a:lnTo>
                  <a:pt x="1521" y="447"/>
                </a:lnTo>
                <a:lnTo>
                  <a:pt x="1511" y="447"/>
                </a:lnTo>
                <a:lnTo>
                  <a:pt x="1501" y="453"/>
                </a:lnTo>
                <a:lnTo>
                  <a:pt x="1490" y="453"/>
                </a:lnTo>
                <a:lnTo>
                  <a:pt x="1480" y="453"/>
                </a:lnTo>
                <a:lnTo>
                  <a:pt x="1470" y="458"/>
                </a:lnTo>
                <a:lnTo>
                  <a:pt x="1459" y="468"/>
                </a:lnTo>
                <a:lnTo>
                  <a:pt x="1449" y="468"/>
                </a:lnTo>
                <a:lnTo>
                  <a:pt x="1439" y="463"/>
                </a:lnTo>
                <a:lnTo>
                  <a:pt x="1429" y="463"/>
                </a:lnTo>
                <a:lnTo>
                  <a:pt x="1418" y="463"/>
                </a:lnTo>
                <a:lnTo>
                  <a:pt x="1408" y="463"/>
                </a:lnTo>
                <a:lnTo>
                  <a:pt x="1398" y="468"/>
                </a:lnTo>
                <a:lnTo>
                  <a:pt x="1387" y="473"/>
                </a:lnTo>
                <a:lnTo>
                  <a:pt x="1377" y="473"/>
                </a:lnTo>
                <a:lnTo>
                  <a:pt x="1367" y="473"/>
                </a:lnTo>
                <a:lnTo>
                  <a:pt x="1362" y="478"/>
                </a:lnTo>
                <a:lnTo>
                  <a:pt x="1351" y="483"/>
                </a:lnTo>
                <a:lnTo>
                  <a:pt x="1341" y="483"/>
                </a:lnTo>
                <a:lnTo>
                  <a:pt x="1331" y="489"/>
                </a:lnTo>
                <a:lnTo>
                  <a:pt x="1321" y="494"/>
                </a:lnTo>
                <a:lnTo>
                  <a:pt x="1310" y="489"/>
                </a:lnTo>
                <a:lnTo>
                  <a:pt x="1300" y="483"/>
                </a:lnTo>
                <a:lnTo>
                  <a:pt x="1290" y="478"/>
                </a:lnTo>
                <a:lnTo>
                  <a:pt x="1280" y="483"/>
                </a:lnTo>
                <a:lnTo>
                  <a:pt x="1269" y="483"/>
                </a:lnTo>
                <a:lnTo>
                  <a:pt x="1259" y="489"/>
                </a:lnTo>
                <a:lnTo>
                  <a:pt x="1249" y="489"/>
                </a:lnTo>
                <a:lnTo>
                  <a:pt x="1238" y="489"/>
                </a:lnTo>
                <a:lnTo>
                  <a:pt x="1228" y="489"/>
                </a:lnTo>
                <a:lnTo>
                  <a:pt x="1218" y="494"/>
                </a:lnTo>
                <a:lnTo>
                  <a:pt x="1208" y="499"/>
                </a:lnTo>
                <a:lnTo>
                  <a:pt x="1197" y="489"/>
                </a:lnTo>
                <a:lnTo>
                  <a:pt x="1187" y="499"/>
                </a:lnTo>
                <a:lnTo>
                  <a:pt x="1182" y="494"/>
                </a:lnTo>
                <a:lnTo>
                  <a:pt x="1172" y="494"/>
                </a:lnTo>
                <a:lnTo>
                  <a:pt x="1161" y="494"/>
                </a:lnTo>
                <a:lnTo>
                  <a:pt x="1151" y="499"/>
                </a:lnTo>
                <a:lnTo>
                  <a:pt x="1141" y="499"/>
                </a:lnTo>
                <a:lnTo>
                  <a:pt x="1130" y="494"/>
                </a:lnTo>
                <a:lnTo>
                  <a:pt x="1120" y="494"/>
                </a:lnTo>
                <a:lnTo>
                  <a:pt x="1110" y="499"/>
                </a:lnTo>
                <a:lnTo>
                  <a:pt x="1100" y="499"/>
                </a:lnTo>
                <a:lnTo>
                  <a:pt x="1089" y="504"/>
                </a:lnTo>
                <a:lnTo>
                  <a:pt x="1079" y="504"/>
                </a:lnTo>
                <a:lnTo>
                  <a:pt x="1069" y="504"/>
                </a:lnTo>
                <a:lnTo>
                  <a:pt x="1059" y="504"/>
                </a:lnTo>
                <a:lnTo>
                  <a:pt x="1048" y="509"/>
                </a:lnTo>
                <a:lnTo>
                  <a:pt x="1038" y="509"/>
                </a:lnTo>
                <a:lnTo>
                  <a:pt x="1028" y="509"/>
                </a:lnTo>
                <a:lnTo>
                  <a:pt x="1017" y="514"/>
                </a:lnTo>
                <a:lnTo>
                  <a:pt x="1007" y="514"/>
                </a:lnTo>
                <a:lnTo>
                  <a:pt x="1002" y="514"/>
                </a:lnTo>
                <a:lnTo>
                  <a:pt x="992" y="519"/>
                </a:lnTo>
                <a:lnTo>
                  <a:pt x="981" y="519"/>
                </a:lnTo>
                <a:lnTo>
                  <a:pt x="971" y="519"/>
                </a:lnTo>
                <a:lnTo>
                  <a:pt x="961" y="519"/>
                </a:lnTo>
                <a:lnTo>
                  <a:pt x="951" y="525"/>
                </a:lnTo>
                <a:lnTo>
                  <a:pt x="940" y="525"/>
                </a:lnTo>
                <a:lnTo>
                  <a:pt x="930" y="525"/>
                </a:lnTo>
                <a:lnTo>
                  <a:pt x="920" y="525"/>
                </a:lnTo>
                <a:lnTo>
                  <a:pt x="909" y="525"/>
                </a:lnTo>
                <a:lnTo>
                  <a:pt x="899" y="525"/>
                </a:lnTo>
                <a:lnTo>
                  <a:pt x="889" y="525"/>
                </a:lnTo>
                <a:lnTo>
                  <a:pt x="879" y="525"/>
                </a:lnTo>
                <a:lnTo>
                  <a:pt x="868" y="530"/>
                </a:lnTo>
                <a:lnTo>
                  <a:pt x="858" y="530"/>
                </a:lnTo>
                <a:lnTo>
                  <a:pt x="848" y="530"/>
                </a:lnTo>
                <a:lnTo>
                  <a:pt x="837" y="530"/>
                </a:lnTo>
                <a:lnTo>
                  <a:pt x="827" y="530"/>
                </a:lnTo>
                <a:lnTo>
                  <a:pt x="817" y="530"/>
                </a:lnTo>
                <a:lnTo>
                  <a:pt x="812" y="530"/>
                </a:lnTo>
                <a:lnTo>
                  <a:pt x="802" y="530"/>
                </a:lnTo>
                <a:lnTo>
                  <a:pt x="791" y="535"/>
                </a:lnTo>
                <a:lnTo>
                  <a:pt x="781" y="535"/>
                </a:lnTo>
                <a:lnTo>
                  <a:pt x="771" y="535"/>
                </a:lnTo>
                <a:lnTo>
                  <a:pt x="760" y="535"/>
                </a:lnTo>
                <a:lnTo>
                  <a:pt x="750" y="535"/>
                </a:lnTo>
                <a:lnTo>
                  <a:pt x="740" y="535"/>
                </a:lnTo>
                <a:lnTo>
                  <a:pt x="730" y="535"/>
                </a:lnTo>
                <a:lnTo>
                  <a:pt x="719" y="535"/>
                </a:lnTo>
                <a:lnTo>
                  <a:pt x="709" y="535"/>
                </a:lnTo>
                <a:lnTo>
                  <a:pt x="699" y="535"/>
                </a:lnTo>
                <a:lnTo>
                  <a:pt x="688" y="535"/>
                </a:lnTo>
                <a:lnTo>
                  <a:pt x="678" y="535"/>
                </a:lnTo>
                <a:lnTo>
                  <a:pt x="668" y="535"/>
                </a:lnTo>
                <a:lnTo>
                  <a:pt x="658" y="540"/>
                </a:lnTo>
                <a:lnTo>
                  <a:pt x="647" y="540"/>
                </a:lnTo>
                <a:lnTo>
                  <a:pt x="637" y="540"/>
                </a:lnTo>
                <a:lnTo>
                  <a:pt x="632" y="540"/>
                </a:lnTo>
                <a:lnTo>
                  <a:pt x="622" y="540"/>
                </a:lnTo>
                <a:lnTo>
                  <a:pt x="611" y="540"/>
                </a:lnTo>
                <a:lnTo>
                  <a:pt x="601" y="540"/>
                </a:lnTo>
                <a:lnTo>
                  <a:pt x="591" y="540"/>
                </a:lnTo>
                <a:lnTo>
                  <a:pt x="581" y="540"/>
                </a:lnTo>
                <a:lnTo>
                  <a:pt x="570" y="540"/>
                </a:lnTo>
                <a:lnTo>
                  <a:pt x="560" y="540"/>
                </a:lnTo>
                <a:lnTo>
                  <a:pt x="550" y="540"/>
                </a:lnTo>
                <a:lnTo>
                  <a:pt x="539" y="540"/>
                </a:lnTo>
                <a:lnTo>
                  <a:pt x="529" y="540"/>
                </a:lnTo>
                <a:lnTo>
                  <a:pt x="519" y="540"/>
                </a:lnTo>
                <a:lnTo>
                  <a:pt x="509" y="540"/>
                </a:lnTo>
                <a:lnTo>
                  <a:pt x="498" y="545"/>
                </a:lnTo>
                <a:lnTo>
                  <a:pt x="488" y="545"/>
                </a:lnTo>
                <a:lnTo>
                  <a:pt x="478" y="545"/>
                </a:lnTo>
                <a:lnTo>
                  <a:pt x="467" y="545"/>
                </a:lnTo>
                <a:lnTo>
                  <a:pt x="457" y="545"/>
                </a:lnTo>
                <a:lnTo>
                  <a:pt x="452" y="545"/>
                </a:lnTo>
                <a:lnTo>
                  <a:pt x="442" y="545"/>
                </a:lnTo>
                <a:lnTo>
                  <a:pt x="431" y="545"/>
                </a:lnTo>
                <a:lnTo>
                  <a:pt x="421" y="545"/>
                </a:lnTo>
                <a:lnTo>
                  <a:pt x="411" y="545"/>
                </a:lnTo>
                <a:lnTo>
                  <a:pt x="401" y="545"/>
                </a:lnTo>
                <a:lnTo>
                  <a:pt x="390" y="545"/>
                </a:lnTo>
                <a:lnTo>
                  <a:pt x="380" y="545"/>
                </a:lnTo>
                <a:lnTo>
                  <a:pt x="370" y="545"/>
                </a:lnTo>
                <a:lnTo>
                  <a:pt x="360" y="545"/>
                </a:lnTo>
                <a:lnTo>
                  <a:pt x="349" y="545"/>
                </a:lnTo>
                <a:lnTo>
                  <a:pt x="339" y="545"/>
                </a:lnTo>
                <a:lnTo>
                  <a:pt x="329" y="545"/>
                </a:lnTo>
                <a:lnTo>
                  <a:pt x="318" y="545"/>
                </a:lnTo>
                <a:lnTo>
                  <a:pt x="308" y="545"/>
                </a:lnTo>
                <a:lnTo>
                  <a:pt x="298" y="545"/>
                </a:lnTo>
                <a:lnTo>
                  <a:pt x="288" y="545"/>
                </a:lnTo>
                <a:lnTo>
                  <a:pt x="277" y="545"/>
                </a:lnTo>
                <a:lnTo>
                  <a:pt x="272" y="545"/>
                </a:lnTo>
                <a:lnTo>
                  <a:pt x="262" y="545"/>
                </a:lnTo>
                <a:lnTo>
                  <a:pt x="252" y="545"/>
                </a:lnTo>
                <a:lnTo>
                  <a:pt x="241" y="545"/>
                </a:lnTo>
                <a:lnTo>
                  <a:pt x="231" y="545"/>
                </a:lnTo>
                <a:lnTo>
                  <a:pt x="221" y="545"/>
                </a:lnTo>
                <a:lnTo>
                  <a:pt x="210" y="545"/>
                </a:lnTo>
                <a:lnTo>
                  <a:pt x="200" y="545"/>
                </a:lnTo>
                <a:lnTo>
                  <a:pt x="190" y="545"/>
                </a:lnTo>
                <a:lnTo>
                  <a:pt x="180" y="545"/>
                </a:lnTo>
                <a:lnTo>
                  <a:pt x="169" y="545"/>
                </a:lnTo>
                <a:lnTo>
                  <a:pt x="159" y="545"/>
                </a:lnTo>
                <a:lnTo>
                  <a:pt x="149" y="545"/>
                </a:lnTo>
                <a:lnTo>
                  <a:pt x="138" y="545"/>
                </a:lnTo>
                <a:lnTo>
                  <a:pt x="128" y="545"/>
                </a:lnTo>
                <a:lnTo>
                  <a:pt x="118" y="545"/>
                </a:lnTo>
                <a:lnTo>
                  <a:pt x="108" y="545"/>
                </a:lnTo>
                <a:lnTo>
                  <a:pt x="97" y="545"/>
                </a:lnTo>
                <a:lnTo>
                  <a:pt x="92" y="545"/>
                </a:lnTo>
                <a:lnTo>
                  <a:pt x="82" y="545"/>
                </a:lnTo>
                <a:lnTo>
                  <a:pt x="72" y="545"/>
                </a:lnTo>
                <a:lnTo>
                  <a:pt x="61" y="545"/>
                </a:lnTo>
                <a:lnTo>
                  <a:pt x="51" y="545"/>
                </a:lnTo>
                <a:lnTo>
                  <a:pt x="41" y="545"/>
                </a:lnTo>
                <a:lnTo>
                  <a:pt x="31" y="545"/>
                </a:lnTo>
                <a:lnTo>
                  <a:pt x="20" y="545"/>
                </a:lnTo>
                <a:lnTo>
                  <a:pt x="10" y="545"/>
                </a:lnTo>
                <a:lnTo>
                  <a:pt x="0" y="545"/>
                </a:lnTo>
                <a:close/>
              </a:path>
            </a:pathLst>
          </a:custGeom>
          <a:gradFill rotWithShape="0">
            <a:gsLst>
              <a:gs pos="0">
                <a:srgbClr val="FF3300"/>
              </a:gs>
              <a:gs pos="100000">
                <a:srgbClr val="FFFFFF"/>
              </a:gs>
            </a:gsLst>
            <a:lin ang="5400000" scaled="1"/>
          </a:gradFill>
          <a:ln w="9525">
            <a:noFill/>
            <a:round/>
            <a:headEnd/>
            <a:tailEnd/>
          </a:ln>
        </p:spPr>
        <p:txBody>
          <a:bodyPr/>
          <a:lstStyle/>
          <a:p>
            <a:endParaRPr lang="en-GB"/>
          </a:p>
        </p:txBody>
      </p:sp>
      <p:sp>
        <p:nvSpPr>
          <p:cNvPr id="410974" name="Text Box 350"/>
          <p:cNvSpPr txBox="1">
            <a:spLocks noChangeArrowheads="1"/>
          </p:cNvSpPr>
          <p:nvPr/>
        </p:nvSpPr>
        <p:spPr bwMode="auto">
          <a:xfrm>
            <a:off x="1493838" y="1847850"/>
            <a:ext cx="3856037" cy="396875"/>
          </a:xfrm>
          <a:prstGeom prst="rect">
            <a:avLst/>
          </a:prstGeom>
          <a:noFill/>
          <a:ln w="9525">
            <a:noFill/>
            <a:miter lim="800000"/>
            <a:headEnd/>
            <a:tailEnd/>
          </a:ln>
          <a:effectLst/>
        </p:spPr>
        <p:txBody>
          <a:bodyPr wrap="none">
            <a:spAutoFit/>
          </a:bodyPr>
          <a:lstStyle/>
          <a:p>
            <a:r>
              <a:rPr lang="en-GB" sz="2000" b="1">
                <a:latin typeface="BankGothic Md BT" pitchFamily="34" charset="0"/>
              </a:rPr>
              <a:t>i.e. Convergence by 2020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966"/>
                                        </p:tgtEl>
                                        <p:attrNameLst>
                                          <p:attrName>style.visibility</p:attrName>
                                        </p:attrNameLst>
                                      </p:cBhvr>
                                      <p:to>
                                        <p:strVal val="visible"/>
                                      </p:to>
                                    </p:set>
                                    <p:animEffect transition="in" filter="wipe(left)">
                                      <p:cBhvr>
                                        <p:cTn id="7" dur="500"/>
                                        <p:tgtEl>
                                          <p:spTgt spid="41096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0971"/>
                                        </p:tgtEl>
                                        <p:attrNameLst>
                                          <p:attrName>style.visibility</p:attrName>
                                        </p:attrNameLst>
                                      </p:cBhvr>
                                      <p:to>
                                        <p:strVal val="visible"/>
                                      </p:to>
                                    </p:set>
                                    <p:animEffect transition="in" filter="wipe(left)">
                                      <p:cBhvr>
                                        <p:cTn id="11" dur="500"/>
                                        <p:tgtEl>
                                          <p:spTgt spid="41097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10967"/>
                                        </p:tgtEl>
                                        <p:attrNameLst>
                                          <p:attrName>style.visibility</p:attrName>
                                        </p:attrNameLst>
                                      </p:cBhvr>
                                      <p:to>
                                        <p:strVal val="visible"/>
                                      </p:to>
                                    </p:set>
                                    <p:animEffect transition="in" filter="wipe(left)">
                                      <p:cBhvr>
                                        <p:cTn id="15" dur="500"/>
                                        <p:tgtEl>
                                          <p:spTgt spid="41096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10962"/>
                                        </p:tgtEl>
                                        <p:attrNameLst>
                                          <p:attrName>style.visibility</p:attrName>
                                        </p:attrNameLst>
                                      </p:cBhvr>
                                      <p:to>
                                        <p:strVal val="visible"/>
                                      </p:to>
                                    </p:set>
                                    <p:animEffect transition="in" filter="wipe(left)">
                                      <p:cBhvr>
                                        <p:cTn id="19" dur="500"/>
                                        <p:tgtEl>
                                          <p:spTgt spid="41096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10973"/>
                                        </p:tgtEl>
                                        <p:attrNameLst>
                                          <p:attrName>style.visibility</p:attrName>
                                        </p:attrNameLst>
                                      </p:cBhvr>
                                      <p:to>
                                        <p:strVal val="visible"/>
                                      </p:to>
                                    </p:set>
                                    <p:animEffect transition="in" filter="wipe(left)">
                                      <p:cBhvr>
                                        <p:cTn id="23" dur="500"/>
                                        <p:tgtEl>
                                          <p:spTgt spid="41097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10963"/>
                                        </p:tgtEl>
                                        <p:attrNameLst>
                                          <p:attrName>style.visibility</p:attrName>
                                        </p:attrNameLst>
                                      </p:cBhvr>
                                      <p:to>
                                        <p:strVal val="visible"/>
                                      </p:to>
                                    </p:set>
                                    <p:animEffect transition="in" filter="wipe(left)">
                                      <p:cBhvr>
                                        <p:cTn id="27" dur="500"/>
                                        <p:tgtEl>
                                          <p:spTgt spid="41096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10964"/>
                                        </p:tgtEl>
                                        <p:attrNameLst>
                                          <p:attrName>style.visibility</p:attrName>
                                        </p:attrNameLst>
                                      </p:cBhvr>
                                      <p:to>
                                        <p:strVal val="visible"/>
                                      </p:to>
                                    </p:set>
                                    <p:animEffect transition="in" filter="wipe(left)">
                                      <p:cBhvr>
                                        <p:cTn id="31" dur="500"/>
                                        <p:tgtEl>
                                          <p:spTgt spid="41096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410972"/>
                                        </p:tgtEl>
                                        <p:attrNameLst>
                                          <p:attrName>style.visibility</p:attrName>
                                        </p:attrNameLst>
                                      </p:cBhvr>
                                      <p:to>
                                        <p:strVal val="visible"/>
                                      </p:to>
                                    </p:set>
                                    <p:animEffect transition="in" filter="wipe(left)">
                                      <p:cBhvr>
                                        <p:cTn id="35" dur="500"/>
                                        <p:tgtEl>
                                          <p:spTgt spid="410972"/>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410965"/>
                                        </p:tgtEl>
                                        <p:attrNameLst>
                                          <p:attrName>style.visibility</p:attrName>
                                        </p:attrNameLst>
                                      </p:cBhvr>
                                      <p:to>
                                        <p:strVal val="visible"/>
                                      </p:to>
                                    </p:set>
                                    <p:animEffect transition="in" filter="wipe(left)">
                                      <p:cBhvr>
                                        <p:cTn id="39" dur="500"/>
                                        <p:tgtEl>
                                          <p:spTgt spid="410965"/>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10974"/>
                                        </p:tgtEl>
                                        <p:attrNameLst>
                                          <p:attrName>style.visibility</p:attrName>
                                        </p:attrNameLst>
                                      </p:cBhvr>
                                      <p:to>
                                        <p:strVal val="visible"/>
                                      </p:to>
                                    </p:set>
                                    <p:animEffect transition="in" filter="wipe(left)">
                                      <p:cBhvr>
                                        <p:cTn id="43" dur="500"/>
                                        <p:tgtEl>
                                          <p:spTgt spid="410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962" grpId="0" animBg="1"/>
      <p:bldP spid="410963" grpId="0" autoUpdateAnimBg="0"/>
      <p:bldP spid="410964" grpId="0" animBg="1"/>
      <p:bldP spid="410965" grpId="0" autoUpdateAnimBg="0"/>
      <p:bldP spid="410966" grpId="0" animBg="1" autoUpdateAnimBg="0"/>
      <p:bldP spid="410967" grpId="0" autoUpdateAnimBg="0"/>
      <p:bldP spid="410971" grpId="0" animBg="1"/>
      <p:bldP spid="410972" grpId="0" animBg="1"/>
      <p:bldP spid="410973" grpId="0" animBg="1"/>
      <p:bldP spid="410974"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Footer Placeholder 3"/>
          <p:cNvSpPr>
            <a:spLocks noGrp="1"/>
          </p:cNvSpPr>
          <p:nvPr>
            <p:ph type="ftr" sz="quarter" idx="11"/>
          </p:nvPr>
        </p:nvSpPr>
        <p:spPr/>
        <p:txBody>
          <a:bodyPr/>
          <a:lstStyle/>
          <a:p>
            <a:r>
              <a:rPr lang="en-GB"/>
              <a:t>GCI www.gci.org.uk</a:t>
            </a:r>
          </a:p>
        </p:txBody>
      </p:sp>
      <p:sp>
        <p:nvSpPr>
          <p:cNvPr id="412674" name="Rectangle 2"/>
          <p:cNvSpPr>
            <a:spLocks noChangeArrowheads="1"/>
          </p:cNvSpPr>
          <p:nvPr/>
        </p:nvSpPr>
        <p:spPr bwMode="auto">
          <a:xfrm>
            <a:off x="0" y="0"/>
            <a:ext cx="9144000" cy="6858000"/>
          </a:xfrm>
          <a:prstGeom prst="rect">
            <a:avLst/>
          </a:prstGeom>
          <a:gradFill rotWithShape="0">
            <a:gsLst>
              <a:gs pos="0">
                <a:srgbClr val="0000FF"/>
              </a:gs>
              <a:gs pos="50000">
                <a:srgbClr val="CCCCFF"/>
              </a:gs>
              <a:gs pos="100000">
                <a:srgbClr val="0000FF"/>
              </a:gs>
            </a:gsLst>
            <a:lin ang="18900000" scaled="1"/>
          </a:gradFill>
          <a:ln w="9525">
            <a:solidFill>
              <a:schemeClr val="tx1"/>
            </a:solidFill>
            <a:miter lim="800000"/>
            <a:headEnd/>
            <a:tailEnd/>
          </a:ln>
          <a:effectLst/>
        </p:spPr>
        <p:txBody>
          <a:bodyPr wrap="none" anchor="ctr"/>
          <a:lstStyle/>
          <a:p>
            <a:pPr algn="ctr"/>
            <a:endParaRPr lang="en-US" sz="2400"/>
          </a:p>
        </p:txBody>
      </p:sp>
      <p:sp>
        <p:nvSpPr>
          <p:cNvPr id="412876" name="Freeform 204"/>
          <p:cNvSpPr>
            <a:spLocks/>
          </p:cNvSpPr>
          <p:nvPr/>
        </p:nvSpPr>
        <p:spPr bwMode="auto">
          <a:xfrm>
            <a:off x="1322388" y="3935413"/>
            <a:ext cx="6472237" cy="1514475"/>
          </a:xfrm>
          <a:custGeom>
            <a:avLst/>
            <a:gdLst/>
            <a:ahLst/>
            <a:cxnLst>
              <a:cxn ang="0">
                <a:pos x="110" y="954"/>
              </a:cxn>
              <a:cxn ang="0">
                <a:pos x="244" y="954"/>
              </a:cxn>
              <a:cxn ang="0">
                <a:pos x="378" y="954"/>
              </a:cxn>
              <a:cxn ang="0">
                <a:pos x="507" y="949"/>
              </a:cxn>
              <a:cxn ang="0">
                <a:pos x="642" y="949"/>
              </a:cxn>
              <a:cxn ang="0">
                <a:pos x="776" y="944"/>
              </a:cxn>
              <a:cxn ang="0">
                <a:pos x="905" y="935"/>
              </a:cxn>
              <a:cxn ang="0">
                <a:pos x="1039" y="920"/>
              </a:cxn>
              <a:cxn ang="0">
                <a:pos x="1174" y="901"/>
              </a:cxn>
              <a:cxn ang="0">
                <a:pos x="1303" y="882"/>
              </a:cxn>
              <a:cxn ang="0">
                <a:pos x="1437" y="868"/>
              </a:cxn>
              <a:cxn ang="0">
                <a:pos x="1571" y="840"/>
              </a:cxn>
              <a:cxn ang="0">
                <a:pos x="1701" y="745"/>
              </a:cxn>
              <a:cxn ang="0">
                <a:pos x="1835" y="631"/>
              </a:cxn>
              <a:cxn ang="0">
                <a:pos x="1969" y="560"/>
              </a:cxn>
              <a:cxn ang="0">
                <a:pos x="2098" y="441"/>
              </a:cxn>
              <a:cxn ang="0">
                <a:pos x="2233" y="351"/>
              </a:cxn>
              <a:cxn ang="0">
                <a:pos x="2367" y="280"/>
              </a:cxn>
              <a:cxn ang="0">
                <a:pos x="2496" y="232"/>
              </a:cxn>
              <a:cxn ang="0">
                <a:pos x="2630" y="185"/>
              </a:cxn>
              <a:cxn ang="0">
                <a:pos x="2764" y="137"/>
              </a:cxn>
              <a:cxn ang="0">
                <a:pos x="2894" y="99"/>
              </a:cxn>
              <a:cxn ang="0">
                <a:pos x="3028" y="80"/>
              </a:cxn>
              <a:cxn ang="0">
                <a:pos x="3162" y="57"/>
              </a:cxn>
              <a:cxn ang="0">
                <a:pos x="3292" y="38"/>
              </a:cxn>
              <a:cxn ang="0">
                <a:pos x="3426" y="23"/>
              </a:cxn>
              <a:cxn ang="0">
                <a:pos x="3555" y="14"/>
              </a:cxn>
              <a:cxn ang="0">
                <a:pos x="3689" y="9"/>
              </a:cxn>
              <a:cxn ang="0">
                <a:pos x="3823" y="4"/>
              </a:cxn>
              <a:cxn ang="0">
                <a:pos x="3953" y="0"/>
              </a:cxn>
              <a:cxn ang="0">
                <a:pos x="4077" y="854"/>
              </a:cxn>
              <a:cxn ang="0">
                <a:pos x="3943" y="854"/>
              </a:cxn>
              <a:cxn ang="0">
                <a:pos x="3814" y="849"/>
              </a:cxn>
              <a:cxn ang="0">
                <a:pos x="3680" y="844"/>
              </a:cxn>
              <a:cxn ang="0">
                <a:pos x="3545" y="840"/>
              </a:cxn>
              <a:cxn ang="0">
                <a:pos x="3416" y="835"/>
              </a:cxn>
              <a:cxn ang="0">
                <a:pos x="3282" y="825"/>
              </a:cxn>
              <a:cxn ang="0">
                <a:pos x="3148" y="811"/>
              </a:cxn>
              <a:cxn ang="0">
                <a:pos x="3018" y="797"/>
              </a:cxn>
              <a:cxn ang="0">
                <a:pos x="2884" y="759"/>
              </a:cxn>
              <a:cxn ang="0">
                <a:pos x="2750" y="702"/>
              </a:cxn>
              <a:cxn ang="0">
                <a:pos x="2621" y="626"/>
              </a:cxn>
              <a:cxn ang="0">
                <a:pos x="2486" y="541"/>
              </a:cxn>
              <a:cxn ang="0">
                <a:pos x="2352" y="465"/>
              </a:cxn>
              <a:cxn ang="0">
                <a:pos x="2223" y="422"/>
              </a:cxn>
              <a:cxn ang="0">
                <a:pos x="2089" y="451"/>
              </a:cxn>
              <a:cxn ang="0">
                <a:pos x="1955" y="564"/>
              </a:cxn>
              <a:cxn ang="0">
                <a:pos x="1825" y="631"/>
              </a:cxn>
              <a:cxn ang="0">
                <a:pos x="1691" y="754"/>
              </a:cxn>
              <a:cxn ang="0">
                <a:pos x="1562" y="840"/>
              </a:cxn>
              <a:cxn ang="0">
                <a:pos x="1427" y="868"/>
              </a:cxn>
              <a:cxn ang="0">
                <a:pos x="1293" y="882"/>
              </a:cxn>
              <a:cxn ang="0">
                <a:pos x="1164" y="901"/>
              </a:cxn>
              <a:cxn ang="0">
                <a:pos x="1030" y="920"/>
              </a:cxn>
              <a:cxn ang="0">
                <a:pos x="896" y="935"/>
              </a:cxn>
              <a:cxn ang="0">
                <a:pos x="766" y="944"/>
              </a:cxn>
              <a:cxn ang="0">
                <a:pos x="632" y="949"/>
              </a:cxn>
              <a:cxn ang="0">
                <a:pos x="498" y="954"/>
              </a:cxn>
              <a:cxn ang="0">
                <a:pos x="368" y="954"/>
              </a:cxn>
              <a:cxn ang="0">
                <a:pos x="234" y="954"/>
              </a:cxn>
              <a:cxn ang="0">
                <a:pos x="100" y="954"/>
              </a:cxn>
            </a:cxnLst>
            <a:rect l="0" t="0" r="r" b="b"/>
            <a:pathLst>
              <a:path w="4077" h="954">
                <a:moveTo>
                  <a:pt x="0" y="954"/>
                </a:moveTo>
                <a:lnTo>
                  <a:pt x="0" y="954"/>
                </a:lnTo>
                <a:lnTo>
                  <a:pt x="9" y="954"/>
                </a:lnTo>
                <a:lnTo>
                  <a:pt x="19" y="954"/>
                </a:lnTo>
                <a:lnTo>
                  <a:pt x="28" y="954"/>
                </a:lnTo>
                <a:lnTo>
                  <a:pt x="43" y="954"/>
                </a:lnTo>
                <a:lnTo>
                  <a:pt x="52" y="954"/>
                </a:lnTo>
                <a:lnTo>
                  <a:pt x="62" y="954"/>
                </a:lnTo>
                <a:lnTo>
                  <a:pt x="71" y="954"/>
                </a:lnTo>
                <a:lnTo>
                  <a:pt x="81" y="954"/>
                </a:lnTo>
                <a:lnTo>
                  <a:pt x="91" y="954"/>
                </a:lnTo>
                <a:lnTo>
                  <a:pt x="100" y="954"/>
                </a:lnTo>
                <a:lnTo>
                  <a:pt x="110" y="954"/>
                </a:lnTo>
                <a:lnTo>
                  <a:pt x="124" y="954"/>
                </a:lnTo>
                <a:lnTo>
                  <a:pt x="134" y="954"/>
                </a:lnTo>
                <a:lnTo>
                  <a:pt x="143" y="954"/>
                </a:lnTo>
                <a:lnTo>
                  <a:pt x="153" y="954"/>
                </a:lnTo>
                <a:lnTo>
                  <a:pt x="162" y="954"/>
                </a:lnTo>
                <a:lnTo>
                  <a:pt x="172" y="954"/>
                </a:lnTo>
                <a:lnTo>
                  <a:pt x="182" y="954"/>
                </a:lnTo>
                <a:lnTo>
                  <a:pt x="191" y="954"/>
                </a:lnTo>
                <a:lnTo>
                  <a:pt x="206" y="954"/>
                </a:lnTo>
                <a:lnTo>
                  <a:pt x="215" y="954"/>
                </a:lnTo>
                <a:lnTo>
                  <a:pt x="225" y="954"/>
                </a:lnTo>
                <a:lnTo>
                  <a:pt x="234" y="954"/>
                </a:lnTo>
                <a:lnTo>
                  <a:pt x="244" y="954"/>
                </a:lnTo>
                <a:lnTo>
                  <a:pt x="253" y="954"/>
                </a:lnTo>
                <a:lnTo>
                  <a:pt x="263" y="954"/>
                </a:lnTo>
                <a:lnTo>
                  <a:pt x="273" y="954"/>
                </a:lnTo>
                <a:lnTo>
                  <a:pt x="287" y="954"/>
                </a:lnTo>
                <a:lnTo>
                  <a:pt x="297" y="954"/>
                </a:lnTo>
                <a:lnTo>
                  <a:pt x="306" y="954"/>
                </a:lnTo>
                <a:lnTo>
                  <a:pt x="316" y="954"/>
                </a:lnTo>
                <a:lnTo>
                  <a:pt x="325" y="954"/>
                </a:lnTo>
                <a:lnTo>
                  <a:pt x="335" y="954"/>
                </a:lnTo>
                <a:lnTo>
                  <a:pt x="345" y="954"/>
                </a:lnTo>
                <a:lnTo>
                  <a:pt x="354" y="954"/>
                </a:lnTo>
                <a:lnTo>
                  <a:pt x="368" y="954"/>
                </a:lnTo>
                <a:lnTo>
                  <a:pt x="378" y="954"/>
                </a:lnTo>
                <a:lnTo>
                  <a:pt x="388" y="954"/>
                </a:lnTo>
                <a:lnTo>
                  <a:pt x="397" y="954"/>
                </a:lnTo>
                <a:lnTo>
                  <a:pt x="407" y="954"/>
                </a:lnTo>
                <a:lnTo>
                  <a:pt x="416" y="954"/>
                </a:lnTo>
                <a:lnTo>
                  <a:pt x="426" y="954"/>
                </a:lnTo>
                <a:lnTo>
                  <a:pt x="436" y="954"/>
                </a:lnTo>
                <a:lnTo>
                  <a:pt x="450" y="954"/>
                </a:lnTo>
                <a:lnTo>
                  <a:pt x="460" y="954"/>
                </a:lnTo>
                <a:lnTo>
                  <a:pt x="469" y="954"/>
                </a:lnTo>
                <a:lnTo>
                  <a:pt x="479" y="954"/>
                </a:lnTo>
                <a:lnTo>
                  <a:pt x="488" y="954"/>
                </a:lnTo>
                <a:lnTo>
                  <a:pt x="498" y="954"/>
                </a:lnTo>
                <a:lnTo>
                  <a:pt x="507" y="949"/>
                </a:lnTo>
                <a:lnTo>
                  <a:pt x="522" y="949"/>
                </a:lnTo>
                <a:lnTo>
                  <a:pt x="531" y="949"/>
                </a:lnTo>
                <a:lnTo>
                  <a:pt x="541" y="949"/>
                </a:lnTo>
                <a:lnTo>
                  <a:pt x="551" y="949"/>
                </a:lnTo>
                <a:lnTo>
                  <a:pt x="560" y="949"/>
                </a:lnTo>
                <a:lnTo>
                  <a:pt x="570" y="949"/>
                </a:lnTo>
                <a:lnTo>
                  <a:pt x="579" y="949"/>
                </a:lnTo>
                <a:lnTo>
                  <a:pt x="589" y="949"/>
                </a:lnTo>
                <a:lnTo>
                  <a:pt x="603" y="949"/>
                </a:lnTo>
                <a:lnTo>
                  <a:pt x="613" y="949"/>
                </a:lnTo>
                <a:lnTo>
                  <a:pt x="622" y="949"/>
                </a:lnTo>
                <a:lnTo>
                  <a:pt x="632" y="949"/>
                </a:lnTo>
                <a:lnTo>
                  <a:pt x="642" y="949"/>
                </a:lnTo>
                <a:lnTo>
                  <a:pt x="651" y="949"/>
                </a:lnTo>
                <a:lnTo>
                  <a:pt x="661" y="944"/>
                </a:lnTo>
                <a:lnTo>
                  <a:pt x="670" y="944"/>
                </a:lnTo>
                <a:lnTo>
                  <a:pt x="685" y="944"/>
                </a:lnTo>
                <a:lnTo>
                  <a:pt x="694" y="944"/>
                </a:lnTo>
                <a:lnTo>
                  <a:pt x="704" y="944"/>
                </a:lnTo>
                <a:lnTo>
                  <a:pt x="714" y="944"/>
                </a:lnTo>
                <a:lnTo>
                  <a:pt x="723" y="944"/>
                </a:lnTo>
                <a:lnTo>
                  <a:pt x="733" y="944"/>
                </a:lnTo>
                <a:lnTo>
                  <a:pt x="742" y="944"/>
                </a:lnTo>
                <a:lnTo>
                  <a:pt x="752" y="944"/>
                </a:lnTo>
                <a:lnTo>
                  <a:pt x="766" y="944"/>
                </a:lnTo>
                <a:lnTo>
                  <a:pt x="776" y="944"/>
                </a:lnTo>
                <a:lnTo>
                  <a:pt x="785" y="939"/>
                </a:lnTo>
                <a:lnTo>
                  <a:pt x="795" y="939"/>
                </a:lnTo>
                <a:lnTo>
                  <a:pt x="805" y="939"/>
                </a:lnTo>
                <a:lnTo>
                  <a:pt x="814" y="939"/>
                </a:lnTo>
                <a:lnTo>
                  <a:pt x="824" y="939"/>
                </a:lnTo>
                <a:lnTo>
                  <a:pt x="833" y="939"/>
                </a:lnTo>
                <a:lnTo>
                  <a:pt x="848" y="935"/>
                </a:lnTo>
                <a:lnTo>
                  <a:pt x="857" y="935"/>
                </a:lnTo>
                <a:lnTo>
                  <a:pt x="867" y="935"/>
                </a:lnTo>
                <a:lnTo>
                  <a:pt x="876" y="935"/>
                </a:lnTo>
                <a:lnTo>
                  <a:pt x="886" y="935"/>
                </a:lnTo>
                <a:lnTo>
                  <a:pt x="896" y="935"/>
                </a:lnTo>
                <a:lnTo>
                  <a:pt x="905" y="935"/>
                </a:lnTo>
                <a:lnTo>
                  <a:pt x="915" y="930"/>
                </a:lnTo>
                <a:lnTo>
                  <a:pt x="929" y="930"/>
                </a:lnTo>
                <a:lnTo>
                  <a:pt x="939" y="930"/>
                </a:lnTo>
                <a:lnTo>
                  <a:pt x="948" y="930"/>
                </a:lnTo>
                <a:lnTo>
                  <a:pt x="958" y="930"/>
                </a:lnTo>
                <a:lnTo>
                  <a:pt x="967" y="930"/>
                </a:lnTo>
                <a:lnTo>
                  <a:pt x="977" y="930"/>
                </a:lnTo>
                <a:lnTo>
                  <a:pt x="987" y="925"/>
                </a:lnTo>
                <a:lnTo>
                  <a:pt x="996" y="925"/>
                </a:lnTo>
                <a:lnTo>
                  <a:pt x="1011" y="925"/>
                </a:lnTo>
                <a:lnTo>
                  <a:pt x="1020" y="920"/>
                </a:lnTo>
                <a:lnTo>
                  <a:pt x="1030" y="920"/>
                </a:lnTo>
                <a:lnTo>
                  <a:pt x="1039" y="920"/>
                </a:lnTo>
                <a:lnTo>
                  <a:pt x="1049" y="916"/>
                </a:lnTo>
                <a:lnTo>
                  <a:pt x="1059" y="916"/>
                </a:lnTo>
                <a:lnTo>
                  <a:pt x="1068" y="916"/>
                </a:lnTo>
                <a:lnTo>
                  <a:pt x="1082" y="911"/>
                </a:lnTo>
                <a:lnTo>
                  <a:pt x="1092" y="906"/>
                </a:lnTo>
                <a:lnTo>
                  <a:pt x="1102" y="906"/>
                </a:lnTo>
                <a:lnTo>
                  <a:pt x="1111" y="906"/>
                </a:lnTo>
                <a:lnTo>
                  <a:pt x="1121" y="906"/>
                </a:lnTo>
                <a:lnTo>
                  <a:pt x="1130" y="901"/>
                </a:lnTo>
                <a:lnTo>
                  <a:pt x="1140" y="901"/>
                </a:lnTo>
                <a:lnTo>
                  <a:pt x="1150" y="897"/>
                </a:lnTo>
                <a:lnTo>
                  <a:pt x="1164" y="901"/>
                </a:lnTo>
                <a:lnTo>
                  <a:pt x="1174" y="901"/>
                </a:lnTo>
                <a:lnTo>
                  <a:pt x="1183" y="897"/>
                </a:lnTo>
                <a:lnTo>
                  <a:pt x="1193" y="897"/>
                </a:lnTo>
                <a:lnTo>
                  <a:pt x="1202" y="897"/>
                </a:lnTo>
                <a:lnTo>
                  <a:pt x="1212" y="901"/>
                </a:lnTo>
                <a:lnTo>
                  <a:pt x="1221" y="892"/>
                </a:lnTo>
                <a:lnTo>
                  <a:pt x="1231" y="901"/>
                </a:lnTo>
                <a:lnTo>
                  <a:pt x="1245" y="897"/>
                </a:lnTo>
                <a:lnTo>
                  <a:pt x="1255" y="892"/>
                </a:lnTo>
                <a:lnTo>
                  <a:pt x="1265" y="892"/>
                </a:lnTo>
                <a:lnTo>
                  <a:pt x="1274" y="892"/>
                </a:lnTo>
                <a:lnTo>
                  <a:pt x="1284" y="892"/>
                </a:lnTo>
                <a:lnTo>
                  <a:pt x="1293" y="882"/>
                </a:lnTo>
                <a:lnTo>
                  <a:pt x="1303" y="882"/>
                </a:lnTo>
                <a:lnTo>
                  <a:pt x="1312" y="878"/>
                </a:lnTo>
                <a:lnTo>
                  <a:pt x="1327" y="882"/>
                </a:lnTo>
                <a:lnTo>
                  <a:pt x="1336" y="892"/>
                </a:lnTo>
                <a:lnTo>
                  <a:pt x="1346" y="897"/>
                </a:lnTo>
                <a:lnTo>
                  <a:pt x="1356" y="892"/>
                </a:lnTo>
                <a:lnTo>
                  <a:pt x="1365" y="887"/>
                </a:lnTo>
                <a:lnTo>
                  <a:pt x="1375" y="887"/>
                </a:lnTo>
                <a:lnTo>
                  <a:pt x="1384" y="878"/>
                </a:lnTo>
                <a:lnTo>
                  <a:pt x="1394" y="873"/>
                </a:lnTo>
                <a:lnTo>
                  <a:pt x="1408" y="878"/>
                </a:lnTo>
                <a:lnTo>
                  <a:pt x="1418" y="873"/>
                </a:lnTo>
                <a:lnTo>
                  <a:pt x="1427" y="868"/>
                </a:lnTo>
                <a:lnTo>
                  <a:pt x="1437" y="868"/>
                </a:lnTo>
                <a:lnTo>
                  <a:pt x="1447" y="863"/>
                </a:lnTo>
                <a:lnTo>
                  <a:pt x="1456" y="863"/>
                </a:lnTo>
                <a:lnTo>
                  <a:pt x="1466" y="863"/>
                </a:lnTo>
                <a:lnTo>
                  <a:pt x="1475" y="873"/>
                </a:lnTo>
                <a:lnTo>
                  <a:pt x="1490" y="868"/>
                </a:lnTo>
                <a:lnTo>
                  <a:pt x="1499" y="859"/>
                </a:lnTo>
                <a:lnTo>
                  <a:pt x="1509" y="854"/>
                </a:lnTo>
                <a:lnTo>
                  <a:pt x="1519" y="854"/>
                </a:lnTo>
                <a:lnTo>
                  <a:pt x="1528" y="854"/>
                </a:lnTo>
                <a:lnTo>
                  <a:pt x="1538" y="844"/>
                </a:lnTo>
                <a:lnTo>
                  <a:pt x="1547" y="844"/>
                </a:lnTo>
                <a:lnTo>
                  <a:pt x="1562" y="840"/>
                </a:lnTo>
                <a:lnTo>
                  <a:pt x="1571" y="840"/>
                </a:lnTo>
                <a:lnTo>
                  <a:pt x="1581" y="825"/>
                </a:lnTo>
                <a:lnTo>
                  <a:pt x="1590" y="821"/>
                </a:lnTo>
                <a:lnTo>
                  <a:pt x="1600" y="816"/>
                </a:lnTo>
                <a:lnTo>
                  <a:pt x="1610" y="811"/>
                </a:lnTo>
                <a:lnTo>
                  <a:pt x="1619" y="802"/>
                </a:lnTo>
                <a:lnTo>
                  <a:pt x="1629" y="797"/>
                </a:lnTo>
                <a:lnTo>
                  <a:pt x="1643" y="792"/>
                </a:lnTo>
                <a:lnTo>
                  <a:pt x="1653" y="788"/>
                </a:lnTo>
                <a:lnTo>
                  <a:pt x="1662" y="778"/>
                </a:lnTo>
                <a:lnTo>
                  <a:pt x="1672" y="769"/>
                </a:lnTo>
                <a:lnTo>
                  <a:pt x="1681" y="764"/>
                </a:lnTo>
                <a:lnTo>
                  <a:pt x="1691" y="754"/>
                </a:lnTo>
                <a:lnTo>
                  <a:pt x="1701" y="745"/>
                </a:lnTo>
                <a:lnTo>
                  <a:pt x="1710" y="735"/>
                </a:lnTo>
                <a:lnTo>
                  <a:pt x="1725" y="721"/>
                </a:lnTo>
                <a:lnTo>
                  <a:pt x="1734" y="712"/>
                </a:lnTo>
                <a:lnTo>
                  <a:pt x="1744" y="702"/>
                </a:lnTo>
                <a:lnTo>
                  <a:pt x="1753" y="688"/>
                </a:lnTo>
                <a:lnTo>
                  <a:pt x="1763" y="674"/>
                </a:lnTo>
                <a:lnTo>
                  <a:pt x="1773" y="674"/>
                </a:lnTo>
                <a:lnTo>
                  <a:pt x="1782" y="674"/>
                </a:lnTo>
                <a:lnTo>
                  <a:pt x="1792" y="659"/>
                </a:lnTo>
                <a:lnTo>
                  <a:pt x="1806" y="650"/>
                </a:lnTo>
                <a:lnTo>
                  <a:pt x="1816" y="640"/>
                </a:lnTo>
                <a:lnTo>
                  <a:pt x="1825" y="631"/>
                </a:lnTo>
                <a:lnTo>
                  <a:pt x="1835" y="631"/>
                </a:lnTo>
                <a:lnTo>
                  <a:pt x="1844" y="640"/>
                </a:lnTo>
                <a:lnTo>
                  <a:pt x="1854" y="640"/>
                </a:lnTo>
                <a:lnTo>
                  <a:pt x="1864" y="640"/>
                </a:lnTo>
                <a:lnTo>
                  <a:pt x="1873" y="631"/>
                </a:lnTo>
                <a:lnTo>
                  <a:pt x="1888" y="617"/>
                </a:lnTo>
                <a:lnTo>
                  <a:pt x="1897" y="612"/>
                </a:lnTo>
                <a:lnTo>
                  <a:pt x="1907" y="598"/>
                </a:lnTo>
                <a:lnTo>
                  <a:pt x="1916" y="588"/>
                </a:lnTo>
                <a:lnTo>
                  <a:pt x="1926" y="583"/>
                </a:lnTo>
                <a:lnTo>
                  <a:pt x="1935" y="574"/>
                </a:lnTo>
                <a:lnTo>
                  <a:pt x="1945" y="569"/>
                </a:lnTo>
                <a:lnTo>
                  <a:pt x="1955" y="564"/>
                </a:lnTo>
                <a:lnTo>
                  <a:pt x="1969" y="560"/>
                </a:lnTo>
                <a:lnTo>
                  <a:pt x="1979" y="550"/>
                </a:lnTo>
                <a:lnTo>
                  <a:pt x="1988" y="541"/>
                </a:lnTo>
                <a:lnTo>
                  <a:pt x="1998" y="531"/>
                </a:lnTo>
                <a:lnTo>
                  <a:pt x="2007" y="522"/>
                </a:lnTo>
                <a:lnTo>
                  <a:pt x="2017" y="507"/>
                </a:lnTo>
                <a:lnTo>
                  <a:pt x="2026" y="498"/>
                </a:lnTo>
                <a:lnTo>
                  <a:pt x="2041" y="489"/>
                </a:lnTo>
                <a:lnTo>
                  <a:pt x="2050" y="479"/>
                </a:lnTo>
                <a:lnTo>
                  <a:pt x="2060" y="470"/>
                </a:lnTo>
                <a:lnTo>
                  <a:pt x="2070" y="465"/>
                </a:lnTo>
                <a:lnTo>
                  <a:pt x="2079" y="455"/>
                </a:lnTo>
                <a:lnTo>
                  <a:pt x="2089" y="451"/>
                </a:lnTo>
                <a:lnTo>
                  <a:pt x="2098" y="441"/>
                </a:lnTo>
                <a:lnTo>
                  <a:pt x="2108" y="436"/>
                </a:lnTo>
                <a:lnTo>
                  <a:pt x="2122" y="427"/>
                </a:lnTo>
                <a:lnTo>
                  <a:pt x="2132" y="422"/>
                </a:lnTo>
                <a:lnTo>
                  <a:pt x="2141" y="413"/>
                </a:lnTo>
                <a:lnTo>
                  <a:pt x="2151" y="403"/>
                </a:lnTo>
                <a:lnTo>
                  <a:pt x="2161" y="389"/>
                </a:lnTo>
                <a:lnTo>
                  <a:pt x="2170" y="384"/>
                </a:lnTo>
                <a:lnTo>
                  <a:pt x="2180" y="379"/>
                </a:lnTo>
                <a:lnTo>
                  <a:pt x="2189" y="370"/>
                </a:lnTo>
                <a:lnTo>
                  <a:pt x="2204" y="365"/>
                </a:lnTo>
                <a:lnTo>
                  <a:pt x="2213" y="360"/>
                </a:lnTo>
                <a:lnTo>
                  <a:pt x="2223" y="356"/>
                </a:lnTo>
                <a:lnTo>
                  <a:pt x="2233" y="351"/>
                </a:lnTo>
                <a:lnTo>
                  <a:pt x="2242" y="346"/>
                </a:lnTo>
                <a:lnTo>
                  <a:pt x="2252" y="341"/>
                </a:lnTo>
                <a:lnTo>
                  <a:pt x="2261" y="337"/>
                </a:lnTo>
                <a:lnTo>
                  <a:pt x="2271" y="332"/>
                </a:lnTo>
                <a:lnTo>
                  <a:pt x="2285" y="327"/>
                </a:lnTo>
                <a:lnTo>
                  <a:pt x="2295" y="322"/>
                </a:lnTo>
                <a:lnTo>
                  <a:pt x="2304" y="318"/>
                </a:lnTo>
                <a:lnTo>
                  <a:pt x="2314" y="313"/>
                </a:lnTo>
                <a:lnTo>
                  <a:pt x="2324" y="308"/>
                </a:lnTo>
                <a:lnTo>
                  <a:pt x="2333" y="299"/>
                </a:lnTo>
                <a:lnTo>
                  <a:pt x="2343" y="289"/>
                </a:lnTo>
                <a:lnTo>
                  <a:pt x="2352" y="284"/>
                </a:lnTo>
                <a:lnTo>
                  <a:pt x="2367" y="280"/>
                </a:lnTo>
                <a:lnTo>
                  <a:pt x="2376" y="280"/>
                </a:lnTo>
                <a:lnTo>
                  <a:pt x="2386" y="275"/>
                </a:lnTo>
                <a:lnTo>
                  <a:pt x="2395" y="265"/>
                </a:lnTo>
                <a:lnTo>
                  <a:pt x="2405" y="256"/>
                </a:lnTo>
                <a:lnTo>
                  <a:pt x="2415" y="256"/>
                </a:lnTo>
                <a:lnTo>
                  <a:pt x="2424" y="256"/>
                </a:lnTo>
                <a:lnTo>
                  <a:pt x="2434" y="251"/>
                </a:lnTo>
                <a:lnTo>
                  <a:pt x="2448" y="251"/>
                </a:lnTo>
                <a:lnTo>
                  <a:pt x="2458" y="246"/>
                </a:lnTo>
                <a:lnTo>
                  <a:pt x="2467" y="242"/>
                </a:lnTo>
                <a:lnTo>
                  <a:pt x="2477" y="237"/>
                </a:lnTo>
                <a:lnTo>
                  <a:pt x="2486" y="232"/>
                </a:lnTo>
                <a:lnTo>
                  <a:pt x="2496" y="232"/>
                </a:lnTo>
                <a:lnTo>
                  <a:pt x="2506" y="227"/>
                </a:lnTo>
                <a:lnTo>
                  <a:pt x="2515" y="223"/>
                </a:lnTo>
                <a:lnTo>
                  <a:pt x="2530" y="218"/>
                </a:lnTo>
                <a:lnTo>
                  <a:pt x="2539" y="213"/>
                </a:lnTo>
                <a:lnTo>
                  <a:pt x="2549" y="213"/>
                </a:lnTo>
                <a:lnTo>
                  <a:pt x="2558" y="209"/>
                </a:lnTo>
                <a:lnTo>
                  <a:pt x="2568" y="204"/>
                </a:lnTo>
                <a:lnTo>
                  <a:pt x="2578" y="199"/>
                </a:lnTo>
                <a:lnTo>
                  <a:pt x="2587" y="199"/>
                </a:lnTo>
                <a:lnTo>
                  <a:pt x="2601" y="194"/>
                </a:lnTo>
                <a:lnTo>
                  <a:pt x="2611" y="190"/>
                </a:lnTo>
                <a:lnTo>
                  <a:pt x="2621" y="185"/>
                </a:lnTo>
                <a:lnTo>
                  <a:pt x="2630" y="185"/>
                </a:lnTo>
                <a:lnTo>
                  <a:pt x="2640" y="180"/>
                </a:lnTo>
                <a:lnTo>
                  <a:pt x="2649" y="175"/>
                </a:lnTo>
                <a:lnTo>
                  <a:pt x="2659" y="171"/>
                </a:lnTo>
                <a:lnTo>
                  <a:pt x="2669" y="171"/>
                </a:lnTo>
                <a:lnTo>
                  <a:pt x="2683" y="166"/>
                </a:lnTo>
                <a:lnTo>
                  <a:pt x="2693" y="161"/>
                </a:lnTo>
                <a:lnTo>
                  <a:pt x="2702" y="156"/>
                </a:lnTo>
                <a:lnTo>
                  <a:pt x="2712" y="156"/>
                </a:lnTo>
                <a:lnTo>
                  <a:pt x="2721" y="152"/>
                </a:lnTo>
                <a:lnTo>
                  <a:pt x="2731" y="147"/>
                </a:lnTo>
                <a:lnTo>
                  <a:pt x="2740" y="147"/>
                </a:lnTo>
                <a:lnTo>
                  <a:pt x="2750" y="142"/>
                </a:lnTo>
                <a:lnTo>
                  <a:pt x="2764" y="137"/>
                </a:lnTo>
                <a:lnTo>
                  <a:pt x="2774" y="133"/>
                </a:lnTo>
                <a:lnTo>
                  <a:pt x="2784" y="133"/>
                </a:lnTo>
                <a:lnTo>
                  <a:pt x="2793" y="128"/>
                </a:lnTo>
                <a:lnTo>
                  <a:pt x="2803" y="128"/>
                </a:lnTo>
                <a:lnTo>
                  <a:pt x="2812" y="123"/>
                </a:lnTo>
                <a:lnTo>
                  <a:pt x="2822" y="118"/>
                </a:lnTo>
                <a:lnTo>
                  <a:pt x="2832" y="118"/>
                </a:lnTo>
                <a:lnTo>
                  <a:pt x="2846" y="114"/>
                </a:lnTo>
                <a:lnTo>
                  <a:pt x="2855" y="114"/>
                </a:lnTo>
                <a:lnTo>
                  <a:pt x="2865" y="109"/>
                </a:lnTo>
                <a:lnTo>
                  <a:pt x="2875" y="104"/>
                </a:lnTo>
                <a:lnTo>
                  <a:pt x="2884" y="104"/>
                </a:lnTo>
                <a:lnTo>
                  <a:pt x="2894" y="99"/>
                </a:lnTo>
                <a:lnTo>
                  <a:pt x="2903" y="99"/>
                </a:lnTo>
                <a:lnTo>
                  <a:pt x="2913" y="95"/>
                </a:lnTo>
                <a:lnTo>
                  <a:pt x="2927" y="95"/>
                </a:lnTo>
                <a:lnTo>
                  <a:pt x="2937" y="95"/>
                </a:lnTo>
                <a:lnTo>
                  <a:pt x="2947" y="90"/>
                </a:lnTo>
                <a:lnTo>
                  <a:pt x="2956" y="90"/>
                </a:lnTo>
                <a:lnTo>
                  <a:pt x="2966" y="85"/>
                </a:lnTo>
                <a:lnTo>
                  <a:pt x="2975" y="85"/>
                </a:lnTo>
                <a:lnTo>
                  <a:pt x="2985" y="85"/>
                </a:lnTo>
                <a:lnTo>
                  <a:pt x="2994" y="85"/>
                </a:lnTo>
                <a:lnTo>
                  <a:pt x="3009" y="80"/>
                </a:lnTo>
                <a:lnTo>
                  <a:pt x="3018" y="80"/>
                </a:lnTo>
                <a:lnTo>
                  <a:pt x="3028" y="80"/>
                </a:lnTo>
                <a:lnTo>
                  <a:pt x="3038" y="76"/>
                </a:lnTo>
                <a:lnTo>
                  <a:pt x="3047" y="76"/>
                </a:lnTo>
                <a:lnTo>
                  <a:pt x="3057" y="71"/>
                </a:lnTo>
                <a:lnTo>
                  <a:pt x="3066" y="71"/>
                </a:lnTo>
                <a:lnTo>
                  <a:pt x="3081" y="66"/>
                </a:lnTo>
                <a:lnTo>
                  <a:pt x="3090" y="66"/>
                </a:lnTo>
                <a:lnTo>
                  <a:pt x="3100" y="66"/>
                </a:lnTo>
                <a:lnTo>
                  <a:pt x="3109" y="61"/>
                </a:lnTo>
                <a:lnTo>
                  <a:pt x="3119" y="61"/>
                </a:lnTo>
                <a:lnTo>
                  <a:pt x="3129" y="61"/>
                </a:lnTo>
                <a:lnTo>
                  <a:pt x="3138" y="57"/>
                </a:lnTo>
                <a:lnTo>
                  <a:pt x="3148" y="57"/>
                </a:lnTo>
                <a:lnTo>
                  <a:pt x="3162" y="57"/>
                </a:lnTo>
                <a:lnTo>
                  <a:pt x="3172" y="52"/>
                </a:lnTo>
                <a:lnTo>
                  <a:pt x="3181" y="52"/>
                </a:lnTo>
                <a:lnTo>
                  <a:pt x="3191" y="52"/>
                </a:lnTo>
                <a:lnTo>
                  <a:pt x="3200" y="47"/>
                </a:lnTo>
                <a:lnTo>
                  <a:pt x="3210" y="47"/>
                </a:lnTo>
                <a:lnTo>
                  <a:pt x="3220" y="47"/>
                </a:lnTo>
                <a:lnTo>
                  <a:pt x="3229" y="42"/>
                </a:lnTo>
                <a:lnTo>
                  <a:pt x="3244" y="42"/>
                </a:lnTo>
                <a:lnTo>
                  <a:pt x="3253" y="42"/>
                </a:lnTo>
                <a:lnTo>
                  <a:pt x="3263" y="42"/>
                </a:lnTo>
                <a:lnTo>
                  <a:pt x="3272" y="38"/>
                </a:lnTo>
                <a:lnTo>
                  <a:pt x="3282" y="38"/>
                </a:lnTo>
                <a:lnTo>
                  <a:pt x="3292" y="38"/>
                </a:lnTo>
                <a:lnTo>
                  <a:pt x="3301" y="38"/>
                </a:lnTo>
                <a:lnTo>
                  <a:pt x="3311" y="33"/>
                </a:lnTo>
                <a:lnTo>
                  <a:pt x="3325" y="33"/>
                </a:lnTo>
                <a:lnTo>
                  <a:pt x="3335" y="33"/>
                </a:lnTo>
                <a:lnTo>
                  <a:pt x="3344" y="33"/>
                </a:lnTo>
                <a:lnTo>
                  <a:pt x="3354" y="33"/>
                </a:lnTo>
                <a:lnTo>
                  <a:pt x="3363" y="28"/>
                </a:lnTo>
                <a:lnTo>
                  <a:pt x="3373" y="28"/>
                </a:lnTo>
                <a:lnTo>
                  <a:pt x="3383" y="28"/>
                </a:lnTo>
                <a:lnTo>
                  <a:pt x="3392" y="28"/>
                </a:lnTo>
                <a:lnTo>
                  <a:pt x="3407" y="28"/>
                </a:lnTo>
                <a:lnTo>
                  <a:pt x="3416" y="23"/>
                </a:lnTo>
                <a:lnTo>
                  <a:pt x="3426" y="23"/>
                </a:lnTo>
                <a:lnTo>
                  <a:pt x="3435" y="23"/>
                </a:lnTo>
                <a:lnTo>
                  <a:pt x="3445" y="23"/>
                </a:lnTo>
                <a:lnTo>
                  <a:pt x="3454" y="23"/>
                </a:lnTo>
                <a:lnTo>
                  <a:pt x="3464" y="23"/>
                </a:lnTo>
                <a:lnTo>
                  <a:pt x="3474" y="19"/>
                </a:lnTo>
                <a:lnTo>
                  <a:pt x="3488" y="19"/>
                </a:lnTo>
                <a:lnTo>
                  <a:pt x="3498" y="19"/>
                </a:lnTo>
                <a:lnTo>
                  <a:pt x="3507" y="19"/>
                </a:lnTo>
                <a:lnTo>
                  <a:pt x="3517" y="19"/>
                </a:lnTo>
                <a:lnTo>
                  <a:pt x="3526" y="19"/>
                </a:lnTo>
                <a:lnTo>
                  <a:pt x="3536" y="19"/>
                </a:lnTo>
                <a:lnTo>
                  <a:pt x="3545" y="14"/>
                </a:lnTo>
                <a:lnTo>
                  <a:pt x="3555" y="14"/>
                </a:lnTo>
                <a:lnTo>
                  <a:pt x="3569" y="14"/>
                </a:lnTo>
                <a:lnTo>
                  <a:pt x="3579" y="14"/>
                </a:lnTo>
                <a:lnTo>
                  <a:pt x="3589" y="14"/>
                </a:lnTo>
                <a:lnTo>
                  <a:pt x="3598" y="14"/>
                </a:lnTo>
                <a:lnTo>
                  <a:pt x="3608" y="14"/>
                </a:lnTo>
                <a:lnTo>
                  <a:pt x="3617" y="14"/>
                </a:lnTo>
                <a:lnTo>
                  <a:pt x="3627" y="14"/>
                </a:lnTo>
                <a:lnTo>
                  <a:pt x="3641" y="14"/>
                </a:lnTo>
                <a:lnTo>
                  <a:pt x="3651" y="14"/>
                </a:lnTo>
                <a:lnTo>
                  <a:pt x="3661" y="9"/>
                </a:lnTo>
                <a:lnTo>
                  <a:pt x="3670" y="9"/>
                </a:lnTo>
                <a:lnTo>
                  <a:pt x="3680" y="9"/>
                </a:lnTo>
                <a:lnTo>
                  <a:pt x="3689" y="9"/>
                </a:lnTo>
                <a:lnTo>
                  <a:pt x="3699" y="9"/>
                </a:lnTo>
                <a:lnTo>
                  <a:pt x="3708" y="9"/>
                </a:lnTo>
                <a:lnTo>
                  <a:pt x="3723" y="9"/>
                </a:lnTo>
                <a:lnTo>
                  <a:pt x="3732" y="9"/>
                </a:lnTo>
                <a:lnTo>
                  <a:pt x="3742" y="9"/>
                </a:lnTo>
                <a:lnTo>
                  <a:pt x="3752" y="9"/>
                </a:lnTo>
                <a:lnTo>
                  <a:pt x="3761" y="9"/>
                </a:lnTo>
                <a:lnTo>
                  <a:pt x="3771" y="9"/>
                </a:lnTo>
                <a:lnTo>
                  <a:pt x="3780" y="4"/>
                </a:lnTo>
                <a:lnTo>
                  <a:pt x="3790" y="4"/>
                </a:lnTo>
                <a:lnTo>
                  <a:pt x="3804" y="4"/>
                </a:lnTo>
                <a:lnTo>
                  <a:pt x="3814" y="4"/>
                </a:lnTo>
                <a:lnTo>
                  <a:pt x="3823" y="4"/>
                </a:lnTo>
                <a:lnTo>
                  <a:pt x="3833" y="4"/>
                </a:lnTo>
                <a:lnTo>
                  <a:pt x="3843" y="4"/>
                </a:lnTo>
                <a:lnTo>
                  <a:pt x="3852" y="4"/>
                </a:lnTo>
                <a:lnTo>
                  <a:pt x="3862" y="4"/>
                </a:lnTo>
                <a:lnTo>
                  <a:pt x="3871" y="4"/>
                </a:lnTo>
                <a:lnTo>
                  <a:pt x="3886" y="4"/>
                </a:lnTo>
                <a:lnTo>
                  <a:pt x="3895" y="4"/>
                </a:lnTo>
                <a:lnTo>
                  <a:pt x="3905" y="4"/>
                </a:lnTo>
                <a:lnTo>
                  <a:pt x="3914" y="4"/>
                </a:lnTo>
                <a:lnTo>
                  <a:pt x="3924" y="4"/>
                </a:lnTo>
                <a:lnTo>
                  <a:pt x="3934" y="4"/>
                </a:lnTo>
                <a:lnTo>
                  <a:pt x="3943" y="0"/>
                </a:lnTo>
                <a:lnTo>
                  <a:pt x="3953" y="0"/>
                </a:lnTo>
                <a:lnTo>
                  <a:pt x="3967" y="0"/>
                </a:lnTo>
                <a:lnTo>
                  <a:pt x="3977" y="0"/>
                </a:lnTo>
                <a:lnTo>
                  <a:pt x="3986" y="0"/>
                </a:lnTo>
                <a:lnTo>
                  <a:pt x="3996" y="0"/>
                </a:lnTo>
                <a:lnTo>
                  <a:pt x="4006" y="0"/>
                </a:lnTo>
                <a:lnTo>
                  <a:pt x="4015" y="0"/>
                </a:lnTo>
                <a:lnTo>
                  <a:pt x="4025" y="0"/>
                </a:lnTo>
                <a:lnTo>
                  <a:pt x="4034" y="0"/>
                </a:lnTo>
                <a:lnTo>
                  <a:pt x="4049" y="0"/>
                </a:lnTo>
                <a:lnTo>
                  <a:pt x="4058" y="0"/>
                </a:lnTo>
                <a:lnTo>
                  <a:pt x="4068" y="0"/>
                </a:lnTo>
                <a:lnTo>
                  <a:pt x="4077" y="0"/>
                </a:lnTo>
                <a:lnTo>
                  <a:pt x="4077" y="854"/>
                </a:lnTo>
                <a:lnTo>
                  <a:pt x="4068" y="854"/>
                </a:lnTo>
                <a:lnTo>
                  <a:pt x="4058" y="854"/>
                </a:lnTo>
                <a:lnTo>
                  <a:pt x="4049" y="854"/>
                </a:lnTo>
                <a:lnTo>
                  <a:pt x="4034" y="854"/>
                </a:lnTo>
                <a:lnTo>
                  <a:pt x="4025" y="854"/>
                </a:lnTo>
                <a:lnTo>
                  <a:pt x="4015" y="854"/>
                </a:lnTo>
                <a:lnTo>
                  <a:pt x="4006" y="854"/>
                </a:lnTo>
                <a:lnTo>
                  <a:pt x="3996" y="854"/>
                </a:lnTo>
                <a:lnTo>
                  <a:pt x="3986" y="854"/>
                </a:lnTo>
                <a:lnTo>
                  <a:pt x="3977" y="854"/>
                </a:lnTo>
                <a:lnTo>
                  <a:pt x="3967" y="854"/>
                </a:lnTo>
                <a:lnTo>
                  <a:pt x="3953" y="854"/>
                </a:lnTo>
                <a:lnTo>
                  <a:pt x="3943" y="854"/>
                </a:lnTo>
                <a:lnTo>
                  <a:pt x="3934" y="854"/>
                </a:lnTo>
                <a:lnTo>
                  <a:pt x="3924" y="854"/>
                </a:lnTo>
                <a:lnTo>
                  <a:pt x="3914" y="854"/>
                </a:lnTo>
                <a:lnTo>
                  <a:pt x="3905" y="854"/>
                </a:lnTo>
                <a:lnTo>
                  <a:pt x="3895" y="854"/>
                </a:lnTo>
                <a:lnTo>
                  <a:pt x="3886" y="849"/>
                </a:lnTo>
                <a:lnTo>
                  <a:pt x="3871" y="849"/>
                </a:lnTo>
                <a:lnTo>
                  <a:pt x="3862" y="849"/>
                </a:lnTo>
                <a:lnTo>
                  <a:pt x="3852" y="849"/>
                </a:lnTo>
                <a:lnTo>
                  <a:pt x="3843" y="849"/>
                </a:lnTo>
                <a:lnTo>
                  <a:pt x="3833" y="849"/>
                </a:lnTo>
                <a:lnTo>
                  <a:pt x="3823" y="849"/>
                </a:lnTo>
                <a:lnTo>
                  <a:pt x="3814" y="849"/>
                </a:lnTo>
                <a:lnTo>
                  <a:pt x="3804" y="849"/>
                </a:lnTo>
                <a:lnTo>
                  <a:pt x="3790" y="849"/>
                </a:lnTo>
                <a:lnTo>
                  <a:pt x="3780" y="849"/>
                </a:lnTo>
                <a:lnTo>
                  <a:pt x="3771" y="849"/>
                </a:lnTo>
                <a:lnTo>
                  <a:pt x="3761" y="849"/>
                </a:lnTo>
                <a:lnTo>
                  <a:pt x="3752" y="849"/>
                </a:lnTo>
                <a:lnTo>
                  <a:pt x="3742" y="849"/>
                </a:lnTo>
                <a:lnTo>
                  <a:pt x="3732" y="849"/>
                </a:lnTo>
                <a:lnTo>
                  <a:pt x="3723" y="849"/>
                </a:lnTo>
                <a:lnTo>
                  <a:pt x="3708" y="849"/>
                </a:lnTo>
                <a:lnTo>
                  <a:pt x="3699" y="849"/>
                </a:lnTo>
                <a:lnTo>
                  <a:pt x="3689" y="849"/>
                </a:lnTo>
                <a:lnTo>
                  <a:pt x="3680" y="844"/>
                </a:lnTo>
                <a:lnTo>
                  <a:pt x="3670" y="844"/>
                </a:lnTo>
                <a:lnTo>
                  <a:pt x="3661" y="844"/>
                </a:lnTo>
                <a:lnTo>
                  <a:pt x="3651" y="844"/>
                </a:lnTo>
                <a:lnTo>
                  <a:pt x="3641" y="844"/>
                </a:lnTo>
                <a:lnTo>
                  <a:pt x="3627" y="844"/>
                </a:lnTo>
                <a:lnTo>
                  <a:pt x="3617" y="844"/>
                </a:lnTo>
                <a:lnTo>
                  <a:pt x="3608" y="844"/>
                </a:lnTo>
                <a:lnTo>
                  <a:pt x="3598" y="844"/>
                </a:lnTo>
                <a:lnTo>
                  <a:pt x="3589" y="844"/>
                </a:lnTo>
                <a:lnTo>
                  <a:pt x="3579" y="844"/>
                </a:lnTo>
                <a:lnTo>
                  <a:pt x="3569" y="844"/>
                </a:lnTo>
                <a:lnTo>
                  <a:pt x="3555" y="844"/>
                </a:lnTo>
                <a:lnTo>
                  <a:pt x="3545" y="840"/>
                </a:lnTo>
                <a:lnTo>
                  <a:pt x="3536" y="840"/>
                </a:lnTo>
                <a:lnTo>
                  <a:pt x="3526" y="840"/>
                </a:lnTo>
                <a:lnTo>
                  <a:pt x="3517" y="840"/>
                </a:lnTo>
                <a:lnTo>
                  <a:pt x="3507" y="840"/>
                </a:lnTo>
                <a:lnTo>
                  <a:pt x="3498" y="840"/>
                </a:lnTo>
                <a:lnTo>
                  <a:pt x="3488" y="840"/>
                </a:lnTo>
                <a:lnTo>
                  <a:pt x="3474" y="840"/>
                </a:lnTo>
                <a:lnTo>
                  <a:pt x="3464" y="840"/>
                </a:lnTo>
                <a:lnTo>
                  <a:pt x="3454" y="840"/>
                </a:lnTo>
                <a:lnTo>
                  <a:pt x="3445" y="835"/>
                </a:lnTo>
                <a:lnTo>
                  <a:pt x="3435" y="835"/>
                </a:lnTo>
                <a:lnTo>
                  <a:pt x="3426" y="835"/>
                </a:lnTo>
                <a:lnTo>
                  <a:pt x="3416" y="835"/>
                </a:lnTo>
                <a:lnTo>
                  <a:pt x="3407" y="835"/>
                </a:lnTo>
                <a:lnTo>
                  <a:pt x="3392" y="835"/>
                </a:lnTo>
                <a:lnTo>
                  <a:pt x="3383" y="835"/>
                </a:lnTo>
                <a:lnTo>
                  <a:pt x="3373" y="835"/>
                </a:lnTo>
                <a:lnTo>
                  <a:pt x="3363" y="830"/>
                </a:lnTo>
                <a:lnTo>
                  <a:pt x="3354" y="830"/>
                </a:lnTo>
                <a:lnTo>
                  <a:pt x="3344" y="830"/>
                </a:lnTo>
                <a:lnTo>
                  <a:pt x="3335" y="830"/>
                </a:lnTo>
                <a:lnTo>
                  <a:pt x="3325" y="830"/>
                </a:lnTo>
                <a:lnTo>
                  <a:pt x="3311" y="830"/>
                </a:lnTo>
                <a:lnTo>
                  <a:pt x="3301" y="830"/>
                </a:lnTo>
                <a:lnTo>
                  <a:pt x="3292" y="825"/>
                </a:lnTo>
                <a:lnTo>
                  <a:pt x="3282" y="825"/>
                </a:lnTo>
                <a:lnTo>
                  <a:pt x="3272" y="825"/>
                </a:lnTo>
                <a:lnTo>
                  <a:pt x="3263" y="825"/>
                </a:lnTo>
                <a:lnTo>
                  <a:pt x="3253" y="825"/>
                </a:lnTo>
                <a:lnTo>
                  <a:pt x="3244" y="821"/>
                </a:lnTo>
                <a:lnTo>
                  <a:pt x="3229" y="821"/>
                </a:lnTo>
                <a:lnTo>
                  <a:pt x="3220" y="821"/>
                </a:lnTo>
                <a:lnTo>
                  <a:pt x="3210" y="821"/>
                </a:lnTo>
                <a:lnTo>
                  <a:pt x="3200" y="821"/>
                </a:lnTo>
                <a:lnTo>
                  <a:pt x="3191" y="816"/>
                </a:lnTo>
                <a:lnTo>
                  <a:pt x="3181" y="816"/>
                </a:lnTo>
                <a:lnTo>
                  <a:pt x="3172" y="816"/>
                </a:lnTo>
                <a:lnTo>
                  <a:pt x="3162" y="816"/>
                </a:lnTo>
                <a:lnTo>
                  <a:pt x="3148" y="811"/>
                </a:lnTo>
                <a:lnTo>
                  <a:pt x="3138" y="811"/>
                </a:lnTo>
                <a:lnTo>
                  <a:pt x="3129" y="811"/>
                </a:lnTo>
                <a:lnTo>
                  <a:pt x="3119" y="811"/>
                </a:lnTo>
                <a:lnTo>
                  <a:pt x="3109" y="806"/>
                </a:lnTo>
                <a:lnTo>
                  <a:pt x="3100" y="806"/>
                </a:lnTo>
                <a:lnTo>
                  <a:pt x="3090" y="806"/>
                </a:lnTo>
                <a:lnTo>
                  <a:pt x="3081" y="806"/>
                </a:lnTo>
                <a:lnTo>
                  <a:pt x="3066" y="802"/>
                </a:lnTo>
                <a:lnTo>
                  <a:pt x="3057" y="802"/>
                </a:lnTo>
                <a:lnTo>
                  <a:pt x="3047" y="802"/>
                </a:lnTo>
                <a:lnTo>
                  <a:pt x="3038" y="797"/>
                </a:lnTo>
                <a:lnTo>
                  <a:pt x="3028" y="797"/>
                </a:lnTo>
                <a:lnTo>
                  <a:pt x="3018" y="797"/>
                </a:lnTo>
                <a:lnTo>
                  <a:pt x="3009" y="792"/>
                </a:lnTo>
                <a:lnTo>
                  <a:pt x="2994" y="792"/>
                </a:lnTo>
                <a:lnTo>
                  <a:pt x="2985" y="788"/>
                </a:lnTo>
                <a:lnTo>
                  <a:pt x="2975" y="788"/>
                </a:lnTo>
                <a:lnTo>
                  <a:pt x="2966" y="783"/>
                </a:lnTo>
                <a:lnTo>
                  <a:pt x="2956" y="783"/>
                </a:lnTo>
                <a:lnTo>
                  <a:pt x="2947" y="778"/>
                </a:lnTo>
                <a:lnTo>
                  <a:pt x="2937" y="778"/>
                </a:lnTo>
                <a:lnTo>
                  <a:pt x="2927" y="773"/>
                </a:lnTo>
                <a:lnTo>
                  <a:pt x="2913" y="769"/>
                </a:lnTo>
                <a:lnTo>
                  <a:pt x="2903" y="769"/>
                </a:lnTo>
                <a:lnTo>
                  <a:pt x="2894" y="764"/>
                </a:lnTo>
                <a:lnTo>
                  <a:pt x="2884" y="759"/>
                </a:lnTo>
                <a:lnTo>
                  <a:pt x="2875" y="759"/>
                </a:lnTo>
                <a:lnTo>
                  <a:pt x="2865" y="754"/>
                </a:lnTo>
                <a:lnTo>
                  <a:pt x="2855" y="750"/>
                </a:lnTo>
                <a:lnTo>
                  <a:pt x="2846" y="745"/>
                </a:lnTo>
                <a:lnTo>
                  <a:pt x="2832" y="740"/>
                </a:lnTo>
                <a:lnTo>
                  <a:pt x="2822" y="735"/>
                </a:lnTo>
                <a:lnTo>
                  <a:pt x="2812" y="731"/>
                </a:lnTo>
                <a:lnTo>
                  <a:pt x="2803" y="726"/>
                </a:lnTo>
                <a:lnTo>
                  <a:pt x="2793" y="721"/>
                </a:lnTo>
                <a:lnTo>
                  <a:pt x="2784" y="716"/>
                </a:lnTo>
                <a:lnTo>
                  <a:pt x="2774" y="712"/>
                </a:lnTo>
                <a:lnTo>
                  <a:pt x="2764" y="707"/>
                </a:lnTo>
                <a:lnTo>
                  <a:pt x="2750" y="702"/>
                </a:lnTo>
                <a:lnTo>
                  <a:pt x="2740" y="697"/>
                </a:lnTo>
                <a:lnTo>
                  <a:pt x="2731" y="693"/>
                </a:lnTo>
                <a:lnTo>
                  <a:pt x="2721" y="688"/>
                </a:lnTo>
                <a:lnTo>
                  <a:pt x="2712" y="683"/>
                </a:lnTo>
                <a:lnTo>
                  <a:pt x="2702" y="674"/>
                </a:lnTo>
                <a:lnTo>
                  <a:pt x="2693" y="669"/>
                </a:lnTo>
                <a:lnTo>
                  <a:pt x="2683" y="664"/>
                </a:lnTo>
                <a:lnTo>
                  <a:pt x="2669" y="659"/>
                </a:lnTo>
                <a:lnTo>
                  <a:pt x="2659" y="650"/>
                </a:lnTo>
                <a:lnTo>
                  <a:pt x="2649" y="645"/>
                </a:lnTo>
                <a:lnTo>
                  <a:pt x="2640" y="640"/>
                </a:lnTo>
                <a:lnTo>
                  <a:pt x="2630" y="636"/>
                </a:lnTo>
                <a:lnTo>
                  <a:pt x="2621" y="626"/>
                </a:lnTo>
                <a:lnTo>
                  <a:pt x="2611" y="621"/>
                </a:lnTo>
                <a:lnTo>
                  <a:pt x="2601" y="612"/>
                </a:lnTo>
                <a:lnTo>
                  <a:pt x="2587" y="607"/>
                </a:lnTo>
                <a:lnTo>
                  <a:pt x="2578" y="602"/>
                </a:lnTo>
                <a:lnTo>
                  <a:pt x="2568" y="593"/>
                </a:lnTo>
                <a:lnTo>
                  <a:pt x="2558" y="588"/>
                </a:lnTo>
                <a:lnTo>
                  <a:pt x="2549" y="579"/>
                </a:lnTo>
                <a:lnTo>
                  <a:pt x="2539" y="574"/>
                </a:lnTo>
                <a:lnTo>
                  <a:pt x="2530" y="569"/>
                </a:lnTo>
                <a:lnTo>
                  <a:pt x="2515" y="560"/>
                </a:lnTo>
                <a:lnTo>
                  <a:pt x="2506" y="555"/>
                </a:lnTo>
                <a:lnTo>
                  <a:pt x="2496" y="545"/>
                </a:lnTo>
                <a:lnTo>
                  <a:pt x="2486" y="541"/>
                </a:lnTo>
                <a:lnTo>
                  <a:pt x="2477" y="536"/>
                </a:lnTo>
                <a:lnTo>
                  <a:pt x="2467" y="526"/>
                </a:lnTo>
                <a:lnTo>
                  <a:pt x="2458" y="522"/>
                </a:lnTo>
                <a:lnTo>
                  <a:pt x="2448" y="517"/>
                </a:lnTo>
                <a:lnTo>
                  <a:pt x="2434" y="507"/>
                </a:lnTo>
                <a:lnTo>
                  <a:pt x="2424" y="503"/>
                </a:lnTo>
                <a:lnTo>
                  <a:pt x="2415" y="498"/>
                </a:lnTo>
                <a:lnTo>
                  <a:pt x="2405" y="493"/>
                </a:lnTo>
                <a:lnTo>
                  <a:pt x="2395" y="484"/>
                </a:lnTo>
                <a:lnTo>
                  <a:pt x="2386" y="479"/>
                </a:lnTo>
                <a:lnTo>
                  <a:pt x="2376" y="474"/>
                </a:lnTo>
                <a:lnTo>
                  <a:pt x="2367" y="470"/>
                </a:lnTo>
                <a:lnTo>
                  <a:pt x="2352" y="465"/>
                </a:lnTo>
                <a:lnTo>
                  <a:pt x="2343" y="460"/>
                </a:lnTo>
                <a:lnTo>
                  <a:pt x="2333" y="455"/>
                </a:lnTo>
                <a:lnTo>
                  <a:pt x="2324" y="451"/>
                </a:lnTo>
                <a:lnTo>
                  <a:pt x="2314" y="446"/>
                </a:lnTo>
                <a:lnTo>
                  <a:pt x="2304" y="441"/>
                </a:lnTo>
                <a:lnTo>
                  <a:pt x="2295" y="441"/>
                </a:lnTo>
                <a:lnTo>
                  <a:pt x="2285" y="436"/>
                </a:lnTo>
                <a:lnTo>
                  <a:pt x="2271" y="432"/>
                </a:lnTo>
                <a:lnTo>
                  <a:pt x="2261" y="432"/>
                </a:lnTo>
                <a:lnTo>
                  <a:pt x="2252" y="427"/>
                </a:lnTo>
                <a:lnTo>
                  <a:pt x="2242" y="427"/>
                </a:lnTo>
                <a:lnTo>
                  <a:pt x="2233" y="422"/>
                </a:lnTo>
                <a:lnTo>
                  <a:pt x="2223" y="422"/>
                </a:lnTo>
                <a:lnTo>
                  <a:pt x="2213" y="422"/>
                </a:lnTo>
                <a:lnTo>
                  <a:pt x="2204" y="422"/>
                </a:lnTo>
                <a:lnTo>
                  <a:pt x="2189" y="422"/>
                </a:lnTo>
                <a:lnTo>
                  <a:pt x="2180" y="422"/>
                </a:lnTo>
                <a:lnTo>
                  <a:pt x="2170" y="422"/>
                </a:lnTo>
                <a:lnTo>
                  <a:pt x="2161" y="422"/>
                </a:lnTo>
                <a:lnTo>
                  <a:pt x="2151" y="427"/>
                </a:lnTo>
                <a:lnTo>
                  <a:pt x="2141" y="427"/>
                </a:lnTo>
                <a:lnTo>
                  <a:pt x="2132" y="432"/>
                </a:lnTo>
                <a:lnTo>
                  <a:pt x="2122" y="436"/>
                </a:lnTo>
                <a:lnTo>
                  <a:pt x="2108" y="441"/>
                </a:lnTo>
                <a:lnTo>
                  <a:pt x="2098" y="446"/>
                </a:lnTo>
                <a:lnTo>
                  <a:pt x="2089" y="451"/>
                </a:lnTo>
                <a:lnTo>
                  <a:pt x="2079" y="455"/>
                </a:lnTo>
                <a:lnTo>
                  <a:pt x="2070" y="465"/>
                </a:lnTo>
                <a:lnTo>
                  <a:pt x="2060" y="470"/>
                </a:lnTo>
                <a:lnTo>
                  <a:pt x="2050" y="479"/>
                </a:lnTo>
                <a:lnTo>
                  <a:pt x="2041" y="489"/>
                </a:lnTo>
                <a:lnTo>
                  <a:pt x="2026" y="498"/>
                </a:lnTo>
                <a:lnTo>
                  <a:pt x="2017" y="507"/>
                </a:lnTo>
                <a:lnTo>
                  <a:pt x="2007" y="522"/>
                </a:lnTo>
                <a:lnTo>
                  <a:pt x="1998" y="531"/>
                </a:lnTo>
                <a:lnTo>
                  <a:pt x="1988" y="541"/>
                </a:lnTo>
                <a:lnTo>
                  <a:pt x="1979" y="550"/>
                </a:lnTo>
                <a:lnTo>
                  <a:pt x="1969" y="560"/>
                </a:lnTo>
                <a:lnTo>
                  <a:pt x="1955" y="564"/>
                </a:lnTo>
                <a:lnTo>
                  <a:pt x="1945" y="569"/>
                </a:lnTo>
                <a:lnTo>
                  <a:pt x="1935" y="574"/>
                </a:lnTo>
                <a:lnTo>
                  <a:pt x="1926" y="583"/>
                </a:lnTo>
                <a:lnTo>
                  <a:pt x="1916" y="588"/>
                </a:lnTo>
                <a:lnTo>
                  <a:pt x="1907" y="598"/>
                </a:lnTo>
                <a:lnTo>
                  <a:pt x="1897" y="612"/>
                </a:lnTo>
                <a:lnTo>
                  <a:pt x="1888" y="617"/>
                </a:lnTo>
                <a:lnTo>
                  <a:pt x="1873" y="631"/>
                </a:lnTo>
                <a:lnTo>
                  <a:pt x="1864" y="640"/>
                </a:lnTo>
                <a:lnTo>
                  <a:pt x="1854" y="640"/>
                </a:lnTo>
                <a:lnTo>
                  <a:pt x="1844" y="640"/>
                </a:lnTo>
                <a:lnTo>
                  <a:pt x="1835" y="631"/>
                </a:lnTo>
                <a:lnTo>
                  <a:pt x="1825" y="631"/>
                </a:lnTo>
                <a:lnTo>
                  <a:pt x="1816" y="640"/>
                </a:lnTo>
                <a:lnTo>
                  <a:pt x="1806" y="650"/>
                </a:lnTo>
                <a:lnTo>
                  <a:pt x="1792" y="659"/>
                </a:lnTo>
                <a:lnTo>
                  <a:pt x="1782" y="674"/>
                </a:lnTo>
                <a:lnTo>
                  <a:pt x="1773" y="674"/>
                </a:lnTo>
                <a:lnTo>
                  <a:pt x="1763" y="674"/>
                </a:lnTo>
                <a:lnTo>
                  <a:pt x="1753" y="688"/>
                </a:lnTo>
                <a:lnTo>
                  <a:pt x="1744" y="702"/>
                </a:lnTo>
                <a:lnTo>
                  <a:pt x="1734" y="712"/>
                </a:lnTo>
                <a:lnTo>
                  <a:pt x="1725" y="721"/>
                </a:lnTo>
                <a:lnTo>
                  <a:pt x="1710" y="735"/>
                </a:lnTo>
                <a:lnTo>
                  <a:pt x="1701" y="745"/>
                </a:lnTo>
                <a:lnTo>
                  <a:pt x="1691" y="754"/>
                </a:lnTo>
                <a:lnTo>
                  <a:pt x="1681" y="764"/>
                </a:lnTo>
                <a:lnTo>
                  <a:pt x="1672" y="769"/>
                </a:lnTo>
                <a:lnTo>
                  <a:pt x="1662" y="778"/>
                </a:lnTo>
                <a:lnTo>
                  <a:pt x="1653" y="788"/>
                </a:lnTo>
                <a:lnTo>
                  <a:pt x="1643" y="792"/>
                </a:lnTo>
                <a:lnTo>
                  <a:pt x="1629" y="797"/>
                </a:lnTo>
                <a:lnTo>
                  <a:pt x="1619" y="802"/>
                </a:lnTo>
                <a:lnTo>
                  <a:pt x="1610" y="811"/>
                </a:lnTo>
                <a:lnTo>
                  <a:pt x="1600" y="816"/>
                </a:lnTo>
                <a:lnTo>
                  <a:pt x="1590" y="821"/>
                </a:lnTo>
                <a:lnTo>
                  <a:pt x="1581" y="825"/>
                </a:lnTo>
                <a:lnTo>
                  <a:pt x="1571" y="840"/>
                </a:lnTo>
                <a:lnTo>
                  <a:pt x="1562" y="840"/>
                </a:lnTo>
                <a:lnTo>
                  <a:pt x="1547" y="844"/>
                </a:lnTo>
                <a:lnTo>
                  <a:pt x="1538" y="844"/>
                </a:lnTo>
                <a:lnTo>
                  <a:pt x="1528" y="854"/>
                </a:lnTo>
                <a:lnTo>
                  <a:pt x="1519" y="854"/>
                </a:lnTo>
                <a:lnTo>
                  <a:pt x="1509" y="854"/>
                </a:lnTo>
                <a:lnTo>
                  <a:pt x="1499" y="859"/>
                </a:lnTo>
                <a:lnTo>
                  <a:pt x="1490" y="868"/>
                </a:lnTo>
                <a:lnTo>
                  <a:pt x="1475" y="873"/>
                </a:lnTo>
                <a:lnTo>
                  <a:pt x="1466" y="863"/>
                </a:lnTo>
                <a:lnTo>
                  <a:pt x="1456" y="863"/>
                </a:lnTo>
                <a:lnTo>
                  <a:pt x="1447" y="863"/>
                </a:lnTo>
                <a:lnTo>
                  <a:pt x="1437" y="868"/>
                </a:lnTo>
                <a:lnTo>
                  <a:pt x="1427" y="868"/>
                </a:lnTo>
                <a:lnTo>
                  <a:pt x="1418" y="873"/>
                </a:lnTo>
                <a:lnTo>
                  <a:pt x="1408" y="878"/>
                </a:lnTo>
                <a:lnTo>
                  <a:pt x="1394" y="873"/>
                </a:lnTo>
                <a:lnTo>
                  <a:pt x="1384" y="878"/>
                </a:lnTo>
                <a:lnTo>
                  <a:pt x="1375" y="887"/>
                </a:lnTo>
                <a:lnTo>
                  <a:pt x="1365" y="887"/>
                </a:lnTo>
                <a:lnTo>
                  <a:pt x="1356" y="892"/>
                </a:lnTo>
                <a:lnTo>
                  <a:pt x="1346" y="897"/>
                </a:lnTo>
                <a:lnTo>
                  <a:pt x="1336" y="892"/>
                </a:lnTo>
                <a:lnTo>
                  <a:pt x="1327" y="882"/>
                </a:lnTo>
                <a:lnTo>
                  <a:pt x="1312" y="878"/>
                </a:lnTo>
                <a:lnTo>
                  <a:pt x="1303" y="882"/>
                </a:lnTo>
                <a:lnTo>
                  <a:pt x="1293" y="882"/>
                </a:lnTo>
                <a:lnTo>
                  <a:pt x="1284" y="892"/>
                </a:lnTo>
                <a:lnTo>
                  <a:pt x="1274" y="892"/>
                </a:lnTo>
                <a:lnTo>
                  <a:pt x="1265" y="892"/>
                </a:lnTo>
                <a:lnTo>
                  <a:pt x="1255" y="892"/>
                </a:lnTo>
                <a:lnTo>
                  <a:pt x="1245" y="897"/>
                </a:lnTo>
                <a:lnTo>
                  <a:pt x="1231" y="901"/>
                </a:lnTo>
                <a:lnTo>
                  <a:pt x="1221" y="892"/>
                </a:lnTo>
                <a:lnTo>
                  <a:pt x="1212" y="901"/>
                </a:lnTo>
                <a:lnTo>
                  <a:pt x="1202" y="897"/>
                </a:lnTo>
                <a:lnTo>
                  <a:pt x="1193" y="897"/>
                </a:lnTo>
                <a:lnTo>
                  <a:pt x="1183" y="897"/>
                </a:lnTo>
                <a:lnTo>
                  <a:pt x="1174" y="901"/>
                </a:lnTo>
                <a:lnTo>
                  <a:pt x="1164" y="901"/>
                </a:lnTo>
                <a:lnTo>
                  <a:pt x="1150" y="897"/>
                </a:lnTo>
                <a:lnTo>
                  <a:pt x="1140" y="901"/>
                </a:lnTo>
                <a:lnTo>
                  <a:pt x="1130" y="901"/>
                </a:lnTo>
                <a:lnTo>
                  <a:pt x="1121" y="906"/>
                </a:lnTo>
                <a:lnTo>
                  <a:pt x="1111" y="906"/>
                </a:lnTo>
                <a:lnTo>
                  <a:pt x="1102" y="906"/>
                </a:lnTo>
                <a:lnTo>
                  <a:pt x="1092" y="906"/>
                </a:lnTo>
                <a:lnTo>
                  <a:pt x="1082" y="911"/>
                </a:lnTo>
                <a:lnTo>
                  <a:pt x="1068" y="916"/>
                </a:lnTo>
                <a:lnTo>
                  <a:pt x="1059" y="916"/>
                </a:lnTo>
                <a:lnTo>
                  <a:pt x="1049" y="916"/>
                </a:lnTo>
                <a:lnTo>
                  <a:pt x="1039" y="920"/>
                </a:lnTo>
                <a:lnTo>
                  <a:pt x="1030" y="920"/>
                </a:lnTo>
                <a:lnTo>
                  <a:pt x="1020" y="920"/>
                </a:lnTo>
                <a:lnTo>
                  <a:pt x="1011" y="925"/>
                </a:lnTo>
                <a:lnTo>
                  <a:pt x="996" y="925"/>
                </a:lnTo>
                <a:lnTo>
                  <a:pt x="987" y="925"/>
                </a:lnTo>
                <a:lnTo>
                  <a:pt x="977" y="930"/>
                </a:lnTo>
                <a:lnTo>
                  <a:pt x="967" y="930"/>
                </a:lnTo>
                <a:lnTo>
                  <a:pt x="958" y="930"/>
                </a:lnTo>
                <a:lnTo>
                  <a:pt x="948" y="930"/>
                </a:lnTo>
                <a:lnTo>
                  <a:pt x="939" y="930"/>
                </a:lnTo>
                <a:lnTo>
                  <a:pt x="929" y="930"/>
                </a:lnTo>
                <a:lnTo>
                  <a:pt x="915" y="930"/>
                </a:lnTo>
                <a:lnTo>
                  <a:pt x="905" y="935"/>
                </a:lnTo>
                <a:lnTo>
                  <a:pt x="896" y="935"/>
                </a:lnTo>
                <a:lnTo>
                  <a:pt x="886" y="935"/>
                </a:lnTo>
                <a:lnTo>
                  <a:pt x="876" y="935"/>
                </a:lnTo>
                <a:lnTo>
                  <a:pt x="867" y="935"/>
                </a:lnTo>
                <a:lnTo>
                  <a:pt x="857" y="935"/>
                </a:lnTo>
                <a:lnTo>
                  <a:pt x="848" y="935"/>
                </a:lnTo>
                <a:lnTo>
                  <a:pt x="833" y="939"/>
                </a:lnTo>
                <a:lnTo>
                  <a:pt x="824" y="939"/>
                </a:lnTo>
                <a:lnTo>
                  <a:pt x="814" y="939"/>
                </a:lnTo>
                <a:lnTo>
                  <a:pt x="805" y="939"/>
                </a:lnTo>
                <a:lnTo>
                  <a:pt x="795" y="939"/>
                </a:lnTo>
                <a:lnTo>
                  <a:pt x="785" y="939"/>
                </a:lnTo>
                <a:lnTo>
                  <a:pt x="776" y="944"/>
                </a:lnTo>
                <a:lnTo>
                  <a:pt x="766" y="944"/>
                </a:lnTo>
                <a:lnTo>
                  <a:pt x="752" y="944"/>
                </a:lnTo>
                <a:lnTo>
                  <a:pt x="742" y="944"/>
                </a:lnTo>
                <a:lnTo>
                  <a:pt x="733" y="944"/>
                </a:lnTo>
                <a:lnTo>
                  <a:pt x="723" y="944"/>
                </a:lnTo>
                <a:lnTo>
                  <a:pt x="714" y="944"/>
                </a:lnTo>
                <a:lnTo>
                  <a:pt x="704" y="944"/>
                </a:lnTo>
                <a:lnTo>
                  <a:pt x="694" y="944"/>
                </a:lnTo>
                <a:lnTo>
                  <a:pt x="685" y="944"/>
                </a:lnTo>
                <a:lnTo>
                  <a:pt x="670" y="944"/>
                </a:lnTo>
                <a:lnTo>
                  <a:pt x="661" y="944"/>
                </a:lnTo>
                <a:lnTo>
                  <a:pt x="651" y="949"/>
                </a:lnTo>
                <a:lnTo>
                  <a:pt x="642" y="949"/>
                </a:lnTo>
                <a:lnTo>
                  <a:pt x="632" y="949"/>
                </a:lnTo>
                <a:lnTo>
                  <a:pt x="622" y="949"/>
                </a:lnTo>
                <a:lnTo>
                  <a:pt x="613" y="949"/>
                </a:lnTo>
                <a:lnTo>
                  <a:pt x="603" y="949"/>
                </a:lnTo>
                <a:lnTo>
                  <a:pt x="589" y="949"/>
                </a:lnTo>
                <a:lnTo>
                  <a:pt x="579" y="949"/>
                </a:lnTo>
                <a:lnTo>
                  <a:pt x="570" y="949"/>
                </a:lnTo>
                <a:lnTo>
                  <a:pt x="560" y="949"/>
                </a:lnTo>
                <a:lnTo>
                  <a:pt x="551" y="949"/>
                </a:lnTo>
                <a:lnTo>
                  <a:pt x="541" y="949"/>
                </a:lnTo>
                <a:lnTo>
                  <a:pt x="531" y="949"/>
                </a:lnTo>
                <a:lnTo>
                  <a:pt x="522" y="949"/>
                </a:lnTo>
                <a:lnTo>
                  <a:pt x="507" y="949"/>
                </a:lnTo>
                <a:lnTo>
                  <a:pt x="498" y="954"/>
                </a:lnTo>
                <a:lnTo>
                  <a:pt x="488" y="954"/>
                </a:lnTo>
                <a:lnTo>
                  <a:pt x="479" y="954"/>
                </a:lnTo>
                <a:lnTo>
                  <a:pt x="469" y="954"/>
                </a:lnTo>
                <a:lnTo>
                  <a:pt x="460" y="954"/>
                </a:lnTo>
                <a:lnTo>
                  <a:pt x="450" y="954"/>
                </a:lnTo>
                <a:lnTo>
                  <a:pt x="436" y="954"/>
                </a:lnTo>
                <a:lnTo>
                  <a:pt x="426" y="954"/>
                </a:lnTo>
                <a:lnTo>
                  <a:pt x="416" y="954"/>
                </a:lnTo>
                <a:lnTo>
                  <a:pt x="407" y="954"/>
                </a:lnTo>
                <a:lnTo>
                  <a:pt x="397" y="954"/>
                </a:lnTo>
                <a:lnTo>
                  <a:pt x="388" y="954"/>
                </a:lnTo>
                <a:lnTo>
                  <a:pt x="378" y="954"/>
                </a:lnTo>
                <a:lnTo>
                  <a:pt x="368" y="954"/>
                </a:lnTo>
                <a:lnTo>
                  <a:pt x="354" y="954"/>
                </a:lnTo>
                <a:lnTo>
                  <a:pt x="345" y="954"/>
                </a:lnTo>
                <a:lnTo>
                  <a:pt x="335" y="954"/>
                </a:lnTo>
                <a:lnTo>
                  <a:pt x="325" y="954"/>
                </a:lnTo>
                <a:lnTo>
                  <a:pt x="316" y="954"/>
                </a:lnTo>
                <a:lnTo>
                  <a:pt x="306" y="954"/>
                </a:lnTo>
                <a:lnTo>
                  <a:pt x="297" y="954"/>
                </a:lnTo>
                <a:lnTo>
                  <a:pt x="287" y="954"/>
                </a:lnTo>
                <a:lnTo>
                  <a:pt x="273" y="954"/>
                </a:lnTo>
                <a:lnTo>
                  <a:pt x="263" y="954"/>
                </a:lnTo>
                <a:lnTo>
                  <a:pt x="253" y="954"/>
                </a:lnTo>
                <a:lnTo>
                  <a:pt x="244" y="954"/>
                </a:lnTo>
                <a:lnTo>
                  <a:pt x="234" y="954"/>
                </a:lnTo>
                <a:lnTo>
                  <a:pt x="225" y="954"/>
                </a:lnTo>
                <a:lnTo>
                  <a:pt x="215" y="954"/>
                </a:lnTo>
                <a:lnTo>
                  <a:pt x="206" y="954"/>
                </a:lnTo>
                <a:lnTo>
                  <a:pt x="191" y="954"/>
                </a:lnTo>
                <a:lnTo>
                  <a:pt x="182" y="954"/>
                </a:lnTo>
                <a:lnTo>
                  <a:pt x="172" y="954"/>
                </a:lnTo>
                <a:lnTo>
                  <a:pt x="162" y="954"/>
                </a:lnTo>
                <a:lnTo>
                  <a:pt x="153" y="954"/>
                </a:lnTo>
                <a:lnTo>
                  <a:pt x="143" y="954"/>
                </a:lnTo>
                <a:lnTo>
                  <a:pt x="134" y="954"/>
                </a:lnTo>
                <a:lnTo>
                  <a:pt x="124" y="954"/>
                </a:lnTo>
                <a:lnTo>
                  <a:pt x="110" y="954"/>
                </a:lnTo>
                <a:lnTo>
                  <a:pt x="100" y="954"/>
                </a:lnTo>
                <a:lnTo>
                  <a:pt x="91" y="954"/>
                </a:lnTo>
                <a:lnTo>
                  <a:pt x="81" y="954"/>
                </a:lnTo>
                <a:lnTo>
                  <a:pt x="71" y="954"/>
                </a:lnTo>
                <a:lnTo>
                  <a:pt x="62" y="954"/>
                </a:lnTo>
                <a:lnTo>
                  <a:pt x="52" y="954"/>
                </a:lnTo>
                <a:lnTo>
                  <a:pt x="43" y="954"/>
                </a:lnTo>
                <a:lnTo>
                  <a:pt x="28" y="954"/>
                </a:lnTo>
                <a:lnTo>
                  <a:pt x="19" y="954"/>
                </a:lnTo>
                <a:lnTo>
                  <a:pt x="9" y="954"/>
                </a:lnTo>
                <a:lnTo>
                  <a:pt x="0" y="954"/>
                </a:lnTo>
                <a:close/>
              </a:path>
            </a:pathLst>
          </a:custGeom>
          <a:noFill/>
          <a:ln w="9525">
            <a:noFill/>
            <a:round/>
            <a:headEnd/>
            <a:tailEnd/>
          </a:ln>
        </p:spPr>
        <p:txBody>
          <a:bodyPr/>
          <a:lstStyle/>
          <a:p>
            <a:endParaRPr lang="en-GB"/>
          </a:p>
        </p:txBody>
      </p:sp>
      <p:sp>
        <p:nvSpPr>
          <p:cNvPr id="412877" name="Line 205"/>
          <p:cNvSpPr>
            <a:spLocks noChangeShapeType="1"/>
          </p:cNvSpPr>
          <p:nvPr/>
        </p:nvSpPr>
        <p:spPr bwMode="auto">
          <a:xfrm flipV="1">
            <a:off x="7535863" y="-23398163"/>
            <a:ext cx="15875" cy="565150"/>
          </a:xfrm>
          <a:prstGeom prst="line">
            <a:avLst/>
          </a:prstGeom>
          <a:noFill/>
          <a:ln w="22225">
            <a:solidFill>
              <a:srgbClr val="FF0000"/>
            </a:solidFill>
            <a:round/>
            <a:headEnd/>
            <a:tailEnd/>
          </a:ln>
        </p:spPr>
        <p:txBody>
          <a:bodyPr/>
          <a:lstStyle/>
          <a:p>
            <a:endParaRPr lang="en-GB"/>
          </a:p>
        </p:txBody>
      </p:sp>
      <p:sp>
        <p:nvSpPr>
          <p:cNvPr id="412878" name="Freeform 206"/>
          <p:cNvSpPr>
            <a:spLocks/>
          </p:cNvSpPr>
          <p:nvPr/>
        </p:nvSpPr>
        <p:spPr bwMode="auto">
          <a:xfrm>
            <a:off x="7551738" y="-23979188"/>
            <a:ext cx="15875" cy="581025"/>
          </a:xfrm>
          <a:custGeom>
            <a:avLst/>
            <a:gdLst/>
            <a:ahLst/>
            <a:cxnLst>
              <a:cxn ang="0">
                <a:pos x="0" y="366"/>
              </a:cxn>
              <a:cxn ang="0">
                <a:pos x="5" y="185"/>
              </a:cxn>
              <a:cxn ang="0">
                <a:pos x="10" y="0"/>
              </a:cxn>
            </a:cxnLst>
            <a:rect l="0" t="0" r="r" b="b"/>
            <a:pathLst>
              <a:path w="10" h="366">
                <a:moveTo>
                  <a:pt x="0" y="366"/>
                </a:moveTo>
                <a:lnTo>
                  <a:pt x="5" y="185"/>
                </a:lnTo>
                <a:lnTo>
                  <a:pt x="10" y="0"/>
                </a:lnTo>
              </a:path>
            </a:pathLst>
          </a:custGeom>
          <a:noFill/>
          <a:ln w="22225">
            <a:solidFill>
              <a:srgbClr val="FF0000"/>
            </a:solidFill>
            <a:prstDash val="solid"/>
            <a:round/>
            <a:headEnd/>
            <a:tailEnd/>
          </a:ln>
        </p:spPr>
        <p:txBody>
          <a:bodyPr/>
          <a:lstStyle/>
          <a:p>
            <a:endParaRPr lang="en-GB"/>
          </a:p>
        </p:txBody>
      </p:sp>
      <p:sp>
        <p:nvSpPr>
          <p:cNvPr id="412879" name="Line 207"/>
          <p:cNvSpPr>
            <a:spLocks noChangeShapeType="1"/>
          </p:cNvSpPr>
          <p:nvPr/>
        </p:nvSpPr>
        <p:spPr bwMode="auto">
          <a:xfrm flipV="1">
            <a:off x="7567613" y="-24566563"/>
            <a:ext cx="14287" cy="587375"/>
          </a:xfrm>
          <a:prstGeom prst="line">
            <a:avLst/>
          </a:prstGeom>
          <a:noFill/>
          <a:ln w="22225">
            <a:solidFill>
              <a:srgbClr val="FF0000"/>
            </a:solidFill>
            <a:round/>
            <a:headEnd/>
            <a:tailEnd/>
          </a:ln>
        </p:spPr>
        <p:txBody>
          <a:bodyPr/>
          <a:lstStyle/>
          <a:p>
            <a:endParaRPr lang="en-GB"/>
          </a:p>
        </p:txBody>
      </p:sp>
      <p:sp>
        <p:nvSpPr>
          <p:cNvPr id="412880" name="Freeform 208"/>
          <p:cNvSpPr>
            <a:spLocks/>
          </p:cNvSpPr>
          <p:nvPr/>
        </p:nvSpPr>
        <p:spPr bwMode="auto">
          <a:xfrm>
            <a:off x="7581900" y="-25161875"/>
            <a:ext cx="15875" cy="595312"/>
          </a:xfrm>
          <a:custGeom>
            <a:avLst/>
            <a:gdLst/>
            <a:ahLst/>
            <a:cxnLst>
              <a:cxn ang="0">
                <a:pos x="0" y="375"/>
              </a:cxn>
              <a:cxn ang="0">
                <a:pos x="5" y="190"/>
              </a:cxn>
              <a:cxn ang="0">
                <a:pos x="10" y="0"/>
              </a:cxn>
            </a:cxnLst>
            <a:rect l="0" t="0" r="r" b="b"/>
            <a:pathLst>
              <a:path w="10" h="375">
                <a:moveTo>
                  <a:pt x="0" y="375"/>
                </a:moveTo>
                <a:lnTo>
                  <a:pt x="5" y="190"/>
                </a:lnTo>
                <a:lnTo>
                  <a:pt x="10" y="0"/>
                </a:lnTo>
              </a:path>
            </a:pathLst>
          </a:custGeom>
          <a:noFill/>
          <a:ln w="22225">
            <a:solidFill>
              <a:srgbClr val="FF0000"/>
            </a:solidFill>
            <a:prstDash val="solid"/>
            <a:round/>
            <a:headEnd/>
            <a:tailEnd/>
          </a:ln>
        </p:spPr>
        <p:txBody>
          <a:bodyPr/>
          <a:lstStyle/>
          <a:p>
            <a:endParaRPr lang="en-GB"/>
          </a:p>
        </p:txBody>
      </p:sp>
      <p:sp>
        <p:nvSpPr>
          <p:cNvPr id="412881" name="Freeform 209"/>
          <p:cNvSpPr>
            <a:spLocks/>
          </p:cNvSpPr>
          <p:nvPr/>
        </p:nvSpPr>
        <p:spPr bwMode="auto">
          <a:xfrm>
            <a:off x="7597775" y="-25779413"/>
            <a:ext cx="22225" cy="617538"/>
          </a:xfrm>
          <a:custGeom>
            <a:avLst/>
            <a:gdLst/>
            <a:ahLst/>
            <a:cxnLst>
              <a:cxn ang="0">
                <a:pos x="0" y="389"/>
              </a:cxn>
              <a:cxn ang="0">
                <a:pos x="5" y="195"/>
              </a:cxn>
              <a:cxn ang="0">
                <a:pos x="14" y="0"/>
              </a:cxn>
            </a:cxnLst>
            <a:rect l="0" t="0" r="r" b="b"/>
            <a:pathLst>
              <a:path w="14" h="389">
                <a:moveTo>
                  <a:pt x="0" y="389"/>
                </a:moveTo>
                <a:lnTo>
                  <a:pt x="5" y="195"/>
                </a:lnTo>
                <a:lnTo>
                  <a:pt x="14" y="0"/>
                </a:lnTo>
              </a:path>
            </a:pathLst>
          </a:custGeom>
          <a:noFill/>
          <a:ln w="22225">
            <a:solidFill>
              <a:srgbClr val="FF0000"/>
            </a:solidFill>
            <a:prstDash val="solid"/>
            <a:round/>
            <a:headEnd/>
            <a:tailEnd/>
          </a:ln>
        </p:spPr>
        <p:txBody>
          <a:bodyPr/>
          <a:lstStyle/>
          <a:p>
            <a:endParaRPr lang="en-GB"/>
          </a:p>
        </p:txBody>
      </p:sp>
      <p:sp>
        <p:nvSpPr>
          <p:cNvPr id="412882" name="Freeform 210"/>
          <p:cNvSpPr>
            <a:spLocks/>
          </p:cNvSpPr>
          <p:nvPr/>
        </p:nvSpPr>
        <p:spPr bwMode="auto">
          <a:xfrm>
            <a:off x="7620000" y="-26396950"/>
            <a:ext cx="15875" cy="617537"/>
          </a:xfrm>
          <a:custGeom>
            <a:avLst/>
            <a:gdLst/>
            <a:ahLst/>
            <a:cxnLst>
              <a:cxn ang="0">
                <a:pos x="0" y="389"/>
              </a:cxn>
              <a:cxn ang="0">
                <a:pos x="5" y="195"/>
              </a:cxn>
              <a:cxn ang="0">
                <a:pos x="10" y="0"/>
              </a:cxn>
            </a:cxnLst>
            <a:rect l="0" t="0" r="r" b="b"/>
            <a:pathLst>
              <a:path w="10" h="389">
                <a:moveTo>
                  <a:pt x="0" y="389"/>
                </a:moveTo>
                <a:lnTo>
                  <a:pt x="5" y="195"/>
                </a:lnTo>
                <a:lnTo>
                  <a:pt x="10" y="0"/>
                </a:lnTo>
              </a:path>
            </a:pathLst>
          </a:custGeom>
          <a:noFill/>
          <a:ln w="22225">
            <a:solidFill>
              <a:srgbClr val="FF0000"/>
            </a:solidFill>
            <a:prstDash val="solid"/>
            <a:round/>
            <a:headEnd/>
            <a:tailEnd/>
          </a:ln>
        </p:spPr>
        <p:txBody>
          <a:bodyPr/>
          <a:lstStyle/>
          <a:p>
            <a:endParaRPr lang="en-GB"/>
          </a:p>
        </p:txBody>
      </p:sp>
      <p:sp>
        <p:nvSpPr>
          <p:cNvPr id="412883" name="Freeform 211"/>
          <p:cNvSpPr>
            <a:spLocks/>
          </p:cNvSpPr>
          <p:nvPr/>
        </p:nvSpPr>
        <p:spPr bwMode="auto">
          <a:xfrm>
            <a:off x="7635875" y="-27036713"/>
            <a:ext cx="14288" cy="639763"/>
          </a:xfrm>
          <a:custGeom>
            <a:avLst/>
            <a:gdLst/>
            <a:ahLst/>
            <a:cxnLst>
              <a:cxn ang="0">
                <a:pos x="0" y="403"/>
              </a:cxn>
              <a:cxn ang="0">
                <a:pos x="5" y="204"/>
              </a:cxn>
              <a:cxn ang="0">
                <a:pos x="9" y="0"/>
              </a:cxn>
            </a:cxnLst>
            <a:rect l="0" t="0" r="r" b="b"/>
            <a:pathLst>
              <a:path w="9" h="403">
                <a:moveTo>
                  <a:pt x="0" y="403"/>
                </a:moveTo>
                <a:lnTo>
                  <a:pt x="5" y="204"/>
                </a:lnTo>
                <a:lnTo>
                  <a:pt x="9" y="0"/>
                </a:lnTo>
              </a:path>
            </a:pathLst>
          </a:custGeom>
          <a:noFill/>
          <a:ln w="22225">
            <a:solidFill>
              <a:srgbClr val="FF0000"/>
            </a:solidFill>
            <a:prstDash val="solid"/>
            <a:round/>
            <a:headEnd/>
            <a:tailEnd/>
          </a:ln>
        </p:spPr>
        <p:txBody>
          <a:bodyPr/>
          <a:lstStyle/>
          <a:p>
            <a:endParaRPr lang="en-GB"/>
          </a:p>
        </p:txBody>
      </p:sp>
      <p:sp>
        <p:nvSpPr>
          <p:cNvPr id="412884" name="Line 212"/>
          <p:cNvSpPr>
            <a:spLocks noChangeShapeType="1"/>
          </p:cNvSpPr>
          <p:nvPr/>
        </p:nvSpPr>
        <p:spPr bwMode="auto">
          <a:xfrm flipV="1">
            <a:off x="7650163" y="-27686000"/>
            <a:ext cx="15875" cy="649287"/>
          </a:xfrm>
          <a:prstGeom prst="line">
            <a:avLst/>
          </a:prstGeom>
          <a:noFill/>
          <a:ln w="22225">
            <a:solidFill>
              <a:srgbClr val="FF0000"/>
            </a:solidFill>
            <a:round/>
            <a:headEnd/>
            <a:tailEnd/>
          </a:ln>
        </p:spPr>
        <p:txBody>
          <a:bodyPr/>
          <a:lstStyle/>
          <a:p>
            <a:endParaRPr lang="en-GB"/>
          </a:p>
        </p:txBody>
      </p:sp>
      <p:sp>
        <p:nvSpPr>
          <p:cNvPr id="412885" name="Line 213"/>
          <p:cNvSpPr>
            <a:spLocks noChangeShapeType="1"/>
          </p:cNvSpPr>
          <p:nvPr/>
        </p:nvSpPr>
        <p:spPr bwMode="auto">
          <a:xfrm flipV="1">
            <a:off x="7666038" y="-28347988"/>
            <a:ext cx="15875" cy="661988"/>
          </a:xfrm>
          <a:prstGeom prst="line">
            <a:avLst/>
          </a:prstGeom>
          <a:noFill/>
          <a:ln w="22225">
            <a:solidFill>
              <a:srgbClr val="FF0000"/>
            </a:solidFill>
            <a:round/>
            <a:headEnd/>
            <a:tailEnd/>
          </a:ln>
        </p:spPr>
        <p:txBody>
          <a:bodyPr/>
          <a:lstStyle/>
          <a:p>
            <a:endParaRPr lang="en-GB"/>
          </a:p>
        </p:txBody>
      </p:sp>
      <p:sp>
        <p:nvSpPr>
          <p:cNvPr id="412886" name="Freeform 214"/>
          <p:cNvSpPr>
            <a:spLocks/>
          </p:cNvSpPr>
          <p:nvPr/>
        </p:nvSpPr>
        <p:spPr bwMode="auto">
          <a:xfrm>
            <a:off x="7681913" y="-29025850"/>
            <a:ext cx="14287" cy="677862"/>
          </a:xfrm>
          <a:custGeom>
            <a:avLst/>
            <a:gdLst/>
            <a:ahLst/>
            <a:cxnLst>
              <a:cxn ang="0">
                <a:pos x="0" y="427"/>
              </a:cxn>
              <a:cxn ang="0">
                <a:pos x="4" y="213"/>
              </a:cxn>
              <a:cxn ang="0">
                <a:pos x="9" y="0"/>
              </a:cxn>
            </a:cxnLst>
            <a:rect l="0" t="0" r="r" b="b"/>
            <a:pathLst>
              <a:path w="9" h="427">
                <a:moveTo>
                  <a:pt x="0" y="427"/>
                </a:moveTo>
                <a:lnTo>
                  <a:pt x="4" y="213"/>
                </a:lnTo>
                <a:lnTo>
                  <a:pt x="9" y="0"/>
                </a:lnTo>
              </a:path>
            </a:pathLst>
          </a:custGeom>
          <a:noFill/>
          <a:ln w="22225">
            <a:solidFill>
              <a:srgbClr val="FF0000"/>
            </a:solidFill>
            <a:prstDash val="solid"/>
            <a:round/>
            <a:headEnd/>
            <a:tailEnd/>
          </a:ln>
        </p:spPr>
        <p:txBody>
          <a:bodyPr/>
          <a:lstStyle/>
          <a:p>
            <a:endParaRPr lang="en-GB"/>
          </a:p>
        </p:txBody>
      </p:sp>
      <p:sp>
        <p:nvSpPr>
          <p:cNvPr id="412887" name="Freeform 215"/>
          <p:cNvSpPr>
            <a:spLocks/>
          </p:cNvSpPr>
          <p:nvPr/>
        </p:nvSpPr>
        <p:spPr bwMode="auto">
          <a:xfrm>
            <a:off x="7696200" y="-29711650"/>
            <a:ext cx="15875" cy="685800"/>
          </a:xfrm>
          <a:custGeom>
            <a:avLst/>
            <a:gdLst/>
            <a:ahLst/>
            <a:cxnLst>
              <a:cxn ang="0">
                <a:pos x="0" y="432"/>
              </a:cxn>
              <a:cxn ang="0">
                <a:pos x="5" y="218"/>
              </a:cxn>
              <a:cxn ang="0">
                <a:pos x="10" y="0"/>
              </a:cxn>
            </a:cxnLst>
            <a:rect l="0" t="0" r="r" b="b"/>
            <a:pathLst>
              <a:path w="10" h="432">
                <a:moveTo>
                  <a:pt x="0" y="432"/>
                </a:moveTo>
                <a:lnTo>
                  <a:pt x="5" y="218"/>
                </a:lnTo>
                <a:lnTo>
                  <a:pt x="10" y="0"/>
                </a:lnTo>
              </a:path>
            </a:pathLst>
          </a:custGeom>
          <a:noFill/>
          <a:ln w="22225">
            <a:solidFill>
              <a:srgbClr val="FF0000"/>
            </a:solidFill>
            <a:prstDash val="solid"/>
            <a:round/>
            <a:headEnd/>
            <a:tailEnd/>
          </a:ln>
        </p:spPr>
        <p:txBody>
          <a:bodyPr/>
          <a:lstStyle/>
          <a:p>
            <a:endParaRPr lang="en-GB"/>
          </a:p>
        </p:txBody>
      </p:sp>
      <p:sp>
        <p:nvSpPr>
          <p:cNvPr id="412888" name="Freeform 216"/>
          <p:cNvSpPr>
            <a:spLocks/>
          </p:cNvSpPr>
          <p:nvPr/>
        </p:nvSpPr>
        <p:spPr bwMode="auto">
          <a:xfrm>
            <a:off x="7712075" y="-30419675"/>
            <a:ext cx="14288" cy="708025"/>
          </a:xfrm>
          <a:custGeom>
            <a:avLst/>
            <a:gdLst/>
            <a:ahLst/>
            <a:cxnLst>
              <a:cxn ang="0">
                <a:pos x="0" y="446"/>
              </a:cxn>
              <a:cxn ang="0">
                <a:pos x="4" y="223"/>
              </a:cxn>
              <a:cxn ang="0">
                <a:pos x="9" y="0"/>
              </a:cxn>
            </a:cxnLst>
            <a:rect l="0" t="0" r="r" b="b"/>
            <a:pathLst>
              <a:path w="9" h="446">
                <a:moveTo>
                  <a:pt x="0" y="446"/>
                </a:moveTo>
                <a:lnTo>
                  <a:pt x="4" y="223"/>
                </a:lnTo>
                <a:lnTo>
                  <a:pt x="9" y="0"/>
                </a:lnTo>
              </a:path>
            </a:pathLst>
          </a:custGeom>
          <a:noFill/>
          <a:ln w="22225">
            <a:solidFill>
              <a:srgbClr val="FF0000"/>
            </a:solidFill>
            <a:prstDash val="solid"/>
            <a:round/>
            <a:headEnd/>
            <a:tailEnd/>
          </a:ln>
        </p:spPr>
        <p:txBody>
          <a:bodyPr/>
          <a:lstStyle/>
          <a:p>
            <a:endParaRPr lang="en-GB"/>
          </a:p>
        </p:txBody>
      </p:sp>
      <p:sp>
        <p:nvSpPr>
          <p:cNvPr id="412889" name="Freeform 217"/>
          <p:cNvSpPr>
            <a:spLocks/>
          </p:cNvSpPr>
          <p:nvPr/>
        </p:nvSpPr>
        <p:spPr bwMode="auto">
          <a:xfrm>
            <a:off x="7726363" y="-31135638"/>
            <a:ext cx="23812" cy="715963"/>
          </a:xfrm>
          <a:custGeom>
            <a:avLst/>
            <a:gdLst/>
            <a:ahLst/>
            <a:cxnLst>
              <a:cxn ang="0">
                <a:pos x="0" y="451"/>
              </a:cxn>
              <a:cxn ang="0">
                <a:pos x="5" y="228"/>
              </a:cxn>
              <a:cxn ang="0">
                <a:pos x="15" y="0"/>
              </a:cxn>
            </a:cxnLst>
            <a:rect l="0" t="0" r="r" b="b"/>
            <a:pathLst>
              <a:path w="15" h="451">
                <a:moveTo>
                  <a:pt x="0" y="451"/>
                </a:moveTo>
                <a:lnTo>
                  <a:pt x="5" y="228"/>
                </a:lnTo>
                <a:lnTo>
                  <a:pt x="15" y="0"/>
                </a:lnTo>
              </a:path>
            </a:pathLst>
          </a:custGeom>
          <a:noFill/>
          <a:ln w="22225">
            <a:solidFill>
              <a:srgbClr val="FF0000"/>
            </a:solidFill>
            <a:prstDash val="solid"/>
            <a:round/>
            <a:headEnd/>
            <a:tailEnd/>
          </a:ln>
        </p:spPr>
        <p:txBody>
          <a:bodyPr/>
          <a:lstStyle/>
          <a:p>
            <a:endParaRPr lang="en-GB"/>
          </a:p>
        </p:txBody>
      </p:sp>
      <p:sp>
        <p:nvSpPr>
          <p:cNvPr id="412890" name="Line 218"/>
          <p:cNvSpPr>
            <a:spLocks noChangeShapeType="1"/>
          </p:cNvSpPr>
          <p:nvPr/>
        </p:nvSpPr>
        <p:spPr bwMode="auto">
          <a:xfrm flipV="1">
            <a:off x="7750175" y="-31865888"/>
            <a:ext cx="14288" cy="730250"/>
          </a:xfrm>
          <a:prstGeom prst="line">
            <a:avLst/>
          </a:prstGeom>
          <a:noFill/>
          <a:ln w="22225">
            <a:solidFill>
              <a:srgbClr val="FF0000"/>
            </a:solidFill>
            <a:round/>
            <a:headEnd/>
            <a:tailEnd/>
          </a:ln>
        </p:spPr>
        <p:txBody>
          <a:bodyPr/>
          <a:lstStyle/>
          <a:p>
            <a:endParaRPr lang="en-GB"/>
          </a:p>
        </p:txBody>
      </p:sp>
      <p:sp>
        <p:nvSpPr>
          <p:cNvPr id="412891" name="Line 219"/>
          <p:cNvSpPr>
            <a:spLocks noChangeShapeType="1"/>
          </p:cNvSpPr>
          <p:nvPr/>
        </p:nvSpPr>
        <p:spPr bwMode="auto">
          <a:xfrm flipV="1">
            <a:off x="7764463" y="-32612013"/>
            <a:ext cx="15875" cy="746125"/>
          </a:xfrm>
          <a:prstGeom prst="line">
            <a:avLst/>
          </a:prstGeom>
          <a:noFill/>
          <a:ln w="22225">
            <a:solidFill>
              <a:srgbClr val="FF0000"/>
            </a:solidFill>
            <a:round/>
            <a:headEnd/>
            <a:tailEnd/>
          </a:ln>
        </p:spPr>
        <p:txBody>
          <a:bodyPr/>
          <a:lstStyle/>
          <a:p>
            <a:endParaRPr lang="en-GB"/>
          </a:p>
        </p:txBody>
      </p:sp>
      <p:sp>
        <p:nvSpPr>
          <p:cNvPr id="412892" name="Freeform 220"/>
          <p:cNvSpPr>
            <a:spLocks/>
          </p:cNvSpPr>
          <p:nvPr/>
        </p:nvSpPr>
        <p:spPr bwMode="auto">
          <a:xfrm>
            <a:off x="7780338" y="-33374013"/>
            <a:ext cx="14287" cy="762000"/>
          </a:xfrm>
          <a:custGeom>
            <a:avLst/>
            <a:gdLst/>
            <a:ahLst/>
            <a:cxnLst>
              <a:cxn ang="0">
                <a:pos x="0" y="480"/>
              </a:cxn>
              <a:cxn ang="0">
                <a:pos x="5" y="242"/>
              </a:cxn>
              <a:cxn ang="0">
                <a:pos x="9" y="0"/>
              </a:cxn>
            </a:cxnLst>
            <a:rect l="0" t="0" r="r" b="b"/>
            <a:pathLst>
              <a:path w="9" h="480">
                <a:moveTo>
                  <a:pt x="0" y="480"/>
                </a:moveTo>
                <a:lnTo>
                  <a:pt x="5" y="242"/>
                </a:lnTo>
                <a:lnTo>
                  <a:pt x="9" y="0"/>
                </a:lnTo>
              </a:path>
            </a:pathLst>
          </a:custGeom>
          <a:noFill/>
          <a:ln w="22225">
            <a:solidFill>
              <a:srgbClr val="FF0000"/>
            </a:solidFill>
            <a:prstDash val="solid"/>
            <a:round/>
            <a:headEnd/>
            <a:tailEnd/>
          </a:ln>
        </p:spPr>
        <p:txBody>
          <a:bodyPr/>
          <a:lstStyle/>
          <a:p>
            <a:endParaRPr lang="en-GB"/>
          </a:p>
        </p:txBody>
      </p:sp>
      <p:sp>
        <p:nvSpPr>
          <p:cNvPr id="412893" name="Rectangle 221"/>
          <p:cNvSpPr>
            <a:spLocks noGrp="1" noChangeArrowheads="1"/>
          </p:cNvSpPr>
          <p:nvPr>
            <p:ph type="title"/>
          </p:nvPr>
        </p:nvSpPr>
        <p:spPr bwMode="auto">
          <a:xfrm>
            <a:off x="1333500" y="466725"/>
            <a:ext cx="6802438" cy="752475"/>
          </a:xfrm>
          <a:noFill/>
          <a:ln>
            <a:miter lim="800000"/>
            <a:headEnd/>
            <a:tailEnd/>
          </a:ln>
        </p:spPr>
        <p:txBody>
          <a:bodyPr vert="horz" wrap="square" lIns="91440" tIns="45720" rIns="91440" bIns="45720" numCol="1" anchor="t" anchorCtr="0" compatLnSpc="1">
            <a:prstTxWarp prst="textNoShape">
              <a:avLst/>
            </a:prstTxWarp>
          </a:bodyPr>
          <a:lstStyle/>
          <a:p>
            <a:r>
              <a:rPr lang="en-GB"/>
              <a:t>Contraction &amp; Convergence</a:t>
            </a:r>
          </a:p>
        </p:txBody>
      </p:sp>
      <p:sp>
        <p:nvSpPr>
          <p:cNvPr id="412894" name="Freeform 222"/>
          <p:cNvSpPr>
            <a:spLocks/>
          </p:cNvSpPr>
          <p:nvPr/>
        </p:nvSpPr>
        <p:spPr bwMode="auto">
          <a:xfrm>
            <a:off x="1423988" y="5000625"/>
            <a:ext cx="6346825" cy="441325"/>
          </a:xfrm>
          <a:custGeom>
            <a:avLst/>
            <a:gdLst/>
            <a:ahLst/>
            <a:cxnLst>
              <a:cxn ang="0">
                <a:pos x="108" y="278"/>
              </a:cxn>
              <a:cxn ang="0">
                <a:pos x="241" y="278"/>
              </a:cxn>
              <a:cxn ang="0">
                <a:pos x="370" y="278"/>
              </a:cxn>
              <a:cxn ang="0">
                <a:pos x="498" y="278"/>
              </a:cxn>
              <a:cxn ang="0">
                <a:pos x="632" y="273"/>
              </a:cxn>
              <a:cxn ang="0">
                <a:pos x="760" y="268"/>
              </a:cxn>
              <a:cxn ang="0">
                <a:pos x="889" y="258"/>
              </a:cxn>
              <a:cxn ang="0">
                <a:pos x="1017" y="247"/>
              </a:cxn>
              <a:cxn ang="0">
                <a:pos x="1151" y="232"/>
              </a:cxn>
              <a:cxn ang="0">
                <a:pos x="1280" y="216"/>
              </a:cxn>
              <a:cxn ang="0">
                <a:pos x="1408" y="196"/>
              </a:cxn>
              <a:cxn ang="0">
                <a:pos x="1542" y="175"/>
              </a:cxn>
              <a:cxn ang="0">
                <a:pos x="1670" y="103"/>
              </a:cxn>
              <a:cxn ang="0">
                <a:pos x="1799" y="42"/>
              </a:cxn>
              <a:cxn ang="0">
                <a:pos x="1927" y="21"/>
              </a:cxn>
              <a:cxn ang="0">
                <a:pos x="2061" y="42"/>
              </a:cxn>
              <a:cxn ang="0">
                <a:pos x="2189" y="180"/>
              </a:cxn>
              <a:cxn ang="0">
                <a:pos x="2318" y="196"/>
              </a:cxn>
              <a:cxn ang="0">
                <a:pos x="2451" y="211"/>
              </a:cxn>
              <a:cxn ang="0">
                <a:pos x="2580" y="227"/>
              </a:cxn>
              <a:cxn ang="0">
                <a:pos x="2708" y="237"/>
              </a:cxn>
              <a:cxn ang="0">
                <a:pos x="2837" y="247"/>
              </a:cxn>
              <a:cxn ang="0">
                <a:pos x="2970" y="252"/>
              </a:cxn>
              <a:cxn ang="0">
                <a:pos x="3099" y="252"/>
              </a:cxn>
              <a:cxn ang="0">
                <a:pos x="3227" y="258"/>
              </a:cxn>
              <a:cxn ang="0">
                <a:pos x="3361" y="258"/>
              </a:cxn>
              <a:cxn ang="0">
                <a:pos x="3490" y="258"/>
              </a:cxn>
              <a:cxn ang="0">
                <a:pos x="3618" y="263"/>
              </a:cxn>
              <a:cxn ang="0">
                <a:pos x="3747" y="263"/>
              </a:cxn>
              <a:cxn ang="0">
                <a:pos x="3880" y="263"/>
              </a:cxn>
              <a:cxn ang="0">
                <a:pos x="3998" y="278"/>
              </a:cxn>
              <a:cxn ang="0">
                <a:pos x="3870" y="278"/>
              </a:cxn>
              <a:cxn ang="0">
                <a:pos x="3736" y="278"/>
              </a:cxn>
              <a:cxn ang="0">
                <a:pos x="3608" y="278"/>
              </a:cxn>
              <a:cxn ang="0">
                <a:pos x="3479" y="278"/>
              </a:cxn>
              <a:cxn ang="0">
                <a:pos x="3351" y="278"/>
              </a:cxn>
              <a:cxn ang="0">
                <a:pos x="3217" y="278"/>
              </a:cxn>
              <a:cxn ang="0">
                <a:pos x="3089" y="278"/>
              </a:cxn>
              <a:cxn ang="0">
                <a:pos x="2960" y="278"/>
              </a:cxn>
              <a:cxn ang="0">
                <a:pos x="2827" y="278"/>
              </a:cxn>
              <a:cxn ang="0">
                <a:pos x="2698" y="278"/>
              </a:cxn>
              <a:cxn ang="0">
                <a:pos x="2570" y="278"/>
              </a:cxn>
              <a:cxn ang="0">
                <a:pos x="2441" y="278"/>
              </a:cxn>
              <a:cxn ang="0">
                <a:pos x="2307" y="278"/>
              </a:cxn>
              <a:cxn ang="0">
                <a:pos x="2179" y="278"/>
              </a:cxn>
              <a:cxn ang="0">
                <a:pos x="2050" y="278"/>
              </a:cxn>
              <a:cxn ang="0">
                <a:pos x="1917" y="278"/>
              </a:cxn>
              <a:cxn ang="0">
                <a:pos x="1788" y="278"/>
              </a:cxn>
              <a:cxn ang="0">
                <a:pos x="1660" y="278"/>
              </a:cxn>
              <a:cxn ang="0">
                <a:pos x="1531" y="278"/>
              </a:cxn>
              <a:cxn ang="0">
                <a:pos x="1398" y="278"/>
              </a:cxn>
              <a:cxn ang="0">
                <a:pos x="1269" y="278"/>
              </a:cxn>
              <a:cxn ang="0">
                <a:pos x="1141" y="278"/>
              </a:cxn>
              <a:cxn ang="0">
                <a:pos x="1007" y="278"/>
              </a:cxn>
              <a:cxn ang="0">
                <a:pos x="879" y="278"/>
              </a:cxn>
              <a:cxn ang="0">
                <a:pos x="750" y="278"/>
              </a:cxn>
              <a:cxn ang="0">
                <a:pos x="622" y="278"/>
              </a:cxn>
              <a:cxn ang="0">
                <a:pos x="488" y="278"/>
              </a:cxn>
              <a:cxn ang="0">
                <a:pos x="360" y="278"/>
              </a:cxn>
              <a:cxn ang="0">
                <a:pos x="231" y="278"/>
              </a:cxn>
              <a:cxn ang="0">
                <a:pos x="97" y="278"/>
              </a:cxn>
            </a:cxnLst>
            <a:rect l="0" t="0" r="r" b="b"/>
            <a:pathLst>
              <a:path w="3998" h="278">
                <a:moveTo>
                  <a:pt x="0" y="278"/>
                </a:moveTo>
                <a:lnTo>
                  <a:pt x="0" y="278"/>
                </a:lnTo>
                <a:lnTo>
                  <a:pt x="10" y="278"/>
                </a:lnTo>
                <a:lnTo>
                  <a:pt x="20" y="278"/>
                </a:lnTo>
                <a:lnTo>
                  <a:pt x="31" y="278"/>
                </a:lnTo>
                <a:lnTo>
                  <a:pt x="41" y="278"/>
                </a:lnTo>
                <a:lnTo>
                  <a:pt x="51" y="278"/>
                </a:lnTo>
                <a:lnTo>
                  <a:pt x="61" y="278"/>
                </a:lnTo>
                <a:lnTo>
                  <a:pt x="72" y="278"/>
                </a:lnTo>
                <a:lnTo>
                  <a:pt x="82" y="278"/>
                </a:lnTo>
                <a:lnTo>
                  <a:pt x="92" y="278"/>
                </a:lnTo>
                <a:lnTo>
                  <a:pt x="97" y="278"/>
                </a:lnTo>
                <a:lnTo>
                  <a:pt x="108" y="278"/>
                </a:lnTo>
                <a:lnTo>
                  <a:pt x="118" y="278"/>
                </a:lnTo>
                <a:lnTo>
                  <a:pt x="128" y="278"/>
                </a:lnTo>
                <a:lnTo>
                  <a:pt x="138" y="278"/>
                </a:lnTo>
                <a:lnTo>
                  <a:pt x="149" y="278"/>
                </a:lnTo>
                <a:lnTo>
                  <a:pt x="159" y="278"/>
                </a:lnTo>
                <a:lnTo>
                  <a:pt x="169" y="278"/>
                </a:lnTo>
                <a:lnTo>
                  <a:pt x="180" y="278"/>
                </a:lnTo>
                <a:lnTo>
                  <a:pt x="190" y="278"/>
                </a:lnTo>
                <a:lnTo>
                  <a:pt x="200" y="278"/>
                </a:lnTo>
                <a:lnTo>
                  <a:pt x="210" y="278"/>
                </a:lnTo>
                <a:lnTo>
                  <a:pt x="221" y="278"/>
                </a:lnTo>
                <a:lnTo>
                  <a:pt x="231" y="278"/>
                </a:lnTo>
                <a:lnTo>
                  <a:pt x="241" y="278"/>
                </a:lnTo>
                <a:lnTo>
                  <a:pt x="252" y="278"/>
                </a:lnTo>
                <a:lnTo>
                  <a:pt x="262" y="278"/>
                </a:lnTo>
                <a:lnTo>
                  <a:pt x="272" y="278"/>
                </a:lnTo>
                <a:lnTo>
                  <a:pt x="277" y="278"/>
                </a:lnTo>
                <a:lnTo>
                  <a:pt x="288" y="278"/>
                </a:lnTo>
                <a:lnTo>
                  <a:pt x="298" y="278"/>
                </a:lnTo>
                <a:lnTo>
                  <a:pt x="308" y="278"/>
                </a:lnTo>
                <a:lnTo>
                  <a:pt x="318" y="278"/>
                </a:lnTo>
                <a:lnTo>
                  <a:pt x="329" y="278"/>
                </a:lnTo>
                <a:lnTo>
                  <a:pt x="339" y="278"/>
                </a:lnTo>
                <a:lnTo>
                  <a:pt x="349" y="278"/>
                </a:lnTo>
                <a:lnTo>
                  <a:pt x="360" y="278"/>
                </a:lnTo>
                <a:lnTo>
                  <a:pt x="370" y="278"/>
                </a:lnTo>
                <a:lnTo>
                  <a:pt x="380" y="278"/>
                </a:lnTo>
                <a:lnTo>
                  <a:pt x="390" y="278"/>
                </a:lnTo>
                <a:lnTo>
                  <a:pt x="401" y="278"/>
                </a:lnTo>
                <a:lnTo>
                  <a:pt x="411" y="278"/>
                </a:lnTo>
                <a:lnTo>
                  <a:pt x="421" y="278"/>
                </a:lnTo>
                <a:lnTo>
                  <a:pt x="431" y="278"/>
                </a:lnTo>
                <a:lnTo>
                  <a:pt x="442" y="278"/>
                </a:lnTo>
                <a:lnTo>
                  <a:pt x="452" y="278"/>
                </a:lnTo>
                <a:lnTo>
                  <a:pt x="457" y="278"/>
                </a:lnTo>
                <a:lnTo>
                  <a:pt x="467" y="278"/>
                </a:lnTo>
                <a:lnTo>
                  <a:pt x="478" y="278"/>
                </a:lnTo>
                <a:lnTo>
                  <a:pt x="488" y="278"/>
                </a:lnTo>
                <a:lnTo>
                  <a:pt x="498" y="278"/>
                </a:lnTo>
                <a:lnTo>
                  <a:pt x="509" y="273"/>
                </a:lnTo>
                <a:lnTo>
                  <a:pt x="519" y="273"/>
                </a:lnTo>
                <a:lnTo>
                  <a:pt x="529" y="273"/>
                </a:lnTo>
                <a:lnTo>
                  <a:pt x="539" y="273"/>
                </a:lnTo>
                <a:lnTo>
                  <a:pt x="550" y="273"/>
                </a:lnTo>
                <a:lnTo>
                  <a:pt x="560" y="273"/>
                </a:lnTo>
                <a:lnTo>
                  <a:pt x="570" y="273"/>
                </a:lnTo>
                <a:lnTo>
                  <a:pt x="581" y="273"/>
                </a:lnTo>
                <a:lnTo>
                  <a:pt x="591" y="273"/>
                </a:lnTo>
                <a:lnTo>
                  <a:pt x="601" y="273"/>
                </a:lnTo>
                <a:lnTo>
                  <a:pt x="611" y="273"/>
                </a:lnTo>
                <a:lnTo>
                  <a:pt x="622" y="273"/>
                </a:lnTo>
                <a:lnTo>
                  <a:pt x="632" y="273"/>
                </a:lnTo>
                <a:lnTo>
                  <a:pt x="637" y="273"/>
                </a:lnTo>
                <a:lnTo>
                  <a:pt x="647" y="273"/>
                </a:lnTo>
                <a:lnTo>
                  <a:pt x="658" y="273"/>
                </a:lnTo>
                <a:lnTo>
                  <a:pt x="668" y="268"/>
                </a:lnTo>
                <a:lnTo>
                  <a:pt x="678" y="268"/>
                </a:lnTo>
                <a:lnTo>
                  <a:pt x="688" y="268"/>
                </a:lnTo>
                <a:lnTo>
                  <a:pt x="699" y="268"/>
                </a:lnTo>
                <a:lnTo>
                  <a:pt x="709" y="268"/>
                </a:lnTo>
                <a:lnTo>
                  <a:pt x="719" y="268"/>
                </a:lnTo>
                <a:lnTo>
                  <a:pt x="730" y="268"/>
                </a:lnTo>
                <a:lnTo>
                  <a:pt x="740" y="268"/>
                </a:lnTo>
                <a:lnTo>
                  <a:pt x="750" y="268"/>
                </a:lnTo>
                <a:lnTo>
                  <a:pt x="760" y="268"/>
                </a:lnTo>
                <a:lnTo>
                  <a:pt x="771" y="268"/>
                </a:lnTo>
                <a:lnTo>
                  <a:pt x="781" y="268"/>
                </a:lnTo>
                <a:lnTo>
                  <a:pt x="791" y="268"/>
                </a:lnTo>
                <a:lnTo>
                  <a:pt x="802" y="263"/>
                </a:lnTo>
                <a:lnTo>
                  <a:pt x="812" y="263"/>
                </a:lnTo>
                <a:lnTo>
                  <a:pt x="817" y="263"/>
                </a:lnTo>
                <a:lnTo>
                  <a:pt x="827" y="263"/>
                </a:lnTo>
                <a:lnTo>
                  <a:pt x="837" y="263"/>
                </a:lnTo>
                <a:lnTo>
                  <a:pt x="848" y="263"/>
                </a:lnTo>
                <a:lnTo>
                  <a:pt x="858" y="263"/>
                </a:lnTo>
                <a:lnTo>
                  <a:pt x="868" y="263"/>
                </a:lnTo>
                <a:lnTo>
                  <a:pt x="879" y="258"/>
                </a:lnTo>
                <a:lnTo>
                  <a:pt x="889" y="258"/>
                </a:lnTo>
                <a:lnTo>
                  <a:pt x="899" y="258"/>
                </a:lnTo>
                <a:lnTo>
                  <a:pt x="909" y="258"/>
                </a:lnTo>
                <a:lnTo>
                  <a:pt x="920" y="258"/>
                </a:lnTo>
                <a:lnTo>
                  <a:pt x="930" y="258"/>
                </a:lnTo>
                <a:lnTo>
                  <a:pt x="940" y="258"/>
                </a:lnTo>
                <a:lnTo>
                  <a:pt x="951" y="258"/>
                </a:lnTo>
                <a:lnTo>
                  <a:pt x="961" y="252"/>
                </a:lnTo>
                <a:lnTo>
                  <a:pt x="971" y="252"/>
                </a:lnTo>
                <a:lnTo>
                  <a:pt x="981" y="252"/>
                </a:lnTo>
                <a:lnTo>
                  <a:pt x="992" y="252"/>
                </a:lnTo>
                <a:lnTo>
                  <a:pt x="1002" y="247"/>
                </a:lnTo>
                <a:lnTo>
                  <a:pt x="1007" y="247"/>
                </a:lnTo>
                <a:lnTo>
                  <a:pt x="1017" y="247"/>
                </a:lnTo>
                <a:lnTo>
                  <a:pt x="1028" y="242"/>
                </a:lnTo>
                <a:lnTo>
                  <a:pt x="1038" y="242"/>
                </a:lnTo>
                <a:lnTo>
                  <a:pt x="1048" y="242"/>
                </a:lnTo>
                <a:lnTo>
                  <a:pt x="1059" y="237"/>
                </a:lnTo>
                <a:lnTo>
                  <a:pt x="1069" y="237"/>
                </a:lnTo>
                <a:lnTo>
                  <a:pt x="1079" y="237"/>
                </a:lnTo>
                <a:lnTo>
                  <a:pt x="1089" y="237"/>
                </a:lnTo>
                <a:lnTo>
                  <a:pt x="1100" y="232"/>
                </a:lnTo>
                <a:lnTo>
                  <a:pt x="1110" y="232"/>
                </a:lnTo>
                <a:lnTo>
                  <a:pt x="1120" y="227"/>
                </a:lnTo>
                <a:lnTo>
                  <a:pt x="1130" y="227"/>
                </a:lnTo>
                <a:lnTo>
                  <a:pt x="1141" y="232"/>
                </a:lnTo>
                <a:lnTo>
                  <a:pt x="1151" y="232"/>
                </a:lnTo>
                <a:lnTo>
                  <a:pt x="1161" y="227"/>
                </a:lnTo>
                <a:lnTo>
                  <a:pt x="1172" y="227"/>
                </a:lnTo>
                <a:lnTo>
                  <a:pt x="1182" y="227"/>
                </a:lnTo>
                <a:lnTo>
                  <a:pt x="1187" y="232"/>
                </a:lnTo>
                <a:lnTo>
                  <a:pt x="1197" y="222"/>
                </a:lnTo>
                <a:lnTo>
                  <a:pt x="1208" y="232"/>
                </a:lnTo>
                <a:lnTo>
                  <a:pt x="1218" y="227"/>
                </a:lnTo>
                <a:lnTo>
                  <a:pt x="1228" y="222"/>
                </a:lnTo>
                <a:lnTo>
                  <a:pt x="1238" y="222"/>
                </a:lnTo>
                <a:lnTo>
                  <a:pt x="1249" y="222"/>
                </a:lnTo>
                <a:lnTo>
                  <a:pt x="1259" y="222"/>
                </a:lnTo>
                <a:lnTo>
                  <a:pt x="1269" y="216"/>
                </a:lnTo>
                <a:lnTo>
                  <a:pt x="1280" y="216"/>
                </a:lnTo>
                <a:lnTo>
                  <a:pt x="1290" y="211"/>
                </a:lnTo>
                <a:lnTo>
                  <a:pt x="1300" y="216"/>
                </a:lnTo>
                <a:lnTo>
                  <a:pt x="1310" y="222"/>
                </a:lnTo>
                <a:lnTo>
                  <a:pt x="1321" y="227"/>
                </a:lnTo>
                <a:lnTo>
                  <a:pt x="1331" y="222"/>
                </a:lnTo>
                <a:lnTo>
                  <a:pt x="1341" y="216"/>
                </a:lnTo>
                <a:lnTo>
                  <a:pt x="1351" y="216"/>
                </a:lnTo>
                <a:lnTo>
                  <a:pt x="1362" y="211"/>
                </a:lnTo>
                <a:lnTo>
                  <a:pt x="1367" y="206"/>
                </a:lnTo>
                <a:lnTo>
                  <a:pt x="1377" y="206"/>
                </a:lnTo>
                <a:lnTo>
                  <a:pt x="1387" y="206"/>
                </a:lnTo>
                <a:lnTo>
                  <a:pt x="1398" y="201"/>
                </a:lnTo>
                <a:lnTo>
                  <a:pt x="1408" y="196"/>
                </a:lnTo>
                <a:lnTo>
                  <a:pt x="1418" y="196"/>
                </a:lnTo>
                <a:lnTo>
                  <a:pt x="1429" y="196"/>
                </a:lnTo>
                <a:lnTo>
                  <a:pt x="1439" y="196"/>
                </a:lnTo>
                <a:lnTo>
                  <a:pt x="1449" y="201"/>
                </a:lnTo>
                <a:lnTo>
                  <a:pt x="1459" y="201"/>
                </a:lnTo>
                <a:lnTo>
                  <a:pt x="1470" y="191"/>
                </a:lnTo>
                <a:lnTo>
                  <a:pt x="1480" y="186"/>
                </a:lnTo>
                <a:lnTo>
                  <a:pt x="1490" y="186"/>
                </a:lnTo>
                <a:lnTo>
                  <a:pt x="1501" y="186"/>
                </a:lnTo>
                <a:lnTo>
                  <a:pt x="1511" y="180"/>
                </a:lnTo>
                <a:lnTo>
                  <a:pt x="1521" y="180"/>
                </a:lnTo>
                <a:lnTo>
                  <a:pt x="1531" y="175"/>
                </a:lnTo>
                <a:lnTo>
                  <a:pt x="1542" y="175"/>
                </a:lnTo>
                <a:lnTo>
                  <a:pt x="1547" y="165"/>
                </a:lnTo>
                <a:lnTo>
                  <a:pt x="1557" y="160"/>
                </a:lnTo>
                <a:lnTo>
                  <a:pt x="1567" y="155"/>
                </a:lnTo>
                <a:lnTo>
                  <a:pt x="1578" y="160"/>
                </a:lnTo>
                <a:lnTo>
                  <a:pt x="1588" y="155"/>
                </a:lnTo>
                <a:lnTo>
                  <a:pt x="1598" y="150"/>
                </a:lnTo>
                <a:lnTo>
                  <a:pt x="1608" y="144"/>
                </a:lnTo>
                <a:lnTo>
                  <a:pt x="1619" y="139"/>
                </a:lnTo>
                <a:lnTo>
                  <a:pt x="1629" y="129"/>
                </a:lnTo>
                <a:lnTo>
                  <a:pt x="1639" y="124"/>
                </a:lnTo>
                <a:lnTo>
                  <a:pt x="1650" y="119"/>
                </a:lnTo>
                <a:lnTo>
                  <a:pt x="1660" y="108"/>
                </a:lnTo>
                <a:lnTo>
                  <a:pt x="1670" y="103"/>
                </a:lnTo>
                <a:lnTo>
                  <a:pt x="1680" y="93"/>
                </a:lnTo>
                <a:lnTo>
                  <a:pt x="1691" y="83"/>
                </a:lnTo>
                <a:lnTo>
                  <a:pt x="1701" y="78"/>
                </a:lnTo>
                <a:lnTo>
                  <a:pt x="1711" y="72"/>
                </a:lnTo>
                <a:lnTo>
                  <a:pt x="1722" y="67"/>
                </a:lnTo>
                <a:lnTo>
                  <a:pt x="1727" y="57"/>
                </a:lnTo>
                <a:lnTo>
                  <a:pt x="1737" y="57"/>
                </a:lnTo>
                <a:lnTo>
                  <a:pt x="1747" y="62"/>
                </a:lnTo>
                <a:lnTo>
                  <a:pt x="1758" y="47"/>
                </a:lnTo>
                <a:lnTo>
                  <a:pt x="1768" y="47"/>
                </a:lnTo>
                <a:lnTo>
                  <a:pt x="1778" y="42"/>
                </a:lnTo>
                <a:lnTo>
                  <a:pt x="1788" y="36"/>
                </a:lnTo>
                <a:lnTo>
                  <a:pt x="1799" y="42"/>
                </a:lnTo>
                <a:lnTo>
                  <a:pt x="1809" y="47"/>
                </a:lnTo>
                <a:lnTo>
                  <a:pt x="1819" y="52"/>
                </a:lnTo>
                <a:lnTo>
                  <a:pt x="1829" y="52"/>
                </a:lnTo>
                <a:lnTo>
                  <a:pt x="1840" y="47"/>
                </a:lnTo>
                <a:lnTo>
                  <a:pt x="1850" y="42"/>
                </a:lnTo>
                <a:lnTo>
                  <a:pt x="1860" y="36"/>
                </a:lnTo>
                <a:lnTo>
                  <a:pt x="1871" y="31"/>
                </a:lnTo>
                <a:lnTo>
                  <a:pt x="1881" y="26"/>
                </a:lnTo>
                <a:lnTo>
                  <a:pt x="1891" y="26"/>
                </a:lnTo>
                <a:lnTo>
                  <a:pt x="1901" y="21"/>
                </a:lnTo>
                <a:lnTo>
                  <a:pt x="1907" y="21"/>
                </a:lnTo>
                <a:lnTo>
                  <a:pt x="1917" y="21"/>
                </a:lnTo>
                <a:lnTo>
                  <a:pt x="1927" y="21"/>
                </a:lnTo>
                <a:lnTo>
                  <a:pt x="1937" y="21"/>
                </a:lnTo>
                <a:lnTo>
                  <a:pt x="1948" y="21"/>
                </a:lnTo>
                <a:lnTo>
                  <a:pt x="1958" y="16"/>
                </a:lnTo>
                <a:lnTo>
                  <a:pt x="1968" y="11"/>
                </a:lnTo>
                <a:lnTo>
                  <a:pt x="1979" y="11"/>
                </a:lnTo>
                <a:lnTo>
                  <a:pt x="1989" y="6"/>
                </a:lnTo>
                <a:lnTo>
                  <a:pt x="1999" y="0"/>
                </a:lnTo>
                <a:lnTo>
                  <a:pt x="2009" y="6"/>
                </a:lnTo>
                <a:lnTo>
                  <a:pt x="2020" y="11"/>
                </a:lnTo>
                <a:lnTo>
                  <a:pt x="2030" y="21"/>
                </a:lnTo>
                <a:lnTo>
                  <a:pt x="2040" y="26"/>
                </a:lnTo>
                <a:lnTo>
                  <a:pt x="2050" y="36"/>
                </a:lnTo>
                <a:lnTo>
                  <a:pt x="2061" y="42"/>
                </a:lnTo>
                <a:lnTo>
                  <a:pt x="2071" y="52"/>
                </a:lnTo>
                <a:lnTo>
                  <a:pt x="2081" y="62"/>
                </a:lnTo>
                <a:lnTo>
                  <a:pt x="2092" y="67"/>
                </a:lnTo>
                <a:lnTo>
                  <a:pt x="2097" y="78"/>
                </a:lnTo>
                <a:lnTo>
                  <a:pt x="2107" y="88"/>
                </a:lnTo>
                <a:lnTo>
                  <a:pt x="2117" y="98"/>
                </a:lnTo>
                <a:lnTo>
                  <a:pt x="2128" y="114"/>
                </a:lnTo>
                <a:lnTo>
                  <a:pt x="2138" y="124"/>
                </a:lnTo>
                <a:lnTo>
                  <a:pt x="2148" y="134"/>
                </a:lnTo>
                <a:lnTo>
                  <a:pt x="2158" y="144"/>
                </a:lnTo>
                <a:lnTo>
                  <a:pt x="2169" y="155"/>
                </a:lnTo>
                <a:lnTo>
                  <a:pt x="2179" y="165"/>
                </a:lnTo>
                <a:lnTo>
                  <a:pt x="2189" y="180"/>
                </a:lnTo>
                <a:lnTo>
                  <a:pt x="2200" y="191"/>
                </a:lnTo>
                <a:lnTo>
                  <a:pt x="2210" y="191"/>
                </a:lnTo>
                <a:lnTo>
                  <a:pt x="2220" y="191"/>
                </a:lnTo>
                <a:lnTo>
                  <a:pt x="2230" y="191"/>
                </a:lnTo>
                <a:lnTo>
                  <a:pt x="2241" y="191"/>
                </a:lnTo>
                <a:lnTo>
                  <a:pt x="2251" y="191"/>
                </a:lnTo>
                <a:lnTo>
                  <a:pt x="2261" y="191"/>
                </a:lnTo>
                <a:lnTo>
                  <a:pt x="2271" y="196"/>
                </a:lnTo>
                <a:lnTo>
                  <a:pt x="2277" y="196"/>
                </a:lnTo>
                <a:lnTo>
                  <a:pt x="2287" y="196"/>
                </a:lnTo>
                <a:lnTo>
                  <a:pt x="2297" y="196"/>
                </a:lnTo>
                <a:lnTo>
                  <a:pt x="2307" y="196"/>
                </a:lnTo>
                <a:lnTo>
                  <a:pt x="2318" y="196"/>
                </a:lnTo>
                <a:lnTo>
                  <a:pt x="2328" y="196"/>
                </a:lnTo>
                <a:lnTo>
                  <a:pt x="2338" y="201"/>
                </a:lnTo>
                <a:lnTo>
                  <a:pt x="2349" y="201"/>
                </a:lnTo>
                <a:lnTo>
                  <a:pt x="2359" y="201"/>
                </a:lnTo>
                <a:lnTo>
                  <a:pt x="2369" y="201"/>
                </a:lnTo>
                <a:lnTo>
                  <a:pt x="2379" y="201"/>
                </a:lnTo>
                <a:lnTo>
                  <a:pt x="2390" y="206"/>
                </a:lnTo>
                <a:lnTo>
                  <a:pt x="2400" y="206"/>
                </a:lnTo>
                <a:lnTo>
                  <a:pt x="2410" y="206"/>
                </a:lnTo>
                <a:lnTo>
                  <a:pt x="2421" y="206"/>
                </a:lnTo>
                <a:lnTo>
                  <a:pt x="2431" y="206"/>
                </a:lnTo>
                <a:lnTo>
                  <a:pt x="2441" y="211"/>
                </a:lnTo>
                <a:lnTo>
                  <a:pt x="2451" y="211"/>
                </a:lnTo>
                <a:lnTo>
                  <a:pt x="2457" y="211"/>
                </a:lnTo>
                <a:lnTo>
                  <a:pt x="2467" y="211"/>
                </a:lnTo>
                <a:lnTo>
                  <a:pt x="2477" y="211"/>
                </a:lnTo>
                <a:lnTo>
                  <a:pt x="2487" y="216"/>
                </a:lnTo>
                <a:lnTo>
                  <a:pt x="2498" y="216"/>
                </a:lnTo>
                <a:lnTo>
                  <a:pt x="2508" y="216"/>
                </a:lnTo>
                <a:lnTo>
                  <a:pt x="2518" y="216"/>
                </a:lnTo>
                <a:lnTo>
                  <a:pt x="2528" y="222"/>
                </a:lnTo>
                <a:lnTo>
                  <a:pt x="2539" y="222"/>
                </a:lnTo>
                <a:lnTo>
                  <a:pt x="2549" y="222"/>
                </a:lnTo>
                <a:lnTo>
                  <a:pt x="2559" y="222"/>
                </a:lnTo>
                <a:lnTo>
                  <a:pt x="2570" y="222"/>
                </a:lnTo>
                <a:lnTo>
                  <a:pt x="2580" y="227"/>
                </a:lnTo>
                <a:lnTo>
                  <a:pt x="2590" y="227"/>
                </a:lnTo>
                <a:lnTo>
                  <a:pt x="2600" y="227"/>
                </a:lnTo>
                <a:lnTo>
                  <a:pt x="2611" y="227"/>
                </a:lnTo>
                <a:lnTo>
                  <a:pt x="2621" y="227"/>
                </a:lnTo>
                <a:lnTo>
                  <a:pt x="2631" y="232"/>
                </a:lnTo>
                <a:lnTo>
                  <a:pt x="2636" y="232"/>
                </a:lnTo>
                <a:lnTo>
                  <a:pt x="2647" y="232"/>
                </a:lnTo>
                <a:lnTo>
                  <a:pt x="2657" y="232"/>
                </a:lnTo>
                <a:lnTo>
                  <a:pt x="2667" y="232"/>
                </a:lnTo>
                <a:lnTo>
                  <a:pt x="2678" y="237"/>
                </a:lnTo>
                <a:lnTo>
                  <a:pt x="2688" y="237"/>
                </a:lnTo>
                <a:lnTo>
                  <a:pt x="2698" y="237"/>
                </a:lnTo>
                <a:lnTo>
                  <a:pt x="2708" y="237"/>
                </a:lnTo>
                <a:lnTo>
                  <a:pt x="2719" y="237"/>
                </a:lnTo>
                <a:lnTo>
                  <a:pt x="2729" y="237"/>
                </a:lnTo>
                <a:lnTo>
                  <a:pt x="2739" y="242"/>
                </a:lnTo>
                <a:lnTo>
                  <a:pt x="2749" y="242"/>
                </a:lnTo>
                <a:lnTo>
                  <a:pt x="2760" y="242"/>
                </a:lnTo>
                <a:lnTo>
                  <a:pt x="2770" y="242"/>
                </a:lnTo>
                <a:lnTo>
                  <a:pt x="2780" y="242"/>
                </a:lnTo>
                <a:lnTo>
                  <a:pt x="2791" y="242"/>
                </a:lnTo>
                <a:lnTo>
                  <a:pt x="2801" y="242"/>
                </a:lnTo>
                <a:lnTo>
                  <a:pt x="2811" y="247"/>
                </a:lnTo>
                <a:lnTo>
                  <a:pt x="2816" y="247"/>
                </a:lnTo>
                <a:lnTo>
                  <a:pt x="2827" y="247"/>
                </a:lnTo>
                <a:lnTo>
                  <a:pt x="2837" y="247"/>
                </a:lnTo>
                <a:lnTo>
                  <a:pt x="2847" y="247"/>
                </a:lnTo>
                <a:lnTo>
                  <a:pt x="2857" y="247"/>
                </a:lnTo>
                <a:lnTo>
                  <a:pt x="2868" y="247"/>
                </a:lnTo>
                <a:lnTo>
                  <a:pt x="2878" y="247"/>
                </a:lnTo>
                <a:lnTo>
                  <a:pt x="2888" y="247"/>
                </a:lnTo>
                <a:lnTo>
                  <a:pt x="2899" y="247"/>
                </a:lnTo>
                <a:lnTo>
                  <a:pt x="2909" y="252"/>
                </a:lnTo>
                <a:lnTo>
                  <a:pt x="2919" y="252"/>
                </a:lnTo>
                <a:lnTo>
                  <a:pt x="2929" y="252"/>
                </a:lnTo>
                <a:lnTo>
                  <a:pt x="2940" y="252"/>
                </a:lnTo>
                <a:lnTo>
                  <a:pt x="2950" y="252"/>
                </a:lnTo>
                <a:lnTo>
                  <a:pt x="2960" y="252"/>
                </a:lnTo>
                <a:lnTo>
                  <a:pt x="2970" y="252"/>
                </a:lnTo>
                <a:lnTo>
                  <a:pt x="2981" y="252"/>
                </a:lnTo>
                <a:lnTo>
                  <a:pt x="2991" y="252"/>
                </a:lnTo>
                <a:lnTo>
                  <a:pt x="3001" y="252"/>
                </a:lnTo>
                <a:lnTo>
                  <a:pt x="3006" y="252"/>
                </a:lnTo>
                <a:lnTo>
                  <a:pt x="3017" y="252"/>
                </a:lnTo>
                <a:lnTo>
                  <a:pt x="3027" y="252"/>
                </a:lnTo>
                <a:lnTo>
                  <a:pt x="3037" y="252"/>
                </a:lnTo>
                <a:lnTo>
                  <a:pt x="3048" y="252"/>
                </a:lnTo>
                <a:lnTo>
                  <a:pt x="3058" y="252"/>
                </a:lnTo>
                <a:lnTo>
                  <a:pt x="3068" y="252"/>
                </a:lnTo>
                <a:lnTo>
                  <a:pt x="3078" y="252"/>
                </a:lnTo>
                <a:lnTo>
                  <a:pt x="3089" y="252"/>
                </a:lnTo>
                <a:lnTo>
                  <a:pt x="3099" y="252"/>
                </a:lnTo>
                <a:lnTo>
                  <a:pt x="3109" y="258"/>
                </a:lnTo>
                <a:lnTo>
                  <a:pt x="3120" y="258"/>
                </a:lnTo>
                <a:lnTo>
                  <a:pt x="3130" y="258"/>
                </a:lnTo>
                <a:lnTo>
                  <a:pt x="3140" y="258"/>
                </a:lnTo>
                <a:lnTo>
                  <a:pt x="3150" y="258"/>
                </a:lnTo>
                <a:lnTo>
                  <a:pt x="3161" y="258"/>
                </a:lnTo>
                <a:lnTo>
                  <a:pt x="3171" y="258"/>
                </a:lnTo>
                <a:lnTo>
                  <a:pt x="3181" y="258"/>
                </a:lnTo>
                <a:lnTo>
                  <a:pt x="3186" y="258"/>
                </a:lnTo>
                <a:lnTo>
                  <a:pt x="3197" y="258"/>
                </a:lnTo>
                <a:lnTo>
                  <a:pt x="3207" y="258"/>
                </a:lnTo>
                <a:lnTo>
                  <a:pt x="3217" y="258"/>
                </a:lnTo>
                <a:lnTo>
                  <a:pt x="3227" y="258"/>
                </a:lnTo>
                <a:lnTo>
                  <a:pt x="3238" y="258"/>
                </a:lnTo>
                <a:lnTo>
                  <a:pt x="3248" y="258"/>
                </a:lnTo>
                <a:lnTo>
                  <a:pt x="3258" y="258"/>
                </a:lnTo>
                <a:lnTo>
                  <a:pt x="3269" y="258"/>
                </a:lnTo>
                <a:lnTo>
                  <a:pt x="3279" y="258"/>
                </a:lnTo>
                <a:lnTo>
                  <a:pt x="3289" y="258"/>
                </a:lnTo>
                <a:lnTo>
                  <a:pt x="3299" y="258"/>
                </a:lnTo>
                <a:lnTo>
                  <a:pt x="3310" y="258"/>
                </a:lnTo>
                <a:lnTo>
                  <a:pt x="3320" y="258"/>
                </a:lnTo>
                <a:lnTo>
                  <a:pt x="3330" y="258"/>
                </a:lnTo>
                <a:lnTo>
                  <a:pt x="3341" y="258"/>
                </a:lnTo>
                <a:lnTo>
                  <a:pt x="3351" y="258"/>
                </a:lnTo>
                <a:lnTo>
                  <a:pt x="3361" y="258"/>
                </a:lnTo>
                <a:lnTo>
                  <a:pt x="3366" y="258"/>
                </a:lnTo>
                <a:lnTo>
                  <a:pt x="3377" y="258"/>
                </a:lnTo>
                <a:lnTo>
                  <a:pt x="3387" y="258"/>
                </a:lnTo>
                <a:lnTo>
                  <a:pt x="3397" y="258"/>
                </a:lnTo>
                <a:lnTo>
                  <a:pt x="3407" y="258"/>
                </a:lnTo>
                <a:lnTo>
                  <a:pt x="3418" y="258"/>
                </a:lnTo>
                <a:lnTo>
                  <a:pt x="3428" y="258"/>
                </a:lnTo>
                <a:lnTo>
                  <a:pt x="3438" y="258"/>
                </a:lnTo>
                <a:lnTo>
                  <a:pt x="3448" y="258"/>
                </a:lnTo>
                <a:lnTo>
                  <a:pt x="3459" y="258"/>
                </a:lnTo>
                <a:lnTo>
                  <a:pt x="3469" y="258"/>
                </a:lnTo>
                <a:lnTo>
                  <a:pt x="3479" y="258"/>
                </a:lnTo>
                <a:lnTo>
                  <a:pt x="3490" y="258"/>
                </a:lnTo>
                <a:lnTo>
                  <a:pt x="3500" y="258"/>
                </a:lnTo>
                <a:lnTo>
                  <a:pt x="3510" y="258"/>
                </a:lnTo>
                <a:lnTo>
                  <a:pt x="3520" y="258"/>
                </a:lnTo>
                <a:lnTo>
                  <a:pt x="3531" y="258"/>
                </a:lnTo>
                <a:lnTo>
                  <a:pt x="3541" y="258"/>
                </a:lnTo>
                <a:lnTo>
                  <a:pt x="3546" y="258"/>
                </a:lnTo>
                <a:lnTo>
                  <a:pt x="3556" y="258"/>
                </a:lnTo>
                <a:lnTo>
                  <a:pt x="3567" y="258"/>
                </a:lnTo>
                <a:lnTo>
                  <a:pt x="3577" y="263"/>
                </a:lnTo>
                <a:lnTo>
                  <a:pt x="3587" y="263"/>
                </a:lnTo>
                <a:lnTo>
                  <a:pt x="3598" y="263"/>
                </a:lnTo>
                <a:lnTo>
                  <a:pt x="3608" y="263"/>
                </a:lnTo>
                <a:lnTo>
                  <a:pt x="3618" y="263"/>
                </a:lnTo>
                <a:lnTo>
                  <a:pt x="3628" y="263"/>
                </a:lnTo>
                <a:lnTo>
                  <a:pt x="3639" y="263"/>
                </a:lnTo>
                <a:lnTo>
                  <a:pt x="3649" y="263"/>
                </a:lnTo>
                <a:lnTo>
                  <a:pt x="3659" y="263"/>
                </a:lnTo>
                <a:lnTo>
                  <a:pt x="3669" y="263"/>
                </a:lnTo>
                <a:lnTo>
                  <a:pt x="3680" y="263"/>
                </a:lnTo>
                <a:lnTo>
                  <a:pt x="3690" y="263"/>
                </a:lnTo>
                <a:lnTo>
                  <a:pt x="3700" y="263"/>
                </a:lnTo>
                <a:lnTo>
                  <a:pt x="3711" y="263"/>
                </a:lnTo>
                <a:lnTo>
                  <a:pt x="3721" y="263"/>
                </a:lnTo>
                <a:lnTo>
                  <a:pt x="3726" y="263"/>
                </a:lnTo>
                <a:lnTo>
                  <a:pt x="3736" y="263"/>
                </a:lnTo>
                <a:lnTo>
                  <a:pt x="3747" y="263"/>
                </a:lnTo>
                <a:lnTo>
                  <a:pt x="3757" y="263"/>
                </a:lnTo>
                <a:lnTo>
                  <a:pt x="3767" y="263"/>
                </a:lnTo>
                <a:lnTo>
                  <a:pt x="3777" y="263"/>
                </a:lnTo>
                <a:lnTo>
                  <a:pt x="3788" y="263"/>
                </a:lnTo>
                <a:lnTo>
                  <a:pt x="3798" y="263"/>
                </a:lnTo>
                <a:lnTo>
                  <a:pt x="3808" y="263"/>
                </a:lnTo>
                <a:lnTo>
                  <a:pt x="3819" y="263"/>
                </a:lnTo>
                <a:lnTo>
                  <a:pt x="3829" y="263"/>
                </a:lnTo>
                <a:lnTo>
                  <a:pt x="3839" y="263"/>
                </a:lnTo>
                <a:lnTo>
                  <a:pt x="3849" y="263"/>
                </a:lnTo>
                <a:lnTo>
                  <a:pt x="3860" y="263"/>
                </a:lnTo>
                <a:lnTo>
                  <a:pt x="3870" y="263"/>
                </a:lnTo>
                <a:lnTo>
                  <a:pt x="3880" y="263"/>
                </a:lnTo>
                <a:lnTo>
                  <a:pt x="3890" y="263"/>
                </a:lnTo>
                <a:lnTo>
                  <a:pt x="3901" y="263"/>
                </a:lnTo>
                <a:lnTo>
                  <a:pt x="3906" y="263"/>
                </a:lnTo>
                <a:lnTo>
                  <a:pt x="3916" y="263"/>
                </a:lnTo>
                <a:lnTo>
                  <a:pt x="3926" y="263"/>
                </a:lnTo>
                <a:lnTo>
                  <a:pt x="3937" y="263"/>
                </a:lnTo>
                <a:lnTo>
                  <a:pt x="3947" y="263"/>
                </a:lnTo>
                <a:lnTo>
                  <a:pt x="3957" y="263"/>
                </a:lnTo>
                <a:lnTo>
                  <a:pt x="3968" y="263"/>
                </a:lnTo>
                <a:lnTo>
                  <a:pt x="3978" y="263"/>
                </a:lnTo>
                <a:lnTo>
                  <a:pt x="3988" y="263"/>
                </a:lnTo>
                <a:lnTo>
                  <a:pt x="3998" y="263"/>
                </a:lnTo>
                <a:lnTo>
                  <a:pt x="3998" y="278"/>
                </a:lnTo>
                <a:lnTo>
                  <a:pt x="3988" y="278"/>
                </a:lnTo>
                <a:lnTo>
                  <a:pt x="3978" y="278"/>
                </a:lnTo>
                <a:lnTo>
                  <a:pt x="3968" y="278"/>
                </a:lnTo>
                <a:lnTo>
                  <a:pt x="3957" y="278"/>
                </a:lnTo>
                <a:lnTo>
                  <a:pt x="3947" y="278"/>
                </a:lnTo>
                <a:lnTo>
                  <a:pt x="3937" y="278"/>
                </a:lnTo>
                <a:lnTo>
                  <a:pt x="3926" y="278"/>
                </a:lnTo>
                <a:lnTo>
                  <a:pt x="3916" y="278"/>
                </a:lnTo>
                <a:lnTo>
                  <a:pt x="3906" y="278"/>
                </a:lnTo>
                <a:lnTo>
                  <a:pt x="3901" y="278"/>
                </a:lnTo>
                <a:lnTo>
                  <a:pt x="3890" y="278"/>
                </a:lnTo>
                <a:lnTo>
                  <a:pt x="3880" y="278"/>
                </a:lnTo>
                <a:lnTo>
                  <a:pt x="3870" y="278"/>
                </a:lnTo>
                <a:lnTo>
                  <a:pt x="3860" y="278"/>
                </a:lnTo>
                <a:lnTo>
                  <a:pt x="3849" y="278"/>
                </a:lnTo>
                <a:lnTo>
                  <a:pt x="3839" y="278"/>
                </a:lnTo>
                <a:lnTo>
                  <a:pt x="3829" y="278"/>
                </a:lnTo>
                <a:lnTo>
                  <a:pt x="3819" y="278"/>
                </a:lnTo>
                <a:lnTo>
                  <a:pt x="3808" y="278"/>
                </a:lnTo>
                <a:lnTo>
                  <a:pt x="3798" y="278"/>
                </a:lnTo>
                <a:lnTo>
                  <a:pt x="3788" y="278"/>
                </a:lnTo>
                <a:lnTo>
                  <a:pt x="3777" y="278"/>
                </a:lnTo>
                <a:lnTo>
                  <a:pt x="3767" y="278"/>
                </a:lnTo>
                <a:lnTo>
                  <a:pt x="3757" y="278"/>
                </a:lnTo>
                <a:lnTo>
                  <a:pt x="3747" y="278"/>
                </a:lnTo>
                <a:lnTo>
                  <a:pt x="3736" y="278"/>
                </a:lnTo>
                <a:lnTo>
                  <a:pt x="3726" y="278"/>
                </a:lnTo>
                <a:lnTo>
                  <a:pt x="3721" y="278"/>
                </a:lnTo>
                <a:lnTo>
                  <a:pt x="3711" y="278"/>
                </a:lnTo>
                <a:lnTo>
                  <a:pt x="3700" y="278"/>
                </a:lnTo>
                <a:lnTo>
                  <a:pt x="3690" y="278"/>
                </a:lnTo>
                <a:lnTo>
                  <a:pt x="3680" y="278"/>
                </a:lnTo>
                <a:lnTo>
                  <a:pt x="3669" y="278"/>
                </a:lnTo>
                <a:lnTo>
                  <a:pt x="3659" y="278"/>
                </a:lnTo>
                <a:lnTo>
                  <a:pt x="3649" y="278"/>
                </a:lnTo>
                <a:lnTo>
                  <a:pt x="3639" y="278"/>
                </a:lnTo>
                <a:lnTo>
                  <a:pt x="3628" y="278"/>
                </a:lnTo>
                <a:lnTo>
                  <a:pt x="3618" y="278"/>
                </a:lnTo>
                <a:lnTo>
                  <a:pt x="3608" y="278"/>
                </a:lnTo>
                <a:lnTo>
                  <a:pt x="3598" y="278"/>
                </a:lnTo>
                <a:lnTo>
                  <a:pt x="3587" y="278"/>
                </a:lnTo>
                <a:lnTo>
                  <a:pt x="3577" y="278"/>
                </a:lnTo>
                <a:lnTo>
                  <a:pt x="3567" y="278"/>
                </a:lnTo>
                <a:lnTo>
                  <a:pt x="3556" y="278"/>
                </a:lnTo>
                <a:lnTo>
                  <a:pt x="3546" y="278"/>
                </a:lnTo>
                <a:lnTo>
                  <a:pt x="3541" y="278"/>
                </a:lnTo>
                <a:lnTo>
                  <a:pt x="3531" y="278"/>
                </a:lnTo>
                <a:lnTo>
                  <a:pt x="3520" y="278"/>
                </a:lnTo>
                <a:lnTo>
                  <a:pt x="3510" y="278"/>
                </a:lnTo>
                <a:lnTo>
                  <a:pt x="3500" y="278"/>
                </a:lnTo>
                <a:lnTo>
                  <a:pt x="3490" y="278"/>
                </a:lnTo>
                <a:lnTo>
                  <a:pt x="3479" y="278"/>
                </a:lnTo>
                <a:lnTo>
                  <a:pt x="3469" y="278"/>
                </a:lnTo>
                <a:lnTo>
                  <a:pt x="3459" y="278"/>
                </a:lnTo>
                <a:lnTo>
                  <a:pt x="3448" y="278"/>
                </a:lnTo>
                <a:lnTo>
                  <a:pt x="3438" y="278"/>
                </a:lnTo>
                <a:lnTo>
                  <a:pt x="3428" y="278"/>
                </a:lnTo>
                <a:lnTo>
                  <a:pt x="3418" y="278"/>
                </a:lnTo>
                <a:lnTo>
                  <a:pt x="3407" y="278"/>
                </a:lnTo>
                <a:lnTo>
                  <a:pt x="3397" y="278"/>
                </a:lnTo>
                <a:lnTo>
                  <a:pt x="3387" y="278"/>
                </a:lnTo>
                <a:lnTo>
                  <a:pt x="3377" y="278"/>
                </a:lnTo>
                <a:lnTo>
                  <a:pt x="3366" y="278"/>
                </a:lnTo>
                <a:lnTo>
                  <a:pt x="3361" y="278"/>
                </a:lnTo>
                <a:lnTo>
                  <a:pt x="3351" y="278"/>
                </a:lnTo>
                <a:lnTo>
                  <a:pt x="3341" y="278"/>
                </a:lnTo>
                <a:lnTo>
                  <a:pt x="3330" y="278"/>
                </a:lnTo>
                <a:lnTo>
                  <a:pt x="3320" y="278"/>
                </a:lnTo>
                <a:lnTo>
                  <a:pt x="3310" y="278"/>
                </a:lnTo>
                <a:lnTo>
                  <a:pt x="3299" y="278"/>
                </a:lnTo>
                <a:lnTo>
                  <a:pt x="3289" y="278"/>
                </a:lnTo>
                <a:lnTo>
                  <a:pt x="3279" y="278"/>
                </a:lnTo>
                <a:lnTo>
                  <a:pt x="3269" y="278"/>
                </a:lnTo>
                <a:lnTo>
                  <a:pt x="3258" y="278"/>
                </a:lnTo>
                <a:lnTo>
                  <a:pt x="3248" y="278"/>
                </a:lnTo>
                <a:lnTo>
                  <a:pt x="3238" y="278"/>
                </a:lnTo>
                <a:lnTo>
                  <a:pt x="3227" y="278"/>
                </a:lnTo>
                <a:lnTo>
                  <a:pt x="3217" y="278"/>
                </a:lnTo>
                <a:lnTo>
                  <a:pt x="3207" y="278"/>
                </a:lnTo>
                <a:lnTo>
                  <a:pt x="3197" y="278"/>
                </a:lnTo>
                <a:lnTo>
                  <a:pt x="3186" y="278"/>
                </a:lnTo>
                <a:lnTo>
                  <a:pt x="3181" y="278"/>
                </a:lnTo>
                <a:lnTo>
                  <a:pt x="3171" y="278"/>
                </a:lnTo>
                <a:lnTo>
                  <a:pt x="3161" y="278"/>
                </a:lnTo>
                <a:lnTo>
                  <a:pt x="3150" y="278"/>
                </a:lnTo>
                <a:lnTo>
                  <a:pt x="3140" y="278"/>
                </a:lnTo>
                <a:lnTo>
                  <a:pt x="3130" y="278"/>
                </a:lnTo>
                <a:lnTo>
                  <a:pt x="3120" y="278"/>
                </a:lnTo>
                <a:lnTo>
                  <a:pt x="3109" y="278"/>
                </a:lnTo>
                <a:lnTo>
                  <a:pt x="3099" y="278"/>
                </a:lnTo>
                <a:lnTo>
                  <a:pt x="3089" y="278"/>
                </a:lnTo>
                <a:lnTo>
                  <a:pt x="3078" y="278"/>
                </a:lnTo>
                <a:lnTo>
                  <a:pt x="3068" y="278"/>
                </a:lnTo>
                <a:lnTo>
                  <a:pt x="3058" y="278"/>
                </a:lnTo>
                <a:lnTo>
                  <a:pt x="3048" y="278"/>
                </a:lnTo>
                <a:lnTo>
                  <a:pt x="3037" y="278"/>
                </a:lnTo>
                <a:lnTo>
                  <a:pt x="3027" y="278"/>
                </a:lnTo>
                <a:lnTo>
                  <a:pt x="3017" y="278"/>
                </a:lnTo>
                <a:lnTo>
                  <a:pt x="3006" y="278"/>
                </a:lnTo>
                <a:lnTo>
                  <a:pt x="3001" y="278"/>
                </a:lnTo>
                <a:lnTo>
                  <a:pt x="2991" y="278"/>
                </a:lnTo>
                <a:lnTo>
                  <a:pt x="2981" y="278"/>
                </a:lnTo>
                <a:lnTo>
                  <a:pt x="2970" y="278"/>
                </a:lnTo>
                <a:lnTo>
                  <a:pt x="2960" y="278"/>
                </a:lnTo>
                <a:lnTo>
                  <a:pt x="2950" y="278"/>
                </a:lnTo>
                <a:lnTo>
                  <a:pt x="2940" y="278"/>
                </a:lnTo>
                <a:lnTo>
                  <a:pt x="2929" y="278"/>
                </a:lnTo>
                <a:lnTo>
                  <a:pt x="2919" y="278"/>
                </a:lnTo>
                <a:lnTo>
                  <a:pt x="2909" y="278"/>
                </a:lnTo>
                <a:lnTo>
                  <a:pt x="2899" y="278"/>
                </a:lnTo>
                <a:lnTo>
                  <a:pt x="2888" y="278"/>
                </a:lnTo>
                <a:lnTo>
                  <a:pt x="2878" y="278"/>
                </a:lnTo>
                <a:lnTo>
                  <a:pt x="2868" y="278"/>
                </a:lnTo>
                <a:lnTo>
                  <a:pt x="2857" y="278"/>
                </a:lnTo>
                <a:lnTo>
                  <a:pt x="2847" y="278"/>
                </a:lnTo>
                <a:lnTo>
                  <a:pt x="2837" y="278"/>
                </a:lnTo>
                <a:lnTo>
                  <a:pt x="2827" y="278"/>
                </a:lnTo>
                <a:lnTo>
                  <a:pt x="2816" y="278"/>
                </a:lnTo>
                <a:lnTo>
                  <a:pt x="2811" y="278"/>
                </a:lnTo>
                <a:lnTo>
                  <a:pt x="2801" y="278"/>
                </a:lnTo>
                <a:lnTo>
                  <a:pt x="2791" y="278"/>
                </a:lnTo>
                <a:lnTo>
                  <a:pt x="2780" y="278"/>
                </a:lnTo>
                <a:lnTo>
                  <a:pt x="2770" y="278"/>
                </a:lnTo>
                <a:lnTo>
                  <a:pt x="2760" y="278"/>
                </a:lnTo>
                <a:lnTo>
                  <a:pt x="2749" y="278"/>
                </a:lnTo>
                <a:lnTo>
                  <a:pt x="2739" y="278"/>
                </a:lnTo>
                <a:lnTo>
                  <a:pt x="2729" y="278"/>
                </a:lnTo>
                <a:lnTo>
                  <a:pt x="2719" y="278"/>
                </a:lnTo>
                <a:lnTo>
                  <a:pt x="2708" y="278"/>
                </a:lnTo>
                <a:lnTo>
                  <a:pt x="2698" y="278"/>
                </a:lnTo>
                <a:lnTo>
                  <a:pt x="2688" y="278"/>
                </a:lnTo>
                <a:lnTo>
                  <a:pt x="2678" y="278"/>
                </a:lnTo>
                <a:lnTo>
                  <a:pt x="2667" y="278"/>
                </a:lnTo>
                <a:lnTo>
                  <a:pt x="2657" y="278"/>
                </a:lnTo>
                <a:lnTo>
                  <a:pt x="2647" y="278"/>
                </a:lnTo>
                <a:lnTo>
                  <a:pt x="2636" y="278"/>
                </a:lnTo>
                <a:lnTo>
                  <a:pt x="2631" y="278"/>
                </a:lnTo>
                <a:lnTo>
                  <a:pt x="2621" y="278"/>
                </a:lnTo>
                <a:lnTo>
                  <a:pt x="2611" y="278"/>
                </a:lnTo>
                <a:lnTo>
                  <a:pt x="2600" y="278"/>
                </a:lnTo>
                <a:lnTo>
                  <a:pt x="2590" y="278"/>
                </a:lnTo>
                <a:lnTo>
                  <a:pt x="2580" y="278"/>
                </a:lnTo>
                <a:lnTo>
                  <a:pt x="2570" y="278"/>
                </a:lnTo>
                <a:lnTo>
                  <a:pt x="2559" y="278"/>
                </a:lnTo>
                <a:lnTo>
                  <a:pt x="2549" y="278"/>
                </a:lnTo>
                <a:lnTo>
                  <a:pt x="2539" y="278"/>
                </a:lnTo>
                <a:lnTo>
                  <a:pt x="2528" y="278"/>
                </a:lnTo>
                <a:lnTo>
                  <a:pt x="2518" y="278"/>
                </a:lnTo>
                <a:lnTo>
                  <a:pt x="2508" y="278"/>
                </a:lnTo>
                <a:lnTo>
                  <a:pt x="2498" y="278"/>
                </a:lnTo>
                <a:lnTo>
                  <a:pt x="2487" y="278"/>
                </a:lnTo>
                <a:lnTo>
                  <a:pt x="2477" y="278"/>
                </a:lnTo>
                <a:lnTo>
                  <a:pt x="2467" y="278"/>
                </a:lnTo>
                <a:lnTo>
                  <a:pt x="2457" y="278"/>
                </a:lnTo>
                <a:lnTo>
                  <a:pt x="2451" y="278"/>
                </a:lnTo>
                <a:lnTo>
                  <a:pt x="2441" y="278"/>
                </a:lnTo>
                <a:lnTo>
                  <a:pt x="2431" y="278"/>
                </a:lnTo>
                <a:lnTo>
                  <a:pt x="2421" y="278"/>
                </a:lnTo>
                <a:lnTo>
                  <a:pt x="2410" y="278"/>
                </a:lnTo>
                <a:lnTo>
                  <a:pt x="2400" y="278"/>
                </a:lnTo>
                <a:lnTo>
                  <a:pt x="2390" y="278"/>
                </a:lnTo>
                <a:lnTo>
                  <a:pt x="2379" y="278"/>
                </a:lnTo>
                <a:lnTo>
                  <a:pt x="2369" y="278"/>
                </a:lnTo>
                <a:lnTo>
                  <a:pt x="2359" y="278"/>
                </a:lnTo>
                <a:lnTo>
                  <a:pt x="2349" y="278"/>
                </a:lnTo>
                <a:lnTo>
                  <a:pt x="2338" y="278"/>
                </a:lnTo>
                <a:lnTo>
                  <a:pt x="2328" y="278"/>
                </a:lnTo>
                <a:lnTo>
                  <a:pt x="2318" y="278"/>
                </a:lnTo>
                <a:lnTo>
                  <a:pt x="2307" y="278"/>
                </a:lnTo>
                <a:lnTo>
                  <a:pt x="2297" y="278"/>
                </a:lnTo>
                <a:lnTo>
                  <a:pt x="2287" y="278"/>
                </a:lnTo>
                <a:lnTo>
                  <a:pt x="2277" y="278"/>
                </a:lnTo>
                <a:lnTo>
                  <a:pt x="2271" y="278"/>
                </a:lnTo>
                <a:lnTo>
                  <a:pt x="2261" y="278"/>
                </a:lnTo>
                <a:lnTo>
                  <a:pt x="2251" y="278"/>
                </a:lnTo>
                <a:lnTo>
                  <a:pt x="2241" y="278"/>
                </a:lnTo>
                <a:lnTo>
                  <a:pt x="2230" y="278"/>
                </a:lnTo>
                <a:lnTo>
                  <a:pt x="2220" y="278"/>
                </a:lnTo>
                <a:lnTo>
                  <a:pt x="2210" y="278"/>
                </a:lnTo>
                <a:lnTo>
                  <a:pt x="2200" y="278"/>
                </a:lnTo>
                <a:lnTo>
                  <a:pt x="2189" y="278"/>
                </a:lnTo>
                <a:lnTo>
                  <a:pt x="2179" y="278"/>
                </a:lnTo>
                <a:lnTo>
                  <a:pt x="2169" y="278"/>
                </a:lnTo>
                <a:lnTo>
                  <a:pt x="2158" y="278"/>
                </a:lnTo>
                <a:lnTo>
                  <a:pt x="2148" y="278"/>
                </a:lnTo>
                <a:lnTo>
                  <a:pt x="2138" y="278"/>
                </a:lnTo>
                <a:lnTo>
                  <a:pt x="2128" y="278"/>
                </a:lnTo>
                <a:lnTo>
                  <a:pt x="2117" y="278"/>
                </a:lnTo>
                <a:lnTo>
                  <a:pt x="2107" y="278"/>
                </a:lnTo>
                <a:lnTo>
                  <a:pt x="2097" y="278"/>
                </a:lnTo>
                <a:lnTo>
                  <a:pt x="2092" y="278"/>
                </a:lnTo>
                <a:lnTo>
                  <a:pt x="2081" y="278"/>
                </a:lnTo>
                <a:lnTo>
                  <a:pt x="2071" y="278"/>
                </a:lnTo>
                <a:lnTo>
                  <a:pt x="2061" y="278"/>
                </a:lnTo>
                <a:lnTo>
                  <a:pt x="2050" y="278"/>
                </a:lnTo>
                <a:lnTo>
                  <a:pt x="2040" y="278"/>
                </a:lnTo>
                <a:lnTo>
                  <a:pt x="2030" y="278"/>
                </a:lnTo>
                <a:lnTo>
                  <a:pt x="2020" y="278"/>
                </a:lnTo>
                <a:lnTo>
                  <a:pt x="2009" y="278"/>
                </a:lnTo>
                <a:lnTo>
                  <a:pt x="1999" y="278"/>
                </a:lnTo>
                <a:lnTo>
                  <a:pt x="1989" y="278"/>
                </a:lnTo>
                <a:lnTo>
                  <a:pt x="1979" y="278"/>
                </a:lnTo>
                <a:lnTo>
                  <a:pt x="1968" y="278"/>
                </a:lnTo>
                <a:lnTo>
                  <a:pt x="1958" y="278"/>
                </a:lnTo>
                <a:lnTo>
                  <a:pt x="1948" y="278"/>
                </a:lnTo>
                <a:lnTo>
                  <a:pt x="1937" y="278"/>
                </a:lnTo>
                <a:lnTo>
                  <a:pt x="1927" y="278"/>
                </a:lnTo>
                <a:lnTo>
                  <a:pt x="1917" y="278"/>
                </a:lnTo>
                <a:lnTo>
                  <a:pt x="1907" y="278"/>
                </a:lnTo>
                <a:lnTo>
                  <a:pt x="1901" y="278"/>
                </a:lnTo>
                <a:lnTo>
                  <a:pt x="1891" y="278"/>
                </a:lnTo>
                <a:lnTo>
                  <a:pt x="1881" y="278"/>
                </a:lnTo>
                <a:lnTo>
                  <a:pt x="1871" y="278"/>
                </a:lnTo>
                <a:lnTo>
                  <a:pt x="1860" y="278"/>
                </a:lnTo>
                <a:lnTo>
                  <a:pt x="1850" y="278"/>
                </a:lnTo>
                <a:lnTo>
                  <a:pt x="1840" y="278"/>
                </a:lnTo>
                <a:lnTo>
                  <a:pt x="1829" y="278"/>
                </a:lnTo>
                <a:lnTo>
                  <a:pt x="1819" y="278"/>
                </a:lnTo>
                <a:lnTo>
                  <a:pt x="1809" y="278"/>
                </a:lnTo>
                <a:lnTo>
                  <a:pt x="1799" y="278"/>
                </a:lnTo>
                <a:lnTo>
                  <a:pt x="1788" y="278"/>
                </a:lnTo>
                <a:lnTo>
                  <a:pt x="1778" y="278"/>
                </a:lnTo>
                <a:lnTo>
                  <a:pt x="1768" y="278"/>
                </a:lnTo>
                <a:lnTo>
                  <a:pt x="1758" y="278"/>
                </a:lnTo>
                <a:lnTo>
                  <a:pt x="1747" y="278"/>
                </a:lnTo>
                <a:lnTo>
                  <a:pt x="1737" y="278"/>
                </a:lnTo>
                <a:lnTo>
                  <a:pt x="1727" y="278"/>
                </a:lnTo>
                <a:lnTo>
                  <a:pt x="1722" y="278"/>
                </a:lnTo>
                <a:lnTo>
                  <a:pt x="1711" y="278"/>
                </a:lnTo>
                <a:lnTo>
                  <a:pt x="1701" y="278"/>
                </a:lnTo>
                <a:lnTo>
                  <a:pt x="1691" y="278"/>
                </a:lnTo>
                <a:lnTo>
                  <a:pt x="1680" y="278"/>
                </a:lnTo>
                <a:lnTo>
                  <a:pt x="1670" y="278"/>
                </a:lnTo>
                <a:lnTo>
                  <a:pt x="1660" y="278"/>
                </a:lnTo>
                <a:lnTo>
                  <a:pt x="1650" y="278"/>
                </a:lnTo>
                <a:lnTo>
                  <a:pt x="1639" y="278"/>
                </a:lnTo>
                <a:lnTo>
                  <a:pt x="1629" y="278"/>
                </a:lnTo>
                <a:lnTo>
                  <a:pt x="1619" y="278"/>
                </a:lnTo>
                <a:lnTo>
                  <a:pt x="1608" y="278"/>
                </a:lnTo>
                <a:lnTo>
                  <a:pt x="1598" y="278"/>
                </a:lnTo>
                <a:lnTo>
                  <a:pt x="1588" y="278"/>
                </a:lnTo>
                <a:lnTo>
                  <a:pt x="1578" y="278"/>
                </a:lnTo>
                <a:lnTo>
                  <a:pt x="1567" y="278"/>
                </a:lnTo>
                <a:lnTo>
                  <a:pt x="1557" y="278"/>
                </a:lnTo>
                <a:lnTo>
                  <a:pt x="1547" y="278"/>
                </a:lnTo>
                <a:lnTo>
                  <a:pt x="1542" y="278"/>
                </a:lnTo>
                <a:lnTo>
                  <a:pt x="1531" y="278"/>
                </a:lnTo>
                <a:lnTo>
                  <a:pt x="1521" y="278"/>
                </a:lnTo>
                <a:lnTo>
                  <a:pt x="1511" y="278"/>
                </a:lnTo>
                <a:lnTo>
                  <a:pt x="1501" y="278"/>
                </a:lnTo>
                <a:lnTo>
                  <a:pt x="1490" y="278"/>
                </a:lnTo>
                <a:lnTo>
                  <a:pt x="1480" y="278"/>
                </a:lnTo>
                <a:lnTo>
                  <a:pt x="1470" y="278"/>
                </a:lnTo>
                <a:lnTo>
                  <a:pt x="1459" y="278"/>
                </a:lnTo>
                <a:lnTo>
                  <a:pt x="1449" y="278"/>
                </a:lnTo>
                <a:lnTo>
                  <a:pt x="1439" y="278"/>
                </a:lnTo>
                <a:lnTo>
                  <a:pt x="1429" y="278"/>
                </a:lnTo>
                <a:lnTo>
                  <a:pt x="1418" y="278"/>
                </a:lnTo>
                <a:lnTo>
                  <a:pt x="1408" y="278"/>
                </a:lnTo>
                <a:lnTo>
                  <a:pt x="1398" y="278"/>
                </a:lnTo>
                <a:lnTo>
                  <a:pt x="1387" y="278"/>
                </a:lnTo>
                <a:lnTo>
                  <a:pt x="1377" y="278"/>
                </a:lnTo>
                <a:lnTo>
                  <a:pt x="1367" y="278"/>
                </a:lnTo>
                <a:lnTo>
                  <a:pt x="1362" y="278"/>
                </a:lnTo>
                <a:lnTo>
                  <a:pt x="1351" y="278"/>
                </a:lnTo>
                <a:lnTo>
                  <a:pt x="1341" y="278"/>
                </a:lnTo>
                <a:lnTo>
                  <a:pt x="1331" y="278"/>
                </a:lnTo>
                <a:lnTo>
                  <a:pt x="1321" y="278"/>
                </a:lnTo>
                <a:lnTo>
                  <a:pt x="1310" y="278"/>
                </a:lnTo>
                <a:lnTo>
                  <a:pt x="1300" y="278"/>
                </a:lnTo>
                <a:lnTo>
                  <a:pt x="1290" y="278"/>
                </a:lnTo>
                <a:lnTo>
                  <a:pt x="1280" y="278"/>
                </a:lnTo>
                <a:lnTo>
                  <a:pt x="1269" y="278"/>
                </a:lnTo>
                <a:lnTo>
                  <a:pt x="1259" y="278"/>
                </a:lnTo>
                <a:lnTo>
                  <a:pt x="1249" y="278"/>
                </a:lnTo>
                <a:lnTo>
                  <a:pt x="1238" y="278"/>
                </a:lnTo>
                <a:lnTo>
                  <a:pt x="1228" y="278"/>
                </a:lnTo>
                <a:lnTo>
                  <a:pt x="1218" y="278"/>
                </a:lnTo>
                <a:lnTo>
                  <a:pt x="1208" y="278"/>
                </a:lnTo>
                <a:lnTo>
                  <a:pt x="1197" y="278"/>
                </a:lnTo>
                <a:lnTo>
                  <a:pt x="1187" y="278"/>
                </a:lnTo>
                <a:lnTo>
                  <a:pt x="1182" y="278"/>
                </a:lnTo>
                <a:lnTo>
                  <a:pt x="1172" y="278"/>
                </a:lnTo>
                <a:lnTo>
                  <a:pt x="1161" y="278"/>
                </a:lnTo>
                <a:lnTo>
                  <a:pt x="1151" y="278"/>
                </a:lnTo>
                <a:lnTo>
                  <a:pt x="1141" y="278"/>
                </a:lnTo>
                <a:lnTo>
                  <a:pt x="1130" y="278"/>
                </a:lnTo>
                <a:lnTo>
                  <a:pt x="1120" y="278"/>
                </a:lnTo>
                <a:lnTo>
                  <a:pt x="1110" y="278"/>
                </a:lnTo>
                <a:lnTo>
                  <a:pt x="1100" y="278"/>
                </a:lnTo>
                <a:lnTo>
                  <a:pt x="1089" y="278"/>
                </a:lnTo>
                <a:lnTo>
                  <a:pt x="1079" y="278"/>
                </a:lnTo>
                <a:lnTo>
                  <a:pt x="1069" y="278"/>
                </a:lnTo>
                <a:lnTo>
                  <a:pt x="1059" y="278"/>
                </a:lnTo>
                <a:lnTo>
                  <a:pt x="1048" y="278"/>
                </a:lnTo>
                <a:lnTo>
                  <a:pt x="1038" y="278"/>
                </a:lnTo>
                <a:lnTo>
                  <a:pt x="1028" y="278"/>
                </a:lnTo>
                <a:lnTo>
                  <a:pt x="1017" y="278"/>
                </a:lnTo>
                <a:lnTo>
                  <a:pt x="1007" y="278"/>
                </a:lnTo>
                <a:lnTo>
                  <a:pt x="1002" y="278"/>
                </a:lnTo>
                <a:lnTo>
                  <a:pt x="992" y="278"/>
                </a:lnTo>
                <a:lnTo>
                  <a:pt x="981" y="278"/>
                </a:lnTo>
                <a:lnTo>
                  <a:pt x="971" y="278"/>
                </a:lnTo>
                <a:lnTo>
                  <a:pt x="961" y="278"/>
                </a:lnTo>
                <a:lnTo>
                  <a:pt x="951" y="278"/>
                </a:lnTo>
                <a:lnTo>
                  <a:pt x="940" y="278"/>
                </a:lnTo>
                <a:lnTo>
                  <a:pt x="930" y="278"/>
                </a:lnTo>
                <a:lnTo>
                  <a:pt x="920" y="278"/>
                </a:lnTo>
                <a:lnTo>
                  <a:pt x="909" y="278"/>
                </a:lnTo>
                <a:lnTo>
                  <a:pt x="899" y="278"/>
                </a:lnTo>
                <a:lnTo>
                  <a:pt x="889" y="278"/>
                </a:lnTo>
                <a:lnTo>
                  <a:pt x="879" y="278"/>
                </a:lnTo>
                <a:lnTo>
                  <a:pt x="868" y="278"/>
                </a:lnTo>
                <a:lnTo>
                  <a:pt x="858" y="278"/>
                </a:lnTo>
                <a:lnTo>
                  <a:pt x="848" y="278"/>
                </a:lnTo>
                <a:lnTo>
                  <a:pt x="837" y="278"/>
                </a:lnTo>
                <a:lnTo>
                  <a:pt x="827" y="278"/>
                </a:lnTo>
                <a:lnTo>
                  <a:pt x="817" y="278"/>
                </a:lnTo>
                <a:lnTo>
                  <a:pt x="812" y="278"/>
                </a:lnTo>
                <a:lnTo>
                  <a:pt x="802" y="278"/>
                </a:lnTo>
                <a:lnTo>
                  <a:pt x="791" y="278"/>
                </a:lnTo>
                <a:lnTo>
                  <a:pt x="781" y="278"/>
                </a:lnTo>
                <a:lnTo>
                  <a:pt x="771" y="278"/>
                </a:lnTo>
                <a:lnTo>
                  <a:pt x="760" y="278"/>
                </a:lnTo>
                <a:lnTo>
                  <a:pt x="750" y="278"/>
                </a:lnTo>
                <a:lnTo>
                  <a:pt x="740" y="278"/>
                </a:lnTo>
                <a:lnTo>
                  <a:pt x="730" y="278"/>
                </a:lnTo>
                <a:lnTo>
                  <a:pt x="719" y="278"/>
                </a:lnTo>
                <a:lnTo>
                  <a:pt x="709" y="278"/>
                </a:lnTo>
                <a:lnTo>
                  <a:pt x="699" y="278"/>
                </a:lnTo>
                <a:lnTo>
                  <a:pt x="688" y="278"/>
                </a:lnTo>
                <a:lnTo>
                  <a:pt x="678" y="278"/>
                </a:lnTo>
                <a:lnTo>
                  <a:pt x="668" y="278"/>
                </a:lnTo>
                <a:lnTo>
                  <a:pt x="658" y="278"/>
                </a:lnTo>
                <a:lnTo>
                  <a:pt x="647" y="278"/>
                </a:lnTo>
                <a:lnTo>
                  <a:pt x="637" y="278"/>
                </a:lnTo>
                <a:lnTo>
                  <a:pt x="632" y="278"/>
                </a:lnTo>
                <a:lnTo>
                  <a:pt x="622" y="278"/>
                </a:lnTo>
                <a:lnTo>
                  <a:pt x="611" y="278"/>
                </a:lnTo>
                <a:lnTo>
                  <a:pt x="601" y="278"/>
                </a:lnTo>
                <a:lnTo>
                  <a:pt x="591" y="278"/>
                </a:lnTo>
                <a:lnTo>
                  <a:pt x="581" y="278"/>
                </a:lnTo>
                <a:lnTo>
                  <a:pt x="570" y="278"/>
                </a:lnTo>
                <a:lnTo>
                  <a:pt x="560" y="278"/>
                </a:lnTo>
                <a:lnTo>
                  <a:pt x="550" y="278"/>
                </a:lnTo>
                <a:lnTo>
                  <a:pt x="539" y="278"/>
                </a:lnTo>
                <a:lnTo>
                  <a:pt x="529" y="278"/>
                </a:lnTo>
                <a:lnTo>
                  <a:pt x="519" y="278"/>
                </a:lnTo>
                <a:lnTo>
                  <a:pt x="509" y="278"/>
                </a:lnTo>
                <a:lnTo>
                  <a:pt x="498" y="278"/>
                </a:lnTo>
                <a:lnTo>
                  <a:pt x="488" y="278"/>
                </a:lnTo>
                <a:lnTo>
                  <a:pt x="478" y="278"/>
                </a:lnTo>
                <a:lnTo>
                  <a:pt x="467" y="278"/>
                </a:lnTo>
                <a:lnTo>
                  <a:pt x="457" y="278"/>
                </a:lnTo>
                <a:lnTo>
                  <a:pt x="452" y="278"/>
                </a:lnTo>
                <a:lnTo>
                  <a:pt x="442" y="278"/>
                </a:lnTo>
                <a:lnTo>
                  <a:pt x="431" y="278"/>
                </a:lnTo>
                <a:lnTo>
                  <a:pt x="421" y="278"/>
                </a:lnTo>
                <a:lnTo>
                  <a:pt x="411" y="278"/>
                </a:lnTo>
                <a:lnTo>
                  <a:pt x="401" y="278"/>
                </a:lnTo>
                <a:lnTo>
                  <a:pt x="390" y="278"/>
                </a:lnTo>
                <a:lnTo>
                  <a:pt x="380" y="278"/>
                </a:lnTo>
                <a:lnTo>
                  <a:pt x="370" y="278"/>
                </a:lnTo>
                <a:lnTo>
                  <a:pt x="360" y="278"/>
                </a:lnTo>
                <a:lnTo>
                  <a:pt x="349" y="278"/>
                </a:lnTo>
                <a:lnTo>
                  <a:pt x="339" y="278"/>
                </a:lnTo>
                <a:lnTo>
                  <a:pt x="329" y="278"/>
                </a:lnTo>
                <a:lnTo>
                  <a:pt x="318" y="278"/>
                </a:lnTo>
                <a:lnTo>
                  <a:pt x="308" y="278"/>
                </a:lnTo>
                <a:lnTo>
                  <a:pt x="298" y="278"/>
                </a:lnTo>
                <a:lnTo>
                  <a:pt x="288" y="278"/>
                </a:lnTo>
                <a:lnTo>
                  <a:pt x="277" y="278"/>
                </a:lnTo>
                <a:lnTo>
                  <a:pt x="272" y="278"/>
                </a:lnTo>
                <a:lnTo>
                  <a:pt x="262" y="278"/>
                </a:lnTo>
                <a:lnTo>
                  <a:pt x="252" y="278"/>
                </a:lnTo>
                <a:lnTo>
                  <a:pt x="241" y="278"/>
                </a:lnTo>
                <a:lnTo>
                  <a:pt x="231" y="278"/>
                </a:lnTo>
                <a:lnTo>
                  <a:pt x="221" y="278"/>
                </a:lnTo>
                <a:lnTo>
                  <a:pt x="210" y="278"/>
                </a:lnTo>
                <a:lnTo>
                  <a:pt x="200" y="278"/>
                </a:lnTo>
                <a:lnTo>
                  <a:pt x="190" y="278"/>
                </a:lnTo>
                <a:lnTo>
                  <a:pt x="180" y="278"/>
                </a:lnTo>
                <a:lnTo>
                  <a:pt x="169" y="278"/>
                </a:lnTo>
                <a:lnTo>
                  <a:pt x="159" y="278"/>
                </a:lnTo>
                <a:lnTo>
                  <a:pt x="149" y="278"/>
                </a:lnTo>
                <a:lnTo>
                  <a:pt x="138" y="278"/>
                </a:lnTo>
                <a:lnTo>
                  <a:pt x="128" y="278"/>
                </a:lnTo>
                <a:lnTo>
                  <a:pt x="118" y="278"/>
                </a:lnTo>
                <a:lnTo>
                  <a:pt x="108" y="278"/>
                </a:lnTo>
                <a:lnTo>
                  <a:pt x="97" y="278"/>
                </a:lnTo>
                <a:lnTo>
                  <a:pt x="92" y="278"/>
                </a:lnTo>
                <a:lnTo>
                  <a:pt x="82" y="278"/>
                </a:lnTo>
                <a:lnTo>
                  <a:pt x="72" y="278"/>
                </a:lnTo>
                <a:lnTo>
                  <a:pt x="61" y="278"/>
                </a:lnTo>
                <a:lnTo>
                  <a:pt x="51" y="278"/>
                </a:lnTo>
                <a:lnTo>
                  <a:pt x="41" y="278"/>
                </a:lnTo>
                <a:lnTo>
                  <a:pt x="31" y="278"/>
                </a:lnTo>
                <a:lnTo>
                  <a:pt x="20" y="278"/>
                </a:lnTo>
                <a:lnTo>
                  <a:pt x="10" y="278"/>
                </a:lnTo>
                <a:lnTo>
                  <a:pt x="0" y="278"/>
                </a:lnTo>
              </a:path>
            </a:pathLst>
          </a:custGeom>
          <a:noFill/>
          <a:ln w="0">
            <a:solidFill>
              <a:srgbClr val="3366FF"/>
            </a:solidFill>
            <a:prstDash val="solid"/>
            <a:round/>
            <a:headEnd/>
            <a:tailEnd/>
          </a:ln>
        </p:spPr>
        <p:txBody>
          <a:bodyPr/>
          <a:lstStyle/>
          <a:p>
            <a:endParaRPr lang="en-GB"/>
          </a:p>
        </p:txBody>
      </p:sp>
      <p:sp>
        <p:nvSpPr>
          <p:cNvPr id="412895" name="Freeform 223"/>
          <p:cNvSpPr>
            <a:spLocks/>
          </p:cNvSpPr>
          <p:nvPr/>
        </p:nvSpPr>
        <p:spPr bwMode="auto">
          <a:xfrm>
            <a:off x="1423988" y="4984750"/>
            <a:ext cx="6346825" cy="457200"/>
          </a:xfrm>
          <a:custGeom>
            <a:avLst/>
            <a:gdLst/>
            <a:ahLst/>
            <a:cxnLst>
              <a:cxn ang="0">
                <a:pos x="108" y="288"/>
              </a:cxn>
              <a:cxn ang="0">
                <a:pos x="241" y="288"/>
              </a:cxn>
              <a:cxn ang="0">
                <a:pos x="370" y="288"/>
              </a:cxn>
              <a:cxn ang="0">
                <a:pos x="498" y="288"/>
              </a:cxn>
              <a:cxn ang="0">
                <a:pos x="632" y="283"/>
              </a:cxn>
              <a:cxn ang="0">
                <a:pos x="760" y="278"/>
              </a:cxn>
              <a:cxn ang="0">
                <a:pos x="889" y="268"/>
              </a:cxn>
              <a:cxn ang="0">
                <a:pos x="1017" y="257"/>
              </a:cxn>
              <a:cxn ang="0">
                <a:pos x="1151" y="242"/>
              </a:cxn>
              <a:cxn ang="0">
                <a:pos x="1280" y="226"/>
              </a:cxn>
              <a:cxn ang="0">
                <a:pos x="1408" y="206"/>
              </a:cxn>
              <a:cxn ang="0">
                <a:pos x="1542" y="185"/>
              </a:cxn>
              <a:cxn ang="0">
                <a:pos x="1670" y="113"/>
              </a:cxn>
              <a:cxn ang="0">
                <a:pos x="1799" y="52"/>
              </a:cxn>
              <a:cxn ang="0">
                <a:pos x="1927" y="31"/>
              </a:cxn>
              <a:cxn ang="0">
                <a:pos x="2061" y="0"/>
              </a:cxn>
              <a:cxn ang="0">
                <a:pos x="2189" y="16"/>
              </a:cxn>
              <a:cxn ang="0">
                <a:pos x="2318" y="67"/>
              </a:cxn>
              <a:cxn ang="0">
                <a:pos x="2451" y="124"/>
              </a:cxn>
              <a:cxn ang="0">
                <a:pos x="2580" y="180"/>
              </a:cxn>
              <a:cxn ang="0">
                <a:pos x="2708" y="216"/>
              </a:cxn>
              <a:cxn ang="0">
                <a:pos x="2837" y="242"/>
              </a:cxn>
              <a:cxn ang="0">
                <a:pos x="2970" y="262"/>
              </a:cxn>
              <a:cxn ang="0">
                <a:pos x="3099" y="262"/>
              </a:cxn>
              <a:cxn ang="0">
                <a:pos x="3227" y="268"/>
              </a:cxn>
              <a:cxn ang="0">
                <a:pos x="3361" y="268"/>
              </a:cxn>
              <a:cxn ang="0">
                <a:pos x="3490" y="268"/>
              </a:cxn>
              <a:cxn ang="0">
                <a:pos x="3618" y="273"/>
              </a:cxn>
              <a:cxn ang="0">
                <a:pos x="3747" y="273"/>
              </a:cxn>
              <a:cxn ang="0">
                <a:pos x="3880" y="273"/>
              </a:cxn>
              <a:cxn ang="0">
                <a:pos x="3998" y="273"/>
              </a:cxn>
              <a:cxn ang="0">
                <a:pos x="3870" y="273"/>
              </a:cxn>
              <a:cxn ang="0">
                <a:pos x="3736" y="273"/>
              </a:cxn>
              <a:cxn ang="0">
                <a:pos x="3608" y="273"/>
              </a:cxn>
              <a:cxn ang="0">
                <a:pos x="3479" y="268"/>
              </a:cxn>
              <a:cxn ang="0">
                <a:pos x="3351" y="268"/>
              </a:cxn>
              <a:cxn ang="0">
                <a:pos x="3217" y="268"/>
              </a:cxn>
              <a:cxn ang="0">
                <a:pos x="3089" y="262"/>
              </a:cxn>
              <a:cxn ang="0">
                <a:pos x="2960" y="262"/>
              </a:cxn>
              <a:cxn ang="0">
                <a:pos x="2827" y="257"/>
              </a:cxn>
              <a:cxn ang="0">
                <a:pos x="2698" y="247"/>
              </a:cxn>
              <a:cxn ang="0">
                <a:pos x="2570" y="232"/>
              </a:cxn>
              <a:cxn ang="0">
                <a:pos x="2441" y="221"/>
              </a:cxn>
              <a:cxn ang="0">
                <a:pos x="2307" y="206"/>
              </a:cxn>
              <a:cxn ang="0">
                <a:pos x="2179" y="175"/>
              </a:cxn>
              <a:cxn ang="0">
                <a:pos x="2050" y="46"/>
              </a:cxn>
              <a:cxn ang="0">
                <a:pos x="1917" y="31"/>
              </a:cxn>
              <a:cxn ang="0">
                <a:pos x="1788" y="46"/>
              </a:cxn>
              <a:cxn ang="0">
                <a:pos x="1660" y="118"/>
              </a:cxn>
              <a:cxn ang="0">
                <a:pos x="1531" y="185"/>
              </a:cxn>
              <a:cxn ang="0">
                <a:pos x="1398" y="211"/>
              </a:cxn>
              <a:cxn ang="0">
                <a:pos x="1269" y="226"/>
              </a:cxn>
              <a:cxn ang="0">
                <a:pos x="1141" y="242"/>
              </a:cxn>
              <a:cxn ang="0">
                <a:pos x="1007" y="257"/>
              </a:cxn>
              <a:cxn ang="0">
                <a:pos x="879" y="268"/>
              </a:cxn>
              <a:cxn ang="0">
                <a:pos x="750" y="278"/>
              </a:cxn>
              <a:cxn ang="0">
                <a:pos x="622" y="283"/>
              </a:cxn>
              <a:cxn ang="0">
                <a:pos x="488" y="288"/>
              </a:cxn>
              <a:cxn ang="0">
                <a:pos x="360" y="288"/>
              </a:cxn>
              <a:cxn ang="0">
                <a:pos x="231" y="288"/>
              </a:cxn>
              <a:cxn ang="0">
                <a:pos x="97" y="288"/>
              </a:cxn>
            </a:cxnLst>
            <a:rect l="0" t="0" r="r" b="b"/>
            <a:pathLst>
              <a:path w="3998" h="288">
                <a:moveTo>
                  <a:pt x="0" y="288"/>
                </a:moveTo>
                <a:lnTo>
                  <a:pt x="0" y="288"/>
                </a:lnTo>
                <a:lnTo>
                  <a:pt x="10" y="288"/>
                </a:lnTo>
                <a:lnTo>
                  <a:pt x="20" y="288"/>
                </a:lnTo>
                <a:lnTo>
                  <a:pt x="31" y="288"/>
                </a:lnTo>
                <a:lnTo>
                  <a:pt x="41" y="288"/>
                </a:lnTo>
                <a:lnTo>
                  <a:pt x="51" y="288"/>
                </a:lnTo>
                <a:lnTo>
                  <a:pt x="61" y="288"/>
                </a:lnTo>
                <a:lnTo>
                  <a:pt x="72" y="288"/>
                </a:lnTo>
                <a:lnTo>
                  <a:pt x="82" y="288"/>
                </a:lnTo>
                <a:lnTo>
                  <a:pt x="92" y="288"/>
                </a:lnTo>
                <a:lnTo>
                  <a:pt x="97" y="288"/>
                </a:lnTo>
                <a:lnTo>
                  <a:pt x="108" y="288"/>
                </a:lnTo>
                <a:lnTo>
                  <a:pt x="118" y="288"/>
                </a:lnTo>
                <a:lnTo>
                  <a:pt x="128" y="288"/>
                </a:lnTo>
                <a:lnTo>
                  <a:pt x="138" y="288"/>
                </a:lnTo>
                <a:lnTo>
                  <a:pt x="149" y="288"/>
                </a:lnTo>
                <a:lnTo>
                  <a:pt x="159" y="288"/>
                </a:lnTo>
                <a:lnTo>
                  <a:pt x="169" y="288"/>
                </a:lnTo>
                <a:lnTo>
                  <a:pt x="180" y="288"/>
                </a:lnTo>
                <a:lnTo>
                  <a:pt x="190" y="288"/>
                </a:lnTo>
                <a:lnTo>
                  <a:pt x="200" y="288"/>
                </a:lnTo>
                <a:lnTo>
                  <a:pt x="210" y="288"/>
                </a:lnTo>
                <a:lnTo>
                  <a:pt x="221" y="288"/>
                </a:lnTo>
                <a:lnTo>
                  <a:pt x="231" y="288"/>
                </a:lnTo>
                <a:lnTo>
                  <a:pt x="241" y="288"/>
                </a:lnTo>
                <a:lnTo>
                  <a:pt x="252" y="288"/>
                </a:lnTo>
                <a:lnTo>
                  <a:pt x="262" y="288"/>
                </a:lnTo>
                <a:lnTo>
                  <a:pt x="272" y="288"/>
                </a:lnTo>
                <a:lnTo>
                  <a:pt x="277" y="288"/>
                </a:lnTo>
                <a:lnTo>
                  <a:pt x="288" y="288"/>
                </a:lnTo>
                <a:lnTo>
                  <a:pt x="298" y="288"/>
                </a:lnTo>
                <a:lnTo>
                  <a:pt x="308" y="288"/>
                </a:lnTo>
                <a:lnTo>
                  <a:pt x="318" y="288"/>
                </a:lnTo>
                <a:lnTo>
                  <a:pt x="329" y="288"/>
                </a:lnTo>
                <a:lnTo>
                  <a:pt x="339" y="288"/>
                </a:lnTo>
                <a:lnTo>
                  <a:pt x="349" y="288"/>
                </a:lnTo>
                <a:lnTo>
                  <a:pt x="360" y="288"/>
                </a:lnTo>
                <a:lnTo>
                  <a:pt x="370" y="288"/>
                </a:lnTo>
                <a:lnTo>
                  <a:pt x="380" y="288"/>
                </a:lnTo>
                <a:lnTo>
                  <a:pt x="390" y="288"/>
                </a:lnTo>
                <a:lnTo>
                  <a:pt x="401" y="288"/>
                </a:lnTo>
                <a:lnTo>
                  <a:pt x="411" y="288"/>
                </a:lnTo>
                <a:lnTo>
                  <a:pt x="421" y="288"/>
                </a:lnTo>
                <a:lnTo>
                  <a:pt x="431" y="288"/>
                </a:lnTo>
                <a:lnTo>
                  <a:pt x="442" y="288"/>
                </a:lnTo>
                <a:lnTo>
                  <a:pt x="452" y="288"/>
                </a:lnTo>
                <a:lnTo>
                  <a:pt x="457" y="288"/>
                </a:lnTo>
                <a:lnTo>
                  <a:pt x="467" y="288"/>
                </a:lnTo>
                <a:lnTo>
                  <a:pt x="478" y="288"/>
                </a:lnTo>
                <a:lnTo>
                  <a:pt x="488" y="288"/>
                </a:lnTo>
                <a:lnTo>
                  <a:pt x="498" y="288"/>
                </a:lnTo>
                <a:lnTo>
                  <a:pt x="509" y="283"/>
                </a:lnTo>
                <a:lnTo>
                  <a:pt x="519" y="283"/>
                </a:lnTo>
                <a:lnTo>
                  <a:pt x="529" y="283"/>
                </a:lnTo>
                <a:lnTo>
                  <a:pt x="539" y="283"/>
                </a:lnTo>
                <a:lnTo>
                  <a:pt x="550" y="283"/>
                </a:lnTo>
                <a:lnTo>
                  <a:pt x="560" y="283"/>
                </a:lnTo>
                <a:lnTo>
                  <a:pt x="570" y="283"/>
                </a:lnTo>
                <a:lnTo>
                  <a:pt x="581" y="283"/>
                </a:lnTo>
                <a:lnTo>
                  <a:pt x="591" y="283"/>
                </a:lnTo>
                <a:lnTo>
                  <a:pt x="601" y="283"/>
                </a:lnTo>
                <a:lnTo>
                  <a:pt x="611" y="283"/>
                </a:lnTo>
                <a:lnTo>
                  <a:pt x="622" y="283"/>
                </a:lnTo>
                <a:lnTo>
                  <a:pt x="632" y="283"/>
                </a:lnTo>
                <a:lnTo>
                  <a:pt x="637" y="283"/>
                </a:lnTo>
                <a:lnTo>
                  <a:pt x="647" y="283"/>
                </a:lnTo>
                <a:lnTo>
                  <a:pt x="658" y="283"/>
                </a:lnTo>
                <a:lnTo>
                  <a:pt x="668" y="278"/>
                </a:lnTo>
                <a:lnTo>
                  <a:pt x="678" y="278"/>
                </a:lnTo>
                <a:lnTo>
                  <a:pt x="688" y="278"/>
                </a:lnTo>
                <a:lnTo>
                  <a:pt x="699" y="278"/>
                </a:lnTo>
                <a:lnTo>
                  <a:pt x="709" y="278"/>
                </a:lnTo>
                <a:lnTo>
                  <a:pt x="719" y="278"/>
                </a:lnTo>
                <a:lnTo>
                  <a:pt x="730" y="278"/>
                </a:lnTo>
                <a:lnTo>
                  <a:pt x="740" y="278"/>
                </a:lnTo>
                <a:lnTo>
                  <a:pt x="750" y="278"/>
                </a:lnTo>
                <a:lnTo>
                  <a:pt x="760" y="278"/>
                </a:lnTo>
                <a:lnTo>
                  <a:pt x="771" y="278"/>
                </a:lnTo>
                <a:lnTo>
                  <a:pt x="781" y="278"/>
                </a:lnTo>
                <a:lnTo>
                  <a:pt x="791" y="278"/>
                </a:lnTo>
                <a:lnTo>
                  <a:pt x="802" y="273"/>
                </a:lnTo>
                <a:lnTo>
                  <a:pt x="812" y="273"/>
                </a:lnTo>
                <a:lnTo>
                  <a:pt x="817" y="273"/>
                </a:lnTo>
                <a:lnTo>
                  <a:pt x="827" y="273"/>
                </a:lnTo>
                <a:lnTo>
                  <a:pt x="837" y="273"/>
                </a:lnTo>
                <a:lnTo>
                  <a:pt x="848" y="273"/>
                </a:lnTo>
                <a:lnTo>
                  <a:pt x="858" y="273"/>
                </a:lnTo>
                <a:lnTo>
                  <a:pt x="868" y="273"/>
                </a:lnTo>
                <a:lnTo>
                  <a:pt x="879" y="268"/>
                </a:lnTo>
                <a:lnTo>
                  <a:pt x="889" y="268"/>
                </a:lnTo>
                <a:lnTo>
                  <a:pt x="899" y="268"/>
                </a:lnTo>
                <a:lnTo>
                  <a:pt x="909" y="268"/>
                </a:lnTo>
                <a:lnTo>
                  <a:pt x="920" y="268"/>
                </a:lnTo>
                <a:lnTo>
                  <a:pt x="930" y="268"/>
                </a:lnTo>
                <a:lnTo>
                  <a:pt x="940" y="268"/>
                </a:lnTo>
                <a:lnTo>
                  <a:pt x="951" y="268"/>
                </a:lnTo>
                <a:lnTo>
                  <a:pt x="961" y="262"/>
                </a:lnTo>
                <a:lnTo>
                  <a:pt x="971" y="262"/>
                </a:lnTo>
                <a:lnTo>
                  <a:pt x="981" y="262"/>
                </a:lnTo>
                <a:lnTo>
                  <a:pt x="992" y="262"/>
                </a:lnTo>
                <a:lnTo>
                  <a:pt x="1002" y="257"/>
                </a:lnTo>
                <a:lnTo>
                  <a:pt x="1007" y="257"/>
                </a:lnTo>
                <a:lnTo>
                  <a:pt x="1017" y="257"/>
                </a:lnTo>
                <a:lnTo>
                  <a:pt x="1028" y="252"/>
                </a:lnTo>
                <a:lnTo>
                  <a:pt x="1038" y="252"/>
                </a:lnTo>
                <a:lnTo>
                  <a:pt x="1048" y="252"/>
                </a:lnTo>
                <a:lnTo>
                  <a:pt x="1059" y="247"/>
                </a:lnTo>
                <a:lnTo>
                  <a:pt x="1069" y="247"/>
                </a:lnTo>
                <a:lnTo>
                  <a:pt x="1079" y="247"/>
                </a:lnTo>
                <a:lnTo>
                  <a:pt x="1089" y="247"/>
                </a:lnTo>
                <a:lnTo>
                  <a:pt x="1100" y="242"/>
                </a:lnTo>
                <a:lnTo>
                  <a:pt x="1110" y="242"/>
                </a:lnTo>
                <a:lnTo>
                  <a:pt x="1120" y="237"/>
                </a:lnTo>
                <a:lnTo>
                  <a:pt x="1130" y="237"/>
                </a:lnTo>
                <a:lnTo>
                  <a:pt x="1141" y="242"/>
                </a:lnTo>
                <a:lnTo>
                  <a:pt x="1151" y="242"/>
                </a:lnTo>
                <a:lnTo>
                  <a:pt x="1161" y="237"/>
                </a:lnTo>
                <a:lnTo>
                  <a:pt x="1172" y="237"/>
                </a:lnTo>
                <a:lnTo>
                  <a:pt x="1182" y="237"/>
                </a:lnTo>
                <a:lnTo>
                  <a:pt x="1187" y="242"/>
                </a:lnTo>
                <a:lnTo>
                  <a:pt x="1197" y="232"/>
                </a:lnTo>
                <a:lnTo>
                  <a:pt x="1208" y="242"/>
                </a:lnTo>
                <a:lnTo>
                  <a:pt x="1218" y="237"/>
                </a:lnTo>
                <a:lnTo>
                  <a:pt x="1228" y="232"/>
                </a:lnTo>
                <a:lnTo>
                  <a:pt x="1238" y="232"/>
                </a:lnTo>
                <a:lnTo>
                  <a:pt x="1249" y="232"/>
                </a:lnTo>
                <a:lnTo>
                  <a:pt x="1259" y="232"/>
                </a:lnTo>
                <a:lnTo>
                  <a:pt x="1269" y="226"/>
                </a:lnTo>
                <a:lnTo>
                  <a:pt x="1280" y="226"/>
                </a:lnTo>
                <a:lnTo>
                  <a:pt x="1290" y="221"/>
                </a:lnTo>
                <a:lnTo>
                  <a:pt x="1300" y="226"/>
                </a:lnTo>
                <a:lnTo>
                  <a:pt x="1310" y="232"/>
                </a:lnTo>
                <a:lnTo>
                  <a:pt x="1321" y="237"/>
                </a:lnTo>
                <a:lnTo>
                  <a:pt x="1331" y="232"/>
                </a:lnTo>
                <a:lnTo>
                  <a:pt x="1341" y="226"/>
                </a:lnTo>
                <a:lnTo>
                  <a:pt x="1351" y="226"/>
                </a:lnTo>
                <a:lnTo>
                  <a:pt x="1362" y="221"/>
                </a:lnTo>
                <a:lnTo>
                  <a:pt x="1367" y="216"/>
                </a:lnTo>
                <a:lnTo>
                  <a:pt x="1377" y="216"/>
                </a:lnTo>
                <a:lnTo>
                  <a:pt x="1387" y="216"/>
                </a:lnTo>
                <a:lnTo>
                  <a:pt x="1398" y="211"/>
                </a:lnTo>
                <a:lnTo>
                  <a:pt x="1408" y="206"/>
                </a:lnTo>
                <a:lnTo>
                  <a:pt x="1418" y="206"/>
                </a:lnTo>
                <a:lnTo>
                  <a:pt x="1429" y="206"/>
                </a:lnTo>
                <a:lnTo>
                  <a:pt x="1439" y="206"/>
                </a:lnTo>
                <a:lnTo>
                  <a:pt x="1449" y="211"/>
                </a:lnTo>
                <a:lnTo>
                  <a:pt x="1459" y="211"/>
                </a:lnTo>
                <a:lnTo>
                  <a:pt x="1470" y="201"/>
                </a:lnTo>
                <a:lnTo>
                  <a:pt x="1480" y="196"/>
                </a:lnTo>
                <a:lnTo>
                  <a:pt x="1490" y="196"/>
                </a:lnTo>
                <a:lnTo>
                  <a:pt x="1501" y="196"/>
                </a:lnTo>
                <a:lnTo>
                  <a:pt x="1511" y="190"/>
                </a:lnTo>
                <a:lnTo>
                  <a:pt x="1521" y="190"/>
                </a:lnTo>
                <a:lnTo>
                  <a:pt x="1531" y="185"/>
                </a:lnTo>
                <a:lnTo>
                  <a:pt x="1542" y="185"/>
                </a:lnTo>
                <a:lnTo>
                  <a:pt x="1547" y="175"/>
                </a:lnTo>
                <a:lnTo>
                  <a:pt x="1557" y="170"/>
                </a:lnTo>
                <a:lnTo>
                  <a:pt x="1567" y="165"/>
                </a:lnTo>
                <a:lnTo>
                  <a:pt x="1578" y="170"/>
                </a:lnTo>
                <a:lnTo>
                  <a:pt x="1588" y="165"/>
                </a:lnTo>
                <a:lnTo>
                  <a:pt x="1598" y="160"/>
                </a:lnTo>
                <a:lnTo>
                  <a:pt x="1608" y="154"/>
                </a:lnTo>
                <a:lnTo>
                  <a:pt x="1619" y="149"/>
                </a:lnTo>
                <a:lnTo>
                  <a:pt x="1629" y="139"/>
                </a:lnTo>
                <a:lnTo>
                  <a:pt x="1639" y="134"/>
                </a:lnTo>
                <a:lnTo>
                  <a:pt x="1650" y="129"/>
                </a:lnTo>
                <a:lnTo>
                  <a:pt x="1660" y="118"/>
                </a:lnTo>
                <a:lnTo>
                  <a:pt x="1670" y="113"/>
                </a:lnTo>
                <a:lnTo>
                  <a:pt x="1680" y="103"/>
                </a:lnTo>
                <a:lnTo>
                  <a:pt x="1691" y="93"/>
                </a:lnTo>
                <a:lnTo>
                  <a:pt x="1701" y="88"/>
                </a:lnTo>
                <a:lnTo>
                  <a:pt x="1711" y="82"/>
                </a:lnTo>
                <a:lnTo>
                  <a:pt x="1722" y="77"/>
                </a:lnTo>
                <a:lnTo>
                  <a:pt x="1727" y="67"/>
                </a:lnTo>
                <a:lnTo>
                  <a:pt x="1737" y="67"/>
                </a:lnTo>
                <a:lnTo>
                  <a:pt x="1747" y="72"/>
                </a:lnTo>
                <a:lnTo>
                  <a:pt x="1758" y="57"/>
                </a:lnTo>
                <a:lnTo>
                  <a:pt x="1768" y="57"/>
                </a:lnTo>
                <a:lnTo>
                  <a:pt x="1778" y="52"/>
                </a:lnTo>
                <a:lnTo>
                  <a:pt x="1788" y="46"/>
                </a:lnTo>
                <a:lnTo>
                  <a:pt x="1799" y="52"/>
                </a:lnTo>
                <a:lnTo>
                  <a:pt x="1809" y="57"/>
                </a:lnTo>
                <a:lnTo>
                  <a:pt x="1819" y="62"/>
                </a:lnTo>
                <a:lnTo>
                  <a:pt x="1829" y="62"/>
                </a:lnTo>
                <a:lnTo>
                  <a:pt x="1840" y="57"/>
                </a:lnTo>
                <a:lnTo>
                  <a:pt x="1850" y="52"/>
                </a:lnTo>
                <a:lnTo>
                  <a:pt x="1860" y="46"/>
                </a:lnTo>
                <a:lnTo>
                  <a:pt x="1871" y="41"/>
                </a:lnTo>
                <a:lnTo>
                  <a:pt x="1881" y="36"/>
                </a:lnTo>
                <a:lnTo>
                  <a:pt x="1891" y="36"/>
                </a:lnTo>
                <a:lnTo>
                  <a:pt x="1901" y="31"/>
                </a:lnTo>
                <a:lnTo>
                  <a:pt x="1907" y="31"/>
                </a:lnTo>
                <a:lnTo>
                  <a:pt x="1917" y="31"/>
                </a:lnTo>
                <a:lnTo>
                  <a:pt x="1927" y="31"/>
                </a:lnTo>
                <a:lnTo>
                  <a:pt x="1937" y="31"/>
                </a:lnTo>
                <a:lnTo>
                  <a:pt x="1948" y="31"/>
                </a:lnTo>
                <a:lnTo>
                  <a:pt x="1958" y="26"/>
                </a:lnTo>
                <a:lnTo>
                  <a:pt x="1968" y="21"/>
                </a:lnTo>
                <a:lnTo>
                  <a:pt x="1979" y="21"/>
                </a:lnTo>
                <a:lnTo>
                  <a:pt x="1989" y="16"/>
                </a:lnTo>
                <a:lnTo>
                  <a:pt x="1999" y="10"/>
                </a:lnTo>
                <a:lnTo>
                  <a:pt x="2009" y="10"/>
                </a:lnTo>
                <a:lnTo>
                  <a:pt x="2020" y="5"/>
                </a:lnTo>
                <a:lnTo>
                  <a:pt x="2030" y="5"/>
                </a:lnTo>
                <a:lnTo>
                  <a:pt x="2040" y="0"/>
                </a:lnTo>
                <a:lnTo>
                  <a:pt x="2050" y="0"/>
                </a:lnTo>
                <a:lnTo>
                  <a:pt x="2061" y="0"/>
                </a:lnTo>
                <a:lnTo>
                  <a:pt x="2071" y="0"/>
                </a:lnTo>
                <a:lnTo>
                  <a:pt x="2081" y="0"/>
                </a:lnTo>
                <a:lnTo>
                  <a:pt x="2092" y="0"/>
                </a:lnTo>
                <a:lnTo>
                  <a:pt x="2097" y="0"/>
                </a:lnTo>
                <a:lnTo>
                  <a:pt x="2107" y="0"/>
                </a:lnTo>
                <a:lnTo>
                  <a:pt x="2117" y="0"/>
                </a:lnTo>
                <a:lnTo>
                  <a:pt x="2128" y="5"/>
                </a:lnTo>
                <a:lnTo>
                  <a:pt x="2138" y="5"/>
                </a:lnTo>
                <a:lnTo>
                  <a:pt x="2148" y="5"/>
                </a:lnTo>
                <a:lnTo>
                  <a:pt x="2158" y="10"/>
                </a:lnTo>
                <a:lnTo>
                  <a:pt x="2169" y="10"/>
                </a:lnTo>
                <a:lnTo>
                  <a:pt x="2179" y="16"/>
                </a:lnTo>
                <a:lnTo>
                  <a:pt x="2189" y="16"/>
                </a:lnTo>
                <a:lnTo>
                  <a:pt x="2200" y="21"/>
                </a:lnTo>
                <a:lnTo>
                  <a:pt x="2210" y="26"/>
                </a:lnTo>
                <a:lnTo>
                  <a:pt x="2220" y="26"/>
                </a:lnTo>
                <a:lnTo>
                  <a:pt x="2230" y="31"/>
                </a:lnTo>
                <a:lnTo>
                  <a:pt x="2241" y="36"/>
                </a:lnTo>
                <a:lnTo>
                  <a:pt x="2251" y="36"/>
                </a:lnTo>
                <a:lnTo>
                  <a:pt x="2261" y="41"/>
                </a:lnTo>
                <a:lnTo>
                  <a:pt x="2271" y="46"/>
                </a:lnTo>
                <a:lnTo>
                  <a:pt x="2277" y="52"/>
                </a:lnTo>
                <a:lnTo>
                  <a:pt x="2287" y="57"/>
                </a:lnTo>
                <a:lnTo>
                  <a:pt x="2297" y="57"/>
                </a:lnTo>
                <a:lnTo>
                  <a:pt x="2307" y="62"/>
                </a:lnTo>
                <a:lnTo>
                  <a:pt x="2318" y="67"/>
                </a:lnTo>
                <a:lnTo>
                  <a:pt x="2328" y="72"/>
                </a:lnTo>
                <a:lnTo>
                  <a:pt x="2338" y="77"/>
                </a:lnTo>
                <a:lnTo>
                  <a:pt x="2349" y="82"/>
                </a:lnTo>
                <a:lnTo>
                  <a:pt x="2359" y="88"/>
                </a:lnTo>
                <a:lnTo>
                  <a:pt x="2369" y="88"/>
                </a:lnTo>
                <a:lnTo>
                  <a:pt x="2379" y="93"/>
                </a:lnTo>
                <a:lnTo>
                  <a:pt x="2390" y="98"/>
                </a:lnTo>
                <a:lnTo>
                  <a:pt x="2400" y="103"/>
                </a:lnTo>
                <a:lnTo>
                  <a:pt x="2410" y="108"/>
                </a:lnTo>
                <a:lnTo>
                  <a:pt x="2421" y="113"/>
                </a:lnTo>
                <a:lnTo>
                  <a:pt x="2431" y="118"/>
                </a:lnTo>
                <a:lnTo>
                  <a:pt x="2441" y="124"/>
                </a:lnTo>
                <a:lnTo>
                  <a:pt x="2451" y="124"/>
                </a:lnTo>
                <a:lnTo>
                  <a:pt x="2457" y="129"/>
                </a:lnTo>
                <a:lnTo>
                  <a:pt x="2467" y="134"/>
                </a:lnTo>
                <a:lnTo>
                  <a:pt x="2477" y="139"/>
                </a:lnTo>
                <a:lnTo>
                  <a:pt x="2487" y="144"/>
                </a:lnTo>
                <a:lnTo>
                  <a:pt x="2498" y="149"/>
                </a:lnTo>
                <a:lnTo>
                  <a:pt x="2508" y="149"/>
                </a:lnTo>
                <a:lnTo>
                  <a:pt x="2518" y="154"/>
                </a:lnTo>
                <a:lnTo>
                  <a:pt x="2528" y="160"/>
                </a:lnTo>
                <a:lnTo>
                  <a:pt x="2539" y="165"/>
                </a:lnTo>
                <a:lnTo>
                  <a:pt x="2549" y="165"/>
                </a:lnTo>
                <a:lnTo>
                  <a:pt x="2559" y="170"/>
                </a:lnTo>
                <a:lnTo>
                  <a:pt x="2570" y="175"/>
                </a:lnTo>
                <a:lnTo>
                  <a:pt x="2580" y="180"/>
                </a:lnTo>
                <a:lnTo>
                  <a:pt x="2590" y="180"/>
                </a:lnTo>
                <a:lnTo>
                  <a:pt x="2600" y="185"/>
                </a:lnTo>
                <a:lnTo>
                  <a:pt x="2611" y="190"/>
                </a:lnTo>
                <a:lnTo>
                  <a:pt x="2621" y="190"/>
                </a:lnTo>
                <a:lnTo>
                  <a:pt x="2631" y="196"/>
                </a:lnTo>
                <a:lnTo>
                  <a:pt x="2636" y="196"/>
                </a:lnTo>
                <a:lnTo>
                  <a:pt x="2647" y="201"/>
                </a:lnTo>
                <a:lnTo>
                  <a:pt x="2657" y="206"/>
                </a:lnTo>
                <a:lnTo>
                  <a:pt x="2667" y="206"/>
                </a:lnTo>
                <a:lnTo>
                  <a:pt x="2678" y="211"/>
                </a:lnTo>
                <a:lnTo>
                  <a:pt x="2688" y="211"/>
                </a:lnTo>
                <a:lnTo>
                  <a:pt x="2698" y="216"/>
                </a:lnTo>
                <a:lnTo>
                  <a:pt x="2708" y="216"/>
                </a:lnTo>
                <a:lnTo>
                  <a:pt x="2719" y="221"/>
                </a:lnTo>
                <a:lnTo>
                  <a:pt x="2729" y="221"/>
                </a:lnTo>
                <a:lnTo>
                  <a:pt x="2739" y="226"/>
                </a:lnTo>
                <a:lnTo>
                  <a:pt x="2749" y="226"/>
                </a:lnTo>
                <a:lnTo>
                  <a:pt x="2760" y="226"/>
                </a:lnTo>
                <a:lnTo>
                  <a:pt x="2770" y="232"/>
                </a:lnTo>
                <a:lnTo>
                  <a:pt x="2780" y="232"/>
                </a:lnTo>
                <a:lnTo>
                  <a:pt x="2791" y="237"/>
                </a:lnTo>
                <a:lnTo>
                  <a:pt x="2801" y="237"/>
                </a:lnTo>
                <a:lnTo>
                  <a:pt x="2811" y="237"/>
                </a:lnTo>
                <a:lnTo>
                  <a:pt x="2816" y="242"/>
                </a:lnTo>
                <a:lnTo>
                  <a:pt x="2827" y="242"/>
                </a:lnTo>
                <a:lnTo>
                  <a:pt x="2837" y="242"/>
                </a:lnTo>
                <a:lnTo>
                  <a:pt x="2847" y="247"/>
                </a:lnTo>
                <a:lnTo>
                  <a:pt x="2857" y="247"/>
                </a:lnTo>
                <a:lnTo>
                  <a:pt x="2868" y="247"/>
                </a:lnTo>
                <a:lnTo>
                  <a:pt x="2878" y="247"/>
                </a:lnTo>
                <a:lnTo>
                  <a:pt x="2888" y="252"/>
                </a:lnTo>
                <a:lnTo>
                  <a:pt x="2899" y="252"/>
                </a:lnTo>
                <a:lnTo>
                  <a:pt x="2909" y="252"/>
                </a:lnTo>
                <a:lnTo>
                  <a:pt x="2919" y="252"/>
                </a:lnTo>
                <a:lnTo>
                  <a:pt x="2929" y="257"/>
                </a:lnTo>
                <a:lnTo>
                  <a:pt x="2940" y="257"/>
                </a:lnTo>
                <a:lnTo>
                  <a:pt x="2950" y="257"/>
                </a:lnTo>
                <a:lnTo>
                  <a:pt x="2960" y="257"/>
                </a:lnTo>
                <a:lnTo>
                  <a:pt x="2970" y="262"/>
                </a:lnTo>
                <a:lnTo>
                  <a:pt x="2981" y="262"/>
                </a:lnTo>
                <a:lnTo>
                  <a:pt x="2991" y="262"/>
                </a:lnTo>
                <a:lnTo>
                  <a:pt x="3001" y="262"/>
                </a:lnTo>
                <a:lnTo>
                  <a:pt x="3006" y="262"/>
                </a:lnTo>
                <a:lnTo>
                  <a:pt x="3017" y="262"/>
                </a:lnTo>
                <a:lnTo>
                  <a:pt x="3027" y="262"/>
                </a:lnTo>
                <a:lnTo>
                  <a:pt x="3037" y="262"/>
                </a:lnTo>
                <a:lnTo>
                  <a:pt x="3048" y="262"/>
                </a:lnTo>
                <a:lnTo>
                  <a:pt x="3058" y="262"/>
                </a:lnTo>
                <a:lnTo>
                  <a:pt x="3068" y="262"/>
                </a:lnTo>
                <a:lnTo>
                  <a:pt x="3078" y="262"/>
                </a:lnTo>
                <a:lnTo>
                  <a:pt x="3089" y="262"/>
                </a:lnTo>
                <a:lnTo>
                  <a:pt x="3099" y="262"/>
                </a:lnTo>
                <a:lnTo>
                  <a:pt x="3109" y="268"/>
                </a:lnTo>
                <a:lnTo>
                  <a:pt x="3120" y="268"/>
                </a:lnTo>
                <a:lnTo>
                  <a:pt x="3130" y="268"/>
                </a:lnTo>
                <a:lnTo>
                  <a:pt x="3140" y="268"/>
                </a:lnTo>
                <a:lnTo>
                  <a:pt x="3150" y="268"/>
                </a:lnTo>
                <a:lnTo>
                  <a:pt x="3161" y="268"/>
                </a:lnTo>
                <a:lnTo>
                  <a:pt x="3171" y="268"/>
                </a:lnTo>
                <a:lnTo>
                  <a:pt x="3181" y="268"/>
                </a:lnTo>
                <a:lnTo>
                  <a:pt x="3186" y="268"/>
                </a:lnTo>
                <a:lnTo>
                  <a:pt x="3197" y="268"/>
                </a:lnTo>
                <a:lnTo>
                  <a:pt x="3207" y="268"/>
                </a:lnTo>
                <a:lnTo>
                  <a:pt x="3217" y="268"/>
                </a:lnTo>
                <a:lnTo>
                  <a:pt x="3227" y="268"/>
                </a:lnTo>
                <a:lnTo>
                  <a:pt x="3238" y="268"/>
                </a:lnTo>
                <a:lnTo>
                  <a:pt x="3248" y="268"/>
                </a:lnTo>
                <a:lnTo>
                  <a:pt x="3258" y="268"/>
                </a:lnTo>
                <a:lnTo>
                  <a:pt x="3269" y="268"/>
                </a:lnTo>
                <a:lnTo>
                  <a:pt x="3279" y="268"/>
                </a:lnTo>
                <a:lnTo>
                  <a:pt x="3289" y="268"/>
                </a:lnTo>
                <a:lnTo>
                  <a:pt x="3299" y="268"/>
                </a:lnTo>
                <a:lnTo>
                  <a:pt x="3310" y="268"/>
                </a:lnTo>
                <a:lnTo>
                  <a:pt x="3320" y="268"/>
                </a:lnTo>
                <a:lnTo>
                  <a:pt x="3330" y="268"/>
                </a:lnTo>
                <a:lnTo>
                  <a:pt x="3341" y="268"/>
                </a:lnTo>
                <a:lnTo>
                  <a:pt x="3351" y="268"/>
                </a:lnTo>
                <a:lnTo>
                  <a:pt x="3361" y="268"/>
                </a:lnTo>
                <a:lnTo>
                  <a:pt x="3366" y="268"/>
                </a:lnTo>
                <a:lnTo>
                  <a:pt x="3377" y="268"/>
                </a:lnTo>
                <a:lnTo>
                  <a:pt x="3387" y="268"/>
                </a:lnTo>
                <a:lnTo>
                  <a:pt x="3397" y="268"/>
                </a:lnTo>
                <a:lnTo>
                  <a:pt x="3407" y="268"/>
                </a:lnTo>
                <a:lnTo>
                  <a:pt x="3418" y="268"/>
                </a:lnTo>
                <a:lnTo>
                  <a:pt x="3428" y="268"/>
                </a:lnTo>
                <a:lnTo>
                  <a:pt x="3438" y="268"/>
                </a:lnTo>
                <a:lnTo>
                  <a:pt x="3448" y="268"/>
                </a:lnTo>
                <a:lnTo>
                  <a:pt x="3459" y="268"/>
                </a:lnTo>
                <a:lnTo>
                  <a:pt x="3469" y="268"/>
                </a:lnTo>
                <a:lnTo>
                  <a:pt x="3479" y="268"/>
                </a:lnTo>
                <a:lnTo>
                  <a:pt x="3490" y="268"/>
                </a:lnTo>
                <a:lnTo>
                  <a:pt x="3500" y="268"/>
                </a:lnTo>
                <a:lnTo>
                  <a:pt x="3510" y="268"/>
                </a:lnTo>
                <a:lnTo>
                  <a:pt x="3520" y="268"/>
                </a:lnTo>
                <a:lnTo>
                  <a:pt x="3531" y="268"/>
                </a:lnTo>
                <a:lnTo>
                  <a:pt x="3541" y="268"/>
                </a:lnTo>
                <a:lnTo>
                  <a:pt x="3546" y="268"/>
                </a:lnTo>
                <a:lnTo>
                  <a:pt x="3556" y="268"/>
                </a:lnTo>
                <a:lnTo>
                  <a:pt x="3567" y="268"/>
                </a:lnTo>
                <a:lnTo>
                  <a:pt x="3577" y="273"/>
                </a:lnTo>
                <a:lnTo>
                  <a:pt x="3587" y="273"/>
                </a:lnTo>
                <a:lnTo>
                  <a:pt x="3598" y="273"/>
                </a:lnTo>
                <a:lnTo>
                  <a:pt x="3608" y="273"/>
                </a:lnTo>
                <a:lnTo>
                  <a:pt x="3618" y="273"/>
                </a:lnTo>
                <a:lnTo>
                  <a:pt x="3628" y="273"/>
                </a:lnTo>
                <a:lnTo>
                  <a:pt x="3639" y="273"/>
                </a:lnTo>
                <a:lnTo>
                  <a:pt x="3649" y="273"/>
                </a:lnTo>
                <a:lnTo>
                  <a:pt x="3659" y="273"/>
                </a:lnTo>
                <a:lnTo>
                  <a:pt x="3669" y="273"/>
                </a:lnTo>
                <a:lnTo>
                  <a:pt x="3680" y="273"/>
                </a:lnTo>
                <a:lnTo>
                  <a:pt x="3690" y="273"/>
                </a:lnTo>
                <a:lnTo>
                  <a:pt x="3700" y="273"/>
                </a:lnTo>
                <a:lnTo>
                  <a:pt x="3711" y="273"/>
                </a:lnTo>
                <a:lnTo>
                  <a:pt x="3721" y="273"/>
                </a:lnTo>
                <a:lnTo>
                  <a:pt x="3726" y="273"/>
                </a:lnTo>
                <a:lnTo>
                  <a:pt x="3736" y="273"/>
                </a:lnTo>
                <a:lnTo>
                  <a:pt x="3747" y="273"/>
                </a:lnTo>
                <a:lnTo>
                  <a:pt x="3757" y="273"/>
                </a:lnTo>
                <a:lnTo>
                  <a:pt x="3767" y="273"/>
                </a:lnTo>
                <a:lnTo>
                  <a:pt x="3777" y="273"/>
                </a:lnTo>
                <a:lnTo>
                  <a:pt x="3788" y="273"/>
                </a:lnTo>
                <a:lnTo>
                  <a:pt x="3798" y="273"/>
                </a:lnTo>
                <a:lnTo>
                  <a:pt x="3808" y="273"/>
                </a:lnTo>
                <a:lnTo>
                  <a:pt x="3819" y="273"/>
                </a:lnTo>
                <a:lnTo>
                  <a:pt x="3829" y="273"/>
                </a:lnTo>
                <a:lnTo>
                  <a:pt x="3839" y="273"/>
                </a:lnTo>
                <a:lnTo>
                  <a:pt x="3849" y="273"/>
                </a:lnTo>
                <a:lnTo>
                  <a:pt x="3860" y="273"/>
                </a:lnTo>
                <a:lnTo>
                  <a:pt x="3870" y="273"/>
                </a:lnTo>
                <a:lnTo>
                  <a:pt x="3880" y="273"/>
                </a:lnTo>
                <a:lnTo>
                  <a:pt x="3890" y="273"/>
                </a:lnTo>
                <a:lnTo>
                  <a:pt x="3901" y="273"/>
                </a:lnTo>
                <a:lnTo>
                  <a:pt x="3906" y="273"/>
                </a:lnTo>
                <a:lnTo>
                  <a:pt x="3916" y="273"/>
                </a:lnTo>
                <a:lnTo>
                  <a:pt x="3926" y="273"/>
                </a:lnTo>
                <a:lnTo>
                  <a:pt x="3937" y="273"/>
                </a:lnTo>
                <a:lnTo>
                  <a:pt x="3947" y="273"/>
                </a:lnTo>
                <a:lnTo>
                  <a:pt x="3957" y="273"/>
                </a:lnTo>
                <a:lnTo>
                  <a:pt x="3968" y="273"/>
                </a:lnTo>
                <a:lnTo>
                  <a:pt x="3978" y="273"/>
                </a:lnTo>
                <a:lnTo>
                  <a:pt x="3988" y="273"/>
                </a:lnTo>
                <a:lnTo>
                  <a:pt x="3998" y="273"/>
                </a:lnTo>
                <a:lnTo>
                  <a:pt x="3998" y="273"/>
                </a:lnTo>
                <a:lnTo>
                  <a:pt x="3988" y="273"/>
                </a:lnTo>
                <a:lnTo>
                  <a:pt x="3978" y="273"/>
                </a:lnTo>
                <a:lnTo>
                  <a:pt x="3968" y="273"/>
                </a:lnTo>
                <a:lnTo>
                  <a:pt x="3957" y="273"/>
                </a:lnTo>
                <a:lnTo>
                  <a:pt x="3947" y="273"/>
                </a:lnTo>
                <a:lnTo>
                  <a:pt x="3937" y="273"/>
                </a:lnTo>
                <a:lnTo>
                  <a:pt x="3926" y="273"/>
                </a:lnTo>
                <a:lnTo>
                  <a:pt x="3916" y="273"/>
                </a:lnTo>
                <a:lnTo>
                  <a:pt x="3906" y="273"/>
                </a:lnTo>
                <a:lnTo>
                  <a:pt x="3901" y="273"/>
                </a:lnTo>
                <a:lnTo>
                  <a:pt x="3890" y="273"/>
                </a:lnTo>
                <a:lnTo>
                  <a:pt x="3880" y="273"/>
                </a:lnTo>
                <a:lnTo>
                  <a:pt x="3870" y="273"/>
                </a:lnTo>
                <a:lnTo>
                  <a:pt x="3860" y="273"/>
                </a:lnTo>
                <a:lnTo>
                  <a:pt x="3849" y="273"/>
                </a:lnTo>
                <a:lnTo>
                  <a:pt x="3839" y="273"/>
                </a:lnTo>
                <a:lnTo>
                  <a:pt x="3829" y="273"/>
                </a:lnTo>
                <a:lnTo>
                  <a:pt x="3819" y="273"/>
                </a:lnTo>
                <a:lnTo>
                  <a:pt x="3808" y="273"/>
                </a:lnTo>
                <a:lnTo>
                  <a:pt x="3798" y="273"/>
                </a:lnTo>
                <a:lnTo>
                  <a:pt x="3788" y="273"/>
                </a:lnTo>
                <a:lnTo>
                  <a:pt x="3777" y="273"/>
                </a:lnTo>
                <a:lnTo>
                  <a:pt x="3767" y="273"/>
                </a:lnTo>
                <a:lnTo>
                  <a:pt x="3757" y="273"/>
                </a:lnTo>
                <a:lnTo>
                  <a:pt x="3747" y="273"/>
                </a:lnTo>
                <a:lnTo>
                  <a:pt x="3736" y="273"/>
                </a:lnTo>
                <a:lnTo>
                  <a:pt x="3726" y="273"/>
                </a:lnTo>
                <a:lnTo>
                  <a:pt x="3721" y="273"/>
                </a:lnTo>
                <a:lnTo>
                  <a:pt x="3711" y="273"/>
                </a:lnTo>
                <a:lnTo>
                  <a:pt x="3700" y="273"/>
                </a:lnTo>
                <a:lnTo>
                  <a:pt x="3690" y="273"/>
                </a:lnTo>
                <a:lnTo>
                  <a:pt x="3680" y="273"/>
                </a:lnTo>
                <a:lnTo>
                  <a:pt x="3669" y="273"/>
                </a:lnTo>
                <a:lnTo>
                  <a:pt x="3659" y="273"/>
                </a:lnTo>
                <a:lnTo>
                  <a:pt x="3649" y="273"/>
                </a:lnTo>
                <a:lnTo>
                  <a:pt x="3639" y="273"/>
                </a:lnTo>
                <a:lnTo>
                  <a:pt x="3628" y="273"/>
                </a:lnTo>
                <a:lnTo>
                  <a:pt x="3618" y="273"/>
                </a:lnTo>
                <a:lnTo>
                  <a:pt x="3608" y="273"/>
                </a:lnTo>
                <a:lnTo>
                  <a:pt x="3598" y="273"/>
                </a:lnTo>
                <a:lnTo>
                  <a:pt x="3587" y="273"/>
                </a:lnTo>
                <a:lnTo>
                  <a:pt x="3577" y="273"/>
                </a:lnTo>
                <a:lnTo>
                  <a:pt x="3567" y="268"/>
                </a:lnTo>
                <a:lnTo>
                  <a:pt x="3556" y="268"/>
                </a:lnTo>
                <a:lnTo>
                  <a:pt x="3546" y="268"/>
                </a:lnTo>
                <a:lnTo>
                  <a:pt x="3541" y="268"/>
                </a:lnTo>
                <a:lnTo>
                  <a:pt x="3531" y="268"/>
                </a:lnTo>
                <a:lnTo>
                  <a:pt x="3520" y="268"/>
                </a:lnTo>
                <a:lnTo>
                  <a:pt x="3510" y="268"/>
                </a:lnTo>
                <a:lnTo>
                  <a:pt x="3500" y="268"/>
                </a:lnTo>
                <a:lnTo>
                  <a:pt x="3490" y="268"/>
                </a:lnTo>
                <a:lnTo>
                  <a:pt x="3479" y="268"/>
                </a:lnTo>
                <a:lnTo>
                  <a:pt x="3469" y="268"/>
                </a:lnTo>
                <a:lnTo>
                  <a:pt x="3459" y="268"/>
                </a:lnTo>
                <a:lnTo>
                  <a:pt x="3448" y="268"/>
                </a:lnTo>
                <a:lnTo>
                  <a:pt x="3438" y="268"/>
                </a:lnTo>
                <a:lnTo>
                  <a:pt x="3428" y="268"/>
                </a:lnTo>
                <a:lnTo>
                  <a:pt x="3418" y="268"/>
                </a:lnTo>
                <a:lnTo>
                  <a:pt x="3407" y="268"/>
                </a:lnTo>
                <a:lnTo>
                  <a:pt x="3397" y="268"/>
                </a:lnTo>
                <a:lnTo>
                  <a:pt x="3387" y="268"/>
                </a:lnTo>
                <a:lnTo>
                  <a:pt x="3377" y="268"/>
                </a:lnTo>
                <a:lnTo>
                  <a:pt x="3366" y="268"/>
                </a:lnTo>
                <a:lnTo>
                  <a:pt x="3361" y="268"/>
                </a:lnTo>
                <a:lnTo>
                  <a:pt x="3351" y="268"/>
                </a:lnTo>
                <a:lnTo>
                  <a:pt x="3341" y="268"/>
                </a:lnTo>
                <a:lnTo>
                  <a:pt x="3330" y="268"/>
                </a:lnTo>
                <a:lnTo>
                  <a:pt x="3320" y="268"/>
                </a:lnTo>
                <a:lnTo>
                  <a:pt x="3310" y="268"/>
                </a:lnTo>
                <a:lnTo>
                  <a:pt x="3299" y="268"/>
                </a:lnTo>
                <a:lnTo>
                  <a:pt x="3289" y="268"/>
                </a:lnTo>
                <a:lnTo>
                  <a:pt x="3279" y="268"/>
                </a:lnTo>
                <a:lnTo>
                  <a:pt x="3269" y="268"/>
                </a:lnTo>
                <a:lnTo>
                  <a:pt x="3258" y="268"/>
                </a:lnTo>
                <a:lnTo>
                  <a:pt x="3248" y="268"/>
                </a:lnTo>
                <a:lnTo>
                  <a:pt x="3238" y="268"/>
                </a:lnTo>
                <a:lnTo>
                  <a:pt x="3227" y="268"/>
                </a:lnTo>
                <a:lnTo>
                  <a:pt x="3217" y="268"/>
                </a:lnTo>
                <a:lnTo>
                  <a:pt x="3207" y="268"/>
                </a:lnTo>
                <a:lnTo>
                  <a:pt x="3197" y="268"/>
                </a:lnTo>
                <a:lnTo>
                  <a:pt x="3186" y="268"/>
                </a:lnTo>
                <a:lnTo>
                  <a:pt x="3181" y="268"/>
                </a:lnTo>
                <a:lnTo>
                  <a:pt x="3171" y="268"/>
                </a:lnTo>
                <a:lnTo>
                  <a:pt x="3161" y="268"/>
                </a:lnTo>
                <a:lnTo>
                  <a:pt x="3150" y="268"/>
                </a:lnTo>
                <a:lnTo>
                  <a:pt x="3140" y="268"/>
                </a:lnTo>
                <a:lnTo>
                  <a:pt x="3130" y="268"/>
                </a:lnTo>
                <a:lnTo>
                  <a:pt x="3120" y="268"/>
                </a:lnTo>
                <a:lnTo>
                  <a:pt x="3109" y="268"/>
                </a:lnTo>
                <a:lnTo>
                  <a:pt x="3099" y="262"/>
                </a:lnTo>
                <a:lnTo>
                  <a:pt x="3089" y="262"/>
                </a:lnTo>
                <a:lnTo>
                  <a:pt x="3078" y="262"/>
                </a:lnTo>
                <a:lnTo>
                  <a:pt x="3068" y="262"/>
                </a:lnTo>
                <a:lnTo>
                  <a:pt x="3058" y="262"/>
                </a:lnTo>
                <a:lnTo>
                  <a:pt x="3048" y="262"/>
                </a:lnTo>
                <a:lnTo>
                  <a:pt x="3037" y="262"/>
                </a:lnTo>
                <a:lnTo>
                  <a:pt x="3027" y="262"/>
                </a:lnTo>
                <a:lnTo>
                  <a:pt x="3017" y="262"/>
                </a:lnTo>
                <a:lnTo>
                  <a:pt x="3006" y="262"/>
                </a:lnTo>
                <a:lnTo>
                  <a:pt x="3001" y="262"/>
                </a:lnTo>
                <a:lnTo>
                  <a:pt x="2991" y="262"/>
                </a:lnTo>
                <a:lnTo>
                  <a:pt x="2981" y="262"/>
                </a:lnTo>
                <a:lnTo>
                  <a:pt x="2970" y="262"/>
                </a:lnTo>
                <a:lnTo>
                  <a:pt x="2960" y="262"/>
                </a:lnTo>
                <a:lnTo>
                  <a:pt x="2950" y="262"/>
                </a:lnTo>
                <a:lnTo>
                  <a:pt x="2940" y="262"/>
                </a:lnTo>
                <a:lnTo>
                  <a:pt x="2929" y="262"/>
                </a:lnTo>
                <a:lnTo>
                  <a:pt x="2919" y="262"/>
                </a:lnTo>
                <a:lnTo>
                  <a:pt x="2909" y="262"/>
                </a:lnTo>
                <a:lnTo>
                  <a:pt x="2899" y="257"/>
                </a:lnTo>
                <a:lnTo>
                  <a:pt x="2888" y="257"/>
                </a:lnTo>
                <a:lnTo>
                  <a:pt x="2878" y="257"/>
                </a:lnTo>
                <a:lnTo>
                  <a:pt x="2868" y="257"/>
                </a:lnTo>
                <a:lnTo>
                  <a:pt x="2857" y="257"/>
                </a:lnTo>
                <a:lnTo>
                  <a:pt x="2847" y="257"/>
                </a:lnTo>
                <a:lnTo>
                  <a:pt x="2837" y="257"/>
                </a:lnTo>
                <a:lnTo>
                  <a:pt x="2827" y="257"/>
                </a:lnTo>
                <a:lnTo>
                  <a:pt x="2816" y="257"/>
                </a:lnTo>
                <a:lnTo>
                  <a:pt x="2811" y="257"/>
                </a:lnTo>
                <a:lnTo>
                  <a:pt x="2801" y="252"/>
                </a:lnTo>
                <a:lnTo>
                  <a:pt x="2791" y="252"/>
                </a:lnTo>
                <a:lnTo>
                  <a:pt x="2780" y="252"/>
                </a:lnTo>
                <a:lnTo>
                  <a:pt x="2770" y="252"/>
                </a:lnTo>
                <a:lnTo>
                  <a:pt x="2760" y="252"/>
                </a:lnTo>
                <a:lnTo>
                  <a:pt x="2749" y="252"/>
                </a:lnTo>
                <a:lnTo>
                  <a:pt x="2739" y="252"/>
                </a:lnTo>
                <a:lnTo>
                  <a:pt x="2729" y="247"/>
                </a:lnTo>
                <a:lnTo>
                  <a:pt x="2719" y="247"/>
                </a:lnTo>
                <a:lnTo>
                  <a:pt x="2708" y="247"/>
                </a:lnTo>
                <a:lnTo>
                  <a:pt x="2698" y="247"/>
                </a:lnTo>
                <a:lnTo>
                  <a:pt x="2688" y="247"/>
                </a:lnTo>
                <a:lnTo>
                  <a:pt x="2678" y="247"/>
                </a:lnTo>
                <a:lnTo>
                  <a:pt x="2667" y="242"/>
                </a:lnTo>
                <a:lnTo>
                  <a:pt x="2657" y="242"/>
                </a:lnTo>
                <a:lnTo>
                  <a:pt x="2647" y="242"/>
                </a:lnTo>
                <a:lnTo>
                  <a:pt x="2636" y="242"/>
                </a:lnTo>
                <a:lnTo>
                  <a:pt x="2631" y="242"/>
                </a:lnTo>
                <a:lnTo>
                  <a:pt x="2621" y="237"/>
                </a:lnTo>
                <a:lnTo>
                  <a:pt x="2611" y="237"/>
                </a:lnTo>
                <a:lnTo>
                  <a:pt x="2600" y="237"/>
                </a:lnTo>
                <a:lnTo>
                  <a:pt x="2590" y="237"/>
                </a:lnTo>
                <a:lnTo>
                  <a:pt x="2580" y="237"/>
                </a:lnTo>
                <a:lnTo>
                  <a:pt x="2570" y="232"/>
                </a:lnTo>
                <a:lnTo>
                  <a:pt x="2559" y="232"/>
                </a:lnTo>
                <a:lnTo>
                  <a:pt x="2549" y="232"/>
                </a:lnTo>
                <a:lnTo>
                  <a:pt x="2539" y="232"/>
                </a:lnTo>
                <a:lnTo>
                  <a:pt x="2528" y="232"/>
                </a:lnTo>
                <a:lnTo>
                  <a:pt x="2518" y="226"/>
                </a:lnTo>
                <a:lnTo>
                  <a:pt x="2508" y="226"/>
                </a:lnTo>
                <a:lnTo>
                  <a:pt x="2498" y="226"/>
                </a:lnTo>
                <a:lnTo>
                  <a:pt x="2487" y="226"/>
                </a:lnTo>
                <a:lnTo>
                  <a:pt x="2477" y="221"/>
                </a:lnTo>
                <a:lnTo>
                  <a:pt x="2467" y="221"/>
                </a:lnTo>
                <a:lnTo>
                  <a:pt x="2457" y="221"/>
                </a:lnTo>
                <a:lnTo>
                  <a:pt x="2451" y="221"/>
                </a:lnTo>
                <a:lnTo>
                  <a:pt x="2441" y="221"/>
                </a:lnTo>
                <a:lnTo>
                  <a:pt x="2431" y="216"/>
                </a:lnTo>
                <a:lnTo>
                  <a:pt x="2421" y="216"/>
                </a:lnTo>
                <a:lnTo>
                  <a:pt x="2410" y="216"/>
                </a:lnTo>
                <a:lnTo>
                  <a:pt x="2400" y="216"/>
                </a:lnTo>
                <a:lnTo>
                  <a:pt x="2390" y="216"/>
                </a:lnTo>
                <a:lnTo>
                  <a:pt x="2379" y="211"/>
                </a:lnTo>
                <a:lnTo>
                  <a:pt x="2369" y="211"/>
                </a:lnTo>
                <a:lnTo>
                  <a:pt x="2359" y="211"/>
                </a:lnTo>
                <a:lnTo>
                  <a:pt x="2349" y="211"/>
                </a:lnTo>
                <a:lnTo>
                  <a:pt x="2338" y="211"/>
                </a:lnTo>
                <a:lnTo>
                  <a:pt x="2328" y="206"/>
                </a:lnTo>
                <a:lnTo>
                  <a:pt x="2318" y="206"/>
                </a:lnTo>
                <a:lnTo>
                  <a:pt x="2307" y="206"/>
                </a:lnTo>
                <a:lnTo>
                  <a:pt x="2297" y="206"/>
                </a:lnTo>
                <a:lnTo>
                  <a:pt x="2287" y="206"/>
                </a:lnTo>
                <a:lnTo>
                  <a:pt x="2277" y="206"/>
                </a:lnTo>
                <a:lnTo>
                  <a:pt x="2271" y="206"/>
                </a:lnTo>
                <a:lnTo>
                  <a:pt x="2261" y="201"/>
                </a:lnTo>
                <a:lnTo>
                  <a:pt x="2251" y="201"/>
                </a:lnTo>
                <a:lnTo>
                  <a:pt x="2241" y="201"/>
                </a:lnTo>
                <a:lnTo>
                  <a:pt x="2230" y="201"/>
                </a:lnTo>
                <a:lnTo>
                  <a:pt x="2220" y="201"/>
                </a:lnTo>
                <a:lnTo>
                  <a:pt x="2210" y="201"/>
                </a:lnTo>
                <a:lnTo>
                  <a:pt x="2200" y="201"/>
                </a:lnTo>
                <a:lnTo>
                  <a:pt x="2189" y="190"/>
                </a:lnTo>
                <a:lnTo>
                  <a:pt x="2179" y="175"/>
                </a:lnTo>
                <a:lnTo>
                  <a:pt x="2169" y="165"/>
                </a:lnTo>
                <a:lnTo>
                  <a:pt x="2158" y="154"/>
                </a:lnTo>
                <a:lnTo>
                  <a:pt x="2148" y="144"/>
                </a:lnTo>
                <a:lnTo>
                  <a:pt x="2138" y="134"/>
                </a:lnTo>
                <a:lnTo>
                  <a:pt x="2128" y="124"/>
                </a:lnTo>
                <a:lnTo>
                  <a:pt x="2117" y="108"/>
                </a:lnTo>
                <a:lnTo>
                  <a:pt x="2107" y="98"/>
                </a:lnTo>
                <a:lnTo>
                  <a:pt x="2097" y="88"/>
                </a:lnTo>
                <a:lnTo>
                  <a:pt x="2092" y="77"/>
                </a:lnTo>
                <a:lnTo>
                  <a:pt x="2081" y="72"/>
                </a:lnTo>
                <a:lnTo>
                  <a:pt x="2071" y="62"/>
                </a:lnTo>
                <a:lnTo>
                  <a:pt x="2061" y="52"/>
                </a:lnTo>
                <a:lnTo>
                  <a:pt x="2050" y="46"/>
                </a:lnTo>
                <a:lnTo>
                  <a:pt x="2040" y="36"/>
                </a:lnTo>
                <a:lnTo>
                  <a:pt x="2030" y="31"/>
                </a:lnTo>
                <a:lnTo>
                  <a:pt x="2020" y="21"/>
                </a:lnTo>
                <a:lnTo>
                  <a:pt x="2009" y="16"/>
                </a:lnTo>
                <a:lnTo>
                  <a:pt x="1999" y="10"/>
                </a:lnTo>
                <a:lnTo>
                  <a:pt x="1989" y="16"/>
                </a:lnTo>
                <a:lnTo>
                  <a:pt x="1979" y="21"/>
                </a:lnTo>
                <a:lnTo>
                  <a:pt x="1968" y="21"/>
                </a:lnTo>
                <a:lnTo>
                  <a:pt x="1958" y="26"/>
                </a:lnTo>
                <a:lnTo>
                  <a:pt x="1948" y="31"/>
                </a:lnTo>
                <a:lnTo>
                  <a:pt x="1937" y="31"/>
                </a:lnTo>
                <a:lnTo>
                  <a:pt x="1927" y="31"/>
                </a:lnTo>
                <a:lnTo>
                  <a:pt x="1917" y="31"/>
                </a:lnTo>
                <a:lnTo>
                  <a:pt x="1907" y="31"/>
                </a:lnTo>
                <a:lnTo>
                  <a:pt x="1901" y="31"/>
                </a:lnTo>
                <a:lnTo>
                  <a:pt x="1891" y="36"/>
                </a:lnTo>
                <a:lnTo>
                  <a:pt x="1881" y="36"/>
                </a:lnTo>
                <a:lnTo>
                  <a:pt x="1871" y="41"/>
                </a:lnTo>
                <a:lnTo>
                  <a:pt x="1860" y="46"/>
                </a:lnTo>
                <a:lnTo>
                  <a:pt x="1850" y="52"/>
                </a:lnTo>
                <a:lnTo>
                  <a:pt x="1840" y="57"/>
                </a:lnTo>
                <a:lnTo>
                  <a:pt x="1829" y="62"/>
                </a:lnTo>
                <a:lnTo>
                  <a:pt x="1819" y="62"/>
                </a:lnTo>
                <a:lnTo>
                  <a:pt x="1809" y="57"/>
                </a:lnTo>
                <a:lnTo>
                  <a:pt x="1799" y="52"/>
                </a:lnTo>
                <a:lnTo>
                  <a:pt x="1788" y="46"/>
                </a:lnTo>
                <a:lnTo>
                  <a:pt x="1778" y="52"/>
                </a:lnTo>
                <a:lnTo>
                  <a:pt x="1768" y="57"/>
                </a:lnTo>
                <a:lnTo>
                  <a:pt x="1758" y="57"/>
                </a:lnTo>
                <a:lnTo>
                  <a:pt x="1747" y="72"/>
                </a:lnTo>
                <a:lnTo>
                  <a:pt x="1737" y="67"/>
                </a:lnTo>
                <a:lnTo>
                  <a:pt x="1727" y="67"/>
                </a:lnTo>
                <a:lnTo>
                  <a:pt x="1722" y="77"/>
                </a:lnTo>
                <a:lnTo>
                  <a:pt x="1711" y="82"/>
                </a:lnTo>
                <a:lnTo>
                  <a:pt x="1701" y="88"/>
                </a:lnTo>
                <a:lnTo>
                  <a:pt x="1691" y="93"/>
                </a:lnTo>
                <a:lnTo>
                  <a:pt x="1680" y="103"/>
                </a:lnTo>
                <a:lnTo>
                  <a:pt x="1670" y="113"/>
                </a:lnTo>
                <a:lnTo>
                  <a:pt x="1660" y="118"/>
                </a:lnTo>
                <a:lnTo>
                  <a:pt x="1650" y="129"/>
                </a:lnTo>
                <a:lnTo>
                  <a:pt x="1639" y="134"/>
                </a:lnTo>
                <a:lnTo>
                  <a:pt x="1629" y="139"/>
                </a:lnTo>
                <a:lnTo>
                  <a:pt x="1619" y="149"/>
                </a:lnTo>
                <a:lnTo>
                  <a:pt x="1608" y="154"/>
                </a:lnTo>
                <a:lnTo>
                  <a:pt x="1598" y="160"/>
                </a:lnTo>
                <a:lnTo>
                  <a:pt x="1588" y="165"/>
                </a:lnTo>
                <a:lnTo>
                  <a:pt x="1578" y="170"/>
                </a:lnTo>
                <a:lnTo>
                  <a:pt x="1567" y="165"/>
                </a:lnTo>
                <a:lnTo>
                  <a:pt x="1557" y="170"/>
                </a:lnTo>
                <a:lnTo>
                  <a:pt x="1547" y="175"/>
                </a:lnTo>
                <a:lnTo>
                  <a:pt x="1542" y="185"/>
                </a:lnTo>
                <a:lnTo>
                  <a:pt x="1531" y="185"/>
                </a:lnTo>
                <a:lnTo>
                  <a:pt x="1521" y="190"/>
                </a:lnTo>
                <a:lnTo>
                  <a:pt x="1511" y="190"/>
                </a:lnTo>
                <a:lnTo>
                  <a:pt x="1501" y="196"/>
                </a:lnTo>
                <a:lnTo>
                  <a:pt x="1490" y="196"/>
                </a:lnTo>
                <a:lnTo>
                  <a:pt x="1480" y="196"/>
                </a:lnTo>
                <a:lnTo>
                  <a:pt x="1470" y="201"/>
                </a:lnTo>
                <a:lnTo>
                  <a:pt x="1459" y="211"/>
                </a:lnTo>
                <a:lnTo>
                  <a:pt x="1449" y="211"/>
                </a:lnTo>
                <a:lnTo>
                  <a:pt x="1439" y="206"/>
                </a:lnTo>
                <a:lnTo>
                  <a:pt x="1429" y="206"/>
                </a:lnTo>
                <a:lnTo>
                  <a:pt x="1418" y="206"/>
                </a:lnTo>
                <a:lnTo>
                  <a:pt x="1408" y="206"/>
                </a:lnTo>
                <a:lnTo>
                  <a:pt x="1398" y="211"/>
                </a:lnTo>
                <a:lnTo>
                  <a:pt x="1387" y="216"/>
                </a:lnTo>
                <a:lnTo>
                  <a:pt x="1377" y="216"/>
                </a:lnTo>
                <a:lnTo>
                  <a:pt x="1367" y="216"/>
                </a:lnTo>
                <a:lnTo>
                  <a:pt x="1362" y="221"/>
                </a:lnTo>
                <a:lnTo>
                  <a:pt x="1351" y="226"/>
                </a:lnTo>
                <a:lnTo>
                  <a:pt x="1341" y="226"/>
                </a:lnTo>
                <a:lnTo>
                  <a:pt x="1331" y="232"/>
                </a:lnTo>
                <a:lnTo>
                  <a:pt x="1321" y="237"/>
                </a:lnTo>
                <a:lnTo>
                  <a:pt x="1310" y="232"/>
                </a:lnTo>
                <a:lnTo>
                  <a:pt x="1300" y="226"/>
                </a:lnTo>
                <a:lnTo>
                  <a:pt x="1290" y="221"/>
                </a:lnTo>
                <a:lnTo>
                  <a:pt x="1280" y="226"/>
                </a:lnTo>
                <a:lnTo>
                  <a:pt x="1269" y="226"/>
                </a:lnTo>
                <a:lnTo>
                  <a:pt x="1259" y="232"/>
                </a:lnTo>
                <a:lnTo>
                  <a:pt x="1249" y="232"/>
                </a:lnTo>
                <a:lnTo>
                  <a:pt x="1238" y="232"/>
                </a:lnTo>
                <a:lnTo>
                  <a:pt x="1228" y="232"/>
                </a:lnTo>
                <a:lnTo>
                  <a:pt x="1218" y="237"/>
                </a:lnTo>
                <a:lnTo>
                  <a:pt x="1208" y="242"/>
                </a:lnTo>
                <a:lnTo>
                  <a:pt x="1197" y="232"/>
                </a:lnTo>
                <a:lnTo>
                  <a:pt x="1187" y="242"/>
                </a:lnTo>
                <a:lnTo>
                  <a:pt x="1182" y="237"/>
                </a:lnTo>
                <a:lnTo>
                  <a:pt x="1172" y="237"/>
                </a:lnTo>
                <a:lnTo>
                  <a:pt x="1161" y="237"/>
                </a:lnTo>
                <a:lnTo>
                  <a:pt x="1151" y="242"/>
                </a:lnTo>
                <a:lnTo>
                  <a:pt x="1141" y="242"/>
                </a:lnTo>
                <a:lnTo>
                  <a:pt x="1130" y="237"/>
                </a:lnTo>
                <a:lnTo>
                  <a:pt x="1120" y="237"/>
                </a:lnTo>
                <a:lnTo>
                  <a:pt x="1110" y="242"/>
                </a:lnTo>
                <a:lnTo>
                  <a:pt x="1100" y="242"/>
                </a:lnTo>
                <a:lnTo>
                  <a:pt x="1089" y="247"/>
                </a:lnTo>
                <a:lnTo>
                  <a:pt x="1079" y="247"/>
                </a:lnTo>
                <a:lnTo>
                  <a:pt x="1069" y="247"/>
                </a:lnTo>
                <a:lnTo>
                  <a:pt x="1059" y="247"/>
                </a:lnTo>
                <a:lnTo>
                  <a:pt x="1048" y="252"/>
                </a:lnTo>
                <a:lnTo>
                  <a:pt x="1038" y="252"/>
                </a:lnTo>
                <a:lnTo>
                  <a:pt x="1028" y="252"/>
                </a:lnTo>
                <a:lnTo>
                  <a:pt x="1017" y="257"/>
                </a:lnTo>
                <a:lnTo>
                  <a:pt x="1007" y="257"/>
                </a:lnTo>
                <a:lnTo>
                  <a:pt x="1002" y="257"/>
                </a:lnTo>
                <a:lnTo>
                  <a:pt x="992" y="262"/>
                </a:lnTo>
                <a:lnTo>
                  <a:pt x="981" y="262"/>
                </a:lnTo>
                <a:lnTo>
                  <a:pt x="971" y="262"/>
                </a:lnTo>
                <a:lnTo>
                  <a:pt x="961" y="262"/>
                </a:lnTo>
                <a:lnTo>
                  <a:pt x="951" y="268"/>
                </a:lnTo>
                <a:lnTo>
                  <a:pt x="940" y="268"/>
                </a:lnTo>
                <a:lnTo>
                  <a:pt x="930" y="268"/>
                </a:lnTo>
                <a:lnTo>
                  <a:pt x="920" y="268"/>
                </a:lnTo>
                <a:lnTo>
                  <a:pt x="909" y="268"/>
                </a:lnTo>
                <a:lnTo>
                  <a:pt x="899" y="268"/>
                </a:lnTo>
                <a:lnTo>
                  <a:pt x="889" y="268"/>
                </a:lnTo>
                <a:lnTo>
                  <a:pt x="879" y="268"/>
                </a:lnTo>
                <a:lnTo>
                  <a:pt x="868" y="273"/>
                </a:lnTo>
                <a:lnTo>
                  <a:pt x="858" y="273"/>
                </a:lnTo>
                <a:lnTo>
                  <a:pt x="848" y="273"/>
                </a:lnTo>
                <a:lnTo>
                  <a:pt x="837" y="273"/>
                </a:lnTo>
                <a:lnTo>
                  <a:pt x="827" y="273"/>
                </a:lnTo>
                <a:lnTo>
                  <a:pt x="817" y="273"/>
                </a:lnTo>
                <a:lnTo>
                  <a:pt x="812" y="273"/>
                </a:lnTo>
                <a:lnTo>
                  <a:pt x="802" y="273"/>
                </a:lnTo>
                <a:lnTo>
                  <a:pt x="791" y="278"/>
                </a:lnTo>
                <a:lnTo>
                  <a:pt x="781" y="278"/>
                </a:lnTo>
                <a:lnTo>
                  <a:pt x="771" y="278"/>
                </a:lnTo>
                <a:lnTo>
                  <a:pt x="760" y="278"/>
                </a:lnTo>
                <a:lnTo>
                  <a:pt x="750" y="278"/>
                </a:lnTo>
                <a:lnTo>
                  <a:pt x="740" y="278"/>
                </a:lnTo>
                <a:lnTo>
                  <a:pt x="730" y="278"/>
                </a:lnTo>
                <a:lnTo>
                  <a:pt x="719" y="278"/>
                </a:lnTo>
                <a:lnTo>
                  <a:pt x="709" y="278"/>
                </a:lnTo>
                <a:lnTo>
                  <a:pt x="699" y="278"/>
                </a:lnTo>
                <a:lnTo>
                  <a:pt x="688" y="278"/>
                </a:lnTo>
                <a:lnTo>
                  <a:pt x="678" y="278"/>
                </a:lnTo>
                <a:lnTo>
                  <a:pt x="668" y="278"/>
                </a:lnTo>
                <a:lnTo>
                  <a:pt x="658" y="283"/>
                </a:lnTo>
                <a:lnTo>
                  <a:pt x="647" y="283"/>
                </a:lnTo>
                <a:lnTo>
                  <a:pt x="637" y="283"/>
                </a:lnTo>
                <a:lnTo>
                  <a:pt x="632" y="283"/>
                </a:lnTo>
                <a:lnTo>
                  <a:pt x="622" y="283"/>
                </a:lnTo>
                <a:lnTo>
                  <a:pt x="611" y="283"/>
                </a:lnTo>
                <a:lnTo>
                  <a:pt x="601" y="283"/>
                </a:lnTo>
                <a:lnTo>
                  <a:pt x="591" y="283"/>
                </a:lnTo>
                <a:lnTo>
                  <a:pt x="581" y="283"/>
                </a:lnTo>
                <a:lnTo>
                  <a:pt x="570" y="283"/>
                </a:lnTo>
                <a:lnTo>
                  <a:pt x="560" y="283"/>
                </a:lnTo>
                <a:lnTo>
                  <a:pt x="550" y="283"/>
                </a:lnTo>
                <a:lnTo>
                  <a:pt x="539" y="283"/>
                </a:lnTo>
                <a:lnTo>
                  <a:pt x="529" y="283"/>
                </a:lnTo>
                <a:lnTo>
                  <a:pt x="519" y="283"/>
                </a:lnTo>
                <a:lnTo>
                  <a:pt x="509" y="283"/>
                </a:lnTo>
                <a:lnTo>
                  <a:pt x="498" y="288"/>
                </a:lnTo>
                <a:lnTo>
                  <a:pt x="488" y="288"/>
                </a:lnTo>
                <a:lnTo>
                  <a:pt x="478" y="288"/>
                </a:lnTo>
                <a:lnTo>
                  <a:pt x="467" y="288"/>
                </a:lnTo>
                <a:lnTo>
                  <a:pt x="457" y="288"/>
                </a:lnTo>
                <a:lnTo>
                  <a:pt x="452" y="288"/>
                </a:lnTo>
                <a:lnTo>
                  <a:pt x="442" y="288"/>
                </a:lnTo>
                <a:lnTo>
                  <a:pt x="431" y="288"/>
                </a:lnTo>
                <a:lnTo>
                  <a:pt x="421" y="288"/>
                </a:lnTo>
                <a:lnTo>
                  <a:pt x="411" y="288"/>
                </a:lnTo>
                <a:lnTo>
                  <a:pt x="401" y="288"/>
                </a:lnTo>
                <a:lnTo>
                  <a:pt x="390" y="288"/>
                </a:lnTo>
                <a:lnTo>
                  <a:pt x="380" y="288"/>
                </a:lnTo>
                <a:lnTo>
                  <a:pt x="370" y="288"/>
                </a:lnTo>
                <a:lnTo>
                  <a:pt x="360" y="288"/>
                </a:lnTo>
                <a:lnTo>
                  <a:pt x="349" y="288"/>
                </a:lnTo>
                <a:lnTo>
                  <a:pt x="339" y="288"/>
                </a:lnTo>
                <a:lnTo>
                  <a:pt x="329" y="288"/>
                </a:lnTo>
                <a:lnTo>
                  <a:pt x="318" y="288"/>
                </a:lnTo>
                <a:lnTo>
                  <a:pt x="308" y="288"/>
                </a:lnTo>
                <a:lnTo>
                  <a:pt x="298" y="288"/>
                </a:lnTo>
                <a:lnTo>
                  <a:pt x="288" y="288"/>
                </a:lnTo>
                <a:lnTo>
                  <a:pt x="277" y="288"/>
                </a:lnTo>
                <a:lnTo>
                  <a:pt x="272" y="288"/>
                </a:lnTo>
                <a:lnTo>
                  <a:pt x="262" y="288"/>
                </a:lnTo>
                <a:lnTo>
                  <a:pt x="252" y="288"/>
                </a:lnTo>
                <a:lnTo>
                  <a:pt x="241" y="288"/>
                </a:lnTo>
                <a:lnTo>
                  <a:pt x="231" y="288"/>
                </a:lnTo>
                <a:lnTo>
                  <a:pt x="221" y="288"/>
                </a:lnTo>
                <a:lnTo>
                  <a:pt x="210" y="288"/>
                </a:lnTo>
                <a:lnTo>
                  <a:pt x="200" y="288"/>
                </a:lnTo>
                <a:lnTo>
                  <a:pt x="190" y="288"/>
                </a:lnTo>
                <a:lnTo>
                  <a:pt x="180" y="288"/>
                </a:lnTo>
                <a:lnTo>
                  <a:pt x="169" y="288"/>
                </a:lnTo>
                <a:lnTo>
                  <a:pt x="159" y="288"/>
                </a:lnTo>
                <a:lnTo>
                  <a:pt x="149" y="288"/>
                </a:lnTo>
                <a:lnTo>
                  <a:pt x="138" y="288"/>
                </a:lnTo>
                <a:lnTo>
                  <a:pt x="128" y="288"/>
                </a:lnTo>
                <a:lnTo>
                  <a:pt x="118" y="288"/>
                </a:lnTo>
                <a:lnTo>
                  <a:pt x="108" y="288"/>
                </a:lnTo>
                <a:lnTo>
                  <a:pt x="97" y="288"/>
                </a:lnTo>
                <a:lnTo>
                  <a:pt x="92" y="288"/>
                </a:lnTo>
                <a:lnTo>
                  <a:pt x="82" y="288"/>
                </a:lnTo>
                <a:lnTo>
                  <a:pt x="72" y="288"/>
                </a:lnTo>
                <a:lnTo>
                  <a:pt x="61" y="288"/>
                </a:lnTo>
                <a:lnTo>
                  <a:pt x="51" y="288"/>
                </a:lnTo>
                <a:lnTo>
                  <a:pt x="41" y="288"/>
                </a:lnTo>
                <a:lnTo>
                  <a:pt x="31" y="288"/>
                </a:lnTo>
                <a:lnTo>
                  <a:pt x="20" y="288"/>
                </a:lnTo>
                <a:lnTo>
                  <a:pt x="10" y="288"/>
                </a:lnTo>
                <a:lnTo>
                  <a:pt x="0" y="288"/>
                </a:lnTo>
                <a:close/>
              </a:path>
            </a:pathLst>
          </a:custGeom>
          <a:noFill/>
          <a:ln w="9525">
            <a:noFill/>
            <a:round/>
            <a:headEnd/>
            <a:tailEnd/>
          </a:ln>
        </p:spPr>
        <p:txBody>
          <a:bodyPr/>
          <a:lstStyle/>
          <a:p>
            <a:endParaRPr lang="en-GB"/>
          </a:p>
        </p:txBody>
      </p:sp>
      <p:sp>
        <p:nvSpPr>
          <p:cNvPr id="412896" name="Freeform 224"/>
          <p:cNvSpPr>
            <a:spLocks/>
          </p:cNvSpPr>
          <p:nvPr/>
        </p:nvSpPr>
        <p:spPr bwMode="auto">
          <a:xfrm>
            <a:off x="1423988" y="4984750"/>
            <a:ext cx="6346825" cy="457200"/>
          </a:xfrm>
          <a:custGeom>
            <a:avLst/>
            <a:gdLst/>
            <a:ahLst/>
            <a:cxnLst>
              <a:cxn ang="0">
                <a:pos x="108" y="288"/>
              </a:cxn>
              <a:cxn ang="0">
                <a:pos x="241" y="288"/>
              </a:cxn>
              <a:cxn ang="0">
                <a:pos x="370" y="288"/>
              </a:cxn>
              <a:cxn ang="0">
                <a:pos x="498" y="288"/>
              </a:cxn>
              <a:cxn ang="0">
                <a:pos x="632" y="283"/>
              </a:cxn>
              <a:cxn ang="0">
                <a:pos x="760" y="278"/>
              </a:cxn>
              <a:cxn ang="0">
                <a:pos x="889" y="268"/>
              </a:cxn>
              <a:cxn ang="0">
                <a:pos x="1017" y="257"/>
              </a:cxn>
              <a:cxn ang="0">
                <a:pos x="1151" y="242"/>
              </a:cxn>
              <a:cxn ang="0">
                <a:pos x="1280" y="226"/>
              </a:cxn>
              <a:cxn ang="0">
                <a:pos x="1408" y="206"/>
              </a:cxn>
              <a:cxn ang="0">
                <a:pos x="1542" y="185"/>
              </a:cxn>
              <a:cxn ang="0">
                <a:pos x="1670" y="113"/>
              </a:cxn>
              <a:cxn ang="0">
                <a:pos x="1799" y="52"/>
              </a:cxn>
              <a:cxn ang="0">
                <a:pos x="1927" y="31"/>
              </a:cxn>
              <a:cxn ang="0">
                <a:pos x="2061" y="0"/>
              </a:cxn>
              <a:cxn ang="0">
                <a:pos x="2189" y="16"/>
              </a:cxn>
              <a:cxn ang="0">
                <a:pos x="2318" y="67"/>
              </a:cxn>
              <a:cxn ang="0">
                <a:pos x="2451" y="124"/>
              </a:cxn>
              <a:cxn ang="0">
                <a:pos x="2580" y="180"/>
              </a:cxn>
              <a:cxn ang="0">
                <a:pos x="2708" y="216"/>
              </a:cxn>
              <a:cxn ang="0">
                <a:pos x="2837" y="242"/>
              </a:cxn>
              <a:cxn ang="0">
                <a:pos x="2970" y="262"/>
              </a:cxn>
              <a:cxn ang="0">
                <a:pos x="3099" y="262"/>
              </a:cxn>
              <a:cxn ang="0">
                <a:pos x="3227" y="268"/>
              </a:cxn>
              <a:cxn ang="0">
                <a:pos x="3361" y="268"/>
              </a:cxn>
              <a:cxn ang="0">
                <a:pos x="3490" y="268"/>
              </a:cxn>
              <a:cxn ang="0">
                <a:pos x="3618" y="273"/>
              </a:cxn>
              <a:cxn ang="0">
                <a:pos x="3747" y="273"/>
              </a:cxn>
              <a:cxn ang="0">
                <a:pos x="3880" y="273"/>
              </a:cxn>
              <a:cxn ang="0">
                <a:pos x="3998" y="273"/>
              </a:cxn>
              <a:cxn ang="0">
                <a:pos x="3870" y="273"/>
              </a:cxn>
              <a:cxn ang="0">
                <a:pos x="3736" y="273"/>
              </a:cxn>
              <a:cxn ang="0">
                <a:pos x="3608" y="273"/>
              </a:cxn>
              <a:cxn ang="0">
                <a:pos x="3479" y="268"/>
              </a:cxn>
              <a:cxn ang="0">
                <a:pos x="3351" y="268"/>
              </a:cxn>
              <a:cxn ang="0">
                <a:pos x="3217" y="268"/>
              </a:cxn>
              <a:cxn ang="0">
                <a:pos x="3089" y="262"/>
              </a:cxn>
              <a:cxn ang="0">
                <a:pos x="2960" y="262"/>
              </a:cxn>
              <a:cxn ang="0">
                <a:pos x="2827" y="257"/>
              </a:cxn>
              <a:cxn ang="0">
                <a:pos x="2698" y="247"/>
              </a:cxn>
              <a:cxn ang="0">
                <a:pos x="2570" y="232"/>
              </a:cxn>
              <a:cxn ang="0">
                <a:pos x="2441" y="221"/>
              </a:cxn>
              <a:cxn ang="0">
                <a:pos x="2307" y="206"/>
              </a:cxn>
              <a:cxn ang="0">
                <a:pos x="2179" y="175"/>
              </a:cxn>
              <a:cxn ang="0">
                <a:pos x="2050" y="46"/>
              </a:cxn>
              <a:cxn ang="0">
                <a:pos x="1917" y="31"/>
              </a:cxn>
              <a:cxn ang="0">
                <a:pos x="1788" y="46"/>
              </a:cxn>
              <a:cxn ang="0">
                <a:pos x="1660" y="118"/>
              </a:cxn>
              <a:cxn ang="0">
                <a:pos x="1531" y="185"/>
              </a:cxn>
              <a:cxn ang="0">
                <a:pos x="1398" y="211"/>
              </a:cxn>
              <a:cxn ang="0">
                <a:pos x="1269" y="226"/>
              </a:cxn>
              <a:cxn ang="0">
                <a:pos x="1141" y="242"/>
              </a:cxn>
              <a:cxn ang="0">
                <a:pos x="1007" y="257"/>
              </a:cxn>
              <a:cxn ang="0">
                <a:pos x="879" y="268"/>
              </a:cxn>
              <a:cxn ang="0">
                <a:pos x="750" y="278"/>
              </a:cxn>
              <a:cxn ang="0">
                <a:pos x="622" y="283"/>
              </a:cxn>
              <a:cxn ang="0">
                <a:pos x="488" y="288"/>
              </a:cxn>
              <a:cxn ang="0">
                <a:pos x="360" y="288"/>
              </a:cxn>
              <a:cxn ang="0">
                <a:pos x="231" y="288"/>
              </a:cxn>
              <a:cxn ang="0">
                <a:pos x="97" y="288"/>
              </a:cxn>
            </a:cxnLst>
            <a:rect l="0" t="0" r="r" b="b"/>
            <a:pathLst>
              <a:path w="3998" h="288">
                <a:moveTo>
                  <a:pt x="0" y="288"/>
                </a:moveTo>
                <a:lnTo>
                  <a:pt x="0" y="288"/>
                </a:lnTo>
                <a:lnTo>
                  <a:pt x="10" y="288"/>
                </a:lnTo>
                <a:lnTo>
                  <a:pt x="20" y="288"/>
                </a:lnTo>
                <a:lnTo>
                  <a:pt x="31" y="288"/>
                </a:lnTo>
                <a:lnTo>
                  <a:pt x="41" y="288"/>
                </a:lnTo>
                <a:lnTo>
                  <a:pt x="51" y="288"/>
                </a:lnTo>
                <a:lnTo>
                  <a:pt x="61" y="288"/>
                </a:lnTo>
                <a:lnTo>
                  <a:pt x="72" y="288"/>
                </a:lnTo>
                <a:lnTo>
                  <a:pt x="82" y="288"/>
                </a:lnTo>
                <a:lnTo>
                  <a:pt x="92" y="288"/>
                </a:lnTo>
                <a:lnTo>
                  <a:pt x="97" y="288"/>
                </a:lnTo>
                <a:lnTo>
                  <a:pt x="108" y="288"/>
                </a:lnTo>
                <a:lnTo>
                  <a:pt x="118" y="288"/>
                </a:lnTo>
                <a:lnTo>
                  <a:pt x="128" y="288"/>
                </a:lnTo>
                <a:lnTo>
                  <a:pt x="138" y="288"/>
                </a:lnTo>
                <a:lnTo>
                  <a:pt x="149" y="288"/>
                </a:lnTo>
                <a:lnTo>
                  <a:pt x="159" y="288"/>
                </a:lnTo>
                <a:lnTo>
                  <a:pt x="169" y="288"/>
                </a:lnTo>
                <a:lnTo>
                  <a:pt x="180" y="288"/>
                </a:lnTo>
                <a:lnTo>
                  <a:pt x="190" y="288"/>
                </a:lnTo>
                <a:lnTo>
                  <a:pt x="200" y="288"/>
                </a:lnTo>
                <a:lnTo>
                  <a:pt x="210" y="288"/>
                </a:lnTo>
                <a:lnTo>
                  <a:pt x="221" y="288"/>
                </a:lnTo>
                <a:lnTo>
                  <a:pt x="231" y="288"/>
                </a:lnTo>
                <a:lnTo>
                  <a:pt x="241" y="288"/>
                </a:lnTo>
                <a:lnTo>
                  <a:pt x="252" y="288"/>
                </a:lnTo>
                <a:lnTo>
                  <a:pt x="262" y="288"/>
                </a:lnTo>
                <a:lnTo>
                  <a:pt x="272" y="288"/>
                </a:lnTo>
                <a:lnTo>
                  <a:pt x="277" y="288"/>
                </a:lnTo>
                <a:lnTo>
                  <a:pt x="288" y="288"/>
                </a:lnTo>
                <a:lnTo>
                  <a:pt x="298" y="288"/>
                </a:lnTo>
                <a:lnTo>
                  <a:pt x="308" y="288"/>
                </a:lnTo>
                <a:lnTo>
                  <a:pt x="318" y="288"/>
                </a:lnTo>
                <a:lnTo>
                  <a:pt x="329" y="288"/>
                </a:lnTo>
                <a:lnTo>
                  <a:pt x="339" y="288"/>
                </a:lnTo>
                <a:lnTo>
                  <a:pt x="349" y="288"/>
                </a:lnTo>
                <a:lnTo>
                  <a:pt x="360" y="288"/>
                </a:lnTo>
                <a:lnTo>
                  <a:pt x="370" y="288"/>
                </a:lnTo>
                <a:lnTo>
                  <a:pt x="380" y="288"/>
                </a:lnTo>
                <a:lnTo>
                  <a:pt x="390" y="288"/>
                </a:lnTo>
                <a:lnTo>
                  <a:pt x="401" y="288"/>
                </a:lnTo>
                <a:lnTo>
                  <a:pt x="411" y="288"/>
                </a:lnTo>
                <a:lnTo>
                  <a:pt x="421" y="288"/>
                </a:lnTo>
                <a:lnTo>
                  <a:pt x="431" y="288"/>
                </a:lnTo>
                <a:lnTo>
                  <a:pt x="442" y="288"/>
                </a:lnTo>
                <a:lnTo>
                  <a:pt x="452" y="288"/>
                </a:lnTo>
                <a:lnTo>
                  <a:pt x="457" y="288"/>
                </a:lnTo>
                <a:lnTo>
                  <a:pt x="467" y="288"/>
                </a:lnTo>
                <a:lnTo>
                  <a:pt x="478" y="288"/>
                </a:lnTo>
                <a:lnTo>
                  <a:pt x="488" y="288"/>
                </a:lnTo>
                <a:lnTo>
                  <a:pt x="498" y="288"/>
                </a:lnTo>
                <a:lnTo>
                  <a:pt x="509" y="283"/>
                </a:lnTo>
                <a:lnTo>
                  <a:pt x="519" y="283"/>
                </a:lnTo>
                <a:lnTo>
                  <a:pt x="529" y="283"/>
                </a:lnTo>
                <a:lnTo>
                  <a:pt x="539" y="283"/>
                </a:lnTo>
                <a:lnTo>
                  <a:pt x="550" y="283"/>
                </a:lnTo>
                <a:lnTo>
                  <a:pt x="560" y="283"/>
                </a:lnTo>
                <a:lnTo>
                  <a:pt x="570" y="283"/>
                </a:lnTo>
                <a:lnTo>
                  <a:pt x="581" y="283"/>
                </a:lnTo>
                <a:lnTo>
                  <a:pt x="591" y="283"/>
                </a:lnTo>
                <a:lnTo>
                  <a:pt x="601" y="283"/>
                </a:lnTo>
                <a:lnTo>
                  <a:pt x="611" y="283"/>
                </a:lnTo>
                <a:lnTo>
                  <a:pt x="622" y="283"/>
                </a:lnTo>
                <a:lnTo>
                  <a:pt x="632" y="283"/>
                </a:lnTo>
                <a:lnTo>
                  <a:pt x="637" y="283"/>
                </a:lnTo>
                <a:lnTo>
                  <a:pt x="647" y="283"/>
                </a:lnTo>
                <a:lnTo>
                  <a:pt x="658" y="283"/>
                </a:lnTo>
                <a:lnTo>
                  <a:pt x="668" y="278"/>
                </a:lnTo>
                <a:lnTo>
                  <a:pt x="678" y="278"/>
                </a:lnTo>
                <a:lnTo>
                  <a:pt x="688" y="278"/>
                </a:lnTo>
                <a:lnTo>
                  <a:pt x="699" y="278"/>
                </a:lnTo>
                <a:lnTo>
                  <a:pt x="709" y="278"/>
                </a:lnTo>
                <a:lnTo>
                  <a:pt x="719" y="278"/>
                </a:lnTo>
                <a:lnTo>
                  <a:pt x="730" y="278"/>
                </a:lnTo>
                <a:lnTo>
                  <a:pt x="740" y="278"/>
                </a:lnTo>
                <a:lnTo>
                  <a:pt x="750" y="278"/>
                </a:lnTo>
                <a:lnTo>
                  <a:pt x="760" y="278"/>
                </a:lnTo>
                <a:lnTo>
                  <a:pt x="771" y="278"/>
                </a:lnTo>
                <a:lnTo>
                  <a:pt x="781" y="278"/>
                </a:lnTo>
                <a:lnTo>
                  <a:pt x="791" y="278"/>
                </a:lnTo>
                <a:lnTo>
                  <a:pt x="802" y="273"/>
                </a:lnTo>
                <a:lnTo>
                  <a:pt x="812" y="273"/>
                </a:lnTo>
                <a:lnTo>
                  <a:pt x="817" y="273"/>
                </a:lnTo>
                <a:lnTo>
                  <a:pt x="827" y="273"/>
                </a:lnTo>
                <a:lnTo>
                  <a:pt x="837" y="273"/>
                </a:lnTo>
                <a:lnTo>
                  <a:pt x="848" y="273"/>
                </a:lnTo>
                <a:lnTo>
                  <a:pt x="858" y="273"/>
                </a:lnTo>
                <a:lnTo>
                  <a:pt x="868" y="273"/>
                </a:lnTo>
                <a:lnTo>
                  <a:pt x="879" y="268"/>
                </a:lnTo>
                <a:lnTo>
                  <a:pt x="889" y="268"/>
                </a:lnTo>
                <a:lnTo>
                  <a:pt x="899" y="268"/>
                </a:lnTo>
                <a:lnTo>
                  <a:pt x="909" y="268"/>
                </a:lnTo>
                <a:lnTo>
                  <a:pt x="920" y="268"/>
                </a:lnTo>
                <a:lnTo>
                  <a:pt x="930" y="268"/>
                </a:lnTo>
                <a:lnTo>
                  <a:pt x="940" y="268"/>
                </a:lnTo>
                <a:lnTo>
                  <a:pt x="951" y="268"/>
                </a:lnTo>
                <a:lnTo>
                  <a:pt x="961" y="262"/>
                </a:lnTo>
                <a:lnTo>
                  <a:pt x="971" y="262"/>
                </a:lnTo>
                <a:lnTo>
                  <a:pt x="981" y="262"/>
                </a:lnTo>
                <a:lnTo>
                  <a:pt x="992" y="262"/>
                </a:lnTo>
                <a:lnTo>
                  <a:pt x="1002" y="257"/>
                </a:lnTo>
                <a:lnTo>
                  <a:pt x="1007" y="257"/>
                </a:lnTo>
                <a:lnTo>
                  <a:pt x="1017" y="257"/>
                </a:lnTo>
                <a:lnTo>
                  <a:pt x="1028" y="252"/>
                </a:lnTo>
                <a:lnTo>
                  <a:pt x="1038" y="252"/>
                </a:lnTo>
                <a:lnTo>
                  <a:pt x="1048" y="252"/>
                </a:lnTo>
                <a:lnTo>
                  <a:pt x="1059" y="247"/>
                </a:lnTo>
                <a:lnTo>
                  <a:pt x="1069" y="247"/>
                </a:lnTo>
                <a:lnTo>
                  <a:pt x="1079" y="247"/>
                </a:lnTo>
                <a:lnTo>
                  <a:pt x="1089" y="247"/>
                </a:lnTo>
                <a:lnTo>
                  <a:pt x="1100" y="242"/>
                </a:lnTo>
                <a:lnTo>
                  <a:pt x="1110" y="242"/>
                </a:lnTo>
                <a:lnTo>
                  <a:pt x="1120" y="237"/>
                </a:lnTo>
                <a:lnTo>
                  <a:pt x="1130" y="237"/>
                </a:lnTo>
                <a:lnTo>
                  <a:pt x="1141" y="242"/>
                </a:lnTo>
                <a:lnTo>
                  <a:pt x="1151" y="242"/>
                </a:lnTo>
                <a:lnTo>
                  <a:pt x="1161" y="237"/>
                </a:lnTo>
                <a:lnTo>
                  <a:pt x="1172" y="237"/>
                </a:lnTo>
                <a:lnTo>
                  <a:pt x="1182" y="237"/>
                </a:lnTo>
                <a:lnTo>
                  <a:pt x="1187" y="242"/>
                </a:lnTo>
                <a:lnTo>
                  <a:pt x="1197" y="232"/>
                </a:lnTo>
                <a:lnTo>
                  <a:pt x="1208" y="242"/>
                </a:lnTo>
                <a:lnTo>
                  <a:pt x="1218" y="237"/>
                </a:lnTo>
                <a:lnTo>
                  <a:pt x="1228" y="232"/>
                </a:lnTo>
                <a:lnTo>
                  <a:pt x="1238" y="232"/>
                </a:lnTo>
                <a:lnTo>
                  <a:pt x="1249" y="232"/>
                </a:lnTo>
                <a:lnTo>
                  <a:pt x="1259" y="232"/>
                </a:lnTo>
                <a:lnTo>
                  <a:pt x="1269" y="226"/>
                </a:lnTo>
                <a:lnTo>
                  <a:pt x="1280" y="226"/>
                </a:lnTo>
                <a:lnTo>
                  <a:pt x="1290" y="221"/>
                </a:lnTo>
                <a:lnTo>
                  <a:pt x="1300" y="226"/>
                </a:lnTo>
                <a:lnTo>
                  <a:pt x="1310" y="232"/>
                </a:lnTo>
                <a:lnTo>
                  <a:pt x="1321" y="237"/>
                </a:lnTo>
                <a:lnTo>
                  <a:pt x="1331" y="232"/>
                </a:lnTo>
                <a:lnTo>
                  <a:pt x="1341" y="226"/>
                </a:lnTo>
                <a:lnTo>
                  <a:pt x="1351" y="226"/>
                </a:lnTo>
                <a:lnTo>
                  <a:pt x="1362" y="221"/>
                </a:lnTo>
                <a:lnTo>
                  <a:pt x="1367" y="216"/>
                </a:lnTo>
                <a:lnTo>
                  <a:pt x="1377" y="216"/>
                </a:lnTo>
                <a:lnTo>
                  <a:pt x="1387" y="216"/>
                </a:lnTo>
                <a:lnTo>
                  <a:pt x="1398" y="211"/>
                </a:lnTo>
                <a:lnTo>
                  <a:pt x="1408" y="206"/>
                </a:lnTo>
                <a:lnTo>
                  <a:pt x="1418" y="206"/>
                </a:lnTo>
                <a:lnTo>
                  <a:pt x="1429" y="206"/>
                </a:lnTo>
                <a:lnTo>
                  <a:pt x="1439" y="206"/>
                </a:lnTo>
                <a:lnTo>
                  <a:pt x="1449" y="211"/>
                </a:lnTo>
                <a:lnTo>
                  <a:pt x="1459" y="211"/>
                </a:lnTo>
                <a:lnTo>
                  <a:pt x="1470" y="201"/>
                </a:lnTo>
                <a:lnTo>
                  <a:pt x="1480" y="196"/>
                </a:lnTo>
                <a:lnTo>
                  <a:pt x="1490" y="196"/>
                </a:lnTo>
                <a:lnTo>
                  <a:pt x="1501" y="196"/>
                </a:lnTo>
                <a:lnTo>
                  <a:pt x="1511" y="190"/>
                </a:lnTo>
                <a:lnTo>
                  <a:pt x="1521" y="190"/>
                </a:lnTo>
                <a:lnTo>
                  <a:pt x="1531" y="185"/>
                </a:lnTo>
                <a:lnTo>
                  <a:pt x="1542" y="185"/>
                </a:lnTo>
                <a:lnTo>
                  <a:pt x="1547" y="175"/>
                </a:lnTo>
                <a:lnTo>
                  <a:pt x="1557" y="170"/>
                </a:lnTo>
                <a:lnTo>
                  <a:pt x="1567" y="165"/>
                </a:lnTo>
                <a:lnTo>
                  <a:pt x="1578" y="170"/>
                </a:lnTo>
                <a:lnTo>
                  <a:pt x="1588" y="165"/>
                </a:lnTo>
                <a:lnTo>
                  <a:pt x="1598" y="160"/>
                </a:lnTo>
                <a:lnTo>
                  <a:pt x="1608" y="154"/>
                </a:lnTo>
                <a:lnTo>
                  <a:pt x="1619" y="149"/>
                </a:lnTo>
                <a:lnTo>
                  <a:pt x="1629" y="139"/>
                </a:lnTo>
                <a:lnTo>
                  <a:pt x="1639" y="134"/>
                </a:lnTo>
                <a:lnTo>
                  <a:pt x="1650" y="129"/>
                </a:lnTo>
                <a:lnTo>
                  <a:pt x="1660" y="118"/>
                </a:lnTo>
                <a:lnTo>
                  <a:pt x="1670" y="113"/>
                </a:lnTo>
                <a:lnTo>
                  <a:pt x="1680" y="103"/>
                </a:lnTo>
                <a:lnTo>
                  <a:pt x="1691" y="93"/>
                </a:lnTo>
                <a:lnTo>
                  <a:pt x="1701" y="88"/>
                </a:lnTo>
                <a:lnTo>
                  <a:pt x="1711" y="82"/>
                </a:lnTo>
                <a:lnTo>
                  <a:pt x="1722" y="77"/>
                </a:lnTo>
                <a:lnTo>
                  <a:pt x="1727" y="67"/>
                </a:lnTo>
                <a:lnTo>
                  <a:pt x="1737" y="67"/>
                </a:lnTo>
                <a:lnTo>
                  <a:pt x="1747" y="72"/>
                </a:lnTo>
                <a:lnTo>
                  <a:pt x="1758" y="57"/>
                </a:lnTo>
                <a:lnTo>
                  <a:pt x="1768" y="57"/>
                </a:lnTo>
                <a:lnTo>
                  <a:pt x="1778" y="52"/>
                </a:lnTo>
                <a:lnTo>
                  <a:pt x="1788" y="46"/>
                </a:lnTo>
                <a:lnTo>
                  <a:pt x="1799" y="52"/>
                </a:lnTo>
                <a:lnTo>
                  <a:pt x="1809" y="57"/>
                </a:lnTo>
                <a:lnTo>
                  <a:pt x="1819" y="62"/>
                </a:lnTo>
                <a:lnTo>
                  <a:pt x="1829" y="62"/>
                </a:lnTo>
                <a:lnTo>
                  <a:pt x="1840" y="57"/>
                </a:lnTo>
                <a:lnTo>
                  <a:pt x="1850" y="52"/>
                </a:lnTo>
                <a:lnTo>
                  <a:pt x="1860" y="46"/>
                </a:lnTo>
                <a:lnTo>
                  <a:pt x="1871" y="41"/>
                </a:lnTo>
                <a:lnTo>
                  <a:pt x="1881" y="36"/>
                </a:lnTo>
                <a:lnTo>
                  <a:pt x="1891" y="36"/>
                </a:lnTo>
                <a:lnTo>
                  <a:pt x="1901" y="31"/>
                </a:lnTo>
                <a:lnTo>
                  <a:pt x="1907" y="31"/>
                </a:lnTo>
                <a:lnTo>
                  <a:pt x="1917" y="31"/>
                </a:lnTo>
                <a:lnTo>
                  <a:pt x="1927" y="31"/>
                </a:lnTo>
                <a:lnTo>
                  <a:pt x="1937" y="31"/>
                </a:lnTo>
                <a:lnTo>
                  <a:pt x="1948" y="31"/>
                </a:lnTo>
                <a:lnTo>
                  <a:pt x="1958" y="26"/>
                </a:lnTo>
                <a:lnTo>
                  <a:pt x="1968" y="21"/>
                </a:lnTo>
                <a:lnTo>
                  <a:pt x="1979" y="21"/>
                </a:lnTo>
                <a:lnTo>
                  <a:pt x="1989" y="16"/>
                </a:lnTo>
                <a:lnTo>
                  <a:pt x="1999" y="10"/>
                </a:lnTo>
                <a:lnTo>
                  <a:pt x="2009" y="10"/>
                </a:lnTo>
                <a:lnTo>
                  <a:pt x="2020" y="5"/>
                </a:lnTo>
                <a:lnTo>
                  <a:pt x="2030" y="5"/>
                </a:lnTo>
                <a:lnTo>
                  <a:pt x="2040" y="0"/>
                </a:lnTo>
                <a:lnTo>
                  <a:pt x="2050" y="0"/>
                </a:lnTo>
                <a:lnTo>
                  <a:pt x="2061" y="0"/>
                </a:lnTo>
                <a:lnTo>
                  <a:pt x="2071" y="0"/>
                </a:lnTo>
                <a:lnTo>
                  <a:pt x="2081" y="0"/>
                </a:lnTo>
                <a:lnTo>
                  <a:pt x="2092" y="0"/>
                </a:lnTo>
                <a:lnTo>
                  <a:pt x="2097" y="0"/>
                </a:lnTo>
                <a:lnTo>
                  <a:pt x="2107" y="0"/>
                </a:lnTo>
                <a:lnTo>
                  <a:pt x="2117" y="0"/>
                </a:lnTo>
                <a:lnTo>
                  <a:pt x="2128" y="5"/>
                </a:lnTo>
                <a:lnTo>
                  <a:pt x="2138" y="5"/>
                </a:lnTo>
                <a:lnTo>
                  <a:pt x="2148" y="5"/>
                </a:lnTo>
                <a:lnTo>
                  <a:pt x="2158" y="10"/>
                </a:lnTo>
                <a:lnTo>
                  <a:pt x="2169" y="10"/>
                </a:lnTo>
                <a:lnTo>
                  <a:pt x="2179" y="16"/>
                </a:lnTo>
                <a:lnTo>
                  <a:pt x="2189" y="16"/>
                </a:lnTo>
                <a:lnTo>
                  <a:pt x="2200" y="21"/>
                </a:lnTo>
                <a:lnTo>
                  <a:pt x="2210" y="26"/>
                </a:lnTo>
                <a:lnTo>
                  <a:pt x="2220" y="26"/>
                </a:lnTo>
                <a:lnTo>
                  <a:pt x="2230" y="31"/>
                </a:lnTo>
                <a:lnTo>
                  <a:pt x="2241" y="36"/>
                </a:lnTo>
                <a:lnTo>
                  <a:pt x="2251" y="36"/>
                </a:lnTo>
                <a:lnTo>
                  <a:pt x="2261" y="41"/>
                </a:lnTo>
                <a:lnTo>
                  <a:pt x="2271" y="46"/>
                </a:lnTo>
                <a:lnTo>
                  <a:pt x="2277" y="52"/>
                </a:lnTo>
                <a:lnTo>
                  <a:pt x="2287" y="57"/>
                </a:lnTo>
                <a:lnTo>
                  <a:pt x="2297" y="57"/>
                </a:lnTo>
                <a:lnTo>
                  <a:pt x="2307" y="62"/>
                </a:lnTo>
                <a:lnTo>
                  <a:pt x="2318" y="67"/>
                </a:lnTo>
                <a:lnTo>
                  <a:pt x="2328" y="72"/>
                </a:lnTo>
                <a:lnTo>
                  <a:pt x="2338" y="77"/>
                </a:lnTo>
                <a:lnTo>
                  <a:pt x="2349" y="82"/>
                </a:lnTo>
                <a:lnTo>
                  <a:pt x="2359" y="88"/>
                </a:lnTo>
                <a:lnTo>
                  <a:pt x="2369" y="88"/>
                </a:lnTo>
                <a:lnTo>
                  <a:pt x="2379" y="93"/>
                </a:lnTo>
                <a:lnTo>
                  <a:pt x="2390" y="98"/>
                </a:lnTo>
                <a:lnTo>
                  <a:pt x="2400" y="103"/>
                </a:lnTo>
                <a:lnTo>
                  <a:pt x="2410" y="108"/>
                </a:lnTo>
                <a:lnTo>
                  <a:pt x="2421" y="113"/>
                </a:lnTo>
                <a:lnTo>
                  <a:pt x="2431" y="118"/>
                </a:lnTo>
                <a:lnTo>
                  <a:pt x="2441" y="124"/>
                </a:lnTo>
                <a:lnTo>
                  <a:pt x="2451" y="124"/>
                </a:lnTo>
                <a:lnTo>
                  <a:pt x="2457" y="129"/>
                </a:lnTo>
                <a:lnTo>
                  <a:pt x="2467" y="134"/>
                </a:lnTo>
                <a:lnTo>
                  <a:pt x="2477" y="139"/>
                </a:lnTo>
                <a:lnTo>
                  <a:pt x="2487" y="144"/>
                </a:lnTo>
                <a:lnTo>
                  <a:pt x="2498" y="149"/>
                </a:lnTo>
                <a:lnTo>
                  <a:pt x="2508" y="149"/>
                </a:lnTo>
                <a:lnTo>
                  <a:pt x="2518" y="154"/>
                </a:lnTo>
                <a:lnTo>
                  <a:pt x="2528" y="160"/>
                </a:lnTo>
                <a:lnTo>
                  <a:pt x="2539" y="165"/>
                </a:lnTo>
                <a:lnTo>
                  <a:pt x="2549" y="165"/>
                </a:lnTo>
                <a:lnTo>
                  <a:pt x="2559" y="170"/>
                </a:lnTo>
                <a:lnTo>
                  <a:pt x="2570" y="175"/>
                </a:lnTo>
                <a:lnTo>
                  <a:pt x="2580" y="180"/>
                </a:lnTo>
                <a:lnTo>
                  <a:pt x="2590" y="180"/>
                </a:lnTo>
                <a:lnTo>
                  <a:pt x="2600" y="185"/>
                </a:lnTo>
                <a:lnTo>
                  <a:pt x="2611" y="190"/>
                </a:lnTo>
                <a:lnTo>
                  <a:pt x="2621" y="190"/>
                </a:lnTo>
                <a:lnTo>
                  <a:pt x="2631" y="196"/>
                </a:lnTo>
                <a:lnTo>
                  <a:pt x="2636" y="196"/>
                </a:lnTo>
                <a:lnTo>
                  <a:pt x="2647" y="201"/>
                </a:lnTo>
                <a:lnTo>
                  <a:pt x="2657" y="206"/>
                </a:lnTo>
                <a:lnTo>
                  <a:pt x="2667" y="206"/>
                </a:lnTo>
                <a:lnTo>
                  <a:pt x="2678" y="211"/>
                </a:lnTo>
                <a:lnTo>
                  <a:pt x="2688" y="211"/>
                </a:lnTo>
                <a:lnTo>
                  <a:pt x="2698" y="216"/>
                </a:lnTo>
                <a:lnTo>
                  <a:pt x="2708" y="216"/>
                </a:lnTo>
                <a:lnTo>
                  <a:pt x="2719" y="221"/>
                </a:lnTo>
                <a:lnTo>
                  <a:pt x="2729" y="221"/>
                </a:lnTo>
                <a:lnTo>
                  <a:pt x="2739" y="226"/>
                </a:lnTo>
                <a:lnTo>
                  <a:pt x="2749" y="226"/>
                </a:lnTo>
                <a:lnTo>
                  <a:pt x="2760" y="226"/>
                </a:lnTo>
                <a:lnTo>
                  <a:pt x="2770" y="232"/>
                </a:lnTo>
                <a:lnTo>
                  <a:pt x="2780" y="232"/>
                </a:lnTo>
                <a:lnTo>
                  <a:pt x="2791" y="237"/>
                </a:lnTo>
                <a:lnTo>
                  <a:pt x="2801" y="237"/>
                </a:lnTo>
                <a:lnTo>
                  <a:pt x="2811" y="237"/>
                </a:lnTo>
                <a:lnTo>
                  <a:pt x="2816" y="242"/>
                </a:lnTo>
                <a:lnTo>
                  <a:pt x="2827" y="242"/>
                </a:lnTo>
                <a:lnTo>
                  <a:pt x="2837" y="242"/>
                </a:lnTo>
                <a:lnTo>
                  <a:pt x="2847" y="247"/>
                </a:lnTo>
                <a:lnTo>
                  <a:pt x="2857" y="247"/>
                </a:lnTo>
                <a:lnTo>
                  <a:pt x="2868" y="247"/>
                </a:lnTo>
                <a:lnTo>
                  <a:pt x="2878" y="247"/>
                </a:lnTo>
                <a:lnTo>
                  <a:pt x="2888" y="252"/>
                </a:lnTo>
                <a:lnTo>
                  <a:pt x="2899" y="252"/>
                </a:lnTo>
                <a:lnTo>
                  <a:pt x="2909" y="252"/>
                </a:lnTo>
                <a:lnTo>
                  <a:pt x="2919" y="252"/>
                </a:lnTo>
                <a:lnTo>
                  <a:pt x="2929" y="257"/>
                </a:lnTo>
                <a:lnTo>
                  <a:pt x="2940" y="257"/>
                </a:lnTo>
                <a:lnTo>
                  <a:pt x="2950" y="257"/>
                </a:lnTo>
                <a:lnTo>
                  <a:pt x="2960" y="257"/>
                </a:lnTo>
                <a:lnTo>
                  <a:pt x="2970" y="262"/>
                </a:lnTo>
                <a:lnTo>
                  <a:pt x="2981" y="262"/>
                </a:lnTo>
                <a:lnTo>
                  <a:pt x="2991" y="262"/>
                </a:lnTo>
                <a:lnTo>
                  <a:pt x="3001" y="262"/>
                </a:lnTo>
                <a:lnTo>
                  <a:pt x="3006" y="262"/>
                </a:lnTo>
                <a:lnTo>
                  <a:pt x="3017" y="262"/>
                </a:lnTo>
                <a:lnTo>
                  <a:pt x="3027" y="262"/>
                </a:lnTo>
                <a:lnTo>
                  <a:pt x="3037" y="262"/>
                </a:lnTo>
                <a:lnTo>
                  <a:pt x="3048" y="262"/>
                </a:lnTo>
                <a:lnTo>
                  <a:pt x="3058" y="262"/>
                </a:lnTo>
                <a:lnTo>
                  <a:pt x="3068" y="262"/>
                </a:lnTo>
                <a:lnTo>
                  <a:pt x="3078" y="262"/>
                </a:lnTo>
                <a:lnTo>
                  <a:pt x="3089" y="262"/>
                </a:lnTo>
                <a:lnTo>
                  <a:pt x="3099" y="262"/>
                </a:lnTo>
                <a:lnTo>
                  <a:pt x="3109" y="268"/>
                </a:lnTo>
                <a:lnTo>
                  <a:pt x="3120" y="268"/>
                </a:lnTo>
                <a:lnTo>
                  <a:pt x="3130" y="268"/>
                </a:lnTo>
                <a:lnTo>
                  <a:pt x="3140" y="268"/>
                </a:lnTo>
                <a:lnTo>
                  <a:pt x="3150" y="268"/>
                </a:lnTo>
                <a:lnTo>
                  <a:pt x="3161" y="268"/>
                </a:lnTo>
                <a:lnTo>
                  <a:pt x="3171" y="268"/>
                </a:lnTo>
                <a:lnTo>
                  <a:pt x="3181" y="268"/>
                </a:lnTo>
                <a:lnTo>
                  <a:pt x="3186" y="268"/>
                </a:lnTo>
                <a:lnTo>
                  <a:pt x="3197" y="268"/>
                </a:lnTo>
                <a:lnTo>
                  <a:pt x="3207" y="268"/>
                </a:lnTo>
                <a:lnTo>
                  <a:pt x="3217" y="268"/>
                </a:lnTo>
                <a:lnTo>
                  <a:pt x="3227" y="268"/>
                </a:lnTo>
                <a:lnTo>
                  <a:pt x="3238" y="268"/>
                </a:lnTo>
                <a:lnTo>
                  <a:pt x="3248" y="268"/>
                </a:lnTo>
                <a:lnTo>
                  <a:pt x="3258" y="268"/>
                </a:lnTo>
                <a:lnTo>
                  <a:pt x="3269" y="268"/>
                </a:lnTo>
                <a:lnTo>
                  <a:pt x="3279" y="268"/>
                </a:lnTo>
                <a:lnTo>
                  <a:pt x="3289" y="268"/>
                </a:lnTo>
                <a:lnTo>
                  <a:pt x="3299" y="268"/>
                </a:lnTo>
                <a:lnTo>
                  <a:pt x="3310" y="268"/>
                </a:lnTo>
                <a:lnTo>
                  <a:pt x="3320" y="268"/>
                </a:lnTo>
                <a:lnTo>
                  <a:pt x="3330" y="268"/>
                </a:lnTo>
                <a:lnTo>
                  <a:pt x="3341" y="268"/>
                </a:lnTo>
                <a:lnTo>
                  <a:pt x="3351" y="268"/>
                </a:lnTo>
                <a:lnTo>
                  <a:pt x="3361" y="268"/>
                </a:lnTo>
                <a:lnTo>
                  <a:pt x="3366" y="268"/>
                </a:lnTo>
                <a:lnTo>
                  <a:pt x="3377" y="268"/>
                </a:lnTo>
                <a:lnTo>
                  <a:pt x="3387" y="268"/>
                </a:lnTo>
                <a:lnTo>
                  <a:pt x="3397" y="268"/>
                </a:lnTo>
                <a:lnTo>
                  <a:pt x="3407" y="268"/>
                </a:lnTo>
                <a:lnTo>
                  <a:pt x="3418" y="268"/>
                </a:lnTo>
                <a:lnTo>
                  <a:pt x="3428" y="268"/>
                </a:lnTo>
                <a:lnTo>
                  <a:pt x="3438" y="268"/>
                </a:lnTo>
                <a:lnTo>
                  <a:pt x="3448" y="268"/>
                </a:lnTo>
                <a:lnTo>
                  <a:pt x="3459" y="268"/>
                </a:lnTo>
                <a:lnTo>
                  <a:pt x="3469" y="268"/>
                </a:lnTo>
                <a:lnTo>
                  <a:pt x="3479" y="268"/>
                </a:lnTo>
                <a:lnTo>
                  <a:pt x="3490" y="268"/>
                </a:lnTo>
                <a:lnTo>
                  <a:pt x="3500" y="268"/>
                </a:lnTo>
                <a:lnTo>
                  <a:pt x="3510" y="268"/>
                </a:lnTo>
                <a:lnTo>
                  <a:pt x="3520" y="268"/>
                </a:lnTo>
                <a:lnTo>
                  <a:pt x="3531" y="268"/>
                </a:lnTo>
                <a:lnTo>
                  <a:pt x="3541" y="268"/>
                </a:lnTo>
                <a:lnTo>
                  <a:pt x="3546" y="268"/>
                </a:lnTo>
                <a:lnTo>
                  <a:pt x="3556" y="268"/>
                </a:lnTo>
                <a:lnTo>
                  <a:pt x="3567" y="268"/>
                </a:lnTo>
                <a:lnTo>
                  <a:pt x="3577" y="273"/>
                </a:lnTo>
                <a:lnTo>
                  <a:pt x="3587" y="273"/>
                </a:lnTo>
                <a:lnTo>
                  <a:pt x="3598" y="273"/>
                </a:lnTo>
                <a:lnTo>
                  <a:pt x="3608" y="273"/>
                </a:lnTo>
                <a:lnTo>
                  <a:pt x="3618" y="273"/>
                </a:lnTo>
                <a:lnTo>
                  <a:pt x="3628" y="273"/>
                </a:lnTo>
                <a:lnTo>
                  <a:pt x="3639" y="273"/>
                </a:lnTo>
                <a:lnTo>
                  <a:pt x="3649" y="273"/>
                </a:lnTo>
                <a:lnTo>
                  <a:pt x="3659" y="273"/>
                </a:lnTo>
                <a:lnTo>
                  <a:pt x="3669" y="273"/>
                </a:lnTo>
                <a:lnTo>
                  <a:pt x="3680" y="273"/>
                </a:lnTo>
                <a:lnTo>
                  <a:pt x="3690" y="273"/>
                </a:lnTo>
                <a:lnTo>
                  <a:pt x="3700" y="273"/>
                </a:lnTo>
                <a:lnTo>
                  <a:pt x="3711" y="273"/>
                </a:lnTo>
                <a:lnTo>
                  <a:pt x="3721" y="273"/>
                </a:lnTo>
                <a:lnTo>
                  <a:pt x="3726" y="273"/>
                </a:lnTo>
                <a:lnTo>
                  <a:pt x="3736" y="273"/>
                </a:lnTo>
                <a:lnTo>
                  <a:pt x="3747" y="273"/>
                </a:lnTo>
                <a:lnTo>
                  <a:pt x="3757" y="273"/>
                </a:lnTo>
                <a:lnTo>
                  <a:pt x="3767" y="273"/>
                </a:lnTo>
                <a:lnTo>
                  <a:pt x="3777" y="273"/>
                </a:lnTo>
                <a:lnTo>
                  <a:pt x="3788" y="273"/>
                </a:lnTo>
                <a:lnTo>
                  <a:pt x="3798" y="273"/>
                </a:lnTo>
                <a:lnTo>
                  <a:pt x="3808" y="273"/>
                </a:lnTo>
                <a:lnTo>
                  <a:pt x="3819" y="273"/>
                </a:lnTo>
                <a:lnTo>
                  <a:pt x="3829" y="273"/>
                </a:lnTo>
                <a:lnTo>
                  <a:pt x="3839" y="273"/>
                </a:lnTo>
                <a:lnTo>
                  <a:pt x="3849" y="273"/>
                </a:lnTo>
                <a:lnTo>
                  <a:pt x="3860" y="273"/>
                </a:lnTo>
                <a:lnTo>
                  <a:pt x="3870" y="273"/>
                </a:lnTo>
                <a:lnTo>
                  <a:pt x="3880" y="273"/>
                </a:lnTo>
                <a:lnTo>
                  <a:pt x="3890" y="273"/>
                </a:lnTo>
                <a:lnTo>
                  <a:pt x="3901" y="273"/>
                </a:lnTo>
                <a:lnTo>
                  <a:pt x="3906" y="273"/>
                </a:lnTo>
                <a:lnTo>
                  <a:pt x="3916" y="273"/>
                </a:lnTo>
                <a:lnTo>
                  <a:pt x="3926" y="273"/>
                </a:lnTo>
                <a:lnTo>
                  <a:pt x="3937" y="273"/>
                </a:lnTo>
                <a:lnTo>
                  <a:pt x="3947" y="273"/>
                </a:lnTo>
                <a:lnTo>
                  <a:pt x="3957" y="273"/>
                </a:lnTo>
                <a:lnTo>
                  <a:pt x="3968" y="273"/>
                </a:lnTo>
                <a:lnTo>
                  <a:pt x="3978" y="273"/>
                </a:lnTo>
                <a:lnTo>
                  <a:pt x="3988" y="273"/>
                </a:lnTo>
                <a:lnTo>
                  <a:pt x="3998" y="273"/>
                </a:lnTo>
                <a:lnTo>
                  <a:pt x="3998" y="273"/>
                </a:lnTo>
                <a:lnTo>
                  <a:pt x="3988" y="273"/>
                </a:lnTo>
                <a:lnTo>
                  <a:pt x="3978" y="273"/>
                </a:lnTo>
                <a:lnTo>
                  <a:pt x="3968" y="273"/>
                </a:lnTo>
                <a:lnTo>
                  <a:pt x="3957" y="273"/>
                </a:lnTo>
                <a:lnTo>
                  <a:pt x="3947" y="273"/>
                </a:lnTo>
                <a:lnTo>
                  <a:pt x="3937" y="273"/>
                </a:lnTo>
                <a:lnTo>
                  <a:pt x="3926" y="273"/>
                </a:lnTo>
                <a:lnTo>
                  <a:pt x="3916" y="273"/>
                </a:lnTo>
                <a:lnTo>
                  <a:pt x="3906" y="273"/>
                </a:lnTo>
                <a:lnTo>
                  <a:pt x="3901" y="273"/>
                </a:lnTo>
                <a:lnTo>
                  <a:pt x="3890" y="273"/>
                </a:lnTo>
                <a:lnTo>
                  <a:pt x="3880" y="273"/>
                </a:lnTo>
                <a:lnTo>
                  <a:pt x="3870" y="273"/>
                </a:lnTo>
                <a:lnTo>
                  <a:pt x="3860" y="273"/>
                </a:lnTo>
                <a:lnTo>
                  <a:pt x="3849" y="273"/>
                </a:lnTo>
                <a:lnTo>
                  <a:pt x="3839" y="273"/>
                </a:lnTo>
                <a:lnTo>
                  <a:pt x="3829" y="273"/>
                </a:lnTo>
                <a:lnTo>
                  <a:pt x="3819" y="273"/>
                </a:lnTo>
                <a:lnTo>
                  <a:pt x="3808" y="273"/>
                </a:lnTo>
                <a:lnTo>
                  <a:pt x="3798" y="273"/>
                </a:lnTo>
                <a:lnTo>
                  <a:pt x="3788" y="273"/>
                </a:lnTo>
                <a:lnTo>
                  <a:pt x="3777" y="273"/>
                </a:lnTo>
                <a:lnTo>
                  <a:pt x="3767" y="273"/>
                </a:lnTo>
                <a:lnTo>
                  <a:pt x="3757" y="273"/>
                </a:lnTo>
                <a:lnTo>
                  <a:pt x="3747" y="273"/>
                </a:lnTo>
                <a:lnTo>
                  <a:pt x="3736" y="273"/>
                </a:lnTo>
                <a:lnTo>
                  <a:pt x="3726" y="273"/>
                </a:lnTo>
                <a:lnTo>
                  <a:pt x="3721" y="273"/>
                </a:lnTo>
                <a:lnTo>
                  <a:pt x="3711" y="273"/>
                </a:lnTo>
                <a:lnTo>
                  <a:pt x="3700" y="273"/>
                </a:lnTo>
                <a:lnTo>
                  <a:pt x="3690" y="273"/>
                </a:lnTo>
                <a:lnTo>
                  <a:pt x="3680" y="273"/>
                </a:lnTo>
                <a:lnTo>
                  <a:pt x="3669" y="273"/>
                </a:lnTo>
                <a:lnTo>
                  <a:pt x="3659" y="273"/>
                </a:lnTo>
                <a:lnTo>
                  <a:pt x="3649" y="273"/>
                </a:lnTo>
                <a:lnTo>
                  <a:pt x="3639" y="273"/>
                </a:lnTo>
                <a:lnTo>
                  <a:pt x="3628" y="273"/>
                </a:lnTo>
                <a:lnTo>
                  <a:pt x="3618" y="273"/>
                </a:lnTo>
                <a:lnTo>
                  <a:pt x="3608" y="273"/>
                </a:lnTo>
                <a:lnTo>
                  <a:pt x="3598" y="273"/>
                </a:lnTo>
                <a:lnTo>
                  <a:pt x="3587" y="273"/>
                </a:lnTo>
                <a:lnTo>
                  <a:pt x="3577" y="273"/>
                </a:lnTo>
                <a:lnTo>
                  <a:pt x="3567" y="268"/>
                </a:lnTo>
                <a:lnTo>
                  <a:pt x="3556" y="268"/>
                </a:lnTo>
                <a:lnTo>
                  <a:pt x="3546" y="268"/>
                </a:lnTo>
                <a:lnTo>
                  <a:pt x="3541" y="268"/>
                </a:lnTo>
                <a:lnTo>
                  <a:pt x="3531" y="268"/>
                </a:lnTo>
                <a:lnTo>
                  <a:pt x="3520" y="268"/>
                </a:lnTo>
                <a:lnTo>
                  <a:pt x="3510" y="268"/>
                </a:lnTo>
                <a:lnTo>
                  <a:pt x="3500" y="268"/>
                </a:lnTo>
                <a:lnTo>
                  <a:pt x="3490" y="268"/>
                </a:lnTo>
                <a:lnTo>
                  <a:pt x="3479" y="268"/>
                </a:lnTo>
                <a:lnTo>
                  <a:pt x="3469" y="268"/>
                </a:lnTo>
                <a:lnTo>
                  <a:pt x="3459" y="268"/>
                </a:lnTo>
                <a:lnTo>
                  <a:pt x="3448" y="268"/>
                </a:lnTo>
                <a:lnTo>
                  <a:pt x="3438" y="268"/>
                </a:lnTo>
                <a:lnTo>
                  <a:pt x="3428" y="268"/>
                </a:lnTo>
                <a:lnTo>
                  <a:pt x="3418" y="268"/>
                </a:lnTo>
                <a:lnTo>
                  <a:pt x="3407" y="268"/>
                </a:lnTo>
                <a:lnTo>
                  <a:pt x="3397" y="268"/>
                </a:lnTo>
                <a:lnTo>
                  <a:pt x="3387" y="268"/>
                </a:lnTo>
                <a:lnTo>
                  <a:pt x="3377" y="268"/>
                </a:lnTo>
                <a:lnTo>
                  <a:pt x="3366" y="268"/>
                </a:lnTo>
                <a:lnTo>
                  <a:pt x="3361" y="268"/>
                </a:lnTo>
                <a:lnTo>
                  <a:pt x="3351" y="268"/>
                </a:lnTo>
                <a:lnTo>
                  <a:pt x="3341" y="268"/>
                </a:lnTo>
                <a:lnTo>
                  <a:pt x="3330" y="268"/>
                </a:lnTo>
                <a:lnTo>
                  <a:pt x="3320" y="268"/>
                </a:lnTo>
                <a:lnTo>
                  <a:pt x="3310" y="268"/>
                </a:lnTo>
                <a:lnTo>
                  <a:pt x="3299" y="268"/>
                </a:lnTo>
                <a:lnTo>
                  <a:pt x="3289" y="268"/>
                </a:lnTo>
                <a:lnTo>
                  <a:pt x="3279" y="268"/>
                </a:lnTo>
                <a:lnTo>
                  <a:pt x="3269" y="268"/>
                </a:lnTo>
                <a:lnTo>
                  <a:pt x="3258" y="268"/>
                </a:lnTo>
                <a:lnTo>
                  <a:pt x="3248" y="268"/>
                </a:lnTo>
                <a:lnTo>
                  <a:pt x="3238" y="268"/>
                </a:lnTo>
                <a:lnTo>
                  <a:pt x="3227" y="268"/>
                </a:lnTo>
                <a:lnTo>
                  <a:pt x="3217" y="268"/>
                </a:lnTo>
                <a:lnTo>
                  <a:pt x="3207" y="268"/>
                </a:lnTo>
                <a:lnTo>
                  <a:pt x="3197" y="268"/>
                </a:lnTo>
                <a:lnTo>
                  <a:pt x="3186" y="268"/>
                </a:lnTo>
                <a:lnTo>
                  <a:pt x="3181" y="268"/>
                </a:lnTo>
                <a:lnTo>
                  <a:pt x="3171" y="268"/>
                </a:lnTo>
                <a:lnTo>
                  <a:pt x="3161" y="268"/>
                </a:lnTo>
                <a:lnTo>
                  <a:pt x="3150" y="268"/>
                </a:lnTo>
                <a:lnTo>
                  <a:pt x="3140" y="268"/>
                </a:lnTo>
                <a:lnTo>
                  <a:pt x="3130" y="268"/>
                </a:lnTo>
                <a:lnTo>
                  <a:pt x="3120" y="268"/>
                </a:lnTo>
                <a:lnTo>
                  <a:pt x="3109" y="268"/>
                </a:lnTo>
                <a:lnTo>
                  <a:pt x="3099" y="262"/>
                </a:lnTo>
                <a:lnTo>
                  <a:pt x="3089" y="262"/>
                </a:lnTo>
                <a:lnTo>
                  <a:pt x="3078" y="262"/>
                </a:lnTo>
                <a:lnTo>
                  <a:pt x="3068" y="262"/>
                </a:lnTo>
                <a:lnTo>
                  <a:pt x="3058" y="262"/>
                </a:lnTo>
                <a:lnTo>
                  <a:pt x="3048" y="262"/>
                </a:lnTo>
                <a:lnTo>
                  <a:pt x="3037" y="262"/>
                </a:lnTo>
                <a:lnTo>
                  <a:pt x="3027" y="262"/>
                </a:lnTo>
                <a:lnTo>
                  <a:pt x="3017" y="262"/>
                </a:lnTo>
                <a:lnTo>
                  <a:pt x="3006" y="262"/>
                </a:lnTo>
                <a:lnTo>
                  <a:pt x="3001" y="262"/>
                </a:lnTo>
                <a:lnTo>
                  <a:pt x="2991" y="262"/>
                </a:lnTo>
                <a:lnTo>
                  <a:pt x="2981" y="262"/>
                </a:lnTo>
                <a:lnTo>
                  <a:pt x="2970" y="262"/>
                </a:lnTo>
                <a:lnTo>
                  <a:pt x="2960" y="262"/>
                </a:lnTo>
                <a:lnTo>
                  <a:pt x="2950" y="262"/>
                </a:lnTo>
                <a:lnTo>
                  <a:pt x="2940" y="262"/>
                </a:lnTo>
                <a:lnTo>
                  <a:pt x="2929" y="262"/>
                </a:lnTo>
                <a:lnTo>
                  <a:pt x="2919" y="262"/>
                </a:lnTo>
                <a:lnTo>
                  <a:pt x="2909" y="262"/>
                </a:lnTo>
                <a:lnTo>
                  <a:pt x="2899" y="257"/>
                </a:lnTo>
                <a:lnTo>
                  <a:pt x="2888" y="257"/>
                </a:lnTo>
                <a:lnTo>
                  <a:pt x="2878" y="257"/>
                </a:lnTo>
                <a:lnTo>
                  <a:pt x="2868" y="257"/>
                </a:lnTo>
                <a:lnTo>
                  <a:pt x="2857" y="257"/>
                </a:lnTo>
                <a:lnTo>
                  <a:pt x="2847" y="257"/>
                </a:lnTo>
                <a:lnTo>
                  <a:pt x="2837" y="257"/>
                </a:lnTo>
                <a:lnTo>
                  <a:pt x="2827" y="257"/>
                </a:lnTo>
                <a:lnTo>
                  <a:pt x="2816" y="257"/>
                </a:lnTo>
                <a:lnTo>
                  <a:pt x="2811" y="257"/>
                </a:lnTo>
                <a:lnTo>
                  <a:pt x="2801" y="252"/>
                </a:lnTo>
                <a:lnTo>
                  <a:pt x="2791" y="252"/>
                </a:lnTo>
                <a:lnTo>
                  <a:pt x="2780" y="252"/>
                </a:lnTo>
                <a:lnTo>
                  <a:pt x="2770" y="252"/>
                </a:lnTo>
                <a:lnTo>
                  <a:pt x="2760" y="252"/>
                </a:lnTo>
                <a:lnTo>
                  <a:pt x="2749" y="252"/>
                </a:lnTo>
                <a:lnTo>
                  <a:pt x="2739" y="252"/>
                </a:lnTo>
                <a:lnTo>
                  <a:pt x="2729" y="247"/>
                </a:lnTo>
                <a:lnTo>
                  <a:pt x="2719" y="247"/>
                </a:lnTo>
                <a:lnTo>
                  <a:pt x="2708" y="247"/>
                </a:lnTo>
                <a:lnTo>
                  <a:pt x="2698" y="247"/>
                </a:lnTo>
                <a:lnTo>
                  <a:pt x="2688" y="247"/>
                </a:lnTo>
                <a:lnTo>
                  <a:pt x="2678" y="247"/>
                </a:lnTo>
                <a:lnTo>
                  <a:pt x="2667" y="242"/>
                </a:lnTo>
                <a:lnTo>
                  <a:pt x="2657" y="242"/>
                </a:lnTo>
                <a:lnTo>
                  <a:pt x="2647" y="242"/>
                </a:lnTo>
                <a:lnTo>
                  <a:pt x="2636" y="242"/>
                </a:lnTo>
                <a:lnTo>
                  <a:pt x="2631" y="242"/>
                </a:lnTo>
                <a:lnTo>
                  <a:pt x="2621" y="237"/>
                </a:lnTo>
                <a:lnTo>
                  <a:pt x="2611" y="237"/>
                </a:lnTo>
                <a:lnTo>
                  <a:pt x="2600" y="237"/>
                </a:lnTo>
                <a:lnTo>
                  <a:pt x="2590" y="237"/>
                </a:lnTo>
                <a:lnTo>
                  <a:pt x="2580" y="237"/>
                </a:lnTo>
                <a:lnTo>
                  <a:pt x="2570" y="232"/>
                </a:lnTo>
                <a:lnTo>
                  <a:pt x="2559" y="232"/>
                </a:lnTo>
                <a:lnTo>
                  <a:pt x="2549" y="232"/>
                </a:lnTo>
                <a:lnTo>
                  <a:pt x="2539" y="232"/>
                </a:lnTo>
                <a:lnTo>
                  <a:pt x="2528" y="232"/>
                </a:lnTo>
                <a:lnTo>
                  <a:pt x="2518" y="226"/>
                </a:lnTo>
                <a:lnTo>
                  <a:pt x="2508" y="226"/>
                </a:lnTo>
                <a:lnTo>
                  <a:pt x="2498" y="226"/>
                </a:lnTo>
                <a:lnTo>
                  <a:pt x="2487" y="226"/>
                </a:lnTo>
                <a:lnTo>
                  <a:pt x="2477" y="221"/>
                </a:lnTo>
                <a:lnTo>
                  <a:pt x="2467" y="221"/>
                </a:lnTo>
                <a:lnTo>
                  <a:pt x="2457" y="221"/>
                </a:lnTo>
                <a:lnTo>
                  <a:pt x="2451" y="221"/>
                </a:lnTo>
                <a:lnTo>
                  <a:pt x="2441" y="221"/>
                </a:lnTo>
                <a:lnTo>
                  <a:pt x="2431" y="216"/>
                </a:lnTo>
                <a:lnTo>
                  <a:pt x="2421" y="216"/>
                </a:lnTo>
                <a:lnTo>
                  <a:pt x="2410" y="216"/>
                </a:lnTo>
                <a:lnTo>
                  <a:pt x="2400" y="216"/>
                </a:lnTo>
                <a:lnTo>
                  <a:pt x="2390" y="216"/>
                </a:lnTo>
                <a:lnTo>
                  <a:pt x="2379" y="211"/>
                </a:lnTo>
                <a:lnTo>
                  <a:pt x="2369" y="211"/>
                </a:lnTo>
                <a:lnTo>
                  <a:pt x="2359" y="211"/>
                </a:lnTo>
                <a:lnTo>
                  <a:pt x="2349" y="211"/>
                </a:lnTo>
                <a:lnTo>
                  <a:pt x="2338" y="211"/>
                </a:lnTo>
                <a:lnTo>
                  <a:pt x="2328" y="206"/>
                </a:lnTo>
                <a:lnTo>
                  <a:pt x="2318" y="206"/>
                </a:lnTo>
                <a:lnTo>
                  <a:pt x="2307" y="206"/>
                </a:lnTo>
                <a:lnTo>
                  <a:pt x="2297" y="206"/>
                </a:lnTo>
                <a:lnTo>
                  <a:pt x="2287" y="206"/>
                </a:lnTo>
                <a:lnTo>
                  <a:pt x="2277" y="206"/>
                </a:lnTo>
                <a:lnTo>
                  <a:pt x="2271" y="206"/>
                </a:lnTo>
                <a:lnTo>
                  <a:pt x="2261" y="201"/>
                </a:lnTo>
                <a:lnTo>
                  <a:pt x="2251" y="201"/>
                </a:lnTo>
                <a:lnTo>
                  <a:pt x="2241" y="201"/>
                </a:lnTo>
                <a:lnTo>
                  <a:pt x="2230" y="201"/>
                </a:lnTo>
                <a:lnTo>
                  <a:pt x="2220" y="201"/>
                </a:lnTo>
                <a:lnTo>
                  <a:pt x="2210" y="201"/>
                </a:lnTo>
                <a:lnTo>
                  <a:pt x="2200" y="201"/>
                </a:lnTo>
                <a:lnTo>
                  <a:pt x="2189" y="190"/>
                </a:lnTo>
                <a:lnTo>
                  <a:pt x="2179" y="175"/>
                </a:lnTo>
                <a:lnTo>
                  <a:pt x="2169" y="165"/>
                </a:lnTo>
                <a:lnTo>
                  <a:pt x="2158" y="154"/>
                </a:lnTo>
                <a:lnTo>
                  <a:pt x="2148" y="144"/>
                </a:lnTo>
                <a:lnTo>
                  <a:pt x="2138" y="134"/>
                </a:lnTo>
                <a:lnTo>
                  <a:pt x="2128" y="124"/>
                </a:lnTo>
                <a:lnTo>
                  <a:pt x="2117" y="108"/>
                </a:lnTo>
                <a:lnTo>
                  <a:pt x="2107" y="98"/>
                </a:lnTo>
                <a:lnTo>
                  <a:pt x="2097" y="88"/>
                </a:lnTo>
                <a:lnTo>
                  <a:pt x="2092" y="77"/>
                </a:lnTo>
                <a:lnTo>
                  <a:pt x="2081" y="72"/>
                </a:lnTo>
                <a:lnTo>
                  <a:pt x="2071" y="62"/>
                </a:lnTo>
                <a:lnTo>
                  <a:pt x="2061" y="52"/>
                </a:lnTo>
                <a:lnTo>
                  <a:pt x="2050" y="46"/>
                </a:lnTo>
                <a:lnTo>
                  <a:pt x="2040" y="36"/>
                </a:lnTo>
                <a:lnTo>
                  <a:pt x="2030" y="31"/>
                </a:lnTo>
                <a:lnTo>
                  <a:pt x="2020" y="21"/>
                </a:lnTo>
                <a:lnTo>
                  <a:pt x="2009" y="16"/>
                </a:lnTo>
                <a:lnTo>
                  <a:pt x="1999" y="10"/>
                </a:lnTo>
                <a:lnTo>
                  <a:pt x="1989" y="16"/>
                </a:lnTo>
                <a:lnTo>
                  <a:pt x="1979" y="21"/>
                </a:lnTo>
                <a:lnTo>
                  <a:pt x="1968" y="21"/>
                </a:lnTo>
                <a:lnTo>
                  <a:pt x="1958" y="26"/>
                </a:lnTo>
                <a:lnTo>
                  <a:pt x="1948" y="31"/>
                </a:lnTo>
                <a:lnTo>
                  <a:pt x="1937" y="31"/>
                </a:lnTo>
                <a:lnTo>
                  <a:pt x="1927" y="31"/>
                </a:lnTo>
                <a:lnTo>
                  <a:pt x="1917" y="31"/>
                </a:lnTo>
                <a:lnTo>
                  <a:pt x="1907" y="31"/>
                </a:lnTo>
                <a:lnTo>
                  <a:pt x="1901" y="31"/>
                </a:lnTo>
                <a:lnTo>
                  <a:pt x="1891" y="36"/>
                </a:lnTo>
                <a:lnTo>
                  <a:pt x="1881" y="36"/>
                </a:lnTo>
                <a:lnTo>
                  <a:pt x="1871" y="41"/>
                </a:lnTo>
                <a:lnTo>
                  <a:pt x="1860" y="46"/>
                </a:lnTo>
                <a:lnTo>
                  <a:pt x="1850" y="52"/>
                </a:lnTo>
                <a:lnTo>
                  <a:pt x="1840" y="57"/>
                </a:lnTo>
                <a:lnTo>
                  <a:pt x="1829" y="62"/>
                </a:lnTo>
                <a:lnTo>
                  <a:pt x="1819" y="62"/>
                </a:lnTo>
                <a:lnTo>
                  <a:pt x="1809" y="57"/>
                </a:lnTo>
                <a:lnTo>
                  <a:pt x="1799" y="52"/>
                </a:lnTo>
                <a:lnTo>
                  <a:pt x="1788" y="46"/>
                </a:lnTo>
                <a:lnTo>
                  <a:pt x="1778" y="52"/>
                </a:lnTo>
                <a:lnTo>
                  <a:pt x="1768" y="57"/>
                </a:lnTo>
                <a:lnTo>
                  <a:pt x="1758" y="57"/>
                </a:lnTo>
                <a:lnTo>
                  <a:pt x="1747" y="72"/>
                </a:lnTo>
                <a:lnTo>
                  <a:pt x="1737" y="67"/>
                </a:lnTo>
                <a:lnTo>
                  <a:pt x="1727" y="67"/>
                </a:lnTo>
                <a:lnTo>
                  <a:pt x="1722" y="77"/>
                </a:lnTo>
                <a:lnTo>
                  <a:pt x="1711" y="82"/>
                </a:lnTo>
                <a:lnTo>
                  <a:pt x="1701" y="88"/>
                </a:lnTo>
                <a:lnTo>
                  <a:pt x="1691" y="93"/>
                </a:lnTo>
                <a:lnTo>
                  <a:pt x="1680" y="103"/>
                </a:lnTo>
                <a:lnTo>
                  <a:pt x="1670" y="113"/>
                </a:lnTo>
                <a:lnTo>
                  <a:pt x="1660" y="118"/>
                </a:lnTo>
                <a:lnTo>
                  <a:pt x="1650" y="129"/>
                </a:lnTo>
                <a:lnTo>
                  <a:pt x="1639" y="134"/>
                </a:lnTo>
                <a:lnTo>
                  <a:pt x="1629" y="139"/>
                </a:lnTo>
                <a:lnTo>
                  <a:pt x="1619" y="149"/>
                </a:lnTo>
                <a:lnTo>
                  <a:pt x="1608" y="154"/>
                </a:lnTo>
                <a:lnTo>
                  <a:pt x="1598" y="160"/>
                </a:lnTo>
                <a:lnTo>
                  <a:pt x="1588" y="165"/>
                </a:lnTo>
                <a:lnTo>
                  <a:pt x="1578" y="170"/>
                </a:lnTo>
                <a:lnTo>
                  <a:pt x="1567" y="165"/>
                </a:lnTo>
                <a:lnTo>
                  <a:pt x="1557" y="170"/>
                </a:lnTo>
                <a:lnTo>
                  <a:pt x="1547" y="175"/>
                </a:lnTo>
                <a:lnTo>
                  <a:pt x="1542" y="185"/>
                </a:lnTo>
                <a:lnTo>
                  <a:pt x="1531" y="185"/>
                </a:lnTo>
                <a:lnTo>
                  <a:pt x="1521" y="190"/>
                </a:lnTo>
                <a:lnTo>
                  <a:pt x="1511" y="190"/>
                </a:lnTo>
                <a:lnTo>
                  <a:pt x="1501" y="196"/>
                </a:lnTo>
                <a:lnTo>
                  <a:pt x="1490" y="196"/>
                </a:lnTo>
                <a:lnTo>
                  <a:pt x="1480" y="196"/>
                </a:lnTo>
                <a:lnTo>
                  <a:pt x="1470" y="201"/>
                </a:lnTo>
                <a:lnTo>
                  <a:pt x="1459" y="211"/>
                </a:lnTo>
                <a:lnTo>
                  <a:pt x="1449" y="211"/>
                </a:lnTo>
                <a:lnTo>
                  <a:pt x="1439" y="206"/>
                </a:lnTo>
                <a:lnTo>
                  <a:pt x="1429" y="206"/>
                </a:lnTo>
                <a:lnTo>
                  <a:pt x="1418" y="206"/>
                </a:lnTo>
                <a:lnTo>
                  <a:pt x="1408" y="206"/>
                </a:lnTo>
                <a:lnTo>
                  <a:pt x="1398" y="211"/>
                </a:lnTo>
                <a:lnTo>
                  <a:pt x="1387" y="216"/>
                </a:lnTo>
                <a:lnTo>
                  <a:pt x="1377" y="216"/>
                </a:lnTo>
                <a:lnTo>
                  <a:pt x="1367" y="216"/>
                </a:lnTo>
                <a:lnTo>
                  <a:pt x="1362" y="221"/>
                </a:lnTo>
                <a:lnTo>
                  <a:pt x="1351" y="226"/>
                </a:lnTo>
                <a:lnTo>
                  <a:pt x="1341" y="226"/>
                </a:lnTo>
                <a:lnTo>
                  <a:pt x="1331" y="232"/>
                </a:lnTo>
                <a:lnTo>
                  <a:pt x="1321" y="237"/>
                </a:lnTo>
                <a:lnTo>
                  <a:pt x="1310" y="232"/>
                </a:lnTo>
                <a:lnTo>
                  <a:pt x="1300" y="226"/>
                </a:lnTo>
                <a:lnTo>
                  <a:pt x="1290" y="221"/>
                </a:lnTo>
                <a:lnTo>
                  <a:pt x="1280" y="226"/>
                </a:lnTo>
                <a:lnTo>
                  <a:pt x="1269" y="226"/>
                </a:lnTo>
                <a:lnTo>
                  <a:pt x="1259" y="232"/>
                </a:lnTo>
                <a:lnTo>
                  <a:pt x="1249" y="232"/>
                </a:lnTo>
                <a:lnTo>
                  <a:pt x="1238" y="232"/>
                </a:lnTo>
                <a:lnTo>
                  <a:pt x="1228" y="232"/>
                </a:lnTo>
                <a:lnTo>
                  <a:pt x="1218" y="237"/>
                </a:lnTo>
                <a:lnTo>
                  <a:pt x="1208" y="242"/>
                </a:lnTo>
                <a:lnTo>
                  <a:pt x="1197" y="232"/>
                </a:lnTo>
                <a:lnTo>
                  <a:pt x="1187" y="242"/>
                </a:lnTo>
                <a:lnTo>
                  <a:pt x="1182" y="237"/>
                </a:lnTo>
                <a:lnTo>
                  <a:pt x="1172" y="237"/>
                </a:lnTo>
                <a:lnTo>
                  <a:pt x="1161" y="237"/>
                </a:lnTo>
                <a:lnTo>
                  <a:pt x="1151" y="242"/>
                </a:lnTo>
                <a:lnTo>
                  <a:pt x="1141" y="242"/>
                </a:lnTo>
                <a:lnTo>
                  <a:pt x="1130" y="237"/>
                </a:lnTo>
                <a:lnTo>
                  <a:pt x="1120" y="237"/>
                </a:lnTo>
                <a:lnTo>
                  <a:pt x="1110" y="242"/>
                </a:lnTo>
                <a:lnTo>
                  <a:pt x="1100" y="242"/>
                </a:lnTo>
                <a:lnTo>
                  <a:pt x="1089" y="247"/>
                </a:lnTo>
                <a:lnTo>
                  <a:pt x="1079" y="247"/>
                </a:lnTo>
                <a:lnTo>
                  <a:pt x="1069" y="247"/>
                </a:lnTo>
                <a:lnTo>
                  <a:pt x="1059" y="247"/>
                </a:lnTo>
                <a:lnTo>
                  <a:pt x="1048" y="252"/>
                </a:lnTo>
                <a:lnTo>
                  <a:pt x="1038" y="252"/>
                </a:lnTo>
                <a:lnTo>
                  <a:pt x="1028" y="252"/>
                </a:lnTo>
                <a:lnTo>
                  <a:pt x="1017" y="257"/>
                </a:lnTo>
                <a:lnTo>
                  <a:pt x="1007" y="257"/>
                </a:lnTo>
                <a:lnTo>
                  <a:pt x="1002" y="257"/>
                </a:lnTo>
                <a:lnTo>
                  <a:pt x="992" y="262"/>
                </a:lnTo>
                <a:lnTo>
                  <a:pt x="981" y="262"/>
                </a:lnTo>
                <a:lnTo>
                  <a:pt x="971" y="262"/>
                </a:lnTo>
                <a:lnTo>
                  <a:pt x="961" y="262"/>
                </a:lnTo>
                <a:lnTo>
                  <a:pt x="951" y="268"/>
                </a:lnTo>
                <a:lnTo>
                  <a:pt x="940" y="268"/>
                </a:lnTo>
                <a:lnTo>
                  <a:pt x="930" y="268"/>
                </a:lnTo>
                <a:lnTo>
                  <a:pt x="920" y="268"/>
                </a:lnTo>
                <a:lnTo>
                  <a:pt x="909" y="268"/>
                </a:lnTo>
                <a:lnTo>
                  <a:pt x="899" y="268"/>
                </a:lnTo>
                <a:lnTo>
                  <a:pt x="889" y="268"/>
                </a:lnTo>
                <a:lnTo>
                  <a:pt x="879" y="268"/>
                </a:lnTo>
                <a:lnTo>
                  <a:pt x="868" y="273"/>
                </a:lnTo>
                <a:lnTo>
                  <a:pt x="858" y="273"/>
                </a:lnTo>
                <a:lnTo>
                  <a:pt x="848" y="273"/>
                </a:lnTo>
                <a:lnTo>
                  <a:pt x="837" y="273"/>
                </a:lnTo>
                <a:lnTo>
                  <a:pt x="827" y="273"/>
                </a:lnTo>
                <a:lnTo>
                  <a:pt x="817" y="273"/>
                </a:lnTo>
                <a:lnTo>
                  <a:pt x="812" y="273"/>
                </a:lnTo>
                <a:lnTo>
                  <a:pt x="802" y="273"/>
                </a:lnTo>
                <a:lnTo>
                  <a:pt x="791" y="278"/>
                </a:lnTo>
                <a:lnTo>
                  <a:pt x="781" y="278"/>
                </a:lnTo>
                <a:lnTo>
                  <a:pt x="771" y="278"/>
                </a:lnTo>
                <a:lnTo>
                  <a:pt x="760" y="278"/>
                </a:lnTo>
                <a:lnTo>
                  <a:pt x="750" y="278"/>
                </a:lnTo>
                <a:lnTo>
                  <a:pt x="740" y="278"/>
                </a:lnTo>
                <a:lnTo>
                  <a:pt x="730" y="278"/>
                </a:lnTo>
                <a:lnTo>
                  <a:pt x="719" y="278"/>
                </a:lnTo>
                <a:lnTo>
                  <a:pt x="709" y="278"/>
                </a:lnTo>
                <a:lnTo>
                  <a:pt x="699" y="278"/>
                </a:lnTo>
                <a:lnTo>
                  <a:pt x="688" y="278"/>
                </a:lnTo>
                <a:lnTo>
                  <a:pt x="678" y="278"/>
                </a:lnTo>
                <a:lnTo>
                  <a:pt x="668" y="278"/>
                </a:lnTo>
                <a:lnTo>
                  <a:pt x="658" y="283"/>
                </a:lnTo>
                <a:lnTo>
                  <a:pt x="647" y="283"/>
                </a:lnTo>
                <a:lnTo>
                  <a:pt x="637" y="283"/>
                </a:lnTo>
                <a:lnTo>
                  <a:pt x="632" y="283"/>
                </a:lnTo>
                <a:lnTo>
                  <a:pt x="622" y="283"/>
                </a:lnTo>
                <a:lnTo>
                  <a:pt x="611" y="283"/>
                </a:lnTo>
                <a:lnTo>
                  <a:pt x="601" y="283"/>
                </a:lnTo>
                <a:lnTo>
                  <a:pt x="591" y="283"/>
                </a:lnTo>
                <a:lnTo>
                  <a:pt x="581" y="283"/>
                </a:lnTo>
                <a:lnTo>
                  <a:pt x="570" y="283"/>
                </a:lnTo>
                <a:lnTo>
                  <a:pt x="560" y="283"/>
                </a:lnTo>
                <a:lnTo>
                  <a:pt x="550" y="283"/>
                </a:lnTo>
                <a:lnTo>
                  <a:pt x="539" y="283"/>
                </a:lnTo>
                <a:lnTo>
                  <a:pt x="529" y="283"/>
                </a:lnTo>
                <a:lnTo>
                  <a:pt x="519" y="283"/>
                </a:lnTo>
                <a:lnTo>
                  <a:pt x="509" y="283"/>
                </a:lnTo>
                <a:lnTo>
                  <a:pt x="498" y="288"/>
                </a:lnTo>
                <a:lnTo>
                  <a:pt x="488" y="288"/>
                </a:lnTo>
                <a:lnTo>
                  <a:pt x="478" y="288"/>
                </a:lnTo>
                <a:lnTo>
                  <a:pt x="467" y="288"/>
                </a:lnTo>
                <a:lnTo>
                  <a:pt x="457" y="288"/>
                </a:lnTo>
                <a:lnTo>
                  <a:pt x="452" y="288"/>
                </a:lnTo>
                <a:lnTo>
                  <a:pt x="442" y="288"/>
                </a:lnTo>
                <a:lnTo>
                  <a:pt x="431" y="288"/>
                </a:lnTo>
                <a:lnTo>
                  <a:pt x="421" y="288"/>
                </a:lnTo>
                <a:lnTo>
                  <a:pt x="411" y="288"/>
                </a:lnTo>
                <a:lnTo>
                  <a:pt x="401" y="288"/>
                </a:lnTo>
                <a:lnTo>
                  <a:pt x="390" y="288"/>
                </a:lnTo>
                <a:lnTo>
                  <a:pt x="380" y="288"/>
                </a:lnTo>
                <a:lnTo>
                  <a:pt x="370" y="288"/>
                </a:lnTo>
                <a:lnTo>
                  <a:pt x="360" y="288"/>
                </a:lnTo>
                <a:lnTo>
                  <a:pt x="349" y="288"/>
                </a:lnTo>
                <a:lnTo>
                  <a:pt x="339" y="288"/>
                </a:lnTo>
                <a:lnTo>
                  <a:pt x="329" y="288"/>
                </a:lnTo>
                <a:lnTo>
                  <a:pt x="318" y="288"/>
                </a:lnTo>
                <a:lnTo>
                  <a:pt x="308" y="288"/>
                </a:lnTo>
                <a:lnTo>
                  <a:pt x="298" y="288"/>
                </a:lnTo>
                <a:lnTo>
                  <a:pt x="288" y="288"/>
                </a:lnTo>
                <a:lnTo>
                  <a:pt x="277" y="288"/>
                </a:lnTo>
                <a:lnTo>
                  <a:pt x="272" y="288"/>
                </a:lnTo>
                <a:lnTo>
                  <a:pt x="262" y="288"/>
                </a:lnTo>
                <a:lnTo>
                  <a:pt x="252" y="288"/>
                </a:lnTo>
                <a:lnTo>
                  <a:pt x="241" y="288"/>
                </a:lnTo>
                <a:lnTo>
                  <a:pt x="231" y="288"/>
                </a:lnTo>
                <a:lnTo>
                  <a:pt x="221" y="288"/>
                </a:lnTo>
                <a:lnTo>
                  <a:pt x="210" y="288"/>
                </a:lnTo>
                <a:lnTo>
                  <a:pt x="200" y="288"/>
                </a:lnTo>
                <a:lnTo>
                  <a:pt x="190" y="288"/>
                </a:lnTo>
                <a:lnTo>
                  <a:pt x="180" y="288"/>
                </a:lnTo>
                <a:lnTo>
                  <a:pt x="169" y="288"/>
                </a:lnTo>
                <a:lnTo>
                  <a:pt x="159" y="288"/>
                </a:lnTo>
                <a:lnTo>
                  <a:pt x="149" y="288"/>
                </a:lnTo>
                <a:lnTo>
                  <a:pt x="138" y="288"/>
                </a:lnTo>
                <a:lnTo>
                  <a:pt x="128" y="288"/>
                </a:lnTo>
                <a:lnTo>
                  <a:pt x="118" y="288"/>
                </a:lnTo>
                <a:lnTo>
                  <a:pt x="108" y="288"/>
                </a:lnTo>
                <a:lnTo>
                  <a:pt x="97" y="288"/>
                </a:lnTo>
                <a:lnTo>
                  <a:pt x="92" y="288"/>
                </a:lnTo>
                <a:lnTo>
                  <a:pt x="82" y="288"/>
                </a:lnTo>
                <a:lnTo>
                  <a:pt x="72" y="288"/>
                </a:lnTo>
                <a:lnTo>
                  <a:pt x="61" y="288"/>
                </a:lnTo>
                <a:lnTo>
                  <a:pt x="51" y="288"/>
                </a:lnTo>
                <a:lnTo>
                  <a:pt x="41" y="288"/>
                </a:lnTo>
                <a:lnTo>
                  <a:pt x="31" y="288"/>
                </a:lnTo>
                <a:lnTo>
                  <a:pt x="20" y="288"/>
                </a:lnTo>
                <a:lnTo>
                  <a:pt x="10" y="288"/>
                </a:lnTo>
                <a:lnTo>
                  <a:pt x="0" y="288"/>
                </a:lnTo>
              </a:path>
            </a:pathLst>
          </a:custGeom>
          <a:noFill/>
          <a:ln w="0">
            <a:solidFill>
              <a:srgbClr val="0000FF"/>
            </a:solidFill>
            <a:prstDash val="solid"/>
            <a:round/>
            <a:headEnd/>
            <a:tailEnd/>
          </a:ln>
        </p:spPr>
        <p:txBody>
          <a:bodyPr/>
          <a:lstStyle/>
          <a:p>
            <a:endParaRPr lang="en-GB"/>
          </a:p>
        </p:txBody>
      </p:sp>
      <p:sp>
        <p:nvSpPr>
          <p:cNvPr id="412897" name="Freeform 225"/>
          <p:cNvSpPr>
            <a:spLocks/>
          </p:cNvSpPr>
          <p:nvPr/>
        </p:nvSpPr>
        <p:spPr bwMode="auto">
          <a:xfrm>
            <a:off x="1423988" y="4576763"/>
            <a:ext cx="6346825" cy="865187"/>
          </a:xfrm>
          <a:custGeom>
            <a:avLst/>
            <a:gdLst/>
            <a:ahLst/>
            <a:cxnLst>
              <a:cxn ang="0">
                <a:pos x="108" y="545"/>
              </a:cxn>
              <a:cxn ang="0">
                <a:pos x="241" y="545"/>
              </a:cxn>
              <a:cxn ang="0">
                <a:pos x="370" y="545"/>
              </a:cxn>
              <a:cxn ang="0">
                <a:pos x="498" y="545"/>
              </a:cxn>
              <a:cxn ang="0">
                <a:pos x="632" y="540"/>
              </a:cxn>
              <a:cxn ang="0">
                <a:pos x="760" y="535"/>
              </a:cxn>
              <a:cxn ang="0">
                <a:pos x="889" y="525"/>
              </a:cxn>
              <a:cxn ang="0">
                <a:pos x="1017" y="509"/>
              </a:cxn>
              <a:cxn ang="0">
                <a:pos x="1151" y="494"/>
              </a:cxn>
              <a:cxn ang="0">
                <a:pos x="1280" y="473"/>
              </a:cxn>
              <a:cxn ang="0">
                <a:pos x="1408" y="458"/>
              </a:cxn>
              <a:cxn ang="0">
                <a:pos x="1542" y="427"/>
              </a:cxn>
              <a:cxn ang="0">
                <a:pos x="1670" y="334"/>
              </a:cxn>
              <a:cxn ang="0">
                <a:pos x="1799" y="216"/>
              </a:cxn>
              <a:cxn ang="0">
                <a:pos x="1927" y="139"/>
              </a:cxn>
              <a:cxn ang="0">
                <a:pos x="2061" y="26"/>
              </a:cxn>
              <a:cxn ang="0">
                <a:pos x="2189" y="5"/>
              </a:cxn>
              <a:cxn ang="0">
                <a:pos x="2318" y="52"/>
              </a:cxn>
              <a:cxn ang="0">
                <a:pos x="2451" y="129"/>
              </a:cxn>
              <a:cxn ang="0">
                <a:pos x="2580" y="216"/>
              </a:cxn>
              <a:cxn ang="0">
                <a:pos x="2708" y="293"/>
              </a:cxn>
              <a:cxn ang="0">
                <a:pos x="2837" y="350"/>
              </a:cxn>
              <a:cxn ang="0">
                <a:pos x="2970" y="386"/>
              </a:cxn>
              <a:cxn ang="0">
                <a:pos x="3099" y="401"/>
              </a:cxn>
              <a:cxn ang="0">
                <a:pos x="3227" y="417"/>
              </a:cxn>
              <a:cxn ang="0">
                <a:pos x="3361" y="427"/>
              </a:cxn>
              <a:cxn ang="0">
                <a:pos x="3490" y="432"/>
              </a:cxn>
              <a:cxn ang="0">
                <a:pos x="3618" y="437"/>
              </a:cxn>
              <a:cxn ang="0">
                <a:pos x="3747" y="437"/>
              </a:cxn>
              <a:cxn ang="0">
                <a:pos x="3880" y="442"/>
              </a:cxn>
              <a:cxn ang="0">
                <a:pos x="3998" y="530"/>
              </a:cxn>
              <a:cxn ang="0">
                <a:pos x="3870" y="530"/>
              </a:cxn>
              <a:cxn ang="0">
                <a:pos x="3736" y="530"/>
              </a:cxn>
              <a:cxn ang="0">
                <a:pos x="3608" y="530"/>
              </a:cxn>
              <a:cxn ang="0">
                <a:pos x="3479" y="525"/>
              </a:cxn>
              <a:cxn ang="0">
                <a:pos x="3351" y="525"/>
              </a:cxn>
              <a:cxn ang="0">
                <a:pos x="3217" y="525"/>
              </a:cxn>
              <a:cxn ang="0">
                <a:pos x="3089" y="519"/>
              </a:cxn>
              <a:cxn ang="0">
                <a:pos x="2960" y="514"/>
              </a:cxn>
              <a:cxn ang="0">
                <a:pos x="2827" y="499"/>
              </a:cxn>
              <a:cxn ang="0">
                <a:pos x="2698" y="473"/>
              </a:cxn>
              <a:cxn ang="0">
                <a:pos x="2570" y="432"/>
              </a:cxn>
              <a:cxn ang="0">
                <a:pos x="2441" y="381"/>
              </a:cxn>
              <a:cxn ang="0">
                <a:pos x="2307" y="319"/>
              </a:cxn>
              <a:cxn ang="0">
                <a:pos x="2179" y="273"/>
              </a:cxn>
              <a:cxn ang="0">
                <a:pos x="2050" y="257"/>
              </a:cxn>
              <a:cxn ang="0">
                <a:pos x="1917" y="288"/>
              </a:cxn>
              <a:cxn ang="0">
                <a:pos x="1788" y="303"/>
              </a:cxn>
              <a:cxn ang="0">
                <a:pos x="1660" y="375"/>
              </a:cxn>
              <a:cxn ang="0">
                <a:pos x="1531" y="442"/>
              </a:cxn>
              <a:cxn ang="0">
                <a:pos x="1398" y="468"/>
              </a:cxn>
              <a:cxn ang="0">
                <a:pos x="1269" y="483"/>
              </a:cxn>
              <a:cxn ang="0">
                <a:pos x="1141" y="499"/>
              </a:cxn>
              <a:cxn ang="0">
                <a:pos x="1007" y="514"/>
              </a:cxn>
              <a:cxn ang="0">
                <a:pos x="879" y="525"/>
              </a:cxn>
              <a:cxn ang="0">
                <a:pos x="750" y="535"/>
              </a:cxn>
              <a:cxn ang="0">
                <a:pos x="622" y="540"/>
              </a:cxn>
              <a:cxn ang="0">
                <a:pos x="488" y="545"/>
              </a:cxn>
              <a:cxn ang="0">
                <a:pos x="360" y="545"/>
              </a:cxn>
              <a:cxn ang="0">
                <a:pos x="231" y="545"/>
              </a:cxn>
              <a:cxn ang="0">
                <a:pos x="97" y="545"/>
              </a:cxn>
            </a:cxnLst>
            <a:rect l="0" t="0" r="r" b="b"/>
            <a:pathLst>
              <a:path w="3998" h="545">
                <a:moveTo>
                  <a:pt x="0" y="545"/>
                </a:moveTo>
                <a:lnTo>
                  <a:pt x="0" y="545"/>
                </a:lnTo>
                <a:lnTo>
                  <a:pt x="10" y="545"/>
                </a:lnTo>
                <a:lnTo>
                  <a:pt x="20" y="545"/>
                </a:lnTo>
                <a:lnTo>
                  <a:pt x="31" y="545"/>
                </a:lnTo>
                <a:lnTo>
                  <a:pt x="41" y="545"/>
                </a:lnTo>
                <a:lnTo>
                  <a:pt x="51" y="545"/>
                </a:lnTo>
                <a:lnTo>
                  <a:pt x="61" y="545"/>
                </a:lnTo>
                <a:lnTo>
                  <a:pt x="72" y="545"/>
                </a:lnTo>
                <a:lnTo>
                  <a:pt x="82" y="545"/>
                </a:lnTo>
                <a:lnTo>
                  <a:pt x="92" y="545"/>
                </a:lnTo>
                <a:lnTo>
                  <a:pt x="97" y="545"/>
                </a:lnTo>
                <a:lnTo>
                  <a:pt x="108" y="545"/>
                </a:lnTo>
                <a:lnTo>
                  <a:pt x="118" y="545"/>
                </a:lnTo>
                <a:lnTo>
                  <a:pt x="128" y="545"/>
                </a:lnTo>
                <a:lnTo>
                  <a:pt x="138" y="545"/>
                </a:lnTo>
                <a:lnTo>
                  <a:pt x="149" y="545"/>
                </a:lnTo>
                <a:lnTo>
                  <a:pt x="159" y="545"/>
                </a:lnTo>
                <a:lnTo>
                  <a:pt x="169" y="545"/>
                </a:lnTo>
                <a:lnTo>
                  <a:pt x="180" y="545"/>
                </a:lnTo>
                <a:lnTo>
                  <a:pt x="190" y="545"/>
                </a:lnTo>
                <a:lnTo>
                  <a:pt x="200" y="545"/>
                </a:lnTo>
                <a:lnTo>
                  <a:pt x="210" y="545"/>
                </a:lnTo>
                <a:lnTo>
                  <a:pt x="221" y="545"/>
                </a:lnTo>
                <a:lnTo>
                  <a:pt x="231" y="545"/>
                </a:lnTo>
                <a:lnTo>
                  <a:pt x="241" y="545"/>
                </a:lnTo>
                <a:lnTo>
                  <a:pt x="252" y="545"/>
                </a:lnTo>
                <a:lnTo>
                  <a:pt x="262" y="545"/>
                </a:lnTo>
                <a:lnTo>
                  <a:pt x="272" y="545"/>
                </a:lnTo>
                <a:lnTo>
                  <a:pt x="277" y="545"/>
                </a:lnTo>
                <a:lnTo>
                  <a:pt x="288" y="545"/>
                </a:lnTo>
                <a:lnTo>
                  <a:pt x="298" y="545"/>
                </a:lnTo>
                <a:lnTo>
                  <a:pt x="308" y="545"/>
                </a:lnTo>
                <a:lnTo>
                  <a:pt x="318" y="545"/>
                </a:lnTo>
                <a:lnTo>
                  <a:pt x="329" y="545"/>
                </a:lnTo>
                <a:lnTo>
                  <a:pt x="339" y="545"/>
                </a:lnTo>
                <a:lnTo>
                  <a:pt x="349" y="545"/>
                </a:lnTo>
                <a:lnTo>
                  <a:pt x="360" y="545"/>
                </a:lnTo>
                <a:lnTo>
                  <a:pt x="370" y="545"/>
                </a:lnTo>
                <a:lnTo>
                  <a:pt x="380" y="545"/>
                </a:lnTo>
                <a:lnTo>
                  <a:pt x="390" y="545"/>
                </a:lnTo>
                <a:lnTo>
                  <a:pt x="401" y="545"/>
                </a:lnTo>
                <a:lnTo>
                  <a:pt x="411" y="545"/>
                </a:lnTo>
                <a:lnTo>
                  <a:pt x="421" y="545"/>
                </a:lnTo>
                <a:lnTo>
                  <a:pt x="431" y="545"/>
                </a:lnTo>
                <a:lnTo>
                  <a:pt x="442" y="545"/>
                </a:lnTo>
                <a:lnTo>
                  <a:pt x="452" y="545"/>
                </a:lnTo>
                <a:lnTo>
                  <a:pt x="457" y="545"/>
                </a:lnTo>
                <a:lnTo>
                  <a:pt x="467" y="545"/>
                </a:lnTo>
                <a:lnTo>
                  <a:pt x="478" y="545"/>
                </a:lnTo>
                <a:lnTo>
                  <a:pt x="488" y="545"/>
                </a:lnTo>
                <a:lnTo>
                  <a:pt x="498" y="545"/>
                </a:lnTo>
                <a:lnTo>
                  <a:pt x="509" y="540"/>
                </a:lnTo>
                <a:lnTo>
                  <a:pt x="519" y="540"/>
                </a:lnTo>
                <a:lnTo>
                  <a:pt x="529" y="540"/>
                </a:lnTo>
                <a:lnTo>
                  <a:pt x="539" y="540"/>
                </a:lnTo>
                <a:lnTo>
                  <a:pt x="550" y="540"/>
                </a:lnTo>
                <a:lnTo>
                  <a:pt x="560" y="540"/>
                </a:lnTo>
                <a:lnTo>
                  <a:pt x="570" y="540"/>
                </a:lnTo>
                <a:lnTo>
                  <a:pt x="581" y="540"/>
                </a:lnTo>
                <a:lnTo>
                  <a:pt x="591" y="540"/>
                </a:lnTo>
                <a:lnTo>
                  <a:pt x="601" y="540"/>
                </a:lnTo>
                <a:lnTo>
                  <a:pt x="611" y="540"/>
                </a:lnTo>
                <a:lnTo>
                  <a:pt x="622" y="540"/>
                </a:lnTo>
                <a:lnTo>
                  <a:pt x="632" y="540"/>
                </a:lnTo>
                <a:lnTo>
                  <a:pt x="637" y="540"/>
                </a:lnTo>
                <a:lnTo>
                  <a:pt x="647" y="540"/>
                </a:lnTo>
                <a:lnTo>
                  <a:pt x="658" y="535"/>
                </a:lnTo>
                <a:lnTo>
                  <a:pt x="668" y="535"/>
                </a:lnTo>
                <a:lnTo>
                  <a:pt x="678" y="535"/>
                </a:lnTo>
                <a:lnTo>
                  <a:pt x="688" y="535"/>
                </a:lnTo>
                <a:lnTo>
                  <a:pt x="699" y="535"/>
                </a:lnTo>
                <a:lnTo>
                  <a:pt x="709" y="535"/>
                </a:lnTo>
                <a:lnTo>
                  <a:pt x="719" y="535"/>
                </a:lnTo>
                <a:lnTo>
                  <a:pt x="730" y="535"/>
                </a:lnTo>
                <a:lnTo>
                  <a:pt x="740" y="535"/>
                </a:lnTo>
                <a:lnTo>
                  <a:pt x="750" y="535"/>
                </a:lnTo>
                <a:lnTo>
                  <a:pt x="760" y="535"/>
                </a:lnTo>
                <a:lnTo>
                  <a:pt x="771" y="535"/>
                </a:lnTo>
                <a:lnTo>
                  <a:pt x="781" y="535"/>
                </a:lnTo>
                <a:lnTo>
                  <a:pt x="791" y="530"/>
                </a:lnTo>
                <a:lnTo>
                  <a:pt x="802" y="530"/>
                </a:lnTo>
                <a:lnTo>
                  <a:pt x="812" y="530"/>
                </a:lnTo>
                <a:lnTo>
                  <a:pt x="817" y="530"/>
                </a:lnTo>
                <a:lnTo>
                  <a:pt x="827" y="530"/>
                </a:lnTo>
                <a:lnTo>
                  <a:pt x="837" y="530"/>
                </a:lnTo>
                <a:lnTo>
                  <a:pt x="848" y="530"/>
                </a:lnTo>
                <a:lnTo>
                  <a:pt x="858" y="530"/>
                </a:lnTo>
                <a:lnTo>
                  <a:pt x="868" y="525"/>
                </a:lnTo>
                <a:lnTo>
                  <a:pt x="879" y="525"/>
                </a:lnTo>
                <a:lnTo>
                  <a:pt x="889" y="525"/>
                </a:lnTo>
                <a:lnTo>
                  <a:pt x="899" y="525"/>
                </a:lnTo>
                <a:lnTo>
                  <a:pt x="909" y="525"/>
                </a:lnTo>
                <a:lnTo>
                  <a:pt x="920" y="519"/>
                </a:lnTo>
                <a:lnTo>
                  <a:pt x="930" y="525"/>
                </a:lnTo>
                <a:lnTo>
                  <a:pt x="940" y="519"/>
                </a:lnTo>
                <a:lnTo>
                  <a:pt x="951" y="519"/>
                </a:lnTo>
                <a:lnTo>
                  <a:pt x="961" y="519"/>
                </a:lnTo>
                <a:lnTo>
                  <a:pt x="971" y="519"/>
                </a:lnTo>
                <a:lnTo>
                  <a:pt x="981" y="514"/>
                </a:lnTo>
                <a:lnTo>
                  <a:pt x="992" y="514"/>
                </a:lnTo>
                <a:lnTo>
                  <a:pt x="1002" y="514"/>
                </a:lnTo>
                <a:lnTo>
                  <a:pt x="1007" y="509"/>
                </a:lnTo>
                <a:lnTo>
                  <a:pt x="1017" y="509"/>
                </a:lnTo>
                <a:lnTo>
                  <a:pt x="1028" y="509"/>
                </a:lnTo>
                <a:lnTo>
                  <a:pt x="1038" y="504"/>
                </a:lnTo>
                <a:lnTo>
                  <a:pt x="1048" y="504"/>
                </a:lnTo>
                <a:lnTo>
                  <a:pt x="1059" y="499"/>
                </a:lnTo>
                <a:lnTo>
                  <a:pt x="1069" y="499"/>
                </a:lnTo>
                <a:lnTo>
                  <a:pt x="1079" y="499"/>
                </a:lnTo>
                <a:lnTo>
                  <a:pt x="1089" y="499"/>
                </a:lnTo>
                <a:lnTo>
                  <a:pt x="1100" y="494"/>
                </a:lnTo>
                <a:lnTo>
                  <a:pt x="1110" y="494"/>
                </a:lnTo>
                <a:lnTo>
                  <a:pt x="1120" y="489"/>
                </a:lnTo>
                <a:lnTo>
                  <a:pt x="1130" y="489"/>
                </a:lnTo>
                <a:lnTo>
                  <a:pt x="1141" y="494"/>
                </a:lnTo>
                <a:lnTo>
                  <a:pt x="1151" y="494"/>
                </a:lnTo>
                <a:lnTo>
                  <a:pt x="1161" y="489"/>
                </a:lnTo>
                <a:lnTo>
                  <a:pt x="1172" y="483"/>
                </a:lnTo>
                <a:lnTo>
                  <a:pt x="1182" y="483"/>
                </a:lnTo>
                <a:lnTo>
                  <a:pt x="1187" y="494"/>
                </a:lnTo>
                <a:lnTo>
                  <a:pt x="1197" y="483"/>
                </a:lnTo>
                <a:lnTo>
                  <a:pt x="1208" y="494"/>
                </a:lnTo>
                <a:lnTo>
                  <a:pt x="1218" y="489"/>
                </a:lnTo>
                <a:lnTo>
                  <a:pt x="1228" y="478"/>
                </a:lnTo>
                <a:lnTo>
                  <a:pt x="1238" y="478"/>
                </a:lnTo>
                <a:lnTo>
                  <a:pt x="1249" y="478"/>
                </a:lnTo>
                <a:lnTo>
                  <a:pt x="1259" y="478"/>
                </a:lnTo>
                <a:lnTo>
                  <a:pt x="1269" y="473"/>
                </a:lnTo>
                <a:lnTo>
                  <a:pt x="1280" y="473"/>
                </a:lnTo>
                <a:lnTo>
                  <a:pt x="1290" y="468"/>
                </a:lnTo>
                <a:lnTo>
                  <a:pt x="1300" y="473"/>
                </a:lnTo>
                <a:lnTo>
                  <a:pt x="1310" y="478"/>
                </a:lnTo>
                <a:lnTo>
                  <a:pt x="1321" y="489"/>
                </a:lnTo>
                <a:lnTo>
                  <a:pt x="1331" y="483"/>
                </a:lnTo>
                <a:lnTo>
                  <a:pt x="1341" y="478"/>
                </a:lnTo>
                <a:lnTo>
                  <a:pt x="1351" y="478"/>
                </a:lnTo>
                <a:lnTo>
                  <a:pt x="1362" y="468"/>
                </a:lnTo>
                <a:lnTo>
                  <a:pt x="1367" y="463"/>
                </a:lnTo>
                <a:lnTo>
                  <a:pt x="1377" y="468"/>
                </a:lnTo>
                <a:lnTo>
                  <a:pt x="1387" y="463"/>
                </a:lnTo>
                <a:lnTo>
                  <a:pt x="1398" y="458"/>
                </a:lnTo>
                <a:lnTo>
                  <a:pt x="1408" y="458"/>
                </a:lnTo>
                <a:lnTo>
                  <a:pt x="1418" y="458"/>
                </a:lnTo>
                <a:lnTo>
                  <a:pt x="1429" y="453"/>
                </a:lnTo>
                <a:lnTo>
                  <a:pt x="1439" y="453"/>
                </a:lnTo>
                <a:lnTo>
                  <a:pt x="1449" y="463"/>
                </a:lnTo>
                <a:lnTo>
                  <a:pt x="1459" y="458"/>
                </a:lnTo>
                <a:lnTo>
                  <a:pt x="1470" y="447"/>
                </a:lnTo>
                <a:lnTo>
                  <a:pt x="1480" y="442"/>
                </a:lnTo>
                <a:lnTo>
                  <a:pt x="1490" y="442"/>
                </a:lnTo>
                <a:lnTo>
                  <a:pt x="1501" y="442"/>
                </a:lnTo>
                <a:lnTo>
                  <a:pt x="1511" y="432"/>
                </a:lnTo>
                <a:lnTo>
                  <a:pt x="1521" y="432"/>
                </a:lnTo>
                <a:lnTo>
                  <a:pt x="1531" y="432"/>
                </a:lnTo>
                <a:lnTo>
                  <a:pt x="1542" y="427"/>
                </a:lnTo>
                <a:lnTo>
                  <a:pt x="1547" y="417"/>
                </a:lnTo>
                <a:lnTo>
                  <a:pt x="1557" y="406"/>
                </a:lnTo>
                <a:lnTo>
                  <a:pt x="1567" y="401"/>
                </a:lnTo>
                <a:lnTo>
                  <a:pt x="1578" y="401"/>
                </a:lnTo>
                <a:lnTo>
                  <a:pt x="1588" y="391"/>
                </a:lnTo>
                <a:lnTo>
                  <a:pt x="1598" y="381"/>
                </a:lnTo>
                <a:lnTo>
                  <a:pt x="1608" y="381"/>
                </a:lnTo>
                <a:lnTo>
                  <a:pt x="1619" y="375"/>
                </a:lnTo>
                <a:lnTo>
                  <a:pt x="1629" y="365"/>
                </a:lnTo>
                <a:lnTo>
                  <a:pt x="1639" y="360"/>
                </a:lnTo>
                <a:lnTo>
                  <a:pt x="1650" y="350"/>
                </a:lnTo>
                <a:lnTo>
                  <a:pt x="1660" y="339"/>
                </a:lnTo>
                <a:lnTo>
                  <a:pt x="1670" y="334"/>
                </a:lnTo>
                <a:lnTo>
                  <a:pt x="1680" y="319"/>
                </a:lnTo>
                <a:lnTo>
                  <a:pt x="1691" y="309"/>
                </a:lnTo>
                <a:lnTo>
                  <a:pt x="1701" y="293"/>
                </a:lnTo>
                <a:lnTo>
                  <a:pt x="1711" y="283"/>
                </a:lnTo>
                <a:lnTo>
                  <a:pt x="1722" y="273"/>
                </a:lnTo>
                <a:lnTo>
                  <a:pt x="1727" y="257"/>
                </a:lnTo>
                <a:lnTo>
                  <a:pt x="1737" y="262"/>
                </a:lnTo>
                <a:lnTo>
                  <a:pt x="1747" y="262"/>
                </a:lnTo>
                <a:lnTo>
                  <a:pt x="1758" y="242"/>
                </a:lnTo>
                <a:lnTo>
                  <a:pt x="1768" y="237"/>
                </a:lnTo>
                <a:lnTo>
                  <a:pt x="1778" y="226"/>
                </a:lnTo>
                <a:lnTo>
                  <a:pt x="1788" y="216"/>
                </a:lnTo>
                <a:lnTo>
                  <a:pt x="1799" y="216"/>
                </a:lnTo>
                <a:lnTo>
                  <a:pt x="1809" y="226"/>
                </a:lnTo>
                <a:lnTo>
                  <a:pt x="1819" y="226"/>
                </a:lnTo>
                <a:lnTo>
                  <a:pt x="1829" y="221"/>
                </a:lnTo>
                <a:lnTo>
                  <a:pt x="1840" y="211"/>
                </a:lnTo>
                <a:lnTo>
                  <a:pt x="1850" y="201"/>
                </a:lnTo>
                <a:lnTo>
                  <a:pt x="1860" y="195"/>
                </a:lnTo>
                <a:lnTo>
                  <a:pt x="1871" y="180"/>
                </a:lnTo>
                <a:lnTo>
                  <a:pt x="1881" y="170"/>
                </a:lnTo>
                <a:lnTo>
                  <a:pt x="1891" y="165"/>
                </a:lnTo>
                <a:lnTo>
                  <a:pt x="1901" y="154"/>
                </a:lnTo>
                <a:lnTo>
                  <a:pt x="1907" y="149"/>
                </a:lnTo>
                <a:lnTo>
                  <a:pt x="1917" y="144"/>
                </a:lnTo>
                <a:lnTo>
                  <a:pt x="1927" y="139"/>
                </a:lnTo>
                <a:lnTo>
                  <a:pt x="1937" y="129"/>
                </a:lnTo>
                <a:lnTo>
                  <a:pt x="1948" y="124"/>
                </a:lnTo>
                <a:lnTo>
                  <a:pt x="1958" y="113"/>
                </a:lnTo>
                <a:lnTo>
                  <a:pt x="1968" y="103"/>
                </a:lnTo>
                <a:lnTo>
                  <a:pt x="1979" y="88"/>
                </a:lnTo>
                <a:lnTo>
                  <a:pt x="1989" y="77"/>
                </a:lnTo>
                <a:lnTo>
                  <a:pt x="1999" y="67"/>
                </a:lnTo>
                <a:lnTo>
                  <a:pt x="2009" y="62"/>
                </a:lnTo>
                <a:lnTo>
                  <a:pt x="2020" y="52"/>
                </a:lnTo>
                <a:lnTo>
                  <a:pt x="2030" y="41"/>
                </a:lnTo>
                <a:lnTo>
                  <a:pt x="2040" y="36"/>
                </a:lnTo>
                <a:lnTo>
                  <a:pt x="2050" y="31"/>
                </a:lnTo>
                <a:lnTo>
                  <a:pt x="2061" y="26"/>
                </a:lnTo>
                <a:lnTo>
                  <a:pt x="2071" y="21"/>
                </a:lnTo>
                <a:lnTo>
                  <a:pt x="2081" y="16"/>
                </a:lnTo>
                <a:lnTo>
                  <a:pt x="2092" y="10"/>
                </a:lnTo>
                <a:lnTo>
                  <a:pt x="2097" y="10"/>
                </a:lnTo>
                <a:lnTo>
                  <a:pt x="2107" y="5"/>
                </a:lnTo>
                <a:lnTo>
                  <a:pt x="2117" y="5"/>
                </a:lnTo>
                <a:lnTo>
                  <a:pt x="2128" y="0"/>
                </a:lnTo>
                <a:lnTo>
                  <a:pt x="2138" y="0"/>
                </a:lnTo>
                <a:lnTo>
                  <a:pt x="2148" y="0"/>
                </a:lnTo>
                <a:lnTo>
                  <a:pt x="2158" y="0"/>
                </a:lnTo>
                <a:lnTo>
                  <a:pt x="2169" y="0"/>
                </a:lnTo>
                <a:lnTo>
                  <a:pt x="2179" y="0"/>
                </a:lnTo>
                <a:lnTo>
                  <a:pt x="2189" y="5"/>
                </a:lnTo>
                <a:lnTo>
                  <a:pt x="2200" y="5"/>
                </a:lnTo>
                <a:lnTo>
                  <a:pt x="2210" y="5"/>
                </a:lnTo>
                <a:lnTo>
                  <a:pt x="2220" y="10"/>
                </a:lnTo>
                <a:lnTo>
                  <a:pt x="2230" y="10"/>
                </a:lnTo>
                <a:lnTo>
                  <a:pt x="2241" y="16"/>
                </a:lnTo>
                <a:lnTo>
                  <a:pt x="2251" y="21"/>
                </a:lnTo>
                <a:lnTo>
                  <a:pt x="2261" y="21"/>
                </a:lnTo>
                <a:lnTo>
                  <a:pt x="2271" y="26"/>
                </a:lnTo>
                <a:lnTo>
                  <a:pt x="2277" y="31"/>
                </a:lnTo>
                <a:lnTo>
                  <a:pt x="2287" y="36"/>
                </a:lnTo>
                <a:lnTo>
                  <a:pt x="2297" y="41"/>
                </a:lnTo>
                <a:lnTo>
                  <a:pt x="2307" y="46"/>
                </a:lnTo>
                <a:lnTo>
                  <a:pt x="2318" y="52"/>
                </a:lnTo>
                <a:lnTo>
                  <a:pt x="2328" y="57"/>
                </a:lnTo>
                <a:lnTo>
                  <a:pt x="2338" y="62"/>
                </a:lnTo>
                <a:lnTo>
                  <a:pt x="2349" y="67"/>
                </a:lnTo>
                <a:lnTo>
                  <a:pt x="2359" y="72"/>
                </a:lnTo>
                <a:lnTo>
                  <a:pt x="2369" y="77"/>
                </a:lnTo>
                <a:lnTo>
                  <a:pt x="2379" y="82"/>
                </a:lnTo>
                <a:lnTo>
                  <a:pt x="2390" y="93"/>
                </a:lnTo>
                <a:lnTo>
                  <a:pt x="2400" y="98"/>
                </a:lnTo>
                <a:lnTo>
                  <a:pt x="2410" y="103"/>
                </a:lnTo>
                <a:lnTo>
                  <a:pt x="2421" y="108"/>
                </a:lnTo>
                <a:lnTo>
                  <a:pt x="2431" y="118"/>
                </a:lnTo>
                <a:lnTo>
                  <a:pt x="2441" y="124"/>
                </a:lnTo>
                <a:lnTo>
                  <a:pt x="2451" y="129"/>
                </a:lnTo>
                <a:lnTo>
                  <a:pt x="2457" y="134"/>
                </a:lnTo>
                <a:lnTo>
                  <a:pt x="2467" y="144"/>
                </a:lnTo>
                <a:lnTo>
                  <a:pt x="2477" y="149"/>
                </a:lnTo>
                <a:lnTo>
                  <a:pt x="2487" y="154"/>
                </a:lnTo>
                <a:lnTo>
                  <a:pt x="2498" y="165"/>
                </a:lnTo>
                <a:lnTo>
                  <a:pt x="2508" y="170"/>
                </a:lnTo>
                <a:lnTo>
                  <a:pt x="2518" y="175"/>
                </a:lnTo>
                <a:lnTo>
                  <a:pt x="2528" y="185"/>
                </a:lnTo>
                <a:lnTo>
                  <a:pt x="2539" y="190"/>
                </a:lnTo>
                <a:lnTo>
                  <a:pt x="2549" y="195"/>
                </a:lnTo>
                <a:lnTo>
                  <a:pt x="2559" y="206"/>
                </a:lnTo>
                <a:lnTo>
                  <a:pt x="2570" y="211"/>
                </a:lnTo>
                <a:lnTo>
                  <a:pt x="2580" y="216"/>
                </a:lnTo>
                <a:lnTo>
                  <a:pt x="2590" y="221"/>
                </a:lnTo>
                <a:lnTo>
                  <a:pt x="2600" y="231"/>
                </a:lnTo>
                <a:lnTo>
                  <a:pt x="2611" y="237"/>
                </a:lnTo>
                <a:lnTo>
                  <a:pt x="2621" y="242"/>
                </a:lnTo>
                <a:lnTo>
                  <a:pt x="2631" y="247"/>
                </a:lnTo>
                <a:lnTo>
                  <a:pt x="2636" y="257"/>
                </a:lnTo>
                <a:lnTo>
                  <a:pt x="2647" y="262"/>
                </a:lnTo>
                <a:lnTo>
                  <a:pt x="2657" y="267"/>
                </a:lnTo>
                <a:lnTo>
                  <a:pt x="2667" y="273"/>
                </a:lnTo>
                <a:lnTo>
                  <a:pt x="2678" y="278"/>
                </a:lnTo>
                <a:lnTo>
                  <a:pt x="2688" y="283"/>
                </a:lnTo>
                <a:lnTo>
                  <a:pt x="2698" y="288"/>
                </a:lnTo>
                <a:lnTo>
                  <a:pt x="2708" y="293"/>
                </a:lnTo>
                <a:lnTo>
                  <a:pt x="2719" y="298"/>
                </a:lnTo>
                <a:lnTo>
                  <a:pt x="2729" y="303"/>
                </a:lnTo>
                <a:lnTo>
                  <a:pt x="2739" y="309"/>
                </a:lnTo>
                <a:lnTo>
                  <a:pt x="2749" y="314"/>
                </a:lnTo>
                <a:lnTo>
                  <a:pt x="2760" y="319"/>
                </a:lnTo>
                <a:lnTo>
                  <a:pt x="2770" y="324"/>
                </a:lnTo>
                <a:lnTo>
                  <a:pt x="2780" y="329"/>
                </a:lnTo>
                <a:lnTo>
                  <a:pt x="2791" y="334"/>
                </a:lnTo>
                <a:lnTo>
                  <a:pt x="2801" y="334"/>
                </a:lnTo>
                <a:lnTo>
                  <a:pt x="2811" y="339"/>
                </a:lnTo>
                <a:lnTo>
                  <a:pt x="2816" y="345"/>
                </a:lnTo>
                <a:lnTo>
                  <a:pt x="2827" y="350"/>
                </a:lnTo>
                <a:lnTo>
                  <a:pt x="2837" y="350"/>
                </a:lnTo>
                <a:lnTo>
                  <a:pt x="2847" y="355"/>
                </a:lnTo>
                <a:lnTo>
                  <a:pt x="2857" y="355"/>
                </a:lnTo>
                <a:lnTo>
                  <a:pt x="2868" y="360"/>
                </a:lnTo>
                <a:lnTo>
                  <a:pt x="2878" y="365"/>
                </a:lnTo>
                <a:lnTo>
                  <a:pt x="2888" y="365"/>
                </a:lnTo>
                <a:lnTo>
                  <a:pt x="2899" y="370"/>
                </a:lnTo>
                <a:lnTo>
                  <a:pt x="2909" y="370"/>
                </a:lnTo>
                <a:lnTo>
                  <a:pt x="2919" y="375"/>
                </a:lnTo>
                <a:lnTo>
                  <a:pt x="2929" y="375"/>
                </a:lnTo>
                <a:lnTo>
                  <a:pt x="2940" y="381"/>
                </a:lnTo>
                <a:lnTo>
                  <a:pt x="2950" y="381"/>
                </a:lnTo>
                <a:lnTo>
                  <a:pt x="2960" y="381"/>
                </a:lnTo>
                <a:lnTo>
                  <a:pt x="2970" y="386"/>
                </a:lnTo>
                <a:lnTo>
                  <a:pt x="2981" y="386"/>
                </a:lnTo>
                <a:lnTo>
                  <a:pt x="2991" y="386"/>
                </a:lnTo>
                <a:lnTo>
                  <a:pt x="3001" y="391"/>
                </a:lnTo>
                <a:lnTo>
                  <a:pt x="3006" y="391"/>
                </a:lnTo>
                <a:lnTo>
                  <a:pt x="3017" y="391"/>
                </a:lnTo>
                <a:lnTo>
                  <a:pt x="3027" y="396"/>
                </a:lnTo>
                <a:lnTo>
                  <a:pt x="3037" y="396"/>
                </a:lnTo>
                <a:lnTo>
                  <a:pt x="3048" y="396"/>
                </a:lnTo>
                <a:lnTo>
                  <a:pt x="3058" y="396"/>
                </a:lnTo>
                <a:lnTo>
                  <a:pt x="3068" y="401"/>
                </a:lnTo>
                <a:lnTo>
                  <a:pt x="3078" y="401"/>
                </a:lnTo>
                <a:lnTo>
                  <a:pt x="3089" y="401"/>
                </a:lnTo>
                <a:lnTo>
                  <a:pt x="3099" y="401"/>
                </a:lnTo>
                <a:lnTo>
                  <a:pt x="3109" y="406"/>
                </a:lnTo>
                <a:lnTo>
                  <a:pt x="3120" y="406"/>
                </a:lnTo>
                <a:lnTo>
                  <a:pt x="3130" y="406"/>
                </a:lnTo>
                <a:lnTo>
                  <a:pt x="3140" y="406"/>
                </a:lnTo>
                <a:lnTo>
                  <a:pt x="3150" y="406"/>
                </a:lnTo>
                <a:lnTo>
                  <a:pt x="3161" y="411"/>
                </a:lnTo>
                <a:lnTo>
                  <a:pt x="3171" y="411"/>
                </a:lnTo>
                <a:lnTo>
                  <a:pt x="3181" y="411"/>
                </a:lnTo>
                <a:lnTo>
                  <a:pt x="3186" y="411"/>
                </a:lnTo>
                <a:lnTo>
                  <a:pt x="3197" y="411"/>
                </a:lnTo>
                <a:lnTo>
                  <a:pt x="3207" y="411"/>
                </a:lnTo>
                <a:lnTo>
                  <a:pt x="3217" y="417"/>
                </a:lnTo>
                <a:lnTo>
                  <a:pt x="3227" y="417"/>
                </a:lnTo>
                <a:lnTo>
                  <a:pt x="3238" y="417"/>
                </a:lnTo>
                <a:lnTo>
                  <a:pt x="3248" y="417"/>
                </a:lnTo>
                <a:lnTo>
                  <a:pt x="3258" y="417"/>
                </a:lnTo>
                <a:lnTo>
                  <a:pt x="3269" y="417"/>
                </a:lnTo>
                <a:lnTo>
                  <a:pt x="3279" y="422"/>
                </a:lnTo>
                <a:lnTo>
                  <a:pt x="3289" y="422"/>
                </a:lnTo>
                <a:lnTo>
                  <a:pt x="3299" y="422"/>
                </a:lnTo>
                <a:lnTo>
                  <a:pt x="3310" y="422"/>
                </a:lnTo>
                <a:lnTo>
                  <a:pt x="3320" y="422"/>
                </a:lnTo>
                <a:lnTo>
                  <a:pt x="3330" y="422"/>
                </a:lnTo>
                <a:lnTo>
                  <a:pt x="3341" y="422"/>
                </a:lnTo>
                <a:lnTo>
                  <a:pt x="3351" y="422"/>
                </a:lnTo>
                <a:lnTo>
                  <a:pt x="3361" y="427"/>
                </a:lnTo>
                <a:lnTo>
                  <a:pt x="3366" y="427"/>
                </a:lnTo>
                <a:lnTo>
                  <a:pt x="3377" y="427"/>
                </a:lnTo>
                <a:lnTo>
                  <a:pt x="3387" y="427"/>
                </a:lnTo>
                <a:lnTo>
                  <a:pt x="3397" y="427"/>
                </a:lnTo>
                <a:lnTo>
                  <a:pt x="3407" y="427"/>
                </a:lnTo>
                <a:lnTo>
                  <a:pt x="3418" y="427"/>
                </a:lnTo>
                <a:lnTo>
                  <a:pt x="3428" y="427"/>
                </a:lnTo>
                <a:lnTo>
                  <a:pt x="3438" y="427"/>
                </a:lnTo>
                <a:lnTo>
                  <a:pt x="3448" y="432"/>
                </a:lnTo>
                <a:lnTo>
                  <a:pt x="3459" y="432"/>
                </a:lnTo>
                <a:lnTo>
                  <a:pt x="3469" y="432"/>
                </a:lnTo>
                <a:lnTo>
                  <a:pt x="3479" y="432"/>
                </a:lnTo>
                <a:lnTo>
                  <a:pt x="3490" y="432"/>
                </a:lnTo>
                <a:lnTo>
                  <a:pt x="3500" y="432"/>
                </a:lnTo>
                <a:lnTo>
                  <a:pt x="3510" y="432"/>
                </a:lnTo>
                <a:lnTo>
                  <a:pt x="3520" y="432"/>
                </a:lnTo>
                <a:lnTo>
                  <a:pt x="3531" y="432"/>
                </a:lnTo>
                <a:lnTo>
                  <a:pt x="3541" y="432"/>
                </a:lnTo>
                <a:lnTo>
                  <a:pt x="3546" y="432"/>
                </a:lnTo>
                <a:lnTo>
                  <a:pt x="3556" y="432"/>
                </a:lnTo>
                <a:lnTo>
                  <a:pt x="3567" y="432"/>
                </a:lnTo>
                <a:lnTo>
                  <a:pt x="3577" y="437"/>
                </a:lnTo>
                <a:lnTo>
                  <a:pt x="3587" y="437"/>
                </a:lnTo>
                <a:lnTo>
                  <a:pt x="3598" y="437"/>
                </a:lnTo>
                <a:lnTo>
                  <a:pt x="3608" y="437"/>
                </a:lnTo>
                <a:lnTo>
                  <a:pt x="3618" y="437"/>
                </a:lnTo>
                <a:lnTo>
                  <a:pt x="3628" y="437"/>
                </a:lnTo>
                <a:lnTo>
                  <a:pt x="3639" y="437"/>
                </a:lnTo>
                <a:lnTo>
                  <a:pt x="3649" y="437"/>
                </a:lnTo>
                <a:lnTo>
                  <a:pt x="3659" y="437"/>
                </a:lnTo>
                <a:lnTo>
                  <a:pt x="3669" y="437"/>
                </a:lnTo>
                <a:lnTo>
                  <a:pt x="3680" y="437"/>
                </a:lnTo>
                <a:lnTo>
                  <a:pt x="3690" y="437"/>
                </a:lnTo>
                <a:lnTo>
                  <a:pt x="3700" y="437"/>
                </a:lnTo>
                <a:lnTo>
                  <a:pt x="3711" y="437"/>
                </a:lnTo>
                <a:lnTo>
                  <a:pt x="3721" y="437"/>
                </a:lnTo>
                <a:lnTo>
                  <a:pt x="3726" y="437"/>
                </a:lnTo>
                <a:lnTo>
                  <a:pt x="3736" y="437"/>
                </a:lnTo>
                <a:lnTo>
                  <a:pt x="3747" y="437"/>
                </a:lnTo>
                <a:lnTo>
                  <a:pt x="3757" y="437"/>
                </a:lnTo>
                <a:lnTo>
                  <a:pt x="3767" y="437"/>
                </a:lnTo>
                <a:lnTo>
                  <a:pt x="3777" y="442"/>
                </a:lnTo>
                <a:lnTo>
                  <a:pt x="3788" y="442"/>
                </a:lnTo>
                <a:lnTo>
                  <a:pt x="3798" y="442"/>
                </a:lnTo>
                <a:lnTo>
                  <a:pt x="3808" y="442"/>
                </a:lnTo>
                <a:lnTo>
                  <a:pt x="3819" y="442"/>
                </a:lnTo>
                <a:lnTo>
                  <a:pt x="3829" y="442"/>
                </a:lnTo>
                <a:lnTo>
                  <a:pt x="3839" y="442"/>
                </a:lnTo>
                <a:lnTo>
                  <a:pt x="3849" y="442"/>
                </a:lnTo>
                <a:lnTo>
                  <a:pt x="3860" y="442"/>
                </a:lnTo>
                <a:lnTo>
                  <a:pt x="3870" y="442"/>
                </a:lnTo>
                <a:lnTo>
                  <a:pt x="3880" y="442"/>
                </a:lnTo>
                <a:lnTo>
                  <a:pt x="3890" y="442"/>
                </a:lnTo>
                <a:lnTo>
                  <a:pt x="3901" y="442"/>
                </a:lnTo>
                <a:lnTo>
                  <a:pt x="3906" y="442"/>
                </a:lnTo>
                <a:lnTo>
                  <a:pt x="3916" y="442"/>
                </a:lnTo>
                <a:lnTo>
                  <a:pt x="3926" y="442"/>
                </a:lnTo>
                <a:lnTo>
                  <a:pt x="3937" y="442"/>
                </a:lnTo>
                <a:lnTo>
                  <a:pt x="3947" y="442"/>
                </a:lnTo>
                <a:lnTo>
                  <a:pt x="3957" y="442"/>
                </a:lnTo>
                <a:lnTo>
                  <a:pt x="3968" y="442"/>
                </a:lnTo>
                <a:lnTo>
                  <a:pt x="3978" y="442"/>
                </a:lnTo>
                <a:lnTo>
                  <a:pt x="3988" y="442"/>
                </a:lnTo>
                <a:lnTo>
                  <a:pt x="3998" y="442"/>
                </a:lnTo>
                <a:lnTo>
                  <a:pt x="3998" y="530"/>
                </a:lnTo>
                <a:lnTo>
                  <a:pt x="3988" y="530"/>
                </a:lnTo>
                <a:lnTo>
                  <a:pt x="3978" y="530"/>
                </a:lnTo>
                <a:lnTo>
                  <a:pt x="3968" y="530"/>
                </a:lnTo>
                <a:lnTo>
                  <a:pt x="3957" y="530"/>
                </a:lnTo>
                <a:lnTo>
                  <a:pt x="3947" y="530"/>
                </a:lnTo>
                <a:lnTo>
                  <a:pt x="3937" y="530"/>
                </a:lnTo>
                <a:lnTo>
                  <a:pt x="3926" y="530"/>
                </a:lnTo>
                <a:lnTo>
                  <a:pt x="3916" y="530"/>
                </a:lnTo>
                <a:lnTo>
                  <a:pt x="3906" y="530"/>
                </a:lnTo>
                <a:lnTo>
                  <a:pt x="3901" y="530"/>
                </a:lnTo>
                <a:lnTo>
                  <a:pt x="3890" y="530"/>
                </a:lnTo>
                <a:lnTo>
                  <a:pt x="3880" y="530"/>
                </a:lnTo>
                <a:lnTo>
                  <a:pt x="3870" y="530"/>
                </a:lnTo>
                <a:lnTo>
                  <a:pt x="3860" y="530"/>
                </a:lnTo>
                <a:lnTo>
                  <a:pt x="3849" y="530"/>
                </a:lnTo>
                <a:lnTo>
                  <a:pt x="3839" y="530"/>
                </a:lnTo>
                <a:lnTo>
                  <a:pt x="3829" y="530"/>
                </a:lnTo>
                <a:lnTo>
                  <a:pt x="3819" y="530"/>
                </a:lnTo>
                <a:lnTo>
                  <a:pt x="3808" y="530"/>
                </a:lnTo>
                <a:lnTo>
                  <a:pt x="3798" y="530"/>
                </a:lnTo>
                <a:lnTo>
                  <a:pt x="3788" y="530"/>
                </a:lnTo>
                <a:lnTo>
                  <a:pt x="3777" y="530"/>
                </a:lnTo>
                <a:lnTo>
                  <a:pt x="3767" y="530"/>
                </a:lnTo>
                <a:lnTo>
                  <a:pt x="3757" y="530"/>
                </a:lnTo>
                <a:lnTo>
                  <a:pt x="3747" y="530"/>
                </a:lnTo>
                <a:lnTo>
                  <a:pt x="3736" y="530"/>
                </a:lnTo>
                <a:lnTo>
                  <a:pt x="3726" y="530"/>
                </a:lnTo>
                <a:lnTo>
                  <a:pt x="3721" y="530"/>
                </a:lnTo>
                <a:lnTo>
                  <a:pt x="3711" y="530"/>
                </a:lnTo>
                <a:lnTo>
                  <a:pt x="3700" y="530"/>
                </a:lnTo>
                <a:lnTo>
                  <a:pt x="3690" y="530"/>
                </a:lnTo>
                <a:lnTo>
                  <a:pt x="3680" y="530"/>
                </a:lnTo>
                <a:lnTo>
                  <a:pt x="3669" y="530"/>
                </a:lnTo>
                <a:lnTo>
                  <a:pt x="3659" y="530"/>
                </a:lnTo>
                <a:lnTo>
                  <a:pt x="3649" y="530"/>
                </a:lnTo>
                <a:lnTo>
                  <a:pt x="3639" y="530"/>
                </a:lnTo>
                <a:lnTo>
                  <a:pt x="3628" y="530"/>
                </a:lnTo>
                <a:lnTo>
                  <a:pt x="3618" y="530"/>
                </a:lnTo>
                <a:lnTo>
                  <a:pt x="3608" y="530"/>
                </a:lnTo>
                <a:lnTo>
                  <a:pt x="3598" y="530"/>
                </a:lnTo>
                <a:lnTo>
                  <a:pt x="3587" y="530"/>
                </a:lnTo>
                <a:lnTo>
                  <a:pt x="3577" y="530"/>
                </a:lnTo>
                <a:lnTo>
                  <a:pt x="3567" y="525"/>
                </a:lnTo>
                <a:lnTo>
                  <a:pt x="3556" y="525"/>
                </a:lnTo>
                <a:lnTo>
                  <a:pt x="3546" y="525"/>
                </a:lnTo>
                <a:lnTo>
                  <a:pt x="3541" y="525"/>
                </a:lnTo>
                <a:lnTo>
                  <a:pt x="3531" y="525"/>
                </a:lnTo>
                <a:lnTo>
                  <a:pt x="3520" y="525"/>
                </a:lnTo>
                <a:lnTo>
                  <a:pt x="3510" y="525"/>
                </a:lnTo>
                <a:lnTo>
                  <a:pt x="3500" y="525"/>
                </a:lnTo>
                <a:lnTo>
                  <a:pt x="3490" y="525"/>
                </a:lnTo>
                <a:lnTo>
                  <a:pt x="3479" y="525"/>
                </a:lnTo>
                <a:lnTo>
                  <a:pt x="3469" y="525"/>
                </a:lnTo>
                <a:lnTo>
                  <a:pt x="3459" y="525"/>
                </a:lnTo>
                <a:lnTo>
                  <a:pt x="3448" y="525"/>
                </a:lnTo>
                <a:lnTo>
                  <a:pt x="3438" y="525"/>
                </a:lnTo>
                <a:lnTo>
                  <a:pt x="3428" y="525"/>
                </a:lnTo>
                <a:lnTo>
                  <a:pt x="3418" y="525"/>
                </a:lnTo>
                <a:lnTo>
                  <a:pt x="3407" y="525"/>
                </a:lnTo>
                <a:lnTo>
                  <a:pt x="3397" y="525"/>
                </a:lnTo>
                <a:lnTo>
                  <a:pt x="3387" y="525"/>
                </a:lnTo>
                <a:lnTo>
                  <a:pt x="3377" y="525"/>
                </a:lnTo>
                <a:lnTo>
                  <a:pt x="3366" y="525"/>
                </a:lnTo>
                <a:lnTo>
                  <a:pt x="3361" y="525"/>
                </a:lnTo>
                <a:lnTo>
                  <a:pt x="3351" y="525"/>
                </a:lnTo>
                <a:lnTo>
                  <a:pt x="3341" y="525"/>
                </a:lnTo>
                <a:lnTo>
                  <a:pt x="3330" y="525"/>
                </a:lnTo>
                <a:lnTo>
                  <a:pt x="3320" y="525"/>
                </a:lnTo>
                <a:lnTo>
                  <a:pt x="3310" y="525"/>
                </a:lnTo>
                <a:lnTo>
                  <a:pt x="3299" y="525"/>
                </a:lnTo>
                <a:lnTo>
                  <a:pt x="3289" y="525"/>
                </a:lnTo>
                <a:lnTo>
                  <a:pt x="3279" y="525"/>
                </a:lnTo>
                <a:lnTo>
                  <a:pt x="3269" y="525"/>
                </a:lnTo>
                <a:lnTo>
                  <a:pt x="3258" y="525"/>
                </a:lnTo>
                <a:lnTo>
                  <a:pt x="3248" y="525"/>
                </a:lnTo>
                <a:lnTo>
                  <a:pt x="3238" y="525"/>
                </a:lnTo>
                <a:lnTo>
                  <a:pt x="3227" y="525"/>
                </a:lnTo>
                <a:lnTo>
                  <a:pt x="3217" y="525"/>
                </a:lnTo>
                <a:lnTo>
                  <a:pt x="3207" y="525"/>
                </a:lnTo>
                <a:lnTo>
                  <a:pt x="3197" y="525"/>
                </a:lnTo>
                <a:lnTo>
                  <a:pt x="3186" y="525"/>
                </a:lnTo>
                <a:lnTo>
                  <a:pt x="3181" y="525"/>
                </a:lnTo>
                <a:lnTo>
                  <a:pt x="3171" y="525"/>
                </a:lnTo>
                <a:lnTo>
                  <a:pt x="3161" y="525"/>
                </a:lnTo>
                <a:lnTo>
                  <a:pt x="3150" y="525"/>
                </a:lnTo>
                <a:lnTo>
                  <a:pt x="3140" y="525"/>
                </a:lnTo>
                <a:lnTo>
                  <a:pt x="3130" y="525"/>
                </a:lnTo>
                <a:lnTo>
                  <a:pt x="3120" y="525"/>
                </a:lnTo>
                <a:lnTo>
                  <a:pt x="3109" y="525"/>
                </a:lnTo>
                <a:lnTo>
                  <a:pt x="3099" y="519"/>
                </a:lnTo>
                <a:lnTo>
                  <a:pt x="3089" y="519"/>
                </a:lnTo>
                <a:lnTo>
                  <a:pt x="3078" y="519"/>
                </a:lnTo>
                <a:lnTo>
                  <a:pt x="3068" y="519"/>
                </a:lnTo>
                <a:lnTo>
                  <a:pt x="3058" y="519"/>
                </a:lnTo>
                <a:lnTo>
                  <a:pt x="3048" y="519"/>
                </a:lnTo>
                <a:lnTo>
                  <a:pt x="3037" y="519"/>
                </a:lnTo>
                <a:lnTo>
                  <a:pt x="3027" y="519"/>
                </a:lnTo>
                <a:lnTo>
                  <a:pt x="3017" y="519"/>
                </a:lnTo>
                <a:lnTo>
                  <a:pt x="3006" y="519"/>
                </a:lnTo>
                <a:lnTo>
                  <a:pt x="3001" y="519"/>
                </a:lnTo>
                <a:lnTo>
                  <a:pt x="2991" y="519"/>
                </a:lnTo>
                <a:lnTo>
                  <a:pt x="2981" y="519"/>
                </a:lnTo>
                <a:lnTo>
                  <a:pt x="2970" y="519"/>
                </a:lnTo>
                <a:lnTo>
                  <a:pt x="2960" y="514"/>
                </a:lnTo>
                <a:lnTo>
                  <a:pt x="2950" y="514"/>
                </a:lnTo>
                <a:lnTo>
                  <a:pt x="2940" y="514"/>
                </a:lnTo>
                <a:lnTo>
                  <a:pt x="2929" y="514"/>
                </a:lnTo>
                <a:lnTo>
                  <a:pt x="2919" y="509"/>
                </a:lnTo>
                <a:lnTo>
                  <a:pt x="2909" y="509"/>
                </a:lnTo>
                <a:lnTo>
                  <a:pt x="2899" y="509"/>
                </a:lnTo>
                <a:lnTo>
                  <a:pt x="2888" y="509"/>
                </a:lnTo>
                <a:lnTo>
                  <a:pt x="2878" y="504"/>
                </a:lnTo>
                <a:lnTo>
                  <a:pt x="2868" y="504"/>
                </a:lnTo>
                <a:lnTo>
                  <a:pt x="2857" y="504"/>
                </a:lnTo>
                <a:lnTo>
                  <a:pt x="2847" y="504"/>
                </a:lnTo>
                <a:lnTo>
                  <a:pt x="2837" y="499"/>
                </a:lnTo>
                <a:lnTo>
                  <a:pt x="2827" y="499"/>
                </a:lnTo>
                <a:lnTo>
                  <a:pt x="2816" y="499"/>
                </a:lnTo>
                <a:lnTo>
                  <a:pt x="2811" y="494"/>
                </a:lnTo>
                <a:lnTo>
                  <a:pt x="2801" y="494"/>
                </a:lnTo>
                <a:lnTo>
                  <a:pt x="2791" y="494"/>
                </a:lnTo>
                <a:lnTo>
                  <a:pt x="2780" y="489"/>
                </a:lnTo>
                <a:lnTo>
                  <a:pt x="2770" y="489"/>
                </a:lnTo>
                <a:lnTo>
                  <a:pt x="2760" y="483"/>
                </a:lnTo>
                <a:lnTo>
                  <a:pt x="2749" y="483"/>
                </a:lnTo>
                <a:lnTo>
                  <a:pt x="2739" y="483"/>
                </a:lnTo>
                <a:lnTo>
                  <a:pt x="2729" y="478"/>
                </a:lnTo>
                <a:lnTo>
                  <a:pt x="2719" y="478"/>
                </a:lnTo>
                <a:lnTo>
                  <a:pt x="2708" y="473"/>
                </a:lnTo>
                <a:lnTo>
                  <a:pt x="2698" y="473"/>
                </a:lnTo>
                <a:lnTo>
                  <a:pt x="2688" y="468"/>
                </a:lnTo>
                <a:lnTo>
                  <a:pt x="2678" y="468"/>
                </a:lnTo>
                <a:lnTo>
                  <a:pt x="2667" y="463"/>
                </a:lnTo>
                <a:lnTo>
                  <a:pt x="2657" y="463"/>
                </a:lnTo>
                <a:lnTo>
                  <a:pt x="2647" y="458"/>
                </a:lnTo>
                <a:lnTo>
                  <a:pt x="2636" y="453"/>
                </a:lnTo>
                <a:lnTo>
                  <a:pt x="2631" y="453"/>
                </a:lnTo>
                <a:lnTo>
                  <a:pt x="2621" y="447"/>
                </a:lnTo>
                <a:lnTo>
                  <a:pt x="2611" y="447"/>
                </a:lnTo>
                <a:lnTo>
                  <a:pt x="2600" y="442"/>
                </a:lnTo>
                <a:lnTo>
                  <a:pt x="2590" y="437"/>
                </a:lnTo>
                <a:lnTo>
                  <a:pt x="2580" y="437"/>
                </a:lnTo>
                <a:lnTo>
                  <a:pt x="2570" y="432"/>
                </a:lnTo>
                <a:lnTo>
                  <a:pt x="2559" y="427"/>
                </a:lnTo>
                <a:lnTo>
                  <a:pt x="2549" y="422"/>
                </a:lnTo>
                <a:lnTo>
                  <a:pt x="2539" y="422"/>
                </a:lnTo>
                <a:lnTo>
                  <a:pt x="2528" y="417"/>
                </a:lnTo>
                <a:lnTo>
                  <a:pt x="2518" y="411"/>
                </a:lnTo>
                <a:lnTo>
                  <a:pt x="2508" y="406"/>
                </a:lnTo>
                <a:lnTo>
                  <a:pt x="2498" y="406"/>
                </a:lnTo>
                <a:lnTo>
                  <a:pt x="2487" y="401"/>
                </a:lnTo>
                <a:lnTo>
                  <a:pt x="2477" y="396"/>
                </a:lnTo>
                <a:lnTo>
                  <a:pt x="2467" y="391"/>
                </a:lnTo>
                <a:lnTo>
                  <a:pt x="2457" y="386"/>
                </a:lnTo>
                <a:lnTo>
                  <a:pt x="2451" y="381"/>
                </a:lnTo>
                <a:lnTo>
                  <a:pt x="2441" y="381"/>
                </a:lnTo>
                <a:lnTo>
                  <a:pt x="2431" y="375"/>
                </a:lnTo>
                <a:lnTo>
                  <a:pt x="2421" y="370"/>
                </a:lnTo>
                <a:lnTo>
                  <a:pt x="2410" y="365"/>
                </a:lnTo>
                <a:lnTo>
                  <a:pt x="2400" y="360"/>
                </a:lnTo>
                <a:lnTo>
                  <a:pt x="2390" y="355"/>
                </a:lnTo>
                <a:lnTo>
                  <a:pt x="2379" y="350"/>
                </a:lnTo>
                <a:lnTo>
                  <a:pt x="2369" y="345"/>
                </a:lnTo>
                <a:lnTo>
                  <a:pt x="2359" y="345"/>
                </a:lnTo>
                <a:lnTo>
                  <a:pt x="2349" y="339"/>
                </a:lnTo>
                <a:lnTo>
                  <a:pt x="2338" y="334"/>
                </a:lnTo>
                <a:lnTo>
                  <a:pt x="2328" y="329"/>
                </a:lnTo>
                <a:lnTo>
                  <a:pt x="2318" y="324"/>
                </a:lnTo>
                <a:lnTo>
                  <a:pt x="2307" y="319"/>
                </a:lnTo>
                <a:lnTo>
                  <a:pt x="2297" y="314"/>
                </a:lnTo>
                <a:lnTo>
                  <a:pt x="2287" y="314"/>
                </a:lnTo>
                <a:lnTo>
                  <a:pt x="2277" y="309"/>
                </a:lnTo>
                <a:lnTo>
                  <a:pt x="2271" y="303"/>
                </a:lnTo>
                <a:lnTo>
                  <a:pt x="2261" y="298"/>
                </a:lnTo>
                <a:lnTo>
                  <a:pt x="2251" y="293"/>
                </a:lnTo>
                <a:lnTo>
                  <a:pt x="2241" y="293"/>
                </a:lnTo>
                <a:lnTo>
                  <a:pt x="2230" y="288"/>
                </a:lnTo>
                <a:lnTo>
                  <a:pt x="2220" y="283"/>
                </a:lnTo>
                <a:lnTo>
                  <a:pt x="2210" y="283"/>
                </a:lnTo>
                <a:lnTo>
                  <a:pt x="2200" y="278"/>
                </a:lnTo>
                <a:lnTo>
                  <a:pt x="2189" y="273"/>
                </a:lnTo>
                <a:lnTo>
                  <a:pt x="2179" y="273"/>
                </a:lnTo>
                <a:lnTo>
                  <a:pt x="2169" y="267"/>
                </a:lnTo>
                <a:lnTo>
                  <a:pt x="2158" y="267"/>
                </a:lnTo>
                <a:lnTo>
                  <a:pt x="2148" y="262"/>
                </a:lnTo>
                <a:lnTo>
                  <a:pt x="2138" y="262"/>
                </a:lnTo>
                <a:lnTo>
                  <a:pt x="2128" y="262"/>
                </a:lnTo>
                <a:lnTo>
                  <a:pt x="2117" y="257"/>
                </a:lnTo>
                <a:lnTo>
                  <a:pt x="2107" y="257"/>
                </a:lnTo>
                <a:lnTo>
                  <a:pt x="2097" y="257"/>
                </a:lnTo>
                <a:lnTo>
                  <a:pt x="2092" y="257"/>
                </a:lnTo>
                <a:lnTo>
                  <a:pt x="2081" y="257"/>
                </a:lnTo>
                <a:lnTo>
                  <a:pt x="2071" y="257"/>
                </a:lnTo>
                <a:lnTo>
                  <a:pt x="2061" y="257"/>
                </a:lnTo>
                <a:lnTo>
                  <a:pt x="2050" y="257"/>
                </a:lnTo>
                <a:lnTo>
                  <a:pt x="2040" y="257"/>
                </a:lnTo>
                <a:lnTo>
                  <a:pt x="2030" y="262"/>
                </a:lnTo>
                <a:lnTo>
                  <a:pt x="2020" y="262"/>
                </a:lnTo>
                <a:lnTo>
                  <a:pt x="2009" y="267"/>
                </a:lnTo>
                <a:lnTo>
                  <a:pt x="1999" y="267"/>
                </a:lnTo>
                <a:lnTo>
                  <a:pt x="1989" y="273"/>
                </a:lnTo>
                <a:lnTo>
                  <a:pt x="1979" y="278"/>
                </a:lnTo>
                <a:lnTo>
                  <a:pt x="1968" y="278"/>
                </a:lnTo>
                <a:lnTo>
                  <a:pt x="1958" y="283"/>
                </a:lnTo>
                <a:lnTo>
                  <a:pt x="1948" y="288"/>
                </a:lnTo>
                <a:lnTo>
                  <a:pt x="1937" y="288"/>
                </a:lnTo>
                <a:lnTo>
                  <a:pt x="1927" y="288"/>
                </a:lnTo>
                <a:lnTo>
                  <a:pt x="1917" y="288"/>
                </a:lnTo>
                <a:lnTo>
                  <a:pt x="1907" y="288"/>
                </a:lnTo>
                <a:lnTo>
                  <a:pt x="1901" y="288"/>
                </a:lnTo>
                <a:lnTo>
                  <a:pt x="1891" y="293"/>
                </a:lnTo>
                <a:lnTo>
                  <a:pt x="1881" y="293"/>
                </a:lnTo>
                <a:lnTo>
                  <a:pt x="1871" y="298"/>
                </a:lnTo>
                <a:lnTo>
                  <a:pt x="1860" y="303"/>
                </a:lnTo>
                <a:lnTo>
                  <a:pt x="1850" y="309"/>
                </a:lnTo>
                <a:lnTo>
                  <a:pt x="1840" y="314"/>
                </a:lnTo>
                <a:lnTo>
                  <a:pt x="1829" y="319"/>
                </a:lnTo>
                <a:lnTo>
                  <a:pt x="1819" y="319"/>
                </a:lnTo>
                <a:lnTo>
                  <a:pt x="1809" y="314"/>
                </a:lnTo>
                <a:lnTo>
                  <a:pt x="1799" y="309"/>
                </a:lnTo>
                <a:lnTo>
                  <a:pt x="1788" y="303"/>
                </a:lnTo>
                <a:lnTo>
                  <a:pt x="1778" y="309"/>
                </a:lnTo>
                <a:lnTo>
                  <a:pt x="1768" y="314"/>
                </a:lnTo>
                <a:lnTo>
                  <a:pt x="1758" y="314"/>
                </a:lnTo>
                <a:lnTo>
                  <a:pt x="1747" y="329"/>
                </a:lnTo>
                <a:lnTo>
                  <a:pt x="1737" y="324"/>
                </a:lnTo>
                <a:lnTo>
                  <a:pt x="1727" y="324"/>
                </a:lnTo>
                <a:lnTo>
                  <a:pt x="1722" y="334"/>
                </a:lnTo>
                <a:lnTo>
                  <a:pt x="1711" y="339"/>
                </a:lnTo>
                <a:lnTo>
                  <a:pt x="1701" y="345"/>
                </a:lnTo>
                <a:lnTo>
                  <a:pt x="1691" y="350"/>
                </a:lnTo>
                <a:lnTo>
                  <a:pt x="1680" y="360"/>
                </a:lnTo>
                <a:lnTo>
                  <a:pt x="1670" y="370"/>
                </a:lnTo>
                <a:lnTo>
                  <a:pt x="1660" y="375"/>
                </a:lnTo>
                <a:lnTo>
                  <a:pt x="1650" y="386"/>
                </a:lnTo>
                <a:lnTo>
                  <a:pt x="1639" y="391"/>
                </a:lnTo>
                <a:lnTo>
                  <a:pt x="1629" y="396"/>
                </a:lnTo>
                <a:lnTo>
                  <a:pt x="1619" y="406"/>
                </a:lnTo>
                <a:lnTo>
                  <a:pt x="1608" y="411"/>
                </a:lnTo>
                <a:lnTo>
                  <a:pt x="1598" y="417"/>
                </a:lnTo>
                <a:lnTo>
                  <a:pt x="1588" y="422"/>
                </a:lnTo>
                <a:lnTo>
                  <a:pt x="1578" y="427"/>
                </a:lnTo>
                <a:lnTo>
                  <a:pt x="1567" y="422"/>
                </a:lnTo>
                <a:lnTo>
                  <a:pt x="1557" y="427"/>
                </a:lnTo>
                <a:lnTo>
                  <a:pt x="1547" y="432"/>
                </a:lnTo>
                <a:lnTo>
                  <a:pt x="1542" y="442"/>
                </a:lnTo>
                <a:lnTo>
                  <a:pt x="1531" y="442"/>
                </a:lnTo>
                <a:lnTo>
                  <a:pt x="1521" y="447"/>
                </a:lnTo>
                <a:lnTo>
                  <a:pt x="1511" y="447"/>
                </a:lnTo>
                <a:lnTo>
                  <a:pt x="1501" y="453"/>
                </a:lnTo>
                <a:lnTo>
                  <a:pt x="1490" y="453"/>
                </a:lnTo>
                <a:lnTo>
                  <a:pt x="1480" y="453"/>
                </a:lnTo>
                <a:lnTo>
                  <a:pt x="1470" y="458"/>
                </a:lnTo>
                <a:lnTo>
                  <a:pt x="1459" y="468"/>
                </a:lnTo>
                <a:lnTo>
                  <a:pt x="1449" y="468"/>
                </a:lnTo>
                <a:lnTo>
                  <a:pt x="1439" y="463"/>
                </a:lnTo>
                <a:lnTo>
                  <a:pt x="1429" y="463"/>
                </a:lnTo>
                <a:lnTo>
                  <a:pt x="1418" y="463"/>
                </a:lnTo>
                <a:lnTo>
                  <a:pt x="1408" y="463"/>
                </a:lnTo>
                <a:lnTo>
                  <a:pt x="1398" y="468"/>
                </a:lnTo>
                <a:lnTo>
                  <a:pt x="1387" y="473"/>
                </a:lnTo>
                <a:lnTo>
                  <a:pt x="1377" y="473"/>
                </a:lnTo>
                <a:lnTo>
                  <a:pt x="1367" y="473"/>
                </a:lnTo>
                <a:lnTo>
                  <a:pt x="1362" y="478"/>
                </a:lnTo>
                <a:lnTo>
                  <a:pt x="1351" y="483"/>
                </a:lnTo>
                <a:lnTo>
                  <a:pt x="1341" y="483"/>
                </a:lnTo>
                <a:lnTo>
                  <a:pt x="1331" y="489"/>
                </a:lnTo>
                <a:lnTo>
                  <a:pt x="1321" y="494"/>
                </a:lnTo>
                <a:lnTo>
                  <a:pt x="1310" y="489"/>
                </a:lnTo>
                <a:lnTo>
                  <a:pt x="1300" y="483"/>
                </a:lnTo>
                <a:lnTo>
                  <a:pt x="1290" y="478"/>
                </a:lnTo>
                <a:lnTo>
                  <a:pt x="1280" y="483"/>
                </a:lnTo>
                <a:lnTo>
                  <a:pt x="1269" y="483"/>
                </a:lnTo>
                <a:lnTo>
                  <a:pt x="1259" y="489"/>
                </a:lnTo>
                <a:lnTo>
                  <a:pt x="1249" y="489"/>
                </a:lnTo>
                <a:lnTo>
                  <a:pt x="1238" y="489"/>
                </a:lnTo>
                <a:lnTo>
                  <a:pt x="1228" y="489"/>
                </a:lnTo>
                <a:lnTo>
                  <a:pt x="1218" y="494"/>
                </a:lnTo>
                <a:lnTo>
                  <a:pt x="1208" y="499"/>
                </a:lnTo>
                <a:lnTo>
                  <a:pt x="1197" y="489"/>
                </a:lnTo>
                <a:lnTo>
                  <a:pt x="1187" y="499"/>
                </a:lnTo>
                <a:lnTo>
                  <a:pt x="1182" y="494"/>
                </a:lnTo>
                <a:lnTo>
                  <a:pt x="1172" y="494"/>
                </a:lnTo>
                <a:lnTo>
                  <a:pt x="1161" y="494"/>
                </a:lnTo>
                <a:lnTo>
                  <a:pt x="1151" y="499"/>
                </a:lnTo>
                <a:lnTo>
                  <a:pt x="1141" y="499"/>
                </a:lnTo>
                <a:lnTo>
                  <a:pt x="1130" y="494"/>
                </a:lnTo>
                <a:lnTo>
                  <a:pt x="1120" y="494"/>
                </a:lnTo>
                <a:lnTo>
                  <a:pt x="1110" y="499"/>
                </a:lnTo>
                <a:lnTo>
                  <a:pt x="1100" y="499"/>
                </a:lnTo>
                <a:lnTo>
                  <a:pt x="1089" y="504"/>
                </a:lnTo>
                <a:lnTo>
                  <a:pt x="1079" y="504"/>
                </a:lnTo>
                <a:lnTo>
                  <a:pt x="1069" y="504"/>
                </a:lnTo>
                <a:lnTo>
                  <a:pt x="1059" y="504"/>
                </a:lnTo>
                <a:lnTo>
                  <a:pt x="1048" y="509"/>
                </a:lnTo>
                <a:lnTo>
                  <a:pt x="1038" y="509"/>
                </a:lnTo>
                <a:lnTo>
                  <a:pt x="1028" y="509"/>
                </a:lnTo>
                <a:lnTo>
                  <a:pt x="1017" y="514"/>
                </a:lnTo>
                <a:lnTo>
                  <a:pt x="1007" y="514"/>
                </a:lnTo>
                <a:lnTo>
                  <a:pt x="1002" y="514"/>
                </a:lnTo>
                <a:lnTo>
                  <a:pt x="992" y="519"/>
                </a:lnTo>
                <a:lnTo>
                  <a:pt x="981" y="519"/>
                </a:lnTo>
                <a:lnTo>
                  <a:pt x="971" y="519"/>
                </a:lnTo>
                <a:lnTo>
                  <a:pt x="961" y="519"/>
                </a:lnTo>
                <a:lnTo>
                  <a:pt x="951" y="525"/>
                </a:lnTo>
                <a:lnTo>
                  <a:pt x="940" y="525"/>
                </a:lnTo>
                <a:lnTo>
                  <a:pt x="930" y="525"/>
                </a:lnTo>
                <a:lnTo>
                  <a:pt x="920" y="525"/>
                </a:lnTo>
                <a:lnTo>
                  <a:pt x="909" y="525"/>
                </a:lnTo>
                <a:lnTo>
                  <a:pt x="899" y="525"/>
                </a:lnTo>
                <a:lnTo>
                  <a:pt x="889" y="525"/>
                </a:lnTo>
                <a:lnTo>
                  <a:pt x="879" y="525"/>
                </a:lnTo>
                <a:lnTo>
                  <a:pt x="868" y="530"/>
                </a:lnTo>
                <a:lnTo>
                  <a:pt x="858" y="530"/>
                </a:lnTo>
                <a:lnTo>
                  <a:pt x="848" y="530"/>
                </a:lnTo>
                <a:lnTo>
                  <a:pt x="837" y="530"/>
                </a:lnTo>
                <a:lnTo>
                  <a:pt x="827" y="530"/>
                </a:lnTo>
                <a:lnTo>
                  <a:pt x="817" y="530"/>
                </a:lnTo>
                <a:lnTo>
                  <a:pt x="812" y="530"/>
                </a:lnTo>
                <a:lnTo>
                  <a:pt x="802" y="530"/>
                </a:lnTo>
                <a:lnTo>
                  <a:pt x="791" y="535"/>
                </a:lnTo>
                <a:lnTo>
                  <a:pt x="781" y="535"/>
                </a:lnTo>
                <a:lnTo>
                  <a:pt x="771" y="535"/>
                </a:lnTo>
                <a:lnTo>
                  <a:pt x="760" y="535"/>
                </a:lnTo>
                <a:lnTo>
                  <a:pt x="750" y="535"/>
                </a:lnTo>
                <a:lnTo>
                  <a:pt x="740" y="535"/>
                </a:lnTo>
                <a:lnTo>
                  <a:pt x="730" y="535"/>
                </a:lnTo>
                <a:lnTo>
                  <a:pt x="719" y="535"/>
                </a:lnTo>
                <a:lnTo>
                  <a:pt x="709" y="535"/>
                </a:lnTo>
                <a:lnTo>
                  <a:pt x="699" y="535"/>
                </a:lnTo>
                <a:lnTo>
                  <a:pt x="688" y="535"/>
                </a:lnTo>
                <a:lnTo>
                  <a:pt x="678" y="535"/>
                </a:lnTo>
                <a:lnTo>
                  <a:pt x="668" y="535"/>
                </a:lnTo>
                <a:lnTo>
                  <a:pt x="658" y="540"/>
                </a:lnTo>
                <a:lnTo>
                  <a:pt x="647" y="540"/>
                </a:lnTo>
                <a:lnTo>
                  <a:pt x="637" y="540"/>
                </a:lnTo>
                <a:lnTo>
                  <a:pt x="632" y="540"/>
                </a:lnTo>
                <a:lnTo>
                  <a:pt x="622" y="540"/>
                </a:lnTo>
                <a:lnTo>
                  <a:pt x="611" y="540"/>
                </a:lnTo>
                <a:lnTo>
                  <a:pt x="601" y="540"/>
                </a:lnTo>
                <a:lnTo>
                  <a:pt x="591" y="540"/>
                </a:lnTo>
                <a:lnTo>
                  <a:pt x="581" y="540"/>
                </a:lnTo>
                <a:lnTo>
                  <a:pt x="570" y="540"/>
                </a:lnTo>
                <a:lnTo>
                  <a:pt x="560" y="540"/>
                </a:lnTo>
                <a:lnTo>
                  <a:pt x="550" y="540"/>
                </a:lnTo>
                <a:lnTo>
                  <a:pt x="539" y="540"/>
                </a:lnTo>
                <a:lnTo>
                  <a:pt x="529" y="540"/>
                </a:lnTo>
                <a:lnTo>
                  <a:pt x="519" y="540"/>
                </a:lnTo>
                <a:lnTo>
                  <a:pt x="509" y="540"/>
                </a:lnTo>
                <a:lnTo>
                  <a:pt x="498" y="545"/>
                </a:lnTo>
                <a:lnTo>
                  <a:pt x="488" y="545"/>
                </a:lnTo>
                <a:lnTo>
                  <a:pt x="478" y="545"/>
                </a:lnTo>
                <a:lnTo>
                  <a:pt x="467" y="545"/>
                </a:lnTo>
                <a:lnTo>
                  <a:pt x="457" y="545"/>
                </a:lnTo>
                <a:lnTo>
                  <a:pt x="452" y="545"/>
                </a:lnTo>
                <a:lnTo>
                  <a:pt x="442" y="545"/>
                </a:lnTo>
                <a:lnTo>
                  <a:pt x="431" y="545"/>
                </a:lnTo>
                <a:lnTo>
                  <a:pt x="421" y="545"/>
                </a:lnTo>
                <a:lnTo>
                  <a:pt x="411" y="545"/>
                </a:lnTo>
                <a:lnTo>
                  <a:pt x="401" y="545"/>
                </a:lnTo>
                <a:lnTo>
                  <a:pt x="390" y="545"/>
                </a:lnTo>
                <a:lnTo>
                  <a:pt x="380" y="545"/>
                </a:lnTo>
                <a:lnTo>
                  <a:pt x="370" y="545"/>
                </a:lnTo>
                <a:lnTo>
                  <a:pt x="360" y="545"/>
                </a:lnTo>
                <a:lnTo>
                  <a:pt x="349" y="545"/>
                </a:lnTo>
                <a:lnTo>
                  <a:pt x="339" y="545"/>
                </a:lnTo>
                <a:lnTo>
                  <a:pt x="329" y="545"/>
                </a:lnTo>
                <a:lnTo>
                  <a:pt x="318" y="545"/>
                </a:lnTo>
                <a:lnTo>
                  <a:pt x="308" y="545"/>
                </a:lnTo>
                <a:lnTo>
                  <a:pt x="298" y="545"/>
                </a:lnTo>
                <a:lnTo>
                  <a:pt x="288" y="545"/>
                </a:lnTo>
                <a:lnTo>
                  <a:pt x="277" y="545"/>
                </a:lnTo>
                <a:lnTo>
                  <a:pt x="272" y="545"/>
                </a:lnTo>
                <a:lnTo>
                  <a:pt x="262" y="545"/>
                </a:lnTo>
                <a:lnTo>
                  <a:pt x="252" y="545"/>
                </a:lnTo>
                <a:lnTo>
                  <a:pt x="241" y="545"/>
                </a:lnTo>
                <a:lnTo>
                  <a:pt x="231" y="545"/>
                </a:lnTo>
                <a:lnTo>
                  <a:pt x="221" y="545"/>
                </a:lnTo>
                <a:lnTo>
                  <a:pt x="210" y="545"/>
                </a:lnTo>
                <a:lnTo>
                  <a:pt x="200" y="545"/>
                </a:lnTo>
                <a:lnTo>
                  <a:pt x="190" y="545"/>
                </a:lnTo>
                <a:lnTo>
                  <a:pt x="180" y="545"/>
                </a:lnTo>
                <a:lnTo>
                  <a:pt x="169" y="545"/>
                </a:lnTo>
                <a:lnTo>
                  <a:pt x="159" y="545"/>
                </a:lnTo>
                <a:lnTo>
                  <a:pt x="149" y="545"/>
                </a:lnTo>
                <a:lnTo>
                  <a:pt x="138" y="545"/>
                </a:lnTo>
                <a:lnTo>
                  <a:pt x="128" y="545"/>
                </a:lnTo>
                <a:lnTo>
                  <a:pt x="118" y="545"/>
                </a:lnTo>
                <a:lnTo>
                  <a:pt x="108" y="545"/>
                </a:lnTo>
                <a:lnTo>
                  <a:pt x="97" y="545"/>
                </a:lnTo>
                <a:lnTo>
                  <a:pt x="92" y="545"/>
                </a:lnTo>
                <a:lnTo>
                  <a:pt x="82" y="545"/>
                </a:lnTo>
                <a:lnTo>
                  <a:pt x="72" y="545"/>
                </a:lnTo>
                <a:lnTo>
                  <a:pt x="61" y="545"/>
                </a:lnTo>
                <a:lnTo>
                  <a:pt x="51" y="545"/>
                </a:lnTo>
                <a:lnTo>
                  <a:pt x="41" y="545"/>
                </a:lnTo>
                <a:lnTo>
                  <a:pt x="31" y="545"/>
                </a:lnTo>
                <a:lnTo>
                  <a:pt x="20" y="545"/>
                </a:lnTo>
                <a:lnTo>
                  <a:pt x="10" y="545"/>
                </a:lnTo>
                <a:lnTo>
                  <a:pt x="0" y="545"/>
                </a:lnTo>
              </a:path>
            </a:pathLst>
          </a:custGeom>
          <a:noFill/>
          <a:ln w="0">
            <a:solidFill>
              <a:srgbClr val="3366FF"/>
            </a:solidFill>
            <a:prstDash val="solid"/>
            <a:round/>
            <a:headEnd/>
            <a:tailEnd/>
          </a:ln>
        </p:spPr>
        <p:txBody>
          <a:bodyPr/>
          <a:lstStyle/>
          <a:p>
            <a:endParaRPr lang="en-GB"/>
          </a:p>
        </p:txBody>
      </p:sp>
      <p:sp>
        <p:nvSpPr>
          <p:cNvPr id="412898" name="Freeform 226"/>
          <p:cNvSpPr>
            <a:spLocks/>
          </p:cNvSpPr>
          <p:nvPr/>
        </p:nvSpPr>
        <p:spPr bwMode="auto">
          <a:xfrm>
            <a:off x="1423988" y="3890963"/>
            <a:ext cx="6346825" cy="1550987"/>
          </a:xfrm>
          <a:custGeom>
            <a:avLst/>
            <a:gdLst/>
            <a:ahLst/>
            <a:cxnLst>
              <a:cxn ang="0">
                <a:pos x="108" y="977"/>
              </a:cxn>
              <a:cxn ang="0">
                <a:pos x="241" y="977"/>
              </a:cxn>
              <a:cxn ang="0">
                <a:pos x="370" y="977"/>
              </a:cxn>
              <a:cxn ang="0">
                <a:pos x="498" y="977"/>
              </a:cxn>
              <a:cxn ang="0">
                <a:pos x="632" y="972"/>
              </a:cxn>
              <a:cxn ang="0">
                <a:pos x="760" y="967"/>
              </a:cxn>
              <a:cxn ang="0">
                <a:pos x="889" y="957"/>
              </a:cxn>
              <a:cxn ang="0">
                <a:pos x="1017" y="941"/>
              </a:cxn>
              <a:cxn ang="0">
                <a:pos x="1151" y="926"/>
              </a:cxn>
              <a:cxn ang="0">
                <a:pos x="1280" y="905"/>
              </a:cxn>
              <a:cxn ang="0">
                <a:pos x="1408" y="890"/>
              </a:cxn>
              <a:cxn ang="0">
                <a:pos x="1542" y="859"/>
              </a:cxn>
              <a:cxn ang="0">
                <a:pos x="1670" y="766"/>
              </a:cxn>
              <a:cxn ang="0">
                <a:pos x="1799" y="648"/>
              </a:cxn>
              <a:cxn ang="0">
                <a:pos x="1927" y="571"/>
              </a:cxn>
              <a:cxn ang="0">
                <a:pos x="2061" y="453"/>
              </a:cxn>
              <a:cxn ang="0">
                <a:pos x="2189" y="360"/>
              </a:cxn>
              <a:cxn ang="0">
                <a:pos x="2318" y="288"/>
              </a:cxn>
              <a:cxn ang="0">
                <a:pos x="2451" y="237"/>
              </a:cxn>
              <a:cxn ang="0">
                <a:pos x="2580" y="185"/>
              </a:cxn>
              <a:cxn ang="0">
                <a:pos x="2708" y="144"/>
              </a:cxn>
              <a:cxn ang="0">
                <a:pos x="2837" y="103"/>
              </a:cxn>
              <a:cxn ang="0">
                <a:pos x="2970" y="83"/>
              </a:cxn>
              <a:cxn ang="0">
                <a:pos x="3099" y="57"/>
              </a:cxn>
              <a:cxn ang="0">
                <a:pos x="3227" y="36"/>
              </a:cxn>
              <a:cxn ang="0">
                <a:pos x="3361" y="26"/>
              </a:cxn>
              <a:cxn ang="0">
                <a:pos x="3490" y="16"/>
              </a:cxn>
              <a:cxn ang="0">
                <a:pos x="3618" y="11"/>
              </a:cxn>
              <a:cxn ang="0">
                <a:pos x="3747" y="5"/>
              </a:cxn>
              <a:cxn ang="0">
                <a:pos x="3880" y="0"/>
              </a:cxn>
              <a:cxn ang="0">
                <a:pos x="3998" y="874"/>
              </a:cxn>
              <a:cxn ang="0">
                <a:pos x="3870" y="874"/>
              </a:cxn>
              <a:cxn ang="0">
                <a:pos x="3736" y="869"/>
              </a:cxn>
              <a:cxn ang="0">
                <a:pos x="3608" y="869"/>
              </a:cxn>
              <a:cxn ang="0">
                <a:pos x="3479" y="864"/>
              </a:cxn>
              <a:cxn ang="0">
                <a:pos x="3351" y="854"/>
              </a:cxn>
              <a:cxn ang="0">
                <a:pos x="3217" y="849"/>
              </a:cxn>
              <a:cxn ang="0">
                <a:pos x="3089" y="833"/>
              </a:cxn>
              <a:cxn ang="0">
                <a:pos x="2960" y="813"/>
              </a:cxn>
              <a:cxn ang="0">
                <a:pos x="2827" y="782"/>
              </a:cxn>
              <a:cxn ang="0">
                <a:pos x="2698" y="720"/>
              </a:cxn>
              <a:cxn ang="0">
                <a:pos x="2570" y="643"/>
              </a:cxn>
              <a:cxn ang="0">
                <a:pos x="2441" y="556"/>
              </a:cxn>
              <a:cxn ang="0">
                <a:pos x="2307" y="478"/>
              </a:cxn>
              <a:cxn ang="0">
                <a:pos x="2179" y="432"/>
              </a:cxn>
              <a:cxn ang="0">
                <a:pos x="2050" y="463"/>
              </a:cxn>
              <a:cxn ang="0">
                <a:pos x="1917" y="576"/>
              </a:cxn>
              <a:cxn ang="0">
                <a:pos x="1788" y="648"/>
              </a:cxn>
              <a:cxn ang="0">
                <a:pos x="1660" y="771"/>
              </a:cxn>
              <a:cxn ang="0">
                <a:pos x="1531" y="864"/>
              </a:cxn>
              <a:cxn ang="0">
                <a:pos x="1398" y="890"/>
              </a:cxn>
              <a:cxn ang="0">
                <a:pos x="1269" y="905"/>
              </a:cxn>
              <a:cxn ang="0">
                <a:pos x="1141" y="926"/>
              </a:cxn>
              <a:cxn ang="0">
                <a:pos x="1007" y="941"/>
              </a:cxn>
              <a:cxn ang="0">
                <a:pos x="879" y="957"/>
              </a:cxn>
              <a:cxn ang="0">
                <a:pos x="750" y="967"/>
              </a:cxn>
              <a:cxn ang="0">
                <a:pos x="622" y="972"/>
              </a:cxn>
              <a:cxn ang="0">
                <a:pos x="488" y="977"/>
              </a:cxn>
              <a:cxn ang="0">
                <a:pos x="360" y="977"/>
              </a:cxn>
              <a:cxn ang="0">
                <a:pos x="231" y="977"/>
              </a:cxn>
              <a:cxn ang="0">
                <a:pos x="97" y="977"/>
              </a:cxn>
            </a:cxnLst>
            <a:rect l="0" t="0" r="r" b="b"/>
            <a:pathLst>
              <a:path w="3998" h="977">
                <a:moveTo>
                  <a:pt x="0" y="977"/>
                </a:moveTo>
                <a:lnTo>
                  <a:pt x="0" y="977"/>
                </a:lnTo>
                <a:lnTo>
                  <a:pt x="10" y="977"/>
                </a:lnTo>
                <a:lnTo>
                  <a:pt x="20" y="977"/>
                </a:lnTo>
                <a:lnTo>
                  <a:pt x="31" y="977"/>
                </a:lnTo>
                <a:lnTo>
                  <a:pt x="41" y="977"/>
                </a:lnTo>
                <a:lnTo>
                  <a:pt x="51" y="977"/>
                </a:lnTo>
                <a:lnTo>
                  <a:pt x="61" y="977"/>
                </a:lnTo>
                <a:lnTo>
                  <a:pt x="72" y="977"/>
                </a:lnTo>
                <a:lnTo>
                  <a:pt x="82" y="977"/>
                </a:lnTo>
                <a:lnTo>
                  <a:pt x="92" y="977"/>
                </a:lnTo>
                <a:lnTo>
                  <a:pt x="97" y="977"/>
                </a:lnTo>
                <a:lnTo>
                  <a:pt x="108" y="977"/>
                </a:lnTo>
                <a:lnTo>
                  <a:pt x="118" y="977"/>
                </a:lnTo>
                <a:lnTo>
                  <a:pt x="128" y="977"/>
                </a:lnTo>
                <a:lnTo>
                  <a:pt x="138" y="977"/>
                </a:lnTo>
                <a:lnTo>
                  <a:pt x="149" y="977"/>
                </a:lnTo>
                <a:lnTo>
                  <a:pt x="159" y="977"/>
                </a:lnTo>
                <a:lnTo>
                  <a:pt x="169" y="977"/>
                </a:lnTo>
                <a:lnTo>
                  <a:pt x="180" y="977"/>
                </a:lnTo>
                <a:lnTo>
                  <a:pt x="190" y="977"/>
                </a:lnTo>
                <a:lnTo>
                  <a:pt x="200" y="977"/>
                </a:lnTo>
                <a:lnTo>
                  <a:pt x="210" y="977"/>
                </a:lnTo>
                <a:lnTo>
                  <a:pt x="221" y="977"/>
                </a:lnTo>
                <a:lnTo>
                  <a:pt x="231" y="977"/>
                </a:lnTo>
                <a:lnTo>
                  <a:pt x="241" y="977"/>
                </a:lnTo>
                <a:lnTo>
                  <a:pt x="252" y="977"/>
                </a:lnTo>
                <a:lnTo>
                  <a:pt x="262" y="977"/>
                </a:lnTo>
                <a:lnTo>
                  <a:pt x="272" y="977"/>
                </a:lnTo>
                <a:lnTo>
                  <a:pt x="277" y="977"/>
                </a:lnTo>
                <a:lnTo>
                  <a:pt x="288" y="977"/>
                </a:lnTo>
                <a:lnTo>
                  <a:pt x="298" y="977"/>
                </a:lnTo>
                <a:lnTo>
                  <a:pt x="308" y="977"/>
                </a:lnTo>
                <a:lnTo>
                  <a:pt x="318" y="977"/>
                </a:lnTo>
                <a:lnTo>
                  <a:pt x="329" y="977"/>
                </a:lnTo>
                <a:lnTo>
                  <a:pt x="339" y="977"/>
                </a:lnTo>
                <a:lnTo>
                  <a:pt x="349" y="977"/>
                </a:lnTo>
                <a:lnTo>
                  <a:pt x="360" y="977"/>
                </a:lnTo>
                <a:lnTo>
                  <a:pt x="370" y="977"/>
                </a:lnTo>
                <a:lnTo>
                  <a:pt x="380" y="977"/>
                </a:lnTo>
                <a:lnTo>
                  <a:pt x="390" y="977"/>
                </a:lnTo>
                <a:lnTo>
                  <a:pt x="401" y="977"/>
                </a:lnTo>
                <a:lnTo>
                  <a:pt x="411" y="977"/>
                </a:lnTo>
                <a:lnTo>
                  <a:pt x="421" y="977"/>
                </a:lnTo>
                <a:lnTo>
                  <a:pt x="431" y="977"/>
                </a:lnTo>
                <a:lnTo>
                  <a:pt x="442" y="977"/>
                </a:lnTo>
                <a:lnTo>
                  <a:pt x="452" y="977"/>
                </a:lnTo>
                <a:lnTo>
                  <a:pt x="457" y="977"/>
                </a:lnTo>
                <a:lnTo>
                  <a:pt x="467" y="977"/>
                </a:lnTo>
                <a:lnTo>
                  <a:pt x="478" y="977"/>
                </a:lnTo>
                <a:lnTo>
                  <a:pt x="488" y="977"/>
                </a:lnTo>
                <a:lnTo>
                  <a:pt x="498" y="977"/>
                </a:lnTo>
                <a:lnTo>
                  <a:pt x="509" y="972"/>
                </a:lnTo>
                <a:lnTo>
                  <a:pt x="519" y="972"/>
                </a:lnTo>
                <a:lnTo>
                  <a:pt x="529" y="972"/>
                </a:lnTo>
                <a:lnTo>
                  <a:pt x="539" y="972"/>
                </a:lnTo>
                <a:lnTo>
                  <a:pt x="550" y="972"/>
                </a:lnTo>
                <a:lnTo>
                  <a:pt x="560" y="972"/>
                </a:lnTo>
                <a:lnTo>
                  <a:pt x="570" y="972"/>
                </a:lnTo>
                <a:lnTo>
                  <a:pt x="581" y="972"/>
                </a:lnTo>
                <a:lnTo>
                  <a:pt x="591" y="972"/>
                </a:lnTo>
                <a:lnTo>
                  <a:pt x="601" y="972"/>
                </a:lnTo>
                <a:lnTo>
                  <a:pt x="611" y="972"/>
                </a:lnTo>
                <a:lnTo>
                  <a:pt x="622" y="972"/>
                </a:lnTo>
                <a:lnTo>
                  <a:pt x="632" y="972"/>
                </a:lnTo>
                <a:lnTo>
                  <a:pt x="637" y="972"/>
                </a:lnTo>
                <a:lnTo>
                  <a:pt x="647" y="972"/>
                </a:lnTo>
                <a:lnTo>
                  <a:pt x="658" y="967"/>
                </a:lnTo>
                <a:lnTo>
                  <a:pt x="668" y="967"/>
                </a:lnTo>
                <a:lnTo>
                  <a:pt x="678" y="967"/>
                </a:lnTo>
                <a:lnTo>
                  <a:pt x="688" y="967"/>
                </a:lnTo>
                <a:lnTo>
                  <a:pt x="699" y="967"/>
                </a:lnTo>
                <a:lnTo>
                  <a:pt x="709" y="967"/>
                </a:lnTo>
                <a:lnTo>
                  <a:pt x="719" y="967"/>
                </a:lnTo>
                <a:lnTo>
                  <a:pt x="730" y="967"/>
                </a:lnTo>
                <a:lnTo>
                  <a:pt x="740" y="967"/>
                </a:lnTo>
                <a:lnTo>
                  <a:pt x="750" y="967"/>
                </a:lnTo>
                <a:lnTo>
                  <a:pt x="760" y="967"/>
                </a:lnTo>
                <a:lnTo>
                  <a:pt x="771" y="967"/>
                </a:lnTo>
                <a:lnTo>
                  <a:pt x="781" y="967"/>
                </a:lnTo>
                <a:lnTo>
                  <a:pt x="791" y="962"/>
                </a:lnTo>
                <a:lnTo>
                  <a:pt x="802" y="962"/>
                </a:lnTo>
                <a:lnTo>
                  <a:pt x="812" y="962"/>
                </a:lnTo>
                <a:lnTo>
                  <a:pt x="817" y="962"/>
                </a:lnTo>
                <a:lnTo>
                  <a:pt x="827" y="962"/>
                </a:lnTo>
                <a:lnTo>
                  <a:pt x="837" y="962"/>
                </a:lnTo>
                <a:lnTo>
                  <a:pt x="848" y="962"/>
                </a:lnTo>
                <a:lnTo>
                  <a:pt x="858" y="962"/>
                </a:lnTo>
                <a:lnTo>
                  <a:pt x="868" y="957"/>
                </a:lnTo>
                <a:lnTo>
                  <a:pt x="879" y="957"/>
                </a:lnTo>
                <a:lnTo>
                  <a:pt x="889" y="957"/>
                </a:lnTo>
                <a:lnTo>
                  <a:pt x="899" y="957"/>
                </a:lnTo>
                <a:lnTo>
                  <a:pt x="909" y="957"/>
                </a:lnTo>
                <a:lnTo>
                  <a:pt x="920" y="951"/>
                </a:lnTo>
                <a:lnTo>
                  <a:pt x="930" y="957"/>
                </a:lnTo>
                <a:lnTo>
                  <a:pt x="940" y="951"/>
                </a:lnTo>
                <a:lnTo>
                  <a:pt x="951" y="951"/>
                </a:lnTo>
                <a:lnTo>
                  <a:pt x="961" y="951"/>
                </a:lnTo>
                <a:lnTo>
                  <a:pt x="971" y="951"/>
                </a:lnTo>
                <a:lnTo>
                  <a:pt x="981" y="946"/>
                </a:lnTo>
                <a:lnTo>
                  <a:pt x="992" y="946"/>
                </a:lnTo>
                <a:lnTo>
                  <a:pt x="1002" y="946"/>
                </a:lnTo>
                <a:lnTo>
                  <a:pt x="1007" y="941"/>
                </a:lnTo>
                <a:lnTo>
                  <a:pt x="1017" y="941"/>
                </a:lnTo>
                <a:lnTo>
                  <a:pt x="1028" y="941"/>
                </a:lnTo>
                <a:lnTo>
                  <a:pt x="1038" y="936"/>
                </a:lnTo>
                <a:lnTo>
                  <a:pt x="1048" y="936"/>
                </a:lnTo>
                <a:lnTo>
                  <a:pt x="1059" y="931"/>
                </a:lnTo>
                <a:lnTo>
                  <a:pt x="1069" y="931"/>
                </a:lnTo>
                <a:lnTo>
                  <a:pt x="1079" y="931"/>
                </a:lnTo>
                <a:lnTo>
                  <a:pt x="1089" y="931"/>
                </a:lnTo>
                <a:lnTo>
                  <a:pt x="1100" y="926"/>
                </a:lnTo>
                <a:lnTo>
                  <a:pt x="1110" y="926"/>
                </a:lnTo>
                <a:lnTo>
                  <a:pt x="1120" y="921"/>
                </a:lnTo>
                <a:lnTo>
                  <a:pt x="1130" y="921"/>
                </a:lnTo>
                <a:lnTo>
                  <a:pt x="1141" y="926"/>
                </a:lnTo>
                <a:lnTo>
                  <a:pt x="1151" y="926"/>
                </a:lnTo>
                <a:lnTo>
                  <a:pt x="1161" y="921"/>
                </a:lnTo>
                <a:lnTo>
                  <a:pt x="1172" y="915"/>
                </a:lnTo>
                <a:lnTo>
                  <a:pt x="1182" y="915"/>
                </a:lnTo>
                <a:lnTo>
                  <a:pt x="1187" y="926"/>
                </a:lnTo>
                <a:lnTo>
                  <a:pt x="1197" y="915"/>
                </a:lnTo>
                <a:lnTo>
                  <a:pt x="1208" y="926"/>
                </a:lnTo>
                <a:lnTo>
                  <a:pt x="1218" y="921"/>
                </a:lnTo>
                <a:lnTo>
                  <a:pt x="1228" y="910"/>
                </a:lnTo>
                <a:lnTo>
                  <a:pt x="1238" y="910"/>
                </a:lnTo>
                <a:lnTo>
                  <a:pt x="1249" y="910"/>
                </a:lnTo>
                <a:lnTo>
                  <a:pt x="1259" y="910"/>
                </a:lnTo>
                <a:lnTo>
                  <a:pt x="1269" y="905"/>
                </a:lnTo>
                <a:lnTo>
                  <a:pt x="1280" y="905"/>
                </a:lnTo>
                <a:lnTo>
                  <a:pt x="1290" y="900"/>
                </a:lnTo>
                <a:lnTo>
                  <a:pt x="1300" y="905"/>
                </a:lnTo>
                <a:lnTo>
                  <a:pt x="1310" y="910"/>
                </a:lnTo>
                <a:lnTo>
                  <a:pt x="1321" y="921"/>
                </a:lnTo>
                <a:lnTo>
                  <a:pt x="1331" y="915"/>
                </a:lnTo>
                <a:lnTo>
                  <a:pt x="1341" y="910"/>
                </a:lnTo>
                <a:lnTo>
                  <a:pt x="1351" y="910"/>
                </a:lnTo>
                <a:lnTo>
                  <a:pt x="1362" y="900"/>
                </a:lnTo>
                <a:lnTo>
                  <a:pt x="1367" y="895"/>
                </a:lnTo>
                <a:lnTo>
                  <a:pt x="1377" y="900"/>
                </a:lnTo>
                <a:lnTo>
                  <a:pt x="1387" y="895"/>
                </a:lnTo>
                <a:lnTo>
                  <a:pt x="1398" y="890"/>
                </a:lnTo>
                <a:lnTo>
                  <a:pt x="1408" y="890"/>
                </a:lnTo>
                <a:lnTo>
                  <a:pt x="1418" y="890"/>
                </a:lnTo>
                <a:lnTo>
                  <a:pt x="1429" y="885"/>
                </a:lnTo>
                <a:lnTo>
                  <a:pt x="1439" y="885"/>
                </a:lnTo>
                <a:lnTo>
                  <a:pt x="1449" y="895"/>
                </a:lnTo>
                <a:lnTo>
                  <a:pt x="1459" y="890"/>
                </a:lnTo>
                <a:lnTo>
                  <a:pt x="1470" y="879"/>
                </a:lnTo>
                <a:lnTo>
                  <a:pt x="1480" y="874"/>
                </a:lnTo>
                <a:lnTo>
                  <a:pt x="1490" y="874"/>
                </a:lnTo>
                <a:lnTo>
                  <a:pt x="1501" y="874"/>
                </a:lnTo>
                <a:lnTo>
                  <a:pt x="1511" y="864"/>
                </a:lnTo>
                <a:lnTo>
                  <a:pt x="1521" y="864"/>
                </a:lnTo>
                <a:lnTo>
                  <a:pt x="1531" y="864"/>
                </a:lnTo>
                <a:lnTo>
                  <a:pt x="1542" y="859"/>
                </a:lnTo>
                <a:lnTo>
                  <a:pt x="1547" y="849"/>
                </a:lnTo>
                <a:lnTo>
                  <a:pt x="1557" y="838"/>
                </a:lnTo>
                <a:lnTo>
                  <a:pt x="1567" y="833"/>
                </a:lnTo>
                <a:lnTo>
                  <a:pt x="1578" y="833"/>
                </a:lnTo>
                <a:lnTo>
                  <a:pt x="1588" y="823"/>
                </a:lnTo>
                <a:lnTo>
                  <a:pt x="1598" y="813"/>
                </a:lnTo>
                <a:lnTo>
                  <a:pt x="1608" y="813"/>
                </a:lnTo>
                <a:lnTo>
                  <a:pt x="1619" y="807"/>
                </a:lnTo>
                <a:lnTo>
                  <a:pt x="1629" y="797"/>
                </a:lnTo>
                <a:lnTo>
                  <a:pt x="1639" y="792"/>
                </a:lnTo>
                <a:lnTo>
                  <a:pt x="1650" y="782"/>
                </a:lnTo>
                <a:lnTo>
                  <a:pt x="1660" y="771"/>
                </a:lnTo>
                <a:lnTo>
                  <a:pt x="1670" y="766"/>
                </a:lnTo>
                <a:lnTo>
                  <a:pt x="1680" y="751"/>
                </a:lnTo>
                <a:lnTo>
                  <a:pt x="1691" y="741"/>
                </a:lnTo>
                <a:lnTo>
                  <a:pt x="1701" y="725"/>
                </a:lnTo>
                <a:lnTo>
                  <a:pt x="1711" y="715"/>
                </a:lnTo>
                <a:lnTo>
                  <a:pt x="1722" y="705"/>
                </a:lnTo>
                <a:lnTo>
                  <a:pt x="1727" y="689"/>
                </a:lnTo>
                <a:lnTo>
                  <a:pt x="1737" y="694"/>
                </a:lnTo>
                <a:lnTo>
                  <a:pt x="1747" y="694"/>
                </a:lnTo>
                <a:lnTo>
                  <a:pt x="1758" y="674"/>
                </a:lnTo>
                <a:lnTo>
                  <a:pt x="1768" y="669"/>
                </a:lnTo>
                <a:lnTo>
                  <a:pt x="1778" y="658"/>
                </a:lnTo>
                <a:lnTo>
                  <a:pt x="1788" y="648"/>
                </a:lnTo>
                <a:lnTo>
                  <a:pt x="1799" y="648"/>
                </a:lnTo>
                <a:lnTo>
                  <a:pt x="1809" y="658"/>
                </a:lnTo>
                <a:lnTo>
                  <a:pt x="1819" y="658"/>
                </a:lnTo>
                <a:lnTo>
                  <a:pt x="1829" y="653"/>
                </a:lnTo>
                <a:lnTo>
                  <a:pt x="1840" y="643"/>
                </a:lnTo>
                <a:lnTo>
                  <a:pt x="1850" y="633"/>
                </a:lnTo>
                <a:lnTo>
                  <a:pt x="1860" y="627"/>
                </a:lnTo>
                <a:lnTo>
                  <a:pt x="1871" y="612"/>
                </a:lnTo>
                <a:lnTo>
                  <a:pt x="1881" y="602"/>
                </a:lnTo>
                <a:lnTo>
                  <a:pt x="1891" y="597"/>
                </a:lnTo>
                <a:lnTo>
                  <a:pt x="1901" y="586"/>
                </a:lnTo>
                <a:lnTo>
                  <a:pt x="1907" y="581"/>
                </a:lnTo>
                <a:lnTo>
                  <a:pt x="1917" y="576"/>
                </a:lnTo>
                <a:lnTo>
                  <a:pt x="1927" y="571"/>
                </a:lnTo>
                <a:lnTo>
                  <a:pt x="1937" y="561"/>
                </a:lnTo>
                <a:lnTo>
                  <a:pt x="1948" y="556"/>
                </a:lnTo>
                <a:lnTo>
                  <a:pt x="1958" y="545"/>
                </a:lnTo>
                <a:lnTo>
                  <a:pt x="1968" y="535"/>
                </a:lnTo>
                <a:lnTo>
                  <a:pt x="1979" y="520"/>
                </a:lnTo>
                <a:lnTo>
                  <a:pt x="1989" y="509"/>
                </a:lnTo>
                <a:lnTo>
                  <a:pt x="1999" y="499"/>
                </a:lnTo>
                <a:lnTo>
                  <a:pt x="2009" y="489"/>
                </a:lnTo>
                <a:lnTo>
                  <a:pt x="2020" y="478"/>
                </a:lnTo>
                <a:lnTo>
                  <a:pt x="2030" y="473"/>
                </a:lnTo>
                <a:lnTo>
                  <a:pt x="2040" y="468"/>
                </a:lnTo>
                <a:lnTo>
                  <a:pt x="2050" y="458"/>
                </a:lnTo>
                <a:lnTo>
                  <a:pt x="2061" y="453"/>
                </a:lnTo>
                <a:lnTo>
                  <a:pt x="2071" y="448"/>
                </a:lnTo>
                <a:lnTo>
                  <a:pt x="2081" y="437"/>
                </a:lnTo>
                <a:lnTo>
                  <a:pt x="2092" y="432"/>
                </a:lnTo>
                <a:lnTo>
                  <a:pt x="2097" y="427"/>
                </a:lnTo>
                <a:lnTo>
                  <a:pt x="2107" y="412"/>
                </a:lnTo>
                <a:lnTo>
                  <a:pt x="2117" y="401"/>
                </a:lnTo>
                <a:lnTo>
                  <a:pt x="2128" y="391"/>
                </a:lnTo>
                <a:lnTo>
                  <a:pt x="2138" y="386"/>
                </a:lnTo>
                <a:lnTo>
                  <a:pt x="2148" y="381"/>
                </a:lnTo>
                <a:lnTo>
                  <a:pt x="2158" y="376"/>
                </a:lnTo>
                <a:lnTo>
                  <a:pt x="2169" y="370"/>
                </a:lnTo>
                <a:lnTo>
                  <a:pt x="2179" y="365"/>
                </a:lnTo>
                <a:lnTo>
                  <a:pt x="2189" y="360"/>
                </a:lnTo>
                <a:lnTo>
                  <a:pt x="2200" y="355"/>
                </a:lnTo>
                <a:lnTo>
                  <a:pt x="2210" y="350"/>
                </a:lnTo>
                <a:lnTo>
                  <a:pt x="2220" y="345"/>
                </a:lnTo>
                <a:lnTo>
                  <a:pt x="2230" y="340"/>
                </a:lnTo>
                <a:lnTo>
                  <a:pt x="2241" y="334"/>
                </a:lnTo>
                <a:lnTo>
                  <a:pt x="2251" y="329"/>
                </a:lnTo>
                <a:lnTo>
                  <a:pt x="2261" y="324"/>
                </a:lnTo>
                <a:lnTo>
                  <a:pt x="2271" y="319"/>
                </a:lnTo>
                <a:lnTo>
                  <a:pt x="2277" y="314"/>
                </a:lnTo>
                <a:lnTo>
                  <a:pt x="2287" y="309"/>
                </a:lnTo>
                <a:lnTo>
                  <a:pt x="2297" y="298"/>
                </a:lnTo>
                <a:lnTo>
                  <a:pt x="2307" y="293"/>
                </a:lnTo>
                <a:lnTo>
                  <a:pt x="2318" y="288"/>
                </a:lnTo>
                <a:lnTo>
                  <a:pt x="2328" y="283"/>
                </a:lnTo>
                <a:lnTo>
                  <a:pt x="2338" y="283"/>
                </a:lnTo>
                <a:lnTo>
                  <a:pt x="2349" y="273"/>
                </a:lnTo>
                <a:lnTo>
                  <a:pt x="2359" y="262"/>
                </a:lnTo>
                <a:lnTo>
                  <a:pt x="2369" y="262"/>
                </a:lnTo>
                <a:lnTo>
                  <a:pt x="2379" y="262"/>
                </a:lnTo>
                <a:lnTo>
                  <a:pt x="2390" y="257"/>
                </a:lnTo>
                <a:lnTo>
                  <a:pt x="2400" y="257"/>
                </a:lnTo>
                <a:lnTo>
                  <a:pt x="2410" y="252"/>
                </a:lnTo>
                <a:lnTo>
                  <a:pt x="2421" y="247"/>
                </a:lnTo>
                <a:lnTo>
                  <a:pt x="2431" y="247"/>
                </a:lnTo>
                <a:lnTo>
                  <a:pt x="2441" y="242"/>
                </a:lnTo>
                <a:lnTo>
                  <a:pt x="2451" y="237"/>
                </a:lnTo>
                <a:lnTo>
                  <a:pt x="2457" y="232"/>
                </a:lnTo>
                <a:lnTo>
                  <a:pt x="2467" y="232"/>
                </a:lnTo>
                <a:lnTo>
                  <a:pt x="2477" y="227"/>
                </a:lnTo>
                <a:lnTo>
                  <a:pt x="2487" y="221"/>
                </a:lnTo>
                <a:lnTo>
                  <a:pt x="2498" y="216"/>
                </a:lnTo>
                <a:lnTo>
                  <a:pt x="2508" y="216"/>
                </a:lnTo>
                <a:lnTo>
                  <a:pt x="2518" y="211"/>
                </a:lnTo>
                <a:lnTo>
                  <a:pt x="2528" y="206"/>
                </a:lnTo>
                <a:lnTo>
                  <a:pt x="2539" y="201"/>
                </a:lnTo>
                <a:lnTo>
                  <a:pt x="2549" y="201"/>
                </a:lnTo>
                <a:lnTo>
                  <a:pt x="2559" y="196"/>
                </a:lnTo>
                <a:lnTo>
                  <a:pt x="2570" y="191"/>
                </a:lnTo>
                <a:lnTo>
                  <a:pt x="2580" y="185"/>
                </a:lnTo>
                <a:lnTo>
                  <a:pt x="2590" y="185"/>
                </a:lnTo>
                <a:lnTo>
                  <a:pt x="2600" y="180"/>
                </a:lnTo>
                <a:lnTo>
                  <a:pt x="2611" y="175"/>
                </a:lnTo>
                <a:lnTo>
                  <a:pt x="2621" y="175"/>
                </a:lnTo>
                <a:lnTo>
                  <a:pt x="2631" y="170"/>
                </a:lnTo>
                <a:lnTo>
                  <a:pt x="2636" y="165"/>
                </a:lnTo>
                <a:lnTo>
                  <a:pt x="2647" y="165"/>
                </a:lnTo>
                <a:lnTo>
                  <a:pt x="2657" y="160"/>
                </a:lnTo>
                <a:lnTo>
                  <a:pt x="2667" y="155"/>
                </a:lnTo>
                <a:lnTo>
                  <a:pt x="2678" y="155"/>
                </a:lnTo>
                <a:lnTo>
                  <a:pt x="2688" y="149"/>
                </a:lnTo>
                <a:lnTo>
                  <a:pt x="2698" y="144"/>
                </a:lnTo>
                <a:lnTo>
                  <a:pt x="2708" y="144"/>
                </a:lnTo>
                <a:lnTo>
                  <a:pt x="2719" y="139"/>
                </a:lnTo>
                <a:lnTo>
                  <a:pt x="2729" y="134"/>
                </a:lnTo>
                <a:lnTo>
                  <a:pt x="2739" y="134"/>
                </a:lnTo>
                <a:lnTo>
                  <a:pt x="2749" y="129"/>
                </a:lnTo>
                <a:lnTo>
                  <a:pt x="2760" y="129"/>
                </a:lnTo>
                <a:lnTo>
                  <a:pt x="2770" y="124"/>
                </a:lnTo>
                <a:lnTo>
                  <a:pt x="2780" y="119"/>
                </a:lnTo>
                <a:lnTo>
                  <a:pt x="2791" y="119"/>
                </a:lnTo>
                <a:lnTo>
                  <a:pt x="2801" y="113"/>
                </a:lnTo>
                <a:lnTo>
                  <a:pt x="2811" y="113"/>
                </a:lnTo>
                <a:lnTo>
                  <a:pt x="2816" y="108"/>
                </a:lnTo>
                <a:lnTo>
                  <a:pt x="2827" y="108"/>
                </a:lnTo>
                <a:lnTo>
                  <a:pt x="2837" y="103"/>
                </a:lnTo>
                <a:lnTo>
                  <a:pt x="2847" y="103"/>
                </a:lnTo>
                <a:lnTo>
                  <a:pt x="2857" y="98"/>
                </a:lnTo>
                <a:lnTo>
                  <a:pt x="2868" y="98"/>
                </a:lnTo>
                <a:lnTo>
                  <a:pt x="2878" y="98"/>
                </a:lnTo>
                <a:lnTo>
                  <a:pt x="2888" y="93"/>
                </a:lnTo>
                <a:lnTo>
                  <a:pt x="2899" y="93"/>
                </a:lnTo>
                <a:lnTo>
                  <a:pt x="2909" y="93"/>
                </a:lnTo>
                <a:lnTo>
                  <a:pt x="2919" y="88"/>
                </a:lnTo>
                <a:lnTo>
                  <a:pt x="2929" y="88"/>
                </a:lnTo>
                <a:lnTo>
                  <a:pt x="2940" y="88"/>
                </a:lnTo>
                <a:lnTo>
                  <a:pt x="2950" y="83"/>
                </a:lnTo>
                <a:lnTo>
                  <a:pt x="2960" y="83"/>
                </a:lnTo>
                <a:lnTo>
                  <a:pt x="2970" y="83"/>
                </a:lnTo>
                <a:lnTo>
                  <a:pt x="2981" y="77"/>
                </a:lnTo>
                <a:lnTo>
                  <a:pt x="2991" y="77"/>
                </a:lnTo>
                <a:lnTo>
                  <a:pt x="3001" y="77"/>
                </a:lnTo>
                <a:lnTo>
                  <a:pt x="3006" y="72"/>
                </a:lnTo>
                <a:lnTo>
                  <a:pt x="3017" y="72"/>
                </a:lnTo>
                <a:lnTo>
                  <a:pt x="3027" y="67"/>
                </a:lnTo>
                <a:lnTo>
                  <a:pt x="3037" y="67"/>
                </a:lnTo>
                <a:lnTo>
                  <a:pt x="3048" y="67"/>
                </a:lnTo>
                <a:lnTo>
                  <a:pt x="3058" y="62"/>
                </a:lnTo>
                <a:lnTo>
                  <a:pt x="3068" y="62"/>
                </a:lnTo>
                <a:lnTo>
                  <a:pt x="3078" y="62"/>
                </a:lnTo>
                <a:lnTo>
                  <a:pt x="3089" y="57"/>
                </a:lnTo>
                <a:lnTo>
                  <a:pt x="3099" y="57"/>
                </a:lnTo>
                <a:lnTo>
                  <a:pt x="3109" y="57"/>
                </a:lnTo>
                <a:lnTo>
                  <a:pt x="3120" y="52"/>
                </a:lnTo>
                <a:lnTo>
                  <a:pt x="3130" y="52"/>
                </a:lnTo>
                <a:lnTo>
                  <a:pt x="3140" y="52"/>
                </a:lnTo>
                <a:lnTo>
                  <a:pt x="3150" y="47"/>
                </a:lnTo>
                <a:lnTo>
                  <a:pt x="3161" y="47"/>
                </a:lnTo>
                <a:lnTo>
                  <a:pt x="3171" y="47"/>
                </a:lnTo>
                <a:lnTo>
                  <a:pt x="3181" y="47"/>
                </a:lnTo>
                <a:lnTo>
                  <a:pt x="3186" y="41"/>
                </a:lnTo>
                <a:lnTo>
                  <a:pt x="3197" y="41"/>
                </a:lnTo>
                <a:lnTo>
                  <a:pt x="3207" y="41"/>
                </a:lnTo>
                <a:lnTo>
                  <a:pt x="3217" y="41"/>
                </a:lnTo>
                <a:lnTo>
                  <a:pt x="3227" y="36"/>
                </a:lnTo>
                <a:lnTo>
                  <a:pt x="3238" y="36"/>
                </a:lnTo>
                <a:lnTo>
                  <a:pt x="3248" y="36"/>
                </a:lnTo>
                <a:lnTo>
                  <a:pt x="3258" y="36"/>
                </a:lnTo>
                <a:lnTo>
                  <a:pt x="3269" y="36"/>
                </a:lnTo>
                <a:lnTo>
                  <a:pt x="3279" y="31"/>
                </a:lnTo>
                <a:lnTo>
                  <a:pt x="3289" y="31"/>
                </a:lnTo>
                <a:lnTo>
                  <a:pt x="3299" y="31"/>
                </a:lnTo>
                <a:lnTo>
                  <a:pt x="3310" y="31"/>
                </a:lnTo>
                <a:lnTo>
                  <a:pt x="3320" y="31"/>
                </a:lnTo>
                <a:lnTo>
                  <a:pt x="3330" y="31"/>
                </a:lnTo>
                <a:lnTo>
                  <a:pt x="3341" y="26"/>
                </a:lnTo>
                <a:lnTo>
                  <a:pt x="3351" y="26"/>
                </a:lnTo>
                <a:lnTo>
                  <a:pt x="3361" y="26"/>
                </a:lnTo>
                <a:lnTo>
                  <a:pt x="3366" y="26"/>
                </a:lnTo>
                <a:lnTo>
                  <a:pt x="3377" y="26"/>
                </a:lnTo>
                <a:lnTo>
                  <a:pt x="3387" y="26"/>
                </a:lnTo>
                <a:lnTo>
                  <a:pt x="3397" y="21"/>
                </a:lnTo>
                <a:lnTo>
                  <a:pt x="3407" y="21"/>
                </a:lnTo>
                <a:lnTo>
                  <a:pt x="3418" y="21"/>
                </a:lnTo>
                <a:lnTo>
                  <a:pt x="3428" y="21"/>
                </a:lnTo>
                <a:lnTo>
                  <a:pt x="3438" y="21"/>
                </a:lnTo>
                <a:lnTo>
                  <a:pt x="3448" y="21"/>
                </a:lnTo>
                <a:lnTo>
                  <a:pt x="3459" y="21"/>
                </a:lnTo>
                <a:lnTo>
                  <a:pt x="3469" y="16"/>
                </a:lnTo>
                <a:lnTo>
                  <a:pt x="3479" y="16"/>
                </a:lnTo>
                <a:lnTo>
                  <a:pt x="3490" y="16"/>
                </a:lnTo>
                <a:lnTo>
                  <a:pt x="3500" y="16"/>
                </a:lnTo>
                <a:lnTo>
                  <a:pt x="3510" y="16"/>
                </a:lnTo>
                <a:lnTo>
                  <a:pt x="3520" y="16"/>
                </a:lnTo>
                <a:lnTo>
                  <a:pt x="3531" y="16"/>
                </a:lnTo>
                <a:lnTo>
                  <a:pt x="3541" y="16"/>
                </a:lnTo>
                <a:lnTo>
                  <a:pt x="3546" y="16"/>
                </a:lnTo>
                <a:lnTo>
                  <a:pt x="3556" y="16"/>
                </a:lnTo>
                <a:lnTo>
                  <a:pt x="3567" y="16"/>
                </a:lnTo>
                <a:lnTo>
                  <a:pt x="3577" y="11"/>
                </a:lnTo>
                <a:lnTo>
                  <a:pt x="3587" y="11"/>
                </a:lnTo>
                <a:lnTo>
                  <a:pt x="3598" y="11"/>
                </a:lnTo>
                <a:lnTo>
                  <a:pt x="3608" y="11"/>
                </a:lnTo>
                <a:lnTo>
                  <a:pt x="3618" y="11"/>
                </a:lnTo>
                <a:lnTo>
                  <a:pt x="3628" y="11"/>
                </a:lnTo>
                <a:lnTo>
                  <a:pt x="3639" y="11"/>
                </a:lnTo>
                <a:lnTo>
                  <a:pt x="3649" y="11"/>
                </a:lnTo>
                <a:lnTo>
                  <a:pt x="3659" y="11"/>
                </a:lnTo>
                <a:lnTo>
                  <a:pt x="3669" y="11"/>
                </a:lnTo>
                <a:lnTo>
                  <a:pt x="3680" y="11"/>
                </a:lnTo>
                <a:lnTo>
                  <a:pt x="3690" y="11"/>
                </a:lnTo>
                <a:lnTo>
                  <a:pt x="3700" y="5"/>
                </a:lnTo>
                <a:lnTo>
                  <a:pt x="3711" y="5"/>
                </a:lnTo>
                <a:lnTo>
                  <a:pt x="3721" y="5"/>
                </a:lnTo>
                <a:lnTo>
                  <a:pt x="3726" y="5"/>
                </a:lnTo>
                <a:lnTo>
                  <a:pt x="3736" y="5"/>
                </a:lnTo>
                <a:lnTo>
                  <a:pt x="3747" y="5"/>
                </a:lnTo>
                <a:lnTo>
                  <a:pt x="3757" y="5"/>
                </a:lnTo>
                <a:lnTo>
                  <a:pt x="3767" y="5"/>
                </a:lnTo>
                <a:lnTo>
                  <a:pt x="3777" y="5"/>
                </a:lnTo>
                <a:lnTo>
                  <a:pt x="3788" y="5"/>
                </a:lnTo>
                <a:lnTo>
                  <a:pt x="3798" y="5"/>
                </a:lnTo>
                <a:lnTo>
                  <a:pt x="3808" y="5"/>
                </a:lnTo>
                <a:lnTo>
                  <a:pt x="3819" y="5"/>
                </a:lnTo>
                <a:lnTo>
                  <a:pt x="3829" y="5"/>
                </a:lnTo>
                <a:lnTo>
                  <a:pt x="3839" y="5"/>
                </a:lnTo>
                <a:lnTo>
                  <a:pt x="3849" y="5"/>
                </a:lnTo>
                <a:lnTo>
                  <a:pt x="3860" y="5"/>
                </a:lnTo>
                <a:lnTo>
                  <a:pt x="3870" y="5"/>
                </a:lnTo>
                <a:lnTo>
                  <a:pt x="3880" y="0"/>
                </a:lnTo>
                <a:lnTo>
                  <a:pt x="3890" y="0"/>
                </a:lnTo>
                <a:lnTo>
                  <a:pt x="3901" y="0"/>
                </a:lnTo>
                <a:lnTo>
                  <a:pt x="3906" y="0"/>
                </a:lnTo>
                <a:lnTo>
                  <a:pt x="3916" y="0"/>
                </a:lnTo>
                <a:lnTo>
                  <a:pt x="3926" y="0"/>
                </a:lnTo>
                <a:lnTo>
                  <a:pt x="3937" y="0"/>
                </a:lnTo>
                <a:lnTo>
                  <a:pt x="3947" y="0"/>
                </a:lnTo>
                <a:lnTo>
                  <a:pt x="3957" y="0"/>
                </a:lnTo>
                <a:lnTo>
                  <a:pt x="3968" y="0"/>
                </a:lnTo>
                <a:lnTo>
                  <a:pt x="3978" y="0"/>
                </a:lnTo>
                <a:lnTo>
                  <a:pt x="3988" y="0"/>
                </a:lnTo>
                <a:lnTo>
                  <a:pt x="3998" y="0"/>
                </a:lnTo>
                <a:lnTo>
                  <a:pt x="3998" y="874"/>
                </a:lnTo>
                <a:lnTo>
                  <a:pt x="3988" y="874"/>
                </a:lnTo>
                <a:lnTo>
                  <a:pt x="3978" y="874"/>
                </a:lnTo>
                <a:lnTo>
                  <a:pt x="3968" y="874"/>
                </a:lnTo>
                <a:lnTo>
                  <a:pt x="3957" y="874"/>
                </a:lnTo>
                <a:lnTo>
                  <a:pt x="3947" y="874"/>
                </a:lnTo>
                <a:lnTo>
                  <a:pt x="3937" y="874"/>
                </a:lnTo>
                <a:lnTo>
                  <a:pt x="3926" y="874"/>
                </a:lnTo>
                <a:lnTo>
                  <a:pt x="3916" y="874"/>
                </a:lnTo>
                <a:lnTo>
                  <a:pt x="3906" y="874"/>
                </a:lnTo>
                <a:lnTo>
                  <a:pt x="3901" y="874"/>
                </a:lnTo>
                <a:lnTo>
                  <a:pt x="3890" y="874"/>
                </a:lnTo>
                <a:lnTo>
                  <a:pt x="3880" y="874"/>
                </a:lnTo>
                <a:lnTo>
                  <a:pt x="3870" y="874"/>
                </a:lnTo>
                <a:lnTo>
                  <a:pt x="3860" y="874"/>
                </a:lnTo>
                <a:lnTo>
                  <a:pt x="3849" y="874"/>
                </a:lnTo>
                <a:lnTo>
                  <a:pt x="3839" y="874"/>
                </a:lnTo>
                <a:lnTo>
                  <a:pt x="3829" y="874"/>
                </a:lnTo>
                <a:lnTo>
                  <a:pt x="3819" y="874"/>
                </a:lnTo>
                <a:lnTo>
                  <a:pt x="3808" y="874"/>
                </a:lnTo>
                <a:lnTo>
                  <a:pt x="3798" y="874"/>
                </a:lnTo>
                <a:lnTo>
                  <a:pt x="3788" y="874"/>
                </a:lnTo>
                <a:lnTo>
                  <a:pt x="3777" y="874"/>
                </a:lnTo>
                <a:lnTo>
                  <a:pt x="3767" y="869"/>
                </a:lnTo>
                <a:lnTo>
                  <a:pt x="3757" y="869"/>
                </a:lnTo>
                <a:lnTo>
                  <a:pt x="3747" y="869"/>
                </a:lnTo>
                <a:lnTo>
                  <a:pt x="3736" y="869"/>
                </a:lnTo>
                <a:lnTo>
                  <a:pt x="3726" y="869"/>
                </a:lnTo>
                <a:lnTo>
                  <a:pt x="3721" y="869"/>
                </a:lnTo>
                <a:lnTo>
                  <a:pt x="3711" y="869"/>
                </a:lnTo>
                <a:lnTo>
                  <a:pt x="3700" y="869"/>
                </a:lnTo>
                <a:lnTo>
                  <a:pt x="3690" y="869"/>
                </a:lnTo>
                <a:lnTo>
                  <a:pt x="3680" y="869"/>
                </a:lnTo>
                <a:lnTo>
                  <a:pt x="3669" y="869"/>
                </a:lnTo>
                <a:lnTo>
                  <a:pt x="3659" y="869"/>
                </a:lnTo>
                <a:lnTo>
                  <a:pt x="3649" y="869"/>
                </a:lnTo>
                <a:lnTo>
                  <a:pt x="3639" y="869"/>
                </a:lnTo>
                <a:lnTo>
                  <a:pt x="3628" y="869"/>
                </a:lnTo>
                <a:lnTo>
                  <a:pt x="3618" y="869"/>
                </a:lnTo>
                <a:lnTo>
                  <a:pt x="3608" y="869"/>
                </a:lnTo>
                <a:lnTo>
                  <a:pt x="3598" y="869"/>
                </a:lnTo>
                <a:lnTo>
                  <a:pt x="3587" y="869"/>
                </a:lnTo>
                <a:lnTo>
                  <a:pt x="3577" y="869"/>
                </a:lnTo>
                <a:lnTo>
                  <a:pt x="3567" y="864"/>
                </a:lnTo>
                <a:lnTo>
                  <a:pt x="3556" y="864"/>
                </a:lnTo>
                <a:lnTo>
                  <a:pt x="3546" y="864"/>
                </a:lnTo>
                <a:lnTo>
                  <a:pt x="3541" y="864"/>
                </a:lnTo>
                <a:lnTo>
                  <a:pt x="3531" y="864"/>
                </a:lnTo>
                <a:lnTo>
                  <a:pt x="3520" y="864"/>
                </a:lnTo>
                <a:lnTo>
                  <a:pt x="3510" y="864"/>
                </a:lnTo>
                <a:lnTo>
                  <a:pt x="3500" y="864"/>
                </a:lnTo>
                <a:lnTo>
                  <a:pt x="3490" y="864"/>
                </a:lnTo>
                <a:lnTo>
                  <a:pt x="3479" y="864"/>
                </a:lnTo>
                <a:lnTo>
                  <a:pt x="3469" y="864"/>
                </a:lnTo>
                <a:lnTo>
                  <a:pt x="3459" y="864"/>
                </a:lnTo>
                <a:lnTo>
                  <a:pt x="3448" y="864"/>
                </a:lnTo>
                <a:lnTo>
                  <a:pt x="3438" y="859"/>
                </a:lnTo>
                <a:lnTo>
                  <a:pt x="3428" y="859"/>
                </a:lnTo>
                <a:lnTo>
                  <a:pt x="3418" y="859"/>
                </a:lnTo>
                <a:lnTo>
                  <a:pt x="3407" y="859"/>
                </a:lnTo>
                <a:lnTo>
                  <a:pt x="3397" y="859"/>
                </a:lnTo>
                <a:lnTo>
                  <a:pt x="3387" y="859"/>
                </a:lnTo>
                <a:lnTo>
                  <a:pt x="3377" y="859"/>
                </a:lnTo>
                <a:lnTo>
                  <a:pt x="3366" y="859"/>
                </a:lnTo>
                <a:lnTo>
                  <a:pt x="3361" y="859"/>
                </a:lnTo>
                <a:lnTo>
                  <a:pt x="3351" y="854"/>
                </a:lnTo>
                <a:lnTo>
                  <a:pt x="3341" y="854"/>
                </a:lnTo>
                <a:lnTo>
                  <a:pt x="3330" y="854"/>
                </a:lnTo>
                <a:lnTo>
                  <a:pt x="3320" y="854"/>
                </a:lnTo>
                <a:lnTo>
                  <a:pt x="3310" y="854"/>
                </a:lnTo>
                <a:lnTo>
                  <a:pt x="3299" y="854"/>
                </a:lnTo>
                <a:lnTo>
                  <a:pt x="3289" y="854"/>
                </a:lnTo>
                <a:lnTo>
                  <a:pt x="3279" y="854"/>
                </a:lnTo>
                <a:lnTo>
                  <a:pt x="3269" y="849"/>
                </a:lnTo>
                <a:lnTo>
                  <a:pt x="3258" y="849"/>
                </a:lnTo>
                <a:lnTo>
                  <a:pt x="3248" y="849"/>
                </a:lnTo>
                <a:lnTo>
                  <a:pt x="3238" y="849"/>
                </a:lnTo>
                <a:lnTo>
                  <a:pt x="3227" y="849"/>
                </a:lnTo>
                <a:lnTo>
                  <a:pt x="3217" y="849"/>
                </a:lnTo>
                <a:lnTo>
                  <a:pt x="3207" y="843"/>
                </a:lnTo>
                <a:lnTo>
                  <a:pt x="3197" y="843"/>
                </a:lnTo>
                <a:lnTo>
                  <a:pt x="3186" y="843"/>
                </a:lnTo>
                <a:lnTo>
                  <a:pt x="3181" y="843"/>
                </a:lnTo>
                <a:lnTo>
                  <a:pt x="3171" y="843"/>
                </a:lnTo>
                <a:lnTo>
                  <a:pt x="3161" y="843"/>
                </a:lnTo>
                <a:lnTo>
                  <a:pt x="3150" y="838"/>
                </a:lnTo>
                <a:lnTo>
                  <a:pt x="3140" y="838"/>
                </a:lnTo>
                <a:lnTo>
                  <a:pt x="3130" y="838"/>
                </a:lnTo>
                <a:lnTo>
                  <a:pt x="3120" y="838"/>
                </a:lnTo>
                <a:lnTo>
                  <a:pt x="3109" y="838"/>
                </a:lnTo>
                <a:lnTo>
                  <a:pt x="3099" y="833"/>
                </a:lnTo>
                <a:lnTo>
                  <a:pt x="3089" y="833"/>
                </a:lnTo>
                <a:lnTo>
                  <a:pt x="3078" y="833"/>
                </a:lnTo>
                <a:lnTo>
                  <a:pt x="3068" y="833"/>
                </a:lnTo>
                <a:lnTo>
                  <a:pt x="3058" y="828"/>
                </a:lnTo>
                <a:lnTo>
                  <a:pt x="3048" y="828"/>
                </a:lnTo>
                <a:lnTo>
                  <a:pt x="3037" y="828"/>
                </a:lnTo>
                <a:lnTo>
                  <a:pt x="3027" y="828"/>
                </a:lnTo>
                <a:lnTo>
                  <a:pt x="3017" y="823"/>
                </a:lnTo>
                <a:lnTo>
                  <a:pt x="3006" y="823"/>
                </a:lnTo>
                <a:lnTo>
                  <a:pt x="3001" y="823"/>
                </a:lnTo>
                <a:lnTo>
                  <a:pt x="2991" y="818"/>
                </a:lnTo>
                <a:lnTo>
                  <a:pt x="2981" y="818"/>
                </a:lnTo>
                <a:lnTo>
                  <a:pt x="2970" y="818"/>
                </a:lnTo>
                <a:lnTo>
                  <a:pt x="2960" y="813"/>
                </a:lnTo>
                <a:lnTo>
                  <a:pt x="2950" y="813"/>
                </a:lnTo>
                <a:lnTo>
                  <a:pt x="2940" y="813"/>
                </a:lnTo>
                <a:lnTo>
                  <a:pt x="2929" y="807"/>
                </a:lnTo>
                <a:lnTo>
                  <a:pt x="2919" y="807"/>
                </a:lnTo>
                <a:lnTo>
                  <a:pt x="2909" y="802"/>
                </a:lnTo>
                <a:lnTo>
                  <a:pt x="2899" y="802"/>
                </a:lnTo>
                <a:lnTo>
                  <a:pt x="2888" y="797"/>
                </a:lnTo>
                <a:lnTo>
                  <a:pt x="2878" y="797"/>
                </a:lnTo>
                <a:lnTo>
                  <a:pt x="2868" y="792"/>
                </a:lnTo>
                <a:lnTo>
                  <a:pt x="2857" y="787"/>
                </a:lnTo>
                <a:lnTo>
                  <a:pt x="2847" y="787"/>
                </a:lnTo>
                <a:lnTo>
                  <a:pt x="2837" y="782"/>
                </a:lnTo>
                <a:lnTo>
                  <a:pt x="2827" y="782"/>
                </a:lnTo>
                <a:lnTo>
                  <a:pt x="2816" y="777"/>
                </a:lnTo>
                <a:lnTo>
                  <a:pt x="2811" y="771"/>
                </a:lnTo>
                <a:lnTo>
                  <a:pt x="2801" y="766"/>
                </a:lnTo>
                <a:lnTo>
                  <a:pt x="2791" y="766"/>
                </a:lnTo>
                <a:lnTo>
                  <a:pt x="2780" y="761"/>
                </a:lnTo>
                <a:lnTo>
                  <a:pt x="2770" y="756"/>
                </a:lnTo>
                <a:lnTo>
                  <a:pt x="2760" y="751"/>
                </a:lnTo>
                <a:lnTo>
                  <a:pt x="2749" y="746"/>
                </a:lnTo>
                <a:lnTo>
                  <a:pt x="2739" y="741"/>
                </a:lnTo>
                <a:lnTo>
                  <a:pt x="2729" y="735"/>
                </a:lnTo>
                <a:lnTo>
                  <a:pt x="2719" y="730"/>
                </a:lnTo>
                <a:lnTo>
                  <a:pt x="2708" y="725"/>
                </a:lnTo>
                <a:lnTo>
                  <a:pt x="2698" y="720"/>
                </a:lnTo>
                <a:lnTo>
                  <a:pt x="2688" y="715"/>
                </a:lnTo>
                <a:lnTo>
                  <a:pt x="2678" y="710"/>
                </a:lnTo>
                <a:lnTo>
                  <a:pt x="2667" y="705"/>
                </a:lnTo>
                <a:lnTo>
                  <a:pt x="2657" y="699"/>
                </a:lnTo>
                <a:lnTo>
                  <a:pt x="2647" y="694"/>
                </a:lnTo>
                <a:lnTo>
                  <a:pt x="2636" y="689"/>
                </a:lnTo>
                <a:lnTo>
                  <a:pt x="2631" y="679"/>
                </a:lnTo>
                <a:lnTo>
                  <a:pt x="2621" y="674"/>
                </a:lnTo>
                <a:lnTo>
                  <a:pt x="2611" y="669"/>
                </a:lnTo>
                <a:lnTo>
                  <a:pt x="2600" y="663"/>
                </a:lnTo>
                <a:lnTo>
                  <a:pt x="2590" y="653"/>
                </a:lnTo>
                <a:lnTo>
                  <a:pt x="2580" y="648"/>
                </a:lnTo>
                <a:lnTo>
                  <a:pt x="2570" y="643"/>
                </a:lnTo>
                <a:lnTo>
                  <a:pt x="2559" y="638"/>
                </a:lnTo>
                <a:lnTo>
                  <a:pt x="2549" y="627"/>
                </a:lnTo>
                <a:lnTo>
                  <a:pt x="2539" y="622"/>
                </a:lnTo>
                <a:lnTo>
                  <a:pt x="2528" y="617"/>
                </a:lnTo>
                <a:lnTo>
                  <a:pt x="2518" y="607"/>
                </a:lnTo>
                <a:lnTo>
                  <a:pt x="2508" y="602"/>
                </a:lnTo>
                <a:lnTo>
                  <a:pt x="2498" y="597"/>
                </a:lnTo>
                <a:lnTo>
                  <a:pt x="2487" y="586"/>
                </a:lnTo>
                <a:lnTo>
                  <a:pt x="2477" y="581"/>
                </a:lnTo>
                <a:lnTo>
                  <a:pt x="2467" y="576"/>
                </a:lnTo>
                <a:lnTo>
                  <a:pt x="2457" y="566"/>
                </a:lnTo>
                <a:lnTo>
                  <a:pt x="2451" y="561"/>
                </a:lnTo>
                <a:lnTo>
                  <a:pt x="2441" y="556"/>
                </a:lnTo>
                <a:lnTo>
                  <a:pt x="2431" y="550"/>
                </a:lnTo>
                <a:lnTo>
                  <a:pt x="2421" y="540"/>
                </a:lnTo>
                <a:lnTo>
                  <a:pt x="2410" y="535"/>
                </a:lnTo>
                <a:lnTo>
                  <a:pt x="2400" y="530"/>
                </a:lnTo>
                <a:lnTo>
                  <a:pt x="2390" y="525"/>
                </a:lnTo>
                <a:lnTo>
                  <a:pt x="2379" y="514"/>
                </a:lnTo>
                <a:lnTo>
                  <a:pt x="2369" y="509"/>
                </a:lnTo>
                <a:lnTo>
                  <a:pt x="2359" y="504"/>
                </a:lnTo>
                <a:lnTo>
                  <a:pt x="2349" y="499"/>
                </a:lnTo>
                <a:lnTo>
                  <a:pt x="2338" y="494"/>
                </a:lnTo>
                <a:lnTo>
                  <a:pt x="2328" y="489"/>
                </a:lnTo>
                <a:lnTo>
                  <a:pt x="2318" y="484"/>
                </a:lnTo>
                <a:lnTo>
                  <a:pt x="2307" y="478"/>
                </a:lnTo>
                <a:lnTo>
                  <a:pt x="2297" y="473"/>
                </a:lnTo>
                <a:lnTo>
                  <a:pt x="2287" y="468"/>
                </a:lnTo>
                <a:lnTo>
                  <a:pt x="2277" y="463"/>
                </a:lnTo>
                <a:lnTo>
                  <a:pt x="2271" y="458"/>
                </a:lnTo>
                <a:lnTo>
                  <a:pt x="2261" y="453"/>
                </a:lnTo>
                <a:lnTo>
                  <a:pt x="2251" y="453"/>
                </a:lnTo>
                <a:lnTo>
                  <a:pt x="2241" y="448"/>
                </a:lnTo>
                <a:lnTo>
                  <a:pt x="2230" y="442"/>
                </a:lnTo>
                <a:lnTo>
                  <a:pt x="2220" y="442"/>
                </a:lnTo>
                <a:lnTo>
                  <a:pt x="2210" y="437"/>
                </a:lnTo>
                <a:lnTo>
                  <a:pt x="2200" y="437"/>
                </a:lnTo>
                <a:lnTo>
                  <a:pt x="2189" y="437"/>
                </a:lnTo>
                <a:lnTo>
                  <a:pt x="2179" y="432"/>
                </a:lnTo>
                <a:lnTo>
                  <a:pt x="2169" y="432"/>
                </a:lnTo>
                <a:lnTo>
                  <a:pt x="2158" y="432"/>
                </a:lnTo>
                <a:lnTo>
                  <a:pt x="2148" y="432"/>
                </a:lnTo>
                <a:lnTo>
                  <a:pt x="2138" y="432"/>
                </a:lnTo>
                <a:lnTo>
                  <a:pt x="2128" y="432"/>
                </a:lnTo>
                <a:lnTo>
                  <a:pt x="2117" y="437"/>
                </a:lnTo>
                <a:lnTo>
                  <a:pt x="2107" y="437"/>
                </a:lnTo>
                <a:lnTo>
                  <a:pt x="2097" y="442"/>
                </a:lnTo>
                <a:lnTo>
                  <a:pt x="2092" y="442"/>
                </a:lnTo>
                <a:lnTo>
                  <a:pt x="2081" y="448"/>
                </a:lnTo>
                <a:lnTo>
                  <a:pt x="2071" y="453"/>
                </a:lnTo>
                <a:lnTo>
                  <a:pt x="2061" y="458"/>
                </a:lnTo>
                <a:lnTo>
                  <a:pt x="2050" y="463"/>
                </a:lnTo>
                <a:lnTo>
                  <a:pt x="2040" y="468"/>
                </a:lnTo>
                <a:lnTo>
                  <a:pt x="2030" y="473"/>
                </a:lnTo>
                <a:lnTo>
                  <a:pt x="2020" y="484"/>
                </a:lnTo>
                <a:lnTo>
                  <a:pt x="2009" y="494"/>
                </a:lnTo>
                <a:lnTo>
                  <a:pt x="1999" y="499"/>
                </a:lnTo>
                <a:lnTo>
                  <a:pt x="1989" y="509"/>
                </a:lnTo>
                <a:lnTo>
                  <a:pt x="1979" y="520"/>
                </a:lnTo>
                <a:lnTo>
                  <a:pt x="1968" y="535"/>
                </a:lnTo>
                <a:lnTo>
                  <a:pt x="1958" y="545"/>
                </a:lnTo>
                <a:lnTo>
                  <a:pt x="1948" y="556"/>
                </a:lnTo>
                <a:lnTo>
                  <a:pt x="1937" y="561"/>
                </a:lnTo>
                <a:lnTo>
                  <a:pt x="1927" y="571"/>
                </a:lnTo>
                <a:lnTo>
                  <a:pt x="1917" y="576"/>
                </a:lnTo>
                <a:lnTo>
                  <a:pt x="1907" y="581"/>
                </a:lnTo>
                <a:lnTo>
                  <a:pt x="1901" y="586"/>
                </a:lnTo>
                <a:lnTo>
                  <a:pt x="1891" y="597"/>
                </a:lnTo>
                <a:lnTo>
                  <a:pt x="1881" y="602"/>
                </a:lnTo>
                <a:lnTo>
                  <a:pt x="1871" y="612"/>
                </a:lnTo>
                <a:lnTo>
                  <a:pt x="1860" y="627"/>
                </a:lnTo>
                <a:lnTo>
                  <a:pt x="1850" y="633"/>
                </a:lnTo>
                <a:lnTo>
                  <a:pt x="1840" y="643"/>
                </a:lnTo>
                <a:lnTo>
                  <a:pt x="1829" y="653"/>
                </a:lnTo>
                <a:lnTo>
                  <a:pt x="1819" y="658"/>
                </a:lnTo>
                <a:lnTo>
                  <a:pt x="1809" y="658"/>
                </a:lnTo>
                <a:lnTo>
                  <a:pt x="1799" y="648"/>
                </a:lnTo>
                <a:lnTo>
                  <a:pt x="1788" y="648"/>
                </a:lnTo>
                <a:lnTo>
                  <a:pt x="1778" y="658"/>
                </a:lnTo>
                <a:lnTo>
                  <a:pt x="1768" y="669"/>
                </a:lnTo>
                <a:lnTo>
                  <a:pt x="1758" y="674"/>
                </a:lnTo>
                <a:lnTo>
                  <a:pt x="1747" y="694"/>
                </a:lnTo>
                <a:lnTo>
                  <a:pt x="1737" y="694"/>
                </a:lnTo>
                <a:lnTo>
                  <a:pt x="1727" y="689"/>
                </a:lnTo>
                <a:lnTo>
                  <a:pt x="1722" y="705"/>
                </a:lnTo>
                <a:lnTo>
                  <a:pt x="1711" y="715"/>
                </a:lnTo>
                <a:lnTo>
                  <a:pt x="1701" y="725"/>
                </a:lnTo>
                <a:lnTo>
                  <a:pt x="1691" y="741"/>
                </a:lnTo>
                <a:lnTo>
                  <a:pt x="1680" y="751"/>
                </a:lnTo>
                <a:lnTo>
                  <a:pt x="1670" y="766"/>
                </a:lnTo>
                <a:lnTo>
                  <a:pt x="1660" y="771"/>
                </a:lnTo>
                <a:lnTo>
                  <a:pt x="1650" y="782"/>
                </a:lnTo>
                <a:lnTo>
                  <a:pt x="1639" y="792"/>
                </a:lnTo>
                <a:lnTo>
                  <a:pt x="1629" y="797"/>
                </a:lnTo>
                <a:lnTo>
                  <a:pt x="1619" y="807"/>
                </a:lnTo>
                <a:lnTo>
                  <a:pt x="1608" y="813"/>
                </a:lnTo>
                <a:lnTo>
                  <a:pt x="1598" y="813"/>
                </a:lnTo>
                <a:lnTo>
                  <a:pt x="1588" y="823"/>
                </a:lnTo>
                <a:lnTo>
                  <a:pt x="1578" y="833"/>
                </a:lnTo>
                <a:lnTo>
                  <a:pt x="1567" y="833"/>
                </a:lnTo>
                <a:lnTo>
                  <a:pt x="1557" y="838"/>
                </a:lnTo>
                <a:lnTo>
                  <a:pt x="1547" y="849"/>
                </a:lnTo>
                <a:lnTo>
                  <a:pt x="1542" y="859"/>
                </a:lnTo>
                <a:lnTo>
                  <a:pt x="1531" y="864"/>
                </a:lnTo>
                <a:lnTo>
                  <a:pt x="1521" y="864"/>
                </a:lnTo>
                <a:lnTo>
                  <a:pt x="1511" y="864"/>
                </a:lnTo>
                <a:lnTo>
                  <a:pt x="1501" y="874"/>
                </a:lnTo>
                <a:lnTo>
                  <a:pt x="1490" y="874"/>
                </a:lnTo>
                <a:lnTo>
                  <a:pt x="1480" y="874"/>
                </a:lnTo>
                <a:lnTo>
                  <a:pt x="1470" y="879"/>
                </a:lnTo>
                <a:lnTo>
                  <a:pt x="1459" y="890"/>
                </a:lnTo>
                <a:lnTo>
                  <a:pt x="1449" y="895"/>
                </a:lnTo>
                <a:lnTo>
                  <a:pt x="1439" y="885"/>
                </a:lnTo>
                <a:lnTo>
                  <a:pt x="1429" y="885"/>
                </a:lnTo>
                <a:lnTo>
                  <a:pt x="1418" y="890"/>
                </a:lnTo>
                <a:lnTo>
                  <a:pt x="1408" y="890"/>
                </a:lnTo>
                <a:lnTo>
                  <a:pt x="1398" y="890"/>
                </a:lnTo>
                <a:lnTo>
                  <a:pt x="1387" y="895"/>
                </a:lnTo>
                <a:lnTo>
                  <a:pt x="1377" y="900"/>
                </a:lnTo>
                <a:lnTo>
                  <a:pt x="1367" y="895"/>
                </a:lnTo>
                <a:lnTo>
                  <a:pt x="1362" y="900"/>
                </a:lnTo>
                <a:lnTo>
                  <a:pt x="1351" y="910"/>
                </a:lnTo>
                <a:lnTo>
                  <a:pt x="1341" y="910"/>
                </a:lnTo>
                <a:lnTo>
                  <a:pt x="1331" y="915"/>
                </a:lnTo>
                <a:lnTo>
                  <a:pt x="1321" y="921"/>
                </a:lnTo>
                <a:lnTo>
                  <a:pt x="1310" y="910"/>
                </a:lnTo>
                <a:lnTo>
                  <a:pt x="1300" y="905"/>
                </a:lnTo>
                <a:lnTo>
                  <a:pt x="1290" y="900"/>
                </a:lnTo>
                <a:lnTo>
                  <a:pt x="1280" y="905"/>
                </a:lnTo>
                <a:lnTo>
                  <a:pt x="1269" y="905"/>
                </a:lnTo>
                <a:lnTo>
                  <a:pt x="1259" y="910"/>
                </a:lnTo>
                <a:lnTo>
                  <a:pt x="1249" y="910"/>
                </a:lnTo>
                <a:lnTo>
                  <a:pt x="1238" y="910"/>
                </a:lnTo>
                <a:lnTo>
                  <a:pt x="1228" y="910"/>
                </a:lnTo>
                <a:lnTo>
                  <a:pt x="1218" y="921"/>
                </a:lnTo>
                <a:lnTo>
                  <a:pt x="1208" y="926"/>
                </a:lnTo>
                <a:lnTo>
                  <a:pt x="1197" y="915"/>
                </a:lnTo>
                <a:lnTo>
                  <a:pt x="1187" y="926"/>
                </a:lnTo>
                <a:lnTo>
                  <a:pt x="1182" y="915"/>
                </a:lnTo>
                <a:lnTo>
                  <a:pt x="1172" y="915"/>
                </a:lnTo>
                <a:lnTo>
                  <a:pt x="1161" y="921"/>
                </a:lnTo>
                <a:lnTo>
                  <a:pt x="1151" y="926"/>
                </a:lnTo>
                <a:lnTo>
                  <a:pt x="1141" y="926"/>
                </a:lnTo>
                <a:lnTo>
                  <a:pt x="1130" y="921"/>
                </a:lnTo>
                <a:lnTo>
                  <a:pt x="1120" y="921"/>
                </a:lnTo>
                <a:lnTo>
                  <a:pt x="1110" y="926"/>
                </a:lnTo>
                <a:lnTo>
                  <a:pt x="1100" y="926"/>
                </a:lnTo>
                <a:lnTo>
                  <a:pt x="1089" y="931"/>
                </a:lnTo>
                <a:lnTo>
                  <a:pt x="1079" y="931"/>
                </a:lnTo>
                <a:lnTo>
                  <a:pt x="1069" y="931"/>
                </a:lnTo>
                <a:lnTo>
                  <a:pt x="1059" y="931"/>
                </a:lnTo>
                <a:lnTo>
                  <a:pt x="1048" y="936"/>
                </a:lnTo>
                <a:lnTo>
                  <a:pt x="1038" y="936"/>
                </a:lnTo>
                <a:lnTo>
                  <a:pt x="1028" y="941"/>
                </a:lnTo>
                <a:lnTo>
                  <a:pt x="1017" y="941"/>
                </a:lnTo>
                <a:lnTo>
                  <a:pt x="1007" y="941"/>
                </a:lnTo>
                <a:lnTo>
                  <a:pt x="1002" y="946"/>
                </a:lnTo>
                <a:lnTo>
                  <a:pt x="992" y="946"/>
                </a:lnTo>
                <a:lnTo>
                  <a:pt x="981" y="946"/>
                </a:lnTo>
                <a:lnTo>
                  <a:pt x="971" y="951"/>
                </a:lnTo>
                <a:lnTo>
                  <a:pt x="961" y="951"/>
                </a:lnTo>
                <a:lnTo>
                  <a:pt x="951" y="951"/>
                </a:lnTo>
                <a:lnTo>
                  <a:pt x="940" y="951"/>
                </a:lnTo>
                <a:lnTo>
                  <a:pt x="930" y="957"/>
                </a:lnTo>
                <a:lnTo>
                  <a:pt x="920" y="951"/>
                </a:lnTo>
                <a:lnTo>
                  <a:pt x="909" y="957"/>
                </a:lnTo>
                <a:lnTo>
                  <a:pt x="899" y="957"/>
                </a:lnTo>
                <a:lnTo>
                  <a:pt x="889" y="957"/>
                </a:lnTo>
                <a:lnTo>
                  <a:pt x="879" y="957"/>
                </a:lnTo>
                <a:lnTo>
                  <a:pt x="868" y="957"/>
                </a:lnTo>
                <a:lnTo>
                  <a:pt x="858" y="962"/>
                </a:lnTo>
                <a:lnTo>
                  <a:pt x="848" y="962"/>
                </a:lnTo>
                <a:lnTo>
                  <a:pt x="837" y="962"/>
                </a:lnTo>
                <a:lnTo>
                  <a:pt x="827" y="962"/>
                </a:lnTo>
                <a:lnTo>
                  <a:pt x="817" y="962"/>
                </a:lnTo>
                <a:lnTo>
                  <a:pt x="812" y="962"/>
                </a:lnTo>
                <a:lnTo>
                  <a:pt x="802" y="962"/>
                </a:lnTo>
                <a:lnTo>
                  <a:pt x="791" y="962"/>
                </a:lnTo>
                <a:lnTo>
                  <a:pt x="781" y="967"/>
                </a:lnTo>
                <a:lnTo>
                  <a:pt x="771" y="967"/>
                </a:lnTo>
                <a:lnTo>
                  <a:pt x="760" y="967"/>
                </a:lnTo>
                <a:lnTo>
                  <a:pt x="750" y="967"/>
                </a:lnTo>
                <a:lnTo>
                  <a:pt x="740" y="967"/>
                </a:lnTo>
                <a:lnTo>
                  <a:pt x="730" y="967"/>
                </a:lnTo>
                <a:lnTo>
                  <a:pt x="719" y="967"/>
                </a:lnTo>
                <a:lnTo>
                  <a:pt x="709" y="967"/>
                </a:lnTo>
                <a:lnTo>
                  <a:pt x="699" y="967"/>
                </a:lnTo>
                <a:lnTo>
                  <a:pt x="688" y="967"/>
                </a:lnTo>
                <a:lnTo>
                  <a:pt x="678" y="967"/>
                </a:lnTo>
                <a:lnTo>
                  <a:pt x="668" y="967"/>
                </a:lnTo>
                <a:lnTo>
                  <a:pt x="658" y="967"/>
                </a:lnTo>
                <a:lnTo>
                  <a:pt x="647" y="972"/>
                </a:lnTo>
                <a:lnTo>
                  <a:pt x="637" y="972"/>
                </a:lnTo>
                <a:lnTo>
                  <a:pt x="632" y="972"/>
                </a:lnTo>
                <a:lnTo>
                  <a:pt x="622" y="972"/>
                </a:lnTo>
                <a:lnTo>
                  <a:pt x="611" y="972"/>
                </a:lnTo>
                <a:lnTo>
                  <a:pt x="601" y="972"/>
                </a:lnTo>
                <a:lnTo>
                  <a:pt x="591" y="972"/>
                </a:lnTo>
                <a:lnTo>
                  <a:pt x="581" y="972"/>
                </a:lnTo>
                <a:lnTo>
                  <a:pt x="570" y="972"/>
                </a:lnTo>
                <a:lnTo>
                  <a:pt x="560" y="972"/>
                </a:lnTo>
                <a:lnTo>
                  <a:pt x="550" y="972"/>
                </a:lnTo>
                <a:lnTo>
                  <a:pt x="539" y="972"/>
                </a:lnTo>
                <a:lnTo>
                  <a:pt x="529" y="972"/>
                </a:lnTo>
                <a:lnTo>
                  <a:pt x="519" y="972"/>
                </a:lnTo>
                <a:lnTo>
                  <a:pt x="509" y="972"/>
                </a:lnTo>
                <a:lnTo>
                  <a:pt x="498" y="977"/>
                </a:lnTo>
                <a:lnTo>
                  <a:pt x="488" y="977"/>
                </a:lnTo>
                <a:lnTo>
                  <a:pt x="478" y="977"/>
                </a:lnTo>
                <a:lnTo>
                  <a:pt x="467" y="977"/>
                </a:lnTo>
                <a:lnTo>
                  <a:pt x="457" y="977"/>
                </a:lnTo>
                <a:lnTo>
                  <a:pt x="452" y="977"/>
                </a:lnTo>
                <a:lnTo>
                  <a:pt x="442" y="977"/>
                </a:lnTo>
                <a:lnTo>
                  <a:pt x="431" y="977"/>
                </a:lnTo>
                <a:lnTo>
                  <a:pt x="421" y="977"/>
                </a:lnTo>
                <a:lnTo>
                  <a:pt x="411" y="977"/>
                </a:lnTo>
                <a:lnTo>
                  <a:pt x="401" y="977"/>
                </a:lnTo>
                <a:lnTo>
                  <a:pt x="390" y="977"/>
                </a:lnTo>
                <a:lnTo>
                  <a:pt x="380" y="977"/>
                </a:lnTo>
                <a:lnTo>
                  <a:pt x="370" y="977"/>
                </a:lnTo>
                <a:lnTo>
                  <a:pt x="360" y="977"/>
                </a:lnTo>
                <a:lnTo>
                  <a:pt x="349" y="977"/>
                </a:lnTo>
                <a:lnTo>
                  <a:pt x="339" y="977"/>
                </a:lnTo>
                <a:lnTo>
                  <a:pt x="329" y="977"/>
                </a:lnTo>
                <a:lnTo>
                  <a:pt x="318" y="977"/>
                </a:lnTo>
                <a:lnTo>
                  <a:pt x="308" y="977"/>
                </a:lnTo>
                <a:lnTo>
                  <a:pt x="298" y="977"/>
                </a:lnTo>
                <a:lnTo>
                  <a:pt x="288" y="977"/>
                </a:lnTo>
                <a:lnTo>
                  <a:pt x="277" y="977"/>
                </a:lnTo>
                <a:lnTo>
                  <a:pt x="272" y="977"/>
                </a:lnTo>
                <a:lnTo>
                  <a:pt x="262" y="977"/>
                </a:lnTo>
                <a:lnTo>
                  <a:pt x="252" y="977"/>
                </a:lnTo>
                <a:lnTo>
                  <a:pt x="241" y="977"/>
                </a:lnTo>
                <a:lnTo>
                  <a:pt x="231" y="977"/>
                </a:lnTo>
                <a:lnTo>
                  <a:pt x="221" y="977"/>
                </a:lnTo>
                <a:lnTo>
                  <a:pt x="210" y="977"/>
                </a:lnTo>
                <a:lnTo>
                  <a:pt x="200" y="977"/>
                </a:lnTo>
                <a:lnTo>
                  <a:pt x="190" y="977"/>
                </a:lnTo>
                <a:lnTo>
                  <a:pt x="180" y="977"/>
                </a:lnTo>
                <a:lnTo>
                  <a:pt x="169" y="977"/>
                </a:lnTo>
                <a:lnTo>
                  <a:pt x="159" y="977"/>
                </a:lnTo>
                <a:lnTo>
                  <a:pt x="149" y="977"/>
                </a:lnTo>
                <a:lnTo>
                  <a:pt x="138" y="977"/>
                </a:lnTo>
                <a:lnTo>
                  <a:pt x="128" y="977"/>
                </a:lnTo>
                <a:lnTo>
                  <a:pt x="118" y="977"/>
                </a:lnTo>
                <a:lnTo>
                  <a:pt x="108" y="977"/>
                </a:lnTo>
                <a:lnTo>
                  <a:pt x="97" y="977"/>
                </a:lnTo>
                <a:lnTo>
                  <a:pt x="92" y="977"/>
                </a:lnTo>
                <a:lnTo>
                  <a:pt x="82" y="977"/>
                </a:lnTo>
                <a:lnTo>
                  <a:pt x="72" y="977"/>
                </a:lnTo>
                <a:lnTo>
                  <a:pt x="61" y="977"/>
                </a:lnTo>
                <a:lnTo>
                  <a:pt x="51" y="977"/>
                </a:lnTo>
                <a:lnTo>
                  <a:pt x="41" y="977"/>
                </a:lnTo>
                <a:lnTo>
                  <a:pt x="31" y="977"/>
                </a:lnTo>
                <a:lnTo>
                  <a:pt x="20" y="977"/>
                </a:lnTo>
                <a:lnTo>
                  <a:pt x="10" y="977"/>
                </a:lnTo>
                <a:lnTo>
                  <a:pt x="0" y="977"/>
                </a:lnTo>
                <a:close/>
              </a:path>
            </a:pathLst>
          </a:custGeom>
          <a:noFill/>
          <a:ln w="9525">
            <a:noFill/>
            <a:round/>
            <a:headEnd/>
            <a:tailEnd/>
          </a:ln>
        </p:spPr>
        <p:txBody>
          <a:bodyPr/>
          <a:lstStyle/>
          <a:p>
            <a:endParaRPr lang="en-GB"/>
          </a:p>
        </p:txBody>
      </p:sp>
      <p:sp>
        <p:nvSpPr>
          <p:cNvPr id="412900" name="Line 228"/>
          <p:cNvSpPr>
            <a:spLocks noChangeShapeType="1"/>
          </p:cNvSpPr>
          <p:nvPr/>
        </p:nvSpPr>
        <p:spPr bwMode="auto">
          <a:xfrm flipV="1">
            <a:off x="4311650" y="4927600"/>
            <a:ext cx="15875" cy="7938"/>
          </a:xfrm>
          <a:prstGeom prst="line">
            <a:avLst/>
          </a:prstGeom>
          <a:noFill/>
          <a:ln w="23813">
            <a:solidFill>
              <a:srgbClr val="FF0000"/>
            </a:solidFill>
            <a:round/>
            <a:headEnd/>
            <a:tailEnd/>
          </a:ln>
        </p:spPr>
        <p:txBody>
          <a:bodyPr/>
          <a:lstStyle/>
          <a:p>
            <a:endParaRPr lang="en-GB"/>
          </a:p>
        </p:txBody>
      </p:sp>
      <p:sp>
        <p:nvSpPr>
          <p:cNvPr id="412901" name="Line 229"/>
          <p:cNvSpPr>
            <a:spLocks noChangeShapeType="1"/>
          </p:cNvSpPr>
          <p:nvPr/>
        </p:nvSpPr>
        <p:spPr bwMode="auto">
          <a:xfrm flipV="1">
            <a:off x="4327525" y="4911725"/>
            <a:ext cx="17463" cy="15875"/>
          </a:xfrm>
          <a:prstGeom prst="line">
            <a:avLst/>
          </a:prstGeom>
          <a:noFill/>
          <a:ln w="23813">
            <a:solidFill>
              <a:srgbClr val="FF0000"/>
            </a:solidFill>
            <a:round/>
            <a:headEnd/>
            <a:tailEnd/>
          </a:ln>
        </p:spPr>
        <p:txBody>
          <a:bodyPr/>
          <a:lstStyle/>
          <a:p>
            <a:endParaRPr lang="en-GB"/>
          </a:p>
        </p:txBody>
      </p:sp>
      <p:sp>
        <p:nvSpPr>
          <p:cNvPr id="412902" name="Line 230"/>
          <p:cNvSpPr>
            <a:spLocks noChangeShapeType="1"/>
          </p:cNvSpPr>
          <p:nvPr/>
        </p:nvSpPr>
        <p:spPr bwMode="auto">
          <a:xfrm flipV="1">
            <a:off x="4344988" y="4895850"/>
            <a:ext cx="15875" cy="15875"/>
          </a:xfrm>
          <a:prstGeom prst="line">
            <a:avLst/>
          </a:prstGeom>
          <a:noFill/>
          <a:ln w="23813">
            <a:solidFill>
              <a:srgbClr val="FF0000"/>
            </a:solidFill>
            <a:round/>
            <a:headEnd/>
            <a:tailEnd/>
          </a:ln>
        </p:spPr>
        <p:txBody>
          <a:bodyPr/>
          <a:lstStyle/>
          <a:p>
            <a:endParaRPr lang="en-GB"/>
          </a:p>
        </p:txBody>
      </p:sp>
      <p:sp>
        <p:nvSpPr>
          <p:cNvPr id="412903" name="Freeform 231"/>
          <p:cNvSpPr>
            <a:spLocks/>
          </p:cNvSpPr>
          <p:nvPr/>
        </p:nvSpPr>
        <p:spPr bwMode="auto">
          <a:xfrm>
            <a:off x="4360863" y="4886325"/>
            <a:ext cx="15875" cy="9525"/>
          </a:xfrm>
          <a:custGeom>
            <a:avLst/>
            <a:gdLst/>
            <a:ahLst/>
            <a:cxnLst>
              <a:cxn ang="0">
                <a:pos x="0" y="6"/>
              </a:cxn>
              <a:cxn ang="0">
                <a:pos x="5" y="6"/>
              </a:cxn>
              <a:cxn ang="0">
                <a:pos x="10" y="0"/>
              </a:cxn>
            </a:cxnLst>
            <a:rect l="0" t="0" r="r" b="b"/>
            <a:pathLst>
              <a:path w="10" h="6">
                <a:moveTo>
                  <a:pt x="0" y="6"/>
                </a:moveTo>
                <a:lnTo>
                  <a:pt x="5" y="6"/>
                </a:lnTo>
                <a:lnTo>
                  <a:pt x="10" y="0"/>
                </a:lnTo>
              </a:path>
            </a:pathLst>
          </a:custGeom>
          <a:noFill/>
          <a:ln w="23813">
            <a:solidFill>
              <a:srgbClr val="FF0000"/>
            </a:solidFill>
            <a:prstDash val="solid"/>
            <a:round/>
            <a:headEnd/>
            <a:tailEnd/>
          </a:ln>
        </p:spPr>
        <p:txBody>
          <a:bodyPr/>
          <a:lstStyle/>
          <a:p>
            <a:endParaRPr lang="en-GB"/>
          </a:p>
        </p:txBody>
      </p:sp>
      <p:sp>
        <p:nvSpPr>
          <p:cNvPr id="412904" name="Freeform 232"/>
          <p:cNvSpPr>
            <a:spLocks/>
          </p:cNvSpPr>
          <p:nvPr/>
        </p:nvSpPr>
        <p:spPr bwMode="auto">
          <a:xfrm>
            <a:off x="4376738" y="4862513"/>
            <a:ext cx="17462" cy="23812"/>
          </a:xfrm>
          <a:custGeom>
            <a:avLst/>
            <a:gdLst/>
            <a:ahLst/>
            <a:cxnLst>
              <a:cxn ang="0">
                <a:pos x="0" y="15"/>
              </a:cxn>
              <a:cxn ang="0">
                <a:pos x="5" y="10"/>
              </a:cxn>
              <a:cxn ang="0">
                <a:pos x="11" y="0"/>
              </a:cxn>
            </a:cxnLst>
            <a:rect l="0" t="0" r="r" b="b"/>
            <a:pathLst>
              <a:path w="11" h="15">
                <a:moveTo>
                  <a:pt x="0" y="15"/>
                </a:moveTo>
                <a:lnTo>
                  <a:pt x="5" y="10"/>
                </a:lnTo>
                <a:lnTo>
                  <a:pt x="11" y="0"/>
                </a:lnTo>
              </a:path>
            </a:pathLst>
          </a:custGeom>
          <a:noFill/>
          <a:ln w="23813">
            <a:solidFill>
              <a:srgbClr val="FF0000"/>
            </a:solidFill>
            <a:prstDash val="solid"/>
            <a:round/>
            <a:headEnd/>
            <a:tailEnd/>
          </a:ln>
        </p:spPr>
        <p:txBody>
          <a:bodyPr/>
          <a:lstStyle/>
          <a:p>
            <a:endParaRPr lang="en-GB"/>
          </a:p>
        </p:txBody>
      </p:sp>
      <p:sp>
        <p:nvSpPr>
          <p:cNvPr id="412905" name="Line 233"/>
          <p:cNvSpPr>
            <a:spLocks noChangeShapeType="1"/>
          </p:cNvSpPr>
          <p:nvPr/>
        </p:nvSpPr>
        <p:spPr bwMode="auto">
          <a:xfrm flipV="1">
            <a:off x="4394200" y="4846638"/>
            <a:ext cx="15875" cy="15875"/>
          </a:xfrm>
          <a:prstGeom prst="line">
            <a:avLst/>
          </a:prstGeom>
          <a:noFill/>
          <a:ln w="23813">
            <a:solidFill>
              <a:srgbClr val="FF0000"/>
            </a:solidFill>
            <a:round/>
            <a:headEnd/>
            <a:tailEnd/>
          </a:ln>
        </p:spPr>
        <p:txBody>
          <a:bodyPr/>
          <a:lstStyle/>
          <a:p>
            <a:endParaRPr lang="en-GB"/>
          </a:p>
        </p:txBody>
      </p:sp>
      <p:sp>
        <p:nvSpPr>
          <p:cNvPr id="412906" name="Line 234"/>
          <p:cNvSpPr>
            <a:spLocks noChangeShapeType="1"/>
          </p:cNvSpPr>
          <p:nvPr/>
        </p:nvSpPr>
        <p:spPr bwMode="auto">
          <a:xfrm flipV="1">
            <a:off x="4410075" y="4838700"/>
            <a:ext cx="15875" cy="7938"/>
          </a:xfrm>
          <a:prstGeom prst="line">
            <a:avLst/>
          </a:prstGeom>
          <a:noFill/>
          <a:ln w="23813">
            <a:solidFill>
              <a:srgbClr val="FF0000"/>
            </a:solidFill>
            <a:round/>
            <a:headEnd/>
            <a:tailEnd/>
          </a:ln>
        </p:spPr>
        <p:txBody>
          <a:bodyPr/>
          <a:lstStyle/>
          <a:p>
            <a:endParaRPr lang="en-GB"/>
          </a:p>
        </p:txBody>
      </p:sp>
      <p:sp>
        <p:nvSpPr>
          <p:cNvPr id="412907" name="Line 235"/>
          <p:cNvSpPr>
            <a:spLocks noChangeShapeType="1"/>
          </p:cNvSpPr>
          <p:nvPr/>
        </p:nvSpPr>
        <p:spPr bwMode="auto">
          <a:xfrm flipV="1">
            <a:off x="4425950" y="4821238"/>
            <a:ext cx="15875" cy="17462"/>
          </a:xfrm>
          <a:prstGeom prst="line">
            <a:avLst/>
          </a:prstGeom>
          <a:noFill/>
          <a:ln w="23813">
            <a:solidFill>
              <a:srgbClr val="FF0000"/>
            </a:solidFill>
            <a:round/>
            <a:headEnd/>
            <a:tailEnd/>
          </a:ln>
        </p:spPr>
        <p:txBody>
          <a:bodyPr/>
          <a:lstStyle/>
          <a:p>
            <a:endParaRPr lang="en-GB"/>
          </a:p>
        </p:txBody>
      </p:sp>
      <p:sp>
        <p:nvSpPr>
          <p:cNvPr id="412908" name="Line 236"/>
          <p:cNvSpPr>
            <a:spLocks noChangeShapeType="1"/>
          </p:cNvSpPr>
          <p:nvPr/>
        </p:nvSpPr>
        <p:spPr bwMode="auto">
          <a:xfrm flipV="1">
            <a:off x="4441825" y="4813300"/>
            <a:ext cx="9525" cy="7938"/>
          </a:xfrm>
          <a:prstGeom prst="line">
            <a:avLst/>
          </a:prstGeom>
          <a:noFill/>
          <a:ln w="23813">
            <a:solidFill>
              <a:srgbClr val="FF0000"/>
            </a:solidFill>
            <a:round/>
            <a:headEnd/>
            <a:tailEnd/>
          </a:ln>
        </p:spPr>
        <p:txBody>
          <a:bodyPr/>
          <a:lstStyle/>
          <a:p>
            <a:endParaRPr lang="en-GB"/>
          </a:p>
        </p:txBody>
      </p:sp>
      <p:sp>
        <p:nvSpPr>
          <p:cNvPr id="412909" name="Line 237"/>
          <p:cNvSpPr>
            <a:spLocks noChangeShapeType="1"/>
          </p:cNvSpPr>
          <p:nvPr/>
        </p:nvSpPr>
        <p:spPr bwMode="auto">
          <a:xfrm flipV="1">
            <a:off x="4451350" y="4805363"/>
            <a:ext cx="15875" cy="7937"/>
          </a:xfrm>
          <a:prstGeom prst="line">
            <a:avLst/>
          </a:prstGeom>
          <a:noFill/>
          <a:ln w="23813">
            <a:solidFill>
              <a:srgbClr val="FF0000"/>
            </a:solidFill>
            <a:round/>
            <a:headEnd/>
            <a:tailEnd/>
          </a:ln>
        </p:spPr>
        <p:txBody>
          <a:bodyPr/>
          <a:lstStyle/>
          <a:p>
            <a:endParaRPr lang="en-GB"/>
          </a:p>
        </p:txBody>
      </p:sp>
      <p:sp>
        <p:nvSpPr>
          <p:cNvPr id="412910" name="Line 238"/>
          <p:cNvSpPr>
            <a:spLocks noChangeShapeType="1"/>
          </p:cNvSpPr>
          <p:nvPr/>
        </p:nvSpPr>
        <p:spPr bwMode="auto">
          <a:xfrm flipV="1">
            <a:off x="4467225" y="4797425"/>
            <a:ext cx="15875" cy="7938"/>
          </a:xfrm>
          <a:prstGeom prst="line">
            <a:avLst/>
          </a:prstGeom>
          <a:noFill/>
          <a:ln w="23813">
            <a:solidFill>
              <a:srgbClr val="FF0000"/>
            </a:solidFill>
            <a:round/>
            <a:headEnd/>
            <a:tailEnd/>
          </a:ln>
        </p:spPr>
        <p:txBody>
          <a:bodyPr/>
          <a:lstStyle/>
          <a:p>
            <a:endParaRPr lang="en-GB"/>
          </a:p>
        </p:txBody>
      </p:sp>
      <p:sp>
        <p:nvSpPr>
          <p:cNvPr id="412911" name="Line 239"/>
          <p:cNvSpPr>
            <a:spLocks noChangeShapeType="1"/>
          </p:cNvSpPr>
          <p:nvPr/>
        </p:nvSpPr>
        <p:spPr bwMode="auto">
          <a:xfrm flipV="1">
            <a:off x="4483100" y="4781550"/>
            <a:ext cx="15875" cy="15875"/>
          </a:xfrm>
          <a:prstGeom prst="line">
            <a:avLst/>
          </a:prstGeom>
          <a:noFill/>
          <a:ln w="23813">
            <a:solidFill>
              <a:srgbClr val="FF0000"/>
            </a:solidFill>
            <a:round/>
            <a:headEnd/>
            <a:tailEnd/>
          </a:ln>
        </p:spPr>
        <p:txBody>
          <a:bodyPr/>
          <a:lstStyle/>
          <a:p>
            <a:endParaRPr lang="en-GB"/>
          </a:p>
        </p:txBody>
      </p:sp>
      <p:sp>
        <p:nvSpPr>
          <p:cNvPr id="412912" name="Line 240"/>
          <p:cNvSpPr>
            <a:spLocks noChangeShapeType="1"/>
          </p:cNvSpPr>
          <p:nvPr/>
        </p:nvSpPr>
        <p:spPr bwMode="auto">
          <a:xfrm flipV="1">
            <a:off x="4498975" y="4773613"/>
            <a:ext cx="17463" cy="7937"/>
          </a:xfrm>
          <a:prstGeom prst="line">
            <a:avLst/>
          </a:prstGeom>
          <a:noFill/>
          <a:ln w="23813">
            <a:solidFill>
              <a:srgbClr val="FF0000"/>
            </a:solidFill>
            <a:round/>
            <a:headEnd/>
            <a:tailEnd/>
          </a:ln>
        </p:spPr>
        <p:txBody>
          <a:bodyPr/>
          <a:lstStyle/>
          <a:p>
            <a:endParaRPr lang="en-GB"/>
          </a:p>
        </p:txBody>
      </p:sp>
      <p:sp>
        <p:nvSpPr>
          <p:cNvPr id="412913" name="Line 241"/>
          <p:cNvSpPr>
            <a:spLocks noChangeShapeType="1"/>
          </p:cNvSpPr>
          <p:nvPr/>
        </p:nvSpPr>
        <p:spPr bwMode="auto">
          <a:xfrm flipV="1">
            <a:off x="4516438" y="4756150"/>
            <a:ext cx="15875" cy="17463"/>
          </a:xfrm>
          <a:prstGeom prst="line">
            <a:avLst/>
          </a:prstGeom>
          <a:noFill/>
          <a:ln w="23813">
            <a:solidFill>
              <a:srgbClr val="FF0000"/>
            </a:solidFill>
            <a:round/>
            <a:headEnd/>
            <a:tailEnd/>
          </a:ln>
        </p:spPr>
        <p:txBody>
          <a:bodyPr/>
          <a:lstStyle/>
          <a:p>
            <a:endParaRPr lang="en-GB"/>
          </a:p>
        </p:txBody>
      </p:sp>
      <p:sp>
        <p:nvSpPr>
          <p:cNvPr id="412914" name="Line 242"/>
          <p:cNvSpPr>
            <a:spLocks noChangeShapeType="1"/>
          </p:cNvSpPr>
          <p:nvPr/>
        </p:nvSpPr>
        <p:spPr bwMode="auto">
          <a:xfrm flipV="1">
            <a:off x="4532313" y="4740275"/>
            <a:ext cx="15875" cy="15875"/>
          </a:xfrm>
          <a:prstGeom prst="line">
            <a:avLst/>
          </a:prstGeom>
          <a:noFill/>
          <a:ln w="23813">
            <a:solidFill>
              <a:srgbClr val="FF0000"/>
            </a:solidFill>
            <a:round/>
            <a:headEnd/>
            <a:tailEnd/>
          </a:ln>
        </p:spPr>
        <p:txBody>
          <a:bodyPr/>
          <a:lstStyle/>
          <a:p>
            <a:endParaRPr lang="en-GB"/>
          </a:p>
        </p:txBody>
      </p:sp>
      <p:sp>
        <p:nvSpPr>
          <p:cNvPr id="412915" name="Freeform 243"/>
          <p:cNvSpPr>
            <a:spLocks/>
          </p:cNvSpPr>
          <p:nvPr/>
        </p:nvSpPr>
        <p:spPr bwMode="auto">
          <a:xfrm>
            <a:off x="4548188" y="4716463"/>
            <a:ext cx="17462" cy="23812"/>
          </a:xfrm>
          <a:custGeom>
            <a:avLst/>
            <a:gdLst/>
            <a:ahLst/>
            <a:cxnLst>
              <a:cxn ang="0">
                <a:pos x="0" y="15"/>
              </a:cxn>
              <a:cxn ang="0">
                <a:pos x="5" y="5"/>
              </a:cxn>
              <a:cxn ang="0">
                <a:pos x="11" y="0"/>
              </a:cxn>
            </a:cxnLst>
            <a:rect l="0" t="0" r="r" b="b"/>
            <a:pathLst>
              <a:path w="11" h="15">
                <a:moveTo>
                  <a:pt x="0" y="15"/>
                </a:moveTo>
                <a:lnTo>
                  <a:pt x="5" y="5"/>
                </a:lnTo>
                <a:lnTo>
                  <a:pt x="11" y="0"/>
                </a:lnTo>
              </a:path>
            </a:pathLst>
          </a:custGeom>
          <a:noFill/>
          <a:ln w="23813">
            <a:solidFill>
              <a:srgbClr val="FF0000"/>
            </a:solidFill>
            <a:prstDash val="solid"/>
            <a:round/>
            <a:headEnd/>
            <a:tailEnd/>
          </a:ln>
        </p:spPr>
        <p:txBody>
          <a:bodyPr/>
          <a:lstStyle/>
          <a:p>
            <a:endParaRPr lang="en-GB"/>
          </a:p>
        </p:txBody>
      </p:sp>
      <p:sp>
        <p:nvSpPr>
          <p:cNvPr id="412916" name="Line 244"/>
          <p:cNvSpPr>
            <a:spLocks noChangeShapeType="1"/>
          </p:cNvSpPr>
          <p:nvPr/>
        </p:nvSpPr>
        <p:spPr bwMode="auto">
          <a:xfrm flipV="1">
            <a:off x="4565650" y="4699000"/>
            <a:ext cx="15875" cy="17463"/>
          </a:xfrm>
          <a:prstGeom prst="line">
            <a:avLst/>
          </a:prstGeom>
          <a:noFill/>
          <a:ln w="23813">
            <a:solidFill>
              <a:srgbClr val="FF0000"/>
            </a:solidFill>
            <a:round/>
            <a:headEnd/>
            <a:tailEnd/>
          </a:ln>
        </p:spPr>
        <p:txBody>
          <a:bodyPr/>
          <a:lstStyle/>
          <a:p>
            <a:endParaRPr lang="en-GB"/>
          </a:p>
        </p:txBody>
      </p:sp>
      <p:sp>
        <p:nvSpPr>
          <p:cNvPr id="412917" name="Line 245"/>
          <p:cNvSpPr>
            <a:spLocks noChangeShapeType="1"/>
          </p:cNvSpPr>
          <p:nvPr/>
        </p:nvSpPr>
        <p:spPr bwMode="auto">
          <a:xfrm flipV="1">
            <a:off x="4581525" y="4683125"/>
            <a:ext cx="15875" cy="15875"/>
          </a:xfrm>
          <a:prstGeom prst="line">
            <a:avLst/>
          </a:prstGeom>
          <a:noFill/>
          <a:ln w="23813">
            <a:solidFill>
              <a:srgbClr val="FF0000"/>
            </a:solidFill>
            <a:round/>
            <a:headEnd/>
            <a:tailEnd/>
          </a:ln>
        </p:spPr>
        <p:txBody>
          <a:bodyPr/>
          <a:lstStyle/>
          <a:p>
            <a:endParaRPr lang="en-GB"/>
          </a:p>
        </p:txBody>
      </p:sp>
      <p:sp>
        <p:nvSpPr>
          <p:cNvPr id="412918" name="Line 246"/>
          <p:cNvSpPr>
            <a:spLocks noChangeShapeType="1"/>
          </p:cNvSpPr>
          <p:nvPr/>
        </p:nvSpPr>
        <p:spPr bwMode="auto">
          <a:xfrm flipV="1">
            <a:off x="4597400" y="4667250"/>
            <a:ext cx="15875" cy="15875"/>
          </a:xfrm>
          <a:prstGeom prst="line">
            <a:avLst/>
          </a:prstGeom>
          <a:noFill/>
          <a:ln w="23813">
            <a:solidFill>
              <a:srgbClr val="FF0000"/>
            </a:solidFill>
            <a:round/>
            <a:headEnd/>
            <a:tailEnd/>
          </a:ln>
        </p:spPr>
        <p:txBody>
          <a:bodyPr/>
          <a:lstStyle/>
          <a:p>
            <a:endParaRPr lang="en-GB"/>
          </a:p>
        </p:txBody>
      </p:sp>
      <p:sp>
        <p:nvSpPr>
          <p:cNvPr id="412919" name="Line 247"/>
          <p:cNvSpPr>
            <a:spLocks noChangeShapeType="1"/>
          </p:cNvSpPr>
          <p:nvPr/>
        </p:nvSpPr>
        <p:spPr bwMode="auto">
          <a:xfrm flipV="1">
            <a:off x="4613275" y="4649788"/>
            <a:ext cx="17463" cy="17462"/>
          </a:xfrm>
          <a:prstGeom prst="line">
            <a:avLst/>
          </a:prstGeom>
          <a:noFill/>
          <a:ln w="23813">
            <a:solidFill>
              <a:srgbClr val="FF0000"/>
            </a:solidFill>
            <a:round/>
            <a:headEnd/>
            <a:tailEnd/>
          </a:ln>
        </p:spPr>
        <p:txBody>
          <a:bodyPr/>
          <a:lstStyle/>
          <a:p>
            <a:endParaRPr lang="en-GB"/>
          </a:p>
        </p:txBody>
      </p:sp>
      <p:sp>
        <p:nvSpPr>
          <p:cNvPr id="412920" name="Line 248"/>
          <p:cNvSpPr>
            <a:spLocks noChangeShapeType="1"/>
          </p:cNvSpPr>
          <p:nvPr/>
        </p:nvSpPr>
        <p:spPr bwMode="auto">
          <a:xfrm flipV="1">
            <a:off x="4630738" y="4641850"/>
            <a:ext cx="15875" cy="7938"/>
          </a:xfrm>
          <a:prstGeom prst="line">
            <a:avLst/>
          </a:prstGeom>
          <a:noFill/>
          <a:ln w="23813">
            <a:solidFill>
              <a:srgbClr val="FF0000"/>
            </a:solidFill>
            <a:round/>
            <a:headEnd/>
            <a:tailEnd/>
          </a:ln>
        </p:spPr>
        <p:txBody>
          <a:bodyPr/>
          <a:lstStyle/>
          <a:p>
            <a:endParaRPr lang="en-GB"/>
          </a:p>
        </p:txBody>
      </p:sp>
      <p:sp>
        <p:nvSpPr>
          <p:cNvPr id="412921" name="Line 249"/>
          <p:cNvSpPr>
            <a:spLocks noChangeShapeType="1"/>
          </p:cNvSpPr>
          <p:nvPr/>
        </p:nvSpPr>
        <p:spPr bwMode="auto">
          <a:xfrm flipV="1">
            <a:off x="4646613" y="4625975"/>
            <a:ext cx="15875" cy="15875"/>
          </a:xfrm>
          <a:prstGeom prst="line">
            <a:avLst/>
          </a:prstGeom>
          <a:noFill/>
          <a:ln w="23813">
            <a:solidFill>
              <a:srgbClr val="FF0000"/>
            </a:solidFill>
            <a:round/>
            <a:headEnd/>
            <a:tailEnd/>
          </a:ln>
        </p:spPr>
        <p:txBody>
          <a:bodyPr/>
          <a:lstStyle/>
          <a:p>
            <a:endParaRPr lang="en-GB"/>
          </a:p>
        </p:txBody>
      </p:sp>
      <p:sp>
        <p:nvSpPr>
          <p:cNvPr id="412922" name="Line 250"/>
          <p:cNvSpPr>
            <a:spLocks noChangeShapeType="1"/>
          </p:cNvSpPr>
          <p:nvPr/>
        </p:nvSpPr>
        <p:spPr bwMode="auto">
          <a:xfrm flipV="1">
            <a:off x="4662488" y="4610100"/>
            <a:ext cx="15875" cy="15875"/>
          </a:xfrm>
          <a:prstGeom prst="line">
            <a:avLst/>
          </a:prstGeom>
          <a:noFill/>
          <a:ln w="23813">
            <a:solidFill>
              <a:srgbClr val="FF0000"/>
            </a:solidFill>
            <a:round/>
            <a:headEnd/>
            <a:tailEnd/>
          </a:ln>
        </p:spPr>
        <p:txBody>
          <a:bodyPr/>
          <a:lstStyle/>
          <a:p>
            <a:endParaRPr lang="en-GB"/>
          </a:p>
        </p:txBody>
      </p:sp>
      <p:sp>
        <p:nvSpPr>
          <p:cNvPr id="412923" name="Line 251"/>
          <p:cNvSpPr>
            <a:spLocks noChangeShapeType="1"/>
          </p:cNvSpPr>
          <p:nvPr/>
        </p:nvSpPr>
        <p:spPr bwMode="auto">
          <a:xfrm flipV="1">
            <a:off x="4678363" y="4592638"/>
            <a:ext cx="17462" cy="17462"/>
          </a:xfrm>
          <a:prstGeom prst="line">
            <a:avLst/>
          </a:prstGeom>
          <a:noFill/>
          <a:ln w="23813">
            <a:solidFill>
              <a:srgbClr val="FF0000"/>
            </a:solidFill>
            <a:round/>
            <a:headEnd/>
            <a:tailEnd/>
          </a:ln>
        </p:spPr>
        <p:txBody>
          <a:bodyPr/>
          <a:lstStyle/>
          <a:p>
            <a:endParaRPr lang="en-GB"/>
          </a:p>
        </p:txBody>
      </p:sp>
      <p:sp>
        <p:nvSpPr>
          <p:cNvPr id="412924" name="Freeform 252"/>
          <p:cNvSpPr>
            <a:spLocks/>
          </p:cNvSpPr>
          <p:nvPr/>
        </p:nvSpPr>
        <p:spPr bwMode="auto">
          <a:xfrm>
            <a:off x="4695825" y="4568825"/>
            <a:ext cx="15875" cy="23813"/>
          </a:xfrm>
          <a:custGeom>
            <a:avLst/>
            <a:gdLst/>
            <a:ahLst/>
            <a:cxnLst>
              <a:cxn ang="0">
                <a:pos x="0" y="15"/>
              </a:cxn>
              <a:cxn ang="0">
                <a:pos x="5" y="5"/>
              </a:cxn>
              <a:cxn ang="0">
                <a:pos x="10" y="0"/>
              </a:cxn>
            </a:cxnLst>
            <a:rect l="0" t="0" r="r" b="b"/>
            <a:pathLst>
              <a:path w="10" h="15">
                <a:moveTo>
                  <a:pt x="0" y="15"/>
                </a:moveTo>
                <a:lnTo>
                  <a:pt x="5" y="5"/>
                </a:lnTo>
                <a:lnTo>
                  <a:pt x="10" y="0"/>
                </a:lnTo>
              </a:path>
            </a:pathLst>
          </a:custGeom>
          <a:noFill/>
          <a:ln w="23813">
            <a:solidFill>
              <a:srgbClr val="FF0000"/>
            </a:solidFill>
            <a:prstDash val="solid"/>
            <a:round/>
            <a:headEnd/>
            <a:tailEnd/>
          </a:ln>
        </p:spPr>
        <p:txBody>
          <a:bodyPr/>
          <a:lstStyle/>
          <a:p>
            <a:endParaRPr lang="en-GB"/>
          </a:p>
        </p:txBody>
      </p:sp>
      <p:sp>
        <p:nvSpPr>
          <p:cNvPr id="412925" name="Line 253"/>
          <p:cNvSpPr>
            <a:spLocks noChangeShapeType="1"/>
          </p:cNvSpPr>
          <p:nvPr/>
        </p:nvSpPr>
        <p:spPr bwMode="auto">
          <a:xfrm flipV="1">
            <a:off x="4711700" y="4552950"/>
            <a:ext cx="15875" cy="15875"/>
          </a:xfrm>
          <a:prstGeom prst="line">
            <a:avLst/>
          </a:prstGeom>
          <a:noFill/>
          <a:ln w="23813">
            <a:solidFill>
              <a:srgbClr val="FF0000"/>
            </a:solidFill>
            <a:round/>
            <a:headEnd/>
            <a:tailEnd/>
          </a:ln>
        </p:spPr>
        <p:txBody>
          <a:bodyPr/>
          <a:lstStyle/>
          <a:p>
            <a:endParaRPr lang="en-GB"/>
          </a:p>
        </p:txBody>
      </p:sp>
      <p:sp>
        <p:nvSpPr>
          <p:cNvPr id="412926" name="Line 254"/>
          <p:cNvSpPr>
            <a:spLocks noChangeShapeType="1"/>
          </p:cNvSpPr>
          <p:nvPr/>
        </p:nvSpPr>
        <p:spPr bwMode="auto">
          <a:xfrm flipV="1">
            <a:off x="4727575" y="4535488"/>
            <a:ext cx="17463" cy="17462"/>
          </a:xfrm>
          <a:prstGeom prst="line">
            <a:avLst/>
          </a:prstGeom>
          <a:noFill/>
          <a:ln w="23813">
            <a:solidFill>
              <a:srgbClr val="FF0000"/>
            </a:solidFill>
            <a:round/>
            <a:headEnd/>
            <a:tailEnd/>
          </a:ln>
        </p:spPr>
        <p:txBody>
          <a:bodyPr/>
          <a:lstStyle/>
          <a:p>
            <a:endParaRPr lang="en-GB"/>
          </a:p>
        </p:txBody>
      </p:sp>
      <p:sp>
        <p:nvSpPr>
          <p:cNvPr id="412927" name="Line 255"/>
          <p:cNvSpPr>
            <a:spLocks noChangeShapeType="1"/>
          </p:cNvSpPr>
          <p:nvPr/>
        </p:nvSpPr>
        <p:spPr bwMode="auto">
          <a:xfrm flipV="1">
            <a:off x="4745038" y="4519613"/>
            <a:ext cx="7937" cy="15875"/>
          </a:xfrm>
          <a:prstGeom prst="line">
            <a:avLst/>
          </a:prstGeom>
          <a:noFill/>
          <a:ln w="23813">
            <a:solidFill>
              <a:srgbClr val="FF0000"/>
            </a:solidFill>
            <a:round/>
            <a:headEnd/>
            <a:tailEnd/>
          </a:ln>
        </p:spPr>
        <p:txBody>
          <a:bodyPr/>
          <a:lstStyle/>
          <a:p>
            <a:endParaRPr lang="en-GB"/>
          </a:p>
        </p:txBody>
      </p:sp>
      <p:sp>
        <p:nvSpPr>
          <p:cNvPr id="412928" name="Line 256"/>
          <p:cNvSpPr>
            <a:spLocks noChangeShapeType="1"/>
          </p:cNvSpPr>
          <p:nvPr/>
        </p:nvSpPr>
        <p:spPr bwMode="auto">
          <a:xfrm flipV="1">
            <a:off x="4752975" y="4503738"/>
            <a:ext cx="15875" cy="15875"/>
          </a:xfrm>
          <a:prstGeom prst="line">
            <a:avLst/>
          </a:prstGeom>
          <a:noFill/>
          <a:ln w="23813">
            <a:solidFill>
              <a:srgbClr val="FF0000"/>
            </a:solidFill>
            <a:round/>
            <a:headEnd/>
            <a:tailEnd/>
          </a:ln>
        </p:spPr>
        <p:txBody>
          <a:bodyPr/>
          <a:lstStyle/>
          <a:p>
            <a:endParaRPr lang="en-GB"/>
          </a:p>
        </p:txBody>
      </p:sp>
      <p:sp>
        <p:nvSpPr>
          <p:cNvPr id="412929" name="Freeform 257"/>
          <p:cNvSpPr>
            <a:spLocks/>
          </p:cNvSpPr>
          <p:nvPr/>
        </p:nvSpPr>
        <p:spPr bwMode="auto">
          <a:xfrm>
            <a:off x="4768850" y="4478338"/>
            <a:ext cx="15875" cy="25400"/>
          </a:xfrm>
          <a:custGeom>
            <a:avLst/>
            <a:gdLst/>
            <a:ahLst/>
            <a:cxnLst>
              <a:cxn ang="0">
                <a:pos x="0" y="16"/>
              </a:cxn>
              <a:cxn ang="0">
                <a:pos x="5" y="6"/>
              </a:cxn>
              <a:cxn ang="0">
                <a:pos x="10" y="0"/>
              </a:cxn>
            </a:cxnLst>
            <a:rect l="0" t="0" r="r" b="b"/>
            <a:pathLst>
              <a:path w="10" h="16">
                <a:moveTo>
                  <a:pt x="0" y="16"/>
                </a:moveTo>
                <a:lnTo>
                  <a:pt x="5" y="6"/>
                </a:lnTo>
                <a:lnTo>
                  <a:pt x="10" y="0"/>
                </a:lnTo>
              </a:path>
            </a:pathLst>
          </a:custGeom>
          <a:noFill/>
          <a:ln w="23813">
            <a:solidFill>
              <a:srgbClr val="FF0000"/>
            </a:solidFill>
            <a:prstDash val="solid"/>
            <a:round/>
            <a:headEnd/>
            <a:tailEnd/>
          </a:ln>
        </p:spPr>
        <p:txBody>
          <a:bodyPr/>
          <a:lstStyle/>
          <a:p>
            <a:endParaRPr lang="en-GB"/>
          </a:p>
        </p:txBody>
      </p:sp>
      <p:sp>
        <p:nvSpPr>
          <p:cNvPr id="412930" name="Line 258"/>
          <p:cNvSpPr>
            <a:spLocks noChangeShapeType="1"/>
          </p:cNvSpPr>
          <p:nvPr/>
        </p:nvSpPr>
        <p:spPr bwMode="auto">
          <a:xfrm flipV="1">
            <a:off x="4784725" y="4462463"/>
            <a:ext cx="17463" cy="15875"/>
          </a:xfrm>
          <a:prstGeom prst="line">
            <a:avLst/>
          </a:prstGeom>
          <a:noFill/>
          <a:ln w="23813">
            <a:solidFill>
              <a:srgbClr val="FF0000"/>
            </a:solidFill>
            <a:round/>
            <a:headEnd/>
            <a:tailEnd/>
          </a:ln>
        </p:spPr>
        <p:txBody>
          <a:bodyPr/>
          <a:lstStyle/>
          <a:p>
            <a:endParaRPr lang="en-GB"/>
          </a:p>
        </p:txBody>
      </p:sp>
      <p:sp>
        <p:nvSpPr>
          <p:cNvPr id="412931" name="Line 259"/>
          <p:cNvSpPr>
            <a:spLocks noChangeShapeType="1"/>
          </p:cNvSpPr>
          <p:nvPr/>
        </p:nvSpPr>
        <p:spPr bwMode="auto">
          <a:xfrm flipV="1">
            <a:off x="4802188" y="4446588"/>
            <a:ext cx="15875" cy="15875"/>
          </a:xfrm>
          <a:prstGeom prst="line">
            <a:avLst/>
          </a:prstGeom>
          <a:noFill/>
          <a:ln w="23813">
            <a:solidFill>
              <a:srgbClr val="FF0000"/>
            </a:solidFill>
            <a:round/>
            <a:headEnd/>
            <a:tailEnd/>
          </a:ln>
        </p:spPr>
        <p:txBody>
          <a:bodyPr/>
          <a:lstStyle/>
          <a:p>
            <a:endParaRPr lang="en-GB"/>
          </a:p>
        </p:txBody>
      </p:sp>
      <p:sp>
        <p:nvSpPr>
          <p:cNvPr id="412932" name="Freeform 260"/>
          <p:cNvSpPr>
            <a:spLocks/>
          </p:cNvSpPr>
          <p:nvPr/>
        </p:nvSpPr>
        <p:spPr bwMode="auto">
          <a:xfrm>
            <a:off x="4818063" y="4421188"/>
            <a:ext cx="15875" cy="25400"/>
          </a:xfrm>
          <a:custGeom>
            <a:avLst/>
            <a:gdLst/>
            <a:ahLst/>
            <a:cxnLst>
              <a:cxn ang="0">
                <a:pos x="0" y="16"/>
              </a:cxn>
              <a:cxn ang="0">
                <a:pos x="5" y="6"/>
              </a:cxn>
              <a:cxn ang="0">
                <a:pos x="10" y="0"/>
              </a:cxn>
            </a:cxnLst>
            <a:rect l="0" t="0" r="r" b="b"/>
            <a:pathLst>
              <a:path w="10" h="16">
                <a:moveTo>
                  <a:pt x="0" y="16"/>
                </a:moveTo>
                <a:lnTo>
                  <a:pt x="5" y="6"/>
                </a:lnTo>
                <a:lnTo>
                  <a:pt x="10" y="0"/>
                </a:lnTo>
              </a:path>
            </a:pathLst>
          </a:custGeom>
          <a:noFill/>
          <a:ln w="23813">
            <a:solidFill>
              <a:srgbClr val="FF0000"/>
            </a:solidFill>
            <a:prstDash val="solid"/>
            <a:round/>
            <a:headEnd/>
            <a:tailEnd/>
          </a:ln>
        </p:spPr>
        <p:txBody>
          <a:bodyPr/>
          <a:lstStyle/>
          <a:p>
            <a:endParaRPr lang="en-GB"/>
          </a:p>
        </p:txBody>
      </p:sp>
      <p:sp>
        <p:nvSpPr>
          <p:cNvPr id="412933" name="Line 261"/>
          <p:cNvSpPr>
            <a:spLocks noChangeShapeType="1"/>
          </p:cNvSpPr>
          <p:nvPr/>
        </p:nvSpPr>
        <p:spPr bwMode="auto">
          <a:xfrm flipV="1">
            <a:off x="4833938" y="4405313"/>
            <a:ext cx="15875" cy="15875"/>
          </a:xfrm>
          <a:prstGeom prst="line">
            <a:avLst/>
          </a:prstGeom>
          <a:noFill/>
          <a:ln w="23813">
            <a:solidFill>
              <a:srgbClr val="FF0000"/>
            </a:solidFill>
            <a:round/>
            <a:headEnd/>
            <a:tailEnd/>
          </a:ln>
        </p:spPr>
        <p:txBody>
          <a:bodyPr/>
          <a:lstStyle/>
          <a:p>
            <a:endParaRPr lang="en-GB"/>
          </a:p>
        </p:txBody>
      </p:sp>
      <p:sp>
        <p:nvSpPr>
          <p:cNvPr id="412934" name="Line 262"/>
          <p:cNvSpPr>
            <a:spLocks noChangeShapeType="1"/>
          </p:cNvSpPr>
          <p:nvPr/>
        </p:nvSpPr>
        <p:spPr bwMode="auto">
          <a:xfrm flipV="1">
            <a:off x="4849813" y="4381500"/>
            <a:ext cx="17462" cy="23813"/>
          </a:xfrm>
          <a:prstGeom prst="line">
            <a:avLst/>
          </a:prstGeom>
          <a:noFill/>
          <a:ln w="23813">
            <a:solidFill>
              <a:srgbClr val="FF0000"/>
            </a:solidFill>
            <a:round/>
            <a:headEnd/>
            <a:tailEnd/>
          </a:ln>
        </p:spPr>
        <p:txBody>
          <a:bodyPr/>
          <a:lstStyle/>
          <a:p>
            <a:endParaRPr lang="en-GB"/>
          </a:p>
        </p:txBody>
      </p:sp>
      <p:sp>
        <p:nvSpPr>
          <p:cNvPr id="412935" name="Line 263"/>
          <p:cNvSpPr>
            <a:spLocks noChangeShapeType="1"/>
          </p:cNvSpPr>
          <p:nvPr/>
        </p:nvSpPr>
        <p:spPr bwMode="auto">
          <a:xfrm flipV="1">
            <a:off x="4867275" y="4356100"/>
            <a:ext cx="15875" cy="25400"/>
          </a:xfrm>
          <a:prstGeom prst="line">
            <a:avLst/>
          </a:prstGeom>
          <a:noFill/>
          <a:ln w="23813">
            <a:solidFill>
              <a:srgbClr val="FF0000"/>
            </a:solidFill>
            <a:round/>
            <a:headEnd/>
            <a:tailEnd/>
          </a:ln>
        </p:spPr>
        <p:txBody>
          <a:bodyPr/>
          <a:lstStyle/>
          <a:p>
            <a:endParaRPr lang="en-GB"/>
          </a:p>
        </p:txBody>
      </p:sp>
      <p:sp>
        <p:nvSpPr>
          <p:cNvPr id="412936" name="Line 264"/>
          <p:cNvSpPr>
            <a:spLocks noChangeShapeType="1"/>
          </p:cNvSpPr>
          <p:nvPr/>
        </p:nvSpPr>
        <p:spPr bwMode="auto">
          <a:xfrm flipV="1">
            <a:off x="4883150" y="4340225"/>
            <a:ext cx="15875" cy="15875"/>
          </a:xfrm>
          <a:prstGeom prst="line">
            <a:avLst/>
          </a:prstGeom>
          <a:noFill/>
          <a:ln w="23813">
            <a:solidFill>
              <a:srgbClr val="FF0000"/>
            </a:solidFill>
            <a:round/>
            <a:headEnd/>
            <a:tailEnd/>
          </a:ln>
        </p:spPr>
        <p:txBody>
          <a:bodyPr/>
          <a:lstStyle/>
          <a:p>
            <a:endParaRPr lang="en-GB"/>
          </a:p>
        </p:txBody>
      </p:sp>
      <p:sp>
        <p:nvSpPr>
          <p:cNvPr id="412937" name="Line 265"/>
          <p:cNvSpPr>
            <a:spLocks noChangeShapeType="1"/>
          </p:cNvSpPr>
          <p:nvPr/>
        </p:nvSpPr>
        <p:spPr bwMode="auto">
          <a:xfrm flipV="1">
            <a:off x="4899025" y="4316413"/>
            <a:ext cx="17463" cy="23812"/>
          </a:xfrm>
          <a:prstGeom prst="line">
            <a:avLst/>
          </a:prstGeom>
          <a:noFill/>
          <a:ln w="23813">
            <a:solidFill>
              <a:srgbClr val="FF0000"/>
            </a:solidFill>
            <a:round/>
            <a:headEnd/>
            <a:tailEnd/>
          </a:ln>
        </p:spPr>
        <p:txBody>
          <a:bodyPr/>
          <a:lstStyle/>
          <a:p>
            <a:endParaRPr lang="en-GB"/>
          </a:p>
        </p:txBody>
      </p:sp>
      <p:sp>
        <p:nvSpPr>
          <p:cNvPr id="412938" name="Line 266"/>
          <p:cNvSpPr>
            <a:spLocks noChangeShapeType="1"/>
          </p:cNvSpPr>
          <p:nvPr/>
        </p:nvSpPr>
        <p:spPr bwMode="auto">
          <a:xfrm flipV="1">
            <a:off x="4916488" y="4291013"/>
            <a:ext cx="15875" cy="25400"/>
          </a:xfrm>
          <a:prstGeom prst="line">
            <a:avLst/>
          </a:prstGeom>
          <a:noFill/>
          <a:ln w="23813">
            <a:solidFill>
              <a:srgbClr val="FF0000"/>
            </a:solidFill>
            <a:round/>
            <a:headEnd/>
            <a:tailEnd/>
          </a:ln>
        </p:spPr>
        <p:txBody>
          <a:bodyPr/>
          <a:lstStyle/>
          <a:p>
            <a:endParaRPr lang="en-GB"/>
          </a:p>
        </p:txBody>
      </p:sp>
      <p:sp>
        <p:nvSpPr>
          <p:cNvPr id="412939" name="Line 267"/>
          <p:cNvSpPr>
            <a:spLocks noChangeShapeType="1"/>
          </p:cNvSpPr>
          <p:nvPr/>
        </p:nvSpPr>
        <p:spPr bwMode="auto">
          <a:xfrm flipV="1">
            <a:off x="4932363" y="4275138"/>
            <a:ext cx="15875" cy="15875"/>
          </a:xfrm>
          <a:prstGeom prst="line">
            <a:avLst/>
          </a:prstGeom>
          <a:noFill/>
          <a:ln w="23813">
            <a:solidFill>
              <a:srgbClr val="FF0000"/>
            </a:solidFill>
            <a:round/>
            <a:headEnd/>
            <a:tailEnd/>
          </a:ln>
        </p:spPr>
        <p:txBody>
          <a:bodyPr/>
          <a:lstStyle/>
          <a:p>
            <a:endParaRPr lang="en-GB"/>
          </a:p>
        </p:txBody>
      </p:sp>
      <p:sp>
        <p:nvSpPr>
          <p:cNvPr id="412940" name="Line 268"/>
          <p:cNvSpPr>
            <a:spLocks noChangeShapeType="1"/>
          </p:cNvSpPr>
          <p:nvPr/>
        </p:nvSpPr>
        <p:spPr bwMode="auto">
          <a:xfrm flipV="1">
            <a:off x="4948238" y="4251325"/>
            <a:ext cx="15875" cy="23813"/>
          </a:xfrm>
          <a:prstGeom prst="line">
            <a:avLst/>
          </a:prstGeom>
          <a:noFill/>
          <a:ln w="23813">
            <a:solidFill>
              <a:srgbClr val="FF0000"/>
            </a:solidFill>
            <a:round/>
            <a:headEnd/>
            <a:tailEnd/>
          </a:ln>
        </p:spPr>
        <p:txBody>
          <a:bodyPr/>
          <a:lstStyle/>
          <a:p>
            <a:endParaRPr lang="en-GB"/>
          </a:p>
        </p:txBody>
      </p:sp>
      <p:sp>
        <p:nvSpPr>
          <p:cNvPr id="412941" name="Line 269"/>
          <p:cNvSpPr>
            <a:spLocks noChangeShapeType="1"/>
          </p:cNvSpPr>
          <p:nvPr/>
        </p:nvSpPr>
        <p:spPr bwMode="auto">
          <a:xfrm flipV="1">
            <a:off x="4964113" y="4225925"/>
            <a:ext cx="17462" cy="25400"/>
          </a:xfrm>
          <a:prstGeom prst="line">
            <a:avLst/>
          </a:prstGeom>
          <a:noFill/>
          <a:ln w="23813">
            <a:solidFill>
              <a:srgbClr val="FF0000"/>
            </a:solidFill>
            <a:round/>
            <a:headEnd/>
            <a:tailEnd/>
          </a:ln>
        </p:spPr>
        <p:txBody>
          <a:bodyPr/>
          <a:lstStyle/>
          <a:p>
            <a:endParaRPr lang="en-GB"/>
          </a:p>
        </p:txBody>
      </p:sp>
      <p:sp>
        <p:nvSpPr>
          <p:cNvPr id="412942" name="Line 270"/>
          <p:cNvSpPr>
            <a:spLocks noChangeShapeType="1"/>
          </p:cNvSpPr>
          <p:nvPr/>
        </p:nvSpPr>
        <p:spPr bwMode="auto">
          <a:xfrm flipV="1">
            <a:off x="4981575" y="4202113"/>
            <a:ext cx="15875" cy="23812"/>
          </a:xfrm>
          <a:prstGeom prst="line">
            <a:avLst/>
          </a:prstGeom>
          <a:noFill/>
          <a:ln w="23813">
            <a:solidFill>
              <a:srgbClr val="FF0000"/>
            </a:solidFill>
            <a:round/>
            <a:headEnd/>
            <a:tailEnd/>
          </a:ln>
        </p:spPr>
        <p:txBody>
          <a:bodyPr/>
          <a:lstStyle/>
          <a:p>
            <a:endParaRPr lang="en-GB"/>
          </a:p>
        </p:txBody>
      </p:sp>
      <p:sp>
        <p:nvSpPr>
          <p:cNvPr id="412943" name="Line 271"/>
          <p:cNvSpPr>
            <a:spLocks noChangeShapeType="1"/>
          </p:cNvSpPr>
          <p:nvPr/>
        </p:nvSpPr>
        <p:spPr bwMode="auto">
          <a:xfrm flipV="1">
            <a:off x="4997450" y="4176713"/>
            <a:ext cx="15875" cy="25400"/>
          </a:xfrm>
          <a:prstGeom prst="line">
            <a:avLst/>
          </a:prstGeom>
          <a:noFill/>
          <a:ln w="23813">
            <a:solidFill>
              <a:srgbClr val="FF0000"/>
            </a:solidFill>
            <a:round/>
            <a:headEnd/>
            <a:tailEnd/>
          </a:ln>
        </p:spPr>
        <p:txBody>
          <a:bodyPr/>
          <a:lstStyle/>
          <a:p>
            <a:endParaRPr lang="en-GB"/>
          </a:p>
        </p:txBody>
      </p:sp>
      <p:sp>
        <p:nvSpPr>
          <p:cNvPr id="412944" name="Line 272"/>
          <p:cNvSpPr>
            <a:spLocks noChangeShapeType="1"/>
          </p:cNvSpPr>
          <p:nvPr/>
        </p:nvSpPr>
        <p:spPr bwMode="auto">
          <a:xfrm flipV="1">
            <a:off x="5013325" y="4152900"/>
            <a:ext cx="15875" cy="23813"/>
          </a:xfrm>
          <a:prstGeom prst="line">
            <a:avLst/>
          </a:prstGeom>
          <a:noFill/>
          <a:ln w="23813">
            <a:solidFill>
              <a:srgbClr val="FF0000"/>
            </a:solidFill>
            <a:round/>
            <a:headEnd/>
            <a:tailEnd/>
          </a:ln>
        </p:spPr>
        <p:txBody>
          <a:bodyPr/>
          <a:lstStyle/>
          <a:p>
            <a:endParaRPr lang="en-GB"/>
          </a:p>
        </p:txBody>
      </p:sp>
      <p:sp>
        <p:nvSpPr>
          <p:cNvPr id="412945" name="Freeform 273"/>
          <p:cNvSpPr>
            <a:spLocks/>
          </p:cNvSpPr>
          <p:nvPr/>
        </p:nvSpPr>
        <p:spPr bwMode="auto">
          <a:xfrm>
            <a:off x="5029200" y="4119563"/>
            <a:ext cx="9525" cy="33337"/>
          </a:xfrm>
          <a:custGeom>
            <a:avLst/>
            <a:gdLst/>
            <a:ahLst/>
            <a:cxnLst>
              <a:cxn ang="0">
                <a:pos x="0" y="21"/>
              </a:cxn>
              <a:cxn ang="0">
                <a:pos x="0" y="11"/>
              </a:cxn>
              <a:cxn ang="0">
                <a:pos x="6" y="0"/>
              </a:cxn>
            </a:cxnLst>
            <a:rect l="0" t="0" r="r" b="b"/>
            <a:pathLst>
              <a:path w="6" h="21">
                <a:moveTo>
                  <a:pt x="0" y="21"/>
                </a:moveTo>
                <a:lnTo>
                  <a:pt x="0" y="11"/>
                </a:lnTo>
                <a:lnTo>
                  <a:pt x="6" y="0"/>
                </a:lnTo>
              </a:path>
            </a:pathLst>
          </a:custGeom>
          <a:noFill/>
          <a:ln w="23813">
            <a:solidFill>
              <a:srgbClr val="FF0000"/>
            </a:solidFill>
            <a:prstDash val="solid"/>
            <a:round/>
            <a:headEnd/>
            <a:tailEnd/>
          </a:ln>
        </p:spPr>
        <p:txBody>
          <a:bodyPr/>
          <a:lstStyle/>
          <a:p>
            <a:endParaRPr lang="en-GB"/>
          </a:p>
        </p:txBody>
      </p:sp>
      <p:sp>
        <p:nvSpPr>
          <p:cNvPr id="412946" name="Line 274"/>
          <p:cNvSpPr>
            <a:spLocks noChangeShapeType="1"/>
          </p:cNvSpPr>
          <p:nvPr/>
        </p:nvSpPr>
        <p:spPr bwMode="auto">
          <a:xfrm flipV="1">
            <a:off x="5038725" y="4095750"/>
            <a:ext cx="15875" cy="23813"/>
          </a:xfrm>
          <a:prstGeom prst="line">
            <a:avLst/>
          </a:prstGeom>
          <a:noFill/>
          <a:ln w="23813">
            <a:solidFill>
              <a:srgbClr val="FF0000"/>
            </a:solidFill>
            <a:round/>
            <a:headEnd/>
            <a:tailEnd/>
          </a:ln>
        </p:spPr>
        <p:txBody>
          <a:bodyPr/>
          <a:lstStyle/>
          <a:p>
            <a:endParaRPr lang="en-GB"/>
          </a:p>
        </p:txBody>
      </p:sp>
      <p:sp>
        <p:nvSpPr>
          <p:cNvPr id="412947" name="Line 275"/>
          <p:cNvSpPr>
            <a:spLocks noChangeShapeType="1"/>
          </p:cNvSpPr>
          <p:nvPr/>
        </p:nvSpPr>
        <p:spPr bwMode="auto">
          <a:xfrm flipV="1">
            <a:off x="5054600" y="4070350"/>
            <a:ext cx="15875" cy="25400"/>
          </a:xfrm>
          <a:prstGeom prst="line">
            <a:avLst/>
          </a:prstGeom>
          <a:noFill/>
          <a:ln w="23813">
            <a:solidFill>
              <a:srgbClr val="FF0000"/>
            </a:solidFill>
            <a:round/>
            <a:headEnd/>
            <a:tailEnd/>
          </a:ln>
        </p:spPr>
        <p:txBody>
          <a:bodyPr/>
          <a:lstStyle/>
          <a:p>
            <a:endParaRPr lang="en-GB"/>
          </a:p>
        </p:txBody>
      </p:sp>
      <p:sp>
        <p:nvSpPr>
          <p:cNvPr id="412948" name="Line 276"/>
          <p:cNvSpPr>
            <a:spLocks noChangeShapeType="1"/>
          </p:cNvSpPr>
          <p:nvPr/>
        </p:nvSpPr>
        <p:spPr bwMode="auto">
          <a:xfrm flipV="1">
            <a:off x="5070475" y="4046538"/>
            <a:ext cx="15875" cy="23812"/>
          </a:xfrm>
          <a:prstGeom prst="line">
            <a:avLst/>
          </a:prstGeom>
          <a:noFill/>
          <a:ln w="23813">
            <a:solidFill>
              <a:srgbClr val="FF0000"/>
            </a:solidFill>
            <a:round/>
            <a:headEnd/>
            <a:tailEnd/>
          </a:ln>
        </p:spPr>
        <p:txBody>
          <a:bodyPr/>
          <a:lstStyle/>
          <a:p>
            <a:endParaRPr lang="en-GB"/>
          </a:p>
        </p:txBody>
      </p:sp>
      <p:sp>
        <p:nvSpPr>
          <p:cNvPr id="412949" name="Freeform 277"/>
          <p:cNvSpPr>
            <a:spLocks/>
          </p:cNvSpPr>
          <p:nvPr/>
        </p:nvSpPr>
        <p:spPr bwMode="auto">
          <a:xfrm>
            <a:off x="5086350" y="4013200"/>
            <a:ext cx="17463" cy="33338"/>
          </a:xfrm>
          <a:custGeom>
            <a:avLst/>
            <a:gdLst/>
            <a:ahLst/>
            <a:cxnLst>
              <a:cxn ang="0">
                <a:pos x="0" y="21"/>
              </a:cxn>
              <a:cxn ang="0">
                <a:pos x="6" y="11"/>
              </a:cxn>
              <a:cxn ang="0">
                <a:pos x="11" y="0"/>
              </a:cxn>
            </a:cxnLst>
            <a:rect l="0" t="0" r="r" b="b"/>
            <a:pathLst>
              <a:path w="11" h="21">
                <a:moveTo>
                  <a:pt x="0" y="21"/>
                </a:moveTo>
                <a:lnTo>
                  <a:pt x="6" y="11"/>
                </a:lnTo>
                <a:lnTo>
                  <a:pt x="11" y="0"/>
                </a:lnTo>
              </a:path>
            </a:pathLst>
          </a:custGeom>
          <a:noFill/>
          <a:ln w="23813">
            <a:solidFill>
              <a:srgbClr val="FF0000"/>
            </a:solidFill>
            <a:prstDash val="solid"/>
            <a:round/>
            <a:headEnd/>
            <a:tailEnd/>
          </a:ln>
        </p:spPr>
        <p:txBody>
          <a:bodyPr/>
          <a:lstStyle/>
          <a:p>
            <a:endParaRPr lang="en-GB"/>
          </a:p>
        </p:txBody>
      </p:sp>
      <p:sp>
        <p:nvSpPr>
          <p:cNvPr id="412950" name="Line 278"/>
          <p:cNvSpPr>
            <a:spLocks noChangeShapeType="1"/>
          </p:cNvSpPr>
          <p:nvPr/>
        </p:nvSpPr>
        <p:spPr bwMode="auto">
          <a:xfrm flipV="1">
            <a:off x="5103813" y="3989388"/>
            <a:ext cx="15875" cy="23812"/>
          </a:xfrm>
          <a:prstGeom prst="line">
            <a:avLst/>
          </a:prstGeom>
          <a:noFill/>
          <a:ln w="23813">
            <a:solidFill>
              <a:srgbClr val="FF0000"/>
            </a:solidFill>
            <a:round/>
            <a:headEnd/>
            <a:tailEnd/>
          </a:ln>
        </p:spPr>
        <p:txBody>
          <a:bodyPr/>
          <a:lstStyle/>
          <a:p>
            <a:endParaRPr lang="en-GB"/>
          </a:p>
        </p:txBody>
      </p:sp>
      <p:sp>
        <p:nvSpPr>
          <p:cNvPr id="412951" name="Line 279"/>
          <p:cNvSpPr>
            <a:spLocks noChangeShapeType="1"/>
          </p:cNvSpPr>
          <p:nvPr/>
        </p:nvSpPr>
        <p:spPr bwMode="auto">
          <a:xfrm flipV="1">
            <a:off x="5119688" y="3956050"/>
            <a:ext cx="15875" cy="33338"/>
          </a:xfrm>
          <a:prstGeom prst="line">
            <a:avLst/>
          </a:prstGeom>
          <a:noFill/>
          <a:ln w="23813">
            <a:solidFill>
              <a:srgbClr val="FF0000"/>
            </a:solidFill>
            <a:round/>
            <a:headEnd/>
            <a:tailEnd/>
          </a:ln>
        </p:spPr>
        <p:txBody>
          <a:bodyPr/>
          <a:lstStyle/>
          <a:p>
            <a:endParaRPr lang="en-GB"/>
          </a:p>
        </p:txBody>
      </p:sp>
      <p:sp>
        <p:nvSpPr>
          <p:cNvPr id="412952" name="Line 280"/>
          <p:cNvSpPr>
            <a:spLocks noChangeShapeType="1"/>
          </p:cNvSpPr>
          <p:nvPr/>
        </p:nvSpPr>
        <p:spPr bwMode="auto">
          <a:xfrm flipV="1">
            <a:off x="5135563" y="3924300"/>
            <a:ext cx="17462" cy="31750"/>
          </a:xfrm>
          <a:prstGeom prst="line">
            <a:avLst/>
          </a:prstGeom>
          <a:noFill/>
          <a:ln w="23813">
            <a:solidFill>
              <a:srgbClr val="FF0000"/>
            </a:solidFill>
            <a:round/>
            <a:headEnd/>
            <a:tailEnd/>
          </a:ln>
        </p:spPr>
        <p:txBody>
          <a:bodyPr/>
          <a:lstStyle/>
          <a:p>
            <a:endParaRPr lang="en-GB"/>
          </a:p>
        </p:txBody>
      </p:sp>
      <p:sp>
        <p:nvSpPr>
          <p:cNvPr id="412953" name="Line 281"/>
          <p:cNvSpPr>
            <a:spLocks noChangeShapeType="1"/>
          </p:cNvSpPr>
          <p:nvPr/>
        </p:nvSpPr>
        <p:spPr bwMode="auto">
          <a:xfrm flipV="1">
            <a:off x="5153025" y="3898900"/>
            <a:ext cx="15875" cy="25400"/>
          </a:xfrm>
          <a:prstGeom prst="line">
            <a:avLst/>
          </a:prstGeom>
          <a:noFill/>
          <a:ln w="23813">
            <a:solidFill>
              <a:srgbClr val="FF0000"/>
            </a:solidFill>
            <a:round/>
            <a:headEnd/>
            <a:tailEnd/>
          </a:ln>
        </p:spPr>
        <p:txBody>
          <a:bodyPr/>
          <a:lstStyle/>
          <a:p>
            <a:endParaRPr lang="en-GB"/>
          </a:p>
        </p:txBody>
      </p:sp>
      <p:sp>
        <p:nvSpPr>
          <p:cNvPr id="412954" name="Line 282"/>
          <p:cNvSpPr>
            <a:spLocks noChangeShapeType="1"/>
          </p:cNvSpPr>
          <p:nvPr/>
        </p:nvSpPr>
        <p:spPr bwMode="auto">
          <a:xfrm flipV="1">
            <a:off x="5168900" y="3867150"/>
            <a:ext cx="15875" cy="31750"/>
          </a:xfrm>
          <a:prstGeom prst="line">
            <a:avLst/>
          </a:prstGeom>
          <a:noFill/>
          <a:ln w="23813">
            <a:solidFill>
              <a:srgbClr val="FF0000"/>
            </a:solidFill>
            <a:round/>
            <a:headEnd/>
            <a:tailEnd/>
          </a:ln>
        </p:spPr>
        <p:txBody>
          <a:bodyPr/>
          <a:lstStyle/>
          <a:p>
            <a:endParaRPr lang="en-GB"/>
          </a:p>
        </p:txBody>
      </p:sp>
      <p:sp>
        <p:nvSpPr>
          <p:cNvPr id="412955" name="Line 283"/>
          <p:cNvSpPr>
            <a:spLocks noChangeShapeType="1"/>
          </p:cNvSpPr>
          <p:nvPr/>
        </p:nvSpPr>
        <p:spPr bwMode="auto">
          <a:xfrm flipV="1">
            <a:off x="5184775" y="3833813"/>
            <a:ext cx="15875" cy="33337"/>
          </a:xfrm>
          <a:prstGeom prst="line">
            <a:avLst/>
          </a:prstGeom>
          <a:noFill/>
          <a:ln w="23813">
            <a:solidFill>
              <a:srgbClr val="FF0000"/>
            </a:solidFill>
            <a:round/>
            <a:headEnd/>
            <a:tailEnd/>
          </a:ln>
        </p:spPr>
        <p:txBody>
          <a:bodyPr/>
          <a:lstStyle/>
          <a:p>
            <a:endParaRPr lang="en-GB"/>
          </a:p>
        </p:txBody>
      </p:sp>
      <p:sp>
        <p:nvSpPr>
          <p:cNvPr id="412956" name="Line 284"/>
          <p:cNvSpPr>
            <a:spLocks noChangeShapeType="1"/>
          </p:cNvSpPr>
          <p:nvPr/>
        </p:nvSpPr>
        <p:spPr bwMode="auto">
          <a:xfrm flipV="1">
            <a:off x="5200650" y="3802063"/>
            <a:ext cx="17463" cy="31750"/>
          </a:xfrm>
          <a:prstGeom prst="line">
            <a:avLst/>
          </a:prstGeom>
          <a:noFill/>
          <a:ln w="23813">
            <a:solidFill>
              <a:srgbClr val="FF0000"/>
            </a:solidFill>
            <a:round/>
            <a:headEnd/>
            <a:tailEnd/>
          </a:ln>
        </p:spPr>
        <p:txBody>
          <a:bodyPr/>
          <a:lstStyle/>
          <a:p>
            <a:endParaRPr lang="en-GB"/>
          </a:p>
        </p:txBody>
      </p:sp>
      <p:sp>
        <p:nvSpPr>
          <p:cNvPr id="412957" name="Line 285"/>
          <p:cNvSpPr>
            <a:spLocks noChangeShapeType="1"/>
          </p:cNvSpPr>
          <p:nvPr/>
        </p:nvSpPr>
        <p:spPr bwMode="auto">
          <a:xfrm flipV="1">
            <a:off x="5218113" y="3768725"/>
            <a:ext cx="15875" cy="33338"/>
          </a:xfrm>
          <a:prstGeom prst="line">
            <a:avLst/>
          </a:prstGeom>
          <a:noFill/>
          <a:ln w="23813">
            <a:solidFill>
              <a:srgbClr val="FF0000"/>
            </a:solidFill>
            <a:round/>
            <a:headEnd/>
            <a:tailEnd/>
          </a:ln>
        </p:spPr>
        <p:txBody>
          <a:bodyPr/>
          <a:lstStyle/>
          <a:p>
            <a:endParaRPr lang="en-GB"/>
          </a:p>
        </p:txBody>
      </p:sp>
      <p:sp>
        <p:nvSpPr>
          <p:cNvPr id="412958" name="Line 286"/>
          <p:cNvSpPr>
            <a:spLocks noChangeShapeType="1"/>
          </p:cNvSpPr>
          <p:nvPr/>
        </p:nvSpPr>
        <p:spPr bwMode="auto">
          <a:xfrm flipV="1">
            <a:off x="5233988" y="3736975"/>
            <a:ext cx="15875" cy="31750"/>
          </a:xfrm>
          <a:prstGeom prst="line">
            <a:avLst/>
          </a:prstGeom>
          <a:noFill/>
          <a:ln w="23813">
            <a:solidFill>
              <a:srgbClr val="FF0000"/>
            </a:solidFill>
            <a:round/>
            <a:headEnd/>
            <a:tailEnd/>
          </a:ln>
        </p:spPr>
        <p:txBody>
          <a:bodyPr/>
          <a:lstStyle/>
          <a:p>
            <a:endParaRPr lang="en-GB"/>
          </a:p>
        </p:txBody>
      </p:sp>
      <p:sp>
        <p:nvSpPr>
          <p:cNvPr id="412959" name="Line 287"/>
          <p:cNvSpPr>
            <a:spLocks noChangeShapeType="1"/>
          </p:cNvSpPr>
          <p:nvPr/>
        </p:nvSpPr>
        <p:spPr bwMode="auto">
          <a:xfrm flipV="1">
            <a:off x="5249863" y="3703638"/>
            <a:ext cx="17462" cy="33337"/>
          </a:xfrm>
          <a:prstGeom prst="line">
            <a:avLst/>
          </a:prstGeom>
          <a:noFill/>
          <a:ln w="23813">
            <a:solidFill>
              <a:srgbClr val="FF0000"/>
            </a:solidFill>
            <a:round/>
            <a:headEnd/>
            <a:tailEnd/>
          </a:ln>
        </p:spPr>
        <p:txBody>
          <a:bodyPr/>
          <a:lstStyle/>
          <a:p>
            <a:endParaRPr lang="en-GB"/>
          </a:p>
        </p:txBody>
      </p:sp>
      <p:sp>
        <p:nvSpPr>
          <p:cNvPr id="412960" name="Line 288"/>
          <p:cNvSpPr>
            <a:spLocks noChangeShapeType="1"/>
          </p:cNvSpPr>
          <p:nvPr/>
        </p:nvSpPr>
        <p:spPr bwMode="auto">
          <a:xfrm flipV="1">
            <a:off x="5267325" y="3671888"/>
            <a:ext cx="15875" cy="31750"/>
          </a:xfrm>
          <a:prstGeom prst="line">
            <a:avLst/>
          </a:prstGeom>
          <a:noFill/>
          <a:ln w="23813">
            <a:solidFill>
              <a:srgbClr val="FF0000"/>
            </a:solidFill>
            <a:round/>
            <a:headEnd/>
            <a:tailEnd/>
          </a:ln>
        </p:spPr>
        <p:txBody>
          <a:bodyPr/>
          <a:lstStyle/>
          <a:p>
            <a:endParaRPr lang="en-GB"/>
          </a:p>
        </p:txBody>
      </p:sp>
      <p:sp>
        <p:nvSpPr>
          <p:cNvPr id="412961" name="Line 289"/>
          <p:cNvSpPr>
            <a:spLocks noChangeShapeType="1"/>
          </p:cNvSpPr>
          <p:nvPr/>
        </p:nvSpPr>
        <p:spPr bwMode="auto">
          <a:xfrm flipV="1">
            <a:off x="5283200" y="3630613"/>
            <a:ext cx="15875" cy="41275"/>
          </a:xfrm>
          <a:prstGeom prst="line">
            <a:avLst/>
          </a:prstGeom>
          <a:noFill/>
          <a:ln w="23813">
            <a:solidFill>
              <a:srgbClr val="FF0000"/>
            </a:solidFill>
            <a:round/>
            <a:headEnd/>
            <a:tailEnd/>
          </a:ln>
        </p:spPr>
        <p:txBody>
          <a:bodyPr/>
          <a:lstStyle/>
          <a:p>
            <a:endParaRPr lang="en-GB"/>
          </a:p>
        </p:txBody>
      </p:sp>
      <p:sp>
        <p:nvSpPr>
          <p:cNvPr id="412962" name="Line 290"/>
          <p:cNvSpPr>
            <a:spLocks noChangeShapeType="1"/>
          </p:cNvSpPr>
          <p:nvPr/>
        </p:nvSpPr>
        <p:spPr bwMode="auto">
          <a:xfrm flipV="1">
            <a:off x="5299075" y="3597275"/>
            <a:ext cx="15875" cy="33338"/>
          </a:xfrm>
          <a:prstGeom prst="line">
            <a:avLst/>
          </a:prstGeom>
          <a:noFill/>
          <a:ln w="23813">
            <a:solidFill>
              <a:srgbClr val="FF0000"/>
            </a:solidFill>
            <a:round/>
            <a:headEnd/>
            <a:tailEnd/>
          </a:ln>
        </p:spPr>
        <p:txBody>
          <a:bodyPr/>
          <a:lstStyle/>
          <a:p>
            <a:endParaRPr lang="en-GB"/>
          </a:p>
        </p:txBody>
      </p:sp>
      <p:sp>
        <p:nvSpPr>
          <p:cNvPr id="412963" name="Line 291"/>
          <p:cNvSpPr>
            <a:spLocks noChangeShapeType="1"/>
          </p:cNvSpPr>
          <p:nvPr/>
        </p:nvSpPr>
        <p:spPr bwMode="auto">
          <a:xfrm flipV="1">
            <a:off x="5314950" y="3557588"/>
            <a:ext cx="9525" cy="39687"/>
          </a:xfrm>
          <a:prstGeom prst="line">
            <a:avLst/>
          </a:prstGeom>
          <a:noFill/>
          <a:ln w="23813">
            <a:solidFill>
              <a:srgbClr val="FF0000"/>
            </a:solidFill>
            <a:round/>
            <a:headEnd/>
            <a:tailEnd/>
          </a:ln>
        </p:spPr>
        <p:txBody>
          <a:bodyPr/>
          <a:lstStyle/>
          <a:p>
            <a:endParaRPr lang="en-GB"/>
          </a:p>
        </p:txBody>
      </p:sp>
      <p:sp>
        <p:nvSpPr>
          <p:cNvPr id="412964" name="Line 292"/>
          <p:cNvSpPr>
            <a:spLocks noChangeShapeType="1"/>
          </p:cNvSpPr>
          <p:nvPr/>
        </p:nvSpPr>
        <p:spPr bwMode="auto">
          <a:xfrm flipV="1">
            <a:off x="5324475" y="3524250"/>
            <a:ext cx="15875" cy="33338"/>
          </a:xfrm>
          <a:prstGeom prst="line">
            <a:avLst/>
          </a:prstGeom>
          <a:noFill/>
          <a:ln w="23813">
            <a:solidFill>
              <a:srgbClr val="FF0000"/>
            </a:solidFill>
            <a:round/>
            <a:headEnd/>
            <a:tailEnd/>
          </a:ln>
        </p:spPr>
        <p:txBody>
          <a:bodyPr/>
          <a:lstStyle/>
          <a:p>
            <a:endParaRPr lang="en-GB"/>
          </a:p>
        </p:txBody>
      </p:sp>
      <p:sp>
        <p:nvSpPr>
          <p:cNvPr id="412965" name="Line 293"/>
          <p:cNvSpPr>
            <a:spLocks noChangeShapeType="1"/>
          </p:cNvSpPr>
          <p:nvPr/>
        </p:nvSpPr>
        <p:spPr bwMode="auto">
          <a:xfrm flipV="1">
            <a:off x="5340350" y="3482975"/>
            <a:ext cx="15875" cy="41275"/>
          </a:xfrm>
          <a:prstGeom prst="line">
            <a:avLst/>
          </a:prstGeom>
          <a:noFill/>
          <a:ln w="23813">
            <a:solidFill>
              <a:srgbClr val="FF0000"/>
            </a:solidFill>
            <a:round/>
            <a:headEnd/>
            <a:tailEnd/>
          </a:ln>
        </p:spPr>
        <p:txBody>
          <a:bodyPr/>
          <a:lstStyle/>
          <a:p>
            <a:endParaRPr lang="en-GB"/>
          </a:p>
        </p:txBody>
      </p:sp>
      <p:sp>
        <p:nvSpPr>
          <p:cNvPr id="412966" name="Line 294"/>
          <p:cNvSpPr>
            <a:spLocks noChangeShapeType="1"/>
          </p:cNvSpPr>
          <p:nvPr/>
        </p:nvSpPr>
        <p:spPr bwMode="auto">
          <a:xfrm flipV="1">
            <a:off x="5356225" y="3443288"/>
            <a:ext cx="15875" cy="39687"/>
          </a:xfrm>
          <a:prstGeom prst="line">
            <a:avLst/>
          </a:prstGeom>
          <a:noFill/>
          <a:ln w="23813">
            <a:solidFill>
              <a:srgbClr val="FF0000"/>
            </a:solidFill>
            <a:round/>
            <a:headEnd/>
            <a:tailEnd/>
          </a:ln>
        </p:spPr>
        <p:txBody>
          <a:bodyPr/>
          <a:lstStyle/>
          <a:p>
            <a:endParaRPr lang="en-GB"/>
          </a:p>
        </p:txBody>
      </p:sp>
      <p:sp>
        <p:nvSpPr>
          <p:cNvPr id="412967" name="Line 295"/>
          <p:cNvSpPr>
            <a:spLocks noChangeShapeType="1"/>
          </p:cNvSpPr>
          <p:nvPr/>
        </p:nvSpPr>
        <p:spPr bwMode="auto">
          <a:xfrm flipV="1">
            <a:off x="5372100" y="3402013"/>
            <a:ext cx="17463" cy="41275"/>
          </a:xfrm>
          <a:prstGeom prst="line">
            <a:avLst/>
          </a:prstGeom>
          <a:noFill/>
          <a:ln w="23813">
            <a:solidFill>
              <a:srgbClr val="FF0000"/>
            </a:solidFill>
            <a:round/>
            <a:headEnd/>
            <a:tailEnd/>
          </a:ln>
        </p:spPr>
        <p:txBody>
          <a:bodyPr/>
          <a:lstStyle/>
          <a:p>
            <a:endParaRPr lang="en-GB"/>
          </a:p>
        </p:txBody>
      </p:sp>
      <p:sp>
        <p:nvSpPr>
          <p:cNvPr id="412968" name="Line 296"/>
          <p:cNvSpPr>
            <a:spLocks noChangeShapeType="1"/>
          </p:cNvSpPr>
          <p:nvPr/>
        </p:nvSpPr>
        <p:spPr bwMode="auto">
          <a:xfrm flipV="1">
            <a:off x="5389563" y="3360738"/>
            <a:ext cx="15875" cy="41275"/>
          </a:xfrm>
          <a:prstGeom prst="line">
            <a:avLst/>
          </a:prstGeom>
          <a:noFill/>
          <a:ln w="23813">
            <a:solidFill>
              <a:srgbClr val="FF0000"/>
            </a:solidFill>
            <a:round/>
            <a:headEnd/>
            <a:tailEnd/>
          </a:ln>
        </p:spPr>
        <p:txBody>
          <a:bodyPr/>
          <a:lstStyle/>
          <a:p>
            <a:endParaRPr lang="en-GB"/>
          </a:p>
        </p:txBody>
      </p:sp>
      <p:sp>
        <p:nvSpPr>
          <p:cNvPr id="412969" name="Line 297"/>
          <p:cNvSpPr>
            <a:spLocks noChangeShapeType="1"/>
          </p:cNvSpPr>
          <p:nvPr/>
        </p:nvSpPr>
        <p:spPr bwMode="auto">
          <a:xfrm flipV="1">
            <a:off x="5405438" y="3319463"/>
            <a:ext cx="15875" cy="41275"/>
          </a:xfrm>
          <a:prstGeom prst="line">
            <a:avLst/>
          </a:prstGeom>
          <a:noFill/>
          <a:ln w="23813">
            <a:solidFill>
              <a:srgbClr val="FF0000"/>
            </a:solidFill>
            <a:round/>
            <a:headEnd/>
            <a:tailEnd/>
          </a:ln>
        </p:spPr>
        <p:txBody>
          <a:bodyPr/>
          <a:lstStyle/>
          <a:p>
            <a:endParaRPr lang="en-GB"/>
          </a:p>
        </p:txBody>
      </p:sp>
      <p:sp>
        <p:nvSpPr>
          <p:cNvPr id="412970" name="Line 298"/>
          <p:cNvSpPr>
            <a:spLocks noChangeShapeType="1"/>
          </p:cNvSpPr>
          <p:nvPr/>
        </p:nvSpPr>
        <p:spPr bwMode="auto">
          <a:xfrm flipV="1">
            <a:off x="5421313" y="3279775"/>
            <a:ext cx="15875" cy="39688"/>
          </a:xfrm>
          <a:prstGeom prst="line">
            <a:avLst/>
          </a:prstGeom>
          <a:noFill/>
          <a:ln w="23813">
            <a:solidFill>
              <a:srgbClr val="FF0000"/>
            </a:solidFill>
            <a:round/>
            <a:headEnd/>
            <a:tailEnd/>
          </a:ln>
        </p:spPr>
        <p:txBody>
          <a:bodyPr/>
          <a:lstStyle/>
          <a:p>
            <a:endParaRPr lang="en-GB"/>
          </a:p>
        </p:txBody>
      </p:sp>
      <p:sp>
        <p:nvSpPr>
          <p:cNvPr id="412971" name="Line 299"/>
          <p:cNvSpPr>
            <a:spLocks noChangeShapeType="1"/>
          </p:cNvSpPr>
          <p:nvPr/>
        </p:nvSpPr>
        <p:spPr bwMode="auto">
          <a:xfrm flipV="1">
            <a:off x="5437188" y="3238500"/>
            <a:ext cx="17462" cy="41275"/>
          </a:xfrm>
          <a:prstGeom prst="line">
            <a:avLst/>
          </a:prstGeom>
          <a:noFill/>
          <a:ln w="23813">
            <a:solidFill>
              <a:srgbClr val="FF0000"/>
            </a:solidFill>
            <a:round/>
            <a:headEnd/>
            <a:tailEnd/>
          </a:ln>
        </p:spPr>
        <p:txBody>
          <a:bodyPr/>
          <a:lstStyle/>
          <a:p>
            <a:endParaRPr lang="en-GB"/>
          </a:p>
        </p:txBody>
      </p:sp>
      <p:sp>
        <p:nvSpPr>
          <p:cNvPr id="412972" name="Freeform 300"/>
          <p:cNvSpPr>
            <a:spLocks/>
          </p:cNvSpPr>
          <p:nvPr/>
        </p:nvSpPr>
        <p:spPr bwMode="auto">
          <a:xfrm>
            <a:off x="5454650" y="3189288"/>
            <a:ext cx="15875" cy="49212"/>
          </a:xfrm>
          <a:custGeom>
            <a:avLst/>
            <a:gdLst/>
            <a:ahLst/>
            <a:cxnLst>
              <a:cxn ang="0">
                <a:pos x="0" y="31"/>
              </a:cxn>
              <a:cxn ang="0">
                <a:pos x="5" y="16"/>
              </a:cxn>
              <a:cxn ang="0">
                <a:pos x="10" y="0"/>
              </a:cxn>
            </a:cxnLst>
            <a:rect l="0" t="0" r="r" b="b"/>
            <a:pathLst>
              <a:path w="10" h="31">
                <a:moveTo>
                  <a:pt x="0" y="31"/>
                </a:moveTo>
                <a:lnTo>
                  <a:pt x="5" y="16"/>
                </a:lnTo>
                <a:lnTo>
                  <a:pt x="10" y="0"/>
                </a:lnTo>
              </a:path>
            </a:pathLst>
          </a:custGeom>
          <a:noFill/>
          <a:ln w="23813">
            <a:solidFill>
              <a:srgbClr val="FF0000"/>
            </a:solidFill>
            <a:prstDash val="solid"/>
            <a:round/>
            <a:headEnd/>
            <a:tailEnd/>
          </a:ln>
        </p:spPr>
        <p:txBody>
          <a:bodyPr/>
          <a:lstStyle/>
          <a:p>
            <a:endParaRPr lang="en-GB"/>
          </a:p>
        </p:txBody>
      </p:sp>
      <p:sp>
        <p:nvSpPr>
          <p:cNvPr id="412973" name="Line 301"/>
          <p:cNvSpPr>
            <a:spLocks noChangeShapeType="1"/>
          </p:cNvSpPr>
          <p:nvPr/>
        </p:nvSpPr>
        <p:spPr bwMode="auto">
          <a:xfrm flipV="1">
            <a:off x="5470525" y="3149600"/>
            <a:ext cx="15875" cy="39688"/>
          </a:xfrm>
          <a:prstGeom prst="line">
            <a:avLst/>
          </a:prstGeom>
          <a:noFill/>
          <a:ln w="23813">
            <a:solidFill>
              <a:srgbClr val="FF0000"/>
            </a:solidFill>
            <a:round/>
            <a:headEnd/>
            <a:tailEnd/>
          </a:ln>
        </p:spPr>
        <p:txBody>
          <a:bodyPr/>
          <a:lstStyle/>
          <a:p>
            <a:endParaRPr lang="en-GB"/>
          </a:p>
        </p:txBody>
      </p:sp>
      <p:sp>
        <p:nvSpPr>
          <p:cNvPr id="412974" name="Line 302"/>
          <p:cNvSpPr>
            <a:spLocks noChangeShapeType="1"/>
          </p:cNvSpPr>
          <p:nvPr/>
        </p:nvSpPr>
        <p:spPr bwMode="auto">
          <a:xfrm flipV="1">
            <a:off x="5486400" y="3100388"/>
            <a:ext cx="17463" cy="49212"/>
          </a:xfrm>
          <a:prstGeom prst="line">
            <a:avLst/>
          </a:prstGeom>
          <a:noFill/>
          <a:ln w="23813">
            <a:solidFill>
              <a:srgbClr val="FF0000"/>
            </a:solidFill>
            <a:round/>
            <a:headEnd/>
            <a:tailEnd/>
          </a:ln>
        </p:spPr>
        <p:txBody>
          <a:bodyPr/>
          <a:lstStyle/>
          <a:p>
            <a:endParaRPr lang="en-GB"/>
          </a:p>
        </p:txBody>
      </p:sp>
      <p:sp>
        <p:nvSpPr>
          <p:cNvPr id="412975" name="Line 303"/>
          <p:cNvSpPr>
            <a:spLocks noChangeShapeType="1"/>
          </p:cNvSpPr>
          <p:nvPr/>
        </p:nvSpPr>
        <p:spPr bwMode="auto">
          <a:xfrm flipV="1">
            <a:off x="5503863" y="3051175"/>
            <a:ext cx="15875" cy="49213"/>
          </a:xfrm>
          <a:prstGeom prst="line">
            <a:avLst/>
          </a:prstGeom>
          <a:noFill/>
          <a:ln w="23813">
            <a:solidFill>
              <a:srgbClr val="FF0000"/>
            </a:solidFill>
            <a:round/>
            <a:headEnd/>
            <a:tailEnd/>
          </a:ln>
        </p:spPr>
        <p:txBody>
          <a:bodyPr/>
          <a:lstStyle/>
          <a:p>
            <a:endParaRPr lang="en-GB"/>
          </a:p>
        </p:txBody>
      </p:sp>
      <p:sp>
        <p:nvSpPr>
          <p:cNvPr id="412976" name="Line 304"/>
          <p:cNvSpPr>
            <a:spLocks noChangeShapeType="1"/>
          </p:cNvSpPr>
          <p:nvPr/>
        </p:nvSpPr>
        <p:spPr bwMode="auto">
          <a:xfrm flipV="1">
            <a:off x="5519738" y="3009900"/>
            <a:ext cx="15875" cy="41275"/>
          </a:xfrm>
          <a:prstGeom prst="line">
            <a:avLst/>
          </a:prstGeom>
          <a:noFill/>
          <a:ln w="23813">
            <a:solidFill>
              <a:srgbClr val="FF0000"/>
            </a:solidFill>
            <a:round/>
            <a:headEnd/>
            <a:tailEnd/>
          </a:ln>
        </p:spPr>
        <p:txBody>
          <a:bodyPr/>
          <a:lstStyle/>
          <a:p>
            <a:endParaRPr lang="en-GB"/>
          </a:p>
        </p:txBody>
      </p:sp>
      <p:sp>
        <p:nvSpPr>
          <p:cNvPr id="412977" name="Line 305"/>
          <p:cNvSpPr>
            <a:spLocks noChangeShapeType="1"/>
          </p:cNvSpPr>
          <p:nvPr/>
        </p:nvSpPr>
        <p:spPr bwMode="auto">
          <a:xfrm flipV="1">
            <a:off x="5535613" y="2960688"/>
            <a:ext cx="15875" cy="49212"/>
          </a:xfrm>
          <a:prstGeom prst="line">
            <a:avLst/>
          </a:prstGeom>
          <a:noFill/>
          <a:ln w="23813">
            <a:solidFill>
              <a:srgbClr val="FF0000"/>
            </a:solidFill>
            <a:round/>
            <a:headEnd/>
            <a:tailEnd/>
          </a:ln>
        </p:spPr>
        <p:txBody>
          <a:bodyPr/>
          <a:lstStyle/>
          <a:p>
            <a:endParaRPr lang="en-GB"/>
          </a:p>
        </p:txBody>
      </p:sp>
      <p:sp>
        <p:nvSpPr>
          <p:cNvPr id="412978" name="Freeform 306"/>
          <p:cNvSpPr>
            <a:spLocks/>
          </p:cNvSpPr>
          <p:nvPr/>
        </p:nvSpPr>
        <p:spPr bwMode="auto">
          <a:xfrm>
            <a:off x="5551488" y="2903538"/>
            <a:ext cx="17462" cy="57150"/>
          </a:xfrm>
          <a:custGeom>
            <a:avLst/>
            <a:gdLst/>
            <a:ahLst/>
            <a:cxnLst>
              <a:cxn ang="0">
                <a:pos x="0" y="36"/>
              </a:cxn>
              <a:cxn ang="0">
                <a:pos x="6" y="16"/>
              </a:cxn>
              <a:cxn ang="0">
                <a:pos x="11" y="0"/>
              </a:cxn>
            </a:cxnLst>
            <a:rect l="0" t="0" r="r" b="b"/>
            <a:pathLst>
              <a:path w="11" h="36">
                <a:moveTo>
                  <a:pt x="0" y="36"/>
                </a:moveTo>
                <a:lnTo>
                  <a:pt x="6" y="16"/>
                </a:lnTo>
                <a:lnTo>
                  <a:pt x="11" y="0"/>
                </a:lnTo>
              </a:path>
            </a:pathLst>
          </a:custGeom>
          <a:noFill/>
          <a:ln w="23813">
            <a:solidFill>
              <a:srgbClr val="FF0000"/>
            </a:solidFill>
            <a:prstDash val="solid"/>
            <a:round/>
            <a:headEnd/>
            <a:tailEnd/>
          </a:ln>
        </p:spPr>
        <p:txBody>
          <a:bodyPr/>
          <a:lstStyle/>
          <a:p>
            <a:endParaRPr lang="en-GB"/>
          </a:p>
        </p:txBody>
      </p:sp>
      <p:sp>
        <p:nvSpPr>
          <p:cNvPr id="412979" name="Line 307"/>
          <p:cNvSpPr>
            <a:spLocks noChangeShapeType="1"/>
          </p:cNvSpPr>
          <p:nvPr/>
        </p:nvSpPr>
        <p:spPr bwMode="auto">
          <a:xfrm flipV="1">
            <a:off x="5568950" y="2854325"/>
            <a:ext cx="15875" cy="49213"/>
          </a:xfrm>
          <a:prstGeom prst="line">
            <a:avLst/>
          </a:prstGeom>
          <a:noFill/>
          <a:ln w="23813">
            <a:solidFill>
              <a:srgbClr val="FF0000"/>
            </a:solidFill>
            <a:round/>
            <a:headEnd/>
            <a:tailEnd/>
          </a:ln>
        </p:spPr>
        <p:txBody>
          <a:bodyPr/>
          <a:lstStyle/>
          <a:p>
            <a:endParaRPr lang="en-GB"/>
          </a:p>
        </p:txBody>
      </p:sp>
      <p:sp>
        <p:nvSpPr>
          <p:cNvPr id="412980" name="Line 308"/>
          <p:cNvSpPr>
            <a:spLocks noChangeShapeType="1"/>
          </p:cNvSpPr>
          <p:nvPr/>
        </p:nvSpPr>
        <p:spPr bwMode="auto">
          <a:xfrm flipV="1">
            <a:off x="5584825" y="2806700"/>
            <a:ext cx="15875" cy="47625"/>
          </a:xfrm>
          <a:prstGeom prst="line">
            <a:avLst/>
          </a:prstGeom>
          <a:noFill/>
          <a:ln w="23813">
            <a:solidFill>
              <a:srgbClr val="FF0000"/>
            </a:solidFill>
            <a:round/>
            <a:headEnd/>
            <a:tailEnd/>
          </a:ln>
        </p:spPr>
        <p:txBody>
          <a:bodyPr/>
          <a:lstStyle/>
          <a:p>
            <a:endParaRPr lang="en-GB"/>
          </a:p>
        </p:txBody>
      </p:sp>
      <p:sp>
        <p:nvSpPr>
          <p:cNvPr id="412981" name="Freeform 309"/>
          <p:cNvSpPr>
            <a:spLocks/>
          </p:cNvSpPr>
          <p:nvPr/>
        </p:nvSpPr>
        <p:spPr bwMode="auto">
          <a:xfrm>
            <a:off x="5600700" y="2749550"/>
            <a:ext cx="7938" cy="57150"/>
          </a:xfrm>
          <a:custGeom>
            <a:avLst/>
            <a:gdLst/>
            <a:ahLst/>
            <a:cxnLst>
              <a:cxn ang="0">
                <a:pos x="0" y="36"/>
              </a:cxn>
              <a:cxn ang="0">
                <a:pos x="0" y="15"/>
              </a:cxn>
              <a:cxn ang="0">
                <a:pos x="5" y="0"/>
              </a:cxn>
            </a:cxnLst>
            <a:rect l="0" t="0" r="r" b="b"/>
            <a:pathLst>
              <a:path w="5" h="36">
                <a:moveTo>
                  <a:pt x="0" y="36"/>
                </a:moveTo>
                <a:lnTo>
                  <a:pt x="0" y="15"/>
                </a:lnTo>
                <a:lnTo>
                  <a:pt x="5" y="0"/>
                </a:lnTo>
              </a:path>
            </a:pathLst>
          </a:custGeom>
          <a:noFill/>
          <a:ln w="23813">
            <a:solidFill>
              <a:srgbClr val="FF0000"/>
            </a:solidFill>
            <a:prstDash val="solid"/>
            <a:round/>
            <a:headEnd/>
            <a:tailEnd/>
          </a:ln>
        </p:spPr>
        <p:txBody>
          <a:bodyPr/>
          <a:lstStyle/>
          <a:p>
            <a:endParaRPr lang="en-GB"/>
          </a:p>
        </p:txBody>
      </p:sp>
      <p:sp>
        <p:nvSpPr>
          <p:cNvPr id="412982" name="Line 310"/>
          <p:cNvSpPr>
            <a:spLocks noChangeShapeType="1"/>
          </p:cNvSpPr>
          <p:nvPr/>
        </p:nvSpPr>
        <p:spPr bwMode="auto">
          <a:xfrm flipV="1">
            <a:off x="5608638" y="2700338"/>
            <a:ext cx="17462" cy="49212"/>
          </a:xfrm>
          <a:prstGeom prst="line">
            <a:avLst/>
          </a:prstGeom>
          <a:noFill/>
          <a:ln w="23813">
            <a:solidFill>
              <a:srgbClr val="FF0000"/>
            </a:solidFill>
            <a:round/>
            <a:headEnd/>
            <a:tailEnd/>
          </a:ln>
        </p:spPr>
        <p:txBody>
          <a:bodyPr/>
          <a:lstStyle/>
          <a:p>
            <a:endParaRPr lang="en-GB"/>
          </a:p>
        </p:txBody>
      </p:sp>
      <p:sp>
        <p:nvSpPr>
          <p:cNvPr id="412983" name="Line 311"/>
          <p:cNvSpPr>
            <a:spLocks noChangeShapeType="1"/>
          </p:cNvSpPr>
          <p:nvPr/>
        </p:nvSpPr>
        <p:spPr bwMode="auto">
          <a:xfrm flipV="1">
            <a:off x="5626100" y="2643188"/>
            <a:ext cx="15875" cy="57150"/>
          </a:xfrm>
          <a:prstGeom prst="line">
            <a:avLst/>
          </a:prstGeom>
          <a:noFill/>
          <a:ln w="23813">
            <a:solidFill>
              <a:srgbClr val="FF0000"/>
            </a:solidFill>
            <a:round/>
            <a:headEnd/>
            <a:tailEnd/>
          </a:ln>
        </p:spPr>
        <p:txBody>
          <a:bodyPr/>
          <a:lstStyle/>
          <a:p>
            <a:endParaRPr lang="en-GB"/>
          </a:p>
        </p:txBody>
      </p:sp>
      <p:sp>
        <p:nvSpPr>
          <p:cNvPr id="412984" name="Line 312"/>
          <p:cNvSpPr>
            <a:spLocks noChangeShapeType="1"/>
          </p:cNvSpPr>
          <p:nvPr/>
        </p:nvSpPr>
        <p:spPr bwMode="auto">
          <a:xfrm flipV="1">
            <a:off x="5641975" y="2586038"/>
            <a:ext cx="15875" cy="57150"/>
          </a:xfrm>
          <a:prstGeom prst="line">
            <a:avLst/>
          </a:prstGeom>
          <a:noFill/>
          <a:ln w="23813">
            <a:solidFill>
              <a:srgbClr val="FF0000"/>
            </a:solidFill>
            <a:round/>
            <a:headEnd/>
            <a:tailEnd/>
          </a:ln>
        </p:spPr>
        <p:txBody>
          <a:bodyPr/>
          <a:lstStyle/>
          <a:p>
            <a:endParaRPr lang="en-GB"/>
          </a:p>
        </p:txBody>
      </p:sp>
      <p:sp>
        <p:nvSpPr>
          <p:cNvPr id="412985" name="Line 313"/>
          <p:cNvSpPr>
            <a:spLocks noChangeShapeType="1"/>
          </p:cNvSpPr>
          <p:nvPr/>
        </p:nvSpPr>
        <p:spPr bwMode="auto">
          <a:xfrm flipV="1">
            <a:off x="5657850" y="2528888"/>
            <a:ext cx="17463" cy="57150"/>
          </a:xfrm>
          <a:prstGeom prst="line">
            <a:avLst/>
          </a:prstGeom>
          <a:noFill/>
          <a:ln w="23813">
            <a:solidFill>
              <a:srgbClr val="FF0000"/>
            </a:solidFill>
            <a:round/>
            <a:headEnd/>
            <a:tailEnd/>
          </a:ln>
        </p:spPr>
        <p:txBody>
          <a:bodyPr/>
          <a:lstStyle/>
          <a:p>
            <a:endParaRPr lang="en-GB"/>
          </a:p>
        </p:txBody>
      </p:sp>
      <p:sp>
        <p:nvSpPr>
          <p:cNvPr id="412986" name="Line 314"/>
          <p:cNvSpPr>
            <a:spLocks noChangeShapeType="1"/>
          </p:cNvSpPr>
          <p:nvPr/>
        </p:nvSpPr>
        <p:spPr bwMode="auto">
          <a:xfrm flipV="1">
            <a:off x="5675313" y="2471738"/>
            <a:ext cx="15875" cy="57150"/>
          </a:xfrm>
          <a:prstGeom prst="line">
            <a:avLst/>
          </a:prstGeom>
          <a:noFill/>
          <a:ln w="23813">
            <a:solidFill>
              <a:srgbClr val="FF0000"/>
            </a:solidFill>
            <a:round/>
            <a:headEnd/>
            <a:tailEnd/>
          </a:ln>
        </p:spPr>
        <p:txBody>
          <a:bodyPr/>
          <a:lstStyle/>
          <a:p>
            <a:endParaRPr lang="en-GB"/>
          </a:p>
        </p:txBody>
      </p:sp>
      <p:sp>
        <p:nvSpPr>
          <p:cNvPr id="412987" name="Line 315"/>
          <p:cNvSpPr>
            <a:spLocks noChangeShapeType="1"/>
          </p:cNvSpPr>
          <p:nvPr/>
        </p:nvSpPr>
        <p:spPr bwMode="auto">
          <a:xfrm flipV="1">
            <a:off x="5691188" y="2414588"/>
            <a:ext cx="15875" cy="57150"/>
          </a:xfrm>
          <a:prstGeom prst="line">
            <a:avLst/>
          </a:prstGeom>
          <a:noFill/>
          <a:ln w="23813">
            <a:solidFill>
              <a:srgbClr val="FF0000"/>
            </a:solidFill>
            <a:round/>
            <a:headEnd/>
            <a:tailEnd/>
          </a:ln>
        </p:spPr>
        <p:txBody>
          <a:bodyPr/>
          <a:lstStyle/>
          <a:p>
            <a:endParaRPr lang="en-GB"/>
          </a:p>
        </p:txBody>
      </p:sp>
      <p:sp>
        <p:nvSpPr>
          <p:cNvPr id="412988" name="Line 316"/>
          <p:cNvSpPr>
            <a:spLocks noChangeShapeType="1"/>
          </p:cNvSpPr>
          <p:nvPr/>
        </p:nvSpPr>
        <p:spPr bwMode="auto">
          <a:xfrm flipV="1">
            <a:off x="5707063" y="2349500"/>
            <a:ext cx="15875" cy="65088"/>
          </a:xfrm>
          <a:prstGeom prst="line">
            <a:avLst/>
          </a:prstGeom>
          <a:noFill/>
          <a:ln w="23813">
            <a:solidFill>
              <a:srgbClr val="FF0000"/>
            </a:solidFill>
            <a:round/>
            <a:headEnd/>
            <a:tailEnd/>
          </a:ln>
        </p:spPr>
        <p:txBody>
          <a:bodyPr/>
          <a:lstStyle/>
          <a:p>
            <a:endParaRPr lang="en-GB"/>
          </a:p>
        </p:txBody>
      </p:sp>
      <p:sp>
        <p:nvSpPr>
          <p:cNvPr id="412989" name="Line 317"/>
          <p:cNvSpPr>
            <a:spLocks noChangeShapeType="1"/>
          </p:cNvSpPr>
          <p:nvPr/>
        </p:nvSpPr>
        <p:spPr bwMode="auto">
          <a:xfrm flipV="1">
            <a:off x="5722938" y="2292350"/>
            <a:ext cx="17462" cy="57150"/>
          </a:xfrm>
          <a:prstGeom prst="line">
            <a:avLst/>
          </a:prstGeom>
          <a:noFill/>
          <a:ln w="23813">
            <a:solidFill>
              <a:srgbClr val="FF0000"/>
            </a:solidFill>
            <a:round/>
            <a:headEnd/>
            <a:tailEnd/>
          </a:ln>
        </p:spPr>
        <p:txBody>
          <a:bodyPr/>
          <a:lstStyle/>
          <a:p>
            <a:endParaRPr lang="en-GB"/>
          </a:p>
        </p:txBody>
      </p:sp>
      <p:sp>
        <p:nvSpPr>
          <p:cNvPr id="412990" name="Line 318"/>
          <p:cNvSpPr>
            <a:spLocks noChangeShapeType="1"/>
          </p:cNvSpPr>
          <p:nvPr/>
        </p:nvSpPr>
        <p:spPr bwMode="auto">
          <a:xfrm flipV="1">
            <a:off x="5740400" y="2227263"/>
            <a:ext cx="15875" cy="65087"/>
          </a:xfrm>
          <a:prstGeom prst="line">
            <a:avLst/>
          </a:prstGeom>
          <a:noFill/>
          <a:ln w="23813">
            <a:solidFill>
              <a:srgbClr val="FF0000"/>
            </a:solidFill>
            <a:round/>
            <a:headEnd/>
            <a:tailEnd/>
          </a:ln>
        </p:spPr>
        <p:txBody>
          <a:bodyPr/>
          <a:lstStyle/>
          <a:p>
            <a:endParaRPr lang="en-GB"/>
          </a:p>
        </p:txBody>
      </p:sp>
      <p:sp>
        <p:nvSpPr>
          <p:cNvPr id="412991" name="Line 319"/>
          <p:cNvSpPr>
            <a:spLocks noChangeShapeType="1"/>
          </p:cNvSpPr>
          <p:nvPr/>
        </p:nvSpPr>
        <p:spPr bwMode="auto">
          <a:xfrm flipV="1">
            <a:off x="5756275" y="2160588"/>
            <a:ext cx="15875" cy="66675"/>
          </a:xfrm>
          <a:prstGeom prst="line">
            <a:avLst/>
          </a:prstGeom>
          <a:noFill/>
          <a:ln w="23813">
            <a:solidFill>
              <a:srgbClr val="FF0000"/>
            </a:solidFill>
            <a:round/>
            <a:headEnd/>
            <a:tailEnd/>
          </a:ln>
        </p:spPr>
        <p:txBody>
          <a:bodyPr/>
          <a:lstStyle/>
          <a:p>
            <a:endParaRPr lang="en-GB"/>
          </a:p>
        </p:txBody>
      </p:sp>
      <p:sp>
        <p:nvSpPr>
          <p:cNvPr id="412992" name="Line 320"/>
          <p:cNvSpPr>
            <a:spLocks noChangeShapeType="1"/>
          </p:cNvSpPr>
          <p:nvPr/>
        </p:nvSpPr>
        <p:spPr bwMode="auto">
          <a:xfrm flipV="1">
            <a:off x="5772150" y="2095500"/>
            <a:ext cx="15875" cy="65088"/>
          </a:xfrm>
          <a:prstGeom prst="line">
            <a:avLst/>
          </a:prstGeom>
          <a:noFill/>
          <a:ln w="23813">
            <a:solidFill>
              <a:srgbClr val="FF0000"/>
            </a:solidFill>
            <a:round/>
            <a:headEnd/>
            <a:tailEnd/>
          </a:ln>
        </p:spPr>
        <p:txBody>
          <a:bodyPr/>
          <a:lstStyle/>
          <a:p>
            <a:endParaRPr lang="en-GB"/>
          </a:p>
        </p:txBody>
      </p:sp>
      <p:sp>
        <p:nvSpPr>
          <p:cNvPr id="412993" name="Line 321"/>
          <p:cNvSpPr>
            <a:spLocks noChangeShapeType="1"/>
          </p:cNvSpPr>
          <p:nvPr/>
        </p:nvSpPr>
        <p:spPr bwMode="auto">
          <a:xfrm flipV="1">
            <a:off x="5788025" y="2030413"/>
            <a:ext cx="17463" cy="65087"/>
          </a:xfrm>
          <a:prstGeom prst="line">
            <a:avLst/>
          </a:prstGeom>
          <a:noFill/>
          <a:ln w="23813">
            <a:solidFill>
              <a:srgbClr val="FF0000"/>
            </a:solidFill>
            <a:round/>
            <a:headEnd/>
            <a:tailEnd/>
          </a:ln>
        </p:spPr>
        <p:txBody>
          <a:bodyPr/>
          <a:lstStyle/>
          <a:p>
            <a:endParaRPr lang="en-GB"/>
          </a:p>
        </p:txBody>
      </p:sp>
      <p:sp>
        <p:nvSpPr>
          <p:cNvPr id="412994" name="Line 322"/>
          <p:cNvSpPr>
            <a:spLocks noChangeShapeType="1"/>
          </p:cNvSpPr>
          <p:nvPr/>
        </p:nvSpPr>
        <p:spPr bwMode="auto">
          <a:xfrm flipV="1">
            <a:off x="5805488" y="1965325"/>
            <a:ext cx="15875" cy="65088"/>
          </a:xfrm>
          <a:prstGeom prst="line">
            <a:avLst/>
          </a:prstGeom>
          <a:noFill/>
          <a:ln w="23813">
            <a:solidFill>
              <a:srgbClr val="FF0000"/>
            </a:solidFill>
            <a:round/>
            <a:headEnd/>
            <a:tailEnd/>
          </a:ln>
        </p:spPr>
        <p:txBody>
          <a:bodyPr/>
          <a:lstStyle/>
          <a:p>
            <a:endParaRPr lang="en-GB"/>
          </a:p>
        </p:txBody>
      </p:sp>
      <p:sp>
        <p:nvSpPr>
          <p:cNvPr id="412995" name="Freeform 323"/>
          <p:cNvSpPr>
            <a:spLocks/>
          </p:cNvSpPr>
          <p:nvPr/>
        </p:nvSpPr>
        <p:spPr bwMode="auto">
          <a:xfrm>
            <a:off x="5821363" y="1892300"/>
            <a:ext cx="15875" cy="73025"/>
          </a:xfrm>
          <a:custGeom>
            <a:avLst/>
            <a:gdLst/>
            <a:ahLst/>
            <a:cxnLst>
              <a:cxn ang="0">
                <a:pos x="0" y="46"/>
              </a:cxn>
              <a:cxn ang="0">
                <a:pos x="5" y="20"/>
              </a:cxn>
              <a:cxn ang="0">
                <a:pos x="10" y="0"/>
              </a:cxn>
            </a:cxnLst>
            <a:rect l="0" t="0" r="r" b="b"/>
            <a:pathLst>
              <a:path w="10" h="46">
                <a:moveTo>
                  <a:pt x="0" y="46"/>
                </a:moveTo>
                <a:lnTo>
                  <a:pt x="5" y="20"/>
                </a:lnTo>
                <a:lnTo>
                  <a:pt x="10" y="0"/>
                </a:lnTo>
              </a:path>
            </a:pathLst>
          </a:custGeom>
          <a:noFill/>
          <a:ln w="23813">
            <a:solidFill>
              <a:srgbClr val="FF0000"/>
            </a:solidFill>
            <a:prstDash val="solid"/>
            <a:round/>
            <a:headEnd/>
            <a:tailEnd/>
          </a:ln>
        </p:spPr>
        <p:txBody>
          <a:bodyPr/>
          <a:lstStyle/>
          <a:p>
            <a:endParaRPr lang="en-GB"/>
          </a:p>
        </p:txBody>
      </p:sp>
      <p:sp>
        <p:nvSpPr>
          <p:cNvPr id="412996" name="Line 324"/>
          <p:cNvSpPr>
            <a:spLocks noChangeShapeType="1"/>
          </p:cNvSpPr>
          <p:nvPr/>
        </p:nvSpPr>
        <p:spPr bwMode="auto">
          <a:xfrm flipV="1">
            <a:off x="5837238" y="1827213"/>
            <a:ext cx="17462" cy="65087"/>
          </a:xfrm>
          <a:prstGeom prst="line">
            <a:avLst/>
          </a:prstGeom>
          <a:noFill/>
          <a:ln w="23813">
            <a:solidFill>
              <a:srgbClr val="FF0000"/>
            </a:solidFill>
            <a:round/>
            <a:headEnd/>
            <a:tailEnd/>
          </a:ln>
        </p:spPr>
        <p:txBody>
          <a:bodyPr/>
          <a:lstStyle/>
          <a:p>
            <a:endParaRPr lang="en-GB"/>
          </a:p>
        </p:txBody>
      </p:sp>
      <p:sp>
        <p:nvSpPr>
          <p:cNvPr id="412997" name="Line 325"/>
          <p:cNvSpPr>
            <a:spLocks noChangeShapeType="1"/>
          </p:cNvSpPr>
          <p:nvPr/>
        </p:nvSpPr>
        <p:spPr bwMode="auto">
          <a:xfrm flipV="1">
            <a:off x="5854700" y="1752600"/>
            <a:ext cx="15875" cy="74613"/>
          </a:xfrm>
          <a:prstGeom prst="line">
            <a:avLst/>
          </a:prstGeom>
          <a:noFill/>
          <a:ln w="23813">
            <a:solidFill>
              <a:srgbClr val="FF0000"/>
            </a:solidFill>
            <a:round/>
            <a:headEnd/>
            <a:tailEnd/>
          </a:ln>
        </p:spPr>
        <p:txBody>
          <a:bodyPr/>
          <a:lstStyle/>
          <a:p>
            <a:endParaRPr lang="en-GB"/>
          </a:p>
        </p:txBody>
      </p:sp>
      <p:sp>
        <p:nvSpPr>
          <p:cNvPr id="412998" name="Line 326"/>
          <p:cNvSpPr>
            <a:spLocks noChangeShapeType="1"/>
          </p:cNvSpPr>
          <p:nvPr/>
        </p:nvSpPr>
        <p:spPr bwMode="auto">
          <a:xfrm flipV="1">
            <a:off x="5870575" y="1679575"/>
            <a:ext cx="15875" cy="73025"/>
          </a:xfrm>
          <a:prstGeom prst="line">
            <a:avLst/>
          </a:prstGeom>
          <a:noFill/>
          <a:ln w="23813">
            <a:solidFill>
              <a:srgbClr val="FF0000"/>
            </a:solidFill>
            <a:round/>
            <a:headEnd/>
            <a:tailEnd/>
          </a:ln>
        </p:spPr>
        <p:txBody>
          <a:bodyPr/>
          <a:lstStyle/>
          <a:p>
            <a:endParaRPr lang="en-GB"/>
          </a:p>
        </p:txBody>
      </p:sp>
      <p:sp>
        <p:nvSpPr>
          <p:cNvPr id="412999" name="Freeform 327"/>
          <p:cNvSpPr>
            <a:spLocks/>
          </p:cNvSpPr>
          <p:nvPr/>
        </p:nvSpPr>
        <p:spPr bwMode="auto">
          <a:xfrm>
            <a:off x="5886450" y="1598613"/>
            <a:ext cx="7938" cy="80962"/>
          </a:xfrm>
          <a:custGeom>
            <a:avLst/>
            <a:gdLst/>
            <a:ahLst/>
            <a:cxnLst>
              <a:cxn ang="0">
                <a:pos x="0" y="51"/>
              </a:cxn>
              <a:cxn ang="0">
                <a:pos x="0" y="25"/>
              </a:cxn>
              <a:cxn ang="0">
                <a:pos x="5" y="0"/>
              </a:cxn>
            </a:cxnLst>
            <a:rect l="0" t="0" r="r" b="b"/>
            <a:pathLst>
              <a:path w="5" h="51">
                <a:moveTo>
                  <a:pt x="0" y="51"/>
                </a:moveTo>
                <a:lnTo>
                  <a:pt x="0" y="25"/>
                </a:lnTo>
                <a:lnTo>
                  <a:pt x="5" y="0"/>
                </a:lnTo>
              </a:path>
            </a:pathLst>
          </a:custGeom>
          <a:noFill/>
          <a:ln w="23813">
            <a:solidFill>
              <a:srgbClr val="FF0000"/>
            </a:solidFill>
            <a:prstDash val="solid"/>
            <a:round/>
            <a:headEnd/>
            <a:tailEnd/>
          </a:ln>
        </p:spPr>
        <p:txBody>
          <a:bodyPr/>
          <a:lstStyle/>
          <a:p>
            <a:endParaRPr lang="en-GB"/>
          </a:p>
        </p:txBody>
      </p:sp>
      <p:sp>
        <p:nvSpPr>
          <p:cNvPr id="413000" name="Line 328"/>
          <p:cNvSpPr>
            <a:spLocks noChangeShapeType="1"/>
          </p:cNvSpPr>
          <p:nvPr/>
        </p:nvSpPr>
        <p:spPr bwMode="auto">
          <a:xfrm flipV="1">
            <a:off x="5894388" y="1524000"/>
            <a:ext cx="17462" cy="74613"/>
          </a:xfrm>
          <a:prstGeom prst="line">
            <a:avLst/>
          </a:prstGeom>
          <a:noFill/>
          <a:ln w="23813">
            <a:solidFill>
              <a:srgbClr val="FF0000"/>
            </a:solidFill>
            <a:round/>
            <a:headEnd/>
            <a:tailEnd/>
          </a:ln>
        </p:spPr>
        <p:txBody>
          <a:bodyPr/>
          <a:lstStyle/>
          <a:p>
            <a:endParaRPr lang="en-GB"/>
          </a:p>
        </p:txBody>
      </p:sp>
      <p:sp>
        <p:nvSpPr>
          <p:cNvPr id="413001" name="Freeform 329"/>
          <p:cNvSpPr>
            <a:spLocks/>
          </p:cNvSpPr>
          <p:nvPr/>
        </p:nvSpPr>
        <p:spPr bwMode="auto">
          <a:xfrm>
            <a:off x="5911850" y="1443038"/>
            <a:ext cx="15875" cy="80962"/>
          </a:xfrm>
          <a:custGeom>
            <a:avLst/>
            <a:gdLst/>
            <a:ahLst/>
            <a:cxnLst>
              <a:cxn ang="0">
                <a:pos x="0" y="51"/>
              </a:cxn>
              <a:cxn ang="0">
                <a:pos x="5" y="26"/>
              </a:cxn>
              <a:cxn ang="0">
                <a:pos x="10" y="0"/>
              </a:cxn>
            </a:cxnLst>
            <a:rect l="0" t="0" r="r" b="b"/>
            <a:pathLst>
              <a:path w="10" h="51">
                <a:moveTo>
                  <a:pt x="0" y="51"/>
                </a:moveTo>
                <a:lnTo>
                  <a:pt x="5" y="26"/>
                </a:lnTo>
                <a:lnTo>
                  <a:pt x="10" y="0"/>
                </a:lnTo>
              </a:path>
            </a:pathLst>
          </a:custGeom>
          <a:noFill/>
          <a:ln w="23813">
            <a:solidFill>
              <a:srgbClr val="FF0000"/>
            </a:solidFill>
            <a:prstDash val="solid"/>
            <a:round/>
            <a:headEnd/>
            <a:tailEnd/>
          </a:ln>
        </p:spPr>
        <p:txBody>
          <a:bodyPr/>
          <a:lstStyle/>
          <a:p>
            <a:endParaRPr lang="en-GB"/>
          </a:p>
        </p:txBody>
      </p:sp>
      <p:sp>
        <p:nvSpPr>
          <p:cNvPr id="413002" name="Line 330"/>
          <p:cNvSpPr>
            <a:spLocks noChangeShapeType="1"/>
          </p:cNvSpPr>
          <p:nvPr/>
        </p:nvSpPr>
        <p:spPr bwMode="auto">
          <a:xfrm flipV="1">
            <a:off x="5927725" y="1370013"/>
            <a:ext cx="15875" cy="73025"/>
          </a:xfrm>
          <a:prstGeom prst="line">
            <a:avLst/>
          </a:prstGeom>
          <a:noFill/>
          <a:ln w="23813">
            <a:solidFill>
              <a:srgbClr val="FF0000"/>
            </a:solidFill>
            <a:round/>
            <a:headEnd/>
            <a:tailEnd/>
          </a:ln>
        </p:spPr>
        <p:txBody>
          <a:bodyPr/>
          <a:lstStyle/>
          <a:p>
            <a:endParaRPr lang="en-GB"/>
          </a:p>
        </p:txBody>
      </p:sp>
      <p:sp>
        <p:nvSpPr>
          <p:cNvPr id="413003" name="Rectangle 331"/>
          <p:cNvSpPr>
            <a:spLocks noChangeArrowheads="1"/>
          </p:cNvSpPr>
          <p:nvPr/>
        </p:nvSpPr>
        <p:spPr bwMode="auto">
          <a:xfrm>
            <a:off x="7918450" y="5335588"/>
            <a:ext cx="317500" cy="228600"/>
          </a:xfrm>
          <a:prstGeom prst="rect">
            <a:avLst/>
          </a:prstGeom>
          <a:noFill/>
          <a:ln w="9525">
            <a:noFill/>
            <a:miter lim="800000"/>
            <a:headEnd/>
            <a:tailEnd/>
          </a:ln>
        </p:spPr>
        <p:txBody>
          <a:bodyPr wrap="none" lIns="0" tIns="0" rIns="0" bIns="0">
            <a:spAutoFit/>
          </a:bodyPr>
          <a:lstStyle/>
          <a:p>
            <a:r>
              <a:rPr lang="en-GB" sz="1500" b="1">
                <a:solidFill>
                  <a:srgbClr val="000080"/>
                </a:solidFill>
              </a:rPr>
              <a:t>Gtc</a:t>
            </a:r>
            <a:endParaRPr lang="en-GB" sz="2400"/>
          </a:p>
        </p:txBody>
      </p:sp>
      <p:sp>
        <p:nvSpPr>
          <p:cNvPr id="413004" name="Rectangle 332"/>
          <p:cNvSpPr>
            <a:spLocks noChangeArrowheads="1"/>
          </p:cNvSpPr>
          <p:nvPr/>
        </p:nvSpPr>
        <p:spPr bwMode="auto">
          <a:xfrm>
            <a:off x="7918450" y="4306888"/>
            <a:ext cx="530225" cy="228600"/>
          </a:xfrm>
          <a:prstGeom prst="rect">
            <a:avLst/>
          </a:prstGeom>
          <a:noFill/>
          <a:ln w="9525">
            <a:noFill/>
            <a:miter lim="800000"/>
            <a:headEnd/>
            <a:tailEnd/>
          </a:ln>
        </p:spPr>
        <p:txBody>
          <a:bodyPr wrap="none" lIns="0" tIns="0" rIns="0" bIns="0">
            <a:spAutoFit/>
          </a:bodyPr>
          <a:lstStyle/>
          <a:p>
            <a:r>
              <a:rPr lang="en-GB" sz="1500" b="1">
                <a:solidFill>
                  <a:srgbClr val="000080"/>
                </a:solidFill>
              </a:rPr>
              <a:t>10Gtc</a:t>
            </a:r>
            <a:endParaRPr lang="en-GB" sz="2400"/>
          </a:p>
        </p:txBody>
      </p:sp>
      <p:sp>
        <p:nvSpPr>
          <p:cNvPr id="413005" name="Rectangle 333"/>
          <p:cNvSpPr>
            <a:spLocks noChangeArrowheads="1"/>
          </p:cNvSpPr>
          <p:nvPr/>
        </p:nvSpPr>
        <p:spPr bwMode="auto">
          <a:xfrm>
            <a:off x="1211263" y="5605463"/>
            <a:ext cx="425450" cy="228600"/>
          </a:xfrm>
          <a:prstGeom prst="rect">
            <a:avLst/>
          </a:prstGeom>
          <a:noFill/>
          <a:ln w="9525">
            <a:noFill/>
            <a:miter lim="800000"/>
            <a:headEnd/>
            <a:tailEnd/>
          </a:ln>
        </p:spPr>
        <p:txBody>
          <a:bodyPr wrap="none" lIns="0" tIns="0" rIns="0" bIns="0">
            <a:spAutoFit/>
          </a:bodyPr>
          <a:lstStyle/>
          <a:p>
            <a:r>
              <a:rPr lang="en-GB" sz="1500" b="1">
                <a:solidFill>
                  <a:srgbClr val="000080"/>
                </a:solidFill>
              </a:rPr>
              <a:t>1800</a:t>
            </a:r>
            <a:endParaRPr lang="en-GB" sz="2400"/>
          </a:p>
        </p:txBody>
      </p:sp>
      <p:sp>
        <p:nvSpPr>
          <p:cNvPr id="413006" name="Rectangle 334"/>
          <p:cNvSpPr>
            <a:spLocks noChangeArrowheads="1"/>
          </p:cNvSpPr>
          <p:nvPr/>
        </p:nvSpPr>
        <p:spPr bwMode="auto">
          <a:xfrm>
            <a:off x="2801938" y="5605463"/>
            <a:ext cx="425450" cy="228600"/>
          </a:xfrm>
          <a:prstGeom prst="rect">
            <a:avLst/>
          </a:prstGeom>
          <a:noFill/>
          <a:ln w="9525">
            <a:noFill/>
            <a:miter lim="800000"/>
            <a:headEnd/>
            <a:tailEnd/>
          </a:ln>
        </p:spPr>
        <p:txBody>
          <a:bodyPr wrap="none" lIns="0" tIns="0" rIns="0" bIns="0">
            <a:spAutoFit/>
          </a:bodyPr>
          <a:lstStyle/>
          <a:p>
            <a:r>
              <a:rPr lang="en-GB" sz="1500" b="1">
                <a:solidFill>
                  <a:srgbClr val="000080"/>
                </a:solidFill>
              </a:rPr>
              <a:t>1900</a:t>
            </a:r>
            <a:endParaRPr lang="en-GB" sz="2400"/>
          </a:p>
        </p:txBody>
      </p:sp>
      <p:sp>
        <p:nvSpPr>
          <p:cNvPr id="413007" name="Rectangle 335"/>
          <p:cNvSpPr>
            <a:spLocks noChangeArrowheads="1"/>
          </p:cNvSpPr>
          <p:nvPr/>
        </p:nvSpPr>
        <p:spPr bwMode="auto">
          <a:xfrm>
            <a:off x="4384675" y="5605463"/>
            <a:ext cx="425450" cy="228600"/>
          </a:xfrm>
          <a:prstGeom prst="rect">
            <a:avLst/>
          </a:prstGeom>
          <a:noFill/>
          <a:ln w="9525">
            <a:noFill/>
            <a:miter lim="800000"/>
            <a:headEnd/>
            <a:tailEnd/>
          </a:ln>
        </p:spPr>
        <p:txBody>
          <a:bodyPr wrap="none" lIns="0" tIns="0" rIns="0" bIns="0">
            <a:spAutoFit/>
          </a:bodyPr>
          <a:lstStyle/>
          <a:p>
            <a:r>
              <a:rPr lang="en-GB" sz="1500" b="1">
                <a:solidFill>
                  <a:srgbClr val="000080"/>
                </a:solidFill>
              </a:rPr>
              <a:t>2000</a:t>
            </a:r>
            <a:endParaRPr lang="en-GB" sz="2400"/>
          </a:p>
        </p:txBody>
      </p:sp>
      <p:sp>
        <p:nvSpPr>
          <p:cNvPr id="413008" name="Rectangle 336"/>
          <p:cNvSpPr>
            <a:spLocks noChangeArrowheads="1"/>
          </p:cNvSpPr>
          <p:nvPr/>
        </p:nvSpPr>
        <p:spPr bwMode="auto">
          <a:xfrm>
            <a:off x="5976938" y="5605463"/>
            <a:ext cx="425450" cy="228600"/>
          </a:xfrm>
          <a:prstGeom prst="rect">
            <a:avLst/>
          </a:prstGeom>
          <a:noFill/>
          <a:ln w="9525">
            <a:noFill/>
            <a:miter lim="800000"/>
            <a:headEnd/>
            <a:tailEnd/>
          </a:ln>
        </p:spPr>
        <p:txBody>
          <a:bodyPr wrap="none" lIns="0" tIns="0" rIns="0" bIns="0">
            <a:spAutoFit/>
          </a:bodyPr>
          <a:lstStyle/>
          <a:p>
            <a:r>
              <a:rPr lang="en-GB" sz="1500" b="1">
                <a:solidFill>
                  <a:srgbClr val="000080"/>
                </a:solidFill>
              </a:rPr>
              <a:t>2100</a:t>
            </a:r>
            <a:endParaRPr lang="en-GB" sz="2400"/>
          </a:p>
        </p:txBody>
      </p:sp>
      <p:sp>
        <p:nvSpPr>
          <p:cNvPr id="413009" name="Rectangle 337"/>
          <p:cNvSpPr>
            <a:spLocks noChangeArrowheads="1"/>
          </p:cNvSpPr>
          <p:nvPr/>
        </p:nvSpPr>
        <p:spPr bwMode="auto">
          <a:xfrm>
            <a:off x="7559675" y="5605463"/>
            <a:ext cx="425450" cy="228600"/>
          </a:xfrm>
          <a:prstGeom prst="rect">
            <a:avLst/>
          </a:prstGeom>
          <a:noFill/>
          <a:ln w="9525">
            <a:noFill/>
            <a:miter lim="800000"/>
            <a:headEnd/>
            <a:tailEnd/>
          </a:ln>
        </p:spPr>
        <p:txBody>
          <a:bodyPr wrap="none" lIns="0" tIns="0" rIns="0" bIns="0">
            <a:spAutoFit/>
          </a:bodyPr>
          <a:lstStyle/>
          <a:p>
            <a:r>
              <a:rPr lang="en-GB" sz="1500" b="1">
                <a:solidFill>
                  <a:srgbClr val="000080"/>
                </a:solidFill>
              </a:rPr>
              <a:t>2200</a:t>
            </a:r>
            <a:endParaRPr lang="en-GB" sz="2400"/>
          </a:p>
        </p:txBody>
      </p:sp>
      <p:sp>
        <p:nvSpPr>
          <p:cNvPr id="413010" name="Rectangle 338"/>
          <p:cNvSpPr>
            <a:spLocks noChangeArrowheads="1"/>
          </p:cNvSpPr>
          <p:nvPr/>
        </p:nvSpPr>
        <p:spPr bwMode="auto">
          <a:xfrm>
            <a:off x="1562100" y="2930525"/>
            <a:ext cx="431800" cy="179388"/>
          </a:xfrm>
          <a:prstGeom prst="rect">
            <a:avLst/>
          </a:prstGeom>
          <a:gradFill rotWithShape="0">
            <a:gsLst>
              <a:gs pos="0">
                <a:srgbClr val="FF6600"/>
              </a:gs>
              <a:gs pos="100000">
                <a:srgbClr val="FFFFFF"/>
              </a:gs>
            </a:gsLst>
            <a:lin ang="5400000" scaled="1"/>
          </a:gradFill>
          <a:ln w="0">
            <a:solidFill>
              <a:schemeClr val="tx1"/>
            </a:solidFill>
            <a:miter lim="800000"/>
            <a:headEnd/>
            <a:tailEnd/>
          </a:ln>
        </p:spPr>
        <p:txBody>
          <a:bodyPr/>
          <a:lstStyle/>
          <a:p>
            <a:endParaRPr lang="en-GB"/>
          </a:p>
        </p:txBody>
      </p:sp>
      <p:sp>
        <p:nvSpPr>
          <p:cNvPr id="413011" name="Rectangle 339"/>
          <p:cNvSpPr>
            <a:spLocks noChangeArrowheads="1"/>
          </p:cNvSpPr>
          <p:nvPr/>
        </p:nvSpPr>
        <p:spPr bwMode="auto">
          <a:xfrm>
            <a:off x="2155825" y="2930525"/>
            <a:ext cx="1893888" cy="244475"/>
          </a:xfrm>
          <a:prstGeom prst="rect">
            <a:avLst/>
          </a:prstGeom>
          <a:noFill/>
          <a:ln w="9525">
            <a:noFill/>
            <a:miter lim="800000"/>
            <a:headEnd/>
            <a:tailEnd/>
          </a:ln>
        </p:spPr>
        <p:txBody>
          <a:bodyPr wrap="none" lIns="0" tIns="0" rIns="0" bIns="0">
            <a:spAutoFit/>
          </a:bodyPr>
          <a:lstStyle/>
          <a:p>
            <a:r>
              <a:rPr lang="en-GB" sz="1600" b="1">
                <a:solidFill>
                  <a:srgbClr val="000080"/>
                </a:solidFill>
                <a:latin typeface="Futura Lt BT" pitchFamily="34" charset="0"/>
              </a:rPr>
              <a:t>CO2 Non Annex One</a:t>
            </a:r>
            <a:endParaRPr lang="en-GB" sz="1600" b="1">
              <a:latin typeface="Futura Lt BT" pitchFamily="34" charset="0"/>
            </a:endParaRPr>
          </a:p>
        </p:txBody>
      </p:sp>
      <p:sp>
        <p:nvSpPr>
          <p:cNvPr id="413012" name="Rectangle 340" descr="Wide downward diagonal"/>
          <p:cNvSpPr>
            <a:spLocks noChangeArrowheads="1"/>
          </p:cNvSpPr>
          <p:nvPr/>
        </p:nvSpPr>
        <p:spPr bwMode="auto">
          <a:xfrm>
            <a:off x="1571625" y="3248025"/>
            <a:ext cx="431800" cy="179388"/>
          </a:xfrm>
          <a:prstGeom prst="rect">
            <a:avLst/>
          </a:prstGeom>
          <a:pattFill prst="wdDnDiag">
            <a:fgClr>
              <a:schemeClr val="accent2"/>
            </a:fgClr>
            <a:bgClr>
              <a:srgbClr val="FF6600"/>
            </a:bgClr>
          </a:pattFill>
          <a:ln w="9525">
            <a:solidFill>
              <a:srgbClr val="FFFFFF"/>
            </a:solidFill>
            <a:miter lim="800000"/>
            <a:headEnd/>
            <a:tailEnd/>
          </a:ln>
        </p:spPr>
        <p:txBody>
          <a:bodyPr/>
          <a:lstStyle/>
          <a:p>
            <a:endParaRPr lang="en-GB"/>
          </a:p>
        </p:txBody>
      </p:sp>
      <p:sp>
        <p:nvSpPr>
          <p:cNvPr id="413013" name="Rectangle 341"/>
          <p:cNvSpPr>
            <a:spLocks noChangeArrowheads="1"/>
          </p:cNvSpPr>
          <p:nvPr/>
        </p:nvSpPr>
        <p:spPr bwMode="auto">
          <a:xfrm>
            <a:off x="2143125" y="3216275"/>
            <a:ext cx="1903413" cy="244475"/>
          </a:xfrm>
          <a:prstGeom prst="rect">
            <a:avLst/>
          </a:prstGeom>
          <a:noFill/>
          <a:ln w="9525">
            <a:noFill/>
            <a:miter lim="800000"/>
            <a:headEnd/>
            <a:tailEnd/>
          </a:ln>
        </p:spPr>
        <p:txBody>
          <a:bodyPr wrap="none" lIns="0" tIns="0" rIns="0" bIns="0">
            <a:spAutoFit/>
          </a:bodyPr>
          <a:lstStyle/>
          <a:p>
            <a:r>
              <a:rPr lang="en-GB" sz="1600" b="1">
                <a:solidFill>
                  <a:srgbClr val="000080"/>
                </a:solidFill>
                <a:latin typeface="Futura Lt BT" pitchFamily="34" charset="0"/>
              </a:rPr>
              <a:t>CO2 Negotiated Area</a:t>
            </a:r>
          </a:p>
        </p:txBody>
      </p:sp>
      <p:sp>
        <p:nvSpPr>
          <p:cNvPr id="413014" name="Rectangle 342"/>
          <p:cNvSpPr>
            <a:spLocks noChangeArrowheads="1"/>
          </p:cNvSpPr>
          <p:nvPr/>
        </p:nvSpPr>
        <p:spPr bwMode="auto">
          <a:xfrm>
            <a:off x="1571625" y="3552825"/>
            <a:ext cx="431800" cy="179388"/>
          </a:xfrm>
          <a:prstGeom prst="rect">
            <a:avLst/>
          </a:prstGeom>
          <a:gradFill rotWithShape="0">
            <a:gsLst>
              <a:gs pos="0">
                <a:srgbClr val="9999FF"/>
              </a:gs>
              <a:gs pos="100000">
                <a:srgbClr val="FFFFFF"/>
              </a:gs>
            </a:gsLst>
            <a:lin ang="5400000" scaled="1"/>
          </a:gradFill>
          <a:ln w="0">
            <a:solidFill>
              <a:schemeClr val="tx1"/>
            </a:solidFill>
            <a:miter lim="800000"/>
            <a:headEnd/>
            <a:tailEnd/>
          </a:ln>
        </p:spPr>
        <p:txBody>
          <a:bodyPr/>
          <a:lstStyle/>
          <a:p>
            <a:endParaRPr lang="en-US" sz="2400"/>
          </a:p>
        </p:txBody>
      </p:sp>
      <p:sp>
        <p:nvSpPr>
          <p:cNvPr id="413015" name="Rectangle 343"/>
          <p:cNvSpPr>
            <a:spLocks noChangeArrowheads="1"/>
          </p:cNvSpPr>
          <p:nvPr/>
        </p:nvSpPr>
        <p:spPr bwMode="auto">
          <a:xfrm>
            <a:off x="2178050" y="3532188"/>
            <a:ext cx="1462088" cy="244475"/>
          </a:xfrm>
          <a:prstGeom prst="rect">
            <a:avLst/>
          </a:prstGeom>
          <a:noFill/>
          <a:ln w="9525">
            <a:noFill/>
            <a:miter lim="800000"/>
            <a:headEnd/>
            <a:tailEnd/>
          </a:ln>
        </p:spPr>
        <p:txBody>
          <a:bodyPr wrap="none" lIns="0" tIns="0" rIns="0" bIns="0">
            <a:spAutoFit/>
          </a:bodyPr>
          <a:lstStyle/>
          <a:p>
            <a:r>
              <a:rPr lang="en-GB" sz="1600" b="1">
                <a:solidFill>
                  <a:srgbClr val="000080"/>
                </a:solidFill>
                <a:latin typeface="Futura Lt BT" pitchFamily="34" charset="0"/>
              </a:rPr>
              <a:t>CO2 Annex One</a:t>
            </a:r>
            <a:endParaRPr lang="en-GB" sz="1600" b="1">
              <a:latin typeface="Futura Lt BT" pitchFamily="34" charset="0"/>
            </a:endParaRPr>
          </a:p>
        </p:txBody>
      </p:sp>
      <p:sp>
        <p:nvSpPr>
          <p:cNvPr id="413016" name="Line 344"/>
          <p:cNvSpPr>
            <a:spLocks noChangeShapeType="1"/>
          </p:cNvSpPr>
          <p:nvPr/>
        </p:nvSpPr>
        <p:spPr bwMode="auto">
          <a:xfrm flipV="1">
            <a:off x="1554163" y="3944938"/>
            <a:ext cx="449262" cy="3175"/>
          </a:xfrm>
          <a:prstGeom prst="line">
            <a:avLst/>
          </a:prstGeom>
          <a:noFill/>
          <a:ln w="23813">
            <a:solidFill>
              <a:srgbClr val="FF0000"/>
            </a:solidFill>
            <a:round/>
            <a:headEnd/>
            <a:tailEnd/>
          </a:ln>
        </p:spPr>
        <p:txBody>
          <a:bodyPr/>
          <a:lstStyle/>
          <a:p>
            <a:endParaRPr lang="en-GB"/>
          </a:p>
        </p:txBody>
      </p:sp>
      <p:sp>
        <p:nvSpPr>
          <p:cNvPr id="413017" name="Rectangle 345"/>
          <p:cNvSpPr>
            <a:spLocks noChangeArrowheads="1"/>
          </p:cNvSpPr>
          <p:nvPr/>
        </p:nvSpPr>
        <p:spPr bwMode="auto">
          <a:xfrm>
            <a:off x="2174875" y="3825875"/>
            <a:ext cx="376238" cy="244475"/>
          </a:xfrm>
          <a:prstGeom prst="rect">
            <a:avLst/>
          </a:prstGeom>
          <a:noFill/>
          <a:ln w="9525">
            <a:noFill/>
            <a:miter lim="800000"/>
            <a:headEnd/>
            <a:tailEnd/>
          </a:ln>
        </p:spPr>
        <p:txBody>
          <a:bodyPr wrap="none" lIns="0" tIns="0" rIns="0" bIns="0">
            <a:spAutoFit/>
          </a:bodyPr>
          <a:lstStyle/>
          <a:p>
            <a:r>
              <a:rPr lang="en-GB" sz="1600" b="1">
                <a:solidFill>
                  <a:srgbClr val="000080"/>
                </a:solidFill>
                <a:latin typeface="Futura Lt BT" pitchFamily="34" charset="0"/>
              </a:rPr>
              <a:t>BAU</a:t>
            </a:r>
            <a:endParaRPr lang="en-GB" sz="1600" b="1">
              <a:latin typeface="Futura Lt BT" pitchFamily="34" charset="0"/>
            </a:endParaRPr>
          </a:p>
        </p:txBody>
      </p:sp>
      <p:sp>
        <p:nvSpPr>
          <p:cNvPr id="413018" name="Rectangle 346"/>
          <p:cNvSpPr>
            <a:spLocks noChangeArrowheads="1"/>
          </p:cNvSpPr>
          <p:nvPr/>
        </p:nvSpPr>
        <p:spPr bwMode="auto">
          <a:xfrm>
            <a:off x="1379538" y="5424488"/>
            <a:ext cx="6362700" cy="15875"/>
          </a:xfrm>
          <a:prstGeom prst="rect">
            <a:avLst/>
          </a:prstGeom>
          <a:solidFill>
            <a:srgbClr val="FEFEFE"/>
          </a:solidFill>
          <a:ln w="9525">
            <a:noFill/>
            <a:miter lim="800000"/>
            <a:headEnd/>
            <a:tailEnd/>
          </a:ln>
        </p:spPr>
        <p:txBody>
          <a:bodyPr/>
          <a:lstStyle/>
          <a:p>
            <a:endParaRPr lang="en-GB"/>
          </a:p>
        </p:txBody>
      </p:sp>
      <p:sp>
        <p:nvSpPr>
          <p:cNvPr id="413019" name="Freeform 347"/>
          <p:cNvSpPr>
            <a:spLocks/>
          </p:cNvSpPr>
          <p:nvPr/>
        </p:nvSpPr>
        <p:spPr bwMode="auto">
          <a:xfrm>
            <a:off x="1431925" y="4999038"/>
            <a:ext cx="6346825" cy="441325"/>
          </a:xfrm>
          <a:custGeom>
            <a:avLst/>
            <a:gdLst/>
            <a:ahLst/>
            <a:cxnLst>
              <a:cxn ang="0">
                <a:pos x="108" y="278"/>
              </a:cxn>
              <a:cxn ang="0">
                <a:pos x="241" y="278"/>
              </a:cxn>
              <a:cxn ang="0">
                <a:pos x="370" y="278"/>
              </a:cxn>
              <a:cxn ang="0">
                <a:pos x="498" y="278"/>
              </a:cxn>
              <a:cxn ang="0">
                <a:pos x="632" y="273"/>
              </a:cxn>
              <a:cxn ang="0">
                <a:pos x="760" y="268"/>
              </a:cxn>
              <a:cxn ang="0">
                <a:pos x="889" y="258"/>
              </a:cxn>
              <a:cxn ang="0">
                <a:pos x="1017" y="247"/>
              </a:cxn>
              <a:cxn ang="0">
                <a:pos x="1151" y="232"/>
              </a:cxn>
              <a:cxn ang="0">
                <a:pos x="1280" y="216"/>
              </a:cxn>
              <a:cxn ang="0">
                <a:pos x="1408" y="196"/>
              </a:cxn>
              <a:cxn ang="0">
                <a:pos x="1542" y="175"/>
              </a:cxn>
              <a:cxn ang="0">
                <a:pos x="1670" y="103"/>
              </a:cxn>
              <a:cxn ang="0">
                <a:pos x="1799" y="42"/>
              </a:cxn>
              <a:cxn ang="0">
                <a:pos x="1927" y="21"/>
              </a:cxn>
              <a:cxn ang="0">
                <a:pos x="2061" y="42"/>
              </a:cxn>
              <a:cxn ang="0">
                <a:pos x="2189" y="180"/>
              </a:cxn>
              <a:cxn ang="0">
                <a:pos x="2318" y="196"/>
              </a:cxn>
              <a:cxn ang="0">
                <a:pos x="2451" y="211"/>
              </a:cxn>
              <a:cxn ang="0">
                <a:pos x="2580" y="227"/>
              </a:cxn>
              <a:cxn ang="0">
                <a:pos x="2708" y="237"/>
              </a:cxn>
              <a:cxn ang="0">
                <a:pos x="2837" y="247"/>
              </a:cxn>
              <a:cxn ang="0">
                <a:pos x="2970" y="252"/>
              </a:cxn>
              <a:cxn ang="0">
                <a:pos x="3099" y="252"/>
              </a:cxn>
              <a:cxn ang="0">
                <a:pos x="3227" y="258"/>
              </a:cxn>
              <a:cxn ang="0">
                <a:pos x="3361" y="258"/>
              </a:cxn>
              <a:cxn ang="0">
                <a:pos x="3490" y="258"/>
              </a:cxn>
              <a:cxn ang="0">
                <a:pos x="3618" y="263"/>
              </a:cxn>
              <a:cxn ang="0">
                <a:pos x="3747" y="263"/>
              </a:cxn>
              <a:cxn ang="0">
                <a:pos x="3880" y="263"/>
              </a:cxn>
              <a:cxn ang="0">
                <a:pos x="3998" y="278"/>
              </a:cxn>
              <a:cxn ang="0">
                <a:pos x="3870" y="278"/>
              </a:cxn>
              <a:cxn ang="0">
                <a:pos x="3736" y="278"/>
              </a:cxn>
              <a:cxn ang="0">
                <a:pos x="3608" y="278"/>
              </a:cxn>
              <a:cxn ang="0">
                <a:pos x="3479" y="278"/>
              </a:cxn>
              <a:cxn ang="0">
                <a:pos x="3351" y="278"/>
              </a:cxn>
              <a:cxn ang="0">
                <a:pos x="3217" y="278"/>
              </a:cxn>
              <a:cxn ang="0">
                <a:pos x="3089" y="278"/>
              </a:cxn>
              <a:cxn ang="0">
                <a:pos x="2960" y="278"/>
              </a:cxn>
              <a:cxn ang="0">
                <a:pos x="2827" y="278"/>
              </a:cxn>
              <a:cxn ang="0">
                <a:pos x="2698" y="278"/>
              </a:cxn>
              <a:cxn ang="0">
                <a:pos x="2570" y="278"/>
              </a:cxn>
              <a:cxn ang="0">
                <a:pos x="2441" y="278"/>
              </a:cxn>
              <a:cxn ang="0">
                <a:pos x="2307" y="278"/>
              </a:cxn>
              <a:cxn ang="0">
                <a:pos x="2179" y="278"/>
              </a:cxn>
              <a:cxn ang="0">
                <a:pos x="2050" y="278"/>
              </a:cxn>
              <a:cxn ang="0">
                <a:pos x="1917" y="278"/>
              </a:cxn>
              <a:cxn ang="0">
                <a:pos x="1788" y="278"/>
              </a:cxn>
              <a:cxn ang="0">
                <a:pos x="1660" y="278"/>
              </a:cxn>
              <a:cxn ang="0">
                <a:pos x="1531" y="278"/>
              </a:cxn>
              <a:cxn ang="0">
                <a:pos x="1398" y="278"/>
              </a:cxn>
              <a:cxn ang="0">
                <a:pos x="1269" y="278"/>
              </a:cxn>
              <a:cxn ang="0">
                <a:pos x="1141" y="278"/>
              </a:cxn>
              <a:cxn ang="0">
                <a:pos x="1007" y="278"/>
              </a:cxn>
              <a:cxn ang="0">
                <a:pos x="879" y="278"/>
              </a:cxn>
              <a:cxn ang="0">
                <a:pos x="750" y="278"/>
              </a:cxn>
              <a:cxn ang="0">
                <a:pos x="622" y="278"/>
              </a:cxn>
              <a:cxn ang="0">
                <a:pos x="488" y="278"/>
              </a:cxn>
              <a:cxn ang="0">
                <a:pos x="360" y="278"/>
              </a:cxn>
              <a:cxn ang="0">
                <a:pos x="231" y="278"/>
              </a:cxn>
              <a:cxn ang="0">
                <a:pos x="97" y="278"/>
              </a:cxn>
            </a:cxnLst>
            <a:rect l="0" t="0" r="r" b="b"/>
            <a:pathLst>
              <a:path w="3998" h="278">
                <a:moveTo>
                  <a:pt x="0" y="278"/>
                </a:moveTo>
                <a:lnTo>
                  <a:pt x="0" y="278"/>
                </a:lnTo>
                <a:lnTo>
                  <a:pt x="10" y="278"/>
                </a:lnTo>
                <a:lnTo>
                  <a:pt x="20" y="278"/>
                </a:lnTo>
                <a:lnTo>
                  <a:pt x="31" y="278"/>
                </a:lnTo>
                <a:lnTo>
                  <a:pt x="41" y="278"/>
                </a:lnTo>
                <a:lnTo>
                  <a:pt x="51" y="278"/>
                </a:lnTo>
                <a:lnTo>
                  <a:pt x="61" y="278"/>
                </a:lnTo>
                <a:lnTo>
                  <a:pt x="72" y="278"/>
                </a:lnTo>
                <a:lnTo>
                  <a:pt x="82" y="278"/>
                </a:lnTo>
                <a:lnTo>
                  <a:pt x="92" y="278"/>
                </a:lnTo>
                <a:lnTo>
                  <a:pt x="97" y="278"/>
                </a:lnTo>
                <a:lnTo>
                  <a:pt x="108" y="278"/>
                </a:lnTo>
                <a:lnTo>
                  <a:pt x="118" y="278"/>
                </a:lnTo>
                <a:lnTo>
                  <a:pt x="128" y="278"/>
                </a:lnTo>
                <a:lnTo>
                  <a:pt x="138" y="278"/>
                </a:lnTo>
                <a:lnTo>
                  <a:pt x="149" y="278"/>
                </a:lnTo>
                <a:lnTo>
                  <a:pt x="159" y="278"/>
                </a:lnTo>
                <a:lnTo>
                  <a:pt x="169" y="278"/>
                </a:lnTo>
                <a:lnTo>
                  <a:pt x="180" y="278"/>
                </a:lnTo>
                <a:lnTo>
                  <a:pt x="190" y="278"/>
                </a:lnTo>
                <a:lnTo>
                  <a:pt x="200" y="278"/>
                </a:lnTo>
                <a:lnTo>
                  <a:pt x="210" y="278"/>
                </a:lnTo>
                <a:lnTo>
                  <a:pt x="221" y="278"/>
                </a:lnTo>
                <a:lnTo>
                  <a:pt x="231" y="278"/>
                </a:lnTo>
                <a:lnTo>
                  <a:pt x="241" y="278"/>
                </a:lnTo>
                <a:lnTo>
                  <a:pt x="252" y="278"/>
                </a:lnTo>
                <a:lnTo>
                  <a:pt x="262" y="278"/>
                </a:lnTo>
                <a:lnTo>
                  <a:pt x="272" y="278"/>
                </a:lnTo>
                <a:lnTo>
                  <a:pt x="277" y="278"/>
                </a:lnTo>
                <a:lnTo>
                  <a:pt x="288" y="278"/>
                </a:lnTo>
                <a:lnTo>
                  <a:pt x="298" y="278"/>
                </a:lnTo>
                <a:lnTo>
                  <a:pt x="308" y="278"/>
                </a:lnTo>
                <a:lnTo>
                  <a:pt x="318" y="278"/>
                </a:lnTo>
                <a:lnTo>
                  <a:pt x="329" y="278"/>
                </a:lnTo>
                <a:lnTo>
                  <a:pt x="339" y="278"/>
                </a:lnTo>
                <a:lnTo>
                  <a:pt x="349" y="278"/>
                </a:lnTo>
                <a:lnTo>
                  <a:pt x="360" y="278"/>
                </a:lnTo>
                <a:lnTo>
                  <a:pt x="370" y="278"/>
                </a:lnTo>
                <a:lnTo>
                  <a:pt x="380" y="278"/>
                </a:lnTo>
                <a:lnTo>
                  <a:pt x="390" y="278"/>
                </a:lnTo>
                <a:lnTo>
                  <a:pt x="401" y="278"/>
                </a:lnTo>
                <a:lnTo>
                  <a:pt x="411" y="278"/>
                </a:lnTo>
                <a:lnTo>
                  <a:pt x="421" y="278"/>
                </a:lnTo>
                <a:lnTo>
                  <a:pt x="431" y="278"/>
                </a:lnTo>
                <a:lnTo>
                  <a:pt x="442" y="278"/>
                </a:lnTo>
                <a:lnTo>
                  <a:pt x="452" y="278"/>
                </a:lnTo>
                <a:lnTo>
                  <a:pt x="457" y="278"/>
                </a:lnTo>
                <a:lnTo>
                  <a:pt x="467" y="278"/>
                </a:lnTo>
                <a:lnTo>
                  <a:pt x="478" y="278"/>
                </a:lnTo>
                <a:lnTo>
                  <a:pt x="488" y="278"/>
                </a:lnTo>
                <a:lnTo>
                  <a:pt x="498" y="278"/>
                </a:lnTo>
                <a:lnTo>
                  <a:pt x="509" y="273"/>
                </a:lnTo>
                <a:lnTo>
                  <a:pt x="519" y="273"/>
                </a:lnTo>
                <a:lnTo>
                  <a:pt x="529" y="273"/>
                </a:lnTo>
                <a:lnTo>
                  <a:pt x="539" y="273"/>
                </a:lnTo>
                <a:lnTo>
                  <a:pt x="550" y="273"/>
                </a:lnTo>
                <a:lnTo>
                  <a:pt x="560" y="273"/>
                </a:lnTo>
                <a:lnTo>
                  <a:pt x="570" y="273"/>
                </a:lnTo>
                <a:lnTo>
                  <a:pt x="581" y="273"/>
                </a:lnTo>
                <a:lnTo>
                  <a:pt x="591" y="273"/>
                </a:lnTo>
                <a:lnTo>
                  <a:pt x="601" y="273"/>
                </a:lnTo>
                <a:lnTo>
                  <a:pt x="611" y="273"/>
                </a:lnTo>
                <a:lnTo>
                  <a:pt x="622" y="273"/>
                </a:lnTo>
                <a:lnTo>
                  <a:pt x="632" y="273"/>
                </a:lnTo>
                <a:lnTo>
                  <a:pt x="637" y="273"/>
                </a:lnTo>
                <a:lnTo>
                  <a:pt x="647" y="273"/>
                </a:lnTo>
                <a:lnTo>
                  <a:pt x="658" y="273"/>
                </a:lnTo>
                <a:lnTo>
                  <a:pt x="668" y="268"/>
                </a:lnTo>
                <a:lnTo>
                  <a:pt x="678" y="268"/>
                </a:lnTo>
                <a:lnTo>
                  <a:pt x="688" y="268"/>
                </a:lnTo>
                <a:lnTo>
                  <a:pt x="699" y="268"/>
                </a:lnTo>
                <a:lnTo>
                  <a:pt x="709" y="268"/>
                </a:lnTo>
                <a:lnTo>
                  <a:pt x="719" y="268"/>
                </a:lnTo>
                <a:lnTo>
                  <a:pt x="730" y="268"/>
                </a:lnTo>
                <a:lnTo>
                  <a:pt x="740" y="268"/>
                </a:lnTo>
                <a:lnTo>
                  <a:pt x="750" y="268"/>
                </a:lnTo>
                <a:lnTo>
                  <a:pt x="760" y="268"/>
                </a:lnTo>
                <a:lnTo>
                  <a:pt x="771" y="268"/>
                </a:lnTo>
                <a:lnTo>
                  <a:pt x="781" y="268"/>
                </a:lnTo>
                <a:lnTo>
                  <a:pt x="791" y="268"/>
                </a:lnTo>
                <a:lnTo>
                  <a:pt x="802" y="263"/>
                </a:lnTo>
                <a:lnTo>
                  <a:pt x="812" y="263"/>
                </a:lnTo>
                <a:lnTo>
                  <a:pt x="817" y="263"/>
                </a:lnTo>
                <a:lnTo>
                  <a:pt x="827" y="263"/>
                </a:lnTo>
                <a:lnTo>
                  <a:pt x="837" y="263"/>
                </a:lnTo>
                <a:lnTo>
                  <a:pt x="848" y="263"/>
                </a:lnTo>
                <a:lnTo>
                  <a:pt x="858" y="263"/>
                </a:lnTo>
                <a:lnTo>
                  <a:pt x="868" y="263"/>
                </a:lnTo>
                <a:lnTo>
                  <a:pt x="879" y="258"/>
                </a:lnTo>
                <a:lnTo>
                  <a:pt x="889" y="258"/>
                </a:lnTo>
                <a:lnTo>
                  <a:pt x="899" y="258"/>
                </a:lnTo>
                <a:lnTo>
                  <a:pt x="909" y="258"/>
                </a:lnTo>
                <a:lnTo>
                  <a:pt x="920" y="258"/>
                </a:lnTo>
                <a:lnTo>
                  <a:pt x="930" y="258"/>
                </a:lnTo>
                <a:lnTo>
                  <a:pt x="940" y="258"/>
                </a:lnTo>
                <a:lnTo>
                  <a:pt x="951" y="258"/>
                </a:lnTo>
                <a:lnTo>
                  <a:pt x="961" y="252"/>
                </a:lnTo>
                <a:lnTo>
                  <a:pt x="971" y="252"/>
                </a:lnTo>
                <a:lnTo>
                  <a:pt x="981" y="252"/>
                </a:lnTo>
                <a:lnTo>
                  <a:pt x="992" y="252"/>
                </a:lnTo>
                <a:lnTo>
                  <a:pt x="1002" y="247"/>
                </a:lnTo>
                <a:lnTo>
                  <a:pt x="1007" y="247"/>
                </a:lnTo>
                <a:lnTo>
                  <a:pt x="1017" y="247"/>
                </a:lnTo>
                <a:lnTo>
                  <a:pt x="1028" y="242"/>
                </a:lnTo>
                <a:lnTo>
                  <a:pt x="1038" y="242"/>
                </a:lnTo>
                <a:lnTo>
                  <a:pt x="1048" y="242"/>
                </a:lnTo>
                <a:lnTo>
                  <a:pt x="1059" y="237"/>
                </a:lnTo>
                <a:lnTo>
                  <a:pt x="1069" y="237"/>
                </a:lnTo>
                <a:lnTo>
                  <a:pt x="1079" y="237"/>
                </a:lnTo>
                <a:lnTo>
                  <a:pt x="1089" y="237"/>
                </a:lnTo>
                <a:lnTo>
                  <a:pt x="1100" y="232"/>
                </a:lnTo>
                <a:lnTo>
                  <a:pt x="1110" y="232"/>
                </a:lnTo>
                <a:lnTo>
                  <a:pt x="1120" y="227"/>
                </a:lnTo>
                <a:lnTo>
                  <a:pt x="1130" y="227"/>
                </a:lnTo>
                <a:lnTo>
                  <a:pt x="1141" y="232"/>
                </a:lnTo>
                <a:lnTo>
                  <a:pt x="1151" y="232"/>
                </a:lnTo>
                <a:lnTo>
                  <a:pt x="1161" y="227"/>
                </a:lnTo>
                <a:lnTo>
                  <a:pt x="1172" y="227"/>
                </a:lnTo>
                <a:lnTo>
                  <a:pt x="1182" y="227"/>
                </a:lnTo>
                <a:lnTo>
                  <a:pt x="1187" y="232"/>
                </a:lnTo>
                <a:lnTo>
                  <a:pt x="1197" y="222"/>
                </a:lnTo>
                <a:lnTo>
                  <a:pt x="1208" y="232"/>
                </a:lnTo>
                <a:lnTo>
                  <a:pt x="1218" y="227"/>
                </a:lnTo>
                <a:lnTo>
                  <a:pt x="1228" y="222"/>
                </a:lnTo>
                <a:lnTo>
                  <a:pt x="1238" y="222"/>
                </a:lnTo>
                <a:lnTo>
                  <a:pt x="1249" y="222"/>
                </a:lnTo>
                <a:lnTo>
                  <a:pt x="1259" y="222"/>
                </a:lnTo>
                <a:lnTo>
                  <a:pt x="1269" y="216"/>
                </a:lnTo>
                <a:lnTo>
                  <a:pt x="1280" y="216"/>
                </a:lnTo>
                <a:lnTo>
                  <a:pt x="1290" y="211"/>
                </a:lnTo>
                <a:lnTo>
                  <a:pt x="1300" y="216"/>
                </a:lnTo>
                <a:lnTo>
                  <a:pt x="1310" y="222"/>
                </a:lnTo>
                <a:lnTo>
                  <a:pt x="1321" y="227"/>
                </a:lnTo>
                <a:lnTo>
                  <a:pt x="1331" y="222"/>
                </a:lnTo>
                <a:lnTo>
                  <a:pt x="1341" y="216"/>
                </a:lnTo>
                <a:lnTo>
                  <a:pt x="1351" y="216"/>
                </a:lnTo>
                <a:lnTo>
                  <a:pt x="1362" y="211"/>
                </a:lnTo>
                <a:lnTo>
                  <a:pt x="1367" y="206"/>
                </a:lnTo>
                <a:lnTo>
                  <a:pt x="1377" y="206"/>
                </a:lnTo>
                <a:lnTo>
                  <a:pt x="1387" y="206"/>
                </a:lnTo>
                <a:lnTo>
                  <a:pt x="1398" y="201"/>
                </a:lnTo>
                <a:lnTo>
                  <a:pt x="1408" y="196"/>
                </a:lnTo>
                <a:lnTo>
                  <a:pt x="1418" y="196"/>
                </a:lnTo>
                <a:lnTo>
                  <a:pt x="1429" y="196"/>
                </a:lnTo>
                <a:lnTo>
                  <a:pt x="1439" y="196"/>
                </a:lnTo>
                <a:lnTo>
                  <a:pt x="1449" y="201"/>
                </a:lnTo>
                <a:lnTo>
                  <a:pt x="1459" y="201"/>
                </a:lnTo>
                <a:lnTo>
                  <a:pt x="1470" y="191"/>
                </a:lnTo>
                <a:lnTo>
                  <a:pt x="1480" y="186"/>
                </a:lnTo>
                <a:lnTo>
                  <a:pt x="1490" y="186"/>
                </a:lnTo>
                <a:lnTo>
                  <a:pt x="1501" y="186"/>
                </a:lnTo>
                <a:lnTo>
                  <a:pt x="1511" y="180"/>
                </a:lnTo>
                <a:lnTo>
                  <a:pt x="1521" y="180"/>
                </a:lnTo>
                <a:lnTo>
                  <a:pt x="1531" y="175"/>
                </a:lnTo>
                <a:lnTo>
                  <a:pt x="1542" y="175"/>
                </a:lnTo>
                <a:lnTo>
                  <a:pt x="1547" y="165"/>
                </a:lnTo>
                <a:lnTo>
                  <a:pt x="1557" y="160"/>
                </a:lnTo>
                <a:lnTo>
                  <a:pt x="1567" y="155"/>
                </a:lnTo>
                <a:lnTo>
                  <a:pt x="1578" y="160"/>
                </a:lnTo>
                <a:lnTo>
                  <a:pt x="1588" y="155"/>
                </a:lnTo>
                <a:lnTo>
                  <a:pt x="1598" y="150"/>
                </a:lnTo>
                <a:lnTo>
                  <a:pt x="1608" y="144"/>
                </a:lnTo>
                <a:lnTo>
                  <a:pt x="1619" y="139"/>
                </a:lnTo>
                <a:lnTo>
                  <a:pt x="1629" y="129"/>
                </a:lnTo>
                <a:lnTo>
                  <a:pt x="1639" y="124"/>
                </a:lnTo>
                <a:lnTo>
                  <a:pt x="1650" y="119"/>
                </a:lnTo>
                <a:lnTo>
                  <a:pt x="1660" y="108"/>
                </a:lnTo>
                <a:lnTo>
                  <a:pt x="1670" y="103"/>
                </a:lnTo>
                <a:lnTo>
                  <a:pt x="1680" y="93"/>
                </a:lnTo>
                <a:lnTo>
                  <a:pt x="1691" y="83"/>
                </a:lnTo>
                <a:lnTo>
                  <a:pt x="1701" y="78"/>
                </a:lnTo>
                <a:lnTo>
                  <a:pt x="1711" y="72"/>
                </a:lnTo>
                <a:lnTo>
                  <a:pt x="1722" y="67"/>
                </a:lnTo>
                <a:lnTo>
                  <a:pt x="1727" y="57"/>
                </a:lnTo>
                <a:lnTo>
                  <a:pt x="1737" y="57"/>
                </a:lnTo>
                <a:lnTo>
                  <a:pt x="1747" y="62"/>
                </a:lnTo>
                <a:lnTo>
                  <a:pt x="1758" y="47"/>
                </a:lnTo>
                <a:lnTo>
                  <a:pt x="1768" y="47"/>
                </a:lnTo>
                <a:lnTo>
                  <a:pt x="1778" y="42"/>
                </a:lnTo>
                <a:lnTo>
                  <a:pt x="1788" y="36"/>
                </a:lnTo>
                <a:lnTo>
                  <a:pt x="1799" y="42"/>
                </a:lnTo>
                <a:lnTo>
                  <a:pt x="1809" y="47"/>
                </a:lnTo>
                <a:lnTo>
                  <a:pt x="1819" y="52"/>
                </a:lnTo>
                <a:lnTo>
                  <a:pt x="1829" y="52"/>
                </a:lnTo>
                <a:lnTo>
                  <a:pt x="1840" y="47"/>
                </a:lnTo>
                <a:lnTo>
                  <a:pt x="1850" y="42"/>
                </a:lnTo>
                <a:lnTo>
                  <a:pt x="1860" y="36"/>
                </a:lnTo>
                <a:lnTo>
                  <a:pt x="1871" y="31"/>
                </a:lnTo>
                <a:lnTo>
                  <a:pt x="1881" y="26"/>
                </a:lnTo>
                <a:lnTo>
                  <a:pt x="1891" y="26"/>
                </a:lnTo>
                <a:lnTo>
                  <a:pt x="1901" y="21"/>
                </a:lnTo>
                <a:lnTo>
                  <a:pt x="1907" y="21"/>
                </a:lnTo>
                <a:lnTo>
                  <a:pt x="1917" y="21"/>
                </a:lnTo>
                <a:lnTo>
                  <a:pt x="1927" y="21"/>
                </a:lnTo>
                <a:lnTo>
                  <a:pt x="1937" y="21"/>
                </a:lnTo>
                <a:lnTo>
                  <a:pt x="1948" y="21"/>
                </a:lnTo>
                <a:lnTo>
                  <a:pt x="1958" y="16"/>
                </a:lnTo>
                <a:lnTo>
                  <a:pt x="1968" y="11"/>
                </a:lnTo>
                <a:lnTo>
                  <a:pt x="1979" y="11"/>
                </a:lnTo>
                <a:lnTo>
                  <a:pt x="1989" y="6"/>
                </a:lnTo>
                <a:lnTo>
                  <a:pt x="1999" y="0"/>
                </a:lnTo>
                <a:lnTo>
                  <a:pt x="2009" y="6"/>
                </a:lnTo>
                <a:lnTo>
                  <a:pt x="2020" y="11"/>
                </a:lnTo>
                <a:lnTo>
                  <a:pt x="2030" y="21"/>
                </a:lnTo>
                <a:lnTo>
                  <a:pt x="2040" y="26"/>
                </a:lnTo>
                <a:lnTo>
                  <a:pt x="2050" y="36"/>
                </a:lnTo>
                <a:lnTo>
                  <a:pt x="2061" y="42"/>
                </a:lnTo>
                <a:lnTo>
                  <a:pt x="2071" y="52"/>
                </a:lnTo>
                <a:lnTo>
                  <a:pt x="2081" y="62"/>
                </a:lnTo>
                <a:lnTo>
                  <a:pt x="2092" y="67"/>
                </a:lnTo>
                <a:lnTo>
                  <a:pt x="2097" y="78"/>
                </a:lnTo>
                <a:lnTo>
                  <a:pt x="2107" y="88"/>
                </a:lnTo>
                <a:lnTo>
                  <a:pt x="2117" y="98"/>
                </a:lnTo>
                <a:lnTo>
                  <a:pt x="2128" y="114"/>
                </a:lnTo>
                <a:lnTo>
                  <a:pt x="2138" y="124"/>
                </a:lnTo>
                <a:lnTo>
                  <a:pt x="2148" y="134"/>
                </a:lnTo>
                <a:lnTo>
                  <a:pt x="2158" y="144"/>
                </a:lnTo>
                <a:lnTo>
                  <a:pt x="2169" y="155"/>
                </a:lnTo>
                <a:lnTo>
                  <a:pt x="2179" y="165"/>
                </a:lnTo>
                <a:lnTo>
                  <a:pt x="2189" y="180"/>
                </a:lnTo>
                <a:lnTo>
                  <a:pt x="2200" y="191"/>
                </a:lnTo>
                <a:lnTo>
                  <a:pt x="2210" y="191"/>
                </a:lnTo>
                <a:lnTo>
                  <a:pt x="2220" y="191"/>
                </a:lnTo>
                <a:lnTo>
                  <a:pt x="2230" y="191"/>
                </a:lnTo>
                <a:lnTo>
                  <a:pt x="2241" y="191"/>
                </a:lnTo>
                <a:lnTo>
                  <a:pt x="2251" y="191"/>
                </a:lnTo>
                <a:lnTo>
                  <a:pt x="2261" y="191"/>
                </a:lnTo>
                <a:lnTo>
                  <a:pt x="2271" y="196"/>
                </a:lnTo>
                <a:lnTo>
                  <a:pt x="2277" y="196"/>
                </a:lnTo>
                <a:lnTo>
                  <a:pt x="2287" y="196"/>
                </a:lnTo>
                <a:lnTo>
                  <a:pt x="2297" y="196"/>
                </a:lnTo>
                <a:lnTo>
                  <a:pt x="2307" y="196"/>
                </a:lnTo>
                <a:lnTo>
                  <a:pt x="2318" y="196"/>
                </a:lnTo>
                <a:lnTo>
                  <a:pt x="2328" y="196"/>
                </a:lnTo>
                <a:lnTo>
                  <a:pt x="2338" y="201"/>
                </a:lnTo>
                <a:lnTo>
                  <a:pt x="2349" y="201"/>
                </a:lnTo>
                <a:lnTo>
                  <a:pt x="2359" y="201"/>
                </a:lnTo>
                <a:lnTo>
                  <a:pt x="2369" y="201"/>
                </a:lnTo>
                <a:lnTo>
                  <a:pt x="2379" y="201"/>
                </a:lnTo>
                <a:lnTo>
                  <a:pt x="2390" y="206"/>
                </a:lnTo>
                <a:lnTo>
                  <a:pt x="2400" y="206"/>
                </a:lnTo>
                <a:lnTo>
                  <a:pt x="2410" y="206"/>
                </a:lnTo>
                <a:lnTo>
                  <a:pt x="2421" y="206"/>
                </a:lnTo>
                <a:lnTo>
                  <a:pt x="2431" y="206"/>
                </a:lnTo>
                <a:lnTo>
                  <a:pt x="2441" y="211"/>
                </a:lnTo>
                <a:lnTo>
                  <a:pt x="2451" y="211"/>
                </a:lnTo>
                <a:lnTo>
                  <a:pt x="2457" y="211"/>
                </a:lnTo>
                <a:lnTo>
                  <a:pt x="2467" y="211"/>
                </a:lnTo>
                <a:lnTo>
                  <a:pt x="2477" y="211"/>
                </a:lnTo>
                <a:lnTo>
                  <a:pt x="2487" y="216"/>
                </a:lnTo>
                <a:lnTo>
                  <a:pt x="2498" y="216"/>
                </a:lnTo>
                <a:lnTo>
                  <a:pt x="2508" y="216"/>
                </a:lnTo>
                <a:lnTo>
                  <a:pt x="2518" y="216"/>
                </a:lnTo>
                <a:lnTo>
                  <a:pt x="2528" y="222"/>
                </a:lnTo>
                <a:lnTo>
                  <a:pt x="2539" y="222"/>
                </a:lnTo>
                <a:lnTo>
                  <a:pt x="2549" y="222"/>
                </a:lnTo>
                <a:lnTo>
                  <a:pt x="2559" y="222"/>
                </a:lnTo>
                <a:lnTo>
                  <a:pt x="2570" y="222"/>
                </a:lnTo>
                <a:lnTo>
                  <a:pt x="2580" y="227"/>
                </a:lnTo>
                <a:lnTo>
                  <a:pt x="2590" y="227"/>
                </a:lnTo>
                <a:lnTo>
                  <a:pt x="2600" y="227"/>
                </a:lnTo>
                <a:lnTo>
                  <a:pt x="2611" y="227"/>
                </a:lnTo>
                <a:lnTo>
                  <a:pt x="2621" y="227"/>
                </a:lnTo>
                <a:lnTo>
                  <a:pt x="2631" y="232"/>
                </a:lnTo>
                <a:lnTo>
                  <a:pt x="2636" y="232"/>
                </a:lnTo>
                <a:lnTo>
                  <a:pt x="2647" y="232"/>
                </a:lnTo>
                <a:lnTo>
                  <a:pt x="2657" y="232"/>
                </a:lnTo>
                <a:lnTo>
                  <a:pt x="2667" y="232"/>
                </a:lnTo>
                <a:lnTo>
                  <a:pt x="2678" y="237"/>
                </a:lnTo>
                <a:lnTo>
                  <a:pt x="2688" y="237"/>
                </a:lnTo>
                <a:lnTo>
                  <a:pt x="2698" y="237"/>
                </a:lnTo>
                <a:lnTo>
                  <a:pt x="2708" y="237"/>
                </a:lnTo>
                <a:lnTo>
                  <a:pt x="2719" y="237"/>
                </a:lnTo>
                <a:lnTo>
                  <a:pt x="2729" y="237"/>
                </a:lnTo>
                <a:lnTo>
                  <a:pt x="2739" y="242"/>
                </a:lnTo>
                <a:lnTo>
                  <a:pt x="2749" y="242"/>
                </a:lnTo>
                <a:lnTo>
                  <a:pt x="2760" y="242"/>
                </a:lnTo>
                <a:lnTo>
                  <a:pt x="2770" y="242"/>
                </a:lnTo>
                <a:lnTo>
                  <a:pt x="2780" y="242"/>
                </a:lnTo>
                <a:lnTo>
                  <a:pt x="2791" y="242"/>
                </a:lnTo>
                <a:lnTo>
                  <a:pt x="2801" y="242"/>
                </a:lnTo>
                <a:lnTo>
                  <a:pt x="2811" y="247"/>
                </a:lnTo>
                <a:lnTo>
                  <a:pt x="2816" y="247"/>
                </a:lnTo>
                <a:lnTo>
                  <a:pt x="2827" y="247"/>
                </a:lnTo>
                <a:lnTo>
                  <a:pt x="2837" y="247"/>
                </a:lnTo>
                <a:lnTo>
                  <a:pt x="2847" y="247"/>
                </a:lnTo>
                <a:lnTo>
                  <a:pt x="2857" y="247"/>
                </a:lnTo>
                <a:lnTo>
                  <a:pt x="2868" y="247"/>
                </a:lnTo>
                <a:lnTo>
                  <a:pt x="2878" y="247"/>
                </a:lnTo>
                <a:lnTo>
                  <a:pt x="2888" y="247"/>
                </a:lnTo>
                <a:lnTo>
                  <a:pt x="2899" y="247"/>
                </a:lnTo>
                <a:lnTo>
                  <a:pt x="2909" y="252"/>
                </a:lnTo>
                <a:lnTo>
                  <a:pt x="2919" y="252"/>
                </a:lnTo>
                <a:lnTo>
                  <a:pt x="2929" y="252"/>
                </a:lnTo>
                <a:lnTo>
                  <a:pt x="2940" y="252"/>
                </a:lnTo>
                <a:lnTo>
                  <a:pt x="2950" y="252"/>
                </a:lnTo>
                <a:lnTo>
                  <a:pt x="2960" y="252"/>
                </a:lnTo>
                <a:lnTo>
                  <a:pt x="2970" y="252"/>
                </a:lnTo>
                <a:lnTo>
                  <a:pt x="2981" y="252"/>
                </a:lnTo>
                <a:lnTo>
                  <a:pt x="2991" y="252"/>
                </a:lnTo>
                <a:lnTo>
                  <a:pt x="3001" y="252"/>
                </a:lnTo>
                <a:lnTo>
                  <a:pt x="3006" y="252"/>
                </a:lnTo>
                <a:lnTo>
                  <a:pt x="3017" y="252"/>
                </a:lnTo>
                <a:lnTo>
                  <a:pt x="3027" y="252"/>
                </a:lnTo>
                <a:lnTo>
                  <a:pt x="3037" y="252"/>
                </a:lnTo>
                <a:lnTo>
                  <a:pt x="3048" y="252"/>
                </a:lnTo>
                <a:lnTo>
                  <a:pt x="3058" y="252"/>
                </a:lnTo>
                <a:lnTo>
                  <a:pt x="3068" y="252"/>
                </a:lnTo>
                <a:lnTo>
                  <a:pt x="3078" y="252"/>
                </a:lnTo>
                <a:lnTo>
                  <a:pt x="3089" y="252"/>
                </a:lnTo>
                <a:lnTo>
                  <a:pt x="3099" y="252"/>
                </a:lnTo>
                <a:lnTo>
                  <a:pt x="3109" y="258"/>
                </a:lnTo>
                <a:lnTo>
                  <a:pt x="3120" y="258"/>
                </a:lnTo>
                <a:lnTo>
                  <a:pt x="3130" y="258"/>
                </a:lnTo>
                <a:lnTo>
                  <a:pt x="3140" y="258"/>
                </a:lnTo>
                <a:lnTo>
                  <a:pt x="3150" y="258"/>
                </a:lnTo>
                <a:lnTo>
                  <a:pt x="3161" y="258"/>
                </a:lnTo>
                <a:lnTo>
                  <a:pt x="3171" y="258"/>
                </a:lnTo>
                <a:lnTo>
                  <a:pt x="3181" y="258"/>
                </a:lnTo>
                <a:lnTo>
                  <a:pt x="3186" y="258"/>
                </a:lnTo>
                <a:lnTo>
                  <a:pt x="3197" y="258"/>
                </a:lnTo>
                <a:lnTo>
                  <a:pt x="3207" y="258"/>
                </a:lnTo>
                <a:lnTo>
                  <a:pt x="3217" y="258"/>
                </a:lnTo>
                <a:lnTo>
                  <a:pt x="3227" y="258"/>
                </a:lnTo>
                <a:lnTo>
                  <a:pt x="3238" y="258"/>
                </a:lnTo>
                <a:lnTo>
                  <a:pt x="3248" y="258"/>
                </a:lnTo>
                <a:lnTo>
                  <a:pt x="3258" y="258"/>
                </a:lnTo>
                <a:lnTo>
                  <a:pt x="3269" y="258"/>
                </a:lnTo>
                <a:lnTo>
                  <a:pt x="3279" y="258"/>
                </a:lnTo>
                <a:lnTo>
                  <a:pt x="3289" y="258"/>
                </a:lnTo>
                <a:lnTo>
                  <a:pt x="3299" y="258"/>
                </a:lnTo>
                <a:lnTo>
                  <a:pt x="3310" y="258"/>
                </a:lnTo>
                <a:lnTo>
                  <a:pt x="3320" y="258"/>
                </a:lnTo>
                <a:lnTo>
                  <a:pt x="3330" y="258"/>
                </a:lnTo>
                <a:lnTo>
                  <a:pt x="3341" y="258"/>
                </a:lnTo>
                <a:lnTo>
                  <a:pt x="3351" y="258"/>
                </a:lnTo>
                <a:lnTo>
                  <a:pt x="3361" y="258"/>
                </a:lnTo>
                <a:lnTo>
                  <a:pt x="3366" y="258"/>
                </a:lnTo>
                <a:lnTo>
                  <a:pt x="3377" y="258"/>
                </a:lnTo>
                <a:lnTo>
                  <a:pt x="3387" y="258"/>
                </a:lnTo>
                <a:lnTo>
                  <a:pt x="3397" y="258"/>
                </a:lnTo>
                <a:lnTo>
                  <a:pt x="3407" y="258"/>
                </a:lnTo>
                <a:lnTo>
                  <a:pt x="3418" y="258"/>
                </a:lnTo>
                <a:lnTo>
                  <a:pt x="3428" y="258"/>
                </a:lnTo>
                <a:lnTo>
                  <a:pt x="3438" y="258"/>
                </a:lnTo>
                <a:lnTo>
                  <a:pt x="3448" y="258"/>
                </a:lnTo>
                <a:lnTo>
                  <a:pt x="3459" y="258"/>
                </a:lnTo>
                <a:lnTo>
                  <a:pt x="3469" y="258"/>
                </a:lnTo>
                <a:lnTo>
                  <a:pt x="3479" y="258"/>
                </a:lnTo>
                <a:lnTo>
                  <a:pt x="3490" y="258"/>
                </a:lnTo>
                <a:lnTo>
                  <a:pt x="3500" y="258"/>
                </a:lnTo>
                <a:lnTo>
                  <a:pt x="3510" y="258"/>
                </a:lnTo>
                <a:lnTo>
                  <a:pt x="3520" y="258"/>
                </a:lnTo>
                <a:lnTo>
                  <a:pt x="3531" y="258"/>
                </a:lnTo>
                <a:lnTo>
                  <a:pt x="3541" y="258"/>
                </a:lnTo>
                <a:lnTo>
                  <a:pt x="3546" y="258"/>
                </a:lnTo>
                <a:lnTo>
                  <a:pt x="3556" y="258"/>
                </a:lnTo>
                <a:lnTo>
                  <a:pt x="3567" y="258"/>
                </a:lnTo>
                <a:lnTo>
                  <a:pt x="3577" y="263"/>
                </a:lnTo>
                <a:lnTo>
                  <a:pt x="3587" y="263"/>
                </a:lnTo>
                <a:lnTo>
                  <a:pt x="3598" y="263"/>
                </a:lnTo>
                <a:lnTo>
                  <a:pt x="3608" y="263"/>
                </a:lnTo>
                <a:lnTo>
                  <a:pt x="3618" y="263"/>
                </a:lnTo>
                <a:lnTo>
                  <a:pt x="3628" y="263"/>
                </a:lnTo>
                <a:lnTo>
                  <a:pt x="3639" y="263"/>
                </a:lnTo>
                <a:lnTo>
                  <a:pt x="3649" y="263"/>
                </a:lnTo>
                <a:lnTo>
                  <a:pt x="3659" y="263"/>
                </a:lnTo>
                <a:lnTo>
                  <a:pt x="3669" y="263"/>
                </a:lnTo>
                <a:lnTo>
                  <a:pt x="3680" y="263"/>
                </a:lnTo>
                <a:lnTo>
                  <a:pt x="3690" y="263"/>
                </a:lnTo>
                <a:lnTo>
                  <a:pt x="3700" y="263"/>
                </a:lnTo>
                <a:lnTo>
                  <a:pt x="3711" y="263"/>
                </a:lnTo>
                <a:lnTo>
                  <a:pt x="3721" y="263"/>
                </a:lnTo>
                <a:lnTo>
                  <a:pt x="3726" y="263"/>
                </a:lnTo>
                <a:lnTo>
                  <a:pt x="3736" y="263"/>
                </a:lnTo>
                <a:lnTo>
                  <a:pt x="3747" y="263"/>
                </a:lnTo>
                <a:lnTo>
                  <a:pt x="3757" y="263"/>
                </a:lnTo>
                <a:lnTo>
                  <a:pt x="3767" y="263"/>
                </a:lnTo>
                <a:lnTo>
                  <a:pt x="3777" y="263"/>
                </a:lnTo>
                <a:lnTo>
                  <a:pt x="3788" y="263"/>
                </a:lnTo>
                <a:lnTo>
                  <a:pt x="3798" y="263"/>
                </a:lnTo>
                <a:lnTo>
                  <a:pt x="3808" y="263"/>
                </a:lnTo>
                <a:lnTo>
                  <a:pt x="3819" y="263"/>
                </a:lnTo>
                <a:lnTo>
                  <a:pt x="3829" y="263"/>
                </a:lnTo>
                <a:lnTo>
                  <a:pt x="3839" y="263"/>
                </a:lnTo>
                <a:lnTo>
                  <a:pt x="3849" y="263"/>
                </a:lnTo>
                <a:lnTo>
                  <a:pt x="3860" y="263"/>
                </a:lnTo>
                <a:lnTo>
                  <a:pt x="3870" y="263"/>
                </a:lnTo>
                <a:lnTo>
                  <a:pt x="3880" y="263"/>
                </a:lnTo>
                <a:lnTo>
                  <a:pt x="3890" y="263"/>
                </a:lnTo>
                <a:lnTo>
                  <a:pt x="3901" y="263"/>
                </a:lnTo>
                <a:lnTo>
                  <a:pt x="3906" y="263"/>
                </a:lnTo>
                <a:lnTo>
                  <a:pt x="3916" y="263"/>
                </a:lnTo>
                <a:lnTo>
                  <a:pt x="3926" y="263"/>
                </a:lnTo>
                <a:lnTo>
                  <a:pt x="3937" y="263"/>
                </a:lnTo>
                <a:lnTo>
                  <a:pt x="3947" y="263"/>
                </a:lnTo>
                <a:lnTo>
                  <a:pt x="3957" y="263"/>
                </a:lnTo>
                <a:lnTo>
                  <a:pt x="3968" y="263"/>
                </a:lnTo>
                <a:lnTo>
                  <a:pt x="3978" y="263"/>
                </a:lnTo>
                <a:lnTo>
                  <a:pt x="3988" y="263"/>
                </a:lnTo>
                <a:lnTo>
                  <a:pt x="3998" y="263"/>
                </a:lnTo>
                <a:lnTo>
                  <a:pt x="3998" y="278"/>
                </a:lnTo>
                <a:lnTo>
                  <a:pt x="3988" y="278"/>
                </a:lnTo>
                <a:lnTo>
                  <a:pt x="3978" y="278"/>
                </a:lnTo>
                <a:lnTo>
                  <a:pt x="3968" y="278"/>
                </a:lnTo>
                <a:lnTo>
                  <a:pt x="3957" y="278"/>
                </a:lnTo>
                <a:lnTo>
                  <a:pt x="3947" y="278"/>
                </a:lnTo>
                <a:lnTo>
                  <a:pt x="3937" y="278"/>
                </a:lnTo>
                <a:lnTo>
                  <a:pt x="3926" y="278"/>
                </a:lnTo>
                <a:lnTo>
                  <a:pt x="3916" y="278"/>
                </a:lnTo>
                <a:lnTo>
                  <a:pt x="3906" y="278"/>
                </a:lnTo>
                <a:lnTo>
                  <a:pt x="3901" y="278"/>
                </a:lnTo>
                <a:lnTo>
                  <a:pt x="3890" y="278"/>
                </a:lnTo>
                <a:lnTo>
                  <a:pt x="3880" y="278"/>
                </a:lnTo>
                <a:lnTo>
                  <a:pt x="3870" y="278"/>
                </a:lnTo>
                <a:lnTo>
                  <a:pt x="3860" y="278"/>
                </a:lnTo>
                <a:lnTo>
                  <a:pt x="3849" y="278"/>
                </a:lnTo>
                <a:lnTo>
                  <a:pt x="3839" y="278"/>
                </a:lnTo>
                <a:lnTo>
                  <a:pt x="3829" y="278"/>
                </a:lnTo>
                <a:lnTo>
                  <a:pt x="3819" y="278"/>
                </a:lnTo>
                <a:lnTo>
                  <a:pt x="3808" y="278"/>
                </a:lnTo>
                <a:lnTo>
                  <a:pt x="3798" y="278"/>
                </a:lnTo>
                <a:lnTo>
                  <a:pt x="3788" y="278"/>
                </a:lnTo>
                <a:lnTo>
                  <a:pt x="3777" y="278"/>
                </a:lnTo>
                <a:lnTo>
                  <a:pt x="3767" y="278"/>
                </a:lnTo>
                <a:lnTo>
                  <a:pt x="3757" y="278"/>
                </a:lnTo>
                <a:lnTo>
                  <a:pt x="3747" y="278"/>
                </a:lnTo>
                <a:lnTo>
                  <a:pt x="3736" y="278"/>
                </a:lnTo>
                <a:lnTo>
                  <a:pt x="3726" y="278"/>
                </a:lnTo>
                <a:lnTo>
                  <a:pt x="3721" y="278"/>
                </a:lnTo>
                <a:lnTo>
                  <a:pt x="3711" y="278"/>
                </a:lnTo>
                <a:lnTo>
                  <a:pt x="3700" y="278"/>
                </a:lnTo>
                <a:lnTo>
                  <a:pt x="3690" y="278"/>
                </a:lnTo>
                <a:lnTo>
                  <a:pt x="3680" y="278"/>
                </a:lnTo>
                <a:lnTo>
                  <a:pt x="3669" y="278"/>
                </a:lnTo>
                <a:lnTo>
                  <a:pt x="3659" y="278"/>
                </a:lnTo>
                <a:lnTo>
                  <a:pt x="3649" y="278"/>
                </a:lnTo>
                <a:lnTo>
                  <a:pt x="3639" y="278"/>
                </a:lnTo>
                <a:lnTo>
                  <a:pt x="3628" y="278"/>
                </a:lnTo>
                <a:lnTo>
                  <a:pt x="3618" y="278"/>
                </a:lnTo>
                <a:lnTo>
                  <a:pt x="3608" y="278"/>
                </a:lnTo>
                <a:lnTo>
                  <a:pt x="3598" y="278"/>
                </a:lnTo>
                <a:lnTo>
                  <a:pt x="3587" y="278"/>
                </a:lnTo>
                <a:lnTo>
                  <a:pt x="3577" y="278"/>
                </a:lnTo>
                <a:lnTo>
                  <a:pt x="3567" y="278"/>
                </a:lnTo>
                <a:lnTo>
                  <a:pt x="3556" y="278"/>
                </a:lnTo>
                <a:lnTo>
                  <a:pt x="3546" y="278"/>
                </a:lnTo>
                <a:lnTo>
                  <a:pt x="3541" y="278"/>
                </a:lnTo>
                <a:lnTo>
                  <a:pt x="3531" y="278"/>
                </a:lnTo>
                <a:lnTo>
                  <a:pt x="3520" y="278"/>
                </a:lnTo>
                <a:lnTo>
                  <a:pt x="3510" y="278"/>
                </a:lnTo>
                <a:lnTo>
                  <a:pt x="3500" y="278"/>
                </a:lnTo>
                <a:lnTo>
                  <a:pt x="3490" y="278"/>
                </a:lnTo>
                <a:lnTo>
                  <a:pt x="3479" y="278"/>
                </a:lnTo>
                <a:lnTo>
                  <a:pt x="3469" y="278"/>
                </a:lnTo>
                <a:lnTo>
                  <a:pt x="3459" y="278"/>
                </a:lnTo>
                <a:lnTo>
                  <a:pt x="3448" y="278"/>
                </a:lnTo>
                <a:lnTo>
                  <a:pt x="3438" y="278"/>
                </a:lnTo>
                <a:lnTo>
                  <a:pt x="3428" y="278"/>
                </a:lnTo>
                <a:lnTo>
                  <a:pt x="3418" y="278"/>
                </a:lnTo>
                <a:lnTo>
                  <a:pt x="3407" y="278"/>
                </a:lnTo>
                <a:lnTo>
                  <a:pt x="3397" y="278"/>
                </a:lnTo>
                <a:lnTo>
                  <a:pt x="3387" y="278"/>
                </a:lnTo>
                <a:lnTo>
                  <a:pt x="3377" y="278"/>
                </a:lnTo>
                <a:lnTo>
                  <a:pt x="3366" y="278"/>
                </a:lnTo>
                <a:lnTo>
                  <a:pt x="3361" y="278"/>
                </a:lnTo>
                <a:lnTo>
                  <a:pt x="3351" y="278"/>
                </a:lnTo>
                <a:lnTo>
                  <a:pt x="3341" y="278"/>
                </a:lnTo>
                <a:lnTo>
                  <a:pt x="3330" y="278"/>
                </a:lnTo>
                <a:lnTo>
                  <a:pt x="3320" y="278"/>
                </a:lnTo>
                <a:lnTo>
                  <a:pt x="3310" y="278"/>
                </a:lnTo>
                <a:lnTo>
                  <a:pt x="3299" y="278"/>
                </a:lnTo>
                <a:lnTo>
                  <a:pt x="3289" y="278"/>
                </a:lnTo>
                <a:lnTo>
                  <a:pt x="3279" y="278"/>
                </a:lnTo>
                <a:lnTo>
                  <a:pt x="3269" y="278"/>
                </a:lnTo>
                <a:lnTo>
                  <a:pt x="3258" y="278"/>
                </a:lnTo>
                <a:lnTo>
                  <a:pt x="3248" y="278"/>
                </a:lnTo>
                <a:lnTo>
                  <a:pt x="3238" y="278"/>
                </a:lnTo>
                <a:lnTo>
                  <a:pt x="3227" y="278"/>
                </a:lnTo>
                <a:lnTo>
                  <a:pt x="3217" y="278"/>
                </a:lnTo>
                <a:lnTo>
                  <a:pt x="3207" y="278"/>
                </a:lnTo>
                <a:lnTo>
                  <a:pt x="3197" y="278"/>
                </a:lnTo>
                <a:lnTo>
                  <a:pt x="3186" y="278"/>
                </a:lnTo>
                <a:lnTo>
                  <a:pt x="3181" y="278"/>
                </a:lnTo>
                <a:lnTo>
                  <a:pt x="3171" y="278"/>
                </a:lnTo>
                <a:lnTo>
                  <a:pt x="3161" y="278"/>
                </a:lnTo>
                <a:lnTo>
                  <a:pt x="3150" y="278"/>
                </a:lnTo>
                <a:lnTo>
                  <a:pt x="3140" y="278"/>
                </a:lnTo>
                <a:lnTo>
                  <a:pt x="3130" y="278"/>
                </a:lnTo>
                <a:lnTo>
                  <a:pt x="3120" y="278"/>
                </a:lnTo>
                <a:lnTo>
                  <a:pt x="3109" y="278"/>
                </a:lnTo>
                <a:lnTo>
                  <a:pt x="3099" y="278"/>
                </a:lnTo>
                <a:lnTo>
                  <a:pt x="3089" y="278"/>
                </a:lnTo>
                <a:lnTo>
                  <a:pt x="3078" y="278"/>
                </a:lnTo>
                <a:lnTo>
                  <a:pt x="3068" y="278"/>
                </a:lnTo>
                <a:lnTo>
                  <a:pt x="3058" y="278"/>
                </a:lnTo>
                <a:lnTo>
                  <a:pt x="3048" y="278"/>
                </a:lnTo>
                <a:lnTo>
                  <a:pt x="3037" y="278"/>
                </a:lnTo>
                <a:lnTo>
                  <a:pt x="3027" y="278"/>
                </a:lnTo>
                <a:lnTo>
                  <a:pt x="3017" y="278"/>
                </a:lnTo>
                <a:lnTo>
                  <a:pt x="3006" y="278"/>
                </a:lnTo>
                <a:lnTo>
                  <a:pt x="3001" y="278"/>
                </a:lnTo>
                <a:lnTo>
                  <a:pt x="2991" y="278"/>
                </a:lnTo>
                <a:lnTo>
                  <a:pt x="2981" y="278"/>
                </a:lnTo>
                <a:lnTo>
                  <a:pt x="2970" y="278"/>
                </a:lnTo>
                <a:lnTo>
                  <a:pt x="2960" y="278"/>
                </a:lnTo>
                <a:lnTo>
                  <a:pt x="2950" y="278"/>
                </a:lnTo>
                <a:lnTo>
                  <a:pt x="2940" y="278"/>
                </a:lnTo>
                <a:lnTo>
                  <a:pt x="2929" y="278"/>
                </a:lnTo>
                <a:lnTo>
                  <a:pt x="2919" y="278"/>
                </a:lnTo>
                <a:lnTo>
                  <a:pt x="2909" y="278"/>
                </a:lnTo>
                <a:lnTo>
                  <a:pt x="2899" y="278"/>
                </a:lnTo>
                <a:lnTo>
                  <a:pt x="2888" y="278"/>
                </a:lnTo>
                <a:lnTo>
                  <a:pt x="2878" y="278"/>
                </a:lnTo>
                <a:lnTo>
                  <a:pt x="2868" y="278"/>
                </a:lnTo>
                <a:lnTo>
                  <a:pt x="2857" y="278"/>
                </a:lnTo>
                <a:lnTo>
                  <a:pt x="2847" y="278"/>
                </a:lnTo>
                <a:lnTo>
                  <a:pt x="2837" y="278"/>
                </a:lnTo>
                <a:lnTo>
                  <a:pt x="2827" y="278"/>
                </a:lnTo>
                <a:lnTo>
                  <a:pt x="2816" y="278"/>
                </a:lnTo>
                <a:lnTo>
                  <a:pt x="2811" y="278"/>
                </a:lnTo>
                <a:lnTo>
                  <a:pt x="2801" y="278"/>
                </a:lnTo>
                <a:lnTo>
                  <a:pt x="2791" y="278"/>
                </a:lnTo>
                <a:lnTo>
                  <a:pt x="2780" y="278"/>
                </a:lnTo>
                <a:lnTo>
                  <a:pt x="2770" y="278"/>
                </a:lnTo>
                <a:lnTo>
                  <a:pt x="2760" y="278"/>
                </a:lnTo>
                <a:lnTo>
                  <a:pt x="2749" y="278"/>
                </a:lnTo>
                <a:lnTo>
                  <a:pt x="2739" y="278"/>
                </a:lnTo>
                <a:lnTo>
                  <a:pt x="2729" y="278"/>
                </a:lnTo>
                <a:lnTo>
                  <a:pt x="2719" y="278"/>
                </a:lnTo>
                <a:lnTo>
                  <a:pt x="2708" y="278"/>
                </a:lnTo>
                <a:lnTo>
                  <a:pt x="2698" y="278"/>
                </a:lnTo>
                <a:lnTo>
                  <a:pt x="2688" y="278"/>
                </a:lnTo>
                <a:lnTo>
                  <a:pt x="2678" y="278"/>
                </a:lnTo>
                <a:lnTo>
                  <a:pt x="2667" y="278"/>
                </a:lnTo>
                <a:lnTo>
                  <a:pt x="2657" y="278"/>
                </a:lnTo>
                <a:lnTo>
                  <a:pt x="2647" y="278"/>
                </a:lnTo>
                <a:lnTo>
                  <a:pt x="2636" y="278"/>
                </a:lnTo>
                <a:lnTo>
                  <a:pt x="2631" y="278"/>
                </a:lnTo>
                <a:lnTo>
                  <a:pt x="2621" y="278"/>
                </a:lnTo>
                <a:lnTo>
                  <a:pt x="2611" y="278"/>
                </a:lnTo>
                <a:lnTo>
                  <a:pt x="2600" y="278"/>
                </a:lnTo>
                <a:lnTo>
                  <a:pt x="2590" y="278"/>
                </a:lnTo>
                <a:lnTo>
                  <a:pt x="2580" y="278"/>
                </a:lnTo>
                <a:lnTo>
                  <a:pt x="2570" y="278"/>
                </a:lnTo>
                <a:lnTo>
                  <a:pt x="2559" y="278"/>
                </a:lnTo>
                <a:lnTo>
                  <a:pt x="2549" y="278"/>
                </a:lnTo>
                <a:lnTo>
                  <a:pt x="2539" y="278"/>
                </a:lnTo>
                <a:lnTo>
                  <a:pt x="2528" y="278"/>
                </a:lnTo>
                <a:lnTo>
                  <a:pt x="2518" y="278"/>
                </a:lnTo>
                <a:lnTo>
                  <a:pt x="2508" y="278"/>
                </a:lnTo>
                <a:lnTo>
                  <a:pt x="2498" y="278"/>
                </a:lnTo>
                <a:lnTo>
                  <a:pt x="2487" y="278"/>
                </a:lnTo>
                <a:lnTo>
                  <a:pt x="2477" y="278"/>
                </a:lnTo>
                <a:lnTo>
                  <a:pt x="2467" y="278"/>
                </a:lnTo>
                <a:lnTo>
                  <a:pt x="2457" y="278"/>
                </a:lnTo>
                <a:lnTo>
                  <a:pt x="2451" y="278"/>
                </a:lnTo>
                <a:lnTo>
                  <a:pt x="2441" y="278"/>
                </a:lnTo>
                <a:lnTo>
                  <a:pt x="2431" y="278"/>
                </a:lnTo>
                <a:lnTo>
                  <a:pt x="2421" y="278"/>
                </a:lnTo>
                <a:lnTo>
                  <a:pt x="2410" y="278"/>
                </a:lnTo>
                <a:lnTo>
                  <a:pt x="2400" y="278"/>
                </a:lnTo>
                <a:lnTo>
                  <a:pt x="2390" y="278"/>
                </a:lnTo>
                <a:lnTo>
                  <a:pt x="2379" y="278"/>
                </a:lnTo>
                <a:lnTo>
                  <a:pt x="2369" y="278"/>
                </a:lnTo>
                <a:lnTo>
                  <a:pt x="2359" y="278"/>
                </a:lnTo>
                <a:lnTo>
                  <a:pt x="2349" y="278"/>
                </a:lnTo>
                <a:lnTo>
                  <a:pt x="2338" y="278"/>
                </a:lnTo>
                <a:lnTo>
                  <a:pt x="2328" y="278"/>
                </a:lnTo>
                <a:lnTo>
                  <a:pt x="2318" y="278"/>
                </a:lnTo>
                <a:lnTo>
                  <a:pt x="2307" y="278"/>
                </a:lnTo>
                <a:lnTo>
                  <a:pt x="2297" y="278"/>
                </a:lnTo>
                <a:lnTo>
                  <a:pt x="2287" y="278"/>
                </a:lnTo>
                <a:lnTo>
                  <a:pt x="2277" y="278"/>
                </a:lnTo>
                <a:lnTo>
                  <a:pt x="2271" y="278"/>
                </a:lnTo>
                <a:lnTo>
                  <a:pt x="2261" y="278"/>
                </a:lnTo>
                <a:lnTo>
                  <a:pt x="2251" y="278"/>
                </a:lnTo>
                <a:lnTo>
                  <a:pt x="2241" y="278"/>
                </a:lnTo>
                <a:lnTo>
                  <a:pt x="2230" y="278"/>
                </a:lnTo>
                <a:lnTo>
                  <a:pt x="2220" y="278"/>
                </a:lnTo>
                <a:lnTo>
                  <a:pt x="2210" y="278"/>
                </a:lnTo>
                <a:lnTo>
                  <a:pt x="2200" y="278"/>
                </a:lnTo>
                <a:lnTo>
                  <a:pt x="2189" y="278"/>
                </a:lnTo>
                <a:lnTo>
                  <a:pt x="2179" y="278"/>
                </a:lnTo>
                <a:lnTo>
                  <a:pt x="2169" y="278"/>
                </a:lnTo>
                <a:lnTo>
                  <a:pt x="2158" y="278"/>
                </a:lnTo>
                <a:lnTo>
                  <a:pt x="2148" y="278"/>
                </a:lnTo>
                <a:lnTo>
                  <a:pt x="2138" y="278"/>
                </a:lnTo>
                <a:lnTo>
                  <a:pt x="2128" y="278"/>
                </a:lnTo>
                <a:lnTo>
                  <a:pt x="2117" y="278"/>
                </a:lnTo>
                <a:lnTo>
                  <a:pt x="2107" y="278"/>
                </a:lnTo>
                <a:lnTo>
                  <a:pt x="2097" y="278"/>
                </a:lnTo>
                <a:lnTo>
                  <a:pt x="2092" y="278"/>
                </a:lnTo>
                <a:lnTo>
                  <a:pt x="2081" y="278"/>
                </a:lnTo>
                <a:lnTo>
                  <a:pt x="2071" y="278"/>
                </a:lnTo>
                <a:lnTo>
                  <a:pt x="2061" y="278"/>
                </a:lnTo>
                <a:lnTo>
                  <a:pt x="2050" y="278"/>
                </a:lnTo>
                <a:lnTo>
                  <a:pt x="2040" y="278"/>
                </a:lnTo>
                <a:lnTo>
                  <a:pt x="2030" y="278"/>
                </a:lnTo>
                <a:lnTo>
                  <a:pt x="2020" y="278"/>
                </a:lnTo>
                <a:lnTo>
                  <a:pt x="2009" y="278"/>
                </a:lnTo>
                <a:lnTo>
                  <a:pt x="1999" y="278"/>
                </a:lnTo>
                <a:lnTo>
                  <a:pt x="1989" y="278"/>
                </a:lnTo>
                <a:lnTo>
                  <a:pt x="1979" y="278"/>
                </a:lnTo>
                <a:lnTo>
                  <a:pt x="1968" y="278"/>
                </a:lnTo>
                <a:lnTo>
                  <a:pt x="1958" y="278"/>
                </a:lnTo>
                <a:lnTo>
                  <a:pt x="1948" y="278"/>
                </a:lnTo>
                <a:lnTo>
                  <a:pt x="1937" y="278"/>
                </a:lnTo>
                <a:lnTo>
                  <a:pt x="1927" y="278"/>
                </a:lnTo>
                <a:lnTo>
                  <a:pt x="1917" y="278"/>
                </a:lnTo>
                <a:lnTo>
                  <a:pt x="1907" y="278"/>
                </a:lnTo>
                <a:lnTo>
                  <a:pt x="1901" y="278"/>
                </a:lnTo>
                <a:lnTo>
                  <a:pt x="1891" y="278"/>
                </a:lnTo>
                <a:lnTo>
                  <a:pt x="1881" y="278"/>
                </a:lnTo>
                <a:lnTo>
                  <a:pt x="1871" y="278"/>
                </a:lnTo>
                <a:lnTo>
                  <a:pt x="1860" y="278"/>
                </a:lnTo>
                <a:lnTo>
                  <a:pt x="1850" y="278"/>
                </a:lnTo>
                <a:lnTo>
                  <a:pt x="1840" y="278"/>
                </a:lnTo>
                <a:lnTo>
                  <a:pt x="1829" y="278"/>
                </a:lnTo>
                <a:lnTo>
                  <a:pt x="1819" y="278"/>
                </a:lnTo>
                <a:lnTo>
                  <a:pt x="1809" y="278"/>
                </a:lnTo>
                <a:lnTo>
                  <a:pt x="1799" y="278"/>
                </a:lnTo>
                <a:lnTo>
                  <a:pt x="1788" y="278"/>
                </a:lnTo>
                <a:lnTo>
                  <a:pt x="1778" y="278"/>
                </a:lnTo>
                <a:lnTo>
                  <a:pt x="1768" y="278"/>
                </a:lnTo>
                <a:lnTo>
                  <a:pt x="1758" y="278"/>
                </a:lnTo>
                <a:lnTo>
                  <a:pt x="1747" y="278"/>
                </a:lnTo>
                <a:lnTo>
                  <a:pt x="1737" y="278"/>
                </a:lnTo>
                <a:lnTo>
                  <a:pt x="1727" y="278"/>
                </a:lnTo>
                <a:lnTo>
                  <a:pt x="1722" y="278"/>
                </a:lnTo>
                <a:lnTo>
                  <a:pt x="1711" y="278"/>
                </a:lnTo>
                <a:lnTo>
                  <a:pt x="1701" y="278"/>
                </a:lnTo>
                <a:lnTo>
                  <a:pt x="1691" y="278"/>
                </a:lnTo>
                <a:lnTo>
                  <a:pt x="1680" y="278"/>
                </a:lnTo>
                <a:lnTo>
                  <a:pt x="1670" y="278"/>
                </a:lnTo>
                <a:lnTo>
                  <a:pt x="1660" y="278"/>
                </a:lnTo>
                <a:lnTo>
                  <a:pt x="1650" y="278"/>
                </a:lnTo>
                <a:lnTo>
                  <a:pt x="1639" y="278"/>
                </a:lnTo>
                <a:lnTo>
                  <a:pt x="1629" y="278"/>
                </a:lnTo>
                <a:lnTo>
                  <a:pt x="1619" y="278"/>
                </a:lnTo>
                <a:lnTo>
                  <a:pt x="1608" y="278"/>
                </a:lnTo>
                <a:lnTo>
                  <a:pt x="1598" y="278"/>
                </a:lnTo>
                <a:lnTo>
                  <a:pt x="1588" y="278"/>
                </a:lnTo>
                <a:lnTo>
                  <a:pt x="1578" y="278"/>
                </a:lnTo>
                <a:lnTo>
                  <a:pt x="1567" y="278"/>
                </a:lnTo>
                <a:lnTo>
                  <a:pt x="1557" y="278"/>
                </a:lnTo>
                <a:lnTo>
                  <a:pt x="1547" y="278"/>
                </a:lnTo>
                <a:lnTo>
                  <a:pt x="1542" y="278"/>
                </a:lnTo>
                <a:lnTo>
                  <a:pt x="1531" y="278"/>
                </a:lnTo>
                <a:lnTo>
                  <a:pt x="1521" y="278"/>
                </a:lnTo>
                <a:lnTo>
                  <a:pt x="1511" y="278"/>
                </a:lnTo>
                <a:lnTo>
                  <a:pt x="1501" y="278"/>
                </a:lnTo>
                <a:lnTo>
                  <a:pt x="1490" y="278"/>
                </a:lnTo>
                <a:lnTo>
                  <a:pt x="1480" y="278"/>
                </a:lnTo>
                <a:lnTo>
                  <a:pt x="1470" y="278"/>
                </a:lnTo>
                <a:lnTo>
                  <a:pt x="1459" y="278"/>
                </a:lnTo>
                <a:lnTo>
                  <a:pt x="1449" y="278"/>
                </a:lnTo>
                <a:lnTo>
                  <a:pt x="1439" y="278"/>
                </a:lnTo>
                <a:lnTo>
                  <a:pt x="1429" y="278"/>
                </a:lnTo>
                <a:lnTo>
                  <a:pt x="1418" y="278"/>
                </a:lnTo>
                <a:lnTo>
                  <a:pt x="1408" y="278"/>
                </a:lnTo>
                <a:lnTo>
                  <a:pt x="1398" y="278"/>
                </a:lnTo>
                <a:lnTo>
                  <a:pt x="1387" y="278"/>
                </a:lnTo>
                <a:lnTo>
                  <a:pt x="1377" y="278"/>
                </a:lnTo>
                <a:lnTo>
                  <a:pt x="1367" y="278"/>
                </a:lnTo>
                <a:lnTo>
                  <a:pt x="1362" y="278"/>
                </a:lnTo>
                <a:lnTo>
                  <a:pt x="1351" y="278"/>
                </a:lnTo>
                <a:lnTo>
                  <a:pt x="1341" y="278"/>
                </a:lnTo>
                <a:lnTo>
                  <a:pt x="1331" y="278"/>
                </a:lnTo>
                <a:lnTo>
                  <a:pt x="1321" y="278"/>
                </a:lnTo>
                <a:lnTo>
                  <a:pt x="1310" y="278"/>
                </a:lnTo>
                <a:lnTo>
                  <a:pt x="1300" y="278"/>
                </a:lnTo>
                <a:lnTo>
                  <a:pt x="1290" y="278"/>
                </a:lnTo>
                <a:lnTo>
                  <a:pt x="1280" y="278"/>
                </a:lnTo>
                <a:lnTo>
                  <a:pt x="1269" y="278"/>
                </a:lnTo>
                <a:lnTo>
                  <a:pt x="1259" y="278"/>
                </a:lnTo>
                <a:lnTo>
                  <a:pt x="1249" y="278"/>
                </a:lnTo>
                <a:lnTo>
                  <a:pt x="1238" y="278"/>
                </a:lnTo>
                <a:lnTo>
                  <a:pt x="1228" y="278"/>
                </a:lnTo>
                <a:lnTo>
                  <a:pt x="1218" y="278"/>
                </a:lnTo>
                <a:lnTo>
                  <a:pt x="1208" y="278"/>
                </a:lnTo>
                <a:lnTo>
                  <a:pt x="1197" y="278"/>
                </a:lnTo>
                <a:lnTo>
                  <a:pt x="1187" y="278"/>
                </a:lnTo>
                <a:lnTo>
                  <a:pt x="1182" y="278"/>
                </a:lnTo>
                <a:lnTo>
                  <a:pt x="1172" y="278"/>
                </a:lnTo>
                <a:lnTo>
                  <a:pt x="1161" y="278"/>
                </a:lnTo>
                <a:lnTo>
                  <a:pt x="1151" y="278"/>
                </a:lnTo>
                <a:lnTo>
                  <a:pt x="1141" y="278"/>
                </a:lnTo>
                <a:lnTo>
                  <a:pt x="1130" y="278"/>
                </a:lnTo>
                <a:lnTo>
                  <a:pt x="1120" y="278"/>
                </a:lnTo>
                <a:lnTo>
                  <a:pt x="1110" y="278"/>
                </a:lnTo>
                <a:lnTo>
                  <a:pt x="1100" y="278"/>
                </a:lnTo>
                <a:lnTo>
                  <a:pt x="1089" y="278"/>
                </a:lnTo>
                <a:lnTo>
                  <a:pt x="1079" y="278"/>
                </a:lnTo>
                <a:lnTo>
                  <a:pt x="1069" y="278"/>
                </a:lnTo>
                <a:lnTo>
                  <a:pt x="1059" y="278"/>
                </a:lnTo>
                <a:lnTo>
                  <a:pt x="1048" y="278"/>
                </a:lnTo>
                <a:lnTo>
                  <a:pt x="1038" y="278"/>
                </a:lnTo>
                <a:lnTo>
                  <a:pt x="1028" y="278"/>
                </a:lnTo>
                <a:lnTo>
                  <a:pt x="1017" y="278"/>
                </a:lnTo>
                <a:lnTo>
                  <a:pt x="1007" y="278"/>
                </a:lnTo>
                <a:lnTo>
                  <a:pt x="1002" y="278"/>
                </a:lnTo>
                <a:lnTo>
                  <a:pt x="992" y="278"/>
                </a:lnTo>
                <a:lnTo>
                  <a:pt x="981" y="278"/>
                </a:lnTo>
                <a:lnTo>
                  <a:pt x="971" y="278"/>
                </a:lnTo>
                <a:lnTo>
                  <a:pt x="961" y="278"/>
                </a:lnTo>
                <a:lnTo>
                  <a:pt x="951" y="278"/>
                </a:lnTo>
                <a:lnTo>
                  <a:pt x="940" y="278"/>
                </a:lnTo>
                <a:lnTo>
                  <a:pt x="930" y="278"/>
                </a:lnTo>
                <a:lnTo>
                  <a:pt x="920" y="278"/>
                </a:lnTo>
                <a:lnTo>
                  <a:pt x="909" y="278"/>
                </a:lnTo>
                <a:lnTo>
                  <a:pt x="899" y="278"/>
                </a:lnTo>
                <a:lnTo>
                  <a:pt x="889" y="278"/>
                </a:lnTo>
                <a:lnTo>
                  <a:pt x="879" y="278"/>
                </a:lnTo>
                <a:lnTo>
                  <a:pt x="868" y="278"/>
                </a:lnTo>
                <a:lnTo>
                  <a:pt x="858" y="278"/>
                </a:lnTo>
                <a:lnTo>
                  <a:pt x="848" y="278"/>
                </a:lnTo>
                <a:lnTo>
                  <a:pt x="837" y="278"/>
                </a:lnTo>
                <a:lnTo>
                  <a:pt x="827" y="278"/>
                </a:lnTo>
                <a:lnTo>
                  <a:pt x="817" y="278"/>
                </a:lnTo>
                <a:lnTo>
                  <a:pt x="812" y="278"/>
                </a:lnTo>
                <a:lnTo>
                  <a:pt x="802" y="278"/>
                </a:lnTo>
                <a:lnTo>
                  <a:pt x="791" y="278"/>
                </a:lnTo>
                <a:lnTo>
                  <a:pt x="781" y="278"/>
                </a:lnTo>
                <a:lnTo>
                  <a:pt x="771" y="278"/>
                </a:lnTo>
                <a:lnTo>
                  <a:pt x="760" y="278"/>
                </a:lnTo>
                <a:lnTo>
                  <a:pt x="750" y="278"/>
                </a:lnTo>
                <a:lnTo>
                  <a:pt x="740" y="278"/>
                </a:lnTo>
                <a:lnTo>
                  <a:pt x="730" y="278"/>
                </a:lnTo>
                <a:lnTo>
                  <a:pt x="719" y="278"/>
                </a:lnTo>
                <a:lnTo>
                  <a:pt x="709" y="278"/>
                </a:lnTo>
                <a:lnTo>
                  <a:pt x="699" y="278"/>
                </a:lnTo>
                <a:lnTo>
                  <a:pt x="688" y="278"/>
                </a:lnTo>
                <a:lnTo>
                  <a:pt x="678" y="278"/>
                </a:lnTo>
                <a:lnTo>
                  <a:pt x="668" y="278"/>
                </a:lnTo>
                <a:lnTo>
                  <a:pt x="658" y="278"/>
                </a:lnTo>
                <a:lnTo>
                  <a:pt x="647" y="278"/>
                </a:lnTo>
                <a:lnTo>
                  <a:pt x="637" y="278"/>
                </a:lnTo>
                <a:lnTo>
                  <a:pt x="632" y="278"/>
                </a:lnTo>
                <a:lnTo>
                  <a:pt x="622" y="278"/>
                </a:lnTo>
                <a:lnTo>
                  <a:pt x="611" y="278"/>
                </a:lnTo>
                <a:lnTo>
                  <a:pt x="601" y="278"/>
                </a:lnTo>
                <a:lnTo>
                  <a:pt x="591" y="278"/>
                </a:lnTo>
                <a:lnTo>
                  <a:pt x="581" y="278"/>
                </a:lnTo>
                <a:lnTo>
                  <a:pt x="570" y="278"/>
                </a:lnTo>
                <a:lnTo>
                  <a:pt x="560" y="278"/>
                </a:lnTo>
                <a:lnTo>
                  <a:pt x="550" y="278"/>
                </a:lnTo>
                <a:lnTo>
                  <a:pt x="539" y="278"/>
                </a:lnTo>
                <a:lnTo>
                  <a:pt x="529" y="278"/>
                </a:lnTo>
                <a:lnTo>
                  <a:pt x="519" y="278"/>
                </a:lnTo>
                <a:lnTo>
                  <a:pt x="509" y="278"/>
                </a:lnTo>
                <a:lnTo>
                  <a:pt x="498" y="278"/>
                </a:lnTo>
                <a:lnTo>
                  <a:pt x="488" y="278"/>
                </a:lnTo>
                <a:lnTo>
                  <a:pt x="478" y="278"/>
                </a:lnTo>
                <a:lnTo>
                  <a:pt x="467" y="278"/>
                </a:lnTo>
                <a:lnTo>
                  <a:pt x="457" y="278"/>
                </a:lnTo>
                <a:lnTo>
                  <a:pt x="452" y="278"/>
                </a:lnTo>
                <a:lnTo>
                  <a:pt x="442" y="278"/>
                </a:lnTo>
                <a:lnTo>
                  <a:pt x="431" y="278"/>
                </a:lnTo>
                <a:lnTo>
                  <a:pt x="421" y="278"/>
                </a:lnTo>
                <a:lnTo>
                  <a:pt x="411" y="278"/>
                </a:lnTo>
                <a:lnTo>
                  <a:pt x="401" y="278"/>
                </a:lnTo>
                <a:lnTo>
                  <a:pt x="390" y="278"/>
                </a:lnTo>
                <a:lnTo>
                  <a:pt x="380" y="278"/>
                </a:lnTo>
                <a:lnTo>
                  <a:pt x="370" y="278"/>
                </a:lnTo>
                <a:lnTo>
                  <a:pt x="360" y="278"/>
                </a:lnTo>
                <a:lnTo>
                  <a:pt x="349" y="278"/>
                </a:lnTo>
                <a:lnTo>
                  <a:pt x="339" y="278"/>
                </a:lnTo>
                <a:lnTo>
                  <a:pt x="329" y="278"/>
                </a:lnTo>
                <a:lnTo>
                  <a:pt x="318" y="278"/>
                </a:lnTo>
                <a:lnTo>
                  <a:pt x="308" y="278"/>
                </a:lnTo>
                <a:lnTo>
                  <a:pt x="298" y="278"/>
                </a:lnTo>
                <a:lnTo>
                  <a:pt x="288" y="278"/>
                </a:lnTo>
                <a:lnTo>
                  <a:pt x="277" y="278"/>
                </a:lnTo>
                <a:lnTo>
                  <a:pt x="272" y="278"/>
                </a:lnTo>
                <a:lnTo>
                  <a:pt x="262" y="278"/>
                </a:lnTo>
                <a:lnTo>
                  <a:pt x="252" y="278"/>
                </a:lnTo>
                <a:lnTo>
                  <a:pt x="241" y="278"/>
                </a:lnTo>
                <a:lnTo>
                  <a:pt x="231" y="278"/>
                </a:lnTo>
                <a:lnTo>
                  <a:pt x="221" y="278"/>
                </a:lnTo>
                <a:lnTo>
                  <a:pt x="210" y="278"/>
                </a:lnTo>
                <a:lnTo>
                  <a:pt x="200" y="278"/>
                </a:lnTo>
                <a:lnTo>
                  <a:pt x="190" y="278"/>
                </a:lnTo>
                <a:lnTo>
                  <a:pt x="180" y="278"/>
                </a:lnTo>
                <a:lnTo>
                  <a:pt x="169" y="278"/>
                </a:lnTo>
                <a:lnTo>
                  <a:pt x="159" y="278"/>
                </a:lnTo>
                <a:lnTo>
                  <a:pt x="149" y="278"/>
                </a:lnTo>
                <a:lnTo>
                  <a:pt x="138" y="278"/>
                </a:lnTo>
                <a:lnTo>
                  <a:pt x="128" y="278"/>
                </a:lnTo>
                <a:lnTo>
                  <a:pt x="118" y="278"/>
                </a:lnTo>
                <a:lnTo>
                  <a:pt x="108" y="278"/>
                </a:lnTo>
                <a:lnTo>
                  <a:pt x="97" y="278"/>
                </a:lnTo>
                <a:lnTo>
                  <a:pt x="92" y="278"/>
                </a:lnTo>
                <a:lnTo>
                  <a:pt x="82" y="278"/>
                </a:lnTo>
                <a:lnTo>
                  <a:pt x="72" y="278"/>
                </a:lnTo>
                <a:lnTo>
                  <a:pt x="61" y="278"/>
                </a:lnTo>
                <a:lnTo>
                  <a:pt x="51" y="278"/>
                </a:lnTo>
                <a:lnTo>
                  <a:pt x="41" y="278"/>
                </a:lnTo>
                <a:lnTo>
                  <a:pt x="31" y="278"/>
                </a:lnTo>
                <a:lnTo>
                  <a:pt x="20" y="278"/>
                </a:lnTo>
                <a:lnTo>
                  <a:pt x="10" y="278"/>
                </a:lnTo>
                <a:lnTo>
                  <a:pt x="0" y="278"/>
                </a:lnTo>
                <a:close/>
              </a:path>
            </a:pathLst>
          </a:custGeom>
          <a:gradFill rotWithShape="0">
            <a:gsLst>
              <a:gs pos="0">
                <a:srgbClr val="0099FF"/>
              </a:gs>
              <a:gs pos="100000">
                <a:srgbClr val="FFFFFF"/>
              </a:gs>
            </a:gsLst>
            <a:lin ang="5400000" scaled="1"/>
          </a:gradFill>
          <a:ln w="9525">
            <a:noFill/>
            <a:round/>
            <a:headEnd/>
            <a:tailEnd/>
          </a:ln>
        </p:spPr>
        <p:txBody>
          <a:bodyPr/>
          <a:lstStyle/>
          <a:p>
            <a:endParaRPr lang="en-GB"/>
          </a:p>
        </p:txBody>
      </p:sp>
      <p:sp>
        <p:nvSpPr>
          <p:cNvPr id="413020" name="Freeform 348" descr="Wide downward diagonal"/>
          <p:cNvSpPr>
            <a:spLocks/>
          </p:cNvSpPr>
          <p:nvPr/>
        </p:nvSpPr>
        <p:spPr bwMode="auto">
          <a:xfrm>
            <a:off x="1431925" y="4983163"/>
            <a:ext cx="6346825" cy="457200"/>
          </a:xfrm>
          <a:custGeom>
            <a:avLst/>
            <a:gdLst/>
            <a:ahLst/>
            <a:cxnLst>
              <a:cxn ang="0">
                <a:pos x="108" y="288"/>
              </a:cxn>
              <a:cxn ang="0">
                <a:pos x="241" y="288"/>
              </a:cxn>
              <a:cxn ang="0">
                <a:pos x="370" y="288"/>
              </a:cxn>
              <a:cxn ang="0">
                <a:pos x="498" y="288"/>
              </a:cxn>
              <a:cxn ang="0">
                <a:pos x="632" y="283"/>
              </a:cxn>
              <a:cxn ang="0">
                <a:pos x="760" y="278"/>
              </a:cxn>
              <a:cxn ang="0">
                <a:pos x="889" y="268"/>
              </a:cxn>
              <a:cxn ang="0">
                <a:pos x="1017" y="257"/>
              </a:cxn>
              <a:cxn ang="0">
                <a:pos x="1151" y="242"/>
              </a:cxn>
              <a:cxn ang="0">
                <a:pos x="1280" y="226"/>
              </a:cxn>
              <a:cxn ang="0">
                <a:pos x="1408" y="206"/>
              </a:cxn>
              <a:cxn ang="0">
                <a:pos x="1542" y="185"/>
              </a:cxn>
              <a:cxn ang="0">
                <a:pos x="1670" y="113"/>
              </a:cxn>
              <a:cxn ang="0">
                <a:pos x="1799" y="52"/>
              </a:cxn>
              <a:cxn ang="0">
                <a:pos x="1927" y="31"/>
              </a:cxn>
              <a:cxn ang="0">
                <a:pos x="2061" y="0"/>
              </a:cxn>
              <a:cxn ang="0">
                <a:pos x="2189" y="16"/>
              </a:cxn>
              <a:cxn ang="0">
                <a:pos x="2318" y="67"/>
              </a:cxn>
              <a:cxn ang="0">
                <a:pos x="2451" y="124"/>
              </a:cxn>
              <a:cxn ang="0">
                <a:pos x="2580" y="180"/>
              </a:cxn>
              <a:cxn ang="0">
                <a:pos x="2708" y="216"/>
              </a:cxn>
              <a:cxn ang="0">
                <a:pos x="2837" y="242"/>
              </a:cxn>
              <a:cxn ang="0">
                <a:pos x="2970" y="262"/>
              </a:cxn>
              <a:cxn ang="0">
                <a:pos x="3099" y="262"/>
              </a:cxn>
              <a:cxn ang="0">
                <a:pos x="3227" y="268"/>
              </a:cxn>
              <a:cxn ang="0">
                <a:pos x="3361" y="268"/>
              </a:cxn>
              <a:cxn ang="0">
                <a:pos x="3490" y="268"/>
              </a:cxn>
              <a:cxn ang="0">
                <a:pos x="3618" y="273"/>
              </a:cxn>
              <a:cxn ang="0">
                <a:pos x="3747" y="273"/>
              </a:cxn>
              <a:cxn ang="0">
                <a:pos x="3880" y="273"/>
              </a:cxn>
              <a:cxn ang="0">
                <a:pos x="3998" y="273"/>
              </a:cxn>
              <a:cxn ang="0">
                <a:pos x="3870" y="273"/>
              </a:cxn>
              <a:cxn ang="0">
                <a:pos x="3736" y="273"/>
              </a:cxn>
              <a:cxn ang="0">
                <a:pos x="3608" y="273"/>
              </a:cxn>
              <a:cxn ang="0">
                <a:pos x="3479" y="268"/>
              </a:cxn>
              <a:cxn ang="0">
                <a:pos x="3351" y="268"/>
              </a:cxn>
              <a:cxn ang="0">
                <a:pos x="3217" y="268"/>
              </a:cxn>
              <a:cxn ang="0">
                <a:pos x="3089" y="262"/>
              </a:cxn>
              <a:cxn ang="0">
                <a:pos x="2960" y="262"/>
              </a:cxn>
              <a:cxn ang="0">
                <a:pos x="2827" y="257"/>
              </a:cxn>
              <a:cxn ang="0">
                <a:pos x="2698" y="247"/>
              </a:cxn>
              <a:cxn ang="0">
                <a:pos x="2570" y="232"/>
              </a:cxn>
              <a:cxn ang="0">
                <a:pos x="2441" y="221"/>
              </a:cxn>
              <a:cxn ang="0">
                <a:pos x="2307" y="206"/>
              </a:cxn>
              <a:cxn ang="0">
                <a:pos x="2179" y="175"/>
              </a:cxn>
              <a:cxn ang="0">
                <a:pos x="2050" y="46"/>
              </a:cxn>
              <a:cxn ang="0">
                <a:pos x="1917" y="31"/>
              </a:cxn>
              <a:cxn ang="0">
                <a:pos x="1788" y="46"/>
              </a:cxn>
              <a:cxn ang="0">
                <a:pos x="1660" y="118"/>
              </a:cxn>
              <a:cxn ang="0">
                <a:pos x="1531" y="185"/>
              </a:cxn>
              <a:cxn ang="0">
                <a:pos x="1398" y="211"/>
              </a:cxn>
              <a:cxn ang="0">
                <a:pos x="1269" y="226"/>
              </a:cxn>
              <a:cxn ang="0">
                <a:pos x="1141" y="242"/>
              </a:cxn>
              <a:cxn ang="0">
                <a:pos x="1007" y="257"/>
              </a:cxn>
              <a:cxn ang="0">
                <a:pos x="879" y="268"/>
              </a:cxn>
              <a:cxn ang="0">
                <a:pos x="750" y="278"/>
              </a:cxn>
              <a:cxn ang="0">
                <a:pos x="622" y="283"/>
              </a:cxn>
              <a:cxn ang="0">
                <a:pos x="488" y="288"/>
              </a:cxn>
              <a:cxn ang="0">
                <a:pos x="360" y="288"/>
              </a:cxn>
              <a:cxn ang="0">
                <a:pos x="231" y="288"/>
              </a:cxn>
              <a:cxn ang="0">
                <a:pos x="97" y="288"/>
              </a:cxn>
            </a:cxnLst>
            <a:rect l="0" t="0" r="r" b="b"/>
            <a:pathLst>
              <a:path w="3998" h="288">
                <a:moveTo>
                  <a:pt x="0" y="288"/>
                </a:moveTo>
                <a:lnTo>
                  <a:pt x="0" y="288"/>
                </a:lnTo>
                <a:lnTo>
                  <a:pt x="10" y="288"/>
                </a:lnTo>
                <a:lnTo>
                  <a:pt x="20" y="288"/>
                </a:lnTo>
                <a:lnTo>
                  <a:pt x="31" y="288"/>
                </a:lnTo>
                <a:lnTo>
                  <a:pt x="41" y="288"/>
                </a:lnTo>
                <a:lnTo>
                  <a:pt x="51" y="288"/>
                </a:lnTo>
                <a:lnTo>
                  <a:pt x="61" y="288"/>
                </a:lnTo>
                <a:lnTo>
                  <a:pt x="72" y="288"/>
                </a:lnTo>
                <a:lnTo>
                  <a:pt x="82" y="288"/>
                </a:lnTo>
                <a:lnTo>
                  <a:pt x="92" y="288"/>
                </a:lnTo>
                <a:lnTo>
                  <a:pt x="97" y="288"/>
                </a:lnTo>
                <a:lnTo>
                  <a:pt x="108" y="288"/>
                </a:lnTo>
                <a:lnTo>
                  <a:pt x="118" y="288"/>
                </a:lnTo>
                <a:lnTo>
                  <a:pt x="128" y="288"/>
                </a:lnTo>
                <a:lnTo>
                  <a:pt x="138" y="288"/>
                </a:lnTo>
                <a:lnTo>
                  <a:pt x="149" y="288"/>
                </a:lnTo>
                <a:lnTo>
                  <a:pt x="159" y="288"/>
                </a:lnTo>
                <a:lnTo>
                  <a:pt x="169" y="288"/>
                </a:lnTo>
                <a:lnTo>
                  <a:pt x="180" y="288"/>
                </a:lnTo>
                <a:lnTo>
                  <a:pt x="190" y="288"/>
                </a:lnTo>
                <a:lnTo>
                  <a:pt x="200" y="288"/>
                </a:lnTo>
                <a:lnTo>
                  <a:pt x="210" y="288"/>
                </a:lnTo>
                <a:lnTo>
                  <a:pt x="221" y="288"/>
                </a:lnTo>
                <a:lnTo>
                  <a:pt x="231" y="288"/>
                </a:lnTo>
                <a:lnTo>
                  <a:pt x="241" y="288"/>
                </a:lnTo>
                <a:lnTo>
                  <a:pt x="252" y="288"/>
                </a:lnTo>
                <a:lnTo>
                  <a:pt x="262" y="288"/>
                </a:lnTo>
                <a:lnTo>
                  <a:pt x="272" y="288"/>
                </a:lnTo>
                <a:lnTo>
                  <a:pt x="277" y="288"/>
                </a:lnTo>
                <a:lnTo>
                  <a:pt x="288" y="288"/>
                </a:lnTo>
                <a:lnTo>
                  <a:pt x="298" y="288"/>
                </a:lnTo>
                <a:lnTo>
                  <a:pt x="308" y="288"/>
                </a:lnTo>
                <a:lnTo>
                  <a:pt x="318" y="288"/>
                </a:lnTo>
                <a:lnTo>
                  <a:pt x="329" y="288"/>
                </a:lnTo>
                <a:lnTo>
                  <a:pt x="339" y="288"/>
                </a:lnTo>
                <a:lnTo>
                  <a:pt x="349" y="288"/>
                </a:lnTo>
                <a:lnTo>
                  <a:pt x="360" y="288"/>
                </a:lnTo>
                <a:lnTo>
                  <a:pt x="370" y="288"/>
                </a:lnTo>
                <a:lnTo>
                  <a:pt x="380" y="288"/>
                </a:lnTo>
                <a:lnTo>
                  <a:pt x="390" y="288"/>
                </a:lnTo>
                <a:lnTo>
                  <a:pt x="401" y="288"/>
                </a:lnTo>
                <a:lnTo>
                  <a:pt x="411" y="288"/>
                </a:lnTo>
                <a:lnTo>
                  <a:pt x="421" y="288"/>
                </a:lnTo>
                <a:lnTo>
                  <a:pt x="431" y="288"/>
                </a:lnTo>
                <a:lnTo>
                  <a:pt x="442" y="288"/>
                </a:lnTo>
                <a:lnTo>
                  <a:pt x="452" y="288"/>
                </a:lnTo>
                <a:lnTo>
                  <a:pt x="457" y="288"/>
                </a:lnTo>
                <a:lnTo>
                  <a:pt x="467" y="288"/>
                </a:lnTo>
                <a:lnTo>
                  <a:pt x="478" y="288"/>
                </a:lnTo>
                <a:lnTo>
                  <a:pt x="488" y="288"/>
                </a:lnTo>
                <a:lnTo>
                  <a:pt x="498" y="288"/>
                </a:lnTo>
                <a:lnTo>
                  <a:pt x="509" y="283"/>
                </a:lnTo>
                <a:lnTo>
                  <a:pt x="519" y="283"/>
                </a:lnTo>
                <a:lnTo>
                  <a:pt x="529" y="283"/>
                </a:lnTo>
                <a:lnTo>
                  <a:pt x="539" y="283"/>
                </a:lnTo>
                <a:lnTo>
                  <a:pt x="550" y="283"/>
                </a:lnTo>
                <a:lnTo>
                  <a:pt x="560" y="283"/>
                </a:lnTo>
                <a:lnTo>
                  <a:pt x="570" y="283"/>
                </a:lnTo>
                <a:lnTo>
                  <a:pt x="581" y="283"/>
                </a:lnTo>
                <a:lnTo>
                  <a:pt x="591" y="283"/>
                </a:lnTo>
                <a:lnTo>
                  <a:pt x="601" y="283"/>
                </a:lnTo>
                <a:lnTo>
                  <a:pt x="611" y="283"/>
                </a:lnTo>
                <a:lnTo>
                  <a:pt x="622" y="283"/>
                </a:lnTo>
                <a:lnTo>
                  <a:pt x="632" y="283"/>
                </a:lnTo>
                <a:lnTo>
                  <a:pt x="637" y="283"/>
                </a:lnTo>
                <a:lnTo>
                  <a:pt x="647" y="283"/>
                </a:lnTo>
                <a:lnTo>
                  <a:pt x="658" y="283"/>
                </a:lnTo>
                <a:lnTo>
                  <a:pt x="668" y="278"/>
                </a:lnTo>
                <a:lnTo>
                  <a:pt x="678" y="278"/>
                </a:lnTo>
                <a:lnTo>
                  <a:pt x="688" y="278"/>
                </a:lnTo>
                <a:lnTo>
                  <a:pt x="699" y="278"/>
                </a:lnTo>
                <a:lnTo>
                  <a:pt x="709" y="278"/>
                </a:lnTo>
                <a:lnTo>
                  <a:pt x="719" y="278"/>
                </a:lnTo>
                <a:lnTo>
                  <a:pt x="730" y="278"/>
                </a:lnTo>
                <a:lnTo>
                  <a:pt x="740" y="278"/>
                </a:lnTo>
                <a:lnTo>
                  <a:pt x="750" y="278"/>
                </a:lnTo>
                <a:lnTo>
                  <a:pt x="760" y="278"/>
                </a:lnTo>
                <a:lnTo>
                  <a:pt x="771" y="278"/>
                </a:lnTo>
                <a:lnTo>
                  <a:pt x="781" y="278"/>
                </a:lnTo>
                <a:lnTo>
                  <a:pt x="791" y="278"/>
                </a:lnTo>
                <a:lnTo>
                  <a:pt x="802" y="273"/>
                </a:lnTo>
                <a:lnTo>
                  <a:pt x="812" y="273"/>
                </a:lnTo>
                <a:lnTo>
                  <a:pt x="817" y="273"/>
                </a:lnTo>
                <a:lnTo>
                  <a:pt x="827" y="273"/>
                </a:lnTo>
                <a:lnTo>
                  <a:pt x="837" y="273"/>
                </a:lnTo>
                <a:lnTo>
                  <a:pt x="848" y="273"/>
                </a:lnTo>
                <a:lnTo>
                  <a:pt x="858" y="273"/>
                </a:lnTo>
                <a:lnTo>
                  <a:pt x="868" y="273"/>
                </a:lnTo>
                <a:lnTo>
                  <a:pt x="879" y="268"/>
                </a:lnTo>
                <a:lnTo>
                  <a:pt x="889" y="268"/>
                </a:lnTo>
                <a:lnTo>
                  <a:pt x="899" y="268"/>
                </a:lnTo>
                <a:lnTo>
                  <a:pt x="909" y="268"/>
                </a:lnTo>
                <a:lnTo>
                  <a:pt x="920" y="268"/>
                </a:lnTo>
                <a:lnTo>
                  <a:pt x="930" y="268"/>
                </a:lnTo>
                <a:lnTo>
                  <a:pt x="940" y="268"/>
                </a:lnTo>
                <a:lnTo>
                  <a:pt x="951" y="268"/>
                </a:lnTo>
                <a:lnTo>
                  <a:pt x="961" y="262"/>
                </a:lnTo>
                <a:lnTo>
                  <a:pt x="971" y="262"/>
                </a:lnTo>
                <a:lnTo>
                  <a:pt x="981" y="262"/>
                </a:lnTo>
                <a:lnTo>
                  <a:pt x="992" y="262"/>
                </a:lnTo>
                <a:lnTo>
                  <a:pt x="1002" y="257"/>
                </a:lnTo>
                <a:lnTo>
                  <a:pt x="1007" y="257"/>
                </a:lnTo>
                <a:lnTo>
                  <a:pt x="1017" y="257"/>
                </a:lnTo>
                <a:lnTo>
                  <a:pt x="1028" y="252"/>
                </a:lnTo>
                <a:lnTo>
                  <a:pt x="1038" y="252"/>
                </a:lnTo>
                <a:lnTo>
                  <a:pt x="1048" y="252"/>
                </a:lnTo>
                <a:lnTo>
                  <a:pt x="1059" y="247"/>
                </a:lnTo>
                <a:lnTo>
                  <a:pt x="1069" y="247"/>
                </a:lnTo>
                <a:lnTo>
                  <a:pt x="1079" y="247"/>
                </a:lnTo>
                <a:lnTo>
                  <a:pt x="1089" y="247"/>
                </a:lnTo>
                <a:lnTo>
                  <a:pt x="1100" y="242"/>
                </a:lnTo>
                <a:lnTo>
                  <a:pt x="1110" y="242"/>
                </a:lnTo>
                <a:lnTo>
                  <a:pt x="1120" y="237"/>
                </a:lnTo>
                <a:lnTo>
                  <a:pt x="1130" y="237"/>
                </a:lnTo>
                <a:lnTo>
                  <a:pt x="1141" y="242"/>
                </a:lnTo>
                <a:lnTo>
                  <a:pt x="1151" y="242"/>
                </a:lnTo>
                <a:lnTo>
                  <a:pt x="1161" y="237"/>
                </a:lnTo>
                <a:lnTo>
                  <a:pt x="1172" y="237"/>
                </a:lnTo>
                <a:lnTo>
                  <a:pt x="1182" y="237"/>
                </a:lnTo>
                <a:lnTo>
                  <a:pt x="1187" y="242"/>
                </a:lnTo>
                <a:lnTo>
                  <a:pt x="1197" y="232"/>
                </a:lnTo>
                <a:lnTo>
                  <a:pt x="1208" y="242"/>
                </a:lnTo>
                <a:lnTo>
                  <a:pt x="1218" y="237"/>
                </a:lnTo>
                <a:lnTo>
                  <a:pt x="1228" y="232"/>
                </a:lnTo>
                <a:lnTo>
                  <a:pt x="1238" y="232"/>
                </a:lnTo>
                <a:lnTo>
                  <a:pt x="1249" y="232"/>
                </a:lnTo>
                <a:lnTo>
                  <a:pt x="1259" y="232"/>
                </a:lnTo>
                <a:lnTo>
                  <a:pt x="1269" y="226"/>
                </a:lnTo>
                <a:lnTo>
                  <a:pt x="1280" y="226"/>
                </a:lnTo>
                <a:lnTo>
                  <a:pt x="1290" y="221"/>
                </a:lnTo>
                <a:lnTo>
                  <a:pt x="1300" y="226"/>
                </a:lnTo>
                <a:lnTo>
                  <a:pt x="1310" y="232"/>
                </a:lnTo>
                <a:lnTo>
                  <a:pt x="1321" y="237"/>
                </a:lnTo>
                <a:lnTo>
                  <a:pt x="1331" y="232"/>
                </a:lnTo>
                <a:lnTo>
                  <a:pt x="1341" y="226"/>
                </a:lnTo>
                <a:lnTo>
                  <a:pt x="1351" y="226"/>
                </a:lnTo>
                <a:lnTo>
                  <a:pt x="1362" y="221"/>
                </a:lnTo>
                <a:lnTo>
                  <a:pt x="1367" y="216"/>
                </a:lnTo>
                <a:lnTo>
                  <a:pt x="1377" y="216"/>
                </a:lnTo>
                <a:lnTo>
                  <a:pt x="1387" y="216"/>
                </a:lnTo>
                <a:lnTo>
                  <a:pt x="1398" y="211"/>
                </a:lnTo>
                <a:lnTo>
                  <a:pt x="1408" y="206"/>
                </a:lnTo>
                <a:lnTo>
                  <a:pt x="1418" y="206"/>
                </a:lnTo>
                <a:lnTo>
                  <a:pt x="1429" y="206"/>
                </a:lnTo>
                <a:lnTo>
                  <a:pt x="1439" y="206"/>
                </a:lnTo>
                <a:lnTo>
                  <a:pt x="1449" y="211"/>
                </a:lnTo>
                <a:lnTo>
                  <a:pt x="1459" y="211"/>
                </a:lnTo>
                <a:lnTo>
                  <a:pt x="1470" y="201"/>
                </a:lnTo>
                <a:lnTo>
                  <a:pt x="1480" y="196"/>
                </a:lnTo>
                <a:lnTo>
                  <a:pt x="1490" y="196"/>
                </a:lnTo>
                <a:lnTo>
                  <a:pt x="1501" y="196"/>
                </a:lnTo>
                <a:lnTo>
                  <a:pt x="1511" y="190"/>
                </a:lnTo>
                <a:lnTo>
                  <a:pt x="1521" y="190"/>
                </a:lnTo>
                <a:lnTo>
                  <a:pt x="1531" y="185"/>
                </a:lnTo>
                <a:lnTo>
                  <a:pt x="1542" y="185"/>
                </a:lnTo>
                <a:lnTo>
                  <a:pt x="1547" y="175"/>
                </a:lnTo>
                <a:lnTo>
                  <a:pt x="1557" y="170"/>
                </a:lnTo>
                <a:lnTo>
                  <a:pt x="1567" y="165"/>
                </a:lnTo>
                <a:lnTo>
                  <a:pt x="1578" y="170"/>
                </a:lnTo>
                <a:lnTo>
                  <a:pt x="1588" y="165"/>
                </a:lnTo>
                <a:lnTo>
                  <a:pt x="1598" y="160"/>
                </a:lnTo>
                <a:lnTo>
                  <a:pt x="1608" y="154"/>
                </a:lnTo>
                <a:lnTo>
                  <a:pt x="1619" y="149"/>
                </a:lnTo>
                <a:lnTo>
                  <a:pt x="1629" y="139"/>
                </a:lnTo>
                <a:lnTo>
                  <a:pt x="1639" y="134"/>
                </a:lnTo>
                <a:lnTo>
                  <a:pt x="1650" y="129"/>
                </a:lnTo>
                <a:lnTo>
                  <a:pt x="1660" y="118"/>
                </a:lnTo>
                <a:lnTo>
                  <a:pt x="1670" y="113"/>
                </a:lnTo>
                <a:lnTo>
                  <a:pt x="1680" y="103"/>
                </a:lnTo>
                <a:lnTo>
                  <a:pt x="1691" y="93"/>
                </a:lnTo>
                <a:lnTo>
                  <a:pt x="1701" y="88"/>
                </a:lnTo>
                <a:lnTo>
                  <a:pt x="1711" y="82"/>
                </a:lnTo>
                <a:lnTo>
                  <a:pt x="1722" y="77"/>
                </a:lnTo>
                <a:lnTo>
                  <a:pt x="1727" y="67"/>
                </a:lnTo>
                <a:lnTo>
                  <a:pt x="1737" y="67"/>
                </a:lnTo>
                <a:lnTo>
                  <a:pt x="1747" y="72"/>
                </a:lnTo>
                <a:lnTo>
                  <a:pt x="1758" y="57"/>
                </a:lnTo>
                <a:lnTo>
                  <a:pt x="1768" y="57"/>
                </a:lnTo>
                <a:lnTo>
                  <a:pt x="1778" y="52"/>
                </a:lnTo>
                <a:lnTo>
                  <a:pt x="1788" y="46"/>
                </a:lnTo>
                <a:lnTo>
                  <a:pt x="1799" y="52"/>
                </a:lnTo>
                <a:lnTo>
                  <a:pt x="1809" y="57"/>
                </a:lnTo>
                <a:lnTo>
                  <a:pt x="1819" y="62"/>
                </a:lnTo>
                <a:lnTo>
                  <a:pt x="1829" y="62"/>
                </a:lnTo>
                <a:lnTo>
                  <a:pt x="1840" y="57"/>
                </a:lnTo>
                <a:lnTo>
                  <a:pt x="1850" y="52"/>
                </a:lnTo>
                <a:lnTo>
                  <a:pt x="1860" y="46"/>
                </a:lnTo>
                <a:lnTo>
                  <a:pt x="1871" y="41"/>
                </a:lnTo>
                <a:lnTo>
                  <a:pt x="1881" y="36"/>
                </a:lnTo>
                <a:lnTo>
                  <a:pt x="1891" y="36"/>
                </a:lnTo>
                <a:lnTo>
                  <a:pt x="1901" y="31"/>
                </a:lnTo>
                <a:lnTo>
                  <a:pt x="1907" y="31"/>
                </a:lnTo>
                <a:lnTo>
                  <a:pt x="1917" y="31"/>
                </a:lnTo>
                <a:lnTo>
                  <a:pt x="1927" y="31"/>
                </a:lnTo>
                <a:lnTo>
                  <a:pt x="1937" y="31"/>
                </a:lnTo>
                <a:lnTo>
                  <a:pt x="1948" y="31"/>
                </a:lnTo>
                <a:lnTo>
                  <a:pt x="1958" y="26"/>
                </a:lnTo>
                <a:lnTo>
                  <a:pt x="1968" y="21"/>
                </a:lnTo>
                <a:lnTo>
                  <a:pt x="1979" y="21"/>
                </a:lnTo>
                <a:lnTo>
                  <a:pt x="1989" y="16"/>
                </a:lnTo>
                <a:lnTo>
                  <a:pt x="1999" y="10"/>
                </a:lnTo>
                <a:lnTo>
                  <a:pt x="2009" y="10"/>
                </a:lnTo>
                <a:lnTo>
                  <a:pt x="2020" y="5"/>
                </a:lnTo>
                <a:lnTo>
                  <a:pt x="2030" y="5"/>
                </a:lnTo>
                <a:lnTo>
                  <a:pt x="2040" y="0"/>
                </a:lnTo>
                <a:lnTo>
                  <a:pt x="2050" y="0"/>
                </a:lnTo>
                <a:lnTo>
                  <a:pt x="2061" y="0"/>
                </a:lnTo>
                <a:lnTo>
                  <a:pt x="2071" y="0"/>
                </a:lnTo>
                <a:lnTo>
                  <a:pt x="2081" y="0"/>
                </a:lnTo>
                <a:lnTo>
                  <a:pt x="2092" y="0"/>
                </a:lnTo>
                <a:lnTo>
                  <a:pt x="2097" y="0"/>
                </a:lnTo>
                <a:lnTo>
                  <a:pt x="2107" y="0"/>
                </a:lnTo>
                <a:lnTo>
                  <a:pt x="2117" y="0"/>
                </a:lnTo>
                <a:lnTo>
                  <a:pt x="2128" y="5"/>
                </a:lnTo>
                <a:lnTo>
                  <a:pt x="2138" y="5"/>
                </a:lnTo>
                <a:lnTo>
                  <a:pt x="2148" y="5"/>
                </a:lnTo>
                <a:lnTo>
                  <a:pt x="2158" y="10"/>
                </a:lnTo>
                <a:lnTo>
                  <a:pt x="2169" y="10"/>
                </a:lnTo>
                <a:lnTo>
                  <a:pt x="2179" y="16"/>
                </a:lnTo>
                <a:lnTo>
                  <a:pt x="2189" y="16"/>
                </a:lnTo>
                <a:lnTo>
                  <a:pt x="2200" y="21"/>
                </a:lnTo>
                <a:lnTo>
                  <a:pt x="2210" y="26"/>
                </a:lnTo>
                <a:lnTo>
                  <a:pt x="2220" y="26"/>
                </a:lnTo>
                <a:lnTo>
                  <a:pt x="2230" y="31"/>
                </a:lnTo>
                <a:lnTo>
                  <a:pt x="2241" y="36"/>
                </a:lnTo>
                <a:lnTo>
                  <a:pt x="2251" y="36"/>
                </a:lnTo>
                <a:lnTo>
                  <a:pt x="2261" y="41"/>
                </a:lnTo>
                <a:lnTo>
                  <a:pt x="2271" y="46"/>
                </a:lnTo>
                <a:lnTo>
                  <a:pt x="2277" y="52"/>
                </a:lnTo>
                <a:lnTo>
                  <a:pt x="2287" y="57"/>
                </a:lnTo>
                <a:lnTo>
                  <a:pt x="2297" y="57"/>
                </a:lnTo>
                <a:lnTo>
                  <a:pt x="2307" y="62"/>
                </a:lnTo>
                <a:lnTo>
                  <a:pt x="2318" y="67"/>
                </a:lnTo>
                <a:lnTo>
                  <a:pt x="2328" y="72"/>
                </a:lnTo>
                <a:lnTo>
                  <a:pt x="2338" y="77"/>
                </a:lnTo>
                <a:lnTo>
                  <a:pt x="2349" y="82"/>
                </a:lnTo>
                <a:lnTo>
                  <a:pt x="2359" y="88"/>
                </a:lnTo>
                <a:lnTo>
                  <a:pt x="2369" y="88"/>
                </a:lnTo>
                <a:lnTo>
                  <a:pt x="2379" y="93"/>
                </a:lnTo>
                <a:lnTo>
                  <a:pt x="2390" y="98"/>
                </a:lnTo>
                <a:lnTo>
                  <a:pt x="2400" y="103"/>
                </a:lnTo>
                <a:lnTo>
                  <a:pt x="2410" y="108"/>
                </a:lnTo>
                <a:lnTo>
                  <a:pt x="2421" y="113"/>
                </a:lnTo>
                <a:lnTo>
                  <a:pt x="2431" y="118"/>
                </a:lnTo>
                <a:lnTo>
                  <a:pt x="2441" y="124"/>
                </a:lnTo>
                <a:lnTo>
                  <a:pt x="2451" y="124"/>
                </a:lnTo>
                <a:lnTo>
                  <a:pt x="2457" y="129"/>
                </a:lnTo>
                <a:lnTo>
                  <a:pt x="2467" y="134"/>
                </a:lnTo>
                <a:lnTo>
                  <a:pt x="2477" y="139"/>
                </a:lnTo>
                <a:lnTo>
                  <a:pt x="2487" y="144"/>
                </a:lnTo>
                <a:lnTo>
                  <a:pt x="2498" y="149"/>
                </a:lnTo>
                <a:lnTo>
                  <a:pt x="2508" y="149"/>
                </a:lnTo>
                <a:lnTo>
                  <a:pt x="2518" y="154"/>
                </a:lnTo>
                <a:lnTo>
                  <a:pt x="2528" y="160"/>
                </a:lnTo>
                <a:lnTo>
                  <a:pt x="2539" y="165"/>
                </a:lnTo>
                <a:lnTo>
                  <a:pt x="2549" y="165"/>
                </a:lnTo>
                <a:lnTo>
                  <a:pt x="2559" y="170"/>
                </a:lnTo>
                <a:lnTo>
                  <a:pt x="2570" y="175"/>
                </a:lnTo>
                <a:lnTo>
                  <a:pt x="2580" y="180"/>
                </a:lnTo>
                <a:lnTo>
                  <a:pt x="2590" y="180"/>
                </a:lnTo>
                <a:lnTo>
                  <a:pt x="2600" y="185"/>
                </a:lnTo>
                <a:lnTo>
                  <a:pt x="2611" y="190"/>
                </a:lnTo>
                <a:lnTo>
                  <a:pt x="2621" y="190"/>
                </a:lnTo>
                <a:lnTo>
                  <a:pt x="2631" y="196"/>
                </a:lnTo>
                <a:lnTo>
                  <a:pt x="2636" y="196"/>
                </a:lnTo>
                <a:lnTo>
                  <a:pt x="2647" y="201"/>
                </a:lnTo>
                <a:lnTo>
                  <a:pt x="2657" y="206"/>
                </a:lnTo>
                <a:lnTo>
                  <a:pt x="2667" y="206"/>
                </a:lnTo>
                <a:lnTo>
                  <a:pt x="2678" y="211"/>
                </a:lnTo>
                <a:lnTo>
                  <a:pt x="2688" y="211"/>
                </a:lnTo>
                <a:lnTo>
                  <a:pt x="2698" y="216"/>
                </a:lnTo>
                <a:lnTo>
                  <a:pt x="2708" y="216"/>
                </a:lnTo>
                <a:lnTo>
                  <a:pt x="2719" y="221"/>
                </a:lnTo>
                <a:lnTo>
                  <a:pt x="2729" y="221"/>
                </a:lnTo>
                <a:lnTo>
                  <a:pt x="2739" y="226"/>
                </a:lnTo>
                <a:lnTo>
                  <a:pt x="2749" y="226"/>
                </a:lnTo>
                <a:lnTo>
                  <a:pt x="2760" y="226"/>
                </a:lnTo>
                <a:lnTo>
                  <a:pt x="2770" y="232"/>
                </a:lnTo>
                <a:lnTo>
                  <a:pt x="2780" y="232"/>
                </a:lnTo>
                <a:lnTo>
                  <a:pt x="2791" y="237"/>
                </a:lnTo>
                <a:lnTo>
                  <a:pt x="2801" y="237"/>
                </a:lnTo>
                <a:lnTo>
                  <a:pt x="2811" y="237"/>
                </a:lnTo>
                <a:lnTo>
                  <a:pt x="2816" y="242"/>
                </a:lnTo>
                <a:lnTo>
                  <a:pt x="2827" y="242"/>
                </a:lnTo>
                <a:lnTo>
                  <a:pt x="2837" y="242"/>
                </a:lnTo>
                <a:lnTo>
                  <a:pt x="2847" y="247"/>
                </a:lnTo>
                <a:lnTo>
                  <a:pt x="2857" y="247"/>
                </a:lnTo>
                <a:lnTo>
                  <a:pt x="2868" y="247"/>
                </a:lnTo>
                <a:lnTo>
                  <a:pt x="2878" y="247"/>
                </a:lnTo>
                <a:lnTo>
                  <a:pt x="2888" y="252"/>
                </a:lnTo>
                <a:lnTo>
                  <a:pt x="2899" y="252"/>
                </a:lnTo>
                <a:lnTo>
                  <a:pt x="2909" y="252"/>
                </a:lnTo>
                <a:lnTo>
                  <a:pt x="2919" y="252"/>
                </a:lnTo>
                <a:lnTo>
                  <a:pt x="2929" y="257"/>
                </a:lnTo>
                <a:lnTo>
                  <a:pt x="2940" y="257"/>
                </a:lnTo>
                <a:lnTo>
                  <a:pt x="2950" y="257"/>
                </a:lnTo>
                <a:lnTo>
                  <a:pt x="2960" y="257"/>
                </a:lnTo>
                <a:lnTo>
                  <a:pt x="2970" y="262"/>
                </a:lnTo>
                <a:lnTo>
                  <a:pt x="2981" y="262"/>
                </a:lnTo>
                <a:lnTo>
                  <a:pt x="2991" y="262"/>
                </a:lnTo>
                <a:lnTo>
                  <a:pt x="3001" y="262"/>
                </a:lnTo>
                <a:lnTo>
                  <a:pt x="3006" y="262"/>
                </a:lnTo>
                <a:lnTo>
                  <a:pt x="3017" y="262"/>
                </a:lnTo>
                <a:lnTo>
                  <a:pt x="3027" y="262"/>
                </a:lnTo>
                <a:lnTo>
                  <a:pt x="3037" y="262"/>
                </a:lnTo>
                <a:lnTo>
                  <a:pt x="3048" y="262"/>
                </a:lnTo>
                <a:lnTo>
                  <a:pt x="3058" y="262"/>
                </a:lnTo>
                <a:lnTo>
                  <a:pt x="3068" y="262"/>
                </a:lnTo>
                <a:lnTo>
                  <a:pt x="3078" y="262"/>
                </a:lnTo>
                <a:lnTo>
                  <a:pt x="3089" y="262"/>
                </a:lnTo>
                <a:lnTo>
                  <a:pt x="3099" y="262"/>
                </a:lnTo>
                <a:lnTo>
                  <a:pt x="3109" y="268"/>
                </a:lnTo>
                <a:lnTo>
                  <a:pt x="3120" y="268"/>
                </a:lnTo>
                <a:lnTo>
                  <a:pt x="3130" y="268"/>
                </a:lnTo>
                <a:lnTo>
                  <a:pt x="3140" y="268"/>
                </a:lnTo>
                <a:lnTo>
                  <a:pt x="3150" y="268"/>
                </a:lnTo>
                <a:lnTo>
                  <a:pt x="3161" y="268"/>
                </a:lnTo>
                <a:lnTo>
                  <a:pt x="3171" y="268"/>
                </a:lnTo>
                <a:lnTo>
                  <a:pt x="3181" y="268"/>
                </a:lnTo>
                <a:lnTo>
                  <a:pt x="3186" y="268"/>
                </a:lnTo>
                <a:lnTo>
                  <a:pt x="3197" y="268"/>
                </a:lnTo>
                <a:lnTo>
                  <a:pt x="3207" y="268"/>
                </a:lnTo>
                <a:lnTo>
                  <a:pt x="3217" y="268"/>
                </a:lnTo>
                <a:lnTo>
                  <a:pt x="3227" y="268"/>
                </a:lnTo>
                <a:lnTo>
                  <a:pt x="3238" y="268"/>
                </a:lnTo>
                <a:lnTo>
                  <a:pt x="3248" y="268"/>
                </a:lnTo>
                <a:lnTo>
                  <a:pt x="3258" y="268"/>
                </a:lnTo>
                <a:lnTo>
                  <a:pt x="3269" y="268"/>
                </a:lnTo>
                <a:lnTo>
                  <a:pt x="3279" y="268"/>
                </a:lnTo>
                <a:lnTo>
                  <a:pt x="3289" y="268"/>
                </a:lnTo>
                <a:lnTo>
                  <a:pt x="3299" y="268"/>
                </a:lnTo>
                <a:lnTo>
                  <a:pt x="3310" y="268"/>
                </a:lnTo>
                <a:lnTo>
                  <a:pt x="3320" y="268"/>
                </a:lnTo>
                <a:lnTo>
                  <a:pt x="3330" y="268"/>
                </a:lnTo>
                <a:lnTo>
                  <a:pt x="3341" y="268"/>
                </a:lnTo>
                <a:lnTo>
                  <a:pt x="3351" y="268"/>
                </a:lnTo>
                <a:lnTo>
                  <a:pt x="3361" y="268"/>
                </a:lnTo>
                <a:lnTo>
                  <a:pt x="3366" y="268"/>
                </a:lnTo>
                <a:lnTo>
                  <a:pt x="3377" y="268"/>
                </a:lnTo>
                <a:lnTo>
                  <a:pt x="3387" y="268"/>
                </a:lnTo>
                <a:lnTo>
                  <a:pt x="3397" y="268"/>
                </a:lnTo>
                <a:lnTo>
                  <a:pt x="3407" y="268"/>
                </a:lnTo>
                <a:lnTo>
                  <a:pt x="3418" y="268"/>
                </a:lnTo>
                <a:lnTo>
                  <a:pt x="3428" y="268"/>
                </a:lnTo>
                <a:lnTo>
                  <a:pt x="3438" y="268"/>
                </a:lnTo>
                <a:lnTo>
                  <a:pt x="3448" y="268"/>
                </a:lnTo>
                <a:lnTo>
                  <a:pt x="3459" y="268"/>
                </a:lnTo>
                <a:lnTo>
                  <a:pt x="3469" y="268"/>
                </a:lnTo>
                <a:lnTo>
                  <a:pt x="3479" y="268"/>
                </a:lnTo>
                <a:lnTo>
                  <a:pt x="3490" y="268"/>
                </a:lnTo>
                <a:lnTo>
                  <a:pt x="3500" y="268"/>
                </a:lnTo>
                <a:lnTo>
                  <a:pt x="3510" y="268"/>
                </a:lnTo>
                <a:lnTo>
                  <a:pt x="3520" y="268"/>
                </a:lnTo>
                <a:lnTo>
                  <a:pt x="3531" y="268"/>
                </a:lnTo>
                <a:lnTo>
                  <a:pt x="3541" y="268"/>
                </a:lnTo>
                <a:lnTo>
                  <a:pt x="3546" y="268"/>
                </a:lnTo>
                <a:lnTo>
                  <a:pt x="3556" y="268"/>
                </a:lnTo>
                <a:lnTo>
                  <a:pt x="3567" y="268"/>
                </a:lnTo>
                <a:lnTo>
                  <a:pt x="3577" y="273"/>
                </a:lnTo>
                <a:lnTo>
                  <a:pt x="3587" y="273"/>
                </a:lnTo>
                <a:lnTo>
                  <a:pt x="3598" y="273"/>
                </a:lnTo>
                <a:lnTo>
                  <a:pt x="3608" y="273"/>
                </a:lnTo>
                <a:lnTo>
                  <a:pt x="3618" y="273"/>
                </a:lnTo>
                <a:lnTo>
                  <a:pt x="3628" y="273"/>
                </a:lnTo>
                <a:lnTo>
                  <a:pt x="3639" y="273"/>
                </a:lnTo>
                <a:lnTo>
                  <a:pt x="3649" y="273"/>
                </a:lnTo>
                <a:lnTo>
                  <a:pt x="3659" y="273"/>
                </a:lnTo>
                <a:lnTo>
                  <a:pt x="3669" y="273"/>
                </a:lnTo>
                <a:lnTo>
                  <a:pt x="3680" y="273"/>
                </a:lnTo>
                <a:lnTo>
                  <a:pt x="3690" y="273"/>
                </a:lnTo>
                <a:lnTo>
                  <a:pt x="3700" y="273"/>
                </a:lnTo>
                <a:lnTo>
                  <a:pt x="3711" y="273"/>
                </a:lnTo>
                <a:lnTo>
                  <a:pt x="3721" y="273"/>
                </a:lnTo>
                <a:lnTo>
                  <a:pt x="3726" y="273"/>
                </a:lnTo>
                <a:lnTo>
                  <a:pt x="3736" y="273"/>
                </a:lnTo>
                <a:lnTo>
                  <a:pt x="3747" y="273"/>
                </a:lnTo>
                <a:lnTo>
                  <a:pt x="3757" y="273"/>
                </a:lnTo>
                <a:lnTo>
                  <a:pt x="3767" y="273"/>
                </a:lnTo>
                <a:lnTo>
                  <a:pt x="3777" y="273"/>
                </a:lnTo>
                <a:lnTo>
                  <a:pt x="3788" y="273"/>
                </a:lnTo>
                <a:lnTo>
                  <a:pt x="3798" y="273"/>
                </a:lnTo>
                <a:lnTo>
                  <a:pt x="3808" y="273"/>
                </a:lnTo>
                <a:lnTo>
                  <a:pt x="3819" y="273"/>
                </a:lnTo>
                <a:lnTo>
                  <a:pt x="3829" y="273"/>
                </a:lnTo>
                <a:lnTo>
                  <a:pt x="3839" y="273"/>
                </a:lnTo>
                <a:lnTo>
                  <a:pt x="3849" y="273"/>
                </a:lnTo>
                <a:lnTo>
                  <a:pt x="3860" y="273"/>
                </a:lnTo>
                <a:lnTo>
                  <a:pt x="3870" y="273"/>
                </a:lnTo>
                <a:lnTo>
                  <a:pt x="3880" y="273"/>
                </a:lnTo>
                <a:lnTo>
                  <a:pt x="3890" y="273"/>
                </a:lnTo>
                <a:lnTo>
                  <a:pt x="3901" y="273"/>
                </a:lnTo>
                <a:lnTo>
                  <a:pt x="3906" y="273"/>
                </a:lnTo>
                <a:lnTo>
                  <a:pt x="3916" y="273"/>
                </a:lnTo>
                <a:lnTo>
                  <a:pt x="3926" y="273"/>
                </a:lnTo>
                <a:lnTo>
                  <a:pt x="3937" y="273"/>
                </a:lnTo>
                <a:lnTo>
                  <a:pt x="3947" y="273"/>
                </a:lnTo>
                <a:lnTo>
                  <a:pt x="3957" y="273"/>
                </a:lnTo>
                <a:lnTo>
                  <a:pt x="3968" y="273"/>
                </a:lnTo>
                <a:lnTo>
                  <a:pt x="3978" y="273"/>
                </a:lnTo>
                <a:lnTo>
                  <a:pt x="3988" y="273"/>
                </a:lnTo>
                <a:lnTo>
                  <a:pt x="3998" y="273"/>
                </a:lnTo>
                <a:lnTo>
                  <a:pt x="3998" y="273"/>
                </a:lnTo>
                <a:lnTo>
                  <a:pt x="3988" y="273"/>
                </a:lnTo>
                <a:lnTo>
                  <a:pt x="3978" y="273"/>
                </a:lnTo>
                <a:lnTo>
                  <a:pt x="3968" y="273"/>
                </a:lnTo>
                <a:lnTo>
                  <a:pt x="3957" y="273"/>
                </a:lnTo>
                <a:lnTo>
                  <a:pt x="3947" y="273"/>
                </a:lnTo>
                <a:lnTo>
                  <a:pt x="3937" y="273"/>
                </a:lnTo>
                <a:lnTo>
                  <a:pt x="3926" y="273"/>
                </a:lnTo>
                <a:lnTo>
                  <a:pt x="3916" y="273"/>
                </a:lnTo>
                <a:lnTo>
                  <a:pt x="3906" y="273"/>
                </a:lnTo>
                <a:lnTo>
                  <a:pt x="3901" y="273"/>
                </a:lnTo>
                <a:lnTo>
                  <a:pt x="3890" y="273"/>
                </a:lnTo>
                <a:lnTo>
                  <a:pt x="3880" y="273"/>
                </a:lnTo>
                <a:lnTo>
                  <a:pt x="3870" y="273"/>
                </a:lnTo>
                <a:lnTo>
                  <a:pt x="3860" y="273"/>
                </a:lnTo>
                <a:lnTo>
                  <a:pt x="3849" y="273"/>
                </a:lnTo>
                <a:lnTo>
                  <a:pt x="3839" y="273"/>
                </a:lnTo>
                <a:lnTo>
                  <a:pt x="3829" y="273"/>
                </a:lnTo>
                <a:lnTo>
                  <a:pt x="3819" y="273"/>
                </a:lnTo>
                <a:lnTo>
                  <a:pt x="3808" y="273"/>
                </a:lnTo>
                <a:lnTo>
                  <a:pt x="3798" y="273"/>
                </a:lnTo>
                <a:lnTo>
                  <a:pt x="3788" y="273"/>
                </a:lnTo>
                <a:lnTo>
                  <a:pt x="3777" y="273"/>
                </a:lnTo>
                <a:lnTo>
                  <a:pt x="3767" y="273"/>
                </a:lnTo>
                <a:lnTo>
                  <a:pt x="3757" y="273"/>
                </a:lnTo>
                <a:lnTo>
                  <a:pt x="3747" y="273"/>
                </a:lnTo>
                <a:lnTo>
                  <a:pt x="3736" y="273"/>
                </a:lnTo>
                <a:lnTo>
                  <a:pt x="3726" y="273"/>
                </a:lnTo>
                <a:lnTo>
                  <a:pt x="3721" y="273"/>
                </a:lnTo>
                <a:lnTo>
                  <a:pt x="3711" y="273"/>
                </a:lnTo>
                <a:lnTo>
                  <a:pt x="3700" y="273"/>
                </a:lnTo>
                <a:lnTo>
                  <a:pt x="3690" y="273"/>
                </a:lnTo>
                <a:lnTo>
                  <a:pt x="3680" y="273"/>
                </a:lnTo>
                <a:lnTo>
                  <a:pt x="3669" y="273"/>
                </a:lnTo>
                <a:lnTo>
                  <a:pt x="3659" y="273"/>
                </a:lnTo>
                <a:lnTo>
                  <a:pt x="3649" y="273"/>
                </a:lnTo>
                <a:lnTo>
                  <a:pt x="3639" y="273"/>
                </a:lnTo>
                <a:lnTo>
                  <a:pt x="3628" y="273"/>
                </a:lnTo>
                <a:lnTo>
                  <a:pt x="3618" y="273"/>
                </a:lnTo>
                <a:lnTo>
                  <a:pt x="3608" y="273"/>
                </a:lnTo>
                <a:lnTo>
                  <a:pt x="3598" y="273"/>
                </a:lnTo>
                <a:lnTo>
                  <a:pt x="3587" y="273"/>
                </a:lnTo>
                <a:lnTo>
                  <a:pt x="3577" y="273"/>
                </a:lnTo>
                <a:lnTo>
                  <a:pt x="3567" y="268"/>
                </a:lnTo>
                <a:lnTo>
                  <a:pt x="3556" y="268"/>
                </a:lnTo>
                <a:lnTo>
                  <a:pt x="3546" y="268"/>
                </a:lnTo>
                <a:lnTo>
                  <a:pt x="3541" y="268"/>
                </a:lnTo>
                <a:lnTo>
                  <a:pt x="3531" y="268"/>
                </a:lnTo>
                <a:lnTo>
                  <a:pt x="3520" y="268"/>
                </a:lnTo>
                <a:lnTo>
                  <a:pt x="3510" y="268"/>
                </a:lnTo>
                <a:lnTo>
                  <a:pt x="3500" y="268"/>
                </a:lnTo>
                <a:lnTo>
                  <a:pt x="3490" y="268"/>
                </a:lnTo>
                <a:lnTo>
                  <a:pt x="3479" y="268"/>
                </a:lnTo>
                <a:lnTo>
                  <a:pt x="3469" y="268"/>
                </a:lnTo>
                <a:lnTo>
                  <a:pt x="3459" y="268"/>
                </a:lnTo>
                <a:lnTo>
                  <a:pt x="3448" y="268"/>
                </a:lnTo>
                <a:lnTo>
                  <a:pt x="3438" y="268"/>
                </a:lnTo>
                <a:lnTo>
                  <a:pt x="3428" y="268"/>
                </a:lnTo>
                <a:lnTo>
                  <a:pt x="3418" y="268"/>
                </a:lnTo>
                <a:lnTo>
                  <a:pt x="3407" y="268"/>
                </a:lnTo>
                <a:lnTo>
                  <a:pt x="3397" y="268"/>
                </a:lnTo>
                <a:lnTo>
                  <a:pt x="3387" y="268"/>
                </a:lnTo>
                <a:lnTo>
                  <a:pt x="3377" y="268"/>
                </a:lnTo>
                <a:lnTo>
                  <a:pt x="3366" y="268"/>
                </a:lnTo>
                <a:lnTo>
                  <a:pt x="3361" y="268"/>
                </a:lnTo>
                <a:lnTo>
                  <a:pt x="3351" y="268"/>
                </a:lnTo>
                <a:lnTo>
                  <a:pt x="3341" y="268"/>
                </a:lnTo>
                <a:lnTo>
                  <a:pt x="3330" y="268"/>
                </a:lnTo>
                <a:lnTo>
                  <a:pt x="3320" y="268"/>
                </a:lnTo>
                <a:lnTo>
                  <a:pt x="3310" y="268"/>
                </a:lnTo>
                <a:lnTo>
                  <a:pt x="3299" y="268"/>
                </a:lnTo>
                <a:lnTo>
                  <a:pt x="3289" y="268"/>
                </a:lnTo>
                <a:lnTo>
                  <a:pt x="3279" y="268"/>
                </a:lnTo>
                <a:lnTo>
                  <a:pt x="3269" y="268"/>
                </a:lnTo>
                <a:lnTo>
                  <a:pt x="3258" y="268"/>
                </a:lnTo>
                <a:lnTo>
                  <a:pt x="3248" y="268"/>
                </a:lnTo>
                <a:lnTo>
                  <a:pt x="3238" y="268"/>
                </a:lnTo>
                <a:lnTo>
                  <a:pt x="3227" y="268"/>
                </a:lnTo>
                <a:lnTo>
                  <a:pt x="3217" y="268"/>
                </a:lnTo>
                <a:lnTo>
                  <a:pt x="3207" y="268"/>
                </a:lnTo>
                <a:lnTo>
                  <a:pt x="3197" y="268"/>
                </a:lnTo>
                <a:lnTo>
                  <a:pt x="3186" y="268"/>
                </a:lnTo>
                <a:lnTo>
                  <a:pt x="3181" y="268"/>
                </a:lnTo>
                <a:lnTo>
                  <a:pt x="3171" y="268"/>
                </a:lnTo>
                <a:lnTo>
                  <a:pt x="3161" y="268"/>
                </a:lnTo>
                <a:lnTo>
                  <a:pt x="3150" y="268"/>
                </a:lnTo>
                <a:lnTo>
                  <a:pt x="3140" y="268"/>
                </a:lnTo>
                <a:lnTo>
                  <a:pt x="3130" y="268"/>
                </a:lnTo>
                <a:lnTo>
                  <a:pt x="3120" y="268"/>
                </a:lnTo>
                <a:lnTo>
                  <a:pt x="3109" y="268"/>
                </a:lnTo>
                <a:lnTo>
                  <a:pt x="3099" y="262"/>
                </a:lnTo>
                <a:lnTo>
                  <a:pt x="3089" y="262"/>
                </a:lnTo>
                <a:lnTo>
                  <a:pt x="3078" y="262"/>
                </a:lnTo>
                <a:lnTo>
                  <a:pt x="3068" y="262"/>
                </a:lnTo>
                <a:lnTo>
                  <a:pt x="3058" y="262"/>
                </a:lnTo>
                <a:lnTo>
                  <a:pt x="3048" y="262"/>
                </a:lnTo>
                <a:lnTo>
                  <a:pt x="3037" y="262"/>
                </a:lnTo>
                <a:lnTo>
                  <a:pt x="3027" y="262"/>
                </a:lnTo>
                <a:lnTo>
                  <a:pt x="3017" y="262"/>
                </a:lnTo>
                <a:lnTo>
                  <a:pt x="3006" y="262"/>
                </a:lnTo>
                <a:lnTo>
                  <a:pt x="3001" y="262"/>
                </a:lnTo>
                <a:lnTo>
                  <a:pt x="2991" y="262"/>
                </a:lnTo>
                <a:lnTo>
                  <a:pt x="2981" y="262"/>
                </a:lnTo>
                <a:lnTo>
                  <a:pt x="2970" y="262"/>
                </a:lnTo>
                <a:lnTo>
                  <a:pt x="2960" y="262"/>
                </a:lnTo>
                <a:lnTo>
                  <a:pt x="2950" y="262"/>
                </a:lnTo>
                <a:lnTo>
                  <a:pt x="2940" y="262"/>
                </a:lnTo>
                <a:lnTo>
                  <a:pt x="2929" y="262"/>
                </a:lnTo>
                <a:lnTo>
                  <a:pt x="2919" y="262"/>
                </a:lnTo>
                <a:lnTo>
                  <a:pt x="2909" y="262"/>
                </a:lnTo>
                <a:lnTo>
                  <a:pt x="2899" y="257"/>
                </a:lnTo>
                <a:lnTo>
                  <a:pt x="2888" y="257"/>
                </a:lnTo>
                <a:lnTo>
                  <a:pt x="2878" y="257"/>
                </a:lnTo>
                <a:lnTo>
                  <a:pt x="2868" y="257"/>
                </a:lnTo>
                <a:lnTo>
                  <a:pt x="2857" y="257"/>
                </a:lnTo>
                <a:lnTo>
                  <a:pt x="2847" y="257"/>
                </a:lnTo>
                <a:lnTo>
                  <a:pt x="2837" y="257"/>
                </a:lnTo>
                <a:lnTo>
                  <a:pt x="2827" y="257"/>
                </a:lnTo>
                <a:lnTo>
                  <a:pt x="2816" y="257"/>
                </a:lnTo>
                <a:lnTo>
                  <a:pt x="2811" y="257"/>
                </a:lnTo>
                <a:lnTo>
                  <a:pt x="2801" y="252"/>
                </a:lnTo>
                <a:lnTo>
                  <a:pt x="2791" y="252"/>
                </a:lnTo>
                <a:lnTo>
                  <a:pt x="2780" y="252"/>
                </a:lnTo>
                <a:lnTo>
                  <a:pt x="2770" y="252"/>
                </a:lnTo>
                <a:lnTo>
                  <a:pt x="2760" y="252"/>
                </a:lnTo>
                <a:lnTo>
                  <a:pt x="2749" y="252"/>
                </a:lnTo>
                <a:lnTo>
                  <a:pt x="2739" y="252"/>
                </a:lnTo>
                <a:lnTo>
                  <a:pt x="2729" y="247"/>
                </a:lnTo>
                <a:lnTo>
                  <a:pt x="2719" y="247"/>
                </a:lnTo>
                <a:lnTo>
                  <a:pt x="2708" y="247"/>
                </a:lnTo>
                <a:lnTo>
                  <a:pt x="2698" y="247"/>
                </a:lnTo>
                <a:lnTo>
                  <a:pt x="2688" y="247"/>
                </a:lnTo>
                <a:lnTo>
                  <a:pt x="2678" y="247"/>
                </a:lnTo>
                <a:lnTo>
                  <a:pt x="2667" y="242"/>
                </a:lnTo>
                <a:lnTo>
                  <a:pt x="2657" y="242"/>
                </a:lnTo>
                <a:lnTo>
                  <a:pt x="2647" y="242"/>
                </a:lnTo>
                <a:lnTo>
                  <a:pt x="2636" y="242"/>
                </a:lnTo>
                <a:lnTo>
                  <a:pt x="2631" y="242"/>
                </a:lnTo>
                <a:lnTo>
                  <a:pt x="2621" y="237"/>
                </a:lnTo>
                <a:lnTo>
                  <a:pt x="2611" y="237"/>
                </a:lnTo>
                <a:lnTo>
                  <a:pt x="2600" y="237"/>
                </a:lnTo>
                <a:lnTo>
                  <a:pt x="2590" y="237"/>
                </a:lnTo>
                <a:lnTo>
                  <a:pt x="2580" y="237"/>
                </a:lnTo>
                <a:lnTo>
                  <a:pt x="2570" y="232"/>
                </a:lnTo>
                <a:lnTo>
                  <a:pt x="2559" y="232"/>
                </a:lnTo>
                <a:lnTo>
                  <a:pt x="2549" y="232"/>
                </a:lnTo>
                <a:lnTo>
                  <a:pt x="2539" y="232"/>
                </a:lnTo>
                <a:lnTo>
                  <a:pt x="2528" y="232"/>
                </a:lnTo>
                <a:lnTo>
                  <a:pt x="2518" y="226"/>
                </a:lnTo>
                <a:lnTo>
                  <a:pt x="2508" y="226"/>
                </a:lnTo>
                <a:lnTo>
                  <a:pt x="2498" y="226"/>
                </a:lnTo>
                <a:lnTo>
                  <a:pt x="2487" y="226"/>
                </a:lnTo>
                <a:lnTo>
                  <a:pt x="2477" y="221"/>
                </a:lnTo>
                <a:lnTo>
                  <a:pt x="2467" y="221"/>
                </a:lnTo>
                <a:lnTo>
                  <a:pt x="2457" y="221"/>
                </a:lnTo>
                <a:lnTo>
                  <a:pt x="2451" y="221"/>
                </a:lnTo>
                <a:lnTo>
                  <a:pt x="2441" y="221"/>
                </a:lnTo>
                <a:lnTo>
                  <a:pt x="2431" y="216"/>
                </a:lnTo>
                <a:lnTo>
                  <a:pt x="2421" y="216"/>
                </a:lnTo>
                <a:lnTo>
                  <a:pt x="2410" y="216"/>
                </a:lnTo>
                <a:lnTo>
                  <a:pt x="2400" y="216"/>
                </a:lnTo>
                <a:lnTo>
                  <a:pt x="2390" y="216"/>
                </a:lnTo>
                <a:lnTo>
                  <a:pt x="2379" y="211"/>
                </a:lnTo>
                <a:lnTo>
                  <a:pt x="2369" y="211"/>
                </a:lnTo>
                <a:lnTo>
                  <a:pt x="2359" y="211"/>
                </a:lnTo>
                <a:lnTo>
                  <a:pt x="2349" y="211"/>
                </a:lnTo>
                <a:lnTo>
                  <a:pt x="2338" y="211"/>
                </a:lnTo>
                <a:lnTo>
                  <a:pt x="2328" y="206"/>
                </a:lnTo>
                <a:lnTo>
                  <a:pt x="2318" y="206"/>
                </a:lnTo>
                <a:lnTo>
                  <a:pt x="2307" y="206"/>
                </a:lnTo>
                <a:lnTo>
                  <a:pt x="2297" y="206"/>
                </a:lnTo>
                <a:lnTo>
                  <a:pt x="2287" y="206"/>
                </a:lnTo>
                <a:lnTo>
                  <a:pt x="2277" y="206"/>
                </a:lnTo>
                <a:lnTo>
                  <a:pt x="2271" y="206"/>
                </a:lnTo>
                <a:lnTo>
                  <a:pt x="2261" y="201"/>
                </a:lnTo>
                <a:lnTo>
                  <a:pt x="2251" y="201"/>
                </a:lnTo>
                <a:lnTo>
                  <a:pt x="2241" y="201"/>
                </a:lnTo>
                <a:lnTo>
                  <a:pt x="2230" y="201"/>
                </a:lnTo>
                <a:lnTo>
                  <a:pt x="2220" y="201"/>
                </a:lnTo>
                <a:lnTo>
                  <a:pt x="2210" y="201"/>
                </a:lnTo>
                <a:lnTo>
                  <a:pt x="2200" y="201"/>
                </a:lnTo>
                <a:lnTo>
                  <a:pt x="2189" y="190"/>
                </a:lnTo>
                <a:lnTo>
                  <a:pt x="2179" y="175"/>
                </a:lnTo>
                <a:lnTo>
                  <a:pt x="2169" y="165"/>
                </a:lnTo>
                <a:lnTo>
                  <a:pt x="2158" y="154"/>
                </a:lnTo>
                <a:lnTo>
                  <a:pt x="2148" y="144"/>
                </a:lnTo>
                <a:lnTo>
                  <a:pt x="2138" y="134"/>
                </a:lnTo>
                <a:lnTo>
                  <a:pt x="2128" y="124"/>
                </a:lnTo>
                <a:lnTo>
                  <a:pt x="2117" y="108"/>
                </a:lnTo>
                <a:lnTo>
                  <a:pt x="2107" y="98"/>
                </a:lnTo>
                <a:lnTo>
                  <a:pt x="2097" y="88"/>
                </a:lnTo>
                <a:lnTo>
                  <a:pt x="2092" y="77"/>
                </a:lnTo>
                <a:lnTo>
                  <a:pt x="2081" y="72"/>
                </a:lnTo>
                <a:lnTo>
                  <a:pt x="2071" y="62"/>
                </a:lnTo>
                <a:lnTo>
                  <a:pt x="2061" y="52"/>
                </a:lnTo>
                <a:lnTo>
                  <a:pt x="2050" y="46"/>
                </a:lnTo>
                <a:lnTo>
                  <a:pt x="2040" y="36"/>
                </a:lnTo>
                <a:lnTo>
                  <a:pt x="2030" y="31"/>
                </a:lnTo>
                <a:lnTo>
                  <a:pt x="2020" y="21"/>
                </a:lnTo>
                <a:lnTo>
                  <a:pt x="2009" y="16"/>
                </a:lnTo>
                <a:lnTo>
                  <a:pt x="1999" y="10"/>
                </a:lnTo>
                <a:lnTo>
                  <a:pt x="1989" y="16"/>
                </a:lnTo>
                <a:lnTo>
                  <a:pt x="1979" y="21"/>
                </a:lnTo>
                <a:lnTo>
                  <a:pt x="1968" y="21"/>
                </a:lnTo>
                <a:lnTo>
                  <a:pt x="1958" y="26"/>
                </a:lnTo>
                <a:lnTo>
                  <a:pt x="1948" y="31"/>
                </a:lnTo>
                <a:lnTo>
                  <a:pt x="1937" y="31"/>
                </a:lnTo>
                <a:lnTo>
                  <a:pt x="1927" y="31"/>
                </a:lnTo>
                <a:lnTo>
                  <a:pt x="1917" y="31"/>
                </a:lnTo>
                <a:lnTo>
                  <a:pt x="1907" y="31"/>
                </a:lnTo>
                <a:lnTo>
                  <a:pt x="1901" y="31"/>
                </a:lnTo>
                <a:lnTo>
                  <a:pt x="1891" y="36"/>
                </a:lnTo>
                <a:lnTo>
                  <a:pt x="1881" y="36"/>
                </a:lnTo>
                <a:lnTo>
                  <a:pt x="1871" y="41"/>
                </a:lnTo>
                <a:lnTo>
                  <a:pt x="1860" y="46"/>
                </a:lnTo>
                <a:lnTo>
                  <a:pt x="1850" y="52"/>
                </a:lnTo>
                <a:lnTo>
                  <a:pt x="1840" y="57"/>
                </a:lnTo>
                <a:lnTo>
                  <a:pt x="1829" y="62"/>
                </a:lnTo>
                <a:lnTo>
                  <a:pt x="1819" y="62"/>
                </a:lnTo>
                <a:lnTo>
                  <a:pt x="1809" y="57"/>
                </a:lnTo>
                <a:lnTo>
                  <a:pt x="1799" y="52"/>
                </a:lnTo>
                <a:lnTo>
                  <a:pt x="1788" y="46"/>
                </a:lnTo>
                <a:lnTo>
                  <a:pt x="1778" y="52"/>
                </a:lnTo>
                <a:lnTo>
                  <a:pt x="1768" y="57"/>
                </a:lnTo>
                <a:lnTo>
                  <a:pt x="1758" y="57"/>
                </a:lnTo>
                <a:lnTo>
                  <a:pt x="1747" y="72"/>
                </a:lnTo>
                <a:lnTo>
                  <a:pt x="1737" y="67"/>
                </a:lnTo>
                <a:lnTo>
                  <a:pt x="1727" y="67"/>
                </a:lnTo>
                <a:lnTo>
                  <a:pt x="1722" y="77"/>
                </a:lnTo>
                <a:lnTo>
                  <a:pt x="1711" y="82"/>
                </a:lnTo>
                <a:lnTo>
                  <a:pt x="1701" y="88"/>
                </a:lnTo>
                <a:lnTo>
                  <a:pt x="1691" y="93"/>
                </a:lnTo>
                <a:lnTo>
                  <a:pt x="1680" y="103"/>
                </a:lnTo>
                <a:lnTo>
                  <a:pt x="1670" y="113"/>
                </a:lnTo>
                <a:lnTo>
                  <a:pt x="1660" y="118"/>
                </a:lnTo>
                <a:lnTo>
                  <a:pt x="1650" y="129"/>
                </a:lnTo>
                <a:lnTo>
                  <a:pt x="1639" y="134"/>
                </a:lnTo>
                <a:lnTo>
                  <a:pt x="1629" y="139"/>
                </a:lnTo>
                <a:lnTo>
                  <a:pt x="1619" y="149"/>
                </a:lnTo>
                <a:lnTo>
                  <a:pt x="1608" y="154"/>
                </a:lnTo>
                <a:lnTo>
                  <a:pt x="1598" y="160"/>
                </a:lnTo>
                <a:lnTo>
                  <a:pt x="1588" y="165"/>
                </a:lnTo>
                <a:lnTo>
                  <a:pt x="1578" y="170"/>
                </a:lnTo>
                <a:lnTo>
                  <a:pt x="1567" y="165"/>
                </a:lnTo>
                <a:lnTo>
                  <a:pt x="1557" y="170"/>
                </a:lnTo>
                <a:lnTo>
                  <a:pt x="1547" y="175"/>
                </a:lnTo>
                <a:lnTo>
                  <a:pt x="1542" y="185"/>
                </a:lnTo>
                <a:lnTo>
                  <a:pt x="1531" y="185"/>
                </a:lnTo>
                <a:lnTo>
                  <a:pt x="1521" y="190"/>
                </a:lnTo>
                <a:lnTo>
                  <a:pt x="1511" y="190"/>
                </a:lnTo>
                <a:lnTo>
                  <a:pt x="1501" y="196"/>
                </a:lnTo>
                <a:lnTo>
                  <a:pt x="1490" y="196"/>
                </a:lnTo>
                <a:lnTo>
                  <a:pt x="1480" y="196"/>
                </a:lnTo>
                <a:lnTo>
                  <a:pt x="1470" y="201"/>
                </a:lnTo>
                <a:lnTo>
                  <a:pt x="1459" y="211"/>
                </a:lnTo>
                <a:lnTo>
                  <a:pt x="1449" y="211"/>
                </a:lnTo>
                <a:lnTo>
                  <a:pt x="1439" y="206"/>
                </a:lnTo>
                <a:lnTo>
                  <a:pt x="1429" y="206"/>
                </a:lnTo>
                <a:lnTo>
                  <a:pt x="1418" y="206"/>
                </a:lnTo>
                <a:lnTo>
                  <a:pt x="1408" y="206"/>
                </a:lnTo>
                <a:lnTo>
                  <a:pt x="1398" y="211"/>
                </a:lnTo>
                <a:lnTo>
                  <a:pt x="1387" y="216"/>
                </a:lnTo>
                <a:lnTo>
                  <a:pt x="1377" y="216"/>
                </a:lnTo>
                <a:lnTo>
                  <a:pt x="1367" y="216"/>
                </a:lnTo>
                <a:lnTo>
                  <a:pt x="1362" y="221"/>
                </a:lnTo>
                <a:lnTo>
                  <a:pt x="1351" y="226"/>
                </a:lnTo>
                <a:lnTo>
                  <a:pt x="1341" y="226"/>
                </a:lnTo>
                <a:lnTo>
                  <a:pt x="1331" y="232"/>
                </a:lnTo>
                <a:lnTo>
                  <a:pt x="1321" y="237"/>
                </a:lnTo>
                <a:lnTo>
                  <a:pt x="1310" y="232"/>
                </a:lnTo>
                <a:lnTo>
                  <a:pt x="1300" y="226"/>
                </a:lnTo>
                <a:lnTo>
                  <a:pt x="1290" y="221"/>
                </a:lnTo>
                <a:lnTo>
                  <a:pt x="1280" y="226"/>
                </a:lnTo>
                <a:lnTo>
                  <a:pt x="1269" y="226"/>
                </a:lnTo>
                <a:lnTo>
                  <a:pt x="1259" y="232"/>
                </a:lnTo>
                <a:lnTo>
                  <a:pt x="1249" y="232"/>
                </a:lnTo>
                <a:lnTo>
                  <a:pt x="1238" y="232"/>
                </a:lnTo>
                <a:lnTo>
                  <a:pt x="1228" y="232"/>
                </a:lnTo>
                <a:lnTo>
                  <a:pt x="1218" y="237"/>
                </a:lnTo>
                <a:lnTo>
                  <a:pt x="1208" y="242"/>
                </a:lnTo>
                <a:lnTo>
                  <a:pt x="1197" y="232"/>
                </a:lnTo>
                <a:lnTo>
                  <a:pt x="1187" y="242"/>
                </a:lnTo>
                <a:lnTo>
                  <a:pt x="1182" y="237"/>
                </a:lnTo>
                <a:lnTo>
                  <a:pt x="1172" y="237"/>
                </a:lnTo>
                <a:lnTo>
                  <a:pt x="1161" y="237"/>
                </a:lnTo>
                <a:lnTo>
                  <a:pt x="1151" y="242"/>
                </a:lnTo>
                <a:lnTo>
                  <a:pt x="1141" y="242"/>
                </a:lnTo>
                <a:lnTo>
                  <a:pt x="1130" y="237"/>
                </a:lnTo>
                <a:lnTo>
                  <a:pt x="1120" y="237"/>
                </a:lnTo>
                <a:lnTo>
                  <a:pt x="1110" y="242"/>
                </a:lnTo>
                <a:lnTo>
                  <a:pt x="1100" y="242"/>
                </a:lnTo>
                <a:lnTo>
                  <a:pt x="1089" y="247"/>
                </a:lnTo>
                <a:lnTo>
                  <a:pt x="1079" y="247"/>
                </a:lnTo>
                <a:lnTo>
                  <a:pt x="1069" y="247"/>
                </a:lnTo>
                <a:lnTo>
                  <a:pt x="1059" y="247"/>
                </a:lnTo>
                <a:lnTo>
                  <a:pt x="1048" y="252"/>
                </a:lnTo>
                <a:lnTo>
                  <a:pt x="1038" y="252"/>
                </a:lnTo>
                <a:lnTo>
                  <a:pt x="1028" y="252"/>
                </a:lnTo>
                <a:lnTo>
                  <a:pt x="1017" y="257"/>
                </a:lnTo>
                <a:lnTo>
                  <a:pt x="1007" y="257"/>
                </a:lnTo>
                <a:lnTo>
                  <a:pt x="1002" y="257"/>
                </a:lnTo>
                <a:lnTo>
                  <a:pt x="992" y="262"/>
                </a:lnTo>
                <a:lnTo>
                  <a:pt x="981" y="262"/>
                </a:lnTo>
                <a:lnTo>
                  <a:pt x="971" y="262"/>
                </a:lnTo>
                <a:lnTo>
                  <a:pt x="961" y="262"/>
                </a:lnTo>
                <a:lnTo>
                  <a:pt x="951" y="268"/>
                </a:lnTo>
                <a:lnTo>
                  <a:pt x="940" y="268"/>
                </a:lnTo>
                <a:lnTo>
                  <a:pt x="930" y="268"/>
                </a:lnTo>
                <a:lnTo>
                  <a:pt x="920" y="268"/>
                </a:lnTo>
                <a:lnTo>
                  <a:pt x="909" y="268"/>
                </a:lnTo>
                <a:lnTo>
                  <a:pt x="899" y="268"/>
                </a:lnTo>
                <a:lnTo>
                  <a:pt x="889" y="268"/>
                </a:lnTo>
                <a:lnTo>
                  <a:pt x="879" y="268"/>
                </a:lnTo>
                <a:lnTo>
                  <a:pt x="868" y="273"/>
                </a:lnTo>
                <a:lnTo>
                  <a:pt x="858" y="273"/>
                </a:lnTo>
                <a:lnTo>
                  <a:pt x="848" y="273"/>
                </a:lnTo>
                <a:lnTo>
                  <a:pt x="837" y="273"/>
                </a:lnTo>
                <a:lnTo>
                  <a:pt x="827" y="273"/>
                </a:lnTo>
                <a:lnTo>
                  <a:pt x="817" y="273"/>
                </a:lnTo>
                <a:lnTo>
                  <a:pt x="812" y="273"/>
                </a:lnTo>
                <a:lnTo>
                  <a:pt x="802" y="273"/>
                </a:lnTo>
                <a:lnTo>
                  <a:pt x="791" y="278"/>
                </a:lnTo>
                <a:lnTo>
                  <a:pt x="781" y="278"/>
                </a:lnTo>
                <a:lnTo>
                  <a:pt x="771" y="278"/>
                </a:lnTo>
                <a:lnTo>
                  <a:pt x="760" y="278"/>
                </a:lnTo>
                <a:lnTo>
                  <a:pt x="750" y="278"/>
                </a:lnTo>
                <a:lnTo>
                  <a:pt x="740" y="278"/>
                </a:lnTo>
                <a:lnTo>
                  <a:pt x="730" y="278"/>
                </a:lnTo>
                <a:lnTo>
                  <a:pt x="719" y="278"/>
                </a:lnTo>
                <a:lnTo>
                  <a:pt x="709" y="278"/>
                </a:lnTo>
                <a:lnTo>
                  <a:pt x="699" y="278"/>
                </a:lnTo>
                <a:lnTo>
                  <a:pt x="688" y="278"/>
                </a:lnTo>
                <a:lnTo>
                  <a:pt x="678" y="278"/>
                </a:lnTo>
                <a:lnTo>
                  <a:pt x="668" y="278"/>
                </a:lnTo>
                <a:lnTo>
                  <a:pt x="658" y="283"/>
                </a:lnTo>
                <a:lnTo>
                  <a:pt x="647" y="283"/>
                </a:lnTo>
                <a:lnTo>
                  <a:pt x="637" y="283"/>
                </a:lnTo>
                <a:lnTo>
                  <a:pt x="632" y="283"/>
                </a:lnTo>
                <a:lnTo>
                  <a:pt x="622" y="283"/>
                </a:lnTo>
                <a:lnTo>
                  <a:pt x="611" y="283"/>
                </a:lnTo>
                <a:lnTo>
                  <a:pt x="601" y="283"/>
                </a:lnTo>
                <a:lnTo>
                  <a:pt x="591" y="283"/>
                </a:lnTo>
                <a:lnTo>
                  <a:pt x="581" y="283"/>
                </a:lnTo>
                <a:lnTo>
                  <a:pt x="570" y="283"/>
                </a:lnTo>
                <a:lnTo>
                  <a:pt x="560" y="283"/>
                </a:lnTo>
                <a:lnTo>
                  <a:pt x="550" y="283"/>
                </a:lnTo>
                <a:lnTo>
                  <a:pt x="539" y="283"/>
                </a:lnTo>
                <a:lnTo>
                  <a:pt x="529" y="283"/>
                </a:lnTo>
                <a:lnTo>
                  <a:pt x="519" y="283"/>
                </a:lnTo>
                <a:lnTo>
                  <a:pt x="509" y="283"/>
                </a:lnTo>
                <a:lnTo>
                  <a:pt x="498" y="288"/>
                </a:lnTo>
                <a:lnTo>
                  <a:pt x="488" y="288"/>
                </a:lnTo>
                <a:lnTo>
                  <a:pt x="478" y="288"/>
                </a:lnTo>
                <a:lnTo>
                  <a:pt x="467" y="288"/>
                </a:lnTo>
                <a:lnTo>
                  <a:pt x="457" y="288"/>
                </a:lnTo>
                <a:lnTo>
                  <a:pt x="452" y="288"/>
                </a:lnTo>
                <a:lnTo>
                  <a:pt x="442" y="288"/>
                </a:lnTo>
                <a:lnTo>
                  <a:pt x="431" y="288"/>
                </a:lnTo>
                <a:lnTo>
                  <a:pt x="421" y="288"/>
                </a:lnTo>
                <a:lnTo>
                  <a:pt x="411" y="288"/>
                </a:lnTo>
                <a:lnTo>
                  <a:pt x="401" y="288"/>
                </a:lnTo>
                <a:lnTo>
                  <a:pt x="390" y="288"/>
                </a:lnTo>
                <a:lnTo>
                  <a:pt x="380" y="288"/>
                </a:lnTo>
                <a:lnTo>
                  <a:pt x="370" y="288"/>
                </a:lnTo>
                <a:lnTo>
                  <a:pt x="360" y="288"/>
                </a:lnTo>
                <a:lnTo>
                  <a:pt x="349" y="288"/>
                </a:lnTo>
                <a:lnTo>
                  <a:pt x="339" y="288"/>
                </a:lnTo>
                <a:lnTo>
                  <a:pt x="329" y="288"/>
                </a:lnTo>
                <a:lnTo>
                  <a:pt x="318" y="288"/>
                </a:lnTo>
                <a:lnTo>
                  <a:pt x="308" y="288"/>
                </a:lnTo>
                <a:lnTo>
                  <a:pt x="298" y="288"/>
                </a:lnTo>
                <a:lnTo>
                  <a:pt x="288" y="288"/>
                </a:lnTo>
                <a:lnTo>
                  <a:pt x="277" y="288"/>
                </a:lnTo>
                <a:lnTo>
                  <a:pt x="272" y="288"/>
                </a:lnTo>
                <a:lnTo>
                  <a:pt x="262" y="288"/>
                </a:lnTo>
                <a:lnTo>
                  <a:pt x="252" y="288"/>
                </a:lnTo>
                <a:lnTo>
                  <a:pt x="241" y="288"/>
                </a:lnTo>
                <a:lnTo>
                  <a:pt x="231" y="288"/>
                </a:lnTo>
                <a:lnTo>
                  <a:pt x="221" y="288"/>
                </a:lnTo>
                <a:lnTo>
                  <a:pt x="210" y="288"/>
                </a:lnTo>
                <a:lnTo>
                  <a:pt x="200" y="288"/>
                </a:lnTo>
                <a:lnTo>
                  <a:pt x="190" y="288"/>
                </a:lnTo>
                <a:lnTo>
                  <a:pt x="180" y="288"/>
                </a:lnTo>
                <a:lnTo>
                  <a:pt x="169" y="288"/>
                </a:lnTo>
                <a:lnTo>
                  <a:pt x="159" y="288"/>
                </a:lnTo>
                <a:lnTo>
                  <a:pt x="149" y="288"/>
                </a:lnTo>
                <a:lnTo>
                  <a:pt x="138" y="288"/>
                </a:lnTo>
                <a:lnTo>
                  <a:pt x="128" y="288"/>
                </a:lnTo>
                <a:lnTo>
                  <a:pt x="118" y="288"/>
                </a:lnTo>
                <a:lnTo>
                  <a:pt x="108" y="288"/>
                </a:lnTo>
                <a:lnTo>
                  <a:pt x="97" y="288"/>
                </a:lnTo>
                <a:lnTo>
                  <a:pt x="92" y="288"/>
                </a:lnTo>
                <a:lnTo>
                  <a:pt x="82" y="288"/>
                </a:lnTo>
                <a:lnTo>
                  <a:pt x="72" y="288"/>
                </a:lnTo>
                <a:lnTo>
                  <a:pt x="61" y="288"/>
                </a:lnTo>
                <a:lnTo>
                  <a:pt x="51" y="288"/>
                </a:lnTo>
                <a:lnTo>
                  <a:pt x="41" y="288"/>
                </a:lnTo>
                <a:lnTo>
                  <a:pt x="31" y="288"/>
                </a:lnTo>
                <a:lnTo>
                  <a:pt x="20" y="288"/>
                </a:lnTo>
                <a:lnTo>
                  <a:pt x="10" y="288"/>
                </a:lnTo>
                <a:lnTo>
                  <a:pt x="0" y="288"/>
                </a:lnTo>
                <a:close/>
              </a:path>
            </a:pathLst>
          </a:custGeom>
          <a:pattFill prst="wdDnDiag">
            <a:fgClr>
              <a:srgbClr val="4E91D4"/>
            </a:fgClr>
            <a:bgClr>
              <a:srgbClr val="FF6600"/>
            </a:bgClr>
          </a:pattFill>
          <a:ln w="9525">
            <a:solidFill>
              <a:srgbClr val="FFFFFF"/>
            </a:solidFill>
            <a:round/>
            <a:headEnd/>
            <a:tailEnd/>
          </a:ln>
        </p:spPr>
        <p:txBody>
          <a:bodyPr/>
          <a:lstStyle/>
          <a:p>
            <a:endParaRPr lang="en-GB"/>
          </a:p>
        </p:txBody>
      </p:sp>
      <p:sp>
        <p:nvSpPr>
          <p:cNvPr id="413021" name="Freeform 349"/>
          <p:cNvSpPr>
            <a:spLocks/>
          </p:cNvSpPr>
          <p:nvPr/>
        </p:nvSpPr>
        <p:spPr bwMode="auto">
          <a:xfrm>
            <a:off x="1431925" y="4575175"/>
            <a:ext cx="6346825" cy="865188"/>
          </a:xfrm>
          <a:custGeom>
            <a:avLst/>
            <a:gdLst/>
            <a:ahLst/>
            <a:cxnLst>
              <a:cxn ang="0">
                <a:pos x="108" y="545"/>
              </a:cxn>
              <a:cxn ang="0">
                <a:pos x="241" y="545"/>
              </a:cxn>
              <a:cxn ang="0">
                <a:pos x="370" y="545"/>
              </a:cxn>
              <a:cxn ang="0">
                <a:pos x="498" y="545"/>
              </a:cxn>
              <a:cxn ang="0">
                <a:pos x="632" y="540"/>
              </a:cxn>
              <a:cxn ang="0">
                <a:pos x="760" y="535"/>
              </a:cxn>
              <a:cxn ang="0">
                <a:pos x="889" y="525"/>
              </a:cxn>
              <a:cxn ang="0">
                <a:pos x="1017" y="509"/>
              </a:cxn>
              <a:cxn ang="0">
                <a:pos x="1151" y="494"/>
              </a:cxn>
              <a:cxn ang="0">
                <a:pos x="1280" y="473"/>
              </a:cxn>
              <a:cxn ang="0">
                <a:pos x="1408" y="458"/>
              </a:cxn>
              <a:cxn ang="0">
                <a:pos x="1542" y="427"/>
              </a:cxn>
              <a:cxn ang="0">
                <a:pos x="1670" y="334"/>
              </a:cxn>
              <a:cxn ang="0">
                <a:pos x="1799" y="216"/>
              </a:cxn>
              <a:cxn ang="0">
                <a:pos x="1927" y="139"/>
              </a:cxn>
              <a:cxn ang="0">
                <a:pos x="2061" y="26"/>
              </a:cxn>
              <a:cxn ang="0">
                <a:pos x="2189" y="5"/>
              </a:cxn>
              <a:cxn ang="0">
                <a:pos x="2318" y="52"/>
              </a:cxn>
              <a:cxn ang="0">
                <a:pos x="2451" y="129"/>
              </a:cxn>
              <a:cxn ang="0">
                <a:pos x="2580" y="216"/>
              </a:cxn>
              <a:cxn ang="0">
                <a:pos x="2708" y="293"/>
              </a:cxn>
              <a:cxn ang="0">
                <a:pos x="2837" y="350"/>
              </a:cxn>
              <a:cxn ang="0">
                <a:pos x="2970" y="386"/>
              </a:cxn>
              <a:cxn ang="0">
                <a:pos x="3099" y="401"/>
              </a:cxn>
              <a:cxn ang="0">
                <a:pos x="3227" y="417"/>
              </a:cxn>
              <a:cxn ang="0">
                <a:pos x="3361" y="427"/>
              </a:cxn>
              <a:cxn ang="0">
                <a:pos x="3490" y="432"/>
              </a:cxn>
              <a:cxn ang="0">
                <a:pos x="3618" y="437"/>
              </a:cxn>
              <a:cxn ang="0">
                <a:pos x="3747" y="437"/>
              </a:cxn>
              <a:cxn ang="0">
                <a:pos x="3880" y="442"/>
              </a:cxn>
              <a:cxn ang="0">
                <a:pos x="3998" y="530"/>
              </a:cxn>
              <a:cxn ang="0">
                <a:pos x="3870" y="530"/>
              </a:cxn>
              <a:cxn ang="0">
                <a:pos x="3736" y="530"/>
              </a:cxn>
              <a:cxn ang="0">
                <a:pos x="3608" y="530"/>
              </a:cxn>
              <a:cxn ang="0">
                <a:pos x="3479" y="525"/>
              </a:cxn>
              <a:cxn ang="0">
                <a:pos x="3351" y="525"/>
              </a:cxn>
              <a:cxn ang="0">
                <a:pos x="3217" y="525"/>
              </a:cxn>
              <a:cxn ang="0">
                <a:pos x="3089" y="519"/>
              </a:cxn>
              <a:cxn ang="0">
                <a:pos x="2960" y="514"/>
              </a:cxn>
              <a:cxn ang="0">
                <a:pos x="2827" y="499"/>
              </a:cxn>
              <a:cxn ang="0">
                <a:pos x="2698" y="473"/>
              </a:cxn>
              <a:cxn ang="0">
                <a:pos x="2570" y="432"/>
              </a:cxn>
              <a:cxn ang="0">
                <a:pos x="2441" y="381"/>
              </a:cxn>
              <a:cxn ang="0">
                <a:pos x="2307" y="319"/>
              </a:cxn>
              <a:cxn ang="0">
                <a:pos x="2179" y="273"/>
              </a:cxn>
              <a:cxn ang="0">
                <a:pos x="2050" y="257"/>
              </a:cxn>
              <a:cxn ang="0">
                <a:pos x="1917" y="288"/>
              </a:cxn>
              <a:cxn ang="0">
                <a:pos x="1788" y="303"/>
              </a:cxn>
              <a:cxn ang="0">
                <a:pos x="1660" y="375"/>
              </a:cxn>
              <a:cxn ang="0">
                <a:pos x="1531" y="442"/>
              </a:cxn>
              <a:cxn ang="0">
                <a:pos x="1398" y="468"/>
              </a:cxn>
              <a:cxn ang="0">
                <a:pos x="1269" y="483"/>
              </a:cxn>
              <a:cxn ang="0">
                <a:pos x="1141" y="499"/>
              </a:cxn>
              <a:cxn ang="0">
                <a:pos x="1007" y="514"/>
              </a:cxn>
              <a:cxn ang="0">
                <a:pos x="879" y="525"/>
              </a:cxn>
              <a:cxn ang="0">
                <a:pos x="750" y="535"/>
              </a:cxn>
              <a:cxn ang="0">
                <a:pos x="622" y="540"/>
              </a:cxn>
              <a:cxn ang="0">
                <a:pos x="488" y="545"/>
              </a:cxn>
              <a:cxn ang="0">
                <a:pos x="360" y="545"/>
              </a:cxn>
              <a:cxn ang="0">
                <a:pos x="231" y="545"/>
              </a:cxn>
              <a:cxn ang="0">
                <a:pos x="97" y="545"/>
              </a:cxn>
            </a:cxnLst>
            <a:rect l="0" t="0" r="r" b="b"/>
            <a:pathLst>
              <a:path w="3998" h="545">
                <a:moveTo>
                  <a:pt x="0" y="545"/>
                </a:moveTo>
                <a:lnTo>
                  <a:pt x="0" y="545"/>
                </a:lnTo>
                <a:lnTo>
                  <a:pt x="10" y="545"/>
                </a:lnTo>
                <a:lnTo>
                  <a:pt x="20" y="545"/>
                </a:lnTo>
                <a:lnTo>
                  <a:pt x="31" y="545"/>
                </a:lnTo>
                <a:lnTo>
                  <a:pt x="41" y="545"/>
                </a:lnTo>
                <a:lnTo>
                  <a:pt x="51" y="545"/>
                </a:lnTo>
                <a:lnTo>
                  <a:pt x="61" y="545"/>
                </a:lnTo>
                <a:lnTo>
                  <a:pt x="72" y="545"/>
                </a:lnTo>
                <a:lnTo>
                  <a:pt x="82" y="545"/>
                </a:lnTo>
                <a:lnTo>
                  <a:pt x="92" y="545"/>
                </a:lnTo>
                <a:lnTo>
                  <a:pt x="97" y="545"/>
                </a:lnTo>
                <a:lnTo>
                  <a:pt x="108" y="545"/>
                </a:lnTo>
                <a:lnTo>
                  <a:pt x="118" y="545"/>
                </a:lnTo>
                <a:lnTo>
                  <a:pt x="128" y="545"/>
                </a:lnTo>
                <a:lnTo>
                  <a:pt x="138" y="545"/>
                </a:lnTo>
                <a:lnTo>
                  <a:pt x="149" y="545"/>
                </a:lnTo>
                <a:lnTo>
                  <a:pt x="159" y="545"/>
                </a:lnTo>
                <a:lnTo>
                  <a:pt x="169" y="545"/>
                </a:lnTo>
                <a:lnTo>
                  <a:pt x="180" y="545"/>
                </a:lnTo>
                <a:lnTo>
                  <a:pt x="190" y="545"/>
                </a:lnTo>
                <a:lnTo>
                  <a:pt x="200" y="545"/>
                </a:lnTo>
                <a:lnTo>
                  <a:pt x="210" y="545"/>
                </a:lnTo>
                <a:lnTo>
                  <a:pt x="221" y="545"/>
                </a:lnTo>
                <a:lnTo>
                  <a:pt x="231" y="545"/>
                </a:lnTo>
                <a:lnTo>
                  <a:pt x="241" y="545"/>
                </a:lnTo>
                <a:lnTo>
                  <a:pt x="252" y="545"/>
                </a:lnTo>
                <a:lnTo>
                  <a:pt x="262" y="545"/>
                </a:lnTo>
                <a:lnTo>
                  <a:pt x="272" y="545"/>
                </a:lnTo>
                <a:lnTo>
                  <a:pt x="277" y="545"/>
                </a:lnTo>
                <a:lnTo>
                  <a:pt x="288" y="545"/>
                </a:lnTo>
                <a:lnTo>
                  <a:pt x="298" y="545"/>
                </a:lnTo>
                <a:lnTo>
                  <a:pt x="308" y="545"/>
                </a:lnTo>
                <a:lnTo>
                  <a:pt x="318" y="545"/>
                </a:lnTo>
                <a:lnTo>
                  <a:pt x="329" y="545"/>
                </a:lnTo>
                <a:lnTo>
                  <a:pt x="339" y="545"/>
                </a:lnTo>
                <a:lnTo>
                  <a:pt x="349" y="545"/>
                </a:lnTo>
                <a:lnTo>
                  <a:pt x="360" y="545"/>
                </a:lnTo>
                <a:lnTo>
                  <a:pt x="370" y="545"/>
                </a:lnTo>
                <a:lnTo>
                  <a:pt x="380" y="545"/>
                </a:lnTo>
                <a:lnTo>
                  <a:pt x="390" y="545"/>
                </a:lnTo>
                <a:lnTo>
                  <a:pt x="401" y="545"/>
                </a:lnTo>
                <a:lnTo>
                  <a:pt x="411" y="545"/>
                </a:lnTo>
                <a:lnTo>
                  <a:pt x="421" y="545"/>
                </a:lnTo>
                <a:lnTo>
                  <a:pt x="431" y="545"/>
                </a:lnTo>
                <a:lnTo>
                  <a:pt x="442" y="545"/>
                </a:lnTo>
                <a:lnTo>
                  <a:pt x="452" y="545"/>
                </a:lnTo>
                <a:lnTo>
                  <a:pt x="457" y="545"/>
                </a:lnTo>
                <a:lnTo>
                  <a:pt x="467" y="545"/>
                </a:lnTo>
                <a:lnTo>
                  <a:pt x="478" y="545"/>
                </a:lnTo>
                <a:lnTo>
                  <a:pt x="488" y="545"/>
                </a:lnTo>
                <a:lnTo>
                  <a:pt x="498" y="545"/>
                </a:lnTo>
                <a:lnTo>
                  <a:pt x="509" y="540"/>
                </a:lnTo>
                <a:lnTo>
                  <a:pt x="519" y="540"/>
                </a:lnTo>
                <a:lnTo>
                  <a:pt x="529" y="540"/>
                </a:lnTo>
                <a:lnTo>
                  <a:pt x="539" y="540"/>
                </a:lnTo>
                <a:lnTo>
                  <a:pt x="550" y="540"/>
                </a:lnTo>
                <a:lnTo>
                  <a:pt x="560" y="540"/>
                </a:lnTo>
                <a:lnTo>
                  <a:pt x="570" y="540"/>
                </a:lnTo>
                <a:lnTo>
                  <a:pt x="581" y="540"/>
                </a:lnTo>
                <a:lnTo>
                  <a:pt x="591" y="540"/>
                </a:lnTo>
                <a:lnTo>
                  <a:pt x="601" y="540"/>
                </a:lnTo>
                <a:lnTo>
                  <a:pt x="611" y="540"/>
                </a:lnTo>
                <a:lnTo>
                  <a:pt x="622" y="540"/>
                </a:lnTo>
                <a:lnTo>
                  <a:pt x="632" y="540"/>
                </a:lnTo>
                <a:lnTo>
                  <a:pt x="637" y="540"/>
                </a:lnTo>
                <a:lnTo>
                  <a:pt x="647" y="540"/>
                </a:lnTo>
                <a:lnTo>
                  <a:pt x="658" y="535"/>
                </a:lnTo>
                <a:lnTo>
                  <a:pt x="668" y="535"/>
                </a:lnTo>
                <a:lnTo>
                  <a:pt x="678" y="535"/>
                </a:lnTo>
                <a:lnTo>
                  <a:pt x="688" y="535"/>
                </a:lnTo>
                <a:lnTo>
                  <a:pt x="699" y="535"/>
                </a:lnTo>
                <a:lnTo>
                  <a:pt x="709" y="535"/>
                </a:lnTo>
                <a:lnTo>
                  <a:pt x="719" y="535"/>
                </a:lnTo>
                <a:lnTo>
                  <a:pt x="730" y="535"/>
                </a:lnTo>
                <a:lnTo>
                  <a:pt x="740" y="535"/>
                </a:lnTo>
                <a:lnTo>
                  <a:pt x="750" y="535"/>
                </a:lnTo>
                <a:lnTo>
                  <a:pt x="760" y="535"/>
                </a:lnTo>
                <a:lnTo>
                  <a:pt x="771" y="535"/>
                </a:lnTo>
                <a:lnTo>
                  <a:pt x="781" y="535"/>
                </a:lnTo>
                <a:lnTo>
                  <a:pt x="791" y="530"/>
                </a:lnTo>
                <a:lnTo>
                  <a:pt x="802" y="530"/>
                </a:lnTo>
                <a:lnTo>
                  <a:pt x="812" y="530"/>
                </a:lnTo>
                <a:lnTo>
                  <a:pt x="817" y="530"/>
                </a:lnTo>
                <a:lnTo>
                  <a:pt x="827" y="530"/>
                </a:lnTo>
                <a:lnTo>
                  <a:pt x="837" y="530"/>
                </a:lnTo>
                <a:lnTo>
                  <a:pt x="848" y="530"/>
                </a:lnTo>
                <a:lnTo>
                  <a:pt x="858" y="530"/>
                </a:lnTo>
                <a:lnTo>
                  <a:pt x="868" y="525"/>
                </a:lnTo>
                <a:lnTo>
                  <a:pt x="879" y="525"/>
                </a:lnTo>
                <a:lnTo>
                  <a:pt x="889" y="525"/>
                </a:lnTo>
                <a:lnTo>
                  <a:pt x="899" y="525"/>
                </a:lnTo>
                <a:lnTo>
                  <a:pt x="909" y="525"/>
                </a:lnTo>
                <a:lnTo>
                  <a:pt x="920" y="519"/>
                </a:lnTo>
                <a:lnTo>
                  <a:pt x="930" y="525"/>
                </a:lnTo>
                <a:lnTo>
                  <a:pt x="940" y="519"/>
                </a:lnTo>
                <a:lnTo>
                  <a:pt x="951" y="519"/>
                </a:lnTo>
                <a:lnTo>
                  <a:pt x="961" y="519"/>
                </a:lnTo>
                <a:lnTo>
                  <a:pt x="971" y="519"/>
                </a:lnTo>
                <a:lnTo>
                  <a:pt x="981" y="514"/>
                </a:lnTo>
                <a:lnTo>
                  <a:pt x="992" y="514"/>
                </a:lnTo>
                <a:lnTo>
                  <a:pt x="1002" y="514"/>
                </a:lnTo>
                <a:lnTo>
                  <a:pt x="1007" y="509"/>
                </a:lnTo>
                <a:lnTo>
                  <a:pt x="1017" y="509"/>
                </a:lnTo>
                <a:lnTo>
                  <a:pt x="1028" y="509"/>
                </a:lnTo>
                <a:lnTo>
                  <a:pt x="1038" y="504"/>
                </a:lnTo>
                <a:lnTo>
                  <a:pt x="1048" y="504"/>
                </a:lnTo>
                <a:lnTo>
                  <a:pt x="1059" y="499"/>
                </a:lnTo>
                <a:lnTo>
                  <a:pt x="1069" y="499"/>
                </a:lnTo>
                <a:lnTo>
                  <a:pt x="1079" y="499"/>
                </a:lnTo>
                <a:lnTo>
                  <a:pt x="1089" y="499"/>
                </a:lnTo>
                <a:lnTo>
                  <a:pt x="1100" y="494"/>
                </a:lnTo>
                <a:lnTo>
                  <a:pt x="1110" y="494"/>
                </a:lnTo>
                <a:lnTo>
                  <a:pt x="1120" y="489"/>
                </a:lnTo>
                <a:lnTo>
                  <a:pt x="1130" y="489"/>
                </a:lnTo>
                <a:lnTo>
                  <a:pt x="1141" y="494"/>
                </a:lnTo>
                <a:lnTo>
                  <a:pt x="1151" y="494"/>
                </a:lnTo>
                <a:lnTo>
                  <a:pt x="1161" y="489"/>
                </a:lnTo>
                <a:lnTo>
                  <a:pt x="1172" y="483"/>
                </a:lnTo>
                <a:lnTo>
                  <a:pt x="1182" y="483"/>
                </a:lnTo>
                <a:lnTo>
                  <a:pt x="1187" y="494"/>
                </a:lnTo>
                <a:lnTo>
                  <a:pt x="1197" y="483"/>
                </a:lnTo>
                <a:lnTo>
                  <a:pt x="1208" y="494"/>
                </a:lnTo>
                <a:lnTo>
                  <a:pt x="1218" y="489"/>
                </a:lnTo>
                <a:lnTo>
                  <a:pt x="1228" y="478"/>
                </a:lnTo>
                <a:lnTo>
                  <a:pt x="1238" y="478"/>
                </a:lnTo>
                <a:lnTo>
                  <a:pt x="1249" y="478"/>
                </a:lnTo>
                <a:lnTo>
                  <a:pt x="1259" y="478"/>
                </a:lnTo>
                <a:lnTo>
                  <a:pt x="1269" y="473"/>
                </a:lnTo>
                <a:lnTo>
                  <a:pt x="1280" y="473"/>
                </a:lnTo>
                <a:lnTo>
                  <a:pt x="1290" y="468"/>
                </a:lnTo>
                <a:lnTo>
                  <a:pt x="1300" y="473"/>
                </a:lnTo>
                <a:lnTo>
                  <a:pt x="1310" y="478"/>
                </a:lnTo>
                <a:lnTo>
                  <a:pt x="1321" y="489"/>
                </a:lnTo>
                <a:lnTo>
                  <a:pt x="1331" y="483"/>
                </a:lnTo>
                <a:lnTo>
                  <a:pt x="1341" y="478"/>
                </a:lnTo>
                <a:lnTo>
                  <a:pt x="1351" y="478"/>
                </a:lnTo>
                <a:lnTo>
                  <a:pt x="1362" y="468"/>
                </a:lnTo>
                <a:lnTo>
                  <a:pt x="1367" y="463"/>
                </a:lnTo>
                <a:lnTo>
                  <a:pt x="1377" y="468"/>
                </a:lnTo>
                <a:lnTo>
                  <a:pt x="1387" y="463"/>
                </a:lnTo>
                <a:lnTo>
                  <a:pt x="1398" y="458"/>
                </a:lnTo>
                <a:lnTo>
                  <a:pt x="1408" y="458"/>
                </a:lnTo>
                <a:lnTo>
                  <a:pt x="1418" y="458"/>
                </a:lnTo>
                <a:lnTo>
                  <a:pt x="1429" y="453"/>
                </a:lnTo>
                <a:lnTo>
                  <a:pt x="1439" y="453"/>
                </a:lnTo>
                <a:lnTo>
                  <a:pt x="1449" y="463"/>
                </a:lnTo>
                <a:lnTo>
                  <a:pt x="1459" y="458"/>
                </a:lnTo>
                <a:lnTo>
                  <a:pt x="1470" y="447"/>
                </a:lnTo>
                <a:lnTo>
                  <a:pt x="1480" y="442"/>
                </a:lnTo>
                <a:lnTo>
                  <a:pt x="1490" y="442"/>
                </a:lnTo>
                <a:lnTo>
                  <a:pt x="1501" y="442"/>
                </a:lnTo>
                <a:lnTo>
                  <a:pt x="1511" y="432"/>
                </a:lnTo>
                <a:lnTo>
                  <a:pt x="1521" y="432"/>
                </a:lnTo>
                <a:lnTo>
                  <a:pt x="1531" y="432"/>
                </a:lnTo>
                <a:lnTo>
                  <a:pt x="1542" y="427"/>
                </a:lnTo>
                <a:lnTo>
                  <a:pt x="1547" y="417"/>
                </a:lnTo>
                <a:lnTo>
                  <a:pt x="1557" y="406"/>
                </a:lnTo>
                <a:lnTo>
                  <a:pt x="1567" y="401"/>
                </a:lnTo>
                <a:lnTo>
                  <a:pt x="1578" y="401"/>
                </a:lnTo>
                <a:lnTo>
                  <a:pt x="1588" y="391"/>
                </a:lnTo>
                <a:lnTo>
                  <a:pt x="1598" y="381"/>
                </a:lnTo>
                <a:lnTo>
                  <a:pt x="1608" y="381"/>
                </a:lnTo>
                <a:lnTo>
                  <a:pt x="1619" y="375"/>
                </a:lnTo>
                <a:lnTo>
                  <a:pt x="1629" y="365"/>
                </a:lnTo>
                <a:lnTo>
                  <a:pt x="1639" y="360"/>
                </a:lnTo>
                <a:lnTo>
                  <a:pt x="1650" y="350"/>
                </a:lnTo>
                <a:lnTo>
                  <a:pt x="1660" y="339"/>
                </a:lnTo>
                <a:lnTo>
                  <a:pt x="1670" y="334"/>
                </a:lnTo>
                <a:lnTo>
                  <a:pt x="1680" y="319"/>
                </a:lnTo>
                <a:lnTo>
                  <a:pt x="1691" y="309"/>
                </a:lnTo>
                <a:lnTo>
                  <a:pt x="1701" y="293"/>
                </a:lnTo>
                <a:lnTo>
                  <a:pt x="1711" y="283"/>
                </a:lnTo>
                <a:lnTo>
                  <a:pt x="1722" y="273"/>
                </a:lnTo>
                <a:lnTo>
                  <a:pt x="1727" y="257"/>
                </a:lnTo>
                <a:lnTo>
                  <a:pt x="1737" y="262"/>
                </a:lnTo>
                <a:lnTo>
                  <a:pt x="1747" y="262"/>
                </a:lnTo>
                <a:lnTo>
                  <a:pt x="1758" y="242"/>
                </a:lnTo>
                <a:lnTo>
                  <a:pt x="1768" y="237"/>
                </a:lnTo>
                <a:lnTo>
                  <a:pt x="1778" y="226"/>
                </a:lnTo>
                <a:lnTo>
                  <a:pt x="1788" y="216"/>
                </a:lnTo>
                <a:lnTo>
                  <a:pt x="1799" y="216"/>
                </a:lnTo>
                <a:lnTo>
                  <a:pt x="1809" y="226"/>
                </a:lnTo>
                <a:lnTo>
                  <a:pt x="1819" y="226"/>
                </a:lnTo>
                <a:lnTo>
                  <a:pt x="1829" y="221"/>
                </a:lnTo>
                <a:lnTo>
                  <a:pt x="1840" y="211"/>
                </a:lnTo>
                <a:lnTo>
                  <a:pt x="1850" y="201"/>
                </a:lnTo>
                <a:lnTo>
                  <a:pt x="1860" y="195"/>
                </a:lnTo>
                <a:lnTo>
                  <a:pt x="1871" y="180"/>
                </a:lnTo>
                <a:lnTo>
                  <a:pt x="1881" y="170"/>
                </a:lnTo>
                <a:lnTo>
                  <a:pt x="1891" y="165"/>
                </a:lnTo>
                <a:lnTo>
                  <a:pt x="1901" y="154"/>
                </a:lnTo>
                <a:lnTo>
                  <a:pt x="1907" y="149"/>
                </a:lnTo>
                <a:lnTo>
                  <a:pt x="1917" y="144"/>
                </a:lnTo>
                <a:lnTo>
                  <a:pt x="1927" y="139"/>
                </a:lnTo>
                <a:lnTo>
                  <a:pt x="1937" y="129"/>
                </a:lnTo>
                <a:lnTo>
                  <a:pt x="1948" y="124"/>
                </a:lnTo>
                <a:lnTo>
                  <a:pt x="1958" y="113"/>
                </a:lnTo>
                <a:lnTo>
                  <a:pt x="1968" y="103"/>
                </a:lnTo>
                <a:lnTo>
                  <a:pt x="1979" y="88"/>
                </a:lnTo>
                <a:lnTo>
                  <a:pt x="1989" y="77"/>
                </a:lnTo>
                <a:lnTo>
                  <a:pt x="1999" y="67"/>
                </a:lnTo>
                <a:lnTo>
                  <a:pt x="2009" y="62"/>
                </a:lnTo>
                <a:lnTo>
                  <a:pt x="2020" y="52"/>
                </a:lnTo>
                <a:lnTo>
                  <a:pt x="2030" y="41"/>
                </a:lnTo>
                <a:lnTo>
                  <a:pt x="2040" y="36"/>
                </a:lnTo>
                <a:lnTo>
                  <a:pt x="2050" y="31"/>
                </a:lnTo>
                <a:lnTo>
                  <a:pt x="2061" y="26"/>
                </a:lnTo>
                <a:lnTo>
                  <a:pt x="2071" y="21"/>
                </a:lnTo>
                <a:lnTo>
                  <a:pt x="2081" y="16"/>
                </a:lnTo>
                <a:lnTo>
                  <a:pt x="2092" y="10"/>
                </a:lnTo>
                <a:lnTo>
                  <a:pt x="2097" y="10"/>
                </a:lnTo>
                <a:lnTo>
                  <a:pt x="2107" y="5"/>
                </a:lnTo>
                <a:lnTo>
                  <a:pt x="2117" y="5"/>
                </a:lnTo>
                <a:lnTo>
                  <a:pt x="2128" y="0"/>
                </a:lnTo>
                <a:lnTo>
                  <a:pt x="2138" y="0"/>
                </a:lnTo>
                <a:lnTo>
                  <a:pt x="2148" y="0"/>
                </a:lnTo>
                <a:lnTo>
                  <a:pt x="2158" y="0"/>
                </a:lnTo>
                <a:lnTo>
                  <a:pt x="2169" y="0"/>
                </a:lnTo>
                <a:lnTo>
                  <a:pt x="2179" y="0"/>
                </a:lnTo>
                <a:lnTo>
                  <a:pt x="2189" y="5"/>
                </a:lnTo>
                <a:lnTo>
                  <a:pt x="2200" y="5"/>
                </a:lnTo>
                <a:lnTo>
                  <a:pt x="2210" y="5"/>
                </a:lnTo>
                <a:lnTo>
                  <a:pt x="2220" y="10"/>
                </a:lnTo>
                <a:lnTo>
                  <a:pt x="2230" y="10"/>
                </a:lnTo>
                <a:lnTo>
                  <a:pt x="2241" y="16"/>
                </a:lnTo>
                <a:lnTo>
                  <a:pt x="2251" y="21"/>
                </a:lnTo>
                <a:lnTo>
                  <a:pt x="2261" y="21"/>
                </a:lnTo>
                <a:lnTo>
                  <a:pt x="2271" y="26"/>
                </a:lnTo>
                <a:lnTo>
                  <a:pt x="2277" y="31"/>
                </a:lnTo>
                <a:lnTo>
                  <a:pt x="2287" y="36"/>
                </a:lnTo>
                <a:lnTo>
                  <a:pt x="2297" y="41"/>
                </a:lnTo>
                <a:lnTo>
                  <a:pt x="2307" y="46"/>
                </a:lnTo>
                <a:lnTo>
                  <a:pt x="2318" y="52"/>
                </a:lnTo>
                <a:lnTo>
                  <a:pt x="2328" y="57"/>
                </a:lnTo>
                <a:lnTo>
                  <a:pt x="2338" y="62"/>
                </a:lnTo>
                <a:lnTo>
                  <a:pt x="2349" y="67"/>
                </a:lnTo>
                <a:lnTo>
                  <a:pt x="2359" y="72"/>
                </a:lnTo>
                <a:lnTo>
                  <a:pt x="2369" y="77"/>
                </a:lnTo>
                <a:lnTo>
                  <a:pt x="2379" y="82"/>
                </a:lnTo>
                <a:lnTo>
                  <a:pt x="2390" y="93"/>
                </a:lnTo>
                <a:lnTo>
                  <a:pt x="2400" y="98"/>
                </a:lnTo>
                <a:lnTo>
                  <a:pt x="2410" y="103"/>
                </a:lnTo>
                <a:lnTo>
                  <a:pt x="2421" y="108"/>
                </a:lnTo>
                <a:lnTo>
                  <a:pt x="2431" y="118"/>
                </a:lnTo>
                <a:lnTo>
                  <a:pt x="2441" y="124"/>
                </a:lnTo>
                <a:lnTo>
                  <a:pt x="2451" y="129"/>
                </a:lnTo>
                <a:lnTo>
                  <a:pt x="2457" y="134"/>
                </a:lnTo>
                <a:lnTo>
                  <a:pt x="2467" y="144"/>
                </a:lnTo>
                <a:lnTo>
                  <a:pt x="2477" y="149"/>
                </a:lnTo>
                <a:lnTo>
                  <a:pt x="2487" y="154"/>
                </a:lnTo>
                <a:lnTo>
                  <a:pt x="2498" y="165"/>
                </a:lnTo>
                <a:lnTo>
                  <a:pt x="2508" y="170"/>
                </a:lnTo>
                <a:lnTo>
                  <a:pt x="2518" y="175"/>
                </a:lnTo>
                <a:lnTo>
                  <a:pt x="2528" y="185"/>
                </a:lnTo>
                <a:lnTo>
                  <a:pt x="2539" y="190"/>
                </a:lnTo>
                <a:lnTo>
                  <a:pt x="2549" y="195"/>
                </a:lnTo>
                <a:lnTo>
                  <a:pt x="2559" y="206"/>
                </a:lnTo>
                <a:lnTo>
                  <a:pt x="2570" y="211"/>
                </a:lnTo>
                <a:lnTo>
                  <a:pt x="2580" y="216"/>
                </a:lnTo>
                <a:lnTo>
                  <a:pt x="2590" y="221"/>
                </a:lnTo>
                <a:lnTo>
                  <a:pt x="2600" y="231"/>
                </a:lnTo>
                <a:lnTo>
                  <a:pt x="2611" y="237"/>
                </a:lnTo>
                <a:lnTo>
                  <a:pt x="2621" y="242"/>
                </a:lnTo>
                <a:lnTo>
                  <a:pt x="2631" y="247"/>
                </a:lnTo>
                <a:lnTo>
                  <a:pt x="2636" y="257"/>
                </a:lnTo>
                <a:lnTo>
                  <a:pt x="2647" y="262"/>
                </a:lnTo>
                <a:lnTo>
                  <a:pt x="2657" y="267"/>
                </a:lnTo>
                <a:lnTo>
                  <a:pt x="2667" y="273"/>
                </a:lnTo>
                <a:lnTo>
                  <a:pt x="2678" y="278"/>
                </a:lnTo>
                <a:lnTo>
                  <a:pt x="2688" y="283"/>
                </a:lnTo>
                <a:lnTo>
                  <a:pt x="2698" y="288"/>
                </a:lnTo>
                <a:lnTo>
                  <a:pt x="2708" y="293"/>
                </a:lnTo>
                <a:lnTo>
                  <a:pt x="2719" y="298"/>
                </a:lnTo>
                <a:lnTo>
                  <a:pt x="2729" y="303"/>
                </a:lnTo>
                <a:lnTo>
                  <a:pt x="2739" y="309"/>
                </a:lnTo>
                <a:lnTo>
                  <a:pt x="2749" y="314"/>
                </a:lnTo>
                <a:lnTo>
                  <a:pt x="2760" y="319"/>
                </a:lnTo>
                <a:lnTo>
                  <a:pt x="2770" y="324"/>
                </a:lnTo>
                <a:lnTo>
                  <a:pt x="2780" y="329"/>
                </a:lnTo>
                <a:lnTo>
                  <a:pt x="2791" y="334"/>
                </a:lnTo>
                <a:lnTo>
                  <a:pt x="2801" y="334"/>
                </a:lnTo>
                <a:lnTo>
                  <a:pt x="2811" y="339"/>
                </a:lnTo>
                <a:lnTo>
                  <a:pt x="2816" y="345"/>
                </a:lnTo>
                <a:lnTo>
                  <a:pt x="2827" y="350"/>
                </a:lnTo>
                <a:lnTo>
                  <a:pt x="2837" y="350"/>
                </a:lnTo>
                <a:lnTo>
                  <a:pt x="2847" y="355"/>
                </a:lnTo>
                <a:lnTo>
                  <a:pt x="2857" y="355"/>
                </a:lnTo>
                <a:lnTo>
                  <a:pt x="2868" y="360"/>
                </a:lnTo>
                <a:lnTo>
                  <a:pt x="2878" y="365"/>
                </a:lnTo>
                <a:lnTo>
                  <a:pt x="2888" y="365"/>
                </a:lnTo>
                <a:lnTo>
                  <a:pt x="2899" y="370"/>
                </a:lnTo>
                <a:lnTo>
                  <a:pt x="2909" y="370"/>
                </a:lnTo>
                <a:lnTo>
                  <a:pt x="2919" y="375"/>
                </a:lnTo>
                <a:lnTo>
                  <a:pt x="2929" y="375"/>
                </a:lnTo>
                <a:lnTo>
                  <a:pt x="2940" y="381"/>
                </a:lnTo>
                <a:lnTo>
                  <a:pt x="2950" y="381"/>
                </a:lnTo>
                <a:lnTo>
                  <a:pt x="2960" y="381"/>
                </a:lnTo>
                <a:lnTo>
                  <a:pt x="2970" y="386"/>
                </a:lnTo>
                <a:lnTo>
                  <a:pt x="2981" y="386"/>
                </a:lnTo>
                <a:lnTo>
                  <a:pt x="2991" y="386"/>
                </a:lnTo>
                <a:lnTo>
                  <a:pt x="3001" y="391"/>
                </a:lnTo>
                <a:lnTo>
                  <a:pt x="3006" y="391"/>
                </a:lnTo>
                <a:lnTo>
                  <a:pt x="3017" y="391"/>
                </a:lnTo>
                <a:lnTo>
                  <a:pt x="3027" y="396"/>
                </a:lnTo>
                <a:lnTo>
                  <a:pt x="3037" y="396"/>
                </a:lnTo>
                <a:lnTo>
                  <a:pt x="3048" y="396"/>
                </a:lnTo>
                <a:lnTo>
                  <a:pt x="3058" y="396"/>
                </a:lnTo>
                <a:lnTo>
                  <a:pt x="3068" y="401"/>
                </a:lnTo>
                <a:lnTo>
                  <a:pt x="3078" y="401"/>
                </a:lnTo>
                <a:lnTo>
                  <a:pt x="3089" y="401"/>
                </a:lnTo>
                <a:lnTo>
                  <a:pt x="3099" y="401"/>
                </a:lnTo>
                <a:lnTo>
                  <a:pt x="3109" y="406"/>
                </a:lnTo>
                <a:lnTo>
                  <a:pt x="3120" y="406"/>
                </a:lnTo>
                <a:lnTo>
                  <a:pt x="3130" y="406"/>
                </a:lnTo>
                <a:lnTo>
                  <a:pt x="3140" y="406"/>
                </a:lnTo>
                <a:lnTo>
                  <a:pt x="3150" y="406"/>
                </a:lnTo>
                <a:lnTo>
                  <a:pt x="3161" y="411"/>
                </a:lnTo>
                <a:lnTo>
                  <a:pt x="3171" y="411"/>
                </a:lnTo>
                <a:lnTo>
                  <a:pt x="3181" y="411"/>
                </a:lnTo>
                <a:lnTo>
                  <a:pt x="3186" y="411"/>
                </a:lnTo>
                <a:lnTo>
                  <a:pt x="3197" y="411"/>
                </a:lnTo>
                <a:lnTo>
                  <a:pt x="3207" y="411"/>
                </a:lnTo>
                <a:lnTo>
                  <a:pt x="3217" y="417"/>
                </a:lnTo>
                <a:lnTo>
                  <a:pt x="3227" y="417"/>
                </a:lnTo>
                <a:lnTo>
                  <a:pt x="3238" y="417"/>
                </a:lnTo>
                <a:lnTo>
                  <a:pt x="3248" y="417"/>
                </a:lnTo>
                <a:lnTo>
                  <a:pt x="3258" y="417"/>
                </a:lnTo>
                <a:lnTo>
                  <a:pt x="3269" y="417"/>
                </a:lnTo>
                <a:lnTo>
                  <a:pt x="3279" y="422"/>
                </a:lnTo>
                <a:lnTo>
                  <a:pt x="3289" y="422"/>
                </a:lnTo>
                <a:lnTo>
                  <a:pt x="3299" y="422"/>
                </a:lnTo>
                <a:lnTo>
                  <a:pt x="3310" y="422"/>
                </a:lnTo>
                <a:lnTo>
                  <a:pt x="3320" y="422"/>
                </a:lnTo>
                <a:lnTo>
                  <a:pt x="3330" y="422"/>
                </a:lnTo>
                <a:lnTo>
                  <a:pt x="3341" y="422"/>
                </a:lnTo>
                <a:lnTo>
                  <a:pt x="3351" y="422"/>
                </a:lnTo>
                <a:lnTo>
                  <a:pt x="3361" y="427"/>
                </a:lnTo>
                <a:lnTo>
                  <a:pt x="3366" y="427"/>
                </a:lnTo>
                <a:lnTo>
                  <a:pt x="3377" y="427"/>
                </a:lnTo>
                <a:lnTo>
                  <a:pt x="3387" y="427"/>
                </a:lnTo>
                <a:lnTo>
                  <a:pt x="3397" y="427"/>
                </a:lnTo>
                <a:lnTo>
                  <a:pt x="3407" y="427"/>
                </a:lnTo>
                <a:lnTo>
                  <a:pt x="3418" y="427"/>
                </a:lnTo>
                <a:lnTo>
                  <a:pt x="3428" y="427"/>
                </a:lnTo>
                <a:lnTo>
                  <a:pt x="3438" y="427"/>
                </a:lnTo>
                <a:lnTo>
                  <a:pt x="3448" y="432"/>
                </a:lnTo>
                <a:lnTo>
                  <a:pt x="3459" y="432"/>
                </a:lnTo>
                <a:lnTo>
                  <a:pt x="3469" y="432"/>
                </a:lnTo>
                <a:lnTo>
                  <a:pt x="3479" y="432"/>
                </a:lnTo>
                <a:lnTo>
                  <a:pt x="3490" y="432"/>
                </a:lnTo>
                <a:lnTo>
                  <a:pt x="3500" y="432"/>
                </a:lnTo>
                <a:lnTo>
                  <a:pt x="3510" y="432"/>
                </a:lnTo>
                <a:lnTo>
                  <a:pt x="3520" y="432"/>
                </a:lnTo>
                <a:lnTo>
                  <a:pt x="3531" y="432"/>
                </a:lnTo>
                <a:lnTo>
                  <a:pt x="3541" y="432"/>
                </a:lnTo>
                <a:lnTo>
                  <a:pt x="3546" y="432"/>
                </a:lnTo>
                <a:lnTo>
                  <a:pt x="3556" y="432"/>
                </a:lnTo>
                <a:lnTo>
                  <a:pt x="3567" y="432"/>
                </a:lnTo>
                <a:lnTo>
                  <a:pt x="3577" y="437"/>
                </a:lnTo>
                <a:lnTo>
                  <a:pt x="3587" y="437"/>
                </a:lnTo>
                <a:lnTo>
                  <a:pt x="3598" y="437"/>
                </a:lnTo>
                <a:lnTo>
                  <a:pt x="3608" y="437"/>
                </a:lnTo>
                <a:lnTo>
                  <a:pt x="3618" y="437"/>
                </a:lnTo>
                <a:lnTo>
                  <a:pt x="3628" y="437"/>
                </a:lnTo>
                <a:lnTo>
                  <a:pt x="3639" y="437"/>
                </a:lnTo>
                <a:lnTo>
                  <a:pt x="3649" y="437"/>
                </a:lnTo>
                <a:lnTo>
                  <a:pt x="3659" y="437"/>
                </a:lnTo>
                <a:lnTo>
                  <a:pt x="3669" y="437"/>
                </a:lnTo>
                <a:lnTo>
                  <a:pt x="3680" y="437"/>
                </a:lnTo>
                <a:lnTo>
                  <a:pt x="3690" y="437"/>
                </a:lnTo>
                <a:lnTo>
                  <a:pt x="3700" y="437"/>
                </a:lnTo>
                <a:lnTo>
                  <a:pt x="3711" y="437"/>
                </a:lnTo>
                <a:lnTo>
                  <a:pt x="3721" y="437"/>
                </a:lnTo>
                <a:lnTo>
                  <a:pt x="3726" y="437"/>
                </a:lnTo>
                <a:lnTo>
                  <a:pt x="3736" y="437"/>
                </a:lnTo>
                <a:lnTo>
                  <a:pt x="3747" y="437"/>
                </a:lnTo>
                <a:lnTo>
                  <a:pt x="3757" y="437"/>
                </a:lnTo>
                <a:lnTo>
                  <a:pt x="3767" y="437"/>
                </a:lnTo>
                <a:lnTo>
                  <a:pt x="3777" y="442"/>
                </a:lnTo>
                <a:lnTo>
                  <a:pt x="3788" y="442"/>
                </a:lnTo>
                <a:lnTo>
                  <a:pt x="3798" y="442"/>
                </a:lnTo>
                <a:lnTo>
                  <a:pt x="3808" y="442"/>
                </a:lnTo>
                <a:lnTo>
                  <a:pt x="3819" y="442"/>
                </a:lnTo>
                <a:lnTo>
                  <a:pt x="3829" y="442"/>
                </a:lnTo>
                <a:lnTo>
                  <a:pt x="3839" y="442"/>
                </a:lnTo>
                <a:lnTo>
                  <a:pt x="3849" y="442"/>
                </a:lnTo>
                <a:lnTo>
                  <a:pt x="3860" y="442"/>
                </a:lnTo>
                <a:lnTo>
                  <a:pt x="3870" y="442"/>
                </a:lnTo>
                <a:lnTo>
                  <a:pt x="3880" y="442"/>
                </a:lnTo>
                <a:lnTo>
                  <a:pt x="3890" y="442"/>
                </a:lnTo>
                <a:lnTo>
                  <a:pt x="3901" y="442"/>
                </a:lnTo>
                <a:lnTo>
                  <a:pt x="3906" y="442"/>
                </a:lnTo>
                <a:lnTo>
                  <a:pt x="3916" y="442"/>
                </a:lnTo>
                <a:lnTo>
                  <a:pt x="3926" y="442"/>
                </a:lnTo>
                <a:lnTo>
                  <a:pt x="3937" y="442"/>
                </a:lnTo>
                <a:lnTo>
                  <a:pt x="3947" y="442"/>
                </a:lnTo>
                <a:lnTo>
                  <a:pt x="3957" y="442"/>
                </a:lnTo>
                <a:lnTo>
                  <a:pt x="3968" y="442"/>
                </a:lnTo>
                <a:lnTo>
                  <a:pt x="3978" y="442"/>
                </a:lnTo>
                <a:lnTo>
                  <a:pt x="3988" y="442"/>
                </a:lnTo>
                <a:lnTo>
                  <a:pt x="3998" y="442"/>
                </a:lnTo>
                <a:lnTo>
                  <a:pt x="3998" y="530"/>
                </a:lnTo>
                <a:lnTo>
                  <a:pt x="3988" y="530"/>
                </a:lnTo>
                <a:lnTo>
                  <a:pt x="3978" y="530"/>
                </a:lnTo>
                <a:lnTo>
                  <a:pt x="3968" y="530"/>
                </a:lnTo>
                <a:lnTo>
                  <a:pt x="3957" y="530"/>
                </a:lnTo>
                <a:lnTo>
                  <a:pt x="3947" y="530"/>
                </a:lnTo>
                <a:lnTo>
                  <a:pt x="3937" y="530"/>
                </a:lnTo>
                <a:lnTo>
                  <a:pt x="3926" y="530"/>
                </a:lnTo>
                <a:lnTo>
                  <a:pt x="3916" y="530"/>
                </a:lnTo>
                <a:lnTo>
                  <a:pt x="3906" y="530"/>
                </a:lnTo>
                <a:lnTo>
                  <a:pt x="3901" y="530"/>
                </a:lnTo>
                <a:lnTo>
                  <a:pt x="3890" y="530"/>
                </a:lnTo>
                <a:lnTo>
                  <a:pt x="3880" y="530"/>
                </a:lnTo>
                <a:lnTo>
                  <a:pt x="3870" y="530"/>
                </a:lnTo>
                <a:lnTo>
                  <a:pt x="3860" y="530"/>
                </a:lnTo>
                <a:lnTo>
                  <a:pt x="3849" y="530"/>
                </a:lnTo>
                <a:lnTo>
                  <a:pt x="3839" y="530"/>
                </a:lnTo>
                <a:lnTo>
                  <a:pt x="3829" y="530"/>
                </a:lnTo>
                <a:lnTo>
                  <a:pt x="3819" y="530"/>
                </a:lnTo>
                <a:lnTo>
                  <a:pt x="3808" y="530"/>
                </a:lnTo>
                <a:lnTo>
                  <a:pt x="3798" y="530"/>
                </a:lnTo>
                <a:lnTo>
                  <a:pt x="3788" y="530"/>
                </a:lnTo>
                <a:lnTo>
                  <a:pt x="3777" y="530"/>
                </a:lnTo>
                <a:lnTo>
                  <a:pt x="3767" y="530"/>
                </a:lnTo>
                <a:lnTo>
                  <a:pt x="3757" y="530"/>
                </a:lnTo>
                <a:lnTo>
                  <a:pt x="3747" y="530"/>
                </a:lnTo>
                <a:lnTo>
                  <a:pt x="3736" y="530"/>
                </a:lnTo>
                <a:lnTo>
                  <a:pt x="3726" y="530"/>
                </a:lnTo>
                <a:lnTo>
                  <a:pt x="3721" y="530"/>
                </a:lnTo>
                <a:lnTo>
                  <a:pt x="3711" y="530"/>
                </a:lnTo>
                <a:lnTo>
                  <a:pt x="3700" y="530"/>
                </a:lnTo>
                <a:lnTo>
                  <a:pt x="3690" y="530"/>
                </a:lnTo>
                <a:lnTo>
                  <a:pt x="3680" y="530"/>
                </a:lnTo>
                <a:lnTo>
                  <a:pt x="3669" y="530"/>
                </a:lnTo>
                <a:lnTo>
                  <a:pt x="3659" y="530"/>
                </a:lnTo>
                <a:lnTo>
                  <a:pt x="3649" y="530"/>
                </a:lnTo>
                <a:lnTo>
                  <a:pt x="3639" y="530"/>
                </a:lnTo>
                <a:lnTo>
                  <a:pt x="3628" y="530"/>
                </a:lnTo>
                <a:lnTo>
                  <a:pt x="3618" y="530"/>
                </a:lnTo>
                <a:lnTo>
                  <a:pt x="3608" y="530"/>
                </a:lnTo>
                <a:lnTo>
                  <a:pt x="3598" y="530"/>
                </a:lnTo>
                <a:lnTo>
                  <a:pt x="3587" y="530"/>
                </a:lnTo>
                <a:lnTo>
                  <a:pt x="3577" y="530"/>
                </a:lnTo>
                <a:lnTo>
                  <a:pt x="3567" y="525"/>
                </a:lnTo>
                <a:lnTo>
                  <a:pt x="3556" y="525"/>
                </a:lnTo>
                <a:lnTo>
                  <a:pt x="3546" y="525"/>
                </a:lnTo>
                <a:lnTo>
                  <a:pt x="3541" y="525"/>
                </a:lnTo>
                <a:lnTo>
                  <a:pt x="3531" y="525"/>
                </a:lnTo>
                <a:lnTo>
                  <a:pt x="3520" y="525"/>
                </a:lnTo>
                <a:lnTo>
                  <a:pt x="3510" y="525"/>
                </a:lnTo>
                <a:lnTo>
                  <a:pt x="3500" y="525"/>
                </a:lnTo>
                <a:lnTo>
                  <a:pt x="3490" y="525"/>
                </a:lnTo>
                <a:lnTo>
                  <a:pt x="3479" y="525"/>
                </a:lnTo>
                <a:lnTo>
                  <a:pt x="3469" y="525"/>
                </a:lnTo>
                <a:lnTo>
                  <a:pt x="3459" y="525"/>
                </a:lnTo>
                <a:lnTo>
                  <a:pt x="3448" y="525"/>
                </a:lnTo>
                <a:lnTo>
                  <a:pt x="3438" y="525"/>
                </a:lnTo>
                <a:lnTo>
                  <a:pt x="3428" y="525"/>
                </a:lnTo>
                <a:lnTo>
                  <a:pt x="3418" y="525"/>
                </a:lnTo>
                <a:lnTo>
                  <a:pt x="3407" y="525"/>
                </a:lnTo>
                <a:lnTo>
                  <a:pt x="3397" y="525"/>
                </a:lnTo>
                <a:lnTo>
                  <a:pt x="3387" y="525"/>
                </a:lnTo>
                <a:lnTo>
                  <a:pt x="3377" y="525"/>
                </a:lnTo>
                <a:lnTo>
                  <a:pt x="3366" y="525"/>
                </a:lnTo>
                <a:lnTo>
                  <a:pt x="3361" y="525"/>
                </a:lnTo>
                <a:lnTo>
                  <a:pt x="3351" y="525"/>
                </a:lnTo>
                <a:lnTo>
                  <a:pt x="3341" y="525"/>
                </a:lnTo>
                <a:lnTo>
                  <a:pt x="3330" y="525"/>
                </a:lnTo>
                <a:lnTo>
                  <a:pt x="3320" y="525"/>
                </a:lnTo>
                <a:lnTo>
                  <a:pt x="3310" y="525"/>
                </a:lnTo>
                <a:lnTo>
                  <a:pt x="3299" y="525"/>
                </a:lnTo>
                <a:lnTo>
                  <a:pt x="3289" y="525"/>
                </a:lnTo>
                <a:lnTo>
                  <a:pt x="3279" y="525"/>
                </a:lnTo>
                <a:lnTo>
                  <a:pt x="3269" y="525"/>
                </a:lnTo>
                <a:lnTo>
                  <a:pt x="3258" y="525"/>
                </a:lnTo>
                <a:lnTo>
                  <a:pt x="3248" y="525"/>
                </a:lnTo>
                <a:lnTo>
                  <a:pt x="3238" y="525"/>
                </a:lnTo>
                <a:lnTo>
                  <a:pt x="3227" y="525"/>
                </a:lnTo>
                <a:lnTo>
                  <a:pt x="3217" y="525"/>
                </a:lnTo>
                <a:lnTo>
                  <a:pt x="3207" y="525"/>
                </a:lnTo>
                <a:lnTo>
                  <a:pt x="3197" y="525"/>
                </a:lnTo>
                <a:lnTo>
                  <a:pt x="3186" y="525"/>
                </a:lnTo>
                <a:lnTo>
                  <a:pt x="3181" y="525"/>
                </a:lnTo>
                <a:lnTo>
                  <a:pt x="3171" y="525"/>
                </a:lnTo>
                <a:lnTo>
                  <a:pt x="3161" y="525"/>
                </a:lnTo>
                <a:lnTo>
                  <a:pt x="3150" y="525"/>
                </a:lnTo>
                <a:lnTo>
                  <a:pt x="3140" y="525"/>
                </a:lnTo>
                <a:lnTo>
                  <a:pt x="3130" y="525"/>
                </a:lnTo>
                <a:lnTo>
                  <a:pt x="3120" y="525"/>
                </a:lnTo>
                <a:lnTo>
                  <a:pt x="3109" y="525"/>
                </a:lnTo>
                <a:lnTo>
                  <a:pt x="3099" y="519"/>
                </a:lnTo>
                <a:lnTo>
                  <a:pt x="3089" y="519"/>
                </a:lnTo>
                <a:lnTo>
                  <a:pt x="3078" y="519"/>
                </a:lnTo>
                <a:lnTo>
                  <a:pt x="3068" y="519"/>
                </a:lnTo>
                <a:lnTo>
                  <a:pt x="3058" y="519"/>
                </a:lnTo>
                <a:lnTo>
                  <a:pt x="3048" y="519"/>
                </a:lnTo>
                <a:lnTo>
                  <a:pt x="3037" y="519"/>
                </a:lnTo>
                <a:lnTo>
                  <a:pt x="3027" y="519"/>
                </a:lnTo>
                <a:lnTo>
                  <a:pt x="3017" y="519"/>
                </a:lnTo>
                <a:lnTo>
                  <a:pt x="3006" y="519"/>
                </a:lnTo>
                <a:lnTo>
                  <a:pt x="3001" y="519"/>
                </a:lnTo>
                <a:lnTo>
                  <a:pt x="2991" y="519"/>
                </a:lnTo>
                <a:lnTo>
                  <a:pt x="2981" y="519"/>
                </a:lnTo>
                <a:lnTo>
                  <a:pt x="2970" y="519"/>
                </a:lnTo>
                <a:lnTo>
                  <a:pt x="2960" y="514"/>
                </a:lnTo>
                <a:lnTo>
                  <a:pt x="2950" y="514"/>
                </a:lnTo>
                <a:lnTo>
                  <a:pt x="2940" y="514"/>
                </a:lnTo>
                <a:lnTo>
                  <a:pt x="2929" y="514"/>
                </a:lnTo>
                <a:lnTo>
                  <a:pt x="2919" y="509"/>
                </a:lnTo>
                <a:lnTo>
                  <a:pt x="2909" y="509"/>
                </a:lnTo>
                <a:lnTo>
                  <a:pt x="2899" y="509"/>
                </a:lnTo>
                <a:lnTo>
                  <a:pt x="2888" y="509"/>
                </a:lnTo>
                <a:lnTo>
                  <a:pt x="2878" y="504"/>
                </a:lnTo>
                <a:lnTo>
                  <a:pt x="2868" y="504"/>
                </a:lnTo>
                <a:lnTo>
                  <a:pt x="2857" y="504"/>
                </a:lnTo>
                <a:lnTo>
                  <a:pt x="2847" y="504"/>
                </a:lnTo>
                <a:lnTo>
                  <a:pt x="2837" y="499"/>
                </a:lnTo>
                <a:lnTo>
                  <a:pt x="2827" y="499"/>
                </a:lnTo>
                <a:lnTo>
                  <a:pt x="2816" y="499"/>
                </a:lnTo>
                <a:lnTo>
                  <a:pt x="2811" y="494"/>
                </a:lnTo>
                <a:lnTo>
                  <a:pt x="2801" y="494"/>
                </a:lnTo>
                <a:lnTo>
                  <a:pt x="2791" y="494"/>
                </a:lnTo>
                <a:lnTo>
                  <a:pt x="2780" y="489"/>
                </a:lnTo>
                <a:lnTo>
                  <a:pt x="2770" y="489"/>
                </a:lnTo>
                <a:lnTo>
                  <a:pt x="2760" y="483"/>
                </a:lnTo>
                <a:lnTo>
                  <a:pt x="2749" y="483"/>
                </a:lnTo>
                <a:lnTo>
                  <a:pt x="2739" y="483"/>
                </a:lnTo>
                <a:lnTo>
                  <a:pt x="2729" y="478"/>
                </a:lnTo>
                <a:lnTo>
                  <a:pt x="2719" y="478"/>
                </a:lnTo>
                <a:lnTo>
                  <a:pt x="2708" y="473"/>
                </a:lnTo>
                <a:lnTo>
                  <a:pt x="2698" y="473"/>
                </a:lnTo>
                <a:lnTo>
                  <a:pt x="2688" y="468"/>
                </a:lnTo>
                <a:lnTo>
                  <a:pt x="2678" y="468"/>
                </a:lnTo>
                <a:lnTo>
                  <a:pt x="2667" y="463"/>
                </a:lnTo>
                <a:lnTo>
                  <a:pt x="2657" y="463"/>
                </a:lnTo>
                <a:lnTo>
                  <a:pt x="2647" y="458"/>
                </a:lnTo>
                <a:lnTo>
                  <a:pt x="2636" y="453"/>
                </a:lnTo>
                <a:lnTo>
                  <a:pt x="2631" y="453"/>
                </a:lnTo>
                <a:lnTo>
                  <a:pt x="2621" y="447"/>
                </a:lnTo>
                <a:lnTo>
                  <a:pt x="2611" y="447"/>
                </a:lnTo>
                <a:lnTo>
                  <a:pt x="2600" y="442"/>
                </a:lnTo>
                <a:lnTo>
                  <a:pt x="2590" y="437"/>
                </a:lnTo>
                <a:lnTo>
                  <a:pt x="2580" y="437"/>
                </a:lnTo>
                <a:lnTo>
                  <a:pt x="2570" y="432"/>
                </a:lnTo>
                <a:lnTo>
                  <a:pt x="2559" y="427"/>
                </a:lnTo>
                <a:lnTo>
                  <a:pt x="2549" y="422"/>
                </a:lnTo>
                <a:lnTo>
                  <a:pt x="2539" y="422"/>
                </a:lnTo>
                <a:lnTo>
                  <a:pt x="2528" y="417"/>
                </a:lnTo>
                <a:lnTo>
                  <a:pt x="2518" y="411"/>
                </a:lnTo>
                <a:lnTo>
                  <a:pt x="2508" y="406"/>
                </a:lnTo>
                <a:lnTo>
                  <a:pt x="2498" y="406"/>
                </a:lnTo>
                <a:lnTo>
                  <a:pt x="2487" y="401"/>
                </a:lnTo>
                <a:lnTo>
                  <a:pt x="2477" y="396"/>
                </a:lnTo>
                <a:lnTo>
                  <a:pt x="2467" y="391"/>
                </a:lnTo>
                <a:lnTo>
                  <a:pt x="2457" y="386"/>
                </a:lnTo>
                <a:lnTo>
                  <a:pt x="2451" y="381"/>
                </a:lnTo>
                <a:lnTo>
                  <a:pt x="2441" y="381"/>
                </a:lnTo>
                <a:lnTo>
                  <a:pt x="2431" y="375"/>
                </a:lnTo>
                <a:lnTo>
                  <a:pt x="2421" y="370"/>
                </a:lnTo>
                <a:lnTo>
                  <a:pt x="2410" y="365"/>
                </a:lnTo>
                <a:lnTo>
                  <a:pt x="2400" y="360"/>
                </a:lnTo>
                <a:lnTo>
                  <a:pt x="2390" y="355"/>
                </a:lnTo>
                <a:lnTo>
                  <a:pt x="2379" y="350"/>
                </a:lnTo>
                <a:lnTo>
                  <a:pt x="2369" y="345"/>
                </a:lnTo>
                <a:lnTo>
                  <a:pt x="2359" y="345"/>
                </a:lnTo>
                <a:lnTo>
                  <a:pt x="2349" y="339"/>
                </a:lnTo>
                <a:lnTo>
                  <a:pt x="2338" y="334"/>
                </a:lnTo>
                <a:lnTo>
                  <a:pt x="2328" y="329"/>
                </a:lnTo>
                <a:lnTo>
                  <a:pt x="2318" y="324"/>
                </a:lnTo>
                <a:lnTo>
                  <a:pt x="2307" y="319"/>
                </a:lnTo>
                <a:lnTo>
                  <a:pt x="2297" y="314"/>
                </a:lnTo>
                <a:lnTo>
                  <a:pt x="2287" y="314"/>
                </a:lnTo>
                <a:lnTo>
                  <a:pt x="2277" y="309"/>
                </a:lnTo>
                <a:lnTo>
                  <a:pt x="2271" y="303"/>
                </a:lnTo>
                <a:lnTo>
                  <a:pt x="2261" y="298"/>
                </a:lnTo>
                <a:lnTo>
                  <a:pt x="2251" y="293"/>
                </a:lnTo>
                <a:lnTo>
                  <a:pt x="2241" y="293"/>
                </a:lnTo>
                <a:lnTo>
                  <a:pt x="2230" y="288"/>
                </a:lnTo>
                <a:lnTo>
                  <a:pt x="2220" y="283"/>
                </a:lnTo>
                <a:lnTo>
                  <a:pt x="2210" y="283"/>
                </a:lnTo>
                <a:lnTo>
                  <a:pt x="2200" y="278"/>
                </a:lnTo>
                <a:lnTo>
                  <a:pt x="2189" y="273"/>
                </a:lnTo>
                <a:lnTo>
                  <a:pt x="2179" y="273"/>
                </a:lnTo>
                <a:lnTo>
                  <a:pt x="2169" y="267"/>
                </a:lnTo>
                <a:lnTo>
                  <a:pt x="2158" y="267"/>
                </a:lnTo>
                <a:lnTo>
                  <a:pt x="2148" y="262"/>
                </a:lnTo>
                <a:lnTo>
                  <a:pt x="2138" y="262"/>
                </a:lnTo>
                <a:lnTo>
                  <a:pt x="2128" y="262"/>
                </a:lnTo>
                <a:lnTo>
                  <a:pt x="2117" y="257"/>
                </a:lnTo>
                <a:lnTo>
                  <a:pt x="2107" y="257"/>
                </a:lnTo>
                <a:lnTo>
                  <a:pt x="2097" y="257"/>
                </a:lnTo>
                <a:lnTo>
                  <a:pt x="2092" y="257"/>
                </a:lnTo>
                <a:lnTo>
                  <a:pt x="2081" y="257"/>
                </a:lnTo>
                <a:lnTo>
                  <a:pt x="2071" y="257"/>
                </a:lnTo>
                <a:lnTo>
                  <a:pt x="2061" y="257"/>
                </a:lnTo>
                <a:lnTo>
                  <a:pt x="2050" y="257"/>
                </a:lnTo>
                <a:lnTo>
                  <a:pt x="2040" y="257"/>
                </a:lnTo>
                <a:lnTo>
                  <a:pt x="2030" y="262"/>
                </a:lnTo>
                <a:lnTo>
                  <a:pt x="2020" y="262"/>
                </a:lnTo>
                <a:lnTo>
                  <a:pt x="2009" y="267"/>
                </a:lnTo>
                <a:lnTo>
                  <a:pt x="1999" y="267"/>
                </a:lnTo>
                <a:lnTo>
                  <a:pt x="1989" y="273"/>
                </a:lnTo>
                <a:lnTo>
                  <a:pt x="1979" y="278"/>
                </a:lnTo>
                <a:lnTo>
                  <a:pt x="1968" y="278"/>
                </a:lnTo>
                <a:lnTo>
                  <a:pt x="1958" y="283"/>
                </a:lnTo>
                <a:lnTo>
                  <a:pt x="1948" y="288"/>
                </a:lnTo>
                <a:lnTo>
                  <a:pt x="1937" y="288"/>
                </a:lnTo>
                <a:lnTo>
                  <a:pt x="1927" y="288"/>
                </a:lnTo>
                <a:lnTo>
                  <a:pt x="1917" y="288"/>
                </a:lnTo>
                <a:lnTo>
                  <a:pt x="1907" y="288"/>
                </a:lnTo>
                <a:lnTo>
                  <a:pt x="1901" y="288"/>
                </a:lnTo>
                <a:lnTo>
                  <a:pt x="1891" y="293"/>
                </a:lnTo>
                <a:lnTo>
                  <a:pt x="1881" y="293"/>
                </a:lnTo>
                <a:lnTo>
                  <a:pt x="1871" y="298"/>
                </a:lnTo>
                <a:lnTo>
                  <a:pt x="1860" y="303"/>
                </a:lnTo>
                <a:lnTo>
                  <a:pt x="1850" y="309"/>
                </a:lnTo>
                <a:lnTo>
                  <a:pt x="1840" y="314"/>
                </a:lnTo>
                <a:lnTo>
                  <a:pt x="1829" y="319"/>
                </a:lnTo>
                <a:lnTo>
                  <a:pt x="1819" y="319"/>
                </a:lnTo>
                <a:lnTo>
                  <a:pt x="1809" y="314"/>
                </a:lnTo>
                <a:lnTo>
                  <a:pt x="1799" y="309"/>
                </a:lnTo>
                <a:lnTo>
                  <a:pt x="1788" y="303"/>
                </a:lnTo>
                <a:lnTo>
                  <a:pt x="1778" y="309"/>
                </a:lnTo>
                <a:lnTo>
                  <a:pt x="1768" y="314"/>
                </a:lnTo>
                <a:lnTo>
                  <a:pt x="1758" y="314"/>
                </a:lnTo>
                <a:lnTo>
                  <a:pt x="1747" y="329"/>
                </a:lnTo>
                <a:lnTo>
                  <a:pt x="1737" y="324"/>
                </a:lnTo>
                <a:lnTo>
                  <a:pt x="1727" y="324"/>
                </a:lnTo>
                <a:lnTo>
                  <a:pt x="1722" y="334"/>
                </a:lnTo>
                <a:lnTo>
                  <a:pt x="1711" y="339"/>
                </a:lnTo>
                <a:lnTo>
                  <a:pt x="1701" y="345"/>
                </a:lnTo>
                <a:lnTo>
                  <a:pt x="1691" y="350"/>
                </a:lnTo>
                <a:lnTo>
                  <a:pt x="1680" y="360"/>
                </a:lnTo>
                <a:lnTo>
                  <a:pt x="1670" y="370"/>
                </a:lnTo>
                <a:lnTo>
                  <a:pt x="1660" y="375"/>
                </a:lnTo>
                <a:lnTo>
                  <a:pt x="1650" y="386"/>
                </a:lnTo>
                <a:lnTo>
                  <a:pt x="1639" y="391"/>
                </a:lnTo>
                <a:lnTo>
                  <a:pt x="1629" y="396"/>
                </a:lnTo>
                <a:lnTo>
                  <a:pt x="1619" y="406"/>
                </a:lnTo>
                <a:lnTo>
                  <a:pt x="1608" y="411"/>
                </a:lnTo>
                <a:lnTo>
                  <a:pt x="1598" y="417"/>
                </a:lnTo>
                <a:lnTo>
                  <a:pt x="1588" y="422"/>
                </a:lnTo>
                <a:lnTo>
                  <a:pt x="1578" y="427"/>
                </a:lnTo>
                <a:lnTo>
                  <a:pt x="1567" y="422"/>
                </a:lnTo>
                <a:lnTo>
                  <a:pt x="1557" y="427"/>
                </a:lnTo>
                <a:lnTo>
                  <a:pt x="1547" y="432"/>
                </a:lnTo>
                <a:lnTo>
                  <a:pt x="1542" y="442"/>
                </a:lnTo>
                <a:lnTo>
                  <a:pt x="1531" y="442"/>
                </a:lnTo>
                <a:lnTo>
                  <a:pt x="1521" y="447"/>
                </a:lnTo>
                <a:lnTo>
                  <a:pt x="1511" y="447"/>
                </a:lnTo>
                <a:lnTo>
                  <a:pt x="1501" y="453"/>
                </a:lnTo>
                <a:lnTo>
                  <a:pt x="1490" y="453"/>
                </a:lnTo>
                <a:lnTo>
                  <a:pt x="1480" y="453"/>
                </a:lnTo>
                <a:lnTo>
                  <a:pt x="1470" y="458"/>
                </a:lnTo>
                <a:lnTo>
                  <a:pt x="1459" y="468"/>
                </a:lnTo>
                <a:lnTo>
                  <a:pt x="1449" y="468"/>
                </a:lnTo>
                <a:lnTo>
                  <a:pt x="1439" y="463"/>
                </a:lnTo>
                <a:lnTo>
                  <a:pt x="1429" y="463"/>
                </a:lnTo>
                <a:lnTo>
                  <a:pt x="1418" y="463"/>
                </a:lnTo>
                <a:lnTo>
                  <a:pt x="1408" y="463"/>
                </a:lnTo>
                <a:lnTo>
                  <a:pt x="1398" y="468"/>
                </a:lnTo>
                <a:lnTo>
                  <a:pt x="1387" y="473"/>
                </a:lnTo>
                <a:lnTo>
                  <a:pt x="1377" y="473"/>
                </a:lnTo>
                <a:lnTo>
                  <a:pt x="1367" y="473"/>
                </a:lnTo>
                <a:lnTo>
                  <a:pt x="1362" y="478"/>
                </a:lnTo>
                <a:lnTo>
                  <a:pt x="1351" y="483"/>
                </a:lnTo>
                <a:lnTo>
                  <a:pt x="1341" y="483"/>
                </a:lnTo>
                <a:lnTo>
                  <a:pt x="1331" y="489"/>
                </a:lnTo>
                <a:lnTo>
                  <a:pt x="1321" y="494"/>
                </a:lnTo>
                <a:lnTo>
                  <a:pt x="1310" y="489"/>
                </a:lnTo>
                <a:lnTo>
                  <a:pt x="1300" y="483"/>
                </a:lnTo>
                <a:lnTo>
                  <a:pt x="1290" y="478"/>
                </a:lnTo>
                <a:lnTo>
                  <a:pt x="1280" y="483"/>
                </a:lnTo>
                <a:lnTo>
                  <a:pt x="1269" y="483"/>
                </a:lnTo>
                <a:lnTo>
                  <a:pt x="1259" y="489"/>
                </a:lnTo>
                <a:lnTo>
                  <a:pt x="1249" y="489"/>
                </a:lnTo>
                <a:lnTo>
                  <a:pt x="1238" y="489"/>
                </a:lnTo>
                <a:lnTo>
                  <a:pt x="1228" y="489"/>
                </a:lnTo>
                <a:lnTo>
                  <a:pt x="1218" y="494"/>
                </a:lnTo>
                <a:lnTo>
                  <a:pt x="1208" y="499"/>
                </a:lnTo>
                <a:lnTo>
                  <a:pt x="1197" y="489"/>
                </a:lnTo>
                <a:lnTo>
                  <a:pt x="1187" y="499"/>
                </a:lnTo>
                <a:lnTo>
                  <a:pt x="1182" y="494"/>
                </a:lnTo>
                <a:lnTo>
                  <a:pt x="1172" y="494"/>
                </a:lnTo>
                <a:lnTo>
                  <a:pt x="1161" y="494"/>
                </a:lnTo>
                <a:lnTo>
                  <a:pt x="1151" y="499"/>
                </a:lnTo>
                <a:lnTo>
                  <a:pt x="1141" y="499"/>
                </a:lnTo>
                <a:lnTo>
                  <a:pt x="1130" y="494"/>
                </a:lnTo>
                <a:lnTo>
                  <a:pt x="1120" y="494"/>
                </a:lnTo>
                <a:lnTo>
                  <a:pt x="1110" y="499"/>
                </a:lnTo>
                <a:lnTo>
                  <a:pt x="1100" y="499"/>
                </a:lnTo>
                <a:lnTo>
                  <a:pt x="1089" y="504"/>
                </a:lnTo>
                <a:lnTo>
                  <a:pt x="1079" y="504"/>
                </a:lnTo>
                <a:lnTo>
                  <a:pt x="1069" y="504"/>
                </a:lnTo>
                <a:lnTo>
                  <a:pt x="1059" y="504"/>
                </a:lnTo>
                <a:lnTo>
                  <a:pt x="1048" y="509"/>
                </a:lnTo>
                <a:lnTo>
                  <a:pt x="1038" y="509"/>
                </a:lnTo>
                <a:lnTo>
                  <a:pt x="1028" y="509"/>
                </a:lnTo>
                <a:lnTo>
                  <a:pt x="1017" y="514"/>
                </a:lnTo>
                <a:lnTo>
                  <a:pt x="1007" y="514"/>
                </a:lnTo>
                <a:lnTo>
                  <a:pt x="1002" y="514"/>
                </a:lnTo>
                <a:lnTo>
                  <a:pt x="992" y="519"/>
                </a:lnTo>
                <a:lnTo>
                  <a:pt x="981" y="519"/>
                </a:lnTo>
                <a:lnTo>
                  <a:pt x="971" y="519"/>
                </a:lnTo>
                <a:lnTo>
                  <a:pt x="961" y="519"/>
                </a:lnTo>
                <a:lnTo>
                  <a:pt x="951" y="525"/>
                </a:lnTo>
                <a:lnTo>
                  <a:pt x="940" y="525"/>
                </a:lnTo>
                <a:lnTo>
                  <a:pt x="930" y="525"/>
                </a:lnTo>
                <a:lnTo>
                  <a:pt x="920" y="525"/>
                </a:lnTo>
                <a:lnTo>
                  <a:pt x="909" y="525"/>
                </a:lnTo>
                <a:lnTo>
                  <a:pt x="899" y="525"/>
                </a:lnTo>
                <a:lnTo>
                  <a:pt x="889" y="525"/>
                </a:lnTo>
                <a:lnTo>
                  <a:pt x="879" y="525"/>
                </a:lnTo>
                <a:lnTo>
                  <a:pt x="868" y="530"/>
                </a:lnTo>
                <a:lnTo>
                  <a:pt x="858" y="530"/>
                </a:lnTo>
                <a:lnTo>
                  <a:pt x="848" y="530"/>
                </a:lnTo>
                <a:lnTo>
                  <a:pt x="837" y="530"/>
                </a:lnTo>
                <a:lnTo>
                  <a:pt x="827" y="530"/>
                </a:lnTo>
                <a:lnTo>
                  <a:pt x="817" y="530"/>
                </a:lnTo>
                <a:lnTo>
                  <a:pt x="812" y="530"/>
                </a:lnTo>
                <a:lnTo>
                  <a:pt x="802" y="530"/>
                </a:lnTo>
                <a:lnTo>
                  <a:pt x="791" y="535"/>
                </a:lnTo>
                <a:lnTo>
                  <a:pt x="781" y="535"/>
                </a:lnTo>
                <a:lnTo>
                  <a:pt x="771" y="535"/>
                </a:lnTo>
                <a:lnTo>
                  <a:pt x="760" y="535"/>
                </a:lnTo>
                <a:lnTo>
                  <a:pt x="750" y="535"/>
                </a:lnTo>
                <a:lnTo>
                  <a:pt x="740" y="535"/>
                </a:lnTo>
                <a:lnTo>
                  <a:pt x="730" y="535"/>
                </a:lnTo>
                <a:lnTo>
                  <a:pt x="719" y="535"/>
                </a:lnTo>
                <a:lnTo>
                  <a:pt x="709" y="535"/>
                </a:lnTo>
                <a:lnTo>
                  <a:pt x="699" y="535"/>
                </a:lnTo>
                <a:lnTo>
                  <a:pt x="688" y="535"/>
                </a:lnTo>
                <a:lnTo>
                  <a:pt x="678" y="535"/>
                </a:lnTo>
                <a:lnTo>
                  <a:pt x="668" y="535"/>
                </a:lnTo>
                <a:lnTo>
                  <a:pt x="658" y="540"/>
                </a:lnTo>
                <a:lnTo>
                  <a:pt x="647" y="540"/>
                </a:lnTo>
                <a:lnTo>
                  <a:pt x="637" y="540"/>
                </a:lnTo>
                <a:lnTo>
                  <a:pt x="632" y="540"/>
                </a:lnTo>
                <a:lnTo>
                  <a:pt x="622" y="540"/>
                </a:lnTo>
                <a:lnTo>
                  <a:pt x="611" y="540"/>
                </a:lnTo>
                <a:lnTo>
                  <a:pt x="601" y="540"/>
                </a:lnTo>
                <a:lnTo>
                  <a:pt x="591" y="540"/>
                </a:lnTo>
                <a:lnTo>
                  <a:pt x="581" y="540"/>
                </a:lnTo>
                <a:lnTo>
                  <a:pt x="570" y="540"/>
                </a:lnTo>
                <a:lnTo>
                  <a:pt x="560" y="540"/>
                </a:lnTo>
                <a:lnTo>
                  <a:pt x="550" y="540"/>
                </a:lnTo>
                <a:lnTo>
                  <a:pt x="539" y="540"/>
                </a:lnTo>
                <a:lnTo>
                  <a:pt x="529" y="540"/>
                </a:lnTo>
                <a:lnTo>
                  <a:pt x="519" y="540"/>
                </a:lnTo>
                <a:lnTo>
                  <a:pt x="509" y="540"/>
                </a:lnTo>
                <a:lnTo>
                  <a:pt x="498" y="545"/>
                </a:lnTo>
                <a:lnTo>
                  <a:pt x="488" y="545"/>
                </a:lnTo>
                <a:lnTo>
                  <a:pt x="478" y="545"/>
                </a:lnTo>
                <a:lnTo>
                  <a:pt x="467" y="545"/>
                </a:lnTo>
                <a:lnTo>
                  <a:pt x="457" y="545"/>
                </a:lnTo>
                <a:lnTo>
                  <a:pt x="452" y="545"/>
                </a:lnTo>
                <a:lnTo>
                  <a:pt x="442" y="545"/>
                </a:lnTo>
                <a:lnTo>
                  <a:pt x="431" y="545"/>
                </a:lnTo>
                <a:lnTo>
                  <a:pt x="421" y="545"/>
                </a:lnTo>
                <a:lnTo>
                  <a:pt x="411" y="545"/>
                </a:lnTo>
                <a:lnTo>
                  <a:pt x="401" y="545"/>
                </a:lnTo>
                <a:lnTo>
                  <a:pt x="390" y="545"/>
                </a:lnTo>
                <a:lnTo>
                  <a:pt x="380" y="545"/>
                </a:lnTo>
                <a:lnTo>
                  <a:pt x="370" y="545"/>
                </a:lnTo>
                <a:lnTo>
                  <a:pt x="360" y="545"/>
                </a:lnTo>
                <a:lnTo>
                  <a:pt x="349" y="545"/>
                </a:lnTo>
                <a:lnTo>
                  <a:pt x="339" y="545"/>
                </a:lnTo>
                <a:lnTo>
                  <a:pt x="329" y="545"/>
                </a:lnTo>
                <a:lnTo>
                  <a:pt x="318" y="545"/>
                </a:lnTo>
                <a:lnTo>
                  <a:pt x="308" y="545"/>
                </a:lnTo>
                <a:lnTo>
                  <a:pt x="298" y="545"/>
                </a:lnTo>
                <a:lnTo>
                  <a:pt x="288" y="545"/>
                </a:lnTo>
                <a:lnTo>
                  <a:pt x="277" y="545"/>
                </a:lnTo>
                <a:lnTo>
                  <a:pt x="272" y="545"/>
                </a:lnTo>
                <a:lnTo>
                  <a:pt x="262" y="545"/>
                </a:lnTo>
                <a:lnTo>
                  <a:pt x="252" y="545"/>
                </a:lnTo>
                <a:lnTo>
                  <a:pt x="241" y="545"/>
                </a:lnTo>
                <a:lnTo>
                  <a:pt x="231" y="545"/>
                </a:lnTo>
                <a:lnTo>
                  <a:pt x="221" y="545"/>
                </a:lnTo>
                <a:lnTo>
                  <a:pt x="210" y="545"/>
                </a:lnTo>
                <a:lnTo>
                  <a:pt x="200" y="545"/>
                </a:lnTo>
                <a:lnTo>
                  <a:pt x="190" y="545"/>
                </a:lnTo>
                <a:lnTo>
                  <a:pt x="180" y="545"/>
                </a:lnTo>
                <a:lnTo>
                  <a:pt x="169" y="545"/>
                </a:lnTo>
                <a:lnTo>
                  <a:pt x="159" y="545"/>
                </a:lnTo>
                <a:lnTo>
                  <a:pt x="149" y="545"/>
                </a:lnTo>
                <a:lnTo>
                  <a:pt x="138" y="545"/>
                </a:lnTo>
                <a:lnTo>
                  <a:pt x="128" y="545"/>
                </a:lnTo>
                <a:lnTo>
                  <a:pt x="118" y="545"/>
                </a:lnTo>
                <a:lnTo>
                  <a:pt x="108" y="545"/>
                </a:lnTo>
                <a:lnTo>
                  <a:pt x="97" y="545"/>
                </a:lnTo>
                <a:lnTo>
                  <a:pt x="92" y="545"/>
                </a:lnTo>
                <a:lnTo>
                  <a:pt x="82" y="545"/>
                </a:lnTo>
                <a:lnTo>
                  <a:pt x="72" y="545"/>
                </a:lnTo>
                <a:lnTo>
                  <a:pt x="61" y="545"/>
                </a:lnTo>
                <a:lnTo>
                  <a:pt x="51" y="545"/>
                </a:lnTo>
                <a:lnTo>
                  <a:pt x="41" y="545"/>
                </a:lnTo>
                <a:lnTo>
                  <a:pt x="31" y="545"/>
                </a:lnTo>
                <a:lnTo>
                  <a:pt x="20" y="545"/>
                </a:lnTo>
                <a:lnTo>
                  <a:pt x="10" y="545"/>
                </a:lnTo>
                <a:lnTo>
                  <a:pt x="0" y="545"/>
                </a:lnTo>
                <a:close/>
              </a:path>
            </a:pathLst>
          </a:custGeom>
          <a:gradFill rotWithShape="0">
            <a:gsLst>
              <a:gs pos="0">
                <a:srgbClr val="FF3300"/>
              </a:gs>
              <a:gs pos="100000">
                <a:srgbClr val="FFFFFF"/>
              </a:gs>
            </a:gsLst>
            <a:lin ang="5400000" scaled="1"/>
          </a:gradFill>
          <a:ln w="9525">
            <a:noFill/>
            <a:round/>
            <a:headEnd/>
            <a:tailEnd/>
          </a:ln>
        </p:spPr>
        <p:txBody>
          <a:bodyPr/>
          <a:lstStyle/>
          <a:p>
            <a:endParaRPr lang="en-GB"/>
          </a:p>
        </p:txBody>
      </p:sp>
      <p:sp>
        <p:nvSpPr>
          <p:cNvPr id="413022" name="Text Box 350"/>
          <p:cNvSpPr txBox="1">
            <a:spLocks noChangeArrowheads="1"/>
          </p:cNvSpPr>
          <p:nvPr/>
        </p:nvSpPr>
        <p:spPr bwMode="auto">
          <a:xfrm>
            <a:off x="1493838" y="1847850"/>
            <a:ext cx="3856037" cy="396875"/>
          </a:xfrm>
          <a:prstGeom prst="rect">
            <a:avLst/>
          </a:prstGeom>
          <a:noFill/>
          <a:ln w="9525">
            <a:noFill/>
            <a:miter lim="800000"/>
            <a:headEnd/>
            <a:tailEnd/>
          </a:ln>
          <a:effectLst/>
        </p:spPr>
        <p:txBody>
          <a:bodyPr wrap="none">
            <a:spAutoFit/>
          </a:bodyPr>
          <a:lstStyle/>
          <a:p>
            <a:r>
              <a:rPr lang="en-GB" sz="2000" b="1">
                <a:latin typeface="BankGothic Md BT" pitchFamily="34" charset="0"/>
              </a:rPr>
              <a:t>i.e. Convergence by 2020</a:t>
            </a:r>
          </a:p>
        </p:txBody>
      </p:sp>
      <p:sp>
        <p:nvSpPr>
          <p:cNvPr id="413023" name="Rectangle 351"/>
          <p:cNvSpPr>
            <a:spLocks noChangeArrowheads="1"/>
          </p:cNvSpPr>
          <p:nvPr/>
        </p:nvSpPr>
        <p:spPr bwMode="auto">
          <a:xfrm>
            <a:off x="7869238" y="2246313"/>
            <a:ext cx="530225" cy="228600"/>
          </a:xfrm>
          <a:prstGeom prst="rect">
            <a:avLst/>
          </a:prstGeom>
          <a:noFill/>
          <a:ln w="9525">
            <a:noFill/>
            <a:miter lim="800000"/>
            <a:headEnd/>
            <a:tailEnd/>
          </a:ln>
        </p:spPr>
        <p:txBody>
          <a:bodyPr wrap="none" lIns="0" tIns="0" rIns="0" bIns="0">
            <a:spAutoFit/>
          </a:bodyPr>
          <a:lstStyle/>
          <a:p>
            <a:r>
              <a:rPr lang="en-GB" sz="1500" b="1">
                <a:solidFill>
                  <a:srgbClr val="000080"/>
                </a:solidFill>
              </a:rPr>
              <a:t>30Gtc</a:t>
            </a:r>
            <a:endParaRPr lang="en-GB" sz="2400"/>
          </a:p>
        </p:txBody>
      </p:sp>
      <p:sp>
        <p:nvSpPr>
          <p:cNvPr id="413024" name="Rectangle 352"/>
          <p:cNvSpPr>
            <a:spLocks noChangeArrowheads="1"/>
          </p:cNvSpPr>
          <p:nvPr/>
        </p:nvSpPr>
        <p:spPr bwMode="auto">
          <a:xfrm>
            <a:off x="7867650" y="3295650"/>
            <a:ext cx="530225" cy="228600"/>
          </a:xfrm>
          <a:prstGeom prst="rect">
            <a:avLst/>
          </a:prstGeom>
          <a:noFill/>
          <a:ln w="9525">
            <a:noFill/>
            <a:miter lim="800000"/>
            <a:headEnd/>
            <a:tailEnd/>
          </a:ln>
        </p:spPr>
        <p:txBody>
          <a:bodyPr wrap="none" lIns="0" tIns="0" rIns="0" bIns="0">
            <a:spAutoFit/>
          </a:bodyPr>
          <a:lstStyle/>
          <a:p>
            <a:r>
              <a:rPr lang="en-GB" sz="1500" b="1">
                <a:solidFill>
                  <a:srgbClr val="000080"/>
                </a:solidFill>
              </a:rPr>
              <a:t>20Gtc</a:t>
            </a:r>
            <a:endParaRPr lang="en-GB" sz="2400"/>
          </a:p>
        </p:txBody>
      </p:sp>
      <p:grpSp>
        <p:nvGrpSpPr>
          <p:cNvPr id="430038" name="Group 4054"/>
          <p:cNvGrpSpPr>
            <a:grpSpLocks/>
          </p:cNvGrpSpPr>
          <p:nvPr/>
        </p:nvGrpSpPr>
        <p:grpSpPr bwMode="auto">
          <a:xfrm>
            <a:off x="1423988" y="1320800"/>
            <a:ext cx="6403975" cy="4178300"/>
            <a:chOff x="897" y="832"/>
            <a:chExt cx="4034" cy="2632"/>
          </a:xfrm>
        </p:grpSpPr>
        <p:sp>
          <p:nvSpPr>
            <p:cNvPr id="430039" name="Freeform 4055"/>
            <p:cNvSpPr>
              <a:spLocks/>
            </p:cNvSpPr>
            <p:nvPr/>
          </p:nvSpPr>
          <p:spPr bwMode="auto">
            <a:xfrm>
              <a:off x="897" y="858"/>
              <a:ext cx="3998" cy="2570"/>
            </a:xfrm>
            <a:custGeom>
              <a:avLst/>
              <a:gdLst/>
              <a:ahLst/>
              <a:cxnLst>
                <a:cxn ang="0">
                  <a:pos x="108" y="2570"/>
                </a:cxn>
                <a:cxn ang="0">
                  <a:pos x="241" y="2570"/>
                </a:cxn>
                <a:cxn ang="0">
                  <a:pos x="370" y="2570"/>
                </a:cxn>
                <a:cxn ang="0">
                  <a:pos x="498" y="2570"/>
                </a:cxn>
                <a:cxn ang="0">
                  <a:pos x="632" y="2565"/>
                </a:cxn>
                <a:cxn ang="0">
                  <a:pos x="760" y="2560"/>
                </a:cxn>
                <a:cxn ang="0">
                  <a:pos x="889" y="2550"/>
                </a:cxn>
                <a:cxn ang="0">
                  <a:pos x="1017" y="2534"/>
                </a:cxn>
                <a:cxn ang="0">
                  <a:pos x="1151" y="2519"/>
                </a:cxn>
                <a:cxn ang="0">
                  <a:pos x="1280" y="2498"/>
                </a:cxn>
                <a:cxn ang="0">
                  <a:pos x="1408" y="2483"/>
                </a:cxn>
                <a:cxn ang="0">
                  <a:pos x="1542" y="2452"/>
                </a:cxn>
                <a:cxn ang="0">
                  <a:pos x="1670" y="2359"/>
                </a:cxn>
                <a:cxn ang="0">
                  <a:pos x="1799" y="2241"/>
                </a:cxn>
                <a:cxn ang="0">
                  <a:pos x="1927" y="2164"/>
                </a:cxn>
                <a:cxn ang="0">
                  <a:pos x="2061" y="2035"/>
                </a:cxn>
                <a:cxn ang="0">
                  <a:pos x="2189" y="1876"/>
                </a:cxn>
                <a:cxn ang="0">
                  <a:pos x="2318" y="1670"/>
                </a:cxn>
                <a:cxn ang="0">
                  <a:pos x="2451" y="1408"/>
                </a:cxn>
                <a:cxn ang="0">
                  <a:pos x="2580" y="1064"/>
                </a:cxn>
                <a:cxn ang="0">
                  <a:pos x="2708" y="622"/>
                </a:cxn>
                <a:cxn ang="0">
                  <a:pos x="2837" y="51"/>
                </a:cxn>
                <a:cxn ang="0">
                  <a:pos x="2970" y="0"/>
                </a:cxn>
                <a:cxn ang="0">
                  <a:pos x="3099" y="0"/>
                </a:cxn>
                <a:cxn ang="0">
                  <a:pos x="3227" y="0"/>
                </a:cxn>
                <a:cxn ang="0">
                  <a:pos x="3361" y="0"/>
                </a:cxn>
                <a:cxn ang="0">
                  <a:pos x="3490" y="0"/>
                </a:cxn>
                <a:cxn ang="0">
                  <a:pos x="3618" y="0"/>
                </a:cxn>
                <a:cxn ang="0">
                  <a:pos x="3747" y="0"/>
                </a:cxn>
                <a:cxn ang="0">
                  <a:pos x="3880" y="0"/>
                </a:cxn>
                <a:cxn ang="0">
                  <a:pos x="3998" y="1593"/>
                </a:cxn>
                <a:cxn ang="0">
                  <a:pos x="3870" y="1598"/>
                </a:cxn>
                <a:cxn ang="0">
                  <a:pos x="3736" y="1598"/>
                </a:cxn>
                <a:cxn ang="0">
                  <a:pos x="3608" y="1604"/>
                </a:cxn>
                <a:cxn ang="0">
                  <a:pos x="3479" y="1609"/>
                </a:cxn>
                <a:cxn ang="0">
                  <a:pos x="3351" y="1619"/>
                </a:cxn>
                <a:cxn ang="0">
                  <a:pos x="3217" y="1634"/>
                </a:cxn>
                <a:cxn ang="0">
                  <a:pos x="3089" y="1650"/>
                </a:cxn>
                <a:cxn ang="0">
                  <a:pos x="2960" y="1676"/>
                </a:cxn>
                <a:cxn ang="0">
                  <a:pos x="2827" y="1701"/>
                </a:cxn>
                <a:cxn ang="0">
                  <a:pos x="2698" y="1737"/>
                </a:cxn>
                <a:cxn ang="0">
                  <a:pos x="2570" y="1784"/>
                </a:cxn>
                <a:cxn ang="0">
                  <a:pos x="2441" y="1835"/>
                </a:cxn>
                <a:cxn ang="0">
                  <a:pos x="2307" y="1886"/>
                </a:cxn>
                <a:cxn ang="0">
                  <a:pos x="2179" y="1958"/>
                </a:cxn>
                <a:cxn ang="0">
                  <a:pos x="2050" y="2051"/>
                </a:cxn>
                <a:cxn ang="0">
                  <a:pos x="1917" y="2169"/>
                </a:cxn>
                <a:cxn ang="0">
                  <a:pos x="1788" y="2241"/>
                </a:cxn>
                <a:cxn ang="0">
                  <a:pos x="1660" y="2364"/>
                </a:cxn>
                <a:cxn ang="0">
                  <a:pos x="1531" y="2457"/>
                </a:cxn>
                <a:cxn ang="0">
                  <a:pos x="1398" y="2483"/>
                </a:cxn>
                <a:cxn ang="0">
                  <a:pos x="1269" y="2498"/>
                </a:cxn>
                <a:cxn ang="0">
                  <a:pos x="1141" y="2519"/>
                </a:cxn>
                <a:cxn ang="0">
                  <a:pos x="1007" y="2534"/>
                </a:cxn>
                <a:cxn ang="0">
                  <a:pos x="879" y="2550"/>
                </a:cxn>
                <a:cxn ang="0">
                  <a:pos x="750" y="2560"/>
                </a:cxn>
                <a:cxn ang="0">
                  <a:pos x="622" y="2565"/>
                </a:cxn>
                <a:cxn ang="0">
                  <a:pos x="488" y="2570"/>
                </a:cxn>
                <a:cxn ang="0">
                  <a:pos x="360" y="2570"/>
                </a:cxn>
                <a:cxn ang="0">
                  <a:pos x="231" y="2570"/>
                </a:cxn>
                <a:cxn ang="0">
                  <a:pos x="97" y="2570"/>
                </a:cxn>
              </a:cxnLst>
              <a:rect l="0" t="0" r="r" b="b"/>
              <a:pathLst>
                <a:path w="3998" h="2570">
                  <a:moveTo>
                    <a:pt x="0" y="2570"/>
                  </a:moveTo>
                  <a:lnTo>
                    <a:pt x="0" y="2570"/>
                  </a:lnTo>
                  <a:lnTo>
                    <a:pt x="10" y="2570"/>
                  </a:lnTo>
                  <a:lnTo>
                    <a:pt x="20" y="2570"/>
                  </a:lnTo>
                  <a:lnTo>
                    <a:pt x="31" y="2570"/>
                  </a:lnTo>
                  <a:lnTo>
                    <a:pt x="41" y="2570"/>
                  </a:lnTo>
                  <a:lnTo>
                    <a:pt x="51" y="2570"/>
                  </a:lnTo>
                  <a:lnTo>
                    <a:pt x="61" y="2570"/>
                  </a:lnTo>
                  <a:lnTo>
                    <a:pt x="72" y="2570"/>
                  </a:lnTo>
                  <a:lnTo>
                    <a:pt x="82" y="2570"/>
                  </a:lnTo>
                  <a:lnTo>
                    <a:pt x="92" y="2570"/>
                  </a:lnTo>
                  <a:lnTo>
                    <a:pt x="97" y="2570"/>
                  </a:lnTo>
                  <a:lnTo>
                    <a:pt x="108" y="2570"/>
                  </a:lnTo>
                  <a:lnTo>
                    <a:pt x="118" y="2570"/>
                  </a:lnTo>
                  <a:lnTo>
                    <a:pt x="128" y="2570"/>
                  </a:lnTo>
                  <a:lnTo>
                    <a:pt x="138" y="2570"/>
                  </a:lnTo>
                  <a:lnTo>
                    <a:pt x="149" y="2570"/>
                  </a:lnTo>
                  <a:lnTo>
                    <a:pt x="159" y="2570"/>
                  </a:lnTo>
                  <a:lnTo>
                    <a:pt x="169" y="2570"/>
                  </a:lnTo>
                  <a:lnTo>
                    <a:pt x="180" y="2570"/>
                  </a:lnTo>
                  <a:lnTo>
                    <a:pt x="190" y="2570"/>
                  </a:lnTo>
                  <a:lnTo>
                    <a:pt x="200" y="2570"/>
                  </a:lnTo>
                  <a:lnTo>
                    <a:pt x="210" y="2570"/>
                  </a:lnTo>
                  <a:lnTo>
                    <a:pt x="221" y="2570"/>
                  </a:lnTo>
                  <a:lnTo>
                    <a:pt x="231" y="2570"/>
                  </a:lnTo>
                  <a:lnTo>
                    <a:pt x="241" y="2570"/>
                  </a:lnTo>
                  <a:lnTo>
                    <a:pt x="252" y="2570"/>
                  </a:lnTo>
                  <a:lnTo>
                    <a:pt x="262" y="2570"/>
                  </a:lnTo>
                  <a:lnTo>
                    <a:pt x="272" y="2570"/>
                  </a:lnTo>
                  <a:lnTo>
                    <a:pt x="277" y="2570"/>
                  </a:lnTo>
                  <a:lnTo>
                    <a:pt x="288" y="2570"/>
                  </a:lnTo>
                  <a:lnTo>
                    <a:pt x="298" y="2570"/>
                  </a:lnTo>
                  <a:lnTo>
                    <a:pt x="308" y="2570"/>
                  </a:lnTo>
                  <a:lnTo>
                    <a:pt x="318" y="2570"/>
                  </a:lnTo>
                  <a:lnTo>
                    <a:pt x="329" y="2570"/>
                  </a:lnTo>
                  <a:lnTo>
                    <a:pt x="339" y="2570"/>
                  </a:lnTo>
                  <a:lnTo>
                    <a:pt x="349" y="2570"/>
                  </a:lnTo>
                  <a:lnTo>
                    <a:pt x="360" y="2570"/>
                  </a:lnTo>
                  <a:lnTo>
                    <a:pt x="370" y="2570"/>
                  </a:lnTo>
                  <a:lnTo>
                    <a:pt x="380" y="2570"/>
                  </a:lnTo>
                  <a:lnTo>
                    <a:pt x="390" y="2570"/>
                  </a:lnTo>
                  <a:lnTo>
                    <a:pt x="401" y="2570"/>
                  </a:lnTo>
                  <a:lnTo>
                    <a:pt x="411" y="2570"/>
                  </a:lnTo>
                  <a:lnTo>
                    <a:pt x="421" y="2570"/>
                  </a:lnTo>
                  <a:lnTo>
                    <a:pt x="431" y="2570"/>
                  </a:lnTo>
                  <a:lnTo>
                    <a:pt x="442" y="2570"/>
                  </a:lnTo>
                  <a:lnTo>
                    <a:pt x="452" y="2570"/>
                  </a:lnTo>
                  <a:lnTo>
                    <a:pt x="457" y="2570"/>
                  </a:lnTo>
                  <a:lnTo>
                    <a:pt x="467" y="2570"/>
                  </a:lnTo>
                  <a:lnTo>
                    <a:pt x="478" y="2570"/>
                  </a:lnTo>
                  <a:lnTo>
                    <a:pt x="488" y="2570"/>
                  </a:lnTo>
                  <a:lnTo>
                    <a:pt x="498" y="2570"/>
                  </a:lnTo>
                  <a:lnTo>
                    <a:pt x="509" y="2565"/>
                  </a:lnTo>
                  <a:lnTo>
                    <a:pt x="519" y="2565"/>
                  </a:lnTo>
                  <a:lnTo>
                    <a:pt x="529" y="2565"/>
                  </a:lnTo>
                  <a:lnTo>
                    <a:pt x="539" y="2565"/>
                  </a:lnTo>
                  <a:lnTo>
                    <a:pt x="550" y="2565"/>
                  </a:lnTo>
                  <a:lnTo>
                    <a:pt x="560" y="2565"/>
                  </a:lnTo>
                  <a:lnTo>
                    <a:pt x="570" y="2565"/>
                  </a:lnTo>
                  <a:lnTo>
                    <a:pt x="581" y="2565"/>
                  </a:lnTo>
                  <a:lnTo>
                    <a:pt x="591" y="2565"/>
                  </a:lnTo>
                  <a:lnTo>
                    <a:pt x="601" y="2565"/>
                  </a:lnTo>
                  <a:lnTo>
                    <a:pt x="611" y="2565"/>
                  </a:lnTo>
                  <a:lnTo>
                    <a:pt x="622" y="2565"/>
                  </a:lnTo>
                  <a:lnTo>
                    <a:pt x="632" y="2565"/>
                  </a:lnTo>
                  <a:lnTo>
                    <a:pt x="637" y="2565"/>
                  </a:lnTo>
                  <a:lnTo>
                    <a:pt x="647" y="2565"/>
                  </a:lnTo>
                  <a:lnTo>
                    <a:pt x="658" y="2560"/>
                  </a:lnTo>
                  <a:lnTo>
                    <a:pt x="668" y="2560"/>
                  </a:lnTo>
                  <a:lnTo>
                    <a:pt x="678" y="2560"/>
                  </a:lnTo>
                  <a:lnTo>
                    <a:pt x="688" y="2560"/>
                  </a:lnTo>
                  <a:lnTo>
                    <a:pt x="699" y="2560"/>
                  </a:lnTo>
                  <a:lnTo>
                    <a:pt x="709" y="2560"/>
                  </a:lnTo>
                  <a:lnTo>
                    <a:pt x="719" y="2560"/>
                  </a:lnTo>
                  <a:lnTo>
                    <a:pt x="730" y="2560"/>
                  </a:lnTo>
                  <a:lnTo>
                    <a:pt x="740" y="2560"/>
                  </a:lnTo>
                  <a:lnTo>
                    <a:pt x="750" y="2560"/>
                  </a:lnTo>
                  <a:lnTo>
                    <a:pt x="760" y="2560"/>
                  </a:lnTo>
                  <a:lnTo>
                    <a:pt x="771" y="2560"/>
                  </a:lnTo>
                  <a:lnTo>
                    <a:pt x="781" y="2560"/>
                  </a:lnTo>
                  <a:lnTo>
                    <a:pt x="791" y="2555"/>
                  </a:lnTo>
                  <a:lnTo>
                    <a:pt x="802" y="2555"/>
                  </a:lnTo>
                  <a:lnTo>
                    <a:pt x="812" y="2555"/>
                  </a:lnTo>
                  <a:lnTo>
                    <a:pt x="817" y="2555"/>
                  </a:lnTo>
                  <a:lnTo>
                    <a:pt x="827" y="2555"/>
                  </a:lnTo>
                  <a:lnTo>
                    <a:pt x="837" y="2555"/>
                  </a:lnTo>
                  <a:lnTo>
                    <a:pt x="848" y="2555"/>
                  </a:lnTo>
                  <a:lnTo>
                    <a:pt x="858" y="2555"/>
                  </a:lnTo>
                  <a:lnTo>
                    <a:pt x="868" y="2550"/>
                  </a:lnTo>
                  <a:lnTo>
                    <a:pt x="879" y="2550"/>
                  </a:lnTo>
                  <a:lnTo>
                    <a:pt x="889" y="2550"/>
                  </a:lnTo>
                  <a:lnTo>
                    <a:pt x="899" y="2550"/>
                  </a:lnTo>
                  <a:lnTo>
                    <a:pt x="909" y="2550"/>
                  </a:lnTo>
                  <a:lnTo>
                    <a:pt x="920" y="2544"/>
                  </a:lnTo>
                  <a:lnTo>
                    <a:pt x="930" y="2550"/>
                  </a:lnTo>
                  <a:lnTo>
                    <a:pt x="940" y="2544"/>
                  </a:lnTo>
                  <a:lnTo>
                    <a:pt x="951" y="2544"/>
                  </a:lnTo>
                  <a:lnTo>
                    <a:pt x="961" y="2544"/>
                  </a:lnTo>
                  <a:lnTo>
                    <a:pt x="971" y="2544"/>
                  </a:lnTo>
                  <a:lnTo>
                    <a:pt x="981" y="2539"/>
                  </a:lnTo>
                  <a:lnTo>
                    <a:pt x="992" y="2539"/>
                  </a:lnTo>
                  <a:lnTo>
                    <a:pt x="1002" y="2539"/>
                  </a:lnTo>
                  <a:lnTo>
                    <a:pt x="1007" y="2534"/>
                  </a:lnTo>
                  <a:lnTo>
                    <a:pt x="1017" y="2534"/>
                  </a:lnTo>
                  <a:lnTo>
                    <a:pt x="1028" y="2534"/>
                  </a:lnTo>
                  <a:lnTo>
                    <a:pt x="1038" y="2529"/>
                  </a:lnTo>
                  <a:lnTo>
                    <a:pt x="1048" y="2529"/>
                  </a:lnTo>
                  <a:lnTo>
                    <a:pt x="1059" y="2524"/>
                  </a:lnTo>
                  <a:lnTo>
                    <a:pt x="1069" y="2524"/>
                  </a:lnTo>
                  <a:lnTo>
                    <a:pt x="1079" y="2524"/>
                  </a:lnTo>
                  <a:lnTo>
                    <a:pt x="1089" y="2524"/>
                  </a:lnTo>
                  <a:lnTo>
                    <a:pt x="1100" y="2519"/>
                  </a:lnTo>
                  <a:lnTo>
                    <a:pt x="1110" y="2519"/>
                  </a:lnTo>
                  <a:lnTo>
                    <a:pt x="1120" y="2514"/>
                  </a:lnTo>
                  <a:lnTo>
                    <a:pt x="1130" y="2514"/>
                  </a:lnTo>
                  <a:lnTo>
                    <a:pt x="1141" y="2519"/>
                  </a:lnTo>
                  <a:lnTo>
                    <a:pt x="1151" y="2519"/>
                  </a:lnTo>
                  <a:lnTo>
                    <a:pt x="1161" y="2514"/>
                  </a:lnTo>
                  <a:lnTo>
                    <a:pt x="1172" y="2508"/>
                  </a:lnTo>
                  <a:lnTo>
                    <a:pt x="1182" y="2508"/>
                  </a:lnTo>
                  <a:lnTo>
                    <a:pt x="1187" y="2519"/>
                  </a:lnTo>
                  <a:lnTo>
                    <a:pt x="1197" y="2508"/>
                  </a:lnTo>
                  <a:lnTo>
                    <a:pt x="1208" y="2519"/>
                  </a:lnTo>
                  <a:lnTo>
                    <a:pt x="1218" y="2514"/>
                  </a:lnTo>
                  <a:lnTo>
                    <a:pt x="1228" y="2503"/>
                  </a:lnTo>
                  <a:lnTo>
                    <a:pt x="1238" y="2503"/>
                  </a:lnTo>
                  <a:lnTo>
                    <a:pt x="1249" y="2503"/>
                  </a:lnTo>
                  <a:lnTo>
                    <a:pt x="1259" y="2503"/>
                  </a:lnTo>
                  <a:lnTo>
                    <a:pt x="1269" y="2498"/>
                  </a:lnTo>
                  <a:lnTo>
                    <a:pt x="1280" y="2498"/>
                  </a:lnTo>
                  <a:lnTo>
                    <a:pt x="1290" y="2493"/>
                  </a:lnTo>
                  <a:lnTo>
                    <a:pt x="1300" y="2498"/>
                  </a:lnTo>
                  <a:lnTo>
                    <a:pt x="1310" y="2503"/>
                  </a:lnTo>
                  <a:lnTo>
                    <a:pt x="1321" y="2514"/>
                  </a:lnTo>
                  <a:lnTo>
                    <a:pt x="1331" y="2508"/>
                  </a:lnTo>
                  <a:lnTo>
                    <a:pt x="1341" y="2503"/>
                  </a:lnTo>
                  <a:lnTo>
                    <a:pt x="1351" y="2503"/>
                  </a:lnTo>
                  <a:lnTo>
                    <a:pt x="1362" y="2493"/>
                  </a:lnTo>
                  <a:lnTo>
                    <a:pt x="1367" y="2488"/>
                  </a:lnTo>
                  <a:lnTo>
                    <a:pt x="1377" y="2493"/>
                  </a:lnTo>
                  <a:lnTo>
                    <a:pt x="1387" y="2488"/>
                  </a:lnTo>
                  <a:lnTo>
                    <a:pt x="1398" y="2483"/>
                  </a:lnTo>
                  <a:lnTo>
                    <a:pt x="1408" y="2483"/>
                  </a:lnTo>
                  <a:lnTo>
                    <a:pt x="1418" y="2483"/>
                  </a:lnTo>
                  <a:lnTo>
                    <a:pt x="1429" y="2478"/>
                  </a:lnTo>
                  <a:lnTo>
                    <a:pt x="1439" y="2478"/>
                  </a:lnTo>
                  <a:lnTo>
                    <a:pt x="1449" y="2488"/>
                  </a:lnTo>
                  <a:lnTo>
                    <a:pt x="1459" y="2483"/>
                  </a:lnTo>
                  <a:lnTo>
                    <a:pt x="1470" y="2472"/>
                  </a:lnTo>
                  <a:lnTo>
                    <a:pt x="1480" y="2467"/>
                  </a:lnTo>
                  <a:lnTo>
                    <a:pt x="1490" y="2467"/>
                  </a:lnTo>
                  <a:lnTo>
                    <a:pt x="1501" y="2467"/>
                  </a:lnTo>
                  <a:lnTo>
                    <a:pt x="1511" y="2457"/>
                  </a:lnTo>
                  <a:lnTo>
                    <a:pt x="1521" y="2457"/>
                  </a:lnTo>
                  <a:lnTo>
                    <a:pt x="1531" y="2457"/>
                  </a:lnTo>
                  <a:lnTo>
                    <a:pt x="1542" y="2452"/>
                  </a:lnTo>
                  <a:lnTo>
                    <a:pt x="1547" y="2442"/>
                  </a:lnTo>
                  <a:lnTo>
                    <a:pt x="1557" y="2431"/>
                  </a:lnTo>
                  <a:lnTo>
                    <a:pt x="1567" y="2426"/>
                  </a:lnTo>
                  <a:lnTo>
                    <a:pt x="1578" y="2426"/>
                  </a:lnTo>
                  <a:lnTo>
                    <a:pt x="1588" y="2416"/>
                  </a:lnTo>
                  <a:lnTo>
                    <a:pt x="1598" y="2406"/>
                  </a:lnTo>
                  <a:lnTo>
                    <a:pt x="1608" y="2406"/>
                  </a:lnTo>
                  <a:lnTo>
                    <a:pt x="1619" y="2400"/>
                  </a:lnTo>
                  <a:lnTo>
                    <a:pt x="1629" y="2390"/>
                  </a:lnTo>
                  <a:lnTo>
                    <a:pt x="1639" y="2385"/>
                  </a:lnTo>
                  <a:lnTo>
                    <a:pt x="1650" y="2375"/>
                  </a:lnTo>
                  <a:lnTo>
                    <a:pt x="1660" y="2364"/>
                  </a:lnTo>
                  <a:lnTo>
                    <a:pt x="1670" y="2359"/>
                  </a:lnTo>
                  <a:lnTo>
                    <a:pt x="1680" y="2344"/>
                  </a:lnTo>
                  <a:lnTo>
                    <a:pt x="1691" y="2334"/>
                  </a:lnTo>
                  <a:lnTo>
                    <a:pt x="1701" y="2318"/>
                  </a:lnTo>
                  <a:lnTo>
                    <a:pt x="1711" y="2308"/>
                  </a:lnTo>
                  <a:lnTo>
                    <a:pt x="1722" y="2298"/>
                  </a:lnTo>
                  <a:lnTo>
                    <a:pt x="1727" y="2282"/>
                  </a:lnTo>
                  <a:lnTo>
                    <a:pt x="1737" y="2287"/>
                  </a:lnTo>
                  <a:lnTo>
                    <a:pt x="1747" y="2287"/>
                  </a:lnTo>
                  <a:lnTo>
                    <a:pt x="1758" y="2267"/>
                  </a:lnTo>
                  <a:lnTo>
                    <a:pt x="1768" y="2262"/>
                  </a:lnTo>
                  <a:lnTo>
                    <a:pt x="1778" y="2251"/>
                  </a:lnTo>
                  <a:lnTo>
                    <a:pt x="1788" y="2241"/>
                  </a:lnTo>
                  <a:lnTo>
                    <a:pt x="1799" y="2241"/>
                  </a:lnTo>
                  <a:lnTo>
                    <a:pt x="1809" y="2251"/>
                  </a:lnTo>
                  <a:lnTo>
                    <a:pt x="1819" y="2251"/>
                  </a:lnTo>
                  <a:lnTo>
                    <a:pt x="1829" y="2246"/>
                  </a:lnTo>
                  <a:lnTo>
                    <a:pt x="1840" y="2236"/>
                  </a:lnTo>
                  <a:lnTo>
                    <a:pt x="1850" y="2226"/>
                  </a:lnTo>
                  <a:lnTo>
                    <a:pt x="1860" y="2220"/>
                  </a:lnTo>
                  <a:lnTo>
                    <a:pt x="1871" y="2205"/>
                  </a:lnTo>
                  <a:lnTo>
                    <a:pt x="1881" y="2195"/>
                  </a:lnTo>
                  <a:lnTo>
                    <a:pt x="1891" y="2190"/>
                  </a:lnTo>
                  <a:lnTo>
                    <a:pt x="1901" y="2179"/>
                  </a:lnTo>
                  <a:lnTo>
                    <a:pt x="1907" y="2174"/>
                  </a:lnTo>
                  <a:lnTo>
                    <a:pt x="1917" y="2169"/>
                  </a:lnTo>
                  <a:lnTo>
                    <a:pt x="1927" y="2164"/>
                  </a:lnTo>
                  <a:lnTo>
                    <a:pt x="1937" y="2154"/>
                  </a:lnTo>
                  <a:lnTo>
                    <a:pt x="1948" y="2149"/>
                  </a:lnTo>
                  <a:lnTo>
                    <a:pt x="1958" y="2138"/>
                  </a:lnTo>
                  <a:lnTo>
                    <a:pt x="1968" y="2128"/>
                  </a:lnTo>
                  <a:lnTo>
                    <a:pt x="1979" y="2113"/>
                  </a:lnTo>
                  <a:lnTo>
                    <a:pt x="1989" y="2102"/>
                  </a:lnTo>
                  <a:lnTo>
                    <a:pt x="1999" y="2092"/>
                  </a:lnTo>
                  <a:lnTo>
                    <a:pt x="2009" y="2082"/>
                  </a:lnTo>
                  <a:lnTo>
                    <a:pt x="2020" y="2071"/>
                  </a:lnTo>
                  <a:lnTo>
                    <a:pt x="2030" y="2066"/>
                  </a:lnTo>
                  <a:lnTo>
                    <a:pt x="2040" y="2056"/>
                  </a:lnTo>
                  <a:lnTo>
                    <a:pt x="2050" y="2046"/>
                  </a:lnTo>
                  <a:lnTo>
                    <a:pt x="2061" y="2035"/>
                  </a:lnTo>
                  <a:lnTo>
                    <a:pt x="2071" y="2020"/>
                  </a:lnTo>
                  <a:lnTo>
                    <a:pt x="2081" y="2010"/>
                  </a:lnTo>
                  <a:lnTo>
                    <a:pt x="2092" y="1999"/>
                  </a:lnTo>
                  <a:lnTo>
                    <a:pt x="2097" y="1989"/>
                  </a:lnTo>
                  <a:lnTo>
                    <a:pt x="2107" y="1979"/>
                  </a:lnTo>
                  <a:lnTo>
                    <a:pt x="2117" y="1963"/>
                  </a:lnTo>
                  <a:lnTo>
                    <a:pt x="2128" y="1953"/>
                  </a:lnTo>
                  <a:lnTo>
                    <a:pt x="2138" y="1943"/>
                  </a:lnTo>
                  <a:lnTo>
                    <a:pt x="2148" y="1927"/>
                  </a:lnTo>
                  <a:lnTo>
                    <a:pt x="2158" y="1917"/>
                  </a:lnTo>
                  <a:lnTo>
                    <a:pt x="2169" y="1902"/>
                  </a:lnTo>
                  <a:lnTo>
                    <a:pt x="2179" y="1886"/>
                  </a:lnTo>
                  <a:lnTo>
                    <a:pt x="2189" y="1876"/>
                  </a:lnTo>
                  <a:lnTo>
                    <a:pt x="2200" y="1861"/>
                  </a:lnTo>
                  <a:lnTo>
                    <a:pt x="2210" y="1845"/>
                  </a:lnTo>
                  <a:lnTo>
                    <a:pt x="2220" y="1835"/>
                  </a:lnTo>
                  <a:lnTo>
                    <a:pt x="2230" y="1820"/>
                  </a:lnTo>
                  <a:lnTo>
                    <a:pt x="2241" y="1804"/>
                  </a:lnTo>
                  <a:lnTo>
                    <a:pt x="2251" y="1789"/>
                  </a:lnTo>
                  <a:lnTo>
                    <a:pt x="2261" y="1773"/>
                  </a:lnTo>
                  <a:lnTo>
                    <a:pt x="2271" y="1758"/>
                  </a:lnTo>
                  <a:lnTo>
                    <a:pt x="2277" y="1737"/>
                  </a:lnTo>
                  <a:lnTo>
                    <a:pt x="2287" y="1722"/>
                  </a:lnTo>
                  <a:lnTo>
                    <a:pt x="2297" y="1706"/>
                  </a:lnTo>
                  <a:lnTo>
                    <a:pt x="2307" y="1691"/>
                  </a:lnTo>
                  <a:lnTo>
                    <a:pt x="2318" y="1670"/>
                  </a:lnTo>
                  <a:lnTo>
                    <a:pt x="2328" y="1655"/>
                  </a:lnTo>
                  <a:lnTo>
                    <a:pt x="2338" y="1634"/>
                  </a:lnTo>
                  <a:lnTo>
                    <a:pt x="2349" y="1614"/>
                  </a:lnTo>
                  <a:lnTo>
                    <a:pt x="2359" y="1598"/>
                  </a:lnTo>
                  <a:lnTo>
                    <a:pt x="2369" y="1578"/>
                  </a:lnTo>
                  <a:lnTo>
                    <a:pt x="2379" y="1557"/>
                  </a:lnTo>
                  <a:lnTo>
                    <a:pt x="2390" y="1537"/>
                  </a:lnTo>
                  <a:lnTo>
                    <a:pt x="2400" y="1516"/>
                  </a:lnTo>
                  <a:lnTo>
                    <a:pt x="2410" y="1496"/>
                  </a:lnTo>
                  <a:lnTo>
                    <a:pt x="2421" y="1475"/>
                  </a:lnTo>
                  <a:lnTo>
                    <a:pt x="2431" y="1455"/>
                  </a:lnTo>
                  <a:lnTo>
                    <a:pt x="2441" y="1429"/>
                  </a:lnTo>
                  <a:lnTo>
                    <a:pt x="2451" y="1408"/>
                  </a:lnTo>
                  <a:lnTo>
                    <a:pt x="2457" y="1383"/>
                  </a:lnTo>
                  <a:lnTo>
                    <a:pt x="2467" y="1362"/>
                  </a:lnTo>
                  <a:lnTo>
                    <a:pt x="2477" y="1336"/>
                  </a:lnTo>
                  <a:lnTo>
                    <a:pt x="2487" y="1311"/>
                  </a:lnTo>
                  <a:lnTo>
                    <a:pt x="2498" y="1285"/>
                  </a:lnTo>
                  <a:lnTo>
                    <a:pt x="2508" y="1259"/>
                  </a:lnTo>
                  <a:lnTo>
                    <a:pt x="2518" y="1233"/>
                  </a:lnTo>
                  <a:lnTo>
                    <a:pt x="2528" y="1208"/>
                  </a:lnTo>
                  <a:lnTo>
                    <a:pt x="2539" y="1182"/>
                  </a:lnTo>
                  <a:lnTo>
                    <a:pt x="2549" y="1151"/>
                  </a:lnTo>
                  <a:lnTo>
                    <a:pt x="2559" y="1126"/>
                  </a:lnTo>
                  <a:lnTo>
                    <a:pt x="2570" y="1095"/>
                  </a:lnTo>
                  <a:lnTo>
                    <a:pt x="2580" y="1064"/>
                  </a:lnTo>
                  <a:lnTo>
                    <a:pt x="2590" y="1038"/>
                  </a:lnTo>
                  <a:lnTo>
                    <a:pt x="2600" y="1007"/>
                  </a:lnTo>
                  <a:lnTo>
                    <a:pt x="2611" y="971"/>
                  </a:lnTo>
                  <a:lnTo>
                    <a:pt x="2621" y="940"/>
                  </a:lnTo>
                  <a:lnTo>
                    <a:pt x="2631" y="910"/>
                  </a:lnTo>
                  <a:lnTo>
                    <a:pt x="2636" y="874"/>
                  </a:lnTo>
                  <a:lnTo>
                    <a:pt x="2647" y="843"/>
                  </a:lnTo>
                  <a:lnTo>
                    <a:pt x="2657" y="807"/>
                  </a:lnTo>
                  <a:lnTo>
                    <a:pt x="2667" y="771"/>
                  </a:lnTo>
                  <a:lnTo>
                    <a:pt x="2678" y="735"/>
                  </a:lnTo>
                  <a:lnTo>
                    <a:pt x="2688" y="699"/>
                  </a:lnTo>
                  <a:lnTo>
                    <a:pt x="2698" y="663"/>
                  </a:lnTo>
                  <a:lnTo>
                    <a:pt x="2708" y="622"/>
                  </a:lnTo>
                  <a:lnTo>
                    <a:pt x="2719" y="586"/>
                  </a:lnTo>
                  <a:lnTo>
                    <a:pt x="2729" y="545"/>
                  </a:lnTo>
                  <a:lnTo>
                    <a:pt x="2739" y="503"/>
                  </a:lnTo>
                  <a:lnTo>
                    <a:pt x="2749" y="462"/>
                  </a:lnTo>
                  <a:lnTo>
                    <a:pt x="2760" y="421"/>
                  </a:lnTo>
                  <a:lnTo>
                    <a:pt x="2770" y="380"/>
                  </a:lnTo>
                  <a:lnTo>
                    <a:pt x="2780" y="334"/>
                  </a:lnTo>
                  <a:lnTo>
                    <a:pt x="2791" y="293"/>
                  </a:lnTo>
                  <a:lnTo>
                    <a:pt x="2801" y="246"/>
                  </a:lnTo>
                  <a:lnTo>
                    <a:pt x="2811" y="200"/>
                  </a:lnTo>
                  <a:lnTo>
                    <a:pt x="2816" y="149"/>
                  </a:lnTo>
                  <a:lnTo>
                    <a:pt x="2827" y="102"/>
                  </a:lnTo>
                  <a:lnTo>
                    <a:pt x="2837" y="51"/>
                  </a:lnTo>
                  <a:lnTo>
                    <a:pt x="2847" y="5"/>
                  </a:lnTo>
                  <a:lnTo>
                    <a:pt x="2857" y="0"/>
                  </a:lnTo>
                  <a:lnTo>
                    <a:pt x="2868" y="0"/>
                  </a:lnTo>
                  <a:lnTo>
                    <a:pt x="2878" y="0"/>
                  </a:lnTo>
                  <a:lnTo>
                    <a:pt x="2888" y="0"/>
                  </a:lnTo>
                  <a:lnTo>
                    <a:pt x="2899" y="0"/>
                  </a:lnTo>
                  <a:lnTo>
                    <a:pt x="2909" y="0"/>
                  </a:lnTo>
                  <a:lnTo>
                    <a:pt x="2919" y="0"/>
                  </a:lnTo>
                  <a:lnTo>
                    <a:pt x="2929" y="0"/>
                  </a:lnTo>
                  <a:lnTo>
                    <a:pt x="2940" y="0"/>
                  </a:lnTo>
                  <a:lnTo>
                    <a:pt x="2950" y="0"/>
                  </a:lnTo>
                  <a:lnTo>
                    <a:pt x="2960" y="0"/>
                  </a:lnTo>
                  <a:lnTo>
                    <a:pt x="2970" y="0"/>
                  </a:lnTo>
                  <a:lnTo>
                    <a:pt x="2981" y="0"/>
                  </a:lnTo>
                  <a:lnTo>
                    <a:pt x="2991" y="0"/>
                  </a:lnTo>
                  <a:lnTo>
                    <a:pt x="3001" y="0"/>
                  </a:lnTo>
                  <a:lnTo>
                    <a:pt x="3006" y="0"/>
                  </a:lnTo>
                  <a:lnTo>
                    <a:pt x="3017" y="0"/>
                  </a:lnTo>
                  <a:lnTo>
                    <a:pt x="3027" y="0"/>
                  </a:lnTo>
                  <a:lnTo>
                    <a:pt x="3037" y="0"/>
                  </a:lnTo>
                  <a:lnTo>
                    <a:pt x="3048" y="0"/>
                  </a:lnTo>
                  <a:lnTo>
                    <a:pt x="3058" y="0"/>
                  </a:lnTo>
                  <a:lnTo>
                    <a:pt x="3068" y="0"/>
                  </a:lnTo>
                  <a:lnTo>
                    <a:pt x="3078" y="0"/>
                  </a:lnTo>
                  <a:lnTo>
                    <a:pt x="3089" y="0"/>
                  </a:lnTo>
                  <a:lnTo>
                    <a:pt x="3099" y="0"/>
                  </a:lnTo>
                  <a:lnTo>
                    <a:pt x="3109" y="0"/>
                  </a:lnTo>
                  <a:lnTo>
                    <a:pt x="3120" y="0"/>
                  </a:lnTo>
                  <a:lnTo>
                    <a:pt x="3130" y="0"/>
                  </a:lnTo>
                  <a:lnTo>
                    <a:pt x="3140" y="0"/>
                  </a:lnTo>
                  <a:lnTo>
                    <a:pt x="3150" y="0"/>
                  </a:lnTo>
                  <a:lnTo>
                    <a:pt x="3161" y="0"/>
                  </a:lnTo>
                  <a:lnTo>
                    <a:pt x="3171" y="0"/>
                  </a:lnTo>
                  <a:lnTo>
                    <a:pt x="3181" y="0"/>
                  </a:lnTo>
                  <a:lnTo>
                    <a:pt x="3186" y="0"/>
                  </a:lnTo>
                  <a:lnTo>
                    <a:pt x="3197" y="0"/>
                  </a:lnTo>
                  <a:lnTo>
                    <a:pt x="3207" y="0"/>
                  </a:lnTo>
                  <a:lnTo>
                    <a:pt x="3217" y="0"/>
                  </a:lnTo>
                  <a:lnTo>
                    <a:pt x="3227" y="0"/>
                  </a:lnTo>
                  <a:lnTo>
                    <a:pt x="3238" y="0"/>
                  </a:lnTo>
                  <a:lnTo>
                    <a:pt x="3248" y="0"/>
                  </a:lnTo>
                  <a:lnTo>
                    <a:pt x="3258" y="0"/>
                  </a:lnTo>
                  <a:lnTo>
                    <a:pt x="3269" y="0"/>
                  </a:lnTo>
                  <a:lnTo>
                    <a:pt x="3279" y="0"/>
                  </a:lnTo>
                  <a:lnTo>
                    <a:pt x="3289" y="0"/>
                  </a:lnTo>
                  <a:lnTo>
                    <a:pt x="3299" y="0"/>
                  </a:lnTo>
                  <a:lnTo>
                    <a:pt x="3310" y="0"/>
                  </a:lnTo>
                  <a:lnTo>
                    <a:pt x="3320" y="0"/>
                  </a:lnTo>
                  <a:lnTo>
                    <a:pt x="3330" y="0"/>
                  </a:lnTo>
                  <a:lnTo>
                    <a:pt x="3341" y="0"/>
                  </a:lnTo>
                  <a:lnTo>
                    <a:pt x="3351" y="0"/>
                  </a:lnTo>
                  <a:lnTo>
                    <a:pt x="3361" y="0"/>
                  </a:lnTo>
                  <a:lnTo>
                    <a:pt x="3366" y="0"/>
                  </a:lnTo>
                  <a:lnTo>
                    <a:pt x="3377" y="0"/>
                  </a:lnTo>
                  <a:lnTo>
                    <a:pt x="3387" y="0"/>
                  </a:lnTo>
                  <a:lnTo>
                    <a:pt x="3397" y="0"/>
                  </a:lnTo>
                  <a:lnTo>
                    <a:pt x="3407" y="0"/>
                  </a:lnTo>
                  <a:lnTo>
                    <a:pt x="3418" y="0"/>
                  </a:lnTo>
                  <a:lnTo>
                    <a:pt x="3428" y="0"/>
                  </a:lnTo>
                  <a:lnTo>
                    <a:pt x="3438" y="0"/>
                  </a:lnTo>
                  <a:lnTo>
                    <a:pt x="3448" y="0"/>
                  </a:lnTo>
                  <a:lnTo>
                    <a:pt x="3459" y="0"/>
                  </a:lnTo>
                  <a:lnTo>
                    <a:pt x="3469" y="0"/>
                  </a:lnTo>
                  <a:lnTo>
                    <a:pt x="3479" y="0"/>
                  </a:lnTo>
                  <a:lnTo>
                    <a:pt x="3490" y="0"/>
                  </a:lnTo>
                  <a:lnTo>
                    <a:pt x="3500" y="0"/>
                  </a:lnTo>
                  <a:lnTo>
                    <a:pt x="3510" y="0"/>
                  </a:lnTo>
                  <a:lnTo>
                    <a:pt x="3520" y="0"/>
                  </a:lnTo>
                  <a:lnTo>
                    <a:pt x="3531" y="0"/>
                  </a:lnTo>
                  <a:lnTo>
                    <a:pt x="3541" y="0"/>
                  </a:lnTo>
                  <a:lnTo>
                    <a:pt x="3546" y="0"/>
                  </a:lnTo>
                  <a:lnTo>
                    <a:pt x="3556" y="0"/>
                  </a:lnTo>
                  <a:lnTo>
                    <a:pt x="3567" y="0"/>
                  </a:lnTo>
                  <a:lnTo>
                    <a:pt x="3577" y="0"/>
                  </a:lnTo>
                  <a:lnTo>
                    <a:pt x="3587" y="0"/>
                  </a:lnTo>
                  <a:lnTo>
                    <a:pt x="3598" y="0"/>
                  </a:lnTo>
                  <a:lnTo>
                    <a:pt x="3608" y="0"/>
                  </a:lnTo>
                  <a:lnTo>
                    <a:pt x="3618" y="0"/>
                  </a:lnTo>
                  <a:lnTo>
                    <a:pt x="3628" y="0"/>
                  </a:lnTo>
                  <a:lnTo>
                    <a:pt x="3639" y="0"/>
                  </a:lnTo>
                  <a:lnTo>
                    <a:pt x="3649" y="0"/>
                  </a:lnTo>
                  <a:lnTo>
                    <a:pt x="3659" y="0"/>
                  </a:lnTo>
                  <a:lnTo>
                    <a:pt x="3669" y="0"/>
                  </a:lnTo>
                  <a:lnTo>
                    <a:pt x="3680" y="0"/>
                  </a:lnTo>
                  <a:lnTo>
                    <a:pt x="3690" y="0"/>
                  </a:lnTo>
                  <a:lnTo>
                    <a:pt x="3700" y="0"/>
                  </a:lnTo>
                  <a:lnTo>
                    <a:pt x="3711" y="0"/>
                  </a:lnTo>
                  <a:lnTo>
                    <a:pt x="3721" y="0"/>
                  </a:lnTo>
                  <a:lnTo>
                    <a:pt x="3726" y="0"/>
                  </a:lnTo>
                  <a:lnTo>
                    <a:pt x="3736" y="0"/>
                  </a:lnTo>
                  <a:lnTo>
                    <a:pt x="3747" y="0"/>
                  </a:lnTo>
                  <a:lnTo>
                    <a:pt x="3757" y="0"/>
                  </a:lnTo>
                  <a:lnTo>
                    <a:pt x="3767" y="0"/>
                  </a:lnTo>
                  <a:lnTo>
                    <a:pt x="3777" y="0"/>
                  </a:lnTo>
                  <a:lnTo>
                    <a:pt x="3788" y="0"/>
                  </a:lnTo>
                  <a:lnTo>
                    <a:pt x="3798" y="0"/>
                  </a:lnTo>
                  <a:lnTo>
                    <a:pt x="3808" y="0"/>
                  </a:lnTo>
                  <a:lnTo>
                    <a:pt x="3819" y="0"/>
                  </a:lnTo>
                  <a:lnTo>
                    <a:pt x="3829" y="0"/>
                  </a:lnTo>
                  <a:lnTo>
                    <a:pt x="3839" y="0"/>
                  </a:lnTo>
                  <a:lnTo>
                    <a:pt x="3849" y="0"/>
                  </a:lnTo>
                  <a:lnTo>
                    <a:pt x="3860" y="0"/>
                  </a:lnTo>
                  <a:lnTo>
                    <a:pt x="3870" y="0"/>
                  </a:lnTo>
                  <a:lnTo>
                    <a:pt x="3880" y="0"/>
                  </a:lnTo>
                  <a:lnTo>
                    <a:pt x="3890" y="0"/>
                  </a:lnTo>
                  <a:lnTo>
                    <a:pt x="3901" y="0"/>
                  </a:lnTo>
                  <a:lnTo>
                    <a:pt x="3906" y="0"/>
                  </a:lnTo>
                  <a:lnTo>
                    <a:pt x="3916" y="0"/>
                  </a:lnTo>
                  <a:lnTo>
                    <a:pt x="3926" y="0"/>
                  </a:lnTo>
                  <a:lnTo>
                    <a:pt x="3937" y="0"/>
                  </a:lnTo>
                  <a:lnTo>
                    <a:pt x="3947" y="0"/>
                  </a:lnTo>
                  <a:lnTo>
                    <a:pt x="3957" y="0"/>
                  </a:lnTo>
                  <a:lnTo>
                    <a:pt x="3968" y="0"/>
                  </a:lnTo>
                  <a:lnTo>
                    <a:pt x="3978" y="0"/>
                  </a:lnTo>
                  <a:lnTo>
                    <a:pt x="3988" y="0"/>
                  </a:lnTo>
                  <a:lnTo>
                    <a:pt x="3998" y="0"/>
                  </a:lnTo>
                  <a:lnTo>
                    <a:pt x="3998" y="1593"/>
                  </a:lnTo>
                  <a:lnTo>
                    <a:pt x="3988" y="1593"/>
                  </a:lnTo>
                  <a:lnTo>
                    <a:pt x="3978" y="1593"/>
                  </a:lnTo>
                  <a:lnTo>
                    <a:pt x="3968" y="1593"/>
                  </a:lnTo>
                  <a:lnTo>
                    <a:pt x="3957" y="1593"/>
                  </a:lnTo>
                  <a:lnTo>
                    <a:pt x="3947" y="1593"/>
                  </a:lnTo>
                  <a:lnTo>
                    <a:pt x="3937" y="1593"/>
                  </a:lnTo>
                  <a:lnTo>
                    <a:pt x="3926" y="1593"/>
                  </a:lnTo>
                  <a:lnTo>
                    <a:pt x="3916" y="1593"/>
                  </a:lnTo>
                  <a:lnTo>
                    <a:pt x="3906" y="1593"/>
                  </a:lnTo>
                  <a:lnTo>
                    <a:pt x="3901" y="1593"/>
                  </a:lnTo>
                  <a:lnTo>
                    <a:pt x="3890" y="1593"/>
                  </a:lnTo>
                  <a:lnTo>
                    <a:pt x="3880" y="1593"/>
                  </a:lnTo>
                  <a:lnTo>
                    <a:pt x="3870" y="1598"/>
                  </a:lnTo>
                  <a:lnTo>
                    <a:pt x="3860" y="1598"/>
                  </a:lnTo>
                  <a:lnTo>
                    <a:pt x="3849" y="1598"/>
                  </a:lnTo>
                  <a:lnTo>
                    <a:pt x="3839" y="1598"/>
                  </a:lnTo>
                  <a:lnTo>
                    <a:pt x="3829" y="1598"/>
                  </a:lnTo>
                  <a:lnTo>
                    <a:pt x="3819" y="1598"/>
                  </a:lnTo>
                  <a:lnTo>
                    <a:pt x="3808" y="1598"/>
                  </a:lnTo>
                  <a:lnTo>
                    <a:pt x="3798" y="1598"/>
                  </a:lnTo>
                  <a:lnTo>
                    <a:pt x="3788" y="1598"/>
                  </a:lnTo>
                  <a:lnTo>
                    <a:pt x="3777" y="1598"/>
                  </a:lnTo>
                  <a:lnTo>
                    <a:pt x="3767" y="1598"/>
                  </a:lnTo>
                  <a:lnTo>
                    <a:pt x="3757" y="1598"/>
                  </a:lnTo>
                  <a:lnTo>
                    <a:pt x="3747" y="1598"/>
                  </a:lnTo>
                  <a:lnTo>
                    <a:pt x="3736" y="1598"/>
                  </a:lnTo>
                  <a:lnTo>
                    <a:pt x="3726" y="1598"/>
                  </a:lnTo>
                  <a:lnTo>
                    <a:pt x="3721" y="1598"/>
                  </a:lnTo>
                  <a:lnTo>
                    <a:pt x="3711" y="1598"/>
                  </a:lnTo>
                  <a:lnTo>
                    <a:pt x="3700" y="1598"/>
                  </a:lnTo>
                  <a:lnTo>
                    <a:pt x="3690" y="1604"/>
                  </a:lnTo>
                  <a:lnTo>
                    <a:pt x="3680" y="1604"/>
                  </a:lnTo>
                  <a:lnTo>
                    <a:pt x="3669" y="1604"/>
                  </a:lnTo>
                  <a:lnTo>
                    <a:pt x="3659" y="1604"/>
                  </a:lnTo>
                  <a:lnTo>
                    <a:pt x="3649" y="1604"/>
                  </a:lnTo>
                  <a:lnTo>
                    <a:pt x="3639" y="1604"/>
                  </a:lnTo>
                  <a:lnTo>
                    <a:pt x="3628" y="1604"/>
                  </a:lnTo>
                  <a:lnTo>
                    <a:pt x="3618" y="1604"/>
                  </a:lnTo>
                  <a:lnTo>
                    <a:pt x="3608" y="1604"/>
                  </a:lnTo>
                  <a:lnTo>
                    <a:pt x="3598" y="1604"/>
                  </a:lnTo>
                  <a:lnTo>
                    <a:pt x="3587" y="1604"/>
                  </a:lnTo>
                  <a:lnTo>
                    <a:pt x="3577" y="1604"/>
                  </a:lnTo>
                  <a:lnTo>
                    <a:pt x="3567" y="1609"/>
                  </a:lnTo>
                  <a:lnTo>
                    <a:pt x="3556" y="1609"/>
                  </a:lnTo>
                  <a:lnTo>
                    <a:pt x="3546" y="1609"/>
                  </a:lnTo>
                  <a:lnTo>
                    <a:pt x="3541" y="1609"/>
                  </a:lnTo>
                  <a:lnTo>
                    <a:pt x="3531" y="1609"/>
                  </a:lnTo>
                  <a:lnTo>
                    <a:pt x="3520" y="1609"/>
                  </a:lnTo>
                  <a:lnTo>
                    <a:pt x="3510" y="1609"/>
                  </a:lnTo>
                  <a:lnTo>
                    <a:pt x="3500" y="1609"/>
                  </a:lnTo>
                  <a:lnTo>
                    <a:pt x="3490" y="1609"/>
                  </a:lnTo>
                  <a:lnTo>
                    <a:pt x="3479" y="1609"/>
                  </a:lnTo>
                  <a:lnTo>
                    <a:pt x="3469" y="1609"/>
                  </a:lnTo>
                  <a:lnTo>
                    <a:pt x="3459" y="1614"/>
                  </a:lnTo>
                  <a:lnTo>
                    <a:pt x="3448" y="1614"/>
                  </a:lnTo>
                  <a:lnTo>
                    <a:pt x="3438" y="1614"/>
                  </a:lnTo>
                  <a:lnTo>
                    <a:pt x="3428" y="1614"/>
                  </a:lnTo>
                  <a:lnTo>
                    <a:pt x="3418" y="1614"/>
                  </a:lnTo>
                  <a:lnTo>
                    <a:pt x="3407" y="1614"/>
                  </a:lnTo>
                  <a:lnTo>
                    <a:pt x="3397" y="1614"/>
                  </a:lnTo>
                  <a:lnTo>
                    <a:pt x="3387" y="1619"/>
                  </a:lnTo>
                  <a:lnTo>
                    <a:pt x="3377" y="1619"/>
                  </a:lnTo>
                  <a:lnTo>
                    <a:pt x="3366" y="1619"/>
                  </a:lnTo>
                  <a:lnTo>
                    <a:pt x="3361" y="1619"/>
                  </a:lnTo>
                  <a:lnTo>
                    <a:pt x="3351" y="1619"/>
                  </a:lnTo>
                  <a:lnTo>
                    <a:pt x="3341" y="1619"/>
                  </a:lnTo>
                  <a:lnTo>
                    <a:pt x="3330" y="1624"/>
                  </a:lnTo>
                  <a:lnTo>
                    <a:pt x="3320" y="1624"/>
                  </a:lnTo>
                  <a:lnTo>
                    <a:pt x="3310" y="1624"/>
                  </a:lnTo>
                  <a:lnTo>
                    <a:pt x="3299" y="1624"/>
                  </a:lnTo>
                  <a:lnTo>
                    <a:pt x="3289" y="1624"/>
                  </a:lnTo>
                  <a:lnTo>
                    <a:pt x="3279" y="1624"/>
                  </a:lnTo>
                  <a:lnTo>
                    <a:pt x="3269" y="1629"/>
                  </a:lnTo>
                  <a:lnTo>
                    <a:pt x="3258" y="1629"/>
                  </a:lnTo>
                  <a:lnTo>
                    <a:pt x="3248" y="1629"/>
                  </a:lnTo>
                  <a:lnTo>
                    <a:pt x="3238" y="1629"/>
                  </a:lnTo>
                  <a:lnTo>
                    <a:pt x="3227" y="1629"/>
                  </a:lnTo>
                  <a:lnTo>
                    <a:pt x="3217" y="1634"/>
                  </a:lnTo>
                  <a:lnTo>
                    <a:pt x="3207" y="1634"/>
                  </a:lnTo>
                  <a:lnTo>
                    <a:pt x="3197" y="1634"/>
                  </a:lnTo>
                  <a:lnTo>
                    <a:pt x="3186" y="1634"/>
                  </a:lnTo>
                  <a:lnTo>
                    <a:pt x="3181" y="1640"/>
                  </a:lnTo>
                  <a:lnTo>
                    <a:pt x="3171" y="1640"/>
                  </a:lnTo>
                  <a:lnTo>
                    <a:pt x="3161" y="1640"/>
                  </a:lnTo>
                  <a:lnTo>
                    <a:pt x="3150" y="1640"/>
                  </a:lnTo>
                  <a:lnTo>
                    <a:pt x="3140" y="1645"/>
                  </a:lnTo>
                  <a:lnTo>
                    <a:pt x="3130" y="1645"/>
                  </a:lnTo>
                  <a:lnTo>
                    <a:pt x="3120" y="1645"/>
                  </a:lnTo>
                  <a:lnTo>
                    <a:pt x="3109" y="1650"/>
                  </a:lnTo>
                  <a:lnTo>
                    <a:pt x="3099" y="1650"/>
                  </a:lnTo>
                  <a:lnTo>
                    <a:pt x="3089" y="1650"/>
                  </a:lnTo>
                  <a:lnTo>
                    <a:pt x="3078" y="1655"/>
                  </a:lnTo>
                  <a:lnTo>
                    <a:pt x="3068" y="1655"/>
                  </a:lnTo>
                  <a:lnTo>
                    <a:pt x="3058" y="1655"/>
                  </a:lnTo>
                  <a:lnTo>
                    <a:pt x="3048" y="1660"/>
                  </a:lnTo>
                  <a:lnTo>
                    <a:pt x="3037" y="1660"/>
                  </a:lnTo>
                  <a:lnTo>
                    <a:pt x="3027" y="1660"/>
                  </a:lnTo>
                  <a:lnTo>
                    <a:pt x="3017" y="1665"/>
                  </a:lnTo>
                  <a:lnTo>
                    <a:pt x="3006" y="1665"/>
                  </a:lnTo>
                  <a:lnTo>
                    <a:pt x="3001" y="1670"/>
                  </a:lnTo>
                  <a:lnTo>
                    <a:pt x="2991" y="1670"/>
                  </a:lnTo>
                  <a:lnTo>
                    <a:pt x="2981" y="1670"/>
                  </a:lnTo>
                  <a:lnTo>
                    <a:pt x="2970" y="1676"/>
                  </a:lnTo>
                  <a:lnTo>
                    <a:pt x="2960" y="1676"/>
                  </a:lnTo>
                  <a:lnTo>
                    <a:pt x="2950" y="1676"/>
                  </a:lnTo>
                  <a:lnTo>
                    <a:pt x="2940" y="1681"/>
                  </a:lnTo>
                  <a:lnTo>
                    <a:pt x="2929" y="1681"/>
                  </a:lnTo>
                  <a:lnTo>
                    <a:pt x="2919" y="1681"/>
                  </a:lnTo>
                  <a:lnTo>
                    <a:pt x="2909" y="1686"/>
                  </a:lnTo>
                  <a:lnTo>
                    <a:pt x="2899" y="1686"/>
                  </a:lnTo>
                  <a:lnTo>
                    <a:pt x="2888" y="1686"/>
                  </a:lnTo>
                  <a:lnTo>
                    <a:pt x="2878" y="1691"/>
                  </a:lnTo>
                  <a:lnTo>
                    <a:pt x="2868" y="1691"/>
                  </a:lnTo>
                  <a:lnTo>
                    <a:pt x="2857" y="1691"/>
                  </a:lnTo>
                  <a:lnTo>
                    <a:pt x="2847" y="1696"/>
                  </a:lnTo>
                  <a:lnTo>
                    <a:pt x="2837" y="1696"/>
                  </a:lnTo>
                  <a:lnTo>
                    <a:pt x="2827" y="1701"/>
                  </a:lnTo>
                  <a:lnTo>
                    <a:pt x="2816" y="1701"/>
                  </a:lnTo>
                  <a:lnTo>
                    <a:pt x="2811" y="1706"/>
                  </a:lnTo>
                  <a:lnTo>
                    <a:pt x="2801" y="1706"/>
                  </a:lnTo>
                  <a:lnTo>
                    <a:pt x="2791" y="1712"/>
                  </a:lnTo>
                  <a:lnTo>
                    <a:pt x="2780" y="1712"/>
                  </a:lnTo>
                  <a:lnTo>
                    <a:pt x="2770" y="1717"/>
                  </a:lnTo>
                  <a:lnTo>
                    <a:pt x="2760" y="1722"/>
                  </a:lnTo>
                  <a:lnTo>
                    <a:pt x="2749" y="1722"/>
                  </a:lnTo>
                  <a:lnTo>
                    <a:pt x="2739" y="1727"/>
                  </a:lnTo>
                  <a:lnTo>
                    <a:pt x="2729" y="1727"/>
                  </a:lnTo>
                  <a:lnTo>
                    <a:pt x="2719" y="1732"/>
                  </a:lnTo>
                  <a:lnTo>
                    <a:pt x="2708" y="1737"/>
                  </a:lnTo>
                  <a:lnTo>
                    <a:pt x="2698" y="1737"/>
                  </a:lnTo>
                  <a:lnTo>
                    <a:pt x="2688" y="1742"/>
                  </a:lnTo>
                  <a:lnTo>
                    <a:pt x="2678" y="1748"/>
                  </a:lnTo>
                  <a:lnTo>
                    <a:pt x="2667" y="1748"/>
                  </a:lnTo>
                  <a:lnTo>
                    <a:pt x="2657" y="1753"/>
                  </a:lnTo>
                  <a:lnTo>
                    <a:pt x="2647" y="1758"/>
                  </a:lnTo>
                  <a:lnTo>
                    <a:pt x="2636" y="1758"/>
                  </a:lnTo>
                  <a:lnTo>
                    <a:pt x="2631" y="1763"/>
                  </a:lnTo>
                  <a:lnTo>
                    <a:pt x="2621" y="1768"/>
                  </a:lnTo>
                  <a:lnTo>
                    <a:pt x="2611" y="1768"/>
                  </a:lnTo>
                  <a:lnTo>
                    <a:pt x="2600" y="1773"/>
                  </a:lnTo>
                  <a:lnTo>
                    <a:pt x="2590" y="1778"/>
                  </a:lnTo>
                  <a:lnTo>
                    <a:pt x="2580" y="1778"/>
                  </a:lnTo>
                  <a:lnTo>
                    <a:pt x="2570" y="1784"/>
                  </a:lnTo>
                  <a:lnTo>
                    <a:pt x="2559" y="1789"/>
                  </a:lnTo>
                  <a:lnTo>
                    <a:pt x="2549" y="1794"/>
                  </a:lnTo>
                  <a:lnTo>
                    <a:pt x="2539" y="1794"/>
                  </a:lnTo>
                  <a:lnTo>
                    <a:pt x="2528" y="1799"/>
                  </a:lnTo>
                  <a:lnTo>
                    <a:pt x="2518" y="1804"/>
                  </a:lnTo>
                  <a:lnTo>
                    <a:pt x="2508" y="1809"/>
                  </a:lnTo>
                  <a:lnTo>
                    <a:pt x="2498" y="1809"/>
                  </a:lnTo>
                  <a:lnTo>
                    <a:pt x="2487" y="1814"/>
                  </a:lnTo>
                  <a:lnTo>
                    <a:pt x="2477" y="1820"/>
                  </a:lnTo>
                  <a:lnTo>
                    <a:pt x="2467" y="1825"/>
                  </a:lnTo>
                  <a:lnTo>
                    <a:pt x="2457" y="1825"/>
                  </a:lnTo>
                  <a:lnTo>
                    <a:pt x="2451" y="1830"/>
                  </a:lnTo>
                  <a:lnTo>
                    <a:pt x="2441" y="1835"/>
                  </a:lnTo>
                  <a:lnTo>
                    <a:pt x="2431" y="1840"/>
                  </a:lnTo>
                  <a:lnTo>
                    <a:pt x="2421" y="1840"/>
                  </a:lnTo>
                  <a:lnTo>
                    <a:pt x="2410" y="1845"/>
                  </a:lnTo>
                  <a:lnTo>
                    <a:pt x="2400" y="1850"/>
                  </a:lnTo>
                  <a:lnTo>
                    <a:pt x="2390" y="1850"/>
                  </a:lnTo>
                  <a:lnTo>
                    <a:pt x="2379" y="1855"/>
                  </a:lnTo>
                  <a:lnTo>
                    <a:pt x="2369" y="1855"/>
                  </a:lnTo>
                  <a:lnTo>
                    <a:pt x="2359" y="1855"/>
                  </a:lnTo>
                  <a:lnTo>
                    <a:pt x="2349" y="1866"/>
                  </a:lnTo>
                  <a:lnTo>
                    <a:pt x="2338" y="1876"/>
                  </a:lnTo>
                  <a:lnTo>
                    <a:pt x="2328" y="1876"/>
                  </a:lnTo>
                  <a:lnTo>
                    <a:pt x="2318" y="1881"/>
                  </a:lnTo>
                  <a:lnTo>
                    <a:pt x="2307" y="1886"/>
                  </a:lnTo>
                  <a:lnTo>
                    <a:pt x="2297" y="1891"/>
                  </a:lnTo>
                  <a:lnTo>
                    <a:pt x="2287" y="1902"/>
                  </a:lnTo>
                  <a:lnTo>
                    <a:pt x="2277" y="1907"/>
                  </a:lnTo>
                  <a:lnTo>
                    <a:pt x="2271" y="1912"/>
                  </a:lnTo>
                  <a:lnTo>
                    <a:pt x="2261" y="1917"/>
                  </a:lnTo>
                  <a:lnTo>
                    <a:pt x="2251" y="1922"/>
                  </a:lnTo>
                  <a:lnTo>
                    <a:pt x="2241" y="1927"/>
                  </a:lnTo>
                  <a:lnTo>
                    <a:pt x="2230" y="1933"/>
                  </a:lnTo>
                  <a:lnTo>
                    <a:pt x="2220" y="1938"/>
                  </a:lnTo>
                  <a:lnTo>
                    <a:pt x="2210" y="1943"/>
                  </a:lnTo>
                  <a:lnTo>
                    <a:pt x="2200" y="1948"/>
                  </a:lnTo>
                  <a:lnTo>
                    <a:pt x="2189" y="1953"/>
                  </a:lnTo>
                  <a:lnTo>
                    <a:pt x="2179" y="1958"/>
                  </a:lnTo>
                  <a:lnTo>
                    <a:pt x="2169" y="1963"/>
                  </a:lnTo>
                  <a:lnTo>
                    <a:pt x="2158" y="1969"/>
                  </a:lnTo>
                  <a:lnTo>
                    <a:pt x="2148" y="1974"/>
                  </a:lnTo>
                  <a:lnTo>
                    <a:pt x="2138" y="1979"/>
                  </a:lnTo>
                  <a:lnTo>
                    <a:pt x="2128" y="1984"/>
                  </a:lnTo>
                  <a:lnTo>
                    <a:pt x="2117" y="1994"/>
                  </a:lnTo>
                  <a:lnTo>
                    <a:pt x="2107" y="2005"/>
                  </a:lnTo>
                  <a:lnTo>
                    <a:pt x="2097" y="2020"/>
                  </a:lnTo>
                  <a:lnTo>
                    <a:pt x="2092" y="2025"/>
                  </a:lnTo>
                  <a:lnTo>
                    <a:pt x="2081" y="2030"/>
                  </a:lnTo>
                  <a:lnTo>
                    <a:pt x="2071" y="2041"/>
                  </a:lnTo>
                  <a:lnTo>
                    <a:pt x="2061" y="2046"/>
                  </a:lnTo>
                  <a:lnTo>
                    <a:pt x="2050" y="2051"/>
                  </a:lnTo>
                  <a:lnTo>
                    <a:pt x="2040" y="2061"/>
                  </a:lnTo>
                  <a:lnTo>
                    <a:pt x="2030" y="2066"/>
                  </a:lnTo>
                  <a:lnTo>
                    <a:pt x="2020" y="2071"/>
                  </a:lnTo>
                  <a:lnTo>
                    <a:pt x="2009" y="2082"/>
                  </a:lnTo>
                  <a:lnTo>
                    <a:pt x="1999" y="2092"/>
                  </a:lnTo>
                  <a:lnTo>
                    <a:pt x="1989" y="2102"/>
                  </a:lnTo>
                  <a:lnTo>
                    <a:pt x="1979" y="2113"/>
                  </a:lnTo>
                  <a:lnTo>
                    <a:pt x="1968" y="2128"/>
                  </a:lnTo>
                  <a:lnTo>
                    <a:pt x="1958" y="2138"/>
                  </a:lnTo>
                  <a:lnTo>
                    <a:pt x="1948" y="2149"/>
                  </a:lnTo>
                  <a:lnTo>
                    <a:pt x="1937" y="2154"/>
                  </a:lnTo>
                  <a:lnTo>
                    <a:pt x="1927" y="2164"/>
                  </a:lnTo>
                  <a:lnTo>
                    <a:pt x="1917" y="2169"/>
                  </a:lnTo>
                  <a:lnTo>
                    <a:pt x="1907" y="2174"/>
                  </a:lnTo>
                  <a:lnTo>
                    <a:pt x="1901" y="2179"/>
                  </a:lnTo>
                  <a:lnTo>
                    <a:pt x="1891" y="2190"/>
                  </a:lnTo>
                  <a:lnTo>
                    <a:pt x="1881" y="2195"/>
                  </a:lnTo>
                  <a:lnTo>
                    <a:pt x="1871" y="2205"/>
                  </a:lnTo>
                  <a:lnTo>
                    <a:pt x="1860" y="2220"/>
                  </a:lnTo>
                  <a:lnTo>
                    <a:pt x="1850" y="2226"/>
                  </a:lnTo>
                  <a:lnTo>
                    <a:pt x="1840" y="2236"/>
                  </a:lnTo>
                  <a:lnTo>
                    <a:pt x="1829" y="2246"/>
                  </a:lnTo>
                  <a:lnTo>
                    <a:pt x="1819" y="2251"/>
                  </a:lnTo>
                  <a:lnTo>
                    <a:pt x="1809" y="2251"/>
                  </a:lnTo>
                  <a:lnTo>
                    <a:pt x="1799" y="2241"/>
                  </a:lnTo>
                  <a:lnTo>
                    <a:pt x="1788" y="2241"/>
                  </a:lnTo>
                  <a:lnTo>
                    <a:pt x="1778" y="2251"/>
                  </a:lnTo>
                  <a:lnTo>
                    <a:pt x="1768" y="2262"/>
                  </a:lnTo>
                  <a:lnTo>
                    <a:pt x="1758" y="2267"/>
                  </a:lnTo>
                  <a:lnTo>
                    <a:pt x="1747" y="2287"/>
                  </a:lnTo>
                  <a:lnTo>
                    <a:pt x="1737" y="2287"/>
                  </a:lnTo>
                  <a:lnTo>
                    <a:pt x="1727" y="2282"/>
                  </a:lnTo>
                  <a:lnTo>
                    <a:pt x="1722" y="2298"/>
                  </a:lnTo>
                  <a:lnTo>
                    <a:pt x="1711" y="2308"/>
                  </a:lnTo>
                  <a:lnTo>
                    <a:pt x="1701" y="2318"/>
                  </a:lnTo>
                  <a:lnTo>
                    <a:pt x="1691" y="2334"/>
                  </a:lnTo>
                  <a:lnTo>
                    <a:pt x="1680" y="2344"/>
                  </a:lnTo>
                  <a:lnTo>
                    <a:pt x="1670" y="2359"/>
                  </a:lnTo>
                  <a:lnTo>
                    <a:pt x="1660" y="2364"/>
                  </a:lnTo>
                  <a:lnTo>
                    <a:pt x="1650" y="2375"/>
                  </a:lnTo>
                  <a:lnTo>
                    <a:pt x="1639" y="2385"/>
                  </a:lnTo>
                  <a:lnTo>
                    <a:pt x="1629" y="2390"/>
                  </a:lnTo>
                  <a:lnTo>
                    <a:pt x="1619" y="2400"/>
                  </a:lnTo>
                  <a:lnTo>
                    <a:pt x="1608" y="2406"/>
                  </a:lnTo>
                  <a:lnTo>
                    <a:pt x="1598" y="2406"/>
                  </a:lnTo>
                  <a:lnTo>
                    <a:pt x="1588" y="2416"/>
                  </a:lnTo>
                  <a:lnTo>
                    <a:pt x="1578" y="2426"/>
                  </a:lnTo>
                  <a:lnTo>
                    <a:pt x="1567" y="2426"/>
                  </a:lnTo>
                  <a:lnTo>
                    <a:pt x="1557" y="2431"/>
                  </a:lnTo>
                  <a:lnTo>
                    <a:pt x="1547" y="2442"/>
                  </a:lnTo>
                  <a:lnTo>
                    <a:pt x="1542" y="2452"/>
                  </a:lnTo>
                  <a:lnTo>
                    <a:pt x="1531" y="2457"/>
                  </a:lnTo>
                  <a:lnTo>
                    <a:pt x="1521" y="2457"/>
                  </a:lnTo>
                  <a:lnTo>
                    <a:pt x="1511" y="2457"/>
                  </a:lnTo>
                  <a:lnTo>
                    <a:pt x="1501" y="2467"/>
                  </a:lnTo>
                  <a:lnTo>
                    <a:pt x="1490" y="2467"/>
                  </a:lnTo>
                  <a:lnTo>
                    <a:pt x="1480" y="2467"/>
                  </a:lnTo>
                  <a:lnTo>
                    <a:pt x="1470" y="2472"/>
                  </a:lnTo>
                  <a:lnTo>
                    <a:pt x="1459" y="2483"/>
                  </a:lnTo>
                  <a:lnTo>
                    <a:pt x="1449" y="2488"/>
                  </a:lnTo>
                  <a:lnTo>
                    <a:pt x="1439" y="2478"/>
                  </a:lnTo>
                  <a:lnTo>
                    <a:pt x="1429" y="2478"/>
                  </a:lnTo>
                  <a:lnTo>
                    <a:pt x="1418" y="2483"/>
                  </a:lnTo>
                  <a:lnTo>
                    <a:pt x="1408" y="2483"/>
                  </a:lnTo>
                  <a:lnTo>
                    <a:pt x="1398" y="2483"/>
                  </a:lnTo>
                  <a:lnTo>
                    <a:pt x="1387" y="2488"/>
                  </a:lnTo>
                  <a:lnTo>
                    <a:pt x="1377" y="2493"/>
                  </a:lnTo>
                  <a:lnTo>
                    <a:pt x="1367" y="2488"/>
                  </a:lnTo>
                  <a:lnTo>
                    <a:pt x="1362" y="2493"/>
                  </a:lnTo>
                  <a:lnTo>
                    <a:pt x="1351" y="2503"/>
                  </a:lnTo>
                  <a:lnTo>
                    <a:pt x="1341" y="2503"/>
                  </a:lnTo>
                  <a:lnTo>
                    <a:pt x="1331" y="2508"/>
                  </a:lnTo>
                  <a:lnTo>
                    <a:pt x="1321" y="2514"/>
                  </a:lnTo>
                  <a:lnTo>
                    <a:pt x="1310" y="2503"/>
                  </a:lnTo>
                  <a:lnTo>
                    <a:pt x="1300" y="2498"/>
                  </a:lnTo>
                  <a:lnTo>
                    <a:pt x="1290" y="2493"/>
                  </a:lnTo>
                  <a:lnTo>
                    <a:pt x="1280" y="2498"/>
                  </a:lnTo>
                  <a:lnTo>
                    <a:pt x="1269" y="2498"/>
                  </a:lnTo>
                  <a:lnTo>
                    <a:pt x="1259" y="2503"/>
                  </a:lnTo>
                  <a:lnTo>
                    <a:pt x="1249" y="2503"/>
                  </a:lnTo>
                  <a:lnTo>
                    <a:pt x="1238" y="2503"/>
                  </a:lnTo>
                  <a:lnTo>
                    <a:pt x="1228" y="2503"/>
                  </a:lnTo>
                  <a:lnTo>
                    <a:pt x="1218" y="2514"/>
                  </a:lnTo>
                  <a:lnTo>
                    <a:pt x="1208" y="2519"/>
                  </a:lnTo>
                  <a:lnTo>
                    <a:pt x="1197" y="2508"/>
                  </a:lnTo>
                  <a:lnTo>
                    <a:pt x="1187" y="2519"/>
                  </a:lnTo>
                  <a:lnTo>
                    <a:pt x="1182" y="2508"/>
                  </a:lnTo>
                  <a:lnTo>
                    <a:pt x="1172" y="2508"/>
                  </a:lnTo>
                  <a:lnTo>
                    <a:pt x="1161" y="2514"/>
                  </a:lnTo>
                  <a:lnTo>
                    <a:pt x="1151" y="2519"/>
                  </a:lnTo>
                  <a:lnTo>
                    <a:pt x="1141" y="2519"/>
                  </a:lnTo>
                  <a:lnTo>
                    <a:pt x="1130" y="2514"/>
                  </a:lnTo>
                  <a:lnTo>
                    <a:pt x="1120" y="2514"/>
                  </a:lnTo>
                  <a:lnTo>
                    <a:pt x="1110" y="2519"/>
                  </a:lnTo>
                  <a:lnTo>
                    <a:pt x="1100" y="2519"/>
                  </a:lnTo>
                  <a:lnTo>
                    <a:pt x="1089" y="2524"/>
                  </a:lnTo>
                  <a:lnTo>
                    <a:pt x="1079" y="2524"/>
                  </a:lnTo>
                  <a:lnTo>
                    <a:pt x="1069" y="2524"/>
                  </a:lnTo>
                  <a:lnTo>
                    <a:pt x="1059" y="2524"/>
                  </a:lnTo>
                  <a:lnTo>
                    <a:pt x="1048" y="2529"/>
                  </a:lnTo>
                  <a:lnTo>
                    <a:pt x="1038" y="2529"/>
                  </a:lnTo>
                  <a:lnTo>
                    <a:pt x="1028" y="2534"/>
                  </a:lnTo>
                  <a:lnTo>
                    <a:pt x="1017" y="2534"/>
                  </a:lnTo>
                  <a:lnTo>
                    <a:pt x="1007" y="2534"/>
                  </a:lnTo>
                  <a:lnTo>
                    <a:pt x="1002" y="2539"/>
                  </a:lnTo>
                  <a:lnTo>
                    <a:pt x="992" y="2539"/>
                  </a:lnTo>
                  <a:lnTo>
                    <a:pt x="981" y="2539"/>
                  </a:lnTo>
                  <a:lnTo>
                    <a:pt x="971" y="2544"/>
                  </a:lnTo>
                  <a:lnTo>
                    <a:pt x="961" y="2544"/>
                  </a:lnTo>
                  <a:lnTo>
                    <a:pt x="951" y="2544"/>
                  </a:lnTo>
                  <a:lnTo>
                    <a:pt x="940" y="2544"/>
                  </a:lnTo>
                  <a:lnTo>
                    <a:pt x="930" y="2550"/>
                  </a:lnTo>
                  <a:lnTo>
                    <a:pt x="920" y="2544"/>
                  </a:lnTo>
                  <a:lnTo>
                    <a:pt x="909" y="2550"/>
                  </a:lnTo>
                  <a:lnTo>
                    <a:pt x="899" y="2550"/>
                  </a:lnTo>
                  <a:lnTo>
                    <a:pt x="889" y="2550"/>
                  </a:lnTo>
                  <a:lnTo>
                    <a:pt x="879" y="2550"/>
                  </a:lnTo>
                  <a:lnTo>
                    <a:pt x="868" y="2550"/>
                  </a:lnTo>
                  <a:lnTo>
                    <a:pt x="858" y="2555"/>
                  </a:lnTo>
                  <a:lnTo>
                    <a:pt x="848" y="2555"/>
                  </a:lnTo>
                  <a:lnTo>
                    <a:pt x="837" y="2555"/>
                  </a:lnTo>
                  <a:lnTo>
                    <a:pt x="827" y="2555"/>
                  </a:lnTo>
                  <a:lnTo>
                    <a:pt x="817" y="2555"/>
                  </a:lnTo>
                  <a:lnTo>
                    <a:pt x="812" y="2555"/>
                  </a:lnTo>
                  <a:lnTo>
                    <a:pt x="802" y="2555"/>
                  </a:lnTo>
                  <a:lnTo>
                    <a:pt x="791" y="2555"/>
                  </a:lnTo>
                  <a:lnTo>
                    <a:pt x="781" y="2560"/>
                  </a:lnTo>
                  <a:lnTo>
                    <a:pt x="771" y="2560"/>
                  </a:lnTo>
                  <a:lnTo>
                    <a:pt x="760" y="2560"/>
                  </a:lnTo>
                  <a:lnTo>
                    <a:pt x="750" y="2560"/>
                  </a:lnTo>
                  <a:lnTo>
                    <a:pt x="740" y="2560"/>
                  </a:lnTo>
                  <a:lnTo>
                    <a:pt x="730" y="2560"/>
                  </a:lnTo>
                  <a:lnTo>
                    <a:pt x="719" y="2560"/>
                  </a:lnTo>
                  <a:lnTo>
                    <a:pt x="709" y="2560"/>
                  </a:lnTo>
                  <a:lnTo>
                    <a:pt x="699" y="2560"/>
                  </a:lnTo>
                  <a:lnTo>
                    <a:pt x="688" y="2560"/>
                  </a:lnTo>
                  <a:lnTo>
                    <a:pt x="678" y="2560"/>
                  </a:lnTo>
                  <a:lnTo>
                    <a:pt x="668" y="2560"/>
                  </a:lnTo>
                  <a:lnTo>
                    <a:pt x="658" y="2560"/>
                  </a:lnTo>
                  <a:lnTo>
                    <a:pt x="647" y="2565"/>
                  </a:lnTo>
                  <a:lnTo>
                    <a:pt x="637" y="2565"/>
                  </a:lnTo>
                  <a:lnTo>
                    <a:pt x="632" y="2565"/>
                  </a:lnTo>
                  <a:lnTo>
                    <a:pt x="622" y="2565"/>
                  </a:lnTo>
                  <a:lnTo>
                    <a:pt x="611" y="2565"/>
                  </a:lnTo>
                  <a:lnTo>
                    <a:pt x="601" y="2565"/>
                  </a:lnTo>
                  <a:lnTo>
                    <a:pt x="591" y="2565"/>
                  </a:lnTo>
                  <a:lnTo>
                    <a:pt x="581" y="2565"/>
                  </a:lnTo>
                  <a:lnTo>
                    <a:pt x="570" y="2565"/>
                  </a:lnTo>
                  <a:lnTo>
                    <a:pt x="560" y="2565"/>
                  </a:lnTo>
                  <a:lnTo>
                    <a:pt x="550" y="2565"/>
                  </a:lnTo>
                  <a:lnTo>
                    <a:pt x="539" y="2565"/>
                  </a:lnTo>
                  <a:lnTo>
                    <a:pt x="529" y="2565"/>
                  </a:lnTo>
                  <a:lnTo>
                    <a:pt x="519" y="2565"/>
                  </a:lnTo>
                  <a:lnTo>
                    <a:pt x="509" y="2565"/>
                  </a:lnTo>
                  <a:lnTo>
                    <a:pt x="498" y="2570"/>
                  </a:lnTo>
                  <a:lnTo>
                    <a:pt x="488" y="2570"/>
                  </a:lnTo>
                  <a:lnTo>
                    <a:pt x="478" y="2570"/>
                  </a:lnTo>
                  <a:lnTo>
                    <a:pt x="467" y="2570"/>
                  </a:lnTo>
                  <a:lnTo>
                    <a:pt x="457" y="2570"/>
                  </a:lnTo>
                  <a:lnTo>
                    <a:pt x="452" y="2570"/>
                  </a:lnTo>
                  <a:lnTo>
                    <a:pt x="442" y="2570"/>
                  </a:lnTo>
                  <a:lnTo>
                    <a:pt x="431" y="2570"/>
                  </a:lnTo>
                  <a:lnTo>
                    <a:pt x="421" y="2570"/>
                  </a:lnTo>
                  <a:lnTo>
                    <a:pt x="411" y="2570"/>
                  </a:lnTo>
                  <a:lnTo>
                    <a:pt x="401" y="2570"/>
                  </a:lnTo>
                  <a:lnTo>
                    <a:pt x="390" y="2570"/>
                  </a:lnTo>
                  <a:lnTo>
                    <a:pt x="380" y="2570"/>
                  </a:lnTo>
                  <a:lnTo>
                    <a:pt x="370" y="2570"/>
                  </a:lnTo>
                  <a:lnTo>
                    <a:pt x="360" y="2570"/>
                  </a:lnTo>
                  <a:lnTo>
                    <a:pt x="349" y="2570"/>
                  </a:lnTo>
                  <a:lnTo>
                    <a:pt x="339" y="2570"/>
                  </a:lnTo>
                  <a:lnTo>
                    <a:pt x="329" y="2570"/>
                  </a:lnTo>
                  <a:lnTo>
                    <a:pt x="318" y="2570"/>
                  </a:lnTo>
                  <a:lnTo>
                    <a:pt x="308" y="2570"/>
                  </a:lnTo>
                  <a:lnTo>
                    <a:pt x="298" y="2570"/>
                  </a:lnTo>
                  <a:lnTo>
                    <a:pt x="288" y="2570"/>
                  </a:lnTo>
                  <a:lnTo>
                    <a:pt x="277" y="2570"/>
                  </a:lnTo>
                  <a:lnTo>
                    <a:pt x="272" y="2570"/>
                  </a:lnTo>
                  <a:lnTo>
                    <a:pt x="262" y="2570"/>
                  </a:lnTo>
                  <a:lnTo>
                    <a:pt x="252" y="2570"/>
                  </a:lnTo>
                  <a:lnTo>
                    <a:pt x="241" y="2570"/>
                  </a:lnTo>
                  <a:lnTo>
                    <a:pt x="231" y="2570"/>
                  </a:lnTo>
                  <a:lnTo>
                    <a:pt x="221" y="2570"/>
                  </a:lnTo>
                  <a:lnTo>
                    <a:pt x="210" y="2570"/>
                  </a:lnTo>
                  <a:lnTo>
                    <a:pt x="200" y="2570"/>
                  </a:lnTo>
                  <a:lnTo>
                    <a:pt x="190" y="2570"/>
                  </a:lnTo>
                  <a:lnTo>
                    <a:pt x="180" y="2570"/>
                  </a:lnTo>
                  <a:lnTo>
                    <a:pt x="169" y="2570"/>
                  </a:lnTo>
                  <a:lnTo>
                    <a:pt x="159" y="2570"/>
                  </a:lnTo>
                  <a:lnTo>
                    <a:pt x="149" y="2570"/>
                  </a:lnTo>
                  <a:lnTo>
                    <a:pt x="138" y="2570"/>
                  </a:lnTo>
                  <a:lnTo>
                    <a:pt x="128" y="2570"/>
                  </a:lnTo>
                  <a:lnTo>
                    <a:pt x="118" y="2570"/>
                  </a:lnTo>
                  <a:lnTo>
                    <a:pt x="108" y="2570"/>
                  </a:lnTo>
                  <a:lnTo>
                    <a:pt x="97" y="2570"/>
                  </a:lnTo>
                  <a:lnTo>
                    <a:pt x="92" y="2570"/>
                  </a:lnTo>
                  <a:lnTo>
                    <a:pt x="82" y="2570"/>
                  </a:lnTo>
                  <a:lnTo>
                    <a:pt x="72" y="2570"/>
                  </a:lnTo>
                  <a:lnTo>
                    <a:pt x="61" y="2570"/>
                  </a:lnTo>
                  <a:lnTo>
                    <a:pt x="51" y="2570"/>
                  </a:lnTo>
                  <a:lnTo>
                    <a:pt x="41" y="2570"/>
                  </a:lnTo>
                  <a:lnTo>
                    <a:pt x="31" y="2570"/>
                  </a:lnTo>
                  <a:lnTo>
                    <a:pt x="20" y="2570"/>
                  </a:lnTo>
                  <a:lnTo>
                    <a:pt x="10" y="2570"/>
                  </a:lnTo>
                  <a:lnTo>
                    <a:pt x="0" y="2570"/>
                  </a:lnTo>
                  <a:close/>
                </a:path>
              </a:pathLst>
            </a:custGeom>
            <a:noFill/>
            <a:ln w="9525">
              <a:noFill/>
              <a:round/>
              <a:headEnd/>
              <a:tailEnd/>
            </a:ln>
          </p:spPr>
          <p:txBody>
            <a:bodyPr/>
            <a:lstStyle/>
            <a:p>
              <a:endParaRPr lang="en-GB"/>
            </a:p>
          </p:txBody>
        </p:sp>
        <p:sp>
          <p:nvSpPr>
            <p:cNvPr id="430040" name="Freeform 4056"/>
            <p:cNvSpPr>
              <a:spLocks/>
            </p:cNvSpPr>
            <p:nvPr/>
          </p:nvSpPr>
          <p:spPr bwMode="auto">
            <a:xfrm>
              <a:off x="897" y="858"/>
              <a:ext cx="3998" cy="2570"/>
            </a:xfrm>
            <a:custGeom>
              <a:avLst/>
              <a:gdLst/>
              <a:ahLst/>
              <a:cxnLst>
                <a:cxn ang="0">
                  <a:pos x="108" y="2570"/>
                </a:cxn>
                <a:cxn ang="0">
                  <a:pos x="241" y="2570"/>
                </a:cxn>
                <a:cxn ang="0">
                  <a:pos x="370" y="2570"/>
                </a:cxn>
                <a:cxn ang="0">
                  <a:pos x="498" y="2570"/>
                </a:cxn>
                <a:cxn ang="0">
                  <a:pos x="632" y="2565"/>
                </a:cxn>
                <a:cxn ang="0">
                  <a:pos x="760" y="2560"/>
                </a:cxn>
                <a:cxn ang="0">
                  <a:pos x="889" y="2550"/>
                </a:cxn>
                <a:cxn ang="0">
                  <a:pos x="1017" y="2534"/>
                </a:cxn>
                <a:cxn ang="0">
                  <a:pos x="1151" y="2519"/>
                </a:cxn>
                <a:cxn ang="0">
                  <a:pos x="1280" y="2498"/>
                </a:cxn>
                <a:cxn ang="0">
                  <a:pos x="1408" y="2483"/>
                </a:cxn>
                <a:cxn ang="0">
                  <a:pos x="1542" y="2452"/>
                </a:cxn>
                <a:cxn ang="0">
                  <a:pos x="1670" y="2359"/>
                </a:cxn>
                <a:cxn ang="0">
                  <a:pos x="1799" y="2241"/>
                </a:cxn>
                <a:cxn ang="0">
                  <a:pos x="1927" y="2164"/>
                </a:cxn>
                <a:cxn ang="0">
                  <a:pos x="2061" y="2035"/>
                </a:cxn>
                <a:cxn ang="0">
                  <a:pos x="2189" y="1876"/>
                </a:cxn>
                <a:cxn ang="0">
                  <a:pos x="2318" y="1670"/>
                </a:cxn>
                <a:cxn ang="0">
                  <a:pos x="2451" y="1408"/>
                </a:cxn>
                <a:cxn ang="0">
                  <a:pos x="2580" y="1064"/>
                </a:cxn>
                <a:cxn ang="0">
                  <a:pos x="2708" y="622"/>
                </a:cxn>
                <a:cxn ang="0">
                  <a:pos x="2837" y="51"/>
                </a:cxn>
                <a:cxn ang="0">
                  <a:pos x="2970" y="0"/>
                </a:cxn>
                <a:cxn ang="0">
                  <a:pos x="3099" y="0"/>
                </a:cxn>
                <a:cxn ang="0">
                  <a:pos x="3227" y="0"/>
                </a:cxn>
                <a:cxn ang="0">
                  <a:pos x="3361" y="0"/>
                </a:cxn>
                <a:cxn ang="0">
                  <a:pos x="3490" y="0"/>
                </a:cxn>
                <a:cxn ang="0">
                  <a:pos x="3618" y="0"/>
                </a:cxn>
                <a:cxn ang="0">
                  <a:pos x="3747" y="0"/>
                </a:cxn>
                <a:cxn ang="0">
                  <a:pos x="3880" y="0"/>
                </a:cxn>
                <a:cxn ang="0">
                  <a:pos x="3998" y="1593"/>
                </a:cxn>
                <a:cxn ang="0">
                  <a:pos x="3870" y="1598"/>
                </a:cxn>
                <a:cxn ang="0">
                  <a:pos x="3736" y="1598"/>
                </a:cxn>
                <a:cxn ang="0">
                  <a:pos x="3608" y="1604"/>
                </a:cxn>
                <a:cxn ang="0">
                  <a:pos x="3479" y="1609"/>
                </a:cxn>
                <a:cxn ang="0">
                  <a:pos x="3351" y="1619"/>
                </a:cxn>
                <a:cxn ang="0">
                  <a:pos x="3217" y="1634"/>
                </a:cxn>
                <a:cxn ang="0">
                  <a:pos x="3089" y="1650"/>
                </a:cxn>
                <a:cxn ang="0">
                  <a:pos x="2960" y="1676"/>
                </a:cxn>
                <a:cxn ang="0">
                  <a:pos x="2827" y="1701"/>
                </a:cxn>
                <a:cxn ang="0">
                  <a:pos x="2698" y="1737"/>
                </a:cxn>
                <a:cxn ang="0">
                  <a:pos x="2570" y="1784"/>
                </a:cxn>
                <a:cxn ang="0">
                  <a:pos x="2441" y="1835"/>
                </a:cxn>
                <a:cxn ang="0">
                  <a:pos x="2307" y="1886"/>
                </a:cxn>
                <a:cxn ang="0">
                  <a:pos x="2179" y="1958"/>
                </a:cxn>
                <a:cxn ang="0">
                  <a:pos x="2050" y="2051"/>
                </a:cxn>
                <a:cxn ang="0">
                  <a:pos x="1917" y="2169"/>
                </a:cxn>
                <a:cxn ang="0">
                  <a:pos x="1788" y="2241"/>
                </a:cxn>
                <a:cxn ang="0">
                  <a:pos x="1660" y="2364"/>
                </a:cxn>
                <a:cxn ang="0">
                  <a:pos x="1531" y="2457"/>
                </a:cxn>
                <a:cxn ang="0">
                  <a:pos x="1398" y="2483"/>
                </a:cxn>
                <a:cxn ang="0">
                  <a:pos x="1269" y="2498"/>
                </a:cxn>
                <a:cxn ang="0">
                  <a:pos x="1141" y="2519"/>
                </a:cxn>
                <a:cxn ang="0">
                  <a:pos x="1007" y="2534"/>
                </a:cxn>
                <a:cxn ang="0">
                  <a:pos x="879" y="2550"/>
                </a:cxn>
                <a:cxn ang="0">
                  <a:pos x="750" y="2560"/>
                </a:cxn>
                <a:cxn ang="0">
                  <a:pos x="622" y="2565"/>
                </a:cxn>
                <a:cxn ang="0">
                  <a:pos x="488" y="2570"/>
                </a:cxn>
                <a:cxn ang="0">
                  <a:pos x="360" y="2570"/>
                </a:cxn>
                <a:cxn ang="0">
                  <a:pos x="231" y="2570"/>
                </a:cxn>
                <a:cxn ang="0">
                  <a:pos x="97" y="2570"/>
                </a:cxn>
              </a:cxnLst>
              <a:rect l="0" t="0" r="r" b="b"/>
              <a:pathLst>
                <a:path w="3998" h="2570">
                  <a:moveTo>
                    <a:pt x="0" y="2570"/>
                  </a:moveTo>
                  <a:lnTo>
                    <a:pt x="0" y="2570"/>
                  </a:lnTo>
                  <a:lnTo>
                    <a:pt x="10" y="2570"/>
                  </a:lnTo>
                  <a:lnTo>
                    <a:pt x="20" y="2570"/>
                  </a:lnTo>
                  <a:lnTo>
                    <a:pt x="31" y="2570"/>
                  </a:lnTo>
                  <a:lnTo>
                    <a:pt x="41" y="2570"/>
                  </a:lnTo>
                  <a:lnTo>
                    <a:pt x="51" y="2570"/>
                  </a:lnTo>
                  <a:lnTo>
                    <a:pt x="61" y="2570"/>
                  </a:lnTo>
                  <a:lnTo>
                    <a:pt x="72" y="2570"/>
                  </a:lnTo>
                  <a:lnTo>
                    <a:pt x="82" y="2570"/>
                  </a:lnTo>
                  <a:lnTo>
                    <a:pt x="92" y="2570"/>
                  </a:lnTo>
                  <a:lnTo>
                    <a:pt x="97" y="2570"/>
                  </a:lnTo>
                  <a:lnTo>
                    <a:pt x="108" y="2570"/>
                  </a:lnTo>
                  <a:lnTo>
                    <a:pt x="118" y="2570"/>
                  </a:lnTo>
                  <a:lnTo>
                    <a:pt x="128" y="2570"/>
                  </a:lnTo>
                  <a:lnTo>
                    <a:pt x="138" y="2570"/>
                  </a:lnTo>
                  <a:lnTo>
                    <a:pt x="149" y="2570"/>
                  </a:lnTo>
                  <a:lnTo>
                    <a:pt x="159" y="2570"/>
                  </a:lnTo>
                  <a:lnTo>
                    <a:pt x="169" y="2570"/>
                  </a:lnTo>
                  <a:lnTo>
                    <a:pt x="180" y="2570"/>
                  </a:lnTo>
                  <a:lnTo>
                    <a:pt x="190" y="2570"/>
                  </a:lnTo>
                  <a:lnTo>
                    <a:pt x="200" y="2570"/>
                  </a:lnTo>
                  <a:lnTo>
                    <a:pt x="210" y="2570"/>
                  </a:lnTo>
                  <a:lnTo>
                    <a:pt x="221" y="2570"/>
                  </a:lnTo>
                  <a:lnTo>
                    <a:pt x="231" y="2570"/>
                  </a:lnTo>
                  <a:lnTo>
                    <a:pt x="241" y="2570"/>
                  </a:lnTo>
                  <a:lnTo>
                    <a:pt x="252" y="2570"/>
                  </a:lnTo>
                  <a:lnTo>
                    <a:pt x="262" y="2570"/>
                  </a:lnTo>
                  <a:lnTo>
                    <a:pt x="272" y="2570"/>
                  </a:lnTo>
                  <a:lnTo>
                    <a:pt x="277" y="2570"/>
                  </a:lnTo>
                  <a:lnTo>
                    <a:pt x="288" y="2570"/>
                  </a:lnTo>
                  <a:lnTo>
                    <a:pt x="298" y="2570"/>
                  </a:lnTo>
                  <a:lnTo>
                    <a:pt x="308" y="2570"/>
                  </a:lnTo>
                  <a:lnTo>
                    <a:pt x="318" y="2570"/>
                  </a:lnTo>
                  <a:lnTo>
                    <a:pt x="329" y="2570"/>
                  </a:lnTo>
                  <a:lnTo>
                    <a:pt x="339" y="2570"/>
                  </a:lnTo>
                  <a:lnTo>
                    <a:pt x="349" y="2570"/>
                  </a:lnTo>
                  <a:lnTo>
                    <a:pt x="360" y="2570"/>
                  </a:lnTo>
                  <a:lnTo>
                    <a:pt x="370" y="2570"/>
                  </a:lnTo>
                  <a:lnTo>
                    <a:pt x="380" y="2570"/>
                  </a:lnTo>
                  <a:lnTo>
                    <a:pt x="390" y="2570"/>
                  </a:lnTo>
                  <a:lnTo>
                    <a:pt x="401" y="2570"/>
                  </a:lnTo>
                  <a:lnTo>
                    <a:pt x="411" y="2570"/>
                  </a:lnTo>
                  <a:lnTo>
                    <a:pt x="421" y="2570"/>
                  </a:lnTo>
                  <a:lnTo>
                    <a:pt x="431" y="2570"/>
                  </a:lnTo>
                  <a:lnTo>
                    <a:pt x="442" y="2570"/>
                  </a:lnTo>
                  <a:lnTo>
                    <a:pt x="452" y="2570"/>
                  </a:lnTo>
                  <a:lnTo>
                    <a:pt x="457" y="2570"/>
                  </a:lnTo>
                  <a:lnTo>
                    <a:pt x="467" y="2570"/>
                  </a:lnTo>
                  <a:lnTo>
                    <a:pt x="478" y="2570"/>
                  </a:lnTo>
                  <a:lnTo>
                    <a:pt x="488" y="2570"/>
                  </a:lnTo>
                  <a:lnTo>
                    <a:pt x="498" y="2570"/>
                  </a:lnTo>
                  <a:lnTo>
                    <a:pt x="509" y="2565"/>
                  </a:lnTo>
                  <a:lnTo>
                    <a:pt x="519" y="2565"/>
                  </a:lnTo>
                  <a:lnTo>
                    <a:pt x="529" y="2565"/>
                  </a:lnTo>
                  <a:lnTo>
                    <a:pt x="539" y="2565"/>
                  </a:lnTo>
                  <a:lnTo>
                    <a:pt x="550" y="2565"/>
                  </a:lnTo>
                  <a:lnTo>
                    <a:pt x="560" y="2565"/>
                  </a:lnTo>
                  <a:lnTo>
                    <a:pt x="570" y="2565"/>
                  </a:lnTo>
                  <a:lnTo>
                    <a:pt x="581" y="2565"/>
                  </a:lnTo>
                  <a:lnTo>
                    <a:pt x="591" y="2565"/>
                  </a:lnTo>
                  <a:lnTo>
                    <a:pt x="601" y="2565"/>
                  </a:lnTo>
                  <a:lnTo>
                    <a:pt x="611" y="2565"/>
                  </a:lnTo>
                  <a:lnTo>
                    <a:pt x="622" y="2565"/>
                  </a:lnTo>
                  <a:lnTo>
                    <a:pt x="632" y="2565"/>
                  </a:lnTo>
                  <a:lnTo>
                    <a:pt x="637" y="2565"/>
                  </a:lnTo>
                  <a:lnTo>
                    <a:pt x="647" y="2565"/>
                  </a:lnTo>
                  <a:lnTo>
                    <a:pt x="658" y="2560"/>
                  </a:lnTo>
                  <a:lnTo>
                    <a:pt x="668" y="2560"/>
                  </a:lnTo>
                  <a:lnTo>
                    <a:pt x="678" y="2560"/>
                  </a:lnTo>
                  <a:lnTo>
                    <a:pt x="688" y="2560"/>
                  </a:lnTo>
                  <a:lnTo>
                    <a:pt x="699" y="2560"/>
                  </a:lnTo>
                  <a:lnTo>
                    <a:pt x="709" y="2560"/>
                  </a:lnTo>
                  <a:lnTo>
                    <a:pt x="719" y="2560"/>
                  </a:lnTo>
                  <a:lnTo>
                    <a:pt x="730" y="2560"/>
                  </a:lnTo>
                  <a:lnTo>
                    <a:pt x="740" y="2560"/>
                  </a:lnTo>
                  <a:lnTo>
                    <a:pt x="750" y="2560"/>
                  </a:lnTo>
                  <a:lnTo>
                    <a:pt x="760" y="2560"/>
                  </a:lnTo>
                  <a:lnTo>
                    <a:pt x="771" y="2560"/>
                  </a:lnTo>
                  <a:lnTo>
                    <a:pt x="781" y="2560"/>
                  </a:lnTo>
                  <a:lnTo>
                    <a:pt x="791" y="2555"/>
                  </a:lnTo>
                  <a:lnTo>
                    <a:pt x="802" y="2555"/>
                  </a:lnTo>
                  <a:lnTo>
                    <a:pt x="812" y="2555"/>
                  </a:lnTo>
                  <a:lnTo>
                    <a:pt x="817" y="2555"/>
                  </a:lnTo>
                  <a:lnTo>
                    <a:pt x="827" y="2555"/>
                  </a:lnTo>
                  <a:lnTo>
                    <a:pt x="837" y="2555"/>
                  </a:lnTo>
                  <a:lnTo>
                    <a:pt x="848" y="2555"/>
                  </a:lnTo>
                  <a:lnTo>
                    <a:pt x="858" y="2555"/>
                  </a:lnTo>
                  <a:lnTo>
                    <a:pt x="868" y="2550"/>
                  </a:lnTo>
                  <a:lnTo>
                    <a:pt x="879" y="2550"/>
                  </a:lnTo>
                  <a:lnTo>
                    <a:pt x="889" y="2550"/>
                  </a:lnTo>
                  <a:lnTo>
                    <a:pt x="899" y="2550"/>
                  </a:lnTo>
                  <a:lnTo>
                    <a:pt x="909" y="2550"/>
                  </a:lnTo>
                  <a:lnTo>
                    <a:pt x="920" y="2544"/>
                  </a:lnTo>
                  <a:lnTo>
                    <a:pt x="930" y="2550"/>
                  </a:lnTo>
                  <a:lnTo>
                    <a:pt x="940" y="2544"/>
                  </a:lnTo>
                  <a:lnTo>
                    <a:pt x="951" y="2544"/>
                  </a:lnTo>
                  <a:lnTo>
                    <a:pt x="961" y="2544"/>
                  </a:lnTo>
                  <a:lnTo>
                    <a:pt x="971" y="2544"/>
                  </a:lnTo>
                  <a:lnTo>
                    <a:pt x="981" y="2539"/>
                  </a:lnTo>
                  <a:lnTo>
                    <a:pt x="992" y="2539"/>
                  </a:lnTo>
                  <a:lnTo>
                    <a:pt x="1002" y="2539"/>
                  </a:lnTo>
                  <a:lnTo>
                    <a:pt x="1007" y="2534"/>
                  </a:lnTo>
                  <a:lnTo>
                    <a:pt x="1017" y="2534"/>
                  </a:lnTo>
                  <a:lnTo>
                    <a:pt x="1028" y="2534"/>
                  </a:lnTo>
                  <a:lnTo>
                    <a:pt x="1038" y="2529"/>
                  </a:lnTo>
                  <a:lnTo>
                    <a:pt x="1048" y="2529"/>
                  </a:lnTo>
                  <a:lnTo>
                    <a:pt x="1059" y="2524"/>
                  </a:lnTo>
                  <a:lnTo>
                    <a:pt x="1069" y="2524"/>
                  </a:lnTo>
                  <a:lnTo>
                    <a:pt x="1079" y="2524"/>
                  </a:lnTo>
                  <a:lnTo>
                    <a:pt x="1089" y="2524"/>
                  </a:lnTo>
                  <a:lnTo>
                    <a:pt x="1100" y="2519"/>
                  </a:lnTo>
                  <a:lnTo>
                    <a:pt x="1110" y="2519"/>
                  </a:lnTo>
                  <a:lnTo>
                    <a:pt x="1120" y="2514"/>
                  </a:lnTo>
                  <a:lnTo>
                    <a:pt x="1130" y="2514"/>
                  </a:lnTo>
                  <a:lnTo>
                    <a:pt x="1141" y="2519"/>
                  </a:lnTo>
                  <a:lnTo>
                    <a:pt x="1151" y="2519"/>
                  </a:lnTo>
                  <a:lnTo>
                    <a:pt x="1161" y="2514"/>
                  </a:lnTo>
                  <a:lnTo>
                    <a:pt x="1172" y="2508"/>
                  </a:lnTo>
                  <a:lnTo>
                    <a:pt x="1182" y="2508"/>
                  </a:lnTo>
                  <a:lnTo>
                    <a:pt x="1187" y="2519"/>
                  </a:lnTo>
                  <a:lnTo>
                    <a:pt x="1197" y="2508"/>
                  </a:lnTo>
                  <a:lnTo>
                    <a:pt x="1208" y="2519"/>
                  </a:lnTo>
                  <a:lnTo>
                    <a:pt x="1218" y="2514"/>
                  </a:lnTo>
                  <a:lnTo>
                    <a:pt x="1228" y="2503"/>
                  </a:lnTo>
                  <a:lnTo>
                    <a:pt x="1238" y="2503"/>
                  </a:lnTo>
                  <a:lnTo>
                    <a:pt x="1249" y="2503"/>
                  </a:lnTo>
                  <a:lnTo>
                    <a:pt x="1259" y="2503"/>
                  </a:lnTo>
                  <a:lnTo>
                    <a:pt x="1269" y="2498"/>
                  </a:lnTo>
                  <a:lnTo>
                    <a:pt x="1280" y="2498"/>
                  </a:lnTo>
                  <a:lnTo>
                    <a:pt x="1290" y="2493"/>
                  </a:lnTo>
                  <a:lnTo>
                    <a:pt x="1300" y="2498"/>
                  </a:lnTo>
                  <a:lnTo>
                    <a:pt x="1310" y="2503"/>
                  </a:lnTo>
                  <a:lnTo>
                    <a:pt x="1321" y="2514"/>
                  </a:lnTo>
                  <a:lnTo>
                    <a:pt x="1331" y="2508"/>
                  </a:lnTo>
                  <a:lnTo>
                    <a:pt x="1341" y="2503"/>
                  </a:lnTo>
                  <a:lnTo>
                    <a:pt x="1351" y="2503"/>
                  </a:lnTo>
                  <a:lnTo>
                    <a:pt x="1362" y="2493"/>
                  </a:lnTo>
                  <a:lnTo>
                    <a:pt x="1367" y="2488"/>
                  </a:lnTo>
                  <a:lnTo>
                    <a:pt x="1377" y="2493"/>
                  </a:lnTo>
                  <a:lnTo>
                    <a:pt x="1387" y="2488"/>
                  </a:lnTo>
                  <a:lnTo>
                    <a:pt x="1398" y="2483"/>
                  </a:lnTo>
                  <a:lnTo>
                    <a:pt x="1408" y="2483"/>
                  </a:lnTo>
                  <a:lnTo>
                    <a:pt x="1418" y="2483"/>
                  </a:lnTo>
                  <a:lnTo>
                    <a:pt x="1429" y="2478"/>
                  </a:lnTo>
                  <a:lnTo>
                    <a:pt x="1439" y="2478"/>
                  </a:lnTo>
                  <a:lnTo>
                    <a:pt x="1449" y="2488"/>
                  </a:lnTo>
                  <a:lnTo>
                    <a:pt x="1459" y="2483"/>
                  </a:lnTo>
                  <a:lnTo>
                    <a:pt x="1470" y="2472"/>
                  </a:lnTo>
                  <a:lnTo>
                    <a:pt x="1480" y="2467"/>
                  </a:lnTo>
                  <a:lnTo>
                    <a:pt x="1490" y="2467"/>
                  </a:lnTo>
                  <a:lnTo>
                    <a:pt x="1501" y="2467"/>
                  </a:lnTo>
                  <a:lnTo>
                    <a:pt x="1511" y="2457"/>
                  </a:lnTo>
                  <a:lnTo>
                    <a:pt x="1521" y="2457"/>
                  </a:lnTo>
                  <a:lnTo>
                    <a:pt x="1531" y="2457"/>
                  </a:lnTo>
                  <a:lnTo>
                    <a:pt x="1542" y="2452"/>
                  </a:lnTo>
                  <a:lnTo>
                    <a:pt x="1547" y="2442"/>
                  </a:lnTo>
                  <a:lnTo>
                    <a:pt x="1557" y="2431"/>
                  </a:lnTo>
                  <a:lnTo>
                    <a:pt x="1567" y="2426"/>
                  </a:lnTo>
                  <a:lnTo>
                    <a:pt x="1578" y="2426"/>
                  </a:lnTo>
                  <a:lnTo>
                    <a:pt x="1588" y="2416"/>
                  </a:lnTo>
                  <a:lnTo>
                    <a:pt x="1598" y="2406"/>
                  </a:lnTo>
                  <a:lnTo>
                    <a:pt x="1608" y="2406"/>
                  </a:lnTo>
                  <a:lnTo>
                    <a:pt x="1619" y="2400"/>
                  </a:lnTo>
                  <a:lnTo>
                    <a:pt x="1629" y="2390"/>
                  </a:lnTo>
                  <a:lnTo>
                    <a:pt x="1639" y="2385"/>
                  </a:lnTo>
                  <a:lnTo>
                    <a:pt x="1650" y="2375"/>
                  </a:lnTo>
                  <a:lnTo>
                    <a:pt x="1660" y="2364"/>
                  </a:lnTo>
                  <a:lnTo>
                    <a:pt x="1670" y="2359"/>
                  </a:lnTo>
                  <a:lnTo>
                    <a:pt x="1680" y="2344"/>
                  </a:lnTo>
                  <a:lnTo>
                    <a:pt x="1691" y="2334"/>
                  </a:lnTo>
                  <a:lnTo>
                    <a:pt x="1701" y="2318"/>
                  </a:lnTo>
                  <a:lnTo>
                    <a:pt x="1711" y="2308"/>
                  </a:lnTo>
                  <a:lnTo>
                    <a:pt x="1722" y="2298"/>
                  </a:lnTo>
                  <a:lnTo>
                    <a:pt x="1727" y="2282"/>
                  </a:lnTo>
                  <a:lnTo>
                    <a:pt x="1737" y="2287"/>
                  </a:lnTo>
                  <a:lnTo>
                    <a:pt x="1747" y="2287"/>
                  </a:lnTo>
                  <a:lnTo>
                    <a:pt x="1758" y="2267"/>
                  </a:lnTo>
                  <a:lnTo>
                    <a:pt x="1768" y="2262"/>
                  </a:lnTo>
                  <a:lnTo>
                    <a:pt x="1778" y="2251"/>
                  </a:lnTo>
                  <a:lnTo>
                    <a:pt x="1788" y="2241"/>
                  </a:lnTo>
                  <a:lnTo>
                    <a:pt x="1799" y="2241"/>
                  </a:lnTo>
                  <a:lnTo>
                    <a:pt x="1809" y="2251"/>
                  </a:lnTo>
                  <a:lnTo>
                    <a:pt x="1819" y="2251"/>
                  </a:lnTo>
                  <a:lnTo>
                    <a:pt x="1829" y="2246"/>
                  </a:lnTo>
                  <a:lnTo>
                    <a:pt x="1840" y="2236"/>
                  </a:lnTo>
                  <a:lnTo>
                    <a:pt x="1850" y="2226"/>
                  </a:lnTo>
                  <a:lnTo>
                    <a:pt x="1860" y="2220"/>
                  </a:lnTo>
                  <a:lnTo>
                    <a:pt x="1871" y="2205"/>
                  </a:lnTo>
                  <a:lnTo>
                    <a:pt x="1881" y="2195"/>
                  </a:lnTo>
                  <a:lnTo>
                    <a:pt x="1891" y="2190"/>
                  </a:lnTo>
                  <a:lnTo>
                    <a:pt x="1901" y="2179"/>
                  </a:lnTo>
                  <a:lnTo>
                    <a:pt x="1907" y="2174"/>
                  </a:lnTo>
                  <a:lnTo>
                    <a:pt x="1917" y="2169"/>
                  </a:lnTo>
                  <a:lnTo>
                    <a:pt x="1927" y="2164"/>
                  </a:lnTo>
                  <a:lnTo>
                    <a:pt x="1937" y="2154"/>
                  </a:lnTo>
                  <a:lnTo>
                    <a:pt x="1948" y="2149"/>
                  </a:lnTo>
                  <a:lnTo>
                    <a:pt x="1958" y="2138"/>
                  </a:lnTo>
                  <a:lnTo>
                    <a:pt x="1968" y="2128"/>
                  </a:lnTo>
                  <a:lnTo>
                    <a:pt x="1979" y="2113"/>
                  </a:lnTo>
                  <a:lnTo>
                    <a:pt x="1989" y="2102"/>
                  </a:lnTo>
                  <a:lnTo>
                    <a:pt x="1999" y="2092"/>
                  </a:lnTo>
                  <a:lnTo>
                    <a:pt x="2009" y="2082"/>
                  </a:lnTo>
                  <a:lnTo>
                    <a:pt x="2020" y="2071"/>
                  </a:lnTo>
                  <a:lnTo>
                    <a:pt x="2030" y="2066"/>
                  </a:lnTo>
                  <a:lnTo>
                    <a:pt x="2040" y="2056"/>
                  </a:lnTo>
                  <a:lnTo>
                    <a:pt x="2050" y="2046"/>
                  </a:lnTo>
                  <a:lnTo>
                    <a:pt x="2061" y="2035"/>
                  </a:lnTo>
                  <a:lnTo>
                    <a:pt x="2071" y="2020"/>
                  </a:lnTo>
                  <a:lnTo>
                    <a:pt x="2081" y="2010"/>
                  </a:lnTo>
                  <a:lnTo>
                    <a:pt x="2092" y="1999"/>
                  </a:lnTo>
                  <a:lnTo>
                    <a:pt x="2097" y="1989"/>
                  </a:lnTo>
                  <a:lnTo>
                    <a:pt x="2107" y="1979"/>
                  </a:lnTo>
                  <a:lnTo>
                    <a:pt x="2117" y="1963"/>
                  </a:lnTo>
                  <a:lnTo>
                    <a:pt x="2128" y="1953"/>
                  </a:lnTo>
                  <a:lnTo>
                    <a:pt x="2138" y="1943"/>
                  </a:lnTo>
                  <a:lnTo>
                    <a:pt x="2148" y="1927"/>
                  </a:lnTo>
                  <a:lnTo>
                    <a:pt x="2158" y="1917"/>
                  </a:lnTo>
                  <a:lnTo>
                    <a:pt x="2169" y="1902"/>
                  </a:lnTo>
                  <a:lnTo>
                    <a:pt x="2179" y="1886"/>
                  </a:lnTo>
                  <a:lnTo>
                    <a:pt x="2189" y="1876"/>
                  </a:lnTo>
                  <a:lnTo>
                    <a:pt x="2200" y="1861"/>
                  </a:lnTo>
                  <a:lnTo>
                    <a:pt x="2210" y="1845"/>
                  </a:lnTo>
                  <a:lnTo>
                    <a:pt x="2220" y="1835"/>
                  </a:lnTo>
                  <a:lnTo>
                    <a:pt x="2230" y="1820"/>
                  </a:lnTo>
                  <a:lnTo>
                    <a:pt x="2241" y="1804"/>
                  </a:lnTo>
                  <a:lnTo>
                    <a:pt x="2251" y="1789"/>
                  </a:lnTo>
                  <a:lnTo>
                    <a:pt x="2261" y="1773"/>
                  </a:lnTo>
                  <a:lnTo>
                    <a:pt x="2271" y="1758"/>
                  </a:lnTo>
                  <a:lnTo>
                    <a:pt x="2277" y="1737"/>
                  </a:lnTo>
                  <a:lnTo>
                    <a:pt x="2287" y="1722"/>
                  </a:lnTo>
                  <a:lnTo>
                    <a:pt x="2297" y="1706"/>
                  </a:lnTo>
                  <a:lnTo>
                    <a:pt x="2307" y="1691"/>
                  </a:lnTo>
                  <a:lnTo>
                    <a:pt x="2318" y="1670"/>
                  </a:lnTo>
                  <a:lnTo>
                    <a:pt x="2328" y="1655"/>
                  </a:lnTo>
                  <a:lnTo>
                    <a:pt x="2338" y="1634"/>
                  </a:lnTo>
                  <a:lnTo>
                    <a:pt x="2349" y="1614"/>
                  </a:lnTo>
                  <a:lnTo>
                    <a:pt x="2359" y="1598"/>
                  </a:lnTo>
                  <a:lnTo>
                    <a:pt x="2369" y="1578"/>
                  </a:lnTo>
                  <a:lnTo>
                    <a:pt x="2379" y="1557"/>
                  </a:lnTo>
                  <a:lnTo>
                    <a:pt x="2390" y="1537"/>
                  </a:lnTo>
                  <a:lnTo>
                    <a:pt x="2400" y="1516"/>
                  </a:lnTo>
                  <a:lnTo>
                    <a:pt x="2410" y="1496"/>
                  </a:lnTo>
                  <a:lnTo>
                    <a:pt x="2421" y="1475"/>
                  </a:lnTo>
                  <a:lnTo>
                    <a:pt x="2431" y="1455"/>
                  </a:lnTo>
                  <a:lnTo>
                    <a:pt x="2441" y="1429"/>
                  </a:lnTo>
                  <a:lnTo>
                    <a:pt x="2451" y="1408"/>
                  </a:lnTo>
                  <a:lnTo>
                    <a:pt x="2457" y="1383"/>
                  </a:lnTo>
                  <a:lnTo>
                    <a:pt x="2467" y="1362"/>
                  </a:lnTo>
                  <a:lnTo>
                    <a:pt x="2477" y="1336"/>
                  </a:lnTo>
                  <a:lnTo>
                    <a:pt x="2487" y="1311"/>
                  </a:lnTo>
                  <a:lnTo>
                    <a:pt x="2498" y="1285"/>
                  </a:lnTo>
                  <a:lnTo>
                    <a:pt x="2508" y="1259"/>
                  </a:lnTo>
                  <a:lnTo>
                    <a:pt x="2518" y="1233"/>
                  </a:lnTo>
                  <a:lnTo>
                    <a:pt x="2528" y="1208"/>
                  </a:lnTo>
                  <a:lnTo>
                    <a:pt x="2539" y="1182"/>
                  </a:lnTo>
                  <a:lnTo>
                    <a:pt x="2549" y="1151"/>
                  </a:lnTo>
                  <a:lnTo>
                    <a:pt x="2559" y="1126"/>
                  </a:lnTo>
                  <a:lnTo>
                    <a:pt x="2570" y="1095"/>
                  </a:lnTo>
                  <a:lnTo>
                    <a:pt x="2580" y="1064"/>
                  </a:lnTo>
                  <a:lnTo>
                    <a:pt x="2590" y="1038"/>
                  </a:lnTo>
                  <a:lnTo>
                    <a:pt x="2600" y="1007"/>
                  </a:lnTo>
                  <a:lnTo>
                    <a:pt x="2611" y="971"/>
                  </a:lnTo>
                  <a:lnTo>
                    <a:pt x="2621" y="940"/>
                  </a:lnTo>
                  <a:lnTo>
                    <a:pt x="2631" y="910"/>
                  </a:lnTo>
                  <a:lnTo>
                    <a:pt x="2636" y="874"/>
                  </a:lnTo>
                  <a:lnTo>
                    <a:pt x="2647" y="843"/>
                  </a:lnTo>
                  <a:lnTo>
                    <a:pt x="2657" y="807"/>
                  </a:lnTo>
                  <a:lnTo>
                    <a:pt x="2667" y="771"/>
                  </a:lnTo>
                  <a:lnTo>
                    <a:pt x="2678" y="735"/>
                  </a:lnTo>
                  <a:lnTo>
                    <a:pt x="2688" y="699"/>
                  </a:lnTo>
                  <a:lnTo>
                    <a:pt x="2698" y="663"/>
                  </a:lnTo>
                  <a:lnTo>
                    <a:pt x="2708" y="622"/>
                  </a:lnTo>
                  <a:lnTo>
                    <a:pt x="2719" y="586"/>
                  </a:lnTo>
                  <a:lnTo>
                    <a:pt x="2729" y="545"/>
                  </a:lnTo>
                  <a:lnTo>
                    <a:pt x="2739" y="503"/>
                  </a:lnTo>
                  <a:lnTo>
                    <a:pt x="2749" y="462"/>
                  </a:lnTo>
                  <a:lnTo>
                    <a:pt x="2760" y="421"/>
                  </a:lnTo>
                  <a:lnTo>
                    <a:pt x="2770" y="380"/>
                  </a:lnTo>
                  <a:lnTo>
                    <a:pt x="2780" y="334"/>
                  </a:lnTo>
                  <a:lnTo>
                    <a:pt x="2791" y="293"/>
                  </a:lnTo>
                  <a:lnTo>
                    <a:pt x="2801" y="246"/>
                  </a:lnTo>
                  <a:lnTo>
                    <a:pt x="2811" y="200"/>
                  </a:lnTo>
                  <a:lnTo>
                    <a:pt x="2816" y="149"/>
                  </a:lnTo>
                  <a:lnTo>
                    <a:pt x="2827" y="102"/>
                  </a:lnTo>
                  <a:lnTo>
                    <a:pt x="2837" y="51"/>
                  </a:lnTo>
                  <a:lnTo>
                    <a:pt x="2847" y="5"/>
                  </a:lnTo>
                  <a:lnTo>
                    <a:pt x="2857" y="0"/>
                  </a:lnTo>
                  <a:lnTo>
                    <a:pt x="2868" y="0"/>
                  </a:lnTo>
                  <a:lnTo>
                    <a:pt x="2878" y="0"/>
                  </a:lnTo>
                  <a:lnTo>
                    <a:pt x="2888" y="0"/>
                  </a:lnTo>
                  <a:lnTo>
                    <a:pt x="2899" y="0"/>
                  </a:lnTo>
                  <a:lnTo>
                    <a:pt x="2909" y="0"/>
                  </a:lnTo>
                  <a:lnTo>
                    <a:pt x="2919" y="0"/>
                  </a:lnTo>
                  <a:lnTo>
                    <a:pt x="2929" y="0"/>
                  </a:lnTo>
                  <a:lnTo>
                    <a:pt x="2940" y="0"/>
                  </a:lnTo>
                  <a:lnTo>
                    <a:pt x="2950" y="0"/>
                  </a:lnTo>
                  <a:lnTo>
                    <a:pt x="2960" y="0"/>
                  </a:lnTo>
                  <a:lnTo>
                    <a:pt x="2970" y="0"/>
                  </a:lnTo>
                  <a:lnTo>
                    <a:pt x="2981" y="0"/>
                  </a:lnTo>
                  <a:lnTo>
                    <a:pt x="2991" y="0"/>
                  </a:lnTo>
                  <a:lnTo>
                    <a:pt x="3001" y="0"/>
                  </a:lnTo>
                  <a:lnTo>
                    <a:pt x="3006" y="0"/>
                  </a:lnTo>
                  <a:lnTo>
                    <a:pt x="3017" y="0"/>
                  </a:lnTo>
                  <a:lnTo>
                    <a:pt x="3027" y="0"/>
                  </a:lnTo>
                  <a:lnTo>
                    <a:pt x="3037" y="0"/>
                  </a:lnTo>
                  <a:lnTo>
                    <a:pt x="3048" y="0"/>
                  </a:lnTo>
                  <a:lnTo>
                    <a:pt x="3058" y="0"/>
                  </a:lnTo>
                  <a:lnTo>
                    <a:pt x="3068" y="0"/>
                  </a:lnTo>
                  <a:lnTo>
                    <a:pt x="3078" y="0"/>
                  </a:lnTo>
                  <a:lnTo>
                    <a:pt x="3089" y="0"/>
                  </a:lnTo>
                  <a:lnTo>
                    <a:pt x="3099" y="0"/>
                  </a:lnTo>
                  <a:lnTo>
                    <a:pt x="3109" y="0"/>
                  </a:lnTo>
                  <a:lnTo>
                    <a:pt x="3120" y="0"/>
                  </a:lnTo>
                  <a:lnTo>
                    <a:pt x="3130" y="0"/>
                  </a:lnTo>
                  <a:lnTo>
                    <a:pt x="3140" y="0"/>
                  </a:lnTo>
                  <a:lnTo>
                    <a:pt x="3150" y="0"/>
                  </a:lnTo>
                  <a:lnTo>
                    <a:pt x="3161" y="0"/>
                  </a:lnTo>
                  <a:lnTo>
                    <a:pt x="3171" y="0"/>
                  </a:lnTo>
                  <a:lnTo>
                    <a:pt x="3181" y="0"/>
                  </a:lnTo>
                  <a:lnTo>
                    <a:pt x="3186" y="0"/>
                  </a:lnTo>
                  <a:lnTo>
                    <a:pt x="3197" y="0"/>
                  </a:lnTo>
                  <a:lnTo>
                    <a:pt x="3207" y="0"/>
                  </a:lnTo>
                  <a:lnTo>
                    <a:pt x="3217" y="0"/>
                  </a:lnTo>
                  <a:lnTo>
                    <a:pt x="3227" y="0"/>
                  </a:lnTo>
                  <a:lnTo>
                    <a:pt x="3238" y="0"/>
                  </a:lnTo>
                  <a:lnTo>
                    <a:pt x="3248" y="0"/>
                  </a:lnTo>
                  <a:lnTo>
                    <a:pt x="3258" y="0"/>
                  </a:lnTo>
                  <a:lnTo>
                    <a:pt x="3269" y="0"/>
                  </a:lnTo>
                  <a:lnTo>
                    <a:pt x="3279" y="0"/>
                  </a:lnTo>
                  <a:lnTo>
                    <a:pt x="3289" y="0"/>
                  </a:lnTo>
                  <a:lnTo>
                    <a:pt x="3299" y="0"/>
                  </a:lnTo>
                  <a:lnTo>
                    <a:pt x="3310" y="0"/>
                  </a:lnTo>
                  <a:lnTo>
                    <a:pt x="3320" y="0"/>
                  </a:lnTo>
                  <a:lnTo>
                    <a:pt x="3330" y="0"/>
                  </a:lnTo>
                  <a:lnTo>
                    <a:pt x="3341" y="0"/>
                  </a:lnTo>
                  <a:lnTo>
                    <a:pt x="3351" y="0"/>
                  </a:lnTo>
                  <a:lnTo>
                    <a:pt x="3361" y="0"/>
                  </a:lnTo>
                  <a:lnTo>
                    <a:pt x="3366" y="0"/>
                  </a:lnTo>
                  <a:lnTo>
                    <a:pt x="3377" y="0"/>
                  </a:lnTo>
                  <a:lnTo>
                    <a:pt x="3387" y="0"/>
                  </a:lnTo>
                  <a:lnTo>
                    <a:pt x="3397" y="0"/>
                  </a:lnTo>
                  <a:lnTo>
                    <a:pt x="3407" y="0"/>
                  </a:lnTo>
                  <a:lnTo>
                    <a:pt x="3418" y="0"/>
                  </a:lnTo>
                  <a:lnTo>
                    <a:pt x="3428" y="0"/>
                  </a:lnTo>
                  <a:lnTo>
                    <a:pt x="3438" y="0"/>
                  </a:lnTo>
                  <a:lnTo>
                    <a:pt x="3448" y="0"/>
                  </a:lnTo>
                  <a:lnTo>
                    <a:pt x="3459" y="0"/>
                  </a:lnTo>
                  <a:lnTo>
                    <a:pt x="3469" y="0"/>
                  </a:lnTo>
                  <a:lnTo>
                    <a:pt x="3479" y="0"/>
                  </a:lnTo>
                  <a:lnTo>
                    <a:pt x="3490" y="0"/>
                  </a:lnTo>
                  <a:lnTo>
                    <a:pt x="3500" y="0"/>
                  </a:lnTo>
                  <a:lnTo>
                    <a:pt x="3510" y="0"/>
                  </a:lnTo>
                  <a:lnTo>
                    <a:pt x="3520" y="0"/>
                  </a:lnTo>
                  <a:lnTo>
                    <a:pt x="3531" y="0"/>
                  </a:lnTo>
                  <a:lnTo>
                    <a:pt x="3541" y="0"/>
                  </a:lnTo>
                  <a:lnTo>
                    <a:pt x="3546" y="0"/>
                  </a:lnTo>
                  <a:lnTo>
                    <a:pt x="3556" y="0"/>
                  </a:lnTo>
                  <a:lnTo>
                    <a:pt x="3567" y="0"/>
                  </a:lnTo>
                  <a:lnTo>
                    <a:pt x="3577" y="0"/>
                  </a:lnTo>
                  <a:lnTo>
                    <a:pt x="3587" y="0"/>
                  </a:lnTo>
                  <a:lnTo>
                    <a:pt x="3598" y="0"/>
                  </a:lnTo>
                  <a:lnTo>
                    <a:pt x="3608" y="0"/>
                  </a:lnTo>
                  <a:lnTo>
                    <a:pt x="3618" y="0"/>
                  </a:lnTo>
                  <a:lnTo>
                    <a:pt x="3628" y="0"/>
                  </a:lnTo>
                  <a:lnTo>
                    <a:pt x="3639" y="0"/>
                  </a:lnTo>
                  <a:lnTo>
                    <a:pt x="3649" y="0"/>
                  </a:lnTo>
                  <a:lnTo>
                    <a:pt x="3659" y="0"/>
                  </a:lnTo>
                  <a:lnTo>
                    <a:pt x="3669" y="0"/>
                  </a:lnTo>
                  <a:lnTo>
                    <a:pt x="3680" y="0"/>
                  </a:lnTo>
                  <a:lnTo>
                    <a:pt x="3690" y="0"/>
                  </a:lnTo>
                  <a:lnTo>
                    <a:pt x="3700" y="0"/>
                  </a:lnTo>
                  <a:lnTo>
                    <a:pt x="3711" y="0"/>
                  </a:lnTo>
                  <a:lnTo>
                    <a:pt x="3721" y="0"/>
                  </a:lnTo>
                  <a:lnTo>
                    <a:pt x="3726" y="0"/>
                  </a:lnTo>
                  <a:lnTo>
                    <a:pt x="3736" y="0"/>
                  </a:lnTo>
                  <a:lnTo>
                    <a:pt x="3747" y="0"/>
                  </a:lnTo>
                  <a:lnTo>
                    <a:pt x="3757" y="0"/>
                  </a:lnTo>
                  <a:lnTo>
                    <a:pt x="3767" y="0"/>
                  </a:lnTo>
                  <a:lnTo>
                    <a:pt x="3777" y="0"/>
                  </a:lnTo>
                  <a:lnTo>
                    <a:pt x="3788" y="0"/>
                  </a:lnTo>
                  <a:lnTo>
                    <a:pt x="3798" y="0"/>
                  </a:lnTo>
                  <a:lnTo>
                    <a:pt x="3808" y="0"/>
                  </a:lnTo>
                  <a:lnTo>
                    <a:pt x="3819" y="0"/>
                  </a:lnTo>
                  <a:lnTo>
                    <a:pt x="3829" y="0"/>
                  </a:lnTo>
                  <a:lnTo>
                    <a:pt x="3839" y="0"/>
                  </a:lnTo>
                  <a:lnTo>
                    <a:pt x="3849" y="0"/>
                  </a:lnTo>
                  <a:lnTo>
                    <a:pt x="3860" y="0"/>
                  </a:lnTo>
                  <a:lnTo>
                    <a:pt x="3870" y="0"/>
                  </a:lnTo>
                  <a:lnTo>
                    <a:pt x="3880" y="0"/>
                  </a:lnTo>
                  <a:lnTo>
                    <a:pt x="3890" y="0"/>
                  </a:lnTo>
                  <a:lnTo>
                    <a:pt x="3901" y="0"/>
                  </a:lnTo>
                  <a:lnTo>
                    <a:pt x="3906" y="0"/>
                  </a:lnTo>
                  <a:lnTo>
                    <a:pt x="3916" y="0"/>
                  </a:lnTo>
                  <a:lnTo>
                    <a:pt x="3926" y="0"/>
                  </a:lnTo>
                  <a:lnTo>
                    <a:pt x="3937" y="0"/>
                  </a:lnTo>
                  <a:lnTo>
                    <a:pt x="3947" y="0"/>
                  </a:lnTo>
                  <a:lnTo>
                    <a:pt x="3957" y="0"/>
                  </a:lnTo>
                  <a:lnTo>
                    <a:pt x="3968" y="0"/>
                  </a:lnTo>
                  <a:lnTo>
                    <a:pt x="3978" y="0"/>
                  </a:lnTo>
                  <a:lnTo>
                    <a:pt x="3988" y="0"/>
                  </a:lnTo>
                  <a:lnTo>
                    <a:pt x="3998" y="0"/>
                  </a:lnTo>
                  <a:lnTo>
                    <a:pt x="3998" y="1593"/>
                  </a:lnTo>
                  <a:lnTo>
                    <a:pt x="3988" y="1593"/>
                  </a:lnTo>
                  <a:lnTo>
                    <a:pt x="3978" y="1593"/>
                  </a:lnTo>
                  <a:lnTo>
                    <a:pt x="3968" y="1593"/>
                  </a:lnTo>
                  <a:lnTo>
                    <a:pt x="3957" y="1593"/>
                  </a:lnTo>
                  <a:lnTo>
                    <a:pt x="3947" y="1593"/>
                  </a:lnTo>
                  <a:lnTo>
                    <a:pt x="3937" y="1593"/>
                  </a:lnTo>
                  <a:lnTo>
                    <a:pt x="3926" y="1593"/>
                  </a:lnTo>
                  <a:lnTo>
                    <a:pt x="3916" y="1593"/>
                  </a:lnTo>
                  <a:lnTo>
                    <a:pt x="3906" y="1593"/>
                  </a:lnTo>
                  <a:lnTo>
                    <a:pt x="3901" y="1593"/>
                  </a:lnTo>
                  <a:lnTo>
                    <a:pt x="3890" y="1593"/>
                  </a:lnTo>
                  <a:lnTo>
                    <a:pt x="3880" y="1593"/>
                  </a:lnTo>
                  <a:lnTo>
                    <a:pt x="3870" y="1598"/>
                  </a:lnTo>
                  <a:lnTo>
                    <a:pt x="3860" y="1598"/>
                  </a:lnTo>
                  <a:lnTo>
                    <a:pt x="3849" y="1598"/>
                  </a:lnTo>
                  <a:lnTo>
                    <a:pt x="3839" y="1598"/>
                  </a:lnTo>
                  <a:lnTo>
                    <a:pt x="3829" y="1598"/>
                  </a:lnTo>
                  <a:lnTo>
                    <a:pt x="3819" y="1598"/>
                  </a:lnTo>
                  <a:lnTo>
                    <a:pt x="3808" y="1598"/>
                  </a:lnTo>
                  <a:lnTo>
                    <a:pt x="3798" y="1598"/>
                  </a:lnTo>
                  <a:lnTo>
                    <a:pt x="3788" y="1598"/>
                  </a:lnTo>
                  <a:lnTo>
                    <a:pt x="3777" y="1598"/>
                  </a:lnTo>
                  <a:lnTo>
                    <a:pt x="3767" y="1598"/>
                  </a:lnTo>
                  <a:lnTo>
                    <a:pt x="3757" y="1598"/>
                  </a:lnTo>
                  <a:lnTo>
                    <a:pt x="3747" y="1598"/>
                  </a:lnTo>
                  <a:lnTo>
                    <a:pt x="3736" y="1598"/>
                  </a:lnTo>
                  <a:lnTo>
                    <a:pt x="3726" y="1598"/>
                  </a:lnTo>
                  <a:lnTo>
                    <a:pt x="3721" y="1598"/>
                  </a:lnTo>
                  <a:lnTo>
                    <a:pt x="3711" y="1598"/>
                  </a:lnTo>
                  <a:lnTo>
                    <a:pt x="3700" y="1598"/>
                  </a:lnTo>
                  <a:lnTo>
                    <a:pt x="3690" y="1604"/>
                  </a:lnTo>
                  <a:lnTo>
                    <a:pt x="3680" y="1604"/>
                  </a:lnTo>
                  <a:lnTo>
                    <a:pt x="3669" y="1604"/>
                  </a:lnTo>
                  <a:lnTo>
                    <a:pt x="3659" y="1604"/>
                  </a:lnTo>
                  <a:lnTo>
                    <a:pt x="3649" y="1604"/>
                  </a:lnTo>
                  <a:lnTo>
                    <a:pt x="3639" y="1604"/>
                  </a:lnTo>
                  <a:lnTo>
                    <a:pt x="3628" y="1604"/>
                  </a:lnTo>
                  <a:lnTo>
                    <a:pt x="3618" y="1604"/>
                  </a:lnTo>
                  <a:lnTo>
                    <a:pt x="3608" y="1604"/>
                  </a:lnTo>
                  <a:lnTo>
                    <a:pt x="3598" y="1604"/>
                  </a:lnTo>
                  <a:lnTo>
                    <a:pt x="3587" y="1604"/>
                  </a:lnTo>
                  <a:lnTo>
                    <a:pt x="3577" y="1604"/>
                  </a:lnTo>
                  <a:lnTo>
                    <a:pt x="3567" y="1609"/>
                  </a:lnTo>
                  <a:lnTo>
                    <a:pt x="3556" y="1609"/>
                  </a:lnTo>
                  <a:lnTo>
                    <a:pt x="3546" y="1609"/>
                  </a:lnTo>
                  <a:lnTo>
                    <a:pt x="3541" y="1609"/>
                  </a:lnTo>
                  <a:lnTo>
                    <a:pt x="3531" y="1609"/>
                  </a:lnTo>
                  <a:lnTo>
                    <a:pt x="3520" y="1609"/>
                  </a:lnTo>
                  <a:lnTo>
                    <a:pt x="3510" y="1609"/>
                  </a:lnTo>
                  <a:lnTo>
                    <a:pt x="3500" y="1609"/>
                  </a:lnTo>
                  <a:lnTo>
                    <a:pt x="3490" y="1609"/>
                  </a:lnTo>
                  <a:lnTo>
                    <a:pt x="3479" y="1609"/>
                  </a:lnTo>
                  <a:lnTo>
                    <a:pt x="3469" y="1609"/>
                  </a:lnTo>
                  <a:lnTo>
                    <a:pt x="3459" y="1614"/>
                  </a:lnTo>
                  <a:lnTo>
                    <a:pt x="3448" y="1614"/>
                  </a:lnTo>
                  <a:lnTo>
                    <a:pt x="3438" y="1614"/>
                  </a:lnTo>
                  <a:lnTo>
                    <a:pt x="3428" y="1614"/>
                  </a:lnTo>
                  <a:lnTo>
                    <a:pt x="3418" y="1614"/>
                  </a:lnTo>
                  <a:lnTo>
                    <a:pt x="3407" y="1614"/>
                  </a:lnTo>
                  <a:lnTo>
                    <a:pt x="3397" y="1614"/>
                  </a:lnTo>
                  <a:lnTo>
                    <a:pt x="3387" y="1619"/>
                  </a:lnTo>
                  <a:lnTo>
                    <a:pt x="3377" y="1619"/>
                  </a:lnTo>
                  <a:lnTo>
                    <a:pt x="3366" y="1619"/>
                  </a:lnTo>
                  <a:lnTo>
                    <a:pt x="3361" y="1619"/>
                  </a:lnTo>
                  <a:lnTo>
                    <a:pt x="3351" y="1619"/>
                  </a:lnTo>
                  <a:lnTo>
                    <a:pt x="3341" y="1619"/>
                  </a:lnTo>
                  <a:lnTo>
                    <a:pt x="3330" y="1624"/>
                  </a:lnTo>
                  <a:lnTo>
                    <a:pt x="3320" y="1624"/>
                  </a:lnTo>
                  <a:lnTo>
                    <a:pt x="3310" y="1624"/>
                  </a:lnTo>
                  <a:lnTo>
                    <a:pt x="3299" y="1624"/>
                  </a:lnTo>
                  <a:lnTo>
                    <a:pt x="3289" y="1624"/>
                  </a:lnTo>
                  <a:lnTo>
                    <a:pt x="3279" y="1624"/>
                  </a:lnTo>
                  <a:lnTo>
                    <a:pt x="3269" y="1629"/>
                  </a:lnTo>
                  <a:lnTo>
                    <a:pt x="3258" y="1629"/>
                  </a:lnTo>
                  <a:lnTo>
                    <a:pt x="3248" y="1629"/>
                  </a:lnTo>
                  <a:lnTo>
                    <a:pt x="3238" y="1629"/>
                  </a:lnTo>
                  <a:lnTo>
                    <a:pt x="3227" y="1629"/>
                  </a:lnTo>
                  <a:lnTo>
                    <a:pt x="3217" y="1634"/>
                  </a:lnTo>
                  <a:lnTo>
                    <a:pt x="3207" y="1634"/>
                  </a:lnTo>
                  <a:lnTo>
                    <a:pt x="3197" y="1634"/>
                  </a:lnTo>
                  <a:lnTo>
                    <a:pt x="3186" y="1634"/>
                  </a:lnTo>
                  <a:lnTo>
                    <a:pt x="3181" y="1640"/>
                  </a:lnTo>
                  <a:lnTo>
                    <a:pt x="3171" y="1640"/>
                  </a:lnTo>
                  <a:lnTo>
                    <a:pt x="3161" y="1640"/>
                  </a:lnTo>
                  <a:lnTo>
                    <a:pt x="3150" y="1640"/>
                  </a:lnTo>
                  <a:lnTo>
                    <a:pt x="3140" y="1645"/>
                  </a:lnTo>
                  <a:lnTo>
                    <a:pt x="3130" y="1645"/>
                  </a:lnTo>
                  <a:lnTo>
                    <a:pt x="3120" y="1645"/>
                  </a:lnTo>
                  <a:lnTo>
                    <a:pt x="3109" y="1650"/>
                  </a:lnTo>
                  <a:lnTo>
                    <a:pt x="3099" y="1650"/>
                  </a:lnTo>
                  <a:lnTo>
                    <a:pt x="3089" y="1650"/>
                  </a:lnTo>
                  <a:lnTo>
                    <a:pt x="3078" y="1655"/>
                  </a:lnTo>
                  <a:lnTo>
                    <a:pt x="3068" y="1655"/>
                  </a:lnTo>
                  <a:lnTo>
                    <a:pt x="3058" y="1655"/>
                  </a:lnTo>
                  <a:lnTo>
                    <a:pt x="3048" y="1660"/>
                  </a:lnTo>
                  <a:lnTo>
                    <a:pt x="3037" y="1660"/>
                  </a:lnTo>
                  <a:lnTo>
                    <a:pt x="3027" y="1660"/>
                  </a:lnTo>
                  <a:lnTo>
                    <a:pt x="3017" y="1665"/>
                  </a:lnTo>
                  <a:lnTo>
                    <a:pt x="3006" y="1665"/>
                  </a:lnTo>
                  <a:lnTo>
                    <a:pt x="3001" y="1670"/>
                  </a:lnTo>
                  <a:lnTo>
                    <a:pt x="2991" y="1670"/>
                  </a:lnTo>
                  <a:lnTo>
                    <a:pt x="2981" y="1670"/>
                  </a:lnTo>
                  <a:lnTo>
                    <a:pt x="2970" y="1676"/>
                  </a:lnTo>
                  <a:lnTo>
                    <a:pt x="2960" y="1676"/>
                  </a:lnTo>
                  <a:lnTo>
                    <a:pt x="2950" y="1676"/>
                  </a:lnTo>
                  <a:lnTo>
                    <a:pt x="2940" y="1681"/>
                  </a:lnTo>
                  <a:lnTo>
                    <a:pt x="2929" y="1681"/>
                  </a:lnTo>
                  <a:lnTo>
                    <a:pt x="2919" y="1681"/>
                  </a:lnTo>
                  <a:lnTo>
                    <a:pt x="2909" y="1686"/>
                  </a:lnTo>
                  <a:lnTo>
                    <a:pt x="2899" y="1686"/>
                  </a:lnTo>
                  <a:lnTo>
                    <a:pt x="2888" y="1686"/>
                  </a:lnTo>
                  <a:lnTo>
                    <a:pt x="2878" y="1691"/>
                  </a:lnTo>
                  <a:lnTo>
                    <a:pt x="2868" y="1691"/>
                  </a:lnTo>
                  <a:lnTo>
                    <a:pt x="2857" y="1691"/>
                  </a:lnTo>
                  <a:lnTo>
                    <a:pt x="2847" y="1696"/>
                  </a:lnTo>
                  <a:lnTo>
                    <a:pt x="2837" y="1696"/>
                  </a:lnTo>
                  <a:lnTo>
                    <a:pt x="2827" y="1701"/>
                  </a:lnTo>
                  <a:lnTo>
                    <a:pt x="2816" y="1701"/>
                  </a:lnTo>
                  <a:lnTo>
                    <a:pt x="2811" y="1706"/>
                  </a:lnTo>
                  <a:lnTo>
                    <a:pt x="2801" y="1706"/>
                  </a:lnTo>
                  <a:lnTo>
                    <a:pt x="2791" y="1712"/>
                  </a:lnTo>
                  <a:lnTo>
                    <a:pt x="2780" y="1712"/>
                  </a:lnTo>
                  <a:lnTo>
                    <a:pt x="2770" y="1717"/>
                  </a:lnTo>
                  <a:lnTo>
                    <a:pt x="2760" y="1722"/>
                  </a:lnTo>
                  <a:lnTo>
                    <a:pt x="2749" y="1722"/>
                  </a:lnTo>
                  <a:lnTo>
                    <a:pt x="2739" y="1727"/>
                  </a:lnTo>
                  <a:lnTo>
                    <a:pt x="2729" y="1727"/>
                  </a:lnTo>
                  <a:lnTo>
                    <a:pt x="2719" y="1732"/>
                  </a:lnTo>
                  <a:lnTo>
                    <a:pt x="2708" y="1737"/>
                  </a:lnTo>
                  <a:lnTo>
                    <a:pt x="2698" y="1737"/>
                  </a:lnTo>
                  <a:lnTo>
                    <a:pt x="2688" y="1742"/>
                  </a:lnTo>
                  <a:lnTo>
                    <a:pt x="2678" y="1748"/>
                  </a:lnTo>
                  <a:lnTo>
                    <a:pt x="2667" y="1748"/>
                  </a:lnTo>
                  <a:lnTo>
                    <a:pt x="2657" y="1753"/>
                  </a:lnTo>
                  <a:lnTo>
                    <a:pt x="2647" y="1758"/>
                  </a:lnTo>
                  <a:lnTo>
                    <a:pt x="2636" y="1758"/>
                  </a:lnTo>
                  <a:lnTo>
                    <a:pt x="2631" y="1763"/>
                  </a:lnTo>
                  <a:lnTo>
                    <a:pt x="2621" y="1768"/>
                  </a:lnTo>
                  <a:lnTo>
                    <a:pt x="2611" y="1768"/>
                  </a:lnTo>
                  <a:lnTo>
                    <a:pt x="2600" y="1773"/>
                  </a:lnTo>
                  <a:lnTo>
                    <a:pt x="2590" y="1778"/>
                  </a:lnTo>
                  <a:lnTo>
                    <a:pt x="2580" y="1778"/>
                  </a:lnTo>
                  <a:lnTo>
                    <a:pt x="2570" y="1784"/>
                  </a:lnTo>
                  <a:lnTo>
                    <a:pt x="2559" y="1789"/>
                  </a:lnTo>
                  <a:lnTo>
                    <a:pt x="2549" y="1794"/>
                  </a:lnTo>
                  <a:lnTo>
                    <a:pt x="2539" y="1794"/>
                  </a:lnTo>
                  <a:lnTo>
                    <a:pt x="2528" y="1799"/>
                  </a:lnTo>
                  <a:lnTo>
                    <a:pt x="2518" y="1804"/>
                  </a:lnTo>
                  <a:lnTo>
                    <a:pt x="2508" y="1809"/>
                  </a:lnTo>
                  <a:lnTo>
                    <a:pt x="2498" y="1809"/>
                  </a:lnTo>
                  <a:lnTo>
                    <a:pt x="2487" y="1814"/>
                  </a:lnTo>
                  <a:lnTo>
                    <a:pt x="2477" y="1820"/>
                  </a:lnTo>
                  <a:lnTo>
                    <a:pt x="2467" y="1825"/>
                  </a:lnTo>
                  <a:lnTo>
                    <a:pt x="2457" y="1825"/>
                  </a:lnTo>
                  <a:lnTo>
                    <a:pt x="2451" y="1830"/>
                  </a:lnTo>
                  <a:lnTo>
                    <a:pt x="2441" y="1835"/>
                  </a:lnTo>
                  <a:lnTo>
                    <a:pt x="2431" y="1840"/>
                  </a:lnTo>
                  <a:lnTo>
                    <a:pt x="2421" y="1840"/>
                  </a:lnTo>
                  <a:lnTo>
                    <a:pt x="2410" y="1845"/>
                  </a:lnTo>
                  <a:lnTo>
                    <a:pt x="2400" y="1850"/>
                  </a:lnTo>
                  <a:lnTo>
                    <a:pt x="2390" y="1850"/>
                  </a:lnTo>
                  <a:lnTo>
                    <a:pt x="2379" y="1855"/>
                  </a:lnTo>
                  <a:lnTo>
                    <a:pt x="2369" y="1855"/>
                  </a:lnTo>
                  <a:lnTo>
                    <a:pt x="2359" y="1855"/>
                  </a:lnTo>
                  <a:lnTo>
                    <a:pt x="2349" y="1866"/>
                  </a:lnTo>
                  <a:lnTo>
                    <a:pt x="2338" y="1876"/>
                  </a:lnTo>
                  <a:lnTo>
                    <a:pt x="2328" y="1876"/>
                  </a:lnTo>
                  <a:lnTo>
                    <a:pt x="2318" y="1881"/>
                  </a:lnTo>
                  <a:lnTo>
                    <a:pt x="2307" y="1886"/>
                  </a:lnTo>
                  <a:lnTo>
                    <a:pt x="2297" y="1891"/>
                  </a:lnTo>
                  <a:lnTo>
                    <a:pt x="2287" y="1902"/>
                  </a:lnTo>
                  <a:lnTo>
                    <a:pt x="2277" y="1907"/>
                  </a:lnTo>
                  <a:lnTo>
                    <a:pt x="2271" y="1912"/>
                  </a:lnTo>
                  <a:lnTo>
                    <a:pt x="2261" y="1917"/>
                  </a:lnTo>
                  <a:lnTo>
                    <a:pt x="2251" y="1922"/>
                  </a:lnTo>
                  <a:lnTo>
                    <a:pt x="2241" y="1927"/>
                  </a:lnTo>
                  <a:lnTo>
                    <a:pt x="2230" y="1933"/>
                  </a:lnTo>
                  <a:lnTo>
                    <a:pt x="2220" y="1938"/>
                  </a:lnTo>
                  <a:lnTo>
                    <a:pt x="2210" y="1943"/>
                  </a:lnTo>
                  <a:lnTo>
                    <a:pt x="2200" y="1948"/>
                  </a:lnTo>
                  <a:lnTo>
                    <a:pt x="2189" y="1953"/>
                  </a:lnTo>
                  <a:lnTo>
                    <a:pt x="2179" y="1958"/>
                  </a:lnTo>
                  <a:lnTo>
                    <a:pt x="2169" y="1963"/>
                  </a:lnTo>
                  <a:lnTo>
                    <a:pt x="2158" y="1969"/>
                  </a:lnTo>
                  <a:lnTo>
                    <a:pt x="2148" y="1974"/>
                  </a:lnTo>
                  <a:lnTo>
                    <a:pt x="2138" y="1979"/>
                  </a:lnTo>
                  <a:lnTo>
                    <a:pt x="2128" y="1984"/>
                  </a:lnTo>
                  <a:lnTo>
                    <a:pt x="2117" y="1994"/>
                  </a:lnTo>
                  <a:lnTo>
                    <a:pt x="2107" y="2005"/>
                  </a:lnTo>
                  <a:lnTo>
                    <a:pt x="2097" y="2020"/>
                  </a:lnTo>
                  <a:lnTo>
                    <a:pt x="2092" y="2025"/>
                  </a:lnTo>
                  <a:lnTo>
                    <a:pt x="2081" y="2030"/>
                  </a:lnTo>
                  <a:lnTo>
                    <a:pt x="2071" y="2041"/>
                  </a:lnTo>
                  <a:lnTo>
                    <a:pt x="2061" y="2046"/>
                  </a:lnTo>
                  <a:lnTo>
                    <a:pt x="2050" y="2051"/>
                  </a:lnTo>
                  <a:lnTo>
                    <a:pt x="2040" y="2061"/>
                  </a:lnTo>
                  <a:lnTo>
                    <a:pt x="2030" y="2066"/>
                  </a:lnTo>
                  <a:lnTo>
                    <a:pt x="2020" y="2071"/>
                  </a:lnTo>
                  <a:lnTo>
                    <a:pt x="2009" y="2082"/>
                  </a:lnTo>
                  <a:lnTo>
                    <a:pt x="1999" y="2092"/>
                  </a:lnTo>
                  <a:lnTo>
                    <a:pt x="1989" y="2102"/>
                  </a:lnTo>
                  <a:lnTo>
                    <a:pt x="1979" y="2113"/>
                  </a:lnTo>
                  <a:lnTo>
                    <a:pt x="1968" y="2128"/>
                  </a:lnTo>
                  <a:lnTo>
                    <a:pt x="1958" y="2138"/>
                  </a:lnTo>
                  <a:lnTo>
                    <a:pt x="1948" y="2149"/>
                  </a:lnTo>
                  <a:lnTo>
                    <a:pt x="1937" y="2154"/>
                  </a:lnTo>
                  <a:lnTo>
                    <a:pt x="1927" y="2164"/>
                  </a:lnTo>
                  <a:lnTo>
                    <a:pt x="1917" y="2169"/>
                  </a:lnTo>
                  <a:lnTo>
                    <a:pt x="1907" y="2174"/>
                  </a:lnTo>
                  <a:lnTo>
                    <a:pt x="1901" y="2179"/>
                  </a:lnTo>
                  <a:lnTo>
                    <a:pt x="1891" y="2190"/>
                  </a:lnTo>
                  <a:lnTo>
                    <a:pt x="1881" y="2195"/>
                  </a:lnTo>
                  <a:lnTo>
                    <a:pt x="1871" y="2205"/>
                  </a:lnTo>
                  <a:lnTo>
                    <a:pt x="1860" y="2220"/>
                  </a:lnTo>
                  <a:lnTo>
                    <a:pt x="1850" y="2226"/>
                  </a:lnTo>
                  <a:lnTo>
                    <a:pt x="1840" y="2236"/>
                  </a:lnTo>
                  <a:lnTo>
                    <a:pt x="1829" y="2246"/>
                  </a:lnTo>
                  <a:lnTo>
                    <a:pt x="1819" y="2251"/>
                  </a:lnTo>
                  <a:lnTo>
                    <a:pt x="1809" y="2251"/>
                  </a:lnTo>
                  <a:lnTo>
                    <a:pt x="1799" y="2241"/>
                  </a:lnTo>
                  <a:lnTo>
                    <a:pt x="1788" y="2241"/>
                  </a:lnTo>
                  <a:lnTo>
                    <a:pt x="1778" y="2251"/>
                  </a:lnTo>
                  <a:lnTo>
                    <a:pt x="1768" y="2262"/>
                  </a:lnTo>
                  <a:lnTo>
                    <a:pt x="1758" y="2267"/>
                  </a:lnTo>
                  <a:lnTo>
                    <a:pt x="1747" y="2287"/>
                  </a:lnTo>
                  <a:lnTo>
                    <a:pt x="1737" y="2287"/>
                  </a:lnTo>
                  <a:lnTo>
                    <a:pt x="1727" y="2282"/>
                  </a:lnTo>
                  <a:lnTo>
                    <a:pt x="1722" y="2298"/>
                  </a:lnTo>
                  <a:lnTo>
                    <a:pt x="1711" y="2308"/>
                  </a:lnTo>
                  <a:lnTo>
                    <a:pt x="1701" y="2318"/>
                  </a:lnTo>
                  <a:lnTo>
                    <a:pt x="1691" y="2334"/>
                  </a:lnTo>
                  <a:lnTo>
                    <a:pt x="1680" y="2344"/>
                  </a:lnTo>
                  <a:lnTo>
                    <a:pt x="1670" y="2359"/>
                  </a:lnTo>
                  <a:lnTo>
                    <a:pt x="1660" y="2364"/>
                  </a:lnTo>
                  <a:lnTo>
                    <a:pt x="1650" y="2375"/>
                  </a:lnTo>
                  <a:lnTo>
                    <a:pt x="1639" y="2385"/>
                  </a:lnTo>
                  <a:lnTo>
                    <a:pt x="1629" y="2390"/>
                  </a:lnTo>
                  <a:lnTo>
                    <a:pt x="1619" y="2400"/>
                  </a:lnTo>
                  <a:lnTo>
                    <a:pt x="1608" y="2406"/>
                  </a:lnTo>
                  <a:lnTo>
                    <a:pt x="1598" y="2406"/>
                  </a:lnTo>
                  <a:lnTo>
                    <a:pt x="1588" y="2416"/>
                  </a:lnTo>
                  <a:lnTo>
                    <a:pt x="1578" y="2426"/>
                  </a:lnTo>
                  <a:lnTo>
                    <a:pt x="1567" y="2426"/>
                  </a:lnTo>
                  <a:lnTo>
                    <a:pt x="1557" y="2431"/>
                  </a:lnTo>
                  <a:lnTo>
                    <a:pt x="1547" y="2442"/>
                  </a:lnTo>
                  <a:lnTo>
                    <a:pt x="1542" y="2452"/>
                  </a:lnTo>
                  <a:lnTo>
                    <a:pt x="1531" y="2457"/>
                  </a:lnTo>
                  <a:lnTo>
                    <a:pt x="1521" y="2457"/>
                  </a:lnTo>
                  <a:lnTo>
                    <a:pt x="1511" y="2457"/>
                  </a:lnTo>
                  <a:lnTo>
                    <a:pt x="1501" y="2467"/>
                  </a:lnTo>
                  <a:lnTo>
                    <a:pt x="1490" y="2467"/>
                  </a:lnTo>
                  <a:lnTo>
                    <a:pt x="1480" y="2467"/>
                  </a:lnTo>
                  <a:lnTo>
                    <a:pt x="1470" y="2472"/>
                  </a:lnTo>
                  <a:lnTo>
                    <a:pt x="1459" y="2483"/>
                  </a:lnTo>
                  <a:lnTo>
                    <a:pt x="1449" y="2488"/>
                  </a:lnTo>
                  <a:lnTo>
                    <a:pt x="1439" y="2478"/>
                  </a:lnTo>
                  <a:lnTo>
                    <a:pt x="1429" y="2478"/>
                  </a:lnTo>
                  <a:lnTo>
                    <a:pt x="1418" y="2483"/>
                  </a:lnTo>
                  <a:lnTo>
                    <a:pt x="1408" y="2483"/>
                  </a:lnTo>
                  <a:lnTo>
                    <a:pt x="1398" y="2483"/>
                  </a:lnTo>
                  <a:lnTo>
                    <a:pt x="1387" y="2488"/>
                  </a:lnTo>
                  <a:lnTo>
                    <a:pt x="1377" y="2493"/>
                  </a:lnTo>
                  <a:lnTo>
                    <a:pt x="1367" y="2488"/>
                  </a:lnTo>
                  <a:lnTo>
                    <a:pt x="1362" y="2493"/>
                  </a:lnTo>
                  <a:lnTo>
                    <a:pt x="1351" y="2503"/>
                  </a:lnTo>
                  <a:lnTo>
                    <a:pt x="1341" y="2503"/>
                  </a:lnTo>
                  <a:lnTo>
                    <a:pt x="1331" y="2508"/>
                  </a:lnTo>
                  <a:lnTo>
                    <a:pt x="1321" y="2514"/>
                  </a:lnTo>
                  <a:lnTo>
                    <a:pt x="1310" y="2503"/>
                  </a:lnTo>
                  <a:lnTo>
                    <a:pt x="1300" y="2498"/>
                  </a:lnTo>
                  <a:lnTo>
                    <a:pt x="1290" y="2493"/>
                  </a:lnTo>
                  <a:lnTo>
                    <a:pt x="1280" y="2498"/>
                  </a:lnTo>
                  <a:lnTo>
                    <a:pt x="1269" y="2498"/>
                  </a:lnTo>
                  <a:lnTo>
                    <a:pt x="1259" y="2503"/>
                  </a:lnTo>
                  <a:lnTo>
                    <a:pt x="1249" y="2503"/>
                  </a:lnTo>
                  <a:lnTo>
                    <a:pt x="1238" y="2503"/>
                  </a:lnTo>
                  <a:lnTo>
                    <a:pt x="1228" y="2503"/>
                  </a:lnTo>
                  <a:lnTo>
                    <a:pt x="1218" y="2514"/>
                  </a:lnTo>
                  <a:lnTo>
                    <a:pt x="1208" y="2519"/>
                  </a:lnTo>
                  <a:lnTo>
                    <a:pt x="1197" y="2508"/>
                  </a:lnTo>
                  <a:lnTo>
                    <a:pt x="1187" y="2519"/>
                  </a:lnTo>
                  <a:lnTo>
                    <a:pt x="1182" y="2508"/>
                  </a:lnTo>
                  <a:lnTo>
                    <a:pt x="1172" y="2508"/>
                  </a:lnTo>
                  <a:lnTo>
                    <a:pt x="1161" y="2514"/>
                  </a:lnTo>
                  <a:lnTo>
                    <a:pt x="1151" y="2519"/>
                  </a:lnTo>
                  <a:lnTo>
                    <a:pt x="1141" y="2519"/>
                  </a:lnTo>
                  <a:lnTo>
                    <a:pt x="1130" y="2514"/>
                  </a:lnTo>
                  <a:lnTo>
                    <a:pt x="1120" y="2514"/>
                  </a:lnTo>
                  <a:lnTo>
                    <a:pt x="1110" y="2519"/>
                  </a:lnTo>
                  <a:lnTo>
                    <a:pt x="1100" y="2519"/>
                  </a:lnTo>
                  <a:lnTo>
                    <a:pt x="1089" y="2524"/>
                  </a:lnTo>
                  <a:lnTo>
                    <a:pt x="1079" y="2524"/>
                  </a:lnTo>
                  <a:lnTo>
                    <a:pt x="1069" y="2524"/>
                  </a:lnTo>
                  <a:lnTo>
                    <a:pt x="1059" y="2524"/>
                  </a:lnTo>
                  <a:lnTo>
                    <a:pt x="1048" y="2529"/>
                  </a:lnTo>
                  <a:lnTo>
                    <a:pt x="1038" y="2529"/>
                  </a:lnTo>
                  <a:lnTo>
                    <a:pt x="1028" y="2534"/>
                  </a:lnTo>
                  <a:lnTo>
                    <a:pt x="1017" y="2534"/>
                  </a:lnTo>
                  <a:lnTo>
                    <a:pt x="1007" y="2534"/>
                  </a:lnTo>
                  <a:lnTo>
                    <a:pt x="1002" y="2539"/>
                  </a:lnTo>
                  <a:lnTo>
                    <a:pt x="992" y="2539"/>
                  </a:lnTo>
                  <a:lnTo>
                    <a:pt x="981" y="2539"/>
                  </a:lnTo>
                  <a:lnTo>
                    <a:pt x="971" y="2544"/>
                  </a:lnTo>
                  <a:lnTo>
                    <a:pt x="961" y="2544"/>
                  </a:lnTo>
                  <a:lnTo>
                    <a:pt x="951" y="2544"/>
                  </a:lnTo>
                  <a:lnTo>
                    <a:pt x="940" y="2544"/>
                  </a:lnTo>
                  <a:lnTo>
                    <a:pt x="930" y="2550"/>
                  </a:lnTo>
                  <a:lnTo>
                    <a:pt x="920" y="2544"/>
                  </a:lnTo>
                  <a:lnTo>
                    <a:pt x="909" y="2550"/>
                  </a:lnTo>
                  <a:lnTo>
                    <a:pt x="899" y="2550"/>
                  </a:lnTo>
                  <a:lnTo>
                    <a:pt x="889" y="2550"/>
                  </a:lnTo>
                  <a:lnTo>
                    <a:pt x="879" y="2550"/>
                  </a:lnTo>
                  <a:lnTo>
                    <a:pt x="868" y="2550"/>
                  </a:lnTo>
                  <a:lnTo>
                    <a:pt x="858" y="2555"/>
                  </a:lnTo>
                  <a:lnTo>
                    <a:pt x="848" y="2555"/>
                  </a:lnTo>
                  <a:lnTo>
                    <a:pt x="837" y="2555"/>
                  </a:lnTo>
                  <a:lnTo>
                    <a:pt x="827" y="2555"/>
                  </a:lnTo>
                  <a:lnTo>
                    <a:pt x="817" y="2555"/>
                  </a:lnTo>
                  <a:lnTo>
                    <a:pt x="812" y="2555"/>
                  </a:lnTo>
                  <a:lnTo>
                    <a:pt x="802" y="2555"/>
                  </a:lnTo>
                  <a:lnTo>
                    <a:pt x="791" y="2555"/>
                  </a:lnTo>
                  <a:lnTo>
                    <a:pt x="781" y="2560"/>
                  </a:lnTo>
                  <a:lnTo>
                    <a:pt x="771" y="2560"/>
                  </a:lnTo>
                  <a:lnTo>
                    <a:pt x="760" y="2560"/>
                  </a:lnTo>
                  <a:lnTo>
                    <a:pt x="750" y="2560"/>
                  </a:lnTo>
                  <a:lnTo>
                    <a:pt x="740" y="2560"/>
                  </a:lnTo>
                  <a:lnTo>
                    <a:pt x="730" y="2560"/>
                  </a:lnTo>
                  <a:lnTo>
                    <a:pt x="719" y="2560"/>
                  </a:lnTo>
                  <a:lnTo>
                    <a:pt x="709" y="2560"/>
                  </a:lnTo>
                  <a:lnTo>
                    <a:pt x="699" y="2560"/>
                  </a:lnTo>
                  <a:lnTo>
                    <a:pt x="688" y="2560"/>
                  </a:lnTo>
                  <a:lnTo>
                    <a:pt x="678" y="2560"/>
                  </a:lnTo>
                  <a:lnTo>
                    <a:pt x="668" y="2560"/>
                  </a:lnTo>
                  <a:lnTo>
                    <a:pt x="658" y="2560"/>
                  </a:lnTo>
                  <a:lnTo>
                    <a:pt x="647" y="2565"/>
                  </a:lnTo>
                  <a:lnTo>
                    <a:pt x="637" y="2565"/>
                  </a:lnTo>
                  <a:lnTo>
                    <a:pt x="632" y="2565"/>
                  </a:lnTo>
                  <a:lnTo>
                    <a:pt x="622" y="2565"/>
                  </a:lnTo>
                  <a:lnTo>
                    <a:pt x="611" y="2565"/>
                  </a:lnTo>
                  <a:lnTo>
                    <a:pt x="601" y="2565"/>
                  </a:lnTo>
                  <a:lnTo>
                    <a:pt x="591" y="2565"/>
                  </a:lnTo>
                  <a:lnTo>
                    <a:pt x="581" y="2565"/>
                  </a:lnTo>
                  <a:lnTo>
                    <a:pt x="570" y="2565"/>
                  </a:lnTo>
                  <a:lnTo>
                    <a:pt x="560" y="2565"/>
                  </a:lnTo>
                  <a:lnTo>
                    <a:pt x="550" y="2565"/>
                  </a:lnTo>
                  <a:lnTo>
                    <a:pt x="539" y="2565"/>
                  </a:lnTo>
                  <a:lnTo>
                    <a:pt x="529" y="2565"/>
                  </a:lnTo>
                  <a:lnTo>
                    <a:pt x="519" y="2565"/>
                  </a:lnTo>
                  <a:lnTo>
                    <a:pt x="509" y="2565"/>
                  </a:lnTo>
                  <a:lnTo>
                    <a:pt x="498" y="2570"/>
                  </a:lnTo>
                  <a:lnTo>
                    <a:pt x="488" y="2570"/>
                  </a:lnTo>
                  <a:lnTo>
                    <a:pt x="478" y="2570"/>
                  </a:lnTo>
                  <a:lnTo>
                    <a:pt x="467" y="2570"/>
                  </a:lnTo>
                  <a:lnTo>
                    <a:pt x="457" y="2570"/>
                  </a:lnTo>
                  <a:lnTo>
                    <a:pt x="452" y="2570"/>
                  </a:lnTo>
                  <a:lnTo>
                    <a:pt x="442" y="2570"/>
                  </a:lnTo>
                  <a:lnTo>
                    <a:pt x="431" y="2570"/>
                  </a:lnTo>
                  <a:lnTo>
                    <a:pt x="421" y="2570"/>
                  </a:lnTo>
                  <a:lnTo>
                    <a:pt x="411" y="2570"/>
                  </a:lnTo>
                  <a:lnTo>
                    <a:pt x="401" y="2570"/>
                  </a:lnTo>
                  <a:lnTo>
                    <a:pt x="390" y="2570"/>
                  </a:lnTo>
                  <a:lnTo>
                    <a:pt x="380" y="2570"/>
                  </a:lnTo>
                  <a:lnTo>
                    <a:pt x="370" y="2570"/>
                  </a:lnTo>
                  <a:lnTo>
                    <a:pt x="360" y="2570"/>
                  </a:lnTo>
                  <a:lnTo>
                    <a:pt x="349" y="2570"/>
                  </a:lnTo>
                  <a:lnTo>
                    <a:pt x="339" y="2570"/>
                  </a:lnTo>
                  <a:lnTo>
                    <a:pt x="329" y="2570"/>
                  </a:lnTo>
                  <a:lnTo>
                    <a:pt x="318" y="2570"/>
                  </a:lnTo>
                  <a:lnTo>
                    <a:pt x="308" y="2570"/>
                  </a:lnTo>
                  <a:lnTo>
                    <a:pt x="298" y="2570"/>
                  </a:lnTo>
                  <a:lnTo>
                    <a:pt x="288" y="2570"/>
                  </a:lnTo>
                  <a:lnTo>
                    <a:pt x="277" y="2570"/>
                  </a:lnTo>
                  <a:lnTo>
                    <a:pt x="272" y="2570"/>
                  </a:lnTo>
                  <a:lnTo>
                    <a:pt x="262" y="2570"/>
                  </a:lnTo>
                  <a:lnTo>
                    <a:pt x="252" y="2570"/>
                  </a:lnTo>
                  <a:lnTo>
                    <a:pt x="241" y="2570"/>
                  </a:lnTo>
                  <a:lnTo>
                    <a:pt x="231" y="2570"/>
                  </a:lnTo>
                  <a:lnTo>
                    <a:pt x="221" y="2570"/>
                  </a:lnTo>
                  <a:lnTo>
                    <a:pt x="210" y="2570"/>
                  </a:lnTo>
                  <a:lnTo>
                    <a:pt x="200" y="2570"/>
                  </a:lnTo>
                  <a:lnTo>
                    <a:pt x="190" y="2570"/>
                  </a:lnTo>
                  <a:lnTo>
                    <a:pt x="180" y="2570"/>
                  </a:lnTo>
                  <a:lnTo>
                    <a:pt x="169" y="2570"/>
                  </a:lnTo>
                  <a:lnTo>
                    <a:pt x="159" y="2570"/>
                  </a:lnTo>
                  <a:lnTo>
                    <a:pt x="149" y="2570"/>
                  </a:lnTo>
                  <a:lnTo>
                    <a:pt x="138" y="2570"/>
                  </a:lnTo>
                  <a:lnTo>
                    <a:pt x="128" y="2570"/>
                  </a:lnTo>
                  <a:lnTo>
                    <a:pt x="118" y="2570"/>
                  </a:lnTo>
                  <a:lnTo>
                    <a:pt x="108" y="2570"/>
                  </a:lnTo>
                  <a:lnTo>
                    <a:pt x="97" y="2570"/>
                  </a:lnTo>
                  <a:lnTo>
                    <a:pt x="92" y="2570"/>
                  </a:lnTo>
                  <a:lnTo>
                    <a:pt x="82" y="2570"/>
                  </a:lnTo>
                  <a:lnTo>
                    <a:pt x="72" y="2570"/>
                  </a:lnTo>
                  <a:lnTo>
                    <a:pt x="61" y="2570"/>
                  </a:lnTo>
                  <a:lnTo>
                    <a:pt x="51" y="2570"/>
                  </a:lnTo>
                  <a:lnTo>
                    <a:pt x="41" y="2570"/>
                  </a:lnTo>
                  <a:lnTo>
                    <a:pt x="31" y="2570"/>
                  </a:lnTo>
                  <a:lnTo>
                    <a:pt x="20" y="2570"/>
                  </a:lnTo>
                  <a:lnTo>
                    <a:pt x="10" y="2570"/>
                  </a:lnTo>
                  <a:lnTo>
                    <a:pt x="0" y="2570"/>
                  </a:lnTo>
                </a:path>
              </a:pathLst>
            </a:custGeom>
            <a:noFill/>
            <a:ln w="7938">
              <a:solidFill>
                <a:srgbClr val="336666"/>
              </a:solidFill>
              <a:prstDash val="solid"/>
              <a:round/>
              <a:headEnd/>
              <a:tailEnd/>
            </a:ln>
          </p:spPr>
          <p:txBody>
            <a:bodyPr/>
            <a:lstStyle/>
            <a:p>
              <a:endParaRPr lang="en-GB"/>
            </a:p>
          </p:txBody>
        </p:sp>
        <p:sp>
          <p:nvSpPr>
            <p:cNvPr id="430041" name="Line 4057"/>
            <p:cNvSpPr>
              <a:spLocks noChangeShapeType="1"/>
            </p:cNvSpPr>
            <p:nvPr/>
          </p:nvSpPr>
          <p:spPr bwMode="auto">
            <a:xfrm>
              <a:off x="4895" y="832"/>
              <a:ext cx="1" cy="2596"/>
            </a:xfrm>
            <a:prstGeom prst="line">
              <a:avLst/>
            </a:prstGeom>
            <a:noFill/>
            <a:ln w="15875">
              <a:solidFill>
                <a:srgbClr val="000080"/>
              </a:solidFill>
              <a:round/>
              <a:headEnd/>
              <a:tailEnd/>
            </a:ln>
          </p:spPr>
          <p:txBody>
            <a:bodyPr/>
            <a:lstStyle/>
            <a:p>
              <a:endParaRPr lang="en-GB"/>
            </a:p>
          </p:txBody>
        </p:sp>
        <p:sp>
          <p:nvSpPr>
            <p:cNvPr id="430042" name="Line 4058"/>
            <p:cNvSpPr>
              <a:spLocks noChangeShapeType="1"/>
            </p:cNvSpPr>
            <p:nvPr/>
          </p:nvSpPr>
          <p:spPr bwMode="auto">
            <a:xfrm>
              <a:off x="4895" y="3428"/>
              <a:ext cx="36" cy="1"/>
            </a:xfrm>
            <a:prstGeom prst="line">
              <a:avLst/>
            </a:prstGeom>
            <a:noFill/>
            <a:ln w="15875">
              <a:solidFill>
                <a:srgbClr val="000080"/>
              </a:solidFill>
              <a:round/>
              <a:headEnd/>
              <a:tailEnd/>
            </a:ln>
          </p:spPr>
          <p:txBody>
            <a:bodyPr/>
            <a:lstStyle/>
            <a:p>
              <a:endParaRPr lang="en-GB"/>
            </a:p>
          </p:txBody>
        </p:sp>
        <p:sp>
          <p:nvSpPr>
            <p:cNvPr id="430043" name="Line 4059"/>
            <p:cNvSpPr>
              <a:spLocks noChangeShapeType="1"/>
            </p:cNvSpPr>
            <p:nvPr/>
          </p:nvSpPr>
          <p:spPr bwMode="auto">
            <a:xfrm>
              <a:off x="4895" y="2780"/>
              <a:ext cx="36" cy="1"/>
            </a:xfrm>
            <a:prstGeom prst="line">
              <a:avLst/>
            </a:prstGeom>
            <a:noFill/>
            <a:ln w="15875">
              <a:solidFill>
                <a:srgbClr val="000080"/>
              </a:solidFill>
              <a:round/>
              <a:headEnd/>
              <a:tailEnd/>
            </a:ln>
          </p:spPr>
          <p:txBody>
            <a:bodyPr/>
            <a:lstStyle/>
            <a:p>
              <a:endParaRPr lang="en-GB"/>
            </a:p>
          </p:txBody>
        </p:sp>
        <p:sp>
          <p:nvSpPr>
            <p:cNvPr id="430044" name="Line 4060"/>
            <p:cNvSpPr>
              <a:spLocks noChangeShapeType="1"/>
            </p:cNvSpPr>
            <p:nvPr/>
          </p:nvSpPr>
          <p:spPr bwMode="auto">
            <a:xfrm>
              <a:off x="4895" y="2133"/>
              <a:ext cx="36" cy="1"/>
            </a:xfrm>
            <a:prstGeom prst="line">
              <a:avLst/>
            </a:prstGeom>
            <a:noFill/>
            <a:ln w="15875">
              <a:solidFill>
                <a:srgbClr val="000080"/>
              </a:solidFill>
              <a:round/>
              <a:headEnd/>
              <a:tailEnd/>
            </a:ln>
          </p:spPr>
          <p:txBody>
            <a:bodyPr/>
            <a:lstStyle/>
            <a:p>
              <a:endParaRPr lang="en-GB"/>
            </a:p>
          </p:txBody>
        </p:sp>
        <p:sp>
          <p:nvSpPr>
            <p:cNvPr id="430045" name="Line 4061"/>
            <p:cNvSpPr>
              <a:spLocks noChangeShapeType="1"/>
            </p:cNvSpPr>
            <p:nvPr/>
          </p:nvSpPr>
          <p:spPr bwMode="auto">
            <a:xfrm>
              <a:off x="4895" y="1480"/>
              <a:ext cx="36" cy="1"/>
            </a:xfrm>
            <a:prstGeom prst="line">
              <a:avLst/>
            </a:prstGeom>
            <a:noFill/>
            <a:ln w="15875">
              <a:solidFill>
                <a:srgbClr val="000080"/>
              </a:solidFill>
              <a:round/>
              <a:headEnd/>
              <a:tailEnd/>
            </a:ln>
          </p:spPr>
          <p:txBody>
            <a:bodyPr/>
            <a:lstStyle/>
            <a:p>
              <a:endParaRPr lang="en-GB"/>
            </a:p>
          </p:txBody>
        </p:sp>
        <p:sp>
          <p:nvSpPr>
            <p:cNvPr id="430046" name="Line 4062"/>
            <p:cNvSpPr>
              <a:spLocks noChangeShapeType="1"/>
            </p:cNvSpPr>
            <p:nvPr/>
          </p:nvSpPr>
          <p:spPr bwMode="auto">
            <a:xfrm>
              <a:off x="4895" y="832"/>
              <a:ext cx="36" cy="1"/>
            </a:xfrm>
            <a:prstGeom prst="line">
              <a:avLst/>
            </a:prstGeom>
            <a:noFill/>
            <a:ln w="15875">
              <a:solidFill>
                <a:srgbClr val="000080"/>
              </a:solidFill>
              <a:round/>
              <a:headEnd/>
              <a:tailEnd/>
            </a:ln>
          </p:spPr>
          <p:txBody>
            <a:bodyPr/>
            <a:lstStyle/>
            <a:p>
              <a:endParaRPr lang="en-GB"/>
            </a:p>
          </p:txBody>
        </p:sp>
        <p:sp>
          <p:nvSpPr>
            <p:cNvPr id="430047" name="Line 4063"/>
            <p:cNvSpPr>
              <a:spLocks noChangeShapeType="1"/>
            </p:cNvSpPr>
            <p:nvPr/>
          </p:nvSpPr>
          <p:spPr bwMode="auto">
            <a:xfrm>
              <a:off x="897" y="3428"/>
              <a:ext cx="3998" cy="1"/>
            </a:xfrm>
            <a:prstGeom prst="line">
              <a:avLst/>
            </a:prstGeom>
            <a:noFill/>
            <a:ln w="15875">
              <a:solidFill>
                <a:srgbClr val="000080"/>
              </a:solidFill>
              <a:round/>
              <a:headEnd/>
              <a:tailEnd/>
            </a:ln>
          </p:spPr>
          <p:txBody>
            <a:bodyPr/>
            <a:lstStyle/>
            <a:p>
              <a:endParaRPr lang="en-GB"/>
            </a:p>
          </p:txBody>
        </p:sp>
        <p:sp>
          <p:nvSpPr>
            <p:cNvPr id="430048" name="Line 4064"/>
            <p:cNvSpPr>
              <a:spLocks noChangeShapeType="1"/>
            </p:cNvSpPr>
            <p:nvPr/>
          </p:nvSpPr>
          <p:spPr bwMode="auto">
            <a:xfrm flipV="1">
              <a:off x="897" y="3428"/>
              <a:ext cx="1" cy="36"/>
            </a:xfrm>
            <a:prstGeom prst="line">
              <a:avLst/>
            </a:prstGeom>
            <a:noFill/>
            <a:ln w="15875">
              <a:solidFill>
                <a:srgbClr val="000080"/>
              </a:solidFill>
              <a:round/>
              <a:headEnd/>
              <a:tailEnd/>
            </a:ln>
          </p:spPr>
          <p:txBody>
            <a:bodyPr/>
            <a:lstStyle/>
            <a:p>
              <a:endParaRPr lang="en-GB"/>
            </a:p>
          </p:txBody>
        </p:sp>
        <p:sp>
          <p:nvSpPr>
            <p:cNvPr id="430049" name="Line 4065"/>
            <p:cNvSpPr>
              <a:spLocks noChangeShapeType="1"/>
            </p:cNvSpPr>
            <p:nvPr/>
          </p:nvSpPr>
          <p:spPr bwMode="auto">
            <a:xfrm flipV="1">
              <a:off x="1395" y="3428"/>
              <a:ext cx="1" cy="36"/>
            </a:xfrm>
            <a:prstGeom prst="line">
              <a:avLst/>
            </a:prstGeom>
            <a:noFill/>
            <a:ln w="15875">
              <a:solidFill>
                <a:srgbClr val="000080"/>
              </a:solidFill>
              <a:round/>
              <a:headEnd/>
              <a:tailEnd/>
            </a:ln>
          </p:spPr>
          <p:txBody>
            <a:bodyPr/>
            <a:lstStyle/>
            <a:p>
              <a:endParaRPr lang="en-GB"/>
            </a:p>
          </p:txBody>
        </p:sp>
        <p:sp>
          <p:nvSpPr>
            <p:cNvPr id="430050" name="Line 4066"/>
            <p:cNvSpPr>
              <a:spLocks noChangeShapeType="1"/>
            </p:cNvSpPr>
            <p:nvPr/>
          </p:nvSpPr>
          <p:spPr bwMode="auto">
            <a:xfrm flipV="1">
              <a:off x="1899" y="3428"/>
              <a:ext cx="1" cy="36"/>
            </a:xfrm>
            <a:prstGeom prst="line">
              <a:avLst/>
            </a:prstGeom>
            <a:noFill/>
            <a:ln w="15875">
              <a:solidFill>
                <a:srgbClr val="000080"/>
              </a:solidFill>
              <a:round/>
              <a:headEnd/>
              <a:tailEnd/>
            </a:ln>
          </p:spPr>
          <p:txBody>
            <a:bodyPr/>
            <a:lstStyle/>
            <a:p>
              <a:endParaRPr lang="en-GB"/>
            </a:p>
          </p:txBody>
        </p:sp>
        <p:sp>
          <p:nvSpPr>
            <p:cNvPr id="430051" name="Line 4067"/>
            <p:cNvSpPr>
              <a:spLocks noChangeShapeType="1"/>
            </p:cNvSpPr>
            <p:nvPr/>
          </p:nvSpPr>
          <p:spPr bwMode="auto">
            <a:xfrm flipV="1">
              <a:off x="2398" y="3428"/>
              <a:ext cx="1" cy="36"/>
            </a:xfrm>
            <a:prstGeom prst="line">
              <a:avLst/>
            </a:prstGeom>
            <a:noFill/>
            <a:ln w="15875">
              <a:solidFill>
                <a:srgbClr val="000080"/>
              </a:solidFill>
              <a:round/>
              <a:headEnd/>
              <a:tailEnd/>
            </a:ln>
          </p:spPr>
          <p:txBody>
            <a:bodyPr/>
            <a:lstStyle/>
            <a:p>
              <a:endParaRPr lang="en-GB"/>
            </a:p>
          </p:txBody>
        </p:sp>
        <p:sp>
          <p:nvSpPr>
            <p:cNvPr id="430052" name="Line 4068"/>
            <p:cNvSpPr>
              <a:spLocks noChangeShapeType="1"/>
            </p:cNvSpPr>
            <p:nvPr/>
          </p:nvSpPr>
          <p:spPr bwMode="auto">
            <a:xfrm flipV="1">
              <a:off x="2896" y="3428"/>
              <a:ext cx="1" cy="36"/>
            </a:xfrm>
            <a:prstGeom prst="line">
              <a:avLst/>
            </a:prstGeom>
            <a:noFill/>
            <a:ln w="15875">
              <a:solidFill>
                <a:srgbClr val="000080"/>
              </a:solidFill>
              <a:round/>
              <a:headEnd/>
              <a:tailEnd/>
            </a:ln>
          </p:spPr>
          <p:txBody>
            <a:bodyPr/>
            <a:lstStyle/>
            <a:p>
              <a:endParaRPr lang="en-GB"/>
            </a:p>
          </p:txBody>
        </p:sp>
        <p:sp>
          <p:nvSpPr>
            <p:cNvPr id="430053" name="Line 4069"/>
            <p:cNvSpPr>
              <a:spLocks noChangeShapeType="1"/>
            </p:cNvSpPr>
            <p:nvPr/>
          </p:nvSpPr>
          <p:spPr bwMode="auto">
            <a:xfrm flipV="1">
              <a:off x="3395" y="3428"/>
              <a:ext cx="1" cy="36"/>
            </a:xfrm>
            <a:prstGeom prst="line">
              <a:avLst/>
            </a:prstGeom>
            <a:noFill/>
            <a:ln w="15875">
              <a:solidFill>
                <a:srgbClr val="000080"/>
              </a:solidFill>
              <a:round/>
              <a:headEnd/>
              <a:tailEnd/>
            </a:ln>
          </p:spPr>
          <p:txBody>
            <a:bodyPr/>
            <a:lstStyle/>
            <a:p>
              <a:endParaRPr lang="en-GB"/>
            </a:p>
          </p:txBody>
        </p:sp>
        <p:sp>
          <p:nvSpPr>
            <p:cNvPr id="430054" name="Line 4070"/>
            <p:cNvSpPr>
              <a:spLocks noChangeShapeType="1"/>
            </p:cNvSpPr>
            <p:nvPr/>
          </p:nvSpPr>
          <p:spPr bwMode="auto">
            <a:xfrm flipV="1">
              <a:off x="3898" y="3428"/>
              <a:ext cx="1" cy="36"/>
            </a:xfrm>
            <a:prstGeom prst="line">
              <a:avLst/>
            </a:prstGeom>
            <a:noFill/>
            <a:ln w="15875">
              <a:solidFill>
                <a:srgbClr val="000080"/>
              </a:solidFill>
              <a:round/>
              <a:headEnd/>
              <a:tailEnd/>
            </a:ln>
          </p:spPr>
          <p:txBody>
            <a:bodyPr/>
            <a:lstStyle/>
            <a:p>
              <a:endParaRPr lang="en-GB"/>
            </a:p>
          </p:txBody>
        </p:sp>
        <p:sp>
          <p:nvSpPr>
            <p:cNvPr id="430055" name="Line 4071"/>
            <p:cNvSpPr>
              <a:spLocks noChangeShapeType="1"/>
            </p:cNvSpPr>
            <p:nvPr/>
          </p:nvSpPr>
          <p:spPr bwMode="auto">
            <a:xfrm flipV="1">
              <a:off x="4397" y="3428"/>
              <a:ext cx="1" cy="36"/>
            </a:xfrm>
            <a:prstGeom prst="line">
              <a:avLst/>
            </a:prstGeom>
            <a:noFill/>
            <a:ln w="15875">
              <a:solidFill>
                <a:srgbClr val="000080"/>
              </a:solidFill>
              <a:round/>
              <a:headEnd/>
              <a:tailEnd/>
            </a:ln>
          </p:spPr>
          <p:txBody>
            <a:bodyPr/>
            <a:lstStyle/>
            <a:p>
              <a:endParaRPr lang="en-GB"/>
            </a:p>
          </p:txBody>
        </p:sp>
        <p:sp>
          <p:nvSpPr>
            <p:cNvPr id="430056" name="Line 4072"/>
            <p:cNvSpPr>
              <a:spLocks noChangeShapeType="1"/>
            </p:cNvSpPr>
            <p:nvPr/>
          </p:nvSpPr>
          <p:spPr bwMode="auto">
            <a:xfrm flipV="1">
              <a:off x="4895" y="3428"/>
              <a:ext cx="1" cy="36"/>
            </a:xfrm>
            <a:prstGeom prst="line">
              <a:avLst/>
            </a:prstGeom>
            <a:noFill/>
            <a:ln w="15875">
              <a:solidFill>
                <a:srgbClr val="000080"/>
              </a:solidFill>
              <a:round/>
              <a:headEnd/>
              <a:tailEnd/>
            </a:ln>
          </p:spPr>
          <p:txBody>
            <a:bodyPr/>
            <a:lstStyle/>
            <a:p>
              <a:endParaRPr lang="en-GB"/>
            </a:p>
          </p:txBody>
        </p:sp>
        <p:sp>
          <p:nvSpPr>
            <p:cNvPr id="430057" name="Line 4073"/>
            <p:cNvSpPr>
              <a:spLocks noChangeShapeType="1"/>
            </p:cNvSpPr>
            <p:nvPr/>
          </p:nvSpPr>
          <p:spPr bwMode="auto">
            <a:xfrm>
              <a:off x="897" y="3428"/>
              <a:ext cx="10" cy="1"/>
            </a:xfrm>
            <a:prstGeom prst="line">
              <a:avLst/>
            </a:prstGeom>
            <a:noFill/>
            <a:ln w="23813">
              <a:solidFill>
                <a:srgbClr val="FF0000"/>
              </a:solidFill>
              <a:round/>
              <a:headEnd/>
              <a:tailEnd/>
            </a:ln>
          </p:spPr>
          <p:txBody>
            <a:bodyPr/>
            <a:lstStyle/>
            <a:p>
              <a:endParaRPr lang="en-GB"/>
            </a:p>
          </p:txBody>
        </p:sp>
        <p:sp>
          <p:nvSpPr>
            <p:cNvPr id="430058" name="Line 4074"/>
            <p:cNvSpPr>
              <a:spLocks noChangeShapeType="1"/>
            </p:cNvSpPr>
            <p:nvPr/>
          </p:nvSpPr>
          <p:spPr bwMode="auto">
            <a:xfrm>
              <a:off x="907" y="3428"/>
              <a:ext cx="10" cy="1"/>
            </a:xfrm>
            <a:prstGeom prst="line">
              <a:avLst/>
            </a:prstGeom>
            <a:noFill/>
            <a:ln w="23813">
              <a:solidFill>
                <a:srgbClr val="FF0000"/>
              </a:solidFill>
              <a:round/>
              <a:headEnd/>
              <a:tailEnd/>
            </a:ln>
          </p:spPr>
          <p:txBody>
            <a:bodyPr/>
            <a:lstStyle/>
            <a:p>
              <a:endParaRPr lang="en-GB"/>
            </a:p>
          </p:txBody>
        </p:sp>
        <p:sp>
          <p:nvSpPr>
            <p:cNvPr id="430059" name="Line 4075"/>
            <p:cNvSpPr>
              <a:spLocks noChangeShapeType="1"/>
            </p:cNvSpPr>
            <p:nvPr/>
          </p:nvSpPr>
          <p:spPr bwMode="auto">
            <a:xfrm>
              <a:off x="917" y="3428"/>
              <a:ext cx="11" cy="1"/>
            </a:xfrm>
            <a:prstGeom prst="line">
              <a:avLst/>
            </a:prstGeom>
            <a:noFill/>
            <a:ln w="23813">
              <a:solidFill>
                <a:srgbClr val="FF0000"/>
              </a:solidFill>
              <a:round/>
              <a:headEnd/>
              <a:tailEnd/>
            </a:ln>
          </p:spPr>
          <p:txBody>
            <a:bodyPr/>
            <a:lstStyle/>
            <a:p>
              <a:endParaRPr lang="en-GB"/>
            </a:p>
          </p:txBody>
        </p:sp>
        <p:sp>
          <p:nvSpPr>
            <p:cNvPr id="430060" name="Line 4076"/>
            <p:cNvSpPr>
              <a:spLocks noChangeShapeType="1"/>
            </p:cNvSpPr>
            <p:nvPr/>
          </p:nvSpPr>
          <p:spPr bwMode="auto">
            <a:xfrm>
              <a:off x="928" y="3428"/>
              <a:ext cx="10" cy="1"/>
            </a:xfrm>
            <a:prstGeom prst="line">
              <a:avLst/>
            </a:prstGeom>
            <a:noFill/>
            <a:ln w="23813">
              <a:solidFill>
                <a:srgbClr val="FF0000"/>
              </a:solidFill>
              <a:round/>
              <a:headEnd/>
              <a:tailEnd/>
            </a:ln>
          </p:spPr>
          <p:txBody>
            <a:bodyPr/>
            <a:lstStyle/>
            <a:p>
              <a:endParaRPr lang="en-GB"/>
            </a:p>
          </p:txBody>
        </p:sp>
        <p:sp>
          <p:nvSpPr>
            <p:cNvPr id="430061" name="Line 4077"/>
            <p:cNvSpPr>
              <a:spLocks noChangeShapeType="1"/>
            </p:cNvSpPr>
            <p:nvPr/>
          </p:nvSpPr>
          <p:spPr bwMode="auto">
            <a:xfrm>
              <a:off x="938" y="3428"/>
              <a:ext cx="10" cy="1"/>
            </a:xfrm>
            <a:prstGeom prst="line">
              <a:avLst/>
            </a:prstGeom>
            <a:noFill/>
            <a:ln w="23813">
              <a:solidFill>
                <a:srgbClr val="FF0000"/>
              </a:solidFill>
              <a:round/>
              <a:headEnd/>
              <a:tailEnd/>
            </a:ln>
          </p:spPr>
          <p:txBody>
            <a:bodyPr/>
            <a:lstStyle/>
            <a:p>
              <a:endParaRPr lang="en-GB"/>
            </a:p>
          </p:txBody>
        </p:sp>
        <p:sp>
          <p:nvSpPr>
            <p:cNvPr id="430062" name="Line 4078"/>
            <p:cNvSpPr>
              <a:spLocks noChangeShapeType="1"/>
            </p:cNvSpPr>
            <p:nvPr/>
          </p:nvSpPr>
          <p:spPr bwMode="auto">
            <a:xfrm>
              <a:off x="948" y="3428"/>
              <a:ext cx="10" cy="1"/>
            </a:xfrm>
            <a:prstGeom prst="line">
              <a:avLst/>
            </a:prstGeom>
            <a:noFill/>
            <a:ln w="23813">
              <a:solidFill>
                <a:srgbClr val="FF0000"/>
              </a:solidFill>
              <a:round/>
              <a:headEnd/>
              <a:tailEnd/>
            </a:ln>
          </p:spPr>
          <p:txBody>
            <a:bodyPr/>
            <a:lstStyle/>
            <a:p>
              <a:endParaRPr lang="en-GB"/>
            </a:p>
          </p:txBody>
        </p:sp>
        <p:sp>
          <p:nvSpPr>
            <p:cNvPr id="430063" name="Line 4079"/>
            <p:cNvSpPr>
              <a:spLocks noChangeShapeType="1"/>
            </p:cNvSpPr>
            <p:nvPr/>
          </p:nvSpPr>
          <p:spPr bwMode="auto">
            <a:xfrm>
              <a:off x="958" y="3428"/>
              <a:ext cx="11" cy="1"/>
            </a:xfrm>
            <a:prstGeom prst="line">
              <a:avLst/>
            </a:prstGeom>
            <a:noFill/>
            <a:ln w="23813">
              <a:solidFill>
                <a:srgbClr val="FF0000"/>
              </a:solidFill>
              <a:round/>
              <a:headEnd/>
              <a:tailEnd/>
            </a:ln>
          </p:spPr>
          <p:txBody>
            <a:bodyPr/>
            <a:lstStyle/>
            <a:p>
              <a:endParaRPr lang="en-GB"/>
            </a:p>
          </p:txBody>
        </p:sp>
        <p:sp>
          <p:nvSpPr>
            <p:cNvPr id="430064" name="Line 4080"/>
            <p:cNvSpPr>
              <a:spLocks noChangeShapeType="1"/>
            </p:cNvSpPr>
            <p:nvPr/>
          </p:nvSpPr>
          <p:spPr bwMode="auto">
            <a:xfrm>
              <a:off x="969" y="3428"/>
              <a:ext cx="10" cy="1"/>
            </a:xfrm>
            <a:prstGeom prst="line">
              <a:avLst/>
            </a:prstGeom>
            <a:noFill/>
            <a:ln w="23813">
              <a:solidFill>
                <a:srgbClr val="FF0000"/>
              </a:solidFill>
              <a:round/>
              <a:headEnd/>
              <a:tailEnd/>
            </a:ln>
          </p:spPr>
          <p:txBody>
            <a:bodyPr/>
            <a:lstStyle/>
            <a:p>
              <a:endParaRPr lang="en-GB"/>
            </a:p>
          </p:txBody>
        </p:sp>
        <p:sp>
          <p:nvSpPr>
            <p:cNvPr id="430065" name="Line 4081"/>
            <p:cNvSpPr>
              <a:spLocks noChangeShapeType="1"/>
            </p:cNvSpPr>
            <p:nvPr/>
          </p:nvSpPr>
          <p:spPr bwMode="auto">
            <a:xfrm>
              <a:off x="979" y="3428"/>
              <a:ext cx="10" cy="1"/>
            </a:xfrm>
            <a:prstGeom prst="line">
              <a:avLst/>
            </a:prstGeom>
            <a:noFill/>
            <a:ln w="23813">
              <a:solidFill>
                <a:srgbClr val="FF0000"/>
              </a:solidFill>
              <a:round/>
              <a:headEnd/>
              <a:tailEnd/>
            </a:ln>
          </p:spPr>
          <p:txBody>
            <a:bodyPr/>
            <a:lstStyle/>
            <a:p>
              <a:endParaRPr lang="en-GB"/>
            </a:p>
          </p:txBody>
        </p:sp>
        <p:sp>
          <p:nvSpPr>
            <p:cNvPr id="430066" name="Line 4082"/>
            <p:cNvSpPr>
              <a:spLocks noChangeShapeType="1"/>
            </p:cNvSpPr>
            <p:nvPr/>
          </p:nvSpPr>
          <p:spPr bwMode="auto">
            <a:xfrm>
              <a:off x="989" y="3428"/>
              <a:ext cx="5" cy="1"/>
            </a:xfrm>
            <a:prstGeom prst="line">
              <a:avLst/>
            </a:prstGeom>
            <a:noFill/>
            <a:ln w="23813">
              <a:solidFill>
                <a:srgbClr val="FF0000"/>
              </a:solidFill>
              <a:round/>
              <a:headEnd/>
              <a:tailEnd/>
            </a:ln>
          </p:spPr>
          <p:txBody>
            <a:bodyPr/>
            <a:lstStyle/>
            <a:p>
              <a:endParaRPr lang="en-GB"/>
            </a:p>
          </p:txBody>
        </p:sp>
        <p:sp>
          <p:nvSpPr>
            <p:cNvPr id="430067" name="Line 4083"/>
            <p:cNvSpPr>
              <a:spLocks noChangeShapeType="1"/>
            </p:cNvSpPr>
            <p:nvPr/>
          </p:nvSpPr>
          <p:spPr bwMode="auto">
            <a:xfrm>
              <a:off x="994" y="3428"/>
              <a:ext cx="11" cy="1"/>
            </a:xfrm>
            <a:prstGeom prst="line">
              <a:avLst/>
            </a:prstGeom>
            <a:noFill/>
            <a:ln w="23813">
              <a:solidFill>
                <a:srgbClr val="FF0000"/>
              </a:solidFill>
              <a:round/>
              <a:headEnd/>
              <a:tailEnd/>
            </a:ln>
          </p:spPr>
          <p:txBody>
            <a:bodyPr/>
            <a:lstStyle/>
            <a:p>
              <a:endParaRPr lang="en-GB"/>
            </a:p>
          </p:txBody>
        </p:sp>
        <p:sp>
          <p:nvSpPr>
            <p:cNvPr id="430068" name="Line 4084"/>
            <p:cNvSpPr>
              <a:spLocks noChangeShapeType="1"/>
            </p:cNvSpPr>
            <p:nvPr/>
          </p:nvSpPr>
          <p:spPr bwMode="auto">
            <a:xfrm>
              <a:off x="1005" y="3428"/>
              <a:ext cx="10" cy="1"/>
            </a:xfrm>
            <a:prstGeom prst="line">
              <a:avLst/>
            </a:prstGeom>
            <a:noFill/>
            <a:ln w="23813">
              <a:solidFill>
                <a:srgbClr val="FF0000"/>
              </a:solidFill>
              <a:round/>
              <a:headEnd/>
              <a:tailEnd/>
            </a:ln>
          </p:spPr>
          <p:txBody>
            <a:bodyPr/>
            <a:lstStyle/>
            <a:p>
              <a:endParaRPr lang="en-GB"/>
            </a:p>
          </p:txBody>
        </p:sp>
        <p:sp>
          <p:nvSpPr>
            <p:cNvPr id="430069" name="Line 4085"/>
            <p:cNvSpPr>
              <a:spLocks noChangeShapeType="1"/>
            </p:cNvSpPr>
            <p:nvPr/>
          </p:nvSpPr>
          <p:spPr bwMode="auto">
            <a:xfrm>
              <a:off x="1015" y="3428"/>
              <a:ext cx="10" cy="1"/>
            </a:xfrm>
            <a:prstGeom prst="line">
              <a:avLst/>
            </a:prstGeom>
            <a:noFill/>
            <a:ln w="23813">
              <a:solidFill>
                <a:srgbClr val="FF0000"/>
              </a:solidFill>
              <a:round/>
              <a:headEnd/>
              <a:tailEnd/>
            </a:ln>
          </p:spPr>
          <p:txBody>
            <a:bodyPr/>
            <a:lstStyle/>
            <a:p>
              <a:endParaRPr lang="en-GB"/>
            </a:p>
          </p:txBody>
        </p:sp>
        <p:sp>
          <p:nvSpPr>
            <p:cNvPr id="430070" name="Line 4086"/>
            <p:cNvSpPr>
              <a:spLocks noChangeShapeType="1"/>
            </p:cNvSpPr>
            <p:nvPr/>
          </p:nvSpPr>
          <p:spPr bwMode="auto">
            <a:xfrm>
              <a:off x="1025" y="3428"/>
              <a:ext cx="10" cy="1"/>
            </a:xfrm>
            <a:prstGeom prst="line">
              <a:avLst/>
            </a:prstGeom>
            <a:noFill/>
            <a:ln w="23813">
              <a:solidFill>
                <a:srgbClr val="FF0000"/>
              </a:solidFill>
              <a:round/>
              <a:headEnd/>
              <a:tailEnd/>
            </a:ln>
          </p:spPr>
          <p:txBody>
            <a:bodyPr/>
            <a:lstStyle/>
            <a:p>
              <a:endParaRPr lang="en-GB"/>
            </a:p>
          </p:txBody>
        </p:sp>
        <p:sp>
          <p:nvSpPr>
            <p:cNvPr id="430071" name="Line 4087"/>
            <p:cNvSpPr>
              <a:spLocks noChangeShapeType="1"/>
            </p:cNvSpPr>
            <p:nvPr/>
          </p:nvSpPr>
          <p:spPr bwMode="auto">
            <a:xfrm>
              <a:off x="1035" y="3428"/>
              <a:ext cx="11" cy="1"/>
            </a:xfrm>
            <a:prstGeom prst="line">
              <a:avLst/>
            </a:prstGeom>
            <a:noFill/>
            <a:ln w="23813">
              <a:solidFill>
                <a:srgbClr val="FF0000"/>
              </a:solidFill>
              <a:round/>
              <a:headEnd/>
              <a:tailEnd/>
            </a:ln>
          </p:spPr>
          <p:txBody>
            <a:bodyPr/>
            <a:lstStyle/>
            <a:p>
              <a:endParaRPr lang="en-GB"/>
            </a:p>
          </p:txBody>
        </p:sp>
        <p:sp>
          <p:nvSpPr>
            <p:cNvPr id="430072" name="Line 4088"/>
            <p:cNvSpPr>
              <a:spLocks noChangeShapeType="1"/>
            </p:cNvSpPr>
            <p:nvPr/>
          </p:nvSpPr>
          <p:spPr bwMode="auto">
            <a:xfrm>
              <a:off x="1046" y="3428"/>
              <a:ext cx="10" cy="1"/>
            </a:xfrm>
            <a:prstGeom prst="line">
              <a:avLst/>
            </a:prstGeom>
            <a:noFill/>
            <a:ln w="23813">
              <a:solidFill>
                <a:srgbClr val="FF0000"/>
              </a:solidFill>
              <a:round/>
              <a:headEnd/>
              <a:tailEnd/>
            </a:ln>
          </p:spPr>
          <p:txBody>
            <a:bodyPr/>
            <a:lstStyle/>
            <a:p>
              <a:endParaRPr lang="en-GB"/>
            </a:p>
          </p:txBody>
        </p:sp>
        <p:sp>
          <p:nvSpPr>
            <p:cNvPr id="430073" name="Line 4089"/>
            <p:cNvSpPr>
              <a:spLocks noChangeShapeType="1"/>
            </p:cNvSpPr>
            <p:nvPr/>
          </p:nvSpPr>
          <p:spPr bwMode="auto">
            <a:xfrm>
              <a:off x="1056" y="3428"/>
              <a:ext cx="10" cy="1"/>
            </a:xfrm>
            <a:prstGeom prst="line">
              <a:avLst/>
            </a:prstGeom>
            <a:noFill/>
            <a:ln w="23813">
              <a:solidFill>
                <a:srgbClr val="FF0000"/>
              </a:solidFill>
              <a:round/>
              <a:headEnd/>
              <a:tailEnd/>
            </a:ln>
          </p:spPr>
          <p:txBody>
            <a:bodyPr/>
            <a:lstStyle/>
            <a:p>
              <a:endParaRPr lang="en-GB"/>
            </a:p>
          </p:txBody>
        </p:sp>
        <p:sp>
          <p:nvSpPr>
            <p:cNvPr id="430074" name="Line 4090"/>
            <p:cNvSpPr>
              <a:spLocks noChangeShapeType="1"/>
            </p:cNvSpPr>
            <p:nvPr/>
          </p:nvSpPr>
          <p:spPr bwMode="auto">
            <a:xfrm>
              <a:off x="1066" y="3428"/>
              <a:ext cx="11" cy="1"/>
            </a:xfrm>
            <a:prstGeom prst="line">
              <a:avLst/>
            </a:prstGeom>
            <a:noFill/>
            <a:ln w="23813">
              <a:solidFill>
                <a:srgbClr val="FF0000"/>
              </a:solidFill>
              <a:round/>
              <a:headEnd/>
              <a:tailEnd/>
            </a:ln>
          </p:spPr>
          <p:txBody>
            <a:bodyPr/>
            <a:lstStyle/>
            <a:p>
              <a:endParaRPr lang="en-GB"/>
            </a:p>
          </p:txBody>
        </p:sp>
        <p:sp>
          <p:nvSpPr>
            <p:cNvPr id="430075" name="Line 4091"/>
            <p:cNvSpPr>
              <a:spLocks noChangeShapeType="1"/>
            </p:cNvSpPr>
            <p:nvPr/>
          </p:nvSpPr>
          <p:spPr bwMode="auto">
            <a:xfrm>
              <a:off x="1077" y="3428"/>
              <a:ext cx="10" cy="1"/>
            </a:xfrm>
            <a:prstGeom prst="line">
              <a:avLst/>
            </a:prstGeom>
            <a:noFill/>
            <a:ln w="23813">
              <a:solidFill>
                <a:srgbClr val="FF0000"/>
              </a:solidFill>
              <a:round/>
              <a:headEnd/>
              <a:tailEnd/>
            </a:ln>
          </p:spPr>
          <p:txBody>
            <a:bodyPr/>
            <a:lstStyle/>
            <a:p>
              <a:endParaRPr lang="en-GB"/>
            </a:p>
          </p:txBody>
        </p:sp>
        <p:sp>
          <p:nvSpPr>
            <p:cNvPr id="430076" name="Line 4092"/>
            <p:cNvSpPr>
              <a:spLocks noChangeShapeType="1"/>
            </p:cNvSpPr>
            <p:nvPr/>
          </p:nvSpPr>
          <p:spPr bwMode="auto">
            <a:xfrm>
              <a:off x="1087" y="3428"/>
              <a:ext cx="10" cy="1"/>
            </a:xfrm>
            <a:prstGeom prst="line">
              <a:avLst/>
            </a:prstGeom>
            <a:noFill/>
            <a:ln w="23813">
              <a:solidFill>
                <a:srgbClr val="FF0000"/>
              </a:solidFill>
              <a:round/>
              <a:headEnd/>
              <a:tailEnd/>
            </a:ln>
          </p:spPr>
          <p:txBody>
            <a:bodyPr/>
            <a:lstStyle/>
            <a:p>
              <a:endParaRPr lang="en-GB"/>
            </a:p>
          </p:txBody>
        </p:sp>
        <p:sp>
          <p:nvSpPr>
            <p:cNvPr id="430077" name="Line 4093"/>
            <p:cNvSpPr>
              <a:spLocks noChangeShapeType="1"/>
            </p:cNvSpPr>
            <p:nvPr/>
          </p:nvSpPr>
          <p:spPr bwMode="auto">
            <a:xfrm>
              <a:off x="1097" y="3428"/>
              <a:ext cx="10" cy="1"/>
            </a:xfrm>
            <a:prstGeom prst="line">
              <a:avLst/>
            </a:prstGeom>
            <a:noFill/>
            <a:ln w="23813">
              <a:solidFill>
                <a:srgbClr val="FF0000"/>
              </a:solidFill>
              <a:round/>
              <a:headEnd/>
              <a:tailEnd/>
            </a:ln>
          </p:spPr>
          <p:txBody>
            <a:bodyPr/>
            <a:lstStyle/>
            <a:p>
              <a:endParaRPr lang="en-GB"/>
            </a:p>
          </p:txBody>
        </p:sp>
        <p:sp>
          <p:nvSpPr>
            <p:cNvPr id="430078" name="Line 4094"/>
            <p:cNvSpPr>
              <a:spLocks noChangeShapeType="1"/>
            </p:cNvSpPr>
            <p:nvPr/>
          </p:nvSpPr>
          <p:spPr bwMode="auto">
            <a:xfrm>
              <a:off x="1107" y="3428"/>
              <a:ext cx="11" cy="1"/>
            </a:xfrm>
            <a:prstGeom prst="line">
              <a:avLst/>
            </a:prstGeom>
            <a:noFill/>
            <a:ln w="23813">
              <a:solidFill>
                <a:srgbClr val="FF0000"/>
              </a:solidFill>
              <a:round/>
              <a:headEnd/>
              <a:tailEnd/>
            </a:ln>
          </p:spPr>
          <p:txBody>
            <a:bodyPr/>
            <a:lstStyle/>
            <a:p>
              <a:endParaRPr lang="en-GB"/>
            </a:p>
          </p:txBody>
        </p:sp>
        <p:sp>
          <p:nvSpPr>
            <p:cNvPr id="430079" name="Line 4095"/>
            <p:cNvSpPr>
              <a:spLocks noChangeShapeType="1"/>
            </p:cNvSpPr>
            <p:nvPr/>
          </p:nvSpPr>
          <p:spPr bwMode="auto">
            <a:xfrm>
              <a:off x="1118" y="3428"/>
              <a:ext cx="10" cy="1"/>
            </a:xfrm>
            <a:prstGeom prst="line">
              <a:avLst/>
            </a:prstGeom>
            <a:noFill/>
            <a:ln w="23813">
              <a:solidFill>
                <a:srgbClr val="FF0000"/>
              </a:solidFill>
              <a:round/>
              <a:headEnd/>
              <a:tailEnd/>
            </a:ln>
          </p:spPr>
          <p:txBody>
            <a:bodyPr/>
            <a:lstStyle/>
            <a:p>
              <a:endParaRPr lang="en-GB"/>
            </a:p>
          </p:txBody>
        </p:sp>
        <p:sp>
          <p:nvSpPr>
            <p:cNvPr id="430080" name="Line 4096"/>
            <p:cNvSpPr>
              <a:spLocks noChangeShapeType="1"/>
            </p:cNvSpPr>
            <p:nvPr/>
          </p:nvSpPr>
          <p:spPr bwMode="auto">
            <a:xfrm>
              <a:off x="1128" y="3428"/>
              <a:ext cx="10" cy="1"/>
            </a:xfrm>
            <a:prstGeom prst="line">
              <a:avLst/>
            </a:prstGeom>
            <a:noFill/>
            <a:ln w="23813">
              <a:solidFill>
                <a:srgbClr val="FF0000"/>
              </a:solidFill>
              <a:round/>
              <a:headEnd/>
              <a:tailEnd/>
            </a:ln>
          </p:spPr>
          <p:txBody>
            <a:bodyPr/>
            <a:lstStyle/>
            <a:p>
              <a:endParaRPr lang="en-GB"/>
            </a:p>
          </p:txBody>
        </p:sp>
        <p:sp>
          <p:nvSpPr>
            <p:cNvPr id="430081" name="Line 4097"/>
            <p:cNvSpPr>
              <a:spLocks noChangeShapeType="1"/>
            </p:cNvSpPr>
            <p:nvPr/>
          </p:nvSpPr>
          <p:spPr bwMode="auto">
            <a:xfrm>
              <a:off x="1138" y="3428"/>
              <a:ext cx="11" cy="1"/>
            </a:xfrm>
            <a:prstGeom prst="line">
              <a:avLst/>
            </a:prstGeom>
            <a:noFill/>
            <a:ln w="23813">
              <a:solidFill>
                <a:srgbClr val="FF0000"/>
              </a:solidFill>
              <a:round/>
              <a:headEnd/>
              <a:tailEnd/>
            </a:ln>
          </p:spPr>
          <p:txBody>
            <a:bodyPr/>
            <a:lstStyle/>
            <a:p>
              <a:endParaRPr lang="en-GB"/>
            </a:p>
          </p:txBody>
        </p:sp>
        <p:sp>
          <p:nvSpPr>
            <p:cNvPr id="430082" name="Line 4098"/>
            <p:cNvSpPr>
              <a:spLocks noChangeShapeType="1"/>
            </p:cNvSpPr>
            <p:nvPr/>
          </p:nvSpPr>
          <p:spPr bwMode="auto">
            <a:xfrm>
              <a:off x="1149" y="3428"/>
              <a:ext cx="10" cy="1"/>
            </a:xfrm>
            <a:prstGeom prst="line">
              <a:avLst/>
            </a:prstGeom>
            <a:noFill/>
            <a:ln w="23813">
              <a:solidFill>
                <a:srgbClr val="FF0000"/>
              </a:solidFill>
              <a:round/>
              <a:headEnd/>
              <a:tailEnd/>
            </a:ln>
          </p:spPr>
          <p:txBody>
            <a:bodyPr/>
            <a:lstStyle/>
            <a:p>
              <a:endParaRPr lang="en-GB"/>
            </a:p>
          </p:txBody>
        </p:sp>
        <p:sp>
          <p:nvSpPr>
            <p:cNvPr id="430083" name="Line 4099"/>
            <p:cNvSpPr>
              <a:spLocks noChangeShapeType="1"/>
            </p:cNvSpPr>
            <p:nvPr/>
          </p:nvSpPr>
          <p:spPr bwMode="auto">
            <a:xfrm>
              <a:off x="1159" y="3428"/>
              <a:ext cx="10" cy="1"/>
            </a:xfrm>
            <a:prstGeom prst="line">
              <a:avLst/>
            </a:prstGeom>
            <a:noFill/>
            <a:ln w="23813">
              <a:solidFill>
                <a:srgbClr val="FF0000"/>
              </a:solidFill>
              <a:round/>
              <a:headEnd/>
              <a:tailEnd/>
            </a:ln>
          </p:spPr>
          <p:txBody>
            <a:bodyPr/>
            <a:lstStyle/>
            <a:p>
              <a:endParaRPr lang="en-GB"/>
            </a:p>
          </p:txBody>
        </p:sp>
        <p:sp>
          <p:nvSpPr>
            <p:cNvPr id="430084" name="Line 4100"/>
            <p:cNvSpPr>
              <a:spLocks noChangeShapeType="1"/>
            </p:cNvSpPr>
            <p:nvPr/>
          </p:nvSpPr>
          <p:spPr bwMode="auto">
            <a:xfrm>
              <a:off x="1169" y="3428"/>
              <a:ext cx="5" cy="1"/>
            </a:xfrm>
            <a:prstGeom prst="line">
              <a:avLst/>
            </a:prstGeom>
            <a:noFill/>
            <a:ln w="23813">
              <a:solidFill>
                <a:srgbClr val="FF0000"/>
              </a:solidFill>
              <a:round/>
              <a:headEnd/>
              <a:tailEnd/>
            </a:ln>
          </p:spPr>
          <p:txBody>
            <a:bodyPr/>
            <a:lstStyle/>
            <a:p>
              <a:endParaRPr lang="en-GB"/>
            </a:p>
          </p:txBody>
        </p:sp>
        <p:sp>
          <p:nvSpPr>
            <p:cNvPr id="430085" name="Line 4101"/>
            <p:cNvSpPr>
              <a:spLocks noChangeShapeType="1"/>
            </p:cNvSpPr>
            <p:nvPr/>
          </p:nvSpPr>
          <p:spPr bwMode="auto">
            <a:xfrm>
              <a:off x="1174" y="3428"/>
              <a:ext cx="11" cy="1"/>
            </a:xfrm>
            <a:prstGeom prst="line">
              <a:avLst/>
            </a:prstGeom>
            <a:noFill/>
            <a:ln w="23813">
              <a:solidFill>
                <a:srgbClr val="FF0000"/>
              </a:solidFill>
              <a:round/>
              <a:headEnd/>
              <a:tailEnd/>
            </a:ln>
          </p:spPr>
          <p:txBody>
            <a:bodyPr/>
            <a:lstStyle/>
            <a:p>
              <a:endParaRPr lang="en-GB"/>
            </a:p>
          </p:txBody>
        </p:sp>
        <p:sp>
          <p:nvSpPr>
            <p:cNvPr id="430086" name="Line 4102"/>
            <p:cNvSpPr>
              <a:spLocks noChangeShapeType="1"/>
            </p:cNvSpPr>
            <p:nvPr/>
          </p:nvSpPr>
          <p:spPr bwMode="auto">
            <a:xfrm>
              <a:off x="1185" y="3428"/>
              <a:ext cx="10" cy="1"/>
            </a:xfrm>
            <a:prstGeom prst="line">
              <a:avLst/>
            </a:prstGeom>
            <a:noFill/>
            <a:ln w="23813">
              <a:solidFill>
                <a:srgbClr val="FF0000"/>
              </a:solidFill>
              <a:round/>
              <a:headEnd/>
              <a:tailEnd/>
            </a:ln>
          </p:spPr>
          <p:txBody>
            <a:bodyPr/>
            <a:lstStyle/>
            <a:p>
              <a:endParaRPr lang="en-GB"/>
            </a:p>
          </p:txBody>
        </p:sp>
        <p:sp>
          <p:nvSpPr>
            <p:cNvPr id="430087" name="Line 4103"/>
            <p:cNvSpPr>
              <a:spLocks noChangeShapeType="1"/>
            </p:cNvSpPr>
            <p:nvPr/>
          </p:nvSpPr>
          <p:spPr bwMode="auto">
            <a:xfrm>
              <a:off x="1195" y="3428"/>
              <a:ext cx="10" cy="1"/>
            </a:xfrm>
            <a:prstGeom prst="line">
              <a:avLst/>
            </a:prstGeom>
            <a:noFill/>
            <a:ln w="23813">
              <a:solidFill>
                <a:srgbClr val="FF0000"/>
              </a:solidFill>
              <a:round/>
              <a:headEnd/>
              <a:tailEnd/>
            </a:ln>
          </p:spPr>
          <p:txBody>
            <a:bodyPr/>
            <a:lstStyle/>
            <a:p>
              <a:endParaRPr lang="en-GB"/>
            </a:p>
          </p:txBody>
        </p:sp>
        <p:sp>
          <p:nvSpPr>
            <p:cNvPr id="430088" name="Line 4104"/>
            <p:cNvSpPr>
              <a:spLocks noChangeShapeType="1"/>
            </p:cNvSpPr>
            <p:nvPr/>
          </p:nvSpPr>
          <p:spPr bwMode="auto">
            <a:xfrm>
              <a:off x="1205" y="3428"/>
              <a:ext cx="10" cy="1"/>
            </a:xfrm>
            <a:prstGeom prst="line">
              <a:avLst/>
            </a:prstGeom>
            <a:noFill/>
            <a:ln w="23813">
              <a:solidFill>
                <a:srgbClr val="FF0000"/>
              </a:solidFill>
              <a:round/>
              <a:headEnd/>
              <a:tailEnd/>
            </a:ln>
          </p:spPr>
          <p:txBody>
            <a:bodyPr/>
            <a:lstStyle/>
            <a:p>
              <a:endParaRPr lang="en-GB"/>
            </a:p>
          </p:txBody>
        </p:sp>
        <p:sp>
          <p:nvSpPr>
            <p:cNvPr id="430089" name="Line 4105"/>
            <p:cNvSpPr>
              <a:spLocks noChangeShapeType="1"/>
            </p:cNvSpPr>
            <p:nvPr/>
          </p:nvSpPr>
          <p:spPr bwMode="auto">
            <a:xfrm>
              <a:off x="1215" y="3428"/>
              <a:ext cx="11" cy="1"/>
            </a:xfrm>
            <a:prstGeom prst="line">
              <a:avLst/>
            </a:prstGeom>
            <a:noFill/>
            <a:ln w="23813">
              <a:solidFill>
                <a:srgbClr val="FF0000"/>
              </a:solidFill>
              <a:round/>
              <a:headEnd/>
              <a:tailEnd/>
            </a:ln>
          </p:spPr>
          <p:txBody>
            <a:bodyPr/>
            <a:lstStyle/>
            <a:p>
              <a:endParaRPr lang="en-GB"/>
            </a:p>
          </p:txBody>
        </p:sp>
        <p:sp>
          <p:nvSpPr>
            <p:cNvPr id="430090" name="Line 4106"/>
            <p:cNvSpPr>
              <a:spLocks noChangeShapeType="1"/>
            </p:cNvSpPr>
            <p:nvPr/>
          </p:nvSpPr>
          <p:spPr bwMode="auto">
            <a:xfrm>
              <a:off x="1226" y="3428"/>
              <a:ext cx="10" cy="1"/>
            </a:xfrm>
            <a:prstGeom prst="line">
              <a:avLst/>
            </a:prstGeom>
            <a:noFill/>
            <a:ln w="23813">
              <a:solidFill>
                <a:srgbClr val="FF0000"/>
              </a:solidFill>
              <a:round/>
              <a:headEnd/>
              <a:tailEnd/>
            </a:ln>
          </p:spPr>
          <p:txBody>
            <a:bodyPr/>
            <a:lstStyle/>
            <a:p>
              <a:endParaRPr lang="en-GB"/>
            </a:p>
          </p:txBody>
        </p:sp>
        <p:sp>
          <p:nvSpPr>
            <p:cNvPr id="430091" name="Line 4107"/>
            <p:cNvSpPr>
              <a:spLocks noChangeShapeType="1"/>
            </p:cNvSpPr>
            <p:nvPr/>
          </p:nvSpPr>
          <p:spPr bwMode="auto">
            <a:xfrm>
              <a:off x="1236" y="3428"/>
              <a:ext cx="10" cy="1"/>
            </a:xfrm>
            <a:prstGeom prst="line">
              <a:avLst/>
            </a:prstGeom>
            <a:noFill/>
            <a:ln w="23813">
              <a:solidFill>
                <a:srgbClr val="FF0000"/>
              </a:solidFill>
              <a:round/>
              <a:headEnd/>
              <a:tailEnd/>
            </a:ln>
          </p:spPr>
          <p:txBody>
            <a:bodyPr/>
            <a:lstStyle/>
            <a:p>
              <a:endParaRPr lang="en-GB"/>
            </a:p>
          </p:txBody>
        </p:sp>
        <p:sp>
          <p:nvSpPr>
            <p:cNvPr id="430092" name="Line 4108"/>
            <p:cNvSpPr>
              <a:spLocks noChangeShapeType="1"/>
            </p:cNvSpPr>
            <p:nvPr/>
          </p:nvSpPr>
          <p:spPr bwMode="auto">
            <a:xfrm>
              <a:off x="1246" y="3428"/>
              <a:ext cx="11" cy="1"/>
            </a:xfrm>
            <a:prstGeom prst="line">
              <a:avLst/>
            </a:prstGeom>
            <a:noFill/>
            <a:ln w="23813">
              <a:solidFill>
                <a:srgbClr val="FF0000"/>
              </a:solidFill>
              <a:round/>
              <a:headEnd/>
              <a:tailEnd/>
            </a:ln>
          </p:spPr>
          <p:txBody>
            <a:bodyPr/>
            <a:lstStyle/>
            <a:p>
              <a:endParaRPr lang="en-GB"/>
            </a:p>
          </p:txBody>
        </p:sp>
        <p:sp>
          <p:nvSpPr>
            <p:cNvPr id="430093" name="Line 4109"/>
            <p:cNvSpPr>
              <a:spLocks noChangeShapeType="1"/>
            </p:cNvSpPr>
            <p:nvPr/>
          </p:nvSpPr>
          <p:spPr bwMode="auto">
            <a:xfrm>
              <a:off x="1257" y="3428"/>
              <a:ext cx="10" cy="1"/>
            </a:xfrm>
            <a:prstGeom prst="line">
              <a:avLst/>
            </a:prstGeom>
            <a:noFill/>
            <a:ln w="23813">
              <a:solidFill>
                <a:srgbClr val="FF0000"/>
              </a:solidFill>
              <a:round/>
              <a:headEnd/>
              <a:tailEnd/>
            </a:ln>
          </p:spPr>
          <p:txBody>
            <a:bodyPr/>
            <a:lstStyle/>
            <a:p>
              <a:endParaRPr lang="en-GB"/>
            </a:p>
          </p:txBody>
        </p:sp>
        <p:sp>
          <p:nvSpPr>
            <p:cNvPr id="430094" name="Line 4110"/>
            <p:cNvSpPr>
              <a:spLocks noChangeShapeType="1"/>
            </p:cNvSpPr>
            <p:nvPr/>
          </p:nvSpPr>
          <p:spPr bwMode="auto">
            <a:xfrm>
              <a:off x="1267" y="3428"/>
              <a:ext cx="10" cy="1"/>
            </a:xfrm>
            <a:prstGeom prst="line">
              <a:avLst/>
            </a:prstGeom>
            <a:noFill/>
            <a:ln w="23813">
              <a:solidFill>
                <a:srgbClr val="FF0000"/>
              </a:solidFill>
              <a:round/>
              <a:headEnd/>
              <a:tailEnd/>
            </a:ln>
          </p:spPr>
          <p:txBody>
            <a:bodyPr/>
            <a:lstStyle/>
            <a:p>
              <a:endParaRPr lang="en-GB"/>
            </a:p>
          </p:txBody>
        </p:sp>
        <p:sp>
          <p:nvSpPr>
            <p:cNvPr id="430095" name="Line 4111"/>
            <p:cNvSpPr>
              <a:spLocks noChangeShapeType="1"/>
            </p:cNvSpPr>
            <p:nvPr/>
          </p:nvSpPr>
          <p:spPr bwMode="auto">
            <a:xfrm>
              <a:off x="1277" y="3428"/>
              <a:ext cx="10" cy="1"/>
            </a:xfrm>
            <a:prstGeom prst="line">
              <a:avLst/>
            </a:prstGeom>
            <a:noFill/>
            <a:ln w="23813">
              <a:solidFill>
                <a:srgbClr val="FF0000"/>
              </a:solidFill>
              <a:round/>
              <a:headEnd/>
              <a:tailEnd/>
            </a:ln>
          </p:spPr>
          <p:txBody>
            <a:bodyPr/>
            <a:lstStyle/>
            <a:p>
              <a:endParaRPr lang="en-GB"/>
            </a:p>
          </p:txBody>
        </p:sp>
        <p:sp>
          <p:nvSpPr>
            <p:cNvPr id="430096" name="Line 4112"/>
            <p:cNvSpPr>
              <a:spLocks noChangeShapeType="1"/>
            </p:cNvSpPr>
            <p:nvPr/>
          </p:nvSpPr>
          <p:spPr bwMode="auto">
            <a:xfrm>
              <a:off x="1287" y="3428"/>
              <a:ext cx="11" cy="1"/>
            </a:xfrm>
            <a:prstGeom prst="line">
              <a:avLst/>
            </a:prstGeom>
            <a:noFill/>
            <a:ln w="23813">
              <a:solidFill>
                <a:srgbClr val="FF0000"/>
              </a:solidFill>
              <a:round/>
              <a:headEnd/>
              <a:tailEnd/>
            </a:ln>
          </p:spPr>
          <p:txBody>
            <a:bodyPr/>
            <a:lstStyle/>
            <a:p>
              <a:endParaRPr lang="en-GB"/>
            </a:p>
          </p:txBody>
        </p:sp>
        <p:sp>
          <p:nvSpPr>
            <p:cNvPr id="430097" name="Line 4113"/>
            <p:cNvSpPr>
              <a:spLocks noChangeShapeType="1"/>
            </p:cNvSpPr>
            <p:nvPr/>
          </p:nvSpPr>
          <p:spPr bwMode="auto">
            <a:xfrm>
              <a:off x="1298" y="3428"/>
              <a:ext cx="10" cy="1"/>
            </a:xfrm>
            <a:prstGeom prst="line">
              <a:avLst/>
            </a:prstGeom>
            <a:noFill/>
            <a:ln w="23813">
              <a:solidFill>
                <a:srgbClr val="FF0000"/>
              </a:solidFill>
              <a:round/>
              <a:headEnd/>
              <a:tailEnd/>
            </a:ln>
          </p:spPr>
          <p:txBody>
            <a:bodyPr/>
            <a:lstStyle/>
            <a:p>
              <a:endParaRPr lang="en-GB"/>
            </a:p>
          </p:txBody>
        </p:sp>
        <p:sp>
          <p:nvSpPr>
            <p:cNvPr id="430098" name="Line 4114"/>
            <p:cNvSpPr>
              <a:spLocks noChangeShapeType="1"/>
            </p:cNvSpPr>
            <p:nvPr/>
          </p:nvSpPr>
          <p:spPr bwMode="auto">
            <a:xfrm>
              <a:off x="1308" y="3428"/>
              <a:ext cx="10" cy="1"/>
            </a:xfrm>
            <a:prstGeom prst="line">
              <a:avLst/>
            </a:prstGeom>
            <a:noFill/>
            <a:ln w="23813">
              <a:solidFill>
                <a:srgbClr val="FF0000"/>
              </a:solidFill>
              <a:round/>
              <a:headEnd/>
              <a:tailEnd/>
            </a:ln>
          </p:spPr>
          <p:txBody>
            <a:bodyPr/>
            <a:lstStyle/>
            <a:p>
              <a:endParaRPr lang="en-GB"/>
            </a:p>
          </p:txBody>
        </p:sp>
        <p:sp>
          <p:nvSpPr>
            <p:cNvPr id="430099" name="Line 4115"/>
            <p:cNvSpPr>
              <a:spLocks noChangeShapeType="1"/>
            </p:cNvSpPr>
            <p:nvPr/>
          </p:nvSpPr>
          <p:spPr bwMode="auto">
            <a:xfrm>
              <a:off x="1318" y="3428"/>
              <a:ext cx="10" cy="1"/>
            </a:xfrm>
            <a:prstGeom prst="line">
              <a:avLst/>
            </a:prstGeom>
            <a:noFill/>
            <a:ln w="23813">
              <a:solidFill>
                <a:srgbClr val="FF0000"/>
              </a:solidFill>
              <a:round/>
              <a:headEnd/>
              <a:tailEnd/>
            </a:ln>
          </p:spPr>
          <p:txBody>
            <a:bodyPr/>
            <a:lstStyle/>
            <a:p>
              <a:endParaRPr lang="en-GB"/>
            </a:p>
          </p:txBody>
        </p:sp>
        <p:sp>
          <p:nvSpPr>
            <p:cNvPr id="430100" name="Line 4116"/>
            <p:cNvSpPr>
              <a:spLocks noChangeShapeType="1"/>
            </p:cNvSpPr>
            <p:nvPr/>
          </p:nvSpPr>
          <p:spPr bwMode="auto">
            <a:xfrm>
              <a:off x="1328" y="3428"/>
              <a:ext cx="11" cy="1"/>
            </a:xfrm>
            <a:prstGeom prst="line">
              <a:avLst/>
            </a:prstGeom>
            <a:noFill/>
            <a:ln w="23813">
              <a:solidFill>
                <a:srgbClr val="FF0000"/>
              </a:solidFill>
              <a:round/>
              <a:headEnd/>
              <a:tailEnd/>
            </a:ln>
          </p:spPr>
          <p:txBody>
            <a:bodyPr/>
            <a:lstStyle/>
            <a:p>
              <a:endParaRPr lang="en-GB"/>
            </a:p>
          </p:txBody>
        </p:sp>
        <p:sp>
          <p:nvSpPr>
            <p:cNvPr id="430101" name="Line 4117"/>
            <p:cNvSpPr>
              <a:spLocks noChangeShapeType="1"/>
            </p:cNvSpPr>
            <p:nvPr/>
          </p:nvSpPr>
          <p:spPr bwMode="auto">
            <a:xfrm>
              <a:off x="1339" y="3428"/>
              <a:ext cx="10" cy="1"/>
            </a:xfrm>
            <a:prstGeom prst="line">
              <a:avLst/>
            </a:prstGeom>
            <a:noFill/>
            <a:ln w="23813">
              <a:solidFill>
                <a:srgbClr val="FF0000"/>
              </a:solidFill>
              <a:round/>
              <a:headEnd/>
              <a:tailEnd/>
            </a:ln>
          </p:spPr>
          <p:txBody>
            <a:bodyPr/>
            <a:lstStyle/>
            <a:p>
              <a:endParaRPr lang="en-GB"/>
            </a:p>
          </p:txBody>
        </p:sp>
        <p:sp>
          <p:nvSpPr>
            <p:cNvPr id="430102" name="Line 4118"/>
            <p:cNvSpPr>
              <a:spLocks noChangeShapeType="1"/>
            </p:cNvSpPr>
            <p:nvPr/>
          </p:nvSpPr>
          <p:spPr bwMode="auto">
            <a:xfrm>
              <a:off x="1349" y="3428"/>
              <a:ext cx="5" cy="1"/>
            </a:xfrm>
            <a:prstGeom prst="line">
              <a:avLst/>
            </a:prstGeom>
            <a:noFill/>
            <a:ln w="23813">
              <a:solidFill>
                <a:srgbClr val="FF0000"/>
              </a:solidFill>
              <a:round/>
              <a:headEnd/>
              <a:tailEnd/>
            </a:ln>
          </p:spPr>
          <p:txBody>
            <a:bodyPr/>
            <a:lstStyle/>
            <a:p>
              <a:endParaRPr lang="en-GB"/>
            </a:p>
          </p:txBody>
        </p:sp>
        <p:sp>
          <p:nvSpPr>
            <p:cNvPr id="430103" name="Line 4119"/>
            <p:cNvSpPr>
              <a:spLocks noChangeShapeType="1"/>
            </p:cNvSpPr>
            <p:nvPr/>
          </p:nvSpPr>
          <p:spPr bwMode="auto">
            <a:xfrm>
              <a:off x="1354" y="3428"/>
              <a:ext cx="10" cy="1"/>
            </a:xfrm>
            <a:prstGeom prst="line">
              <a:avLst/>
            </a:prstGeom>
            <a:noFill/>
            <a:ln w="23813">
              <a:solidFill>
                <a:srgbClr val="FF0000"/>
              </a:solidFill>
              <a:round/>
              <a:headEnd/>
              <a:tailEnd/>
            </a:ln>
          </p:spPr>
          <p:txBody>
            <a:bodyPr/>
            <a:lstStyle/>
            <a:p>
              <a:endParaRPr lang="en-GB"/>
            </a:p>
          </p:txBody>
        </p:sp>
        <p:sp>
          <p:nvSpPr>
            <p:cNvPr id="430104" name="Line 4120"/>
            <p:cNvSpPr>
              <a:spLocks noChangeShapeType="1"/>
            </p:cNvSpPr>
            <p:nvPr/>
          </p:nvSpPr>
          <p:spPr bwMode="auto">
            <a:xfrm>
              <a:off x="1364" y="3428"/>
              <a:ext cx="11" cy="1"/>
            </a:xfrm>
            <a:prstGeom prst="line">
              <a:avLst/>
            </a:prstGeom>
            <a:noFill/>
            <a:ln w="23813">
              <a:solidFill>
                <a:srgbClr val="FF0000"/>
              </a:solidFill>
              <a:round/>
              <a:headEnd/>
              <a:tailEnd/>
            </a:ln>
          </p:spPr>
          <p:txBody>
            <a:bodyPr/>
            <a:lstStyle/>
            <a:p>
              <a:endParaRPr lang="en-GB"/>
            </a:p>
          </p:txBody>
        </p:sp>
        <p:sp>
          <p:nvSpPr>
            <p:cNvPr id="430105" name="Line 4121"/>
            <p:cNvSpPr>
              <a:spLocks noChangeShapeType="1"/>
            </p:cNvSpPr>
            <p:nvPr/>
          </p:nvSpPr>
          <p:spPr bwMode="auto">
            <a:xfrm>
              <a:off x="1375" y="3428"/>
              <a:ext cx="10" cy="1"/>
            </a:xfrm>
            <a:prstGeom prst="line">
              <a:avLst/>
            </a:prstGeom>
            <a:noFill/>
            <a:ln w="23813">
              <a:solidFill>
                <a:srgbClr val="FF0000"/>
              </a:solidFill>
              <a:round/>
              <a:headEnd/>
              <a:tailEnd/>
            </a:ln>
          </p:spPr>
          <p:txBody>
            <a:bodyPr/>
            <a:lstStyle/>
            <a:p>
              <a:endParaRPr lang="en-GB"/>
            </a:p>
          </p:txBody>
        </p:sp>
        <p:sp>
          <p:nvSpPr>
            <p:cNvPr id="430106" name="Line 4122"/>
            <p:cNvSpPr>
              <a:spLocks noChangeShapeType="1"/>
            </p:cNvSpPr>
            <p:nvPr/>
          </p:nvSpPr>
          <p:spPr bwMode="auto">
            <a:xfrm>
              <a:off x="1385" y="3428"/>
              <a:ext cx="10" cy="1"/>
            </a:xfrm>
            <a:prstGeom prst="line">
              <a:avLst/>
            </a:prstGeom>
            <a:noFill/>
            <a:ln w="23813">
              <a:solidFill>
                <a:srgbClr val="FF0000"/>
              </a:solidFill>
              <a:round/>
              <a:headEnd/>
              <a:tailEnd/>
            </a:ln>
          </p:spPr>
          <p:txBody>
            <a:bodyPr/>
            <a:lstStyle/>
            <a:p>
              <a:endParaRPr lang="en-GB"/>
            </a:p>
          </p:txBody>
        </p:sp>
        <p:sp>
          <p:nvSpPr>
            <p:cNvPr id="430107" name="Freeform 4123"/>
            <p:cNvSpPr>
              <a:spLocks/>
            </p:cNvSpPr>
            <p:nvPr/>
          </p:nvSpPr>
          <p:spPr bwMode="auto">
            <a:xfrm>
              <a:off x="1395" y="3423"/>
              <a:ext cx="11" cy="5"/>
            </a:xfrm>
            <a:custGeom>
              <a:avLst/>
              <a:gdLst/>
              <a:ahLst/>
              <a:cxnLst>
                <a:cxn ang="0">
                  <a:pos x="0" y="5"/>
                </a:cxn>
                <a:cxn ang="0">
                  <a:pos x="5" y="0"/>
                </a:cxn>
                <a:cxn ang="0">
                  <a:pos x="11" y="0"/>
                </a:cxn>
              </a:cxnLst>
              <a:rect l="0" t="0" r="r" b="b"/>
              <a:pathLst>
                <a:path w="11" h="5">
                  <a:moveTo>
                    <a:pt x="0" y="5"/>
                  </a:moveTo>
                  <a:lnTo>
                    <a:pt x="5" y="0"/>
                  </a:lnTo>
                  <a:lnTo>
                    <a:pt x="11" y="0"/>
                  </a:lnTo>
                </a:path>
              </a:pathLst>
            </a:custGeom>
            <a:noFill/>
            <a:ln w="23813">
              <a:solidFill>
                <a:srgbClr val="FF0000"/>
              </a:solidFill>
              <a:prstDash val="solid"/>
              <a:round/>
              <a:headEnd/>
              <a:tailEnd/>
            </a:ln>
          </p:spPr>
          <p:txBody>
            <a:bodyPr/>
            <a:lstStyle/>
            <a:p>
              <a:endParaRPr lang="en-GB"/>
            </a:p>
          </p:txBody>
        </p:sp>
        <p:sp>
          <p:nvSpPr>
            <p:cNvPr id="430108" name="Line 4124"/>
            <p:cNvSpPr>
              <a:spLocks noChangeShapeType="1"/>
            </p:cNvSpPr>
            <p:nvPr/>
          </p:nvSpPr>
          <p:spPr bwMode="auto">
            <a:xfrm>
              <a:off x="1406" y="3423"/>
              <a:ext cx="10" cy="1"/>
            </a:xfrm>
            <a:prstGeom prst="line">
              <a:avLst/>
            </a:prstGeom>
            <a:noFill/>
            <a:ln w="23813">
              <a:solidFill>
                <a:srgbClr val="FF0000"/>
              </a:solidFill>
              <a:round/>
              <a:headEnd/>
              <a:tailEnd/>
            </a:ln>
          </p:spPr>
          <p:txBody>
            <a:bodyPr/>
            <a:lstStyle/>
            <a:p>
              <a:endParaRPr lang="en-GB"/>
            </a:p>
          </p:txBody>
        </p:sp>
        <p:sp>
          <p:nvSpPr>
            <p:cNvPr id="430109" name="Line 4125"/>
            <p:cNvSpPr>
              <a:spLocks noChangeShapeType="1"/>
            </p:cNvSpPr>
            <p:nvPr/>
          </p:nvSpPr>
          <p:spPr bwMode="auto">
            <a:xfrm>
              <a:off x="1416" y="3423"/>
              <a:ext cx="10" cy="1"/>
            </a:xfrm>
            <a:prstGeom prst="line">
              <a:avLst/>
            </a:prstGeom>
            <a:noFill/>
            <a:ln w="23813">
              <a:solidFill>
                <a:srgbClr val="FF0000"/>
              </a:solidFill>
              <a:round/>
              <a:headEnd/>
              <a:tailEnd/>
            </a:ln>
          </p:spPr>
          <p:txBody>
            <a:bodyPr/>
            <a:lstStyle/>
            <a:p>
              <a:endParaRPr lang="en-GB"/>
            </a:p>
          </p:txBody>
        </p:sp>
        <p:sp>
          <p:nvSpPr>
            <p:cNvPr id="430110" name="Line 4126"/>
            <p:cNvSpPr>
              <a:spLocks noChangeShapeType="1"/>
            </p:cNvSpPr>
            <p:nvPr/>
          </p:nvSpPr>
          <p:spPr bwMode="auto">
            <a:xfrm>
              <a:off x="1426" y="3423"/>
              <a:ext cx="10" cy="1"/>
            </a:xfrm>
            <a:prstGeom prst="line">
              <a:avLst/>
            </a:prstGeom>
            <a:noFill/>
            <a:ln w="23813">
              <a:solidFill>
                <a:srgbClr val="FF0000"/>
              </a:solidFill>
              <a:round/>
              <a:headEnd/>
              <a:tailEnd/>
            </a:ln>
          </p:spPr>
          <p:txBody>
            <a:bodyPr/>
            <a:lstStyle/>
            <a:p>
              <a:endParaRPr lang="en-GB"/>
            </a:p>
          </p:txBody>
        </p:sp>
        <p:sp>
          <p:nvSpPr>
            <p:cNvPr id="430111" name="Line 4127"/>
            <p:cNvSpPr>
              <a:spLocks noChangeShapeType="1"/>
            </p:cNvSpPr>
            <p:nvPr/>
          </p:nvSpPr>
          <p:spPr bwMode="auto">
            <a:xfrm>
              <a:off x="1436" y="3423"/>
              <a:ext cx="11" cy="1"/>
            </a:xfrm>
            <a:prstGeom prst="line">
              <a:avLst/>
            </a:prstGeom>
            <a:noFill/>
            <a:ln w="23813">
              <a:solidFill>
                <a:srgbClr val="FF0000"/>
              </a:solidFill>
              <a:round/>
              <a:headEnd/>
              <a:tailEnd/>
            </a:ln>
          </p:spPr>
          <p:txBody>
            <a:bodyPr/>
            <a:lstStyle/>
            <a:p>
              <a:endParaRPr lang="en-GB"/>
            </a:p>
          </p:txBody>
        </p:sp>
        <p:sp>
          <p:nvSpPr>
            <p:cNvPr id="430112" name="Line 4128"/>
            <p:cNvSpPr>
              <a:spLocks noChangeShapeType="1"/>
            </p:cNvSpPr>
            <p:nvPr/>
          </p:nvSpPr>
          <p:spPr bwMode="auto">
            <a:xfrm>
              <a:off x="1447" y="3423"/>
              <a:ext cx="10" cy="1"/>
            </a:xfrm>
            <a:prstGeom prst="line">
              <a:avLst/>
            </a:prstGeom>
            <a:noFill/>
            <a:ln w="23813">
              <a:solidFill>
                <a:srgbClr val="FF0000"/>
              </a:solidFill>
              <a:round/>
              <a:headEnd/>
              <a:tailEnd/>
            </a:ln>
          </p:spPr>
          <p:txBody>
            <a:bodyPr/>
            <a:lstStyle/>
            <a:p>
              <a:endParaRPr lang="en-GB"/>
            </a:p>
          </p:txBody>
        </p:sp>
        <p:sp>
          <p:nvSpPr>
            <p:cNvPr id="430113" name="Line 4129"/>
            <p:cNvSpPr>
              <a:spLocks noChangeShapeType="1"/>
            </p:cNvSpPr>
            <p:nvPr/>
          </p:nvSpPr>
          <p:spPr bwMode="auto">
            <a:xfrm>
              <a:off x="1457" y="3423"/>
              <a:ext cx="10" cy="1"/>
            </a:xfrm>
            <a:prstGeom prst="line">
              <a:avLst/>
            </a:prstGeom>
            <a:noFill/>
            <a:ln w="23813">
              <a:solidFill>
                <a:srgbClr val="FF0000"/>
              </a:solidFill>
              <a:round/>
              <a:headEnd/>
              <a:tailEnd/>
            </a:ln>
          </p:spPr>
          <p:txBody>
            <a:bodyPr/>
            <a:lstStyle/>
            <a:p>
              <a:endParaRPr lang="en-GB"/>
            </a:p>
          </p:txBody>
        </p:sp>
        <p:sp>
          <p:nvSpPr>
            <p:cNvPr id="430114" name="Line 4130"/>
            <p:cNvSpPr>
              <a:spLocks noChangeShapeType="1"/>
            </p:cNvSpPr>
            <p:nvPr/>
          </p:nvSpPr>
          <p:spPr bwMode="auto">
            <a:xfrm>
              <a:off x="1467" y="3423"/>
              <a:ext cx="11" cy="1"/>
            </a:xfrm>
            <a:prstGeom prst="line">
              <a:avLst/>
            </a:prstGeom>
            <a:noFill/>
            <a:ln w="23813">
              <a:solidFill>
                <a:srgbClr val="FF0000"/>
              </a:solidFill>
              <a:round/>
              <a:headEnd/>
              <a:tailEnd/>
            </a:ln>
          </p:spPr>
          <p:txBody>
            <a:bodyPr/>
            <a:lstStyle/>
            <a:p>
              <a:endParaRPr lang="en-GB"/>
            </a:p>
          </p:txBody>
        </p:sp>
        <p:sp>
          <p:nvSpPr>
            <p:cNvPr id="430115" name="Line 4131"/>
            <p:cNvSpPr>
              <a:spLocks noChangeShapeType="1"/>
            </p:cNvSpPr>
            <p:nvPr/>
          </p:nvSpPr>
          <p:spPr bwMode="auto">
            <a:xfrm>
              <a:off x="1478" y="3423"/>
              <a:ext cx="10" cy="1"/>
            </a:xfrm>
            <a:prstGeom prst="line">
              <a:avLst/>
            </a:prstGeom>
            <a:noFill/>
            <a:ln w="23813">
              <a:solidFill>
                <a:srgbClr val="FF0000"/>
              </a:solidFill>
              <a:round/>
              <a:headEnd/>
              <a:tailEnd/>
            </a:ln>
          </p:spPr>
          <p:txBody>
            <a:bodyPr/>
            <a:lstStyle/>
            <a:p>
              <a:endParaRPr lang="en-GB"/>
            </a:p>
          </p:txBody>
        </p:sp>
        <p:sp>
          <p:nvSpPr>
            <p:cNvPr id="430116" name="Line 4132"/>
            <p:cNvSpPr>
              <a:spLocks noChangeShapeType="1"/>
            </p:cNvSpPr>
            <p:nvPr/>
          </p:nvSpPr>
          <p:spPr bwMode="auto">
            <a:xfrm>
              <a:off x="1488" y="3423"/>
              <a:ext cx="10" cy="1"/>
            </a:xfrm>
            <a:prstGeom prst="line">
              <a:avLst/>
            </a:prstGeom>
            <a:noFill/>
            <a:ln w="23813">
              <a:solidFill>
                <a:srgbClr val="FF0000"/>
              </a:solidFill>
              <a:round/>
              <a:headEnd/>
              <a:tailEnd/>
            </a:ln>
          </p:spPr>
          <p:txBody>
            <a:bodyPr/>
            <a:lstStyle/>
            <a:p>
              <a:endParaRPr lang="en-GB"/>
            </a:p>
          </p:txBody>
        </p:sp>
        <p:sp>
          <p:nvSpPr>
            <p:cNvPr id="430117" name="Line 4133"/>
            <p:cNvSpPr>
              <a:spLocks noChangeShapeType="1"/>
            </p:cNvSpPr>
            <p:nvPr/>
          </p:nvSpPr>
          <p:spPr bwMode="auto">
            <a:xfrm>
              <a:off x="1498" y="3423"/>
              <a:ext cx="10" cy="1"/>
            </a:xfrm>
            <a:prstGeom prst="line">
              <a:avLst/>
            </a:prstGeom>
            <a:noFill/>
            <a:ln w="23813">
              <a:solidFill>
                <a:srgbClr val="FF0000"/>
              </a:solidFill>
              <a:round/>
              <a:headEnd/>
              <a:tailEnd/>
            </a:ln>
          </p:spPr>
          <p:txBody>
            <a:bodyPr/>
            <a:lstStyle/>
            <a:p>
              <a:endParaRPr lang="en-GB"/>
            </a:p>
          </p:txBody>
        </p:sp>
        <p:sp>
          <p:nvSpPr>
            <p:cNvPr id="430118" name="Line 4134"/>
            <p:cNvSpPr>
              <a:spLocks noChangeShapeType="1"/>
            </p:cNvSpPr>
            <p:nvPr/>
          </p:nvSpPr>
          <p:spPr bwMode="auto">
            <a:xfrm>
              <a:off x="1508" y="3423"/>
              <a:ext cx="11" cy="1"/>
            </a:xfrm>
            <a:prstGeom prst="line">
              <a:avLst/>
            </a:prstGeom>
            <a:noFill/>
            <a:ln w="23813">
              <a:solidFill>
                <a:srgbClr val="FF0000"/>
              </a:solidFill>
              <a:round/>
              <a:headEnd/>
              <a:tailEnd/>
            </a:ln>
          </p:spPr>
          <p:txBody>
            <a:bodyPr/>
            <a:lstStyle/>
            <a:p>
              <a:endParaRPr lang="en-GB"/>
            </a:p>
          </p:txBody>
        </p:sp>
        <p:sp>
          <p:nvSpPr>
            <p:cNvPr id="430119" name="Line 4135"/>
            <p:cNvSpPr>
              <a:spLocks noChangeShapeType="1"/>
            </p:cNvSpPr>
            <p:nvPr/>
          </p:nvSpPr>
          <p:spPr bwMode="auto">
            <a:xfrm>
              <a:off x="1519" y="3423"/>
              <a:ext cx="10" cy="1"/>
            </a:xfrm>
            <a:prstGeom prst="line">
              <a:avLst/>
            </a:prstGeom>
            <a:noFill/>
            <a:ln w="23813">
              <a:solidFill>
                <a:srgbClr val="FF0000"/>
              </a:solidFill>
              <a:round/>
              <a:headEnd/>
              <a:tailEnd/>
            </a:ln>
          </p:spPr>
          <p:txBody>
            <a:bodyPr/>
            <a:lstStyle/>
            <a:p>
              <a:endParaRPr lang="en-GB"/>
            </a:p>
          </p:txBody>
        </p:sp>
        <p:sp>
          <p:nvSpPr>
            <p:cNvPr id="430120" name="Line 4136"/>
            <p:cNvSpPr>
              <a:spLocks noChangeShapeType="1"/>
            </p:cNvSpPr>
            <p:nvPr/>
          </p:nvSpPr>
          <p:spPr bwMode="auto">
            <a:xfrm>
              <a:off x="1529" y="3423"/>
              <a:ext cx="5" cy="1"/>
            </a:xfrm>
            <a:prstGeom prst="line">
              <a:avLst/>
            </a:prstGeom>
            <a:noFill/>
            <a:ln w="23813">
              <a:solidFill>
                <a:srgbClr val="FF0000"/>
              </a:solidFill>
              <a:round/>
              <a:headEnd/>
              <a:tailEnd/>
            </a:ln>
          </p:spPr>
          <p:txBody>
            <a:bodyPr/>
            <a:lstStyle/>
            <a:p>
              <a:endParaRPr lang="en-GB"/>
            </a:p>
          </p:txBody>
        </p:sp>
        <p:sp>
          <p:nvSpPr>
            <p:cNvPr id="430121" name="Line 4137"/>
            <p:cNvSpPr>
              <a:spLocks noChangeShapeType="1"/>
            </p:cNvSpPr>
            <p:nvPr/>
          </p:nvSpPr>
          <p:spPr bwMode="auto">
            <a:xfrm>
              <a:off x="1534" y="3423"/>
              <a:ext cx="10" cy="1"/>
            </a:xfrm>
            <a:prstGeom prst="line">
              <a:avLst/>
            </a:prstGeom>
            <a:noFill/>
            <a:ln w="23813">
              <a:solidFill>
                <a:srgbClr val="FF0000"/>
              </a:solidFill>
              <a:round/>
              <a:headEnd/>
              <a:tailEnd/>
            </a:ln>
          </p:spPr>
          <p:txBody>
            <a:bodyPr/>
            <a:lstStyle/>
            <a:p>
              <a:endParaRPr lang="en-GB"/>
            </a:p>
          </p:txBody>
        </p:sp>
        <p:sp>
          <p:nvSpPr>
            <p:cNvPr id="430122" name="Freeform 4138"/>
            <p:cNvSpPr>
              <a:spLocks/>
            </p:cNvSpPr>
            <p:nvPr/>
          </p:nvSpPr>
          <p:spPr bwMode="auto">
            <a:xfrm>
              <a:off x="1544" y="3418"/>
              <a:ext cx="11" cy="5"/>
            </a:xfrm>
            <a:custGeom>
              <a:avLst/>
              <a:gdLst/>
              <a:ahLst/>
              <a:cxnLst>
                <a:cxn ang="0">
                  <a:pos x="0" y="5"/>
                </a:cxn>
                <a:cxn ang="0">
                  <a:pos x="5" y="0"/>
                </a:cxn>
                <a:cxn ang="0">
                  <a:pos x="11" y="0"/>
                </a:cxn>
              </a:cxnLst>
              <a:rect l="0" t="0" r="r" b="b"/>
              <a:pathLst>
                <a:path w="11" h="5">
                  <a:moveTo>
                    <a:pt x="0" y="5"/>
                  </a:moveTo>
                  <a:lnTo>
                    <a:pt x="5" y="0"/>
                  </a:lnTo>
                  <a:lnTo>
                    <a:pt x="11" y="0"/>
                  </a:lnTo>
                </a:path>
              </a:pathLst>
            </a:custGeom>
            <a:noFill/>
            <a:ln w="23813">
              <a:solidFill>
                <a:srgbClr val="FF0000"/>
              </a:solidFill>
              <a:prstDash val="solid"/>
              <a:round/>
              <a:headEnd/>
              <a:tailEnd/>
            </a:ln>
          </p:spPr>
          <p:txBody>
            <a:bodyPr/>
            <a:lstStyle/>
            <a:p>
              <a:endParaRPr lang="en-GB"/>
            </a:p>
          </p:txBody>
        </p:sp>
        <p:sp>
          <p:nvSpPr>
            <p:cNvPr id="430123" name="Line 4139"/>
            <p:cNvSpPr>
              <a:spLocks noChangeShapeType="1"/>
            </p:cNvSpPr>
            <p:nvPr/>
          </p:nvSpPr>
          <p:spPr bwMode="auto">
            <a:xfrm>
              <a:off x="1555" y="3418"/>
              <a:ext cx="10" cy="1"/>
            </a:xfrm>
            <a:prstGeom prst="line">
              <a:avLst/>
            </a:prstGeom>
            <a:noFill/>
            <a:ln w="23813">
              <a:solidFill>
                <a:srgbClr val="FF0000"/>
              </a:solidFill>
              <a:round/>
              <a:headEnd/>
              <a:tailEnd/>
            </a:ln>
          </p:spPr>
          <p:txBody>
            <a:bodyPr/>
            <a:lstStyle/>
            <a:p>
              <a:endParaRPr lang="en-GB"/>
            </a:p>
          </p:txBody>
        </p:sp>
        <p:sp>
          <p:nvSpPr>
            <p:cNvPr id="430124" name="Line 4140"/>
            <p:cNvSpPr>
              <a:spLocks noChangeShapeType="1"/>
            </p:cNvSpPr>
            <p:nvPr/>
          </p:nvSpPr>
          <p:spPr bwMode="auto">
            <a:xfrm>
              <a:off x="1565" y="3418"/>
              <a:ext cx="10" cy="1"/>
            </a:xfrm>
            <a:prstGeom prst="line">
              <a:avLst/>
            </a:prstGeom>
            <a:noFill/>
            <a:ln w="23813">
              <a:solidFill>
                <a:srgbClr val="FF0000"/>
              </a:solidFill>
              <a:round/>
              <a:headEnd/>
              <a:tailEnd/>
            </a:ln>
          </p:spPr>
          <p:txBody>
            <a:bodyPr/>
            <a:lstStyle/>
            <a:p>
              <a:endParaRPr lang="en-GB"/>
            </a:p>
          </p:txBody>
        </p:sp>
        <p:sp>
          <p:nvSpPr>
            <p:cNvPr id="430125" name="Line 4141"/>
            <p:cNvSpPr>
              <a:spLocks noChangeShapeType="1"/>
            </p:cNvSpPr>
            <p:nvPr/>
          </p:nvSpPr>
          <p:spPr bwMode="auto">
            <a:xfrm>
              <a:off x="1575" y="3418"/>
              <a:ext cx="10" cy="1"/>
            </a:xfrm>
            <a:prstGeom prst="line">
              <a:avLst/>
            </a:prstGeom>
            <a:noFill/>
            <a:ln w="23813">
              <a:solidFill>
                <a:srgbClr val="FF0000"/>
              </a:solidFill>
              <a:round/>
              <a:headEnd/>
              <a:tailEnd/>
            </a:ln>
          </p:spPr>
          <p:txBody>
            <a:bodyPr/>
            <a:lstStyle/>
            <a:p>
              <a:endParaRPr lang="en-GB"/>
            </a:p>
          </p:txBody>
        </p:sp>
        <p:sp>
          <p:nvSpPr>
            <p:cNvPr id="430126" name="Line 4142"/>
            <p:cNvSpPr>
              <a:spLocks noChangeShapeType="1"/>
            </p:cNvSpPr>
            <p:nvPr/>
          </p:nvSpPr>
          <p:spPr bwMode="auto">
            <a:xfrm>
              <a:off x="1585" y="3418"/>
              <a:ext cx="11" cy="1"/>
            </a:xfrm>
            <a:prstGeom prst="line">
              <a:avLst/>
            </a:prstGeom>
            <a:noFill/>
            <a:ln w="23813">
              <a:solidFill>
                <a:srgbClr val="FF0000"/>
              </a:solidFill>
              <a:round/>
              <a:headEnd/>
              <a:tailEnd/>
            </a:ln>
          </p:spPr>
          <p:txBody>
            <a:bodyPr/>
            <a:lstStyle/>
            <a:p>
              <a:endParaRPr lang="en-GB"/>
            </a:p>
          </p:txBody>
        </p:sp>
        <p:sp>
          <p:nvSpPr>
            <p:cNvPr id="430127" name="Line 4143"/>
            <p:cNvSpPr>
              <a:spLocks noChangeShapeType="1"/>
            </p:cNvSpPr>
            <p:nvPr/>
          </p:nvSpPr>
          <p:spPr bwMode="auto">
            <a:xfrm>
              <a:off x="1596" y="3418"/>
              <a:ext cx="10" cy="1"/>
            </a:xfrm>
            <a:prstGeom prst="line">
              <a:avLst/>
            </a:prstGeom>
            <a:noFill/>
            <a:ln w="23813">
              <a:solidFill>
                <a:srgbClr val="FF0000"/>
              </a:solidFill>
              <a:round/>
              <a:headEnd/>
              <a:tailEnd/>
            </a:ln>
          </p:spPr>
          <p:txBody>
            <a:bodyPr/>
            <a:lstStyle/>
            <a:p>
              <a:endParaRPr lang="en-GB"/>
            </a:p>
          </p:txBody>
        </p:sp>
        <p:sp>
          <p:nvSpPr>
            <p:cNvPr id="430128" name="Line 4144"/>
            <p:cNvSpPr>
              <a:spLocks noChangeShapeType="1"/>
            </p:cNvSpPr>
            <p:nvPr/>
          </p:nvSpPr>
          <p:spPr bwMode="auto">
            <a:xfrm>
              <a:off x="1606" y="3418"/>
              <a:ext cx="10" cy="1"/>
            </a:xfrm>
            <a:prstGeom prst="line">
              <a:avLst/>
            </a:prstGeom>
            <a:noFill/>
            <a:ln w="23813">
              <a:solidFill>
                <a:srgbClr val="FF0000"/>
              </a:solidFill>
              <a:round/>
              <a:headEnd/>
              <a:tailEnd/>
            </a:ln>
          </p:spPr>
          <p:txBody>
            <a:bodyPr/>
            <a:lstStyle/>
            <a:p>
              <a:endParaRPr lang="en-GB"/>
            </a:p>
          </p:txBody>
        </p:sp>
        <p:sp>
          <p:nvSpPr>
            <p:cNvPr id="430129" name="Line 4145"/>
            <p:cNvSpPr>
              <a:spLocks noChangeShapeType="1"/>
            </p:cNvSpPr>
            <p:nvPr/>
          </p:nvSpPr>
          <p:spPr bwMode="auto">
            <a:xfrm>
              <a:off x="1616" y="3418"/>
              <a:ext cx="11" cy="1"/>
            </a:xfrm>
            <a:prstGeom prst="line">
              <a:avLst/>
            </a:prstGeom>
            <a:noFill/>
            <a:ln w="23813">
              <a:solidFill>
                <a:srgbClr val="FF0000"/>
              </a:solidFill>
              <a:round/>
              <a:headEnd/>
              <a:tailEnd/>
            </a:ln>
          </p:spPr>
          <p:txBody>
            <a:bodyPr/>
            <a:lstStyle/>
            <a:p>
              <a:endParaRPr lang="en-GB"/>
            </a:p>
          </p:txBody>
        </p:sp>
        <p:sp>
          <p:nvSpPr>
            <p:cNvPr id="430130" name="Line 4146"/>
            <p:cNvSpPr>
              <a:spLocks noChangeShapeType="1"/>
            </p:cNvSpPr>
            <p:nvPr/>
          </p:nvSpPr>
          <p:spPr bwMode="auto">
            <a:xfrm>
              <a:off x="1627" y="3418"/>
              <a:ext cx="10" cy="1"/>
            </a:xfrm>
            <a:prstGeom prst="line">
              <a:avLst/>
            </a:prstGeom>
            <a:noFill/>
            <a:ln w="23813">
              <a:solidFill>
                <a:srgbClr val="FF0000"/>
              </a:solidFill>
              <a:round/>
              <a:headEnd/>
              <a:tailEnd/>
            </a:ln>
          </p:spPr>
          <p:txBody>
            <a:bodyPr/>
            <a:lstStyle/>
            <a:p>
              <a:endParaRPr lang="en-GB"/>
            </a:p>
          </p:txBody>
        </p:sp>
        <p:sp>
          <p:nvSpPr>
            <p:cNvPr id="430131" name="Line 4147"/>
            <p:cNvSpPr>
              <a:spLocks noChangeShapeType="1"/>
            </p:cNvSpPr>
            <p:nvPr/>
          </p:nvSpPr>
          <p:spPr bwMode="auto">
            <a:xfrm>
              <a:off x="1637" y="3418"/>
              <a:ext cx="10" cy="1"/>
            </a:xfrm>
            <a:prstGeom prst="line">
              <a:avLst/>
            </a:prstGeom>
            <a:noFill/>
            <a:ln w="23813">
              <a:solidFill>
                <a:srgbClr val="FF0000"/>
              </a:solidFill>
              <a:round/>
              <a:headEnd/>
              <a:tailEnd/>
            </a:ln>
          </p:spPr>
          <p:txBody>
            <a:bodyPr/>
            <a:lstStyle/>
            <a:p>
              <a:endParaRPr lang="en-GB"/>
            </a:p>
          </p:txBody>
        </p:sp>
        <p:sp>
          <p:nvSpPr>
            <p:cNvPr id="430132" name="Line 4148"/>
            <p:cNvSpPr>
              <a:spLocks noChangeShapeType="1"/>
            </p:cNvSpPr>
            <p:nvPr/>
          </p:nvSpPr>
          <p:spPr bwMode="auto">
            <a:xfrm>
              <a:off x="1647" y="3418"/>
              <a:ext cx="10" cy="1"/>
            </a:xfrm>
            <a:prstGeom prst="line">
              <a:avLst/>
            </a:prstGeom>
            <a:noFill/>
            <a:ln w="23813">
              <a:solidFill>
                <a:srgbClr val="FF0000"/>
              </a:solidFill>
              <a:round/>
              <a:headEnd/>
              <a:tailEnd/>
            </a:ln>
          </p:spPr>
          <p:txBody>
            <a:bodyPr/>
            <a:lstStyle/>
            <a:p>
              <a:endParaRPr lang="en-GB"/>
            </a:p>
          </p:txBody>
        </p:sp>
        <p:sp>
          <p:nvSpPr>
            <p:cNvPr id="430133" name="Line 4149"/>
            <p:cNvSpPr>
              <a:spLocks noChangeShapeType="1"/>
            </p:cNvSpPr>
            <p:nvPr/>
          </p:nvSpPr>
          <p:spPr bwMode="auto">
            <a:xfrm>
              <a:off x="1657" y="3418"/>
              <a:ext cx="11" cy="1"/>
            </a:xfrm>
            <a:prstGeom prst="line">
              <a:avLst/>
            </a:prstGeom>
            <a:noFill/>
            <a:ln w="23813">
              <a:solidFill>
                <a:srgbClr val="FF0000"/>
              </a:solidFill>
              <a:round/>
              <a:headEnd/>
              <a:tailEnd/>
            </a:ln>
          </p:spPr>
          <p:txBody>
            <a:bodyPr/>
            <a:lstStyle/>
            <a:p>
              <a:endParaRPr lang="en-GB"/>
            </a:p>
          </p:txBody>
        </p:sp>
        <p:sp>
          <p:nvSpPr>
            <p:cNvPr id="430134" name="Line 4150"/>
            <p:cNvSpPr>
              <a:spLocks noChangeShapeType="1"/>
            </p:cNvSpPr>
            <p:nvPr/>
          </p:nvSpPr>
          <p:spPr bwMode="auto">
            <a:xfrm>
              <a:off x="1668" y="3418"/>
              <a:ext cx="10" cy="1"/>
            </a:xfrm>
            <a:prstGeom prst="line">
              <a:avLst/>
            </a:prstGeom>
            <a:noFill/>
            <a:ln w="23813">
              <a:solidFill>
                <a:srgbClr val="FF0000"/>
              </a:solidFill>
              <a:round/>
              <a:headEnd/>
              <a:tailEnd/>
            </a:ln>
          </p:spPr>
          <p:txBody>
            <a:bodyPr/>
            <a:lstStyle/>
            <a:p>
              <a:endParaRPr lang="en-GB"/>
            </a:p>
          </p:txBody>
        </p:sp>
        <p:sp>
          <p:nvSpPr>
            <p:cNvPr id="430135" name="Freeform 4151"/>
            <p:cNvSpPr>
              <a:spLocks/>
            </p:cNvSpPr>
            <p:nvPr/>
          </p:nvSpPr>
          <p:spPr bwMode="auto">
            <a:xfrm>
              <a:off x="1678" y="3413"/>
              <a:ext cx="10" cy="5"/>
            </a:xfrm>
            <a:custGeom>
              <a:avLst/>
              <a:gdLst/>
              <a:ahLst/>
              <a:cxnLst>
                <a:cxn ang="0">
                  <a:pos x="0" y="5"/>
                </a:cxn>
                <a:cxn ang="0">
                  <a:pos x="5" y="0"/>
                </a:cxn>
                <a:cxn ang="0">
                  <a:pos x="10" y="0"/>
                </a:cxn>
              </a:cxnLst>
              <a:rect l="0" t="0" r="r" b="b"/>
              <a:pathLst>
                <a:path w="10" h="5">
                  <a:moveTo>
                    <a:pt x="0" y="5"/>
                  </a:moveTo>
                  <a:lnTo>
                    <a:pt x="5" y="0"/>
                  </a:lnTo>
                  <a:lnTo>
                    <a:pt x="10" y="0"/>
                  </a:lnTo>
                </a:path>
              </a:pathLst>
            </a:custGeom>
            <a:noFill/>
            <a:ln w="23813">
              <a:solidFill>
                <a:srgbClr val="FF0000"/>
              </a:solidFill>
              <a:prstDash val="solid"/>
              <a:round/>
              <a:headEnd/>
              <a:tailEnd/>
            </a:ln>
          </p:spPr>
          <p:txBody>
            <a:bodyPr/>
            <a:lstStyle/>
            <a:p>
              <a:endParaRPr lang="en-GB"/>
            </a:p>
          </p:txBody>
        </p:sp>
        <p:sp>
          <p:nvSpPr>
            <p:cNvPr id="430136" name="Line 4152"/>
            <p:cNvSpPr>
              <a:spLocks noChangeShapeType="1"/>
            </p:cNvSpPr>
            <p:nvPr/>
          </p:nvSpPr>
          <p:spPr bwMode="auto">
            <a:xfrm>
              <a:off x="1688" y="3413"/>
              <a:ext cx="11" cy="1"/>
            </a:xfrm>
            <a:prstGeom prst="line">
              <a:avLst/>
            </a:prstGeom>
            <a:noFill/>
            <a:ln w="23813">
              <a:solidFill>
                <a:srgbClr val="FF0000"/>
              </a:solidFill>
              <a:round/>
              <a:headEnd/>
              <a:tailEnd/>
            </a:ln>
          </p:spPr>
          <p:txBody>
            <a:bodyPr/>
            <a:lstStyle/>
            <a:p>
              <a:endParaRPr lang="en-GB"/>
            </a:p>
          </p:txBody>
        </p:sp>
        <p:sp>
          <p:nvSpPr>
            <p:cNvPr id="430137" name="Line 4153"/>
            <p:cNvSpPr>
              <a:spLocks noChangeShapeType="1"/>
            </p:cNvSpPr>
            <p:nvPr/>
          </p:nvSpPr>
          <p:spPr bwMode="auto">
            <a:xfrm>
              <a:off x="1699" y="3413"/>
              <a:ext cx="10" cy="1"/>
            </a:xfrm>
            <a:prstGeom prst="line">
              <a:avLst/>
            </a:prstGeom>
            <a:noFill/>
            <a:ln w="23813">
              <a:solidFill>
                <a:srgbClr val="FF0000"/>
              </a:solidFill>
              <a:round/>
              <a:headEnd/>
              <a:tailEnd/>
            </a:ln>
          </p:spPr>
          <p:txBody>
            <a:bodyPr/>
            <a:lstStyle/>
            <a:p>
              <a:endParaRPr lang="en-GB"/>
            </a:p>
          </p:txBody>
        </p:sp>
        <p:sp>
          <p:nvSpPr>
            <p:cNvPr id="430138" name="Line 4154"/>
            <p:cNvSpPr>
              <a:spLocks noChangeShapeType="1"/>
            </p:cNvSpPr>
            <p:nvPr/>
          </p:nvSpPr>
          <p:spPr bwMode="auto">
            <a:xfrm>
              <a:off x="1709" y="3413"/>
              <a:ext cx="5" cy="1"/>
            </a:xfrm>
            <a:prstGeom prst="line">
              <a:avLst/>
            </a:prstGeom>
            <a:noFill/>
            <a:ln w="23813">
              <a:solidFill>
                <a:srgbClr val="FF0000"/>
              </a:solidFill>
              <a:round/>
              <a:headEnd/>
              <a:tailEnd/>
            </a:ln>
          </p:spPr>
          <p:txBody>
            <a:bodyPr/>
            <a:lstStyle/>
            <a:p>
              <a:endParaRPr lang="en-GB"/>
            </a:p>
          </p:txBody>
        </p:sp>
        <p:sp>
          <p:nvSpPr>
            <p:cNvPr id="430139" name="Line 4155"/>
            <p:cNvSpPr>
              <a:spLocks noChangeShapeType="1"/>
            </p:cNvSpPr>
            <p:nvPr/>
          </p:nvSpPr>
          <p:spPr bwMode="auto">
            <a:xfrm>
              <a:off x="1714" y="3413"/>
              <a:ext cx="10" cy="1"/>
            </a:xfrm>
            <a:prstGeom prst="line">
              <a:avLst/>
            </a:prstGeom>
            <a:noFill/>
            <a:ln w="23813">
              <a:solidFill>
                <a:srgbClr val="FF0000"/>
              </a:solidFill>
              <a:round/>
              <a:headEnd/>
              <a:tailEnd/>
            </a:ln>
          </p:spPr>
          <p:txBody>
            <a:bodyPr/>
            <a:lstStyle/>
            <a:p>
              <a:endParaRPr lang="en-GB"/>
            </a:p>
          </p:txBody>
        </p:sp>
        <p:sp>
          <p:nvSpPr>
            <p:cNvPr id="430140" name="Line 4156"/>
            <p:cNvSpPr>
              <a:spLocks noChangeShapeType="1"/>
            </p:cNvSpPr>
            <p:nvPr/>
          </p:nvSpPr>
          <p:spPr bwMode="auto">
            <a:xfrm>
              <a:off x="1724" y="3413"/>
              <a:ext cx="10" cy="1"/>
            </a:xfrm>
            <a:prstGeom prst="line">
              <a:avLst/>
            </a:prstGeom>
            <a:noFill/>
            <a:ln w="23813">
              <a:solidFill>
                <a:srgbClr val="FF0000"/>
              </a:solidFill>
              <a:round/>
              <a:headEnd/>
              <a:tailEnd/>
            </a:ln>
          </p:spPr>
          <p:txBody>
            <a:bodyPr/>
            <a:lstStyle/>
            <a:p>
              <a:endParaRPr lang="en-GB"/>
            </a:p>
          </p:txBody>
        </p:sp>
        <p:sp>
          <p:nvSpPr>
            <p:cNvPr id="430141" name="Line 4157"/>
            <p:cNvSpPr>
              <a:spLocks noChangeShapeType="1"/>
            </p:cNvSpPr>
            <p:nvPr/>
          </p:nvSpPr>
          <p:spPr bwMode="auto">
            <a:xfrm>
              <a:off x="1734" y="3413"/>
              <a:ext cx="11" cy="1"/>
            </a:xfrm>
            <a:prstGeom prst="line">
              <a:avLst/>
            </a:prstGeom>
            <a:noFill/>
            <a:ln w="23813">
              <a:solidFill>
                <a:srgbClr val="FF0000"/>
              </a:solidFill>
              <a:round/>
              <a:headEnd/>
              <a:tailEnd/>
            </a:ln>
          </p:spPr>
          <p:txBody>
            <a:bodyPr/>
            <a:lstStyle/>
            <a:p>
              <a:endParaRPr lang="en-GB"/>
            </a:p>
          </p:txBody>
        </p:sp>
        <p:sp>
          <p:nvSpPr>
            <p:cNvPr id="430142" name="Line 4158"/>
            <p:cNvSpPr>
              <a:spLocks noChangeShapeType="1"/>
            </p:cNvSpPr>
            <p:nvPr/>
          </p:nvSpPr>
          <p:spPr bwMode="auto">
            <a:xfrm>
              <a:off x="1745" y="3413"/>
              <a:ext cx="10" cy="1"/>
            </a:xfrm>
            <a:prstGeom prst="line">
              <a:avLst/>
            </a:prstGeom>
            <a:noFill/>
            <a:ln w="23813">
              <a:solidFill>
                <a:srgbClr val="FF0000"/>
              </a:solidFill>
              <a:round/>
              <a:headEnd/>
              <a:tailEnd/>
            </a:ln>
          </p:spPr>
          <p:txBody>
            <a:bodyPr/>
            <a:lstStyle/>
            <a:p>
              <a:endParaRPr lang="en-GB"/>
            </a:p>
          </p:txBody>
        </p:sp>
        <p:sp>
          <p:nvSpPr>
            <p:cNvPr id="430143" name="Freeform 4159"/>
            <p:cNvSpPr>
              <a:spLocks/>
            </p:cNvSpPr>
            <p:nvPr/>
          </p:nvSpPr>
          <p:spPr bwMode="auto">
            <a:xfrm>
              <a:off x="1755" y="3408"/>
              <a:ext cx="10" cy="5"/>
            </a:xfrm>
            <a:custGeom>
              <a:avLst/>
              <a:gdLst/>
              <a:ahLst/>
              <a:cxnLst>
                <a:cxn ang="0">
                  <a:pos x="0" y="5"/>
                </a:cxn>
                <a:cxn ang="0">
                  <a:pos x="5" y="0"/>
                </a:cxn>
                <a:cxn ang="0">
                  <a:pos x="10" y="0"/>
                </a:cxn>
              </a:cxnLst>
              <a:rect l="0" t="0" r="r" b="b"/>
              <a:pathLst>
                <a:path w="10" h="5">
                  <a:moveTo>
                    <a:pt x="0" y="5"/>
                  </a:moveTo>
                  <a:lnTo>
                    <a:pt x="5" y="0"/>
                  </a:lnTo>
                  <a:lnTo>
                    <a:pt x="10" y="0"/>
                  </a:lnTo>
                </a:path>
              </a:pathLst>
            </a:custGeom>
            <a:noFill/>
            <a:ln w="23813">
              <a:solidFill>
                <a:srgbClr val="FF0000"/>
              </a:solidFill>
              <a:prstDash val="solid"/>
              <a:round/>
              <a:headEnd/>
              <a:tailEnd/>
            </a:ln>
          </p:spPr>
          <p:txBody>
            <a:bodyPr/>
            <a:lstStyle/>
            <a:p>
              <a:endParaRPr lang="en-GB"/>
            </a:p>
          </p:txBody>
        </p:sp>
        <p:sp>
          <p:nvSpPr>
            <p:cNvPr id="430144" name="Line 4160"/>
            <p:cNvSpPr>
              <a:spLocks noChangeShapeType="1"/>
            </p:cNvSpPr>
            <p:nvPr/>
          </p:nvSpPr>
          <p:spPr bwMode="auto">
            <a:xfrm>
              <a:off x="1765" y="3408"/>
              <a:ext cx="11" cy="1"/>
            </a:xfrm>
            <a:prstGeom prst="line">
              <a:avLst/>
            </a:prstGeom>
            <a:noFill/>
            <a:ln w="23813">
              <a:solidFill>
                <a:srgbClr val="FF0000"/>
              </a:solidFill>
              <a:round/>
              <a:headEnd/>
              <a:tailEnd/>
            </a:ln>
          </p:spPr>
          <p:txBody>
            <a:bodyPr/>
            <a:lstStyle/>
            <a:p>
              <a:endParaRPr lang="en-GB"/>
            </a:p>
          </p:txBody>
        </p:sp>
        <p:sp>
          <p:nvSpPr>
            <p:cNvPr id="430145" name="Line 4161"/>
            <p:cNvSpPr>
              <a:spLocks noChangeShapeType="1"/>
            </p:cNvSpPr>
            <p:nvPr/>
          </p:nvSpPr>
          <p:spPr bwMode="auto">
            <a:xfrm>
              <a:off x="1776" y="3408"/>
              <a:ext cx="10" cy="1"/>
            </a:xfrm>
            <a:prstGeom prst="line">
              <a:avLst/>
            </a:prstGeom>
            <a:noFill/>
            <a:ln w="23813">
              <a:solidFill>
                <a:srgbClr val="FF0000"/>
              </a:solidFill>
              <a:round/>
              <a:headEnd/>
              <a:tailEnd/>
            </a:ln>
          </p:spPr>
          <p:txBody>
            <a:bodyPr/>
            <a:lstStyle/>
            <a:p>
              <a:endParaRPr lang="en-GB"/>
            </a:p>
          </p:txBody>
        </p:sp>
        <p:sp>
          <p:nvSpPr>
            <p:cNvPr id="430146" name="Line 4162"/>
            <p:cNvSpPr>
              <a:spLocks noChangeShapeType="1"/>
            </p:cNvSpPr>
            <p:nvPr/>
          </p:nvSpPr>
          <p:spPr bwMode="auto">
            <a:xfrm>
              <a:off x="1786" y="3408"/>
              <a:ext cx="10" cy="1"/>
            </a:xfrm>
            <a:prstGeom prst="line">
              <a:avLst/>
            </a:prstGeom>
            <a:noFill/>
            <a:ln w="23813">
              <a:solidFill>
                <a:srgbClr val="FF0000"/>
              </a:solidFill>
              <a:round/>
              <a:headEnd/>
              <a:tailEnd/>
            </a:ln>
          </p:spPr>
          <p:txBody>
            <a:bodyPr/>
            <a:lstStyle/>
            <a:p>
              <a:endParaRPr lang="en-GB"/>
            </a:p>
          </p:txBody>
        </p:sp>
        <p:sp>
          <p:nvSpPr>
            <p:cNvPr id="430147" name="Line 4163"/>
            <p:cNvSpPr>
              <a:spLocks noChangeShapeType="1"/>
            </p:cNvSpPr>
            <p:nvPr/>
          </p:nvSpPr>
          <p:spPr bwMode="auto">
            <a:xfrm>
              <a:off x="1796" y="3408"/>
              <a:ext cx="10" cy="1"/>
            </a:xfrm>
            <a:prstGeom prst="line">
              <a:avLst/>
            </a:prstGeom>
            <a:noFill/>
            <a:ln w="23813">
              <a:solidFill>
                <a:srgbClr val="FF0000"/>
              </a:solidFill>
              <a:round/>
              <a:headEnd/>
              <a:tailEnd/>
            </a:ln>
          </p:spPr>
          <p:txBody>
            <a:bodyPr/>
            <a:lstStyle/>
            <a:p>
              <a:endParaRPr lang="en-GB"/>
            </a:p>
          </p:txBody>
        </p:sp>
        <p:sp>
          <p:nvSpPr>
            <p:cNvPr id="430148" name="Freeform 4164"/>
            <p:cNvSpPr>
              <a:spLocks/>
            </p:cNvSpPr>
            <p:nvPr/>
          </p:nvSpPr>
          <p:spPr bwMode="auto">
            <a:xfrm>
              <a:off x="1806" y="3402"/>
              <a:ext cx="11" cy="6"/>
            </a:xfrm>
            <a:custGeom>
              <a:avLst/>
              <a:gdLst/>
              <a:ahLst/>
              <a:cxnLst>
                <a:cxn ang="0">
                  <a:pos x="0" y="6"/>
                </a:cxn>
                <a:cxn ang="0">
                  <a:pos x="6" y="0"/>
                </a:cxn>
                <a:cxn ang="0">
                  <a:pos x="11" y="0"/>
                </a:cxn>
              </a:cxnLst>
              <a:rect l="0" t="0" r="r" b="b"/>
              <a:pathLst>
                <a:path w="11" h="6">
                  <a:moveTo>
                    <a:pt x="0" y="6"/>
                  </a:moveTo>
                  <a:lnTo>
                    <a:pt x="6" y="0"/>
                  </a:lnTo>
                  <a:lnTo>
                    <a:pt x="11" y="0"/>
                  </a:lnTo>
                </a:path>
              </a:pathLst>
            </a:custGeom>
            <a:noFill/>
            <a:ln w="23813">
              <a:solidFill>
                <a:srgbClr val="FF0000"/>
              </a:solidFill>
              <a:prstDash val="solid"/>
              <a:round/>
              <a:headEnd/>
              <a:tailEnd/>
            </a:ln>
          </p:spPr>
          <p:txBody>
            <a:bodyPr/>
            <a:lstStyle/>
            <a:p>
              <a:endParaRPr lang="en-GB"/>
            </a:p>
          </p:txBody>
        </p:sp>
        <p:sp>
          <p:nvSpPr>
            <p:cNvPr id="430149" name="Freeform 4165"/>
            <p:cNvSpPr>
              <a:spLocks/>
            </p:cNvSpPr>
            <p:nvPr/>
          </p:nvSpPr>
          <p:spPr bwMode="auto">
            <a:xfrm>
              <a:off x="1817" y="3402"/>
              <a:ext cx="10" cy="6"/>
            </a:xfrm>
            <a:custGeom>
              <a:avLst/>
              <a:gdLst/>
              <a:ahLst/>
              <a:cxnLst>
                <a:cxn ang="0">
                  <a:pos x="0" y="0"/>
                </a:cxn>
                <a:cxn ang="0">
                  <a:pos x="5" y="0"/>
                </a:cxn>
                <a:cxn ang="0">
                  <a:pos x="10" y="6"/>
                </a:cxn>
              </a:cxnLst>
              <a:rect l="0" t="0" r="r" b="b"/>
              <a:pathLst>
                <a:path w="10" h="6">
                  <a:moveTo>
                    <a:pt x="0" y="0"/>
                  </a:moveTo>
                  <a:lnTo>
                    <a:pt x="5" y="0"/>
                  </a:lnTo>
                  <a:lnTo>
                    <a:pt x="10" y="6"/>
                  </a:lnTo>
                </a:path>
              </a:pathLst>
            </a:custGeom>
            <a:noFill/>
            <a:ln w="23813">
              <a:solidFill>
                <a:srgbClr val="FF0000"/>
              </a:solidFill>
              <a:prstDash val="solid"/>
              <a:round/>
              <a:headEnd/>
              <a:tailEnd/>
            </a:ln>
          </p:spPr>
          <p:txBody>
            <a:bodyPr/>
            <a:lstStyle/>
            <a:p>
              <a:endParaRPr lang="en-GB"/>
            </a:p>
          </p:txBody>
        </p:sp>
        <p:sp>
          <p:nvSpPr>
            <p:cNvPr id="430150" name="Freeform 4166"/>
            <p:cNvSpPr>
              <a:spLocks/>
            </p:cNvSpPr>
            <p:nvPr/>
          </p:nvSpPr>
          <p:spPr bwMode="auto">
            <a:xfrm>
              <a:off x="1827" y="3402"/>
              <a:ext cx="10" cy="6"/>
            </a:xfrm>
            <a:custGeom>
              <a:avLst/>
              <a:gdLst/>
              <a:ahLst/>
              <a:cxnLst>
                <a:cxn ang="0">
                  <a:pos x="0" y="6"/>
                </a:cxn>
                <a:cxn ang="0">
                  <a:pos x="5" y="6"/>
                </a:cxn>
                <a:cxn ang="0">
                  <a:pos x="10" y="0"/>
                </a:cxn>
              </a:cxnLst>
              <a:rect l="0" t="0" r="r" b="b"/>
              <a:pathLst>
                <a:path w="10" h="6">
                  <a:moveTo>
                    <a:pt x="0" y="6"/>
                  </a:moveTo>
                  <a:lnTo>
                    <a:pt x="5" y="6"/>
                  </a:lnTo>
                  <a:lnTo>
                    <a:pt x="10" y="0"/>
                  </a:lnTo>
                </a:path>
              </a:pathLst>
            </a:custGeom>
            <a:noFill/>
            <a:ln w="23813">
              <a:solidFill>
                <a:srgbClr val="FF0000"/>
              </a:solidFill>
              <a:prstDash val="solid"/>
              <a:round/>
              <a:headEnd/>
              <a:tailEnd/>
            </a:ln>
          </p:spPr>
          <p:txBody>
            <a:bodyPr/>
            <a:lstStyle/>
            <a:p>
              <a:endParaRPr lang="en-GB"/>
            </a:p>
          </p:txBody>
        </p:sp>
        <p:sp>
          <p:nvSpPr>
            <p:cNvPr id="430151" name="Line 4167"/>
            <p:cNvSpPr>
              <a:spLocks noChangeShapeType="1"/>
            </p:cNvSpPr>
            <p:nvPr/>
          </p:nvSpPr>
          <p:spPr bwMode="auto">
            <a:xfrm>
              <a:off x="1837" y="3402"/>
              <a:ext cx="11" cy="1"/>
            </a:xfrm>
            <a:prstGeom prst="line">
              <a:avLst/>
            </a:prstGeom>
            <a:noFill/>
            <a:ln w="23813">
              <a:solidFill>
                <a:srgbClr val="FF0000"/>
              </a:solidFill>
              <a:round/>
              <a:headEnd/>
              <a:tailEnd/>
            </a:ln>
          </p:spPr>
          <p:txBody>
            <a:bodyPr/>
            <a:lstStyle/>
            <a:p>
              <a:endParaRPr lang="en-GB"/>
            </a:p>
          </p:txBody>
        </p:sp>
        <p:sp>
          <p:nvSpPr>
            <p:cNvPr id="430152" name="Line 4168"/>
            <p:cNvSpPr>
              <a:spLocks noChangeShapeType="1"/>
            </p:cNvSpPr>
            <p:nvPr/>
          </p:nvSpPr>
          <p:spPr bwMode="auto">
            <a:xfrm>
              <a:off x="1848" y="3402"/>
              <a:ext cx="10" cy="1"/>
            </a:xfrm>
            <a:prstGeom prst="line">
              <a:avLst/>
            </a:prstGeom>
            <a:noFill/>
            <a:ln w="23813">
              <a:solidFill>
                <a:srgbClr val="FF0000"/>
              </a:solidFill>
              <a:round/>
              <a:headEnd/>
              <a:tailEnd/>
            </a:ln>
          </p:spPr>
          <p:txBody>
            <a:bodyPr/>
            <a:lstStyle/>
            <a:p>
              <a:endParaRPr lang="en-GB"/>
            </a:p>
          </p:txBody>
        </p:sp>
        <p:sp>
          <p:nvSpPr>
            <p:cNvPr id="430153" name="Line 4169"/>
            <p:cNvSpPr>
              <a:spLocks noChangeShapeType="1"/>
            </p:cNvSpPr>
            <p:nvPr/>
          </p:nvSpPr>
          <p:spPr bwMode="auto">
            <a:xfrm>
              <a:off x="1858" y="3402"/>
              <a:ext cx="10" cy="1"/>
            </a:xfrm>
            <a:prstGeom prst="line">
              <a:avLst/>
            </a:prstGeom>
            <a:noFill/>
            <a:ln w="23813">
              <a:solidFill>
                <a:srgbClr val="FF0000"/>
              </a:solidFill>
              <a:round/>
              <a:headEnd/>
              <a:tailEnd/>
            </a:ln>
          </p:spPr>
          <p:txBody>
            <a:bodyPr/>
            <a:lstStyle/>
            <a:p>
              <a:endParaRPr lang="en-GB"/>
            </a:p>
          </p:txBody>
        </p:sp>
        <p:sp>
          <p:nvSpPr>
            <p:cNvPr id="430154" name="Freeform 4170"/>
            <p:cNvSpPr>
              <a:spLocks/>
            </p:cNvSpPr>
            <p:nvPr/>
          </p:nvSpPr>
          <p:spPr bwMode="auto">
            <a:xfrm>
              <a:off x="1868" y="3397"/>
              <a:ext cx="10" cy="5"/>
            </a:xfrm>
            <a:custGeom>
              <a:avLst/>
              <a:gdLst/>
              <a:ahLst/>
              <a:cxnLst>
                <a:cxn ang="0">
                  <a:pos x="0" y="5"/>
                </a:cxn>
                <a:cxn ang="0">
                  <a:pos x="5" y="0"/>
                </a:cxn>
                <a:cxn ang="0">
                  <a:pos x="10" y="0"/>
                </a:cxn>
              </a:cxnLst>
              <a:rect l="0" t="0" r="r" b="b"/>
              <a:pathLst>
                <a:path w="10" h="5">
                  <a:moveTo>
                    <a:pt x="0" y="5"/>
                  </a:moveTo>
                  <a:lnTo>
                    <a:pt x="5" y="0"/>
                  </a:lnTo>
                  <a:lnTo>
                    <a:pt x="10" y="0"/>
                  </a:lnTo>
                </a:path>
              </a:pathLst>
            </a:custGeom>
            <a:noFill/>
            <a:ln w="23813">
              <a:solidFill>
                <a:srgbClr val="FF0000"/>
              </a:solidFill>
              <a:prstDash val="solid"/>
              <a:round/>
              <a:headEnd/>
              <a:tailEnd/>
            </a:ln>
          </p:spPr>
          <p:txBody>
            <a:bodyPr/>
            <a:lstStyle/>
            <a:p>
              <a:endParaRPr lang="en-GB"/>
            </a:p>
          </p:txBody>
        </p:sp>
        <p:sp>
          <p:nvSpPr>
            <p:cNvPr id="430155" name="Line 4171"/>
            <p:cNvSpPr>
              <a:spLocks noChangeShapeType="1"/>
            </p:cNvSpPr>
            <p:nvPr/>
          </p:nvSpPr>
          <p:spPr bwMode="auto">
            <a:xfrm>
              <a:off x="1878" y="3397"/>
              <a:ext cx="11" cy="1"/>
            </a:xfrm>
            <a:prstGeom prst="line">
              <a:avLst/>
            </a:prstGeom>
            <a:noFill/>
            <a:ln w="23813">
              <a:solidFill>
                <a:srgbClr val="FF0000"/>
              </a:solidFill>
              <a:round/>
              <a:headEnd/>
              <a:tailEnd/>
            </a:ln>
          </p:spPr>
          <p:txBody>
            <a:bodyPr/>
            <a:lstStyle/>
            <a:p>
              <a:endParaRPr lang="en-GB"/>
            </a:p>
          </p:txBody>
        </p:sp>
        <p:sp>
          <p:nvSpPr>
            <p:cNvPr id="430156" name="Line 4172"/>
            <p:cNvSpPr>
              <a:spLocks noChangeShapeType="1"/>
            </p:cNvSpPr>
            <p:nvPr/>
          </p:nvSpPr>
          <p:spPr bwMode="auto">
            <a:xfrm>
              <a:off x="1889" y="3397"/>
              <a:ext cx="10" cy="1"/>
            </a:xfrm>
            <a:prstGeom prst="line">
              <a:avLst/>
            </a:prstGeom>
            <a:noFill/>
            <a:ln w="23813">
              <a:solidFill>
                <a:srgbClr val="FF0000"/>
              </a:solidFill>
              <a:round/>
              <a:headEnd/>
              <a:tailEnd/>
            </a:ln>
          </p:spPr>
          <p:txBody>
            <a:bodyPr/>
            <a:lstStyle/>
            <a:p>
              <a:endParaRPr lang="en-GB"/>
            </a:p>
          </p:txBody>
        </p:sp>
        <p:sp>
          <p:nvSpPr>
            <p:cNvPr id="430157" name="Freeform 4173"/>
            <p:cNvSpPr>
              <a:spLocks/>
            </p:cNvSpPr>
            <p:nvPr/>
          </p:nvSpPr>
          <p:spPr bwMode="auto">
            <a:xfrm>
              <a:off x="1899" y="3392"/>
              <a:ext cx="5" cy="5"/>
            </a:xfrm>
            <a:custGeom>
              <a:avLst/>
              <a:gdLst/>
              <a:ahLst/>
              <a:cxnLst>
                <a:cxn ang="0">
                  <a:pos x="0" y="5"/>
                </a:cxn>
                <a:cxn ang="0">
                  <a:pos x="0" y="0"/>
                </a:cxn>
                <a:cxn ang="0">
                  <a:pos x="5" y="0"/>
                </a:cxn>
              </a:cxnLst>
              <a:rect l="0" t="0" r="r" b="b"/>
              <a:pathLst>
                <a:path w="5" h="5">
                  <a:moveTo>
                    <a:pt x="0" y="5"/>
                  </a:moveTo>
                  <a:lnTo>
                    <a:pt x="0" y="0"/>
                  </a:lnTo>
                  <a:lnTo>
                    <a:pt x="5" y="0"/>
                  </a:lnTo>
                </a:path>
              </a:pathLst>
            </a:custGeom>
            <a:noFill/>
            <a:ln w="23813">
              <a:solidFill>
                <a:srgbClr val="FF0000"/>
              </a:solidFill>
              <a:prstDash val="solid"/>
              <a:round/>
              <a:headEnd/>
              <a:tailEnd/>
            </a:ln>
          </p:spPr>
          <p:txBody>
            <a:bodyPr/>
            <a:lstStyle/>
            <a:p>
              <a:endParaRPr lang="en-GB"/>
            </a:p>
          </p:txBody>
        </p:sp>
        <p:sp>
          <p:nvSpPr>
            <p:cNvPr id="430158" name="Line 4174"/>
            <p:cNvSpPr>
              <a:spLocks noChangeShapeType="1"/>
            </p:cNvSpPr>
            <p:nvPr/>
          </p:nvSpPr>
          <p:spPr bwMode="auto">
            <a:xfrm>
              <a:off x="1904" y="3392"/>
              <a:ext cx="10" cy="1"/>
            </a:xfrm>
            <a:prstGeom prst="line">
              <a:avLst/>
            </a:prstGeom>
            <a:noFill/>
            <a:ln w="23813">
              <a:solidFill>
                <a:srgbClr val="FF0000"/>
              </a:solidFill>
              <a:round/>
              <a:headEnd/>
              <a:tailEnd/>
            </a:ln>
          </p:spPr>
          <p:txBody>
            <a:bodyPr/>
            <a:lstStyle/>
            <a:p>
              <a:endParaRPr lang="en-GB"/>
            </a:p>
          </p:txBody>
        </p:sp>
        <p:sp>
          <p:nvSpPr>
            <p:cNvPr id="430159" name="Line 4175"/>
            <p:cNvSpPr>
              <a:spLocks noChangeShapeType="1"/>
            </p:cNvSpPr>
            <p:nvPr/>
          </p:nvSpPr>
          <p:spPr bwMode="auto">
            <a:xfrm>
              <a:off x="1914" y="3392"/>
              <a:ext cx="11" cy="1"/>
            </a:xfrm>
            <a:prstGeom prst="line">
              <a:avLst/>
            </a:prstGeom>
            <a:noFill/>
            <a:ln w="23813">
              <a:solidFill>
                <a:srgbClr val="FF0000"/>
              </a:solidFill>
              <a:round/>
              <a:headEnd/>
              <a:tailEnd/>
            </a:ln>
          </p:spPr>
          <p:txBody>
            <a:bodyPr/>
            <a:lstStyle/>
            <a:p>
              <a:endParaRPr lang="en-GB"/>
            </a:p>
          </p:txBody>
        </p:sp>
        <p:sp>
          <p:nvSpPr>
            <p:cNvPr id="430160" name="Freeform 4176"/>
            <p:cNvSpPr>
              <a:spLocks/>
            </p:cNvSpPr>
            <p:nvPr/>
          </p:nvSpPr>
          <p:spPr bwMode="auto">
            <a:xfrm>
              <a:off x="1925" y="3387"/>
              <a:ext cx="10" cy="5"/>
            </a:xfrm>
            <a:custGeom>
              <a:avLst/>
              <a:gdLst/>
              <a:ahLst/>
              <a:cxnLst>
                <a:cxn ang="0">
                  <a:pos x="0" y="5"/>
                </a:cxn>
                <a:cxn ang="0">
                  <a:pos x="5" y="0"/>
                </a:cxn>
                <a:cxn ang="0">
                  <a:pos x="10" y="0"/>
                </a:cxn>
              </a:cxnLst>
              <a:rect l="0" t="0" r="r" b="b"/>
              <a:pathLst>
                <a:path w="10" h="5">
                  <a:moveTo>
                    <a:pt x="0" y="5"/>
                  </a:moveTo>
                  <a:lnTo>
                    <a:pt x="5" y="0"/>
                  </a:lnTo>
                  <a:lnTo>
                    <a:pt x="10" y="0"/>
                  </a:lnTo>
                </a:path>
              </a:pathLst>
            </a:custGeom>
            <a:noFill/>
            <a:ln w="23813">
              <a:solidFill>
                <a:srgbClr val="FF0000"/>
              </a:solidFill>
              <a:prstDash val="solid"/>
              <a:round/>
              <a:headEnd/>
              <a:tailEnd/>
            </a:ln>
          </p:spPr>
          <p:txBody>
            <a:bodyPr/>
            <a:lstStyle/>
            <a:p>
              <a:endParaRPr lang="en-GB"/>
            </a:p>
          </p:txBody>
        </p:sp>
        <p:sp>
          <p:nvSpPr>
            <p:cNvPr id="430161" name="Line 4177"/>
            <p:cNvSpPr>
              <a:spLocks noChangeShapeType="1"/>
            </p:cNvSpPr>
            <p:nvPr/>
          </p:nvSpPr>
          <p:spPr bwMode="auto">
            <a:xfrm>
              <a:off x="1935" y="3387"/>
              <a:ext cx="10" cy="1"/>
            </a:xfrm>
            <a:prstGeom prst="line">
              <a:avLst/>
            </a:prstGeom>
            <a:noFill/>
            <a:ln w="23813">
              <a:solidFill>
                <a:srgbClr val="FF0000"/>
              </a:solidFill>
              <a:round/>
              <a:headEnd/>
              <a:tailEnd/>
            </a:ln>
          </p:spPr>
          <p:txBody>
            <a:bodyPr/>
            <a:lstStyle/>
            <a:p>
              <a:endParaRPr lang="en-GB"/>
            </a:p>
          </p:txBody>
        </p:sp>
        <p:sp>
          <p:nvSpPr>
            <p:cNvPr id="430162" name="Freeform 4178"/>
            <p:cNvSpPr>
              <a:spLocks/>
            </p:cNvSpPr>
            <p:nvPr/>
          </p:nvSpPr>
          <p:spPr bwMode="auto">
            <a:xfrm>
              <a:off x="1945" y="3382"/>
              <a:ext cx="11" cy="5"/>
            </a:xfrm>
            <a:custGeom>
              <a:avLst/>
              <a:gdLst/>
              <a:ahLst/>
              <a:cxnLst>
                <a:cxn ang="0">
                  <a:pos x="0" y="5"/>
                </a:cxn>
                <a:cxn ang="0">
                  <a:pos x="5" y="0"/>
                </a:cxn>
                <a:cxn ang="0">
                  <a:pos x="11" y="0"/>
                </a:cxn>
              </a:cxnLst>
              <a:rect l="0" t="0" r="r" b="b"/>
              <a:pathLst>
                <a:path w="11" h="5">
                  <a:moveTo>
                    <a:pt x="0" y="5"/>
                  </a:moveTo>
                  <a:lnTo>
                    <a:pt x="5" y="0"/>
                  </a:lnTo>
                  <a:lnTo>
                    <a:pt x="11" y="0"/>
                  </a:lnTo>
                </a:path>
              </a:pathLst>
            </a:custGeom>
            <a:noFill/>
            <a:ln w="23813">
              <a:solidFill>
                <a:srgbClr val="FF0000"/>
              </a:solidFill>
              <a:prstDash val="solid"/>
              <a:round/>
              <a:headEnd/>
              <a:tailEnd/>
            </a:ln>
          </p:spPr>
          <p:txBody>
            <a:bodyPr/>
            <a:lstStyle/>
            <a:p>
              <a:endParaRPr lang="en-GB"/>
            </a:p>
          </p:txBody>
        </p:sp>
        <p:sp>
          <p:nvSpPr>
            <p:cNvPr id="430163" name="Line 4179"/>
            <p:cNvSpPr>
              <a:spLocks noChangeShapeType="1"/>
            </p:cNvSpPr>
            <p:nvPr/>
          </p:nvSpPr>
          <p:spPr bwMode="auto">
            <a:xfrm>
              <a:off x="1956" y="3382"/>
              <a:ext cx="10" cy="1"/>
            </a:xfrm>
            <a:prstGeom prst="line">
              <a:avLst/>
            </a:prstGeom>
            <a:noFill/>
            <a:ln w="23813">
              <a:solidFill>
                <a:srgbClr val="FF0000"/>
              </a:solidFill>
              <a:round/>
              <a:headEnd/>
              <a:tailEnd/>
            </a:ln>
          </p:spPr>
          <p:txBody>
            <a:bodyPr/>
            <a:lstStyle/>
            <a:p>
              <a:endParaRPr lang="en-GB"/>
            </a:p>
          </p:txBody>
        </p:sp>
        <p:sp>
          <p:nvSpPr>
            <p:cNvPr id="430164" name="Line 4180"/>
            <p:cNvSpPr>
              <a:spLocks noChangeShapeType="1"/>
            </p:cNvSpPr>
            <p:nvPr/>
          </p:nvSpPr>
          <p:spPr bwMode="auto">
            <a:xfrm>
              <a:off x="1966" y="3382"/>
              <a:ext cx="10" cy="1"/>
            </a:xfrm>
            <a:prstGeom prst="line">
              <a:avLst/>
            </a:prstGeom>
            <a:noFill/>
            <a:ln w="23813">
              <a:solidFill>
                <a:srgbClr val="FF0000"/>
              </a:solidFill>
              <a:round/>
              <a:headEnd/>
              <a:tailEnd/>
            </a:ln>
          </p:spPr>
          <p:txBody>
            <a:bodyPr/>
            <a:lstStyle/>
            <a:p>
              <a:endParaRPr lang="en-GB"/>
            </a:p>
          </p:txBody>
        </p:sp>
        <p:sp>
          <p:nvSpPr>
            <p:cNvPr id="430165" name="Line 4181"/>
            <p:cNvSpPr>
              <a:spLocks noChangeShapeType="1"/>
            </p:cNvSpPr>
            <p:nvPr/>
          </p:nvSpPr>
          <p:spPr bwMode="auto">
            <a:xfrm>
              <a:off x="1976" y="3382"/>
              <a:ext cx="10" cy="1"/>
            </a:xfrm>
            <a:prstGeom prst="line">
              <a:avLst/>
            </a:prstGeom>
            <a:noFill/>
            <a:ln w="23813">
              <a:solidFill>
                <a:srgbClr val="FF0000"/>
              </a:solidFill>
              <a:round/>
              <a:headEnd/>
              <a:tailEnd/>
            </a:ln>
          </p:spPr>
          <p:txBody>
            <a:bodyPr/>
            <a:lstStyle/>
            <a:p>
              <a:endParaRPr lang="en-GB"/>
            </a:p>
          </p:txBody>
        </p:sp>
        <p:sp>
          <p:nvSpPr>
            <p:cNvPr id="430166" name="Freeform 4182"/>
            <p:cNvSpPr>
              <a:spLocks/>
            </p:cNvSpPr>
            <p:nvPr/>
          </p:nvSpPr>
          <p:spPr bwMode="auto">
            <a:xfrm>
              <a:off x="1986" y="3377"/>
              <a:ext cx="11" cy="5"/>
            </a:xfrm>
            <a:custGeom>
              <a:avLst/>
              <a:gdLst/>
              <a:ahLst/>
              <a:cxnLst>
                <a:cxn ang="0">
                  <a:pos x="0" y="5"/>
                </a:cxn>
                <a:cxn ang="0">
                  <a:pos x="5" y="0"/>
                </a:cxn>
                <a:cxn ang="0">
                  <a:pos x="11" y="0"/>
                </a:cxn>
              </a:cxnLst>
              <a:rect l="0" t="0" r="r" b="b"/>
              <a:pathLst>
                <a:path w="11" h="5">
                  <a:moveTo>
                    <a:pt x="0" y="5"/>
                  </a:moveTo>
                  <a:lnTo>
                    <a:pt x="5" y="0"/>
                  </a:lnTo>
                  <a:lnTo>
                    <a:pt x="11" y="0"/>
                  </a:lnTo>
                </a:path>
              </a:pathLst>
            </a:custGeom>
            <a:noFill/>
            <a:ln w="23813">
              <a:solidFill>
                <a:srgbClr val="FF0000"/>
              </a:solidFill>
              <a:prstDash val="solid"/>
              <a:round/>
              <a:headEnd/>
              <a:tailEnd/>
            </a:ln>
          </p:spPr>
          <p:txBody>
            <a:bodyPr/>
            <a:lstStyle/>
            <a:p>
              <a:endParaRPr lang="en-GB"/>
            </a:p>
          </p:txBody>
        </p:sp>
        <p:sp>
          <p:nvSpPr>
            <p:cNvPr id="430167" name="Line 4183"/>
            <p:cNvSpPr>
              <a:spLocks noChangeShapeType="1"/>
            </p:cNvSpPr>
            <p:nvPr/>
          </p:nvSpPr>
          <p:spPr bwMode="auto">
            <a:xfrm>
              <a:off x="1997" y="3377"/>
              <a:ext cx="10" cy="1"/>
            </a:xfrm>
            <a:prstGeom prst="line">
              <a:avLst/>
            </a:prstGeom>
            <a:noFill/>
            <a:ln w="23813">
              <a:solidFill>
                <a:srgbClr val="FF0000"/>
              </a:solidFill>
              <a:round/>
              <a:headEnd/>
              <a:tailEnd/>
            </a:ln>
          </p:spPr>
          <p:txBody>
            <a:bodyPr/>
            <a:lstStyle/>
            <a:p>
              <a:endParaRPr lang="en-GB"/>
            </a:p>
          </p:txBody>
        </p:sp>
        <p:sp>
          <p:nvSpPr>
            <p:cNvPr id="430168" name="Freeform 4184"/>
            <p:cNvSpPr>
              <a:spLocks/>
            </p:cNvSpPr>
            <p:nvPr/>
          </p:nvSpPr>
          <p:spPr bwMode="auto">
            <a:xfrm>
              <a:off x="2007" y="3372"/>
              <a:ext cx="10" cy="5"/>
            </a:xfrm>
            <a:custGeom>
              <a:avLst/>
              <a:gdLst/>
              <a:ahLst/>
              <a:cxnLst>
                <a:cxn ang="0">
                  <a:pos x="0" y="5"/>
                </a:cxn>
                <a:cxn ang="0">
                  <a:pos x="5" y="0"/>
                </a:cxn>
                <a:cxn ang="0">
                  <a:pos x="10" y="0"/>
                </a:cxn>
              </a:cxnLst>
              <a:rect l="0" t="0" r="r" b="b"/>
              <a:pathLst>
                <a:path w="10" h="5">
                  <a:moveTo>
                    <a:pt x="0" y="5"/>
                  </a:moveTo>
                  <a:lnTo>
                    <a:pt x="5" y="0"/>
                  </a:lnTo>
                  <a:lnTo>
                    <a:pt x="10" y="0"/>
                  </a:lnTo>
                </a:path>
              </a:pathLst>
            </a:custGeom>
            <a:noFill/>
            <a:ln w="23813">
              <a:solidFill>
                <a:srgbClr val="FF0000"/>
              </a:solidFill>
              <a:prstDash val="solid"/>
              <a:round/>
              <a:headEnd/>
              <a:tailEnd/>
            </a:ln>
          </p:spPr>
          <p:txBody>
            <a:bodyPr/>
            <a:lstStyle/>
            <a:p>
              <a:endParaRPr lang="en-GB"/>
            </a:p>
          </p:txBody>
        </p:sp>
        <p:sp>
          <p:nvSpPr>
            <p:cNvPr id="430169" name="Line 4185"/>
            <p:cNvSpPr>
              <a:spLocks noChangeShapeType="1"/>
            </p:cNvSpPr>
            <p:nvPr/>
          </p:nvSpPr>
          <p:spPr bwMode="auto">
            <a:xfrm>
              <a:off x="2017" y="3372"/>
              <a:ext cx="10" cy="1"/>
            </a:xfrm>
            <a:prstGeom prst="line">
              <a:avLst/>
            </a:prstGeom>
            <a:noFill/>
            <a:ln w="23813">
              <a:solidFill>
                <a:srgbClr val="FF0000"/>
              </a:solidFill>
              <a:round/>
              <a:headEnd/>
              <a:tailEnd/>
            </a:ln>
          </p:spPr>
          <p:txBody>
            <a:bodyPr/>
            <a:lstStyle/>
            <a:p>
              <a:endParaRPr lang="en-GB"/>
            </a:p>
          </p:txBody>
        </p:sp>
        <p:sp>
          <p:nvSpPr>
            <p:cNvPr id="430170" name="Freeform 4186"/>
            <p:cNvSpPr>
              <a:spLocks/>
            </p:cNvSpPr>
            <p:nvPr/>
          </p:nvSpPr>
          <p:spPr bwMode="auto">
            <a:xfrm>
              <a:off x="2027" y="3372"/>
              <a:ext cx="11" cy="5"/>
            </a:xfrm>
            <a:custGeom>
              <a:avLst/>
              <a:gdLst/>
              <a:ahLst/>
              <a:cxnLst>
                <a:cxn ang="0">
                  <a:pos x="0" y="0"/>
                </a:cxn>
                <a:cxn ang="0">
                  <a:pos x="6" y="0"/>
                </a:cxn>
                <a:cxn ang="0">
                  <a:pos x="11" y="5"/>
                </a:cxn>
              </a:cxnLst>
              <a:rect l="0" t="0" r="r" b="b"/>
              <a:pathLst>
                <a:path w="11" h="5">
                  <a:moveTo>
                    <a:pt x="0" y="0"/>
                  </a:moveTo>
                  <a:lnTo>
                    <a:pt x="6" y="0"/>
                  </a:lnTo>
                  <a:lnTo>
                    <a:pt x="11" y="5"/>
                  </a:lnTo>
                </a:path>
              </a:pathLst>
            </a:custGeom>
            <a:noFill/>
            <a:ln w="23813">
              <a:solidFill>
                <a:srgbClr val="FF0000"/>
              </a:solidFill>
              <a:prstDash val="solid"/>
              <a:round/>
              <a:headEnd/>
              <a:tailEnd/>
            </a:ln>
          </p:spPr>
          <p:txBody>
            <a:bodyPr/>
            <a:lstStyle/>
            <a:p>
              <a:endParaRPr lang="en-GB"/>
            </a:p>
          </p:txBody>
        </p:sp>
        <p:sp>
          <p:nvSpPr>
            <p:cNvPr id="430171" name="Line 4187"/>
            <p:cNvSpPr>
              <a:spLocks noChangeShapeType="1"/>
            </p:cNvSpPr>
            <p:nvPr/>
          </p:nvSpPr>
          <p:spPr bwMode="auto">
            <a:xfrm>
              <a:off x="2038" y="3377"/>
              <a:ext cx="10" cy="1"/>
            </a:xfrm>
            <a:prstGeom prst="line">
              <a:avLst/>
            </a:prstGeom>
            <a:noFill/>
            <a:ln w="23813">
              <a:solidFill>
                <a:srgbClr val="FF0000"/>
              </a:solidFill>
              <a:round/>
              <a:headEnd/>
              <a:tailEnd/>
            </a:ln>
          </p:spPr>
          <p:txBody>
            <a:bodyPr/>
            <a:lstStyle/>
            <a:p>
              <a:endParaRPr lang="en-GB"/>
            </a:p>
          </p:txBody>
        </p:sp>
        <p:sp>
          <p:nvSpPr>
            <p:cNvPr id="430172" name="Line 4188"/>
            <p:cNvSpPr>
              <a:spLocks noChangeShapeType="1"/>
            </p:cNvSpPr>
            <p:nvPr/>
          </p:nvSpPr>
          <p:spPr bwMode="auto">
            <a:xfrm flipV="1">
              <a:off x="2048" y="3372"/>
              <a:ext cx="10" cy="5"/>
            </a:xfrm>
            <a:prstGeom prst="line">
              <a:avLst/>
            </a:prstGeom>
            <a:noFill/>
            <a:ln w="23813">
              <a:solidFill>
                <a:srgbClr val="FF0000"/>
              </a:solidFill>
              <a:round/>
              <a:headEnd/>
              <a:tailEnd/>
            </a:ln>
          </p:spPr>
          <p:txBody>
            <a:bodyPr/>
            <a:lstStyle/>
            <a:p>
              <a:endParaRPr lang="en-GB"/>
            </a:p>
          </p:txBody>
        </p:sp>
        <p:sp>
          <p:nvSpPr>
            <p:cNvPr id="430173" name="Line 4189"/>
            <p:cNvSpPr>
              <a:spLocks noChangeShapeType="1"/>
            </p:cNvSpPr>
            <p:nvPr/>
          </p:nvSpPr>
          <p:spPr bwMode="auto">
            <a:xfrm flipV="1">
              <a:off x="2058" y="3366"/>
              <a:ext cx="11" cy="6"/>
            </a:xfrm>
            <a:prstGeom prst="line">
              <a:avLst/>
            </a:prstGeom>
            <a:noFill/>
            <a:ln w="23813">
              <a:solidFill>
                <a:srgbClr val="FF0000"/>
              </a:solidFill>
              <a:round/>
              <a:headEnd/>
              <a:tailEnd/>
            </a:ln>
          </p:spPr>
          <p:txBody>
            <a:bodyPr/>
            <a:lstStyle/>
            <a:p>
              <a:endParaRPr lang="en-GB"/>
            </a:p>
          </p:txBody>
        </p:sp>
        <p:sp>
          <p:nvSpPr>
            <p:cNvPr id="430174" name="Line 4190"/>
            <p:cNvSpPr>
              <a:spLocks noChangeShapeType="1"/>
            </p:cNvSpPr>
            <p:nvPr/>
          </p:nvSpPr>
          <p:spPr bwMode="auto">
            <a:xfrm>
              <a:off x="2069" y="3366"/>
              <a:ext cx="10" cy="1"/>
            </a:xfrm>
            <a:prstGeom prst="line">
              <a:avLst/>
            </a:prstGeom>
            <a:noFill/>
            <a:ln w="23813">
              <a:solidFill>
                <a:srgbClr val="FF0000"/>
              </a:solidFill>
              <a:round/>
              <a:headEnd/>
              <a:tailEnd/>
            </a:ln>
          </p:spPr>
          <p:txBody>
            <a:bodyPr/>
            <a:lstStyle/>
            <a:p>
              <a:endParaRPr lang="en-GB"/>
            </a:p>
          </p:txBody>
        </p:sp>
        <p:sp>
          <p:nvSpPr>
            <p:cNvPr id="430175" name="Freeform 4191"/>
            <p:cNvSpPr>
              <a:spLocks/>
            </p:cNvSpPr>
            <p:nvPr/>
          </p:nvSpPr>
          <p:spPr bwMode="auto">
            <a:xfrm>
              <a:off x="2079" y="3366"/>
              <a:ext cx="5" cy="11"/>
            </a:xfrm>
            <a:custGeom>
              <a:avLst/>
              <a:gdLst/>
              <a:ahLst/>
              <a:cxnLst>
                <a:cxn ang="0">
                  <a:pos x="0" y="0"/>
                </a:cxn>
                <a:cxn ang="0">
                  <a:pos x="0" y="6"/>
                </a:cxn>
                <a:cxn ang="0">
                  <a:pos x="5" y="11"/>
                </a:cxn>
              </a:cxnLst>
              <a:rect l="0" t="0" r="r" b="b"/>
              <a:pathLst>
                <a:path w="5" h="11">
                  <a:moveTo>
                    <a:pt x="0" y="0"/>
                  </a:moveTo>
                  <a:lnTo>
                    <a:pt x="0" y="6"/>
                  </a:lnTo>
                  <a:lnTo>
                    <a:pt x="5" y="11"/>
                  </a:lnTo>
                </a:path>
              </a:pathLst>
            </a:custGeom>
            <a:noFill/>
            <a:ln w="23813">
              <a:solidFill>
                <a:srgbClr val="FF0000"/>
              </a:solidFill>
              <a:prstDash val="solid"/>
              <a:round/>
              <a:headEnd/>
              <a:tailEnd/>
            </a:ln>
          </p:spPr>
          <p:txBody>
            <a:bodyPr/>
            <a:lstStyle/>
            <a:p>
              <a:endParaRPr lang="en-GB"/>
            </a:p>
          </p:txBody>
        </p:sp>
        <p:sp>
          <p:nvSpPr>
            <p:cNvPr id="430176" name="Freeform 4192"/>
            <p:cNvSpPr>
              <a:spLocks/>
            </p:cNvSpPr>
            <p:nvPr/>
          </p:nvSpPr>
          <p:spPr bwMode="auto">
            <a:xfrm>
              <a:off x="2084" y="3366"/>
              <a:ext cx="10" cy="11"/>
            </a:xfrm>
            <a:custGeom>
              <a:avLst/>
              <a:gdLst/>
              <a:ahLst/>
              <a:cxnLst>
                <a:cxn ang="0">
                  <a:pos x="0" y="11"/>
                </a:cxn>
                <a:cxn ang="0">
                  <a:pos x="5" y="6"/>
                </a:cxn>
                <a:cxn ang="0">
                  <a:pos x="10" y="0"/>
                </a:cxn>
              </a:cxnLst>
              <a:rect l="0" t="0" r="r" b="b"/>
              <a:pathLst>
                <a:path w="10" h="11">
                  <a:moveTo>
                    <a:pt x="0" y="11"/>
                  </a:moveTo>
                  <a:lnTo>
                    <a:pt x="5" y="6"/>
                  </a:lnTo>
                  <a:lnTo>
                    <a:pt x="10" y="0"/>
                  </a:lnTo>
                </a:path>
              </a:pathLst>
            </a:custGeom>
            <a:noFill/>
            <a:ln w="23813">
              <a:solidFill>
                <a:srgbClr val="FF0000"/>
              </a:solidFill>
              <a:prstDash val="solid"/>
              <a:round/>
              <a:headEnd/>
              <a:tailEnd/>
            </a:ln>
          </p:spPr>
          <p:txBody>
            <a:bodyPr/>
            <a:lstStyle/>
            <a:p>
              <a:endParaRPr lang="en-GB"/>
            </a:p>
          </p:txBody>
        </p:sp>
        <p:sp>
          <p:nvSpPr>
            <p:cNvPr id="430177" name="Freeform 4193"/>
            <p:cNvSpPr>
              <a:spLocks/>
            </p:cNvSpPr>
            <p:nvPr/>
          </p:nvSpPr>
          <p:spPr bwMode="auto">
            <a:xfrm>
              <a:off x="2094" y="3366"/>
              <a:ext cx="11" cy="11"/>
            </a:xfrm>
            <a:custGeom>
              <a:avLst/>
              <a:gdLst/>
              <a:ahLst/>
              <a:cxnLst>
                <a:cxn ang="0">
                  <a:pos x="0" y="0"/>
                </a:cxn>
                <a:cxn ang="0">
                  <a:pos x="5" y="6"/>
                </a:cxn>
                <a:cxn ang="0">
                  <a:pos x="11" y="11"/>
                </a:cxn>
              </a:cxnLst>
              <a:rect l="0" t="0" r="r" b="b"/>
              <a:pathLst>
                <a:path w="11" h="11">
                  <a:moveTo>
                    <a:pt x="0" y="0"/>
                  </a:moveTo>
                  <a:lnTo>
                    <a:pt x="5" y="6"/>
                  </a:lnTo>
                  <a:lnTo>
                    <a:pt x="11" y="11"/>
                  </a:lnTo>
                </a:path>
              </a:pathLst>
            </a:custGeom>
            <a:noFill/>
            <a:ln w="23813">
              <a:solidFill>
                <a:srgbClr val="FF0000"/>
              </a:solidFill>
              <a:prstDash val="solid"/>
              <a:round/>
              <a:headEnd/>
              <a:tailEnd/>
            </a:ln>
          </p:spPr>
          <p:txBody>
            <a:bodyPr/>
            <a:lstStyle/>
            <a:p>
              <a:endParaRPr lang="en-GB"/>
            </a:p>
          </p:txBody>
        </p:sp>
        <p:sp>
          <p:nvSpPr>
            <p:cNvPr id="430178" name="Freeform 4194"/>
            <p:cNvSpPr>
              <a:spLocks/>
            </p:cNvSpPr>
            <p:nvPr/>
          </p:nvSpPr>
          <p:spPr bwMode="auto">
            <a:xfrm>
              <a:off x="2105" y="3372"/>
              <a:ext cx="10" cy="5"/>
            </a:xfrm>
            <a:custGeom>
              <a:avLst/>
              <a:gdLst/>
              <a:ahLst/>
              <a:cxnLst>
                <a:cxn ang="0">
                  <a:pos x="0" y="5"/>
                </a:cxn>
                <a:cxn ang="0">
                  <a:pos x="5" y="5"/>
                </a:cxn>
                <a:cxn ang="0">
                  <a:pos x="10" y="0"/>
                </a:cxn>
              </a:cxnLst>
              <a:rect l="0" t="0" r="r" b="b"/>
              <a:pathLst>
                <a:path w="10" h="5">
                  <a:moveTo>
                    <a:pt x="0" y="5"/>
                  </a:moveTo>
                  <a:lnTo>
                    <a:pt x="5" y="5"/>
                  </a:lnTo>
                  <a:lnTo>
                    <a:pt x="10" y="0"/>
                  </a:lnTo>
                </a:path>
              </a:pathLst>
            </a:custGeom>
            <a:noFill/>
            <a:ln w="23813">
              <a:solidFill>
                <a:srgbClr val="FF0000"/>
              </a:solidFill>
              <a:prstDash val="solid"/>
              <a:round/>
              <a:headEnd/>
              <a:tailEnd/>
            </a:ln>
          </p:spPr>
          <p:txBody>
            <a:bodyPr/>
            <a:lstStyle/>
            <a:p>
              <a:endParaRPr lang="en-GB"/>
            </a:p>
          </p:txBody>
        </p:sp>
        <p:sp>
          <p:nvSpPr>
            <p:cNvPr id="430179" name="Freeform 4195"/>
            <p:cNvSpPr>
              <a:spLocks/>
            </p:cNvSpPr>
            <p:nvPr/>
          </p:nvSpPr>
          <p:spPr bwMode="auto">
            <a:xfrm>
              <a:off x="2115" y="3361"/>
              <a:ext cx="10" cy="11"/>
            </a:xfrm>
            <a:custGeom>
              <a:avLst/>
              <a:gdLst/>
              <a:ahLst/>
              <a:cxnLst>
                <a:cxn ang="0">
                  <a:pos x="0" y="11"/>
                </a:cxn>
                <a:cxn ang="0">
                  <a:pos x="5" y="5"/>
                </a:cxn>
                <a:cxn ang="0">
                  <a:pos x="10" y="0"/>
                </a:cxn>
              </a:cxnLst>
              <a:rect l="0" t="0" r="r" b="b"/>
              <a:pathLst>
                <a:path w="10" h="11">
                  <a:moveTo>
                    <a:pt x="0" y="11"/>
                  </a:moveTo>
                  <a:lnTo>
                    <a:pt x="5" y="5"/>
                  </a:lnTo>
                  <a:lnTo>
                    <a:pt x="10" y="0"/>
                  </a:lnTo>
                </a:path>
              </a:pathLst>
            </a:custGeom>
            <a:noFill/>
            <a:ln w="23813">
              <a:solidFill>
                <a:srgbClr val="FF0000"/>
              </a:solidFill>
              <a:prstDash val="solid"/>
              <a:round/>
              <a:headEnd/>
              <a:tailEnd/>
            </a:ln>
          </p:spPr>
          <p:txBody>
            <a:bodyPr/>
            <a:lstStyle/>
            <a:p>
              <a:endParaRPr lang="en-GB"/>
            </a:p>
          </p:txBody>
        </p:sp>
        <p:sp>
          <p:nvSpPr>
            <p:cNvPr id="430180" name="Freeform 4196"/>
            <p:cNvSpPr>
              <a:spLocks/>
            </p:cNvSpPr>
            <p:nvPr/>
          </p:nvSpPr>
          <p:spPr bwMode="auto">
            <a:xfrm>
              <a:off x="2125" y="3361"/>
              <a:ext cx="10" cy="1"/>
            </a:xfrm>
            <a:custGeom>
              <a:avLst/>
              <a:gdLst/>
              <a:ahLst/>
              <a:cxnLst>
                <a:cxn ang="0">
                  <a:pos x="0" y="0"/>
                </a:cxn>
                <a:cxn ang="0">
                  <a:pos x="5" y="0"/>
                </a:cxn>
                <a:cxn ang="0">
                  <a:pos x="10" y="0"/>
                </a:cxn>
              </a:cxnLst>
              <a:rect l="0" t="0" r="r" b="b"/>
              <a:pathLst>
                <a:path w="10">
                  <a:moveTo>
                    <a:pt x="0" y="0"/>
                  </a:moveTo>
                  <a:lnTo>
                    <a:pt x="5" y="0"/>
                  </a:lnTo>
                  <a:lnTo>
                    <a:pt x="10" y="0"/>
                  </a:lnTo>
                </a:path>
              </a:pathLst>
            </a:custGeom>
            <a:noFill/>
            <a:ln w="23813">
              <a:solidFill>
                <a:srgbClr val="FF0000"/>
              </a:solidFill>
              <a:prstDash val="solid"/>
              <a:round/>
              <a:headEnd/>
              <a:tailEnd/>
            </a:ln>
          </p:spPr>
          <p:txBody>
            <a:bodyPr/>
            <a:lstStyle/>
            <a:p>
              <a:endParaRPr lang="en-GB"/>
            </a:p>
          </p:txBody>
        </p:sp>
        <p:sp>
          <p:nvSpPr>
            <p:cNvPr id="430181" name="Line 4197"/>
            <p:cNvSpPr>
              <a:spLocks noChangeShapeType="1"/>
            </p:cNvSpPr>
            <p:nvPr/>
          </p:nvSpPr>
          <p:spPr bwMode="auto">
            <a:xfrm>
              <a:off x="2135" y="3361"/>
              <a:ext cx="11" cy="1"/>
            </a:xfrm>
            <a:prstGeom prst="line">
              <a:avLst/>
            </a:prstGeom>
            <a:noFill/>
            <a:ln w="23813">
              <a:solidFill>
                <a:srgbClr val="FF0000"/>
              </a:solidFill>
              <a:round/>
              <a:headEnd/>
              <a:tailEnd/>
            </a:ln>
          </p:spPr>
          <p:txBody>
            <a:bodyPr/>
            <a:lstStyle/>
            <a:p>
              <a:endParaRPr lang="en-GB"/>
            </a:p>
          </p:txBody>
        </p:sp>
        <p:sp>
          <p:nvSpPr>
            <p:cNvPr id="430182" name="Line 4198"/>
            <p:cNvSpPr>
              <a:spLocks noChangeShapeType="1"/>
            </p:cNvSpPr>
            <p:nvPr/>
          </p:nvSpPr>
          <p:spPr bwMode="auto">
            <a:xfrm>
              <a:off x="2146" y="3361"/>
              <a:ext cx="10" cy="1"/>
            </a:xfrm>
            <a:prstGeom prst="line">
              <a:avLst/>
            </a:prstGeom>
            <a:noFill/>
            <a:ln w="23813">
              <a:solidFill>
                <a:srgbClr val="FF0000"/>
              </a:solidFill>
              <a:round/>
              <a:headEnd/>
              <a:tailEnd/>
            </a:ln>
          </p:spPr>
          <p:txBody>
            <a:bodyPr/>
            <a:lstStyle/>
            <a:p>
              <a:endParaRPr lang="en-GB"/>
            </a:p>
          </p:txBody>
        </p:sp>
        <p:sp>
          <p:nvSpPr>
            <p:cNvPr id="430183" name="Freeform 4199"/>
            <p:cNvSpPr>
              <a:spLocks/>
            </p:cNvSpPr>
            <p:nvPr/>
          </p:nvSpPr>
          <p:spPr bwMode="auto">
            <a:xfrm>
              <a:off x="2156" y="3356"/>
              <a:ext cx="10" cy="5"/>
            </a:xfrm>
            <a:custGeom>
              <a:avLst/>
              <a:gdLst/>
              <a:ahLst/>
              <a:cxnLst>
                <a:cxn ang="0">
                  <a:pos x="0" y="5"/>
                </a:cxn>
                <a:cxn ang="0">
                  <a:pos x="5" y="0"/>
                </a:cxn>
                <a:cxn ang="0">
                  <a:pos x="10" y="0"/>
                </a:cxn>
              </a:cxnLst>
              <a:rect l="0" t="0" r="r" b="b"/>
              <a:pathLst>
                <a:path w="10" h="5">
                  <a:moveTo>
                    <a:pt x="0" y="5"/>
                  </a:moveTo>
                  <a:lnTo>
                    <a:pt x="5" y="0"/>
                  </a:lnTo>
                  <a:lnTo>
                    <a:pt x="10" y="0"/>
                  </a:lnTo>
                </a:path>
              </a:pathLst>
            </a:custGeom>
            <a:noFill/>
            <a:ln w="23813">
              <a:solidFill>
                <a:srgbClr val="FF0000"/>
              </a:solidFill>
              <a:prstDash val="solid"/>
              <a:round/>
              <a:headEnd/>
              <a:tailEnd/>
            </a:ln>
          </p:spPr>
          <p:txBody>
            <a:bodyPr/>
            <a:lstStyle/>
            <a:p>
              <a:endParaRPr lang="en-GB"/>
            </a:p>
          </p:txBody>
        </p:sp>
        <p:sp>
          <p:nvSpPr>
            <p:cNvPr id="430184" name="Line 4200"/>
            <p:cNvSpPr>
              <a:spLocks noChangeShapeType="1"/>
            </p:cNvSpPr>
            <p:nvPr/>
          </p:nvSpPr>
          <p:spPr bwMode="auto">
            <a:xfrm>
              <a:off x="2166" y="3356"/>
              <a:ext cx="11" cy="1"/>
            </a:xfrm>
            <a:prstGeom prst="line">
              <a:avLst/>
            </a:prstGeom>
            <a:noFill/>
            <a:ln w="23813">
              <a:solidFill>
                <a:srgbClr val="FF0000"/>
              </a:solidFill>
              <a:round/>
              <a:headEnd/>
              <a:tailEnd/>
            </a:ln>
          </p:spPr>
          <p:txBody>
            <a:bodyPr/>
            <a:lstStyle/>
            <a:p>
              <a:endParaRPr lang="en-GB"/>
            </a:p>
          </p:txBody>
        </p:sp>
        <p:sp>
          <p:nvSpPr>
            <p:cNvPr id="430185" name="Freeform 4201"/>
            <p:cNvSpPr>
              <a:spLocks/>
            </p:cNvSpPr>
            <p:nvPr/>
          </p:nvSpPr>
          <p:spPr bwMode="auto">
            <a:xfrm>
              <a:off x="2177" y="3351"/>
              <a:ext cx="10" cy="5"/>
            </a:xfrm>
            <a:custGeom>
              <a:avLst/>
              <a:gdLst/>
              <a:ahLst/>
              <a:cxnLst>
                <a:cxn ang="0">
                  <a:pos x="0" y="5"/>
                </a:cxn>
                <a:cxn ang="0">
                  <a:pos x="5" y="0"/>
                </a:cxn>
                <a:cxn ang="0">
                  <a:pos x="10" y="0"/>
                </a:cxn>
              </a:cxnLst>
              <a:rect l="0" t="0" r="r" b="b"/>
              <a:pathLst>
                <a:path w="10" h="5">
                  <a:moveTo>
                    <a:pt x="0" y="5"/>
                  </a:moveTo>
                  <a:lnTo>
                    <a:pt x="5" y="0"/>
                  </a:lnTo>
                  <a:lnTo>
                    <a:pt x="10" y="0"/>
                  </a:lnTo>
                </a:path>
              </a:pathLst>
            </a:custGeom>
            <a:noFill/>
            <a:ln w="23813">
              <a:solidFill>
                <a:srgbClr val="FF0000"/>
              </a:solidFill>
              <a:prstDash val="solid"/>
              <a:round/>
              <a:headEnd/>
              <a:tailEnd/>
            </a:ln>
          </p:spPr>
          <p:txBody>
            <a:bodyPr/>
            <a:lstStyle/>
            <a:p>
              <a:endParaRPr lang="en-GB"/>
            </a:p>
          </p:txBody>
        </p:sp>
        <p:sp>
          <p:nvSpPr>
            <p:cNvPr id="430186" name="Freeform 4202"/>
            <p:cNvSpPr>
              <a:spLocks/>
            </p:cNvSpPr>
            <p:nvPr/>
          </p:nvSpPr>
          <p:spPr bwMode="auto">
            <a:xfrm>
              <a:off x="2187" y="3351"/>
              <a:ext cx="10" cy="5"/>
            </a:xfrm>
            <a:custGeom>
              <a:avLst/>
              <a:gdLst/>
              <a:ahLst/>
              <a:cxnLst>
                <a:cxn ang="0">
                  <a:pos x="0" y="0"/>
                </a:cxn>
                <a:cxn ang="0">
                  <a:pos x="5" y="0"/>
                </a:cxn>
                <a:cxn ang="0">
                  <a:pos x="10" y="5"/>
                </a:cxn>
              </a:cxnLst>
              <a:rect l="0" t="0" r="r" b="b"/>
              <a:pathLst>
                <a:path w="10" h="5">
                  <a:moveTo>
                    <a:pt x="0" y="0"/>
                  </a:moveTo>
                  <a:lnTo>
                    <a:pt x="5" y="0"/>
                  </a:lnTo>
                  <a:lnTo>
                    <a:pt x="10" y="5"/>
                  </a:lnTo>
                </a:path>
              </a:pathLst>
            </a:custGeom>
            <a:noFill/>
            <a:ln w="23813">
              <a:solidFill>
                <a:srgbClr val="FF0000"/>
              </a:solidFill>
              <a:prstDash val="solid"/>
              <a:round/>
              <a:headEnd/>
              <a:tailEnd/>
            </a:ln>
          </p:spPr>
          <p:txBody>
            <a:bodyPr/>
            <a:lstStyle/>
            <a:p>
              <a:endParaRPr lang="en-GB"/>
            </a:p>
          </p:txBody>
        </p:sp>
        <p:sp>
          <p:nvSpPr>
            <p:cNvPr id="430187" name="Line 4203"/>
            <p:cNvSpPr>
              <a:spLocks noChangeShapeType="1"/>
            </p:cNvSpPr>
            <p:nvPr/>
          </p:nvSpPr>
          <p:spPr bwMode="auto">
            <a:xfrm>
              <a:off x="2197" y="3356"/>
              <a:ext cx="10" cy="5"/>
            </a:xfrm>
            <a:prstGeom prst="line">
              <a:avLst/>
            </a:prstGeom>
            <a:noFill/>
            <a:ln w="23813">
              <a:solidFill>
                <a:srgbClr val="FF0000"/>
              </a:solidFill>
              <a:round/>
              <a:headEnd/>
              <a:tailEnd/>
            </a:ln>
          </p:spPr>
          <p:txBody>
            <a:bodyPr/>
            <a:lstStyle/>
            <a:p>
              <a:endParaRPr lang="en-GB"/>
            </a:p>
          </p:txBody>
        </p:sp>
        <p:sp>
          <p:nvSpPr>
            <p:cNvPr id="430188" name="Freeform 4204"/>
            <p:cNvSpPr>
              <a:spLocks/>
            </p:cNvSpPr>
            <p:nvPr/>
          </p:nvSpPr>
          <p:spPr bwMode="auto">
            <a:xfrm>
              <a:off x="2207" y="3361"/>
              <a:ext cx="11" cy="11"/>
            </a:xfrm>
            <a:custGeom>
              <a:avLst/>
              <a:gdLst/>
              <a:ahLst/>
              <a:cxnLst>
                <a:cxn ang="0">
                  <a:pos x="0" y="0"/>
                </a:cxn>
                <a:cxn ang="0">
                  <a:pos x="5" y="5"/>
                </a:cxn>
                <a:cxn ang="0">
                  <a:pos x="11" y="11"/>
                </a:cxn>
              </a:cxnLst>
              <a:rect l="0" t="0" r="r" b="b"/>
              <a:pathLst>
                <a:path w="11" h="11">
                  <a:moveTo>
                    <a:pt x="0" y="0"/>
                  </a:moveTo>
                  <a:lnTo>
                    <a:pt x="5" y="5"/>
                  </a:lnTo>
                  <a:lnTo>
                    <a:pt x="11" y="11"/>
                  </a:lnTo>
                </a:path>
              </a:pathLst>
            </a:custGeom>
            <a:noFill/>
            <a:ln w="23813">
              <a:solidFill>
                <a:srgbClr val="FF0000"/>
              </a:solidFill>
              <a:prstDash val="solid"/>
              <a:round/>
              <a:headEnd/>
              <a:tailEnd/>
            </a:ln>
          </p:spPr>
          <p:txBody>
            <a:bodyPr/>
            <a:lstStyle/>
            <a:p>
              <a:endParaRPr lang="en-GB"/>
            </a:p>
          </p:txBody>
        </p:sp>
        <p:sp>
          <p:nvSpPr>
            <p:cNvPr id="430189" name="Freeform 4205"/>
            <p:cNvSpPr>
              <a:spLocks/>
            </p:cNvSpPr>
            <p:nvPr/>
          </p:nvSpPr>
          <p:spPr bwMode="auto">
            <a:xfrm>
              <a:off x="2218" y="3366"/>
              <a:ext cx="10" cy="6"/>
            </a:xfrm>
            <a:custGeom>
              <a:avLst/>
              <a:gdLst/>
              <a:ahLst/>
              <a:cxnLst>
                <a:cxn ang="0">
                  <a:pos x="0" y="6"/>
                </a:cxn>
                <a:cxn ang="0">
                  <a:pos x="5" y="6"/>
                </a:cxn>
                <a:cxn ang="0">
                  <a:pos x="10" y="0"/>
                </a:cxn>
              </a:cxnLst>
              <a:rect l="0" t="0" r="r" b="b"/>
              <a:pathLst>
                <a:path w="10" h="6">
                  <a:moveTo>
                    <a:pt x="0" y="6"/>
                  </a:moveTo>
                  <a:lnTo>
                    <a:pt x="5" y="6"/>
                  </a:lnTo>
                  <a:lnTo>
                    <a:pt x="10" y="0"/>
                  </a:lnTo>
                </a:path>
              </a:pathLst>
            </a:custGeom>
            <a:noFill/>
            <a:ln w="23813">
              <a:solidFill>
                <a:srgbClr val="FF0000"/>
              </a:solidFill>
              <a:prstDash val="solid"/>
              <a:round/>
              <a:headEnd/>
              <a:tailEnd/>
            </a:ln>
          </p:spPr>
          <p:txBody>
            <a:bodyPr/>
            <a:lstStyle/>
            <a:p>
              <a:endParaRPr lang="en-GB"/>
            </a:p>
          </p:txBody>
        </p:sp>
        <p:sp>
          <p:nvSpPr>
            <p:cNvPr id="430190" name="Line 4206"/>
            <p:cNvSpPr>
              <a:spLocks noChangeShapeType="1"/>
            </p:cNvSpPr>
            <p:nvPr/>
          </p:nvSpPr>
          <p:spPr bwMode="auto">
            <a:xfrm flipV="1">
              <a:off x="2228" y="3361"/>
              <a:ext cx="10" cy="5"/>
            </a:xfrm>
            <a:prstGeom prst="line">
              <a:avLst/>
            </a:prstGeom>
            <a:noFill/>
            <a:ln w="23813">
              <a:solidFill>
                <a:srgbClr val="FF0000"/>
              </a:solidFill>
              <a:round/>
              <a:headEnd/>
              <a:tailEnd/>
            </a:ln>
          </p:spPr>
          <p:txBody>
            <a:bodyPr/>
            <a:lstStyle/>
            <a:p>
              <a:endParaRPr lang="en-GB"/>
            </a:p>
          </p:txBody>
        </p:sp>
        <p:sp>
          <p:nvSpPr>
            <p:cNvPr id="430191" name="Freeform 4207"/>
            <p:cNvSpPr>
              <a:spLocks/>
            </p:cNvSpPr>
            <p:nvPr/>
          </p:nvSpPr>
          <p:spPr bwMode="auto">
            <a:xfrm>
              <a:off x="2238" y="3361"/>
              <a:ext cx="10" cy="1"/>
            </a:xfrm>
            <a:custGeom>
              <a:avLst/>
              <a:gdLst/>
              <a:ahLst/>
              <a:cxnLst>
                <a:cxn ang="0">
                  <a:pos x="0" y="0"/>
                </a:cxn>
                <a:cxn ang="0">
                  <a:pos x="5" y="0"/>
                </a:cxn>
                <a:cxn ang="0">
                  <a:pos x="10" y="0"/>
                </a:cxn>
              </a:cxnLst>
              <a:rect l="0" t="0" r="r" b="b"/>
              <a:pathLst>
                <a:path w="10">
                  <a:moveTo>
                    <a:pt x="0" y="0"/>
                  </a:moveTo>
                  <a:lnTo>
                    <a:pt x="5" y="0"/>
                  </a:lnTo>
                  <a:lnTo>
                    <a:pt x="10" y="0"/>
                  </a:lnTo>
                </a:path>
              </a:pathLst>
            </a:custGeom>
            <a:noFill/>
            <a:ln w="23813">
              <a:solidFill>
                <a:srgbClr val="FF0000"/>
              </a:solidFill>
              <a:prstDash val="solid"/>
              <a:round/>
              <a:headEnd/>
              <a:tailEnd/>
            </a:ln>
          </p:spPr>
          <p:txBody>
            <a:bodyPr/>
            <a:lstStyle/>
            <a:p>
              <a:endParaRPr lang="en-GB"/>
            </a:p>
          </p:txBody>
        </p:sp>
        <p:sp>
          <p:nvSpPr>
            <p:cNvPr id="430192" name="Freeform 4208"/>
            <p:cNvSpPr>
              <a:spLocks/>
            </p:cNvSpPr>
            <p:nvPr/>
          </p:nvSpPr>
          <p:spPr bwMode="auto">
            <a:xfrm>
              <a:off x="2248" y="3351"/>
              <a:ext cx="11" cy="10"/>
            </a:xfrm>
            <a:custGeom>
              <a:avLst/>
              <a:gdLst/>
              <a:ahLst/>
              <a:cxnLst>
                <a:cxn ang="0">
                  <a:pos x="0" y="10"/>
                </a:cxn>
                <a:cxn ang="0">
                  <a:pos x="6" y="5"/>
                </a:cxn>
                <a:cxn ang="0">
                  <a:pos x="11" y="0"/>
                </a:cxn>
              </a:cxnLst>
              <a:rect l="0" t="0" r="r" b="b"/>
              <a:pathLst>
                <a:path w="11" h="10">
                  <a:moveTo>
                    <a:pt x="0" y="10"/>
                  </a:moveTo>
                  <a:lnTo>
                    <a:pt x="6" y="5"/>
                  </a:lnTo>
                  <a:lnTo>
                    <a:pt x="11" y="0"/>
                  </a:lnTo>
                </a:path>
              </a:pathLst>
            </a:custGeom>
            <a:noFill/>
            <a:ln w="23813">
              <a:solidFill>
                <a:srgbClr val="FF0000"/>
              </a:solidFill>
              <a:prstDash val="solid"/>
              <a:round/>
              <a:headEnd/>
              <a:tailEnd/>
            </a:ln>
          </p:spPr>
          <p:txBody>
            <a:bodyPr/>
            <a:lstStyle/>
            <a:p>
              <a:endParaRPr lang="en-GB"/>
            </a:p>
          </p:txBody>
        </p:sp>
        <p:sp>
          <p:nvSpPr>
            <p:cNvPr id="430193" name="Line 4209"/>
            <p:cNvSpPr>
              <a:spLocks noChangeShapeType="1"/>
            </p:cNvSpPr>
            <p:nvPr/>
          </p:nvSpPr>
          <p:spPr bwMode="auto">
            <a:xfrm flipV="1">
              <a:off x="2259" y="3346"/>
              <a:ext cx="5" cy="5"/>
            </a:xfrm>
            <a:prstGeom prst="line">
              <a:avLst/>
            </a:prstGeom>
            <a:noFill/>
            <a:ln w="23813">
              <a:solidFill>
                <a:srgbClr val="FF0000"/>
              </a:solidFill>
              <a:round/>
              <a:headEnd/>
              <a:tailEnd/>
            </a:ln>
          </p:spPr>
          <p:txBody>
            <a:bodyPr/>
            <a:lstStyle/>
            <a:p>
              <a:endParaRPr lang="en-GB"/>
            </a:p>
          </p:txBody>
        </p:sp>
        <p:sp>
          <p:nvSpPr>
            <p:cNvPr id="430194" name="Freeform 4210"/>
            <p:cNvSpPr>
              <a:spLocks/>
            </p:cNvSpPr>
            <p:nvPr/>
          </p:nvSpPr>
          <p:spPr bwMode="auto">
            <a:xfrm>
              <a:off x="2264" y="3346"/>
              <a:ext cx="10" cy="5"/>
            </a:xfrm>
            <a:custGeom>
              <a:avLst/>
              <a:gdLst/>
              <a:ahLst/>
              <a:cxnLst>
                <a:cxn ang="0">
                  <a:pos x="0" y="0"/>
                </a:cxn>
                <a:cxn ang="0">
                  <a:pos x="5" y="0"/>
                </a:cxn>
                <a:cxn ang="0">
                  <a:pos x="10" y="5"/>
                </a:cxn>
              </a:cxnLst>
              <a:rect l="0" t="0" r="r" b="b"/>
              <a:pathLst>
                <a:path w="10" h="5">
                  <a:moveTo>
                    <a:pt x="0" y="0"/>
                  </a:moveTo>
                  <a:lnTo>
                    <a:pt x="5" y="0"/>
                  </a:lnTo>
                  <a:lnTo>
                    <a:pt x="10" y="5"/>
                  </a:lnTo>
                </a:path>
              </a:pathLst>
            </a:custGeom>
            <a:noFill/>
            <a:ln w="23813">
              <a:solidFill>
                <a:srgbClr val="FF0000"/>
              </a:solidFill>
              <a:prstDash val="solid"/>
              <a:round/>
              <a:headEnd/>
              <a:tailEnd/>
            </a:ln>
          </p:spPr>
          <p:txBody>
            <a:bodyPr/>
            <a:lstStyle/>
            <a:p>
              <a:endParaRPr lang="en-GB"/>
            </a:p>
          </p:txBody>
        </p:sp>
        <p:sp>
          <p:nvSpPr>
            <p:cNvPr id="430195" name="Freeform 4211"/>
            <p:cNvSpPr>
              <a:spLocks/>
            </p:cNvSpPr>
            <p:nvPr/>
          </p:nvSpPr>
          <p:spPr bwMode="auto">
            <a:xfrm>
              <a:off x="2274" y="3346"/>
              <a:ext cx="10" cy="5"/>
            </a:xfrm>
            <a:custGeom>
              <a:avLst/>
              <a:gdLst/>
              <a:ahLst/>
              <a:cxnLst>
                <a:cxn ang="0">
                  <a:pos x="0" y="5"/>
                </a:cxn>
                <a:cxn ang="0">
                  <a:pos x="5" y="5"/>
                </a:cxn>
                <a:cxn ang="0">
                  <a:pos x="10" y="0"/>
                </a:cxn>
              </a:cxnLst>
              <a:rect l="0" t="0" r="r" b="b"/>
              <a:pathLst>
                <a:path w="10" h="5">
                  <a:moveTo>
                    <a:pt x="0" y="5"/>
                  </a:moveTo>
                  <a:lnTo>
                    <a:pt x="5" y="5"/>
                  </a:lnTo>
                  <a:lnTo>
                    <a:pt x="10" y="0"/>
                  </a:lnTo>
                </a:path>
              </a:pathLst>
            </a:custGeom>
            <a:noFill/>
            <a:ln w="23813">
              <a:solidFill>
                <a:srgbClr val="FF0000"/>
              </a:solidFill>
              <a:prstDash val="solid"/>
              <a:round/>
              <a:headEnd/>
              <a:tailEnd/>
            </a:ln>
          </p:spPr>
          <p:txBody>
            <a:bodyPr/>
            <a:lstStyle/>
            <a:p>
              <a:endParaRPr lang="en-GB"/>
            </a:p>
          </p:txBody>
        </p:sp>
        <p:sp>
          <p:nvSpPr>
            <p:cNvPr id="430196" name="Line 4212"/>
            <p:cNvSpPr>
              <a:spLocks noChangeShapeType="1"/>
            </p:cNvSpPr>
            <p:nvPr/>
          </p:nvSpPr>
          <p:spPr bwMode="auto">
            <a:xfrm flipV="1">
              <a:off x="2284" y="3341"/>
              <a:ext cx="11" cy="5"/>
            </a:xfrm>
            <a:prstGeom prst="line">
              <a:avLst/>
            </a:prstGeom>
            <a:noFill/>
            <a:ln w="23813">
              <a:solidFill>
                <a:srgbClr val="FF0000"/>
              </a:solidFill>
              <a:round/>
              <a:headEnd/>
              <a:tailEnd/>
            </a:ln>
          </p:spPr>
          <p:txBody>
            <a:bodyPr/>
            <a:lstStyle/>
            <a:p>
              <a:endParaRPr lang="en-GB"/>
            </a:p>
          </p:txBody>
        </p:sp>
        <p:sp>
          <p:nvSpPr>
            <p:cNvPr id="430197" name="Line 4213"/>
            <p:cNvSpPr>
              <a:spLocks noChangeShapeType="1"/>
            </p:cNvSpPr>
            <p:nvPr/>
          </p:nvSpPr>
          <p:spPr bwMode="auto">
            <a:xfrm>
              <a:off x="2295" y="3341"/>
              <a:ext cx="10" cy="1"/>
            </a:xfrm>
            <a:prstGeom prst="line">
              <a:avLst/>
            </a:prstGeom>
            <a:noFill/>
            <a:ln w="23813">
              <a:solidFill>
                <a:srgbClr val="FF0000"/>
              </a:solidFill>
              <a:round/>
              <a:headEnd/>
              <a:tailEnd/>
            </a:ln>
          </p:spPr>
          <p:txBody>
            <a:bodyPr/>
            <a:lstStyle/>
            <a:p>
              <a:endParaRPr lang="en-GB"/>
            </a:p>
          </p:txBody>
        </p:sp>
        <p:sp>
          <p:nvSpPr>
            <p:cNvPr id="430198" name="Line 4214"/>
            <p:cNvSpPr>
              <a:spLocks noChangeShapeType="1"/>
            </p:cNvSpPr>
            <p:nvPr/>
          </p:nvSpPr>
          <p:spPr bwMode="auto">
            <a:xfrm>
              <a:off x="2305" y="3341"/>
              <a:ext cx="10" cy="1"/>
            </a:xfrm>
            <a:prstGeom prst="line">
              <a:avLst/>
            </a:prstGeom>
            <a:noFill/>
            <a:ln w="23813">
              <a:solidFill>
                <a:srgbClr val="FF0000"/>
              </a:solidFill>
              <a:round/>
              <a:headEnd/>
              <a:tailEnd/>
            </a:ln>
          </p:spPr>
          <p:txBody>
            <a:bodyPr/>
            <a:lstStyle/>
            <a:p>
              <a:endParaRPr lang="en-GB"/>
            </a:p>
          </p:txBody>
        </p:sp>
        <p:sp>
          <p:nvSpPr>
            <p:cNvPr id="430199" name="Freeform 4215"/>
            <p:cNvSpPr>
              <a:spLocks/>
            </p:cNvSpPr>
            <p:nvPr/>
          </p:nvSpPr>
          <p:spPr bwMode="auto">
            <a:xfrm>
              <a:off x="2315" y="3336"/>
              <a:ext cx="11" cy="5"/>
            </a:xfrm>
            <a:custGeom>
              <a:avLst/>
              <a:gdLst/>
              <a:ahLst/>
              <a:cxnLst>
                <a:cxn ang="0">
                  <a:pos x="0" y="5"/>
                </a:cxn>
                <a:cxn ang="0">
                  <a:pos x="5" y="0"/>
                </a:cxn>
                <a:cxn ang="0">
                  <a:pos x="11" y="0"/>
                </a:cxn>
              </a:cxnLst>
              <a:rect l="0" t="0" r="r" b="b"/>
              <a:pathLst>
                <a:path w="11" h="5">
                  <a:moveTo>
                    <a:pt x="0" y="5"/>
                  </a:moveTo>
                  <a:lnTo>
                    <a:pt x="5" y="0"/>
                  </a:lnTo>
                  <a:lnTo>
                    <a:pt x="11" y="0"/>
                  </a:lnTo>
                </a:path>
              </a:pathLst>
            </a:custGeom>
            <a:noFill/>
            <a:ln w="23813">
              <a:solidFill>
                <a:srgbClr val="FF0000"/>
              </a:solidFill>
              <a:prstDash val="solid"/>
              <a:round/>
              <a:headEnd/>
              <a:tailEnd/>
            </a:ln>
          </p:spPr>
          <p:txBody>
            <a:bodyPr/>
            <a:lstStyle/>
            <a:p>
              <a:endParaRPr lang="en-GB"/>
            </a:p>
          </p:txBody>
        </p:sp>
        <p:sp>
          <p:nvSpPr>
            <p:cNvPr id="430200" name="Line 4216"/>
            <p:cNvSpPr>
              <a:spLocks noChangeShapeType="1"/>
            </p:cNvSpPr>
            <p:nvPr/>
          </p:nvSpPr>
          <p:spPr bwMode="auto">
            <a:xfrm>
              <a:off x="2326" y="3336"/>
              <a:ext cx="10" cy="1"/>
            </a:xfrm>
            <a:prstGeom prst="line">
              <a:avLst/>
            </a:prstGeom>
            <a:noFill/>
            <a:ln w="23813">
              <a:solidFill>
                <a:srgbClr val="FF0000"/>
              </a:solidFill>
              <a:round/>
              <a:headEnd/>
              <a:tailEnd/>
            </a:ln>
          </p:spPr>
          <p:txBody>
            <a:bodyPr/>
            <a:lstStyle/>
            <a:p>
              <a:endParaRPr lang="en-GB"/>
            </a:p>
          </p:txBody>
        </p:sp>
        <p:sp>
          <p:nvSpPr>
            <p:cNvPr id="430201" name="Freeform 4217"/>
            <p:cNvSpPr>
              <a:spLocks/>
            </p:cNvSpPr>
            <p:nvPr/>
          </p:nvSpPr>
          <p:spPr bwMode="auto">
            <a:xfrm>
              <a:off x="2336" y="3336"/>
              <a:ext cx="10" cy="10"/>
            </a:xfrm>
            <a:custGeom>
              <a:avLst/>
              <a:gdLst/>
              <a:ahLst/>
              <a:cxnLst>
                <a:cxn ang="0">
                  <a:pos x="0" y="0"/>
                </a:cxn>
                <a:cxn ang="0">
                  <a:pos x="5" y="5"/>
                </a:cxn>
                <a:cxn ang="0">
                  <a:pos x="10" y="10"/>
                </a:cxn>
              </a:cxnLst>
              <a:rect l="0" t="0" r="r" b="b"/>
              <a:pathLst>
                <a:path w="10" h="10">
                  <a:moveTo>
                    <a:pt x="0" y="0"/>
                  </a:moveTo>
                  <a:lnTo>
                    <a:pt x="5" y="5"/>
                  </a:lnTo>
                  <a:lnTo>
                    <a:pt x="10" y="10"/>
                  </a:lnTo>
                </a:path>
              </a:pathLst>
            </a:custGeom>
            <a:noFill/>
            <a:ln w="23813">
              <a:solidFill>
                <a:srgbClr val="FF0000"/>
              </a:solidFill>
              <a:prstDash val="solid"/>
              <a:round/>
              <a:headEnd/>
              <a:tailEnd/>
            </a:ln>
          </p:spPr>
          <p:txBody>
            <a:bodyPr/>
            <a:lstStyle/>
            <a:p>
              <a:endParaRPr lang="en-GB"/>
            </a:p>
          </p:txBody>
        </p:sp>
        <p:sp>
          <p:nvSpPr>
            <p:cNvPr id="430202" name="Freeform 4218"/>
            <p:cNvSpPr>
              <a:spLocks/>
            </p:cNvSpPr>
            <p:nvPr/>
          </p:nvSpPr>
          <p:spPr bwMode="auto">
            <a:xfrm>
              <a:off x="2346" y="3341"/>
              <a:ext cx="10" cy="5"/>
            </a:xfrm>
            <a:custGeom>
              <a:avLst/>
              <a:gdLst/>
              <a:ahLst/>
              <a:cxnLst>
                <a:cxn ang="0">
                  <a:pos x="0" y="5"/>
                </a:cxn>
                <a:cxn ang="0">
                  <a:pos x="5" y="5"/>
                </a:cxn>
                <a:cxn ang="0">
                  <a:pos x="10" y="0"/>
                </a:cxn>
              </a:cxnLst>
              <a:rect l="0" t="0" r="r" b="b"/>
              <a:pathLst>
                <a:path w="10" h="5">
                  <a:moveTo>
                    <a:pt x="0" y="5"/>
                  </a:moveTo>
                  <a:lnTo>
                    <a:pt x="5" y="5"/>
                  </a:lnTo>
                  <a:lnTo>
                    <a:pt x="10" y="0"/>
                  </a:lnTo>
                </a:path>
              </a:pathLst>
            </a:custGeom>
            <a:noFill/>
            <a:ln w="23813">
              <a:solidFill>
                <a:srgbClr val="FF0000"/>
              </a:solidFill>
              <a:prstDash val="solid"/>
              <a:round/>
              <a:headEnd/>
              <a:tailEnd/>
            </a:ln>
          </p:spPr>
          <p:txBody>
            <a:bodyPr/>
            <a:lstStyle/>
            <a:p>
              <a:endParaRPr lang="en-GB"/>
            </a:p>
          </p:txBody>
        </p:sp>
        <p:sp>
          <p:nvSpPr>
            <p:cNvPr id="430203" name="Line 4219"/>
            <p:cNvSpPr>
              <a:spLocks noChangeShapeType="1"/>
            </p:cNvSpPr>
            <p:nvPr/>
          </p:nvSpPr>
          <p:spPr bwMode="auto">
            <a:xfrm flipV="1">
              <a:off x="2356" y="3330"/>
              <a:ext cx="11" cy="11"/>
            </a:xfrm>
            <a:prstGeom prst="line">
              <a:avLst/>
            </a:prstGeom>
            <a:noFill/>
            <a:ln w="23813">
              <a:solidFill>
                <a:srgbClr val="FF0000"/>
              </a:solidFill>
              <a:round/>
              <a:headEnd/>
              <a:tailEnd/>
            </a:ln>
          </p:spPr>
          <p:txBody>
            <a:bodyPr/>
            <a:lstStyle/>
            <a:p>
              <a:endParaRPr lang="en-GB"/>
            </a:p>
          </p:txBody>
        </p:sp>
        <p:sp>
          <p:nvSpPr>
            <p:cNvPr id="430204" name="Line 4220"/>
            <p:cNvSpPr>
              <a:spLocks noChangeShapeType="1"/>
            </p:cNvSpPr>
            <p:nvPr/>
          </p:nvSpPr>
          <p:spPr bwMode="auto">
            <a:xfrm flipV="1">
              <a:off x="2367" y="3325"/>
              <a:ext cx="10" cy="5"/>
            </a:xfrm>
            <a:prstGeom prst="line">
              <a:avLst/>
            </a:prstGeom>
            <a:noFill/>
            <a:ln w="23813">
              <a:solidFill>
                <a:srgbClr val="FF0000"/>
              </a:solidFill>
              <a:round/>
              <a:headEnd/>
              <a:tailEnd/>
            </a:ln>
          </p:spPr>
          <p:txBody>
            <a:bodyPr/>
            <a:lstStyle/>
            <a:p>
              <a:endParaRPr lang="en-GB"/>
            </a:p>
          </p:txBody>
        </p:sp>
        <p:sp>
          <p:nvSpPr>
            <p:cNvPr id="430205" name="Line 4221"/>
            <p:cNvSpPr>
              <a:spLocks noChangeShapeType="1"/>
            </p:cNvSpPr>
            <p:nvPr/>
          </p:nvSpPr>
          <p:spPr bwMode="auto">
            <a:xfrm>
              <a:off x="2377" y="3325"/>
              <a:ext cx="10" cy="1"/>
            </a:xfrm>
            <a:prstGeom prst="line">
              <a:avLst/>
            </a:prstGeom>
            <a:noFill/>
            <a:ln w="23813">
              <a:solidFill>
                <a:srgbClr val="FF0000"/>
              </a:solidFill>
              <a:round/>
              <a:headEnd/>
              <a:tailEnd/>
            </a:ln>
          </p:spPr>
          <p:txBody>
            <a:bodyPr/>
            <a:lstStyle/>
            <a:p>
              <a:endParaRPr lang="en-GB"/>
            </a:p>
          </p:txBody>
        </p:sp>
        <p:sp>
          <p:nvSpPr>
            <p:cNvPr id="430206" name="Freeform 4222"/>
            <p:cNvSpPr>
              <a:spLocks/>
            </p:cNvSpPr>
            <p:nvPr/>
          </p:nvSpPr>
          <p:spPr bwMode="auto">
            <a:xfrm>
              <a:off x="2387" y="3325"/>
              <a:ext cx="11" cy="1"/>
            </a:xfrm>
            <a:custGeom>
              <a:avLst/>
              <a:gdLst/>
              <a:ahLst/>
              <a:cxnLst>
                <a:cxn ang="0">
                  <a:pos x="0" y="0"/>
                </a:cxn>
                <a:cxn ang="0">
                  <a:pos x="5" y="0"/>
                </a:cxn>
                <a:cxn ang="0">
                  <a:pos x="11" y="0"/>
                </a:cxn>
              </a:cxnLst>
              <a:rect l="0" t="0" r="r" b="b"/>
              <a:pathLst>
                <a:path w="11">
                  <a:moveTo>
                    <a:pt x="0" y="0"/>
                  </a:moveTo>
                  <a:lnTo>
                    <a:pt x="5" y="0"/>
                  </a:lnTo>
                  <a:lnTo>
                    <a:pt x="11" y="0"/>
                  </a:lnTo>
                </a:path>
              </a:pathLst>
            </a:custGeom>
            <a:noFill/>
            <a:ln w="23813">
              <a:solidFill>
                <a:srgbClr val="FF0000"/>
              </a:solidFill>
              <a:prstDash val="solid"/>
              <a:round/>
              <a:headEnd/>
              <a:tailEnd/>
            </a:ln>
          </p:spPr>
          <p:txBody>
            <a:bodyPr/>
            <a:lstStyle/>
            <a:p>
              <a:endParaRPr lang="en-GB"/>
            </a:p>
          </p:txBody>
        </p:sp>
        <p:sp>
          <p:nvSpPr>
            <p:cNvPr id="430207" name="Freeform 4223"/>
            <p:cNvSpPr>
              <a:spLocks/>
            </p:cNvSpPr>
            <p:nvPr/>
          </p:nvSpPr>
          <p:spPr bwMode="auto">
            <a:xfrm>
              <a:off x="2398" y="3315"/>
              <a:ext cx="10" cy="10"/>
            </a:xfrm>
            <a:custGeom>
              <a:avLst/>
              <a:gdLst/>
              <a:ahLst/>
              <a:cxnLst>
                <a:cxn ang="0">
                  <a:pos x="0" y="10"/>
                </a:cxn>
                <a:cxn ang="0">
                  <a:pos x="5" y="5"/>
                </a:cxn>
                <a:cxn ang="0">
                  <a:pos x="10" y="0"/>
                </a:cxn>
              </a:cxnLst>
              <a:rect l="0" t="0" r="r" b="b"/>
              <a:pathLst>
                <a:path w="10" h="10">
                  <a:moveTo>
                    <a:pt x="0" y="10"/>
                  </a:moveTo>
                  <a:lnTo>
                    <a:pt x="5" y="5"/>
                  </a:lnTo>
                  <a:lnTo>
                    <a:pt x="10" y="0"/>
                  </a:lnTo>
                </a:path>
              </a:pathLst>
            </a:custGeom>
            <a:noFill/>
            <a:ln w="23813">
              <a:solidFill>
                <a:srgbClr val="FF0000"/>
              </a:solidFill>
              <a:prstDash val="solid"/>
              <a:round/>
              <a:headEnd/>
              <a:tailEnd/>
            </a:ln>
          </p:spPr>
          <p:txBody>
            <a:bodyPr/>
            <a:lstStyle/>
            <a:p>
              <a:endParaRPr lang="en-GB"/>
            </a:p>
          </p:txBody>
        </p:sp>
        <p:sp>
          <p:nvSpPr>
            <p:cNvPr id="430208" name="Freeform 4224"/>
            <p:cNvSpPr>
              <a:spLocks/>
            </p:cNvSpPr>
            <p:nvPr/>
          </p:nvSpPr>
          <p:spPr bwMode="auto">
            <a:xfrm>
              <a:off x="2408" y="3315"/>
              <a:ext cx="10" cy="1"/>
            </a:xfrm>
            <a:custGeom>
              <a:avLst/>
              <a:gdLst/>
              <a:ahLst/>
              <a:cxnLst>
                <a:cxn ang="0">
                  <a:pos x="0" y="0"/>
                </a:cxn>
                <a:cxn ang="0">
                  <a:pos x="5" y="0"/>
                </a:cxn>
                <a:cxn ang="0">
                  <a:pos x="10" y="0"/>
                </a:cxn>
              </a:cxnLst>
              <a:rect l="0" t="0" r="r" b="b"/>
              <a:pathLst>
                <a:path w="10">
                  <a:moveTo>
                    <a:pt x="0" y="0"/>
                  </a:moveTo>
                  <a:lnTo>
                    <a:pt x="5" y="0"/>
                  </a:lnTo>
                  <a:lnTo>
                    <a:pt x="10" y="0"/>
                  </a:lnTo>
                </a:path>
              </a:pathLst>
            </a:custGeom>
            <a:noFill/>
            <a:ln w="23813">
              <a:solidFill>
                <a:srgbClr val="FF0000"/>
              </a:solidFill>
              <a:prstDash val="solid"/>
              <a:round/>
              <a:headEnd/>
              <a:tailEnd/>
            </a:ln>
          </p:spPr>
          <p:txBody>
            <a:bodyPr/>
            <a:lstStyle/>
            <a:p>
              <a:endParaRPr lang="en-GB"/>
            </a:p>
          </p:txBody>
        </p:sp>
        <p:sp>
          <p:nvSpPr>
            <p:cNvPr id="430209" name="Line 4225"/>
            <p:cNvSpPr>
              <a:spLocks noChangeShapeType="1"/>
            </p:cNvSpPr>
            <p:nvPr/>
          </p:nvSpPr>
          <p:spPr bwMode="auto">
            <a:xfrm>
              <a:off x="2418" y="3315"/>
              <a:ext cx="10" cy="1"/>
            </a:xfrm>
            <a:prstGeom prst="line">
              <a:avLst/>
            </a:prstGeom>
            <a:noFill/>
            <a:ln w="23813">
              <a:solidFill>
                <a:srgbClr val="FF0000"/>
              </a:solidFill>
              <a:round/>
              <a:headEnd/>
              <a:tailEnd/>
            </a:ln>
          </p:spPr>
          <p:txBody>
            <a:bodyPr/>
            <a:lstStyle/>
            <a:p>
              <a:endParaRPr lang="en-GB"/>
            </a:p>
          </p:txBody>
        </p:sp>
        <p:sp>
          <p:nvSpPr>
            <p:cNvPr id="430210" name="Line 4226"/>
            <p:cNvSpPr>
              <a:spLocks noChangeShapeType="1"/>
            </p:cNvSpPr>
            <p:nvPr/>
          </p:nvSpPr>
          <p:spPr bwMode="auto">
            <a:xfrm flipV="1">
              <a:off x="2428" y="3310"/>
              <a:ext cx="11" cy="5"/>
            </a:xfrm>
            <a:prstGeom prst="line">
              <a:avLst/>
            </a:prstGeom>
            <a:noFill/>
            <a:ln w="23813">
              <a:solidFill>
                <a:srgbClr val="FF0000"/>
              </a:solidFill>
              <a:round/>
              <a:headEnd/>
              <a:tailEnd/>
            </a:ln>
          </p:spPr>
          <p:txBody>
            <a:bodyPr/>
            <a:lstStyle/>
            <a:p>
              <a:endParaRPr lang="en-GB"/>
            </a:p>
          </p:txBody>
        </p:sp>
        <p:sp>
          <p:nvSpPr>
            <p:cNvPr id="430211" name="Line 4227"/>
            <p:cNvSpPr>
              <a:spLocks noChangeShapeType="1"/>
            </p:cNvSpPr>
            <p:nvPr/>
          </p:nvSpPr>
          <p:spPr bwMode="auto">
            <a:xfrm flipV="1">
              <a:off x="2439" y="3300"/>
              <a:ext cx="5" cy="10"/>
            </a:xfrm>
            <a:prstGeom prst="line">
              <a:avLst/>
            </a:prstGeom>
            <a:noFill/>
            <a:ln w="23813">
              <a:solidFill>
                <a:srgbClr val="FF0000"/>
              </a:solidFill>
              <a:round/>
              <a:headEnd/>
              <a:tailEnd/>
            </a:ln>
          </p:spPr>
          <p:txBody>
            <a:bodyPr/>
            <a:lstStyle/>
            <a:p>
              <a:endParaRPr lang="en-GB"/>
            </a:p>
          </p:txBody>
        </p:sp>
        <p:sp>
          <p:nvSpPr>
            <p:cNvPr id="430212" name="Line 4228"/>
            <p:cNvSpPr>
              <a:spLocks noChangeShapeType="1"/>
            </p:cNvSpPr>
            <p:nvPr/>
          </p:nvSpPr>
          <p:spPr bwMode="auto">
            <a:xfrm flipV="1">
              <a:off x="2444" y="3289"/>
              <a:ext cx="10" cy="11"/>
            </a:xfrm>
            <a:prstGeom prst="line">
              <a:avLst/>
            </a:prstGeom>
            <a:noFill/>
            <a:ln w="23813">
              <a:solidFill>
                <a:srgbClr val="FF0000"/>
              </a:solidFill>
              <a:round/>
              <a:headEnd/>
              <a:tailEnd/>
            </a:ln>
          </p:spPr>
          <p:txBody>
            <a:bodyPr/>
            <a:lstStyle/>
            <a:p>
              <a:endParaRPr lang="en-GB"/>
            </a:p>
          </p:txBody>
        </p:sp>
        <p:sp>
          <p:nvSpPr>
            <p:cNvPr id="430213" name="Line 4229"/>
            <p:cNvSpPr>
              <a:spLocks noChangeShapeType="1"/>
            </p:cNvSpPr>
            <p:nvPr/>
          </p:nvSpPr>
          <p:spPr bwMode="auto">
            <a:xfrm flipV="1">
              <a:off x="2454" y="3284"/>
              <a:ext cx="10" cy="5"/>
            </a:xfrm>
            <a:prstGeom prst="line">
              <a:avLst/>
            </a:prstGeom>
            <a:noFill/>
            <a:ln w="23813">
              <a:solidFill>
                <a:srgbClr val="FF0000"/>
              </a:solidFill>
              <a:round/>
              <a:headEnd/>
              <a:tailEnd/>
            </a:ln>
          </p:spPr>
          <p:txBody>
            <a:bodyPr/>
            <a:lstStyle/>
            <a:p>
              <a:endParaRPr lang="en-GB"/>
            </a:p>
          </p:txBody>
        </p:sp>
        <p:sp>
          <p:nvSpPr>
            <p:cNvPr id="430214" name="Freeform 4230"/>
            <p:cNvSpPr>
              <a:spLocks/>
            </p:cNvSpPr>
            <p:nvPr/>
          </p:nvSpPr>
          <p:spPr bwMode="auto">
            <a:xfrm>
              <a:off x="2464" y="3284"/>
              <a:ext cx="11" cy="1"/>
            </a:xfrm>
            <a:custGeom>
              <a:avLst/>
              <a:gdLst/>
              <a:ahLst/>
              <a:cxnLst>
                <a:cxn ang="0">
                  <a:pos x="0" y="0"/>
                </a:cxn>
                <a:cxn ang="0">
                  <a:pos x="5" y="0"/>
                </a:cxn>
                <a:cxn ang="0">
                  <a:pos x="11" y="0"/>
                </a:cxn>
              </a:cxnLst>
              <a:rect l="0" t="0" r="r" b="b"/>
              <a:pathLst>
                <a:path w="11">
                  <a:moveTo>
                    <a:pt x="0" y="0"/>
                  </a:moveTo>
                  <a:lnTo>
                    <a:pt x="5" y="0"/>
                  </a:lnTo>
                  <a:lnTo>
                    <a:pt x="11" y="0"/>
                  </a:lnTo>
                </a:path>
              </a:pathLst>
            </a:custGeom>
            <a:noFill/>
            <a:ln w="23813">
              <a:solidFill>
                <a:srgbClr val="FF0000"/>
              </a:solidFill>
              <a:prstDash val="solid"/>
              <a:round/>
              <a:headEnd/>
              <a:tailEnd/>
            </a:ln>
          </p:spPr>
          <p:txBody>
            <a:bodyPr/>
            <a:lstStyle/>
            <a:p>
              <a:endParaRPr lang="en-GB"/>
            </a:p>
          </p:txBody>
        </p:sp>
        <p:sp>
          <p:nvSpPr>
            <p:cNvPr id="430215" name="Freeform 4231"/>
            <p:cNvSpPr>
              <a:spLocks/>
            </p:cNvSpPr>
            <p:nvPr/>
          </p:nvSpPr>
          <p:spPr bwMode="auto">
            <a:xfrm>
              <a:off x="2475" y="3274"/>
              <a:ext cx="10" cy="10"/>
            </a:xfrm>
            <a:custGeom>
              <a:avLst/>
              <a:gdLst/>
              <a:ahLst/>
              <a:cxnLst>
                <a:cxn ang="0">
                  <a:pos x="0" y="10"/>
                </a:cxn>
                <a:cxn ang="0">
                  <a:pos x="5" y="5"/>
                </a:cxn>
                <a:cxn ang="0">
                  <a:pos x="10" y="0"/>
                </a:cxn>
              </a:cxnLst>
              <a:rect l="0" t="0" r="r" b="b"/>
              <a:pathLst>
                <a:path w="10" h="10">
                  <a:moveTo>
                    <a:pt x="0" y="10"/>
                  </a:moveTo>
                  <a:lnTo>
                    <a:pt x="5" y="5"/>
                  </a:lnTo>
                  <a:lnTo>
                    <a:pt x="10" y="0"/>
                  </a:lnTo>
                </a:path>
              </a:pathLst>
            </a:custGeom>
            <a:noFill/>
            <a:ln w="23813">
              <a:solidFill>
                <a:srgbClr val="FF0000"/>
              </a:solidFill>
              <a:prstDash val="solid"/>
              <a:round/>
              <a:headEnd/>
              <a:tailEnd/>
            </a:ln>
          </p:spPr>
          <p:txBody>
            <a:bodyPr/>
            <a:lstStyle/>
            <a:p>
              <a:endParaRPr lang="en-GB"/>
            </a:p>
          </p:txBody>
        </p:sp>
        <p:sp>
          <p:nvSpPr>
            <p:cNvPr id="430216" name="Freeform 4232"/>
            <p:cNvSpPr>
              <a:spLocks/>
            </p:cNvSpPr>
            <p:nvPr/>
          </p:nvSpPr>
          <p:spPr bwMode="auto">
            <a:xfrm>
              <a:off x="2485" y="3264"/>
              <a:ext cx="10" cy="10"/>
            </a:xfrm>
            <a:custGeom>
              <a:avLst/>
              <a:gdLst/>
              <a:ahLst/>
              <a:cxnLst>
                <a:cxn ang="0">
                  <a:pos x="0" y="10"/>
                </a:cxn>
                <a:cxn ang="0">
                  <a:pos x="5" y="5"/>
                </a:cxn>
                <a:cxn ang="0">
                  <a:pos x="10" y="0"/>
                </a:cxn>
              </a:cxnLst>
              <a:rect l="0" t="0" r="r" b="b"/>
              <a:pathLst>
                <a:path w="10" h="10">
                  <a:moveTo>
                    <a:pt x="0" y="10"/>
                  </a:moveTo>
                  <a:lnTo>
                    <a:pt x="5" y="5"/>
                  </a:lnTo>
                  <a:lnTo>
                    <a:pt x="10" y="0"/>
                  </a:lnTo>
                </a:path>
              </a:pathLst>
            </a:custGeom>
            <a:noFill/>
            <a:ln w="23813">
              <a:solidFill>
                <a:srgbClr val="FF0000"/>
              </a:solidFill>
              <a:prstDash val="solid"/>
              <a:round/>
              <a:headEnd/>
              <a:tailEnd/>
            </a:ln>
          </p:spPr>
          <p:txBody>
            <a:bodyPr/>
            <a:lstStyle/>
            <a:p>
              <a:endParaRPr lang="en-GB"/>
            </a:p>
          </p:txBody>
        </p:sp>
        <p:sp>
          <p:nvSpPr>
            <p:cNvPr id="430217" name="Freeform 4233"/>
            <p:cNvSpPr>
              <a:spLocks/>
            </p:cNvSpPr>
            <p:nvPr/>
          </p:nvSpPr>
          <p:spPr bwMode="auto">
            <a:xfrm>
              <a:off x="2495" y="3264"/>
              <a:ext cx="10" cy="1"/>
            </a:xfrm>
            <a:custGeom>
              <a:avLst/>
              <a:gdLst/>
              <a:ahLst/>
              <a:cxnLst>
                <a:cxn ang="0">
                  <a:pos x="0" y="0"/>
                </a:cxn>
                <a:cxn ang="0">
                  <a:pos x="5" y="0"/>
                </a:cxn>
                <a:cxn ang="0">
                  <a:pos x="10" y="0"/>
                </a:cxn>
              </a:cxnLst>
              <a:rect l="0" t="0" r="r" b="b"/>
              <a:pathLst>
                <a:path w="10">
                  <a:moveTo>
                    <a:pt x="0" y="0"/>
                  </a:moveTo>
                  <a:lnTo>
                    <a:pt x="5" y="0"/>
                  </a:lnTo>
                  <a:lnTo>
                    <a:pt x="10" y="0"/>
                  </a:lnTo>
                </a:path>
              </a:pathLst>
            </a:custGeom>
            <a:noFill/>
            <a:ln w="23813">
              <a:solidFill>
                <a:srgbClr val="FF0000"/>
              </a:solidFill>
              <a:prstDash val="solid"/>
              <a:round/>
              <a:headEnd/>
              <a:tailEnd/>
            </a:ln>
          </p:spPr>
          <p:txBody>
            <a:bodyPr/>
            <a:lstStyle/>
            <a:p>
              <a:endParaRPr lang="en-GB"/>
            </a:p>
          </p:txBody>
        </p:sp>
        <p:sp>
          <p:nvSpPr>
            <p:cNvPr id="430218" name="Line 4234"/>
            <p:cNvSpPr>
              <a:spLocks noChangeShapeType="1"/>
            </p:cNvSpPr>
            <p:nvPr/>
          </p:nvSpPr>
          <p:spPr bwMode="auto">
            <a:xfrm flipV="1">
              <a:off x="2505" y="3258"/>
              <a:ext cx="11" cy="6"/>
            </a:xfrm>
            <a:prstGeom prst="line">
              <a:avLst/>
            </a:prstGeom>
            <a:noFill/>
            <a:ln w="23813">
              <a:solidFill>
                <a:srgbClr val="FF0000"/>
              </a:solidFill>
              <a:round/>
              <a:headEnd/>
              <a:tailEnd/>
            </a:ln>
          </p:spPr>
          <p:txBody>
            <a:bodyPr/>
            <a:lstStyle/>
            <a:p>
              <a:endParaRPr lang="en-GB"/>
            </a:p>
          </p:txBody>
        </p:sp>
        <p:sp>
          <p:nvSpPr>
            <p:cNvPr id="430219" name="Line 4235"/>
            <p:cNvSpPr>
              <a:spLocks noChangeShapeType="1"/>
            </p:cNvSpPr>
            <p:nvPr/>
          </p:nvSpPr>
          <p:spPr bwMode="auto">
            <a:xfrm flipV="1">
              <a:off x="2516" y="3248"/>
              <a:ext cx="10" cy="10"/>
            </a:xfrm>
            <a:prstGeom prst="line">
              <a:avLst/>
            </a:prstGeom>
            <a:noFill/>
            <a:ln w="23813">
              <a:solidFill>
                <a:srgbClr val="FF0000"/>
              </a:solidFill>
              <a:round/>
              <a:headEnd/>
              <a:tailEnd/>
            </a:ln>
          </p:spPr>
          <p:txBody>
            <a:bodyPr/>
            <a:lstStyle/>
            <a:p>
              <a:endParaRPr lang="en-GB"/>
            </a:p>
          </p:txBody>
        </p:sp>
        <p:sp>
          <p:nvSpPr>
            <p:cNvPr id="430220" name="Line 4236"/>
            <p:cNvSpPr>
              <a:spLocks noChangeShapeType="1"/>
            </p:cNvSpPr>
            <p:nvPr/>
          </p:nvSpPr>
          <p:spPr bwMode="auto">
            <a:xfrm flipV="1">
              <a:off x="2526" y="3243"/>
              <a:ext cx="10" cy="5"/>
            </a:xfrm>
            <a:prstGeom prst="line">
              <a:avLst/>
            </a:prstGeom>
            <a:noFill/>
            <a:ln w="23813">
              <a:solidFill>
                <a:srgbClr val="FF0000"/>
              </a:solidFill>
              <a:round/>
              <a:headEnd/>
              <a:tailEnd/>
            </a:ln>
          </p:spPr>
          <p:txBody>
            <a:bodyPr/>
            <a:lstStyle/>
            <a:p>
              <a:endParaRPr lang="en-GB"/>
            </a:p>
          </p:txBody>
        </p:sp>
        <p:sp>
          <p:nvSpPr>
            <p:cNvPr id="430221" name="Line 4237"/>
            <p:cNvSpPr>
              <a:spLocks noChangeShapeType="1"/>
            </p:cNvSpPr>
            <p:nvPr/>
          </p:nvSpPr>
          <p:spPr bwMode="auto">
            <a:xfrm flipV="1">
              <a:off x="2536" y="3233"/>
              <a:ext cx="11" cy="10"/>
            </a:xfrm>
            <a:prstGeom prst="line">
              <a:avLst/>
            </a:prstGeom>
            <a:noFill/>
            <a:ln w="23813">
              <a:solidFill>
                <a:srgbClr val="FF0000"/>
              </a:solidFill>
              <a:round/>
              <a:headEnd/>
              <a:tailEnd/>
            </a:ln>
          </p:spPr>
          <p:txBody>
            <a:bodyPr/>
            <a:lstStyle/>
            <a:p>
              <a:endParaRPr lang="en-GB"/>
            </a:p>
          </p:txBody>
        </p:sp>
        <p:sp>
          <p:nvSpPr>
            <p:cNvPr id="430222" name="Line 4238"/>
            <p:cNvSpPr>
              <a:spLocks noChangeShapeType="1"/>
            </p:cNvSpPr>
            <p:nvPr/>
          </p:nvSpPr>
          <p:spPr bwMode="auto">
            <a:xfrm flipV="1">
              <a:off x="2547" y="3222"/>
              <a:ext cx="10" cy="11"/>
            </a:xfrm>
            <a:prstGeom prst="line">
              <a:avLst/>
            </a:prstGeom>
            <a:noFill/>
            <a:ln w="23813">
              <a:solidFill>
                <a:srgbClr val="FF0000"/>
              </a:solidFill>
              <a:round/>
              <a:headEnd/>
              <a:tailEnd/>
            </a:ln>
          </p:spPr>
          <p:txBody>
            <a:bodyPr/>
            <a:lstStyle/>
            <a:p>
              <a:endParaRPr lang="en-GB"/>
            </a:p>
          </p:txBody>
        </p:sp>
        <p:sp>
          <p:nvSpPr>
            <p:cNvPr id="430223" name="Freeform 4239"/>
            <p:cNvSpPr>
              <a:spLocks/>
            </p:cNvSpPr>
            <p:nvPr/>
          </p:nvSpPr>
          <p:spPr bwMode="auto">
            <a:xfrm>
              <a:off x="2557" y="3217"/>
              <a:ext cx="10" cy="5"/>
            </a:xfrm>
            <a:custGeom>
              <a:avLst/>
              <a:gdLst/>
              <a:ahLst/>
              <a:cxnLst>
                <a:cxn ang="0">
                  <a:pos x="0" y="5"/>
                </a:cxn>
                <a:cxn ang="0">
                  <a:pos x="5" y="5"/>
                </a:cxn>
                <a:cxn ang="0">
                  <a:pos x="10" y="0"/>
                </a:cxn>
              </a:cxnLst>
              <a:rect l="0" t="0" r="r" b="b"/>
              <a:pathLst>
                <a:path w="10" h="5">
                  <a:moveTo>
                    <a:pt x="0" y="5"/>
                  </a:moveTo>
                  <a:lnTo>
                    <a:pt x="5" y="5"/>
                  </a:lnTo>
                  <a:lnTo>
                    <a:pt x="10" y="0"/>
                  </a:lnTo>
                </a:path>
              </a:pathLst>
            </a:custGeom>
            <a:noFill/>
            <a:ln w="23813">
              <a:solidFill>
                <a:srgbClr val="FF0000"/>
              </a:solidFill>
              <a:prstDash val="solid"/>
              <a:round/>
              <a:headEnd/>
              <a:tailEnd/>
            </a:ln>
          </p:spPr>
          <p:txBody>
            <a:bodyPr/>
            <a:lstStyle/>
            <a:p>
              <a:endParaRPr lang="en-GB"/>
            </a:p>
          </p:txBody>
        </p:sp>
        <p:sp>
          <p:nvSpPr>
            <p:cNvPr id="430224" name="Freeform 4240"/>
            <p:cNvSpPr>
              <a:spLocks/>
            </p:cNvSpPr>
            <p:nvPr/>
          </p:nvSpPr>
          <p:spPr bwMode="auto">
            <a:xfrm>
              <a:off x="2567" y="3202"/>
              <a:ext cx="10" cy="15"/>
            </a:xfrm>
            <a:custGeom>
              <a:avLst/>
              <a:gdLst/>
              <a:ahLst/>
              <a:cxnLst>
                <a:cxn ang="0">
                  <a:pos x="0" y="15"/>
                </a:cxn>
                <a:cxn ang="0">
                  <a:pos x="5" y="10"/>
                </a:cxn>
                <a:cxn ang="0">
                  <a:pos x="10" y="0"/>
                </a:cxn>
              </a:cxnLst>
              <a:rect l="0" t="0" r="r" b="b"/>
              <a:pathLst>
                <a:path w="10" h="15">
                  <a:moveTo>
                    <a:pt x="0" y="15"/>
                  </a:moveTo>
                  <a:lnTo>
                    <a:pt x="5" y="10"/>
                  </a:lnTo>
                  <a:lnTo>
                    <a:pt x="10" y="0"/>
                  </a:lnTo>
                </a:path>
              </a:pathLst>
            </a:custGeom>
            <a:noFill/>
            <a:ln w="23813">
              <a:solidFill>
                <a:srgbClr val="FF0000"/>
              </a:solidFill>
              <a:prstDash val="solid"/>
              <a:round/>
              <a:headEnd/>
              <a:tailEnd/>
            </a:ln>
          </p:spPr>
          <p:txBody>
            <a:bodyPr/>
            <a:lstStyle/>
            <a:p>
              <a:endParaRPr lang="en-GB"/>
            </a:p>
          </p:txBody>
        </p:sp>
        <p:sp>
          <p:nvSpPr>
            <p:cNvPr id="430225" name="Line 4241"/>
            <p:cNvSpPr>
              <a:spLocks noChangeShapeType="1"/>
            </p:cNvSpPr>
            <p:nvPr/>
          </p:nvSpPr>
          <p:spPr bwMode="auto">
            <a:xfrm flipV="1">
              <a:off x="2577" y="3192"/>
              <a:ext cx="11" cy="10"/>
            </a:xfrm>
            <a:prstGeom prst="line">
              <a:avLst/>
            </a:prstGeom>
            <a:noFill/>
            <a:ln w="23813">
              <a:solidFill>
                <a:srgbClr val="FF0000"/>
              </a:solidFill>
              <a:round/>
              <a:headEnd/>
              <a:tailEnd/>
            </a:ln>
          </p:spPr>
          <p:txBody>
            <a:bodyPr/>
            <a:lstStyle/>
            <a:p>
              <a:endParaRPr lang="en-GB"/>
            </a:p>
          </p:txBody>
        </p:sp>
        <p:sp>
          <p:nvSpPr>
            <p:cNvPr id="430226" name="Freeform 4242"/>
            <p:cNvSpPr>
              <a:spLocks/>
            </p:cNvSpPr>
            <p:nvPr/>
          </p:nvSpPr>
          <p:spPr bwMode="auto">
            <a:xfrm>
              <a:off x="2588" y="3176"/>
              <a:ext cx="10" cy="16"/>
            </a:xfrm>
            <a:custGeom>
              <a:avLst/>
              <a:gdLst/>
              <a:ahLst/>
              <a:cxnLst>
                <a:cxn ang="0">
                  <a:pos x="0" y="16"/>
                </a:cxn>
                <a:cxn ang="0">
                  <a:pos x="5" y="5"/>
                </a:cxn>
                <a:cxn ang="0">
                  <a:pos x="10" y="0"/>
                </a:cxn>
              </a:cxnLst>
              <a:rect l="0" t="0" r="r" b="b"/>
              <a:pathLst>
                <a:path w="10" h="16">
                  <a:moveTo>
                    <a:pt x="0" y="16"/>
                  </a:moveTo>
                  <a:lnTo>
                    <a:pt x="5" y="5"/>
                  </a:lnTo>
                  <a:lnTo>
                    <a:pt x="10" y="0"/>
                  </a:lnTo>
                </a:path>
              </a:pathLst>
            </a:custGeom>
            <a:noFill/>
            <a:ln w="23813">
              <a:solidFill>
                <a:srgbClr val="FF0000"/>
              </a:solidFill>
              <a:prstDash val="solid"/>
              <a:round/>
              <a:headEnd/>
              <a:tailEnd/>
            </a:ln>
          </p:spPr>
          <p:txBody>
            <a:bodyPr/>
            <a:lstStyle/>
            <a:p>
              <a:endParaRPr lang="en-GB"/>
            </a:p>
          </p:txBody>
        </p:sp>
        <p:sp>
          <p:nvSpPr>
            <p:cNvPr id="430227" name="Line 4243"/>
            <p:cNvSpPr>
              <a:spLocks noChangeShapeType="1"/>
            </p:cNvSpPr>
            <p:nvPr/>
          </p:nvSpPr>
          <p:spPr bwMode="auto">
            <a:xfrm flipV="1">
              <a:off x="2598" y="3166"/>
              <a:ext cx="10" cy="10"/>
            </a:xfrm>
            <a:prstGeom prst="line">
              <a:avLst/>
            </a:prstGeom>
            <a:noFill/>
            <a:ln w="23813">
              <a:solidFill>
                <a:srgbClr val="FF0000"/>
              </a:solidFill>
              <a:round/>
              <a:headEnd/>
              <a:tailEnd/>
            </a:ln>
          </p:spPr>
          <p:txBody>
            <a:bodyPr/>
            <a:lstStyle/>
            <a:p>
              <a:endParaRPr lang="en-GB"/>
            </a:p>
          </p:txBody>
        </p:sp>
        <p:sp>
          <p:nvSpPr>
            <p:cNvPr id="430228" name="Line 4244"/>
            <p:cNvSpPr>
              <a:spLocks noChangeShapeType="1"/>
            </p:cNvSpPr>
            <p:nvPr/>
          </p:nvSpPr>
          <p:spPr bwMode="auto">
            <a:xfrm flipV="1">
              <a:off x="2608" y="3156"/>
              <a:ext cx="11" cy="10"/>
            </a:xfrm>
            <a:prstGeom prst="line">
              <a:avLst/>
            </a:prstGeom>
            <a:noFill/>
            <a:ln w="23813">
              <a:solidFill>
                <a:srgbClr val="FF0000"/>
              </a:solidFill>
              <a:round/>
              <a:headEnd/>
              <a:tailEnd/>
            </a:ln>
          </p:spPr>
          <p:txBody>
            <a:bodyPr/>
            <a:lstStyle/>
            <a:p>
              <a:endParaRPr lang="en-GB"/>
            </a:p>
          </p:txBody>
        </p:sp>
        <p:sp>
          <p:nvSpPr>
            <p:cNvPr id="430229" name="Freeform 4245"/>
            <p:cNvSpPr>
              <a:spLocks/>
            </p:cNvSpPr>
            <p:nvPr/>
          </p:nvSpPr>
          <p:spPr bwMode="auto">
            <a:xfrm>
              <a:off x="2619" y="3140"/>
              <a:ext cx="5" cy="16"/>
            </a:xfrm>
            <a:custGeom>
              <a:avLst/>
              <a:gdLst/>
              <a:ahLst/>
              <a:cxnLst>
                <a:cxn ang="0">
                  <a:pos x="0" y="16"/>
                </a:cxn>
                <a:cxn ang="0">
                  <a:pos x="0" y="5"/>
                </a:cxn>
                <a:cxn ang="0">
                  <a:pos x="5" y="0"/>
                </a:cxn>
              </a:cxnLst>
              <a:rect l="0" t="0" r="r" b="b"/>
              <a:pathLst>
                <a:path w="5" h="16">
                  <a:moveTo>
                    <a:pt x="0" y="16"/>
                  </a:moveTo>
                  <a:lnTo>
                    <a:pt x="0" y="5"/>
                  </a:lnTo>
                  <a:lnTo>
                    <a:pt x="5" y="0"/>
                  </a:lnTo>
                </a:path>
              </a:pathLst>
            </a:custGeom>
            <a:noFill/>
            <a:ln w="23813">
              <a:solidFill>
                <a:srgbClr val="FF0000"/>
              </a:solidFill>
              <a:prstDash val="solid"/>
              <a:round/>
              <a:headEnd/>
              <a:tailEnd/>
            </a:ln>
          </p:spPr>
          <p:txBody>
            <a:bodyPr/>
            <a:lstStyle/>
            <a:p>
              <a:endParaRPr lang="en-GB"/>
            </a:p>
          </p:txBody>
        </p:sp>
        <p:sp>
          <p:nvSpPr>
            <p:cNvPr id="430230" name="Freeform 4246"/>
            <p:cNvSpPr>
              <a:spLocks/>
            </p:cNvSpPr>
            <p:nvPr/>
          </p:nvSpPr>
          <p:spPr bwMode="auto">
            <a:xfrm>
              <a:off x="2624" y="3140"/>
              <a:ext cx="10" cy="5"/>
            </a:xfrm>
            <a:custGeom>
              <a:avLst/>
              <a:gdLst/>
              <a:ahLst/>
              <a:cxnLst>
                <a:cxn ang="0">
                  <a:pos x="0" y="0"/>
                </a:cxn>
                <a:cxn ang="0">
                  <a:pos x="5" y="0"/>
                </a:cxn>
                <a:cxn ang="0">
                  <a:pos x="10" y="5"/>
                </a:cxn>
              </a:cxnLst>
              <a:rect l="0" t="0" r="r" b="b"/>
              <a:pathLst>
                <a:path w="10" h="5">
                  <a:moveTo>
                    <a:pt x="0" y="0"/>
                  </a:moveTo>
                  <a:lnTo>
                    <a:pt x="5" y="0"/>
                  </a:lnTo>
                  <a:lnTo>
                    <a:pt x="10" y="5"/>
                  </a:lnTo>
                </a:path>
              </a:pathLst>
            </a:custGeom>
            <a:noFill/>
            <a:ln w="23813">
              <a:solidFill>
                <a:srgbClr val="FF0000"/>
              </a:solidFill>
              <a:prstDash val="solid"/>
              <a:round/>
              <a:headEnd/>
              <a:tailEnd/>
            </a:ln>
          </p:spPr>
          <p:txBody>
            <a:bodyPr/>
            <a:lstStyle/>
            <a:p>
              <a:endParaRPr lang="en-GB"/>
            </a:p>
          </p:txBody>
        </p:sp>
        <p:sp>
          <p:nvSpPr>
            <p:cNvPr id="430231" name="Freeform 4247"/>
            <p:cNvSpPr>
              <a:spLocks/>
            </p:cNvSpPr>
            <p:nvPr/>
          </p:nvSpPr>
          <p:spPr bwMode="auto">
            <a:xfrm>
              <a:off x="2634" y="3145"/>
              <a:ext cx="10" cy="1"/>
            </a:xfrm>
            <a:custGeom>
              <a:avLst/>
              <a:gdLst/>
              <a:ahLst/>
              <a:cxnLst>
                <a:cxn ang="0">
                  <a:pos x="0" y="0"/>
                </a:cxn>
                <a:cxn ang="0">
                  <a:pos x="5" y="0"/>
                </a:cxn>
                <a:cxn ang="0">
                  <a:pos x="10" y="0"/>
                </a:cxn>
              </a:cxnLst>
              <a:rect l="0" t="0" r="r" b="b"/>
              <a:pathLst>
                <a:path w="10">
                  <a:moveTo>
                    <a:pt x="0" y="0"/>
                  </a:moveTo>
                  <a:lnTo>
                    <a:pt x="5" y="0"/>
                  </a:lnTo>
                  <a:lnTo>
                    <a:pt x="10" y="0"/>
                  </a:lnTo>
                </a:path>
              </a:pathLst>
            </a:custGeom>
            <a:noFill/>
            <a:ln w="23813">
              <a:solidFill>
                <a:srgbClr val="FF0000"/>
              </a:solidFill>
              <a:prstDash val="solid"/>
              <a:round/>
              <a:headEnd/>
              <a:tailEnd/>
            </a:ln>
          </p:spPr>
          <p:txBody>
            <a:bodyPr/>
            <a:lstStyle/>
            <a:p>
              <a:endParaRPr lang="en-GB"/>
            </a:p>
          </p:txBody>
        </p:sp>
        <p:sp>
          <p:nvSpPr>
            <p:cNvPr id="430232" name="Freeform 4248"/>
            <p:cNvSpPr>
              <a:spLocks/>
            </p:cNvSpPr>
            <p:nvPr/>
          </p:nvSpPr>
          <p:spPr bwMode="auto">
            <a:xfrm>
              <a:off x="2644" y="3125"/>
              <a:ext cx="11" cy="20"/>
            </a:xfrm>
            <a:custGeom>
              <a:avLst/>
              <a:gdLst/>
              <a:ahLst/>
              <a:cxnLst>
                <a:cxn ang="0">
                  <a:pos x="0" y="20"/>
                </a:cxn>
                <a:cxn ang="0">
                  <a:pos x="5" y="10"/>
                </a:cxn>
                <a:cxn ang="0">
                  <a:pos x="11" y="0"/>
                </a:cxn>
              </a:cxnLst>
              <a:rect l="0" t="0" r="r" b="b"/>
              <a:pathLst>
                <a:path w="11" h="20">
                  <a:moveTo>
                    <a:pt x="0" y="20"/>
                  </a:moveTo>
                  <a:lnTo>
                    <a:pt x="5" y="10"/>
                  </a:lnTo>
                  <a:lnTo>
                    <a:pt x="11" y="0"/>
                  </a:lnTo>
                </a:path>
              </a:pathLst>
            </a:custGeom>
            <a:noFill/>
            <a:ln w="23813">
              <a:solidFill>
                <a:srgbClr val="FF0000"/>
              </a:solidFill>
              <a:prstDash val="solid"/>
              <a:round/>
              <a:headEnd/>
              <a:tailEnd/>
            </a:ln>
          </p:spPr>
          <p:txBody>
            <a:bodyPr/>
            <a:lstStyle/>
            <a:p>
              <a:endParaRPr lang="en-GB"/>
            </a:p>
          </p:txBody>
        </p:sp>
        <p:sp>
          <p:nvSpPr>
            <p:cNvPr id="430233" name="Freeform 4249"/>
            <p:cNvSpPr>
              <a:spLocks/>
            </p:cNvSpPr>
            <p:nvPr/>
          </p:nvSpPr>
          <p:spPr bwMode="auto">
            <a:xfrm>
              <a:off x="2655" y="3120"/>
              <a:ext cx="10" cy="5"/>
            </a:xfrm>
            <a:custGeom>
              <a:avLst/>
              <a:gdLst/>
              <a:ahLst/>
              <a:cxnLst>
                <a:cxn ang="0">
                  <a:pos x="0" y="5"/>
                </a:cxn>
                <a:cxn ang="0">
                  <a:pos x="5" y="0"/>
                </a:cxn>
                <a:cxn ang="0">
                  <a:pos x="10" y="0"/>
                </a:cxn>
              </a:cxnLst>
              <a:rect l="0" t="0" r="r" b="b"/>
              <a:pathLst>
                <a:path w="10" h="5">
                  <a:moveTo>
                    <a:pt x="0" y="5"/>
                  </a:moveTo>
                  <a:lnTo>
                    <a:pt x="5" y="0"/>
                  </a:lnTo>
                  <a:lnTo>
                    <a:pt x="10" y="0"/>
                  </a:lnTo>
                </a:path>
              </a:pathLst>
            </a:custGeom>
            <a:noFill/>
            <a:ln w="23813">
              <a:solidFill>
                <a:srgbClr val="FF0000"/>
              </a:solidFill>
              <a:prstDash val="solid"/>
              <a:round/>
              <a:headEnd/>
              <a:tailEnd/>
            </a:ln>
          </p:spPr>
          <p:txBody>
            <a:bodyPr/>
            <a:lstStyle/>
            <a:p>
              <a:endParaRPr lang="en-GB"/>
            </a:p>
          </p:txBody>
        </p:sp>
        <p:sp>
          <p:nvSpPr>
            <p:cNvPr id="430234" name="Line 4250"/>
            <p:cNvSpPr>
              <a:spLocks noChangeShapeType="1"/>
            </p:cNvSpPr>
            <p:nvPr/>
          </p:nvSpPr>
          <p:spPr bwMode="auto">
            <a:xfrm flipV="1">
              <a:off x="2665" y="3109"/>
              <a:ext cx="10" cy="11"/>
            </a:xfrm>
            <a:prstGeom prst="line">
              <a:avLst/>
            </a:prstGeom>
            <a:noFill/>
            <a:ln w="23813">
              <a:solidFill>
                <a:srgbClr val="FF0000"/>
              </a:solidFill>
              <a:round/>
              <a:headEnd/>
              <a:tailEnd/>
            </a:ln>
          </p:spPr>
          <p:txBody>
            <a:bodyPr/>
            <a:lstStyle/>
            <a:p>
              <a:endParaRPr lang="en-GB"/>
            </a:p>
          </p:txBody>
        </p:sp>
        <p:sp>
          <p:nvSpPr>
            <p:cNvPr id="430235" name="Freeform 4251"/>
            <p:cNvSpPr>
              <a:spLocks/>
            </p:cNvSpPr>
            <p:nvPr/>
          </p:nvSpPr>
          <p:spPr bwMode="auto">
            <a:xfrm>
              <a:off x="2675" y="3099"/>
              <a:ext cx="10" cy="10"/>
            </a:xfrm>
            <a:custGeom>
              <a:avLst/>
              <a:gdLst/>
              <a:ahLst/>
              <a:cxnLst>
                <a:cxn ang="0">
                  <a:pos x="0" y="10"/>
                </a:cxn>
                <a:cxn ang="0">
                  <a:pos x="5" y="5"/>
                </a:cxn>
                <a:cxn ang="0">
                  <a:pos x="10" y="0"/>
                </a:cxn>
              </a:cxnLst>
              <a:rect l="0" t="0" r="r" b="b"/>
              <a:pathLst>
                <a:path w="10" h="10">
                  <a:moveTo>
                    <a:pt x="0" y="10"/>
                  </a:moveTo>
                  <a:lnTo>
                    <a:pt x="5" y="5"/>
                  </a:lnTo>
                  <a:lnTo>
                    <a:pt x="10" y="0"/>
                  </a:lnTo>
                </a:path>
              </a:pathLst>
            </a:custGeom>
            <a:noFill/>
            <a:ln w="23813">
              <a:solidFill>
                <a:srgbClr val="FF0000"/>
              </a:solidFill>
              <a:prstDash val="solid"/>
              <a:round/>
              <a:headEnd/>
              <a:tailEnd/>
            </a:ln>
          </p:spPr>
          <p:txBody>
            <a:bodyPr/>
            <a:lstStyle/>
            <a:p>
              <a:endParaRPr lang="en-GB"/>
            </a:p>
          </p:txBody>
        </p:sp>
        <p:sp>
          <p:nvSpPr>
            <p:cNvPr id="430236" name="Line 4252"/>
            <p:cNvSpPr>
              <a:spLocks noChangeShapeType="1"/>
            </p:cNvSpPr>
            <p:nvPr/>
          </p:nvSpPr>
          <p:spPr bwMode="auto">
            <a:xfrm>
              <a:off x="2685" y="3099"/>
              <a:ext cx="11" cy="1"/>
            </a:xfrm>
            <a:prstGeom prst="line">
              <a:avLst/>
            </a:prstGeom>
            <a:noFill/>
            <a:ln w="23813">
              <a:solidFill>
                <a:srgbClr val="FF0000"/>
              </a:solidFill>
              <a:round/>
              <a:headEnd/>
              <a:tailEnd/>
            </a:ln>
          </p:spPr>
          <p:txBody>
            <a:bodyPr/>
            <a:lstStyle/>
            <a:p>
              <a:endParaRPr lang="en-GB"/>
            </a:p>
          </p:txBody>
        </p:sp>
        <p:sp>
          <p:nvSpPr>
            <p:cNvPr id="430237" name="Freeform 4253"/>
            <p:cNvSpPr>
              <a:spLocks/>
            </p:cNvSpPr>
            <p:nvPr/>
          </p:nvSpPr>
          <p:spPr bwMode="auto">
            <a:xfrm>
              <a:off x="2696" y="3099"/>
              <a:ext cx="10" cy="10"/>
            </a:xfrm>
            <a:custGeom>
              <a:avLst/>
              <a:gdLst/>
              <a:ahLst/>
              <a:cxnLst>
                <a:cxn ang="0">
                  <a:pos x="0" y="0"/>
                </a:cxn>
                <a:cxn ang="0">
                  <a:pos x="5" y="5"/>
                </a:cxn>
                <a:cxn ang="0">
                  <a:pos x="10" y="10"/>
                </a:cxn>
              </a:cxnLst>
              <a:rect l="0" t="0" r="r" b="b"/>
              <a:pathLst>
                <a:path w="10" h="10">
                  <a:moveTo>
                    <a:pt x="0" y="0"/>
                  </a:moveTo>
                  <a:lnTo>
                    <a:pt x="5" y="5"/>
                  </a:lnTo>
                  <a:lnTo>
                    <a:pt x="10" y="10"/>
                  </a:lnTo>
                </a:path>
              </a:pathLst>
            </a:custGeom>
            <a:noFill/>
            <a:ln w="23813">
              <a:solidFill>
                <a:srgbClr val="FF0000"/>
              </a:solidFill>
              <a:prstDash val="solid"/>
              <a:round/>
              <a:headEnd/>
              <a:tailEnd/>
            </a:ln>
          </p:spPr>
          <p:txBody>
            <a:bodyPr/>
            <a:lstStyle/>
            <a:p>
              <a:endParaRPr lang="en-GB"/>
            </a:p>
          </p:txBody>
        </p:sp>
        <p:sp>
          <p:nvSpPr>
            <p:cNvPr id="430238" name="Line 4254"/>
            <p:cNvSpPr>
              <a:spLocks noChangeShapeType="1"/>
            </p:cNvSpPr>
            <p:nvPr/>
          </p:nvSpPr>
          <p:spPr bwMode="auto">
            <a:xfrm>
              <a:off x="2706" y="3109"/>
              <a:ext cx="10" cy="1"/>
            </a:xfrm>
            <a:prstGeom prst="line">
              <a:avLst/>
            </a:prstGeom>
            <a:noFill/>
            <a:ln w="23813">
              <a:solidFill>
                <a:srgbClr val="FF0000"/>
              </a:solidFill>
              <a:round/>
              <a:headEnd/>
              <a:tailEnd/>
            </a:ln>
          </p:spPr>
          <p:txBody>
            <a:bodyPr/>
            <a:lstStyle/>
            <a:p>
              <a:endParaRPr lang="en-GB"/>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3014"/>
                                        </p:tgtEl>
                                        <p:attrNameLst>
                                          <p:attrName>style.visibility</p:attrName>
                                        </p:attrNameLst>
                                      </p:cBhvr>
                                      <p:to>
                                        <p:strVal val="visible"/>
                                      </p:to>
                                    </p:set>
                                    <p:animEffect transition="in" filter="wipe(left)">
                                      <p:cBhvr>
                                        <p:cTn id="7" dur="500"/>
                                        <p:tgtEl>
                                          <p:spTgt spid="4130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3019"/>
                                        </p:tgtEl>
                                        <p:attrNameLst>
                                          <p:attrName>style.visibility</p:attrName>
                                        </p:attrNameLst>
                                      </p:cBhvr>
                                      <p:to>
                                        <p:strVal val="visible"/>
                                      </p:to>
                                    </p:set>
                                    <p:animEffect transition="in" filter="wipe(left)">
                                      <p:cBhvr>
                                        <p:cTn id="11" dur="500"/>
                                        <p:tgtEl>
                                          <p:spTgt spid="41301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13015"/>
                                        </p:tgtEl>
                                        <p:attrNameLst>
                                          <p:attrName>style.visibility</p:attrName>
                                        </p:attrNameLst>
                                      </p:cBhvr>
                                      <p:to>
                                        <p:strVal val="visible"/>
                                      </p:to>
                                    </p:set>
                                    <p:animEffect transition="in" filter="wipe(left)">
                                      <p:cBhvr>
                                        <p:cTn id="15" dur="500"/>
                                        <p:tgtEl>
                                          <p:spTgt spid="41301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13010"/>
                                        </p:tgtEl>
                                        <p:attrNameLst>
                                          <p:attrName>style.visibility</p:attrName>
                                        </p:attrNameLst>
                                      </p:cBhvr>
                                      <p:to>
                                        <p:strVal val="visible"/>
                                      </p:to>
                                    </p:set>
                                    <p:animEffect transition="in" filter="wipe(left)">
                                      <p:cBhvr>
                                        <p:cTn id="19" dur="500"/>
                                        <p:tgtEl>
                                          <p:spTgt spid="41301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13021"/>
                                        </p:tgtEl>
                                        <p:attrNameLst>
                                          <p:attrName>style.visibility</p:attrName>
                                        </p:attrNameLst>
                                      </p:cBhvr>
                                      <p:to>
                                        <p:strVal val="visible"/>
                                      </p:to>
                                    </p:set>
                                    <p:animEffect transition="in" filter="wipe(left)">
                                      <p:cBhvr>
                                        <p:cTn id="23" dur="500"/>
                                        <p:tgtEl>
                                          <p:spTgt spid="41302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13011"/>
                                        </p:tgtEl>
                                        <p:attrNameLst>
                                          <p:attrName>style.visibility</p:attrName>
                                        </p:attrNameLst>
                                      </p:cBhvr>
                                      <p:to>
                                        <p:strVal val="visible"/>
                                      </p:to>
                                    </p:set>
                                    <p:animEffect transition="in" filter="wipe(left)">
                                      <p:cBhvr>
                                        <p:cTn id="27" dur="500"/>
                                        <p:tgtEl>
                                          <p:spTgt spid="413011"/>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13012"/>
                                        </p:tgtEl>
                                        <p:attrNameLst>
                                          <p:attrName>style.visibility</p:attrName>
                                        </p:attrNameLst>
                                      </p:cBhvr>
                                      <p:to>
                                        <p:strVal val="visible"/>
                                      </p:to>
                                    </p:set>
                                    <p:animEffect transition="in" filter="wipe(left)">
                                      <p:cBhvr>
                                        <p:cTn id="31" dur="500"/>
                                        <p:tgtEl>
                                          <p:spTgt spid="413012"/>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413020"/>
                                        </p:tgtEl>
                                        <p:attrNameLst>
                                          <p:attrName>style.visibility</p:attrName>
                                        </p:attrNameLst>
                                      </p:cBhvr>
                                      <p:to>
                                        <p:strVal val="visible"/>
                                      </p:to>
                                    </p:set>
                                    <p:animEffect transition="in" filter="wipe(left)">
                                      <p:cBhvr>
                                        <p:cTn id="35" dur="500"/>
                                        <p:tgtEl>
                                          <p:spTgt spid="413020"/>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413013"/>
                                        </p:tgtEl>
                                        <p:attrNameLst>
                                          <p:attrName>style.visibility</p:attrName>
                                        </p:attrNameLst>
                                      </p:cBhvr>
                                      <p:to>
                                        <p:strVal val="visible"/>
                                      </p:to>
                                    </p:set>
                                    <p:animEffect transition="in" filter="wipe(left)">
                                      <p:cBhvr>
                                        <p:cTn id="39" dur="500"/>
                                        <p:tgtEl>
                                          <p:spTgt spid="41301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13022"/>
                                        </p:tgtEl>
                                        <p:attrNameLst>
                                          <p:attrName>style.visibility</p:attrName>
                                        </p:attrNameLst>
                                      </p:cBhvr>
                                      <p:to>
                                        <p:strVal val="visible"/>
                                      </p:to>
                                    </p:set>
                                    <p:animEffect transition="in" filter="wipe(left)">
                                      <p:cBhvr>
                                        <p:cTn id="43" dur="500"/>
                                        <p:tgtEl>
                                          <p:spTgt spid="413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010" grpId="0" animBg="1"/>
      <p:bldP spid="413011" grpId="0" autoUpdateAnimBg="0"/>
      <p:bldP spid="413012" grpId="0" animBg="1"/>
      <p:bldP spid="413013" grpId="0" autoUpdateAnimBg="0"/>
      <p:bldP spid="413014" grpId="0" animBg="1" autoUpdateAnimBg="0"/>
      <p:bldP spid="413015" grpId="0" autoUpdateAnimBg="0"/>
      <p:bldP spid="413019" grpId="0" animBg="1"/>
      <p:bldP spid="413020" grpId="0" animBg="1"/>
      <p:bldP spid="413021" grpId="0" animBg="1"/>
      <p:bldP spid="413022"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Footer Placeholder 3"/>
          <p:cNvSpPr>
            <a:spLocks noGrp="1"/>
          </p:cNvSpPr>
          <p:nvPr>
            <p:ph type="ftr" sz="quarter" idx="11"/>
          </p:nvPr>
        </p:nvSpPr>
        <p:spPr/>
        <p:txBody>
          <a:bodyPr/>
          <a:lstStyle/>
          <a:p>
            <a:r>
              <a:rPr lang="en-GB"/>
              <a:t>GCI www.gci.org.uk</a:t>
            </a:r>
          </a:p>
        </p:txBody>
      </p:sp>
      <p:sp>
        <p:nvSpPr>
          <p:cNvPr id="425317" name="Rectangle 357"/>
          <p:cNvSpPr>
            <a:spLocks noChangeArrowheads="1"/>
          </p:cNvSpPr>
          <p:nvPr/>
        </p:nvSpPr>
        <p:spPr bwMode="auto">
          <a:xfrm>
            <a:off x="0" y="0"/>
            <a:ext cx="9144000" cy="6858000"/>
          </a:xfrm>
          <a:prstGeom prst="rect">
            <a:avLst/>
          </a:prstGeom>
          <a:gradFill rotWithShape="0">
            <a:gsLst>
              <a:gs pos="0">
                <a:srgbClr val="0000FF"/>
              </a:gs>
              <a:gs pos="50000">
                <a:srgbClr val="CCCCFF"/>
              </a:gs>
              <a:gs pos="100000">
                <a:srgbClr val="0000FF"/>
              </a:gs>
            </a:gsLst>
            <a:lin ang="18900000" scaled="1"/>
          </a:gradFill>
          <a:ln w="9525">
            <a:solidFill>
              <a:schemeClr val="tx1"/>
            </a:solidFill>
            <a:miter lim="800000"/>
            <a:headEnd/>
            <a:tailEnd/>
          </a:ln>
          <a:effectLst/>
        </p:spPr>
        <p:txBody>
          <a:bodyPr wrap="none" anchor="ctr"/>
          <a:lstStyle/>
          <a:p>
            <a:pPr algn="ctr"/>
            <a:endParaRPr lang="en-US" sz="2400"/>
          </a:p>
        </p:txBody>
      </p:sp>
      <p:grpSp>
        <p:nvGrpSpPr>
          <p:cNvPr id="424963" name="Group 3"/>
          <p:cNvGrpSpPr>
            <a:grpSpLocks/>
          </p:cNvGrpSpPr>
          <p:nvPr/>
        </p:nvGrpSpPr>
        <p:grpSpPr bwMode="auto">
          <a:xfrm>
            <a:off x="1423988" y="1320800"/>
            <a:ext cx="6403975" cy="4178300"/>
            <a:chOff x="897" y="832"/>
            <a:chExt cx="4034" cy="2632"/>
          </a:xfrm>
        </p:grpSpPr>
        <p:sp>
          <p:nvSpPr>
            <p:cNvPr id="424964" name="Freeform 4"/>
            <p:cNvSpPr>
              <a:spLocks/>
            </p:cNvSpPr>
            <p:nvPr/>
          </p:nvSpPr>
          <p:spPr bwMode="auto">
            <a:xfrm>
              <a:off x="897" y="858"/>
              <a:ext cx="3998" cy="2570"/>
            </a:xfrm>
            <a:custGeom>
              <a:avLst/>
              <a:gdLst/>
              <a:ahLst/>
              <a:cxnLst>
                <a:cxn ang="0">
                  <a:pos x="108" y="2570"/>
                </a:cxn>
                <a:cxn ang="0">
                  <a:pos x="241" y="2570"/>
                </a:cxn>
                <a:cxn ang="0">
                  <a:pos x="370" y="2570"/>
                </a:cxn>
                <a:cxn ang="0">
                  <a:pos x="498" y="2570"/>
                </a:cxn>
                <a:cxn ang="0">
                  <a:pos x="632" y="2565"/>
                </a:cxn>
                <a:cxn ang="0">
                  <a:pos x="760" y="2560"/>
                </a:cxn>
                <a:cxn ang="0">
                  <a:pos x="889" y="2550"/>
                </a:cxn>
                <a:cxn ang="0">
                  <a:pos x="1017" y="2534"/>
                </a:cxn>
                <a:cxn ang="0">
                  <a:pos x="1151" y="2519"/>
                </a:cxn>
                <a:cxn ang="0">
                  <a:pos x="1280" y="2498"/>
                </a:cxn>
                <a:cxn ang="0">
                  <a:pos x="1408" y="2483"/>
                </a:cxn>
                <a:cxn ang="0">
                  <a:pos x="1542" y="2452"/>
                </a:cxn>
                <a:cxn ang="0">
                  <a:pos x="1670" y="2359"/>
                </a:cxn>
                <a:cxn ang="0">
                  <a:pos x="1799" y="2241"/>
                </a:cxn>
                <a:cxn ang="0">
                  <a:pos x="1927" y="2164"/>
                </a:cxn>
                <a:cxn ang="0">
                  <a:pos x="2061" y="2035"/>
                </a:cxn>
                <a:cxn ang="0">
                  <a:pos x="2189" y="1876"/>
                </a:cxn>
                <a:cxn ang="0">
                  <a:pos x="2318" y="1670"/>
                </a:cxn>
                <a:cxn ang="0">
                  <a:pos x="2451" y="1408"/>
                </a:cxn>
                <a:cxn ang="0">
                  <a:pos x="2580" y="1064"/>
                </a:cxn>
                <a:cxn ang="0">
                  <a:pos x="2708" y="622"/>
                </a:cxn>
                <a:cxn ang="0">
                  <a:pos x="2837" y="51"/>
                </a:cxn>
                <a:cxn ang="0">
                  <a:pos x="2970" y="0"/>
                </a:cxn>
                <a:cxn ang="0">
                  <a:pos x="3099" y="0"/>
                </a:cxn>
                <a:cxn ang="0">
                  <a:pos x="3227" y="0"/>
                </a:cxn>
                <a:cxn ang="0">
                  <a:pos x="3361" y="0"/>
                </a:cxn>
                <a:cxn ang="0">
                  <a:pos x="3490" y="0"/>
                </a:cxn>
                <a:cxn ang="0">
                  <a:pos x="3618" y="0"/>
                </a:cxn>
                <a:cxn ang="0">
                  <a:pos x="3747" y="0"/>
                </a:cxn>
                <a:cxn ang="0">
                  <a:pos x="3880" y="0"/>
                </a:cxn>
                <a:cxn ang="0">
                  <a:pos x="3998" y="1593"/>
                </a:cxn>
                <a:cxn ang="0">
                  <a:pos x="3870" y="1598"/>
                </a:cxn>
                <a:cxn ang="0">
                  <a:pos x="3736" y="1598"/>
                </a:cxn>
                <a:cxn ang="0">
                  <a:pos x="3608" y="1604"/>
                </a:cxn>
                <a:cxn ang="0">
                  <a:pos x="3479" y="1609"/>
                </a:cxn>
                <a:cxn ang="0">
                  <a:pos x="3351" y="1619"/>
                </a:cxn>
                <a:cxn ang="0">
                  <a:pos x="3217" y="1634"/>
                </a:cxn>
                <a:cxn ang="0">
                  <a:pos x="3089" y="1650"/>
                </a:cxn>
                <a:cxn ang="0">
                  <a:pos x="2960" y="1676"/>
                </a:cxn>
                <a:cxn ang="0">
                  <a:pos x="2827" y="1701"/>
                </a:cxn>
                <a:cxn ang="0">
                  <a:pos x="2698" y="1737"/>
                </a:cxn>
                <a:cxn ang="0">
                  <a:pos x="2570" y="1784"/>
                </a:cxn>
                <a:cxn ang="0">
                  <a:pos x="2441" y="1835"/>
                </a:cxn>
                <a:cxn ang="0">
                  <a:pos x="2307" y="1886"/>
                </a:cxn>
                <a:cxn ang="0">
                  <a:pos x="2179" y="1958"/>
                </a:cxn>
                <a:cxn ang="0">
                  <a:pos x="2050" y="2051"/>
                </a:cxn>
                <a:cxn ang="0">
                  <a:pos x="1917" y="2169"/>
                </a:cxn>
                <a:cxn ang="0">
                  <a:pos x="1788" y="2241"/>
                </a:cxn>
                <a:cxn ang="0">
                  <a:pos x="1660" y="2364"/>
                </a:cxn>
                <a:cxn ang="0">
                  <a:pos x="1531" y="2457"/>
                </a:cxn>
                <a:cxn ang="0">
                  <a:pos x="1398" y="2483"/>
                </a:cxn>
                <a:cxn ang="0">
                  <a:pos x="1269" y="2498"/>
                </a:cxn>
                <a:cxn ang="0">
                  <a:pos x="1141" y="2519"/>
                </a:cxn>
                <a:cxn ang="0">
                  <a:pos x="1007" y="2534"/>
                </a:cxn>
                <a:cxn ang="0">
                  <a:pos x="879" y="2550"/>
                </a:cxn>
                <a:cxn ang="0">
                  <a:pos x="750" y="2560"/>
                </a:cxn>
                <a:cxn ang="0">
                  <a:pos x="622" y="2565"/>
                </a:cxn>
                <a:cxn ang="0">
                  <a:pos x="488" y="2570"/>
                </a:cxn>
                <a:cxn ang="0">
                  <a:pos x="360" y="2570"/>
                </a:cxn>
                <a:cxn ang="0">
                  <a:pos x="231" y="2570"/>
                </a:cxn>
                <a:cxn ang="0">
                  <a:pos x="97" y="2570"/>
                </a:cxn>
              </a:cxnLst>
              <a:rect l="0" t="0" r="r" b="b"/>
              <a:pathLst>
                <a:path w="3998" h="2570">
                  <a:moveTo>
                    <a:pt x="0" y="2570"/>
                  </a:moveTo>
                  <a:lnTo>
                    <a:pt x="0" y="2570"/>
                  </a:lnTo>
                  <a:lnTo>
                    <a:pt x="10" y="2570"/>
                  </a:lnTo>
                  <a:lnTo>
                    <a:pt x="20" y="2570"/>
                  </a:lnTo>
                  <a:lnTo>
                    <a:pt x="31" y="2570"/>
                  </a:lnTo>
                  <a:lnTo>
                    <a:pt x="41" y="2570"/>
                  </a:lnTo>
                  <a:lnTo>
                    <a:pt x="51" y="2570"/>
                  </a:lnTo>
                  <a:lnTo>
                    <a:pt x="61" y="2570"/>
                  </a:lnTo>
                  <a:lnTo>
                    <a:pt x="72" y="2570"/>
                  </a:lnTo>
                  <a:lnTo>
                    <a:pt x="82" y="2570"/>
                  </a:lnTo>
                  <a:lnTo>
                    <a:pt x="92" y="2570"/>
                  </a:lnTo>
                  <a:lnTo>
                    <a:pt x="97" y="2570"/>
                  </a:lnTo>
                  <a:lnTo>
                    <a:pt x="108" y="2570"/>
                  </a:lnTo>
                  <a:lnTo>
                    <a:pt x="118" y="2570"/>
                  </a:lnTo>
                  <a:lnTo>
                    <a:pt x="128" y="2570"/>
                  </a:lnTo>
                  <a:lnTo>
                    <a:pt x="138" y="2570"/>
                  </a:lnTo>
                  <a:lnTo>
                    <a:pt x="149" y="2570"/>
                  </a:lnTo>
                  <a:lnTo>
                    <a:pt x="159" y="2570"/>
                  </a:lnTo>
                  <a:lnTo>
                    <a:pt x="169" y="2570"/>
                  </a:lnTo>
                  <a:lnTo>
                    <a:pt x="180" y="2570"/>
                  </a:lnTo>
                  <a:lnTo>
                    <a:pt x="190" y="2570"/>
                  </a:lnTo>
                  <a:lnTo>
                    <a:pt x="200" y="2570"/>
                  </a:lnTo>
                  <a:lnTo>
                    <a:pt x="210" y="2570"/>
                  </a:lnTo>
                  <a:lnTo>
                    <a:pt x="221" y="2570"/>
                  </a:lnTo>
                  <a:lnTo>
                    <a:pt x="231" y="2570"/>
                  </a:lnTo>
                  <a:lnTo>
                    <a:pt x="241" y="2570"/>
                  </a:lnTo>
                  <a:lnTo>
                    <a:pt x="252" y="2570"/>
                  </a:lnTo>
                  <a:lnTo>
                    <a:pt x="262" y="2570"/>
                  </a:lnTo>
                  <a:lnTo>
                    <a:pt x="272" y="2570"/>
                  </a:lnTo>
                  <a:lnTo>
                    <a:pt x="277" y="2570"/>
                  </a:lnTo>
                  <a:lnTo>
                    <a:pt x="288" y="2570"/>
                  </a:lnTo>
                  <a:lnTo>
                    <a:pt x="298" y="2570"/>
                  </a:lnTo>
                  <a:lnTo>
                    <a:pt x="308" y="2570"/>
                  </a:lnTo>
                  <a:lnTo>
                    <a:pt x="318" y="2570"/>
                  </a:lnTo>
                  <a:lnTo>
                    <a:pt x="329" y="2570"/>
                  </a:lnTo>
                  <a:lnTo>
                    <a:pt x="339" y="2570"/>
                  </a:lnTo>
                  <a:lnTo>
                    <a:pt x="349" y="2570"/>
                  </a:lnTo>
                  <a:lnTo>
                    <a:pt x="360" y="2570"/>
                  </a:lnTo>
                  <a:lnTo>
                    <a:pt x="370" y="2570"/>
                  </a:lnTo>
                  <a:lnTo>
                    <a:pt x="380" y="2570"/>
                  </a:lnTo>
                  <a:lnTo>
                    <a:pt x="390" y="2570"/>
                  </a:lnTo>
                  <a:lnTo>
                    <a:pt x="401" y="2570"/>
                  </a:lnTo>
                  <a:lnTo>
                    <a:pt x="411" y="2570"/>
                  </a:lnTo>
                  <a:lnTo>
                    <a:pt x="421" y="2570"/>
                  </a:lnTo>
                  <a:lnTo>
                    <a:pt x="431" y="2570"/>
                  </a:lnTo>
                  <a:lnTo>
                    <a:pt x="442" y="2570"/>
                  </a:lnTo>
                  <a:lnTo>
                    <a:pt x="452" y="2570"/>
                  </a:lnTo>
                  <a:lnTo>
                    <a:pt x="457" y="2570"/>
                  </a:lnTo>
                  <a:lnTo>
                    <a:pt x="467" y="2570"/>
                  </a:lnTo>
                  <a:lnTo>
                    <a:pt x="478" y="2570"/>
                  </a:lnTo>
                  <a:lnTo>
                    <a:pt x="488" y="2570"/>
                  </a:lnTo>
                  <a:lnTo>
                    <a:pt x="498" y="2570"/>
                  </a:lnTo>
                  <a:lnTo>
                    <a:pt x="509" y="2565"/>
                  </a:lnTo>
                  <a:lnTo>
                    <a:pt x="519" y="2565"/>
                  </a:lnTo>
                  <a:lnTo>
                    <a:pt x="529" y="2565"/>
                  </a:lnTo>
                  <a:lnTo>
                    <a:pt x="539" y="2565"/>
                  </a:lnTo>
                  <a:lnTo>
                    <a:pt x="550" y="2565"/>
                  </a:lnTo>
                  <a:lnTo>
                    <a:pt x="560" y="2565"/>
                  </a:lnTo>
                  <a:lnTo>
                    <a:pt x="570" y="2565"/>
                  </a:lnTo>
                  <a:lnTo>
                    <a:pt x="581" y="2565"/>
                  </a:lnTo>
                  <a:lnTo>
                    <a:pt x="591" y="2565"/>
                  </a:lnTo>
                  <a:lnTo>
                    <a:pt x="601" y="2565"/>
                  </a:lnTo>
                  <a:lnTo>
                    <a:pt x="611" y="2565"/>
                  </a:lnTo>
                  <a:lnTo>
                    <a:pt x="622" y="2565"/>
                  </a:lnTo>
                  <a:lnTo>
                    <a:pt x="632" y="2565"/>
                  </a:lnTo>
                  <a:lnTo>
                    <a:pt x="637" y="2565"/>
                  </a:lnTo>
                  <a:lnTo>
                    <a:pt x="647" y="2565"/>
                  </a:lnTo>
                  <a:lnTo>
                    <a:pt x="658" y="2560"/>
                  </a:lnTo>
                  <a:lnTo>
                    <a:pt x="668" y="2560"/>
                  </a:lnTo>
                  <a:lnTo>
                    <a:pt x="678" y="2560"/>
                  </a:lnTo>
                  <a:lnTo>
                    <a:pt x="688" y="2560"/>
                  </a:lnTo>
                  <a:lnTo>
                    <a:pt x="699" y="2560"/>
                  </a:lnTo>
                  <a:lnTo>
                    <a:pt x="709" y="2560"/>
                  </a:lnTo>
                  <a:lnTo>
                    <a:pt x="719" y="2560"/>
                  </a:lnTo>
                  <a:lnTo>
                    <a:pt x="730" y="2560"/>
                  </a:lnTo>
                  <a:lnTo>
                    <a:pt x="740" y="2560"/>
                  </a:lnTo>
                  <a:lnTo>
                    <a:pt x="750" y="2560"/>
                  </a:lnTo>
                  <a:lnTo>
                    <a:pt x="760" y="2560"/>
                  </a:lnTo>
                  <a:lnTo>
                    <a:pt x="771" y="2560"/>
                  </a:lnTo>
                  <a:lnTo>
                    <a:pt x="781" y="2560"/>
                  </a:lnTo>
                  <a:lnTo>
                    <a:pt x="791" y="2555"/>
                  </a:lnTo>
                  <a:lnTo>
                    <a:pt x="802" y="2555"/>
                  </a:lnTo>
                  <a:lnTo>
                    <a:pt x="812" y="2555"/>
                  </a:lnTo>
                  <a:lnTo>
                    <a:pt x="817" y="2555"/>
                  </a:lnTo>
                  <a:lnTo>
                    <a:pt x="827" y="2555"/>
                  </a:lnTo>
                  <a:lnTo>
                    <a:pt x="837" y="2555"/>
                  </a:lnTo>
                  <a:lnTo>
                    <a:pt x="848" y="2555"/>
                  </a:lnTo>
                  <a:lnTo>
                    <a:pt x="858" y="2555"/>
                  </a:lnTo>
                  <a:lnTo>
                    <a:pt x="868" y="2550"/>
                  </a:lnTo>
                  <a:lnTo>
                    <a:pt x="879" y="2550"/>
                  </a:lnTo>
                  <a:lnTo>
                    <a:pt x="889" y="2550"/>
                  </a:lnTo>
                  <a:lnTo>
                    <a:pt x="899" y="2550"/>
                  </a:lnTo>
                  <a:lnTo>
                    <a:pt x="909" y="2550"/>
                  </a:lnTo>
                  <a:lnTo>
                    <a:pt x="920" y="2544"/>
                  </a:lnTo>
                  <a:lnTo>
                    <a:pt x="930" y="2550"/>
                  </a:lnTo>
                  <a:lnTo>
                    <a:pt x="940" y="2544"/>
                  </a:lnTo>
                  <a:lnTo>
                    <a:pt x="951" y="2544"/>
                  </a:lnTo>
                  <a:lnTo>
                    <a:pt x="961" y="2544"/>
                  </a:lnTo>
                  <a:lnTo>
                    <a:pt x="971" y="2544"/>
                  </a:lnTo>
                  <a:lnTo>
                    <a:pt x="981" y="2539"/>
                  </a:lnTo>
                  <a:lnTo>
                    <a:pt x="992" y="2539"/>
                  </a:lnTo>
                  <a:lnTo>
                    <a:pt x="1002" y="2539"/>
                  </a:lnTo>
                  <a:lnTo>
                    <a:pt x="1007" y="2534"/>
                  </a:lnTo>
                  <a:lnTo>
                    <a:pt x="1017" y="2534"/>
                  </a:lnTo>
                  <a:lnTo>
                    <a:pt x="1028" y="2534"/>
                  </a:lnTo>
                  <a:lnTo>
                    <a:pt x="1038" y="2529"/>
                  </a:lnTo>
                  <a:lnTo>
                    <a:pt x="1048" y="2529"/>
                  </a:lnTo>
                  <a:lnTo>
                    <a:pt x="1059" y="2524"/>
                  </a:lnTo>
                  <a:lnTo>
                    <a:pt x="1069" y="2524"/>
                  </a:lnTo>
                  <a:lnTo>
                    <a:pt x="1079" y="2524"/>
                  </a:lnTo>
                  <a:lnTo>
                    <a:pt x="1089" y="2524"/>
                  </a:lnTo>
                  <a:lnTo>
                    <a:pt x="1100" y="2519"/>
                  </a:lnTo>
                  <a:lnTo>
                    <a:pt x="1110" y="2519"/>
                  </a:lnTo>
                  <a:lnTo>
                    <a:pt x="1120" y="2514"/>
                  </a:lnTo>
                  <a:lnTo>
                    <a:pt x="1130" y="2514"/>
                  </a:lnTo>
                  <a:lnTo>
                    <a:pt x="1141" y="2519"/>
                  </a:lnTo>
                  <a:lnTo>
                    <a:pt x="1151" y="2519"/>
                  </a:lnTo>
                  <a:lnTo>
                    <a:pt x="1161" y="2514"/>
                  </a:lnTo>
                  <a:lnTo>
                    <a:pt x="1172" y="2508"/>
                  </a:lnTo>
                  <a:lnTo>
                    <a:pt x="1182" y="2508"/>
                  </a:lnTo>
                  <a:lnTo>
                    <a:pt x="1187" y="2519"/>
                  </a:lnTo>
                  <a:lnTo>
                    <a:pt x="1197" y="2508"/>
                  </a:lnTo>
                  <a:lnTo>
                    <a:pt x="1208" y="2519"/>
                  </a:lnTo>
                  <a:lnTo>
                    <a:pt x="1218" y="2514"/>
                  </a:lnTo>
                  <a:lnTo>
                    <a:pt x="1228" y="2503"/>
                  </a:lnTo>
                  <a:lnTo>
                    <a:pt x="1238" y="2503"/>
                  </a:lnTo>
                  <a:lnTo>
                    <a:pt x="1249" y="2503"/>
                  </a:lnTo>
                  <a:lnTo>
                    <a:pt x="1259" y="2503"/>
                  </a:lnTo>
                  <a:lnTo>
                    <a:pt x="1269" y="2498"/>
                  </a:lnTo>
                  <a:lnTo>
                    <a:pt x="1280" y="2498"/>
                  </a:lnTo>
                  <a:lnTo>
                    <a:pt x="1290" y="2493"/>
                  </a:lnTo>
                  <a:lnTo>
                    <a:pt x="1300" y="2498"/>
                  </a:lnTo>
                  <a:lnTo>
                    <a:pt x="1310" y="2503"/>
                  </a:lnTo>
                  <a:lnTo>
                    <a:pt x="1321" y="2514"/>
                  </a:lnTo>
                  <a:lnTo>
                    <a:pt x="1331" y="2508"/>
                  </a:lnTo>
                  <a:lnTo>
                    <a:pt x="1341" y="2503"/>
                  </a:lnTo>
                  <a:lnTo>
                    <a:pt x="1351" y="2503"/>
                  </a:lnTo>
                  <a:lnTo>
                    <a:pt x="1362" y="2493"/>
                  </a:lnTo>
                  <a:lnTo>
                    <a:pt x="1367" y="2488"/>
                  </a:lnTo>
                  <a:lnTo>
                    <a:pt x="1377" y="2493"/>
                  </a:lnTo>
                  <a:lnTo>
                    <a:pt x="1387" y="2488"/>
                  </a:lnTo>
                  <a:lnTo>
                    <a:pt x="1398" y="2483"/>
                  </a:lnTo>
                  <a:lnTo>
                    <a:pt x="1408" y="2483"/>
                  </a:lnTo>
                  <a:lnTo>
                    <a:pt x="1418" y="2483"/>
                  </a:lnTo>
                  <a:lnTo>
                    <a:pt x="1429" y="2478"/>
                  </a:lnTo>
                  <a:lnTo>
                    <a:pt x="1439" y="2478"/>
                  </a:lnTo>
                  <a:lnTo>
                    <a:pt x="1449" y="2488"/>
                  </a:lnTo>
                  <a:lnTo>
                    <a:pt x="1459" y="2483"/>
                  </a:lnTo>
                  <a:lnTo>
                    <a:pt x="1470" y="2472"/>
                  </a:lnTo>
                  <a:lnTo>
                    <a:pt x="1480" y="2467"/>
                  </a:lnTo>
                  <a:lnTo>
                    <a:pt x="1490" y="2467"/>
                  </a:lnTo>
                  <a:lnTo>
                    <a:pt x="1501" y="2467"/>
                  </a:lnTo>
                  <a:lnTo>
                    <a:pt x="1511" y="2457"/>
                  </a:lnTo>
                  <a:lnTo>
                    <a:pt x="1521" y="2457"/>
                  </a:lnTo>
                  <a:lnTo>
                    <a:pt x="1531" y="2457"/>
                  </a:lnTo>
                  <a:lnTo>
                    <a:pt x="1542" y="2452"/>
                  </a:lnTo>
                  <a:lnTo>
                    <a:pt x="1547" y="2442"/>
                  </a:lnTo>
                  <a:lnTo>
                    <a:pt x="1557" y="2431"/>
                  </a:lnTo>
                  <a:lnTo>
                    <a:pt x="1567" y="2426"/>
                  </a:lnTo>
                  <a:lnTo>
                    <a:pt x="1578" y="2426"/>
                  </a:lnTo>
                  <a:lnTo>
                    <a:pt x="1588" y="2416"/>
                  </a:lnTo>
                  <a:lnTo>
                    <a:pt x="1598" y="2406"/>
                  </a:lnTo>
                  <a:lnTo>
                    <a:pt x="1608" y="2406"/>
                  </a:lnTo>
                  <a:lnTo>
                    <a:pt x="1619" y="2400"/>
                  </a:lnTo>
                  <a:lnTo>
                    <a:pt x="1629" y="2390"/>
                  </a:lnTo>
                  <a:lnTo>
                    <a:pt x="1639" y="2385"/>
                  </a:lnTo>
                  <a:lnTo>
                    <a:pt x="1650" y="2375"/>
                  </a:lnTo>
                  <a:lnTo>
                    <a:pt x="1660" y="2364"/>
                  </a:lnTo>
                  <a:lnTo>
                    <a:pt x="1670" y="2359"/>
                  </a:lnTo>
                  <a:lnTo>
                    <a:pt x="1680" y="2344"/>
                  </a:lnTo>
                  <a:lnTo>
                    <a:pt x="1691" y="2334"/>
                  </a:lnTo>
                  <a:lnTo>
                    <a:pt x="1701" y="2318"/>
                  </a:lnTo>
                  <a:lnTo>
                    <a:pt x="1711" y="2308"/>
                  </a:lnTo>
                  <a:lnTo>
                    <a:pt x="1722" y="2298"/>
                  </a:lnTo>
                  <a:lnTo>
                    <a:pt x="1727" y="2282"/>
                  </a:lnTo>
                  <a:lnTo>
                    <a:pt x="1737" y="2287"/>
                  </a:lnTo>
                  <a:lnTo>
                    <a:pt x="1747" y="2287"/>
                  </a:lnTo>
                  <a:lnTo>
                    <a:pt x="1758" y="2267"/>
                  </a:lnTo>
                  <a:lnTo>
                    <a:pt x="1768" y="2262"/>
                  </a:lnTo>
                  <a:lnTo>
                    <a:pt x="1778" y="2251"/>
                  </a:lnTo>
                  <a:lnTo>
                    <a:pt x="1788" y="2241"/>
                  </a:lnTo>
                  <a:lnTo>
                    <a:pt x="1799" y="2241"/>
                  </a:lnTo>
                  <a:lnTo>
                    <a:pt x="1809" y="2251"/>
                  </a:lnTo>
                  <a:lnTo>
                    <a:pt x="1819" y="2251"/>
                  </a:lnTo>
                  <a:lnTo>
                    <a:pt x="1829" y="2246"/>
                  </a:lnTo>
                  <a:lnTo>
                    <a:pt x="1840" y="2236"/>
                  </a:lnTo>
                  <a:lnTo>
                    <a:pt x="1850" y="2226"/>
                  </a:lnTo>
                  <a:lnTo>
                    <a:pt x="1860" y="2220"/>
                  </a:lnTo>
                  <a:lnTo>
                    <a:pt x="1871" y="2205"/>
                  </a:lnTo>
                  <a:lnTo>
                    <a:pt x="1881" y="2195"/>
                  </a:lnTo>
                  <a:lnTo>
                    <a:pt x="1891" y="2190"/>
                  </a:lnTo>
                  <a:lnTo>
                    <a:pt x="1901" y="2179"/>
                  </a:lnTo>
                  <a:lnTo>
                    <a:pt x="1907" y="2174"/>
                  </a:lnTo>
                  <a:lnTo>
                    <a:pt x="1917" y="2169"/>
                  </a:lnTo>
                  <a:lnTo>
                    <a:pt x="1927" y="2164"/>
                  </a:lnTo>
                  <a:lnTo>
                    <a:pt x="1937" y="2154"/>
                  </a:lnTo>
                  <a:lnTo>
                    <a:pt x="1948" y="2149"/>
                  </a:lnTo>
                  <a:lnTo>
                    <a:pt x="1958" y="2138"/>
                  </a:lnTo>
                  <a:lnTo>
                    <a:pt x="1968" y="2128"/>
                  </a:lnTo>
                  <a:lnTo>
                    <a:pt x="1979" y="2113"/>
                  </a:lnTo>
                  <a:lnTo>
                    <a:pt x="1989" y="2102"/>
                  </a:lnTo>
                  <a:lnTo>
                    <a:pt x="1999" y="2092"/>
                  </a:lnTo>
                  <a:lnTo>
                    <a:pt x="2009" y="2082"/>
                  </a:lnTo>
                  <a:lnTo>
                    <a:pt x="2020" y="2071"/>
                  </a:lnTo>
                  <a:lnTo>
                    <a:pt x="2030" y="2066"/>
                  </a:lnTo>
                  <a:lnTo>
                    <a:pt x="2040" y="2056"/>
                  </a:lnTo>
                  <a:lnTo>
                    <a:pt x="2050" y="2046"/>
                  </a:lnTo>
                  <a:lnTo>
                    <a:pt x="2061" y="2035"/>
                  </a:lnTo>
                  <a:lnTo>
                    <a:pt x="2071" y="2020"/>
                  </a:lnTo>
                  <a:lnTo>
                    <a:pt x="2081" y="2010"/>
                  </a:lnTo>
                  <a:lnTo>
                    <a:pt x="2092" y="1999"/>
                  </a:lnTo>
                  <a:lnTo>
                    <a:pt x="2097" y="1989"/>
                  </a:lnTo>
                  <a:lnTo>
                    <a:pt x="2107" y="1979"/>
                  </a:lnTo>
                  <a:lnTo>
                    <a:pt x="2117" y="1963"/>
                  </a:lnTo>
                  <a:lnTo>
                    <a:pt x="2128" y="1953"/>
                  </a:lnTo>
                  <a:lnTo>
                    <a:pt x="2138" y="1943"/>
                  </a:lnTo>
                  <a:lnTo>
                    <a:pt x="2148" y="1927"/>
                  </a:lnTo>
                  <a:lnTo>
                    <a:pt x="2158" y="1917"/>
                  </a:lnTo>
                  <a:lnTo>
                    <a:pt x="2169" y="1902"/>
                  </a:lnTo>
                  <a:lnTo>
                    <a:pt x="2179" y="1886"/>
                  </a:lnTo>
                  <a:lnTo>
                    <a:pt x="2189" y="1876"/>
                  </a:lnTo>
                  <a:lnTo>
                    <a:pt x="2200" y="1861"/>
                  </a:lnTo>
                  <a:lnTo>
                    <a:pt x="2210" y="1845"/>
                  </a:lnTo>
                  <a:lnTo>
                    <a:pt x="2220" y="1835"/>
                  </a:lnTo>
                  <a:lnTo>
                    <a:pt x="2230" y="1820"/>
                  </a:lnTo>
                  <a:lnTo>
                    <a:pt x="2241" y="1804"/>
                  </a:lnTo>
                  <a:lnTo>
                    <a:pt x="2251" y="1789"/>
                  </a:lnTo>
                  <a:lnTo>
                    <a:pt x="2261" y="1773"/>
                  </a:lnTo>
                  <a:lnTo>
                    <a:pt x="2271" y="1758"/>
                  </a:lnTo>
                  <a:lnTo>
                    <a:pt x="2277" y="1737"/>
                  </a:lnTo>
                  <a:lnTo>
                    <a:pt x="2287" y="1722"/>
                  </a:lnTo>
                  <a:lnTo>
                    <a:pt x="2297" y="1706"/>
                  </a:lnTo>
                  <a:lnTo>
                    <a:pt x="2307" y="1691"/>
                  </a:lnTo>
                  <a:lnTo>
                    <a:pt x="2318" y="1670"/>
                  </a:lnTo>
                  <a:lnTo>
                    <a:pt x="2328" y="1655"/>
                  </a:lnTo>
                  <a:lnTo>
                    <a:pt x="2338" y="1634"/>
                  </a:lnTo>
                  <a:lnTo>
                    <a:pt x="2349" y="1614"/>
                  </a:lnTo>
                  <a:lnTo>
                    <a:pt x="2359" y="1598"/>
                  </a:lnTo>
                  <a:lnTo>
                    <a:pt x="2369" y="1578"/>
                  </a:lnTo>
                  <a:lnTo>
                    <a:pt x="2379" y="1557"/>
                  </a:lnTo>
                  <a:lnTo>
                    <a:pt x="2390" y="1537"/>
                  </a:lnTo>
                  <a:lnTo>
                    <a:pt x="2400" y="1516"/>
                  </a:lnTo>
                  <a:lnTo>
                    <a:pt x="2410" y="1496"/>
                  </a:lnTo>
                  <a:lnTo>
                    <a:pt x="2421" y="1475"/>
                  </a:lnTo>
                  <a:lnTo>
                    <a:pt x="2431" y="1455"/>
                  </a:lnTo>
                  <a:lnTo>
                    <a:pt x="2441" y="1429"/>
                  </a:lnTo>
                  <a:lnTo>
                    <a:pt x="2451" y="1408"/>
                  </a:lnTo>
                  <a:lnTo>
                    <a:pt x="2457" y="1383"/>
                  </a:lnTo>
                  <a:lnTo>
                    <a:pt x="2467" y="1362"/>
                  </a:lnTo>
                  <a:lnTo>
                    <a:pt x="2477" y="1336"/>
                  </a:lnTo>
                  <a:lnTo>
                    <a:pt x="2487" y="1311"/>
                  </a:lnTo>
                  <a:lnTo>
                    <a:pt x="2498" y="1285"/>
                  </a:lnTo>
                  <a:lnTo>
                    <a:pt x="2508" y="1259"/>
                  </a:lnTo>
                  <a:lnTo>
                    <a:pt x="2518" y="1233"/>
                  </a:lnTo>
                  <a:lnTo>
                    <a:pt x="2528" y="1208"/>
                  </a:lnTo>
                  <a:lnTo>
                    <a:pt x="2539" y="1182"/>
                  </a:lnTo>
                  <a:lnTo>
                    <a:pt x="2549" y="1151"/>
                  </a:lnTo>
                  <a:lnTo>
                    <a:pt x="2559" y="1126"/>
                  </a:lnTo>
                  <a:lnTo>
                    <a:pt x="2570" y="1095"/>
                  </a:lnTo>
                  <a:lnTo>
                    <a:pt x="2580" y="1064"/>
                  </a:lnTo>
                  <a:lnTo>
                    <a:pt x="2590" y="1038"/>
                  </a:lnTo>
                  <a:lnTo>
                    <a:pt x="2600" y="1007"/>
                  </a:lnTo>
                  <a:lnTo>
                    <a:pt x="2611" y="971"/>
                  </a:lnTo>
                  <a:lnTo>
                    <a:pt x="2621" y="940"/>
                  </a:lnTo>
                  <a:lnTo>
                    <a:pt x="2631" y="910"/>
                  </a:lnTo>
                  <a:lnTo>
                    <a:pt x="2636" y="874"/>
                  </a:lnTo>
                  <a:lnTo>
                    <a:pt x="2647" y="843"/>
                  </a:lnTo>
                  <a:lnTo>
                    <a:pt x="2657" y="807"/>
                  </a:lnTo>
                  <a:lnTo>
                    <a:pt x="2667" y="771"/>
                  </a:lnTo>
                  <a:lnTo>
                    <a:pt x="2678" y="735"/>
                  </a:lnTo>
                  <a:lnTo>
                    <a:pt x="2688" y="699"/>
                  </a:lnTo>
                  <a:lnTo>
                    <a:pt x="2698" y="663"/>
                  </a:lnTo>
                  <a:lnTo>
                    <a:pt x="2708" y="622"/>
                  </a:lnTo>
                  <a:lnTo>
                    <a:pt x="2719" y="586"/>
                  </a:lnTo>
                  <a:lnTo>
                    <a:pt x="2729" y="545"/>
                  </a:lnTo>
                  <a:lnTo>
                    <a:pt x="2739" y="503"/>
                  </a:lnTo>
                  <a:lnTo>
                    <a:pt x="2749" y="462"/>
                  </a:lnTo>
                  <a:lnTo>
                    <a:pt x="2760" y="421"/>
                  </a:lnTo>
                  <a:lnTo>
                    <a:pt x="2770" y="380"/>
                  </a:lnTo>
                  <a:lnTo>
                    <a:pt x="2780" y="334"/>
                  </a:lnTo>
                  <a:lnTo>
                    <a:pt x="2791" y="293"/>
                  </a:lnTo>
                  <a:lnTo>
                    <a:pt x="2801" y="246"/>
                  </a:lnTo>
                  <a:lnTo>
                    <a:pt x="2811" y="200"/>
                  </a:lnTo>
                  <a:lnTo>
                    <a:pt x="2816" y="149"/>
                  </a:lnTo>
                  <a:lnTo>
                    <a:pt x="2827" y="102"/>
                  </a:lnTo>
                  <a:lnTo>
                    <a:pt x="2837" y="51"/>
                  </a:lnTo>
                  <a:lnTo>
                    <a:pt x="2847" y="5"/>
                  </a:lnTo>
                  <a:lnTo>
                    <a:pt x="2857" y="0"/>
                  </a:lnTo>
                  <a:lnTo>
                    <a:pt x="2868" y="0"/>
                  </a:lnTo>
                  <a:lnTo>
                    <a:pt x="2878" y="0"/>
                  </a:lnTo>
                  <a:lnTo>
                    <a:pt x="2888" y="0"/>
                  </a:lnTo>
                  <a:lnTo>
                    <a:pt x="2899" y="0"/>
                  </a:lnTo>
                  <a:lnTo>
                    <a:pt x="2909" y="0"/>
                  </a:lnTo>
                  <a:lnTo>
                    <a:pt x="2919" y="0"/>
                  </a:lnTo>
                  <a:lnTo>
                    <a:pt x="2929" y="0"/>
                  </a:lnTo>
                  <a:lnTo>
                    <a:pt x="2940" y="0"/>
                  </a:lnTo>
                  <a:lnTo>
                    <a:pt x="2950" y="0"/>
                  </a:lnTo>
                  <a:lnTo>
                    <a:pt x="2960" y="0"/>
                  </a:lnTo>
                  <a:lnTo>
                    <a:pt x="2970" y="0"/>
                  </a:lnTo>
                  <a:lnTo>
                    <a:pt x="2981" y="0"/>
                  </a:lnTo>
                  <a:lnTo>
                    <a:pt x="2991" y="0"/>
                  </a:lnTo>
                  <a:lnTo>
                    <a:pt x="3001" y="0"/>
                  </a:lnTo>
                  <a:lnTo>
                    <a:pt x="3006" y="0"/>
                  </a:lnTo>
                  <a:lnTo>
                    <a:pt x="3017" y="0"/>
                  </a:lnTo>
                  <a:lnTo>
                    <a:pt x="3027" y="0"/>
                  </a:lnTo>
                  <a:lnTo>
                    <a:pt x="3037" y="0"/>
                  </a:lnTo>
                  <a:lnTo>
                    <a:pt x="3048" y="0"/>
                  </a:lnTo>
                  <a:lnTo>
                    <a:pt x="3058" y="0"/>
                  </a:lnTo>
                  <a:lnTo>
                    <a:pt x="3068" y="0"/>
                  </a:lnTo>
                  <a:lnTo>
                    <a:pt x="3078" y="0"/>
                  </a:lnTo>
                  <a:lnTo>
                    <a:pt x="3089" y="0"/>
                  </a:lnTo>
                  <a:lnTo>
                    <a:pt x="3099" y="0"/>
                  </a:lnTo>
                  <a:lnTo>
                    <a:pt x="3109" y="0"/>
                  </a:lnTo>
                  <a:lnTo>
                    <a:pt x="3120" y="0"/>
                  </a:lnTo>
                  <a:lnTo>
                    <a:pt x="3130" y="0"/>
                  </a:lnTo>
                  <a:lnTo>
                    <a:pt x="3140" y="0"/>
                  </a:lnTo>
                  <a:lnTo>
                    <a:pt x="3150" y="0"/>
                  </a:lnTo>
                  <a:lnTo>
                    <a:pt x="3161" y="0"/>
                  </a:lnTo>
                  <a:lnTo>
                    <a:pt x="3171" y="0"/>
                  </a:lnTo>
                  <a:lnTo>
                    <a:pt x="3181" y="0"/>
                  </a:lnTo>
                  <a:lnTo>
                    <a:pt x="3186" y="0"/>
                  </a:lnTo>
                  <a:lnTo>
                    <a:pt x="3197" y="0"/>
                  </a:lnTo>
                  <a:lnTo>
                    <a:pt x="3207" y="0"/>
                  </a:lnTo>
                  <a:lnTo>
                    <a:pt x="3217" y="0"/>
                  </a:lnTo>
                  <a:lnTo>
                    <a:pt x="3227" y="0"/>
                  </a:lnTo>
                  <a:lnTo>
                    <a:pt x="3238" y="0"/>
                  </a:lnTo>
                  <a:lnTo>
                    <a:pt x="3248" y="0"/>
                  </a:lnTo>
                  <a:lnTo>
                    <a:pt x="3258" y="0"/>
                  </a:lnTo>
                  <a:lnTo>
                    <a:pt x="3269" y="0"/>
                  </a:lnTo>
                  <a:lnTo>
                    <a:pt x="3279" y="0"/>
                  </a:lnTo>
                  <a:lnTo>
                    <a:pt x="3289" y="0"/>
                  </a:lnTo>
                  <a:lnTo>
                    <a:pt x="3299" y="0"/>
                  </a:lnTo>
                  <a:lnTo>
                    <a:pt x="3310" y="0"/>
                  </a:lnTo>
                  <a:lnTo>
                    <a:pt x="3320" y="0"/>
                  </a:lnTo>
                  <a:lnTo>
                    <a:pt x="3330" y="0"/>
                  </a:lnTo>
                  <a:lnTo>
                    <a:pt x="3341" y="0"/>
                  </a:lnTo>
                  <a:lnTo>
                    <a:pt x="3351" y="0"/>
                  </a:lnTo>
                  <a:lnTo>
                    <a:pt x="3361" y="0"/>
                  </a:lnTo>
                  <a:lnTo>
                    <a:pt x="3366" y="0"/>
                  </a:lnTo>
                  <a:lnTo>
                    <a:pt x="3377" y="0"/>
                  </a:lnTo>
                  <a:lnTo>
                    <a:pt x="3387" y="0"/>
                  </a:lnTo>
                  <a:lnTo>
                    <a:pt x="3397" y="0"/>
                  </a:lnTo>
                  <a:lnTo>
                    <a:pt x="3407" y="0"/>
                  </a:lnTo>
                  <a:lnTo>
                    <a:pt x="3418" y="0"/>
                  </a:lnTo>
                  <a:lnTo>
                    <a:pt x="3428" y="0"/>
                  </a:lnTo>
                  <a:lnTo>
                    <a:pt x="3438" y="0"/>
                  </a:lnTo>
                  <a:lnTo>
                    <a:pt x="3448" y="0"/>
                  </a:lnTo>
                  <a:lnTo>
                    <a:pt x="3459" y="0"/>
                  </a:lnTo>
                  <a:lnTo>
                    <a:pt x="3469" y="0"/>
                  </a:lnTo>
                  <a:lnTo>
                    <a:pt x="3479" y="0"/>
                  </a:lnTo>
                  <a:lnTo>
                    <a:pt x="3490" y="0"/>
                  </a:lnTo>
                  <a:lnTo>
                    <a:pt x="3500" y="0"/>
                  </a:lnTo>
                  <a:lnTo>
                    <a:pt x="3510" y="0"/>
                  </a:lnTo>
                  <a:lnTo>
                    <a:pt x="3520" y="0"/>
                  </a:lnTo>
                  <a:lnTo>
                    <a:pt x="3531" y="0"/>
                  </a:lnTo>
                  <a:lnTo>
                    <a:pt x="3541" y="0"/>
                  </a:lnTo>
                  <a:lnTo>
                    <a:pt x="3546" y="0"/>
                  </a:lnTo>
                  <a:lnTo>
                    <a:pt x="3556" y="0"/>
                  </a:lnTo>
                  <a:lnTo>
                    <a:pt x="3567" y="0"/>
                  </a:lnTo>
                  <a:lnTo>
                    <a:pt x="3577" y="0"/>
                  </a:lnTo>
                  <a:lnTo>
                    <a:pt x="3587" y="0"/>
                  </a:lnTo>
                  <a:lnTo>
                    <a:pt x="3598" y="0"/>
                  </a:lnTo>
                  <a:lnTo>
                    <a:pt x="3608" y="0"/>
                  </a:lnTo>
                  <a:lnTo>
                    <a:pt x="3618" y="0"/>
                  </a:lnTo>
                  <a:lnTo>
                    <a:pt x="3628" y="0"/>
                  </a:lnTo>
                  <a:lnTo>
                    <a:pt x="3639" y="0"/>
                  </a:lnTo>
                  <a:lnTo>
                    <a:pt x="3649" y="0"/>
                  </a:lnTo>
                  <a:lnTo>
                    <a:pt x="3659" y="0"/>
                  </a:lnTo>
                  <a:lnTo>
                    <a:pt x="3669" y="0"/>
                  </a:lnTo>
                  <a:lnTo>
                    <a:pt x="3680" y="0"/>
                  </a:lnTo>
                  <a:lnTo>
                    <a:pt x="3690" y="0"/>
                  </a:lnTo>
                  <a:lnTo>
                    <a:pt x="3700" y="0"/>
                  </a:lnTo>
                  <a:lnTo>
                    <a:pt x="3711" y="0"/>
                  </a:lnTo>
                  <a:lnTo>
                    <a:pt x="3721" y="0"/>
                  </a:lnTo>
                  <a:lnTo>
                    <a:pt x="3726" y="0"/>
                  </a:lnTo>
                  <a:lnTo>
                    <a:pt x="3736" y="0"/>
                  </a:lnTo>
                  <a:lnTo>
                    <a:pt x="3747" y="0"/>
                  </a:lnTo>
                  <a:lnTo>
                    <a:pt x="3757" y="0"/>
                  </a:lnTo>
                  <a:lnTo>
                    <a:pt x="3767" y="0"/>
                  </a:lnTo>
                  <a:lnTo>
                    <a:pt x="3777" y="0"/>
                  </a:lnTo>
                  <a:lnTo>
                    <a:pt x="3788" y="0"/>
                  </a:lnTo>
                  <a:lnTo>
                    <a:pt x="3798" y="0"/>
                  </a:lnTo>
                  <a:lnTo>
                    <a:pt x="3808" y="0"/>
                  </a:lnTo>
                  <a:lnTo>
                    <a:pt x="3819" y="0"/>
                  </a:lnTo>
                  <a:lnTo>
                    <a:pt x="3829" y="0"/>
                  </a:lnTo>
                  <a:lnTo>
                    <a:pt x="3839" y="0"/>
                  </a:lnTo>
                  <a:lnTo>
                    <a:pt x="3849" y="0"/>
                  </a:lnTo>
                  <a:lnTo>
                    <a:pt x="3860" y="0"/>
                  </a:lnTo>
                  <a:lnTo>
                    <a:pt x="3870" y="0"/>
                  </a:lnTo>
                  <a:lnTo>
                    <a:pt x="3880" y="0"/>
                  </a:lnTo>
                  <a:lnTo>
                    <a:pt x="3890" y="0"/>
                  </a:lnTo>
                  <a:lnTo>
                    <a:pt x="3901" y="0"/>
                  </a:lnTo>
                  <a:lnTo>
                    <a:pt x="3906" y="0"/>
                  </a:lnTo>
                  <a:lnTo>
                    <a:pt x="3916" y="0"/>
                  </a:lnTo>
                  <a:lnTo>
                    <a:pt x="3926" y="0"/>
                  </a:lnTo>
                  <a:lnTo>
                    <a:pt x="3937" y="0"/>
                  </a:lnTo>
                  <a:lnTo>
                    <a:pt x="3947" y="0"/>
                  </a:lnTo>
                  <a:lnTo>
                    <a:pt x="3957" y="0"/>
                  </a:lnTo>
                  <a:lnTo>
                    <a:pt x="3968" y="0"/>
                  </a:lnTo>
                  <a:lnTo>
                    <a:pt x="3978" y="0"/>
                  </a:lnTo>
                  <a:lnTo>
                    <a:pt x="3988" y="0"/>
                  </a:lnTo>
                  <a:lnTo>
                    <a:pt x="3998" y="0"/>
                  </a:lnTo>
                  <a:lnTo>
                    <a:pt x="3998" y="1593"/>
                  </a:lnTo>
                  <a:lnTo>
                    <a:pt x="3988" y="1593"/>
                  </a:lnTo>
                  <a:lnTo>
                    <a:pt x="3978" y="1593"/>
                  </a:lnTo>
                  <a:lnTo>
                    <a:pt x="3968" y="1593"/>
                  </a:lnTo>
                  <a:lnTo>
                    <a:pt x="3957" y="1593"/>
                  </a:lnTo>
                  <a:lnTo>
                    <a:pt x="3947" y="1593"/>
                  </a:lnTo>
                  <a:lnTo>
                    <a:pt x="3937" y="1593"/>
                  </a:lnTo>
                  <a:lnTo>
                    <a:pt x="3926" y="1593"/>
                  </a:lnTo>
                  <a:lnTo>
                    <a:pt x="3916" y="1593"/>
                  </a:lnTo>
                  <a:lnTo>
                    <a:pt x="3906" y="1593"/>
                  </a:lnTo>
                  <a:lnTo>
                    <a:pt x="3901" y="1593"/>
                  </a:lnTo>
                  <a:lnTo>
                    <a:pt x="3890" y="1593"/>
                  </a:lnTo>
                  <a:lnTo>
                    <a:pt x="3880" y="1593"/>
                  </a:lnTo>
                  <a:lnTo>
                    <a:pt x="3870" y="1598"/>
                  </a:lnTo>
                  <a:lnTo>
                    <a:pt x="3860" y="1598"/>
                  </a:lnTo>
                  <a:lnTo>
                    <a:pt x="3849" y="1598"/>
                  </a:lnTo>
                  <a:lnTo>
                    <a:pt x="3839" y="1598"/>
                  </a:lnTo>
                  <a:lnTo>
                    <a:pt x="3829" y="1598"/>
                  </a:lnTo>
                  <a:lnTo>
                    <a:pt x="3819" y="1598"/>
                  </a:lnTo>
                  <a:lnTo>
                    <a:pt x="3808" y="1598"/>
                  </a:lnTo>
                  <a:lnTo>
                    <a:pt x="3798" y="1598"/>
                  </a:lnTo>
                  <a:lnTo>
                    <a:pt x="3788" y="1598"/>
                  </a:lnTo>
                  <a:lnTo>
                    <a:pt x="3777" y="1598"/>
                  </a:lnTo>
                  <a:lnTo>
                    <a:pt x="3767" y="1598"/>
                  </a:lnTo>
                  <a:lnTo>
                    <a:pt x="3757" y="1598"/>
                  </a:lnTo>
                  <a:lnTo>
                    <a:pt x="3747" y="1598"/>
                  </a:lnTo>
                  <a:lnTo>
                    <a:pt x="3736" y="1598"/>
                  </a:lnTo>
                  <a:lnTo>
                    <a:pt x="3726" y="1598"/>
                  </a:lnTo>
                  <a:lnTo>
                    <a:pt x="3721" y="1598"/>
                  </a:lnTo>
                  <a:lnTo>
                    <a:pt x="3711" y="1598"/>
                  </a:lnTo>
                  <a:lnTo>
                    <a:pt x="3700" y="1598"/>
                  </a:lnTo>
                  <a:lnTo>
                    <a:pt x="3690" y="1604"/>
                  </a:lnTo>
                  <a:lnTo>
                    <a:pt x="3680" y="1604"/>
                  </a:lnTo>
                  <a:lnTo>
                    <a:pt x="3669" y="1604"/>
                  </a:lnTo>
                  <a:lnTo>
                    <a:pt x="3659" y="1604"/>
                  </a:lnTo>
                  <a:lnTo>
                    <a:pt x="3649" y="1604"/>
                  </a:lnTo>
                  <a:lnTo>
                    <a:pt x="3639" y="1604"/>
                  </a:lnTo>
                  <a:lnTo>
                    <a:pt x="3628" y="1604"/>
                  </a:lnTo>
                  <a:lnTo>
                    <a:pt x="3618" y="1604"/>
                  </a:lnTo>
                  <a:lnTo>
                    <a:pt x="3608" y="1604"/>
                  </a:lnTo>
                  <a:lnTo>
                    <a:pt x="3598" y="1604"/>
                  </a:lnTo>
                  <a:lnTo>
                    <a:pt x="3587" y="1604"/>
                  </a:lnTo>
                  <a:lnTo>
                    <a:pt x="3577" y="1604"/>
                  </a:lnTo>
                  <a:lnTo>
                    <a:pt x="3567" y="1609"/>
                  </a:lnTo>
                  <a:lnTo>
                    <a:pt x="3556" y="1609"/>
                  </a:lnTo>
                  <a:lnTo>
                    <a:pt x="3546" y="1609"/>
                  </a:lnTo>
                  <a:lnTo>
                    <a:pt x="3541" y="1609"/>
                  </a:lnTo>
                  <a:lnTo>
                    <a:pt x="3531" y="1609"/>
                  </a:lnTo>
                  <a:lnTo>
                    <a:pt x="3520" y="1609"/>
                  </a:lnTo>
                  <a:lnTo>
                    <a:pt x="3510" y="1609"/>
                  </a:lnTo>
                  <a:lnTo>
                    <a:pt x="3500" y="1609"/>
                  </a:lnTo>
                  <a:lnTo>
                    <a:pt x="3490" y="1609"/>
                  </a:lnTo>
                  <a:lnTo>
                    <a:pt x="3479" y="1609"/>
                  </a:lnTo>
                  <a:lnTo>
                    <a:pt x="3469" y="1609"/>
                  </a:lnTo>
                  <a:lnTo>
                    <a:pt x="3459" y="1614"/>
                  </a:lnTo>
                  <a:lnTo>
                    <a:pt x="3448" y="1614"/>
                  </a:lnTo>
                  <a:lnTo>
                    <a:pt x="3438" y="1614"/>
                  </a:lnTo>
                  <a:lnTo>
                    <a:pt x="3428" y="1614"/>
                  </a:lnTo>
                  <a:lnTo>
                    <a:pt x="3418" y="1614"/>
                  </a:lnTo>
                  <a:lnTo>
                    <a:pt x="3407" y="1614"/>
                  </a:lnTo>
                  <a:lnTo>
                    <a:pt x="3397" y="1614"/>
                  </a:lnTo>
                  <a:lnTo>
                    <a:pt x="3387" y="1619"/>
                  </a:lnTo>
                  <a:lnTo>
                    <a:pt x="3377" y="1619"/>
                  </a:lnTo>
                  <a:lnTo>
                    <a:pt x="3366" y="1619"/>
                  </a:lnTo>
                  <a:lnTo>
                    <a:pt x="3361" y="1619"/>
                  </a:lnTo>
                  <a:lnTo>
                    <a:pt x="3351" y="1619"/>
                  </a:lnTo>
                  <a:lnTo>
                    <a:pt x="3341" y="1619"/>
                  </a:lnTo>
                  <a:lnTo>
                    <a:pt x="3330" y="1624"/>
                  </a:lnTo>
                  <a:lnTo>
                    <a:pt x="3320" y="1624"/>
                  </a:lnTo>
                  <a:lnTo>
                    <a:pt x="3310" y="1624"/>
                  </a:lnTo>
                  <a:lnTo>
                    <a:pt x="3299" y="1624"/>
                  </a:lnTo>
                  <a:lnTo>
                    <a:pt x="3289" y="1624"/>
                  </a:lnTo>
                  <a:lnTo>
                    <a:pt x="3279" y="1624"/>
                  </a:lnTo>
                  <a:lnTo>
                    <a:pt x="3269" y="1629"/>
                  </a:lnTo>
                  <a:lnTo>
                    <a:pt x="3258" y="1629"/>
                  </a:lnTo>
                  <a:lnTo>
                    <a:pt x="3248" y="1629"/>
                  </a:lnTo>
                  <a:lnTo>
                    <a:pt x="3238" y="1629"/>
                  </a:lnTo>
                  <a:lnTo>
                    <a:pt x="3227" y="1629"/>
                  </a:lnTo>
                  <a:lnTo>
                    <a:pt x="3217" y="1634"/>
                  </a:lnTo>
                  <a:lnTo>
                    <a:pt x="3207" y="1634"/>
                  </a:lnTo>
                  <a:lnTo>
                    <a:pt x="3197" y="1634"/>
                  </a:lnTo>
                  <a:lnTo>
                    <a:pt x="3186" y="1634"/>
                  </a:lnTo>
                  <a:lnTo>
                    <a:pt x="3181" y="1640"/>
                  </a:lnTo>
                  <a:lnTo>
                    <a:pt x="3171" y="1640"/>
                  </a:lnTo>
                  <a:lnTo>
                    <a:pt x="3161" y="1640"/>
                  </a:lnTo>
                  <a:lnTo>
                    <a:pt x="3150" y="1640"/>
                  </a:lnTo>
                  <a:lnTo>
                    <a:pt x="3140" y="1645"/>
                  </a:lnTo>
                  <a:lnTo>
                    <a:pt x="3130" y="1645"/>
                  </a:lnTo>
                  <a:lnTo>
                    <a:pt x="3120" y="1645"/>
                  </a:lnTo>
                  <a:lnTo>
                    <a:pt x="3109" y="1650"/>
                  </a:lnTo>
                  <a:lnTo>
                    <a:pt x="3099" y="1650"/>
                  </a:lnTo>
                  <a:lnTo>
                    <a:pt x="3089" y="1650"/>
                  </a:lnTo>
                  <a:lnTo>
                    <a:pt x="3078" y="1655"/>
                  </a:lnTo>
                  <a:lnTo>
                    <a:pt x="3068" y="1655"/>
                  </a:lnTo>
                  <a:lnTo>
                    <a:pt x="3058" y="1655"/>
                  </a:lnTo>
                  <a:lnTo>
                    <a:pt x="3048" y="1660"/>
                  </a:lnTo>
                  <a:lnTo>
                    <a:pt x="3037" y="1660"/>
                  </a:lnTo>
                  <a:lnTo>
                    <a:pt x="3027" y="1660"/>
                  </a:lnTo>
                  <a:lnTo>
                    <a:pt x="3017" y="1665"/>
                  </a:lnTo>
                  <a:lnTo>
                    <a:pt x="3006" y="1665"/>
                  </a:lnTo>
                  <a:lnTo>
                    <a:pt x="3001" y="1670"/>
                  </a:lnTo>
                  <a:lnTo>
                    <a:pt x="2991" y="1670"/>
                  </a:lnTo>
                  <a:lnTo>
                    <a:pt x="2981" y="1670"/>
                  </a:lnTo>
                  <a:lnTo>
                    <a:pt x="2970" y="1676"/>
                  </a:lnTo>
                  <a:lnTo>
                    <a:pt x="2960" y="1676"/>
                  </a:lnTo>
                  <a:lnTo>
                    <a:pt x="2950" y="1676"/>
                  </a:lnTo>
                  <a:lnTo>
                    <a:pt x="2940" y="1681"/>
                  </a:lnTo>
                  <a:lnTo>
                    <a:pt x="2929" y="1681"/>
                  </a:lnTo>
                  <a:lnTo>
                    <a:pt x="2919" y="1681"/>
                  </a:lnTo>
                  <a:lnTo>
                    <a:pt x="2909" y="1686"/>
                  </a:lnTo>
                  <a:lnTo>
                    <a:pt x="2899" y="1686"/>
                  </a:lnTo>
                  <a:lnTo>
                    <a:pt x="2888" y="1686"/>
                  </a:lnTo>
                  <a:lnTo>
                    <a:pt x="2878" y="1691"/>
                  </a:lnTo>
                  <a:lnTo>
                    <a:pt x="2868" y="1691"/>
                  </a:lnTo>
                  <a:lnTo>
                    <a:pt x="2857" y="1691"/>
                  </a:lnTo>
                  <a:lnTo>
                    <a:pt x="2847" y="1696"/>
                  </a:lnTo>
                  <a:lnTo>
                    <a:pt x="2837" y="1696"/>
                  </a:lnTo>
                  <a:lnTo>
                    <a:pt x="2827" y="1701"/>
                  </a:lnTo>
                  <a:lnTo>
                    <a:pt x="2816" y="1701"/>
                  </a:lnTo>
                  <a:lnTo>
                    <a:pt x="2811" y="1706"/>
                  </a:lnTo>
                  <a:lnTo>
                    <a:pt x="2801" y="1706"/>
                  </a:lnTo>
                  <a:lnTo>
                    <a:pt x="2791" y="1712"/>
                  </a:lnTo>
                  <a:lnTo>
                    <a:pt x="2780" y="1712"/>
                  </a:lnTo>
                  <a:lnTo>
                    <a:pt x="2770" y="1717"/>
                  </a:lnTo>
                  <a:lnTo>
                    <a:pt x="2760" y="1722"/>
                  </a:lnTo>
                  <a:lnTo>
                    <a:pt x="2749" y="1722"/>
                  </a:lnTo>
                  <a:lnTo>
                    <a:pt x="2739" y="1727"/>
                  </a:lnTo>
                  <a:lnTo>
                    <a:pt x="2729" y="1727"/>
                  </a:lnTo>
                  <a:lnTo>
                    <a:pt x="2719" y="1732"/>
                  </a:lnTo>
                  <a:lnTo>
                    <a:pt x="2708" y="1737"/>
                  </a:lnTo>
                  <a:lnTo>
                    <a:pt x="2698" y="1737"/>
                  </a:lnTo>
                  <a:lnTo>
                    <a:pt x="2688" y="1742"/>
                  </a:lnTo>
                  <a:lnTo>
                    <a:pt x="2678" y="1748"/>
                  </a:lnTo>
                  <a:lnTo>
                    <a:pt x="2667" y="1748"/>
                  </a:lnTo>
                  <a:lnTo>
                    <a:pt x="2657" y="1753"/>
                  </a:lnTo>
                  <a:lnTo>
                    <a:pt x="2647" y="1758"/>
                  </a:lnTo>
                  <a:lnTo>
                    <a:pt x="2636" y="1758"/>
                  </a:lnTo>
                  <a:lnTo>
                    <a:pt x="2631" y="1763"/>
                  </a:lnTo>
                  <a:lnTo>
                    <a:pt x="2621" y="1768"/>
                  </a:lnTo>
                  <a:lnTo>
                    <a:pt x="2611" y="1768"/>
                  </a:lnTo>
                  <a:lnTo>
                    <a:pt x="2600" y="1773"/>
                  </a:lnTo>
                  <a:lnTo>
                    <a:pt x="2590" y="1778"/>
                  </a:lnTo>
                  <a:lnTo>
                    <a:pt x="2580" y="1778"/>
                  </a:lnTo>
                  <a:lnTo>
                    <a:pt x="2570" y="1784"/>
                  </a:lnTo>
                  <a:lnTo>
                    <a:pt x="2559" y="1789"/>
                  </a:lnTo>
                  <a:lnTo>
                    <a:pt x="2549" y="1794"/>
                  </a:lnTo>
                  <a:lnTo>
                    <a:pt x="2539" y="1794"/>
                  </a:lnTo>
                  <a:lnTo>
                    <a:pt x="2528" y="1799"/>
                  </a:lnTo>
                  <a:lnTo>
                    <a:pt x="2518" y="1804"/>
                  </a:lnTo>
                  <a:lnTo>
                    <a:pt x="2508" y="1809"/>
                  </a:lnTo>
                  <a:lnTo>
                    <a:pt x="2498" y="1809"/>
                  </a:lnTo>
                  <a:lnTo>
                    <a:pt x="2487" y="1814"/>
                  </a:lnTo>
                  <a:lnTo>
                    <a:pt x="2477" y="1820"/>
                  </a:lnTo>
                  <a:lnTo>
                    <a:pt x="2467" y="1825"/>
                  </a:lnTo>
                  <a:lnTo>
                    <a:pt x="2457" y="1825"/>
                  </a:lnTo>
                  <a:lnTo>
                    <a:pt x="2451" y="1830"/>
                  </a:lnTo>
                  <a:lnTo>
                    <a:pt x="2441" y="1835"/>
                  </a:lnTo>
                  <a:lnTo>
                    <a:pt x="2431" y="1840"/>
                  </a:lnTo>
                  <a:lnTo>
                    <a:pt x="2421" y="1840"/>
                  </a:lnTo>
                  <a:lnTo>
                    <a:pt x="2410" y="1845"/>
                  </a:lnTo>
                  <a:lnTo>
                    <a:pt x="2400" y="1850"/>
                  </a:lnTo>
                  <a:lnTo>
                    <a:pt x="2390" y="1850"/>
                  </a:lnTo>
                  <a:lnTo>
                    <a:pt x="2379" y="1855"/>
                  </a:lnTo>
                  <a:lnTo>
                    <a:pt x="2369" y="1855"/>
                  </a:lnTo>
                  <a:lnTo>
                    <a:pt x="2359" y="1855"/>
                  </a:lnTo>
                  <a:lnTo>
                    <a:pt x="2349" y="1866"/>
                  </a:lnTo>
                  <a:lnTo>
                    <a:pt x="2338" y="1876"/>
                  </a:lnTo>
                  <a:lnTo>
                    <a:pt x="2328" y="1876"/>
                  </a:lnTo>
                  <a:lnTo>
                    <a:pt x="2318" y="1881"/>
                  </a:lnTo>
                  <a:lnTo>
                    <a:pt x="2307" y="1886"/>
                  </a:lnTo>
                  <a:lnTo>
                    <a:pt x="2297" y="1891"/>
                  </a:lnTo>
                  <a:lnTo>
                    <a:pt x="2287" y="1902"/>
                  </a:lnTo>
                  <a:lnTo>
                    <a:pt x="2277" y="1907"/>
                  </a:lnTo>
                  <a:lnTo>
                    <a:pt x="2271" y="1912"/>
                  </a:lnTo>
                  <a:lnTo>
                    <a:pt x="2261" y="1917"/>
                  </a:lnTo>
                  <a:lnTo>
                    <a:pt x="2251" y="1922"/>
                  </a:lnTo>
                  <a:lnTo>
                    <a:pt x="2241" y="1927"/>
                  </a:lnTo>
                  <a:lnTo>
                    <a:pt x="2230" y="1933"/>
                  </a:lnTo>
                  <a:lnTo>
                    <a:pt x="2220" y="1938"/>
                  </a:lnTo>
                  <a:lnTo>
                    <a:pt x="2210" y="1943"/>
                  </a:lnTo>
                  <a:lnTo>
                    <a:pt x="2200" y="1948"/>
                  </a:lnTo>
                  <a:lnTo>
                    <a:pt x="2189" y="1953"/>
                  </a:lnTo>
                  <a:lnTo>
                    <a:pt x="2179" y="1958"/>
                  </a:lnTo>
                  <a:lnTo>
                    <a:pt x="2169" y="1963"/>
                  </a:lnTo>
                  <a:lnTo>
                    <a:pt x="2158" y="1969"/>
                  </a:lnTo>
                  <a:lnTo>
                    <a:pt x="2148" y="1974"/>
                  </a:lnTo>
                  <a:lnTo>
                    <a:pt x="2138" y="1979"/>
                  </a:lnTo>
                  <a:lnTo>
                    <a:pt x="2128" y="1984"/>
                  </a:lnTo>
                  <a:lnTo>
                    <a:pt x="2117" y="1994"/>
                  </a:lnTo>
                  <a:lnTo>
                    <a:pt x="2107" y="2005"/>
                  </a:lnTo>
                  <a:lnTo>
                    <a:pt x="2097" y="2020"/>
                  </a:lnTo>
                  <a:lnTo>
                    <a:pt x="2092" y="2025"/>
                  </a:lnTo>
                  <a:lnTo>
                    <a:pt x="2081" y="2030"/>
                  </a:lnTo>
                  <a:lnTo>
                    <a:pt x="2071" y="2041"/>
                  </a:lnTo>
                  <a:lnTo>
                    <a:pt x="2061" y="2046"/>
                  </a:lnTo>
                  <a:lnTo>
                    <a:pt x="2050" y="2051"/>
                  </a:lnTo>
                  <a:lnTo>
                    <a:pt x="2040" y="2061"/>
                  </a:lnTo>
                  <a:lnTo>
                    <a:pt x="2030" y="2066"/>
                  </a:lnTo>
                  <a:lnTo>
                    <a:pt x="2020" y="2071"/>
                  </a:lnTo>
                  <a:lnTo>
                    <a:pt x="2009" y="2082"/>
                  </a:lnTo>
                  <a:lnTo>
                    <a:pt x="1999" y="2092"/>
                  </a:lnTo>
                  <a:lnTo>
                    <a:pt x="1989" y="2102"/>
                  </a:lnTo>
                  <a:lnTo>
                    <a:pt x="1979" y="2113"/>
                  </a:lnTo>
                  <a:lnTo>
                    <a:pt x="1968" y="2128"/>
                  </a:lnTo>
                  <a:lnTo>
                    <a:pt x="1958" y="2138"/>
                  </a:lnTo>
                  <a:lnTo>
                    <a:pt x="1948" y="2149"/>
                  </a:lnTo>
                  <a:lnTo>
                    <a:pt x="1937" y="2154"/>
                  </a:lnTo>
                  <a:lnTo>
                    <a:pt x="1927" y="2164"/>
                  </a:lnTo>
                  <a:lnTo>
                    <a:pt x="1917" y="2169"/>
                  </a:lnTo>
                  <a:lnTo>
                    <a:pt x="1907" y="2174"/>
                  </a:lnTo>
                  <a:lnTo>
                    <a:pt x="1901" y="2179"/>
                  </a:lnTo>
                  <a:lnTo>
                    <a:pt x="1891" y="2190"/>
                  </a:lnTo>
                  <a:lnTo>
                    <a:pt x="1881" y="2195"/>
                  </a:lnTo>
                  <a:lnTo>
                    <a:pt x="1871" y="2205"/>
                  </a:lnTo>
                  <a:lnTo>
                    <a:pt x="1860" y="2220"/>
                  </a:lnTo>
                  <a:lnTo>
                    <a:pt x="1850" y="2226"/>
                  </a:lnTo>
                  <a:lnTo>
                    <a:pt x="1840" y="2236"/>
                  </a:lnTo>
                  <a:lnTo>
                    <a:pt x="1829" y="2246"/>
                  </a:lnTo>
                  <a:lnTo>
                    <a:pt x="1819" y="2251"/>
                  </a:lnTo>
                  <a:lnTo>
                    <a:pt x="1809" y="2251"/>
                  </a:lnTo>
                  <a:lnTo>
                    <a:pt x="1799" y="2241"/>
                  </a:lnTo>
                  <a:lnTo>
                    <a:pt x="1788" y="2241"/>
                  </a:lnTo>
                  <a:lnTo>
                    <a:pt x="1778" y="2251"/>
                  </a:lnTo>
                  <a:lnTo>
                    <a:pt x="1768" y="2262"/>
                  </a:lnTo>
                  <a:lnTo>
                    <a:pt x="1758" y="2267"/>
                  </a:lnTo>
                  <a:lnTo>
                    <a:pt x="1747" y="2287"/>
                  </a:lnTo>
                  <a:lnTo>
                    <a:pt x="1737" y="2287"/>
                  </a:lnTo>
                  <a:lnTo>
                    <a:pt x="1727" y="2282"/>
                  </a:lnTo>
                  <a:lnTo>
                    <a:pt x="1722" y="2298"/>
                  </a:lnTo>
                  <a:lnTo>
                    <a:pt x="1711" y="2308"/>
                  </a:lnTo>
                  <a:lnTo>
                    <a:pt x="1701" y="2318"/>
                  </a:lnTo>
                  <a:lnTo>
                    <a:pt x="1691" y="2334"/>
                  </a:lnTo>
                  <a:lnTo>
                    <a:pt x="1680" y="2344"/>
                  </a:lnTo>
                  <a:lnTo>
                    <a:pt x="1670" y="2359"/>
                  </a:lnTo>
                  <a:lnTo>
                    <a:pt x="1660" y="2364"/>
                  </a:lnTo>
                  <a:lnTo>
                    <a:pt x="1650" y="2375"/>
                  </a:lnTo>
                  <a:lnTo>
                    <a:pt x="1639" y="2385"/>
                  </a:lnTo>
                  <a:lnTo>
                    <a:pt x="1629" y="2390"/>
                  </a:lnTo>
                  <a:lnTo>
                    <a:pt x="1619" y="2400"/>
                  </a:lnTo>
                  <a:lnTo>
                    <a:pt x="1608" y="2406"/>
                  </a:lnTo>
                  <a:lnTo>
                    <a:pt x="1598" y="2406"/>
                  </a:lnTo>
                  <a:lnTo>
                    <a:pt x="1588" y="2416"/>
                  </a:lnTo>
                  <a:lnTo>
                    <a:pt x="1578" y="2426"/>
                  </a:lnTo>
                  <a:lnTo>
                    <a:pt x="1567" y="2426"/>
                  </a:lnTo>
                  <a:lnTo>
                    <a:pt x="1557" y="2431"/>
                  </a:lnTo>
                  <a:lnTo>
                    <a:pt x="1547" y="2442"/>
                  </a:lnTo>
                  <a:lnTo>
                    <a:pt x="1542" y="2452"/>
                  </a:lnTo>
                  <a:lnTo>
                    <a:pt x="1531" y="2457"/>
                  </a:lnTo>
                  <a:lnTo>
                    <a:pt x="1521" y="2457"/>
                  </a:lnTo>
                  <a:lnTo>
                    <a:pt x="1511" y="2457"/>
                  </a:lnTo>
                  <a:lnTo>
                    <a:pt x="1501" y="2467"/>
                  </a:lnTo>
                  <a:lnTo>
                    <a:pt x="1490" y="2467"/>
                  </a:lnTo>
                  <a:lnTo>
                    <a:pt x="1480" y="2467"/>
                  </a:lnTo>
                  <a:lnTo>
                    <a:pt x="1470" y="2472"/>
                  </a:lnTo>
                  <a:lnTo>
                    <a:pt x="1459" y="2483"/>
                  </a:lnTo>
                  <a:lnTo>
                    <a:pt x="1449" y="2488"/>
                  </a:lnTo>
                  <a:lnTo>
                    <a:pt x="1439" y="2478"/>
                  </a:lnTo>
                  <a:lnTo>
                    <a:pt x="1429" y="2478"/>
                  </a:lnTo>
                  <a:lnTo>
                    <a:pt x="1418" y="2483"/>
                  </a:lnTo>
                  <a:lnTo>
                    <a:pt x="1408" y="2483"/>
                  </a:lnTo>
                  <a:lnTo>
                    <a:pt x="1398" y="2483"/>
                  </a:lnTo>
                  <a:lnTo>
                    <a:pt x="1387" y="2488"/>
                  </a:lnTo>
                  <a:lnTo>
                    <a:pt x="1377" y="2493"/>
                  </a:lnTo>
                  <a:lnTo>
                    <a:pt x="1367" y="2488"/>
                  </a:lnTo>
                  <a:lnTo>
                    <a:pt x="1362" y="2493"/>
                  </a:lnTo>
                  <a:lnTo>
                    <a:pt x="1351" y="2503"/>
                  </a:lnTo>
                  <a:lnTo>
                    <a:pt x="1341" y="2503"/>
                  </a:lnTo>
                  <a:lnTo>
                    <a:pt x="1331" y="2508"/>
                  </a:lnTo>
                  <a:lnTo>
                    <a:pt x="1321" y="2514"/>
                  </a:lnTo>
                  <a:lnTo>
                    <a:pt x="1310" y="2503"/>
                  </a:lnTo>
                  <a:lnTo>
                    <a:pt x="1300" y="2498"/>
                  </a:lnTo>
                  <a:lnTo>
                    <a:pt x="1290" y="2493"/>
                  </a:lnTo>
                  <a:lnTo>
                    <a:pt x="1280" y="2498"/>
                  </a:lnTo>
                  <a:lnTo>
                    <a:pt x="1269" y="2498"/>
                  </a:lnTo>
                  <a:lnTo>
                    <a:pt x="1259" y="2503"/>
                  </a:lnTo>
                  <a:lnTo>
                    <a:pt x="1249" y="2503"/>
                  </a:lnTo>
                  <a:lnTo>
                    <a:pt x="1238" y="2503"/>
                  </a:lnTo>
                  <a:lnTo>
                    <a:pt x="1228" y="2503"/>
                  </a:lnTo>
                  <a:lnTo>
                    <a:pt x="1218" y="2514"/>
                  </a:lnTo>
                  <a:lnTo>
                    <a:pt x="1208" y="2519"/>
                  </a:lnTo>
                  <a:lnTo>
                    <a:pt x="1197" y="2508"/>
                  </a:lnTo>
                  <a:lnTo>
                    <a:pt x="1187" y="2519"/>
                  </a:lnTo>
                  <a:lnTo>
                    <a:pt x="1182" y="2508"/>
                  </a:lnTo>
                  <a:lnTo>
                    <a:pt x="1172" y="2508"/>
                  </a:lnTo>
                  <a:lnTo>
                    <a:pt x="1161" y="2514"/>
                  </a:lnTo>
                  <a:lnTo>
                    <a:pt x="1151" y="2519"/>
                  </a:lnTo>
                  <a:lnTo>
                    <a:pt x="1141" y="2519"/>
                  </a:lnTo>
                  <a:lnTo>
                    <a:pt x="1130" y="2514"/>
                  </a:lnTo>
                  <a:lnTo>
                    <a:pt x="1120" y="2514"/>
                  </a:lnTo>
                  <a:lnTo>
                    <a:pt x="1110" y="2519"/>
                  </a:lnTo>
                  <a:lnTo>
                    <a:pt x="1100" y="2519"/>
                  </a:lnTo>
                  <a:lnTo>
                    <a:pt x="1089" y="2524"/>
                  </a:lnTo>
                  <a:lnTo>
                    <a:pt x="1079" y="2524"/>
                  </a:lnTo>
                  <a:lnTo>
                    <a:pt x="1069" y="2524"/>
                  </a:lnTo>
                  <a:lnTo>
                    <a:pt x="1059" y="2524"/>
                  </a:lnTo>
                  <a:lnTo>
                    <a:pt x="1048" y="2529"/>
                  </a:lnTo>
                  <a:lnTo>
                    <a:pt x="1038" y="2529"/>
                  </a:lnTo>
                  <a:lnTo>
                    <a:pt x="1028" y="2534"/>
                  </a:lnTo>
                  <a:lnTo>
                    <a:pt x="1017" y="2534"/>
                  </a:lnTo>
                  <a:lnTo>
                    <a:pt x="1007" y="2534"/>
                  </a:lnTo>
                  <a:lnTo>
                    <a:pt x="1002" y="2539"/>
                  </a:lnTo>
                  <a:lnTo>
                    <a:pt x="992" y="2539"/>
                  </a:lnTo>
                  <a:lnTo>
                    <a:pt x="981" y="2539"/>
                  </a:lnTo>
                  <a:lnTo>
                    <a:pt x="971" y="2544"/>
                  </a:lnTo>
                  <a:lnTo>
                    <a:pt x="961" y="2544"/>
                  </a:lnTo>
                  <a:lnTo>
                    <a:pt x="951" y="2544"/>
                  </a:lnTo>
                  <a:lnTo>
                    <a:pt x="940" y="2544"/>
                  </a:lnTo>
                  <a:lnTo>
                    <a:pt x="930" y="2550"/>
                  </a:lnTo>
                  <a:lnTo>
                    <a:pt x="920" y="2544"/>
                  </a:lnTo>
                  <a:lnTo>
                    <a:pt x="909" y="2550"/>
                  </a:lnTo>
                  <a:lnTo>
                    <a:pt x="899" y="2550"/>
                  </a:lnTo>
                  <a:lnTo>
                    <a:pt x="889" y="2550"/>
                  </a:lnTo>
                  <a:lnTo>
                    <a:pt x="879" y="2550"/>
                  </a:lnTo>
                  <a:lnTo>
                    <a:pt x="868" y="2550"/>
                  </a:lnTo>
                  <a:lnTo>
                    <a:pt x="858" y="2555"/>
                  </a:lnTo>
                  <a:lnTo>
                    <a:pt x="848" y="2555"/>
                  </a:lnTo>
                  <a:lnTo>
                    <a:pt x="837" y="2555"/>
                  </a:lnTo>
                  <a:lnTo>
                    <a:pt x="827" y="2555"/>
                  </a:lnTo>
                  <a:lnTo>
                    <a:pt x="817" y="2555"/>
                  </a:lnTo>
                  <a:lnTo>
                    <a:pt x="812" y="2555"/>
                  </a:lnTo>
                  <a:lnTo>
                    <a:pt x="802" y="2555"/>
                  </a:lnTo>
                  <a:lnTo>
                    <a:pt x="791" y="2555"/>
                  </a:lnTo>
                  <a:lnTo>
                    <a:pt x="781" y="2560"/>
                  </a:lnTo>
                  <a:lnTo>
                    <a:pt x="771" y="2560"/>
                  </a:lnTo>
                  <a:lnTo>
                    <a:pt x="760" y="2560"/>
                  </a:lnTo>
                  <a:lnTo>
                    <a:pt x="750" y="2560"/>
                  </a:lnTo>
                  <a:lnTo>
                    <a:pt x="740" y="2560"/>
                  </a:lnTo>
                  <a:lnTo>
                    <a:pt x="730" y="2560"/>
                  </a:lnTo>
                  <a:lnTo>
                    <a:pt x="719" y="2560"/>
                  </a:lnTo>
                  <a:lnTo>
                    <a:pt x="709" y="2560"/>
                  </a:lnTo>
                  <a:lnTo>
                    <a:pt x="699" y="2560"/>
                  </a:lnTo>
                  <a:lnTo>
                    <a:pt x="688" y="2560"/>
                  </a:lnTo>
                  <a:lnTo>
                    <a:pt x="678" y="2560"/>
                  </a:lnTo>
                  <a:lnTo>
                    <a:pt x="668" y="2560"/>
                  </a:lnTo>
                  <a:lnTo>
                    <a:pt x="658" y="2560"/>
                  </a:lnTo>
                  <a:lnTo>
                    <a:pt x="647" y="2565"/>
                  </a:lnTo>
                  <a:lnTo>
                    <a:pt x="637" y="2565"/>
                  </a:lnTo>
                  <a:lnTo>
                    <a:pt x="632" y="2565"/>
                  </a:lnTo>
                  <a:lnTo>
                    <a:pt x="622" y="2565"/>
                  </a:lnTo>
                  <a:lnTo>
                    <a:pt x="611" y="2565"/>
                  </a:lnTo>
                  <a:lnTo>
                    <a:pt x="601" y="2565"/>
                  </a:lnTo>
                  <a:lnTo>
                    <a:pt x="591" y="2565"/>
                  </a:lnTo>
                  <a:lnTo>
                    <a:pt x="581" y="2565"/>
                  </a:lnTo>
                  <a:lnTo>
                    <a:pt x="570" y="2565"/>
                  </a:lnTo>
                  <a:lnTo>
                    <a:pt x="560" y="2565"/>
                  </a:lnTo>
                  <a:lnTo>
                    <a:pt x="550" y="2565"/>
                  </a:lnTo>
                  <a:lnTo>
                    <a:pt x="539" y="2565"/>
                  </a:lnTo>
                  <a:lnTo>
                    <a:pt x="529" y="2565"/>
                  </a:lnTo>
                  <a:lnTo>
                    <a:pt x="519" y="2565"/>
                  </a:lnTo>
                  <a:lnTo>
                    <a:pt x="509" y="2565"/>
                  </a:lnTo>
                  <a:lnTo>
                    <a:pt x="498" y="2570"/>
                  </a:lnTo>
                  <a:lnTo>
                    <a:pt x="488" y="2570"/>
                  </a:lnTo>
                  <a:lnTo>
                    <a:pt x="478" y="2570"/>
                  </a:lnTo>
                  <a:lnTo>
                    <a:pt x="467" y="2570"/>
                  </a:lnTo>
                  <a:lnTo>
                    <a:pt x="457" y="2570"/>
                  </a:lnTo>
                  <a:lnTo>
                    <a:pt x="452" y="2570"/>
                  </a:lnTo>
                  <a:lnTo>
                    <a:pt x="442" y="2570"/>
                  </a:lnTo>
                  <a:lnTo>
                    <a:pt x="431" y="2570"/>
                  </a:lnTo>
                  <a:lnTo>
                    <a:pt x="421" y="2570"/>
                  </a:lnTo>
                  <a:lnTo>
                    <a:pt x="411" y="2570"/>
                  </a:lnTo>
                  <a:lnTo>
                    <a:pt x="401" y="2570"/>
                  </a:lnTo>
                  <a:lnTo>
                    <a:pt x="390" y="2570"/>
                  </a:lnTo>
                  <a:lnTo>
                    <a:pt x="380" y="2570"/>
                  </a:lnTo>
                  <a:lnTo>
                    <a:pt x="370" y="2570"/>
                  </a:lnTo>
                  <a:lnTo>
                    <a:pt x="360" y="2570"/>
                  </a:lnTo>
                  <a:lnTo>
                    <a:pt x="349" y="2570"/>
                  </a:lnTo>
                  <a:lnTo>
                    <a:pt x="339" y="2570"/>
                  </a:lnTo>
                  <a:lnTo>
                    <a:pt x="329" y="2570"/>
                  </a:lnTo>
                  <a:lnTo>
                    <a:pt x="318" y="2570"/>
                  </a:lnTo>
                  <a:lnTo>
                    <a:pt x="308" y="2570"/>
                  </a:lnTo>
                  <a:lnTo>
                    <a:pt x="298" y="2570"/>
                  </a:lnTo>
                  <a:lnTo>
                    <a:pt x="288" y="2570"/>
                  </a:lnTo>
                  <a:lnTo>
                    <a:pt x="277" y="2570"/>
                  </a:lnTo>
                  <a:lnTo>
                    <a:pt x="272" y="2570"/>
                  </a:lnTo>
                  <a:lnTo>
                    <a:pt x="262" y="2570"/>
                  </a:lnTo>
                  <a:lnTo>
                    <a:pt x="252" y="2570"/>
                  </a:lnTo>
                  <a:lnTo>
                    <a:pt x="241" y="2570"/>
                  </a:lnTo>
                  <a:lnTo>
                    <a:pt x="231" y="2570"/>
                  </a:lnTo>
                  <a:lnTo>
                    <a:pt x="221" y="2570"/>
                  </a:lnTo>
                  <a:lnTo>
                    <a:pt x="210" y="2570"/>
                  </a:lnTo>
                  <a:lnTo>
                    <a:pt x="200" y="2570"/>
                  </a:lnTo>
                  <a:lnTo>
                    <a:pt x="190" y="2570"/>
                  </a:lnTo>
                  <a:lnTo>
                    <a:pt x="180" y="2570"/>
                  </a:lnTo>
                  <a:lnTo>
                    <a:pt x="169" y="2570"/>
                  </a:lnTo>
                  <a:lnTo>
                    <a:pt x="159" y="2570"/>
                  </a:lnTo>
                  <a:lnTo>
                    <a:pt x="149" y="2570"/>
                  </a:lnTo>
                  <a:lnTo>
                    <a:pt x="138" y="2570"/>
                  </a:lnTo>
                  <a:lnTo>
                    <a:pt x="128" y="2570"/>
                  </a:lnTo>
                  <a:lnTo>
                    <a:pt x="118" y="2570"/>
                  </a:lnTo>
                  <a:lnTo>
                    <a:pt x="108" y="2570"/>
                  </a:lnTo>
                  <a:lnTo>
                    <a:pt x="97" y="2570"/>
                  </a:lnTo>
                  <a:lnTo>
                    <a:pt x="92" y="2570"/>
                  </a:lnTo>
                  <a:lnTo>
                    <a:pt x="82" y="2570"/>
                  </a:lnTo>
                  <a:lnTo>
                    <a:pt x="72" y="2570"/>
                  </a:lnTo>
                  <a:lnTo>
                    <a:pt x="61" y="2570"/>
                  </a:lnTo>
                  <a:lnTo>
                    <a:pt x="51" y="2570"/>
                  </a:lnTo>
                  <a:lnTo>
                    <a:pt x="41" y="2570"/>
                  </a:lnTo>
                  <a:lnTo>
                    <a:pt x="31" y="2570"/>
                  </a:lnTo>
                  <a:lnTo>
                    <a:pt x="20" y="2570"/>
                  </a:lnTo>
                  <a:lnTo>
                    <a:pt x="10" y="2570"/>
                  </a:lnTo>
                  <a:lnTo>
                    <a:pt x="0" y="2570"/>
                  </a:lnTo>
                  <a:close/>
                </a:path>
              </a:pathLst>
            </a:custGeom>
            <a:gradFill rotWithShape="0">
              <a:gsLst>
                <a:gs pos="0">
                  <a:srgbClr val="00FF00"/>
                </a:gs>
                <a:gs pos="100000">
                  <a:srgbClr val="FFFFFF"/>
                </a:gs>
              </a:gsLst>
              <a:lin ang="5400000" scaled="1"/>
            </a:gradFill>
            <a:ln w="9525">
              <a:noFill/>
              <a:round/>
              <a:headEnd/>
              <a:tailEnd/>
            </a:ln>
          </p:spPr>
          <p:txBody>
            <a:bodyPr/>
            <a:lstStyle/>
            <a:p>
              <a:endParaRPr lang="en-GB"/>
            </a:p>
          </p:txBody>
        </p:sp>
        <p:sp>
          <p:nvSpPr>
            <p:cNvPr id="424965" name="Freeform 5"/>
            <p:cNvSpPr>
              <a:spLocks/>
            </p:cNvSpPr>
            <p:nvPr/>
          </p:nvSpPr>
          <p:spPr bwMode="auto">
            <a:xfrm>
              <a:off x="897" y="858"/>
              <a:ext cx="3998" cy="2570"/>
            </a:xfrm>
            <a:custGeom>
              <a:avLst/>
              <a:gdLst/>
              <a:ahLst/>
              <a:cxnLst>
                <a:cxn ang="0">
                  <a:pos x="108" y="2570"/>
                </a:cxn>
                <a:cxn ang="0">
                  <a:pos x="241" y="2570"/>
                </a:cxn>
                <a:cxn ang="0">
                  <a:pos x="370" y="2570"/>
                </a:cxn>
                <a:cxn ang="0">
                  <a:pos x="498" y="2570"/>
                </a:cxn>
                <a:cxn ang="0">
                  <a:pos x="632" y="2565"/>
                </a:cxn>
                <a:cxn ang="0">
                  <a:pos x="760" y="2560"/>
                </a:cxn>
                <a:cxn ang="0">
                  <a:pos x="889" y="2550"/>
                </a:cxn>
                <a:cxn ang="0">
                  <a:pos x="1017" y="2534"/>
                </a:cxn>
                <a:cxn ang="0">
                  <a:pos x="1151" y="2519"/>
                </a:cxn>
                <a:cxn ang="0">
                  <a:pos x="1280" y="2498"/>
                </a:cxn>
                <a:cxn ang="0">
                  <a:pos x="1408" y="2483"/>
                </a:cxn>
                <a:cxn ang="0">
                  <a:pos x="1542" y="2452"/>
                </a:cxn>
                <a:cxn ang="0">
                  <a:pos x="1670" y="2359"/>
                </a:cxn>
                <a:cxn ang="0">
                  <a:pos x="1799" y="2241"/>
                </a:cxn>
                <a:cxn ang="0">
                  <a:pos x="1927" y="2164"/>
                </a:cxn>
                <a:cxn ang="0">
                  <a:pos x="2061" y="2035"/>
                </a:cxn>
                <a:cxn ang="0">
                  <a:pos x="2189" y="1876"/>
                </a:cxn>
                <a:cxn ang="0">
                  <a:pos x="2318" y="1670"/>
                </a:cxn>
                <a:cxn ang="0">
                  <a:pos x="2451" y="1408"/>
                </a:cxn>
                <a:cxn ang="0">
                  <a:pos x="2580" y="1064"/>
                </a:cxn>
                <a:cxn ang="0">
                  <a:pos x="2708" y="622"/>
                </a:cxn>
                <a:cxn ang="0">
                  <a:pos x="2837" y="51"/>
                </a:cxn>
                <a:cxn ang="0">
                  <a:pos x="2970" y="0"/>
                </a:cxn>
                <a:cxn ang="0">
                  <a:pos x="3099" y="0"/>
                </a:cxn>
                <a:cxn ang="0">
                  <a:pos x="3227" y="0"/>
                </a:cxn>
                <a:cxn ang="0">
                  <a:pos x="3361" y="0"/>
                </a:cxn>
                <a:cxn ang="0">
                  <a:pos x="3490" y="0"/>
                </a:cxn>
                <a:cxn ang="0">
                  <a:pos x="3618" y="0"/>
                </a:cxn>
                <a:cxn ang="0">
                  <a:pos x="3747" y="0"/>
                </a:cxn>
                <a:cxn ang="0">
                  <a:pos x="3880" y="0"/>
                </a:cxn>
                <a:cxn ang="0">
                  <a:pos x="3998" y="1593"/>
                </a:cxn>
                <a:cxn ang="0">
                  <a:pos x="3870" y="1598"/>
                </a:cxn>
                <a:cxn ang="0">
                  <a:pos x="3736" y="1598"/>
                </a:cxn>
                <a:cxn ang="0">
                  <a:pos x="3608" y="1604"/>
                </a:cxn>
                <a:cxn ang="0">
                  <a:pos x="3479" y="1609"/>
                </a:cxn>
                <a:cxn ang="0">
                  <a:pos x="3351" y="1619"/>
                </a:cxn>
                <a:cxn ang="0">
                  <a:pos x="3217" y="1634"/>
                </a:cxn>
                <a:cxn ang="0">
                  <a:pos x="3089" y="1650"/>
                </a:cxn>
                <a:cxn ang="0">
                  <a:pos x="2960" y="1676"/>
                </a:cxn>
                <a:cxn ang="0">
                  <a:pos x="2827" y="1701"/>
                </a:cxn>
                <a:cxn ang="0">
                  <a:pos x="2698" y="1737"/>
                </a:cxn>
                <a:cxn ang="0">
                  <a:pos x="2570" y="1784"/>
                </a:cxn>
                <a:cxn ang="0">
                  <a:pos x="2441" y="1835"/>
                </a:cxn>
                <a:cxn ang="0">
                  <a:pos x="2307" y="1886"/>
                </a:cxn>
                <a:cxn ang="0">
                  <a:pos x="2179" y="1958"/>
                </a:cxn>
                <a:cxn ang="0">
                  <a:pos x="2050" y="2051"/>
                </a:cxn>
                <a:cxn ang="0">
                  <a:pos x="1917" y="2169"/>
                </a:cxn>
                <a:cxn ang="0">
                  <a:pos x="1788" y="2241"/>
                </a:cxn>
                <a:cxn ang="0">
                  <a:pos x="1660" y="2364"/>
                </a:cxn>
                <a:cxn ang="0">
                  <a:pos x="1531" y="2457"/>
                </a:cxn>
                <a:cxn ang="0">
                  <a:pos x="1398" y="2483"/>
                </a:cxn>
                <a:cxn ang="0">
                  <a:pos x="1269" y="2498"/>
                </a:cxn>
                <a:cxn ang="0">
                  <a:pos x="1141" y="2519"/>
                </a:cxn>
                <a:cxn ang="0">
                  <a:pos x="1007" y="2534"/>
                </a:cxn>
                <a:cxn ang="0">
                  <a:pos x="879" y="2550"/>
                </a:cxn>
                <a:cxn ang="0">
                  <a:pos x="750" y="2560"/>
                </a:cxn>
                <a:cxn ang="0">
                  <a:pos x="622" y="2565"/>
                </a:cxn>
                <a:cxn ang="0">
                  <a:pos x="488" y="2570"/>
                </a:cxn>
                <a:cxn ang="0">
                  <a:pos x="360" y="2570"/>
                </a:cxn>
                <a:cxn ang="0">
                  <a:pos x="231" y="2570"/>
                </a:cxn>
                <a:cxn ang="0">
                  <a:pos x="97" y="2570"/>
                </a:cxn>
              </a:cxnLst>
              <a:rect l="0" t="0" r="r" b="b"/>
              <a:pathLst>
                <a:path w="3998" h="2570">
                  <a:moveTo>
                    <a:pt x="0" y="2570"/>
                  </a:moveTo>
                  <a:lnTo>
                    <a:pt x="0" y="2570"/>
                  </a:lnTo>
                  <a:lnTo>
                    <a:pt x="10" y="2570"/>
                  </a:lnTo>
                  <a:lnTo>
                    <a:pt x="20" y="2570"/>
                  </a:lnTo>
                  <a:lnTo>
                    <a:pt x="31" y="2570"/>
                  </a:lnTo>
                  <a:lnTo>
                    <a:pt x="41" y="2570"/>
                  </a:lnTo>
                  <a:lnTo>
                    <a:pt x="51" y="2570"/>
                  </a:lnTo>
                  <a:lnTo>
                    <a:pt x="61" y="2570"/>
                  </a:lnTo>
                  <a:lnTo>
                    <a:pt x="72" y="2570"/>
                  </a:lnTo>
                  <a:lnTo>
                    <a:pt x="82" y="2570"/>
                  </a:lnTo>
                  <a:lnTo>
                    <a:pt x="92" y="2570"/>
                  </a:lnTo>
                  <a:lnTo>
                    <a:pt x="97" y="2570"/>
                  </a:lnTo>
                  <a:lnTo>
                    <a:pt x="108" y="2570"/>
                  </a:lnTo>
                  <a:lnTo>
                    <a:pt x="118" y="2570"/>
                  </a:lnTo>
                  <a:lnTo>
                    <a:pt x="128" y="2570"/>
                  </a:lnTo>
                  <a:lnTo>
                    <a:pt x="138" y="2570"/>
                  </a:lnTo>
                  <a:lnTo>
                    <a:pt x="149" y="2570"/>
                  </a:lnTo>
                  <a:lnTo>
                    <a:pt x="159" y="2570"/>
                  </a:lnTo>
                  <a:lnTo>
                    <a:pt x="169" y="2570"/>
                  </a:lnTo>
                  <a:lnTo>
                    <a:pt x="180" y="2570"/>
                  </a:lnTo>
                  <a:lnTo>
                    <a:pt x="190" y="2570"/>
                  </a:lnTo>
                  <a:lnTo>
                    <a:pt x="200" y="2570"/>
                  </a:lnTo>
                  <a:lnTo>
                    <a:pt x="210" y="2570"/>
                  </a:lnTo>
                  <a:lnTo>
                    <a:pt x="221" y="2570"/>
                  </a:lnTo>
                  <a:lnTo>
                    <a:pt x="231" y="2570"/>
                  </a:lnTo>
                  <a:lnTo>
                    <a:pt x="241" y="2570"/>
                  </a:lnTo>
                  <a:lnTo>
                    <a:pt x="252" y="2570"/>
                  </a:lnTo>
                  <a:lnTo>
                    <a:pt x="262" y="2570"/>
                  </a:lnTo>
                  <a:lnTo>
                    <a:pt x="272" y="2570"/>
                  </a:lnTo>
                  <a:lnTo>
                    <a:pt x="277" y="2570"/>
                  </a:lnTo>
                  <a:lnTo>
                    <a:pt x="288" y="2570"/>
                  </a:lnTo>
                  <a:lnTo>
                    <a:pt x="298" y="2570"/>
                  </a:lnTo>
                  <a:lnTo>
                    <a:pt x="308" y="2570"/>
                  </a:lnTo>
                  <a:lnTo>
                    <a:pt x="318" y="2570"/>
                  </a:lnTo>
                  <a:lnTo>
                    <a:pt x="329" y="2570"/>
                  </a:lnTo>
                  <a:lnTo>
                    <a:pt x="339" y="2570"/>
                  </a:lnTo>
                  <a:lnTo>
                    <a:pt x="349" y="2570"/>
                  </a:lnTo>
                  <a:lnTo>
                    <a:pt x="360" y="2570"/>
                  </a:lnTo>
                  <a:lnTo>
                    <a:pt x="370" y="2570"/>
                  </a:lnTo>
                  <a:lnTo>
                    <a:pt x="380" y="2570"/>
                  </a:lnTo>
                  <a:lnTo>
                    <a:pt x="390" y="2570"/>
                  </a:lnTo>
                  <a:lnTo>
                    <a:pt x="401" y="2570"/>
                  </a:lnTo>
                  <a:lnTo>
                    <a:pt x="411" y="2570"/>
                  </a:lnTo>
                  <a:lnTo>
                    <a:pt x="421" y="2570"/>
                  </a:lnTo>
                  <a:lnTo>
                    <a:pt x="431" y="2570"/>
                  </a:lnTo>
                  <a:lnTo>
                    <a:pt x="442" y="2570"/>
                  </a:lnTo>
                  <a:lnTo>
                    <a:pt x="452" y="2570"/>
                  </a:lnTo>
                  <a:lnTo>
                    <a:pt x="457" y="2570"/>
                  </a:lnTo>
                  <a:lnTo>
                    <a:pt x="467" y="2570"/>
                  </a:lnTo>
                  <a:lnTo>
                    <a:pt x="478" y="2570"/>
                  </a:lnTo>
                  <a:lnTo>
                    <a:pt x="488" y="2570"/>
                  </a:lnTo>
                  <a:lnTo>
                    <a:pt x="498" y="2570"/>
                  </a:lnTo>
                  <a:lnTo>
                    <a:pt x="509" y="2565"/>
                  </a:lnTo>
                  <a:lnTo>
                    <a:pt x="519" y="2565"/>
                  </a:lnTo>
                  <a:lnTo>
                    <a:pt x="529" y="2565"/>
                  </a:lnTo>
                  <a:lnTo>
                    <a:pt x="539" y="2565"/>
                  </a:lnTo>
                  <a:lnTo>
                    <a:pt x="550" y="2565"/>
                  </a:lnTo>
                  <a:lnTo>
                    <a:pt x="560" y="2565"/>
                  </a:lnTo>
                  <a:lnTo>
                    <a:pt x="570" y="2565"/>
                  </a:lnTo>
                  <a:lnTo>
                    <a:pt x="581" y="2565"/>
                  </a:lnTo>
                  <a:lnTo>
                    <a:pt x="591" y="2565"/>
                  </a:lnTo>
                  <a:lnTo>
                    <a:pt x="601" y="2565"/>
                  </a:lnTo>
                  <a:lnTo>
                    <a:pt x="611" y="2565"/>
                  </a:lnTo>
                  <a:lnTo>
                    <a:pt x="622" y="2565"/>
                  </a:lnTo>
                  <a:lnTo>
                    <a:pt x="632" y="2565"/>
                  </a:lnTo>
                  <a:lnTo>
                    <a:pt x="637" y="2565"/>
                  </a:lnTo>
                  <a:lnTo>
                    <a:pt x="647" y="2565"/>
                  </a:lnTo>
                  <a:lnTo>
                    <a:pt x="658" y="2560"/>
                  </a:lnTo>
                  <a:lnTo>
                    <a:pt x="668" y="2560"/>
                  </a:lnTo>
                  <a:lnTo>
                    <a:pt x="678" y="2560"/>
                  </a:lnTo>
                  <a:lnTo>
                    <a:pt x="688" y="2560"/>
                  </a:lnTo>
                  <a:lnTo>
                    <a:pt x="699" y="2560"/>
                  </a:lnTo>
                  <a:lnTo>
                    <a:pt x="709" y="2560"/>
                  </a:lnTo>
                  <a:lnTo>
                    <a:pt x="719" y="2560"/>
                  </a:lnTo>
                  <a:lnTo>
                    <a:pt x="730" y="2560"/>
                  </a:lnTo>
                  <a:lnTo>
                    <a:pt x="740" y="2560"/>
                  </a:lnTo>
                  <a:lnTo>
                    <a:pt x="750" y="2560"/>
                  </a:lnTo>
                  <a:lnTo>
                    <a:pt x="760" y="2560"/>
                  </a:lnTo>
                  <a:lnTo>
                    <a:pt x="771" y="2560"/>
                  </a:lnTo>
                  <a:lnTo>
                    <a:pt x="781" y="2560"/>
                  </a:lnTo>
                  <a:lnTo>
                    <a:pt x="791" y="2555"/>
                  </a:lnTo>
                  <a:lnTo>
                    <a:pt x="802" y="2555"/>
                  </a:lnTo>
                  <a:lnTo>
                    <a:pt x="812" y="2555"/>
                  </a:lnTo>
                  <a:lnTo>
                    <a:pt x="817" y="2555"/>
                  </a:lnTo>
                  <a:lnTo>
                    <a:pt x="827" y="2555"/>
                  </a:lnTo>
                  <a:lnTo>
                    <a:pt x="837" y="2555"/>
                  </a:lnTo>
                  <a:lnTo>
                    <a:pt x="848" y="2555"/>
                  </a:lnTo>
                  <a:lnTo>
                    <a:pt x="858" y="2555"/>
                  </a:lnTo>
                  <a:lnTo>
                    <a:pt x="868" y="2550"/>
                  </a:lnTo>
                  <a:lnTo>
                    <a:pt x="879" y="2550"/>
                  </a:lnTo>
                  <a:lnTo>
                    <a:pt x="889" y="2550"/>
                  </a:lnTo>
                  <a:lnTo>
                    <a:pt x="899" y="2550"/>
                  </a:lnTo>
                  <a:lnTo>
                    <a:pt x="909" y="2550"/>
                  </a:lnTo>
                  <a:lnTo>
                    <a:pt x="920" y="2544"/>
                  </a:lnTo>
                  <a:lnTo>
                    <a:pt x="930" y="2550"/>
                  </a:lnTo>
                  <a:lnTo>
                    <a:pt x="940" y="2544"/>
                  </a:lnTo>
                  <a:lnTo>
                    <a:pt x="951" y="2544"/>
                  </a:lnTo>
                  <a:lnTo>
                    <a:pt x="961" y="2544"/>
                  </a:lnTo>
                  <a:lnTo>
                    <a:pt x="971" y="2544"/>
                  </a:lnTo>
                  <a:lnTo>
                    <a:pt x="981" y="2539"/>
                  </a:lnTo>
                  <a:lnTo>
                    <a:pt x="992" y="2539"/>
                  </a:lnTo>
                  <a:lnTo>
                    <a:pt x="1002" y="2539"/>
                  </a:lnTo>
                  <a:lnTo>
                    <a:pt x="1007" y="2534"/>
                  </a:lnTo>
                  <a:lnTo>
                    <a:pt x="1017" y="2534"/>
                  </a:lnTo>
                  <a:lnTo>
                    <a:pt x="1028" y="2534"/>
                  </a:lnTo>
                  <a:lnTo>
                    <a:pt x="1038" y="2529"/>
                  </a:lnTo>
                  <a:lnTo>
                    <a:pt x="1048" y="2529"/>
                  </a:lnTo>
                  <a:lnTo>
                    <a:pt x="1059" y="2524"/>
                  </a:lnTo>
                  <a:lnTo>
                    <a:pt x="1069" y="2524"/>
                  </a:lnTo>
                  <a:lnTo>
                    <a:pt x="1079" y="2524"/>
                  </a:lnTo>
                  <a:lnTo>
                    <a:pt x="1089" y="2524"/>
                  </a:lnTo>
                  <a:lnTo>
                    <a:pt x="1100" y="2519"/>
                  </a:lnTo>
                  <a:lnTo>
                    <a:pt x="1110" y="2519"/>
                  </a:lnTo>
                  <a:lnTo>
                    <a:pt x="1120" y="2514"/>
                  </a:lnTo>
                  <a:lnTo>
                    <a:pt x="1130" y="2514"/>
                  </a:lnTo>
                  <a:lnTo>
                    <a:pt x="1141" y="2519"/>
                  </a:lnTo>
                  <a:lnTo>
                    <a:pt x="1151" y="2519"/>
                  </a:lnTo>
                  <a:lnTo>
                    <a:pt x="1161" y="2514"/>
                  </a:lnTo>
                  <a:lnTo>
                    <a:pt x="1172" y="2508"/>
                  </a:lnTo>
                  <a:lnTo>
                    <a:pt x="1182" y="2508"/>
                  </a:lnTo>
                  <a:lnTo>
                    <a:pt x="1187" y="2519"/>
                  </a:lnTo>
                  <a:lnTo>
                    <a:pt x="1197" y="2508"/>
                  </a:lnTo>
                  <a:lnTo>
                    <a:pt x="1208" y="2519"/>
                  </a:lnTo>
                  <a:lnTo>
                    <a:pt x="1218" y="2514"/>
                  </a:lnTo>
                  <a:lnTo>
                    <a:pt x="1228" y="2503"/>
                  </a:lnTo>
                  <a:lnTo>
                    <a:pt x="1238" y="2503"/>
                  </a:lnTo>
                  <a:lnTo>
                    <a:pt x="1249" y="2503"/>
                  </a:lnTo>
                  <a:lnTo>
                    <a:pt x="1259" y="2503"/>
                  </a:lnTo>
                  <a:lnTo>
                    <a:pt x="1269" y="2498"/>
                  </a:lnTo>
                  <a:lnTo>
                    <a:pt x="1280" y="2498"/>
                  </a:lnTo>
                  <a:lnTo>
                    <a:pt x="1290" y="2493"/>
                  </a:lnTo>
                  <a:lnTo>
                    <a:pt x="1300" y="2498"/>
                  </a:lnTo>
                  <a:lnTo>
                    <a:pt x="1310" y="2503"/>
                  </a:lnTo>
                  <a:lnTo>
                    <a:pt x="1321" y="2514"/>
                  </a:lnTo>
                  <a:lnTo>
                    <a:pt x="1331" y="2508"/>
                  </a:lnTo>
                  <a:lnTo>
                    <a:pt x="1341" y="2503"/>
                  </a:lnTo>
                  <a:lnTo>
                    <a:pt x="1351" y="2503"/>
                  </a:lnTo>
                  <a:lnTo>
                    <a:pt x="1362" y="2493"/>
                  </a:lnTo>
                  <a:lnTo>
                    <a:pt x="1367" y="2488"/>
                  </a:lnTo>
                  <a:lnTo>
                    <a:pt x="1377" y="2493"/>
                  </a:lnTo>
                  <a:lnTo>
                    <a:pt x="1387" y="2488"/>
                  </a:lnTo>
                  <a:lnTo>
                    <a:pt x="1398" y="2483"/>
                  </a:lnTo>
                  <a:lnTo>
                    <a:pt x="1408" y="2483"/>
                  </a:lnTo>
                  <a:lnTo>
                    <a:pt x="1418" y="2483"/>
                  </a:lnTo>
                  <a:lnTo>
                    <a:pt x="1429" y="2478"/>
                  </a:lnTo>
                  <a:lnTo>
                    <a:pt x="1439" y="2478"/>
                  </a:lnTo>
                  <a:lnTo>
                    <a:pt x="1449" y="2488"/>
                  </a:lnTo>
                  <a:lnTo>
                    <a:pt x="1459" y="2483"/>
                  </a:lnTo>
                  <a:lnTo>
                    <a:pt x="1470" y="2472"/>
                  </a:lnTo>
                  <a:lnTo>
                    <a:pt x="1480" y="2467"/>
                  </a:lnTo>
                  <a:lnTo>
                    <a:pt x="1490" y="2467"/>
                  </a:lnTo>
                  <a:lnTo>
                    <a:pt x="1501" y="2467"/>
                  </a:lnTo>
                  <a:lnTo>
                    <a:pt x="1511" y="2457"/>
                  </a:lnTo>
                  <a:lnTo>
                    <a:pt x="1521" y="2457"/>
                  </a:lnTo>
                  <a:lnTo>
                    <a:pt x="1531" y="2457"/>
                  </a:lnTo>
                  <a:lnTo>
                    <a:pt x="1542" y="2452"/>
                  </a:lnTo>
                  <a:lnTo>
                    <a:pt x="1547" y="2442"/>
                  </a:lnTo>
                  <a:lnTo>
                    <a:pt x="1557" y="2431"/>
                  </a:lnTo>
                  <a:lnTo>
                    <a:pt x="1567" y="2426"/>
                  </a:lnTo>
                  <a:lnTo>
                    <a:pt x="1578" y="2426"/>
                  </a:lnTo>
                  <a:lnTo>
                    <a:pt x="1588" y="2416"/>
                  </a:lnTo>
                  <a:lnTo>
                    <a:pt x="1598" y="2406"/>
                  </a:lnTo>
                  <a:lnTo>
                    <a:pt x="1608" y="2406"/>
                  </a:lnTo>
                  <a:lnTo>
                    <a:pt x="1619" y="2400"/>
                  </a:lnTo>
                  <a:lnTo>
                    <a:pt x="1629" y="2390"/>
                  </a:lnTo>
                  <a:lnTo>
                    <a:pt x="1639" y="2385"/>
                  </a:lnTo>
                  <a:lnTo>
                    <a:pt x="1650" y="2375"/>
                  </a:lnTo>
                  <a:lnTo>
                    <a:pt x="1660" y="2364"/>
                  </a:lnTo>
                  <a:lnTo>
                    <a:pt x="1670" y="2359"/>
                  </a:lnTo>
                  <a:lnTo>
                    <a:pt x="1680" y="2344"/>
                  </a:lnTo>
                  <a:lnTo>
                    <a:pt x="1691" y="2334"/>
                  </a:lnTo>
                  <a:lnTo>
                    <a:pt x="1701" y="2318"/>
                  </a:lnTo>
                  <a:lnTo>
                    <a:pt x="1711" y="2308"/>
                  </a:lnTo>
                  <a:lnTo>
                    <a:pt x="1722" y="2298"/>
                  </a:lnTo>
                  <a:lnTo>
                    <a:pt x="1727" y="2282"/>
                  </a:lnTo>
                  <a:lnTo>
                    <a:pt x="1737" y="2287"/>
                  </a:lnTo>
                  <a:lnTo>
                    <a:pt x="1747" y="2287"/>
                  </a:lnTo>
                  <a:lnTo>
                    <a:pt x="1758" y="2267"/>
                  </a:lnTo>
                  <a:lnTo>
                    <a:pt x="1768" y="2262"/>
                  </a:lnTo>
                  <a:lnTo>
                    <a:pt x="1778" y="2251"/>
                  </a:lnTo>
                  <a:lnTo>
                    <a:pt x="1788" y="2241"/>
                  </a:lnTo>
                  <a:lnTo>
                    <a:pt x="1799" y="2241"/>
                  </a:lnTo>
                  <a:lnTo>
                    <a:pt x="1809" y="2251"/>
                  </a:lnTo>
                  <a:lnTo>
                    <a:pt x="1819" y="2251"/>
                  </a:lnTo>
                  <a:lnTo>
                    <a:pt x="1829" y="2246"/>
                  </a:lnTo>
                  <a:lnTo>
                    <a:pt x="1840" y="2236"/>
                  </a:lnTo>
                  <a:lnTo>
                    <a:pt x="1850" y="2226"/>
                  </a:lnTo>
                  <a:lnTo>
                    <a:pt x="1860" y="2220"/>
                  </a:lnTo>
                  <a:lnTo>
                    <a:pt x="1871" y="2205"/>
                  </a:lnTo>
                  <a:lnTo>
                    <a:pt x="1881" y="2195"/>
                  </a:lnTo>
                  <a:lnTo>
                    <a:pt x="1891" y="2190"/>
                  </a:lnTo>
                  <a:lnTo>
                    <a:pt x="1901" y="2179"/>
                  </a:lnTo>
                  <a:lnTo>
                    <a:pt x="1907" y="2174"/>
                  </a:lnTo>
                  <a:lnTo>
                    <a:pt x="1917" y="2169"/>
                  </a:lnTo>
                  <a:lnTo>
                    <a:pt x="1927" y="2164"/>
                  </a:lnTo>
                  <a:lnTo>
                    <a:pt x="1937" y="2154"/>
                  </a:lnTo>
                  <a:lnTo>
                    <a:pt x="1948" y="2149"/>
                  </a:lnTo>
                  <a:lnTo>
                    <a:pt x="1958" y="2138"/>
                  </a:lnTo>
                  <a:lnTo>
                    <a:pt x="1968" y="2128"/>
                  </a:lnTo>
                  <a:lnTo>
                    <a:pt x="1979" y="2113"/>
                  </a:lnTo>
                  <a:lnTo>
                    <a:pt x="1989" y="2102"/>
                  </a:lnTo>
                  <a:lnTo>
                    <a:pt x="1999" y="2092"/>
                  </a:lnTo>
                  <a:lnTo>
                    <a:pt x="2009" y="2082"/>
                  </a:lnTo>
                  <a:lnTo>
                    <a:pt x="2020" y="2071"/>
                  </a:lnTo>
                  <a:lnTo>
                    <a:pt x="2030" y="2066"/>
                  </a:lnTo>
                  <a:lnTo>
                    <a:pt x="2040" y="2056"/>
                  </a:lnTo>
                  <a:lnTo>
                    <a:pt x="2050" y="2046"/>
                  </a:lnTo>
                  <a:lnTo>
                    <a:pt x="2061" y="2035"/>
                  </a:lnTo>
                  <a:lnTo>
                    <a:pt x="2071" y="2020"/>
                  </a:lnTo>
                  <a:lnTo>
                    <a:pt x="2081" y="2010"/>
                  </a:lnTo>
                  <a:lnTo>
                    <a:pt x="2092" y="1999"/>
                  </a:lnTo>
                  <a:lnTo>
                    <a:pt x="2097" y="1989"/>
                  </a:lnTo>
                  <a:lnTo>
                    <a:pt x="2107" y="1979"/>
                  </a:lnTo>
                  <a:lnTo>
                    <a:pt x="2117" y="1963"/>
                  </a:lnTo>
                  <a:lnTo>
                    <a:pt x="2128" y="1953"/>
                  </a:lnTo>
                  <a:lnTo>
                    <a:pt x="2138" y="1943"/>
                  </a:lnTo>
                  <a:lnTo>
                    <a:pt x="2148" y="1927"/>
                  </a:lnTo>
                  <a:lnTo>
                    <a:pt x="2158" y="1917"/>
                  </a:lnTo>
                  <a:lnTo>
                    <a:pt x="2169" y="1902"/>
                  </a:lnTo>
                  <a:lnTo>
                    <a:pt x="2179" y="1886"/>
                  </a:lnTo>
                  <a:lnTo>
                    <a:pt x="2189" y="1876"/>
                  </a:lnTo>
                  <a:lnTo>
                    <a:pt x="2200" y="1861"/>
                  </a:lnTo>
                  <a:lnTo>
                    <a:pt x="2210" y="1845"/>
                  </a:lnTo>
                  <a:lnTo>
                    <a:pt x="2220" y="1835"/>
                  </a:lnTo>
                  <a:lnTo>
                    <a:pt x="2230" y="1820"/>
                  </a:lnTo>
                  <a:lnTo>
                    <a:pt x="2241" y="1804"/>
                  </a:lnTo>
                  <a:lnTo>
                    <a:pt x="2251" y="1789"/>
                  </a:lnTo>
                  <a:lnTo>
                    <a:pt x="2261" y="1773"/>
                  </a:lnTo>
                  <a:lnTo>
                    <a:pt x="2271" y="1758"/>
                  </a:lnTo>
                  <a:lnTo>
                    <a:pt x="2277" y="1737"/>
                  </a:lnTo>
                  <a:lnTo>
                    <a:pt x="2287" y="1722"/>
                  </a:lnTo>
                  <a:lnTo>
                    <a:pt x="2297" y="1706"/>
                  </a:lnTo>
                  <a:lnTo>
                    <a:pt x="2307" y="1691"/>
                  </a:lnTo>
                  <a:lnTo>
                    <a:pt x="2318" y="1670"/>
                  </a:lnTo>
                  <a:lnTo>
                    <a:pt x="2328" y="1655"/>
                  </a:lnTo>
                  <a:lnTo>
                    <a:pt x="2338" y="1634"/>
                  </a:lnTo>
                  <a:lnTo>
                    <a:pt x="2349" y="1614"/>
                  </a:lnTo>
                  <a:lnTo>
                    <a:pt x="2359" y="1598"/>
                  </a:lnTo>
                  <a:lnTo>
                    <a:pt x="2369" y="1578"/>
                  </a:lnTo>
                  <a:lnTo>
                    <a:pt x="2379" y="1557"/>
                  </a:lnTo>
                  <a:lnTo>
                    <a:pt x="2390" y="1537"/>
                  </a:lnTo>
                  <a:lnTo>
                    <a:pt x="2400" y="1516"/>
                  </a:lnTo>
                  <a:lnTo>
                    <a:pt x="2410" y="1496"/>
                  </a:lnTo>
                  <a:lnTo>
                    <a:pt x="2421" y="1475"/>
                  </a:lnTo>
                  <a:lnTo>
                    <a:pt x="2431" y="1455"/>
                  </a:lnTo>
                  <a:lnTo>
                    <a:pt x="2441" y="1429"/>
                  </a:lnTo>
                  <a:lnTo>
                    <a:pt x="2451" y="1408"/>
                  </a:lnTo>
                  <a:lnTo>
                    <a:pt x="2457" y="1383"/>
                  </a:lnTo>
                  <a:lnTo>
                    <a:pt x="2467" y="1362"/>
                  </a:lnTo>
                  <a:lnTo>
                    <a:pt x="2477" y="1336"/>
                  </a:lnTo>
                  <a:lnTo>
                    <a:pt x="2487" y="1311"/>
                  </a:lnTo>
                  <a:lnTo>
                    <a:pt x="2498" y="1285"/>
                  </a:lnTo>
                  <a:lnTo>
                    <a:pt x="2508" y="1259"/>
                  </a:lnTo>
                  <a:lnTo>
                    <a:pt x="2518" y="1233"/>
                  </a:lnTo>
                  <a:lnTo>
                    <a:pt x="2528" y="1208"/>
                  </a:lnTo>
                  <a:lnTo>
                    <a:pt x="2539" y="1182"/>
                  </a:lnTo>
                  <a:lnTo>
                    <a:pt x="2549" y="1151"/>
                  </a:lnTo>
                  <a:lnTo>
                    <a:pt x="2559" y="1126"/>
                  </a:lnTo>
                  <a:lnTo>
                    <a:pt x="2570" y="1095"/>
                  </a:lnTo>
                  <a:lnTo>
                    <a:pt x="2580" y="1064"/>
                  </a:lnTo>
                  <a:lnTo>
                    <a:pt x="2590" y="1038"/>
                  </a:lnTo>
                  <a:lnTo>
                    <a:pt x="2600" y="1007"/>
                  </a:lnTo>
                  <a:lnTo>
                    <a:pt x="2611" y="971"/>
                  </a:lnTo>
                  <a:lnTo>
                    <a:pt x="2621" y="940"/>
                  </a:lnTo>
                  <a:lnTo>
                    <a:pt x="2631" y="910"/>
                  </a:lnTo>
                  <a:lnTo>
                    <a:pt x="2636" y="874"/>
                  </a:lnTo>
                  <a:lnTo>
                    <a:pt x="2647" y="843"/>
                  </a:lnTo>
                  <a:lnTo>
                    <a:pt x="2657" y="807"/>
                  </a:lnTo>
                  <a:lnTo>
                    <a:pt x="2667" y="771"/>
                  </a:lnTo>
                  <a:lnTo>
                    <a:pt x="2678" y="735"/>
                  </a:lnTo>
                  <a:lnTo>
                    <a:pt x="2688" y="699"/>
                  </a:lnTo>
                  <a:lnTo>
                    <a:pt x="2698" y="663"/>
                  </a:lnTo>
                  <a:lnTo>
                    <a:pt x="2708" y="622"/>
                  </a:lnTo>
                  <a:lnTo>
                    <a:pt x="2719" y="586"/>
                  </a:lnTo>
                  <a:lnTo>
                    <a:pt x="2729" y="545"/>
                  </a:lnTo>
                  <a:lnTo>
                    <a:pt x="2739" y="503"/>
                  </a:lnTo>
                  <a:lnTo>
                    <a:pt x="2749" y="462"/>
                  </a:lnTo>
                  <a:lnTo>
                    <a:pt x="2760" y="421"/>
                  </a:lnTo>
                  <a:lnTo>
                    <a:pt x="2770" y="380"/>
                  </a:lnTo>
                  <a:lnTo>
                    <a:pt x="2780" y="334"/>
                  </a:lnTo>
                  <a:lnTo>
                    <a:pt x="2791" y="293"/>
                  </a:lnTo>
                  <a:lnTo>
                    <a:pt x="2801" y="246"/>
                  </a:lnTo>
                  <a:lnTo>
                    <a:pt x="2811" y="200"/>
                  </a:lnTo>
                  <a:lnTo>
                    <a:pt x="2816" y="149"/>
                  </a:lnTo>
                  <a:lnTo>
                    <a:pt x="2827" y="102"/>
                  </a:lnTo>
                  <a:lnTo>
                    <a:pt x="2837" y="51"/>
                  </a:lnTo>
                  <a:lnTo>
                    <a:pt x="2847" y="5"/>
                  </a:lnTo>
                  <a:lnTo>
                    <a:pt x="2857" y="0"/>
                  </a:lnTo>
                  <a:lnTo>
                    <a:pt x="2868" y="0"/>
                  </a:lnTo>
                  <a:lnTo>
                    <a:pt x="2878" y="0"/>
                  </a:lnTo>
                  <a:lnTo>
                    <a:pt x="2888" y="0"/>
                  </a:lnTo>
                  <a:lnTo>
                    <a:pt x="2899" y="0"/>
                  </a:lnTo>
                  <a:lnTo>
                    <a:pt x="2909" y="0"/>
                  </a:lnTo>
                  <a:lnTo>
                    <a:pt x="2919" y="0"/>
                  </a:lnTo>
                  <a:lnTo>
                    <a:pt x="2929" y="0"/>
                  </a:lnTo>
                  <a:lnTo>
                    <a:pt x="2940" y="0"/>
                  </a:lnTo>
                  <a:lnTo>
                    <a:pt x="2950" y="0"/>
                  </a:lnTo>
                  <a:lnTo>
                    <a:pt x="2960" y="0"/>
                  </a:lnTo>
                  <a:lnTo>
                    <a:pt x="2970" y="0"/>
                  </a:lnTo>
                  <a:lnTo>
                    <a:pt x="2981" y="0"/>
                  </a:lnTo>
                  <a:lnTo>
                    <a:pt x="2991" y="0"/>
                  </a:lnTo>
                  <a:lnTo>
                    <a:pt x="3001" y="0"/>
                  </a:lnTo>
                  <a:lnTo>
                    <a:pt x="3006" y="0"/>
                  </a:lnTo>
                  <a:lnTo>
                    <a:pt x="3017" y="0"/>
                  </a:lnTo>
                  <a:lnTo>
                    <a:pt x="3027" y="0"/>
                  </a:lnTo>
                  <a:lnTo>
                    <a:pt x="3037" y="0"/>
                  </a:lnTo>
                  <a:lnTo>
                    <a:pt x="3048" y="0"/>
                  </a:lnTo>
                  <a:lnTo>
                    <a:pt x="3058" y="0"/>
                  </a:lnTo>
                  <a:lnTo>
                    <a:pt x="3068" y="0"/>
                  </a:lnTo>
                  <a:lnTo>
                    <a:pt x="3078" y="0"/>
                  </a:lnTo>
                  <a:lnTo>
                    <a:pt x="3089" y="0"/>
                  </a:lnTo>
                  <a:lnTo>
                    <a:pt x="3099" y="0"/>
                  </a:lnTo>
                  <a:lnTo>
                    <a:pt x="3109" y="0"/>
                  </a:lnTo>
                  <a:lnTo>
                    <a:pt x="3120" y="0"/>
                  </a:lnTo>
                  <a:lnTo>
                    <a:pt x="3130" y="0"/>
                  </a:lnTo>
                  <a:lnTo>
                    <a:pt x="3140" y="0"/>
                  </a:lnTo>
                  <a:lnTo>
                    <a:pt x="3150" y="0"/>
                  </a:lnTo>
                  <a:lnTo>
                    <a:pt x="3161" y="0"/>
                  </a:lnTo>
                  <a:lnTo>
                    <a:pt x="3171" y="0"/>
                  </a:lnTo>
                  <a:lnTo>
                    <a:pt x="3181" y="0"/>
                  </a:lnTo>
                  <a:lnTo>
                    <a:pt x="3186" y="0"/>
                  </a:lnTo>
                  <a:lnTo>
                    <a:pt x="3197" y="0"/>
                  </a:lnTo>
                  <a:lnTo>
                    <a:pt x="3207" y="0"/>
                  </a:lnTo>
                  <a:lnTo>
                    <a:pt x="3217" y="0"/>
                  </a:lnTo>
                  <a:lnTo>
                    <a:pt x="3227" y="0"/>
                  </a:lnTo>
                  <a:lnTo>
                    <a:pt x="3238" y="0"/>
                  </a:lnTo>
                  <a:lnTo>
                    <a:pt x="3248" y="0"/>
                  </a:lnTo>
                  <a:lnTo>
                    <a:pt x="3258" y="0"/>
                  </a:lnTo>
                  <a:lnTo>
                    <a:pt x="3269" y="0"/>
                  </a:lnTo>
                  <a:lnTo>
                    <a:pt x="3279" y="0"/>
                  </a:lnTo>
                  <a:lnTo>
                    <a:pt x="3289" y="0"/>
                  </a:lnTo>
                  <a:lnTo>
                    <a:pt x="3299" y="0"/>
                  </a:lnTo>
                  <a:lnTo>
                    <a:pt x="3310" y="0"/>
                  </a:lnTo>
                  <a:lnTo>
                    <a:pt x="3320" y="0"/>
                  </a:lnTo>
                  <a:lnTo>
                    <a:pt x="3330" y="0"/>
                  </a:lnTo>
                  <a:lnTo>
                    <a:pt x="3341" y="0"/>
                  </a:lnTo>
                  <a:lnTo>
                    <a:pt x="3351" y="0"/>
                  </a:lnTo>
                  <a:lnTo>
                    <a:pt x="3361" y="0"/>
                  </a:lnTo>
                  <a:lnTo>
                    <a:pt x="3366" y="0"/>
                  </a:lnTo>
                  <a:lnTo>
                    <a:pt x="3377" y="0"/>
                  </a:lnTo>
                  <a:lnTo>
                    <a:pt x="3387" y="0"/>
                  </a:lnTo>
                  <a:lnTo>
                    <a:pt x="3397" y="0"/>
                  </a:lnTo>
                  <a:lnTo>
                    <a:pt x="3407" y="0"/>
                  </a:lnTo>
                  <a:lnTo>
                    <a:pt x="3418" y="0"/>
                  </a:lnTo>
                  <a:lnTo>
                    <a:pt x="3428" y="0"/>
                  </a:lnTo>
                  <a:lnTo>
                    <a:pt x="3438" y="0"/>
                  </a:lnTo>
                  <a:lnTo>
                    <a:pt x="3448" y="0"/>
                  </a:lnTo>
                  <a:lnTo>
                    <a:pt x="3459" y="0"/>
                  </a:lnTo>
                  <a:lnTo>
                    <a:pt x="3469" y="0"/>
                  </a:lnTo>
                  <a:lnTo>
                    <a:pt x="3479" y="0"/>
                  </a:lnTo>
                  <a:lnTo>
                    <a:pt x="3490" y="0"/>
                  </a:lnTo>
                  <a:lnTo>
                    <a:pt x="3500" y="0"/>
                  </a:lnTo>
                  <a:lnTo>
                    <a:pt x="3510" y="0"/>
                  </a:lnTo>
                  <a:lnTo>
                    <a:pt x="3520" y="0"/>
                  </a:lnTo>
                  <a:lnTo>
                    <a:pt x="3531" y="0"/>
                  </a:lnTo>
                  <a:lnTo>
                    <a:pt x="3541" y="0"/>
                  </a:lnTo>
                  <a:lnTo>
                    <a:pt x="3546" y="0"/>
                  </a:lnTo>
                  <a:lnTo>
                    <a:pt x="3556" y="0"/>
                  </a:lnTo>
                  <a:lnTo>
                    <a:pt x="3567" y="0"/>
                  </a:lnTo>
                  <a:lnTo>
                    <a:pt x="3577" y="0"/>
                  </a:lnTo>
                  <a:lnTo>
                    <a:pt x="3587" y="0"/>
                  </a:lnTo>
                  <a:lnTo>
                    <a:pt x="3598" y="0"/>
                  </a:lnTo>
                  <a:lnTo>
                    <a:pt x="3608" y="0"/>
                  </a:lnTo>
                  <a:lnTo>
                    <a:pt x="3618" y="0"/>
                  </a:lnTo>
                  <a:lnTo>
                    <a:pt x="3628" y="0"/>
                  </a:lnTo>
                  <a:lnTo>
                    <a:pt x="3639" y="0"/>
                  </a:lnTo>
                  <a:lnTo>
                    <a:pt x="3649" y="0"/>
                  </a:lnTo>
                  <a:lnTo>
                    <a:pt x="3659" y="0"/>
                  </a:lnTo>
                  <a:lnTo>
                    <a:pt x="3669" y="0"/>
                  </a:lnTo>
                  <a:lnTo>
                    <a:pt x="3680" y="0"/>
                  </a:lnTo>
                  <a:lnTo>
                    <a:pt x="3690" y="0"/>
                  </a:lnTo>
                  <a:lnTo>
                    <a:pt x="3700" y="0"/>
                  </a:lnTo>
                  <a:lnTo>
                    <a:pt x="3711" y="0"/>
                  </a:lnTo>
                  <a:lnTo>
                    <a:pt x="3721" y="0"/>
                  </a:lnTo>
                  <a:lnTo>
                    <a:pt x="3726" y="0"/>
                  </a:lnTo>
                  <a:lnTo>
                    <a:pt x="3736" y="0"/>
                  </a:lnTo>
                  <a:lnTo>
                    <a:pt x="3747" y="0"/>
                  </a:lnTo>
                  <a:lnTo>
                    <a:pt x="3757" y="0"/>
                  </a:lnTo>
                  <a:lnTo>
                    <a:pt x="3767" y="0"/>
                  </a:lnTo>
                  <a:lnTo>
                    <a:pt x="3777" y="0"/>
                  </a:lnTo>
                  <a:lnTo>
                    <a:pt x="3788" y="0"/>
                  </a:lnTo>
                  <a:lnTo>
                    <a:pt x="3798" y="0"/>
                  </a:lnTo>
                  <a:lnTo>
                    <a:pt x="3808" y="0"/>
                  </a:lnTo>
                  <a:lnTo>
                    <a:pt x="3819" y="0"/>
                  </a:lnTo>
                  <a:lnTo>
                    <a:pt x="3829" y="0"/>
                  </a:lnTo>
                  <a:lnTo>
                    <a:pt x="3839" y="0"/>
                  </a:lnTo>
                  <a:lnTo>
                    <a:pt x="3849" y="0"/>
                  </a:lnTo>
                  <a:lnTo>
                    <a:pt x="3860" y="0"/>
                  </a:lnTo>
                  <a:lnTo>
                    <a:pt x="3870" y="0"/>
                  </a:lnTo>
                  <a:lnTo>
                    <a:pt x="3880" y="0"/>
                  </a:lnTo>
                  <a:lnTo>
                    <a:pt x="3890" y="0"/>
                  </a:lnTo>
                  <a:lnTo>
                    <a:pt x="3901" y="0"/>
                  </a:lnTo>
                  <a:lnTo>
                    <a:pt x="3906" y="0"/>
                  </a:lnTo>
                  <a:lnTo>
                    <a:pt x="3916" y="0"/>
                  </a:lnTo>
                  <a:lnTo>
                    <a:pt x="3926" y="0"/>
                  </a:lnTo>
                  <a:lnTo>
                    <a:pt x="3937" y="0"/>
                  </a:lnTo>
                  <a:lnTo>
                    <a:pt x="3947" y="0"/>
                  </a:lnTo>
                  <a:lnTo>
                    <a:pt x="3957" y="0"/>
                  </a:lnTo>
                  <a:lnTo>
                    <a:pt x="3968" y="0"/>
                  </a:lnTo>
                  <a:lnTo>
                    <a:pt x="3978" y="0"/>
                  </a:lnTo>
                  <a:lnTo>
                    <a:pt x="3988" y="0"/>
                  </a:lnTo>
                  <a:lnTo>
                    <a:pt x="3998" y="0"/>
                  </a:lnTo>
                  <a:lnTo>
                    <a:pt x="3998" y="1593"/>
                  </a:lnTo>
                  <a:lnTo>
                    <a:pt x="3988" y="1593"/>
                  </a:lnTo>
                  <a:lnTo>
                    <a:pt x="3978" y="1593"/>
                  </a:lnTo>
                  <a:lnTo>
                    <a:pt x="3968" y="1593"/>
                  </a:lnTo>
                  <a:lnTo>
                    <a:pt x="3957" y="1593"/>
                  </a:lnTo>
                  <a:lnTo>
                    <a:pt x="3947" y="1593"/>
                  </a:lnTo>
                  <a:lnTo>
                    <a:pt x="3937" y="1593"/>
                  </a:lnTo>
                  <a:lnTo>
                    <a:pt x="3926" y="1593"/>
                  </a:lnTo>
                  <a:lnTo>
                    <a:pt x="3916" y="1593"/>
                  </a:lnTo>
                  <a:lnTo>
                    <a:pt x="3906" y="1593"/>
                  </a:lnTo>
                  <a:lnTo>
                    <a:pt x="3901" y="1593"/>
                  </a:lnTo>
                  <a:lnTo>
                    <a:pt x="3890" y="1593"/>
                  </a:lnTo>
                  <a:lnTo>
                    <a:pt x="3880" y="1593"/>
                  </a:lnTo>
                  <a:lnTo>
                    <a:pt x="3870" y="1598"/>
                  </a:lnTo>
                  <a:lnTo>
                    <a:pt x="3860" y="1598"/>
                  </a:lnTo>
                  <a:lnTo>
                    <a:pt x="3849" y="1598"/>
                  </a:lnTo>
                  <a:lnTo>
                    <a:pt x="3839" y="1598"/>
                  </a:lnTo>
                  <a:lnTo>
                    <a:pt x="3829" y="1598"/>
                  </a:lnTo>
                  <a:lnTo>
                    <a:pt x="3819" y="1598"/>
                  </a:lnTo>
                  <a:lnTo>
                    <a:pt x="3808" y="1598"/>
                  </a:lnTo>
                  <a:lnTo>
                    <a:pt x="3798" y="1598"/>
                  </a:lnTo>
                  <a:lnTo>
                    <a:pt x="3788" y="1598"/>
                  </a:lnTo>
                  <a:lnTo>
                    <a:pt x="3777" y="1598"/>
                  </a:lnTo>
                  <a:lnTo>
                    <a:pt x="3767" y="1598"/>
                  </a:lnTo>
                  <a:lnTo>
                    <a:pt x="3757" y="1598"/>
                  </a:lnTo>
                  <a:lnTo>
                    <a:pt x="3747" y="1598"/>
                  </a:lnTo>
                  <a:lnTo>
                    <a:pt x="3736" y="1598"/>
                  </a:lnTo>
                  <a:lnTo>
                    <a:pt x="3726" y="1598"/>
                  </a:lnTo>
                  <a:lnTo>
                    <a:pt x="3721" y="1598"/>
                  </a:lnTo>
                  <a:lnTo>
                    <a:pt x="3711" y="1598"/>
                  </a:lnTo>
                  <a:lnTo>
                    <a:pt x="3700" y="1598"/>
                  </a:lnTo>
                  <a:lnTo>
                    <a:pt x="3690" y="1604"/>
                  </a:lnTo>
                  <a:lnTo>
                    <a:pt x="3680" y="1604"/>
                  </a:lnTo>
                  <a:lnTo>
                    <a:pt x="3669" y="1604"/>
                  </a:lnTo>
                  <a:lnTo>
                    <a:pt x="3659" y="1604"/>
                  </a:lnTo>
                  <a:lnTo>
                    <a:pt x="3649" y="1604"/>
                  </a:lnTo>
                  <a:lnTo>
                    <a:pt x="3639" y="1604"/>
                  </a:lnTo>
                  <a:lnTo>
                    <a:pt x="3628" y="1604"/>
                  </a:lnTo>
                  <a:lnTo>
                    <a:pt x="3618" y="1604"/>
                  </a:lnTo>
                  <a:lnTo>
                    <a:pt x="3608" y="1604"/>
                  </a:lnTo>
                  <a:lnTo>
                    <a:pt x="3598" y="1604"/>
                  </a:lnTo>
                  <a:lnTo>
                    <a:pt x="3587" y="1604"/>
                  </a:lnTo>
                  <a:lnTo>
                    <a:pt x="3577" y="1604"/>
                  </a:lnTo>
                  <a:lnTo>
                    <a:pt x="3567" y="1609"/>
                  </a:lnTo>
                  <a:lnTo>
                    <a:pt x="3556" y="1609"/>
                  </a:lnTo>
                  <a:lnTo>
                    <a:pt x="3546" y="1609"/>
                  </a:lnTo>
                  <a:lnTo>
                    <a:pt x="3541" y="1609"/>
                  </a:lnTo>
                  <a:lnTo>
                    <a:pt x="3531" y="1609"/>
                  </a:lnTo>
                  <a:lnTo>
                    <a:pt x="3520" y="1609"/>
                  </a:lnTo>
                  <a:lnTo>
                    <a:pt x="3510" y="1609"/>
                  </a:lnTo>
                  <a:lnTo>
                    <a:pt x="3500" y="1609"/>
                  </a:lnTo>
                  <a:lnTo>
                    <a:pt x="3490" y="1609"/>
                  </a:lnTo>
                  <a:lnTo>
                    <a:pt x="3479" y="1609"/>
                  </a:lnTo>
                  <a:lnTo>
                    <a:pt x="3469" y="1609"/>
                  </a:lnTo>
                  <a:lnTo>
                    <a:pt x="3459" y="1614"/>
                  </a:lnTo>
                  <a:lnTo>
                    <a:pt x="3448" y="1614"/>
                  </a:lnTo>
                  <a:lnTo>
                    <a:pt x="3438" y="1614"/>
                  </a:lnTo>
                  <a:lnTo>
                    <a:pt x="3428" y="1614"/>
                  </a:lnTo>
                  <a:lnTo>
                    <a:pt x="3418" y="1614"/>
                  </a:lnTo>
                  <a:lnTo>
                    <a:pt x="3407" y="1614"/>
                  </a:lnTo>
                  <a:lnTo>
                    <a:pt x="3397" y="1614"/>
                  </a:lnTo>
                  <a:lnTo>
                    <a:pt x="3387" y="1619"/>
                  </a:lnTo>
                  <a:lnTo>
                    <a:pt x="3377" y="1619"/>
                  </a:lnTo>
                  <a:lnTo>
                    <a:pt x="3366" y="1619"/>
                  </a:lnTo>
                  <a:lnTo>
                    <a:pt x="3361" y="1619"/>
                  </a:lnTo>
                  <a:lnTo>
                    <a:pt x="3351" y="1619"/>
                  </a:lnTo>
                  <a:lnTo>
                    <a:pt x="3341" y="1619"/>
                  </a:lnTo>
                  <a:lnTo>
                    <a:pt x="3330" y="1624"/>
                  </a:lnTo>
                  <a:lnTo>
                    <a:pt x="3320" y="1624"/>
                  </a:lnTo>
                  <a:lnTo>
                    <a:pt x="3310" y="1624"/>
                  </a:lnTo>
                  <a:lnTo>
                    <a:pt x="3299" y="1624"/>
                  </a:lnTo>
                  <a:lnTo>
                    <a:pt x="3289" y="1624"/>
                  </a:lnTo>
                  <a:lnTo>
                    <a:pt x="3279" y="1624"/>
                  </a:lnTo>
                  <a:lnTo>
                    <a:pt x="3269" y="1629"/>
                  </a:lnTo>
                  <a:lnTo>
                    <a:pt x="3258" y="1629"/>
                  </a:lnTo>
                  <a:lnTo>
                    <a:pt x="3248" y="1629"/>
                  </a:lnTo>
                  <a:lnTo>
                    <a:pt x="3238" y="1629"/>
                  </a:lnTo>
                  <a:lnTo>
                    <a:pt x="3227" y="1629"/>
                  </a:lnTo>
                  <a:lnTo>
                    <a:pt x="3217" y="1634"/>
                  </a:lnTo>
                  <a:lnTo>
                    <a:pt x="3207" y="1634"/>
                  </a:lnTo>
                  <a:lnTo>
                    <a:pt x="3197" y="1634"/>
                  </a:lnTo>
                  <a:lnTo>
                    <a:pt x="3186" y="1634"/>
                  </a:lnTo>
                  <a:lnTo>
                    <a:pt x="3181" y="1640"/>
                  </a:lnTo>
                  <a:lnTo>
                    <a:pt x="3171" y="1640"/>
                  </a:lnTo>
                  <a:lnTo>
                    <a:pt x="3161" y="1640"/>
                  </a:lnTo>
                  <a:lnTo>
                    <a:pt x="3150" y="1640"/>
                  </a:lnTo>
                  <a:lnTo>
                    <a:pt x="3140" y="1645"/>
                  </a:lnTo>
                  <a:lnTo>
                    <a:pt x="3130" y="1645"/>
                  </a:lnTo>
                  <a:lnTo>
                    <a:pt x="3120" y="1645"/>
                  </a:lnTo>
                  <a:lnTo>
                    <a:pt x="3109" y="1650"/>
                  </a:lnTo>
                  <a:lnTo>
                    <a:pt x="3099" y="1650"/>
                  </a:lnTo>
                  <a:lnTo>
                    <a:pt x="3089" y="1650"/>
                  </a:lnTo>
                  <a:lnTo>
                    <a:pt x="3078" y="1655"/>
                  </a:lnTo>
                  <a:lnTo>
                    <a:pt x="3068" y="1655"/>
                  </a:lnTo>
                  <a:lnTo>
                    <a:pt x="3058" y="1655"/>
                  </a:lnTo>
                  <a:lnTo>
                    <a:pt x="3048" y="1660"/>
                  </a:lnTo>
                  <a:lnTo>
                    <a:pt x="3037" y="1660"/>
                  </a:lnTo>
                  <a:lnTo>
                    <a:pt x="3027" y="1660"/>
                  </a:lnTo>
                  <a:lnTo>
                    <a:pt x="3017" y="1665"/>
                  </a:lnTo>
                  <a:lnTo>
                    <a:pt x="3006" y="1665"/>
                  </a:lnTo>
                  <a:lnTo>
                    <a:pt x="3001" y="1670"/>
                  </a:lnTo>
                  <a:lnTo>
                    <a:pt x="2991" y="1670"/>
                  </a:lnTo>
                  <a:lnTo>
                    <a:pt x="2981" y="1670"/>
                  </a:lnTo>
                  <a:lnTo>
                    <a:pt x="2970" y="1676"/>
                  </a:lnTo>
                  <a:lnTo>
                    <a:pt x="2960" y="1676"/>
                  </a:lnTo>
                  <a:lnTo>
                    <a:pt x="2950" y="1676"/>
                  </a:lnTo>
                  <a:lnTo>
                    <a:pt x="2940" y="1681"/>
                  </a:lnTo>
                  <a:lnTo>
                    <a:pt x="2929" y="1681"/>
                  </a:lnTo>
                  <a:lnTo>
                    <a:pt x="2919" y="1681"/>
                  </a:lnTo>
                  <a:lnTo>
                    <a:pt x="2909" y="1686"/>
                  </a:lnTo>
                  <a:lnTo>
                    <a:pt x="2899" y="1686"/>
                  </a:lnTo>
                  <a:lnTo>
                    <a:pt x="2888" y="1686"/>
                  </a:lnTo>
                  <a:lnTo>
                    <a:pt x="2878" y="1691"/>
                  </a:lnTo>
                  <a:lnTo>
                    <a:pt x="2868" y="1691"/>
                  </a:lnTo>
                  <a:lnTo>
                    <a:pt x="2857" y="1691"/>
                  </a:lnTo>
                  <a:lnTo>
                    <a:pt x="2847" y="1696"/>
                  </a:lnTo>
                  <a:lnTo>
                    <a:pt x="2837" y="1696"/>
                  </a:lnTo>
                  <a:lnTo>
                    <a:pt x="2827" y="1701"/>
                  </a:lnTo>
                  <a:lnTo>
                    <a:pt x="2816" y="1701"/>
                  </a:lnTo>
                  <a:lnTo>
                    <a:pt x="2811" y="1706"/>
                  </a:lnTo>
                  <a:lnTo>
                    <a:pt x="2801" y="1706"/>
                  </a:lnTo>
                  <a:lnTo>
                    <a:pt x="2791" y="1712"/>
                  </a:lnTo>
                  <a:lnTo>
                    <a:pt x="2780" y="1712"/>
                  </a:lnTo>
                  <a:lnTo>
                    <a:pt x="2770" y="1717"/>
                  </a:lnTo>
                  <a:lnTo>
                    <a:pt x="2760" y="1722"/>
                  </a:lnTo>
                  <a:lnTo>
                    <a:pt x="2749" y="1722"/>
                  </a:lnTo>
                  <a:lnTo>
                    <a:pt x="2739" y="1727"/>
                  </a:lnTo>
                  <a:lnTo>
                    <a:pt x="2729" y="1727"/>
                  </a:lnTo>
                  <a:lnTo>
                    <a:pt x="2719" y="1732"/>
                  </a:lnTo>
                  <a:lnTo>
                    <a:pt x="2708" y="1737"/>
                  </a:lnTo>
                  <a:lnTo>
                    <a:pt x="2698" y="1737"/>
                  </a:lnTo>
                  <a:lnTo>
                    <a:pt x="2688" y="1742"/>
                  </a:lnTo>
                  <a:lnTo>
                    <a:pt x="2678" y="1748"/>
                  </a:lnTo>
                  <a:lnTo>
                    <a:pt x="2667" y="1748"/>
                  </a:lnTo>
                  <a:lnTo>
                    <a:pt x="2657" y="1753"/>
                  </a:lnTo>
                  <a:lnTo>
                    <a:pt x="2647" y="1758"/>
                  </a:lnTo>
                  <a:lnTo>
                    <a:pt x="2636" y="1758"/>
                  </a:lnTo>
                  <a:lnTo>
                    <a:pt x="2631" y="1763"/>
                  </a:lnTo>
                  <a:lnTo>
                    <a:pt x="2621" y="1768"/>
                  </a:lnTo>
                  <a:lnTo>
                    <a:pt x="2611" y="1768"/>
                  </a:lnTo>
                  <a:lnTo>
                    <a:pt x="2600" y="1773"/>
                  </a:lnTo>
                  <a:lnTo>
                    <a:pt x="2590" y="1778"/>
                  </a:lnTo>
                  <a:lnTo>
                    <a:pt x="2580" y="1778"/>
                  </a:lnTo>
                  <a:lnTo>
                    <a:pt x="2570" y="1784"/>
                  </a:lnTo>
                  <a:lnTo>
                    <a:pt x="2559" y="1789"/>
                  </a:lnTo>
                  <a:lnTo>
                    <a:pt x="2549" y="1794"/>
                  </a:lnTo>
                  <a:lnTo>
                    <a:pt x="2539" y="1794"/>
                  </a:lnTo>
                  <a:lnTo>
                    <a:pt x="2528" y="1799"/>
                  </a:lnTo>
                  <a:lnTo>
                    <a:pt x="2518" y="1804"/>
                  </a:lnTo>
                  <a:lnTo>
                    <a:pt x="2508" y="1809"/>
                  </a:lnTo>
                  <a:lnTo>
                    <a:pt x="2498" y="1809"/>
                  </a:lnTo>
                  <a:lnTo>
                    <a:pt x="2487" y="1814"/>
                  </a:lnTo>
                  <a:lnTo>
                    <a:pt x="2477" y="1820"/>
                  </a:lnTo>
                  <a:lnTo>
                    <a:pt x="2467" y="1825"/>
                  </a:lnTo>
                  <a:lnTo>
                    <a:pt x="2457" y="1825"/>
                  </a:lnTo>
                  <a:lnTo>
                    <a:pt x="2451" y="1830"/>
                  </a:lnTo>
                  <a:lnTo>
                    <a:pt x="2441" y="1835"/>
                  </a:lnTo>
                  <a:lnTo>
                    <a:pt x="2431" y="1840"/>
                  </a:lnTo>
                  <a:lnTo>
                    <a:pt x="2421" y="1840"/>
                  </a:lnTo>
                  <a:lnTo>
                    <a:pt x="2410" y="1845"/>
                  </a:lnTo>
                  <a:lnTo>
                    <a:pt x="2400" y="1850"/>
                  </a:lnTo>
                  <a:lnTo>
                    <a:pt x="2390" y="1850"/>
                  </a:lnTo>
                  <a:lnTo>
                    <a:pt x="2379" y="1855"/>
                  </a:lnTo>
                  <a:lnTo>
                    <a:pt x="2369" y="1855"/>
                  </a:lnTo>
                  <a:lnTo>
                    <a:pt x="2359" y="1855"/>
                  </a:lnTo>
                  <a:lnTo>
                    <a:pt x="2349" y="1866"/>
                  </a:lnTo>
                  <a:lnTo>
                    <a:pt x="2338" y="1876"/>
                  </a:lnTo>
                  <a:lnTo>
                    <a:pt x="2328" y="1876"/>
                  </a:lnTo>
                  <a:lnTo>
                    <a:pt x="2318" y="1881"/>
                  </a:lnTo>
                  <a:lnTo>
                    <a:pt x="2307" y="1886"/>
                  </a:lnTo>
                  <a:lnTo>
                    <a:pt x="2297" y="1891"/>
                  </a:lnTo>
                  <a:lnTo>
                    <a:pt x="2287" y="1902"/>
                  </a:lnTo>
                  <a:lnTo>
                    <a:pt x="2277" y="1907"/>
                  </a:lnTo>
                  <a:lnTo>
                    <a:pt x="2271" y="1912"/>
                  </a:lnTo>
                  <a:lnTo>
                    <a:pt x="2261" y="1917"/>
                  </a:lnTo>
                  <a:lnTo>
                    <a:pt x="2251" y="1922"/>
                  </a:lnTo>
                  <a:lnTo>
                    <a:pt x="2241" y="1927"/>
                  </a:lnTo>
                  <a:lnTo>
                    <a:pt x="2230" y="1933"/>
                  </a:lnTo>
                  <a:lnTo>
                    <a:pt x="2220" y="1938"/>
                  </a:lnTo>
                  <a:lnTo>
                    <a:pt x="2210" y="1943"/>
                  </a:lnTo>
                  <a:lnTo>
                    <a:pt x="2200" y="1948"/>
                  </a:lnTo>
                  <a:lnTo>
                    <a:pt x="2189" y="1953"/>
                  </a:lnTo>
                  <a:lnTo>
                    <a:pt x="2179" y="1958"/>
                  </a:lnTo>
                  <a:lnTo>
                    <a:pt x="2169" y="1963"/>
                  </a:lnTo>
                  <a:lnTo>
                    <a:pt x="2158" y="1969"/>
                  </a:lnTo>
                  <a:lnTo>
                    <a:pt x="2148" y="1974"/>
                  </a:lnTo>
                  <a:lnTo>
                    <a:pt x="2138" y="1979"/>
                  </a:lnTo>
                  <a:lnTo>
                    <a:pt x="2128" y="1984"/>
                  </a:lnTo>
                  <a:lnTo>
                    <a:pt x="2117" y="1994"/>
                  </a:lnTo>
                  <a:lnTo>
                    <a:pt x="2107" y="2005"/>
                  </a:lnTo>
                  <a:lnTo>
                    <a:pt x="2097" y="2020"/>
                  </a:lnTo>
                  <a:lnTo>
                    <a:pt x="2092" y="2025"/>
                  </a:lnTo>
                  <a:lnTo>
                    <a:pt x="2081" y="2030"/>
                  </a:lnTo>
                  <a:lnTo>
                    <a:pt x="2071" y="2041"/>
                  </a:lnTo>
                  <a:lnTo>
                    <a:pt x="2061" y="2046"/>
                  </a:lnTo>
                  <a:lnTo>
                    <a:pt x="2050" y="2051"/>
                  </a:lnTo>
                  <a:lnTo>
                    <a:pt x="2040" y="2061"/>
                  </a:lnTo>
                  <a:lnTo>
                    <a:pt x="2030" y="2066"/>
                  </a:lnTo>
                  <a:lnTo>
                    <a:pt x="2020" y="2071"/>
                  </a:lnTo>
                  <a:lnTo>
                    <a:pt x="2009" y="2082"/>
                  </a:lnTo>
                  <a:lnTo>
                    <a:pt x="1999" y="2092"/>
                  </a:lnTo>
                  <a:lnTo>
                    <a:pt x="1989" y="2102"/>
                  </a:lnTo>
                  <a:lnTo>
                    <a:pt x="1979" y="2113"/>
                  </a:lnTo>
                  <a:lnTo>
                    <a:pt x="1968" y="2128"/>
                  </a:lnTo>
                  <a:lnTo>
                    <a:pt x="1958" y="2138"/>
                  </a:lnTo>
                  <a:lnTo>
                    <a:pt x="1948" y="2149"/>
                  </a:lnTo>
                  <a:lnTo>
                    <a:pt x="1937" y="2154"/>
                  </a:lnTo>
                  <a:lnTo>
                    <a:pt x="1927" y="2164"/>
                  </a:lnTo>
                  <a:lnTo>
                    <a:pt x="1917" y="2169"/>
                  </a:lnTo>
                  <a:lnTo>
                    <a:pt x="1907" y="2174"/>
                  </a:lnTo>
                  <a:lnTo>
                    <a:pt x="1901" y="2179"/>
                  </a:lnTo>
                  <a:lnTo>
                    <a:pt x="1891" y="2190"/>
                  </a:lnTo>
                  <a:lnTo>
                    <a:pt x="1881" y="2195"/>
                  </a:lnTo>
                  <a:lnTo>
                    <a:pt x="1871" y="2205"/>
                  </a:lnTo>
                  <a:lnTo>
                    <a:pt x="1860" y="2220"/>
                  </a:lnTo>
                  <a:lnTo>
                    <a:pt x="1850" y="2226"/>
                  </a:lnTo>
                  <a:lnTo>
                    <a:pt x="1840" y="2236"/>
                  </a:lnTo>
                  <a:lnTo>
                    <a:pt x="1829" y="2246"/>
                  </a:lnTo>
                  <a:lnTo>
                    <a:pt x="1819" y="2251"/>
                  </a:lnTo>
                  <a:lnTo>
                    <a:pt x="1809" y="2251"/>
                  </a:lnTo>
                  <a:lnTo>
                    <a:pt x="1799" y="2241"/>
                  </a:lnTo>
                  <a:lnTo>
                    <a:pt x="1788" y="2241"/>
                  </a:lnTo>
                  <a:lnTo>
                    <a:pt x="1778" y="2251"/>
                  </a:lnTo>
                  <a:lnTo>
                    <a:pt x="1768" y="2262"/>
                  </a:lnTo>
                  <a:lnTo>
                    <a:pt x="1758" y="2267"/>
                  </a:lnTo>
                  <a:lnTo>
                    <a:pt x="1747" y="2287"/>
                  </a:lnTo>
                  <a:lnTo>
                    <a:pt x="1737" y="2287"/>
                  </a:lnTo>
                  <a:lnTo>
                    <a:pt x="1727" y="2282"/>
                  </a:lnTo>
                  <a:lnTo>
                    <a:pt x="1722" y="2298"/>
                  </a:lnTo>
                  <a:lnTo>
                    <a:pt x="1711" y="2308"/>
                  </a:lnTo>
                  <a:lnTo>
                    <a:pt x="1701" y="2318"/>
                  </a:lnTo>
                  <a:lnTo>
                    <a:pt x="1691" y="2334"/>
                  </a:lnTo>
                  <a:lnTo>
                    <a:pt x="1680" y="2344"/>
                  </a:lnTo>
                  <a:lnTo>
                    <a:pt x="1670" y="2359"/>
                  </a:lnTo>
                  <a:lnTo>
                    <a:pt x="1660" y="2364"/>
                  </a:lnTo>
                  <a:lnTo>
                    <a:pt x="1650" y="2375"/>
                  </a:lnTo>
                  <a:lnTo>
                    <a:pt x="1639" y="2385"/>
                  </a:lnTo>
                  <a:lnTo>
                    <a:pt x="1629" y="2390"/>
                  </a:lnTo>
                  <a:lnTo>
                    <a:pt x="1619" y="2400"/>
                  </a:lnTo>
                  <a:lnTo>
                    <a:pt x="1608" y="2406"/>
                  </a:lnTo>
                  <a:lnTo>
                    <a:pt x="1598" y="2406"/>
                  </a:lnTo>
                  <a:lnTo>
                    <a:pt x="1588" y="2416"/>
                  </a:lnTo>
                  <a:lnTo>
                    <a:pt x="1578" y="2426"/>
                  </a:lnTo>
                  <a:lnTo>
                    <a:pt x="1567" y="2426"/>
                  </a:lnTo>
                  <a:lnTo>
                    <a:pt x="1557" y="2431"/>
                  </a:lnTo>
                  <a:lnTo>
                    <a:pt x="1547" y="2442"/>
                  </a:lnTo>
                  <a:lnTo>
                    <a:pt x="1542" y="2452"/>
                  </a:lnTo>
                  <a:lnTo>
                    <a:pt x="1531" y="2457"/>
                  </a:lnTo>
                  <a:lnTo>
                    <a:pt x="1521" y="2457"/>
                  </a:lnTo>
                  <a:lnTo>
                    <a:pt x="1511" y="2457"/>
                  </a:lnTo>
                  <a:lnTo>
                    <a:pt x="1501" y="2467"/>
                  </a:lnTo>
                  <a:lnTo>
                    <a:pt x="1490" y="2467"/>
                  </a:lnTo>
                  <a:lnTo>
                    <a:pt x="1480" y="2467"/>
                  </a:lnTo>
                  <a:lnTo>
                    <a:pt x="1470" y="2472"/>
                  </a:lnTo>
                  <a:lnTo>
                    <a:pt x="1459" y="2483"/>
                  </a:lnTo>
                  <a:lnTo>
                    <a:pt x="1449" y="2488"/>
                  </a:lnTo>
                  <a:lnTo>
                    <a:pt x="1439" y="2478"/>
                  </a:lnTo>
                  <a:lnTo>
                    <a:pt x="1429" y="2478"/>
                  </a:lnTo>
                  <a:lnTo>
                    <a:pt x="1418" y="2483"/>
                  </a:lnTo>
                  <a:lnTo>
                    <a:pt x="1408" y="2483"/>
                  </a:lnTo>
                  <a:lnTo>
                    <a:pt x="1398" y="2483"/>
                  </a:lnTo>
                  <a:lnTo>
                    <a:pt x="1387" y="2488"/>
                  </a:lnTo>
                  <a:lnTo>
                    <a:pt x="1377" y="2493"/>
                  </a:lnTo>
                  <a:lnTo>
                    <a:pt x="1367" y="2488"/>
                  </a:lnTo>
                  <a:lnTo>
                    <a:pt x="1362" y="2493"/>
                  </a:lnTo>
                  <a:lnTo>
                    <a:pt x="1351" y="2503"/>
                  </a:lnTo>
                  <a:lnTo>
                    <a:pt x="1341" y="2503"/>
                  </a:lnTo>
                  <a:lnTo>
                    <a:pt x="1331" y="2508"/>
                  </a:lnTo>
                  <a:lnTo>
                    <a:pt x="1321" y="2514"/>
                  </a:lnTo>
                  <a:lnTo>
                    <a:pt x="1310" y="2503"/>
                  </a:lnTo>
                  <a:lnTo>
                    <a:pt x="1300" y="2498"/>
                  </a:lnTo>
                  <a:lnTo>
                    <a:pt x="1290" y="2493"/>
                  </a:lnTo>
                  <a:lnTo>
                    <a:pt x="1280" y="2498"/>
                  </a:lnTo>
                  <a:lnTo>
                    <a:pt x="1269" y="2498"/>
                  </a:lnTo>
                  <a:lnTo>
                    <a:pt x="1259" y="2503"/>
                  </a:lnTo>
                  <a:lnTo>
                    <a:pt x="1249" y="2503"/>
                  </a:lnTo>
                  <a:lnTo>
                    <a:pt x="1238" y="2503"/>
                  </a:lnTo>
                  <a:lnTo>
                    <a:pt x="1228" y="2503"/>
                  </a:lnTo>
                  <a:lnTo>
                    <a:pt x="1218" y="2514"/>
                  </a:lnTo>
                  <a:lnTo>
                    <a:pt x="1208" y="2519"/>
                  </a:lnTo>
                  <a:lnTo>
                    <a:pt x="1197" y="2508"/>
                  </a:lnTo>
                  <a:lnTo>
                    <a:pt x="1187" y="2519"/>
                  </a:lnTo>
                  <a:lnTo>
                    <a:pt x="1182" y="2508"/>
                  </a:lnTo>
                  <a:lnTo>
                    <a:pt x="1172" y="2508"/>
                  </a:lnTo>
                  <a:lnTo>
                    <a:pt x="1161" y="2514"/>
                  </a:lnTo>
                  <a:lnTo>
                    <a:pt x="1151" y="2519"/>
                  </a:lnTo>
                  <a:lnTo>
                    <a:pt x="1141" y="2519"/>
                  </a:lnTo>
                  <a:lnTo>
                    <a:pt x="1130" y="2514"/>
                  </a:lnTo>
                  <a:lnTo>
                    <a:pt x="1120" y="2514"/>
                  </a:lnTo>
                  <a:lnTo>
                    <a:pt x="1110" y="2519"/>
                  </a:lnTo>
                  <a:lnTo>
                    <a:pt x="1100" y="2519"/>
                  </a:lnTo>
                  <a:lnTo>
                    <a:pt x="1089" y="2524"/>
                  </a:lnTo>
                  <a:lnTo>
                    <a:pt x="1079" y="2524"/>
                  </a:lnTo>
                  <a:lnTo>
                    <a:pt x="1069" y="2524"/>
                  </a:lnTo>
                  <a:lnTo>
                    <a:pt x="1059" y="2524"/>
                  </a:lnTo>
                  <a:lnTo>
                    <a:pt x="1048" y="2529"/>
                  </a:lnTo>
                  <a:lnTo>
                    <a:pt x="1038" y="2529"/>
                  </a:lnTo>
                  <a:lnTo>
                    <a:pt x="1028" y="2534"/>
                  </a:lnTo>
                  <a:lnTo>
                    <a:pt x="1017" y="2534"/>
                  </a:lnTo>
                  <a:lnTo>
                    <a:pt x="1007" y="2534"/>
                  </a:lnTo>
                  <a:lnTo>
                    <a:pt x="1002" y="2539"/>
                  </a:lnTo>
                  <a:lnTo>
                    <a:pt x="992" y="2539"/>
                  </a:lnTo>
                  <a:lnTo>
                    <a:pt x="981" y="2539"/>
                  </a:lnTo>
                  <a:lnTo>
                    <a:pt x="971" y="2544"/>
                  </a:lnTo>
                  <a:lnTo>
                    <a:pt x="961" y="2544"/>
                  </a:lnTo>
                  <a:lnTo>
                    <a:pt x="951" y="2544"/>
                  </a:lnTo>
                  <a:lnTo>
                    <a:pt x="940" y="2544"/>
                  </a:lnTo>
                  <a:lnTo>
                    <a:pt x="930" y="2550"/>
                  </a:lnTo>
                  <a:lnTo>
                    <a:pt x="920" y="2544"/>
                  </a:lnTo>
                  <a:lnTo>
                    <a:pt x="909" y="2550"/>
                  </a:lnTo>
                  <a:lnTo>
                    <a:pt x="899" y="2550"/>
                  </a:lnTo>
                  <a:lnTo>
                    <a:pt x="889" y="2550"/>
                  </a:lnTo>
                  <a:lnTo>
                    <a:pt x="879" y="2550"/>
                  </a:lnTo>
                  <a:lnTo>
                    <a:pt x="868" y="2550"/>
                  </a:lnTo>
                  <a:lnTo>
                    <a:pt x="858" y="2555"/>
                  </a:lnTo>
                  <a:lnTo>
                    <a:pt x="848" y="2555"/>
                  </a:lnTo>
                  <a:lnTo>
                    <a:pt x="837" y="2555"/>
                  </a:lnTo>
                  <a:lnTo>
                    <a:pt x="827" y="2555"/>
                  </a:lnTo>
                  <a:lnTo>
                    <a:pt x="817" y="2555"/>
                  </a:lnTo>
                  <a:lnTo>
                    <a:pt x="812" y="2555"/>
                  </a:lnTo>
                  <a:lnTo>
                    <a:pt x="802" y="2555"/>
                  </a:lnTo>
                  <a:lnTo>
                    <a:pt x="791" y="2555"/>
                  </a:lnTo>
                  <a:lnTo>
                    <a:pt x="781" y="2560"/>
                  </a:lnTo>
                  <a:lnTo>
                    <a:pt x="771" y="2560"/>
                  </a:lnTo>
                  <a:lnTo>
                    <a:pt x="760" y="2560"/>
                  </a:lnTo>
                  <a:lnTo>
                    <a:pt x="750" y="2560"/>
                  </a:lnTo>
                  <a:lnTo>
                    <a:pt x="740" y="2560"/>
                  </a:lnTo>
                  <a:lnTo>
                    <a:pt x="730" y="2560"/>
                  </a:lnTo>
                  <a:lnTo>
                    <a:pt x="719" y="2560"/>
                  </a:lnTo>
                  <a:lnTo>
                    <a:pt x="709" y="2560"/>
                  </a:lnTo>
                  <a:lnTo>
                    <a:pt x="699" y="2560"/>
                  </a:lnTo>
                  <a:lnTo>
                    <a:pt x="688" y="2560"/>
                  </a:lnTo>
                  <a:lnTo>
                    <a:pt x="678" y="2560"/>
                  </a:lnTo>
                  <a:lnTo>
                    <a:pt x="668" y="2560"/>
                  </a:lnTo>
                  <a:lnTo>
                    <a:pt x="658" y="2560"/>
                  </a:lnTo>
                  <a:lnTo>
                    <a:pt x="647" y="2565"/>
                  </a:lnTo>
                  <a:lnTo>
                    <a:pt x="637" y="2565"/>
                  </a:lnTo>
                  <a:lnTo>
                    <a:pt x="632" y="2565"/>
                  </a:lnTo>
                  <a:lnTo>
                    <a:pt x="622" y="2565"/>
                  </a:lnTo>
                  <a:lnTo>
                    <a:pt x="611" y="2565"/>
                  </a:lnTo>
                  <a:lnTo>
                    <a:pt x="601" y="2565"/>
                  </a:lnTo>
                  <a:lnTo>
                    <a:pt x="591" y="2565"/>
                  </a:lnTo>
                  <a:lnTo>
                    <a:pt x="581" y="2565"/>
                  </a:lnTo>
                  <a:lnTo>
                    <a:pt x="570" y="2565"/>
                  </a:lnTo>
                  <a:lnTo>
                    <a:pt x="560" y="2565"/>
                  </a:lnTo>
                  <a:lnTo>
                    <a:pt x="550" y="2565"/>
                  </a:lnTo>
                  <a:lnTo>
                    <a:pt x="539" y="2565"/>
                  </a:lnTo>
                  <a:lnTo>
                    <a:pt x="529" y="2565"/>
                  </a:lnTo>
                  <a:lnTo>
                    <a:pt x="519" y="2565"/>
                  </a:lnTo>
                  <a:lnTo>
                    <a:pt x="509" y="2565"/>
                  </a:lnTo>
                  <a:lnTo>
                    <a:pt x="498" y="2570"/>
                  </a:lnTo>
                  <a:lnTo>
                    <a:pt x="488" y="2570"/>
                  </a:lnTo>
                  <a:lnTo>
                    <a:pt x="478" y="2570"/>
                  </a:lnTo>
                  <a:lnTo>
                    <a:pt x="467" y="2570"/>
                  </a:lnTo>
                  <a:lnTo>
                    <a:pt x="457" y="2570"/>
                  </a:lnTo>
                  <a:lnTo>
                    <a:pt x="452" y="2570"/>
                  </a:lnTo>
                  <a:lnTo>
                    <a:pt x="442" y="2570"/>
                  </a:lnTo>
                  <a:lnTo>
                    <a:pt x="431" y="2570"/>
                  </a:lnTo>
                  <a:lnTo>
                    <a:pt x="421" y="2570"/>
                  </a:lnTo>
                  <a:lnTo>
                    <a:pt x="411" y="2570"/>
                  </a:lnTo>
                  <a:lnTo>
                    <a:pt x="401" y="2570"/>
                  </a:lnTo>
                  <a:lnTo>
                    <a:pt x="390" y="2570"/>
                  </a:lnTo>
                  <a:lnTo>
                    <a:pt x="380" y="2570"/>
                  </a:lnTo>
                  <a:lnTo>
                    <a:pt x="370" y="2570"/>
                  </a:lnTo>
                  <a:lnTo>
                    <a:pt x="360" y="2570"/>
                  </a:lnTo>
                  <a:lnTo>
                    <a:pt x="349" y="2570"/>
                  </a:lnTo>
                  <a:lnTo>
                    <a:pt x="339" y="2570"/>
                  </a:lnTo>
                  <a:lnTo>
                    <a:pt x="329" y="2570"/>
                  </a:lnTo>
                  <a:lnTo>
                    <a:pt x="318" y="2570"/>
                  </a:lnTo>
                  <a:lnTo>
                    <a:pt x="308" y="2570"/>
                  </a:lnTo>
                  <a:lnTo>
                    <a:pt x="298" y="2570"/>
                  </a:lnTo>
                  <a:lnTo>
                    <a:pt x="288" y="2570"/>
                  </a:lnTo>
                  <a:lnTo>
                    <a:pt x="277" y="2570"/>
                  </a:lnTo>
                  <a:lnTo>
                    <a:pt x="272" y="2570"/>
                  </a:lnTo>
                  <a:lnTo>
                    <a:pt x="262" y="2570"/>
                  </a:lnTo>
                  <a:lnTo>
                    <a:pt x="252" y="2570"/>
                  </a:lnTo>
                  <a:lnTo>
                    <a:pt x="241" y="2570"/>
                  </a:lnTo>
                  <a:lnTo>
                    <a:pt x="231" y="2570"/>
                  </a:lnTo>
                  <a:lnTo>
                    <a:pt x="221" y="2570"/>
                  </a:lnTo>
                  <a:lnTo>
                    <a:pt x="210" y="2570"/>
                  </a:lnTo>
                  <a:lnTo>
                    <a:pt x="200" y="2570"/>
                  </a:lnTo>
                  <a:lnTo>
                    <a:pt x="190" y="2570"/>
                  </a:lnTo>
                  <a:lnTo>
                    <a:pt x="180" y="2570"/>
                  </a:lnTo>
                  <a:lnTo>
                    <a:pt x="169" y="2570"/>
                  </a:lnTo>
                  <a:lnTo>
                    <a:pt x="159" y="2570"/>
                  </a:lnTo>
                  <a:lnTo>
                    <a:pt x="149" y="2570"/>
                  </a:lnTo>
                  <a:lnTo>
                    <a:pt x="138" y="2570"/>
                  </a:lnTo>
                  <a:lnTo>
                    <a:pt x="128" y="2570"/>
                  </a:lnTo>
                  <a:lnTo>
                    <a:pt x="118" y="2570"/>
                  </a:lnTo>
                  <a:lnTo>
                    <a:pt x="108" y="2570"/>
                  </a:lnTo>
                  <a:lnTo>
                    <a:pt x="97" y="2570"/>
                  </a:lnTo>
                  <a:lnTo>
                    <a:pt x="92" y="2570"/>
                  </a:lnTo>
                  <a:lnTo>
                    <a:pt x="82" y="2570"/>
                  </a:lnTo>
                  <a:lnTo>
                    <a:pt x="72" y="2570"/>
                  </a:lnTo>
                  <a:lnTo>
                    <a:pt x="61" y="2570"/>
                  </a:lnTo>
                  <a:lnTo>
                    <a:pt x="51" y="2570"/>
                  </a:lnTo>
                  <a:lnTo>
                    <a:pt x="41" y="2570"/>
                  </a:lnTo>
                  <a:lnTo>
                    <a:pt x="31" y="2570"/>
                  </a:lnTo>
                  <a:lnTo>
                    <a:pt x="20" y="2570"/>
                  </a:lnTo>
                  <a:lnTo>
                    <a:pt x="10" y="2570"/>
                  </a:lnTo>
                  <a:lnTo>
                    <a:pt x="0" y="2570"/>
                  </a:lnTo>
                </a:path>
              </a:pathLst>
            </a:custGeom>
            <a:gradFill rotWithShape="0">
              <a:gsLst>
                <a:gs pos="0">
                  <a:srgbClr val="00FF00"/>
                </a:gs>
                <a:gs pos="100000">
                  <a:srgbClr val="FFFFFF"/>
                </a:gs>
              </a:gsLst>
              <a:lin ang="5400000" scaled="1"/>
            </a:gradFill>
            <a:ln w="7938">
              <a:solidFill>
                <a:srgbClr val="336666"/>
              </a:solidFill>
              <a:prstDash val="solid"/>
              <a:round/>
              <a:headEnd/>
              <a:tailEnd/>
            </a:ln>
          </p:spPr>
          <p:txBody>
            <a:bodyPr/>
            <a:lstStyle/>
            <a:p>
              <a:endParaRPr lang="en-GB"/>
            </a:p>
          </p:txBody>
        </p:sp>
        <p:sp>
          <p:nvSpPr>
            <p:cNvPr id="424966" name="Line 6"/>
            <p:cNvSpPr>
              <a:spLocks noChangeShapeType="1"/>
            </p:cNvSpPr>
            <p:nvPr/>
          </p:nvSpPr>
          <p:spPr bwMode="auto">
            <a:xfrm>
              <a:off x="4895" y="832"/>
              <a:ext cx="1" cy="2596"/>
            </a:xfrm>
            <a:prstGeom prst="line">
              <a:avLst/>
            </a:prstGeom>
            <a:noFill/>
            <a:ln w="15875">
              <a:solidFill>
                <a:srgbClr val="000080"/>
              </a:solidFill>
              <a:round/>
              <a:headEnd/>
              <a:tailEnd/>
            </a:ln>
          </p:spPr>
          <p:txBody>
            <a:bodyPr/>
            <a:lstStyle/>
            <a:p>
              <a:endParaRPr lang="en-GB"/>
            </a:p>
          </p:txBody>
        </p:sp>
        <p:sp>
          <p:nvSpPr>
            <p:cNvPr id="424967" name="Line 7"/>
            <p:cNvSpPr>
              <a:spLocks noChangeShapeType="1"/>
            </p:cNvSpPr>
            <p:nvPr/>
          </p:nvSpPr>
          <p:spPr bwMode="auto">
            <a:xfrm>
              <a:off x="4895" y="3428"/>
              <a:ext cx="36" cy="1"/>
            </a:xfrm>
            <a:prstGeom prst="line">
              <a:avLst/>
            </a:prstGeom>
            <a:noFill/>
            <a:ln w="15875">
              <a:solidFill>
                <a:srgbClr val="000080"/>
              </a:solidFill>
              <a:round/>
              <a:headEnd/>
              <a:tailEnd/>
            </a:ln>
          </p:spPr>
          <p:txBody>
            <a:bodyPr/>
            <a:lstStyle/>
            <a:p>
              <a:endParaRPr lang="en-GB"/>
            </a:p>
          </p:txBody>
        </p:sp>
        <p:sp>
          <p:nvSpPr>
            <p:cNvPr id="424968" name="Line 8"/>
            <p:cNvSpPr>
              <a:spLocks noChangeShapeType="1"/>
            </p:cNvSpPr>
            <p:nvPr/>
          </p:nvSpPr>
          <p:spPr bwMode="auto">
            <a:xfrm>
              <a:off x="4895" y="2780"/>
              <a:ext cx="36" cy="1"/>
            </a:xfrm>
            <a:prstGeom prst="line">
              <a:avLst/>
            </a:prstGeom>
            <a:noFill/>
            <a:ln w="15875">
              <a:solidFill>
                <a:srgbClr val="000080"/>
              </a:solidFill>
              <a:round/>
              <a:headEnd/>
              <a:tailEnd/>
            </a:ln>
          </p:spPr>
          <p:txBody>
            <a:bodyPr/>
            <a:lstStyle/>
            <a:p>
              <a:endParaRPr lang="en-GB"/>
            </a:p>
          </p:txBody>
        </p:sp>
        <p:sp>
          <p:nvSpPr>
            <p:cNvPr id="424969" name="Line 9"/>
            <p:cNvSpPr>
              <a:spLocks noChangeShapeType="1"/>
            </p:cNvSpPr>
            <p:nvPr/>
          </p:nvSpPr>
          <p:spPr bwMode="auto">
            <a:xfrm>
              <a:off x="4895" y="2133"/>
              <a:ext cx="36" cy="1"/>
            </a:xfrm>
            <a:prstGeom prst="line">
              <a:avLst/>
            </a:prstGeom>
            <a:noFill/>
            <a:ln w="15875">
              <a:solidFill>
                <a:srgbClr val="000080"/>
              </a:solidFill>
              <a:round/>
              <a:headEnd/>
              <a:tailEnd/>
            </a:ln>
          </p:spPr>
          <p:txBody>
            <a:bodyPr/>
            <a:lstStyle/>
            <a:p>
              <a:endParaRPr lang="en-GB"/>
            </a:p>
          </p:txBody>
        </p:sp>
        <p:sp>
          <p:nvSpPr>
            <p:cNvPr id="424970" name="Line 10"/>
            <p:cNvSpPr>
              <a:spLocks noChangeShapeType="1"/>
            </p:cNvSpPr>
            <p:nvPr/>
          </p:nvSpPr>
          <p:spPr bwMode="auto">
            <a:xfrm>
              <a:off x="4895" y="1480"/>
              <a:ext cx="36" cy="1"/>
            </a:xfrm>
            <a:prstGeom prst="line">
              <a:avLst/>
            </a:prstGeom>
            <a:noFill/>
            <a:ln w="15875">
              <a:solidFill>
                <a:srgbClr val="000080"/>
              </a:solidFill>
              <a:round/>
              <a:headEnd/>
              <a:tailEnd/>
            </a:ln>
          </p:spPr>
          <p:txBody>
            <a:bodyPr/>
            <a:lstStyle/>
            <a:p>
              <a:endParaRPr lang="en-GB"/>
            </a:p>
          </p:txBody>
        </p:sp>
        <p:sp>
          <p:nvSpPr>
            <p:cNvPr id="424971" name="Line 11"/>
            <p:cNvSpPr>
              <a:spLocks noChangeShapeType="1"/>
            </p:cNvSpPr>
            <p:nvPr/>
          </p:nvSpPr>
          <p:spPr bwMode="auto">
            <a:xfrm>
              <a:off x="4895" y="832"/>
              <a:ext cx="36" cy="1"/>
            </a:xfrm>
            <a:prstGeom prst="line">
              <a:avLst/>
            </a:prstGeom>
            <a:noFill/>
            <a:ln w="15875">
              <a:solidFill>
                <a:srgbClr val="000080"/>
              </a:solidFill>
              <a:round/>
              <a:headEnd/>
              <a:tailEnd/>
            </a:ln>
          </p:spPr>
          <p:txBody>
            <a:bodyPr/>
            <a:lstStyle/>
            <a:p>
              <a:endParaRPr lang="en-GB"/>
            </a:p>
          </p:txBody>
        </p:sp>
        <p:sp>
          <p:nvSpPr>
            <p:cNvPr id="424972" name="Line 12"/>
            <p:cNvSpPr>
              <a:spLocks noChangeShapeType="1"/>
            </p:cNvSpPr>
            <p:nvPr/>
          </p:nvSpPr>
          <p:spPr bwMode="auto">
            <a:xfrm>
              <a:off x="897" y="3428"/>
              <a:ext cx="3998" cy="1"/>
            </a:xfrm>
            <a:prstGeom prst="line">
              <a:avLst/>
            </a:prstGeom>
            <a:noFill/>
            <a:ln w="15875">
              <a:solidFill>
                <a:srgbClr val="000080"/>
              </a:solidFill>
              <a:round/>
              <a:headEnd/>
              <a:tailEnd/>
            </a:ln>
          </p:spPr>
          <p:txBody>
            <a:bodyPr/>
            <a:lstStyle/>
            <a:p>
              <a:endParaRPr lang="en-GB"/>
            </a:p>
          </p:txBody>
        </p:sp>
        <p:sp>
          <p:nvSpPr>
            <p:cNvPr id="424973" name="Line 13"/>
            <p:cNvSpPr>
              <a:spLocks noChangeShapeType="1"/>
            </p:cNvSpPr>
            <p:nvPr/>
          </p:nvSpPr>
          <p:spPr bwMode="auto">
            <a:xfrm flipV="1">
              <a:off x="897" y="3428"/>
              <a:ext cx="1" cy="36"/>
            </a:xfrm>
            <a:prstGeom prst="line">
              <a:avLst/>
            </a:prstGeom>
            <a:noFill/>
            <a:ln w="15875">
              <a:solidFill>
                <a:srgbClr val="000080"/>
              </a:solidFill>
              <a:round/>
              <a:headEnd/>
              <a:tailEnd/>
            </a:ln>
          </p:spPr>
          <p:txBody>
            <a:bodyPr/>
            <a:lstStyle/>
            <a:p>
              <a:endParaRPr lang="en-GB"/>
            </a:p>
          </p:txBody>
        </p:sp>
        <p:sp>
          <p:nvSpPr>
            <p:cNvPr id="424974" name="Line 14"/>
            <p:cNvSpPr>
              <a:spLocks noChangeShapeType="1"/>
            </p:cNvSpPr>
            <p:nvPr/>
          </p:nvSpPr>
          <p:spPr bwMode="auto">
            <a:xfrm flipV="1">
              <a:off x="1395" y="3428"/>
              <a:ext cx="1" cy="36"/>
            </a:xfrm>
            <a:prstGeom prst="line">
              <a:avLst/>
            </a:prstGeom>
            <a:noFill/>
            <a:ln w="15875">
              <a:solidFill>
                <a:srgbClr val="000080"/>
              </a:solidFill>
              <a:round/>
              <a:headEnd/>
              <a:tailEnd/>
            </a:ln>
          </p:spPr>
          <p:txBody>
            <a:bodyPr/>
            <a:lstStyle/>
            <a:p>
              <a:endParaRPr lang="en-GB"/>
            </a:p>
          </p:txBody>
        </p:sp>
        <p:sp>
          <p:nvSpPr>
            <p:cNvPr id="424975" name="Line 15"/>
            <p:cNvSpPr>
              <a:spLocks noChangeShapeType="1"/>
            </p:cNvSpPr>
            <p:nvPr/>
          </p:nvSpPr>
          <p:spPr bwMode="auto">
            <a:xfrm flipV="1">
              <a:off x="1899" y="3428"/>
              <a:ext cx="1" cy="36"/>
            </a:xfrm>
            <a:prstGeom prst="line">
              <a:avLst/>
            </a:prstGeom>
            <a:noFill/>
            <a:ln w="15875">
              <a:solidFill>
                <a:srgbClr val="000080"/>
              </a:solidFill>
              <a:round/>
              <a:headEnd/>
              <a:tailEnd/>
            </a:ln>
          </p:spPr>
          <p:txBody>
            <a:bodyPr/>
            <a:lstStyle/>
            <a:p>
              <a:endParaRPr lang="en-GB"/>
            </a:p>
          </p:txBody>
        </p:sp>
        <p:sp>
          <p:nvSpPr>
            <p:cNvPr id="424976" name="Line 16"/>
            <p:cNvSpPr>
              <a:spLocks noChangeShapeType="1"/>
            </p:cNvSpPr>
            <p:nvPr/>
          </p:nvSpPr>
          <p:spPr bwMode="auto">
            <a:xfrm flipV="1">
              <a:off x="2398" y="3428"/>
              <a:ext cx="1" cy="36"/>
            </a:xfrm>
            <a:prstGeom prst="line">
              <a:avLst/>
            </a:prstGeom>
            <a:noFill/>
            <a:ln w="15875">
              <a:solidFill>
                <a:srgbClr val="000080"/>
              </a:solidFill>
              <a:round/>
              <a:headEnd/>
              <a:tailEnd/>
            </a:ln>
          </p:spPr>
          <p:txBody>
            <a:bodyPr/>
            <a:lstStyle/>
            <a:p>
              <a:endParaRPr lang="en-GB"/>
            </a:p>
          </p:txBody>
        </p:sp>
        <p:sp>
          <p:nvSpPr>
            <p:cNvPr id="424977" name="Line 17"/>
            <p:cNvSpPr>
              <a:spLocks noChangeShapeType="1"/>
            </p:cNvSpPr>
            <p:nvPr/>
          </p:nvSpPr>
          <p:spPr bwMode="auto">
            <a:xfrm flipV="1">
              <a:off x="2896" y="3428"/>
              <a:ext cx="1" cy="36"/>
            </a:xfrm>
            <a:prstGeom prst="line">
              <a:avLst/>
            </a:prstGeom>
            <a:noFill/>
            <a:ln w="15875">
              <a:solidFill>
                <a:srgbClr val="000080"/>
              </a:solidFill>
              <a:round/>
              <a:headEnd/>
              <a:tailEnd/>
            </a:ln>
          </p:spPr>
          <p:txBody>
            <a:bodyPr/>
            <a:lstStyle/>
            <a:p>
              <a:endParaRPr lang="en-GB"/>
            </a:p>
          </p:txBody>
        </p:sp>
        <p:sp>
          <p:nvSpPr>
            <p:cNvPr id="424978" name="Line 18"/>
            <p:cNvSpPr>
              <a:spLocks noChangeShapeType="1"/>
            </p:cNvSpPr>
            <p:nvPr/>
          </p:nvSpPr>
          <p:spPr bwMode="auto">
            <a:xfrm flipV="1">
              <a:off x="3395" y="3428"/>
              <a:ext cx="1" cy="36"/>
            </a:xfrm>
            <a:prstGeom prst="line">
              <a:avLst/>
            </a:prstGeom>
            <a:noFill/>
            <a:ln w="15875">
              <a:solidFill>
                <a:srgbClr val="000080"/>
              </a:solidFill>
              <a:round/>
              <a:headEnd/>
              <a:tailEnd/>
            </a:ln>
          </p:spPr>
          <p:txBody>
            <a:bodyPr/>
            <a:lstStyle/>
            <a:p>
              <a:endParaRPr lang="en-GB"/>
            </a:p>
          </p:txBody>
        </p:sp>
        <p:sp>
          <p:nvSpPr>
            <p:cNvPr id="424979" name="Line 19"/>
            <p:cNvSpPr>
              <a:spLocks noChangeShapeType="1"/>
            </p:cNvSpPr>
            <p:nvPr/>
          </p:nvSpPr>
          <p:spPr bwMode="auto">
            <a:xfrm flipV="1">
              <a:off x="3898" y="3428"/>
              <a:ext cx="1" cy="36"/>
            </a:xfrm>
            <a:prstGeom prst="line">
              <a:avLst/>
            </a:prstGeom>
            <a:noFill/>
            <a:ln w="15875">
              <a:solidFill>
                <a:srgbClr val="000080"/>
              </a:solidFill>
              <a:round/>
              <a:headEnd/>
              <a:tailEnd/>
            </a:ln>
          </p:spPr>
          <p:txBody>
            <a:bodyPr/>
            <a:lstStyle/>
            <a:p>
              <a:endParaRPr lang="en-GB"/>
            </a:p>
          </p:txBody>
        </p:sp>
        <p:sp>
          <p:nvSpPr>
            <p:cNvPr id="424980" name="Line 20"/>
            <p:cNvSpPr>
              <a:spLocks noChangeShapeType="1"/>
            </p:cNvSpPr>
            <p:nvPr/>
          </p:nvSpPr>
          <p:spPr bwMode="auto">
            <a:xfrm flipV="1">
              <a:off x="4397" y="3428"/>
              <a:ext cx="1" cy="36"/>
            </a:xfrm>
            <a:prstGeom prst="line">
              <a:avLst/>
            </a:prstGeom>
            <a:noFill/>
            <a:ln w="15875">
              <a:solidFill>
                <a:srgbClr val="000080"/>
              </a:solidFill>
              <a:round/>
              <a:headEnd/>
              <a:tailEnd/>
            </a:ln>
          </p:spPr>
          <p:txBody>
            <a:bodyPr/>
            <a:lstStyle/>
            <a:p>
              <a:endParaRPr lang="en-GB"/>
            </a:p>
          </p:txBody>
        </p:sp>
        <p:sp>
          <p:nvSpPr>
            <p:cNvPr id="424981" name="Line 21"/>
            <p:cNvSpPr>
              <a:spLocks noChangeShapeType="1"/>
            </p:cNvSpPr>
            <p:nvPr/>
          </p:nvSpPr>
          <p:spPr bwMode="auto">
            <a:xfrm flipV="1">
              <a:off x="4895" y="3428"/>
              <a:ext cx="1" cy="36"/>
            </a:xfrm>
            <a:prstGeom prst="line">
              <a:avLst/>
            </a:prstGeom>
            <a:noFill/>
            <a:ln w="15875">
              <a:solidFill>
                <a:srgbClr val="000080"/>
              </a:solidFill>
              <a:round/>
              <a:headEnd/>
              <a:tailEnd/>
            </a:ln>
          </p:spPr>
          <p:txBody>
            <a:bodyPr/>
            <a:lstStyle/>
            <a:p>
              <a:endParaRPr lang="en-GB"/>
            </a:p>
          </p:txBody>
        </p:sp>
        <p:sp>
          <p:nvSpPr>
            <p:cNvPr id="424982" name="Line 22"/>
            <p:cNvSpPr>
              <a:spLocks noChangeShapeType="1"/>
            </p:cNvSpPr>
            <p:nvPr/>
          </p:nvSpPr>
          <p:spPr bwMode="auto">
            <a:xfrm>
              <a:off x="897" y="3428"/>
              <a:ext cx="10" cy="1"/>
            </a:xfrm>
            <a:prstGeom prst="line">
              <a:avLst/>
            </a:prstGeom>
            <a:noFill/>
            <a:ln w="23813">
              <a:solidFill>
                <a:srgbClr val="FF0000"/>
              </a:solidFill>
              <a:round/>
              <a:headEnd/>
              <a:tailEnd/>
            </a:ln>
          </p:spPr>
          <p:txBody>
            <a:bodyPr/>
            <a:lstStyle/>
            <a:p>
              <a:endParaRPr lang="en-GB"/>
            </a:p>
          </p:txBody>
        </p:sp>
        <p:sp>
          <p:nvSpPr>
            <p:cNvPr id="424983" name="Line 23"/>
            <p:cNvSpPr>
              <a:spLocks noChangeShapeType="1"/>
            </p:cNvSpPr>
            <p:nvPr/>
          </p:nvSpPr>
          <p:spPr bwMode="auto">
            <a:xfrm>
              <a:off x="907" y="3428"/>
              <a:ext cx="10" cy="1"/>
            </a:xfrm>
            <a:prstGeom prst="line">
              <a:avLst/>
            </a:prstGeom>
            <a:noFill/>
            <a:ln w="23813">
              <a:solidFill>
                <a:srgbClr val="FF0000"/>
              </a:solidFill>
              <a:round/>
              <a:headEnd/>
              <a:tailEnd/>
            </a:ln>
          </p:spPr>
          <p:txBody>
            <a:bodyPr/>
            <a:lstStyle/>
            <a:p>
              <a:endParaRPr lang="en-GB"/>
            </a:p>
          </p:txBody>
        </p:sp>
        <p:sp>
          <p:nvSpPr>
            <p:cNvPr id="424984" name="Line 24"/>
            <p:cNvSpPr>
              <a:spLocks noChangeShapeType="1"/>
            </p:cNvSpPr>
            <p:nvPr/>
          </p:nvSpPr>
          <p:spPr bwMode="auto">
            <a:xfrm>
              <a:off x="917" y="3428"/>
              <a:ext cx="11" cy="1"/>
            </a:xfrm>
            <a:prstGeom prst="line">
              <a:avLst/>
            </a:prstGeom>
            <a:noFill/>
            <a:ln w="23813">
              <a:solidFill>
                <a:srgbClr val="FF0000"/>
              </a:solidFill>
              <a:round/>
              <a:headEnd/>
              <a:tailEnd/>
            </a:ln>
          </p:spPr>
          <p:txBody>
            <a:bodyPr/>
            <a:lstStyle/>
            <a:p>
              <a:endParaRPr lang="en-GB"/>
            </a:p>
          </p:txBody>
        </p:sp>
        <p:sp>
          <p:nvSpPr>
            <p:cNvPr id="424985" name="Line 25"/>
            <p:cNvSpPr>
              <a:spLocks noChangeShapeType="1"/>
            </p:cNvSpPr>
            <p:nvPr/>
          </p:nvSpPr>
          <p:spPr bwMode="auto">
            <a:xfrm>
              <a:off x="928" y="3428"/>
              <a:ext cx="10" cy="1"/>
            </a:xfrm>
            <a:prstGeom prst="line">
              <a:avLst/>
            </a:prstGeom>
            <a:noFill/>
            <a:ln w="23813">
              <a:solidFill>
                <a:srgbClr val="FF0000"/>
              </a:solidFill>
              <a:round/>
              <a:headEnd/>
              <a:tailEnd/>
            </a:ln>
          </p:spPr>
          <p:txBody>
            <a:bodyPr/>
            <a:lstStyle/>
            <a:p>
              <a:endParaRPr lang="en-GB"/>
            </a:p>
          </p:txBody>
        </p:sp>
        <p:sp>
          <p:nvSpPr>
            <p:cNvPr id="424986" name="Line 26"/>
            <p:cNvSpPr>
              <a:spLocks noChangeShapeType="1"/>
            </p:cNvSpPr>
            <p:nvPr/>
          </p:nvSpPr>
          <p:spPr bwMode="auto">
            <a:xfrm>
              <a:off x="938" y="3428"/>
              <a:ext cx="10" cy="1"/>
            </a:xfrm>
            <a:prstGeom prst="line">
              <a:avLst/>
            </a:prstGeom>
            <a:noFill/>
            <a:ln w="23813">
              <a:solidFill>
                <a:srgbClr val="FF0000"/>
              </a:solidFill>
              <a:round/>
              <a:headEnd/>
              <a:tailEnd/>
            </a:ln>
          </p:spPr>
          <p:txBody>
            <a:bodyPr/>
            <a:lstStyle/>
            <a:p>
              <a:endParaRPr lang="en-GB"/>
            </a:p>
          </p:txBody>
        </p:sp>
        <p:sp>
          <p:nvSpPr>
            <p:cNvPr id="424987" name="Line 27"/>
            <p:cNvSpPr>
              <a:spLocks noChangeShapeType="1"/>
            </p:cNvSpPr>
            <p:nvPr/>
          </p:nvSpPr>
          <p:spPr bwMode="auto">
            <a:xfrm>
              <a:off x="948" y="3428"/>
              <a:ext cx="10" cy="1"/>
            </a:xfrm>
            <a:prstGeom prst="line">
              <a:avLst/>
            </a:prstGeom>
            <a:noFill/>
            <a:ln w="23813">
              <a:solidFill>
                <a:srgbClr val="FF0000"/>
              </a:solidFill>
              <a:round/>
              <a:headEnd/>
              <a:tailEnd/>
            </a:ln>
          </p:spPr>
          <p:txBody>
            <a:bodyPr/>
            <a:lstStyle/>
            <a:p>
              <a:endParaRPr lang="en-GB"/>
            </a:p>
          </p:txBody>
        </p:sp>
        <p:sp>
          <p:nvSpPr>
            <p:cNvPr id="424988" name="Line 28"/>
            <p:cNvSpPr>
              <a:spLocks noChangeShapeType="1"/>
            </p:cNvSpPr>
            <p:nvPr/>
          </p:nvSpPr>
          <p:spPr bwMode="auto">
            <a:xfrm>
              <a:off x="958" y="3428"/>
              <a:ext cx="11" cy="1"/>
            </a:xfrm>
            <a:prstGeom prst="line">
              <a:avLst/>
            </a:prstGeom>
            <a:noFill/>
            <a:ln w="23813">
              <a:solidFill>
                <a:srgbClr val="FF0000"/>
              </a:solidFill>
              <a:round/>
              <a:headEnd/>
              <a:tailEnd/>
            </a:ln>
          </p:spPr>
          <p:txBody>
            <a:bodyPr/>
            <a:lstStyle/>
            <a:p>
              <a:endParaRPr lang="en-GB"/>
            </a:p>
          </p:txBody>
        </p:sp>
        <p:sp>
          <p:nvSpPr>
            <p:cNvPr id="424989" name="Line 29"/>
            <p:cNvSpPr>
              <a:spLocks noChangeShapeType="1"/>
            </p:cNvSpPr>
            <p:nvPr/>
          </p:nvSpPr>
          <p:spPr bwMode="auto">
            <a:xfrm>
              <a:off x="969" y="3428"/>
              <a:ext cx="10" cy="1"/>
            </a:xfrm>
            <a:prstGeom prst="line">
              <a:avLst/>
            </a:prstGeom>
            <a:noFill/>
            <a:ln w="23813">
              <a:solidFill>
                <a:srgbClr val="FF0000"/>
              </a:solidFill>
              <a:round/>
              <a:headEnd/>
              <a:tailEnd/>
            </a:ln>
          </p:spPr>
          <p:txBody>
            <a:bodyPr/>
            <a:lstStyle/>
            <a:p>
              <a:endParaRPr lang="en-GB"/>
            </a:p>
          </p:txBody>
        </p:sp>
        <p:sp>
          <p:nvSpPr>
            <p:cNvPr id="424990" name="Line 30"/>
            <p:cNvSpPr>
              <a:spLocks noChangeShapeType="1"/>
            </p:cNvSpPr>
            <p:nvPr/>
          </p:nvSpPr>
          <p:spPr bwMode="auto">
            <a:xfrm>
              <a:off x="979" y="3428"/>
              <a:ext cx="10" cy="1"/>
            </a:xfrm>
            <a:prstGeom prst="line">
              <a:avLst/>
            </a:prstGeom>
            <a:noFill/>
            <a:ln w="23813">
              <a:solidFill>
                <a:srgbClr val="FF0000"/>
              </a:solidFill>
              <a:round/>
              <a:headEnd/>
              <a:tailEnd/>
            </a:ln>
          </p:spPr>
          <p:txBody>
            <a:bodyPr/>
            <a:lstStyle/>
            <a:p>
              <a:endParaRPr lang="en-GB"/>
            </a:p>
          </p:txBody>
        </p:sp>
        <p:sp>
          <p:nvSpPr>
            <p:cNvPr id="424991" name="Line 31"/>
            <p:cNvSpPr>
              <a:spLocks noChangeShapeType="1"/>
            </p:cNvSpPr>
            <p:nvPr/>
          </p:nvSpPr>
          <p:spPr bwMode="auto">
            <a:xfrm>
              <a:off x="989" y="3428"/>
              <a:ext cx="5" cy="1"/>
            </a:xfrm>
            <a:prstGeom prst="line">
              <a:avLst/>
            </a:prstGeom>
            <a:noFill/>
            <a:ln w="23813">
              <a:solidFill>
                <a:srgbClr val="FF0000"/>
              </a:solidFill>
              <a:round/>
              <a:headEnd/>
              <a:tailEnd/>
            </a:ln>
          </p:spPr>
          <p:txBody>
            <a:bodyPr/>
            <a:lstStyle/>
            <a:p>
              <a:endParaRPr lang="en-GB"/>
            </a:p>
          </p:txBody>
        </p:sp>
        <p:sp>
          <p:nvSpPr>
            <p:cNvPr id="424992" name="Line 32"/>
            <p:cNvSpPr>
              <a:spLocks noChangeShapeType="1"/>
            </p:cNvSpPr>
            <p:nvPr/>
          </p:nvSpPr>
          <p:spPr bwMode="auto">
            <a:xfrm>
              <a:off x="994" y="3428"/>
              <a:ext cx="11" cy="1"/>
            </a:xfrm>
            <a:prstGeom prst="line">
              <a:avLst/>
            </a:prstGeom>
            <a:noFill/>
            <a:ln w="23813">
              <a:solidFill>
                <a:srgbClr val="FF0000"/>
              </a:solidFill>
              <a:round/>
              <a:headEnd/>
              <a:tailEnd/>
            </a:ln>
          </p:spPr>
          <p:txBody>
            <a:bodyPr/>
            <a:lstStyle/>
            <a:p>
              <a:endParaRPr lang="en-GB"/>
            </a:p>
          </p:txBody>
        </p:sp>
        <p:sp>
          <p:nvSpPr>
            <p:cNvPr id="424993" name="Line 33"/>
            <p:cNvSpPr>
              <a:spLocks noChangeShapeType="1"/>
            </p:cNvSpPr>
            <p:nvPr/>
          </p:nvSpPr>
          <p:spPr bwMode="auto">
            <a:xfrm>
              <a:off x="1005" y="3428"/>
              <a:ext cx="10" cy="1"/>
            </a:xfrm>
            <a:prstGeom prst="line">
              <a:avLst/>
            </a:prstGeom>
            <a:noFill/>
            <a:ln w="23813">
              <a:solidFill>
                <a:srgbClr val="FF0000"/>
              </a:solidFill>
              <a:round/>
              <a:headEnd/>
              <a:tailEnd/>
            </a:ln>
          </p:spPr>
          <p:txBody>
            <a:bodyPr/>
            <a:lstStyle/>
            <a:p>
              <a:endParaRPr lang="en-GB"/>
            </a:p>
          </p:txBody>
        </p:sp>
        <p:sp>
          <p:nvSpPr>
            <p:cNvPr id="424994" name="Line 34"/>
            <p:cNvSpPr>
              <a:spLocks noChangeShapeType="1"/>
            </p:cNvSpPr>
            <p:nvPr/>
          </p:nvSpPr>
          <p:spPr bwMode="auto">
            <a:xfrm>
              <a:off x="1015" y="3428"/>
              <a:ext cx="10" cy="1"/>
            </a:xfrm>
            <a:prstGeom prst="line">
              <a:avLst/>
            </a:prstGeom>
            <a:noFill/>
            <a:ln w="23813">
              <a:solidFill>
                <a:srgbClr val="FF0000"/>
              </a:solidFill>
              <a:round/>
              <a:headEnd/>
              <a:tailEnd/>
            </a:ln>
          </p:spPr>
          <p:txBody>
            <a:bodyPr/>
            <a:lstStyle/>
            <a:p>
              <a:endParaRPr lang="en-GB"/>
            </a:p>
          </p:txBody>
        </p:sp>
        <p:sp>
          <p:nvSpPr>
            <p:cNvPr id="424995" name="Line 35"/>
            <p:cNvSpPr>
              <a:spLocks noChangeShapeType="1"/>
            </p:cNvSpPr>
            <p:nvPr/>
          </p:nvSpPr>
          <p:spPr bwMode="auto">
            <a:xfrm>
              <a:off x="1025" y="3428"/>
              <a:ext cx="10" cy="1"/>
            </a:xfrm>
            <a:prstGeom prst="line">
              <a:avLst/>
            </a:prstGeom>
            <a:noFill/>
            <a:ln w="23813">
              <a:solidFill>
                <a:srgbClr val="FF0000"/>
              </a:solidFill>
              <a:round/>
              <a:headEnd/>
              <a:tailEnd/>
            </a:ln>
          </p:spPr>
          <p:txBody>
            <a:bodyPr/>
            <a:lstStyle/>
            <a:p>
              <a:endParaRPr lang="en-GB"/>
            </a:p>
          </p:txBody>
        </p:sp>
        <p:sp>
          <p:nvSpPr>
            <p:cNvPr id="424996" name="Line 36"/>
            <p:cNvSpPr>
              <a:spLocks noChangeShapeType="1"/>
            </p:cNvSpPr>
            <p:nvPr/>
          </p:nvSpPr>
          <p:spPr bwMode="auto">
            <a:xfrm>
              <a:off x="1035" y="3428"/>
              <a:ext cx="11" cy="1"/>
            </a:xfrm>
            <a:prstGeom prst="line">
              <a:avLst/>
            </a:prstGeom>
            <a:noFill/>
            <a:ln w="23813">
              <a:solidFill>
                <a:srgbClr val="FF0000"/>
              </a:solidFill>
              <a:round/>
              <a:headEnd/>
              <a:tailEnd/>
            </a:ln>
          </p:spPr>
          <p:txBody>
            <a:bodyPr/>
            <a:lstStyle/>
            <a:p>
              <a:endParaRPr lang="en-GB"/>
            </a:p>
          </p:txBody>
        </p:sp>
        <p:sp>
          <p:nvSpPr>
            <p:cNvPr id="424997" name="Line 37"/>
            <p:cNvSpPr>
              <a:spLocks noChangeShapeType="1"/>
            </p:cNvSpPr>
            <p:nvPr/>
          </p:nvSpPr>
          <p:spPr bwMode="auto">
            <a:xfrm>
              <a:off x="1046" y="3428"/>
              <a:ext cx="10" cy="1"/>
            </a:xfrm>
            <a:prstGeom prst="line">
              <a:avLst/>
            </a:prstGeom>
            <a:noFill/>
            <a:ln w="23813">
              <a:solidFill>
                <a:srgbClr val="FF0000"/>
              </a:solidFill>
              <a:round/>
              <a:headEnd/>
              <a:tailEnd/>
            </a:ln>
          </p:spPr>
          <p:txBody>
            <a:bodyPr/>
            <a:lstStyle/>
            <a:p>
              <a:endParaRPr lang="en-GB"/>
            </a:p>
          </p:txBody>
        </p:sp>
        <p:sp>
          <p:nvSpPr>
            <p:cNvPr id="424998" name="Line 38"/>
            <p:cNvSpPr>
              <a:spLocks noChangeShapeType="1"/>
            </p:cNvSpPr>
            <p:nvPr/>
          </p:nvSpPr>
          <p:spPr bwMode="auto">
            <a:xfrm>
              <a:off x="1056" y="3428"/>
              <a:ext cx="10" cy="1"/>
            </a:xfrm>
            <a:prstGeom prst="line">
              <a:avLst/>
            </a:prstGeom>
            <a:noFill/>
            <a:ln w="23813">
              <a:solidFill>
                <a:srgbClr val="FF0000"/>
              </a:solidFill>
              <a:round/>
              <a:headEnd/>
              <a:tailEnd/>
            </a:ln>
          </p:spPr>
          <p:txBody>
            <a:bodyPr/>
            <a:lstStyle/>
            <a:p>
              <a:endParaRPr lang="en-GB"/>
            </a:p>
          </p:txBody>
        </p:sp>
        <p:sp>
          <p:nvSpPr>
            <p:cNvPr id="424999" name="Line 39"/>
            <p:cNvSpPr>
              <a:spLocks noChangeShapeType="1"/>
            </p:cNvSpPr>
            <p:nvPr/>
          </p:nvSpPr>
          <p:spPr bwMode="auto">
            <a:xfrm>
              <a:off x="1066" y="3428"/>
              <a:ext cx="11" cy="1"/>
            </a:xfrm>
            <a:prstGeom prst="line">
              <a:avLst/>
            </a:prstGeom>
            <a:noFill/>
            <a:ln w="23813">
              <a:solidFill>
                <a:srgbClr val="FF0000"/>
              </a:solidFill>
              <a:round/>
              <a:headEnd/>
              <a:tailEnd/>
            </a:ln>
          </p:spPr>
          <p:txBody>
            <a:bodyPr/>
            <a:lstStyle/>
            <a:p>
              <a:endParaRPr lang="en-GB"/>
            </a:p>
          </p:txBody>
        </p:sp>
        <p:sp>
          <p:nvSpPr>
            <p:cNvPr id="425000" name="Line 40"/>
            <p:cNvSpPr>
              <a:spLocks noChangeShapeType="1"/>
            </p:cNvSpPr>
            <p:nvPr/>
          </p:nvSpPr>
          <p:spPr bwMode="auto">
            <a:xfrm>
              <a:off x="1077" y="3428"/>
              <a:ext cx="10" cy="1"/>
            </a:xfrm>
            <a:prstGeom prst="line">
              <a:avLst/>
            </a:prstGeom>
            <a:noFill/>
            <a:ln w="23813">
              <a:solidFill>
                <a:srgbClr val="FF0000"/>
              </a:solidFill>
              <a:round/>
              <a:headEnd/>
              <a:tailEnd/>
            </a:ln>
          </p:spPr>
          <p:txBody>
            <a:bodyPr/>
            <a:lstStyle/>
            <a:p>
              <a:endParaRPr lang="en-GB"/>
            </a:p>
          </p:txBody>
        </p:sp>
        <p:sp>
          <p:nvSpPr>
            <p:cNvPr id="425001" name="Line 41"/>
            <p:cNvSpPr>
              <a:spLocks noChangeShapeType="1"/>
            </p:cNvSpPr>
            <p:nvPr/>
          </p:nvSpPr>
          <p:spPr bwMode="auto">
            <a:xfrm>
              <a:off x="1087" y="3428"/>
              <a:ext cx="10" cy="1"/>
            </a:xfrm>
            <a:prstGeom prst="line">
              <a:avLst/>
            </a:prstGeom>
            <a:noFill/>
            <a:ln w="23813">
              <a:solidFill>
                <a:srgbClr val="FF0000"/>
              </a:solidFill>
              <a:round/>
              <a:headEnd/>
              <a:tailEnd/>
            </a:ln>
          </p:spPr>
          <p:txBody>
            <a:bodyPr/>
            <a:lstStyle/>
            <a:p>
              <a:endParaRPr lang="en-GB"/>
            </a:p>
          </p:txBody>
        </p:sp>
        <p:sp>
          <p:nvSpPr>
            <p:cNvPr id="425002" name="Line 42"/>
            <p:cNvSpPr>
              <a:spLocks noChangeShapeType="1"/>
            </p:cNvSpPr>
            <p:nvPr/>
          </p:nvSpPr>
          <p:spPr bwMode="auto">
            <a:xfrm>
              <a:off x="1097" y="3428"/>
              <a:ext cx="10" cy="1"/>
            </a:xfrm>
            <a:prstGeom prst="line">
              <a:avLst/>
            </a:prstGeom>
            <a:noFill/>
            <a:ln w="23813">
              <a:solidFill>
                <a:srgbClr val="FF0000"/>
              </a:solidFill>
              <a:round/>
              <a:headEnd/>
              <a:tailEnd/>
            </a:ln>
          </p:spPr>
          <p:txBody>
            <a:bodyPr/>
            <a:lstStyle/>
            <a:p>
              <a:endParaRPr lang="en-GB"/>
            </a:p>
          </p:txBody>
        </p:sp>
        <p:sp>
          <p:nvSpPr>
            <p:cNvPr id="425003" name="Line 43"/>
            <p:cNvSpPr>
              <a:spLocks noChangeShapeType="1"/>
            </p:cNvSpPr>
            <p:nvPr/>
          </p:nvSpPr>
          <p:spPr bwMode="auto">
            <a:xfrm>
              <a:off x="1107" y="3428"/>
              <a:ext cx="11" cy="1"/>
            </a:xfrm>
            <a:prstGeom prst="line">
              <a:avLst/>
            </a:prstGeom>
            <a:noFill/>
            <a:ln w="23813">
              <a:solidFill>
                <a:srgbClr val="FF0000"/>
              </a:solidFill>
              <a:round/>
              <a:headEnd/>
              <a:tailEnd/>
            </a:ln>
          </p:spPr>
          <p:txBody>
            <a:bodyPr/>
            <a:lstStyle/>
            <a:p>
              <a:endParaRPr lang="en-GB"/>
            </a:p>
          </p:txBody>
        </p:sp>
        <p:sp>
          <p:nvSpPr>
            <p:cNvPr id="425004" name="Line 44"/>
            <p:cNvSpPr>
              <a:spLocks noChangeShapeType="1"/>
            </p:cNvSpPr>
            <p:nvPr/>
          </p:nvSpPr>
          <p:spPr bwMode="auto">
            <a:xfrm>
              <a:off x="1118" y="3428"/>
              <a:ext cx="10" cy="1"/>
            </a:xfrm>
            <a:prstGeom prst="line">
              <a:avLst/>
            </a:prstGeom>
            <a:noFill/>
            <a:ln w="23813">
              <a:solidFill>
                <a:srgbClr val="FF0000"/>
              </a:solidFill>
              <a:round/>
              <a:headEnd/>
              <a:tailEnd/>
            </a:ln>
          </p:spPr>
          <p:txBody>
            <a:bodyPr/>
            <a:lstStyle/>
            <a:p>
              <a:endParaRPr lang="en-GB"/>
            </a:p>
          </p:txBody>
        </p:sp>
        <p:sp>
          <p:nvSpPr>
            <p:cNvPr id="425005" name="Line 45"/>
            <p:cNvSpPr>
              <a:spLocks noChangeShapeType="1"/>
            </p:cNvSpPr>
            <p:nvPr/>
          </p:nvSpPr>
          <p:spPr bwMode="auto">
            <a:xfrm>
              <a:off x="1128" y="3428"/>
              <a:ext cx="10" cy="1"/>
            </a:xfrm>
            <a:prstGeom prst="line">
              <a:avLst/>
            </a:prstGeom>
            <a:noFill/>
            <a:ln w="23813">
              <a:solidFill>
                <a:srgbClr val="FF0000"/>
              </a:solidFill>
              <a:round/>
              <a:headEnd/>
              <a:tailEnd/>
            </a:ln>
          </p:spPr>
          <p:txBody>
            <a:bodyPr/>
            <a:lstStyle/>
            <a:p>
              <a:endParaRPr lang="en-GB"/>
            </a:p>
          </p:txBody>
        </p:sp>
        <p:sp>
          <p:nvSpPr>
            <p:cNvPr id="425006" name="Line 46"/>
            <p:cNvSpPr>
              <a:spLocks noChangeShapeType="1"/>
            </p:cNvSpPr>
            <p:nvPr/>
          </p:nvSpPr>
          <p:spPr bwMode="auto">
            <a:xfrm>
              <a:off x="1138" y="3428"/>
              <a:ext cx="11" cy="1"/>
            </a:xfrm>
            <a:prstGeom prst="line">
              <a:avLst/>
            </a:prstGeom>
            <a:noFill/>
            <a:ln w="23813">
              <a:solidFill>
                <a:srgbClr val="FF0000"/>
              </a:solidFill>
              <a:round/>
              <a:headEnd/>
              <a:tailEnd/>
            </a:ln>
          </p:spPr>
          <p:txBody>
            <a:bodyPr/>
            <a:lstStyle/>
            <a:p>
              <a:endParaRPr lang="en-GB"/>
            </a:p>
          </p:txBody>
        </p:sp>
        <p:sp>
          <p:nvSpPr>
            <p:cNvPr id="425007" name="Line 47"/>
            <p:cNvSpPr>
              <a:spLocks noChangeShapeType="1"/>
            </p:cNvSpPr>
            <p:nvPr/>
          </p:nvSpPr>
          <p:spPr bwMode="auto">
            <a:xfrm>
              <a:off x="1149" y="3428"/>
              <a:ext cx="10" cy="1"/>
            </a:xfrm>
            <a:prstGeom prst="line">
              <a:avLst/>
            </a:prstGeom>
            <a:noFill/>
            <a:ln w="23813">
              <a:solidFill>
                <a:srgbClr val="FF0000"/>
              </a:solidFill>
              <a:round/>
              <a:headEnd/>
              <a:tailEnd/>
            </a:ln>
          </p:spPr>
          <p:txBody>
            <a:bodyPr/>
            <a:lstStyle/>
            <a:p>
              <a:endParaRPr lang="en-GB"/>
            </a:p>
          </p:txBody>
        </p:sp>
        <p:sp>
          <p:nvSpPr>
            <p:cNvPr id="425008" name="Line 48"/>
            <p:cNvSpPr>
              <a:spLocks noChangeShapeType="1"/>
            </p:cNvSpPr>
            <p:nvPr/>
          </p:nvSpPr>
          <p:spPr bwMode="auto">
            <a:xfrm>
              <a:off x="1159" y="3428"/>
              <a:ext cx="10" cy="1"/>
            </a:xfrm>
            <a:prstGeom prst="line">
              <a:avLst/>
            </a:prstGeom>
            <a:noFill/>
            <a:ln w="23813">
              <a:solidFill>
                <a:srgbClr val="FF0000"/>
              </a:solidFill>
              <a:round/>
              <a:headEnd/>
              <a:tailEnd/>
            </a:ln>
          </p:spPr>
          <p:txBody>
            <a:bodyPr/>
            <a:lstStyle/>
            <a:p>
              <a:endParaRPr lang="en-GB"/>
            </a:p>
          </p:txBody>
        </p:sp>
        <p:sp>
          <p:nvSpPr>
            <p:cNvPr id="425009" name="Line 49"/>
            <p:cNvSpPr>
              <a:spLocks noChangeShapeType="1"/>
            </p:cNvSpPr>
            <p:nvPr/>
          </p:nvSpPr>
          <p:spPr bwMode="auto">
            <a:xfrm>
              <a:off x="1169" y="3428"/>
              <a:ext cx="5" cy="1"/>
            </a:xfrm>
            <a:prstGeom prst="line">
              <a:avLst/>
            </a:prstGeom>
            <a:noFill/>
            <a:ln w="23813">
              <a:solidFill>
                <a:srgbClr val="FF0000"/>
              </a:solidFill>
              <a:round/>
              <a:headEnd/>
              <a:tailEnd/>
            </a:ln>
          </p:spPr>
          <p:txBody>
            <a:bodyPr/>
            <a:lstStyle/>
            <a:p>
              <a:endParaRPr lang="en-GB"/>
            </a:p>
          </p:txBody>
        </p:sp>
        <p:sp>
          <p:nvSpPr>
            <p:cNvPr id="425010" name="Line 50"/>
            <p:cNvSpPr>
              <a:spLocks noChangeShapeType="1"/>
            </p:cNvSpPr>
            <p:nvPr/>
          </p:nvSpPr>
          <p:spPr bwMode="auto">
            <a:xfrm>
              <a:off x="1174" y="3428"/>
              <a:ext cx="11" cy="1"/>
            </a:xfrm>
            <a:prstGeom prst="line">
              <a:avLst/>
            </a:prstGeom>
            <a:noFill/>
            <a:ln w="23813">
              <a:solidFill>
                <a:srgbClr val="FF0000"/>
              </a:solidFill>
              <a:round/>
              <a:headEnd/>
              <a:tailEnd/>
            </a:ln>
          </p:spPr>
          <p:txBody>
            <a:bodyPr/>
            <a:lstStyle/>
            <a:p>
              <a:endParaRPr lang="en-GB"/>
            </a:p>
          </p:txBody>
        </p:sp>
        <p:sp>
          <p:nvSpPr>
            <p:cNvPr id="425011" name="Line 51"/>
            <p:cNvSpPr>
              <a:spLocks noChangeShapeType="1"/>
            </p:cNvSpPr>
            <p:nvPr/>
          </p:nvSpPr>
          <p:spPr bwMode="auto">
            <a:xfrm>
              <a:off x="1185" y="3428"/>
              <a:ext cx="10" cy="1"/>
            </a:xfrm>
            <a:prstGeom prst="line">
              <a:avLst/>
            </a:prstGeom>
            <a:noFill/>
            <a:ln w="23813">
              <a:solidFill>
                <a:srgbClr val="FF0000"/>
              </a:solidFill>
              <a:round/>
              <a:headEnd/>
              <a:tailEnd/>
            </a:ln>
          </p:spPr>
          <p:txBody>
            <a:bodyPr/>
            <a:lstStyle/>
            <a:p>
              <a:endParaRPr lang="en-GB"/>
            </a:p>
          </p:txBody>
        </p:sp>
        <p:sp>
          <p:nvSpPr>
            <p:cNvPr id="425012" name="Line 52"/>
            <p:cNvSpPr>
              <a:spLocks noChangeShapeType="1"/>
            </p:cNvSpPr>
            <p:nvPr/>
          </p:nvSpPr>
          <p:spPr bwMode="auto">
            <a:xfrm>
              <a:off x="1195" y="3428"/>
              <a:ext cx="10" cy="1"/>
            </a:xfrm>
            <a:prstGeom prst="line">
              <a:avLst/>
            </a:prstGeom>
            <a:noFill/>
            <a:ln w="23813">
              <a:solidFill>
                <a:srgbClr val="FF0000"/>
              </a:solidFill>
              <a:round/>
              <a:headEnd/>
              <a:tailEnd/>
            </a:ln>
          </p:spPr>
          <p:txBody>
            <a:bodyPr/>
            <a:lstStyle/>
            <a:p>
              <a:endParaRPr lang="en-GB"/>
            </a:p>
          </p:txBody>
        </p:sp>
        <p:sp>
          <p:nvSpPr>
            <p:cNvPr id="425013" name="Line 53"/>
            <p:cNvSpPr>
              <a:spLocks noChangeShapeType="1"/>
            </p:cNvSpPr>
            <p:nvPr/>
          </p:nvSpPr>
          <p:spPr bwMode="auto">
            <a:xfrm>
              <a:off x="1205" y="3428"/>
              <a:ext cx="10" cy="1"/>
            </a:xfrm>
            <a:prstGeom prst="line">
              <a:avLst/>
            </a:prstGeom>
            <a:noFill/>
            <a:ln w="23813">
              <a:solidFill>
                <a:srgbClr val="FF0000"/>
              </a:solidFill>
              <a:round/>
              <a:headEnd/>
              <a:tailEnd/>
            </a:ln>
          </p:spPr>
          <p:txBody>
            <a:bodyPr/>
            <a:lstStyle/>
            <a:p>
              <a:endParaRPr lang="en-GB"/>
            </a:p>
          </p:txBody>
        </p:sp>
        <p:sp>
          <p:nvSpPr>
            <p:cNvPr id="425014" name="Line 54"/>
            <p:cNvSpPr>
              <a:spLocks noChangeShapeType="1"/>
            </p:cNvSpPr>
            <p:nvPr/>
          </p:nvSpPr>
          <p:spPr bwMode="auto">
            <a:xfrm>
              <a:off x="1215" y="3428"/>
              <a:ext cx="11" cy="1"/>
            </a:xfrm>
            <a:prstGeom prst="line">
              <a:avLst/>
            </a:prstGeom>
            <a:noFill/>
            <a:ln w="23813">
              <a:solidFill>
                <a:srgbClr val="FF0000"/>
              </a:solidFill>
              <a:round/>
              <a:headEnd/>
              <a:tailEnd/>
            </a:ln>
          </p:spPr>
          <p:txBody>
            <a:bodyPr/>
            <a:lstStyle/>
            <a:p>
              <a:endParaRPr lang="en-GB"/>
            </a:p>
          </p:txBody>
        </p:sp>
        <p:sp>
          <p:nvSpPr>
            <p:cNvPr id="425015" name="Line 55"/>
            <p:cNvSpPr>
              <a:spLocks noChangeShapeType="1"/>
            </p:cNvSpPr>
            <p:nvPr/>
          </p:nvSpPr>
          <p:spPr bwMode="auto">
            <a:xfrm>
              <a:off x="1226" y="3428"/>
              <a:ext cx="10" cy="1"/>
            </a:xfrm>
            <a:prstGeom prst="line">
              <a:avLst/>
            </a:prstGeom>
            <a:noFill/>
            <a:ln w="23813">
              <a:solidFill>
                <a:srgbClr val="FF0000"/>
              </a:solidFill>
              <a:round/>
              <a:headEnd/>
              <a:tailEnd/>
            </a:ln>
          </p:spPr>
          <p:txBody>
            <a:bodyPr/>
            <a:lstStyle/>
            <a:p>
              <a:endParaRPr lang="en-GB"/>
            </a:p>
          </p:txBody>
        </p:sp>
        <p:sp>
          <p:nvSpPr>
            <p:cNvPr id="425016" name="Line 56"/>
            <p:cNvSpPr>
              <a:spLocks noChangeShapeType="1"/>
            </p:cNvSpPr>
            <p:nvPr/>
          </p:nvSpPr>
          <p:spPr bwMode="auto">
            <a:xfrm>
              <a:off x="1236" y="3428"/>
              <a:ext cx="10" cy="1"/>
            </a:xfrm>
            <a:prstGeom prst="line">
              <a:avLst/>
            </a:prstGeom>
            <a:noFill/>
            <a:ln w="23813">
              <a:solidFill>
                <a:srgbClr val="FF0000"/>
              </a:solidFill>
              <a:round/>
              <a:headEnd/>
              <a:tailEnd/>
            </a:ln>
          </p:spPr>
          <p:txBody>
            <a:bodyPr/>
            <a:lstStyle/>
            <a:p>
              <a:endParaRPr lang="en-GB"/>
            </a:p>
          </p:txBody>
        </p:sp>
        <p:sp>
          <p:nvSpPr>
            <p:cNvPr id="425017" name="Line 57"/>
            <p:cNvSpPr>
              <a:spLocks noChangeShapeType="1"/>
            </p:cNvSpPr>
            <p:nvPr/>
          </p:nvSpPr>
          <p:spPr bwMode="auto">
            <a:xfrm>
              <a:off x="1246" y="3428"/>
              <a:ext cx="11" cy="1"/>
            </a:xfrm>
            <a:prstGeom prst="line">
              <a:avLst/>
            </a:prstGeom>
            <a:noFill/>
            <a:ln w="23813">
              <a:solidFill>
                <a:srgbClr val="FF0000"/>
              </a:solidFill>
              <a:round/>
              <a:headEnd/>
              <a:tailEnd/>
            </a:ln>
          </p:spPr>
          <p:txBody>
            <a:bodyPr/>
            <a:lstStyle/>
            <a:p>
              <a:endParaRPr lang="en-GB"/>
            </a:p>
          </p:txBody>
        </p:sp>
        <p:sp>
          <p:nvSpPr>
            <p:cNvPr id="425018" name="Line 58"/>
            <p:cNvSpPr>
              <a:spLocks noChangeShapeType="1"/>
            </p:cNvSpPr>
            <p:nvPr/>
          </p:nvSpPr>
          <p:spPr bwMode="auto">
            <a:xfrm>
              <a:off x="1257" y="3428"/>
              <a:ext cx="10" cy="1"/>
            </a:xfrm>
            <a:prstGeom prst="line">
              <a:avLst/>
            </a:prstGeom>
            <a:noFill/>
            <a:ln w="23813">
              <a:solidFill>
                <a:srgbClr val="FF0000"/>
              </a:solidFill>
              <a:round/>
              <a:headEnd/>
              <a:tailEnd/>
            </a:ln>
          </p:spPr>
          <p:txBody>
            <a:bodyPr/>
            <a:lstStyle/>
            <a:p>
              <a:endParaRPr lang="en-GB"/>
            </a:p>
          </p:txBody>
        </p:sp>
        <p:sp>
          <p:nvSpPr>
            <p:cNvPr id="425019" name="Line 59"/>
            <p:cNvSpPr>
              <a:spLocks noChangeShapeType="1"/>
            </p:cNvSpPr>
            <p:nvPr/>
          </p:nvSpPr>
          <p:spPr bwMode="auto">
            <a:xfrm>
              <a:off x="1267" y="3428"/>
              <a:ext cx="10" cy="1"/>
            </a:xfrm>
            <a:prstGeom prst="line">
              <a:avLst/>
            </a:prstGeom>
            <a:noFill/>
            <a:ln w="23813">
              <a:solidFill>
                <a:srgbClr val="FF0000"/>
              </a:solidFill>
              <a:round/>
              <a:headEnd/>
              <a:tailEnd/>
            </a:ln>
          </p:spPr>
          <p:txBody>
            <a:bodyPr/>
            <a:lstStyle/>
            <a:p>
              <a:endParaRPr lang="en-GB"/>
            </a:p>
          </p:txBody>
        </p:sp>
        <p:sp>
          <p:nvSpPr>
            <p:cNvPr id="425020" name="Line 60"/>
            <p:cNvSpPr>
              <a:spLocks noChangeShapeType="1"/>
            </p:cNvSpPr>
            <p:nvPr/>
          </p:nvSpPr>
          <p:spPr bwMode="auto">
            <a:xfrm>
              <a:off x="1277" y="3428"/>
              <a:ext cx="10" cy="1"/>
            </a:xfrm>
            <a:prstGeom prst="line">
              <a:avLst/>
            </a:prstGeom>
            <a:noFill/>
            <a:ln w="23813">
              <a:solidFill>
                <a:srgbClr val="FF0000"/>
              </a:solidFill>
              <a:round/>
              <a:headEnd/>
              <a:tailEnd/>
            </a:ln>
          </p:spPr>
          <p:txBody>
            <a:bodyPr/>
            <a:lstStyle/>
            <a:p>
              <a:endParaRPr lang="en-GB"/>
            </a:p>
          </p:txBody>
        </p:sp>
        <p:sp>
          <p:nvSpPr>
            <p:cNvPr id="425021" name="Line 61"/>
            <p:cNvSpPr>
              <a:spLocks noChangeShapeType="1"/>
            </p:cNvSpPr>
            <p:nvPr/>
          </p:nvSpPr>
          <p:spPr bwMode="auto">
            <a:xfrm>
              <a:off x="1287" y="3428"/>
              <a:ext cx="11" cy="1"/>
            </a:xfrm>
            <a:prstGeom prst="line">
              <a:avLst/>
            </a:prstGeom>
            <a:noFill/>
            <a:ln w="23813">
              <a:solidFill>
                <a:srgbClr val="FF0000"/>
              </a:solidFill>
              <a:round/>
              <a:headEnd/>
              <a:tailEnd/>
            </a:ln>
          </p:spPr>
          <p:txBody>
            <a:bodyPr/>
            <a:lstStyle/>
            <a:p>
              <a:endParaRPr lang="en-GB"/>
            </a:p>
          </p:txBody>
        </p:sp>
        <p:sp>
          <p:nvSpPr>
            <p:cNvPr id="425022" name="Line 62"/>
            <p:cNvSpPr>
              <a:spLocks noChangeShapeType="1"/>
            </p:cNvSpPr>
            <p:nvPr/>
          </p:nvSpPr>
          <p:spPr bwMode="auto">
            <a:xfrm>
              <a:off x="1298" y="3428"/>
              <a:ext cx="10" cy="1"/>
            </a:xfrm>
            <a:prstGeom prst="line">
              <a:avLst/>
            </a:prstGeom>
            <a:noFill/>
            <a:ln w="23813">
              <a:solidFill>
                <a:srgbClr val="FF0000"/>
              </a:solidFill>
              <a:round/>
              <a:headEnd/>
              <a:tailEnd/>
            </a:ln>
          </p:spPr>
          <p:txBody>
            <a:bodyPr/>
            <a:lstStyle/>
            <a:p>
              <a:endParaRPr lang="en-GB"/>
            </a:p>
          </p:txBody>
        </p:sp>
        <p:sp>
          <p:nvSpPr>
            <p:cNvPr id="425023" name="Line 63"/>
            <p:cNvSpPr>
              <a:spLocks noChangeShapeType="1"/>
            </p:cNvSpPr>
            <p:nvPr/>
          </p:nvSpPr>
          <p:spPr bwMode="auto">
            <a:xfrm>
              <a:off x="1308" y="3428"/>
              <a:ext cx="10" cy="1"/>
            </a:xfrm>
            <a:prstGeom prst="line">
              <a:avLst/>
            </a:prstGeom>
            <a:noFill/>
            <a:ln w="23813">
              <a:solidFill>
                <a:srgbClr val="FF0000"/>
              </a:solidFill>
              <a:round/>
              <a:headEnd/>
              <a:tailEnd/>
            </a:ln>
          </p:spPr>
          <p:txBody>
            <a:bodyPr/>
            <a:lstStyle/>
            <a:p>
              <a:endParaRPr lang="en-GB"/>
            </a:p>
          </p:txBody>
        </p:sp>
        <p:sp>
          <p:nvSpPr>
            <p:cNvPr id="425024" name="Line 64"/>
            <p:cNvSpPr>
              <a:spLocks noChangeShapeType="1"/>
            </p:cNvSpPr>
            <p:nvPr/>
          </p:nvSpPr>
          <p:spPr bwMode="auto">
            <a:xfrm>
              <a:off x="1318" y="3428"/>
              <a:ext cx="10" cy="1"/>
            </a:xfrm>
            <a:prstGeom prst="line">
              <a:avLst/>
            </a:prstGeom>
            <a:noFill/>
            <a:ln w="23813">
              <a:solidFill>
                <a:srgbClr val="FF0000"/>
              </a:solidFill>
              <a:round/>
              <a:headEnd/>
              <a:tailEnd/>
            </a:ln>
          </p:spPr>
          <p:txBody>
            <a:bodyPr/>
            <a:lstStyle/>
            <a:p>
              <a:endParaRPr lang="en-GB"/>
            </a:p>
          </p:txBody>
        </p:sp>
        <p:sp>
          <p:nvSpPr>
            <p:cNvPr id="425025" name="Line 65"/>
            <p:cNvSpPr>
              <a:spLocks noChangeShapeType="1"/>
            </p:cNvSpPr>
            <p:nvPr/>
          </p:nvSpPr>
          <p:spPr bwMode="auto">
            <a:xfrm>
              <a:off x="1328" y="3428"/>
              <a:ext cx="11" cy="1"/>
            </a:xfrm>
            <a:prstGeom prst="line">
              <a:avLst/>
            </a:prstGeom>
            <a:noFill/>
            <a:ln w="23813">
              <a:solidFill>
                <a:srgbClr val="FF0000"/>
              </a:solidFill>
              <a:round/>
              <a:headEnd/>
              <a:tailEnd/>
            </a:ln>
          </p:spPr>
          <p:txBody>
            <a:bodyPr/>
            <a:lstStyle/>
            <a:p>
              <a:endParaRPr lang="en-GB"/>
            </a:p>
          </p:txBody>
        </p:sp>
        <p:sp>
          <p:nvSpPr>
            <p:cNvPr id="425026" name="Line 66"/>
            <p:cNvSpPr>
              <a:spLocks noChangeShapeType="1"/>
            </p:cNvSpPr>
            <p:nvPr/>
          </p:nvSpPr>
          <p:spPr bwMode="auto">
            <a:xfrm>
              <a:off x="1339" y="3428"/>
              <a:ext cx="10" cy="1"/>
            </a:xfrm>
            <a:prstGeom prst="line">
              <a:avLst/>
            </a:prstGeom>
            <a:noFill/>
            <a:ln w="23813">
              <a:solidFill>
                <a:srgbClr val="FF0000"/>
              </a:solidFill>
              <a:round/>
              <a:headEnd/>
              <a:tailEnd/>
            </a:ln>
          </p:spPr>
          <p:txBody>
            <a:bodyPr/>
            <a:lstStyle/>
            <a:p>
              <a:endParaRPr lang="en-GB"/>
            </a:p>
          </p:txBody>
        </p:sp>
        <p:sp>
          <p:nvSpPr>
            <p:cNvPr id="425027" name="Line 67"/>
            <p:cNvSpPr>
              <a:spLocks noChangeShapeType="1"/>
            </p:cNvSpPr>
            <p:nvPr/>
          </p:nvSpPr>
          <p:spPr bwMode="auto">
            <a:xfrm>
              <a:off x="1349" y="3428"/>
              <a:ext cx="5" cy="1"/>
            </a:xfrm>
            <a:prstGeom prst="line">
              <a:avLst/>
            </a:prstGeom>
            <a:noFill/>
            <a:ln w="23813">
              <a:solidFill>
                <a:srgbClr val="FF0000"/>
              </a:solidFill>
              <a:round/>
              <a:headEnd/>
              <a:tailEnd/>
            </a:ln>
          </p:spPr>
          <p:txBody>
            <a:bodyPr/>
            <a:lstStyle/>
            <a:p>
              <a:endParaRPr lang="en-GB"/>
            </a:p>
          </p:txBody>
        </p:sp>
        <p:sp>
          <p:nvSpPr>
            <p:cNvPr id="425028" name="Line 68"/>
            <p:cNvSpPr>
              <a:spLocks noChangeShapeType="1"/>
            </p:cNvSpPr>
            <p:nvPr/>
          </p:nvSpPr>
          <p:spPr bwMode="auto">
            <a:xfrm>
              <a:off x="1354" y="3428"/>
              <a:ext cx="10" cy="1"/>
            </a:xfrm>
            <a:prstGeom prst="line">
              <a:avLst/>
            </a:prstGeom>
            <a:noFill/>
            <a:ln w="23813">
              <a:solidFill>
                <a:srgbClr val="FF0000"/>
              </a:solidFill>
              <a:round/>
              <a:headEnd/>
              <a:tailEnd/>
            </a:ln>
          </p:spPr>
          <p:txBody>
            <a:bodyPr/>
            <a:lstStyle/>
            <a:p>
              <a:endParaRPr lang="en-GB"/>
            </a:p>
          </p:txBody>
        </p:sp>
        <p:sp>
          <p:nvSpPr>
            <p:cNvPr id="425029" name="Line 69"/>
            <p:cNvSpPr>
              <a:spLocks noChangeShapeType="1"/>
            </p:cNvSpPr>
            <p:nvPr/>
          </p:nvSpPr>
          <p:spPr bwMode="auto">
            <a:xfrm>
              <a:off x="1364" y="3428"/>
              <a:ext cx="11" cy="1"/>
            </a:xfrm>
            <a:prstGeom prst="line">
              <a:avLst/>
            </a:prstGeom>
            <a:noFill/>
            <a:ln w="23813">
              <a:solidFill>
                <a:srgbClr val="FF0000"/>
              </a:solidFill>
              <a:round/>
              <a:headEnd/>
              <a:tailEnd/>
            </a:ln>
          </p:spPr>
          <p:txBody>
            <a:bodyPr/>
            <a:lstStyle/>
            <a:p>
              <a:endParaRPr lang="en-GB"/>
            </a:p>
          </p:txBody>
        </p:sp>
        <p:sp>
          <p:nvSpPr>
            <p:cNvPr id="425030" name="Line 70"/>
            <p:cNvSpPr>
              <a:spLocks noChangeShapeType="1"/>
            </p:cNvSpPr>
            <p:nvPr/>
          </p:nvSpPr>
          <p:spPr bwMode="auto">
            <a:xfrm>
              <a:off x="1375" y="3428"/>
              <a:ext cx="10" cy="1"/>
            </a:xfrm>
            <a:prstGeom prst="line">
              <a:avLst/>
            </a:prstGeom>
            <a:noFill/>
            <a:ln w="23813">
              <a:solidFill>
                <a:srgbClr val="FF0000"/>
              </a:solidFill>
              <a:round/>
              <a:headEnd/>
              <a:tailEnd/>
            </a:ln>
          </p:spPr>
          <p:txBody>
            <a:bodyPr/>
            <a:lstStyle/>
            <a:p>
              <a:endParaRPr lang="en-GB"/>
            </a:p>
          </p:txBody>
        </p:sp>
        <p:sp>
          <p:nvSpPr>
            <p:cNvPr id="425031" name="Line 71"/>
            <p:cNvSpPr>
              <a:spLocks noChangeShapeType="1"/>
            </p:cNvSpPr>
            <p:nvPr/>
          </p:nvSpPr>
          <p:spPr bwMode="auto">
            <a:xfrm>
              <a:off x="1385" y="3428"/>
              <a:ext cx="10" cy="1"/>
            </a:xfrm>
            <a:prstGeom prst="line">
              <a:avLst/>
            </a:prstGeom>
            <a:noFill/>
            <a:ln w="23813">
              <a:solidFill>
                <a:srgbClr val="FF0000"/>
              </a:solidFill>
              <a:round/>
              <a:headEnd/>
              <a:tailEnd/>
            </a:ln>
          </p:spPr>
          <p:txBody>
            <a:bodyPr/>
            <a:lstStyle/>
            <a:p>
              <a:endParaRPr lang="en-GB"/>
            </a:p>
          </p:txBody>
        </p:sp>
        <p:sp>
          <p:nvSpPr>
            <p:cNvPr id="425032" name="Freeform 72"/>
            <p:cNvSpPr>
              <a:spLocks/>
            </p:cNvSpPr>
            <p:nvPr/>
          </p:nvSpPr>
          <p:spPr bwMode="auto">
            <a:xfrm>
              <a:off x="1395" y="3423"/>
              <a:ext cx="11" cy="5"/>
            </a:xfrm>
            <a:custGeom>
              <a:avLst/>
              <a:gdLst/>
              <a:ahLst/>
              <a:cxnLst>
                <a:cxn ang="0">
                  <a:pos x="0" y="5"/>
                </a:cxn>
                <a:cxn ang="0">
                  <a:pos x="5" y="0"/>
                </a:cxn>
                <a:cxn ang="0">
                  <a:pos x="11" y="0"/>
                </a:cxn>
              </a:cxnLst>
              <a:rect l="0" t="0" r="r" b="b"/>
              <a:pathLst>
                <a:path w="11" h="5">
                  <a:moveTo>
                    <a:pt x="0" y="5"/>
                  </a:moveTo>
                  <a:lnTo>
                    <a:pt x="5" y="0"/>
                  </a:lnTo>
                  <a:lnTo>
                    <a:pt x="11" y="0"/>
                  </a:lnTo>
                </a:path>
              </a:pathLst>
            </a:custGeom>
            <a:gradFill rotWithShape="0">
              <a:gsLst>
                <a:gs pos="0">
                  <a:srgbClr val="00FF00"/>
                </a:gs>
                <a:gs pos="100000">
                  <a:srgbClr val="FFFFFF"/>
                </a:gs>
              </a:gsLst>
              <a:lin ang="5400000" scaled="1"/>
            </a:gradFill>
            <a:ln w="23813">
              <a:solidFill>
                <a:srgbClr val="FF0000"/>
              </a:solidFill>
              <a:prstDash val="solid"/>
              <a:round/>
              <a:headEnd/>
              <a:tailEnd/>
            </a:ln>
          </p:spPr>
          <p:txBody>
            <a:bodyPr/>
            <a:lstStyle/>
            <a:p>
              <a:endParaRPr lang="en-GB"/>
            </a:p>
          </p:txBody>
        </p:sp>
        <p:sp>
          <p:nvSpPr>
            <p:cNvPr id="425033" name="Line 73"/>
            <p:cNvSpPr>
              <a:spLocks noChangeShapeType="1"/>
            </p:cNvSpPr>
            <p:nvPr/>
          </p:nvSpPr>
          <p:spPr bwMode="auto">
            <a:xfrm>
              <a:off x="1406" y="3423"/>
              <a:ext cx="10" cy="1"/>
            </a:xfrm>
            <a:prstGeom prst="line">
              <a:avLst/>
            </a:prstGeom>
            <a:noFill/>
            <a:ln w="23813">
              <a:solidFill>
                <a:srgbClr val="FF0000"/>
              </a:solidFill>
              <a:round/>
              <a:headEnd/>
              <a:tailEnd/>
            </a:ln>
          </p:spPr>
          <p:txBody>
            <a:bodyPr/>
            <a:lstStyle/>
            <a:p>
              <a:endParaRPr lang="en-GB"/>
            </a:p>
          </p:txBody>
        </p:sp>
        <p:sp>
          <p:nvSpPr>
            <p:cNvPr id="425034" name="Line 74"/>
            <p:cNvSpPr>
              <a:spLocks noChangeShapeType="1"/>
            </p:cNvSpPr>
            <p:nvPr/>
          </p:nvSpPr>
          <p:spPr bwMode="auto">
            <a:xfrm>
              <a:off x="1416" y="3423"/>
              <a:ext cx="10" cy="1"/>
            </a:xfrm>
            <a:prstGeom prst="line">
              <a:avLst/>
            </a:prstGeom>
            <a:noFill/>
            <a:ln w="23813">
              <a:solidFill>
                <a:srgbClr val="FF0000"/>
              </a:solidFill>
              <a:round/>
              <a:headEnd/>
              <a:tailEnd/>
            </a:ln>
          </p:spPr>
          <p:txBody>
            <a:bodyPr/>
            <a:lstStyle/>
            <a:p>
              <a:endParaRPr lang="en-GB"/>
            </a:p>
          </p:txBody>
        </p:sp>
        <p:sp>
          <p:nvSpPr>
            <p:cNvPr id="425035" name="Line 75"/>
            <p:cNvSpPr>
              <a:spLocks noChangeShapeType="1"/>
            </p:cNvSpPr>
            <p:nvPr/>
          </p:nvSpPr>
          <p:spPr bwMode="auto">
            <a:xfrm>
              <a:off x="1426" y="3423"/>
              <a:ext cx="10" cy="1"/>
            </a:xfrm>
            <a:prstGeom prst="line">
              <a:avLst/>
            </a:prstGeom>
            <a:noFill/>
            <a:ln w="23813">
              <a:solidFill>
                <a:srgbClr val="FF0000"/>
              </a:solidFill>
              <a:round/>
              <a:headEnd/>
              <a:tailEnd/>
            </a:ln>
          </p:spPr>
          <p:txBody>
            <a:bodyPr/>
            <a:lstStyle/>
            <a:p>
              <a:endParaRPr lang="en-GB"/>
            </a:p>
          </p:txBody>
        </p:sp>
        <p:sp>
          <p:nvSpPr>
            <p:cNvPr id="425036" name="Line 76"/>
            <p:cNvSpPr>
              <a:spLocks noChangeShapeType="1"/>
            </p:cNvSpPr>
            <p:nvPr/>
          </p:nvSpPr>
          <p:spPr bwMode="auto">
            <a:xfrm>
              <a:off x="1436" y="3423"/>
              <a:ext cx="11" cy="1"/>
            </a:xfrm>
            <a:prstGeom prst="line">
              <a:avLst/>
            </a:prstGeom>
            <a:noFill/>
            <a:ln w="23813">
              <a:solidFill>
                <a:srgbClr val="FF0000"/>
              </a:solidFill>
              <a:round/>
              <a:headEnd/>
              <a:tailEnd/>
            </a:ln>
          </p:spPr>
          <p:txBody>
            <a:bodyPr/>
            <a:lstStyle/>
            <a:p>
              <a:endParaRPr lang="en-GB"/>
            </a:p>
          </p:txBody>
        </p:sp>
        <p:sp>
          <p:nvSpPr>
            <p:cNvPr id="425037" name="Line 77"/>
            <p:cNvSpPr>
              <a:spLocks noChangeShapeType="1"/>
            </p:cNvSpPr>
            <p:nvPr/>
          </p:nvSpPr>
          <p:spPr bwMode="auto">
            <a:xfrm>
              <a:off x="1447" y="3423"/>
              <a:ext cx="10" cy="1"/>
            </a:xfrm>
            <a:prstGeom prst="line">
              <a:avLst/>
            </a:prstGeom>
            <a:noFill/>
            <a:ln w="23813">
              <a:solidFill>
                <a:srgbClr val="FF0000"/>
              </a:solidFill>
              <a:round/>
              <a:headEnd/>
              <a:tailEnd/>
            </a:ln>
          </p:spPr>
          <p:txBody>
            <a:bodyPr/>
            <a:lstStyle/>
            <a:p>
              <a:endParaRPr lang="en-GB"/>
            </a:p>
          </p:txBody>
        </p:sp>
        <p:sp>
          <p:nvSpPr>
            <p:cNvPr id="425038" name="Line 78"/>
            <p:cNvSpPr>
              <a:spLocks noChangeShapeType="1"/>
            </p:cNvSpPr>
            <p:nvPr/>
          </p:nvSpPr>
          <p:spPr bwMode="auto">
            <a:xfrm>
              <a:off x="1457" y="3423"/>
              <a:ext cx="10" cy="1"/>
            </a:xfrm>
            <a:prstGeom prst="line">
              <a:avLst/>
            </a:prstGeom>
            <a:noFill/>
            <a:ln w="23813">
              <a:solidFill>
                <a:srgbClr val="FF0000"/>
              </a:solidFill>
              <a:round/>
              <a:headEnd/>
              <a:tailEnd/>
            </a:ln>
          </p:spPr>
          <p:txBody>
            <a:bodyPr/>
            <a:lstStyle/>
            <a:p>
              <a:endParaRPr lang="en-GB"/>
            </a:p>
          </p:txBody>
        </p:sp>
        <p:sp>
          <p:nvSpPr>
            <p:cNvPr id="425039" name="Line 79"/>
            <p:cNvSpPr>
              <a:spLocks noChangeShapeType="1"/>
            </p:cNvSpPr>
            <p:nvPr/>
          </p:nvSpPr>
          <p:spPr bwMode="auto">
            <a:xfrm>
              <a:off x="1467" y="3423"/>
              <a:ext cx="11" cy="1"/>
            </a:xfrm>
            <a:prstGeom prst="line">
              <a:avLst/>
            </a:prstGeom>
            <a:noFill/>
            <a:ln w="23813">
              <a:solidFill>
                <a:srgbClr val="FF0000"/>
              </a:solidFill>
              <a:round/>
              <a:headEnd/>
              <a:tailEnd/>
            </a:ln>
          </p:spPr>
          <p:txBody>
            <a:bodyPr/>
            <a:lstStyle/>
            <a:p>
              <a:endParaRPr lang="en-GB"/>
            </a:p>
          </p:txBody>
        </p:sp>
        <p:sp>
          <p:nvSpPr>
            <p:cNvPr id="425040" name="Line 80"/>
            <p:cNvSpPr>
              <a:spLocks noChangeShapeType="1"/>
            </p:cNvSpPr>
            <p:nvPr/>
          </p:nvSpPr>
          <p:spPr bwMode="auto">
            <a:xfrm>
              <a:off x="1478" y="3423"/>
              <a:ext cx="10" cy="1"/>
            </a:xfrm>
            <a:prstGeom prst="line">
              <a:avLst/>
            </a:prstGeom>
            <a:noFill/>
            <a:ln w="23813">
              <a:solidFill>
                <a:srgbClr val="FF0000"/>
              </a:solidFill>
              <a:round/>
              <a:headEnd/>
              <a:tailEnd/>
            </a:ln>
          </p:spPr>
          <p:txBody>
            <a:bodyPr/>
            <a:lstStyle/>
            <a:p>
              <a:endParaRPr lang="en-GB"/>
            </a:p>
          </p:txBody>
        </p:sp>
        <p:sp>
          <p:nvSpPr>
            <p:cNvPr id="425041" name="Line 81"/>
            <p:cNvSpPr>
              <a:spLocks noChangeShapeType="1"/>
            </p:cNvSpPr>
            <p:nvPr/>
          </p:nvSpPr>
          <p:spPr bwMode="auto">
            <a:xfrm>
              <a:off x="1488" y="3423"/>
              <a:ext cx="10" cy="1"/>
            </a:xfrm>
            <a:prstGeom prst="line">
              <a:avLst/>
            </a:prstGeom>
            <a:noFill/>
            <a:ln w="23813">
              <a:solidFill>
                <a:srgbClr val="FF0000"/>
              </a:solidFill>
              <a:round/>
              <a:headEnd/>
              <a:tailEnd/>
            </a:ln>
          </p:spPr>
          <p:txBody>
            <a:bodyPr/>
            <a:lstStyle/>
            <a:p>
              <a:endParaRPr lang="en-GB"/>
            </a:p>
          </p:txBody>
        </p:sp>
        <p:sp>
          <p:nvSpPr>
            <p:cNvPr id="425042" name="Line 82"/>
            <p:cNvSpPr>
              <a:spLocks noChangeShapeType="1"/>
            </p:cNvSpPr>
            <p:nvPr/>
          </p:nvSpPr>
          <p:spPr bwMode="auto">
            <a:xfrm>
              <a:off x="1498" y="3423"/>
              <a:ext cx="10" cy="1"/>
            </a:xfrm>
            <a:prstGeom prst="line">
              <a:avLst/>
            </a:prstGeom>
            <a:noFill/>
            <a:ln w="23813">
              <a:solidFill>
                <a:srgbClr val="FF0000"/>
              </a:solidFill>
              <a:round/>
              <a:headEnd/>
              <a:tailEnd/>
            </a:ln>
          </p:spPr>
          <p:txBody>
            <a:bodyPr/>
            <a:lstStyle/>
            <a:p>
              <a:endParaRPr lang="en-GB"/>
            </a:p>
          </p:txBody>
        </p:sp>
        <p:sp>
          <p:nvSpPr>
            <p:cNvPr id="425043" name="Line 83"/>
            <p:cNvSpPr>
              <a:spLocks noChangeShapeType="1"/>
            </p:cNvSpPr>
            <p:nvPr/>
          </p:nvSpPr>
          <p:spPr bwMode="auto">
            <a:xfrm>
              <a:off x="1508" y="3423"/>
              <a:ext cx="11" cy="1"/>
            </a:xfrm>
            <a:prstGeom prst="line">
              <a:avLst/>
            </a:prstGeom>
            <a:noFill/>
            <a:ln w="23813">
              <a:solidFill>
                <a:srgbClr val="FF0000"/>
              </a:solidFill>
              <a:round/>
              <a:headEnd/>
              <a:tailEnd/>
            </a:ln>
          </p:spPr>
          <p:txBody>
            <a:bodyPr/>
            <a:lstStyle/>
            <a:p>
              <a:endParaRPr lang="en-GB"/>
            </a:p>
          </p:txBody>
        </p:sp>
        <p:sp>
          <p:nvSpPr>
            <p:cNvPr id="425044" name="Line 84"/>
            <p:cNvSpPr>
              <a:spLocks noChangeShapeType="1"/>
            </p:cNvSpPr>
            <p:nvPr/>
          </p:nvSpPr>
          <p:spPr bwMode="auto">
            <a:xfrm>
              <a:off x="1519" y="3423"/>
              <a:ext cx="10" cy="1"/>
            </a:xfrm>
            <a:prstGeom prst="line">
              <a:avLst/>
            </a:prstGeom>
            <a:noFill/>
            <a:ln w="23813">
              <a:solidFill>
                <a:srgbClr val="FF0000"/>
              </a:solidFill>
              <a:round/>
              <a:headEnd/>
              <a:tailEnd/>
            </a:ln>
          </p:spPr>
          <p:txBody>
            <a:bodyPr/>
            <a:lstStyle/>
            <a:p>
              <a:endParaRPr lang="en-GB"/>
            </a:p>
          </p:txBody>
        </p:sp>
        <p:sp>
          <p:nvSpPr>
            <p:cNvPr id="425045" name="Line 85"/>
            <p:cNvSpPr>
              <a:spLocks noChangeShapeType="1"/>
            </p:cNvSpPr>
            <p:nvPr/>
          </p:nvSpPr>
          <p:spPr bwMode="auto">
            <a:xfrm>
              <a:off x="1529" y="3423"/>
              <a:ext cx="5" cy="1"/>
            </a:xfrm>
            <a:prstGeom prst="line">
              <a:avLst/>
            </a:prstGeom>
            <a:noFill/>
            <a:ln w="23813">
              <a:solidFill>
                <a:srgbClr val="FF0000"/>
              </a:solidFill>
              <a:round/>
              <a:headEnd/>
              <a:tailEnd/>
            </a:ln>
          </p:spPr>
          <p:txBody>
            <a:bodyPr/>
            <a:lstStyle/>
            <a:p>
              <a:endParaRPr lang="en-GB"/>
            </a:p>
          </p:txBody>
        </p:sp>
        <p:sp>
          <p:nvSpPr>
            <p:cNvPr id="425046" name="Line 86"/>
            <p:cNvSpPr>
              <a:spLocks noChangeShapeType="1"/>
            </p:cNvSpPr>
            <p:nvPr/>
          </p:nvSpPr>
          <p:spPr bwMode="auto">
            <a:xfrm>
              <a:off x="1534" y="3423"/>
              <a:ext cx="10" cy="1"/>
            </a:xfrm>
            <a:prstGeom prst="line">
              <a:avLst/>
            </a:prstGeom>
            <a:noFill/>
            <a:ln w="23813">
              <a:solidFill>
                <a:srgbClr val="FF0000"/>
              </a:solidFill>
              <a:round/>
              <a:headEnd/>
              <a:tailEnd/>
            </a:ln>
          </p:spPr>
          <p:txBody>
            <a:bodyPr/>
            <a:lstStyle/>
            <a:p>
              <a:endParaRPr lang="en-GB"/>
            </a:p>
          </p:txBody>
        </p:sp>
        <p:sp>
          <p:nvSpPr>
            <p:cNvPr id="425047" name="Freeform 87"/>
            <p:cNvSpPr>
              <a:spLocks/>
            </p:cNvSpPr>
            <p:nvPr/>
          </p:nvSpPr>
          <p:spPr bwMode="auto">
            <a:xfrm>
              <a:off x="1544" y="3418"/>
              <a:ext cx="11" cy="5"/>
            </a:xfrm>
            <a:custGeom>
              <a:avLst/>
              <a:gdLst/>
              <a:ahLst/>
              <a:cxnLst>
                <a:cxn ang="0">
                  <a:pos x="0" y="5"/>
                </a:cxn>
                <a:cxn ang="0">
                  <a:pos x="5" y="0"/>
                </a:cxn>
                <a:cxn ang="0">
                  <a:pos x="11" y="0"/>
                </a:cxn>
              </a:cxnLst>
              <a:rect l="0" t="0" r="r" b="b"/>
              <a:pathLst>
                <a:path w="11" h="5">
                  <a:moveTo>
                    <a:pt x="0" y="5"/>
                  </a:moveTo>
                  <a:lnTo>
                    <a:pt x="5" y="0"/>
                  </a:lnTo>
                  <a:lnTo>
                    <a:pt x="11" y="0"/>
                  </a:lnTo>
                </a:path>
              </a:pathLst>
            </a:custGeom>
            <a:gradFill rotWithShape="0">
              <a:gsLst>
                <a:gs pos="0">
                  <a:srgbClr val="00FF00"/>
                </a:gs>
                <a:gs pos="100000">
                  <a:srgbClr val="FFFFFF"/>
                </a:gs>
              </a:gsLst>
              <a:lin ang="5400000" scaled="1"/>
            </a:gradFill>
            <a:ln w="23813">
              <a:solidFill>
                <a:srgbClr val="FF0000"/>
              </a:solidFill>
              <a:prstDash val="solid"/>
              <a:round/>
              <a:headEnd/>
              <a:tailEnd/>
            </a:ln>
          </p:spPr>
          <p:txBody>
            <a:bodyPr/>
            <a:lstStyle/>
            <a:p>
              <a:endParaRPr lang="en-GB"/>
            </a:p>
          </p:txBody>
        </p:sp>
        <p:sp>
          <p:nvSpPr>
            <p:cNvPr id="425048" name="Line 88"/>
            <p:cNvSpPr>
              <a:spLocks noChangeShapeType="1"/>
            </p:cNvSpPr>
            <p:nvPr/>
          </p:nvSpPr>
          <p:spPr bwMode="auto">
            <a:xfrm>
              <a:off x="1555" y="3418"/>
              <a:ext cx="10" cy="1"/>
            </a:xfrm>
            <a:prstGeom prst="line">
              <a:avLst/>
            </a:prstGeom>
            <a:noFill/>
            <a:ln w="23813">
              <a:solidFill>
                <a:srgbClr val="FF0000"/>
              </a:solidFill>
              <a:round/>
              <a:headEnd/>
              <a:tailEnd/>
            </a:ln>
          </p:spPr>
          <p:txBody>
            <a:bodyPr/>
            <a:lstStyle/>
            <a:p>
              <a:endParaRPr lang="en-GB"/>
            </a:p>
          </p:txBody>
        </p:sp>
        <p:sp>
          <p:nvSpPr>
            <p:cNvPr id="425049" name="Line 89"/>
            <p:cNvSpPr>
              <a:spLocks noChangeShapeType="1"/>
            </p:cNvSpPr>
            <p:nvPr/>
          </p:nvSpPr>
          <p:spPr bwMode="auto">
            <a:xfrm>
              <a:off x="1565" y="3418"/>
              <a:ext cx="10" cy="1"/>
            </a:xfrm>
            <a:prstGeom prst="line">
              <a:avLst/>
            </a:prstGeom>
            <a:noFill/>
            <a:ln w="23813">
              <a:solidFill>
                <a:srgbClr val="FF0000"/>
              </a:solidFill>
              <a:round/>
              <a:headEnd/>
              <a:tailEnd/>
            </a:ln>
          </p:spPr>
          <p:txBody>
            <a:bodyPr/>
            <a:lstStyle/>
            <a:p>
              <a:endParaRPr lang="en-GB"/>
            </a:p>
          </p:txBody>
        </p:sp>
        <p:sp>
          <p:nvSpPr>
            <p:cNvPr id="425050" name="Line 90"/>
            <p:cNvSpPr>
              <a:spLocks noChangeShapeType="1"/>
            </p:cNvSpPr>
            <p:nvPr/>
          </p:nvSpPr>
          <p:spPr bwMode="auto">
            <a:xfrm>
              <a:off x="1575" y="3418"/>
              <a:ext cx="10" cy="1"/>
            </a:xfrm>
            <a:prstGeom prst="line">
              <a:avLst/>
            </a:prstGeom>
            <a:noFill/>
            <a:ln w="23813">
              <a:solidFill>
                <a:srgbClr val="FF0000"/>
              </a:solidFill>
              <a:round/>
              <a:headEnd/>
              <a:tailEnd/>
            </a:ln>
          </p:spPr>
          <p:txBody>
            <a:bodyPr/>
            <a:lstStyle/>
            <a:p>
              <a:endParaRPr lang="en-GB"/>
            </a:p>
          </p:txBody>
        </p:sp>
        <p:sp>
          <p:nvSpPr>
            <p:cNvPr id="425051" name="Line 91"/>
            <p:cNvSpPr>
              <a:spLocks noChangeShapeType="1"/>
            </p:cNvSpPr>
            <p:nvPr/>
          </p:nvSpPr>
          <p:spPr bwMode="auto">
            <a:xfrm>
              <a:off x="1585" y="3418"/>
              <a:ext cx="11" cy="1"/>
            </a:xfrm>
            <a:prstGeom prst="line">
              <a:avLst/>
            </a:prstGeom>
            <a:noFill/>
            <a:ln w="23813">
              <a:solidFill>
                <a:srgbClr val="FF0000"/>
              </a:solidFill>
              <a:round/>
              <a:headEnd/>
              <a:tailEnd/>
            </a:ln>
          </p:spPr>
          <p:txBody>
            <a:bodyPr/>
            <a:lstStyle/>
            <a:p>
              <a:endParaRPr lang="en-GB"/>
            </a:p>
          </p:txBody>
        </p:sp>
        <p:sp>
          <p:nvSpPr>
            <p:cNvPr id="425052" name="Line 92"/>
            <p:cNvSpPr>
              <a:spLocks noChangeShapeType="1"/>
            </p:cNvSpPr>
            <p:nvPr/>
          </p:nvSpPr>
          <p:spPr bwMode="auto">
            <a:xfrm>
              <a:off x="1596" y="3418"/>
              <a:ext cx="10" cy="1"/>
            </a:xfrm>
            <a:prstGeom prst="line">
              <a:avLst/>
            </a:prstGeom>
            <a:noFill/>
            <a:ln w="23813">
              <a:solidFill>
                <a:srgbClr val="FF0000"/>
              </a:solidFill>
              <a:round/>
              <a:headEnd/>
              <a:tailEnd/>
            </a:ln>
          </p:spPr>
          <p:txBody>
            <a:bodyPr/>
            <a:lstStyle/>
            <a:p>
              <a:endParaRPr lang="en-GB"/>
            </a:p>
          </p:txBody>
        </p:sp>
        <p:sp>
          <p:nvSpPr>
            <p:cNvPr id="425053" name="Line 93"/>
            <p:cNvSpPr>
              <a:spLocks noChangeShapeType="1"/>
            </p:cNvSpPr>
            <p:nvPr/>
          </p:nvSpPr>
          <p:spPr bwMode="auto">
            <a:xfrm>
              <a:off x="1606" y="3418"/>
              <a:ext cx="10" cy="1"/>
            </a:xfrm>
            <a:prstGeom prst="line">
              <a:avLst/>
            </a:prstGeom>
            <a:noFill/>
            <a:ln w="23813">
              <a:solidFill>
                <a:srgbClr val="FF0000"/>
              </a:solidFill>
              <a:round/>
              <a:headEnd/>
              <a:tailEnd/>
            </a:ln>
          </p:spPr>
          <p:txBody>
            <a:bodyPr/>
            <a:lstStyle/>
            <a:p>
              <a:endParaRPr lang="en-GB"/>
            </a:p>
          </p:txBody>
        </p:sp>
        <p:sp>
          <p:nvSpPr>
            <p:cNvPr id="425054" name="Line 94"/>
            <p:cNvSpPr>
              <a:spLocks noChangeShapeType="1"/>
            </p:cNvSpPr>
            <p:nvPr/>
          </p:nvSpPr>
          <p:spPr bwMode="auto">
            <a:xfrm>
              <a:off x="1616" y="3418"/>
              <a:ext cx="11" cy="1"/>
            </a:xfrm>
            <a:prstGeom prst="line">
              <a:avLst/>
            </a:prstGeom>
            <a:noFill/>
            <a:ln w="23813">
              <a:solidFill>
                <a:srgbClr val="FF0000"/>
              </a:solidFill>
              <a:round/>
              <a:headEnd/>
              <a:tailEnd/>
            </a:ln>
          </p:spPr>
          <p:txBody>
            <a:bodyPr/>
            <a:lstStyle/>
            <a:p>
              <a:endParaRPr lang="en-GB"/>
            </a:p>
          </p:txBody>
        </p:sp>
        <p:sp>
          <p:nvSpPr>
            <p:cNvPr id="425055" name="Line 95"/>
            <p:cNvSpPr>
              <a:spLocks noChangeShapeType="1"/>
            </p:cNvSpPr>
            <p:nvPr/>
          </p:nvSpPr>
          <p:spPr bwMode="auto">
            <a:xfrm>
              <a:off x="1627" y="3418"/>
              <a:ext cx="10" cy="1"/>
            </a:xfrm>
            <a:prstGeom prst="line">
              <a:avLst/>
            </a:prstGeom>
            <a:noFill/>
            <a:ln w="23813">
              <a:solidFill>
                <a:srgbClr val="FF0000"/>
              </a:solidFill>
              <a:round/>
              <a:headEnd/>
              <a:tailEnd/>
            </a:ln>
          </p:spPr>
          <p:txBody>
            <a:bodyPr/>
            <a:lstStyle/>
            <a:p>
              <a:endParaRPr lang="en-GB"/>
            </a:p>
          </p:txBody>
        </p:sp>
        <p:sp>
          <p:nvSpPr>
            <p:cNvPr id="425056" name="Line 96"/>
            <p:cNvSpPr>
              <a:spLocks noChangeShapeType="1"/>
            </p:cNvSpPr>
            <p:nvPr/>
          </p:nvSpPr>
          <p:spPr bwMode="auto">
            <a:xfrm>
              <a:off x="1637" y="3418"/>
              <a:ext cx="10" cy="1"/>
            </a:xfrm>
            <a:prstGeom prst="line">
              <a:avLst/>
            </a:prstGeom>
            <a:noFill/>
            <a:ln w="23813">
              <a:solidFill>
                <a:srgbClr val="FF0000"/>
              </a:solidFill>
              <a:round/>
              <a:headEnd/>
              <a:tailEnd/>
            </a:ln>
          </p:spPr>
          <p:txBody>
            <a:bodyPr/>
            <a:lstStyle/>
            <a:p>
              <a:endParaRPr lang="en-GB"/>
            </a:p>
          </p:txBody>
        </p:sp>
        <p:sp>
          <p:nvSpPr>
            <p:cNvPr id="425057" name="Line 97"/>
            <p:cNvSpPr>
              <a:spLocks noChangeShapeType="1"/>
            </p:cNvSpPr>
            <p:nvPr/>
          </p:nvSpPr>
          <p:spPr bwMode="auto">
            <a:xfrm>
              <a:off x="1647" y="3418"/>
              <a:ext cx="10" cy="1"/>
            </a:xfrm>
            <a:prstGeom prst="line">
              <a:avLst/>
            </a:prstGeom>
            <a:noFill/>
            <a:ln w="23813">
              <a:solidFill>
                <a:srgbClr val="FF0000"/>
              </a:solidFill>
              <a:round/>
              <a:headEnd/>
              <a:tailEnd/>
            </a:ln>
          </p:spPr>
          <p:txBody>
            <a:bodyPr/>
            <a:lstStyle/>
            <a:p>
              <a:endParaRPr lang="en-GB"/>
            </a:p>
          </p:txBody>
        </p:sp>
        <p:sp>
          <p:nvSpPr>
            <p:cNvPr id="425058" name="Line 98"/>
            <p:cNvSpPr>
              <a:spLocks noChangeShapeType="1"/>
            </p:cNvSpPr>
            <p:nvPr/>
          </p:nvSpPr>
          <p:spPr bwMode="auto">
            <a:xfrm>
              <a:off x="1657" y="3418"/>
              <a:ext cx="11" cy="1"/>
            </a:xfrm>
            <a:prstGeom prst="line">
              <a:avLst/>
            </a:prstGeom>
            <a:noFill/>
            <a:ln w="23813">
              <a:solidFill>
                <a:srgbClr val="FF0000"/>
              </a:solidFill>
              <a:round/>
              <a:headEnd/>
              <a:tailEnd/>
            </a:ln>
          </p:spPr>
          <p:txBody>
            <a:bodyPr/>
            <a:lstStyle/>
            <a:p>
              <a:endParaRPr lang="en-GB"/>
            </a:p>
          </p:txBody>
        </p:sp>
        <p:sp>
          <p:nvSpPr>
            <p:cNvPr id="425059" name="Line 99"/>
            <p:cNvSpPr>
              <a:spLocks noChangeShapeType="1"/>
            </p:cNvSpPr>
            <p:nvPr/>
          </p:nvSpPr>
          <p:spPr bwMode="auto">
            <a:xfrm>
              <a:off x="1668" y="3418"/>
              <a:ext cx="10" cy="1"/>
            </a:xfrm>
            <a:prstGeom prst="line">
              <a:avLst/>
            </a:prstGeom>
            <a:noFill/>
            <a:ln w="23813">
              <a:solidFill>
                <a:srgbClr val="FF0000"/>
              </a:solidFill>
              <a:round/>
              <a:headEnd/>
              <a:tailEnd/>
            </a:ln>
          </p:spPr>
          <p:txBody>
            <a:bodyPr/>
            <a:lstStyle/>
            <a:p>
              <a:endParaRPr lang="en-GB"/>
            </a:p>
          </p:txBody>
        </p:sp>
        <p:sp>
          <p:nvSpPr>
            <p:cNvPr id="425060" name="Freeform 100"/>
            <p:cNvSpPr>
              <a:spLocks/>
            </p:cNvSpPr>
            <p:nvPr/>
          </p:nvSpPr>
          <p:spPr bwMode="auto">
            <a:xfrm>
              <a:off x="1678" y="3413"/>
              <a:ext cx="10" cy="5"/>
            </a:xfrm>
            <a:custGeom>
              <a:avLst/>
              <a:gdLst/>
              <a:ahLst/>
              <a:cxnLst>
                <a:cxn ang="0">
                  <a:pos x="0" y="5"/>
                </a:cxn>
                <a:cxn ang="0">
                  <a:pos x="5" y="0"/>
                </a:cxn>
                <a:cxn ang="0">
                  <a:pos x="10" y="0"/>
                </a:cxn>
              </a:cxnLst>
              <a:rect l="0" t="0" r="r" b="b"/>
              <a:pathLst>
                <a:path w="10" h="5">
                  <a:moveTo>
                    <a:pt x="0" y="5"/>
                  </a:moveTo>
                  <a:lnTo>
                    <a:pt x="5" y="0"/>
                  </a:lnTo>
                  <a:lnTo>
                    <a:pt x="10" y="0"/>
                  </a:lnTo>
                </a:path>
              </a:pathLst>
            </a:custGeom>
            <a:gradFill rotWithShape="0">
              <a:gsLst>
                <a:gs pos="0">
                  <a:srgbClr val="00FF00"/>
                </a:gs>
                <a:gs pos="100000">
                  <a:srgbClr val="FFFFFF"/>
                </a:gs>
              </a:gsLst>
              <a:lin ang="5400000" scaled="1"/>
            </a:gradFill>
            <a:ln w="23813">
              <a:solidFill>
                <a:srgbClr val="FF0000"/>
              </a:solidFill>
              <a:prstDash val="solid"/>
              <a:round/>
              <a:headEnd/>
              <a:tailEnd/>
            </a:ln>
          </p:spPr>
          <p:txBody>
            <a:bodyPr/>
            <a:lstStyle/>
            <a:p>
              <a:endParaRPr lang="en-GB"/>
            </a:p>
          </p:txBody>
        </p:sp>
        <p:sp>
          <p:nvSpPr>
            <p:cNvPr id="425061" name="Line 101"/>
            <p:cNvSpPr>
              <a:spLocks noChangeShapeType="1"/>
            </p:cNvSpPr>
            <p:nvPr/>
          </p:nvSpPr>
          <p:spPr bwMode="auto">
            <a:xfrm>
              <a:off x="1688" y="3413"/>
              <a:ext cx="11" cy="1"/>
            </a:xfrm>
            <a:prstGeom prst="line">
              <a:avLst/>
            </a:prstGeom>
            <a:noFill/>
            <a:ln w="23813">
              <a:solidFill>
                <a:srgbClr val="FF0000"/>
              </a:solidFill>
              <a:round/>
              <a:headEnd/>
              <a:tailEnd/>
            </a:ln>
          </p:spPr>
          <p:txBody>
            <a:bodyPr/>
            <a:lstStyle/>
            <a:p>
              <a:endParaRPr lang="en-GB"/>
            </a:p>
          </p:txBody>
        </p:sp>
        <p:sp>
          <p:nvSpPr>
            <p:cNvPr id="425062" name="Line 102"/>
            <p:cNvSpPr>
              <a:spLocks noChangeShapeType="1"/>
            </p:cNvSpPr>
            <p:nvPr/>
          </p:nvSpPr>
          <p:spPr bwMode="auto">
            <a:xfrm>
              <a:off x="1699" y="3413"/>
              <a:ext cx="10" cy="1"/>
            </a:xfrm>
            <a:prstGeom prst="line">
              <a:avLst/>
            </a:prstGeom>
            <a:noFill/>
            <a:ln w="23813">
              <a:solidFill>
                <a:srgbClr val="FF0000"/>
              </a:solidFill>
              <a:round/>
              <a:headEnd/>
              <a:tailEnd/>
            </a:ln>
          </p:spPr>
          <p:txBody>
            <a:bodyPr/>
            <a:lstStyle/>
            <a:p>
              <a:endParaRPr lang="en-GB"/>
            </a:p>
          </p:txBody>
        </p:sp>
        <p:sp>
          <p:nvSpPr>
            <p:cNvPr id="425063" name="Line 103"/>
            <p:cNvSpPr>
              <a:spLocks noChangeShapeType="1"/>
            </p:cNvSpPr>
            <p:nvPr/>
          </p:nvSpPr>
          <p:spPr bwMode="auto">
            <a:xfrm>
              <a:off x="1709" y="3413"/>
              <a:ext cx="5" cy="1"/>
            </a:xfrm>
            <a:prstGeom prst="line">
              <a:avLst/>
            </a:prstGeom>
            <a:noFill/>
            <a:ln w="23813">
              <a:solidFill>
                <a:srgbClr val="FF0000"/>
              </a:solidFill>
              <a:round/>
              <a:headEnd/>
              <a:tailEnd/>
            </a:ln>
          </p:spPr>
          <p:txBody>
            <a:bodyPr/>
            <a:lstStyle/>
            <a:p>
              <a:endParaRPr lang="en-GB"/>
            </a:p>
          </p:txBody>
        </p:sp>
        <p:sp>
          <p:nvSpPr>
            <p:cNvPr id="425064" name="Line 104"/>
            <p:cNvSpPr>
              <a:spLocks noChangeShapeType="1"/>
            </p:cNvSpPr>
            <p:nvPr/>
          </p:nvSpPr>
          <p:spPr bwMode="auto">
            <a:xfrm>
              <a:off x="1714" y="3413"/>
              <a:ext cx="10" cy="1"/>
            </a:xfrm>
            <a:prstGeom prst="line">
              <a:avLst/>
            </a:prstGeom>
            <a:noFill/>
            <a:ln w="23813">
              <a:solidFill>
                <a:srgbClr val="FF0000"/>
              </a:solidFill>
              <a:round/>
              <a:headEnd/>
              <a:tailEnd/>
            </a:ln>
          </p:spPr>
          <p:txBody>
            <a:bodyPr/>
            <a:lstStyle/>
            <a:p>
              <a:endParaRPr lang="en-GB"/>
            </a:p>
          </p:txBody>
        </p:sp>
        <p:sp>
          <p:nvSpPr>
            <p:cNvPr id="425065" name="Line 105"/>
            <p:cNvSpPr>
              <a:spLocks noChangeShapeType="1"/>
            </p:cNvSpPr>
            <p:nvPr/>
          </p:nvSpPr>
          <p:spPr bwMode="auto">
            <a:xfrm>
              <a:off x="1724" y="3413"/>
              <a:ext cx="10" cy="1"/>
            </a:xfrm>
            <a:prstGeom prst="line">
              <a:avLst/>
            </a:prstGeom>
            <a:noFill/>
            <a:ln w="23813">
              <a:solidFill>
                <a:srgbClr val="FF0000"/>
              </a:solidFill>
              <a:round/>
              <a:headEnd/>
              <a:tailEnd/>
            </a:ln>
          </p:spPr>
          <p:txBody>
            <a:bodyPr/>
            <a:lstStyle/>
            <a:p>
              <a:endParaRPr lang="en-GB"/>
            </a:p>
          </p:txBody>
        </p:sp>
        <p:sp>
          <p:nvSpPr>
            <p:cNvPr id="425066" name="Line 106"/>
            <p:cNvSpPr>
              <a:spLocks noChangeShapeType="1"/>
            </p:cNvSpPr>
            <p:nvPr/>
          </p:nvSpPr>
          <p:spPr bwMode="auto">
            <a:xfrm>
              <a:off x="1734" y="3413"/>
              <a:ext cx="11" cy="1"/>
            </a:xfrm>
            <a:prstGeom prst="line">
              <a:avLst/>
            </a:prstGeom>
            <a:noFill/>
            <a:ln w="23813">
              <a:solidFill>
                <a:srgbClr val="FF0000"/>
              </a:solidFill>
              <a:round/>
              <a:headEnd/>
              <a:tailEnd/>
            </a:ln>
          </p:spPr>
          <p:txBody>
            <a:bodyPr/>
            <a:lstStyle/>
            <a:p>
              <a:endParaRPr lang="en-GB"/>
            </a:p>
          </p:txBody>
        </p:sp>
        <p:sp>
          <p:nvSpPr>
            <p:cNvPr id="425067" name="Line 107"/>
            <p:cNvSpPr>
              <a:spLocks noChangeShapeType="1"/>
            </p:cNvSpPr>
            <p:nvPr/>
          </p:nvSpPr>
          <p:spPr bwMode="auto">
            <a:xfrm>
              <a:off x="1745" y="3413"/>
              <a:ext cx="10" cy="1"/>
            </a:xfrm>
            <a:prstGeom prst="line">
              <a:avLst/>
            </a:prstGeom>
            <a:noFill/>
            <a:ln w="23813">
              <a:solidFill>
                <a:srgbClr val="FF0000"/>
              </a:solidFill>
              <a:round/>
              <a:headEnd/>
              <a:tailEnd/>
            </a:ln>
          </p:spPr>
          <p:txBody>
            <a:bodyPr/>
            <a:lstStyle/>
            <a:p>
              <a:endParaRPr lang="en-GB"/>
            </a:p>
          </p:txBody>
        </p:sp>
        <p:sp>
          <p:nvSpPr>
            <p:cNvPr id="425068" name="Freeform 108"/>
            <p:cNvSpPr>
              <a:spLocks/>
            </p:cNvSpPr>
            <p:nvPr/>
          </p:nvSpPr>
          <p:spPr bwMode="auto">
            <a:xfrm>
              <a:off x="1755" y="3408"/>
              <a:ext cx="10" cy="5"/>
            </a:xfrm>
            <a:custGeom>
              <a:avLst/>
              <a:gdLst/>
              <a:ahLst/>
              <a:cxnLst>
                <a:cxn ang="0">
                  <a:pos x="0" y="5"/>
                </a:cxn>
                <a:cxn ang="0">
                  <a:pos x="5" y="0"/>
                </a:cxn>
                <a:cxn ang="0">
                  <a:pos x="10" y="0"/>
                </a:cxn>
              </a:cxnLst>
              <a:rect l="0" t="0" r="r" b="b"/>
              <a:pathLst>
                <a:path w="10" h="5">
                  <a:moveTo>
                    <a:pt x="0" y="5"/>
                  </a:moveTo>
                  <a:lnTo>
                    <a:pt x="5" y="0"/>
                  </a:lnTo>
                  <a:lnTo>
                    <a:pt x="10" y="0"/>
                  </a:lnTo>
                </a:path>
              </a:pathLst>
            </a:custGeom>
            <a:gradFill rotWithShape="0">
              <a:gsLst>
                <a:gs pos="0">
                  <a:srgbClr val="00FF00"/>
                </a:gs>
                <a:gs pos="100000">
                  <a:srgbClr val="FFFFFF"/>
                </a:gs>
              </a:gsLst>
              <a:lin ang="5400000" scaled="1"/>
            </a:gradFill>
            <a:ln w="23813">
              <a:solidFill>
                <a:srgbClr val="FF0000"/>
              </a:solidFill>
              <a:prstDash val="solid"/>
              <a:round/>
              <a:headEnd/>
              <a:tailEnd/>
            </a:ln>
          </p:spPr>
          <p:txBody>
            <a:bodyPr/>
            <a:lstStyle/>
            <a:p>
              <a:endParaRPr lang="en-GB"/>
            </a:p>
          </p:txBody>
        </p:sp>
        <p:sp>
          <p:nvSpPr>
            <p:cNvPr id="425069" name="Line 109"/>
            <p:cNvSpPr>
              <a:spLocks noChangeShapeType="1"/>
            </p:cNvSpPr>
            <p:nvPr/>
          </p:nvSpPr>
          <p:spPr bwMode="auto">
            <a:xfrm>
              <a:off x="1765" y="3408"/>
              <a:ext cx="11" cy="1"/>
            </a:xfrm>
            <a:prstGeom prst="line">
              <a:avLst/>
            </a:prstGeom>
            <a:noFill/>
            <a:ln w="23813">
              <a:solidFill>
                <a:srgbClr val="FF0000"/>
              </a:solidFill>
              <a:round/>
              <a:headEnd/>
              <a:tailEnd/>
            </a:ln>
          </p:spPr>
          <p:txBody>
            <a:bodyPr/>
            <a:lstStyle/>
            <a:p>
              <a:endParaRPr lang="en-GB"/>
            </a:p>
          </p:txBody>
        </p:sp>
        <p:sp>
          <p:nvSpPr>
            <p:cNvPr id="425070" name="Line 110"/>
            <p:cNvSpPr>
              <a:spLocks noChangeShapeType="1"/>
            </p:cNvSpPr>
            <p:nvPr/>
          </p:nvSpPr>
          <p:spPr bwMode="auto">
            <a:xfrm>
              <a:off x="1776" y="3408"/>
              <a:ext cx="10" cy="1"/>
            </a:xfrm>
            <a:prstGeom prst="line">
              <a:avLst/>
            </a:prstGeom>
            <a:noFill/>
            <a:ln w="23813">
              <a:solidFill>
                <a:srgbClr val="FF0000"/>
              </a:solidFill>
              <a:round/>
              <a:headEnd/>
              <a:tailEnd/>
            </a:ln>
          </p:spPr>
          <p:txBody>
            <a:bodyPr/>
            <a:lstStyle/>
            <a:p>
              <a:endParaRPr lang="en-GB"/>
            </a:p>
          </p:txBody>
        </p:sp>
        <p:sp>
          <p:nvSpPr>
            <p:cNvPr id="425071" name="Line 111"/>
            <p:cNvSpPr>
              <a:spLocks noChangeShapeType="1"/>
            </p:cNvSpPr>
            <p:nvPr/>
          </p:nvSpPr>
          <p:spPr bwMode="auto">
            <a:xfrm>
              <a:off x="1786" y="3408"/>
              <a:ext cx="10" cy="1"/>
            </a:xfrm>
            <a:prstGeom prst="line">
              <a:avLst/>
            </a:prstGeom>
            <a:noFill/>
            <a:ln w="23813">
              <a:solidFill>
                <a:srgbClr val="FF0000"/>
              </a:solidFill>
              <a:round/>
              <a:headEnd/>
              <a:tailEnd/>
            </a:ln>
          </p:spPr>
          <p:txBody>
            <a:bodyPr/>
            <a:lstStyle/>
            <a:p>
              <a:endParaRPr lang="en-GB"/>
            </a:p>
          </p:txBody>
        </p:sp>
        <p:sp>
          <p:nvSpPr>
            <p:cNvPr id="425072" name="Line 112"/>
            <p:cNvSpPr>
              <a:spLocks noChangeShapeType="1"/>
            </p:cNvSpPr>
            <p:nvPr/>
          </p:nvSpPr>
          <p:spPr bwMode="auto">
            <a:xfrm>
              <a:off x="1796" y="3408"/>
              <a:ext cx="10" cy="1"/>
            </a:xfrm>
            <a:prstGeom prst="line">
              <a:avLst/>
            </a:prstGeom>
            <a:noFill/>
            <a:ln w="23813">
              <a:solidFill>
                <a:srgbClr val="FF0000"/>
              </a:solidFill>
              <a:round/>
              <a:headEnd/>
              <a:tailEnd/>
            </a:ln>
          </p:spPr>
          <p:txBody>
            <a:bodyPr/>
            <a:lstStyle/>
            <a:p>
              <a:endParaRPr lang="en-GB"/>
            </a:p>
          </p:txBody>
        </p:sp>
        <p:sp>
          <p:nvSpPr>
            <p:cNvPr id="425073" name="Freeform 113"/>
            <p:cNvSpPr>
              <a:spLocks/>
            </p:cNvSpPr>
            <p:nvPr/>
          </p:nvSpPr>
          <p:spPr bwMode="auto">
            <a:xfrm>
              <a:off x="1806" y="3402"/>
              <a:ext cx="11" cy="6"/>
            </a:xfrm>
            <a:custGeom>
              <a:avLst/>
              <a:gdLst/>
              <a:ahLst/>
              <a:cxnLst>
                <a:cxn ang="0">
                  <a:pos x="0" y="6"/>
                </a:cxn>
                <a:cxn ang="0">
                  <a:pos x="6" y="0"/>
                </a:cxn>
                <a:cxn ang="0">
                  <a:pos x="11" y="0"/>
                </a:cxn>
              </a:cxnLst>
              <a:rect l="0" t="0" r="r" b="b"/>
              <a:pathLst>
                <a:path w="11" h="6">
                  <a:moveTo>
                    <a:pt x="0" y="6"/>
                  </a:moveTo>
                  <a:lnTo>
                    <a:pt x="6" y="0"/>
                  </a:lnTo>
                  <a:lnTo>
                    <a:pt x="11" y="0"/>
                  </a:lnTo>
                </a:path>
              </a:pathLst>
            </a:custGeom>
            <a:gradFill rotWithShape="0">
              <a:gsLst>
                <a:gs pos="0">
                  <a:srgbClr val="00FF00"/>
                </a:gs>
                <a:gs pos="100000">
                  <a:srgbClr val="FFFFFF"/>
                </a:gs>
              </a:gsLst>
              <a:lin ang="5400000" scaled="1"/>
            </a:gradFill>
            <a:ln w="23813">
              <a:solidFill>
                <a:srgbClr val="FF0000"/>
              </a:solidFill>
              <a:prstDash val="solid"/>
              <a:round/>
              <a:headEnd/>
              <a:tailEnd/>
            </a:ln>
          </p:spPr>
          <p:txBody>
            <a:bodyPr/>
            <a:lstStyle/>
            <a:p>
              <a:endParaRPr lang="en-GB"/>
            </a:p>
          </p:txBody>
        </p:sp>
        <p:sp>
          <p:nvSpPr>
            <p:cNvPr id="425074" name="Freeform 114"/>
            <p:cNvSpPr>
              <a:spLocks/>
            </p:cNvSpPr>
            <p:nvPr/>
          </p:nvSpPr>
          <p:spPr bwMode="auto">
            <a:xfrm>
              <a:off x="1817" y="3402"/>
              <a:ext cx="10" cy="6"/>
            </a:xfrm>
            <a:custGeom>
              <a:avLst/>
              <a:gdLst/>
              <a:ahLst/>
              <a:cxnLst>
                <a:cxn ang="0">
                  <a:pos x="0" y="0"/>
                </a:cxn>
                <a:cxn ang="0">
                  <a:pos x="5" y="0"/>
                </a:cxn>
                <a:cxn ang="0">
                  <a:pos x="10" y="6"/>
                </a:cxn>
              </a:cxnLst>
              <a:rect l="0" t="0" r="r" b="b"/>
              <a:pathLst>
                <a:path w="10" h="6">
                  <a:moveTo>
                    <a:pt x="0" y="0"/>
                  </a:moveTo>
                  <a:lnTo>
                    <a:pt x="5" y="0"/>
                  </a:lnTo>
                  <a:lnTo>
                    <a:pt x="10" y="6"/>
                  </a:lnTo>
                </a:path>
              </a:pathLst>
            </a:custGeom>
            <a:gradFill rotWithShape="0">
              <a:gsLst>
                <a:gs pos="0">
                  <a:srgbClr val="00FF00"/>
                </a:gs>
                <a:gs pos="100000">
                  <a:srgbClr val="FFFFFF"/>
                </a:gs>
              </a:gsLst>
              <a:lin ang="5400000" scaled="1"/>
            </a:gradFill>
            <a:ln w="23813">
              <a:solidFill>
                <a:srgbClr val="FF0000"/>
              </a:solidFill>
              <a:prstDash val="solid"/>
              <a:round/>
              <a:headEnd/>
              <a:tailEnd/>
            </a:ln>
          </p:spPr>
          <p:txBody>
            <a:bodyPr/>
            <a:lstStyle/>
            <a:p>
              <a:endParaRPr lang="en-GB"/>
            </a:p>
          </p:txBody>
        </p:sp>
        <p:sp>
          <p:nvSpPr>
            <p:cNvPr id="425075" name="Freeform 115"/>
            <p:cNvSpPr>
              <a:spLocks/>
            </p:cNvSpPr>
            <p:nvPr/>
          </p:nvSpPr>
          <p:spPr bwMode="auto">
            <a:xfrm>
              <a:off x="1827" y="3402"/>
              <a:ext cx="10" cy="6"/>
            </a:xfrm>
            <a:custGeom>
              <a:avLst/>
              <a:gdLst/>
              <a:ahLst/>
              <a:cxnLst>
                <a:cxn ang="0">
                  <a:pos x="0" y="6"/>
                </a:cxn>
                <a:cxn ang="0">
                  <a:pos x="5" y="6"/>
                </a:cxn>
                <a:cxn ang="0">
                  <a:pos x="10" y="0"/>
                </a:cxn>
              </a:cxnLst>
              <a:rect l="0" t="0" r="r" b="b"/>
              <a:pathLst>
                <a:path w="10" h="6">
                  <a:moveTo>
                    <a:pt x="0" y="6"/>
                  </a:moveTo>
                  <a:lnTo>
                    <a:pt x="5" y="6"/>
                  </a:lnTo>
                  <a:lnTo>
                    <a:pt x="10" y="0"/>
                  </a:lnTo>
                </a:path>
              </a:pathLst>
            </a:custGeom>
            <a:gradFill rotWithShape="0">
              <a:gsLst>
                <a:gs pos="0">
                  <a:srgbClr val="00FF00"/>
                </a:gs>
                <a:gs pos="100000">
                  <a:srgbClr val="FFFFFF"/>
                </a:gs>
              </a:gsLst>
              <a:lin ang="5400000" scaled="1"/>
            </a:gradFill>
            <a:ln w="23813">
              <a:solidFill>
                <a:srgbClr val="FF0000"/>
              </a:solidFill>
              <a:prstDash val="solid"/>
              <a:round/>
              <a:headEnd/>
              <a:tailEnd/>
            </a:ln>
          </p:spPr>
          <p:txBody>
            <a:bodyPr/>
            <a:lstStyle/>
            <a:p>
              <a:endParaRPr lang="en-GB"/>
            </a:p>
          </p:txBody>
        </p:sp>
        <p:sp>
          <p:nvSpPr>
            <p:cNvPr id="425076" name="Line 116"/>
            <p:cNvSpPr>
              <a:spLocks noChangeShapeType="1"/>
            </p:cNvSpPr>
            <p:nvPr/>
          </p:nvSpPr>
          <p:spPr bwMode="auto">
            <a:xfrm>
              <a:off x="1837" y="3402"/>
              <a:ext cx="11" cy="1"/>
            </a:xfrm>
            <a:prstGeom prst="line">
              <a:avLst/>
            </a:prstGeom>
            <a:noFill/>
            <a:ln w="23813">
              <a:solidFill>
                <a:srgbClr val="FF0000"/>
              </a:solidFill>
              <a:round/>
              <a:headEnd/>
              <a:tailEnd/>
            </a:ln>
          </p:spPr>
          <p:txBody>
            <a:bodyPr/>
            <a:lstStyle/>
            <a:p>
              <a:endParaRPr lang="en-GB"/>
            </a:p>
          </p:txBody>
        </p:sp>
        <p:sp>
          <p:nvSpPr>
            <p:cNvPr id="425077" name="Line 117"/>
            <p:cNvSpPr>
              <a:spLocks noChangeShapeType="1"/>
            </p:cNvSpPr>
            <p:nvPr/>
          </p:nvSpPr>
          <p:spPr bwMode="auto">
            <a:xfrm>
              <a:off x="1848" y="3402"/>
              <a:ext cx="10" cy="1"/>
            </a:xfrm>
            <a:prstGeom prst="line">
              <a:avLst/>
            </a:prstGeom>
            <a:noFill/>
            <a:ln w="23813">
              <a:solidFill>
                <a:srgbClr val="FF0000"/>
              </a:solidFill>
              <a:round/>
              <a:headEnd/>
              <a:tailEnd/>
            </a:ln>
          </p:spPr>
          <p:txBody>
            <a:bodyPr/>
            <a:lstStyle/>
            <a:p>
              <a:endParaRPr lang="en-GB"/>
            </a:p>
          </p:txBody>
        </p:sp>
        <p:sp>
          <p:nvSpPr>
            <p:cNvPr id="425078" name="Line 118"/>
            <p:cNvSpPr>
              <a:spLocks noChangeShapeType="1"/>
            </p:cNvSpPr>
            <p:nvPr/>
          </p:nvSpPr>
          <p:spPr bwMode="auto">
            <a:xfrm>
              <a:off x="1858" y="3402"/>
              <a:ext cx="10" cy="1"/>
            </a:xfrm>
            <a:prstGeom prst="line">
              <a:avLst/>
            </a:prstGeom>
            <a:noFill/>
            <a:ln w="23813">
              <a:solidFill>
                <a:srgbClr val="FF0000"/>
              </a:solidFill>
              <a:round/>
              <a:headEnd/>
              <a:tailEnd/>
            </a:ln>
          </p:spPr>
          <p:txBody>
            <a:bodyPr/>
            <a:lstStyle/>
            <a:p>
              <a:endParaRPr lang="en-GB"/>
            </a:p>
          </p:txBody>
        </p:sp>
        <p:sp>
          <p:nvSpPr>
            <p:cNvPr id="425079" name="Freeform 119"/>
            <p:cNvSpPr>
              <a:spLocks/>
            </p:cNvSpPr>
            <p:nvPr/>
          </p:nvSpPr>
          <p:spPr bwMode="auto">
            <a:xfrm>
              <a:off x="1868" y="3397"/>
              <a:ext cx="10" cy="5"/>
            </a:xfrm>
            <a:custGeom>
              <a:avLst/>
              <a:gdLst/>
              <a:ahLst/>
              <a:cxnLst>
                <a:cxn ang="0">
                  <a:pos x="0" y="5"/>
                </a:cxn>
                <a:cxn ang="0">
                  <a:pos x="5" y="0"/>
                </a:cxn>
                <a:cxn ang="0">
                  <a:pos x="10" y="0"/>
                </a:cxn>
              </a:cxnLst>
              <a:rect l="0" t="0" r="r" b="b"/>
              <a:pathLst>
                <a:path w="10" h="5">
                  <a:moveTo>
                    <a:pt x="0" y="5"/>
                  </a:moveTo>
                  <a:lnTo>
                    <a:pt x="5" y="0"/>
                  </a:lnTo>
                  <a:lnTo>
                    <a:pt x="10" y="0"/>
                  </a:lnTo>
                </a:path>
              </a:pathLst>
            </a:custGeom>
            <a:gradFill rotWithShape="0">
              <a:gsLst>
                <a:gs pos="0">
                  <a:srgbClr val="00FF00"/>
                </a:gs>
                <a:gs pos="100000">
                  <a:srgbClr val="FFFFFF"/>
                </a:gs>
              </a:gsLst>
              <a:lin ang="5400000" scaled="1"/>
            </a:gradFill>
            <a:ln w="23813">
              <a:solidFill>
                <a:srgbClr val="FF0000"/>
              </a:solidFill>
              <a:prstDash val="solid"/>
              <a:round/>
              <a:headEnd/>
              <a:tailEnd/>
            </a:ln>
          </p:spPr>
          <p:txBody>
            <a:bodyPr/>
            <a:lstStyle/>
            <a:p>
              <a:endParaRPr lang="en-GB"/>
            </a:p>
          </p:txBody>
        </p:sp>
        <p:sp>
          <p:nvSpPr>
            <p:cNvPr id="425080" name="Line 120"/>
            <p:cNvSpPr>
              <a:spLocks noChangeShapeType="1"/>
            </p:cNvSpPr>
            <p:nvPr/>
          </p:nvSpPr>
          <p:spPr bwMode="auto">
            <a:xfrm>
              <a:off x="1878" y="3397"/>
              <a:ext cx="11" cy="1"/>
            </a:xfrm>
            <a:prstGeom prst="line">
              <a:avLst/>
            </a:prstGeom>
            <a:noFill/>
            <a:ln w="23813">
              <a:solidFill>
                <a:srgbClr val="FF0000"/>
              </a:solidFill>
              <a:round/>
              <a:headEnd/>
              <a:tailEnd/>
            </a:ln>
          </p:spPr>
          <p:txBody>
            <a:bodyPr/>
            <a:lstStyle/>
            <a:p>
              <a:endParaRPr lang="en-GB"/>
            </a:p>
          </p:txBody>
        </p:sp>
        <p:sp>
          <p:nvSpPr>
            <p:cNvPr id="425081" name="Line 121"/>
            <p:cNvSpPr>
              <a:spLocks noChangeShapeType="1"/>
            </p:cNvSpPr>
            <p:nvPr/>
          </p:nvSpPr>
          <p:spPr bwMode="auto">
            <a:xfrm>
              <a:off x="1889" y="3397"/>
              <a:ext cx="10" cy="1"/>
            </a:xfrm>
            <a:prstGeom prst="line">
              <a:avLst/>
            </a:prstGeom>
            <a:noFill/>
            <a:ln w="23813">
              <a:solidFill>
                <a:srgbClr val="FF0000"/>
              </a:solidFill>
              <a:round/>
              <a:headEnd/>
              <a:tailEnd/>
            </a:ln>
          </p:spPr>
          <p:txBody>
            <a:bodyPr/>
            <a:lstStyle/>
            <a:p>
              <a:endParaRPr lang="en-GB"/>
            </a:p>
          </p:txBody>
        </p:sp>
        <p:sp>
          <p:nvSpPr>
            <p:cNvPr id="425082" name="Freeform 122"/>
            <p:cNvSpPr>
              <a:spLocks/>
            </p:cNvSpPr>
            <p:nvPr/>
          </p:nvSpPr>
          <p:spPr bwMode="auto">
            <a:xfrm>
              <a:off x="1899" y="3392"/>
              <a:ext cx="5" cy="5"/>
            </a:xfrm>
            <a:custGeom>
              <a:avLst/>
              <a:gdLst/>
              <a:ahLst/>
              <a:cxnLst>
                <a:cxn ang="0">
                  <a:pos x="0" y="5"/>
                </a:cxn>
                <a:cxn ang="0">
                  <a:pos x="0" y="0"/>
                </a:cxn>
                <a:cxn ang="0">
                  <a:pos x="5" y="0"/>
                </a:cxn>
              </a:cxnLst>
              <a:rect l="0" t="0" r="r" b="b"/>
              <a:pathLst>
                <a:path w="5" h="5">
                  <a:moveTo>
                    <a:pt x="0" y="5"/>
                  </a:moveTo>
                  <a:lnTo>
                    <a:pt x="0" y="0"/>
                  </a:lnTo>
                  <a:lnTo>
                    <a:pt x="5" y="0"/>
                  </a:lnTo>
                </a:path>
              </a:pathLst>
            </a:custGeom>
            <a:gradFill rotWithShape="0">
              <a:gsLst>
                <a:gs pos="0">
                  <a:srgbClr val="00FF00"/>
                </a:gs>
                <a:gs pos="100000">
                  <a:srgbClr val="FFFFFF"/>
                </a:gs>
              </a:gsLst>
              <a:lin ang="5400000" scaled="1"/>
            </a:gradFill>
            <a:ln w="23813">
              <a:solidFill>
                <a:srgbClr val="FF0000"/>
              </a:solidFill>
              <a:prstDash val="solid"/>
              <a:round/>
              <a:headEnd/>
              <a:tailEnd/>
            </a:ln>
          </p:spPr>
          <p:txBody>
            <a:bodyPr/>
            <a:lstStyle/>
            <a:p>
              <a:endParaRPr lang="en-GB"/>
            </a:p>
          </p:txBody>
        </p:sp>
        <p:sp>
          <p:nvSpPr>
            <p:cNvPr id="425083" name="Line 123"/>
            <p:cNvSpPr>
              <a:spLocks noChangeShapeType="1"/>
            </p:cNvSpPr>
            <p:nvPr/>
          </p:nvSpPr>
          <p:spPr bwMode="auto">
            <a:xfrm>
              <a:off x="1904" y="3392"/>
              <a:ext cx="10" cy="1"/>
            </a:xfrm>
            <a:prstGeom prst="line">
              <a:avLst/>
            </a:prstGeom>
            <a:noFill/>
            <a:ln w="23813">
              <a:solidFill>
                <a:srgbClr val="FF0000"/>
              </a:solidFill>
              <a:round/>
              <a:headEnd/>
              <a:tailEnd/>
            </a:ln>
          </p:spPr>
          <p:txBody>
            <a:bodyPr/>
            <a:lstStyle/>
            <a:p>
              <a:endParaRPr lang="en-GB"/>
            </a:p>
          </p:txBody>
        </p:sp>
        <p:sp>
          <p:nvSpPr>
            <p:cNvPr id="425084" name="Line 124"/>
            <p:cNvSpPr>
              <a:spLocks noChangeShapeType="1"/>
            </p:cNvSpPr>
            <p:nvPr/>
          </p:nvSpPr>
          <p:spPr bwMode="auto">
            <a:xfrm>
              <a:off x="1914" y="3392"/>
              <a:ext cx="11" cy="1"/>
            </a:xfrm>
            <a:prstGeom prst="line">
              <a:avLst/>
            </a:prstGeom>
            <a:noFill/>
            <a:ln w="23813">
              <a:solidFill>
                <a:srgbClr val="FF0000"/>
              </a:solidFill>
              <a:round/>
              <a:headEnd/>
              <a:tailEnd/>
            </a:ln>
          </p:spPr>
          <p:txBody>
            <a:bodyPr/>
            <a:lstStyle/>
            <a:p>
              <a:endParaRPr lang="en-GB"/>
            </a:p>
          </p:txBody>
        </p:sp>
        <p:sp>
          <p:nvSpPr>
            <p:cNvPr id="425085" name="Freeform 125"/>
            <p:cNvSpPr>
              <a:spLocks/>
            </p:cNvSpPr>
            <p:nvPr/>
          </p:nvSpPr>
          <p:spPr bwMode="auto">
            <a:xfrm>
              <a:off x="1925" y="3387"/>
              <a:ext cx="10" cy="5"/>
            </a:xfrm>
            <a:custGeom>
              <a:avLst/>
              <a:gdLst/>
              <a:ahLst/>
              <a:cxnLst>
                <a:cxn ang="0">
                  <a:pos x="0" y="5"/>
                </a:cxn>
                <a:cxn ang="0">
                  <a:pos x="5" y="0"/>
                </a:cxn>
                <a:cxn ang="0">
                  <a:pos x="10" y="0"/>
                </a:cxn>
              </a:cxnLst>
              <a:rect l="0" t="0" r="r" b="b"/>
              <a:pathLst>
                <a:path w="10" h="5">
                  <a:moveTo>
                    <a:pt x="0" y="5"/>
                  </a:moveTo>
                  <a:lnTo>
                    <a:pt x="5" y="0"/>
                  </a:lnTo>
                  <a:lnTo>
                    <a:pt x="10" y="0"/>
                  </a:lnTo>
                </a:path>
              </a:pathLst>
            </a:custGeom>
            <a:gradFill rotWithShape="0">
              <a:gsLst>
                <a:gs pos="0">
                  <a:srgbClr val="00FF00"/>
                </a:gs>
                <a:gs pos="100000">
                  <a:srgbClr val="FFFFFF"/>
                </a:gs>
              </a:gsLst>
              <a:lin ang="5400000" scaled="1"/>
            </a:gradFill>
            <a:ln w="23813">
              <a:solidFill>
                <a:srgbClr val="FF0000"/>
              </a:solidFill>
              <a:prstDash val="solid"/>
              <a:round/>
              <a:headEnd/>
              <a:tailEnd/>
            </a:ln>
          </p:spPr>
          <p:txBody>
            <a:bodyPr/>
            <a:lstStyle/>
            <a:p>
              <a:endParaRPr lang="en-GB"/>
            </a:p>
          </p:txBody>
        </p:sp>
        <p:sp>
          <p:nvSpPr>
            <p:cNvPr id="425086" name="Line 126"/>
            <p:cNvSpPr>
              <a:spLocks noChangeShapeType="1"/>
            </p:cNvSpPr>
            <p:nvPr/>
          </p:nvSpPr>
          <p:spPr bwMode="auto">
            <a:xfrm>
              <a:off x="1935" y="3387"/>
              <a:ext cx="10" cy="1"/>
            </a:xfrm>
            <a:prstGeom prst="line">
              <a:avLst/>
            </a:prstGeom>
            <a:noFill/>
            <a:ln w="23813">
              <a:solidFill>
                <a:srgbClr val="FF0000"/>
              </a:solidFill>
              <a:round/>
              <a:headEnd/>
              <a:tailEnd/>
            </a:ln>
          </p:spPr>
          <p:txBody>
            <a:bodyPr/>
            <a:lstStyle/>
            <a:p>
              <a:endParaRPr lang="en-GB"/>
            </a:p>
          </p:txBody>
        </p:sp>
        <p:sp>
          <p:nvSpPr>
            <p:cNvPr id="425087" name="Freeform 127"/>
            <p:cNvSpPr>
              <a:spLocks/>
            </p:cNvSpPr>
            <p:nvPr/>
          </p:nvSpPr>
          <p:spPr bwMode="auto">
            <a:xfrm>
              <a:off x="1945" y="3382"/>
              <a:ext cx="11" cy="5"/>
            </a:xfrm>
            <a:custGeom>
              <a:avLst/>
              <a:gdLst/>
              <a:ahLst/>
              <a:cxnLst>
                <a:cxn ang="0">
                  <a:pos x="0" y="5"/>
                </a:cxn>
                <a:cxn ang="0">
                  <a:pos x="5" y="0"/>
                </a:cxn>
                <a:cxn ang="0">
                  <a:pos x="11" y="0"/>
                </a:cxn>
              </a:cxnLst>
              <a:rect l="0" t="0" r="r" b="b"/>
              <a:pathLst>
                <a:path w="11" h="5">
                  <a:moveTo>
                    <a:pt x="0" y="5"/>
                  </a:moveTo>
                  <a:lnTo>
                    <a:pt x="5" y="0"/>
                  </a:lnTo>
                  <a:lnTo>
                    <a:pt x="11" y="0"/>
                  </a:lnTo>
                </a:path>
              </a:pathLst>
            </a:custGeom>
            <a:gradFill rotWithShape="0">
              <a:gsLst>
                <a:gs pos="0">
                  <a:srgbClr val="00FF00"/>
                </a:gs>
                <a:gs pos="100000">
                  <a:srgbClr val="FFFFFF"/>
                </a:gs>
              </a:gsLst>
              <a:lin ang="5400000" scaled="1"/>
            </a:gradFill>
            <a:ln w="23813">
              <a:solidFill>
                <a:srgbClr val="FF0000"/>
              </a:solidFill>
              <a:prstDash val="solid"/>
              <a:round/>
              <a:headEnd/>
              <a:tailEnd/>
            </a:ln>
          </p:spPr>
          <p:txBody>
            <a:bodyPr/>
            <a:lstStyle/>
            <a:p>
              <a:endParaRPr lang="en-GB"/>
            </a:p>
          </p:txBody>
        </p:sp>
        <p:sp>
          <p:nvSpPr>
            <p:cNvPr id="425088" name="Line 128"/>
            <p:cNvSpPr>
              <a:spLocks noChangeShapeType="1"/>
            </p:cNvSpPr>
            <p:nvPr/>
          </p:nvSpPr>
          <p:spPr bwMode="auto">
            <a:xfrm>
              <a:off x="1956" y="3382"/>
              <a:ext cx="10" cy="1"/>
            </a:xfrm>
            <a:prstGeom prst="line">
              <a:avLst/>
            </a:prstGeom>
            <a:noFill/>
            <a:ln w="23813">
              <a:solidFill>
                <a:srgbClr val="FF0000"/>
              </a:solidFill>
              <a:round/>
              <a:headEnd/>
              <a:tailEnd/>
            </a:ln>
          </p:spPr>
          <p:txBody>
            <a:bodyPr/>
            <a:lstStyle/>
            <a:p>
              <a:endParaRPr lang="en-GB"/>
            </a:p>
          </p:txBody>
        </p:sp>
        <p:sp>
          <p:nvSpPr>
            <p:cNvPr id="425089" name="Line 129"/>
            <p:cNvSpPr>
              <a:spLocks noChangeShapeType="1"/>
            </p:cNvSpPr>
            <p:nvPr/>
          </p:nvSpPr>
          <p:spPr bwMode="auto">
            <a:xfrm>
              <a:off x="1966" y="3382"/>
              <a:ext cx="10" cy="1"/>
            </a:xfrm>
            <a:prstGeom prst="line">
              <a:avLst/>
            </a:prstGeom>
            <a:noFill/>
            <a:ln w="23813">
              <a:solidFill>
                <a:srgbClr val="FF0000"/>
              </a:solidFill>
              <a:round/>
              <a:headEnd/>
              <a:tailEnd/>
            </a:ln>
          </p:spPr>
          <p:txBody>
            <a:bodyPr/>
            <a:lstStyle/>
            <a:p>
              <a:endParaRPr lang="en-GB"/>
            </a:p>
          </p:txBody>
        </p:sp>
        <p:sp>
          <p:nvSpPr>
            <p:cNvPr id="425090" name="Line 130"/>
            <p:cNvSpPr>
              <a:spLocks noChangeShapeType="1"/>
            </p:cNvSpPr>
            <p:nvPr/>
          </p:nvSpPr>
          <p:spPr bwMode="auto">
            <a:xfrm>
              <a:off x="1976" y="3382"/>
              <a:ext cx="10" cy="1"/>
            </a:xfrm>
            <a:prstGeom prst="line">
              <a:avLst/>
            </a:prstGeom>
            <a:noFill/>
            <a:ln w="23813">
              <a:solidFill>
                <a:srgbClr val="FF0000"/>
              </a:solidFill>
              <a:round/>
              <a:headEnd/>
              <a:tailEnd/>
            </a:ln>
          </p:spPr>
          <p:txBody>
            <a:bodyPr/>
            <a:lstStyle/>
            <a:p>
              <a:endParaRPr lang="en-GB"/>
            </a:p>
          </p:txBody>
        </p:sp>
        <p:sp>
          <p:nvSpPr>
            <p:cNvPr id="425091" name="Freeform 131"/>
            <p:cNvSpPr>
              <a:spLocks/>
            </p:cNvSpPr>
            <p:nvPr/>
          </p:nvSpPr>
          <p:spPr bwMode="auto">
            <a:xfrm>
              <a:off x="1986" y="3377"/>
              <a:ext cx="11" cy="5"/>
            </a:xfrm>
            <a:custGeom>
              <a:avLst/>
              <a:gdLst/>
              <a:ahLst/>
              <a:cxnLst>
                <a:cxn ang="0">
                  <a:pos x="0" y="5"/>
                </a:cxn>
                <a:cxn ang="0">
                  <a:pos x="5" y="0"/>
                </a:cxn>
                <a:cxn ang="0">
                  <a:pos x="11" y="0"/>
                </a:cxn>
              </a:cxnLst>
              <a:rect l="0" t="0" r="r" b="b"/>
              <a:pathLst>
                <a:path w="11" h="5">
                  <a:moveTo>
                    <a:pt x="0" y="5"/>
                  </a:moveTo>
                  <a:lnTo>
                    <a:pt x="5" y="0"/>
                  </a:lnTo>
                  <a:lnTo>
                    <a:pt x="11" y="0"/>
                  </a:lnTo>
                </a:path>
              </a:pathLst>
            </a:custGeom>
            <a:gradFill rotWithShape="0">
              <a:gsLst>
                <a:gs pos="0">
                  <a:srgbClr val="00FF00"/>
                </a:gs>
                <a:gs pos="100000">
                  <a:srgbClr val="FFFFFF"/>
                </a:gs>
              </a:gsLst>
              <a:lin ang="5400000" scaled="1"/>
            </a:gradFill>
            <a:ln w="23813">
              <a:solidFill>
                <a:srgbClr val="FF0000"/>
              </a:solidFill>
              <a:prstDash val="solid"/>
              <a:round/>
              <a:headEnd/>
              <a:tailEnd/>
            </a:ln>
          </p:spPr>
          <p:txBody>
            <a:bodyPr/>
            <a:lstStyle/>
            <a:p>
              <a:endParaRPr lang="en-GB"/>
            </a:p>
          </p:txBody>
        </p:sp>
        <p:sp>
          <p:nvSpPr>
            <p:cNvPr id="425092" name="Line 132"/>
            <p:cNvSpPr>
              <a:spLocks noChangeShapeType="1"/>
            </p:cNvSpPr>
            <p:nvPr/>
          </p:nvSpPr>
          <p:spPr bwMode="auto">
            <a:xfrm>
              <a:off x="1997" y="3377"/>
              <a:ext cx="10" cy="1"/>
            </a:xfrm>
            <a:prstGeom prst="line">
              <a:avLst/>
            </a:prstGeom>
            <a:noFill/>
            <a:ln w="23813">
              <a:solidFill>
                <a:srgbClr val="FF0000"/>
              </a:solidFill>
              <a:round/>
              <a:headEnd/>
              <a:tailEnd/>
            </a:ln>
          </p:spPr>
          <p:txBody>
            <a:bodyPr/>
            <a:lstStyle/>
            <a:p>
              <a:endParaRPr lang="en-GB"/>
            </a:p>
          </p:txBody>
        </p:sp>
        <p:sp>
          <p:nvSpPr>
            <p:cNvPr id="425093" name="Freeform 133"/>
            <p:cNvSpPr>
              <a:spLocks/>
            </p:cNvSpPr>
            <p:nvPr/>
          </p:nvSpPr>
          <p:spPr bwMode="auto">
            <a:xfrm>
              <a:off x="2007" y="3372"/>
              <a:ext cx="10" cy="5"/>
            </a:xfrm>
            <a:custGeom>
              <a:avLst/>
              <a:gdLst/>
              <a:ahLst/>
              <a:cxnLst>
                <a:cxn ang="0">
                  <a:pos x="0" y="5"/>
                </a:cxn>
                <a:cxn ang="0">
                  <a:pos x="5" y="0"/>
                </a:cxn>
                <a:cxn ang="0">
                  <a:pos x="10" y="0"/>
                </a:cxn>
              </a:cxnLst>
              <a:rect l="0" t="0" r="r" b="b"/>
              <a:pathLst>
                <a:path w="10" h="5">
                  <a:moveTo>
                    <a:pt x="0" y="5"/>
                  </a:moveTo>
                  <a:lnTo>
                    <a:pt x="5" y="0"/>
                  </a:lnTo>
                  <a:lnTo>
                    <a:pt x="10" y="0"/>
                  </a:lnTo>
                </a:path>
              </a:pathLst>
            </a:custGeom>
            <a:gradFill rotWithShape="0">
              <a:gsLst>
                <a:gs pos="0">
                  <a:srgbClr val="00FF00"/>
                </a:gs>
                <a:gs pos="100000">
                  <a:srgbClr val="FFFFFF"/>
                </a:gs>
              </a:gsLst>
              <a:lin ang="5400000" scaled="1"/>
            </a:gradFill>
            <a:ln w="23813">
              <a:solidFill>
                <a:srgbClr val="FF0000"/>
              </a:solidFill>
              <a:prstDash val="solid"/>
              <a:round/>
              <a:headEnd/>
              <a:tailEnd/>
            </a:ln>
          </p:spPr>
          <p:txBody>
            <a:bodyPr/>
            <a:lstStyle/>
            <a:p>
              <a:endParaRPr lang="en-GB"/>
            </a:p>
          </p:txBody>
        </p:sp>
        <p:sp>
          <p:nvSpPr>
            <p:cNvPr id="425094" name="Line 134"/>
            <p:cNvSpPr>
              <a:spLocks noChangeShapeType="1"/>
            </p:cNvSpPr>
            <p:nvPr/>
          </p:nvSpPr>
          <p:spPr bwMode="auto">
            <a:xfrm>
              <a:off x="2017" y="3372"/>
              <a:ext cx="10" cy="1"/>
            </a:xfrm>
            <a:prstGeom prst="line">
              <a:avLst/>
            </a:prstGeom>
            <a:noFill/>
            <a:ln w="23813">
              <a:solidFill>
                <a:srgbClr val="FF0000"/>
              </a:solidFill>
              <a:round/>
              <a:headEnd/>
              <a:tailEnd/>
            </a:ln>
          </p:spPr>
          <p:txBody>
            <a:bodyPr/>
            <a:lstStyle/>
            <a:p>
              <a:endParaRPr lang="en-GB"/>
            </a:p>
          </p:txBody>
        </p:sp>
        <p:sp>
          <p:nvSpPr>
            <p:cNvPr id="425095" name="Freeform 135"/>
            <p:cNvSpPr>
              <a:spLocks/>
            </p:cNvSpPr>
            <p:nvPr/>
          </p:nvSpPr>
          <p:spPr bwMode="auto">
            <a:xfrm>
              <a:off x="2027" y="3372"/>
              <a:ext cx="11" cy="5"/>
            </a:xfrm>
            <a:custGeom>
              <a:avLst/>
              <a:gdLst/>
              <a:ahLst/>
              <a:cxnLst>
                <a:cxn ang="0">
                  <a:pos x="0" y="0"/>
                </a:cxn>
                <a:cxn ang="0">
                  <a:pos x="6" y="0"/>
                </a:cxn>
                <a:cxn ang="0">
                  <a:pos x="11" y="5"/>
                </a:cxn>
              </a:cxnLst>
              <a:rect l="0" t="0" r="r" b="b"/>
              <a:pathLst>
                <a:path w="11" h="5">
                  <a:moveTo>
                    <a:pt x="0" y="0"/>
                  </a:moveTo>
                  <a:lnTo>
                    <a:pt x="6" y="0"/>
                  </a:lnTo>
                  <a:lnTo>
                    <a:pt x="11" y="5"/>
                  </a:lnTo>
                </a:path>
              </a:pathLst>
            </a:custGeom>
            <a:gradFill rotWithShape="0">
              <a:gsLst>
                <a:gs pos="0">
                  <a:srgbClr val="00FF00"/>
                </a:gs>
                <a:gs pos="100000">
                  <a:srgbClr val="FFFFFF"/>
                </a:gs>
              </a:gsLst>
              <a:lin ang="5400000" scaled="1"/>
            </a:gradFill>
            <a:ln w="23813">
              <a:solidFill>
                <a:srgbClr val="FF0000"/>
              </a:solidFill>
              <a:prstDash val="solid"/>
              <a:round/>
              <a:headEnd/>
              <a:tailEnd/>
            </a:ln>
          </p:spPr>
          <p:txBody>
            <a:bodyPr/>
            <a:lstStyle/>
            <a:p>
              <a:endParaRPr lang="en-GB"/>
            </a:p>
          </p:txBody>
        </p:sp>
        <p:sp>
          <p:nvSpPr>
            <p:cNvPr id="425096" name="Line 136"/>
            <p:cNvSpPr>
              <a:spLocks noChangeShapeType="1"/>
            </p:cNvSpPr>
            <p:nvPr/>
          </p:nvSpPr>
          <p:spPr bwMode="auto">
            <a:xfrm>
              <a:off x="2038" y="3377"/>
              <a:ext cx="10" cy="1"/>
            </a:xfrm>
            <a:prstGeom prst="line">
              <a:avLst/>
            </a:prstGeom>
            <a:noFill/>
            <a:ln w="23813">
              <a:solidFill>
                <a:srgbClr val="FF0000"/>
              </a:solidFill>
              <a:round/>
              <a:headEnd/>
              <a:tailEnd/>
            </a:ln>
          </p:spPr>
          <p:txBody>
            <a:bodyPr/>
            <a:lstStyle/>
            <a:p>
              <a:endParaRPr lang="en-GB"/>
            </a:p>
          </p:txBody>
        </p:sp>
        <p:sp>
          <p:nvSpPr>
            <p:cNvPr id="425097" name="Line 137"/>
            <p:cNvSpPr>
              <a:spLocks noChangeShapeType="1"/>
            </p:cNvSpPr>
            <p:nvPr/>
          </p:nvSpPr>
          <p:spPr bwMode="auto">
            <a:xfrm flipV="1">
              <a:off x="2048" y="3372"/>
              <a:ext cx="10" cy="5"/>
            </a:xfrm>
            <a:prstGeom prst="line">
              <a:avLst/>
            </a:prstGeom>
            <a:noFill/>
            <a:ln w="23813">
              <a:solidFill>
                <a:srgbClr val="FF0000"/>
              </a:solidFill>
              <a:round/>
              <a:headEnd/>
              <a:tailEnd/>
            </a:ln>
          </p:spPr>
          <p:txBody>
            <a:bodyPr/>
            <a:lstStyle/>
            <a:p>
              <a:endParaRPr lang="en-GB"/>
            </a:p>
          </p:txBody>
        </p:sp>
        <p:sp>
          <p:nvSpPr>
            <p:cNvPr id="425098" name="Line 138"/>
            <p:cNvSpPr>
              <a:spLocks noChangeShapeType="1"/>
            </p:cNvSpPr>
            <p:nvPr/>
          </p:nvSpPr>
          <p:spPr bwMode="auto">
            <a:xfrm flipV="1">
              <a:off x="2058" y="3366"/>
              <a:ext cx="11" cy="6"/>
            </a:xfrm>
            <a:prstGeom prst="line">
              <a:avLst/>
            </a:prstGeom>
            <a:noFill/>
            <a:ln w="23813">
              <a:solidFill>
                <a:srgbClr val="FF0000"/>
              </a:solidFill>
              <a:round/>
              <a:headEnd/>
              <a:tailEnd/>
            </a:ln>
          </p:spPr>
          <p:txBody>
            <a:bodyPr/>
            <a:lstStyle/>
            <a:p>
              <a:endParaRPr lang="en-GB"/>
            </a:p>
          </p:txBody>
        </p:sp>
        <p:sp>
          <p:nvSpPr>
            <p:cNvPr id="425099" name="Line 139"/>
            <p:cNvSpPr>
              <a:spLocks noChangeShapeType="1"/>
            </p:cNvSpPr>
            <p:nvPr/>
          </p:nvSpPr>
          <p:spPr bwMode="auto">
            <a:xfrm>
              <a:off x="2069" y="3366"/>
              <a:ext cx="10" cy="1"/>
            </a:xfrm>
            <a:prstGeom prst="line">
              <a:avLst/>
            </a:prstGeom>
            <a:noFill/>
            <a:ln w="23813">
              <a:solidFill>
                <a:srgbClr val="FF0000"/>
              </a:solidFill>
              <a:round/>
              <a:headEnd/>
              <a:tailEnd/>
            </a:ln>
          </p:spPr>
          <p:txBody>
            <a:bodyPr/>
            <a:lstStyle/>
            <a:p>
              <a:endParaRPr lang="en-GB"/>
            </a:p>
          </p:txBody>
        </p:sp>
        <p:sp>
          <p:nvSpPr>
            <p:cNvPr id="425100" name="Freeform 140"/>
            <p:cNvSpPr>
              <a:spLocks/>
            </p:cNvSpPr>
            <p:nvPr/>
          </p:nvSpPr>
          <p:spPr bwMode="auto">
            <a:xfrm>
              <a:off x="2079" y="3366"/>
              <a:ext cx="5" cy="11"/>
            </a:xfrm>
            <a:custGeom>
              <a:avLst/>
              <a:gdLst/>
              <a:ahLst/>
              <a:cxnLst>
                <a:cxn ang="0">
                  <a:pos x="0" y="0"/>
                </a:cxn>
                <a:cxn ang="0">
                  <a:pos x="0" y="6"/>
                </a:cxn>
                <a:cxn ang="0">
                  <a:pos x="5" y="11"/>
                </a:cxn>
              </a:cxnLst>
              <a:rect l="0" t="0" r="r" b="b"/>
              <a:pathLst>
                <a:path w="5" h="11">
                  <a:moveTo>
                    <a:pt x="0" y="0"/>
                  </a:moveTo>
                  <a:lnTo>
                    <a:pt x="0" y="6"/>
                  </a:lnTo>
                  <a:lnTo>
                    <a:pt x="5" y="11"/>
                  </a:lnTo>
                </a:path>
              </a:pathLst>
            </a:custGeom>
            <a:gradFill rotWithShape="0">
              <a:gsLst>
                <a:gs pos="0">
                  <a:srgbClr val="00FF00"/>
                </a:gs>
                <a:gs pos="100000">
                  <a:srgbClr val="FFFFFF"/>
                </a:gs>
              </a:gsLst>
              <a:lin ang="5400000" scaled="1"/>
            </a:gradFill>
            <a:ln w="23813">
              <a:solidFill>
                <a:srgbClr val="FF0000"/>
              </a:solidFill>
              <a:prstDash val="solid"/>
              <a:round/>
              <a:headEnd/>
              <a:tailEnd/>
            </a:ln>
          </p:spPr>
          <p:txBody>
            <a:bodyPr/>
            <a:lstStyle/>
            <a:p>
              <a:endParaRPr lang="en-GB"/>
            </a:p>
          </p:txBody>
        </p:sp>
        <p:sp>
          <p:nvSpPr>
            <p:cNvPr id="425101" name="Freeform 141"/>
            <p:cNvSpPr>
              <a:spLocks/>
            </p:cNvSpPr>
            <p:nvPr/>
          </p:nvSpPr>
          <p:spPr bwMode="auto">
            <a:xfrm>
              <a:off x="2084" y="3366"/>
              <a:ext cx="10" cy="11"/>
            </a:xfrm>
            <a:custGeom>
              <a:avLst/>
              <a:gdLst/>
              <a:ahLst/>
              <a:cxnLst>
                <a:cxn ang="0">
                  <a:pos x="0" y="11"/>
                </a:cxn>
                <a:cxn ang="0">
                  <a:pos x="5" y="6"/>
                </a:cxn>
                <a:cxn ang="0">
                  <a:pos x="10" y="0"/>
                </a:cxn>
              </a:cxnLst>
              <a:rect l="0" t="0" r="r" b="b"/>
              <a:pathLst>
                <a:path w="10" h="11">
                  <a:moveTo>
                    <a:pt x="0" y="11"/>
                  </a:moveTo>
                  <a:lnTo>
                    <a:pt x="5" y="6"/>
                  </a:lnTo>
                  <a:lnTo>
                    <a:pt x="10" y="0"/>
                  </a:lnTo>
                </a:path>
              </a:pathLst>
            </a:custGeom>
            <a:gradFill rotWithShape="0">
              <a:gsLst>
                <a:gs pos="0">
                  <a:srgbClr val="00FF00"/>
                </a:gs>
                <a:gs pos="100000">
                  <a:srgbClr val="FFFFFF"/>
                </a:gs>
              </a:gsLst>
              <a:lin ang="5400000" scaled="1"/>
            </a:gradFill>
            <a:ln w="23813">
              <a:solidFill>
                <a:srgbClr val="FF0000"/>
              </a:solidFill>
              <a:prstDash val="solid"/>
              <a:round/>
              <a:headEnd/>
              <a:tailEnd/>
            </a:ln>
          </p:spPr>
          <p:txBody>
            <a:bodyPr/>
            <a:lstStyle/>
            <a:p>
              <a:endParaRPr lang="en-GB"/>
            </a:p>
          </p:txBody>
        </p:sp>
        <p:sp>
          <p:nvSpPr>
            <p:cNvPr id="425102" name="Freeform 142"/>
            <p:cNvSpPr>
              <a:spLocks/>
            </p:cNvSpPr>
            <p:nvPr/>
          </p:nvSpPr>
          <p:spPr bwMode="auto">
            <a:xfrm>
              <a:off x="2094" y="3366"/>
              <a:ext cx="11" cy="11"/>
            </a:xfrm>
            <a:custGeom>
              <a:avLst/>
              <a:gdLst/>
              <a:ahLst/>
              <a:cxnLst>
                <a:cxn ang="0">
                  <a:pos x="0" y="0"/>
                </a:cxn>
                <a:cxn ang="0">
                  <a:pos x="5" y="6"/>
                </a:cxn>
                <a:cxn ang="0">
                  <a:pos x="11" y="11"/>
                </a:cxn>
              </a:cxnLst>
              <a:rect l="0" t="0" r="r" b="b"/>
              <a:pathLst>
                <a:path w="11" h="11">
                  <a:moveTo>
                    <a:pt x="0" y="0"/>
                  </a:moveTo>
                  <a:lnTo>
                    <a:pt x="5" y="6"/>
                  </a:lnTo>
                  <a:lnTo>
                    <a:pt x="11" y="11"/>
                  </a:lnTo>
                </a:path>
              </a:pathLst>
            </a:custGeom>
            <a:gradFill rotWithShape="0">
              <a:gsLst>
                <a:gs pos="0">
                  <a:srgbClr val="00FF00"/>
                </a:gs>
                <a:gs pos="100000">
                  <a:srgbClr val="FFFFFF"/>
                </a:gs>
              </a:gsLst>
              <a:lin ang="5400000" scaled="1"/>
            </a:gradFill>
            <a:ln w="23813">
              <a:solidFill>
                <a:srgbClr val="FF0000"/>
              </a:solidFill>
              <a:prstDash val="solid"/>
              <a:round/>
              <a:headEnd/>
              <a:tailEnd/>
            </a:ln>
          </p:spPr>
          <p:txBody>
            <a:bodyPr/>
            <a:lstStyle/>
            <a:p>
              <a:endParaRPr lang="en-GB"/>
            </a:p>
          </p:txBody>
        </p:sp>
        <p:sp>
          <p:nvSpPr>
            <p:cNvPr id="425103" name="Freeform 143"/>
            <p:cNvSpPr>
              <a:spLocks/>
            </p:cNvSpPr>
            <p:nvPr/>
          </p:nvSpPr>
          <p:spPr bwMode="auto">
            <a:xfrm>
              <a:off x="2105" y="3372"/>
              <a:ext cx="10" cy="5"/>
            </a:xfrm>
            <a:custGeom>
              <a:avLst/>
              <a:gdLst/>
              <a:ahLst/>
              <a:cxnLst>
                <a:cxn ang="0">
                  <a:pos x="0" y="5"/>
                </a:cxn>
                <a:cxn ang="0">
                  <a:pos x="5" y="5"/>
                </a:cxn>
                <a:cxn ang="0">
                  <a:pos x="10" y="0"/>
                </a:cxn>
              </a:cxnLst>
              <a:rect l="0" t="0" r="r" b="b"/>
              <a:pathLst>
                <a:path w="10" h="5">
                  <a:moveTo>
                    <a:pt x="0" y="5"/>
                  </a:moveTo>
                  <a:lnTo>
                    <a:pt x="5" y="5"/>
                  </a:lnTo>
                  <a:lnTo>
                    <a:pt x="10" y="0"/>
                  </a:lnTo>
                </a:path>
              </a:pathLst>
            </a:custGeom>
            <a:gradFill rotWithShape="0">
              <a:gsLst>
                <a:gs pos="0">
                  <a:srgbClr val="00FF00"/>
                </a:gs>
                <a:gs pos="100000">
                  <a:srgbClr val="FFFFFF"/>
                </a:gs>
              </a:gsLst>
              <a:lin ang="5400000" scaled="1"/>
            </a:gradFill>
            <a:ln w="23813">
              <a:solidFill>
                <a:srgbClr val="FF0000"/>
              </a:solidFill>
              <a:prstDash val="solid"/>
              <a:round/>
              <a:headEnd/>
              <a:tailEnd/>
            </a:ln>
          </p:spPr>
          <p:txBody>
            <a:bodyPr/>
            <a:lstStyle/>
            <a:p>
              <a:endParaRPr lang="en-GB"/>
            </a:p>
          </p:txBody>
        </p:sp>
        <p:sp>
          <p:nvSpPr>
            <p:cNvPr id="425104" name="Freeform 144"/>
            <p:cNvSpPr>
              <a:spLocks/>
            </p:cNvSpPr>
            <p:nvPr/>
          </p:nvSpPr>
          <p:spPr bwMode="auto">
            <a:xfrm>
              <a:off x="2115" y="3361"/>
              <a:ext cx="10" cy="11"/>
            </a:xfrm>
            <a:custGeom>
              <a:avLst/>
              <a:gdLst/>
              <a:ahLst/>
              <a:cxnLst>
                <a:cxn ang="0">
                  <a:pos x="0" y="11"/>
                </a:cxn>
                <a:cxn ang="0">
                  <a:pos x="5" y="5"/>
                </a:cxn>
                <a:cxn ang="0">
                  <a:pos x="10" y="0"/>
                </a:cxn>
              </a:cxnLst>
              <a:rect l="0" t="0" r="r" b="b"/>
              <a:pathLst>
                <a:path w="10" h="11">
                  <a:moveTo>
                    <a:pt x="0" y="11"/>
                  </a:moveTo>
                  <a:lnTo>
                    <a:pt x="5" y="5"/>
                  </a:lnTo>
                  <a:lnTo>
                    <a:pt x="10" y="0"/>
                  </a:lnTo>
                </a:path>
              </a:pathLst>
            </a:custGeom>
            <a:gradFill rotWithShape="0">
              <a:gsLst>
                <a:gs pos="0">
                  <a:srgbClr val="00FF00"/>
                </a:gs>
                <a:gs pos="100000">
                  <a:srgbClr val="FFFFFF"/>
                </a:gs>
              </a:gsLst>
              <a:lin ang="5400000" scaled="1"/>
            </a:gradFill>
            <a:ln w="23813">
              <a:solidFill>
                <a:srgbClr val="FF0000"/>
              </a:solidFill>
              <a:prstDash val="solid"/>
              <a:round/>
              <a:headEnd/>
              <a:tailEnd/>
            </a:ln>
          </p:spPr>
          <p:txBody>
            <a:bodyPr/>
            <a:lstStyle/>
            <a:p>
              <a:endParaRPr lang="en-GB"/>
            </a:p>
          </p:txBody>
        </p:sp>
        <p:sp>
          <p:nvSpPr>
            <p:cNvPr id="425105" name="Freeform 145"/>
            <p:cNvSpPr>
              <a:spLocks/>
            </p:cNvSpPr>
            <p:nvPr/>
          </p:nvSpPr>
          <p:spPr bwMode="auto">
            <a:xfrm>
              <a:off x="2125" y="3361"/>
              <a:ext cx="10" cy="1"/>
            </a:xfrm>
            <a:custGeom>
              <a:avLst/>
              <a:gdLst/>
              <a:ahLst/>
              <a:cxnLst>
                <a:cxn ang="0">
                  <a:pos x="0" y="0"/>
                </a:cxn>
                <a:cxn ang="0">
                  <a:pos x="5" y="0"/>
                </a:cxn>
                <a:cxn ang="0">
                  <a:pos x="10" y="0"/>
                </a:cxn>
              </a:cxnLst>
              <a:rect l="0" t="0" r="r" b="b"/>
              <a:pathLst>
                <a:path w="10">
                  <a:moveTo>
                    <a:pt x="0" y="0"/>
                  </a:moveTo>
                  <a:lnTo>
                    <a:pt x="5" y="0"/>
                  </a:lnTo>
                  <a:lnTo>
                    <a:pt x="10" y="0"/>
                  </a:lnTo>
                </a:path>
              </a:pathLst>
            </a:custGeom>
            <a:gradFill rotWithShape="0">
              <a:gsLst>
                <a:gs pos="0">
                  <a:srgbClr val="00FF00"/>
                </a:gs>
                <a:gs pos="100000">
                  <a:srgbClr val="FFFFFF"/>
                </a:gs>
              </a:gsLst>
              <a:lin ang="5400000" scaled="1"/>
            </a:gradFill>
            <a:ln w="23813">
              <a:solidFill>
                <a:srgbClr val="FF0000"/>
              </a:solidFill>
              <a:prstDash val="solid"/>
              <a:round/>
              <a:headEnd/>
              <a:tailEnd/>
            </a:ln>
          </p:spPr>
          <p:txBody>
            <a:bodyPr/>
            <a:lstStyle/>
            <a:p>
              <a:endParaRPr lang="en-GB"/>
            </a:p>
          </p:txBody>
        </p:sp>
        <p:sp>
          <p:nvSpPr>
            <p:cNvPr id="425106" name="Line 146"/>
            <p:cNvSpPr>
              <a:spLocks noChangeShapeType="1"/>
            </p:cNvSpPr>
            <p:nvPr/>
          </p:nvSpPr>
          <p:spPr bwMode="auto">
            <a:xfrm>
              <a:off x="2135" y="3361"/>
              <a:ext cx="11" cy="1"/>
            </a:xfrm>
            <a:prstGeom prst="line">
              <a:avLst/>
            </a:prstGeom>
            <a:noFill/>
            <a:ln w="23813">
              <a:solidFill>
                <a:srgbClr val="FF0000"/>
              </a:solidFill>
              <a:round/>
              <a:headEnd/>
              <a:tailEnd/>
            </a:ln>
          </p:spPr>
          <p:txBody>
            <a:bodyPr/>
            <a:lstStyle/>
            <a:p>
              <a:endParaRPr lang="en-GB"/>
            </a:p>
          </p:txBody>
        </p:sp>
        <p:sp>
          <p:nvSpPr>
            <p:cNvPr id="425107" name="Line 147"/>
            <p:cNvSpPr>
              <a:spLocks noChangeShapeType="1"/>
            </p:cNvSpPr>
            <p:nvPr/>
          </p:nvSpPr>
          <p:spPr bwMode="auto">
            <a:xfrm>
              <a:off x="2146" y="3361"/>
              <a:ext cx="10" cy="1"/>
            </a:xfrm>
            <a:prstGeom prst="line">
              <a:avLst/>
            </a:prstGeom>
            <a:noFill/>
            <a:ln w="23813">
              <a:solidFill>
                <a:srgbClr val="FF0000"/>
              </a:solidFill>
              <a:round/>
              <a:headEnd/>
              <a:tailEnd/>
            </a:ln>
          </p:spPr>
          <p:txBody>
            <a:bodyPr/>
            <a:lstStyle/>
            <a:p>
              <a:endParaRPr lang="en-GB"/>
            </a:p>
          </p:txBody>
        </p:sp>
        <p:sp>
          <p:nvSpPr>
            <p:cNvPr id="425108" name="Freeform 148"/>
            <p:cNvSpPr>
              <a:spLocks/>
            </p:cNvSpPr>
            <p:nvPr/>
          </p:nvSpPr>
          <p:spPr bwMode="auto">
            <a:xfrm>
              <a:off x="2156" y="3356"/>
              <a:ext cx="10" cy="5"/>
            </a:xfrm>
            <a:custGeom>
              <a:avLst/>
              <a:gdLst/>
              <a:ahLst/>
              <a:cxnLst>
                <a:cxn ang="0">
                  <a:pos x="0" y="5"/>
                </a:cxn>
                <a:cxn ang="0">
                  <a:pos x="5" y="0"/>
                </a:cxn>
                <a:cxn ang="0">
                  <a:pos x="10" y="0"/>
                </a:cxn>
              </a:cxnLst>
              <a:rect l="0" t="0" r="r" b="b"/>
              <a:pathLst>
                <a:path w="10" h="5">
                  <a:moveTo>
                    <a:pt x="0" y="5"/>
                  </a:moveTo>
                  <a:lnTo>
                    <a:pt x="5" y="0"/>
                  </a:lnTo>
                  <a:lnTo>
                    <a:pt x="10" y="0"/>
                  </a:lnTo>
                </a:path>
              </a:pathLst>
            </a:custGeom>
            <a:gradFill rotWithShape="0">
              <a:gsLst>
                <a:gs pos="0">
                  <a:srgbClr val="00FF00"/>
                </a:gs>
                <a:gs pos="100000">
                  <a:srgbClr val="FFFFFF"/>
                </a:gs>
              </a:gsLst>
              <a:lin ang="5400000" scaled="1"/>
            </a:gradFill>
            <a:ln w="23813">
              <a:solidFill>
                <a:srgbClr val="FF0000"/>
              </a:solidFill>
              <a:prstDash val="solid"/>
              <a:round/>
              <a:headEnd/>
              <a:tailEnd/>
            </a:ln>
          </p:spPr>
          <p:txBody>
            <a:bodyPr/>
            <a:lstStyle/>
            <a:p>
              <a:endParaRPr lang="en-GB"/>
            </a:p>
          </p:txBody>
        </p:sp>
        <p:sp>
          <p:nvSpPr>
            <p:cNvPr id="425109" name="Line 149"/>
            <p:cNvSpPr>
              <a:spLocks noChangeShapeType="1"/>
            </p:cNvSpPr>
            <p:nvPr/>
          </p:nvSpPr>
          <p:spPr bwMode="auto">
            <a:xfrm>
              <a:off x="2166" y="3356"/>
              <a:ext cx="11" cy="1"/>
            </a:xfrm>
            <a:prstGeom prst="line">
              <a:avLst/>
            </a:prstGeom>
            <a:noFill/>
            <a:ln w="23813">
              <a:solidFill>
                <a:srgbClr val="FF0000"/>
              </a:solidFill>
              <a:round/>
              <a:headEnd/>
              <a:tailEnd/>
            </a:ln>
          </p:spPr>
          <p:txBody>
            <a:bodyPr/>
            <a:lstStyle/>
            <a:p>
              <a:endParaRPr lang="en-GB"/>
            </a:p>
          </p:txBody>
        </p:sp>
        <p:sp>
          <p:nvSpPr>
            <p:cNvPr id="425110" name="Freeform 150"/>
            <p:cNvSpPr>
              <a:spLocks/>
            </p:cNvSpPr>
            <p:nvPr/>
          </p:nvSpPr>
          <p:spPr bwMode="auto">
            <a:xfrm>
              <a:off x="2177" y="3351"/>
              <a:ext cx="10" cy="5"/>
            </a:xfrm>
            <a:custGeom>
              <a:avLst/>
              <a:gdLst/>
              <a:ahLst/>
              <a:cxnLst>
                <a:cxn ang="0">
                  <a:pos x="0" y="5"/>
                </a:cxn>
                <a:cxn ang="0">
                  <a:pos x="5" y="0"/>
                </a:cxn>
                <a:cxn ang="0">
                  <a:pos x="10" y="0"/>
                </a:cxn>
              </a:cxnLst>
              <a:rect l="0" t="0" r="r" b="b"/>
              <a:pathLst>
                <a:path w="10" h="5">
                  <a:moveTo>
                    <a:pt x="0" y="5"/>
                  </a:moveTo>
                  <a:lnTo>
                    <a:pt x="5" y="0"/>
                  </a:lnTo>
                  <a:lnTo>
                    <a:pt x="10" y="0"/>
                  </a:lnTo>
                </a:path>
              </a:pathLst>
            </a:custGeom>
            <a:gradFill rotWithShape="0">
              <a:gsLst>
                <a:gs pos="0">
                  <a:srgbClr val="00FF00"/>
                </a:gs>
                <a:gs pos="100000">
                  <a:srgbClr val="FFFFFF"/>
                </a:gs>
              </a:gsLst>
              <a:lin ang="5400000" scaled="1"/>
            </a:gradFill>
            <a:ln w="23813">
              <a:solidFill>
                <a:srgbClr val="FF0000"/>
              </a:solidFill>
              <a:prstDash val="solid"/>
              <a:round/>
              <a:headEnd/>
              <a:tailEnd/>
            </a:ln>
          </p:spPr>
          <p:txBody>
            <a:bodyPr/>
            <a:lstStyle/>
            <a:p>
              <a:endParaRPr lang="en-GB"/>
            </a:p>
          </p:txBody>
        </p:sp>
        <p:sp>
          <p:nvSpPr>
            <p:cNvPr id="425111" name="Freeform 151"/>
            <p:cNvSpPr>
              <a:spLocks/>
            </p:cNvSpPr>
            <p:nvPr/>
          </p:nvSpPr>
          <p:spPr bwMode="auto">
            <a:xfrm>
              <a:off x="2187" y="3351"/>
              <a:ext cx="10" cy="5"/>
            </a:xfrm>
            <a:custGeom>
              <a:avLst/>
              <a:gdLst/>
              <a:ahLst/>
              <a:cxnLst>
                <a:cxn ang="0">
                  <a:pos x="0" y="0"/>
                </a:cxn>
                <a:cxn ang="0">
                  <a:pos x="5" y="0"/>
                </a:cxn>
                <a:cxn ang="0">
                  <a:pos x="10" y="5"/>
                </a:cxn>
              </a:cxnLst>
              <a:rect l="0" t="0" r="r" b="b"/>
              <a:pathLst>
                <a:path w="10" h="5">
                  <a:moveTo>
                    <a:pt x="0" y="0"/>
                  </a:moveTo>
                  <a:lnTo>
                    <a:pt x="5" y="0"/>
                  </a:lnTo>
                  <a:lnTo>
                    <a:pt x="10" y="5"/>
                  </a:lnTo>
                </a:path>
              </a:pathLst>
            </a:custGeom>
            <a:gradFill rotWithShape="0">
              <a:gsLst>
                <a:gs pos="0">
                  <a:srgbClr val="00FF00"/>
                </a:gs>
                <a:gs pos="100000">
                  <a:srgbClr val="FFFFFF"/>
                </a:gs>
              </a:gsLst>
              <a:lin ang="5400000" scaled="1"/>
            </a:gradFill>
            <a:ln w="23813">
              <a:solidFill>
                <a:srgbClr val="FF0000"/>
              </a:solidFill>
              <a:prstDash val="solid"/>
              <a:round/>
              <a:headEnd/>
              <a:tailEnd/>
            </a:ln>
          </p:spPr>
          <p:txBody>
            <a:bodyPr/>
            <a:lstStyle/>
            <a:p>
              <a:endParaRPr lang="en-GB"/>
            </a:p>
          </p:txBody>
        </p:sp>
        <p:sp>
          <p:nvSpPr>
            <p:cNvPr id="425112" name="Line 152"/>
            <p:cNvSpPr>
              <a:spLocks noChangeShapeType="1"/>
            </p:cNvSpPr>
            <p:nvPr/>
          </p:nvSpPr>
          <p:spPr bwMode="auto">
            <a:xfrm>
              <a:off x="2197" y="3356"/>
              <a:ext cx="10" cy="5"/>
            </a:xfrm>
            <a:prstGeom prst="line">
              <a:avLst/>
            </a:prstGeom>
            <a:noFill/>
            <a:ln w="23813">
              <a:solidFill>
                <a:srgbClr val="FF0000"/>
              </a:solidFill>
              <a:round/>
              <a:headEnd/>
              <a:tailEnd/>
            </a:ln>
          </p:spPr>
          <p:txBody>
            <a:bodyPr/>
            <a:lstStyle/>
            <a:p>
              <a:endParaRPr lang="en-GB"/>
            </a:p>
          </p:txBody>
        </p:sp>
        <p:sp>
          <p:nvSpPr>
            <p:cNvPr id="425113" name="Freeform 153"/>
            <p:cNvSpPr>
              <a:spLocks/>
            </p:cNvSpPr>
            <p:nvPr/>
          </p:nvSpPr>
          <p:spPr bwMode="auto">
            <a:xfrm>
              <a:off x="2207" y="3361"/>
              <a:ext cx="11" cy="11"/>
            </a:xfrm>
            <a:custGeom>
              <a:avLst/>
              <a:gdLst/>
              <a:ahLst/>
              <a:cxnLst>
                <a:cxn ang="0">
                  <a:pos x="0" y="0"/>
                </a:cxn>
                <a:cxn ang="0">
                  <a:pos x="5" y="5"/>
                </a:cxn>
                <a:cxn ang="0">
                  <a:pos x="11" y="11"/>
                </a:cxn>
              </a:cxnLst>
              <a:rect l="0" t="0" r="r" b="b"/>
              <a:pathLst>
                <a:path w="11" h="11">
                  <a:moveTo>
                    <a:pt x="0" y="0"/>
                  </a:moveTo>
                  <a:lnTo>
                    <a:pt x="5" y="5"/>
                  </a:lnTo>
                  <a:lnTo>
                    <a:pt x="11" y="11"/>
                  </a:lnTo>
                </a:path>
              </a:pathLst>
            </a:custGeom>
            <a:gradFill rotWithShape="0">
              <a:gsLst>
                <a:gs pos="0">
                  <a:srgbClr val="00FF00"/>
                </a:gs>
                <a:gs pos="100000">
                  <a:srgbClr val="FFFFFF"/>
                </a:gs>
              </a:gsLst>
              <a:lin ang="5400000" scaled="1"/>
            </a:gradFill>
            <a:ln w="23813">
              <a:solidFill>
                <a:srgbClr val="FF0000"/>
              </a:solidFill>
              <a:prstDash val="solid"/>
              <a:round/>
              <a:headEnd/>
              <a:tailEnd/>
            </a:ln>
          </p:spPr>
          <p:txBody>
            <a:bodyPr/>
            <a:lstStyle/>
            <a:p>
              <a:endParaRPr lang="en-GB"/>
            </a:p>
          </p:txBody>
        </p:sp>
        <p:sp>
          <p:nvSpPr>
            <p:cNvPr id="425114" name="Freeform 154"/>
            <p:cNvSpPr>
              <a:spLocks/>
            </p:cNvSpPr>
            <p:nvPr/>
          </p:nvSpPr>
          <p:spPr bwMode="auto">
            <a:xfrm>
              <a:off x="2218" y="3366"/>
              <a:ext cx="10" cy="6"/>
            </a:xfrm>
            <a:custGeom>
              <a:avLst/>
              <a:gdLst/>
              <a:ahLst/>
              <a:cxnLst>
                <a:cxn ang="0">
                  <a:pos x="0" y="6"/>
                </a:cxn>
                <a:cxn ang="0">
                  <a:pos x="5" y="6"/>
                </a:cxn>
                <a:cxn ang="0">
                  <a:pos x="10" y="0"/>
                </a:cxn>
              </a:cxnLst>
              <a:rect l="0" t="0" r="r" b="b"/>
              <a:pathLst>
                <a:path w="10" h="6">
                  <a:moveTo>
                    <a:pt x="0" y="6"/>
                  </a:moveTo>
                  <a:lnTo>
                    <a:pt x="5" y="6"/>
                  </a:lnTo>
                  <a:lnTo>
                    <a:pt x="10" y="0"/>
                  </a:lnTo>
                </a:path>
              </a:pathLst>
            </a:custGeom>
            <a:gradFill rotWithShape="0">
              <a:gsLst>
                <a:gs pos="0">
                  <a:srgbClr val="00FF00"/>
                </a:gs>
                <a:gs pos="100000">
                  <a:srgbClr val="FFFFFF"/>
                </a:gs>
              </a:gsLst>
              <a:lin ang="5400000" scaled="1"/>
            </a:gradFill>
            <a:ln w="23813">
              <a:solidFill>
                <a:srgbClr val="FF0000"/>
              </a:solidFill>
              <a:prstDash val="solid"/>
              <a:round/>
              <a:headEnd/>
              <a:tailEnd/>
            </a:ln>
          </p:spPr>
          <p:txBody>
            <a:bodyPr/>
            <a:lstStyle/>
            <a:p>
              <a:endParaRPr lang="en-GB"/>
            </a:p>
          </p:txBody>
        </p:sp>
        <p:sp>
          <p:nvSpPr>
            <p:cNvPr id="425115" name="Line 155"/>
            <p:cNvSpPr>
              <a:spLocks noChangeShapeType="1"/>
            </p:cNvSpPr>
            <p:nvPr/>
          </p:nvSpPr>
          <p:spPr bwMode="auto">
            <a:xfrm flipV="1">
              <a:off x="2228" y="3361"/>
              <a:ext cx="10" cy="5"/>
            </a:xfrm>
            <a:prstGeom prst="line">
              <a:avLst/>
            </a:prstGeom>
            <a:noFill/>
            <a:ln w="23813">
              <a:solidFill>
                <a:srgbClr val="FF0000"/>
              </a:solidFill>
              <a:round/>
              <a:headEnd/>
              <a:tailEnd/>
            </a:ln>
          </p:spPr>
          <p:txBody>
            <a:bodyPr/>
            <a:lstStyle/>
            <a:p>
              <a:endParaRPr lang="en-GB"/>
            </a:p>
          </p:txBody>
        </p:sp>
        <p:sp>
          <p:nvSpPr>
            <p:cNvPr id="425116" name="Freeform 156"/>
            <p:cNvSpPr>
              <a:spLocks/>
            </p:cNvSpPr>
            <p:nvPr/>
          </p:nvSpPr>
          <p:spPr bwMode="auto">
            <a:xfrm>
              <a:off x="2238" y="3361"/>
              <a:ext cx="10" cy="1"/>
            </a:xfrm>
            <a:custGeom>
              <a:avLst/>
              <a:gdLst/>
              <a:ahLst/>
              <a:cxnLst>
                <a:cxn ang="0">
                  <a:pos x="0" y="0"/>
                </a:cxn>
                <a:cxn ang="0">
                  <a:pos x="5" y="0"/>
                </a:cxn>
                <a:cxn ang="0">
                  <a:pos x="10" y="0"/>
                </a:cxn>
              </a:cxnLst>
              <a:rect l="0" t="0" r="r" b="b"/>
              <a:pathLst>
                <a:path w="10">
                  <a:moveTo>
                    <a:pt x="0" y="0"/>
                  </a:moveTo>
                  <a:lnTo>
                    <a:pt x="5" y="0"/>
                  </a:lnTo>
                  <a:lnTo>
                    <a:pt x="10" y="0"/>
                  </a:lnTo>
                </a:path>
              </a:pathLst>
            </a:custGeom>
            <a:gradFill rotWithShape="0">
              <a:gsLst>
                <a:gs pos="0">
                  <a:srgbClr val="00FF00"/>
                </a:gs>
                <a:gs pos="100000">
                  <a:srgbClr val="FFFFFF"/>
                </a:gs>
              </a:gsLst>
              <a:lin ang="5400000" scaled="1"/>
            </a:gradFill>
            <a:ln w="23813">
              <a:solidFill>
                <a:srgbClr val="FF0000"/>
              </a:solidFill>
              <a:prstDash val="solid"/>
              <a:round/>
              <a:headEnd/>
              <a:tailEnd/>
            </a:ln>
          </p:spPr>
          <p:txBody>
            <a:bodyPr/>
            <a:lstStyle/>
            <a:p>
              <a:endParaRPr lang="en-GB"/>
            </a:p>
          </p:txBody>
        </p:sp>
        <p:sp>
          <p:nvSpPr>
            <p:cNvPr id="425117" name="Freeform 157"/>
            <p:cNvSpPr>
              <a:spLocks/>
            </p:cNvSpPr>
            <p:nvPr/>
          </p:nvSpPr>
          <p:spPr bwMode="auto">
            <a:xfrm>
              <a:off x="2248" y="3351"/>
              <a:ext cx="11" cy="10"/>
            </a:xfrm>
            <a:custGeom>
              <a:avLst/>
              <a:gdLst/>
              <a:ahLst/>
              <a:cxnLst>
                <a:cxn ang="0">
                  <a:pos x="0" y="10"/>
                </a:cxn>
                <a:cxn ang="0">
                  <a:pos x="6" y="5"/>
                </a:cxn>
                <a:cxn ang="0">
                  <a:pos x="11" y="0"/>
                </a:cxn>
              </a:cxnLst>
              <a:rect l="0" t="0" r="r" b="b"/>
              <a:pathLst>
                <a:path w="11" h="10">
                  <a:moveTo>
                    <a:pt x="0" y="10"/>
                  </a:moveTo>
                  <a:lnTo>
                    <a:pt x="6" y="5"/>
                  </a:lnTo>
                  <a:lnTo>
                    <a:pt x="11" y="0"/>
                  </a:lnTo>
                </a:path>
              </a:pathLst>
            </a:custGeom>
            <a:gradFill rotWithShape="0">
              <a:gsLst>
                <a:gs pos="0">
                  <a:srgbClr val="00FF00"/>
                </a:gs>
                <a:gs pos="100000">
                  <a:srgbClr val="FFFFFF"/>
                </a:gs>
              </a:gsLst>
              <a:lin ang="5400000" scaled="1"/>
            </a:gradFill>
            <a:ln w="23813">
              <a:solidFill>
                <a:srgbClr val="FF0000"/>
              </a:solidFill>
              <a:prstDash val="solid"/>
              <a:round/>
              <a:headEnd/>
              <a:tailEnd/>
            </a:ln>
          </p:spPr>
          <p:txBody>
            <a:bodyPr/>
            <a:lstStyle/>
            <a:p>
              <a:endParaRPr lang="en-GB"/>
            </a:p>
          </p:txBody>
        </p:sp>
        <p:sp>
          <p:nvSpPr>
            <p:cNvPr id="425118" name="Line 158"/>
            <p:cNvSpPr>
              <a:spLocks noChangeShapeType="1"/>
            </p:cNvSpPr>
            <p:nvPr/>
          </p:nvSpPr>
          <p:spPr bwMode="auto">
            <a:xfrm flipV="1">
              <a:off x="2259" y="3346"/>
              <a:ext cx="5" cy="5"/>
            </a:xfrm>
            <a:prstGeom prst="line">
              <a:avLst/>
            </a:prstGeom>
            <a:noFill/>
            <a:ln w="23813">
              <a:solidFill>
                <a:srgbClr val="FF0000"/>
              </a:solidFill>
              <a:round/>
              <a:headEnd/>
              <a:tailEnd/>
            </a:ln>
          </p:spPr>
          <p:txBody>
            <a:bodyPr/>
            <a:lstStyle/>
            <a:p>
              <a:endParaRPr lang="en-GB"/>
            </a:p>
          </p:txBody>
        </p:sp>
        <p:sp>
          <p:nvSpPr>
            <p:cNvPr id="425119" name="Freeform 159"/>
            <p:cNvSpPr>
              <a:spLocks/>
            </p:cNvSpPr>
            <p:nvPr/>
          </p:nvSpPr>
          <p:spPr bwMode="auto">
            <a:xfrm>
              <a:off x="2264" y="3346"/>
              <a:ext cx="10" cy="5"/>
            </a:xfrm>
            <a:custGeom>
              <a:avLst/>
              <a:gdLst/>
              <a:ahLst/>
              <a:cxnLst>
                <a:cxn ang="0">
                  <a:pos x="0" y="0"/>
                </a:cxn>
                <a:cxn ang="0">
                  <a:pos x="5" y="0"/>
                </a:cxn>
                <a:cxn ang="0">
                  <a:pos x="10" y="5"/>
                </a:cxn>
              </a:cxnLst>
              <a:rect l="0" t="0" r="r" b="b"/>
              <a:pathLst>
                <a:path w="10" h="5">
                  <a:moveTo>
                    <a:pt x="0" y="0"/>
                  </a:moveTo>
                  <a:lnTo>
                    <a:pt x="5" y="0"/>
                  </a:lnTo>
                  <a:lnTo>
                    <a:pt x="10" y="5"/>
                  </a:lnTo>
                </a:path>
              </a:pathLst>
            </a:custGeom>
            <a:gradFill rotWithShape="0">
              <a:gsLst>
                <a:gs pos="0">
                  <a:srgbClr val="00FF00"/>
                </a:gs>
                <a:gs pos="100000">
                  <a:srgbClr val="FFFFFF"/>
                </a:gs>
              </a:gsLst>
              <a:lin ang="5400000" scaled="1"/>
            </a:gradFill>
            <a:ln w="23813">
              <a:solidFill>
                <a:srgbClr val="FF0000"/>
              </a:solidFill>
              <a:prstDash val="solid"/>
              <a:round/>
              <a:headEnd/>
              <a:tailEnd/>
            </a:ln>
          </p:spPr>
          <p:txBody>
            <a:bodyPr/>
            <a:lstStyle/>
            <a:p>
              <a:endParaRPr lang="en-GB"/>
            </a:p>
          </p:txBody>
        </p:sp>
        <p:sp>
          <p:nvSpPr>
            <p:cNvPr id="425120" name="Freeform 160"/>
            <p:cNvSpPr>
              <a:spLocks/>
            </p:cNvSpPr>
            <p:nvPr/>
          </p:nvSpPr>
          <p:spPr bwMode="auto">
            <a:xfrm>
              <a:off x="2274" y="3346"/>
              <a:ext cx="10" cy="5"/>
            </a:xfrm>
            <a:custGeom>
              <a:avLst/>
              <a:gdLst/>
              <a:ahLst/>
              <a:cxnLst>
                <a:cxn ang="0">
                  <a:pos x="0" y="5"/>
                </a:cxn>
                <a:cxn ang="0">
                  <a:pos x="5" y="5"/>
                </a:cxn>
                <a:cxn ang="0">
                  <a:pos x="10" y="0"/>
                </a:cxn>
              </a:cxnLst>
              <a:rect l="0" t="0" r="r" b="b"/>
              <a:pathLst>
                <a:path w="10" h="5">
                  <a:moveTo>
                    <a:pt x="0" y="5"/>
                  </a:moveTo>
                  <a:lnTo>
                    <a:pt x="5" y="5"/>
                  </a:lnTo>
                  <a:lnTo>
                    <a:pt x="10" y="0"/>
                  </a:lnTo>
                </a:path>
              </a:pathLst>
            </a:custGeom>
            <a:gradFill rotWithShape="0">
              <a:gsLst>
                <a:gs pos="0">
                  <a:srgbClr val="00FF00"/>
                </a:gs>
                <a:gs pos="100000">
                  <a:srgbClr val="FFFFFF"/>
                </a:gs>
              </a:gsLst>
              <a:lin ang="5400000" scaled="1"/>
            </a:gradFill>
            <a:ln w="23813">
              <a:solidFill>
                <a:srgbClr val="FF0000"/>
              </a:solidFill>
              <a:prstDash val="solid"/>
              <a:round/>
              <a:headEnd/>
              <a:tailEnd/>
            </a:ln>
          </p:spPr>
          <p:txBody>
            <a:bodyPr/>
            <a:lstStyle/>
            <a:p>
              <a:endParaRPr lang="en-GB"/>
            </a:p>
          </p:txBody>
        </p:sp>
        <p:sp>
          <p:nvSpPr>
            <p:cNvPr id="425121" name="Line 161"/>
            <p:cNvSpPr>
              <a:spLocks noChangeShapeType="1"/>
            </p:cNvSpPr>
            <p:nvPr/>
          </p:nvSpPr>
          <p:spPr bwMode="auto">
            <a:xfrm flipV="1">
              <a:off x="2284" y="3341"/>
              <a:ext cx="11" cy="5"/>
            </a:xfrm>
            <a:prstGeom prst="line">
              <a:avLst/>
            </a:prstGeom>
            <a:noFill/>
            <a:ln w="23813">
              <a:solidFill>
                <a:srgbClr val="FF0000"/>
              </a:solidFill>
              <a:round/>
              <a:headEnd/>
              <a:tailEnd/>
            </a:ln>
          </p:spPr>
          <p:txBody>
            <a:bodyPr/>
            <a:lstStyle/>
            <a:p>
              <a:endParaRPr lang="en-GB"/>
            </a:p>
          </p:txBody>
        </p:sp>
        <p:sp>
          <p:nvSpPr>
            <p:cNvPr id="425122" name="Line 162"/>
            <p:cNvSpPr>
              <a:spLocks noChangeShapeType="1"/>
            </p:cNvSpPr>
            <p:nvPr/>
          </p:nvSpPr>
          <p:spPr bwMode="auto">
            <a:xfrm>
              <a:off x="2295" y="3341"/>
              <a:ext cx="10" cy="1"/>
            </a:xfrm>
            <a:prstGeom prst="line">
              <a:avLst/>
            </a:prstGeom>
            <a:noFill/>
            <a:ln w="23813">
              <a:solidFill>
                <a:srgbClr val="FF0000"/>
              </a:solidFill>
              <a:round/>
              <a:headEnd/>
              <a:tailEnd/>
            </a:ln>
          </p:spPr>
          <p:txBody>
            <a:bodyPr/>
            <a:lstStyle/>
            <a:p>
              <a:endParaRPr lang="en-GB"/>
            </a:p>
          </p:txBody>
        </p:sp>
        <p:sp>
          <p:nvSpPr>
            <p:cNvPr id="425123" name="Line 163"/>
            <p:cNvSpPr>
              <a:spLocks noChangeShapeType="1"/>
            </p:cNvSpPr>
            <p:nvPr/>
          </p:nvSpPr>
          <p:spPr bwMode="auto">
            <a:xfrm>
              <a:off x="2305" y="3341"/>
              <a:ext cx="10" cy="1"/>
            </a:xfrm>
            <a:prstGeom prst="line">
              <a:avLst/>
            </a:prstGeom>
            <a:noFill/>
            <a:ln w="23813">
              <a:solidFill>
                <a:srgbClr val="FF0000"/>
              </a:solidFill>
              <a:round/>
              <a:headEnd/>
              <a:tailEnd/>
            </a:ln>
          </p:spPr>
          <p:txBody>
            <a:bodyPr/>
            <a:lstStyle/>
            <a:p>
              <a:endParaRPr lang="en-GB"/>
            </a:p>
          </p:txBody>
        </p:sp>
        <p:sp>
          <p:nvSpPr>
            <p:cNvPr id="425124" name="Freeform 164"/>
            <p:cNvSpPr>
              <a:spLocks/>
            </p:cNvSpPr>
            <p:nvPr/>
          </p:nvSpPr>
          <p:spPr bwMode="auto">
            <a:xfrm>
              <a:off x="2315" y="3336"/>
              <a:ext cx="11" cy="5"/>
            </a:xfrm>
            <a:custGeom>
              <a:avLst/>
              <a:gdLst/>
              <a:ahLst/>
              <a:cxnLst>
                <a:cxn ang="0">
                  <a:pos x="0" y="5"/>
                </a:cxn>
                <a:cxn ang="0">
                  <a:pos x="5" y="0"/>
                </a:cxn>
                <a:cxn ang="0">
                  <a:pos x="11" y="0"/>
                </a:cxn>
              </a:cxnLst>
              <a:rect l="0" t="0" r="r" b="b"/>
              <a:pathLst>
                <a:path w="11" h="5">
                  <a:moveTo>
                    <a:pt x="0" y="5"/>
                  </a:moveTo>
                  <a:lnTo>
                    <a:pt x="5" y="0"/>
                  </a:lnTo>
                  <a:lnTo>
                    <a:pt x="11" y="0"/>
                  </a:lnTo>
                </a:path>
              </a:pathLst>
            </a:custGeom>
            <a:gradFill rotWithShape="0">
              <a:gsLst>
                <a:gs pos="0">
                  <a:srgbClr val="00FF00"/>
                </a:gs>
                <a:gs pos="100000">
                  <a:srgbClr val="FFFFFF"/>
                </a:gs>
              </a:gsLst>
              <a:lin ang="5400000" scaled="1"/>
            </a:gradFill>
            <a:ln w="23813">
              <a:solidFill>
                <a:srgbClr val="FF0000"/>
              </a:solidFill>
              <a:prstDash val="solid"/>
              <a:round/>
              <a:headEnd/>
              <a:tailEnd/>
            </a:ln>
          </p:spPr>
          <p:txBody>
            <a:bodyPr/>
            <a:lstStyle/>
            <a:p>
              <a:endParaRPr lang="en-GB"/>
            </a:p>
          </p:txBody>
        </p:sp>
        <p:sp>
          <p:nvSpPr>
            <p:cNvPr id="425125" name="Line 165"/>
            <p:cNvSpPr>
              <a:spLocks noChangeShapeType="1"/>
            </p:cNvSpPr>
            <p:nvPr/>
          </p:nvSpPr>
          <p:spPr bwMode="auto">
            <a:xfrm>
              <a:off x="2326" y="3336"/>
              <a:ext cx="10" cy="1"/>
            </a:xfrm>
            <a:prstGeom prst="line">
              <a:avLst/>
            </a:prstGeom>
            <a:noFill/>
            <a:ln w="23813">
              <a:solidFill>
                <a:srgbClr val="FF0000"/>
              </a:solidFill>
              <a:round/>
              <a:headEnd/>
              <a:tailEnd/>
            </a:ln>
          </p:spPr>
          <p:txBody>
            <a:bodyPr/>
            <a:lstStyle/>
            <a:p>
              <a:endParaRPr lang="en-GB"/>
            </a:p>
          </p:txBody>
        </p:sp>
        <p:sp>
          <p:nvSpPr>
            <p:cNvPr id="425126" name="Freeform 166"/>
            <p:cNvSpPr>
              <a:spLocks/>
            </p:cNvSpPr>
            <p:nvPr/>
          </p:nvSpPr>
          <p:spPr bwMode="auto">
            <a:xfrm>
              <a:off x="2336" y="3336"/>
              <a:ext cx="10" cy="10"/>
            </a:xfrm>
            <a:custGeom>
              <a:avLst/>
              <a:gdLst/>
              <a:ahLst/>
              <a:cxnLst>
                <a:cxn ang="0">
                  <a:pos x="0" y="0"/>
                </a:cxn>
                <a:cxn ang="0">
                  <a:pos x="5" y="5"/>
                </a:cxn>
                <a:cxn ang="0">
                  <a:pos x="10" y="10"/>
                </a:cxn>
              </a:cxnLst>
              <a:rect l="0" t="0" r="r" b="b"/>
              <a:pathLst>
                <a:path w="10" h="10">
                  <a:moveTo>
                    <a:pt x="0" y="0"/>
                  </a:moveTo>
                  <a:lnTo>
                    <a:pt x="5" y="5"/>
                  </a:lnTo>
                  <a:lnTo>
                    <a:pt x="10" y="10"/>
                  </a:lnTo>
                </a:path>
              </a:pathLst>
            </a:custGeom>
            <a:gradFill rotWithShape="0">
              <a:gsLst>
                <a:gs pos="0">
                  <a:srgbClr val="00FF00"/>
                </a:gs>
                <a:gs pos="100000">
                  <a:srgbClr val="FFFFFF"/>
                </a:gs>
              </a:gsLst>
              <a:lin ang="5400000" scaled="1"/>
            </a:gradFill>
            <a:ln w="23813">
              <a:solidFill>
                <a:srgbClr val="FF0000"/>
              </a:solidFill>
              <a:prstDash val="solid"/>
              <a:round/>
              <a:headEnd/>
              <a:tailEnd/>
            </a:ln>
          </p:spPr>
          <p:txBody>
            <a:bodyPr/>
            <a:lstStyle/>
            <a:p>
              <a:endParaRPr lang="en-GB"/>
            </a:p>
          </p:txBody>
        </p:sp>
        <p:sp>
          <p:nvSpPr>
            <p:cNvPr id="425127" name="Freeform 167"/>
            <p:cNvSpPr>
              <a:spLocks/>
            </p:cNvSpPr>
            <p:nvPr/>
          </p:nvSpPr>
          <p:spPr bwMode="auto">
            <a:xfrm>
              <a:off x="2346" y="3341"/>
              <a:ext cx="10" cy="5"/>
            </a:xfrm>
            <a:custGeom>
              <a:avLst/>
              <a:gdLst/>
              <a:ahLst/>
              <a:cxnLst>
                <a:cxn ang="0">
                  <a:pos x="0" y="5"/>
                </a:cxn>
                <a:cxn ang="0">
                  <a:pos x="5" y="5"/>
                </a:cxn>
                <a:cxn ang="0">
                  <a:pos x="10" y="0"/>
                </a:cxn>
              </a:cxnLst>
              <a:rect l="0" t="0" r="r" b="b"/>
              <a:pathLst>
                <a:path w="10" h="5">
                  <a:moveTo>
                    <a:pt x="0" y="5"/>
                  </a:moveTo>
                  <a:lnTo>
                    <a:pt x="5" y="5"/>
                  </a:lnTo>
                  <a:lnTo>
                    <a:pt x="10" y="0"/>
                  </a:lnTo>
                </a:path>
              </a:pathLst>
            </a:custGeom>
            <a:gradFill rotWithShape="0">
              <a:gsLst>
                <a:gs pos="0">
                  <a:srgbClr val="00FF00"/>
                </a:gs>
                <a:gs pos="100000">
                  <a:srgbClr val="FFFFFF"/>
                </a:gs>
              </a:gsLst>
              <a:lin ang="5400000" scaled="1"/>
            </a:gradFill>
            <a:ln w="23813">
              <a:solidFill>
                <a:srgbClr val="FF0000"/>
              </a:solidFill>
              <a:prstDash val="solid"/>
              <a:round/>
              <a:headEnd/>
              <a:tailEnd/>
            </a:ln>
          </p:spPr>
          <p:txBody>
            <a:bodyPr/>
            <a:lstStyle/>
            <a:p>
              <a:endParaRPr lang="en-GB"/>
            </a:p>
          </p:txBody>
        </p:sp>
        <p:sp>
          <p:nvSpPr>
            <p:cNvPr id="425128" name="Line 168"/>
            <p:cNvSpPr>
              <a:spLocks noChangeShapeType="1"/>
            </p:cNvSpPr>
            <p:nvPr/>
          </p:nvSpPr>
          <p:spPr bwMode="auto">
            <a:xfrm flipV="1">
              <a:off x="2356" y="3330"/>
              <a:ext cx="11" cy="11"/>
            </a:xfrm>
            <a:prstGeom prst="line">
              <a:avLst/>
            </a:prstGeom>
            <a:noFill/>
            <a:ln w="23813">
              <a:solidFill>
                <a:srgbClr val="FF0000"/>
              </a:solidFill>
              <a:round/>
              <a:headEnd/>
              <a:tailEnd/>
            </a:ln>
          </p:spPr>
          <p:txBody>
            <a:bodyPr/>
            <a:lstStyle/>
            <a:p>
              <a:endParaRPr lang="en-GB"/>
            </a:p>
          </p:txBody>
        </p:sp>
        <p:sp>
          <p:nvSpPr>
            <p:cNvPr id="425129" name="Line 169"/>
            <p:cNvSpPr>
              <a:spLocks noChangeShapeType="1"/>
            </p:cNvSpPr>
            <p:nvPr/>
          </p:nvSpPr>
          <p:spPr bwMode="auto">
            <a:xfrm flipV="1">
              <a:off x="2367" y="3325"/>
              <a:ext cx="10" cy="5"/>
            </a:xfrm>
            <a:prstGeom prst="line">
              <a:avLst/>
            </a:prstGeom>
            <a:noFill/>
            <a:ln w="23813">
              <a:solidFill>
                <a:srgbClr val="FF0000"/>
              </a:solidFill>
              <a:round/>
              <a:headEnd/>
              <a:tailEnd/>
            </a:ln>
          </p:spPr>
          <p:txBody>
            <a:bodyPr/>
            <a:lstStyle/>
            <a:p>
              <a:endParaRPr lang="en-GB"/>
            </a:p>
          </p:txBody>
        </p:sp>
        <p:sp>
          <p:nvSpPr>
            <p:cNvPr id="425130" name="Line 170"/>
            <p:cNvSpPr>
              <a:spLocks noChangeShapeType="1"/>
            </p:cNvSpPr>
            <p:nvPr/>
          </p:nvSpPr>
          <p:spPr bwMode="auto">
            <a:xfrm>
              <a:off x="2377" y="3325"/>
              <a:ext cx="10" cy="1"/>
            </a:xfrm>
            <a:prstGeom prst="line">
              <a:avLst/>
            </a:prstGeom>
            <a:noFill/>
            <a:ln w="23813">
              <a:solidFill>
                <a:srgbClr val="FF0000"/>
              </a:solidFill>
              <a:round/>
              <a:headEnd/>
              <a:tailEnd/>
            </a:ln>
          </p:spPr>
          <p:txBody>
            <a:bodyPr/>
            <a:lstStyle/>
            <a:p>
              <a:endParaRPr lang="en-GB"/>
            </a:p>
          </p:txBody>
        </p:sp>
        <p:sp>
          <p:nvSpPr>
            <p:cNvPr id="425131" name="Freeform 171"/>
            <p:cNvSpPr>
              <a:spLocks/>
            </p:cNvSpPr>
            <p:nvPr/>
          </p:nvSpPr>
          <p:spPr bwMode="auto">
            <a:xfrm>
              <a:off x="2387" y="3325"/>
              <a:ext cx="11" cy="1"/>
            </a:xfrm>
            <a:custGeom>
              <a:avLst/>
              <a:gdLst/>
              <a:ahLst/>
              <a:cxnLst>
                <a:cxn ang="0">
                  <a:pos x="0" y="0"/>
                </a:cxn>
                <a:cxn ang="0">
                  <a:pos x="5" y="0"/>
                </a:cxn>
                <a:cxn ang="0">
                  <a:pos x="11" y="0"/>
                </a:cxn>
              </a:cxnLst>
              <a:rect l="0" t="0" r="r" b="b"/>
              <a:pathLst>
                <a:path w="11">
                  <a:moveTo>
                    <a:pt x="0" y="0"/>
                  </a:moveTo>
                  <a:lnTo>
                    <a:pt x="5" y="0"/>
                  </a:lnTo>
                  <a:lnTo>
                    <a:pt x="11" y="0"/>
                  </a:lnTo>
                </a:path>
              </a:pathLst>
            </a:custGeom>
            <a:gradFill rotWithShape="0">
              <a:gsLst>
                <a:gs pos="0">
                  <a:srgbClr val="00FF00"/>
                </a:gs>
                <a:gs pos="100000">
                  <a:srgbClr val="FFFFFF"/>
                </a:gs>
              </a:gsLst>
              <a:lin ang="5400000" scaled="1"/>
            </a:gradFill>
            <a:ln w="23813">
              <a:solidFill>
                <a:srgbClr val="FF0000"/>
              </a:solidFill>
              <a:prstDash val="solid"/>
              <a:round/>
              <a:headEnd/>
              <a:tailEnd/>
            </a:ln>
          </p:spPr>
          <p:txBody>
            <a:bodyPr/>
            <a:lstStyle/>
            <a:p>
              <a:endParaRPr lang="en-GB"/>
            </a:p>
          </p:txBody>
        </p:sp>
        <p:sp>
          <p:nvSpPr>
            <p:cNvPr id="425132" name="Freeform 172"/>
            <p:cNvSpPr>
              <a:spLocks/>
            </p:cNvSpPr>
            <p:nvPr/>
          </p:nvSpPr>
          <p:spPr bwMode="auto">
            <a:xfrm>
              <a:off x="2398" y="3315"/>
              <a:ext cx="10" cy="10"/>
            </a:xfrm>
            <a:custGeom>
              <a:avLst/>
              <a:gdLst/>
              <a:ahLst/>
              <a:cxnLst>
                <a:cxn ang="0">
                  <a:pos x="0" y="10"/>
                </a:cxn>
                <a:cxn ang="0">
                  <a:pos x="5" y="5"/>
                </a:cxn>
                <a:cxn ang="0">
                  <a:pos x="10" y="0"/>
                </a:cxn>
              </a:cxnLst>
              <a:rect l="0" t="0" r="r" b="b"/>
              <a:pathLst>
                <a:path w="10" h="10">
                  <a:moveTo>
                    <a:pt x="0" y="10"/>
                  </a:moveTo>
                  <a:lnTo>
                    <a:pt x="5" y="5"/>
                  </a:lnTo>
                  <a:lnTo>
                    <a:pt x="10" y="0"/>
                  </a:lnTo>
                </a:path>
              </a:pathLst>
            </a:custGeom>
            <a:gradFill rotWithShape="0">
              <a:gsLst>
                <a:gs pos="0">
                  <a:srgbClr val="00FF00"/>
                </a:gs>
                <a:gs pos="100000">
                  <a:srgbClr val="FFFFFF"/>
                </a:gs>
              </a:gsLst>
              <a:lin ang="5400000" scaled="1"/>
            </a:gradFill>
            <a:ln w="23813">
              <a:solidFill>
                <a:srgbClr val="FF0000"/>
              </a:solidFill>
              <a:prstDash val="solid"/>
              <a:round/>
              <a:headEnd/>
              <a:tailEnd/>
            </a:ln>
          </p:spPr>
          <p:txBody>
            <a:bodyPr/>
            <a:lstStyle/>
            <a:p>
              <a:endParaRPr lang="en-GB"/>
            </a:p>
          </p:txBody>
        </p:sp>
        <p:sp>
          <p:nvSpPr>
            <p:cNvPr id="425133" name="Freeform 173"/>
            <p:cNvSpPr>
              <a:spLocks/>
            </p:cNvSpPr>
            <p:nvPr/>
          </p:nvSpPr>
          <p:spPr bwMode="auto">
            <a:xfrm>
              <a:off x="2408" y="3315"/>
              <a:ext cx="10" cy="1"/>
            </a:xfrm>
            <a:custGeom>
              <a:avLst/>
              <a:gdLst/>
              <a:ahLst/>
              <a:cxnLst>
                <a:cxn ang="0">
                  <a:pos x="0" y="0"/>
                </a:cxn>
                <a:cxn ang="0">
                  <a:pos x="5" y="0"/>
                </a:cxn>
                <a:cxn ang="0">
                  <a:pos x="10" y="0"/>
                </a:cxn>
              </a:cxnLst>
              <a:rect l="0" t="0" r="r" b="b"/>
              <a:pathLst>
                <a:path w="10">
                  <a:moveTo>
                    <a:pt x="0" y="0"/>
                  </a:moveTo>
                  <a:lnTo>
                    <a:pt x="5" y="0"/>
                  </a:lnTo>
                  <a:lnTo>
                    <a:pt x="10" y="0"/>
                  </a:lnTo>
                </a:path>
              </a:pathLst>
            </a:custGeom>
            <a:gradFill rotWithShape="0">
              <a:gsLst>
                <a:gs pos="0">
                  <a:srgbClr val="00FF00"/>
                </a:gs>
                <a:gs pos="100000">
                  <a:srgbClr val="FFFFFF"/>
                </a:gs>
              </a:gsLst>
              <a:lin ang="5400000" scaled="1"/>
            </a:gradFill>
            <a:ln w="23813">
              <a:solidFill>
                <a:srgbClr val="FF0000"/>
              </a:solidFill>
              <a:prstDash val="solid"/>
              <a:round/>
              <a:headEnd/>
              <a:tailEnd/>
            </a:ln>
          </p:spPr>
          <p:txBody>
            <a:bodyPr/>
            <a:lstStyle/>
            <a:p>
              <a:endParaRPr lang="en-GB"/>
            </a:p>
          </p:txBody>
        </p:sp>
        <p:sp>
          <p:nvSpPr>
            <p:cNvPr id="425134" name="Line 174"/>
            <p:cNvSpPr>
              <a:spLocks noChangeShapeType="1"/>
            </p:cNvSpPr>
            <p:nvPr/>
          </p:nvSpPr>
          <p:spPr bwMode="auto">
            <a:xfrm>
              <a:off x="2418" y="3315"/>
              <a:ext cx="10" cy="1"/>
            </a:xfrm>
            <a:prstGeom prst="line">
              <a:avLst/>
            </a:prstGeom>
            <a:noFill/>
            <a:ln w="23813">
              <a:solidFill>
                <a:srgbClr val="FF0000"/>
              </a:solidFill>
              <a:round/>
              <a:headEnd/>
              <a:tailEnd/>
            </a:ln>
          </p:spPr>
          <p:txBody>
            <a:bodyPr/>
            <a:lstStyle/>
            <a:p>
              <a:endParaRPr lang="en-GB"/>
            </a:p>
          </p:txBody>
        </p:sp>
        <p:sp>
          <p:nvSpPr>
            <p:cNvPr id="425135" name="Line 175"/>
            <p:cNvSpPr>
              <a:spLocks noChangeShapeType="1"/>
            </p:cNvSpPr>
            <p:nvPr/>
          </p:nvSpPr>
          <p:spPr bwMode="auto">
            <a:xfrm flipV="1">
              <a:off x="2428" y="3310"/>
              <a:ext cx="11" cy="5"/>
            </a:xfrm>
            <a:prstGeom prst="line">
              <a:avLst/>
            </a:prstGeom>
            <a:noFill/>
            <a:ln w="23813">
              <a:solidFill>
                <a:srgbClr val="FF0000"/>
              </a:solidFill>
              <a:round/>
              <a:headEnd/>
              <a:tailEnd/>
            </a:ln>
          </p:spPr>
          <p:txBody>
            <a:bodyPr/>
            <a:lstStyle/>
            <a:p>
              <a:endParaRPr lang="en-GB"/>
            </a:p>
          </p:txBody>
        </p:sp>
        <p:sp>
          <p:nvSpPr>
            <p:cNvPr id="425136" name="Line 176"/>
            <p:cNvSpPr>
              <a:spLocks noChangeShapeType="1"/>
            </p:cNvSpPr>
            <p:nvPr/>
          </p:nvSpPr>
          <p:spPr bwMode="auto">
            <a:xfrm flipV="1">
              <a:off x="2439" y="3300"/>
              <a:ext cx="5" cy="10"/>
            </a:xfrm>
            <a:prstGeom prst="line">
              <a:avLst/>
            </a:prstGeom>
            <a:noFill/>
            <a:ln w="23813">
              <a:solidFill>
                <a:srgbClr val="FF0000"/>
              </a:solidFill>
              <a:round/>
              <a:headEnd/>
              <a:tailEnd/>
            </a:ln>
          </p:spPr>
          <p:txBody>
            <a:bodyPr/>
            <a:lstStyle/>
            <a:p>
              <a:endParaRPr lang="en-GB"/>
            </a:p>
          </p:txBody>
        </p:sp>
        <p:sp>
          <p:nvSpPr>
            <p:cNvPr id="425137" name="Line 177"/>
            <p:cNvSpPr>
              <a:spLocks noChangeShapeType="1"/>
            </p:cNvSpPr>
            <p:nvPr/>
          </p:nvSpPr>
          <p:spPr bwMode="auto">
            <a:xfrm flipV="1">
              <a:off x="2444" y="3289"/>
              <a:ext cx="10" cy="11"/>
            </a:xfrm>
            <a:prstGeom prst="line">
              <a:avLst/>
            </a:prstGeom>
            <a:noFill/>
            <a:ln w="23813">
              <a:solidFill>
                <a:srgbClr val="FF0000"/>
              </a:solidFill>
              <a:round/>
              <a:headEnd/>
              <a:tailEnd/>
            </a:ln>
          </p:spPr>
          <p:txBody>
            <a:bodyPr/>
            <a:lstStyle/>
            <a:p>
              <a:endParaRPr lang="en-GB"/>
            </a:p>
          </p:txBody>
        </p:sp>
        <p:sp>
          <p:nvSpPr>
            <p:cNvPr id="425138" name="Line 178"/>
            <p:cNvSpPr>
              <a:spLocks noChangeShapeType="1"/>
            </p:cNvSpPr>
            <p:nvPr/>
          </p:nvSpPr>
          <p:spPr bwMode="auto">
            <a:xfrm flipV="1">
              <a:off x="2454" y="3284"/>
              <a:ext cx="10" cy="5"/>
            </a:xfrm>
            <a:prstGeom prst="line">
              <a:avLst/>
            </a:prstGeom>
            <a:noFill/>
            <a:ln w="23813">
              <a:solidFill>
                <a:srgbClr val="FF0000"/>
              </a:solidFill>
              <a:round/>
              <a:headEnd/>
              <a:tailEnd/>
            </a:ln>
          </p:spPr>
          <p:txBody>
            <a:bodyPr/>
            <a:lstStyle/>
            <a:p>
              <a:endParaRPr lang="en-GB"/>
            </a:p>
          </p:txBody>
        </p:sp>
        <p:sp>
          <p:nvSpPr>
            <p:cNvPr id="425139" name="Freeform 179"/>
            <p:cNvSpPr>
              <a:spLocks/>
            </p:cNvSpPr>
            <p:nvPr/>
          </p:nvSpPr>
          <p:spPr bwMode="auto">
            <a:xfrm>
              <a:off x="2464" y="3284"/>
              <a:ext cx="11" cy="1"/>
            </a:xfrm>
            <a:custGeom>
              <a:avLst/>
              <a:gdLst/>
              <a:ahLst/>
              <a:cxnLst>
                <a:cxn ang="0">
                  <a:pos x="0" y="0"/>
                </a:cxn>
                <a:cxn ang="0">
                  <a:pos x="5" y="0"/>
                </a:cxn>
                <a:cxn ang="0">
                  <a:pos x="11" y="0"/>
                </a:cxn>
              </a:cxnLst>
              <a:rect l="0" t="0" r="r" b="b"/>
              <a:pathLst>
                <a:path w="11">
                  <a:moveTo>
                    <a:pt x="0" y="0"/>
                  </a:moveTo>
                  <a:lnTo>
                    <a:pt x="5" y="0"/>
                  </a:lnTo>
                  <a:lnTo>
                    <a:pt x="11" y="0"/>
                  </a:lnTo>
                </a:path>
              </a:pathLst>
            </a:custGeom>
            <a:gradFill rotWithShape="0">
              <a:gsLst>
                <a:gs pos="0">
                  <a:srgbClr val="00FF00"/>
                </a:gs>
                <a:gs pos="100000">
                  <a:srgbClr val="FFFFFF"/>
                </a:gs>
              </a:gsLst>
              <a:lin ang="5400000" scaled="1"/>
            </a:gradFill>
            <a:ln w="23813">
              <a:solidFill>
                <a:srgbClr val="FF0000"/>
              </a:solidFill>
              <a:prstDash val="solid"/>
              <a:round/>
              <a:headEnd/>
              <a:tailEnd/>
            </a:ln>
          </p:spPr>
          <p:txBody>
            <a:bodyPr/>
            <a:lstStyle/>
            <a:p>
              <a:endParaRPr lang="en-GB"/>
            </a:p>
          </p:txBody>
        </p:sp>
        <p:sp>
          <p:nvSpPr>
            <p:cNvPr id="425140" name="Freeform 180"/>
            <p:cNvSpPr>
              <a:spLocks/>
            </p:cNvSpPr>
            <p:nvPr/>
          </p:nvSpPr>
          <p:spPr bwMode="auto">
            <a:xfrm>
              <a:off x="2475" y="3274"/>
              <a:ext cx="10" cy="10"/>
            </a:xfrm>
            <a:custGeom>
              <a:avLst/>
              <a:gdLst/>
              <a:ahLst/>
              <a:cxnLst>
                <a:cxn ang="0">
                  <a:pos x="0" y="10"/>
                </a:cxn>
                <a:cxn ang="0">
                  <a:pos x="5" y="5"/>
                </a:cxn>
                <a:cxn ang="0">
                  <a:pos x="10" y="0"/>
                </a:cxn>
              </a:cxnLst>
              <a:rect l="0" t="0" r="r" b="b"/>
              <a:pathLst>
                <a:path w="10" h="10">
                  <a:moveTo>
                    <a:pt x="0" y="10"/>
                  </a:moveTo>
                  <a:lnTo>
                    <a:pt x="5" y="5"/>
                  </a:lnTo>
                  <a:lnTo>
                    <a:pt x="10" y="0"/>
                  </a:lnTo>
                </a:path>
              </a:pathLst>
            </a:custGeom>
            <a:gradFill rotWithShape="0">
              <a:gsLst>
                <a:gs pos="0">
                  <a:srgbClr val="00FF00"/>
                </a:gs>
                <a:gs pos="100000">
                  <a:srgbClr val="FFFFFF"/>
                </a:gs>
              </a:gsLst>
              <a:lin ang="5400000" scaled="1"/>
            </a:gradFill>
            <a:ln w="23813">
              <a:solidFill>
                <a:srgbClr val="FF0000"/>
              </a:solidFill>
              <a:prstDash val="solid"/>
              <a:round/>
              <a:headEnd/>
              <a:tailEnd/>
            </a:ln>
          </p:spPr>
          <p:txBody>
            <a:bodyPr/>
            <a:lstStyle/>
            <a:p>
              <a:endParaRPr lang="en-GB"/>
            </a:p>
          </p:txBody>
        </p:sp>
        <p:sp>
          <p:nvSpPr>
            <p:cNvPr id="425141" name="Freeform 181"/>
            <p:cNvSpPr>
              <a:spLocks/>
            </p:cNvSpPr>
            <p:nvPr/>
          </p:nvSpPr>
          <p:spPr bwMode="auto">
            <a:xfrm>
              <a:off x="2485" y="3264"/>
              <a:ext cx="10" cy="10"/>
            </a:xfrm>
            <a:custGeom>
              <a:avLst/>
              <a:gdLst/>
              <a:ahLst/>
              <a:cxnLst>
                <a:cxn ang="0">
                  <a:pos x="0" y="10"/>
                </a:cxn>
                <a:cxn ang="0">
                  <a:pos x="5" y="5"/>
                </a:cxn>
                <a:cxn ang="0">
                  <a:pos x="10" y="0"/>
                </a:cxn>
              </a:cxnLst>
              <a:rect l="0" t="0" r="r" b="b"/>
              <a:pathLst>
                <a:path w="10" h="10">
                  <a:moveTo>
                    <a:pt x="0" y="10"/>
                  </a:moveTo>
                  <a:lnTo>
                    <a:pt x="5" y="5"/>
                  </a:lnTo>
                  <a:lnTo>
                    <a:pt x="10" y="0"/>
                  </a:lnTo>
                </a:path>
              </a:pathLst>
            </a:custGeom>
            <a:gradFill rotWithShape="0">
              <a:gsLst>
                <a:gs pos="0">
                  <a:srgbClr val="00FF00"/>
                </a:gs>
                <a:gs pos="100000">
                  <a:srgbClr val="FFFFFF"/>
                </a:gs>
              </a:gsLst>
              <a:lin ang="5400000" scaled="1"/>
            </a:gradFill>
            <a:ln w="23813">
              <a:solidFill>
                <a:srgbClr val="FF0000"/>
              </a:solidFill>
              <a:prstDash val="solid"/>
              <a:round/>
              <a:headEnd/>
              <a:tailEnd/>
            </a:ln>
          </p:spPr>
          <p:txBody>
            <a:bodyPr/>
            <a:lstStyle/>
            <a:p>
              <a:endParaRPr lang="en-GB"/>
            </a:p>
          </p:txBody>
        </p:sp>
        <p:sp>
          <p:nvSpPr>
            <p:cNvPr id="425142" name="Freeform 182"/>
            <p:cNvSpPr>
              <a:spLocks/>
            </p:cNvSpPr>
            <p:nvPr/>
          </p:nvSpPr>
          <p:spPr bwMode="auto">
            <a:xfrm>
              <a:off x="2495" y="3264"/>
              <a:ext cx="10" cy="1"/>
            </a:xfrm>
            <a:custGeom>
              <a:avLst/>
              <a:gdLst/>
              <a:ahLst/>
              <a:cxnLst>
                <a:cxn ang="0">
                  <a:pos x="0" y="0"/>
                </a:cxn>
                <a:cxn ang="0">
                  <a:pos x="5" y="0"/>
                </a:cxn>
                <a:cxn ang="0">
                  <a:pos x="10" y="0"/>
                </a:cxn>
              </a:cxnLst>
              <a:rect l="0" t="0" r="r" b="b"/>
              <a:pathLst>
                <a:path w="10">
                  <a:moveTo>
                    <a:pt x="0" y="0"/>
                  </a:moveTo>
                  <a:lnTo>
                    <a:pt x="5" y="0"/>
                  </a:lnTo>
                  <a:lnTo>
                    <a:pt x="10" y="0"/>
                  </a:lnTo>
                </a:path>
              </a:pathLst>
            </a:custGeom>
            <a:gradFill rotWithShape="0">
              <a:gsLst>
                <a:gs pos="0">
                  <a:srgbClr val="00FF00"/>
                </a:gs>
                <a:gs pos="100000">
                  <a:srgbClr val="FFFFFF"/>
                </a:gs>
              </a:gsLst>
              <a:lin ang="5400000" scaled="1"/>
            </a:gradFill>
            <a:ln w="23813">
              <a:solidFill>
                <a:srgbClr val="FF0000"/>
              </a:solidFill>
              <a:prstDash val="solid"/>
              <a:round/>
              <a:headEnd/>
              <a:tailEnd/>
            </a:ln>
          </p:spPr>
          <p:txBody>
            <a:bodyPr/>
            <a:lstStyle/>
            <a:p>
              <a:endParaRPr lang="en-GB"/>
            </a:p>
          </p:txBody>
        </p:sp>
        <p:sp>
          <p:nvSpPr>
            <p:cNvPr id="425143" name="Line 183"/>
            <p:cNvSpPr>
              <a:spLocks noChangeShapeType="1"/>
            </p:cNvSpPr>
            <p:nvPr/>
          </p:nvSpPr>
          <p:spPr bwMode="auto">
            <a:xfrm flipV="1">
              <a:off x="2505" y="3258"/>
              <a:ext cx="11" cy="6"/>
            </a:xfrm>
            <a:prstGeom prst="line">
              <a:avLst/>
            </a:prstGeom>
            <a:noFill/>
            <a:ln w="23813">
              <a:solidFill>
                <a:srgbClr val="FF0000"/>
              </a:solidFill>
              <a:round/>
              <a:headEnd/>
              <a:tailEnd/>
            </a:ln>
          </p:spPr>
          <p:txBody>
            <a:bodyPr/>
            <a:lstStyle/>
            <a:p>
              <a:endParaRPr lang="en-GB"/>
            </a:p>
          </p:txBody>
        </p:sp>
        <p:sp>
          <p:nvSpPr>
            <p:cNvPr id="425144" name="Line 184"/>
            <p:cNvSpPr>
              <a:spLocks noChangeShapeType="1"/>
            </p:cNvSpPr>
            <p:nvPr/>
          </p:nvSpPr>
          <p:spPr bwMode="auto">
            <a:xfrm flipV="1">
              <a:off x="2516" y="3248"/>
              <a:ext cx="10" cy="10"/>
            </a:xfrm>
            <a:prstGeom prst="line">
              <a:avLst/>
            </a:prstGeom>
            <a:noFill/>
            <a:ln w="23813">
              <a:solidFill>
                <a:srgbClr val="FF0000"/>
              </a:solidFill>
              <a:round/>
              <a:headEnd/>
              <a:tailEnd/>
            </a:ln>
          </p:spPr>
          <p:txBody>
            <a:bodyPr/>
            <a:lstStyle/>
            <a:p>
              <a:endParaRPr lang="en-GB"/>
            </a:p>
          </p:txBody>
        </p:sp>
        <p:sp>
          <p:nvSpPr>
            <p:cNvPr id="425145" name="Line 185"/>
            <p:cNvSpPr>
              <a:spLocks noChangeShapeType="1"/>
            </p:cNvSpPr>
            <p:nvPr/>
          </p:nvSpPr>
          <p:spPr bwMode="auto">
            <a:xfrm flipV="1">
              <a:off x="2526" y="3243"/>
              <a:ext cx="10" cy="5"/>
            </a:xfrm>
            <a:prstGeom prst="line">
              <a:avLst/>
            </a:prstGeom>
            <a:noFill/>
            <a:ln w="23813">
              <a:solidFill>
                <a:srgbClr val="FF0000"/>
              </a:solidFill>
              <a:round/>
              <a:headEnd/>
              <a:tailEnd/>
            </a:ln>
          </p:spPr>
          <p:txBody>
            <a:bodyPr/>
            <a:lstStyle/>
            <a:p>
              <a:endParaRPr lang="en-GB"/>
            </a:p>
          </p:txBody>
        </p:sp>
        <p:sp>
          <p:nvSpPr>
            <p:cNvPr id="425146" name="Line 186"/>
            <p:cNvSpPr>
              <a:spLocks noChangeShapeType="1"/>
            </p:cNvSpPr>
            <p:nvPr/>
          </p:nvSpPr>
          <p:spPr bwMode="auto">
            <a:xfrm flipV="1">
              <a:off x="2536" y="3233"/>
              <a:ext cx="11" cy="10"/>
            </a:xfrm>
            <a:prstGeom prst="line">
              <a:avLst/>
            </a:prstGeom>
            <a:noFill/>
            <a:ln w="23813">
              <a:solidFill>
                <a:srgbClr val="FF0000"/>
              </a:solidFill>
              <a:round/>
              <a:headEnd/>
              <a:tailEnd/>
            </a:ln>
          </p:spPr>
          <p:txBody>
            <a:bodyPr/>
            <a:lstStyle/>
            <a:p>
              <a:endParaRPr lang="en-GB"/>
            </a:p>
          </p:txBody>
        </p:sp>
        <p:sp>
          <p:nvSpPr>
            <p:cNvPr id="425147" name="Line 187"/>
            <p:cNvSpPr>
              <a:spLocks noChangeShapeType="1"/>
            </p:cNvSpPr>
            <p:nvPr/>
          </p:nvSpPr>
          <p:spPr bwMode="auto">
            <a:xfrm flipV="1">
              <a:off x="2547" y="3222"/>
              <a:ext cx="10" cy="11"/>
            </a:xfrm>
            <a:prstGeom prst="line">
              <a:avLst/>
            </a:prstGeom>
            <a:noFill/>
            <a:ln w="23813">
              <a:solidFill>
                <a:srgbClr val="FF0000"/>
              </a:solidFill>
              <a:round/>
              <a:headEnd/>
              <a:tailEnd/>
            </a:ln>
          </p:spPr>
          <p:txBody>
            <a:bodyPr/>
            <a:lstStyle/>
            <a:p>
              <a:endParaRPr lang="en-GB"/>
            </a:p>
          </p:txBody>
        </p:sp>
        <p:sp>
          <p:nvSpPr>
            <p:cNvPr id="425148" name="Freeform 188"/>
            <p:cNvSpPr>
              <a:spLocks/>
            </p:cNvSpPr>
            <p:nvPr/>
          </p:nvSpPr>
          <p:spPr bwMode="auto">
            <a:xfrm>
              <a:off x="2557" y="3217"/>
              <a:ext cx="10" cy="5"/>
            </a:xfrm>
            <a:custGeom>
              <a:avLst/>
              <a:gdLst/>
              <a:ahLst/>
              <a:cxnLst>
                <a:cxn ang="0">
                  <a:pos x="0" y="5"/>
                </a:cxn>
                <a:cxn ang="0">
                  <a:pos x="5" y="5"/>
                </a:cxn>
                <a:cxn ang="0">
                  <a:pos x="10" y="0"/>
                </a:cxn>
              </a:cxnLst>
              <a:rect l="0" t="0" r="r" b="b"/>
              <a:pathLst>
                <a:path w="10" h="5">
                  <a:moveTo>
                    <a:pt x="0" y="5"/>
                  </a:moveTo>
                  <a:lnTo>
                    <a:pt x="5" y="5"/>
                  </a:lnTo>
                  <a:lnTo>
                    <a:pt x="10" y="0"/>
                  </a:lnTo>
                </a:path>
              </a:pathLst>
            </a:custGeom>
            <a:gradFill rotWithShape="0">
              <a:gsLst>
                <a:gs pos="0">
                  <a:srgbClr val="00FF00"/>
                </a:gs>
                <a:gs pos="100000">
                  <a:srgbClr val="FFFFFF"/>
                </a:gs>
              </a:gsLst>
              <a:lin ang="5400000" scaled="1"/>
            </a:gradFill>
            <a:ln w="23813">
              <a:solidFill>
                <a:srgbClr val="FF0000"/>
              </a:solidFill>
              <a:prstDash val="solid"/>
              <a:round/>
              <a:headEnd/>
              <a:tailEnd/>
            </a:ln>
          </p:spPr>
          <p:txBody>
            <a:bodyPr/>
            <a:lstStyle/>
            <a:p>
              <a:endParaRPr lang="en-GB"/>
            </a:p>
          </p:txBody>
        </p:sp>
        <p:sp>
          <p:nvSpPr>
            <p:cNvPr id="425149" name="Freeform 189"/>
            <p:cNvSpPr>
              <a:spLocks/>
            </p:cNvSpPr>
            <p:nvPr/>
          </p:nvSpPr>
          <p:spPr bwMode="auto">
            <a:xfrm>
              <a:off x="2567" y="3202"/>
              <a:ext cx="10" cy="15"/>
            </a:xfrm>
            <a:custGeom>
              <a:avLst/>
              <a:gdLst/>
              <a:ahLst/>
              <a:cxnLst>
                <a:cxn ang="0">
                  <a:pos x="0" y="15"/>
                </a:cxn>
                <a:cxn ang="0">
                  <a:pos x="5" y="10"/>
                </a:cxn>
                <a:cxn ang="0">
                  <a:pos x="10" y="0"/>
                </a:cxn>
              </a:cxnLst>
              <a:rect l="0" t="0" r="r" b="b"/>
              <a:pathLst>
                <a:path w="10" h="15">
                  <a:moveTo>
                    <a:pt x="0" y="15"/>
                  </a:moveTo>
                  <a:lnTo>
                    <a:pt x="5" y="10"/>
                  </a:lnTo>
                  <a:lnTo>
                    <a:pt x="10" y="0"/>
                  </a:lnTo>
                </a:path>
              </a:pathLst>
            </a:custGeom>
            <a:gradFill rotWithShape="0">
              <a:gsLst>
                <a:gs pos="0">
                  <a:srgbClr val="00FF00"/>
                </a:gs>
                <a:gs pos="100000">
                  <a:srgbClr val="FFFFFF"/>
                </a:gs>
              </a:gsLst>
              <a:lin ang="5400000" scaled="1"/>
            </a:gradFill>
            <a:ln w="23813">
              <a:solidFill>
                <a:srgbClr val="FF0000"/>
              </a:solidFill>
              <a:prstDash val="solid"/>
              <a:round/>
              <a:headEnd/>
              <a:tailEnd/>
            </a:ln>
          </p:spPr>
          <p:txBody>
            <a:bodyPr/>
            <a:lstStyle/>
            <a:p>
              <a:endParaRPr lang="en-GB"/>
            </a:p>
          </p:txBody>
        </p:sp>
        <p:sp>
          <p:nvSpPr>
            <p:cNvPr id="425150" name="Line 190"/>
            <p:cNvSpPr>
              <a:spLocks noChangeShapeType="1"/>
            </p:cNvSpPr>
            <p:nvPr/>
          </p:nvSpPr>
          <p:spPr bwMode="auto">
            <a:xfrm flipV="1">
              <a:off x="2577" y="3192"/>
              <a:ext cx="11" cy="10"/>
            </a:xfrm>
            <a:prstGeom prst="line">
              <a:avLst/>
            </a:prstGeom>
            <a:noFill/>
            <a:ln w="23813">
              <a:solidFill>
                <a:srgbClr val="FF0000"/>
              </a:solidFill>
              <a:round/>
              <a:headEnd/>
              <a:tailEnd/>
            </a:ln>
          </p:spPr>
          <p:txBody>
            <a:bodyPr/>
            <a:lstStyle/>
            <a:p>
              <a:endParaRPr lang="en-GB"/>
            </a:p>
          </p:txBody>
        </p:sp>
        <p:sp>
          <p:nvSpPr>
            <p:cNvPr id="425151" name="Freeform 191"/>
            <p:cNvSpPr>
              <a:spLocks/>
            </p:cNvSpPr>
            <p:nvPr/>
          </p:nvSpPr>
          <p:spPr bwMode="auto">
            <a:xfrm>
              <a:off x="2588" y="3176"/>
              <a:ext cx="10" cy="16"/>
            </a:xfrm>
            <a:custGeom>
              <a:avLst/>
              <a:gdLst/>
              <a:ahLst/>
              <a:cxnLst>
                <a:cxn ang="0">
                  <a:pos x="0" y="16"/>
                </a:cxn>
                <a:cxn ang="0">
                  <a:pos x="5" y="5"/>
                </a:cxn>
                <a:cxn ang="0">
                  <a:pos x="10" y="0"/>
                </a:cxn>
              </a:cxnLst>
              <a:rect l="0" t="0" r="r" b="b"/>
              <a:pathLst>
                <a:path w="10" h="16">
                  <a:moveTo>
                    <a:pt x="0" y="16"/>
                  </a:moveTo>
                  <a:lnTo>
                    <a:pt x="5" y="5"/>
                  </a:lnTo>
                  <a:lnTo>
                    <a:pt x="10" y="0"/>
                  </a:lnTo>
                </a:path>
              </a:pathLst>
            </a:custGeom>
            <a:gradFill rotWithShape="0">
              <a:gsLst>
                <a:gs pos="0">
                  <a:srgbClr val="00FF00"/>
                </a:gs>
                <a:gs pos="100000">
                  <a:srgbClr val="FFFFFF"/>
                </a:gs>
              </a:gsLst>
              <a:lin ang="5400000" scaled="1"/>
            </a:gradFill>
            <a:ln w="23813">
              <a:solidFill>
                <a:srgbClr val="FF0000"/>
              </a:solidFill>
              <a:prstDash val="solid"/>
              <a:round/>
              <a:headEnd/>
              <a:tailEnd/>
            </a:ln>
          </p:spPr>
          <p:txBody>
            <a:bodyPr/>
            <a:lstStyle/>
            <a:p>
              <a:endParaRPr lang="en-GB"/>
            </a:p>
          </p:txBody>
        </p:sp>
        <p:sp>
          <p:nvSpPr>
            <p:cNvPr id="425152" name="Line 192"/>
            <p:cNvSpPr>
              <a:spLocks noChangeShapeType="1"/>
            </p:cNvSpPr>
            <p:nvPr/>
          </p:nvSpPr>
          <p:spPr bwMode="auto">
            <a:xfrm flipV="1">
              <a:off x="2598" y="3166"/>
              <a:ext cx="10" cy="10"/>
            </a:xfrm>
            <a:prstGeom prst="line">
              <a:avLst/>
            </a:prstGeom>
            <a:noFill/>
            <a:ln w="23813">
              <a:solidFill>
                <a:srgbClr val="FF0000"/>
              </a:solidFill>
              <a:round/>
              <a:headEnd/>
              <a:tailEnd/>
            </a:ln>
          </p:spPr>
          <p:txBody>
            <a:bodyPr/>
            <a:lstStyle/>
            <a:p>
              <a:endParaRPr lang="en-GB"/>
            </a:p>
          </p:txBody>
        </p:sp>
        <p:sp>
          <p:nvSpPr>
            <p:cNvPr id="425153" name="Line 193"/>
            <p:cNvSpPr>
              <a:spLocks noChangeShapeType="1"/>
            </p:cNvSpPr>
            <p:nvPr/>
          </p:nvSpPr>
          <p:spPr bwMode="auto">
            <a:xfrm flipV="1">
              <a:off x="2608" y="3156"/>
              <a:ext cx="11" cy="10"/>
            </a:xfrm>
            <a:prstGeom prst="line">
              <a:avLst/>
            </a:prstGeom>
            <a:noFill/>
            <a:ln w="23813">
              <a:solidFill>
                <a:srgbClr val="FF0000"/>
              </a:solidFill>
              <a:round/>
              <a:headEnd/>
              <a:tailEnd/>
            </a:ln>
          </p:spPr>
          <p:txBody>
            <a:bodyPr/>
            <a:lstStyle/>
            <a:p>
              <a:endParaRPr lang="en-GB"/>
            </a:p>
          </p:txBody>
        </p:sp>
        <p:sp>
          <p:nvSpPr>
            <p:cNvPr id="425154" name="Freeform 194"/>
            <p:cNvSpPr>
              <a:spLocks/>
            </p:cNvSpPr>
            <p:nvPr/>
          </p:nvSpPr>
          <p:spPr bwMode="auto">
            <a:xfrm>
              <a:off x="2619" y="3140"/>
              <a:ext cx="5" cy="16"/>
            </a:xfrm>
            <a:custGeom>
              <a:avLst/>
              <a:gdLst/>
              <a:ahLst/>
              <a:cxnLst>
                <a:cxn ang="0">
                  <a:pos x="0" y="16"/>
                </a:cxn>
                <a:cxn ang="0">
                  <a:pos x="0" y="5"/>
                </a:cxn>
                <a:cxn ang="0">
                  <a:pos x="5" y="0"/>
                </a:cxn>
              </a:cxnLst>
              <a:rect l="0" t="0" r="r" b="b"/>
              <a:pathLst>
                <a:path w="5" h="16">
                  <a:moveTo>
                    <a:pt x="0" y="16"/>
                  </a:moveTo>
                  <a:lnTo>
                    <a:pt x="0" y="5"/>
                  </a:lnTo>
                  <a:lnTo>
                    <a:pt x="5" y="0"/>
                  </a:lnTo>
                </a:path>
              </a:pathLst>
            </a:custGeom>
            <a:gradFill rotWithShape="0">
              <a:gsLst>
                <a:gs pos="0">
                  <a:srgbClr val="00FF00"/>
                </a:gs>
                <a:gs pos="100000">
                  <a:srgbClr val="FFFFFF"/>
                </a:gs>
              </a:gsLst>
              <a:lin ang="5400000" scaled="1"/>
            </a:gradFill>
            <a:ln w="23813">
              <a:solidFill>
                <a:srgbClr val="FF0000"/>
              </a:solidFill>
              <a:prstDash val="solid"/>
              <a:round/>
              <a:headEnd/>
              <a:tailEnd/>
            </a:ln>
          </p:spPr>
          <p:txBody>
            <a:bodyPr/>
            <a:lstStyle/>
            <a:p>
              <a:endParaRPr lang="en-GB"/>
            </a:p>
          </p:txBody>
        </p:sp>
        <p:sp>
          <p:nvSpPr>
            <p:cNvPr id="425155" name="Freeform 195"/>
            <p:cNvSpPr>
              <a:spLocks/>
            </p:cNvSpPr>
            <p:nvPr/>
          </p:nvSpPr>
          <p:spPr bwMode="auto">
            <a:xfrm>
              <a:off x="2624" y="3140"/>
              <a:ext cx="10" cy="5"/>
            </a:xfrm>
            <a:custGeom>
              <a:avLst/>
              <a:gdLst/>
              <a:ahLst/>
              <a:cxnLst>
                <a:cxn ang="0">
                  <a:pos x="0" y="0"/>
                </a:cxn>
                <a:cxn ang="0">
                  <a:pos x="5" y="0"/>
                </a:cxn>
                <a:cxn ang="0">
                  <a:pos x="10" y="5"/>
                </a:cxn>
              </a:cxnLst>
              <a:rect l="0" t="0" r="r" b="b"/>
              <a:pathLst>
                <a:path w="10" h="5">
                  <a:moveTo>
                    <a:pt x="0" y="0"/>
                  </a:moveTo>
                  <a:lnTo>
                    <a:pt x="5" y="0"/>
                  </a:lnTo>
                  <a:lnTo>
                    <a:pt x="10" y="5"/>
                  </a:lnTo>
                </a:path>
              </a:pathLst>
            </a:custGeom>
            <a:gradFill rotWithShape="0">
              <a:gsLst>
                <a:gs pos="0">
                  <a:srgbClr val="00FF00"/>
                </a:gs>
                <a:gs pos="100000">
                  <a:srgbClr val="FFFFFF"/>
                </a:gs>
              </a:gsLst>
              <a:lin ang="5400000" scaled="1"/>
            </a:gradFill>
            <a:ln w="23813">
              <a:solidFill>
                <a:srgbClr val="FF0000"/>
              </a:solidFill>
              <a:prstDash val="solid"/>
              <a:round/>
              <a:headEnd/>
              <a:tailEnd/>
            </a:ln>
          </p:spPr>
          <p:txBody>
            <a:bodyPr/>
            <a:lstStyle/>
            <a:p>
              <a:endParaRPr lang="en-GB"/>
            </a:p>
          </p:txBody>
        </p:sp>
        <p:sp>
          <p:nvSpPr>
            <p:cNvPr id="425156" name="Freeform 196"/>
            <p:cNvSpPr>
              <a:spLocks/>
            </p:cNvSpPr>
            <p:nvPr/>
          </p:nvSpPr>
          <p:spPr bwMode="auto">
            <a:xfrm>
              <a:off x="2634" y="3145"/>
              <a:ext cx="10" cy="1"/>
            </a:xfrm>
            <a:custGeom>
              <a:avLst/>
              <a:gdLst/>
              <a:ahLst/>
              <a:cxnLst>
                <a:cxn ang="0">
                  <a:pos x="0" y="0"/>
                </a:cxn>
                <a:cxn ang="0">
                  <a:pos x="5" y="0"/>
                </a:cxn>
                <a:cxn ang="0">
                  <a:pos x="10" y="0"/>
                </a:cxn>
              </a:cxnLst>
              <a:rect l="0" t="0" r="r" b="b"/>
              <a:pathLst>
                <a:path w="10">
                  <a:moveTo>
                    <a:pt x="0" y="0"/>
                  </a:moveTo>
                  <a:lnTo>
                    <a:pt x="5" y="0"/>
                  </a:lnTo>
                  <a:lnTo>
                    <a:pt x="10" y="0"/>
                  </a:lnTo>
                </a:path>
              </a:pathLst>
            </a:custGeom>
            <a:gradFill rotWithShape="0">
              <a:gsLst>
                <a:gs pos="0">
                  <a:srgbClr val="00FF00"/>
                </a:gs>
                <a:gs pos="100000">
                  <a:srgbClr val="FFFFFF"/>
                </a:gs>
              </a:gsLst>
              <a:lin ang="5400000" scaled="1"/>
            </a:gradFill>
            <a:ln w="23813">
              <a:solidFill>
                <a:srgbClr val="FF0000"/>
              </a:solidFill>
              <a:prstDash val="solid"/>
              <a:round/>
              <a:headEnd/>
              <a:tailEnd/>
            </a:ln>
          </p:spPr>
          <p:txBody>
            <a:bodyPr/>
            <a:lstStyle/>
            <a:p>
              <a:endParaRPr lang="en-GB"/>
            </a:p>
          </p:txBody>
        </p:sp>
        <p:sp>
          <p:nvSpPr>
            <p:cNvPr id="425157" name="Freeform 197"/>
            <p:cNvSpPr>
              <a:spLocks/>
            </p:cNvSpPr>
            <p:nvPr/>
          </p:nvSpPr>
          <p:spPr bwMode="auto">
            <a:xfrm>
              <a:off x="2644" y="3125"/>
              <a:ext cx="11" cy="20"/>
            </a:xfrm>
            <a:custGeom>
              <a:avLst/>
              <a:gdLst/>
              <a:ahLst/>
              <a:cxnLst>
                <a:cxn ang="0">
                  <a:pos x="0" y="20"/>
                </a:cxn>
                <a:cxn ang="0">
                  <a:pos x="5" y="10"/>
                </a:cxn>
                <a:cxn ang="0">
                  <a:pos x="11" y="0"/>
                </a:cxn>
              </a:cxnLst>
              <a:rect l="0" t="0" r="r" b="b"/>
              <a:pathLst>
                <a:path w="11" h="20">
                  <a:moveTo>
                    <a:pt x="0" y="20"/>
                  </a:moveTo>
                  <a:lnTo>
                    <a:pt x="5" y="10"/>
                  </a:lnTo>
                  <a:lnTo>
                    <a:pt x="11" y="0"/>
                  </a:lnTo>
                </a:path>
              </a:pathLst>
            </a:custGeom>
            <a:gradFill rotWithShape="0">
              <a:gsLst>
                <a:gs pos="0">
                  <a:srgbClr val="00FF00"/>
                </a:gs>
                <a:gs pos="100000">
                  <a:srgbClr val="FFFFFF"/>
                </a:gs>
              </a:gsLst>
              <a:lin ang="5400000" scaled="1"/>
            </a:gradFill>
            <a:ln w="23813">
              <a:solidFill>
                <a:srgbClr val="FF0000"/>
              </a:solidFill>
              <a:prstDash val="solid"/>
              <a:round/>
              <a:headEnd/>
              <a:tailEnd/>
            </a:ln>
          </p:spPr>
          <p:txBody>
            <a:bodyPr/>
            <a:lstStyle/>
            <a:p>
              <a:endParaRPr lang="en-GB"/>
            </a:p>
          </p:txBody>
        </p:sp>
        <p:sp>
          <p:nvSpPr>
            <p:cNvPr id="425158" name="Freeform 198"/>
            <p:cNvSpPr>
              <a:spLocks/>
            </p:cNvSpPr>
            <p:nvPr/>
          </p:nvSpPr>
          <p:spPr bwMode="auto">
            <a:xfrm>
              <a:off x="2655" y="3120"/>
              <a:ext cx="10" cy="5"/>
            </a:xfrm>
            <a:custGeom>
              <a:avLst/>
              <a:gdLst/>
              <a:ahLst/>
              <a:cxnLst>
                <a:cxn ang="0">
                  <a:pos x="0" y="5"/>
                </a:cxn>
                <a:cxn ang="0">
                  <a:pos x="5" y="0"/>
                </a:cxn>
                <a:cxn ang="0">
                  <a:pos x="10" y="0"/>
                </a:cxn>
              </a:cxnLst>
              <a:rect l="0" t="0" r="r" b="b"/>
              <a:pathLst>
                <a:path w="10" h="5">
                  <a:moveTo>
                    <a:pt x="0" y="5"/>
                  </a:moveTo>
                  <a:lnTo>
                    <a:pt x="5" y="0"/>
                  </a:lnTo>
                  <a:lnTo>
                    <a:pt x="10" y="0"/>
                  </a:lnTo>
                </a:path>
              </a:pathLst>
            </a:custGeom>
            <a:gradFill rotWithShape="0">
              <a:gsLst>
                <a:gs pos="0">
                  <a:srgbClr val="00FF00"/>
                </a:gs>
                <a:gs pos="100000">
                  <a:srgbClr val="FFFFFF"/>
                </a:gs>
              </a:gsLst>
              <a:lin ang="5400000" scaled="1"/>
            </a:gradFill>
            <a:ln w="23813">
              <a:solidFill>
                <a:srgbClr val="FF0000"/>
              </a:solidFill>
              <a:prstDash val="solid"/>
              <a:round/>
              <a:headEnd/>
              <a:tailEnd/>
            </a:ln>
          </p:spPr>
          <p:txBody>
            <a:bodyPr/>
            <a:lstStyle/>
            <a:p>
              <a:endParaRPr lang="en-GB"/>
            </a:p>
          </p:txBody>
        </p:sp>
        <p:sp>
          <p:nvSpPr>
            <p:cNvPr id="425159" name="Line 199"/>
            <p:cNvSpPr>
              <a:spLocks noChangeShapeType="1"/>
            </p:cNvSpPr>
            <p:nvPr/>
          </p:nvSpPr>
          <p:spPr bwMode="auto">
            <a:xfrm flipV="1">
              <a:off x="2665" y="3109"/>
              <a:ext cx="10" cy="11"/>
            </a:xfrm>
            <a:prstGeom prst="line">
              <a:avLst/>
            </a:prstGeom>
            <a:noFill/>
            <a:ln w="23813">
              <a:solidFill>
                <a:srgbClr val="FF0000"/>
              </a:solidFill>
              <a:round/>
              <a:headEnd/>
              <a:tailEnd/>
            </a:ln>
          </p:spPr>
          <p:txBody>
            <a:bodyPr/>
            <a:lstStyle/>
            <a:p>
              <a:endParaRPr lang="en-GB"/>
            </a:p>
          </p:txBody>
        </p:sp>
        <p:sp>
          <p:nvSpPr>
            <p:cNvPr id="425160" name="Freeform 200"/>
            <p:cNvSpPr>
              <a:spLocks/>
            </p:cNvSpPr>
            <p:nvPr/>
          </p:nvSpPr>
          <p:spPr bwMode="auto">
            <a:xfrm>
              <a:off x="2675" y="3099"/>
              <a:ext cx="10" cy="10"/>
            </a:xfrm>
            <a:custGeom>
              <a:avLst/>
              <a:gdLst/>
              <a:ahLst/>
              <a:cxnLst>
                <a:cxn ang="0">
                  <a:pos x="0" y="10"/>
                </a:cxn>
                <a:cxn ang="0">
                  <a:pos x="5" y="5"/>
                </a:cxn>
                <a:cxn ang="0">
                  <a:pos x="10" y="0"/>
                </a:cxn>
              </a:cxnLst>
              <a:rect l="0" t="0" r="r" b="b"/>
              <a:pathLst>
                <a:path w="10" h="10">
                  <a:moveTo>
                    <a:pt x="0" y="10"/>
                  </a:moveTo>
                  <a:lnTo>
                    <a:pt x="5" y="5"/>
                  </a:lnTo>
                  <a:lnTo>
                    <a:pt x="10" y="0"/>
                  </a:lnTo>
                </a:path>
              </a:pathLst>
            </a:custGeom>
            <a:gradFill rotWithShape="0">
              <a:gsLst>
                <a:gs pos="0">
                  <a:srgbClr val="00FF00"/>
                </a:gs>
                <a:gs pos="100000">
                  <a:srgbClr val="FFFFFF"/>
                </a:gs>
              </a:gsLst>
              <a:lin ang="5400000" scaled="1"/>
            </a:gradFill>
            <a:ln w="23813">
              <a:solidFill>
                <a:srgbClr val="FF0000"/>
              </a:solidFill>
              <a:prstDash val="solid"/>
              <a:round/>
              <a:headEnd/>
              <a:tailEnd/>
            </a:ln>
          </p:spPr>
          <p:txBody>
            <a:bodyPr/>
            <a:lstStyle/>
            <a:p>
              <a:endParaRPr lang="en-GB"/>
            </a:p>
          </p:txBody>
        </p:sp>
        <p:sp>
          <p:nvSpPr>
            <p:cNvPr id="425161" name="Line 201"/>
            <p:cNvSpPr>
              <a:spLocks noChangeShapeType="1"/>
            </p:cNvSpPr>
            <p:nvPr/>
          </p:nvSpPr>
          <p:spPr bwMode="auto">
            <a:xfrm>
              <a:off x="2685" y="3099"/>
              <a:ext cx="11" cy="1"/>
            </a:xfrm>
            <a:prstGeom prst="line">
              <a:avLst/>
            </a:prstGeom>
            <a:noFill/>
            <a:ln w="23813">
              <a:solidFill>
                <a:srgbClr val="FF0000"/>
              </a:solidFill>
              <a:round/>
              <a:headEnd/>
              <a:tailEnd/>
            </a:ln>
          </p:spPr>
          <p:txBody>
            <a:bodyPr/>
            <a:lstStyle/>
            <a:p>
              <a:endParaRPr lang="en-GB"/>
            </a:p>
          </p:txBody>
        </p:sp>
        <p:sp>
          <p:nvSpPr>
            <p:cNvPr id="425162" name="Freeform 202"/>
            <p:cNvSpPr>
              <a:spLocks/>
            </p:cNvSpPr>
            <p:nvPr/>
          </p:nvSpPr>
          <p:spPr bwMode="auto">
            <a:xfrm>
              <a:off x="2696" y="3099"/>
              <a:ext cx="10" cy="10"/>
            </a:xfrm>
            <a:custGeom>
              <a:avLst/>
              <a:gdLst/>
              <a:ahLst/>
              <a:cxnLst>
                <a:cxn ang="0">
                  <a:pos x="0" y="0"/>
                </a:cxn>
                <a:cxn ang="0">
                  <a:pos x="5" y="5"/>
                </a:cxn>
                <a:cxn ang="0">
                  <a:pos x="10" y="10"/>
                </a:cxn>
              </a:cxnLst>
              <a:rect l="0" t="0" r="r" b="b"/>
              <a:pathLst>
                <a:path w="10" h="10">
                  <a:moveTo>
                    <a:pt x="0" y="0"/>
                  </a:moveTo>
                  <a:lnTo>
                    <a:pt x="5" y="5"/>
                  </a:lnTo>
                  <a:lnTo>
                    <a:pt x="10" y="10"/>
                  </a:lnTo>
                </a:path>
              </a:pathLst>
            </a:custGeom>
            <a:gradFill rotWithShape="0">
              <a:gsLst>
                <a:gs pos="0">
                  <a:srgbClr val="00FF00"/>
                </a:gs>
                <a:gs pos="100000">
                  <a:srgbClr val="FFFFFF"/>
                </a:gs>
              </a:gsLst>
              <a:lin ang="5400000" scaled="1"/>
            </a:gradFill>
            <a:ln w="23813">
              <a:solidFill>
                <a:srgbClr val="FF0000"/>
              </a:solidFill>
              <a:prstDash val="solid"/>
              <a:round/>
              <a:headEnd/>
              <a:tailEnd/>
            </a:ln>
          </p:spPr>
          <p:txBody>
            <a:bodyPr/>
            <a:lstStyle/>
            <a:p>
              <a:endParaRPr lang="en-GB"/>
            </a:p>
          </p:txBody>
        </p:sp>
        <p:sp>
          <p:nvSpPr>
            <p:cNvPr id="425163" name="Line 203"/>
            <p:cNvSpPr>
              <a:spLocks noChangeShapeType="1"/>
            </p:cNvSpPr>
            <p:nvPr/>
          </p:nvSpPr>
          <p:spPr bwMode="auto">
            <a:xfrm>
              <a:off x="2706" y="3109"/>
              <a:ext cx="10" cy="1"/>
            </a:xfrm>
            <a:prstGeom prst="line">
              <a:avLst/>
            </a:prstGeom>
            <a:noFill/>
            <a:ln w="23813">
              <a:solidFill>
                <a:srgbClr val="FF0000"/>
              </a:solidFill>
              <a:round/>
              <a:headEnd/>
              <a:tailEnd/>
            </a:ln>
          </p:spPr>
          <p:txBody>
            <a:bodyPr/>
            <a:lstStyle/>
            <a:p>
              <a:endParaRPr lang="en-GB"/>
            </a:p>
          </p:txBody>
        </p:sp>
      </p:grpSp>
      <p:sp>
        <p:nvSpPr>
          <p:cNvPr id="425164" name="Freeform 204"/>
          <p:cNvSpPr>
            <a:spLocks/>
          </p:cNvSpPr>
          <p:nvPr/>
        </p:nvSpPr>
        <p:spPr bwMode="auto">
          <a:xfrm>
            <a:off x="1322388" y="3935413"/>
            <a:ext cx="6472237" cy="1514475"/>
          </a:xfrm>
          <a:custGeom>
            <a:avLst/>
            <a:gdLst/>
            <a:ahLst/>
            <a:cxnLst>
              <a:cxn ang="0">
                <a:pos x="110" y="954"/>
              </a:cxn>
              <a:cxn ang="0">
                <a:pos x="244" y="954"/>
              </a:cxn>
              <a:cxn ang="0">
                <a:pos x="378" y="954"/>
              </a:cxn>
              <a:cxn ang="0">
                <a:pos x="507" y="949"/>
              </a:cxn>
              <a:cxn ang="0">
                <a:pos x="642" y="949"/>
              </a:cxn>
              <a:cxn ang="0">
                <a:pos x="776" y="944"/>
              </a:cxn>
              <a:cxn ang="0">
                <a:pos x="905" y="935"/>
              </a:cxn>
              <a:cxn ang="0">
                <a:pos x="1039" y="920"/>
              </a:cxn>
              <a:cxn ang="0">
                <a:pos x="1174" y="901"/>
              </a:cxn>
              <a:cxn ang="0">
                <a:pos x="1303" y="882"/>
              </a:cxn>
              <a:cxn ang="0">
                <a:pos x="1437" y="868"/>
              </a:cxn>
              <a:cxn ang="0">
                <a:pos x="1571" y="840"/>
              </a:cxn>
              <a:cxn ang="0">
                <a:pos x="1701" y="745"/>
              </a:cxn>
              <a:cxn ang="0">
                <a:pos x="1835" y="631"/>
              </a:cxn>
              <a:cxn ang="0">
                <a:pos x="1969" y="560"/>
              </a:cxn>
              <a:cxn ang="0">
                <a:pos x="2098" y="441"/>
              </a:cxn>
              <a:cxn ang="0">
                <a:pos x="2233" y="351"/>
              </a:cxn>
              <a:cxn ang="0">
                <a:pos x="2367" y="280"/>
              </a:cxn>
              <a:cxn ang="0">
                <a:pos x="2496" y="232"/>
              </a:cxn>
              <a:cxn ang="0">
                <a:pos x="2630" y="185"/>
              </a:cxn>
              <a:cxn ang="0">
                <a:pos x="2764" y="137"/>
              </a:cxn>
              <a:cxn ang="0">
                <a:pos x="2894" y="99"/>
              </a:cxn>
              <a:cxn ang="0">
                <a:pos x="3028" y="80"/>
              </a:cxn>
              <a:cxn ang="0">
                <a:pos x="3162" y="57"/>
              </a:cxn>
              <a:cxn ang="0">
                <a:pos x="3292" y="38"/>
              </a:cxn>
              <a:cxn ang="0">
                <a:pos x="3426" y="23"/>
              </a:cxn>
              <a:cxn ang="0">
                <a:pos x="3555" y="14"/>
              </a:cxn>
              <a:cxn ang="0">
                <a:pos x="3689" y="9"/>
              </a:cxn>
              <a:cxn ang="0">
                <a:pos x="3823" y="4"/>
              </a:cxn>
              <a:cxn ang="0">
                <a:pos x="3953" y="0"/>
              </a:cxn>
              <a:cxn ang="0">
                <a:pos x="4077" y="854"/>
              </a:cxn>
              <a:cxn ang="0">
                <a:pos x="3943" y="854"/>
              </a:cxn>
              <a:cxn ang="0">
                <a:pos x="3814" y="849"/>
              </a:cxn>
              <a:cxn ang="0">
                <a:pos x="3680" y="844"/>
              </a:cxn>
              <a:cxn ang="0">
                <a:pos x="3545" y="840"/>
              </a:cxn>
              <a:cxn ang="0">
                <a:pos x="3416" y="835"/>
              </a:cxn>
              <a:cxn ang="0">
                <a:pos x="3282" y="825"/>
              </a:cxn>
              <a:cxn ang="0">
                <a:pos x="3148" y="811"/>
              </a:cxn>
              <a:cxn ang="0">
                <a:pos x="3018" y="797"/>
              </a:cxn>
              <a:cxn ang="0">
                <a:pos x="2884" y="759"/>
              </a:cxn>
              <a:cxn ang="0">
                <a:pos x="2750" y="702"/>
              </a:cxn>
              <a:cxn ang="0">
                <a:pos x="2621" y="626"/>
              </a:cxn>
              <a:cxn ang="0">
                <a:pos x="2486" y="541"/>
              </a:cxn>
              <a:cxn ang="0">
                <a:pos x="2352" y="465"/>
              </a:cxn>
              <a:cxn ang="0">
                <a:pos x="2223" y="422"/>
              </a:cxn>
              <a:cxn ang="0">
                <a:pos x="2089" y="451"/>
              </a:cxn>
              <a:cxn ang="0">
                <a:pos x="1955" y="564"/>
              </a:cxn>
              <a:cxn ang="0">
                <a:pos x="1825" y="631"/>
              </a:cxn>
              <a:cxn ang="0">
                <a:pos x="1691" y="754"/>
              </a:cxn>
              <a:cxn ang="0">
                <a:pos x="1562" y="840"/>
              </a:cxn>
              <a:cxn ang="0">
                <a:pos x="1427" y="868"/>
              </a:cxn>
              <a:cxn ang="0">
                <a:pos x="1293" y="882"/>
              </a:cxn>
              <a:cxn ang="0">
                <a:pos x="1164" y="901"/>
              </a:cxn>
              <a:cxn ang="0">
                <a:pos x="1030" y="920"/>
              </a:cxn>
              <a:cxn ang="0">
                <a:pos x="896" y="935"/>
              </a:cxn>
              <a:cxn ang="0">
                <a:pos x="766" y="944"/>
              </a:cxn>
              <a:cxn ang="0">
                <a:pos x="632" y="949"/>
              </a:cxn>
              <a:cxn ang="0">
                <a:pos x="498" y="954"/>
              </a:cxn>
              <a:cxn ang="0">
                <a:pos x="368" y="954"/>
              </a:cxn>
              <a:cxn ang="0">
                <a:pos x="234" y="954"/>
              </a:cxn>
              <a:cxn ang="0">
                <a:pos x="100" y="954"/>
              </a:cxn>
            </a:cxnLst>
            <a:rect l="0" t="0" r="r" b="b"/>
            <a:pathLst>
              <a:path w="4077" h="954">
                <a:moveTo>
                  <a:pt x="0" y="954"/>
                </a:moveTo>
                <a:lnTo>
                  <a:pt x="0" y="954"/>
                </a:lnTo>
                <a:lnTo>
                  <a:pt x="9" y="954"/>
                </a:lnTo>
                <a:lnTo>
                  <a:pt x="19" y="954"/>
                </a:lnTo>
                <a:lnTo>
                  <a:pt x="28" y="954"/>
                </a:lnTo>
                <a:lnTo>
                  <a:pt x="43" y="954"/>
                </a:lnTo>
                <a:lnTo>
                  <a:pt x="52" y="954"/>
                </a:lnTo>
                <a:lnTo>
                  <a:pt x="62" y="954"/>
                </a:lnTo>
                <a:lnTo>
                  <a:pt x="71" y="954"/>
                </a:lnTo>
                <a:lnTo>
                  <a:pt x="81" y="954"/>
                </a:lnTo>
                <a:lnTo>
                  <a:pt x="91" y="954"/>
                </a:lnTo>
                <a:lnTo>
                  <a:pt x="100" y="954"/>
                </a:lnTo>
                <a:lnTo>
                  <a:pt x="110" y="954"/>
                </a:lnTo>
                <a:lnTo>
                  <a:pt x="124" y="954"/>
                </a:lnTo>
                <a:lnTo>
                  <a:pt x="134" y="954"/>
                </a:lnTo>
                <a:lnTo>
                  <a:pt x="143" y="954"/>
                </a:lnTo>
                <a:lnTo>
                  <a:pt x="153" y="954"/>
                </a:lnTo>
                <a:lnTo>
                  <a:pt x="162" y="954"/>
                </a:lnTo>
                <a:lnTo>
                  <a:pt x="172" y="954"/>
                </a:lnTo>
                <a:lnTo>
                  <a:pt x="182" y="954"/>
                </a:lnTo>
                <a:lnTo>
                  <a:pt x="191" y="954"/>
                </a:lnTo>
                <a:lnTo>
                  <a:pt x="206" y="954"/>
                </a:lnTo>
                <a:lnTo>
                  <a:pt x="215" y="954"/>
                </a:lnTo>
                <a:lnTo>
                  <a:pt x="225" y="954"/>
                </a:lnTo>
                <a:lnTo>
                  <a:pt x="234" y="954"/>
                </a:lnTo>
                <a:lnTo>
                  <a:pt x="244" y="954"/>
                </a:lnTo>
                <a:lnTo>
                  <a:pt x="253" y="954"/>
                </a:lnTo>
                <a:lnTo>
                  <a:pt x="263" y="954"/>
                </a:lnTo>
                <a:lnTo>
                  <a:pt x="273" y="954"/>
                </a:lnTo>
                <a:lnTo>
                  <a:pt x="287" y="954"/>
                </a:lnTo>
                <a:lnTo>
                  <a:pt x="297" y="954"/>
                </a:lnTo>
                <a:lnTo>
                  <a:pt x="306" y="954"/>
                </a:lnTo>
                <a:lnTo>
                  <a:pt x="316" y="954"/>
                </a:lnTo>
                <a:lnTo>
                  <a:pt x="325" y="954"/>
                </a:lnTo>
                <a:lnTo>
                  <a:pt x="335" y="954"/>
                </a:lnTo>
                <a:lnTo>
                  <a:pt x="345" y="954"/>
                </a:lnTo>
                <a:lnTo>
                  <a:pt x="354" y="954"/>
                </a:lnTo>
                <a:lnTo>
                  <a:pt x="368" y="954"/>
                </a:lnTo>
                <a:lnTo>
                  <a:pt x="378" y="954"/>
                </a:lnTo>
                <a:lnTo>
                  <a:pt x="388" y="954"/>
                </a:lnTo>
                <a:lnTo>
                  <a:pt x="397" y="954"/>
                </a:lnTo>
                <a:lnTo>
                  <a:pt x="407" y="954"/>
                </a:lnTo>
                <a:lnTo>
                  <a:pt x="416" y="954"/>
                </a:lnTo>
                <a:lnTo>
                  <a:pt x="426" y="954"/>
                </a:lnTo>
                <a:lnTo>
                  <a:pt x="436" y="954"/>
                </a:lnTo>
                <a:lnTo>
                  <a:pt x="450" y="954"/>
                </a:lnTo>
                <a:lnTo>
                  <a:pt x="460" y="954"/>
                </a:lnTo>
                <a:lnTo>
                  <a:pt x="469" y="954"/>
                </a:lnTo>
                <a:lnTo>
                  <a:pt x="479" y="954"/>
                </a:lnTo>
                <a:lnTo>
                  <a:pt x="488" y="954"/>
                </a:lnTo>
                <a:lnTo>
                  <a:pt x="498" y="954"/>
                </a:lnTo>
                <a:lnTo>
                  <a:pt x="507" y="949"/>
                </a:lnTo>
                <a:lnTo>
                  <a:pt x="522" y="949"/>
                </a:lnTo>
                <a:lnTo>
                  <a:pt x="531" y="949"/>
                </a:lnTo>
                <a:lnTo>
                  <a:pt x="541" y="949"/>
                </a:lnTo>
                <a:lnTo>
                  <a:pt x="551" y="949"/>
                </a:lnTo>
                <a:lnTo>
                  <a:pt x="560" y="949"/>
                </a:lnTo>
                <a:lnTo>
                  <a:pt x="570" y="949"/>
                </a:lnTo>
                <a:lnTo>
                  <a:pt x="579" y="949"/>
                </a:lnTo>
                <a:lnTo>
                  <a:pt x="589" y="949"/>
                </a:lnTo>
                <a:lnTo>
                  <a:pt x="603" y="949"/>
                </a:lnTo>
                <a:lnTo>
                  <a:pt x="613" y="949"/>
                </a:lnTo>
                <a:lnTo>
                  <a:pt x="622" y="949"/>
                </a:lnTo>
                <a:lnTo>
                  <a:pt x="632" y="949"/>
                </a:lnTo>
                <a:lnTo>
                  <a:pt x="642" y="949"/>
                </a:lnTo>
                <a:lnTo>
                  <a:pt x="651" y="949"/>
                </a:lnTo>
                <a:lnTo>
                  <a:pt x="661" y="944"/>
                </a:lnTo>
                <a:lnTo>
                  <a:pt x="670" y="944"/>
                </a:lnTo>
                <a:lnTo>
                  <a:pt x="685" y="944"/>
                </a:lnTo>
                <a:lnTo>
                  <a:pt x="694" y="944"/>
                </a:lnTo>
                <a:lnTo>
                  <a:pt x="704" y="944"/>
                </a:lnTo>
                <a:lnTo>
                  <a:pt x="714" y="944"/>
                </a:lnTo>
                <a:lnTo>
                  <a:pt x="723" y="944"/>
                </a:lnTo>
                <a:lnTo>
                  <a:pt x="733" y="944"/>
                </a:lnTo>
                <a:lnTo>
                  <a:pt x="742" y="944"/>
                </a:lnTo>
                <a:lnTo>
                  <a:pt x="752" y="944"/>
                </a:lnTo>
                <a:lnTo>
                  <a:pt x="766" y="944"/>
                </a:lnTo>
                <a:lnTo>
                  <a:pt x="776" y="944"/>
                </a:lnTo>
                <a:lnTo>
                  <a:pt x="785" y="939"/>
                </a:lnTo>
                <a:lnTo>
                  <a:pt x="795" y="939"/>
                </a:lnTo>
                <a:lnTo>
                  <a:pt x="805" y="939"/>
                </a:lnTo>
                <a:lnTo>
                  <a:pt x="814" y="939"/>
                </a:lnTo>
                <a:lnTo>
                  <a:pt x="824" y="939"/>
                </a:lnTo>
                <a:lnTo>
                  <a:pt x="833" y="939"/>
                </a:lnTo>
                <a:lnTo>
                  <a:pt x="848" y="935"/>
                </a:lnTo>
                <a:lnTo>
                  <a:pt x="857" y="935"/>
                </a:lnTo>
                <a:lnTo>
                  <a:pt x="867" y="935"/>
                </a:lnTo>
                <a:lnTo>
                  <a:pt x="876" y="935"/>
                </a:lnTo>
                <a:lnTo>
                  <a:pt x="886" y="935"/>
                </a:lnTo>
                <a:lnTo>
                  <a:pt x="896" y="935"/>
                </a:lnTo>
                <a:lnTo>
                  <a:pt x="905" y="935"/>
                </a:lnTo>
                <a:lnTo>
                  <a:pt x="915" y="930"/>
                </a:lnTo>
                <a:lnTo>
                  <a:pt x="929" y="930"/>
                </a:lnTo>
                <a:lnTo>
                  <a:pt x="939" y="930"/>
                </a:lnTo>
                <a:lnTo>
                  <a:pt x="948" y="930"/>
                </a:lnTo>
                <a:lnTo>
                  <a:pt x="958" y="930"/>
                </a:lnTo>
                <a:lnTo>
                  <a:pt x="967" y="930"/>
                </a:lnTo>
                <a:lnTo>
                  <a:pt x="977" y="930"/>
                </a:lnTo>
                <a:lnTo>
                  <a:pt x="987" y="925"/>
                </a:lnTo>
                <a:lnTo>
                  <a:pt x="996" y="925"/>
                </a:lnTo>
                <a:lnTo>
                  <a:pt x="1011" y="925"/>
                </a:lnTo>
                <a:lnTo>
                  <a:pt x="1020" y="920"/>
                </a:lnTo>
                <a:lnTo>
                  <a:pt x="1030" y="920"/>
                </a:lnTo>
                <a:lnTo>
                  <a:pt x="1039" y="920"/>
                </a:lnTo>
                <a:lnTo>
                  <a:pt x="1049" y="916"/>
                </a:lnTo>
                <a:lnTo>
                  <a:pt x="1059" y="916"/>
                </a:lnTo>
                <a:lnTo>
                  <a:pt x="1068" y="916"/>
                </a:lnTo>
                <a:lnTo>
                  <a:pt x="1082" y="911"/>
                </a:lnTo>
                <a:lnTo>
                  <a:pt x="1092" y="906"/>
                </a:lnTo>
                <a:lnTo>
                  <a:pt x="1102" y="906"/>
                </a:lnTo>
                <a:lnTo>
                  <a:pt x="1111" y="906"/>
                </a:lnTo>
                <a:lnTo>
                  <a:pt x="1121" y="906"/>
                </a:lnTo>
                <a:lnTo>
                  <a:pt x="1130" y="901"/>
                </a:lnTo>
                <a:lnTo>
                  <a:pt x="1140" y="901"/>
                </a:lnTo>
                <a:lnTo>
                  <a:pt x="1150" y="897"/>
                </a:lnTo>
                <a:lnTo>
                  <a:pt x="1164" y="901"/>
                </a:lnTo>
                <a:lnTo>
                  <a:pt x="1174" y="901"/>
                </a:lnTo>
                <a:lnTo>
                  <a:pt x="1183" y="897"/>
                </a:lnTo>
                <a:lnTo>
                  <a:pt x="1193" y="897"/>
                </a:lnTo>
                <a:lnTo>
                  <a:pt x="1202" y="897"/>
                </a:lnTo>
                <a:lnTo>
                  <a:pt x="1212" y="901"/>
                </a:lnTo>
                <a:lnTo>
                  <a:pt x="1221" y="892"/>
                </a:lnTo>
                <a:lnTo>
                  <a:pt x="1231" y="901"/>
                </a:lnTo>
                <a:lnTo>
                  <a:pt x="1245" y="897"/>
                </a:lnTo>
                <a:lnTo>
                  <a:pt x="1255" y="892"/>
                </a:lnTo>
                <a:lnTo>
                  <a:pt x="1265" y="892"/>
                </a:lnTo>
                <a:lnTo>
                  <a:pt x="1274" y="892"/>
                </a:lnTo>
                <a:lnTo>
                  <a:pt x="1284" y="892"/>
                </a:lnTo>
                <a:lnTo>
                  <a:pt x="1293" y="882"/>
                </a:lnTo>
                <a:lnTo>
                  <a:pt x="1303" y="882"/>
                </a:lnTo>
                <a:lnTo>
                  <a:pt x="1312" y="878"/>
                </a:lnTo>
                <a:lnTo>
                  <a:pt x="1327" y="882"/>
                </a:lnTo>
                <a:lnTo>
                  <a:pt x="1336" y="892"/>
                </a:lnTo>
                <a:lnTo>
                  <a:pt x="1346" y="897"/>
                </a:lnTo>
                <a:lnTo>
                  <a:pt x="1356" y="892"/>
                </a:lnTo>
                <a:lnTo>
                  <a:pt x="1365" y="887"/>
                </a:lnTo>
                <a:lnTo>
                  <a:pt x="1375" y="887"/>
                </a:lnTo>
                <a:lnTo>
                  <a:pt x="1384" y="878"/>
                </a:lnTo>
                <a:lnTo>
                  <a:pt x="1394" y="873"/>
                </a:lnTo>
                <a:lnTo>
                  <a:pt x="1408" y="878"/>
                </a:lnTo>
                <a:lnTo>
                  <a:pt x="1418" y="873"/>
                </a:lnTo>
                <a:lnTo>
                  <a:pt x="1427" y="868"/>
                </a:lnTo>
                <a:lnTo>
                  <a:pt x="1437" y="868"/>
                </a:lnTo>
                <a:lnTo>
                  <a:pt x="1447" y="863"/>
                </a:lnTo>
                <a:lnTo>
                  <a:pt x="1456" y="863"/>
                </a:lnTo>
                <a:lnTo>
                  <a:pt x="1466" y="863"/>
                </a:lnTo>
                <a:lnTo>
                  <a:pt x="1475" y="873"/>
                </a:lnTo>
                <a:lnTo>
                  <a:pt x="1490" y="868"/>
                </a:lnTo>
                <a:lnTo>
                  <a:pt x="1499" y="859"/>
                </a:lnTo>
                <a:lnTo>
                  <a:pt x="1509" y="854"/>
                </a:lnTo>
                <a:lnTo>
                  <a:pt x="1519" y="854"/>
                </a:lnTo>
                <a:lnTo>
                  <a:pt x="1528" y="854"/>
                </a:lnTo>
                <a:lnTo>
                  <a:pt x="1538" y="844"/>
                </a:lnTo>
                <a:lnTo>
                  <a:pt x="1547" y="844"/>
                </a:lnTo>
                <a:lnTo>
                  <a:pt x="1562" y="840"/>
                </a:lnTo>
                <a:lnTo>
                  <a:pt x="1571" y="840"/>
                </a:lnTo>
                <a:lnTo>
                  <a:pt x="1581" y="825"/>
                </a:lnTo>
                <a:lnTo>
                  <a:pt x="1590" y="821"/>
                </a:lnTo>
                <a:lnTo>
                  <a:pt x="1600" y="816"/>
                </a:lnTo>
                <a:lnTo>
                  <a:pt x="1610" y="811"/>
                </a:lnTo>
                <a:lnTo>
                  <a:pt x="1619" y="802"/>
                </a:lnTo>
                <a:lnTo>
                  <a:pt x="1629" y="797"/>
                </a:lnTo>
                <a:lnTo>
                  <a:pt x="1643" y="792"/>
                </a:lnTo>
                <a:lnTo>
                  <a:pt x="1653" y="788"/>
                </a:lnTo>
                <a:lnTo>
                  <a:pt x="1662" y="778"/>
                </a:lnTo>
                <a:lnTo>
                  <a:pt x="1672" y="769"/>
                </a:lnTo>
                <a:lnTo>
                  <a:pt x="1681" y="764"/>
                </a:lnTo>
                <a:lnTo>
                  <a:pt x="1691" y="754"/>
                </a:lnTo>
                <a:lnTo>
                  <a:pt x="1701" y="745"/>
                </a:lnTo>
                <a:lnTo>
                  <a:pt x="1710" y="735"/>
                </a:lnTo>
                <a:lnTo>
                  <a:pt x="1725" y="721"/>
                </a:lnTo>
                <a:lnTo>
                  <a:pt x="1734" y="712"/>
                </a:lnTo>
                <a:lnTo>
                  <a:pt x="1744" y="702"/>
                </a:lnTo>
                <a:lnTo>
                  <a:pt x="1753" y="688"/>
                </a:lnTo>
                <a:lnTo>
                  <a:pt x="1763" y="674"/>
                </a:lnTo>
                <a:lnTo>
                  <a:pt x="1773" y="674"/>
                </a:lnTo>
                <a:lnTo>
                  <a:pt x="1782" y="674"/>
                </a:lnTo>
                <a:lnTo>
                  <a:pt x="1792" y="659"/>
                </a:lnTo>
                <a:lnTo>
                  <a:pt x="1806" y="650"/>
                </a:lnTo>
                <a:lnTo>
                  <a:pt x="1816" y="640"/>
                </a:lnTo>
                <a:lnTo>
                  <a:pt x="1825" y="631"/>
                </a:lnTo>
                <a:lnTo>
                  <a:pt x="1835" y="631"/>
                </a:lnTo>
                <a:lnTo>
                  <a:pt x="1844" y="640"/>
                </a:lnTo>
                <a:lnTo>
                  <a:pt x="1854" y="640"/>
                </a:lnTo>
                <a:lnTo>
                  <a:pt x="1864" y="640"/>
                </a:lnTo>
                <a:lnTo>
                  <a:pt x="1873" y="631"/>
                </a:lnTo>
                <a:lnTo>
                  <a:pt x="1888" y="617"/>
                </a:lnTo>
                <a:lnTo>
                  <a:pt x="1897" y="612"/>
                </a:lnTo>
                <a:lnTo>
                  <a:pt x="1907" y="598"/>
                </a:lnTo>
                <a:lnTo>
                  <a:pt x="1916" y="588"/>
                </a:lnTo>
                <a:lnTo>
                  <a:pt x="1926" y="583"/>
                </a:lnTo>
                <a:lnTo>
                  <a:pt x="1935" y="574"/>
                </a:lnTo>
                <a:lnTo>
                  <a:pt x="1945" y="569"/>
                </a:lnTo>
                <a:lnTo>
                  <a:pt x="1955" y="564"/>
                </a:lnTo>
                <a:lnTo>
                  <a:pt x="1969" y="560"/>
                </a:lnTo>
                <a:lnTo>
                  <a:pt x="1979" y="550"/>
                </a:lnTo>
                <a:lnTo>
                  <a:pt x="1988" y="541"/>
                </a:lnTo>
                <a:lnTo>
                  <a:pt x="1998" y="531"/>
                </a:lnTo>
                <a:lnTo>
                  <a:pt x="2007" y="522"/>
                </a:lnTo>
                <a:lnTo>
                  <a:pt x="2017" y="507"/>
                </a:lnTo>
                <a:lnTo>
                  <a:pt x="2026" y="498"/>
                </a:lnTo>
                <a:lnTo>
                  <a:pt x="2041" y="489"/>
                </a:lnTo>
                <a:lnTo>
                  <a:pt x="2050" y="479"/>
                </a:lnTo>
                <a:lnTo>
                  <a:pt x="2060" y="470"/>
                </a:lnTo>
                <a:lnTo>
                  <a:pt x="2070" y="465"/>
                </a:lnTo>
                <a:lnTo>
                  <a:pt x="2079" y="455"/>
                </a:lnTo>
                <a:lnTo>
                  <a:pt x="2089" y="451"/>
                </a:lnTo>
                <a:lnTo>
                  <a:pt x="2098" y="441"/>
                </a:lnTo>
                <a:lnTo>
                  <a:pt x="2108" y="436"/>
                </a:lnTo>
                <a:lnTo>
                  <a:pt x="2122" y="427"/>
                </a:lnTo>
                <a:lnTo>
                  <a:pt x="2132" y="422"/>
                </a:lnTo>
                <a:lnTo>
                  <a:pt x="2141" y="413"/>
                </a:lnTo>
                <a:lnTo>
                  <a:pt x="2151" y="403"/>
                </a:lnTo>
                <a:lnTo>
                  <a:pt x="2161" y="389"/>
                </a:lnTo>
                <a:lnTo>
                  <a:pt x="2170" y="384"/>
                </a:lnTo>
                <a:lnTo>
                  <a:pt x="2180" y="379"/>
                </a:lnTo>
                <a:lnTo>
                  <a:pt x="2189" y="370"/>
                </a:lnTo>
                <a:lnTo>
                  <a:pt x="2204" y="365"/>
                </a:lnTo>
                <a:lnTo>
                  <a:pt x="2213" y="360"/>
                </a:lnTo>
                <a:lnTo>
                  <a:pt x="2223" y="356"/>
                </a:lnTo>
                <a:lnTo>
                  <a:pt x="2233" y="351"/>
                </a:lnTo>
                <a:lnTo>
                  <a:pt x="2242" y="346"/>
                </a:lnTo>
                <a:lnTo>
                  <a:pt x="2252" y="341"/>
                </a:lnTo>
                <a:lnTo>
                  <a:pt x="2261" y="337"/>
                </a:lnTo>
                <a:lnTo>
                  <a:pt x="2271" y="332"/>
                </a:lnTo>
                <a:lnTo>
                  <a:pt x="2285" y="327"/>
                </a:lnTo>
                <a:lnTo>
                  <a:pt x="2295" y="322"/>
                </a:lnTo>
                <a:lnTo>
                  <a:pt x="2304" y="318"/>
                </a:lnTo>
                <a:lnTo>
                  <a:pt x="2314" y="313"/>
                </a:lnTo>
                <a:lnTo>
                  <a:pt x="2324" y="308"/>
                </a:lnTo>
                <a:lnTo>
                  <a:pt x="2333" y="299"/>
                </a:lnTo>
                <a:lnTo>
                  <a:pt x="2343" y="289"/>
                </a:lnTo>
                <a:lnTo>
                  <a:pt x="2352" y="284"/>
                </a:lnTo>
                <a:lnTo>
                  <a:pt x="2367" y="280"/>
                </a:lnTo>
                <a:lnTo>
                  <a:pt x="2376" y="280"/>
                </a:lnTo>
                <a:lnTo>
                  <a:pt x="2386" y="275"/>
                </a:lnTo>
                <a:lnTo>
                  <a:pt x="2395" y="265"/>
                </a:lnTo>
                <a:lnTo>
                  <a:pt x="2405" y="256"/>
                </a:lnTo>
                <a:lnTo>
                  <a:pt x="2415" y="256"/>
                </a:lnTo>
                <a:lnTo>
                  <a:pt x="2424" y="256"/>
                </a:lnTo>
                <a:lnTo>
                  <a:pt x="2434" y="251"/>
                </a:lnTo>
                <a:lnTo>
                  <a:pt x="2448" y="251"/>
                </a:lnTo>
                <a:lnTo>
                  <a:pt x="2458" y="246"/>
                </a:lnTo>
                <a:lnTo>
                  <a:pt x="2467" y="242"/>
                </a:lnTo>
                <a:lnTo>
                  <a:pt x="2477" y="237"/>
                </a:lnTo>
                <a:lnTo>
                  <a:pt x="2486" y="232"/>
                </a:lnTo>
                <a:lnTo>
                  <a:pt x="2496" y="232"/>
                </a:lnTo>
                <a:lnTo>
                  <a:pt x="2506" y="227"/>
                </a:lnTo>
                <a:lnTo>
                  <a:pt x="2515" y="223"/>
                </a:lnTo>
                <a:lnTo>
                  <a:pt x="2530" y="218"/>
                </a:lnTo>
                <a:lnTo>
                  <a:pt x="2539" y="213"/>
                </a:lnTo>
                <a:lnTo>
                  <a:pt x="2549" y="213"/>
                </a:lnTo>
                <a:lnTo>
                  <a:pt x="2558" y="209"/>
                </a:lnTo>
                <a:lnTo>
                  <a:pt x="2568" y="204"/>
                </a:lnTo>
                <a:lnTo>
                  <a:pt x="2578" y="199"/>
                </a:lnTo>
                <a:lnTo>
                  <a:pt x="2587" y="199"/>
                </a:lnTo>
                <a:lnTo>
                  <a:pt x="2601" y="194"/>
                </a:lnTo>
                <a:lnTo>
                  <a:pt x="2611" y="190"/>
                </a:lnTo>
                <a:lnTo>
                  <a:pt x="2621" y="185"/>
                </a:lnTo>
                <a:lnTo>
                  <a:pt x="2630" y="185"/>
                </a:lnTo>
                <a:lnTo>
                  <a:pt x="2640" y="180"/>
                </a:lnTo>
                <a:lnTo>
                  <a:pt x="2649" y="175"/>
                </a:lnTo>
                <a:lnTo>
                  <a:pt x="2659" y="171"/>
                </a:lnTo>
                <a:lnTo>
                  <a:pt x="2669" y="171"/>
                </a:lnTo>
                <a:lnTo>
                  <a:pt x="2683" y="166"/>
                </a:lnTo>
                <a:lnTo>
                  <a:pt x="2693" y="161"/>
                </a:lnTo>
                <a:lnTo>
                  <a:pt x="2702" y="156"/>
                </a:lnTo>
                <a:lnTo>
                  <a:pt x="2712" y="156"/>
                </a:lnTo>
                <a:lnTo>
                  <a:pt x="2721" y="152"/>
                </a:lnTo>
                <a:lnTo>
                  <a:pt x="2731" y="147"/>
                </a:lnTo>
                <a:lnTo>
                  <a:pt x="2740" y="147"/>
                </a:lnTo>
                <a:lnTo>
                  <a:pt x="2750" y="142"/>
                </a:lnTo>
                <a:lnTo>
                  <a:pt x="2764" y="137"/>
                </a:lnTo>
                <a:lnTo>
                  <a:pt x="2774" y="133"/>
                </a:lnTo>
                <a:lnTo>
                  <a:pt x="2784" y="133"/>
                </a:lnTo>
                <a:lnTo>
                  <a:pt x="2793" y="128"/>
                </a:lnTo>
                <a:lnTo>
                  <a:pt x="2803" y="128"/>
                </a:lnTo>
                <a:lnTo>
                  <a:pt x="2812" y="123"/>
                </a:lnTo>
                <a:lnTo>
                  <a:pt x="2822" y="118"/>
                </a:lnTo>
                <a:lnTo>
                  <a:pt x="2832" y="118"/>
                </a:lnTo>
                <a:lnTo>
                  <a:pt x="2846" y="114"/>
                </a:lnTo>
                <a:lnTo>
                  <a:pt x="2855" y="114"/>
                </a:lnTo>
                <a:lnTo>
                  <a:pt x="2865" y="109"/>
                </a:lnTo>
                <a:lnTo>
                  <a:pt x="2875" y="104"/>
                </a:lnTo>
                <a:lnTo>
                  <a:pt x="2884" y="104"/>
                </a:lnTo>
                <a:lnTo>
                  <a:pt x="2894" y="99"/>
                </a:lnTo>
                <a:lnTo>
                  <a:pt x="2903" y="99"/>
                </a:lnTo>
                <a:lnTo>
                  <a:pt x="2913" y="95"/>
                </a:lnTo>
                <a:lnTo>
                  <a:pt x="2927" y="95"/>
                </a:lnTo>
                <a:lnTo>
                  <a:pt x="2937" y="95"/>
                </a:lnTo>
                <a:lnTo>
                  <a:pt x="2947" y="90"/>
                </a:lnTo>
                <a:lnTo>
                  <a:pt x="2956" y="90"/>
                </a:lnTo>
                <a:lnTo>
                  <a:pt x="2966" y="85"/>
                </a:lnTo>
                <a:lnTo>
                  <a:pt x="2975" y="85"/>
                </a:lnTo>
                <a:lnTo>
                  <a:pt x="2985" y="85"/>
                </a:lnTo>
                <a:lnTo>
                  <a:pt x="2994" y="85"/>
                </a:lnTo>
                <a:lnTo>
                  <a:pt x="3009" y="80"/>
                </a:lnTo>
                <a:lnTo>
                  <a:pt x="3018" y="80"/>
                </a:lnTo>
                <a:lnTo>
                  <a:pt x="3028" y="80"/>
                </a:lnTo>
                <a:lnTo>
                  <a:pt x="3038" y="76"/>
                </a:lnTo>
                <a:lnTo>
                  <a:pt x="3047" y="76"/>
                </a:lnTo>
                <a:lnTo>
                  <a:pt x="3057" y="71"/>
                </a:lnTo>
                <a:lnTo>
                  <a:pt x="3066" y="71"/>
                </a:lnTo>
                <a:lnTo>
                  <a:pt x="3081" y="66"/>
                </a:lnTo>
                <a:lnTo>
                  <a:pt x="3090" y="66"/>
                </a:lnTo>
                <a:lnTo>
                  <a:pt x="3100" y="66"/>
                </a:lnTo>
                <a:lnTo>
                  <a:pt x="3109" y="61"/>
                </a:lnTo>
                <a:lnTo>
                  <a:pt x="3119" y="61"/>
                </a:lnTo>
                <a:lnTo>
                  <a:pt x="3129" y="61"/>
                </a:lnTo>
                <a:lnTo>
                  <a:pt x="3138" y="57"/>
                </a:lnTo>
                <a:lnTo>
                  <a:pt x="3148" y="57"/>
                </a:lnTo>
                <a:lnTo>
                  <a:pt x="3162" y="57"/>
                </a:lnTo>
                <a:lnTo>
                  <a:pt x="3172" y="52"/>
                </a:lnTo>
                <a:lnTo>
                  <a:pt x="3181" y="52"/>
                </a:lnTo>
                <a:lnTo>
                  <a:pt x="3191" y="52"/>
                </a:lnTo>
                <a:lnTo>
                  <a:pt x="3200" y="47"/>
                </a:lnTo>
                <a:lnTo>
                  <a:pt x="3210" y="47"/>
                </a:lnTo>
                <a:lnTo>
                  <a:pt x="3220" y="47"/>
                </a:lnTo>
                <a:lnTo>
                  <a:pt x="3229" y="42"/>
                </a:lnTo>
                <a:lnTo>
                  <a:pt x="3244" y="42"/>
                </a:lnTo>
                <a:lnTo>
                  <a:pt x="3253" y="42"/>
                </a:lnTo>
                <a:lnTo>
                  <a:pt x="3263" y="42"/>
                </a:lnTo>
                <a:lnTo>
                  <a:pt x="3272" y="38"/>
                </a:lnTo>
                <a:lnTo>
                  <a:pt x="3282" y="38"/>
                </a:lnTo>
                <a:lnTo>
                  <a:pt x="3292" y="38"/>
                </a:lnTo>
                <a:lnTo>
                  <a:pt x="3301" y="38"/>
                </a:lnTo>
                <a:lnTo>
                  <a:pt x="3311" y="33"/>
                </a:lnTo>
                <a:lnTo>
                  <a:pt x="3325" y="33"/>
                </a:lnTo>
                <a:lnTo>
                  <a:pt x="3335" y="33"/>
                </a:lnTo>
                <a:lnTo>
                  <a:pt x="3344" y="33"/>
                </a:lnTo>
                <a:lnTo>
                  <a:pt x="3354" y="33"/>
                </a:lnTo>
                <a:lnTo>
                  <a:pt x="3363" y="28"/>
                </a:lnTo>
                <a:lnTo>
                  <a:pt x="3373" y="28"/>
                </a:lnTo>
                <a:lnTo>
                  <a:pt x="3383" y="28"/>
                </a:lnTo>
                <a:lnTo>
                  <a:pt x="3392" y="28"/>
                </a:lnTo>
                <a:lnTo>
                  <a:pt x="3407" y="28"/>
                </a:lnTo>
                <a:lnTo>
                  <a:pt x="3416" y="23"/>
                </a:lnTo>
                <a:lnTo>
                  <a:pt x="3426" y="23"/>
                </a:lnTo>
                <a:lnTo>
                  <a:pt x="3435" y="23"/>
                </a:lnTo>
                <a:lnTo>
                  <a:pt x="3445" y="23"/>
                </a:lnTo>
                <a:lnTo>
                  <a:pt x="3454" y="23"/>
                </a:lnTo>
                <a:lnTo>
                  <a:pt x="3464" y="23"/>
                </a:lnTo>
                <a:lnTo>
                  <a:pt x="3474" y="19"/>
                </a:lnTo>
                <a:lnTo>
                  <a:pt x="3488" y="19"/>
                </a:lnTo>
                <a:lnTo>
                  <a:pt x="3498" y="19"/>
                </a:lnTo>
                <a:lnTo>
                  <a:pt x="3507" y="19"/>
                </a:lnTo>
                <a:lnTo>
                  <a:pt x="3517" y="19"/>
                </a:lnTo>
                <a:lnTo>
                  <a:pt x="3526" y="19"/>
                </a:lnTo>
                <a:lnTo>
                  <a:pt x="3536" y="19"/>
                </a:lnTo>
                <a:lnTo>
                  <a:pt x="3545" y="14"/>
                </a:lnTo>
                <a:lnTo>
                  <a:pt x="3555" y="14"/>
                </a:lnTo>
                <a:lnTo>
                  <a:pt x="3569" y="14"/>
                </a:lnTo>
                <a:lnTo>
                  <a:pt x="3579" y="14"/>
                </a:lnTo>
                <a:lnTo>
                  <a:pt x="3589" y="14"/>
                </a:lnTo>
                <a:lnTo>
                  <a:pt x="3598" y="14"/>
                </a:lnTo>
                <a:lnTo>
                  <a:pt x="3608" y="14"/>
                </a:lnTo>
                <a:lnTo>
                  <a:pt x="3617" y="14"/>
                </a:lnTo>
                <a:lnTo>
                  <a:pt x="3627" y="14"/>
                </a:lnTo>
                <a:lnTo>
                  <a:pt x="3641" y="14"/>
                </a:lnTo>
                <a:lnTo>
                  <a:pt x="3651" y="14"/>
                </a:lnTo>
                <a:lnTo>
                  <a:pt x="3661" y="9"/>
                </a:lnTo>
                <a:lnTo>
                  <a:pt x="3670" y="9"/>
                </a:lnTo>
                <a:lnTo>
                  <a:pt x="3680" y="9"/>
                </a:lnTo>
                <a:lnTo>
                  <a:pt x="3689" y="9"/>
                </a:lnTo>
                <a:lnTo>
                  <a:pt x="3699" y="9"/>
                </a:lnTo>
                <a:lnTo>
                  <a:pt x="3708" y="9"/>
                </a:lnTo>
                <a:lnTo>
                  <a:pt x="3723" y="9"/>
                </a:lnTo>
                <a:lnTo>
                  <a:pt x="3732" y="9"/>
                </a:lnTo>
                <a:lnTo>
                  <a:pt x="3742" y="9"/>
                </a:lnTo>
                <a:lnTo>
                  <a:pt x="3752" y="9"/>
                </a:lnTo>
                <a:lnTo>
                  <a:pt x="3761" y="9"/>
                </a:lnTo>
                <a:lnTo>
                  <a:pt x="3771" y="9"/>
                </a:lnTo>
                <a:lnTo>
                  <a:pt x="3780" y="4"/>
                </a:lnTo>
                <a:lnTo>
                  <a:pt x="3790" y="4"/>
                </a:lnTo>
                <a:lnTo>
                  <a:pt x="3804" y="4"/>
                </a:lnTo>
                <a:lnTo>
                  <a:pt x="3814" y="4"/>
                </a:lnTo>
                <a:lnTo>
                  <a:pt x="3823" y="4"/>
                </a:lnTo>
                <a:lnTo>
                  <a:pt x="3833" y="4"/>
                </a:lnTo>
                <a:lnTo>
                  <a:pt x="3843" y="4"/>
                </a:lnTo>
                <a:lnTo>
                  <a:pt x="3852" y="4"/>
                </a:lnTo>
                <a:lnTo>
                  <a:pt x="3862" y="4"/>
                </a:lnTo>
                <a:lnTo>
                  <a:pt x="3871" y="4"/>
                </a:lnTo>
                <a:lnTo>
                  <a:pt x="3886" y="4"/>
                </a:lnTo>
                <a:lnTo>
                  <a:pt x="3895" y="4"/>
                </a:lnTo>
                <a:lnTo>
                  <a:pt x="3905" y="4"/>
                </a:lnTo>
                <a:lnTo>
                  <a:pt x="3914" y="4"/>
                </a:lnTo>
                <a:lnTo>
                  <a:pt x="3924" y="4"/>
                </a:lnTo>
                <a:lnTo>
                  <a:pt x="3934" y="4"/>
                </a:lnTo>
                <a:lnTo>
                  <a:pt x="3943" y="0"/>
                </a:lnTo>
                <a:lnTo>
                  <a:pt x="3953" y="0"/>
                </a:lnTo>
                <a:lnTo>
                  <a:pt x="3967" y="0"/>
                </a:lnTo>
                <a:lnTo>
                  <a:pt x="3977" y="0"/>
                </a:lnTo>
                <a:lnTo>
                  <a:pt x="3986" y="0"/>
                </a:lnTo>
                <a:lnTo>
                  <a:pt x="3996" y="0"/>
                </a:lnTo>
                <a:lnTo>
                  <a:pt x="4006" y="0"/>
                </a:lnTo>
                <a:lnTo>
                  <a:pt x="4015" y="0"/>
                </a:lnTo>
                <a:lnTo>
                  <a:pt x="4025" y="0"/>
                </a:lnTo>
                <a:lnTo>
                  <a:pt x="4034" y="0"/>
                </a:lnTo>
                <a:lnTo>
                  <a:pt x="4049" y="0"/>
                </a:lnTo>
                <a:lnTo>
                  <a:pt x="4058" y="0"/>
                </a:lnTo>
                <a:lnTo>
                  <a:pt x="4068" y="0"/>
                </a:lnTo>
                <a:lnTo>
                  <a:pt x="4077" y="0"/>
                </a:lnTo>
                <a:lnTo>
                  <a:pt x="4077" y="854"/>
                </a:lnTo>
                <a:lnTo>
                  <a:pt x="4068" y="854"/>
                </a:lnTo>
                <a:lnTo>
                  <a:pt x="4058" y="854"/>
                </a:lnTo>
                <a:lnTo>
                  <a:pt x="4049" y="854"/>
                </a:lnTo>
                <a:lnTo>
                  <a:pt x="4034" y="854"/>
                </a:lnTo>
                <a:lnTo>
                  <a:pt x="4025" y="854"/>
                </a:lnTo>
                <a:lnTo>
                  <a:pt x="4015" y="854"/>
                </a:lnTo>
                <a:lnTo>
                  <a:pt x="4006" y="854"/>
                </a:lnTo>
                <a:lnTo>
                  <a:pt x="3996" y="854"/>
                </a:lnTo>
                <a:lnTo>
                  <a:pt x="3986" y="854"/>
                </a:lnTo>
                <a:lnTo>
                  <a:pt x="3977" y="854"/>
                </a:lnTo>
                <a:lnTo>
                  <a:pt x="3967" y="854"/>
                </a:lnTo>
                <a:lnTo>
                  <a:pt x="3953" y="854"/>
                </a:lnTo>
                <a:lnTo>
                  <a:pt x="3943" y="854"/>
                </a:lnTo>
                <a:lnTo>
                  <a:pt x="3934" y="854"/>
                </a:lnTo>
                <a:lnTo>
                  <a:pt x="3924" y="854"/>
                </a:lnTo>
                <a:lnTo>
                  <a:pt x="3914" y="854"/>
                </a:lnTo>
                <a:lnTo>
                  <a:pt x="3905" y="854"/>
                </a:lnTo>
                <a:lnTo>
                  <a:pt x="3895" y="854"/>
                </a:lnTo>
                <a:lnTo>
                  <a:pt x="3886" y="849"/>
                </a:lnTo>
                <a:lnTo>
                  <a:pt x="3871" y="849"/>
                </a:lnTo>
                <a:lnTo>
                  <a:pt x="3862" y="849"/>
                </a:lnTo>
                <a:lnTo>
                  <a:pt x="3852" y="849"/>
                </a:lnTo>
                <a:lnTo>
                  <a:pt x="3843" y="849"/>
                </a:lnTo>
                <a:lnTo>
                  <a:pt x="3833" y="849"/>
                </a:lnTo>
                <a:lnTo>
                  <a:pt x="3823" y="849"/>
                </a:lnTo>
                <a:lnTo>
                  <a:pt x="3814" y="849"/>
                </a:lnTo>
                <a:lnTo>
                  <a:pt x="3804" y="849"/>
                </a:lnTo>
                <a:lnTo>
                  <a:pt x="3790" y="849"/>
                </a:lnTo>
                <a:lnTo>
                  <a:pt x="3780" y="849"/>
                </a:lnTo>
                <a:lnTo>
                  <a:pt x="3771" y="849"/>
                </a:lnTo>
                <a:lnTo>
                  <a:pt x="3761" y="849"/>
                </a:lnTo>
                <a:lnTo>
                  <a:pt x="3752" y="849"/>
                </a:lnTo>
                <a:lnTo>
                  <a:pt x="3742" y="849"/>
                </a:lnTo>
                <a:lnTo>
                  <a:pt x="3732" y="849"/>
                </a:lnTo>
                <a:lnTo>
                  <a:pt x="3723" y="849"/>
                </a:lnTo>
                <a:lnTo>
                  <a:pt x="3708" y="849"/>
                </a:lnTo>
                <a:lnTo>
                  <a:pt x="3699" y="849"/>
                </a:lnTo>
                <a:lnTo>
                  <a:pt x="3689" y="849"/>
                </a:lnTo>
                <a:lnTo>
                  <a:pt x="3680" y="844"/>
                </a:lnTo>
                <a:lnTo>
                  <a:pt x="3670" y="844"/>
                </a:lnTo>
                <a:lnTo>
                  <a:pt x="3661" y="844"/>
                </a:lnTo>
                <a:lnTo>
                  <a:pt x="3651" y="844"/>
                </a:lnTo>
                <a:lnTo>
                  <a:pt x="3641" y="844"/>
                </a:lnTo>
                <a:lnTo>
                  <a:pt x="3627" y="844"/>
                </a:lnTo>
                <a:lnTo>
                  <a:pt x="3617" y="844"/>
                </a:lnTo>
                <a:lnTo>
                  <a:pt x="3608" y="844"/>
                </a:lnTo>
                <a:lnTo>
                  <a:pt x="3598" y="844"/>
                </a:lnTo>
                <a:lnTo>
                  <a:pt x="3589" y="844"/>
                </a:lnTo>
                <a:lnTo>
                  <a:pt x="3579" y="844"/>
                </a:lnTo>
                <a:lnTo>
                  <a:pt x="3569" y="844"/>
                </a:lnTo>
                <a:lnTo>
                  <a:pt x="3555" y="844"/>
                </a:lnTo>
                <a:lnTo>
                  <a:pt x="3545" y="840"/>
                </a:lnTo>
                <a:lnTo>
                  <a:pt x="3536" y="840"/>
                </a:lnTo>
                <a:lnTo>
                  <a:pt x="3526" y="840"/>
                </a:lnTo>
                <a:lnTo>
                  <a:pt x="3517" y="840"/>
                </a:lnTo>
                <a:lnTo>
                  <a:pt x="3507" y="840"/>
                </a:lnTo>
                <a:lnTo>
                  <a:pt x="3498" y="840"/>
                </a:lnTo>
                <a:lnTo>
                  <a:pt x="3488" y="840"/>
                </a:lnTo>
                <a:lnTo>
                  <a:pt x="3474" y="840"/>
                </a:lnTo>
                <a:lnTo>
                  <a:pt x="3464" y="840"/>
                </a:lnTo>
                <a:lnTo>
                  <a:pt x="3454" y="840"/>
                </a:lnTo>
                <a:lnTo>
                  <a:pt x="3445" y="835"/>
                </a:lnTo>
                <a:lnTo>
                  <a:pt x="3435" y="835"/>
                </a:lnTo>
                <a:lnTo>
                  <a:pt x="3426" y="835"/>
                </a:lnTo>
                <a:lnTo>
                  <a:pt x="3416" y="835"/>
                </a:lnTo>
                <a:lnTo>
                  <a:pt x="3407" y="835"/>
                </a:lnTo>
                <a:lnTo>
                  <a:pt x="3392" y="835"/>
                </a:lnTo>
                <a:lnTo>
                  <a:pt x="3383" y="835"/>
                </a:lnTo>
                <a:lnTo>
                  <a:pt x="3373" y="835"/>
                </a:lnTo>
                <a:lnTo>
                  <a:pt x="3363" y="830"/>
                </a:lnTo>
                <a:lnTo>
                  <a:pt x="3354" y="830"/>
                </a:lnTo>
                <a:lnTo>
                  <a:pt x="3344" y="830"/>
                </a:lnTo>
                <a:lnTo>
                  <a:pt x="3335" y="830"/>
                </a:lnTo>
                <a:lnTo>
                  <a:pt x="3325" y="830"/>
                </a:lnTo>
                <a:lnTo>
                  <a:pt x="3311" y="830"/>
                </a:lnTo>
                <a:lnTo>
                  <a:pt x="3301" y="830"/>
                </a:lnTo>
                <a:lnTo>
                  <a:pt x="3292" y="825"/>
                </a:lnTo>
                <a:lnTo>
                  <a:pt x="3282" y="825"/>
                </a:lnTo>
                <a:lnTo>
                  <a:pt x="3272" y="825"/>
                </a:lnTo>
                <a:lnTo>
                  <a:pt x="3263" y="825"/>
                </a:lnTo>
                <a:lnTo>
                  <a:pt x="3253" y="825"/>
                </a:lnTo>
                <a:lnTo>
                  <a:pt x="3244" y="821"/>
                </a:lnTo>
                <a:lnTo>
                  <a:pt x="3229" y="821"/>
                </a:lnTo>
                <a:lnTo>
                  <a:pt x="3220" y="821"/>
                </a:lnTo>
                <a:lnTo>
                  <a:pt x="3210" y="821"/>
                </a:lnTo>
                <a:lnTo>
                  <a:pt x="3200" y="821"/>
                </a:lnTo>
                <a:lnTo>
                  <a:pt x="3191" y="816"/>
                </a:lnTo>
                <a:lnTo>
                  <a:pt x="3181" y="816"/>
                </a:lnTo>
                <a:lnTo>
                  <a:pt x="3172" y="816"/>
                </a:lnTo>
                <a:lnTo>
                  <a:pt x="3162" y="816"/>
                </a:lnTo>
                <a:lnTo>
                  <a:pt x="3148" y="811"/>
                </a:lnTo>
                <a:lnTo>
                  <a:pt x="3138" y="811"/>
                </a:lnTo>
                <a:lnTo>
                  <a:pt x="3129" y="811"/>
                </a:lnTo>
                <a:lnTo>
                  <a:pt x="3119" y="811"/>
                </a:lnTo>
                <a:lnTo>
                  <a:pt x="3109" y="806"/>
                </a:lnTo>
                <a:lnTo>
                  <a:pt x="3100" y="806"/>
                </a:lnTo>
                <a:lnTo>
                  <a:pt x="3090" y="806"/>
                </a:lnTo>
                <a:lnTo>
                  <a:pt x="3081" y="806"/>
                </a:lnTo>
                <a:lnTo>
                  <a:pt x="3066" y="802"/>
                </a:lnTo>
                <a:lnTo>
                  <a:pt x="3057" y="802"/>
                </a:lnTo>
                <a:lnTo>
                  <a:pt x="3047" y="802"/>
                </a:lnTo>
                <a:lnTo>
                  <a:pt x="3038" y="797"/>
                </a:lnTo>
                <a:lnTo>
                  <a:pt x="3028" y="797"/>
                </a:lnTo>
                <a:lnTo>
                  <a:pt x="3018" y="797"/>
                </a:lnTo>
                <a:lnTo>
                  <a:pt x="3009" y="792"/>
                </a:lnTo>
                <a:lnTo>
                  <a:pt x="2994" y="792"/>
                </a:lnTo>
                <a:lnTo>
                  <a:pt x="2985" y="788"/>
                </a:lnTo>
                <a:lnTo>
                  <a:pt x="2975" y="788"/>
                </a:lnTo>
                <a:lnTo>
                  <a:pt x="2966" y="783"/>
                </a:lnTo>
                <a:lnTo>
                  <a:pt x="2956" y="783"/>
                </a:lnTo>
                <a:lnTo>
                  <a:pt x="2947" y="778"/>
                </a:lnTo>
                <a:lnTo>
                  <a:pt x="2937" y="778"/>
                </a:lnTo>
                <a:lnTo>
                  <a:pt x="2927" y="773"/>
                </a:lnTo>
                <a:lnTo>
                  <a:pt x="2913" y="769"/>
                </a:lnTo>
                <a:lnTo>
                  <a:pt x="2903" y="769"/>
                </a:lnTo>
                <a:lnTo>
                  <a:pt x="2894" y="764"/>
                </a:lnTo>
                <a:lnTo>
                  <a:pt x="2884" y="759"/>
                </a:lnTo>
                <a:lnTo>
                  <a:pt x="2875" y="759"/>
                </a:lnTo>
                <a:lnTo>
                  <a:pt x="2865" y="754"/>
                </a:lnTo>
                <a:lnTo>
                  <a:pt x="2855" y="750"/>
                </a:lnTo>
                <a:lnTo>
                  <a:pt x="2846" y="745"/>
                </a:lnTo>
                <a:lnTo>
                  <a:pt x="2832" y="740"/>
                </a:lnTo>
                <a:lnTo>
                  <a:pt x="2822" y="735"/>
                </a:lnTo>
                <a:lnTo>
                  <a:pt x="2812" y="731"/>
                </a:lnTo>
                <a:lnTo>
                  <a:pt x="2803" y="726"/>
                </a:lnTo>
                <a:lnTo>
                  <a:pt x="2793" y="721"/>
                </a:lnTo>
                <a:lnTo>
                  <a:pt x="2784" y="716"/>
                </a:lnTo>
                <a:lnTo>
                  <a:pt x="2774" y="712"/>
                </a:lnTo>
                <a:lnTo>
                  <a:pt x="2764" y="707"/>
                </a:lnTo>
                <a:lnTo>
                  <a:pt x="2750" y="702"/>
                </a:lnTo>
                <a:lnTo>
                  <a:pt x="2740" y="697"/>
                </a:lnTo>
                <a:lnTo>
                  <a:pt x="2731" y="693"/>
                </a:lnTo>
                <a:lnTo>
                  <a:pt x="2721" y="688"/>
                </a:lnTo>
                <a:lnTo>
                  <a:pt x="2712" y="683"/>
                </a:lnTo>
                <a:lnTo>
                  <a:pt x="2702" y="674"/>
                </a:lnTo>
                <a:lnTo>
                  <a:pt x="2693" y="669"/>
                </a:lnTo>
                <a:lnTo>
                  <a:pt x="2683" y="664"/>
                </a:lnTo>
                <a:lnTo>
                  <a:pt x="2669" y="659"/>
                </a:lnTo>
                <a:lnTo>
                  <a:pt x="2659" y="650"/>
                </a:lnTo>
                <a:lnTo>
                  <a:pt x="2649" y="645"/>
                </a:lnTo>
                <a:lnTo>
                  <a:pt x="2640" y="640"/>
                </a:lnTo>
                <a:lnTo>
                  <a:pt x="2630" y="636"/>
                </a:lnTo>
                <a:lnTo>
                  <a:pt x="2621" y="626"/>
                </a:lnTo>
                <a:lnTo>
                  <a:pt x="2611" y="621"/>
                </a:lnTo>
                <a:lnTo>
                  <a:pt x="2601" y="612"/>
                </a:lnTo>
                <a:lnTo>
                  <a:pt x="2587" y="607"/>
                </a:lnTo>
                <a:lnTo>
                  <a:pt x="2578" y="602"/>
                </a:lnTo>
                <a:lnTo>
                  <a:pt x="2568" y="593"/>
                </a:lnTo>
                <a:lnTo>
                  <a:pt x="2558" y="588"/>
                </a:lnTo>
                <a:lnTo>
                  <a:pt x="2549" y="579"/>
                </a:lnTo>
                <a:lnTo>
                  <a:pt x="2539" y="574"/>
                </a:lnTo>
                <a:lnTo>
                  <a:pt x="2530" y="569"/>
                </a:lnTo>
                <a:lnTo>
                  <a:pt x="2515" y="560"/>
                </a:lnTo>
                <a:lnTo>
                  <a:pt x="2506" y="555"/>
                </a:lnTo>
                <a:lnTo>
                  <a:pt x="2496" y="545"/>
                </a:lnTo>
                <a:lnTo>
                  <a:pt x="2486" y="541"/>
                </a:lnTo>
                <a:lnTo>
                  <a:pt x="2477" y="536"/>
                </a:lnTo>
                <a:lnTo>
                  <a:pt x="2467" y="526"/>
                </a:lnTo>
                <a:lnTo>
                  <a:pt x="2458" y="522"/>
                </a:lnTo>
                <a:lnTo>
                  <a:pt x="2448" y="517"/>
                </a:lnTo>
                <a:lnTo>
                  <a:pt x="2434" y="507"/>
                </a:lnTo>
                <a:lnTo>
                  <a:pt x="2424" y="503"/>
                </a:lnTo>
                <a:lnTo>
                  <a:pt x="2415" y="498"/>
                </a:lnTo>
                <a:lnTo>
                  <a:pt x="2405" y="493"/>
                </a:lnTo>
                <a:lnTo>
                  <a:pt x="2395" y="484"/>
                </a:lnTo>
                <a:lnTo>
                  <a:pt x="2386" y="479"/>
                </a:lnTo>
                <a:lnTo>
                  <a:pt x="2376" y="474"/>
                </a:lnTo>
                <a:lnTo>
                  <a:pt x="2367" y="470"/>
                </a:lnTo>
                <a:lnTo>
                  <a:pt x="2352" y="465"/>
                </a:lnTo>
                <a:lnTo>
                  <a:pt x="2343" y="460"/>
                </a:lnTo>
                <a:lnTo>
                  <a:pt x="2333" y="455"/>
                </a:lnTo>
                <a:lnTo>
                  <a:pt x="2324" y="451"/>
                </a:lnTo>
                <a:lnTo>
                  <a:pt x="2314" y="446"/>
                </a:lnTo>
                <a:lnTo>
                  <a:pt x="2304" y="441"/>
                </a:lnTo>
                <a:lnTo>
                  <a:pt x="2295" y="441"/>
                </a:lnTo>
                <a:lnTo>
                  <a:pt x="2285" y="436"/>
                </a:lnTo>
                <a:lnTo>
                  <a:pt x="2271" y="432"/>
                </a:lnTo>
                <a:lnTo>
                  <a:pt x="2261" y="432"/>
                </a:lnTo>
                <a:lnTo>
                  <a:pt x="2252" y="427"/>
                </a:lnTo>
                <a:lnTo>
                  <a:pt x="2242" y="427"/>
                </a:lnTo>
                <a:lnTo>
                  <a:pt x="2233" y="422"/>
                </a:lnTo>
                <a:lnTo>
                  <a:pt x="2223" y="422"/>
                </a:lnTo>
                <a:lnTo>
                  <a:pt x="2213" y="422"/>
                </a:lnTo>
                <a:lnTo>
                  <a:pt x="2204" y="422"/>
                </a:lnTo>
                <a:lnTo>
                  <a:pt x="2189" y="422"/>
                </a:lnTo>
                <a:lnTo>
                  <a:pt x="2180" y="422"/>
                </a:lnTo>
                <a:lnTo>
                  <a:pt x="2170" y="422"/>
                </a:lnTo>
                <a:lnTo>
                  <a:pt x="2161" y="422"/>
                </a:lnTo>
                <a:lnTo>
                  <a:pt x="2151" y="427"/>
                </a:lnTo>
                <a:lnTo>
                  <a:pt x="2141" y="427"/>
                </a:lnTo>
                <a:lnTo>
                  <a:pt x="2132" y="432"/>
                </a:lnTo>
                <a:lnTo>
                  <a:pt x="2122" y="436"/>
                </a:lnTo>
                <a:lnTo>
                  <a:pt x="2108" y="441"/>
                </a:lnTo>
                <a:lnTo>
                  <a:pt x="2098" y="446"/>
                </a:lnTo>
                <a:lnTo>
                  <a:pt x="2089" y="451"/>
                </a:lnTo>
                <a:lnTo>
                  <a:pt x="2079" y="455"/>
                </a:lnTo>
                <a:lnTo>
                  <a:pt x="2070" y="465"/>
                </a:lnTo>
                <a:lnTo>
                  <a:pt x="2060" y="470"/>
                </a:lnTo>
                <a:lnTo>
                  <a:pt x="2050" y="479"/>
                </a:lnTo>
                <a:lnTo>
                  <a:pt x="2041" y="489"/>
                </a:lnTo>
                <a:lnTo>
                  <a:pt x="2026" y="498"/>
                </a:lnTo>
                <a:lnTo>
                  <a:pt x="2017" y="507"/>
                </a:lnTo>
                <a:lnTo>
                  <a:pt x="2007" y="522"/>
                </a:lnTo>
                <a:lnTo>
                  <a:pt x="1998" y="531"/>
                </a:lnTo>
                <a:lnTo>
                  <a:pt x="1988" y="541"/>
                </a:lnTo>
                <a:lnTo>
                  <a:pt x="1979" y="550"/>
                </a:lnTo>
                <a:lnTo>
                  <a:pt x="1969" y="560"/>
                </a:lnTo>
                <a:lnTo>
                  <a:pt x="1955" y="564"/>
                </a:lnTo>
                <a:lnTo>
                  <a:pt x="1945" y="569"/>
                </a:lnTo>
                <a:lnTo>
                  <a:pt x="1935" y="574"/>
                </a:lnTo>
                <a:lnTo>
                  <a:pt x="1926" y="583"/>
                </a:lnTo>
                <a:lnTo>
                  <a:pt x="1916" y="588"/>
                </a:lnTo>
                <a:lnTo>
                  <a:pt x="1907" y="598"/>
                </a:lnTo>
                <a:lnTo>
                  <a:pt x="1897" y="612"/>
                </a:lnTo>
                <a:lnTo>
                  <a:pt x="1888" y="617"/>
                </a:lnTo>
                <a:lnTo>
                  <a:pt x="1873" y="631"/>
                </a:lnTo>
                <a:lnTo>
                  <a:pt x="1864" y="640"/>
                </a:lnTo>
                <a:lnTo>
                  <a:pt x="1854" y="640"/>
                </a:lnTo>
                <a:lnTo>
                  <a:pt x="1844" y="640"/>
                </a:lnTo>
                <a:lnTo>
                  <a:pt x="1835" y="631"/>
                </a:lnTo>
                <a:lnTo>
                  <a:pt x="1825" y="631"/>
                </a:lnTo>
                <a:lnTo>
                  <a:pt x="1816" y="640"/>
                </a:lnTo>
                <a:lnTo>
                  <a:pt x="1806" y="650"/>
                </a:lnTo>
                <a:lnTo>
                  <a:pt x="1792" y="659"/>
                </a:lnTo>
                <a:lnTo>
                  <a:pt x="1782" y="674"/>
                </a:lnTo>
                <a:lnTo>
                  <a:pt x="1773" y="674"/>
                </a:lnTo>
                <a:lnTo>
                  <a:pt x="1763" y="674"/>
                </a:lnTo>
                <a:lnTo>
                  <a:pt x="1753" y="688"/>
                </a:lnTo>
                <a:lnTo>
                  <a:pt x="1744" y="702"/>
                </a:lnTo>
                <a:lnTo>
                  <a:pt x="1734" y="712"/>
                </a:lnTo>
                <a:lnTo>
                  <a:pt x="1725" y="721"/>
                </a:lnTo>
                <a:lnTo>
                  <a:pt x="1710" y="735"/>
                </a:lnTo>
                <a:lnTo>
                  <a:pt x="1701" y="745"/>
                </a:lnTo>
                <a:lnTo>
                  <a:pt x="1691" y="754"/>
                </a:lnTo>
                <a:lnTo>
                  <a:pt x="1681" y="764"/>
                </a:lnTo>
                <a:lnTo>
                  <a:pt x="1672" y="769"/>
                </a:lnTo>
                <a:lnTo>
                  <a:pt x="1662" y="778"/>
                </a:lnTo>
                <a:lnTo>
                  <a:pt x="1653" y="788"/>
                </a:lnTo>
                <a:lnTo>
                  <a:pt x="1643" y="792"/>
                </a:lnTo>
                <a:lnTo>
                  <a:pt x="1629" y="797"/>
                </a:lnTo>
                <a:lnTo>
                  <a:pt x="1619" y="802"/>
                </a:lnTo>
                <a:lnTo>
                  <a:pt x="1610" y="811"/>
                </a:lnTo>
                <a:lnTo>
                  <a:pt x="1600" y="816"/>
                </a:lnTo>
                <a:lnTo>
                  <a:pt x="1590" y="821"/>
                </a:lnTo>
                <a:lnTo>
                  <a:pt x="1581" y="825"/>
                </a:lnTo>
                <a:lnTo>
                  <a:pt x="1571" y="840"/>
                </a:lnTo>
                <a:lnTo>
                  <a:pt x="1562" y="840"/>
                </a:lnTo>
                <a:lnTo>
                  <a:pt x="1547" y="844"/>
                </a:lnTo>
                <a:lnTo>
                  <a:pt x="1538" y="844"/>
                </a:lnTo>
                <a:lnTo>
                  <a:pt x="1528" y="854"/>
                </a:lnTo>
                <a:lnTo>
                  <a:pt x="1519" y="854"/>
                </a:lnTo>
                <a:lnTo>
                  <a:pt x="1509" y="854"/>
                </a:lnTo>
                <a:lnTo>
                  <a:pt x="1499" y="859"/>
                </a:lnTo>
                <a:lnTo>
                  <a:pt x="1490" y="868"/>
                </a:lnTo>
                <a:lnTo>
                  <a:pt x="1475" y="873"/>
                </a:lnTo>
                <a:lnTo>
                  <a:pt x="1466" y="863"/>
                </a:lnTo>
                <a:lnTo>
                  <a:pt x="1456" y="863"/>
                </a:lnTo>
                <a:lnTo>
                  <a:pt x="1447" y="863"/>
                </a:lnTo>
                <a:lnTo>
                  <a:pt x="1437" y="868"/>
                </a:lnTo>
                <a:lnTo>
                  <a:pt x="1427" y="868"/>
                </a:lnTo>
                <a:lnTo>
                  <a:pt x="1418" y="873"/>
                </a:lnTo>
                <a:lnTo>
                  <a:pt x="1408" y="878"/>
                </a:lnTo>
                <a:lnTo>
                  <a:pt x="1394" y="873"/>
                </a:lnTo>
                <a:lnTo>
                  <a:pt x="1384" y="878"/>
                </a:lnTo>
                <a:lnTo>
                  <a:pt x="1375" y="887"/>
                </a:lnTo>
                <a:lnTo>
                  <a:pt x="1365" y="887"/>
                </a:lnTo>
                <a:lnTo>
                  <a:pt x="1356" y="892"/>
                </a:lnTo>
                <a:lnTo>
                  <a:pt x="1346" y="897"/>
                </a:lnTo>
                <a:lnTo>
                  <a:pt x="1336" y="892"/>
                </a:lnTo>
                <a:lnTo>
                  <a:pt x="1327" y="882"/>
                </a:lnTo>
                <a:lnTo>
                  <a:pt x="1312" y="878"/>
                </a:lnTo>
                <a:lnTo>
                  <a:pt x="1303" y="882"/>
                </a:lnTo>
                <a:lnTo>
                  <a:pt x="1293" y="882"/>
                </a:lnTo>
                <a:lnTo>
                  <a:pt x="1284" y="892"/>
                </a:lnTo>
                <a:lnTo>
                  <a:pt x="1274" y="892"/>
                </a:lnTo>
                <a:lnTo>
                  <a:pt x="1265" y="892"/>
                </a:lnTo>
                <a:lnTo>
                  <a:pt x="1255" y="892"/>
                </a:lnTo>
                <a:lnTo>
                  <a:pt x="1245" y="897"/>
                </a:lnTo>
                <a:lnTo>
                  <a:pt x="1231" y="901"/>
                </a:lnTo>
                <a:lnTo>
                  <a:pt x="1221" y="892"/>
                </a:lnTo>
                <a:lnTo>
                  <a:pt x="1212" y="901"/>
                </a:lnTo>
                <a:lnTo>
                  <a:pt x="1202" y="897"/>
                </a:lnTo>
                <a:lnTo>
                  <a:pt x="1193" y="897"/>
                </a:lnTo>
                <a:lnTo>
                  <a:pt x="1183" y="897"/>
                </a:lnTo>
                <a:lnTo>
                  <a:pt x="1174" y="901"/>
                </a:lnTo>
                <a:lnTo>
                  <a:pt x="1164" y="901"/>
                </a:lnTo>
                <a:lnTo>
                  <a:pt x="1150" y="897"/>
                </a:lnTo>
                <a:lnTo>
                  <a:pt x="1140" y="901"/>
                </a:lnTo>
                <a:lnTo>
                  <a:pt x="1130" y="901"/>
                </a:lnTo>
                <a:lnTo>
                  <a:pt x="1121" y="906"/>
                </a:lnTo>
                <a:lnTo>
                  <a:pt x="1111" y="906"/>
                </a:lnTo>
                <a:lnTo>
                  <a:pt x="1102" y="906"/>
                </a:lnTo>
                <a:lnTo>
                  <a:pt x="1092" y="906"/>
                </a:lnTo>
                <a:lnTo>
                  <a:pt x="1082" y="911"/>
                </a:lnTo>
                <a:lnTo>
                  <a:pt x="1068" y="916"/>
                </a:lnTo>
                <a:lnTo>
                  <a:pt x="1059" y="916"/>
                </a:lnTo>
                <a:lnTo>
                  <a:pt x="1049" y="916"/>
                </a:lnTo>
                <a:lnTo>
                  <a:pt x="1039" y="920"/>
                </a:lnTo>
                <a:lnTo>
                  <a:pt x="1030" y="920"/>
                </a:lnTo>
                <a:lnTo>
                  <a:pt x="1020" y="920"/>
                </a:lnTo>
                <a:lnTo>
                  <a:pt x="1011" y="925"/>
                </a:lnTo>
                <a:lnTo>
                  <a:pt x="996" y="925"/>
                </a:lnTo>
                <a:lnTo>
                  <a:pt x="987" y="925"/>
                </a:lnTo>
                <a:lnTo>
                  <a:pt x="977" y="930"/>
                </a:lnTo>
                <a:lnTo>
                  <a:pt x="967" y="930"/>
                </a:lnTo>
                <a:lnTo>
                  <a:pt x="958" y="930"/>
                </a:lnTo>
                <a:lnTo>
                  <a:pt x="948" y="930"/>
                </a:lnTo>
                <a:lnTo>
                  <a:pt x="939" y="930"/>
                </a:lnTo>
                <a:lnTo>
                  <a:pt x="929" y="930"/>
                </a:lnTo>
                <a:lnTo>
                  <a:pt x="915" y="930"/>
                </a:lnTo>
                <a:lnTo>
                  <a:pt x="905" y="935"/>
                </a:lnTo>
                <a:lnTo>
                  <a:pt x="896" y="935"/>
                </a:lnTo>
                <a:lnTo>
                  <a:pt x="886" y="935"/>
                </a:lnTo>
                <a:lnTo>
                  <a:pt x="876" y="935"/>
                </a:lnTo>
                <a:lnTo>
                  <a:pt x="867" y="935"/>
                </a:lnTo>
                <a:lnTo>
                  <a:pt x="857" y="935"/>
                </a:lnTo>
                <a:lnTo>
                  <a:pt x="848" y="935"/>
                </a:lnTo>
                <a:lnTo>
                  <a:pt x="833" y="939"/>
                </a:lnTo>
                <a:lnTo>
                  <a:pt x="824" y="939"/>
                </a:lnTo>
                <a:lnTo>
                  <a:pt x="814" y="939"/>
                </a:lnTo>
                <a:lnTo>
                  <a:pt x="805" y="939"/>
                </a:lnTo>
                <a:lnTo>
                  <a:pt x="795" y="939"/>
                </a:lnTo>
                <a:lnTo>
                  <a:pt x="785" y="939"/>
                </a:lnTo>
                <a:lnTo>
                  <a:pt x="776" y="944"/>
                </a:lnTo>
                <a:lnTo>
                  <a:pt x="766" y="944"/>
                </a:lnTo>
                <a:lnTo>
                  <a:pt x="752" y="944"/>
                </a:lnTo>
                <a:lnTo>
                  <a:pt x="742" y="944"/>
                </a:lnTo>
                <a:lnTo>
                  <a:pt x="733" y="944"/>
                </a:lnTo>
                <a:lnTo>
                  <a:pt x="723" y="944"/>
                </a:lnTo>
                <a:lnTo>
                  <a:pt x="714" y="944"/>
                </a:lnTo>
                <a:lnTo>
                  <a:pt x="704" y="944"/>
                </a:lnTo>
                <a:lnTo>
                  <a:pt x="694" y="944"/>
                </a:lnTo>
                <a:lnTo>
                  <a:pt x="685" y="944"/>
                </a:lnTo>
                <a:lnTo>
                  <a:pt x="670" y="944"/>
                </a:lnTo>
                <a:lnTo>
                  <a:pt x="661" y="944"/>
                </a:lnTo>
                <a:lnTo>
                  <a:pt x="651" y="949"/>
                </a:lnTo>
                <a:lnTo>
                  <a:pt x="642" y="949"/>
                </a:lnTo>
                <a:lnTo>
                  <a:pt x="632" y="949"/>
                </a:lnTo>
                <a:lnTo>
                  <a:pt x="622" y="949"/>
                </a:lnTo>
                <a:lnTo>
                  <a:pt x="613" y="949"/>
                </a:lnTo>
                <a:lnTo>
                  <a:pt x="603" y="949"/>
                </a:lnTo>
                <a:lnTo>
                  <a:pt x="589" y="949"/>
                </a:lnTo>
                <a:lnTo>
                  <a:pt x="579" y="949"/>
                </a:lnTo>
                <a:lnTo>
                  <a:pt x="570" y="949"/>
                </a:lnTo>
                <a:lnTo>
                  <a:pt x="560" y="949"/>
                </a:lnTo>
                <a:lnTo>
                  <a:pt x="551" y="949"/>
                </a:lnTo>
                <a:lnTo>
                  <a:pt x="541" y="949"/>
                </a:lnTo>
                <a:lnTo>
                  <a:pt x="531" y="949"/>
                </a:lnTo>
                <a:lnTo>
                  <a:pt x="522" y="949"/>
                </a:lnTo>
                <a:lnTo>
                  <a:pt x="507" y="949"/>
                </a:lnTo>
                <a:lnTo>
                  <a:pt x="498" y="954"/>
                </a:lnTo>
                <a:lnTo>
                  <a:pt x="488" y="954"/>
                </a:lnTo>
                <a:lnTo>
                  <a:pt x="479" y="954"/>
                </a:lnTo>
                <a:lnTo>
                  <a:pt x="469" y="954"/>
                </a:lnTo>
                <a:lnTo>
                  <a:pt x="460" y="954"/>
                </a:lnTo>
                <a:lnTo>
                  <a:pt x="450" y="954"/>
                </a:lnTo>
                <a:lnTo>
                  <a:pt x="436" y="954"/>
                </a:lnTo>
                <a:lnTo>
                  <a:pt x="426" y="954"/>
                </a:lnTo>
                <a:lnTo>
                  <a:pt x="416" y="954"/>
                </a:lnTo>
                <a:lnTo>
                  <a:pt x="407" y="954"/>
                </a:lnTo>
                <a:lnTo>
                  <a:pt x="397" y="954"/>
                </a:lnTo>
                <a:lnTo>
                  <a:pt x="388" y="954"/>
                </a:lnTo>
                <a:lnTo>
                  <a:pt x="378" y="954"/>
                </a:lnTo>
                <a:lnTo>
                  <a:pt x="368" y="954"/>
                </a:lnTo>
                <a:lnTo>
                  <a:pt x="354" y="954"/>
                </a:lnTo>
                <a:lnTo>
                  <a:pt x="345" y="954"/>
                </a:lnTo>
                <a:lnTo>
                  <a:pt x="335" y="954"/>
                </a:lnTo>
                <a:lnTo>
                  <a:pt x="325" y="954"/>
                </a:lnTo>
                <a:lnTo>
                  <a:pt x="316" y="954"/>
                </a:lnTo>
                <a:lnTo>
                  <a:pt x="306" y="954"/>
                </a:lnTo>
                <a:lnTo>
                  <a:pt x="297" y="954"/>
                </a:lnTo>
                <a:lnTo>
                  <a:pt x="287" y="954"/>
                </a:lnTo>
                <a:lnTo>
                  <a:pt x="273" y="954"/>
                </a:lnTo>
                <a:lnTo>
                  <a:pt x="263" y="954"/>
                </a:lnTo>
                <a:lnTo>
                  <a:pt x="253" y="954"/>
                </a:lnTo>
                <a:lnTo>
                  <a:pt x="244" y="954"/>
                </a:lnTo>
                <a:lnTo>
                  <a:pt x="234" y="954"/>
                </a:lnTo>
                <a:lnTo>
                  <a:pt x="225" y="954"/>
                </a:lnTo>
                <a:lnTo>
                  <a:pt x="215" y="954"/>
                </a:lnTo>
                <a:lnTo>
                  <a:pt x="206" y="954"/>
                </a:lnTo>
                <a:lnTo>
                  <a:pt x="191" y="954"/>
                </a:lnTo>
                <a:lnTo>
                  <a:pt x="182" y="954"/>
                </a:lnTo>
                <a:lnTo>
                  <a:pt x="172" y="954"/>
                </a:lnTo>
                <a:lnTo>
                  <a:pt x="162" y="954"/>
                </a:lnTo>
                <a:lnTo>
                  <a:pt x="153" y="954"/>
                </a:lnTo>
                <a:lnTo>
                  <a:pt x="143" y="954"/>
                </a:lnTo>
                <a:lnTo>
                  <a:pt x="134" y="954"/>
                </a:lnTo>
                <a:lnTo>
                  <a:pt x="124" y="954"/>
                </a:lnTo>
                <a:lnTo>
                  <a:pt x="110" y="954"/>
                </a:lnTo>
                <a:lnTo>
                  <a:pt x="100" y="954"/>
                </a:lnTo>
                <a:lnTo>
                  <a:pt x="91" y="954"/>
                </a:lnTo>
                <a:lnTo>
                  <a:pt x="81" y="954"/>
                </a:lnTo>
                <a:lnTo>
                  <a:pt x="71" y="954"/>
                </a:lnTo>
                <a:lnTo>
                  <a:pt x="62" y="954"/>
                </a:lnTo>
                <a:lnTo>
                  <a:pt x="52" y="954"/>
                </a:lnTo>
                <a:lnTo>
                  <a:pt x="43" y="954"/>
                </a:lnTo>
                <a:lnTo>
                  <a:pt x="28" y="954"/>
                </a:lnTo>
                <a:lnTo>
                  <a:pt x="19" y="954"/>
                </a:lnTo>
                <a:lnTo>
                  <a:pt x="9" y="954"/>
                </a:lnTo>
                <a:lnTo>
                  <a:pt x="0" y="954"/>
                </a:lnTo>
                <a:close/>
              </a:path>
            </a:pathLst>
          </a:custGeom>
          <a:noFill/>
          <a:ln w="9525">
            <a:noFill/>
            <a:round/>
            <a:headEnd/>
            <a:tailEnd/>
          </a:ln>
        </p:spPr>
        <p:txBody>
          <a:bodyPr/>
          <a:lstStyle/>
          <a:p>
            <a:endParaRPr lang="en-GB"/>
          </a:p>
        </p:txBody>
      </p:sp>
      <p:sp>
        <p:nvSpPr>
          <p:cNvPr id="425165" name="Line 205"/>
          <p:cNvSpPr>
            <a:spLocks noChangeShapeType="1"/>
          </p:cNvSpPr>
          <p:nvPr/>
        </p:nvSpPr>
        <p:spPr bwMode="auto">
          <a:xfrm flipV="1">
            <a:off x="7535863" y="-23398163"/>
            <a:ext cx="15875" cy="565150"/>
          </a:xfrm>
          <a:prstGeom prst="line">
            <a:avLst/>
          </a:prstGeom>
          <a:noFill/>
          <a:ln w="22225">
            <a:solidFill>
              <a:srgbClr val="FF0000"/>
            </a:solidFill>
            <a:round/>
            <a:headEnd/>
            <a:tailEnd/>
          </a:ln>
        </p:spPr>
        <p:txBody>
          <a:bodyPr/>
          <a:lstStyle/>
          <a:p>
            <a:endParaRPr lang="en-GB"/>
          </a:p>
        </p:txBody>
      </p:sp>
      <p:sp>
        <p:nvSpPr>
          <p:cNvPr id="425166" name="Freeform 206"/>
          <p:cNvSpPr>
            <a:spLocks/>
          </p:cNvSpPr>
          <p:nvPr/>
        </p:nvSpPr>
        <p:spPr bwMode="auto">
          <a:xfrm>
            <a:off x="7551738" y="-23979188"/>
            <a:ext cx="15875" cy="581025"/>
          </a:xfrm>
          <a:custGeom>
            <a:avLst/>
            <a:gdLst/>
            <a:ahLst/>
            <a:cxnLst>
              <a:cxn ang="0">
                <a:pos x="0" y="366"/>
              </a:cxn>
              <a:cxn ang="0">
                <a:pos x="5" y="185"/>
              </a:cxn>
              <a:cxn ang="0">
                <a:pos x="10" y="0"/>
              </a:cxn>
            </a:cxnLst>
            <a:rect l="0" t="0" r="r" b="b"/>
            <a:pathLst>
              <a:path w="10" h="366">
                <a:moveTo>
                  <a:pt x="0" y="366"/>
                </a:moveTo>
                <a:lnTo>
                  <a:pt x="5" y="185"/>
                </a:lnTo>
                <a:lnTo>
                  <a:pt x="10" y="0"/>
                </a:lnTo>
              </a:path>
            </a:pathLst>
          </a:custGeom>
          <a:noFill/>
          <a:ln w="22225">
            <a:solidFill>
              <a:srgbClr val="FF0000"/>
            </a:solidFill>
            <a:prstDash val="solid"/>
            <a:round/>
            <a:headEnd/>
            <a:tailEnd/>
          </a:ln>
        </p:spPr>
        <p:txBody>
          <a:bodyPr/>
          <a:lstStyle/>
          <a:p>
            <a:endParaRPr lang="en-GB"/>
          </a:p>
        </p:txBody>
      </p:sp>
      <p:sp>
        <p:nvSpPr>
          <p:cNvPr id="425167" name="Line 207"/>
          <p:cNvSpPr>
            <a:spLocks noChangeShapeType="1"/>
          </p:cNvSpPr>
          <p:nvPr/>
        </p:nvSpPr>
        <p:spPr bwMode="auto">
          <a:xfrm flipV="1">
            <a:off x="7567613" y="-24566563"/>
            <a:ext cx="14287" cy="587375"/>
          </a:xfrm>
          <a:prstGeom prst="line">
            <a:avLst/>
          </a:prstGeom>
          <a:noFill/>
          <a:ln w="22225">
            <a:solidFill>
              <a:srgbClr val="FF0000"/>
            </a:solidFill>
            <a:round/>
            <a:headEnd/>
            <a:tailEnd/>
          </a:ln>
        </p:spPr>
        <p:txBody>
          <a:bodyPr/>
          <a:lstStyle/>
          <a:p>
            <a:endParaRPr lang="en-GB"/>
          </a:p>
        </p:txBody>
      </p:sp>
      <p:sp>
        <p:nvSpPr>
          <p:cNvPr id="425168" name="Freeform 208"/>
          <p:cNvSpPr>
            <a:spLocks/>
          </p:cNvSpPr>
          <p:nvPr/>
        </p:nvSpPr>
        <p:spPr bwMode="auto">
          <a:xfrm>
            <a:off x="7581900" y="-25161875"/>
            <a:ext cx="15875" cy="595312"/>
          </a:xfrm>
          <a:custGeom>
            <a:avLst/>
            <a:gdLst/>
            <a:ahLst/>
            <a:cxnLst>
              <a:cxn ang="0">
                <a:pos x="0" y="375"/>
              </a:cxn>
              <a:cxn ang="0">
                <a:pos x="5" y="190"/>
              </a:cxn>
              <a:cxn ang="0">
                <a:pos x="10" y="0"/>
              </a:cxn>
            </a:cxnLst>
            <a:rect l="0" t="0" r="r" b="b"/>
            <a:pathLst>
              <a:path w="10" h="375">
                <a:moveTo>
                  <a:pt x="0" y="375"/>
                </a:moveTo>
                <a:lnTo>
                  <a:pt x="5" y="190"/>
                </a:lnTo>
                <a:lnTo>
                  <a:pt x="10" y="0"/>
                </a:lnTo>
              </a:path>
            </a:pathLst>
          </a:custGeom>
          <a:noFill/>
          <a:ln w="22225">
            <a:solidFill>
              <a:srgbClr val="FF0000"/>
            </a:solidFill>
            <a:prstDash val="solid"/>
            <a:round/>
            <a:headEnd/>
            <a:tailEnd/>
          </a:ln>
        </p:spPr>
        <p:txBody>
          <a:bodyPr/>
          <a:lstStyle/>
          <a:p>
            <a:endParaRPr lang="en-GB"/>
          </a:p>
        </p:txBody>
      </p:sp>
      <p:sp>
        <p:nvSpPr>
          <p:cNvPr id="425169" name="Freeform 209"/>
          <p:cNvSpPr>
            <a:spLocks/>
          </p:cNvSpPr>
          <p:nvPr/>
        </p:nvSpPr>
        <p:spPr bwMode="auto">
          <a:xfrm>
            <a:off x="7597775" y="-25779413"/>
            <a:ext cx="22225" cy="617538"/>
          </a:xfrm>
          <a:custGeom>
            <a:avLst/>
            <a:gdLst/>
            <a:ahLst/>
            <a:cxnLst>
              <a:cxn ang="0">
                <a:pos x="0" y="389"/>
              </a:cxn>
              <a:cxn ang="0">
                <a:pos x="5" y="195"/>
              </a:cxn>
              <a:cxn ang="0">
                <a:pos x="14" y="0"/>
              </a:cxn>
            </a:cxnLst>
            <a:rect l="0" t="0" r="r" b="b"/>
            <a:pathLst>
              <a:path w="14" h="389">
                <a:moveTo>
                  <a:pt x="0" y="389"/>
                </a:moveTo>
                <a:lnTo>
                  <a:pt x="5" y="195"/>
                </a:lnTo>
                <a:lnTo>
                  <a:pt x="14" y="0"/>
                </a:lnTo>
              </a:path>
            </a:pathLst>
          </a:custGeom>
          <a:noFill/>
          <a:ln w="22225">
            <a:solidFill>
              <a:srgbClr val="FF0000"/>
            </a:solidFill>
            <a:prstDash val="solid"/>
            <a:round/>
            <a:headEnd/>
            <a:tailEnd/>
          </a:ln>
        </p:spPr>
        <p:txBody>
          <a:bodyPr/>
          <a:lstStyle/>
          <a:p>
            <a:endParaRPr lang="en-GB"/>
          </a:p>
        </p:txBody>
      </p:sp>
      <p:sp>
        <p:nvSpPr>
          <p:cNvPr id="425170" name="Freeform 210"/>
          <p:cNvSpPr>
            <a:spLocks/>
          </p:cNvSpPr>
          <p:nvPr/>
        </p:nvSpPr>
        <p:spPr bwMode="auto">
          <a:xfrm>
            <a:off x="7620000" y="-26396950"/>
            <a:ext cx="15875" cy="617537"/>
          </a:xfrm>
          <a:custGeom>
            <a:avLst/>
            <a:gdLst/>
            <a:ahLst/>
            <a:cxnLst>
              <a:cxn ang="0">
                <a:pos x="0" y="389"/>
              </a:cxn>
              <a:cxn ang="0">
                <a:pos x="5" y="195"/>
              </a:cxn>
              <a:cxn ang="0">
                <a:pos x="10" y="0"/>
              </a:cxn>
            </a:cxnLst>
            <a:rect l="0" t="0" r="r" b="b"/>
            <a:pathLst>
              <a:path w="10" h="389">
                <a:moveTo>
                  <a:pt x="0" y="389"/>
                </a:moveTo>
                <a:lnTo>
                  <a:pt x="5" y="195"/>
                </a:lnTo>
                <a:lnTo>
                  <a:pt x="10" y="0"/>
                </a:lnTo>
              </a:path>
            </a:pathLst>
          </a:custGeom>
          <a:noFill/>
          <a:ln w="22225">
            <a:solidFill>
              <a:srgbClr val="FF0000"/>
            </a:solidFill>
            <a:prstDash val="solid"/>
            <a:round/>
            <a:headEnd/>
            <a:tailEnd/>
          </a:ln>
        </p:spPr>
        <p:txBody>
          <a:bodyPr/>
          <a:lstStyle/>
          <a:p>
            <a:endParaRPr lang="en-GB"/>
          </a:p>
        </p:txBody>
      </p:sp>
      <p:sp>
        <p:nvSpPr>
          <p:cNvPr id="425171" name="Freeform 211"/>
          <p:cNvSpPr>
            <a:spLocks/>
          </p:cNvSpPr>
          <p:nvPr/>
        </p:nvSpPr>
        <p:spPr bwMode="auto">
          <a:xfrm>
            <a:off x="7635875" y="-27036713"/>
            <a:ext cx="14288" cy="639763"/>
          </a:xfrm>
          <a:custGeom>
            <a:avLst/>
            <a:gdLst/>
            <a:ahLst/>
            <a:cxnLst>
              <a:cxn ang="0">
                <a:pos x="0" y="403"/>
              </a:cxn>
              <a:cxn ang="0">
                <a:pos x="5" y="204"/>
              </a:cxn>
              <a:cxn ang="0">
                <a:pos x="9" y="0"/>
              </a:cxn>
            </a:cxnLst>
            <a:rect l="0" t="0" r="r" b="b"/>
            <a:pathLst>
              <a:path w="9" h="403">
                <a:moveTo>
                  <a:pt x="0" y="403"/>
                </a:moveTo>
                <a:lnTo>
                  <a:pt x="5" y="204"/>
                </a:lnTo>
                <a:lnTo>
                  <a:pt x="9" y="0"/>
                </a:lnTo>
              </a:path>
            </a:pathLst>
          </a:custGeom>
          <a:noFill/>
          <a:ln w="22225">
            <a:solidFill>
              <a:srgbClr val="FF0000"/>
            </a:solidFill>
            <a:prstDash val="solid"/>
            <a:round/>
            <a:headEnd/>
            <a:tailEnd/>
          </a:ln>
        </p:spPr>
        <p:txBody>
          <a:bodyPr/>
          <a:lstStyle/>
          <a:p>
            <a:endParaRPr lang="en-GB"/>
          </a:p>
        </p:txBody>
      </p:sp>
      <p:sp>
        <p:nvSpPr>
          <p:cNvPr id="425172" name="Line 212"/>
          <p:cNvSpPr>
            <a:spLocks noChangeShapeType="1"/>
          </p:cNvSpPr>
          <p:nvPr/>
        </p:nvSpPr>
        <p:spPr bwMode="auto">
          <a:xfrm flipV="1">
            <a:off x="7650163" y="-27686000"/>
            <a:ext cx="15875" cy="649287"/>
          </a:xfrm>
          <a:prstGeom prst="line">
            <a:avLst/>
          </a:prstGeom>
          <a:noFill/>
          <a:ln w="22225">
            <a:solidFill>
              <a:srgbClr val="FF0000"/>
            </a:solidFill>
            <a:round/>
            <a:headEnd/>
            <a:tailEnd/>
          </a:ln>
        </p:spPr>
        <p:txBody>
          <a:bodyPr/>
          <a:lstStyle/>
          <a:p>
            <a:endParaRPr lang="en-GB"/>
          </a:p>
        </p:txBody>
      </p:sp>
      <p:sp>
        <p:nvSpPr>
          <p:cNvPr id="425173" name="Line 213"/>
          <p:cNvSpPr>
            <a:spLocks noChangeShapeType="1"/>
          </p:cNvSpPr>
          <p:nvPr/>
        </p:nvSpPr>
        <p:spPr bwMode="auto">
          <a:xfrm flipV="1">
            <a:off x="7666038" y="-28347988"/>
            <a:ext cx="15875" cy="661988"/>
          </a:xfrm>
          <a:prstGeom prst="line">
            <a:avLst/>
          </a:prstGeom>
          <a:noFill/>
          <a:ln w="22225">
            <a:solidFill>
              <a:srgbClr val="FF0000"/>
            </a:solidFill>
            <a:round/>
            <a:headEnd/>
            <a:tailEnd/>
          </a:ln>
        </p:spPr>
        <p:txBody>
          <a:bodyPr/>
          <a:lstStyle/>
          <a:p>
            <a:endParaRPr lang="en-GB"/>
          </a:p>
        </p:txBody>
      </p:sp>
      <p:sp>
        <p:nvSpPr>
          <p:cNvPr id="425174" name="Freeform 214"/>
          <p:cNvSpPr>
            <a:spLocks/>
          </p:cNvSpPr>
          <p:nvPr/>
        </p:nvSpPr>
        <p:spPr bwMode="auto">
          <a:xfrm>
            <a:off x="7681913" y="-29025850"/>
            <a:ext cx="14287" cy="677862"/>
          </a:xfrm>
          <a:custGeom>
            <a:avLst/>
            <a:gdLst/>
            <a:ahLst/>
            <a:cxnLst>
              <a:cxn ang="0">
                <a:pos x="0" y="427"/>
              </a:cxn>
              <a:cxn ang="0">
                <a:pos x="4" y="213"/>
              </a:cxn>
              <a:cxn ang="0">
                <a:pos x="9" y="0"/>
              </a:cxn>
            </a:cxnLst>
            <a:rect l="0" t="0" r="r" b="b"/>
            <a:pathLst>
              <a:path w="9" h="427">
                <a:moveTo>
                  <a:pt x="0" y="427"/>
                </a:moveTo>
                <a:lnTo>
                  <a:pt x="4" y="213"/>
                </a:lnTo>
                <a:lnTo>
                  <a:pt x="9" y="0"/>
                </a:lnTo>
              </a:path>
            </a:pathLst>
          </a:custGeom>
          <a:noFill/>
          <a:ln w="22225">
            <a:solidFill>
              <a:srgbClr val="FF0000"/>
            </a:solidFill>
            <a:prstDash val="solid"/>
            <a:round/>
            <a:headEnd/>
            <a:tailEnd/>
          </a:ln>
        </p:spPr>
        <p:txBody>
          <a:bodyPr/>
          <a:lstStyle/>
          <a:p>
            <a:endParaRPr lang="en-GB"/>
          </a:p>
        </p:txBody>
      </p:sp>
      <p:sp>
        <p:nvSpPr>
          <p:cNvPr id="425175" name="Freeform 215"/>
          <p:cNvSpPr>
            <a:spLocks/>
          </p:cNvSpPr>
          <p:nvPr/>
        </p:nvSpPr>
        <p:spPr bwMode="auto">
          <a:xfrm>
            <a:off x="7696200" y="-29711650"/>
            <a:ext cx="15875" cy="685800"/>
          </a:xfrm>
          <a:custGeom>
            <a:avLst/>
            <a:gdLst/>
            <a:ahLst/>
            <a:cxnLst>
              <a:cxn ang="0">
                <a:pos x="0" y="432"/>
              </a:cxn>
              <a:cxn ang="0">
                <a:pos x="5" y="218"/>
              </a:cxn>
              <a:cxn ang="0">
                <a:pos x="10" y="0"/>
              </a:cxn>
            </a:cxnLst>
            <a:rect l="0" t="0" r="r" b="b"/>
            <a:pathLst>
              <a:path w="10" h="432">
                <a:moveTo>
                  <a:pt x="0" y="432"/>
                </a:moveTo>
                <a:lnTo>
                  <a:pt x="5" y="218"/>
                </a:lnTo>
                <a:lnTo>
                  <a:pt x="10" y="0"/>
                </a:lnTo>
              </a:path>
            </a:pathLst>
          </a:custGeom>
          <a:noFill/>
          <a:ln w="22225">
            <a:solidFill>
              <a:srgbClr val="FF0000"/>
            </a:solidFill>
            <a:prstDash val="solid"/>
            <a:round/>
            <a:headEnd/>
            <a:tailEnd/>
          </a:ln>
        </p:spPr>
        <p:txBody>
          <a:bodyPr/>
          <a:lstStyle/>
          <a:p>
            <a:endParaRPr lang="en-GB"/>
          </a:p>
        </p:txBody>
      </p:sp>
      <p:sp>
        <p:nvSpPr>
          <p:cNvPr id="425176" name="Freeform 216"/>
          <p:cNvSpPr>
            <a:spLocks/>
          </p:cNvSpPr>
          <p:nvPr/>
        </p:nvSpPr>
        <p:spPr bwMode="auto">
          <a:xfrm>
            <a:off x="7712075" y="-30419675"/>
            <a:ext cx="14288" cy="708025"/>
          </a:xfrm>
          <a:custGeom>
            <a:avLst/>
            <a:gdLst/>
            <a:ahLst/>
            <a:cxnLst>
              <a:cxn ang="0">
                <a:pos x="0" y="446"/>
              </a:cxn>
              <a:cxn ang="0">
                <a:pos x="4" y="223"/>
              </a:cxn>
              <a:cxn ang="0">
                <a:pos x="9" y="0"/>
              </a:cxn>
            </a:cxnLst>
            <a:rect l="0" t="0" r="r" b="b"/>
            <a:pathLst>
              <a:path w="9" h="446">
                <a:moveTo>
                  <a:pt x="0" y="446"/>
                </a:moveTo>
                <a:lnTo>
                  <a:pt x="4" y="223"/>
                </a:lnTo>
                <a:lnTo>
                  <a:pt x="9" y="0"/>
                </a:lnTo>
              </a:path>
            </a:pathLst>
          </a:custGeom>
          <a:noFill/>
          <a:ln w="22225">
            <a:solidFill>
              <a:srgbClr val="FF0000"/>
            </a:solidFill>
            <a:prstDash val="solid"/>
            <a:round/>
            <a:headEnd/>
            <a:tailEnd/>
          </a:ln>
        </p:spPr>
        <p:txBody>
          <a:bodyPr/>
          <a:lstStyle/>
          <a:p>
            <a:endParaRPr lang="en-GB"/>
          </a:p>
        </p:txBody>
      </p:sp>
      <p:sp>
        <p:nvSpPr>
          <p:cNvPr id="425177" name="Freeform 217"/>
          <p:cNvSpPr>
            <a:spLocks/>
          </p:cNvSpPr>
          <p:nvPr/>
        </p:nvSpPr>
        <p:spPr bwMode="auto">
          <a:xfrm>
            <a:off x="7726363" y="-31135638"/>
            <a:ext cx="23812" cy="715963"/>
          </a:xfrm>
          <a:custGeom>
            <a:avLst/>
            <a:gdLst/>
            <a:ahLst/>
            <a:cxnLst>
              <a:cxn ang="0">
                <a:pos x="0" y="451"/>
              </a:cxn>
              <a:cxn ang="0">
                <a:pos x="5" y="228"/>
              </a:cxn>
              <a:cxn ang="0">
                <a:pos x="15" y="0"/>
              </a:cxn>
            </a:cxnLst>
            <a:rect l="0" t="0" r="r" b="b"/>
            <a:pathLst>
              <a:path w="15" h="451">
                <a:moveTo>
                  <a:pt x="0" y="451"/>
                </a:moveTo>
                <a:lnTo>
                  <a:pt x="5" y="228"/>
                </a:lnTo>
                <a:lnTo>
                  <a:pt x="15" y="0"/>
                </a:lnTo>
              </a:path>
            </a:pathLst>
          </a:custGeom>
          <a:noFill/>
          <a:ln w="22225">
            <a:solidFill>
              <a:srgbClr val="FF0000"/>
            </a:solidFill>
            <a:prstDash val="solid"/>
            <a:round/>
            <a:headEnd/>
            <a:tailEnd/>
          </a:ln>
        </p:spPr>
        <p:txBody>
          <a:bodyPr/>
          <a:lstStyle/>
          <a:p>
            <a:endParaRPr lang="en-GB"/>
          </a:p>
        </p:txBody>
      </p:sp>
      <p:sp>
        <p:nvSpPr>
          <p:cNvPr id="425178" name="Line 218"/>
          <p:cNvSpPr>
            <a:spLocks noChangeShapeType="1"/>
          </p:cNvSpPr>
          <p:nvPr/>
        </p:nvSpPr>
        <p:spPr bwMode="auto">
          <a:xfrm flipV="1">
            <a:off x="7750175" y="-31865888"/>
            <a:ext cx="14288" cy="730250"/>
          </a:xfrm>
          <a:prstGeom prst="line">
            <a:avLst/>
          </a:prstGeom>
          <a:noFill/>
          <a:ln w="22225">
            <a:solidFill>
              <a:srgbClr val="FF0000"/>
            </a:solidFill>
            <a:round/>
            <a:headEnd/>
            <a:tailEnd/>
          </a:ln>
        </p:spPr>
        <p:txBody>
          <a:bodyPr/>
          <a:lstStyle/>
          <a:p>
            <a:endParaRPr lang="en-GB"/>
          </a:p>
        </p:txBody>
      </p:sp>
      <p:sp>
        <p:nvSpPr>
          <p:cNvPr id="425179" name="Line 219"/>
          <p:cNvSpPr>
            <a:spLocks noChangeShapeType="1"/>
          </p:cNvSpPr>
          <p:nvPr/>
        </p:nvSpPr>
        <p:spPr bwMode="auto">
          <a:xfrm flipV="1">
            <a:off x="7764463" y="-32612013"/>
            <a:ext cx="15875" cy="746125"/>
          </a:xfrm>
          <a:prstGeom prst="line">
            <a:avLst/>
          </a:prstGeom>
          <a:noFill/>
          <a:ln w="22225">
            <a:solidFill>
              <a:srgbClr val="FF0000"/>
            </a:solidFill>
            <a:round/>
            <a:headEnd/>
            <a:tailEnd/>
          </a:ln>
        </p:spPr>
        <p:txBody>
          <a:bodyPr/>
          <a:lstStyle/>
          <a:p>
            <a:endParaRPr lang="en-GB"/>
          </a:p>
        </p:txBody>
      </p:sp>
      <p:sp>
        <p:nvSpPr>
          <p:cNvPr id="425180" name="Freeform 220"/>
          <p:cNvSpPr>
            <a:spLocks/>
          </p:cNvSpPr>
          <p:nvPr/>
        </p:nvSpPr>
        <p:spPr bwMode="auto">
          <a:xfrm>
            <a:off x="7780338" y="-33374013"/>
            <a:ext cx="14287" cy="762000"/>
          </a:xfrm>
          <a:custGeom>
            <a:avLst/>
            <a:gdLst/>
            <a:ahLst/>
            <a:cxnLst>
              <a:cxn ang="0">
                <a:pos x="0" y="480"/>
              </a:cxn>
              <a:cxn ang="0">
                <a:pos x="5" y="242"/>
              </a:cxn>
              <a:cxn ang="0">
                <a:pos x="9" y="0"/>
              </a:cxn>
            </a:cxnLst>
            <a:rect l="0" t="0" r="r" b="b"/>
            <a:pathLst>
              <a:path w="9" h="480">
                <a:moveTo>
                  <a:pt x="0" y="480"/>
                </a:moveTo>
                <a:lnTo>
                  <a:pt x="5" y="242"/>
                </a:lnTo>
                <a:lnTo>
                  <a:pt x="9" y="0"/>
                </a:lnTo>
              </a:path>
            </a:pathLst>
          </a:custGeom>
          <a:noFill/>
          <a:ln w="22225">
            <a:solidFill>
              <a:srgbClr val="FF0000"/>
            </a:solidFill>
            <a:prstDash val="solid"/>
            <a:round/>
            <a:headEnd/>
            <a:tailEnd/>
          </a:ln>
        </p:spPr>
        <p:txBody>
          <a:bodyPr/>
          <a:lstStyle/>
          <a:p>
            <a:endParaRPr lang="en-GB"/>
          </a:p>
        </p:txBody>
      </p:sp>
      <p:sp>
        <p:nvSpPr>
          <p:cNvPr id="425181" name="Rectangle 221"/>
          <p:cNvSpPr>
            <a:spLocks noGrp="1" noChangeArrowheads="1"/>
          </p:cNvSpPr>
          <p:nvPr>
            <p:ph type="title"/>
          </p:nvPr>
        </p:nvSpPr>
        <p:spPr bwMode="auto">
          <a:xfrm>
            <a:off x="1333500" y="466725"/>
            <a:ext cx="6802438" cy="752475"/>
          </a:xfrm>
          <a:noFill/>
          <a:ln>
            <a:miter lim="800000"/>
            <a:headEnd/>
            <a:tailEnd/>
          </a:ln>
        </p:spPr>
        <p:txBody>
          <a:bodyPr vert="horz" wrap="square" lIns="91440" tIns="45720" rIns="91440" bIns="45720" numCol="1" anchor="t" anchorCtr="0" compatLnSpc="1">
            <a:prstTxWarp prst="textNoShape">
              <a:avLst/>
            </a:prstTxWarp>
          </a:bodyPr>
          <a:lstStyle/>
          <a:p>
            <a:r>
              <a:rPr lang="en-GB"/>
              <a:t>Contraction &amp; Convergence</a:t>
            </a:r>
          </a:p>
        </p:txBody>
      </p:sp>
      <p:sp>
        <p:nvSpPr>
          <p:cNvPr id="425182" name="Freeform 222"/>
          <p:cNvSpPr>
            <a:spLocks/>
          </p:cNvSpPr>
          <p:nvPr/>
        </p:nvSpPr>
        <p:spPr bwMode="auto">
          <a:xfrm>
            <a:off x="1423988" y="5000625"/>
            <a:ext cx="6346825" cy="441325"/>
          </a:xfrm>
          <a:custGeom>
            <a:avLst/>
            <a:gdLst/>
            <a:ahLst/>
            <a:cxnLst>
              <a:cxn ang="0">
                <a:pos x="108" y="278"/>
              </a:cxn>
              <a:cxn ang="0">
                <a:pos x="241" y="278"/>
              </a:cxn>
              <a:cxn ang="0">
                <a:pos x="370" y="278"/>
              </a:cxn>
              <a:cxn ang="0">
                <a:pos x="498" y="278"/>
              </a:cxn>
              <a:cxn ang="0">
                <a:pos x="632" y="273"/>
              </a:cxn>
              <a:cxn ang="0">
                <a:pos x="760" y="268"/>
              </a:cxn>
              <a:cxn ang="0">
                <a:pos x="889" y="258"/>
              </a:cxn>
              <a:cxn ang="0">
                <a:pos x="1017" y="247"/>
              </a:cxn>
              <a:cxn ang="0">
                <a:pos x="1151" y="232"/>
              </a:cxn>
              <a:cxn ang="0">
                <a:pos x="1280" y="216"/>
              </a:cxn>
              <a:cxn ang="0">
                <a:pos x="1408" y="196"/>
              </a:cxn>
              <a:cxn ang="0">
                <a:pos x="1542" y="175"/>
              </a:cxn>
              <a:cxn ang="0">
                <a:pos x="1670" y="103"/>
              </a:cxn>
              <a:cxn ang="0">
                <a:pos x="1799" y="42"/>
              </a:cxn>
              <a:cxn ang="0">
                <a:pos x="1927" y="21"/>
              </a:cxn>
              <a:cxn ang="0">
                <a:pos x="2061" y="42"/>
              </a:cxn>
              <a:cxn ang="0">
                <a:pos x="2189" y="180"/>
              </a:cxn>
              <a:cxn ang="0">
                <a:pos x="2318" y="196"/>
              </a:cxn>
              <a:cxn ang="0">
                <a:pos x="2451" y="211"/>
              </a:cxn>
              <a:cxn ang="0">
                <a:pos x="2580" y="227"/>
              </a:cxn>
              <a:cxn ang="0">
                <a:pos x="2708" y="237"/>
              </a:cxn>
              <a:cxn ang="0">
                <a:pos x="2837" y="247"/>
              </a:cxn>
              <a:cxn ang="0">
                <a:pos x="2970" y="252"/>
              </a:cxn>
              <a:cxn ang="0">
                <a:pos x="3099" y="252"/>
              </a:cxn>
              <a:cxn ang="0">
                <a:pos x="3227" y="258"/>
              </a:cxn>
              <a:cxn ang="0">
                <a:pos x="3361" y="258"/>
              </a:cxn>
              <a:cxn ang="0">
                <a:pos x="3490" y="258"/>
              </a:cxn>
              <a:cxn ang="0">
                <a:pos x="3618" y="263"/>
              </a:cxn>
              <a:cxn ang="0">
                <a:pos x="3747" y="263"/>
              </a:cxn>
              <a:cxn ang="0">
                <a:pos x="3880" y="263"/>
              </a:cxn>
              <a:cxn ang="0">
                <a:pos x="3998" y="278"/>
              </a:cxn>
              <a:cxn ang="0">
                <a:pos x="3870" y="278"/>
              </a:cxn>
              <a:cxn ang="0">
                <a:pos x="3736" y="278"/>
              </a:cxn>
              <a:cxn ang="0">
                <a:pos x="3608" y="278"/>
              </a:cxn>
              <a:cxn ang="0">
                <a:pos x="3479" y="278"/>
              </a:cxn>
              <a:cxn ang="0">
                <a:pos x="3351" y="278"/>
              </a:cxn>
              <a:cxn ang="0">
                <a:pos x="3217" y="278"/>
              </a:cxn>
              <a:cxn ang="0">
                <a:pos x="3089" y="278"/>
              </a:cxn>
              <a:cxn ang="0">
                <a:pos x="2960" y="278"/>
              </a:cxn>
              <a:cxn ang="0">
                <a:pos x="2827" y="278"/>
              </a:cxn>
              <a:cxn ang="0">
                <a:pos x="2698" y="278"/>
              </a:cxn>
              <a:cxn ang="0">
                <a:pos x="2570" y="278"/>
              </a:cxn>
              <a:cxn ang="0">
                <a:pos x="2441" y="278"/>
              </a:cxn>
              <a:cxn ang="0">
                <a:pos x="2307" y="278"/>
              </a:cxn>
              <a:cxn ang="0">
                <a:pos x="2179" y="278"/>
              </a:cxn>
              <a:cxn ang="0">
                <a:pos x="2050" y="278"/>
              </a:cxn>
              <a:cxn ang="0">
                <a:pos x="1917" y="278"/>
              </a:cxn>
              <a:cxn ang="0">
                <a:pos x="1788" y="278"/>
              </a:cxn>
              <a:cxn ang="0">
                <a:pos x="1660" y="278"/>
              </a:cxn>
              <a:cxn ang="0">
                <a:pos x="1531" y="278"/>
              </a:cxn>
              <a:cxn ang="0">
                <a:pos x="1398" y="278"/>
              </a:cxn>
              <a:cxn ang="0">
                <a:pos x="1269" y="278"/>
              </a:cxn>
              <a:cxn ang="0">
                <a:pos x="1141" y="278"/>
              </a:cxn>
              <a:cxn ang="0">
                <a:pos x="1007" y="278"/>
              </a:cxn>
              <a:cxn ang="0">
                <a:pos x="879" y="278"/>
              </a:cxn>
              <a:cxn ang="0">
                <a:pos x="750" y="278"/>
              </a:cxn>
              <a:cxn ang="0">
                <a:pos x="622" y="278"/>
              </a:cxn>
              <a:cxn ang="0">
                <a:pos x="488" y="278"/>
              </a:cxn>
              <a:cxn ang="0">
                <a:pos x="360" y="278"/>
              </a:cxn>
              <a:cxn ang="0">
                <a:pos x="231" y="278"/>
              </a:cxn>
              <a:cxn ang="0">
                <a:pos x="97" y="278"/>
              </a:cxn>
            </a:cxnLst>
            <a:rect l="0" t="0" r="r" b="b"/>
            <a:pathLst>
              <a:path w="3998" h="278">
                <a:moveTo>
                  <a:pt x="0" y="278"/>
                </a:moveTo>
                <a:lnTo>
                  <a:pt x="0" y="278"/>
                </a:lnTo>
                <a:lnTo>
                  <a:pt x="10" y="278"/>
                </a:lnTo>
                <a:lnTo>
                  <a:pt x="20" y="278"/>
                </a:lnTo>
                <a:lnTo>
                  <a:pt x="31" y="278"/>
                </a:lnTo>
                <a:lnTo>
                  <a:pt x="41" y="278"/>
                </a:lnTo>
                <a:lnTo>
                  <a:pt x="51" y="278"/>
                </a:lnTo>
                <a:lnTo>
                  <a:pt x="61" y="278"/>
                </a:lnTo>
                <a:lnTo>
                  <a:pt x="72" y="278"/>
                </a:lnTo>
                <a:lnTo>
                  <a:pt x="82" y="278"/>
                </a:lnTo>
                <a:lnTo>
                  <a:pt x="92" y="278"/>
                </a:lnTo>
                <a:lnTo>
                  <a:pt x="97" y="278"/>
                </a:lnTo>
                <a:lnTo>
                  <a:pt x="108" y="278"/>
                </a:lnTo>
                <a:lnTo>
                  <a:pt x="118" y="278"/>
                </a:lnTo>
                <a:lnTo>
                  <a:pt x="128" y="278"/>
                </a:lnTo>
                <a:lnTo>
                  <a:pt x="138" y="278"/>
                </a:lnTo>
                <a:lnTo>
                  <a:pt x="149" y="278"/>
                </a:lnTo>
                <a:lnTo>
                  <a:pt x="159" y="278"/>
                </a:lnTo>
                <a:lnTo>
                  <a:pt x="169" y="278"/>
                </a:lnTo>
                <a:lnTo>
                  <a:pt x="180" y="278"/>
                </a:lnTo>
                <a:lnTo>
                  <a:pt x="190" y="278"/>
                </a:lnTo>
                <a:lnTo>
                  <a:pt x="200" y="278"/>
                </a:lnTo>
                <a:lnTo>
                  <a:pt x="210" y="278"/>
                </a:lnTo>
                <a:lnTo>
                  <a:pt x="221" y="278"/>
                </a:lnTo>
                <a:lnTo>
                  <a:pt x="231" y="278"/>
                </a:lnTo>
                <a:lnTo>
                  <a:pt x="241" y="278"/>
                </a:lnTo>
                <a:lnTo>
                  <a:pt x="252" y="278"/>
                </a:lnTo>
                <a:lnTo>
                  <a:pt x="262" y="278"/>
                </a:lnTo>
                <a:lnTo>
                  <a:pt x="272" y="278"/>
                </a:lnTo>
                <a:lnTo>
                  <a:pt x="277" y="278"/>
                </a:lnTo>
                <a:lnTo>
                  <a:pt x="288" y="278"/>
                </a:lnTo>
                <a:lnTo>
                  <a:pt x="298" y="278"/>
                </a:lnTo>
                <a:lnTo>
                  <a:pt x="308" y="278"/>
                </a:lnTo>
                <a:lnTo>
                  <a:pt x="318" y="278"/>
                </a:lnTo>
                <a:lnTo>
                  <a:pt x="329" y="278"/>
                </a:lnTo>
                <a:lnTo>
                  <a:pt x="339" y="278"/>
                </a:lnTo>
                <a:lnTo>
                  <a:pt x="349" y="278"/>
                </a:lnTo>
                <a:lnTo>
                  <a:pt x="360" y="278"/>
                </a:lnTo>
                <a:lnTo>
                  <a:pt x="370" y="278"/>
                </a:lnTo>
                <a:lnTo>
                  <a:pt x="380" y="278"/>
                </a:lnTo>
                <a:lnTo>
                  <a:pt x="390" y="278"/>
                </a:lnTo>
                <a:lnTo>
                  <a:pt x="401" y="278"/>
                </a:lnTo>
                <a:lnTo>
                  <a:pt x="411" y="278"/>
                </a:lnTo>
                <a:lnTo>
                  <a:pt x="421" y="278"/>
                </a:lnTo>
                <a:lnTo>
                  <a:pt x="431" y="278"/>
                </a:lnTo>
                <a:lnTo>
                  <a:pt x="442" y="278"/>
                </a:lnTo>
                <a:lnTo>
                  <a:pt x="452" y="278"/>
                </a:lnTo>
                <a:lnTo>
                  <a:pt x="457" y="278"/>
                </a:lnTo>
                <a:lnTo>
                  <a:pt x="467" y="278"/>
                </a:lnTo>
                <a:lnTo>
                  <a:pt x="478" y="278"/>
                </a:lnTo>
                <a:lnTo>
                  <a:pt x="488" y="278"/>
                </a:lnTo>
                <a:lnTo>
                  <a:pt x="498" y="278"/>
                </a:lnTo>
                <a:lnTo>
                  <a:pt x="509" y="273"/>
                </a:lnTo>
                <a:lnTo>
                  <a:pt x="519" y="273"/>
                </a:lnTo>
                <a:lnTo>
                  <a:pt x="529" y="273"/>
                </a:lnTo>
                <a:lnTo>
                  <a:pt x="539" y="273"/>
                </a:lnTo>
                <a:lnTo>
                  <a:pt x="550" y="273"/>
                </a:lnTo>
                <a:lnTo>
                  <a:pt x="560" y="273"/>
                </a:lnTo>
                <a:lnTo>
                  <a:pt x="570" y="273"/>
                </a:lnTo>
                <a:lnTo>
                  <a:pt x="581" y="273"/>
                </a:lnTo>
                <a:lnTo>
                  <a:pt x="591" y="273"/>
                </a:lnTo>
                <a:lnTo>
                  <a:pt x="601" y="273"/>
                </a:lnTo>
                <a:lnTo>
                  <a:pt x="611" y="273"/>
                </a:lnTo>
                <a:lnTo>
                  <a:pt x="622" y="273"/>
                </a:lnTo>
                <a:lnTo>
                  <a:pt x="632" y="273"/>
                </a:lnTo>
                <a:lnTo>
                  <a:pt x="637" y="273"/>
                </a:lnTo>
                <a:lnTo>
                  <a:pt x="647" y="273"/>
                </a:lnTo>
                <a:lnTo>
                  <a:pt x="658" y="273"/>
                </a:lnTo>
                <a:lnTo>
                  <a:pt x="668" y="268"/>
                </a:lnTo>
                <a:lnTo>
                  <a:pt x="678" y="268"/>
                </a:lnTo>
                <a:lnTo>
                  <a:pt x="688" y="268"/>
                </a:lnTo>
                <a:lnTo>
                  <a:pt x="699" y="268"/>
                </a:lnTo>
                <a:lnTo>
                  <a:pt x="709" y="268"/>
                </a:lnTo>
                <a:lnTo>
                  <a:pt x="719" y="268"/>
                </a:lnTo>
                <a:lnTo>
                  <a:pt x="730" y="268"/>
                </a:lnTo>
                <a:lnTo>
                  <a:pt x="740" y="268"/>
                </a:lnTo>
                <a:lnTo>
                  <a:pt x="750" y="268"/>
                </a:lnTo>
                <a:lnTo>
                  <a:pt x="760" y="268"/>
                </a:lnTo>
                <a:lnTo>
                  <a:pt x="771" y="268"/>
                </a:lnTo>
                <a:lnTo>
                  <a:pt x="781" y="268"/>
                </a:lnTo>
                <a:lnTo>
                  <a:pt x="791" y="268"/>
                </a:lnTo>
                <a:lnTo>
                  <a:pt x="802" y="263"/>
                </a:lnTo>
                <a:lnTo>
                  <a:pt x="812" y="263"/>
                </a:lnTo>
                <a:lnTo>
                  <a:pt x="817" y="263"/>
                </a:lnTo>
                <a:lnTo>
                  <a:pt x="827" y="263"/>
                </a:lnTo>
                <a:lnTo>
                  <a:pt x="837" y="263"/>
                </a:lnTo>
                <a:lnTo>
                  <a:pt x="848" y="263"/>
                </a:lnTo>
                <a:lnTo>
                  <a:pt x="858" y="263"/>
                </a:lnTo>
                <a:lnTo>
                  <a:pt x="868" y="263"/>
                </a:lnTo>
                <a:lnTo>
                  <a:pt x="879" y="258"/>
                </a:lnTo>
                <a:lnTo>
                  <a:pt x="889" y="258"/>
                </a:lnTo>
                <a:lnTo>
                  <a:pt x="899" y="258"/>
                </a:lnTo>
                <a:lnTo>
                  <a:pt x="909" y="258"/>
                </a:lnTo>
                <a:lnTo>
                  <a:pt x="920" y="258"/>
                </a:lnTo>
                <a:lnTo>
                  <a:pt x="930" y="258"/>
                </a:lnTo>
                <a:lnTo>
                  <a:pt x="940" y="258"/>
                </a:lnTo>
                <a:lnTo>
                  <a:pt x="951" y="258"/>
                </a:lnTo>
                <a:lnTo>
                  <a:pt x="961" y="252"/>
                </a:lnTo>
                <a:lnTo>
                  <a:pt x="971" y="252"/>
                </a:lnTo>
                <a:lnTo>
                  <a:pt x="981" y="252"/>
                </a:lnTo>
                <a:lnTo>
                  <a:pt x="992" y="252"/>
                </a:lnTo>
                <a:lnTo>
                  <a:pt x="1002" y="247"/>
                </a:lnTo>
                <a:lnTo>
                  <a:pt x="1007" y="247"/>
                </a:lnTo>
                <a:lnTo>
                  <a:pt x="1017" y="247"/>
                </a:lnTo>
                <a:lnTo>
                  <a:pt x="1028" y="242"/>
                </a:lnTo>
                <a:lnTo>
                  <a:pt x="1038" y="242"/>
                </a:lnTo>
                <a:lnTo>
                  <a:pt x="1048" y="242"/>
                </a:lnTo>
                <a:lnTo>
                  <a:pt x="1059" y="237"/>
                </a:lnTo>
                <a:lnTo>
                  <a:pt x="1069" y="237"/>
                </a:lnTo>
                <a:lnTo>
                  <a:pt x="1079" y="237"/>
                </a:lnTo>
                <a:lnTo>
                  <a:pt x="1089" y="237"/>
                </a:lnTo>
                <a:lnTo>
                  <a:pt x="1100" y="232"/>
                </a:lnTo>
                <a:lnTo>
                  <a:pt x="1110" y="232"/>
                </a:lnTo>
                <a:lnTo>
                  <a:pt x="1120" y="227"/>
                </a:lnTo>
                <a:lnTo>
                  <a:pt x="1130" y="227"/>
                </a:lnTo>
                <a:lnTo>
                  <a:pt x="1141" y="232"/>
                </a:lnTo>
                <a:lnTo>
                  <a:pt x="1151" y="232"/>
                </a:lnTo>
                <a:lnTo>
                  <a:pt x="1161" y="227"/>
                </a:lnTo>
                <a:lnTo>
                  <a:pt x="1172" y="227"/>
                </a:lnTo>
                <a:lnTo>
                  <a:pt x="1182" y="227"/>
                </a:lnTo>
                <a:lnTo>
                  <a:pt x="1187" y="232"/>
                </a:lnTo>
                <a:lnTo>
                  <a:pt x="1197" y="222"/>
                </a:lnTo>
                <a:lnTo>
                  <a:pt x="1208" y="232"/>
                </a:lnTo>
                <a:lnTo>
                  <a:pt x="1218" y="227"/>
                </a:lnTo>
                <a:lnTo>
                  <a:pt x="1228" y="222"/>
                </a:lnTo>
                <a:lnTo>
                  <a:pt x="1238" y="222"/>
                </a:lnTo>
                <a:lnTo>
                  <a:pt x="1249" y="222"/>
                </a:lnTo>
                <a:lnTo>
                  <a:pt x="1259" y="222"/>
                </a:lnTo>
                <a:lnTo>
                  <a:pt x="1269" y="216"/>
                </a:lnTo>
                <a:lnTo>
                  <a:pt x="1280" y="216"/>
                </a:lnTo>
                <a:lnTo>
                  <a:pt x="1290" y="211"/>
                </a:lnTo>
                <a:lnTo>
                  <a:pt x="1300" y="216"/>
                </a:lnTo>
                <a:lnTo>
                  <a:pt x="1310" y="222"/>
                </a:lnTo>
                <a:lnTo>
                  <a:pt x="1321" y="227"/>
                </a:lnTo>
                <a:lnTo>
                  <a:pt x="1331" y="222"/>
                </a:lnTo>
                <a:lnTo>
                  <a:pt x="1341" y="216"/>
                </a:lnTo>
                <a:lnTo>
                  <a:pt x="1351" y="216"/>
                </a:lnTo>
                <a:lnTo>
                  <a:pt x="1362" y="211"/>
                </a:lnTo>
                <a:lnTo>
                  <a:pt x="1367" y="206"/>
                </a:lnTo>
                <a:lnTo>
                  <a:pt x="1377" y="206"/>
                </a:lnTo>
                <a:lnTo>
                  <a:pt x="1387" y="206"/>
                </a:lnTo>
                <a:lnTo>
                  <a:pt x="1398" y="201"/>
                </a:lnTo>
                <a:lnTo>
                  <a:pt x="1408" y="196"/>
                </a:lnTo>
                <a:lnTo>
                  <a:pt x="1418" y="196"/>
                </a:lnTo>
                <a:lnTo>
                  <a:pt x="1429" y="196"/>
                </a:lnTo>
                <a:lnTo>
                  <a:pt x="1439" y="196"/>
                </a:lnTo>
                <a:lnTo>
                  <a:pt x="1449" y="201"/>
                </a:lnTo>
                <a:lnTo>
                  <a:pt x="1459" y="201"/>
                </a:lnTo>
                <a:lnTo>
                  <a:pt x="1470" y="191"/>
                </a:lnTo>
                <a:lnTo>
                  <a:pt x="1480" y="186"/>
                </a:lnTo>
                <a:lnTo>
                  <a:pt x="1490" y="186"/>
                </a:lnTo>
                <a:lnTo>
                  <a:pt x="1501" y="186"/>
                </a:lnTo>
                <a:lnTo>
                  <a:pt x="1511" y="180"/>
                </a:lnTo>
                <a:lnTo>
                  <a:pt x="1521" y="180"/>
                </a:lnTo>
                <a:lnTo>
                  <a:pt x="1531" y="175"/>
                </a:lnTo>
                <a:lnTo>
                  <a:pt x="1542" y="175"/>
                </a:lnTo>
                <a:lnTo>
                  <a:pt x="1547" y="165"/>
                </a:lnTo>
                <a:lnTo>
                  <a:pt x="1557" y="160"/>
                </a:lnTo>
                <a:lnTo>
                  <a:pt x="1567" y="155"/>
                </a:lnTo>
                <a:lnTo>
                  <a:pt x="1578" y="160"/>
                </a:lnTo>
                <a:lnTo>
                  <a:pt x="1588" y="155"/>
                </a:lnTo>
                <a:lnTo>
                  <a:pt x="1598" y="150"/>
                </a:lnTo>
                <a:lnTo>
                  <a:pt x="1608" y="144"/>
                </a:lnTo>
                <a:lnTo>
                  <a:pt x="1619" y="139"/>
                </a:lnTo>
                <a:lnTo>
                  <a:pt x="1629" y="129"/>
                </a:lnTo>
                <a:lnTo>
                  <a:pt x="1639" y="124"/>
                </a:lnTo>
                <a:lnTo>
                  <a:pt x="1650" y="119"/>
                </a:lnTo>
                <a:lnTo>
                  <a:pt x="1660" y="108"/>
                </a:lnTo>
                <a:lnTo>
                  <a:pt x="1670" y="103"/>
                </a:lnTo>
                <a:lnTo>
                  <a:pt x="1680" y="93"/>
                </a:lnTo>
                <a:lnTo>
                  <a:pt x="1691" y="83"/>
                </a:lnTo>
                <a:lnTo>
                  <a:pt x="1701" y="78"/>
                </a:lnTo>
                <a:lnTo>
                  <a:pt x="1711" y="72"/>
                </a:lnTo>
                <a:lnTo>
                  <a:pt x="1722" y="67"/>
                </a:lnTo>
                <a:lnTo>
                  <a:pt x="1727" y="57"/>
                </a:lnTo>
                <a:lnTo>
                  <a:pt x="1737" y="57"/>
                </a:lnTo>
                <a:lnTo>
                  <a:pt x="1747" y="62"/>
                </a:lnTo>
                <a:lnTo>
                  <a:pt x="1758" y="47"/>
                </a:lnTo>
                <a:lnTo>
                  <a:pt x="1768" y="47"/>
                </a:lnTo>
                <a:lnTo>
                  <a:pt x="1778" y="42"/>
                </a:lnTo>
                <a:lnTo>
                  <a:pt x="1788" y="36"/>
                </a:lnTo>
                <a:lnTo>
                  <a:pt x="1799" y="42"/>
                </a:lnTo>
                <a:lnTo>
                  <a:pt x="1809" y="47"/>
                </a:lnTo>
                <a:lnTo>
                  <a:pt x="1819" y="52"/>
                </a:lnTo>
                <a:lnTo>
                  <a:pt x="1829" y="52"/>
                </a:lnTo>
                <a:lnTo>
                  <a:pt x="1840" y="47"/>
                </a:lnTo>
                <a:lnTo>
                  <a:pt x="1850" y="42"/>
                </a:lnTo>
                <a:lnTo>
                  <a:pt x="1860" y="36"/>
                </a:lnTo>
                <a:lnTo>
                  <a:pt x="1871" y="31"/>
                </a:lnTo>
                <a:lnTo>
                  <a:pt x="1881" y="26"/>
                </a:lnTo>
                <a:lnTo>
                  <a:pt x="1891" y="26"/>
                </a:lnTo>
                <a:lnTo>
                  <a:pt x="1901" y="21"/>
                </a:lnTo>
                <a:lnTo>
                  <a:pt x="1907" y="21"/>
                </a:lnTo>
                <a:lnTo>
                  <a:pt x="1917" y="21"/>
                </a:lnTo>
                <a:lnTo>
                  <a:pt x="1927" y="21"/>
                </a:lnTo>
                <a:lnTo>
                  <a:pt x="1937" y="21"/>
                </a:lnTo>
                <a:lnTo>
                  <a:pt x="1948" y="21"/>
                </a:lnTo>
                <a:lnTo>
                  <a:pt x="1958" y="16"/>
                </a:lnTo>
                <a:lnTo>
                  <a:pt x="1968" y="11"/>
                </a:lnTo>
                <a:lnTo>
                  <a:pt x="1979" y="11"/>
                </a:lnTo>
                <a:lnTo>
                  <a:pt x="1989" y="6"/>
                </a:lnTo>
                <a:lnTo>
                  <a:pt x="1999" y="0"/>
                </a:lnTo>
                <a:lnTo>
                  <a:pt x="2009" y="6"/>
                </a:lnTo>
                <a:lnTo>
                  <a:pt x="2020" y="11"/>
                </a:lnTo>
                <a:lnTo>
                  <a:pt x="2030" y="21"/>
                </a:lnTo>
                <a:lnTo>
                  <a:pt x="2040" y="26"/>
                </a:lnTo>
                <a:lnTo>
                  <a:pt x="2050" y="36"/>
                </a:lnTo>
                <a:lnTo>
                  <a:pt x="2061" y="42"/>
                </a:lnTo>
                <a:lnTo>
                  <a:pt x="2071" y="52"/>
                </a:lnTo>
                <a:lnTo>
                  <a:pt x="2081" y="62"/>
                </a:lnTo>
                <a:lnTo>
                  <a:pt x="2092" y="67"/>
                </a:lnTo>
                <a:lnTo>
                  <a:pt x="2097" y="78"/>
                </a:lnTo>
                <a:lnTo>
                  <a:pt x="2107" y="88"/>
                </a:lnTo>
                <a:lnTo>
                  <a:pt x="2117" y="98"/>
                </a:lnTo>
                <a:lnTo>
                  <a:pt x="2128" y="114"/>
                </a:lnTo>
                <a:lnTo>
                  <a:pt x="2138" y="124"/>
                </a:lnTo>
                <a:lnTo>
                  <a:pt x="2148" y="134"/>
                </a:lnTo>
                <a:lnTo>
                  <a:pt x="2158" y="144"/>
                </a:lnTo>
                <a:lnTo>
                  <a:pt x="2169" y="155"/>
                </a:lnTo>
                <a:lnTo>
                  <a:pt x="2179" y="165"/>
                </a:lnTo>
                <a:lnTo>
                  <a:pt x="2189" y="180"/>
                </a:lnTo>
                <a:lnTo>
                  <a:pt x="2200" y="191"/>
                </a:lnTo>
                <a:lnTo>
                  <a:pt x="2210" y="191"/>
                </a:lnTo>
                <a:lnTo>
                  <a:pt x="2220" y="191"/>
                </a:lnTo>
                <a:lnTo>
                  <a:pt x="2230" y="191"/>
                </a:lnTo>
                <a:lnTo>
                  <a:pt x="2241" y="191"/>
                </a:lnTo>
                <a:lnTo>
                  <a:pt x="2251" y="191"/>
                </a:lnTo>
                <a:lnTo>
                  <a:pt x="2261" y="191"/>
                </a:lnTo>
                <a:lnTo>
                  <a:pt x="2271" y="196"/>
                </a:lnTo>
                <a:lnTo>
                  <a:pt x="2277" y="196"/>
                </a:lnTo>
                <a:lnTo>
                  <a:pt x="2287" y="196"/>
                </a:lnTo>
                <a:lnTo>
                  <a:pt x="2297" y="196"/>
                </a:lnTo>
                <a:lnTo>
                  <a:pt x="2307" y="196"/>
                </a:lnTo>
                <a:lnTo>
                  <a:pt x="2318" y="196"/>
                </a:lnTo>
                <a:lnTo>
                  <a:pt x="2328" y="196"/>
                </a:lnTo>
                <a:lnTo>
                  <a:pt x="2338" y="201"/>
                </a:lnTo>
                <a:lnTo>
                  <a:pt x="2349" y="201"/>
                </a:lnTo>
                <a:lnTo>
                  <a:pt x="2359" y="201"/>
                </a:lnTo>
                <a:lnTo>
                  <a:pt x="2369" y="201"/>
                </a:lnTo>
                <a:lnTo>
                  <a:pt x="2379" y="201"/>
                </a:lnTo>
                <a:lnTo>
                  <a:pt x="2390" y="206"/>
                </a:lnTo>
                <a:lnTo>
                  <a:pt x="2400" y="206"/>
                </a:lnTo>
                <a:lnTo>
                  <a:pt x="2410" y="206"/>
                </a:lnTo>
                <a:lnTo>
                  <a:pt x="2421" y="206"/>
                </a:lnTo>
                <a:lnTo>
                  <a:pt x="2431" y="206"/>
                </a:lnTo>
                <a:lnTo>
                  <a:pt x="2441" y="211"/>
                </a:lnTo>
                <a:lnTo>
                  <a:pt x="2451" y="211"/>
                </a:lnTo>
                <a:lnTo>
                  <a:pt x="2457" y="211"/>
                </a:lnTo>
                <a:lnTo>
                  <a:pt x="2467" y="211"/>
                </a:lnTo>
                <a:lnTo>
                  <a:pt x="2477" y="211"/>
                </a:lnTo>
                <a:lnTo>
                  <a:pt x="2487" y="216"/>
                </a:lnTo>
                <a:lnTo>
                  <a:pt x="2498" y="216"/>
                </a:lnTo>
                <a:lnTo>
                  <a:pt x="2508" y="216"/>
                </a:lnTo>
                <a:lnTo>
                  <a:pt x="2518" y="216"/>
                </a:lnTo>
                <a:lnTo>
                  <a:pt x="2528" y="222"/>
                </a:lnTo>
                <a:lnTo>
                  <a:pt x="2539" y="222"/>
                </a:lnTo>
                <a:lnTo>
                  <a:pt x="2549" y="222"/>
                </a:lnTo>
                <a:lnTo>
                  <a:pt x="2559" y="222"/>
                </a:lnTo>
                <a:lnTo>
                  <a:pt x="2570" y="222"/>
                </a:lnTo>
                <a:lnTo>
                  <a:pt x="2580" y="227"/>
                </a:lnTo>
                <a:lnTo>
                  <a:pt x="2590" y="227"/>
                </a:lnTo>
                <a:lnTo>
                  <a:pt x="2600" y="227"/>
                </a:lnTo>
                <a:lnTo>
                  <a:pt x="2611" y="227"/>
                </a:lnTo>
                <a:lnTo>
                  <a:pt x="2621" y="227"/>
                </a:lnTo>
                <a:lnTo>
                  <a:pt x="2631" y="232"/>
                </a:lnTo>
                <a:lnTo>
                  <a:pt x="2636" y="232"/>
                </a:lnTo>
                <a:lnTo>
                  <a:pt x="2647" y="232"/>
                </a:lnTo>
                <a:lnTo>
                  <a:pt x="2657" y="232"/>
                </a:lnTo>
                <a:lnTo>
                  <a:pt x="2667" y="232"/>
                </a:lnTo>
                <a:lnTo>
                  <a:pt x="2678" y="237"/>
                </a:lnTo>
                <a:lnTo>
                  <a:pt x="2688" y="237"/>
                </a:lnTo>
                <a:lnTo>
                  <a:pt x="2698" y="237"/>
                </a:lnTo>
                <a:lnTo>
                  <a:pt x="2708" y="237"/>
                </a:lnTo>
                <a:lnTo>
                  <a:pt x="2719" y="237"/>
                </a:lnTo>
                <a:lnTo>
                  <a:pt x="2729" y="237"/>
                </a:lnTo>
                <a:lnTo>
                  <a:pt x="2739" y="242"/>
                </a:lnTo>
                <a:lnTo>
                  <a:pt x="2749" y="242"/>
                </a:lnTo>
                <a:lnTo>
                  <a:pt x="2760" y="242"/>
                </a:lnTo>
                <a:lnTo>
                  <a:pt x="2770" y="242"/>
                </a:lnTo>
                <a:lnTo>
                  <a:pt x="2780" y="242"/>
                </a:lnTo>
                <a:lnTo>
                  <a:pt x="2791" y="242"/>
                </a:lnTo>
                <a:lnTo>
                  <a:pt x="2801" y="242"/>
                </a:lnTo>
                <a:lnTo>
                  <a:pt x="2811" y="247"/>
                </a:lnTo>
                <a:lnTo>
                  <a:pt x="2816" y="247"/>
                </a:lnTo>
                <a:lnTo>
                  <a:pt x="2827" y="247"/>
                </a:lnTo>
                <a:lnTo>
                  <a:pt x="2837" y="247"/>
                </a:lnTo>
                <a:lnTo>
                  <a:pt x="2847" y="247"/>
                </a:lnTo>
                <a:lnTo>
                  <a:pt x="2857" y="247"/>
                </a:lnTo>
                <a:lnTo>
                  <a:pt x="2868" y="247"/>
                </a:lnTo>
                <a:lnTo>
                  <a:pt x="2878" y="247"/>
                </a:lnTo>
                <a:lnTo>
                  <a:pt x="2888" y="247"/>
                </a:lnTo>
                <a:lnTo>
                  <a:pt x="2899" y="247"/>
                </a:lnTo>
                <a:lnTo>
                  <a:pt x="2909" y="252"/>
                </a:lnTo>
                <a:lnTo>
                  <a:pt x="2919" y="252"/>
                </a:lnTo>
                <a:lnTo>
                  <a:pt x="2929" y="252"/>
                </a:lnTo>
                <a:lnTo>
                  <a:pt x="2940" y="252"/>
                </a:lnTo>
                <a:lnTo>
                  <a:pt x="2950" y="252"/>
                </a:lnTo>
                <a:lnTo>
                  <a:pt x="2960" y="252"/>
                </a:lnTo>
                <a:lnTo>
                  <a:pt x="2970" y="252"/>
                </a:lnTo>
                <a:lnTo>
                  <a:pt x="2981" y="252"/>
                </a:lnTo>
                <a:lnTo>
                  <a:pt x="2991" y="252"/>
                </a:lnTo>
                <a:lnTo>
                  <a:pt x="3001" y="252"/>
                </a:lnTo>
                <a:lnTo>
                  <a:pt x="3006" y="252"/>
                </a:lnTo>
                <a:lnTo>
                  <a:pt x="3017" y="252"/>
                </a:lnTo>
                <a:lnTo>
                  <a:pt x="3027" y="252"/>
                </a:lnTo>
                <a:lnTo>
                  <a:pt x="3037" y="252"/>
                </a:lnTo>
                <a:lnTo>
                  <a:pt x="3048" y="252"/>
                </a:lnTo>
                <a:lnTo>
                  <a:pt x="3058" y="252"/>
                </a:lnTo>
                <a:lnTo>
                  <a:pt x="3068" y="252"/>
                </a:lnTo>
                <a:lnTo>
                  <a:pt x="3078" y="252"/>
                </a:lnTo>
                <a:lnTo>
                  <a:pt x="3089" y="252"/>
                </a:lnTo>
                <a:lnTo>
                  <a:pt x="3099" y="252"/>
                </a:lnTo>
                <a:lnTo>
                  <a:pt x="3109" y="258"/>
                </a:lnTo>
                <a:lnTo>
                  <a:pt x="3120" y="258"/>
                </a:lnTo>
                <a:lnTo>
                  <a:pt x="3130" y="258"/>
                </a:lnTo>
                <a:lnTo>
                  <a:pt x="3140" y="258"/>
                </a:lnTo>
                <a:lnTo>
                  <a:pt x="3150" y="258"/>
                </a:lnTo>
                <a:lnTo>
                  <a:pt x="3161" y="258"/>
                </a:lnTo>
                <a:lnTo>
                  <a:pt x="3171" y="258"/>
                </a:lnTo>
                <a:lnTo>
                  <a:pt x="3181" y="258"/>
                </a:lnTo>
                <a:lnTo>
                  <a:pt x="3186" y="258"/>
                </a:lnTo>
                <a:lnTo>
                  <a:pt x="3197" y="258"/>
                </a:lnTo>
                <a:lnTo>
                  <a:pt x="3207" y="258"/>
                </a:lnTo>
                <a:lnTo>
                  <a:pt x="3217" y="258"/>
                </a:lnTo>
                <a:lnTo>
                  <a:pt x="3227" y="258"/>
                </a:lnTo>
                <a:lnTo>
                  <a:pt x="3238" y="258"/>
                </a:lnTo>
                <a:lnTo>
                  <a:pt x="3248" y="258"/>
                </a:lnTo>
                <a:lnTo>
                  <a:pt x="3258" y="258"/>
                </a:lnTo>
                <a:lnTo>
                  <a:pt x="3269" y="258"/>
                </a:lnTo>
                <a:lnTo>
                  <a:pt x="3279" y="258"/>
                </a:lnTo>
                <a:lnTo>
                  <a:pt x="3289" y="258"/>
                </a:lnTo>
                <a:lnTo>
                  <a:pt x="3299" y="258"/>
                </a:lnTo>
                <a:lnTo>
                  <a:pt x="3310" y="258"/>
                </a:lnTo>
                <a:lnTo>
                  <a:pt x="3320" y="258"/>
                </a:lnTo>
                <a:lnTo>
                  <a:pt x="3330" y="258"/>
                </a:lnTo>
                <a:lnTo>
                  <a:pt x="3341" y="258"/>
                </a:lnTo>
                <a:lnTo>
                  <a:pt x="3351" y="258"/>
                </a:lnTo>
                <a:lnTo>
                  <a:pt x="3361" y="258"/>
                </a:lnTo>
                <a:lnTo>
                  <a:pt x="3366" y="258"/>
                </a:lnTo>
                <a:lnTo>
                  <a:pt x="3377" y="258"/>
                </a:lnTo>
                <a:lnTo>
                  <a:pt x="3387" y="258"/>
                </a:lnTo>
                <a:lnTo>
                  <a:pt x="3397" y="258"/>
                </a:lnTo>
                <a:lnTo>
                  <a:pt x="3407" y="258"/>
                </a:lnTo>
                <a:lnTo>
                  <a:pt x="3418" y="258"/>
                </a:lnTo>
                <a:lnTo>
                  <a:pt x="3428" y="258"/>
                </a:lnTo>
                <a:lnTo>
                  <a:pt x="3438" y="258"/>
                </a:lnTo>
                <a:lnTo>
                  <a:pt x="3448" y="258"/>
                </a:lnTo>
                <a:lnTo>
                  <a:pt x="3459" y="258"/>
                </a:lnTo>
                <a:lnTo>
                  <a:pt x="3469" y="258"/>
                </a:lnTo>
                <a:lnTo>
                  <a:pt x="3479" y="258"/>
                </a:lnTo>
                <a:lnTo>
                  <a:pt x="3490" y="258"/>
                </a:lnTo>
                <a:lnTo>
                  <a:pt x="3500" y="258"/>
                </a:lnTo>
                <a:lnTo>
                  <a:pt x="3510" y="258"/>
                </a:lnTo>
                <a:lnTo>
                  <a:pt x="3520" y="258"/>
                </a:lnTo>
                <a:lnTo>
                  <a:pt x="3531" y="258"/>
                </a:lnTo>
                <a:lnTo>
                  <a:pt x="3541" y="258"/>
                </a:lnTo>
                <a:lnTo>
                  <a:pt x="3546" y="258"/>
                </a:lnTo>
                <a:lnTo>
                  <a:pt x="3556" y="258"/>
                </a:lnTo>
                <a:lnTo>
                  <a:pt x="3567" y="258"/>
                </a:lnTo>
                <a:lnTo>
                  <a:pt x="3577" y="263"/>
                </a:lnTo>
                <a:lnTo>
                  <a:pt x="3587" y="263"/>
                </a:lnTo>
                <a:lnTo>
                  <a:pt x="3598" y="263"/>
                </a:lnTo>
                <a:lnTo>
                  <a:pt x="3608" y="263"/>
                </a:lnTo>
                <a:lnTo>
                  <a:pt x="3618" y="263"/>
                </a:lnTo>
                <a:lnTo>
                  <a:pt x="3628" y="263"/>
                </a:lnTo>
                <a:lnTo>
                  <a:pt x="3639" y="263"/>
                </a:lnTo>
                <a:lnTo>
                  <a:pt x="3649" y="263"/>
                </a:lnTo>
                <a:lnTo>
                  <a:pt x="3659" y="263"/>
                </a:lnTo>
                <a:lnTo>
                  <a:pt x="3669" y="263"/>
                </a:lnTo>
                <a:lnTo>
                  <a:pt x="3680" y="263"/>
                </a:lnTo>
                <a:lnTo>
                  <a:pt x="3690" y="263"/>
                </a:lnTo>
                <a:lnTo>
                  <a:pt x="3700" y="263"/>
                </a:lnTo>
                <a:lnTo>
                  <a:pt x="3711" y="263"/>
                </a:lnTo>
                <a:lnTo>
                  <a:pt x="3721" y="263"/>
                </a:lnTo>
                <a:lnTo>
                  <a:pt x="3726" y="263"/>
                </a:lnTo>
                <a:lnTo>
                  <a:pt x="3736" y="263"/>
                </a:lnTo>
                <a:lnTo>
                  <a:pt x="3747" y="263"/>
                </a:lnTo>
                <a:lnTo>
                  <a:pt x="3757" y="263"/>
                </a:lnTo>
                <a:lnTo>
                  <a:pt x="3767" y="263"/>
                </a:lnTo>
                <a:lnTo>
                  <a:pt x="3777" y="263"/>
                </a:lnTo>
                <a:lnTo>
                  <a:pt x="3788" y="263"/>
                </a:lnTo>
                <a:lnTo>
                  <a:pt x="3798" y="263"/>
                </a:lnTo>
                <a:lnTo>
                  <a:pt x="3808" y="263"/>
                </a:lnTo>
                <a:lnTo>
                  <a:pt x="3819" y="263"/>
                </a:lnTo>
                <a:lnTo>
                  <a:pt x="3829" y="263"/>
                </a:lnTo>
                <a:lnTo>
                  <a:pt x="3839" y="263"/>
                </a:lnTo>
                <a:lnTo>
                  <a:pt x="3849" y="263"/>
                </a:lnTo>
                <a:lnTo>
                  <a:pt x="3860" y="263"/>
                </a:lnTo>
                <a:lnTo>
                  <a:pt x="3870" y="263"/>
                </a:lnTo>
                <a:lnTo>
                  <a:pt x="3880" y="263"/>
                </a:lnTo>
                <a:lnTo>
                  <a:pt x="3890" y="263"/>
                </a:lnTo>
                <a:lnTo>
                  <a:pt x="3901" y="263"/>
                </a:lnTo>
                <a:lnTo>
                  <a:pt x="3906" y="263"/>
                </a:lnTo>
                <a:lnTo>
                  <a:pt x="3916" y="263"/>
                </a:lnTo>
                <a:lnTo>
                  <a:pt x="3926" y="263"/>
                </a:lnTo>
                <a:lnTo>
                  <a:pt x="3937" y="263"/>
                </a:lnTo>
                <a:lnTo>
                  <a:pt x="3947" y="263"/>
                </a:lnTo>
                <a:lnTo>
                  <a:pt x="3957" y="263"/>
                </a:lnTo>
                <a:lnTo>
                  <a:pt x="3968" y="263"/>
                </a:lnTo>
                <a:lnTo>
                  <a:pt x="3978" y="263"/>
                </a:lnTo>
                <a:lnTo>
                  <a:pt x="3988" y="263"/>
                </a:lnTo>
                <a:lnTo>
                  <a:pt x="3998" y="263"/>
                </a:lnTo>
                <a:lnTo>
                  <a:pt x="3998" y="278"/>
                </a:lnTo>
                <a:lnTo>
                  <a:pt x="3988" y="278"/>
                </a:lnTo>
                <a:lnTo>
                  <a:pt x="3978" y="278"/>
                </a:lnTo>
                <a:lnTo>
                  <a:pt x="3968" y="278"/>
                </a:lnTo>
                <a:lnTo>
                  <a:pt x="3957" y="278"/>
                </a:lnTo>
                <a:lnTo>
                  <a:pt x="3947" y="278"/>
                </a:lnTo>
                <a:lnTo>
                  <a:pt x="3937" y="278"/>
                </a:lnTo>
                <a:lnTo>
                  <a:pt x="3926" y="278"/>
                </a:lnTo>
                <a:lnTo>
                  <a:pt x="3916" y="278"/>
                </a:lnTo>
                <a:lnTo>
                  <a:pt x="3906" y="278"/>
                </a:lnTo>
                <a:lnTo>
                  <a:pt x="3901" y="278"/>
                </a:lnTo>
                <a:lnTo>
                  <a:pt x="3890" y="278"/>
                </a:lnTo>
                <a:lnTo>
                  <a:pt x="3880" y="278"/>
                </a:lnTo>
                <a:lnTo>
                  <a:pt x="3870" y="278"/>
                </a:lnTo>
                <a:lnTo>
                  <a:pt x="3860" y="278"/>
                </a:lnTo>
                <a:lnTo>
                  <a:pt x="3849" y="278"/>
                </a:lnTo>
                <a:lnTo>
                  <a:pt x="3839" y="278"/>
                </a:lnTo>
                <a:lnTo>
                  <a:pt x="3829" y="278"/>
                </a:lnTo>
                <a:lnTo>
                  <a:pt x="3819" y="278"/>
                </a:lnTo>
                <a:lnTo>
                  <a:pt x="3808" y="278"/>
                </a:lnTo>
                <a:lnTo>
                  <a:pt x="3798" y="278"/>
                </a:lnTo>
                <a:lnTo>
                  <a:pt x="3788" y="278"/>
                </a:lnTo>
                <a:lnTo>
                  <a:pt x="3777" y="278"/>
                </a:lnTo>
                <a:lnTo>
                  <a:pt x="3767" y="278"/>
                </a:lnTo>
                <a:lnTo>
                  <a:pt x="3757" y="278"/>
                </a:lnTo>
                <a:lnTo>
                  <a:pt x="3747" y="278"/>
                </a:lnTo>
                <a:lnTo>
                  <a:pt x="3736" y="278"/>
                </a:lnTo>
                <a:lnTo>
                  <a:pt x="3726" y="278"/>
                </a:lnTo>
                <a:lnTo>
                  <a:pt x="3721" y="278"/>
                </a:lnTo>
                <a:lnTo>
                  <a:pt x="3711" y="278"/>
                </a:lnTo>
                <a:lnTo>
                  <a:pt x="3700" y="278"/>
                </a:lnTo>
                <a:lnTo>
                  <a:pt x="3690" y="278"/>
                </a:lnTo>
                <a:lnTo>
                  <a:pt x="3680" y="278"/>
                </a:lnTo>
                <a:lnTo>
                  <a:pt x="3669" y="278"/>
                </a:lnTo>
                <a:lnTo>
                  <a:pt x="3659" y="278"/>
                </a:lnTo>
                <a:lnTo>
                  <a:pt x="3649" y="278"/>
                </a:lnTo>
                <a:lnTo>
                  <a:pt x="3639" y="278"/>
                </a:lnTo>
                <a:lnTo>
                  <a:pt x="3628" y="278"/>
                </a:lnTo>
                <a:lnTo>
                  <a:pt x="3618" y="278"/>
                </a:lnTo>
                <a:lnTo>
                  <a:pt x="3608" y="278"/>
                </a:lnTo>
                <a:lnTo>
                  <a:pt x="3598" y="278"/>
                </a:lnTo>
                <a:lnTo>
                  <a:pt x="3587" y="278"/>
                </a:lnTo>
                <a:lnTo>
                  <a:pt x="3577" y="278"/>
                </a:lnTo>
                <a:lnTo>
                  <a:pt x="3567" y="278"/>
                </a:lnTo>
                <a:lnTo>
                  <a:pt x="3556" y="278"/>
                </a:lnTo>
                <a:lnTo>
                  <a:pt x="3546" y="278"/>
                </a:lnTo>
                <a:lnTo>
                  <a:pt x="3541" y="278"/>
                </a:lnTo>
                <a:lnTo>
                  <a:pt x="3531" y="278"/>
                </a:lnTo>
                <a:lnTo>
                  <a:pt x="3520" y="278"/>
                </a:lnTo>
                <a:lnTo>
                  <a:pt x="3510" y="278"/>
                </a:lnTo>
                <a:lnTo>
                  <a:pt x="3500" y="278"/>
                </a:lnTo>
                <a:lnTo>
                  <a:pt x="3490" y="278"/>
                </a:lnTo>
                <a:lnTo>
                  <a:pt x="3479" y="278"/>
                </a:lnTo>
                <a:lnTo>
                  <a:pt x="3469" y="278"/>
                </a:lnTo>
                <a:lnTo>
                  <a:pt x="3459" y="278"/>
                </a:lnTo>
                <a:lnTo>
                  <a:pt x="3448" y="278"/>
                </a:lnTo>
                <a:lnTo>
                  <a:pt x="3438" y="278"/>
                </a:lnTo>
                <a:lnTo>
                  <a:pt x="3428" y="278"/>
                </a:lnTo>
                <a:lnTo>
                  <a:pt x="3418" y="278"/>
                </a:lnTo>
                <a:lnTo>
                  <a:pt x="3407" y="278"/>
                </a:lnTo>
                <a:lnTo>
                  <a:pt x="3397" y="278"/>
                </a:lnTo>
                <a:lnTo>
                  <a:pt x="3387" y="278"/>
                </a:lnTo>
                <a:lnTo>
                  <a:pt x="3377" y="278"/>
                </a:lnTo>
                <a:lnTo>
                  <a:pt x="3366" y="278"/>
                </a:lnTo>
                <a:lnTo>
                  <a:pt x="3361" y="278"/>
                </a:lnTo>
                <a:lnTo>
                  <a:pt x="3351" y="278"/>
                </a:lnTo>
                <a:lnTo>
                  <a:pt x="3341" y="278"/>
                </a:lnTo>
                <a:lnTo>
                  <a:pt x="3330" y="278"/>
                </a:lnTo>
                <a:lnTo>
                  <a:pt x="3320" y="278"/>
                </a:lnTo>
                <a:lnTo>
                  <a:pt x="3310" y="278"/>
                </a:lnTo>
                <a:lnTo>
                  <a:pt x="3299" y="278"/>
                </a:lnTo>
                <a:lnTo>
                  <a:pt x="3289" y="278"/>
                </a:lnTo>
                <a:lnTo>
                  <a:pt x="3279" y="278"/>
                </a:lnTo>
                <a:lnTo>
                  <a:pt x="3269" y="278"/>
                </a:lnTo>
                <a:lnTo>
                  <a:pt x="3258" y="278"/>
                </a:lnTo>
                <a:lnTo>
                  <a:pt x="3248" y="278"/>
                </a:lnTo>
                <a:lnTo>
                  <a:pt x="3238" y="278"/>
                </a:lnTo>
                <a:lnTo>
                  <a:pt x="3227" y="278"/>
                </a:lnTo>
                <a:lnTo>
                  <a:pt x="3217" y="278"/>
                </a:lnTo>
                <a:lnTo>
                  <a:pt x="3207" y="278"/>
                </a:lnTo>
                <a:lnTo>
                  <a:pt x="3197" y="278"/>
                </a:lnTo>
                <a:lnTo>
                  <a:pt x="3186" y="278"/>
                </a:lnTo>
                <a:lnTo>
                  <a:pt x="3181" y="278"/>
                </a:lnTo>
                <a:lnTo>
                  <a:pt x="3171" y="278"/>
                </a:lnTo>
                <a:lnTo>
                  <a:pt x="3161" y="278"/>
                </a:lnTo>
                <a:lnTo>
                  <a:pt x="3150" y="278"/>
                </a:lnTo>
                <a:lnTo>
                  <a:pt x="3140" y="278"/>
                </a:lnTo>
                <a:lnTo>
                  <a:pt x="3130" y="278"/>
                </a:lnTo>
                <a:lnTo>
                  <a:pt x="3120" y="278"/>
                </a:lnTo>
                <a:lnTo>
                  <a:pt x="3109" y="278"/>
                </a:lnTo>
                <a:lnTo>
                  <a:pt x="3099" y="278"/>
                </a:lnTo>
                <a:lnTo>
                  <a:pt x="3089" y="278"/>
                </a:lnTo>
                <a:lnTo>
                  <a:pt x="3078" y="278"/>
                </a:lnTo>
                <a:lnTo>
                  <a:pt x="3068" y="278"/>
                </a:lnTo>
                <a:lnTo>
                  <a:pt x="3058" y="278"/>
                </a:lnTo>
                <a:lnTo>
                  <a:pt x="3048" y="278"/>
                </a:lnTo>
                <a:lnTo>
                  <a:pt x="3037" y="278"/>
                </a:lnTo>
                <a:lnTo>
                  <a:pt x="3027" y="278"/>
                </a:lnTo>
                <a:lnTo>
                  <a:pt x="3017" y="278"/>
                </a:lnTo>
                <a:lnTo>
                  <a:pt x="3006" y="278"/>
                </a:lnTo>
                <a:lnTo>
                  <a:pt x="3001" y="278"/>
                </a:lnTo>
                <a:lnTo>
                  <a:pt x="2991" y="278"/>
                </a:lnTo>
                <a:lnTo>
                  <a:pt x="2981" y="278"/>
                </a:lnTo>
                <a:lnTo>
                  <a:pt x="2970" y="278"/>
                </a:lnTo>
                <a:lnTo>
                  <a:pt x="2960" y="278"/>
                </a:lnTo>
                <a:lnTo>
                  <a:pt x="2950" y="278"/>
                </a:lnTo>
                <a:lnTo>
                  <a:pt x="2940" y="278"/>
                </a:lnTo>
                <a:lnTo>
                  <a:pt x="2929" y="278"/>
                </a:lnTo>
                <a:lnTo>
                  <a:pt x="2919" y="278"/>
                </a:lnTo>
                <a:lnTo>
                  <a:pt x="2909" y="278"/>
                </a:lnTo>
                <a:lnTo>
                  <a:pt x="2899" y="278"/>
                </a:lnTo>
                <a:lnTo>
                  <a:pt x="2888" y="278"/>
                </a:lnTo>
                <a:lnTo>
                  <a:pt x="2878" y="278"/>
                </a:lnTo>
                <a:lnTo>
                  <a:pt x="2868" y="278"/>
                </a:lnTo>
                <a:lnTo>
                  <a:pt x="2857" y="278"/>
                </a:lnTo>
                <a:lnTo>
                  <a:pt x="2847" y="278"/>
                </a:lnTo>
                <a:lnTo>
                  <a:pt x="2837" y="278"/>
                </a:lnTo>
                <a:lnTo>
                  <a:pt x="2827" y="278"/>
                </a:lnTo>
                <a:lnTo>
                  <a:pt x="2816" y="278"/>
                </a:lnTo>
                <a:lnTo>
                  <a:pt x="2811" y="278"/>
                </a:lnTo>
                <a:lnTo>
                  <a:pt x="2801" y="278"/>
                </a:lnTo>
                <a:lnTo>
                  <a:pt x="2791" y="278"/>
                </a:lnTo>
                <a:lnTo>
                  <a:pt x="2780" y="278"/>
                </a:lnTo>
                <a:lnTo>
                  <a:pt x="2770" y="278"/>
                </a:lnTo>
                <a:lnTo>
                  <a:pt x="2760" y="278"/>
                </a:lnTo>
                <a:lnTo>
                  <a:pt x="2749" y="278"/>
                </a:lnTo>
                <a:lnTo>
                  <a:pt x="2739" y="278"/>
                </a:lnTo>
                <a:lnTo>
                  <a:pt x="2729" y="278"/>
                </a:lnTo>
                <a:lnTo>
                  <a:pt x="2719" y="278"/>
                </a:lnTo>
                <a:lnTo>
                  <a:pt x="2708" y="278"/>
                </a:lnTo>
                <a:lnTo>
                  <a:pt x="2698" y="278"/>
                </a:lnTo>
                <a:lnTo>
                  <a:pt x="2688" y="278"/>
                </a:lnTo>
                <a:lnTo>
                  <a:pt x="2678" y="278"/>
                </a:lnTo>
                <a:lnTo>
                  <a:pt x="2667" y="278"/>
                </a:lnTo>
                <a:lnTo>
                  <a:pt x="2657" y="278"/>
                </a:lnTo>
                <a:lnTo>
                  <a:pt x="2647" y="278"/>
                </a:lnTo>
                <a:lnTo>
                  <a:pt x="2636" y="278"/>
                </a:lnTo>
                <a:lnTo>
                  <a:pt x="2631" y="278"/>
                </a:lnTo>
                <a:lnTo>
                  <a:pt x="2621" y="278"/>
                </a:lnTo>
                <a:lnTo>
                  <a:pt x="2611" y="278"/>
                </a:lnTo>
                <a:lnTo>
                  <a:pt x="2600" y="278"/>
                </a:lnTo>
                <a:lnTo>
                  <a:pt x="2590" y="278"/>
                </a:lnTo>
                <a:lnTo>
                  <a:pt x="2580" y="278"/>
                </a:lnTo>
                <a:lnTo>
                  <a:pt x="2570" y="278"/>
                </a:lnTo>
                <a:lnTo>
                  <a:pt x="2559" y="278"/>
                </a:lnTo>
                <a:lnTo>
                  <a:pt x="2549" y="278"/>
                </a:lnTo>
                <a:lnTo>
                  <a:pt x="2539" y="278"/>
                </a:lnTo>
                <a:lnTo>
                  <a:pt x="2528" y="278"/>
                </a:lnTo>
                <a:lnTo>
                  <a:pt x="2518" y="278"/>
                </a:lnTo>
                <a:lnTo>
                  <a:pt x="2508" y="278"/>
                </a:lnTo>
                <a:lnTo>
                  <a:pt x="2498" y="278"/>
                </a:lnTo>
                <a:lnTo>
                  <a:pt x="2487" y="278"/>
                </a:lnTo>
                <a:lnTo>
                  <a:pt x="2477" y="278"/>
                </a:lnTo>
                <a:lnTo>
                  <a:pt x="2467" y="278"/>
                </a:lnTo>
                <a:lnTo>
                  <a:pt x="2457" y="278"/>
                </a:lnTo>
                <a:lnTo>
                  <a:pt x="2451" y="278"/>
                </a:lnTo>
                <a:lnTo>
                  <a:pt x="2441" y="278"/>
                </a:lnTo>
                <a:lnTo>
                  <a:pt x="2431" y="278"/>
                </a:lnTo>
                <a:lnTo>
                  <a:pt x="2421" y="278"/>
                </a:lnTo>
                <a:lnTo>
                  <a:pt x="2410" y="278"/>
                </a:lnTo>
                <a:lnTo>
                  <a:pt x="2400" y="278"/>
                </a:lnTo>
                <a:lnTo>
                  <a:pt x="2390" y="278"/>
                </a:lnTo>
                <a:lnTo>
                  <a:pt x="2379" y="278"/>
                </a:lnTo>
                <a:lnTo>
                  <a:pt x="2369" y="278"/>
                </a:lnTo>
                <a:lnTo>
                  <a:pt x="2359" y="278"/>
                </a:lnTo>
                <a:lnTo>
                  <a:pt x="2349" y="278"/>
                </a:lnTo>
                <a:lnTo>
                  <a:pt x="2338" y="278"/>
                </a:lnTo>
                <a:lnTo>
                  <a:pt x="2328" y="278"/>
                </a:lnTo>
                <a:lnTo>
                  <a:pt x="2318" y="278"/>
                </a:lnTo>
                <a:lnTo>
                  <a:pt x="2307" y="278"/>
                </a:lnTo>
                <a:lnTo>
                  <a:pt x="2297" y="278"/>
                </a:lnTo>
                <a:lnTo>
                  <a:pt x="2287" y="278"/>
                </a:lnTo>
                <a:lnTo>
                  <a:pt x="2277" y="278"/>
                </a:lnTo>
                <a:lnTo>
                  <a:pt x="2271" y="278"/>
                </a:lnTo>
                <a:lnTo>
                  <a:pt x="2261" y="278"/>
                </a:lnTo>
                <a:lnTo>
                  <a:pt x="2251" y="278"/>
                </a:lnTo>
                <a:lnTo>
                  <a:pt x="2241" y="278"/>
                </a:lnTo>
                <a:lnTo>
                  <a:pt x="2230" y="278"/>
                </a:lnTo>
                <a:lnTo>
                  <a:pt x="2220" y="278"/>
                </a:lnTo>
                <a:lnTo>
                  <a:pt x="2210" y="278"/>
                </a:lnTo>
                <a:lnTo>
                  <a:pt x="2200" y="278"/>
                </a:lnTo>
                <a:lnTo>
                  <a:pt x="2189" y="278"/>
                </a:lnTo>
                <a:lnTo>
                  <a:pt x="2179" y="278"/>
                </a:lnTo>
                <a:lnTo>
                  <a:pt x="2169" y="278"/>
                </a:lnTo>
                <a:lnTo>
                  <a:pt x="2158" y="278"/>
                </a:lnTo>
                <a:lnTo>
                  <a:pt x="2148" y="278"/>
                </a:lnTo>
                <a:lnTo>
                  <a:pt x="2138" y="278"/>
                </a:lnTo>
                <a:lnTo>
                  <a:pt x="2128" y="278"/>
                </a:lnTo>
                <a:lnTo>
                  <a:pt x="2117" y="278"/>
                </a:lnTo>
                <a:lnTo>
                  <a:pt x="2107" y="278"/>
                </a:lnTo>
                <a:lnTo>
                  <a:pt x="2097" y="278"/>
                </a:lnTo>
                <a:lnTo>
                  <a:pt x="2092" y="278"/>
                </a:lnTo>
                <a:lnTo>
                  <a:pt x="2081" y="278"/>
                </a:lnTo>
                <a:lnTo>
                  <a:pt x="2071" y="278"/>
                </a:lnTo>
                <a:lnTo>
                  <a:pt x="2061" y="278"/>
                </a:lnTo>
                <a:lnTo>
                  <a:pt x="2050" y="278"/>
                </a:lnTo>
                <a:lnTo>
                  <a:pt x="2040" y="278"/>
                </a:lnTo>
                <a:lnTo>
                  <a:pt x="2030" y="278"/>
                </a:lnTo>
                <a:lnTo>
                  <a:pt x="2020" y="278"/>
                </a:lnTo>
                <a:lnTo>
                  <a:pt x="2009" y="278"/>
                </a:lnTo>
                <a:lnTo>
                  <a:pt x="1999" y="278"/>
                </a:lnTo>
                <a:lnTo>
                  <a:pt x="1989" y="278"/>
                </a:lnTo>
                <a:lnTo>
                  <a:pt x="1979" y="278"/>
                </a:lnTo>
                <a:lnTo>
                  <a:pt x="1968" y="278"/>
                </a:lnTo>
                <a:lnTo>
                  <a:pt x="1958" y="278"/>
                </a:lnTo>
                <a:lnTo>
                  <a:pt x="1948" y="278"/>
                </a:lnTo>
                <a:lnTo>
                  <a:pt x="1937" y="278"/>
                </a:lnTo>
                <a:lnTo>
                  <a:pt x="1927" y="278"/>
                </a:lnTo>
                <a:lnTo>
                  <a:pt x="1917" y="278"/>
                </a:lnTo>
                <a:lnTo>
                  <a:pt x="1907" y="278"/>
                </a:lnTo>
                <a:lnTo>
                  <a:pt x="1901" y="278"/>
                </a:lnTo>
                <a:lnTo>
                  <a:pt x="1891" y="278"/>
                </a:lnTo>
                <a:lnTo>
                  <a:pt x="1881" y="278"/>
                </a:lnTo>
                <a:lnTo>
                  <a:pt x="1871" y="278"/>
                </a:lnTo>
                <a:lnTo>
                  <a:pt x="1860" y="278"/>
                </a:lnTo>
                <a:lnTo>
                  <a:pt x="1850" y="278"/>
                </a:lnTo>
                <a:lnTo>
                  <a:pt x="1840" y="278"/>
                </a:lnTo>
                <a:lnTo>
                  <a:pt x="1829" y="278"/>
                </a:lnTo>
                <a:lnTo>
                  <a:pt x="1819" y="278"/>
                </a:lnTo>
                <a:lnTo>
                  <a:pt x="1809" y="278"/>
                </a:lnTo>
                <a:lnTo>
                  <a:pt x="1799" y="278"/>
                </a:lnTo>
                <a:lnTo>
                  <a:pt x="1788" y="278"/>
                </a:lnTo>
                <a:lnTo>
                  <a:pt x="1778" y="278"/>
                </a:lnTo>
                <a:lnTo>
                  <a:pt x="1768" y="278"/>
                </a:lnTo>
                <a:lnTo>
                  <a:pt x="1758" y="278"/>
                </a:lnTo>
                <a:lnTo>
                  <a:pt x="1747" y="278"/>
                </a:lnTo>
                <a:lnTo>
                  <a:pt x="1737" y="278"/>
                </a:lnTo>
                <a:lnTo>
                  <a:pt x="1727" y="278"/>
                </a:lnTo>
                <a:lnTo>
                  <a:pt x="1722" y="278"/>
                </a:lnTo>
                <a:lnTo>
                  <a:pt x="1711" y="278"/>
                </a:lnTo>
                <a:lnTo>
                  <a:pt x="1701" y="278"/>
                </a:lnTo>
                <a:lnTo>
                  <a:pt x="1691" y="278"/>
                </a:lnTo>
                <a:lnTo>
                  <a:pt x="1680" y="278"/>
                </a:lnTo>
                <a:lnTo>
                  <a:pt x="1670" y="278"/>
                </a:lnTo>
                <a:lnTo>
                  <a:pt x="1660" y="278"/>
                </a:lnTo>
                <a:lnTo>
                  <a:pt x="1650" y="278"/>
                </a:lnTo>
                <a:lnTo>
                  <a:pt x="1639" y="278"/>
                </a:lnTo>
                <a:lnTo>
                  <a:pt x="1629" y="278"/>
                </a:lnTo>
                <a:lnTo>
                  <a:pt x="1619" y="278"/>
                </a:lnTo>
                <a:lnTo>
                  <a:pt x="1608" y="278"/>
                </a:lnTo>
                <a:lnTo>
                  <a:pt x="1598" y="278"/>
                </a:lnTo>
                <a:lnTo>
                  <a:pt x="1588" y="278"/>
                </a:lnTo>
                <a:lnTo>
                  <a:pt x="1578" y="278"/>
                </a:lnTo>
                <a:lnTo>
                  <a:pt x="1567" y="278"/>
                </a:lnTo>
                <a:lnTo>
                  <a:pt x="1557" y="278"/>
                </a:lnTo>
                <a:lnTo>
                  <a:pt x="1547" y="278"/>
                </a:lnTo>
                <a:lnTo>
                  <a:pt x="1542" y="278"/>
                </a:lnTo>
                <a:lnTo>
                  <a:pt x="1531" y="278"/>
                </a:lnTo>
                <a:lnTo>
                  <a:pt x="1521" y="278"/>
                </a:lnTo>
                <a:lnTo>
                  <a:pt x="1511" y="278"/>
                </a:lnTo>
                <a:lnTo>
                  <a:pt x="1501" y="278"/>
                </a:lnTo>
                <a:lnTo>
                  <a:pt x="1490" y="278"/>
                </a:lnTo>
                <a:lnTo>
                  <a:pt x="1480" y="278"/>
                </a:lnTo>
                <a:lnTo>
                  <a:pt x="1470" y="278"/>
                </a:lnTo>
                <a:lnTo>
                  <a:pt x="1459" y="278"/>
                </a:lnTo>
                <a:lnTo>
                  <a:pt x="1449" y="278"/>
                </a:lnTo>
                <a:lnTo>
                  <a:pt x="1439" y="278"/>
                </a:lnTo>
                <a:lnTo>
                  <a:pt x="1429" y="278"/>
                </a:lnTo>
                <a:lnTo>
                  <a:pt x="1418" y="278"/>
                </a:lnTo>
                <a:lnTo>
                  <a:pt x="1408" y="278"/>
                </a:lnTo>
                <a:lnTo>
                  <a:pt x="1398" y="278"/>
                </a:lnTo>
                <a:lnTo>
                  <a:pt x="1387" y="278"/>
                </a:lnTo>
                <a:lnTo>
                  <a:pt x="1377" y="278"/>
                </a:lnTo>
                <a:lnTo>
                  <a:pt x="1367" y="278"/>
                </a:lnTo>
                <a:lnTo>
                  <a:pt x="1362" y="278"/>
                </a:lnTo>
                <a:lnTo>
                  <a:pt x="1351" y="278"/>
                </a:lnTo>
                <a:lnTo>
                  <a:pt x="1341" y="278"/>
                </a:lnTo>
                <a:lnTo>
                  <a:pt x="1331" y="278"/>
                </a:lnTo>
                <a:lnTo>
                  <a:pt x="1321" y="278"/>
                </a:lnTo>
                <a:lnTo>
                  <a:pt x="1310" y="278"/>
                </a:lnTo>
                <a:lnTo>
                  <a:pt x="1300" y="278"/>
                </a:lnTo>
                <a:lnTo>
                  <a:pt x="1290" y="278"/>
                </a:lnTo>
                <a:lnTo>
                  <a:pt x="1280" y="278"/>
                </a:lnTo>
                <a:lnTo>
                  <a:pt x="1269" y="278"/>
                </a:lnTo>
                <a:lnTo>
                  <a:pt x="1259" y="278"/>
                </a:lnTo>
                <a:lnTo>
                  <a:pt x="1249" y="278"/>
                </a:lnTo>
                <a:lnTo>
                  <a:pt x="1238" y="278"/>
                </a:lnTo>
                <a:lnTo>
                  <a:pt x="1228" y="278"/>
                </a:lnTo>
                <a:lnTo>
                  <a:pt x="1218" y="278"/>
                </a:lnTo>
                <a:lnTo>
                  <a:pt x="1208" y="278"/>
                </a:lnTo>
                <a:lnTo>
                  <a:pt x="1197" y="278"/>
                </a:lnTo>
                <a:lnTo>
                  <a:pt x="1187" y="278"/>
                </a:lnTo>
                <a:lnTo>
                  <a:pt x="1182" y="278"/>
                </a:lnTo>
                <a:lnTo>
                  <a:pt x="1172" y="278"/>
                </a:lnTo>
                <a:lnTo>
                  <a:pt x="1161" y="278"/>
                </a:lnTo>
                <a:lnTo>
                  <a:pt x="1151" y="278"/>
                </a:lnTo>
                <a:lnTo>
                  <a:pt x="1141" y="278"/>
                </a:lnTo>
                <a:lnTo>
                  <a:pt x="1130" y="278"/>
                </a:lnTo>
                <a:lnTo>
                  <a:pt x="1120" y="278"/>
                </a:lnTo>
                <a:lnTo>
                  <a:pt x="1110" y="278"/>
                </a:lnTo>
                <a:lnTo>
                  <a:pt x="1100" y="278"/>
                </a:lnTo>
                <a:lnTo>
                  <a:pt x="1089" y="278"/>
                </a:lnTo>
                <a:lnTo>
                  <a:pt x="1079" y="278"/>
                </a:lnTo>
                <a:lnTo>
                  <a:pt x="1069" y="278"/>
                </a:lnTo>
                <a:lnTo>
                  <a:pt x="1059" y="278"/>
                </a:lnTo>
                <a:lnTo>
                  <a:pt x="1048" y="278"/>
                </a:lnTo>
                <a:lnTo>
                  <a:pt x="1038" y="278"/>
                </a:lnTo>
                <a:lnTo>
                  <a:pt x="1028" y="278"/>
                </a:lnTo>
                <a:lnTo>
                  <a:pt x="1017" y="278"/>
                </a:lnTo>
                <a:lnTo>
                  <a:pt x="1007" y="278"/>
                </a:lnTo>
                <a:lnTo>
                  <a:pt x="1002" y="278"/>
                </a:lnTo>
                <a:lnTo>
                  <a:pt x="992" y="278"/>
                </a:lnTo>
                <a:lnTo>
                  <a:pt x="981" y="278"/>
                </a:lnTo>
                <a:lnTo>
                  <a:pt x="971" y="278"/>
                </a:lnTo>
                <a:lnTo>
                  <a:pt x="961" y="278"/>
                </a:lnTo>
                <a:lnTo>
                  <a:pt x="951" y="278"/>
                </a:lnTo>
                <a:lnTo>
                  <a:pt x="940" y="278"/>
                </a:lnTo>
                <a:lnTo>
                  <a:pt x="930" y="278"/>
                </a:lnTo>
                <a:lnTo>
                  <a:pt x="920" y="278"/>
                </a:lnTo>
                <a:lnTo>
                  <a:pt x="909" y="278"/>
                </a:lnTo>
                <a:lnTo>
                  <a:pt x="899" y="278"/>
                </a:lnTo>
                <a:lnTo>
                  <a:pt x="889" y="278"/>
                </a:lnTo>
                <a:lnTo>
                  <a:pt x="879" y="278"/>
                </a:lnTo>
                <a:lnTo>
                  <a:pt x="868" y="278"/>
                </a:lnTo>
                <a:lnTo>
                  <a:pt x="858" y="278"/>
                </a:lnTo>
                <a:lnTo>
                  <a:pt x="848" y="278"/>
                </a:lnTo>
                <a:lnTo>
                  <a:pt x="837" y="278"/>
                </a:lnTo>
                <a:lnTo>
                  <a:pt x="827" y="278"/>
                </a:lnTo>
                <a:lnTo>
                  <a:pt x="817" y="278"/>
                </a:lnTo>
                <a:lnTo>
                  <a:pt x="812" y="278"/>
                </a:lnTo>
                <a:lnTo>
                  <a:pt x="802" y="278"/>
                </a:lnTo>
                <a:lnTo>
                  <a:pt x="791" y="278"/>
                </a:lnTo>
                <a:lnTo>
                  <a:pt x="781" y="278"/>
                </a:lnTo>
                <a:lnTo>
                  <a:pt x="771" y="278"/>
                </a:lnTo>
                <a:lnTo>
                  <a:pt x="760" y="278"/>
                </a:lnTo>
                <a:lnTo>
                  <a:pt x="750" y="278"/>
                </a:lnTo>
                <a:lnTo>
                  <a:pt x="740" y="278"/>
                </a:lnTo>
                <a:lnTo>
                  <a:pt x="730" y="278"/>
                </a:lnTo>
                <a:lnTo>
                  <a:pt x="719" y="278"/>
                </a:lnTo>
                <a:lnTo>
                  <a:pt x="709" y="278"/>
                </a:lnTo>
                <a:lnTo>
                  <a:pt x="699" y="278"/>
                </a:lnTo>
                <a:lnTo>
                  <a:pt x="688" y="278"/>
                </a:lnTo>
                <a:lnTo>
                  <a:pt x="678" y="278"/>
                </a:lnTo>
                <a:lnTo>
                  <a:pt x="668" y="278"/>
                </a:lnTo>
                <a:lnTo>
                  <a:pt x="658" y="278"/>
                </a:lnTo>
                <a:lnTo>
                  <a:pt x="647" y="278"/>
                </a:lnTo>
                <a:lnTo>
                  <a:pt x="637" y="278"/>
                </a:lnTo>
                <a:lnTo>
                  <a:pt x="632" y="278"/>
                </a:lnTo>
                <a:lnTo>
                  <a:pt x="622" y="278"/>
                </a:lnTo>
                <a:lnTo>
                  <a:pt x="611" y="278"/>
                </a:lnTo>
                <a:lnTo>
                  <a:pt x="601" y="278"/>
                </a:lnTo>
                <a:lnTo>
                  <a:pt x="591" y="278"/>
                </a:lnTo>
                <a:lnTo>
                  <a:pt x="581" y="278"/>
                </a:lnTo>
                <a:lnTo>
                  <a:pt x="570" y="278"/>
                </a:lnTo>
                <a:lnTo>
                  <a:pt x="560" y="278"/>
                </a:lnTo>
                <a:lnTo>
                  <a:pt x="550" y="278"/>
                </a:lnTo>
                <a:lnTo>
                  <a:pt x="539" y="278"/>
                </a:lnTo>
                <a:lnTo>
                  <a:pt x="529" y="278"/>
                </a:lnTo>
                <a:lnTo>
                  <a:pt x="519" y="278"/>
                </a:lnTo>
                <a:lnTo>
                  <a:pt x="509" y="278"/>
                </a:lnTo>
                <a:lnTo>
                  <a:pt x="498" y="278"/>
                </a:lnTo>
                <a:lnTo>
                  <a:pt x="488" y="278"/>
                </a:lnTo>
                <a:lnTo>
                  <a:pt x="478" y="278"/>
                </a:lnTo>
                <a:lnTo>
                  <a:pt x="467" y="278"/>
                </a:lnTo>
                <a:lnTo>
                  <a:pt x="457" y="278"/>
                </a:lnTo>
                <a:lnTo>
                  <a:pt x="452" y="278"/>
                </a:lnTo>
                <a:lnTo>
                  <a:pt x="442" y="278"/>
                </a:lnTo>
                <a:lnTo>
                  <a:pt x="431" y="278"/>
                </a:lnTo>
                <a:lnTo>
                  <a:pt x="421" y="278"/>
                </a:lnTo>
                <a:lnTo>
                  <a:pt x="411" y="278"/>
                </a:lnTo>
                <a:lnTo>
                  <a:pt x="401" y="278"/>
                </a:lnTo>
                <a:lnTo>
                  <a:pt x="390" y="278"/>
                </a:lnTo>
                <a:lnTo>
                  <a:pt x="380" y="278"/>
                </a:lnTo>
                <a:lnTo>
                  <a:pt x="370" y="278"/>
                </a:lnTo>
                <a:lnTo>
                  <a:pt x="360" y="278"/>
                </a:lnTo>
                <a:lnTo>
                  <a:pt x="349" y="278"/>
                </a:lnTo>
                <a:lnTo>
                  <a:pt x="339" y="278"/>
                </a:lnTo>
                <a:lnTo>
                  <a:pt x="329" y="278"/>
                </a:lnTo>
                <a:lnTo>
                  <a:pt x="318" y="278"/>
                </a:lnTo>
                <a:lnTo>
                  <a:pt x="308" y="278"/>
                </a:lnTo>
                <a:lnTo>
                  <a:pt x="298" y="278"/>
                </a:lnTo>
                <a:lnTo>
                  <a:pt x="288" y="278"/>
                </a:lnTo>
                <a:lnTo>
                  <a:pt x="277" y="278"/>
                </a:lnTo>
                <a:lnTo>
                  <a:pt x="272" y="278"/>
                </a:lnTo>
                <a:lnTo>
                  <a:pt x="262" y="278"/>
                </a:lnTo>
                <a:lnTo>
                  <a:pt x="252" y="278"/>
                </a:lnTo>
                <a:lnTo>
                  <a:pt x="241" y="278"/>
                </a:lnTo>
                <a:lnTo>
                  <a:pt x="231" y="278"/>
                </a:lnTo>
                <a:lnTo>
                  <a:pt x="221" y="278"/>
                </a:lnTo>
                <a:lnTo>
                  <a:pt x="210" y="278"/>
                </a:lnTo>
                <a:lnTo>
                  <a:pt x="200" y="278"/>
                </a:lnTo>
                <a:lnTo>
                  <a:pt x="190" y="278"/>
                </a:lnTo>
                <a:lnTo>
                  <a:pt x="180" y="278"/>
                </a:lnTo>
                <a:lnTo>
                  <a:pt x="169" y="278"/>
                </a:lnTo>
                <a:lnTo>
                  <a:pt x="159" y="278"/>
                </a:lnTo>
                <a:lnTo>
                  <a:pt x="149" y="278"/>
                </a:lnTo>
                <a:lnTo>
                  <a:pt x="138" y="278"/>
                </a:lnTo>
                <a:lnTo>
                  <a:pt x="128" y="278"/>
                </a:lnTo>
                <a:lnTo>
                  <a:pt x="118" y="278"/>
                </a:lnTo>
                <a:lnTo>
                  <a:pt x="108" y="278"/>
                </a:lnTo>
                <a:lnTo>
                  <a:pt x="97" y="278"/>
                </a:lnTo>
                <a:lnTo>
                  <a:pt x="92" y="278"/>
                </a:lnTo>
                <a:lnTo>
                  <a:pt x="82" y="278"/>
                </a:lnTo>
                <a:lnTo>
                  <a:pt x="72" y="278"/>
                </a:lnTo>
                <a:lnTo>
                  <a:pt x="61" y="278"/>
                </a:lnTo>
                <a:lnTo>
                  <a:pt x="51" y="278"/>
                </a:lnTo>
                <a:lnTo>
                  <a:pt x="41" y="278"/>
                </a:lnTo>
                <a:lnTo>
                  <a:pt x="31" y="278"/>
                </a:lnTo>
                <a:lnTo>
                  <a:pt x="20" y="278"/>
                </a:lnTo>
                <a:lnTo>
                  <a:pt x="10" y="278"/>
                </a:lnTo>
                <a:lnTo>
                  <a:pt x="0" y="278"/>
                </a:lnTo>
              </a:path>
            </a:pathLst>
          </a:custGeom>
          <a:noFill/>
          <a:ln w="0">
            <a:solidFill>
              <a:srgbClr val="3366FF"/>
            </a:solidFill>
            <a:prstDash val="solid"/>
            <a:round/>
            <a:headEnd/>
            <a:tailEnd/>
          </a:ln>
        </p:spPr>
        <p:txBody>
          <a:bodyPr/>
          <a:lstStyle/>
          <a:p>
            <a:endParaRPr lang="en-GB"/>
          </a:p>
        </p:txBody>
      </p:sp>
      <p:sp>
        <p:nvSpPr>
          <p:cNvPr id="425183" name="Freeform 223"/>
          <p:cNvSpPr>
            <a:spLocks/>
          </p:cNvSpPr>
          <p:nvPr/>
        </p:nvSpPr>
        <p:spPr bwMode="auto">
          <a:xfrm>
            <a:off x="1423988" y="4984750"/>
            <a:ext cx="6346825" cy="457200"/>
          </a:xfrm>
          <a:custGeom>
            <a:avLst/>
            <a:gdLst/>
            <a:ahLst/>
            <a:cxnLst>
              <a:cxn ang="0">
                <a:pos x="108" y="288"/>
              </a:cxn>
              <a:cxn ang="0">
                <a:pos x="241" y="288"/>
              </a:cxn>
              <a:cxn ang="0">
                <a:pos x="370" y="288"/>
              </a:cxn>
              <a:cxn ang="0">
                <a:pos x="498" y="288"/>
              </a:cxn>
              <a:cxn ang="0">
                <a:pos x="632" y="283"/>
              </a:cxn>
              <a:cxn ang="0">
                <a:pos x="760" y="278"/>
              </a:cxn>
              <a:cxn ang="0">
                <a:pos x="889" y="268"/>
              </a:cxn>
              <a:cxn ang="0">
                <a:pos x="1017" y="257"/>
              </a:cxn>
              <a:cxn ang="0">
                <a:pos x="1151" y="242"/>
              </a:cxn>
              <a:cxn ang="0">
                <a:pos x="1280" y="226"/>
              </a:cxn>
              <a:cxn ang="0">
                <a:pos x="1408" y="206"/>
              </a:cxn>
              <a:cxn ang="0">
                <a:pos x="1542" y="185"/>
              </a:cxn>
              <a:cxn ang="0">
                <a:pos x="1670" y="113"/>
              </a:cxn>
              <a:cxn ang="0">
                <a:pos x="1799" y="52"/>
              </a:cxn>
              <a:cxn ang="0">
                <a:pos x="1927" y="31"/>
              </a:cxn>
              <a:cxn ang="0">
                <a:pos x="2061" y="0"/>
              </a:cxn>
              <a:cxn ang="0">
                <a:pos x="2189" y="16"/>
              </a:cxn>
              <a:cxn ang="0">
                <a:pos x="2318" y="67"/>
              </a:cxn>
              <a:cxn ang="0">
                <a:pos x="2451" y="124"/>
              </a:cxn>
              <a:cxn ang="0">
                <a:pos x="2580" y="180"/>
              </a:cxn>
              <a:cxn ang="0">
                <a:pos x="2708" y="216"/>
              </a:cxn>
              <a:cxn ang="0">
                <a:pos x="2837" y="242"/>
              </a:cxn>
              <a:cxn ang="0">
                <a:pos x="2970" y="262"/>
              </a:cxn>
              <a:cxn ang="0">
                <a:pos x="3099" y="262"/>
              </a:cxn>
              <a:cxn ang="0">
                <a:pos x="3227" y="268"/>
              </a:cxn>
              <a:cxn ang="0">
                <a:pos x="3361" y="268"/>
              </a:cxn>
              <a:cxn ang="0">
                <a:pos x="3490" y="268"/>
              </a:cxn>
              <a:cxn ang="0">
                <a:pos x="3618" y="273"/>
              </a:cxn>
              <a:cxn ang="0">
                <a:pos x="3747" y="273"/>
              </a:cxn>
              <a:cxn ang="0">
                <a:pos x="3880" y="273"/>
              </a:cxn>
              <a:cxn ang="0">
                <a:pos x="3998" y="273"/>
              </a:cxn>
              <a:cxn ang="0">
                <a:pos x="3870" y="273"/>
              </a:cxn>
              <a:cxn ang="0">
                <a:pos x="3736" y="273"/>
              </a:cxn>
              <a:cxn ang="0">
                <a:pos x="3608" y="273"/>
              </a:cxn>
              <a:cxn ang="0">
                <a:pos x="3479" y="268"/>
              </a:cxn>
              <a:cxn ang="0">
                <a:pos x="3351" y="268"/>
              </a:cxn>
              <a:cxn ang="0">
                <a:pos x="3217" y="268"/>
              </a:cxn>
              <a:cxn ang="0">
                <a:pos x="3089" y="262"/>
              </a:cxn>
              <a:cxn ang="0">
                <a:pos x="2960" y="262"/>
              </a:cxn>
              <a:cxn ang="0">
                <a:pos x="2827" y="257"/>
              </a:cxn>
              <a:cxn ang="0">
                <a:pos x="2698" y="247"/>
              </a:cxn>
              <a:cxn ang="0">
                <a:pos x="2570" y="232"/>
              </a:cxn>
              <a:cxn ang="0">
                <a:pos x="2441" y="221"/>
              </a:cxn>
              <a:cxn ang="0">
                <a:pos x="2307" y="206"/>
              </a:cxn>
              <a:cxn ang="0">
                <a:pos x="2179" y="175"/>
              </a:cxn>
              <a:cxn ang="0">
                <a:pos x="2050" y="46"/>
              </a:cxn>
              <a:cxn ang="0">
                <a:pos x="1917" y="31"/>
              </a:cxn>
              <a:cxn ang="0">
                <a:pos x="1788" y="46"/>
              </a:cxn>
              <a:cxn ang="0">
                <a:pos x="1660" y="118"/>
              </a:cxn>
              <a:cxn ang="0">
                <a:pos x="1531" y="185"/>
              </a:cxn>
              <a:cxn ang="0">
                <a:pos x="1398" y="211"/>
              </a:cxn>
              <a:cxn ang="0">
                <a:pos x="1269" y="226"/>
              </a:cxn>
              <a:cxn ang="0">
                <a:pos x="1141" y="242"/>
              </a:cxn>
              <a:cxn ang="0">
                <a:pos x="1007" y="257"/>
              </a:cxn>
              <a:cxn ang="0">
                <a:pos x="879" y="268"/>
              </a:cxn>
              <a:cxn ang="0">
                <a:pos x="750" y="278"/>
              </a:cxn>
              <a:cxn ang="0">
                <a:pos x="622" y="283"/>
              </a:cxn>
              <a:cxn ang="0">
                <a:pos x="488" y="288"/>
              </a:cxn>
              <a:cxn ang="0">
                <a:pos x="360" y="288"/>
              </a:cxn>
              <a:cxn ang="0">
                <a:pos x="231" y="288"/>
              </a:cxn>
              <a:cxn ang="0">
                <a:pos x="97" y="288"/>
              </a:cxn>
            </a:cxnLst>
            <a:rect l="0" t="0" r="r" b="b"/>
            <a:pathLst>
              <a:path w="3998" h="288">
                <a:moveTo>
                  <a:pt x="0" y="288"/>
                </a:moveTo>
                <a:lnTo>
                  <a:pt x="0" y="288"/>
                </a:lnTo>
                <a:lnTo>
                  <a:pt x="10" y="288"/>
                </a:lnTo>
                <a:lnTo>
                  <a:pt x="20" y="288"/>
                </a:lnTo>
                <a:lnTo>
                  <a:pt x="31" y="288"/>
                </a:lnTo>
                <a:lnTo>
                  <a:pt x="41" y="288"/>
                </a:lnTo>
                <a:lnTo>
                  <a:pt x="51" y="288"/>
                </a:lnTo>
                <a:lnTo>
                  <a:pt x="61" y="288"/>
                </a:lnTo>
                <a:lnTo>
                  <a:pt x="72" y="288"/>
                </a:lnTo>
                <a:lnTo>
                  <a:pt x="82" y="288"/>
                </a:lnTo>
                <a:lnTo>
                  <a:pt x="92" y="288"/>
                </a:lnTo>
                <a:lnTo>
                  <a:pt x="97" y="288"/>
                </a:lnTo>
                <a:lnTo>
                  <a:pt x="108" y="288"/>
                </a:lnTo>
                <a:lnTo>
                  <a:pt x="118" y="288"/>
                </a:lnTo>
                <a:lnTo>
                  <a:pt x="128" y="288"/>
                </a:lnTo>
                <a:lnTo>
                  <a:pt x="138" y="288"/>
                </a:lnTo>
                <a:lnTo>
                  <a:pt x="149" y="288"/>
                </a:lnTo>
                <a:lnTo>
                  <a:pt x="159" y="288"/>
                </a:lnTo>
                <a:lnTo>
                  <a:pt x="169" y="288"/>
                </a:lnTo>
                <a:lnTo>
                  <a:pt x="180" y="288"/>
                </a:lnTo>
                <a:lnTo>
                  <a:pt x="190" y="288"/>
                </a:lnTo>
                <a:lnTo>
                  <a:pt x="200" y="288"/>
                </a:lnTo>
                <a:lnTo>
                  <a:pt x="210" y="288"/>
                </a:lnTo>
                <a:lnTo>
                  <a:pt x="221" y="288"/>
                </a:lnTo>
                <a:lnTo>
                  <a:pt x="231" y="288"/>
                </a:lnTo>
                <a:lnTo>
                  <a:pt x="241" y="288"/>
                </a:lnTo>
                <a:lnTo>
                  <a:pt x="252" y="288"/>
                </a:lnTo>
                <a:lnTo>
                  <a:pt x="262" y="288"/>
                </a:lnTo>
                <a:lnTo>
                  <a:pt x="272" y="288"/>
                </a:lnTo>
                <a:lnTo>
                  <a:pt x="277" y="288"/>
                </a:lnTo>
                <a:lnTo>
                  <a:pt x="288" y="288"/>
                </a:lnTo>
                <a:lnTo>
                  <a:pt x="298" y="288"/>
                </a:lnTo>
                <a:lnTo>
                  <a:pt x="308" y="288"/>
                </a:lnTo>
                <a:lnTo>
                  <a:pt x="318" y="288"/>
                </a:lnTo>
                <a:lnTo>
                  <a:pt x="329" y="288"/>
                </a:lnTo>
                <a:lnTo>
                  <a:pt x="339" y="288"/>
                </a:lnTo>
                <a:lnTo>
                  <a:pt x="349" y="288"/>
                </a:lnTo>
                <a:lnTo>
                  <a:pt x="360" y="288"/>
                </a:lnTo>
                <a:lnTo>
                  <a:pt x="370" y="288"/>
                </a:lnTo>
                <a:lnTo>
                  <a:pt x="380" y="288"/>
                </a:lnTo>
                <a:lnTo>
                  <a:pt x="390" y="288"/>
                </a:lnTo>
                <a:lnTo>
                  <a:pt x="401" y="288"/>
                </a:lnTo>
                <a:lnTo>
                  <a:pt x="411" y="288"/>
                </a:lnTo>
                <a:lnTo>
                  <a:pt x="421" y="288"/>
                </a:lnTo>
                <a:lnTo>
                  <a:pt x="431" y="288"/>
                </a:lnTo>
                <a:lnTo>
                  <a:pt x="442" y="288"/>
                </a:lnTo>
                <a:lnTo>
                  <a:pt x="452" y="288"/>
                </a:lnTo>
                <a:lnTo>
                  <a:pt x="457" y="288"/>
                </a:lnTo>
                <a:lnTo>
                  <a:pt x="467" y="288"/>
                </a:lnTo>
                <a:lnTo>
                  <a:pt x="478" y="288"/>
                </a:lnTo>
                <a:lnTo>
                  <a:pt x="488" y="288"/>
                </a:lnTo>
                <a:lnTo>
                  <a:pt x="498" y="288"/>
                </a:lnTo>
                <a:lnTo>
                  <a:pt x="509" y="283"/>
                </a:lnTo>
                <a:lnTo>
                  <a:pt x="519" y="283"/>
                </a:lnTo>
                <a:lnTo>
                  <a:pt x="529" y="283"/>
                </a:lnTo>
                <a:lnTo>
                  <a:pt x="539" y="283"/>
                </a:lnTo>
                <a:lnTo>
                  <a:pt x="550" y="283"/>
                </a:lnTo>
                <a:lnTo>
                  <a:pt x="560" y="283"/>
                </a:lnTo>
                <a:lnTo>
                  <a:pt x="570" y="283"/>
                </a:lnTo>
                <a:lnTo>
                  <a:pt x="581" y="283"/>
                </a:lnTo>
                <a:lnTo>
                  <a:pt x="591" y="283"/>
                </a:lnTo>
                <a:lnTo>
                  <a:pt x="601" y="283"/>
                </a:lnTo>
                <a:lnTo>
                  <a:pt x="611" y="283"/>
                </a:lnTo>
                <a:lnTo>
                  <a:pt x="622" y="283"/>
                </a:lnTo>
                <a:lnTo>
                  <a:pt x="632" y="283"/>
                </a:lnTo>
                <a:lnTo>
                  <a:pt x="637" y="283"/>
                </a:lnTo>
                <a:lnTo>
                  <a:pt x="647" y="283"/>
                </a:lnTo>
                <a:lnTo>
                  <a:pt x="658" y="283"/>
                </a:lnTo>
                <a:lnTo>
                  <a:pt x="668" y="278"/>
                </a:lnTo>
                <a:lnTo>
                  <a:pt x="678" y="278"/>
                </a:lnTo>
                <a:lnTo>
                  <a:pt x="688" y="278"/>
                </a:lnTo>
                <a:lnTo>
                  <a:pt x="699" y="278"/>
                </a:lnTo>
                <a:lnTo>
                  <a:pt x="709" y="278"/>
                </a:lnTo>
                <a:lnTo>
                  <a:pt x="719" y="278"/>
                </a:lnTo>
                <a:lnTo>
                  <a:pt x="730" y="278"/>
                </a:lnTo>
                <a:lnTo>
                  <a:pt x="740" y="278"/>
                </a:lnTo>
                <a:lnTo>
                  <a:pt x="750" y="278"/>
                </a:lnTo>
                <a:lnTo>
                  <a:pt x="760" y="278"/>
                </a:lnTo>
                <a:lnTo>
                  <a:pt x="771" y="278"/>
                </a:lnTo>
                <a:lnTo>
                  <a:pt x="781" y="278"/>
                </a:lnTo>
                <a:lnTo>
                  <a:pt x="791" y="278"/>
                </a:lnTo>
                <a:lnTo>
                  <a:pt x="802" y="273"/>
                </a:lnTo>
                <a:lnTo>
                  <a:pt x="812" y="273"/>
                </a:lnTo>
                <a:lnTo>
                  <a:pt x="817" y="273"/>
                </a:lnTo>
                <a:lnTo>
                  <a:pt x="827" y="273"/>
                </a:lnTo>
                <a:lnTo>
                  <a:pt x="837" y="273"/>
                </a:lnTo>
                <a:lnTo>
                  <a:pt x="848" y="273"/>
                </a:lnTo>
                <a:lnTo>
                  <a:pt x="858" y="273"/>
                </a:lnTo>
                <a:lnTo>
                  <a:pt x="868" y="273"/>
                </a:lnTo>
                <a:lnTo>
                  <a:pt x="879" y="268"/>
                </a:lnTo>
                <a:lnTo>
                  <a:pt x="889" y="268"/>
                </a:lnTo>
                <a:lnTo>
                  <a:pt x="899" y="268"/>
                </a:lnTo>
                <a:lnTo>
                  <a:pt x="909" y="268"/>
                </a:lnTo>
                <a:lnTo>
                  <a:pt x="920" y="268"/>
                </a:lnTo>
                <a:lnTo>
                  <a:pt x="930" y="268"/>
                </a:lnTo>
                <a:lnTo>
                  <a:pt x="940" y="268"/>
                </a:lnTo>
                <a:lnTo>
                  <a:pt x="951" y="268"/>
                </a:lnTo>
                <a:lnTo>
                  <a:pt x="961" y="262"/>
                </a:lnTo>
                <a:lnTo>
                  <a:pt x="971" y="262"/>
                </a:lnTo>
                <a:lnTo>
                  <a:pt x="981" y="262"/>
                </a:lnTo>
                <a:lnTo>
                  <a:pt x="992" y="262"/>
                </a:lnTo>
                <a:lnTo>
                  <a:pt x="1002" y="257"/>
                </a:lnTo>
                <a:lnTo>
                  <a:pt x="1007" y="257"/>
                </a:lnTo>
                <a:lnTo>
                  <a:pt x="1017" y="257"/>
                </a:lnTo>
                <a:lnTo>
                  <a:pt x="1028" y="252"/>
                </a:lnTo>
                <a:lnTo>
                  <a:pt x="1038" y="252"/>
                </a:lnTo>
                <a:lnTo>
                  <a:pt x="1048" y="252"/>
                </a:lnTo>
                <a:lnTo>
                  <a:pt x="1059" y="247"/>
                </a:lnTo>
                <a:lnTo>
                  <a:pt x="1069" y="247"/>
                </a:lnTo>
                <a:lnTo>
                  <a:pt x="1079" y="247"/>
                </a:lnTo>
                <a:lnTo>
                  <a:pt x="1089" y="247"/>
                </a:lnTo>
                <a:lnTo>
                  <a:pt x="1100" y="242"/>
                </a:lnTo>
                <a:lnTo>
                  <a:pt x="1110" y="242"/>
                </a:lnTo>
                <a:lnTo>
                  <a:pt x="1120" y="237"/>
                </a:lnTo>
                <a:lnTo>
                  <a:pt x="1130" y="237"/>
                </a:lnTo>
                <a:lnTo>
                  <a:pt x="1141" y="242"/>
                </a:lnTo>
                <a:lnTo>
                  <a:pt x="1151" y="242"/>
                </a:lnTo>
                <a:lnTo>
                  <a:pt x="1161" y="237"/>
                </a:lnTo>
                <a:lnTo>
                  <a:pt x="1172" y="237"/>
                </a:lnTo>
                <a:lnTo>
                  <a:pt x="1182" y="237"/>
                </a:lnTo>
                <a:lnTo>
                  <a:pt x="1187" y="242"/>
                </a:lnTo>
                <a:lnTo>
                  <a:pt x="1197" y="232"/>
                </a:lnTo>
                <a:lnTo>
                  <a:pt x="1208" y="242"/>
                </a:lnTo>
                <a:lnTo>
                  <a:pt x="1218" y="237"/>
                </a:lnTo>
                <a:lnTo>
                  <a:pt x="1228" y="232"/>
                </a:lnTo>
                <a:lnTo>
                  <a:pt x="1238" y="232"/>
                </a:lnTo>
                <a:lnTo>
                  <a:pt x="1249" y="232"/>
                </a:lnTo>
                <a:lnTo>
                  <a:pt x="1259" y="232"/>
                </a:lnTo>
                <a:lnTo>
                  <a:pt x="1269" y="226"/>
                </a:lnTo>
                <a:lnTo>
                  <a:pt x="1280" y="226"/>
                </a:lnTo>
                <a:lnTo>
                  <a:pt x="1290" y="221"/>
                </a:lnTo>
                <a:lnTo>
                  <a:pt x="1300" y="226"/>
                </a:lnTo>
                <a:lnTo>
                  <a:pt x="1310" y="232"/>
                </a:lnTo>
                <a:lnTo>
                  <a:pt x="1321" y="237"/>
                </a:lnTo>
                <a:lnTo>
                  <a:pt x="1331" y="232"/>
                </a:lnTo>
                <a:lnTo>
                  <a:pt x="1341" y="226"/>
                </a:lnTo>
                <a:lnTo>
                  <a:pt x="1351" y="226"/>
                </a:lnTo>
                <a:lnTo>
                  <a:pt x="1362" y="221"/>
                </a:lnTo>
                <a:lnTo>
                  <a:pt x="1367" y="216"/>
                </a:lnTo>
                <a:lnTo>
                  <a:pt x="1377" y="216"/>
                </a:lnTo>
                <a:lnTo>
                  <a:pt x="1387" y="216"/>
                </a:lnTo>
                <a:lnTo>
                  <a:pt x="1398" y="211"/>
                </a:lnTo>
                <a:lnTo>
                  <a:pt x="1408" y="206"/>
                </a:lnTo>
                <a:lnTo>
                  <a:pt x="1418" y="206"/>
                </a:lnTo>
                <a:lnTo>
                  <a:pt x="1429" y="206"/>
                </a:lnTo>
                <a:lnTo>
                  <a:pt x="1439" y="206"/>
                </a:lnTo>
                <a:lnTo>
                  <a:pt x="1449" y="211"/>
                </a:lnTo>
                <a:lnTo>
                  <a:pt x="1459" y="211"/>
                </a:lnTo>
                <a:lnTo>
                  <a:pt x="1470" y="201"/>
                </a:lnTo>
                <a:lnTo>
                  <a:pt x="1480" y="196"/>
                </a:lnTo>
                <a:lnTo>
                  <a:pt x="1490" y="196"/>
                </a:lnTo>
                <a:lnTo>
                  <a:pt x="1501" y="196"/>
                </a:lnTo>
                <a:lnTo>
                  <a:pt x="1511" y="190"/>
                </a:lnTo>
                <a:lnTo>
                  <a:pt x="1521" y="190"/>
                </a:lnTo>
                <a:lnTo>
                  <a:pt x="1531" y="185"/>
                </a:lnTo>
                <a:lnTo>
                  <a:pt x="1542" y="185"/>
                </a:lnTo>
                <a:lnTo>
                  <a:pt x="1547" y="175"/>
                </a:lnTo>
                <a:lnTo>
                  <a:pt x="1557" y="170"/>
                </a:lnTo>
                <a:lnTo>
                  <a:pt x="1567" y="165"/>
                </a:lnTo>
                <a:lnTo>
                  <a:pt x="1578" y="170"/>
                </a:lnTo>
                <a:lnTo>
                  <a:pt x="1588" y="165"/>
                </a:lnTo>
                <a:lnTo>
                  <a:pt x="1598" y="160"/>
                </a:lnTo>
                <a:lnTo>
                  <a:pt x="1608" y="154"/>
                </a:lnTo>
                <a:lnTo>
                  <a:pt x="1619" y="149"/>
                </a:lnTo>
                <a:lnTo>
                  <a:pt x="1629" y="139"/>
                </a:lnTo>
                <a:lnTo>
                  <a:pt x="1639" y="134"/>
                </a:lnTo>
                <a:lnTo>
                  <a:pt x="1650" y="129"/>
                </a:lnTo>
                <a:lnTo>
                  <a:pt x="1660" y="118"/>
                </a:lnTo>
                <a:lnTo>
                  <a:pt x="1670" y="113"/>
                </a:lnTo>
                <a:lnTo>
                  <a:pt x="1680" y="103"/>
                </a:lnTo>
                <a:lnTo>
                  <a:pt x="1691" y="93"/>
                </a:lnTo>
                <a:lnTo>
                  <a:pt x="1701" y="88"/>
                </a:lnTo>
                <a:lnTo>
                  <a:pt x="1711" y="82"/>
                </a:lnTo>
                <a:lnTo>
                  <a:pt x="1722" y="77"/>
                </a:lnTo>
                <a:lnTo>
                  <a:pt x="1727" y="67"/>
                </a:lnTo>
                <a:lnTo>
                  <a:pt x="1737" y="67"/>
                </a:lnTo>
                <a:lnTo>
                  <a:pt x="1747" y="72"/>
                </a:lnTo>
                <a:lnTo>
                  <a:pt x="1758" y="57"/>
                </a:lnTo>
                <a:lnTo>
                  <a:pt x="1768" y="57"/>
                </a:lnTo>
                <a:lnTo>
                  <a:pt x="1778" y="52"/>
                </a:lnTo>
                <a:lnTo>
                  <a:pt x="1788" y="46"/>
                </a:lnTo>
                <a:lnTo>
                  <a:pt x="1799" y="52"/>
                </a:lnTo>
                <a:lnTo>
                  <a:pt x="1809" y="57"/>
                </a:lnTo>
                <a:lnTo>
                  <a:pt x="1819" y="62"/>
                </a:lnTo>
                <a:lnTo>
                  <a:pt x="1829" y="62"/>
                </a:lnTo>
                <a:lnTo>
                  <a:pt x="1840" y="57"/>
                </a:lnTo>
                <a:lnTo>
                  <a:pt x="1850" y="52"/>
                </a:lnTo>
                <a:lnTo>
                  <a:pt x="1860" y="46"/>
                </a:lnTo>
                <a:lnTo>
                  <a:pt x="1871" y="41"/>
                </a:lnTo>
                <a:lnTo>
                  <a:pt x="1881" y="36"/>
                </a:lnTo>
                <a:lnTo>
                  <a:pt x="1891" y="36"/>
                </a:lnTo>
                <a:lnTo>
                  <a:pt x="1901" y="31"/>
                </a:lnTo>
                <a:lnTo>
                  <a:pt x="1907" y="31"/>
                </a:lnTo>
                <a:lnTo>
                  <a:pt x="1917" y="31"/>
                </a:lnTo>
                <a:lnTo>
                  <a:pt x="1927" y="31"/>
                </a:lnTo>
                <a:lnTo>
                  <a:pt x="1937" y="31"/>
                </a:lnTo>
                <a:lnTo>
                  <a:pt x="1948" y="31"/>
                </a:lnTo>
                <a:lnTo>
                  <a:pt x="1958" y="26"/>
                </a:lnTo>
                <a:lnTo>
                  <a:pt x="1968" y="21"/>
                </a:lnTo>
                <a:lnTo>
                  <a:pt x="1979" y="21"/>
                </a:lnTo>
                <a:lnTo>
                  <a:pt x="1989" y="16"/>
                </a:lnTo>
                <a:lnTo>
                  <a:pt x="1999" y="10"/>
                </a:lnTo>
                <a:lnTo>
                  <a:pt x="2009" y="10"/>
                </a:lnTo>
                <a:lnTo>
                  <a:pt x="2020" y="5"/>
                </a:lnTo>
                <a:lnTo>
                  <a:pt x="2030" y="5"/>
                </a:lnTo>
                <a:lnTo>
                  <a:pt x="2040" y="0"/>
                </a:lnTo>
                <a:lnTo>
                  <a:pt x="2050" y="0"/>
                </a:lnTo>
                <a:lnTo>
                  <a:pt x="2061" y="0"/>
                </a:lnTo>
                <a:lnTo>
                  <a:pt x="2071" y="0"/>
                </a:lnTo>
                <a:lnTo>
                  <a:pt x="2081" y="0"/>
                </a:lnTo>
                <a:lnTo>
                  <a:pt x="2092" y="0"/>
                </a:lnTo>
                <a:lnTo>
                  <a:pt x="2097" y="0"/>
                </a:lnTo>
                <a:lnTo>
                  <a:pt x="2107" y="0"/>
                </a:lnTo>
                <a:lnTo>
                  <a:pt x="2117" y="0"/>
                </a:lnTo>
                <a:lnTo>
                  <a:pt x="2128" y="5"/>
                </a:lnTo>
                <a:lnTo>
                  <a:pt x="2138" y="5"/>
                </a:lnTo>
                <a:lnTo>
                  <a:pt x="2148" y="5"/>
                </a:lnTo>
                <a:lnTo>
                  <a:pt x="2158" y="10"/>
                </a:lnTo>
                <a:lnTo>
                  <a:pt x="2169" y="10"/>
                </a:lnTo>
                <a:lnTo>
                  <a:pt x="2179" y="16"/>
                </a:lnTo>
                <a:lnTo>
                  <a:pt x="2189" y="16"/>
                </a:lnTo>
                <a:lnTo>
                  <a:pt x="2200" y="21"/>
                </a:lnTo>
                <a:lnTo>
                  <a:pt x="2210" y="26"/>
                </a:lnTo>
                <a:lnTo>
                  <a:pt x="2220" y="26"/>
                </a:lnTo>
                <a:lnTo>
                  <a:pt x="2230" y="31"/>
                </a:lnTo>
                <a:lnTo>
                  <a:pt x="2241" y="36"/>
                </a:lnTo>
                <a:lnTo>
                  <a:pt x="2251" y="36"/>
                </a:lnTo>
                <a:lnTo>
                  <a:pt x="2261" y="41"/>
                </a:lnTo>
                <a:lnTo>
                  <a:pt x="2271" y="46"/>
                </a:lnTo>
                <a:lnTo>
                  <a:pt x="2277" y="52"/>
                </a:lnTo>
                <a:lnTo>
                  <a:pt x="2287" y="57"/>
                </a:lnTo>
                <a:lnTo>
                  <a:pt x="2297" y="57"/>
                </a:lnTo>
                <a:lnTo>
                  <a:pt x="2307" y="62"/>
                </a:lnTo>
                <a:lnTo>
                  <a:pt x="2318" y="67"/>
                </a:lnTo>
                <a:lnTo>
                  <a:pt x="2328" y="72"/>
                </a:lnTo>
                <a:lnTo>
                  <a:pt x="2338" y="77"/>
                </a:lnTo>
                <a:lnTo>
                  <a:pt x="2349" y="82"/>
                </a:lnTo>
                <a:lnTo>
                  <a:pt x="2359" y="88"/>
                </a:lnTo>
                <a:lnTo>
                  <a:pt x="2369" y="88"/>
                </a:lnTo>
                <a:lnTo>
                  <a:pt x="2379" y="93"/>
                </a:lnTo>
                <a:lnTo>
                  <a:pt x="2390" y="98"/>
                </a:lnTo>
                <a:lnTo>
                  <a:pt x="2400" y="103"/>
                </a:lnTo>
                <a:lnTo>
                  <a:pt x="2410" y="108"/>
                </a:lnTo>
                <a:lnTo>
                  <a:pt x="2421" y="113"/>
                </a:lnTo>
                <a:lnTo>
                  <a:pt x="2431" y="118"/>
                </a:lnTo>
                <a:lnTo>
                  <a:pt x="2441" y="124"/>
                </a:lnTo>
                <a:lnTo>
                  <a:pt x="2451" y="124"/>
                </a:lnTo>
                <a:lnTo>
                  <a:pt x="2457" y="129"/>
                </a:lnTo>
                <a:lnTo>
                  <a:pt x="2467" y="134"/>
                </a:lnTo>
                <a:lnTo>
                  <a:pt x="2477" y="139"/>
                </a:lnTo>
                <a:lnTo>
                  <a:pt x="2487" y="144"/>
                </a:lnTo>
                <a:lnTo>
                  <a:pt x="2498" y="149"/>
                </a:lnTo>
                <a:lnTo>
                  <a:pt x="2508" y="149"/>
                </a:lnTo>
                <a:lnTo>
                  <a:pt x="2518" y="154"/>
                </a:lnTo>
                <a:lnTo>
                  <a:pt x="2528" y="160"/>
                </a:lnTo>
                <a:lnTo>
                  <a:pt x="2539" y="165"/>
                </a:lnTo>
                <a:lnTo>
                  <a:pt x="2549" y="165"/>
                </a:lnTo>
                <a:lnTo>
                  <a:pt x="2559" y="170"/>
                </a:lnTo>
                <a:lnTo>
                  <a:pt x="2570" y="175"/>
                </a:lnTo>
                <a:lnTo>
                  <a:pt x="2580" y="180"/>
                </a:lnTo>
                <a:lnTo>
                  <a:pt x="2590" y="180"/>
                </a:lnTo>
                <a:lnTo>
                  <a:pt x="2600" y="185"/>
                </a:lnTo>
                <a:lnTo>
                  <a:pt x="2611" y="190"/>
                </a:lnTo>
                <a:lnTo>
                  <a:pt x="2621" y="190"/>
                </a:lnTo>
                <a:lnTo>
                  <a:pt x="2631" y="196"/>
                </a:lnTo>
                <a:lnTo>
                  <a:pt x="2636" y="196"/>
                </a:lnTo>
                <a:lnTo>
                  <a:pt x="2647" y="201"/>
                </a:lnTo>
                <a:lnTo>
                  <a:pt x="2657" y="206"/>
                </a:lnTo>
                <a:lnTo>
                  <a:pt x="2667" y="206"/>
                </a:lnTo>
                <a:lnTo>
                  <a:pt x="2678" y="211"/>
                </a:lnTo>
                <a:lnTo>
                  <a:pt x="2688" y="211"/>
                </a:lnTo>
                <a:lnTo>
                  <a:pt x="2698" y="216"/>
                </a:lnTo>
                <a:lnTo>
                  <a:pt x="2708" y="216"/>
                </a:lnTo>
                <a:lnTo>
                  <a:pt x="2719" y="221"/>
                </a:lnTo>
                <a:lnTo>
                  <a:pt x="2729" y="221"/>
                </a:lnTo>
                <a:lnTo>
                  <a:pt x="2739" y="226"/>
                </a:lnTo>
                <a:lnTo>
                  <a:pt x="2749" y="226"/>
                </a:lnTo>
                <a:lnTo>
                  <a:pt x="2760" y="226"/>
                </a:lnTo>
                <a:lnTo>
                  <a:pt x="2770" y="232"/>
                </a:lnTo>
                <a:lnTo>
                  <a:pt x="2780" y="232"/>
                </a:lnTo>
                <a:lnTo>
                  <a:pt x="2791" y="237"/>
                </a:lnTo>
                <a:lnTo>
                  <a:pt x="2801" y="237"/>
                </a:lnTo>
                <a:lnTo>
                  <a:pt x="2811" y="237"/>
                </a:lnTo>
                <a:lnTo>
                  <a:pt x="2816" y="242"/>
                </a:lnTo>
                <a:lnTo>
                  <a:pt x="2827" y="242"/>
                </a:lnTo>
                <a:lnTo>
                  <a:pt x="2837" y="242"/>
                </a:lnTo>
                <a:lnTo>
                  <a:pt x="2847" y="247"/>
                </a:lnTo>
                <a:lnTo>
                  <a:pt x="2857" y="247"/>
                </a:lnTo>
                <a:lnTo>
                  <a:pt x="2868" y="247"/>
                </a:lnTo>
                <a:lnTo>
                  <a:pt x="2878" y="247"/>
                </a:lnTo>
                <a:lnTo>
                  <a:pt x="2888" y="252"/>
                </a:lnTo>
                <a:lnTo>
                  <a:pt x="2899" y="252"/>
                </a:lnTo>
                <a:lnTo>
                  <a:pt x="2909" y="252"/>
                </a:lnTo>
                <a:lnTo>
                  <a:pt x="2919" y="252"/>
                </a:lnTo>
                <a:lnTo>
                  <a:pt x="2929" y="257"/>
                </a:lnTo>
                <a:lnTo>
                  <a:pt x="2940" y="257"/>
                </a:lnTo>
                <a:lnTo>
                  <a:pt x="2950" y="257"/>
                </a:lnTo>
                <a:lnTo>
                  <a:pt x="2960" y="257"/>
                </a:lnTo>
                <a:lnTo>
                  <a:pt x="2970" y="262"/>
                </a:lnTo>
                <a:lnTo>
                  <a:pt x="2981" y="262"/>
                </a:lnTo>
                <a:lnTo>
                  <a:pt x="2991" y="262"/>
                </a:lnTo>
                <a:lnTo>
                  <a:pt x="3001" y="262"/>
                </a:lnTo>
                <a:lnTo>
                  <a:pt x="3006" y="262"/>
                </a:lnTo>
                <a:lnTo>
                  <a:pt x="3017" y="262"/>
                </a:lnTo>
                <a:lnTo>
                  <a:pt x="3027" y="262"/>
                </a:lnTo>
                <a:lnTo>
                  <a:pt x="3037" y="262"/>
                </a:lnTo>
                <a:lnTo>
                  <a:pt x="3048" y="262"/>
                </a:lnTo>
                <a:lnTo>
                  <a:pt x="3058" y="262"/>
                </a:lnTo>
                <a:lnTo>
                  <a:pt x="3068" y="262"/>
                </a:lnTo>
                <a:lnTo>
                  <a:pt x="3078" y="262"/>
                </a:lnTo>
                <a:lnTo>
                  <a:pt x="3089" y="262"/>
                </a:lnTo>
                <a:lnTo>
                  <a:pt x="3099" y="262"/>
                </a:lnTo>
                <a:lnTo>
                  <a:pt x="3109" y="268"/>
                </a:lnTo>
                <a:lnTo>
                  <a:pt x="3120" y="268"/>
                </a:lnTo>
                <a:lnTo>
                  <a:pt x="3130" y="268"/>
                </a:lnTo>
                <a:lnTo>
                  <a:pt x="3140" y="268"/>
                </a:lnTo>
                <a:lnTo>
                  <a:pt x="3150" y="268"/>
                </a:lnTo>
                <a:lnTo>
                  <a:pt x="3161" y="268"/>
                </a:lnTo>
                <a:lnTo>
                  <a:pt x="3171" y="268"/>
                </a:lnTo>
                <a:lnTo>
                  <a:pt x="3181" y="268"/>
                </a:lnTo>
                <a:lnTo>
                  <a:pt x="3186" y="268"/>
                </a:lnTo>
                <a:lnTo>
                  <a:pt x="3197" y="268"/>
                </a:lnTo>
                <a:lnTo>
                  <a:pt x="3207" y="268"/>
                </a:lnTo>
                <a:lnTo>
                  <a:pt x="3217" y="268"/>
                </a:lnTo>
                <a:lnTo>
                  <a:pt x="3227" y="268"/>
                </a:lnTo>
                <a:lnTo>
                  <a:pt x="3238" y="268"/>
                </a:lnTo>
                <a:lnTo>
                  <a:pt x="3248" y="268"/>
                </a:lnTo>
                <a:lnTo>
                  <a:pt x="3258" y="268"/>
                </a:lnTo>
                <a:lnTo>
                  <a:pt x="3269" y="268"/>
                </a:lnTo>
                <a:lnTo>
                  <a:pt x="3279" y="268"/>
                </a:lnTo>
                <a:lnTo>
                  <a:pt x="3289" y="268"/>
                </a:lnTo>
                <a:lnTo>
                  <a:pt x="3299" y="268"/>
                </a:lnTo>
                <a:lnTo>
                  <a:pt x="3310" y="268"/>
                </a:lnTo>
                <a:lnTo>
                  <a:pt x="3320" y="268"/>
                </a:lnTo>
                <a:lnTo>
                  <a:pt x="3330" y="268"/>
                </a:lnTo>
                <a:lnTo>
                  <a:pt x="3341" y="268"/>
                </a:lnTo>
                <a:lnTo>
                  <a:pt x="3351" y="268"/>
                </a:lnTo>
                <a:lnTo>
                  <a:pt x="3361" y="268"/>
                </a:lnTo>
                <a:lnTo>
                  <a:pt x="3366" y="268"/>
                </a:lnTo>
                <a:lnTo>
                  <a:pt x="3377" y="268"/>
                </a:lnTo>
                <a:lnTo>
                  <a:pt x="3387" y="268"/>
                </a:lnTo>
                <a:lnTo>
                  <a:pt x="3397" y="268"/>
                </a:lnTo>
                <a:lnTo>
                  <a:pt x="3407" y="268"/>
                </a:lnTo>
                <a:lnTo>
                  <a:pt x="3418" y="268"/>
                </a:lnTo>
                <a:lnTo>
                  <a:pt x="3428" y="268"/>
                </a:lnTo>
                <a:lnTo>
                  <a:pt x="3438" y="268"/>
                </a:lnTo>
                <a:lnTo>
                  <a:pt x="3448" y="268"/>
                </a:lnTo>
                <a:lnTo>
                  <a:pt x="3459" y="268"/>
                </a:lnTo>
                <a:lnTo>
                  <a:pt x="3469" y="268"/>
                </a:lnTo>
                <a:lnTo>
                  <a:pt x="3479" y="268"/>
                </a:lnTo>
                <a:lnTo>
                  <a:pt x="3490" y="268"/>
                </a:lnTo>
                <a:lnTo>
                  <a:pt x="3500" y="268"/>
                </a:lnTo>
                <a:lnTo>
                  <a:pt x="3510" y="268"/>
                </a:lnTo>
                <a:lnTo>
                  <a:pt x="3520" y="268"/>
                </a:lnTo>
                <a:lnTo>
                  <a:pt x="3531" y="268"/>
                </a:lnTo>
                <a:lnTo>
                  <a:pt x="3541" y="268"/>
                </a:lnTo>
                <a:lnTo>
                  <a:pt x="3546" y="268"/>
                </a:lnTo>
                <a:lnTo>
                  <a:pt x="3556" y="268"/>
                </a:lnTo>
                <a:lnTo>
                  <a:pt x="3567" y="268"/>
                </a:lnTo>
                <a:lnTo>
                  <a:pt x="3577" y="273"/>
                </a:lnTo>
                <a:lnTo>
                  <a:pt x="3587" y="273"/>
                </a:lnTo>
                <a:lnTo>
                  <a:pt x="3598" y="273"/>
                </a:lnTo>
                <a:lnTo>
                  <a:pt x="3608" y="273"/>
                </a:lnTo>
                <a:lnTo>
                  <a:pt x="3618" y="273"/>
                </a:lnTo>
                <a:lnTo>
                  <a:pt x="3628" y="273"/>
                </a:lnTo>
                <a:lnTo>
                  <a:pt x="3639" y="273"/>
                </a:lnTo>
                <a:lnTo>
                  <a:pt x="3649" y="273"/>
                </a:lnTo>
                <a:lnTo>
                  <a:pt x="3659" y="273"/>
                </a:lnTo>
                <a:lnTo>
                  <a:pt x="3669" y="273"/>
                </a:lnTo>
                <a:lnTo>
                  <a:pt x="3680" y="273"/>
                </a:lnTo>
                <a:lnTo>
                  <a:pt x="3690" y="273"/>
                </a:lnTo>
                <a:lnTo>
                  <a:pt x="3700" y="273"/>
                </a:lnTo>
                <a:lnTo>
                  <a:pt x="3711" y="273"/>
                </a:lnTo>
                <a:lnTo>
                  <a:pt x="3721" y="273"/>
                </a:lnTo>
                <a:lnTo>
                  <a:pt x="3726" y="273"/>
                </a:lnTo>
                <a:lnTo>
                  <a:pt x="3736" y="273"/>
                </a:lnTo>
                <a:lnTo>
                  <a:pt x="3747" y="273"/>
                </a:lnTo>
                <a:lnTo>
                  <a:pt x="3757" y="273"/>
                </a:lnTo>
                <a:lnTo>
                  <a:pt x="3767" y="273"/>
                </a:lnTo>
                <a:lnTo>
                  <a:pt x="3777" y="273"/>
                </a:lnTo>
                <a:lnTo>
                  <a:pt x="3788" y="273"/>
                </a:lnTo>
                <a:lnTo>
                  <a:pt x="3798" y="273"/>
                </a:lnTo>
                <a:lnTo>
                  <a:pt x="3808" y="273"/>
                </a:lnTo>
                <a:lnTo>
                  <a:pt x="3819" y="273"/>
                </a:lnTo>
                <a:lnTo>
                  <a:pt x="3829" y="273"/>
                </a:lnTo>
                <a:lnTo>
                  <a:pt x="3839" y="273"/>
                </a:lnTo>
                <a:lnTo>
                  <a:pt x="3849" y="273"/>
                </a:lnTo>
                <a:lnTo>
                  <a:pt x="3860" y="273"/>
                </a:lnTo>
                <a:lnTo>
                  <a:pt x="3870" y="273"/>
                </a:lnTo>
                <a:lnTo>
                  <a:pt x="3880" y="273"/>
                </a:lnTo>
                <a:lnTo>
                  <a:pt x="3890" y="273"/>
                </a:lnTo>
                <a:lnTo>
                  <a:pt x="3901" y="273"/>
                </a:lnTo>
                <a:lnTo>
                  <a:pt x="3906" y="273"/>
                </a:lnTo>
                <a:lnTo>
                  <a:pt x="3916" y="273"/>
                </a:lnTo>
                <a:lnTo>
                  <a:pt x="3926" y="273"/>
                </a:lnTo>
                <a:lnTo>
                  <a:pt x="3937" y="273"/>
                </a:lnTo>
                <a:lnTo>
                  <a:pt x="3947" y="273"/>
                </a:lnTo>
                <a:lnTo>
                  <a:pt x="3957" y="273"/>
                </a:lnTo>
                <a:lnTo>
                  <a:pt x="3968" y="273"/>
                </a:lnTo>
                <a:lnTo>
                  <a:pt x="3978" y="273"/>
                </a:lnTo>
                <a:lnTo>
                  <a:pt x="3988" y="273"/>
                </a:lnTo>
                <a:lnTo>
                  <a:pt x="3998" y="273"/>
                </a:lnTo>
                <a:lnTo>
                  <a:pt x="3998" y="273"/>
                </a:lnTo>
                <a:lnTo>
                  <a:pt x="3988" y="273"/>
                </a:lnTo>
                <a:lnTo>
                  <a:pt x="3978" y="273"/>
                </a:lnTo>
                <a:lnTo>
                  <a:pt x="3968" y="273"/>
                </a:lnTo>
                <a:lnTo>
                  <a:pt x="3957" y="273"/>
                </a:lnTo>
                <a:lnTo>
                  <a:pt x="3947" y="273"/>
                </a:lnTo>
                <a:lnTo>
                  <a:pt x="3937" y="273"/>
                </a:lnTo>
                <a:lnTo>
                  <a:pt x="3926" y="273"/>
                </a:lnTo>
                <a:lnTo>
                  <a:pt x="3916" y="273"/>
                </a:lnTo>
                <a:lnTo>
                  <a:pt x="3906" y="273"/>
                </a:lnTo>
                <a:lnTo>
                  <a:pt x="3901" y="273"/>
                </a:lnTo>
                <a:lnTo>
                  <a:pt x="3890" y="273"/>
                </a:lnTo>
                <a:lnTo>
                  <a:pt x="3880" y="273"/>
                </a:lnTo>
                <a:lnTo>
                  <a:pt x="3870" y="273"/>
                </a:lnTo>
                <a:lnTo>
                  <a:pt x="3860" y="273"/>
                </a:lnTo>
                <a:lnTo>
                  <a:pt x="3849" y="273"/>
                </a:lnTo>
                <a:lnTo>
                  <a:pt x="3839" y="273"/>
                </a:lnTo>
                <a:lnTo>
                  <a:pt x="3829" y="273"/>
                </a:lnTo>
                <a:lnTo>
                  <a:pt x="3819" y="273"/>
                </a:lnTo>
                <a:lnTo>
                  <a:pt x="3808" y="273"/>
                </a:lnTo>
                <a:lnTo>
                  <a:pt x="3798" y="273"/>
                </a:lnTo>
                <a:lnTo>
                  <a:pt x="3788" y="273"/>
                </a:lnTo>
                <a:lnTo>
                  <a:pt x="3777" y="273"/>
                </a:lnTo>
                <a:lnTo>
                  <a:pt x="3767" y="273"/>
                </a:lnTo>
                <a:lnTo>
                  <a:pt x="3757" y="273"/>
                </a:lnTo>
                <a:lnTo>
                  <a:pt x="3747" y="273"/>
                </a:lnTo>
                <a:lnTo>
                  <a:pt x="3736" y="273"/>
                </a:lnTo>
                <a:lnTo>
                  <a:pt x="3726" y="273"/>
                </a:lnTo>
                <a:lnTo>
                  <a:pt x="3721" y="273"/>
                </a:lnTo>
                <a:lnTo>
                  <a:pt x="3711" y="273"/>
                </a:lnTo>
                <a:lnTo>
                  <a:pt x="3700" y="273"/>
                </a:lnTo>
                <a:lnTo>
                  <a:pt x="3690" y="273"/>
                </a:lnTo>
                <a:lnTo>
                  <a:pt x="3680" y="273"/>
                </a:lnTo>
                <a:lnTo>
                  <a:pt x="3669" y="273"/>
                </a:lnTo>
                <a:lnTo>
                  <a:pt x="3659" y="273"/>
                </a:lnTo>
                <a:lnTo>
                  <a:pt x="3649" y="273"/>
                </a:lnTo>
                <a:lnTo>
                  <a:pt x="3639" y="273"/>
                </a:lnTo>
                <a:lnTo>
                  <a:pt x="3628" y="273"/>
                </a:lnTo>
                <a:lnTo>
                  <a:pt x="3618" y="273"/>
                </a:lnTo>
                <a:lnTo>
                  <a:pt x="3608" y="273"/>
                </a:lnTo>
                <a:lnTo>
                  <a:pt x="3598" y="273"/>
                </a:lnTo>
                <a:lnTo>
                  <a:pt x="3587" y="273"/>
                </a:lnTo>
                <a:lnTo>
                  <a:pt x="3577" y="273"/>
                </a:lnTo>
                <a:lnTo>
                  <a:pt x="3567" y="268"/>
                </a:lnTo>
                <a:lnTo>
                  <a:pt x="3556" y="268"/>
                </a:lnTo>
                <a:lnTo>
                  <a:pt x="3546" y="268"/>
                </a:lnTo>
                <a:lnTo>
                  <a:pt x="3541" y="268"/>
                </a:lnTo>
                <a:lnTo>
                  <a:pt x="3531" y="268"/>
                </a:lnTo>
                <a:lnTo>
                  <a:pt x="3520" y="268"/>
                </a:lnTo>
                <a:lnTo>
                  <a:pt x="3510" y="268"/>
                </a:lnTo>
                <a:lnTo>
                  <a:pt x="3500" y="268"/>
                </a:lnTo>
                <a:lnTo>
                  <a:pt x="3490" y="268"/>
                </a:lnTo>
                <a:lnTo>
                  <a:pt x="3479" y="268"/>
                </a:lnTo>
                <a:lnTo>
                  <a:pt x="3469" y="268"/>
                </a:lnTo>
                <a:lnTo>
                  <a:pt x="3459" y="268"/>
                </a:lnTo>
                <a:lnTo>
                  <a:pt x="3448" y="268"/>
                </a:lnTo>
                <a:lnTo>
                  <a:pt x="3438" y="268"/>
                </a:lnTo>
                <a:lnTo>
                  <a:pt x="3428" y="268"/>
                </a:lnTo>
                <a:lnTo>
                  <a:pt x="3418" y="268"/>
                </a:lnTo>
                <a:lnTo>
                  <a:pt x="3407" y="268"/>
                </a:lnTo>
                <a:lnTo>
                  <a:pt x="3397" y="268"/>
                </a:lnTo>
                <a:lnTo>
                  <a:pt x="3387" y="268"/>
                </a:lnTo>
                <a:lnTo>
                  <a:pt x="3377" y="268"/>
                </a:lnTo>
                <a:lnTo>
                  <a:pt x="3366" y="268"/>
                </a:lnTo>
                <a:lnTo>
                  <a:pt x="3361" y="268"/>
                </a:lnTo>
                <a:lnTo>
                  <a:pt x="3351" y="268"/>
                </a:lnTo>
                <a:lnTo>
                  <a:pt x="3341" y="268"/>
                </a:lnTo>
                <a:lnTo>
                  <a:pt x="3330" y="268"/>
                </a:lnTo>
                <a:lnTo>
                  <a:pt x="3320" y="268"/>
                </a:lnTo>
                <a:lnTo>
                  <a:pt x="3310" y="268"/>
                </a:lnTo>
                <a:lnTo>
                  <a:pt x="3299" y="268"/>
                </a:lnTo>
                <a:lnTo>
                  <a:pt x="3289" y="268"/>
                </a:lnTo>
                <a:lnTo>
                  <a:pt x="3279" y="268"/>
                </a:lnTo>
                <a:lnTo>
                  <a:pt x="3269" y="268"/>
                </a:lnTo>
                <a:lnTo>
                  <a:pt x="3258" y="268"/>
                </a:lnTo>
                <a:lnTo>
                  <a:pt x="3248" y="268"/>
                </a:lnTo>
                <a:lnTo>
                  <a:pt x="3238" y="268"/>
                </a:lnTo>
                <a:lnTo>
                  <a:pt x="3227" y="268"/>
                </a:lnTo>
                <a:lnTo>
                  <a:pt x="3217" y="268"/>
                </a:lnTo>
                <a:lnTo>
                  <a:pt x="3207" y="268"/>
                </a:lnTo>
                <a:lnTo>
                  <a:pt x="3197" y="268"/>
                </a:lnTo>
                <a:lnTo>
                  <a:pt x="3186" y="268"/>
                </a:lnTo>
                <a:lnTo>
                  <a:pt x="3181" y="268"/>
                </a:lnTo>
                <a:lnTo>
                  <a:pt x="3171" y="268"/>
                </a:lnTo>
                <a:lnTo>
                  <a:pt x="3161" y="268"/>
                </a:lnTo>
                <a:lnTo>
                  <a:pt x="3150" y="268"/>
                </a:lnTo>
                <a:lnTo>
                  <a:pt x="3140" y="268"/>
                </a:lnTo>
                <a:lnTo>
                  <a:pt x="3130" y="268"/>
                </a:lnTo>
                <a:lnTo>
                  <a:pt x="3120" y="268"/>
                </a:lnTo>
                <a:lnTo>
                  <a:pt x="3109" y="268"/>
                </a:lnTo>
                <a:lnTo>
                  <a:pt x="3099" y="262"/>
                </a:lnTo>
                <a:lnTo>
                  <a:pt x="3089" y="262"/>
                </a:lnTo>
                <a:lnTo>
                  <a:pt x="3078" y="262"/>
                </a:lnTo>
                <a:lnTo>
                  <a:pt x="3068" y="262"/>
                </a:lnTo>
                <a:lnTo>
                  <a:pt x="3058" y="262"/>
                </a:lnTo>
                <a:lnTo>
                  <a:pt x="3048" y="262"/>
                </a:lnTo>
                <a:lnTo>
                  <a:pt x="3037" y="262"/>
                </a:lnTo>
                <a:lnTo>
                  <a:pt x="3027" y="262"/>
                </a:lnTo>
                <a:lnTo>
                  <a:pt x="3017" y="262"/>
                </a:lnTo>
                <a:lnTo>
                  <a:pt x="3006" y="262"/>
                </a:lnTo>
                <a:lnTo>
                  <a:pt x="3001" y="262"/>
                </a:lnTo>
                <a:lnTo>
                  <a:pt x="2991" y="262"/>
                </a:lnTo>
                <a:lnTo>
                  <a:pt x="2981" y="262"/>
                </a:lnTo>
                <a:lnTo>
                  <a:pt x="2970" y="262"/>
                </a:lnTo>
                <a:lnTo>
                  <a:pt x="2960" y="262"/>
                </a:lnTo>
                <a:lnTo>
                  <a:pt x="2950" y="262"/>
                </a:lnTo>
                <a:lnTo>
                  <a:pt x="2940" y="262"/>
                </a:lnTo>
                <a:lnTo>
                  <a:pt x="2929" y="262"/>
                </a:lnTo>
                <a:lnTo>
                  <a:pt x="2919" y="262"/>
                </a:lnTo>
                <a:lnTo>
                  <a:pt x="2909" y="262"/>
                </a:lnTo>
                <a:lnTo>
                  <a:pt x="2899" y="257"/>
                </a:lnTo>
                <a:lnTo>
                  <a:pt x="2888" y="257"/>
                </a:lnTo>
                <a:lnTo>
                  <a:pt x="2878" y="257"/>
                </a:lnTo>
                <a:lnTo>
                  <a:pt x="2868" y="257"/>
                </a:lnTo>
                <a:lnTo>
                  <a:pt x="2857" y="257"/>
                </a:lnTo>
                <a:lnTo>
                  <a:pt x="2847" y="257"/>
                </a:lnTo>
                <a:lnTo>
                  <a:pt x="2837" y="257"/>
                </a:lnTo>
                <a:lnTo>
                  <a:pt x="2827" y="257"/>
                </a:lnTo>
                <a:lnTo>
                  <a:pt x="2816" y="257"/>
                </a:lnTo>
                <a:lnTo>
                  <a:pt x="2811" y="257"/>
                </a:lnTo>
                <a:lnTo>
                  <a:pt x="2801" y="252"/>
                </a:lnTo>
                <a:lnTo>
                  <a:pt x="2791" y="252"/>
                </a:lnTo>
                <a:lnTo>
                  <a:pt x="2780" y="252"/>
                </a:lnTo>
                <a:lnTo>
                  <a:pt x="2770" y="252"/>
                </a:lnTo>
                <a:lnTo>
                  <a:pt x="2760" y="252"/>
                </a:lnTo>
                <a:lnTo>
                  <a:pt x="2749" y="252"/>
                </a:lnTo>
                <a:lnTo>
                  <a:pt x="2739" y="252"/>
                </a:lnTo>
                <a:lnTo>
                  <a:pt x="2729" y="247"/>
                </a:lnTo>
                <a:lnTo>
                  <a:pt x="2719" y="247"/>
                </a:lnTo>
                <a:lnTo>
                  <a:pt x="2708" y="247"/>
                </a:lnTo>
                <a:lnTo>
                  <a:pt x="2698" y="247"/>
                </a:lnTo>
                <a:lnTo>
                  <a:pt x="2688" y="247"/>
                </a:lnTo>
                <a:lnTo>
                  <a:pt x="2678" y="247"/>
                </a:lnTo>
                <a:lnTo>
                  <a:pt x="2667" y="242"/>
                </a:lnTo>
                <a:lnTo>
                  <a:pt x="2657" y="242"/>
                </a:lnTo>
                <a:lnTo>
                  <a:pt x="2647" y="242"/>
                </a:lnTo>
                <a:lnTo>
                  <a:pt x="2636" y="242"/>
                </a:lnTo>
                <a:lnTo>
                  <a:pt x="2631" y="242"/>
                </a:lnTo>
                <a:lnTo>
                  <a:pt x="2621" y="237"/>
                </a:lnTo>
                <a:lnTo>
                  <a:pt x="2611" y="237"/>
                </a:lnTo>
                <a:lnTo>
                  <a:pt x="2600" y="237"/>
                </a:lnTo>
                <a:lnTo>
                  <a:pt x="2590" y="237"/>
                </a:lnTo>
                <a:lnTo>
                  <a:pt x="2580" y="237"/>
                </a:lnTo>
                <a:lnTo>
                  <a:pt x="2570" y="232"/>
                </a:lnTo>
                <a:lnTo>
                  <a:pt x="2559" y="232"/>
                </a:lnTo>
                <a:lnTo>
                  <a:pt x="2549" y="232"/>
                </a:lnTo>
                <a:lnTo>
                  <a:pt x="2539" y="232"/>
                </a:lnTo>
                <a:lnTo>
                  <a:pt x="2528" y="232"/>
                </a:lnTo>
                <a:lnTo>
                  <a:pt x="2518" y="226"/>
                </a:lnTo>
                <a:lnTo>
                  <a:pt x="2508" y="226"/>
                </a:lnTo>
                <a:lnTo>
                  <a:pt x="2498" y="226"/>
                </a:lnTo>
                <a:lnTo>
                  <a:pt x="2487" y="226"/>
                </a:lnTo>
                <a:lnTo>
                  <a:pt x="2477" y="221"/>
                </a:lnTo>
                <a:lnTo>
                  <a:pt x="2467" y="221"/>
                </a:lnTo>
                <a:lnTo>
                  <a:pt x="2457" y="221"/>
                </a:lnTo>
                <a:lnTo>
                  <a:pt x="2451" y="221"/>
                </a:lnTo>
                <a:lnTo>
                  <a:pt x="2441" y="221"/>
                </a:lnTo>
                <a:lnTo>
                  <a:pt x="2431" y="216"/>
                </a:lnTo>
                <a:lnTo>
                  <a:pt x="2421" y="216"/>
                </a:lnTo>
                <a:lnTo>
                  <a:pt x="2410" y="216"/>
                </a:lnTo>
                <a:lnTo>
                  <a:pt x="2400" y="216"/>
                </a:lnTo>
                <a:lnTo>
                  <a:pt x="2390" y="216"/>
                </a:lnTo>
                <a:lnTo>
                  <a:pt x="2379" y="211"/>
                </a:lnTo>
                <a:lnTo>
                  <a:pt x="2369" y="211"/>
                </a:lnTo>
                <a:lnTo>
                  <a:pt x="2359" y="211"/>
                </a:lnTo>
                <a:lnTo>
                  <a:pt x="2349" y="211"/>
                </a:lnTo>
                <a:lnTo>
                  <a:pt x="2338" y="211"/>
                </a:lnTo>
                <a:lnTo>
                  <a:pt x="2328" y="206"/>
                </a:lnTo>
                <a:lnTo>
                  <a:pt x="2318" y="206"/>
                </a:lnTo>
                <a:lnTo>
                  <a:pt x="2307" y="206"/>
                </a:lnTo>
                <a:lnTo>
                  <a:pt x="2297" y="206"/>
                </a:lnTo>
                <a:lnTo>
                  <a:pt x="2287" y="206"/>
                </a:lnTo>
                <a:lnTo>
                  <a:pt x="2277" y="206"/>
                </a:lnTo>
                <a:lnTo>
                  <a:pt x="2271" y="206"/>
                </a:lnTo>
                <a:lnTo>
                  <a:pt x="2261" y="201"/>
                </a:lnTo>
                <a:lnTo>
                  <a:pt x="2251" y="201"/>
                </a:lnTo>
                <a:lnTo>
                  <a:pt x="2241" y="201"/>
                </a:lnTo>
                <a:lnTo>
                  <a:pt x="2230" y="201"/>
                </a:lnTo>
                <a:lnTo>
                  <a:pt x="2220" y="201"/>
                </a:lnTo>
                <a:lnTo>
                  <a:pt x="2210" y="201"/>
                </a:lnTo>
                <a:lnTo>
                  <a:pt x="2200" y="201"/>
                </a:lnTo>
                <a:lnTo>
                  <a:pt x="2189" y="190"/>
                </a:lnTo>
                <a:lnTo>
                  <a:pt x="2179" y="175"/>
                </a:lnTo>
                <a:lnTo>
                  <a:pt x="2169" y="165"/>
                </a:lnTo>
                <a:lnTo>
                  <a:pt x="2158" y="154"/>
                </a:lnTo>
                <a:lnTo>
                  <a:pt x="2148" y="144"/>
                </a:lnTo>
                <a:lnTo>
                  <a:pt x="2138" y="134"/>
                </a:lnTo>
                <a:lnTo>
                  <a:pt x="2128" y="124"/>
                </a:lnTo>
                <a:lnTo>
                  <a:pt x="2117" y="108"/>
                </a:lnTo>
                <a:lnTo>
                  <a:pt x="2107" y="98"/>
                </a:lnTo>
                <a:lnTo>
                  <a:pt x="2097" y="88"/>
                </a:lnTo>
                <a:lnTo>
                  <a:pt x="2092" y="77"/>
                </a:lnTo>
                <a:lnTo>
                  <a:pt x="2081" y="72"/>
                </a:lnTo>
                <a:lnTo>
                  <a:pt x="2071" y="62"/>
                </a:lnTo>
                <a:lnTo>
                  <a:pt x="2061" y="52"/>
                </a:lnTo>
                <a:lnTo>
                  <a:pt x="2050" y="46"/>
                </a:lnTo>
                <a:lnTo>
                  <a:pt x="2040" y="36"/>
                </a:lnTo>
                <a:lnTo>
                  <a:pt x="2030" y="31"/>
                </a:lnTo>
                <a:lnTo>
                  <a:pt x="2020" y="21"/>
                </a:lnTo>
                <a:lnTo>
                  <a:pt x="2009" y="16"/>
                </a:lnTo>
                <a:lnTo>
                  <a:pt x="1999" y="10"/>
                </a:lnTo>
                <a:lnTo>
                  <a:pt x="1989" y="16"/>
                </a:lnTo>
                <a:lnTo>
                  <a:pt x="1979" y="21"/>
                </a:lnTo>
                <a:lnTo>
                  <a:pt x="1968" y="21"/>
                </a:lnTo>
                <a:lnTo>
                  <a:pt x="1958" y="26"/>
                </a:lnTo>
                <a:lnTo>
                  <a:pt x="1948" y="31"/>
                </a:lnTo>
                <a:lnTo>
                  <a:pt x="1937" y="31"/>
                </a:lnTo>
                <a:lnTo>
                  <a:pt x="1927" y="31"/>
                </a:lnTo>
                <a:lnTo>
                  <a:pt x="1917" y="31"/>
                </a:lnTo>
                <a:lnTo>
                  <a:pt x="1907" y="31"/>
                </a:lnTo>
                <a:lnTo>
                  <a:pt x="1901" y="31"/>
                </a:lnTo>
                <a:lnTo>
                  <a:pt x="1891" y="36"/>
                </a:lnTo>
                <a:lnTo>
                  <a:pt x="1881" y="36"/>
                </a:lnTo>
                <a:lnTo>
                  <a:pt x="1871" y="41"/>
                </a:lnTo>
                <a:lnTo>
                  <a:pt x="1860" y="46"/>
                </a:lnTo>
                <a:lnTo>
                  <a:pt x="1850" y="52"/>
                </a:lnTo>
                <a:lnTo>
                  <a:pt x="1840" y="57"/>
                </a:lnTo>
                <a:lnTo>
                  <a:pt x="1829" y="62"/>
                </a:lnTo>
                <a:lnTo>
                  <a:pt x="1819" y="62"/>
                </a:lnTo>
                <a:lnTo>
                  <a:pt x="1809" y="57"/>
                </a:lnTo>
                <a:lnTo>
                  <a:pt x="1799" y="52"/>
                </a:lnTo>
                <a:lnTo>
                  <a:pt x="1788" y="46"/>
                </a:lnTo>
                <a:lnTo>
                  <a:pt x="1778" y="52"/>
                </a:lnTo>
                <a:lnTo>
                  <a:pt x="1768" y="57"/>
                </a:lnTo>
                <a:lnTo>
                  <a:pt x="1758" y="57"/>
                </a:lnTo>
                <a:lnTo>
                  <a:pt x="1747" y="72"/>
                </a:lnTo>
                <a:lnTo>
                  <a:pt x="1737" y="67"/>
                </a:lnTo>
                <a:lnTo>
                  <a:pt x="1727" y="67"/>
                </a:lnTo>
                <a:lnTo>
                  <a:pt x="1722" y="77"/>
                </a:lnTo>
                <a:lnTo>
                  <a:pt x="1711" y="82"/>
                </a:lnTo>
                <a:lnTo>
                  <a:pt x="1701" y="88"/>
                </a:lnTo>
                <a:lnTo>
                  <a:pt x="1691" y="93"/>
                </a:lnTo>
                <a:lnTo>
                  <a:pt x="1680" y="103"/>
                </a:lnTo>
                <a:lnTo>
                  <a:pt x="1670" y="113"/>
                </a:lnTo>
                <a:lnTo>
                  <a:pt x="1660" y="118"/>
                </a:lnTo>
                <a:lnTo>
                  <a:pt x="1650" y="129"/>
                </a:lnTo>
                <a:lnTo>
                  <a:pt x="1639" y="134"/>
                </a:lnTo>
                <a:lnTo>
                  <a:pt x="1629" y="139"/>
                </a:lnTo>
                <a:lnTo>
                  <a:pt x="1619" y="149"/>
                </a:lnTo>
                <a:lnTo>
                  <a:pt x="1608" y="154"/>
                </a:lnTo>
                <a:lnTo>
                  <a:pt x="1598" y="160"/>
                </a:lnTo>
                <a:lnTo>
                  <a:pt x="1588" y="165"/>
                </a:lnTo>
                <a:lnTo>
                  <a:pt x="1578" y="170"/>
                </a:lnTo>
                <a:lnTo>
                  <a:pt x="1567" y="165"/>
                </a:lnTo>
                <a:lnTo>
                  <a:pt x="1557" y="170"/>
                </a:lnTo>
                <a:lnTo>
                  <a:pt x="1547" y="175"/>
                </a:lnTo>
                <a:lnTo>
                  <a:pt x="1542" y="185"/>
                </a:lnTo>
                <a:lnTo>
                  <a:pt x="1531" y="185"/>
                </a:lnTo>
                <a:lnTo>
                  <a:pt x="1521" y="190"/>
                </a:lnTo>
                <a:lnTo>
                  <a:pt x="1511" y="190"/>
                </a:lnTo>
                <a:lnTo>
                  <a:pt x="1501" y="196"/>
                </a:lnTo>
                <a:lnTo>
                  <a:pt x="1490" y="196"/>
                </a:lnTo>
                <a:lnTo>
                  <a:pt x="1480" y="196"/>
                </a:lnTo>
                <a:lnTo>
                  <a:pt x="1470" y="201"/>
                </a:lnTo>
                <a:lnTo>
                  <a:pt x="1459" y="211"/>
                </a:lnTo>
                <a:lnTo>
                  <a:pt x="1449" y="211"/>
                </a:lnTo>
                <a:lnTo>
                  <a:pt x="1439" y="206"/>
                </a:lnTo>
                <a:lnTo>
                  <a:pt x="1429" y="206"/>
                </a:lnTo>
                <a:lnTo>
                  <a:pt x="1418" y="206"/>
                </a:lnTo>
                <a:lnTo>
                  <a:pt x="1408" y="206"/>
                </a:lnTo>
                <a:lnTo>
                  <a:pt x="1398" y="211"/>
                </a:lnTo>
                <a:lnTo>
                  <a:pt x="1387" y="216"/>
                </a:lnTo>
                <a:lnTo>
                  <a:pt x="1377" y="216"/>
                </a:lnTo>
                <a:lnTo>
                  <a:pt x="1367" y="216"/>
                </a:lnTo>
                <a:lnTo>
                  <a:pt x="1362" y="221"/>
                </a:lnTo>
                <a:lnTo>
                  <a:pt x="1351" y="226"/>
                </a:lnTo>
                <a:lnTo>
                  <a:pt x="1341" y="226"/>
                </a:lnTo>
                <a:lnTo>
                  <a:pt x="1331" y="232"/>
                </a:lnTo>
                <a:lnTo>
                  <a:pt x="1321" y="237"/>
                </a:lnTo>
                <a:lnTo>
                  <a:pt x="1310" y="232"/>
                </a:lnTo>
                <a:lnTo>
                  <a:pt x="1300" y="226"/>
                </a:lnTo>
                <a:lnTo>
                  <a:pt x="1290" y="221"/>
                </a:lnTo>
                <a:lnTo>
                  <a:pt x="1280" y="226"/>
                </a:lnTo>
                <a:lnTo>
                  <a:pt x="1269" y="226"/>
                </a:lnTo>
                <a:lnTo>
                  <a:pt x="1259" y="232"/>
                </a:lnTo>
                <a:lnTo>
                  <a:pt x="1249" y="232"/>
                </a:lnTo>
                <a:lnTo>
                  <a:pt x="1238" y="232"/>
                </a:lnTo>
                <a:lnTo>
                  <a:pt x="1228" y="232"/>
                </a:lnTo>
                <a:lnTo>
                  <a:pt x="1218" y="237"/>
                </a:lnTo>
                <a:lnTo>
                  <a:pt x="1208" y="242"/>
                </a:lnTo>
                <a:lnTo>
                  <a:pt x="1197" y="232"/>
                </a:lnTo>
                <a:lnTo>
                  <a:pt x="1187" y="242"/>
                </a:lnTo>
                <a:lnTo>
                  <a:pt x="1182" y="237"/>
                </a:lnTo>
                <a:lnTo>
                  <a:pt x="1172" y="237"/>
                </a:lnTo>
                <a:lnTo>
                  <a:pt x="1161" y="237"/>
                </a:lnTo>
                <a:lnTo>
                  <a:pt x="1151" y="242"/>
                </a:lnTo>
                <a:lnTo>
                  <a:pt x="1141" y="242"/>
                </a:lnTo>
                <a:lnTo>
                  <a:pt x="1130" y="237"/>
                </a:lnTo>
                <a:lnTo>
                  <a:pt x="1120" y="237"/>
                </a:lnTo>
                <a:lnTo>
                  <a:pt x="1110" y="242"/>
                </a:lnTo>
                <a:lnTo>
                  <a:pt x="1100" y="242"/>
                </a:lnTo>
                <a:lnTo>
                  <a:pt x="1089" y="247"/>
                </a:lnTo>
                <a:lnTo>
                  <a:pt x="1079" y="247"/>
                </a:lnTo>
                <a:lnTo>
                  <a:pt x="1069" y="247"/>
                </a:lnTo>
                <a:lnTo>
                  <a:pt x="1059" y="247"/>
                </a:lnTo>
                <a:lnTo>
                  <a:pt x="1048" y="252"/>
                </a:lnTo>
                <a:lnTo>
                  <a:pt x="1038" y="252"/>
                </a:lnTo>
                <a:lnTo>
                  <a:pt x="1028" y="252"/>
                </a:lnTo>
                <a:lnTo>
                  <a:pt x="1017" y="257"/>
                </a:lnTo>
                <a:lnTo>
                  <a:pt x="1007" y="257"/>
                </a:lnTo>
                <a:lnTo>
                  <a:pt x="1002" y="257"/>
                </a:lnTo>
                <a:lnTo>
                  <a:pt x="992" y="262"/>
                </a:lnTo>
                <a:lnTo>
                  <a:pt x="981" y="262"/>
                </a:lnTo>
                <a:lnTo>
                  <a:pt x="971" y="262"/>
                </a:lnTo>
                <a:lnTo>
                  <a:pt x="961" y="262"/>
                </a:lnTo>
                <a:lnTo>
                  <a:pt x="951" y="268"/>
                </a:lnTo>
                <a:lnTo>
                  <a:pt x="940" y="268"/>
                </a:lnTo>
                <a:lnTo>
                  <a:pt x="930" y="268"/>
                </a:lnTo>
                <a:lnTo>
                  <a:pt x="920" y="268"/>
                </a:lnTo>
                <a:lnTo>
                  <a:pt x="909" y="268"/>
                </a:lnTo>
                <a:lnTo>
                  <a:pt x="899" y="268"/>
                </a:lnTo>
                <a:lnTo>
                  <a:pt x="889" y="268"/>
                </a:lnTo>
                <a:lnTo>
                  <a:pt x="879" y="268"/>
                </a:lnTo>
                <a:lnTo>
                  <a:pt x="868" y="273"/>
                </a:lnTo>
                <a:lnTo>
                  <a:pt x="858" y="273"/>
                </a:lnTo>
                <a:lnTo>
                  <a:pt x="848" y="273"/>
                </a:lnTo>
                <a:lnTo>
                  <a:pt x="837" y="273"/>
                </a:lnTo>
                <a:lnTo>
                  <a:pt x="827" y="273"/>
                </a:lnTo>
                <a:lnTo>
                  <a:pt x="817" y="273"/>
                </a:lnTo>
                <a:lnTo>
                  <a:pt x="812" y="273"/>
                </a:lnTo>
                <a:lnTo>
                  <a:pt x="802" y="273"/>
                </a:lnTo>
                <a:lnTo>
                  <a:pt x="791" y="278"/>
                </a:lnTo>
                <a:lnTo>
                  <a:pt x="781" y="278"/>
                </a:lnTo>
                <a:lnTo>
                  <a:pt x="771" y="278"/>
                </a:lnTo>
                <a:lnTo>
                  <a:pt x="760" y="278"/>
                </a:lnTo>
                <a:lnTo>
                  <a:pt x="750" y="278"/>
                </a:lnTo>
                <a:lnTo>
                  <a:pt x="740" y="278"/>
                </a:lnTo>
                <a:lnTo>
                  <a:pt x="730" y="278"/>
                </a:lnTo>
                <a:lnTo>
                  <a:pt x="719" y="278"/>
                </a:lnTo>
                <a:lnTo>
                  <a:pt x="709" y="278"/>
                </a:lnTo>
                <a:lnTo>
                  <a:pt x="699" y="278"/>
                </a:lnTo>
                <a:lnTo>
                  <a:pt x="688" y="278"/>
                </a:lnTo>
                <a:lnTo>
                  <a:pt x="678" y="278"/>
                </a:lnTo>
                <a:lnTo>
                  <a:pt x="668" y="278"/>
                </a:lnTo>
                <a:lnTo>
                  <a:pt x="658" y="283"/>
                </a:lnTo>
                <a:lnTo>
                  <a:pt x="647" y="283"/>
                </a:lnTo>
                <a:lnTo>
                  <a:pt x="637" y="283"/>
                </a:lnTo>
                <a:lnTo>
                  <a:pt x="632" y="283"/>
                </a:lnTo>
                <a:lnTo>
                  <a:pt x="622" y="283"/>
                </a:lnTo>
                <a:lnTo>
                  <a:pt x="611" y="283"/>
                </a:lnTo>
                <a:lnTo>
                  <a:pt x="601" y="283"/>
                </a:lnTo>
                <a:lnTo>
                  <a:pt x="591" y="283"/>
                </a:lnTo>
                <a:lnTo>
                  <a:pt x="581" y="283"/>
                </a:lnTo>
                <a:lnTo>
                  <a:pt x="570" y="283"/>
                </a:lnTo>
                <a:lnTo>
                  <a:pt x="560" y="283"/>
                </a:lnTo>
                <a:lnTo>
                  <a:pt x="550" y="283"/>
                </a:lnTo>
                <a:lnTo>
                  <a:pt x="539" y="283"/>
                </a:lnTo>
                <a:lnTo>
                  <a:pt x="529" y="283"/>
                </a:lnTo>
                <a:lnTo>
                  <a:pt x="519" y="283"/>
                </a:lnTo>
                <a:lnTo>
                  <a:pt x="509" y="283"/>
                </a:lnTo>
                <a:lnTo>
                  <a:pt x="498" y="288"/>
                </a:lnTo>
                <a:lnTo>
                  <a:pt x="488" y="288"/>
                </a:lnTo>
                <a:lnTo>
                  <a:pt x="478" y="288"/>
                </a:lnTo>
                <a:lnTo>
                  <a:pt x="467" y="288"/>
                </a:lnTo>
                <a:lnTo>
                  <a:pt x="457" y="288"/>
                </a:lnTo>
                <a:lnTo>
                  <a:pt x="452" y="288"/>
                </a:lnTo>
                <a:lnTo>
                  <a:pt x="442" y="288"/>
                </a:lnTo>
                <a:lnTo>
                  <a:pt x="431" y="288"/>
                </a:lnTo>
                <a:lnTo>
                  <a:pt x="421" y="288"/>
                </a:lnTo>
                <a:lnTo>
                  <a:pt x="411" y="288"/>
                </a:lnTo>
                <a:lnTo>
                  <a:pt x="401" y="288"/>
                </a:lnTo>
                <a:lnTo>
                  <a:pt x="390" y="288"/>
                </a:lnTo>
                <a:lnTo>
                  <a:pt x="380" y="288"/>
                </a:lnTo>
                <a:lnTo>
                  <a:pt x="370" y="288"/>
                </a:lnTo>
                <a:lnTo>
                  <a:pt x="360" y="288"/>
                </a:lnTo>
                <a:lnTo>
                  <a:pt x="349" y="288"/>
                </a:lnTo>
                <a:lnTo>
                  <a:pt x="339" y="288"/>
                </a:lnTo>
                <a:lnTo>
                  <a:pt x="329" y="288"/>
                </a:lnTo>
                <a:lnTo>
                  <a:pt x="318" y="288"/>
                </a:lnTo>
                <a:lnTo>
                  <a:pt x="308" y="288"/>
                </a:lnTo>
                <a:lnTo>
                  <a:pt x="298" y="288"/>
                </a:lnTo>
                <a:lnTo>
                  <a:pt x="288" y="288"/>
                </a:lnTo>
                <a:lnTo>
                  <a:pt x="277" y="288"/>
                </a:lnTo>
                <a:lnTo>
                  <a:pt x="272" y="288"/>
                </a:lnTo>
                <a:lnTo>
                  <a:pt x="262" y="288"/>
                </a:lnTo>
                <a:lnTo>
                  <a:pt x="252" y="288"/>
                </a:lnTo>
                <a:lnTo>
                  <a:pt x="241" y="288"/>
                </a:lnTo>
                <a:lnTo>
                  <a:pt x="231" y="288"/>
                </a:lnTo>
                <a:lnTo>
                  <a:pt x="221" y="288"/>
                </a:lnTo>
                <a:lnTo>
                  <a:pt x="210" y="288"/>
                </a:lnTo>
                <a:lnTo>
                  <a:pt x="200" y="288"/>
                </a:lnTo>
                <a:lnTo>
                  <a:pt x="190" y="288"/>
                </a:lnTo>
                <a:lnTo>
                  <a:pt x="180" y="288"/>
                </a:lnTo>
                <a:lnTo>
                  <a:pt x="169" y="288"/>
                </a:lnTo>
                <a:lnTo>
                  <a:pt x="159" y="288"/>
                </a:lnTo>
                <a:lnTo>
                  <a:pt x="149" y="288"/>
                </a:lnTo>
                <a:lnTo>
                  <a:pt x="138" y="288"/>
                </a:lnTo>
                <a:lnTo>
                  <a:pt x="128" y="288"/>
                </a:lnTo>
                <a:lnTo>
                  <a:pt x="118" y="288"/>
                </a:lnTo>
                <a:lnTo>
                  <a:pt x="108" y="288"/>
                </a:lnTo>
                <a:lnTo>
                  <a:pt x="97" y="288"/>
                </a:lnTo>
                <a:lnTo>
                  <a:pt x="92" y="288"/>
                </a:lnTo>
                <a:lnTo>
                  <a:pt x="82" y="288"/>
                </a:lnTo>
                <a:lnTo>
                  <a:pt x="72" y="288"/>
                </a:lnTo>
                <a:lnTo>
                  <a:pt x="61" y="288"/>
                </a:lnTo>
                <a:lnTo>
                  <a:pt x="51" y="288"/>
                </a:lnTo>
                <a:lnTo>
                  <a:pt x="41" y="288"/>
                </a:lnTo>
                <a:lnTo>
                  <a:pt x="31" y="288"/>
                </a:lnTo>
                <a:lnTo>
                  <a:pt x="20" y="288"/>
                </a:lnTo>
                <a:lnTo>
                  <a:pt x="10" y="288"/>
                </a:lnTo>
                <a:lnTo>
                  <a:pt x="0" y="288"/>
                </a:lnTo>
                <a:close/>
              </a:path>
            </a:pathLst>
          </a:custGeom>
          <a:noFill/>
          <a:ln w="9525">
            <a:noFill/>
            <a:round/>
            <a:headEnd/>
            <a:tailEnd/>
          </a:ln>
        </p:spPr>
        <p:txBody>
          <a:bodyPr/>
          <a:lstStyle/>
          <a:p>
            <a:endParaRPr lang="en-GB"/>
          </a:p>
        </p:txBody>
      </p:sp>
      <p:sp>
        <p:nvSpPr>
          <p:cNvPr id="425184" name="Freeform 224"/>
          <p:cNvSpPr>
            <a:spLocks/>
          </p:cNvSpPr>
          <p:nvPr/>
        </p:nvSpPr>
        <p:spPr bwMode="auto">
          <a:xfrm>
            <a:off x="1423988" y="4984750"/>
            <a:ext cx="6346825" cy="457200"/>
          </a:xfrm>
          <a:custGeom>
            <a:avLst/>
            <a:gdLst/>
            <a:ahLst/>
            <a:cxnLst>
              <a:cxn ang="0">
                <a:pos x="108" y="288"/>
              </a:cxn>
              <a:cxn ang="0">
                <a:pos x="241" y="288"/>
              </a:cxn>
              <a:cxn ang="0">
                <a:pos x="370" y="288"/>
              </a:cxn>
              <a:cxn ang="0">
                <a:pos x="498" y="288"/>
              </a:cxn>
              <a:cxn ang="0">
                <a:pos x="632" y="283"/>
              </a:cxn>
              <a:cxn ang="0">
                <a:pos x="760" y="278"/>
              </a:cxn>
              <a:cxn ang="0">
                <a:pos x="889" y="268"/>
              </a:cxn>
              <a:cxn ang="0">
                <a:pos x="1017" y="257"/>
              </a:cxn>
              <a:cxn ang="0">
                <a:pos x="1151" y="242"/>
              </a:cxn>
              <a:cxn ang="0">
                <a:pos x="1280" y="226"/>
              </a:cxn>
              <a:cxn ang="0">
                <a:pos x="1408" y="206"/>
              </a:cxn>
              <a:cxn ang="0">
                <a:pos x="1542" y="185"/>
              </a:cxn>
              <a:cxn ang="0">
                <a:pos x="1670" y="113"/>
              </a:cxn>
              <a:cxn ang="0">
                <a:pos x="1799" y="52"/>
              </a:cxn>
              <a:cxn ang="0">
                <a:pos x="1927" y="31"/>
              </a:cxn>
              <a:cxn ang="0">
                <a:pos x="2061" y="0"/>
              </a:cxn>
              <a:cxn ang="0">
                <a:pos x="2189" y="16"/>
              </a:cxn>
              <a:cxn ang="0">
                <a:pos x="2318" y="67"/>
              </a:cxn>
              <a:cxn ang="0">
                <a:pos x="2451" y="124"/>
              </a:cxn>
              <a:cxn ang="0">
                <a:pos x="2580" y="180"/>
              </a:cxn>
              <a:cxn ang="0">
                <a:pos x="2708" y="216"/>
              </a:cxn>
              <a:cxn ang="0">
                <a:pos x="2837" y="242"/>
              </a:cxn>
              <a:cxn ang="0">
                <a:pos x="2970" y="262"/>
              </a:cxn>
              <a:cxn ang="0">
                <a:pos x="3099" y="262"/>
              </a:cxn>
              <a:cxn ang="0">
                <a:pos x="3227" y="268"/>
              </a:cxn>
              <a:cxn ang="0">
                <a:pos x="3361" y="268"/>
              </a:cxn>
              <a:cxn ang="0">
                <a:pos x="3490" y="268"/>
              </a:cxn>
              <a:cxn ang="0">
                <a:pos x="3618" y="273"/>
              </a:cxn>
              <a:cxn ang="0">
                <a:pos x="3747" y="273"/>
              </a:cxn>
              <a:cxn ang="0">
                <a:pos x="3880" y="273"/>
              </a:cxn>
              <a:cxn ang="0">
                <a:pos x="3998" y="273"/>
              </a:cxn>
              <a:cxn ang="0">
                <a:pos x="3870" y="273"/>
              </a:cxn>
              <a:cxn ang="0">
                <a:pos x="3736" y="273"/>
              </a:cxn>
              <a:cxn ang="0">
                <a:pos x="3608" y="273"/>
              </a:cxn>
              <a:cxn ang="0">
                <a:pos x="3479" y="268"/>
              </a:cxn>
              <a:cxn ang="0">
                <a:pos x="3351" y="268"/>
              </a:cxn>
              <a:cxn ang="0">
                <a:pos x="3217" y="268"/>
              </a:cxn>
              <a:cxn ang="0">
                <a:pos x="3089" y="262"/>
              </a:cxn>
              <a:cxn ang="0">
                <a:pos x="2960" y="262"/>
              </a:cxn>
              <a:cxn ang="0">
                <a:pos x="2827" y="257"/>
              </a:cxn>
              <a:cxn ang="0">
                <a:pos x="2698" y="247"/>
              </a:cxn>
              <a:cxn ang="0">
                <a:pos x="2570" y="232"/>
              </a:cxn>
              <a:cxn ang="0">
                <a:pos x="2441" y="221"/>
              </a:cxn>
              <a:cxn ang="0">
                <a:pos x="2307" y="206"/>
              </a:cxn>
              <a:cxn ang="0">
                <a:pos x="2179" y="175"/>
              </a:cxn>
              <a:cxn ang="0">
                <a:pos x="2050" y="46"/>
              </a:cxn>
              <a:cxn ang="0">
                <a:pos x="1917" y="31"/>
              </a:cxn>
              <a:cxn ang="0">
                <a:pos x="1788" y="46"/>
              </a:cxn>
              <a:cxn ang="0">
                <a:pos x="1660" y="118"/>
              </a:cxn>
              <a:cxn ang="0">
                <a:pos x="1531" y="185"/>
              </a:cxn>
              <a:cxn ang="0">
                <a:pos x="1398" y="211"/>
              </a:cxn>
              <a:cxn ang="0">
                <a:pos x="1269" y="226"/>
              </a:cxn>
              <a:cxn ang="0">
                <a:pos x="1141" y="242"/>
              </a:cxn>
              <a:cxn ang="0">
                <a:pos x="1007" y="257"/>
              </a:cxn>
              <a:cxn ang="0">
                <a:pos x="879" y="268"/>
              </a:cxn>
              <a:cxn ang="0">
                <a:pos x="750" y="278"/>
              </a:cxn>
              <a:cxn ang="0">
                <a:pos x="622" y="283"/>
              </a:cxn>
              <a:cxn ang="0">
                <a:pos x="488" y="288"/>
              </a:cxn>
              <a:cxn ang="0">
                <a:pos x="360" y="288"/>
              </a:cxn>
              <a:cxn ang="0">
                <a:pos x="231" y="288"/>
              </a:cxn>
              <a:cxn ang="0">
                <a:pos x="97" y="288"/>
              </a:cxn>
            </a:cxnLst>
            <a:rect l="0" t="0" r="r" b="b"/>
            <a:pathLst>
              <a:path w="3998" h="288">
                <a:moveTo>
                  <a:pt x="0" y="288"/>
                </a:moveTo>
                <a:lnTo>
                  <a:pt x="0" y="288"/>
                </a:lnTo>
                <a:lnTo>
                  <a:pt x="10" y="288"/>
                </a:lnTo>
                <a:lnTo>
                  <a:pt x="20" y="288"/>
                </a:lnTo>
                <a:lnTo>
                  <a:pt x="31" y="288"/>
                </a:lnTo>
                <a:lnTo>
                  <a:pt x="41" y="288"/>
                </a:lnTo>
                <a:lnTo>
                  <a:pt x="51" y="288"/>
                </a:lnTo>
                <a:lnTo>
                  <a:pt x="61" y="288"/>
                </a:lnTo>
                <a:lnTo>
                  <a:pt x="72" y="288"/>
                </a:lnTo>
                <a:lnTo>
                  <a:pt x="82" y="288"/>
                </a:lnTo>
                <a:lnTo>
                  <a:pt x="92" y="288"/>
                </a:lnTo>
                <a:lnTo>
                  <a:pt x="97" y="288"/>
                </a:lnTo>
                <a:lnTo>
                  <a:pt x="108" y="288"/>
                </a:lnTo>
                <a:lnTo>
                  <a:pt x="118" y="288"/>
                </a:lnTo>
                <a:lnTo>
                  <a:pt x="128" y="288"/>
                </a:lnTo>
                <a:lnTo>
                  <a:pt x="138" y="288"/>
                </a:lnTo>
                <a:lnTo>
                  <a:pt x="149" y="288"/>
                </a:lnTo>
                <a:lnTo>
                  <a:pt x="159" y="288"/>
                </a:lnTo>
                <a:lnTo>
                  <a:pt x="169" y="288"/>
                </a:lnTo>
                <a:lnTo>
                  <a:pt x="180" y="288"/>
                </a:lnTo>
                <a:lnTo>
                  <a:pt x="190" y="288"/>
                </a:lnTo>
                <a:lnTo>
                  <a:pt x="200" y="288"/>
                </a:lnTo>
                <a:lnTo>
                  <a:pt x="210" y="288"/>
                </a:lnTo>
                <a:lnTo>
                  <a:pt x="221" y="288"/>
                </a:lnTo>
                <a:lnTo>
                  <a:pt x="231" y="288"/>
                </a:lnTo>
                <a:lnTo>
                  <a:pt x="241" y="288"/>
                </a:lnTo>
                <a:lnTo>
                  <a:pt x="252" y="288"/>
                </a:lnTo>
                <a:lnTo>
                  <a:pt x="262" y="288"/>
                </a:lnTo>
                <a:lnTo>
                  <a:pt x="272" y="288"/>
                </a:lnTo>
                <a:lnTo>
                  <a:pt x="277" y="288"/>
                </a:lnTo>
                <a:lnTo>
                  <a:pt x="288" y="288"/>
                </a:lnTo>
                <a:lnTo>
                  <a:pt x="298" y="288"/>
                </a:lnTo>
                <a:lnTo>
                  <a:pt x="308" y="288"/>
                </a:lnTo>
                <a:lnTo>
                  <a:pt x="318" y="288"/>
                </a:lnTo>
                <a:lnTo>
                  <a:pt x="329" y="288"/>
                </a:lnTo>
                <a:lnTo>
                  <a:pt x="339" y="288"/>
                </a:lnTo>
                <a:lnTo>
                  <a:pt x="349" y="288"/>
                </a:lnTo>
                <a:lnTo>
                  <a:pt x="360" y="288"/>
                </a:lnTo>
                <a:lnTo>
                  <a:pt x="370" y="288"/>
                </a:lnTo>
                <a:lnTo>
                  <a:pt x="380" y="288"/>
                </a:lnTo>
                <a:lnTo>
                  <a:pt x="390" y="288"/>
                </a:lnTo>
                <a:lnTo>
                  <a:pt x="401" y="288"/>
                </a:lnTo>
                <a:lnTo>
                  <a:pt x="411" y="288"/>
                </a:lnTo>
                <a:lnTo>
                  <a:pt x="421" y="288"/>
                </a:lnTo>
                <a:lnTo>
                  <a:pt x="431" y="288"/>
                </a:lnTo>
                <a:lnTo>
                  <a:pt x="442" y="288"/>
                </a:lnTo>
                <a:lnTo>
                  <a:pt x="452" y="288"/>
                </a:lnTo>
                <a:lnTo>
                  <a:pt x="457" y="288"/>
                </a:lnTo>
                <a:lnTo>
                  <a:pt x="467" y="288"/>
                </a:lnTo>
                <a:lnTo>
                  <a:pt x="478" y="288"/>
                </a:lnTo>
                <a:lnTo>
                  <a:pt x="488" y="288"/>
                </a:lnTo>
                <a:lnTo>
                  <a:pt x="498" y="288"/>
                </a:lnTo>
                <a:lnTo>
                  <a:pt x="509" y="283"/>
                </a:lnTo>
                <a:lnTo>
                  <a:pt x="519" y="283"/>
                </a:lnTo>
                <a:lnTo>
                  <a:pt x="529" y="283"/>
                </a:lnTo>
                <a:lnTo>
                  <a:pt x="539" y="283"/>
                </a:lnTo>
                <a:lnTo>
                  <a:pt x="550" y="283"/>
                </a:lnTo>
                <a:lnTo>
                  <a:pt x="560" y="283"/>
                </a:lnTo>
                <a:lnTo>
                  <a:pt x="570" y="283"/>
                </a:lnTo>
                <a:lnTo>
                  <a:pt x="581" y="283"/>
                </a:lnTo>
                <a:lnTo>
                  <a:pt x="591" y="283"/>
                </a:lnTo>
                <a:lnTo>
                  <a:pt x="601" y="283"/>
                </a:lnTo>
                <a:lnTo>
                  <a:pt x="611" y="283"/>
                </a:lnTo>
                <a:lnTo>
                  <a:pt x="622" y="283"/>
                </a:lnTo>
                <a:lnTo>
                  <a:pt x="632" y="283"/>
                </a:lnTo>
                <a:lnTo>
                  <a:pt x="637" y="283"/>
                </a:lnTo>
                <a:lnTo>
                  <a:pt x="647" y="283"/>
                </a:lnTo>
                <a:lnTo>
                  <a:pt x="658" y="283"/>
                </a:lnTo>
                <a:lnTo>
                  <a:pt x="668" y="278"/>
                </a:lnTo>
                <a:lnTo>
                  <a:pt x="678" y="278"/>
                </a:lnTo>
                <a:lnTo>
                  <a:pt x="688" y="278"/>
                </a:lnTo>
                <a:lnTo>
                  <a:pt x="699" y="278"/>
                </a:lnTo>
                <a:lnTo>
                  <a:pt x="709" y="278"/>
                </a:lnTo>
                <a:lnTo>
                  <a:pt x="719" y="278"/>
                </a:lnTo>
                <a:lnTo>
                  <a:pt x="730" y="278"/>
                </a:lnTo>
                <a:lnTo>
                  <a:pt x="740" y="278"/>
                </a:lnTo>
                <a:lnTo>
                  <a:pt x="750" y="278"/>
                </a:lnTo>
                <a:lnTo>
                  <a:pt x="760" y="278"/>
                </a:lnTo>
                <a:lnTo>
                  <a:pt x="771" y="278"/>
                </a:lnTo>
                <a:lnTo>
                  <a:pt x="781" y="278"/>
                </a:lnTo>
                <a:lnTo>
                  <a:pt x="791" y="278"/>
                </a:lnTo>
                <a:lnTo>
                  <a:pt x="802" y="273"/>
                </a:lnTo>
                <a:lnTo>
                  <a:pt x="812" y="273"/>
                </a:lnTo>
                <a:lnTo>
                  <a:pt x="817" y="273"/>
                </a:lnTo>
                <a:lnTo>
                  <a:pt x="827" y="273"/>
                </a:lnTo>
                <a:lnTo>
                  <a:pt x="837" y="273"/>
                </a:lnTo>
                <a:lnTo>
                  <a:pt x="848" y="273"/>
                </a:lnTo>
                <a:lnTo>
                  <a:pt x="858" y="273"/>
                </a:lnTo>
                <a:lnTo>
                  <a:pt x="868" y="273"/>
                </a:lnTo>
                <a:lnTo>
                  <a:pt x="879" y="268"/>
                </a:lnTo>
                <a:lnTo>
                  <a:pt x="889" y="268"/>
                </a:lnTo>
                <a:lnTo>
                  <a:pt x="899" y="268"/>
                </a:lnTo>
                <a:lnTo>
                  <a:pt x="909" y="268"/>
                </a:lnTo>
                <a:lnTo>
                  <a:pt x="920" y="268"/>
                </a:lnTo>
                <a:lnTo>
                  <a:pt x="930" y="268"/>
                </a:lnTo>
                <a:lnTo>
                  <a:pt x="940" y="268"/>
                </a:lnTo>
                <a:lnTo>
                  <a:pt x="951" y="268"/>
                </a:lnTo>
                <a:lnTo>
                  <a:pt x="961" y="262"/>
                </a:lnTo>
                <a:lnTo>
                  <a:pt x="971" y="262"/>
                </a:lnTo>
                <a:lnTo>
                  <a:pt x="981" y="262"/>
                </a:lnTo>
                <a:lnTo>
                  <a:pt x="992" y="262"/>
                </a:lnTo>
                <a:lnTo>
                  <a:pt x="1002" y="257"/>
                </a:lnTo>
                <a:lnTo>
                  <a:pt x="1007" y="257"/>
                </a:lnTo>
                <a:lnTo>
                  <a:pt x="1017" y="257"/>
                </a:lnTo>
                <a:lnTo>
                  <a:pt x="1028" y="252"/>
                </a:lnTo>
                <a:lnTo>
                  <a:pt x="1038" y="252"/>
                </a:lnTo>
                <a:lnTo>
                  <a:pt x="1048" y="252"/>
                </a:lnTo>
                <a:lnTo>
                  <a:pt x="1059" y="247"/>
                </a:lnTo>
                <a:lnTo>
                  <a:pt x="1069" y="247"/>
                </a:lnTo>
                <a:lnTo>
                  <a:pt x="1079" y="247"/>
                </a:lnTo>
                <a:lnTo>
                  <a:pt x="1089" y="247"/>
                </a:lnTo>
                <a:lnTo>
                  <a:pt x="1100" y="242"/>
                </a:lnTo>
                <a:lnTo>
                  <a:pt x="1110" y="242"/>
                </a:lnTo>
                <a:lnTo>
                  <a:pt x="1120" y="237"/>
                </a:lnTo>
                <a:lnTo>
                  <a:pt x="1130" y="237"/>
                </a:lnTo>
                <a:lnTo>
                  <a:pt x="1141" y="242"/>
                </a:lnTo>
                <a:lnTo>
                  <a:pt x="1151" y="242"/>
                </a:lnTo>
                <a:lnTo>
                  <a:pt x="1161" y="237"/>
                </a:lnTo>
                <a:lnTo>
                  <a:pt x="1172" y="237"/>
                </a:lnTo>
                <a:lnTo>
                  <a:pt x="1182" y="237"/>
                </a:lnTo>
                <a:lnTo>
                  <a:pt x="1187" y="242"/>
                </a:lnTo>
                <a:lnTo>
                  <a:pt x="1197" y="232"/>
                </a:lnTo>
                <a:lnTo>
                  <a:pt x="1208" y="242"/>
                </a:lnTo>
                <a:lnTo>
                  <a:pt x="1218" y="237"/>
                </a:lnTo>
                <a:lnTo>
                  <a:pt x="1228" y="232"/>
                </a:lnTo>
                <a:lnTo>
                  <a:pt x="1238" y="232"/>
                </a:lnTo>
                <a:lnTo>
                  <a:pt x="1249" y="232"/>
                </a:lnTo>
                <a:lnTo>
                  <a:pt x="1259" y="232"/>
                </a:lnTo>
                <a:lnTo>
                  <a:pt x="1269" y="226"/>
                </a:lnTo>
                <a:lnTo>
                  <a:pt x="1280" y="226"/>
                </a:lnTo>
                <a:lnTo>
                  <a:pt x="1290" y="221"/>
                </a:lnTo>
                <a:lnTo>
                  <a:pt x="1300" y="226"/>
                </a:lnTo>
                <a:lnTo>
                  <a:pt x="1310" y="232"/>
                </a:lnTo>
                <a:lnTo>
                  <a:pt x="1321" y="237"/>
                </a:lnTo>
                <a:lnTo>
                  <a:pt x="1331" y="232"/>
                </a:lnTo>
                <a:lnTo>
                  <a:pt x="1341" y="226"/>
                </a:lnTo>
                <a:lnTo>
                  <a:pt x="1351" y="226"/>
                </a:lnTo>
                <a:lnTo>
                  <a:pt x="1362" y="221"/>
                </a:lnTo>
                <a:lnTo>
                  <a:pt x="1367" y="216"/>
                </a:lnTo>
                <a:lnTo>
                  <a:pt x="1377" y="216"/>
                </a:lnTo>
                <a:lnTo>
                  <a:pt x="1387" y="216"/>
                </a:lnTo>
                <a:lnTo>
                  <a:pt x="1398" y="211"/>
                </a:lnTo>
                <a:lnTo>
                  <a:pt x="1408" y="206"/>
                </a:lnTo>
                <a:lnTo>
                  <a:pt x="1418" y="206"/>
                </a:lnTo>
                <a:lnTo>
                  <a:pt x="1429" y="206"/>
                </a:lnTo>
                <a:lnTo>
                  <a:pt x="1439" y="206"/>
                </a:lnTo>
                <a:lnTo>
                  <a:pt x="1449" y="211"/>
                </a:lnTo>
                <a:lnTo>
                  <a:pt x="1459" y="211"/>
                </a:lnTo>
                <a:lnTo>
                  <a:pt x="1470" y="201"/>
                </a:lnTo>
                <a:lnTo>
                  <a:pt x="1480" y="196"/>
                </a:lnTo>
                <a:lnTo>
                  <a:pt x="1490" y="196"/>
                </a:lnTo>
                <a:lnTo>
                  <a:pt x="1501" y="196"/>
                </a:lnTo>
                <a:lnTo>
                  <a:pt x="1511" y="190"/>
                </a:lnTo>
                <a:lnTo>
                  <a:pt x="1521" y="190"/>
                </a:lnTo>
                <a:lnTo>
                  <a:pt x="1531" y="185"/>
                </a:lnTo>
                <a:lnTo>
                  <a:pt x="1542" y="185"/>
                </a:lnTo>
                <a:lnTo>
                  <a:pt x="1547" y="175"/>
                </a:lnTo>
                <a:lnTo>
                  <a:pt x="1557" y="170"/>
                </a:lnTo>
                <a:lnTo>
                  <a:pt x="1567" y="165"/>
                </a:lnTo>
                <a:lnTo>
                  <a:pt x="1578" y="170"/>
                </a:lnTo>
                <a:lnTo>
                  <a:pt x="1588" y="165"/>
                </a:lnTo>
                <a:lnTo>
                  <a:pt x="1598" y="160"/>
                </a:lnTo>
                <a:lnTo>
                  <a:pt x="1608" y="154"/>
                </a:lnTo>
                <a:lnTo>
                  <a:pt x="1619" y="149"/>
                </a:lnTo>
                <a:lnTo>
                  <a:pt x="1629" y="139"/>
                </a:lnTo>
                <a:lnTo>
                  <a:pt x="1639" y="134"/>
                </a:lnTo>
                <a:lnTo>
                  <a:pt x="1650" y="129"/>
                </a:lnTo>
                <a:lnTo>
                  <a:pt x="1660" y="118"/>
                </a:lnTo>
                <a:lnTo>
                  <a:pt x="1670" y="113"/>
                </a:lnTo>
                <a:lnTo>
                  <a:pt x="1680" y="103"/>
                </a:lnTo>
                <a:lnTo>
                  <a:pt x="1691" y="93"/>
                </a:lnTo>
                <a:lnTo>
                  <a:pt x="1701" y="88"/>
                </a:lnTo>
                <a:lnTo>
                  <a:pt x="1711" y="82"/>
                </a:lnTo>
                <a:lnTo>
                  <a:pt x="1722" y="77"/>
                </a:lnTo>
                <a:lnTo>
                  <a:pt x="1727" y="67"/>
                </a:lnTo>
                <a:lnTo>
                  <a:pt x="1737" y="67"/>
                </a:lnTo>
                <a:lnTo>
                  <a:pt x="1747" y="72"/>
                </a:lnTo>
                <a:lnTo>
                  <a:pt x="1758" y="57"/>
                </a:lnTo>
                <a:lnTo>
                  <a:pt x="1768" y="57"/>
                </a:lnTo>
                <a:lnTo>
                  <a:pt x="1778" y="52"/>
                </a:lnTo>
                <a:lnTo>
                  <a:pt x="1788" y="46"/>
                </a:lnTo>
                <a:lnTo>
                  <a:pt x="1799" y="52"/>
                </a:lnTo>
                <a:lnTo>
                  <a:pt x="1809" y="57"/>
                </a:lnTo>
                <a:lnTo>
                  <a:pt x="1819" y="62"/>
                </a:lnTo>
                <a:lnTo>
                  <a:pt x="1829" y="62"/>
                </a:lnTo>
                <a:lnTo>
                  <a:pt x="1840" y="57"/>
                </a:lnTo>
                <a:lnTo>
                  <a:pt x="1850" y="52"/>
                </a:lnTo>
                <a:lnTo>
                  <a:pt x="1860" y="46"/>
                </a:lnTo>
                <a:lnTo>
                  <a:pt x="1871" y="41"/>
                </a:lnTo>
                <a:lnTo>
                  <a:pt x="1881" y="36"/>
                </a:lnTo>
                <a:lnTo>
                  <a:pt x="1891" y="36"/>
                </a:lnTo>
                <a:lnTo>
                  <a:pt x="1901" y="31"/>
                </a:lnTo>
                <a:lnTo>
                  <a:pt x="1907" y="31"/>
                </a:lnTo>
                <a:lnTo>
                  <a:pt x="1917" y="31"/>
                </a:lnTo>
                <a:lnTo>
                  <a:pt x="1927" y="31"/>
                </a:lnTo>
                <a:lnTo>
                  <a:pt x="1937" y="31"/>
                </a:lnTo>
                <a:lnTo>
                  <a:pt x="1948" y="31"/>
                </a:lnTo>
                <a:lnTo>
                  <a:pt x="1958" y="26"/>
                </a:lnTo>
                <a:lnTo>
                  <a:pt x="1968" y="21"/>
                </a:lnTo>
                <a:lnTo>
                  <a:pt x="1979" y="21"/>
                </a:lnTo>
                <a:lnTo>
                  <a:pt x="1989" y="16"/>
                </a:lnTo>
                <a:lnTo>
                  <a:pt x="1999" y="10"/>
                </a:lnTo>
                <a:lnTo>
                  <a:pt x="2009" y="10"/>
                </a:lnTo>
                <a:lnTo>
                  <a:pt x="2020" y="5"/>
                </a:lnTo>
                <a:lnTo>
                  <a:pt x="2030" y="5"/>
                </a:lnTo>
                <a:lnTo>
                  <a:pt x="2040" y="0"/>
                </a:lnTo>
                <a:lnTo>
                  <a:pt x="2050" y="0"/>
                </a:lnTo>
                <a:lnTo>
                  <a:pt x="2061" y="0"/>
                </a:lnTo>
                <a:lnTo>
                  <a:pt x="2071" y="0"/>
                </a:lnTo>
                <a:lnTo>
                  <a:pt x="2081" y="0"/>
                </a:lnTo>
                <a:lnTo>
                  <a:pt x="2092" y="0"/>
                </a:lnTo>
                <a:lnTo>
                  <a:pt x="2097" y="0"/>
                </a:lnTo>
                <a:lnTo>
                  <a:pt x="2107" y="0"/>
                </a:lnTo>
                <a:lnTo>
                  <a:pt x="2117" y="0"/>
                </a:lnTo>
                <a:lnTo>
                  <a:pt x="2128" y="5"/>
                </a:lnTo>
                <a:lnTo>
                  <a:pt x="2138" y="5"/>
                </a:lnTo>
                <a:lnTo>
                  <a:pt x="2148" y="5"/>
                </a:lnTo>
                <a:lnTo>
                  <a:pt x="2158" y="10"/>
                </a:lnTo>
                <a:lnTo>
                  <a:pt x="2169" y="10"/>
                </a:lnTo>
                <a:lnTo>
                  <a:pt x="2179" y="16"/>
                </a:lnTo>
                <a:lnTo>
                  <a:pt x="2189" y="16"/>
                </a:lnTo>
                <a:lnTo>
                  <a:pt x="2200" y="21"/>
                </a:lnTo>
                <a:lnTo>
                  <a:pt x="2210" y="26"/>
                </a:lnTo>
                <a:lnTo>
                  <a:pt x="2220" y="26"/>
                </a:lnTo>
                <a:lnTo>
                  <a:pt x="2230" y="31"/>
                </a:lnTo>
                <a:lnTo>
                  <a:pt x="2241" y="36"/>
                </a:lnTo>
                <a:lnTo>
                  <a:pt x="2251" y="36"/>
                </a:lnTo>
                <a:lnTo>
                  <a:pt x="2261" y="41"/>
                </a:lnTo>
                <a:lnTo>
                  <a:pt x="2271" y="46"/>
                </a:lnTo>
                <a:lnTo>
                  <a:pt x="2277" y="52"/>
                </a:lnTo>
                <a:lnTo>
                  <a:pt x="2287" y="57"/>
                </a:lnTo>
                <a:lnTo>
                  <a:pt x="2297" y="57"/>
                </a:lnTo>
                <a:lnTo>
                  <a:pt x="2307" y="62"/>
                </a:lnTo>
                <a:lnTo>
                  <a:pt x="2318" y="67"/>
                </a:lnTo>
                <a:lnTo>
                  <a:pt x="2328" y="72"/>
                </a:lnTo>
                <a:lnTo>
                  <a:pt x="2338" y="77"/>
                </a:lnTo>
                <a:lnTo>
                  <a:pt x="2349" y="82"/>
                </a:lnTo>
                <a:lnTo>
                  <a:pt x="2359" y="88"/>
                </a:lnTo>
                <a:lnTo>
                  <a:pt x="2369" y="88"/>
                </a:lnTo>
                <a:lnTo>
                  <a:pt x="2379" y="93"/>
                </a:lnTo>
                <a:lnTo>
                  <a:pt x="2390" y="98"/>
                </a:lnTo>
                <a:lnTo>
                  <a:pt x="2400" y="103"/>
                </a:lnTo>
                <a:lnTo>
                  <a:pt x="2410" y="108"/>
                </a:lnTo>
                <a:lnTo>
                  <a:pt x="2421" y="113"/>
                </a:lnTo>
                <a:lnTo>
                  <a:pt x="2431" y="118"/>
                </a:lnTo>
                <a:lnTo>
                  <a:pt x="2441" y="124"/>
                </a:lnTo>
                <a:lnTo>
                  <a:pt x="2451" y="124"/>
                </a:lnTo>
                <a:lnTo>
                  <a:pt x="2457" y="129"/>
                </a:lnTo>
                <a:lnTo>
                  <a:pt x="2467" y="134"/>
                </a:lnTo>
                <a:lnTo>
                  <a:pt x="2477" y="139"/>
                </a:lnTo>
                <a:lnTo>
                  <a:pt x="2487" y="144"/>
                </a:lnTo>
                <a:lnTo>
                  <a:pt x="2498" y="149"/>
                </a:lnTo>
                <a:lnTo>
                  <a:pt x="2508" y="149"/>
                </a:lnTo>
                <a:lnTo>
                  <a:pt x="2518" y="154"/>
                </a:lnTo>
                <a:lnTo>
                  <a:pt x="2528" y="160"/>
                </a:lnTo>
                <a:lnTo>
                  <a:pt x="2539" y="165"/>
                </a:lnTo>
                <a:lnTo>
                  <a:pt x="2549" y="165"/>
                </a:lnTo>
                <a:lnTo>
                  <a:pt x="2559" y="170"/>
                </a:lnTo>
                <a:lnTo>
                  <a:pt x="2570" y="175"/>
                </a:lnTo>
                <a:lnTo>
                  <a:pt x="2580" y="180"/>
                </a:lnTo>
                <a:lnTo>
                  <a:pt x="2590" y="180"/>
                </a:lnTo>
                <a:lnTo>
                  <a:pt x="2600" y="185"/>
                </a:lnTo>
                <a:lnTo>
                  <a:pt x="2611" y="190"/>
                </a:lnTo>
                <a:lnTo>
                  <a:pt x="2621" y="190"/>
                </a:lnTo>
                <a:lnTo>
                  <a:pt x="2631" y="196"/>
                </a:lnTo>
                <a:lnTo>
                  <a:pt x="2636" y="196"/>
                </a:lnTo>
                <a:lnTo>
                  <a:pt x="2647" y="201"/>
                </a:lnTo>
                <a:lnTo>
                  <a:pt x="2657" y="206"/>
                </a:lnTo>
                <a:lnTo>
                  <a:pt x="2667" y="206"/>
                </a:lnTo>
                <a:lnTo>
                  <a:pt x="2678" y="211"/>
                </a:lnTo>
                <a:lnTo>
                  <a:pt x="2688" y="211"/>
                </a:lnTo>
                <a:lnTo>
                  <a:pt x="2698" y="216"/>
                </a:lnTo>
                <a:lnTo>
                  <a:pt x="2708" y="216"/>
                </a:lnTo>
                <a:lnTo>
                  <a:pt x="2719" y="221"/>
                </a:lnTo>
                <a:lnTo>
                  <a:pt x="2729" y="221"/>
                </a:lnTo>
                <a:lnTo>
                  <a:pt x="2739" y="226"/>
                </a:lnTo>
                <a:lnTo>
                  <a:pt x="2749" y="226"/>
                </a:lnTo>
                <a:lnTo>
                  <a:pt x="2760" y="226"/>
                </a:lnTo>
                <a:lnTo>
                  <a:pt x="2770" y="232"/>
                </a:lnTo>
                <a:lnTo>
                  <a:pt x="2780" y="232"/>
                </a:lnTo>
                <a:lnTo>
                  <a:pt x="2791" y="237"/>
                </a:lnTo>
                <a:lnTo>
                  <a:pt x="2801" y="237"/>
                </a:lnTo>
                <a:lnTo>
                  <a:pt x="2811" y="237"/>
                </a:lnTo>
                <a:lnTo>
                  <a:pt x="2816" y="242"/>
                </a:lnTo>
                <a:lnTo>
                  <a:pt x="2827" y="242"/>
                </a:lnTo>
                <a:lnTo>
                  <a:pt x="2837" y="242"/>
                </a:lnTo>
                <a:lnTo>
                  <a:pt x="2847" y="247"/>
                </a:lnTo>
                <a:lnTo>
                  <a:pt x="2857" y="247"/>
                </a:lnTo>
                <a:lnTo>
                  <a:pt x="2868" y="247"/>
                </a:lnTo>
                <a:lnTo>
                  <a:pt x="2878" y="247"/>
                </a:lnTo>
                <a:lnTo>
                  <a:pt x="2888" y="252"/>
                </a:lnTo>
                <a:lnTo>
                  <a:pt x="2899" y="252"/>
                </a:lnTo>
                <a:lnTo>
                  <a:pt x="2909" y="252"/>
                </a:lnTo>
                <a:lnTo>
                  <a:pt x="2919" y="252"/>
                </a:lnTo>
                <a:lnTo>
                  <a:pt x="2929" y="257"/>
                </a:lnTo>
                <a:lnTo>
                  <a:pt x="2940" y="257"/>
                </a:lnTo>
                <a:lnTo>
                  <a:pt x="2950" y="257"/>
                </a:lnTo>
                <a:lnTo>
                  <a:pt x="2960" y="257"/>
                </a:lnTo>
                <a:lnTo>
                  <a:pt x="2970" y="262"/>
                </a:lnTo>
                <a:lnTo>
                  <a:pt x="2981" y="262"/>
                </a:lnTo>
                <a:lnTo>
                  <a:pt x="2991" y="262"/>
                </a:lnTo>
                <a:lnTo>
                  <a:pt x="3001" y="262"/>
                </a:lnTo>
                <a:lnTo>
                  <a:pt x="3006" y="262"/>
                </a:lnTo>
                <a:lnTo>
                  <a:pt x="3017" y="262"/>
                </a:lnTo>
                <a:lnTo>
                  <a:pt x="3027" y="262"/>
                </a:lnTo>
                <a:lnTo>
                  <a:pt x="3037" y="262"/>
                </a:lnTo>
                <a:lnTo>
                  <a:pt x="3048" y="262"/>
                </a:lnTo>
                <a:lnTo>
                  <a:pt x="3058" y="262"/>
                </a:lnTo>
                <a:lnTo>
                  <a:pt x="3068" y="262"/>
                </a:lnTo>
                <a:lnTo>
                  <a:pt x="3078" y="262"/>
                </a:lnTo>
                <a:lnTo>
                  <a:pt x="3089" y="262"/>
                </a:lnTo>
                <a:lnTo>
                  <a:pt x="3099" y="262"/>
                </a:lnTo>
                <a:lnTo>
                  <a:pt x="3109" y="268"/>
                </a:lnTo>
                <a:lnTo>
                  <a:pt x="3120" y="268"/>
                </a:lnTo>
                <a:lnTo>
                  <a:pt x="3130" y="268"/>
                </a:lnTo>
                <a:lnTo>
                  <a:pt x="3140" y="268"/>
                </a:lnTo>
                <a:lnTo>
                  <a:pt x="3150" y="268"/>
                </a:lnTo>
                <a:lnTo>
                  <a:pt x="3161" y="268"/>
                </a:lnTo>
                <a:lnTo>
                  <a:pt x="3171" y="268"/>
                </a:lnTo>
                <a:lnTo>
                  <a:pt x="3181" y="268"/>
                </a:lnTo>
                <a:lnTo>
                  <a:pt x="3186" y="268"/>
                </a:lnTo>
                <a:lnTo>
                  <a:pt x="3197" y="268"/>
                </a:lnTo>
                <a:lnTo>
                  <a:pt x="3207" y="268"/>
                </a:lnTo>
                <a:lnTo>
                  <a:pt x="3217" y="268"/>
                </a:lnTo>
                <a:lnTo>
                  <a:pt x="3227" y="268"/>
                </a:lnTo>
                <a:lnTo>
                  <a:pt x="3238" y="268"/>
                </a:lnTo>
                <a:lnTo>
                  <a:pt x="3248" y="268"/>
                </a:lnTo>
                <a:lnTo>
                  <a:pt x="3258" y="268"/>
                </a:lnTo>
                <a:lnTo>
                  <a:pt x="3269" y="268"/>
                </a:lnTo>
                <a:lnTo>
                  <a:pt x="3279" y="268"/>
                </a:lnTo>
                <a:lnTo>
                  <a:pt x="3289" y="268"/>
                </a:lnTo>
                <a:lnTo>
                  <a:pt x="3299" y="268"/>
                </a:lnTo>
                <a:lnTo>
                  <a:pt x="3310" y="268"/>
                </a:lnTo>
                <a:lnTo>
                  <a:pt x="3320" y="268"/>
                </a:lnTo>
                <a:lnTo>
                  <a:pt x="3330" y="268"/>
                </a:lnTo>
                <a:lnTo>
                  <a:pt x="3341" y="268"/>
                </a:lnTo>
                <a:lnTo>
                  <a:pt x="3351" y="268"/>
                </a:lnTo>
                <a:lnTo>
                  <a:pt x="3361" y="268"/>
                </a:lnTo>
                <a:lnTo>
                  <a:pt x="3366" y="268"/>
                </a:lnTo>
                <a:lnTo>
                  <a:pt x="3377" y="268"/>
                </a:lnTo>
                <a:lnTo>
                  <a:pt x="3387" y="268"/>
                </a:lnTo>
                <a:lnTo>
                  <a:pt x="3397" y="268"/>
                </a:lnTo>
                <a:lnTo>
                  <a:pt x="3407" y="268"/>
                </a:lnTo>
                <a:lnTo>
                  <a:pt x="3418" y="268"/>
                </a:lnTo>
                <a:lnTo>
                  <a:pt x="3428" y="268"/>
                </a:lnTo>
                <a:lnTo>
                  <a:pt x="3438" y="268"/>
                </a:lnTo>
                <a:lnTo>
                  <a:pt x="3448" y="268"/>
                </a:lnTo>
                <a:lnTo>
                  <a:pt x="3459" y="268"/>
                </a:lnTo>
                <a:lnTo>
                  <a:pt x="3469" y="268"/>
                </a:lnTo>
                <a:lnTo>
                  <a:pt x="3479" y="268"/>
                </a:lnTo>
                <a:lnTo>
                  <a:pt x="3490" y="268"/>
                </a:lnTo>
                <a:lnTo>
                  <a:pt x="3500" y="268"/>
                </a:lnTo>
                <a:lnTo>
                  <a:pt x="3510" y="268"/>
                </a:lnTo>
                <a:lnTo>
                  <a:pt x="3520" y="268"/>
                </a:lnTo>
                <a:lnTo>
                  <a:pt x="3531" y="268"/>
                </a:lnTo>
                <a:lnTo>
                  <a:pt x="3541" y="268"/>
                </a:lnTo>
                <a:lnTo>
                  <a:pt x="3546" y="268"/>
                </a:lnTo>
                <a:lnTo>
                  <a:pt x="3556" y="268"/>
                </a:lnTo>
                <a:lnTo>
                  <a:pt x="3567" y="268"/>
                </a:lnTo>
                <a:lnTo>
                  <a:pt x="3577" y="273"/>
                </a:lnTo>
                <a:lnTo>
                  <a:pt x="3587" y="273"/>
                </a:lnTo>
                <a:lnTo>
                  <a:pt x="3598" y="273"/>
                </a:lnTo>
                <a:lnTo>
                  <a:pt x="3608" y="273"/>
                </a:lnTo>
                <a:lnTo>
                  <a:pt x="3618" y="273"/>
                </a:lnTo>
                <a:lnTo>
                  <a:pt x="3628" y="273"/>
                </a:lnTo>
                <a:lnTo>
                  <a:pt x="3639" y="273"/>
                </a:lnTo>
                <a:lnTo>
                  <a:pt x="3649" y="273"/>
                </a:lnTo>
                <a:lnTo>
                  <a:pt x="3659" y="273"/>
                </a:lnTo>
                <a:lnTo>
                  <a:pt x="3669" y="273"/>
                </a:lnTo>
                <a:lnTo>
                  <a:pt x="3680" y="273"/>
                </a:lnTo>
                <a:lnTo>
                  <a:pt x="3690" y="273"/>
                </a:lnTo>
                <a:lnTo>
                  <a:pt x="3700" y="273"/>
                </a:lnTo>
                <a:lnTo>
                  <a:pt x="3711" y="273"/>
                </a:lnTo>
                <a:lnTo>
                  <a:pt x="3721" y="273"/>
                </a:lnTo>
                <a:lnTo>
                  <a:pt x="3726" y="273"/>
                </a:lnTo>
                <a:lnTo>
                  <a:pt x="3736" y="273"/>
                </a:lnTo>
                <a:lnTo>
                  <a:pt x="3747" y="273"/>
                </a:lnTo>
                <a:lnTo>
                  <a:pt x="3757" y="273"/>
                </a:lnTo>
                <a:lnTo>
                  <a:pt x="3767" y="273"/>
                </a:lnTo>
                <a:lnTo>
                  <a:pt x="3777" y="273"/>
                </a:lnTo>
                <a:lnTo>
                  <a:pt x="3788" y="273"/>
                </a:lnTo>
                <a:lnTo>
                  <a:pt x="3798" y="273"/>
                </a:lnTo>
                <a:lnTo>
                  <a:pt x="3808" y="273"/>
                </a:lnTo>
                <a:lnTo>
                  <a:pt x="3819" y="273"/>
                </a:lnTo>
                <a:lnTo>
                  <a:pt x="3829" y="273"/>
                </a:lnTo>
                <a:lnTo>
                  <a:pt x="3839" y="273"/>
                </a:lnTo>
                <a:lnTo>
                  <a:pt x="3849" y="273"/>
                </a:lnTo>
                <a:lnTo>
                  <a:pt x="3860" y="273"/>
                </a:lnTo>
                <a:lnTo>
                  <a:pt x="3870" y="273"/>
                </a:lnTo>
                <a:lnTo>
                  <a:pt x="3880" y="273"/>
                </a:lnTo>
                <a:lnTo>
                  <a:pt x="3890" y="273"/>
                </a:lnTo>
                <a:lnTo>
                  <a:pt x="3901" y="273"/>
                </a:lnTo>
                <a:lnTo>
                  <a:pt x="3906" y="273"/>
                </a:lnTo>
                <a:lnTo>
                  <a:pt x="3916" y="273"/>
                </a:lnTo>
                <a:lnTo>
                  <a:pt x="3926" y="273"/>
                </a:lnTo>
                <a:lnTo>
                  <a:pt x="3937" y="273"/>
                </a:lnTo>
                <a:lnTo>
                  <a:pt x="3947" y="273"/>
                </a:lnTo>
                <a:lnTo>
                  <a:pt x="3957" y="273"/>
                </a:lnTo>
                <a:lnTo>
                  <a:pt x="3968" y="273"/>
                </a:lnTo>
                <a:lnTo>
                  <a:pt x="3978" y="273"/>
                </a:lnTo>
                <a:lnTo>
                  <a:pt x="3988" y="273"/>
                </a:lnTo>
                <a:lnTo>
                  <a:pt x="3998" y="273"/>
                </a:lnTo>
                <a:lnTo>
                  <a:pt x="3998" y="273"/>
                </a:lnTo>
                <a:lnTo>
                  <a:pt x="3988" y="273"/>
                </a:lnTo>
                <a:lnTo>
                  <a:pt x="3978" y="273"/>
                </a:lnTo>
                <a:lnTo>
                  <a:pt x="3968" y="273"/>
                </a:lnTo>
                <a:lnTo>
                  <a:pt x="3957" y="273"/>
                </a:lnTo>
                <a:lnTo>
                  <a:pt x="3947" y="273"/>
                </a:lnTo>
                <a:lnTo>
                  <a:pt x="3937" y="273"/>
                </a:lnTo>
                <a:lnTo>
                  <a:pt x="3926" y="273"/>
                </a:lnTo>
                <a:lnTo>
                  <a:pt x="3916" y="273"/>
                </a:lnTo>
                <a:lnTo>
                  <a:pt x="3906" y="273"/>
                </a:lnTo>
                <a:lnTo>
                  <a:pt x="3901" y="273"/>
                </a:lnTo>
                <a:lnTo>
                  <a:pt x="3890" y="273"/>
                </a:lnTo>
                <a:lnTo>
                  <a:pt x="3880" y="273"/>
                </a:lnTo>
                <a:lnTo>
                  <a:pt x="3870" y="273"/>
                </a:lnTo>
                <a:lnTo>
                  <a:pt x="3860" y="273"/>
                </a:lnTo>
                <a:lnTo>
                  <a:pt x="3849" y="273"/>
                </a:lnTo>
                <a:lnTo>
                  <a:pt x="3839" y="273"/>
                </a:lnTo>
                <a:lnTo>
                  <a:pt x="3829" y="273"/>
                </a:lnTo>
                <a:lnTo>
                  <a:pt x="3819" y="273"/>
                </a:lnTo>
                <a:lnTo>
                  <a:pt x="3808" y="273"/>
                </a:lnTo>
                <a:lnTo>
                  <a:pt x="3798" y="273"/>
                </a:lnTo>
                <a:lnTo>
                  <a:pt x="3788" y="273"/>
                </a:lnTo>
                <a:lnTo>
                  <a:pt x="3777" y="273"/>
                </a:lnTo>
                <a:lnTo>
                  <a:pt x="3767" y="273"/>
                </a:lnTo>
                <a:lnTo>
                  <a:pt x="3757" y="273"/>
                </a:lnTo>
                <a:lnTo>
                  <a:pt x="3747" y="273"/>
                </a:lnTo>
                <a:lnTo>
                  <a:pt x="3736" y="273"/>
                </a:lnTo>
                <a:lnTo>
                  <a:pt x="3726" y="273"/>
                </a:lnTo>
                <a:lnTo>
                  <a:pt x="3721" y="273"/>
                </a:lnTo>
                <a:lnTo>
                  <a:pt x="3711" y="273"/>
                </a:lnTo>
                <a:lnTo>
                  <a:pt x="3700" y="273"/>
                </a:lnTo>
                <a:lnTo>
                  <a:pt x="3690" y="273"/>
                </a:lnTo>
                <a:lnTo>
                  <a:pt x="3680" y="273"/>
                </a:lnTo>
                <a:lnTo>
                  <a:pt x="3669" y="273"/>
                </a:lnTo>
                <a:lnTo>
                  <a:pt x="3659" y="273"/>
                </a:lnTo>
                <a:lnTo>
                  <a:pt x="3649" y="273"/>
                </a:lnTo>
                <a:lnTo>
                  <a:pt x="3639" y="273"/>
                </a:lnTo>
                <a:lnTo>
                  <a:pt x="3628" y="273"/>
                </a:lnTo>
                <a:lnTo>
                  <a:pt x="3618" y="273"/>
                </a:lnTo>
                <a:lnTo>
                  <a:pt x="3608" y="273"/>
                </a:lnTo>
                <a:lnTo>
                  <a:pt x="3598" y="273"/>
                </a:lnTo>
                <a:lnTo>
                  <a:pt x="3587" y="273"/>
                </a:lnTo>
                <a:lnTo>
                  <a:pt x="3577" y="273"/>
                </a:lnTo>
                <a:lnTo>
                  <a:pt x="3567" y="268"/>
                </a:lnTo>
                <a:lnTo>
                  <a:pt x="3556" y="268"/>
                </a:lnTo>
                <a:lnTo>
                  <a:pt x="3546" y="268"/>
                </a:lnTo>
                <a:lnTo>
                  <a:pt x="3541" y="268"/>
                </a:lnTo>
                <a:lnTo>
                  <a:pt x="3531" y="268"/>
                </a:lnTo>
                <a:lnTo>
                  <a:pt x="3520" y="268"/>
                </a:lnTo>
                <a:lnTo>
                  <a:pt x="3510" y="268"/>
                </a:lnTo>
                <a:lnTo>
                  <a:pt x="3500" y="268"/>
                </a:lnTo>
                <a:lnTo>
                  <a:pt x="3490" y="268"/>
                </a:lnTo>
                <a:lnTo>
                  <a:pt x="3479" y="268"/>
                </a:lnTo>
                <a:lnTo>
                  <a:pt x="3469" y="268"/>
                </a:lnTo>
                <a:lnTo>
                  <a:pt x="3459" y="268"/>
                </a:lnTo>
                <a:lnTo>
                  <a:pt x="3448" y="268"/>
                </a:lnTo>
                <a:lnTo>
                  <a:pt x="3438" y="268"/>
                </a:lnTo>
                <a:lnTo>
                  <a:pt x="3428" y="268"/>
                </a:lnTo>
                <a:lnTo>
                  <a:pt x="3418" y="268"/>
                </a:lnTo>
                <a:lnTo>
                  <a:pt x="3407" y="268"/>
                </a:lnTo>
                <a:lnTo>
                  <a:pt x="3397" y="268"/>
                </a:lnTo>
                <a:lnTo>
                  <a:pt x="3387" y="268"/>
                </a:lnTo>
                <a:lnTo>
                  <a:pt x="3377" y="268"/>
                </a:lnTo>
                <a:lnTo>
                  <a:pt x="3366" y="268"/>
                </a:lnTo>
                <a:lnTo>
                  <a:pt x="3361" y="268"/>
                </a:lnTo>
                <a:lnTo>
                  <a:pt x="3351" y="268"/>
                </a:lnTo>
                <a:lnTo>
                  <a:pt x="3341" y="268"/>
                </a:lnTo>
                <a:lnTo>
                  <a:pt x="3330" y="268"/>
                </a:lnTo>
                <a:lnTo>
                  <a:pt x="3320" y="268"/>
                </a:lnTo>
                <a:lnTo>
                  <a:pt x="3310" y="268"/>
                </a:lnTo>
                <a:lnTo>
                  <a:pt x="3299" y="268"/>
                </a:lnTo>
                <a:lnTo>
                  <a:pt x="3289" y="268"/>
                </a:lnTo>
                <a:lnTo>
                  <a:pt x="3279" y="268"/>
                </a:lnTo>
                <a:lnTo>
                  <a:pt x="3269" y="268"/>
                </a:lnTo>
                <a:lnTo>
                  <a:pt x="3258" y="268"/>
                </a:lnTo>
                <a:lnTo>
                  <a:pt x="3248" y="268"/>
                </a:lnTo>
                <a:lnTo>
                  <a:pt x="3238" y="268"/>
                </a:lnTo>
                <a:lnTo>
                  <a:pt x="3227" y="268"/>
                </a:lnTo>
                <a:lnTo>
                  <a:pt x="3217" y="268"/>
                </a:lnTo>
                <a:lnTo>
                  <a:pt x="3207" y="268"/>
                </a:lnTo>
                <a:lnTo>
                  <a:pt x="3197" y="268"/>
                </a:lnTo>
                <a:lnTo>
                  <a:pt x="3186" y="268"/>
                </a:lnTo>
                <a:lnTo>
                  <a:pt x="3181" y="268"/>
                </a:lnTo>
                <a:lnTo>
                  <a:pt x="3171" y="268"/>
                </a:lnTo>
                <a:lnTo>
                  <a:pt x="3161" y="268"/>
                </a:lnTo>
                <a:lnTo>
                  <a:pt x="3150" y="268"/>
                </a:lnTo>
                <a:lnTo>
                  <a:pt x="3140" y="268"/>
                </a:lnTo>
                <a:lnTo>
                  <a:pt x="3130" y="268"/>
                </a:lnTo>
                <a:lnTo>
                  <a:pt x="3120" y="268"/>
                </a:lnTo>
                <a:lnTo>
                  <a:pt x="3109" y="268"/>
                </a:lnTo>
                <a:lnTo>
                  <a:pt x="3099" y="262"/>
                </a:lnTo>
                <a:lnTo>
                  <a:pt x="3089" y="262"/>
                </a:lnTo>
                <a:lnTo>
                  <a:pt x="3078" y="262"/>
                </a:lnTo>
                <a:lnTo>
                  <a:pt x="3068" y="262"/>
                </a:lnTo>
                <a:lnTo>
                  <a:pt x="3058" y="262"/>
                </a:lnTo>
                <a:lnTo>
                  <a:pt x="3048" y="262"/>
                </a:lnTo>
                <a:lnTo>
                  <a:pt x="3037" y="262"/>
                </a:lnTo>
                <a:lnTo>
                  <a:pt x="3027" y="262"/>
                </a:lnTo>
                <a:lnTo>
                  <a:pt x="3017" y="262"/>
                </a:lnTo>
                <a:lnTo>
                  <a:pt x="3006" y="262"/>
                </a:lnTo>
                <a:lnTo>
                  <a:pt x="3001" y="262"/>
                </a:lnTo>
                <a:lnTo>
                  <a:pt x="2991" y="262"/>
                </a:lnTo>
                <a:lnTo>
                  <a:pt x="2981" y="262"/>
                </a:lnTo>
                <a:lnTo>
                  <a:pt x="2970" y="262"/>
                </a:lnTo>
                <a:lnTo>
                  <a:pt x="2960" y="262"/>
                </a:lnTo>
                <a:lnTo>
                  <a:pt x="2950" y="262"/>
                </a:lnTo>
                <a:lnTo>
                  <a:pt x="2940" y="262"/>
                </a:lnTo>
                <a:lnTo>
                  <a:pt x="2929" y="262"/>
                </a:lnTo>
                <a:lnTo>
                  <a:pt x="2919" y="262"/>
                </a:lnTo>
                <a:lnTo>
                  <a:pt x="2909" y="262"/>
                </a:lnTo>
                <a:lnTo>
                  <a:pt x="2899" y="257"/>
                </a:lnTo>
                <a:lnTo>
                  <a:pt x="2888" y="257"/>
                </a:lnTo>
                <a:lnTo>
                  <a:pt x="2878" y="257"/>
                </a:lnTo>
                <a:lnTo>
                  <a:pt x="2868" y="257"/>
                </a:lnTo>
                <a:lnTo>
                  <a:pt x="2857" y="257"/>
                </a:lnTo>
                <a:lnTo>
                  <a:pt x="2847" y="257"/>
                </a:lnTo>
                <a:lnTo>
                  <a:pt x="2837" y="257"/>
                </a:lnTo>
                <a:lnTo>
                  <a:pt x="2827" y="257"/>
                </a:lnTo>
                <a:lnTo>
                  <a:pt x="2816" y="257"/>
                </a:lnTo>
                <a:lnTo>
                  <a:pt x="2811" y="257"/>
                </a:lnTo>
                <a:lnTo>
                  <a:pt x="2801" y="252"/>
                </a:lnTo>
                <a:lnTo>
                  <a:pt x="2791" y="252"/>
                </a:lnTo>
                <a:lnTo>
                  <a:pt x="2780" y="252"/>
                </a:lnTo>
                <a:lnTo>
                  <a:pt x="2770" y="252"/>
                </a:lnTo>
                <a:lnTo>
                  <a:pt x="2760" y="252"/>
                </a:lnTo>
                <a:lnTo>
                  <a:pt x="2749" y="252"/>
                </a:lnTo>
                <a:lnTo>
                  <a:pt x="2739" y="252"/>
                </a:lnTo>
                <a:lnTo>
                  <a:pt x="2729" y="247"/>
                </a:lnTo>
                <a:lnTo>
                  <a:pt x="2719" y="247"/>
                </a:lnTo>
                <a:lnTo>
                  <a:pt x="2708" y="247"/>
                </a:lnTo>
                <a:lnTo>
                  <a:pt x="2698" y="247"/>
                </a:lnTo>
                <a:lnTo>
                  <a:pt x="2688" y="247"/>
                </a:lnTo>
                <a:lnTo>
                  <a:pt x="2678" y="247"/>
                </a:lnTo>
                <a:lnTo>
                  <a:pt x="2667" y="242"/>
                </a:lnTo>
                <a:lnTo>
                  <a:pt x="2657" y="242"/>
                </a:lnTo>
                <a:lnTo>
                  <a:pt x="2647" y="242"/>
                </a:lnTo>
                <a:lnTo>
                  <a:pt x="2636" y="242"/>
                </a:lnTo>
                <a:lnTo>
                  <a:pt x="2631" y="242"/>
                </a:lnTo>
                <a:lnTo>
                  <a:pt x="2621" y="237"/>
                </a:lnTo>
                <a:lnTo>
                  <a:pt x="2611" y="237"/>
                </a:lnTo>
                <a:lnTo>
                  <a:pt x="2600" y="237"/>
                </a:lnTo>
                <a:lnTo>
                  <a:pt x="2590" y="237"/>
                </a:lnTo>
                <a:lnTo>
                  <a:pt x="2580" y="237"/>
                </a:lnTo>
                <a:lnTo>
                  <a:pt x="2570" y="232"/>
                </a:lnTo>
                <a:lnTo>
                  <a:pt x="2559" y="232"/>
                </a:lnTo>
                <a:lnTo>
                  <a:pt x="2549" y="232"/>
                </a:lnTo>
                <a:lnTo>
                  <a:pt x="2539" y="232"/>
                </a:lnTo>
                <a:lnTo>
                  <a:pt x="2528" y="232"/>
                </a:lnTo>
                <a:lnTo>
                  <a:pt x="2518" y="226"/>
                </a:lnTo>
                <a:lnTo>
                  <a:pt x="2508" y="226"/>
                </a:lnTo>
                <a:lnTo>
                  <a:pt x="2498" y="226"/>
                </a:lnTo>
                <a:lnTo>
                  <a:pt x="2487" y="226"/>
                </a:lnTo>
                <a:lnTo>
                  <a:pt x="2477" y="221"/>
                </a:lnTo>
                <a:lnTo>
                  <a:pt x="2467" y="221"/>
                </a:lnTo>
                <a:lnTo>
                  <a:pt x="2457" y="221"/>
                </a:lnTo>
                <a:lnTo>
                  <a:pt x="2451" y="221"/>
                </a:lnTo>
                <a:lnTo>
                  <a:pt x="2441" y="221"/>
                </a:lnTo>
                <a:lnTo>
                  <a:pt x="2431" y="216"/>
                </a:lnTo>
                <a:lnTo>
                  <a:pt x="2421" y="216"/>
                </a:lnTo>
                <a:lnTo>
                  <a:pt x="2410" y="216"/>
                </a:lnTo>
                <a:lnTo>
                  <a:pt x="2400" y="216"/>
                </a:lnTo>
                <a:lnTo>
                  <a:pt x="2390" y="216"/>
                </a:lnTo>
                <a:lnTo>
                  <a:pt x="2379" y="211"/>
                </a:lnTo>
                <a:lnTo>
                  <a:pt x="2369" y="211"/>
                </a:lnTo>
                <a:lnTo>
                  <a:pt x="2359" y="211"/>
                </a:lnTo>
                <a:lnTo>
                  <a:pt x="2349" y="211"/>
                </a:lnTo>
                <a:lnTo>
                  <a:pt x="2338" y="211"/>
                </a:lnTo>
                <a:lnTo>
                  <a:pt x="2328" y="206"/>
                </a:lnTo>
                <a:lnTo>
                  <a:pt x="2318" y="206"/>
                </a:lnTo>
                <a:lnTo>
                  <a:pt x="2307" y="206"/>
                </a:lnTo>
                <a:lnTo>
                  <a:pt x="2297" y="206"/>
                </a:lnTo>
                <a:lnTo>
                  <a:pt x="2287" y="206"/>
                </a:lnTo>
                <a:lnTo>
                  <a:pt x="2277" y="206"/>
                </a:lnTo>
                <a:lnTo>
                  <a:pt x="2271" y="206"/>
                </a:lnTo>
                <a:lnTo>
                  <a:pt x="2261" y="201"/>
                </a:lnTo>
                <a:lnTo>
                  <a:pt x="2251" y="201"/>
                </a:lnTo>
                <a:lnTo>
                  <a:pt x="2241" y="201"/>
                </a:lnTo>
                <a:lnTo>
                  <a:pt x="2230" y="201"/>
                </a:lnTo>
                <a:lnTo>
                  <a:pt x="2220" y="201"/>
                </a:lnTo>
                <a:lnTo>
                  <a:pt x="2210" y="201"/>
                </a:lnTo>
                <a:lnTo>
                  <a:pt x="2200" y="201"/>
                </a:lnTo>
                <a:lnTo>
                  <a:pt x="2189" y="190"/>
                </a:lnTo>
                <a:lnTo>
                  <a:pt x="2179" y="175"/>
                </a:lnTo>
                <a:lnTo>
                  <a:pt x="2169" y="165"/>
                </a:lnTo>
                <a:lnTo>
                  <a:pt x="2158" y="154"/>
                </a:lnTo>
                <a:lnTo>
                  <a:pt x="2148" y="144"/>
                </a:lnTo>
                <a:lnTo>
                  <a:pt x="2138" y="134"/>
                </a:lnTo>
                <a:lnTo>
                  <a:pt x="2128" y="124"/>
                </a:lnTo>
                <a:lnTo>
                  <a:pt x="2117" y="108"/>
                </a:lnTo>
                <a:lnTo>
                  <a:pt x="2107" y="98"/>
                </a:lnTo>
                <a:lnTo>
                  <a:pt x="2097" y="88"/>
                </a:lnTo>
                <a:lnTo>
                  <a:pt x="2092" y="77"/>
                </a:lnTo>
                <a:lnTo>
                  <a:pt x="2081" y="72"/>
                </a:lnTo>
                <a:lnTo>
                  <a:pt x="2071" y="62"/>
                </a:lnTo>
                <a:lnTo>
                  <a:pt x="2061" y="52"/>
                </a:lnTo>
                <a:lnTo>
                  <a:pt x="2050" y="46"/>
                </a:lnTo>
                <a:lnTo>
                  <a:pt x="2040" y="36"/>
                </a:lnTo>
                <a:lnTo>
                  <a:pt x="2030" y="31"/>
                </a:lnTo>
                <a:lnTo>
                  <a:pt x="2020" y="21"/>
                </a:lnTo>
                <a:lnTo>
                  <a:pt x="2009" y="16"/>
                </a:lnTo>
                <a:lnTo>
                  <a:pt x="1999" y="10"/>
                </a:lnTo>
                <a:lnTo>
                  <a:pt x="1989" y="16"/>
                </a:lnTo>
                <a:lnTo>
                  <a:pt x="1979" y="21"/>
                </a:lnTo>
                <a:lnTo>
                  <a:pt x="1968" y="21"/>
                </a:lnTo>
                <a:lnTo>
                  <a:pt x="1958" y="26"/>
                </a:lnTo>
                <a:lnTo>
                  <a:pt x="1948" y="31"/>
                </a:lnTo>
                <a:lnTo>
                  <a:pt x="1937" y="31"/>
                </a:lnTo>
                <a:lnTo>
                  <a:pt x="1927" y="31"/>
                </a:lnTo>
                <a:lnTo>
                  <a:pt x="1917" y="31"/>
                </a:lnTo>
                <a:lnTo>
                  <a:pt x="1907" y="31"/>
                </a:lnTo>
                <a:lnTo>
                  <a:pt x="1901" y="31"/>
                </a:lnTo>
                <a:lnTo>
                  <a:pt x="1891" y="36"/>
                </a:lnTo>
                <a:lnTo>
                  <a:pt x="1881" y="36"/>
                </a:lnTo>
                <a:lnTo>
                  <a:pt x="1871" y="41"/>
                </a:lnTo>
                <a:lnTo>
                  <a:pt x="1860" y="46"/>
                </a:lnTo>
                <a:lnTo>
                  <a:pt x="1850" y="52"/>
                </a:lnTo>
                <a:lnTo>
                  <a:pt x="1840" y="57"/>
                </a:lnTo>
                <a:lnTo>
                  <a:pt x="1829" y="62"/>
                </a:lnTo>
                <a:lnTo>
                  <a:pt x="1819" y="62"/>
                </a:lnTo>
                <a:lnTo>
                  <a:pt x="1809" y="57"/>
                </a:lnTo>
                <a:lnTo>
                  <a:pt x="1799" y="52"/>
                </a:lnTo>
                <a:lnTo>
                  <a:pt x="1788" y="46"/>
                </a:lnTo>
                <a:lnTo>
                  <a:pt x="1778" y="52"/>
                </a:lnTo>
                <a:lnTo>
                  <a:pt x="1768" y="57"/>
                </a:lnTo>
                <a:lnTo>
                  <a:pt x="1758" y="57"/>
                </a:lnTo>
                <a:lnTo>
                  <a:pt x="1747" y="72"/>
                </a:lnTo>
                <a:lnTo>
                  <a:pt x="1737" y="67"/>
                </a:lnTo>
                <a:lnTo>
                  <a:pt x="1727" y="67"/>
                </a:lnTo>
                <a:lnTo>
                  <a:pt x="1722" y="77"/>
                </a:lnTo>
                <a:lnTo>
                  <a:pt x="1711" y="82"/>
                </a:lnTo>
                <a:lnTo>
                  <a:pt x="1701" y="88"/>
                </a:lnTo>
                <a:lnTo>
                  <a:pt x="1691" y="93"/>
                </a:lnTo>
                <a:lnTo>
                  <a:pt x="1680" y="103"/>
                </a:lnTo>
                <a:lnTo>
                  <a:pt x="1670" y="113"/>
                </a:lnTo>
                <a:lnTo>
                  <a:pt x="1660" y="118"/>
                </a:lnTo>
                <a:lnTo>
                  <a:pt x="1650" y="129"/>
                </a:lnTo>
                <a:lnTo>
                  <a:pt x="1639" y="134"/>
                </a:lnTo>
                <a:lnTo>
                  <a:pt x="1629" y="139"/>
                </a:lnTo>
                <a:lnTo>
                  <a:pt x="1619" y="149"/>
                </a:lnTo>
                <a:lnTo>
                  <a:pt x="1608" y="154"/>
                </a:lnTo>
                <a:lnTo>
                  <a:pt x="1598" y="160"/>
                </a:lnTo>
                <a:lnTo>
                  <a:pt x="1588" y="165"/>
                </a:lnTo>
                <a:lnTo>
                  <a:pt x="1578" y="170"/>
                </a:lnTo>
                <a:lnTo>
                  <a:pt x="1567" y="165"/>
                </a:lnTo>
                <a:lnTo>
                  <a:pt x="1557" y="170"/>
                </a:lnTo>
                <a:lnTo>
                  <a:pt x="1547" y="175"/>
                </a:lnTo>
                <a:lnTo>
                  <a:pt x="1542" y="185"/>
                </a:lnTo>
                <a:lnTo>
                  <a:pt x="1531" y="185"/>
                </a:lnTo>
                <a:lnTo>
                  <a:pt x="1521" y="190"/>
                </a:lnTo>
                <a:lnTo>
                  <a:pt x="1511" y="190"/>
                </a:lnTo>
                <a:lnTo>
                  <a:pt x="1501" y="196"/>
                </a:lnTo>
                <a:lnTo>
                  <a:pt x="1490" y="196"/>
                </a:lnTo>
                <a:lnTo>
                  <a:pt x="1480" y="196"/>
                </a:lnTo>
                <a:lnTo>
                  <a:pt x="1470" y="201"/>
                </a:lnTo>
                <a:lnTo>
                  <a:pt x="1459" y="211"/>
                </a:lnTo>
                <a:lnTo>
                  <a:pt x="1449" y="211"/>
                </a:lnTo>
                <a:lnTo>
                  <a:pt x="1439" y="206"/>
                </a:lnTo>
                <a:lnTo>
                  <a:pt x="1429" y="206"/>
                </a:lnTo>
                <a:lnTo>
                  <a:pt x="1418" y="206"/>
                </a:lnTo>
                <a:lnTo>
                  <a:pt x="1408" y="206"/>
                </a:lnTo>
                <a:lnTo>
                  <a:pt x="1398" y="211"/>
                </a:lnTo>
                <a:lnTo>
                  <a:pt x="1387" y="216"/>
                </a:lnTo>
                <a:lnTo>
                  <a:pt x="1377" y="216"/>
                </a:lnTo>
                <a:lnTo>
                  <a:pt x="1367" y="216"/>
                </a:lnTo>
                <a:lnTo>
                  <a:pt x="1362" y="221"/>
                </a:lnTo>
                <a:lnTo>
                  <a:pt x="1351" y="226"/>
                </a:lnTo>
                <a:lnTo>
                  <a:pt x="1341" y="226"/>
                </a:lnTo>
                <a:lnTo>
                  <a:pt x="1331" y="232"/>
                </a:lnTo>
                <a:lnTo>
                  <a:pt x="1321" y="237"/>
                </a:lnTo>
                <a:lnTo>
                  <a:pt x="1310" y="232"/>
                </a:lnTo>
                <a:lnTo>
                  <a:pt x="1300" y="226"/>
                </a:lnTo>
                <a:lnTo>
                  <a:pt x="1290" y="221"/>
                </a:lnTo>
                <a:lnTo>
                  <a:pt x="1280" y="226"/>
                </a:lnTo>
                <a:lnTo>
                  <a:pt x="1269" y="226"/>
                </a:lnTo>
                <a:lnTo>
                  <a:pt x="1259" y="232"/>
                </a:lnTo>
                <a:lnTo>
                  <a:pt x="1249" y="232"/>
                </a:lnTo>
                <a:lnTo>
                  <a:pt x="1238" y="232"/>
                </a:lnTo>
                <a:lnTo>
                  <a:pt x="1228" y="232"/>
                </a:lnTo>
                <a:lnTo>
                  <a:pt x="1218" y="237"/>
                </a:lnTo>
                <a:lnTo>
                  <a:pt x="1208" y="242"/>
                </a:lnTo>
                <a:lnTo>
                  <a:pt x="1197" y="232"/>
                </a:lnTo>
                <a:lnTo>
                  <a:pt x="1187" y="242"/>
                </a:lnTo>
                <a:lnTo>
                  <a:pt x="1182" y="237"/>
                </a:lnTo>
                <a:lnTo>
                  <a:pt x="1172" y="237"/>
                </a:lnTo>
                <a:lnTo>
                  <a:pt x="1161" y="237"/>
                </a:lnTo>
                <a:lnTo>
                  <a:pt x="1151" y="242"/>
                </a:lnTo>
                <a:lnTo>
                  <a:pt x="1141" y="242"/>
                </a:lnTo>
                <a:lnTo>
                  <a:pt x="1130" y="237"/>
                </a:lnTo>
                <a:lnTo>
                  <a:pt x="1120" y="237"/>
                </a:lnTo>
                <a:lnTo>
                  <a:pt x="1110" y="242"/>
                </a:lnTo>
                <a:lnTo>
                  <a:pt x="1100" y="242"/>
                </a:lnTo>
                <a:lnTo>
                  <a:pt x="1089" y="247"/>
                </a:lnTo>
                <a:lnTo>
                  <a:pt x="1079" y="247"/>
                </a:lnTo>
                <a:lnTo>
                  <a:pt x="1069" y="247"/>
                </a:lnTo>
                <a:lnTo>
                  <a:pt x="1059" y="247"/>
                </a:lnTo>
                <a:lnTo>
                  <a:pt x="1048" y="252"/>
                </a:lnTo>
                <a:lnTo>
                  <a:pt x="1038" y="252"/>
                </a:lnTo>
                <a:lnTo>
                  <a:pt x="1028" y="252"/>
                </a:lnTo>
                <a:lnTo>
                  <a:pt x="1017" y="257"/>
                </a:lnTo>
                <a:lnTo>
                  <a:pt x="1007" y="257"/>
                </a:lnTo>
                <a:lnTo>
                  <a:pt x="1002" y="257"/>
                </a:lnTo>
                <a:lnTo>
                  <a:pt x="992" y="262"/>
                </a:lnTo>
                <a:lnTo>
                  <a:pt x="981" y="262"/>
                </a:lnTo>
                <a:lnTo>
                  <a:pt x="971" y="262"/>
                </a:lnTo>
                <a:lnTo>
                  <a:pt x="961" y="262"/>
                </a:lnTo>
                <a:lnTo>
                  <a:pt x="951" y="268"/>
                </a:lnTo>
                <a:lnTo>
                  <a:pt x="940" y="268"/>
                </a:lnTo>
                <a:lnTo>
                  <a:pt x="930" y="268"/>
                </a:lnTo>
                <a:lnTo>
                  <a:pt x="920" y="268"/>
                </a:lnTo>
                <a:lnTo>
                  <a:pt x="909" y="268"/>
                </a:lnTo>
                <a:lnTo>
                  <a:pt x="899" y="268"/>
                </a:lnTo>
                <a:lnTo>
                  <a:pt x="889" y="268"/>
                </a:lnTo>
                <a:lnTo>
                  <a:pt x="879" y="268"/>
                </a:lnTo>
                <a:lnTo>
                  <a:pt x="868" y="273"/>
                </a:lnTo>
                <a:lnTo>
                  <a:pt x="858" y="273"/>
                </a:lnTo>
                <a:lnTo>
                  <a:pt x="848" y="273"/>
                </a:lnTo>
                <a:lnTo>
                  <a:pt x="837" y="273"/>
                </a:lnTo>
                <a:lnTo>
                  <a:pt x="827" y="273"/>
                </a:lnTo>
                <a:lnTo>
                  <a:pt x="817" y="273"/>
                </a:lnTo>
                <a:lnTo>
                  <a:pt x="812" y="273"/>
                </a:lnTo>
                <a:lnTo>
                  <a:pt x="802" y="273"/>
                </a:lnTo>
                <a:lnTo>
                  <a:pt x="791" y="278"/>
                </a:lnTo>
                <a:lnTo>
                  <a:pt x="781" y="278"/>
                </a:lnTo>
                <a:lnTo>
                  <a:pt x="771" y="278"/>
                </a:lnTo>
                <a:lnTo>
                  <a:pt x="760" y="278"/>
                </a:lnTo>
                <a:lnTo>
                  <a:pt x="750" y="278"/>
                </a:lnTo>
                <a:lnTo>
                  <a:pt x="740" y="278"/>
                </a:lnTo>
                <a:lnTo>
                  <a:pt x="730" y="278"/>
                </a:lnTo>
                <a:lnTo>
                  <a:pt x="719" y="278"/>
                </a:lnTo>
                <a:lnTo>
                  <a:pt x="709" y="278"/>
                </a:lnTo>
                <a:lnTo>
                  <a:pt x="699" y="278"/>
                </a:lnTo>
                <a:lnTo>
                  <a:pt x="688" y="278"/>
                </a:lnTo>
                <a:lnTo>
                  <a:pt x="678" y="278"/>
                </a:lnTo>
                <a:lnTo>
                  <a:pt x="668" y="278"/>
                </a:lnTo>
                <a:lnTo>
                  <a:pt x="658" y="283"/>
                </a:lnTo>
                <a:lnTo>
                  <a:pt x="647" y="283"/>
                </a:lnTo>
                <a:lnTo>
                  <a:pt x="637" y="283"/>
                </a:lnTo>
                <a:lnTo>
                  <a:pt x="632" y="283"/>
                </a:lnTo>
                <a:lnTo>
                  <a:pt x="622" y="283"/>
                </a:lnTo>
                <a:lnTo>
                  <a:pt x="611" y="283"/>
                </a:lnTo>
                <a:lnTo>
                  <a:pt x="601" y="283"/>
                </a:lnTo>
                <a:lnTo>
                  <a:pt x="591" y="283"/>
                </a:lnTo>
                <a:lnTo>
                  <a:pt x="581" y="283"/>
                </a:lnTo>
                <a:lnTo>
                  <a:pt x="570" y="283"/>
                </a:lnTo>
                <a:lnTo>
                  <a:pt x="560" y="283"/>
                </a:lnTo>
                <a:lnTo>
                  <a:pt x="550" y="283"/>
                </a:lnTo>
                <a:lnTo>
                  <a:pt x="539" y="283"/>
                </a:lnTo>
                <a:lnTo>
                  <a:pt x="529" y="283"/>
                </a:lnTo>
                <a:lnTo>
                  <a:pt x="519" y="283"/>
                </a:lnTo>
                <a:lnTo>
                  <a:pt x="509" y="283"/>
                </a:lnTo>
                <a:lnTo>
                  <a:pt x="498" y="288"/>
                </a:lnTo>
                <a:lnTo>
                  <a:pt x="488" y="288"/>
                </a:lnTo>
                <a:lnTo>
                  <a:pt x="478" y="288"/>
                </a:lnTo>
                <a:lnTo>
                  <a:pt x="467" y="288"/>
                </a:lnTo>
                <a:lnTo>
                  <a:pt x="457" y="288"/>
                </a:lnTo>
                <a:lnTo>
                  <a:pt x="452" y="288"/>
                </a:lnTo>
                <a:lnTo>
                  <a:pt x="442" y="288"/>
                </a:lnTo>
                <a:lnTo>
                  <a:pt x="431" y="288"/>
                </a:lnTo>
                <a:lnTo>
                  <a:pt x="421" y="288"/>
                </a:lnTo>
                <a:lnTo>
                  <a:pt x="411" y="288"/>
                </a:lnTo>
                <a:lnTo>
                  <a:pt x="401" y="288"/>
                </a:lnTo>
                <a:lnTo>
                  <a:pt x="390" y="288"/>
                </a:lnTo>
                <a:lnTo>
                  <a:pt x="380" y="288"/>
                </a:lnTo>
                <a:lnTo>
                  <a:pt x="370" y="288"/>
                </a:lnTo>
                <a:lnTo>
                  <a:pt x="360" y="288"/>
                </a:lnTo>
                <a:lnTo>
                  <a:pt x="349" y="288"/>
                </a:lnTo>
                <a:lnTo>
                  <a:pt x="339" y="288"/>
                </a:lnTo>
                <a:lnTo>
                  <a:pt x="329" y="288"/>
                </a:lnTo>
                <a:lnTo>
                  <a:pt x="318" y="288"/>
                </a:lnTo>
                <a:lnTo>
                  <a:pt x="308" y="288"/>
                </a:lnTo>
                <a:lnTo>
                  <a:pt x="298" y="288"/>
                </a:lnTo>
                <a:lnTo>
                  <a:pt x="288" y="288"/>
                </a:lnTo>
                <a:lnTo>
                  <a:pt x="277" y="288"/>
                </a:lnTo>
                <a:lnTo>
                  <a:pt x="272" y="288"/>
                </a:lnTo>
                <a:lnTo>
                  <a:pt x="262" y="288"/>
                </a:lnTo>
                <a:lnTo>
                  <a:pt x="252" y="288"/>
                </a:lnTo>
                <a:lnTo>
                  <a:pt x="241" y="288"/>
                </a:lnTo>
                <a:lnTo>
                  <a:pt x="231" y="288"/>
                </a:lnTo>
                <a:lnTo>
                  <a:pt x="221" y="288"/>
                </a:lnTo>
                <a:lnTo>
                  <a:pt x="210" y="288"/>
                </a:lnTo>
                <a:lnTo>
                  <a:pt x="200" y="288"/>
                </a:lnTo>
                <a:lnTo>
                  <a:pt x="190" y="288"/>
                </a:lnTo>
                <a:lnTo>
                  <a:pt x="180" y="288"/>
                </a:lnTo>
                <a:lnTo>
                  <a:pt x="169" y="288"/>
                </a:lnTo>
                <a:lnTo>
                  <a:pt x="159" y="288"/>
                </a:lnTo>
                <a:lnTo>
                  <a:pt x="149" y="288"/>
                </a:lnTo>
                <a:lnTo>
                  <a:pt x="138" y="288"/>
                </a:lnTo>
                <a:lnTo>
                  <a:pt x="128" y="288"/>
                </a:lnTo>
                <a:lnTo>
                  <a:pt x="118" y="288"/>
                </a:lnTo>
                <a:lnTo>
                  <a:pt x="108" y="288"/>
                </a:lnTo>
                <a:lnTo>
                  <a:pt x="97" y="288"/>
                </a:lnTo>
                <a:lnTo>
                  <a:pt x="92" y="288"/>
                </a:lnTo>
                <a:lnTo>
                  <a:pt x="82" y="288"/>
                </a:lnTo>
                <a:lnTo>
                  <a:pt x="72" y="288"/>
                </a:lnTo>
                <a:lnTo>
                  <a:pt x="61" y="288"/>
                </a:lnTo>
                <a:lnTo>
                  <a:pt x="51" y="288"/>
                </a:lnTo>
                <a:lnTo>
                  <a:pt x="41" y="288"/>
                </a:lnTo>
                <a:lnTo>
                  <a:pt x="31" y="288"/>
                </a:lnTo>
                <a:lnTo>
                  <a:pt x="20" y="288"/>
                </a:lnTo>
                <a:lnTo>
                  <a:pt x="10" y="288"/>
                </a:lnTo>
                <a:lnTo>
                  <a:pt x="0" y="288"/>
                </a:lnTo>
              </a:path>
            </a:pathLst>
          </a:custGeom>
          <a:noFill/>
          <a:ln w="0">
            <a:solidFill>
              <a:srgbClr val="0000FF"/>
            </a:solidFill>
            <a:prstDash val="solid"/>
            <a:round/>
            <a:headEnd/>
            <a:tailEnd/>
          </a:ln>
        </p:spPr>
        <p:txBody>
          <a:bodyPr/>
          <a:lstStyle/>
          <a:p>
            <a:endParaRPr lang="en-GB"/>
          </a:p>
        </p:txBody>
      </p:sp>
      <p:sp>
        <p:nvSpPr>
          <p:cNvPr id="425185" name="Freeform 225"/>
          <p:cNvSpPr>
            <a:spLocks/>
          </p:cNvSpPr>
          <p:nvPr/>
        </p:nvSpPr>
        <p:spPr bwMode="auto">
          <a:xfrm>
            <a:off x="1423988" y="4576763"/>
            <a:ext cx="6346825" cy="865187"/>
          </a:xfrm>
          <a:custGeom>
            <a:avLst/>
            <a:gdLst/>
            <a:ahLst/>
            <a:cxnLst>
              <a:cxn ang="0">
                <a:pos x="108" y="545"/>
              </a:cxn>
              <a:cxn ang="0">
                <a:pos x="241" y="545"/>
              </a:cxn>
              <a:cxn ang="0">
                <a:pos x="370" y="545"/>
              </a:cxn>
              <a:cxn ang="0">
                <a:pos x="498" y="545"/>
              </a:cxn>
              <a:cxn ang="0">
                <a:pos x="632" y="540"/>
              </a:cxn>
              <a:cxn ang="0">
                <a:pos x="760" y="535"/>
              </a:cxn>
              <a:cxn ang="0">
                <a:pos x="889" y="525"/>
              </a:cxn>
              <a:cxn ang="0">
                <a:pos x="1017" y="509"/>
              </a:cxn>
              <a:cxn ang="0">
                <a:pos x="1151" y="494"/>
              </a:cxn>
              <a:cxn ang="0">
                <a:pos x="1280" y="473"/>
              </a:cxn>
              <a:cxn ang="0">
                <a:pos x="1408" y="458"/>
              </a:cxn>
              <a:cxn ang="0">
                <a:pos x="1542" y="427"/>
              </a:cxn>
              <a:cxn ang="0">
                <a:pos x="1670" y="334"/>
              </a:cxn>
              <a:cxn ang="0">
                <a:pos x="1799" y="216"/>
              </a:cxn>
              <a:cxn ang="0">
                <a:pos x="1927" y="139"/>
              </a:cxn>
              <a:cxn ang="0">
                <a:pos x="2061" y="26"/>
              </a:cxn>
              <a:cxn ang="0">
                <a:pos x="2189" y="5"/>
              </a:cxn>
              <a:cxn ang="0">
                <a:pos x="2318" y="52"/>
              </a:cxn>
              <a:cxn ang="0">
                <a:pos x="2451" y="129"/>
              </a:cxn>
              <a:cxn ang="0">
                <a:pos x="2580" y="216"/>
              </a:cxn>
              <a:cxn ang="0">
                <a:pos x="2708" y="293"/>
              </a:cxn>
              <a:cxn ang="0">
                <a:pos x="2837" y="350"/>
              </a:cxn>
              <a:cxn ang="0">
                <a:pos x="2970" y="386"/>
              </a:cxn>
              <a:cxn ang="0">
                <a:pos x="3099" y="401"/>
              </a:cxn>
              <a:cxn ang="0">
                <a:pos x="3227" y="417"/>
              </a:cxn>
              <a:cxn ang="0">
                <a:pos x="3361" y="427"/>
              </a:cxn>
              <a:cxn ang="0">
                <a:pos x="3490" y="432"/>
              </a:cxn>
              <a:cxn ang="0">
                <a:pos x="3618" y="437"/>
              </a:cxn>
              <a:cxn ang="0">
                <a:pos x="3747" y="437"/>
              </a:cxn>
              <a:cxn ang="0">
                <a:pos x="3880" y="442"/>
              </a:cxn>
              <a:cxn ang="0">
                <a:pos x="3998" y="530"/>
              </a:cxn>
              <a:cxn ang="0">
                <a:pos x="3870" y="530"/>
              </a:cxn>
              <a:cxn ang="0">
                <a:pos x="3736" y="530"/>
              </a:cxn>
              <a:cxn ang="0">
                <a:pos x="3608" y="530"/>
              </a:cxn>
              <a:cxn ang="0">
                <a:pos x="3479" y="525"/>
              </a:cxn>
              <a:cxn ang="0">
                <a:pos x="3351" y="525"/>
              </a:cxn>
              <a:cxn ang="0">
                <a:pos x="3217" y="525"/>
              </a:cxn>
              <a:cxn ang="0">
                <a:pos x="3089" y="519"/>
              </a:cxn>
              <a:cxn ang="0">
                <a:pos x="2960" y="514"/>
              </a:cxn>
              <a:cxn ang="0">
                <a:pos x="2827" y="499"/>
              </a:cxn>
              <a:cxn ang="0">
                <a:pos x="2698" y="473"/>
              </a:cxn>
              <a:cxn ang="0">
                <a:pos x="2570" y="432"/>
              </a:cxn>
              <a:cxn ang="0">
                <a:pos x="2441" y="381"/>
              </a:cxn>
              <a:cxn ang="0">
                <a:pos x="2307" y="319"/>
              </a:cxn>
              <a:cxn ang="0">
                <a:pos x="2179" y="273"/>
              </a:cxn>
              <a:cxn ang="0">
                <a:pos x="2050" y="257"/>
              </a:cxn>
              <a:cxn ang="0">
                <a:pos x="1917" y="288"/>
              </a:cxn>
              <a:cxn ang="0">
                <a:pos x="1788" y="303"/>
              </a:cxn>
              <a:cxn ang="0">
                <a:pos x="1660" y="375"/>
              </a:cxn>
              <a:cxn ang="0">
                <a:pos x="1531" y="442"/>
              </a:cxn>
              <a:cxn ang="0">
                <a:pos x="1398" y="468"/>
              </a:cxn>
              <a:cxn ang="0">
                <a:pos x="1269" y="483"/>
              </a:cxn>
              <a:cxn ang="0">
                <a:pos x="1141" y="499"/>
              </a:cxn>
              <a:cxn ang="0">
                <a:pos x="1007" y="514"/>
              </a:cxn>
              <a:cxn ang="0">
                <a:pos x="879" y="525"/>
              </a:cxn>
              <a:cxn ang="0">
                <a:pos x="750" y="535"/>
              </a:cxn>
              <a:cxn ang="0">
                <a:pos x="622" y="540"/>
              </a:cxn>
              <a:cxn ang="0">
                <a:pos x="488" y="545"/>
              </a:cxn>
              <a:cxn ang="0">
                <a:pos x="360" y="545"/>
              </a:cxn>
              <a:cxn ang="0">
                <a:pos x="231" y="545"/>
              </a:cxn>
              <a:cxn ang="0">
                <a:pos x="97" y="545"/>
              </a:cxn>
            </a:cxnLst>
            <a:rect l="0" t="0" r="r" b="b"/>
            <a:pathLst>
              <a:path w="3998" h="545">
                <a:moveTo>
                  <a:pt x="0" y="545"/>
                </a:moveTo>
                <a:lnTo>
                  <a:pt x="0" y="545"/>
                </a:lnTo>
                <a:lnTo>
                  <a:pt x="10" y="545"/>
                </a:lnTo>
                <a:lnTo>
                  <a:pt x="20" y="545"/>
                </a:lnTo>
                <a:lnTo>
                  <a:pt x="31" y="545"/>
                </a:lnTo>
                <a:lnTo>
                  <a:pt x="41" y="545"/>
                </a:lnTo>
                <a:lnTo>
                  <a:pt x="51" y="545"/>
                </a:lnTo>
                <a:lnTo>
                  <a:pt x="61" y="545"/>
                </a:lnTo>
                <a:lnTo>
                  <a:pt x="72" y="545"/>
                </a:lnTo>
                <a:lnTo>
                  <a:pt x="82" y="545"/>
                </a:lnTo>
                <a:lnTo>
                  <a:pt x="92" y="545"/>
                </a:lnTo>
                <a:lnTo>
                  <a:pt x="97" y="545"/>
                </a:lnTo>
                <a:lnTo>
                  <a:pt x="108" y="545"/>
                </a:lnTo>
                <a:lnTo>
                  <a:pt x="118" y="545"/>
                </a:lnTo>
                <a:lnTo>
                  <a:pt x="128" y="545"/>
                </a:lnTo>
                <a:lnTo>
                  <a:pt x="138" y="545"/>
                </a:lnTo>
                <a:lnTo>
                  <a:pt x="149" y="545"/>
                </a:lnTo>
                <a:lnTo>
                  <a:pt x="159" y="545"/>
                </a:lnTo>
                <a:lnTo>
                  <a:pt x="169" y="545"/>
                </a:lnTo>
                <a:lnTo>
                  <a:pt x="180" y="545"/>
                </a:lnTo>
                <a:lnTo>
                  <a:pt x="190" y="545"/>
                </a:lnTo>
                <a:lnTo>
                  <a:pt x="200" y="545"/>
                </a:lnTo>
                <a:lnTo>
                  <a:pt x="210" y="545"/>
                </a:lnTo>
                <a:lnTo>
                  <a:pt x="221" y="545"/>
                </a:lnTo>
                <a:lnTo>
                  <a:pt x="231" y="545"/>
                </a:lnTo>
                <a:lnTo>
                  <a:pt x="241" y="545"/>
                </a:lnTo>
                <a:lnTo>
                  <a:pt x="252" y="545"/>
                </a:lnTo>
                <a:lnTo>
                  <a:pt x="262" y="545"/>
                </a:lnTo>
                <a:lnTo>
                  <a:pt x="272" y="545"/>
                </a:lnTo>
                <a:lnTo>
                  <a:pt x="277" y="545"/>
                </a:lnTo>
                <a:lnTo>
                  <a:pt x="288" y="545"/>
                </a:lnTo>
                <a:lnTo>
                  <a:pt x="298" y="545"/>
                </a:lnTo>
                <a:lnTo>
                  <a:pt x="308" y="545"/>
                </a:lnTo>
                <a:lnTo>
                  <a:pt x="318" y="545"/>
                </a:lnTo>
                <a:lnTo>
                  <a:pt x="329" y="545"/>
                </a:lnTo>
                <a:lnTo>
                  <a:pt x="339" y="545"/>
                </a:lnTo>
                <a:lnTo>
                  <a:pt x="349" y="545"/>
                </a:lnTo>
                <a:lnTo>
                  <a:pt x="360" y="545"/>
                </a:lnTo>
                <a:lnTo>
                  <a:pt x="370" y="545"/>
                </a:lnTo>
                <a:lnTo>
                  <a:pt x="380" y="545"/>
                </a:lnTo>
                <a:lnTo>
                  <a:pt x="390" y="545"/>
                </a:lnTo>
                <a:lnTo>
                  <a:pt x="401" y="545"/>
                </a:lnTo>
                <a:lnTo>
                  <a:pt x="411" y="545"/>
                </a:lnTo>
                <a:lnTo>
                  <a:pt x="421" y="545"/>
                </a:lnTo>
                <a:lnTo>
                  <a:pt x="431" y="545"/>
                </a:lnTo>
                <a:lnTo>
                  <a:pt x="442" y="545"/>
                </a:lnTo>
                <a:lnTo>
                  <a:pt x="452" y="545"/>
                </a:lnTo>
                <a:lnTo>
                  <a:pt x="457" y="545"/>
                </a:lnTo>
                <a:lnTo>
                  <a:pt x="467" y="545"/>
                </a:lnTo>
                <a:lnTo>
                  <a:pt x="478" y="545"/>
                </a:lnTo>
                <a:lnTo>
                  <a:pt x="488" y="545"/>
                </a:lnTo>
                <a:lnTo>
                  <a:pt x="498" y="545"/>
                </a:lnTo>
                <a:lnTo>
                  <a:pt x="509" y="540"/>
                </a:lnTo>
                <a:lnTo>
                  <a:pt x="519" y="540"/>
                </a:lnTo>
                <a:lnTo>
                  <a:pt x="529" y="540"/>
                </a:lnTo>
                <a:lnTo>
                  <a:pt x="539" y="540"/>
                </a:lnTo>
                <a:lnTo>
                  <a:pt x="550" y="540"/>
                </a:lnTo>
                <a:lnTo>
                  <a:pt x="560" y="540"/>
                </a:lnTo>
                <a:lnTo>
                  <a:pt x="570" y="540"/>
                </a:lnTo>
                <a:lnTo>
                  <a:pt x="581" y="540"/>
                </a:lnTo>
                <a:lnTo>
                  <a:pt x="591" y="540"/>
                </a:lnTo>
                <a:lnTo>
                  <a:pt x="601" y="540"/>
                </a:lnTo>
                <a:lnTo>
                  <a:pt x="611" y="540"/>
                </a:lnTo>
                <a:lnTo>
                  <a:pt x="622" y="540"/>
                </a:lnTo>
                <a:lnTo>
                  <a:pt x="632" y="540"/>
                </a:lnTo>
                <a:lnTo>
                  <a:pt x="637" y="540"/>
                </a:lnTo>
                <a:lnTo>
                  <a:pt x="647" y="540"/>
                </a:lnTo>
                <a:lnTo>
                  <a:pt x="658" y="535"/>
                </a:lnTo>
                <a:lnTo>
                  <a:pt x="668" y="535"/>
                </a:lnTo>
                <a:lnTo>
                  <a:pt x="678" y="535"/>
                </a:lnTo>
                <a:lnTo>
                  <a:pt x="688" y="535"/>
                </a:lnTo>
                <a:lnTo>
                  <a:pt x="699" y="535"/>
                </a:lnTo>
                <a:lnTo>
                  <a:pt x="709" y="535"/>
                </a:lnTo>
                <a:lnTo>
                  <a:pt x="719" y="535"/>
                </a:lnTo>
                <a:lnTo>
                  <a:pt x="730" y="535"/>
                </a:lnTo>
                <a:lnTo>
                  <a:pt x="740" y="535"/>
                </a:lnTo>
                <a:lnTo>
                  <a:pt x="750" y="535"/>
                </a:lnTo>
                <a:lnTo>
                  <a:pt x="760" y="535"/>
                </a:lnTo>
                <a:lnTo>
                  <a:pt x="771" y="535"/>
                </a:lnTo>
                <a:lnTo>
                  <a:pt x="781" y="535"/>
                </a:lnTo>
                <a:lnTo>
                  <a:pt x="791" y="530"/>
                </a:lnTo>
                <a:lnTo>
                  <a:pt x="802" y="530"/>
                </a:lnTo>
                <a:lnTo>
                  <a:pt x="812" y="530"/>
                </a:lnTo>
                <a:lnTo>
                  <a:pt x="817" y="530"/>
                </a:lnTo>
                <a:lnTo>
                  <a:pt x="827" y="530"/>
                </a:lnTo>
                <a:lnTo>
                  <a:pt x="837" y="530"/>
                </a:lnTo>
                <a:lnTo>
                  <a:pt x="848" y="530"/>
                </a:lnTo>
                <a:lnTo>
                  <a:pt x="858" y="530"/>
                </a:lnTo>
                <a:lnTo>
                  <a:pt x="868" y="525"/>
                </a:lnTo>
                <a:lnTo>
                  <a:pt x="879" y="525"/>
                </a:lnTo>
                <a:lnTo>
                  <a:pt x="889" y="525"/>
                </a:lnTo>
                <a:lnTo>
                  <a:pt x="899" y="525"/>
                </a:lnTo>
                <a:lnTo>
                  <a:pt x="909" y="525"/>
                </a:lnTo>
                <a:lnTo>
                  <a:pt x="920" y="519"/>
                </a:lnTo>
                <a:lnTo>
                  <a:pt x="930" y="525"/>
                </a:lnTo>
                <a:lnTo>
                  <a:pt x="940" y="519"/>
                </a:lnTo>
                <a:lnTo>
                  <a:pt x="951" y="519"/>
                </a:lnTo>
                <a:lnTo>
                  <a:pt x="961" y="519"/>
                </a:lnTo>
                <a:lnTo>
                  <a:pt x="971" y="519"/>
                </a:lnTo>
                <a:lnTo>
                  <a:pt x="981" y="514"/>
                </a:lnTo>
                <a:lnTo>
                  <a:pt x="992" y="514"/>
                </a:lnTo>
                <a:lnTo>
                  <a:pt x="1002" y="514"/>
                </a:lnTo>
                <a:lnTo>
                  <a:pt x="1007" y="509"/>
                </a:lnTo>
                <a:lnTo>
                  <a:pt x="1017" y="509"/>
                </a:lnTo>
                <a:lnTo>
                  <a:pt x="1028" y="509"/>
                </a:lnTo>
                <a:lnTo>
                  <a:pt x="1038" y="504"/>
                </a:lnTo>
                <a:lnTo>
                  <a:pt x="1048" y="504"/>
                </a:lnTo>
                <a:lnTo>
                  <a:pt x="1059" y="499"/>
                </a:lnTo>
                <a:lnTo>
                  <a:pt x="1069" y="499"/>
                </a:lnTo>
                <a:lnTo>
                  <a:pt x="1079" y="499"/>
                </a:lnTo>
                <a:lnTo>
                  <a:pt x="1089" y="499"/>
                </a:lnTo>
                <a:lnTo>
                  <a:pt x="1100" y="494"/>
                </a:lnTo>
                <a:lnTo>
                  <a:pt x="1110" y="494"/>
                </a:lnTo>
                <a:lnTo>
                  <a:pt x="1120" y="489"/>
                </a:lnTo>
                <a:lnTo>
                  <a:pt x="1130" y="489"/>
                </a:lnTo>
                <a:lnTo>
                  <a:pt x="1141" y="494"/>
                </a:lnTo>
                <a:lnTo>
                  <a:pt x="1151" y="494"/>
                </a:lnTo>
                <a:lnTo>
                  <a:pt x="1161" y="489"/>
                </a:lnTo>
                <a:lnTo>
                  <a:pt x="1172" y="483"/>
                </a:lnTo>
                <a:lnTo>
                  <a:pt x="1182" y="483"/>
                </a:lnTo>
                <a:lnTo>
                  <a:pt x="1187" y="494"/>
                </a:lnTo>
                <a:lnTo>
                  <a:pt x="1197" y="483"/>
                </a:lnTo>
                <a:lnTo>
                  <a:pt x="1208" y="494"/>
                </a:lnTo>
                <a:lnTo>
                  <a:pt x="1218" y="489"/>
                </a:lnTo>
                <a:lnTo>
                  <a:pt x="1228" y="478"/>
                </a:lnTo>
                <a:lnTo>
                  <a:pt x="1238" y="478"/>
                </a:lnTo>
                <a:lnTo>
                  <a:pt x="1249" y="478"/>
                </a:lnTo>
                <a:lnTo>
                  <a:pt x="1259" y="478"/>
                </a:lnTo>
                <a:lnTo>
                  <a:pt x="1269" y="473"/>
                </a:lnTo>
                <a:lnTo>
                  <a:pt x="1280" y="473"/>
                </a:lnTo>
                <a:lnTo>
                  <a:pt x="1290" y="468"/>
                </a:lnTo>
                <a:lnTo>
                  <a:pt x="1300" y="473"/>
                </a:lnTo>
                <a:lnTo>
                  <a:pt x="1310" y="478"/>
                </a:lnTo>
                <a:lnTo>
                  <a:pt x="1321" y="489"/>
                </a:lnTo>
                <a:lnTo>
                  <a:pt x="1331" y="483"/>
                </a:lnTo>
                <a:lnTo>
                  <a:pt x="1341" y="478"/>
                </a:lnTo>
                <a:lnTo>
                  <a:pt x="1351" y="478"/>
                </a:lnTo>
                <a:lnTo>
                  <a:pt x="1362" y="468"/>
                </a:lnTo>
                <a:lnTo>
                  <a:pt x="1367" y="463"/>
                </a:lnTo>
                <a:lnTo>
                  <a:pt x="1377" y="468"/>
                </a:lnTo>
                <a:lnTo>
                  <a:pt x="1387" y="463"/>
                </a:lnTo>
                <a:lnTo>
                  <a:pt x="1398" y="458"/>
                </a:lnTo>
                <a:lnTo>
                  <a:pt x="1408" y="458"/>
                </a:lnTo>
                <a:lnTo>
                  <a:pt x="1418" y="458"/>
                </a:lnTo>
                <a:lnTo>
                  <a:pt x="1429" y="453"/>
                </a:lnTo>
                <a:lnTo>
                  <a:pt x="1439" y="453"/>
                </a:lnTo>
                <a:lnTo>
                  <a:pt x="1449" y="463"/>
                </a:lnTo>
                <a:lnTo>
                  <a:pt x="1459" y="458"/>
                </a:lnTo>
                <a:lnTo>
                  <a:pt x="1470" y="447"/>
                </a:lnTo>
                <a:lnTo>
                  <a:pt x="1480" y="442"/>
                </a:lnTo>
                <a:lnTo>
                  <a:pt x="1490" y="442"/>
                </a:lnTo>
                <a:lnTo>
                  <a:pt x="1501" y="442"/>
                </a:lnTo>
                <a:lnTo>
                  <a:pt x="1511" y="432"/>
                </a:lnTo>
                <a:lnTo>
                  <a:pt x="1521" y="432"/>
                </a:lnTo>
                <a:lnTo>
                  <a:pt x="1531" y="432"/>
                </a:lnTo>
                <a:lnTo>
                  <a:pt x="1542" y="427"/>
                </a:lnTo>
                <a:lnTo>
                  <a:pt x="1547" y="417"/>
                </a:lnTo>
                <a:lnTo>
                  <a:pt x="1557" y="406"/>
                </a:lnTo>
                <a:lnTo>
                  <a:pt x="1567" y="401"/>
                </a:lnTo>
                <a:lnTo>
                  <a:pt x="1578" y="401"/>
                </a:lnTo>
                <a:lnTo>
                  <a:pt x="1588" y="391"/>
                </a:lnTo>
                <a:lnTo>
                  <a:pt x="1598" y="381"/>
                </a:lnTo>
                <a:lnTo>
                  <a:pt x="1608" y="381"/>
                </a:lnTo>
                <a:lnTo>
                  <a:pt x="1619" y="375"/>
                </a:lnTo>
                <a:lnTo>
                  <a:pt x="1629" y="365"/>
                </a:lnTo>
                <a:lnTo>
                  <a:pt x="1639" y="360"/>
                </a:lnTo>
                <a:lnTo>
                  <a:pt x="1650" y="350"/>
                </a:lnTo>
                <a:lnTo>
                  <a:pt x="1660" y="339"/>
                </a:lnTo>
                <a:lnTo>
                  <a:pt x="1670" y="334"/>
                </a:lnTo>
                <a:lnTo>
                  <a:pt x="1680" y="319"/>
                </a:lnTo>
                <a:lnTo>
                  <a:pt x="1691" y="309"/>
                </a:lnTo>
                <a:lnTo>
                  <a:pt x="1701" y="293"/>
                </a:lnTo>
                <a:lnTo>
                  <a:pt x="1711" y="283"/>
                </a:lnTo>
                <a:lnTo>
                  <a:pt x="1722" y="273"/>
                </a:lnTo>
                <a:lnTo>
                  <a:pt x="1727" y="257"/>
                </a:lnTo>
                <a:lnTo>
                  <a:pt x="1737" y="262"/>
                </a:lnTo>
                <a:lnTo>
                  <a:pt x="1747" y="262"/>
                </a:lnTo>
                <a:lnTo>
                  <a:pt x="1758" y="242"/>
                </a:lnTo>
                <a:lnTo>
                  <a:pt x="1768" y="237"/>
                </a:lnTo>
                <a:lnTo>
                  <a:pt x="1778" y="226"/>
                </a:lnTo>
                <a:lnTo>
                  <a:pt x="1788" y="216"/>
                </a:lnTo>
                <a:lnTo>
                  <a:pt x="1799" y="216"/>
                </a:lnTo>
                <a:lnTo>
                  <a:pt x="1809" y="226"/>
                </a:lnTo>
                <a:lnTo>
                  <a:pt x="1819" y="226"/>
                </a:lnTo>
                <a:lnTo>
                  <a:pt x="1829" y="221"/>
                </a:lnTo>
                <a:lnTo>
                  <a:pt x="1840" y="211"/>
                </a:lnTo>
                <a:lnTo>
                  <a:pt x="1850" y="201"/>
                </a:lnTo>
                <a:lnTo>
                  <a:pt x="1860" y="195"/>
                </a:lnTo>
                <a:lnTo>
                  <a:pt x="1871" y="180"/>
                </a:lnTo>
                <a:lnTo>
                  <a:pt x="1881" y="170"/>
                </a:lnTo>
                <a:lnTo>
                  <a:pt x="1891" y="165"/>
                </a:lnTo>
                <a:lnTo>
                  <a:pt x="1901" y="154"/>
                </a:lnTo>
                <a:lnTo>
                  <a:pt x="1907" y="149"/>
                </a:lnTo>
                <a:lnTo>
                  <a:pt x="1917" y="144"/>
                </a:lnTo>
                <a:lnTo>
                  <a:pt x="1927" y="139"/>
                </a:lnTo>
                <a:lnTo>
                  <a:pt x="1937" y="129"/>
                </a:lnTo>
                <a:lnTo>
                  <a:pt x="1948" y="124"/>
                </a:lnTo>
                <a:lnTo>
                  <a:pt x="1958" y="113"/>
                </a:lnTo>
                <a:lnTo>
                  <a:pt x="1968" y="103"/>
                </a:lnTo>
                <a:lnTo>
                  <a:pt x="1979" y="88"/>
                </a:lnTo>
                <a:lnTo>
                  <a:pt x="1989" y="77"/>
                </a:lnTo>
                <a:lnTo>
                  <a:pt x="1999" y="67"/>
                </a:lnTo>
                <a:lnTo>
                  <a:pt x="2009" y="62"/>
                </a:lnTo>
                <a:lnTo>
                  <a:pt x="2020" y="52"/>
                </a:lnTo>
                <a:lnTo>
                  <a:pt x="2030" y="41"/>
                </a:lnTo>
                <a:lnTo>
                  <a:pt x="2040" y="36"/>
                </a:lnTo>
                <a:lnTo>
                  <a:pt x="2050" y="31"/>
                </a:lnTo>
                <a:lnTo>
                  <a:pt x="2061" y="26"/>
                </a:lnTo>
                <a:lnTo>
                  <a:pt x="2071" y="21"/>
                </a:lnTo>
                <a:lnTo>
                  <a:pt x="2081" y="16"/>
                </a:lnTo>
                <a:lnTo>
                  <a:pt x="2092" y="10"/>
                </a:lnTo>
                <a:lnTo>
                  <a:pt x="2097" y="10"/>
                </a:lnTo>
                <a:lnTo>
                  <a:pt x="2107" y="5"/>
                </a:lnTo>
                <a:lnTo>
                  <a:pt x="2117" y="5"/>
                </a:lnTo>
                <a:lnTo>
                  <a:pt x="2128" y="0"/>
                </a:lnTo>
                <a:lnTo>
                  <a:pt x="2138" y="0"/>
                </a:lnTo>
                <a:lnTo>
                  <a:pt x="2148" y="0"/>
                </a:lnTo>
                <a:lnTo>
                  <a:pt x="2158" y="0"/>
                </a:lnTo>
                <a:lnTo>
                  <a:pt x="2169" y="0"/>
                </a:lnTo>
                <a:lnTo>
                  <a:pt x="2179" y="0"/>
                </a:lnTo>
                <a:lnTo>
                  <a:pt x="2189" y="5"/>
                </a:lnTo>
                <a:lnTo>
                  <a:pt x="2200" y="5"/>
                </a:lnTo>
                <a:lnTo>
                  <a:pt x="2210" y="5"/>
                </a:lnTo>
                <a:lnTo>
                  <a:pt x="2220" y="10"/>
                </a:lnTo>
                <a:lnTo>
                  <a:pt x="2230" y="10"/>
                </a:lnTo>
                <a:lnTo>
                  <a:pt x="2241" y="16"/>
                </a:lnTo>
                <a:lnTo>
                  <a:pt x="2251" y="21"/>
                </a:lnTo>
                <a:lnTo>
                  <a:pt x="2261" y="21"/>
                </a:lnTo>
                <a:lnTo>
                  <a:pt x="2271" y="26"/>
                </a:lnTo>
                <a:lnTo>
                  <a:pt x="2277" y="31"/>
                </a:lnTo>
                <a:lnTo>
                  <a:pt x="2287" y="36"/>
                </a:lnTo>
                <a:lnTo>
                  <a:pt x="2297" y="41"/>
                </a:lnTo>
                <a:lnTo>
                  <a:pt x="2307" y="46"/>
                </a:lnTo>
                <a:lnTo>
                  <a:pt x="2318" y="52"/>
                </a:lnTo>
                <a:lnTo>
                  <a:pt x="2328" y="57"/>
                </a:lnTo>
                <a:lnTo>
                  <a:pt x="2338" y="62"/>
                </a:lnTo>
                <a:lnTo>
                  <a:pt x="2349" y="67"/>
                </a:lnTo>
                <a:lnTo>
                  <a:pt x="2359" y="72"/>
                </a:lnTo>
                <a:lnTo>
                  <a:pt x="2369" y="77"/>
                </a:lnTo>
                <a:lnTo>
                  <a:pt x="2379" y="82"/>
                </a:lnTo>
                <a:lnTo>
                  <a:pt x="2390" y="93"/>
                </a:lnTo>
                <a:lnTo>
                  <a:pt x="2400" y="98"/>
                </a:lnTo>
                <a:lnTo>
                  <a:pt x="2410" y="103"/>
                </a:lnTo>
                <a:lnTo>
                  <a:pt x="2421" y="108"/>
                </a:lnTo>
                <a:lnTo>
                  <a:pt x="2431" y="118"/>
                </a:lnTo>
                <a:lnTo>
                  <a:pt x="2441" y="124"/>
                </a:lnTo>
                <a:lnTo>
                  <a:pt x="2451" y="129"/>
                </a:lnTo>
                <a:lnTo>
                  <a:pt x="2457" y="134"/>
                </a:lnTo>
                <a:lnTo>
                  <a:pt x="2467" y="144"/>
                </a:lnTo>
                <a:lnTo>
                  <a:pt x="2477" y="149"/>
                </a:lnTo>
                <a:lnTo>
                  <a:pt x="2487" y="154"/>
                </a:lnTo>
                <a:lnTo>
                  <a:pt x="2498" y="165"/>
                </a:lnTo>
                <a:lnTo>
                  <a:pt x="2508" y="170"/>
                </a:lnTo>
                <a:lnTo>
                  <a:pt x="2518" y="175"/>
                </a:lnTo>
                <a:lnTo>
                  <a:pt x="2528" y="185"/>
                </a:lnTo>
                <a:lnTo>
                  <a:pt x="2539" y="190"/>
                </a:lnTo>
                <a:lnTo>
                  <a:pt x="2549" y="195"/>
                </a:lnTo>
                <a:lnTo>
                  <a:pt x="2559" y="206"/>
                </a:lnTo>
                <a:lnTo>
                  <a:pt x="2570" y="211"/>
                </a:lnTo>
                <a:lnTo>
                  <a:pt x="2580" y="216"/>
                </a:lnTo>
                <a:lnTo>
                  <a:pt x="2590" y="221"/>
                </a:lnTo>
                <a:lnTo>
                  <a:pt x="2600" y="231"/>
                </a:lnTo>
                <a:lnTo>
                  <a:pt x="2611" y="237"/>
                </a:lnTo>
                <a:lnTo>
                  <a:pt x="2621" y="242"/>
                </a:lnTo>
                <a:lnTo>
                  <a:pt x="2631" y="247"/>
                </a:lnTo>
                <a:lnTo>
                  <a:pt x="2636" y="257"/>
                </a:lnTo>
                <a:lnTo>
                  <a:pt x="2647" y="262"/>
                </a:lnTo>
                <a:lnTo>
                  <a:pt x="2657" y="267"/>
                </a:lnTo>
                <a:lnTo>
                  <a:pt x="2667" y="273"/>
                </a:lnTo>
                <a:lnTo>
                  <a:pt x="2678" y="278"/>
                </a:lnTo>
                <a:lnTo>
                  <a:pt x="2688" y="283"/>
                </a:lnTo>
                <a:lnTo>
                  <a:pt x="2698" y="288"/>
                </a:lnTo>
                <a:lnTo>
                  <a:pt x="2708" y="293"/>
                </a:lnTo>
                <a:lnTo>
                  <a:pt x="2719" y="298"/>
                </a:lnTo>
                <a:lnTo>
                  <a:pt x="2729" y="303"/>
                </a:lnTo>
                <a:lnTo>
                  <a:pt x="2739" y="309"/>
                </a:lnTo>
                <a:lnTo>
                  <a:pt x="2749" y="314"/>
                </a:lnTo>
                <a:lnTo>
                  <a:pt x="2760" y="319"/>
                </a:lnTo>
                <a:lnTo>
                  <a:pt x="2770" y="324"/>
                </a:lnTo>
                <a:lnTo>
                  <a:pt x="2780" y="329"/>
                </a:lnTo>
                <a:lnTo>
                  <a:pt x="2791" y="334"/>
                </a:lnTo>
                <a:lnTo>
                  <a:pt x="2801" y="334"/>
                </a:lnTo>
                <a:lnTo>
                  <a:pt x="2811" y="339"/>
                </a:lnTo>
                <a:lnTo>
                  <a:pt x="2816" y="345"/>
                </a:lnTo>
                <a:lnTo>
                  <a:pt x="2827" y="350"/>
                </a:lnTo>
                <a:lnTo>
                  <a:pt x="2837" y="350"/>
                </a:lnTo>
                <a:lnTo>
                  <a:pt x="2847" y="355"/>
                </a:lnTo>
                <a:lnTo>
                  <a:pt x="2857" y="355"/>
                </a:lnTo>
                <a:lnTo>
                  <a:pt x="2868" y="360"/>
                </a:lnTo>
                <a:lnTo>
                  <a:pt x="2878" y="365"/>
                </a:lnTo>
                <a:lnTo>
                  <a:pt x="2888" y="365"/>
                </a:lnTo>
                <a:lnTo>
                  <a:pt x="2899" y="370"/>
                </a:lnTo>
                <a:lnTo>
                  <a:pt x="2909" y="370"/>
                </a:lnTo>
                <a:lnTo>
                  <a:pt x="2919" y="375"/>
                </a:lnTo>
                <a:lnTo>
                  <a:pt x="2929" y="375"/>
                </a:lnTo>
                <a:lnTo>
                  <a:pt x="2940" y="381"/>
                </a:lnTo>
                <a:lnTo>
                  <a:pt x="2950" y="381"/>
                </a:lnTo>
                <a:lnTo>
                  <a:pt x="2960" y="381"/>
                </a:lnTo>
                <a:lnTo>
                  <a:pt x="2970" y="386"/>
                </a:lnTo>
                <a:lnTo>
                  <a:pt x="2981" y="386"/>
                </a:lnTo>
                <a:lnTo>
                  <a:pt x="2991" y="386"/>
                </a:lnTo>
                <a:lnTo>
                  <a:pt x="3001" y="391"/>
                </a:lnTo>
                <a:lnTo>
                  <a:pt x="3006" y="391"/>
                </a:lnTo>
                <a:lnTo>
                  <a:pt x="3017" y="391"/>
                </a:lnTo>
                <a:lnTo>
                  <a:pt x="3027" y="396"/>
                </a:lnTo>
                <a:lnTo>
                  <a:pt x="3037" y="396"/>
                </a:lnTo>
                <a:lnTo>
                  <a:pt x="3048" y="396"/>
                </a:lnTo>
                <a:lnTo>
                  <a:pt x="3058" y="396"/>
                </a:lnTo>
                <a:lnTo>
                  <a:pt x="3068" y="401"/>
                </a:lnTo>
                <a:lnTo>
                  <a:pt x="3078" y="401"/>
                </a:lnTo>
                <a:lnTo>
                  <a:pt x="3089" y="401"/>
                </a:lnTo>
                <a:lnTo>
                  <a:pt x="3099" y="401"/>
                </a:lnTo>
                <a:lnTo>
                  <a:pt x="3109" y="406"/>
                </a:lnTo>
                <a:lnTo>
                  <a:pt x="3120" y="406"/>
                </a:lnTo>
                <a:lnTo>
                  <a:pt x="3130" y="406"/>
                </a:lnTo>
                <a:lnTo>
                  <a:pt x="3140" y="406"/>
                </a:lnTo>
                <a:lnTo>
                  <a:pt x="3150" y="406"/>
                </a:lnTo>
                <a:lnTo>
                  <a:pt x="3161" y="411"/>
                </a:lnTo>
                <a:lnTo>
                  <a:pt x="3171" y="411"/>
                </a:lnTo>
                <a:lnTo>
                  <a:pt x="3181" y="411"/>
                </a:lnTo>
                <a:lnTo>
                  <a:pt x="3186" y="411"/>
                </a:lnTo>
                <a:lnTo>
                  <a:pt x="3197" y="411"/>
                </a:lnTo>
                <a:lnTo>
                  <a:pt x="3207" y="411"/>
                </a:lnTo>
                <a:lnTo>
                  <a:pt x="3217" y="417"/>
                </a:lnTo>
                <a:lnTo>
                  <a:pt x="3227" y="417"/>
                </a:lnTo>
                <a:lnTo>
                  <a:pt x="3238" y="417"/>
                </a:lnTo>
                <a:lnTo>
                  <a:pt x="3248" y="417"/>
                </a:lnTo>
                <a:lnTo>
                  <a:pt x="3258" y="417"/>
                </a:lnTo>
                <a:lnTo>
                  <a:pt x="3269" y="417"/>
                </a:lnTo>
                <a:lnTo>
                  <a:pt x="3279" y="422"/>
                </a:lnTo>
                <a:lnTo>
                  <a:pt x="3289" y="422"/>
                </a:lnTo>
                <a:lnTo>
                  <a:pt x="3299" y="422"/>
                </a:lnTo>
                <a:lnTo>
                  <a:pt x="3310" y="422"/>
                </a:lnTo>
                <a:lnTo>
                  <a:pt x="3320" y="422"/>
                </a:lnTo>
                <a:lnTo>
                  <a:pt x="3330" y="422"/>
                </a:lnTo>
                <a:lnTo>
                  <a:pt x="3341" y="422"/>
                </a:lnTo>
                <a:lnTo>
                  <a:pt x="3351" y="422"/>
                </a:lnTo>
                <a:lnTo>
                  <a:pt x="3361" y="427"/>
                </a:lnTo>
                <a:lnTo>
                  <a:pt x="3366" y="427"/>
                </a:lnTo>
                <a:lnTo>
                  <a:pt x="3377" y="427"/>
                </a:lnTo>
                <a:lnTo>
                  <a:pt x="3387" y="427"/>
                </a:lnTo>
                <a:lnTo>
                  <a:pt x="3397" y="427"/>
                </a:lnTo>
                <a:lnTo>
                  <a:pt x="3407" y="427"/>
                </a:lnTo>
                <a:lnTo>
                  <a:pt x="3418" y="427"/>
                </a:lnTo>
                <a:lnTo>
                  <a:pt x="3428" y="427"/>
                </a:lnTo>
                <a:lnTo>
                  <a:pt x="3438" y="427"/>
                </a:lnTo>
                <a:lnTo>
                  <a:pt x="3448" y="432"/>
                </a:lnTo>
                <a:lnTo>
                  <a:pt x="3459" y="432"/>
                </a:lnTo>
                <a:lnTo>
                  <a:pt x="3469" y="432"/>
                </a:lnTo>
                <a:lnTo>
                  <a:pt x="3479" y="432"/>
                </a:lnTo>
                <a:lnTo>
                  <a:pt x="3490" y="432"/>
                </a:lnTo>
                <a:lnTo>
                  <a:pt x="3500" y="432"/>
                </a:lnTo>
                <a:lnTo>
                  <a:pt x="3510" y="432"/>
                </a:lnTo>
                <a:lnTo>
                  <a:pt x="3520" y="432"/>
                </a:lnTo>
                <a:lnTo>
                  <a:pt x="3531" y="432"/>
                </a:lnTo>
                <a:lnTo>
                  <a:pt x="3541" y="432"/>
                </a:lnTo>
                <a:lnTo>
                  <a:pt x="3546" y="432"/>
                </a:lnTo>
                <a:lnTo>
                  <a:pt x="3556" y="432"/>
                </a:lnTo>
                <a:lnTo>
                  <a:pt x="3567" y="432"/>
                </a:lnTo>
                <a:lnTo>
                  <a:pt x="3577" y="437"/>
                </a:lnTo>
                <a:lnTo>
                  <a:pt x="3587" y="437"/>
                </a:lnTo>
                <a:lnTo>
                  <a:pt x="3598" y="437"/>
                </a:lnTo>
                <a:lnTo>
                  <a:pt x="3608" y="437"/>
                </a:lnTo>
                <a:lnTo>
                  <a:pt x="3618" y="437"/>
                </a:lnTo>
                <a:lnTo>
                  <a:pt x="3628" y="437"/>
                </a:lnTo>
                <a:lnTo>
                  <a:pt x="3639" y="437"/>
                </a:lnTo>
                <a:lnTo>
                  <a:pt x="3649" y="437"/>
                </a:lnTo>
                <a:lnTo>
                  <a:pt x="3659" y="437"/>
                </a:lnTo>
                <a:lnTo>
                  <a:pt x="3669" y="437"/>
                </a:lnTo>
                <a:lnTo>
                  <a:pt x="3680" y="437"/>
                </a:lnTo>
                <a:lnTo>
                  <a:pt x="3690" y="437"/>
                </a:lnTo>
                <a:lnTo>
                  <a:pt x="3700" y="437"/>
                </a:lnTo>
                <a:lnTo>
                  <a:pt x="3711" y="437"/>
                </a:lnTo>
                <a:lnTo>
                  <a:pt x="3721" y="437"/>
                </a:lnTo>
                <a:lnTo>
                  <a:pt x="3726" y="437"/>
                </a:lnTo>
                <a:lnTo>
                  <a:pt x="3736" y="437"/>
                </a:lnTo>
                <a:lnTo>
                  <a:pt x="3747" y="437"/>
                </a:lnTo>
                <a:lnTo>
                  <a:pt x="3757" y="437"/>
                </a:lnTo>
                <a:lnTo>
                  <a:pt x="3767" y="437"/>
                </a:lnTo>
                <a:lnTo>
                  <a:pt x="3777" y="442"/>
                </a:lnTo>
                <a:lnTo>
                  <a:pt x="3788" y="442"/>
                </a:lnTo>
                <a:lnTo>
                  <a:pt x="3798" y="442"/>
                </a:lnTo>
                <a:lnTo>
                  <a:pt x="3808" y="442"/>
                </a:lnTo>
                <a:lnTo>
                  <a:pt x="3819" y="442"/>
                </a:lnTo>
                <a:lnTo>
                  <a:pt x="3829" y="442"/>
                </a:lnTo>
                <a:lnTo>
                  <a:pt x="3839" y="442"/>
                </a:lnTo>
                <a:lnTo>
                  <a:pt x="3849" y="442"/>
                </a:lnTo>
                <a:lnTo>
                  <a:pt x="3860" y="442"/>
                </a:lnTo>
                <a:lnTo>
                  <a:pt x="3870" y="442"/>
                </a:lnTo>
                <a:lnTo>
                  <a:pt x="3880" y="442"/>
                </a:lnTo>
                <a:lnTo>
                  <a:pt x="3890" y="442"/>
                </a:lnTo>
                <a:lnTo>
                  <a:pt x="3901" y="442"/>
                </a:lnTo>
                <a:lnTo>
                  <a:pt x="3906" y="442"/>
                </a:lnTo>
                <a:lnTo>
                  <a:pt x="3916" y="442"/>
                </a:lnTo>
                <a:lnTo>
                  <a:pt x="3926" y="442"/>
                </a:lnTo>
                <a:lnTo>
                  <a:pt x="3937" y="442"/>
                </a:lnTo>
                <a:lnTo>
                  <a:pt x="3947" y="442"/>
                </a:lnTo>
                <a:lnTo>
                  <a:pt x="3957" y="442"/>
                </a:lnTo>
                <a:lnTo>
                  <a:pt x="3968" y="442"/>
                </a:lnTo>
                <a:lnTo>
                  <a:pt x="3978" y="442"/>
                </a:lnTo>
                <a:lnTo>
                  <a:pt x="3988" y="442"/>
                </a:lnTo>
                <a:lnTo>
                  <a:pt x="3998" y="442"/>
                </a:lnTo>
                <a:lnTo>
                  <a:pt x="3998" y="530"/>
                </a:lnTo>
                <a:lnTo>
                  <a:pt x="3988" y="530"/>
                </a:lnTo>
                <a:lnTo>
                  <a:pt x="3978" y="530"/>
                </a:lnTo>
                <a:lnTo>
                  <a:pt x="3968" y="530"/>
                </a:lnTo>
                <a:lnTo>
                  <a:pt x="3957" y="530"/>
                </a:lnTo>
                <a:lnTo>
                  <a:pt x="3947" y="530"/>
                </a:lnTo>
                <a:lnTo>
                  <a:pt x="3937" y="530"/>
                </a:lnTo>
                <a:lnTo>
                  <a:pt x="3926" y="530"/>
                </a:lnTo>
                <a:lnTo>
                  <a:pt x="3916" y="530"/>
                </a:lnTo>
                <a:lnTo>
                  <a:pt x="3906" y="530"/>
                </a:lnTo>
                <a:lnTo>
                  <a:pt x="3901" y="530"/>
                </a:lnTo>
                <a:lnTo>
                  <a:pt x="3890" y="530"/>
                </a:lnTo>
                <a:lnTo>
                  <a:pt x="3880" y="530"/>
                </a:lnTo>
                <a:lnTo>
                  <a:pt x="3870" y="530"/>
                </a:lnTo>
                <a:lnTo>
                  <a:pt x="3860" y="530"/>
                </a:lnTo>
                <a:lnTo>
                  <a:pt x="3849" y="530"/>
                </a:lnTo>
                <a:lnTo>
                  <a:pt x="3839" y="530"/>
                </a:lnTo>
                <a:lnTo>
                  <a:pt x="3829" y="530"/>
                </a:lnTo>
                <a:lnTo>
                  <a:pt x="3819" y="530"/>
                </a:lnTo>
                <a:lnTo>
                  <a:pt x="3808" y="530"/>
                </a:lnTo>
                <a:lnTo>
                  <a:pt x="3798" y="530"/>
                </a:lnTo>
                <a:lnTo>
                  <a:pt x="3788" y="530"/>
                </a:lnTo>
                <a:lnTo>
                  <a:pt x="3777" y="530"/>
                </a:lnTo>
                <a:lnTo>
                  <a:pt x="3767" y="530"/>
                </a:lnTo>
                <a:lnTo>
                  <a:pt x="3757" y="530"/>
                </a:lnTo>
                <a:lnTo>
                  <a:pt x="3747" y="530"/>
                </a:lnTo>
                <a:lnTo>
                  <a:pt x="3736" y="530"/>
                </a:lnTo>
                <a:lnTo>
                  <a:pt x="3726" y="530"/>
                </a:lnTo>
                <a:lnTo>
                  <a:pt x="3721" y="530"/>
                </a:lnTo>
                <a:lnTo>
                  <a:pt x="3711" y="530"/>
                </a:lnTo>
                <a:lnTo>
                  <a:pt x="3700" y="530"/>
                </a:lnTo>
                <a:lnTo>
                  <a:pt x="3690" y="530"/>
                </a:lnTo>
                <a:lnTo>
                  <a:pt x="3680" y="530"/>
                </a:lnTo>
                <a:lnTo>
                  <a:pt x="3669" y="530"/>
                </a:lnTo>
                <a:lnTo>
                  <a:pt x="3659" y="530"/>
                </a:lnTo>
                <a:lnTo>
                  <a:pt x="3649" y="530"/>
                </a:lnTo>
                <a:lnTo>
                  <a:pt x="3639" y="530"/>
                </a:lnTo>
                <a:lnTo>
                  <a:pt x="3628" y="530"/>
                </a:lnTo>
                <a:lnTo>
                  <a:pt x="3618" y="530"/>
                </a:lnTo>
                <a:lnTo>
                  <a:pt x="3608" y="530"/>
                </a:lnTo>
                <a:lnTo>
                  <a:pt x="3598" y="530"/>
                </a:lnTo>
                <a:lnTo>
                  <a:pt x="3587" y="530"/>
                </a:lnTo>
                <a:lnTo>
                  <a:pt x="3577" y="530"/>
                </a:lnTo>
                <a:lnTo>
                  <a:pt x="3567" y="525"/>
                </a:lnTo>
                <a:lnTo>
                  <a:pt x="3556" y="525"/>
                </a:lnTo>
                <a:lnTo>
                  <a:pt x="3546" y="525"/>
                </a:lnTo>
                <a:lnTo>
                  <a:pt x="3541" y="525"/>
                </a:lnTo>
                <a:lnTo>
                  <a:pt x="3531" y="525"/>
                </a:lnTo>
                <a:lnTo>
                  <a:pt x="3520" y="525"/>
                </a:lnTo>
                <a:lnTo>
                  <a:pt x="3510" y="525"/>
                </a:lnTo>
                <a:lnTo>
                  <a:pt x="3500" y="525"/>
                </a:lnTo>
                <a:lnTo>
                  <a:pt x="3490" y="525"/>
                </a:lnTo>
                <a:lnTo>
                  <a:pt x="3479" y="525"/>
                </a:lnTo>
                <a:lnTo>
                  <a:pt x="3469" y="525"/>
                </a:lnTo>
                <a:lnTo>
                  <a:pt x="3459" y="525"/>
                </a:lnTo>
                <a:lnTo>
                  <a:pt x="3448" y="525"/>
                </a:lnTo>
                <a:lnTo>
                  <a:pt x="3438" y="525"/>
                </a:lnTo>
                <a:lnTo>
                  <a:pt x="3428" y="525"/>
                </a:lnTo>
                <a:lnTo>
                  <a:pt x="3418" y="525"/>
                </a:lnTo>
                <a:lnTo>
                  <a:pt x="3407" y="525"/>
                </a:lnTo>
                <a:lnTo>
                  <a:pt x="3397" y="525"/>
                </a:lnTo>
                <a:lnTo>
                  <a:pt x="3387" y="525"/>
                </a:lnTo>
                <a:lnTo>
                  <a:pt x="3377" y="525"/>
                </a:lnTo>
                <a:lnTo>
                  <a:pt x="3366" y="525"/>
                </a:lnTo>
                <a:lnTo>
                  <a:pt x="3361" y="525"/>
                </a:lnTo>
                <a:lnTo>
                  <a:pt x="3351" y="525"/>
                </a:lnTo>
                <a:lnTo>
                  <a:pt x="3341" y="525"/>
                </a:lnTo>
                <a:lnTo>
                  <a:pt x="3330" y="525"/>
                </a:lnTo>
                <a:lnTo>
                  <a:pt x="3320" y="525"/>
                </a:lnTo>
                <a:lnTo>
                  <a:pt x="3310" y="525"/>
                </a:lnTo>
                <a:lnTo>
                  <a:pt x="3299" y="525"/>
                </a:lnTo>
                <a:lnTo>
                  <a:pt x="3289" y="525"/>
                </a:lnTo>
                <a:lnTo>
                  <a:pt x="3279" y="525"/>
                </a:lnTo>
                <a:lnTo>
                  <a:pt x="3269" y="525"/>
                </a:lnTo>
                <a:lnTo>
                  <a:pt x="3258" y="525"/>
                </a:lnTo>
                <a:lnTo>
                  <a:pt x="3248" y="525"/>
                </a:lnTo>
                <a:lnTo>
                  <a:pt x="3238" y="525"/>
                </a:lnTo>
                <a:lnTo>
                  <a:pt x="3227" y="525"/>
                </a:lnTo>
                <a:lnTo>
                  <a:pt x="3217" y="525"/>
                </a:lnTo>
                <a:lnTo>
                  <a:pt x="3207" y="525"/>
                </a:lnTo>
                <a:lnTo>
                  <a:pt x="3197" y="525"/>
                </a:lnTo>
                <a:lnTo>
                  <a:pt x="3186" y="525"/>
                </a:lnTo>
                <a:lnTo>
                  <a:pt x="3181" y="525"/>
                </a:lnTo>
                <a:lnTo>
                  <a:pt x="3171" y="525"/>
                </a:lnTo>
                <a:lnTo>
                  <a:pt x="3161" y="525"/>
                </a:lnTo>
                <a:lnTo>
                  <a:pt x="3150" y="525"/>
                </a:lnTo>
                <a:lnTo>
                  <a:pt x="3140" y="525"/>
                </a:lnTo>
                <a:lnTo>
                  <a:pt x="3130" y="525"/>
                </a:lnTo>
                <a:lnTo>
                  <a:pt x="3120" y="525"/>
                </a:lnTo>
                <a:lnTo>
                  <a:pt x="3109" y="525"/>
                </a:lnTo>
                <a:lnTo>
                  <a:pt x="3099" y="519"/>
                </a:lnTo>
                <a:lnTo>
                  <a:pt x="3089" y="519"/>
                </a:lnTo>
                <a:lnTo>
                  <a:pt x="3078" y="519"/>
                </a:lnTo>
                <a:lnTo>
                  <a:pt x="3068" y="519"/>
                </a:lnTo>
                <a:lnTo>
                  <a:pt x="3058" y="519"/>
                </a:lnTo>
                <a:lnTo>
                  <a:pt x="3048" y="519"/>
                </a:lnTo>
                <a:lnTo>
                  <a:pt x="3037" y="519"/>
                </a:lnTo>
                <a:lnTo>
                  <a:pt x="3027" y="519"/>
                </a:lnTo>
                <a:lnTo>
                  <a:pt x="3017" y="519"/>
                </a:lnTo>
                <a:lnTo>
                  <a:pt x="3006" y="519"/>
                </a:lnTo>
                <a:lnTo>
                  <a:pt x="3001" y="519"/>
                </a:lnTo>
                <a:lnTo>
                  <a:pt x="2991" y="519"/>
                </a:lnTo>
                <a:lnTo>
                  <a:pt x="2981" y="519"/>
                </a:lnTo>
                <a:lnTo>
                  <a:pt x="2970" y="519"/>
                </a:lnTo>
                <a:lnTo>
                  <a:pt x="2960" y="514"/>
                </a:lnTo>
                <a:lnTo>
                  <a:pt x="2950" y="514"/>
                </a:lnTo>
                <a:lnTo>
                  <a:pt x="2940" y="514"/>
                </a:lnTo>
                <a:lnTo>
                  <a:pt x="2929" y="514"/>
                </a:lnTo>
                <a:lnTo>
                  <a:pt x="2919" y="509"/>
                </a:lnTo>
                <a:lnTo>
                  <a:pt x="2909" y="509"/>
                </a:lnTo>
                <a:lnTo>
                  <a:pt x="2899" y="509"/>
                </a:lnTo>
                <a:lnTo>
                  <a:pt x="2888" y="509"/>
                </a:lnTo>
                <a:lnTo>
                  <a:pt x="2878" y="504"/>
                </a:lnTo>
                <a:lnTo>
                  <a:pt x="2868" y="504"/>
                </a:lnTo>
                <a:lnTo>
                  <a:pt x="2857" y="504"/>
                </a:lnTo>
                <a:lnTo>
                  <a:pt x="2847" y="504"/>
                </a:lnTo>
                <a:lnTo>
                  <a:pt x="2837" y="499"/>
                </a:lnTo>
                <a:lnTo>
                  <a:pt x="2827" y="499"/>
                </a:lnTo>
                <a:lnTo>
                  <a:pt x="2816" y="499"/>
                </a:lnTo>
                <a:lnTo>
                  <a:pt x="2811" y="494"/>
                </a:lnTo>
                <a:lnTo>
                  <a:pt x="2801" y="494"/>
                </a:lnTo>
                <a:lnTo>
                  <a:pt x="2791" y="494"/>
                </a:lnTo>
                <a:lnTo>
                  <a:pt x="2780" y="489"/>
                </a:lnTo>
                <a:lnTo>
                  <a:pt x="2770" y="489"/>
                </a:lnTo>
                <a:lnTo>
                  <a:pt x="2760" y="483"/>
                </a:lnTo>
                <a:lnTo>
                  <a:pt x="2749" y="483"/>
                </a:lnTo>
                <a:lnTo>
                  <a:pt x="2739" y="483"/>
                </a:lnTo>
                <a:lnTo>
                  <a:pt x="2729" y="478"/>
                </a:lnTo>
                <a:lnTo>
                  <a:pt x="2719" y="478"/>
                </a:lnTo>
                <a:lnTo>
                  <a:pt x="2708" y="473"/>
                </a:lnTo>
                <a:lnTo>
                  <a:pt x="2698" y="473"/>
                </a:lnTo>
                <a:lnTo>
                  <a:pt x="2688" y="468"/>
                </a:lnTo>
                <a:lnTo>
                  <a:pt x="2678" y="468"/>
                </a:lnTo>
                <a:lnTo>
                  <a:pt x="2667" y="463"/>
                </a:lnTo>
                <a:lnTo>
                  <a:pt x="2657" y="463"/>
                </a:lnTo>
                <a:lnTo>
                  <a:pt x="2647" y="458"/>
                </a:lnTo>
                <a:lnTo>
                  <a:pt x="2636" y="453"/>
                </a:lnTo>
                <a:lnTo>
                  <a:pt x="2631" y="453"/>
                </a:lnTo>
                <a:lnTo>
                  <a:pt x="2621" y="447"/>
                </a:lnTo>
                <a:lnTo>
                  <a:pt x="2611" y="447"/>
                </a:lnTo>
                <a:lnTo>
                  <a:pt x="2600" y="442"/>
                </a:lnTo>
                <a:lnTo>
                  <a:pt x="2590" y="437"/>
                </a:lnTo>
                <a:lnTo>
                  <a:pt x="2580" y="437"/>
                </a:lnTo>
                <a:lnTo>
                  <a:pt x="2570" y="432"/>
                </a:lnTo>
                <a:lnTo>
                  <a:pt x="2559" y="427"/>
                </a:lnTo>
                <a:lnTo>
                  <a:pt x="2549" y="422"/>
                </a:lnTo>
                <a:lnTo>
                  <a:pt x="2539" y="422"/>
                </a:lnTo>
                <a:lnTo>
                  <a:pt x="2528" y="417"/>
                </a:lnTo>
                <a:lnTo>
                  <a:pt x="2518" y="411"/>
                </a:lnTo>
                <a:lnTo>
                  <a:pt x="2508" y="406"/>
                </a:lnTo>
                <a:lnTo>
                  <a:pt x="2498" y="406"/>
                </a:lnTo>
                <a:lnTo>
                  <a:pt x="2487" y="401"/>
                </a:lnTo>
                <a:lnTo>
                  <a:pt x="2477" y="396"/>
                </a:lnTo>
                <a:lnTo>
                  <a:pt x="2467" y="391"/>
                </a:lnTo>
                <a:lnTo>
                  <a:pt x="2457" y="386"/>
                </a:lnTo>
                <a:lnTo>
                  <a:pt x="2451" y="381"/>
                </a:lnTo>
                <a:lnTo>
                  <a:pt x="2441" y="381"/>
                </a:lnTo>
                <a:lnTo>
                  <a:pt x="2431" y="375"/>
                </a:lnTo>
                <a:lnTo>
                  <a:pt x="2421" y="370"/>
                </a:lnTo>
                <a:lnTo>
                  <a:pt x="2410" y="365"/>
                </a:lnTo>
                <a:lnTo>
                  <a:pt x="2400" y="360"/>
                </a:lnTo>
                <a:lnTo>
                  <a:pt x="2390" y="355"/>
                </a:lnTo>
                <a:lnTo>
                  <a:pt x="2379" y="350"/>
                </a:lnTo>
                <a:lnTo>
                  <a:pt x="2369" y="345"/>
                </a:lnTo>
                <a:lnTo>
                  <a:pt x="2359" y="345"/>
                </a:lnTo>
                <a:lnTo>
                  <a:pt x="2349" y="339"/>
                </a:lnTo>
                <a:lnTo>
                  <a:pt x="2338" y="334"/>
                </a:lnTo>
                <a:lnTo>
                  <a:pt x="2328" y="329"/>
                </a:lnTo>
                <a:lnTo>
                  <a:pt x="2318" y="324"/>
                </a:lnTo>
                <a:lnTo>
                  <a:pt x="2307" y="319"/>
                </a:lnTo>
                <a:lnTo>
                  <a:pt x="2297" y="314"/>
                </a:lnTo>
                <a:lnTo>
                  <a:pt x="2287" y="314"/>
                </a:lnTo>
                <a:lnTo>
                  <a:pt x="2277" y="309"/>
                </a:lnTo>
                <a:lnTo>
                  <a:pt x="2271" y="303"/>
                </a:lnTo>
                <a:lnTo>
                  <a:pt x="2261" y="298"/>
                </a:lnTo>
                <a:lnTo>
                  <a:pt x="2251" y="293"/>
                </a:lnTo>
                <a:lnTo>
                  <a:pt x="2241" y="293"/>
                </a:lnTo>
                <a:lnTo>
                  <a:pt x="2230" y="288"/>
                </a:lnTo>
                <a:lnTo>
                  <a:pt x="2220" y="283"/>
                </a:lnTo>
                <a:lnTo>
                  <a:pt x="2210" y="283"/>
                </a:lnTo>
                <a:lnTo>
                  <a:pt x="2200" y="278"/>
                </a:lnTo>
                <a:lnTo>
                  <a:pt x="2189" y="273"/>
                </a:lnTo>
                <a:lnTo>
                  <a:pt x="2179" y="273"/>
                </a:lnTo>
                <a:lnTo>
                  <a:pt x="2169" y="267"/>
                </a:lnTo>
                <a:lnTo>
                  <a:pt x="2158" y="267"/>
                </a:lnTo>
                <a:lnTo>
                  <a:pt x="2148" y="262"/>
                </a:lnTo>
                <a:lnTo>
                  <a:pt x="2138" y="262"/>
                </a:lnTo>
                <a:lnTo>
                  <a:pt x="2128" y="262"/>
                </a:lnTo>
                <a:lnTo>
                  <a:pt x="2117" y="257"/>
                </a:lnTo>
                <a:lnTo>
                  <a:pt x="2107" y="257"/>
                </a:lnTo>
                <a:lnTo>
                  <a:pt x="2097" y="257"/>
                </a:lnTo>
                <a:lnTo>
                  <a:pt x="2092" y="257"/>
                </a:lnTo>
                <a:lnTo>
                  <a:pt x="2081" y="257"/>
                </a:lnTo>
                <a:lnTo>
                  <a:pt x="2071" y="257"/>
                </a:lnTo>
                <a:lnTo>
                  <a:pt x="2061" y="257"/>
                </a:lnTo>
                <a:lnTo>
                  <a:pt x="2050" y="257"/>
                </a:lnTo>
                <a:lnTo>
                  <a:pt x="2040" y="257"/>
                </a:lnTo>
                <a:lnTo>
                  <a:pt x="2030" y="262"/>
                </a:lnTo>
                <a:lnTo>
                  <a:pt x="2020" y="262"/>
                </a:lnTo>
                <a:lnTo>
                  <a:pt x="2009" y="267"/>
                </a:lnTo>
                <a:lnTo>
                  <a:pt x="1999" y="267"/>
                </a:lnTo>
                <a:lnTo>
                  <a:pt x="1989" y="273"/>
                </a:lnTo>
                <a:lnTo>
                  <a:pt x="1979" y="278"/>
                </a:lnTo>
                <a:lnTo>
                  <a:pt x="1968" y="278"/>
                </a:lnTo>
                <a:lnTo>
                  <a:pt x="1958" y="283"/>
                </a:lnTo>
                <a:lnTo>
                  <a:pt x="1948" y="288"/>
                </a:lnTo>
                <a:lnTo>
                  <a:pt x="1937" y="288"/>
                </a:lnTo>
                <a:lnTo>
                  <a:pt x="1927" y="288"/>
                </a:lnTo>
                <a:lnTo>
                  <a:pt x="1917" y="288"/>
                </a:lnTo>
                <a:lnTo>
                  <a:pt x="1907" y="288"/>
                </a:lnTo>
                <a:lnTo>
                  <a:pt x="1901" y="288"/>
                </a:lnTo>
                <a:lnTo>
                  <a:pt x="1891" y="293"/>
                </a:lnTo>
                <a:lnTo>
                  <a:pt x="1881" y="293"/>
                </a:lnTo>
                <a:lnTo>
                  <a:pt x="1871" y="298"/>
                </a:lnTo>
                <a:lnTo>
                  <a:pt x="1860" y="303"/>
                </a:lnTo>
                <a:lnTo>
                  <a:pt x="1850" y="309"/>
                </a:lnTo>
                <a:lnTo>
                  <a:pt x="1840" y="314"/>
                </a:lnTo>
                <a:lnTo>
                  <a:pt x="1829" y="319"/>
                </a:lnTo>
                <a:lnTo>
                  <a:pt x="1819" y="319"/>
                </a:lnTo>
                <a:lnTo>
                  <a:pt x="1809" y="314"/>
                </a:lnTo>
                <a:lnTo>
                  <a:pt x="1799" y="309"/>
                </a:lnTo>
                <a:lnTo>
                  <a:pt x="1788" y="303"/>
                </a:lnTo>
                <a:lnTo>
                  <a:pt x="1778" y="309"/>
                </a:lnTo>
                <a:lnTo>
                  <a:pt x="1768" y="314"/>
                </a:lnTo>
                <a:lnTo>
                  <a:pt x="1758" y="314"/>
                </a:lnTo>
                <a:lnTo>
                  <a:pt x="1747" y="329"/>
                </a:lnTo>
                <a:lnTo>
                  <a:pt x="1737" y="324"/>
                </a:lnTo>
                <a:lnTo>
                  <a:pt x="1727" y="324"/>
                </a:lnTo>
                <a:lnTo>
                  <a:pt x="1722" y="334"/>
                </a:lnTo>
                <a:lnTo>
                  <a:pt x="1711" y="339"/>
                </a:lnTo>
                <a:lnTo>
                  <a:pt x="1701" y="345"/>
                </a:lnTo>
                <a:lnTo>
                  <a:pt x="1691" y="350"/>
                </a:lnTo>
                <a:lnTo>
                  <a:pt x="1680" y="360"/>
                </a:lnTo>
                <a:lnTo>
                  <a:pt x="1670" y="370"/>
                </a:lnTo>
                <a:lnTo>
                  <a:pt x="1660" y="375"/>
                </a:lnTo>
                <a:lnTo>
                  <a:pt x="1650" y="386"/>
                </a:lnTo>
                <a:lnTo>
                  <a:pt x="1639" y="391"/>
                </a:lnTo>
                <a:lnTo>
                  <a:pt x="1629" y="396"/>
                </a:lnTo>
                <a:lnTo>
                  <a:pt x="1619" y="406"/>
                </a:lnTo>
                <a:lnTo>
                  <a:pt x="1608" y="411"/>
                </a:lnTo>
                <a:lnTo>
                  <a:pt x="1598" y="417"/>
                </a:lnTo>
                <a:lnTo>
                  <a:pt x="1588" y="422"/>
                </a:lnTo>
                <a:lnTo>
                  <a:pt x="1578" y="427"/>
                </a:lnTo>
                <a:lnTo>
                  <a:pt x="1567" y="422"/>
                </a:lnTo>
                <a:lnTo>
                  <a:pt x="1557" y="427"/>
                </a:lnTo>
                <a:lnTo>
                  <a:pt x="1547" y="432"/>
                </a:lnTo>
                <a:lnTo>
                  <a:pt x="1542" y="442"/>
                </a:lnTo>
                <a:lnTo>
                  <a:pt x="1531" y="442"/>
                </a:lnTo>
                <a:lnTo>
                  <a:pt x="1521" y="447"/>
                </a:lnTo>
                <a:lnTo>
                  <a:pt x="1511" y="447"/>
                </a:lnTo>
                <a:lnTo>
                  <a:pt x="1501" y="453"/>
                </a:lnTo>
                <a:lnTo>
                  <a:pt x="1490" y="453"/>
                </a:lnTo>
                <a:lnTo>
                  <a:pt x="1480" y="453"/>
                </a:lnTo>
                <a:lnTo>
                  <a:pt x="1470" y="458"/>
                </a:lnTo>
                <a:lnTo>
                  <a:pt x="1459" y="468"/>
                </a:lnTo>
                <a:lnTo>
                  <a:pt x="1449" y="468"/>
                </a:lnTo>
                <a:lnTo>
                  <a:pt x="1439" y="463"/>
                </a:lnTo>
                <a:lnTo>
                  <a:pt x="1429" y="463"/>
                </a:lnTo>
                <a:lnTo>
                  <a:pt x="1418" y="463"/>
                </a:lnTo>
                <a:lnTo>
                  <a:pt x="1408" y="463"/>
                </a:lnTo>
                <a:lnTo>
                  <a:pt x="1398" y="468"/>
                </a:lnTo>
                <a:lnTo>
                  <a:pt x="1387" y="473"/>
                </a:lnTo>
                <a:lnTo>
                  <a:pt x="1377" y="473"/>
                </a:lnTo>
                <a:lnTo>
                  <a:pt x="1367" y="473"/>
                </a:lnTo>
                <a:lnTo>
                  <a:pt x="1362" y="478"/>
                </a:lnTo>
                <a:lnTo>
                  <a:pt x="1351" y="483"/>
                </a:lnTo>
                <a:lnTo>
                  <a:pt x="1341" y="483"/>
                </a:lnTo>
                <a:lnTo>
                  <a:pt x="1331" y="489"/>
                </a:lnTo>
                <a:lnTo>
                  <a:pt x="1321" y="494"/>
                </a:lnTo>
                <a:lnTo>
                  <a:pt x="1310" y="489"/>
                </a:lnTo>
                <a:lnTo>
                  <a:pt x="1300" y="483"/>
                </a:lnTo>
                <a:lnTo>
                  <a:pt x="1290" y="478"/>
                </a:lnTo>
                <a:lnTo>
                  <a:pt x="1280" y="483"/>
                </a:lnTo>
                <a:lnTo>
                  <a:pt x="1269" y="483"/>
                </a:lnTo>
                <a:lnTo>
                  <a:pt x="1259" y="489"/>
                </a:lnTo>
                <a:lnTo>
                  <a:pt x="1249" y="489"/>
                </a:lnTo>
                <a:lnTo>
                  <a:pt x="1238" y="489"/>
                </a:lnTo>
                <a:lnTo>
                  <a:pt x="1228" y="489"/>
                </a:lnTo>
                <a:lnTo>
                  <a:pt x="1218" y="494"/>
                </a:lnTo>
                <a:lnTo>
                  <a:pt x="1208" y="499"/>
                </a:lnTo>
                <a:lnTo>
                  <a:pt x="1197" y="489"/>
                </a:lnTo>
                <a:lnTo>
                  <a:pt x="1187" y="499"/>
                </a:lnTo>
                <a:lnTo>
                  <a:pt x="1182" y="494"/>
                </a:lnTo>
                <a:lnTo>
                  <a:pt x="1172" y="494"/>
                </a:lnTo>
                <a:lnTo>
                  <a:pt x="1161" y="494"/>
                </a:lnTo>
                <a:lnTo>
                  <a:pt x="1151" y="499"/>
                </a:lnTo>
                <a:lnTo>
                  <a:pt x="1141" y="499"/>
                </a:lnTo>
                <a:lnTo>
                  <a:pt x="1130" y="494"/>
                </a:lnTo>
                <a:lnTo>
                  <a:pt x="1120" y="494"/>
                </a:lnTo>
                <a:lnTo>
                  <a:pt x="1110" y="499"/>
                </a:lnTo>
                <a:lnTo>
                  <a:pt x="1100" y="499"/>
                </a:lnTo>
                <a:lnTo>
                  <a:pt x="1089" y="504"/>
                </a:lnTo>
                <a:lnTo>
                  <a:pt x="1079" y="504"/>
                </a:lnTo>
                <a:lnTo>
                  <a:pt x="1069" y="504"/>
                </a:lnTo>
                <a:lnTo>
                  <a:pt x="1059" y="504"/>
                </a:lnTo>
                <a:lnTo>
                  <a:pt x="1048" y="509"/>
                </a:lnTo>
                <a:lnTo>
                  <a:pt x="1038" y="509"/>
                </a:lnTo>
                <a:lnTo>
                  <a:pt x="1028" y="509"/>
                </a:lnTo>
                <a:lnTo>
                  <a:pt x="1017" y="514"/>
                </a:lnTo>
                <a:lnTo>
                  <a:pt x="1007" y="514"/>
                </a:lnTo>
                <a:lnTo>
                  <a:pt x="1002" y="514"/>
                </a:lnTo>
                <a:lnTo>
                  <a:pt x="992" y="519"/>
                </a:lnTo>
                <a:lnTo>
                  <a:pt x="981" y="519"/>
                </a:lnTo>
                <a:lnTo>
                  <a:pt x="971" y="519"/>
                </a:lnTo>
                <a:lnTo>
                  <a:pt x="961" y="519"/>
                </a:lnTo>
                <a:lnTo>
                  <a:pt x="951" y="525"/>
                </a:lnTo>
                <a:lnTo>
                  <a:pt x="940" y="525"/>
                </a:lnTo>
                <a:lnTo>
                  <a:pt x="930" y="525"/>
                </a:lnTo>
                <a:lnTo>
                  <a:pt x="920" y="525"/>
                </a:lnTo>
                <a:lnTo>
                  <a:pt x="909" y="525"/>
                </a:lnTo>
                <a:lnTo>
                  <a:pt x="899" y="525"/>
                </a:lnTo>
                <a:lnTo>
                  <a:pt x="889" y="525"/>
                </a:lnTo>
                <a:lnTo>
                  <a:pt x="879" y="525"/>
                </a:lnTo>
                <a:lnTo>
                  <a:pt x="868" y="530"/>
                </a:lnTo>
                <a:lnTo>
                  <a:pt x="858" y="530"/>
                </a:lnTo>
                <a:lnTo>
                  <a:pt x="848" y="530"/>
                </a:lnTo>
                <a:lnTo>
                  <a:pt x="837" y="530"/>
                </a:lnTo>
                <a:lnTo>
                  <a:pt x="827" y="530"/>
                </a:lnTo>
                <a:lnTo>
                  <a:pt x="817" y="530"/>
                </a:lnTo>
                <a:lnTo>
                  <a:pt x="812" y="530"/>
                </a:lnTo>
                <a:lnTo>
                  <a:pt x="802" y="530"/>
                </a:lnTo>
                <a:lnTo>
                  <a:pt x="791" y="535"/>
                </a:lnTo>
                <a:lnTo>
                  <a:pt x="781" y="535"/>
                </a:lnTo>
                <a:lnTo>
                  <a:pt x="771" y="535"/>
                </a:lnTo>
                <a:lnTo>
                  <a:pt x="760" y="535"/>
                </a:lnTo>
                <a:lnTo>
                  <a:pt x="750" y="535"/>
                </a:lnTo>
                <a:lnTo>
                  <a:pt x="740" y="535"/>
                </a:lnTo>
                <a:lnTo>
                  <a:pt x="730" y="535"/>
                </a:lnTo>
                <a:lnTo>
                  <a:pt x="719" y="535"/>
                </a:lnTo>
                <a:lnTo>
                  <a:pt x="709" y="535"/>
                </a:lnTo>
                <a:lnTo>
                  <a:pt x="699" y="535"/>
                </a:lnTo>
                <a:lnTo>
                  <a:pt x="688" y="535"/>
                </a:lnTo>
                <a:lnTo>
                  <a:pt x="678" y="535"/>
                </a:lnTo>
                <a:lnTo>
                  <a:pt x="668" y="535"/>
                </a:lnTo>
                <a:lnTo>
                  <a:pt x="658" y="540"/>
                </a:lnTo>
                <a:lnTo>
                  <a:pt x="647" y="540"/>
                </a:lnTo>
                <a:lnTo>
                  <a:pt x="637" y="540"/>
                </a:lnTo>
                <a:lnTo>
                  <a:pt x="632" y="540"/>
                </a:lnTo>
                <a:lnTo>
                  <a:pt x="622" y="540"/>
                </a:lnTo>
                <a:lnTo>
                  <a:pt x="611" y="540"/>
                </a:lnTo>
                <a:lnTo>
                  <a:pt x="601" y="540"/>
                </a:lnTo>
                <a:lnTo>
                  <a:pt x="591" y="540"/>
                </a:lnTo>
                <a:lnTo>
                  <a:pt x="581" y="540"/>
                </a:lnTo>
                <a:lnTo>
                  <a:pt x="570" y="540"/>
                </a:lnTo>
                <a:lnTo>
                  <a:pt x="560" y="540"/>
                </a:lnTo>
                <a:lnTo>
                  <a:pt x="550" y="540"/>
                </a:lnTo>
                <a:lnTo>
                  <a:pt x="539" y="540"/>
                </a:lnTo>
                <a:lnTo>
                  <a:pt x="529" y="540"/>
                </a:lnTo>
                <a:lnTo>
                  <a:pt x="519" y="540"/>
                </a:lnTo>
                <a:lnTo>
                  <a:pt x="509" y="540"/>
                </a:lnTo>
                <a:lnTo>
                  <a:pt x="498" y="545"/>
                </a:lnTo>
                <a:lnTo>
                  <a:pt x="488" y="545"/>
                </a:lnTo>
                <a:lnTo>
                  <a:pt x="478" y="545"/>
                </a:lnTo>
                <a:lnTo>
                  <a:pt x="467" y="545"/>
                </a:lnTo>
                <a:lnTo>
                  <a:pt x="457" y="545"/>
                </a:lnTo>
                <a:lnTo>
                  <a:pt x="452" y="545"/>
                </a:lnTo>
                <a:lnTo>
                  <a:pt x="442" y="545"/>
                </a:lnTo>
                <a:lnTo>
                  <a:pt x="431" y="545"/>
                </a:lnTo>
                <a:lnTo>
                  <a:pt x="421" y="545"/>
                </a:lnTo>
                <a:lnTo>
                  <a:pt x="411" y="545"/>
                </a:lnTo>
                <a:lnTo>
                  <a:pt x="401" y="545"/>
                </a:lnTo>
                <a:lnTo>
                  <a:pt x="390" y="545"/>
                </a:lnTo>
                <a:lnTo>
                  <a:pt x="380" y="545"/>
                </a:lnTo>
                <a:lnTo>
                  <a:pt x="370" y="545"/>
                </a:lnTo>
                <a:lnTo>
                  <a:pt x="360" y="545"/>
                </a:lnTo>
                <a:lnTo>
                  <a:pt x="349" y="545"/>
                </a:lnTo>
                <a:lnTo>
                  <a:pt x="339" y="545"/>
                </a:lnTo>
                <a:lnTo>
                  <a:pt x="329" y="545"/>
                </a:lnTo>
                <a:lnTo>
                  <a:pt x="318" y="545"/>
                </a:lnTo>
                <a:lnTo>
                  <a:pt x="308" y="545"/>
                </a:lnTo>
                <a:lnTo>
                  <a:pt x="298" y="545"/>
                </a:lnTo>
                <a:lnTo>
                  <a:pt x="288" y="545"/>
                </a:lnTo>
                <a:lnTo>
                  <a:pt x="277" y="545"/>
                </a:lnTo>
                <a:lnTo>
                  <a:pt x="272" y="545"/>
                </a:lnTo>
                <a:lnTo>
                  <a:pt x="262" y="545"/>
                </a:lnTo>
                <a:lnTo>
                  <a:pt x="252" y="545"/>
                </a:lnTo>
                <a:lnTo>
                  <a:pt x="241" y="545"/>
                </a:lnTo>
                <a:lnTo>
                  <a:pt x="231" y="545"/>
                </a:lnTo>
                <a:lnTo>
                  <a:pt x="221" y="545"/>
                </a:lnTo>
                <a:lnTo>
                  <a:pt x="210" y="545"/>
                </a:lnTo>
                <a:lnTo>
                  <a:pt x="200" y="545"/>
                </a:lnTo>
                <a:lnTo>
                  <a:pt x="190" y="545"/>
                </a:lnTo>
                <a:lnTo>
                  <a:pt x="180" y="545"/>
                </a:lnTo>
                <a:lnTo>
                  <a:pt x="169" y="545"/>
                </a:lnTo>
                <a:lnTo>
                  <a:pt x="159" y="545"/>
                </a:lnTo>
                <a:lnTo>
                  <a:pt x="149" y="545"/>
                </a:lnTo>
                <a:lnTo>
                  <a:pt x="138" y="545"/>
                </a:lnTo>
                <a:lnTo>
                  <a:pt x="128" y="545"/>
                </a:lnTo>
                <a:lnTo>
                  <a:pt x="118" y="545"/>
                </a:lnTo>
                <a:lnTo>
                  <a:pt x="108" y="545"/>
                </a:lnTo>
                <a:lnTo>
                  <a:pt x="97" y="545"/>
                </a:lnTo>
                <a:lnTo>
                  <a:pt x="92" y="545"/>
                </a:lnTo>
                <a:lnTo>
                  <a:pt x="82" y="545"/>
                </a:lnTo>
                <a:lnTo>
                  <a:pt x="72" y="545"/>
                </a:lnTo>
                <a:lnTo>
                  <a:pt x="61" y="545"/>
                </a:lnTo>
                <a:lnTo>
                  <a:pt x="51" y="545"/>
                </a:lnTo>
                <a:lnTo>
                  <a:pt x="41" y="545"/>
                </a:lnTo>
                <a:lnTo>
                  <a:pt x="31" y="545"/>
                </a:lnTo>
                <a:lnTo>
                  <a:pt x="20" y="545"/>
                </a:lnTo>
                <a:lnTo>
                  <a:pt x="10" y="545"/>
                </a:lnTo>
                <a:lnTo>
                  <a:pt x="0" y="545"/>
                </a:lnTo>
              </a:path>
            </a:pathLst>
          </a:custGeom>
          <a:noFill/>
          <a:ln w="0">
            <a:solidFill>
              <a:srgbClr val="3366FF"/>
            </a:solidFill>
            <a:prstDash val="solid"/>
            <a:round/>
            <a:headEnd/>
            <a:tailEnd/>
          </a:ln>
        </p:spPr>
        <p:txBody>
          <a:bodyPr/>
          <a:lstStyle/>
          <a:p>
            <a:endParaRPr lang="en-GB"/>
          </a:p>
        </p:txBody>
      </p:sp>
      <p:sp>
        <p:nvSpPr>
          <p:cNvPr id="425186" name="Freeform 226"/>
          <p:cNvSpPr>
            <a:spLocks/>
          </p:cNvSpPr>
          <p:nvPr/>
        </p:nvSpPr>
        <p:spPr bwMode="auto">
          <a:xfrm>
            <a:off x="1423988" y="3890963"/>
            <a:ext cx="6346825" cy="1550987"/>
          </a:xfrm>
          <a:custGeom>
            <a:avLst/>
            <a:gdLst/>
            <a:ahLst/>
            <a:cxnLst>
              <a:cxn ang="0">
                <a:pos x="108" y="977"/>
              </a:cxn>
              <a:cxn ang="0">
                <a:pos x="241" y="977"/>
              </a:cxn>
              <a:cxn ang="0">
                <a:pos x="370" y="977"/>
              </a:cxn>
              <a:cxn ang="0">
                <a:pos x="498" y="977"/>
              </a:cxn>
              <a:cxn ang="0">
                <a:pos x="632" y="972"/>
              </a:cxn>
              <a:cxn ang="0">
                <a:pos x="760" y="967"/>
              </a:cxn>
              <a:cxn ang="0">
                <a:pos x="889" y="957"/>
              </a:cxn>
              <a:cxn ang="0">
                <a:pos x="1017" y="941"/>
              </a:cxn>
              <a:cxn ang="0">
                <a:pos x="1151" y="926"/>
              </a:cxn>
              <a:cxn ang="0">
                <a:pos x="1280" y="905"/>
              </a:cxn>
              <a:cxn ang="0">
                <a:pos x="1408" y="890"/>
              </a:cxn>
              <a:cxn ang="0">
                <a:pos x="1542" y="859"/>
              </a:cxn>
              <a:cxn ang="0">
                <a:pos x="1670" y="766"/>
              </a:cxn>
              <a:cxn ang="0">
                <a:pos x="1799" y="648"/>
              </a:cxn>
              <a:cxn ang="0">
                <a:pos x="1927" y="571"/>
              </a:cxn>
              <a:cxn ang="0">
                <a:pos x="2061" y="453"/>
              </a:cxn>
              <a:cxn ang="0">
                <a:pos x="2189" y="360"/>
              </a:cxn>
              <a:cxn ang="0">
                <a:pos x="2318" y="288"/>
              </a:cxn>
              <a:cxn ang="0">
                <a:pos x="2451" y="237"/>
              </a:cxn>
              <a:cxn ang="0">
                <a:pos x="2580" y="185"/>
              </a:cxn>
              <a:cxn ang="0">
                <a:pos x="2708" y="144"/>
              </a:cxn>
              <a:cxn ang="0">
                <a:pos x="2837" y="103"/>
              </a:cxn>
              <a:cxn ang="0">
                <a:pos x="2970" y="83"/>
              </a:cxn>
              <a:cxn ang="0">
                <a:pos x="3099" y="57"/>
              </a:cxn>
              <a:cxn ang="0">
                <a:pos x="3227" y="36"/>
              </a:cxn>
              <a:cxn ang="0">
                <a:pos x="3361" y="26"/>
              </a:cxn>
              <a:cxn ang="0">
                <a:pos x="3490" y="16"/>
              </a:cxn>
              <a:cxn ang="0">
                <a:pos x="3618" y="11"/>
              </a:cxn>
              <a:cxn ang="0">
                <a:pos x="3747" y="5"/>
              </a:cxn>
              <a:cxn ang="0">
                <a:pos x="3880" y="0"/>
              </a:cxn>
              <a:cxn ang="0">
                <a:pos x="3998" y="874"/>
              </a:cxn>
              <a:cxn ang="0">
                <a:pos x="3870" y="874"/>
              </a:cxn>
              <a:cxn ang="0">
                <a:pos x="3736" y="869"/>
              </a:cxn>
              <a:cxn ang="0">
                <a:pos x="3608" y="869"/>
              </a:cxn>
              <a:cxn ang="0">
                <a:pos x="3479" y="864"/>
              </a:cxn>
              <a:cxn ang="0">
                <a:pos x="3351" y="854"/>
              </a:cxn>
              <a:cxn ang="0">
                <a:pos x="3217" y="849"/>
              </a:cxn>
              <a:cxn ang="0">
                <a:pos x="3089" y="833"/>
              </a:cxn>
              <a:cxn ang="0">
                <a:pos x="2960" y="813"/>
              </a:cxn>
              <a:cxn ang="0">
                <a:pos x="2827" y="782"/>
              </a:cxn>
              <a:cxn ang="0">
                <a:pos x="2698" y="720"/>
              </a:cxn>
              <a:cxn ang="0">
                <a:pos x="2570" y="643"/>
              </a:cxn>
              <a:cxn ang="0">
                <a:pos x="2441" y="556"/>
              </a:cxn>
              <a:cxn ang="0">
                <a:pos x="2307" y="478"/>
              </a:cxn>
              <a:cxn ang="0">
                <a:pos x="2179" y="432"/>
              </a:cxn>
              <a:cxn ang="0">
                <a:pos x="2050" y="463"/>
              </a:cxn>
              <a:cxn ang="0">
                <a:pos x="1917" y="576"/>
              </a:cxn>
              <a:cxn ang="0">
                <a:pos x="1788" y="648"/>
              </a:cxn>
              <a:cxn ang="0">
                <a:pos x="1660" y="771"/>
              </a:cxn>
              <a:cxn ang="0">
                <a:pos x="1531" y="864"/>
              </a:cxn>
              <a:cxn ang="0">
                <a:pos x="1398" y="890"/>
              </a:cxn>
              <a:cxn ang="0">
                <a:pos x="1269" y="905"/>
              </a:cxn>
              <a:cxn ang="0">
                <a:pos x="1141" y="926"/>
              </a:cxn>
              <a:cxn ang="0">
                <a:pos x="1007" y="941"/>
              </a:cxn>
              <a:cxn ang="0">
                <a:pos x="879" y="957"/>
              </a:cxn>
              <a:cxn ang="0">
                <a:pos x="750" y="967"/>
              </a:cxn>
              <a:cxn ang="0">
                <a:pos x="622" y="972"/>
              </a:cxn>
              <a:cxn ang="0">
                <a:pos x="488" y="977"/>
              </a:cxn>
              <a:cxn ang="0">
                <a:pos x="360" y="977"/>
              </a:cxn>
              <a:cxn ang="0">
                <a:pos x="231" y="977"/>
              </a:cxn>
              <a:cxn ang="0">
                <a:pos x="97" y="977"/>
              </a:cxn>
            </a:cxnLst>
            <a:rect l="0" t="0" r="r" b="b"/>
            <a:pathLst>
              <a:path w="3998" h="977">
                <a:moveTo>
                  <a:pt x="0" y="977"/>
                </a:moveTo>
                <a:lnTo>
                  <a:pt x="0" y="977"/>
                </a:lnTo>
                <a:lnTo>
                  <a:pt x="10" y="977"/>
                </a:lnTo>
                <a:lnTo>
                  <a:pt x="20" y="977"/>
                </a:lnTo>
                <a:lnTo>
                  <a:pt x="31" y="977"/>
                </a:lnTo>
                <a:lnTo>
                  <a:pt x="41" y="977"/>
                </a:lnTo>
                <a:lnTo>
                  <a:pt x="51" y="977"/>
                </a:lnTo>
                <a:lnTo>
                  <a:pt x="61" y="977"/>
                </a:lnTo>
                <a:lnTo>
                  <a:pt x="72" y="977"/>
                </a:lnTo>
                <a:lnTo>
                  <a:pt x="82" y="977"/>
                </a:lnTo>
                <a:lnTo>
                  <a:pt x="92" y="977"/>
                </a:lnTo>
                <a:lnTo>
                  <a:pt x="97" y="977"/>
                </a:lnTo>
                <a:lnTo>
                  <a:pt x="108" y="977"/>
                </a:lnTo>
                <a:lnTo>
                  <a:pt x="118" y="977"/>
                </a:lnTo>
                <a:lnTo>
                  <a:pt x="128" y="977"/>
                </a:lnTo>
                <a:lnTo>
                  <a:pt x="138" y="977"/>
                </a:lnTo>
                <a:lnTo>
                  <a:pt x="149" y="977"/>
                </a:lnTo>
                <a:lnTo>
                  <a:pt x="159" y="977"/>
                </a:lnTo>
                <a:lnTo>
                  <a:pt x="169" y="977"/>
                </a:lnTo>
                <a:lnTo>
                  <a:pt x="180" y="977"/>
                </a:lnTo>
                <a:lnTo>
                  <a:pt x="190" y="977"/>
                </a:lnTo>
                <a:lnTo>
                  <a:pt x="200" y="977"/>
                </a:lnTo>
                <a:lnTo>
                  <a:pt x="210" y="977"/>
                </a:lnTo>
                <a:lnTo>
                  <a:pt x="221" y="977"/>
                </a:lnTo>
                <a:lnTo>
                  <a:pt x="231" y="977"/>
                </a:lnTo>
                <a:lnTo>
                  <a:pt x="241" y="977"/>
                </a:lnTo>
                <a:lnTo>
                  <a:pt x="252" y="977"/>
                </a:lnTo>
                <a:lnTo>
                  <a:pt x="262" y="977"/>
                </a:lnTo>
                <a:lnTo>
                  <a:pt x="272" y="977"/>
                </a:lnTo>
                <a:lnTo>
                  <a:pt x="277" y="977"/>
                </a:lnTo>
                <a:lnTo>
                  <a:pt x="288" y="977"/>
                </a:lnTo>
                <a:lnTo>
                  <a:pt x="298" y="977"/>
                </a:lnTo>
                <a:lnTo>
                  <a:pt x="308" y="977"/>
                </a:lnTo>
                <a:lnTo>
                  <a:pt x="318" y="977"/>
                </a:lnTo>
                <a:lnTo>
                  <a:pt x="329" y="977"/>
                </a:lnTo>
                <a:lnTo>
                  <a:pt x="339" y="977"/>
                </a:lnTo>
                <a:lnTo>
                  <a:pt x="349" y="977"/>
                </a:lnTo>
                <a:lnTo>
                  <a:pt x="360" y="977"/>
                </a:lnTo>
                <a:lnTo>
                  <a:pt x="370" y="977"/>
                </a:lnTo>
                <a:lnTo>
                  <a:pt x="380" y="977"/>
                </a:lnTo>
                <a:lnTo>
                  <a:pt x="390" y="977"/>
                </a:lnTo>
                <a:lnTo>
                  <a:pt x="401" y="977"/>
                </a:lnTo>
                <a:lnTo>
                  <a:pt x="411" y="977"/>
                </a:lnTo>
                <a:lnTo>
                  <a:pt x="421" y="977"/>
                </a:lnTo>
                <a:lnTo>
                  <a:pt x="431" y="977"/>
                </a:lnTo>
                <a:lnTo>
                  <a:pt x="442" y="977"/>
                </a:lnTo>
                <a:lnTo>
                  <a:pt x="452" y="977"/>
                </a:lnTo>
                <a:lnTo>
                  <a:pt x="457" y="977"/>
                </a:lnTo>
                <a:lnTo>
                  <a:pt x="467" y="977"/>
                </a:lnTo>
                <a:lnTo>
                  <a:pt x="478" y="977"/>
                </a:lnTo>
                <a:lnTo>
                  <a:pt x="488" y="977"/>
                </a:lnTo>
                <a:lnTo>
                  <a:pt x="498" y="977"/>
                </a:lnTo>
                <a:lnTo>
                  <a:pt x="509" y="972"/>
                </a:lnTo>
                <a:lnTo>
                  <a:pt x="519" y="972"/>
                </a:lnTo>
                <a:lnTo>
                  <a:pt x="529" y="972"/>
                </a:lnTo>
                <a:lnTo>
                  <a:pt x="539" y="972"/>
                </a:lnTo>
                <a:lnTo>
                  <a:pt x="550" y="972"/>
                </a:lnTo>
                <a:lnTo>
                  <a:pt x="560" y="972"/>
                </a:lnTo>
                <a:lnTo>
                  <a:pt x="570" y="972"/>
                </a:lnTo>
                <a:lnTo>
                  <a:pt x="581" y="972"/>
                </a:lnTo>
                <a:lnTo>
                  <a:pt x="591" y="972"/>
                </a:lnTo>
                <a:lnTo>
                  <a:pt x="601" y="972"/>
                </a:lnTo>
                <a:lnTo>
                  <a:pt x="611" y="972"/>
                </a:lnTo>
                <a:lnTo>
                  <a:pt x="622" y="972"/>
                </a:lnTo>
                <a:lnTo>
                  <a:pt x="632" y="972"/>
                </a:lnTo>
                <a:lnTo>
                  <a:pt x="637" y="972"/>
                </a:lnTo>
                <a:lnTo>
                  <a:pt x="647" y="972"/>
                </a:lnTo>
                <a:lnTo>
                  <a:pt x="658" y="967"/>
                </a:lnTo>
                <a:lnTo>
                  <a:pt x="668" y="967"/>
                </a:lnTo>
                <a:lnTo>
                  <a:pt x="678" y="967"/>
                </a:lnTo>
                <a:lnTo>
                  <a:pt x="688" y="967"/>
                </a:lnTo>
                <a:lnTo>
                  <a:pt x="699" y="967"/>
                </a:lnTo>
                <a:lnTo>
                  <a:pt x="709" y="967"/>
                </a:lnTo>
                <a:lnTo>
                  <a:pt x="719" y="967"/>
                </a:lnTo>
                <a:lnTo>
                  <a:pt x="730" y="967"/>
                </a:lnTo>
                <a:lnTo>
                  <a:pt x="740" y="967"/>
                </a:lnTo>
                <a:lnTo>
                  <a:pt x="750" y="967"/>
                </a:lnTo>
                <a:lnTo>
                  <a:pt x="760" y="967"/>
                </a:lnTo>
                <a:lnTo>
                  <a:pt x="771" y="967"/>
                </a:lnTo>
                <a:lnTo>
                  <a:pt x="781" y="967"/>
                </a:lnTo>
                <a:lnTo>
                  <a:pt x="791" y="962"/>
                </a:lnTo>
                <a:lnTo>
                  <a:pt x="802" y="962"/>
                </a:lnTo>
                <a:lnTo>
                  <a:pt x="812" y="962"/>
                </a:lnTo>
                <a:lnTo>
                  <a:pt x="817" y="962"/>
                </a:lnTo>
                <a:lnTo>
                  <a:pt x="827" y="962"/>
                </a:lnTo>
                <a:lnTo>
                  <a:pt x="837" y="962"/>
                </a:lnTo>
                <a:lnTo>
                  <a:pt x="848" y="962"/>
                </a:lnTo>
                <a:lnTo>
                  <a:pt x="858" y="962"/>
                </a:lnTo>
                <a:lnTo>
                  <a:pt x="868" y="957"/>
                </a:lnTo>
                <a:lnTo>
                  <a:pt x="879" y="957"/>
                </a:lnTo>
                <a:lnTo>
                  <a:pt x="889" y="957"/>
                </a:lnTo>
                <a:lnTo>
                  <a:pt x="899" y="957"/>
                </a:lnTo>
                <a:lnTo>
                  <a:pt x="909" y="957"/>
                </a:lnTo>
                <a:lnTo>
                  <a:pt x="920" y="951"/>
                </a:lnTo>
                <a:lnTo>
                  <a:pt x="930" y="957"/>
                </a:lnTo>
                <a:lnTo>
                  <a:pt x="940" y="951"/>
                </a:lnTo>
                <a:lnTo>
                  <a:pt x="951" y="951"/>
                </a:lnTo>
                <a:lnTo>
                  <a:pt x="961" y="951"/>
                </a:lnTo>
                <a:lnTo>
                  <a:pt x="971" y="951"/>
                </a:lnTo>
                <a:lnTo>
                  <a:pt x="981" y="946"/>
                </a:lnTo>
                <a:lnTo>
                  <a:pt x="992" y="946"/>
                </a:lnTo>
                <a:lnTo>
                  <a:pt x="1002" y="946"/>
                </a:lnTo>
                <a:lnTo>
                  <a:pt x="1007" y="941"/>
                </a:lnTo>
                <a:lnTo>
                  <a:pt x="1017" y="941"/>
                </a:lnTo>
                <a:lnTo>
                  <a:pt x="1028" y="941"/>
                </a:lnTo>
                <a:lnTo>
                  <a:pt x="1038" y="936"/>
                </a:lnTo>
                <a:lnTo>
                  <a:pt x="1048" y="936"/>
                </a:lnTo>
                <a:lnTo>
                  <a:pt x="1059" y="931"/>
                </a:lnTo>
                <a:lnTo>
                  <a:pt x="1069" y="931"/>
                </a:lnTo>
                <a:lnTo>
                  <a:pt x="1079" y="931"/>
                </a:lnTo>
                <a:lnTo>
                  <a:pt x="1089" y="931"/>
                </a:lnTo>
                <a:lnTo>
                  <a:pt x="1100" y="926"/>
                </a:lnTo>
                <a:lnTo>
                  <a:pt x="1110" y="926"/>
                </a:lnTo>
                <a:lnTo>
                  <a:pt x="1120" y="921"/>
                </a:lnTo>
                <a:lnTo>
                  <a:pt x="1130" y="921"/>
                </a:lnTo>
                <a:lnTo>
                  <a:pt x="1141" y="926"/>
                </a:lnTo>
                <a:lnTo>
                  <a:pt x="1151" y="926"/>
                </a:lnTo>
                <a:lnTo>
                  <a:pt x="1161" y="921"/>
                </a:lnTo>
                <a:lnTo>
                  <a:pt x="1172" y="915"/>
                </a:lnTo>
                <a:lnTo>
                  <a:pt x="1182" y="915"/>
                </a:lnTo>
                <a:lnTo>
                  <a:pt x="1187" y="926"/>
                </a:lnTo>
                <a:lnTo>
                  <a:pt x="1197" y="915"/>
                </a:lnTo>
                <a:lnTo>
                  <a:pt x="1208" y="926"/>
                </a:lnTo>
                <a:lnTo>
                  <a:pt x="1218" y="921"/>
                </a:lnTo>
                <a:lnTo>
                  <a:pt x="1228" y="910"/>
                </a:lnTo>
                <a:lnTo>
                  <a:pt x="1238" y="910"/>
                </a:lnTo>
                <a:lnTo>
                  <a:pt x="1249" y="910"/>
                </a:lnTo>
                <a:lnTo>
                  <a:pt x="1259" y="910"/>
                </a:lnTo>
                <a:lnTo>
                  <a:pt x="1269" y="905"/>
                </a:lnTo>
                <a:lnTo>
                  <a:pt x="1280" y="905"/>
                </a:lnTo>
                <a:lnTo>
                  <a:pt x="1290" y="900"/>
                </a:lnTo>
                <a:lnTo>
                  <a:pt x="1300" y="905"/>
                </a:lnTo>
                <a:lnTo>
                  <a:pt x="1310" y="910"/>
                </a:lnTo>
                <a:lnTo>
                  <a:pt x="1321" y="921"/>
                </a:lnTo>
                <a:lnTo>
                  <a:pt x="1331" y="915"/>
                </a:lnTo>
                <a:lnTo>
                  <a:pt x="1341" y="910"/>
                </a:lnTo>
                <a:lnTo>
                  <a:pt x="1351" y="910"/>
                </a:lnTo>
                <a:lnTo>
                  <a:pt x="1362" y="900"/>
                </a:lnTo>
                <a:lnTo>
                  <a:pt x="1367" y="895"/>
                </a:lnTo>
                <a:lnTo>
                  <a:pt x="1377" y="900"/>
                </a:lnTo>
                <a:lnTo>
                  <a:pt x="1387" y="895"/>
                </a:lnTo>
                <a:lnTo>
                  <a:pt x="1398" y="890"/>
                </a:lnTo>
                <a:lnTo>
                  <a:pt x="1408" y="890"/>
                </a:lnTo>
                <a:lnTo>
                  <a:pt x="1418" y="890"/>
                </a:lnTo>
                <a:lnTo>
                  <a:pt x="1429" y="885"/>
                </a:lnTo>
                <a:lnTo>
                  <a:pt x="1439" y="885"/>
                </a:lnTo>
                <a:lnTo>
                  <a:pt x="1449" y="895"/>
                </a:lnTo>
                <a:lnTo>
                  <a:pt x="1459" y="890"/>
                </a:lnTo>
                <a:lnTo>
                  <a:pt x="1470" y="879"/>
                </a:lnTo>
                <a:lnTo>
                  <a:pt x="1480" y="874"/>
                </a:lnTo>
                <a:lnTo>
                  <a:pt x="1490" y="874"/>
                </a:lnTo>
                <a:lnTo>
                  <a:pt x="1501" y="874"/>
                </a:lnTo>
                <a:lnTo>
                  <a:pt x="1511" y="864"/>
                </a:lnTo>
                <a:lnTo>
                  <a:pt x="1521" y="864"/>
                </a:lnTo>
                <a:lnTo>
                  <a:pt x="1531" y="864"/>
                </a:lnTo>
                <a:lnTo>
                  <a:pt x="1542" y="859"/>
                </a:lnTo>
                <a:lnTo>
                  <a:pt x="1547" y="849"/>
                </a:lnTo>
                <a:lnTo>
                  <a:pt x="1557" y="838"/>
                </a:lnTo>
                <a:lnTo>
                  <a:pt x="1567" y="833"/>
                </a:lnTo>
                <a:lnTo>
                  <a:pt x="1578" y="833"/>
                </a:lnTo>
                <a:lnTo>
                  <a:pt x="1588" y="823"/>
                </a:lnTo>
                <a:lnTo>
                  <a:pt x="1598" y="813"/>
                </a:lnTo>
                <a:lnTo>
                  <a:pt x="1608" y="813"/>
                </a:lnTo>
                <a:lnTo>
                  <a:pt x="1619" y="807"/>
                </a:lnTo>
                <a:lnTo>
                  <a:pt x="1629" y="797"/>
                </a:lnTo>
                <a:lnTo>
                  <a:pt x="1639" y="792"/>
                </a:lnTo>
                <a:lnTo>
                  <a:pt x="1650" y="782"/>
                </a:lnTo>
                <a:lnTo>
                  <a:pt x="1660" y="771"/>
                </a:lnTo>
                <a:lnTo>
                  <a:pt x="1670" y="766"/>
                </a:lnTo>
                <a:lnTo>
                  <a:pt x="1680" y="751"/>
                </a:lnTo>
                <a:lnTo>
                  <a:pt x="1691" y="741"/>
                </a:lnTo>
                <a:lnTo>
                  <a:pt x="1701" y="725"/>
                </a:lnTo>
                <a:lnTo>
                  <a:pt x="1711" y="715"/>
                </a:lnTo>
                <a:lnTo>
                  <a:pt x="1722" y="705"/>
                </a:lnTo>
                <a:lnTo>
                  <a:pt x="1727" y="689"/>
                </a:lnTo>
                <a:lnTo>
                  <a:pt x="1737" y="694"/>
                </a:lnTo>
                <a:lnTo>
                  <a:pt x="1747" y="694"/>
                </a:lnTo>
                <a:lnTo>
                  <a:pt x="1758" y="674"/>
                </a:lnTo>
                <a:lnTo>
                  <a:pt x="1768" y="669"/>
                </a:lnTo>
                <a:lnTo>
                  <a:pt x="1778" y="658"/>
                </a:lnTo>
                <a:lnTo>
                  <a:pt x="1788" y="648"/>
                </a:lnTo>
                <a:lnTo>
                  <a:pt x="1799" y="648"/>
                </a:lnTo>
                <a:lnTo>
                  <a:pt x="1809" y="658"/>
                </a:lnTo>
                <a:lnTo>
                  <a:pt x="1819" y="658"/>
                </a:lnTo>
                <a:lnTo>
                  <a:pt x="1829" y="653"/>
                </a:lnTo>
                <a:lnTo>
                  <a:pt x="1840" y="643"/>
                </a:lnTo>
                <a:lnTo>
                  <a:pt x="1850" y="633"/>
                </a:lnTo>
                <a:lnTo>
                  <a:pt x="1860" y="627"/>
                </a:lnTo>
                <a:lnTo>
                  <a:pt x="1871" y="612"/>
                </a:lnTo>
                <a:lnTo>
                  <a:pt x="1881" y="602"/>
                </a:lnTo>
                <a:lnTo>
                  <a:pt x="1891" y="597"/>
                </a:lnTo>
                <a:lnTo>
                  <a:pt x="1901" y="586"/>
                </a:lnTo>
                <a:lnTo>
                  <a:pt x="1907" y="581"/>
                </a:lnTo>
                <a:lnTo>
                  <a:pt x="1917" y="576"/>
                </a:lnTo>
                <a:lnTo>
                  <a:pt x="1927" y="571"/>
                </a:lnTo>
                <a:lnTo>
                  <a:pt x="1937" y="561"/>
                </a:lnTo>
                <a:lnTo>
                  <a:pt x="1948" y="556"/>
                </a:lnTo>
                <a:lnTo>
                  <a:pt x="1958" y="545"/>
                </a:lnTo>
                <a:lnTo>
                  <a:pt x="1968" y="535"/>
                </a:lnTo>
                <a:lnTo>
                  <a:pt x="1979" y="520"/>
                </a:lnTo>
                <a:lnTo>
                  <a:pt x="1989" y="509"/>
                </a:lnTo>
                <a:lnTo>
                  <a:pt x="1999" y="499"/>
                </a:lnTo>
                <a:lnTo>
                  <a:pt x="2009" y="489"/>
                </a:lnTo>
                <a:lnTo>
                  <a:pt x="2020" y="478"/>
                </a:lnTo>
                <a:lnTo>
                  <a:pt x="2030" y="473"/>
                </a:lnTo>
                <a:lnTo>
                  <a:pt x="2040" y="468"/>
                </a:lnTo>
                <a:lnTo>
                  <a:pt x="2050" y="458"/>
                </a:lnTo>
                <a:lnTo>
                  <a:pt x="2061" y="453"/>
                </a:lnTo>
                <a:lnTo>
                  <a:pt x="2071" y="448"/>
                </a:lnTo>
                <a:lnTo>
                  <a:pt x="2081" y="437"/>
                </a:lnTo>
                <a:lnTo>
                  <a:pt x="2092" y="432"/>
                </a:lnTo>
                <a:lnTo>
                  <a:pt x="2097" y="427"/>
                </a:lnTo>
                <a:lnTo>
                  <a:pt x="2107" y="412"/>
                </a:lnTo>
                <a:lnTo>
                  <a:pt x="2117" y="401"/>
                </a:lnTo>
                <a:lnTo>
                  <a:pt x="2128" y="391"/>
                </a:lnTo>
                <a:lnTo>
                  <a:pt x="2138" y="386"/>
                </a:lnTo>
                <a:lnTo>
                  <a:pt x="2148" y="381"/>
                </a:lnTo>
                <a:lnTo>
                  <a:pt x="2158" y="376"/>
                </a:lnTo>
                <a:lnTo>
                  <a:pt x="2169" y="370"/>
                </a:lnTo>
                <a:lnTo>
                  <a:pt x="2179" y="365"/>
                </a:lnTo>
                <a:lnTo>
                  <a:pt x="2189" y="360"/>
                </a:lnTo>
                <a:lnTo>
                  <a:pt x="2200" y="355"/>
                </a:lnTo>
                <a:lnTo>
                  <a:pt x="2210" y="350"/>
                </a:lnTo>
                <a:lnTo>
                  <a:pt x="2220" y="345"/>
                </a:lnTo>
                <a:lnTo>
                  <a:pt x="2230" y="340"/>
                </a:lnTo>
                <a:lnTo>
                  <a:pt x="2241" y="334"/>
                </a:lnTo>
                <a:lnTo>
                  <a:pt x="2251" y="329"/>
                </a:lnTo>
                <a:lnTo>
                  <a:pt x="2261" y="324"/>
                </a:lnTo>
                <a:lnTo>
                  <a:pt x="2271" y="319"/>
                </a:lnTo>
                <a:lnTo>
                  <a:pt x="2277" y="314"/>
                </a:lnTo>
                <a:lnTo>
                  <a:pt x="2287" y="309"/>
                </a:lnTo>
                <a:lnTo>
                  <a:pt x="2297" y="298"/>
                </a:lnTo>
                <a:lnTo>
                  <a:pt x="2307" y="293"/>
                </a:lnTo>
                <a:lnTo>
                  <a:pt x="2318" y="288"/>
                </a:lnTo>
                <a:lnTo>
                  <a:pt x="2328" y="283"/>
                </a:lnTo>
                <a:lnTo>
                  <a:pt x="2338" y="283"/>
                </a:lnTo>
                <a:lnTo>
                  <a:pt x="2349" y="273"/>
                </a:lnTo>
                <a:lnTo>
                  <a:pt x="2359" y="262"/>
                </a:lnTo>
                <a:lnTo>
                  <a:pt x="2369" y="262"/>
                </a:lnTo>
                <a:lnTo>
                  <a:pt x="2379" y="262"/>
                </a:lnTo>
                <a:lnTo>
                  <a:pt x="2390" y="257"/>
                </a:lnTo>
                <a:lnTo>
                  <a:pt x="2400" y="257"/>
                </a:lnTo>
                <a:lnTo>
                  <a:pt x="2410" y="252"/>
                </a:lnTo>
                <a:lnTo>
                  <a:pt x="2421" y="247"/>
                </a:lnTo>
                <a:lnTo>
                  <a:pt x="2431" y="247"/>
                </a:lnTo>
                <a:lnTo>
                  <a:pt x="2441" y="242"/>
                </a:lnTo>
                <a:lnTo>
                  <a:pt x="2451" y="237"/>
                </a:lnTo>
                <a:lnTo>
                  <a:pt x="2457" y="232"/>
                </a:lnTo>
                <a:lnTo>
                  <a:pt x="2467" y="232"/>
                </a:lnTo>
                <a:lnTo>
                  <a:pt x="2477" y="227"/>
                </a:lnTo>
                <a:lnTo>
                  <a:pt x="2487" y="221"/>
                </a:lnTo>
                <a:lnTo>
                  <a:pt x="2498" y="216"/>
                </a:lnTo>
                <a:lnTo>
                  <a:pt x="2508" y="216"/>
                </a:lnTo>
                <a:lnTo>
                  <a:pt x="2518" y="211"/>
                </a:lnTo>
                <a:lnTo>
                  <a:pt x="2528" y="206"/>
                </a:lnTo>
                <a:lnTo>
                  <a:pt x="2539" y="201"/>
                </a:lnTo>
                <a:lnTo>
                  <a:pt x="2549" y="201"/>
                </a:lnTo>
                <a:lnTo>
                  <a:pt x="2559" y="196"/>
                </a:lnTo>
                <a:lnTo>
                  <a:pt x="2570" y="191"/>
                </a:lnTo>
                <a:lnTo>
                  <a:pt x="2580" y="185"/>
                </a:lnTo>
                <a:lnTo>
                  <a:pt x="2590" y="185"/>
                </a:lnTo>
                <a:lnTo>
                  <a:pt x="2600" y="180"/>
                </a:lnTo>
                <a:lnTo>
                  <a:pt x="2611" y="175"/>
                </a:lnTo>
                <a:lnTo>
                  <a:pt x="2621" y="175"/>
                </a:lnTo>
                <a:lnTo>
                  <a:pt x="2631" y="170"/>
                </a:lnTo>
                <a:lnTo>
                  <a:pt x="2636" y="165"/>
                </a:lnTo>
                <a:lnTo>
                  <a:pt x="2647" y="165"/>
                </a:lnTo>
                <a:lnTo>
                  <a:pt x="2657" y="160"/>
                </a:lnTo>
                <a:lnTo>
                  <a:pt x="2667" y="155"/>
                </a:lnTo>
                <a:lnTo>
                  <a:pt x="2678" y="155"/>
                </a:lnTo>
                <a:lnTo>
                  <a:pt x="2688" y="149"/>
                </a:lnTo>
                <a:lnTo>
                  <a:pt x="2698" y="144"/>
                </a:lnTo>
                <a:lnTo>
                  <a:pt x="2708" y="144"/>
                </a:lnTo>
                <a:lnTo>
                  <a:pt x="2719" y="139"/>
                </a:lnTo>
                <a:lnTo>
                  <a:pt x="2729" y="134"/>
                </a:lnTo>
                <a:lnTo>
                  <a:pt x="2739" y="134"/>
                </a:lnTo>
                <a:lnTo>
                  <a:pt x="2749" y="129"/>
                </a:lnTo>
                <a:lnTo>
                  <a:pt x="2760" y="129"/>
                </a:lnTo>
                <a:lnTo>
                  <a:pt x="2770" y="124"/>
                </a:lnTo>
                <a:lnTo>
                  <a:pt x="2780" y="119"/>
                </a:lnTo>
                <a:lnTo>
                  <a:pt x="2791" y="119"/>
                </a:lnTo>
                <a:lnTo>
                  <a:pt x="2801" y="113"/>
                </a:lnTo>
                <a:lnTo>
                  <a:pt x="2811" y="113"/>
                </a:lnTo>
                <a:lnTo>
                  <a:pt x="2816" y="108"/>
                </a:lnTo>
                <a:lnTo>
                  <a:pt x="2827" y="108"/>
                </a:lnTo>
                <a:lnTo>
                  <a:pt x="2837" y="103"/>
                </a:lnTo>
                <a:lnTo>
                  <a:pt x="2847" y="103"/>
                </a:lnTo>
                <a:lnTo>
                  <a:pt x="2857" y="98"/>
                </a:lnTo>
                <a:lnTo>
                  <a:pt x="2868" y="98"/>
                </a:lnTo>
                <a:lnTo>
                  <a:pt x="2878" y="98"/>
                </a:lnTo>
                <a:lnTo>
                  <a:pt x="2888" y="93"/>
                </a:lnTo>
                <a:lnTo>
                  <a:pt x="2899" y="93"/>
                </a:lnTo>
                <a:lnTo>
                  <a:pt x="2909" y="93"/>
                </a:lnTo>
                <a:lnTo>
                  <a:pt x="2919" y="88"/>
                </a:lnTo>
                <a:lnTo>
                  <a:pt x="2929" y="88"/>
                </a:lnTo>
                <a:lnTo>
                  <a:pt x="2940" y="88"/>
                </a:lnTo>
                <a:lnTo>
                  <a:pt x="2950" y="83"/>
                </a:lnTo>
                <a:lnTo>
                  <a:pt x="2960" y="83"/>
                </a:lnTo>
                <a:lnTo>
                  <a:pt x="2970" y="83"/>
                </a:lnTo>
                <a:lnTo>
                  <a:pt x="2981" y="77"/>
                </a:lnTo>
                <a:lnTo>
                  <a:pt x="2991" y="77"/>
                </a:lnTo>
                <a:lnTo>
                  <a:pt x="3001" y="77"/>
                </a:lnTo>
                <a:lnTo>
                  <a:pt x="3006" y="72"/>
                </a:lnTo>
                <a:lnTo>
                  <a:pt x="3017" y="72"/>
                </a:lnTo>
                <a:lnTo>
                  <a:pt x="3027" y="67"/>
                </a:lnTo>
                <a:lnTo>
                  <a:pt x="3037" y="67"/>
                </a:lnTo>
                <a:lnTo>
                  <a:pt x="3048" y="67"/>
                </a:lnTo>
                <a:lnTo>
                  <a:pt x="3058" y="62"/>
                </a:lnTo>
                <a:lnTo>
                  <a:pt x="3068" y="62"/>
                </a:lnTo>
                <a:lnTo>
                  <a:pt x="3078" y="62"/>
                </a:lnTo>
                <a:lnTo>
                  <a:pt x="3089" y="57"/>
                </a:lnTo>
                <a:lnTo>
                  <a:pt x="3099" y="57"/>
                </a:lnTo>
                <a:lnTo>
                  <a:pt x="3109" y="57"/>
                </a:lnTo>
                <a:lnTo>
                  <a:pt x="3120" y="52"/>
                </a:lnTo>
                <a:lnTo>
                  <a:pt x="3130" y="52"/>
                </a:lnTo>
                <a:lnTo>
                  <a:pt x="3140" y="52"/>
                </a:lnTo>
                <a:lnTo>
                  <a:pt x="3150" y="47"/>
                </a:lnTo>
                <a:lnTo>
                  <a:pt x="3161" y="47"/>
                </a:lnTo>
                <a:lnTo>
                  <a:pt x="3171" y="47"/>
                </a:lnTo>
                <a:lnTo>
                  <a:pt x="3181" y="47"/>
                </a:lnTo>
                <a:lnTo>
                  <a:pt x="3186" y="41"/>
                </a:lnTo>
                <a:lnTo>
                  <a:pt x="3197" y="41"/>
                </a:lnTo>
                <a:lnTo>
                  <a:pt x="3207" y="41"/>
                </a:lnTo>
                <a:lnTo>
                  <a:pt x="3217" y="41"/>
                </a:lnTo>
                <a:lnTo>
                  <a:pt x="3227" y="36"/>
                </a:lnTo>
                <a:lnTo>
                  <a:pt x="3238" y="36"/>
                </a:lnTo>
                <a:lnTo>
                  <a:pt x="3248" y="36"/>
                </a:lnTo>
                <a:lnTo>
                  <a:pt x="3258" y="36"/>
                </a:lnTo>
                <a:lnTo>
                  <a:pt x="3269" y="36"/>
                </a:lnTo>
                <a:lnTo>
                  <a:pt x="3279" y="31"/>
                </a:lnTo>
                <a:lnTo>
                  <a:pt x="3289" y="31"/>
                </a:lnTo>
                <a:lnTo>
                  <a:pt x="3299" y="31"/>
                </a:lnTo>
                <a:lnTo>
                  <a:pt x="3310" y="31"/>
                </a:lnTo>
                <a:lnTo>
                  <a:pt x="3320" y="31"/>
                </a:lnTo>
                <a:lnTo>
                  <a:pt x="3330" y="31"/>
                </a:lnTo>
                <a:lnTo>
                  <a:pt x="3341" y="26"/>
                </a:lnTo>
                <a:lnTo>
                  <a:pt x="3351" y="26"/>
                </a:lnTo>
                <a:lnTo>
                  <a:pt x="3361" y="26"/>
                </a:lnTo>
                <a:lnTo>
                  <a:pt x="3366" y="26"/>
                </a:lnTo>
                <a:lnTo>
                  <a:pt x="3377" y="26"/>
                </a:lnTo>
                <a:lnTo>
                  <a:pt x="3387" y="26"/>
                </a:lnTo>
                <a:lnTo>
                  <a:pt x="3397" y="21"/>
                </a:lnTo>
                <a:lnTo>
                  <a:pt x="3407" y="21"/>
                </a:lnTo>
                <a:lnTo>
                  <a:pt x="3418" y="21"/>
                </a:lnTo>
                <a:lnTo>
                  <a:pt x="3428" y="21"/>
                </a:lnTo>
                <a:lnTo>
                  <a:pt x="3438" y="21"/>
                </a:lnTo>
                <a:lnTo>
                  <a:pt x="3448" y="21"/>
                </a:lnTo>
                <a:lnTo>
                  <a:pt x="3459" y="21"/>
                </a:lnTo>
                <a:lnTo>
                  <a:pt x="3469" y="16"/>
                </a:lnTo>
                <a:lnTo>
                  <a:pt x="3479" y="16"/>
                </a:lnTo>
                <a:lnTo>
                  <a:pt x="3490" y="16"/>
                </a:lnTo>
                <a:lnTo>
                  <a:pt x="3500" y="16"/>
                </a:lnTo>
                <a:lnTo>
                  <a:pt x="3510" y="16"/>
                </a:lnTo>
                <a:lnTo>
                  <a:pt x="3520" y="16"/>
                </a:lnTo>
                <a:lnTo>
                  <a:pt x="3531" y="16"/>
                </a:lnTo>
                <a:lnTo>
                  <a:pt x="3541" y="16"/>
                </a:lnTo>
                <a:lnTo>
                  <a:pt x="3546" y="16"/>
                </a:lnTo>
                <a:lnTo>
                  <a:pt x="3556" y="16"/>
                </a:lnTo>
                <a:lnTo>
                  <a:pt x="3567" y="16"/>
                </a:lnTo>
                <a:lnTo>
                  <a:pt x="3577" y="11"/>
                </a:lnTo>
                <a:lnTo>
                  <a:pt x="3587" y="11"/>
                </a:lnTo>
                <a:lnTo>
                  <a:pt x="3598" y="11"/>
                </a:lnTo>
                <a:lnTo>
                  <a:pt x="3608" y="11"/>
                </a:lnTo>
                <a:lnTo>
                  <a:pt x="3618" y="11"/>
                </a:lnTo>
                <a:lnTo>
                  <a:pt x="3628" y="11"/>
                </a:lnTo>
                <a:lnTo>
                  <a:pt x="3639" y="11"/>
                </a:lnTo>
                <a:lnTo>
                  <a:pt x="3649" y="11"/>
                </a:lnTo>
                <a:lnTo>
                  <a:pt x="3659" y="11"/>
                </a:lnTo>
                <a:lnTo>
                  <a:pt x="3669" y="11"/>
                </a:lnTo>
                <a:lnTo>
                  <a:pt x="3680" y="11"/>
                </a:lnTo>
                <a:lnTo>
                  <a:pt x="3690" y="11"/>
                </a:lnTo>
                <a:lnTo>
                  <a:pt x="3700" y="5"/>
                </a:lnTo>
                <a:lnTo>
                  <a:pt x="3711" y="5"/>
                </a:lnTo>
                <a:lnTo>
                  <a:pt x="3721" y="5"/>
                </a:lnTo>
                <a:lnTo>
                  <a:pt x="3726" y="5"/>
                </a:lnTo>
                <a:lnTo>
                  <a:pt x="3736" y="5"/>
                </a:lnTo>
                <a:lnTo>
                  <a:pt x="3747" y="5"/>
                </a:lnTo>
                <a:lnTo>
                  <a:pt x="3757" y="5"/>
                </a:lnTo>
                <a:lnTo>
                  <a:pt x="3767" y="5"/>
                </a:lnTo>
                <a:lnTo>
                  <a:pt x="3777" y="5"/>
                </a:lnTo>
                <a:lnTo>
                  <a:pt x="3788" y="5"/>
                </a:lnTo>
                <a:lnTo>
                  <a:pt x="3798" y="5"/>
                </a:lnTo>
                <a:lnTo>
                  <a:pt x="3808" y="5"/>
                </a:lnTo>
                <a:lnTo>
                  <a:pt x="3819" y="5"/>
                </a:lnTo>
                <a:lnTo>
                  <a:pt x="3829" y="5"/>
                </a:lnTo>
                <a:lnTo>
                  <a:pt x="3839" y="5"/>
                </a:lnTo>
                <a:lnTo>
                  <a:pt x="3849" y="5"/>
                </a:lnTo>
                <a:lnTo>
                  <a:pt x="3860" y="5"/>
                </a:lnTo>
                <a:lnTo>
                  <a:pt x="3870" y="5"/>
                </a:lnTo>
                <a:lnTo>
                  <a:pt x="3880" y="0"/>
                </a:lnTo>
                <a:lnTo>
                  <a:pt x="3890" y="0"/>
                </a:lnTo>
                <a:lnTo>
                  <a:pt x="3901" y="0"/>
                </a:lnTo>
                <a:lnTo>
                  <a:pt x="3906" y="0"/>
                </a:lnTo>
                <a:lnTo>
                  <a:pt x="3916" y="0"/>
                </a:lnTo>
                <a:lnTo>
                  <a:pt x="3926" y="0"/>
                </a:lnTo>
                <a:lnTo>
                  <a:pt x="3937" y="0"/>
                </a:lnTo>
                <a:lnTo>
                  <a:pt x="3947" y="0"/>
                </a:lnTo>
                <a:lnTo>
                  <a:pt x="3957" y="0"/>
                </a:lnTo>
                <a:lnTo>
                  <a:pt x="3968" y="0"/>
                </a:lnTo>
                <a:lnTo>
                  <a:pt x="3978" y="0"/>
                </a:lnTo>
                <a:lnTo>
                  <a:pt x="3988" y="0"/>
                </a:lnTo>
                <a:lnTo>
                  <a:pt x="3998" y="0"/>
                </a:lnTo>
                <a:lnTo>
                  <a:pt x="3998" y="874"/>
                </a:lnTo>
                <a:lnTo>
                  <a:pt x="3988" y="874"/>
                </a:lnTo>
                <a:lnTo>
                  <a:pt x="3978" y="874"/>
                </a:lnTo>
                <a:lnTo>
                  <a:pt x="3968" y="874"/>
                </a:lnTo>
                <a:lnTo>
                  <a:pt x="3957" y="874"/>
                </a:lnTo>
                <a:lnTo>
                  <a:pt x="3947" y="874"/>
                </a:lnTo>
                <a:lnTo>
                  <a:pt x="3937" y="874"/>
                </a:lnTo>
                <a:lnTo>
                  <a:pt x="3926" y="874"/>
                </a:lnTo>
                <a:lnTo>
                  <a:pt x="3916" y="874"/>
                </a:lnTo>
                <a:lnTo>
                  <a:pt x="3906" y="874"/>
                </a:lnTo>
                <a:lnTo>
                  <a:pt x="3901" y="874"/>
                </a:lnTo>
                <a:lnTo>
                  <a:pt x="3890" y="874"/>
                </a:lnTo>
                <a:lnTo>
                  <a:pt x="3880" y="874"/>
                </a:lnTo>
                <a:lnTo>
                  <a:pt x="3870" y="874"/>
                </a:lnTo>
                <a:lnTo>
                  <a:pt x="3860" y="874"/>
                </a:lnTo>
                <a:lnTo>
                  <a:pt x="3849" y="874"/>
                </a:lnTo>
                <a:lnTo>
                  <a:pt x="3839" y="874"/>
                </a:lnTo>
                <a:lnTo>
                  <a:pt x="3829" y="874"/>
                </a:lnTo>
                <a:lnTo>
                  <a:pt x="3819" y="874"/>
                </a:lnTo>
                <a:lnTo>
                  <a:pt x="3808" y="874"/>
                </a:lnTo>
                <a:lnTo>
                  <a:pt x="3798" y="874"/>
                </a:lnTo>
                <a:lnTo>
                  <a:pt x="3788" y="874"/>
                </a:lnTo>
                <a:lnTo>
                  <a:pt x="3777" y="874"/>
                </a:lnTo>
                <a:lnTo>
                  <a:pt x="3767" y="869"/>
                </a:lnTo>
                <a:lnTo>
                  <a:pt x="3757" y="869"/>
                </a:lnTo>
                <a:lnTo>
                  <a:pt x="3747" y="869"/>
                </a:lnTo>
                <a:lnTo>
                  <a:pt x="3736" y="869"/>
                </a:lnTo>
                <a:lnTo>
                  <a:pt x="3726" y="869"/>
                </a:lnTo>
                <a:lnTo>
                  <a:pt x="3721" y="869"/>
                </a:lnTo>
                <a:lnTo>
                  <a:pt x="3711" y="869"/>
                </a:lnTo>
                <a:lnTo>
                  <a:pt x="3700" y="869"/>
                </a:lnTo>
                <a:lnTo>
                  <a:pt x="3690" y="869"/>
                </a:lnTo>
                <a:lnTo>
                  <a:pt x="3680" y="869"/>
                </a:lnTo>
                <a:lnTo>
                  <a:pt x="3669" y="869"/>
                </a:lnTo>
                <a:lnTo>
                  <a:pt x="3659" y="869"/>
                </a:lnTo>
                <a:lnTo>
                  <a:pt x="3649" y="869"/>
                </a:lnTo>
                <a:lnTo>
                  <a:pt x="3639" y="869"/>
                </a:lnTo>
                <a:lnTo>
                  <a:pt x="3628" y="869"/>
                </a:lnTo>
                <a:lnTo>
                  <a:pt x="3618" y="869"/>
                </a:lnTo>
                <a:lnTo>
                  <a:pt x="3608" y="869"/>
                </a:lnTo>
                <a:lnTo>
                  <a:pt x="3598" y="869"/>
                </a:lnTo>
                <a:lnTo>
                  <a:pt x="3587" y="869"/>
                </a:lnTo>
                <a:lnTo>
                  <a:pt x="3577" y="869"/>
                </a:lnTo>
                <a:lnTo>
                  <a:pt x="3567" y="864"/>
                </a:lnTo>
                <a:lnTo>
                  <a:pt x="3556" y="864"/>
                </a:lnTo>
                <a:lnTo>
                  <a:pt x="3546" y="864"/>
                </a:lnTo>
                <a:lnTo>
                  <a:pt x="3541" y="864"/>
                </a:lnTo>
                <a:lnTo>
                  <a:pt x="3531" y="864"/>
                </a:lnTo>
                <a:lnTo>
                  <a:pt x="3520" y="864"/>
                </a:lnTo>
                <a:lnTo>
                  <a:pt x="3510" y="864"/>
                </a:lnTo>
                <a:lnTo>
                  <a:pt x="3500" y="864"/>
                </a:lnTo>
                <a:lnTo>
                  <a:pt x="3490" y="864"/>
                </a:lnTo>
                <a:lnTo>
                  <a:pt x="3479" y="864"/>
                </a:lnTo>
                <a:lnTo>
                  <a:pt x="3469" y="864"/>
                </a:lnTo>
                <a:lnTo>
                  <a:pt x="3459" y="864"/>
                </a:lnTo>
                <a:lnTo>
                  <a:pt x="3448" y="864"/>
                </a:lnTo>
                <a:lnTo>
                  <a:pt x="3438" y="859"/>
                </a:lnTo>
                <a:lnTo>
                  <a:pt x="3428" y="859"/>
                </a:lnTo>
                <a:lnTo>
                  <a:pt x="3418" y="859"/>
                </a:lnTo>
                <a:lnTo>
                  <a:pt x="3407" y="859"/>
                </a:lnTo>
                <a:lnTo>
                  <a:pt x="3397" y="859"/>
                </a:lnTo>
                <a:lnTo>
                  <a:pt x="3387" y="859"/>
                </a:lnTo>
                <a:lnTo>
                  <a:pt x="3377" y="859"/>
                </a:lnTo>
                <a:lnTo>
                  <a:pt x="3366" y="859"/>
                </a:lnTo>
                <a:lnTo>
                  <a:pt x="3361" y="859"/>
                </a:lnTo>
                <a:lnTo>
                  <a:pt x="3351" y="854"/>
                </a:lnTo>
                <a:lnTo>
                  <a:pt x="3341" y="854"/>
                </a:lnTo>
                <a:lnTo>
                  <a:pt x="3330" y="854"/>
                </a:lnTo>
                <a:lnTo>
                  <a:pt x="3320" y="854"/>
                </a:lnTo>
                <a:lnTo>
                  <a:pt x="3310" y="854"/>
                </a:lnTo>
                <a:lnTo>
                  <a:pt x="3299" y="854"/>
                </a:lnTo>
                <a:lnTo>
                  <a:pt x="3289" y="854"/>
                </a:lnTo>
                <a:lnTo>
                  <a:pt x="3279" y="854"/>
                </a:lnTo>
                <a:lnTo>
                  <a:pt x="3269" y="849"/>
                </a:lnTo>
                <a:lnTo>
                  <a:pt x="3258" y="849"/>
                </a:lnTo>
                <a:lnTo>
                  <a:pt x="3248" y="849"/>
                </a:lnTo>
                <a:lnTo>
                  <a:pt x="3238" y="849"/>
                </a:lnTo>
                <a:lnTo>
                  <a:pt x="3227" y="849"/>
                </a:lnTo>
                <a:lnTo>
                  <a:pt x="3217" y="849"/>
                </a:lnTo>
                <a:lnTo>
                  <a:pt x="3207" y="843"/>
                </a:lnTo>
                <a:lnTo>
                  <a:pt x="3197" y="843"/>
                </a:lnTo>
                <a:lnTo>
                  <a:pt x="3186" y="843"/>
                </a:lnTo>
                <a:lnTo>
                  <a:pt x="3181" y="843"/>
                </a:lnTo>
                <a:lnTo>
                  <a:pt x="3171" y="843"/>
                </a:lnTo>
                <a:lnTo>
                  <a:pt x="3161" y="843"/>
                </a:lnTo>
                <a:lnTo>
                  <a:pt x="3150" y="838"/>
                </a:lnTo>
                <a:lnTo>
                  <a:pt x="3140" y="838"/>
                </a:lnTo>
                <a:lnTo>
                  <a:pt x="3130" y="838"/>
                </a:lnTo>
                <a:lnTo>
                  <a:pt x="3120" y="838"/>
                </a:lnTo>
                <a:lnTo>
                  <a:pt x="3109" y="838"/>
                </a:lnTo>
                <a:lnTo>
                  <a:pt x="3099" y="833"/>
                </a:lnTo>
                <a:lnTo>
                  <a:pt x="3089" y="833"/>
                </a:lnTo>
                <a:lnTo>
                  <a:pt x="3078" y="833"/>
                </a:lnTo>
                <a:lnTo>
                  <a:pt x="3068" y="833"/>
                </a:lnTo>
                <a:lnTo>
                  <a:pt x="3058" y="828"/>
                </a:lnTo>
                <a:lnTo>
                  <a:pt x="3048" y="828"/>
                </a:lnTo>
                <a:lnTo>
                  <a:pt x="3037" y="828"/>
                </a:lnTo>
                <a:lnTo>
                  <a:pt x="3027" y="828"/>
                </a:lnTo>
                <a:lnTo>
                  <a:pt x="3017" y="823"/>
                </a:lnTo>
                <a:lnTo>
                  <a:pt x="3006" y="823"/>
                </a:lnTo>
                <a:lnTo>
                  <a:pt x="3001" y="823"/>
                </a:lnTo>
                <a:lnTo>
                  <a:pt x="2991" y="818"/>
                </a:lnTo>
                <a:lnTo>
                  <a:pt x="2981" y="818"/>
                </a:lnTo>
                <a:lnTo>
                  <a:pt x="2970" y="818"/>
                </a:lnTo>
                <a:lnTo>
                  <a:pt x="2960" y="813"/>
                </a:lnTo>
                <a:lnTo>
                  <a:pt x="2950" y="813"/>
                </a:lnTo>
                <a:lnTo>
                  <a:pt x="2940" y="813"/>
                </a:lnTo>
                <a:lnTo>
                  <a:pt x="2929" y="807"/>
                </a:lnTo>
                <a:lnTo>
                  <a:pt x="2919" y="807"/>
                </a:lnTo>
                <a:lnTo>
                  <a:pt x="2909" y="802"/>
                </a:lnTo>
                <a:lnTo>
                  <a:pt x="2899" y="802"/>
                </a:lnTo>
                <a:lnTo>
                  <a:pt x="2888" y="797"/>
                </a:lnTo>
                <a:lnTo>
                  <a:pt x="2878" y="797"/>
                </a:lnTo>
                <a:lnTo>
                  <a:pt x="2868" y="792"/>
                </a:lnTo>
                <a:lnTo>
                  <a:pt x="2857" y="787"/>
                </a:lnTo>
                <a:lnTo>
                  <a:pt x="2847" y="787"/>
                </a:lnTo>
                <a:lnTo>
                  <a:pt x="2837" y="782"/>
                </a:lnTo>
                <a:lnTo>
                  <a:pt x="2827" y="782"/>
                </a:lnTo>
                <a:lnTo>
                  <a:pt x="2816" y="777"/>
                </a:lnTo>
                <a:lnTo>
                  <a:pt x="2811" y="771"/>
                </a:lnTo>
                <a:lnTo>
                  <a:pt x="2801" y="766"/>
                </a:lnTo>
                <a:lnTo>
                  <a:pt x="2791" y="766"/>
                </a:lnTo>
                <a:lnTo>
                  <a:pt x="2780" y="761"/>
                </a:lnTo>
                <a:lnTo>
                  <a:pt x="2770" y="756"/>
                </a:lnTo>
                <a:lnTo>
                  <a:pt x="2760" y="751"/>
                </a:lnTo>
                <a:lnTo>
                  <a:pt x="2749" y="746"/>
                </a:lnTo>
                <a:lnTo>
                  <a:pt x="2739" y="741"/>
                </a:lnTo>
                <a:lnTo>
                  <a:pt x="2729" y="735"/>
                </a:lnTo>
                <a:lnTo>
                  <a:pt x="2719" y="730"/>
                </a:lnTo>
                <a:lnTo>
                  <a:pt x="2708" y="725"/>
                </a:lnTo>
                <a:lnTo>
                  <a:pt x="2698" y="720"/>
                </a:lnTo>
                <a:lnTo>
                  <a:pt x="2688" y="715"/>
                </a:lnTo>
                <a:lnTo>
                  <a:pt x="2678" y="710"/>
                </a:lnTo>
                <a:lnTo>
                  <a:pt x="2667" y="705"/>
                </a:lnTo>
                <a:lnTo>
                  <a:pt x="2657" y="699"/>
                </a:lnTo>
                <a:lnTo>
                  <a:pt x="2647" y="694"/>
                </a:lnTo>
                <a:lnTo>
                  <a:pt x="2636" y="689"/>
                </a:lnTo>
                <a:lnTo>
                  <a:pt x="2631" y="679"/>
                </a:lnTo>
                <a:lnTo>
                  <a:pt x="2621" y="674"/>
                </a:lnTo>
                <a:lnTo>
                  <a:pt x="2611" y="669"/>
                </a:lnTo>
                <a:lnTo>
                  <a:pt x="2600" y="663"/>
                </a:lnTo>
                <a:lnTo>
                  <a:pt x="2590" y="653"/>
                </a:lnTo>
                <a:lnTo>
                  <a:pt x="2580" y="648"/>
                </a:lnTo>
                <a:lnTo>
                  <a:pt x="2570" y="643"/>
                </a:lnTo>
                <a:lnTo>
                  <a:pt x="2559" y="638"/>
                </a:lnTo>
                <a:lnTo>
                  <a:pt x="2549" y="627"/>
                </a:lnTo>
                <a:lnTo>
                  <a:pt x="2539" y="622"/>
                </a:lnTo>
                <a:lnTo>
                  <a:pt x="2528" y="617"/>
                </a:lnTo>
                <a:lnTo>
                  <a:pt x="2518" y="607"/>
                </a:lnTo>
                <a:lnTo>
                  <a:pt x="2508" y="602"/>
                </a:lnTo>
                <a:lnTo>
                  <a:pt x="2498" y="597"/>
                </a:lnTo>
                <a:lnTo>
                  <a:pt x="2487" y="586"/>
                </a:lnTo>
                <a:lnTo>
                  <a:pt x="2477" y="581"/>
                </a:lnTo>
                <a:lnTo>
                  <a:pt x="2467" y="576"/>
                </a:lnTo>
                <a:lnTo>
                  <a:pt x="2457" y="566"/>
                </a:lnTo>
                <a:lnTo>
                  <a:pt x="2451" y="561"/>
                </a:lnTo>
                <a:lnTo>
                  <a:pt x="2441" y="556"/>
                </a:lnTo>
                <a:lnTo>
                  <a:pt x="2431" y="550"/>
                </a:lnTo>
                <a:lnTo>
                  <a:pt x="2421" y="540"/>
                </a:lnTo>
                <a:lnTo>
                  <a:pt x="2410" y="535"/>
                </a:lnTo>
                <a:lnTo>
                  <a:pt x="2400" y="530"/>
                </a:lnTo>
                <a:lnTo>
                  <a:pt x="2390" y="525"/>
                </a:lnTo>
                <a:lnTo>
                  <a:pt x="2379" y="514"/>
                </a:lnTo>
                <a:lnTo>
                  <a:pt x="2369" y="509"/>
                </a:lnTo>
                <a:lnTo>
                  <a:pt x="2359" y="504"/>
                </a:lnTo>
                <a:lnTo>
                  <a:pt x="2349" y="499"/>
                </a:lnTo>
                <a:lnTo>
                  <a:pt x="2338" y="494"/>
                </a:lnTo>
                <a:lnTo>
                  <a:pt x="2328" y="489"/>
                </a:lnTo>
                <a:lnTo>
                  <a:pt x="2318" y="484"/>
                </a:lnTo>
                <a:lnTo>
                  <a:pt x="2307" y="478"/>
                </a:lnTo>
                <a:lnTo>
                  <a:pt x="2297" y="473"/>
                </a:lnTo>
                <a:lnTo>
                  <a:pt x="2287" y="468"/>
                </a:lnTo>
                <a:lnTo>
                  <a:pt x="2277" y="463"/>
                </a:lnTo>
                <a:lnTo>
                  <a:pt x="2271" y="458"/>
                </a:lnTo>
                <a:lnTo>
                  <a:pt x="2261" y="453"/>
                </a:lnTo>
                <a:lnTo>
                  <a:pt x="2251" y="453"/>
                </a:lnTo>
                <a:lnTo>
                  <a:pt x="2241" y="448"/>
                </a:lnTo>
                <a:lnTo>
                  <a:pt x="2230" y="442"/>
                </a:lnTo>
                <a:lnTo>
                  <a:pt x="2220" y="442"/>
                </a:lnTo>
                <a:lnTo>
                  <a:pt x="2210" y="437"/>
                </a:lnTo>
                <a:lnTo>
                  <a:pt x="2200" y="437"/>
                </a:lnTo>
                <a:lnTo>
                  <a:pt x="2189" y="437"/>
                </a:lnTo>
                <a:lnTo>
                  <a:pt x="2179" y="432"/>
                </a:lnTo>
                <a:lnTo>
                  <a:pt x="2169" y="432"/>
                </a:lnTo>
                <a:lnTo>
                  <a:pt x="2158" y="432"/>
                </a:lnTo>
                <a:lnTo>
                  <a:pt x="2148" y="432"/>
                </a:lnTo>
                <a:lnTo>
                  <a:pt x="2138" y="432"/>
                </a:lnTo>
                <a:lnTo>
                  <a:pt x="2128" y="432"/>
                </a:lnTo>
                <a:lnTo>
                  <a:pt x="2117" y="437"/>
                </a:lnTo>
                <a:lnTo>
                  <a:pt x="2107" y="437"/>
                </a:lnTo>
                <a:lnTo>
                  <a:pt x="2097" y="442"/>
                </a:lnTo>
                <a:lnTo>
                  <a:pt x="2092" y="442"/>
                </a:lnTo>
                <a:lnTo>
                  <a:pt x="2081" y="448"/>
                </a:lnTo>
                <a:lnTo>
                  <a:pt x="2071" y="453"/>
                </a:lnTo>
                <a:lnTo>
                  <a:pt x="2061" y="458"/>
                </a:lnTo>
                <a:lnTo>
                  <a:pt x="2050" y="463"/>
                </a:lnTo>
                <a:lnTo>
                  <a:pt x="2040" y="468"/>
                </a:lnTo>
                <a:lnTo>
                  <a:pt x="2030" y="473"/>
                </a:lnTo>
                <a:lnTo>
                  <a:pt x="2020" y="484"/>
                </a:lnTo>
                <a:lnTo>
                  <a:pt x="2009" y="494"/>
                </a:lnTo>
                <a:lnTo>
                  <a:pt x="1999" y="499"/>
                </a:lnTo>
                <a:lnTo>
                  <a:pt x="1989" y="509"/>
                </a:lnTo>
                <a:lnTo>
                  <a:pt x="1979" y="520"/>
                </a:lnTo>
                <a:lnTo>
                  <a:pt x="1968" y="535"/>
                </a:lnTo>
                <a:lnTo>
                  <a:pt x="1958" y="545"/>
                </a:lnTo>
                <a:lnTo>
                  <a:pt x="1948" y="556"/>
                </a:lnTo>
                <a:lnTo>
                  <a:pt x="1937" y="561"/>
                </a:lnTo>
                <a:lnTo>
                  <a:pt x="1927" y="571"/>
                </a:lnTo>
                <a:lnTo>
                  <a:pt x="1917" y="576"/>
                </a:lnTo>
                <a:lnTo>
                  <a:pt x="1907" y="581"/>
                </a:lnTo>
                <a:lnTo>
                  <a:pt x="1901" y="586"/>
                </a:lnTo>
                <a:lnTo>
                  <a:pt x="1891" y="597"/>
                </a:lnTo>
                <a:lnTo>
                  <a:pt x="1881" y="602"/>
                </a:lnTo>
                <a:lnTo>
                  <a:pt x="1871" y="612"/>
                </a:lnTo>
                <a:lnTo>
                  <a:pt x="1860" y="627"/>
                </a:lnTo>
                <a:lnTo>
                  <a:pt x="1850" y="633"/>
                </a:lnTo>
                <a:lnTo>
                  <a:pt x="1840" y="643"/>
                </a:lnTo>
                <a:lnTo>
                  <a:pt x="1829" y="653"/>
                </a:lnTo>
                <a:lnTo>
                  <a:pt x="1819" y="658"/>
                </a:lnTo>
                <a:lnTo>
                  <a:pt x="1809" y="658"/>
                </a:lnTo>
                <a:lnTo>
                  <a:pt x="1799" y="648"/>
                </a:lnTo>
                <a:lnTo>
                  <a:pt x="1788" y="648"/>
                </a:lnTo>
                <a:lnTo>
                  <a:pt x="1778" y="658"/>
                </a:lnTo>
                <a:lnTo>
                  <a:pt x="1768" y="669"/>
                </a:lnTo>
                <a:lnTo>
                  <a:pt x="1758" y="674"/>
                </a:lnTo>
                <a:lnTo>
                  <a:pt x="1747" y="694"/>
                </a:lnTo>
                <a:lnTo>
                  <a:pt x="1737" y="694"/>
                </a:lnTo>
                <a:lnTo>
                  <a:pt x="1727" y="689"/>
                </a:lnTo>
                <a:lnTo>
                  <a:pt x="1722" y="705"/>
                </a:lnTo>
                <a:lnTo>
                  <a:pt x="1711" y="715"/>
                </a:lnTo>
                <a:lnTo>
                  <a:pt x="1701" y="725"/>
                </a:lnTo>
                <a:lnTo>
                  <a:pt x="1691" y="741"/>
                </a:lnTo>
                <a:lnTo>
                  <a:pt x="1680" y="751"/>
                </a:lnTo>
                <a:lnTo>
                  <a:pt x="1670" y="766"/>
                </a:lnTo>
                <a:lnTo>
                  <a:pt x="1660" y="771"/>
                </a:lnTo>
                <a:lnTo>
                  <a:pt x="1650" y="782"/>
                </a:lnTo>
                <a:lnTo>
                  <a:pt x="1639" y="792"/>
                </a:lnTo>
                <a:lnTo>
                  <a:pt x="1629" y="797"/>
                </a:lnTo>
                <a:lnTo>
                  <a:pt x="1619" y="807"/>
                </a:lnTo>
                <a:lnTo>
                  <a:pt x="1608" y="813"/>
                </a:lnTo>
                <a:lnTo>
                  <a:pt x="1598" y="813"/>
                </a:lnTo>
                <a:lnTo>
                  <a:pt x="1588" y="823"/>
                </a:lnTo>
                <a:lnTo>
                  <a:pt x="1578" y="833"/>
                </a:lnTo>
                <a:lnTo>
                  <a:pt x="1567" y="833"/>
                </a:lnTo>
                <a:lnTo>
                  <a:pt x="1557" y="838"/>
                </a:lnTo>
                <a:lnTo>
                  <a:pt x="1547" y="849"/>
                </a:lnTo>
                <a:lnTo>
                  <a:pt x="1542" y="859"/>
                </a:lnTo>
                <a:lnTo>
                  <a:pt x="1531" y="864"/>
                </a:lnTo>
                <a:lnTo>
                  <a:pt x="1521" y="864"/>
                </a:lnTo>
                <a:lnTo>
                  <a:pt x="1511" y="864"/>
                </a:lnTo>
                <a:lnTo>
                  <a:pt x="1501" y="874"/>
                </a:lnTo>
                <a:lnTo>
                  <a:pt x="1490" y="874"/>
                </a:lnTo>
                <a:lnTo>
                  <a:pt x="1480" y="874"/>
                </a:lnTo>
                <a:lnTo>
                  <a:pt x="1470" y="879"/>
                </a:lnTo>
                <a:lnTo>
                  <a:pt x="1459" y="890"/>
                </a:lnTo>
                <a:lnTo>
                  <a:pt x="1449" y="895"/>
                </a:lnTo>
                <a:lnTo>
                  <a:pt x="1439" y="885"/>
                </a:lnTo>
                <a:lnTo>
                  <a:pt x="1429" y="885"/>
                </a:lnTo>
                <a:lnTo>
                  <a:pt x="1418" y="890"/>
                </a:lnTo>
                <a:lnTo>
                  <a:pt x="1408" y="890"/>
                </a:lnTo>
                <a:lnTo>
                  <a:pt x="1398" y="890"/>
                </a:lnTo>
                <a:lnTo>
                  <a:pt x="1387" y="895"/>
                </a:lnTo>
                <a:lnTo>
                  <a:pt x="1377" y="900"/>
                </a:lnTo>
                <a:lnTo>
                  <a:pt x="1367" y="895"/>
                </a:lnTo>
                <a:lnTo>
                  <a:pt x="1362" y="900"/>
                </a:lnTo>
                <a:lnTo>
                  <a:pt x="1351" y="910"/>
                </a:lnTo>
                <a:lnTo>
                  <a:pt x="1341" y="910"/>
                </a:lnTo>
                <a:lnTo>
                  <a:pt x="1331" y="915"/>
                </a:lnTo>
                <a:lnTo>
                  <a:pt x="1321" y="921"/>
                </a:lnTo>
                <a:lnTo>
                  <a:pt x="1310" y="910"/>
                </a:lnTo>
                <a:lnTo>
                  <a:pt x="1300" y="905"/>
                </a:lnTo>
                <a:lnTo>
                  <a:pt x="1290" y="900"/>
                </a:lnTo>
                <a:lnTo>
                  <a:pt x="1280" y="905"/>
                </a:lnTo>
                <a:lnTo>
                  <a:pt x="1269" y="905"/>
                </a:lnTo>
                <a:lnTo>
                  <a:pt x="1259" y="910"/>
                </a:lnTo>
                <a:lnTo>
                  <a:pt x="1249" y="910"/>
                </a:lnTo>
                <a:lnTo>
                  <a:pt x="1238" y="910"/>
                </a:lnTo>
                <a:lnTo>
                  <a:pt x="1228" y="910"/>
                </a:lnTo>
                <a:lnTo>
                  <a:pt x="1218" y="921"/>
                </a:lnTo>
                <a:lnTo>
                  <a:pt x="1208" y="926"/>
                </a:lnTo>
                <a:lnTo>
                  <a:pt x="1197" y="915"/>
                </a:lnTo>
                <a:lnTo>
                  <a:pt x="1187" y="926"/>
                </a:lnTo>
                <a:lnTo>
                  <a:pt x="1182" y="915"/>
                </a:lnTo>
                <a:lnTo>
                  <a:pt x="1172" y="915"/>
                </a:lnTo>
                <a:lnTo>
                  <a:pt x="1161" y="921"/>
                </a:lnTo>
                <a:lnTo>
                  <a:pt x="1151" y="926"/>
                </a:lnTo>
                <a:lnTo>
                  <a:pt x="1141" y="926"/>
                </a:lnTo>
                <a:lnTo>
                  <a:pt x="1130" y="921"/>
                </a:lnTo>
                <a:lnTo>
                  <a:pt x="1120" y="921"/>
                </a:lnTo>
                <a:lnTo>
                  <a:pt x="1110" y="926"/>
                </a:lnTo>
                <a:lnTo>
                  <a:pt x="1100" y="926"/>
                </a:lnTo>
                <a:lnTo>
                  <a:pt x="1089" y="931"/>
                </a:lnTo>
                <a:lnTo>
                  <a:pt x="1079" y="931"/>
                </a:lnTo>
                <a:lnTo>
                  <a:pt x="1069" y="931"/>
                </a:lnTo>
                <a:lnTo>
                  <a:pt x="1059" y="931"/>
                </a:lnTo>
                <a:lnTo>
                  <a:pt x="1048" y="936"/>
                </a:lnTo>
                <a:lnTo>
                  <a:pt x="1038" y="936"/>
                </a:lnTo>
                <a:lnTo>
                  <a:pt x="1028" y="941"/>
                </a:lnTo>
                <a:lnTo>
                  <a:pt x="1017" y="941"/>
                </a:lnTo>
                <a:lnTo>
                  <a:pt x="1007" y="941"/>
                </a:lnTo>
                <a:lnTo>
                  <a:pt x="1002" y="946"/>
                </a:lnTo>
                <a:lnTo>
                  <a:pt x="992" y="946"/>
                </a:lnTo>
                <a:lnTo>
                  <a:pt x="981" y="946"/>
                </a:lnTo>
                <a:lnTo>
                  <a:pt x="971" y="951"/>
                </a:lnTo>
                <a:lnTo>
                  <a:pt x="961" y="951"/>
                </a:lnTo>
                <a:lnTo>
                  <a:pt x="951" y="951"/>
                </a:lnTo>
                <a:lnTo>
                  <a:pt x="940" y="951"/>
                </a:lnTo>
                <a:lnTo>
                  <a:pt x="930" y="957"/>
                </a:lnTo>
                <a:lnTo>
                  <a:pt x="920" y="951"/>
                </a:lnTo>
                <a:lnTo>
                  <a:pt x="909" y="957"/>
                </a:lnTo>
                <a:lnTo>
                  <a:pt x="899" y="957"/>
                </a:lnTo>
                <a:lnTo>
                  <a:pt x="889" y="957"/>
                </a:lnTo>
                <a:lnTo>
                  <a:pt x="879" y="957"/>
                </a:lnTo>
                <a:lnTo>
                  <a:pt x="868" y="957"/>
                </a:lnTo>
                <a:lnTo>
                  <a:pt x="858" y="962"/>
                </a:lnTo>
                <a:lnTo>
                  <a:pt x="848" y="962"/>
                </a:lnTo>
                <a:lnTo>
                  <a:pt x="837" y="962"/>
                </a:lnTo>
                <a:lnTo>
                  <a:pt x="827" y="962"/>
                </a:lnTo>
                <a:lnTo>
                  <a:pt x="817" y="962"/>
                </a:lnTo>
                <a:lnTo>
                  <a:pt x="812" y="962"/>
                </a:lnTo>
                <a:lnTo>
                  <a:pt x="802" y="962"/>
                </a:lnTo>
                <a:lnTo>
                  <a:pt x="791" y="962"/>
                </a:lnTo>
                <a:lnTo>
                  <a:pt x="781" y="967"/>
                </a:lnTo>
                <a:lnTo>
                  <a:pt x="771" y="967"/>
                </a:lnTo>
                <a:lnTo>
                  <a:pt x="760" y="967"/>
                </a:lnTo>
                <a:lnTo>
                  <a:pt x="750" y="967"/>
                </a:lnTo>
                <a:lnTo>
                  <a:pt x="740" y="967"/>
                </a:lnTo>
                <a:lnTo>
                  <a:pt x="730" y="967"/>
                </a:lnTo>
                <a:lnTo>
                  <a:pt x="719" y="967"/>
                </a:lnTo>
                <a:lnTo>
                  <a:pt x="709" y="967"/>
                </a:lnTo>
                <a:lnTo>
                  <a:pt x="699" y="967"/>
                </a:lnTo>
                <a:lnTo>
                  <a:pt x="688" y="967"/>
                </a:lnTo>
                <a:lnTo>
                  <a:pt x="678" y="967"/>
                </a:lnTo>
                <a:lnTo>
                  <a:pt x="668" y="967"/>
                </a:lnTo>
                <a:lnTo>
                  <a:pt x="658" y="967"/>
                </a:lnTo>
                <a:lnTo>
                  <a:pt x="647" y="972"/>
                </a:lnTo>
                <a:lnTo>
                  <a:pt x="637" y="972"/>
                </a:lnTo>
                <a:lnTo>
                  <a:pt x="632" y="972"/>
                </a:lnTo>
                <a:lnTo>
                  <a:pt x="622" y="972"/>
                </a:lnTo>
                <a:lnTo>
                  <a:pt x="611" y="972"/>
                </a:lnTo>
                <a:lnTo>
                  <a:pt x="601" y="972"/>
                </a:lnTo>
                <a:lnTo>
                  <a:pt x="591" y="972"/>
                </a:lnTo>
                <a:lnTo>
                  <a:pt x="581" y="972"/>
                </a:lnTo>
                <a:lnTo>
                  <a:pt x="570" y="972"/>
                </a:lnTo>
                <a:lnTo>
                  <a:pt x="560" y="972"/>
                </a:lnTo>
                <a:lnTo>
                  <a:pt x="550" y="972"/>
                </a:lnTo>
                <a:lnTo>
                  <a:pt x="539" y="972"/>
                </a:lnTo>
                <a:lnTo>
                  <a:pt x="529" y="972"/>
                </a:lnTo>
                <a:lnTo>
                  <a:pt x="519" y="972"/>
                </a:lnTo>
                <a:lnTo>
                  <a:pt x="509" y="972"/>
                </a:lnTo>
                <a:lnTo>
                  <a:pt x="498" y="977"/>
                </a:lnTo>
                <a:lnTo>
                  <a:pt x="488" y="977"/>
                </a:lnTo>
                <a:lnTo>
                  <a:pt x="478" y="977"/>
                </a:lnTo>
                <a:lnTo>
                  <a:pt x="467" y="977"/>
                </a:lnTo>
                <a:lnTo>
                  <a:pt x="457" y="977"/>
                </a:lnTo>
                <a:lnTo>
                  <a:pt x="452" y="977"/>
                </a:lnTo>
                <a:lnTo>
                  <a:pt x="442" y="977"/>
                </a:lnTo>
                <a:lnTo>
                  <a:pt x="431" y="977"/>
                </a:lnTo>
                <a:lnTo>
                  <a:pt x="421" y="977"/>
                </a:lnTo>
                <a:lnTo>
                  <a:pt x="411" y="977"/>
                </a:lnTo>
                <a:lnTo>
                  <a:pt x="401" y="977"/>
                </a:lnTo>
                <a:lnTo>
                  <a:pt x="390" y="977"/>
                </a:lnTo>
                <a:lnTo>
                  <a:pt x="380" y="977"/>
                </a:lnTo>
                <a:lnTo>
                  <a:pt x="370" y="977"/>
                </a:lnTo>
                <a:lnTo>
                  <a:pt x="360" y="977"/>
                </a:lnTo>
                <a:lnTo>
                  <a:pt x="349" y="977"/>
                </a:lnTo>
                <a:lnTo>
                  <a:pt x="339" y="977"/>
                </a:lnTo>
                <a:lnTo>
                  <a:pt x="329" y="977"/>
                </a:lnTo>
                <a:lnTo>
                  <a:pt x="318" y="977"/>
                </a:lnTo>
                <a:lnTo>
                  <a:pt x="308" y="977"/>
                </a:lnTo>
                <a:lnTo>
                  <a:pt x="298" y="977"/>
                </a:lnTo>
                <a:lnTo>
                  <a:pt x="288" y="977"/>
                </a:lnTo>
                <a:lnTo>
                  <a:pt x="277" y="977"/>
                </a:lnTo>
                <a:lnTo>
                  <a:pt x="272" y="977"/>
                </a:lnTo>
                <a:lnTo>
                  <a:pt x="262" y="977"/>
                </a:lnTo>
                <a:lnTo>
                  <a:pt x="252" y="977"/>
                </a:lnTo>
                <a:lnTo>
                  <a:pt x="241" y="977"/>
                </a:lnTo>
                <a:lnTo>
                  <a:pt x="231" y="977"/>
                </a:lnTo>
                <a:lnTo>
                  <a:pt x="221" y="977"/>
                </a:lnTo>
                <a:lnTo>
                  <a:pt x="210" y="977"/>
                </a:lnTo>
                <a:lnTo>
                  <a:pt x="200" y="977"/>
                </a:lnTo>
                <a:lnTo>
                  <a:pt x="190" y="977"/>
                </a:lnTo>
                <a:lnTo>
                  <a:pt x="180" y="977"/>
                </a:lnTo>
                <a:lnTo>
                  <a:pt x="169" y="977"/>
                </a:lnTo>
                <a:lnTo>
                  <a:pt x="159" y="977"/>
                </a:lnTo>
                <a:lnTo>
                  <a:pt x="149" y="977"/>
                </a:lnTo>
                <a:lnTo>
                  <a:pt x="138" y="977"/>
                </a:lnTo>
                <a:lnTo>
                  <a:pt x="128" y="977"/>
                </a:lnTo>
                <a:lnTo>
                  <a:pt x="118" y="977"/>
                </a:lnTo>
                <a:lnTo>
                  <a:pt x="108" y="977"/>
                </a:lnTo>
                <a:lnTo>
                  <a:pt x="97" y="977"/>
                </a:lnTo>
                <a:lnTo>
                  <a:pt x="92" y="977"/>
                </a:lnTo>
                <a:lnTo>
                  <a:pt x="82" y="977"/>
                </a:lnTo>
                <a:lnTo>
                  <a:pt x="72" y="977"/>
                </a:lnTo>
                <a:lnTo>
                  <a:pt x="61" y="977"/>
                </a:lnTo>
                <a:lnTo>
                  <a:pt x="51" y="977"/>
                </a:lnTo>
                <a:lnTo>
                  <a:pt x="41" y="977"/>
                </a:lnTo>
                <a:lnTo>
                  <a:pt x="31" y="977"/>
                </a:lnTo>
                <a:lnTo>
                  <a:pt x="20" y="977"/>
                </a:lnTo>
                <a:lnTo>
                  <a:pt x="10" y="977"/>
                </a:lnTo>
                <a:lnTo>
                  <a:pt x="0" y="977"/>
                </a:lnTo>
                <a:close/>
              </a:path>
            </a:pathLst>
          </a:custGeom>
          <a:noFill/>
          <a:ln w="9525">
            <a:noFill/>
            <a:round/>
            <a:headEnd/>
            <a:tailEnd/>
          </a:ln>
        </p:spPr>
        <p:txBody>
          <a:bodyPr/>
          <a:lstStyle/>
          <a:p>
            <a:endParaRPr lang="en-GB"/>
          </a:p>
        </p:txBody>
      </p:sp>
      <p:sp>
        <p:nvSpPr>
          <p:cNvPr id="425187" name="Freeform 227"/>
          <p:cNvSpPr>
            <a:spLocks/>
          </p:cNvSpPr>
          <p:nvPr/>
        </p:nvSpPr>
        <p:spPr bwMode="auto">
          <a:xfrm>
            <a:off x="1423988" y="3890963"/>
            <a:ext cx="6346825" cy="1550987"/>
          </a:xfrm>
          <a:custGeom>
            <a:avLst/>
            <a:gdLst/>
            <a:ahLst/>
            <a:cxnLst>
              <a:cxn ang="0">
                <a:pos x="108" y="977"/>
              </a:cxn>
              <a:cxn ang="0">
                <a:pos x="241" y="977"/>
              </a:cxn>
              <a:cxn ang="0">
                <a:pos x="370" y="977"/>
              </a:cxn>
              <a:cxn ang="0">
                <a:pos x="498" y="977"/>
              </a:cxn>
              <a:cxn ang="0">
                <a:pos x="632" y="972"/>
              </a:cxn>
              <a:cxn ang="0">
                <a:pos x="760" y="967"/>
              </a:cxn>
              <a:cxn ang="0">
                <a:pos x="889" y="957"/>
              </a:cxn>
              <a:cxn ang="0">
                <a:pos x="1017" y="941"/>
              </a:cxn>
              <a:cxn ang="0">
                <a:pos x="1151" y="926"/>
              </a:cxn>
              <a:cxn ang="0">
                <a:pos x="1280" y="905"/>
              </a:cxn>
              <a:cxn ang="0">
                <a:pos x="1408" y="890"/>
              </a:cxn>
              <a:cxn ang="0">
                <a:pos x="1542" y="859"/>
              </a:cxn>
              <a:cxn ang="0">
                <a:pos x="1670" y="766"/>
              </a:cxn>
              <a:cxn ang="0">
                <a:pos x="1799" y="648"/>
              </a:cxn>
              <a:cxn ang="0">
                <a:pos x="1927" y="571"/>
              </a:cxn>
              <a:cxn ang="0">
                <a:pos x="2061" y="453"/>
              </a:cxn>
              <a:cxn ang="0">
                <a:pos x="2189" y="360"/>
              </a:cxn>
              <a:cxn ang="0">
                <a:pos x="2318" y="288"/>
              </a:cxn>
              <a:cxn ang="0">
                <a:pos x="2451" y="237"/>
              </a:cxn>
              <a:cxn ang="0">
                <a:pos x="2580" y="185"/>
              </a:cxn>
              <a:cxn ang="0">
                <a:pos x="2708" y="144"/>
              </a:cxn>
              <a:cxn ang="0">
                <a:pos x="2837" y="103"/>
              </a:cxn>
              <a:cxn ang="0">
                <a:pos x="2970" y="83"/>
              </a:cxn>
              <a:cxn ang="0">
                <a:pos x="3099" y="57"/>
              </a:cxn>
              <a:cxn ang="0">
                <a:pos x="3227" y="36"/>
              </a:cxn>
              <a:cxn ang="0">
                <a:pos x="3361" y="26"/>
              </a:cxn>
              <a:cxn ang="0">
                <a:pos x="3490" y="16"/>
              </a:cxn>
              <a:cxn ang="0">
                <a:pos x="3618" y="11"/>
              </a:cxn>
              <a:cxn ang="0">
                <a:pos x="3747" y="5"/>
              </a:cxn>
              <a:cxn ang="0">
                <a:pos x="3880" y="0"/>
              </a:cxn>
              <a:cxn ang="0">
                <a:pos x="3998" y="874"/>
              </a:cxn>
              <a:cxn ang="0">
                <a:pos x="3870" y="874"/>
              </a:cxn>
              <a:cxn ang="0">
                <a:pos x="3736" y="869"/>
              </a:cxn>
              <a:cxn ang="0">
                <a:pos x="3608" y="869"/>
              </a:cxn>
              <a:cxn ang="0">
                <a:pos x="3479" y="864"/>
              </a:cxn>
              <a:cxn ang="0">
                <a:pos x="3351" y="854"/>
              </a:cxn>
              <a:cxn ang="0">
                <a:pos x="3217" y="849"/>
              </a:cxn>
              <a:cxn ang="0">
                <a:pos x="3089" y="833"/>
              </a:cxn>
              <a:cxn ang="0">
                <a:pos x="2960" y="813"/>
              </a:cxn>
              <a:cxn ang="0">
                <a:pos x="2827" y="782"/>
              </a:cxn>
              <a:cxn ang="0">
                <a:pos x="2698" y="720"/>
              </a:cxn>
              <a:cxn ang="0">
                <a:pos x="2570" y="643"/>
              </a:cxn>
              <a:cxn ang="0">
                <a:pos x="2441" y="556"/>
              </a:cxn>
              <a:cxn ang="0">
                <a:pos x="2307" y="478"/>
              </a:cxn>
              <a:cxn ang="0">
                <a:pos x="2179" y="432"/>
              </a:cxn>
              <a:cxn ang="0">
                <a:pos x="2050" y="463"/>
              </a:cxn>
              <a:cxn ang="0">
                <a:pos x="1917" y="576"/>
              </a:cxn>
              <a:cxn ang="0">
                <a:pos x="1788" y="648"/>
              </a:cxn>
              <a:cxn ang="0">
                <a:pos x="1660" y="771"/>
              </a:cxn>
              <a:cxn ang="0">
                <a:pos x="1531" y="864"/>
              </a:cxn>
              <a:cxn ang="0">
                <a:pos x="1398" y="890"/>
              </a:cxn>
              <a:cxn ang="0">
                <a:pos x="1269" y="905"/>
              </a:cxn>
              <a:cxn ang="0">
                <a:pos x="1141" y="926"/>
              </a:cxn>
              <a:cxn ang="0">
                <a:pos x="1007" y="941"/>
              </a:cxn>
              <a:cxn ang="0">
                <a:pos x="879" y="957"/>
              </a:cxn>
              <a:cxn ang="0">
                <a:pos x="750" y="967"/>
              </a:cxn>
              <a:cxn ang="0">
                <a:pos x="622" y="972"/>
              </a:cxn>
              <a:cxn ang="0">
                <a:pos x="488" y="977"/>
              </a:cxn>
              <a:cxn ang="0">
                <a:pos x="360" y="977"/>
              </a:cxn>
              <a:cxn ang="0">
                <a:pos x="231" y="977"/>
              </a:cxn>
              <a:cxn ang="0">
                <a:pos x="97" y="977"/>
              </a:cxn>
            </a:cxnLst>
            <a:rect l="0" t="0" r="r" b="b"/>
            <a:pathLst>
              <a:path w="3998" h="977">
                <a:moveTo>
                  <a:pt x="0" y="977"/>
                </a:moveTo>
                <a:lnTo>
                  <a:pt x="0" y="977"/>
                </a:lnTo>
                <a:lnTo>
                  <a:pt x="10" y="977"/>
                </a:lnTo>
                <a:lnTo>
                  <a:pt x="20" y="977"/>
                </a:lnTo>
                <a:lnTo>
                  <a:pt x="31" y="977"/>
                </a:lnTo>
                <a:lnTo>
                  <a:pt x="41" y="977"/>
                </a:lnTo>
                <a:lnTo>
                  <a:pt x="51" y="977"/>
                </a:lnTo>
                <a:lnTo>
                  <a:pt x="61" y="977"/>
                </a:lnTo>
                <a:lnTo>
                  <a:pt x="72" y="977"/>
                </a:lnTo>
                <a:lnTo>
                  <a:pt x="82" y="977"/>
                </a:lnTo>
                <a:lnTo>
                  <a:pt x="92" y="977"/>
                </a:lnTo>
                <a:lnTo>
                  <a:pt x="97" y="977"/>
                </a:lnTo>
                <a:lnTo>
                  <a:pt x="108" y="977"/>
                </a:lnTo>
                <a:lnTo>
                  <a:pt x="118" y="977"/>
                </a:lnTo>
                <a:lnTo>
                  <a:pt x="128" y="977"/>
                </a:lnTo>
                <a:lnTo>
                  <a:pt x="138" y="977"/>
                </a:lnTo>
                <a:lnTo>
                  <a:pt x="149" y="977"/>
                </a:lnTo>
                <a:lnTo>
                  <a:pt x="159" y="977"/>
                </a:lnTo>
                <a:lnTo>
                  <a:pt x="169" y="977"/>
                </a:lnTo>
                <a:lnTo>
                  <a:pt x="180" y="977"/>
                </a:lnTo>
                <a:lnTo>
                  <a:pt x="190" y="977"/>
                </a:lnTo>
                <a:lnTo>
                  <a:pt x="200" y="977"/>
                </a:lnTo>
                <a:lnTo>
                  <a:pt x="210" y="977"/>
                </a:lnTo>
                <a:lnTo>
                  <a:pt x="221" y="977"/>
                </a:lnTo>
                <a:lnTo>
                  <a:pt x="231" y="977"/>
                </a:lnTo>
                <a:lnTo>
                  <a:pt x="241" y="977"/>
                </a:lnTo>
                <a:lnTo>
                  <a:pt x="252" y="977"/>
                </a:lnTo>
                <a:lnTo>
                  <a:pt x="262" y="977"/>
                </a:lnTo>
                <a:lnTo>
                  <a:pt x="272" y="977"/>
                </a:lnTo>
                <a:lnTo>
                  <a:pt x="277" y="977"/>
                </a:lnTo>
                <a:lnTo>
                  <a:pt x="288" y="977"/>
                </a:lnTo>
                <a:lnTo>
                  <a:pt x="298" y="977"/>
                </a:lnTo>
                <a:lnTo>
                  <a:pt x="308" y="977"/>
                </a:lnTo>
                <a:lnTo>
                  <a:pt x="318" y="977"/>
                </a:lnTo>
                <a:lnTo>
                  <a:pt x="329" y="977"/>
                </a:lnTo>
                <a:lnTo>
                  <a:pt x="339" y="977"/>
                </a:lnTo>
                <a:lnTo>
                  <a:pt x="349" y="977"/>
                </a:lnTo>
                <a:lnTo>
                  <a:pt x="360" y="977"/>
                </a:lnTo>
                <a:lnTo>
                  <a:pt x="370" y="977"/>
                </a:lnTo>
                <a:lnTo>
                  <a:pt x="380" y="977"/>
                </a:lnTo>
                <a:lnTo>
                  <a:pt x="390" y="977"/>
                </a:lnTo>
                <a:lnTo>
                  <a:pt x="401" y="977"/>
                </a:lnTo>
                <a:lnTo>
                  <a:pt x="411" y="977"/>
                </a:lnTo>
                <a:lnTo>
                  <a:pt x="421" y="977"/>
                </a:lnTo>
                <a:lnTo>
                  <a:pt x="431" y="977"/>
                </a:lnTo>
                <a:lnTo>
                  <a:pt x="442" y="977"/>
                </a:lnTo>
                <a:lnTo>
                  <a:pt x="452" y="977"/>
                </a:lnTo>
                <a:lnTo>
                  <a:pt x="457" y="977"/>
                </a:lnTo>
                <a:lnTo>
                  <a:pt x="467" y="977"/>
                </a:lnTo>
                <a:lnTo>
                  <a:pt x="478" y="977"/>
                </a:lnTo>
                <a:lnTo>
                  <a:pt x="488" y="977"/>
                </a:lnTo>
                <a:lnTo>
                  <a:pt x="498" y="977"/>
                </a:lnTo>
                <a:lnTo>
                  <a:pt x="509" y="972"/>
                </a:lnTo>
                <a:lnTo>
                  <a:pt x="519" y="972"/>
                </a:lnTo>
                <a:lnTo>
                  <a:pt x="529" y="972"/>
                </a:lnTo>
                <a:lnTo>
                  <a:pt x="539" y="972"/>
                </a:lnTo>
                <a:lnTo>
                  <a:pt x="550" y="972"/>
                </a:lnTo>
                <a:lnTo>
                  <a:pt x="560" y="972"/>
                </a:lnTo>
                <a:lnTo>
                  <a:pt x="570" y="972"/>
                </a:lnTo>
                <a:lnTo>
                  <a:pt x="581" y="972"/>
                </a:lnTo>
                <a:lnTo>
                  <a:pt x="591" y="972"/>
                </a:lnTo>
                <a:lnTo>
                  <a:pt x="601" y="972"/>
                </a:lnTo>
                <a:lnTo>
                  <a:pt x="611" y="972"/>
                </a:lnTo>
                <a:lnTo>
                  <a:pt x="622" y="972"/>
                </a:lnTo>
                <a:lnTo>
                  <a:pt x="632" y="972"/>
                </a:lnTo>
                <a:lnTo>
                  <a:pt x="637" y="972"/>
                </a:lnTo>
                <a:lnTo>
                  <a:pt x="647" y="972"/>
                </a:lnTo>
                <a:lnTo>
                  <a:pt x="658" y="967"/>
                </a:lnTo>
                <a:lnTo>
                  <a:pt x="668" y="967"/>
                </a:lnTo>
                <a:lnTo>
                  <a:pt x="678" y="967"/>
                </a:lnTo>
                <a:lnTo>
                  <a:pt x="688" y="967"/>
                </a:lnTo>
                <a:lnTo>
                  <a:pt x="699" y="967"/>
                </a:lnTo>
                <a:lnTo>
                  <a:pt x="709" y="967"/>
                </a:lnTo>
                <a:lnTo>
                  <a:pt x="719" y="967"/>
                </a:lnTo>
                <a:lnTo>
                  <a:pt x="730" y="967"/>
                </a:lnTo>
                <a:lnTo>
                  <a:pt x="740" y="967"/>
                </a:lnTo>
                <a:lnTo>
                  <a:pt x="750" y="967"/>
                </a:lnTo>
                <a:lnTo>
                  <a:pt x="760" y="967"/>
                </a:lnTo>
                <a:lnTo>
                  <a:pt x="771" y="967"/>
                </a:lnTo>
                <a:lnTo>
                  <a:pt x="781" y="967"/>
                </a:lnTo>
                <a:lnTo>
                  <a:pt x="791" y="962"/>
                </a:lnTo>
                <a:lnTo>
                  <a:pt x="802" y="962"/>
                </a:lnTo>
                <a:lnTo>
                  <a:pt x="812" y="962"/>
                </a:lnTo>
                <a:lnTo>
                  <a:pt x="817" y="962"/>
                </a:lnTo>
                <a:lnTo>
                  <a:pt x="827" y="962"/>
                </a:lnTo>
                <a:lnTo>
                  <a:pt x="837" y="962"/>
                </a:lnTo>
                <a:lnTo>
                  <a:pt x="848" y="962"/>
                </a:lnTo>
                <a:lnTo>
                  <a:pt x="858" y="962"/>
                </a:lnTo>
                <a:lnTo>
                  <a:pt x="868" y="957"/>
                </a:lnTo>
                <a:lnTo>
                  <a:pt x="879" y="957"/>
                </a:lnTo>
                <a:lnTo>
                  <a:pt x="889" y="957"/>
                </a:lnTo>
                <a:lnTo>
                  <a:pt x="899" y="957"/>
                </a:lnTo>
                <a:lnTo>
                  <a:pt x="909" y="957"/>
                </a:lnTo>
                <a:lnTo>
                  <a:pt x="920" y="951"/>
                </a:lnTo>
                <a:lnTo>
                  <a:pt x="930" y="957"/>
                </a:lnTo>
                <a:lnTo>
                  <a:pt x="940" y="951"/>
                </a:lnTo>
                <a:lnTo>
                  <a:pt x="951" y="951"/>
                </a:lnTo>
                <a:lnTo>
                  <a:pt x="961" y="951"/>
                </a:lnTo>
                <a:lnTo>
                  <a:pt x="971" y="951"/>
                </a:lnTo>
                <a:lnTo>
                  <a:pt x="981" y="946"/>
                </a:lnTo>
                <a:lnTo>
                  <a:pt x="992" y="946"/>
                </a:lnTo>
                <a:lnTo>
                  <a:pt x="1002" y="946"/>
                </a:lnTo>
                <a:lnTo>
                  <a:pt x="1007" y="941"/>
                </a:lnTo>
                <a:lnTo>
                  <a:pt x="1017" y="941"/>
                </a:lnTo>
                <a:lnTo>
                  <a:pt x="1028" y="941"/>
                </a:lnTo>
                <a:lnTo>
                  <a:pt x="1038" y="936"/>
                </a:lnTo>
                <a:lnTo>
                  <a:pt x="1048" y="936"/>
                </a:lnTo>
                <a:lnTo>
                  <a:pt x="1059" y="931"/>
                </a:lnTo>
                <a:lnTo>
                  <a:pt x="1069" y="931"/>
                </a:lnTo>
                <a:lnTo>
                  <a:pt x="1079" y="931"/>
                </a:lnTo>
                <a:lnTo>
                  <a:pt x="1089" y="931"/>
                </a:lnTo>
                <a:lnTo>
                  <a:pt x="1100" y="926"/>
                </a:lnTo>
                <a:lnTo>
                  <a:pt x="1110" y="926"/>
                </a:lnTo>
                <a:lnTo>
                  <a:pt x="1120" y="921"/>
                </a:lnTo>
                <a:lnTo>
                  <a:pt x="1130" y="921"/>
                </a:lnTo>
                <a:lnTo>
                  <a:pt x="1141" y="926"/>
                </a:lnTo>
                <a:lnTo>
                  <a:pt x="1151" y="926"/>
                </a:lnTo>
                <a:lnTo>
                  <a:pt x="1161" y="921"/>
                </a:lnTo>
                <a:lnTo>
                  <a:pt x="1172" y="915"/>
                </a:lnTo>
                <a:lnTo>
                  <a:pt x="1182" y="915"/>
                </a:lnTo>
                <a:lnTo>
                  <a:pt x="1187" y="926"/>
                </a:lnTo>
                <a:lnTo>
                  <a:pt x="1197" y="915"/>
                </a:lnTo>
                <a:lnTo>
                  <a:pt x="1208" y="926"/>
                </a:lnTo>
                <a:lnTo>
                  <a:pt x="1218" y="921"/>
                </a:lnTo>
                <a:lnTo>
                  <a:pt x="1228" y="910"/>
                </a:lnTo>
                <a:lnTo>
                  <a:pt x="1238" y="910"/>
                </a:lnTo>
                <a:lnTo>
                  <a:pt x="1249" y="910"/>
                </a:lnTo>
                <a:lnTo>
                  <a:pt x="1259" y="910"/>
                </a:lnTo>
                <a:lnTo>
                  <a:pt x="1269" y="905"/>
                </a:lnTo>
                <a:lnTo>
                  <a:pt x="1280" y="905"/>
                </a:lnTo>
                <a:lnTo>
                  <a:pt x="1290" y="900"/>
                </a:lnTo>
                <a:lnTo>
                  <a:pt x="1300" y="905"/>
                </a:lnTo>
                <a:lnTo>
                  <a:pt x="1310" y="910"/>
                </a:lnTo>
                <a:lnTo>
                  <a:pt x="1321" y="921"/>
                </a:lnTo>
                <a:lnTo>
                  <a:pt x="1331" y="915"/>
                </a:lnTo>
                <a:lnTo>
                  <a:pt x="1341" y="910"/>
                </a:lnTo>
                <a:lnTo>
                  <a:pt x="1351" y="910"/>
                </a:lnTo>
                <a:lnTo>
                  <a:pt x="1362" y="900"/>
                </a:lnTo>
                <a:lnTo>
                  <a:pt x="1367" y="895"/>
                </a:lnTo>
                <a:lnTo>
                  <a:pt x="1377" y="900"/>
                </a:lnTo>
                <a:lnTo>
                  <a:pt x="1387" y="895"/>
                </a:lnTo>
                <a:lnTo>
                  <a:pt x="1398" y="890"/>
                </a:lnTo>
                <a:lnTo>
                  <a:pt x="1408" y="890"/>
                </a:lnTo>
                <a:lnTo>
                  <a:pt x="1418" y="890"/>
                </a:lnTo>
                <a:lnTo>
                  <a:pt x="1429" y="885"/>
                </a:lnTo>
                <a:lnTo>
                  <a:pt x="1439" y="885"/>
                </a:lnTo>
                <a:lnTo>
                  <a:pt x="1449" y="895"/>
                </a:lnTo>
                <a:lnTo>
                  <a:pt x="1459" y="890"/>
                </a:lnTo>
                <a:lnTo>
                  <a:pt x="1470" y="879"/>
                </a:lnTo>
                <a:lnTo>
                  <a:pt x="1480" y="874"/>
                </a:lnTo>
                <a:lnTo>
                  <a:pt x="1490" y="874"/>
                </a:lnTo>
                <a:lnTo>
                  <a:pt x="1501" y="874"/>
                </a:lnTo>
                <a:lnTo>
                  <a:pt x="1511" y="864"/>
                </a:lnTo>
                <a:lnTo>
                  <a:pt x="1521" y="864"/>
                </a:lnTo>
                <a:lnTo>
                  <a:pt x="1531" y="864"/>
                </a:lnTo>
                <a:lnTo>
                  <a:pt x="1542" y="859"/>
                </a:lnTo>
                <a:lnTo>
                  <a:pt x="1547" y="849"/>
                </a:lnTo>
                <a:lnTo>
                  <a:pt x="1557" y="838"/>
                </a:lnTo>
                <a:lnTo>
                  <a:pt x="1567" y="833"/>
                </a:lnTo>
                <a:lnTo>
                  <a:pt x="1578" y="833"/>
                </a:lnTo>
                <a:lnTo>
                  <a:pt x="1588" y="823"/>
                </a:lnTo>
                <a:lnTo>
                  <a:pt x="1598" y="813"/>
                </a:lnTo>
                <a:lnTo>
                  <a:pt x="1608" y="813"/>
                </a:lnTo>
                <a:lnTo>
                  <a:pt x="1619" y="807"/>
                </a:lnTo>
                <a:lnTo>
                  <a:pt x="1629" y="797"/>
                </a:lnTo>
                <a:lnTo>
                  <a:pt x="1639" y="792"/>
                </a:lnTo>
                <a:lnTo>
                  <a:pt x="1650" y="782"/>
                </a:lnTo>
                <a:lnTo>
                  <a:pt x="1660" y="771"/>
                </a:lnTo>
                <a:lnTo>
                  <a:pt x="1670" y="766"/>
                </a:lnTo>
                <a:lnTo>
                  <a:pt x="1680" y="751"/>
                </a:lnTo>
                <a:lnTo>
                  <a:pt x="1691" y="741"/>
                </a:lnTo>
                <a:lnTo>
                  <a:pt x="1701" y="725"/>
                </a:lnTo>
                <a:lnTo>
                  <a:pt x="1711" y="715"/>
                </a:lnTo>
                <a:lnTo>
                  <a:pt x="1722" y="705"/>
                </a:lnTo>
                <a:lnTo>
                  <a:pt x="1727" y="689"/>
                </a:lnTo>
                <a:lnTo>
                  <a:pt x="1737" y="694"/>
                </a:lnTo>
                <a:lnTo>
                  <a:pt x="1747" y="694"/>
                </a:lnTo>
                <a:lnTo>
                  <a:pt x="1758" y="674"/>
                </a:lnTo>
                <a:lnTo>
                  <a:pt x="1768" y="669"/>
                </a:lnTo>
                <a:lnTo>
                  <a:pt x="1778" y="658"/>
                </a:lnTo>
                <a:lnTo>
                  <a:pt x="1788" y="648"/>
                </a:lnTo>
                <a:lnTo>
                  <a:pt x="1799" y="648"/>
                </a:lnTo>
                <a:lnTo>
                  <a:pt x="1809" y="658"/>
                </a:lnTo>
                <a:lnTo>
                  <a:pt x="1819" y="658"/>
                </a:lnTo>
                <a:lnTo>
                  <a:pt x="1829" y="653"/>
                </a:lnTo>
                <a:lnTo>
                  <a:pt x="1840" y="643"/>
                </a:lnTo>
                <a:lnTo>
                  <a:pt x="1850" y="633"/>
                </a:lnTo>
                <a:lnTo>
                  <a:pt x="1860" y="627"/>
                </a:lnTo>
                <a:lnTo>
                  <a:pt x="1871" y="612"/>
                </a:lnTo>
                <a:lnTo>
                  <a:pt x="1881" y="602"/>
                </a:lnTo>
                <a:lnTo>
                  <a:pt x="1891" y="597"/>
                </a:lnTo>
                <a:lnTo>
                  <a:pt x="1901" y="586"/>
                </a:lnTo>
                <a:lnTo>
                  <a:pt x="1907" y="581"/>
                </a:lnTo>
                <a:lnTo>
                  <a:pt x="1917" y="576"/>
                </a:lnTo>
                <a:lnTo>
                  <a:pt x="1927" y="571"/>
                </a:lnTo>
                <a:lnTo>
                  <a:pt x="1937" y="561"/>
                </a:lnTo>
                <a:lnTo>
                  <a:pt x="1948" y="556"/>
                </a:lnTo>
                <a:lnTo>
                  <a:pt x="1958" y="545"/>
                </a:lnTo>
                <a:lnTo>
                  <a:pt x="1968" y="535"/>
                </a:lnTo>
                <a:lnTo>
                  <a:pt x="1979" y="520"/>
                </a:lnTo>
                <a:lnTo>
                  <a:pt x="1989" y="509"/>
                </a:lnTo>
                <a:lnTo>
                  <a:pt x="1999" y="499"/>
                </a:lnTo>
                <a:lnTo>
                  <a:pt x="2009" y="489"/>
                </a:lnTo>
                <a:lnTo>
                  <a:pt x="2020" y="478"/>
                </a:lnTo>
                <a:lnTo>
                  <a:pt x="2030" y="473"/>
                </a:lnTo>
                <a:lnTo>
                  <a:pt x="2040" y="468"/>
                </a:lnTo>
                <a:lnTo>
                  <a:pt x="2050" y="458"/>
                </a:lnTo>
                <a:lnTo>
                  <a:pt x="2061" y="453"/>
                </a:lnTo>
                <a:lnTo>
                  <a:pt x="2071" y="448"/>
                </a:lnTo>
                <a:lnTo>
                  <a:pt x="2081" y="437"/>
                </a:lnTo>
                <a:lnTo>
                  <a:pt x="2092" y="432"/>
                </a:lnTo>
                <a:lnTo>
                  <a:pt x="2097" y="427"/>
                </a:lnTo>
                <a:lnTo>
                  <a:pt x="2107" y="412"/>
                </a:lnTo>
                <a:lnTo>
                  <a:pt x="2117" y="401"/>
                </a:lnTo>
                <a:lnTo>
                  <a:pt x="2128" y="391"/>
                </a:lnTo>
                <a:lnTo>
                  <a:pt x="2138" y="386"/>
                </a:lnTo>
                <a:lnTo>
                  <a:pt x="2148" y="381"/>
                </a:lnTo>
                <a:lnTo>
                  <a:pt x="2158" y="376"/>
                </a:lnTo>
                <a:lnTo>
                  <a:pt x="2169" y="370"/>
                </a:lnTo>
                <a:lnTo>
                  <a:pt x="2179" y="365"/>
                </a:lnTo>
                <a:lnTo>
                  <a:pt x="2189" y="360"/>
                </a:lnTo>
                <a:lnTo>
                  <a:pt x="2200" y="355"/>
                </a:lnTo>
                <a:lnTo>
                  <a:pt x="2210" y="350"/>
                </a:lnTo>
                <a:lnTo>
                  <a:pt x="2220" y="345"/>
                </a:lnTo>
                <a:lnTo>
                  <a:pt x="2230" y="340"/>
                </a:lnTo>
                <a:lnTo>
                  <a:pt x="2241" y="334"/>
                </a:lnTo>
                <a:lnTo>
                  <a:pt x="2251" y="329"/>
                </a:lnTo>
                <a:lnTo>
                  <a:pt x="2261" y="324"/>
                </a:lnTo>
                <a:lnTo>
                  <a:pt x="2271" y="319"/>
                </a:lnTo>
                <a:lnTo>
                  <a:pt x="2277" y="314"/>
                </a:lnTo>
                <a:lnTo>
                  <a:pt x="2287" y="309"/>
                </a:lnTo>
                <a:lnTo>
                  <a:pt x="2297" y="298"/>
                </a:lnTo>
                <a:lnTo>
                  <a:pt x="2307" y="293"/>
                </a:lnTo>
                <a:lnTo>
                  <a:pt x="2318" y="288"/>
                </a:lnTo>
                <a:lnTo>
                  <a:pt x="2328" y="283"/>
                </a:lnTo>
                <a:lnTo>
                  <a:pt x="2338" y="283"/>
                </a:lnTo>
                <a:lnTo>
                  <a:pt x="2349" y="273"/>
                </a:lnTo>
                <a:lnTo>
                  <a:pt x="2359" y="262"/>
                </a:lnTo>
                <a:lnTo>
                  <a:pt x="2369" y="262"/>
                </a:lnTo>
                <a:lnTo>
                  <a:pt x="2379" y="262"/>
                </a:lnTo>
                <a:lnTo>
                  <a:pt x="2390" y="257"/>
                </a:lnTo>
                <a:lnTo>
                  <a:pt x="2400" y="257"/>
                </a:lnTo>
                <a:lnTo>
                  <a:pt x="2410" y="252"/>
                </a:lnTo>
                <a:lnTo>
                  <a:pt x="2421" y="247"/>
                </a:lnTo>
                <a:lnTo>
                  <a:pt x="2431" y="247"/>
                </a:lnTo>
                <a:lnTo>
                  <a:pt x="2441" y="242"/>
                </a:lnTo>
                <a:lnTo>
                  <a:pt x="2451" y="237"/>
                </a:lnTo>
                <a:lnTo>
                  <a:pt x="2457" y="232"/>
                </a:lnTo>
                <a:lnTo>
                  <a:pt x="2467" y="232"/>
                </a:lnTo>
                <a:lnTo>
                  <a:pt x="2477" y="227"/>
                </a:lnTo>
                <a:lnTo>
                  <a:pt x="2487" y="221"/>
                </a:lnTo>
                <a:lnTo>
                  <a:pt x="2498" y="216"/>
                </a:lnTo>
                <a:lnTo>
                  <a:pt x="2508" y="216"/>
                </a:lnTo>
                <a:lnTo>
                  <a:pt x="2518" y="211"/>
                </a:lnTo>
                <a:lnTo>
                  <a:pt x="2528" y="206"/>
                </a:lnTo>
                <a:lnTo>
                  <a:pt x="2539" y="201"/>
                </a:lnTo>
                <a:lnTo>
                  <a:pt x="2549" y="201"/>
                </a:lnTo>
                <a:lnTo>
                  <a:pt x="2559" y="196"/>
                </a:lnTo>
                <a:lnTo>
                  <a:pt x="2570" y="191"/>
                </a:lnTo>
                <a:lnTo>
                  <a:pt x="2580" y="185"/>
                </a:lnTo>
                <a:lnTo>
                  <a:pt x="2590" y="185"/>
                </a:lnTo>
                <a:lnTo>
                  <a:pt x="2600" y="180"/>
                </a:lnTo>
                <a:lnTo>
                  <a:pt x="2611" y="175"/>
                </a:lnTo>
                <a:lnTo>
                  <a:pt x="2621" y="175"/>
                </a:lnTo>
                <a:lnTo>
                  <a:pt x="2631" y="170"/>
                </a:lnTo>
                <a:lnTo>
                  <a:pt x="2636" y="165"/>
                </a:lnTo>
                <a:lnTo>
                  <a:pt x="2647" y="165"/>
                </a:lnTo>
                <a:lnTo>
                  <a:pt x="2657" y="160"/>
                </a:lnTo>
                <a:lnTo>
                  <a:pt x="2667" y="155"/>
                </a:lnTo>
                <a:lnTo>
                  <a:pt x="2678" y="155"/>
                </a:lnTo>
                <a:lnTo>
                  <a:pt x="2688" y="149"/>
                </a:lnTo>
                <a:lnTo>
                  <a:pt x="2698" y="144"/>
                </a:lnTo>
                <a:lnTo>
                  <a:pt x="2708" y="144"/>
                </a:lnTo>
                <a:lnTo>
                  <a:pt x="2719" y="139"/>
                </a:lnTo>
                <a:lnTo>
                  <a:pt x="2729" y="134"/>
                </a:lnTo>
                <a:lnTo>
                  <a:pt x="2739" y="134"/>
                </a:lnTo>
                <a:lnTo>
                  <a:pt x="2749" y="129"/>
                </a:lnTo>
                <a:lnTo>
                  <a:pt x="2760" y="129"/>
                </a:lnTo>
                <a:lnTo>
                  <a:pt x="2770" y="124"/>
                </a:lnTo>
                <a:lnTo>
                  <a:pt x="2780" y="119"/>
                </a:lnTo>
                <a:lnTo>
                  <a:pt x="2791" y="119"/>
                </a:lnTo>
                <a:lnTo>
                  <a:pt x="2801" y="113"/>
                </a:lnTo>
                <a:lnTo>
                  <a:pt x="2811" y="113"/>
                </a:lnTo>
                <a:lnTo>
                  <a:pt x="2816" y="108"/>
                </a:lnTo>
                <a:lnTo>
                  <a:pt x="2827" y="108"/>
                </a:lnTo>
                <a:lnTo>
                  <a:pt x="2837" y="103"/>
                </a:lnTo>
                <a:lnTo>
                  <a:pt x="2847" y="103"/>
                </a:lnTo>
                <a:lnTo>
                  <a:pt x="2857" y="98"/>
                </a:lnTo>
                <a:lnTo>
                  <a:pt x="2868" y="98"/>
                </a:lnTo>
                <a:lnTo>
                  <a:pt x="2878" y="98"/>
                </a:lnTo>
                <a:lnTo>
                  <a:pt x="2888" y="93"/>
                </a:lnTo>
                <a:lnTo>
                  <a:pt x="2899" y="93"/>
                </a:lnTo>
                <a:lnTo>
                  <a:pt x="2909" y="93"/>
                </a:lnTo>
                <a:lnTo>
                  <a:pt x="2919" y="88"/>
                </a:lnTo>
                <a:lnTo>
                  <a:pt x="2929" y="88"/>
                </a:lnTo>
                <a:lnTo>
                  <a:pt x="2940" y="88"/>
                </a:lnTo>
                <a:lnTo>
                  <a:pt x="2950" y="83"/>
                </a:lnTo>
                <a:lnTo>
                  <a:pt x="2960" y="83"/>
                </a:lnTo>
                <a:lnTo>
                  <a:pt x="2970" y="83"/>
                </a:lnTo>
                <a:lnTo>
                  <a:pt x="2981" y="77"/>
                </a:lnTo>
                <a:lnTo>
                  <a:pt x="2991" y="77"/>
                </a:lnTo>
                <a:lnTo>
                  <a:pt x="3001" y="77"/>
                </a:lnTo>
                <a:lnTo>
                  <a:pt x="3006" y="72"/>
                </a:lnTo>
                <a:lnTo>
                  <a:pt x="3017" y="72"/>
                </a:lnTo>
                <a:lnTo>
                  <a:pt x="3027" y="67"/>
                </a:lnTo>
                <a:lnTo>
                  <a:pt x="3037" y="67"/>
                </a:lnTo>
                <a:lnTo>
                  <a:pt x="3048" y="67"/>
                </a:lnTo>
                <a:lnTo>
                  <a:pt x="3058" y="62"/>
                </a:lnTo>
                <a:lnTo>
                  <a:pt x="3068" y="62"/>
                </a:lnTo>
                <a:lnTo>
                  <a:pt x="3078" y="62"/>
                </a:lnTo>
                <a:lnTo>
                  <a:pt x="3089" y="57"/>
                </a:lnTo>
                <a:lnTo>
                  <a:pt x="3099" y="57"/>
                </a:lnTo>
                <a:lnTo>
                  <a:pt x="3109" y="57"/>
                </a:lnTo>
                <a:lnTo>
                  <a:pt x="3120" y="52"/>
                </a:lnTo>
                <a:lnTo>
                  <a:pt x="3130" y="52"/>
                </a:lnTo>
                <a:lnTo>
                  <a:pt x="3140" y="52"/>
                </a:lnTo>
                <a:lnTo>
                  <a:pt x="3150" y="47"/>
                </a:lnTo>
                <a:lnTo>
                  <a:pt x="3161" y="47"/>
                </a:lnTo>
                <a:lnTo>
                  <a:pt x="3171" y="47"/>
                </a:lnTo>
                <a:lnTo>
                  <a:pt x="3181" y="47"/>
                </a:lnTo>
                <a:lnTo>
                  <a:pt x="3186" y="41"/>
                </a:lnTo>
                <a:lnTo>
                  <a:pt x="3197" y="41"/>
                </a:lnTo>
                <a:lnTo>
                  <a:pt x="3207" y="41"/>
                </a:lnTo>
                <a:lnTo>
                  <a:pt x="3217" y="41"/>
                </a:lnTo>
                <a:lnTo>
                  <a:pt x="3227" y="36"/>
                </a:lnTo>
                <a:lnTo>
                  <a:pt x="3238" y="36"/>
                </a:lnTo>
                <a:lnTo>
                  <a:pt x="3248" y="36"/>
                </a:lnTo>
                <a:lnTo>
                  <a:pt x="3258" y="36"/>
                </a:lnTo>
                <a:lnTo>
                  <a:pt x="3269" y="36"/>
                </a:lnTo>
                <a:lnTo>
                  <a:pt x="3279" y="31"/>
                </a:lnTo>
                <a:lnTo>
                  <a:pt x="3289" y="31"/>
                </a:lnTo>
                <a:lnTo>
                  <a:pt x="3299" y="31"/>
                </a:lnTo>
                <a:lnTo>
                  <a:pt x="3310" y="31"/>
                </a:lnTo>
                <a:lnTo>
                  <a:pt x="3320" y="31"/>
                </a:lnTo>
                <a:lnTo>
                  <a:pt x="3330" y="31"/>
                </a:lnTo>
                <a:lnTo>
                  <a:pt x="3341" y="26"/>
                </a:lnTo>
                <a:lnTo>
                  <a:pt x="3351" y="26"/>
                </a:lnTo>
                <a:lnTo>
                  <a:pt x="3361" y="26"/>
                </a:lnTo>
                <a:lnTo>
                  <a:pt x="3366" y="26"/>
                </a:lnTo>
                <a:lnTo>
                  <a:pt x="3377" y="26"/>
                </a:lnTo>
                <a:lnTo>
                  <a:pt x="3387" y="26"/>
                </a:lnTo>
                <a:lnTo>
                  <a:pt x="3397" y="21"/>
                </a:lnTo>
                <a:lnTo>
                  <a:pt x="3407" y="21"/>
                </a:lnTo>
                <a:lnTo>
                  <a:pt x="3418" y="21"/>
                </a:lnTo>
                <a:lnTo>
                  <a:pt x="3428" y="21"/>
                </a:lnTo>
                <a:lnTo>
                  <a:pt x="3438" y="21"/>
                </a:lnTo>
                <a:lnTo>
                  <a:pt x="3448" y="21"/>
                </a:lnTo>
                <a:lnTo>
                  <a:pt x="3459" y="21"/>
                </a:lnTo>
                <a:lnTo>
                  <a:pt x="3469" y="16"/>
                </a:lnTo>
                <a:lnTo>
                  <a:pt x="3479" y="16"/>
                </a:lnTo>
                <a:lnTo>
                  <a:pt x="3490" y="16"/>
                </a:lnTo>
                <a:lnTo>
                  <a:pt x="3500" y="16"/>
                </a:lnTo>
                <a:lnTo>
                  <a:pt x="3510" y="16"/>
                </a:lnTo>
                <a:lnTo>
                  <a:pt x="3520" y="16"/>
                </a:lnTo>
                <a:lnTo>
                  <a:pt x="3531" y="16"/>
                </a:lnTo>
                <a:lnTo>
                  <a:pt x="3541" y="16"/>
                </a:lnTo>
                <a:lnTo>
                  <a:pt x="3546" y="16"/>
                </a:lnTo>
                <a:lnTo>
                  <a:pt x="3556" y="16"/>
                </a:lnTo>
                <a:lnTo>
                  <a:pt x="3567" y="16"/>
                </a:lnTo>
                <a:lnTo>
                  <a:pt x="3577" y="11"/>
                </a:lnTo>
                <a:lnTo>
                  <a:pt x="3587" y="11"/>
                </a:lnTo>
                <a:lnTo>
                  <a:pt x="3598" y="11"/>
                </a:lnTo>
                <a:lnTo>
                  <a:pt x="3608" y="11"/>
                </a:lnTo>
                <a:lnTo>
                  <a:pt x="3618" y="11"/>
                </a:lnTo>
                <a:lnTo>
                  <a:pt x="3628" y="11"/>
                </a:lnTo>
                <a:lnTo>
                  <a:pt x="3639" y="11"/>
                </a:lnTo>
                <a:lnTo>
                  <a:pt x="3649" y="11"/>
                </a:lnTo>
                <a:lnTo>
                  <a:pt x="3659" y="11"/>
                </a:lnTo>
                <a:lnTo>
                  <a:pt x="3669" y="11"/>
                </a:lnTo>
                <a:lnTo>
                  <a:pt x="3680" y="11"/>
                </a:lnTo>
                <a:lnTo>
                  <a:pt x="3690" y="11"/>
                </a:lnTo>
                <a:lnTo>
                  <a:pt x="3700" y="5"/>
                </a:lnTo>
                <a:lnTo>
                  <a:pt x="3711" y="5"/>
                </a:lnTo>
                <a:lnTo>
                  <a:pt x="3721" y="5"/>
                </a:lnTo>
                <a:lnTo>
                  <a:pt x="3726" y="5"/>
                </a:lnTo>
                <a:lnTo>
                  <a:pt x="3736" y="5"/>
                </a:lnTo>
                <a:lnTo>
                  <a:pt x="3747" y="5"/>
                </a:lnTo>
                <a:lnTo>
                  <a:pt x="3757" y="5"/>
                </a:lnTo>
                <a:lnTo>
                  <a:pt x="3767" y="5"/>
                </a:lnTo>
                <a:lnTo>
                  <a:pt x="3777" y="5"/>
                </a:lnTo>
                <a:lnTo>
                  <a:pt x="3788" y="5"/>
                </a:lnTo>
                <a:lnTo>
                  <a:pt x="3798" y="5"/>
                </a:lnTo>
                <a:lnTo>
                  <a:pt x="3808" y="5"/>
                </a:lnTo>
                <a:lnTo>
                  <a:pt x="3819" y="5"/>
                </a:lnTo>
                <a:lnTo>
                  <a:pt x="3829" y="5"/>
                </a:lnTo>
                <a:lnTo>
                  <a:pt x="3839" y="5"/>
                </a:lnTo>
                <a:lnTo>
                  <a:pt x="3849" y="5"/>
                </a:lnTo>
                <a:lnTo>
                  <a:pt x="3860" y="5"/>
                </a:lnTo>
                <a:lnTo>
                  <a:pt x="3870" y="5"/>
                </a:lnTo>
                <a:lnTo>
                  <a:pt x="3880" y="0"/>
                </a:lnTo>
                <a:lnTo>
                  <a:pt x="3890" y="0"/>
                </a:lnTo>
                <a:lnTo>
                  <a:pt x="3901" y="0"/>
                </a:lnTo>
                <a:lnTo>
                  <a:pt x="3906" y="0"/>
                </a:lnTo>
                <a:lnTo>
                  <a:pt x="3916" y="0"/>
                </a:lnTo>
                <a:lnTo>
                  <a:pt x="3926" y="0"/>
                </a:lnTo>
                <a:lnTo>
                  <a:pt x="3937" y="0"/>
                </a:lnTo>
                <a:lnTo>
                  <a:pt x="3947" y="0"/>
                </a:lnTo>
                <a:lnTo>
                  <a:pt x="3957" y="0"/>
                </a:lnTo>
                <a:lnTo>
                  <a:pt x="3968" y="0"/>
                </a:lnTo>
                <a:lnTo>
                  <a:pt x="3978" y="0"/>
                </a:lnTo>
                <a:lnTo>
                  <a:pt x="3988" y="0"/>
                </a:lnTo>
                <a:lnTo>
                  <a:pt x="3998" y="0"/>
                </a:lnTo>
                <a:lnTo>
                  <a:pt x="3998" y="874"/>
                </a:lnTo>
                <a:lnTo>
                  <a:pt x="3988" y="874"/>
                </a:lnTo>
                <a:lnTo>
                  <a:pt x="3978" y="874"/>
                </a:lnTo>
                <a:lnTo>
                  <a:pt x="3968" y="874"/>
                </a:lnTo>
                <a:lnTo>
                  <a:pt x="3957" y="874"/>
                </a:lnTo>
                <a:lnTo>
                  <a:pt x="3947" y="874"/>
                </a:lnTo>
                <a:lnTo>
                  <a:pt x="3937" y="874"/>
                </a:lnTo>
                <a:lnTo>
                  <a:pt x="3926" y="874"/>
                </a:lnTo>
                <a:lnTo>
                  <a:pt x="3916" y="874"/>
                </a:lnTo>
                <a:lnTo>
                  <a:pt x="3906" y="874"/>
                </a:lnTo>
                <a:lnTo>
                  <a:pt x="3901" y="874"/>
                </a:lnTo>
                <a:lnTo>
                  <a:pt x="3890" y="874"/>
                </a:lnTo>
                <a:lnTo>
                  <a:pt x="3880" y="874"/>
                </a:lnTo>
                <a:lnTo>
                  <a:pt x="3870" y="874"/>
                </a:lnTo>
                <a:lnTo>
                  <a:pt x="3860" y="874"/>
                </a:lnTo>
                <a:lnTo>
                  <a:pt x="3849" y="874"/>
                </a:lnTo>
                <a:lnTo>
                  <a:pt x="3839" y="874"/>
                </a:lnTo>
                <a:lnTo>
                  <a:pt x="3829" y="874"/>
                </a:lnTo>
                <a:lnTo>
                  <a:pt x="3819" y="874"/>
                </a:lnTo>
                <a:lnTo>
                  <a:pt x="3808" y="874"/>
                </a:lnTo>
                <a:lnTo>
                  <a:pt x="3798" y="874"/>
                </a:lnTo>
                <a:lnTo>
                  <a:pt x="3788" y="874"/>
                </a:lnTo>
                <a:lnTo>
                  <a:pt x="3777" y="874"/>
                </a:lnTo>
                <a:lnTo>
                  <a:pt x="3767" y="869"/>
                </a:lnTo>
                <a:lnTo>
                  <a:pt x="3757" y="869"/>
                </a:lnTo>
                <a:lnTo>
                  <a:pt x="3747" y="869"/>
                </a:lnTo>
                <a:lnTo>
                  <a:pt x="3736" y="869"/>
                </a:lnTo>
                <a:lnTo>
                  <a:pt x="3726" y="869"/>
                </a:lnTo>
                <a:lnTo>
                  <a:pt x="3721" y="869"/>
                </a:lnTo>
                <a:lnTo>
                  <a:pt x="3711" y="869"/>
                </a:lnTo>
                <a:lnTo>
                  <a:pt x="3700" y="869"/>
                </a:lnTo>
                <a:lnTo>
                  <a:pt x="3690" y="869"/>
                </a:lnTo>
                <a:lnTo>
                  <a:pt x="3680" y="869"/>
                </a:lnTo>
                <a:lnTo>
                  <a:pt x="3669" y="869"/>
                </a:lnTo>
                <a:lnTo>
                  <a:pt x="3659" y="869"/>
                </a:lnTo>
                <a:lnTo>
                  <a:pt x="3649" y="869"/>
                </a:lnTo>
                <a:lnTo>
                  <a:pt x="3639" y="869"/>
                </a:lnTo>
                <a:lnTo>
                  <a:pt x="3628" y="869"/>
                </a:lnTo>
                <a:lnTo>
                  <a:pt x="3618" y="869"/>
                </a:lnTo>
                <a:lnTo>
                  <a:pt x="3608" y="869"/>
                </a:lnTo>
                <a:lnTo>
                  <a:pt x="3598" y="869"/>
                </a:lnTo>
                <a:lnTo>
                  <a:pt x="3587" y="869"/>
                </a:lnTo>
                <a:lnTo>
                  <a:pt x="3577" y="869"/>
                </a:lnTo>
                <a:lnTo>
                  <a:pt x="3567" y="864"/>
                </a:lnTo>
                <a:lnTo>
                  <a:pt x="3556" y="864"/>
                </a:lnTo>
                <a:lnTo>
                  <a:pt x="3546" y="864"/>
                </a:lnTo>
                <a:lnTo>
                  <a:pt x="3541" y="864"/>
                </a:lnTo>
                <a:lnTo>
                  <a:pt x="3531" y="864"/>
                </a:lnTo>
                <a:lnTo>
                  <a:pt x="3520" y="864"/>
                </a:lnTo>
                <a:lnTo>
                  <a:pt x="3510" y="864"/>
                </a:lnTo>
                <a:lnTo>
                  <a:pt x="3500" y="864"/>
                </a:lnTo>
                <a:lnTo>
                  <a:pt x="3490" y="864"/>
                </a:lnTo>
                <a:lnTo>
                  <a:pt x="3479" y="864"/>
                </a:lnTo>
                <a:lnTo>
                  <a:pt x="3469" y="864"/>
                </a:lnTo>
                <a:lnTo>
                  <a:pt x="3459" y="864"/>
                </a:lnTo>
                <a:lnTo>
                  <a:pt x="3448" y="864"/>
                </a:lnTo>
                <a:lnTo>
                  <a:pt x="3438" y="859"/>
                </a:lnTo>
                <a:lnTo>
                  <a:pt x="3428" y="859"/>
                </a:lnTo>
                <a:lnTo>
                  <a:pt x="3418" y="859"/>
                </a:lnTo>
                <a:lnTo>
                  <a:pt x="3407" y="859"/>
                </a:lnTo>
                <a:lnTo>
                  <a:pt x="3397" y="859"/>
                </a:lnTo>
                <a:lnTo>
                  <a:pt x="3387" y="859"/>
                </a:lnTo>
                <a:lnTo>
                  <a:pt x="3377" y="859"/>
                </a:lnTo>
                <a:lnTo>
                  <a:pt x="3366" y="859"/>
                </a:lnTo>
                <a:lnTo>
                  <a:pt x="3361" y="859"/>
                </a:lnTo>
                <a:lnTo>
                  <a:pt x="3351" y="854"/>
                </a:lnTo>
                <a:lnTo>
                  <a:pt x="3341" y="854"/>
                </a:lnTo>
                <a:lnTo>
                  <a:pt x="3330" y="854"/>
                </a:lnTo>
                <a:lnTo>
                  <a:pt x="3320" y="854"/>
                </a:lnTo>
                <a:lnTo>
                  <a:pt x="3310" y="854"/>
                </a:lnTo>
                <a:lnTo>
                  <a:pt x="3299" y="854"/>
                </a:lnTo>
                <a:lnTo>
                  <a:pt x="3289" y="854"/>
                </a:lnTo>
                <a:lnTo>
                  <a:pt x="3279" y="854"/>
                </a:lnTo>
                <a:lnTo>
                  <a:pt x="3269" y="849"/>
                </a:lnTo>
                <a:lnTo>
                  <a:pt x="3258" y="849"/>
                </a:lnTo>
                <a:lnTo>
                  <a:pt x="3248" y="849"/>
                </a:lnTo>
                <a:lnTo>
                  <a:pt x="3238" y="849"/>
                </a:lnTo>
                <a:lnTo>
                  <a:pt x="3227" y="849"/>
                </a:lnTo>
                <a:lnTo>
                  <a:pt x="3217" y="849"/>
                </a:lnTo>
                <a:lnTo>
                  <a:pt x="3207" y="843"/>
                </a:lnTo>
                <a:lnTo>
                  <a:pt x="3197" y="843"/>
                </a:lnTo>
                <a:lnTo>
                  <a:pt x="3186" y="843"/>
                </a:lnTo>
                <a:lnTo>
                  <a:pt x="3181" y="843"/>
                </a:lnTo>
                <a:lnTo>
                  <a:pt x="3171" y="843"/>
                </a:lnTo>
                <a:lnTo>
                  <a:pt x="3161" y="843"/>
                </a:lnTo>
                <a:lnTo>
                  <a:pt x="3150" y="838"/>
                </a:lnTo>
                <a:lnTo>
                  <a:pt x="3140" y="838"/>
                </a:lnTo>
                <a:lnTo>
                  <a:pt x="3130" y="838"/>
                </a:lnTo>
                <a:lnTo>
                  <a:pt x="3120" y="838"/>
                </a:lnTo>
                <a:lnTo>
                  <a:pt x="3109" y="838"/>
                </a:lnTo>
                <a:lnTo>
                  <a:pt x="3099" y="833"/>
                </a:lnTo>
                <a:lnTo>
                  <a:pt x="3089" y="833"/>
                </a:lnTo>
                <a:lnTo>
                  <a:pt x="3078" y="833"/>
                </a:lnTo>
                <a:lnTo>
                  <a:pt x="3068" y="833"/>
                </a:lnTo>
                <a:lnTo>
                  <a:pt x="3058" y="828"/>
                </a:lnTo>
                <a:lnTo>
                  <a:pt x="3048" y="828"/>
                </a:lnTo>
                <a:lnTo>
                  <a:pt x="3037" y="828"/>
                </a:lnTo>
                <a:lnTo>
                  <a:pt x="3027" y="828"/>
                </a:lnTo>
                <a:lnTo>
                  <a:pt x="3017" y="823"/>
                </a:lnTo>
                <a:lnTo>
                  <a:pt x="3006" y="823"/>
                </a:lnTo>
                <a:lnTo>
                  <a:pt x="3001" y="823"/>
                </a:lnTo>
                <a:lnTo>
                  <a:pt x="2991" y="818"/>
                </a:lnTo>
                <a:lnTo>
                  <a:pt x="2981" y="818"/>
                </a:lnTo>
                <a:lnTo>
                  <a:pt x="2970" y="818"/>
                </a:lnTo>
                <a:lnTo>
                  <a:pt x="2960" y="813"/>
                </a:lnTo>
                <a:lnTo>
                  <a:pt x="2950" y="813"/>
                </a:lnTo>
                <a:lnTo>
                  <a:pt x="2940" y="813"/>
                </a:lnTo>
                <a:lnTo>
                  <a:pt x="2929" y="807"/>
                </a:lnTo>
                <a:lnTo>
                  <a:pt x="2919" y="807"/>
                </a:lnTo>
                <a:lnTo>
                  <a:pt x="2909" y="802"/>
                </a:lnTo>
                <a:lnTo>
                  <a:pt x="2899" y="802"/>
                </a:lnTo>
                <a:lnTo>
                  <a:pt x="2888" y="797"/>
                </a:lnTo>
                <a:lnTo>
                  <a:pt x="2878" y="797"/>
                </a:lnTo>
                <a:lnTo>
                  <a:pt x="2868" y="792"/>
                </a:lnTo>
                <a:lnTo>
                  <a:pt x="2857" y="787"/>
                </a:lnTo>
                <a:lnTo>
                  <a:pt x="2847" y="787"/>
                </a:lnTo>
                <a:lnTo>
                  <a:pt x="2837" y="782"/>
                </a:lnTo>
                <a:lnTo>
                  <a:pt x="2827" y="782"/>
                </a:lnTo>
                <a:lnTo>
                  <a:pt x="2816" y="777"/>
                </a:lnTo>
                <a:lnTo>
                  <a:pt x="2811" y="771"/>
                </a:lnTo>
                <a:lnTo>
                  <a:pt x="2801" y="766"/>
                </a:lnTo>
                <a:lnTo>
                  <a:pt x="2791" y="766"/>
                </a:lnTo>
                <a:lnTo>
                  <a:pt x="2780" y="761"/>
                </a:lnTo>
                <a:lnTo>
                  <a:pt x="2770" y="756"/>
                </a:lnTo>
                <a:lnTo>
                  <a:pt x="2760" y="751"/>
                </a:lnTo>
                <a:lnTo>
                  <a:pt x="2749" y="746"/>
                </a:lnTo>
                <a:lnTo>
                  <a:pt x="2739" y="741"/>
                </a:lnTo>
                <a:lnTo>
                  <a:pt x="2729" y="735"/>
                </a:lnTo>
                <a:lnTo>
                  <a:pt x="2719" y="730"/>
                </a:lnTo>
                <a:lnTo>
                  <a:pt x="2708" y="725"/>
                </a:lnTo>
                <a:lnTo>
                  <a:pt x="2698" y="720"/>
                </a:lnTo>
                <a:lnTo>
                  <a:pt x="2688" y="715"/>
                </a:lnTo>
                <a:lnTo>
                  <a:pt x="2678" y="710"/>
                </a:lnTo>
                <a:lnTo>
                  <a:pt x="2667" y="705"/>
                </a:lnTo>
                <a:lnTo>
                  <a:pt x="2657" y="699"/>
                </a:lnTo>
                <a:lnTo>
                  <a:pt x="2647" y="694"/>
                </a:lnTo>
                <a:lnTo>
                  <a:pt x="2636" y="689"/>
                </a:lnTo>
                <a:lnTo>
                  <a:pt x="2631" y="679"/>
                </a:lnTo>
                <a:lnTo>
                  <a:pt x="2621" y="674"/>
                </a:lnTo>
                <a:lnTo>
                  <a:pt x="2611" y="669"/>
                </a:lnTo>
                <a:lnTo>
                  <a:pt x="2600" y="663"/>
                </a:lnTo>
                <a:lnTo>
                  <a:pt x="2590" y="653"/>
                </a:lnTo>
                <a:lnTo>
                  <a:pt x="2580" y="648"/>
                </a:lnTo>
                <a:lnTo>
                  <a:pt x="2570" y="643"/>
                </a:lnTo>
                <a:lnTo>
                  <a:pt x="2559" y="638"/>
                </a:lnTo>
                <a:lnTo>
                  <a:pt x="2549" y="627"/>
                </a:lnTo>
                <a:lnTo>
                  <a:pt x="2539" y="622"/>
                </a:lnTo>
                <a:lnTo>
                  <a:pt x="2528" y="617"/>
                </a:lnTo>
                <a:lnTo>
                  <a:pt x="2518" y="607"/>
                </a:lnTo>
                <a:lnTo>
                  <a:pt x="2508" y="602"/>
                </a:lnTo>
                <a:lnTo>
                  <a:pt x="2498" y="597"/>
                </a:lnTo>
                <a:lnTo>
                  <a:pt x="2487" y="586"/>
                </a:lnTo>
                <a:lnTo>
                  <a:pt x="2477" y="581"/>
                </a:lnTo>
                <a:lnTo>
                  <a:pt x="2467" y="576"/>
                </a:lnTo>
                <a:lnTo>
                  <a:pt x="2457" y="566"/>
                </a:lnTo>
                <a:lnTo>
                  <a:pt x="2451" y="561"/>
                </a:lnTo>
                <a:lnTo>
                  <a:pt x="2441" y="556"/>
                </a:lnTo>
                <a:lnTo>
                  <a:pt x="2431" y="550"/>
                </a:lnTo>
                <a:lnTo>
                  <a:pt x="2421" y="540"/>
                </a:lnTo>
                <a:lnTo>
                  <a:pt x="2410" y="535"/>
                </a:lnTo>
                <a:lnTo>
                  <a:pt x="2400" y="530"/>
                </a:lnTo>
                <a:lnTo>
                  <a:pt x="2390" y="525"/>
                </a:lnTo>
                <a:lnTo>
                  <a:pt x="2379" y="514"/>
                </a:lnTo>
                <a:lnTo>
                  <a:pt x="2369" y="509"/>
                </a:lnTo>
                <a:lnTo>
                  <a:pt x="2359" y="504"/>
                </a:lnTo>
                <a:lnTo>
                  <a:pt x="2349" y="499"/>
                </a:lnTo>
                <a:lnTo>
                  <a:pt x="2338" y="494"/>
                </a:lnTo>
                <a:lnTo>
                  <a:pt x="2328" y="489"/>
                </a:lnTo>
                <a:lnTo>
                  <a:pt x="2318" y="484"/>
                </a:lnTo>
                <a:lnTo>
                  <a:pt x="2307" y="478"/>
                </a:lnTo>
                <a:lnTo>
                  <a:pt x="2297" y="473"/>
                </a:lnTo>
                <a:lnTo>
                  <a:pt x="2287" y="468"/>
                </a:lnTo>
                <a:lnTo>
                  <a:pt x="2277" y="463"/>
                </a:lnTo>
                <a:lnTo>
                  <a:pt x="2271" y="458"/>
                </a:lnTo>
                <a:lnTo>
                  <a:pt x="2261" y="453"/>
                </a:lnTo>
                <a:lnTo>
                  <a:pt x="2251" y="453"/>
                </a:lnTo>
                <a:lnTo>
                  <a:pt x="2241" y="448"/>
                </a:lnTo>
                <a:lnTo>
                  <a:pt x="2230" y="442"/>
                </a:lnTo>
                <a:lnTo>
                  <a:pt x="2220" y="442"/>
                </a:lnTo>
                <a:lnTo>
                  <a:pt x="2210" y="437"/>
                </a:lnTo>
                <a:lnTo>
                  <a:pt x="2200" y="437"/>
                </a:lnTo>
                <a:lnTo>
                  <a:pt x="2189" y="437"/>
                </a:lnTo>
                <a:lnTo>
                  <a:pt x="2179" y="432"/>
                </a:lnTo>
                <a:lnTo>
                  <a:pt x="2169" y="432"/>
                </a:lnTo>
                <a:lnTo>
                  <a:pt x="2158" y="432"/>
                </a:lnTo>
                <a:lnTo>
                  <a:pt x="2148" y="432"/>
                </a:lnTo>
                <a:lnTo>
                  <a:pt x="2138" y="432"/>
                </a:lnTo>
                <a:lnTo>
                  <a:pt x="2128" y="432"/>
                </a:lnTo>
                <a:lnTo>
                  <a:pt x="2117" y="437"/>
                </a:lnTo>
                <a:lnTo>
                  <a:pt x="2107" y="437"/>
                </a:lnTo>
                <a:lnTo>
                  <a:pt x="2097" y="442"/>
                </a:lnTo>
                <a:lnTo>
                  <a:pt x="2092" y="442"/>
                </a:lnTo>
                <a:lnTo>
                  <a:pt x="2081" y="448"/>
                </a:lnTo>
                <a:lnTo>
                  <a:pt x="2071" y="453"/>
                </a:lnTo>
                <a:lnTo>
                  <a:pt x="2061" y="458"/>
                </a:lnTo>
                <a:lnTo>
                  <a:pt x="2050" y="463"/>
                </a:lnTo>
                <a:lnTo>
                  <a:pt x="2040" y="468"/>
                </a:lnTo>
                <a:lnTo>
                  <a:pt x="2030" y="473"/>
                </a:lnTo>
                <a:lnTo>
                  <a:pt x="2020" y="484"/>
                </a:lnTo>
                <a:lnTo>
                  <a:pt x="2009" y="494"/>
                </a:lnTo>
                <a:lnTo>
                  <a:pt x="1999" y="499"/>
                </a:lnTo>
                <a:lnTo>
                  <a:pt x="1989" y="509"/>
                </a:lnTo>
                <a:lnTo>
                  <a:pt x="1979" y="520"/>
                </a:lnTo>
                <a:lnTo>
                  <a:pt x="1968" y="535"/>
                </a:lnTo>
                <a:lnTo>
                  <a:pt x="1958" y="545"/>
                </a:lnTo>
                <a:lnTo>
                  <a:pt x="1948" y="556"/>
                </a:lnTo>
                <a:lnTo>
                  <a:pt x="1937" y="561"/>
                </a:lnTo>
                <a:lnTo>
                  <a:pt x="1927" y="571"/>
                </a:lnTo>
                <a:lnTo>
                  <a:pt x="1917" y="576"/>
                </a:lnTo>
                <a:lnTo>
                  <a:pt x="1907" y="581"/>
                </a:lnTo>
                <a:lnTo>
                  <a:pt x="1901" y="586"/>
                </a:lnTo>
                <a:lnTo>
                  <a:pt x="1891" y="597"/>
                </a:lnTo>
                <a:lnTo>
                  <a:pt x="1881" y="602"/>
                </a:lnTo>
                <a:lnTo>
                  <a:pt x="1871" y="612"/>
                </a:lnTo>
                <a:lnTo>
                  <a:pt x="1860" y="627"/>
                </a:lnTo>
                <a:lnTo>
                  <a:pt x="1850" y="633"/>
                </a:lnTo>
                <a:lnTo>
                  <a:pt x="1840" y="643"/>
                </a:lnTo>
                <a:lnTo>
                  <a:pt x="1829" y="653"/>
                </a:lnTo>
                <a:lnTo>
                  <a:pt x="1819" y="658"/>
                </a:lnTo>
                <a:lnTo>
                  <a:pt x="1809" y="658"/>
                </a:lnTo>
                <a:lnTo>
                  <a:pt x="1799" y="648"/>
                </a:lnTo>
                <a:lnTo>
                  <a:pt x="1788" y="648"/>
                </a:lnTo>
                <a:lnTo>
                  <a:pt x="1778" y="658"/>
                </a:lnTo>
                <a:lnTo>
                  <a:pt x="1768" y="669"/>
                </a:lnTo>
                <a:lnTo>
                  <a:pt x="1758" y="674"/>
                </a:lnTo>
                <a:lnTo>
                  <a:pt x="1747" y="694"/>
                </a:lnTo>
                <a:lnTo>
                  <a:pt x="1737" y="694"/>
                </a:lnTo>
                <a:lnTo>
                  <a:pt x="1727" y="689"/>
                </a:lnTo>
                <a:lnTo>
                  <a:pt x="1722" y="705"/>
                </a:lnTo>
                <a:lnTo>
                  <a:pt x="1711" y="715"/>
                </a:lnTo>
                <a:lnTo>
                  <a:pt x="1701" y="725"/>
                </a:lnTo>
                <a:lnTo>
                  <a:pt x="1691" y="741"/>
                </a:lnTo>
                <a:lnTo>
                  <a:pt x="1680" y="751"/>
                </a:lnTo>
                <a:lnTo>
                  <a:pt x="1670" y="766"/>
                </a:lnTo>
                <a:lnTo>
                  <a:pt x="1660" y="771"/>
                </a:lnTo>
                <a:lnTo>
                  <a:pt x="1650" y="782"/>
                </a:lnTo>
                <a:lnTo>
                  <a:pt x="1639" y="792"/>
                </a:lnTo>
                <a:lnTo>
                  <a:pt x="1629" y="797"/>
                </a:lnTo>
                <a:lnTo>
                  <a:pt x="1619" y="807"/>
                </a:lnTo>
                <a:lnTo>
                  <a:pt x="1608" y="813"/>
                </a:lnTo>
                <a:lnTo>
                  <a:pt x="1598" y="813"/>
                </a:lnTo>
                <a:lnTo>
                  <a:pt x="1588" y="823"/>
                </a:lnTo>
                <a:lnTo>
                  <a:pt x="1578" y="833"/>
                </a:lnTo>
                <a:lnTo>
                  <a:pt x="1567" y="833"/>
                </a:lnTo>
                <a:lnTo>
                  <a:pt x="1557" y="838"/>
                </a:lnTo>
                <a:lnTo>
                  <a:pt x="1547" y="849"/>
                </a:lnTo>
                <a:lnTo>
                  <a:pt x="1542" y="859"/>
                </a:lnTo>
                <a:lnTo>
                  <a:pt x="1531" y="864"/>
                </a:lnTo>
                <a:lnTo>
                  <a:pt x="1521" y="864"/>
                </a:lnTo>
                <a:lnTo>
                  <a:pt x="1511" y="864"/>
                </a:lnTo>
                <a:lnTo>
                  <a:pt x="1501" y="874"/>
                </a:lnTo>
                <a:lnTo>
                  <a:pt x="1490" y="874"/>
                </a:lnTo>
                <a:lnTo>
                  <a:pt x="1480" y="874"/>
                </a:lnTo>
                <a:lnTo>
                  <a:pt x="1470" y="879"/>
                </a:lnTo>
                <a:lnTo>
                  <a:pt x="1459" y="890"/>
                </a:lnTo>
                <a:lnTo>
                  <a:pt x="1449" y="895"/>
                </a:lnTo>
                <a:lnTo>
                  <a:pt x="1439" y="885"/>
                </a:lnTo>
                <a:lnTo>
                  <a:pt x="1429" y="885"/>
                </a:lnTo>
                <a:lnTo>
                  <a:pt x="1418" y="890"/>
                </a:lnTo>
                <a:lnTo>
                  <a:pt x="1408" y="890"/>
                </a:lnTo>
                <a:lnTo>
                  <a:pt x="1398" y="890"/>
                </a:lnTo>
                <a:lnTo>
                  <a:pt x="1387" y="895"/>
                </a:lnTo>
                <a:lnTo>
                  <a:pt x="1377" y="900"/>
                </a:lnTo>
                <a:lnTo>
                  <a:pt x="1367" y="895"/>
                </a:lnTo>
                <a:lnTo>
                  <a:pt x="1362" y="900"/>
                </a:lnTo>
                <a:lnTo>
                  <a:pt x="1351" y="910"/>
                </a:lnTo>
                <a:lnTo>
                  <a:pt x="1341" y="910"/>
                </a:lnTo>
                <a:lnTo>
                  <a:pt x="1331" y="915"/>
                </a:lnTo>
                <a:lnTo>
                  <a:pt x="1321" y="921"/>
                </a:lnTo>
                <a:lnTo>
                  <a:pt x="1310" y="910"/>
                </a:lnTo>
                <a:lnTo>
                  <a:pt x="1300" y="905"/>
                </a:lnTo>
                <a:lnTo>
                  <a:pt x="1290" y="900"/>
                </a:lnTo>
                <a:lnTo>
                  <a:pt x="1280" y="905"/>
                </a:lnTo>
                <a:lnTo>
                  <a:pt x="1269" y="905"/>
                </a:lnTo>
                <a:lnTo>
                  <a:pt x="1259" y="910"/>
                </a:lnTo>
                <a:lnTo>
                  <a:pt x="1249" y="910"/>
                </a:lnTo>
                <a:lnTo>
                  <a:pt x="1238" y="910"/>
                </a:lnTo>
                <a:lnTo>
                  <a:pt x="1228" y="910"/>
                </a:lnTo>
                <a:lnTo>
                  <a:pt x="1218" y="921"/>
                </a:lnTo>
                <a:lnTo>
                  <a:pt x="1208" y="926"/>
                </a:lnTo>
                <a:lnTo>
                  <a:pt x="1197" y="915"/>
                </a:lnTo>
                <a:lnTo>
                  <a:pt x="1187" y="926"/>
                </a:lnTo>
                <a:lnTo>
                  <a:pt x="1182" y="915"/>
                </a:lnTo>
                <a:lnTo>
                  <a:pt x="1172" y="915"/>
                </a:lnTo>
                <a:lnTo>
                  <a:pt x="1161" y="921"/>
                </a:lnTo>
                <a:lnTo>
                  <a:pt x="1151" y="926"/>
                </a:lnTo>
                <a:lnTo>
                  <a:pt x="1141" y="926"/>
                </a:lnTo>
                <a:lnTo>
                  <a:pt x="1130" y="921"/>
                </a:lnTo>
                <a:lnTo>
                  <a:pt x="1120" y="921"/>
                </a:lnTo>
                <a:lnTo>
                  <a:pt x="1110" y="926"/>
                </a:lnTo>
                <a:lnTo>
                  <a:pt x="1100" y="926"/>
                </a:lnTo>
                <a:lnTo>
                  <a:pt x="1089" y="931"/>
                </a:lnTo>
                <a:lnTo>
                  <a:pt x="1079" y="931"/>
                </a:lnTo>
                <a:lnTo>
                  <a:pt x="1069" y="931"/>
                </a:lnTo>
                <a:lnTo>
                  <a:pt x="1059" y="931"/>
                </a:lnTo>
                <a:lnTo>
                  <a:pt x="1048" y="936"/>
                </a:lnTo>
                <a:lnTo>
                  <a:pt x="1038" y="936"/>
                </a:lnTo>
                <a:lnTo>
                  <a:pt x="1028" y="941"/>
                </a:lnTo>
                <a:lnTo>
                  <a:pt x="1017" y="941"/>
                </a:lnTo>
                <a:lnTo>
                  <a:pt x="1007" y="941"/>
                </a:lnTo>
                <a:lnTo>
                  <a:pt x="1002" y="946"/>
                </a:lnTo>
                <a:lnTo>
                  <a:pt x="992" y="946"/>
                </a:lnTo>
                <a:lnTo>
                  <a:pt x="981" y="946"/>
                </a:lnTo>
                <a:lnTo>
                  <a:pt x="971" y="951"/>
                </a:lnTo>
                <a:lnTo>
                  <a:pt x="961" y="951"/>
                </a:lnTo>
                <a:lnTo>
                  <a:pt x="951" y="951"/>
                </a:lnTo>
                <a:lnTo>
                  <a:pt x="940" y="951"/>
                </a:lnTo>
                <a:lnTo>
                  <a:pt x="930" y="957"/>
                </a:lnTo>
                <a:lnTo>
                  <a:pt x="920" y="951"/>
                </a:lnTo>
                <a:lnTo>
                  <a:pt x="909" y="957"/>
                </a:lnTo>
                <a:lnTo>
                  <a:pt x="899" y="957"/>
                </a:lnTo>
                <a:lnTo>
                  <a:pt x="889" y="957"/>
                </a:lnTo>
                <a:lnTo>
                  <a:pt x="879" y="957"/>
                </a:lnTo>
                <a:lnTo>
                  <a:pt x="868" y="957"/>
                </a:lnTo>
                <a:lnTo>
                  <a:pt x="858" y="962"/>
                </a:lnTo>
                <a:lnTo>
                  <a:pt x="848" y="962"/>
                </a:lnTo>
                <a:lnTo>
                  <a:pt x="837" y="962"/>
                </a:lnTo>
                <a:lnTo>
                  <a:pt x="827" y="962"/>
                </a:lnTo>
                <a:lnTo>
                  <a:pt x="817" y="962"/>
                </a:lnTo>
                <a:lnTo>
                  <a:pt x="812" y="962"/>
                </a:lnTo>
                <a:lnTo>
                  <a:pt x="802" y="962"/>
                </a:lnTo>
                <a:lnTo>
                  <a:pt x="791" y="962"/>
                </a:lnTo>
                <a:lnTo>
                  <a:pt x="781" y="967"/>
                </a:lnTo>
                <a:lnTo>
                  <a:pt x="771" y="967"/>
                </a:lnTo>
                <a:lnTo>
                  <a:pt x="760" y="967"/>
                </a:lnTo>
                <a:lnTo>
                  <a:pt x="750" y="967"/>
                </a:lnTo>
                <a:lnTo>
                  <a:pt x="740" y="967"/>
                </a:lnTo>
                <a:lnTo>
                  <a:pt x="730" y="967"/>
                </a:lnTo>
                <a:lnTo>
                  <a:pt x="719" y="967"/>
                </a:lnTo>
                <a:lnTo>
                  <a:pt x="709" y="967"/>
                </a:lnTo>
                <a:lnTo>
                  <a:pt x="699" y="967"/>
                </a:lnTo>
                <a:lnTo>
                  <a:pt x="688" y="967"/>
                </a:lnTo>
                <a:lnTo>
                  <a:pt x="678" y="967"/>
                </a:lnTo>
                <a:lnTo>
                  <a:pt x="668" y="967"/>
                </a:lnTo>
                <a:lnTo>
                  <a:pt x="658" y="967"/>
                </a:lnTo>
                <a:lnTo>
                  <a:pt x="647" y="972"/>
                </a:lnTo>
                <a:lnTo>
                  <a:pt x="637" y="972"/>
                </a:lnTo>
                <a:lnTo>
                  <a:pt x="632" y="972"/>
                </a:lnTo>
                <a:lnTo>
                  <a:pt x="622" y="972"/>
                </a:lnTo>
                <a:lnTo>
                  <a:pt x="611" y="972"/>
                </a:lnTo>
                <a:lnTo>
                  <a:pt x="601" y="972"/>
                </a:lnTo>
                <a:lnTo>
                  <a:pt x="591" y="972"/>
                </a:lnTo>
                <a:lnTo>
                  <a:pt x="581" y="972"/>
                </a:lnTo>
                <a:lnTo>
                  <a:pt x="570" y="972"/>
                </a:lnTo>
                <a:lnTo>
                  <a:pt x="560" y="972"/>
                </a:lnTo>
                <a:lnTo>
                  <a:pt x="550" y="972"/>
                </a:lnTo>
                <a:lnTo>
                  <a:pt x="539" y="972"/>
                </a:lnTo>
                <a:lnTo>
                  <a:pt x="529" y="972"/>
                </a:lnTo>
                <a:lnTo>
                  <a:pt x="519" y="972"/>
                </a:lnTo>
                <a:lnTo>
                  <a:pt x="509" y="972"/>
                </a:lnTo>
                <a:lnTo>
                  <a:pt x="498" y="977"/>
                </a:lnTo>
                <a:lnTo>
                  <a:pt x="488" y="977"/>
                </a:lnTo>
                <a:lnTo>
                  <a:pt x="478" y="977"/>
                </a:lnTo>
                <a:lnTo>
                  <a:pt x="467" y="977"/>
                </a:lnTo>
                <a:lnTo>
                  <a:pt x="457" y="977"/>
                </a:lnTo>
                <a:lnTo>
                  <a:pt x="452" y="977"/>
                </a:lnTo>
                <a:lnTo>
                  <a:pt x="442" y="977"/>
                </a:lnTo>
                <a:lnTo>
                  <a:pt x="431" y="977"/>
                </a:lnTo>
                <a:lnTo>
                  <a:pt x="421" y="977"/>
                </a:lnTo>
                <a:lnTo>
                  <a:pt x="411" y="977"/>
                </a:lnTo>
                <a:lnTo>
                  <a:pt x="401" y="977"/>
                </a:lnTo>
                <a:lnTo>
                  <a:pt x="390" y="977"/>
                </a:lnTo>
                <a:lnTo>
                  <a:pt x="380" y="977"/>
                </a:lnTo>
                <a:lnTo>
                  <a:pt x="370" y="977"/>
                </a:lnTo>
                <a:lnTo>
                  <a:pt x="360" y="977"/>
                </a:lnTo>
                <a:lnTo>
                  <a:pt x="349" y="977"/>
                </a:lnTo>
                <a:lnTo>
                  <a:pt x="339" y="977"/>
                </a:lnTo>
                <a:lnTo>
                  <a:pt x="329" y="977"/>
                </a:lnTo>
                <a:lnTo>
                  <a:pt x="318" y="977"/>
                </a:lnTo>
                <a:lnTo>
                  <a:pt x="308" y="977"/>
                </a:lnTo>
                <a:lnTo>
                  <a:pt x="298" y="977"/>
                </a:lnTo>
                <a:lnTo>
                  <a:pt x="288" y="977"/>
                </a:lnTo>
                <a:lnTo>
                  <a:pt x="277" y="977"/>
                </a:lnTo>
                <a:lnTo>
                  <a:pt x="272" y="977"/>
                </a:lnTo>
                <a:lnTo>
                  <a:pt x="262" y="977"/>
                </a:lnTo>
                <a:lnTo>
                  <a:pt x="252" y="977"/>
                </a:lnTo>
                <a:lnTo>
                  <a:pt x="241" y="977"/>
                </a:lnTo>
                <a:lnTo>
                  <a:pt x="231" y="977"/>
                </a:lnTo>
                <a:lnTo>
                  <a:pt x="221" y="977"/>
                </a:lnTo>
                <a:lnTo>
                  <a:pt x="210" y="977"/>
                </a:lnTo>
                <a:lnTo>
                  <a:pt x="200" y="977"/>
                </a:lnTo>
                <a:lnTo>
                  <a:pt x="190" y="977"/>
                </a:lnTo>
                <a:lnTo>
                  <a:pt x="180" y="977"/>
                </a:lnTo>
                <a:lnTo>
                  <a:pt x="169" y="977"/>
                </a:lnTo>
                <a:lnTo>
                  <a:pt x="159" y="977"/>
                </a:lnTo>
                <a:lnTo>
                  <a:pt x="149" y="977"/>
                </a:lnTo>
                <a:lnTo>
                  <a:pt x="138" y="977"/>
                </a:lnTo>
                <a:lnTo>
                  <a:pt x="128" y="977"/>
                </a:lnTo>
                <a:lnTo>
                  <a:pt x="118" y="977"/>
                </a:lnTo>
                <a:lnTo>
                  <a:pt x="108" y="977"/>
                </a:lnTo>
                <a:lnTo>
                  <a:pt x="97" y="977"/>
                </a:lnTo>
                <a:lnTo>
                  <a:pt x="92" y="977"/>
                </a:lnTo>
                <a:lnTo>
                  <a:pt x="82" y="977"/>
                </a:lnTo>
                <a:lnTo>
                  <a:pt x="72" y="977"/>
                </a:lnTo>
                <a:lnTo>
                  <a:pt x="61" y="977"/>
                </a:lnTo>
                <a:lnTo>
                  <a:pt x="51" y="977"/>
                </a:lnTo>
                <a:lnTo>
                  <a:pt x="41" y="977"/>
                </a:lnTo>
                <a:lnTo>
                  <a:pt x="31" y="977"/>
                </a:lnTo>
                <a:lnTo>
                  <a:pt x="20" y="977"/>
                </a:lnTo>
                <a:lnTo>
                  <a:pt x="10" y="977"/>
                </a:lnTo>
                <a:lnTo>
                  <a:pt x="0" y="977"/>
                </a:lnTo>
              </a:path>
            </a:pathLst>
          </a:custGeom>
          <a:gradFill rotWithShape="0">
            <a:gsLst>
              <a:gs pos="0">
                <a:srgbClr val="FFFF00"/>
              </a:gs>
              <a:gs pos="100000">
                <a:srgbClr val="FFFFFF"/>
              </a:gs>
            </a:gsLst>
            <a:lin ang="5400000" scaled="1"/>
          </a:gradFill>
          <a:ln w="0">
            <a:solidFill>
              <a:srgbClr val="0000FF"/>
            </a:solidFill>
            <a:prstDash val="solid"/>
            <a:round/>
            <a:headEnd/>
            <a:tailEnd/>
          </a:ln>
        </p:spPr>
        <p:txBody>
          <a:bodyPr/>
          <a:lstStyle/>
          <a:p>
            <a:endParaRPr lang="en-GB"/>
          </a:p>
        </p:txBody>
      </p:sp>
      <p:sp>
        <p:nvSpPr>
          <p:cNvPr id="425188" name="Line 228"/>
          <p:cNvSpPr>
            <a:spLocks noChangeShapeType="1"/>
          </p:cNvSpPr>
          <p:nvPr/>
        </p:nvSpPr>
        <p:spPr bwMode="auto">
          <a:xfrm flipV="1">
            <a:off x="4311650" y="4927600"/>
            <a:ext cx="15875" cy="7938"/>
          </a:xfrm>
          <a:prstGeom prst="line">
            <a:avLst/>
          </a:prstGeom>
          <a:noFill/>
          <a:ln w="23813">
            <a:solidFill>
              <a:srgbClr val="FF0000"/>
            </a:solidFill>
            <a:round/>
            <a:headEnd/>
            <a:tailEnd/>
          </a:ln>
        </p:spPr>
        <p:txBody>
          <a:bodyPr/>
          <a:lstStyle/>
          <a:p>
            <a:endParaRPr lang="en-GB"/>
          </a:p>
        </p:txBody>
      </p:sp>
      <p:sp>
        <p:nvSpPr>
          <p:cNvPr id="425189" name="Line 229"/>
          <p:cNvSpPr>
            <a:spLocks noChangeShapeType="1"/>
          </p:cNvSpPr>
          <p:nvPr/>
        </p:nvSpPr>
        <p:spPr bwMode="auto">
          <a:xfrm flipV="1">
            <a:off x="4327525" y="4911725"/>
            <a:ext cx="17463" cy="15875"/>
          </a:xfrm>
          <a:prstGeom prst="line">
            <a:avLst/>
          </a:prstGeom>
          <a:noFill/>
          <a:ln w="23813">
            <a:solidFill>
              <a:srgbClr val="FF0000"/>
            </a:solidFill>
            <a:round/>
            <a:headEnd/>
            <a:tailEnd/>
          </a:ln>
        </p:spPr>
        <p:txBody>
          <a:bodyPr/>
          <a:lstStyle/>
          <a:p>
            <a:endParaRPr lang="en-GB"/>
          </a:p>
        </p:txBody>
      </p:sp>
      <p:sp>
        <p:nvSpPr>
          <p:cNvPr id="425190" name="Line 230"/>
          <p:cNvSpPr>
            <a:spLocks noChangeShapeType="1"/>
          </p:cNvSpPr>
          <p:nvPr/>
        </p:nvSpPr>
        <p:spPr bwMode="auto">
          <a:xfrm flipV="1">
            <a:off x="4344988" y="4895850"/>
            <a:ext cx="15875" cy="15875"/>
          </a:xfrm>
          <a:prstGeom prst="line">
            <a:avLst/>
          </a:prstGeom>
          <a:noFill/>
          <a:ln w="23813">
            <a:solidFill>
              <a:srgbClr val="FF0000"/>
            </a:solidFill>
            <a:round/>
            <a:headEnd/>
            <a:tailEnd/>
          </a:ln>
        </p:spPr>
        <p:txBody>
          <a:bodyPr/>
          <a:lstStyle/>
          <a:p>
            <a:endParaRPr lang="en-GB"/>
          </a:p>
        </p:txBody>
      </p:sp>
      <p:sp>
        <p:nvSpPr>
          <p:cNvPr id="425191" name="Freeform 231"/>
          <p:cNvSpPr>
            <a:spLocks/>
          </p:cNvSpPr>
          <p:nvPr/>
        </p:nvSpPr>
        <p:spPr bwMode="auto">
          <a:xfrm>
            <a:off x="4360863" y="4886325"/>
            <a:ext cx="15875" cy="9525"/>
          </a:xfrm>
          <a:custGeom>
            <a:avLst/>
            <a:gdLst/>
            <a:ahLst/>
            <a:cxnLst>
              <a:cxn ang="0">
                <a:pos x="0" y="6"/>
              </a:cxn>
              <a:cxn ang="0">
                <a:pos x="5" y="6"/>
              </a:cxn>
              <a:cxn ang="0">
                <a:pos x="10" y="0"/>
              </a:cxn>
            </a:cxnLst>
            <a:rect l="0" t="0" r="r" b="b"/>
            <a:pathLst>
              <a:path w="10" h="6">
                <a:moveTo>
                  <a:pt x="0" y="6"/>
                </a:moveTo>
                <a:lnTo>
                  <a:pt x="5" y="6"/>
                </a:lnTo>
                <a:lnTo>
                  <a:pt x="10" y="0"/>
                </a:lnTo>
              </a:path>
            </a:pathLst>
          </a:custGeom>
          <a:noFill/>
          <a:ln w="23813">
            <a:solidFill>
              <a:srgbClr val="FF0000"/>
            </a:solidFill>
            <a:prstDash val="solid"/>
            <a:round/>
            <a:headEnd/>
            <a:tailEnd/>
          </a:ln>
        </p:spPr>
        <p:txBody>
          <a:bodyPr/>
          <a:lstStyle/>
          <a:p>
            <a:endParaRPr lang="en-GB"/>
          </a:p>
        </p:txBody>
      </p:sp>
      <p:sp>
        <p:nvSpPr>
          <p:cNvPr id="425192" name="Freeform 232"/>
          <p:cNvSpPr>
            <a:spLocks/>
          </p:cNvSpPr>
          <p:nvPr/>
        </p:nvSpPr>
        <p:spPr bwMode="auto">
          <a:xfrm>
            <a:off x="4376738" y="4862513"/>
            <a:ext cx="17462" cy="23812"/>
          </a:xfrm>
          <a:custGeom>
            <a:avLst/>
            <a:gdLst/>
            <a:ahLst/>
            <a:cxnLst>
              <a:cxn ang="0">
                <a:pos x="0" y="15"/>
              </a:cxn>
              <a:cxn ang="0">
                <a:pos x="5" y="10"/>
              </a:cxn>
              <a:cxn ang="0">
                <a:pos x="11" y="0"/>
              </a:cxn>
            </a:cxnLst>
            <a:rect l="0" t="0" r="r" b="b"/>
            <a:pathLst>
              <a:path w="11" h="15">
                <a:moveTo>
                  <a:pt x="0" y="15"/>
                </a:moveTo>
                <a:lnTo>
                  <a:pt x="5" y="10"/>
                </a:lnTo>
                <a:lnTo>
                  <a:pt x="11" y="0"/>
                </a:lnTo>
              </a:path>
            </a:pathLst>
          </a:custGeom>
          <a:noFill/>
          <a:ln w="23813">
            <a:solidFill>
              <a:srgbClr val="FF0000"/>
            </a:solidFill>
            <a:prstDash val="solid"/>
            <a:round/>
            <a:headEnd/>
            <a:tailEnd/>
          </a:ln>
        </p:spPr>
        <p:txBody>
          <a:bodyPr/>
          <a:lstStyle/>
          <a:p>
            <a:endParaRPr lang="en-GB"/>
          </a:p>
        </p:txBody>
      </p:sp>
      <p:sp>
        <p:nvSpPr>
          <p:cNvPr id="425193" name="Line 233"/>
          <p:cNvSpPr>
            <a:spLocks noChangeShapeType="1"/>
          </p:cNvSpPr>
          <p:nvPr/>
        </p:nvSpPr>
        <p:spPr bwMode="auto">
          <a:xfrm flipV="1">
            <a:off x="4394200" y="4846638"/>
            <a:ext cx="15875" cy="15875"/>
          </a:xfrm>
          <a:prstGeom prst="line">
            <a:avLst/>
          </a:prstGeom>
          <a:noFill/>
          <a:ln w="23813">
            <a:solidFill>
              <a:srgbClr val="FF0000"/>
            </a:solidFill>
            <a:round/>
            <a:headEnd/>
            <a:tailEnd/>
          </a:ln>
        </p:spPr>
        <p:txBody>
          <a:bodyPr/>
          <a:lstStyle/>
          <a:p>
            <a:endParaRPr lang="en-GB"/>
          </a:p>
        </p:txBody>
      </p:sp>
      <p:sp>
        <p:nvSpPr>
          <p:cNvPr id="425194" name="Line 234"/>
          <p:cNvSpPr>
            <a:spLocks noChangeShapeType="1"/>
          </p:cNvSpPr>
          <p:nvPr/>
        </p:nvSpPr>
        <p:spPr bwMode="auto">
          <a:xfrm flipV="1">
            <a:off x="4410075" y="4838700"/>
            <a:ext cx="15875" cy="7938"/>
          </a:xfrm>
          <a:prstGeom prst="line">
            <a:avLst/>
          </a:prstGeom>
          <a:noFill/>
          <a:ln w="23813">
            <a:solidFill>
              <a:srgbClr val="FF0000"/>
            </a:solidFill>
            <a:round/>
            <a:headEnd/>
            <a:tailEnd/>
          </a:ln>
        </p:spPr>
        <p:txBody>
          <a:bodyPr/>
          <a:lstStyle/>
          <a:p>
            <a:endParaRPr lang="en-GB"/>
          </a:p>
        </p:txBody>
      </p:sp>
      <p:sp>
        <p:nvSpPr>
          <p:cNvPr id="425195" name="Line 235"/>
          <p:cNvSpPr>
            <a:spLocks noChangeShapeType="1"/>
          </p:cNvSpPr>
          <p:nvPr/>
        </p:nvSpPr>
        <p:spPr bwMode="auto">
          <a:xfrm flipV="1">
            <a:off x="4425950" y="4821238"/>
            <a:ext cx="15875" cy="17462"/>
          </a:xfrm>
          <a:prstGeom prst="line">
            <a:avLst/>
          </a:prstGeom>
          <a:noFill/>
          <a:ln w="23813">
            <a:solidFill>
              <a:srgbClr val="FF0000"/>
            </a:solidFill>
            <a:round/>
            <a:headEnd/>
            <a:tailEnd/>
          </a:ln>
        </p:spPr>
        <p:txBody>
          <a:bodyPr/>
          <a:lstStyle/>
          <a:p>
            <a:endParaRPr lang="en-GB"/>
          </a:p>
        </p:txBody>
      </p:sp>
      <p:sp>
        <p:nvSpPr>
          <p:cNvPr id="425196" name="Line 236"/>
          <p:cNvSpPr>
            <a:spLocks noChangeShapeType="1"/>
          </p:cNvSpPr>
          <p:nvPr/>
        </p:nvSpPr>
        <p:spPr bwMode="auto">
          <a:xfrm flipV="1">
            <a:off x="4441825" y="4813300"/>
            <a:ext cx="9525" cy="7938"/>
          </a:xfrm>
          <a:prstGeom prst="line">
            <a:avLst/>
          </a:prstGeom>
          <a:noFill/>
          <a:ln w="23813">
            <a:solidFill>
              <a:srgbClr val="FF0000"/>
            </a:solidFill>
            <a:round/>
            <a:headEnd/>
            <a:tailEnd/>
          </a:ln>
        </p:spPr>
        <p:txBody>
          <a:bodyPr/>
          <a:lstStyle/>
          <a:p>
            <a:endParaRPr lang="en-GB"/>
          </a:p>
        </p:txBody>
      </p:sp>
      <p:sp>
        <p:nvSpPr>
          <p:cNvPr id="425197" name="Line 237"/>
          <p:cNvSpPr>
            <a:spLocks noChangeShapeType="1"/>
          </p:cNvSpPr>
          <p:nvPr/>
        </p:nvSpPr>
        <p:spPr bwMode="auto">
          <a:xfrm flipV="1">
            <a:off x="4451350" y="4805363"/>
            <a:ext cx="15875" cy="7937"/>
          </a:xfrm>
          <a:prstGeom prst="line">
            <a:avLst/>
          </a:prstGeom>
          <a:noFill/>
          <a:ln w="23813">
            <a:solidFill>
              <a:srgbClr val="FF0000"/>
            </a:solidFill>
            <a:round/>
            <a:headEnd/>
            <a:tailEnd/>
          </a:ln>
        </p:spPr>
        <p:txBody>
          <a:bodyPr/>
          <a:lstStyle/>
          <a:p>
            <a:endParaRPr lang="en-GB"/>
          </a:p>
        </p:txBody>
      </p:sp>
      <p:sp>
        <p:nvSpPr>
          <p:cNvPr id="425198" name="Line 238"/>
          <p:cNvSpPr>
            <a:spLocks noChangeShapeType="1"/>
          </p:cNvSpPr>
          <p:nvPr/>
        </p:nvSpPr>
        <p:spPr bwMode="auto">
          <a:xfrm flipV="1">
            <a:off x="4467225" y="4797425"/>
            <a:ext cx="15875" cy="7938"/>
          </a:xfrm>
          <a:prstGeom prst="line">
            <a:avLst/>
          </a:prstGeom>
          <a:noFill/>
          <a:ln w="23813">
            <a:solidFill>
              <a:srgbClr val="FF0000"/>
            </a:solidFill>
            <a:round/>
            <a:headEnd/>
            <a:tailEnd/>
          </a:ln>
        </p:spPr>
        <p:txBody>
          <a:bodyPr/>
          <a:lstStyle/>
          <a:p>
            <a:endParaRPr lang="en-GB"/>
          </a:p>
        </p:txBody>
      </p:sp>
      <p:sp>
        <p:nvSpPr>
          <p:cNvPr id="425199" name="Line 239"/>
          <p:cNvSpPr>
            <a:spLocks noChangeShapeType="1"/>
          </p:cNvSpPr>
          <p:nvPr/>
        </p:nvSpPr>
        <p:spPr bwMode="auto">
          <a:xfrm flipV="1">
            <a:off x="4483100" y="4781550"/>
            <a:ext cx="15875" cy="15875"/>
          </a:xfrm>
          <a:prstGeom prst="line">
            <a:avLst/>
          </a:prstGeom>
          <a:noFill/>
          <a:ln w="23813">
            <a:solidFill>
              <a:srgbClr val="FF0000"/>
            </a:solidFill>
            <a:round/>
            <a:headEnd/>
            <a:tailEnd/>
          </a:ln>
        </p:spPr>
        <p:txBody>
          <a:bodyPr/>
          <a:lstStyle/>
          <a:p>
            <a:endParaRPr lang="en-GB"/>
          </a:p>
        </p:txBody>
      </p:sp>
      <p:sp>
        <p:nvSpPr>
          <p:cNvPr id="425200" name="Line 240"/>
          <p:cNvSpPr>
            <a:spLocks noChangeShapeType="1"/>
          </p:cNvSpPr>
          <p:nvPr/>
        </p:nvSpPr>
        <p:spPr bwMode="auto">
          <a:xfrm flipV="1">
            <a:off x="4498975" y="4773613"/>
            <a:ext cx="17463" cy="7937"/>
          </a:xfrm>
          <a:prstGeom prst="line">
            <a:avLst/>
          </a:prstGeom>
          <a:noFill/>
          <a:ln w="23813">
            <a:solidFill>
              <a:srgbClr val="FF0000"/>
            </a:solidFill>
            <a:round/>
            <a:headEnd/>
            <a:tailEnd/>
          </a:ln>
        </p:spPr>
        <p:txBody>
          <a:bodyPr/>
          <a:lstStyle/>
          <a:p>
            <a:endParaRPr lang="en-GB"/>
          </a:p>
        </p:txBody>
      </p:sp>
      <p:sp>
        <p:nvSpPr>
          <p:cNvPr id="425201" name="Line 241"/>
          <p:cNvSpPr>
            <a:spLocks noChangeShapeType="1"/>
          </p:cNvSpPr>
          <p:nvPr/>
        </p:nvSpPr>
        <p:spPr bwMode="auto">
          <a:xfrm flipV="1">
            <a:off x="4516438" y="4756150"/>
            <a:ext cx="15875" cy="17463"/>
          </a:xfrm>
          <a:prstGeom prst="line">
            <a:avLst/>
          </a:prstGeom>
          <a:noFill/>
          <a:ln w="23813">
            <a:solidFill>
              <a:srgbClr val="FF0000"/>
            </a:solidFill>
            <a:round/>
            <a:headEnd/>
            <a:tailEnd/>
          </a:ln>
        </p:spPr>
        <p:txBody>
          <a:bodyPr/>
          <a:lstStyle/>
          <a:p>
            <a:endParaRPr lang="en-GB"/>
          </a:p>
        </p:txBody>
      </p:sp>
      <p:sp>
        <p:nvSpPr>
          <p:cNvPr id="425202" name="Line 242"/>
          <p:cNvSpPr>
            <a:spLocks noChangeShapeType="1"/>
          </p:cNvSpPr>
          <p:nvPr/>
        </p:nvSpPr>
        <p:spPr bwMode="auto">
          <a:xfrm flipV="1">
            <a:off x="4532313" y="4740275"/>
            <a:ext cx="15875" cy="15875"/>
          </a:xfrm>
          <a:prstGeom prst="line">
            <a:avLst/>
          </a:prstGeom>
          <a:noFill/>
          <a:ln w="23813">
            <a:solidFill>
              <a:srgbClr val="FF0000"/>
            </a:solidFill>
            <a:round/>
            <a:headEnd/>
            <a:tailEnd/>
          </a:ln>
        </p:spPr>
        <p:txBody>
          <a:bodyPr/>
          <a:lstStyle/>
          <a:p>
            <a:endParaRPr lang="en-GB"/>
          </a:p>
        </p:txBody>
      </p:sp>
      <p:sp>
        <p:nvSpPr>
          <p:cNvPr id="425203" name="Freeform 243"/>
          <p:cNvSpPr>
            <a:spLocks/>
          </p:cNvSpPr>
          <p:nvPr/>
        </p:nvSpPr>
        <p:spPr bwMode="auto">
          <a:xfrm>
            <a:off x="4548188" y="4716463"/>
            <a:ext cx="17462" cy="23812"/>
          </a:xfrm>
          <a:custGeom>
            <a:avLst/>
            <a:gdLst/>
            <a:ahLst/>
            <a:cxnLst>
              <a:cxn ang="0">
                <a:pos x="0" y="15"/>
              </a:cxn>
              <a:cxn ang="0">
                <a:pos x="5" y="5"/>
              </a:cxn>
              <a:cxn ang="0">
                <a:pos x="11" y="0"/>
              </a:cxn>
            </a:cxnLst>
            <a:rect l="0" t="0" r="r" b="b"/>
            <a:pathLst>
              <a:path w="11" h="15">
                <a:moveTo>
                  <a:pt x="0" y="15"/>
                </a:moveTo>
                <a:lnTo>
                  <a:pt x="5" y="5"/>
                </a:lnTo>
                <a:lnTo>
                  <a:pt x="11" y="0"/>
                </a:lnTo>
              </a:path>
            </a:pathLst>
          </a:custGeom>
          <a:noFill/>
          <a:ln w="23813">
            <a:solidFill>
              <a:srgbClr val="FF0000"/>
            </a:solidFill>
            <a:prstDash val="solid"/>
            <a:round/>
            <a:headEnd/>
            <a:tailEnd/>
          </a:ln>
        </p:spPr>
        <p:txBody>
          <a:bodyPr/>
          <a:lstStyle/>
          <a:p>
            <a:endParaRPr lang="en-GB"/>
          </a:p>
        </p:txBody>
      </p:sp>
      <p:sp>
        <p:nvSpPr>
          <p:cNvPr id="425204" name="Line 244"/>
          <p:cNvSpPr>
            <a:spLocks noChangeShapeType="1"/>
          </p:cNvSpPr>
          <p:nvPr/>
        </p:nvSpPr>
        <p:spPr bwMode="auto">
          <a:xfrm flipV="1">
            <a:off x="4565650" y="4699000"/>
            <a:ext cx="15875" cy="17463"/>
          </a:xfrm>
          <a:prstGeom prst="line">
            <a:avLst/>
          </a:prstGeom>
          <a:noFill/>
          <a:ln w="23813">
            <a:solidFill>
              <a:srgbClr val="FF0000"/>
            </a:solidFill>
            <a:round/>
            <a:headEnd/>
            <a:tailEnd/>
          </a:ln>
        </p:spPr>
        <p:txBody>
          <a:bodyPr/>
          <a:lstStyle/>
          <a:p>
            <a:endParaRPr lang="en-GB"/>
          </a:p>
        </p:txBody>
      </p:sp>
      <p:sp>
        <p:nvSpPr>
          <p:cNvPr id="425205" name="Line 245"/>
          <p:cNvSpPr>
            <a:spLocks noChangeShapeType="1"/>
          </p:cNvSpPr>
          <p:nvPr/>
        </p:nvSpPr>
        <p:spPr bwMode="auto">
          <a:xfrm flipV="1">
            <a:off x="4581525" y="4683125"/>
            <a:ext cx="15875" cy="15875"/>
          </a:xfrm>
          <a:prstGeom prst="line">
            <a:avLst/>
          </a:prstGeom>
          <a:noFill/>
          <a:ln w="23813">
            <a:solidFill>
              <a:srgbClr val="FF0000"/>
            </a:solidFill>
            <a:round/>
            <a:headEnd/>
            <a:tailEnd/>
          </a:ln>
        </p:spPr>
        <p:txBody>
          <a:bodyPr/>
          <a:lstStyle/>
          <a:p>
            <a:endParaRPr lang="en-GB"/>
          </a:p>
        </p:txBody>
      </p:sp>
      <p:sp>
        <p:nvSpPr>
          <p:cNvPr id="425206" name="Line 246"/>
          <p:cNvSpPr>
            <a:spLocks noChangeShapeType="1"/>
          </p:cNvSpPr>
          <p:nvPr/>
        </p:nvSpPr>
        <p:spPr bwMode="auto">
          <a:xfrm flipV="1">
            <a:off x="4597400" y="4667250"/>
            <a:ext cx="15875" cy="15875"/>
          </a:xfrm>
          <a:prstGeom prst="line">
            <a:avLst/>
          </a:prstGeom>
          <a:noFill/>
          <a:ln w="23813">
            <a:solidFill>
              <a:srgbClr val="FF0000"/>
            </a:solidFill>
            <a:round/>
            <a:headEnd/>
            <a:tailEnd/>
          </a:ln>
        </p:spPr>
        <p:txBody>
          <a:bodyPr/>
          <a:lstStyle/>
          <a:p>
            <a:endParaRPr lang="en-GB"/>
          </a:p>
        </p:txBody>
      </p:sp>
      <p:sp>
        <p:nvSpPr>
          <p:cNvPr id="425207" name="Line 247"/>
          <p:cNvSpPr>
            <a:spLocks noChangeShapeType="1"/>
          </p:cNvSpPr>
          <p:nvPr/>
        </p:nvSpPr>
        <p:spPr bwMode="auto">
          <a:xfrm flipV="1">
            <a:off x="4613275" y="4649788"/>
            <a:ext cx="17463" cy="17462"/>
          </a:xfrm>
          <a:prstGeom prst="line">
            <a:avLst/>
          </a:prstGeom>
          <a:noFill/>
          <a:ln w="23813">
            <a:solidFill>
              <a:srgbClr val="FF0000"/>
            </a:solidFill>
            <a:round/>
            <a:headEnd/>
            <a:tailEnd/>
          </a:ln>
        </p:spPr>
        <p:txBody>
          <a:bodyPr/>
          <a:lstStyle/>
          <a:p>
            <a:endParaRPr lang="en-GB"/>
          </a:p>
        </p:txBody>
      </p:sp>
      <p:sp>
        <p:nvSpPr>
          <p:cNvPr id="425208" name="Line 248"/>
          <p:cNvSpPr>
            <a:spLocks noChangeShapeType="1"/>
          </p:cNvSpPr>
          <p:nvPr/>
        </p:nvSpPr>
        <p:spPr bwMode="auto">
          <a:xfrm flipV="1">
            <a:off x="4630738" y="4641850"/>
            <a:ext cx="15875" cy="7938"/>
          </a:xfrm>
          <a:prstGeom prst="line">
            <a:avLst/>
          </a:prstGeom>
          <a:noFill/>
          <a:ln w="23813">
            <a:solidFill>
              <a:srgbClr val="FF0000"/>
            </a:solidFill>
            <a:round/>
            <a:headEnd/>
            <a:tailEnd/>
          </a:ln>
        </p:spPr>
        <p:txBody>
          <a:bodyPr/>
          <a:lstStyle/>
          <a:p>
            <a:endParaRPr lang="en-GB"/>
          </a:p>
        </p:txBody>
      </p:sp>
      <p:sp>
        <p:nvSpPr>
          <p:cNvPr id="425209" name="Line 249"/>
          <p:cNvSpPr>
            <a:spLocks noChangeShapeType="1"/>
          </p:cNvSpPr>
          <p:nvPr/>
        </p:nvSpPr>
        <p:spPr bwMode="auto">
          <a:xfrm flipV="1">
            <a:off x="4646613" y="4625975"/>
            <a:ext cx="15875" cy="15875"/>
          </a:xfrm>
          <a:prstGeom prst="line">
            <a:avLst/>
          </a:prstGeom>
          <a:noFill/>
          <a:ln w="23813">
            <a:solidFill>
              <a:srgbClr val="FF0000"/>
            </a:solidFill>
            <a:round/>
            <a:headEnd/>
            <a:tailEnd/>
          </a:ln>
        </p:spPr>
        <p:txBody>
          <a:bodyPr/>
          <a:lstStyle/>
          <a:p>
            <a:endParaRPr lang="en-GB"/>
          </a:p>
        </p:txBody>
      </p:sp>
      <p:sp>
        <p:nvSpPr>
          <p:cNvPr id="425210" name="Line 250"/>
          <p:cNvSpPr>
            <a:spLocks noChangeShapeType="1"/>
          </p:cNvSpPr>
          <p:nvPr/>
        </p:nvSpPr>
        <p:spPr bwMode="auto">
          <a:xfrm flipV="1">
            <a:off x="4662488" y="4610100"/>
            <a:ext cx="15875" cy="15875"/>
          </a:xfrm>
          <a:prstGeom prst="line">
            <a:avLst/>
          </a:prstGeom>
          <a:noFill/>
          <a:ln w="23813">
            <a:solidFill>
              <a:srgbClr val="FF0000"/>
            </a:solidFill>
            <a:round/>
            <a:headEnd/>
            <a:tailEnd/>
          </a:ln>
        </p:spPr>
        <p:txBody>
          <a:bodyPr/>
          <a:lstStyle/>
          <a:p>
            <a:endParaRPr lang="en-GB"/>
          </a:p>
        </p:txBody>
      </p:sp>
      <p:sp>
        <p:nvSpPr>
          <p:cNvPr id="425211" name="Line 251"/>
          <p:cNvSpPr>
            <a:spLocks noChangeShapeType="1"/>
          </p:cNvSpPr>
          <p:nvPr/>
        </p:nvSpPr>
        <p:spPr bwMode="auto">
          <a:xfrm flipV="1">
            <a:off x="4678363" y="4592638"/>
            <a:ext cx="17462" cy="17462"/>
          </a:xfrm>
          <a:prstGeom prst="line">
            <a:avLst/>
          </a:prstGeom>
          <a:noFill/>
          <a:ln w="23813">
            <a:solidFill>
              <a:srgbClr val="FF0000"/>
            </a:solidFill>
            <a:round/>
            <a:headEnd/>
            <a:tailEnd/>
          </a:ln>
        </p:spPr>
        <p:txBody>
          <a:bodyPr/>
          <a:lstStyle/>
          <a:p>
            <a:endParaRPr lang="en-GB"/>
          </a:p>
        </p:txBody>
      </p:sp>
      <p:sp>
        <p:nvSpPr>
          <p:cNvPr id="425212" name="Freeform 252"/>
          <p:cNvSpPr>
            <a:spLocks/>
          </p:cNvSpPr>
          <p:nvPr/>
        </p:nvSpPr>
        <p:spPr bwMode="auto">
          <a:xfrm>
            <a:off x="4695825" y="4568825"/>
            <a:ext cx="15875" cy="23813"/>
          </a:xfrm>
          <a:custGeom>
            <a:avLst/>
            <a:gdLst/>
            <a:ahLst/>
            <a:cxnLst>
              <a:cxn ang="0">
                <a:pos x="0" y="15"/>
              </a:cxn>
              <a:cxn ang="0">
                <a:pos x="5" y="5"/>
              </a:cxn>
              <a:cxn ang="0">
                <a:pos x="10" y="0"/>
              </a:cxn>
            </a:cxnLst>
            <a:rect l="0" t="0" r="r" b="b"/>
            <a:pathLst>
              <a:path w="10" h="15">
                <a:moveTo>
                  <a:pt x="0" y="15"/>
                </a:moveTo>
                <a:lnTo>
                  <a:pt x="5" y="5"/>
                </a:lnTo>
                <a:lnTo>
                  <a:pt x="10" y="0"/>
                </a:lnTo>
              </a:path>
            </a:pathLst>
          </a:custGeom>
          <a:noFill/>
          <a:ln w="23813">
            <a:solidFill>
              <a:srgbClr val="FF0000"/>
            </a:solidFill>
            <a:prstDash val="solid"/>
            <a:round/>
            <a:headEnd/>
            <a:tailEnd/>
          </a:ln>
        </p:spPr>
        <p:txBody>
          <a:bodyPr/>
          <a:lstStyle/>
          <a:p>
            <a:endParaRPr lang="en-GB"/>
          </a:p>
        </p:txBody>
      </p:sp>
      <p:sp>
        <p:nvSpPr>
          <p:cNvPr id="425213" name="Line 253"/>
          <p:cNvSpPr>
            <a:spLocks noChangeShapeType="1"/>
          </p:cNvSpPr>
          <p:nvPr/>
        </p:nvSpPr>
        <p:spPr bwMode="auto">
          <a:xfrm flipV="1">
            <a:off x="4711700" y="4552950"/>
            <a:ext cx="15875" cy="15875"/>
          </a:xfrm>
          <a:prstGeom prst="line">
            <a:avLst/>
          </a:prstGeom>
          <a:noFill/>
          <a:ln w="23813">
            <a:solidFill>
              <a:srgbClr val="FF0000"/>
            </a:solidFill>
            <a:round/>
            <a:headEnd/>
            <a:tailEnd/>
          </a:ln>
        </p:spPr>
        <p:txBody>
          <a:bodyPr/>
          <a:lstStyle/>
          <a:p>
            <a:endParaRPr lang="en-GB"/>
          </a:p>
        </p:txBody>
      </p:sp>
      <p:sp>
        <p:nvSpPr>
          <p:cNvPr id="425214" name="Line 254"/>
          <p:cNvSpPr>
            <a:spLocks noChangeShapeType="1"/>
          </p:cNvSpPr>
          <p:nvPr/>
        </p:nvSpPr>
        <p:spPr bwMode="auto">
          <a:xfrm flipV="1">
            <a:off x="4727575" y="4535488"/>
            <a:ext cx="17463" cy="17462"/>
          </a:xfrm>
          <a:prstGeom prst="line">
            <a:avLst/>
          </a:prstGeom>
          <a:noFill/>
          <a:ln w="23813">
            <a:solidFill>
              <a:srgbClr val="FF0000"/>
            </a:solidFill>
            <a:round/>
            <a:headEnd/>
            <a:tailEnd/>
          </a:ln>
        </p:spPr>
        <p:txBody>
          <a:bodyPr/>
          <a:lstStyle/>
          <a:p>
            <a:endParaRPr lang="en-GB"/>
          </a:p>
        </p:txBody>
      </p:sp>
      <p:sp>
        <p:nvSpPr>
          <p:cNvPr id="425215" name="Line 255"/>
          <p:cNvSpPr>
            <a:spLocks noChangeShapeType="1"/>
          </p:cNvSpPr>
          <p:nvPr/>
        </p:nvSpPr>
        <p:spPr bwMode="auto">
          <a:xfrm flipV="1">
            <a:off x="4745038" y="4519613"/>
            <a:ext cx="7937" cy="15875"/>
          </a:xfrm>
          <a:prstGeom prst="line">
            <a:avLst/>
          </a:prstGeom>
          <a:noFill/>
          <a:ln w="23813">
            <a:solidFill>
              <a:srgbClr val="FF0000"/>
            </a:solidFill>
            <a:round/>
            <a:headEnd/>
            <a:tailEnd/>
          </a:ln>
        </p:spPr>
        <p:txBody>
          <a:bodyPr/>
          <a:lstStyle/>
          <a:p>
            <a:endParaRPr lang="en-GB"/>
          </a:p>
        </p:txBody>
      </p:sp>
      <p:sp>
        <p:nvSpPr>
          <p:cNvPr id="425216" name="Line 256"/>
          <p:cNvSpPr>
            <a:spLocks noChangeShapeType="1"/>
          </p:cNvSpPr>
          <p:nvPr/>
        </p:nvSpPr>
        <p:spPr bwMode="auto">
          <a:xfrm flipV="1">
            <a:off x="4752975" y="4503738"/>
            <a:ext cx="15875" cy="15875"/>
          </a:xfrm>
          <a:prstGeom prst="line">
            <a:avLst/>
          </a:prstGeom>
          <a:noFill/>
          <a:ln w="23813">
            <a:solidFill>
              <a:srgbClr val="FF0000"/>
            </a:solidFill>
            <a:round/>
            <a:headEnd/>
            <a:tailEnd/>
          </a:ln>
        </p:spPr>
        <p:txBody>
          <a:bodyPr/>
          <a:lstStyle/>
          <a:p>
            <a:endParaRPr lang="en-GB"/>
          </a:p>
        </p:txBody>
      </p:sp>
      <p:sp>
        <p:nvSpPr>
          <p:cNvPr id="425217" name="Freeform 257"/>
          <p:cNvSpPr>
            <a:spLocks/>
          </p:cNvSpPr>
          <p:nvPr/>
        </p:nvSpPr>
        <p:spPr bwMode="auto">
          <a:xfrm>
            <a:off x="4768850" y="4478338"/>
            <a:ext cx="15875" cy="25400"/>
          </a:xfrm>
          <a:custGeom>
            <a:avLst/>
            <a:gdLst/>
            <a:ahLst/>
            <a:cxnLst>
              <a:cxn ang="0">
                <a:pos x="0" y="16"/>
              </a:cxn>
              <a:cxn ang="0">
                <a:pos x="5" y="6"/>
              </a:cxn>
              <a:cxn ang="0">
                <a:pos x="10" y="0"/>
              </a:cxn>
            </a:cxnLst>
            <a:rect l="0" t="0" r="r" b="b"/>
            <a:pathLst>
              <a:path w="10" h="16">
                <a:moveTo>
                  <a:pt x="0" y="16"/>
                </a:moveTo>
                <a:lnTo>
                  <a:pt x="5" y="6"/>
                </a:lnTo>
                <a:lnTo>
                  <a:pt x="10" y="0"/>
                </a:lnTo>
              </a:path>
            </a:pathLst>
          </a:custGeom>
          <a:noFill/>
          <a:ln w="23813">
            <a:solidFill>
              <a:srgbClr val="FF0000"/>
            </a:solidFill>
            <a:prstDash val="solid"/>
            <a:round/>
            <a:headEnd/>
            <a:tailEnd/>
          </a:ln>
        </p:spPr>
        <p:txBody>
          <a:bodyPr/>
          <a:lstStyle/>
          <a:p>
            <a:endParaRPr lang="en-GB"/>
          </a:p>
        </p:txBody>
      </p:sp>
      <p:sp>
        <p:nvSpPr>
          <p:cNvPr id="425218" name="Line 258"/>
          <p:cNvSpPr>
            <a:spLocks noChangeShapeType="1"/>
          </p:cNvSpPr>
          <p:nvPr/>
        </p:nvSpPr>
        <p:spPr bwMode="auto">
          <a:xfrm flipV="1">
            <a:off x="4784725" y="4462463"/>
            <a:ext cx="17463" cy="15875"/>
          </a:xfrm>
          <a:prstGeom prst="line">
            <a:avLst/>
          </a:prstGeom>
          <a:noFill/>
          <a:ln w="23813">
            <a:solidFill>
              <a:srgbClr val="FF0000"/>
            </a:solidFill>
            <a:round/>
            <a:headEnd/>
            <a:tailEnd/>
          </a:ln>
        </p:spPr>
        <p:txBody>
          <a:bodyPr/>
          <a:lstStyle/>
          <a:p>
            <a:endParaRPr lang="en-GB"/>
          </a:p>
        </p:txBody>
      </p:sp>
      <p:sp>
        <p:nvSpPr>
          <p:cNvPr id="425219" name="Line 259"/>
          <p:cNvSpPr>
            <a:spLocks noChangeShapeType="1"/>
          </p:cNvSpPr>
          <p:nvPr/>
        </p:nvSpPr>
        <p:spPr bwMode="auto">
          <a:xfrm flipV="1">
            <a:off x="4802188" y="4446588"/>
            <a:ext cx="15875" cy="15875"/>
          </a:xfrm>
          <a:prstGeom prst="line">
            <a:avLst/>
          </a:prstGeom>
          <a:noFill/>
          <a:ln w="23813">
            <a:solidFill>
              <a:srgbClr val="FF0000"/>
            </a:solidFill>
            <a:round/>
            <a:headEnd/>
            <a:tailEnd/>
          </a:ln>
        </p:spPr>
        <p:txBody>
          <a:bodyPr/>
          <a:lstStyle/>
          <a:p>
            <a:endParaRPr lang="en-GB"/>
          </a:p>
        </p:txBody>
      </p:sp>
      <p:sp>
        <p:nvSpPr>
          <p:cNvPr id="425220" name="Freeform 260"/>
          <p:cNvSpPr>
            <a:spLocks/>
          </p:cNvSpPr>
          <p:nvPr/>
        </p:nvSpPr>
        <p:spPr bwMode="auto">
          <a:xfrm>
            <a:off x="4818063" y="4421188"/>
            <a:ext cx="15875" cy="25400"/>
          </a:xfrm>
          <a:custGeom>
            <a:avLst/>
            <a:gdLst/>
            <a:ahLst/>
            <a:cxnLst>
              <a:cxn ang="0">
                <a:pos x="0" y="16"/>
              </a:cxn>
              <a:cxn ang="0">
                <a:pos x="5" y="6"/>
              </a:cxn>
              <a:cxn ang="0">
                <a:pos x="10" y="0"/>
              </a:cxn>
            </a:cxnLst>
            <a:rect l="0" t="0" r="r" b="b"/>
            <a:pathLst>
              <a:path w="10" h="16">
                <a:moveTo>
                  <a:pt x="0" y="16"/>
                </a:moveTo>
                <a:lnTo>
                  <a:pt x="5" y="6"/>
                </a:lnTo>
                <a:lnTo>
                  <a:pt x="10" y="0"/>
                </a:lnTo>
              </a:path>
            </a:pathLst>
          </a:custGeom>
          <a:noFill/>
          <a:ln w="23813">
            <a:solidFill>
              <a:srgbClr val="FF0000"/>
            </a:solidFill>
            <a:prstDash val="solid"/>
            <a:round/>
            <a:headEnd/>
            <a:tailEnd/>
          </a:ln>
        </p:spPr>
        <p:txBody>
          <a:bodyPr/>
          <a:lstStyle/>
          <a:p>
            <a:endParaRPr lang="en-GB"/>
          </a:p>
        </p:txBody>
      </p:sp>
      <p:sp>
        <p:nvSpPr>
          <p:cNvPr id="425221" name="Line 261"/>
          <p:cNvSpPr>
            <a:spLocks noChangeShapeType="1"/>
          </p:cNvSpPr>
          <p:nvPr/>
        </p:nvSpPr>
        <p:spPr bwMode="auto">
          <a:xfrm flipV="1">
            <a:off x="4833938" y="4405313"/>
            <a:ext cx="15875" cy="15875"/>
          </a:xfrm>
          <a:prstGeom prst="line">
            <a:avLst/>
          </a:prstGeom>
          <a:noFill/>
          <a:ln w="23813">
            <a:solidFill>
              <a:srgbClr val="FF0000"/>
            </a:solidFill>
            <a:round/>
            <a:headEnd/>
            <a:tailEnd/>
          </a:ln>
        </p:spPr>
        <p:txBody>
          <a:bodyPr/>
          <a:lstStyle/>
          <a:p>
            <a:endParaRPr lang="en-GB"/>
          </a:p>
        </p:txBody>
      </p:sp>
      <p:sp>
        <p:nvSpPr>
          <p:cNvPr id="425222" name="Line 262"/>
          <p:cNvSpPr>
            <a:spLocks noChangeShapeType="1"/>
          </p:cNvSpPr>
          <p:nvPr/>
        </p:nvSpPr>
        <p:spPr bwMode="auto">
          <a:xfrm flipV="1">
            <a:off x="4849813" y="4381500"/>
            <a:ext cx="17462" cy="23813"/>
          </a:xfrm>
          <a:prstGeom prst="line">
            <a:avLst/>
          </a:prstGeom>
          <a:noFill/>
          <a:ln w="23813">
            <a:solidFill>
              <a:srgbClr val="FF0000"/>
            </a:solidFill>
            <a:round/>
            <a:headEnd/>
            <a:tailEnd/>
          </a:ln>
        </p:spPr>
        <p:txBody>
          <a:bodyPr/>
          <a:lstStyle/>
          <a:p>
            <a:endParaRPr lang="en-GB"/>
          </a:p>
        </p:txBody>
      </p:sp>
      <p:sp>
        <p:nvSpPr>
          <p:cNvPr id="425223" name="Line 263"/>
          <p:cNvSpPr>
            <a:spLocks noChangeShapeType="1"/>
          </p:cNvSpPr>
          <p:nvPr/>
        </p:nvSpPr>
        <p:spPr bwMode="auto">
          <a:xfrm flipV="1">
            <a:off x="4867275" y="4356100"/>
            <a:ext cx="15875" cy="25400"/>
          </a:xfrm>
          <a:prstGeom prst="line">
            <a:avLst/>
          </a:prstGeom>
          <a:noFill/>
          <a:ln w="23813">
            <a:solidFill>
              <a:srgbClr val="FF0000"/>
            </a:solidFill>
            <a:round/>
            <a:headEnd/>
            <a:tailEnd/>
          </a:ln>
        </p:spPr>
        <p:txBody>
          <a:bodyPr/>
          <a:lstStyle/>
          <a:p>
            <a:endParaRPr lang="en-GB"/>
          </a:p>
        </p:txBody>
      </p:sp>
      <p:sp>
        <p:nvSpPr>
          <p:cNvPr id="425224" name="Line 264"/>
          <p:cNvSpPr>
            <a:spLocks noChangeShapeType="1"/>
          </p:cNvSpPr>
          <p:nvPr/>
        </p:nvSpPr>
        <p:spPr bwMode="auto">
          <a:xfrm flipV="1">
            <a:off x="4883150" y="4340225"/>
            <a:ext cx="15875" cy="15875"/>
          </a:xfrm>
          <a:prstGeom prst="line">
            <a:avLst/>
          </a:prstGeom>
          <a:noFill/>
          <a:ln w="23813">
            <a:solidFill>
              <a:srgbClr val="FF0000"/>
            </a:solidFill>
            <a:round/>
            <a:headEnd/>
            <a:tailEnd/>
          </a:ln>
        </p:spPr>
        <p:txBody>
          <a:bodyPr/>
          <a:lstStyle/>
          <a:p>
            <a:endParaRPr lang="en-GB"/>
          </a:p>
        </p:txBody>
      </p:sp>
      <p:sp>
        <p:nvSpPr>
          <p:cNvPr id="425225" name="Line 265"/>
          <p:cNvSpPr>
            <a:spLocks noChangeShapeType="1"/>
          </p:cNvSpPr>
          <p:nvPr/>
        </p:nvSpPr>
        <p:spPr bwMode="auto">
          <a:xfrm flipV="1">
            <a:off x="4899025" y="4316413"/>
            <a:ext cx="17463" cy="23812"/>
          </a:xfrm>
          <a:prstGeom prst="line">
            <a:avLst/>
          </a:prstGeom>
          <a:noFill/>
          <a:ln w="23813">
            <a:solidFill>
              <a:srgbClr val="FF0000"/>
            </a:solidFill>
            <a:round/>
            <a:headEnd/>
            <a:tailEnd/>
          </a:ln>
        </p:spPr>
        <p:txBody>
          <a:bodyPr/>
          <a:lstStyle/>
          <a:p>
            <a:endParaRPr lang="en-GB"/>
          </a:p>
        </p:txBody>
      </p:sp>
      <p:sp>
        <p:nvSpPr>
          <p:cNvPr id="425226" name="Line 266"/>
          <p:cNvSpPr>
            <a:spLocks noChangeShapeType="1"/>
          </p:cNvSpPr>
          <p:nvPr/>
        </p:nvSpPr>
        <p:spPr bwMode="auto">
          <a:xfrm flipV="1">
            <a:off x="4916488" y="4291013"/>
            <a:ext cx="15875" cy="25400"/>
          </a:xfrm>
          <a:prstGeom prst="line">
            <a:avLst/>
          </a:prstGeom>
          <a:noFill/>
          <a:ln w="23813">
            <a:solidFill>
              <a:srgbClr val="FF0000"/>
            </a:solidFill>
            <a:round/>
            <a:headEnd/>
            <a:tailEnd/>
          </a:ln>
        </p:spPr>
        <p:txBody>
          <a:bodyPr/>
          <a:lstStyle/>
          <a:p>
            <a:endParaRPr lang="en-GB"/>
          </a:p>
        </p:txBody>
      </p:sp>
      <p:sp>
        <p:nvSpPr>
          <p:cNvPr id="425227" name="Line 267"/>
          <p:cNvSpPr>
            <a:spLocks noChangeShapeType="1"/>
          </p:cNvSpPr>
          <p:nvPr/>
        </p:nvSpPr>
        <p:spPr bwMode="auto">
          <a:xfrm flipV="1">
            <a:off x="4932363" y="4275138"/>
            <a:ext cx="15875" cy="15875"/>
          </a:xfrm>
          <a:prstGeom prst="line">
            <a:avLst/>
          </a:prstGeom>
          <a:noFill/>
          <a:ln w="23813">
            <a:solidFill>
              <a:srgbClr val="FF0000"/>
            </a:solidFill>
            <a:round/>
            <a:headEnd/>
            <a:tailEnd/>
          </a:ln>
        </p:spPr>
        <p:txBody>
          <a:bodyPr/>
          <a:lstStyle/>
          <a:p>
            <a:endParaRPr lang="en-GB"/>
          </a:p>
        </p:txBody>
      </p:sp>
      <p:sp>
        <p:nvSpPr>
          <p:cNvPr id="425228" name="Line 268"/>
          <p:cNvSpPr>
            <a:spLocks noChangeShapeType="1"/>
          </p:cNvSpPr>
          <p:nvPr/>
        </p:nvSpPr>
        <p:spPr bwMode="auto">
          <a:xfrm flipV="1">
            <a:off x="4948238" y="4251325"/>
            <a:ext cx="15875" cy="23813"/>
          </a:xfrm>
          <a:prstGeom prst="line">
            <a:avLst/>
          </a:prstGeom>
          <a:noFill/>
          <a:ln w="23813">
            <a:solidFill>
              <a:srgbClr val="FF0000"/>
            </a:solidFill>
            <a:round/>
            <a:headEnd/>
            <a:tailEnd/>
          </a:ln>
        </p:spPr>
        <p:txBody>
          <a:bodyPr/>
          <a:lstStyle/>
          <a:p>
            <a:endParaRPr lang="en-GB"/>
          </a:p>
        </p:txBody>
      </p:sp>
      <p:sp>
        <p:nvSpPr>
          <p:cNvPr id="425229" name="Line 269"/>
          <p:cNvSpPr>
            <a:spLocks noChangeShapeType="1"/>
          </p:cNvSpPr>
          <p:nvPr/>
        </p:nvSpPr>
        <p:spPr bwMode="auto">
          <a:xfrm flipV="1">
            <a:off x="4964113" y="4225925"/>
            <a:ext cx="17462" cy="25400"/>
          </a:xfrm>
          <a:prstGeom prst="line">
            <a:avLst/>
          </a:prstGeom>
          <a:noFill/>
          <a:ln w="23813">
            <a:solidFill>
              <a:srgbClr val="FF0000"/>
            </a:solidFill>
            <a:round/>
            <a:headEnd/>
            <a:tailEnd/>
          </a:ln>
        </p:spPr>
        <p:txBody>
          <a:bodyPr/>
          <a:lstStyle/>
          <a:p>
            <a:endParaRPr lang="en-GB"/>
          </a:p>
        </p:txBody>
      </p:sp>
      <p:sp>
        <p:nvSpPr>
          <p:cNvPr id="425230" name="Line 270"/>
          <p:cNvSpPr>
            <a:spLocks noChangeShapeType="1"/>
          </p:cNvSpPr>
          <p:nvPr/>
        </p:nvSpPr>
        <p:spPr bwMode="auto">
          <a:xfrm flipV="1">
            <a:off x="4981575" y="4202113"/>
            <a:ext cx="15875" cy="23812"/>
          </a:xfrm>
          <a:prstGeom prst="line">
            <a:avLst/>
          </a:prstGeom>
          <a:noFill/>
          <a:ln w="23813">
            <a:solidFill>
              <a:srgbClr val="FF0000"/>
            </a:solidFill>
            <a:round/>
            <a:headEnd/>
            <a:tailEnd/>
          </a:ln>
        </p:spPr>
        <p:txBody>
          <a:bodyPr/>
          <a:lstStyle/>
          <a:p>
            <a:endParaRPr lang="en-GB"/>
          </a:p>
        </p:txBody>
      </p:sp>
      <p:sp>
        <p:nvSpPr>
          <p:cNvPr id="425231" name="Line 271"/>
          <p:cNvSpPr>
            <a:spLocks noChangeShapeType="1"/>
          </p:cNvSpPr>
          <p:nvPr/>
        </p:nvSpPr>
        <p:spPr bwMode="auto">
          <a:xfrm flipV="1">
            <a:off x="4997450" y="4176713"/>
            <a:ext cx="15875" cy="25400"/>
          </a:xfrm>
          <a:prstGeom prst="line">
            <a:avLst/>
          </a:prstGeom>
          <a:noFill/>
          <a:ln w="23813">
            <a:solidFill>
              <a:srgbClr val="FF0000"/>
            </a:solidFill>
            <a:round/>
            <a:headEnd/>
            <a:tailEnd/>
          </a:ln>
        </p:spPr>
        <p:txBody>
          <a:bodyPr/>
          <a:lstStyle/>
          <a:p>
            <a:endParaRPr lang="en-GB"/>
          </a:p>
        </p:txBody>
      </p:sp>
      <p:sp>
        <p:nvSpPr>
          <p:cNvPr id="425232" name="Line 272"/>
          <p:cNvSpPr>
            <a:spLocks noChangeShapeType="1"/>
          </p:cNvSpPr>
          <p:nvPr/>
        </p:nvSpPr>
        <p:spPr bwMode="auto">
          <a:xfrm flipV="1">
            <a:off x="5013325" y="4152900"/>
            <a:ext cx="15875" cy="23813"/>
          </a:xfrm>
          <a:prstGeom prst="line">
            <a:avLst/>
          </a:prstGeom>
          <a:noFill/>
          <a:ln w="23813">
            <a:solidFill>
              <a:srgbClr val="FF0000"/>
            </a:solidFill>
            <a:round/>
            <a:headEnd/>
            <a:tailEnd/>
          </a:ln>
        </p:spPr>
        <p:txBody>
          <a:bodyPr/>
          <a:lstStyle/>
          <a:p>
            <a:endParaRPr lang="en-GB"/>
          </a:p>
        </p:txBody>
      </p:sp>
      <p:sp>
        <p:nvSpPr>
          <p:cNvPr id="425233" name="Freeform 273"/>
          <p:cNvSpPr>
            <a:spLocks/>
          </p:cNvSpPr>
          <p:nvPr/>
        </p:nvSpPr>
        <p:spPr bwMode="auto">
          <a:xfrm>
            <a:off x="5029200" y="4119563"/>
            <a:ext cx="9525" cy="33337"/>
          </a:xfrm>
          <a:custGeom>
            <a:avLst/>
            <a:gdLst/>
            <a:ahLst/>
            <a:cxnLst>
              <a:cxn ang="0">
                <a:pos x="0" y="21"/>
              </a:cxn>
              <a:cxn ang="0">
                <a:pos x="0" y="11"/>
              </a:cxn>
              <a:cxn ang="0">
                <a:pos x="6" y="0"/>
              </a:cxn>
            </a:cxnLst>
            <a:rect l="0" t="0" r="r" b="b"/>
            <a:pathLst>
              <a:path w="6" h="21">
                <a:moveTo>
                  <a:pt x="0" y="21"/>
                </a:moveTo>
                <a:lnTo>
                  <a:pt x="0" y="11"/>
                </a:lnTo>
                <a:lnTo>
                  <a:pt x="6" y="0"/>
                </a:lnTo>
              </a:path>
            </a:pathLst>
          </a:custGeom>
          <a:noFill/>
          <a:ln w="23813">
            <a:solidFill>
              <a:srgbClr val="FF0000"/>
            </a:solidFill>
            <a:prstDash val="solid"/>
            <a:round/>
            <a:headEnd/>
            <a:tailEnd/>
          </a:ln>
        </p:spPr>
        <p:txBody>
          <a:bodyPr/>
          <a:lstStyle/>
          <a:p>
            <a:endParaRPr lang="en-GB"/>
          </a:p>
        </p:txBody>
      </p:sp>
      <p:sp>
        <p:nvSpPr>
          <p:cNvPr id="425234" name="Line 274"/>
          <p:cNvSpPr>
            <a:spLocks noChangeShapeType="1"/>
          </p:cNvSpPr>
          <p:nvPr/>
        </p:nvSpPr>
        <p:spPr bwMode="auto">
          <a:xfrm flipV="1">
            <a:off x="5038725" y="4095750"/>
            <a:ext cx="15875" cy="23813"/>
          </a:xfrm>
          <a:prstGeom prst="line">
            <a:avLst/>
          </a:prstGeom>
          <a:noFill/>
          <a:ln w="23813">
            <a:solidFill>
              <a:srgbClr val="FF0000"/>
            </a:solidFill>
            <a:round/>
            <a:headEnd/>
            <a:tailEnd/>
          </a:ln>
        </p:spPr>
        <p:txBody>
          <a:bodyPr/>
          <a:lstStyle/>
          <a:p>
            <a:endParaRPr lang="en-GB"/>
          </a:p>
        </p:txBody>
      </p:sp>
      <p:sp>
        <p:nvSpPr>
          <p:cNvPr id="425235" name="Line 275"/>
          <p:cNvSpPr>
            <a:spLocks noChangeShapeType="1"/>
          </p:cNvSpPr>
          <p:nvPr/>
        </p:nvSpPr>
        <p:spPr bwMode="auto">
          <a:xfrm flipV="1">
            <a:off x="5054600" y="4070350"/>
            <a:ext cx="15875" cy="25400"/>
          </a:xfrm>
          <a:prstGeom prst="line">
            <a:avLst/>
          </a:prstGeom>
          <a:noFill/>
          <a:ln w="23813">
            <a:solidFill>
              <a:srgbClr val="FF0000"/>
            </a:solidFill>
            <a:round/>
            <a:headEnd/>
            <a:tailEnd/>
          </a:ln>
        </p:spPr>
        <p:txBody>
          <a:bodyPr/>
          <a:lstStyle/>
          <a:p>
            <a:endParaRPr lang="en-GB"/>
          </a:p>
        </p:txBody>
      </p:sp>
      <p:sp>
        <p:nvSpPr>
          <p:cNvPr id="425236" name="Line 276"/>
          <p:cNvSpPr>
            <a:spLocks noChangeShapeType="1"/>
          </p:cNvSpPr>
          <p:nvPr/>
        </p:nvSpPr>
        <p:spPr bwMode="auto">
          <a:xfrm flipV="1">
            <a:off x="5070475" y="4046538"/>
            <a:ext cx="15875" cy="23812"/>
          </a:xfrm>
          <a:prstGeom prst="line">
            <a:avLst/>
          </a:prstGeom>
          <a:noFill/>
          <a:ln w="23813">
            <a:solidFill>
              <a:srgbClr val="FF0000"/>
            </a:solidFill>
            <a:round/>
            <a:headEnd/>
            <a:tailEnd/>
          </a:ln>
        </p:spPr>
        <p:txBody>
          <a:bodyPr/>
          <a:lstStyle/>
          <a:p>
            <a:endParaRPr lang="en-GB"/>
          </a:p>
        </p:txBody>
      </p:sp>
      <p:sp>
        <p:nvSpPr>
          <p:cNvPr id="425237" name="Freeform 277"/>
          <p:cNvSpPr>
            <a:spLocks/>
          </p:cNvSpPr>
          <p:nvPr/>
        </p:nvSpPr>
        <p:spPr bwMode="auto">
          <a:xfrm>
            <a:off x="5086350" y="4013200"/>
            <a:ext cx="17463" cy="33338"/>
          </a:xfrm>
          <a:custGeom>
            <a:avLst/>
            <a:gdLst/>
            <a:ahLst/>
            <a:cxnLst>
              <a:cxn ang="0">
                <a:pos x="0" y="21"/>
              </a:cxn>
              <a:cxn ang="0">
                <a:pos x="6" y="11"/>
              </a:cxn>
              <a:cxn ang="0">
                <a:pos x="11" y="0"/>
              </a:cxn>
            </a:cxnLst>
            <a:rect l="0" t="0" r="r" b="b"/>
            <a:pathLst>
              <a:path w="11" h="21">
                <a:moveTo>
                  <a:pt x="0" y="21"/>
                </a:moveTo>
                <a:lnTo>
                  <a:pt x="6" y="11"/>
                </a:lnTo>
                <a:lnTo>
                  <a:pt x="11" y="0"/>
                </a:lnTo>
              </a:path>
            </a:pathLst>
          </a:custGeom>
          <a:noFill/>
          <a:ln w="23813">
            <a:solidFill>
              <a:srgbClr val="FF0000"/>
            </a:solidFill>
            <a:prstDash val="solid"/>
            <a:round/>
            <a:headEnd/>
            <a:tailEnd/>
          </a:ln>
        </p:spPr>
        <p:txBody>
          <a:bodyPr/>
          <a:lstStyle/>
          <a:p>
            <a:endParaRPr lang="en-GB"/>
          </a:p>
        </p:txBody>
      </p:sp>
      <p:sp>
        <p:nvSpPr>
          <p:cNvPr id="425238" name="Line 278"/>
          <p:cNvSpPr>
            <a:spLocks noChangeShapeType="1"/>
          </p:cNvSpPr>
          <p:nvPr/>
        </p:nvSpPr>
        <p:spPr bwMode="auto">
          <a:xfrm flipV="1">
            <a:off x="5103813" y="3989388"/>
            <a:ext cx="15875" cy="23812"/>
          </a:xfrm>
          <a:prstGeom prst="line">
            <a:avLst/>
          </a:prstGeom>
          <a:noFill/>
          <a:ln w="23813">
            <a:solidFill>
              <a:srgbClr val="FF0000"/>
            </a:solidFill>
            <a:round/>
            <a:headEnd/>
            <a:tailEnd/>
          </a:ln>
        </p:spPr>
        <p:txBody>
          <a:bodyPr/>
          <a:lstStyle/>
          <a:p>
            <a:endParaRPr lang="en-GB"/>
          </a:p>
        </p:txBody>
      </p:sp>
      <p:sp>
        <p:nvSpPr>
          <p:cNvPr id="425239" name="Line 279"/>
          <p:cNvSpPr>
            <a:spLocks noChangeShapeType="1"/>
          </p:cNvSpPr>
          <p:nvPr/>
        </p:nvSpPr>
        <p:spPr bwMode="auto">
          <a:xfrm flipV="1">
            <a:off x="5119688" y="3956050"/>
            <a:ext cx="15875" cy="33338"/>
          </a:xfrm>
          <a:prstGeom prst="line">
            <a:avLst/>
          </a:prstGeom>
          <a:noFill/>
          <a:ln w="23813">
            <a:solidFill>
              <a:srgbClr val="FF0000"/>
            </a:solidFill>
            <a:round/>
            <a:headEnd/>
            <a:tailEnd/>
          </a:ln>
        </p:spPr>
        <p:txBody>
          <a:bodyPr/>
          <a:lstStyle/>
          <a:p>
            <a:endParaRPr lang="en-GB"/>
          </a:p>
        </p:txBody>
      </p:sp>
      <p:sp>
        <p:nvSpPr>
          <p:cNvPr id="425240" name="Line 280"/>
          <p:cNvSpPr>
            <a:spLocks noChangeShapeType="1"/>
          </p:cNvSpPr>
          <p:nvPr/>
        </p:nvSpPr>
        <p:spPr bwMode="auto">
          <a:xfrm flipV="1">
            <a:off x="5135563" y="3924300"/>
            <a:ext cx="17462" cy="31750"/>
          </a:xfrm>
          <a:prstGeom prst="line">
            <a:avLst/>
          </a:prstGeom>
          <a:noFill/>
          <a:ln w="23813">
            <a:solidFill>
              <a:srgbClr val="FF0000"/>
            </a:solidFill>
            <a:round/>
            <a:headEnd/>
            <a:tailEnd/>
          </a:ln>
        </p:spPr>
        <p:txBody>
          <a:bodyPr/>
          <a:lstStyle/>
          <a:p>
            <a:endParaRPr lang="en-GB"/>
          </a:p>
        </p:txBody>
      </p:sp>
      <p:sp>
        <p:nvSpPr>
          <p:cNvPr id="425241" name="Line 281"/>
          <p:cNvSpPr>
            <a:spLocks noChangeShapeType="1"/>
          </p:cNvSpPr>
          <p:nvPr/>
        </p:nvSpPr>
        <p:spPr bwMode="auto">
          <a:xfrm flipV="1">
            <a:off x="5153025" y="3898900"/>
            <a:ext cx="15875" cy="25400"/>
          </a:xfrm>
          <a:prstGeom prst="line">
            <a:avLst/>
          </a:prstGeom>
          <a:noFill/>
          <a:ln w="23813">
            <a:solidFill>
              <a:srgbClr val="FF0000"/>
            </a:solidFill>
            <a:round/>
            <a:headEnd/>
            <a:tailEnd/>
          </a:ln>
        </p:spPr>
        <p:txBody>
          <a:bodyPr/>
          <a:lstStyle/>
          <a:p>
            <a:endParaRPr lang="en-GB"/>
          </a:p>
        </p:txBody>
      </p:sp>
      <p:sp>
        <p:nvSpPr>
          <p:cNvPr id="425242" name="Line 282"/>
          <p:cNvSpPr>
            <a:spLocks noChangeShapeType="1"/>
          </p:cNvSpPr>
          <p:nvPr/>
        </p:nvSpPr>
        <p:spPr bwMode="auto">
          <a:xfrm flipV="1">
            <a:off x="5168900" y="3867150"/>
            <a:ext cx="15875" cy="31750"/>
          </a:xfrm>
          <a:prstGeom prst="line">
            <a:avLst/>
          </a:prstGeom>
          <a:noFill/>
          <a:ln w="23813">
            <a:solidFill>
              <a:srgbClr val="FF0000"/>
            </a:solidFill>
            <a:round/>
            <a:headEnd/>
            <a:tailEnd/>
          </a:ln>
        </p:spPr>
        <p:txBody>
          <a:bodyPr/>
          <a:lstStyle/>
          <a:p>
            <a:endParaRPr lang="en-GB"/>
          </a:p>
        </p:txBody>
      </p:sp>
      <p:sp>
        <p:nvSpPr>
          <p:cNvPr id="425243" name="Line 283"/>
          <p:cNvSpPr>
            <a:spLocks noChangeShapeType="1"/>
          </p:cNvSpPr>
          <p:nvPr/>
        </p:nvSpPr>
        <p:spPr bwMode="auto">
          <a:xfrm flipV="1">
            <a:off x="5184775" y="3833813"/>
            <a:ext cx="15875" cy="33337"/>
          </a:xfrm>
          <a:prstGeom prst="line">
            <a:avLst/>
          </a:prstGeom>
          <a:noFill/>
          <a:ln w="23813">
            <a:solidFill>
              <a:srgbClr val="FF0000"/>
            </a:solidFill>
            <a:round/>
            <a:headEnd/>
            <a:tailEnd/>
          </a:ln>
        </p:spPr>
        <p:txBody>
          <a:bodyPr/>
          <a:lstStyle/>
          <a:p>
            <a:endParaRPr lang="en-GB"/>
          </a:p>
        </p:txBody>
      </p:sp>
      <p:sp>
        <p:nvSpPr>
          <p:cNvPr id="425244" name="Line 284"/>
          <p:cNvSpPr>
            <a:spLocks noChangeShapeType="1"/>
          </p:cNvSpPr>
          <p:nvPr/>
        </p:nvSpPr>
        <p:spPr bwMode="auto">
          <a:xfrm flipV="1">
            <a:off x="5200650" y="3802063"/>
            <a:ext cx="17463" cy="31750"/>
          </a:xfrm>
          <a:prstGeom prst="line">
            <a:avLst/>
          </a:prstGeom>
          <a:noFill/>
          <a:ln w="23813">
            <a:solidFill>
              <a:srgbClr val="FF0000"/>
            </a:solidFill>
            <a:round/>
            <a:headEnd/>
            <a:tailEnd/>
          </a:ln>
        </p:spPr>
        <p:txBody>
          <a:bodyPr/>
          <a:lstStyle/>
          <a:p>
            <a:endParaRPr lang="en-GB"/>
          </a:p>
        </p:txBody>
      </p:sp>
      <p:sp>
        <p:nvSpPr>
          <p:cNvPr id="425245" name="Line 285"/>
          <p:cNvSpPr>
            <a:spLocks noChangeShapeType="1"/>
          </p:cNvSpPr>
          <p:nvPr/>
        </p:nvSpPr>
        <p:spPr bwMode="auto">
          <a:xfrm flipV="1">
            <a:off x="5218113" y="3768725"/>
            <a:ext cx="15875" cy="33338"/>
          </a:xfrm>
          <a:prstGeom prst="line">
            <a:avLst/>
          </a:prstGeom>
          <a:noFill/>
          <a:ln w="23813">
            <a:solidFill>
              <a:srgbClr val="FF0000"/>
            </a:solidFill>
            <a:round/>
            <a:headEnd/>
            <a:tailEnd/>
          </a:ln>
        </p:spPr>
        <p:txBody>
          <a:bodyPr/>
          <a:lstStyle/>
          <a:p>
            <a:endParaRPr lang="en-GB"/>
          </a:p>
        </p:txBody>
      </p:sp>
      <p:sp>
        <p:nvSpPr>
          <p:cNvPr id="425246" name="Line 286"/>
          <p:cNvSpPr>
            <a:spLocks noChangeShapeType="1"/>
          </p:cNvSpPr>
          <p:nvPr/>
        </p:nvSpPr>
        <p:spPr bwMode="auto">
          <a:xfrm flipV="1">
            <a:off x="5233988" y="3736975"/>
            <a:ext cx="15875" cy="31750"/>
          </a:xfrm>
          <a:prstGeom prst="line">
            <a:avLst/>
          </a:prstGeom>
          <a:noFill/>
          <a:ln w="23813">
            <a:solidFill>
              <a:srgbClr val="FF0000"/>
            </a:solidFill>
            <a:round/>
            <a:headEnd/>
            <a:tailEnd/>
          </a:ln>
        </p:spPr>
        <p:txBody>
          <a:bodyPr/>
          <a:lstStyle/>
          <a:p>
            <a:endParaRPr lang="en-GB"/>
          </a:p>
        </p:txBody>
      </p:sp>
      <p:sp>
        <p:nvSpPr>
          <p:cNvPr id="425247" name="Line 287"/>
          <p:cNvSpPr>
            <a:spLocks noChangeShapeType="1"/>
          </p:cNvSpPr>
          <p:nvPr/>
        </p:nvSpPr>
        <p:spPr bwMode="auto">
          <a:xfrm flipV="1">
            <a:off x="5249863" y="3703638"/>
            <a:ext cx="17462" cy="33337"/>
          </a:xfrm>
          <a:prstGeom prst="line">
            <a:avLst/>
          </a:prstGeom>
          <a:noFill/>
          <a:ln w="23813">
            <a:solidFill>
              <a:srgbClr val="FF0000"/>
            </a:solidFill>
            <a:round/>
            <a:headEnd/>
            <a:tailEnd/>
          </a:ln>
        </p:spPr>
        <p:txBody>
          <a:bodyPr/>
          <a:lstStyle/>
          <a:p>
            <a:endParaRPr lang="en-GB"/>
          </a:p>
        </p:txBody>
      </p:sp>
      <p:sp>
        <p:nvSpPr>
          <p:cNvPr id="425248" name="Line 288"/>
          <p:cNvSpPr>
            <a:spLocks noChangeShapeType="1"/>
          </p:cNvSpPr>
          <p:nvPr/>
        </p:nvSpPr>
        <p:spPr bwMode="auto">
          <a:xfrm flipV="1">
            <a:off x="5267325" y="3671888"/>
            <a:ext cx="15875" cy="31750"/>
          </a:xfrm>
          <a:prstGeom prst="line">
            <a:avLst/>
          </a:prstGeom>
          <a:noFill/>
          <a:ln w="23813">
            <a:solidFill>
              <a:srgbClr val="FF0000"/>
            </a:solidFill>
            <a:round/>
            <a:headEnd/>
            <a:tailEnd/>
          </a:ln>
        </p:spPr>
        <p:txBody>
          <a:bodyPr/>
          <a:lstStyle/>
          <a:p>
            <a:endParaRPr lang="en-GB"/>
          </a:p>
        </p:txBody>
      </p:sp>
      <p:sp>
        <p:nvSpPr>
          <p:cNvPr id="425249" name="Line 289"/>
          <p:cNvSpPr>
            <a:spLocks noChangeShapeType="1"/>
          </p:cNvSpPr>
          <p:nvPr/>
        </p:nvSpPr>
        <p:spPr bwMode="auto">
          <a:xfrm flipV="1">
            <a:off x="5283200" y="3630613"/>
            <a:ext cx="15875" cy="41275"/>
          </a:xfrm>
          <a:prstGeom prst="line">
            <a:avLst/>
          </a:prstGeom>
          <a:noFill/>
          <a:ln w="23813">
            <a:solidFill>
              <a:srgbClr val="FF0000"/>
            </a:solidFill>
            <a:round/>
            <a:headEnd/>
            <a:tailEnd/>
          </a:ln>
        </p:spPr>
        <p:txBody>
          <a:bodyPr/>
          <a:lstStyle/>
          <a:p>
            <a:endParaRPr lang="en-GB"/>
          </a:p>
        </p:txBody>
      </p:sp>
      <p:sp>
        <p:nvSpPr>
          <p:cNvPr id="425250" name="Line 290"/>
          <p:cNvSpPr>
            <a:spLocks noChangeShapeType="1"/>
          </p:cNvSpPr>
          <p:nvPr/>
        </p:nvSpPr>
        <p:spPr bwMode="auto">
          <a:xfrm flipV="1">
            <a:off x="5299075" y="3597275"/>
            <a:ext cx="15875" cy="33338"/>
          </a:xfrm>
          <a:prstGeom prst="line">
            <a:avLst/>
          </a:prstGeom>
          <a:noFill/>
          <a:ln w="23813">
            <a:solidFill>
              <a:srgbClr val="FF0000"/>
            </a:solidFill>
            <a:round/>
            <a:headEnd/>
            <a:tailEnd/>
          </a:ln>
        </p:spPr>
        <p:txBody>
          <a:bodyPr/>
          <a:lstStyle/>
          <a:p>
            <a:endParaRPr lang="en-GB"/>
          </a:p>
        </p:txBody>
      </p:sp>
      <p:sp>
        <p:nvSpPr>
          <p:cNvPr id="425251" name="Line 291"/>
          <p:cNvSpPr>
            <a:spLocks noChangeShapeType="1"/>
          </p:cNvSpPr>
          <p:nvPr/>
        </p:nvSpPr>
        <p:spPr bwMode="auto">
          <a:xfrm flipV="1">
            <a:off x="5314950" y="3557588"/>
            <a:ext cx="9525" cy="39687"/>
          </a:xfrm>
          <a:prstGeom prst="line">
            <a:avLst/>
          </a:prstGeom>
          <a:noFill/>
          <a:ln w="23813">
            <a:solidFill>
              <a:srgbClr val="FF0000"/>
            </a:solidFill>
            <a:round/>
            <a:headEnd/>
            <a:tailEnd/>
          </a:ln>
        </p:spPr>
        <p:txBody>
          <a:bodyPr/>
          <a:lstStyle/>
          <a:p>
            <a:endParaRPr lang="en-GB"/>
          </a:p>
        </p:txBody>
      </p:sp>
      <p:sp>
        <p:nvSpPr>
          <p:cNvPr id="425252" name="Line 292"/>
          <p:cNvSpPr>
            <a:spLocks noChangeShapeType="1"/>
          </p:cNvSpPr>
          <p:nvPr/>
        </p:nvSpPr>
        <p:spPr bwMode="auto">
          <a:xfrm flipV="1">
            <a:off x="5324475" y="3524250"/>
            <a:ext cx="15875" cy="33338"/>
          </a:xfrm>
          <a:prstGeom prst="line">
            <a:avLst/>
          </a:prstGeom>
          <a:noFill/>
          <a:ln w="23813">
            <a:solidFill>
              <a:srgbClr val="FF0000"/>
            </a:solidFill>
            <a:round/>
            <a:headEnd/>
            <a:tailEnd/>
          </a:ln>
        </p:spPr>
        <p:txBody>
          <a:bodyPr/>
          <a:lstStyle/>
          <a:p>
            <a:endParaRPr lang="en-GB"/>
          </a:p>
        </p:txBody>
      </p:sp>
      <p:sp>
        <p:nvSpPr>
          <p:cNvPr id="425253" name="Line 293"/>
          <p:cNvSpPr>
            <a:spLocks noChangeShapeType="1"/>
          </p:cNvSpPr>
          <p:nvPr/>
        </p:nvSpPr>
        <p:spPr bwMode="auto">
          <a:xfrm flipV="1">
            <a:off x="5340350" y="3482975"/>
            <a:ext cx="15875" cy="41275"/>
          </a:xfrm>
          <a:prstGeom prst="line">
            <a:avLst/>
          </a:prstGeom>
          <a:noFill/>
          <a:ln w="23813">
            <a:solidFill>
              <a:srgbClr val="FF0000"/>
            </a:solidFill>
            <a:round/>
            <a:headEnd/>
            <a:tailEnd/>
          </a:ln>
        </p:spPr>
        <p:txBody>
          <a:bodyPr/>
          <a:lstStyle/>
          <a:p>
            <a:endParaRPr lang="en-GB"/>
          </a:p>
        </p:txBody>
      </p:sp>
      <p:sp>
        <p:nvSpPr>
          <p:cNvPr id="425254" name="Line 294"/>
          <p:cNvSpPr>
            <a:spLocks noChangeShapeType="1"/>
          </p:cNvSpPr>
          <p:nvPr/>
        </p:nvSpPr>
        <p:spPr bwMode="auto">
          <a:xfrm flipV="1">
            <a:off x="5356225" y="3443288"/>
            <a:ext cx="15875" cy="39687"/>
          </a:xfrm>
          <a:prstGeom prst="line">
            <a:avLst/>
          </a:prstGeom>
          <a:noFill/>
          <a:ln w="23813">
            <a:solidFill>
              <a:srgbClr val="FF0000"/>
            </a:solidFill>
            <a:round/>
            <a:headEnd/>
            <a:tailEnd/>
          </a:ln>
        </p:spPr>
        <p:txBody>
          <a:bodyPr/>
          <a:lstStyle/>
          <a:p>
            <a:endParaRPr lang="en-GB"/>
          </a:p>
        </p:txBody>
      </p:sp>
      <p:sp>
        <p:nvSpPr>
          <p:cNvPr id="425255" name="Line 295"/>
          <p:cNvSpPr>
            <a:spLocks noChangeShapeType="1"/>
          </p:cNvSpPr>
          <p:nvPr/>
        </p:nvSpPr>
        <p:spPr bwMode="auto">
          <a:xfrm flipV="1">
            <a:off x="5372100" y="3402013"/>
            <a:ext cx="17463" cy="41275"/>
          </a:xfrm>
          <a:prstGeom prst="line">
            <a:avLst/>
          </a:prstGeom>
          <a:noFill/>
          <a:ln w="23813">
            <a:solidFill>
              <a:srgbClr val="FF0000"/>
            </a:solidFill>
            <a:round/>
            <a:headEnd/>
            <a:tailEnd/>
          </a:ln>
        </p:spPr>
        <p:txBody>
          <a:bodyPr/>
          <a:lstStyle/>
          <a:p>
            <a:endParaRPr lang="en-GB"/>
          </a:p>
        </p:txBody>
      </p:sp>
      <p:sp>
        <p:nvSpPr>
          <p:cNvPr id="425256" name="Line 296"/>
          <p:cNvSpPr>
            <a:spLocks noChangeShapeType="1"/>
          </p:cNvSpPr>
          <p:nvPr/>
        </p:nvSpPr>
        <p:spPr bwMode="auto">
          <a:xfrm flipV="1">
            <a:off x="5389563" y="3360738"/>
            <a:ext cx="15875" cy="41275"/>
          </a:xfrm>
          <a:prstGeom prst="line">
            <a:avLst/>
          </a:prstGeom>
          <a:noFill/>
          <a:ln w="23813">
            <a:solidFill>
              <a:srgbClr val="FF0000"/>
            </a:solidFill>
            <a:round/>
            <a:headEnd/>
            <a:tailEnd/>
          </a:ln>
        </p:spPr>
        <p:txBody>
          <a:bodyPr/>
          <a:lstStyle/>
          <a:p>
            <a:endParaRPr lang="en-GB"/>
          </a:p>
        </p:txBody>
      </p:sp>
      <p:sp>
        <p:nvSpPr>
          <p:cNvPr id="425257" name="Line 297"/>
          <p:cNvSpPr>
            <a:spLocks noChangeShapeType="1"/>
          </p:cNvSpPr>
          <p:nvPr/>
        </p:nvSpPr>
        <p:spPr bwMode="auto">
          <a:xfrm flipV="1">
            <a:off x="5405438" y="3319463"/>
            <a:ext cx="15875" cy="41275"/>
          </a:xfrm>
          <a:prstGeom prst="line">
            <a:avLst/>
          </a:prstGeom>
          <a:noFill/>
          <a:ln w="23813">
            <a:solidFill>
              <a:srgbClr val="FF0000"/>
            </a:solidFill>
            <a:round/>
            <a:headEnd/>
            <a:tailEnd/>
          </a:ln>
        </p:spPr>
        <p:txBody>
          <a:bodyPr/>
          <a:lstStyle/>
          <a:p>
            <a:endParaRPr lang="en-GB"/>
          </a:p>
        </p:txBody>
      </p:sp>
      <p:sp>
        <p:nvSpPr>
          <p:cNvPr id="425258" name="Line 298"/>
          <p:cNvSpPr>
            <a:spLocks noChangeShapeType="1"/>
          </p:cNvSpPr>
          <p:nvPr/>
        </p:nvSpPr>
        <p:spPr bwMode="auto">
          <a:xfrm flipV="1">
            <a:off x="5421313" y="3279775"/>
            <a:ext cx="15875" cy="39688"/>
          </a:xfrm>
          <a:prstGeom prst="line">
            <a:avLst/>
          </a:prstGeom>
          <a:noFill/>
          <a:ln w="23813">
            <a:solidFill>
              <a:srgbClr val="FF0000"/>
            </a:solidFill>
            <a:round/>
            <a:headEnd/>
            <a:tailEnd/>
          </a:ln>
        </p:spPr>
        <p:txBody>
          <a:bodyPr/>
          <a:lstStyle/>
          <a:p>
            <a:endParaRPr lang="en-GB"/>
          </a:p>
        </p:txBody>
      </p:sp>
      <p:sp>
        <p:nvSpPr>
          <p:cNvPr id="425259" name="Line 299"/>
          <p:cNvSpPr>
            <a:spLocks noChangeShapeType="1"/>
          </p:cNvSpPr>
          <p:nvPr/>
        </p:nvSpPr>
        <p:spPr bwMode="auto">
          <a:xfrm flipV="1">
            <a:off x="5437188" y="3238500"/>
            <a:ext cx="17462" cy="41275"/>
          </a:xfrm>
          <a:prstGeom prst="line">
            <a:avLst/>
          </a:prstGeom>
          <a:noFill/>
          <a:ln w="23813">
            <a:solidFill>
              <a:srgbClr val="FF0000"/>
            </a:solidFill>
            <a:round/>
            <a:headEnd/>
            <a:tailEnd/>
          </a:ln>
        </p:spPr>
        <p:txBody>
          <a:bodyPr/>
          <a:lstStyle/>
          <a:p>
            <a:endParaRPr lang="en-GB"/>
          </a:p>
        </p:txBody>
      </p:sp>
      <p:sp>
        <p:nvSpPr>
          <p:cNvPr id="425260" name="Freeform 300"/>
          <p:cNvSpPr>
            <a:spLocks/>
          </p:cNvSpPr>
          <p:nvPr/>
        </p:nvSpPr>
        <p:spPr bwMode="auto">
          <a:xfrm>
            <a:off x="5454650" y="3189288"/>
            <a:ext cx="15875" cy="49212"/>
          </a:xfrm>
          <a:custGeom>
            <a:avLst/>
            <a:gdLst/>
            <a:ahLst/>
            <a:cxnLst>
              <a:cxn ang="0">
                <a:pos x="0" y="31"/>
              </a:cxn>
              <a:cxn ang="0">
                <a:pos x="5" y="16"/>
              </a:cxn>
              <a:cxn ang="0">
                <a:pos x="10" y="0"/>
              </a:cxn>
            </a:cxnLst>
            <a:rect l="0" t="0" r="r" b="b"/>
            <a:pathLst>
              <a:path w="10" h="31">
                <a:moveTo>
                  <a:pt x="0" y="31"/>
                </a:moveTo>
                <a:lnTo>
                  <a:pt x="5" y="16"/>
                </a:lnTo>
                <a:lnTo>
                  <a:pt x="10" y="0"/>
                </a:lnTo>
              </a:path>
            </a:pathLst>
          </a:custGeom>
          <a:noFill/>
          <a:ln w="23813">
            <a:solidFill>
              <a:srgbClr val="FF0000"/>
            </a:solidFill>
            <a:prstDash val="solid"/>
            <a:round/>
            <a:headEnd/>
            <a:tailEnd/>
          </a:ln>
        </p:spPr>
        <p:txBody>
          <a:bodyPr/>
          <a:lstStyle/>
          <a:p>
            <a:endParaRPr lang="en-GB"/>
          </a:p>
        </p:txBody>
      </p:sp>
      <p:sp>
        <p:nvSpPr>
          <p:cNvPr id="425261" name="Line 301"/>
          <p:cNvSpPr>
            <a:spLocks noChangeShapeType="1"/>
          </p:cNvSpPr>
          <p:nvPr/>
        </p:nvSpPr>
        <p:spPr bwMode="auto">
          <a:xfrm flipV="1">
            <a:off x="5470525" y="3149600"/>
            <a:ext cx="15875" cy="39688"/>
          </a:xfrm>
          <a:prstGeom prst="line">
            <a:avLst/>
          </a:prstGeom>
          <a:noFill/>
          <a:ln w="23813">
            <a:solidFill>
              <a:srgbClr val="FF0000"/>
            </a:solidFill>
            <a:round/>
            <a:headEnd/>
            <a:tailEnd/>
          </a:ln>
        </p:spPr>
        <p:txBody>
          <a:bodyPr/>
          <a:lstStyle/>
          <a:p>
            <a:endParaRPr lang="en-GB"/>
          </a:p>
        </p:txBody>
      </p:sp>
      <p:sp>
        <p:nvSpPr>
          <p:cNvPr id="425262" name="Line 302"/>
          <p:cNvSpPr>
            <a:spLocks noChangeShapeType="1"/>
          </p:cNvSpPr>
          <p:nvPr/>
        </p:nvSpPr>
        <p:spPr bwMode="auto">
          <a:xfrm flipV="1">
            <a:off x="5486400" y="3100388"/>
            <a:ext cx="17463" cy="49212"/>
          </a:xfrm>
          <a:prstGeom prst="line">
            <a:avLst/>
          </a:prstGeom>
          <a:noFill/>
          <a:ln w="23813">
            <a:solidFill>
              <a:srgbClr val="FF0000"/>
            </a:solidFill>
            <a:round/>
            <a:headEnd/>
            <a:tailEnd/>
          </a:ln>
        </p:spPr>
        <p:txBody>
          <a:bodyPr/>
          <a:lstStyle/>
          <a:p>
            <a:endParaRPr lang="en-GB"/>
          </a:p>
        </p:txBody>
      </p:sp>
      <p:sp>
        <p:nvSpPr>
          <p:cNvPr id="425263" name="Line 303"/>
          <p:cNvSpPr>
            <a:spLocks noChangeShapeType="1"/>
          </p:cNvSpPr>
          <p:nvPr/>
        </p:nvSpPr>
        <p:spPr bwMode="auto">
          <a:xfrm flipV="1">
            <a:off x="5503863" y="3051175"/>
            <a:ext cx="15875" cy="49213"/>
          </a:xfrm>
          <a:prstGeom prst="line">
            <a:avLst/>
          </a:prstGeom>
          <a:noFill/>
          <a:ln w="23813">
            <a:solidFill>
              <a:srgbClr val="FF0000"/>
            </a:solidFill>
            <a:round/>
            <a:headEnd/>
            <a:tailEnd/>
          </a:ln>
        </p:spPr>
        <p:txBody>
          <a:bodyPr/>
          <a:lstStyle/>
          <a:p>
            <a:endParaRPr lang="en-GB"/>
          </a:p>
        </p:txBody>
      </p:sp>
      <p:sp>
        <p:nvSpPr>
          <p:cNvPr id="425264" name="Line 304"/>
          <p:cNvSpPr>
            <a:spLocks noChangeShapeType="1"/>
          </p:cNvSpPr>
          <p:nvPr/>
        </p:nvSpPr>
        <p:spPr bwMode="auto">
          <a:xfrm flipV="1">
            <a:off x="5519738" y="3009900"/>
            <a:ext cx="15875" cy="41275"/>
          </a:xfrm>
          <a:prstGeom prst="line">
            <a:avLst/>
          </a:prstGeom>
          <a:noFill/>
          <a:ln w="23813">
            <a:solidFill>
              <a:srgbClr val="FF0000"/>
            </a:solidFill>
            <a:round/>
            <a:headEnd/>
            <a:tailEnd/>
          </a:ln>
        </p:spPr>
        <p:txBody>
          <a:bodyPr/>
          <a:lstStyle/>
          <a:p>
            <a:endParaRPr lang="en-GB"/>
          </a:p>
        </p:txBody>
      </p:sp>
      <p:sp>
        <p:nvSpPr>
          <p:cNvPr id="425265" name="Line 305"/>
          <p:cNvSpPr>
            <a:spLocks noChangeShapeType="1"/>
          </p:cNvSpPr>
          <p:nvPr/>
        </p:nvSpPr>
        <p:spPr bwMode="auto">
          <a:xfrm flipV="1">
            <a:off x="5535613" y="2960688"/>
            <a:ext cx="15875" cy="49212"/>
          </a:xfrm>
          <a:prstGeom prst="line">
            <a:avLst/>
          </a:prstGeom>
          <a:noFill/>
          <a:ln w="23813">
            <a:solidFill>
              <a:srgbClr val="FF0000"/>
            </a:solidFill>
            <a:round/>
            <a:headEnd/>
            <a:tailEnd/>
          </a:ln>
        </p:spPr>
        <p:txBody>
          <a:bodyPr/>
          <a:lstStyle/>
          <a:p>
            <a:endParaRPr lang="en-GB"/>
          </a:p>
        </p:txBody>
      </p:sp>
      <p:sp>
        <p:nvSpPr>
          <p:cNvPr id="425266" name="Freeform 306"/>
          <p:cNvSpPr>
            <a:spLocks/>
          </p:cNvSpPr>
          <p:nvPr/>
        </p:nvSpPr>
        <p:spPr bwMode="auto">
          <a:xfrm>
            <a:off x="5551488" y="2903538"/>
            <a:ext cx="17462" cy="57150"/>
          </a:xfrm>
          <a:custGeom>
            <a:avLst/>
            <a:gdLst/>
            <a:ahLst/>
            <a:cxnLst>
              <a:cxn ang="0">
                <a:pos x="0" y="36"/>
              </a:cxn>
              <a:cxn ang="0">
                <a:pos x="6" y="16"/>
              </a:cxn>
              <a:cxn ang="0">
                <a:pos x="11" y="0"/>
              </a:cxn>
            </a:cxnLst>
            <a:rect l="0" t="0" r="r" b="b"/>
            <a:pathLst>
              <a:path w="11" h="36">
                <a:moveTo>
                  <a:pt x="0" y="36"/>
                </a:moveTo>
                <a:lnTo>
                  <a:pt x="6" y="16"/>
                </a:lnTo>
                <a:lnTo>
                  <a:pt x="11" y="0"/>
                </a:lnTo>
              </a:path>
            </a:pathLst>
          </a:custGeom>
          <a:noFill/>
          <a:ln w="23813">
            <a:solidFill>
              <a:srgbClr val="FF0000"/>
            </a:solidFill>
            <a:prstDash val="solid"/>
            <a:round/>
            <a:headEnd/>
            <a:tailEnd/>
          </a:ln>
        </p:spPr>
        <p:txBody>
          <a:bodyPr/>
          <a:lstStyle/>
          <a:p>
            <a:endParaRPr lang="en-GB"/>
          </a:p>
        </p:txBody>
      </p:sp>
      <p:sp>
        <p:nvSpPr>
          <p:cNvPr id="425267" name="Line 307"/>
          <p:cNvSpPr>
            <a:spLocks noChangeShapeType="1"/>
          </p:cNvSpPr>
          <p:nvPr/>
        </p:nvSpPr>
        <p:spPr bwMode="auto">
          <a:xfrm flipV="1">
            <a:off x="5568950" y="2854325"/>
            <a:ext cx="15875" cy="49213"/>
          </a:xfrm>
          <a:prstGeom prst="line">
            <a:avLst/>
          </a:prstGeom>
          <a:noFill/>
          <a:ln w="23813">
            <a:solidFill>
              <a:srgbClr val="FF0000"/>
            </a:solidFill>
            <a:round/>
            <a:headEnd/>
            <a:tailEnd/>
          </a:ln>
        </p:spPr>
        <p:txBody>
          <a:bodyPr/>
          <a:lstStyle/>
          <a:p>
            <a:endParaRPr lang="en-GB"/>
          </a:p>
        </p:txBody>
      </p:sp>
      <p:sp>
        <p:nvSpPr>
          <p:cNvPr id="425268" name="Line 308"/>
          <p:cNvSpPr>
            <a:spLocks noChangeShapeType="1"/>
          </p:cNvSpPr>
          <p:nvPr/>
        </p:nvSpPr>
        <p:spPr bwMode="auto">
          <a:xfrm flipV="1">
            <a:off x="5584825" y="2806700"/>
            <a:ext cx="15875" cy="47625"/>
          </a:xfrm>
          <a:prstGeom prst="line">
            <a:avLst/>
          </a:prstGeom>
          <a:noFill/>
          <a:ln w="23813">
            <a:solidFill>
              <a:srgbClr val="FF0000"/>
            </a:solidFill>
            <a:round/>
            <a:headEnd/>
            <a:tailEnd/>
          </a:ln>
        </p:spPr>
        <p:txBody>
          <a:bodyPr/>
          <a:lstStyle/>
          <a:p>
            <a:endParaRPr lang="en-GB"/>
          </a:p>
        </p:txBody>
      </p:sp>
      <p:sp>
        <p:nvSpPr>
          <p:cNvPr id="425269" name="Freeform 309"/>
          <p:cNvSpPr>
            <a:spLocks/>
          </p:cNvSpPr>
          <p:nvPr/>
        </p:nvSpPr>
        <p:spPr bwMode="auto">
          <a:xfrm>
            <a:off x="5600700" y="2749550"/>
            <a:ext cx="7938" cy="57150"/>
          </a:xfrm>
          <a:custGeom>
            <a:avLst/>
            <a:gdLst/>
            <a:ahLst/>
            <a:cxnLst>
              <a:cxn ang="0">
                <a:pos x="0" y="36"/>
              </a:cxn>
              <a:cxn ang="0">
                <a:pos x="0" y="15"/>
              </a:cxn>
              <a:cxn ang="0">
                <a:pos x="5" y="0"/>
              </a:cxn>
            </a:cxnLst>
            <a:rect l="0" t="0" r="r" b="b"/>
            <a:pathLst>
              <a:path w="5" h="36">
                <a:moveTo>
                  <a:pt x="0" y="36"/>
                </a:moveTo>
                <a:lnTo>
                  <a:pt x="0" y="15"/>
                </a:lnTo>
                <a:lnTo>
                  <a:pt x="5" y="0"/>
                </a:lnTo>
              </a:path>
            </a:pathLst>
          </a:custGeom>
          <a:noFill/>
          <a:ln w="23813">
            <a:solidFill>
              <a:srgbClr val="FF0000"/>
            </a:solidFill>
            <a:prstDash val="solid"/>
            <a:round/>
            <a:headEnd/>
            <a:tailEnd/>
          </a:ln>
        </p:spPr>
        <p:txBody>
          <a:bodyPr/>
          <a:lstStyle/>
          <a:p>
            <a:endParaRPr lang="en-GB"/>
          </a:p>
        </p:txBody>
      </p:sp>
      <p:sp>
        <p:nvSpPr>
          <p:cNvPr id="425270" name="Line 310"/>
          <p:cNvSpPr>
            <a:spLocks noChangeShapeType="1"/>
          </p:cNvSpPr>
          <p:nvPr/>
        </p:nvSpPr>
        <p:spPr bwMode="auto">
          <a:xfrm flipV="1">
            <a:off x="5608638" y="2700338"/>
            <a:ext cx="17462" cy="49212"/>
          </a:xfrm>
          <a:prstGeom prst="line">
            <a:avLst/>
          </a:prstGeom>
          <a:noFill/>
          <a:ln w="23813">
            <a:solidFill>
              <a:srgbClr val="FF0000"/>
            </a:solidFill>
            <a:round/>
            <a:headEnd/>
            <a:tailEnd/>
          </a:ln>
        </p:spPr>
        <p:txBody>
          <a:bodyPr/>
          <a:lstStyle/>
          <a:p>
            <a:endParaRPr lang="en-GB"/>
          </a:p>
        </p:txBody>
      </p:sp>
      <p:sp>
        <p:nvSpPr>
          <p:cNvPr id="425271" name="Line 311"/>
          <p:cNvSpPr>
            <a:spLocks noChangeShapeType="1"/>
          </p:cNvSpPr>
          <p:nvPr/>
        </p:nvSpPr>
        <p:spPr bwMode="auto">
          <a:xfrm flipV="1">
            <a:off x="5626100" y="2643188"/>
            <a:ext cx="15875" cy="57150"/>
          </a:xfrm>
          <a:prstGeom prst="line">
            <a:avLst/>
          </a:prstGeom>
          <a:noFill/>
          <a:ln w="23813">
            <a:solidFill>
              <a:srgbClr val="FF0000"/>
            </a:solidFill>
            <a:round/>
            <a:headEnd/>
            <a:tailEnd/>
          </a:ln>
        </p:spPr>
        <p:txBody>
          <a:bodyPr/>
          <a:lstStyle/>
          <a:p>
            <a:endParaRPr lang="en-GB"/>
          </a:p>
        </p:txBody>
      </p:sp>
      <p:sp>
        <p:nvSpPr>
          <p:cNvPr id="425272" name="Line 312"/>
          <p:cNvSpPr>
            <a:spLocks noChangeShapeType="1"/>
          </p:cNvSpPr>
          <p:nvPr/>
        </p:nvSpPr>
        <p:spPr bwMode="auto">
          <a:xfrm flipV="1">
            <a:off x="5641975" y="2586038"/>
            <a:ext cx="15875" cy="57150"/>
          </a:xfrm>
          <a:prstGeom prst="line">
            <a:avLst/>
          </a:prstGeom>
          <a:noFill/>
          <a:ln w="23813">
            <a:solidFill>
              <a:srgbClr val="FF0000"/>
            </a:solidFill>
            <a:round/>
            <a:headEnd/>
            <a:tailEnd/>
          </a:ln>
        </p:spPr>
        <p:txBody>
          <a:bodyPr/>
          <a:lstStyle/>
          <a:p>
            <a:endParaRPr lang="en-GB"/>
          </a:p>
        </p:txBody>
      </p:sp>
      <p:sp>
        <p:nvSpPr>
          <p:cNvPr id="425273" name="Line 313"/>
          <p:cNvSpPr>
            <a:spLocks noChangeShapeType="1"/>
          </p:cNvSpPr>
          <p:nvPr/>
        </p:nvSpPr>
        <p:spPr bwMode="auto">
          <a:xfrm flipV="1">
            <a:off x="5657850" y="2528888"/>
            <a:ext cx="17463" cy="57150"/>
          </a:xfrm>
          <a:prstGeom prst="line">
            <a:avLst/>
          </a:prstGeom>
          <a:noFill/>
          <a:ln w="23813">
            <a:solidFill>
              <a:srgbClr val="FF0000"/>
            </a:solidFill>
            <a:round/>
            <a:headEnd/>
            <a:tailEnd/>
          </a:ln>
        </p:spPr>
        <p:txBody>
          <a:bodyPr/>
          <a:lstStyle/>
          <a:p>
            <a:endParaRPr lang="en-GB"/>
          </a:p>
        </p:txBody>
      </p:sp>
      <p:sp>
        <p:nvSpPr>
          <p:cNvPr id="425274" name="Line 314"/>
          <p:cNvSpPr>
            <a:spLocks noChangeShapeType="1"/>
          </p:cNvSpPr>
          <p:nvPr/>
        </p:nvSpPr>
        <p:spPr bwMode="auto">
          <a:xfrm flipV="1">
            <a:off x="5675313" y="2471738"/>
            <a:ext cx="15875" cy="57150"/>
          </a:xfrm>
          <a:prstGeom prst="line">
            <a:avLst/>
          </a:prstGeom>
          <a:noFill/>
          <a:ln w="23813">
            <a:solidFill>
              <a:srgbClr val="FF0000"/>
            </a:solidFill>
            <a:round/>
            <a:headEnd/>
            <a:tailEnd/>
          </a:ln>
        </p:spPr>
        <p:txBody>
          <a:bodyPr/>
          <a:lstStyle/>
          <a:p>
            <a:endParaRPr lang="en-GB"/>
          </a:p>
        </p:txBody>
      </p:sp>
      <p:sp>
        <p:nvSpPr>
          <p:cNvPr id="425275" name="Line 315"/>
          <p:cNvSpPr>
            <a:spLocks noChangeShapeType="1"/>
          </p:cNvSpPr>
          <p:nvPr/>
        </p:nvSpPr>
        <p:spPr bwMode="auto">
          <a:xfrm flipV="1">
            <a:off x="5691188" y="2414588"/>
            <a:ext cx="15875" cy="57150"/>
          </a:xfrm>
          <a:prstGeom prst="line">
            <a:avLst/>
          </a:prstGeom>
          <a:noFill/>
          <a:ln w="23813">
            <a:solidFill>
              <a:srgbClr val="FF0000"/>
            </a:solidFill>
            <a:round/>
            <a:headEnd/>
            <a:tailEnd/>
          </a:ln>
        </p:spPr>
        <p:txBody>
          <a:bodyPr/>
          <a:lstStyle/>
          <a:p>
            <a:endParaRPr lang="en-GB"/>
          </a:p>
        </p:txBody>
      </p:sp>
      <p:sp>
        <p:nvSpPr>
          <p:cNvPr id="425276" name="Line 316"/>
          <p:cNvSpPr>
            <a:spLocks noChangeShapeType="1"/>
          </p:cNvSpPr>
          <p:nvPr/>
        </p:nvSpPr>
        <p:spPr bwMode="auto">
          <a:xfrm flipV="1">
            <a:off x="5707063" y="2349500"/>
            <a:ext cx="15875" cy="65088"/>
          </a:xfrm>
          <a:prstGeom prst="line">
            <a:avLst/>
          </a:prstGeom>
          <a:noFill/>
          <a:ln w="23813">
            <a:solidFill>
              <a:srgbClr val="FF0000"/>
            </a:solidFill>
            <a:round/>
            <a:headEnd/>
            <a:tailEnd/>
          </a:ln>
        </p:spPr>
        <p:txBody>
          <a:bodyPr/>
          <a:lstStyle/>
          <a:p>
            <a:endParaRPr lang="en-GB"/>
          </a:p>
        </p:txBody>
      </p:sp>
      <p:sp>
        <p:nvSpPr>
          <p:cNvPr id="425277" name="Line 317"/>
          <p:cNvSpPr>
            <a:spLocks noChangeShapeType="1"/>
          </p:cNvSpPr>
          <p:nvPr/>
        </p:nvSpPr>
        <p:spPr bwMode="auto">
          <a:xfrm flipV="1">
            <a:off x="5722938" y="2292350"/>
            <a:ext cx="17462" cy="57150"/>
          </a:xfrm>
          <a:prstGeom prst="line">
            <a:avLst/>
          </a:prstGeom>
          <a:noFill/>
          <a:ln w="23813">
            <a:solidFill>
              <a:srgbClr val="FF0000"/>
            </a:solidFill>
            <a:round/>
            <a:headEnd/>
            <a:tailEnd/>
          </a:ln>
        </p:spPr>
        <p:txBody>
          <a:bodyPr/>
          <a:lstStyle/>
          <a:p>
            <a:endParaRPr lang="en-GB"/>
          </a:p>
        </p:txBody>
      </p:sp>
      <p:sp>
        <p:nvSpPr>
          <p:cNvPr id="425278" name="Line 318"/>
          <p:cNvSpPr>
            <a:spLocks noChangeShapeType="1"/>
          </p:cNvSpPr>
          <p:nvPr/>
        </p:nvSpPr>
        <p:spPr bwMode="auto">
          <a:xfrm flipV="1">
            <a:off x="5740400" y="2227263"/>
            <a:ext cx="15875" cy="65087"/>
          </a:xfrm>
          <a:prstGeom prst="line">
            <a:avLst/>
          </a:prstGeom>
          <a:noFill/>
          <a:ln w="23813">
            <a:solidFill>
              <a:srgbClr val="FF0000"/>
            </a:solidFill>
            <a:round/>
            <a:headEnd/>
            <a:tailEnd/>
          </a:ln>
        </p:spPr>
        <p:txBody>
          <a:bodyPr/>
          <a:lstStyle/>
          <a:p>
            <a:endParaRPr lang="en-GB"/>
          </a:p>
        </p:txBody>
      </p:sp>
      <p:sp>
        <p:nvSpPr>
          <p:cNvPr id="425279" name="Line 319"/>
          <p:cNvSpPr>
            <a:spLocks noChangeShapeType="1"/>
          </p:cNvSpPr>
          <p:nvPr/>
        </p:nvSpPr>
        <p:spPr bwMode="auto">
          <a:xfrm flipV="1">
            <a:off x="5756275" y="2160588"/>
            <a:ext cx="15875" cy="66675"/>
          </a:xfrm>
          <a:prstGeom prst="line">
            <a:avLst/>
          </a:prstGeom>
          <a:noFill/>
          <a:ln w="23813">
            <a:solidFill>
              <a:srgbClr val="FF0000"/>
            </a:solidFill>
            <a:round/>
            <a:headEnd/>
            <a:tailEnd/>
          </a:ln>
        </p:spPr>
        <p:txBody>
          <a:bodyPr/>
          <a:lstStyle/>
          <a:p>
            <a:endParaRPr lang="en-GB"/>
          </a:p>
        </p:txBody>
      </p:sp>
      <p:sp>
        <p:nvSpPr>
          <p:cNvPr id="425280" name="Line 320"/>
          <p:cNvSpPr>
            <a:spLocks noChangeShapeType="1"/>
          </p:cNvSpPr>
          <p:nvPr/>
        </p:nvSpPr>
        <p:spPr bwMode="auto">
          <a:xfrm flipV="1">
            <a:off x="5772150" y="2095500"/>
            <a:ext cx="15875" cy="65088"/>
          </a:xfrm>
          <a:prstGeom prst="line">
            <a:avLst/>
          </a:prstGeom>
          <a:noFill/>
          <a:ln w="23813">
            <a:solidFill>
              <a:srgbClr val="FF0000"/>
            </a:solidFill>
            <a:round/>
            <a:headEnd/>
            <a:tailEnd/>
          </a:ln>
        </p:spPr>
        <p:txBody>
          <a:bodyPr/>
          <a:lstStyle/>
          <a:p>
            <a:endParaRPr lang="en-GB"/>
          </a:p>
        </p:txBody>
      </p:sp>
      <p:sp>
        <p:nvSpPr>
          <p:cNvPr id="425281" name="Line 321"/>
          <p:cNvSpPr>
            <a:spLocks noChangeShapeType="1"/>
          </p:cNvSpPr>
          <p:nvPr/>
        </p:nvSpPr>
        <p:spPr bwMode="auto">
          <a:xfrm flipV="1">
            <a:off x="5788025" y="2030413"/>
            <a:ext cx="17463" cy="65087"/>
          </a:xfrm>
          <a:prstGeom prst="line">
            <a:avLst/>
          </a:prstGeom>
          <a:noFill/>
          <a:ln w="23813">
            <a:solidFill>
              <a:srgbClr val="FF0000"/>
            </a:solidFill>
            <a:round/>
            <a:headEnd/>
            <a:tailEnd/>
          </a:ln>
        </p:spPr>
        <p:txBody>
          <a:bodyPr/>
          <a:lstStyle/>
          <a:p>
            <a:endParaRPr lang="en-GB"/>
          </a:p>
        </p:txBody>
      </p:sp>
      <p:sp>
        <p:nvSpPr>
          <p:cNvPr id="425282" name="Line 322"/>
          <p:cNvSpPr>
            <a:spLocks noChangeShapeType="1"/>
          </p:cNvSpPr>
          <p:nvPr/>
        </p:nvSpPr>
        <p:spPr bwMode="auto">
          <a:xfrm flipV="1">
            <a:off x="5805488" y="1965325"/>
            <a:ext cx="15875" cy="65088"/>
          </a:xfrm>
          <a:prstGeom prst="line">
            <a:avLst/>
          </a:prstGeom>
          <a:noFill/>
          <a:ln w="23813">
            <a:solidFill>
              <a:srgbClr val="FF0000"/>
            </a:solidFill>
            <a:round/>
            <a:headEnd/>
            <a:tailEnd/>
          </a:ln>
        </p:spPr>
        <p:txBody>
          <a:bodyPr/>
          <a:lstStyle/>
          <a:p>
            <a:endParaRPr lang="en-GB"/>
          </a:p>
        </p:txBody>
      </p:sp>
      <p:sp>
        <p:nvSpPr>
          <p:cNvPr id="425283" name="Freeform 323"/>
          <p:cNvSpPr>
            <a:spLocks/>
          </p:cNvSpPr>
          <p:nvPr/>
        </p:nvSpPr>
        <p:spPr bwMode="auto">
          <a:xfrm>
            <a:off x="5821363" y="1892300"/>
            <a:ext cx="15875" cy="73025"/>
          </a:xfrm>
          <a:custGeom>
            <a:avLst/>
            <a:gdLst/>
            <a:ahLst/>
            <a:cxnLst>
              <a:cxn ang="0">
                <a:pos x="0" y="46"/>
              </a:cxn>
              <a:cxn ang="0">
                <a:pos x="5" y="20"/>
              </a:cxn>
              <a:cxn ang="0">
                <a:pos x="10" y="0"/>
              </a:cxn>
            </a:cxnLst>
            <a:rect l="0" t="0" r="r" b="b"/>
            <a:pathLst>
              <a:path w="10" h="46">
                <a:moveTo>
                  <a:pt x="0" y="46"/>
                </a:moveTo>
                <a:lnTo>
                  <a:pt x="5" y="20"/>
                </a:lnTo>
                <a:lnTo>
                  <a:pt x="10" y="0"/>
                </a:lnTo>
              </a:path>
            </a:pathLst>
          </a:custGeom>
          <a:noFill/>
          <a:ln w="23813">
            <a:solidFill>
              <a:srgbClr val="FF0000"/>
            </a:solidFill>
            <a:prstDash val="solid"/>
            <a:round/>
            <a:headEnd/>
            <a:tailEnd/>
          </a:ln>
        </p:spPr>
        <p:txBody>
          <a:bodyPr/>
          <a:lstStyle/>
          <a:p>
            <a:endParaRPr lang="en-GB"/>
          </a:p>
        </p:txBody>
      </p:sp>
      <p:sp>
        <p:nvSpPr>
          <p:cNvPr id="425284" name="Line 324"/>
          <p:cNvSpPr>
            <a:spLocks noChangeShapeType="1"/>
          </p:cNvSpPr>
          <p:nvPr/>
        </p:nvSpPr>
        <p:spPr bwMode="auto">
          <a:xfrm flipV="1">
            <a:off x="5837238" y="1827213"/>
            <a:ext cx="17462" cy="65087"/>
          </a:xfrm>
          <a:prstGeom prst="line">
            <a:avLst/>
          </a:prstGeom>
          <a:noFill/>
          <a:ln w="23813">
            <a:solidFill>
              <a:srgbClr val="FF0000"/>
            </a:solidFill>
            <a:round/>
            <a:headEnd/>
            <a:tailEnd/>
          </a:ln>
        </p:spPr>
        <p:txBody>
          <a:bodyPr/>
          <a:lstStyle/>
          <a:p>
            <a:endParaRPr lang="en-GB"/>
          </a:p>
        </p:txBody>
      </p:sp>
      <p:sp>
        <p:nvSpPr>
          <p:cNvPr id="425285" name="Line 325"/>
          <p:cNvSpPr>
            <a:spLocks noChangeShapeType="1"/>
          </p:cNvSpPr>
          <p:nvPr/>
        </p:nvSpPr>
        <p:spPr bwMode="auto">
          <a:xfrm flipV="1">
            <a:off x="5854700" y="1752600"/>
            <a:ext cx="15875" cy="74613"/>
          </a:xfrm>
          <a:prstGeom prst="line">
            <a:avLst/>
          </a:prstGeom>
          <a:noFill/>
          <a:ln w="23813">
            <a:solidFill>
              <a:srgbClr val="FF0000"/>
            </a:solidFill>
            <a:round/>
            <a:headEnd/>
            <a:tailEnd/>
          </a:ln>
        </p:spPr>
        <p:txBody>
          <a:bodyPr/>
          <a:lstStyle/>
          <a:p>
            <a:endParaRPr lang="en-GB"/>
          </a:p>
        </p:txBody>
      </p:sp>
      <p:sp>
        <p:nvSpPr>
          <p:cNvPr id="425286" name="Line 326"/>
          <p:cNvSpPr>
            <a:spLocks noChangeShapeType="1"/>
          </p:cNvSpPr>
          <p:nvPr/>
        </p:nvSpPr>
        <p:spPr bwMode="auto">
          <a:xfrm flipV="1">
            <a:off x="5870575" y="1679575"/>
            <a:ext cx="15875" cy="73025"/>
          </a:xfrm>
          <a:prstGeom prst="line">
            <a:avLst/>
          </a:prstGeom>
          <a:noFill/>
          <a:ln w="23813">
            <a:solidFill>
              <a:srgbClr val="FF0000"/>
            </a:solidFill>
            <a:round/>
            <a:headEnd/>
            <a:tailEnd/>
          </a:ln>
        </p:spPr>
        <p:txBody>
          <a:bodyPr/>
          <a:lstStyle/>
          <a:p>
            <a:endParaRPr lang="en-GB"/>
          </a:p>
        </p:txBody>
      </p:sp>
      <p:sp>
        <p:nvSpPr>
          <p:cNvPr id="425287" name="Freeform 327"/>
          <p:cNvSpPr>
            <a:spLocks/>
          </p:cNvSpPr>
          <p:nvPr/>
        </p:nvSpPr>
        <p:spPr bwMode="auto">
          <a:xfrm>
            <a:off x="5886450" y="1598613"/>
            <a:ext cx="7938" cy="80962"/>
          </a:xfrm>
          <a:custGeom>
            <a:avLst/>
            <a:gdLst/>
            <a:ahLst/>
            <a:cxnLst>
              <a:cxn ang="0">
                <a:pos x="0" y="51"/>
              </a:cxn>
              <a:cxn ang="0">
                <a:pos x="0" y="25"/>
              </a:cxn>
              <a:cxn ang="0">
                <a:pos x="5" y="0"/>
              </a:cxn>
            </a:cxnLst>
            <a:rect l="0" t="0" r="r" b="b"/>
            <a:pathLst>
              <a:path w="5" h="51">
                <a:moveTo>
                  <a:pt x="0" y="51"/>
                </a:moveTo>
                <a:lnTo>
                  <a:pt x="0" y="25"/>
                </a:lnTo>
                <a:lnTo>
                  <a:pt x="5" y="0"/>
                </a:lnTo>
              </a:path>
            </a:pathLst>
          </a:custGeom>
          <a:noFill/>
          <a:ln w="23813">
            <a:solidFill>
              <a:srgbClr val="FF0000"/>
            </a:solidFill>
            <a:prstDash val="solid"/>
            <a:round/>
            <a:headEnd/>
            <a:tailEnd/>
          </a:ln>
        </p:spPr>
        <p:txBody>
          <a:bodyPr/>
          <a:lstStyle/>
          <a:p>
            <a:endParaRPr lang="en-GB"/>
          </a:p>
        </p:txBody>
      </p:sp>
      <p:sp>
        <p:nvSpPr>
          <p:cNvPr id="425288" name="Line 328"/>
          <p:cNvSpPr>
            <a:spLocks noChangeShapeType="1"/>
          </p:cNvSpPr>
          <p:nvPr/>
        </p:nvSpPr>
        <p:spPr bwMode="auto">
          <a:xfrm flipV="1">
            <a:off x="5894388" y="1524000"/>
            <a:ext cx="17462" cy="74613"/>
          </a:xfrm>
          <a:prstGeom prst="line">
            <a:avLst/>
          </a:prstGeom>
          <a:noFill/>
          <a:ln w="23813">
            <a:solidFill>
              <a:srgbClr val="FF0000"/>
            </a:solidFill>
            <a:round/>
            <a:headEnd/>
            <a:tailEnd/>
          </a:ln>
        </p:spPr>
        <p:txBody>
          <a:bodyPr/>
          <a:lstStyle/>
          <a:p>
            <a:endParaRPr lang="en-GB"/>
          </a:p>
        </p:txBody>
      </p:sp>
      <p:sp>
        <p:nvSpPr>
          <p:cNvPr id="425289" name="Freeform 329"/>
          <p:cNvSpPr>
            <a:spLocks/>
          </p:cNvSpPr>
          <p:nvPr/>
        </p:nvSpPr>
        <p:spPr bwMode="auto">
          <a:xfrm>
            <a:off x="5911850" y="1443038"/>
            <a:ext cx="15875" cy="80962"/>
          </a:xfrm>
          <a:custGeom>
            <a:avLst/>
            <a:gdLst/>
            <a:ahLst/>
            <a:cxnLst>
              <a:cxn ang="0">
                <a:pos x="0" y="51"/>
              </a:cxn>
              <a:cxn ang="0">
                <a:pos x="5" y="26"/>
              </a:cxn>
              <a:cxn ang="0">
                <a:pos x="10" y="0"/>
              </a:cxn>
            </a:cxnLst>
            <a:rect l="0" t="0" r="r" b="b"/>
            <a:pathLst>
              <a:path w="10" h="51">
                <a:moveTo>
                  <a:pt x="0" y="51"/>
                </a:moveTo>
                <a:lnTo>
                  <a:pt x="5" y="26"/>
                </a:lnTo>
                <a:lnTo>
                  <a:pt x="10" y="0"/>
                </a:lnTo>
              </a:path>
            </a:pathLst>
          </a:custGeom>
          <a:noFill/>
          <a:ln w="23813">
            <a:solidFill>
              <a:srgbClr val="FF0000"/>
            </a:solidFill>
            <a:prstDash val="solid"/>
            <a:round/>
            <a:headEnd/>
            <a:tailEnd/>
          </a:ln>
        </p:spPr>
        <p:txBody>
          <a:bodyPr/>
          <a:lstStyle/>
          <a:p>
            <a:endParaRPr lang="en-GB"/>
          </a:p>
        </p:txBody>
      </p:sp>
      <p:sp>
        <p:nvSpPr>
          <p:cNvPr id="425290" name="Line 330"/>
          <p:cNvSpPr>
            <a:spLocks noChangeShapeType="1"/>
          </p:cNvSpPr>
          <p:nvPr/>
        </p:nvSpPr>
        <p:spPr bwMode="auto">
          <a:xfrm flipV="1">
            <a:off x="5927725" y="1370013"/>
            <a:ext cx="15875" cy="73025"/>
          </a:xfrm>
          <a:prstGeom prst="line">
            <a:avLst/>
          </a:prstGeom>
          <a:noFill/>
          <a:ln w="23813">
            <a:solidFill>
              <a:srgbClr val="FF0000"/>
            </a:solidFill>
            <a:round/>
            <a:headEnd/>
            <a:tailEnd/>
          </a:ln>
        </p:spPr>
        <p:txBody>
          <a:bodyPr/>
          <a:lstStyle/>
          <a:p>
            <a:endParaRPr lang="en-GB"/>
          </a:p>
        </p:txBody>
      </p:sp>
      <p:sp>
        <p:nvSpPr>
          <p:cNvPr id="425291" name="Rectangle 331"/>
          <p:cNvSpPr>
            <a:spLocks noChangeArrowheads="1"/>
          </p:cNvSpPr>
          <p:nvPr/>
        </p:nvSpPr>
        <p:spPr bwMode="auto">
          <a:xfrm>
            <a:off x="7918450" y="5335588"/>
            <a:ext cx="317500" cy="228600"/>
          </a:xfrm>
          <a:prstGeom prst="rect">
            <a:avLst/>
          </a:prstGeom>
          <a:noFill/>
          <a:ln w="9525">
            <a:noFill/>
            <a:miter lim="800000"/>
            <a:headEnd/>
            <a:tailEnd/>
          </a:ln>
        </p:spPr>
        <p:txBody>
          <a:bodyPr wrap="none" lIns="0" tIns="0" rIns="0" bIns="0">
            <a:spAutoFit/>
          </a:bodyPr>
          <a:lstStyle/>
          <a:p>
            <a:r>
              <a:rPr lang="en-GB" sz="1500" b="1">
                <a:solidFill>
                  <a:srgbClr val="000080"/>
                </a:solidFill>
              </a:rPr>
              <a:t>Gtc</a:t>
            </a:r>
            <a:endParaRPr lang="en-GB" sz="2400"/>
          </a:p>
        </p:txBody>
      </p:sp>
      <p:sp>
        <p:nvSpPr>
          <p:cNvPr id="425292" name="Rectangle 332"/>
          <p:cNvSpPr>
            <a:spLocks noChangeArrowheads="1"/>
          </p:cNvSpPr>
          <p:nvPr/>
        </p:nvSpPr>
        <p:spPr bwMode="auto">
          <a:xfrm>
            <a:off x="7918450" y="4306888"/>
            <a:ext cx="530225" cy="228600"/>
          </a:xfrm>
          <a:prstGeom prst="rect">
            <a:avLst/>
          </a:prstGeom>
          <a:noFill/>
          <a:ln w="9525">
            <a:noFill/>
            <a:miter lim="800000"/>
            <a:headEnd/>
            <a:tailEnd/>
          </a:ln>
        </p:spPr>
        <p:txBody>
          <a:bodyPr wrap="none" lIns="0" tIns="0" rIns="0" bIns="0">
            <a:spAutoFit/>
          </a:bodyPr>
          <a:lstStyle/>
          <a:p>
            <a:r>
              <a:rPr lang="en-GB" sz="1500" b="1">
                <a:solidFill>
                  <a:srgbClr val="000080"/>
                </a:solidFill>
              </a:rPr>
              <a:t>10Gtc</a:t>
            </a:r>
            <a:endParaRPr lang="en-GB" sz="2400"/>
          </a:p>
        </p:txBody>
      </p:sp>
      <p:sp>
        <p:nvSpPr>
          <p:cNvPr id="425293" name="Rectangle 333"/>
          <p:cNvSpPr>
            <a:spLocks noChangeArrowheads="1"/>
          </p:cNvSpPr>
          <p:nvPr/>
        </p:nvSpPr>
        <p:spPr bwMode="auto">
          <a:xfrm>
            <a:off x="1211263" y="5605463"/>
            <a:ext cx="425450" cy="228600"/>
          </a:xfrm>
          <a:prstGeom prst="rect">
            <a:avLst/>
          </a:prstGeom>
          <a:noFill/>
          <a:ln w="9525">
            <a:noFill/>
            <a:miter lim="800000"/>
            <a:headEnd/>
            <a:tailEnd/>
          </a:ln>
        </p:spPr>
        <p:txBody>
          <a:bodyPr wrap="none" lIns="0" tIns="0" rIns="0" bIns="0">
            <a:spAutoFit/>
          </a:bodyPr>
          <a:lstStyle/>
          <a:p>
            <a:r>
              <a:rPr lang="en-GB" sz="1500" b="1">
                <a:solidFill>
                  <a:srgbClr val="000080"/>
                </a:solidFill>
              </a:rPr>
              <a:t>1800</a:t>
            </a:r>
            <a:endParaRPr lang="en-GB" sz="2400"/>
          </a:p>
        </p:txBody>
      </p:sp>
      <p:sp>
        <p:nvSpPr>
          <p:cNvPr id="425294" name="Rectangle 334"/>
          <p:cNvSpPr>
            <a:spLocks noChangeArrowheads="1"/>
          </p:cNvSpPr>
          <p:nvPr/>
        </p:nvSpPr>
        <p:spPr bwMode="auto">
          <a:xfrm>
            <a:off x="2801938" y="5605463"/>
            <a:ext cx="425450" cy="228600"/>
          </a:xfrm>
          <a:prstGeom prst="rect">
            <a:avLst/>
          </a:prstGeom>
          <a:noFill/>
          <a:ln w="9525">
            <a:noFill/>
            <a:miter lim="800000"/>
            <a:headEnd/>
            <a:tailEnd/>
          </a:ln>
        </p:spPr>
        <p:txBody>
          <a:bodyPr wrap="none" lIns="0" tIns="0" rIns="0" bIns="0">
            <a:spAutoFit/>
          </a:bodyPr>
          <a:lstStyle/>
          <a:p>
            <a:r>
              <a:rPr lang="en-GB" sz="1500" b="1">
                <a:solidFill>
                  <a:srgbClr val="000080"/>
                </a:solidFill>
              </a:rPr>
              <a:t>1900</a:t>
            </a:r>
            <a:endParaRPr lang="en-GB" sz="2400"/>
          </a:p>
        </p:txBody>
      </p:sp>
      <p:sp>
        <p:nvSpPr>
          <p:cNvPr id="425295" name="Rectangle 335"/>
          <p:cNvSpPr>
            <a:spLocks noChangeArrowheads="1"/>
          </p:cNvSpPr>
          <p:nvPr/>
        </p:nvSpPr>
        <p:spPr bwMode="auto">
          <a:xfrm>
            <a:off x="4384675" y="5605463"/>
            <a:ext cx="425450" cy="228600"/>
          </a:xfrm>
          <a:prstGeom prst="rect">
            <a:avLst/>
          </a:prstGeom>
          <a:noFill/>
          <a:ln w="9525">
            <a:noFill/>
            <a:miter lim="800000"/>
            <a:headEnd/>
            <a:tailEnd/>
          </a:ln>
        </p:spPr>
        <p:txBody>
          <a:bodyPr wrap="none" lIns="0" tIns="0" rIns="0" bIns="0">
            <a:spAutoFit/>
          </a:bodyPr>
          <a:lstStyle/>
          <a:p>
            <a:r>
              <a:rPr lang="en-GB" sz="1500" b="1">
                <a:solidFill>
                  <a:srgbClr val="000080"/>
                </a:solidFill>
              </a:rPr>
              <a:t>2000</a:t>
            </a:r>
            <a:endParaRPr lang="en-GB" sz="2400"/>
          </a:p>
        </p:txBody>
      </p:sp>
      <p:sp>
        <p:nvSpPr>
          <p:cNvPr id="425296" name="Rectangle 336"/>
          <p:cNvSpPr>
            <a:spLocks noChangeArrowheads="1"/>
          </p:cNvSpPr>
          <p:nvPr/>
        </p:nvSpPr>
        <p:spPr bwMode="auto">
          <a:xfrm>
            <a:off x="5976938" y="5605463"/>
            <a:ext cx="425450" cy="228600"/>
          </a:xfrm>
          <a:prstGeom prst="rect">
            <a:avLst/>
          </a:prstGeom>
          <a:noFill/>
          <a:ln w="9525">
            <a:noFill/>
            <a:miter lim="800000"/>
            <a:headEnd/>
            <a:tailEnd/>
          </a:ln>
        </p:spPr>
        <p:txBody>
          <a:bodyPr wrap="none" lIns="0" tIns="0" rIns="0" bIns="0">
            <a:spAutoFit/>
          </a:bodyPr>
          <a:lstStyle/>
          <a:p>
            <a:r>
              <a:rPr lang="en-GB" sz="1500" b="1">
                <a:solidFill>
                  <a:srgbClr val="000080"/>
                </a:solidFill>
              </a:rPr>
              <a:t>2100</a:t>
            </a:r>
            <a:endParaRPr lang="en-GB" sz="2400"/>
          </a:p>
        </p:txBody>
      </p:sp>
      <p:sp>
        <p:nvSpPr>
          <p:cNvPr id="425297" name="Rectangle 337"/>
          <p:cNvSpPr>
            <a:spLocks noChangeArrowheads="1"/>
          </p:cNvSpPr>
          <p:nvPr/>
        </p:nvSpPr>
        <p:spPr bwMode="auto">
          <a:xfrm>
            <a:off x="7559675" y="5605463"/>
            <a:ext cx="425450" cy="228600"/>
          </a:xfrm>
          <a:prstGeom prst="rect">
            <a:avLst/>
          </a:prstGeom>
          <a:noFill/>
          <a:ln w="9525">
            <a:noFill/>
            <a:miter lim="800000"/>
            <a:headEnd/>
            <a:tailEnd/>
          </a:ln>
        </p:spPr>
        <p:txBody>
          <a:bodyPr wrap="none" lIns="0" tIns="0" rIns="0" bIns="0">
            <a:spAutoFit/>
          </a:bodyPr>
          <a:lstStyle/>
          <a:p>
            <a:r>
              <a:rPr lang="en-GB" sz="1500" b="1">
                <a:solidFill>
                  <a:srgbClr val="000080"/>
                </a:solidFill>
              </a:rPr>
              <a:t>2200</a:t>
            </a:r>
            <a:endParaRPr lang="en-GB" sz="2400"/>
          </a:p>
        </p:txBody>
      </p:sp>
      <p:sp>
        <p:nvSpPr>
          <p:cNvPr id="425298" name="Rectangle 338"/>
          <p:cNvSpPr>
            <a:spLocks noChangeArrowheads="1"/>
          </p:cNvSpPr>
          <p:nvPr/>
        </p:nvSpPr>
        <p:spPr bwMode="auto">
          <a:xfrm>
            <a:off x="1562100" y="2930525"/>
            <a:ext cx="431800" cy="179388"/>
          </a:xfrm>
          <a:prstGeom prst="rect">
            <a:avLst/>
          </a:prstGeom>
          <a:gradFill rotWithShape="0">
            <a:gsLst>
              <a:gs pos="0">
                <a:srgbClr val="FF6600"/>
              </a:gs>
              <a:gs pos="100000">
                <a:srgbClr val="FFFFFF"/>
              </a:gs>
            </a:gsLst>
            <a:lin ang="5400000" scaled="1"/>
          </a:gradFill>
          <a:ln w="0">
            <a:solidFill>
              <a:schemeClr val="tx1"/>
            </a:solidFill>
            <a:miter lim="800000"/>
            <a:headEnd/>
            <a:tailEnd/>
          </a:ln>
        </p:spPr>
        <p:txBody>
          <a:bodyPr/>
          <a:lstStyle/>
          <a:p>
            <a:endParaRPr lang="en-GB"/>
          </a:p>
        </p:txBody>
      </p:sp>
      <p:sp>
        <p:nvSpPr>
          <p:cNvPr id="425299" name="Rectangle 339"/>
          <p:cNvSpPr>
            <a:spLocks noChangeArrowheads="1"/>
          </p:cNvSpPr>
          <p:nvPr/>
        </p:nvSpPr>
        <p:spPr bwMode="auto">
          <a:xfrm>
            <a:off x="2155825" y="2930525"/>
            <a:ext cx="1893888" cy="244475"/>
          </a:xfrm>
          <a:prstGeom prst="rect">
            <a:avLst/>
          </a:prstGeom>
          <a:noFill/>
          <a:ln w="9525">
            <a:noFill/>
            <a:miter lim="800000"/>
            <a:headEnd/>
            <a:tailEnd/>
          </a:ln>
        </p:spPr>
        <p:txBody>
          <a:bodyPr wrap="none" lIns="0" tIns="0" rIns="0" bIns="0">
            <a:spAutoFit/>
          </a:bodyPr>
          <a:lstStyle/>
          <a:p>
            <a:r>
              <a:rPr lang="en-GB" sz="1600" b="1">
                <a:solidFill>
                  <a:srgbClr val="000080"/>
                </a:solidFill>
                <a:latin typeface="Futura Lt BT" pitchFamily="34" charset="0"/>
              </a:rPr>
              <a:t>CO2 Non Annex One</a:t>
            </a:r>
            <a:endParaRPr lang="en-GB" sz="1600" b="1">
              <a:latin typeface="Futura Lt BT" pitchFamily="34" charset="0"/>
            </a:endParaRPr>
          </a:p>
        </p:txBody>
      </p:sp>
      <p:sp>
        <p:nvSpPr>
          <p:cNvPr id="425300" name="Rectangle 340" descr="Wide downward diagonal"/>
          <p:cNvSpPr>
            <a:spLocks noChangeArrowheads="1"/>
          </p:cNvSpPr>
          <p:nvPr/>
        </p:nvSpPr>
        <p:spPr bwMode="auto">
          <a:xfrm>
            <a:off x="1571625" y="3248025"/>
            <a:ext cx="431800" cy="179388"/>
          </a:xfrm>
          <a:prstGeom prst="rect">
            <a:avLst/>
          </a:prstGeom>
          <a:pattFill prst="wdDnDiag">
            <a:fgClr>
              <a:srgbClr val="FFFF00"/>
            </a:fgClr>
            <a:bgClr>
              <a:srgbClr val="FF6600"/>
            </a:bgClr>
          </a:pattFill>
          <a:ln w="9525">
            <a:solidFill>
              <a:srgbClr val="FFFFFF"/>
            </a:solidFill>
            <a:miter lim="800000"/>
            <a:headEnd/>
            <a:tailEnd/>
          </a:ln>
        </p:spPr>
        <p:txBody>
          <a:bodyPr/>
          <a:lstStyle/>
          <a:p>
            <a:endParaRPr lang="en-GB"/>
          </a:p>
        </p:txBody>
      </p:sp>
      <p:sp>
        <p:nvSpPr>
          <p:cNvPr id="425301" name="Rectangle 341"/>
          <p:cNvSpPr>
            <a:spLocks noChangeArrowheads="1"/>
          </p:cNvSpPr>
          <p:nvPr/>
        </p:nvSpPr>
        <p:spPr bwMode="auto">
          <a:xfrm>
            <a:off x="2143125" y="3216275"/>
            <a:ext cx="1550988" cy="244475"/>
          </a:xfrm>
          <a:prstGeom prst="rect">
            <a:avLst/>
          </a:prstGeom>
          <a:noFill/>
          <a:ln w="9525">
            <a:noFill/>
            <a:miter lim="800000"/>
            <a:headEnd/>
            <a:tailEnd/>
          </a:ln>
        </p:spPr>
        <p:txBody>
          <a:bodyPr wrap="none" lIns="0" tIns="0" rIns="0" bIns="0">
            <a:spAutoFit/>
          </a:bodyPr>
          <a:lstStyle/>
          <a:p>
            <a:r>
              <a:rPr lang="en-GB" sz="1600" b="1">
                <a:solidFill>
                  <a:srgbClr val="000080"/>
                </a:solidFill>
                <a:latin typeface="Futura Lt BT" pitchFamily="34" charset="0"/>
              </a:rPr>
              <a:t>CO2 Traded Area</a:t>
            </a:r>
          </a:p>
        </p:txBody>
      </p:sp>
      <p:sp>
        <p:nvSpPr>
          <p:cNvPr id="425302" name="Rectangle 342"/>
          <p:cNvSpPr>
            <a:spLocks noChangeArrowheads="1"/>
          </p:cNvSpPr>
          <p:nvPr/>
        </p:nvSpPr>
        <p:spPr bwMode="auto">
          <a:xfrm>
            <a:off x="1571625" y="3552825"/>
            <a:ext cx="431800" cy="179388"/>
          </a:xfrm>
          <a:prstGeom prst="rect">
            <a:avLst/>
          </a:prstGeom>
          <a:gradFill rotWithShape="0">
            <a:gsLst>
              <a:gs pos="0">
                <a:srgbClr val="9999FF"/>
              </a:gs>
              <a:gs pos="100000">
                <a:srgbClr val="FFFFFF"/>
              </a:gs>
            </a:gsLst>
            <a:lin ang="5400000" scaled="1"/>
          </a:gradFill>
          <a:ln w="0">
            <a:solidFill>
              <a:schemeClr val="tx1"/>
            </a:solidFill>
            <a:miter lim="800000"/>
            <a:headEnd/>
            <a:tailEnd/>
          </a:ln>
        </p:spPr>
        <p:txBody>
          <a:bodyPr/>
          <a:lstStyle/>
          <a:p>
            <a:endParaRPr lang="en-US" sz="2400"/>
          </a:p>
        </p:txBody>
      </p:sp>
      <p:sp>
        <p:nvSpPr>
          <p:cNvPr id="425303" name="Rectangle 343"/>
          <p:cNvSpPr>
            <a:spLocks noChangeArrowheads="1"/>
          </p:cNvSpPr>
          <p:nvPr/>
        </p:nvSpPr>
        <p:spPr bwMode="auto">
          <a:xfrm>
            <a:off x="2178050" y="3532188"/>
            <a:ext cx="1462088" cy="244475"/>
          </a:xfrm>
          <a:prstGeom prst="rect">
            <a:avLst/>
          </a:prstGeom>
          <a:noFill/>
          <a:ln w="9525">
            <a:noFill/>
            <a:miter lim="800000"/>
            <a:headEnd/>
            <a:tailEnd/>
          </a:ln>
        </p:spPr>
        <p:txBody>
          <a:bodyPr wrap="none" lIns="0" tIns="0" rIns="0" bIns="0">
            <a:spAutoFit/>
          </a:bodyPr>
          <a:lstStyle/>
          <a:p>
            <a:r>
              <a:rPr lang="en-GB" sz="1600" b="1">
                <a:solidFill>
                  <a:srgbClr val="000080"/>
                </a:solidFill>
                <a:latin typeface="Futura Lt BT" pitchFamily="34" charset="0"/>
              </a:rPr>
              <a:t>CO2 Annex One</a:t>
            </a:r>
            <a:endParaRPr lang="en-GB" sz="1600" b="1">
              <a:latin typeface="Futura Lt BT" pitchFamily="34" charset="0"/>
            </a:endParaRPr>
          </a:p>
        </p:txBody>
      </p:sp>
      <p:sp>
        <p:nvSpPr>
          <p:cNvPr id="425304" name="Line 344"/>
          <p:cNvSpPr>
            <a:spLocks noChangeShapeType="1"/>
          </p:cNvSpPr>
          <p:nvPr/>
        </p:nvSpPr>
        <p:spPr bwMode="auto">
          <a:xfrm flipV="1">
            <a:off x="1554163" y="3944938"/>
            <a:ext cx="449262" cy="3175"/>
          </a:xfrm>
          <a:prstGeom prst="line">
            <a:avLst/>
          </a:prstGeom>
          <a:noFill/>
          <a:ln w="23813">
            <a:solidFill>
              <a:srgbClr val="FF0000"/>
            </a:solidFill>
            <a:round/>
            <a:headEnd/>
            <a:tailEnd/>
          </a:ln>
        </p:spPr>
        <p:txBody>
          <a:bodyPr/>
          <a:lstStyle/>
          <a:p>
            <a:endParaRPr lang="en-GB"/>
          </a:p>
        </p:txBody>
      </p:sp>
      <p:sp>
        <p:nvSpPr>
          <p:cNvPr id="425305" name="Rectangle 345"/>
          <p:cNvSpPr>
            <a:spLocks noChangeArrowheads="1"/>
          </p:cNvSpPr>
          <p:nvPr/>
        </p:nvSpPr>
        <p:spPr bwMode="auto">
          <a:xfrm>
            <a:off x="2174875" y="3825875"/>
            <a:ext cx="376238" cy="244475"/>
          </a:xfrm>
          <a:prstGeom prst="rect">
            <a:avLst/>
          </a:prstGeom>
          <a:noFill/>
          <a:ln w="9525">
            <a:noFill/>
            <a:miter lim="800000"/>
            <a:headEnd/>
            <a:tailEnd/>
          </a:ln>
        </p:spPr>
        <p:txBody>
          <a:bodyPr wrap="none" lIns="0" tIns="0" rIns="0" bIns="0">
            <a:spAutoFit/>
          </a:bodyPr>
          <a:lstStyle/>
          <a:p>
            <a:r>
              <a:rPr lang="en-GB" sz="1600" b="1">
                <a:solidFill>
                  <a:srgbClr val="000080"/>
                </a:solidFill>
                <a:latin typeface="Futura Lt BT" pitchFamily="34" charset="0"/>
              </a:rPr>
              <a:t>BAU</a:t>
            </a:r>
            <a:endParaRPr lang="en-GB" sz="1600" b="1">
              <a:latin typeface="Futura Lt BT" pitchFamily="34" charset="0"/>
            </a:endParaRPr>
          </a:p>
        </p:txBody>
      </p:sp>
      <p:sp>
        <p:nvSpPr>
          <p:cNvPr id="425306" name="Rectangle 346"/>
          <p:cNvSpPr>
            <a:spLocks noChangeArrowheads="1"/>
          </p:cNvSpPr>
          <p:nvPr/>
        </p:nvSpPr>
        <p:spPr bwMode="auto">
          <a:xfrm>
            <a:off x="1379538" y="5424488"/>
            <a:ext cx="6362700" cy="15875"/>
          </a:xfrm>
          <a:prstGeom prst="rect">
            <a:avLst/>
          </a:prstGeom>
          <a:solidFill>
            <a:srgbClr val="FEFEFE"/>
          </a:solidFill>
          <a:ln w="9525">
            <a:noFill/>
            <a:miter lim="800000"/>
            <a:headEnd/>
            <a:tailEnd/>
          </a:ln>
        </p:spPr>
        <p:txBody>
          <a:bodyPr/>
          <a:lstStyle/>
          <a:p>
            <a:endParaRPr lang="en-GB"/>
          </a:p>
        </p:txBody>
      </p:sp>
      <p:sp>
        <p:nvSpPr>
          <p:cNvPr id="425307" name="Freeform 347"/>
          <p:cNvSpPr>
            <a:spLocks/>
          </p:cNvSpPr>
          <p:nvPr/>
        </p:nvSpPr>
        <p:spPr bwMode="auto">
          <a:xfrm>
            <a:off x="1431925" y="4999038"/>
            <a:ext cx="6346825" cy="441325"/>
          </a:xfrm>
          <a:custGeom>
            <a:avLst/>
            <a:gdLst/>
            <a:ahLst/>
            <a:cxnLst>
              <a:cxn ang="0">
                <a:pos x="108" y="278"/>
              </a:cxn>
              <a:cxn ang="0">
                <a:pos x="241" y="278"/>
              </a:cxn>
              <a:cxn ang="0">
                <a:pos x="370" y="278"/>
              </a:cxn>
              <a:cxn ang="0">
                <a:pos x="498" y="278"/>
              </a:cxn>
              <a:cxn ang="0">
                <a:pos x="632" y="273"/>
              </a:cxn>
              <a:cxn ang="0">
                <a:pos x="760" y="268"/>
              </a:cxn>
              <a:cxn ang="0">
                <a:pos x="889" y="258"/>
              </a:cxn>
              <a:cxn ang="0">
                <a:pos x="1017" y="247"/>
              </a:cxn>
              <a:cxn ang="0">
                <a:pos x="1151" y="232"/>
              </a:cxn>
              <a:cxn ang="0">
                <a:pos x="1280" y="216"/>
              </a:cxn>
              <a:cxn ang="0">
                <a:pos x="1408" y="196"/>
              </a:cxn>
              <a:cxn ang="0">
                <a:pos x="1542" y="175"/>
              </a:cxn>
              <a:cxn ang="0">
                <a:pos x="1670" y="103"/>
              </a:cxn>
              <a:cxn ang="0">
                <a:pos x="1799" y="42"/>
              </a:cxn>
              <a:cxn ang="0">
                <a:pos x="1927" y="21"/>
              </a:cxn>
              <a:cxn ang="0">
                <a:pos x="2061" y="42"/>
              </a:cxn>
              <a:cxn ang="0">
                <a:pos x="2189" y="180"/>
              </a:cxn>
              <a:cxn ang="0">
                <a:pos x="2318" y="196"/>
              </a:cxn>
              <a:cxn ang="0">
                <a:pos x="2451" y="211"/>
              </a:cxn>
              <a:cxn ang="0">
                <a:pos x="2580" y="227"/>
              </a:cxn>
              <a:cxn ang="0">
                <a:pos x="2708" y="237"/>
              </a:cxn>
              <a:cxn ang="0">
                <a:pos x="2837" y="247"/>
              </a:cxn>
              <a:cxn ang="0">
                <a:pos x="2970" y="252"/>
              </a:cxn>
              <a:cxn ang="0">
                <a:pos x="3099" y="252"/>
              </a:cxn>
              <a:cxn ang="0">
                <a:pos x="3227" y="258"/>
              </a:cxn>
              <a:cxn ang="0">
                <a:pos x="3361" y="258"/>
              </a:cxn>
              <a:cxn ang="0">
                <a:pos x="3490" y="258"/>
              </a:cxn>
              <a:cxn ang="0">
                <a:pos x="3618" y="263"/>
              </a:cxn>
              <a:cxn ang="0">
                <a:pos x="3747" y="263"/>
              </a:cxn>
              <a:cxn ang="0">
                <a:pos x="3880" y="263"/>
              </a:cxn>
              <a:cxn ang="0">
                <a:pos x="3998" y="278"/>
              </a:cxn>
              <a:cxn ang="0">
                <a:pos x="3870" y="278"/>
              </a:cxn>
              <a:cxn ang="0">
                <a:pos x="3736" y="278"/>
              </a:cxn>
              <a:cxn ang="0">
                <a:pos x="3608" y="278"/>
              </a:cxn>
              <a:cxn ang="0">
                <a:pos x="3479" y="278"/>
              </a:cxn>
              <a:cxn ang="0">
                <a:pos x="3351" y="278"/>
              </a:cxn>
              <a:cxn ang="0">
                <a:pos x="3217" y="278"/>
              </a:cxn>
              <a:cxn ang="0">
                <a:pos x="3089" y="278"/>
              </a:cxn>
              <a:cxn ang="0">
                <a:pos x="2960" y="278"/>
              </a:cxn>
              <a:cxn ang="0">
                <a:pos x="2827" y="278"/>
              </a:cxn>
              <a:cxn ang="0">
                <a:pos x="2698" y="278"/>
              </a:cxn>
              <a:cxn ang="0">
                <a:pos x="2570" y="278"/>
              </a:cxn>
              <a:cxn ang="0">
                <a:pos x="2441" y="278"/>
              </a:cxn>
              <a:cxn ang="0">
                <a:pos x="2307" y="278"/>
              </a:cxn>
              <a:cxn ang="0">
                <a:pos x="2179" y="278"/>
              </a:cxn>
              <a:cxn ang="0">
                <a:pos x="2050" y="278"/>
              </a:cxn>
              <a:cxn ang="0">
                <a:pos x="1917" y="278"/>
              </a:cxn>
              <a:cxn ang="0">
                <a:pos x="1788" y="278"/>
              </a:cxn>
              <a:cxn ang="0">
                <a:pos x="1660" y="278"/>
              </a:cxn>
              <a:cxn ang="0">
                <a:pos x="1531" y="278"/>
              </a:cxn>
              <a:cxn ang="0">
                <a:pos x="1398" y="278"/>
              </a:cxn>
              <a:cxn ang="0">
                <a:pos x="1269" y="278"/>
              </a:cxn>
              <a:cxn ang="0">
                <a:pos x="1141" y="278"/>
              </a:cxn>
              <a:cxn ang="0">
                <a:pos x="1007" y="278"/>
              </a:cxn>
              <a:cxn ang="0">
                <a:pos x="879" y="278"/>
              </a:cxn>
              <a:cxn ang="0">
                <a:pos x="750" y="278"/>
              </a:cxn>
              <a:cxn ang="0">
                <a:pos x="622" y="278"/>
              </a:cxn>
              <a:cxn ang="0">
                <a:pos x="488" y="278"/>
              </a:cxn>
              <a:cxn ang="0">
                <a:pos x="360" y="278"/>
              </a:cxn>
              <a:cxn ang="0">
                <a:pos x="231" y="278"/>
              </a:cxn>
              <a:cxn ang="0">
                <a:pos x="97" y="278"/>
              </a:cxn>
            </a:cxnLst>
            <a:rect l="0" t="0" r="r" b="b"/>
            <a:pathLst>
              <a:path w="3998" h="278">
                <a:moveTo>
                  <a:pt x="0" y="278"/>
                </a:moveTo>
                <a:lnTo>
                  <a:pt x="0" y="278"/>
                </a:lnTo>
                <a:lnTo>
                  <a:pt x="10" y="278"/>
                </a:lnTo>
                <a:lnTo>
                  <a:pt x="20" y="278"/>
                </a:lnTo>
                <a:lnTo>
                  <a:pt x="31" y="278"/>
                </a:lnTo>
                <a:lnTo>
                  <a:pt x="41" y="278"/>
                </a:lnTo>
                <a:lnTo>
                  <a:pt x="51" y="278"/>
                </a:lnTo>
                <a:lnTo>
                  <a:pt x="61" y="278"/>
                </a:lnTo>
                <a:lnTo>
                  <a:pt x="72" y="278"/>
                </a:lnTo>
                <a:lnTo>
                  <a:pt x="82" y="278"/>
                </a:lnTo>
                <a:lnTo>
                  <a:pt x="92" y="278"/>
                </a:lnTo>
                <a:lnTo>
                  <a:pt x="97" y="278"/>
                </a:lnTo>
                <a:lnTo>
                  <a:pt x="108" y="278"/>
                </a:lnTo>
                <a:lnTo>
                  <a:pt x="118" y="278"/>
                </a:lnTo>
                <a:lnTo>
                  <a:pt x="128" y="278"/>
                </a:lnTo>
                <a:lnTo>
                  <a:pt x="138" y="278"/>
                </a:lnTo>
                <a:lnTo>
                  <a:pt x="149" y="278"/>
                </a:lnTo>
                <a:lnTo>
                  <a:pt x="159" y="278"/>
                </a:lnTo>
                <a:lnTo>
                  <a:pt x="169" y="278"/>
                </a:lnTo>
                <a:lnTo>
                  <a:pt x="180" y="278"/>
                </a:lnTo>
                <a:lnTo>
                  <a:pt x="190" y="278"/>
                </a:lnTo>
                <a:lnTo>
                  <a:pt x="200" y="278"/>
                </a:lnTo>
                <a:lnTo>
                  <a:pt x="210" y="278"/>
                </a:lnTo>
                <a:lnTo>
                  <a:pt x="221" y="278"/>
                </a:lnTo>
                <a:lnTo>
                  <a:pt x="231" y="278"/>
                </a:lnTo>
                <a:lnTo>
                  <a:pt x="241" y="278"/>
                </a:lnTo>
                <a:lnTo>
                  <a:pt x="252" y="278"/>
                </a:lnTo>
                <a:lnTo>
                  <a:pt x="262" y="278"/>
                </a:lnTo>
                <a:lnTo>
                  <a:pt x="272" y="278"/>
                </a:lnTo>
                <a:lnTo>
                  <a:pt x="277" y="278"/>
                </a:lnTo>
                <a:lnTo>
                  <a:pt x="288" y="278"/>
                </a:lnTo>
                <a:lnTo>
                  <a:pt x="298" y="278"/>
                </a:lnTo>
                <a:lnTo>
                  <a:pt x="308" y="278"/>
                </a:lnTo>
                <a:lnTo>
                  <a:pt x="318" y="278"/>
                </a:lnTo>
                <a:lnTo>
                  <a:pt x="329" y="278"/>
                </a:lnTo>
                <a:lnTo>
                  <a:pt x="339" y="278"/>
                </a:lnTo>
                <a:lnTo>
                  <a:pt x="349" y="278"/>
                </a:lnTo>
                <a:lnTo>
                  <a:pt x="360" y="278"/>
                </a:lnTo>
                <a:lnTo>
                  <a:pt x="370" y="278"/>
                </a:lnTo>
                <a:lnTo>
                  <a:pt x="380" y="278"/>
                </a:lnTo>
                <a:lnTo>
                  <a:pt x="390" y="278"/>
                </a:lnTo>
                <a:lnTo>
                  <a:pt x="401" y="278"/>
                </a:lnTo>
                <a:lnTo>
                  <a:pt x="411" y="278"/>
                </a:lnTo>
                <a:lnTo>
                  <a:pt x="421" y="278"/>
                </a:lnTo>
                <a:lnTo>
                  <a:pt x="431" y="278"/>
                </a:lnTo>
                <a:lnTo>
                  <a:pt x="442" y="278"/>
                </a:lnTo>
                <a:lnTo>
                  <a:pt x="452" y="278"/>
                </a:lnTo>
                <a:lnTo>
                  <a:pt x="457" y="278"/>
                </a:lnTo>
                <a:lnTo>
                  <a:pt x="467" y="278"/>
                </a:lnTo>
                <a:lnTo>
                  <a:pt x="478" y="278"/>
                </a:lnTo>
                <a:lnTo>
                  <a:pt x="488" y="278"/>
                </a:lnTo>
                <a:lnTo>
                  <a:pt x="498" y="278"/>
                </a:lnTo>
                <a:lnTo>
                  <a:pt x="509" y="273"/>
                </a:lnTo>
                <a:lnTo>
                  <a:pt x="519" y="273"/>
                </a:lnTo>
                <a:lnTo>
                  <a:pt x="529" y="273"/>
                </a:lnTo>
                <a:lnTo>
                  <a:pt x="539" y="273"/>
                </a:lnTo>
                <a:lnTo>
                  <a:pt x="550" y="273"/>
                </a:lnTo>
                <a:lnTo>
                  <a:pt x="560" y="273"/>
                </a:lnTo>
                <a:lnTo>
                  <a:pt x="570" y="273"/>
                </a:lnTo>
                <a:lnTo>
                  <a:pt x="581" y="273"/>
                </a:lnTo>
                <a:lnTo>
                  <a:pt x="591" y="273"/>
                </a:lnTo>
                <a:lnTo>
                  <a:pt x="601" y="273"/>
                </a:lnTo>
                <a:lnTo>
                  <a:pt x="611" y="273"/>
                </a:lnTo>
                <a:lnTo>
                  <a:pt x="622" y="273"/>
                </a:lnTo>
                <a:lnTo>
                  <a:pt x="632" y="273"/>
                </a:lnTo>
                <a:lnTo>
                  <a:pt x="637" y="273"/>
                </a:lnTo>
                <a:lnTo>
                  <a:pt x="647" y="273"/>
                </a:lnTo>
                <a:lnTo>
                  <a:pt x="658" y="273"/>
                </a:lnTo>
                <a:lnTo>
                  <a:pt x="668" y="268"/>
                </a:lnTo>
                <a:lnTo>
                  <a:pt x="678" y="268"/>
                </a:lnTo>
                <a:lnTo>
                  <a:pt x="688" y="268"/>
                </a:lnTo>
                <a:lnTo>
                  <a:pt x="699" y="268"/>
                </a:lnTo>
                <a:lnTo>
                  <a:pt x="709" y="268"/>
                </a:lnTo>
                <a:lnTo>
                  <a:pt x="719" y="268"/>
                </a:lnTo>
                <a:lnTo>
                  <a:pt x="730" y="268"/>
                </a:lnTo>
                <a:lnTo>
                  <a:pt x="740" y="268"/>
                </a:lnTo>
                <a:lnTo>
                  <a:pt x="750" y="268"/>
                </a:lnTo>
                <a:lnTo>
                  <a:pt x="760" y="268"/>
                </a:lnTo>
                <a:lnTo>
                  <a:pt x="771" y="268"/>
                </a:lnTo>
                <a:lnTo>
                  <a:pt x="781" y="268"/>
                </a:lnTo>
                <a:lnTo>
                  <a:pt x="791" y="268"/>
                </a:lnTo>
                <a:lnTo>
                  <a:pt x="802" y="263"/>
                </a:lnTo>
                <a:lnTo>
                  <a:pt x="812" y="263"/>
                </a:lnTo>
                <a:lnTo>
                  <a:pt x="817" y="263"/>
                </a:lnTo>
                <a:lnTo>
                  <a:pt x="827" y="263"/>
                </a:lnTo>
                <a:lnTo>
                  <a:pt x="837" y="263"/>
                </a:lnTo>
                <a:lnTo>
                  <a:pt x="848" y="263"/>
                </a:lnTo>
                <a:lnTo>
                  <a:pt x="858" y="263"/>
                </a:lnTo>
                <a:lnTo>
                  <a:pt x="868" y="263"/>
                </a:lnTo>
                <a:lnTo>
                  <a:pt x="879" y="258"/>
                </a:lnTo>
                <a:lnTo>
                  <a:pt x="889" y="258"/>
                </a:lnTo>
                <a:lnTo>
                  <a:pt x="899" y="258"/>
                </a:lnTo>
                <a:lnTo>
                  <a:pt x="909" y="258"/>
                </a:lnTo>
                <a:lnTo>
                  <a:pt x="920" y="258"/>
                </a:lnTo>
                <a:lnTo>
                  <a:pt x="930" y="258"/>
                </a:lnTo>
                <a:lnTo>
                  <a:pt x="940" y="258"/>
                </a:lnTo>
                <a:lnTo>
                  <a:pt x="951" y="258"/>
                </a:lnTo>
                <a:lnTo>
                  <a:pt x="961" y="252"/>
                </a:lnTo>
                <a:lnTo>
                  <a:pt x="971" y="252"/>
                </a:lnTo>
                <a:lnTo>
                  <a:pt x="981" y="252"/>
                </a:lnTo>
                <a:lnTo>
                  <a:pt x="992" y="252"/>
                </a:lnTo>
                <a:lnTo>
                  <a:pt x="1002" y="247"/>
                </a:lnTo>
                <a:lnTo>
                  <a:pt x="1007" y="247"/>
                </a:lnTo>
                <a:lnTo>
                  <a:pt x="1017" y="247"/>
                </a:lnTo>
                <a:lnTo>
                  <a:pt x="1028" y="242"/>
                </a:lnTo>
                <a:lnTo>
                  <a:pt x="1038" y="242"/>
                </a:lnTo>
                <a:lnTo>
                  <a:pt x="1048" y="242"/>
                </a:lnTo>
                <a:lnTo>
                  <a:pt x="1059" y="237"/>
                </a:lnTo>
                <a:lnTo>
                  <a:pt x="1069" y="237"/>
                </a:lnTo>
                <a:lnTo>
                  <a:pt x="1079" y="237"/>
                </a:lnTo>
                <a:lnTo>
                  <a:pt x="1089" y="237"/>
                </a:lnTo>
                <a:lnTo>
                  <a:pt x="1100" y="232"/>
                </a:lnTo>
                <a:lnTo>
                  <a:pt x="1110" y="232"/>
                </a:lnTo>
                <a:lnTo>
                  <a:pt x="1120" y="227"/>
                </a:lnTo>
                <a:lnTo>
                  <a:pt x="1130" y="227"/>
                </a:lnTo>
                <a:lnTo>
                  <a:pt x="1141" y="232"/>
                </a:lnTo>
                <a:lnTo>
                  <a:pt x="1151" y="232"/>
                </a:lnTo>
                <a:lnTo>
                  <a:pt x="1161" y="227"/>
                </a:lnTo>
                <a:lnTo>
                  <a:pt x="1172" y="227"/>
                </a:lnTo>
                <a:lnTo>
                  <a:pt x="1182" y="227"/>
                </a:lnTo>
                <a:lnTo>
                  <a:pt x="1187" y="232"/>
                </a:lnTo>
                <a:lnTo>
                  <a:pt x="1197" y="222"/>
                </a:lnTo>
                <a:lnTo>
                  <a:pt x="1208" y="232"/>
                </a:lnTo>
                <a:lnTo>
                  <a:pt x="1218" y="227"/>
                </a:lnTo>
                <a:lnTo>
                  <a:pt x="1228" y="222"/>
                </a:lnTo>
                <a:lnTo>
                  <a:pt x="1238" y="222"/>
                </a:lnTo>
                <a:lnTo>
                  <a:pt x="1249" y="222"/>
                </a:lnTo>
                <a:lnTo>
                  <a:pt x="1259" y="222"/>
                </a:lnTo>
                <a:lnTo>
                  <a:pt x="1269" y="216"/>
                </a:lnTo>
                <a:lnTo>
                  <a:pt x="1280" y="216"/>
                </a:lnTo>
                <a:lnTo>
                  <a:pt x="1290" y="211"/>
                </a:lnTo>
                <a:lnTo>
                  <a:pt x="1300" y="216"/>
                </a:lnTo>
                <a:lnTo>
                  <a:pt x="1310" y="222"/>
                </a:lnTo>
                <a:lnTo>
                  <a:pt x="1321" y="227"/>
                </a:lnTo>
                <a:lnTo>
                  <a:pt x="1331" y="222"/>
                </a:lnTo>
                <a:lnTo>
                  <a:pt x="1341" y="216"/>
                </a:lnTo>
                <a:lnTo>
                  <a:pt x="1351" y="216"/>
                </a:lnTo>
                <a:lnTo>
                  <a:pt x="1362" y="211"/>
                </a:lnTo>
                <a:lnTo>
                  <a:pt x="1367" y="206"/>
                </a:lnTo>
                <a:lnTo>
                  <a:pt x="1377" y="206"/>
                </a:lnTo>
                <a:lnTo>
                  <a:pt x="1387" y="206"/>
                </a:lnTo>
                <a:lnTo>
                  <a:pt x="1398" y="201"/>
                </a:lnTo>
                <a:lnTo>
                  <a:pt x="1408" y="196"/>
                </a:lnTo>
                <a:lnTo>
                  <a:pt x="1418" y="196"/>
                </a:lnTo>
                <a:lnTo>
                  <a:pt x="1429" y="196"/>
                </a:lnTo>
                <a:lnTo>
                  <a:pt x="1439" y="196"/>
                </a:lnTo>
                <a:lnTo>
                  <a:pt x="1449" y="201"/>
                </a:lnTo>
                <a:lnTo>
                  <a:pt x="1459" y="201"/>
                </a:lnTo>
                <a:lnTo>
                  <a:pt x="1470" y="191"/>
                </a:lnTo>
                <a:lnTo>
                  <a:pt x="1480" y="186"/>
                </a:lnTo>
                <a:lnTo>
                  <a:pt x="1490" y="186"/>
                </a:lnTo>
                <a:lnTo>
                  <a:pt x="1501" y="186"/>
                </a:lnTo>
                <a:lnTo>
                  <a:pt x="1511" y="180"/>
                </a:lnTo>
                <a:lnTo>
                  <a:pt x="1521" y="180"/>
                </a:lnTo>
                <a:lnTo>
                  <a:pt x="1531" y="175"/>
                </a:lnTo>
                <a:lnTo>
                  <a:pt x="1542" y="175"/>
                </a:lnTo>
                <a:lnTo>
                  <a:pt x="1547" y="165"/>
                </a:lnTo>
                <a:lnTo>
                  <a:pt x="1557" y="160"/>
                </a:lnTo>
                <a:lnTo>
                  <a:pt x="1567" y="155"/>
                </a:lnTo>
                <a:lnTo>
                  <a:pt x="1578" y="160"/>
                </a:lnTo>
                <a:lnTo>
                  <a:pt x="1588" y="155"/>
                </a:lnTo>
                <a:lnTo>
                  <a:pt x="1598" y="150"/>
                </a:lnTo>
                <a:lnTo>
                  <a:pt x="1608" y="144"/>
                </a:lnTo>
                <a:lnTo>
                  <a:pt x="1619" y="139"/>
                </a:lnTo>
                <a:lnTo>
                  <a:pt x="1629" y="129"/>
                </a:lnTo>
                <a:lnTo>
                  <a:pt x="1639" y="124"/>
                </a:lnTo>
                <a:lnTo>
                  <a:pt x="1650" y="119"/>
                </a:lnTo>
                <a:lnTo>
                  <a:pt x="1660" y="108"/>
                </a:lnTo>
                <a:lnTo>
                  <a:pt x="1670" y="103"/>
                </a:lnTo>
                <a:lnTo>
                  <a:pt x="1680" y="93"/>
                </a:lnTo>
                <a:lnTo>
                  <a:pt x="1691" y="83"/>
                </a:lnTo>
                <a:lnTo>
                  <a:pt x="1701" y="78"/>
                </a:lnTo>
                <a:lnTo>
                  <a:pt x="1711" y="72"/>
                </a:lnTo>
                <a:lnTo>
                  <a:pt x="1722" y="67"/>
                </a:lnTo>
                <a:lnTo>
                  <a:pt x="1727" y="57"/>
                </a:lnTo>
                <a:lnTo>
                  <a:pt x="1737" y="57"/>
                </a:lnTo>
                <a:lnTo>
                  <a:pt x="1747" y="62"/>
                </a:lnTo>
                <a:lnTo>
                  <a:pt x="1758" y="47"/>
                </a:lnTo>
                <a:lnTo>
                  <a:pt x="1768" y="47"/>
                </a:lnTo>
                <a:lnTo>
                  <a:pt x="1778" y="42"/>
                </a:lnTo>
                <a:lnTo>
                  <a:pt x="1788" y="36"/>
                </a:lnTo>
                <a:lnTo>
                  <a:pt x="1799" y="42"/>
                </a:lnTo>
                <a:lnTo>
                  <a:pt x="1809" y="47"/>
                </a:lnTo>
                <a:lnTo>
                  <a:pt x="1819" y="52"/>
                </a:lnTo>
                <a:lnTo>
                  <a:pt x="1829" y="52"/>
                </a:lnTo>
                <a:lnTo>
                  <a:pt x="1840" y="47"/>
                </a:lnTo>
                <a:lnTo>
                  <a:pt x="1850" y="42"/>
                </a:lnTo>
                <a:lnTo>
                  <a:pt x="1860" y="36"/>
                </a:lnTo>
                <a:lnTo>
                  <a:pt x="1871" y="31"/>
                </a:lnTo>
                <a:lnTo>
                  <a:pt x="1881" y="26"/>
                </a:lnTo>
                <a:lnTo>
                  <a:pt x="1891" y="26"/>
                </a:lnTo>
                <a:lnTo>
                  <a:pt x="1901" y="21"/>
                </a:lnTo>
                <a:lnTo>
                  <a:pt x="1907" y="21"/>
                </a:lnTo>
                <a:lnTo>
                  <a:pt x="1917" y="21"/>
                </a:lnTo>
                <a:lnTo>
                  <a:pt x="1927" y="21"/>
                </a:lnTo>
                <a:lnTo>
                  <a:pt x="1937" y="21"/>
                </a:lnTo>
                <a:lnTo>
                  <a:pt x="1948" y="21"/>
                </a:lnTo>
                <a:lnTo>
                  <a:pt x="1958" y="16"/>
                </a:lnTo>
                <a:lnTo>
                  <a:pt x="1968" y="11"/>
                </a:lnTo>
                <a:lnTo>
                  <a:pt x="1979" y="11"/>
                </a:lnTo>
                <a:lnTo>
                  <a:pt x="1989" y="6"/>
                </a:lnTo>
                <a:lnTo>
                  <a:pt x="1999" y="0"/>
                </a:lnTo>
                <a:lnTo>
                  <a:pt x="2009" y="6"/>
                </a:lnTo>
                <a:lnTo>
                  <a:pt x="2020" y="11"/>
                </a:lnTo>
                <a:lnTo>
                  <a:pt x="2030" y="21"/>
                </a:lnTo>
                <a:lnTo>
                  <a:pt x="2040" y="26"/>
                </a:lnTo>
                <a:lnTo>
                  <a:pt x="2050" y="36"/>
                </a:lnTo>
                <a:lnTo>
                  <a:pt x="2061" y="42"/>
                </a:lnTo>
                <a:lnTo>
                  <a:pt x="2071" y="52"/>
                </a:lnTo>
                <a:lnTo>
                  <a:pt x="2081" y="62"/>
                </a:lnTo>
                <a:lnTo>
                  <a:pt x="2092" y="67"/>
                </a:lnTo>
                <a:lnTo>
                  <a:pt x="2097" y="78"/>
                </a:lnTo>
                <a:lnTo>
                  <a:pt x="2107" y="88"/>
                </a:lnTo>
                <a:lnTo>
                  <a:pt x="2117" y="98"/>
                </a:lnTo>
                <a:lnTo>
                  <a:pt x="2128" y="114"/>
                </a:lnTo>
                <a:lnTo>
                  <a:pt x="2138" y="124"/>
                </a:lnTo>
                <a:lnTo>
                  <a:pt x="2148" y="134"/>
                </a:lnTo>
                <a:lnTo>
                  <a:pt x="2158" y="144"/>
                </a:lnTo>
                <a:lnTo>
                  <a:pt x="2169" y="155"/>
                </a:lnTo>
                <a:lnTo>
                  <a:pt x="2179" y="165"/>
                </a:lnTo>
                <a:lnTo>
                  <a:pt x="2189" y="180"/>
                </a:lnTo>
                <a:lnTo>
                  <a:pt x="2200" y="191"/>
                </a:lnTo>
                <a:lnTo>
                  <a:pt x="2210" y="191"/>
                </a:lnTo>
                <a:lnTo>
                  <a:pt x="2220" y="191"/>
                </a:lnTo>
                <a:lnTo>
                  <a:pt x="2230" y="191"/>
                </a:lnTo>
                <a:lnTo>
                  <a:pt x="2241" y="191"/>
                </a:lnTo>
                <a:lnTo>
                  <a:pt x="2251" y="191"/>
                </a:lnTo>
                <a:lnTo>
                  <a:pt x="2261" y="191"/>
                </a:lnTo>
                <a:lnTo>
                  <a:pt x="2271" y="196"/>
                </a:lnTo>
                <a:lnTo>
                  <a:pt x="2277" y="196"/>
                </a:lnTo>
                <a:lnTo>
                  <a:pt x="2287" y="196"/>
                </a:lnTo>
                <a:lnTo>
                  <a:pt x="2297" y="196"/>
                </a:lnTo>
                <a:lnTo>
                  <a:pt x="2307" y="196"/>
                </a:lnTo>
                <a:lnTo>
                  <a:pt x="2318" y="196"/>
                </a:lnTo>
                <a:lnTo>
                  <a:pt x="2328" y="196"/>
                </a:lnTo>
                <a:lnTo>
                  <a:pt x="2338" y="201"/>
                </a:lnTo>
                <a:lnTo>
                  <a:pt x="2349" y="201"/>
                </a:lnTo>
                <a:lnTo>
                  <a:pt x="2359" y="201"/>
                </a:lnTo>
                <a:lnTo>
                  <a:pt x="2369" y="201"/>
                </a:lnTo>
                <a:lnTo>
                  <a:pt x="2379" y="201"/>
                </a:lnTo>
                <a:lnTo>
                  <a:pt x="2390" y="206"/>
                </a:lnTo>
                <a:lnTo>
                  <a:pt x="2400" y="206"/>
                </a:lnTo>
                <a:lnTo>
                  <a:pt x="2410" y="206"/>
                </a:lnTo>
                <a:lnTo>
                  <a:pt x="2421" y="206"/>
                </a:lnTo>
                <a:lnTo>
                  <a:pt x="2431" y="206"/>
                </a:lnTo>
                <a:lnTo>
                  <a:pt x="2441" y="211"/>
                </a:lnTo>
                <a:lnTo>
                  <a:pt x="2451" y="211"/>
                </a:lnTo>
                <a:lnTo>
                  <a:pt x="2457" y="211"/>
                </a:lnTo>
                <a:lnTo>
                  <a:pt x="2467" y="211"/>
                </a:lnTo>
                <a:lnTo>
                  <a:pt x="2477" y="211"/>
                </a:lnTo>
                <a:lnTo>
                  <a:pt x="2487" y="216"/>
                </a:lnTo>
                <a:lnTo>
                  <a:pt x="2498" y="216"/>
                </a:lnTo>
                <a:lnTo>
                  <a:pt x="2508" y="216"/>
                </a:lnTo>
                <a:lnTo>
                  <a:pt x="2518" y="216"/>
                </a:lnTo>
                <a:lnTo>
                  <a:pt x="2528" y="222"/>
                </a:lnTo>
                <a:lnTo>
                  <a:pt x="2539" y="222"/>
                </a:lnTo>
                <a:lnTo>
                  <a:pt x="2549" y="222"/>
                </a:lnTo>
                <a:lnTo>
                  <a:pt x="2559" y="222"/>
                </a:lnTo>
                <a:lnTo>
                  <a:pt x="2570" y="222"/>
                </a:lnTo>
                <a:lnTo>
                  <a:pt x="2580" y="227"/>
                </a:lnTo>
                <a:lnTo>
                  <a:pt x="2590" y="227"/>
                </a:lnTo>
                <a:lnTo>
                  <a:pt x="2600" y="227"/>
                </a:lnTo>
                <a:lnTo>
                  <a:pt x="2611" y="227"/>
                </a:lnTo>
                <a:lnTo>
                  <a:pt x="2621" y="227"/>
                </a:lnTo>
                <a:lnTo>
                  <a:pt x="2631" y="232"/>
                </a:lnTo>
                <a:lnTo>
                  <a:pt x="2636" y="232"/>
                </a:lnTo>
                <a:lnTo>
                  <a:pt x="2647" y="232"/>
                </a:lnTo>
                <a:lnTo>
                  <a:pt x="2657" y="232"/>
                </a:lnTo>
                <a:lnTo>
                  <a:pt x="2667" y="232"/>
                </a:lnTo>
                <a:lnTo>
                  <a:pt x="2678" y="237"/>
                </a:lnTo>
                <a:lnTo>
                  <a:pt x="2688" y="237"/>
                </a:lnTo>
                <a:lnTo>
                  <a:pt x="2698" y="237"/>
                </a:lnTo>
                <a:lnTo>
                  <a:pt x="2708" y="237"/>
                </a:lnTo>
                <a:lnTo>
                  <a:pt x="2719" y="237"/>
                </a:lnTo>
                <a:lnTo>
                  <a:pt x="2729" y="237"/>
                </a:lnTo>
                <a:lnTo>
                  <a:pt x="2739" y="242"/>
                </a:lnTo>
                <a:lnTo>
                  <a:pt x="2749" y="242"/>
                </a:lnTo>
                <a:lnTo>
                  <a:pt x="2760" y="242"/>
                </a:lnTo>
                <a:lnTo>
                  <a:pt x="2770" y="242"/>
                </a:lnTo>
                <a:lnTo>
                  <a:pt x="2780" y="242"/>
                </a:lnTo>
                <a:lnTo>
                  <a:pt x="2791" y="242"/>
                </a:lnTo>
                <a:lnTo>
                  <a:pt x="2801" y="242"/>
                </a:lnTo>
                <a:lnTo>
                  <a:pt x="2811" y="247"/>
                </a:lnTo>
                <a:lnTo>
                  <a:pt x="2816" y="247"/>
                </a:lnTo>
                <a:lnTo>
                  <a:pt x="2827" y="247"/>
                </a:lnTo>
                <a:lnTo>
                  <a:pt x="2837" y="247"/>
                </a:lnTo>
                <a:lnTo>
                  <a:pt x="2847" y="247"/>
                </a:lnTo>
                <a:lnTo>
                  <a:pt x="2857" y="247"/>
                </a:lnTo>
                <a:lnTo>
                  <a:pt x="2868" y="247"/>
                </a:lnTo>
                <a:lnTo>
                  <a:pt x="2878" y="247"/>
                </a:lnTo>
                <a:lnTo>
                  <a:pt x="2888" y="247"/>
                </a:lnTo>
                <a:lnTo>
                  <a:pt x="2899" y="247"/>
                </a:lnTo>
                <a:lnTo>
                  <a:pt x="2909" y="252"/>
                </a:lnTo>
                <a:lnTo>
                  <a:pt x="2919" y="252"/>
                </a:lnTo>
                <a:lnTo>
                  <a:pt x="2929" y="252"/>
                </a:lnTo>
                <a:lnTo>
                  <a:pt x="2940" y="252"/>
                </a:lnTo>
                <a:lnTo>
                  <a:pt x="2950" y="252"/>
                </a:lnTo>
                <a:lnTo>
                  <a:pt x="2960" y="252"/>
                </a:lnTo>
                <a:lnTo>
                  <a:pt x="2970" y="252"/>
                </a:lnTo>
                <a:lnTo>
                  <a:pt x="2981" y="252"/>
                </a:lnTo>
                <a:lnTo>
                  <a:pt x="2991" y="252"/>
                </a:lnTo>
                <a:lnTo>
                  <a:pt x="3001" y="252"/>
                </a:lnTo>
                <a:lnTo>
                  <a:pt x="3006" y="252"/>
                </a:lnTo>
                <a:lnTo>
                  <a:pt x="3017" y="252"/>
                </a:lnTo>
                <a:lnTo>
                  <a:pt x="3027" y="252"/>
                </a:lnTo>
                <a:lnTo>
                  <a:pt x="3037" y="252"/>
                </a:lnTo>
                <a:lnTo>
                  <a:pt x="3048" y="252"/>
                </a:lnTo>
                <a:lnTo>
                  <a:pt x="3058" y="252"/>
                </a:lnTo>
                <a:lnTo>
                  <a:pt x="3068" y="252"/>
                </a:lnTo>
                <a:lnTo>
                  <a:pt x="3078" y="252"/>
                </a:lnTo>
                <a:lnTo>
                  <a:pt x="3089" y="252"/>
                </a:lnTo>
                <a:lnTo>
                  <a:pt x="3099" y="252"/>
                </a:lnTo>
                <a:lnTo>
                  <a:pt x="3109" y="258"/>
                </a:lnTo>
                <a:lnTo>
                  <a:pt x="3120" y="258"/>
                </a:lnTo>
                <a:lnTo>
                  <a:pt x="3130" y="258"/>
                </a:lnTo>
                <a:lnTo>
                  <a:pt x="3140" y="258"/>
                </a:lnTo>
                <a:lnTo>
                  <a:pt x="3150" y="258"/>
                </a:lnTo>
                <a:lnTo>
                  <a:pt x="3161" y="258"/>
                </a:lnTo>
                <a:lnTo>
                  <a:pt x="3171" y="258"/>
                </a:lnTo>
                <a:lnTo>
                  <a:pt x="3181" y="258"/>
                </a:lnTo>
                <a:lnTo>
                  <a:pt x="3186" y="258"/>
                </a:lnTo>
                <a:lnTo>
                  <a:pt x="3197" y="258"/>
                </a:lnTo>
                <a:lnTo>
                  <a:pt x="3207" y="258"/>
                </a:lnTo>
                <a:lnTo>
                  <a:pt x="3217" y="258"/>
                </a:lnTo>
                <a:lnTo>
                  <a:pt x="3227" y="258"/>
                </a:lnTo>
                <a:lnTo>
                  <a:pt x="3238" y="258"/>
                </a:lnTo>
                <a:lnTo>
                  <a:pt x="3248" y="258"/>
                </a:lnTo>
                <a:lnTo>
                  <a:pt x="3258" y="258"/>
                </a:lnTo>
                <a:lnTo>
                  <a:pt x="3269" y="258"/>
                </a:lnTo>
                <a:lnTo>
                  <a:pt x="3279" y="258"/>
                </a:lnTo>
                <a:lnTo>
                  <a:pt x="3289" y="258"/>
                </a:lnTo>
                <a:lnTo>
                  <a:pt x="3299" y="258"/>
                </a:lnTo>
                <a:lnTo>
                  <a:pt x="3310" y="258"/>
                </a:lnTo>
                <a:lnTo>
                  <a:pt x="3320" y="258"/>
                </a:lnTo>
                <a:lnTo>
                  <a:pt x="3330" y="258"/>
                </a:lnTo>
                <a:lnTo>
                  <a:pt x="3341" y="258"/>
                </a:lnTo>
                <a:lnTo>
                  <a:pt x="3351" y="258"/>
                </a:lnTo>
                <a:lnTo>
                  <a:pt x="3361" y="258"/>
                </a:lnTo>
                <a:lnTo>
                  <a:pt x="3366" y="258"/>
                </a:lnTo>
                <a:lnTo>
                  <a:pt x="3377" y="258"/>
                </a:lnTo>
                <a:lnTo>
                  <a:pt x="3387" y="258"/>
                </a:lnTo>
                <a:lnTo>
                  <a:pt x="3397" y="258"/>
                </a:lnTo>
                <a:lnTo>
                  <a:pt x="3407" y="258"/>
                </a:lnTo>
                <a:lnTo>
                  <a:pt x="3418" y="258"/>
                </a:lnTo>
                <a:lnTo>
                  <a:pt x="3428" y="258"/>
                </a:lnTo>
                <a:lnTo>
                  <a:pt x="3438" y="258"/>
                </a:lnTo>
                <a:lnTo>
                  <a:pt x="3448" y="258"/>
                </a:lnTo>
                <a:lnTo>
                  <a:pt x="3459" y="258"/>
                </a:lnTo>
                <a:lnTo>
                  <a:pt x="3469" y="258"/>
                </a:lnTo>
                <a:lnTo>
                  <a:pt x="3479" y="258"/>
                </a:lnTo>
                <a:lnTo>
                  <a:pt x="3490" y="258"/>
                </a:lnTo>
                <a:lnTo>
                  <a:pt x="3500" y="258"/>
                </a:lnTo>
                <a:lnTo>
                  <a:pt x="3510" y="258"/>
                </a:lnTo>
                <a:lnTo>
                  <a:pt x="3520" y="258"/>
                </a:lnTo>
                <a:lnTo>
                  <a:pt x="3531" y="258"/>
                </a:lnTo>
                <a:lnTo>
                  <a:pt x="3541" y="258"/>
                </a:lnTo>
                <a:lnTo>
                  <a:pt x="3546" y="258"/>
                </a:lnTo>
                <a:lnTo>
                  <a:pt x="3556" y="258"/>
                </a:lnTo>
                <a:lnTo>
                  <a:pt x="3567" y="258"/>
                </a:lnTo>
                <a:lnTo>
                  <a:pt x="3577" y="263"/>
                </a:lnTo>
                <a:lnTo>
                  <a:pt x="3587" y="263"/>
                </a:lnTo>
                <a:lnTo>
                  <a:pt x="3598" y="263"/>
                </a:lnTo>
                <a:lnTo>
                  <a:pt x="3608" y="263"/>
                </a:lnTo>
                <a:lnTo>
                  <a:pt x="3618" y="263"/>
                </a:lnTo>
                <a:lnTo>
                  <a:pt x="3628" y="263"/>
                </a:lnTo>
                <a:lnTo>
                  <a:pt x="3639" y="263"/>
                </a:lnTo>
                <a:lnTo>
                  <a:pt x="3649" y="263"/>
                </a:lnTo>
                <a:lnTo>
                  <a:pt x="3659" y="263"/>
                </a:lnTo>
                <a:lnTo>
                  <a:pt x="3669" y="263"/>
                </a:lnTo>
                <a:lnTo>
                  <a:pt x="3680" y="263"/>
                </a:lnTo>
                <a:lnTo>
                  <a:pt x="3690" y="263"/>
                </a:lnTo>
                <a:lnTo>
                  <a:pt x="3700" y="263"/>
                </a:lnTo>
                <a:lnTo>
                  <a:pt x="3711" y="263"/>
                </a:lnTo>
                <a:lnTo>
                  <a:pt x="3721" y="263"/>
                </a:lnTo>
                <a:lnTo>
                  <a:pt x="3726" y="263"/>
                </a:lnTo>
                <a:lnTo>
                  <a:pt x="3736" y="263"/>
                </a:lnTo>
                <a:lnTo>
                  <a:pt x="3747" y="263"/>
                </a:lnTo>
                <a:lnTo>
                  <a:pt x="3757" y="263"/>
                </a:lnTo>
                <a:lnTo>
                  <a:pt x="3767" y="263"/>
                </a:lnTo>
                <a:lnTo>
                  <a:pt x="3777" y="263"/>
                </a:lnTo>
                <a:lnTo>
                  <a:pt x="3788" y="263"/>
                </a:lnTo>
                <a:lnTo>
                  <a:pt x="3798" y="263"/>
                </a:lnTo>
                <a:lnTo>
                  <a:pt x="3808" y="263"/>
                </a:lnTo>
                <a:lnTo>
                  <a:pt x="3819" y="263"/>
                </a:lnTo>
                <a:lnTo>
                  <a:pt x="3829" y="263"/>
                </a:lnTo>
                <a:lnTo>
                  <a:pt x="3839" y="263"/>
                </a:lnTo>
                <a:lnTo>
                  <a:pt x="3849" y="263"/>
                </a:lnTo>
                <a:lnTo>
                  <a:pt x="3860" y="263"/>
                </a:lnTo>
                <a:lnTo>
                  <a:pt x="3870" y="263"/>
                </a:lnTo>
                <a:lnTo>
                  <a:pt x="3880" y="263"/>
                </a:lnTo>
                <a:lnTo>
                  <a:pt x="3890" y="263"/>
                </a:lnTo>
                <a:lnTo>
                  <a:pt x="3901" y="263"/>
                </a:lnTo>
                <a:lnTo>
                  <a:pt x="3906" y="263"/>
                </a:lnTo>
                <a:lnTo>
                  <a:pt x="3916" y="263"/>
                </a:lnTo>
                <a:lnTo>
                  <a:pt x="3926" y="263"/>
                </a:lnTo>
                <a:lnTo>
                  <a:pt x="3937" y="263"/>
                </a:lnTo>
                <a:lnTo>
                  <a:pt x="3947" y="263"/>
                </a:lnTo>
                <a:lnTo>
                  <a:pt x="3957" y="263"/>
                </a:lnTo>
                <a:lnTo>
                  <a:pt x="3968" y="263"/>
                </a:lnTo>
                <a:lnTo>
                  <a:pt x="3978" y="263"/>
                </a:lnTo>
                <a:lnTo>
                  <a:pt x="3988" y="263"/>
                </a:lnTo>
                <a:lnTo>
                  <a:pt x="3998" y="263"/>
                </a:lnTo>
                <a:lnTo>
                  <a:pt x="3998" y="278"/>
                </a:lnTo>
                <a:lnTo>
                  <a:pt x="3988" y="278"/>
                </a:lnTo>
                <a:lnTo>
                  <a:pt x="3978" y="278"/>
                </a:lnTo>
                <a:lnTo>
                  <a:pt x="3968" y="278"/>
                </a:lnTo>
                <a:lnTo>
                  <a:pt x="3957" y="278"/>
                </a:lnTo>
                <a:lnTo>
                  <a:pt x="3947" y="278"/>
                </a:lnTo>
                <a:lnTo>
                  <a:pt x="3937" y="278"/>
                </a:lnTo>
                <a:lnTo>
                  <a:pt x="3926" y="278"/>
                </a:lnTo>
                <a:lnTo>
                  <a:pt x="3916" y="278"/>
                </a:lnTo>
                <a:lnTo>
                  <a:pt x="3906" y="278"/>
                </a:lnTo>
                <a:lnTo>
                  <a:pt x="3901" y="278"/>
                </a:lnTo>
                <a:lnTo>
                  <a:pt x="3890" y="278"/>
                </a:lnTo>
                <a:lnTo>
                  <a:pt x="3880" y="278"/>
                </a:lnTo>
                <a:lnTo>
                  <a:pt x="3870" y="278"/>
                </a:lnTo>
                <a:lnTo>
                  <a:pt x="3860" y="278"/>
                </a:lnTo>
                <a:lnTo>
                  <a:pt x="3849" y="278"/>
                </a:lnTo>
                <a:lnTo>
                  <a:pt x="3839" y="278"/>
                </a:lnTo>
                <a:lnTo>
                  <a:pt x="3829" y="278"/>
                </a:lnTo>
                <a:lnTo>
                  <a:pt x="3819" y="278"/>
                </a:lnTo>
                <a:lnTo>
                  <a:pt x="3808" y="278"/>
                </a:lnTo>
                <a:lnTo>
                  <a:pt x="3798" y="278"/>
                </a:lnTo>
                <a:lnTo>
                  <a:pt x="3788" y="278"/>
                </a:lnTo>
                <a:lnTo>
                  <a:pt x="3777" y="278"/>
                </a:lnTo>
                <a:lnTo>
                  <a:pt x="3767" y="278"/>
                </a:lnTo>
                <a:lnTo>
                  <a:pt x="3757" y="278"/>
                </a:lnTo>
                <a:lnTo>
                  <a:pt x="3747" y="278"/>
                </a:lnTo>
                <a:lnTo>
                  <a:pt x="3736" y="278"/>
                </a:lnTo>
                <a:lnTo>
                  <a:pt x="3726" y="278"/>
                </a:lnTo>
                <a:lnTo>
                  <a:pt x="3721" y="278"/>
                </a:lnTo>
                <a:lnTo>
                  <a:pt x="3711" y="278"/>
                </a:lnTo>
                <a:lnTo>
                  <a:pt x="3700" y="278"/>
                </a:lnTo>
                <a:lnTo>
                  <a:pt x="3690" y="278"/>
                </a:lnTo>
                <a:lnTo>
                  <a:pt x="3680" y="278"/>
                </a:lnTo>
                <a:lnTo>
                  <a:pt x="3669" y="278"/>
                </a:lnTo>
                <a:lnTo>
                  <a:pt x="3659" y="278"/>
                </a:lnTo>
                <a:lnTo>
                  <a:pt x="3649" y="278"/>
                </a:lnTo>
                <a:lnTo>
                  <a:pt x="3639" y="278"/>
                </a:lnTo>
                <a:lnTo>
                  <a:pt x="3628" y="278"/>
                </a:lnTo>
                <a:lnTo>
                  <a:pt x="3618" y="278"/>
                </a:lnTo>
                <a:lnTo>
                  <a:pt x="3608" y="278"/>
                </a:lnTo>
                <a:lnTo>
                  <a:pt x="3598" y="278"/>
                </a:lnTo>
                <a:lnTo>
                  <a:pt x="3587" y="278"/>
                </a:lnTo>
                <a:lnTo>
                  <a:pt x="3577" y="278"/>
                </a:lnTo>
                <a:lnTo>
                  <a:pt x="3567" y="278"/>
                </a:lnTo>
                <a:lnTo>
                  <a:pt x="3556" y="278"/>
                </a:lnTo>
                <a:lnTo>
                  <a:pt x="3546" y="278"/>
                </a:lnTo>
                <a:lnTo>
                  <a:pt x="3541" y="278"/>
                </a:lnTo>
                <a:lnTo>
                  <a:pt x="3531" y="278"/>
                </a:lnTo>
                <a:lnTo>
                  <a:pt x="3520" y="278"/>
                </a:lnTo>
                <a:lnTo>
                  <a:pt x="3510" y="278"/>
                </a:lnTo>
                <a:lnTo>
                  <a:pt x="3500" y="278"/>
                </a:lnTo>
                <a:lnTo>
                  <a:pt x="3490" y="278"/>
                </a:lnTo>
                <a:lnTo>
                  <a:pt x="3479" y="278"/>
                </a:lnTo>
                <a:lnTo>
                  <a:pt x="3469" y="278"/>
                </a:lnTo>
                <a:lnTo>
                  <a:pt x="3459" y="278"/>
                </a:lnTo>
                <a:lnTo>
                  <a:pt x="3448" y="278"/>
                </a:lnTo>
                <a:lnTo>
                  <a:pt x="3438" y="278"/>
                </a:lnTo>
                <a:lnTo>
                  <a:pt x="3428" y="278"/>
                </a:lnTo>
                <a:lnTo>
                  <a:pt x="3418" y="278"/>
                </a:lnTo>
                <a:lnTo>
                  <a:pt x="3407" y="278"/>
                </a:lnTo>
                <a:lnTo>
                  <a:pt x="3397" y="278"/>
                </a:lnTo>
                <a:lnTo>
                  <a:pt x="3387" y="278"/>
                </a:lnTo>
                <a:lnTo>
                  <a:pt x="3377" y="278"/>
                </a:lnTo>
                <a:lnTo>
                  <a:pt x="3366" y="278"/>
                </a:lnTo>
                <a:lnTo>
                  <a:pt x="3361" y="278"/>
                </a:lnTo>
                <a:lnTo>
                  <a:pt x="3351" y="278"/>
                </a:lnTo>
                <a:lnTo>
                  <a:pt x="3341" y="278"/>
                </a:lnTo>
                <a:lnTo>
                  <a:pt x="3330" y="278"/>
                </a:lnTo>
                <a:lnTo>
                  <a:pt x="3320" y="278"/>
                </a:lnTo>
                <a:lnTo>
                  <a:pt x="3310" y="278"/>
                </a:lnTo>
                <a:lnTo>
                  <a:pt x="3299" y="278"/>
                </a:lnTo>
                <a:lnTo>
                  <a:pt x="3289" y="278"/>
                </a:lnTo>
                <a:lnTo>
                  <a:pt x="3279" y="278"/>
                </a:lnTo>
                <a:lnTo>
                  <a:pt x="3269" y="278"/>
                </a:lnTo>
                <a:lnTo>
                  <a:pt x="3258" y="278"/>
                </a:lnTo>
                <a:lnTo>
                  <a:pt x="3248" y="278"/>
                </a:lnTo>
                <a:lnTo>
                  <a:pt x="3238" y="278"/>
                </a:lnTo>
                <a:lnTo>
                  <a:pt x="3227" y="278"/>
                </a:lnTo>
                <a:lnTo>
                  <a:pt x="3217" y="278"/>
                </a:lnTo>
                <a:lnTo>
                  <a:pt x="3207" y="278"/>
                </a:lnTo>
                <a:lnTo>
                  <a:pt x="3197" y="278"/>
                </a:lnTo>
                <a:lnTo>
                  <a:pt x="3186" y="278"/>
                </a:lnTo>
                <a:lnTo>
                  <a:pt x="3181" y="278"/>
                </a:lnTo>
                <a:lnTo>
                  <a:pt x="3171" y="278"/>
                </a:lnTo>
                <a:lnTo>
                  <a:pt x="3161" y="278"/>
                </a:lnTo>
                <a:lnTo>
                  <a:pt x="3150" y="278"/>
                </a:lnTo>
                <a:lnTo>
                  <a:pt x="3140" y="278"/>
                </a:lnTo>
                <a:lnTo>
                  <a:pt x="3130" y="278"/>
                </a:lnTo>
                <a:lnTo>
                  <a:pt x="3120" y="278"/>
                </a:lnTo>
                <a:lnTo>
                  <a:pt x="3109" y="278"/>
                </a:lnTo>
                <a:lnTo>
                  <a:pt x="3099" y="278"/>
                </a:lnTo>
                <a:lnTo>
                  <a:pt x="3089" y="278"/>
                </a:lnTo>
                <a:lnTo>
                  <a:pt x="3078" y="278"/>
                </a:lnTo>
                <a:lnTo>
                  <a:pt x="3068" y="278"/>
                </a:lnTo>
                <a:lnTo>
                  <a:pt x="3058" y="278"/>
                </a:lnTo>
                <a:lnTo>
                  <a:pt x="3048" y="278"/>
                </a:lnTo>
                <a:lnTo>
                  <a:pt x="3037" y="278"/>
                </a:lnTo>
                <a:lnTo>
                  <a:pt x="3027" y="278"/>
                </a:lnTo>
                <a:lnTo>
                  <a:pt x="3017" y="278"/>
                </a:lnTo>
                <a:lnTo>
                  <a:pt x="3006" y="278"/>
                </a:lnTo>
                <a:lnTo>
                  <a:pt x="3001" y="278"/>
                </a:lnTo>
                <a:lnTo>
                  <a:pt x="2991" y="278"/>
                </a:lnTo>
                <a:lnTo>
                  <a:pt x="2981" y="278"/>
                </a:lnTo>
                <a:lnTo>
                  <a:pt x="2970" y="278"/>
                </a:lnTo>
                <a:lnTo>
                  <a:pt x="2960" y="278"/>
                </a:lnTo>
                <a:lnTo>
                  <a:pt x="2950" y="278"/>
                </a:lnTo>
                <a:lnTo>
                  <a:pt x="2940" y="278"/>
                </a:lnTo>
                <a:lnTo>
                  <a:pt x="2929" y="278"/>
                </a:lnTo>
                <a:lnTo>
                  <a:pt x="2919" y="278"/>
                </a:lnTo>
                <a:lnTo>
                  <a:pt x="2909" y="278"/>
                </a:lnTo>
                <a:lnTo>
                  <a:pt x="2899" y="278"/>
                </a:lnTo>
                <a:lnTo>
                  <a:pt x="2888" y="278"/>
                </a:lnTo>
                <a:lnTo>
                  <a:pt x="2878" y="278"/>
                </a:lnTo>
                <a:lnTo>
                  <a:pt x="2868" y="278"/>
                </a:lnTo>
                <a:lnTo>
                  <a:pt x="2857" y="278"/>
                </a:lnTo>
                <a:lnTo>
                  <a:pt x="2847" y="278"/>
                </a:lnTo>
                <a:lnTo>
                  <a:pt x="2837" y="278"/>
                </a:lnTo>
                <a:lnTo>
                  <a:pt x="2827" y="278"/>
                </a:lnTo>
                <a:lnTo>
                  <a:pt x="2816" y="278"/>
                </a:lnTo>
                <a:lnTo>
                  <a:pt x="2811" y="278"/>
                </a:lnTo>
                <a:lnTo>
                  <a:pt x="2801" y="278"/>
                </a:lnTo>
                <a:lnTo>
                  <a:pt x="2791" y="278"/>
                </a:lnTo>
                <a:lnTo>
                  <a:pt x="2780" y="278"/>
                </a:lnTo>
                <a:lnTo>
                  <a:pt x="2770" y="278"/>
                </a:lnTo>
                <a:lnTo>
                  <a:pt x="2760" y="278"/>
                </a:lnTo>
                <a:lnTo>
                  <a:pt x="2749" y="278"/>
                </a:lnTo>
                <a:lnTo>
                  <a:pt x="2739" y="278"/>
                </a:lnTo>
                <a:lnTo>
                  <a:pt x="2729" y="278"/>
                </a:lnTo>
                <a:lnTo>
                  <a:pt x="2719" y="278"/>
                </a:lnTo>
                <a:lnTo>
                  <a:pt x="2708" y="278"/>
                </a:lnTo>
                <a:lnTo>
                  <a:pt x="2698" y="278"/>
                </a:lnTo>
                <a:lnTo>
                  <a:pt x="2688" y="278"/>
                </a:lnTo>
                <a:lnTo>
                  <a:pt x="2678" y="278"/>
                </a:lnTo>
                <a:lnTo>
                  <a:pt x="2667" y="278"/>
                </a:lnTo>
                <a:lnTo>
                  <a:pt x="2657" y="278"/>
                </a:lnTo>
                <a:lnTo>
                  <a:pt x="2647" y="278"/>
                </a:lnTo>
                <a:lnTo>
                  <a:pt x="2636" y="278"/>
                </a:lnTo>
                <a:lnTo>
                  <a:pt x="2631" y="278"/>
                </a:lnTo>
                <a:lnTo>
                  <a:pt x="2621" y="278"/>
                </a:lnTo>
                <a:lnTo>
                  <a:pt x="2611" y="278"/>
                </a:lnTo>
                <a:lnTo>
                  <a:pt x="2600" y="278"/>
                </a:lnTo>
                <a:lnTo>
                  <a:pt x="2590" y="278"/>
                </a:lnTo>
                <a:lnTo>
                  <a:pt x="2580" y="278"/>
                </a:lnTo>
                <a:lnTo>
                  <a:pt x="2570" y="278"/>
                </a:lnTo>
                <a:lnTo>
                  <a:pt x="2559" y="278"/>
                </a:lnTo>
                <a:lnTo>
                  <a:pt x="2549" y="278"/>
                </a:lnTo>
                <a:lnTo>
                  <a:pt x="2539" y="278"/>
                </a:lnTo>
                <a:lnTo>
                  <a:pt x="2528" y="278"/>
                </a:lnTo>
                <a:lnTo>
                  <a:pt x="2518" y="278"/>
                </a:lnTo>
                <a:lnTo>
                  <a:pt x="2508" y="278"/>
                </a:lnTo>
                <a:lnTo>
                  <a:pt x="2498" y="278"/>
                </a:lnTo>
                <a:lnTo>
                  <a:pt x="2487" y="278"/>
                </a:lnTo>
                <a:lnTo>
                  <a:pt x="2477" y="278"/>
                </a:lnTo>
                <a:lnTo>
                  <a:pt x="2467" y="278"/>
                </a:lnTo>
                <a:lnTo>
                  <a:pt x="2457" y="278"/>
                </a:lnTo>
                <a:lnTo>
                  <a:pt x="2451" y="278"/>
                </a:lnTo>
                <a:lnTo>
                  <a:pt x="2441" y="278"/>
                </a:lnTo>
                <a:lnTo>
                  <a:pt x="2431" y="278"/>
                </a:lnTo>
                <a:lnTo>
                  <a:pt x="2421" y="278"/>
                </a:lnTo>
                <a:lnTo>
                  <a:pt x="2410" y="278"/>
                </a:lnTo>
                <a:lnTo>
                  <a:pt x="2400" y="278"/>
                </a:lnTo>
                <a:lnTo>
                  <a:pt x="2390" y="278"/>
                </a:lnTo>
                <a:lnTo>
                  <a:pt x="2379" y="278"/>
                </a:lnTo>
                <a:lnTo>
                  <a:pt x="2369" y="278"/>
                </a:lnTo>
                <a:lnTo>
                  <a:pt x="2359" y="278"/>
                </a:lnTo>
                <a:lnTo>
                  <a:pt x="2349" y="278"/>
                </a:lnTo>
                <a:lnTo>
                  <a:pt x="2338" y="278"/>
                </a:lnTo>
                <a:lnTo>
                  <a:pt x="2328" y="278"/>
                </a:lnTo>
                <a:lnTo>
                  <a:pt x="2318" y="278"/>
                </a:lnTo>
                <a:lnTo>
                  <a:pt x="2307" y="278"/>
                </a:lnTo>
                <a:lnTo>
                  <a:pt x="2297" y="278"/>
                </a:lnTo>
                <a:lnTo>
                  <a:pt x="2287" y="278"/>
                </a:lnTo>
                <a:lnTo>
                  <a:pt x="2277" y="278"/>
                </a:lnTo>
                <a:lnTo>
                  <a:pt x="2271" y="278"/>
                </a:lnTo>
                <a:lnTo>
                  <a:pt x="2261" y="278"/>
                </a:lnTo>
                <a:lnTo>
                  <a:pt x="2251" y="278"/>
                </a:lnTo>
                <a:lnTo>
                  <a:pt x="2241" y="278"/>
                </a:lnTo>
                <a:lnTo>
                  <a:pt x="2230" y="278"/>
                </a:lnTo>
                <a:lnTo>
                  <a:pt x="2220" y="278"/>
                </a:lnTo>
                <a:lnTo>
                  <a:pt x="2210" y="278"/>
                </a:lnTo>
                <a:lnTo>
                  <a:pt x="2200" y="278"/>
                </a:lnTo>
                <a:lnTo>
                  <a:pt x="2189" y="278"/>
                </a:lnTo>
                <a:lnTo>
                  <a:pt x="2179" y="278"/>
                </a:lnTo>
                <a:lnTo>
                  <a:pt x="2169" y="278"/>
                </a:lnTo>
                <a:lnTo>
                  <a:pt x="2158" y="278"/>
                </a:lnTo>
                <a:lnTo>
                  <a:pt x="2148" y="278"/>
                </a:lnTo>
                <a:lnTo>
                  <a:pt x="2138" y="278"/>
                </a:lnTo>
                <a:lnTo>
                  <a:pt x="2128" y="278"/>
                </a:lnTo>
                <a:lnTo>
                  <a:pt x="2117" y="278"/>
                </a:lnTo>
                <a:lnTo>
                  <a:pt x="2107" y="278"/>
                </a:lnTo>
                <a:lnTo>
                  <a:pt x="2097" y="278"/>
                </a:lnTo>
                <a:lnTo>
                  <a:pt x="2092" y="278"/>
                </a:lnTo>
                <a:lnTo>
                  <a:pt x="2081" y="278"/>
                </a:lnTo>
                <a:lnTo>
                  <a:pt x="2071" y="278"/>
                </a:lnTo>
                <a:lnTo>
                  <a:pt x="2061" y="278"/>
                </a:lnTo>
                <a:lnTo>
                  <a:pt x="2050" y="278"/>
                </a:lnTo>
                <a:lnTo>
                  <a:pt x="2040" y="278"/>
                </a:lnTo>
                <a:lnTo>
                  <a:pt x="2030" y="278"/>
                </a:lnTo>
                <a:lnTo>
                  <a:pt x="2020" y="278"/>
                </a:lnTo>
                <a:lnTo>
                  <a:pt x="2009" y="278"/>
                </a:lnTo>
                <a:lnTo>
                  <a:pt x="1999" y="278"/>
                </a:lnTo>
                <a:lnTo>
                  <a:pt x="1989" y="278"/>
                </a:lnTo>
                <a:lnTo>
                  <a:pt x="1979" y="278"/>
                </a:lnTo>
                <a:lnTo>
                  <a:pt x="1968" y="278"/>
                </a:lnTo>
                <a:lnTo>
                  <a:pt x="1958" y="278"/>
                </a:lnTo>
                <a:lnTo>
                  <a:pt x="1948" y="278"/>
                </a:lnTo>
                <a:lnTo>
                  <a:pt x="1937" y="278"/>
                </a:lnTo>
                <a:lnTo>
                  <a:pt x="1927" y="278"/>
                </a:lnTo>
                <a:lnTo>
                  <a:pt x="1917" y="278"/>
                </a:lnTo>
                <a:lnTo>
                  <a:pt x="1907" y="278"/>
                </a:lnTo>
                <a:lnTo>
                  <a:pt x="1901" y="278"/>
                </a:lnTo>
                <a:lnTo>
                  <a:pt x="1891" y="278"/>
                </a:lnTo>
                <a:lnTo>
                  <a:pt x="1881" y="278"/>
                </a:lnTo>
                <a:lnTo>
                  <a:pt x="1871" y="278"/>
                </a:lnTo>
                <a:lnTo>
                  <a:pt x="1860" y="278"/>
                </a:lnTo>
                <a:lnTo>
                  <a:pt x="1850" y="278"/>
                </a:lnTo>
                <a:lnTo>
                  <a:pt x="1840" y="278"/>
                </a:lnTo>
                <a:lnTo>
                  <a:pt x="1829" y="278"/>
                </a:lnTo>
                <a:lnTo>
                  <a:pt x="1819" y="278"/>
                </a:lnTo>
                <a:lnTo>
                  <a:pt x="1809" y="278"/>
                </a:lnTo>
                <a:lnTo>
                  <a:pt x="1799" y="278"/>
                </a:lnTo>
                <a:lnTo>
                  <a:pt x="1788" y="278"/>
                </a:lnTo>
                <a:lnTo>
                  <a:pt x="1778" y="278"/>
                </a:lnTo>
                <a:lnTo>
                  <a:pt x="1768" y="278"/>
                </a:lnTo>
                <a:lnTo>
                  <a:pt x="1758" y="278"/>
                </a:lnTo>
                <a:lnTo>
                  <a:pt x="1747" y="278"/>
                </a:lnTo>
                <a:lnTo>
                  <a:pt x="1737" y="278"/>
                </a:lnTo>
                <a:lnTo>
                  <a:pt x="1727" y="278"/>
                </a:lnTo>
                <a:lnTo>
                  <a:pt x="1722" y="278"/>
                </a:lnTo>
                <a:lnTo>
                  <a:pt x="1711" y="278"/>
                </a:lnTo>
                <a:lnTo>
                  <a:pt x="1701" y="278"/>
                </a:lnTo>
                <a:lnTo>
                  <a:pt x="1691" y="278"/>
                </a:lnTo>
                <a:lnTo>
                  <a:pt x="1680" y="278"/>
                </a:lnTo>
                <a:lnTo>
                  <a:pt x="1670" y="278"/>
                </a:lnTo>
                <a:lnTo>
                  <a:pt x="1660" y="278"/>
                </a:lnTo>
                <a:lnTo>
                  <a:pt x="1650" y="278"/>
                </a:lnTo>
                <a:lnTo>
                  <a:pt x="1639" y="278"/>
                </a:lnTo>
                <a:lnTo>
                  <a:pt x="1629" y="278"/>
                </a:lnTo>
                <a:lnTo>
                  <a:pt x="1619" y="278"/>
                </a:lnTo>
                <a:lnTo>
                  <a:pt x="1608" y="278"/>
                </a:lnTo>
                <a:lnTo>
                  <a:pt x="1598" y="278"/>
                </a:lnTo>
                <a:lnTo>
                  <a:pt x="1588" y="278"/>
                </a:lnTo>
                <a:lnTo>
                  <a:pt x="1578" y="278"/>
                </a:lnTo>
                <a:lnTo>
                  <a:pt x="1567" y="278"/>
                </a:lnTo>
                <a:lnTo>
                  <a:pt x="1557" y="278"/>
                </a:lnTo>
                <a:lnTo>
                  <a:pt x="1547" y="278"/>
                </a:lnTo>
                <a:lnTo>
                  <a:pt x="1542" y="278"/>
                </a:lnTo>
                <a:lnTo>
                  <a:pt x="1531" y="278"/>
                </a:lnTo>
                <a:lnTo>
                  <a:pt x="1521" y="278"/>
                </a:lnTo>
                <a:lnTo>
                  <a:pt x="1511" y="278"/>
                </a:lnTo>
                <a:lnTo>
                  <a:pt x="1501" y="278"/>
                </a:lnTo>
                <a:lnTo>
                  <a:pt x="1490" y="278"/>
                </a:lnTo>
                <a:lnTo>
                  <a:pt x="1480" y="278"/>
                </a:lnTo>
                <a:lnTo>
                  <a:pt x="1470" y="278"/>
                </a:lnTo>
                <a:lnTo>
                  <a:pt x="1459" y="278"/>
                </a:lnTo>
                <a:lnTo>
                  <a:pt x="1449" y="278"/>
                </a:lnTo>
                <a:lnTo>
                  <a:pt x="1439" y="278"/>
                </a:lnTo>
                <a:lnTo>
                  <a:pt x="1429" y="278"/>
                </a:lnTo>
                <a:lnTo>
                  <a:pt x="1418" y="278"/>
                </a:lnTo>
                <a:lnTo>
                  <a:pt x="1408" y="278"/>
                </a:lnTo>
                <a:lnTo>
                  <a:pt x="1398" y="278"/>
                </a:lnTo>
                <a:lnTo>
                  <a:pt x="1387" y="278"/>
                </a:lnTo>
                <a:lnTo>
                  <a:pt x="1377" y="278"/>
                </a:lnTo>
                <a:lnTo>
                  <a:pt x="1367" y="278"/>
                </a:lnTo>
                <a:lnTo>
                  <a:pt x="1362" y="278"/>
                </a:lnTo>
                <a:lnTo>
                  <a:pt x="1351" y="278"/>
                </a:lnTo>
                <a:lnTo>
                  <a:pt x="1341" y="278"/>
                </a:lnTo>
                <a:lnTo>
                  <a:pt x="1331" y="278"/>
                </a:lnTo>
                <a:lnTo>
                  <a:pt x="1321" y="278"/>
                </a:lnTo>
                <a:lnTo>
                  <a:pt x="1310" y="278"/>
                </a:lnTo>
                <a:lnTo>
                  <a:pt x="1300" y="278"/>
                </a:lnTo>
                <a:lnTo>
                  <a:pt x="1290" y="278"/>
                </a:lnTo>
                <a:lnTo>
                  <a:pt x="1280" y="278"/>
                </a:lnTo>
                <a:lnTo>
                  <a:pt x="1269" y="278"/>
                </a:lnTo>
                <a:lnTo>
                  <a:pt x="1259" y="278"/>
                </a:lnTo>
                <a:lnTo>
                  <a:pt x="1249" y="278"/>
                </a:lnTo>
                <a:lnTo>
                  <a:pt x="1238" y="278"/>
                </a:lnTo>
                <a:lnTo>
                  <a:pt x="1228" y="278"/>
                </a:lnTo>
                <a:lnTo>
                  <a:pt x="1218" y="278"/>
                </a:lnTo>
                <a:lnTo>
                  <a:pt x="1208" y="278"/>
                </a:lnTo>
                <a:lnTo>
                  <a:pt x="1197" y="278"/>
                </a:lnTo>
                <a:lnTo>
                  <a:pt x="1187" y="278"/>
                </a:lnTo>
                <a:lnTo>
                  <a:pt x="1182" y="278"/>
                </a:lnTo>
                <a:lnTo>
                  <a:pt x="1172" y="278"/>
                </a:lnTo>
                <a:lnTo>
                  <a:pt x="1161" y="278"/>
                </a:lnTo>
                <a:lnTo>
                  <a:pt x="1151" y="278"/>
                </a:lnTo>
                <a:lnTo>
                  <a:pt x="1141" y="278"/>
                </a:lnTo>
                <a:lnTo>
                  <a:pt x="1130" y="278"/>
                </a:lnTo>
                <a:lnTo>
                  <a:pt x="1120" y="278"/>
                </a:lnTo>
                <a:lnTo>
                  <a:pt x="1110" y="278"/>
                </a:lnTo>
                <a:lnTo>
                  <a:pt x="1100" y="278"/>
                </a:lnTo>
                <a:lnTo>
                  <a:pt x="1089" y="278"/>
                </a:lnTo>
                <a:lnTo>
                  <a:pt x="1079" y="278"/>
                </a:lnTo>
                <a:lnTo>
                  <a:pt x="1069" y="278"/>
                </a:lnTo>
                <a:lnTo>
                  <a:pt x="1059" y="278"/>
                </a:lnTo>
                <a:lnTo>
                  <a:pt x="1048" y="278"/>
                </a:lnTo>
                <a:lnTo>
                  <a:pt x="1038" y="278"/>
                </a:lnTo>
                <a:lnTo>
                  <a:pt x="1028" y="278"/>
                </a:lnTo>
                <a:lnTo>
                  <a:pt x="1017" y="278"/>
                </a:lnTo>
                <a:lnTo>
                  <a:pt x="1007" y="278"/>
                </a:lnTo>
                <a:lnTo>
                  <a:pt x="1002" y="278"/>
                </a:lnTo>
                <a:lnTo>
                  <a:pt x="992" y="278"/>
                </a:lnTo>
                <a:lnTo>
                  <a:pt x="981" y="278"/>
                </a:lnTo>
                <a:lnTo>
                  <a:pt x="971" y="278"/>
                </a:lnTo>
                <a:lnTo>
                  <a:pt x="961" y="278"/>
                </a:lnTo>
                <a:lnTo>
                  <a:pt x="951" y="278"/>
                </a:lnTo>
                <a:lnTo>
                  <a:pt x="940" y="278"/>
                </a:lnTo>
                <a:lnTo>
                  <a:pt x="930" y="278"/>
                </a:lnTo>
                <a:lnTo>
                  <a:pt x="920" y="278"/>
                </a:lnTo>
                <a:lnTo>
                  <a:pt x="909" y="278"/>
                </a:lnTo>
                <a:lnTo>
                  <a:pt x="899" y="278"/>
                </a:lnTo>
                <a:lnTo>
                  <a:pt x="889" y="278"/>
                </a:lnTo>
                <a:lnTo>
                  <a:pt x="879" y="278"/>
                </a:lnTo>
                <a:lnTo>
                  <a:pt x="868" y="278"/>
                </a:lnTo>
                <a:lnTo>
                  <a:pt x="858" y="278"/>
                </a:lnTo>
                <a:lnTo>
                  <a:pt x="848" y="278"/>
                </a:lnTo>
                <a:lnTo>
                  <a:pt x="837" y="278"/>
                </a:lnTo>
                <a:lnTo>
                  <a:pt x="827" y="278"/>
                </a:lnTo>
                <a:lnTo>
                  <a:pt x="817" y="278"/>
                </a:lnTo>
                <a:lnTo>
                  <a:pt x="812" y="278"/>
                </a:lnTo>
                <a:lnTo>
                  <a:pt x="802" y="278"/>
                </a:lnTo>
                <a:lnTo>
                  <a:pt x="791" y="278"/>
                </a:lnTo>
                <a:lnTo>
                  <a:pt x="781" y="278"/>
                </a:lnTo>
                <a:lnTo>
                  <a:pt x="771" y="278"/>
                </a:lnTo>
                <a:lnTo>
                  <a:pt x="760" y="278"/>
                </a:lnTo>
                <a:lnTo>
                  <a:pt x="750" y="278"/>
                </a:lnTo>
                <a:lnTo>
                  <a:pt x="740" y="278"/>
                </a:lnTo>
                <a:lnTo>
                  <a:pt x="730" y="278"/>
                </a:lnTo>
                <a:lnTo>
                  <a:pt x="719" y="278"/>
                </a:lnTo>
                <a:lnTo>
                  <a:pt x="709" y="278"/>
                </a:lnTo>
                <a:lnTo>
                  <a:pt x="699" y="278"/>
                </a:lnTo>
                <a:lnTo>
                  <a:pt x="688" y="278"/>
                </a:lnTo>
                <a:lnTo>
                  <a:pt x="678" y="278"/>
                </a:lnTo>
                <a:lnTo>
                  <a:pt x="668" y="278"/>
                </a:lnTo>
                <a:lnTo>
                  <a:pt x="658" y="278"/>
                </a:lnTo>
                <a:lnTo>
                  <a:pt x="647" y="278"/>
                </a:lnTo>
                <a:lnTo>
                  <a:pt x="637" y="278"/>
                </a:lnTo>
                <a:lnTo>
                  <a:pt x="632" y="278"/>
                </a:lnTo>
                <a:lnTo>
                  <a:pt x="622" y="278"/>
                </a:lnTo>
                <a:lnTo>
                  <a:pt x="611" y="278"/>
                </a:lnTo>
                <a:lnTo>
                  <a:pt x="601" y="278"/>
                </a:lnTo>
                <a:lnTo>
                  <a:pt x="591" y="278"/>
                </a:lnTo>
                <a:lnTo>
                  <a:pt x="581" y="278"/>
                </a:lnTo>
                <a:lnTo>
                  <a:pt x="570" y="278"/>
                </a:lnTo>
                <a:lnTo>
                  <a:pt x="560" y="278"/>
                </a:lnTo>
                <a:lnTo>
                  <a:pt x="550" y="278"/>
                </a:lnTo>
                <a:lnTo>
                  <a:pt x="539" y="278"/>
                </a:lnTo>
                <a:lnTo>
                  <a:pt x="529" y="278"/>
                </a:lnTo>
                <a:lnTo>
                  <a:pt x="519" y="278"/>
                </a:lnTo>
                <a:lnTo>
                  <a:pt x="509" y="278"/>
                </a:lnTo>
                <a:lnTo>
                  <a:pt x="498" y="278"/>
                </a:lnTo>
                <a:lnTo>
                  <a:pt x="488" y="278"/>
                </a:lnTo>
                <a:lnTo>
                  <a:pt x="478" y="278"/>
                </a:lnTo>
                <a:lnTo>
                  <a:pt x="467" y="278"/>
                </a:lnTo>
                <a:lnTo>
                  <a:pt x="457" y="278"/>
                </a:lnTo>
                <a:lnTo>
                  <a:pt x="452" y="278"/>
                </a:lnTo>
                <a:lnTo>
                  <a:pt x="442" y="278"/>
                </a:lnTo>
                <a:lnTo>
                  <a:pt x="431" y="278"/>
                </a:lnTo>
                <a:lnTo>
                  <a:pt x="421" y="278"/>
                </a:lnTo>
                <a:lnTo>
                  <a:pt x="411" y="278"/>
                </a:lnTo>
                <a:lnTo>
                  <a:pt x="401" y="278"/>
                </a:lnTo>
                <a:lnTo>
                  <a:pt x="390" y="278"/>
                </a:lnTo>
                <a:lnTo>
                  <a:pt x="380" y="278"/>
                </a:lnTo>
                <a:lnTo>
                  <a:pt x="370" y="278"/>
                </a:lnTo>
                <a:lnTo>
                  <a:pt x="360" y="278"/>
                </a:lnTo>
                <a:lnTo>
                  <a:pt x="349" y="278"/>
                </a:lnTo>
                <a:lnTo>
                  <a:pt x="339" y="278"/>
                </a:lnTo>
                <a:lnTo>
                  <a:pt x="329" y="278"/>
                </a:lnTo>
                <a:lnTo>
                  <a:pt x="318" y="278"/>
                </a:lnTo>
                <a:lnTo>
                  <a:pt x="308" y="278"/>
                </a:lnTo>
                <a:lnTo>
                  <a:pt x="298" y="278"/>
                </a:lnTo>
                <a:lnTo>
                  <a:pt x="288" y="278"/>
                </a:lnTo>
                <a:lnTo>
                  <a:pt x="277" y="278"/>
                </a:lnTo>
                <a:lnTo>
                  <a:pt x="272" y="278"/>
                </a:lnTo>
                <a:lnTo>
                  <a:pt x="262" y="278"/>
                </a:lnTo>
                <a:lnTo>
                  <a:pt x="252" y="278"/>
                </a:lnTo>
                <a:lnTo>
                  <a:pt x="241" y="278"/>
                </a:lnTo>
                <a:lnTo>
                  <a:pt x="231" y="278"/>
                </a:lnTo>
                <a:lnTo>
                  <a:pt x="221" y="278"/>
                </a:lnTo>
                <a:lnTo>
                  <a:pt x="210" y="278"/>
                </a:lnTo>
                <a:lnTo>
                  <a:pt x="200" y="278"/>
                </a:lnTo>
                <a:lnTo>
                  <a:pt x="190" y="278"/>
                </a:lnTo>
                <a:lnTo>
                  <a:pt x="180" y="278"/>
                </a:lnTo>
                <a:lnTo>
                  <a:pt x="169" y="278"/>
                </a:lnTo>
                <a:lnTo>
                  <a:pt x="159" y="278"/>
                </a:lnTo>
                <a:lnTo>
                  <a:pt x="149" y="278"/>
                </a:lnTo>
                <a:lnTo>
                  <a:pt x="138" y="278"/>
                </a:lnTo>
                <a:lnTo>
                  <a:pt x="128" y="278"/>
                </a:lnTo>
                <a:lnTo>
                  <a:pt x="118" y="278"/>
                </a:lnTo>
                <a:lnTo>
                  <a:pt x="108" y="278"/>
                </a:lnTo>
                <a:lnTo>
                  <a:pt x="97" y="278"/>
                </a:lnTo>
                <a:lnTo>
                  <a:pt x="92" y="278"/>
                </a:lnTo>
                <a:lnTo>
                  <a:pt x="82" y="278"/>
                </a:lnTo>
                <a:lnTo>
                  <a:pt x="72" y="278"/>
                </a:lnTo>
                <a:lnTo>
                  <a:pt x="61" y="278"/>
                </a:lnTo>
                <a:lnTo>
                  <a:pt x="51" y="278"/>
                </a:lnTo>
                <a:lnTo>
                  <a:pt x="41" y="278"/>
                </a:lnTo>
                <a:lnTo>
                  <a:pt x="31" y="278"/>
                </a:lnTo>
                <a:lnTo>
                  <a:pt x="20" y="278"/>
                </a:lnTo>
                <a:lnTo>
                  <a:pt x="10" y="278"/>
                </a:lnTo>
                <a:lnTo>
                  <a:pt x="0" y="278"/>
                </a:lnTo>
                <a:close/>
              </a:path>
            </a:pathLst>
          </a:custGeom>
          <a:gradFill rotWithShape="0">
            <a:gsLst>
              <a:gs pos="0">
                <a:srgbClr val="0099FF"/>
              </a:gs>
              <a:gs pos="100000">
                <a:srgbClr val="FFFFFF"/>
              </a:gs>
            </a:gsLst>
            <a:lin ang="5400000" scaled="1"/>
          </a:gradFill>
          <a:ln w="9525">
            <a:noFill/>
            <a:round/>
            <a:headEnd/>
            <a:tailEnd/>
          </a:ln>
        </p:spPr>
        <p:txBody>
          <a:bodyPr/>
          <a:lstStyle/>
          <a:p>
            <a:endParaRPr lang="en-GB"/>
          </a:p>
        </p:txBody>
      </p:sp>
      <p:sp>
        <p:nvSpPr>
          <p:cNvPr id="425308" name="Freeform 348" descr="Wide downward diagonal"/>
          <p:cNvSpPr>
            <a:spLocks/>
          </p:cNvSpPr>
          <p:nvPr/>
        </p:nvSpPr>
        <p:spPr bwMode="auto">
          <a:xfrm>
            <a:off x="1431925" y="4983163"/>
            <a:ext cx="6346825" cy="457200"/>
          </a:xfrm>
          <a:custGeom>
            <a:avLst/>
            <a:gdLst/>
            <a:ahLst/>
            <a:cxnLst>
              <a:cxn ang="0">
                <a:pos x="108" y="288"/>
              </a:cxn>
              <a:cxn ang="0">
                <a:pos x="241" y="288"/>
              </a:cxn>
              <a:cxn ang="0">
                <a:pos x="370" y="288"/>
              </a:cxn>
              <a:cxn ang="0">
                <a:pos x="498" y="288"/>
              </a:cxn>
              <a:cxn ang="0">
                <a:pos x="632" y="283"/>
              </a:cxn>
              <a:cxn ang="0">
                <a:pos x="760" y="278"/>
              </a:cxn>
              <a:cxn ang="0">
                <a:pos x="889" y="268"/>
              </a:cxn>
              <a:cxn ang="0">
                <a:pos x="1017" y="257"/>
              </a:cxn>
              <a:cxn ang="0">
                <a:pos x="1151" y="242"/>
              </a:cxn>
              <a:cxn ang="0">
                <a:pos x="1280" y="226"/>
              </a:cxn>
              <a:cxn ang="0">
                <a:pos x="1408" y="206"/>
              </a:cxn>
              <a:cxn ang="0">
                <a:pos x="1542" y="185"/>
              </a:cxn>
              <a:cxn ang="0">
                <a:pos x="1670" y="113"/>
              </a:cxn>
              <a:cxn ang="0">
                <a:pos x="1799" y="52"/>
              </a:cxn>
              <a:cxn ang="0">
                <a:pos x="1927" y="31"/>
              </a:cxn>
              <a:cxn ang="0">
                <a:pos x="2061" y="0"/>
              </a:cxn>
              <a:cxn ang="0">
                <a:pos x="2189" y="16"/>
              </a:cxn>
              <a:cxn ang="0">
                <a:pos x="2318" y="67"/>
              </a:cxn>
              <a:cxn ang="0">
                <a:pos x="2451" y="124"/>
              </a:cxn>
              <a:cxn ang="0">
                <a:pos x="2580" y="180"/>
              </a:cxn>
              <a:cxn ang="0">
                <a:pos x="2708" y="216"/>
              </a:cxn>
              <a:cxn ang="0">
                <a:pos x="2837" y="242"/>
              </a:cxn>
              <a:cxn ang="0">
                <a:pos x="2970" y="262"/>
              </a:cxn>
              <a:cxn ang="0">
                <a:pos x="3099" y="262"/>
              </a:cxn>
              <a:cxn ang="0">
                <a:pos x="3227" y="268"/>
              </a:cxn>
              <a:cxn ang="0">
                <a:pos x="3361" y="268"/>
              </a:cxn>
              <a:cxn ang="0">
                <a:pos x="3490" y="268"/>
              </a:cxn>
              <a:cxn ang="0">
                <a:pos x="3618" y="273"/>
              </a:cxn>
              <a:cxn ang="0">
                <a:pos x="3747" y="273"/>
              </a:cxn>
              <a:cxn ang="0">
                <a:pos x="3880" y="273"/>
              </a:cxn>
              <a:cxn ang="0">
                <a:pos x="3998" y="273"/>
              </a:cxn>
              <a:cxn ang="0">
                <a:pos x="3870" y="273"/>
              </a:cxn>
              <a:cxn ang="0">
                <a:pos x="3736" y="273"/>
              </a:cxn>
              <a:cxn ang="0">
                <a:pos x="3608" y="273"/>
              </a:cxn>
              <a:cxn ang="0">
                <a:pos x="3479" y="268"/>
              </a:cxn>
              <a:cxn ang="0">
                <a:pos x="3351" y="268"/>
              </a:cxn>
              <a:cxn ang="0">
                <a:pos x="3217" y="268"/>
              </a:cxn>
              <a:cxn ang="0">
                <a:pos x="3089" y="262"/>
              </a:cxn>
              <a:cxn ang="0">
                <a:pos x="2960" y="262"/>
              </a:cxn>
              <a:cxn ang="0">
                <a:pos x="2827" y="257"/>
              </a:cxn>
              <a:cxn ang="0">
                <a:pos x="2698" y="247"/>
              </a:cxn>
              <a:cxn ang="0">
                <a:pos x="2570" y="232"/>
              </a:cxn>
              <a:cxn ang="0">
                <a:pos x="2441" y="221"/>
              </a:cxn>
              <a:cxn ang="0">
                <a:pos x="2307" y="206"/>
              </a:cxn>
              <a:cxn ang="0">
                <a:pos x="2179" y="175"/>
              </a:cxn>
              <a:cxn ang="0">
                <a:pos x="2050" y="46"/>
              </a:cxn>
              <a:cxn ang="0">
                <a:pos x="1917" y="31"/>
              </a:cxn>
              <a:cxn ang="0">
                <a:pos x="1788" y="46"/>
              </a:cxn>
              <a:cxn ang="0">
                <a:pos x="1660" y="118"/>
              </a:cxn>
              <a:cxn ang="0">
                <a:pos x="1531" y="185"/>
              </a:cxn>
              <a:cxn ang="0">
                <a:pos x="1398" y="211"/>
              </a:cxn>
              <a:cxn ang="0">
                <a:pos x="1269" y="226"/>
              </a:cxn>
              <a:cxn ang="0">
                <a:pos x="1141" y="242"/>
              </a:cxn>
              <a:cxn ang="0">
                <a:pos x="1007" y="257"/>
              </a:cxn>
              <a:cxn ang="0">
                <a:pos x="879" y="268"/>
              </a:cxn>
              <a:cxn ang="0">
                <a:pos x="750" y="278"/>
              </a:cxn>
              <a:cxn ang="0">
                <a:pos x="622" y="283"/>
              </a:cxn>
              <a:cxn ang="0">
                <a:pos x="488" y="288"/>
              </a:cxn>
              <a:cxn ang="0">
                <a:pos x="360" y="288"/>
              </a:cxn>
              <a:cxn ang="0">
                <a:pos x="231" y="288"/>
              </a:cxn>
              <a:cxn ang="0">
                <a:pos x="97" y="288"/>
              </a:cxn>
            </a:cxnLst>
            <a:rect l="0" t="0" r="r" b="b"/>
            <a:pathLst>
              <a:path w="3998" h="288">
                <a:moveTo>
                  <a:pt x="0" y="288"/>
                </a:moveTo>
                <a:lnTo>
                  <a:pt x="0" y="288"/>
                </a:lnTo>
                <a:lnTo>
                  <a:pt x="10" y="288"/>
                </a:lnTo>
                <a:lnTo>
                  <a:pt x="20" y="288"/>
                </a:lnTo>
                <a:lnTo>
                  <a:pt x="31" y="288"/>
                </a:lnTo>
                <a:lnTo>
                  <a:pt x="41" y="288"/>
                </a:lnTo>
                <a:lnTo>
                  <a:pt x="51" y="288"/>
                </a:lnTo>
                <a:lnTo>
                  <a:pt x="61" y="288"/>
                </a:lnTo>
                <a:lnTo>
                  <a:pt x="72" y="288"/>
                </a:lnTo>
                <a:lnTo>
                  <a:pt x="82" y="288"/>
                </a:lnTo>
                <a:lnTo>
                  <a:pt x="92" y="288"/>
                </a:lnTo>
                <a:lnTo>
                  <a:pt x="97" y="288"/>
                </a:lnTo>
                <a:lnTo>
                  <a:pt x="108" y="288"/>
                </a:lnTo>
                <a:lnTo>
                  <a:pt x="118" y="288"/>
                </a:lnTo>
                <a:lnTo>
                  <a:pt x="128" y="288"/>
                </a:lnTo>
                <a:lnTo>
                  <a:pt x="138" y="288"/>
                </a:lnTo>
                <a:lnTo>
                  <a:pt x="149" y="288"/>
                </a:lnTo>
                <a:lnTo>
                  <a:pt x="159" y="288"/>
                </a:lnTo>
                <a:lnTo>
                  <a:pt x="169" y="288"/>
                </a:lnTo>
                <a:lnTo>
                  <a:pt x="180" y="288"/>
                </a:lnTo>
                <a:lnTo>
                  <a:pt x="190" y="288"/>
                </a:lnTo>
                <a:lnTo>
                  <a:pt x="200" y="288"/>
                </a:lnTo>
                <a:lnTo>
                  <a:pt x="210" y="288"/>
                </a:lnTo>
                <a:lnTo>
                  <a:pt x="221" y="288"/>
                </a:lnTo>
                <a:lnTo>
                  <a:pt x="231" y="288"/>
                </a:lnTo>
                <a:lnTo>
                  <a:pt x="241" y="288"/>
                </a:lnTo>
                <a:lnTo>
                  <a:pt x="252" y="288"/>
                </a:lnTo>
                <a:lnTo>
                  <a:pt x="262" y="288"/>
                </a:lnTo>
                <a:lnTo>
                  <a:pt x="272" y="288"/>
                </a:lnTo>
                <a:lnTo>
                  <a:pt x="277" y="288"/>
                </a:lnTo>
                <a:lnTo>
                  <a:pt x="288" y="288"/>
                </a:lnTo>
                <a:lnTo>
                  <a:pt x="298" y="288"/>
                </a:lnTo>
                <a:lnTo>
                  <a:pt x="308" y="288"/>
                </a:lnTo>
                <a:lnTo>
                  <a:pt x="318" y="288"/>
                </a:lnTo>
                <a:lnTo>
                  <a:pt x="329" y="288"/>
                </a:lnTo>
                <a:lnTo>
                  <a:pt x="339" y="288"/>
                </a:lnTo>
                <a:lnTo>
                  <a:pt x="349" y="288"/>
                </a:lnTo>
                <a:lnTo>
                  <a:pt x="360" y="288"/>
                </a:lnTo>
                <a:lnTo>
                  <a:pt x="370" y="288"/>
                </a:lnTo>
                <a:lnTo>
                  <a:pt x="380" y="288"/>
                </a:lnTo>
                <a:lnTo>
                  <a:pt x="390" y="288"/>
                </a:lnTo>
                <a:lnTo>
                  <a:pt x="401" y="288"/>
                </a:lnTo>
                <a:lnTo>
                  <a:pt x="411" y="288"/>
                </a:lnTo>
                <a:lnTo>
                  <a:pt x="421" y="288"/>
                </a:lnTo>
                <a:lnTo>
                  <a:pt x="431" y="288"/>
                </a:lnTo>
                <a:lnTo>
                  <a:pt x="442" y="288"/>
                </a:lnTo>
                <a:lnTo>
                  <a:pt x="452" y="288"/>
                </a:lnTo>
                <a:lnTo>
                  <a:pt x="457" y="288"/>
                </a:lnTo>
                <a:lnTo>
                  <a:pt x="467" y="288"/>
                </a:lnTo>
                <a:lnTo>
                  <a:pt x="478" y="288"/>
                </a:lnTo>
                <a:lnTo>
                  <a:pt x="488" y="288"/>
                </a:lnTo>
                <a:lnTo>
                  <a:pt x="498" y="288"/>
                </a:lnTo>
                <a:lnTo>
                  <a:pt x="509" y="283"/>
                </a:lnTo>
                <a:lnTo>
                  <a:pt x="519" y="283"/>
                </a:lnTo>
                <a:lnTo>
                  <a:pt x="529" y="283"/>
                </a:lnTo>
                <a:lnTo>
                  <a:pt x="539" y="283"/>
                </a:lnTo>
                <a:lnTo>
                  <a:pt x="550" y="283"/>
                </a:lnTo>
                <a:lnTo>
                  <a:pt x="560" y="283"/>
                </a:lnTo>
                <a:lnTo>
                  <a:pt x="570" y="283"/>
                </a:lnTo>
                <a:lnTo>
                  <a:pt x="581" y="283"/>
                </a:lnTo>
                <a:lnTo>
                  <a:pt x="591" y="283"/>
                </a:lnTo>
                <a:lnTo>
                  <a:pt x="601" y="283"/>
                </a:lnTo>
                <a:lnTo>
                  <a:pt x="611" y="283"/>
                </a:lnTo>
                <a:lnTo>
                  <a:pt x="622" y="283"/>
                </a:lnTo>
                <a:lnTo>
                  <a:pt x="632" y="283"/>
                </a:lnTo>
                <a:lnTo>
                  <a:pt x="637" y="283"/>
                </a:lnTo>
                <a:lnTo>
                  <a:pt x="647" y="283"/>
                </a:lnTo>
                <a:lnTo>
                  <a:pt x="658" y="283"/>
                </a:lnTo>
                <a:lnTo>
                  <a:pt x="668" y="278"/>
                </a:lnTo>
                <a:lnTo>
                  <a:pt x="678" y="278"/>
                </a:lnTo>
                <a:lnTo>
                  <a:pt x="688" y="278"/>
                </a:lnTo>
                <a:lnTo>
                  <a:pt x="699" y="278"/>
                </a:lnTo>
                <a:lnTo>
                  <a:pt x="709" y="278"/>
                </a:lnTo>
                <a:lnTo>
                  <a:pt x="719" y="278"/>
                </a:lnTo>
                <a:lnTo>
                  <a:pt x="730" y="278"/>
                </a:lnTo>
                <a:lnTo>
                  <a:pt x="740" y="278"/>
                </a:lnTo>
                <a:lnTo>
                  <a:pt x="750" y="278"/>
                </a:lnTo>
                <a:lnTo>
                  <a:pt x="760" y="278"/>
                </a:lnTo>
                <a:lnTo>
                  <a:pt x="771" y="278"/>
                </a:lnTo>
                <a:lnTo>
                  <a:pt x="781" y="278"/>
                </a:lnTo>
                <a:lnTo>
                  <a:pt x="791" y="278"/>
                </a:lnTo>
                <a:lnTo>
                  <a:pt x="802" y="273"/>
                </a:lnTo>
                <a:lnTo>
                  <a:pt x="812" y="273"/>
                </a:lnTo>
                <a:lnTo>
                  <a:pt x="817" y="273"/>
                </a:lnTo>
                <a:lnTo>
                  <a:pt x="827" y="273"/>
                </a:lnTo>
                <a:lnTo>
                  <a:pt x="837" y="273"/>
                </a:lnTo>
                <a:lnTo>
                  <a:pt x="848" y="273"/>
                </a:lnTo>
                <a:lnTo>
                  <a:pt x="858" y="273"/>
                </a:lnTo>
                <a:lnTo>
                  <a:pt x="868" y="273"/>
                </a:lnTo>
                <a:lnTo>
                  <a:pt x="879" y="268"/>
                </a:lnTo>
                <a:lnTo>
                  <a:pt x="889" y="268"/>
                </a:lnTo>
                <a:lnTo>
                  <a:pt x="899" y="268"/>
                </a:lnTo>
                <a:lnTo>
                  <a:pt x="909" y="268"/>
                </a:lnTo>
                <a:lnTo>
                  <a:pt x="920" y="268"/>
                </a:lnTo>
                <a:lnTo>
                  <a:pt x="930" y="268"/>
                </a:lnTo>
                <a:lnTo>
                  <a:pt x="940" y="268"/>
                </a:lnTo>
                <a:lnTo>
                  <a:pt x="951" y="268"/>
                </a:lnTo>
                <a:lnTo>
                  <a:pt x="961" y="262"/>
                </a:lnTo>
                <a:lnTo>
                  <a:pt x="971" y="262"/>
                </a:lnTo>
                <a:lnTo>
                  <a:pt x="981" y="262"/>
                </a:lnTo>
                <a:lnTo>
                  <a:pt x="992" y="262"/>
                </a:lnTo>
                <a:lnTo>
                  <a:pt x="1002" y="257"/>
                </a:lnTo>
                <a:lnTo>
                  <a:pt x="1007" y="257"/>
                </a:lnTo>
                <a:lnTo>
                  <a:pt x="1017" y="257"/>
                </a:lnTo>
                <a:lnTo>
                  <a:pt x="1028" y="252"/>
                </a:lnTo>
                <a:lnTo>
                  <a:pt x="1038" y="252"/>
                </a:lnTo>
                <a:lnTo>
                  <a:pt x="1048" y="252"/>
                </a:lnTo>
                <a:lnTo>
                  <a:pt x="1059" y="247"/>
                </a:lnTo>
                <a:lnTo>
                  <a:pt x="1069" y="247"/>
                </a:lnTo>
                <a:lnTo>
                  <a:pt x="1079" y="247"/>
                </a:lnTo>
                <a:lnTo>
                  <a:pt x="1089" y="247"/>
                </a:lnTo>
                <a:lnTo>
                  <a:pt x="1100" y="242"/>
                </a:lnTo>
                <a:lnTo>
                  <a:pt x="1110" y="242"/>
                </a:lnTo>
                <a:lnTo>
                  <a:pt x="1120" y="237"/>
                </a:lnTo>
                <a:lnTo>
                  <a:pt x="1130" y="237"/>
                </a:lnTo>
                <a:lnTo>
                  <a:pt x="1141" y="242"/>
                </a:lnTo>
                <a:lnTo>
                  <a:pt x="1151" y="242"/>
                </a:lnTo>
                <a:lnTo>
                  <a:pt x="1161" y="237"/>
                </a:lnTo>
                <a:lnTo>
                  <a:pt x="1172" y="237"/>
                </a:lnTo>
                <a:lnTo>
                  <a:pt x="1182" y="237"/>
                </a:lnTo>
                <a:lnTo>
                  <a:pt x="1187" y="242"/>
                </a:lnTo>
                <a:lnTo>
                  <a:pt x="1197" y="232"/>
                </a:lnTo>
                <a:lnTo>
                  <a:pt x="1208" y="242"/>
                </a:lnTo>
                <a:lnTo>
                  <a:pt x="1218" y="237"/>
                </a:lnTo>
                <a:lnTo>
                  <a:pt x="1228" y="232"/>
                </a:lnTo>
                <a:lnTo>
                  <a:pt x="1238" y="232"/>
                </a:lnTo>
                <a:lnTo>
                  <a:pt x="1249" y="232"/>
                </a:lnTo>
                <a:lnTo>
                  <a:pt x="1259" y="232"/>
                </a:lnTo>
                <a:lnTo>
                  <a:pt x="1269" y="226"/>
                </a:lnTo>
                <a:lnTo>
                  <a:pt x="1280" y="226"/>
                </a:lnTo>
                <a:lnTo>
                  <a:pt x="1290" y="221"/>
                </a:lnTo>
                <a:lnTo>
                  <a:pt x="1300" y="226"/>
                </a:lnTo>
                <a:lnTo>
                  <a:pt x="1310" y="232"/>
                </a:lnTo>
                <a:lnTo>
                  <a:pt x="1321" y="237"/>
                </a:lnTo>
                <a:lnTo>
                  <a:pt x="1331" y="232"/>
                </a:lnTo>
                <a:lnTo>
                  <a:pt x="1341" y="226"/>
                </a:lnTo>
                <a:lnTo>
                  <a:pt x="1351" y="226"/>
                </a:lnTo>
                <a:lnTo>
                  <a:pt x="1362" y="221"/>
                </a:lnTo>
                <a:lnTo>
                  <a:pt x="1367" y="216"/>
                </a:lnTo>
                <a:lnTo>
                  <a:pt x="1377" y="216"/>
                </a:lnTo>
                <a:lnTo>
                  <a:pt x="1387" y="216"/>
                </a:lnTo>
                <a:lnTo>
                  <a:pt x="1398" y="211"/>
                </a:lnTo>
                <a:lnTo>
                  <a:pt x="1408" y="206"/>
                </a:lnTo>
                <a:lnTo>
                  <a:pt x="1418" y="206"/>
                </a:lnTo>
                <a:lnTo>
                  <a:pt x="1429" y="206"/>
                </a:lnTo>
                <a:lnTo>
                  <a:pt x="1439" y="206"/>
                </a:lnTo>
                <a:lnTo>
                  <a:pt x="1449" y="211"/>
                </a:lnTo>
                <a:lnTo>
                  <a:pt x="1459" y="211"/>
                </a:lnTo>
                <a:lnTo>
                  <a:pt x="1470" y="201"/>
                </a:lnTo>
                <a:lnTo>
                  <a:pt x="1480" y="196"/>
                </a:lnTo>
                <a:lnTo>
                  <a:pt x="1490" y="196"/>
                </a:lnTo>
                <a:lnTo>
                  <a:pt x="1501" y="196"/>
                </a:lnTo>
                <a:lnTo>
                  <a:pt x="1511" y="190"/>
                </a:lnTo>
                <a:lnTo>
                  <a:pt x="1521" y="190"/>
                </a:lnTo>
                <a:lnTo>
                  <a:pt x="1531" y="185"/>
                </a:lnTo>
                <a:lnTo>
                  <a:pt x="1542" y="185"/>
                </a:lnTo>
                <a:lnTo>
                  <a:pt x="1547" y="175"/>
                </a:lnTo>
                <a:lnTo>
                  <a:pt x="1557" y="170"/>
                </a:lnTo>
                <a:lnTo>
                  <a:pt x="1567" y="165"/>
                </a:lnTo>
                <a:lnTo>
                  <a:pt x="1578" y="170"/>
                </a:lnTo>
                <a:lnTo>
                  <a:pt x="1588" y="165"/>
                </a:lnTo>
                <a:lnTo>
                  <a:pt x="1598" y="160"/>
                </a:lnTo>
                <a:lnTo>
                  <a:pt x="1608" y="154"/>
                </a:lnTo>
                <a:lnTo>
                  <a:pt x="1619" y="149"/>
                </a:lnTo>
                <a:lnTo>
                  <a:pt x="1629" y="139"/>
                </a:lnTo>
                <a:lnTo>
                  <a:pt x="1639" y="134"/>
                </a:lnTo>
                <a:lnTo>
                  <a:pt x="1650" y="129"/>
                </a:lnTo>
                <a:lnTo>
                  <a:pt x="1660" y="118"/>
                </a:lnTo>
                <a:lnTo>
                  <a:pt x="1670" y="113"/>
                </a:lnTo>
                <a:lnTo>
                  <a:pt x="1680" y="103"/>
                </a:lnTo>
                <a:lnTo>
                  <a:pt x="1691" y="93"/>
                </a:lnTo>
                <a:lnTo>
                  <a:pt x="1701" y="88"/>
                </a:lnTo>
                <a:lnTo>
                  <a:pt x="1711" y="82"/>
                </a:lnTo>
                <a:lnTo>
                  <a:pt x="1722" y="77"/>
                </a:lnTo>
                <a:lnTo>
                  <a:pt x="1727" y="67"/>
                </a:lnTo>
                <a:lnTo>
                  <a:pt x="1737" y="67"/>
                </a:lnTo>
                <a:lnTo>
                  <a:pt x="1747" y="72"/>
                </a:lnTo>
                <a:lnTo>
                  <a:pt x="1758" y="57"/>
                </a:lnTo>
                <a:lnTo>
                  <a:pt x="1768" y="57"/>
                </a:lnTo>
                <a:lnTo>
                  <a:pt x="1778" y="52"/>
                </a:lnTo>
                <a:lnTo>
                  <a:pt x="1788" y="46"/>
                </a:lnTo>
                <a:lnTo>
                  <a:pt x="1799" y="52"/>
                </a:lnTo>
                <a:lnTo>
                  <a:pt x="1809" y="57"/>
                </a:lnTo>
                <a:lnTo>
                  <a:pt x="1819" y="62"/>
                </a:lnTo>
                <a:lnTo>
                  <a:pt x="1829" y="62"/>
                </a:lnTo>
                <a:lnTo>
                  <a:pt x="1840" y="57"/>
                </a:lnTo>
                <a:lnTo>
                  <a:pt x="1850" y="52"/>
                </a:lnTo>
                <a:lnTo>
                  <a:pt x="1860" y="46"/>
                </a:lnTo>
                <a:lnTo>
                  <a:pt x="1871" y="41"/>
                </a:lnTo>
                <a:lnTo>
                  <a:pt x="1881" y="36"/>
                </a:lnTo>
                <a:lnTo>
                  <a:pt x="1891" y="36"/>
                </a:lnTo>
                <a:lnTo>
                  <a:pt x="1901" y="31"/>
                </a:lnTo>
                <a:lnTo>
                  <a:pt x="1907" y="31"/>
                </a:lnTo>
                <a:lnTo>
                  <a:pt x="1917" y="31"/>
                </a:lnTo>
                <a:lnTo>
                  <a:pt x="1927" y="31"/>
                </a:lnTo>
                <a:lnTo>
                  <a:pt x="1937" y="31"/>
                </a:lnTo>
                <a:lnTo>
                  <a:pt x="1948" y="31"/>
                </a:lnTo>
                <a:lnTo>
                  <a:pt x="1958" y="26"/>
                </a:lnTo>
                <a:lnTo>
                  <a:pt x="1968" y="21"/>
                </a:lnTo>
                <a:lnTo>
                  <a:pt x="1979" y="21"/>
                </a:lnTo>
                <a:lnTo>
                  <a:pt x="1989" y="16"/>
                </a:lnTo>
                <a:lnTo>
                  <a:pt x="1999" y="10"/>
                </a:lnTo>
                <a:lnTo>
                  <a:pt x="2009" y="10"/>
                </a:lnTo>
                <a:lnTo>
                  <a:pt x="2020" y="5"/>
                </a:lnTo>
                <a:lnTo>
                  <a:pt x="2030" y="5"/>
                </a:lnTo>
                <a:lnTo>
                  <a:pt x="2040" y="0"/>
                </a:lnTo>
                <a:lnTo>
                  <a:pt x="2050" y="0"/>
                </a:lnTo>
                <a:lnTo>
                  <a:pt x="2061" y="0"/>
                </a:lnTo>
                <a:lnTo>
                  <a:pt x="2071" y="0"/>
                </a:lnTo>
                <a:lnTo>
                  <a:pt x="2081" y="0"/>
                </a:lnTo>
                <a:lnTo>
                  <a:pt x="2092" y="0"/>
                </a:lnTo>
                <a:lnTo>
                  <a:pt x="2097" y="0"/>
                </a:lnTo>
                <a:lnTo>
                  <a:pt x="2107" y="0"/>
                </a:lnTo>
                <a:lnTo>
                  <a:pt x="2117" y="0"/>
                </a:lnTo>
                <a:lnTo>
                  <a:pt x="2128" y="5"/>
                </a:lnTo>
                <a:lnTo>
                  <a:pt x="2138" y="5"/>
                </a:lnTo>
                <a:lnTo>
                  <a:pt x="2148" y="5"/>
                </a:lnTo>
                <a:lnTo>
                  <a:pt x="2158" y="10"/>
                </a:lnTo>
                <a:lnTo>
                  <a:pt x="2169" y="10"/>
                </a:lnTo>
                <a:lnTo>
                  <a:pt x="2179" y="16"/>
                </a:lnTo>
                <a:lnTo>
                  <a:pt x="2189" y="16"/>
                </a:lnTo>
                <a:lnTo>
                  <a:pt x="2200" y="21"/>
                </a:lnTo>
                <a:lnTo>
                  <a:pt x="2210" y="26"/>
                </a:lnTo>
                <a:lnTo>
                  <a:pt x="2220" y="26"/>
                </a:lnTo>
                <a:lnTo>
                  <a:pt x="2230" y="31"/>
                </a:lnTo>
                <a:lnTo>
                  <a:pt x="2241" y="36"/>
                </a:lnTo>
                <a:lnTo>
                  <a:pt x="2251" y="36"/>
                </a:lnTo>
                <a:lnTo>
                  <a:pt x="2261" y="41"/>
                </a:lnTo>
                <a:lnTo>
                  <a:pt x="2271" y="46"/>
                </a:lnTo>
                <a:lnTo>
                  <a:pt x="2277" y="52"/>
                </a:lnTo>
                <a:lnTo>
                  <a:pt x="2287" y="57"/>
                </a:lnTo>
                <a:lnTo>
                  <a:pt x="2297" y="57"/>
                </a:lnTo>
                <a:lnTo>
                  <a:pt x="2307" y="62"/>
                </a:lnTo>
                <a:lnTo>
                  <a:pt x="2318" y="67"/>
                </a:lnTo>
                <a:lnTo>
                  <a:pt x="2328" y="72"/>
                </a:lnTo>
                <a:lnTo>
                  <a:pt x="2338" y="77"/>
                </a:lnTo>
                <a:lnTo>
                  <a:pt x="2349" y="82"/>
                </a:lnTo>
                <a:lnTo>
                  <a:pt x="2359" y="88"/>
                </a:lnTo>
                <a:lnTo>
                  <a:pt x="2369" y="88"/>
                </a:lnTo>
                <a:lnTo>
                  <a:pt x="2379" y="93"/>
                </a:lnTo>
                <a:lnTo>
                  <a:pt x="2390" y="98"/>
                </a:lnTo>
                <a:lnTo>
                  <a:pt x="2400" y="103"/>
                </a:lnTo>
                <a:lnTo>
                  <a:pt x="2410" y="108"/>
                </a:lnTo>
                <a:lnTo>
                  <a:pt x="2421" y="113"/>
                </a:lnTo>
                <a:lnTo>
                  <a:pt x="2431" y="118"/>
                </a:lnTo>
                <a:lnTo>
                  <a:pt x="2441" y="124"/>
                </a:lnTo>
                <a:lnTo>
                  <a:pt x="2451" y="124"/>
                </a:lnTo>
                <a:lnTo>
                  <a:pt x="2457" y="129"/>
                </a:lnTo>
                <a:lnTo>
                  <a:pt x="2467" y="134"/>
                </a:lnTo>
                <a:lnTo>
                  <a:pt x="2477" y="139"/>
                </a:lnTo>
                <a:lnTo>
                  <a:pt x="2487" y="144"/>
                </a:lnTo>
                <a:lnTo>
                  <a:pt x="2498" y="149"/>
                </a:lnTo>
                <a:lnTo>
                  <a:pt x="2508" y="149"/>
                </a:lnTo>
                <a:lnTo>
                  <a:pt x="2518" y="154"/>
                </a:lnTo>
                <a:lnTo>
                  <a:pt x="2528" y="160"/>
                </a:lnTo>
                <a:lnTo>
                  <a:pt x="2539" y="165"/>
                </a:lnTo>
                <a:lnTo>
                  <a:pt x="2549" y="165"/>
                </a:lnTo>
                <a:lnTo>
                  <a:pt x="2559" y="170"/>
                </a:lnTo>
                <a:lnTo>
                  <a:pt x="2570" y="175"/>
                </a:lnTo>
                <a:lnTo>
                  <a:pt x="2580" y="180"/>
                </a:lnTo>
                <a:lnTo>
                  <a:pt x="2590" y="180"/>
                </a:lnTo>
                <a:lnTo>
                  <a:pt x="2600" y="185"/>
                </a:lnTo>
                <a:lnTo>
                  <a:pt x="2611" y="190"/>
                </a:lnTo>
                <a:lnTo>
                  <a:pt x="2621" y="190"/>
                </a:lnTo>
                <a:lnTo>
                  <a:pt x="2631" y="196"/>
                </a:lnTo>
                <a:lnTo>
                  <a:pt x="2636" y="196"/>
                </a:lnTo>
                <a:lnTo>
                  <a:pt x="2647" y="201"/>
                </a:lnTo>
                <a:lnTo>
                  <a:pt x="2657" y="206"/>
                </a:lnTo>
                <a:lnTo>
                  <a:pt x="2667" y="206"/>
                </a:lnTo>
                <a:lnTo>
                  <a:pt x="2678" y="211"/>
                </a:lnTo>
                <a:lnTo>
                  <a:pt x="2688" y="211"/>
                </a:lnTo>
                <a:lnTo>
                  <a:pt x="2698" y="216"/>
                </a:lnTo>
                <a:lnTo>
                  <a:pt x="2708" y="216"/>
                </a:lnTo>
                <a:lnTo>
                  <a:pt x="2719" y="221"/>
                </a:lnTo>
                <a:lnTo>
                  <a:pt x="2729" y="221"/>
                </a:lnTo>
                <a:lnTo>
                  <a:pt x="2739" y="226"/>
                </a:lnTo>
                <a:lnTo>
                  <a:pt x="2749" y="226"/>
                </a:lnTo>
                <a:lnTo>
                  <a:pt x="2760" y="226"/>
                </a:lnTo>
                <a:lnTo>
                  <a:pt x="2770" y="232"/>
                </a:lnTo>
                <a:lnTo>
                  <a:pt x="2780" y="232"/>
                </a:lnTo>
                <a:lnTo>
                  <a:pt x="2791" y="237"/>
                </a:lnTo>
                <a:lnTo>
                  <a:pt x="2801" y="237"/>
                </a:lnTo>
                <a:lnTo>
                  <a:pt x="2811" y="237"/>
                </a:lnTo>
                <a:lnTo>
                  <a:pt x="2816" y="242"/>
                </a:lnTo>
                <a:lnTo>
                  <a:pt x="2827" y="242"/>
                </a:lnTo>
                <a:lnTo>
                  <a:pt x="2837" y="242"/>
                </a:lnTo>
                <a:lnTo>
                  <a:pt x="2847" y="247"/>
                </a:lnTo>
                <a:lnTo>
                  <a:pt x="2857" y="247"/>
                </a:lnTo>
                <a:lnTo>
                  <a:pt x="2868" y="247"/>
                </a:lnTo>
                <a:lnTo>
                  <a:pt x="2878" y="247"/>
                </a:lnTo>
                <a:lnTo>
                  <a:pt x="2888" y="252"/>
                </a:lnTo>
                <a:lnTo>
                  <a:pt x="2899" y="252"/>
                </a:lnTo>
                <a:lnTo>
                  <a:pt x="2909" y="252"/>
                </a:lnTo>
                <a:lnTo>
                  <a:pt x="2919" y="252"/>
                </a:lnTo>
                <a:lnTo>
                  <a:pt x="2929" y="257"/>
                </a:lnTo>
                <a:lnTo>
                  <a:pt x="2940" y="257"/>
                </a:lnTo>
                <a:lnTo>
                  <a:pt x="2950" y="257"/>
                </a:lnTo>
                <a:lnTo>
                  <a:pt x="2960" y="257"/>
                </a:lnTo>
                <a:lnTo>
                  <a:pt x="2970" y="262"/>
                </a:lnTo>
                <a:lnTo>
                  <a:pt x="2981" y="262"/>
                </a:lnTo>
                <a:lnTo>
                  <a:pt x="2991" y="262"/>
                </a:lnTo>
                <a:lnTo>
                  <a:pt x="3001" y="262"/>
                </a:lnTo>
                <a:lnTo>
                  <a:pt x="3006" y="262"/>
                </a:lnTo>
                <a:lnTo>
                  <a:pt x="3017" y="262"/>
                </a:lnTo>
                <a:lnTo>
                  <a:pt x="3027" y="262"/>
                </a:lnTo>
                <a:lnTo>
                  <a:pt x="3037" y="262"/>
                </a:lnTo>
                <a:lnTo>
                  <a:pt x="3048" y="262"/>
                </a:lnTo>
                <a:lnTo>
                  <a:pt x="3058" y="262"/>
                </a:lnTo>
                <a:lnTo>
                  <a:pt x="3068" y="262"/>
                </a:lnTo>
                <a:lnTo>
                  <a:pt x="3078" y="262"/>
                </a:lnTo>
                <a:lnTo>
                  <a:pt x="3089" y="262"/>
                </a:lnTo>
                <a:lnTo>
                  <a:pt x="3099" y="262"/>
                </a:lnTo>
                <a:lnTo>
                  <a:pt x="3109" y="268"/>
                </a:lnTo>
                <a:lnTo>
                  <a:pt x="3120" y="268"/>
                </a:lnTo>
                <a:lnTo>
                  <a:pt x="3130" y="268"/>
                </a:lnTo>
                <a:lnTo>
                  <a:pt x="3140" y="268"/>
                </a:lnTo>
                <a:lnTo>
                  <a:pt x="3150" y="268"/>
                </a:lnTo>
                <a:lnTo>
                  <a:pt x="3161" y="268"/>
                </a:lnTo>
                <a:lnTo>
                  <a:pt x="3171" y="268"/>
                </a:lnTo>
                <a:lnTo>
                  <a:pt x="3181" y="268"/>
                </a:lnTo>
                <a:lnTo>
                  <a:pt x="3186" y="268"/>
                </a:lnTo>
                <a:lnTo>
                  <a:pt x="3197" y="268"/>
                </a:lnTo>
                <a:lnTo>
                  <a:pt x="3207" y="268"/>
                </a:lnTo>
                <a:lnTo>
                  <a:pt x="3217" y="268"/>
                </a:lnTo>
                <a:lnTo>
                  <a:pt x="3227" y="268"/>
                </a:lnTo>
                <a:lnTo>
                  <a:pt x="3238" y="268"/>
                </a:lnTo>
                <a:lnTo>
                  <a:pt x="3248" y="268"/>
                </a:lnTo>
                <a:lnTo>
                  <a:pt x="3258" y="268"/>
                </a:lnTo>
                <a:lnTo>
                  <a:pt x="3269" y="268"/>
                </a:lnTo>
                <a:lnTo>
                  <a:pt x="3279" y="268"/>
                </a:lnTo>
                <a:lnTo>
                  <a:pt x="3289" y="268"/>
                </a:lnTo>
                <a:lnTo>
                  <a:pt x="3299" y="268"/>
                </a:lnTo>
                <a:lnTo>
                  <a:pt x="3310" y="268"/>
                </a:lnTo>
                <a:lnTo>
                  <a:pt x="3320" y="268"/>
                </a:lnTo>
                <a:lnTo>
                  <a:pt x="3330" y="268"/>
                </a:lnTo>
                <a:lnTo>
                  <a:pt x="3341" y="268"/>
                </a:lnTo>
                <a:lnTo>
                  <a:pt x="3351" y="268"/>
                </a:lnTo>
                <a:lnTo>
                  <a:pt x="3361" y="268"/>
                </a:lnTo>
                <a:lnTo>
                  <a:pt x="3366" y="268"/>
                </a:lnTo>
                <a:lnTo>
                  <a:pt x="3377" y="268"/>
                </a:lnTo>
                <a:lnTo>
                  <a:pt x="3387" y="268"/>
                </a:lnTo>
                <a:lnTo>
                  <a:pt x="3397" y="268"/>
                </a:lnTo>
                <a:lnTo>
                  <a:pt x="3407" y="268"/>
                </a:lnTo>
                <a:lnTo>
                  <a:pt x="3418" y="268"/>
                </a:lnTo>
                <a:lnTo>
                  <a:pt x="3428" y="268"/>
                </a:lnTo>
                <a:lnTo>
                  <a:pt x="3438" y="268"/>
                </a:lnTo>
                <a:lnTo>
                  <a:pt x="3448" y="268"/>
                </a:lnTo>
                <a:lnTo>
                  <a:pt x="3459" y="268"/>
                </a:lnTo>
                <a:lnTo>
                  <a:pt x="3469" y="268"/>
                </a:lnTo>
                <a:lnTo>
                  <a:pt x="3479" y="268"/>
                </a:lnTo>
                <a:lnTo>
                  <a:pt x="3490" y="268"/>
                </a:lnTo>
                <a:lnTo>
                  <a:pt x="3500" y="268"/>
                </a:lnTo>
                <a:lnTo>
                  <a:pt x="3510" y="268"/>
                </a:lnTo>
                <a:lnTo>
                  <a:pt x="3520" y="268"/>
                </a:lnTo>
                <a:lnTo>
                  <a:pt x="3531" y="268"/>
                </a:lnTo>
                <a:lnTo>
                  <a:pt x="3541" y="268"/>
                </a:lnTo>
                <a:lnTo>
                  <a:pt x="3546" y="268"/>
                </a:lnTo>
                <a:lnTo>
                  <a:pt x="3556" y="268"/>
                </a:lnTo>
                <a:lnTo>
                  <a:pt x="3567" y="268"/>
                </a:lnTo>
                <a:lnTo>
                  <a:pt x="3577" y="273"/>
                </a:lnTo>
                <a:lnTo>
                  <a:pt x="3587" y="273"/>
                </a:lnTo>
                <a:lnTo>
                  <a:pt x="3598" y="273"/>
                </a:lnTo>
                <a:lnTo>
                  <a:pt x="3608" y="273"/>
                </a:lnTo>
                <a:lnTo>
                  <a:pt x="3618" y="273"/>
                </a:lnTo>
                <a:lnTo>
                  <a:pt x="3628" y="273"/>
                </a:lnTo>
                <a:lnTo>
                  <a:pt x="3639" y="273"/>
                </a:lnTo>
                <a:lnTo>
                  <a:pt x="3649" y="273"/>
                </a:lnTo>
                <a:lnTo>
                  <a:pt x="3659" y="273"/>
                </a:lnTo>
                <a:lnTo>
                  <a:pt x="3669" y="273"/>
                </a:lnTo>
                <a:lnTo>
                  <a:pt x="3680" y="273"/>
                </a:lnTo>
                <a:lnTo>
                  <a:pt x="3690" y="273"/>
                </a:lnTo>
                <a:lnTo>
                  <a:pt x="3700" y="273"/>
                </a:lnTo>
                <a:lnTo>
                  <a:pt x="3711" y="273"/>
                </a:lnTo>
                <a:lnTo>
                  <a:pt x="3721" y="273"/>
                </a:lnTo>
                <a:lnTo>
                  <a:pt x="3726" y="273"/>
                </a:lnTo>
                <a:lnTo>
                  <a:pt x="3736" y="273"/>
                </a:lnTo>
                <a:lnTo>
                  <a:pt x="3747" y="273"/>
                </a:lnTo>
                <a:lnTo>
                  <a:pt x="3757" y="273"/>
                </a:lnTo>
                <a:lnTo>
                  <a:pt x="3767" y="273"/>
                </a:lnTo>
                <a:lnTo>
                  <a:pt x="3777" y="273"/>
                </a:lnTo>
                <a:lnTo>
                  <a:pt x="3788" y="273"/>
                </a:lnTo>
                <a:lnTo>
                  <a:pt x="3798" y="273"/>
                </a:lnTo>
                <a:lnTo>
                  <a:pt x="3808" y="273"/>
                </a:lnTo>
                <a:lnTo>
                  <a:pt x="3819" y="273"/>
                </a:lnTo>
                <a:lnTo>
                  <a:pt x="3829" y="273"/>
                </a:lnTo>
                <a:lnTo>
                  <a:pt x="3839" y="273"/>
                </a:lnTo>
                <a:lnTo>
                  <a:pt x="3849" y="273"/>
                </a:lnTo>
                <a:lnTo>
                  <a:pt x="3860" y="273"/>
                </a:lnTo>
                <a:lnTo>
                  <a:pt x="3870" y="273"/>
                </a:lnTo>
                <a:lnTo>
                  <a:pt x="3880" y="273"/>
                </a:lnTo>
                <a:lnTo>
                  <a:pt x="3890" y="273"/>
                </a:lnTo>
                <a:lnTo>
                  <a:pt x="3901" y="273"/>
                </a:lnTo>
                <a:lnTo>
                  <a:pt x="3906" y="273"/>
                </a:lnTo>
                <a:lnTo>
                  <a:pt x="3916" y="273"/>
                </a:lnTo>
                <a:lnTo>
                  <a:pt x="3926" y="273"/>
                </a:lnTo>
                <a:lnTo>
                  <a:pt x="3937" y="273"/>
                </a:lnTo>
                <a:lnTo>
                  <a:pt x="3947" y="273"/>
                </a:lnTo>
                <a:lnTo>
                  <a:pt x="3957" y="273"/>
                </a:lnTo>
                <a:lnTo>
                  <a:pt x="3968" y="273"/>
                </a:lnTo>
                <a:lnTo>
                  <a:pt x="3978" y="273"/>
                </a:lnTo>
                <a:lnTo>
                  <a:pt x="3988" y="273"/>
                </a:lnTo>
                <a:lnTo>
                  <a:pt x="3998" y="273"/>
                </a:lnTo>
                <a:lnTo>
                  <a:pt x="3998" y="273"/>
                </a:lnTo>
                <a:lnTo>
                  <a:pt x="3988" y="273"/>
                </a:lnTo>
                <a:lnTo>
                  <a:pt x="3978" y="273"/>
                </a:lnTo>
                <a:lnTo>
                  <a:pt x="3968" y="273"/>
                </a:lnTo>
                <a:lnTo>
                  <a:pt x="3957" y="273"/>
                </a:lnTo>
                <a:lnTo>
                  <a:pt x="3947" y="273"/>
                </a:lnTo>
                <a:lnTo>
                  <a:pt x="3937" y="273"/>
                </a:lnTo>
                <a:lnTo>
                  <a:pt x="3926" y="273"/>
                </a:lnTo>
                <a:lnTo>
                  <a:pt x="3916" y="273"/>
                </a:lnTo>
                <a:lnTo>
                  <a:pt x="3906" y="273"/>
                </a:lnTo>
                <a:lnTo>
                  <a:pt x="3901" y="273"/>
                </a:lnTo>
                <a:lnTo>
                  <a:pt x="3890" y="273"/>
                </a:lnTo>
                <a:lnTo>
                  <a:pt x="3880" y="273"/>
                </a:lnTo>
                <a:lnTo>
                  <a:pt x="3870" y="273"/>
                </a:lnTo>
                <a:lnTo>
                  <a:pt x="3860" y="273"/>
                </a:lnTo>
                <a:lnTo>
                  <a:pt x="3849" y="273"/>
                </a:lnTo>
                <a:lnTo>
                  <a:pt x="3839" y="273"/>
                </a:lnTo>
                <a:lnTo>
                  <a:pt x="3829" y="273"/>
                </a:lnTo>
                <a:lnTo>
                  <a:pt x="3819" y="273"/>
                </a:lnTo>
                <a:lnTo>
                  <a:pt x="3808" y="273"/>
                </a:lnTo>
                <a:lnTo>
                  <a:pt x="3798" y="273"/>
                </a:lnTo>
                <a:lnTo>
                  <a:pt x="3788" y="273"/>
                </a:lnTo>
                <a:lnTo>
                  <a:pt x="3777" y="273"/>
                </a:lnTo>
                <a:lnTo>
                  <a:pt x="3767" y="273"/>
                </a:lnTo>
                <a:lnTo>
                  <a:pt x="3757" y="273"/>
                </a:lnTo>
                <a:lnTo>
                  <a:pt x="3747" y="273"/>
                </a:lnTo>
                <a:lnTo>
                  <a:pt x="3736" y="273"/>
                </a:lnTo>
                <a:lnTo>
                  <a:pt x="3726" y="273"/>
                </a:lnTo>
                <a:lnTo>
                  <a:pt x="3721" y="273"/>
                </a:lnTo>
                <a:lnTo>
                  <a:pt x="3711" y="273"/>
                </a:lnTo>
                <a:lnTo>
                  <a:pt x="3700" y="273"/>
                </a:lnTo>
                <a:lnTo>
                  <a:pt x="3690" y="273"/>
                </a:lnTo>
                <a:lnTo>
                  <a:pt x="3680" y="273"/>
                </a:lnTo>
                <a:lnTo>
                  <a:pt x="3669" y="273"/>
                </a:lnTo>
                <a:lnTo>
                  <a:pt x="3659" y="273"/>
                </a:lnTo>
                <a:lnTo>
                  <a:pt x="3649" y="273"/>
                </a:lnTo>
                <a:lnTo>
                  <a:pt x="3639" y="273"/>
                </a:lnTo>
                <a:lnTo>
                  <a:pt x="3628" y="273"/>
                </a:lnTo>
                <a:lnTo>
                  <a:pt x="3618" y="273"/>
                </a:lnTo>
                <a:lnTo>
                  <a:pt x="3608" y="273"/>
                </a:lnTo>
                <a:lnTo>
                  <a:pt x="3598" y="273"/>
                </a:lnTo>
                <a:lnTo>
                  <a:pt x="3587" y="273"/>
                </a:lnTo>
                <a:lnTo>
                  <a:pt x="3577" y="273"/>
                </a:lnTo>
                <a:lnTo>
                  <a:pt x="3567" y="268"/>
                </a:lnTo>
                <a:lnTo>
                  <a:pt x="3556" y="268"/>
                </a:lnTo>
                <a:lnTo>
                  <a:pt x="3546" y="268"/>
                </a:lnTo>
                <a:lnTo>
                  <a:pt x="3541" y="268"/>
                </a:lnTo>
                <a:lnTo>
                  <a:pt x="3531" y="268"/>
                </a:lnTo>
                <a:lnTo>
                  <a:pt x="3520" y="268"/>
                </a:lnTo>
                <a:lnTo>
                  <a:pt x="3510" y="268"/>
                </a:lnTo>
                <a:lnTo>
                  <a:pt x="3500" y="268"/>
                </a:lnTo>
                <a:lnTo>
                  <a:pt x="3490" y="268"/>
                </a:lnTo>
                <a:lnTo>
                  <a:pt x="3479" y="268"/>
                </a:lnTo>
                <a:lnTo>
                  <a:pt x="3469" y="268"/>
                </a:lnTo>
                <a:lnTo>
                  <a:pt x="3459" y="268"/>
                </a:lnTo>
                <a:lnTo>
                  <a:pt x="3448" y="268"/>
                </a:lnTo>
                <a:lnTo>
                  <a:pt x="3438" y="268"/>
                </a:lnTo>
                <a:lnTo>
                  <a:pt x="3428" y="268"/>
                </a:lnTo>
                <a:lnTo>
                  <a:pt x="3418" y="268"/>
                </a:lnTo>
                <a:lnTo>
                  <a:pt x="3407" y="268"/>
                </a:lnTo>
                <a:lnTo>
                  <a:pt x="3397" y="268"/>
                </a:lnTo>
                <a:lnTo>
                  <a:pt x="3387" y="268"/>
                </a:lnTo>
                <a:lnTo>
                  <a:pt x="3377" y="268"/>
                </a:lnTo>
                <a:lnTo>
                  <a:pt x="3366" y="268"/>
                </a:lnTo>
                <a:lnTo>
                  <a:pt x="3361" y="268"/>
                </a:lnTo>
                <a:lnTo>
                  <a:pt x="3351" y="268"/>
                </a:lnTo>
                <a:lnTo>
                  <a:pt x="3341" y="268"/>
                </a:lnTo>
                <a:lnTo>
                  <a:pt x="3330" y="268"/>
                </a:lnTo>
                <a:lnTo>
                  <a:pt x="3320" y="268"/>
                </a:lnTo>
                <a:lnTo>
                  <a:pt x="3310" y="268"/>
                </a:lnTo>
                <a:lnTo>
                  <a:pt x="3299" y="268"/>
                </a:lnTo>
                <a:lnTo>
                  <a:pt x="3289" y="268"/>
                </a:lnTo>
                <a:lnTo>
                  <a:pt x="3279" y="268"/>
                </a:lnTo>
                <a:lnTo>
                  <a:pt x="3269" y="268"/>
                </a:lnTo>
                <a:lnTo>
                  <a:pt x="3258" y="268"/>
                </a:lnTo>
                <a:lnTo>
                  <a:pt x="3248" y="268"/>
                </a:lnTo>
                <a:lnTo>
                  <a:pt x="3238" y="268"/>
                </a:lnTo>
                <a:lnTo>
                  <a:pt x="3227" y="268"/>
                </a:lnTo>
                <a:lnTo>
                  <a:pt x="3217" y="268"/>
                </a:lnTo>
                <a:lnTo>
                  <a:pt x="3207" y="268"/>
                </a:lnTo>
                <a:lnTo>
                  <a:pt x="3197" y="268"/>
                </a:lnTo>
                <a:lnTo>
                  <a:pt x="3186" y="268"/>
                </a:lnTo>
                <a:lnTo>
                  <a:pt x="3181" y="268"/>
                </a:lnTo>
                <a:lnTo>
                  <a:pt x="3171" y="268"/>
                </a:lnTo>
                <a:lnTo>
                  <a:pt x="3161" y="268"/>
                </a:lnTo>
                <a:lnTo>
                  <a:pt x="3150" y="268"/>
                </a:lnTo>
                <a:lnTo>
                  <a:pt x="3140" y="268"/>
                </a:lnTo>
                <a:lnTo>
                  <a:pt x="3130" y="268"/>
                </a:lnTo>
                <a:lnTo>
                  <a:pt x="3120" y="268"/>
                </a:lnTo>
                <a:lnTo>
                  <a:pt x="3109" y="268"/>
                </a:lnTo>
                <a:lnTo>
                  <a:pt x="3099" y="262"/>
                </a:lnTo>
                <a:lnTo>
                  <a:pt x="3089" y="262"/>
                </a:lnTo>
                <a:lnTo>
                  <a:pt x="3078" y="262"/>
                </a:lnTo>
                <a:lnTo>
                  <a:pt x="3068" y="262"/>
                </a:lnTo>
                <a:lnTo>
                  <a:pt x="3058" y="262"/>
                </a:lnTo>
                <a:lnTo>
                  <a:pt x="3048" y="262"/>
                </a:lnTo>
                <a:lnTo>
                  <a:pt x="3037" y="262"/>
                </a:lnTo>
                <a:lnTo>
                  <a:pt x="3027" y="262"/>
                </a:lnTo>
                <a:lnTo>
                  <a:pt x="3017" y="262"/>
                </a:lnTo>
                <a:lnTo>
                  <a:pt x="3006" y="262"/>
                </a:lnTo>
                <a:lnTo>
                  <a:pt x="3001" y="262"/>
                </a:lnTo>
                <a:lnTo>
                  <a:pt x="2991" y="262"/>
                </a:lnTo>
                <a:lnTo>
                  <a:pt x="2981" y="262"/>
                </a:lnTo>
                <a:lnTo>
                  <a:pt x="2970" y="262"/>
                </a:lnTo>
                <a:lnTo>
                  <a:pt x="2960" y="262"/>
                </a:lnTo>
                <a:lnTo>
                  <a:pt x="2950" y="262"/>
                </a:lnTo>
                <a:lnTo>
                  <a:pt x="2940" y="262"/>
                </a:lnTo>
                <a:lnTo>
                  <a:pt x="2929" y="262"/>
                </a:lnTo>
                <a:lnTo>
                  <a:pt x="2919" y="262"/>
                </a:lnTo>
                <a:lnTo>
                  <a:pt x="2909" y="262"/>
                </a:lnTo>
                <a:lnTo>
                  <a:pt x="2899" y="257"/>
                </a:lnTo>
                <a:lnTo>
                  <a:pt x="2888" y="257"/>
                </a:lnTo>
                <a:lnTo>
                  <a:pt x="2878" y="257"/>
                </a:lnTo>
                <a:lnTo>
                  <a:pt x="2868" y="257"/>
                </a:lnTo>
                <a:lnTo>
                  <a:pt x="2857" y="257"/>
                </a:lnTo>
                <a:lnTo>
                  <a:pt x="2847" y="257"/>
                </a:lnTo>
                <a:lnTo>
                  <a:pt x="2837" y="257"/>
                </a:lnTo>
                <a:lnTo>
                  <a:pt x="2827" y="257"/>
                </a:lnTo>
                <a:lnTo>
                  <a:pt x="2816" y="257"/>
                </a:lnTo>
                <a:lnTo>
                  <a:pt x="2811" y="257"/>
                </a:lnTo>
                <a:lnTo>
                  <a:pt x="2801" y="252"/>
                </a:lnTo>
                <a:lnTo>
                  <a:pt x="2791" y="252"/>
                </a:lnTo>
                <a:lnTo>
                  <a:pt x="2780" y="252"/>
                </a:lnTo>
                <a:lnTo>
                  <a:pt x="2770" y="252"/>
                </a:lnTo>
                <a:lnTo>
                  <a:pt x="2760" y="252"/>
                </a:lnTo>
                <a:lnTo>
                  <a:pt x="2749" y="252"/>
                </a:lnTo>
                <a:lnTo>
                  <a:pt x="2739" y="252"/>
                </a:lnTo>
                <a:lnTo>
                  <a:pt x="2729" y="247"/>
                </a:lnTo>
                <a:lnTo>
                  <a:pt x="2719" y="247"/>
                </a:lnTo>
                <a:lnTo>
                  <a:pt x="2708" y="247"/>
                </a:lnTo>
                <a:lnTo>
                  <a:pt x="2698" y="247"/>
                </a:lnTo>
                <a:lnTo>
                  <a:pt x="2688" y="247"/>
                </a:lnTo>
                <a:lnTo>
                  <a:pt x="2678" y="247"/>
                </a:lnTo>
                <a:lnTo>
                  <a:pt x="2667" y="242"/>
                </a:lnTo>
                <a:lnTo>
                  <a:pt x="2657" y="242"/>
                </a:lnTo>
                <a:lnTo>
                  <a:pt x="2647" y="242"/>
                </a:lnTo>
                <a:lnTo>
                  <a:pt x="2636" y="242"/>
                </a:lnTo>
                <a:lnTo>
                  <a:pt x="2631" y="242"/>
                </a:lnTo>
                <a:lnTo>
                  <a:pt x="2621" y="237"/>
                </a:lnTo>
                <a:lnTo>
                  <a:pt x="2611" y="237"/>
                </a:lnTo>
                <a:lnTo>
                  <a:pt x="2600" y="237"/>
                </a:lnTo>
                <a:lnTo>
                  <a:pt x="2590" y="237"/>
                </a:lnTo>
                <a:lnTo>
                  <a:pt x="2580" y="237"/>
                </a:lnTo>
                <a:lnTo>
                  <a:pt x="2570" y="232"/>
                </a:lnTo>
                <a:lnTo>
                  <a:pt x="2559" y="232"/>
                </a:lnTo>
                <a:lnTo>
                  <a:pt x="2549" y="232"/>
                </a:lnTo>
                <a:lnTo>
                  <a:pt x="2539" y="232"/>
                </a:lnTo>
                <a:lnTo>
                  <a:pt x="2528" y="232"/>
                </a:lnTo>
                <a:lnTo>
                  <a:pt x="2518" y="226"/>
                </a:lnTo>
                <a:lnTo>
                  <a:pt x="2508" y="226"/>
                </a:lnTo>
                <a:lnTo>
                  <a:pt x="2498" y="226"/>
                </a:lnTo>
                <a:lnTo>
                  <a:pt x="2487" y="226"/>
                </a:lnTo>
                <a:lnTo>
                  <a:pt x="2477" y="221"/>
                </a:lnTo>
                <a:lnTo>
                  <a:pt x="2467" y="221"/>
                </a:lnTo>
                <a:lnTo>
                  <a:pt x="2457" y="221"/>
                </a:lnTo>
                <a:lnTo>
                  <a:pt x="2451" y="221"/>
                </a:lnTo>
                <a:lnTo>
                  <a:pt x="2441" y="221"/>
                </a:lnTo>
                <a:lnTo>
                  <a:pt x="2431" y="216"/>
                </a:lnTo>
                <a:lnTo>
                  <a:pt x="2421" y="216"/>
                </a:lnTo>
                <a:lnTo>
                  <a:pt x="2410" y="216"/>
                </a:lnTo>
                <a:lnTo>
                  <a:pt x="2400" y="216"/>
                </a:lnTo>
                <a:lnTo>
                  <a:pt x="2390" y="216"/>
                </a:lnTo>
                <a:lnTo>
                  <a:pt x="2379" y="211"/>
                </a:lnTo>
                <a:lnTo>
                  <a:pt x="2369" y="211"/>
                </a:lnTo>
                <a:lnTo>
                  <a:pt x="2359" y="211"/>
                </a:lnTo>
                <a:lnTo>
                  <a:pt x="2349" y="211"/>
                </a:lnTo>
                <a:lnTo>
                  <a:pt x="2338" y="211"/>
                </a:lnTo>
                <a:lnTo>
                  <a:pt x="2328" y="206"/>
                </a:lnTo>
                <a:lnTo>
                  <a:pt x="2318" y="206"/>
                </a:lnTo>
                <a:lnTo>
                  <a:pt x="2307" y="206"/>
                </a:lnTo>
                <a:lnTo>
                  <a:pt x="2297" y="206"/>
                </a:lnTo>
                <a:lnTo>
                  <a:pt x="2287" y="206"/>
                </a:lnTo>
                <a:lnTo>
                  <a:pt x="2277" y="206"/>
                </a:lnTo>
                <a:lnTo>
                  <a:pt x="2271" y="206"/>
                </a:lnTo>
                <a:lnTo>
                  <a:pt x="2261" y="201"/>
                </a:lnTo>
                <a:lnTo>
                  <a:pt x="2251" y="201"/>
                </a:lnTo>
                <a:lnTo>
                  <a:pt x="2241" y="201"/>
                </a:lnTo>
                <a:lnTo>
                  <a:pt x="2230" y="201"/>
                </a:lnTo>
                <a:lnTo>
                  <a:pt x="2220" y="201"/>
                </a:lnTo>
                <a:lnTo>
                  <a:pt x="2210" y="201"/>
                </a:lnTo>
                <a:lnTo>
                  <a:pt x="2200" y="201"/>
                </a:lnTo>
                <a:lnTo>
                  <a:pt x="2189" y="190"/>
                </a:lnTo>
                <a:lnTo>
                  <a:pt x="2179" y="175"/>
                </a:lnTo>
                <a:lnTo>
                  <a:pt x="2169" y="165"/>
                </a:lnTo>
                <a:lnTo>
                  <a:pt x="2158" y="154"/>
                </a:lnTo>
                <a:lnTo>
                  <a:pt x="2148" y="144"/>
                </a:lnTo>
                <a:lnTo>
                  <a:pt x="2138" y="134"/>
                </a:lnTo>
                <a:lnTo>
                  <a:pt x="2128" y="124"/>
                </a:lnTo>
                <a:lnTo>
                  <a:pt x="2117" y="108"/>
                </a:lnTo>
                <a:lnTo>
                  <a:pt x="2107" y="98"/>
                </a:lnTo>
                <a:lnTo>
                  <a:pt x="2097" y="88"/>
                </a:lnTo>
                <a:lnTo>
                  <a:pt x="2092" y="77"/>
                </a:lnTo>
                <a:lnTo>
                  <a:pt x="2081" y="72"/>
                </a:lnTo>
                <a:lnTo>
                  <a:pt x="2071" y="62"/>
                </a:lnTo>
                <a:lnTo>
                  <a:pt x="2061" y="52"/>
                </a:lnTo>
                <a:lnTo>
                  <a:pt x="2050" y="46"/>
                </a:lnTo>
                <a:lnTo>
                  <a:pt x="2040" y="36"/>
                </a:lnTo>
                <a:lnTo>
                  <a:pt x="2030" y="31"/>
                </a:lnTo>
                <a:lnTo>
                  <a:pt x="2020" y="21"/>
                </a:lnTo>
                <a:lnTo>
                  <a:pt x="2009" y="16"/>
                </a:lnTo>
                <a:lnTo>
                  <a:pt x="1999" y="10"/>
                </a:lnTo>
                <a:lnTo>
                  <a:pt x="1989" y="16"/>
                </a:lnTo>
                <a:lnTo>
                  <a:pt x="1979" y="21"/>
                </a:lnTo>
                <a:lnTo>
                  <a:pt x="1968" y="21"/>
                </a:lnTo>
                <a:lnTo>
                  <a:pt x="1958" y="26"/>
                </a:lnTo>
                <a:lnTo>
                  <a:pt x="1948" y="31"/>
                </a:lnTo>
                <a:lnTo>
                  <a:pt x="1937" y="31"/>
                </a:lnTo>
                <a:lnTo>
                  <a:pt x="1927" y="31"/>
                </a:lnTo>
                <a:lnTo>
                  <a:pt x="1917" y="31"/>
                </a:lnTo>
                <a:lnTo>
                  <a:pt x="1907" y="31"/>
                </a:lnTo>
                <a:lnTo>
                  <a:pt x="1901" y="31"/>
                </a:lnTo>
                <a:lnTo>
                  <a:pt x="1891" y="36"/>
                </a:lnTo>
                <a:lnTo>
                  <a:pt x="1881" y="36"/>
                </a:lnTo>
                <a:lnTo>
                  <a:pt x="1871" y="41"/>
                </a:lnTo>
                <a:lnTo>
                  <a:pt x="1860" y="46"/>
                </a:lnTo>
                <a:lnTo>
                  <a:pt x="1850" y="52"/>
                </a:lnTo>
                <a:lnTo>
                  <a:pt x="1840" y="57"/>
                </a:lnTo>
                <a:lnTo>
                  <a:pt x="1829" y="62"/>
                </a:lnTo>
                <a:lnTo>
                  <a:pt x="1819" y="62"/>
                </a:lnTo>
                <a:lnTo>
                  <a:pt x="1809" y="57"/>
                </a:lnTo>
                <a:lnTo>
                  <a:pt x="1799" y="52"/>
                </a:lnTo>
                <a:lnTo>
                  <a:pt x="1788" y="46"/>
                </a:lnTo>
                <a:lnTo>
                  <a:pt x="1778" y="52"/>
                </a:lnTo>
                <a:lnTo>
                  <a:pt x="1768" y="57"/>
                </a:lnTo>
                <a:lnTo>
                  <a:pt x="1758" y="57"/>
                </a:lnTo>
                <a:lnTo>
                  <a:pt x="1747" y="72"/>
                </a:lnTo>
                <a:lnTo>
                  <a:pt x="1737" y="67"/>
                </a:lnTo>
                <a:lnTo>
                  <a:pt x="1727" y="67"/>
                </a:lnTo>
                <a:lnTo>
                  <a:pt x="1722" y="77"/>
                </a:lnTo>
                <a:lnTo>
                  <a:pt x="1711" y="82"/>
                </a:lnTo>
                <a:lnTo>
                  <a:pt x="1701" y="88"/>
                </a:lnTo>
                <a:lnTo>
                  <a:pt x="1691" y="93"/>
                </a:lnTo>
                <a:lnTo>
                  <a:pt x="1680" y="103"/>
                </a:lnTo>
                <a:lnTo>
                  <a:pt x="1670" y="113"/>
                </a:lnTo>
                <a:lnTo>
                  <a:pt x="1660" y="118"/>
                </a:lnTo>
                <a:lnTo>
                  <a:pt x="1650" y="129"/>
                </a:lnTo>
                <a:lnTo>
                  <a:pt x="1639" y="134"/>
                </a:lnTo>
                <a:lnTo>
                  <a:pt x="1629" y="139"/>
                </a:lnTo>
                <a:lnTo>
                  <a:pt x="1619" y="149"/>
                </a:lnTo>
                <a:lnTo>
                  <a:pt x="1608" y="154"/>
                </a:lnTo>
                <a:lnTo>
                  <a:pt x="1598" y="160"/>
                </a:lnTo>
                <a:lnTo>
                  <a:pt x="1588" y="165"/>
                </a:lnTo>
                <a:lnTo>
                  <a:pt x="1578" y="170"/>
                </a:lnTo>
                <a:lnTo>
                  <a:pt x="1567" y="165"/>
                </a:lnTo>
                <a:lnTo>
                  <a:pt x="1557" y="170"/>
                </a:lnTo>
                <a:lnTo>
                  <a:pt x="1547" y="175"/>
                </a:lnTo>
                <a:lnTo>
                  <a:pt x="1542" y="185"/>
                </a:lnTo>
                <a:lnTo>
                  <a:pt x="1531" y="185"/>
                </a:lnTo>
                <a:lnTo>
                  <a:pt x="1521" y="190"/>
                </a:lnTo>
                <a:lnTo>
                  <a:pt x="1511" y="190"/>
                </a:lnTo>
                <a:lnTo>
                  <a:pt x="1501" y="196"/>
                </a:lnTo>
                <a:lnTo>
                  <a:pt x="1490" y="196"/>
                </a:lnTo>
                <a:lnTo>
                  <a:pt x="1480" y="196"/>
                </a:lnTo>
                <a:lnTo>
                  <a:pt x="1470" y="201"/>
                </a:lnTo>
                <a:lnTo>
                  <a:pt x="1459" y="211"/>
                </a:lnTo>
                <a:lnTo>
                  <a:pt x="1449" y="211"/>
                </a:lnTo>
                <a:lnTo>
                  <a:pt x="1439" y="206"/>
                </a:lnTo>
                <a:lnTo>
                  <a:pt x="1429" y="206"/>
                </a:lnTo>
                <a:lnTo>
                  <a:pt x="1418" y="206"/>
                </a:lnTo>
                <a:lnTo>
                  <a:pt x="1408" y="206"/>
                </a:lnTo>
                <a:lnTo>
                  <a:pt x="1398" y="211"/>
                </a:lnTo>
                <a:lnTo>
                  <a:pt x="1387" y="216"/>
                </a:lnTo>
                <a:lnTo>
                  <a:pt x="1377" y="216"/>
                </a:lnTo>
                <a:lnTo>
                  <a:pt x="1367" y="216"/>
                </a:lnTo>
                <a:lnTo>
                  <a:pt x="1362" y="221"/>
                </a:lnTo>
                <a:lnTo>
                  <a:pt x="1351" y="226"/>
                </a:lnTo>
                <a:lnTo>
                  <a:pt x="1341" y="226"/>
                </a:lnTo>
                <a:lnTo>
                  <a:pt x="1331" y="232"/>
                </a:lnTo>
                <a:lnTo>
                  <a:pt x="1321" y="237"/>
                </a:lnTo>
                <a:lnTo>
                  <a:pt x="1310" y="232"/>
                </a:lnTo>
                <a:lnTo>
                  <a:pt x="1300" y="226"/>
                </a:lnTo>
                <a:lnTo>
                  <a:pt x="1290" y="221"/>
                </a:lnTo>
                <a:lnTo>
                  <a:pt x="1280" y="226"/>
                </a:lnTo>
                <a:lnTo>
                  <a:pt x="1269" y="226"/>
                </a:lnTo>
                <a:lnTo>
                  <a:pt x="1259" y="232"/>
                </a:lnTo>
                <a:lnTo>
                  <a:pt x="1249" y="232"/>
                </a:lnTo>
                <a:lnTo>
                  <a:pt x="1238" y="232"/>
                </a:lnTo>
                <a:lnTo>
                  <a:pt x="1228" y="232"/>
                </a:lnTo>
                <a:lnTo>
                  <a:pt x="1218" y="237"/>
                </a:lnTo>
                <a:lnTo>
                  <a:pt x="1208" y="242"/>
                </a:lnTo>
                <a:lnTo>
                  <a:pt x="1197" y="232"/>
                </a:lnTo>
                <a:lnTo>
                  <a:pt x="1187" y="242"/>
                </a:lnTo>
                <a:lnTo>
                  <a:pt x="1182" y="237"/>
                </a:lnTo>
                <a:lnTo>
                  <a:pt x="1172" y="237"/>
                </a:lnTo>
                <a:lnTo>
                  <a:pt x="1161" y="237"/>
                </a:lnTo>
                <a:lnTo>
                  <a:pt x="1151" y="242"/>
                </a:lnTo>
                <a:lnTo>
                  <a:pt x="1141" y="242"/>
                </a:lnTo>
                <a:lnTo>
                  <a:pt x="1130" y="237"/>
                </a:lnTo>
                <a:lnTo>
                  <a:pt x="1120" y="237"/>
                </a:lnTo>
                <a:lnTo>
                  <a:pt x="1110" y="242"/>
                </a:lnTo>
                <a:lnTo>
                  <a:pt x="1100" y="242"/>
                </a:lnTo>
                <a:lnTo>
                  <a:pt x="1089" y="247"/>
                </a:lnTo>
                <a:lnTo>
                  <a:pt x="1079" y="247"/>
                </a:lnTo>
                <a:lnTo>
                  <a:pt x="1069" y="247"/>
                </a:lnTo>
                <a:lnTo>
                  <a:pt x="1059" y="247"/>
                </a:lnTo>
                <a:lnTo>
                  <a:pt x="1048" y="252"/>
                </a:lnTo>
                <a:lnTo>
                  <a:pt x="1038" y="252"/>
                </a:lnTo>
                <a:lnTo>
                  <a:pt x="1028" y="252"/>
                </a:lnTo>
                <a:lnTo>
                  <a:pt x="1017" y="257"/>
                </a:lnTo>
                <a:lnTo>
                  <a:pt x="1007" y="257"/>
                </a:lnTo>
                <a:lnTo>
                  <a:pt x="1002" y="257"/>
                </a:lnTo>
                <a:lnTo>
                  <a:pt x="992" y="262"/>
                </a:lnTo>
                <a:lnTo>
                  <a:pt x="981" y="262"/>
                </a:lnTo>
                <a:lnTo>
                  <a:pt x="971" y="262"/>
                </a:lnTo>
                <a:lnTo>
                  <a:pt x="961" y="262"/>
                </a:lnTo>
                <a:lnTo>
                  <a:pt x="951" y="268"/>
                </a:lnTo>
                <a:lnTo>
                  <a:pt x="940" y="268"/>
                </a:lnTo>
                <a:lnTo>
                  <a:pt x="930" y="268"/>
                </a:lnTo>
                <a:lnTo>
                  <a:pt x="920" y="268"/>
                </a:lnTo>
                <a:lnTo>
                  <a:pt x="909" y="268"/>
                </a:lnTo>
                <a:lnTo>
                  <a:pt x="899" y="268"/>
                </a:lnTo>
                <a:lnTo>
                  <a:pt x="889" y="268"/>
                </a:lnTo>
                <a:lnTo>
                  <a:pt x="879" y="268"/>
                </a:lnTo>
                <a:lnTo>
                  <a:pt x="868" y="273"/>
                </a:lnTo>
                <a:lnTo>
                  <a:pt x="858" y="273"/>
                </a:lnTo>
                <a:lnTo>
                  <a:pt x="848" y="273"/>
                </a:lnTo>
                <a:lnTo>
                  <a:pt x="837" y="273"/>
                </a:lnTo>
                <a:lnTo>
                  <a:pt x="827" y="273"/>
                </a:lnTo>
                <a:lnTo>
                  <a:pt x="817" y="273"/>
                </a:lnTo>
                <a:lnTo>
                  <a:pt x="812" y="273"/>
                </a:lnTo>
                <a:lnTo>
                  <a:pt x="802" y="273"/>
                </a:lnTo>
                <a:lnTo>
                  <a:pt x="791" y="278"/>
                </a:lnTo>
                <a:lnTo>
                  <a:pt x="781" y="278"/>
                </a:lnTo>
                <a:lnTo>
                  <a:pt x="771" y="278"/>
                </a:lnTo>
                <a:lnTo>
                  <a:pt x="760" y="278"/>
                </a:lnTo>
                <a:lnTo>
                  <a:pt x="750" y="278"/>
                </a:lnTo>
                <a:lnTo>
                  <a:pt x="740" y="278"/>
                </a:lnTo>
                <a:lnTo>
                  <a:pt x="730" y="278"/>
                </a:lnTo>
                <a:lnTo>
                  <a:pt x="719" y="278"/>
                </a:lnTo>
                <a:lnTo>
                  <a:pt x="709" y="278"/>
                </a:lnTo>
                <a:lnTo>
                  <a:pt x="699" y="278"/>
                </a:lnTo>
                <a:lnTo>
                  <a:pt x="688" y="278"/>
                </a:lnTo>
                <a:lnTo>
                  <a:pt x="678" y="278"/>
                </a:lnTo>
                <a:lnTo>
                  <a:pt x="668" y="278"/>
                </a:lnTo>
                <a:lnTo>
                  <a:pt x="658" y="283"/>
                </a:lnTo>
                <a:lnTo>
                  <a:pt x="647" y="283"/>
                </a:lnTo>
                <a:lnTo>
                  <a:pt x="637" y="283"/>
                </a:lnTo>
                <a:lnTo>
                  <a:pt x="632" y="283"/>
                </a:lnTo>
                <a:lnTo>
                  <a:pt x="622" y="283"/>
                </a:lnTo>
                <a:lnTo>
                  <a:pt x="611" y="283"/>
                </a:lnTo>
                <a:lnTo>
                  <a:pt x="601" y="283"/>
                </a:lnTo>
                <a:lnTo>
                  <a:pt x="591" y="283"/>
                </a:lnTo>
                <a:lnTo>
                  <a:pt x="581" y="283"/>
                </a:lnTo>
                <a:lnTo>
                  <a:pt x="570" y="283"/>
                </a:lnTo>
                <a:lnTo>
                  <a:pt x="560" y="283"/>
                </a:lnTo>
                <a:lnTo>
                  <a:pt x="550" y="283"/>
                </a:lnTo>
                <a:lnTo>
                  <a:pt x="539" y="283"/>
                </a:lnTo>
                <a:lnTo>
                  <a:pt x="529" y="283"/>
                </a:lnTo>
                <a:lnTo>
                  <a:pt x="519" y="283"/>
                </a:lnTo>
                <a:lnTo>
                  <a:pt x="509" y="283"/>
                </a:lnTo>
                <a:lnTo>
                  <a:pt x="498" y="288"/>
                </a:lnTo>
                <a:lnTo>
                  <a:pt x="488" y="288"/>
                </a:lnTo>
                <a:lnTo>
                  <a:pt x="478" y="288"/>
                </a:lnTo>
                <a:lnTo>
                  <a:pt x="467" y="288"/>
                </a:lnTo>
                <a:lnTo>
                  <a:pt x="457" y="288"/>
                </a:lnTo>
                <a:lnTo>
                  <a:pt x="452" y="288"/>
                </a:lnTo>
                <a:lnTo>
                  <a:pt x="442" y="288"/>
                </a:lnTo>
                <a:lnTo>
                  <a:pt x="431" y="288"/>
                </a:lnTo>
                <a:lnTo>
                  <a:pt x="421" y="288"/>
                </a:lnTo>
                <a:lnTo>
                  <a:pt x="411" y="288"/>
                </a:lnTo>
                <a:lnTo>
                  <a:pt x="401" y="288"/>
                </a:lnTo>
                <a:lnTo>
                  <a:pt x="390" y="288"/>
                </a:lnTo>
                <a:lnTo>
                  <a:pt x="380" y="288"/>
                </a:lnTo>
                <a:lnTo>
                  <a:pt x="370" y="288"/>
                </a:lnTo>
                <a:lnTo>
                  <a:pt x="360" y="288"/>
                </a:lnTo>
                <a:lnTo>
                  <a:pt x="349" y="288"/>
                </a:lnTo>
                <a:lnTo>
                  <a:pt x="339" y="288"/>
                </a:lnTo>
                <a:lnTo>
                  <a:pt x="329" y="288"/>
                </a:lnTo>
                <a:lnTo>
                  <a:pt x="318" y="288"/>
                </a:lnTo>
                <a:lnTo>
                  <a:pt x="308" y="288"/>
                </a:lnTo>
                <a:lnTo>
                  <a:pt x="298" y="288"/>
                </a:lnTo>
                <a:lnTo>
                  <a:pt x="288" y="288"/>
                </a:lnTo>
                <a:lnTo>
                  <a:pt x="277" y="288"/>
                </a:lnTo>
                <a:lnTo>
                  <a:pt x="272" y="288"/>
                </a:lnTo>
                <a:lnTo>
                  <a:pt x="262" y="288"/>
                </a:lnTo>
                <a:lnTo>
                  <a:pt x="252" y="288"/>
                </a:lnTo>
                <a:lnTo>
                  <a:pt x="241" y="288"/>
                </a:lnTo>
                <a:lnTo>
                  <a:pt x="231" y="288"/>
                </a:lnTo>
                <a:lnTo>
                  <a:pt x="221" y="288"/>
                </a:lnTo>
                <a:lnTo>
                  <a:pt x="210" y="288"/>
                </a:lnTo>
                <a:lnTo>
                  <a:pt x="200" y="288"/>
                </a:lnTo>
                <a:lnTo>
                  <a:pt x="190" y="288"/>
                </a:lnTo>
                <a:lnTo>
                  <a:pt x="180" y="288"/>
                </a:lnTo>
                <a:lnTo>
                  <a:pt x="169" y="288"/>
                </a:lnTo>
                <a:lnTo>
                  <a:pt x="159" y="288"/>
                </a:lnTo>
                <a:lnTo>
                  <a:pt x="149" y="288"/>
                </a:lnTo>
                <a:lnTo>
                  <a:pt x="138" y="288"/>
                </a:lnTo>
                <a:lnTo>
                  <a:pt x="128" y="288"/>
                </a:lnTo>
                <a:lnTo>
                  <a:pt x="118" y="288"/>
                </a:lnTo>
                <a:lnTo>
                  <a:pt x="108" y="288"/>
                </a:lnTo>
                <a:lnTo>
                  <a:pt x="97" y="288"/>
                </a:lnTo>
                <a:lnTo>
                  <a:pt x="92" y="288"/>
                </a:lnTo>
                <a:lnTo>
                  <a:pt x="82" y="288"/>
                </a:lnTo>
                <a:lnTo>
                  <a:pt x="72" y="288"/>
                </a:lnTo>
                <a:lnTo>
                  <a:pt x="61" y="288"/>
                </a:lnTo>
                <a:lnTo>
                  <a:pt x="51" y="288"/>
                </a:lnTo>
                <a:lnTo>
                  <a:pt x="41" y="288"/>
                </a:lnTo>
                <a:lnTo>
                  <a:pt x="31" y="288"/>
                </a:lnTo>
                <a:lnTo>
                  <a:pt x="20" y="288"/>
                </a:lnTo>
                <a:lnTo>
                  <a:pt x="10" y="288"/>
                </a:lnTo>
                <a:lnTo>
                  <a:pt x="0" y="288"/>
                </a:lnTo>
                <a:close/>
              </a:path>
            </a:pathLst>
          </a:custGeom>
          <a:pattFill prst="wdDnDiag">
            <a:fgClr>
              <a:srgbClr val="FFFF00"/>
            </a:fgClr>
            <a:bgClr>
              <a:srgbClr val="FF6600"/>
            </a:bgClr>
          </a:pattFill>
          <a:ln w="9525">
            <a:solidFill>
              <a:srgbClr val="FFFFFF"/>
            </a:solidFill>
            <a:round/>
            <a:headEnd/>
            <a:tailEnd/>
          </a:ln>
        </p:spPr>
        <p:txBody>
          <a:bodyPr/>
          <a:lstStyle/>
          <a:p>
            <a:endParaRPr lang="en-GB"/>
          </a:p>
        </p:txBody>
      </p:sp>
      <p:sp>
        <p:nvSpPr>
          <p:cNvPr id="425309" name="Freeform 349"/>
          <p:cNvSpPr>
            <a:spLocks/>
          </p:cNvSpPr>
          <p:nvPr/>
        </p:nvSpPr>
        <p:spPr bwMode="auto">
          <a:xfrm>
            <a:off x="1431925" y="4575175"/>
            <a:ext cx="6346825" cy="865188"/>
          </a:xfrm>
          <a:custGeom>
            <a:avLst/>
            <a:gdLst/>
            <a:ahLst/>
            <a:cxnLst>
              <a:cxn ang="0">
                <a:pos x="108" y="545"/>
              </a:cxn>
              <a:cxn ang="0">
                <a:pos x="241" y="545"/>
              </a:cxn>
              <a:cxn ang="0">
                <a:pos x="370" y="545"/>
              </a:cxn>
              <a:cxn ang="0">
                <a:pos x="498" y="545"/>
              </a:cxn>
              <a:cxn ang="0">
                <a:pos x="632" y="540"/>
              </a:cxn>
              <a:cxn ang="0">
                <a:pos x="760" y="535"/>
              </a:cxn>
              <a:cxn ang="0">
                <a:pos x="889" y="525"/>
              </a:cxn>
              <a:cxn ang="0">
                <a:pos x="1017" y="509"/>
              </a:cxn>
              <a:cxn ang="0">
                <a:pos x="1151" y="494"/>
              </a:cxn>
              <a:cxn ang="0">
                <a:pos x="1280" y="473"/>
              </a:cxn>
              <a:cxn ang="0">
                <a:pos x="1408" y="458"/>
              </a:cxn>
              <a:cxn ang="0">
                <a:pos x="1542" y="427"/>
              </a:cxn>
              <a:cxn ang="0">
                <a:pos x="1670" y="334"/>
              </a:cxn>
              <a:cxn ang="0">
                <a:pos x="1799" y="216"/>
              </a:cxn>
              <a:cxn ang="0">
                <a:pos x="1927" y="139"/>
              </a:cxn>
              <a:cxn ang="0">
                <a:pos x="2061" y="26"/>
              </a:cxn>
              <a:cxn ang="0">
                <a:pos x="2189" y="5"/>
              </a:cxn>
              <a:cxn ang="0">
                <a:pos x="2318" y="52"/>
              </a:cxn>
              <a:cxn ang="0">
                <a:pos x="2451" y="129"/>
              </a:cxn>
              <a:cxn ang="0">
                <a:pos x="2580" y="216"/>
              </a:cxn>
              <a:cxn ang="0">
                <a:pos x="2708" y="293"/>
              </a:cxn>
              <a:cxn ang="0">
                <a:pos x="2837" y="350"/>
              </a:cxn>
              <a:cxn ang="0">
                <a:pos x="2970" y="386"/>
              </a:cxn>
              <a:cxn ang="0">
                <a:pos x="3099" y="401"/>
              </a:cxn>
              <a:cxn ang="0">
                <a:pos x="3227" y="417"/>
              </a:cxn>
              <a:cxn ang="0">
                <a:pos x="3361" y="427"/>
              </a:cxn>
              <a:cxn ang="0">
                <a:pos x="3490" y="432"/>
              </a:cxn>
              <a:cxn ang="0">
                <a:pos x="3618" y="437"/>
              </a:cxn>
              <a:cxn ang="0">
                <a:pos x="3747" y="437"/>
              </a:cxn>
              <a:cxn ang="0">
                <a:pos x="3880" y="442"/>
              </a:cxn>
              <a:cxn ang="0">
                <a:pos x="3998" y="530"/>
              </a:cxn>
              <a:cxn ang="0">
                <a:pos x="3870" y="530"/>
              </a:cxn>
              <a:cxn ang="0">
                <a:pos x="3736" y="530"/>
              </a:cxn>
              <a:cxn ang="0">
                <a:pos x="3608" y="530"/>
              </a:cxn>
              <a:cxn ang="0">
                <a:pos x="3479" y="525"/>
              </a:cxn>
              <a:cxn ang="0">
                <a:pos x="3351" y="525"/>
              </a:cxn>
              <a:cxn ang="0">
                <a:pos x="3217" y="525"/>
              </a:cxn>
              <a:cxn ang="0">
                <a:pos x="3089" y="519"/>
              </a:cxn>
              <a:cxn ang="0">
                <a:pos x="2960" y="514"/>
              </a:cxn>
              <a:cxn ang="0">
                <a:pos x="2827" y="499"/>
              </a:cxn>
              <a:cxn ang="0">
                <a:pos x="2698" y="473"/>
              </a:cxn>
              <a:cxn ang="0">
                <a:pos x="2570" y="432"/>
              </a:cxn>
              <a:cxn ang="0">
                <a:pos x="2441" y="381"/>
              </a:cxn>
              <a:cxn ang="0">
                <a:pos x="2307" y="319"/>
              </a:cxn>
              <a:cxn ang="0">
                <a:pos x="2179" y="273"/>
              </a:cxn>
              <a:cxn ang="0">
                <a:pos x="2050" y="257"/>
              </a:cxn>
              <a:cxn ang="0">
                <a:pos x="1917" y="288"/>
              </a:cxn>
              <a:cxn ang="0">
                <a:pos x="1788" y="303"/>
              </a:cxn>
              <a:cxn ang="0">
                <a:pos x="1660" y="375"/>
              </a:cxn>
              <a:cxn ang="0">
                <a:pos x="1531" y="442"/>
              </a:cxn>
              <a:cxn ang="0">
                <a:pos x="1398" y="468"/>
              </a:cxn>
              <a:cxn ang="0">
                <a:pos x="1269" y="483"/>
              </a:cxn>
              <a:cxn ang="0">
                <a:pos x="1141" y="499"/>
              </a:cxn>
              <a:cxn ang="0">
                <a:pos x="1007" y="514"/>
              </a:cxn>
              <a:cxn ang="0">
                <a:pos x="879" y="525"/>
              </a:cxn>
              <a:cxn ang="0">
                <a:pos x="750" y="535"/>
              </a:cxn>
              <a:cxn ang="0">
                <a:pos x="622" y="540"/>
              </a:cxn>
              <a:cxn ang="0">
                <a:pos x="488" y="545"/>
              </a:cxn>
              <a:cxn ang="0">
                <a:pos x="360" y="545"/>
              </a:cxn>
              <a:cxn ang="0">
                <a:pos x="231" y="545"/>
              </a:cxn>
              <a:cxn ang="0">
                <a:pos x="97" y="545"/>
              </a:cxn>
            </a:cxnLst>
            <a:rect l="0" t="0" r="r" b="b"/>
            <a:pathLst>
              <a:path w="3998" h="545">
                <a:moveTo>
                  <a:pt x="0" y="545"/>
                </a:moveTo>
                <a:lnTo>
                  <a:pt x="0" y="545"/>
                </a:lnTo>
                <a:lnTo>
                  <a:pt x="10" y="545"/>
                </a:lnTo>
                <a:lnTo>
                  <a:pt x="20" y="545"/>
                </a:lnTo>
                <a:lnTo>
                  <a:pt x="31" y="545"/>
                </a:lnTo>
                <a:lnTo>
                  <a:pt x="41" y="545"/>
                </a:lnTo>
                <a:lnTo>
                  <a:pt x="51" y="545"/>
                </a:lnTo>
                <a:lnTo>
                  <a:pt x="61" y="545"/>
                </a:lnTo>
                <a:lnTo>
                  <a:pt x="72" y="545"/>
                </a:lnTo>
                <a:lnTo>
                  <a:pt x="82" y="545"/>
                </a:lnTo>
                <a:lnTo>
                  <a:pt x="92" y="545"/>
                </a:lnTo>
                <a:lnTo>
                  <a:pt x="97" y="545"/>
                </a:lnTo>
                <a:lnTo>
                  <a:pt x="108" y="545"/>
                </a:lnTo>
                <a:lnTo>
                  <a:pt x="118" y="545"/>
                </a:lnTo>
                <a:lnTo>
                  <a:pt x="128" y="545"/>
                </a:lnTo>
                <a:lnTo>
                  <a:pt x="138" y="545"/>
                </a:lnTo>
                <a:lnTo>
                  <a:pt x="149" y="545"/>
                </a:lnTo>
                <a:lnTo>
                  <a:pt x="159" y="545"/>
                </a:lnTo>
                <a:lnTo>
                  <a:pt x="169" y="545"/>
                </a:lnTo>
                <a:lnTo>
                  <a:pt x="180" y="545"/>
                </a:lnTo>
                <a:lnTo>
                  <a:pt x="190" y="545"/>
                </a:lnTo>
                <a:lnTo>
                  <a:pt x="200" y="545"/>
                </a:lnTo>
                <a:lnTo>
                  <a:pt x="210" y="545"/>
                </a:lnTo>
                <a:lnTo>
                  <a:pt x="221" y="545"/>
                </a:lnTo>
                <a:lnTo>
                  <a:pt x="231" y="545"/>
                </a:lnTo>
                <a:lnTo>
                  <a:pt x="241" y="545"/>
                </a:lnTo>
                <a:lnTo>
                  <a:pt x="252" y="545"/>
                </a:lnTo>
                <a:lnTo>
                  <a:pt x="262" y="545"/>
                </a:lnTo>
                <a:lnTo>
                  <a:pt x="272" y="545"/>
                </a:lnTo>
                <a:lnTo>
                  <a:pt x="277" y="545"/>
                </a:lnTo>
                <a:lnTo>
                  <a:pt x="288" y="545"/>
                </a:lnTo>
                <a:lnTo>
                  <a:pt x="298" y="545"/>
                </a:lnTo>
                <a:lnTo>
                  <a:pt x="308" y="545"/>
                </a:lnTo>
                <a:lnTo>
                  <a:pt x="318" y="545"/>
                </a:lnTo>
                <a:lnTo>
                  <a:pt x="329" y="545"/>
                </a:lnTo>
                <a:lnTo>
                  <a:pt x="339" y="545"/>
                </a:lnTo>
                <a:lnTo>
                  <a:pt x="349" y="545"/>
                </a:lnTo>
                <a:lnTo>
                  <a:pt x="360" y="545"/>
                </a:lnTo>
                <a:lnTo>
                  <a:pt x="370" y="545"/>
                </a:lnTo>
                <a:lnTo>
                  <a:pt x="380" y="545"/>
                </a:lnTo>
                <a:lnTo>
                  <a:pt x="390" y="545"/>
                </a:lnTo>
                <a:lnTo>
                  <a:pt x="401" y="545"/>
                </a:lnTo>
                <a:lnTo>
                  <a:pt x="411" y="545"/>
                </a:lnTo>
                <a:lnTo>
                  <a:pt x="421" y="545"/>
                </a:lnTo>
                <a:lnTo>
                  <a:pt x="431" y="545"/>
                </a:lnTo>
                <a:lnTo>
                  <a:pt x="442" y="545"/>
                </a:lnTo>
                <a:lnTo>
                  <a:pt x="452" y="545"/>
                </a:lnTo>
                <a:lnTo>
                  <a:pt x="457" y="545"/>
                </a:lnTo>
                <a:lnTo>
                  <a:pt x="467" y="545"/>
                </a:lnTo>
                <a:lnTo>
                  <a:pt x="478" y="545"/>
                </a:lnTo>
                <a:lnTo>
                  <a:pt x="488" y="545"/>
                </a:lnTo>
                <a:lnTo>
                  <a:pt x="498" y="545"/>
                </a:lnTo>
                <a:lnTo>
                  <a:pt x="509" y="540"/>
                </a:lnTo>
                <a:lnTo>
                  <a:pt x="519" y="540"/>
                </a:lnTo>
                <a:lnTo>
                  <a:pt x="529" y="540"/>
                </a:lnTo>
                <a:lnTo>
                  <a:pt x="539" y="540"/>
                </a:lnTo>
                <a:lnTo>
                  <a:pt x="550" y="540"/>
                </a:lnTo>
                <a:lnTo>
                  <a:pt x="560" y="540"/>
                </a:lnTo>
                <a:lnTo>
                  <a:pt x="570" y="540"/>
                </a:lnTo>
                <a:lnTo>
                  <a:pt x="581" y="540"/>
                </a:lnTo>
                <a:lnTo>
                  <a:pt x="591" y="540"/>
                </a:lnTo>
                <a:lnTo>
                  <a:pt x="601" y="540"/>
                </a:lnTo>
                <a:lnTo>
                  <a:pt x="611" y="540"/>
                </a:lnTo>
                <a:lnTo>
                  <a:pt x="622" y="540"/>
                </a:lnTo>
                <a:lnTo>
                  <a:pt x="632" y="540"/>
                </a:lnTo>
                <a:lnTo>
                  <a:pt x="637" y="540"/>
                </a:lnTo>
                <a:lnTo>
                  <a:pt x="647" y="540"/>
                </a:lnTo>
                <a:lnTo>
                  <a:pt x="658" y="535"/>
                </a:lnTo>
                <a:lnTo>
                  <a:pt x="668" y="535"/>
                </a:lnTo>
                <a:lnTo>
                  <a:pt x="678" y="535"/>
                </a:lnTo>
                <a:lnTo>
                  <a:pt x="688" y="535"/>
                </a:lnTo>
                <a:lnTo>
                  <a:pt x="699" y="535"/>
                </a:lnTo>
                <a:lnTo>
                  <a:pt x="709" y="535"/>
                </a:lnTo>
                <a:lnTo>
                  <a:pt x="719" y="535"/>
                </a:lnTo>
                <a:lnTo>
                  <a:pt x="730" y="535"/>
                </a:lnTo>
                <a:lnTo>
                  <a:pt x="740" y="535"/>
                </a:lnTo>
                <a:lnTo>
                  <a:pt x="750" y="535"/>
                </a:lnTo>
                <a:lnTo>
                  <a:pt x="760" y="535"/>
                </a:lnTo>
                <a:lnTo>
                  <a:pt x="771" y="535"/>
                </a:lnTo>
                <a:lnTo>
                  <a:pt x="781" y="535"/>
                </a:lnTo>
                <a:lnTo>
                  <a:pt x="791" y="530"/>
                </a:lnTo>
                <a:lnTo>
                  <a:pt x="802" y="530"/>
                </a:lnTo>
                <a:lnTo>
                  <a:pt x="812" y="530"/>
                </a:lnTo>
                <a:lnTo>
                  <a:pt x="817" y="530"/>
                </a:lnTo>
                <a:lnTo>
                  <a:pt x="827" y="530"/>
                </a:lnTo>
                <a:lnTo>
                  <a:pt x="837" y="530"/>
                </a:lnTo>
                <a:lnTo>
                  <a:pt x="848" y="530"/>
                </a:lnTo>
                <a:lnTo>
                  <a:pt x="858" y="530"/>
                </a:lnTo>
                <a:lnTo>
                  <a:pt x="868" y="525"/>
                </a:lnTo>
                <a:lnTo>
                  <a:pt x="879" y="525"/>
                </a:lnTo>
                <a:lnTo>
                  <a:pt x="889" y="525"/>
                </a:lnTo>
                <a:lnTo>
                  <a:pt x="899" y="525"/>
                </a:lnTo>
                <a:lnTo>
                  <a:pt x="909" y="525"/>
                </a:lnTo>
                <a:lnTo>
                  <a:pt x="920" y="519"/>
                </a:lnTo>
                <a:lnTo>
                  <a:pt x="930" y="525"/>
                </a:lnTo>
                <a:lnTo>
                  <a:pt x="940" y="519"/>
                </a:lnTo>
                <a:lnTo>
                  <a:pt x="951" y="519"/>
                </a:lnTo>
                <a:lnTo>
                  <a:pt x="961" y="519"/>
                </a:lnTo>
                <a:lnTo>
                  <a:pt x="971" y="519"/>
                </a:lnTo>
                <a:lnTo>
                  <a:pt x="981" y="514"/>
                </a:lnTo>
                <a:lnTo>
                  <a:pt x="992" y="514"/>
                </a:lnTo>
                <a:lnTo>
                  <a:pt x="1002" y="514"/>
                </a:lnTo>
                <a:lnTo>
                  <a:pt x="1007" y="509"/>
                </a:lnTo>
                <a:lnTo>
                  <a:pt x="1017" y="509"/>
                </a:lnTo>
                <a:lnTo>
                  <a:pt x="1028" y="509"/>
                </a:lnTo>
                <a:lnTo>
                  <a:pt x="1038" y="504"/>
                </a:lnTo>
                <a:lnTo>
                  <a:pt x="1048" y="504"/>
                </a:lnTo>
                <a:lnTo>
                  <a:pt x="1059" y="499"/>
                </a:lnTo>
                <a:lnTo>
                  <a:pt x="1069" y="499"/>
                </a:lnTo>
                <a:lnTo>
                  <a:pt x="1079" y="499"/>
                </a:lnTo>
                <a:lnTo>
                  <a:pt x="1089" y="499"/>
                </a:lnTo>
                <a:lnTo>
                  <a:pt x="1100" y="494"/>
                </a:lnTo>
                <a:lnTo>
                  <a:pt x="1110" y="494"/>
                </a:lnTo>
                <a:lnTo>
                  <a:pt x="1120" y="489"/>
                </a:lnTo>
                <a:lnTo>
                  <a:pt x="1130" y="489"/>
                </a:lnTo>
                <a:lnTo>
                  <a:pt x="1141" y="494"/>
                </a:lnTo>
                <a:lnTo>
                  <a:pt x="1151" y="494"/>
                </a:lnTo>
                <a:lnTo>
                  <a:pt x="1161" y="489"/>
                </a:lnTo>
                <a:lnTo>
                  <a:pt x="1172" y="483"/>
                </a:lnTo>
                <a:lnTo>
                  <a:pt x="1182" y="483"/>
                </a:lnTo>
                <a:lnTo>
                  <a:pt x="1187" y="494"/>
                </a:lnTo>
                <a:lnTo>
                  <a:pt x="1197" y="483"/>
                </a:lnTo>
                <a:lnTo>
                  <a:pt x="1208" y="494"/>
                </a:lnTo>
                <a:lnTo>
                  <a:pt x="1218" y="489"/>
                </a:lnTo>
                <a:lnTo>
                  <a:pt x="1228" y="478"/>
                </a:lnTo>
                <a:lnTo>
                  <a:pt x="1238" y="478"/>
                </a:lnTo>
                <a:lnTo>
                  <a:pt x="1249" y="478"/>
                </a:lnTo>
                <a:lnTo>
                  <a:pt x="1259" y="478"/>
                </a:lnTo>
                <a:lnTo>
                  <a:pt x="1269" y="473"/>
                </a:lnTo>
                <a:lnTo>
                  <a:pt x="1280" y="473"/>
                </a:lnTo>
                <a:lnTo>
                  <a:pt x="1290" y="468"/>
                </a:lnTo>
                <a:lnTo>
                  <a:pt x="1300" y="473"/>
                </a:lnTo>
                <a:lnTo>
                  <a:pt x="1310" y="478"/>
                </a:lnTo>
                <a:lnTo>
                  <a:pt x="1321" y="489"/>
                </a:lnTo>
                <a:lnTo>
                  <a:pt x="1331" y="483"/>
                </a:lnTo>
                <a:lnTo>
                  <a:pt x="1341" y="478"/>
                </a:lnTo>
                <a:lnTo>
                  <a:pt x="1351" y="478"/>
                </a:lnTo>
                <a:lnTo>
                  <a:pt x="1362" y="468"/>
                </a:lnTo>
                <a:lnTo>
                  <a:pt x="1367" y="463"/>
                </a:lnTo>
                <a:lnTo>
                  <a:pt x="1377" y="468"/>
                </a:lnTo>
                <a:lnTo>
                  <a:pt x="1387" y="463"/>
                </a:lnTo>
                <a:lnTo>
                  <a:pt x="1398" y="458"/>
                </a:lnTo>
                <a:lnTo>
                  <a:pt x="1408" y="458"/>
                </a:lnTo>
                <a:lnTo>
                  <a:pt x="1418" y="458"/>
                </a:lnTo>
                <a:lnTo>
                  <a:pt x="1429" y="453"/>
                </a:lnTo>
                <a:lnTo>
                  <a:pt x="1439" y="453"/>
                </a:lnTo>
                <a:lnTo>
                  <a:pt x="1449" y="463"/>
                </a:lnTo>
                <a:lnTo>
                  <a:pt x="1459" y="458"/>
                </a:lnTo>
                <a:lnTo>
                  <a:pt x="1470" y="447"/>
                </a:lnTo>
                <a:lnTo>
                  <a:pt x="1480" y="442"/>
                </a:lnTo>
                <a:lnTo>
                  <a:pt x="1490" y="442"/>
                </a:lnTo>
                <a:lnTo>
                  <a:pt x="1501" y="442"/>
                </a:lnTo>
                <a:lnTo>
                  <a:pt x="1511" y="432"/>
                </a:lnTo>
                <a:lnTo>
                  <a:pt x="1521" y="432"/>
                </a:lnTo>
                <a:lnTo>
                  <a:pt x="1531" y="432"/>
                </a:lnTo>
                <a:lnTo>
                  <a:pt x="1542" y="427"/>
                </a:lnTo>
                <a:lnTo>
                  <a:pt x="1547" y="417"/>
                </a:lnTo>
                <a:lnTo>
                  <a:pt x="1557" y="406"/>
                </a:lnTo>
                <a:lnTo>
                  <a:pt x="1567" y="401"/>
                </a:lnTo>
                <a:lnTo>
                  <a:pt x="1578" y="401"/>
                </a:lnTo>
                <a:lnTo>
                  <a:pt x="1588" y="391"/>
                </a:lnTo>
                <a:lnTo>
                  <a:pt x="1598" y="381"/>
                </a:lnTo>
                <a:lnTo>
                  <a:pt x="1608" y="381"/>
                </a:lnTo>
                <a:lnTo>
                  <a:pt x="1619" y="375"/>
                </a:lnTo>
                <a:lnTo>
                  <a:pt x="1629" y="365"/>
                </a:lnTo>
                <a:lnTo>
                  <a:pt x="1639" y="360"/>
                </a:lnTo>
                <a:lnTo>
                  <a:pt x="1650" y="350"/>
                </a:lnTo>
                <a:lnTo>
                  <a:pt x="1660" y="339"/>
                </a:lnTo>
                <a:lnTo>
                  <a:pt x="1670" y="334"/>
                </a:lnTo>
                <a:lnTo>
                  <a:pt x="1680" y="319"/>
                </a:lnTo>
                <a:lnTo>
                  <a:pt x="1691" y="309"/>
                </a:lnTo>
                <a:lnTo>
                  <a:pt x="1701" y="293"/>
                </a:lnTo>
                <a:lnTo>
                  <a:pt x="1711" y="283"/>
                </a:lnTo>
                <a:lnTo>
                  <a:pt x="1722" y="273"/>
                </a:lnTo>
                <a:lnTo>
                  <a:pt x="1727" y="257"/>
                </a:lnTo>
                <a:lnTo>
                  <a:pt x="1737" y="262"/>
                </a:lnTo>
                <a:lnTo>
                  <a:pt x="1747" y="262"/>
                </a:lnTo>
                <a:lnTo>
                  <a:pt x="1758" y="242"/>
                </a:lnTo>
                <a:lnTo>
                  <a:pt x="1768" y="237"/>
                </a:lnTo>
                <a:lnTo>
                  <a:pt x="1778" y="226"/>
                </a:lnTo>
                <a:lnTo>
                  <a:pt x="1788" y="216"/>
                </a:lnTo>
                <a:lnTo>
                  <a:pt x="1799" y="216"/>
                </a:lnTo>
                <a:lnTo>
                  <a:pt x="1809" y="226"/>
                </a:lnTo>
                <a:lnTo>
                  <a:pt x="1819" y="226"/>
                </a:lnTo>
                <a:lnTo>
                  <a:pt x="1829" y="221"/>
                </a:lnTo>
                <a:lnTo>
                  <a:pt x="1840" y="211"/>
                </a:lnTo>
                <a:lnTo>
                  <a:pt x="1850" y="201"/>
                </a:lnTo>
                <a:lnTo>
                  <a:pt x="1860" y="195"/>
                </a:lnTo>
                <a:lnTo>
                  <a:pt x="1871" y="180"/>
                </a:lnTo>
                <a:lnTo>
                  <a:pt x="1881" y="170"/>
                </a:lnTo>
                <a:lnTo>
                  <a:pt x="1891" y="165"/>
                </a:lnTo>
                <a:lnTo>
                  <a:pt x="1901" y="154"/>
                </a:lnTo>
                <a:lnTo>
                  <a:pt x="1907" y="149"/>
                </a:lnTo>
                <a:lnTo>
                  <a:pt x="1917" y="144"/>
                </a:lnTo>
                <a:lnTo>
                  <a:pt x="1927" y="139"/>
                </a:lnTo>
                <a:lnTo>
                  <a:pt x="1937" y="129"/>
                </a:lnTo>
                <a:lnTo>
                  <a:pt x="1948" y="124"/>
                </a:lnTo>
                <a:lnTo>
                  <a:pt x="1958" y="113"/>
                </a:lnTo>
                <a:lnTo>
                  <a:pt x="1968" y="103"/>
                </a:lnTo>
                <a:lnTo>
                  <a:pt x="1979" y="88"/>
                </a:lnTo>
                <a:lnTo>
                  <a:pt x="1989" y="77"/>
                </a:lnTo>
                <a:lnTo>
                  <a:pt x="1999" y="67"/>
                </a:lnTo>
                <a:lnTo>
                  <a:pt x="2009" y="62"/>
                </a:lnTo>
                <a:lnTo>
                  <a:pt x="2020" y="52"/>
                </a:lnTo>
                <a:lnTo>
                  <a:pt x="2030" y="41"/>
                </a:lnTo>
                <a:lnTo>
                  <a:pt x="2040" y="36"/>
                </a:lnTo>
                <a:lnTo>
                  <a:pt x="2050" y="31"/>
                </a:lnTo>
                <a:lnTo>
                  <a:pt x="2061" y="26"/>
                </a:lnTo>
                <a:lnTo>
                  <a:pt x="2071" y="21"/>
                </a:lnTo>
                <a:lnTo>
                  <a:pt x="2081" y="16"/>
                </a:lnTo>
                <a:lnTo>
                  <a:pt x="2092" y="10"/>
                </a:lnTo>
                <a:lnTo>
                  <a:pt x="2097" y="10"/>
                </a:lnTo>
                <a:lnTo>
                  <a:pt x="2107" y="5"/>
                </a:lnTo>
                <a:lnTo>
                  <a:pt x="2117" y="5"/>
                </a:lnTo>
                <a:lnTo>
                  <a:pt x="2128" y="0"/>
                </a:lnTo>
                <a:lnTo>
                  <a:pt x="2138" y="0"/>
                </a:lnTo>
                <a:lnTo>
                  <a:pt x="2148" y="0"/>
                </a:lnTo>
                <a:lnTo>
                  <a:pt x="2158" y="0"/>
                </a:lnTo>
                <a:lnTo>
                  <a:pt x="2169" y="0"/>
                </a:lnTo>
                <a:lnTo>
                  <a:pt x="2179" y="0"/>
                </a:lnTo>
                <a:lnTo>
                  <a:pt x="2189" y="5"/>
                </a:lnTo>
                <a:lnTo>
                  <a:pt x="2200" y="5"/>
                </a:lnTo>
                <a:lnTo>
                  <a:pt x="2210" y="5"/>
                </a:lnTo>
                <a:lnTo>
                  <a:pt x="2220" y="10"/>
                </a:lnTo>
                <a:lnTo>
                  <a:pt x="2230" y="10"/>
                </a:lnTo>
                <a:lnTo>
                  <a:pt x="2241" y="16"/>
                </a:lnTo>
                <a:lnTo>
                  <a:pt x="2251" y="21"/>
                </a:lnTo>
                <a:lnTo>
                  <a:pt x="2261" y="21"/>
                </a:lnTo>
                <a:lnTo>
                  <a:pt x="2271" y="26"/>
                </a:lnTo>
                <a:lnTo>
                  <a:pt x="2277" y="31"/>
                </a:lnTo>
                <a:lnTo>
                  <a:pt x="2287" y="36"/>
                </a:lnTo>
                <a:lnTo>
                  <a:pt x="2297" y="41"/>
                </a:lnTo>
                <a:lnTo>
                  <a:pt x="2307" y="46"/>
                </a:lnTo>
                <a:lnTo>
                  <a:pt x="2318" y="52"/>
                </a:lnTo>
                <a:lnTo>
                  <a:pt x="2328" y="57"/>
                </a:lnTo>
                <a:lnTo>
                  <a:pt x="2338" y="62"/>
                </a:lnTo>
                <a:lnTo>
                  <a:pt x="2349" y="67"/>
                </a:lnTo>
                <a:lnTo>
                  <a:pt x="2359" y="72"/>
                </a:lnTo>
                <a:lnTo>
                  <a:pt x="2369" y="77"/>
                </a:lnTo>
                <a:lnTo>
                  <a:pt x="2379" y="82"/>
                </a:lnTo>
                <a:lnTo>
                  <a:pt x="2390" y="93"/>
                </a:lnTo>
                <a:lnTo>
                  <a:pt x="2400" y="98"/>
                </a:lnTo>
                <a:lnTo>
                  <a:pt x="2410" y="103"/>
                </a:lnTo>
                <a:lnTo>
                  <a:pt x="2421" y="108"/>
                </a:lnTo>
                <a:lnTo>
                  <a:pt x="2431" y="118"/>
                </a:lnTo>
                <a:lnTo>
                  <a:pt x="2441" y="124"/>
                </a:lnTo>
                <a:lnTo>
                  <a:pt x="2451" y="129"/>
                </a:lnTo>
                <a:lnTo>
                  <a:pt x="2457" y="134"/>
                </a:lnTo>
                <a:lnTo>
                  <a:pt x="2467" y="144"/>
                </a:lnTo>
                <a:lnTo>
                  <a:pt x="2477" y="149"/>
                </a:lnTo>
                <a:lnTo>
                  <a:pt x="2487" y="154"/>
                </a:lnTo>
                <a:lnTo>
                  <a:pt x="2498" y="165"/>
                </a:lnTo>
                <a:lnTo>
                  <a:pt x="2508" y="170"/>
                </a:lnTo>
                <a:lnTo>
                  <a:pt x="2518" y="175"/>
                </a:lnTo>
                <a:lnTo>
                  <a:pt x="2528" y="185"/>
                </a:lnTo>
                <a:lnTo>
                  <a:pt x="2539" y="190"/>
                </a:lnTo>
                <a:lnTo>
                  <a:pt x="2549" y="195"/>
                </a:lnTo>
                <a:lnTo>
                  <a:pt x="2559" y="206"/>
                </a:lnTo>
                <a:lnTo>
                  <a:pt x="2570" y="211"/>
                </a:lnTo>
                <a:lnTo>
                  <a:pt x="2580" y="216"/>
                </a:lnTo>
                <a:lnTo>
                  <a:pt x="2590" y="221"/>
                </a:lnTo>
                <a:lnTo>
                  <a:pt x="2600" y="231"/>
                </a:lnTo>
                <a:lnTo>
                  <a:pt x="2611" y="237"/>
                </a:lnTo>
                <a:lnTo>
                  <a:pt x="2621" y="242"/>
                </a:lnTo>
                <a:lnTo>
                  <a:pt x="2631" y="247"/>
                </a:lnTo>
                <a:lnTo>
                  <a:pt x="2636" y="257"/>
                </a:lnTo>
                <a:lnTo>
                  <a:pt x="2647" y="262"/>
                </a:lnTo>
                <a:lnTo>
                  <a:pt x="2657" y="267"/>
                </a:lnTo>
                <a:lnTo>
                  <a:pt x="2667" y="273"/>
                </a:lnTo>
                <a:lnTo>
                  <a:pt x="2678" y="278"/>
                </a:lnTo>
                <a:lnTo>
                  <a:pt x="2688" y="283"/>
                </a:lnTo>
                <a:lnTo>
                  <a:pt x="2698" y="288"/>
                </a:lnTo>
                <a:lnTo>
                  <a:pt x="2708" y="293"/>
                </a:lnTo>
                <a:lnTo>
                  <a:pt x="2719" y="298"/>
                </a:lnTo>
                <a:lnTo>
                  <a:pt x="2729" y="303"/>
                </a:lnTo>
                <a:lnTo>
                  <a:pt x="2739" y="309"/>
                </a:lnTo>
                <a:lnTo>
                  <a:pt x="2749" y="314"/>
                </a:lnTo>
                <a:lnTo>
                  <a:pt x="2760" y="319"/>
                </a:lnTo>
                <a:lnTo>
                  <a:pt x="2770" y="324"/>
                </a:lnTo>
                <a:lnTo>
                  <a:pt x="2780" y="329"/>
                </a:lnTo>
                <a:lnTo>
                  <a:pt x="2791" y="334"/>
                </a:lnTo>
                <a:lnTo>
                  <a:pt x="2801" y="334"/>
                </a:lnTo>
                <a:lnTo>
                  <a:pt x="2811" y="339"/>
                </a:lnTo>
                <a:lnTo>
                  <a:pt x="2816" y="345"/>
                </a:lnTo>
                <a:lnTo>
                  <a:pt x="2827" y="350"/>
                </a:lnTo>
                <a:lnTo>
                  <a:pt x="2837" y="350"/>
                </a:lnTo>
                <a:lnTo>
                  <a:pt x="2847" y="355"/>
                </a:lnTo>
                <a:lnTo>
                  <a:pt x="2857" y="355"/>
                </a:lnTo>
                <a:lnTo>
                  <a:pt x="2868" y="360"/>
                </a:lnTo>
                <a:lnTo>
                  <a:pt x="2878" y="365"/>
                </a:lnTo>
                <a:lnTo>
                  <a:pt x="2888" y="365"/>
                </a:lnTo>
                <a:lnTo>
                  <a:pt x="2899" y="370"/>
                </a:lnTo>
                <a:lnTo>
                  <a:pt x="2909" y="370"/>
                </a:lnTo>
                <a:lnTo>
                  <a:pt x="2919" y="375"/>
                </a:lnTo>
                <a:lnTo>
                  <a:pt x="2929" y="375"/>
                </a:lnTo>
                <a:lnTo>
                  <a:pt x="2940" y="381"/>
                </a:lnTo>
                <a:lnTo>
                  <a:pt x="2950" y="381"/>
                </a:lnTo>
                <a:lnTo>
                  <a:pt x="2960" y="381"/>
                </a:lnTo>
                <a:lnTo>
                  <a:pt x="2970" y="386"/>
                </a:lnTo>
                <a:lnTo>
                  <a:pt x="2981" y="386"/>
                </a:lnTo>
                <a:lnTo>
                  <a:pt x="2991" y="386"/>
                </a:lnTo>
                <a:lnTo>
                  <a:pt x="3001" y="391"/>
                </a:lnTo>
                <a:lnTo>
                  <a:pt x="3006" y="391"/>
                </a:lnTo>
                <a:lnTo>
                  <a:pt x="3017" y="391"/>
                </a:lnTo>
                <a:lnTo>
                  <a:pt x="3027" y="396"/>
                </a:lnTo>
                <a:lnTo>
                  <a:pt x="3037" y="396"/>
                </a:lnTo>
                <a:lnTo>
                  <a:pt x="3048" y="396"/>
                </a:lnTo>
                <a:lnTo>
                  <a:pt x="3058" y="396"/>
                </a:lnTo>
                <a:lnTo>
                  <a:pt x="3068" y="401"/>
                </a:lnTo>
                <a:lnTo>
                  <a:pt x="3078" y="401"/>
                </a:lnTo>
                <a:lnTo>
                  <a:pt x="3089" y="401"/>
                </a:lnTo>
                <a:lnTo>
                  <a:pt x="3099" y="401"/>
                </a:lnTo>
                <a:lnTo>
                  <a:pt x="3109" y="406"/>
                </a:lnTo>
                <a:lnTo>
                  <a:pt x="3120" y="406"/>
                </a:lnTo>
                <a:lnTo>
                  <a:pt x="3130" y="406"/>
                </a:lnTo>
                <a:lnTo>
                  <a:pt x="3140" y="406"/>
                </a:lnTo>
                <a:lnTo>
                  <a:pt x="3150" y="406"/>
                </a:lnTo>
                <a:lnTo>
                  <a:pt x="3161" y="411"/>
                </a:lnTo>
                <a:lnTo>
                  <a:pt x="3171" y="411"/>
                </a:lnTo>
                <a:lnTo>
                  <a:pt x="3181" y="411"/>
                </a:lnTo>
                <a:lnTo>
                  <a:pt x="3186" y="411"/>
                </a:lnTo>
                <a:lnTo>
                  <a:pt x="3197" y="411"/>
                </a:lnTo>
                <a:lnTo>
                  <a:pt x="3207" y="411"/>
                </a:lnTo>
                <a:lnTo>
                  <a:pt x="3217" y="417"/>
                </a:lnTo>
                <a:lnTo>
                  <a:pt x="3227" y="417"/>
                </a:lnTo>
                <a:lnTo>
                  <a:pt x="3238" y="417"/>
                </a:lnTo>
                <a:lnTo>
                  <a:pt x="3248" y="417"/>
                </a:lnTo>
                <a:lnTo>
                  <a:pt x="3258" y="417"/>
                </a:lnTo>
                <a:lnTo>
                  <a:pt x="3269" y="417"/>
                </a:lnTo>
                <a:lnTo>
                  <a:pt x="3279" y="422"/>
                </a:lnTo>
                <a:lnTo>
                  <a:pt x="3289" y="422"/>
                </a:lnTo>
                <a:lnTo>
                  <a:pt x="3299" y="422"/>
                </a:lnTo>
                <a:lnTo>
                  <a:pt x="3310" y="422"/>
                </a:lnTo>
                <a:lnTo>
                  <a:pt x="3320" y="422"/>
                </a:lnTo>
                <a:lnTo>
                  <a:pt x="3330" y="422"/>
                </a:lnTo>
                <a:lnTo>
                  <a:pt x="3341" y="422"/>
                </a:lnTo>
                <a:lnTo>
                  <a:pt x="3351" y="422"/>
                </a:lnTo>
                <a:lnTo>
                  <a:pt x="3361" y="427"/>
                </a:lnTo>
                <a:lnTo>
                  <a:pt x="3366" y="427"/>
                </a:lnTo>
                <a:lnTo>
                  <a:pt x="3377" y="427"/>
                </a:lnTo>
                <a:lnTo>
                  <a:pt x="3387" y="427"/>
                </a:lnTo>
                <a:lnTo>
                  <a:pt x="3397" y="427"/>
                </a:lnTo>
                <a:lnTo>
                  <a:pt x="3407" y="427"/>
                </a:lnTo>
                <a:lnTo>
                  <a:pt x="3418" y="427"/>
                </a:lnTo>
                <a:lnTo>
                  <a:pt x="3428" y="427"/>
                </a:lnTo>
                <a:lnTo>
                  <a:pt x="3438" y="427"/>
                </a:lnTo>
                <a:lnTo>
                  <a:pt x="3448" y="432"/>
                </a:lnTo>
                <a:lnTo>
                  <a:pt x="3459" y="432"/>
                </a:lnTo>
                <a:lnTo>
                  <a:pt x="3469" y="432"/>
                </a:lnTo>
                <a:lnTo>
                  <a:pt x="3479" y="432"/>
                </a:lnTo>
                <a:lnTo>
                  <a:pt x="3490" y="432"/>
                </a:lnTo>
                <a:lnTo>
                  <a:pt x="3500" y="432"/>
                </a:lnTo>
                <a:lnTo>
                  <a:pt x="3510" y="432"/>
                </a:lnTo>
                <a:lnTo>
                  <a:pt x="3520" y="432"/>
                </a:lnTo>
                <a:lnTo>
                  <a:pt x="3531" y="432"/>
                </a:lnTo>
                <a:lnTo>
                  <a:pt x="3541" y="432"/>
                </a:lnTo>
                <a:lnTo>
                  <a:pt x="3546" y="432"/>
                </a:lnTo>
                <a:lnTo>
                  <a:pt x="3556" y="432"/>
                </a:lnTo>
                <a:lnTo>
                  <a:pt x="3567" y="432"/>
                </a:lnTo>
                <a:lnTo>
                  <a:pt x="3577" y="437"/>
                </a:lnTo>
                <a:lnTo>
                  <a:pt x="3587" y="437"/>
                </a:lnTo>
                <a:lnTo>
                  <a:pt x="3598" y="437"/>
                </a:lnTo>
                <a:lnTo>
                  <a:pt x="3608" y="437"/>
                </a:lnTo>
                <a:lnTo>
                  <a:pt x="3618" y="437"/>
                </a:lnTo>
                <a:lnTo>
                  <a:pt x="3628" y="437"/>
                </a:lnTo>
                <a:lnTo>
                  <a:pt x="3639" y="437"/>
                </a:lnTo>
                <a:lnTo>
                  <a:pt x="3649" y="437"/>
                </a:lnTo>
                <a:lnTo>
                  <a:pt x="3659" y="437"/>
                </a:lnTo>
                <a:lnTo>
                  <a:pt x="3669" y="437"/>
                </a:lnTo>
                <a:lnTo>
                  <a:pt x="3680" y="437"/>
                </a:lnTo>
                <a:lnTo>
                  <a:pt x="3690" y="437"/>
                </a:lnTo>
                <a:lnTo>
                  <a:pt x="3700" y="437"/>
                </a:lnTo>
                <a:lnTo>
                  <a:pt x="3711" y="437"/>
                </a:lnTo>
                <a:lnTo>
                  <a:pt x="3721" y="437"/>
                </a:lnTo>
                <a:lnTo>
                  <a:pt x="3726" y="437"/>
                </a:lnTo>
                <a:lnTo>
                  <a:pt x="3736" y="437"/>
                </a:lnTo>
                <a:lnTo>
                  <a:pt x="3747" y="437"/>
                </a:lnTo>
                <a:lnTo>
                  <a:pt x="3757" y="437"/>
                </a:lnTo>
                <a:lnTo>
                  <a:pt x="3767" y="437"/>
                </a:lnTo>
                <a:lnTo>
                  <a:pt x="3777" y="442"/>
                </a:lnTo>
                <a:lnTo>
                  <a:pt x="3788" y="442"/>
                </a:lnTo>
                <a:lnTo>
                  <a:pt x="3798" y="442"/>
                </a:lnTo>
                <a:lnTo>
                  <a:pt x="3808" y="442"/>
                </a:lnTo>
                <a:lnTo>
                  <a:pt x="3819" y="442"/>
                </a:lnTo>
                <a:lnTo>
                  <a:pt x="3829" y="442"/>
                </a:lnTo>
                <a:lnTo>
                  <a:pt x="3839" y="442"/>
                </a:lnTo>
                <a:lnTo>
                  <a:pt x="3849" y="442"/>
                </a:lnTo>
                <a:lnTo>
                  <a:pt x="3860" y="442"/>
                </a:lnTo>
                <a:lnTo>
                  <a:pt x="3870" y="442"/>
                </a:lnTo>
                <a:lnTo>
                  <a:pt x="3880" y="442"/>
                </a:lnTo>
                <a:lnTo>
                  <a:pt x="3890" y="442"/>
                </a:lnTo>
                <a:lnTo>
                  <a:pt x="3901" y="442"/>
                </a:lnTo>
                <a:lnTo>
                  <a:pt x="3906" y="442"/>
                </a:lnTo>
                <a:lnTo>
                  <a:pt x="3916" y="442"/>
                </a:lnTo>
                <a:lnTo>
                  <a:pt x="3926" y="442"/>
                </a:lnTo>
                <a:lnTo>
                  <a:pt x="3937" y="442"/>
                </a:lnTo>
                <a:lnTo>
                  <a:pt x="3947" y="442"/>
                </a:lnTo>
                <a:lnTo>
                  <a:pt x="3957" y="442"/>
                </a:lnTo>
                <a:lnTo>
                  <a:pt x="3968" y="442"/>
                </a:lnTo>
                <a:lnTo>
                  <a:pt x="3978" y="442"/>
                </a:lnTo>
                <a:lnTo>
                  <a:pt x="3988" y="442"/>
                </a:lnTo>
                <a:lnTo>
                  <a:pt x="3998" y="442"/>
                </a:lnTo>
                <a:lnTo>
                  <a:pt x="3998" y="530"/>
                </a:lnTo>
                <a:lnTo>
                  <a:pt x="3988" y="530"/>
                </a:lnTo>
                <a:lnTo>
                  <a:pt x="3978" y="530"/>
                </a:lnTo>
                <a:lnTo>
                  <a:pt x="3968" y="530"/>
                </a:lnTo>
                <a:lnTo>
                  <a:pt x="3957" y="530"/>
                </a:lnTo>
                <a:lnTo>
                  <a:pt x="3947" y="530"/>
                </a:lnTo>
                <a:lnTo>
                  <a:pt x="3937" y="530"/>
                </a:lnTo>
                <a:lnTo>
                  <a:pt x="3926" y="530"/>
                </a:lnTo>
                <a:lnTo>
                  <a:pt x="3916" y="530"/>
                </a:lnTo>
                <a:lnTo>
                  <a:pt x="3906" y="530"/>
                </a:lnTo>
                <a:lnTo>
                  <a:pt x="3901" y="530"/>
                </a:lnTo>
                <a:lnTo>
                  <a:pt x="3890" y="530"/>
                </a:lnTo>
                <a:lnTo>
                  <a:pt x="3880" y="530"/>
                </a:lnTo>
                <a:lnTo>
                  <a:pt x="3870" y="530"/>
                </a:lnTo>
                <a:lnTo>
                  <a:pt x="3860" y="530"/>
                </a:lnTo>
                <a:lnTo>
                  <a:pt x="3849" y="530"/>
                </a:lnTo>
                <a:lnTo>
                  <a:pt x="3839" y="530"/>
                </a:lnTo>
                <a:lnTo>
                  <a:pt x="3829" y="530"/>
                </a:lnTo>
                <a:lnTo>
                  <a:pt x="3819" y="530"/>
                </a:lnTo>
                <a:lnTo>
                  <a:pt x="3808" y="530"/>
                </a:lnTo>
                <a:lnTo>
                  <a:pt x="3798" y="530"/>
                </a:lnTo>
                <a:lnTo>
                  <a:pt x="3788" y="530"/>
                </a:lnTo>
                <a:lnTo>
                  <a:pt x="3777" y="530"/>
                </a:lnTo>
                <a:lnTo>
                  <a:pt x="3767" y="530"/>
                </a:lnTo>
                <a:lnTo>
                  <a:pt x="3757" y="530"/>
                </a:lnTo>
                <a:lnTo>
                  <a:pt x="3747" y="530"/>
                </a:lnTo>
                <a:lnTo>
                  <a:pt x="3736" y="530"/>
                </a:lnTo>
                <a:lnTo>
                  <a:pt x="3726" y="530"/>
                </a:lnTo>
                <a:lnTo>
                  <a:pt x="3721" y="530"/>
                </a:lnTo>
                <a:lnTo>
                  <a:pt x="3711" y="530"/>
                </a:lnTo>
                <a:lnTo>
                  <a:pt x="3700" y="530"/>
                </a:lnTo>
                <a:lnTo>
                  <a:pt x="3690" y="530"/>
                </a:lnTo>
                <a:lnTo>
                  <a:pt x="3680" y="530"/>
                </a:lnTo>
                <a:lnTo>
                  <a:pt x="3669" y="530"/>
                </a:lnTo>
                <a:lnTo>
                  <a:pt x="3659" y="530"/>
                </a:lnTo>
                <a:lnTo>
                  <a:pt x="3649" y="530"/>
                </a:lnTo>
                <a:lnTo>
                  <a:pt x="3639" y="530"/>
                </a:lnTo>
                <a:lnTo>
                  <a:pt x="3628" y="530"/>
                </a:lnTo>
                <a:lnTo>
                  <a:pt x="3618" y="530"/>
                </a:lnTo>
                <a:lnTo>
                  <a:pt x="3608" y="530"/>
                </a:lnTo>
                <a:lnTo>
                  <a:pt x="3598" y="530"/>
                </a:lnTo>
                <a:lnTo>
                  <a:pt x="3587" y="530"/>
                </a:lnTo>
                <a:lnTo>
                  <a:pt x="3577" y="530"/>
                </a:lnTo>
                <a:lnTo>
                  <a:pt x="3567" y="525"/>
                </a:lnTo>
                <a:lnTo>
                  <a:pt x="3556" y="525"/>
                </a:lnTo>
                <a:lnTo>
                  <a:pt x="3546" y="525"/>
                </a:lnTo>
                <a:lnTo>
                  <a:pt x="3541" y="525"/>
                </a:lnTo>
                <a:lnTo>
                  <a:pt x="3531" y="525"/>
                </a:lnTo>
                <a:lnTo>
                  <a:pt x="3520" y="525"/>
                </a:lnTo>
                <a:lnTo>
                  <a:pt x="3510" y="525"/>
                </a:lnTo>
                <a:lnTo>
                  <a:pt x="3500" y="525"/>
                </a:lnTo>
                <a:lnTo>
                  <a:pt x="3490" y="525"/>
                </a:lnTo>
                <a:lnTo>
                  <a:pt x="3479" y="525"/>
                </a:lnTo>
                <a:lnTo>
                  <a:pt x="3469" y="525"/>
                </a:lnTo>
                <a:lnTo>
                  <a:pt x="3459" y="525"/>
                </a:lnTo>
                <a:lnTo>
                  <a:pt x="3448" y="525"/>
                </a:lnTo>
                <a:lnTo>
                  <a:pt x="3438" y="525"/>
                </a:lnTo>
                <a:lnTo>
                  <a:pt x="3428" y="525"/>
                </a:lnTo>
                <a:lnTo>
                  <a:pt x="3418" y="525"/>
                </a:lnTo>
                <a:lnTo>
                  <a:pt x="3407" y="525"/>
                </a:lnTo>
                <a:lnTo>
                  <a:pt x="3397" y="525"/>
                </a:lnTo>
                <a:lnTo>
                  <a:pt x="3387" y="525"/>
                </a:lnTo>
                <a:lnTo>
                  <a:pt x="3377" y="525"/>
                </a:lnTo>
                <a:lnTo>
                  <a:pt x="3366" y="525"/>
                </a:lnTo>
                <a:lnTo>
                  <a:pt x="3361" y="525"/>
                </a:lnTo>
                <a:lnTo>
                  <a:pt x="3351" y="525"/>
                </a:lnTo>
                <a:lnTo>
                  <a:pt x="3341" y="525"/>
                </a:lnTo>
                <a:lnTo>
                  <a:pt x="3330" y="525"/>
                </a:lnTo>
                <a:lnTo>
                  <a:pt x="3320" y="525"/>
                </a:lnTo>
                <a:lnTo>
                  <a:pt x="3310" y="525"/>
                </a:lnTo>
                <a:lnTo>
                  <a:pt x="3299" y="525"/>
                </a:lnTo>
                <a:lnTo>
                  <a:pt x="3289" y="525"/>
                </a:lnTo>
                <a:lnTo>
                  <a:pt x="3279" y="525"/>
                </a:lnTo>
                <a:lnTo>
                  <a:pt x="3269" y="525"/>
                </a:lnTo>
                <a:lnTo>
                  <a:pt x="3258" y="525"/>
                </a:lnTo>
                <a:lnTo>
                  <a:pt x="3248" y="525"/>
                </a:lnTo>
                <a:lnTo>
                  <a:pt x="3238" y="525"/>
                </a:lnTo>
                <a:lnTo>
                  <a:pt x="3227" y="525"/>
                </a:lnTo>
                <a:lnTo>
                  <a:pt x="3217" y="525"/>
                </a:lnTo>
                <a:lnTo>
                  <a:pt x="3207" y="525"/>
                </a:lnTo>
                <a:lnTo>
                  <a:pt x="3197" y="525"/>
                </a:lnTo>
                <a:lnTo>
                  <a:pt x="3186" y="525"/>
                </a:lnTo>
                <a:lnTo>
                  <a:pt x="3181" y="525"/>
                </a:lnTo>
                <a:lnTo>
                  <a:pt x="3171" y="525"/>
                </a:lnTo>
                <a:lnTo>
                  <a:pt x="3161" y="525"/>
                </a:lnTo>
                <a:lnTo>
                  <a:pt x="3150" y="525"/>
                </a:lnTo>
                <a:lnTo>
                  <a:pt x="3140" y="525"/>
                </a:lnTo>
                <a:lnTo>
                  <a:pt x="3130" y="525"/>
                </a:lnTo>
                <a:lnTo>
                  <a:pt x="3120" y="525"/>
                </a:lnTo>
                <a:lnTo>
                  <a:pt x="3109" y="525"/>
                </a:lnTo>
                <a:lnTo>
                  <a:pt x="3099" y="519"/>
                </a:lnTo>
                <a:lnTo>
                  <a:pt x="3089" y="519"/>
                </a:lnTo>
                <a:lnTo>
                  <a:pt x="3078" y="519"/>
                </a:lnTo>
                <a:lnTo>
                  <a:pt x="3068" y="519"/>
                </a:lnTo>
                <a:lnTo>
                  <a:pt x="3058" y="519"/>
                </a:lnTo>
                <a:lnTo>
                  <a:pt x="3048" y="519"/>
                </a:lnTo>
                <a:lnTo>
                  <a:pt x="3037" y="519"/>
                </a:lnTo>
                <a:lnTo>
                  <a:pt x="3027" y="519"/>
                </a:lnTo>
                <a:lnTo>
                  <a:pt x="3017" y="519"/>
                </a:lnTo>
                <a:lnTo>
                  <a:pt x="3006" y="519"/>
                </a:lnTo>
                <a:lnTo>
                  <a:pt x="3001" y="519"/>
                </a:lnTo>
                <a:lnTo>
                  <a:pt x="2991" y="519"/>
                </a:lnTo>
                <a:lnTo>
                  <a:pt x="2981" y="519"/>
                </a:lnTo>
                <a:lnTo>
                  <a:pt x="2970" y="519"/>
                </a:lnTo>
                <a:lnTo>
                  <a:pt x="2960" y="514"/>
                </a:lnTo>
                <a:lnTo>
                  <a:pt x="2950" y="514"/>
                </a:lnTo>
                <a:lnTo>
                  <a:pt x="2940" y="514"/>
                </a:lnTo>
                <a:lnTo>
                  <a:pt x="2929" y="514"/>
                </a:lnTo>
                <a:lnTo>
                  <a:pt x="2919" y="509"/>
                </a:lnTo>
                <a:lnTo>
                  <a:pt x="2909" y="509"/>
                </a:lnTo>
                <a:lnTo>
                  <a:pt x="2899" y="509"/>
                </a:lnTo>
                <a:lnTo>
                  <a:pt x="2888" y="509"/>
                </a:lnTo>
                <a:lnTo>
                  <a:pt x="2878" y="504"/>
                </a:lnTo>
                <a:lnTo>
                  <a:pt x="2868" y="504"/>
                </a:lnTo>
                <a:lnTo>
                  <a:pt x="2857" y="504"/>
                </a:lnTo>
                <a:lnTo>
                  <a:pt x="2847" y="504"/>
                </a:lnTo>
                <a:lnTo>
                  <a:pt x="2837" y="499"/>
                </a:lnTo>
                <a:lnTo>
                  <a:pt x="2827" y="499"/>
                </a:lnTo>
                <a:lnTo>
                  <a:pt x="2816" y="499"/>
                </a:lnTo>
                <a:lnTo>
                  <a:pt x="2811" y="494"/>
                </a:lnTo>
                <a:lnTo>
                  <a:pt x="2801" y="494"/>
                </a:lnTo>
                <a:lnTo>
                  <a:pt x="2791" y="494"/>
                </a:lnTo>
                <a:lnTo>
                  <a:pt x="2780" y="489"/>
                </a:lnTo>
                <a:lnTo>
                  <a:pt x="2770" y="489"/>
                </a:lnTo>
                <a:lnTo>
                  <a:pt x="2760" y="483"/>
                </a:lnTo>
                <a:lnTo>
                  <a:pt x="2749" y="483"/>
                </a:lnTo>
                <a:lnTo>
                  <a:pt x="2739" y="483"/>
                </a:lnTo>
                <a:lnTo>
                  <a:pt x="2729" y="478"/>
                </a:lnTo>
                <a:lnTo>
                  <a:pt x="2719" y="478"/>
                </a:lnTo>
                <a:lnTo>
                  <a:pt x="2708" y="473"/>
                </a:lnTo>
                <a:lnTo>
                  <a:pt x="2698" y="473"/>
                </a:lnTo>
                <a:lnTo>
                  <a:pt x="2688" y="468"/>
                </a:lnTo>
                <a:lnTo>
                  <a:pt x="2678" y="468"/>
                </a:lnTo>
                <a:lnTo>
                  <a:pt x="2667" y="463"/>
                </a:lnTo>
                <a:lnTo>
                  <a:pt x="2657" y="463"/>
                </a:lnTo>
                <a:lnTo>
                  <a:pt x="2647" y="458"/>
                </a:lnTo>
                <a:lnTo>
                  <a:pt x="2636" y="453"/>
                </a:lnTo>
                <a:lnTo>
                  <a:pt x="2631" y="453"/>
                </a:lnTo>
                <a:lnTo>
                  <a:pt x="2621" y="447"/>
                </a:lnTo>
                <a:lnTo>
                  <a:pt x="2611" y="447"/>
                </a:lnTo>
                <a:lnTo>
                  <a:pt x="2600" y="442"/>
                </a:lnTo>
                <a:lnTo>
                  <a:pt x="2590" y="437"/>
                </a:lnTo>
                <a:lnTo>
                  <a:pt x="2580" y="437"/>
                </a:lnTo>
                <a:lnTo>
                  <a:pt x="2570" y="432"/>
                </a:lnTo>
                <a:lnTo>
                  <a:pt x="2559" y="427"/>
                </a:lnTo>
                <a:lnTo>
                  <a:pt x="2549" y="422"/>
                </a:lnTo>
                <a:lnTo>
                  <a:pt x="2539" y="422"/>
                </a:lnTo>
                <a:lnTo>
                  <a:pt x="2528" y="417"/>
                </a:lnTo>
                <a:lnTo>
                  <a:pt x="2518" y="411"/>
                </a:lnTo>
                <a:lnTo>
                  <a:pt x="2508" y="406"/>
                </a:lnTo>
                <a:lnTo>
                  <a:pt x="2498" y="406"/>
                </a:lnTo>
                <a:lnTo>
                  <a:pt x="2487" y="401"/>
                </a:lnTo>
                <a:lnTo>
                  <a:pt x="2477" y="396"/>
                </a:lnTo>
                <a:lnTo>
                  <a:pt x="2467" y="391"/>
                </a:lnTo>
                <a:lnTo>
                  <a:pt x="2457" y="386"/>
                </a:lnTo>
                <a:lnTo>
                  <a:pt x="2451" y="381"/>
                </a:lnTo>
                <a:lnTo>
                  <a:pt x="2441" y="381"/>
                </a:lnTo>
                <a:lnTo>
                  <a:pt x="2431" y="375"/>
                </a:lnTo>
                <a:lnTo>
                  <a:pt x="2421" y="370"/>
                </a:lnTo>
                <a:lnTo>
                  <a:pt x="2410" y="365"/>
                </a:lnTo>
                <a:lnTo>
                  <a:pt x="2400" y="360"/>
                </a:lnTo>
                <a:lnTo>
                  <a:pt x="2390" y="355"/>
                </a:lnTo>
                <a:lnTo>
                  <a:pt x="2379" y="350"/>
                </a:lnTo>
                <a:lnTo>
                  <a:pt x="2369" y="345"/>
                </a:lnTo>
                <a:lnTo>
                  <a:pt x="2359" y="345"/>
                </a:lnTo>
                <a:lnTo>
                  <a:pt x="2349" y="339"/>
                </a:lnTo>
                <a:lnTo>
                  <a:pt x="2338" y="334"/>
                </a:lnTo>
                <a:lnTo>
                  <a:pt x="2328" y="329"/>
                </a:lnTo>
                <a:lnTo>
                  <a:pt x="2318" y="324"/>
                </a:lnTo>
                <a:lnTo>
                  <a:pt x="2307" y="319"/>
                </a:lnTo>
                <a:lnTo>
                  <a:pt x="2297" y="314"/>
                </a:lnTo>
                <a:lnTo>
                  <a:pt x="2287" y="314"/>
                </a:lnTo>
                <a:lnTo>
                  <a:pt x="2277" y="309"/>
                </a:lnTo>
                <a:lnTo>
                  <a:pt x="2271" y="303"/>
                </a:lnTo>
                <a:lnTo>
                  <a:pt x="2261" y="298"/>
                </a:lnTo>
                <a:lnTo>
                  <a:pt x="2251" y="293"/>
                </a:lnTo>
                <a:lnTo>
                  <a:pt x="2241" y="293"/>
                </a:lnTo>
                <a:lnTo>
                  <a:pt x="2230" y="288"/>
                </a:lnTo>
                <a:lnTo>
                  <a:pt x="2220" y="283"/>
                </a:lnTo>
                <a:lnTo>
                  <a:pt x="2210" y="283"/>
                </a:lnTo>
                <a:lnTo>
                  <a:pt x="2200" y="278"/>
                </a:lnTo>
                <a:lnTo>
                  <a:pt x="2189" y="273"/>
                </a:lnTo>
                <a:lnTo>
                  <a:pt x="2179" y="273"/>
                </a:lnTo>
                <a:lnTo>
                  <a:pt x="2169" y="267"/>
                </a:lnTo>
                <a:lnTo>
                  <a:pt x="2158" y="267"/>
                </a:lnTo>
                <a:lnTo>
                  <a:pt x="2148" y="262"/>
                </a:lnTo>
                <a:lnTo>
                  <a:pt x="2138" y="262"/>
                </a:lnTo>
                <a:lnTo>
                  <a:pt x="2128" y="262"/>
                </a:lnTo>
                <a:lnTo>
                  <a:pt x="2117" y="257"/>
                </a:lnTo>
                <a:lnTo>
                  <a:pt x="2107" y="257"/>
                </a:lnTo>
                <a:lnTo>
                  <a:pt x="2097" y="257"/>
                </a:lnTo>
                <a:lnTo>
                  <a:pt x="2092" y="257"/>
                </a:lnTo>
                <a:lnTo>
                  <a:pt x="2081" y="257"/>
                </a:lnTo>
                <a:lnTo>
                  <a:pt x="2071" y="257"/>
                </a:lnTo>
                <a:lnTo>
                  <a:pt x="2061" y="257"/>
                </a:lnTo>
                <a:lnTo>
                  <a:pt x="2050" y="257"/>
                </a:lnTo>
                <a:lnTo>
                  <a:pt x="2040" y="257"/>
                </a:lnTo>
                <a:lnTo>
                  <a:pt x="2030" y="262"/>
                </a:lnTo>
                <a:lnTo>
                  <a:pt x="2020" y="262"/>
                </a:lnTo>
                <a:lnTo>
                  <a:pt x="2009" y="267"/>
                </a:lnTo>
                <a:lnTo>
                  <a:pt x="1999" y="267"/>
                </a:lnTo>
                <a:lnTo>
                  <a:pt x="1989" y="273"/>
                </a:lnTo>
                <a:lnTo>
                  <a:pt x="1979" y="278"/>
                </a:lnTo>
                <a:lnTo>
                  <a:pt x="1968" y="278"/>
                </a:lnTo>
                <a:lnTo>
                  <a:pt x="1958" y="283"/>
                </a:lnTo>
                <a:lnTo>
                  <a:pt x="1948" y="288"/>
                </a:lnTo>
                <a:lnTo>
                  <a:pt x="1937" y="288"/>
                </a:lnTo>
                <a:lnTo>
                  <a:pt x="1927" y="288"/>
                </a:lnTo>
                <a:lnTo>
                  <a:pt x="1917" y="288"/>
                </a:lnTo>
                <a:lnTo>
                  <a:pt x="1907" y="288"/>
                </a:lnTo>
                <a:lnTo>
                  <a:pt x="1901" y="288"/>
                </a:lnTo>
                <a:lnTo>
                  <a:pt x="1891" y="293"/>
                </a:lnTo>
                <a:lnTo>
                  <a:pt x="1881" y="293"/>
                </a:lnTo>
                <a:lnTo>
                  <a:pt x="1871" y="298"/>
                </a:lnTo>
                <a:lnTo>
                  <a:pt x="1860" y="303"/>
                </a:lnTo>
                <a:lnTo>
                  <a:pt x="1850" y="309"/>
                </a:lnTo>
                <a:lnTo>
                  <a:pt x="1840" y="314"/>
                </a:lnTo>
                <a:lnTo>
                  <a:pt x="1829" y="319"/>
                </a:lnTo>
                <a:lnTo>
                  <a:pt x="1819" y="319"/>
                </a:lnTo>
                <a:lnTo>
                  <a:pt x="1809" y="314"/>
                </a:lnTo>
                <a:lnTo>
                  <a:pt x="1799" y="309"/>
                </a:lnTo>
                <a:lnTo>
                  <a:pt x="1788" y="303"/>
                </a:lnTo>
                <a:lnTo>
                  <a:pt x="1778" y="309"/>
                </a:lnTo>
                <a:lnTo>
                  <a:pt x="1768" y="314"/>
                </a:lnTo>
                <a:lnTo>
                  <a:pt x="1758" y="314"/>
                </a:lnTo>
                <a:lnTo>
                  <a:pt x="1747" y="329"/>
                </a:lnTo>
                <a:lnTo>
                  <a:pt x="1737" y="324"/>
                </a:lnTo>
                <a:lnTo>
                  <a:pt x="1727" y="324"/>
                </a:lnTo>
                <a:lnTo>
                  <a:pt x="1722" y="334"/>
                </a:lnTo>
                <a:lnTo>
                  <a:pt x="1711" y="339"/>
                </a:lnTo>
                <a:lnTo>
                  <a:pt x="1701" y="345"/>
                </a:lnTo>
                <a:lnTo>
                  <a:pt x="1691" y="350"/>
                </a:lnTo>
                <a:lnTo>
                  <a:pt x="1680" y="360"/>
                </a:lnTo>
                <a:lnTo>
                  <a:pt x="1670" y="370"/>
                </a:lnTo>
                <a:lnTo>
                  <a:pt x="1660" y="375"/>
                </a:lnTo>
                <a:lnTo>
                  <a:pt x="1650" y="386"/>
                </a:lnTo>
                <a:lnTo>
                  <a:pt x="1639" y="391"/>
                </a:lnTo>
                <a:lnTo>
                  <a:pt x="1629" y="396"/>
                </a:lnTo>
                <a:lnTo>
                  <a:pt x="1619" y="406"/>
                </a:lnTo>
                <a:lnTo>
                  <a:pt x="1608" y="411"/>
                </a:lnTo>
                <a:lnTo>
                  <a:pt x="1598" y="417"/>
                </a:lnTo>
                <a:lnTo>
                  <a:pt x="1588" y="422"/>
                </a:lnTo>
                <a:lnTo>
                  <a:pt x="1578" y="427"/>
                </a:lnTo>
                <a:lnTo>
                  <a:pt x="1567" y="422"/>
                </a:lnTo>
                <a:lnTo>
                  <a:pt x="1557" y="427"/>
                </a:lnTo>
                <a:lnTo>
                  <a:pt x="1547" y="432"/>
                </a:lnTo>
                <a:lnTo>
                  <a:pt x="1542" y="442"/>
                </a:lnTo>
                <a:lnTo>
                  <a:pt x="1531" y="442"/>
                </a:lnTo>
                <a:lnTo>
                  <a:pt x="1521" y="447"/>
                </a:lnTo>
                <a:lnTo>
                  <a:pt x="1511" y="447"/>
                </a:lnTo>
                <a:lnTo>
                  <a:pt x="1501" y="453"/>
                </a:lnTo>
                <a:lnTo>
                  <a:pt x="1490" y="453"/>
                </a:lnTo>
                <a:lnTo>
                  <a:pt x="1480" y="453"/>
                </a:lnTo>
                <a:lnTo>
                  <a:pt x="1470" y="458"/>
                </a:lnTo>
                <a:lnTo>
                  <a:pt x="1459" y="468"/>
                </a:lnTo>
                <a:lnTo>
                  <a:pt x="1449" y="468"/>
                </a:lnTo>
                <a:lnTo>
                  <a:pt x="1439" y="463"/>
                </a:lnTo>
                <a:lnTo>
                  <a:pt x="1429" y="463"/>
                </a:lnTo>
                <a:lnTo>
                  <a:pt x="1418" y="463"/>
                </a:lnTo>
                <a:lnTo>
                  <a:pt x="1408" y="463"/>
                </a:lnTo>
                <a:lnTo>
                  <a:pt x="1398" y="468"/>
                </a:lnTo>
                <a:lnTo>
                  <a:pt x="1387" y="473"/>
                </a:lnTo>
                <a:lnTo>
                  <a:pt x="1377" y="473"/>
                </a:lnTo>
                <a:lnTo>
                  <a:pt x="1367" y="473"/>
                </a:lnTo>
                <a:lnTo>
                  <a:pt x="1362" y="478"/>
                </a:lnTo>
                <a:lnTo>
                  <a:pt x="1351" y="483"/>
                </a:lnTo>
                <a:lnTo>
                  <a:pt x="1341" y="483"/>
                </a:lnTo>
                <a:lnTo>
                  <a:pt x="1331" y="489"/>
                </a:lnTo>
                <a:lnTo>
                  <a:pt x="1321" y="494"/>
                </a:lnTo>
                <a:lnTo>
                  <a:pt x="1310" y="489"/>
                </a:lnTo>
                <a:lnTo>
                  <a:pt x="1300" y="483"/>
                </a:lnTo>
                <a:lnTo>
                  <a:pt x="1290" y="478"/>
                </a:lnTo>
                <a:lnTo>
                  <a:pt x="1280" y="483"/>
                </a:lnTo>
                <a:lnTo>
                  <a:pt x="1269" y="483"/>
                </a:lnTo>
                <a:lnTo>
                  <a:pt x="1259" y="489"/>
                </a:lnTo>
                <a:lnTo>
                  <a:pt x="1249" y="489"/>
                </a:lnTo>
                <a:lnTo>
                  <a:pt x="1238" y="489"/>
                </a:lnTo>
                <a:lnTo>
                  <a:pt x="1228" y="489"/>
                </a:lnTo>
                <a:lnTo>
                  <a:pt x="1218" y="494"/>
                </a:lnTo>
                <a:lnTo>
                  <a:pt x="1208" y="499"/>
                </a:lnTo>
                <a:lnTo>
                  <a:pt x="1197" y="489"/>
                </a:lnTo>
                <a:lnTo>
                  <a:pt x="1187" y="499"/>
                </a:lnTo>
                <a:lnTo>
                  <a:pt x="1182" y="494"/>
                </a:lnTo>
                <a:lnTo>
                  <a:pt x="1172" y="494"/>
                </a:lnTo>
                <a:lnTo>
                  <a:pt x="1161" y="494"/>
                </a:lnTo>
                <a:lnTo>
                  <a:pt x="1151" y="499"/>
                </a:lnTo>
                <a:lnTo>
                  <a:pt x="1141" y="499"/>
                </a:lnTo>
                <a:lnTo>
                  <a:pt x="1130" y="494"/>
                </a:lnTo>
                <a:lnTo>
                  <a:pt x="1120" y="494"/>
                </a:lnTo>
                <a:lnTo>
                  <a:pt x="1110" y="499"/>
                </a:lnTo>
                <a:lnTo>
                  <a:pt x="1100" y="499"/>
                </a:lnTo>
                <a:lnTo>
                  <a:pt x="1089" y="504"/>
                </a:lnTo>
                <a:lnTo>
                  <a:pt x="1079" y="504"/>
                </a:lnTo>
                <a:lnTo>
                  <a:pt x="1069" y="504"/>
                </a:lnTo>
                <a:lnTo>
                  <a:pt x="1059" y="504"/>
                </a:lnTo>
                <a:lnTo>
                  <a:pt x="1048" y="509"/>
                </a:lnTo>
                <a:lnTo>
                  <a:pt x="1038" y="509"/>
                </a:lnTo>
                <a:lnTo>
                  <a:pt x="1028" y="509"/>
                </a:lnTo>
                <a:lnTo>
                  <a:pt x="1017" y="514"/>
                </a:lnTo>
                <a:lnTo>
                  <a:pt x="1007" y="514"/>
                </a:lnTo>
                <a:lnTo>
                  <a:pt x="1002" y="514"/>
                </a:lnTo>
                <a:lnTo>
                  <a:pt x="992" y="519"/>
                </a:lnTo>
                <a:lnTo>
                  <a:pt x="981" y="519"/>
                </a:lnTo>
                <a:lnTo>
                  <a:pt x="971" y="519"/>
                </a:lnTo>
                <a:lnTo>
                  <a:pt x="961" y="519"/>
                </a:lnTo>
                <a:lnTo>
                  <a:pt x="951" y="525"/>
                </a:lnTo>
                <a:lnTo>
                  <a:pt x="940" y="525"/>
                </a:lnTo>
                <a:lnTo>
                  <a:pt x="930" y="525"/>
                </a:lnTo>
                <a:lnTo>
                  <a:pt x="920" y="525"/>
                </a:lnTo>
                <a:lnTo>
                  <a:pt x="909" y="525"/>
                </a:lnTo>
                <a:lnTo>
                  <a:pt x="899" y="525"/>
                </a:lnTo>
                <a:lnTo>
                  <a:pt x="889" y="525"/>
                </a:lnTo>
                <a:lnTo>
                  <a:pt x="879" y="525"/>
                </a:lnTo>
                <a:lnTo>
                  <a:pt x="868" y="530"/>
                </a:lnTo>
                <a:lnTo>
                  <a:pt x="858" y="530"/>
                </a:lnTo>
                <a:lnTo>
                  <a:pt x="848" y="530"/>
                </a:lnTo>
                <a:lnTo>
                  <a:pt x="837" y="530"/>
                </a:lnTo>
                <a:lnTo>
                  <a:pt x="827" y="530"/>
                </a:lnTo>
                <a:lnTo>
                  <a:pt x="817" y="530"/>
                </a:lnTo>
                <a:lnTo>
                  <a:pt x="812" y="530"/>
                </a:lnTo>
                <a:lnTo>
                  <a:pt x="802" y="530"/>
                </a:lnTo>
                <a:lnTo>
                  <a:pt x="791" y="535"/>
                </a:lnTo>
                <a:lnTo>
                  <a:pt x="781" y="535"/>
                </a:lnTo>
                <a:lnTo>
                  <a:pt x="771" y="535"/>
                </a:lnTo>
                <a:lnTo>
                  <a:pt x="760" y="535"/>
                </a:lnTo>
                <a:lnTo>
                  <a:pt x="750" y="535"/>
                </a:lnTo>
                <a:lnTo>
                  <a:pt x="740" y="535"/>
                </a:lnTo>
                <a:lnTo>
                  <a:pt x="730" y="535"/>
                </a:lnTo>
                <a:lnTo>
                  <a:pt x="719" y="535"/>
                </a:lnTo>
                <a:lnTo>
                  <a:pt x="709" y="535"/>
                </a:lnTo>
                <a:lnTo>
                  <a:pt x="699" y="535"/>
                </a:lnTo>
                <a:lnTo>
                  <a:pt x="688" y="535"/>
                </a:lnTo>
                <a:lnTo>
                  <a:pt x="678" y="535"/>
                </a:lnTo>
                <a:lnTo>
                  <a:pt x="668" y="535"/>
                </a:lnTo>
                <a:lnTo>
                  <a:pt x="658" y="540"/>
                </a:lnTo>
                <a:lnTo>
                  <a:pt x="647" y="540"/>
                </a:lnTo>
                <a:lnTo>
                  <a:pt x="637" y="540"/>
                </a:lnTo>
                <a:lnTo>
                  <a:pt x="632" y="540"/>
                </a:lnTo>
                <a:lnTo>
                  <a:pt x="622" y="540"/>
                </a:lnTo>
                <a:lnTo>
                  <a:pt x="611" y="540"/>
                </a:lnTo>
                <a:lnTo>
                  <a:pt x="601" y="540"/>
                </a:lnTo>
                <a:lnTo>
                  <a:pt x="591" y="540"/>
                </a:lnTo>
                <a:lnTo>
                  <a:pt x="581" y="540"/>
                </a:lnTo>
                <a:lnTo>
                  <a:pt x="570" y="540"/>
                </a:lnTo>
                <a:lnTo>
                  <a:pt x="560" y="540"/>
                </a:lnTo>
                <a:lnTo>
                  <a:pt x="550" y="540"/>
                </a:lnTo>
                <a:lnTo>
                  <a:pt x="539" y="540"/>
                </a:lnTo>
                <a:lnTo>
                  <a:pt x="529" y="540"/>
                </a:lnTo>
                <a:lnTo>
                  <a:pt x="519" y="540"/>
                </a:lnTo>
                <a:lnTo>
                  <a:pt x="509" y="540"/>
                </a:lnTo>
                <a:lnTo>
                  <a:pt x="498" y="545"/>
                </a:lnTo>
                <a:lnTo>
                  <a:pt x="488" y="545"/>
                </a:lnTo>
                <a:lnTo>
                  <a:pt x="478" y="545"/>
                </a:lnTo>
                <a:lnTo>
                  <a:pt x="467" y="545"/>
                </a:lnTo>
                <a:lnTo>
                  <a:pt x="457" y="545"/>
                </a:lnTo>
                <a:lnTo>
                  <a:pt x="452" y="545"/>
                </a:lnTo>
                <a:lnTo>
                  <a:pt x="442" y="545"/>
                </a:lnTo>
                <a:lnTo>
                  <a:pt x="431" y="545"/>
                </a:lnTo>
                <a:lnTo>
                  <a:pt x="421" y="545"/>
                </a:lnTo>
                <a:lnTo>
                  <a:pt x="411" y="545"/>
                </a:lnTo>
                <a:lnTo>
                  <a:pt x="401" y="545"/>
                </a:lnTo>
                <a:lnTo>
                  <a:pt x="390" y="545"/>
                </a:lnTo>
                <a:lnTo>
                  <a:pt x="380" y="545"/>
                </a:lnTo>
                <a:lnTo>
                  <a:pt x="370" y="545"/>
                </a:lnTo>
                <a:lnTo>
                  <a:pt x="360" y="545"/>
                </a:lnTo>
                <a:lnTo>
                  <a:pt x="349" y="545"/>
                </a:lnTo>
                <a:lnTo>
                  <a:pt x="339" y="545"/>
                </a:lnTo>
                <a:lnTo>
                  <a:pt x="329" y="545"/>
                </a:lnTo>
                <a:lnTo>
                  <a:pt x="318" y="545"/>
                </a:lnTo>
                <a:lnTo>
                  <a:pt x="308" y="545"/>
                </a:lnTo>
                <a:lnTo>
                  <a:pt x="298" y="545"/>
                </a:lnTo>
                <a:lnTo>
                  <a:pt x="288" y="545"/>
                </a:lnTo>
                <a:lnTo>
                  <a:pt x="277" y="545"/>
                </a:lnTo>
                <a:lnTo>
                  <a:pt x="272" y="545"/>
                </a:lnTo>
                <a:lnTo>
                  <a:pt x="262" y="545"/>
                </a:lnTo>
                <a:lnTo>
                  <a:pt x="252" y="545"/>
                </a:lnTo>
                <a:lnTo>
                  <a:pt x="241" y="545"/>
                </a:lnTo>
                <a:lnTo>
                  <a:pt x="231" y="545"/>
                </a:lnTo>
                <a:lnTo>
                  <a:pt x="221" y="545"/>
                </a:lnTo>
                <a:lnTo>
                  <a:pt x="210" y="545"/>
                </a:lnTo>
                <a:lnTo>
                  <a:pt x="200" y="545"/>
                </a:lnTo>
                <a:lnTo>
                  <a:pt x="190" y="545"/>
                </a:lnTo>
                <a:lnTo>
                  <a:pt x="180" y="545"/>
                </a:lnTo>
                <a:lnTo>
                  <a:pt x="169" y="545"/>
                </a:lnTo>
                <a:lnTo>
                  <a:pt x="159" y="545"/>
                </a:lnTo>
                <a:lnTo>
                  <a:pt x="149" y="545"/>
                </a:lnTo>
                <a:lnTo>
                  <a:pt x="138" y="545"/>
                </a:lnTo>
                <a:lnTo>
                  <a:pt x="128" y="545"/>
                </a:lnTo>
                <a:lnTo>
                  <a:pt x="118" y="545"/>
                </a:lnTo>
                <a:lnTo>
                  <a:pt x="108" y="545"/>
                </a:lnTo>
                <a:lnTo>
                  <a:pt x="97" y="545"/>
                </a:lnTo>
                <a:lnTo>
                  <a:pt x="92" y="545"/>
                </a:lnTo>
                <a:lnTo>
                  <a:pt x="82" y="545"/>
                </a:lnTo>
                <a:lnTo>
                  <a:pt x="72" y="545"/>
                </a:lnTo>
                <a:lnTo>
                  <a:pt x="61" y="545"/>
                </a:lnTo>
                <a:lnTo>
                  <a:pt x="51" y="545"/>
                </a:lnTo>
                <a:lnTo>
                  <a:pt x="41" y="545"/>
                </a:lnTo>
                <a:lnTo>
                  <a:pt x="31" y="545"/>
                </a:lnTo>
                <a:lnTo>
                  <a:pt x="20" y="545"/>
                </a:lnTo>
                <a:lnTo>
                  <a:pt x="10" y="545"/>
                </a:lnTo>
                <a:lnTo>
                  <a:pt x="0" y="545"/>
                </a:lnTo>
                <a:close/>
              </a:path>
            </a:pathLst>
          </a:custGeom>
          <a:gradFill rotWithShape="0">
            <a:gsLst>
              <a:gs pos="0">
                <a:srgbClr val="FF3300"/>
              </a:gs>
              <a:gs pos="100000">
                <a:srgbClr val="FFFFFF"/>
              </a:gs>
            </a:gsLst>
            <a:lin ang="5400000" scaled="1"/>
          </a:gradFill>
          <a:ln w="9525">
            <a:noFill/>
            <a:round/>
            <a:headEnd/>
            <a:tailEnd/>
          </a:ln>
        </p:spPr>
        <p:txBody>
          <a:bodyPr/>
          <a:lstStyle/>
          <a:p>
            <a:endParaRPr lang="en-GB"/>
          </a:p>
        </p:txBody>
      </p:sp>
      <p:sp>
        <p:nvSpPr>
          <p:cNvPr id="425311" name="Rectangle 351"/>
          <p:cNvSpPr>
            <a:spLocks noChangeArrowheads="1"/>
          </p:cNvSpPr>
          <p:nvPr/>
        </p:nvSpPr>
        <p:spPr bwMode="auto">
          <a:xfrm>
            <a:off x="7869238" y="2246313"/>
            <a:ext cx="530225" cy="228600"/>
          </a:xfrm>
          <a:prstGeom prst="rect">
            <a:avLst/>
          </a:prstGeom>
          <a:noFill/>
          <a:ln w="9525">
            <a:noFill/>
            <a:miter lim="800000"/>
            <a:headEnd/>
            <a:tailEnd/>
          </a:ln>
        </p:spPr>
        <p:txBody>
          <a:bodyPr wrap="none" lIns="0" tIns="0" rIns="0" bIns="0">
            <a:spAutoFit/>
          </a:bodyPr>
          <a:lstStyle/>
          <a:p>
            <a:r>
              <a:rPr lang="en-GB" sz="1500" b="1">
                <a:solidFill>
                  <a:srgbClr val="000080"/>
                </a:solidFill>
              </a:rPr>
              <a:t>30Gtc</a:t>
            </a:r>
            <a:endParaRPr lang="en-GB" sz="2400"/>
          </a:p>
        </p:txBody>
      </p:sp>
      <p:sp>
        <p:nvSpPr>
          <p:cNvPr id="425312" name="Rectangle 352"/>
          <p:cNvSpPr>
            <a:spLocks noChangeArrowheads="1"/>
          </p:cNvSpPr>
          <p:nvPr/>
        </p:nvSpPr>
        <p:spPr bwMode="auto">
          <a:xfrm>
            <a:off x="7867650" y="3295650"/>
            <a:ext cx="530225" cy="228600"/>
          </a:xfrm>
          <a:prstGeom prst="rect">
            <a:avLst/>
          </a:prstGeom>
          <a:noFill/>
          <a:ln w="9525">
            <a:noFill/>
            <a:miter lim="800000"/>
            <a:headEnd/>
            <a:tailEnd/>
          </a:ln>
        </p:spPr>
        <p:txBody>
          <a:bodyPr wrap="none" lIns="0" tIns="0" rIns="0" bIns="0">
            <a:spAutoFit/>
          </a:bodyPr>
          <a:lstStyle/>
          <a:p>
            <a:r>
              <a:rPr lang="en-GB" sz="1500" b="1">
                <a:solidFill>
                  <a:srgbClr val="000080"/>
                </a:solidFill>
              </a:rPr>
              <a:t>20Gtc</a:t>
            </a:r>
            <a:endParaRPr lang="en-GB" sz="2400"/>
          </a:p>
        </p:txBody>
      </p:sp>
      <p:sp>
        <p:nvSpPr>
          <p:cNvPr id="425313" name="Rectangle 353"/>
          <p:cNvSpPr>
            <a:spLocks noChangeArrowheads="1"/>
          </p:cNvSpPr>
          <p:nvPr/>
        </p:nvSpPr>
        <p:spPr bwMode="auto">
          <a:xfrm>
            <a:off x="1565275" y="2608263"/>
            <a:ext cx="431800" cy="179387"/>
          </a:xfrm>
          <a:prstGeom prst="rect">
            <a:avLst/>
          </a:prstGeom>
          <a:gradFill rotWithShape="0">
            <a:gsLst>
              <a:gs pos="0">
                <a:srgbClr val="FFFF00"/>
              </a:gs>
              <a:gs pos="100000">
                <a:srgbClr val="FFFFFF"/>
              </a:gs>
            </a:gsLst>
            <a:lin ang="5400000" scaled="1"/>
          </a:gradFill>
          <a:ln w="0">
            <a:solidFill>
              <a:schemeClr val="tx1"/>
            </a:solidFill>
            <a:miter lim="800000"/>
            <a:headEnd/>
            <a:tailEnd/>
          </a:ln>
        </p:spPr>
        <p:txBody>
          <a:bodyPr/>
          <a:lstStyle/>
          <a:p>
            <a:endParaRPr lang="en-GB"/>
          </a:p>
        </p:txBody>
      </p:sp>
      <p:sp>
        <p:nvSpPr>
          <p:cNvPr id="425314" name="Rectangle 354"/>
          <p:cNvSpPr>
            <a:spLocks noChangeArrowheads="1"/>
          </p:cNvSpPr>
          <p:nvPr/>
        </p:nvSpPr>
        <p:spPr bwMode="auto">
          <a:xfrm>
            <a:off x="1571625" y="2306638"/>
            <a:ext cx="431800" cy="179387"/>
          </a:xfrm>
          <a:prstGeom prst="rect">
            <a:avLst/>
          </a:prstGeom>
          <a:gradFill rotWithShape="0">
            <a:gsLst>
              <a:gs pos="0">
                <a:srgbClr val="33CC33"/>
              </a:gs>
              <a:gs pos="100000">
                <a:srgbClr val="FFFFFF"/>
              </a:gs>
            </a:gsLst>
            <a:lin ang="5400000" scaled="1"/>
          </a:gradFill>
          <a:ln w="0">
            <a:solidFill>
              <a:schemeClr val="tx1"/>
            </a:solidFill>
            <a:miter lim="800000"/>
            <a:headEnd/>
            <a:tailEnd/>
          </a:ln>
        </p:spPr>
        <p:txBody>
          <a:bodyPr/>
          <a:lstStyle/>
          <a:p>
            <a:endParaRPr lang="en-GB"/>
          </a:p>
        </p:txBody>
      </p:sp>
      <p:sp>
        <p:nvSpPr>
          <p:cNvPr id="425315" name="Rectangle 355"/>
          <p:cNvSpPr>
            <a:spLocks noChangeArrowheads="1"/>
          </p:cNvSpPr>
          <p:nvPr/>
        </p:nvSpPr>
        <p:spPr bwMode="auto">
          <a:xfrm>
            <a:off x="2159000" y="2606675"/>
            <a:ext cx="2311400" cy="244475"/>
          </a:xfrm>
          <a:prstGeom prst="rect">
            <a:avLst/>
          </a:prstGeom>
          <a:noFill/>
          <a:ln w="9525">
            <a:noFill/>
            <a:miter lim="800000"/>
            <a:headEnd/>
            <a:tailEnd/>
          </a:ln>
        </p:spPr>
        <p:txBody>
          <a:bodyPr wrap="none" lIns="0" tIns="0" rIns="0" bIns="0">
            <a:spAutoFit/>
          </a:bodyPr>
          <a:lstStyle/>
          <a:p>
            <a:r>
              <a:rPr lang="en-GB" sz="1600" b="1">
                <a:solidFill>
                  <a:srgbClr val="000080"/>
                </a:solidFill>
                <a:latin typeface="Futura Lt BT" pitchFamily="34" charset="0"/>
              </a:rPr>
              <a:t>Net Zero CO2 Renewables</a:t>
            </a:r>
            <a:endParaRPr lang="en-GB" sz="1600" b="1">
              <a:latin typeface="Futura Lt BT" pitchFamily="34" charset="0"/>
            </a:endParaRPr>
          </a:p>
        </p:txBody>
      </p:sp>
      <p:sp>
        <p:nvSpPr>
          <p:cNvPr id="425316" name="Rectangle 356"/>
          <p:cNvSpPr>
            <a:spLocks noChangeArrowheads="1"/>
          </p:cNvSpPr>
          <p:nvPr/>
        </p:nvSpPr>
        <p:spPr bwMode="auto">
          <a:xfrm>
            <a:off x="2151063" y="2289175"/>
            <a:ext cx="782637" cy="244475"/>
          </a:xfrm>
          <a:prstGeom prst="rect">
            <a:avLst/>
          </a:prstGeom>
          <a:noFill/>
          <a:ln w="9525">
            <a:noFill/>
            <a:miter lim="800000"/>
            <a:headEnd/>
            <a:tailEnd/>
          </a:ln>
        </p:spPr>
        <p:txBody>
          <a:bodyPr wrap="none" lIns="0" tIns="0" rIns="0" bIns="0">
            <a:spAutoFit/>
          </a:bodyPr>
          <a:lstStyle/>
          <a:p>
            <a:r>
              <a:rPr lang="en-GB" sz="1600" b="1">
                <a:solidFill>
                  <a:srgbClr val="000080"/>
                </a:solidFill>
                <a:latin typeface="Futura Lt BT" pitchFamily="34" charset="0"/>
              </a:rPr>
              <a:t>Efficiency</a:t>
            </a:r>
            <a:endParaRPr lang="en-GB" sz="1600" b="1">
              <a:latin typeface="Futura Lt BT"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5302"/>
                                        </p:tgtEl>
                                        <p:attrNameLst>
                                          <p:attrName>style.visibility</p:attrName>
                                        </p:attrNameLst>
                                      </p:cBhvr>
                                      <p:to>
                                        <p:strVal val="visible"/>
                                      </p:to>
                                    </p:set>
                                    <p:animEffect transition="in" filter="wipe(left)">
                                      <p:cBhvr>
                                        <p:cTn id="7" dur="500"/>
                                        <p:tgtEl>
                                          <p:spTgt spid="42530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25307"/>
                                        </p:tgtEl>
                                        <p:attrNameLst>
                                          <p:attrName>style.visibility</p:attrName>
                                        </p:attrNameLst>
                                      </p:cBhvr>
                                      <p:to>
                                        <p:strVal val="visible"/>
                                      </p:to>
                                    </p:set>
                                    <p:animEffect transition="in" filter="wipe(left)">
                                      <p:cBhvr>
                                        <p:cTn id="11" dur="500"/>
                                        <p:tgtEl>
                                          <p:spTgt spid="42530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25303"/>
                                        </p:tgtEl>
                                        <p:attrNameLst>
                                          <p:attrName>style.visibility</p:attrName>
                                        </p:attrNameLst>
                                      </p:cBhvr>
                                      <p:to>
                                        <p:strVal val="visible"/>
                                      </p:to>
                                    </p:set>
                                    <p:animEffect transition="in" filter="wipe(left)">
                                      <p:cBhvr>
                                        <p:cTn id="15" dur="500"/>
                                        <p:tgtEl>
                                          <p:spTgt spid="42530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25298"/>
                                        </p:tgtEl>
                                        <p:attrNameLst>
                                          <p:attrName>style.visibility</p:attrName>
                                        </p:attrNameLst>
                                      </p:cBhvr>
                                      <p:to>
                                        <p:strVal val="visible"/>
                                      </p:to>
                                    </p:set>
                                    <p:animEffect transition="in" filter="wipe(left)">
                                      <p:cBhvr>
                                        <p:cTn id="19" dur="500"/>
                                        <p:tgtEl>
                                          <p:spTgt spid="42529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25309"/>
                                        </p:tgtEl>
                                        <p:attrNameLst>
                                          <p:attrName>style.visibility</p:attrName>
                                        </p:attrNameLst>
                                      </p:cBhvr>
                                      <p:to>
                                        <p:strVal val="visible"/>
                                      </p:to>
                                    </p:set>
                                    <p:animEffect transition="in" filter="wipe(left)">
                                      <p:cBhvr>
                                        <p:cTn id="23" dur="500"/>
                                        <p:tgtEl>
                                          <p:spTgt spid="42530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25299"/>
                                        </p:tgtEl>
                                        <p:attrNameLst>
                                          <p:attrName>style.visibility</p:attrName>
                                        </p:attrNameLst>
                                      </p:cBhvr>
                                      <p:to>
                                        <p:strVal val="visible"/>
                                      </p:to>
                                    </p:set>
                                    <p:animEffect transition="in" filter="wipe(left)">
                                      <p:cBhvr>
                                        <p:cTn id="27" dur="500"/>
                                        <p:tgtEl>
                                          <p:spTgt spid="425299"/>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25300"/>
                                        </p:tgtEl>
                                        <p:attrNameLst>
                                          <p:attrName>style.visibility</p:attrName>
                                        </p:attrNameLst>
                                      </p:cBhvr>
                                      <p:to>
                                        <p:strVal val="visible"/>
                                      </p:to>
                                    </p:set>
                                    <p:animEffect transition="in" filter="wipe(left)">
                                      <p:cBhvr>
                                        <p:cTn id="31" dur="500"/>
                                        <p:tgtEl>
                                          <p:spTgt spid="42530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425308"/>
                                        </p:tgtEl>
                                        <p:attrNameLst>
                                          <p:attrName>style.visibility</p:attrName>
                                        </p:attrNameLst>
                                      </p:cBhvr>
                                      <p:to>
                                        <p:strVal val="visible"/>
                                      </p:to>
                                    </p:set>
                                    <p:animEffect transition="in" filter="wipe(left)">
                                      <p:cBhvr>
                                        <p:cTn id="35" dur="500"/>
                                        <p:tgtEl>
                                          <p:spTgt spid="425308"/>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425301"/>
                                        </p:tgtEl>
                                        <p:attrNameLst>
                                          <p:attrName>style.visibility</p:attrName>
                                        </p:attrNameLst>
                                      </p:cBhvr>
                                      <p:to>
                                        <p:strVal val="visible"/>
                                      </p:to>
                                    </p:set>
                                    <p:animEffect transition="in" filter="wipe(left)">
                                      <p:cBhvr>
                                        <p:cTn id="39" dur="500"/>
                                        <p:tgtEl>
                                          <p:spTgt spid="425301"/>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5313"/>
                                        </p:tgtEl>
                                        <p:attrNameLst>
                                          <p:attrName>style.visibility</p:attrName>
                                        </p:attrNameLst>
                                      </p:cBhvr>
                                      <p:to>
                                        <p:strVal val="visible"/>
                                      </p:to>
                                    </p:set>
                                    <p:animEffect transition="in" filter="wipe(left)">
                                      <p:cBhvr>
                                        <p:cTn id="43" dur="500"/>
                                        <p:tgtEl>
                                          <p:spTgt spid="42531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25187"/>
                                        </p:tgtEl>
                                        <p:attrNameLst>
                                          <p:attrName>style.visibility</p:attrName>
                                        </p:attrNameLst>
                                      </p:cBhvr>
                                      <p:to>
                                        <p:strVal val="visible"/>
                                      </p:to>
                                    </p:set>
                                    <p:animEffect transition="in" filter="wipe(left)">
                                      <p:cBhvr>
                                        <p:cTn id="48" dur="500"/>
                                        <p:tgtEl>
                                          <p:spTgt spid="425187"/>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425315"/>
                                        </p:tgtEl>
                                        <p:attrNameLst>
                                          <p:attrName>style.visibility</p:attrName>
                                        </p:attrNameLst>
                                      </p:cBhvr>
                                      <p:to>
                                        <p:strVal val="visible"/>
                                      </p:to>
                                    </p:set>
                                    <p:animEffect transition="in" filter="wipe(left)">
                                      <p:cBhvr>
                                        <p:cTn id="52" dur="500"/>
                                        <p:tgtEl>
                                          <p:spTgt spid="425315"/>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425314"/>
                                        </p:tgtEl>
                                        <p:attrNameLst>
                                          <p:attrName>style.visibility</p:attrName>
                                        </p:attrNameLst>
                                      </p:cBhvr>
                                      <p:to>
                                        <p:strVal val="visible"/>
                                      </p:to>
                                    </p:set>
                                    <p:animEffect transition="in" filter="wipe(left)">
                                      <p:cBhvr>
                                        <p:cTn id="56" dur="500"/>
                                        <p:tgtEl>
                                          <p:spTgt spid="42531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424963"/>
                                        </p:tgtEl>
                                        <p:attrNameLst>
                                          <p:attrName>style.visibility</p:attrName>
                                        </p:attrNameLst>
                                      </p:cBhvr>
                                      <p:to>
                                        <p:strVal val="visible"/>
                                      </p:to>
                                    </p:set>
                                    <p:animEffect transition="in" filter="wipe(down)">
                                      <p:cBhvr>
                                        <p:cTn id="61" dur="500"/>
                                        <p:tgtEl>
                                          <p:spTgt spid="424963"/>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425316"/>
                                        </p:tgtEl>
                                        <p:attrNameLst>
                                          <p:attrName>style.visibility</p:attrName>
                                        </p:attrNameLst>
                                      </p:cBhvr>
                                      <p:to>
                                        <p:strVal val="visible"/>
                                      </p:to>
                                    </p:set>
                                    <p:animEffect transition="in" filter="wipe(left)">
                                      <p:cBhvr>
                                        <p:cTn id="65" dur="500"/>
                                        <p:tgtEl>
                                          <p:spTgt spid="425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187" grpId="0" animBg="1"/>
      <p:bldP spid="425298" grpId="0" animBg="1"/>
      <p:bldP spid="425299" grpId="0" autoUpdateAnimBg="0"/>
      <p:bldP spid="425300" grpId="0" animBg="1"/>
      <p:bldP spid="425301" grpId="0" autoUpdateAnimBg="0"/>
      <p:bldP spid="425302" grpId="0" animBg="1" autoUpdateAnimBg="0"/>
      <p:bldP spid="425303" grpId="0" autoUpdateAnimBg="0"/>
      <p:bldP spid="425307" grpId="0" animBg="1"/>
      <p:bldP spid="425308" grpId="0" animBg="1"/>
      <p:bldP spid="425309" grpId="0" animBg="1"/>
      <p:bldP spid="425313" grpId="0" animBg="1"/>
      <p:bldP spid="425314" grpId="0" animBg="1"/>
      <p:bldP spid="425315" grpId="0" autoUpdateAnimBg="0"/>
      <p:bldP spid="425316"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GB"/>
              <a:t>GCI www.gci.org.uk</a:t>
            </a:r>
          </a:p>
        </p:txBody>
      </p:sp>
      <p:sp>
        <p:nvSpPr>
          <p:cNvPr id="72811" name="Rectangle 2155"/>
          <p:cNvSpPr>
            <a:spLocks noChangeArrowheads="1"/>
          </p:cNvSpPr>
          <p:nvPr/>
        </p:nvSpPr>
        <p:spPr bwMode="auto">
          <a:xfrm>
            <a:off x="0" y="0"/>
            <a:ext cx="9144000" cy="6858000"/>
          </a:xfrm>
          <a:prstGeom prst="rect">
            <a:avLst/>
          </a:prstGeom>
          <a:gradFill rotWithShape="0">
            <a:gsLst>
              <a:gs pos="0">
                <a:srgbClr val="0000FF"/>
              </a:gs>
              <a:gs pos="50000">
                <a:srgbClr val="CCCCFF"/>
              </a:gs>
              <a:gs pos="100000">
                <a:srgbClr val="0000FF"/>
              </a:gs>
            </a:gsLst>
            <a:lin ang="18900000" scaled="1"/>
          </a:gradFill>
          <a:ln w="9525">
            <a:solidFill>
              <a:schemeClr val="tx1"/>
            </a:solidFill>
            <a:miter lim="800000"/>
            <a:headEnd/>
            <a:tailEnd/>
          </a:ln>
          <a:effectLst/>
        </p:spPr>
        <p:txBody>
          <a:bodyPr wrap="none" anchor="ctr"/>
          <a:lstStyle/>
          <a:p>
            <a:pPr algn="ctr"/>
            <a:endParaRPr lang="en-US" sz="2400"/>
          </a:p>
        </p:txBody>
      </p:sp>
      <p:pic>
        <p:nvPicPr>
          <p:cNvPr id="57346" name="Picture 2"/>
          <p:cNvPicPr preferRelativeResize="0">
            <a:picLocks noChangeArrowheads="1"/>
          </p:cNvPicPr>
          <p:nvPr/>
        </p:nvPicPr>
        <p:blipFill>
          <a:blip r:embed="rId3" cstate="print"/>
          <a:srcRect/>
          <a:stretch>
            <a:fillRect/>
          </a:stretch>
        </p:blipFill>
        <p:spPr bwMode="auto">
          <a:xfrm>
            <a:off x="1073150" y="1366838"/>
            <a:ext cx="7150100" cy="4733925"/>
          </a:xfrm>
          <a:prstGeom prst="rect">
            <a:avLst/>
          </a:prstGeom>
          <a:noFill/>
          <a:ln w="50800">
            <a:solidFill>
              <a:srgbClr val="333399"/>
            </a:solidFill>
            <a:miter lim="800000"/>
            <a:headEnd/>
            <a:tailEnd/>
          </a:ln>
        </p:spPr>
      </p:pic>
      <p:sp>
        <p:nvSpPr>
          <p:cNvPr id="72809" name="Rectangle 2153"/>
          <p:cNvSpPr>
            <a:spLocks noGrp="1" noChangeArrowheads="1"/>
          </p:cNvSpPr>
          <p:nvPr>
            <p:ph type="title" idx="4294967295"/>
          </p:nvPr>
        </p:nvSpPr>
        <p:spPr bwMode="auto">
          <a:xfrm>
            <a:off x="685800" y="436563"/>
            <a:ext cx="7772400" cy="796925"/>
          </a:xfrm>
          <a:prstGeom prst="rect">
            <a:avLst/>
          </a:prstGeom>
          <a:noFill/>
          <a:ln>
            <a:miter lim="800000"/>
            <a:headEnd/>
            <a:tailEnd/>
          </a:ln>
        </p:spPr>
        <p:txBody>
          <a:bodyPr/>
          <a:lstStyle/>
          <a:p>
            <a:pPr algn="ctr"/>
            <a:r>
              <a:rPr lang="en-GB"/>
              <a:t>“ C &amp; C ” – The Classic Image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 name="Footer Placeholder 3"/>
          <p:cNvSpPr>
            <a:spLocks noGrp="1"/>
          </p:cNvSpPr>
          <p:nvPr>
            <p:ph type="ftr" sz="quarter" idx="11"/>
          </p:nvPr>
        </p:nvSpPr>
        <p:spPr/>
        <p:txBody>
          <a:bodyPr/>
          <a:lstStyle/>
          <a:p>
            <a:r>
              <a:rPr lang="en-GB"/>
              <a:t>GCI www.gci.org.uk</a:t>
            </a:r>
          </a:p>
        </p:txBody>
      </p:sp>
      <p:pic>
        <p:nvPicPr>
          <p:cNvPr id="383032" name="Picture 56"/>
          <p:cNvPicPr>
            <a:picLocks noChangeAspect="1" noChangeArrowheads="1"/>
          </p:cNvPicPr>
          <p:nvPr/>
        </p:nvPicPr>
        <p:blipFill>
          <a:blip r:embed="rId5" cstate="print"/>
          <a:srcRect/>
          <a:stretch>
            <a:fillRect/>
          </a:stretch>
        </p:blipFill>
        <p:spPr bwMode="auto">
          <a:xfrm>
            <a:off x="0" y="0"/>
            <a:ext cx="9144000" cy="6919913"/>
          </a:xfrm>
          <a:prstGeom prst="rect">
            <a:avLst/>
          </a:prstGeom>
          <a:noFill/>
          <a:ln w="9525">
            <a:noFill/>
            <a:miter lim="800000"/>
            <a:headEnd/>
            <a:tailEnd/>
          </a:ln>
          <a:effectLst/>
        </p:spPr>
      </p:pic>
      <p:pic>
        <p:nvPicPr>
          <p:cNvPr id="383038" name="Picture 62"/>
          <p:cNvPicPr>
            <a:picLocks noChangeAspect="1" noChangeArrowheads="1"/>
          </p:cNvPicPr>
          <p:nvPr/>
        </p:nvPicPr>
        <p:blipFill>
          <a:blip r:embed="rId6" cstate="print"/>
          <a:srcRect/>
          <a:stretch>
            <a:fillRect/>
          </a:stretch>
        </p:blipFill>
        <p:spPr bwMode="auto">
          <a:xfrm>
            <a:off x="1912938" y="2533650"/>
            <a:ext cx="5318125" cy="1789113"/>
          </a:xfrm>
          <a:prstGeom prst="rect">
            <a:avLst/>
          </a:prstGeom>
          <a:noFill/>
          <a:ln w="9525">
            <a:noFill/>
            <a:miter lim="800000"/>
            <a:headEnd/>
            <a:tailEnd/>
          </a:ln>
          <a:effectLst/>
        </p:spPr>
      </p:pic>
      <p:sp>
        <p:nvSpPr>
          <p:cNvPr id="382987" name="Rectangle 11"/>
          <p:cNvSpPr>
            <a:spLocks noChangeArrowheads="1"/>
          </p:cNvSpPr>
          <p:nvPr/>
        </p:nvSpPr>
        <p:spPr bwMode="auto">
          <a:xfrm>
            <a:off x="4724400" y="5362575"/>
            <a:ext cx="3886200" cy="1160463"/>
          </a:xfrm>
          <a:prstGeom prst="rect">
            <a:avLst/>
          </a:prstGeom>
          <a:noFill/>
          <a:ln w="9525">
            <a:noFill/>
            <a:miter lim="800000"/>
            <a:headEnd/>
            <a:tailEnd/>
          </a:ln>
          <a:effectLst/>
        </p:spPr>
        <p:txBody>
          <a:bodyPr>
            <a:spAutoFit/>
          </a:bodyPr>
          <a:lstStyle/>
          <a:p>
            <a:pPr algn="r">
              <a:spcBef>
                <a:spcPct val="50000"/>
              </a:spcBef>
            </a:pPr>
            <a:r>
              <a:rPr lang="en-GB" sz="2000" b="1" i="1">
                <a:solidFill>
                  <a:srgbClr val="FFCC00"/>
                </a:solidFill>
                <a:latin typeface="Futura Lt BT" pitchFamily="34" charset="0"/>
              </a:rPr>
              <a:t>“Contraction &amp; Convergence”</a:t>
            </a:r>
            <a:r>
              <a:rPr lang="en-GB" sz="1800" b="1" i="1">
                <a:solidFill>
                  <a:schemeClr val="bg1"/>
                </a:solidFill>
                <a:latin typeface="Futura Lt BT" pitchFamily="34" charset="0"/>
              </a:rPr>
              <a:t>     </a:t>
            </a:r>
            <a:r>
              <a:rPr lang="en-GB" sz="1600" b="1">
                <a:solidFill>
                  <a:schemeClr val="bg1"/>
                </a:solidFill>
                <a:latin typeface="Futura Lt BT" pitchFamily="34" charset="0"/>
              </a:rPr>
              <a:t>with emissions trading delivering               </a:t>
            </a:r>
            <a:r>
              <a:rPr lang="en-GB" sz="1600" b="1">
                <a:solidFill>
                  <a:srgbClr val="009900"/>
                </a:solidFill>
                <a:latin typeface="Futura Lt BT" pitchFamily="34" charset="0"/>
              </a:rPr>
              <a:t>Objective</a:t>
            </a:r>
            <a:r>
              <a:rPr lang="en-GB" sz="1600" b="1">
                <a:solidFill>
                  <a:schemeClr val="bg1"/>
                </a:solidFill>
                <a:latin typeface="Futura Lt BT" pitchFamily="34" charset="0"/>
              </a:rPr>
              <a:t> &amp; </a:t>
            </a:r>
            <a:r>
              <a:rPr lang="en-GB" sz="1600" b="1">
                <a:solidFill>
                  <a:srgbClr val="FF0000"/>
                </a:solidFill>
                <a:latin typeface="Futura Lt BT" pitchFamily="34" charset="0"/>
              </a:rPr>
              <a:t>Principles</a:t>
            </a:r>
            <a:r>
              <a:rPr lang="en-GB" sz="1600" b="1">
                <a:solidFill>
                  <a:schemeClr val="bg1"/>
                </a:solidFill>
                <a:latin typeface="Futura Lt BT" pitchFamily="34" charset="0"/>
              </a:rPr>
              <a:t>                                of the UNFCCC</a:t>
            </a:r>
            <a:r>
              <a:rPr lang="en-GB" sz="1800" b="1">
                <a:solidFill>
                  <a:schemeClr val="bg1"/>
                </a:solidFill>
                <a:latin typeface="Futura Lt BT" pitchFamily="34" charset="0"/>
              </a:rPr>
              <a:t>.</a:t>
            </a:r>
          </a:p>
        </p:txBody>
      </p:sp>
      <p:graphicFrame>
        <p:nvGraphicFramePr>
          <p:cNvPr id="383013" name="Object 37"/>
          <p:cNvGraphicFramePr>
            <a:graphicFrameLocks noChangeAspect="1"/>
          </p:cNvGraphicFramePr>
          <p:nvPr/>
        </p:nvGraphicFramePr>
        <p:xfrm>
          <a:off x="2989263" y="1855788"/>
          <a:ext cx="3165475" cy="3144837"/>
        </p:xfrm>
        <a:graphic>
          <a:graphicData uri="http://schemas.openxmlformats.org/presentationml/2006/ole">
            <p:oleObj spid="_x0000_s383013" name="CorelDRAW" r:id="rId7" imgW="3164760" imgH="3144960" progId="CorelDraw.Graphic.8">
              <p:embed/>
            </p:oleObj>
          </a:graphicData>
        </a:graphic>
      </p:graphicFrame>
      <p:sp>
        <p:nvSpPr>
          <p:cNvPr id="383002" name="Rectangle 26"/>
          <p:cNvSpPr>
            <a:spLocks noChangeArrowheads="1"/>
          </p:cNvSpPr>
          <p:nvPr/>
        </p:nvSpPr>
        <p:spPr bwMode="auto">
          <a:xfrm>
            <a:off x="5268913" y="5360988"/>
            <a:ext cx="3886200" cy="396875"/>
          </a:xfrm>
          <a:prstGeom prst="rect">
            <a:avLst/>
          </a:prstGeom>
          <a:noFill/>
          <a:ln w="9525">
            <a:noFill/>
            <a:miter lim="800000"/>
            <a:headEnd/>
            <a:tailEnd/>
          </a:ln>
          <a:effectLst/>
        </p:spPr>
        <p:txBody>
          <a:bodyPr>
            <a:spAutoFit/>
          </a:bodyPr>
          <a:lstStyle/>
          <a:p>
            <a:pPr>
              <a:spcBef>
                <a:spcPct val="50000"/>
              </a:spcBef>
            </a:pPr>
            <a:r>
              <a:rPr lang="en-GB" sz="2000" b="1" i="1">
                <a:solidFill>
                  <a:srgbClr val="FFCC00"/>
                </a:solidFill>
                <a:latin typeface="Futura Lt BT" pitchFamily="34" charset="0"/>
              </a:rPr>
              <a:t>“</a:t>
            </a:r>
            <a:r>
              <a:rPr lang="en-GB" sz="2000" b="1" i="1">
                <a:solidFill>
                  <a:srgbClr val="009900"/>
                </a:solidFill>
                <a:latin typeface="Futura Lt BT" pitchFamily="34" charset="0"/>
              </a:rPr>
              <a:t>Contraction</a:t>
            </a:r>
            <a:r>
              <a:rPr lang="en-GB" sz="2000" b="1" i="1">
                <a:solidFill>
                  <a:srgbClr val="FFCC00"/>
                </a:solidFill>
                <a:latin typeface="Futura Lt BT" pitchFamily="34" charset="0"/>
              </a:rPr>
              <a:t> &amp; </a:t>
            </a:r>
            <a:r>
              <a:rPr lang="en-GB" sz="2000" b="1" i="1">
                <a:solidFill>
                  <a:srgbClr val="FF0000"/>
                </a:solidFill>
                <a:latin typeface="Futura Lt BT" pitchFamily="34" charset="0"/>
              </a:rPr>
              <a:t>Convergence</a:t>
            </a:r>
            <a:r>
              <a:rPr lang="en-GB" sz="2000" b="1" i="1">
                <a:solidFill>
                  <a:srgbClr val="FFCC00"/>
                </a:solidFill>
                <a:latin typeface="Futura Lt BT" pitchFamily="34" charset="0"/>
              </a:rPr>
              <a:t>”</a:t>
            </a:r>
            <a:endParaRPr lang="en-GB" sz="1800" b="1">
              <a:solidFill>
                <a:schemeClr val="bg1"/>
              </a:solidFill>
              <a:latin typeface="Futura Lt BT" pitchFamily="34" charset="0"/>
            </a:endParaRPr>
          </a:p>
        </p:txBody>
      </p:sp>
      <p:graphicFrame>
        <p:nvGraphicFramePr>
          <p:cNvPr id="383014" name="Object 38"/>
          <p:cNvGraphicFramePr>
            <a:graphicFrameLocks noChangeAspect="1"/>
          </p:cNvGraphicFramePr>
          <p:nvPr/>
        </p:nvGraphicFramePr>
        <p:xfrm>
          <a:off x="3268663" y="3614738"/>
          <a:ext cx="2295525" cy="842962"/>
        </p:xfrm>
        <a:graphic>
          <a:graphicData uri="http://schemas.openxmlformats.org/presentationml/2006/ole">
            <p:oleObj spid="_x0000_s383014" name="CorelDRAW" r:id="rId8" imgW="3427200" imgH="1824120" progId="CorelDraw.Graphic.8">
              <p:embed/>
            </p:oleObj>
          </a:graphicData>
        </a:graphic>
      </p:graphicFrame>
      <p:sp>
        <p:nvSpPr>
          <p:cNvPr id="383017" name="Text Box 41"/>
          <p:cNvSpPr txBox="1">
            <a:spLocks noChangeArrowheads="1"/>
          </p:cNvSpPr>
          <p:nvPr/>
        </p:nvSpPr>
        <p:spPr bwMode="auto">
          <a:xfrm>
            <a:off x="5380038" y="2344738"/>
            <a:ext cx="3276600" cy="385762"/>
          </a:xfrm>
          <a:prstGeom prst="rect">
            <a:avLst/>
          </a:prstGeom>
          <a:noFill/>
          <a:ln w="9525">
            <a:noFill/>
            <a:miter lim="800000"/>
            <a:headEnd/>
            <a:tailEnd/>
          </a:ln>
          <a:effectLst/>
        </p:spPr>
        <p:txBody>
          <a:bodyPr>
            <a:spAutoFit/>
          </a:bodyPr>
          <a:lstStyle/>
          <a:p>
            <a:pPr algn="r">
              <a:lnSpc>
                <a:spcPct val="120000"/>
              </a:lnSpc>
              <a:spcBef>
                <a:spcPct val="50000"/>
              </a:spcBef>
              <a:spcAft>
                <a:spcPct val="200000"/>
              </a:spcAft>
            </a:pPr>
            <a:r>
              <a:rPr lang="en-GB" sz="1600" b="1">
                <a:solidFill>
                  <a:schemeClr val="bg1"/>
                </a:solidFill>
                <a:latin typeface="Futura Lt BT" pitchFamily="34" charset="0"/>
              </a:rPr>
              <a:t>Emissions Trading</a:t>
            </a:r>
          </a:p>
        </p:txBody>
      </p:sp>
      <p:sp>
        <p:nvSpPr>
          <p:cNvPr id="383016" name="Text Box 40"/>
          <p:cNvSpPr txBox="1">
            <a:spLocks noChangeArrowheads="1"/>
          </p:cNvSpPr>
          <p:nvPr/>
        </p:nvSpPr>
        <p:spPr bwMode="auto">
          <a:xfrm>
            <a:off x="5380038" y="2058988"/>
            <a:ext cx="3276600" cy="385762"/>
          </a:xfrm>
          <a:prstGeom prst="rect">
            <a:avLst/>
          </a:prstGeom>
          <a:noFill/>
          <a:ln w="9525">
            <a:noFill/>
            <a:miter lim="800000"/>
            <a:headEnd/>
            <a:tailEnd/>
          </a:ln>
          <a:effectLst/>
        </p:spPr>
        <p:txBody>
          <a:bodyPr>
            <a:spAutoFit/>
          </a:bodyPr>
          <a:lstStyle/>
          <a:p>
            <a:pPr algn="r">
              <a:lnSpc>
                <a:spcPct val="120000"/>
              </a:lnSpc>
              <a:spcBef>
                <a:spcPct val="50000"/>
              </a:spcBef>
              <a:spcAft>
                <a:spcPct val="200000"/>
              </a:spcAft>
            </a:pPr>
            <a:r>
              <a:rPr lang="en-GB" sz="1600" b="1">
                <a:solidFill>
                  <a:schemeClr val="bg1"/>
                </a:solidFill>
                <a:latin typeface="Futura Lt BT" pitchFamily="34" charset="0"/>
              </a:rPr>
              <a:t>Joint Implementation</a:t>
            </a:r>
          </a:p>
        </p:txBody>
      </p:sp>
      <p:sp>
        <p:nvSpPr>
          <p:cNvPr id="383015" name="Text Box 39"/>
          <p:cNvSpPr txBox="1">
            <a:spLocks noChangeArrowheads="1"/>
          </p:cNvSpPr>
          <p:nvPr/>
        </p:nvSpPr>
        <p:spPr bwMode="auto">
          <a:xfrm>
            <a:off x="5380038" y="1766888"/>
            <a:ext cx="3276600" cy="385762"/>
          </a:xfrm>
          <a:prstGeom prst="rect">
            <a:avLst/>
          </a:prstGeom>
          <a:noFill/>
          <a:ln w="9525">
            <a:noFill/>
            <a:miter lim="800000"/>
            <a:headEnd/>
            <a:tailEnd/>
          </a:ln>
          <a:effectLst/>
        </p:spPr>
        <p:txBody>
          <a:bodyPr>
            <a:spAutoFit/>
          </a:bodyPr>
          <a:lstStyle/>
          <a:p>
            <a:pPr algn="r">
              <a:lnSpc>
                <a:spcPct val="120000"/>
              </a:lnSpc>
              <a:spcBef>
                <a:spcPct val="50000"/>
              </a:spcBef>
              <a:spcAft>
                <a:spcPct val="200000"/>
              </a:spcAft>
            </a:pPr>
            <a:r>
              <a:rPr lang="en-GB" sz="1600" b="1">
                <a:solidFill>
                  <a:schemeClr val="bg1"/>
                </a:solidFill>
                <a:latin typeface="Futura Lt BT" pitchFamily="34" charset="0"/>
              </a:rPr>
              <a:t>Clean Development Mechanism</a:t>
            </a:r>
          </a:p>
        </p:txBody>
      </p:sp>
      <p:sp>
        <p:nvSpPr>
          <p:cNvPr id="383018" name="Text Box 42"/>
          <p:cNvSpPr txBox="1">
            <a:spLocks noChangeArrowheads="1"/>
          </p:cNvSpPr>
          <p:nvPr/>
        </p:nvSpPr>
        <p:spPr bwMode="auto">
          <a:xfrm>
            <a:off x="5368925" y="2644775"/>
            <a:ext cx="3276600" cy="385763"/>
          </a:xfrm>
          <a:prstGeom prst="rect">
            <a:avLst/>
          </a:prstGeom>
          <a:noFill/>
          <a:ln w="9525">
            <a:noFill/>
            <a:miter lim="800000"/>
            <a:headEnd/>
            <a:tailEnd/>
          </a:ln>
          <a:effectLst/>
        </p:spPr>
        <p:txBody>
          <a:bodyPr>
            <a:spAutoFit/>
          </a:bodyPr>
          <a:lstStyle/>
          <a:p>
            <a:pPr algn="r">
              <a:lnSpc>
                <a:spcPct val="120000"/>
              </a:lnSpc>
              <a:spcBef>
                <a:spcPct val="50000"/>
              </a:spcBef>
              <a:spcAft>
                <a:spcPct val="200000"/>
              </a:spcAft>
            </a:pPr>
            <a:r>
              <a:rPr lang="en-GB" sz="1600" b="1">
                <a:solidFill>
                  <a:schemeClr val="bg1"/>
                </a:solidFill>
                <a:latin typeface="Futura Lt BT" pitchFamily="34" charset="0"/>
              </a:rPr>
              <a:t>Kyoto Protocol</a:t>
            </a:r>
          </a:p>
        </p:txBody>
      </p:sp>
      <p:sp>
        <p:nvSpPr>
          <p:cNvPr id="382979" name="Text Box 3"/>
          <p:cNvSpPr txBox="1">
            <a:spLocks noChangeArrowheads="1"/>
          </p:cNvSpPr>
          <p:nvPr/>
        </p:nvSpPr>
        <p:spPr bwMode="auto">
          <a:xfrm>
            <a:off x="1944688" y="-7938"/>
            <a:ext cx="5280025" cy="604838"/>
          </a:xfrm>
          <a:prstGeom prst="rect">
            <a:avLst/>
          </a:prstGeom>
          <a:noFill/>
          <a:ln w="9525">
            <a:noFill/>
            <a:miter lim="800000"/>
            <a:headEnd/>
            <a:tailEnd/>
          </a:ln>
          <a:effectLst/>
        </p:spPr>
        <p:txBody>
          <a:bodyPr>
            <a:spAutoFit/>
          </a:bodyPr>
          <a:lstStyle/>
          <a:p>
            <a:pPr algn="ctr">
              <a:lnSpc>
                <a:spcPct val="70000"/>
              </a:lnSpc>
            </a:pPr>
            <a:r>
              <a:rPr lang="en-GB" sz="4800" b="1">
                <a:solidFill>
                  <a:srgbClr val="0000FF"/>
                </a:solidFill>
                <a:latin typeface="BankGothic Md BT" pitchFamily="34" charset="0"/>
              </a:rPr>
              <a:t>Sub-GLOBAL</a:t>
            </a:r>
            <a:r>
              <a:rPr lang="en-GB" sz="1600" b="1">
                <a:solidFill>
                  <a:srgbClr val="0000FF"/>
                </a:solidFill>
                <a:latin typeface="BankGothic Md BT" pitchFamily="34" charset="0"/>
              </a:rPr>
              <a:t>   </a:t>
            </a:r>
            <a:r>
              <a:rPr lang="en-GB" sz="2400" b="1">
                <a:solidFill>
                  <a:srgbClr val="0000FF"/>
                </a:solidFill>
                <a:latin typeface="BankGothic Md BT" pitchFamily="34" charset="0"/>
              </a:rPr>
              <a:t>                                            </a:t>
            </a:r>
            <a:endParaRPr lang="en-GB" sz="4800" b="1">
              <a:solidFill>
                <a:srgbClr val="0000FF"/>
              </a:solidFill>
              <a:latin typeface="BankGothic Md BT" pitchFamily="34" charset="0"/>
            </a:endParaRPr>
          </a:p>
        </p:txBody>
      </p:sp>
      <p:sp>
        <p:nvSpPr>
          <p:cNvPr id="382980" name="Text Box 4"/>
          <p:cNvSpPr txBox="1">
            <a:spLocks noChangeArrowheads="1"/>
          </p:cNvSpPr>
          <p:nvPr/>
        </p:nvSpPr>
        <p:spPr bwMode="auto">
          <a:xfrm rot="-5400000">
            <a:off x="-2570956" y="3005931"/>
            <a:ext cx="5638800" cy="823913"/>
          </a:xfrm>
          <a:prstGeom prst="rect">
            <a:avLst/>
          </a:prstGeom>
          <a:noFill/>
          <a:ln w="9525">
            <a:noFill/>
            <a:miter lim="800000"/>
            <a:headEnd/>
            <a:tailEnd/>
          </a:ln>
          <a:effectLst/>
        </p:spPr>
        <p:txBody>
          <a:bodyPr>
            <a:spAutoFit/>
          </a:bodyPr>
          <a:lstStyle/>
          <a:p>
            <a:pPr algn="ctr">
              <a:spcBef>
                <a:spcPct val="50000"/>
              </a:spcBef>
            </a:pPr>
            <a:r>
              <a:rPr lang="en-GB" sz="4800" b="1">
                <a:solidFill>
                  <a:srgbClr val="0000FF"/>
                </a:solidFill>
                <a:latin typeface="BankGothic Md BT" pitchFamily="34" charset="0"/>
              </a:rPr>
              <a:t>GUESSWORK</a:t>
            </a:r>
          </a:p>
        </p:txBody>
      </p:sp>
      <p:sp>
        <p:nvSpPr>
          <p:cNvPr id="382981" name="Rectangle 5"/>
          <p:cNvSpPr>
            <a:spLocks noChangeArrowheads="1"/>
          </p:cNvSpPr>
          <p:nvPr/>
        </p:nvSpPr>
        <p:spPr bwMode="auto">
          <a:xfrm>
            <a:off x="3062288" y="6208713"/>
            <a:ext cx="3032125" cy="641350"/>
          </a:xfrm>
          <a:prstGeom prst="rect">
            <a:avLst/>
          </a:prstGeom>
          <a:noFill/>
          <a:ln w="9525">
            <a:noFill/>
            <a:miter lim="800000"/>
            <a:headEnd/>
            <a:tailEnd/>
          </a:ln>
          <a:effectLst/>
        </p:spPr>
        <p:txBody>
          <a:bodyPr wrap="none">
            <a:spAutoFit/>
          </a:bodyPr>
          <a:lstStyle/>
          <a:p>
            <a:pPr>
              <a:lnSpc>
                <a:spcPct val="75000"/>
              </a:lnSpc>
            </a:pPr>
            <a:r>
              <a:rPr lang="en-GB" sz="4800" b="1">
                <a:solidFill>
                  <a:srgbClr val="0000FF"/>
                </a:solidFill>
                <a:latin typeface="BankGothic Md BT" pitchFamily="34" charset="0"/>
              </a:rPr>
              <a:t>GLOBAL</a:t>
            </a:r>
          </a:p>
        </p:txBody>
      </p:sp>
      <p:sp>
        <p:nvSpPr>
          <p:cNvPr id="382982" name="Text Box 6"/>
          <p:cNvSpPr txBox="1">
            <a:spLocks noChangeArrowheads="1"/>
          </p:cNvSpPr>
          <p:nvPr/>
        </p:nvSpPr>
        <p:spPr bwMode="auto">
          <a:xfrm rot="-16200000">
            <a:off x="6400007" y="2996406"/>
            <a:ext cx="5029200" cy="823913"/>
          </a:xfrm>
          <a:prstGeom prst="rect">
            <a:avLst/>
          </a:prstGeom>
          <a:noFill/>
          <a:ln w="9525">
            <a:noFill/>
            <a:miter lim="800000"/>
            <a:headEnd/>
            <a:tailEnd/>
          </a:ln>
          <a:effectLst/>
        </p:spPr>
        <p:txBody>
          <a:bodyPr>
            <a:spAutoFit/>
          </a:bodyPr>
          <a:lstStyle/>
          <a:p>
            <a:pPr algn="ctr">
              <a:spcBef>
                <a:spcPct val="50000"/>
              </a:spcBef>
            </a:pPr>
            <a:r>
              <a:rPr lang="en-GB" sz="4800" b="1">
                <a:solidFill>
                  <a:srgbClr val="0000FF"/>
                </a:solidFill>
                <a:latin typeface="BankGothic Md BT" pitchFamily="34" charset="0"/>
              </a:rPr>
              <a:t>FRAMEWORK</a:t>
            </a:r>
          </a:p>
        </p:txBody>
      </p:sp>
      <p:sp>
        <p:nvSpPr>
          <p:cNvPr id="382983" name="Text Box 7"/>
          <p:cNvSpPr txBox="1">
            <a:spLocks noChangeArrowheads="1"/>
          </p:cNvSpPr>
          <p:nvPr/>
        </p:nvSpPr>
        <p:spPr bwMode="auto">
          <a:xfrm>
            <a:off x="3446463" y="1008063"/>
            <a:ext cx="2251075" cy="396875"/>
          </a:xfrm>
          <a:prstGeom prst="rect">
            <a:avLst/>
          </a:prstGeom>
          <a:noFill/>
          <a:ln w="9525">
            <a:noFill/>
            <a:miter lim="800000"/>
            <a:headEnd/>
            <a:tailEnd/>
          </a:ln>
          <a:effectLst/>
        </p:spPr>
        <p:txBody>
          <a:bodyPr>
            <a:spAutoFit/>
          </a:bodyPr>
          <a:lstStyle/>
          <a:p>
            <a:pPr algn="r">
              <a:spcBef>
                <a:spcPct val="50000"/>
              </a:spcBef>
            </a:pPr>
            <a:r>
              <a:rPr lang="en-GB" sz="2000" b="1" u="sng">
                <a:solidFill>
                  <a:srgbClr val="FFFF00"/>
                </a:solidFill>
                <a:latin typeface="BankGothic Md BT" pitchFamily="34" charset="0"/>
              </a:rPr>
              <a:t>POPULATION</a:t>
            </a:r>
          </a:p>
        </p:txBody>
      </p:sp>
      <p:sp>
        <p:nvSpPr>
          <p:cNvPr id="382984" name="Rectangle 8"/>
          <p:cNvSpPr>
            <a:spLocks noGrp="1" noChangeArrowheads="1"/>
          </p:cNvSpPr>
          <p:nvPr>
            <p:ph type="title"/>
          </p:nvPr>
        </p:nvSpPr>
        <p:spPr bwMode="auto">
          <a:xfrm>
            <a:off x="693738" y="427038"/>
            <a:ext cx="7756525" cy="682625"/>
          </a:xfrm>
          <a:noFill/>
          <a:ln>
            <a:miter lim="800000"/>
            <a:headEnd/>
            <a:tailEnd/>
          </a:ln>
        </p:spPr>
        <p:txBody>
          <a:bodyPr vert="horz" wrap="square" lIns="91440" tIns="45720" rIns="91440" bIns="45720" numCol="1" anchor="t" anchorCtr="0" compatLnSpc="1">
            <a:prstTxWarp prst="textNoShape">
              <a:avLst/>
            </a:prstTxWarp>
          </a:bodyPr>
          <a:lstStyle/>
          <a:p>
            <a:pPr algn="ctr"/>
            <a:r>
              <a:rPr lang="en-GB"/>
              <a:t>C</a:t>
            </a:r>
            <a:r>
              <a:rPr lang="en-GB" sz="3200"/>
              <a:t>&amp;</a:t>
            </a:r>
            <a:r>
              <a:rPr lang="en-GB"/>
              <a:t>C Resolves Asymmetry of E</a:t>
            </a:r>
            <a:r>
              <a:rPr lang="en-GB" sz="3200"/>
              <a:t>&amp;</a:t>
            </a:r>
            <a:r>
              <a:rPr lang="en-GB"/>
              <a:t>D</a:t>
            </a:r>
          </a:p>
        </p:txBody>
      </p:sp>
      <p:sp>
        <p:nvSpPr>
          <p:cNvPr id="382985" name="Text Box 9"/>
          <p:cNvSpPr txBox="1">
            <a:spLocks noChangeArrowheads="1"/>
          </p:cNvSpPr>
          <p:nvPr/>
        </p:nvSpPr>
        <p:spPr bwMode="auto">
          <a:xfrm>
            <a:off x="601663" y="3136900"/>
            <a:ext cx="2090737" cy="581025"/>
          </a:xfrm>
          <a:prstGeom prst="rect">
            <a:avLst/>
          </a:prstGeom>
          <a:noFill/>
          <a:ln w="9525">
            <a:noFill/>
            <a:miter lim="800000"/>
            <a:headEnd/>
            <a:tailEnd/>
          </a:ln>
          <a:effectLst/>
        </p:spPr>
        <p:txBody>
          <a:bodyPr>
            <a:spAutoFit/>
          </a:bodyPr>
          <a:lstStyle/>
          <a:p>
            <a:pPr>
              <a:spcBef>
                <a:spcPct val="50000"/>
              </a:spcBef>
            </a:pPr>
            <a:r>
              <a:rPr lang="en-GB" sz="1600" b="1">
                <a:solidFill>
                  <a:srgbClr val="FFFF00"/>
                </a:solidFill>
                <a:latin typeface="BankGothic Md BT" pitchFamily="34" charset="0"/>
              </a:rPr>
              <a:t>@ 3%/year $ GDP</a:t>
            </a:r>
            <a:endParaRPr lang="en-GB" sz="1600" b="1" u="sng">
              <a:solidFill>
                <a:srgbClr val="FFFF00"/>
              </a:solidFill>
              <a:latin typeface="BankGothic Md BT" pitchFamily="34" charset="0"/>
            </a:endParaRPr>
          </a:p>
        </p:txBody>
      </p:sp>
      <p:sp>
        <p:nvSpPr>
          <p:cNvPr id="382986" name="Text Box 10"/>
          <p:cNvSpPr txBox="1">
            <a:spLocks noChangeArrowheads="1"/>
          </p:cNvSpPr>
          <p:nvPr/>
        </p:nvSpPr>
        <p:spPr bwMode="auto">
          <a:xfrm>
            <a:off x="6911975" y="3136900"/>
            <a:ext cx="1743075" cy="581025"/>
          </a:xfrm>
          <a:prstGeom prst="rect">
            <a:avLst/>
          </a:prstGeom>
          <a:noFill/>
          <a:ln w="9525">
            <a:noFill/>
            <a:miter lim="800000"/>
            <a:headEnd/>
            <a:tailEnd/>
          </a:ln>
          <a:effectLst/>
        </p:spPr>
        <p:txBody>
          <a:bodyPr>
            <a:spAutoFit/>
          </a:bodyPr>
          <a:lstStyle/>
          <a:p>
            <a:pPr algn="r">
              <a:spcBef>
                <a:spcPct val="50000"/>
              </a:spcBef>
            </a:pPr>
            <a:r>
              <a:rPr lang="en-GB" sz="1600" b="1">
                <a:solidFill>
                  <a:srgbClr val="FFFF00"/>
                </a:solidFill>
                <a:latin typeface="BankGothic Md BT" pitchFamily="34" charset="0"/>
              </a:rPr>
              <a:t>@12%/year Damages</a:t>
            </a:r>
            <a:endParaRPr lang="en-GB" sz="1600" b="1" u="sng">
              <a:solidFill>
                <a:srgbClr val="FFFF00"/>
              </a:solidFill>
              <a:latin typeface="BankGothic Md BT" pitchFamily="34" charset="0"/>
            </a:endParaRPr>
          </a:p>
        </p:txBody>
      </p:sp>
      <p:sp>
        <p:nvSpPr>
          <p:cNvPr id="382989" name="Rectangle 13"/>
          <p:cNvSpPr>
            <a:spLocks noChangeArrowheads="1"/>
          </p:cNvSpPr>
          <p:nvPr/>
        </p:nvSpPr>
        <p:spPr bwMode="auto">
          <a:xfrm>
            <a:off x="601663" y="5008563"/>
            <a:ext cx="2722562" cy="336550"/>
          </a:xfrm>
          <a:prstGeom prst="rect">
            <a:avLst/>
          </a:prstGeom>
          <a:noFill/>
          <a:ln w="9525">
            <a:noFill/>
            <a:miter lim="800000"/>
            <a:headEnd/>
            <a:tailEnd/>
          </a:ln>
          <a:effectLst/>
        </p:spPr>
        <p:txBody>
          <a:bodyPr>
            <a:spAutoFit/>
          </a:bodyPr>
          <a:lstStyle/>
          <a:p>
            <a:r>
              <a:rPr lang="en-GB" sz="1600" b="1">
                <a:solidFill>
                  <a:schemeClr val="bg1"/>
                </a:solidFill>
                <a:latin typeface="Futura Lt BT" pitchFamily="34" charset="0"/>
              </a:rPr>
              <a:t>Efficiency - $GDP:Tonne</a:t>
            </a:r>
          </a:p>
        </p:txBody>
      </p:sp>
      <p:sp>
        <p:nvSpPr>
          <p:cNvPr id="382990" name="Rectangle 14"/>
          <p:cNvSpPr>
            <a:spLocks noChangeArrowheads="1"/>
          </p:cNvSpPr>
          <p:nvPr/>
        </p:nvSpPr>
        <p:spPr bwMode="auto">
          <a:xfrm>
            <a:off x="615950" y="5892800"/>
            <a:ext cx="2235200" cy="336550"/>
          </a:xfrm>
          <a:prstGeom prst="rect">
            <a:avLst/>
          </a:prstGeom>
          <a:noFill/>
          <a:ln w="9525">
            <a:noFill/>
            <a:miter lim="800000"/>
            <a:headEnd/>
            <a:tailEnd/>
          </a:ln>
          <a:effectLst/>
        </p:spPr>
        <p:txBody>
          <a:bodyPr>
            <a:spAutoFit/>
          </a:bodyPr>
          <a:lstStyle/>
          <a:p>
            <a:r>
              <a:rPr lang="en-GB" sz="1600" b="1">
                <a:solidFill>
                  <a:schemeClr val="bg1"/>
                </a:solidFill>
                <a:latin typeface="Futura Lt BT" pitchFamily="34" charset="0"/>
              </a:rPr>
              <a:t>Cost Benefit Analysis</a:t>
            </a:r>
          </a:p>
        </p:txBody>
      </p:sp>
      <p:sp>
        <p:nvSpPr>
          <p:cNvPr id="382991" name="Rectangle 15"/>
          <p:cNvSpPr>
            <a:spLocks noChangeArrowheads="1"/>
          </p:cNvSpPr>
          <p:nvPr/>
        </p:nvSpPr>
        <p:spPr bwMode="auto">
          <a:xfrm>
            <a:off x="623888" y="5618163"/>
            <a:ext cx="2743200" cy="336550"/>
          </a:xfrm>
          <a:prstGeom prst="rect">
            <a:avLst/>
          </a:prstGeom>
          <a:noFill/>
          <a:ln w="9525">
            <a:noFill/>
            <a:miter lim="800000"/>
            <a:headEnd/>
            <a:tailEnd/>
          </a:ln>
          <a:effectLst/>
        </p:spPr>
        <p:txBody>
          <a:bodyPr>
            <a:spAutoFit/>
          </a:bodyPr>
          <a:lstStyle/>
          <a:p>
            <a:r>
              <a:rPr lang="en-GB" sz="1600" b="1">
                <a:solidFill>
                  <a:schemeClr val="bg1"/>
                </a:solidFill>
                <a:latin typeface="Futura Lt BT" pitchFamily="34" charset="0"/>
              </a:rPr>
              <a:t>World Clean Energy Plan</a:t>
            </a:r>
          </a:p>
        </p:txBody>
      </p:sp>
      <p:sp>
        <p:nvSpPr>
          <p:cNvPr id="382992" name="Rectangle 16"/>
          <p:cNvSpPr>
            <a:spLocks noChangeArrowheads="1"/>
          </p:cNvSpPr>
          <p:nvPr/>
        </p:nvSpPr>
        <p:spPr bwMode="auto">
          <a:xfrm>
            <a:off x="614363" y="4705350"/>
            <a:ext cx="1790700" cy="336550"/>
          </a:xfrm>
          <a:prstGeom prst="rect">
            <a:avLst/>
          </a:prstGeom>
          <a:noFill/>
          <a:ln w="9525">
            <a:noFill/>
            <a:miter lim="800000"/>
            <a:headEnd/>
            <a:tailEnd/>
          </a:ln>
          <a:effectLst/>
        </p:spPr>
        <p:txBody>
          <a:bodyPr wrap="none">
            <a:spAutoFit/>
          </a:bodyPr>
          <a:lstStyle/>
          <a:p>
            <a:r>
              <a:rPr lang="en-GB" sz="1600" b="1">
                <a:solidFill>
                  <a:schemeClr val="bg1"/>
                </a:solidFill>
                <a:latin typeface="Futura Lt BT" pitchFamily="34" charset="0"/>
              </a:rPr>
              <a:t>Natural Capitalism</a:t>
            </a:r>
          </a:p>
        </p:txBody>
      </p:sp>
      <p:sp>
        <p:nvSpPr>
          <p:cNvPr id="382993" name="Rectangle 17"/>
          <p:cNvSpPr>
            <a:spLocks noChangeArrowheads="1"/>
          </p:cNvSpPr>
          <p:nvPr/>
        </p:nvSpPr>
        <p:spPr bwMode="auto">
          <a:xfrm>
            <a:off x="623888" y="5313363"/>
            <a:ext cx="3581400" cy="336550"/>
          </a:xfrm>
          <a:prstGeom prst="rect">
            <a:avLst/>
          </a:prstGeom>
          <a:noFill/>
          <a:ln w="9525">
            <a:noFill/>
            <a:miter lim="800000"/>
            <a:headEnd/>
            <a:tailEnd/>
          </a:ln>
          <a:effectLst/>
        </p:spPr>
        <p:txBody>
          <a:bodyPr>
            <a:spAutoFit/>
          </a:bodyPr>
          <a:lstStyle/>
          <a:p>
            <a:r>
              <a:rPr lang="en-GB" sz="1600" b="1">
                <a:solidFill>
                  <a:schemeClr val="bg1"/>
                </a:solidFill>
                <a:latin typeface="Futura Lt BT" pitchFamily="34" charset="0"/>
              </a:rPr>
              <a:t>Technology – [Factor Four to Ten]</a:t>
            </a:r>
          </a:p>
        </p:txBody>
      </p:sp>
      <p:sp>
        <p:nvSpPr>
          <p:cNvPr id="382994" name="Rectangle 18"/>
          <p:cNvSpPr>
            <a:spLocks noChangeArrowheads="1"/>
          </p:cNvSpPr>
          <p:nvPr/>
        </p:nvSpPr>
        <p:spPr bwMode="auto">
          <a:xfrm>
            <a:off x="646113" y="1790700"/>
            <a:ext cx="1495425" cy="336550"/>
          </a:xfrm>
          <a:prstGeom prst="rect">
            <a:avLst/>
          </a:prstGeom>
          <a:noFill/>
          <a:ln w="9525">
            <a:noFill/>
            <a:miter lim="800000"/>
            <a:headEnd/>
            <a:tailEnd/>
          </a:ln>
          <a:effectLst/>
        </p:spPr>
        <p:txBody>
          <a:bodyPr wrap="none">
            <a:spAutoFit/>
          </a:bodyPr>
          <a:lstStyle/>
          <a:p>
            <a:r>
              <a:rPr lang="en-GB" sz="1600" b="1">
                <a:solidFill>
                  <a:schemeClr val="bg1"/>
                </a:solidFill>
                <a:latin typeface="Futura Lt BT" pitchFamily="34" charset="0"/>
              </a:rPr>
              <a:t>AOSIS Protocol</a:t>
            </a:r>
          </a:p>
        </p:txBody>
      </p:sp>
      <p:sp>
        <p:nvSpPr>
          <p:cNvPr id="382995" name="Rectangle 19"/>
          <p:cNvSpPr>
            <a:spLocks noChangeArrowheads="1"/>
          </p:cNvSpPr>
          <p:nvPr/>
        </p:nvSpPr>
        <p:spPr bwMode="auto">
          <a:xfrm>
            <a:off x="650875" y="2076450"/>
            <a:ext cx="1703388" cy="336550"/>
          </a:xfrm>
          <a:prstGeom prst="rect">
            <a:avLst/>
          </a:prstGeom>
          <a:noFill/>
          <a:ln w="9525">
            <a:noFill/>
            <a:miter lim="800000"/>
            <a:headEnd/>
            <a:tailEnd/>
          </a:ln>
          <a:effectLst/>
        </p:spPr>
        <p:txBody>
          <a:bodyPr wrap="none">
            <a:spAutoFit/>
          </a:bodyPr>
          <a:lstStyle/>
          <a:p>
            <a:r>
              <a:rPr lang="en-GB" sz="1600" b="1">
                <a:solidFill>
                  <a:schemeClr val="bg1"/>
                </a:solidFill>
                <a:latin typeface="Futura Lt BT" pitchFamily="34" charset="0"/>
              </a:rPr>
              <a:t>Brazilian Proposal</a:t>
            </a:r>
          </a:p>
        </p:txBody>
      </p:sp>
      <p:sp>
        <p:nvSpPr>
          <p:cNvPr id="382996" name="Rectangle 20"/>
          <p:cNvSpPr>
            <a:spLocks noChangeArrowheads="1"/>
          </p:cNvSpPr>
          <p:nvPr/>
        </p:nvSpPr>
        <p:spPr bwMode="auto">
          <a:xfrm>
            <a:off x="633413" y="2667000"/>
            <a:ext cx="3325812" cy="336550"/>
          </a:xfrm>
          <a:prstGeom prst="rect">
            <a:avLst/>
          </a:prstGeom>
          <a:noFill/>
          <a:ln w="9525">
            <a:noFill/>
            <a:miter lim="800000"/>
            <a:headEnd/>
            <a:tailEnd/>
          </a:ln>
          <a:effectLst/>
        </p:spPr>
        <p:txBody>
          <a:bodyPr>
            <a:spAutoFit/>
          </a:bodyPr>
          <a:lstStyle/>
          <a:p>
            <a:r>
              <a:rPr lang="en-GB" sz="1600" b="1">
                <a:solidFill>
                  <a:schemeClr val="bg1"/>
                </a:solidFill>
                <a:latin typeface="Futura Lt BT" pitchFamily="34" charset="0"/>
              </a:rPr>
              <a:t>Dynamic Targets’  linked to GDP</a:t>
            </a:r>
          </a:p>
        </p:txBody>
      </p:sp>
      <p:pic>
        <p:nvPicPr>
          <p:cNvPr id="382997" name="Picture 21"/>
          <p:cNvPicPr>
            <a:picLocks noChangeArrowheads="1"/>
          </p:cNvPicPr>
          <p:nvPr/>
        </p:nvPicPr>
        <p:blipFill>
          <a:blip r:embed="rId9" cstate="print"/>
          <a:srcRect/>
          <a:stretch>
            <a:fillRect/>
          </a:stretch>
        </p:blipFill>
        <p:spPr bwMode="auto">
          <a:xfrm>
            <a:off x="5746750" y="1165225"/>
            <a:ext cx="441325" cy="625475"/>
          </a:xfrm>
          <a:prstGeom prst="rect">
            <a:avLst/>
          </a:prstGeom>
          <a:noFill/>
          <a:ln w="12700">
            <a:miter lim="800000"/>
            <a:headEnd/>
            <a:tailEnd/>
          </a:ln>
          <a:effectLst/>
        </p:spPr>
      </p:pic>
      <p:pic>
        <p:nvPicPr>
          <p:cNvPr id="382998" name="Picture 22"/>
          <p:cNvPicPr>
            <a:picLocks noChangeArrowheads="1"/>
          </p:cNvPicPr>
          <p:nvPr/>
        </p:nvPicPr>
        <p:blipFill>
          <a:blip r:embed="rId10" cstate="print"/>
          <a:srcRect/>
          <a:stretch>
            <a:fillRect/>
          </a:stretch>
        </p:blipFill>
        <p:spPr bwMode="auto">
          <a:xfrm>
            <a:off x="2160588" y="3168650"/>
            <a:ext cx="342900" cy="517525"/>
          </a:xfrm>
          <a:prstGeom prst="rect">
            <a:avLst/>
          </a:prstGeom>
          <a:noFill/>
          <a:ln w="12700">
            <a:miter lim="800000"/>
            <a:headEnd/>
            <a:tailEnd/>
          </a:ln>
          <a:effectLst/>
        </p:spPr>
      </p:pic>
      <p:pic>
        <p:nvPicPr>
          <p:cNvPr id="382999" name="Picture 23"/>
          <p:cNvPicPr>
            <a:picLocks noChangeArrowheads="1"/>
          </p:cNvPicPr>
          <p:nvPr/>
        </p:nvPicPr>
        <p:blipFill>
          <a:blip r:embed="rId11" cstate="print"/>
          <a:srcRect/>
          <a:stretch>
            <a:fillRect/>
          </a:stretch>
        </p:blipFill>
        <p:spPr bwMode="auto">
          <a:xfrm>
            <a:off x="6611938" y="3157538"/>
            <a:ext cx="574675" cy="539750"/>
          </a:xfrm>
          <a:prstGeom prst="rect">
            <a:avLst/>
          </a:prstGeom>
          <a:noFill/>
          <a:ln w="12700">
            <a:miter lim="800000"/>
            <a:headEnd/>
            <a:tailEnd/>
          </a:ln>
          <a:effectLst/>
        </p:spPr>
      </p:pic>
      <p:sp>
        <p:nvSpPr>
          <p:cNvPr id="383000" name="Rectangle 24"/>
          <p:cNvSpPr>
            <a:spLocks noChangeArrowheads="1"/>
          </p:cNvSpPr>
          <p:nvPr/>
        </p:nvSpPr>
        <p:spPr bwMode="auto">
          <a:xfrm>
            <a:off x="623888" y="4400550"/>
            <a:ext cx="922337" cy="336550"/>
          </a:xfrm>
          <a:prstGeom prst="rect">
            <a:avLst/>
          </a:prstGeom>
          <a:noFill/>
          <a:ln w="9525">
            <a:noFill/>
            <a:miter lim="800000"/>
            <a:headEnd/>
            <a:tailEnd/>
          </a:ln>
          <a:effectLst/>
        </p:spPr>
        <p:txBody>
          <a:bodyPr wrap="none">
            <a:spAutoFit/>
          </a:bodyPr>
          <a:lstStyle/>
          <a:p>
            <a:r>
              <a:rPr lang="en-GB" sz="1600" b="1">
                <a:solidFill>
                  <a:schemeClr val="bg1"/>
                </a:solidFill>
                <a:latin typeface="Futura Lt BT" pitchFamily="34" charset="0"/>
              </a:rPr>
              <a:t>Sky Trust</a:t>
            </a:r>
          </a:p>
        </p:txBody>
      </p:sp>
      <p:sp>
        <p:nvSpPr>
          <p:cNvPr id="383001" name="Rectangle 25"/>
          <p:cNvSpPr>
            <a:spLocks noChangeArrowheads="1"/>
          </p:cNvSpPr>
          <p:nvPr/>
        </p:nvSpPr>
        <p:spPr bwMode="auto">
          <a:xfrm>
            <a:off x="6248400" y="4724400"/>
            <a:ext cx="2362200" cy="581025"/>
          </a:xfrm>
          <a:prstGeom prst="rect">
            <a:avLst/>
          </a:prstGeom>
          <a:noFill/>
          <a:ln w="9525">
            <a:noFill/>
            <a:miter lim="800000"/>
            <a:headEnd/>
            <a:tailEnd/>
          </a:ln>
          <a:effectLst/>
        </p:spPr>
        <p:txBody>
          <a:bodyPr>
            <a:spAutoFit/>
          </a:bodyPr>
          <a:lstStyle/>
          <a:p>
            <a:pPr algn="r"/>
            <a:r>
              <a:rPr lang="en-GB" sz="1600" b="1">
                <a:solidFill>
                  <a:schemeClr val="bg1"/>
                </a:solidFill>
                <a:latin typeface="Futura Lt BT" pitchFamily="34" charset="0"/>
              </a:rPr>
              <a:t>Byrd Hagel Resolution   (USA) . . . . . is . . . . .  </a:t>
            </a:r>
          </a:p>
        </p:txBody>
      </p:sp>
      <p:sp>
        <p:nvSpPr>
          <p:cNvPr id="383003" name="Text Box 27"/>
          <p:cNvSpPr txBox="1">
            <a:spLocks noChangeArrowheads="1"/>
          </p:cNvSpPr>
          <p:nvPr/>
        </p:nvSpPr>
        <p:spPr bwMode="auto">
          <a:xfrm>
            <a:off x="1952625" y="0"/>
            <a:ext cx="5280025" cy="604838"/>
          </a:xfrm>
          <a:prstGeom prst="rect">
            <a:avLst/>
          </a:prstGeom>
          <a:noFill/>
          <a:ln w="9525">
            <a:noFill/>
            <a:miter lim="800000"/>
            <a:headEnd/>
            <a:tailEnd/>
          </a:ln>
          <a:effectLst/>
        </p:spPr>
        <p:txBody>
          <a:bodyPr>
            <a:spAutoFit/>
          </a:bodyPr>
          <a:lstStyle/>
          <a:p>
            <a:pPr algn="ctr">
              <a:lnSpc>
                <a:spcPct val="70000"/>
              </a:lnSpc>
            </a:pPr>
            <a:r>
              <a:rPr lang="en-GB" sz="4800" b="1">
                <a:latin typeface="BankGothic Md BT" pitchFamily="34" charset="0"/>
              </a:rPr>
              <a:t>Sub-GLOBAL                                               </a:t>
            </a:r>
          </a:p>
        </p:txBody>
      </p:sp>
      <p:sp>
        <p:nvSpPr>
          <p:cNvPr id="383004" name="Text Box 28"/>
          <p:cNvSpPr txBox="1">
            <a:spLocks noChangeArrowheads="1"/>
          </p:cNvSpPr>
          <p:nvPr/>
        </p:nvSpPr>
        <p:spPr bwMode="auto">
          <a:xfrm rot="-5400000">
            <a:off x="-2563018" y="3002756"/>
            <a:ext cx="5638800" cy="823913"/>
          </a:xfrm>
          <a:prstGeom prst="rect">
            <a:avLst/>
          </a:prstGeom>
          <a:noFill/>
          <a:ln w="9525">
            <a:noFill/>
            <a:miter lim="800000"/>
            <a:headEnd/>
            <a:tailEnd/>
          </a:ln>
          <a:effectLst/>
        </p:spPr>
        <p:txBody>
          <a:bodyPr>
            <a:spAutoFit/>
          </a:bodyPr>
          <a:lstStyle/>
          <a:p>
            <a:pPr algn="ctr">
              <a:spcBef>
                <a:spcPct val="50000"/>
              </a:spcBef>
            </a:pPr>
            <a:r>
              <a:rPr lang="en-GB" sz="4800" b="1">
                <a:latin typeface="BankGothic Md BT" pitchFamily="34" charset="0"/>
              </a:rPr>
              <a:t>GUESSWORK</a:t>
            </a:r>
          </a:p>
        </p:txBody>
      </p:sp>
      <p:sp>
        <p:nvSpPr>
          <p:cNvPr id="383005" name="Rectangle 29"/>
          <p:cNvSpPr>
            <a:spLocks noChangeArrowheads="1"/>
          </p:cNvSpPr>
          <p:nvPr/>
        </p:nvSpPr>
        <p:spPr bwMode="auto">
          <a:xfrm>
            <a:off x="3068638" y="6205538"/>
            <a:ext cx="3032125" cy="641350"/>
          </a:xfrm>
          <a:prstGeom prst="rect">
            <a:avLst/>
          </a:prstGeom>
          <a:noFill/>
          <a:ln w="9525">
            <a:noFill/>
            <a:miter lim="800000"/>
            <a:headEnd/>
            <a:tailEnd/>
          </a:ln>
          <a:effectLst/>
        </p:spPr>
        <p:txBody>
          <a:bodyPr wrap="none">
            <a:spAutoFit/>
          </a:bodyPr>
          <a:lstStyle/>
          <a:p>
            <a:pPr>
              <a:lnSpc>
                <a:spcPct val="75000"/>
              </a:lnSpc>
            </a:pPr>
            <a:r>
              <a:rPr lang="en-GB" sz="4800" b="1">
                <a:latin typeface="BankGothic Md BT" pitchFamily="34" charset="0"/>
              </a:rPr>
              <a:t>GLOBAL</a:t>
            </a:r>
          </a:p>
        </p:txBody>
      </p:sp>
      <p:graphicFrame>
        <p:nvGraphicFramePr>
          <p:cNvPr id="383006" name="Object 30"/>
          <p:cNvGraphicFramePr>
            <a:graphicFrameLocks noChangeAspect="1"/>
          </p:cNvGraphicFramePr>
          <p:nvPr/>
        </p:nvGraphicFramePr>
        <p:xfrm>
          <a:off x="4170363" y="3609975"/>
          <a:ext cx="614362" cy="225425"/>
        </p:xfrm>
        <a:graphic>
          <a:graphicData uri="http://schemas.openxmlformats.org/presentationml/2006/ole">
            <p:oleObj spid="_x0000_s383006" name="CorelDRAW" r:id="rId12" imgW="3427200" imgH="1824120" progId="CorelDraw.Graphic.8">
              <p:embed/>
            </p:oleObj>
          </a:graphicData>
        </a:graphic>
      </p:graphicFrame>
      <p:sp>
        <p:nvSpPr>
          <p:cNvPr id="383008" name="Text Box 32"/>
          <p:cNvSpPr txBox="1">
            <a:spLocks noChangeArrowheads="1"/>
          </p:cNvSpPr>
          <p:nvPr/>
        </p:nvSpPr>
        <p:spPr bwMode="auto">
          <a:xfrm rot="-16200000">
            <a:off x="6395244" y="3004344"/>
            <a:ext cx="5029200" cy="823912"/>
          </a:xfrm>
          <a:prstGeom prst="rect">
            <a:avLst/>
          </a:prstGeom>
          <a:noFill/>
          <a:ln w="9525">
            <a:noFill/>
            <a:miter lim="800000"/>
            <a:headEnd/>
            <a:tailEnd/>
          </a:ln>
          <a:effectLst/>
        </p:spPr>
        <p:txBody>
          <a:bodyPr>
            <a:spAutoFit/>
          </a:bodyPr>
          <a:lstStyle/>
          <a:p>
            <a:pPr algn="ctr">
              <a:spcBef>
                <a:spcPct val="50000"/>
              </a:spcBef>
            </a:pPr>
            <a:r>
              <a:rPr lang="en-GB" sz="4800" b="1">
                <a:latin typeface="BankGothic Md BT" pitchFamily="34" charset="0"/>
              </a:rPr>
              <a:t>FRAMEWORK</a:t>
            </a:r>
          </a:p>
        </p:txBody>
      </p:sp>
      <p:sp>
        <p:nvSpPr>
          <p:cNvPr id="383009" name="Rectangle 33"/>
          <p:cNvSpPr>
            <a:spLocks noChangeArrowheads="1"/>
          </p:cNvSpPr>
          <p:nvPr/>
        </p:nvSpPr>
        <p:spPr bwMode="auto">
          <a:xfrm>
            <a:off x="608013" y="2379663"/>
            <a:ext cx="2270125" cy="336550"/>
          </a:xfrm>
          <a:prstGeom prst="rect">
            <a:avLst/>
          </a:prstGeom>
          <a:noFill/>
          <a:ln w="9525">
            <a:noFill/>
            <a:miter lim="800000"/>
            <a:headEnd/>
            <a:tailEnd/>
          </a:ln>
          <a:effectLst/>
        </p:spPr>
        <p:txBody>
          <a:bodyPr wrap="none">
            <a:spAutoFit/>
          </a:bodyPr>
          <a:lstStyle/>
          <a:p>
            <a:r>
              <a:rPr lang="en-GB" sz="1600" b="1">
                <a:solidFill>
                  <a:schemeClr val="bg1"/>
                </a:solidFill>
                <a:latin typeface="Futura Lt BT" pitchFamily="34" charset="0"/>
              </a:rPr>
              <a:t>‘Historic Responsibilities’</a:t>
            </a:r>
          </a:p>
        </p:txBody>
      </p:sp>
      <p:sp>
        <p:nvSpPr>
          <p:cNvPr id="383010" name="Text Box 34"/>
          <p:cNvSpPr txBox="1">
            <a:spLocks noChangeArrowheads="1"/>
          </p:cNvSpPr>
          <p:nvPr/>
        </p:nvSpPr>
        <p:spPr bwMode="auto">
          <a:xfrm>
            <a:off x="6694488" y="3736975"/>
            <a:ext cx="1978025" cy="396875"/>
          </a:xfrm>
          <a:prstGeom prst="rect">
            <a:avLst/>
          </a:prstGeom>
          <a:noFill/>
          <a:ln w="9525">
            <a:noFill/>
            <a:miter lim="800000"/>
            <a:headEnd/>
            <a:tailEnd/>
          </a:ln>
          <a:effectLst/>
        </p:spPr>
        <p:txBody>
          <a:bodyPr>
            <a:spAutoFit/>
          </a:bodyPr>
          <a:lstStyle/>
          <a:p>
            <a:pPr algn="r">
              <a:spcBef>
                <a:spcPct val="50000"/>
              </a:spcBef>
            </a:pPr>
            <a:r>
              <a:rPr lang="en-GB" sz="2000" b="1" u="sng">
                <a:solidFill>
                  <a:srgbClr val="FFFF00"/>
                </a:solidFill>
                <a:latin typeface="BankGothic Md BT" pitchFamily="34" charset="0"/>
              </a:rPr>
              <a:t>IMPACT</a:t>
            </a:r>
          </a:p>
        </p:txBody>
      </p:sp>
      <p:sp>
        <p:nvSpPr>
          <p:cNvPr id="383011" name="Text Box 35"/>
          <p:cNvSpPr txBox="1">
            <a:spLocks noChangeArrowheads="1"/>
          </p:cNvSpPr>
          <p:nvPr/>
        </p:nvSpPr>
        <p:spPr bwMode="auto">
          <a:xfrm>
            <a:off x="627063" y="3727450"/>
            <a:ext cx="2228850" cy="396875"/>
          </a:xfrm>
          <a:prstGeom prst="rect">
            <a:avLst/>
          </a:prstGeom>
          <a:noFill/>
          <a:ln w="9525">
            <a:noFill/>
            <a:miter lim="800000"/>
            <a:headEnd/>
            <a:tailEnd/>
          </a:ln>
          <a:effectLst/>
        </p:spPr>
        <p:txBody>
          <a:bodyPr>
            <a:spAutoFit/>
          </a:bodyPr>
          <a:lstStyle/>
          <a:p>
            <a:pPr>
              <a:spcBef>
                <a:spcPct val="50000"/>
              </a:spcBef>
            </a:pPr>
            <a:r>
              <a:rPr lang="en-GB" sz="2000" b="1" u="sng">
                <a:solidFill>
                  <a:srgbClr val="FFFF00"/>
                </a:solidFill>
                <a:latin typeface="BankGothic Md BT" pitchFamily="34" charset="0"/>
              </a:rPr>
              <a:t>INCOME</a:t>
            </a:r>
          </a:p>
        </p:txBody>
      </p:sp>
      <p:graphicFrame>
        <p:nvGraphicFramePr>
          <p:cNvPr id="383034" name="Object 58"/>
          <p:cNvGraphicFramePr>
            <a:graphicFrameLocks noChangeAspect="1"/>
          </p:cNvGraphicFramePr>
          <p:nvPr/>
        </p:nvGraphicFramePr>
        <p:xfrm>
          <a:off x="3186113" y="2043113"/>
          <a:ext cx="2770187" cy="2770187"/>
        </p:xfrm>
        <a:graphic>
          <a:graphicData uri="http://schemas.openxmlformats.org/presentationml/2006/ole">
            <p:oleObj spid="_x0000_s383034" name="CorelDRAW" r:id="rId13" imgW="2770560" imgH="2770560" progId="CorelDraw.Graphic.8">
              <p:embed/>
            </p:oleObj>
          </a:graphicData>
        </a:graphic>
      </p:graphicFrame>
      <p:pic>
        <p:nvPicPr>
          <p:cNvPr id="383035" name="Picture 59"/>
          <p:cNvPicPr>
            <a:picLocks noChangeAspect="1" noChangeArrowheads="1"/>
          </p:cNvPicPr>
          <p:nvPr/>
        </p:nvPicPr>
        <p:blipFill>
          <a:blip r:embed="rId14" cstate="print"/>
          <a:srcRect/>
          <a:stretch>
            <a:fillRect/>
          </a:stretch>
        </p:blipFill>
        <p:spPr bwMode="auto">
          <a:xfrm>
            <a:off x="3333750" y="2190750"/>
            <a:ext cx="2779713" cy="2779713"/>
          </a:xfrm>
          <a:prstGeom prst="rect">
            <a:avLst/>
          </a:prstGeom>
          <a:noFill/>
          <a:ln w="9525">
            <a:noFill/>
            <a:miter lim="800000"/>
            <a:headEnd/>
            <a:tailEnd/>
          </a:ln>
          <a:effectLst/>
        </p:spPr>
      </p:pic>
      <p:pic>
        <p:nvPicPr>
          <p:cNvPr id="383036" name="Picture 60"/>
          <p:cNvPicPr>
            <a:picLocks noChangeAspect="1" noChangeArrowheads="1"/>
          </p:cNvPicPr>
          <p:nvPr/>
        </p:nvPicPr>
        <p:blipFill>
          <a:blip r:embed="rId14" cstate="print"/>
          <a:srcRect/>
          <a:stretch>
            <a:fillRect/>
          </a:stretch>
        </p:blipFill>
        <p:spPr bwMode="auto">
          <a:xfrm>
            <a:off x="3486150" y="2343150"/>
            <a:ext cx="2779713" cy="2779713"/>
          </a:xfrm>
          <a:prstGeom prst="rect">
            <a:avLst/>
          </a:prstGeom>
          <a:noFill/>
          <a:ln w="9525">
            <a:noFill/>
            <a:miter lim="800000"/>
            <a:headEnd/>
            <a:tailEnd/>
          </a:ln>
          <a:effectLst/>
        </p:spPr>
      </p:pic>
      <p:graphicFrame>
        <p:nvGraphicFramePr>
          <p:cNvPr id="383037" name="Object 61"/>
          <p:cNvGraphicFramePr>
            <a:graphicFrameLocks noChangeAspect="1"/>
          </p:cNvGraphicFramePr>
          <p:nvPr/>
        </p:nvGraphicFramePr>
        <p:xfrm>
          <a:off x="3186113" y="2043113"/>
          <a:ext cx="2770187" cy="2770187"/>
        </p:xfrm>
        <a:graphic>
          <a:graphicData uri="http://schemas.openxmlformats.org/presentationml/2006/ole">
            <p:oleObj spid="_x0000_s383037" name="CorelDRAW" r:id="rId15" imgW="2770560" imgH="2770560" progId="CorelDraw.Graphic.8">
              <p:embed/>
            </p:oleObj>
          </a:graphicData>
        </a:graphic>
      </p:graphicFrame>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iterate type="lt">
                                    <p:tmPct val="100000"/>
                                  </p:iterate>
                                  <p:childTnLst>
                                    <p:set>
                                      <p:cBhvr>
                                        <p:cTn id="6" dur="1" fill="hold">
                                          <p:stCondLst>
                                            <p:cond delay="0"/>
                                          </p:stCondLst>
                                        </p:cTn>
                                        <p:tgtEl>
                                          <p:spTgt spid="383003"/>
                                        </p:tgtEl>
                                        <p:attrNameLst>
                                          <p:attrName>style.visibility</p:attrName>
                                        </p:attrNameLst>
                                      </p:cBhvr>
                                      <p:to>
                                        <p:strVal val="visible"/>
                                      </p:to>
                                    </p:set>
                                    <p:animEffect transition="in" filter="dissolve">
                                      <p:cBhvr>
                                        <p:cTn id="7" dur="75"/>
                                        <p:tgtEl>
                                          <p:spTgt spid="383003"/>
                                        </p:tgtEl>
                                      </p:cBhvr>
                                    </p:animEffect>
                                  </p:childTnLst>
                                  <p:subTnLst>
                                    <p:set>
                                      <p:cBhvr override="childStyle">
                                        <p:cTn dur="1" fill="hold" display="0" masterRel="sameClick" afterEffect="1">
                                          <p:stCondLst>
                                            <p:cond evt="end" delay="0">
                                              <p:tn val="5"/>
                                            </p:cond>
                                          </p:stCondLst>
                                        </p:cTn>
                                        <p:tgtEl>
                                          <p:spTgt spid="383003"/>
                                        </p:tgtEl>
                                        <p:attrNameLst>
                                          <p:attrName>style.visibility</p:attrName>
                                        </p:attrNameLst>
                                      </p:cBhvr>
                                      <p:to>
                                        <p:strVal val="hidden"/>
                                      </p:to>
                                    </p:set>
                                  </p:subTnLst>
                                </p:cTn>
                              </p:par>
                            </p:childTnLst>
                          </p:cTn>
                        </p:par>
                        <p:par>
                          <p:cTn id="8" fill="hold">
                            <p:stCondLst>
                              <p:cond delay="750"/>
                            </p:stCondLst>
                            <p:childTnLst>
                              <p:par>
                                <p:cTn id="9" presetID="9" presetClass="entr" presetSubtype="0" fill="hold" grpId="0" nodeType="afterEffect">
                                  <p:stCondLst>
                                    <p:cond delay="0"/>
                                  </p:stCondLst>
                                  <p:iterate type="lt">
                                    <p:tmPct val="100000"/>
                                  </p:iterate>
                                  <p:childTnLst>
                                    <p:set>
                                      <p:cBhvr>
                                        <p:cTn id="10" dur="1" fill="hold">
                                          <p:stCondLst>
                                            <p:cond delay="0"/>
                                          </p:stCondLst>
                                        </p:cTn>
                                        <p:tgtEl>
                                          <p:spTgt spid="383005"/>
                                        </p:tgtEl>
                                        <p:attrNameLst>
                                          <p:attrName>style.visibility</p:attrName>
                                        </p:attrNameLst>
                                      </p:cBhvr>
                                      <p:to>
                                        <p:strVal val="visible"/>
                                      </p:to>
                                    </p:set>
                                    <p:animEffect transition="in" filter="dissolve">
                                      <p:cBhvr>
                                        <p:cTn id="11" dur="75"/>
                                        <p:tgtEl>
                                          <p:spTgt spid="383005"/>
                                        </p:tgtEl>
                                      </p:cBhvr>
                                    </p:animEffect>
                                  </p:childTnLst>
                                  <p:subTnLst>
                                    <p:set>
                                      <p:cBhvr override="childStyle">
                                        <p:cTn dur="1" fill="hold" display="0" masterRel="sameClick" afterEffect="1">
                                          <p:stCondLst>
                                            <p:cond evt="end" delay="0">
                                              <p:tn val="9"/>
                                            </p:cond>
                                          </p:stCondLst>
                                        </p:cTn>
                                        <p:tgtEl>
                                          <p:spTgt spid="383005"/>
                                        </p:tgtEl>
                                        <p:attrNameLst>
                                          <p:attrName>style.visibility</p:attrName>
                                        </p:attrNameLst>
                                      </p:cBhvr>
                                      <p:to>
                                        <p:strVal val="hidden"/>
                                      </p:to>
                                    </p:set>
                                  </p:subTnLst>
                                </p:cTn>
                              </p:par>
                            </p:childTnLst>
                          </p:cTn>
                        </p:par>
                        <p:par>
                          <p:cTn id="12" fill="hold">
                            <p:stCondLst>
                              <p:cond delay="1200"/>
                            </p:stCondLst>
                            <p:childTnLst>
                              <p:par>
                                <p:cTn id="13" presetID="9" presetClass="entr" presetSubtype="0" fill="hold" grpId="0" nodeType="afterEffect">
                                  <p:stCondLst>
                                    <p:cond delay="0"/>
                                  </p:stCondLst>
                                  <p:iterate type="lt">
                                    <p:tmPct val="100000"/>
                                  </p:iterate>
                                  <p:childTnLst>
                                    <p:set>
                                      <p:cBhvr>
                                        <p:cTn id="14" dur="1" fill="hold">
                                          <p:stCondLst>
                                            <p:cond delay="0"/>
                                          </p:stCondLst>
                                        </p:cTn>
                                        <p:tgtEl>
                                          <p:spTgt spid="383004"/>
                                        </p:tgtEl>
                                        <p:attrNameLst>
                                          <p:attrName>style.visibility</p:attrName>
                                        </p:attrNameLst>
                                      </p:cBhvr>
                                      <p:to>
                                        <p:strVal val="visible"/>
                                      </p:to>
                                    </p:set>
                                    <p:animEffect transition="in" filter="dissolve">
                                      <p:cBhvr>
                                        <p:cTn id="15" dur="75"/>
                                        <p:tgtEl>
                                          <p:spTgt spid="383004"/>
                                        </p:tgtEl>
                                      </p:cBhvr>
                                    </p:animEffect>
                                  </p:childTnLst>
                                  <p:subTnLst>
                                    <p:set>
                                      <p:cBhvr override="childStyle">
                                        <p:cTn dur="1" fill="hold" display="0" masterRel="sameClick" afterEffect="1">
                                          <p:stCondLst>
                                            <p:cond evt="end" delay="0">
                                              <p:tn val="13"/>
                                            </p:cond>
                                          </p:stCondLst>
                                        </p:cTn>
                                        <p:tgtEl>
                                          <p:spTgt spid="383004"/>
                                        </p:tgtEl>
                                        <p:attrNameLst>
                                          <p:attrName>style.visibility</p:attrName>
                                        </p:attrNameLst>
                                      </p:cBhvr>
                                      <p:to>
                                        <p:strVal val="hidden"/>
                                      </p:to>
                                    </p:set>
                                  </p:subTnLst>
                                </p:cTn>
                              </p:par>
                            </p:childTnLst>
                          </p:cTn>
                        </p:par>
                        <p:par>
                          <p:cTn id="16" fill="hold">
                            <p:stCondLst>
                              <p:cond delay="1875"/>
                            </p:stCondLst>
                            <p:childTnLst>
                              <p:par>
                                <p:cTn id="17" presetID="9" presetClass="entr" presetSubtype="0" fill="hold" grpId="0" nodeType="afterEffect">
                                  <p:stCondLst>
                                    <p:cond delay="0"/>
                                  </p:stCondLst>
                                  <p:iterate type="lt">
                                    <p:tmPct val="100000"/>
                                  </p:iterate>
                                  <p:childTnLst>
                                    <p:set>
                                      <p:cBhvr>
                                        <p:cTn id="18" dur="1" fill="hold">
                                          <p:stCondLst>
                                            <p:cond delay="0"/>
                                          </p:stCondLst>
                                        </p:cTn>
                                        <p:tgtEl>
                                          <p:spTgt spid="383008"/>
                                        </p:tgtEl>
                                        <p:attrNameLst>
                                          <p:attrName>style.visibility</p:attrName>
                                        </p:attrNameLst>
                                      </p:cBhvr>
                                      <p:to>
                                        <p:strVal val="visible"/>
                                      </p:to>
                                    </p:set>
                                    <p:animEffect transition="in" filter="dissolve">
                                      <p:cBhvr>
                                        <p:cTn id="19" dur="75"/>
                                        <p:tgtEl>
                                          <p:spTgt spid="383008"/>
                                        </p:tgtEl>
                                      </p:cBhvr>
                                    </p:animEffect>
                                  </p:childTnLst>
                                  <p:subTnLst>
                                    <p:set>
                                      <p:cBhvr override="childStyle">
                                        <p:cTn dur="1" fill="hold" display="0" masterRel="sameClick" afterEffect="1">
                                          <p:stCondLst>
                                            <p:cond evt="end" delay="0">
                                              <p:tn val="17"/>
                                            </p:cond>
                                          </p:stCondLst>
                                        </p:cTn>
                                        <p:tgtEl>
                                          <p:spTgt spid="383008"/>
                                        </p:tgtEl>
                                        <p:attrNameLst>
                                          <p:attrName>style.visibility</p:attrName>
                                        </p:attrNameLst>
                                      </p:cBhvr>
                                      <p:to>
                                        <p:strVal val="hidden"/>
                                      </p:to>
                                    </p:set>
                                  </p:subTnLst>
                                </p:cTn>
                              </p:par>
                            </p:childTnLst>
                          </p:cTn>
                        </p:par>
                        <p:par>
                          <p:cTn id="20" fill="hold">
                            <p:stCondLst>
                              <p:cond delay="2550"/>
                            </p:stCondLst>
                            <p:childTnLst>
                              <p:par>
                                <p:cTn id="21" presetID="22" presetClass="entr" presetSubtype="8" fill="hold" grpId="0" nodeType="afterEffect">
                                  <p:stCondLst>
                                    <p:cond delay="0"/>
                                  </p:stCondLst>
                                  <p:iterate type="lt">
                                    <p:tmPct val="100000"/>
                                  </p:iterate>
                                  <p:childTnLst>
                                    <p:set>
                                      <p:cBhvr>
                                        <p:cTn id="22" dur="1" fill="hold">
                                          <p:stCondLst>
                                            <p:cond delay="0"/>
                                          </p:stCondLst>
                                        </p:cTn>
                                        <p:tgtEl>
                                          <p:spTgt spid="382984"/>
                                        </p:tgtEl>
                                        <p:attrNameLst>
                                          <p:attrName>style.visibility</p:attrName>
                                        </p:attrNameLst>
                                      </p:cBhvr>
                                      <p:to>
                                        <p:strVal val="visible"/>
                                      </p:to>
                                    </p:set>
                                    <p:animEffect transition="in" filter="wipe(left)">
                                      <p:cBhvr>
                                        <p:cTn id="23" dur="75"/>
                                        <p:tgtEl>
                                          <p:spTgt spid="382984"/>
                                        </p:tgtEl>
                                      </p:cBhvr>
                                    </p:animEffect>
                                  </p:childTnLst>
                                </p:cTn>
                              </p:par>
                            </p:childTnLst>
                          </p:cTn>
                        </p:par>
                        <p:par>
                          <p:cTn id="24" fill="hold">
                            <p:stCondLst>
                              <p:cond delay="4425"/>
                            </p:stCondLst>
                            <p:childTnLst>
                              <p:par>
                                <p:cTn id="25" presetID="22" presetClass="entr" presetSubtype="1" fill="hold" grpId="0" nodeType="afterEffect">
                                  <p:stCondLst>
                                    <p:cond delay="0"/>
                                  </p:stCondLst>
                                  <p:iterate type="lt">
                                    <p:tmPct val="100000"/>
                                  </p:iterate>
                                  <p:childTnLst>
                                    <p:set>
                                      <p:cBhvr>
                                        <p:cTn id="26" dur="1" fill="hold">
                                          <p:stCondLst>
                                            <p:cond delay="0"/>
                                          </p:stCondLst>
                                        </p:cTn>
                                        <p:tgtEl>
                                          <p:spTgt spid="383011">
                                            <p:txEl>
                                              <p:pRg st="0" end="0"/>
                                            </p:txEl>
                                          </p:spTgt>
                                        </p:tgtEl>
                                        <p:attrNameLst>
                                          <p:attrName>style.visibility</p:attrName>
                                        </p:attrNameLst>
                                      </p:cBhvr>
                                      <p:to>
                                        <p:strVal val="visible"/>
                                      </p:to>
                                    </p:set>
                                    <p:animEffect transition="in" filter="wipe(up)">
                                      <p:cBhvr>
                                        <p:cTn id="27" dur="75"/>
                                        <p:tgtEl>
                                          <p:spTgt spid="383011">
                                            <p:txEl>
                                              <p:pRg st="0" end="0"/>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4" name="type.wav"/>
                                        </p:tgtEl>
                                      </p:cMediaNode>
                                    </p:audio>
                                  </p:subTnLst>
                                </p:cTn>
                              </p:par>
                            </p:childTnLst>
                          </p:cTn>
                        </p:par>
                        <p:par>
                          <p:cTn id="28" fill="hold">
                            <p:stCondLst>
                              <p:cond delay="4875"/>
                            </p:stCondLst>
                            <p:childTnLst>
                              <p:par>
                                <p:cTn id="29" presetID="11" presetClass="entr" presetSubtype="0" fill="hold" nodeType="afterEffect">
                                  <p:stCondLst>
                                    <p:cond delay="0"/>
                                  </p:stCondLst>
                                  <p:childTnLst>
                                    <p:set>
                                      <p:cBhvr>
                                        <p:cTn id="30" dur="1000">
                                          <p:stCondLst>
                                            <p:cond delay="0"/>
                                          </p:stCondLst>
                                        </p:cTn>
                                        <p:tgtEl>
                                          <p:spTgt spid="382998"/>
                                        </p:tgtEl>
                                        <p:attrNameLst>
                                          <p:attrName>style.visibility</p:attrName>
                                        </p:attrNameLst>
                                      </p:cBhvr>
                                      <p:to>
                                        <p:strVal val="visible"/>
                                      </p:to>
                                    </p:set>
                                  </p:childTnLst>
                                </p:cTn>
                              </p:par>
                            </p:childTnLst>
                          </p:cTn>
                        </p:par>
                        <p:par>
                          <p:cTn id="31" fill="hold">
                            <p:stCondLst>
                              <p:cond delay="5875"/>
                            </p:stCondLst>
                            <p:childTnLst>
                              <p:par>
                                <p:cTn id="32" presetID="22" presetClass="entr" presetSubtype="1" fill="hold" grpId="0" nodeType="afterEffect">
                                  <p:stCondLst>
                                    <p:cond delay="0"/>
                                  </p:stCondLst>
                                  <p:iterate type="lt">
                                    <p:tmPct val="100000"/>
                                  </p:iterate>
                                  <p:childTnLst>
                                    <p:set>
                                      <p:cBhvr>
                                        <p:cTn id="33" dur="1" fill="hold">
                                          <p:stCondLst>
                                            <p:cond delay="0"/>
                                          </p:stCondLst>
                                        </p:cTn>
                                        <p:tgtEl>
                                          <p:spTgt spid="383010">
                                            <p:txEl>
                                              <p:pRg st="0" end="0"/>
                                            </p:txEl>
                                          </p:spTgt>
                                        </p:tgtEl>
                                        <p:attrNameLst>
                                          <p:attrName>style.visibility</p:attrName>
                                        </p:attrNameLst>
                                      </p:cBhvr>
                                      <p:to>
                                        <p:strVal val="visible"/>
                                      </p:to>
                                    </p:set>
                                    <p:animEffect transition="in" filter="wipe(up)">
                                      <p:cBhvr>
                                        <p:cTn id="34" dur="75"/>
                                        <p:tgtEl>
                                          <p:spTgt spid="383010">
                                            <p:txEl>
                                              <p:pRg st="0" end="0"/>
                                            </p:txEl>
                                          </p:spTgt>
                                        </p:tgtEl>
                                      </p:cBhvr>
                                    </p:animEffect>
                                  </p:childTnLst>
                                  <p:subTnLst>
                                    <p:audio>
                                      <p:cMediaNode>
                                        <p:cTn display="0" masterRel="sameClick">
                                          <p:stCondLst>
                                            <p:cond evt="begin" delay="0">
                                              <p:tn val="32"/>
                                            </p:cond>
                                          </p:stCondLst>
                                          <p:endCondLst>
                                            <p:cond evt="onStopAudio" delay="0">
                                              <p:tgtEl>
                                                <p:sldTgt/>
                                              </p:tgtEl>
                                            </p:cond>
                                          </p:endCondLst>
                                        </p:cTn>
                                        <p:tgtEl>
                                          <p:sndTgt r:embed="rId4" name="type.wav"/>
                                        </p:tgtEl>
                                      </p:cMediaNode>
                                    </p:audio>
                                  </p:subTnLst>
                                </p:cTn>
                              </p:par>
                            </p:childTnLst>
                          </p:cTn>
                        </p:par>
                        <p:par>
                          <p:cTn id="35" fill="hold">
                            <p:stCondLst>
                              <p:cond delay="6325"/>
                            </p:stCondLst>
                            <p:childTnLst>
                              <p:par>
                                <p:cTn id="36" presetID="11" presetClass="entr" presetSubtype="0" fill="hold" nodeType="afterEffect">
                                  <p:stCondLst>
                                    <p:cond delay="0"/>
                                  </p:stCondLst>
                                  <p:childTnLst>
                                    <p:set>
                                      <p:cBhvr>
                                        <p:cTn id="37" dur="1000">
                                          <p:stCondLst>
                                            <p:cond delay="0"/>
                                          </p:stCondLst>
                                        </p:cTn>
                                        <p:tgtEl>
                                          <p:spTgt spid="382999"/>
                                        </p:tgtEl>
                                        <p:attrNameLst>
                                          <p:attrName>style.visibility</p:attrName>
                                        </p:attrNameLst>
                                      </p:cBhvr>
                                      <p:to>
                                        <p:strVal val="visible"/>
                                      </p:to>
                                    </p:set>
                                  </p:childTnLst>
                                </p:cTn>
                              </p:par>
                            </p:childTnLst>
                          </p:cTn>
                        </p:par>
                        <p:par>
                          <p:cTn id="38" fill="hold">
                            <p:stCondLst>
                              <p:cond delay="7325"/>
                            </p:stCondLst>
                            <p:childTnLst>
                              <p:par>
                                <p:cTn id="39" presetID="22" presetClass="entr" presetSubtype="1" fill="hold" grpId="0" nodeType="afterEffect">
                                  <p:stCondLst>
                                    <p:cond delay="0"/>
                                  </p:stCondLst>
                                  <p:iterate type="lt">
                                    <p:tmPct val="100000"/>
                                  </p:iterate>
                                  <p:childTnLst>
                                    <p:set>
                                      <p:cBhvr>
                                        <p:cTn id="40" dur="1" fill="hold">
                                          <p:stCondLst>
                                            <p:cond delay="0"/>
                                          </p:stCondLst>
                                        </p:cTn>
                                        <p:tgtEl>
                                          <p:spTgt spid="382983">
                                            <p:txEl>
                                              <p:pRg st="0" end="0"/>
                                            </p:txEl>
                                          </p:spTgt>
                                        </p:tgtEl>
                                        <p:attrNameLst>
                                          <p:attrName>style.visibility</p:attrName>
                                        </p:attrNameLst>
                                      </p:cBhvr>
                                      <p:to>
                                        <p:strVal val="visible"/>
                                      </p:to>
                                    </p:set>
                                    <p:animEffect transition="in" filter="wipe(up)">
                                      <p:cBhvr>
                                        <p:cTn id="41" dur="75"/>
                                        <p:tgtEl>
                                          <p:spTgt spid="382983">
                                            <p:txEl>
                                              <p:pRg st="0" end="0"/>
                                            </p:txEl>
                                          </p:spTgt>
                                        </p:tgtEl>
                                      </p:cBhvr>
                                    </p:animEffect>
                                  </p:childTnLst>
                                  <p:subTnLst>
                                    <p:audio>
                                      <p:cMediaNode>
                                        <p:cTn display="0" masterRel="sameClick">
                                          <p:stCondLst>
                                            <p:cond evt="begin" delay="0">
                                              <p:tn val="39"/>
                                            </p:cond>
                                          </p:stCondLst>
                                          <p:endCondLst>
                                            <p:cond evt="onStopAudio" delay="0">
                                              <p:tgtEl>
                                                <p:sldTgt/>
                                              </p:tgtEl>
                                            </p:cond>
                                          </p:endCondLst>
                                        </p:cTn>
                                        <p:tgtEl>
                                          <p:sndTgt r:embed="rId4" name="type.wav"/>
                                        </p:tgtEl>
                                      </p:cMediaNode>
                                    </p:audio>
                                  </p:subTnLst>
                                </p:cTn>
                              </p:par>
                            </p:childTnLst>
                          </p:cTn>
                        </p:par>
                        <p:par>
                          <p:cTn id="42" fill="hold">
                            <p:stCondLst>
                              <p:cond delay="8075"/>
                            </p:stCondLst>
                            <p:childTnLst>
                              <p:par>
                                <p:cTn id="43" presetID="11" presetClass="entr" presetSubtype="0" fill="hold" nodeType="afterEffect">
                                  <p:stCondLst>
                                    <p:cond delay="0"/>
                                  </p:stCondLst>
                                  <p:childTnLst>
                                    <p:set>
                                      <p:cBhvr>
                                        <p:cTn id="44" dur="1000">
                                          <p:stCondLst>
                                            <p:cond delay="0"/>
                                          </p:stCondLst>
                                        </p:cTn>
                                        <p:tgtEl>
                                          <p:spTgt spid="38299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iterate type="lt">
                                    <p:tmPct val="100000"/>
                                  </p:iterate>
                                  <p:childTnLst>
                                    <p:set>
                                      <p:cBhvr>
                                        <p:cTn id="48" dur="1" fill="hold">
                                          <p:stCondLst>
                                            <p:cond delay="0"/>
                                          </p:stCondLst>
                                        </p:cTn>
                                        <p:tgtEl>
                                          <p:spTgt spid="382985">
                                            <p:txEl>
                                              <p:pRg st="0" end="0"/>
                                            </p:txEl>
                                          </p:spTgt>
                                        </p:tgtEl>
                                        <p:attrNameLst>
                                          <p:attrName>style.visibility</p:attrName>
                                        </p:attrNameLst>
                                      </p:cBhvr>
                                      <p:to>
                                        <p:strVal val="visible"/>
                                      </p:to>
                                    </p:set>
                                    <p:animEffect transition="in" filter="wipe(up)">
                                      <p:cBhvr>
                                        <p:cTn id="49" dur="75"/>
                                        <p:tgtEl>
                                          <p:spTgt spid="382985">
                                            <p:txEl>
                                              <p:pRg st="0" end="0"/>
                                            </p:txEl>
                                          </p:spTgt>
                                        </p:tgtEl>
                                      </p:cBhvr>
                                    </p:animEffect>
                                  </p:childTnLst>
                                  <p:subTnLst>
                                    <p:audio>
                                      <p:cMediaNode>
                                        <p:cTn display="0" masterRel="sameClick">
                                          <p:stCondLst>
                                            <p:cond evt="begin" delay="0">
                                              <p:tn val="47"/>
                                            </p:cond>
                                          </p:stCondLst>
                                          <p:endCondLst>
                                            <p:cond evt="onStopAudio" delay="0">
                                              <p:tgtEl>
                                                <p:sldTgt/>
                                              </p:tgtEl>
                                            </p:cond>
                                          </p:endCondLst>
                                        </p:cTn>
                                        <p:tgtEl>
                                          <p:sndTgt r:embed="rId4" name="type.wav"/>
                                        </p:tgtEl>
                                      </p:cMediaNode>
                                    </p:audio>
                                  </p:subTnLst>
                                </p:cTn>
                              </p:par>
                            </p:childTnLst>
                          </p:cTn>
                        </p:par>
                        <p:par>
                          <p:cTn id="50" fill="hold">
                            <p:stCondLst>
                              <p:cond delay="900"/>
                            </p:stCondLst>
                            <p:childTnLst>
                              <p:par>
                                <p:cTn id="51" presetID="22" presetClass="entr" presetSubtype="1" fill="hold" grpId="0" nodeType="afterEffect">
                                  <p:stCondLst>
                                    <p:cond delay="0"/>
                                  </p:stCondLst>
                                  <p:iterate type="lt">
                                    <p:tmPct val="100000"/>
                                  </p:iterate>
                                  <p:childTnLst>
                                    <p:set>
                                      <p:cBhvr>
                                        <p:cTn id="52" dur="1" fill="hold">
                                          <p:stCondLst>
                                            <p:cond delay="0"/>
                                          </p:stCondLst>
                                        </p:cTn>
                                        <p:tgtEl>
                                          <p:spTgt spid="382986">
                                            <p:txEl>
                                              <p:pRg st="0" end="0"/>
                                            </p:txEl>
                                          </p:spTgt>
                                        </p:tgtEl>
                                        <p:attrNameLst>
                                          <p:attrName>style.visibility</p:attrName>
                                        </p:attrNameLst>
                                      </p:cBhvr>
                                      <p:to>
                                        <p:strVal val="visible"/>
                                      </p:to>
                                    </p:set>
                                    <p:animEffect transition="in" filter="wipe(up)">
                                      <p:cBhvr>
                                        <p:cTn id="53" dur="75"/>
                                        <p:tgtEl>
                                          <p:spTgt spid="382986">
                                            <p:txEl>
                                              <p:pRg st="0" end="0"/>
                                            </p:txEl>
                                          </p:spTgt>
                                        </p:tgtEl>
                                      </p:cBhvr>
                                    </p:animEffect>
                                  </p:childTnLst>
                                  <p:subTnLst>
                                    <p:audio>
                                      <p:cMediaNode>
                                        <p:cTn display="0" masterRel="sameClick">
                                          <p:stCondLst>
                                            <p:cond evt="begin" delay="0">
                                              <p:tn val="51"/>
                                            </p:cond>
                                          </p:stCondLst>
                                          <p:endCondLst>
                                            <p:cond evt="onStopAudio" delay="0">
                                              <p:tgtEl>
                                                <p:sldTgt/>
                                              </p:tgtEl>
                                            </p:cond>
                                          </p:endCondLst>
                                        </p:cTn>
                                        <p:tgtEl>
                                          <p:sndTgt r:embed="rId4" name="type.wav"/>
                                        </p:tgtEl>
                                      </p:cMediaNode>
                                    </p:audio>
                                  </p:subTnLst>
                                </p:cTn>
                              </p:par>
                            </p:childTnLst>
                          </p:cTn>
                        </p:par>
                        <p:par>
                          <p:cTn id="54" fill="hold">
                            <p:stCondLst>
                              <p:cond delay="2100"/>
                            </p:stCondLst>
                            <p:childTnLst>
                              <p:par>
                                <p:cTn id="55" presetID="23" presetClass="entr" presetSubtype="32" fill="hold" nodeType="afterEffect">
                                  <p:stCondLst>
                                    <p:cond delay="0"/>
                                  </p:stCondLst>
                                  <p:childTnLst>
                                    <p:set>
                                      <p:cBhvr>
                                        <p:cTn id="56" dur="1" fill="hold">
                                          <p:stCondLst>
                                            <p:cond delay="0"/>
                                          </p:stCondLst>
                                        </p:cTn>
                                        <p:tgtEl>
                                          <p:spTgt spid="383006"/>
                                        </p:tgtEl>
                                        <p:attrNameLst>
                                          <p:attrName>style.visibility</p:attrName>
                                        </p:attrNameLst>
                                      </p:cBhvr>
                                      <p:to>
                                        <p:strVal val="visible"/>
                                      </p:to>
                                    </p:set>
                                    <p:anim calcmode="lin" valueType="num">
                                      <p:cBhvr>
                                        <p:cTn id="57" dur="500" fill="hold"/>
                                        <p:tgtEl>
                                          <p:spTgt spid="383006"/>
                                        </p:tgtEl>
                                        <p:attrNameLst>
                                          <p:attrName>ppt_w</p:attrName>
                                        </p:attrNameLst>
                                      </p:cBhvr>
                                      <p:tavLst>
                                        <p:tav tm="0">
                                          <p:val>
                                            <p:strVal val="4*#ppt_w"/>
                                          </p:val>
                                        </p:tav>
                                        <p:tav tm="100000">
                                          <p:val>
                                            <p:strVal val="#ppt_w"/>
                                          </p:val>
                                        </p:tav>
                                      </p:tavLst>
                                    </p:anim>
                                    <p:anim calcmode="lin" valueType="num">
                                      <p:cBhvr>
                                        <p:cTn id="58" dur="500" fill="hold"/>
                                        <p:tgtEl>
                                          <p:spTgt spid="383006"/>
                                        </p:tgtEl>
                                        <p:attrNameLst>
                                          <p:attrName>ppt_h</p:attrName>
                                        </p:attrNameLst>
                                      </p:cBhvr>
                                      <p:tavLst>
                                        <p:tav tm="0">
                                          <p:val>
                                            <p:strVal val="4*#ppt_h"/>
                                          </p:val>
                                        </p:tav>
                                        <p:tav tm="100000">
                                          <p:val>
                                            <p:strVal val="#ppt_h"/>
                                          </p:val>
                                        </p:tav>
                                      </p:tavLst>
                                    </p:anim>
                                  </p:childTnLst>
                                  <p:subTnLst>
                                    <p:set>
                                      <p:cBhvr override="childStyle">
                                        <p:cTn dur="1" fill="hold" display="0" masterRel="nextClick" afterEffect="1"/>
                                        <p:tgtEl>
                                          <p:spTgt spid="383006"/>
                                        </p:tgtEl>
                                        <p:attrNameLst>
                                          <p:attrName>style.visibility</p:attrName>
                                        </p:attrNameLst>
                                      </p:cBhvr>
                                      <p:to>
                                        <p:strVal val="hidden"/>
                                      </p:to>
                                    </p:set>
                                  </p:subTnLst>
                                </p:cTn>
                              </p:par>
                            </p:childTnLst>
                          </p:cTn>
                        </p:par>
                        <p:par>
                          <p:cTn id="59" fill="hold">
                            <p:stCondLst>
                              <p:cond delay="2600"/>
                            </p:stCondLst>
                            <p:childTnLst>
                              <p:par>
                                <p:cTn id="60" presetID="22" presetClass="entr" presetSubtype="8" fill="hold" nodeType="afterEffect">
                                  <p:stCondLst>
                                    <p:cond delay="0"/>
                                  </p:stCondLst>
                                  <p:childTnLst>
                                    <p:set>
                                      <p:cBhvr>
                                        <p:cTn id="61" dur="1" fill="hold">
                                          <p:stCondLst>
                                            <p:cond delay="0"/>
                                          </p:stCondLst>
                                        </p:cTn>
                                        <p:tgtEl>
                                          <p:spTgt spid="383038"/>
                                        </p:tgtEl>
                                        <p:attrNameLst>
                                          <p:attrName>style.visibility</p:attrName>
                                        </p:attrNameLst>
                                      </p:cBhvr>
                                      <p:to>
                                        <p:strVal val="visible"/>
                                      </p:to>
                                    </p:set>
                                    <p:animEffect transition="in" filter="wipe(left)">
                                      <p:cBhvr>
                                        <p:cTn id="62" dur="500"/>
                                        <p:tgtEl>
                                          <p:spTgt spid="38303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iterate type="lt">
                                    <p:tmPct val="100000"/>
                                  </p:iterate>
                                  <p:childTnLst>
                                    <p:set>
                                      <p:cBhvr>
                                        <p:cTn id="66" dur="1" fill="hold">
                                          <p:stCondLst>
                                            <p:cond delay="0"/>
                                          </p:stCondLst>
                                        </p:cTn>
                                        <p:tgtEl>
                                          <p:spTgt spid="382994">
                                            <p:txEl>
                                              <p:pRg st="0" end="0"/>
                                            </p:txEl>
                                          </p:spTgt>
                                        </p:tgtEl>
                                        <p:attrNameLst>
                                          <p:attrName>style.visibility</p:attrName>
                                        </p:attrNameLst>
                                      </p:cBhvr>
                                      <p:to>
                                        <p:strVal val="visible"/>
                                      </p:to>
                                    </p:set>
                                    <p:animEffect transition="in" filter="wipe(up)">
                                      <p:cBhvr>
                                        <p:cTn id="67" dur="75"/>
                                        <p:tgtEl>
                                          <p:spTgt spid="382994">
                                            <p:txEl>
                                              <p:pRg st="0" end="0"/>
                                            </p:txEl>
                                          </p:spTgt>
                                        </p:tgtEl>
                                      </p:cBhvr>
                                    </p:animEffect>
                                  </p:childTnLst>
                                  <p:subTnLst>
                                    <p:audio>
                                      <p:cMediaNode>
                                        <p:cTn display="0" masterRel="sameClick">
                                          <p:stCondLst>
                                            <p:cond evt="begin" delay="0">
                                              <p:tn val="65"/>
                                            </p:cond>
                                          </p:stCondLst>
                                          <p:endCondLst>
                                            <p:cond evt="onStopAudio" delay="0">
                                              <p:tgtEl>
                                                <p:sldTgt/>
                                              </p:tgtEl>
                                            </p:cond>
                                          </p:endCondLst>
                                        </p:cTn>
                                        <p:tgtEl>
                                          <p:sndTgt r:embed="rId4" name="type.wav"/>
                                        </p:tgtEl>
                                      </p:cMediaNode>
                                    </p:audio>
                                  </p:sub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iterate type="lt">
                                    <p:tmPct val="100000"/>
                                  </p:iterate>
                                  <p:childTnLst>
                                    <p:set>
                                      <p:cBhvr>
                                        <p:cTn id="71" dur="1" fill="hold">
                                          <p:stCondLst>
                                            <p:cond delay="0"/>
                                          </p:stCondLst>
                                        </p:cTn>
                                        <p:tgtEl>
                                          <p:spTgt spid="382995">
                                            <p:txEl>
                                              <p:pRg st="0" end="0"/>
                                            </p:txEl>
                                          </p:spTgt>
                                        </p:tgtEl>
                                        <p:attrNameLst>
                                          <p:attrName>style.visibility</p:attrName>
                                        </p:attrNameLst>
                                      </p:cBhvr>
                                      <p:to>
                                        <p:strVal val="visible"/>
                                      </p:to>
                                    </p:set>
                                    <p:animEffect transition="in" filter="wipe(up)">
                                      <p:cBhvr>
                                        <p:cTn id="72" dur="75"/>
                                        <p:tgtEl>
                                          <p:spTgt spid="382995">
                                            <p:txEl>
                                              <p:pRg st="0" end="0"/>
                                            </p:txEl>
                                          </p:spTgt>
                                        </p:tgtEl>
                                      </p:cBhvr>
                                    </p:animEffect>
                                  </p:childTnLst>
                                  <p:subTnLst>
                                    <p:audio>
                                      <p:cMediaNode>
                                        <p:cTn display="0" masterRel="sameClick">
                                          <p:stCondLst>
                                            <p:cond evt="begin" delay="0">
                                              <p:tn val="70"/>
                                            </p:cond>
                                          </p:stCondLst>
                                          <p:endCondLst>
                                            <p:cond evt="onStopAudio" delay="0">
                                              <p:tgtEl>
                                                <p:sldTgt/>
                                              </p:tgtEl>
                                            </p:cond>
                                          </p:endCondLst>
                                        </p:cTn>
                                        <p:tgtEl>
                                          <p:sndTgt r:embed="rId4" name="type.wav"/>
                                        </p:tgtEl>
                                      </p:cMediaNode>
                                    </p:audio>
                                  </p:sub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iterate type="lt">
                                    <p:tmPct val="100000"/>
                                  </p:iterate>
                                  <p:childTnLst>
                                    <p:set>
                                      <p:cBhvr>
                                        <p:cTn id="76" dur="1" fill="hold">
                                          <p:stCondLst>
                                            <p:cond delay="0"/>
                                          </p:stCondLst>
                                        </p:cTn>
                                        <p:tgtEl>
                                          <p:spTgt spid="383009">
                                            <p:txEl>
                                              <p:pRg st="0" end="0"/>
                                            </p:txEl>
                                          </p:spTgt>
                                        </p:tgtEl>
                                        <p:attrNameLst>
                                          <p:attrName>style.visibility</p:attrName>
                                        </p:attrNameLst>
                                      </p:cBhvr>
                                      <p:to>
                                        <p:strVal val="visible"/>
                                      </p:to>
                                    </p:set>
                                    <p:animEffect transition="in" filter="wipe(up)">
                                      <p:cBhvr>
                                        <p:cTn id="77" dur="75"/>
                                        <p:tgtEl>
                                          <p:spTgt spid="383009">
                                            <p:txEl>
                                              <p:pRg st="0" end="0"/>
                                            </p:txEl>
                                          </p:spTgt>
                                        </p:tgtEl>
                                      </p:cBhvr>
                                    </p:animEffect>
                                  </p:childTnLst>
                                  <p:subTnLst>
                                    <p:audio>
                                      <p:cMediaNode>
                                        <p:cTn display="0" masterRel="sameClick">
                                          <p:stCondLst>
                                            <p:cond evt="begin" delay="0">
                                              <p:tn val="75"/>
                                            </p:cond>
                                          </p:stCondLst>
                                          <p:endCondLst>
                                            <p:cond evt="onStopAudio" delay="0">
                                              <p:tgtEl>
                                                <p:sldTgt/>
                                              </p:tgtEl>
                                            </p:cond>
                                          </p:endCondLst>
                                        </p:cTn>
                                        <p:tgtEl>
                                          <p:sndTgt r:embed="rId4" name="type.wav"/>
                                        </p:tgtEl>
                                      </p:cMediaNode>
                                    </p:audio>
                                  </p:subTnLst>
                                </p:cTn>
                              </p:par>
                            </p:childTnLst>
                          </p:cTn>
                        </p:par>
                      </p:childTnLst>
                    </p:cTn>
                  </p:par>
                  <p:par>
                    <p:cTn id="78" fill="hold">
                      <p:stCondLst>
                        <p:cond delay="indefinite"/>
                      </p:stCondLst>
                      <p:childTnLst>
                        <p:par>
                          <p:cTn id="79" fill="hold">
                            <p:stCondLst>
                              <p:cond delay="0"/>
                            </p:stCondLst>
                            <p:childTnLst>
                              <p:par>
                                <p:cTn id="80" presetID="22" presetClass="entr" presetSubtype="1" fill="hold" grpId="0" nodeType="clickEffect">
                                  <p:stCondLst>
                                    <p:cond delay="0"/>
                                  </p:stCondLst>
                                  <p:iterate type="lt">
                                    <p:tmPct val="100000"/>
                                  </p:iterate>
                                  <p:childTnLst>
                                    <p:set>
                                      <p:cBhvr>
                                        <p:cTn id="81" dur="1" fill="hold">
                                          <p:stCondLst>
                                            <p:cond delay="0"/>
                                          </p:stCondLst>
                                        </p:cTn>
                                        <p:tgtEl>
                                          <p:spTgt spid="382996">
                                            <p:txEl>
                                              <p:pRg st="0" end="0"/>
                                            </p:txEl>
                                          </p:spTgt>
                                        </p:tgtEl>
                                        <p:attrNameLst>
                                          <p:attrName>style.visibility</p:attrName>
                                        </p:attrNameLst>
                                      </p:cBhvr>
                                      <p:to>
                                        <p:strVal val="visible"/>
                                      </p:to>
                                    </p:set>
                                    <p:animEffect transition="in" filter="wipe(up)">
                                      <p:cBhvr>
                                        <p:cTn id="82" dur="75"/>
                                        <p:tgtEl>
                                          <p:spTgt spid="382996">
                                            <p:txEl>
                                              <p:pRg st="0" end="0"/>
                                            </p:txEl>
                                          </p:spTgt>
                                        </p:tgtEl>
                                      </p:cBhvr>
                                    </p:animEffect>
                                  </p:childTnLst>
                                  <p:subTnLst>
                                    <p:audio>
                                      <p:cMediaNode>
                                        <p:cTn display="0" masterRel="sameClick">
                                          <p:stCondLst>
                                            <p:cond evt="begin" delay="0">
                                              <p:tn val="80"/>
                                            </p:cond>
                                          </p:stCondLst>
                                          <p:endCondLst>
                                            <p:cond evt="onStopAudio" delay="0">
                                              <p:tgtEl>
                                                <p:sldTgt/>
                                              </p:tgtEl>
                                            </p:cond>
                                          </p:endCondLst>
                                        </p:cTn>
                                        <p:tgtEl>
                                          <p:sndTgt r:embed="rId4" name="type.wav"/>
                                        </p:tgtEl>
                                      </p:cMediaNode>
                                    </p:audio>
                                  </p:sub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iterate type="lt">
                                    <p:tmPct val="100000"/>
                                  </p:iterate>
                                  <p:childTnLst>
                                    <p:set>
                                      <p:cBhvr>
                                        <p:cTn id="86" dur="1" fill="hold">
                                          <p:stCondLst>
                                            <p:cond delay="0"/>
                                          </p:stCondLst>
                                        </p:cTn>
                                        <p:tgtEl>
                                          <p:spTgt spid="383000">
                                            <p:txEl>
                                              <p:pRg st="0" end="0"/>
                                            </p:txEl>
                                          </p:spTgt>
                                        </p:tgtEl>
                                        <p:attrNameLst>
                                          <p:attrName>style.visibility</p:attrName>
                                        </p:attrNameLst>
                                      </p:cBhvr>
                                      <p:to>
                                        <p:strVal val="visible"/>
                                      </p:to>
                                    </p:set>
                                    <p:animEffect transition="in" filter="wipe(up)">
                                      <p:cBhvr>
                                        <p:cTn id="87" dur="75"/>
                                        <p:tgtEl>
                                          <p:spTgt spid="383000">
                                            <p:txEl>
                                              <p:pRg st="0" end="0"/>
                                            </p:txEl>
                                          </p:spTgt>
                                        </p:tgtEl>
                                      </p:cBhvr>
                                    </p:animEffect>
                                  </p:childTnLst>
                                  <p:subTnLst>
                                    <p:audio>
                                      <p:cMediaNode>
                                        <p:cTn display="0" masterRel="sameClick">
                                          <p:stCondLst>
                                            <p:cond evt="begin" delay="0">
                                              <p:tn val="85"/>
                                            </p:cond>
                                          </p:stCondLst>
                                          <p:endCondLst>
                                            <p:cond evt="onStopAudio" delay="0">
                                              <p:tgtEl>
                                                <p:sldTgt/>
                                              </p:tgtEl>
                                            </p:cond>
                                          </p:endCondLst>
                                        </p:cTn>
                                        <p:tgtEl>
                                          <p:sndTgt r:embed="rId4" name="type.wav"/>
                                        </p:tgtEl>
                                      </p:cMediaNode>
                                    </p:audio>
                                  </p:sub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iterate type="lt">
                                    <p:tmPct val="100000"/>
                                  </p:iterate>
                                  <p:childTnLst>
                                    <p:set>
                                      <p:cBhvr>
                                        <p:cTn id="91" dur="1" fill="hold">
                                          <p:stCondLst>
                                            <p:cond delay="0"/>
                                          </p:stCondLst>
                                        </p:cTn>
                                        <p:tgtEl>
                                          <p:spTgt spid="382992">
                                            <p:txEl>
                                              <p:pRg st="0" end="0"/>
                                            </p:txEl>
                                          </p:spTgt>
                                        </p:tgtEl>
                                        <p:attrNameLst>
                                          <p:attrName>style.visibility</p:attrName>
                                        </p:attrNameLst>
                                      </p:cBhvr>
                                      <p:to>
                                        <p:strVal val="visible"/>
                                      </p:to>
                                    </p:set>
                                    <p:animEffect transition="in" filter="wipe(up)">
                                      <p:cBhvr>
                                        <p:cTn id="92" dur="75"/>
                                        <p:tgtEl>
                                          <p:spTgt spid="382992">
                                            <p:txEl>
                                              <p:pRg st="0" end="0"/>
                                            </p:txEl>
                                          </p:spTgt>
                                        </p:tgtEl>
                                      </p:cBhvr>
                                    </p:animEffect>
                                  </p:childTnLst>
                                  <p:subTnLst>
                                    <p:audio>
                                      <p:cMediaNode>
                                        <p:cTn display="0" masterRel="sameClick">
                                          <p:stCondLst>
                                            <p:cond evt="begin" delay="0">
                                              <p:tn val="90"/>
                                            </p:cond>
                                          </p:stCondLst>
                                          <p:endCondLst>
                                            <p:cond evt="onStopAudio" delay="0">
                                              <p:tgtEl>
                                                <p:sldTgt/>
                                              </p:tgtEl>
                                            </p:cond>
                                          </p:endCondLst>
                                        </p:cTn>
                                        <p:tgtEl>
                                          <p:sndTgt r:embed="rId4" name="type.wav"/>
                                        </p:tgtEl>
                                      </p:cMediaNode>
                                    </p:audio>
                                  </p:subTnLst>
                                </p:cTn>
                              </p:par>
                            </p:childTnLst>
                          </p:cTn>
                        </p:par>
                      </p:childTnLst>
                    </p:cTn>
                  </p:par>
                  <p:par>
                    <p:cTn id="93" fill="hold">
                      <p:stCondLst>
                        <p:cond delay="indefinite"/>
                      </p:stCondLst>
                      <p:childTnLst>
                        <p:par>
                          <p:cTn id="94" fill="hold">
                            <p:stCondLst>
                              <p:cond delay="0"/>
                            </p:stCondLst>
                            <p:childTnLst>
                              <p:par>
                                <p:cTn id="95" presetID="22" presetClass="entr" presetSubtype="1" fill="hold" grpId="0" nodeType="clickEffect">
                                  <p:stCondLst>
                                    <p:cond delay="0"/>
                                  </p:stCondLst>
                                  <p:iterate type="lt">
                                    <p:tmPct val="100000"/>
                                  </p:iterate>
                                  <p:childTnLst>
                                    <p:set>
                                      <p:cBhvr>
                                        <p:cTn id="96" dur="1" fill="hold">
                                          <p:stCondLst>
                                            <p:cond delay="0"/>
                                          </p:stCondLst>
                                        </p:cTn>
                                        <p:tgtEl>
                                          <p:spTgt spid="382989">
                                            <p:txEl>
                                              <p:pRg st="0" end="0"/>
                                            </p:txEl>
                                          </p:spTgt>
                                        </p:tgtEl>
                                        <p:attrNameLst>
                                          <p:attrName>style.visibility</p:attrName>
                                        </p:attrNameLst>
                                      </p:cBhvr>
                                      <p:to>
                                        <p:strVal val="visible"/>
                                      </p:to>
                                    </p:set>
                                    <p:animEffect transition="in" filter="wipe(up)">
                                      <p:cBhvr>
                                        <p:cTn id="97" dur="75"/>
                                        <p:tgtEl>
                                          <p:spTgt spid="382989">
                                            <p:txEl>
                                              <p:pRg st="0" end="0"/>
                                            </p:txEl>
                                          </p:spTgt>
                                        </p:tgtEl>
                                      </p:cBhvr>
                                    </p:animEffect>
                                  </p:childTnLst>
                                  <p:subTnLst>
                                    <p:audio>
                                      <p:cMediaNode>
                                        <p:cTn display="0" masterRel="sameClick">
                                          <p:stCondLst>
                                            <p:cond evt="begin" delay="0">
                                              <p:tn val="95"/>
                                            </p:cond>
                                          </p:stCondLst>
                                          <p:endCondLst>
                                            <p:cond evt="onStopAudio" delay="0">
                                              <p:tgtEl>
                                                <p:sldTgt/>
                                              </p:tgtEl>
                                            </p:cond>
                                          </p:endCondLst>
                                        </p:cTn>
                                        <p:tgtEl>
                                          <p:sndTgt r:embed="rId4" name="type.wav"/>
                                        </p:tgtEl>
                                      </p:cMediaNode>
                                    </p:audio>
                                  </p:subTnLst>
                                </p:cTn>
                              </p:par>
                            </p:childTnLst>
                          </p:cTn>
                        </p:par>
                      </p:childTnLst>
                    </p:cTn>
                  </p:par>
                  <p:par>
                    <p:cTn id="98" fill="hold">
                      <p:stCondLst>
                        <p:cond delay="indefinite"/>
                      </p:stCondLst>
                      <p:childTnLst>
                        <p:par>
                          <p:cTn id="99" fill="hold">
                            <p:stCondLst>
                              <p:cond delay="0"/>
                            </p:stCondLst>
                            <p:childTnLst>
                              <p:par>
                                <p:cTn id="100" presetID="22" presetClass="entr" presetSubtype="1" fill="hold" grpId="0" nodeType="clickEffect">
                                  <p:stCondLst>
                                    <p:cond delay="0"/>
                                  </p:stCondLst>
                                  <p:iterate type="lt">
                                    <p:tmPct val="100000"/>
                                  </p:iterate>
                                  <p:childTnLst>
                                    <p:set>
                                      <p:cBhvr>
                                        <p:cTn id="101" dur="1" fill="hold">
                                          <p:stCondLst>
                                            <p:cond delay="0"/>
                                          </p:stCondLst>
                                        </p:cTn>
                                        <p:tgtEl>
                                          <p:spTgt spid="382993">
                                            <p:txEl>
                                              <p:pRg st="0" end="0"/>
                                            </p:txEl>
                                          </p:spTgt>
                                        </p:tgtEl>
                                        <p:attrNameLst>
                                          <p:attrName>style.visibility</p:attrName>
                                        </p:attrNameLst>
                                      </p:cBhvr>
                                      <p:to>
                                        <p:strVal val="visible"/>
                                      </p:to>
                                    </p:set>
                                    <p:animEffect transition="in" filter="wipe(up)">
                                      <p:cBhvr>
                                        <p:cTn id="102" dur="75"/>
                                        <p:tgtEl>
                                          <p:spTgt spid="382993">
                                            <p:txEl>
                                              <p:pRg st="0" end="0"/>
                                            </p:txEl>
                                          </p:spTgt>
                                        </p:tgtEl>
                                      </p:cBhvr>
                                    </p:animEffect>
                                  </p:childTnLst>
                                  <p:subTnLst>
                                    <p:audio>
                                      <p:cMediaNode>
                                        <p:cTn display="0" masterRel="sameClick">
                                          <p:stCondLst>
                                            <p:cond evt="begin" delay="0">
                                              <p:tn val="100"/>
                                            </p:cond>
                                          </p:stCondLst>
                                          <p:endCondLst>
                                            <p:cond evt="onStopAudio" delay="0">
                                              <p:tgtEl>
                                                <p:sldTgt/>
                                              </p:tgtEl>
                                            </p:cond>
                                          </p:endCondLst>
                                        </p:cTn>
                                        <p:tgtEl>
                                          <p:sndTgt r:embed="rId4" name="type.wav"/>
                                        </p:tgtEl>
                                      </p:cMediaNode>
                                    </p:audio>
                                  </p:sub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grpId="0" nodeType="clickEffect">
                                  <p:stCondLst>
                                    <p:cond delay="0"/>
                                  </p:stCondLst>
                                  <p:iterate type="lt">
                                    <p:tmPct val="100000"/>
                                  </p:iterate>
                                  <p:childTnLst>
                                    <p:set>
                                      <p:cBhvr>
                                        <p:cTn id="106" dur="1" fill="hold">
                                          <p:stCondLst>
                                            <p:cond delay="0"/>
                                          </p:stCondLst>
                                        </p:cTn>
                                        <p:tgtEl>
                                          <p:spTgt spid="382991">
                                            <p:txEl>
                                              <p:pRg st="0" end="0"/>
                                            </p:txEl>
                                          </p:spTgt>
                                        </p:tgtEl>
                                        <p:attrNameLst>
                                          <p:attrName>style.visibility</p:attrName>
                                        </p:attrNameLst>
                                      </p:cBhvr>
                                      <p:to>
                                        <p:strVal val="visible"/>
                                      </p:to>
                                    </p:set>
                                    <p:animEffect transition="in" filter="wipe(up)">
                                      <p:cBhvr>
                                        <p:cTn id="107" dur="75"/>
                                        <p:tgtEl>
                                          <p:spTgt spid="382991">
                                            <p:txEl>
                                              <p:pRg st="0" end="0"/>
                                            </p:txEl>
                                          </p:spTgt>
                                        </p:tgtEl>
                                      </p:cBhvr>
                                    </p:animEffect>
                                  </p:childTnLst>
                                  <p:subTnLst>
                                    <p:audio>
                                      <p:cMediaNode>
                                        <p:cTn display="0" masterRel="sameClick">
                                          <p:stCondLst>
                                            <p:cond evt="begin" delay="0">
                                              <p:tn val="105"/>
                                            </p:cond>
                                          </p:stCondLst>
                                          <p:endCondLst>
                                            <p:cond evt="onStopAudio" delay="0">
                                              <p:tgtEl>
                                                <p:sldTgt/>
                                              </p:tgtEl>
                                            </p:cond>
                                          </p:endCondLst>
                                        </p:cTn>
                                        <p:tgtEl>
                                          <p:sndTgt r:embed="rId4" name="type.wav"/>
                                        </p:tgtEl>
                                      </p:cMediaNode>
                                    </p:audio>
                                  </p:sub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grpId="0" nodeType="clickEffect">
                                  <p:stCondLst>
                                    <p:cond delay="0"/>
                                  </p:stCondLst>
                                  <p:iterate type="lt">
                                    <p:tmPct val="100000"/>
                                  </p:iterate>
                                  <p:childTnLst>
                                    <p:set>
                                      <p:cBhvr>
                                        <p:cTn id="111" dur="1" fill="hold">
                                          <p:stCondLst>
                                            <p:cond delay="0"/>
                                          </p:stCondLst>
                                        </p:cTn>
                                        <p:tgtEl>
                                          <p:spTgt spid="382990">
                                            <p:txEl>
                                              <p:pRg st="0" end="0"/>
                                            </p:txEl>
                                          </p:spTgt>
                                        </p:tgtEl>
                                        <p:attrNameLst>
                                          <p:attrName>style.visibility</p:attrName>
                                        </p:attrNameLst>
                                      </p:cBhvr>
                                      <p:to>
                                        <p:strVal val="visible"/>
                                      </p:to>
                                    </p:set>
                                    <p:animEffect transition="in" filter="wipe(up)">
                                      <p:cBhvr>
                                        <p:cTn id="112" dur="75"/>
                                        <p:tgtEl>
                                          <p:spTgt spid="382990">
                                            <p:txEl>
                                              <p:pRg st="0" end="0"/>
                                            </p:txEl>
                                          </p:spTgt>
                                        </p:tgtEl>
                                      </p:cBhvr>
                                    </p:animEffect>
                                  </p:childTnLst>
                                  <p:subTnLst>
                                    <p:audio>
                                      <p:cMediaNode>
                                        <p:cTn display="0" masterRel="sameClick">
                                          <p:stCondLst>
                                            <p:cond evt="begin" delay="0">
                                              <p:tn val="110"/>
                                            </p:cond>
                                          </p:stCondLst>
                                          <p:endCondLst>
                                            <p:cond evt="onStopAudio" delay="0">
                                              <p:tgtEl>
                                                <p:sldTgt/>
                                              </p:tgtEl>
                                            </p:cond>
                                          </p:endCondLst>
                                        </p:cTn>
                                        <p:tgtEl>
                                          <p:sndTgt r:embed="rId4" name="type.wav"/>
                                        </p:tgtEl>
                                      </p:cMediaNode>
                                    </p:audio>
                                  </p:sub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iterate type="lt">
                                    <p:tmPct val="100000"/>
                                  </p:iterate>
                                  <p:childTnLst>
                                    <p:set>
                                      <p:cBhvr>
                                        <p:cTn id="116" dur="1" fill="hold">
                                          <p:stCondLst>
                                            <p:cond delay="0"/>
                                          </p:stCondLst>
                                        </p:cTn>
                                        <p:tgtEl>
                                          <p:spTgt spid="383015">
                                            <p:txEl>
                                              <p:pRg st="0" end="0"/>
                                            </p:txEl>
                                          </p:spTgt>
                                        </p:tgtEl>
                                        <p:attrNameLst>
                                          <p:attrName>style.visibility</p:attrName>
                                        </p:attrNameLst>
                                      </p:cBhvr>
                                      <p:to>
                                        <p:strVal val="visible"/>
                                      </p:to>
                                    </p:set>
                                    <p:animEffect transition="in" filter="wipe(left)">
                                      <p:cBhvr>
                                        <p:cTn id="117" dur="75"/>
                                        <p:tgtEl>
                                          <p:spTgt spid="383015">
                                            <p:txEl>
                                              <p:pRg st="0" end="0"/>
                                            </p:txEl>
                                          </p:spTgt>
                                        </p:tgtEl>
                                      </p:cBhvr>
                                    </p:animEffect>
                                  </p:childTnLst>
                                  <p:subTnLst>
                                    <p:audio>
                                      <p:cMediaNode>
                                        <p:cTn display="0" masterRel="sameClick">
                                          <p:stCondLst>
                                            <p:cond evt="begin" delay="0">
                                              <p:tn val="115"/>
                                            </p:cond>
                                          </p:stCondLst>
                                          <p:endCondLst>
                                            <p:cond evt="onStopAudio" delay="0">
                                              <p:tgtEl>
                                                <p:sldTgt/>
                                              </p:tgtEl>
                                            </p:cond>
                                          </p:endCondLst>
                                        </p:cTn>
                                        <p:tgtEl>
                                          <p:sndTgt r:embed="rId4" name="type.wav"/>
                                        </p:tgtEl>
                                      </p:cMediaNode>
                                    </p:audio>
                                  </p:sub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grpId="0" nodeType="clickEffect">
                                  <p:stCondLst>
                                    <p:cond delay="0"/>
                                  </p:stCondLst>
                                  <p:iterate type="lt">
                                    <p:tmPct val="100000"/>
                                  </p:iterate>
                                  <p:childTnLst>
                                    <p:set>
                                      <p:cBhvr>
                                        <p:cTn id="121" dur="1" fill="hold">
                                          <p:stCondLst>
                                            <p:cond delay="0"/>
                                          </p:stCondLst>
                                        </p:cTn>
                                        <p:tgtEl>
                                          <p:spTgt spid="383016">
                                            <p:txEl>
                                              <p:pRg st="0" end="0"/>
                                            </p:txEl>
                                          </p:spTgt>
                                        </p:tgtEl>
                                        <p:attrNameLst>
                                          <p:attrName>style.visibility</p:attrName>
                                        </p:attrNameLst>
                                      </p:cBhvr>
                                      <p:to>
                                        <p:strVal val="visible"/>
                                      </p:to>
                                    </p:set>
                                    <p:animEffect transition="in" filter="wipe(up)">
                                      <p:cBhvr>
                                        <p:cTn id="122" dur="75"/>
                                        <p:tgtEl>
                                          <p:spTgt spid="383016">
                                            <p:txEl>
                                              <p:pRg st="0" end="0"/>
                                            </p:txEl>
                                          </p:spTgt>
                                        </p:tgtEl>
                                      </p:cBhvr>
                                    </p:animEffect>
                                  </p:childTnLst>
                                  <p:subTnLst>
                                    <p:audio>
                                      <p:cMediaNode>
                                        <p:cTn display="0" masterRel="sameClick">
                                          <p:stCondLst>
                                            <p:cond evt="begin" delay="0">
                                              <p:tn val="120"/>
                                            </p:cond>
                                          </p:stCondLst>
                                          <p:endCondLst>
                                            <p:cond evt="onStopAudio" delay="0">
                                              <p:tgtEl>
                                                <p:sldTgt/>
                                              </p:tgtEl>
                                            </p:cond>
                                          </p:endCondLst>
                                        </p:cTn>
                                        <p:tgtEl>
                                          <p:sndTgt r:embed="rId4" name="type.wav"/>
                                        </p:tgtEl>
                                      </p:cMediaNode>
                                    </p:audio>
                                  </p:subTnLst>
                                </p:cTn>
                              </p:par>
                            </p:childTnLst>
                          </p:cTn>
                        </p:par>
                      </p:childTnLst>
                    </p:cTn>
                  </p:par>
                  <p:par>
                    <p:cTn id="123" fill="hold">
                      <p:stCondLst>
                        <p:cond delay="indefinite"/>
                      </p:stCondLst>
                      <p:childTnLst>
                        <p:par>
                          <p:cTn id="124" fill="hold">
                            <p:stCondLst>
                              <p:cond delay="0"/>
                            </p:stCondLst>
                            <p:childTnLst>
                              <p:par>
                                <p:cTn id="125" presetID="22" presetClass="entr" presetSubtype="1" fill="hold" grpId="0" nodeType="clickEffect">
                                  <p:stCondLst>
                                    <p:cond delay="0"/>
                                  </p:stCondLst>
                                  <p:iterate type="lt">
                                    <p:tmPct val="100000"/>
                                  </p:iterate>
                                  <p:childTnLst>
                                    <p:set>
                                      <p:cBhvr>
                                        <p:cTn id="126" dur="1" fill="hold">
                                          <p:stCondLst>
                                            <p:cond delay="0"/>
                                          </p:stCondLst>
                                        </p:cTn>
                                        <p:tgtEl>
                                          <p:spTgt spid="383017"/>
                                        </p:tgtEl>
                                        <p:attrNameLst>
                                          <p:attrName>style.visibility</p:attrName>
                                        </p:attrNameLst>
                                      </p:cBhvr>
                                      <p:to>
                                        <p:strVal val="visible"/>
                                      </p:to>
                                    </p:set>
                                    <p:animEffect transition="in" filter="wipe(up)">
                                      <p:cBhvr>
                                        <p:cTn id="127" dur="75"/>
                                        <p:tgtEl>
                                          <p:spTgt spid="383017"/>
                                        </p:tgtEl>
                                      </p:cBhvr>
                                    </p:animEffect>
                                  </p:childTnLst>
                                  <p:subTnLst>
                                    <p:audio>
                                      <p:cMediaNode>
                                        <p:cTn display="0" masterRel="sameClick">
                                          <p:stCondLst>
                                            <p:cond evt="begin" delay="0">
                                              <p:tn val="125"/>
                                            </p:cond>
                                          </p:stCondLst>
                                          <p:endCondLst>
                                            <p:cond evt="onStopAudio" delay="0">
                                              <p:tgtEl>
                                                <p:sldTgt/>
                                              </p:tgtEl>
                                            </p:cond>
                                          </p:endCondLst>
                                        </p:cTn>
                                        <p:tgtEl>
                                          <p:sndTgt r:embed="rId4" name="type.wav"/>
                                        </p:tgtEl>
                                      </p:cMediaNode>
                                    </p:audio>
                                  </p:subTnLst>
                                </p:cTn>
                              </p:par>
                            </p:childTnLst>
                          </p:cTn>
                        </p:par>
                      </p:childTnLst>
                    </p:cTn>
                  </p:par>
                  <p:par>
                    <p:cTn id="128" fill="hold">
                      <p:stCondLst>
                        <p:cond delay="indefinite"/>
                      </p:stCondLst>
                      <p:childTnLst>
                        <p:par>
                          <p:cTn id="129" fill="hold">
                            <p:stCondLst>
                              <p:cond delay="0"/>
                            </p:stCondLst>
                            <p:childTnLst>
                              <p:par>
                                <p:cTn id="130" presetID="22" presetClass="entr" presetSubtype="1" fill="hold" grpId="0" nodeType="clickEffect">
                                  <p:stCondLst>
                                    <p:cond delay="0"/>
                                  </p:stCondLst>
                                  <p:iterate type="lt">
                                    <p:tmPct val="100000"/>
                                  </p:iterate>
                                  <p:childTnLst>
                                    <p:set>
                                      <p:cBhvr>
                                        <p:cTn id="131" dur="1" fill="hold">
                                          <p:stCondLst>
                                            <p:cond delay="0"/>
                                          </p:stCondLst>
                                        </p:cTn>
                                        <p:tgtEl>
                                          <p:spTgt spid="383018">
                                            <p:txEl>
                                              <p:pRg st="0" end="0"/>
                                            </p:txEl>
                                          </p:spTgt>
                                        </p:tgtEl>
                                        <p:attrNameLst>
                                          <p:attrName>style.visibility</p:attrName>
                                        </p:attrNameLst>
                                      </p:cBhvr>
                                      <p:to>
                                        <p:strVal val="visible"/>
                                      </p:to>
                                    </p:set>
                                    <p:animEffect transition="in" filter="wipe(up)">
                                      <p:cBhvr>
                                        <p:cTn id="132" dur="75"/>
                                        <p:tgtEl>
                                          <p:spTgt spid="383018">
                                            <p:txEl>
                                              <p:pRg st="0" end="0"/>
                                            </p:txEl>
                                          </p:spTgt>
                                        </p:tgtEl>
                                      </p:cBhvr>
                                    </p:animEffect>
                                  </p:childTnLst>
                                  <p:subTnLst>
                                    <p:audio>
                                      <p:cMediaNode>
                                        <p:cTn display="0" masterRel="sameClick">
                                          <p:stCondLst>
                                            <p:cond evt="begin" delay="0">
                                              <p:tn val="130"/>
                                            </p:cond>
                                          </p:stCondLst>
                                          <p:endCondLst>
                                            <p:cond evt="onStopAudio" delay="0">
                                              <p:tgtEl>
                                                <p:sldTgt/>
                                              </p:tgtEl>
                                            </p:cond>
                                          </p:endCondLst>
                                        </p:cTn>
                                        <p:tgtEl>
                                          <p:sndTgt r:embed="rId4" name="type.wav"/>
                                        </p:tgtEl>
                                      </p:cMediaNode>
                                    </p:audio>
                                  </p:subTnLst>
                                </p:cTn>
                              </p:par>
                            </p:childTnLst>
                          </p:cTn>
                        </p:par>
                      </p:childTnLst>
                    </p:cTn>
                  </p:par>
                  <p:par>
                    <p:cTn id="133" fill="hold">
                      <p:stCondLst>
                        <p:cond delay="indefinite"/>
                      </p:stCondLst>
                      <p:childTnLst>
                        <p:par>
                          <p:cTn id="134" fill="hold">
                            <p:stCondLst>
                              <p:cond delay="0"/>
                            </p:stCondLst>
                            <p:childTnLst>
                              <p:par>
                                <p:cTn id="135" presetID="22" presetClass="entr" presetSubtype="1" fill="hold" grpId="0" nodeType="clickEffect">
                                  <p:stCondLst>
                                    <p:cond delay="0"/>
                                  </p:stCondLst>
                                  <p:iterate type="lt">
                                    <p:tmPct val="100000"/>
                                  </p:iterate>
                                  <p:childTnLst>
                                    <p:set>
                                      <p:cBhvr>
                                        <p:cTn id="136" dur="1" fill="hold">
                                          <p:stCondLst>
                                            <p:cond delay="0"/>
                                          </p:stCondLst>
                                        </p:cTn>
                                        <p:tgtEl>
                                          <p:spTgt spid="383001">
                                            <p:txEl>
                                              <p:pRg st="0" end="0"/>
                                            </p:txEl>
                                          </p:spTgt>
                                        </p:tgtEl>
                                        <p:attrNameLst>
                                          <p:attrName>style.visibility</p:attrName>
                                        </p:attrNameLst>
                                      </p:cBhvr>
                                      <p:to>
                                        <p:strVal val="visible"/>
                                      </p:to>
                                    </p:set>
                                    <p:animEffect transition="in" filter="wipe(up)">
                                      <p:cBhvr>
                                        <p:cTn id="137" dur="75"/>
                                        <p:tgtEl>
                                          <p:spTgt spid="383001">
                                            <p:txEl>
                                              <p:pRg st="0" end="0"/>
                                            </p:txEl>
                                          </p:spTgt>
                                        </p:tgtEl>
                                      </p:cBhvr>
                                    </p:animEffect>
                                  </p:childTnLst>
                                  <p:subTnLst>
                                    <p:audio>
                                      <p:cMediaNode>
                                        <p:cTn display="0" masterRel="sameClick">
                                          <p:stCondLst>
                                            <p:cond evt="begin" delay="0">
                                              <p:tn val="135"/>
                                            </p:cond>
                                          </p:stCondLst>
                                          <p:endCondLst>
                                            <p:cond evt="onStopAudio" delay="0">
                                              <p:tgtEl>
                                                <p:sldTgt/>
                                              </p:tgtEl>
                                            </p:cond>
                                          </p:endCondLst>
                                        </p:cTn>
                                        <p:tgtEl>
                                          <p:sndTgt r:embed="rId4" name="type.wav"/>
                                        </p:tgtEl>
                                      </p:cMediaNode>
                                    </p:audio>
                                  </p:subTnLst>
                                </p:cTn>
                              </p:par>
                            </p:childTnLst>
                          </p:cTn>
                        </p:par>
                        <p:par>
                          <p:cTn id="138" fill="hold">
                            <p:stCondLst>
                              <p:cond delay="2700"/>
                            </p:stCondLst>
                            <p:childTnLst>
                              <p:par>
                                <p:cTn id="139" presetID="22" presetClass="entr" presetSubtype="8" fill="hold" grpId="0" nodeType="afterEffect">
                                  <p:stCondLst>
                                    <p:cond delay="0"/>
                                  </p:stCondLst>
                                  <p:childTnLst>
                                    <p:set>
                                      <p:cBhvr>
                                        <p:cTn id="140" dur="1" fill="hold">
                                          <p:stCondLst>
                                            <p:cond delay="0"/>
                                          </p:stCondLst>
                                        </p:cTn>
                                        <p:tgtEl>
                                          <p:spTgt spid="383002">
                                            <p:txEl>
                                              <p:pRg st="0" end="0"/>
                                            </p:txEl>
                                          </p:spTgt>
                                        </p:tgtEl>
                                        <p:attrNameLst>
                                          <p:attrName>style.visibility</p:attrName>
                                        </p:attrNameLst>
                                      </p:cBhvr>
                                      <p:to>
                                        <p:strVal val="visible"/>
                                      </p:to>
                                    </p:set>
                                    <p:animEffect transition="in" filter="wipe(left)">
                                      <p:cBhvr>
                                        <p:cTn id="141" dur="500"/>
                                        <p:tgtEl>
                                          <p:spTgt spid="383002">
                                            <p:txEl>
                                              <p:pRg st="0" end="0"/>
                                            </p:txEl>
                                          </p:spTgt>
                                        </p:tgtEl>
                                      </p:cBhvr>
                                    </p:animEffect>
                                  </p:childTnLst>
                                  <p:subTnLst>
                                    <p:audio>
                                      <p:cMediaNode>
                                        <p:cTn display="0" masterRel="sameClick">
                                          <p:stCondLst>
                                            <p:cond evt="begin" delay="0">
                                              <p:tn val="139"/>
                                            </p:cond>
                                          </p:stCondLst>
                                          <p:endCondLst>
                                            <p:cond evt="onStopAudio" delay="0">
                                              <p:tgtEl>
                                                <p:sldTgt/>
                                              </p:tgtEl>
                                            </p:cond>
                                          </p:endCondLst>
                                        </p:cTn>
                                        <p:tgtEl>
                                          <p:sndTgt r:embed="rId4" name="type.wav"/>
                                        </p:tgtEl>
                                      </p:cMediaNode>
                                    </p:audio>
                                  </p:subTnLst>
                                </p:cTn>
                              </p:par>
                            </p:childTnLst>
                          </p:cTn>
                        </p:par>
                        <p:par>
                          <p:cTn id="142" fill="hold">
                            <p:stCondLst>
                              <p:cond delay="3200"/>
                            </p:stCondLst>
                            <p:childTnLst>
                              <p:par>
                                <p:cTn id="143" presetID="23" presetClass="entr" presetSubtype="16" fill="hold" nodeType="afterEffect">
                                  <p:stCondLst>
                                    <p:cond delay="0"/>
                                  </p:stCondLst>
                                  <p:childTnLst>
                                    <p:set>
                                      <p:cBhvr>
                                        <p:cTn id="144" dur="1" fill="hold">
                                          <p:stCondLst>
                                            <p:cond delay="0"/>
                                          </p:stCondLst>
                                        </p:cTn>
                                        <p:tgtEl>
                                          <p:spTgt spid="383014"/>
                                        </p:tgtEl>
                                        <p:attrNameLst>
                                          <p:attrName>style.visibility</p:attrName>
                                        </p:attrNameLst>
                                      </p:cBhvr>
                                      <p:to>
                                        <p:strVal val="visible"/>
                                      </p:to>
                                    </p:set>
                                    <p:anim calcmode="lin" valueType="num">
                                      <p:cBhvr>
                                        <p:cTn id="145" dur="500" fill="hold"/>
                                        <p:tgtEl>
                                          <p:spTgt spid="383014"/>
                                        </p:tgtEl>
                                        <p:attrNameLst>
                                          <p:attrName>ppt_w</p:attrName>
                                        </p:attrNameLst>
                                      </p:cBhvr>
                                      <p:tavLst>
                                        <p:tav tm="0">
                                          <p:val>
                                            <p:fltVal val="0"/>
                                          </p:val>
                                        </p:tav>
                                        <p:tav tm="100000">
                                          <p:val>
                                            <p:strVal val="#ppt_w"/>
                                          </p:val>
                                        </p:tav>
                                      </p:tavLst>
                                    </p:anim>
                                    <p:anim calcmode="lin" valueType="num">
                                      <p:cBhvr>
                                        <p:cTn id="146" dur="500" fill="hold"/>
                                        <p:tgtEl>
                                          <p:spTgt spid="3830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002" grpId="0" build="p" autoUpdateAnimBg="0" advAuto="0"/>
      <p:bldP spid="383017" grpId="0" autoUpdateAnimBg="0"/>
      <p:bldP spid="383016" grpId="0" build="p" autoUpdateAnimBg="0"/>
      <p:bldP spid="383015" grpId="0" build="p" autoUpdateAnimBg="0"/>
      <p:bldP spid="383018" grpId="0" build="p" autoUpdateAnimBg="0"/>
      <p:bldP spid="382983" grpId="0" build="p" autoUpdateAnimBg="0" advAuto="0"/>
      <p:bldP spid="382984" grpId="0" autoUpdateAnimBg="0"/>
      <p:bldP spid="382985" grpId="0" build="p" autoUpdateAnimBg="0"/>
      <p:bldP spid="382986" grpId="0" build="p" autoUpdateAnimBg="0" advAuto="0"/>
      <p:bldP spid="382989" grpId="0" build="p" autoUpdateAnimBg="0"/>
      <p:bldP spid="382990" grpId="0" build="p" autoUpdateAnimBg="0"/>
      <p:bldP spid="382991" grpId="0" build="p" autoUpdateAnimBg="0"/>
      <p:bldP spid="382992" grpId="0" build="p" autoUpdateAnimBg="0"/>
      <p:bldP spid="382993" grpId="0" build="p" autoUpdateAnimBg="0"/>
      <p:bldP spid="382994" grpId="0" build="p" autoUpdateAnimBg="0"/>
      <p:bldP spid="382995" grpId="0" build="p" autoUpdateAnimBg="0"/>
      <p:bldP spid="382996" grpId="0" build="p" autoUpdateAnimBg="0"/>
      <p:bldP spid="383000" grpId="0" build="p" autoUpdateAnimBg="0"/>
      <p:bldP spid="383001" grpId="0" build="p" autoUpdateAnimBg="0"/>
      <p:bldP spid="383003" grpId="0" autoUpdateAnimBg="0"/>
      <p:bldP spid="383004" grpId="0" autoUpdateAnimBg="0"/>
      <p:bldP spid="383005" grpId="0" autoUpdateAnimBg="0"/>
      <p:bldP spid="383008" grpId="0" autoUpdateAnimBg="0"/>
      <p:bldP spid="383009" grpId="0" build="p" autoUpdateAnimBg="0"/>
      <p:bldP spid="383010" grpId="0" build="p" autoUpdateAnimBg="0" advAuto="0"/>
      <p:bldP spid="383011" grpId="0" build="p" autoUpdateAnimBg="0"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3"/>
          <p:cNvSpPr>
            <a:spLocks noGrp="1"/>
          </p:cNvSpPr>
          <p:nvPr>
            <p:ph type="ftr" sz="quarter" idx="11"/>
          </p:nvPr>
        </p:nvSpPr>
        <p:spPr/>
        <p:txBody>
          <a:bodyPr/>
          <a:lstStyle/>
          <a:p>
            <a:r>
              <a:rPr lang="en-GB"/>
              <a:t>GCI www.gci.org.uk</a:t>
            </a:r>
          </a:p>
        </p:txBody>
      </p:sp>
      <p:pic>
        <p:nvPicPr>
          <p:cNvPr id="344077" name="Picture 13"/>
          <p:cNvPicPr>
            <a:picLocks noChangeAspect="1" noChangeArrowheads="1"/>
          </p:cNvPicPr>
          <p:nvPr/>
        </p:nvPicPr>
        <p:blipFill>
          <a:blip r:embed="rId4" cstate="print"/>
          <a:srcRect/>
          <a:stretch>
            <a:fillRect/>
          </a:stretch>
        </p:blipFill>
        <p:spPr bwMode="auto">
          <a:xfrm>
            <a:off x="0" y="0"/>
            <a:ext cx="9144000" cy="6919913"/>
          </a:xfrm>
          <a:prstGeom prst="rect">
            <a:avLst/>
          </a:prstGeom>
          <a:noFill/>
          <a:ln w="9525">
            <a:noFill/>
            <a:miter lim="800000"/>
            <a:headEnd/>
            <a:tailEnd/>
          </a:ln>
          <a:effectLst/>
        </p:spPr>
      </p:pic>
      <p:pic>
        <p:nvPicPr>
          <p:cNvPr id="344066" name="Picture 2"/>
          <p:cNvPicPr>
            <a:picLocks noChangeAspect="1" noChangeArrowheads="1"/>
          </p:cNvPicPr>
          <p:nvPr/>
        </p:nvPicPr>
        <p:blipFill>
          <a:blip r:embed="rId5" cstate="print"/>
          <a:srcRect/>
          <a:stretch>
            <a:fillRect/>
          </a:stretch>
        </p:blipFill>
        <p:spPr bwMode="auto">
          <a:xfrm>
            <a:off x="2590800" y="1828800"/>
            <a:ext cx="3810000" cy="3581400"/>
          </a:xfrm>
          <a:prstGeom prst="rect">
            <a:avLst/>
          </a:prstGeom>
          <a:noFill/>
          <a:ln w="9525">
            <a:miter lim="800000"/>
            <a:headEnd/>
            <a:tailEnd/>
          </a:ln>
          <a:effectLst/>
        </p:spPr>
      </p:pic>
      <p:sp>
        <p:nvSpPr>
          <p:cNvPr id="344068" name="Rectangle 4"/>
          <p:cNvSpPr>
            <a:spLocks noChangeArrowheads="1"/>
          </p:cNvSpPr>
          <p:nvPr/>
        </p:nvSpPr>
        <p:spPr bwMode="auto">
          <a:xfrm>
            <a:off x="598488" y="3416300"/>
            <a:ext cx="3852862" cy="1333500"/>
          </a:xfrm>
          <a:prstGeom prst="rect">
            <a:avLst/>
          </a:prstGeom>
          <a:noFill/>
          <a:ln w="9525">
            <a:noFill/>
            <a:miter lim="800000"/>
            <a:headEnd/>
            <a:tailEnd/>
          </a:ln>
          <a:effectLst/>
        </p:spPr>
        <p:txBody>
          <a:bodyPr>
            <a:spAutoFit/>
          </a:bodyPr>
          <a:lstStyle/>
          <a:p>
            <a:pPr>
              <a:spcBef>
                <a:spcPct val="20000"/>
              </a:spcBef>
            </a:pPr>
            <a:r>
              <a:rPr lang="en-GB" sz="2400" b="1" i="1">
                <a:latin typeface="AGaramond" pitchFamily="18" charset="0"/>
              </a:rPr>
              <a:t>will by </a:t>
            </a:r>
          </a:p>
          <a:p>
            <a:pPr>
              <a:spcBef>
                <a:spcPct val="20000"/>
              </a:spcBef>
            </a:pPr>
            <a:r>
              <a:rPr lang="en-GB" sz="2400" b="1" i="1">
                <a:latin typeface="AGaramond" pitchFamily="18" charset="0"/>
              </a:rPr>
              <a:t>definition have </a:t>
            </a:r>
          </a:p>
          <a:p>
            <a:pPr>
              <a:spcBef>
                <a:spcPct val="20000"/>
              </a:spcBef>
            </a:pPr>
            <a:r>
              <a:rPr lang="en-GB" sz="2400" b="1" i="1">
                <a:latin typeface="AGaramond" pitchFamily="18" charset="0"/>
              </a:rPr>
              <a:t>been completed </a:t>
            </a:r>
          </a:p>
        </p:txBody>
      </p:sp>
      <p:sp>
        <p:nvSpPr>
          <p:cNvPr id="344069" name="Text Box 5"/>
          <p:cNvSpPr txBox="1">
            <a:spLocks noChangeArrowheads="1"/>
          </p:cNvSpPr>
          <p:nvPr/>
        </p:nvSpPr>
        <p:spPr bwMode="auto">
          <a:xfrm>
            <a:off x="719138" y="2176463"/>
            <a:ext cx="8004175" cy="1187450"/>
          </a:xfrm>
          <a:prstGeom prst="rect">
            <a:avLst/>
          </a:prstGeom>
          <a:noFill/>
          <a:ln w="9525">
            <a:noFill/>
            <a:miter lim="800000"/>
            <a:headEnd/>
            <a:tailEnd/>
          </a:ln>
          <a:effectLst/>
        </p:spPr>
        <p:txBody>
          <a:bodyPr>
            <a:spAutoFit/>
          </a:bodyPr>
          <a:lstStyle/>
          <a:p>
            <a:pPr algn="ctr">
              <a:lnSpc>
                <a:spcPct val="80000"/>
              </a:lnSpc>
              <a:spcBef>
                <a:spcPct val="20000"/>
              </a:spcBef>
            </a:pPr>
            <a:r>
              <a:rPr lang="en-GB" sz="2400" b="1" i="1">
                <a:latin typeface="AGaramond" pitchFamily="18" charset="0"/>
              </a:rPr>
              <a:t>  a process of </a:t>
            </a:r>
            <a:r>
              <a:rPr lang="en-GB" sz="2400" b="1" i="1">
                <a:solidFill>
                  <a:srgbClr val="FFCC00"/>
                </a:solidFill>
                <a:latin typeface="AGaramond" pitchFamily="18" charset="0"/>
              </a:rPr>
              <a:t>“Contraction  &amp;    Convergence” </a:t>
            </a:r>
            <a:r>
              <a:rPr lang="en-GB" sz="2400" b="1" i="1">
                <a:latin typeface="AGaramond" pitchFamily="18" charset="0"/>
              </a:rPr>
              <a:t> </a:t>
            </a:r>
          </a:p>
          <a:p>
            <a:pPr algn="ctr">
              <a:lnSpc>
                <a:spcPct val="80000"/>
              </a:lnSpc>
              <a:spcBef>
                <a:spcPct val="20000"/>
              </a:spcBef>
            </a:pPr>
            <a:r>
              <a:rPr lang="en-GB" sz="2400" b="1" i="1">
                <a:latin typeface="AGaramond" pitchFamily="18" charset="0"/>
              </a:rPr>
              <a:t>                            of greenhouse gas       emissions </a:t>
            </a:r>
          </a:p>
          <a:p>
            <a:pPr algn="ctr">
              <a:spcBef>
                <a:spcPct val="20000"/>
              </a:spcBef>
            </a:pPr>
            <a:r>
              <a:rPr lang="en-GB" sz="2400" b="1" i="1">
                <a:solidFill>
                  <a:srgbClr val="FFCC00"/>
                </a:solidFill>
                <a:latin typeface="AGaramond" pitchFamily="18" charset="0"/>
              </a:rPr>
              <a:t>                               </a:t>
            </a:r>
          </a:p>
        </p:txBody>
      </p:sp>
      <p:sp>
        <p:nvSpPr>
          <p:cNvPr id="344071" name="Text Box 7"/>
          <p:cNvSpPr txBox="1">
            <a:spLocks noChangeArrowheads="1"/>
          </p:cNvSpPr>
          <p:nvPr/>
        </p:nvSpPr>
        <p:spPr bwMode="auto">
          <a:xfrm>
            <a:off x="719138" y="768350"/>
            <a:ext cx="3097212" cy="457200"/>
          </a:xfrm>
          <a:prstGeom prst="rect">
            <a:avLst/>
          </a:prstGeom>
          <a:noFill/>
          <a:ln w="9525">
            <a:noFill/>
            <a:miter lim="800000"/>
            <a:headEnd/>
            <a:tailEnd/>
          </a:ln>
          <a:effectLst/>
        </p:spPr>
        <p:txBody>
          <a:bodyPr>
            <a:spAutoFit/>
          </a:bodyPr>
          <a:lstStyle/>
          <a:p>
            <a:r>
              <a:rPr lang="en-GB" sz="2400" b="1" i="1">
                <a:latin typeface="AGaramond" pitchFamily="18" charset="0"/>
              </a:rPr>
              <a:t>“We already know  . . . </a:t>
            </a:r>
          </a:p>
        </p:txBody>
      </p:sp>
      <p:sp>
        <p:nvSpPr>
          <p:cNvPr id="344072" name="Text Box 8"/>
          <p:cNvSpPr txBox="1">
            <a:spLocks noChangeArrowheads="1"/>
          </p:cNvSpPr>
          <p:nvPr/>
        </p:nvSpPr>
        <p:spPr bwMode="auto">
          <a:xfrm>
            <a:off x="3733800" y="779463"/>
            <a:ext cx="2479675" cy="457200"/>
          </a:xfrm>
          <a:prstGeom prst="rect">
            <a:avLst/>
          </a:prstGeom>
          <a:noFill/>
          <a:ln w="9525">
            <a:noFill/>
            <a:miter lim="800000"/>
            <a:headEnd/>
            <a:tailEnd/>
          </a:ln>
          <a:effectLst/>
        </p:spPr>
        <p:txBody>
          <a:bodyPr>
            <a:spAutoFit/>
          </a:bodyPr>
          <a:lstStyle/>
          <a:p>
            <a:pPr>
              <a:spcBef>
                <a:spcPct val="50000"/>
              </a:spcBef>
            </a:pPr>
            <a:r>
              <a:rPr lang="en-GB" sz="2400" b="1" i="1">
                <a:solidFill>
                  <a:srgbClr val="0066FF"/>
                </a:solidFill>
                <a:latin typeface="BankGothic Md BT" pitchFamily="34" charset="0"/>
              </a:rPr>
              <a:t>HERE &amp; NOW</a:t>
            </a:r>
          </a:p>
        </p:txBody>
      </p:sp>
      <p:sp>
        <p:nvSpPr>
          <p:cNvPr id="344073" name="Text Box 9"/>
          <p:cNvSpPr txBox="1">
            <a:spLocks noChangeArrowheads="1"/>
          </p:cNvSpPr>
          <p:nvPr/>
        </p:nvSpPr>
        <p:spPr bwMode="auto">
          <a:xfrm>
            <a:off x="2919413" y="4275138"/>
            <a:ext cx="2220912" cy="457200"/>
          </a:xfrm>
          <a:prstGeom prst="rect">
            <a:avLst/>
          </a:prstGeom>
          <a:noFill/>
          <a:ln w="9525">
            <a:noFill/>
            <a:miter lim="800000"/>
            <a:headEnd/>
            <a:tailEnd/>
          </a:ln>
          <a:effectLst/>
        </p:spPr>
        <p:txBody>
          <a:bodyPr>
            <a:spAutoFit/>
          </a:bodyPr>
          <a:lstStyle/>
          <a:p>
            <a:pPr algn="ctr">
              <a:spcBef>
                <a:spcPct val="50000"/>
              </a:spcBef>
            </a:pPr>
            <a:r>
              <a:rPr lang="en-GB" sz="2400" b="1" i="1">
                <a:solidFill>
                  <a:srgbClr val="0066FF"/>
                </a:solidFill>
                <a:latin typeface="BankGothic Md BT" pitchFamily="34" charset="0"/>
              </a:rPr>
              <a:t>By THEN</a:t>
            </a:r>
          </a:p>
        </p:txBody>
      </p:sp>
      <p:sp>
        <p:nvSpPr>
          <p:cNvPr id="344074" name="Text Box 10"/>
          <p:cNvSpPr txBox="1">
            <a:spLocks noChangeArrowheads="1"/>
          </p:cNvSpPr>
          <p:nvPr/>
        </p:nvSpPr>
        <p:spPr bwMode="auto">
          <a:xfrm>
            <a:off x="2187575" y="1187450"/>
            <a:ext cx="6356350" cy="457200"/>
          </a:xfrm>
          <a:prstGeom prst="rect">
            <a:avLst/>
          </a:prstGeom>
          <a:noFill/>
          <a:ln w="9525">
            <a:noFill/>
            <a:miter lim="800000"/>
            <a:headEnd/>
            <a:tailEnd/>
          </a:ln>
          <a:effectLst/>
        </p:spPr>
        <p:txBody>
          <a:bodyPr>
            <a:spAutoFit/>
          </a:bodyPr>
          <a:lstStyle/>
          <a:p>
            <a:pPr algn="r"/>
            <a:r>
              <a:rPr lang="en-GB" sz="2400" b="1" i="1">
                <a:latin typeface="AGaramond" pitchFamily="18" charset="0"/>
              </a:rPr>
              <a:t>when dangerous climate change has been avoided,</a:t>
            </a:r>
          </a:p>
        </p:txBody>
      </p:sp>
      <p:sp>
        <p:nvSpPr>
          <p:cNvPr id="344075" name="Rectangle 11"/>
          <p:cNvSpPr>
            <a:spLocks noChangeArrowheads="1"/>
          </p:cNvSpPr>
          <p:nvPr/>
        </p:nvSpPr>
        <p:spPr bwMode="auto">
          <a:xfrm>
            <a:off x="3684588" y="4667250"/>
            <a:ext cx="5076825" cy="1333500"/>
          </a:xfrm>
          <a:prstGeom prst="rect">
            <a:avLst/>
          </a:prstGeom>
          <a:noFill/>
          <a:ln w="9525">
            <a:noFill/>
            <a:miter lim="800000"/>
            <a:headEnd/>
            <a:tailEnd/>
          </a:ln>
          <a:effectLst/>
        </p:spPr>
        <p:txBody>
          <a:bodyPr>
            <a:spAutoFit/>
          </a:bodyPr>
          <a:lstStyle/>
          <a:p>
            <a:pPr algn="r">
              <a:spcBef>
                <a:spcPct val="20000"/>
              </a:spcBef>
            </a:pPr>
            <a:r>
              <a:rPr lang="en-GB" sz="2400" b="1" i="1">
                <a:latin typeface="AGaramond" pitchFamily="18" charset="0"/>
              </a:rPr>
              <a:t>resolving </a:t>
            </a:r>
          </a:p>
          <a:p>
            <a:pPr algn="r">
              <a:spcBef>
                <a:spcPct val="20000"/>
              </a:spcBef>
            </a:pPr>
            <a:r>
              <a:rPr lang="en-GB" sz="2400" b="1" i="1">
                <a:latin typeface="AGaramond" pitchFamily="18" charset="0"/>
              </a:rPr>
              <a:t>asymmetric conditions </a:t>
            </a:r>
          </a:p>
          <a:p>
            <a:pPr algn="r">
              <a:spcBef>
                <a:spcPct val="20000"/>
              </a:spcBef>
            </a:pPr>
            <a:r>
              <a:rPr lang="en-GB" sz="2400" b="1" i="1">
                <a:latin typeface="AGaramond" pitchFamily="18" charset="0"/>
              </a:rPr>
              <a:t>of “Expansion &amp; Divergence.”</a:t>
            </a:r>
          </a:p>
        </p:txBody>
      </p:sp>
      <p:graphicFrame>
        <p:nvGraphicFramePr>
          <p:cNvPr id="344076" name="Object 12"/>
          <p:cNvGraphicFramePr>
            <a:graphicFrameLocks noChangeAspect="1"/>
          </p:cNvGraphicFramePr>
          <p:nvPr/>
        </p:nvGraphicFramePr>
        <p:xfrm>
          <a:off x="4230688" y="5441950"/>
          <a:ext cx="682625" cy="785813"/>
        </p:xfrm>
        <a:graphic>
          <a:graphicData uri="http://schemas.openxmlformats.org/presentationml/2006/ole">
            <p:oleObj spid="_x0000_s344076" name="CorelDRAW" r:id="rId6" imgW="923040" imgH="1062360" progId="CorelDraw.Graphic.8">
              <p:embed/>
            </p:oleObj>
          </a:graphicData>
        </a:graphic>
      </p:graphicFrame>
      <p:graphicFrame>
        <p:nvGraphicFramePr>
          <p:cNvPr id="344079" name="Object 15"/>
          <p:cNvGraphicFramePr>
            <a:graphicFrameLocks noChangeAspect="1"/>
          </p:cNvGraphicFramePr>
          <p:nvPr/>
        </p:nvGraphicFramePr>
        <p:xfrm>
          <a:off x="4170363" y="3609975"/>
          <a:ext cx="614362" cy="225425"/>
        </p:xfrm>
        <a:graphic>
          <a:graphicData uri="http://schemas.openxmlformats.org/presentationml/2006/ole">
            <p:oleObj spid="_x0000_s344079" name="CorelDRAW" r:id="rId7" imgW="3427200" imgH="1824120" progId="CorelDraw.Graphic.8">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wd">
                                    <p:tmPct val="100000"/>
                                  </p:iterate>
                                  <p:childTnLst>
                                    <p:set>
                                      <p:cBhvr>
                                        <p:cTn id="6" dur="1" fill="hold">
                                          <p:stCondLst>
                                            <p:cond delay="0"/>
                                          </p:stCondLst>
                                        </p:cTn>
                                        <p:tgtEl>
                                          <p:spTgt spid="344071"/>
                                        </p:tgtEl>
                                        <p:attrNameLst>
                                          <p:attrName>style.visibility</p:attrName>
                                        </p:attrNameLst>
                                      </p:cBhvr>
                                      <p:to>
                                        <p:strVal val="visible"/>
                                      </p:to>
                                    </p:set>
                                    <p:animEffect transition="in" filter="wipe(left)">
                                      <p:cBhvr>
                                        <p:cTn id="7" dur="300"/>
                                        <p:tgtEl>
                                          <p:spTgt spid="344071"/>
                                        </p:tgtEl>
                                      </p:cBhvr>
                                    </p:animEffect>
                                  </p:childTnLst>
                                </p:cTn>
                              </p:par>
                            </p:childTnLst>
                          </p:cTn>
                        </p:par>
                        <p:par>
                          <p:cTn id="8" fill="hold">
                            <p:stCondLst>
                              <p:cond delay="2100"/>
                            </p:stCondLst>
                            <p:childTnLst>
                              <p:par>
                                <p:cTn id="9" presetID="9" presetClass="entr" presetSubtype="0" fill="hold" grpId="0" nodeType="afterEffect">
                                  <p:stCondLst>
                                    <p:cond delay="0"/>
                                  </p:stCondLst>
                                  <p:childTnLst>
                                    <p:set>
                                      <p:cBhvr>
                                        <p:cTn id="10" dur="1" fill="hold">
                                          <p:stCondLst>
                                            <p:cond delay="0"/>
                                          </p:stCondLst>
                                        </p:cTn>
                                        <p:tgtEl>
                                          <p:spTgt spid="344072"/>
                                        </p:tgtEl>
                                        <p:attrNameLst>
                                          <p:attrName>style.visibility</p:attrName>
                                        </p:attrNameLst>
                                      </p:cBhvr>
                                      <p:to>
                                        <p:strVal val="visible"/>
                                      </p:to>
                                    </p:set>
                                    <p:animEffect transition="in" filter="dissolve">
                                      <p:cBhvr>
                                        <p:cTn id="11" dur="500"/>
                                        <p:tgtEl>
                                          <p:spTgt spid="344072"/>
                                        </p:tgtEl>
                                      </p:cBhvr>
                                    </p:animEffect>
                                  </p:childTnLst>
                                </p:cTn>
                              </p:par>
                            </p:childTnLst>
                          </p:cTn>
                        </p:par>
                        <p:par>
                          <p:cTn id="12" fill="hold">
                            <p:stCondLst>
                              <p:cond delay="2600"/>
                            </p:stCondLst>
                            <p:childTnLst>
                              <p:par>
                                <p:cTn id="13" presetID="22" presetClass="entr" presetSubtype="8" fill="hold" grpId="0" nodeType="afterEffect">
                                  <p:stCondLst>
                                    <p:cond delay="0"/>
                                  </p:stCondLst>
                                  <p:iterate type="wd">
                                    <p:tmPct val="100000"/>
                                  </p:iterate>
                                  <p:childTnLst>
                                    <p:set>
                                      <p:cBhvr>
                                        <p:cTn id="14" dur="1" fill="hold">
                                          <p:stCondLst>
                                            <p:cond delay="0"/>
                                          </p:stCondLst>
                                        </p:cTn>
                                        <p:tgtEl>
                                          <p:spTgt spid="344074"/>
                                        </p:tgtEl>
                                        <p:attrNameLst>
                                          <p:attrName>style.visibility</p:attrName>
                                        </p:attrNameLst>
                                      </p:cBhvr>
                                      <p:to>
                                        <p:strVal val="visible"/>
                                      </p:to>
                                    </p:set>
                                    <p:animEffect transition="in" filter="wipe(left)">
                                      <p:cBhvr>
                                        <p:cTn id="15" dur="300"/>
                                        <p:tgtEl>
                                          <p:spTgt spid="344074"/>
                                        </p:tgtEl>
                                      </p:cBhvr>
                                    </p:animEffect>
                                  </p:childTnLst>
                                </p:cTn>
                              </p:par>
                            </p:childTnLst>
                          </p:cTn>
                        </p:par>
                        <p:par>
                          <p:cTn id="16" fill="hold">
                            <p:stCondLst>
                              <p:cond delay="5000"/>
                            </p:stCondLst>
                            <p:childTnLst>
                              <p:par>
                                <p:cTn id="17" presetID="22" presetClass="entr" presetSubtype="8" fill="hold" grpId="0" nodeType="afterEffect">
                                  <p:stCondLst>
                                    <p:cond delay="0"/>
                                  </p:stCondLst>
                                  <p:iterate type="wd">
                                    <p:tmPct val="100000"/>
                                  </p:iterate>
                                  <p:childTnLst>
                                    <p:set>
                                      <p:cBhvr>
                                        <p:cTn id="18" dur="1" fill="hold">
                                          <p:stCondLst>
                                            <p:cond delay="0"/>
                                          </p:stCondLst>
                                        </p:cTn>
                                        <p:tgtEl>
                                          <p:spTgt spid="344069"/>
                                        </p:tgtEl>
                                        <p:attrNameLst>
                                          <p:attrName>style.visibility</p:attrName>
                                        </p:attrNameLst>
                                      </p:cBhvr>
                                      <p:to>
                                        <p:strVal val="visible"/>
                                      </p:to>
                                    </p:set>
                                    <p:animEffect transition="in" filter="wipe(left)">
                                      <p:cBhvr>
                                        <p:cTn id="19" dur="300"/>
                                        <p:tgtEl>
                                          <p:spTgt spid="344069"/>
                                        </p:tgtEl>
                                      </p:cBhvr>
                                    </p:animEffect>
                                  </p:childTnLst>
                                </p:cTn>
                              </p:par>
                            </p:childTnLst>
                          </p:cTn>
                        </p:par>
                        <p:par>
                          <p:cTn id="20" fill="hold">
                            <p:stCondLst>
                              <p:cond delay="8600"/>
                            </p:stCondLst>
                            <p:childTnLst>
                              <p:par>
                                <p:cTn id="21" presetID="22" presetClass="entr" presetSubtype="8" fill="hold" grpId="0" nodeType="afterEffect">
                                  <p:stCondLst>
                                    <p:cond delay="0"/>
                                  </p:stCondLst>
                                  <p:iterate type="wd">
                                    <p:tmPct val="100000"/>
                                  </p:iterate>
                                  <p:childTnLst>
                                    <p:set>
                                      <p:cBhvr>
                                        <p:cTn id="22" dur="1" fill="hold">
                                          <p:stCondLst>
                                            <p:cond delay="0"/>
                                          </p:stCondLst>
                                        </p:cTn>
                                        <p:tgtEl>
                                          <p:spTgt spid="344068"/>
                                        </p:tgtEl>
                                        <p:attrNameLst>
                                          <p:attrName>style.visibility</p:attrName>
                                        </p:attrNameLst>
                                      </p:cBhvr>
                                      <p:to>
                                        <p:strVal val="visible"/>
                                      </p:to>
                                    </p:set>
                                    <p:animEffect transition="in" filter="wipe(left)">
                                      <p:cBhvr>
                                        <p:cTn id="23" dur="300"/>
                                        <p:tgtEl>
                                          <p:spTgt spid="344068"/>
                                        </p:tgtEl>
                                      </p:cBhvr>
                                    </p:animEffect>
                                  </p:childTnLst>
                                </p:cTn>
                              </p:par>
                            </p:childTnLst>
                          </p:cTn>
                        </p:par>
                        <p:par>
                          <p:cTn id="24" fill="hold">
                            <p:stCondLst>
                              <p:cond delay="10400"/>
                            </p:stCondLst>
                            <p:childTnLst>
                              <p:par>
                                <p:cTn id="25" presetID="22" presetClass="entr" presetSubtype="8" fill="hold" grpId="0" nodeType="afterEffect">
                                  <p:stCondLst>
                                    <p:cond delay="0"/>
                                  </p:stCondLst>
                                  <p:iterate type="lt">
                                    <p:tmPct val="100000"/>
                                  </p:iterate>
                                  <p:childTnLst>
                                    <p:set>
                                      <p:cBhvr>
                                        <p:cTn id="26" dur="1" fill="hold">
                                          <p:stCondLst>
                                            <p:cond delay="0"/>
                                          </p:stCondLst>
                                        </p:cTn>
                                        <p:tgtEl>
                                          <p:spTgt spid="344073"/>
                                        </p:tgtEl>
                                        <p:attrNameLst>
                                          <p:attrName>style.visibility</p:attrName>
                                        </p:attrNameLst>
                                      </p:cBhvr>
                                      <p:to>
                                        <p:strVal val="visible"/>
                                      </p:to>
                                    </p:set>
                                    <p:animEffect transition="in" filter="wipe(left)">
                                      <p:cBhvr>
                                        <p:cTn id="27" dur="75"/>
                                        <p:tgtEl>
                                          <p:spTgt spid="344073"/>
                                        </p:tgtEl>
                                      </p:cBhvr>
                                    </p:animEffect>
                                  </p:childTnLst>
                                </p:cTn>
                              </p:par>
                            </p:childTnLst>
                          </p:cTn>
                        </p:par>
                        <p:par>
                          <p:cTn id="28" fill="hold">
                            <p:stCondLst>
                              <p:cond delay="10850"/>
                            </p:stCondLst>
                            <p:childTnLst>
                              <p:par>
                                <p:cTn id="29" presetID="23" presetClass="entr" presetSubtype="528" fill="hold" nodeType="afterEffect">
                                  <p:stCondLst>
                                    <p:cond delay="0"/>
                                  </p:stCondLst>
                                  <p:childTnLst>
                                    <p:set>
                                      <p:cBhvr>
                                        <p:cTn id="30" dur="1" fill="hold">
                                          <p:stCondLst>
                                            <p:cond delay="0"/>
                                          </p:stCondLst>
                                        </p:cTn>
                                        <p:tgtEl>
                                          <p:spTgt spid="344066"/>
                                        </p:tgtEl>
                                        <p:attrNameLst>
                                          <p:attrName>style.visibility</p:attrName>
                                        </p:attrNameLst>
                                      </p:cBhvr>
                                      <p:to>
                                        <p:strVal val="visible"/>
                                      </p:to>
                                    </p:set>
                                    <p:anim calcmode="lin" valueType="num">
                                      <p:cBhvr>
                                        <p:cTn id="31" dur="500" fill="hold"/>
                                        <p:tgtEl>
                                          <p:spTgt spid="344066"/>
                                        </p:tgtEl>
                                        <p:attrNameLst>
                                          <p:attrName>ppt_w</p:attrName>
                                        </p:attrNameLst>
                                      </p:cBhvr>
                                      <p:tavLst>
                                        <p:tav tm="0">
                                          <p:val>
                                            <p:fltVal val="0"/>
                                          </p:val>
                                        </p:tav>
                                        <p:tav tm="100000">
                                          <p:val>
                                            <p:strVal val="#ppt_w"/>
                                          </p:val>
                                        </p:tav>
                                      </p:tavLst>
                                    </p:anim>
                                    <p:anim calcmode="lin" valueType="num">
                                      <p:cBhvr>
                                        <p:cTn id="32" dur="500" fill="hold"/>
                                        <p:tgtEl>
                                          <p:spTgt spid="344066"/>
                                        </p:tgtEl>
                                        <p:attrNameLst>
                                          <p:attrName>ppt_h</p:attrName>
                                        </p:attrNameLst>
                                      </p:cBhvr>
                                      <p:tavLst>
                                        <p:tav tm="0">
                                          <p:val>
                                            <p:fltVal val="0"/>
                                          </p:val>
                                        </p:tav>
                                        <p:tav tm="100000">
                                          <p:val>
                                            <p:strVal val="#ppt_h"/>
                                          </p:val>
                                        </p:tav>
                                      </p:tavLst>
                                    </p:anim>
                                    <p:anim calcmode="lin" valueType="num">
                                      <p:cBhvr>
                                        <p:cTn id="33" dur="500" fill="hold"/>
                                        <p:tgtEl>
                                          <p:spTgt spid="344066"/>
                                        </p:tgtEl>
                                        <p:attrNameLst>
                                          <p:attrName>ppt_x</p:attrName>
                                        </p:attrNameLst>
                                      </p:cBhvr>
                                      <p:tavLst>
                                        <p:tav tm="0">
                                          <p:val>
                                            <p:fltVal val="0.5"/>
                                          </p:val>
                                        </p:tav>
                                        <p:tav tm="100000">
                                          <p:val>
                                            <p:strVal val="#ppt_x"/>
                                          </p:val>
                                        </p:tav>
                                      </p:tavLst>
                                    </p:anim>
                                    <p:anim calcmode="lin" valueType="num">
                                      <p:cBhvr>
                                        <p:cTn id="34" dur="500" fill="hold"/>
                                        <p:tgtEl>
                                          <p:spTgt spid="344066"/>
                                        </p:tgtEl>
                                        <p:attrNameLst>
                                          <p:attrName>ppt_y</p:attrName>
                                        </p:attrNameLst>
                                      </p:cBhvr>
                                      <p:tavLst>
                                        <p:tav tm="0">
                                          <p:val>
                                            <p:fltVal val="0.5"/>
                                          </p:val>
                                        </p:tav>
                                        <p:tav tm="100000">
                                          <p:val>
                                            <p:strVal val="#ppt_y"/>
                                          </p:val>
                                        </p:tav>
                                      </p:tavLst>
                                    </p:anim>
                                  </p:childTnLst>
                                  <p:subTnLst>
                                    <p:cmd type="evt" cmd="onstopaudio">
                                      <p:cBhvr>
                                        <p:cTn display="0" masterRel="sameClick">
                                          <p:stCondLst>
                                            <p:cond evt="begin" delay="0">
                                              <p:tn val="29"/>
                                            </p:cond>
                                          </p:stCondLst>
                                        </p:cTn>
                                        <p:tgtEl>
                                          <p:sldTgt/>
                                        </p:tgtEl>
                                      </p:cBhvr>
                                    </p:cmd>
                                  </p:subTnLst>
                                </p:cTn>
                              </p:par>
                            </p:childTnLst>
                          </p:cTn>
                        </p:par>
                        <p:par>
                          <p:cTn id="35" fill="hold">
                            <p:stCondLst>
                              <p:cond delay="11350"/>
                            </p:stCondLst>
                            <p:childTnLst>
                              <p:par>
                                <p:cTn id="36" presetID="22" presetClass="entr" presetSubtype="8" fill="hold" grpId="0" nodeType="afterEffect">
                                  <p:stCondLst>
                                    <p:cond delay="0"/>
                                  </p:stCondLst>
                                  <p:iterate type="wd">
                                    <p:tmPct val="100000"/>
                                  </p:iterate>
                                  <p:childTnLst>
                                    <p:set>
                                      <p:cBhvr>
                                        <p:cTn id="37" dur="1" fill="hold">
                                          <p:stCondLst>
                                            <p:cond delay="0"/>
                                          </p:stCondLst>
                                        </p:cTn>
                                        <p:tgtEl>
                                          <p:spTgt spid="344075"/>
                                        </p:tgtEl>
                                        <p:attrNameLst>
                                          <p:attrName>style.visibility</p:attrName>
                                        </p:attrNameLst>
                                      </p:cBhvr>
                                      <p:to>
                                        <p:strVal val="visible"/>
                                      </p:to>
                                    </p:set>
                                    <p:animEffect transition="in" filter="wipe(left)">
                                      <p:cBhvr>
                                        <p:cTn id="38" dur="300"/>
                                        <p:tgtEl>
                                          <p:spTgt spid="344075"/>
                                        </p:tgtEl>
                                      </p:cBhvr>
                                    </p:animEffect>
                                  </p:childTnLst>
                                </p:cTn>
                              </p:par>
                            </p:childTnLst>
                          </p:cTn>
                        </p:par>
                        <p:par>
                          <p:cTn id="39" fill="hold">
                            <p:stCondLst>
                              <p:cond delay="14050"/>
                            </p:stCondLst>
                            <p:childTnLst>
                              <p:par>
                                <p:cTn id="40" presetID="9" presetClass="entr" presetSubtype="0" fill="hold" nodeType="afterEffect">
                                  <p:stCondLst>
                                    <p:cond delay="0"/>
                                  </p:stCondLst>
                                  <p:childTnLst>
                                    <p:set>
                                      <p:cBhvr>
                                        <p:cTn id="41" dur="1" fill="hold">
                                          <p:stCondLst>
                                            <p:cond delay="0"/>
                                          </p:stCondLst>
                                        </p:cTn>
                                        <p:tgtEl>
                                          <p:spTgt spid="344076"/>
                                        </p:tgtEl>
                                        <p:attrNameLst>
                                          <p:attrName>style.visibility</p:attrName>
                                        </p:attrNameLst>
                                      </p:cBhvr>
                                      <p:to>
                                        <p:strVal val="visible"/>
                                      </p:to>
                                    </p:set>
                                    <p:animEffect transition="in" filter="dissolve">
                                      <p:cBhvr>
                                        <p:cTn id="42" dur="500"/>
                                        <p:tgtEl>
                                          <p:spTgt spid="344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8" grpId="0" autoUpdateAnimBg="0"/>
      <p:bldP spid="344069" grpId="0" autoUpdateAnimBg="0"/>
      <p:bldP spid="344071" grpId="0" autoUpdateAnimBg="0"/>
      <p:bldP spid="344072" grpId="0" autoUpdateAnimBg="0"/>
      <p:bldP spid="344073" grpId="0" autoUpdateAnimBg="0"/>
      <p:bldP spid="344074" grpId="0" autoUpdateAnimBg="0"/>
      <p:bldP spid="34407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669900"/>
            </a:gs>
            <a:gs pos="50000">
              <a:srgbClr val="3399FF"/>
            </a:gs>
            <a:gs pos="100000">
              <a:srgbClr val="669900"/>
            </a:gs>
          </a:gsLst>
          <a:lin ang="18900000" scaled="1"/>
        </a:gradFill>
        <a:effectLst/>
      </p:bgPr>
    </p:bg>
    <p:spTree>
      <p:nvGrpSpPr>
        <p:cNvPr id="1" name=""/>
        <p:cNvGrpSpPr/>
        <p:nvPr/>
      </p:nvGrpSpPr>
      <p:grpSpPr>
        <a:xfrm>
          <a:off x="0" y="0"/>
          <a:ext cx="0" cy="0"/>
          <a:chOff x="0" y="0"/>
          <a:chExt cx="0" cy="0"/>
        </a:xfrm>
      </p:grpSpPr>
      <p:sp>
        <p:nvSpPr>
          <p:cNvPr id="17" name="Footer Placeholder 3"/>
          <p:cNvSpPr>
            <a:spLocks noGrp="1"/>
          </p:cNvSpPr>
          <p:nvPr>
            <p:ph type="ftr" sz="quarter" idx="11"/>
          </p:nvPr>
        </p:nvSpPr>
        <p:spPr/>
        <p:txBody>
          <a:bodyPr/>
          <a:lstStyle/>
          <a:p>
            <a:r>
              <a:rPr lang="en-GB"/>
              <a:t>GCI www.gci.org.uk</a:t>
            </a:r>
          </a:p>
        </p:txBody>
      </p:sp>
      <p:sp>
        <p:nvSpPr>
          <p:cNvPr id="365570" name="Text Box 2"/>
          <p:cNvSpPr txBox="1">
            <a:spLocks noChangeArrowheads="1"/>
          </p:cNvSpPr>
          <p:nvPr/>
        </p:nvSpPr>
        <p:spPr bwMode="auto">
          <a:xfrm rot="-5400000">
            <a:off x="-2551906" y="3013868"/>
            <a:ext cx="5638800" cy="823913"/>
          </a:xfrm>
          <a:prstGeom prst="rect">
            <a:avLst/>
          </a:prstGeom>
          <a:noFill/>
          <a:ln w="9525">
            <a:noFill/>
            <a:miter lim="800000"/>
            <a:headEnd/>
            <a:tailEnd/>
          </a:ln>
          <a:effectLst/>
        </p:spPr>
        <p:txBody>
          <a:bodyPr>
            <a:spAutoFit/>
          </a:bodyPr>
          <a:lstStyle/>
          <a:p>
            <a:pPr algn="ctr">
              <a:spcBef>
                <a:spcPct val="50000"/>
              </a:spcBef>
            </a:pPr>
            <a:r>
              <a:rPr lang="en-GB" sz="4800" b="1">
                <a:latin typeface="BankGothic Md BT" pitchFamily="34" charset="0"/>
              </a:rPr>
              <a:t>GUESSWORK</a:t>
            </a:r>
          </a:p>
        </p:txBody>
      </p:sp>
      <p:sp>
        <p:nvSpPr>
          <p:cNvPr id="365571" name="Text Box 3"/>
          <p:cNvSpPr txBox="1">
            <a:spLocks noChangeArrowheads="1"/>
          </p:cNvSpPr>
          <p:nvPr/>
        </p:nvSpPr>
        <p:spPr bwMode="auto">
          <a:xfrm>
            <a:off x="1963738" y="0"/>
            <a:ext cx="5280025" cy="604838"/>
          </a:xfrm>
          <a:prstGeom prst="rect">
            <a:avLst/>
          </a:prstGeom>
          <a:noFill/>
          <a:ln w="9525">
            <a:noFill/>
            <a:miter lim="800000"/>
            <a:headEnd/>
            <a:tailEnd/>
          </a:ln>
          <a:effectLst/>
        </p:spPr>
        <p:txBody>
          <a:bodyPr>
            <a:spAutoFit/>
          </a:bodyPr>
          <a:lstStyle/>
          <a:p>
            <a:pPr algn="ctr">
              <a:lnSpc>
                <a:spcPct val="70000"/>
              </a:lnSpc>
            </a:pPr>
            <a:r>
              <a:rPr lang="en-GB" sz="4800" b="1">
                <a:latin typeface="BankGothic Md BT" pitchFamily="34" charset="0"/>
              </a:rPr>
              <a:t>Sub-GLOBAL                                               </a:t>
            </a:r>
          </a:p>
        </p:txBody>
      </p:sp>
      <p:sp>
        <p:nvSpPr>
          <p:cNvPr id="365572" name="Rectangle 4"/>
          <p:cNvSpPr>
            <a:spLocks noChangeArrowheads="1"/>
          </p:cNvSpPr>
          <p:nvPr/>
        </p:nvSpPr>
        <p:spPr bwMode="auto">
          <a:xfrm>
            <a:off x="3068638" y="6216650"/>
            <a:ext cx="3032125" cy="641350"/>
          </a:xfrm>
          <a:prstGeom prst="rect">
            <a:avLst/>
          </a:prstGeom>
          <a:noFill/>
          <a:ln w="9525">
            <a:noFill/>
            <a:miter lim="800000"/>
            <a:headEnd/>
            <a:tailEnd/>
          </a:ln>
          <a:effectLst/>
        </p:spPr>
        <p:txBody>
          <a:bodyPr wrap="none">
            <a:spAutoFit/>
          </a:bodyPr>
          <a:lstStyle/>
          <a:p>
            <a:pPr>
              <a:lnSpc>
                <a:spcPct val="75000"/>
              </a:lnSpc>
            </a:pPr>
            <a:r>
              <a:rPr lang="en-GB" sz="4800" b="1">
                <a:latin typeface="BankGothic Md BT" pitchFamily="34" charset="0"/>
              </a:rPr>
              <a:t>GLOBAL</a:t>
            </a:r>
          </a:p>
        </p:txBody>
      </p:sp>
      <p:sp>
        <p:nvSpPr>
          <p:cNvPr id="365573" name="Text Box 5"/>
          <p:cNvSpPr txBox="1">
            <a:spLocks noChangeArrowheads="1"/>
          </p:cNvSpPr>
          <p:nvPr/>
        </p:nvSpPr>
        <p:spPr bwMode="auto">
          <a:xfrm rot="-16200000">
            <a:off x="6406357" y="3004343"/>
            <a:ext cx="5029200" cy="823913"/>
          </a:xfrm>
          <a:prstGeom prst="rect">
            <a:avLst/>
          </a:prstGeom>
          <a:noFill/>
          <a:ln w="9525">
            <a:noFill/>
            <a:miter lim="800000"/>
            <a:headEnd/>
            <a:tailEnd/>
          </a:ln>
          <a:effectLst/>
        </p:spPr>
        <p:txBody>
          <a:bodyPr>
            <a:spAutoFit/>
          </a:bodyPr>
          <a:lstStyle/>
          <a:p>
            <a:pPr algn="ctr">
              <a:spcBef>
                <a:spcPct val="50000"/>
              </a:spcBef>
            </a:pPr>
            <a:r>
              <a:rPr lang="en-GB" sz="4800" b="1">
                <a:latin typeface="BankGothic Md BT" pitchFamily="34" charset="0"/>
              </a:rPr>
              <a:t>FRAMEWORK</a:t>
            </a:r>
          </a:p>
        </p:txBody>
      </p:sp>
      <p:sp>
        <p:nvSpPr>
          <p:cNvPr id="365574" name="Text Box 6"/>
          <p:cNvSpPr txBox="1">
            <a:spLocks noChangeArrowheads="1"/>
          </p:cNvSpPr>
          <p:nvPr/>
        </p:nvSpPr>
        <p:spPr bwMode="auto">
          <a:xfrm rot="-21600000">
            <a:off x="1347788" y="4532313"/>
            <a:ext cx="2819400" cy="457200"/>
          </a:xfrm>
          <a:prstGeom prst="rect">
            <a:avLst/>
          </a:prstGeom>
          <a:noFill/>
          <a:ln w="9525">
            <a:noFill/>
            <a:miter lim="800000"/>
            <a:headEnd/>
            <a:tailEnd/>
          </a:ln>
          <a:effectLst/>
        </p:spPr>
        <p:txBody>
          <a:bodyPr>
            <a:spAutoFit/>
          </a:bodyPr>
          <a:lstStyle/>
          <a:p>
            <a:pPr>
              <a:spcBef>
                <a:spcPct val="50000"/>
              </a:spcBef>
            </a:pPr>
            <a:r>
              <a:rPr lang="en-GB" sz="2400" b="1">
                <a:latin typeface="Futura Lt BT" pitchFamily="34" charset="0"/>
              </a:rPr>
              <a:t>Fatalist</a:t>
            </a:r>
          </a:p>
        </p:txBody>
      </p:sp>
      <p:sp>
        <p:nvSpPr>
          <p:cNvPr id="365575" name="Text Box 7"/>
          <p:cNvSpPr txBox="1">
            <a:spLocks noChangeArrowheads="1"/>
          </p:cNvSpPr>
          <p:nvPr/>
        </p:nvSpPr>
        <p:spPr bwMode="auto">
          <a:xfrm>
            <a:off x="4981575" y="1920875"/>
            <a:ext cx="2800350" cy="457200"/>
          </a:xfrm>
          <a:prstGeom prst="rect">
            <a:avLst/>
          </a:prstGeom>
          <a:noFill/>
          <a:ln w="9525">
            <a:noFill/>
            <a:miter lim="800000"/>
            <a:headEnd/>
            <a:tailEnd/>
          </a:ln>
          <a:effectLst/>
        </p:spPr>
        <p:txBody>
          <a:bodyPr>
            <a:spAutoFit/>
          </a:bodyPr>
          <a:lstStyle/>
          <a:p>
            <a:pPr algn="r"/>
            <a:r>
              <a:rPr lang="en-GB" sz="2400" b="1">
                <a:latin typeface="Futura Lt BT" pitchFamily="34" charset="0"/>
              </a:rPr>
              <a:t>Heirarchist </a:t>
            </a:r>
          </a:p>
        </p:txBody>
      </p:sp>
      <p:sp>
        <p:nvSpPr>
          <p:cNvPr id="365576" name="Text Box 8"/>
          <p:cNvSpPr txBox="1">
            <a:spLocks noChangeArrowheads="1"/>
          </p:cNvSpPr>
          <p:nvPr/>
        </p:nvSpPr>
        <p:spPr bwMode="auto">
          <a:xfrm rot="-21600000">
            <a:off x="1347788" y="1920875"/>
            <a:ext cx="2768600" cy="457200"/>
          </a:xfrm>
          <a:prstGeom prst="rect">
            <a:avLst/>
          </a:prstGeom>
          <a:noFill/>
          <a:ln w="9525">
            <a:noFill/>
            <a:miter lim="800000"/>
            <a:headEnd/>
            <a:tailEnd/>
          </a:ln>
          <a:effectLst/>
        </p:spPr>
        <p:txBody>
          <a:bodyPr>
            <a:spAutoFit/>
          </a:bodyPr>
          <a:lstStyle/>
          <a:p>
            <a:pPr>
              <a:spcBef>
                <a:spcPct val="50000"/>
              </a:spcBef>
            </a:pPr>
            <a:r>
              <a:rPr lang="en-GB" sz="2400" b="1">
                <a:latin typeface="Futura Lt BT" pitchFamily="34" charset="0"/>
              </a:rPr>
              <a:t>Individualist</a:t>
            </a:r>
          </a:p>
        </p:txBody>
      </p:sp>
      <p:sp>
        <p:nvSpPr>
          <p:cNvPr id="365577" name="Text Box 9"/>
          <p:cNvSpPr txBox="1">
            <a:spLocks noChangeArrowheads="1"/>
          </p:cNvSpPr>
          <p:nvPr/>
        </p:nvSpPr>
        <p:spPr bwMode="auto">
          <a:xfrm rot="-21600000">
            <a:off x="4308475" y="4538663"/>
            <a:ext cx="3473450" cy="457200"/>
          </a:xfrm>
          <a:prstGeom prst="rect">
            <a:avLst/>
          </a:prstGeom>
          <a:noFill/>
          <a:ln w="9525">
            <a:noFill/>
            <a:miter lim="800000"/>
            <a:headEnd/>
            <a:tailEnd/>
          </a:ln>
          <a:effectLst/>
        </p:spPr>
        <p:txBody>
          <a:bodyPr>
            <a:spAutoFit/>
          </a:bodyPr>
          <a:lstStyle/>
          <a:p>
            <a:pPr algn="r">
              <a:spcBef>
                <a:spcPct val="50000"/>
              </a:spcBef>
            </a:pPr>
            <a:r>
              <a:rPr lang="en-GB" sz="2400" b="1">
                <a:latin typeface="Futura Lt BT" pitchFamily="34" charset="0"/>
              </a:rPr>
              <a:t>Egalitarian</a:t>
            </a:r>
          </a:p>
        </p:txBody>
      </p:sp>
      <p:sp>
        <p:nvSpPr>
          <p:cNvPr id="365579" name="Rectangle 11"/>
          <p:cNvSpPr>
            <a:spLocks noGrp="1" noChangeArrowheads="1"/>
          </p:cNvSpPr>
          <p:nvPr>
            <p:ph type="title"/>
          </p:nvPr>
        </p:nvSpPr>
        <p:spPr bwMode="auto">
          <a:xfrm>
            <a:off x="1347788" y="436563"/>
            <a:ext cx="6924675" cy="571500"/>
          </a:xfrm>
          <a:noFill/>
          <a:ln>
            <a:miter lim="800000"/>
            <a:headEnd/>
            <a:tailEnd/>
          </a:ln>
        </p:spPr>
        <p:txBody>
          <a:bodyPr vert="horz" wrap="square" lIns="91440" tIns="45720" rIns="91440" bIns="45720" numCol="1" anchor="t" anchorCtr="0" compatLnSpc="1">
            <a:prstTxWarp prst="textNoShape">
              <a:avLst/>
            </a:prstTxWarp>
          </a:bodyPr>
          <a:lstStyle/>
          <a:p>
            <a:r>
              <a:rPr lang="en-GB"/>
              <a:t>Global Consciousness . . . ?</a:t>
            </a:r>
          </a:p>
        </p:txBody>
      </p:sp>
      <p:sp>
        <p:nvSpPr>
          <p:cNvPr id="374259" name="Text Box 7667"/>
          <p:cNvSpPr txBox="1">
            <a:spLocks noChangeArrowheads="1"/>
          </p:cNvSpPr>
          <p:nvPr/>
        </p:nvSpPr>
        <p:spPr bwMode="auto">
          <a:xfrm>
            <a:off x="3446463" y="1008063"/>
            <a:ext cx="2251075" cy="396875"/>
          </a:xfrm>
          <a:prstGeom prst="rect">
            <a:avLst/>
          </a:prstGeom>
          <a:noFill/>
          <a:ln w="9525">
            <a:noFill/>
            <a:miter lim="800000"/>
            <a:headEnd/>
            <a:tailEnd/>
          </a:ln>
          <a:effectLst/>
        </p:spPr>
        <p:txBody>
          <a:bodyPr>
            <a:spAutoFit/>
          </a:bodyPr>
          <a:lstStyle/>
          <a:p>
            <a:pPr algn="r">
              <a:spcBef>
                <a:spcPct val="50000"/>
              </a:spcBef>
            </a:pPr>
            <a:r>
              <a:rPr lang="en-GB" sz="2000" b="1" u="sng">
                <a:solidFill>
                  <a:srgbClr val="FFFF00"/>
                </a:solidFill>
                <a:latin typeface="BankGothic Md BT" pitchFamily="34" charset="0"/>
              </a:rPr>
              <a:t>POPULATION</a:t>
            </a:r>
          </a:p>
        </p:txBody>
      </p:sp>
      <p:sp>
        <p:nvSpPr>
          <p:cNvPr id="374260" name="Text Box 7668"/>
          <p:cNvSpPr txBox="1">
            <a:spLocks noChangeArrowheads="1"/>
          </p:cNvSpPr>
          <p:nvPr/>
        </p:nvSpPr>
        <p:spPr bwMode="auto">
          <a:xfrm>
            <a:off x="6694488" y="3736975"/>
            <a:ext cx="1978025" cy="396875"/>
          </a:xfrm>
          <a:prstGeom prst="rect">
            <a:avLst/>
          </a:prstGeom>
          <a:noFill/>
          <a:ln w="9525">
            <a:noFill/>
            <a:miter lim="800000"/>
            <a:headEnd/>
            <a:tailEnd/>
          </a:ln>
          <a:effectLst/>
        </p:spPr>
        <p:txBody>
          <a:bodyPr>
            <a:spAutoFit/>
          </a:bodyPr>
          <a:lstStyle/>
          <a:p>
            <a:pPr algn="r">
              <a:spcBef>
                <a:spcPct val="50000"/>
              </a:spcBef>
            </a:pPr>
            <a:r>
              <a:rPr lang="en-GB" sz="2000" b="1" u="sng">
                <a:solidFill>
                  <a:srgbClr val="FFFF00"/>
                </a:solidFill>
                <a:latin typeface="BankGothic Md BT" pitchFamily="34" charset="0"/>
              </a:rPr>
              <a:t>IMPACT</a:t>
            </a:r>
          </a:p>
        </p:txBody>
      </p:sp>
      <p:sp>
        <p:nvSpPr>
          <p:cNvPr id="374261" name="Text Box 7669"/>
          <p:cNvSpPr txBox="1">
            <a:spLocks noChangeArrowheads="1"/>
          </p:cNvSpPr>
          <p:nvPr/>
        </p:nvSpPr>
        <p:spPr bwMode="auto">
          <a:xfrm>
            <a:off x="627063" y="3727450"/>
            <a:ext cx="2228850" cy="396875"/>
          </a:xfrm>
          <a:prstGeom prst="rect">
            <a:avLst/>
          </a:prstGeom>
          <a:noFill/>
          <a:ln w="9525">
            <a:noFill/>
            <a:miter lim="800000"/>
            <a:headEnd/>
            <a:tailEnd/>
          </a:ln>
          <a:effectLst/>
        </p:spPr>
        <p:txBody>
          <a:bodyPr>
            <a:spAutoFit/>
          </a:bodyPr>
          <a:lstStyle/>
          <a:p>
            <a:pPr>
              <a:spcBef>
                <a:spcPct val="50000"/>
              </a:spcBef>
            </a:pPr>
            <a:r>
              <a:rPr lang="en-GB" sz="2000" b="1" u="sng">
                <a:solidFill>
                  <a:srgbClr val="FFFF00"/>
                </a:solidFill>
                <a:latin typeface="BankGothic Md BT" pitchFamily="34" charset="0"/>
              </a:rPr>
              <a:t>INCOME</a:t>
            </a:r>
          </a:p>
        </p:txBody>
      </p:sp>
      <p:pic>
        <p:nvPicPr>
          <p:cNvPr id="374264" name="Picture 7672"/>
          <p:cNvPicPr>
            <a:picLocks noChangeAspect="1" noChangeArrowheads="1"/>
          </p:cNvPicPr>
          <p:nvPr/>
        </p:nvPicPr>
        <p:blipFill>
          <a:blip r:embed="rId5" cstate="print"/>
          <a:srcRect/>
          <a:stretch>
            <a:fillRect/>
          </a:stretch>
        </p:blipFill>
        <p:spPr bwMode="auto">
          <a:xfrm>
            <a:off x="1912938" y="2784475"/>
            <a:ext cx="5318125" cy="1454150"/>
          </a:xfrm>
          <a:prstGeom prst="rect">
            <a:avLst/>
          </a:prstGeom>
          <a:noFill/>
          <a:ln w="9525">
            <a:noFill/>
            <a:miter lim="800000"/>
            <a:headEnd/>
            <a:tailEnd/>
          </a:ln>
          <a:effectLst/>
        </p:spPr>
      </p:pic>
      <p:graphicFrame>
        <p:nvGraphicFramePr>
          <p:cNvPr id="374265" name="Object 7673"/>
          <p:cNvGraphicFramePr>
            <a:graphicFrameLocks noChangeAspect="1"/>
          </p:cNvGraphicFramePr>
          <p:nvPr/>
        </p:nvGraphicFramePr>
        <p:xfrm>
          <a:off x="1922463" y="2781300"/>
          <a:ext cx="5299075" cy="1455738"/>
        </p:xfrm>
        <a:graphic>
          <a:graphicData uri="http://schemas.openxmlformats.org/presentationml/2006/ole">
            <p:oleObj spid="_x0000_s374265" name="CorelDRAW" r:id="rId6" imgW="5298840" imgH="1782000" progId="CorelDraw.Graphic.8">
              <p:embed/>
            </p:oleObj>
          </a:graphicData>
        </a:graphic>
      </p:graphicFrame>
      <p:graphicFrame>
        <p:nvGraphicFramePr>
          <p:cNvPr id="365580" name="Object 12"/>
          <p:cNvGraphicFramePr>
            <a:graphicFrameLocks noChangeAspect="1"/>
          </p:cNvGraphicFramePr>
          <p:nvPr/>
        </p:nvGraphicFramePr>
        <p:xfrm>
          <a:off x="3306763" y="1654175"/>
          <a:ext cx="2530475" cy="2628900"/>
        </p:xfrm>
        <a:graphic>
          <a:graphicData uri="http://schemas.openxmlformats.org/presentationml/2006/ole">
            <p:oleObj spid="_x0000_s365580" name="CorelDRAW" r:id="rId7" imgW="3818520" imgH="3964320" progId="CorelDraw.Graphic.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365570"/>
                                        </p:tgtEl>
                                        <p:attrNameLst>
                                          <p:attrName>style.visibility</p:attrName>
                                        </p:attrNameLst>
                                      </p:cBhvr>
                                      <p:to>
                                        <p:strVal val="visible"/>
                                      </p:to>
                                    </p:set>
                                    <p:anim calcmode="lin" valueType="num">
                                      <p:cBhvr additive="base">
                                        <p:cTn id="7" dur="75" fill="hold"/>
                                        <p:tgtEl>
                                          <p:spTgt spid="365570"/>
                                        </p:tgtEl>
                                        <p:attrNameLst>
                                          <p:attrName>ppt_x</p:attrName>
                                        </p:attrNameLst>
                                      </p:cBhvr>
                                      <p:tavLst>
                                        <p:tav tm="0">
                                          <p:val>
                                            <p:strVal val="0-#ppt_w/2"/>
                                          </p:val>
                                        </p:tav>
                                        <p:tav tm="100000">
                                          <p:val>
                                            <p:strVal val="#ppt_x"/>
                                          </p:val>
                                        </p:tav>
                                      </p:tavLst>
                                    </p:anim>
                                    <p:anim calcmode="lin" valueType="num">
                                      <p:cBhvr additive="base">
                                        <p:cTn id="8" dur="75" fill="hold"/>
                                        <p:tgtEl>
                                          <p:spTgt spid="365570"/>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65570"/>
                                        </p:tgtEl>
                                        <p:attrNameLst>
                                          <p:attrName>style.visibility</p:attrName>
                                        </p:attrNameLst>
                                      </p:cBhvr>
                                      <p:to>
                                        <p:strVal val="hidden"/>
                                      </p:to>
                                    </p:set>
                                  </p:subTnLst>
                                </p:cTn>
                              </p:par>
                            </p:childTnLst>
                          </p:cTn>
                        </p:par>
                        <p:par>
                          <p:cTn id="9" fill="hold">
                            <p:stCondLst>
                              <p:cond delay="675"/>
                            </p:stCondLst>
                            <p:childTnLst>
                              <p:par>
                                <p:cTn id="10" presetID="9" presetClass="entr" presetSubtype="0" fill="hold" grpId="0" nodeType="afterEffect">
                                  <p:stCondLst>
                                    <p:cond delay="0"/>
                                  </p:stCondLst>
                                  <p:iterate type="lt">
                                    <p:tmPct val="100000"/>
                                  </p:iterate>
                                  <p:childTnLst>
                                    <p:set>
                                      <p:cBhvr>
                                        <p:cTn id="11" dur="1" fill="hold">
                                          <p:stCondLst>
                                            <p:cond delay="0"/>
                                          </p:stCondLst>
                                        </p:cTn>
                                        <p:tgtEl>
                                          <p:spTgt spid="365573"/>
                                        </p:tgtEl>
                                        <p:attrNameLst>
                                          <p:attrName>style.visibility</p:attrName>
                                        </p:attrNameLst>
                                      </p:cBhvr>
                                      <p:to>
                                        <p:strVal val="visible"/>
                                      </p:to>
                                    </p:set>
                                    <p:animEffect transition="in" filter="dissolve">
                                      <p:cBhvr>
                                        <p:cTn id="12" dur="75"/>
                                        <p:tgtEl>
                                          <p:spTgt spid="365573"/>
                                        </p:tgtEl>
                                      </p:cBhvr>
                                    </p:animEffect>
                                  </p:childTnLst>
                                  <p:subTnLst>
                                    <p:set>
                                      <p:cBhvr override="childStyle">
                                        <p:cTn dur="1" fill="hold" display="0" masterRel="sameClick" afterEffect="1">
                                          <p:stCondLst>
                                            <p:cond evt="end" delay="0">
                                              <p:tn val="10"/>
                                            </p:cond>
                                          </p:stCondLst>
                                        </p:cTn>
                                        <p:tgtEl>
                                          <p:spTgt spid="365573"/>
                                        </p:tgtEl>
                                        <p:attrNameLst>
                                          <p:attrName>style.visibility</p:attrName>
                                        </p:attrNameLst>
                                      </p:cBhvr>
                                      <p:to>
                                        <p:strVal val="hidden"/>
                                      </p:to>
                                    </p:set>
                                  </p:subTnLst>
                                </p:cTn>
                              </p:par>
                            </p:childTnLst>
                          </p:cTn>
                        </p:par>
                        <p:par>
                          <p:cTn id="13" fill="hold">
                            <p:stCondLst>
                              <p:cond delay="1350"/>
                            </p:stCondLst>
                            <p:childTnLst>
                              <p:par>
                                <p:cTn id="14" presetID="9" presetClass="entr" presetSubtype="0" fill="hold" grpId="0" nodeType="afterEffect">
                                  <p:stCondLst>
                                    <p:cond delay="0"/>
                                  </p:stCondLst>
                                  <p:iterate type="lt">
                                    <p:tmPct val="100000"/>
                                  </p:iterate>
                                  <p:childTnLst>
                                    <p:set>
                                      <p:cBhvr>
                                        <p:cTn id="15" dur="1" fill="hold">
                                          <p:stCondLst>
                                            <p:cond delay="0"/>
                                          </p:stCondLst>
                                        </p:cTn>
                                        <p:tgtEl>
                                          <p:spTgt spid="365571"/>
                                        </p:tgtEl>
                                        <p:attrNameLst>
                                          <p:attrName>style.visibility</p:attrName>
                                        </p:attrNameLst>
                                      </p:cBhvr>
                                      <p:to>
                                        <p:strVal val="visible"/>
                                      </p:to>
                                    </p:set>
                                    <p:animEffect transition="in" filter="dissolve">
                                      <p:cBhvr>
                                        <p:cTn id="16" dur="75"/>
                                        <p:tgtEl>
                                          <p:spTgt spid="365571"/>
                                        </p:tgtEl>
                                      </p:cBhvr>
                                    </p:animEffect>
                                  </p:childTnLst>
                                  <p:subTnLst>
                                    <p:set>
                                      <p:cBhvr override="childStyle">
                                        <p:cTn dur="1" fill="hold" display="0" masterRel="sameClick" afterEffect="1">
                                          <p:stCondLst>
                                            <p:cond evt="end" delay="0">
                                              <p:tn val="14"/>
                                            </p:cond>
                                          </p:stCondLst>
                                        </p:cTn>
                                        <p:tgtEl>
                                          <p:spTgt spid="365571"/>
                                        </p:tgtEl>
                                        <p:attrNameLst>
                                          <p:attrName>style.visibility</p:attrName>
                                        </p:attrNameLst>
                                      </p:cBhvr>
                                      <p:to>
                                        <p:strVal val="hidden"/>
                                      </p:to>
                                    </p:set>
                                  </p:subTnLst>
                                </p:cTn>
                              </p:par>
                            </p:childTnLst>
                          </p:cTn>
                        </p:par>
                        <p:par>
                          <p:cTn id="17" fill="hold">
                            <p:stCondLst>
                              <p:cond delay="2100"/>
                            </p:stCondLst>
                            <p:childTnLst>
                              <p:par>
                                <p:cTn id="18" presetID="9" presetClass="entr" presetSubtype="0" fill="hold" grpId="0" nodeType="afterEffect">
                                  <p:stCondLst>
                                    <p:cond delay="0"/>
                                  </p:stCondLst>
                                  <p:iterate type="lt">
                                    <p:tmPct val="100000"/>
                                  </p:iterate>
                                  <p:childTnLst>
                                    <p:set>
                                      <p:cBhvr>
                                        <p:cTn id="19" dur="1" fill="hold">
                                          <p:stCondLst>
                                            <p:cond delay="0"/>
                                          </p:stCondLst>
                                        </p:cTn>
                                        <p:tgtEl>
                                          <p:spTgt spid="365572"/>
                                        </p:tgtEl>
                                        <p:attrNameLst>
                                          <p:attrName>style.visibility</p:attrName>
                                        </p:attrNameLst>
                                      </p:cBhvr>
                                      <p:to>
                                        <p:strVal val="visible"/>
                                      </p:to>
                                    </p:set>
                                    <p:animEffect transition="in" filter="dissolve">
                                      <p:cBhvr>
                                        <p:cTn id="20" dur="75"/>
                                        <p:tgtEl>
                                          <p:spTgt spid="365572"/>
                                        </p:tgtEl>
                                      </p:cBhvr>
                                    </p:animEffect>
                                  </p:childTnLst>
                                  <p:subTnLst>
                                    <p:set>
                                      <p:cBhvr override="childStyle">
                                        <p:cTn dur="1" fill="hold" display="0" masterRel="sameClick" afterEffect="1">
                                          <p:stCondLst>
                                            <p:cond evt="end" delay="0">
                                              <p:tn val="18"/>
                                            </p:cond>
                                          </p:stCondLst>
                                        </p:cTn>
                                        <p:tgtEl>
                                          <p:spTgt spid="365572"/>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iterate type="lt">
                                    <p:tmPct val="100000"/>
                                  </p:iterate>
                                  <p:childTnLst>
                                    <p:set>
                                      <p:cBhvr>
                                        <p:cTn id="24" dur="1" fill="hold">
                                          <p:stCondLst>
                                            <p:cond delay="0"/>
                                          </p:stCondLst>
                                        </p:cTn>
                                        <p:tgtEl>
                                          <p:spTgt spid="374261">
                                            <p:txEl>
                                              <p:pRg st="0" end="0"/>
                                            </p:txEl>
                                          </p:spTgt>
                                        </p:tgtEl>
                                        <p:attrNameLst>
                                          <p:attrName>style.visibility</p:attrName>
                                        </p:attrNameLst>
                                      </p:cBhvr>
                                      <p:to>
                                        <p:strVal val="visible"/>
                                      </p:to>
                                    </p:set>
                                    <p:animEffect transition="in" filter="wipe(up)">
                                      <p:cBhvr>
                                        <p:cTn id="25" dur="75"/>
                                        <p:tgtEl>
                                          <p:spTgt spid="374261">
                                            <p:txEl>
                                              <p:pRg st="0" end="0"/>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4" name="type.wav"/>
                                        </p:tgtEl>
                                      </p:cMediaNode>
                                    </p:audio>
                                  </p:subTnLst>
                                </p:cTn>
                              </p:par>
                            </p:childTnLst>
                          </p:cTn>
                        </p:par>
                        <p:par>
                          <p:cTn id="26" fill="hold">
                            <p:stCondLst>
                              <p:cond delay="450"/>
                            </p:stCondLst>
                            <p:childTnLst>
                              <p:par>
                                <p:cTn id="27" presetID="22" presetClass="entr" presetSubtype="1" fill="hold" grpId="0" nodeType="afterEffect">
                                  <p:stCondLst>
                                    <p:cond delay="0"/>
                                  </p:stCondLst>
                                  <p:iterate type="lt">
                                    <p:tmPct val="100000"/>
                                  </p:iterate>
                                  <p:childTnLst>
                                    <p:set>
                                      <p:cBhvr>
                                        <p:cTn id="28" dur="1" fill="hold">
                                          <p:stCondLst>
                                            <p:cond delay="0"/>
                                          </p:stCondLst>
                                        </p:cTn>
                                        <p:tgtEl>
                                          <p:spTgt spid="374260">
                                            <p:txEl>
                                              <p:pRg st="0" end="0"/>
                                            </p:txEl>
                                          </p:spTgt>
                                        </p:tgtEl>
                                        <p:attrNameLst>
                                          <p:attrName>style.visibility</p:attrName>
                                        </p:attrNameLst>
                                      </p:cBhvr>
                                      <p:to>
                                        <p:strVal val="visible"/>
                                      </p:to>
                                    </p:set>
                                    <p:animEffect transition="in" filter="wipe(up)">
                                      <p:cBhvr>
                                        <p:cTn id="29" dur="75"/>
                                        <p:tgtEl>
                                          <p:spTgt spid="374260">
                                            <p:txEl>
                                              <p:pRg st="0" end="0"/>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4" name="type.wav"/>
                                        </p:tgtEl>
                                      </p:cMediaNode>
                                    </p:audio>
                                  </p:subTnLst>
                                </p:cTn>
                              </p:par>
                            </p:childTnLst>
                          </p:cTn>
                        </p:par>
                        <p:par>
                          <p:cTn id="30" fill="hold">
                            <p:stCondLst>
                              <p:cond delay="900"/>
                            </p:stCondLst>
                            <p:childTnLst>
                              <p:par>
                                <p:cTn id="31" presetID="22" presetClass="entr" presetSubtype="1" fill="hold" grpId="0" nodeType="afterEffect">
                                  <p:stCondLst>
                                    <p:cond delay="0"/>
                                  </p:stCondLst>
                                  <p:iterate type="lt">
                                    <p:tmPct val="100000"/>
                                  </p:iterate>
                                  <p:childTnLst>
                                    <p:set>
                                      <p:cBhvr>
                                        <p:cTn id="32" dur="1" fill="hold">
                                          <p:stCondLst>
                                            <p:cond delay="0"/>
                                          </p:stCondLst>
                                        </p:cTn>
                                        <p:tgtEl>
                                          <p:spTgt spid="374259">
                                            <p:txEl>
                                              <p:pRg st="0" end="0"/>
                                            </p:txEl>
                                          </p:spTgt>
                                        </p:tgtEl>
                                        <p:attrNameLst>
                                          <p:attrName>style.visibility</p:attrName>
                                        </p:attrNameLst>
                                      </p:cBhvr>
                                      <p:to>
                                        <p:strVal val="visible"/>
                                      </p:to>
                                    </p:set>
                                    <p:animEffect transition="in" filter="wipe(up)">
                                      <p:cBhvr>
                                        <p:cTn id="33" dur="75"/>
                                        <p:tgtEl>
                                          <p:spTgt spid="374259">
                                            <p:txEl>
                                              <p:pRg st="0" end="0"/>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4" name="type.wav"/>
                                        </p:tgtEl>
                                      </p:cMediaNode>
                                    </p:audio>
                                  </p:subTnLst>
                                </p:cTn>
                              </p:par>
                            </p:childTnLst>
                          </p:cTn>
                        </p:par>
                      </p:childTnLst>
                    </p:cTn>
                  </p:par>
                  <p:par>
                    <p:cTn id="34" fill="hold">
                      <p:stCondLst>
                        <p:cond delay="indefinite"/>
                      </p:stCondLst>
                      <p:childTnLst>
                        <p:par>
                          <p:cTn id="35" fill="hold">
                            <p:stCondLst>
                              <p:cond delay="0"/>
                            </p:stCondLst>
                            <p:childTnLst>
                              <p:par>
                                <p:cTn id="36" presetID="23" presetClass="entr" presetSubtype="528" fill="hold" nodeType="clickEffect">
                                  <p:stCondLst>
                                    <p:cond delay="0"/>
                                  </p:stCondLst>
                                  <p:childTnLst>
                                    <p:set>
                                      <p:cBhvr>
                                        <p:cTn id="37" dur="1" fill="hold">
                                          <p:stCondLst>
                                            <p:cond delay="0"/>
                                          </p:stCondLst>
                                        </p:cTn>
                                        <p:tgtEl>
                                          <p:spTgt spid="365580"/>
                                        </p:tgtEl>
                                        <p:attrNameLst>
                                          <p:attrName>style.visibility</p:attrName>
                                        </p:attrNameLst>
                                      </p:cBhvr>
                                      <p:to>
                                        <p:strVal val="visible"/>
                                      </p:to>
                                    </p:set>
                                    <p:anim calcmode="lin" valueType="num">
                                      <p:cBhvr>
                                        <p:cTn id="38" dur="500" fill="hold"/>
                                        <p:tgtEl>
                                          <p:spTgt spid="365580"/>
                                        </p:tgtEl>
                                        <p:attrNameLst>
                                          <p:attrName>ppt_w</p:attrName>
                                        </p:attrNameLst>
                                      </p:cBhvr>
                                      <p:tavLst>
                                        <p:tav tm="0">
                                          <p:val>
                                            <p:fltVal val="0"/>
                                          </p:val>
                                        </p:tav>
                                        <p:tav tm="100000">
                                          <p:val>
                                            <p:strVal val="#ppt_w"/>
                                          </p:val>
                                        </p:tav>
                                      </p:tavLst>
                                    </p:anim>
                                    <p:anim calcmode="lin" valueType="num">
                                      <p:cBhvr>
                                        <p:cTn id="39" dur="500" fill="hold"/>
                                        <p:tgtEl>
                                          <p:spTgt spid="365580"/>
                                        </p:tgtEl>
                                        <p:attrNameLst>
                                          <p:attrName>ppt_h</p:attrName>
                                        </p:attrNameLst>
                                      </p:cBhvr>
                                      <p:tavLst>
                                        <p:tav tm="0">
                                          <p:val>
                                            <p:fltVal val="0"/>
                                          </p:val>
                                        </p:tav>
                                        <p:tav tm="100000">
                                          <p:val>
                                            <p:strVal val="#ppt_h"/>
                                          </p:val>
                                        </p:tav>
                                      </p:tavLst>
                                    </p:anim>
                                    <p:anim calcmode="lin" valueType="num">
                                      <p:cBhvr>
                                        <p:cTn id="40" dur="500" fill="hold"/>
                                        <p:tgtEl>
                                          <p:spTgt spid="365580"/>
                                        </p:tgtEl>
                                        <p:attrNameLst>
                                          <p:attrName>ppt_x</p:attrName>
                                        </p:attrNameLst>
                                      </p:cBhvr>
                                      <p:tavLst>
                                        <p:tav tm="0">
                                          <p:val>
                                            <p:fltVal val="0.5"/>
                                          </p:val>
                                        </p:tav>
                                        <p:tav tm="100000">
                                          <p:val>
                                            <p:strVal val="#ppt_x"/>
                                          </p:val>
                                        </p:tav>
                                      </p:tavLst>
                                    </p:anim>
                                    <p:anim calcmode="lin" valueType="num">
                                      <p:cBhvr>
                                        <p:cTn id="41" dur="500" fill="hold"/>
                                        <p:tgtEl>
                                          <p:spTgt spid="365580"/>
                                        </p:tgtEl>
                                        <p:attrNameLst>
                                          <p:attrName>ppt_y</p:attrName>
                                        </p:attrNameLst>
                                      </p:cBhvr>
                                      <p:tavLst>
                                        <p:tav tm="0">
                                          <p:val>
                                            <p:fltVal val="0.5"/>
                                          </p:val>
                                        </p:tav>
                                        <p:tav tm="100000">
                                          <p:val>
                                            <p:strVal val="#ppt_y"/>
                                          </p:val>
                                        </p:tav>
                                      </p:tavLst>
                                    </p:anim>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374265"/>
                                        </p:tgtEl>
                                        <p:attrNameLst>
                                          <p:attrName>style.visibility</p:attrName>
                                        </p:attrNameLst>
                                      </p:cBhvr>
                                      <p:to>
                                        <p:strVal val="visible"/>
                                      </p:to>
                                    </p:set>
                                    <p:animEffect transition="in" filter="wipe(left)">
                                      <p:cBhvr>
                                        <p:cTn id="45" dur="500"/>
                                        <p:tgtEl>
                                          <p:spTgt spid="374265"/>
                                        </p:tgtEl>
                                      </p:cBhvr>
                                    </p:animEffect>
                                  </p:childTnLst>
                                  <p:subTnLst>
                                    <p:set>
                                      <p:cBhvr override="childStyle">
                                        <p:cTn dur="1" fill="hold" display="0" masterRel="sameClick" afterEffect="1">
                                          <p:stCondLst>
                                            <p:cond evt="end" delay="0">
                                              <p:tn val="43"/>
                                            </p:cond>
                                          </p:stCondLst>
                                        </p:cTn>
                                        <p:tgtEl>
                                          <p:spTgt spid="37426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0" grpId="0" autoUpdateAnimBg="0"/>
      <p:bldP spid="365571" grpId="0" autoUpdateAnimBg="0"/>
      <p:bldP spid="365572" grpId="0" autoUpdateAnimBg="0"/>
      <p:bldP spid="365573" grpId="0" autoUpdateAnimBg="0"/>
      <p:bldP spid="374259" grpId="0" build="p" autoUpdateAnimBg="0" advAuto="0"/>
      <p:bldP spid="374260" grpId="0" build="p" autoUpdateAnimBg="0" advAuto="0"/>
      <p:bldP spid="37426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669900"/>
            </a:gs>
            <a:gs pos="50000">
              <a:srgbClr val="3399FF"/>
            </a:gs>
            <a:gs pos="100000">
              <a:srgbClr val="669900"/>
            </a:gs>
          </a:gsLst>
          <a:lin ang="18900000" scaled="1"/>
        </a:gradFill>
        <a:effectLst/>
      </p:bgPr>
    </p:bg>
    <p:spTree>
      <p:nvGrpSpPr>
        <p:cNvPr id="1" name=""/>
        <p:cNvGrpSpPr/>
        <p:nvPr/>
      </p:nvGrpSpPr>
      <p:grpSpPr>
        <a:xfrm>
          <a:off x="0" y="0"/>
          <a:ext cx="0" cy="0"/>
          <a:chOff x="0" y="0"/>
          <a:chExt cx="0" cy="0"/>
        </a:xfrm>
      </p:grpSpPr>
      <p:sp>
        <p:nvSpPr>
          <p:cNvPr id="10" name="Footer Placeholder 3"/>
          <p:cNvSpPr>
            <a:spLocks noGrp="1"/>
          </p:cNvSpPr>
          <p:nvPr>
            <p:ph type="ftr" sz="quarter" idx="11"/>
          </p:nvPr>
        </p:nvSpPr>
        <p:spPr/>
        <p:txBody>
          <a:bodyPr/>
          <a:lstStyle/>
          <a:p>
            <a:r>
              <a:rPr lang="en-GB"/>
              <a:t>GCI www.gci.org.uk</a:t>
            </a:r>
          </a:p>
        </p:txBody>
      </p:sp>
      <p:graphicFrame>
        <p:nvGraphicFramePr>
          <p:cNvPr id="247834" name="Object 26"/>
          <p:cNvGraphicFramePr>
            <a:graphicFrameLocks noChangeAspect="1"/>
          </p:cNvGraphicFramePr>
          <p:nvPr/>
        </p:nvGraphicFramePr>
        <p:xfrm>
          <a:off x="2932113" y="3217863"/>
          <a:ext cx="2295525" cy="842962"/>
        </p:xfrm>
        <a:graphic>
          <a:graphicData uri="http://schemas.openxmlformats.org/presentationml/2006/ole">
            <p:oleObj spid="_x0000_s247834" name="CorelDRAW" r:id="rId4" imgW="3427200" imgH="1824120" progId="CorelDraw.Graphic.8">
              <p:embed/>
            </p:oleObj>
          </a:graphicData>
        </a:graphic>
      </p:graphicFrame>
      <p:graphicFrame>
        <p:nvGraphicFramePr>
          <p:cNvPr id="247824" name="Object 16"/>
          <p:cNvGraphicFramePr>
            <a:graphicFrameLocks noChangeAspect="1"/>
          </p:cNvGraphicFramePr>
          <p:nvPr/>
        </p:nvGraphicFramePr>
        <p:xfrm>
          <a:off x="2936875" y="3217863"/>
          <a:ext cx="2295525" cy="842962"/>
        </p:xfrm>
        <a:graphic>
          <a:graphicData uri="http://schemas.openxmlformats.org/presentationml/2006/ole">
            <p:oleObj spid="_x0000_s247824" name="CorelDRAW" r:id="rId5" imgW="3427200" imgH="1824120" progId="CorelDraw.Graphic.8">
              <p:embed/>
            </p:oleObj>
          </a:graphicData>
        </a:graphic>
      </p:graphicFrame>
      <p:sp>
        <p:nvSpPr>
          <p:cNvPr id="247826" name="Rectangle 18"/>
          <p:cNvSpPr>
            <a:spLocks noChangeArrowheads="1"/>
          </p:cNvSpPr>
          <p:nvPr/>
        </p:nvSpPr>
        <p:spPr bwMode="auto">
          <a:xfrm>
            <a:off x="4883150" y="4303713"/>
            <a:ext cx="3490913" cy="457200"/>
          </a:xfrm>
          <a:prstGeom prst="rect">
            <a:avLst/>
          </a:prstGeom>
          <a:noFill/>
          <a:ln w="9525">
            <a:noFill/>
            <a:miter lim="800000"/>
            <a:headEnd/>
            <a:tailEnd/>
          </a:ln>
          <a:effectLst/>
        </p:spPr>
        <p:txBody>
          <a:bodyPr>
            <a:spAutoFit/>
          </a:bodyPr>
          <a:lstStyle/>
          <a:p>
            <a:pPr algn="r">
              <a:spcBef>
                <a:spcPct val="20000"/>
              </a:spcBef>
            </a:pPr>
            <a:r>
              <a:rPr lang="en-GB" sz="2400" b="1" i="1">
                <a:latin typeface="AGaramond" pitchFamily="18" charset="0"/>
              </a:rPr>
              <a:t>will have been completed </a:t>
            </a:r>
          </a:p>
        </p:txBody>
      </p:sp>
      <p:sp>
        <p:nvSpPr>
          <p:cNvPr id="247811" name="Text Box 3"/>
          <p:cNvSpPr txBox="1">
            <a:spLocks noChangeArrowheads="1"/>
          </p:cNvSpPr>
          <p:nvPr/>
        </p:nvSpPr>
        <p:spPr bwMode="auto">
          <a:xfrm>
            <a:off x="765175" y="2903538"/>
            <a:ext cx="5029200" cy="2282825"/>
          </a:xfrm>
          <a:prstGeom prst="rect">
            <a:avLst/>
          </a:prstGeom>
          <a:noFill/>
          <a:ln w="9525">
            <a:noFill/>
            <a:miter lim="800000"/>
            <a:headEnd/>
            <a:tailEnd/>
          </a:ln>
          <a:effectLst/>
        </p:spPr>
        <p:txBody>
          <a:bodyPr>
            <a:spAutoFit/>
          </a:bodyPr>
          <a:lstStyle/>
          <a:p>
            <a:pPr>
              <a:lnSpc>
                <a:spcPct val="80000"/>
              </a:lnSpc>
              <a:spcBef>
                <a:spcPct val="20000"/>
              </a:spcBef>
            </a:pPr>
            <a:r>
              <a:rPr lang="en-GB" sz="2400" b="1" i="1">
                <a:latin typeface="AGaramond" pitchFamily="18" charset="0"/>
              </a:rPr>
              <a:t> a process of </a:t>
            </a:r>
          </a:p>
          <a:p>
            <a:pPr>
              <a:lnSpc>
                <a:spcPct val="80000"/>
              </a:lnSpc>
              <a:spcBef>
                <a:spcPct val="20000"/>
              </a:spcBef>
            </a:pPr>
            <a:endParaRPr lang="en-GB" sz="2400" b="1" i="1">
              <a:latin typeface="AGaramond" pitchFamily="18" charset="0"/>
            </a:endParaRPr>
          </a:p>
          <a:p>
            <a:pPr>
              <a:lnSpc>
                <a:spcPct val="80000"/>
              </a:lnSpc>
              <a:spcBef>
                <a:spcPct val="20000"/>
              </a:spcBef>
            </a:pPr>
            <a:endParaRPr lang="en-GB" sz="2400" b="1" i="1">
              <a:solidFill>
                <a:srgbClr val="FFFF00"/>
              </a:solidFill>
              <a:latin typeface="AGaramond" pitchFamily="18" charset="0"/>
            </a:endParaRPr>
          </a:p>
          <a:p>
            <a:pPr>
              <a:lnSpc>
                <a:spcPct val="80000"/>
              </a:lnSpc>
              <a:spcBef>
                <a:spcPct val="20000"/>
              </a:spcBef>
            </a:pPr>
            <a:r>
              <a:rPr lang="en-GB" sz="2400" b="1" i="1">
                <a:solidFill>
                  <a:srgbClr val="FFFF00"/>
                </a:solidFill>
                <a:latin typeface="AGaramond" pitchFamily="18" charset="0"/>
              </a:rPr>
              <a:t>“Contraction  &amp;  Convergence”</a:t>
            </a:r>
            <a:r>
              <a:rPr lang="en-GB" sz="2400" b="1" i="1">
                <a:solidFill>
                  <a:srgbClr val="FFCC00"/>
                </a:solidFill>
                <a:latin typeface="AGaramond" pitchFamily="18" charset="0"/>
              </a:rPr>
              <a:t> </a:t>
            </a:r>
          </a:p>
          <a:p>
            <a:pPr>
              <a:lnSpc>
                <a:spcPct val="80000"/>
              </a:lnSpc>
              <a:spcBef>
                <a:spcPct val="20000"/>
              </a:spcBef>
            </a:pPr>
            <a:r>
              <a:rPr lang="en-GB" sz="2400" b="1" i="1">
                <a:latin typeface="AGaramond" pitchFamily="18" charset="0"/>
              </a:rPr>
              <a:t>of</a:t>
            </a:r>
            <a:r>
              <a:rPr lang="en-GB" sz="2400" b="1" i="1">
                <a:solidFill>
                  <a:srgbClr val="FFCC00"/>
                </a:solidFill>
                <a:latin typeface="AGaramond" pitchFamily="18" charset="0"/>
              </a:rPr>
              <a:t> </a:t>
            </a:r>
            <a:r>
              <a:rPr lang="en-GB" sz="2400" b="1" i="1">
                <a:latin typeface="AGaramond" pitchFamily="18" charset="0"/>
              </a:rPr>
              <a:t>greenhouse gas emissions </a:t>
            </a:r>
          </a:p>
          <a:p>
            <a:pPr>
              <a:spcBef>
                <a:spcPct val="20000"/>
              </a:spcBef>
            </a:pPr>
            <a:endParaRPr lang="en-GB" sz="2400" b="1" i="1">
              <a:latin typeface="AGaramond" pitchFamily="18" charset="0"/>
            </a:endParaRPr>
          </a:p>
        </p:txBody>
      </p:sp>
      <p:sp>
        <p:nvSpPr>
          <p:cNvPr id="247816" name="Text Box 8"/>
          <p:cNvSpPr txBox="1">
            <a:spLocks noChangeArrowheads="1"/>
          </p:cNvSpPr>
          <p:nvPr/>
        </p:nvSpPr>
        <p:spPr bwMode="auto">
          <a:xfrm>
            <a:off x="765175" y="1820863"/>
            <a:ext cx="6697663" cy="822325"/>
          </a:xfrm>
          <a:prstGeom prst="rect">
            <a:avLst/>
          </a:prstGeom>
          <a:noFill/>
          <a:ln w="9525">
            <a:noFill/>
            <a:miter lim="800000"/>
            <a:headEnd/>
            <a:tailEnd/>
          </a:ln>
          <a:effectLst/>
        </p:spPr>
        <p:txBody>
          <a:bodyPr>
            <a:spAutoFit/>
          </a:bodyPr>
          <a:lstStyle/>
          <a:p>
            <a:r>
              <a:rPr lang="en-GB" sz="2400" b="1" i="1">
                <a:latin typeface="AGaramond" pitchFamily="18" charset="0"/>
              </a:rPr>
              <a:t>“We already know,</a:t>
            </a:r>
          </a:p>
          <a:p>
            <a:r>
              <a:rPr lang="en-GB" sz="2400" b="1" i="1">
                <a:latin typeface="AGaramond" pitchFamily="18" charset="0"/>
              </a:rPr>
              <a:t> when dangerous climate change has been avoided,</a:t>
            </a:r>
          </a:p>
        </p:txBody>
      </p:sp>
      <p:sp>
        <p:nvSpPr>
          <p:cNvPr id="247829" name="Rectangle 21"/>
          <p:cNvSpPr>
            <a:spLocks noChangeArrowheads="1"/>
          </p:cNvSpPr>
          <p:nvPr/>
        </p:nvSpPr>
        <p:spPr bwMode="auto">
          <a:xfrm>
            <a:off x="3473450" y="4716463"/>
            <a:ext cx="4883150" cy="895350"/>
          </a:xfrm>
          <a:prstGeom prst="rect">
            <a:avLst/>
          </a:prstGeom>
          <a:noFill/>
          <a:ln w="9525">
            <a:noFill/>
            <a:miter lim="800000"/>
            <a:headEnd/>
            <a:tailEnd/>
          </a:ln>
          <a:effectLst/>
        </p:spPr>
        <p:txBody>
          <a:bodyPr>
            <a:spAutoFit/>
          </a:bodyPr>
          <a:lstStyle/>
          <a:p>
            <a:pPr algn="r">
              <a:spcBef>
                <a:spcPct val="20000"/>
              </a:spcBef>
            </a:pPr>
            <a:r>
              <a:rPr lang="en-GB" sz="2400" b="1" i="1">
                <a:latin typeface="AGaramond" pitchFamily="18" charset="0"/>
              </a:rPr>
              <a:t>resolving asymmetric conditions of </a:t>
            </a:r>
          </a:p>
          <a:p>
            <a:pPr algn="r">
              <a:spcBef>
                <a:spcPct val="20000"/>
              </a:spcBef>
            </a:pPr>
            <a:r>
              <a:rPr lang="en-GB" sz="2400" b="1" i="1">
                <a:solidFill>
                  <a:srgbClr val="FFFF00"/>
                </a:solidFill>
                <a:latin typeface="AGaramond" pitchFamily="18" charset="0"/>
              </a:rPr>
              <a:t>“Expansion &amp; Divergence.”</a:t>
            </a:r>
          </a:p>
        </p:txBody>
      </p:sp>
      <p:graphicFrame>
        <p:nvGraphicFramePr>
          <p:cNvPr id="247833" name="Object 25"/>
          <p:cNvGraphicFramePr>
            <a:graphicFrameLocks noChangeAspect="1"/>
          </p:cNvGraphicFramePr>
          <p:nvPr/>
        </p:nvGraphicFramePr>
        <p:xfrm>
          <a:off x="4230688" y="5441950"/>
          <a:ext cx="682625" cy="785813"/>
        </p:xfrm>
        <a:graphic>
          <a:graphicData uri="http://schemas.openxmlformats.org/presentationml/2006/ole">
            <p:oleObj spid="_x0000_s247833" name="CorelDRAW" r:id="rId6" imgW="923040" imgH="1062360" progId="CorelDraw.Graphic.8">
              <p:embed/>
            </p:oleObj>
          </a:graphicData>
        </a:graphic>
      </p:graphicFrame>
      <p:sp>
        <p:nvSpPr>
          <p:cNvPr id="247835" name="Rectangle 27"/>
          <p:cNvSpPr>
            <a:spLocks noGrp="1" noChangeArrowheads="1"/>
          </p:cNvSpPr>
          <p:nvPr>
            <p:ph type="title"/>
          </p:nvPr>
        </p:nvSpPr>
        <p:spPr bwMode="auto">
          <a:xfrm>
            <a:off x="758825" y="433388"/>
            <a:ext cx="7624763" cy="795337"/>
          </a:xfrm>
          <a:noFill/>
          <a:ln>
            <a:miter lim="800000"/>
            <a:headEnd/>
            <a:tailEnd/>
          </a:ln>
        </p:spPr>
        <p:txBody>
          <a:bodyPr vert="horz" wrap="square" lIns="91440" tIns="45720" rIns="91440" bIns="45720" numCol="1" anchor="t" anchorCtr="0" compatLnSpc="1">
            <a:prstTxWarp prst="textNoShape">
              <a:avLst/>
            </a:prstTxWarp>
          </a:bodyPr>
          <a:lstStyle/>
          <a:p>
            <a:pPr algn="ctr"/>
            <a:r>
              <a:rPr lang="en-GB"/>
              <a:t>C&amp;C and the UNFCCC</a:t>
            </a:r>
            <a:endParaRPr lang="en-GB" sz="80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7835"/>
                                        </p:tgtEl>
                                        <p:attrNameLst>
                                          <p:attrName>style.visibility</p:attrName>
                                        </p:attrNameLst>
                                      </p:cBhvr>
                                      <p:to>
                                        <p:strVal val="visible"/>
                                      </p:to>
                                    </p:set>
                                    <p:animEffect transition="in" filter="wipe(left)">
                                      <p:cBhvr>
                                        <p:cTn id="7" dur="500"/>
                                        <p:tgtEl>
                                          <p:spTgt spid="247835"/>
                                        </p:tgtEl>
                                      </p:cBhvr>
                                    </p:animEffect>
                                  </p:childTnLst>
                                  <p:subTnLst>
                                    <p:set>
                                      <p:cBhvr override="childStyle">
                                        <p:cTn dur="1" fill="hold" display="0" masterRel="nextClick" afterEffect="1"/>
                                        <p:tgtEl>
                                          <p:spTgt spid="24783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7834"/>
                                        </p:tgtEl>
                                        <p:attrNameLst>
                                          <p:attrName>style.visibility</p:attrName>
                                        </p:attrNameLst>
                                      </p:cBhvr>
                                      <p:to>
                                        <p:strVal val="visible"/>
                                      </p:to>
                                    </p:set>
                                    <p:animEffect transition="in" filter="dissolve">
                                      <p:cBhvr>
                                        <p:cTn id="12" dur="500"/>
                                        <p:tgtEl>
                                          <p:spTgt spid="2478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0"/>
                                  </p:iterate>
                                  <p:childTnLst>
                                    <p:set>
                                      <p:cBhvr>
                                        <p:cTn id="16" dur="1" fill="hold">
                                          <p:stCondLst>
                                            <p:cond delay="0"/>
                                          </p:stCondLst>
                                        </p:cTn>
                                        <p:tgtEl>
                                          <p:spTgt spid="247816"/>
                                        </p:tgtEl>
                                        <p:attrNameLst>
                                          <p:attrName>style.visibility</p:attrName>
                                        </p:attrNameLst>
                                      </p:cBhvr>
                                      <p:to>
                                        <p:strVal val="visible"/>
                                      </p:to>
                                    </p:set>
                                    <p:animEffect transition="in" filter="wipe(left)">
                                      <p:cBhvr>
                                        <p:cTn id="17" dur="300"/>
                                        <p:tgtEl>
                                          <p:spTgt spid="247816"/>
                                        </p:tgtEl>
                                      </p:cBhvr>
                                    </p:animEffect>
                                  </p:childTnLst>
                                </p:cTn>
                              </p:par>
                            </p:childTnLst>
                          </p:cTn>
                        </p:par>
                        <p:par>
                          <p:cTn id="18" fill="hold">
                            <p:stCondLst>
                              <p:cond delay="3900"/>
                            </p:stCondLst>
                            <p:childTnLst>
                              <p:par>
                                <p:cTn id="19" presetID="22" presetClass="entr" presetSubtype="8" fill="hold" grpId="0" nodeType="afterEffect">
                                  <p:stCondLst>
                                    <p:cond delay="0"/>
                                  </p:stCondLst>
                                  <p:iterate type="wd">
                                    <p:tmPct val="100000"/>
                                  </p:iterate>
                                  <p:childTnLst>
                                    <p:set>
                                      <p:cBhvr>
                                        <p:cTn id="20" dur="1" fill="hold">
                                          <p:stCondLst>
                                            <p:cond delay="0"/>
                                          </p:stCondLst>
                                        </p:cTn>
                                        <p:tgtEl>
                                          <p:spTgt spid="247811"/>
                                        </p:tgtEl>
                                        <p:attrNameLst>
                                          <p:attrName>style.visibility</p:attrName>
                                        </p:attrNameLst>
                                      </p:cBhvr>
                                      <p:to>
                                        <p:strVal val="visible"/>
                                      </p:to>
                                    </p:set>
                                    <p:animEffect transition="in" filter="wipe(left)">
                                      <p:cBhvr>
                                        <p:cTn id="21" dur="300"/>
                                        <p:tgtEl>
                                          <p:spTgt spid="247811"/>
                                        </p:tgtEl>
                                      </p:cBhvr>
                                    </p:animEffect>
                                  </p:childTnLst>
                                </p:cTn>
                              </p:par>
                            </p:childTnLst>
                          </p:cTn>
                        </p:par>
                        <p:par>
                          <p:cTn id="22" fill="hold">
                            <p:stCondLst>
                              <p:cond delay="7500"/>
                            </p:stCondLst>
                            <p:childTnLst>
                              <p:par>
                                <p:cTn id="23" presetID="22" presetClass="entr" presetSubtype="8" fill="hold" grpId="0" nodeType="afterEffect">
                                  <p:stCondLst>
                                    <p:cond delay="0"/>
                                  </p:stCondLst>
                                  <p:iterate type="wd">
                                    <p:tmPct val="100000"/>
                                  </p:iterate>
                                  <p:childTnLst>
                                    <p:set>
                                      <p:cBhvr>
                                        <p:cTn id="24" dur="1" fill="hold">
                                          <p:stCondLst>
                                            <p:cond delay="0"/>
                                          </p:stCondLst>
                                        </p:cTn>
                                        <p:tgtEl>
                                          <p:spTgt spid="247826"/>
                                        </p:tgtEl>
                                        <p:attrNameLst>
                                          <p:attrName>style.visibility</p:attrName>
                                        </p:attrNameLst>
                                      </p:cBhvr>
                                      <p:to>
                                        <p:strVal val="visible"/>
                                      </p:to>
                                    </p:set>
                                    <p:animEffect transition="in" filter="wipe(left)">
                                      <p:cBhvr>
                                        <p:cTn id="25" dur="300"/>
                                        <p:tgtEl>
                                          <p:spTgt spid="247826"/>
                                        </p:tgtEl>
                                      </p:cBhvr>
                                    </p:animEffect>
                                  </p:childTnLst>
                                </p:cTn>
                              </p:par>
                            </p:childTnLst>
                          </p:cTn>
                        </p:par>
                        <p:par>
                          <p:cTn id="26" fill="hold">
                            <p:stCondLst>
                              <p:cond delay="8700"/>
                            </p:stCondLst>
                            <p:childTnLst>
                              <p:par>
                                <p:cTn id="27" presetID="23" presetClass="entr" presetSubtype="36" fill="hold" nodeType="afterEffect">
                                  <p:stCondLst>
                                    <p:cond delay="0"/>
                                  </p:stCondLst>
                                  <p:childTnLst>
                                    <p:set>
                                      <p:cBhvr>
                                        <p:cTn id="28" dur="1" fill="hold">
                                          <p:stCondLst>
                                            <p:cond delay="0"/>
                                          </p:stCondLst>
                                        </p:cTn>
                                        <p:tgtEl>
                                          <p:spTgt spid="247824"/>
                                        </p:tgtEl>
                                        <p:attrNameLst>
                                          <p:attrName>style.visibility</p:attrName>
                                        </p:attrNameLst>
                                      </p:cBhvr>
                                      <p:to>
                                        <p:strVal val="visible"/>
                                      </p:to>
                                    </p:set>
                                    <p:anim calcmode="lin" valueType="num">
                                      <p:cBhvr>
                                        <p:cTn id="29" dur="500" fill="hold"/>
                                        <p:tgtEl>
                                          <p:spTgt spid="247824"/>
                                        </p:tgtEl>
                                        <p:attrNameLst>
                                          <p:attrName>ppt_w</p:attrName>
                                        </p:attrNameLst>
                                      </p:cBhvr>
                                      <p:tavLst>
                                        <p:tav tm="0">
                                          <p:val>
                                            <p:strVal val="(6*min(max(#ppt_w*#ppt_h,.3),1)-7.4)/-.7*#ppt_w"/>
                                          </p:val>
                                        </p:tav>
                                        <p:tav tm="100000">
                                          <p:val>
                                            <p:strVal val="#ppt_w"/>
                                          </p:val>
                                        </p:tav>
                                      </p:tavLst>
                                    </p:anim>
                                    <p:anim calcmode="lin" valueType="num">
                                      <p:cBhvr>
                                        <p:cTn id="30" dur="500" fill="hold"/>
                                        <p:tgtEl>
                                          <p:spTgt spid="247824"/>
                                        </p:tgtEl>
                                        <p:attrNameLst>
                                          <p:attrName>ppt_h</p:attrName>
                                        </p:attrNameLst>
                                      </p:cBhvr>
                                      <p:tavLst>
                                        <p:tav tm="0">
                                          <p:val>
                                            <p:strVal val="(6*min(max(#ppt_w*#ppt_h,.3),1)-7.4)/-.7*#ppt_h"/>
                                          </p:val>
                                        </p:tav>
                                        <p:tav tm="100000">
                                          <p:val>
                                            <p:strVal val="#ppt_h"/>
                                          </p:val>
                                        </p:tav>
                                      </p:tavLst>
                                    </p:anim>
                                    <p:anim calcmode="lin" valueType="num">
                                      <p:cBhvr>
                                        <p:cTn id="31" dur="500" fill="hold"/>
                                        <p:tgtEl>
                                          <p:spTgt spid="247824"/>
                                        </p:tgtEl>
                                        <p:attrNameLst>
                                          <p:attrName>ppt_x</p:attrName>
                                        </p:attrNameLst>
                                      </p:cBhvr>
                                      <p:tavLst>
                                        <p:tav tm="0">
                                          <p:val>
                                            <p:fltVal val="0.5"/>
                                          </p:val>
                                        </p:tav>
                                        <p:tav tm="100000">
                                          <p:val>
                                            <p:strVal val="#ppt_x"/>
                                          </p:val>
                                        </p:tav>
                                      </p:tavLst>
                                    </p:anim>
                                    <p:anim calcmode="lin" valueType="num">
                                      <p:cBhvr>
                                        <p:cTn id="32" dur="500" fill="hold"/>
                                        <p:tgtEl>
                                          <p:spTgt spid="247824"/>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9200"/>
                            </p:stCondLst>
                            <p:childTnLst>
                              <p:par>
                                <p:cTn id="34" presetID="22" presetClass="entr" presetSubtype="8" fill="hold" grpId="0" nodeType="afterEffect">
                                  <p:stCondLst>
                                    <p:cond delay="0"/>
                                  </p:stCondLst>
                                  <p:iterate type="wd">
                                    <p:tmPct val="100000"/>
                                  </p:iterate>
                                  <p:childTnLst>
                                    <p:set>
                                      <p:cBhvr>
                                        <p:cTn id="35" dur="1" fill="hold">
                                          <p:stCondLst>
                                            <p:cond delay="0"/>
                                          </p:stCondLst>
                                        </p:cTn>
                                        <p:tgtEl>
                                          <p:spTgt spid="247829"/>
                                        </p:tgtEl>
                                        <p:attrNameLst>
                                          <p:attrName>style.visibility</p:attrName>
                                        </p:attrNameLst>
                                      </p:cBhvr>
                                      <p:to>
                                        <p:strVal val="visible"/>
                                      </p:to>
                                    </p:set>
                                    <p:animEffect transition="in" filter="wipe(left)">
                                      <p:cBhvr>
                                        <p:cTn id="36" dur="300"/>
                                        <p:tgtEl>
                                          <p:spTgt spid="247829"/>
                                        </p:tgtEl>
                                      </p:cBhvr>
                                    </p:animEffect>
                                  </p:childTnLst>
                                </p:cTn>
                              </p:par>
                            </p:childTnLst>
                          </p:cTn>
                        </p:par>
                        <p:par>
                          <p:cTn id="37" fill="hold">
                            <p:stCondLst>
                              <p:cond delay="11900"/>
                            </p:stCondLst>
                            <p:childTnLst>
                              <p:par>
                                <p:cTn id="38" presetID="9" presetClass="entr" presetSubtype="0" fill="hold" nodeType="afterEffect">
                                  <p:stCondLst>
                                    <p:cond delay="0"/>
                                  </p:stCondLst>
                                  <p:childTnLst>
                                    <p:set>
                                      <p:cBhvr>
                                        <p:cTn id="39" dur="1" fill="hold">
                                          <p:stCondLst>
                                            <p:cond delay="0"/>
                                          </p:stCondLst>
                                        </p:cTn>
                                        <p:tgtEl>
                                          <p:spTgt spid="247833"/>
                                        </p:tgtEl>
                                        <p:attrNameLst>
                                          <p:attrName>style.visibility</p:attrName>
                                        </p:attrNameLst>
                                      </p:cBhvr>
                                      <p:to>
                                        <p:strVal val="visible"/>
                                      </p:to>
                                    </p:set>
                                    <p:animEffect transition="in" filter="dissolve">
                                      <p:cBhvr>
                                        <p:cTn id="40" dur="500"/>
                                        <p:tgtEl>
                                          <p:spTgt spid="247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26" grpId="0" autoUpdateAnimBg="0"/>
      <p:bldP spid="247811" grpId="0" autoUpdateAnimBg="0"/>
      <p:bldP spid="247816" grpId="0" autoUpdateAnimBg="0"/>
      <p:bldP spid="247829" grpId="0" autoUpdateAnimBg="0"/>
      <p:bldP spid="247835"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9900"/>
            </a:gs>
            <a:gs pos="50000">
              <a:srgbClr val="3399FF"/>
            </a:gs>
            <a:gs pos="100000">
              <a:srgbClr val="669900"/>
            </a:gs>
          </a:gsLst>
          <a:lin ang="18900000" scaled="1"/>
        </a:gradFill>
        <a:effectLst/>
      </p:bgPr>
    </p:bg>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p:txBody>
          <a:bodyPr/>
          <a:lstStyle/>
          <a:p>
            <a:r>
              <a:rPr lang="en-GB"/>
              <a:t>GCI www.gci.org.uk</a:t>
            </a:r>
          </a:p>
        </p:txBody>
      </p:sp>
      <p:sp>
        <p:nvSpPr>
          <p:cNvPr id="338947" name="Text Box 3"/>
          <p:cNvSpPr txBox="1">
            <a:spLocks noChangeArrowheads="1"/>
          </p:cNvSpPr>
          <p:nvPr/>
        </p:nvSpPr>
        <p:spPr bwMode="auto">
          <a:xfrm>
            <a:off x="1314450" y="2378075"/>
            <a:ext cx="6467475" cy="2282825"/>
          </a:xfrm>
          <a:prstGeom prst="rect">
            <a:avLst/>
          </a:prstGeom>
          <a:noFill/>
          <a:ln w="9525">
            <a:noFill/>
            <a:miter lim="800000"/>
            <a:headEnd/>
            <a:tailEnd/>
          </a:ln>
          <a:effectLst/>
        </p:spPr>
        <p:txBody>
          <a:bodyPr>
            <a:spAutoFit/>
          </a:bodyPr>
          <a:lstStyle/>
          <a:p>
            <a:pPr algn="r"/>
            <a:r>
              <a:rPr lang="en-GB" sz="2400" b="1" i="1">
                <a:latin typeface="AGaramond" pitchFamily="18" charset="0"/>
              </a:rPr>
              <a:t>“Taking the . . . . . . rights-based approach</a:t>
            </a:r>
          </a:p>
          <a:p>
            <a:r>
              <a:rPr lang="en-GB" sz="2400" b="1" i="1">
                <a:latin typeface="AGaramond" pitchFamily="18" charset="0"/>
              </a:rPr>
              <a:t>                              </a:t>
            </a:r>
          </a:p>
          <a:p>
            <a:endParaRPr lang="en-GB" sz="2400" b="1" i="1">
              <a:latin typeface="AGaramond" pitchFamily="18" charset="0"/>
            </a:endParaRPr>
          </a:p>
          <a:p>
            <a:r>
              <a:rPr lang="en-GB" sz="2400" b="1" i="1">
                <a:latin typeface="AGaramond" pitchFamily="18" charset="0"/>
              </a:rPr>
              <a:t>                              </a:t>
            </a:r>
          </a:p>
          <a:p>
            <a:endParaRPr lang="en-GB" sz="2400" b="1" i="1">
              <a:latin typeface="AGaramond" pitchFamily="18" charset="0"/>
            </a:endParaRPr>
          </a:p>
          <a:p>
            <a:r>
              <a:rPr lang="en-GB" sz="2400" b="1" i="1">
                <a:latin typeface="AGaramond" pitchFamily="18" charset="0"/>
              </a:rPr>
              <a:t>                    . . . to its logical conclusion.”</a:t>
            </a:r>
            <a:r>
              <a:rPr lang="en-GB" sz="2400" b="1">
                <a:latin typeface="AGaramond" pitchFamily="18" charset="0"/>
              </a:rPr>
              <a:t> </a:t>
            </a:r>
            <a:endParaRPr lang="en-GB" b="1">
              <a:latin typeface="AGaramond" pitchFamily="18" charset="0"/>
            </a:endParaRPr>
          </a:p>
        </p:txBody>
      </p:sp>
      <p:sp>
        <p:nvSpPr>
          <p:cNvPr id="338948" name="Text Box 4"/>
          <p:cNvSpPr txBox="1">
            <a:spLocks noChangeArrowheads="1"/>
          </p:cNvSpPr>
          <p:nvPr/>
        </p:nvSpPr>
        <p:spPr bwMode="auto">
          <a:xfrm>
            <a:off x="5876925" y="4679950"/>
            <a:ext cx="1905000" cy="730250"/>
          </a:xfrm>
          <a:prstGeom prst="rect">
            <a:avLst/>
          </a:prstGeom>
          <a:noFill/>
          <a:ln w="9525">
            <a:noFill/>
            <a:miter lim="800000"/>
            <a:headEnd/>
            <a:tailEnd/>
          </a:ln>
          <a:effectLst/>
        </p:spPr>
        <p:txBody>
          <a:bodyPr wrap="none">
            <a:spAutoFit/>
          </a:bodyPr>
          <a:lstStyle/>
          <a:p>
            <a:pPr algn="r"/>
            <a:r>
              <a:rPr lang="en-GB" b="1">
                <a:latin typeface="Futura Lt BT" pitchFamily="34" charset="0"/>
              </a:rPr>
              <a:t>I P C C - 2001 </a:t>
            </a:r>
          </a:p>
          <a:p>
            <a:pPr algn="r"/>
            <a:r>
              <a:rPr lang="en-GB" b="1">
                <a:latin typeface="Futura Lt BT" pitchFamily="34" charset="0"/>
              </a:rPr>
              <a:t>3rd Assessment Report </a:t>
            </a:r>
          </a:p>
          <a:p>
            <a:pPr algn="r"/>
            <a:endParaRPr lang="en-GB" b="1">
              <a:latin typeface="Futura Lt BT" pitchFamily="34" charset="0"/>
            </a:endParaRPr>
          </a:p>
        </p:txBody>
      </p:sp>
      <p:graphicFrame>
        <p:nvGraphicFramePr>
          <p:cNvPr id="338949" name="Object 5"/>
          <p:cNvGraphicFramePr>
            <a:graphicFrameLocks noChangeAspect="1"/>
          </p:cNvGraphicFramePr>
          <p:nvPr/>
        </p:nvGraphicFramePr>
        <p:xfrm>
          <a:off x="2936875" y="3217863"/>
          <a:ext cx="2295525" cy="842962"/>
        </p:xfrm>
        <a:graphic>
          <a:graphicData uri="http://schemas.openxmlformats.org/presentationml/2006/ole">
            <p:oleObj spid="_x0000_s338949" name="CorelDRAW" r:id="rId4" imgW="3427200" imgH="1824120" progId="CorelDraw.Graphic.8">
              <p:embed/>
            </p:oleObj>
          </a:graphicData>
        </a:graphic>
      </p:graphicFrame>
      <p:sp>
        <p:nvSpPr>
          <p:cNvPr id="338958" name="Rectangle 14"/>
          <p:cNvSpPr>
            <a:spLocks noGrp="1" noChangeArrowheads="1"/>
          </p:cNvSpPr>
          <p:nvPr>
            <p:ph type="title"/>
          </p:nvPr>
        </p:nvSpPr>
        <p:spPr bwMode="auto">
          <a:xfrm>
            <a:off x="685800" y="609600"/>
            <a:ext cx="7772400" cy="625475"/>
          </a:xfrm>
          <a:noFill/>
          <a:ln>
            <a:miter lim="800000"/>
            <a:headEnd/>
            <a:tailEnd/>
          </a:ln>
        </p:spPr>
        <p:txBody>
          <a:bodyPr vert="horz" wrap="square" lIns="91440" tIns="45720" rIns="91440" bIns="45720" numCol="1" anchor="t" anchorCtr="0" compatLnSpc="1">
            <a:prstTxWarp prst="textNoShape">
              <a:avLst/>
            </a:prstTxWarp>
          </a:bodyPr>
          <a:lstStyle/>
          <a:p>
            <a:pPr algn="ctr"/>
            <a:r>
              <a:rPr lang="en-GB"/>
              <a:t>C&amp;C and the IPCC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38949"/>
                                        </p:tgtEl>
                                        <p:attrNameLst>
                                          <p:attrName>style.visibility</p:attrName>
                                        </p:attrNameLst>
                                      </p:cBhvr>
                                      <p:to>
                                        <p:strVal val="visible"/>
                                      </p:to>
                                    </p:set>
                                    <p:animEffect transition="in" filter="dissolve">
                                      <p:cBhvr>
                                        <p:cTn id="7" dur="500"/>
                                        <p:tgtEl>
                                          <p:spTgt spid="3389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0"/>
                                  </p:iterate>
                                  <p:childTnLst>
                                    <p:set>
                                      <p:cBhvr>
                                        <p:cTn id="11" dur="1" fill="hold">
                                          <p:stCondLst>
                                            <p:cond delay="0"/>
                                          </p:stCondLst>
                                        </p:cTn>
                                        <p:tgtEl>
                                          <p:spTgt spid="338947"/>
                                        </p:tgtEl>
                                        <p:attrNameLst>
                                          <p:attrName>style.visibility</p:attrName>
                                        </p:attrNameLst>
                                      </p:cBhvr>
                                      <p:to>
                                        <p:strVal val="visible"/>
                                      </p:to>
                                    </p:set>
                                    <p:animEffect transition="in" filter="wipe(left)">
                                      <p:cBhvr>
                                        <p:cTn id="12" dur="300"/>
                                        <p:tgtEl>
                                          <p:spTgt spid="338947"/>
                                        </p:tgtEl>
                                      </p:cBhvr>
                                    </p:animEffect>
                                  </p:childTnLst>
                                </p:cTn>
                              </p:par>
                            </p:childTnLst>
                          </p:cTn>
                        </p:par>
                        <p:par>
                          <p:cTn id="13" fill="hold">
                            <p:stCondLst>
                              <p:cond delay="5700"/>
                            </p:stCondLst>
                            <p:childTnLst>
                              <p:par>
                                <p:cTn id="14" presetID="22" presetClass="entr" presetSubtype="8" fill="hold" grpId="0" nodeType="afterEffect">
                                  <p:stCondLst>
                                    <p:cond delay="0"/>
                                  </p:stCondLst>
                                  <p:childTnLst>
                                    <p:set>
                                      <p:cBhvr>
                                        <p:cTn id="15" dur="1" fill="hold">
                                          <p:stCondLst>
                                            <p:cond delay="0"/>
                                          </p:stCondLst>
                                        </p:cTn>
                                        <p:tgtEl>
                                          <p:spTgt spid="338948"/>
                                        </p:tgtEl>
                                        <p:attrNameLst>
                                          <p:attrName>style.visibility</p:attrName>
                                        </p:attrNameLst>
                                      </p:cBhvr>
                                      <p:to>
                                        <p:strVal val="visible"/>
                                      </p:to>
                                    </p:set>
                                    <p:animEffect transition="in" filter="wipe(left)">
                                      <p:cBhvr>
                                        <p:cTn id="16" dur="500"/>
                                        <p:tgtEl>
                                          <p:spTgt spid="338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7" grpId="0" autoUpdateAnimBg="0"/>
      <p:bldP spid="33894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669900"/>
            </a:gs>
            <a:gs pos="50000">
              <a:srgbClr val="3399FF"/>
            </a:gs>
            <a:gs pos="100000">
              <a:srgbClr val="669900"/>
            </a:gs>
          </a:gsLst>
          <a:lin ang="18900000" scaled="1"/>
        </a:gradFill>
        <a:effectLst/>
      </p:bgPr>
    </p:bg>
    <p:spTree>
      <p:nvGrpSpPr>
        <p:cNvPr id="1" name=""/>
        <p:cNvGrpSpPr/>
        <p:nvPr/>
      </p:nvGrpSpPr>
      <p:grpSpPr>
        <a:xfrm>
          <a:off x="0" y="0"/>
          <a:ext cx="0" cy="0"/>
          <a:chOff x="0" y="0"/>
          <a:chExt cx="0" cy="0"/>
        </a:xfrm>
      </p:grpSpPr>
      <p:sp>
        <p:nvSpPr>
          <p:cNvPr id="12" name="Footer Placeholder 3"/>
          <p:cNvSpPr>
            <a:spLocks noGrp="1"/>
          </p:cNvSpPr>
          <p:nvPr>
            <p:ph type="ftr" sz="quarter" idx="11"/>
          </p:nvPr>
        </p:nvSpPr>
        <p:spPr/>
        <p:txBody>
          <a:bodyPr/>
          <a:lstStyle/>
          <a:p>
            <a:r>
              <a:rPr lang="en-GB"/>
              <a:t>GCI www.gci.org.uk</a:t>
            </a:r>
          </a:p>
        </p:txBody>
      </p:sp>
      <p:pic>
        <p:nvPicPr>
          <p:cNvPr id="291866" name="Picture 26"/>
          <p:cNvPicPr>
            <a:picLocks noChangeAspect="1" noChangeArrowheads="1"/>
          </p:cNvPicPr>
          <p:nvPr/>
        </p:nvPicPr>
        <p:blipFill>
          <a:blip r:embed="rId4" cstate="print"/>
          <a:srcRect/>
          <a:stretch>
            <a:fillRect/>
          </a:stretch>
        </p:blipFill>
        <p:spPr bwMode="auto">
          <a:xfrm>
            <a:off x="1912938" y="2784475"/>
            <a:ext cx="5318125" cy="1454150"/>
          </a:xfrm>
          <a:prstGeom prst="rect">
            <a:avLst/>
          </a:prstGeom>
          <a:noFill/>
          <a:ln w="9525">
            <a:noFill/>
            <a:miter lim="800000"/>
            <a:headEnd/>
            <a:tailEnd/>
          </a:ln>
          <a:effectLst/>
        </p:spPr>
      </p:pic>
      <p:graphicFrame>
        <p:nvGraphicFramePr>
          <p:cNvPr id="291863" name="Object 23"/>
          <p:cNvGraphicFramePr>
            <a:graphicFrameLocks noChangeAspect="1"/>
          </p:cNvGraphicFramePr>
          <p:nvPr/>
        </p:nvGraphicFramePr>
        <p:xfrm>
          <a:off x="2936875" y="3217863"/>
          <a:ext cx="2295525" cy="842962"/>
        </p:xfrm>
        <a:graphic>
          <a:graphicData uri="http://schemas.openxmlformats.org/presentationml/2006/ole">
            <p:oleObj spid="_x0000_s291863" name="CorelDRAW" r:id="rId5" imgW="3427200" imgH="1824120" progId="CorelDraw.Graphic.8">
              <p:embed/>
            </p:oleObj>
          </a:graphicData>
        </a:graphic>
      </p:graphicFrame>
      <p:graphicFrame>
        <p:nvGraphicFramePr>
          <p:cNvPr id="291847" name="Object 7"/>
          <p:cNvGraphicFramePr>
            <a:graphicFrameLocks noChangeAspect="1"/>
          </p:cNvGraphicFramePr>
          <p:nvPr/>
        </p:nvGraphicFramePr>
        <p:xfrm>
          <a:off x="2927350" y="3359150"/>
          <a:ext cx="2457450" cy="842963"/>
        </p:xfrm>
        <a:graphic>
          <a:graphicData uri="http://schemas.openxmlformats.org/presentationml/2006/ole">
            <p:oleObj spid="_x0000_s291847" name="CorelDRAW" r:id="rId6" imgW="3427200" imgH="1824120" progId="CorelDraw.Graphic.8">
              <p:embed/>
            </p:oleObj>
          </a:graphicData>
        </a:graphic>
      </p:graphicFrame>
      <p:graphicFrame>
        <p:nvGraphicFramePr>
          <p:cNvPr id="291848" name="Object 8"/>
          <p:cNvGraphicFramePr>
            <a:graphicFrameLocks noChangeAspect="1"/>
          </p:cNvGraphicFramePr>
          <p:nvPr/>
        </p:nvGraphicFramePr>
        <p:xfrm>
          <a:off x="2876550" y="3544888"/>
          <a:ext cx="2803525" cy="842962"/>
        </p:xfrm>
        <a:graphic>
          <a:graphicData uri="http://schemas.openxmlformats.org/presentationml/2006/ole">
            <p:oleObj spid="_x0000_s291848" name="CorelDRAW" r:id="rId7" imgW="3427200" imgH="1824120" progId="CorelDraw.Graphic.8">
              <p:embed/>
            </p:oleObj>
          </a:graphicData>
        </a:graphic>
      </p:graphicFrame>
      <p:graphicFrame>
        <p:nvGraphicFramePr>
          <p:cNvPr id="291849" name="Object 9"/>
          <p:cNvGraphicFramePr>
            <a:graphicFrameLocks noChangeAspect="1"/>
          </p:cNvGraphicFramePr>
          <p:nvPr/>
        </p:nvGraphicFramePr>
        <p:xfrm>
          <a:off x="2641600" y="3852863"/>
          <a:ext cx="3278188" cy="842962"/>
        </p:xfrm>
        <a:graphic>
          <a:graphicData uri="http://schemas.openxmlformats.org/presentationml/2006/ole">
            <p:oleObj spid="_x0000_s291849" name="CorelDRAW" r:id="rId8" imgW="3427200" imgH="1824120" progId="CorelDraw.Graphic.8">
              <p:embed/>
            </p:oleObj>
          </a:graphicData>
        </a:graphic>
      </p:graphicFrame>
      <p:graphicFrame>
        <p:nvGraphicFramePr>
          <p:cNvPr id="291850" name="Object 10"/>
          <p:cNvGraphicFramePr>
            <a:graphicFrameLocks noChangeAspect="1"/>
          </p:cNvGraphicFramePr>
          <p:nvPr/>
        </p:nvGraphicFramePr>
        <p:xfrm>
          <a:off x="2374900" y="4211638"/>
          <a:ext cx="3717925" cy="842962"/>
        </p:xfrm>
        <a:graphic>
          <a:graphicData uri="http://schemas.openxmlformats.org/presentationml/2006/ole">
            <p:oleObj spid="_x0000_s291850" name="CorelDRAW" r:id="rId9" imgW="3427200" imgH="1824120" progId="CorelDraw.Graphic.8">
              <p:embed/>
            </p:oleObj>
          </a:graphicData>
        </a:graphic>
      </p:graphicFrame>
      <p:graphicFrame>
        <p:nvGraphicFramePr>
          <p:cNvPr id="291852" name="Object 12"/>
          <p:cNvGraphicFramePr>
            <a:graphicFrameLocks noChangeAspect="1"/>
          </p:cNvGraphicFramePr>
          <p:nvPr/>
        </p:nvGraphicFramePr>
        <p:xfrm>
          <a:off x="1389063" y="4584700"/>
          <a:ext cx="4806950" cy="887413"/>
        </p:xfrm>
        <a:graphic>
          <a:graphicData uri="http://schemas.openxmlformats.org/presentationml/2006/ole">
            <p:oleObj spid="_x0000_s291852" name="CorelDRAW" r:id="rId10" imgW="3427200" imgH="1824120" progId="CorelDraw.Graphic.8">
              <p:embed/>
            </p:oleObj>
          </a:graphicData>
        </a:graphic>
      </p:graphicFrame>
      <p:graphicFrame>
        <p:nvGraphicFramePr>
          <p:cNvPr id="291858" name="Object 18"/>
          <p:cNvGraphicFramePr>
            <a:graphicFrameLocks noChangeAspect="1"/>
          </p:cNvGraphicFramePr>
          <p:nvPr/>
        </p:nvGraphicFramePr>
        <p:xfrm>
          <a:off x="4230688" y="5441950"/>
          <a:ext cx="682625" cy="785813"/>
        </p:xfrm>
        <a:graphic>
          <a:graphicData uri="http://schemas.openxmlformats.org/presentationml/2006/ole">
            <p:oleObj spid="_x0000_s291858" name="CorelDRAW" r:id="rId11" imgW="923040" imgH="1062360" progId="CorelDraw.Graphic.8">
              <p:embed/>
            </p:oleObj>
          </a:graphicData>
        </a:graphic>
      </p:graphicFrame>
      <p:sp>
        <p:nvSpPr>
          <p:cNvPr id="291864" name="Rectangle 24"/>
          <p:cNvSpPr>
            <a:spLocks noGrp="1" noChangeArrowheads="1"/>
          </p:cNvSpPr>
          <p:nvPr>
            <p:ph type="title"/>
          </p:nvPr>
        </p:nvSpPr>
        <p:spPr bwMode="auto">
          <a:xfrm>
            <a:off x="758825" y="433388"/>
            <a:ext cx="7624763" cy="795337"/>
          </a:xfrm>
          <a:noFill/>
          <a:ln>
            <a:miter lim="800000"/>
            <a:headEnd/>
            <a:tailEnd/>
          </a:ln>
        </p:spPr>
        <p:txBody>
          <a:bodyPr vert="horz" wrap="square" lIns="91440" tIns="45720" rIns="91440" bIns="45720" numCol="1" anchor="t" anchorCtr="0" compatLnSpc="1">
            <a:prstTxWarp prst="textNoShape">
              <a:avLst/>
            </a:prstTxWarp>
          </a:bodyPr>
          <a:lstStyle/>
          <a:p>
            <a:pPr algn="ctr"/>
            <a:r>
              <a:rPr lang="en-GB"/>
              <a:t>C&amp;C</a:t>
            </a:r>
            <a:endParaRPr lang="en-GB" sz="8000"/>
          </a:p>
        </p:txBody>
      </p:sp>
      <p:graphicFrame>
        <p:nvGraphicFramePr>
          <p:cNvPr id="291865" name="Object 25"/>
          <p:cNvGraphicFramePr>
            <a:graphicFrameLocks noChangeAspect="1"/>
          </p:cNvGraphicFramePr>
          <p:nvPr/>
        </p:nvGraphicFramePr>
        <p:xfrm>
          <a:off x="1922463" y="2781300"/>
          <a:ext cx="5299075" cy="1455738"/>
        </p:xfrm>
        <a:graphic>
          <a:graphicData uri="http://schemas.openxmlformats.org/presentationml/2006/ole">
            <p:oleObj spid="_x0000_s291865" name="CorelDRAW" r:id="rId12" imgW="5298840" imgH="1782000" progId="CorelDraw.Graphic.8">
              <p:embed/>
            </p:oleObj>
          </a:graphicData>
        </a:graphic>
      </p:graphicFrame>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864"/>
                                        </p:tgtEl>
                                        <p:attrNameLst>
                                          <p:attrName>style.visibility</p:attrName>
                                        </p:attrNameLst>
                                      </p:cBhvr>
                                      <p:to>
                                        <p:strVal val="visible"/>
                                      </p:to>
                                    </p:set>
                                    <p:animEffect transition="in" filter="wipe(left)">
                                      <p:cBhvr>
                                        <p:cTn id="7" dur="500"/>
                                        <p:tgtEl>
                                          <p:spTgt spid="29186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91863"/>
                                        </p:tgtEl>
                                        <p:attrNameLst>
                                          <p:attrName>style.visibility</p:attrName>
                                        </p:attrNameLst>
                                      </p:cBhvr>
                                      <p:to>
                                        <p:strVal val="visible"/>
                                      </p:to>
                                    </p:set>
                                    <p:animEffect transition="in" filter="dissolve">
                                      <p:cBhvr>
                                        <p:cTn id="11" dur="500"/>
                                        <p:tgtEl>
                                          <p:spTgt spid="291863"/>
                                        </p:tgtEl>
                                      </p:cBhvr>
                                    </p:animEffect>
                                  </p:childTnLst>
                                  <p:subTnLst>
                                    <p:set>
                                      <p:cBhvr override="childStyle">
                                        <p:cTn dur="1" fill="hold" display="0" masterRel="sameClick" afterEffect="1">
                                          <p:stCondLst>
                                            <p:cond evt="end" delay="0">
                                              <p:tn val="9"/>
                                            </p:cond>
                                          </p:stCondLst>
                                        </p:cTn>
                                        <p:tgtEl>
                                          <p:spTgt spid="291863"/>
                                        </p:tgtEl>
                                        <p:attrNameLst>
                                          <p:attrName>style.visibility</p:attrName>
                                        </p:attrNameLst>
                                      </p:cBhvr>
                                      <p:to>
                                        <p:strVal val="hidden"/>
                                      </p:to>
                                    </p:set>
                                  </p:sub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91847"/>
                                        </p:tgtEl>
                                        <p:attrNameLst>
                                          <p:attrName>style.visibility</p:attrName>
                                        </p:attrNameLst>
                                      </p:cBhvr>
                                      <p:to>
                                        <p:strVal val="visible"/>
                                      </p:to>
                                    </p:set>
                                    <p:animEffect transition="in" filter="dissolve">
                                      <p:cBhvr>
                                        <p:cTn id="15" dur="500"/>
                                        <p:tgtEl>
                                          <p:spTgt spid="291847"/>
                                        </p:tgtEl>
                                      </p:cBhvr>
                                    </p:animEffect>
                                  </p:childTnLst>
                                  <p:subTnLst>
                                    <p:set>
                                      <p:cBhvr override="childStyle">
                                        <p:cTn dur="1" fill="hold" display="0" masterRel="sameClick" afterEffect="1">
                                          <p:stCondLst>
                                            <p:cond evt="end" delay="0">
                                              <p:tn val="13"/>
                                            </p:cond>
                                          </p:stCondLst>
                                        </p:cTn>
                                        <p:tgtEl>
                                          <p:spTgt spid="291847"/>
                                        </p:tgtEl>
                                        <p:attrNameLst>
                                          <p:attrName>style.visibility</p:attrName>
                                        </p:attrNameLst>
                                      </p:cBhvr>
                                      <p:to>
                                        <p:strVal val="hidden"/>
                                      </p:to>
                                    </p:set>
                                  </p:sub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291848"/>
                                        </p:tgtEl>
                                        <p:attrNameLst>
                                          <p:attrName>style.visibility</p:attrName>
                                        </p:attrNameLst>
                                      </p:cBhvr>
                                      <p:to>
                                        <p:strVal val="visible"/>
                                      </p:to>
                                    </p:set>
                                    <p:animEffect transition="in" filter="dissolve">
                                      <p:cBhvr>
                                        <p:cTn id="19" dur="500"/>
                                        <p:tgtEl>
                                          <p:spTgt spid="291848"/>
                                        </p:tgtEl>
                                      </p:cBhvr>
                                    </p:animEffect>
                                  </p:childTnLst>
                                  <p:subTnLst>
                                    <p:set>
                                      <p:cBhvr override="childStyle">
                                        <p:cTn dur="1" fill="hold" display="0" masterRel="sameClick" afterEffect="1">
                                          <p:stCondLst>
                                            <p:cond evt="end" delay="0">
                                              <p:tn val="17"/>
                                            </p:cond>
                                          </p:stCondLst>
                                        </p:cTn>
                                        <p:tgtEl>
                                          <p:spTgt spid="291848"/>
                                        </p:tgtEl>
                                        <p:attrNameLst>
                                          <p:attrName>style.visibility</p:attrName>
                                        </p:attrNameLst>
                                      </p:cBhvr>
                                      <p:to>
                                        <p:strVal val="hidden"/>
                                      </p:to>
                                    </p:set>
                                  </p:sub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291849"/>
                                        </p:tgtEl>
                                        <p:attrNameLst>
                                          <p:attrName>style.visibility</p:attrName>
                                        </p:attrNameLst>
                                      </p:cBhvr>
                                      <p:to>
                                        <p:strVal val="visible"/>
                                      </p:to>
                                    </p:set>
                                    <p:animEffect transition="in" filter="dissolve">
                                      <p:cBhvr>
                                        <p:cTn id="23" dur="500"/>
                                        <p:tgtEl>
                                          <p:spTgt spid="291849"/>
                                        </p:tgtEl>
                                      </p:cBhvr>
                                    </p:animEffect>
                                  </p:childTnLst>
                                  <p:subTnLst>
                                    <p:set>
                                      <p:cBhvr override="childStyle">
                                        <p:cTn dur="1" fill="hold" display="0" masterRel="sameClick" afterEffect="1">
                                          <p:stCondLst>
                                            <p:cond evt="end" delay="0">
                                              <p:tn val="21"/>
                                            </p:cond>
                                          </p:stCondLst>
                                        </p:cTn>
                                        <p:tgtEl>
                                          <p:spTgt spid="291849"/>
                                        </p:tgtEl>
                                        <p:attrNameLst>
                                          <p:attrName>style.visibility</p:attrName>
                                        </p:attrNameLst>
                                      </p:cBhvr>
                                      <p:to>
                                        <p:strVal val="hidden"/>
                                      </p:to>
                                    </p:set>
                                  </p:sub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291850"/>
                                        </p:tgtEl>
                                        <p:attrNameLst>
                                          <p:attrName>style.visibility</p:attrName>
                                        </p:attrNameLst>
                                      </p:cBhvr>
                                      <p:to>
                                        <p:strVal val="visible"/>
                                      </p:to>
                                    </p:set>
                                    <p:animEffect transition="in" filter="dissolve">
                                      <p:cBhvr>
                                        <p:cTn id="27" dur="500"/>
                                        <p:tgtEl>
                                          <p:spTgt spid="291850"/>
                                        </p:tgtEl>
                                      </p:cBhvr>
                                    </p:animEffect>
                                  </p:childTnLst>
                                  <p:subTnLst>
                                    <p:set>
                                      <p:cBhvr override="childStyle">
                                        <p:cTn dur="1" fill="hold" display="0" masterRel="sameClick" afterEffect="1">
                                          <p:stCondLst>
                                            <p:cond evt="end" delay="0">
                                              <p:tn val="25"/>
                                            </p:cond>
                                          </p:stCondLst>
                                        </p:cTn>
                                        <p:tgtEl>
                                          <p:spTgt spid="291850"/>
                                        </p:tgtEl>
                                        <p:attrNameLst>
                                          <p:attrName>style.visibility</p:attrName>
                                        </p:attrNameLst>
                                      </p:cBhvr>
                                      <p:to>
                                        <p:strVal val="hidden"/>
                                      </p:to>
                                    </p:set>
                                  </p:sub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291852"/>
                                        </p:tgtEl>
                                        <p:attrNameLst>
                                          <p:attrName>style.visibility</p:attrName>
                                        </p:attrNameLst>
                                      </p:cBhvr>
                                      <p:to>
                                        <p:strVal val="visible"/>
                                      </p:to>
                                    </p:set>
                                    <p:animEffect transition="in" filter="dissolve">
                                      <p:cBhvr>
                                        <p:cTn id="31" dur="500"/>
                                        <p:tgtEl>
                                          <p:spTgt spid="291852"/>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91865"/>
                                        </p:tgtEl>
                                        <p:attrNameLst>
                                          <p:attrName>style.visibility</p:attrName>
                                        </p:attrNameLst>
                                      </p:cBhvr>
                                      <p:to>
                                        <p:strVal val="visible"/>
                                      </p:to>
                                    </p:set>
                                    <p:animEffect transition="in" filter="wipe(left)">
                                      <p:cBhvr>
                                        <p:cTn id="35" dur="500"/>
                                        <p:tgtEl>
                                          <p:spTgt spid="291865"/>
                                        </p:tgtEl>
                                      </p:cBhvr>
                                    </p:animEffect>
                                  </p:childTnLst>
                                  <p:subTnLst>
                                    <p:set>
                                      <p:cBhvr override="childStyle">
                                        <p:cTn dur="1" fill="hold" display="0" masterRel="sameClick" afterEffect="1">
                                          <p:stCondLst>
                                            <p:cond evt="end" delay="0">
                                              <p:tn val="33"/>
                                            </p:cond>
                                          </p:stCondLst>
                                        </p:cTn>
                                        <p:tgtEl>
                                          <p:spTgt spid="29186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6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669900"/>
            </a:gs>
            <a:gs pos="50000">
              <a:srgbClr val="3399FF"/>
            </a:gs>
            <a:gs pos="100000">
              <a:srgbClr val="669900"/>
            </a:gs>
          </a:gsLst>
          <a:lin ang="18900000" scaled="1"/>
        </a:gradFill>
        <a:effectLst/>
      </p:bgPr>
    </p:bg>
    <p:spTree>
      <p:nvGrpSpPr>
        <p:cNvPr id="1" name=""/>
        <p:cNvGrpSpPr/>
        <p:nvPr/>
      </p:nvGrpSpPr>
      <p:grpSpPr>
        <a:xfrm>
          <a:off x="0" y="0"/>
          <a:ext cx="0" cy="0"/>
          <a:chOff x="0" y="0"/>
          <a:chExt cx="0" cy="0"/>
        </a:xfrm>
      </p:grpSpPr>
      <p:sp>
        <p:nvSpPr>
          <p:cNvPr id="39" name="Footer Placeholder 3"/>
          <p:cNvSpPr>
            <a:spLocks noGrp="1"/>
          </p:cNvSpPr>
          <p:nvPr>
            <p:ph type="ftr" sz="quarter" idx="11"/>
          </p:nvPr>
        </p:nvSpPr>
        <p:spPr/>
        <p:txBody>
          <a:bodyPr/>
          <a:lstStyle/>
          <a:p>
            <a:r>
              <a:rPr lang="en-GB"/>
              <a:t>GCI www.gci.org.uk</a:t>
            </a:r>
          </a:p>
        </p:txBody>
      </p:sp>
      <p:sp>
        <p:nvSpPr>
          <p:cNvPr id="354559" name="Freeform 1279"/>
          <p:cNvSpPr>
            <a:spLocks/>
          </p:cNvSpPr>
          <p:nvPr/>
        </p:nvSpPr>
        <p:spPr bwMode="auto">
          <a:xfrm>
            <a:off x="1320800" y="4989513"/>
            <a:ext cx="6461125" cy="444500"/>
          </a:xfrm>
          <a:custGeom>
            <a:avLst/>
            <a:gdLst/>
            <a:ahLst/>
            <a:cxnLst>
              <a:cxn ang="0">
                <a:pos x="110" y="280"/>
              </a:cxn>
              <a:cxn ang="0">
                <a:pos x="241" y="280"/>
              </a:cxn>
              <a:cxn ang="0">
                <a:pos x="379" y="280"/>
              </a:cxn>
              <a:cxn ang="0">
                <a:pos x="510" y="280"/>
              </a:cxn>
              <a:cxn ang="0">
                <a:pos x="641" y="273"/>
              </a:cxn>
              <a:cxn ang="0">
                <a:pos x="771" y="267"/>
              </a:cxn>
              <a:cxn ang="0">
                <a:pos x="902" y="260"/>
              </a:cxn>
              <a:cxn ang="0">
                <a:pos x="1040" y="247"/>
              </a:cxn>
              <a:cxn ang="0">
                <a:pos x="1171" y="233"/>
              </a:cxn>
              <a:cxn ang="0">
                <a:pos x="1302" y="220"/>
              </a:cxn>
              <a:cxn ang="0">
                <a:pos x="1432" y="200"/>
              </a:cxn>
              <a:cxn ang="0">
                <a:pos x="1570" y="180"/>
              </a:cxn>
              <a:cxn ang="0">
                <a:pos x="1701" y="114"/>
              </a:cxn>
              <a:cxn ang="0">
                <a:pos x="1832" y="47"/>
              </a:cxn>
              <a:cxn ang="0">
                <a:pos x="1963" y="27"/>
              </a:cxn>
              <a:cxn ang="0">
                <a:pos x="2093" y="0"/>
              </a:cxn>
              <a:cxn ang="0">
                <a:pos x="2231" y="20"/>
              </a:cxn>
              <a:cxn ang="0">
                <a:pos x="2362" y="67"/>
              </a:cxn>
              <a:cxn ang="0">
                <a:pos x="2493" y="120"/>
              </a:cxn>
              <a:cxn ang="0">
                <a:pos x="2624" y="174"/>
              </a:cxn>
              <a:cxn ang="0">
                <a:pos x="2754" y="214"/>
              </a:cxn>
              <a:cxn ang="0">
                <a:pos x="2892" y="240"/>
              </a:cxn>
              <a:cxn ang="0">
                <a:pos x="3023" y="253"/>
              </a:cxn>
              <a:cxn ang="0">
                <a:pos x="3154" y="260"/>
              </a:cxn>
              <a:cxn ang="0">
                <a:pos x="3285" y="260"/>
              </a:cxn>
              <a:cxn ang="0">
                <a:pos x="3415" y="260"/>
              </a:cxn>
              <a:cxn ang="0">
                <a:pos x="3553" y="260"/>
              </a:cxn>
              <a:cxn ang="0">
                <a:pos x="3684" y="260"/>
              </a:cxn>
              <a:cxn ang="0">
                <a:pos x="3815" y="260"/>
              </a:cxn>
              <a:cxn ang="0">
                <a:pos x="3946" y="267"/>
              </a:cxn>
              <a:cxn ang="0">
                <a:pos x="4070" y="280"/>
              </a:cxn>
              <a:cxn ang="0">
                <a:pos x="3939" y="280"/>
              </a:cxn>
              <a:cxn ang="0">
                <a:pos x="3808" y="280"/>
              </a:cxn>
              <a:cxn ang="0">
                <a:pos x="3670" y="280"/>
              </a:cxn>
              <a:cxn ang="0">
                <a:pos x="3539" y="280"/>
              </a:cxn>
              <a:cxn ang="0">
                <a:pos x="3408" y="280"/>
              </a:cxn>
              <a:cxn ang="0">
                <a:pos x="3278" y="280"/>
              </a:cxn>
              <a:cxn ang="0">
                <a:pos x="3147" y="280"/>
              </a:cxn>
              <a:cxn ang="0">
                <a:pos x="3009" y="280"/>
              </a:cxn>
              <a:cxn ang="0">
                <a:pos x="2878" y="280"/>
              </a:cxn>
              <a:cxn ang="0">
                <a:pos x="2747" y="280"/>
              </a:cxn>
              <a:cxn ang="0">
                <a:pos x="2617" y="280"/>
              </a:cxn>
              <a:cxn ang="0">
                <a:pos x="2486" y="280"/>
              </a:cxn>
              <a:cxn ang="0">
                <a:pos x="2348" y="280"/>
              </a:cxn>
              <a:cxn ang="0">
                <a:pos x="2217" y="280"/>
              </a:cxn>
              <a:cxn ang="0">
                <a:pos x="2086" y="280"/>
              </a:cxn>
              <a:cxn ang="0">
                <a:pos x="1956" y="280"/>
              </a:cxn>
              <a:cxn ang="0">
                <a:pos x="1818" y="280"/>
              </a:cxn>
              <a:cxn ang="0">
                <a:pos x="1687" y="280"/>
              </a:cxn>
              <a:cxn ang="0">
                <a:pos x="1556" y="280"/>
              </a:cxn>
              <a:cxn ang="0">
                <a:pos x="1425" y="280"/>
              </a:cxn>
              <a:cxn ang="0">
                <a:pos x="1295" y="280"/>
              </a:cxn>
              <a:cxn ang="0">
                <a:pos x="1157" y="280"/>
              </a:cxn>
              <a:cxn ang="0">
                <a:pos x="1026" y="280"/>
              </a:cxn>
              <a:cxn ang="0">
                <a:pos x="895" y="280"/>
              </a:cxn>
              <a:cxn ang="0">
                <a:pos x="764" y="280"/>
              </a:cxn>
              <a:cxn ang="0">
                <a:pos x="634" y="280"/>
              </a:cxn>
              <a:cxn ang="0">
                <a:pos x="496" y="280"/>
              </a:cxn>
              <a:cxn ang="0">
                <a:pos x="365" y="280"/>
              </a:cxn>
              <a:cxn ang="0">
                <a:pos x="234" y="280"/>
              </a:cxn>
              <a:cxn ang="0">
                <a:pos x="103" y="280"/>
              </a:cxn>
            </a:cxnLst>
            <a:rect l="0" t="0" r="r" b="b"/>
            <a:pathLst>
              <a:path w="4070" h="280">
                <a:moveTo>
                  <a:pt x="0" y="280"/>
                </a:moveTo>
                <a:lnTo>
                  <a:pt x="0" y="280"/>
                </a:lnTo>
                <a:lnTo>
                  <a:pt x="7" y="280"/>
                </a:lnTo>
                <a:lnTo>
                  <a:pt x="21" y="280"/>
                </a:lnTo>
                <a:lnTo>
                  <a:pt x="28" y="280"/>
                </a:lnTo>
                <a:lnTo>
                  <a:pt x="41" y="280"/>
                </a:lnTo>
                <a:lnTo>
                  <a:pt x="48" y="280"/>
                </a:lnTo>
                <a:lnTo>
                  <a:pt x="62" y="280"/>
                </a:lnTo>
                <a:lnTo>
                  <a:pt x="69" y="280"/>
                </a:lnTo>
                <a:lnTo>
                  <a:pt x="83" y="280"/>
                </a:lnTo>
                <a:lnTo>
                  <a:pt x="90" y="280"/>
                </a:lnTo>
                <a:lnTo>
                  <a:pt x="103" y="280"/>
                </a:lnTo>
                <a:lnTo>
                  <a:pt x="110" y="280"/>
                </a:lnTo>
                <a:lnTo>
                  <a:pt x="124" y="280"/>
                </a:lnTo>
                <a:lnTo>
                  <a:pt x="131" y="280"/>
                </a:lnTo>
                <a:lnTo>
                  <a:pt x="145" y="280"/>
                </a:lnTo>
                <a:lnTo>
                  <a:pt x="152" y="280"/>
                </a:lnTo>
                <a:lnTo>
                  <a:pt x="165" y="280"/>
                </a:lnTo>
                <a:lnTo>
                  <a:pt x="172" y="280"/>
                </a:lnTo>
                <a:lnTo>
                  <a:pt x="186" y="280"/>
                </a:lnTo>
                <a:lnTo>
                  <a:pt x="193" y="280"/>
                </a:lnTo>
                <a:lnTo>
                  <a:pt x="207" y="280"/>
                </a:lnTo>
                <a:lnTo>
                  <a:pt x="214" y="280"/>
                </a:lnTo>
                <a:lnTo>
                  <a:pt x="227" y="280"/>
                </a:lnTo>
                <a:lnTo>
                  <a:pt x="234" y="280"/>
                </a:lnTo>
                <a:lnTo>
                  <a:pt x="241" y="280"/>
                </a:lnTo>
                <a:lnTo>
                  <a:pt x="255" y="280"/>
                </a:lnTo>
                <a:lnTo>
                  <a:pt x="262" y="280"/>
                </a:lnTo>
                <a:lnTo>
                  <a:pt x="276" y="280"/>
                </a:lnTo>
                <a:lnTo>
                  <a:pt x="282" y="280"/>
                </a:lnTo>
                <a:lnTo>
                  <a:pt x="296" y="280"/>
                </a:lnTo>
                <a:lnTo>
                  <a:pt x="303" y="280"/>
                </a:lnTo>
                <a:lnTo>
                  <a:pt x="317" y="280"/>
                </a:lnTo>
                <a:lnTo>
                  <a:pt x="324" y="280"/>
                </a:lnTo>
                <a:lnTo>
                  <a:pt x="338" y="280"/>
                </a:lnTo>
                <a:lnTo>
                  <a:pt x="344" y="280"/>
                </a:lnTo>
                <a:lnTo>
                  <a:pt x="358" y="280"/>
                </a:lnTo>
                <a:lnTo>
                  <a:pt x="365" y="280"/>
                </a:lnTo>
                <a:lnTo>
                  <a:pt x="379" y="280"/>
                </a:lnTo>
                <a:lnTo>
                  <a:pt x="386" y="280"/>
                </a:lnTo>
                <a:lnTo>
                  <a:pt x="400" y="280"/>
                </a:lnTo>
                <a:lnTo>
                  <a:pt x="406" y="280"/>
                </a:lnTo>
                <a:lnTo>
                  <a:pt x="420" y="280"/>
                </a:lnTo>
                <a:lnTo>
                  <a:pt x="427" y="280"/>
                </a:lnTo>
                <a:lnTo>
                  <a:pt x="441" y="280"/>
                </a:lnTo>
                <a:lnTo>
                  <a:pt x="448" y="280"/>
                </a:lnTo>
                <a:lnTo>
                  <a:pt x="455" y="280"/>
                </a:lnTo>
                <a:lnTo>
                  <a:pt x="468" y="280"/>
                </a:lnTo>
                <a:lnTo>
                  <a:pt x="475" y="280"/>
                </a:lnTo>
                <a:lnTo>
                  <a:pt x="489" y="280"/>
                </a:lnTo>
                <a:lnTo>
                  <a:pt x="496" y="280"/>
                </a:lnTo>
                <a:lnTo>
                  <a:pt x="510" y="280"/>
                </a:lnTo>
                <a:lnTo>
                  <a:pt x="517" y="280"/>
                </a:lnTo>
                <a:lnTo>
                  <a:pt x="530" y="280"/>
                </a:lnTo>
                <a:lnTo>
                  <a:pt x="537" y="280"/>
                </a:lnTo>
                <a:lnTo>
                  <a:pt x="551" y="273"/>
                </a:lnTo>
                <a:lnTo>
                  <a:pt x="558" y="273"/>
                </a:lnTo>
                <a:lnTo>
                  <a:pt x="572" y="273"/>
                </a:lnTo>
                <a:lnTo>
                  <a:pt x="579" y="273"/>
                </a:lnTo>
                <a:lnTo>
                  <a:pt x="592" y="273"/>
                </a:lnTo>
                <a:lnTo>
                  <a:pt x="599" y="273"/>
                </a:lnTo>
                <a:lnTo>
                  <a:pt x="613" y="273"/>
                </a:lnTo>
                <a:lnTo>
                  <a:pt x="620" y="273"/>
                </a:lnTo>
                <a:lnTo>
                  <a:pt x="634" y="273"/>
                </a:lnTo>
                <a:lnTo>
                  <a:pt x="641" y="273"/>
                </a:lnTo>
                <a:lnTo>
                  <a:pt x="654" y="273"/>
                </a:lnTo>
                <a:lnTo>
                  <a:pt x="661" y="273"/>
                </a:lnTo>
                <a:lnTo>
                  <a:pt x="675" y="273"/>
                </a:lnTo>
                <a:lnTo>
                  <a:pt x="682" y="273"/>
                </a:lnTo>
                <a:lnTo>
                  <a:pt x="689" y="273"/>
                </a:lnTo>
                <a:lnTo>
                  <a:pt x="702" y="273"/>
                </a:lnTo>
                <a:lnTo>
                  <a:pt x="709" y="273"/>
                </a:lnTo>
                <a:lnTo>
                  <a:pt x="723" y="273"/>
                </a:lnTo>
                <a:lnTo>
                  <a:pt x="730" y="273"/>
                </a:lnTo>
                <a:lnTo>
                  <a:pt x="744" y="267"/>
                </a:lnTo>
                <a:lnTo>
                  <a:pt x="751" y="267"/>
                </a:lnTo>
                <a:lnTo>
                  <a:pt x="764" y="267"/>
                </a:lnTo>
                <a:lnTo>
                  <a:pt x="771" y="267"/>
                </a:lnTo>
                <a:lnTo>
                  <a:pt x="785" y="267"/>
                </a:lnTo>
                <a:lnTo>
                  <a:pt x="792" y="267"/>
                </a:lnTo>
                <a:lnTo>
                  <a:pt x="806" y="267"/>
                </a:lnTo>
                <a:lnTo>
                  <a:pt x="813" y="267"/>
                </a:lnTo>
                <a:lnTo>
                  <a:pt x="826" y="267"/>
                </a:lnTo>
                <a:lnTo>
                  <a:pt x="833" y="267"/>
                </a:lnTo>
                <a:lnTo>
                  <a:pt x="847" y="267"/>
                </a:lnTo>
                <a:lnTo>
                  <a:pt x="854" y="267"/>
                </a:lnTo>
                <a:lnTo>
                  <a:pt x="868" y="267"/>
                </a:lnTo>
                <a:lnTo>
                  <a:pt x="875" y="267"/>
                </a:lnTo>
                <a:lnTo>
                  <a:pt x="888" y="267"/>
                </a:lnTo>
                <a:lnTo>
                  <a:pt x="895" y="260"/>
                </a:lnTo>
                <a:lnTo>
                  <a:pt x="902" y="260"/>
                </a:lnTo>
                <a:lnTo>
                  <a:pt x="916" y="260"/>
                </a:lnTo>
                <a:lnTo>
                  <a:pt x="923" y="260"/>
                </a:lnTo>
                <a:lnTo>
                  <a:pt x="937" y="260"/>
                </a:lnTo>
                <a:lnTo>
                  <a:pt x="943" y="260"/>
                </a:lnTo>
                <a:lnTo>
                  <a:pt x="957" y="260"/>
                </a:lnTo>
                <a:lnTo>
                  <a:pt x="964" y="260"/>
                </a:lnTo>
                <a:lnTo>
                  <a:pt x="978" y="260"/>
                </a:lnTo>
                <a:lnTo>
                  <a:pt x="985" y="253"/>
                </a:lnTo>
                <a:lnTo>
                  <a:pt x="999" y="253"/>
                </a:lnTo>
                <a:lnTo>
                  <a:pt x="1005" y="253"/>
                </a:lnTo>
                <a:lnTo>
                  <a:pt x="1019" y="253"/>
                </a:lnTo>
                <a:lnTo>
                  <a:pt x="1026" y="253"/>
                </a:lnTo>
                <a:lnTo>
                  <a:pt x="1040" y="247"/>
                </a:lnTo>
                <a:lnTo>
                  <a:pt x="1047" y="247"/>
                </a:lnTo>
                <a:lnTo>
                  <a:pt x="1061" y="247"/>
                </a:lnTo>
                <a:lnTo>
                  <a:pt x="1067" y="247"/>
                </a:lnTo>
                <a:lnTo>
                  <a:pt x="1081" y="240"/>
                </a:lnTo>
                <a:lnTo>
                  <a:pt x="1088" y="240"/>
                </a:lnTo>
                <a:lnTo>
                  <a:pt x="1102" y="240"/>
                </a:lnTo>
                <a:lnTo>
                  <a:pt x="1109" y="240"/>
                </a:lnTo>
                <a:lnTo>
                  <a:pt x="1123" y="233"/>
                </a:lnTo>
                <a:lnTo>
                  <a:pt x="1129" y="233"/>
                </a:lnTo>
                <a:lnTo>
                  <a:pt x="1136" y="233"/>
                </a:lnTo>
                <a:lnTo>
                  <a:pt x="1150" y="227"/>
                </a:lnTo>
                <a:lnTo>
                  <a:pt x="1157" y="233"/>
                </a:lnTo>
                <a:lnTo>
                  <a:pt x="1171" y="233"/>
                </a:lnTo>
                <a:lnTo>
                  <a:pt x="1178" y="233"/>
                </a:lnTo>
                <a:lnTo>
                  <a:pt x="1191" y="227"/>
                </a:lnTo>
                <a:lnTo>
                  <a:pt x="1198" y="227"/>
                </a:lnTo>
                <a:lnTo>
                  <a:pt x="1212" y="233"/>
                </a:lnTo>
                <a:lnTo>
                  <a:pt x="1219" y="227"/>
                </a:lnTo>
                <a:lnTo>
                  <a:pt x="1233" y="233"/>
                </a:lnTo>
                <a:lnTo>
                  <a:pt x="1240" y="227"/>
                </a:lnTo>
                <a:lnTo>
                  <a:pt x="1253" y="227"/>
                </a:lnTo>
                <a:lnTo>
                  <a:pt x="1260" y="227"/>
                </a:lnTo>
                <a:lnTo>
                  <a:pt x="1274" y="220"/>
                </a:lnTo>
                <a:lnTo>
                  <a:pt x="1281" y="220"/>
                </a:lnTo>
                <a:lnTo>
                  <a:pt x="1295" y="220"/>
                </a:lnTo>
                <a:lnTo>
                  <a:pt x="1302" y="220"/>
                </a:lnTo>
                <a:lnTo>
                  <a:pt x="1315" y="214"/>
                </a:lnTo>
                <a:lnTo>
                  <a:pt x="1322" y="220"/>
                </a:lnTo>
                <a:lnTo>
                  <a:pt x="1336" y="227"/>
                </a:lnTo>
                <a:lnTo>
                  <a:pt x="1343" y="227"/>
                </a:lnTo>
                <a:lnTo>
                  <a:pt x="1357" y="227"/>
                </a:lnTo>
                <a:lnTo>
                  <a:pt x="1363" y="220"/>
                </a:lnTo>
                <a:lnTo>
                  <a:pt x="1370" y="220"/>
                </a:lnTo>
                <a:lnTo>
                  <a:pt x="1384" y="214"/>
                </a:lnTo>
                <a:lnTo>
                  <a:pt x="1391" y="207"/>
                </a:lnTo>
                <a:lnTo>
                  <a:pt x="1405" y="214"/>
                </a:lnTo>
                <a:lnTo>
                  <a:pt x="1412" y="207"/>
                </a:lnTo>
                <a:lnTo>
                  <a:pt x="1425" y="207"/>
                </a:lnTo>
                <a:lnTo>
                  <a:pt x="1432" y="200"/>
                </a:lnTo>
                <a:lnTo>
                  <a:pt x="1446" y="200"/>
                </a:lnTo>
                <a:lnTo>
                  <a:pt x="1453" y="200"/>
                </a:lnTo>
                <a:lnTo>
                  <a:pt x="1467" y="200"/>
                </a:lnTo>
                <a:lnTo>
                  <a:pt x="1474" y="207"/>
                </a:lnTo>
                <a:lnTo>
                  <a:pt x="1487" y="207"/>
                </a:lnTo>
                <a:lnTo>
                  <a:pt x="1494" y="194"/>
                </a:lnTo>
                <a:lnTo>
                  <a:pt x="1508" y="187"/>
                </a:lnTo>
                <a:lnTo>
                  <a:pt x="1515" y="194"/>
                </a:lnTo>
                <a:lnTo>
                  <a:pt x="1529" y="194"/>
                </a:lnTo>
                <a:lnTo>
                  <a:pt x="1536" y="187"/>
                </a:lnTo>
                <a:lnTo>
                  <a:pt x="1549" y="187"/>
                </a:lnTo>
                <a:lnTo>
                  <a:pt x="1556" y="180"/>
                </a:lnTo>
                <a:lnTo>
                  <a:pt x="1570" y="180"/>
                </a:lnTo>
                <a:lnTo>
                  <a:pt x="1577" y="174"/>
                </a:lnTo>
                <a:lnTo>
                  <a:pt x="1584" y="167"/>
                </a:lnTo>
                <a:lnTo>
                  <a:pt x="1598" y="160"/>
                </a:lnTo>
                <a:lnTo>
                  <a:pt x="1604" y="167"/>
                </a:lnTo>
                <a:lnTo>
                  <a:pt x="1618" y="160"/>
                </a:lnTo>
                <a:lnTo>
                  <a:pt x="1625" y="154"/>
                </a:lnTo>
                <a:lnTo>
                  <a:pt x="1639" y="154"/>
                </a:lnTo>
                <a:lnTo>
                  <a:pt x="1646" y="147"/>
                </a:lnTo>
                <a:lnTo>
                  <a:pt x="1660" y="134"/>
                </a:lnTo>
                <a:lnTo>
                  <a:pt x="1666" y="127"/>
                </a:lnTo>
                <a:lnTo>
                  <a:pt x="1680" y="120"/>
                </a:lnTo>
                <a:lnTo>
                  <a:pt x="1687" y="120"/>
                </a:lnTo>
                <a:lnTo>
                  <a:pt x="1701" y="114"/>
                </a:lnTo>
                <a:lnTo>
                  <a:pt x="1708" y="100"/>
                </a:lnTo>
                <a:lnTo>
                  <a:pt x="1722" y="94"/>
                </a:lnTo>
                <a:lnTo>
                  <a:pt x="1728" y="87"/>
                </a:lnTo>
                <a:lnTo>
                  <a:pt x="1742" y="80"/>
                </a:lnTo>
                <a:lnTo>
                  <a:pt x="1749" y="74"/>
                </a:lnTo>
                <a:lnTo>
                  <a:pt x="1763" y="67"/>
                </a:lnTo>
                <a:lnTo>
                  <a:pt x="1770" y="67"/>
                </a:lnTo>
                <a:lnTo>
                  <a:pt x="1784" y="67"/>
                </a:lnTo>
                <a:lnTo>
                  <a:pt x="1790" y="60"/>
                </a:lnTo>
                <a:lnTo>
                  <a:pt x="1804" y="54"/>
                </a:lnTo>
                <a:lnTo>
                  <a:pt x="1811" y="54"/>
                </a:lnTo>
                <a:lnTo>
                  <a:pt x="1818" y="47"/>
                </a:lnTo>
                <a:lnTo>
                  <a:pt x="1832" y="47"/>
                </a:lnTo>
                <a:lnTo>
                  <a:pt x="1839" y="54"/>
                </a:lnTo>
                <a:lnTo>
                  <a:pt x="1852" y="60"/>
                </a:lnTo>
                <a:lnTo>
                  <a:pt x="1859" y="60"/>
                </a:lnTo>
                <a:lnTo>
                  <a:pt x="1873" y="54"/>
                </a:lnTo>
                <a:lnTo>
                  <a:pt x="1880" y="47"/>
                </a:lnTo>
                <a:lnTo>
                  <a:pt x="1894" y="47"/>
                </a:lnTo>
                <a:lnTo>
                  <a:pt x="1901" y="40"/>
                </a:lnTo>
                <a:lnTo>
                  <a:pt x="1914" y="34"/>
                </a:lnTo>
                <a:lnTo>
                  <a:pt x="1921" y="34"/>
                </a:lnTo>
                <a:lnTo>
                  <a:pt x="1935" y="27"/>
                </a:lnTo>
                <a:lnTo>
                  <a:pt x="1942" y="27"/>
                </a:lnTo>
                <a:lnTo>
                  <a:pt x="1956" y="27"/>
                </a:lnTo>
                <a:lnTo>
                  <a:pt x="1963" y="27"/>
                </a:lnTo>
                <a:lnTo>
                  <a:pt x="1976" y="27"/>
                </a:lnTo>
                <a:lnTo>
                  <a:pt x="1983" y="27"/>
                </a:lnTo>
                <a:lnTo>
                  <a:pt x="1997" y="27"/>
                </a:lnTo>
                <a:lnTo>
                  <a:pt x="2004" y="20"/>
                </a:lnTo>
                <a:lnTo>
                  <a:pt x="2018" y="20"/>
                </a:lnTo>
                <a:lnTo>
                  <a:pt x="2025" y="14"/>
                </a:lnTo>
                <a:lnTo>
                  <a:pt x="2038" y="14"/>
                </a:lnTo>
                <a:lnTo>
                  <a:pt x="2045" y="7"/>
                </a:lnTo>
                <a:lnTo>
                  <a:pt x="2052" y="7"/>
                </a:lnTo>
                <a:lnTo>
                  <a:pt x="2066" y="7"/>
                </a:lnTo>
                <a:lnTo>
                  <a:pt x="2073" y="0"/>
                </a:lnTo>
                <a:lnTo>
                  <a:pt x="2086" y="0"/>
                </a:lnTo>
                <a:lnTo>
                  <a:pt x="2093" y="0"/>
                </a:lnTo>
                <a:lnTo>
                  <a:pt x="2107" y="0"/>
                </a:lnTo>
                <a:lnTo>
                  <a:pt x="2114" y="0"/>
                </a:lnTo>
                <a:lnTo>
                  <a:pt x="2128" y="0"/>
                </a:lnTo>
                <a:lnTo>
                  <a:pt x="2135" y="0"/>
                </a:lnTo>
                <a:lnTo>
                  <a:pt x="2148" y="0"/>
                </a:lnTo>
                <a:lnTo>
                  <a:pt x="2155" y="0"/>
                </a:lnTo>
                <a:lnTo>
                  <a:pt x="2169" y="7"/>
                </a:lnTo>
                <a:lnTo>
                  <a:pt x="2176" y="7"/>
                </a:lnTo>
                <a:lnTo>
                  <a:pt x="2190" y="7"/>
                </a:lnTo>
                <a:lnTo>
                  <a:pt x="2197" y="7"/>
                </a:lnTo>
                <a:lnTo>
                  <a:pt x="2210" y="14"/>
                </a:lnTo>
                <a:lnTo>
                  <a:pt x="2217" y="14"/>
                </a:lnTo>
                <a:lnTo>
                  <a:pt x="2231" y="20"/>
                </a:lnTo>
                <a:lnTo>
                  <a:pt x="2238" y="20"/>
                </a:lnTo>
                <a:lnTo>
                  <a:pt x="2252" y="27"/>
                </a:lnTo>
                <a:lnTo>
                  <a:pt x="2259" y="27"/>
                </a:lnTo>
                <a:lnTo>
                  <a:pt x="2265" y="34"/>
                </a:lnTo>
                <a:lnTo>
                  <a:pt x="2279" y="34"/>
                </a:lnTo>
                <a:lnTo>
                  <a:pt x="2286" y="40"/>
                </a:lnTo>
                <a:lnTo>
                  <a:pt x="2300" y="40"/>
                </a:lnTo>
                <a:lnTo>
                  <a:pt x="2307" y="47"/>
                </a:lnTo>
                <a:lnTo>
                  <a:pt x="2321" y="47"/>
                </a:lnTo>
                <a:lnTo>
                  <a:pt x="2327" y="54"/>
                </a:lnTo>
                <a:lnTo>
                  <a:pt x="2341" y="60"/>
                </a:lnTo>
                <a:lnTo>
                  <a:pt x="2348" y="60"/>
                </a:lnTo>
                <a:lnTo>
                  <a:pt x="2362" y="67"/>
                </a:lnTo>
                <a:lnTo>
                  <a:pt x="2369" y="74"/>
                </a:lnTo>
                <a:lnTo>
                  <a:pt x="2383" y="74"/>
                </a:lnTo>
                <a:lnTo>
                  <a:pt x="2389" y="80"/>
                </a:lnTo>
                <a:lnTo>
                  <a:pt x="2403" y="87"/>
                </a:lnTo>
                <a:lnTo>
                  <a:pt x="2410" y="87"/>
                </a:lnTo>
                <a:lnTo>
                  <a:pt x="2424" y="94"/>
                </a:lnTo>
                <a:lnTo>
                  <a:pt x="2431" y="94"/>
                </a:lnTo>
                <a:lnTo>
                  <a:pt x="2445" y="100"/>
                </a:lnTo>
                <a:lnTo>
                  <a:pt x="2451" y="107"/>
                </a:lnTo>
                <a:lnTo>
                  <a:pt x="2465" y="107"/>
                </a:lnTo>
                <a:lnTo>
                  <a:pt x="2472" y="114"/>
                </a:lnTo>
                <a:lnTo>
                  <a:pt x="2486" y="120"/>
                </a:lnTo>
                <a:lnTo>
                  <a:pt x="2493" y="120"/>
                </a:lnTo>
                <a:lnTo>
                  <a:pt x="2500" y="127"/>
                </a:lnTo>
                <a:lnTo>
                  <a:pt x="2513" y="134"/>
                </a:lnTo>
                <a:lnTo>
                  <a:pt x="2520" y="134"/>
                </a:lnTo>
                <a:lnTo>
                  <a:pt x="2534" y="140"/>
                </a:lnTo>
                <a:lnTo>
                  <a:pt x="2541" y="140"/>
                </a:lnTo>
                <a:lnTo>
                  <a:pt x="2555" y="147"/>
                </a:lnTo>
                <a:lnTo>
                  <a:pt x="2562" y="154"/>
                </a:lnTo>
                <a:lnTo>
                  <a:pt x="2575" y="154"/>
                </a:lnTo>
                <a:lnTo>
                  <a:pt x="2582" y="160"/>
                </a:lnTo>
                <a:lnTo>
                  <a:pt x="2596" y="160"/>
                </a:lnTo>
                <a:lnTo>
                  <a:pt x="2603" y="167"/>
                </a:lnTo>
                <a:lnTo>
                  <a:pt x="2617" y="167"/>
                </a:lnTo>
                <a:lnTo>
                  <a:pt x="2624" y="174"/>
                </a:lnTo>
                <a:lnTo>
                  <a:pt x="2637" y="174"/>
                </a:lnTo>
                <a:lnTo>
                  <a:pt x="2644" y="180"/>
                </a:lnTo>
                <a:lnTo>
                  <a:pt x="2658" y="180"/>
                </a:lnTo>
                <a:lnTo>
                  <a:pt x="2665" y="187"/>
                </a:lnTo>
                <a:lnTo>
                  <a:pt x="2679" y="187"/>
                </a:lnTo>
                <a:lnTo>
                  <a:pt x="2686" y="194"/>
                </a:lnTo>
                <a:lnTo>
                  <a:pt x="2699" y="194"/>
                </a:lnTo>
                <a:lnTo>
                  <a:pt x="2706" y="200"/>
                </a:lnTo>
                <a:lnTo>
                  <a:pt x="2713" y="200"/>
                </a:lnTo>
                <a:lnTo>
                  <a:pt x="2727" y="207"/>
                </a:lnTo>
                <a:lnTo>
                  <a:pt x="2734" y="207"/>
                </a:lnTo>
                <a:lnTo>
                  <a:pt x="2747" y="207"/>
                </a:lnTo>
                <a:lnTo>
                  <a:pt x="2754" y="214"/>
                </a:lnTo>
                <a:lnTo>
                  <a:pt x="2768" y="214"/>
                </a:lnTo>
                <a:lnTo>
                  <a:pt x="2775" y="214"/>
                </a:lnTo>
                <a:lnTo>
                  <a:pt x="2789" y="220"/>
                </a:lnTo>
                <a:lnTo>
                  <a:pt x="2796" y="220"/>
                </a:lnTo>
                <a:lnTo>
                  <a:pt x="2809" y="220"/>
                </a:lnTo>
                <a:lnTo>
                  <a:pt x="2816" y="227"/>
                </a:lnTo>
                <a:lnTo>
                  <a:pt x="2830" y="227"/>
                </a:lnTo>
                <a:lnTo>
                  <a:pt x="2837" y="227"/>
                </a:lnTo>
                <a:lnTo>
                  <a:pt x="2851" y="233"/>
                </a:lnTo>
                <a:lnTo>
                  <a:pt x="2858" y="233"/>
                </a:lnTo>
                <a:lnTo>
                  <a:pt x="2871" y="233"/>
                </a:lnTo>
                <a:lnTo>
                  <a:pt x="2878" y="233"/>
                </a:lnTo>
                <a:lnTo>
                  <a:pt x="2892" y="240"/>
                </a:lnTo>
                <a:lnTo>
                  <a:pt x="2899" y="240"/>
                </a:lnTo>
                <a:lnTo>
                  <a:pt x="2913" y="240"/>
                </a:lnTo>
                <a:lnTo>
                  <a:pt x="2920" y="240"/>
                </a:lnTo>
                <a:lnTo>
                  <a:pt x="2933" y="240"/>
                </a:lnTo>
                <a:lnTo>
                  <a:pt x="2940" y="247"/>
                </a:lnTo>
                <a:lnTo>
                  <a:pt x="2947" y="247"/>
                </a:lnTo>
                <a:lnTo>
                  <a:pt x="2961" y="247"/>
                </a:lnTo>
                <a:lnTo>
                  <a:pt x="2968" y="247"/>
                </a:lnTo>
                <a:lnTo>
                  <a:pt x="2982" y="247"/>
                </a:lnTo>
                <a:lnTo>
                  <a:pt x="2988" y="247"/>
                </a:lnTo>
                <a:lnTo>
                  <a:pt x="3002" y="253"/>
                </a:lnTo>
                <a:lnTo>
                  <a:pt x="3009" y="253"/>
                </a:lnTo>
                <a:lnTo>
                  <a:pt x="3023" y="253"/>
                </a:lnTo>
                <a:lnTo>
                  <a:pt x="3030" y="253"/>
                </a:lnTo>
                <a:lnTo>
                  <a:pt x="3044" y="253"/>
                </a:lnTo>
                <a:lnTo>
                  <a:pt x="3050" y="253"/>
                </a:lnTo>
                <a:lnTo>
                  <a:pt x="3064" y="253"/>
                </a:lnTo>
                <a:lnTo>
                  <a:pt x="3071" y="253"/>
                </a:lnTo>
                <a:lnTo>
                  <a:pt x="3085" y="253"/>
                </a:lnTo>
                <a:lnTo>
                  <a:pt x="3092" y="253"/>
                </a:lnTo>
                <a:lnTo>
                  <a:pt x="3106" y="253"/>
                </a:lnTo>
                <a:lnTo>
                  <a:pt x="3112" y="260"/>
                </a:lnTo>
                <a:lnTo>
                  <a:pt x="3126" y="260"/>
                </a:lnTo>
                <a:lnTo>
                  <a:pt x="3133" y="260"/>
                </a:lnTo>
                <a:lnTo>
                  <a:pt x="3147" y="260"/>
                </a:lnTo>
                <a:lnTo>
                  <a:pt x="3154" y="260"/>
                </a:lnTo>
                <a:lnTo>
                  <a:pt x="3167" y="260"/>
                </a:lnTo>
                <a:lnTo>
                  <a:pt x="3174" y="260"/>
                </a:lnTo>
                <a:lnTo>
                  <a:pt x="3181" y="260"/>
                </a:lnTo>
                <a:lnTo>
                  <a:pt x="3195" y="260"/>
                </a:lnTo>
                <a:lnTo>
                  <a:pt x="3202" y="260"/>
                </a:lnTo>
                <a:lnTo>
                  <a:pt x="3216" y="260"/>
                </a:lnTo>
                <a:lnTo>
                  <a:pt x="3223" y="260"/>
                </a:lnTo>
                <a:lnTo>
                  <a:pt x="3236" y="260"/>
                </a:lnTo>
                <a:lnTo>
                  <a:pt x="3243" y="260"/>
                </a:lnTo>
                <a:lnTo>
                  <a:pt x="3257" y="260"/>
                </a:lnTo>
                <a:lnTo>
                  <a:pt x="3264" y="260"/>
                </a:lnTo>
                <a:lnTo>
                  <a:pt x="3278" y="260"/>
                </a:lnTo>
                <a:lnTo>
                  <a:pt x="3285" y="260"/>
                </a:lnTo>
                <a:lnTo>
                  <a:pt x="3298" y="260"/>
                </a:lnTo>
                <a:lnTo>
                  <a:pt x="3305" y="260"/>
                </a:lnTo>
                <a:lnTo>
                  <a:pt x="3319" y="260"/>
                </a:lnTo>
                <a:lnTo>
                  <a:pt x="3326" y="260"/>
                </a:lnTo>
                <a:lnTo>
                  <a:pt x="3340" y="260"/>
                </a:lnTo>
                <a:lnTo>
                  <a:pt x="3347" y="260"/>
                </a:lnTo>
                <a:lnTo>
                  <a:pt x="3360" y="260"/>
                </a:lnTo>
                <a:lnTo>
                  <a:pt x="3367" y="260"/>
                </a:lnTo>
                <a:lnTo>
                  <a:pt x="3381" y="260"/>
                </a:lnTo>
                <a:lnTo>
                  <a:pt x="3388" y="260"/>
                </a:lnTo>
                <a:lnTo>
                  <a:pt x="3395" y="260"/>
                </a:lnTo>
                <a:lnTo>
                  <a:pt x="3408" y="260"/>
                </a:lnTo>
                <a:lnTo>
                  <a:pt x="3415" y="260"/>
                </a:lnTo>
                <a:lnTo>
                  <a:pt x="3429" y="260"/>
                </a:lnTo>
                <a:lnTo>
                  <a:pt x="3436" y="260"/>
                </a:lnTo>
                <a:lnTo>
                  <a:pt x="3450" y="260"/>
                </a:lnTo>
                <a:lnTo>
                  <a:pt x="3457" y="260"/>
                </a:lnTo>
                <a:lnTo>
                  <a:pt x="3470" y="260"/>
                </a:lnTo>
                <a:lnTo>
                  <a:pt x="3477" y="260"/>
                </a:lnTo>
                <a:lnTo>
                  <a:pt x="3491" y="260"/>
                </a:lnTo>
                <a:lnTo>
                  <a:pt x="3498" y="260"/>
                </a:lnTo>
                <a:lnTo>
                  <a:pt x="3512" y="260"/>
                </a:lnTo>
                <a:lnTo>
                  <a:pt x="3519" y="260"/>
                </a:lnTo>
                <a:lnTo>
                  <a:pt x="3532" y="260"/>
                </a:lnTo>
                <a:lnTo>
                  <a:pt x="3539" y="260"/>
                </a:lnTo>
                <a:lnTo>
                  <a:pt x="3553" y="260"/>
                </a:lnTo>
                <a:lnTo>
                  <a:pt x="3560" y="260"/>
                </a:lnTo>
                <a:lnTo>
                  <a:pt x="3574" y="260"/>
                </a:lnTo>
                <a:lnTo>
                  <a:pt x="3581" y="260"/>
                </a:lnTo>
                <a:lnTo>
                  <a:pt x="3594" y="260"/>
                </a:lnTo>
                <a:lnTo>
                  <a:pt x="3601" y="260"/>
                </a:lnTo>
                <a:lnTo>
                  <a:pt x="3615" y="260"/>
                </a:lnTo>
                <a:lnTo>
                  <a:pt x="3622" y="260"/>
                </a:lnTo>
                <a:lnTo>
                  <a:pt x="3629" y="260"/>
                </a:lnTo>
                <a:lnTo>
                  <a:pt x="3643" y="260"/>
                </a:lnTo>
                <a:lnTo>
                  <a:pt x="3649" y="260"/>
                </a:lnTo>
                <a:lnTo>
                  <a:pt x="3663" y="260"/>
                </a:lnTo>
                <a:lnTo>
                  <a:pt x="3670" y="260"/>
                </a:lnTo>
                <a:lnTo>
                  <a:pt x="3684" y="260"/>
                </a:lnTo>
                <a:lnTo>
                  <a:pt x="3691" y="260"/>
                </a:lnTo>
                <a:lnTo>
                  <a:pt x="3705" y="260"/>
                </a:lnTo>
                <a:lnTo>
                  <a:pt x="3711" y="260"/>
                </a:lnTo>
                <a:lnTo>
                  <a:pt x="3725" y="260"/>
                </a:lnTo>
                <a:lnTo>
                  <a:pt x="3732" y="260"/>
                </a:lnTo>
                <a:lnTo>
                  <a:pt x="3746" y="260"/>
                </a:lnTo>
                <a:lnTo>
                  <a:pt x="3753" y="260"/>
                </a:lnTo>
                <a:lnTo>
                  <a:pt x="3767" y="260"/>
                </a:lnTo>
                <a:lnTo>
                  <a:pt x="3773" y="260"/>
                </a:lnTo>
                <a:lnTo>
                  <a:pt x="3787" y="260"/>
                </a:lnTo>
                <a:lnTo>
                  <a:pt x="3794" y="260"/>
                </a:lnTo>
                <a:lnTo>
                  <a:pt x="3808" y="260"/>
                </a:lnTo>
                <a:lnTo>
                  <a:pt x="3815" y="260"/>
                </a:lnTo>
                <a:lnTo>
                  <a:pt x="3829" y="260"/>
                </a:lnTo>
                <a:lnTo>
                  <a:pt x="3835" y="267"/>
                </a:lnTo>
                <a:lnTo>
                  <a:pt x="3842" y="267"/>
                </a:lnTo>
                <a:lnTo>
                  <a:pt x="3856" y="267"/>
                </a:lnTo>
                <a:lnTo>
                  <a:pt x="3863" y="267"/>
                </a:lnTo>
                <a:lnTo>
                  <a:pt x="3877" y="267"/>
                </a:lnTo>
                <a:lnTo>
                  <a:pt x="3884" y="267"/>
                </a:lnTo>
                <a:lnTo>
                  <a:pt x="3897" y="267"/>
                </a:lnTo>
                <a:lnTo>
                  <a:pt x="3904" y="267"/>
                </a:lnTo>
                <a:lnTo>
                  <a:pt x="3918" y="267"/>
                </a:lnTo>
                <a:lnTo>
                  <a:pt x="3925" y="267"/>
                </a:lnTo>
                <a:lnTo>
                  <a:pt x="3939" y="267"/>
                </a:lnTo>
                <a:lnTo>
                  <a:pt x="3946" y="267"/>
                </a:lnTo>
                <a:lnTo>
                  <a:pt x="3959" y="267"/>
                </a:lnTo>
                <a:lnTo>
                  <a:pt x="3966" y="267"/>
                </a:lnTo>
                <a:lnTo>
                  <a:pt x="3980" y="267"/>
                </a:lnTo>
                <a:lnTo>
                  <a:pt x="3987" y="267"/>
                </a:lnTo>
                <a:lnTo>
                  <a:pt x="4001" y="267"/>
                </a:lnTo>
                <a:lnTo>
                  <a:pt x="4008" y="267"/>
                </a:lnTo>
                <a:lnTo>
                  <a:pt x="4021" y="267"/>
                </a:lnTo>
                <a:lnTo>
                  <a:pt x="4028" y="267"/>
                </a:lnTo>
                <a:lnTo>
                  <a:pt x="4042" y="267"/>
                </a:lnTo>
                <a:lnTo>
                  <a:pt x="4049" y="267"/>
                </a:lnTo>
                <a:lnTo>
                  <a:pt x="4063" y="267"/>
                </a:lnTo>
                <a:lnTo>
                  <a:pt x="4070" y="267"/>
                </a:lnTo>
                <a:lnTo>
                  <a:pt x="4070" y="280"/>
                </a:lnTo>
                <a:lnTo>
                  <a:pt x="4063" y="280"/>
                </a:lnTo>
                <a:lnTo>
                  <a:pt x="4049" y="280"/>
                </a:lnTo>
                <a:lnTo>
                  <a:pt x="4042" y="280"/>
                </a:lnTo>
                <a:lnTo>
                  <a:pt x="4028" y="280"/>
                </a:lnTo>
                <a:lnTo>
                  <a:pt x="4021" y="280"/>
                </a:lnTo>
                <a:lnTo>
                  <a:pt x="4008" y="280"/>
                </a:lnTo>
                <a:lnTo>
                  <a:pt x="4001" y="280"/>
                </a:lnTo>
                <a:lnTo>
                  <a:pt x="3987" y="280"/>
                </a:lnTo>
                <a:lnTo>
                  <a:pt x="3980" y="280"/>
                </a:lnTo>
                <a:lnTo>
                  <a:pt x="3966" y="280"/>
                </a:lnTo>
                <a:lnTo>
                  <a:pt x="3959" y="280"/>
                </a:lnTo>
                <a:lnTo>
                  <a:pt x="3946" y="280"/>
                </a:lnTo>
                <a:lnTo>
                  <a:pt x="3939" y="280"/>
                </a:lnTo>
                <a:lnTo>
                  <a:pt x="3925" y="280"/>
                </a:lnTo>
                <a:lnTo>
                  <a:pt x="3918" y="280"/>
                </a:lnTo>
                <a:lnTo>
                  <a:pt x="3904" y="280"/>
                </a:lnTo>
                <a:lnTo>
                  <a:pt x="3897" y="280"/>
                </a:lnTo>
                <a:lnTo>
                  <a:pt x="3884" y="280"/>
                </a:lnTo>
                <a:lnTo>
                  <a:pt x="3877" y="280"/>
                </a:lnTo>
                <a:lnTo>
                  <a:pt x="3863" y="280"/>
                </a:lnTo>
                <a:lnTo>
                  <a:pt x="3856" y="280"/>
                </a:lnTo>
                <a:lnTo>
                  <a:pt x="3842" y="280"/>
                </a:lnTo>
                <a:lnTo>
                  <a:pt x="3835" y="280"/>
                </a:lnTo>
                <a:lnTo>
                  <a:pt x="3829" y="280"/>
                </a:lnTo>
                <a:lnTo>
                  <a:pt x="3815" y="280"/>
                </a:lnTo>
                <a:lnTo>
                  <a:pt x="3808" y="280"/>
                </a:lnTo>
                <a:lnTo>
                  <a:pt x="3794" y="280"/>
                </a:lnTo>
                <a:lnTo>
                  <a:pt x="3787" y="280"/>
                </a:lnTo>
                <a:lnTo>
                  <a:pt x="3773" y="280"/>
                </a:lnTo>
                <a:lnTo>
                  <a:pt x="3767" y="280"/>
                </a:lnTo>
                <a:lnTo>
                  <a:pt x="3753" y="280"/>
                </a:lnTo>
                <a:lnTo>
                  <a:pt x="3746" y="280"/>
                </a:lnTo>
                <a:lnTo>
                  <a:pt x="3732" y="280"/>
                </a:lnTo>
                <a:lnTo>
                  <a:pt x="3725" y="280"/>
                </a:lnTo>
                <a:lnTo>
                  <a:pt x="3711" y="280"/>
                </a:lnTo>
                <a:lnTo>
                  <a:pt x="3705" y="280"/>
                </a:lnTo>
                <a:lnTo>
                  <a:pt x="3691" y="280"/>
                </a:lnTo>
                <a:lnTo>
                  <a:pt x="3684" y="280"/>
                </a:lnTo>
                <a:lnTo>
                  <a:pt x="3670" y="280"/>
                </a:lnTo>
                <a:lnTo>
                  <a:pt x="3663" y="280"/>
                </a:lnTo>
                <a:lnTo>
                  <a:pt x="3649" y="280"/>
                </a:lnTo>
                <a:lnTo>
                  <a:pt x="3643" y="280"/>
                </a:lnTo>
                <a:lnTo>
                  <a:pt x="3629" y="280"/>
                </a:lnTo>
                <a:lnTo>
                  <a:pt x="3622" y="280"/>
                </a:lnTo>
                <a:lnTo>
                  <a:pt x="3615" y="280"/>
                </a:lnTo>
                <a:lnTo>
                  <a:pt x="3601" y="280"/>
                </a:lnTo>
                <a:lnTo>
                  <a:pt x="3594" y="280"/>
                </a:lnTo>
                <a:lnTo>
                  <a:pt x="3581" y="280"/>
                </a:lnTo>
                <a:lnTo>
                  <a:pt x="3574" y="280"/>
                </a:lnTo>
                <a:lnTo>
                  <a:pt x="3560" y="280"/>
                </a:lnTo>
                <a:lnTo>
                  <a:pt x="3553" y="280"/>
                </a:lnTo>
                <a:lnTo>
                  <a:pt x="3539" y="280"/>
                </a:lnTo>
                <a:lnTo>
                  <a:pt x="3532" y="280"/>
                </a:lnTo>
                <a:lnTo>
                  <a:pt x="3519" y="280"/>
                </a:lnTo>
                <a:lnTo>
                  <a:pt x="3512" y="280"/>
                </a:lnTo>
                <a:lnTo>
                  <a:pt x="3498" y="280"/>
                </a:lnTo>
                <a:lnTo>
                  <a:pt x="3491" y="280"/>
                </a:lnTo>
                <a:lnTo>
                  <a:pt x="3477" y="280"/>
                </a:lnTo>
                <a:lnTo>
                  <a:pt x="3470" y="280"/>
                </a:lnTo>
                <a:lnTo>
                  <a:pt x="3457" y="280"/>
                </a:lnTo>
                <a:lnTo>
                  <a:pt x="3450" y="280"/>
                </a:lnTo>
                <a:lnTo>
                  <a:pt x="3436" y="280"/>
                </a:lnTo>
                <a:lnTo>
                  <a:pt x="3429" y="280"/>
                </a:lnTo>
                <a:lnTo>
                  <a:pt x="3415" y="280"/>
                </a:lnTo>
                <a:lnTo>
                  <a:pt x="3408" y="280"/>
                </a:lnTo>
                <a:lnTo>
                  <a:pt x="3395" y="280"/>
                </a:lnTo>
                <a:lnTo>
                  <a:pt x="3388" y="280"/>
                </a:lnTo>
                <a:lnTo>
                  <a:pt x="3381" y="280"/>
                </a:lnTo>
                <a:lnTo>
                  <a:pt x="3367" y="280"/>
                </a:lnTo>
                <a:lnTo>
                  <a:pt x="3360" y="280"/>
                </a:lnTo>
                <a:lnTo>
                  <a:pt x="3347" y="280"/>
                </a:lnTo>
                <a:lnTo>
                  <a:pt x="3340" y="280"/>
                </a:lnTo>
                <a:lnTo>
                  <a:pt x="3326" y="280"/>
                </a:lnTo>
                <a:lnTo>
                  <a:pt x="3319" y="280"/>
                </a:lnTo>
                <a:lnTo>
                  <a:pt x="3305" y="280"/>
                </a:lnTo>
                <a:lnTo>
                  <a:pt x="3298" y="280"/>
                </a:lnTo>
                <a:lnTo>
                  <a:pt x="3285" y="280"/>
                </a:lnTo>
                <a:lnTo>
                  <a:pt x="3278" y="280"/>
                </a:lnTo>
                <a:lnTo>
                  <a:pt x="3264" y="280"/>
                </a:lnTo>
                <a:lnTo>
                  <a:pt x="3257" y="280"/>
                </a:lnTo>
                <a:lnTo>
                  <a:pt x="3243" y="280"/>
                </a:lnTo>
                <a:lnTo>
                  <a:pt x="3236" y="280"/>
                </a:lnTo>
                <a:lnTo>
                  <a:pt x="3223" y="280"/>
                </a:lnTo>
                <a:lnTo>
                  <a:pt x="3216" y="280"/>
                </a:lnTo>
                <a:lnTo>
                  <a:pt x="3202" y="280"/>
                </a:lnTo>
                <a:lnTo>
                  <a:pt x="3195" y="280"/>
                </a:lnTo>
                <a:lnTo>
                  <a:pt x="3181" y="280"/>
                </a:lnTo>
                <a:lnTo>
                  <a:pt x="3174" y="280"/>
                </a:lnTo>
                <a:lnTo>
                  <a:pt x="3167" y="280"/>
                </a:lnTo>
                <a:lnTo>
                  <a:pt x="3154" y="280"/>
                </a:lnTo>
                <a:lnTo>
                  <a:pt x="3147" y="280"/>
                </a:lnTo>
                <a:lnTo>
                  <a:pt x="3133" y="280"/>
                </a:lnTo>
                <a:lnTo>
                  <a:pt x="3126" y="280"/>
                </a:lnTo>
                <a:lnTo>
                  <a:pt x="3112" y="280"/>
                </a:lnTo>
                <a:lnTo>
                  <a:pt x="3106" y="280"/>
                </a:lnTo>
                <a:lnTo>
                  <a:pt x="3092" y="280"/>
                </a:lnTo>
                <a:lnTo>
                  <a:pt x="3085" y="280"/>
                </a:lnTo>
                <a:lnTo>
                  <a:pt x="3071" y="280"/>
                </a:lnTo>
                <a:lnTo>
                  <a:pt x="3064" y="280"/>
                </a:lnTo>
                <a:lnTo>
                  <a:pt x="3050" y="280"/>
                </a:lnTo>
                <a:lnTo>
                  <a:pt x="3044" y="280"/>
                </a:lnTo>
                <a:lnTo>
                  <a:pt x="3030" y="280"/>
                </a:lnTo>
                <a:lnTo>
                  <a:pt x="3023" y="280"/>
                </a:lnTo>
                <a:lnTo>
                  <a:pt x="3009" y="280"/>
                </a:lnTo>
                <a:lnTo>
                  <a:pt x="3002" y="280"/>
                </a:lnTo>
                <a:lnTo>
                  <a:pt x="2988" y="280"/>
                </a:lnTo>
                <a:lnTo>
                  <a:pt x="2982" y="280"/>
                </a:lnTo>
                <a:lnTo>
                  <a:pt x="2968" y="280"/>
                </a:lnTo>
                <a:lnTo>
                  <a:pt x="2961" y="280"/>
                </a:lnTo>
                <a:lnTo>
                  <a:pt x="2947" y="280"/>
                </a:lnTo>
                <a:lnTo>
                  <a:pt x="2940" y="280"/>
                </a:lnTo>
                <a:lnTo>
                  <a:pt x="2933" y="280"/>
                </a:lnTo>
                <a:lnTo>
                  <a:pt x="2920" y="280"/>
                </a:lnTo>
                <a:lnTo>
                  <a:pt x="2913" y="280"/>
                </a:lnTo>
                <a:lnTo>
                  <a:pt x="2899" y="280"/>
                </a:lnTo>
                <a:lnTo>
                  <a:pt x="2892" y="280"/>
                </a:lnTo>
                <a:lnTo>
                  <a:pt x="2878" y="280"/>
                </a:lnTo>
                <a:lnTo>
                  <a:pt x="2871" y="280"/>
                </a:lnTo>
                <a:lnTo>
                  <a:pt x="2858" y="280"/>
                </a:lnTo>
                <a:lnTo>
                  <a:pt x="2851" y="280"/>
                </a:lnTo>
                <a:lnTo>
                  <a:pt x="2837" y="280"/>
                </a:lnTo>
                <a:lnTo>
                  <a:pt x="2830" y="280"/>
                </a:lnTo>
                <a:lnTo>
                  <a:pt x="2816" y="280"/>
                </a:lnTo>
                <a:lnTo>
                  <a:pt x="2809" y="280"/>
                </a:lnTo>
                <a:lnTo>
                  <a:pt x="2796" y="280"/>
                </a:lnTo>
                <a:lnTo>
                  <a:pt x="2789" y="280"/>
                </a:lnTo>
                <a:lnTo>
                  <a:pt x="2775" y="280"/>
                </a:lnTo>
                <a:lnTo>
                  <a:pt x="2768" y="280"/>
                </a:lnTo>
                <a:lnTo>
                  <a:pt x="2754" y="280"/>
                </a:lnTo>
                <a:lnTo>
                  <a:pt x="2747" y="280"/>
                </a:lnTo>
                <a:lnTo>
                  <a:pt x="2734" y="280"/>
                </a:lnTo>
                <a:lnTo>
                  <a:pt x="2727" y="280"/>
                </a:lnTo>
                <a:lnTo>
                  <a:pt x="2713" y="280"/>
                </a:lnTo>
                <a:lnTo>
                  <a:pt x="2706" y="280"/>
                </a:lnTo>
                <a:lnTo>
                  <a:pt x="2699" y="280"/>
                </a:lnTo>
                <a:lnTo>
                  <a:pt x="2686" y="280"/>
                </a:lnTo>
                <a:lnTo>
                  <a:pt x="2679" y="280"/>
                </a:lnTo>
                <a:lnTo>
                  <a:pt x="2665" y="280"/>
                </a:lnTo>
                <a:lnTo>
                  <a:pt x="2658" y="280"/>
                </a:lnTo>
                <a:lnTo>
                  <a:pt x="2644" y="280"/>
                </a:lnTo>
                <a:lnTo>
                  <a:pt x="2637" y="280"/>
                </a:lnTo>
                <a:lnTo>
                  <a:pt x="2624" y="280"/>
                </a:lnTo>
                <a:lnTo>
                  <a:pt x="2617" y="280"/>
                </a:lnTo>
                <a:lnTo>
                  <a:pt x="2603" y="280"/>
                </a:lnTo>
                <a:lnTo>
                  <a:pt x="2596" y="280"/>
                </a:lnTo>
                <a:lnTo>
                  <a:pt x="2582" y="280"/>
                </a:lnTo>
                <a:lnTo>
                  <a:pt x="2575" y="280"/>
                </a:lnTo>
                <a:lnTo>
                  <a:pt x="2562" y="280"/>
                </a:lnTo>
                <a:lnTo>
                  <a:pt x="2555" y="280"/>
                </a:lnTo>
                <a:lnTo>
                  <a:pt x="2541" y="280"/>
                </a:lnTo>
                <a:lnTo>
                  <a:pt x="2534" y="280"/>
                </a:lnTo>
                <a:lnTo>
                  <a:pt x="2520" y="280"/>
                </a:lnTo>
                <a:lnTo>
                  <a:pt x="2513" y="280"/>
                </a:lnTo>
                <a:lnTo>
                  <a:pt x="2500" y="280"/>
                </a:lnTo>
                <a:lnTo>
                  <a:pt x="2493" y="280"/>
                </a:lnTo>
                <a:lnTo>
                  <a:pt x="2486" y="280"/>
                </a:lnTo>
                <a:lnTo>
                  <a:pt x="2472" y="280"/>
                </a:lnTo>
                <a:lnTo>
                  <a:pt x="2465" y="280"/>
                </a:lnTo>
                <a:lnTo>
                  <a:pt x="2451" y="280"/>
                </a:lnTo>
                <a:lnTo>
                  <a:pt x="2445" y="280"/>
                </a:lnTo>
                <a:lnTo>
                  <a:pt x="2431" y="280"/>
                </a:lnTo>
                <a:lnTo>
                  <a:pt x="2424" y="280"/>
                </a:lnTo>
                <a:lnTo>
                  <a:pt x="2410" y="280"/>
                </a:lnTo>
                <a:lnTo>
                  <a:pt x="2403" y="280"/>
                </a:lnTo>
                <a:lnTo>
                  <a:pt x="2389" y="280"/>
                </a:lnTo>
                <a:lnTo>
                  <a:pt x="2383" y="280"/>
                </a:lnTo>
                <a:lnTo>
                  <a:pt x="2369" y="280"/>
                </a:lnTo>
                <a:lnTo>
                  <a:pt x="2362" y="280"/>
                </a:lnTo>
                <a:lnTo>
                  <a:pt x="2348" y="280"/>
                </a:lnTo>
                <a:lnTo>
                  <a:pt x="2341" y="280"/>
                </a:lnTo>
                <a:lnTo>
                  <a:pt x="2327" y="280"/>
                </a:lnTo>
                <a:lnTo>
                  <a:pt x="2321" y="280"/>
                </a:lnTo>
                <a:lnTo>
                  <a:pt x="2307" y="280"/>
                </a:lnTo>
                <a:lnTo>
                  <a:pt x="2300" y="280"/>
                </a:lnTo>
                <a:lnTo>
                  <a:pt x="2286" y="280"/>
                </a:lnTo>
                <a:lnTo>
                  <a:pt x="2279" y="280"/>
                </a:lnTo>
                <a:lnTo>
                  <a:pt x="2265" y="280"/>
                </a:lnTo>
                <a:lnTo>
                  <a:pt x="2259" y="280"/>
                </a:lnTo>
                <a:lnTo>
                  <a:pt x="2252" y="280"/>
                </a:lnTo>
                <a:lnTo>
                  <a:pt x="2238" y="280"/>
                </a:lnTo>
                <a:lnTo>
                  <a:pt x="2231" y="280"/>
                </a:lnTo>
                <a:lnTo>
                  <a:pt x="2217" y="280"/>
                </a:lnTo>
                <a:lnTo>
                  <a:pt x="2210" y="280"/>
                </a:lnTo>
                <a:lnTo>
                  <a:pt x="2197" y="280"/>
                </a:lnTo>
                <a:lnTo>
                  <a:pt x="2190" y="280"/>
                </a:lnTo>
                <a:lnTo>
                  <a:pt x="2176" y="280"/>
                </a:lnTo>
                <a:lnTo>
                  <a:pt x="2169" y="280"/>
                </a:lnTo>
                <a:lnTo>
                  <a:pt x="2155" y="280"/>
                </a:lnTo>
                <a:lnTo>
                  <a:pt x="2148" y="280"/>
                </a:lnTo>
                <a:lnTo>
                  <a:pt x="2135" y="280"/>
                </a:lnTo>
                <a:lnTo>
                  <a:pt x="2128" y="280"/>
                </a:lnTo>
                <a:lnTo>
                  <a:pt x="2114" y="280"/>
                </a:lnTo>
                <a:lnTo>
                  <a:pt x="2107" y="280"/>
                </a:lnTo>
                <a:lnTo>
                  <a:pt x="2093" y="280"/>
                </a:lnTo>
                <a:lnTo>
                  <a:pt x="2086" y="280"/>
                </a:lnTo>
                <a:lnTo>
                  <a:pt x="2073" y="280"/>
                </a:lnTo>
                <a:lnTo>
                  <a:pt x="2066" y="280"/>
                </a:lnTo>
                <a:lnTo>
                  <a:pt x="2052" y="280"/>
                </a:lnTo>
                <a:lnTo>
                  <a:pt x="2045" y="280"/>
                </a:lnTo>
                <a:lnTo>
                  <a:pt x="2038" y="280"/>
                </a:lnTo>
                <a:lnTo>
                  <a:pt x="2025" y="280"/>
                </a:lnTo>
                <a:lnTo>
                  <a:pt x="2018" y="280"/>
                </a:lnTo>
                <a:lnTo>
                  <a:pt x="2004" y="280"/>
                </a:lnTo>
                <a:lnTo>
                  <a:pt x="1997" y="280"/>
                </a:lnTo>
                <a:lnTo>
                  <a:pt x="1983" y="280"/>
                </a:lnTo>
                <a:lnTo>
                  <a:pt x="1976" y="280"/>
                </a:lnTo>
                <a:lnTo>
                  <a:pt x="1963" y="280"/>
                </a:lnTo>
                <a:lnTo>
                  <a:pt x="1956" y="280"/>
                </a:lnTo>
                <a:lnTo>
                  <a:pt x="1942" y="280"/>
                </a:lnTo>
                <a:lnTo>
                  <a:pt x="1935" y="280"/>
                </a:lnTo>
                <a:lnTo>
                  <a:pt x="1921" y="280"/>
                </a:lnTo>
                <a:lnTo>
                  <a:pt x="1914" y="280"/>
                </a:lnTo>
                <a:lnTo>
                  <a:pt x="1901" y="280"/>
                </a:lnTo>
                <a:lnTo>
                  <a:pt x="1894" y="280"/>
                </a:lnTo>
                <a:lnTo>
                  <a:pt x="1880" y="280"/>
                </a:lnTo>
                <a:lnTo>
                  <a:pt x="1873" y="280"/>
                </a:lnTo>
                <a:lnTo>
                  <a:pt x="1859" y="280"/>
                </a:lnTo>
                <a:lnTo>
                  <a:pt x="1852" y="280"/>
                </a:lnTo>
                <a:lnTo>
                  <a:pt x="1839" y="280"/>
                </a:lnTo>
                <a:lnTo>
                  <a:pt x="1832" y="280"/>
                </a:lnTo>
                <a:lnTo>
                  <a:pt x="1818" y="280"/>
                </a:lnTo>
                <a:lnTo>
                  <a:pt x="1811" y="280"/>
                </a:lnTo>
                <a:lnTo>
                  <a:pt x="1804" y="280"/>
                </a:lnTo>
                <a:lnTo>
                  <a:pt x="1790" y="280"/>
                </a:lnTo>
                <a:lnTo>
                  <a:pt x="1784" y="280"/>
                </a:lnTo>
                <a:lnTo>
                  <a:pt x="1770" y="280"/>
                </a:lnTo>
                <a:lnTo>
                  <a:pt x="1763" y="280"/>
                </a:lnTo>
                <a:lnTo>
                  <a:pt x="1749" y="280"/>
                </a:lnTo>
                <a:lnTo>
                  <a:pt x="1742" y="280"/>
                </a:lnTo>
                <a:lnTo>
                  <a:pt x="1728" y="280"/>
                </a:lnTo>
                <a:lnTo>
                  <a:pt x="1722" y="280"/>
                </a:lnTo>
                <a:lnTo>
                  <a:pt x="1708" y="280"/>
                </a:lnTo>
                <a:lnTo>
                  <a:pt x="1701" y="280"/>
                </a:lnTo>
                <a:lnTo>
                  <a:pt x="1687" y="280"/>
                </a:lnTo>
                <a:lnTo>
                  <a:pt x="1680" y="280"/>
                </a:lnTo>
                <a:lnTo>
                  <a:pt x="1666" y="280"/>
                </a:lnTo>
                <a:lnTo>
                  <a:pt x="1660" y="280"/>
                </a:lnTo>
                <a:lnTo>
                  <a:pt x="1646" y="280"/>
                </a:lnTo>
                <a:lnTo>
                  <a:pt x="1639" y="280"/>
                </a:lnTo>
                <a:lnTo>
                  <a:pt x="1625" y="280"/>
                </a:lnTo>
                <a:lnTo>
                  <a:pt x="1618" y="280"/>
                </a:lnTo>
                <a:lnTo>
                  <a:pt x="1604" y="280"/>
                </a:lnTo>
                <a:lnTo>
                  <a:pt x="1598" y="280"/>
                </a:lnTo>
                <a:lnTo>
                  <a:pt x="1584" y="280"/>
                </a:lnTo>
                <a:lnTo>
                  <a:pt x="1577" y="280"/>
                </a:lnTo>
                <a:lnTo>
                  <a:pt x="1570" y="280"/>
                </a:lnTo>
                <a:lnTo>
                  <a:pt x="1556" y="280"/>
                </a:lnTo>
                <a:lnTo>
                  <a:pt x="1549" y="280"/>
                </a:lnTo>
                <a:lnTo>
                  <a:pt x="1536" y="280"/>
                </a:lnTo>
                <a:lnTo>
                  <a:pt x="1529" y="280"/>
                </a:lnTo>
                <a:lnTo>
                  <a:pt x="1515" y="280"/>
                </a:lnTo>
                <a:lnTo>
                  <a:pt x="1508" y="280"/>
                </a:lnTo>
                <a:lnTo>
                  <a:pt x="1494" y="280"/>
                </a:lnTo>
                <a:lnTo>
                  <a:pt x="1487" y="280"/>
                </a:lnTo>
                <a:lnTo>
                  <a:pt x="1474" y="280"/>
                </a:lnTo>
                <a:lnTo>
                  <a:pt x="1467" y="280"/>
                </a:lnTo>
                <a:lnTo>
                  <a:pt x="1453" y="280"/>
                </a:lnTo>
                <a:lnTo>
                  <a:pt x="1446" y="280"/>
                </a:lnTo>
                <a:lnTo>
                  <a:pt x="1432" y="280"/>
                </a:lnTo>
                <a:lnTo>
                  <a:pt x="1425" y="280"/>
                </a:lnTo>
                <a:lnTo>
                  <a:pt x="1412" y="280"/>
                </a:lnTo>
                <a:lnTo>
                  <a:pt x="1405" y="280"/>
                </a:lnTo>
                <a:lnTo>
                  <a:pt x="1391" y="280"/>
                </a:lnTo>
                <a:lnTo>
                  <a:pt x="1384" y="280"/>
                </a:lnTo>
                <a:lnTo>
                  <a:pt x="1370" y="280"/>
                </a:lnTo>
                <a:lnTo>
                  <a:pt x="1363" y="280"/>
                </a:lnTo>
                <a:lnTo>
                  <a:pt x="1357" y="280"/>
                </a:lnTo>
                <a:lnTo>
                  <a:pt x="1343" y="280"/>
                </a:lnTo>
                <a:lnTo>
                  <a:pt x="1336" y="280"/>
                </a:lnTo>
                <a:lnTo>
                  <a:pt x="1322" y="280"/>
                </a:lnTo>
                <a:lnTo>
                  <a:pt x="1315" y="280"/>
                </a:lnTo>
                <a:lnTo>
                  <a:pt x="1302" y="280"/>
                </a:lnTo>
                <a:lnTo>
                  <a:pt x="1295" y="280"/>
                </a:lnTo>
                <a:lnTo>
                  <a:pt x="1281" y="280"/>
                </a:lnTo>
                <a:lnTo>
                  <a:pt x="1274" y="280"/>
                </a:lnTo>
                <a:lnTo>
                  <a:pt x="1260" y="280"/>
                </a:lnTo>
                <a:lnTo>
                  <a:pt x="1253" y="280"/>
                </a:lnTo>
                <a:lnTo>
                  <a:pt x="1240" y="280"/>
                </a:lnTo>
                <a:lnTo>
                  <a:pt x="1233" y="280"/>
                </a:lnTo>
                <a:lnTo>
                  <a:pt x="1219" y="280"/>
                </a:lnTo>
                <a:lnTo>
                  <a:pt x="1212" y="280"/>
                </a:lnTo>
                <a:lnTo>
                  <a:pt x="1198" y="280"/>
                </a:lnTo>
                <a:lnTo>
                  <a:pt x="1191" y="280"/>
                </a:lnTo>
                <a:lnTo>
                  <a:pt x="1178" y="280"/>
                </a:lnTo>
                <a:lnTo>
                  <a:pt x="1171" y="280"/>
                </a:lnTo>
                <a:lnTo>
                  <a:pt x="1157" y="280"/>
                </a:lnTo>
                <a:lnTo>
                  <a:pt x="1150" y="280"/>
                </a:lnTo>
                <a:lnTo>
                  <a:pt x="1136" y="280"/>
                </a:lnTo>
                <a:lnTo>
                  <a:pt x="1129" y="280"/>
                </a:lnTo>
                <a:lnTo>
                  <a:pt x="1123" y="280"/>
                </a:lnTo>
                <a:lnTo>
                  <a:pt x="1109" y="280"/>
                </a:lnTo>
                <a:lnTo>
                  <a:pt x="1102" y="280"/>
                </a:lnTo>
                <a:lnTo>
                  <a:pt x="1088" y="280"/>
                </a:lnTo>
                <a:lnTo>
                  <a:pt x="1081" y="280"/>
                </a:lnTo>
                <a:lnTo>
                  <a:pt x="1067" y="280"/>
                </a:lnTo>
                <a:lnTo>
                  <a:pt x="1061" y="280"/>
                </a:lnTo>
                <a:lnTo>
                  <a:pt x="1047" y="280"/>
                </a:lnTo>
                <a:lnTo>
                  <a:pt x="1040" y="280"/>
                </a:lnTo>
                <a:lnTo>
                  <a:pt x="1026" y="280"/>
                </a:lnTo>
                <a:lnTo>
                  <a:pt x="1019" y="280"/>
                </a:lnTo>
                <a:lnTo>
                  <a:pt x="1005" y="280"/>
                </a:lnTo>
                <a:lnTo>
                  <a:pt x="999" y="280"/>
                </a:lnTo>
                <a:lnTo>
                  <a:pt x="985" y="280"/>
                </a:lnTo>
                <a:lnTo>
                  <a:pt x="978" y="280"/>
                </a:lnTo>
                <a:lnTo>
                  <a:pt x="964" y="280"/>
                </a:lnTo>
                <a:lnTo>
                  <a:pt x="957" y="280"/>
                </a:lnTo>
                <a:lnTo>
                  <a:pt x="943" y="280"/>
                </a:lnTo>
                <a:lnTo>
                  <a:pt x="937" y="280"/>
                </a:lnTo>
                <a:lnTo>
                  <a:pt x="923" y="280"/>
                </a:lnTo>
                <a:lnTo>
                  <a:pt x="916" y="280"/>
                </a:lnTo>
                <a:lnTo>
                  <a:pt x="902" y="280"/>
                </a:lnTo>
                <a:lnTo>
                  <a:pt x="895" y="280"/>
                </a:lnTo>
                <a:lnTo>
                  <a:pt x="888" y="280"/>
                </a:lnTo>
                <a:lnTo>
                  <a:pt x="875" y="280"/>
                </a:lnTo>
                <a:lnTo>
                  <a:pt x="868" y="280"/>
                </a:lnTo>
                <a:lnTo>
                  <a:pt x="854" y="280"/>
                </a:lnTo>
                <a:lnTo>
                  <a:pt x="847" y="280"/>
                </a:lnTo>
                <a:lnTo>
                  <a:pt x="833" y="280"/>
                </a:lnTo>
                <a:lnTo>
                  <a:pt x="826" y="280"/>
                </a:lnTo>
                <a:lnTo>
                  <a:pt x="813" y="280"/>
                </a:lnTo>
                <a:lnTo>
                  <a:pt x="806" y="280"/>
                </a:lnTo>
                <a:lnTo>
                  <a:pt x="792" y="280"/>
                </a:lnTo>
                <a:lnTo>
                  <a:pt x="785" y="280"/>
                </a:lnTo>
                <a:lnTo>
                  <a:pt x="771" y="280"/>
                </a:lnTo>
                <a:lnTo>
                  <a:pt x="764" y="280"/>
                </a:lnTo>
                <a:lnTo>
                  <a:pt x="751" y="280"/>
                </a:lnTo>
                <a:lnTo>
                  <a:pt x="744" y="280"/>
                </a:lnTo>
                <a:lnTo>
                  <a:pt x="730" y="280"/>
                </a:lnTo>
                <a:lnTo>
                  <a:pt x="723" y="280"/>
                </a:lnTo>
                <a:lnTo>
                  <a:pt x="709" y="280"/>
                </a:lnTo>
                <a:lnTo>
                  <a:pt x="702" y="280"/>
                </a:lnTo>
                <a:lnTo>
                  <a:pt x="689" y="280"/>
                </a:lnTo>
                <a:lnTo>
                  <a:pt x="682" y="280"/>
                </a:lnTo>
                <a:lnTo>
                  <a:pt x="675" y="280"/>
                </a:lnTo>
                <a:lnTo>
                  <a:pt x="661" y="280"/>
                </a:lnTo>
                <a:lnTo>
                  <a:pt x="654" y="280"/>
                </a:lnTo>
                <a:lnTo>
                  <a:pt x="641" y="280"/>
                </a:lnTo>
                <a:lnTo>
                  <a:pt x="634" y="280"/>
                </a:lnTo>
                <a:lnTo>
                  <a:pt x="620" y="280"/>
                </a:lnTo>
                <a:lnTo>
                  <a:pt x="613" y="280"/>
                </a:lnTo>
                <a:lnTo>
                  <a:pt x="599" y="280"/>
                </a:lnTo>
                <a:lnTo>
                  <a:pt x="592" y="280"/>
                </a:lnTo>
                <a:lnTo>
                  <a:pt x="579" y="280"/>
                </a:lnTo>
                <a:lnTo>
                  <a:pt x="572" y="280"/>
                </a:lnTo>
                <a:lnTo>
                  <a:pt x="558" y="280"/>
                </a:lnTo>
                <a:lnTo>
                  <a:pt x="551" y="280"/>
                </a:lnTo>
                <a:lnTo>
                  <a:pt x="537" y="280"/>
                </a:lnTo>
                <a:lnTo>
                  <a:pt x="530" y="280"/>
                </a:lnTo>
                <a:lnTo>
                  <a:pt x="517" y="280"/>
                </a:lnTo>
                <a:lnTo>
                  <a:pt x="510" y="280"/>
                </a:lnTo>
                <a:lnTo>
                  <a:pt x="496" y="280"/>
                </a:lnTo>
                <a:lnTo>
                  <a:pt x="489" y="280"/>
                </a:lnTo>
                <a:lnTo>
                  <a:pt x="475" y="280"/>
                </a:lnTo>
                <a:lnTo>
                  <a:pt x="468" y="280"/>
                </a:lnTo>
                <a:lnTo>
                  <a:pt x="455" y="280"/>
                </a:lnTo>
                <a:lnTo>
                  <a:pt x="448" y="280"/>
                </a:lnTo>
                <a:lnTo>
                  <a:pt x="441" y="280"/>
                </a:lnTo>
                <a:lnTo>
                  <a:pt x="427" y="280"/>
                </a:lnTo>
                <a:lnTo>
                  <a:pt x="420" y="280"/>
                </a:lnTo>
                <a:lnTo>
                  <a:pt x="406" y="280"/>
                </a:lnTo>
                <a:lnTo>
                  <a:pt x="400" y="280"/>
                </a:lnTo>
                <a:lnTo>
                  <a:pt x="386" y="280"/>
                </a:lnTo>
                <a:lnTo>
                  <a:pt x="379" y="280"/>
                </a:lnTo>
                <a:lnTo>
                  <a:pt x="365" y="280"/>
                </a:lnTo>
                <a:lnTo>
                  <a:pt x="358" y="280"/>
                </a:lnTo>
                <a:lnTo>
                  <a:pt x="344" y="280"/>
                </a:lnTo>
                <a:lnTo>
                  <a:pt x="338" y="280"/>
                </a:lnTo>
                <a:lnTo>
                  <a:pt x="324" y="280"/>
                </a:lnTo>
                <a:lnTo>
                  <a:pt x="317" y="280"/>
                </a:lnTo>
                <a:lnTo>
                  <a:pt x="303" y="280"/>
                </a:lnTo>
                <a:lnTo>
                  <a:pt x="296" y="280"/>
                </a:lnTo>
                <a:lnTo>
                  <a:pt x="282" y="280"/>
                </a:lnTo>
                <a:lnTo>
                  <a:pt x="276" y="280"/>
                </a:lnTo>
                <a:lnTo>
                  <a:pt x="262" y="280"/>
                </a:lnTo>
                <a:lnTo>
                  <a:pt x="255" y="280"/>
                </a:lnTo>
                <a:lnTo>
                  <a:pt x="241" y="280"/>
                </a:lnTo>
                <a:lnTo>
                  <a:pt x="234" y="280"/>
                </a:lnTo>
                <a:lnTo>
                  <a:pt x="227" y="280"/>
                </a:lnTo>
                <a:lnTo>
                  <a:pt x="214" y="280"/>
                </a:lnTo>
                <a:lnTo>
                  <a:pt x="207" y="280"/>
                </a:lnTo>
                <a:lnTo>
                  <a:pt x="193" y="280"/>
                </a:lnTo>
                <a:lnTo>
                  <a:pt x="186" y="280"/>
                </a:lnTo>
                <a:lnTo>
                  <a:pt x="172" y="280"/>
                </a:lnTo>
                <a:lnTo>
                  <a:pt x="165" y="280"/>
                </a:lnTo>
                <a:lnTo>
                  <a:pt x="152" y="280"/>
                </a:lnTo>
                <a:lnTo>
                  <a:pt x="145" y="280"/>
                </a:lnTo>
                <a:lnTo>
                  <a:pt x="131" y="280"/>
                </a:lnTo>
                <a:lnTo>
                  <a:pt x="124" y="280"/>
                </a:lnTo>
                <a:lnTo>
                  <a:pt x="110" y="280"/>
                </a:lnTo>
                <a:lnTo>
                  <a:pt x="103" y="280"/>
                </a:lnTo>
                <a:lnTo>
                  <a:pt x="90" y="280"/>
                </a:lnTo>
                <a:lnTo>
                  <a:pt x="83" y="280"/>
                </a:lnTo>
                <a:lnTo>
                  <a:pt x="69" y="280"/>
                </a:lnTo>
                <a:lnTo>
                  <a:pt x="62" y="280"/>
                </a:lnTo>
                <a:lnTo>
                  <a:pt x="48" y="280"/>
                </a:lnTo>
                <a:lnTo>
                  <a:pt x="41" y="280"/>
                </a:lnTo>
                <a:lnTo>
                  <a:pt x="28" y="280"/>
                </a:lnTo>
                <a:lnTo>
                  <a:pt x="21" y="280"/>
                </a:lnTo>
                <a:lnTo>
                  <a:pt x="7" y="280"/>
                </a:lnTo>
                <a:lnTo>
                  <a:pt x="0" y="280"/>
                </a:lnTo>
                <a:close/>
              </a:path>
            </a:pathLst>
          </a:custGeom>
          <a:noFill/>
          <a:ln w="9525">
            <a:noFill/>
            <a:round/>
            <a:headEnd/>
            <a:tailEnd/>
          </a:ln>
        </p:spPr>
        <p:txBody>
          <a:bodyPr/>
          <a:lstStyle/>
          <a:p>
            <a:endParaRPr lang="en-GB"/>
          </a:p>
        </p:txBody>
      </p:sp>
      <p:sp>
        <p:nvSpPr>
          <p:cNvPr id="354641" name="Freeform 1361"/>
          <p:cNvSpPr>
            <a:spLocks/>
          </p:cNvSpPr>
          <p:nvPr/>
        </p:nvSpPr>
        <p:spPr bwMode="auto">
          <a:xfrm>
            <a:off x="1320800" y="4598988"/>
            <a:ext cx="6461125" cy="835025"/>
          </a:xfrm>
          <a:custGeom>
            <a:avLst/>
            <a:gdLst/>
            <a:ahLst/>
            <a:cxnLst>
              <a:cxn ang="0">
                <a:pos x="110" y="526"/>
              </a:cxn>
              <a:cxn ang="0">
                <a:pos x="241" y="526"/>
              </a:cxn>
              <a:cxn ang="0">
                <a:pos x="379" y="526"/>
              </a:cxn>
              <a:cxn ang="0">
                <a:pos x="510" y="526"/>
              </a:cxn>
              <a:cxn ang="0">
                <a:pos x="641" y="519"/>
              </a:cxn>
              <a:cxn ang="0">
                <a:pos x="771" y="513"/>
              </a:cxn>
              <a:cxn ang="0">
                <a:pos x="902" y="506"/>
              </a:cxn>
              <a:cxn ang="0">
                <a:pos x="1040" y="493"/>
              </a:cxn>
              <a:cxn ang="0">
                <a:pos x="1171" y="473"/>
              </a:cxn>
              <a:cxn ang="0">
                <a:pos x="1302" y="460"/>
              </a:cxn>
              <a:cxn ang="0">
                <a:pos x="1432" y="440"/>
              </a:cxn>
              <a:cxn ang="0">
                <a:pos x="1570" y="413"/>
              </a:cxn>
              <a:cxn ang="0">
                <a:pos x="1701" y="320"/>
              </a:cxn>
              <a:cxn ang="0">
                <a:pos x="1832" y="206"/>
              </a:cxn>
              <a:cxn ang="0">
                <a:pos x="1963" y="133"/>
              </a:cxn>
              <a:cxn ang="0">
                <a:pos x="2093" y="20"/>
              </a:cxn>
              <a:cxn ang="0">
                <a:pos x="2231" y="0"/>
              </a:cxn>
              <a:cxn ang="0">
                <a:pos x="2362" y="46"/>
              </a:cxn>
              <a:cxn ang="0">
                <a:pos x="2493" y="126"/>
              </a:cxn>
              <a:cxn ang="0">
                <a:pos x="2624" y="206"/>
              </a:cxn>
              <a:cxn ang="0">
                <a:pos x="2754" y="280"/>
              </a:cxn>
              <a:cxn ang="0">
                <a:pos x="2892" y="340"/>
              </a:cxn>
              <a:cxn ang="0">
                <a:pos x="3023" y="373"/>
              </a:cxn>
              <a:cxn ang="0">
                <a:pos x="3154" y="386"/>
              </a:cxn>
              <a:cxn ang="0">
                <a:pos x="3285" y="400"/>
              </a:cxn>
              <a:cxn ang="0">
                <a:pos x="3415" y="406"/>
              </a:cxn>
              <a:cxn ang="0">
                <a:pos x="3553" y="413"/>
              </a:cxn>
              <a:cxn ang="0">
                <a:pos x="3684" y="420"/>
              </a:cxn>
              <a:cxn ang="0">
                <a:pos x="3815" y="426"/>
              </a:cxn>
              <a:cxn ang="0">
                <a:pos x="3946" y="426"/>
              </a:cxn>
              <a:cxn ang="0">
                <a:pos x="4070" y="513"/>
              </a:cxn>
              <a:cxn ang="0">
                <a:pos x="3939" y="513"/>
              </a:cxn>
              <a:cxn ang="0">
                <a:pos x="3808" y="506"/>
              </a:cxn>
              <a:cxn ang="0">
                <a:pos x="3670" y="506"/>
              </a:cxn>
              <a:cxn ang="0">
                <a:pos x="3539" y="506"/>
              </a:cxn>
              <a:cxn ang="0">
                <a:pos x="3408" y="506"/>
              </a:cxn>
              <a:cxn ang="0">
                <a:pos x="3278" y="506"/>
              </a:cxn>
              <a:cxn ang="0">
                <a:pos x="3147" y="506"/>
              </a:cxn>
              <a:cxn ang="0">
                <a:pos x="3009" y="499"/>
              </a:cxn>
              <a:cxn ang="0">
                <a:pos x="2878" y="479"/>
              </a:cxn>
              <a:cxn ang="0">
                <a:pos x="2747" y="453"/>
              </a:cxn>
              <a:cxn ang="0">
                <a:pos x="2617" y="413"/>
              </a:cxn>
              <a:cxn ang="0">
                <a:pos x="2486" y="366"/>
              </a:cxn>
              <a:cxn ang="0">
                <a:pos x="2348" y="306"/>
              </a:cxn>
              <a:cxn ang="0">
                <a:pos x="2217" y="260"/>
              </a:cxn>
              <a:cxn ang="0">
                <a:pos x="2086" y="246"/>
              </a:cxn>
              <a:cxn ang="0">
                <a:pos x="1956" y="273"/>
              </a:cxn>
              <a:cxn ang="0">
                <a:pos x="1818" y="293"/>
              </a:cxn>
              <a:cxn ang="0">
                <a:pos x="1687" y="366"/>
              </a:cxn>
              <a:cxn ang="0">
                <a:pos x="1556" y="426"/>
              </a:cxn>
              <a:cxn ang="0">
                <a:pos x="1425" y="453"/>
              </a:cxn>
              <a:cxn ang="0">
                <a:pos x="1295" y="466"/>
              </a:cxn>
              <a:cxn ang="0">
                <a:pos x="1157" y="479"/>
              </a:cxn>
              <a:cxn ang="0">
                <a:pos x="1026" y="499"/>
              </a:cxn>
              <a:cxn ang="0">
                <a:pos x="895" y="506"/>
              </a:cxn>
              <a:cxn ang="0">
                <a:pos x="764" y="513"/>
              </a:cxn>
              <a:cxn ang="0">
                <a:pos x="634" y="519"/>
              </a:cxn>
              <a:cxn ang="0">
                <a:pos x="496" y="526"/>
              </a:cxn>
              <a:cxn ang="0">
                <a:pos x="365" y="526"/>
              </a:cxn>
              <a:cxn ang="0">
                <a:pos x="234" y="526"/>
              </a:cxn>
              <a:cxn ang="0">
                <a:pos x="103" y="526"/>
              </a:cxn>
            </a:cxnLst>
            <a:rect l="0" t="0" r="r" b="b"/>
            <a:pathLst>
              <a:path w="4070" h="526">
                <a:moveTo>
                  <a:pt x="0" y="526"/>
                </a:moveTo>
                <a:lnTo>
                  <a:pt x="0" y="526"/>
                </a:lnTo>
                <a:lnTo>
                  <a:pt x="7" y="526"/>
                </a:lnTo>
                <a:lnTo>
                  <a:pt x="21" y="526"/>
                </a:lnTo>
                <a:lnTo>
                  <a:pt x="28" y="526"/>
                </a:lnTo>
                <a:lnTo>
                  <a:pt x="41" y="526"/>
                </a:lnTo>
                <a:lnTo>
                  <a:pt x="48" y="526"/>
                </a:lnTo>
                <a:lnTo>
                  <a:pt x="62" y="526"/>
                </a:lnTo>
                <a:lnTo>
                  <a:pt x="69" y="526"/>
                </a:lnTo>
                <a:lnTo>
                  <a:pt x="83" y="526"/>
                </a:lnTo>
                <a:lnTo>
                  <a:pt x="90" y="526"/>
                </a:lnTo>
                <a:lnTo>
                  <a:pt x="103" y="526"/>
                </a:lnTo>
                <a:lnTo>
                  <a:pt x="110" y="526"/>
                </a:lnTo>
                <a:lnTo>
                  <a:pt x="124" y="526"/>
                </a:lnTo>
                <a:lnTo>
                  <a:pt x="131" y="526"/>
                </a:lnTo>
                <a:lnTo>
                  <a:pt x="145" y="526"/>
                </a:lnTo>
                <a:lnTo>
                  <a:pt x="152" y="526"/>
                </a:lnTo>
                <a:lnTo>
                  <a:pt x="165" y="526"/>
                </a:lnTo>
                <a:lnTo>
                  <a:pt x="172" y="526"/>
                </a:lnTo>
                <a:lnTo>
                  <a:pt x="186" y="526"/>
                </a:lnTo>
                <a:lnTo>
                  <a:pt x="193" y="526"/>
                </a:lnTo>
                <a:lnTo>
                  <a:pt x="207" y="526"/>
                </a:lnTo>
                <a:lnTo>
                  <a:pt x="214" y="526"/>
                </a:lnTo>
                <a:lnTo>
                  <a:pt x="227" y="526"/>
                </a:lnTo>
                <a:lnTo>
                  <a:pt x="234" y="526"/>
                </a:lnTo>
                <a:lnTo>
                  <a:pt x="241" y="526"/>
                </a:lnTo>
                <a:lnTo>
                  <a:pt x="255" y="526"/>
                </a:lnTo>
                <a:lnTo>
                  <a:pt x="262" y="526"/>
                </a:lnTo>
                <a:lnTo>
                  <a:pt x="276" y="526"/>
                </a:lnTo>
                <a:lnTo>
                  <a:pt x="282" y="526"/>
                </a:lnTo>
                <a:lnTo>
                  <a:pt x="296" y="526"/>
                </a:lnTo>
                <a:lnTo>
                  <a:pt x="303" y="526"/>
                </a:lnTo>
                <a:lnTo>
                  <a:pt x="317" y="526"/>
                </a:lnTo>
                <a:lnTo>
                  <a:pt x="324" y="526"/>
                </a:lnTo>
                <a:lnTo>
                  <a:pt x="338" y="526"/>
                </a:lnTo>
                <a:lnTo>
                  <a:pt x="344" y="526"/>
                </a:lnTo>
                <a:lnTo>
                  <a:pt x="358" y="526"/>
                </a:lnTo>
                <a:lnTo>
                  <a:pt x="365" y="526"/>
                </a:lnTo>
                <a:lnTo>
                  <a:pt x="379" y="526"/>
                </a:lnTo>
                <a:lnTo>
                  <a:pt x="386" y="526"/>
                </a:lnTo>
                <a:lnTo>
                  <a:pt x="400" y="526"/>
                </a:lnTo>
                <a:lnTo>
                  <a:pt x="406" y="526"/>
                </a:lnTo>
                <a:lnTo>
                  <a:pt x="420" y="526"/>
                </a:lnTo>
                <a:lnTo>
                  <a:pt x="427" y="526"/>
                </a:lnTo>
                <a:lnTo>
                  <a:pt x="441" y="526"/>
                </a:lnTo>
                <a:lnTo>
                  <a:pt x="448" y="526"/>
                </a:lnTo>
                <a:lnTo>
                  <a:pt x="455" y="526"/>
                </a:lnTo>
                <a:lnTo>
                  <a:pt x="468" y="526"/>
                </a:lnTo>
                <a:lnTo>
                  <a:pt x="475" y="526"/>
                </a:lnTo>
                <a:lnTo>
                  <a:pt x="489" y="526"/>
                </a:lnTo>
                <a:lnTo>
                  <a:pt x="496" y="526"/>
                </a:lnTo>
                <a:lnTo>
                  <a:pt x="510" y="526"/>
                </a:lnTo>
                <a:lnTo>
                  <a:pt x="517" y="526"/>
                </a:lnTo>
                <a:lnTo>
                  <a:pt x="530" y="526"/>
                </a:lnTo>
                <a:lnTo>
                  <a:pt x="537" y="519"/>
                </a:lnTo>
                <a:lnTo>
                  <a:pt x="551" y="519"/>
                </a:lnTo>
                <a:lnTo>
                  <a:pt x="558" y="519"/>
                </a:lnTo>
                <a:lnTo>
                  <a:pt x="572" y="519"/>
                </a:lnTo>
                <a:lnTo>
                  <a:pt x="579" y="519"/>
                </a:lnTo>
                <a:lnTo>
                  <a:pt x="592" y="519"/>
                </a:lnTo>
                <a:lnTo>
                  <a:pt x="599" y="519"/>
                </a:lnTo>
                <a:lnTo>
                  <a:pt x="613" y="519"/>
                </a:lnTo>
                <a:lnTo>
                  <a:pt x="620" y="519"/>
                </a:lnTo>
                <a:lnTo>
                  <a:pt x="634" y="519"/>
                </a:lnTo>
                <a:lnTo>
                  <a:pt x="641" y="519"/>
                </a:lnTo>
                <a:lnTo>
                  <a:pt x="654" y="519"/>
                </a:lnTo>
                <a:lnTo>
                  <a:pt x="661" y="519"/>
                </a:lnTo>
                <a:lnTo>
                  <a:pt x="675" y="519"/>
                </a:lnTo>
                <a:lnTo>
                  <a:pt x="682" y="519"/>
                </a:lnTo>
                <a:lnTo>
                  <a:pt x="689" y="519"/>
                </a:lnTo>
                <a:lnTo>
                  <a:pt x="702" y="519"/>
                </a:lnTo>
                <a:lnTo>
                  <a:pt x="709" y="519"/>
                </a:lnTo>
                <a:lnTo>
                  <a:pt x="723" y="519"/>
                </a:lnTo>
                <a:lnTo>
                  <a:pt x="730" y="513"/>
                </a:lnTo>
                <a:lnTo>
                  <a:pt x="744" y="513"/>
                </a:lnTo>
                <a:lnTo>
                  <a:pt x="751" y="513"/>
                </a:lnTo>
                <a:lnTo>
                  <a:pt x="764" y="513"/>
                </a:lnTo>
                <a:lnTo>
                  <a:pt x="771" y="513"/>
                </a:lnTo>
                <a:lnTo>
                  <a:pt x="785" y="513"/>
                </a:lnTo>
                <a:lnTo>
                  <a:pt x="792" y="513"/>
                </a:lnTo>
                <a:lnTo>
                  <a:pt x="806" y="513"/>
                </a:lnTo>
                <a:lnTo>
                  <a:pt x="813" y="513"/>
                </a:lnTo>
                <a:lnTo>
                  <a:pt x="826" y="513"/>
                </a:lnTo>
                <a:lnTo>
                  <a:pt x="833" y="513"/>
                </a:lnTo>
                <a:lnTo>
                  <a:pt x="847" y="506"/>
                </a:lnTo>
                <a:lnTo>
                  <a:pt x="854" y="506"/>
                </a:lnTo>
                <a:lnTo>
                  <a:pt x="868" y="506"/>
                </a:lnTo>
                <a:lnTo>
                  <a:pt x="875" y="506"/>
                </a:lnTo>
                <a:lnTo>
                  <a:pt x="888" y="506"/>
                </a:lnTo>
                <a:lnTo>
                  <a:pt x="895" y="506"/>
                </a:lnTo>
                <a:lnTo>
                  <a:pt x="902" y="506"/>
                </a:lnTo>
                <a:lnTo>
                  <a:pt x="916" y="506"/>
                </a:lnTo>
                <a:lnTo>
                  <a:pt x="923" y="506"/>
                </a:lnTo>
                <a:lnTo>
                  <a:pt x="937" y="506"/>
                </a:lnTo>
                <a:lnTo>
                  <a:pt x="943" y="506"/>
                </a:lnTo>
                <a:lnTo>
                  <a:pt x="957" y="506"/>
                </a:lnTo>
                <a:lnTo>
                  <a:pt x="964" y="499"/>
                </a:lnTo>
                <a:lnTo>
                  <a:pt x="978" y="499"/>
                </a:lnTo>
                <a:lnTo>
                  <a:pt x="985" y="499"/>
                </a:lnTo>
                <a:lnTo>
                  <a:pt x="999" y="499"/>
                </a:lnTo>
                <a:lnTo>
                  <a:pt x="1005" y="493"/>
                </a:lnTo>
                <a:lnTo>
                  <a:pt x="1019" y="493"/>
                </a:lnTo>
                <a:lnTo>
                  <a:pt x="1026" y="493"/>
                </a:lnTo>
                <a:lnTo>
                  <a:pt x="1040" y="493"/>
                </a:lnTo>
                <a:lnTo>
                  <a:pt x="1047" y="486"/>
                </a:lnTo>
                <a:lnTo>
                  <a:pt x="1061" y="486"/>
                </a:lnTo>
                <a:lnTo>
                  <a:pt x="1067" y="486"/>
                </a:lnTo>
                <a:lnTo>
                  <a:pt x="1081" y="486"/>
                </a:lnTo>
                <a:lnTo>
                  <a:pt x="1088" y="479"/>
                </a:lnTo>
                <a:lnTo>
                  <a:pt x="1102" y="479"/>
                </a:lnTo>
                <a:lnTo>
                  <a:pt x="1109" y="479"/>
                </a:lnTo>
                <a:lnTo>
                  <a:pt x="1123" y="479"/>
                </a:lnTo>
                <a:lnTo>
                  <a:pt x="1129" y="473"/>
                </a:lnTo>
                <a:lnTo>
                  <a:pt x="1136" y="473"/>
                </a:lnTo>
                <a:lnTo>
                  <a:pt x="1150" y="466"/>
                </a:lnTo>
                <a:lnTo>
                  <a:pt x="1157" y="473"/>
                </a:lnTo>
                <a:lnTo>
                  <a:pt x="1171" y="473"/>
                </a:lnTo>
                <a:lnTo>
                  <a:pt x="1178" y="473"/>
                </a:lnTo>
                <a:lnTo>
                  <a:pt x="1191" y="466"/>
                </a:lnTo>
                <a:lnTo>
                  <a:pt x="1198" y="466"/>
                </a:lnTo>
                <a:lnTo>
                  <a:pt x="1212" y="473"/>
                </a:lnTo>
                <a:lnTo>
                  <a:pt x="1219" y="466"/>
                </a:lnTo>
                <a:lnTo>
                  <a:pt x="1233" y="473"/>
                </a:lnTo>
                <a:lnTo>
                  <a:pt x="1240" y="473"/>
                </a:lnTo>
                <a:lnTo>
                  <a:pt x="1253" y="466"/>
                </a:lnTo>
                <a:lnTo>
                  <a:pt x="1260" y="466"/>
                </a:lnTo>
                <a:lnTo>
                  <a:pt x="1274" y="466"/>
                </a:lnTo>
                <a:lnTo>
                  <a:pt x="1281" y="460"/>
                </a:lnTo>
                <a:lnTo>
                  <a:pt x="1295" y="460"/>
                </a:lnTo>
                <a:lnTo>
                  <a:pt x="1302" y="460"/>
                </a:lnTo>
                <a:lnTo>
                  <a:pt x="1315" y="453"/>
                </a:lnTo>
                <a:lnTo>
                  <a:pt x="1322" y="460"/>
                </a:lnTo>
                <a:lnTo>
                  <a:pt x="1336" y="466"/>
                </a:lnTo>
                <a:lnTo>
                  <a:pt x="1343" y="466"/>
                </a:lnTo>
                <a:lnTo>
                  <a:pt x="1357" y="466"/>
                </a:lnTo>
                <a:lnTo>
                  <a:pt x="1363" y="460"/>
                </a:lnTo>
                <a:lnTo>
                  <a:pt x="1370" y="460"/>
                </a:lnTo>
                <a:lnTo>
                  <a:pt x="1384" y="453"/>
                </a:lnTo>
                <a:lnTo>
                  <a:pt x="1391" y="446"/>
                </a:lnTo>
                <a:lnTo>
                  <a:pt x="1405" y="453"/>
                </a:lnTo>
                <a:lnTo>
                  <a:pt x="1412" y="446"/>
                </a:lnTo>
                <a:lnTo>
                  <a:pt x="1425" y="440"/>
                </a:lnTo>
                <a:lnTo>
                  <a:pt x="1432" y="440"/>
                </a:lnTo>
                <a:lnTo>
                  <a:pt x="1446" y="440"/>
                </a:lnTo>
                <a:lnTo>
                  <a:pt x="1453" y="440"/>
                </a:lnTo>
                <a:lnTo>
                  <a:pt x="1467" y="440"/>
                </a:lnTo>
                <a:lnTo>
                  <a:pt x="1474" y="446"/>
                </a:lnTo>
                <a:lnTo>
                  <a:pt x="1487" y="440"/>
                </a:lnTo>
                <a:lnTo>
                  <a:pt x="1494" y="433"/>
                </a:lnTo>
                <a:lnTo>
                  <a:pt x="1508" y="426"/>
                </a:lnTo>
                <a:lnTo>
                  <a:pt x="1515" y="426"/>
                </a:lnTo>
                <a:lnTo>
                  <a:pt x="1529" y="426"/>
                </a:lnTo>
                <a:lnTo>
                  <a:pt x="1536" y="420"/>
                </a:lnTo>
                <a:lnTo>
                  <a:pt x="1549" y="420"/>
                </a:lnTo>
                <a:lnTo>
                  <a:pt x="1556" y="413"/>
                </a:lnTo>
                <a:lnTo>
                  <a:pt x="1570" y="413"/>
                </a:lnTo>
                <a:lnTo>
                  <a:pt x="1577" y="400"/>
                </a:lnTo>
                <a:lnTo>
                  <a:pt x="1584" y="393"/>
                </a:lnTo>
                <a:lnTo>
                  <a:pt x="1598" y="386"/>
                </a:lnTo>
                <a:lnTo>
                  <a:pt x="1604" y="386"/>
                </a:lnTo>
                <a:lnTo>
                  <a:pt x="1618" y="380"/>
                </a:lnTo>
                <a:lnTo>
                  <a:pt x="1625" y="366"/>
                </a:lnTo>
                <a:lnTo>
                  <a:pt x="1639" y="366"/>
                </a:lnTo>
                <a:lnTo>
                  <a:pt x="1646" y="360"/>
                </a:lnTo>
                <a:lnTo>
                  <a:pt x="1660" y="353"/>
                </a:lnTo>
                <a:lnTo>
                  <a:pt x="1666" y="346"/>
                </a:lnTo>
                <a:lnTo>
                  <a:pt x="1680" y="333"/>
                </a:lnTo>
                <a:lnTo>
                  <a:pt x="1687" y="326"/>
                </a:lnTo>
                <a:lnTo>
                  <a:pt x="1701" y="320"/>
                </a:lnTo>
                <a:lnTo>
                  <a:pt x="1708" y="306"/>
                </a:lnTo>
                <a:lnTo>
                  <a:pt x="1722" y="293"/>
                </a:lnTo>
                <a:lnTo>
                  <a:pt x="1728" y="286"/>
                </a:lnTo>
                <a:lnTo>
                  <a:pt x="1742" y="273"/>
                </a:lnTo>
                <a:lnTo>
                  <a:pt x="1749" y="266"/>
                </a:lnTo>
                <a:lnTo>
                  <a:pt x="1763" y="246"/>
                </a:lnTo>
                <a:lnTo>
                  <a:pt x="1770" y="253"/>
                </a:lnTo>
                <a:lnTo>
                  <a:pt x="1784" y="246"/>
                </a:lnTo>
                <a:lnTo>
                  <a:pt x="1790" y="233"/>
                </a:lnTo>
                <a:lnTo>
                  <a:pt x="1804" y="226"/>
                </a:lnTo>
                <a:lnTo>
                  <a:pt x="1811" y="213"/>
                </a:lnTo>
                <a:lnTo>
                  <a:pt x="1818" y="206"/>
                </a:lnTo>
                <a:lnTo>
                  <a:pt x="1832" y="206"/>
                </a:lnTo>
                <a:lnTo>
                  <a:pt x="1839" y="213"/>
                </a:lnTo>
                <a:lnTo>
                  <a:pt x="1852" y="213"/>
                </a:lnTo>
                <a:lnTo>
                  <a:pt x="1859" y="213"/>
                </a:lnTo>
                <a:lnTo>
                  <a:pt x="1873" y="206"/>
                </a:lnTo>
                <a:lnTo>
                  <a:pt x="1880" y="193"/>
                </a:lnTo>
                <a:lnTo>
                  <a:pt x="1894" y="186"/>
                </a:lnTo>
                <a:lnTo>
                  <a:pt x="1901" y="173"/>
                </a:lnTo>
                <a:lnTo>
                  <a:pt x="1914" y="160"/>
                </a:lnTo>
                <a:lnTo>
                  <a:pt x="1921" y="160"/>
                </a:lnTo>
                <a:lnTo>
                  <a:pt x="1935" y="146"/>
                </a:lnTo>
                <a:lnTo>
                  <a:pt x="1942" y="146"/>
                </a:lnTo>
                <a:lnTo>
                  <a:pt x="1956" y="140"/>
                </a:lnTo>
                <a:lnTo>
                  <a:pt x="1963" y="133"/>
                </a:lnTo>
                <a:lnTo>
                  <a:pt x="1976" y="126"/>
                </a:lnTo>
                <a:lnTo>
                  <a:pt x="1983" y="113"/>
                </a:lnTo>
                <a:lnTo>
                  <a:pt x="1997" y="106"/>
                </a:lnTo>
                <a:lnTo>
                  <a:pt x="2004" y="93"/>
                </a:lnTo>
                <a:lnTo>
                  <a:pt x="2018" y="86"/>
                </a:lnTo>
                <a:lnTo>
                  <a:pt x="2025" y="73"/>
                </a:lnTo>
                <a:lnTo>
                  <a:pt x="2038" y="66"/>
                </a:lnTo>
                <a:lnTo>
                  <a:pt x="2045" y="53"/>
                </a:lnTo>
                <a:lnTo>
                  <a:pt x="2052" y="46"/>
                </a:lnTo>
                <a:lnTo>
                  <a:pt x="2066" y="40"/>
                </a:lnTo>
                <a:lnTo>
                  <a:pt x="2073" y="33"/>
                </a:lnTo>
                <a:lnTo>
                  <a:pt x="2086" y="26"/>
                </a:lnTo>
                <a:lnTo>
                  <a:pt x="2093" y="20"/>
                </a:lnTo>
                <a:lnTo>
                  <a:pt x="2107" y="13"/>
                </a:lnTo>
                <a:lnTo>
                  <a:pt x="2114" y="13"/>
                </a:lnTo>
                <a:lnTo>
                  <a:pt x="2128" y="6"/>
                </a:lnTo>
                <a:lnTo>
                  <a:pt x="2135" y="6"/>
                </a:lnTo>
                <a:lnTo>
                  <a:pt x="2148" y="0"/>
                </a:lnTo>
                <a:lnTo>
                  <a:pt x="2155" y="0"/>
                </a:lnTo>
                <a:lnTo>
                  <a:pt x="2169" y="0"/>
                </a:lnTo>
                <a:lnTo>
                  <a:pt x="2176" y="0"/>
                </a:lnTo>
                <a:lnTo>
                  <a:pt x="2190" y="0"/>
                </a:lnTo>
                <a:lnTo>
                  <a:pt x="2197" y="0"/>
                </a:lnTo>
                <a:lnTo>
                  <a:pt x="2210" y="0"/>
                </a:lnTo>
                <a:lnTo>
                  <a:pt x="2217" y="0"/>
                </a:lnTo>
                <a:lnTo>
                  <a:pt x="2231" y="0"/>
                </a:lnTo>
                <a:lnTo>
                  <a:pt x="2238" y="0"/>
                </a:lnTo>
                <a:lnTo>
                  <a:pt x="2252" y="6"/>
                </a:lnTo>
                <a:lnTo>
                  <a:pt x="2259" y="6"/>
                </a:lnTo>
                <a:lnTo>
                  <a:pt x="2265" y="6"/>
                </a:lnTo>
                <a:lnTo>
                  <a:pt x="2279" y="13"/>
                </a:lnTo>
                <a:lnTo>
                  <a:pt x="2286" y="13"/>
                </a:lnTo>
                <a:lnTo>
                  <a:pt x="2300" y="20"/>
                </a:lnTo>
                <a:lnTo>
                  <a:pt x="2307" y="20"/>
                </a:lnTo>
                <a:lnTo>
                  <a:pt x="2321" y="26"/>
                </a:lnTo>
                <a:lnTo>
                  <a:pt x="2327" y="33"/>
                </a:lnTo>
                <a:lnTo>
                  <a:pt x="2341" y="33"/>
                </a:lnTo>
                <a:lnTo>
                  <a:pt x="2348" y="40"/>
                </a:lnTo>
                <a:lnTo>
                  <a:pt x="2362" y="46"/>
                </a:lnTo>
                <a:lnTo>
                  <a:pt x="2369" y="53"/>
                </a:lnTo>
                <a:lnTo>
                  <a:pt x="2383" y="53"/>
                </a:lnTo>
                <a:lnTo>
                  <a:pt x="2389" y="60"/>
                </a:lnTo>
                <a:lnTo>
                  <a:pt x="2403" y="66"/>
                </a:lnTo>
                <a:lnTo>
                  <a:pt x="2410" y="73"/>
                </a:lnTo>
                <a:lnTo>
                  <a:pt x="2424" y="80"/>
                </a:lnTo>
                <a:lnTo>
                  <a:pt x="2431" y="86"/>
                </a:lnTo>
                <a:lnTo>
                  <a:pt x="2445" y="93"/>
                </a:lnTo>
                <a:lnTo>
                  <a:pt x="2451" y="100"/>
                </a:lnTo>
                <a:lnTo>
                  <a:pt x="2465" y="106"/>
                </a:lnTo>
                <a:lnTo>
                  <a:pt x="2472" y="113"/>
                </a:lnTo>
                <a:lnTo>
                  <a:pt x="2486" y="120"/>
                </a:lnTo>
                <a:lnTo>
                  <a:pt x="2493" y="126"/>
                </a:lnTo>
                <a:lnTo>
                  <a:pt x="2500" y="126"/>
                </a:lnTo>
                <a:lnTo>
                  <a:pt x="2513" y="133"/>
                </a:lnTo>
                <a:lnTo>
                  <a:pt x="2520" y="140"/>
                </a:lnTo>
                <a:lnTo>
                  <a:pt x="2534" y="146"/>
                </a:lnTo>
                <a:lnTo>
                  <a:pt x="2541" y="153"/>
                </a:lnTo>
                <a:lnTo>
                  <a:pt x="2555" y="160"/>
                </a:lnTo>
                <a:lnTo>
                  <a:pt x="2562" y="166"/>
                </a:lnTo>
                <a:lnTo>
                  <a:pt x="2575" y="173"/>
                </a:lnTo>
                <a:lnTo>
                  <a:pt x="2582" y="180"/>
                </a:lnTo>
                <a:lnTo>
                  <a:pt x="2596" y="186"/>
                </a:lnTo>
                <a:lnTo>
                  <a:pt x="2603" y="193"/>
                </a:lnTo>
                <a:lnTo>
                  <a:pt x="2617" y="200"/>
                </a:lnTo>
                <a:lnTo>
                  <a:pt x="2624" y="206"/>
                </a:lnTo>
                <a:lnTo>
                  <a:pt x="2637" y="213"/>
                </a:lnTo>
                <a:lnTo>
                  <a:pt x="2644" y="220"/>
                </a:lnTo>
                <a:lnTo>
                  <a:pt x="2658" y="226"/>
                </a:lnTo>
                <a:lnTo>
                  <a:pt x="2665" y="233"/>
                </a:lnTo>
                <a:lnTo>
                  <a:pt x="2679" y="240"/>
                </a:lnTo>
                <a:lnTo>
                  <a:pt x="2686" y="246"/>
                </a:lnTo>
                <a:lnTo>
                  <a:pt x="2699" y="253"/>
                </a:lnTo>
                <a:lnTo>
                  <a:pt x="2706" y="253"/>
                </a:lnTo>
                <a:lnTo>
                  <a:pt x="2713" y="260"/>
                </a:lnTo>
                <a:lnTo>
                  <a:pt x="2727" y="266"/>
                </a:lnTo>
                <a:lnTo>
                  <a:pt x="2734" y="273"/>
                </a:lnTo>
                <a:lnTo>
                  <a:pt x="2747" y="280"/>
                </a:lnTo>
                <a:lnTo>
                  <a:pt x="2754" y="280"/>
                </a:lnTo>
                <a:lnTo>
                  <a:pt x="2768" y="286"/>
                </a:lnTo>
                <a:lnTo>
                  <a:pt x="2775" y="293"/>
                </a:lnTo>
                <a:lnTo>
                  <a:pt x="2789" y="300"/>
                </a:lnTo>
                <a:lnTo>
                  <a:pt x="2796" y="300"/>
                </a:lnTo>
                <a:lnTo>
                  <a:pt x="2809" y="306"/>
                </a:lnTo>
                <a:lnTo>
                  <a:pt x="2816" y="313"/>
                </a:lnTo>
                <a:lnTo>
                  <a:pt x="2830" y="313"/>
                </a:lnTo>
                <a:lnTo>
                  <a:pt x="2837" y="320"/>
                </a:lnTo>
                <a:lnTo>
                  <a:pt x="2851" y="326"/>
                </a:lnTo>
                <a:lnTo>
                  <a:pt x="2858" y="326"/>
                </a:lnTo>
                <a:lnTo>
                  <a:pt x="2871" y="333"/>
                </a:lnTo>
                <a:lnTo>
                  <a:pt x="2878" y="333"/>
                </a:lnTo>
                <a:lnTo>
                  <a:pt x="2892" y="340"/>
                </a:lnTo>
                <a:lnTo>
                  <a:pt x="2899" y="340"/>
                </a:lnTo>
                <a:lnTo>
                  <a:pt x="2913" y="346"/>
                </a:lnTo>
                <a:lnTo>
                  <a:pt x="2920" y="346"/>
                </a:lnTo>
                <a:lnTo>
                  <a:pt x="2933" y="353"/>
                </a:lnTo>
                <a:lnTo>
                  <a:pt x="2940" y="353"/>
                </a:lnTo>
                <a:lnTo>
                  <a:pt x="2947" y="353"/>
                </a:lnTo>
                <a:lnTo>
                  <a:pt x="2961" y="360"/>
                </a:lnTo>
                <a:lnTo>
                  <a:pt x="2968" y="360"/>
                </a:lnTo>
                <a:lnTo>
                  <a:pt x="2982" y="360"/>
                </a:lnTo>
                <a:lnTo>
                  <a:pt x="2988" y="366"/>
                </a:lnTo>
                <a:lnTo>
                  <a:pt x="3002" y="366"/>
                </a:lnTo>
                <a:lnTo>
                  <a:pt x="3009" y="366"/>
                </a:lnTo>
                <a:lnTo>
                  <a:pt x="3023" y="373"/>
                </a:lnTo>
                <a:lnTo>
                  <a:pt x="3030" y="373"/>
                </a:lnTo>
                <a:lnTo>
                  <a:pt x="3044" y="373"/>
                </a:lnTo>
                <a:lnTo>
                  <a:pt x="3050" y="373"/>
                </a:lnTo>
                <a:lnTo>
                  <a:pt x="3064" y="380"/>
                </a:lnTo>
                <a:lnTo>
                  <a:pt x="3071" y="380"/>
                </a:lnTo>
                <a:lnTo>
                  <a:pt x="3085" y="380"/>
                </a:lnTo>
                <a:lnTo>
                  <a:pt x="3092" y="380"/>
                </a:lnTo>
                <a:lnTo>
                  <a:pt x="3106" y="380"/>
                </a:lnTo>
                <a:lnTo>
                  <a:pt x="3112" y="386"/>
                </a:lnTo>
                <a:lnTo>
                  <a:pt x="3126" y="386"/>
                </a:lnTo>
                <a:lnTo>
                  <a:pt x="3133" y="386"/>
                </a:lnTo>
                <a:lnTo>
                  <a:pt x="3147" y="386"/>
                </a:lnTo>
                <a:lnTo>
                  <a:pt x="3154" y="386"/>
                </a:lnTo>
                <a:lnTo>
                  <a:pt x="3167" y="386"/>
                </a:lnTo>
                <a:lnTo>
                  <a:pt x="3174" y="393"/>
                </a:lnTo>
                <a:lnTo>
                  <a:pt x="3181" y="393"/>
                </a:lnTo>
                <a:lnTo>
                  <a:pt x="3195" y="393"/>
                </a:lnTo>
                <a:lnTo>
                  <a:pt x="3202" y="393"/>
                </a:lnTo>
                <a:lnTo>
                  <a:pt x="3216" y="393"/>
                </a:lnTo>
                <a:lnTo>
                  <a:pt x="3223" y="393"/>
                </a:lnTo>
                <a:lnTo>
                  <a:pt x="3236" y="400"/>
                </a:lnTo>
                <a:lnTo>
                  <a:pt x="3243" y="400"/>
                </a:lnTo>
                <a:lnTo>
                  <a:pt x="3257" y="400"/>
                </a:lnTo>
                <a:lnTo>
                  <a:pt x="3264" y="400"/>
                </a:lnTo>
                <a:lnTo>
                  <a:pt x="3278" y="400"/>
                </a:lnTo>
                <a:lnTo>
                  <a:pt x="3285" y="400"/>
                </a:lnTo>
                <a:lnTo>
                  <a:pt x="3298" y="400"/>
                </a:lnTo>
                <a:lnTo>
                  <a:pt x="3305" y="400"/>
                </a:lnTo>
                <a:lnTo>
                  <a:pt x="3319" y="400"/>
                </a:lnTo>
                <a:lnTo>
                  <a:pt x="3326" y="406"/>
                </a:lnTo>
                <a:lnTo>
                  <a:pt x="3340" y="406"/>
                </a:lnTo>
                <a:lnTo>
                  <a:pt x="3347" y="406"/>
                </a:lnTo>
                <a:lnTo>
                  <a:pt x="3360" y="406"/>
                </a:lnTo>
                <a:lnTo>
                  <a:pt x="3367" y="406"/>
                </a:lnTo>
                <a:lnTo>
                  <a:pt x="3381" y="406"/>
                </a:lnTo>
                <a:lnTo>
                  <a:pt x="3388" y="406"/>
                </a:lnTo>
                <a:lnTo>
                  <a:pt x="3395" y="406"/>
                </a:lnTo>
                <a:lnTo>
                  <a:pt x="3408" y="406"/>
                </a:lnTo>
                <a:lnTo>
                  <a:pt x="3415" y="406"/>
                </a:lnTo>
                <a:lnTo>
                  <a:pt x="3429" y="413"/>
                </a:lnTo>
                <a:lnTo>
                  <a:pt x="3436" y="413"/>
                </a:lnTo>
                <a:lnTo>
                  <a:pt x="3450" y="413"/>
                </a:lnTo>
                <a:lnTo>
                  <a:pt x="3457" y="413"/>
                </a:lnTo>
                <a:lnTo>
                  <a:pt x="3470" y="413"/>
                </a:lnTo>
                <a:lnTo>
                  <a:pt x="3477" y="413"/>
                </a:lnTo>
                <a:lnTo>
                  <a:pt x="3491" y="413"/>
                </a:lnTo>
                <a:lnTo>
                  <a:pt x="3498" y="413"/>
                </a:lnTo>
                <a:lnTo>
                  <a:pt x="3512" y="413"/>
                </a:lnTo>
                <a:lnTo>
                  <a:pt x="3519" y="413"/>
                </a:lnTo>
                <a:lnTo>
                  <a:pt x="3532" y="413"/>
                </a:lnTo>
                <a:lnTo>
                  <a:pt x="3539" y="413"/>
                </a:lnTo>
                <a:lnTo>
                  <a:pt x="3553" y="413"/>
                </a:lnTo>
                <a:lnTo>
                  <a:pt x="3560" y="413"/>
                </a:lnTo>
                <a:lnTo>
                  <a:pt x="3574" y="420"/>
                </a:lnTo>
                <a:lnTo>
                  <a:pt x="3581" y="420"/>
                </a:lnTo>
                <a:lnTo>
                  <a:pt x="3594" y="420"/>
                </a:lnTo>
                <a:lnTo>
                  <a:pt x="3601" y="420"/>
                </a:lnTo>
                <a:lnTo>
                  <a:pt x="3615" y="420"/>
                </a:lnTo>
                <a:lnTo>
                  <a:pt x="3622" y="420"/>
                </a:lnTo>
                <a:lnTo>
                  <a:pt x="3629" y="420"/>
                </a:lnTo>
                <a:lnTo>
                  <a:pt x="3643" y="420"/>
                </a:lnTo>
                <a:lnTo>
                  <a:pt x="3649" y="420"/>
                </a:lnTo>
                <a:lnTo>
                  <a:pt x="3663" y="420"/>
                </a:lnTo>
                <a:lnTo>
                  <a:pt x="3670" y="420"/>
                </a:lnTo>
                <a:lnTo>
                  <a:pt x="3684" y="420"/>
                </a:lnTo>
                <a:lnTo>
                  <a:pt x="3691" y="420"/>
                </a:lnTo>
                <a:lnTo>
                  <a:pt x="3705" y="420"/>
                </a:lnTo>
                <a:lnTo>
                  <a:pt x="3711" y="420"/>
                </a:lnTo>
                <a:lnTo>
                  <a:pt x="3725" y="420"/>
                </a:lnTo>
                <a:lnTo>
                  <a:pt x="3732" y="420"/>
                </a:lnTo>
                <a:lnTo>
                  <a:pt x="3746" y="420"/>
                </a:lnTo>
                <a:lnTo>
                  <a:pt x="3753" y="420"/>
                </a:lnTo>
                <a:lnTo>
                  <a:pt x="3767" y="420"/>
                </a:lnTo>
                <a:lnTo>
                  <a:pt x="3773" y="420"/>
                </a:lnTo>
                <a:lnTo>
                  <a:pt x="3787" y="420"/>
                </a:lnTo>
                <a:lnTo>
                  <a:pt x="3794" y="426"/>
                </a:lnTo>
                <a:lnTo>
                  <a:pt x="3808" y="426"/>
                </a:lnTo>
                <a:lnTo>
                  <a:pt x="3815" y="426"/>
                </a:lnTo>
                <a:lnTo>
                  <a:pt x="3829" y="426"/>
                </a:lnTo>
                <a:lnTo>
                  <a:pt x="3835" y="426"/>
                </a:lnTo>
                <a:lnTo>
                  <a:pt x="3842" y="426"/>
                </a:lnTo>
                <a:lnTo>
                  <a:pt x="3856" y="426"/>
                </a:lnTo>
                <a:lnTo>
                  <a:pt x="3863" y="426"/>
                </a:lnTo>
                <a:lnTo>
                  <a:pt x="3877" y="426"/>
                </a:lnTo>
                <a:lnTo>
                  <a:pt x="3884" y="426"/>
                </a:lnTo>
                <a:lnTo>
                  <a:pt x="3897" y="426"/>
                </a:lnTo>
                <a:lnTo>
                  <a:pt x="3904" y="426"/>
                </a:lnTo>
                <a:lnTo>
                  <a:pt x="3918" y="426"/>
                </a:lnTo>
                <a:lnTo>
                  <a:pt x="3925" y="426"/>
                </a:lnTo>
                <a:lnTo>
                  <a:pt x="3939" y="426"/>
                </a:lnTo>
                <a:lnTo>
                  <a:pt x="3946" y="426"/>
                </a:lnTo>
                <a:lnTo>
                  <a:pt x="3959" y="426"/>
                </a:lnTo>
                <a:lnTo>
                  <a:pt x="3966" y="426"/>
                </a:lnTo>
                <a:lnTo>
                  <a:pt x="3980" y="426"/>
                </a:lnTo>
                <a:lnTo>
                  <a:pt x="3987" y="426"/>
                </a:lnTo>
                <a:lnTo>
                  <a:pt x="4001" y="426"/>
                </a:lnTo>
                <a:lnTo>
                  <a:pt x="4008" y="426"/>
                </a:lnTo>
                <a:lnTo>
                  <a:pt x="4021" y="426"/>
                </a:lnTo>
                <a:lnTo>
                  <a:pt x="4028" y="426"/>
                </a:lnTo>
                <a:lnTo>
                  <a:pt x="4042" y="426"/>
                </a:lnTo>
                <a:lnTo>
                  <a:pt x="4049" y="426"/>
                </a:lnTo>
                <a:lnTo>
                  <a:pt x="4063" y="426"/>
                </a:lnTo>
                <a:lnTo>
                  <a:pt x="4070" y="426"/>
                </a:lnTo>
                <a:lnTo>
                  <a:pt x="4070" y="513"/>
                </a:lnTo>
                <a:lnTo>
                  <a:pt x="4063" y="513"/>
                </a:lnTo>
                <a:lnTo>
                  <a:pt x="4049" y="513"/>
                </a:lnTo>
                <a:lnTo>
                  <a:pt x="4042" y="513"/>
                </a:lnTo>
                <a:lnTo>
                  <a:pt x="4028" y="513"/>
                </a:lnTo>
                <a:lnTo>
                  <a:pt x="4021" y="513"/>
                </a:lnTo>
                <a:lnTo>
                  <a:pt x="4008" y="513"/>
                </a:lnTo>
                <a:lnTo>
                  <a:pt x="4001" y="513"/>
                </a:lnTo>
                <a:lnTo>
                  <a:pt x="3987" y="513"/>
                </a:lnTo>
                <a:lnTo>
                  <a:pt x="3980" y="513"/>
                </a:lnTo>
                <a:lnTo>
                  <a:pt x="3966" y="513"/>
                </a:lnTo>
                <a:lnTo>
                  <a:pt x="3959" y="513"/>
                </a:lnTo>
                <a:lnTo>
                  <a:pt x="3946" y="513"/>
                </a:lnTo>
                <a:lnTo>
                  <a:pt x="3939" y="513"/>
                </a:lnTo>
                <a:lnTo>
                  <a:pt x="3925" y="513"/>
                </a:lnTo>
                <a:lnTo>
                  <a:pt x="3918" y="513"/>
                </a:lnTo>
                <a:lnTo>
                  <a:pt x="3904" y="513"/>
                </a:lnTo>
                <a:lnTo>
                  <a:pt x="3897" y="513"/>
                </a:lnTo>
                <a:lnTo>
                  <a:pt x="3884" y="513"/>
                </a:lnTo>
                <a:lnTo>
                  <a:pt x="3877" y="513"/>
                </a:lnTo>
                <a:lnTo>
                  <a:pt x="3863" y="513"/>
                </a:lnTo>
                <a:lnTo>
                  <a:pt x="3856" y="513"/>
                </a:lnTo>
                <a:lnTo>
                  <a:pt x="3842" y="513"/>
                </a:lnTo>
                <a:lnTo>
                  <a:pt x="3835" y="513"/>
                </a:lnTo>
                <a:lnTo>
                  <a:pt x="3829" y="506"/>
                </a:lnTo>
                <a:lnTo>
                  <a:pt x="3815" y="506"/>
                </a:lnTo>
                <a:lnTo>
                  <a:pt x="3808" y="506"/>
                </a:lnTo>
                <a:lnTo>
                  <a:pt x="3794" y="506"/>
                </a:lnTo>
                <a:lnTo>
                  <a:pt x="3787" y="506"/>
                </a:lnTo>
                <a:lnTo>
                  <a:pt x="3773" y="506"/>
                </a:lnTo>
                <a:lnTo>
                  <a:pt x="3767" y="506"/>
                </a:lnTo>
                <a:lnTo>
                  <a:pt x="3753" y="506"/>
                </a:lnTo>
                <a:lnTo>
                  <a:pt x="3746" y="506"/>
                </a:lnTo>
                <a:lnTo>
                  <a:pt x="3732" y="506"/>
                </a:lnTo>
                <a:lnTo>
                  <a:pt x="3725" y="506"/>
                </a:lnTo>
                <a:lnTo>
                  <a:pt x="3711" y="506"/>
                </a:lnTo>
                <a:lnTo>
                  <a:pt x="3705" y="506"/>
                </a:lnTo>
                <a:lnTo>
                  <a:pt x="3691" y="506"/>
                </a:lnTo>
                <a:lnTo>
                  <a:pt x="3684" y="506"/>
                </a:lnTo>
                <a:lnTo>
                  <a:pt x="3670" y="506"/>
                </a:lnTo>
                <a:lnTo>
                  <a:pt x="3663" y="506"/>
                </a:lnTo>
                <a:lnTo>
                  <a:pt x="3649" y="506"/>
                </a:lnTo>
                <a:lnTo>
                  <a:pt x="3643" y="506"/>
                </a:lnTo>
                <a:lnTo>
                  <a:pt x="3629" y="506"/>
                </a:lnTo>
                <a:lnTo>
                  <a:pt x="3622" y="506"/>
                </a:lnTo>
                <a:lnTo>
                  <a:pt x="3615" y="506"/>
                </a:lnTo>
                <a:lnTo>
                  <a:pt x="3601" y="506"/>
                </a:lnTo>
                <a:lnTo>
                  <a:pt x="3594" y="506"/>
                </a:lnTo>
                <a:lnTo>
                  <a:pt x="3581" y="506"/>
                </a:lnTo>
                <a:lnTo>
                  <a:pt x="3574" y="506"/>
                </a:lnTo>
                <a:lnTo>
                  <a:pt x="3560" y="506"/>
                </a:lnTo>
                <a:lnTo>
                  <a:pt x="3553" y="506"/>
                </a:lnTo>
                <a:lnTo>
                  <a:pt x="3539" y="506"/>
                </a:lnTo>
                <a:lnTo>
                  <a:pt x="3532" y="506"/>
                </a:lnTo>
                <a:lnTo>
                  <a:pt x="3519" y="506"/>
                </a:lnTo>
                <a:lnTo>
                  <a:pt x="3512" y="506"/>
                </a:lnTo>
                <a:lnTo>
                  <a:pt x="3498" y="506"/>
                </a:lnTo>
                <a:lnTo>
                  <a:pt x="3491" y="506"/>
                </a:lnTo>
                <a:lnTo>
                  <a:pt x="3477" y="506"/>
                </a:lnTo>
                <a:lnTo>
                  <a:pt x="3470" y="506"/>
                </a:lnTo>
                <a:lnTo>
                  <a:pt x="3457" y="506"/>
                </a:lnTo>
                <a:lnTo>
                  <a:pt x="3450" y="506"/>
                </a:lnTo>
                <a:lnTo>
                  <a:pt x="3436" y="506"/>
                </a:lnTo>
                <a:lnTo>
                  <a:pt x="3429" y="506"/>
                </a:lnTo>
                <a:lnTo>
                  <a:pt x="3415" y="506"/>
                </a:lnTo>
                <a:lnTo>
                  <a:pt x="3408" y="506"/>
                </a:lnTo>
                <a:lnTo>
                  <a:pt x="3395" y="506"/>
                </a:lnTo>
                <a:lnTo>
                  <a:pt x="3388" y="506"/>
                </a:lnTo>
                <a:lnTo>
                  <a:pt x="3381" y="506"/>
                </a:lnTo>
                <a:lnTo>
                  <a:pt x="3367" y="506"/>
                </a:lnTo>
                <a:lnTo>
                  <a:pt x="3360" y="506"/>
                </a:lnTo>
                <a:lnTo>
                  <a:pt x="3347" y="506"/>
                </a:lnTo>
                <a:lnTo>
                  <a:pt x="3340" y="506"/>
                </a:lnTo>
                <a:lnTo>
                  <a:pt x="3326" y="506"/>
                </a:lnTo>
                <a:lnTo>
                  <a:pt x="3319" y="506"/>
                </a:lnTo>
                <a:lnTo>
                  <a:pt x="3305" y="506"/>
                </a:lnTo>
                <a:lnTo>
                  <a:pt x="3298" y="506"/>
                </a:lnTo>
                <a:lnTo>
                  <a:pt x="3285" y="506"/>
                </a:lnTo>
                <a:lnTo>
                  <a:pt x="3278" y="506"/>
                </a:lnTo>
                <a:lnTo>
                  <a:pt x="3264" y="506"/>
                </a:lnTo>
                <a:lnTo>
                  <a:pt x="3257" y="506"/>
                </a:lnTo>
                <a:lnTo>
                  <a:pt x="3243" y="506"/>
                </a:lnTo>
                <a:lnTo>
                  <a:pt x="3236" y="506"/>
                </a:lnTo>
                <a:lnTo>
                  <a:pt x="3223" y="506"/>
                </a:lnTo>
                <a:lnTo>
                  <a:pt x="3216" y="506"/>
                </a:lnTo>
                <a:lnTo>
                  <a:pt x="3202" y="506"/>
                </a:lnTo>
                <a:lnTo>
                  <a:pt x="3195" y="506"/>
                </a:lnTo>
                <a:lnTo>
                  <a:pt x="3181" y="506"/>
                </a:lnTo>
                <a:lnTo>
                  <a:pt x="3174" y="506"/>
                </a:lnTo>
                <a:lnTo>
                  <a:pt x="3167" y="506"/>
                </a:lnTo>
                <a:lnTo>
                  <a:pt x="3154" y="506"/>
                </a:lnTo>
                <a:lnTo>
                  <a:pt x="3147" y="506"/>
                </a:lnTo>
                <a:lnTo>
                  <a:pt x="3133" y="506"/>
                </a:lnTo>
                <a:lnTo>
                  <a:pt x="3126" y="506"/>
                </a:lnTo>
                <a:lnTo>
                  <a:pt x="3112" y="506"/>
                </a:lnTo>
                <a:lnTo>
                  <a:pt x="3106" y="499"/>
                </a:lnTo>
                <a:lnTo>
                  <a:pt x="3092" y="499"/>
                </a:lnTo>
                <a:lnTo>
                  <a:pt x="3085" y="499"/>
                </a:lnTo>
                <a:lnTo>
                  <a:pt x="3071" y="499"/>
                </a:lnTo>
                <a:lnTo>
                  <a:pt x="3064" y="499"/>
                </a:lnTo>
                <a:lnTo>
                  <a:pt x="3050" y="499"/>
                </a:lnTo>
                <a:lnTo>
                  <a:pt x="3044" y="499"/>
                </a:lnTo>
                <a:lnTo>
                  <a:pt x="3030" y="499"/>
                </a:lnTo>
                <a:lnTo>
                  <a:pt x="3023" y="499"/>
                </a:lnTo>
                <a:lnTo>
                  <a:pt x="3009" y="499"/>
                </a:lnTo>
                <a:lnTo>
                  <a:pt x="3002" y="499"/>
                </a:lnTo>
                <a:lnTo>
                  <a:pt x="2988" y="493"/>
                </a:lnTo>
                <a:lnTo>
                  <a:pt x="2982" y="493"/>
                </a:lnTo>
                <a:lnTo>
                  <a:pt x="2968" y="493"/>
                </a:lnTo>
                <a:lnTo>
                  <a:pt x="2961" y="493"/>
                </a:lnTo>
                <a:lnTo>
                  <a:pt x="2947" y="493"/>
                </a:lnTo>
                <a:lnTo>
                  <a:pt x="2940" y="493"/>
                </a:lnTo>
                <a:lnTo>
                  <a:pt x="2933" y="486"/>
                </a:lnTo>
                <a:lnTo>
                  <a:pt x="2920" y="486"/>
                </a:lnTo>
                <a:lnTo>
                  <a:pt x="2913" y="486"/>
                </a:lnTo>
                <a:lnTo>
                  <a:pt x="2899" y="486"/>
                </a:lnTo>
                <a:lnTo>
                  <a:pt x="2892" y="486"/>
                </a:lnTo>
                <a:lnTo>
                  <a:pt x="2878" y="479"/>
                </a:lnTo>
                <a:lnTo>
                  <a:pt x="2871" y="479"/>
                </a:lnTo>
                <a:lnTo>
                  <a:pt x="2858" y="479"/>
                </a:lnTo>
                <a:lnTo>
                  <a:pt x="2851" y="479"/>
                </a:lnTo>
                <a:lnTo>
                  <a:pt x="2837" y="473"/>
                </a:lnTo>
                <a:lnTo>
                  <a:pt x="2830" y="473"/>
                </a:lnTo>
                <a:lnTo>
                  <a:pt x="2816" y="473"/>
                </a:lnTo>
                <a:lnTo>
                  <a:pt x="2809" y="466"/>
                </a:lnTo>
                <a:lnTo>
                  <a:pt x="2796" y="466"/>
                </a:lnTo>
                <a:lnTo>
                  <a:pt x="2789" y="466"/>
                </a:lnTo>
                <a:lnTo>
                  <a:pt x="2775" y="460"/>
                </a:lnTo>
                <a:lnTo>
                  <a:pt x="2768" y="460"/>
                </a:lnTo>
                <a:lnTo>
                  <a:pt x="2754" y="460"/>
                </a:lnTo>
                <a:lnTo>
                  <a:pt x="2747" y="453"/>
                </a:lnTo>
                <a:lnTo>
                  <a:pt x="2734" y="453"/>
                </a:lnTo>
                <a:lnTo>
                  <a:pt x="2727" y="453"/>
                </a:lnTo>
                <a:lnTo>
                  <a:pt x="2713" y="446"/>
                </a:lnTo>
                <a:lnTo>
                  <a:pt x="2706" y="446"/>
                </a:lnTo>
                <a:lnTo>
                  <a:pt x="2699" y="440"/>
                </a:lnTo>
                <a:lnTo>
                  <a:pt x="2686" y="440"/>
                </a:lnTo>
                <a:lnTo>
                  <a:pt x="2679" y="433"/>
                </a:lnTo>
                <a:lnTo>
                  <a:pt x="2665" y="433"/>
                </a:lnTo>
                <a:lnTo>
                  <a:pt x="2658" y="426"/>
                </a:lnTo>
                <a:lnTo>
                  <a:pt x="2644" y="426"/>
                </a:lnTo>
                <a:lnTo>
                  <a:pt x="2637" y="420"/>
                </a:lnTo>
                <a:lnTo>
                  <a:pt x="2624" y="420"/>
                </a:lnTo>
                <a:lnTo>
                  <a:pt x="2617" y="413"/>
                </a:lnTo>
                <a:lnTo>
                  <a:pt x="2603" y="413"/>
                </a:lnTo>
                <a:lnTo>
                  <a:pt x="2596" y="406"/>
                </a:lnTo>
                <a:lnTo>
                  <a:pt x="2582" y="406"/>
                </a:lnTo>
                <a:lnTo>
                  <a:pt x="2575" y="400"/>
                </a:lnTo>
                <a:lnTo>
                  <a:pt x="2562" y="400"/>
                </a:lnTo>
                <a:lnTo>
                  <a:pt x="2555" y="393"/>
                </a:lnTo>
                <a:lnTo>
                  <a:pt x="2541" y="386"/>
                </a:lnTo>
                <a:lnTo>
                  <a:pt x="2534" y="386"/>
                </a:lnTo>
                <a:lnTo>
                  <a:pt x="2520" y="380"/>
                </a:lnTo>
                <a:lnTo>
                  <a:pt x="2513" y="380"/>
                </a:lnTo>
                <a:lnTo>
                  <a:pt x="2500" y="373"/>
                </a:lnTo>
                <a:lnTo>
                  <a:pt x="2493" y="366"/>
                </a:lnTo>
                <a:lnTo>
                  <a:pt x="2486" y="366"/>
                </a:lnTo>
                <a:lnTo>
                  <a:pt x="2472" y="360"/>
                </a:lnTo>
                <a:lnTo>
                  <a:pt x="2465" y="353"/>
                </a:lnTo>
                <a:lnTo>
                  <a:pt x="2451" y="353"/>
                </a:lnTo>
                <a:lnTo>
                  <a:pt x="2445" y="346"/>
                </a:lnTo>
                <a:lnTo>
                  <a:pt x="2431" y="340"/>
                </a:lnTo>
                <a:lnTo>
                  <a:pt x="2424" y="340"/>
                </a:lnTo>
                <a:lnTo>
                  <a:pt x="2410" y="333"/>
                </a:lnTo>
                <a:lnTo>
                  <a:pt x="2403" y="333"/>
                </a:lnTo>
                <a:lnTo>
                  <a:pt x="2389" y="326"/>
                </a:lnTo>
                <a:lnTo>
                  <a:pt x="2383" y="320"/>
                </a:lnTo>
                <a:lnTo>
                  <a:pt x="2369" y="320"/>
                </a:lnTo>
                <a:lnTo>
                  <a:pt x="2362" y="313"/>
                </a:lnTo>
                <a:lnTo>
                  <a:pt x="2348" y="306"/>
                </a:lnTo>
                <a:lnTo>
                  <a:pt x="2341" y="306"/>
                </a:lnTo>
                <a:lnTo>
                  <a:pt x="2327" y="300"/>
                </a:lnTo>
                <a:lnTo>
                  <a:pt x="2321" y="293"/>
                </a:lnTo>
                <a:lnTo>
                  <a:pt x="2307" y="293"/>
                </a:lnTo>
                <a:lnTo>
                  <a:pt x="2300" y="286"/>
                </a:lnTo>
                <a:lnTo>
                  <a:pt x="2286" y="286"/>
                </a:lnTo>
                <a:lnTo>
                  <a:pt x="2279" y="280"/>
                </a:lnTo>
                <a:lnTo>
                  <a:pt x="2265" y="280"/>
                </a:lnTo>
                <a:lnTo>
                  <a:pt x="2259" y="273"/>
                </a:lnTo>
                <a:lnTo>
                  <a:pt x="2252" y="273"/>
                </a:lnTo>
                <a:lnTo>
                  <a:pt x="2238" y="266"/>
                </a:lnTo>
                <a:lnTo>
                  <a:pt x="2231" y="266"/>
                </a:lnTo>
                <a:lnTo>
                  <a:pt x="2217" y="260"/>
                </a:lnTo>
                <a:lnTo>
                  <a:pt x="2210" y="260"/>
                </a:lnTo>
                <a:lnTo>
                  <a:pt x="2197" y="253"/>
                </a:lnTo>
                <a:lnTo>
                  <a:pt x="2190" y="253"/>
                </a:lnTo>
                <a:lnTo>
                  <a:pt x="2176" y="253"/>
                </a:lnTo>
                <a:lnTo>
                  <a:pt x="2169" y="253"/>
                </a:lnTo>
                <a:lnTo>
                  <a:pt x="2155" y="246"/>
                </a:lnTo>
                <a:lnTo>
                  <a:pt x="2148" y="246"/>
                </a:lnTo>
                <a:lnTo>
                  <a:pt x="2135" y="246"/>
                </a:lnTo>
                <a:lnTo>
                  <a:pt x="2128" y="246"/>
                </a:lnTo>
                <a:lnTo>
                  <a:pt x="2114" y="246"/>
                </a:lnTo>
                <a:lnTo>
                  <a:pt x="2107" y="246"/>
                </a:lnTo>
                <a:lnTo>
                  <a:pt x="2093" y="246"/>
                </a:lnTo>
                <a:lnTo>
                  <a:pt x="2086" y="246"/>
                </a:lnTo>
                <a:lnTo>
                  <a:pt x="2073" y="246"/>
                </a:lnTo>
                <a:lnTo>
                  <a:pt x="2066" y="253"/>
                </a:lnTo>
                <a:lnTo>
                  <a:pt x="2052" y="253"/>
                </a:lnTo>
                <a:lnTo>
                  <a:pt x="2045" y="253"/>
                </a:lnTo>
                <a:lnTo>
                  <a:pt x="2038" y="260"/>
                </a:lnTo>
                <a:lnTo>
                  <a:pt x="2025" y="260"/>
                </a:lnTo>
                <a:lnTo>
                  <a:pt x="2018" y="266"/>
                </a:lnTo>
                <a:lnTo>
                  <a:pt x="2004" y="266"/>
                </a:lnTo>
                <a:lnTo>
                  <a:pt x="1997" y="273"/>
                </a:lnTo>
                <a:lnTo>
                  <a:pt x="1983" y="273"/>
                </a:lnTo>
                <a:lnTo>
                  <a:pt x="1976" y="273"/>
                </a:lnTo>
                <a:lnTo>
                  <a:pt x="1963" y="273"/>
                </a:lnTo>
                <a:lnTo>
                  <a:pt x="1956" y="273"/>
                </a:lnTo>
                <a:lnTo>
                  <a:pt x="1942" y="273"/>
                </a:lnTo>
                <a:lnTo>
                  <a:pt x="1935" y="273"/>
                </a:lnTo>
                <a:lnTo>
                  <a:pt x="1921" y="280"/>
                </a:lnTo>
                <a:lnTo>
                  <a:pt x="1914" y="280"/>
                </a:lnTo>
                <a:lnTo>
                  <a:pt x="1901" y="286"/>
                </a:lnTo>
                <a:lnTo>
                  <a:pt x="1894" y="293"/>
                </a:lnTo>
                <a:lnTo>
                  <a:pt x="1880" y="293"/>
                </a:lnTo>
                <a:lnTo>
                  <a:pt x="1873" y="300"/>
                </a:lnTo>
                <a:lnTo>
                  <a:pt x="1859" y="306"/>
                </a:lnTo>
                <a:lnTo>
                  <a:pt x="1852" y="306"/>
                </a:lnTo>
                <a:lnTo>
                  <a:pt x="1839" y="300"/>
                </a:lnTo>
                <a:lnTo>
                  <a:pt x="1832" y="293"/>
                </a:lnTo>
                <a:lnTo>
                  <a:pt x="1818" y="293"/>
                </a:lnTo>
                <a:lnTo>
                  <a:pt x="1811" y="300"/>
                </a:lnTo>
                <a:lnTo>
                  <a:pt x="1804" y="300"/>
                </a:lnTo>
                <a:lnTo>
                  <a:pt x="1790" y="306"/>
                </a:lnTo>
                <a:lnTo>
                  <a:pt x="1784" y="313"/>
                </a:lnTo>
                <a:lnTo>
                  <a:pt x="1770" y="313"/>
                </a:lnTo>
                <a:lnTo>
                  <a:pt x="1763" y="313"/>
                </a:lnTo>
                <a:lnTo>
                  <a:pt x="1749" y="320"/>
                </a:lnTo>
                <a:lnTo>
                  <a:pt x="1742" y="326"/>
                </a:lnTo>
                <a:lnTo>
                  <a:pt x="1728" y="333"/>
                </a:lnTo>
                <a:lnTo>
                  <a:pt x="1722" y="340"/>
                </a:lnTo>
                <a:lnTo>
                  <a:pt x="1708" y="346"/>
                </a:lnTo>
                <a:lnTo>
                  <a:pt x="1701" y="360"/>
                </a:lnTo>
                <a:lnTo>
                  <a:pt x="1687" y="366"/>
                </a:lnTo>
                <a:lnTo>
                  <a:pt x="1680" y="366"/>
                </a:lnTo>
                <a:lnTo>
                  <a:pt x="1666" y="373"/>
                </a:lnTo>
                <a:lnTo>
                  <a:pt x="1660" y="380"/>
                </a:lnTo>
                <a:lnTo>
                  <a:pt x="1646" y="393"/>
                </a:lnTo>
                <a:lnTo>
                  <a:pt x="1639" y="400"/>
                </a:lnTo>
                <a:lnTo>
                  <a:pt x="1625" y="400"/>
                </a:lnTo>
                <a:lnTo>
                  <a:pt x="1618" y="406"/>
                </a:lnTo>
                <a:lnTo>
                  <a:pt x="1604" y="413"/>
                </a:lnTo>
                <a:lnTo>
                  <a:pt x="1598" y="406"/>
                </a:lnTo>
                <a:lnTo>
                  <a:pt x="1584" y="413"/>
                </a:lnTo>
                <a:lnTo>
                  <a:pt x="1577" y="420"/>
                </a:lnTo>
                <a:lnTo>
                  <a:pt x="1570" y="426"/>
                </a:lnTo>
                <a:lnTo>
                  <a:pt x="1556" y="426"/>
                </a:lnTo>
                <a:lnTo>
                  <a:pt x="1549" y="433"/>
                </a:lnTo>
                <a:lnTo>
                  <a:pt x="1536" y="433"/>
                </a:lnTo>
                <a:lnTo>
                  <a:pt x="1529" y="440"/>
                </a:lnTo>
                <a:lnTo>
                  <a:pt x="1515" y="440"/>
                </a:lnTo>
                <a:lnTo>
                  <a:pt x="1508" y="433"/>
                </a:lnTo>
                <a:lnTo>
                  <a:pt x="1494" y="440"/>
                </a:lnTo>
                <a:lnTo>
                  <a:pt x="1487" y="453"/>
                </a:lnTo>
                <a:lnTo>
                  <a:pt x="1474" y="453"/>
                </a:lnTo>
                <a:lnTo>
                  <a:pt x="1467" y="446"/>
                </a:lnTo>
                <a:lnTo>
                  <a:pt x="1453" y="446"/>
                </a:lnTo>
                <a:lnTo>
                  <a:pt x="1446" y="446"/>
                </a:lnTo>
                <a:lnTo>
                  <a:pt x="1432" y="446"/>
                </a:lnTo>
                <a:lnTo>
                  <a:pt x="1425" y="453"/>
                </a:lnTo>
                <a:lnTo>
                  <a:pt x="1412" y="453"/>
                </a:lnTo>
                <a:lnTo>
                  <a:pt x="1405" y="460"/>
                </a:lnTo>
                <a:lnTo>
                  <a:pt x="1391" y="453"/>
                </a:lnTo>
                <a:lnTo>
                  <a:pt x="1384" y="460"/>
                </a:lnTo>
                <a:lnTo>
                  <a:pt x="1370" y="466"/>
                </a:lnTo>
                <a:lnTo>
                  <a:pt x="1363" y="466"/>
                </a:lnTo>
                <a:lnTo>
                  <a:pt x="1357" y="473"/>
                </a:lnTo>
                <a:lnTo>
                  <a:pt x="1343" y="473"/>
                </a:lnTo>
                <a:lnTo>
                  <a:pt x="1336" y="473"/>
                </a:lnTo>
                <a:lnTo>
                  <a:pt x="1322" y="466"/>
                </a:lnTo>
                <a:lnTo>
                  <a:pt x="1315" y="460"/>
                </a:lnTo>
                <a:lnTo>
                  <a:pt x="1302" y="466"/>
                </a:lnTo>
                <a:lnTo>
                  <a:pt x="1295" y="466"/>
                </a:lnTo>
                <a:lnTo>
                  <a:pt x="1281" y="466"/>
                </a:lnTo>
                <a:lnTo>
                  <a:pt x="1274" y="466"/>
                </a:lnTo>
                <a:lnTo>
                  <a:pt x="1260" y="473"/>
                </a:lnTo>
                <a:lnTo>
                  <a:pt x="1253" y="473"/>
                </a:lnTo>
                <a:lnTo>
                  <a:pt x="1240" y="473"/>
                </a:lnTo>
                <a:lnTo>
                  <a:pt x="1233" y="479"/>
                </a:lnTo>
                <a:lnTo>
                  <a:pt x="1219" y="473"/>
                </a:lnTo>
                <a:lnTo>
                  <a:pt x="1212" y="479"/>
                </a:lnTo>
                <a:lnTo>
                  <a:pt x="1198" y="473"/>
                </a:lnTo>
                <a:lnTo>
                  <a:pt x="1191" y="473"/>
                </a:lnTo>
                <a:lnTo>
                  <a:pt x="1178" y="479"/>
                </a:lnTo>
                <a:lnTo>
                  <a:pt x="1171" y="479"/>
                </a:lnTo>
                <a:lnTo>
                  <a:pt x="1157" y="479"/>
                </a:lnTo>
                <a:lnTo>
                  <a:pt x="1150" y="473"/>
                </a:lnTo>
                <a:lnTo>
                  <a:pt x="1136" y="479"/>
                </a:lnTo>
                <a:lnTo>
                  <a:pt x="1129" y="479"/>
                </a:lnTo>
                <a:lnTo>
                  <a:pt x="1123" y="479"/>
                </a:lnTo>
                <a:lnTo>
                  <a:pt x="1109" y="486"/>
                </a:lnTo>
                <a:lnTo>
                  <a:pt x="1102" y="486"/>
                </a:lnTo>
                <a:lnTo>
                  <a:pt x="1088" y="486"/>
                </a:lnTo>
                <a:lnTo>
                  <a:pt x="1081" y="486"/>
                </a:lnTo>
                <a:lnTo>
                  <a:pt x="1067" y="493"/>
                </a:lnTo>
                <a:lnTo>
                  <a:pt x="1061" y="493"/>
                </a:lnTo>
                <a:lnTo>
                  <a:pt x="1047" y="493"/>
                </a:lnTo>
                <a:lnTo>
                  <a:pt x="1040" y="493"/>
                </a:lnTo>
                <a:lnTo>
                  <a:pt x="1026" y="499"/>
                </a:lnTo>
                <a:lnTo>
                  <a:pt x="1019" y="499"/>
                </a:lnTo>
                <a:lnTo>
                  <a:pt x="1005" y="499"/>
                </a:lnTo>
                <a:lnTo>
                  <a:pt x="999" y="499"/>
                </a:lnTo>
                <a:lnTo>
                  <a:pt x="985" y="499"/>
                </a:lnTo>
                <a:lnTo>
                  <a:pt x="978" y="506"/>
                </a:lnTo>
                <a:lnTo>
                  <a:pt x="964" y="506"/>
                </a:lnTo>
                <a:lnTo>
                  <a:pt x="957" y="506"/>
                </a:lnTo>
                <a:lnTo>
                  <a:pt x="943" y="506"/>
                </a:lnTo>
                <a:lnTo>
                  <a:pt x="937" y="506"/>
                </a:lnTo>
                <a:lnTo>
                  <a:pt x="923" y="506"/>
                </a:lnTo>
                <a:lnTo>
                  <a:pt x="916" y="506"/>
                </a:lnTo>
                <a:lnTo>
                  <a:pt x="902" y="506"/>
                </a:lnTo>
                <a:lnTo>
                  <a:pt x="895" y="506"/>
                </a:lnTo>
                <a:lnTo>
                  <a:pt x="888" y="513"/>
                </a:lnTo>
                <a:lnTo>
                  <a:pt x="875" y="513"/>
                </a:lnTo>
                <a:lnTo>
                  <a:pt x="868" y="513"/>
                </a:lnTo>
                <a:lnTo>
                  <a:pt x="854" y="513"/>
                </a:lnTo>
                <a:lnTo>
                  <a:pt x="847" y="513"/>
                </a:lnTo>
                <a:lnTo>
                  <a:pt x="833" y="513"/>
                </a:lnTo>
                <a:lnTo>
                  <a:pt x="826" y="513"/>
                </a:lnTo>
                <a:lnTo>
                  <a:pt x="813" y="513"/>
                </a:lnTo>
                <a:lnTo>
                  <a:pt x="806" y="513"/>
                </a:lnTo>
                <a:lnTo>
                  <a:pt x="792" y="513"/>
                </a:lnTo>
                <a:lnTo>
                  <a:pt x="785" y="513"/>
                </a:lnTo>
                <a:lnTo>
                  <a:pt x="771" y="513"/>
                </a:lnTo>
                <a:lnTo>
                  <a:pt x="764" y="513"/>
                </a:lnTo>
                <a:lnTo>
                  <a:pt x="751" y="513"/>
                </a:lnTo>
                <a:lnTo>
                  <a:pt x="744" y="513"/>
                </a:lnTo>
                <a:lnTo>
                  <a:pt x="730" y="519"/>
                </a:lnTo>
                <a:lnTo>
                  <a:pt x="723" y="519"/>
                </a:lnTo>
                <a:lnTo>
                  <a:pt x="709" y="519"/>
                </a:lnTo>
                <a:lnTo>
                  <a:pt x="702" y="519"/>
                </a:lnTo>
                <a:lnTo>
                  <a:pt x="689" y="519"/>
                </a:lnTo>
                <a:lnTo>
                  <a:pt x="682" y="519"/>
                </a:lnTo>
                <a:lnTo>
                  <a:pt x="675" y="519"/>
                </a:lnTo>
                <a:lnTo>
                  <a:pt x="661" y="519"/>
                </a:lnTo>
                <a:lnTo>
                  <a:pt x="654" y="519"/>
                </a:lnTo>
                <a:lnTo>
                  <a:pt x="641" y="519"/>
                </a:lnTo>
                <a:lnTo>
                  <a:pt x="634" y="519"/>
                </a:lnTo>
                <a:lnTo>
                  <a:pt x="620" y="519"/>
                </a:lnTo>
                <a:lnTo>
                  <a:pt x="613" y="519"/>
                </a:lnTo>
                <a:lnTo>
                  <a:pt x="599" y="519"/>
                </a:lnTo>
                <a:lnTo>
                  <a:pt x="592" y="519"/>
                </a:lnTo>
                <a:lnTo>
                  <a:pt x="579" y="519"/>
                </a:lnTo>
                <a:lnTo>
                  <a:pt x="572" y="519"/>
                </a:lnTo>
                <a:lnTo>
                  <a:pt x="558" y="519"/>
                </a:lnTo>
                <a:lnTo>
                  <a:pt x="551" y="519"/>
                </a:lnTo>
                <a:lnTo>
                  <a:pt x="537" y="526"/>
                </a:lnTo>
                <a:lnTo>
                  <a:pt x="530" y="526"/>
                </a:lnTo>
                <a:lnTo>
                  <a:pt x="517" y="526"/>
                </a:lnTo>
                <a:lnTo>
                  <a:pt x="510" y="526"/>
                </a:lnTo>
                <a:lnTo>
                  <a:pt x="496" y="526"/>
                </a:lnTo>
                <a:lnTo>
                  <a:pt x="489" y="526"/>
                </a:lnTo>
                <a:lnTo>
                  <a:pt x="475" y="526"/>
                </a:lnTo>
                <a:lnTo>
                  <a:pt x="468" y="526"/>
                </a:lnTo>
                <a:lnTo>
                  <a:pt x="455" y="526"/>
                </a:lnTo>
                <a:lnTo>
                  <a:pt x="448" y="526"/>
                </a:lnTo>
                <a:lnTo>
                  <a:pt x="441" y="526"/>
                </a:lnTo>
                <a:lnTo>
                  <a:pt x="427" y="526"/>
                </a:lnTo>
                <a:lnTo>
                  <a:pt x="420" y="526"/>
                </a:lnTo>
                <a:lnTo>
                  <a:pt x="406" y="526"/>
                </a:lnTo>
                <a:lnTo>
                  <a:pt x="400" y="526"/>
                </a:lnTo>
                <a:lnTo>
                  <a:pt x="386" y="526"/>
                </a:lnTo>
                <a:lnTo>
                  <a:pt x="379" y="526"/>
                </a:lnTo>
                <a:lnTo>
                  <a:pt x="365" y="526"/>
                </a:lnTo>
                <a:lnTo>
                  <a:pt x="358" y="526"/>
                </a:lnTo>
                <a:lnTo>
                  <a:pt x="344" y="526"/>
                </a:lnTo>
                <a:lnTo>
                  <a:pt x="338" y="526"/>
                </a:lnTo>
                <a:lnTo>
                  <a:pt x="324" y="526"/>
                </a:lnTo>
                <a:lnTo>
                  <a:pt x="317" y="526"/>
                </a:lnTo>
                <a:lnTo>
                  <a:pt x="303" y="526"/>
                </a:lnTo>
                <a:lnTo>
                  <a:pt x="296" y="526"/>
                </a:lnTo>
                <a:lnTo>
                  <a:pt x="282" y="526"/>
                </a:lnTo>
                <a:lnTo>
                  <a:pt x="276" y="526"/>
                </a:lnTo>
                <a:lnTo>
                  <a:pt x="262" y="526"/>
                </a:lnTo>
                <a:lnTo>
                  <a:pt x="255" y="526"/>
                </a:lnTo>
                <a:lnTo>
                  <a:pt x="241" y="526"/>
                </a:lnTo>
                <a:lnTo>
                  <a:pt x="234" y="526"/>
                </a:lnTo>
                <a:lnTo>
                  <a:pt x="227" y="526"/>
                </a:lnTo>
                <a:lnTo>
                  <a:pt x="214" y="526"/>
                </a:lnTo>
                <a:lnTo>
                  <a:pt x="207" y="526"/>
                </a:lnTo>
                <a:lnTo>
                  <a:pt x="193" y="526"/>
                </a:lnTo>
                <a:lnTo>
                  <a:pt x="186" y="526"/>
                </a:lnTo>
                <a:lnTo>
                  <a:pt x="172" y="526"/>
                </a:lnTo>
                <a:lnTo>
                  <a:pt x="165" y="526"/>
                </a:lnTo>
                <a:lnTo>
                  <a:pt x="152" y="526"/>
                </a:lnTo>
                <a:lnTo>
                  <a:pt x="145" y="526"/>
                </a:lnTo>
                <a:lnTo>
                  <a:pt x="131" y="526"/>
                </a:lnTo>
                <a:lnTo>
                  <a:pt x="124" y="526"/>
                </a:lnTo>
                <a:lnTo>
                  <a:pt x="110" y="526"/>
                </a:lnTo>
                <a:lnTo>
                  <a:pt x="103" y="526"/>
                </a:lnTo>
                <a:lnTo>
                  <a:pt x="90" y="526"/>
                </a:lnTo>
                <a:lnTo>
                  <a:pt x="83" y="526"/>
                </a:lnTo>
                <a:lnTo>
                  <a:pt x="69" y="526"/>
                </a:lnTo>
                <a:lnTo>
                  <a:pt x="62" y="526"/>
                </a:lnTo>
                <a:lnTo>
                  <a:pt x="48" y="526"/>
                </a:lnTo>
                <a:lnTo>
                  <a:pt x="41" y="526"/>
                </a:lnTo>
                <a:lnTo>
                  <a:pt x="28" y="526"/>
                </a:lnTo>
                <a:lnTo>
                  <a:pt x="21" y="526"/>
                </a:lnTo>
                <a:lnTo>
                  <a:pt x="7" y="526"/>
                </a:lnTo>
                <a:lnTo>
                  <a:pt x="0" y="526"/>
                </a:lnTo>
                <a:close/>
              </a:path>
            </a:pathLst>
          </a:custGeom>
          <a:noFill/>
          <a:ln w="9525">
            <a:noFill/>
            <a:round/>
            <a:headEnd/>
            <a:tailEnd/>
          </a:ln>
        </p:spPr>
        <p:txBody>
          <a:bodyPr/>
          <a:lstStyle/>
          <a:p>
            <a:endParaRPr lang="en-GB"/>
          </a:p>
        </p:txBody>
      </p:sp>
      <p:sp>
        <p:nvSpPr>
          <p:cNvPr id="354644" name="Line 1364"/>
          <p:cNvSpPr>
            <a:spLocks noChangeShapeType="1"/>
          </p:cNvSpPr>
          <p:nvPr/>
        </p:nvSpPr>
        <p:spPr bwMode="auto">
          <a:xfrm>
            <a:off x="7781925" y="3435350"/>
            <a:ext cx="1588" cy="1998663"/>
          </a:xfrm>
          <a:prstGeom prst="line">
            <a:avLst/>
          </a:prstGeom>
          <a:noFill/>
          <a:ln w="22225">
            <a:solidFill>
              <a:srgbClr val="000080"/>
            </a:solidFill>
            <a:round/>
            <a:headEnd/>
            <a:tailEnd/>
          </a:ln>
        </p:spPr>
        <p:txBody>
          <a:bodyPr/>
          <a:lstStyle/>
          <a:p>
            <a:endParaRPr lang="en-GB"/>
          </a:p>
        </p:txBody>
      </p:sp>
      <p:sp>
        <p:nvSpPr>
          <p:cNvPr id="354645" name="Line 1365"/>
          <p:cNvSpPr>
            <a:spLocks noChangeShapeType="1"/>
          </p:cNvSpPr>
          <p:nvPr/>
        </p:nvSpPr>
        <p:spPr bwMode="auto">
          <a:xfrm>
            <a:off x="7781925" y="5434013"/>
            <a:ext cx="53975" cy="1587"/>
          </a:xfrm>
          <a:prstGeom prst="line">
            <a:avLst/>
          </a:prstGeom>
          <a:noFill/>
          <a:ln w="22225">
            <a:solidFill>
              <a:srgbClr val="000080"/>
            </a:solidFill>
            <a:round/>
            <a:headEnd/>
            <a:tailEnd/>
          </a:ln>
        </p:spPr>
        <p:txBody>
          <a:bodyPr/>
          <a:lstStyle/>
          <a:p>
            <a:endParaRPr lang="en-GB"/>
          </a:p>
        </p:txBody>
      </p:sp>
      <p:sp>
        <p:nvSpPr>
          <p:cNvPr id="354646" name="Line 1366"/>
          <p:cNvSpPr>
            <a:spLocks noChangeShapeType="1"/>
          </p:cNvSpPr>
          <p:nvPr/>
        </p:nvSpPr>
        <p:spPr bwMode="auto">
          <a:xfrm>
            <a:off x="7781925" y="4937125"/>
            <a:ext cx="53975" cy="1588"/>
          </a:xfrm>
          <a:prstGeom prst="line">
            <a:avLst/>
          </a:prstGeom>
          <a:noFill/>
          <a:ln w="22225">
            <a:solidFill>
              <a:srgbClr val="000080"/>
            </a:solidFill>
            <a:round/>
            <a:headEnd/>
            <a:tailEnd/>
          </a:ln>
        </p:spPr>
        <p:txBody>
          <a:bodyPr/>
          <a:lstStyle/>
          <a:p>
            <a:endParaRPr lang="en-GB"/>
          </a:p>
        </p:txBody>
      </p:sp>
      <p:sp>
        <p:nvSpPr>
          <p:cNvPr id="354647" name="Line 1367"/>
          <p:cNvSpPr>
            <a:spLocks noChangeShapeType="1"/>
          </p:cNvSpPr>
          <p:nvPr/>
        </p:nvSpPr>
        <p:spPr bwMode="auto">
          <a:xfrm>
            <a:off x="7781925" y="4440238"/>
            <a:ext cx="53975" cy="1587"/>
          </a:xfrm>
          <a:prstGeom prst="line">
            <a:avLst/>
          </a:prstGeom>
          <a:noFill/>
          <a:ln w="22225">
            <a:solidFill>
              <a:srgbClr val="000080"/>
            </a:solidFill>
            <a:round/>
            <a:headEnd/>
            <a:tailEnd/>
          </a:ln>
        </p:spPr>
        <p:txBody>
          <a:bodyPr/>
          <a:lstStyle/>
          <a:p>
            <a:endParaRPr lang="en-GB"/>
          </a:p>
        </p:txBody>
      </p:sp>
      <p:sp>
        <p:nvSpPr>
          <p:cNvPr id="354648" name="Line 1368"/>
          <p:cNvSpPr>
            <a:spLocks noChangeShapeType="1"/>
          </p:cNvSpPr>
          <p:nvPr/>
        </p:nvSpPr>
        <p:spPr bwMode="auto">
          <a:xfrm>
            <a:off x="7781925" y="3932238"/>
            <a:ext cx="53975" cy="1587"/>
          </a:xfrm>
          <a:prstGeom prst="line">
            <a:avLst/>
          </a:prstGeom>
          <a:noFill/>
          <a:ln w="22225">
            <a:solidFill>
              <a:srgbClr val="000080"/>
            </a:solidFill>
            <a:round/>
            <a:headEnd/>
            <a:tailEnd/>
          </a:ln>
        </p:spPr>
        <p:txBody>
          <a:bodyPr/>
          <a:lstStyle/>
          <a:p>
            <a:endParaRPr lang="en-GB"/>
          </a:p>
        </p:txBody>
      </p:sp>
      <p:sp>
        <p:nvSpPr>
          <p:cNvPr id="354649" name="Line 1369"/>
          <p:cNvSpPr>
            <a:spLocks noChangeShapeType="1"/>
          </p:cNvSpPr>
          <p:nvPr/>
        </p:nvSpPr>
        <p:spPr bwMode="auto">
          <a:xfrm>
            <a:off x="7781925" y="3435350"/>
            <a:ext cx="53975" cy="1588"/>
          </a:xfrm>
          <a:prstGeom prst="line">
            <a:avLst/>
          </a:prstGeom>
          <a:noFill/>
          <a:ln w="22225">
            <a:solidFill>
              <a:srgbClr val="000080"/>
            </a:solidFill>
            <a:round/>
            <a:headEnd/>
            <a:tailEnd/>
          </a:ln>
        </p:spPr>
        <p:txBody>
          <a:bodyPr/>
          <a:lstStyle/>
          <a:p>
            <a:endParaRPr lang="en-GB"/>
          </a:p>
        </p:txBody>
      </p:sp>
      <p:sp>
        <p:nvSpPr>
          <p:cNvPr id="354650" name="Line 1370"/>
          <p:cNvSpPr>
            <a:spLocks noChangeShapeType="1"/>
          </p:cNvSpPr>
          <p:nvPr/>
        </p:nvSpPr>
        <p:spPr bwMode="auto">
          <a:xfrm>
            <a:off x="1320800" y="5434013"/>
            <a:ext cx="6461125" cy="1587"/>
          </a:xfrm>
          <a:prstGeom prst="line">
            <a:avLst/>
          </a:prstGeom>
          <a:noFill/>
          <a:ln w="22225">
            <a:solidFill>
              <a:srgbClr val="000080"/>
            </a:solidFill>
            <a:round/>
            <a:headEnd/>
            <a:tailEnd/>
          </a:ln>
        </p:spPr>
        <p:txBody>
          <a:bodyPr/>
          <a:lstStyle/>
          <a:p>
            <a:endParaRPr lang="en-GB"/>
          </a:p>
        </p:txBody>
      </p:sp>
      <p:sp>
        <p:nvSpPr>
          <p:cNvPr id="354651" name="Line 1371"/>
          <p:cNvSpPr>
            <a:spLocks noChangeShapeType="1"/>
          </p:cNvSpPr>
          <p:nvPr/>
        </p:nvSpPr>
        <p:spPr bwMode="auto">
          <a:xfrm flipV="1">
            <a:off x="1320800" y="5434013"/>
            <a:ext cx="1588" cy="52387"/>
          </a:xfrm>
          <a:prstGeom prst="line">
            <a:avLst/>
          </a:prstGeom>
          <a:noFill/>
          <a:ln w="22225">
            <a:solidFill>
              <a:srgbClr val="000080"/>
            </a:solidFill>
            <a:round/>
            <a:headEnd/>
            <a:tailEnd/>
          </a:ln>
        </p:spPr>
        <p:txBody>
          <a:bodyPr/>
          <a:lstStyle/>
          <a:p>
            <a:endParaRPr lang="en-GB"/>
          </a:p>
        </p:txBody>
      </p:sp>
      <p:sp>
        <p:nvSpPr>
          <p:cNvPr id="354652" name="Line 1372"/>
          <p:cNvSpPr>
            <a:spLocks noChangeShapeType="1"/>
          </p:cNvSpPr>
          <p:nvPr/>
        </p:nvSpPr>
        <p:spPr bwMode="auto">
          <a:xfrm flipV="1">
            <a:off x="2130425" y="5434013"/>
            <a:ext cx="1588" cy="52387"/>
          </a:xfrm>
          <a:prstGeom prst="line">
            <a:avLst/>
          </a:prstGeom>
          <a:noFill/>
          <a:ln w="22225">
            <a:solidFill>
              <a:srgbClr val="000080"/>
            </a:solidFill>
            <a:round/>
            <a:headEnd/>
            <a:tailEnd/>
          </a:ln>
        </p:spPr>
        <p:txBody>
          <a:bodyPr/>
          <a:lstStyle/>
          <a:p>
            <a:endParaRPr lang="en-GB"/>
          </a:p>
        </p:txBody>
      </p:sp>
      <p:sp>
        <p:nvSpPr>
          <p:cNvPr id="354653" name="Line 1373"/>
          <p:cNvSpPr>
            <a:spLocks noChangeShapeType="1"/>
          </p:cNvSpPr>
          <p:nvPr/>
        </p:nvSpPr>
        <p:spPr bwMode="auto">
          <a:xfrm flipV="1">
            <a:off x="2938463" y="5434013"/>
            <a:ext cx="1587" cy="52387"/>
          </a:xfrm>
          <a:prstGeom prst="line">
            <a:avLst/>
          </a:prstGeom>
          <a:noFill/>
          <a:ln w="22225">
            <a:solidFill>
              <a:srgbClr val="000080"/>
            </a:solidFill>
            <a:round/>
            <a:headEnd/>
            <a:tailEnd/>
          </a:ln>
        </p:spPr>
        <p:txBody>
          <a:bodyPr/>
          <a:lstStyle/>
          <a:p>
            <a:endParaRPr lang="en-GB"/>
          </a:p>
        </p:txBody>
      </p:sp>
      <p:sp>
        <p:nvSpPr>
          <p:cNvPr id="354654" name="Line 1374"/>
          <p:cNvSpPr>
            <a:spLocks noChangeShapeType="1"/>
          </p:cNvSpPr>
          <p:nvPr/>
        </p:nvSpPr>
        <p:spPr bwMode="auto">
          <a:xfrm flipV="1">
            <a:off x="3748088" y="5434013"/>
            <a:ext cx="1587" cy="52387"/>
          </a:xfrm>
          <a:prstGeom prst="line">
            <a:avLst/>
          </a:prstGeom>
          <a:noFill/>
          <a:ln w="22225">
            <a:solidFill>
              <a:srgbClr val="000080"/>
            </a:solidFill>
            <a:round/>
            <a:headEnd/>
            <a:tailEnd/>
          </a:ln>
        </p:spPr>
        <p:txBody>
          <a:bodyPr/>
          <a:lstStyle/>
          <a:p>
            <a:endParaRPr lang="en-GB"/>
          </a:p>
        </p:txBody>
      </p:sp>
      <p:sp>
        <p:nvSpPr>
          <p:cNvPr id="354655" name="Line 1375"/>
          <p:cNvSpPr>
            <a:spLocks noChangeShapeType="1"/>
          </p:cNvSpPr>
          <p:nvPr/>
        </p:nvSpPr>
        <p:spPr bwMode="auto">
          <a:xfrm flipV="1">
            <a:off x="4556125" y="5434013"/>
            <a:ext cx="1588" cy="52387"/>
          </a:xfrm>
          <a:prstGeom prst="line">
            <a:avLst/>
          </a:prstGeom>
          <a:noFill/>
          <a:ln w="22225">
            <a:solidFill>
              <a:srgbClr val="000080"/>
            </a:solidFill>
            <a:round/>
            <a:headEnd/>
            <a:tailEnd/>
          </a:ln>
        </p:spPr>
        <p:txBody>
          <a:bodyPr/>
          <a:lstStyle/>
          <a:p>
            <a:endParaRPr lang="en-GB"/>
          </a:p>
        </p:txBody>
      </p:sp>
      <p:sp>
        <p:nvSpPr>
          <p:cNvPr id="354656" name="Line 1376"/>
          <p:cNvSpPr>
            <a:spLocks noChangeShapeType="1"/>
          </p:cNvSpPr>
          <p:nvPr/>
        </p:nvSpPr>
        <p:spPr bwMode="auto">
          <a:xfrm flipV="1">
            <a:off x="5354638" y="5434013"/>
            <a:ext cx="1587" cy="52387"/>
          </a:xfrm>
          <a:prstGeom prst="line">
            <a:avLst/>
          </a:prstGeom>
          <a:noFill/>
          <a:ln w="22225">
            <a:solidFill>
              <a:srgbClr val="000080"/>
            </a:solidFill>
            <a:round/>
            <a:headEnd/>
            <a:tailEnd/>
          </a:ln>
        </p:spPr>
        <p:txBody>
          <a:bodyPr/>
          <a:lstStyle/>
          <a:p>
            <a:endParaRPr lang="en-GB"/>
          </a:p>
        </p:txBody>
      </p:sp>
      <p:sp>
        <p:nvSpPr>
          <p:cNvPr id="354657" name="Line 1377"/>
          <p:cNvSpPr>
            <a:spLocks noChangeShapeType="1"/>
          </p:cNvSpPr>
          <p:nvPr/>
        </p:nvSpPr>
        <p:spPr bwMode="auto">
          <a:xfrm flipV="1">
            <a:off x="6162675" y="5434013"/>
            <a:ext cx="1588" cy="52387"/>
          </a:xfrm>
          <a:prstGeom prst="line">
            <a:avLst/>
          </a:prstGeom>
          <a:noFill/>
          <a:ln w="22225">
            <a:solidFill>
              <a:srgbClr val="000080"/>
            </a:solidFill>
            <a:round/>
            <a:headEnd/>
            <a:tailEnd/>
          </a:ln>
        </p:spPr>
        <p:txBody>
          <a:bodyPr/>
          <a:lstStyle/>
          <a:p>
            <a:endParaRPr lang="en-GB"/>
          </a:p>
        </p:txBody>
      </p:sp>
      <p:sp>
        <p:nvSpPr>
          <p:cNvPr id="354658" name="Line 1378"/>
          <p:cNvSpPr>
            <a:spLocks noChangeShapeType="1"/>
          </p:cNvSpPr>
          <p:nvPr/>
        </p:nvSpPr>
        <p:spPr bwMode="auto">
          <a:xfrm flipV="1">
            <a:off x="6972300" y="5434013"/>
            <a:ext cx="1588" cy="52387"/>
          </a:xfrm>
          <a:prstGeom prst="line">
            <a:avLst/>
          </a:prstGeom>
          <a:noFill/>
          <a:ln w="22225">
            <a:solidFill>
              <a:srgbClr val="000080"/>
            </a:solidFill>
            <a:round/>
            <a:headEnd/>
            <a:tailEnd/>
          </a:ln>
        </p:spPr>
        <p:txBody>
          <a:bodyPr/>
          <a:lstStyle/>
          <a:p>
            <a:endParaRPr lang="en-GB"/>
          </a:p>
        </p:txBody>
      </p:sp>
      <p:sp>
        <p:nvSpPr>
          <p:cNvPr id="354659" name="Line 1379"/>
          <p:cNvSpPr>
            <a:spLocks noChangeShapeType="1"/>
          </p:cNvSpPr>
          <p:nvPr/>
        </p:nvSpPr>
        <p:spPr bwMode="auto">
          <a:xfrm flipV="1">
            <a:off x="7781925" y="5434013"/>
            <a:ext cx="1588" cy="52387"/>
          </a:xfrm>
          <a:prstGeom prst="line">
            <a:avLst/>
          </a:prstGeom>
          <a:noFill/>
          <a:ln w="22225">
            <a:solidFill>
              <a:srgbClr val="000080"/>
            </a:solidFill>
            <a:round/>
            <a:headEnd/>
            <a:tailEnd/>
          </a:ln>
        </p:spPr>
        <p:txBody>
          <a:bodyPr/>
          <a:lstStyle/>
          <a:p>
            <a:endParaRPr lang="en-GB"/>
          </a:p>
        </p:txBody>
      </p:sp>
      <p:sp>
        <p:nvSpPr>
          <p:cNvPr id="354660" name="Rectangle 1380"/>
          <p:cNvSpPr>
            <a:spLocks noChangeArrowheads="1"/>
          </p:cNvSpPr>
          <p:nvPr/>
        </p:nvSpPr>
        <p:spPr bwMode="auto">
          <a:xfrm>
            <a:off x="7923213" y="5338763"/>
            <a:ext cx="404812" cy="265112"/>
          </a:xfrm>
          <a:prstGeom prst="rect">
            <a:avLst/>
          </a:prstGeom>
          <a:noFill/>
          <a:ln w="9525">
            <a:noFill/>
            <a:miter lim="800000"/>
            <a:headEnd/>
            <a:tailEnd/>
          </a:ln>
        </p:spPr>
        <p:txBody>
          <a:bodyPr wrap="none" lIns="0" tIns="0" rIns="0" bIns="0">
            <a:spAutoFit/>
          </a:bodyPr>
          <a:lstStyle/>
          <a:p>
            <a:r>
              <a:rPr lang="en-GB" b="1">
                <a:solidFill>
                  <a:srgbClr val="000080"/>
                </a:solidFill>
              </a:rPr>
              <a:t>Gtc</a:t>
            </a:r>
            <a:endParaRPr lang="en-GB" sz="2400"/>
          </a:p>
        </p:txBody>
      </p:sp>
      <p:sp>
        <p:nvSpPr>
          <p:cNvPr id="354661" name="Rectangle 1381"/>
          <p:cNvSpPr>
            <a:spLocks noChangeArrowheads="1"/>
          </p:cNvSpPr>
          <p:nvPr/>
        </p:nvSpPr>
        <p:spPr bwMode="auto">
          <a:xfrm>
            <a:off x="7923213" y="4841875"/>
            <a:ext cx="514350" cy="265113"/>
          </a:xfrm>
          <a:prstGeom prst="rect">
            <a:avLst/>
          </a:prstGeom>
          <a:noFill/>
          <a:ln w="9525">
            <a:noFill/>
            <a:miter lim="800000"/>
            <a:headEnd/>
            <a:tailEnd/>
          </a:ln>
        </p:spPr>
        <p:txBody>
          <a:bodyPr wrap="none" lIns="0" tIns="0" rIns="0" bIns="0">
            <a:spAutoFit/>
          </a:bodyPr>
          <a:lstStyle/>
          <a:p>
            <a:r>
              <a:rPr lang="en-GB" b="1">
                <a:solidFill>
                  <a:srgbClr val="000080"/>
                </a:solidFill>
              </a:rPr>
              <a:t>5Gtc</a:t>
            </a:r>
            <a:endParaRPr lang="en-GB" sz="2400"/>
          </a:p>
        </p:txBody>
      </p:sp>
      <p:sp>
        <p:nvSpPr>
          <p:cNvPr id="354662" name="Rectangle 1382"/>
          <p:cNvSpPr>
            <a:spLocks noChangeArrowheads="1"/>
          </p:cNvSpPr>
          <p:nvPr/>
        </p:nvSpPr>
        <p:spPr bwMode="auto">
          <a:xfrm>
            <a:off x="7923213" y="4344988"/>
            <a:ext cx="622300" cy="265112"/>
          </a:xfrm>
          <a:prstGeom prst="rect">
            <a:avLst/>
          </a:prstGeom>
          <a:noFill/>
          <a:ln w="9525">
            <a:noFill/>
            <a:miter lim="800000"/>
            <a:headEnd/>
            <a:tailEnd/>
          </a:ln>
        </p:spPr>
        <p:txBody>
          <a:bodyPr wrap="none" lIns="0" tIns="0" rIns="0" bIns="0">
            <a:spAutoFit/>
          </a:bodyPr>
          <a:lstStyle/>
          <a:p>
            <a:r>
              <a:rPr lang="en-GB" b="1">
                <a:solidFill>
                  <a:srgbClr val="000080"/>
                </a:solidFill>
              </a:rPr>
              <a:t>10Gtc</a:t>
            </a:r>
            <a:endParaRPr lang="en-GB" sz="2400"/>
          </a:p>
        </p:txBody>
      </p:sp>
      <p:sp>
        <p:nvSpPr>
          <p:cNvPr id="354663" name="Rectangle 1383"/>
          <p:cNvSpPr>
            <a:spLocks noChangeArrowheads="1"/>
          </p:cNvSpPr>
          <p:nvPr/>
        </p:nvSpPr>
        <p:spPr bwMode="auto">
          <a:xfrm>
            <a:off x="7923213" y="3836988"/>
            <a:ext cx="622300" cy="265112"/>
          </a:xfrm>
          <a:prstGeom prst="rect">
            <a:avLst/>
          </a:prstGeom>
          <a:noFill/>
          <a:ln w="9525">
            <a:noFill/>
            <a:miter lim="800000"/>
            <a:headEnd/>
            <a:tailEnd/>
          </a:ln>
        </p:spPr>
        <p:txBody>
          <a:bodyPr wrap="none" lIns="0" tIns="0" rIns="0" bIns="0">
            <a:spAutoFit/>
          </a:bodyPr>
          <a:lstStyle/>
          <a:p>
            <a:r>
              <a:rPr lang="en-GB" b="1">
                <a:solidFill>
                  <a:srgbClr val="000080"/>
                </a:solidFill>
              </a:rPr>
              <a:t>15Gtc</a:t>
            </a:r>
            <a:endParaRPr lang="en-GB" sz="2400"/>
          </a:p>
        </p:txBody>
      </p:sp>
      <p:sp>
        <p:nvSpPr>
          <p:cNvPr id="354664" name="Rectangle 1384"/>
          <p:cNvSpPr>
            <a:spLocks noChangeArrowheads="1"/>
          </p:cNvSpPr>
          <p:nvPr/>
        </p:nvSpPr>
        <p:spPr bwMode="auto">
          <a:xfrm>
            <a:off x="7923213" y="3340100"/>
            <a:ext cx="622300" cy="265113"/>
          </a:xfrm>
          <a:prstGeom prst="rect">
            <a:avLst/>
          </a:prstGeom>
          <a:noFill/>
          <a:ln w="9525">
            <a:noFill/>
            <a:miter lim="800000"/>
            <a:headEnd/>
            <a:tailEnd/>
          </a:ln>
        </p:spPr>
        <p:txBody>
          <a:bodyPr wrap="none" lIns="0" tIns="0" rIns="0" bIns="0">
            <a:spAutoFit/>
          </a:bodyPr>
          <a:lstStyle/>
          <a:p>
            <a:r>
              <a:rPr lang="en-GB" b="1">
                <a:solidFill>
                  <a:srgbClr val="000080"/>
                </a:solidFill>
              </a:rPr>
              <a:t>20Gtc</a:t>
            </a:r>
            <a:endParaRPr lang="en-GB" sz="2400"/>
          </a:p>
        </p:txBody>
      </p:sp>
      <p:sp>
        <p:nvSpPr>
          <p:cNvPr id="354665" name="Rectangle 1385"/>
          <p:cNvSpPr>
            <a:spLocks noChangeArrowheads="1"/>
          </p:cNvSpPr>
          <p:nvPr/>
        </p:nvSpPr>
        <p:spPr bwMode="auto">
          <a:xfrm>
            <a:off x="1123950" y="5603875"/>
            <a:ext cx="514350" cy="265113"/>
          </a:xfrm>
          <a:prstGeom prst="rect">
            <a:avLst/>
          </a:prstGeom>
          <a:noFill/>
          <a:ln w="9525">
            <a:noFill/>
            <a:miter lim="800000"/>
            <a:headEnd/>
            <a:tailEnd/>
          </a:ln>
        </p:spPr>
        <p:txBody>
          <a:bodyPr wrap="none" lIns="0" tIns="0" rIns="0" bIns="0">
            <a:spAutoFit/>
          </a:bodyPr>
          <a:lstStyle/>
          <a:p>
            <a:r>
              <a:rPr lang="en-GB" b="1">
                <a:solidFill>
                  <a:srgbClr val="000080"/>
                </a:solidFill>
              </a:rPr>
              <a:t>1800</a:t>
            </a:r>
            <a:endParaRPr lang="en-GB" sz="2400"/>
          </a:p>
        </p:txBody>
      </p:sp>
      <p:sp>
        <p:nvSpPr>
          <p:cNvPr id="354666" name="Rectangle 1386"/>
          <p:cNvSpPr>
            <a:spLocks noChangeArrowheads="1"/>
          </p:cNvSpPr>
          <p:nvPr/>
        </p:nvSpPr>
        <p:spPr bwMode="auto">
          <a:xfrm>
            <a:off x="2741613" y="5603875"/>
            <a:ext cx="514350" cy="265113"/>
          </a:xfrm>
          <a:prstGeom prst="rect">
            <a:avLst/>
          </a:prstGeom>
          <a:noFill/>
          <a:ln w="9525">
            <a:noFill/>
            <a:miter lim="800000"/>
            <a:headEnd/>
            <a:tailEnd/>
          </a:ln>
        </p:spPr>
        <p:txBody>
          <a:bodyPr wrap="none" lIns="0" tIns="0" rIns="0" bIns="0">
            <a:spAutoFit/>
          </a:bodyPr>
          <a:lstStyle/>
          <a:p>
            <a:r>
              <a:rPr lang="en-GB" b="1">
                <a:solidFill>
                  <a:srgbClr val="000080"/>
                </a:solidFill>
              </a:rPr>
              <a:t>1900</a:t>
            </a:r>
            <a:endParaRPr lang="en-GB" sz="2400"/>
          </a:p>
        </p:txBody>
      </p:sp>
      <p:sp>
        <p:nvSpPr>
          <p:cNvPr id="354667" name="Rectangle 1387"/>
          <p:cNvSpPr>
            <a:spLocks noChangeArrowheads="1"/>
          </p:cNvSpPr>
          <p:nvPr/>
        </p:nvSpPr>
        <p:spPr bwMode="auto">
          <a:xfrm>
            <a:off x="4359275" y="5603875"/>
            <a:ext cx="514350" cy="265113"/>
          </a:xfrm>
          <a:prstGeom prst="rect">
            <a:avLst/>
          </a:prstGeom>
          <a:noFill/>
          <a:ln w="9525">
            <a:noFill/>
            <a:miter lim="800000"/>
            <a:headEnd/>
            <a:tailEnd/>
          </a:ln>
        </p:spPr>
        <p:txBody>
          <a:bodyPr wrap="none" lIns="0" tIns="0" rIns="0" bIns="0">
            <a:spAutoFit/>
          </a:bodyPr>
          <a:lstStyle/>
          <a:p>
            <a:r>
              <a:rPr lang="en-GB" b="1">
                <a:solidFill>
                  <a:srgbClr val="000080"/>
                </a:solidFill>
              </a:rPr>
              <a:t>2000</a:t>
            </a:r>
            <a:endParaRPr lang="en-GB" sz="2400"/>
          </a:p>
        </p:txBody>
      </p:sp>
      <p:sp>
        <p:nvSpPr>
          <p:cNvPr id="354668" name="Rectangle 1388"/>
          <p:cNvSpPr>
            <a:spLocks noChangeArrowheads="1"/>
          </p:cNvSpPr>
          <p:nvPr/>
        </p:nvSpPr>
        <p:spPr bwMode="auto">
          <a:xfrm>
            <a:off x="5967413" y="5603875"/>
            <a:ext cx="514350" cy="265113"/>
          </a:xfrm>
          <a:prstGeom prst="rect">
            <a:avLst/>
          </a:prstGeom>
          <a:noFill/>
          <a:ln w="9525">
            <a:noFill/>
            <a:miter lim="800000"/>
            <a:headEnd/>
            <a:tailEnd/>
          </a:ln>
        </p:spPr>
        <p:txBody>
          <a:bodyPr wrap="none" lIns="0" tIns="0" rIns="0" bIns="0">
            <a:spAutoFit/>
          </a:bodyPr>
          <a:lstStyle/>
          <a:p>
            <a:r>
              <a:rPr lang="en-GB" b="1">
                <a:solidFill>
                  <a:srgbClr val="000080"/>
                </a:solidFill>
              </a:rPr>
              <a:t>2100</a:t>
            </a:r>
            <a:endParaRPr lang="en-GB" sz="2400"/>
          </a:p>
        </p:txBody>
      </p:sp>
      <p:sp>
        <p:nvSpPr>
          <p:cNvPr id="354669" name="Rectangle 1389"/>
          <p:cNvSpPr>
            <a:spLocks noChangeArrowheads="1"/>
          </p:cNvSpPr>
          <p:nvPr/>
        </p:nvSpPr>
        <p:spPr bwMode="auto">
          <a:xfrm>
            <a:off x="7585075" y="5603875"/>
            <a:ext cx="514350" cy="265113"/>
          </a:xfrm>
          <a:prstGeom prst="rect">
            <a:avLst/>
          </a:prstGeom>
          <a:noFill/>
          <a:ln w="9525">
            <a:noFill/>
            <a:miter lim="800000"/>
            <a:headEnd/>
            <a:tailEnd/>
          </a:ln>
        </p:spPr>
        <p:txBody>
          <a:bodyPr wrap="none" lIns="0" tIns="0" rIns="0" bIns="0">
            <a:spAutoFit/>
          </a:bodyPr>
          <a:lstStyle/>
          <a:p>
            <a:r>
              <a:rPr lang="en-GB" b="1">
                <a:solidFill>
                  <a:srgbClr val="000080"/>
                </a:solidFill>
              </a:rPr>
              <a:t>2200</a:t>
            </a:r>
            <a:endParaRPr lang="en-GB" sz="2400"/>
          </a:p>
        </p:txBody>
      </p:sp>
      <p:sp>
        <p:nvSpPr>
          <p:cNvPr id="258467" name="Rectangle 419"/>
          <p:cNvSpPr>
            <a:spLocks noChangeArrowheads="1"/>
          </p:cNvSpPr>
          <p:nvPr/>
        </p:nvSpPr>
        <p:spPr bwMode="auto">
          <a:xfrm>
            <a:off x="7924800" y="3121025"/>
            <a:ext cx="409575" cy="266700"/>
          </a:xfrm>
          <a:prstGeom prst="rect">
            <a:avLst/>
          </a:prstGeom>
          <a:noFill/>
          <a:ln w="9525">
            <a:noFill/>
            <a:miter lim="800000"/>
            <a:headEnd/>
            <a:tailEnd/>
          </a:ln>
        </p:spPr>
        <p:txBody>
          <a:bodyPr wrap="none" lIns="0" tIns="0" rIns="0" bIns="0">
            <a:spAutoFit/>
          </a:bodyPr>
          <a:lstStyle/>
          <a:p>
            <a:r>
              <a:rPr lang="en-GB" b="1">
                <a:solidFill>
                  <a:srgbClr val="000080"/>
                </a:solidFill>
              </a:rPr>
              <a:t>250</a:t>
            </a:r>
            <a:endParaRPr lang="en-GB" sz="2400"/>
          </a:p>
        </p:txBody>
      </p:sp>
      <p:sp>
        <p:nvSpPr>
          <p:cNvPr id="258468" name="Rectangle 420"/>
          <p:cNvSpPr>
            <a:spLocks noChangeArrowheads="1"/>
          </p:cNvSpPr>
          <p:nvPr/>
        </p:nvSpPr>
        <p:spPr bwMode="auto">
          <a:xfrm>
            <a:off x="7924800" y="2693988"/>
            <a:ext cx="409575" cy="266700"/>
          </a:xfrm>
          <a:prstGeom prst="rect">
            <a:avLst/>
          </a:prstGeom>
          <a:noFill/>
          <a:ln w="9525">
            <a:noFill/>
            <a:miter lim="800000"/>
            <a:headEnd/>
            <a:tailEnd/>
          </a:ln>
        </p:spPr>
        <p:txBody>
          <a:bodyPr wrap="none" lIns="0" tIns="0" rIns="0" bIns="0">
            <a:spAutoFit/>
          </a:bodyPr>
          <a:lstStyle/>
          <a:p>
            <a:r>
              <a:rPr lang="en-GB" b="1">
                <a:solidFill>
                  <a:srgbClr val="000080"/>
                </a:solidFill>
              </a:rPr>
              <a:t>450</a:t>
            </a:r>
            <a:endParaRPr lang="en-GB" sz="2400"/>
          </a:p>
        </p:txBody>
      </p:sp>
      <p:sp>
        <p:nvSpPr>
          <p:cNvPr id="258469" name="Rectangle 421"/>
          <p:cNvSpPr>
            <a:spLocks noChangeArrowheads="1"/>
          </p:cNvSpPr>
          <p:nvPr/>
        </p:nvSpPr>
        <p:spPr bwMode="auto">
          <a:xfrm>
            <a:off x="7924800" y="2276475"/>
            <a:ext cx="409575" cy="266700"/>
          </a:xfrm>
          <a:prstGeom prst="rect">
            <a:avLst/>
          </a:prstGeom>
          <a:noFill/>
          <a:ln w="9525">
            <a:noFill/>
            <a:miter lim="800000"/>
            <a:headEnd/>
            <a:tailEnd/>
          </a:ln>
        </p:spPr>
        <p:txBody>
          <a:bodyPr wrap="none" lIns="0" tIns="0" rIns="0" bIns="0">
            <a:spAutoFit/>
          </a:bodyPr>
          <a:lstStyle/>
          <a:p>
            <a:r>
              <a:rPr lang="en-GB" b="1">
                <a:solidFill>
                  <a:srgbClr val="000080"/>
                </a:solidFill>
              </a:rPr>
              <a:t>650</a:t>
            </a:r>
            <a:endParaRPr lang="en-GB" sz="2400"/>
          </a:p>
        </p:txBody>
      </p:sp>
      <p:sp>
        <p:nvSpPr>
          <p:cNvPr id="258470" name="Rectangle 422"/>
          <p:cNvSpPr>
            <a:spLocks noChangeArrowheads="1"/>
          </p:cNvSpPr>
          <p:nvPr/>
        </p:nvSpPr>
        <p:spPr bwMode="auto">
          <a:xfrm>
            <a:off x="7924800" y="1849438"/>
            <a:ext cx="409575" cy="266700"/>
          </a:xfrm>
          <a:prstGeom prst="rect">
            <a:avLst/>
          </a:prstGeom>
          <a:noFill/>
          <a:ln w="9525">
            <a:noFill/>
            <a:miter lim="800000"/>
            <a:headEnd/>
            <a:tailEnd/>
          </a:ln>
        </p:spPr>
        <p:txBody>
          <a:bodyPr wrap="none" lIns="0" tIns="0" rIns="0" bIns="0">
            <a:spAutoFit/>
          </a:bodyPr>
          <a:lstStyle/>
          <a:p>
            <a:r>
              <a:rPr lang="en-GB" b="1">
                <a:solidFill>
                  <a:srgbClr val="000080"/>
                </a:solidFill>
              </a:rPr>
              <a:t>850</a:t>
            </a:r>
            <a:endParaRPr lang="en-GB" sz="2400"/>
          </a:p>
        </p:txBody>
      </p:sp>
      <p:sp>
        <p:nvSpPr>
          <p:cNvPr id="258471" name="Rectangle 423"/>
          <p:cNvSpPr>
            <a:spLocks noChangeArrowheads="1"/>
          </p:cNvSpPr>
          <p:nvPr/>
        </p:nvSpPr>
        <p:spPr bwMode="auto">
          <a:xfrm>
            <a:off x="7924800" y="1420813"/>
            <a:ext cx="522288" cy="266700"/>
          </a:xfrm>
          <a:prstGeom prst="rect">
            <a:avLst/>
          </a:prstGeom>
          <a:noFill/>
          <a:ln w="9525">
            <a:noFill/>
            <a:miter lim="800000"/>
            <a:headEnd/>
            <a:tailEnd/>
          </a:ln>
        </p:spPr>
        <p:txBody>
          <a:bodyPr wrap="none" lIns="0" tIns="0" rIns="0" bIns="0">
            <a:spAutoFit/>
          </a:bodyPr>
          <a:lstStyle/>
          <a:p>
            <a:r>
              <a:rPr lang="en-GB" b="1">
                <a:solidFill>
                  <a:srgbClr val="000080"/>
                </a:solidFill>
              </a:rPr>
              <a:t>1050</a:t>
            </a:r>
            <a:endParaRPr lang="en-GB" sz="2400"/>
          </a:p>
        </p:txBody>
      </p:sp>
      <p:sp>
        <p:nvSpPr>
          <p:cNvPr id="258472" name="Rectangle 424"/>
          <p:cNvSpPr>
            <a:spLocks noChangeArrowheads="1"/>
          </p:cNvSpPr>
          <p:nvPr/>
        </p:nvSpPr>
        <p:spPr bwMode="auto">
          <a:xfrm rot="16200000">
            <a:off x="8163719" y="2158207"/>
            <a:ext cx="604837" cy="266700"/>
          </a:xfrm>
          <a:prstGeom prst="rect">
            <a:avLst/>
          </a:prstGeom>
          <a:noFill/>
          <a:ln w="9525">
            <a:noFill/>
            <a:miter lim="800000"/>
            <a:headEnd/>
            <a:tailEnd/>
          </a:ln>
        </p:spPr>
        <p:txBody>
          <a:bodyPr wrap="none" lIns="0" tIns="0" rIns="0" bIns="0">
            <a:spAutoFit/>
          </a:bodyPr>
          <a:lstStyle/>
          <a:p>
            <a:r>
              <a:rPr lang="en-GB" b="1">
                <a:solidFill>
                  <a:srgbClr val="000080"/>
                </a:solidFill>
              </a:rPr>
              <a:t>ppmv</a:t>
            </a:r>
            <a:endParaRPr lang="en-GB" sz="2400"/>
          </a:p>
        </p:txBody>
      </p:sp>
      <p:sp>
        <p:nvSpPr>
          <p:cNvPr id="258876" name="Line 828"/>
          <p:cNvSpPr>
            <a:spLocks noChangeShapeType="1"/>
          </p:cNvSpPr>
          <p:nvPr/>
        </p:nvSpPr>
        <p:spPr bwMode="auto">
          <a:xfrm>
            <a:off x="7780338" y="1541463"/>
            <a:ext cx="1587" cy="1704975"/>
          </a:xfrm>
          <a:prstGeom prst="line">
            <a:avLst/>
          </a:prstGeom>
          <a:noFill/>
          <a:ln w="22225">
            <a:solidFill>
              <a:srgbClr val="000080"/>
            </a:solidFill>
            <a:round/>
            <a:headEnd/>
            <a:tailEnd/>
          </a:ln>
        </p:spPr>
        <p:txBody>
          <a:bodyPr/>
          <a:lstStyle/>
          <a:p>
            <a:endParaRPr lang="en-GB"/>
          </a:p>
        </p:txBody>
      </p:sp>
      <p:graphicFrame>
        <p:nvGraphicFramePr>
          <p:cNvPr id="354671" name="Object 1391"/>
          <p:cNvGraphicFramePr>
            <a:graphicFrameLocks noChangeAspect="1"/>
          </p:cNvGraphicFramePr>
          <p:nvPr/>
        </p:nvGraphicFramePr>
        <p:xfrm>
          <a:off x="1389063" y="4584700"/>
          <a:ext cx="4806950" cy="887413"/>
        </p:xfrm>
        <a:graphic>
          <a:graphicData uri="http://schemas.openxmlformats.org/presentationml/2006/ole">
            <p:oleObj spid="_x0000_s354671" name="CorelDRAW" r:id="rId4" imgW="3427200" imgH="1824120" progId="CorelDraw.Graphic.8">
              <p:embed/>
            </p:oleObj>
          </a:graphicData>
        </a:graphic>
      </p:graphicFrame>
      <p:sp>
        <p:nvSpPr>
          <p:cNvPr id="354673" name="Rectangle 1393"/>
          <p:cNvSpPr>
            <a:spLocks noGrp="1" noChangeArrowheads="1"/>
          </p:cNvSpPr>
          <p:nvPr>
            <p:ph type="title"/>
          </p:nvPr>
        </p:nvSpPr>
        <p:spPr bwMode="auto">
          <a:xfrm>
            <a:off x="758825" y="433388"/>
            <a:ext cx="7624763" cy="795337"/>
          </a:xfrm>
          <a:noFill/>
          <a:ln>
            <a:miter lim="800000"/>
            <a:headEnd/>
            <a:tailEnd/>
          </a:ln>
        </p:spPr>
        <p:txBody>
          <a:bodyPr vert="horz" wrap="square" lIns="91440" tIns="45720" rIns="91440" bIns="45720" numCol="1" anchor="t" anchorCtr="0" compatLnSpc="1">
            <a:prstTxWarp prst="textNoShape">
              <a:avLst/>
            </a:prstTxWarp>
          </a:bodyPr>
          <a:lstStyle/>
          <a:p>
            <a:pPr algn="ctr"/>
            <a:r>
              <a:rPr lang="en-GB"/>
              <a:t>C&amp;C on a timescale</a:t>
            </a:r>
            <a:endParaRPr lang="en-GB" sz="8000"/>
          </a:p>
        </p:txBody>
      </p:sp>
    </p:spTree>
  </p:cSld>
  <p:clrMapOvr>
    <a:masterClrMapping/>
  </p:clrMapOvr>
  <p:transition advTm="5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4673"/>
                                        </p:tgtEl>
                                        <p:attrNameLst>
                                          <p:attrName>style.visibility</p:attrName>
                                        </p:attrNameLst>
                                      </p:cBhvr>
                                      <p:to>
                                        <p:strVal val="visible"/>
                                      </p:to>
                                    </p:set>
                                    <p:animEffect transition="in" filter="wipe(left)">
                                      <p:cBhvr>
                                        <p:cTn id="7" dur="500"/>
                                        <p:tgtEl>
                                          <p:spTgt spid="354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67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 name="Footer Placeholder 3"/>
          <p:cNvSpPr>
            <a:spLocks noGrp="1"/>
          </p:cNvSpPr>
          <p:nvPr>
            <p:ph type="ftr" sz="quarter" idx="11"/>
          </p:nvPr>
        </p:nvSpPr>
        <p:spPr/>
        <p:txBody>
          <a:bodyPr/>
          <a:lstStyle/>
          <a:p>
            <a:r>
              <a:rPr lang="en-GB"/>
              <a:t>GCI www.gci.org.uk</a:t>
            </a:r>
          </a:p>
        </p:txBody>
      </p:sp>
      <p:pic>
        <p:nvPicPr>
          <p:cNvPr id="388098" name="Picture 2"/>
          <p:cNvPicPr>
            <a:picLocks noChangeAspect="1" noChangeArrowheads="1"/>
          </p:cNvPicPr>
          <p:nvPr/>
        </p:nvPicPr>
        <p:blipFill>
          <a:blip r:embed="rId3" cstate="print"/>
          <a:srcRect/>
          <a:stretch>
            <a:fillRect/>
          </a:stretch>
        </p:blipFill>
        <p:spPr bwMode="auto">
          <a:xfrm>
            <a:off x="1268413" y="1544638"/>
            <a:ext cx="6607175" cy="1666875"/>
          </a:xfrm>
          <a:prstGeom prst="rect">
            <a:avLst/>
          </a:prstGeom>
          <a:noFill/>
          <a:ln w="9525">
            <a:noFill/>
            <a:miter lim="800000"/>
            <a:headEnd/>
            <a:tailEnd/>
          </a:ln>
          <a:effectLst/>
        </p:spPr>
      </p:pic>
      <p:sp>
        <p:nvSpPr>
          <p:cNvPr id="388099" name="Freeform 3"/>
          <p:cNvSpPr>
            <a:spLocks/>
          </p:cNvSpPr>
          <p:nvPr/>
        </p:nvSpPr>
        <p:spPr bwMode="auto">
          <a:xfrm>
            <a:off x="1320800" y="4989513"/>
            <a:ext cx="6461125" cy="444500"/>
          </a:xfrm>
          <a:custGeom>
            <a:avLst/>
            <a:gdLst/>
            <a:ahLst/>
            <a:cxnLst>
              <a:cxn ang="0">
                <a:pos x="110" y="280"/>
              </a:cxn>
              <a:cxn ang="0">
                <a:pos x="241" y="280"/>
              </a:cxn>
              <a:cxn ang="0">
                <a:pos x="379" y="280"/>
              </a:cxn>
              <a:cxn ang="0">
                <a:pos x="510" y="280"/>
              </a:cxn>
              <a:cxn ang="0">
                <a:pos x="641" y="273"/>
              </a:cxn>
              <a:cxn ang="0">
                <a:pos x="771" y="267"/>
              </a:cxn>
              <a:cxn ang="0">
                <a:pos x="902" y="260"/>
              </a:cxn>
              <a:cxn ang="0">
                <a:pos x="1040" y="247"/>
              </a:cxn>
              <a:cxn ang="0">
                <a:pos x="1171" y="233"/>
              </a:cxn>
              <a:cxn ang="0">
                <a:pos x="1302" y="220"/>
              </a:cxn>
              <a:cxn ang="0">
                <a:pos x="1432" y="200"/>
              </a:cxn>
              <a:cxn ang="0">
                <a:pos x="1570" y="180"/>
              </a:cxn>
              <a:cxn ang="0">
                <a:pos x="1701" y="114"/>
              </a:cxn>
              <a:cxn ang="0">
                <a:pos x="1832" y="47"/>
              </a:cxn>
              <a:cxn ang="0">
                <a:pos x="1963" y="27"/>
              </a:cxn>
              <a:cxn ang="0">
                <a:pos x="2093" y="0"/>
              </a:cxn>
              <a:cxn ang="0">
                <a:pos x="2231" y="20"/>
              </a:cxn>
              <a:cxn ang="0">
                <a:pos x="2362" y="67"/>
              </a:cxn>
              <a:cxn ang="0">
                <a:pos x="2493" y="120"/>
              </a:cxn>
              <a:cxn ang="0">
                <a:pos x="2624" y="174"/>
              </a:cxn>
              <a:cxn ang="0">
                <a:pos x="2754" y="214"/>
              </a:cxn>
              <a:cxn ang="0">
                <a:pos x="2892" y="240"/>
              </a:cxn>
              <a:cxn ang="0">
                <a:pos x="3023" y="253"/>
              </a:cxn>
              <a:cxn ang="0">
                <a:pos x="3154" y="260"/>
              </a:cxn>
              <a:cxn ang="0">
                <a:pos x="3285" y="260"/>
              </a:cxn>
              <a:cxn ang="0">
                <a:pos x="3415" y="260"/>
              </a:cxn>
              <a:cxn ang="0">
                <a:pos x="3553" y="260"/>
              </a:cxn>
              <a:cxn ang="0">
                <a:pos x="3684" y="260"/>
              </a:cxn>
              <a:cxn ang="0">
                <a:pos x="3815" y="260"/>
              </a:cxn>
              <a:cxn ang="0">
                <a:pos x="3946" y="267"/>
              </a:cxn>
              <a:cxn ang="0">
                <a:pos x="4070" y="280"/>
              </a:cxn>
              <a:cxn ang="0">
                <a:pos x="3939" y="280"/>
              </a:cxn>
              <a:cxn ang="0">
                <a:pos x="3808" y="280"/>
              </a:cxn>
              <a:cxn ang="0">
                <a:pos x="3670" y="280"/>
              </a:cxn>
              <a:cxn ang="0">
                <a:pos x="3539" y="280"/>
              </a:cxn>
              <a:cxn ang="0">
                <a:pos x="3408" y="280"/>
              </a:cxn>
              <a:cxn ang="0">
                <a:pos x="3278" y="280"/>
              </a:cxn>
              <a:cxn ang="0">
                <a:pos x="3147" y="280"/>
              </a:cxn>
              <a:cxn ang="0">
                <a:pos x="3009" y="280"/>
              </a:cxn>
              <a:cxn ang="0">
                <a:pos x="2878" y="280"/>
              </a:cxn>
              <a:cxn ang="0">
                <a:pos x="2747" y="280"/>
              </a:cxn>
              <a:cxn ang="0">
                <a:pos x="2617" y="280"/>
              </a:cxn>
              <a:cxn ang="0">
                <a:pos x="2486" y="280"/>
              </a:cxn>
              <a:cxn ang="0">
                <a:pos x="2348" y="280"/>
              </a:cxn>
              <a:cxn ang="0">
                <a:pos x="2217" y="280"/>
              </a:cxn>
              <a:cxn ang="0">
                <a:pos x="2086" y="280"/>
              </a:cxn>
              <a:cxn ang="0">
                <a:pos x="1956" y="280"/>
              </a:cxn>
              <a:cxn ang="0">
                <a:pos x="1818" y="280"/>
              </a:cxn>
              <a:cxn ang="0">
                <a:pos x="1687" y="280"/>
              </a:cxn>
              <a:cxn ang="0">
                <a:pos x="1556" y="280"/>
              </a:cxn>
              <a:cxn ang="0">
                <a:pos x="1425" y="280"/>
              </a:cxn>
              <a:cxn ang="0">
                <a:pos x="1295" y="280"/>
              </a:cxn>
              <a:cxn ang="0">
                <a:pos x="1157" y="280"/>
              </a:cxn>
              <a:cxn ang="0">
                <a:pos x="1026" y="280"/>
              </a:cxn>
              <a:cxn ang="0">
                <a:pos x="895" y="280"/>
              </a:cxn>
              <a:cxn ang="0">
                <a:pos x="764" y="280"/>
              </a:cxn>
              <a:cxn ang="0">
                <a:pos x="634" y="280"/>
              </a:cxn>
              <a:cxn ang="0">
                <a:pos x="496" y="280"/>
              </a:cxn>
              <a:cxn ang="0">
                <a:pos x="365" y="280"/>
              </a:cxn>
              <a:cxn ang="0">
                <a:pos x="234" y="280"/>
              </a:cxn>
              <a:cxn ang="0">
                <a:pos x="103" y="280"/>
              </a:cxn>
            </a:cxnLst>
            <a:rect l="0" t="0" r="r" b="b"/>
            <a:pathLst>
              <a:path w="4070" h="280">
                <a:moveTo>
                  <a:pt x="0" y="280"/>
                </a:moveTo>
                <a:lnTo>
                  <a:pt x="0" y="280"/>
                </a:lnTo>
                <a:lnTo>
                  <a:pt x="7" y="280"/>
                </a:lnTo>
                <a:lnTo>
                  <a:pt x="21" y="280"/>
                </a:lnTo>
                <a:lnTo>
                  <a:pt x="28" y="280"/>
                </a:lnTo>
                <a:lnTo>
                  <a:pt x="41" y="280"/>
                </a:lnTo>
                <a:lnTo>
                  <a:pt x="48" y="280"/>
                </a:lnTo>
                <a:lnTo>
                  <a:pt x="62" y="280"/>
                </a:lnTo>
                <a:lnTo>
                  <a:pt x="69" y="280"/>
                </a:lnTo>
                <a:lnTo>
                  <a:pt x="83" y="280"/>
                </a:lnTo>
                <a:lnTo>
                  <a:pt x="90" y="280"/>
                </a:lnTo>
                <a:lnTo>
                  <a:pt x="103" y="280"/>
                </a:lnTo>
                <a:lnTo>
                  <a:pt x="110" y="280"/>
                </a:lnTo>
                <a:lnTo>
                  <a:pt x="124" y="280"/>
                </a:lnTo>
                <a:lnTo>
                  <a:pt x="131" y="280"/>
                </a:lnTo>
                <a:lnTo>
                  <a:pt x="145" y="280"/>
                </a:lnTo>
                <a:lnTo>
                  <a:pt x="152" y="280"/>
                </a:lnTo>
                <a:lnTo>
                  <a:pt x="165" y="280"/>
                </a:lnTo>
                <a:lnTo>
                  <a:pt x="172" y="280"/>
                </a:lnTo>
                <a:lnTo>
                  <a:pt x="186" y="280"/>
                </a:lnTo>
                <a:lnTo>
                  <a:pt x="193" y="280"/>
                </a:lnTo>
                <a:lnTo>
                  <a:pt x="207" y="280"/>
                </a:lnTo>
                <a:lnTo>
                  <a:pt x="214" y="280"/>
                </a:lnTo>
                <a:lnTo>
                  <a:pt x="227" y="280"/>
                </a:lnTo>
                <a:lnTo>
                  <a:pt x="234" y="280"/>
                </a:lnTo>
                <a:lnTo>
                  <a:pt x="241" y="280"/>
                </a:lnTo>
                <a:lnTo>
                  <a:pt x="255" y="280"/>
                </a:lnTo>
                <a:lnTo>
                  <a:pt x="262" y="280"/>
                </a:lnTo>
                <a:lnTo>
                  <a:pt x="276" y="280"/>
                </a:lnTo>
                <a:lnTo>
                  <a:pt x="282" y="280"/>
                </a:lnTo>
                <a:lnTo>
                  <a:pt x="296" y="280"/>
                </a:lnTo>
                <a:lnTo>
                  <a:pt x="303" y="280"/>
                </a:lnTo>
                <a:lnTo>
                  <a:pt x="317" y="280"/>
                </a:lnTo>
                <a:lnTo>
                  <a:pt x="324" y="280"/>
                </a:lnTo>
                <a:lnTo>
                  <a:pt x="338" y="280"/>
                </a:lnTo>
                <a:lnTo>
                  <a:pt x="344" y="280"/>
                </a:lnTo>
                <a:lnTo>
                  <a:pt x="358" y="280"/>
                </a:lnTo>
                <a:lnTo>
                  <a:pt x="365" y="280"/>
                </a:lnTo>
                <a:lnTo>
                  <a:pt x="379" y="280"/>
                </a:lnTo>
                <a:lnTo>
                  <a:pt x="386" y="280"/>
                </a:lnTo>
                <a:lnTo>
                  <a:pt x="400" y="280"/>
                </a:lnTo>
                <a:lnTo>
                  <a:pt x="406" y="280"/>
                </a:lnTo>
                <a:lnTo>
                  <a:pt x="420" y="280"/>
                </a:lnTo>
                <a:lnTo>
                  <a:pt x="427" y="280"/>
                </a:lnTo>
                <a:lnTo>
                  <a:pt x="441" y="280"/>
                </a:lnTo>
                <a:lnTo>
                  <a:pt x="448" y="280"/>
                </a:lnTo>
                <a:lnTo>
                  <a:pt x="455" y="280"/>
                </a:lnTo>
                <a:lnTo>
                  <a:pt x="468" y="280"/>
                </a:lnTo>
                <a:lnTo>
                  <a:pt x="475" y="280"/>
                </a:lnTo>
                <a:lnTo>
                  <a:pt x="489" y="280"/>
                </a:lnTo>
                <a:lnTo>
                  <a:pt x="496" y="280"/>
                </a:lnTo>
                <a:lnTo>
                  <a:pt x="510" y="280"/>
                </a:lnTo>
                <a:lnTo>
                  <a:pt x="517" y="280"/>
                </a:lnTo>
                <a:lnTo>
                  <a:pt x="530" y="280"/>
                </a:lnTo>
                <a:lnTo>
                  <a:pt x="537" y="280"/>
                </a:lnTo>
                <a:lnTo>
                  <a:pt x="551" y="273"/>
                </a:lnTo>
                <a:lnTo>
                  <a:pt x="558" y="273"/>
                </a:lnTo>
                <a:lnTo>
                  <a:pt x="572" y="273"/>
                </a:lnTo>
                <a:lnTo>
                  <a:pt x="579" y="273"/>
                </a:lnTo>
                <a:lnTo>
                  <a:pt x="592" y="273"/>
                </a:lnTo>
                <a:lnTo>
                  <a:pt x="599" y="273"/>
                </a:lnTo>
                <a:lnTo>
                  <a:pt x="613" y="273"/>
                </a:lnTo>
                <a:lnTo>
                  <a:pt x="620" y="273"/>
                </a:lnTo>
                <a:lnTo>
                  <a:pt x="634" y="273"/>
                </a:lnTo>
                <a:lnTo>
                  <a:pt x="641" y="273"/>
                </a:lnTo>
                <a:lnTo>
                  <a:pt x="654" y="273"/>
                </a:lnTo>
                <a:lnTo>
                  <a:pt x="661" y="273"/>
                </a:lnTo>
                <a:lnTo>
                  <a:pt x="675" y="273"/>
                </a:lnTo>
                <a:lnTo>
                  <a:pt x="682" y="273"/>
                </a:lnTo>
                <a:lnTo>
                  <a:pt x="689" y="273"/>
                </a:lnTo>
                <a:lnTo>
                  <a:pt x="702" y="273"/>
                </a:lnTo>
                <a:lnTo>
                  <a:pt x="709" y="273"/>
                </a:lnTo>
                <a:lnTo>
                  <a:pt x="723" y="273"/>
                </a:lnTo>
                <a:lnTo>
                  <a:pt x="730" y="273"/>
                </a:lnTo>
                <a:lnTo>
                  <a:pt x="744" y="267"/>
                </a:lnTo>
                <a:lnTo>
                  <a:pt x="751" y="267"/>
                </a:lnTo>
                <a:lnTo>
                  <a:pt x="764" y="267"/>
                </a:lnTo>
                <a:lnTo>
                  <a:pt x="771" y="267"/>
                </a:lnTo>
                <a:lnTo>
                  <a:pt x="785" y="267"/>
                </a:lnTo>
                <a:lnTo>
                  <a:pt x="792" y="267"/>
                </a:lnTo>
                <a:lnTo>
                  <a:pt x="806" y="267"/>
                </a:lnTo>
                <a:lnTo>
                  <a:pt x="813" y="267"/>
                </a:lnTo>
                <a:lnTo>
                  <a:pt x="826" y="267"/>
                </a:lnTo>
                <a:lnTo>
                  <a:pt x="833" y="267"/>
                </a:lnTo>
                <a:lnTo>
                  <a:pt x="847" y="267"/>
                </a:lnTo>
                <a:lnTo>
                  <a:pt x="854" y="267"/>
                </a:lnTo>
                <a:lnTo>
                  <a:pt x="868" y="267"/>
                </a:lnTo>
                <a:lnTo>
                  <a:pt x="875" y="267"/>
                </a:lnTo>
                <a:lnTo>
                  <a:pt x="888" y="267"/>
                </a:lnTo>
                <a:lnTo>
                  <a:pt x="895" y="260"/>
                </a:lnTo>
                <a:lnTo>
                  <a:pt x="902" y="260"/>
                </a:lnTo>
                <a:lnTo>
                  <a:pt x="916" y="260"/>
                </a:lnTo>
                <a:lnTo>
                  <a:pt x="923" y="260"/>
                </a:lnTo>
                <a:lnTo>
                  <a:pt x="937" y="260"/>
                </a:lnTo>
                <a:lnTo>
                  <a:pt x="943" y="260"/>
                </a:lnTo>
                <a:lnTo>
                  <a:pt x="957" y="260"/>
                </a:lnTo>
                <a:lnTo>
                  <a:pt x="964" y="260"/>
                </a:lnTo>
                <a:lnTo>
                  <a:pt x="978" y="260"/>
                </a:lnTo>
                <a:lnTo>
                  <a:pt x="985" y="253"/>
                </a:lnTo>
                <a:lnTo>
                  <a:pt x="999" y="253"/>
                </a:lnTo>
                <a:lnTo>
                  <a:pt x="1005" y="253"/>
                </a:lnTo>
                <a:lnTo>
                  <a:pt x="1019" y="253"/>
                </a:lnTo>
                <a:lnTo>
                  <a:pt x="1026" y="253"/>
                </a:lnTo>
                <a:lnTo>
                  <a:pt x="1040" y="247"/>
                </a:lnTo>
                <a:lnTo>
                  <a:pt x="1047" y="247"/>
                </a:lnTo>
                <a:lnTo>
                  <a:pt x="1061" y="247"/>
                </a:lnTo>
                <a:lnTo>
                  <a:pt x="1067" y="247"/>
                </a:lnTo>
                <a:lnTo>
                  <a:pt x="1081" y="240"/>
                </a:lnTo>
                <a:lnTo>
                  <a:pt x="1088" y="240"/>
                </a:lnTo>
                <a:lnTo>
                  <a:pt x="1102" y="240"/>
                </a:lnTo>
                <a:lnTo>
                  <a:pt x="1109" y="240"/>
                </a:lnTo>
                <a:lnTo>
                  <a:pt x="1123" y="233"/>
                </a:lnTo>
                <a:lnTo>
                  <a:pt x="1129" y="233"/>
                </a:lnTo>
                <a:lnTo>
                  <a:pt x="1136" y="233"/>
                </a:lnTo>
                <a:lnTo>
                  <a:pt x="1150" y="227"/>
                </a:lnTo>
                <a:lnTo>
                  <a:pt x="1157" y="233"/>
                </a:lnTo>
                <a:lnTo>
                  <a:pt x="1171" y="233"/>
                </a:lnTo>
                <a:lnTo>
                  <a:pt x="1178" y="233"/>
                </a:lnTo>
                <a:lnTo>
                  <a:pt x="1191" y="227"/>
                </a:lnTo>
                <a:lnTo>
                  <a:pt x="1198" y="227"/>
                </a:lnTo>
                <a:lnTo>
                  <a:pt x="1212" y="233"/>
                </a:lnTo>
                <a:lnTo>
                  <a:pt x="1219" y="227"/>
                </a:lnTo>
                <a:lnTo>
                  <a:pt x="1233" y="233"/>
                </a:lnTo>
                <a:lnTo>
                  <a:pt x="1240" y="227"/>
                </a:lnTo>
                <a:lnTo>
                  <a:pt x="1253" y="227"/>
                </a:lnTo>
                <a:lnTo>
                  <a:pt x="1260" y="227"/>
                </a:lnTo>
                <a:lnTo>
                  <a:pt x="1274" y="220"/>
                </a:lnTo>
                <a:lnTo>
                  <a:pt x="1281" y="220"/>
                </a:lnTo>
                <a:lnTo>
                  <a:pt x="1295" y="220"/>
                </a:lnTo>
                <a:lnTo>
                  <a:pt x="1302" y="220"/>
                </a:lnTo>
                <a:lnTo>
                  <a:pt x="1315" y="214"/>
                </a:lnTo>
                <a:lnTo>
                  <a:pt x="1322" y="220"/>
                </a:lnTo>
                <a:lnTo>
                  <a:pt x="1336" y="227"/>
                </a:lnTo>
                <a:lnTo>
                  <a:pt x="1343" y="227"/>
                </a:lnTo>
                <a:lnTo>
                  <a:pt x="1357" y="227"/>
                </a:lnTo>
                <a:lnTo>
                  <a:pt x="1363" y="220"/>
                </a:lnTo>
                <a:lnTo>
                  <a:pt x="1370" y="220"/>
                </a:lnTo>
                <a:lnTo>
                  <a:pt x="1384" y="214"/>
                </a:lnTo>
                <a:lnTo>
                  <a:pt x="1391" y="207"/>
                </a:lnTo>
                <a:lnTo>
                  <a:pt x="1405" y="214"/>
                </a:lnTo>
                <a:lnTo>
                  <a:pt x="1412" y="207"/>
                </a:lnTo>
                <a:lnTo>
                  <a:pt x="1425" y="207"/>
                </a:lnTo>
                <a:lnTo>
                  <a:pt x="1432" y="200"/>
                </a:lnTo>
                <a:lnTo>
                  <a:pt x="1446" y="200"/>
                </a:lnTo>
                <a:lnTo>
                  <a:pt x="1453" y="200"/>
                </a:lnTo>
                <a:lnTo>
                  <a:pt x="1467" y="200"/>
                </a:lnTo>
                <a:lnTo>
                  <a:pt x="1474" y="207"/>
                </a:lnTo>
                <a:lnTo>
                  <a:pt x="1487" y="207"/>
                </a:lnTo>
                <a:lnTo>
                  <a:pt x="1494" y="194"/>
                </a:lnTo>
                <a:lnTo>
                  <a:pt x="1508" y="187"/>
                </a:lnTo>
                <a:lnTo>
                  <a:pt x="1515" y="194"/>
                </a:lnTo>
                <a:lnTo>
                  <a:pt x="1529" y="194"/>
                </a:lnTo>
                <a:lnTo>
                  <a:pt x="1536" y="187"/>
                </a:lnTo>
                <a:lnTo>
                  <a:pt x="1549" y="187"/>
                </a:lnTo>
                <a:lnTo>
                  <a:pt x="1556" y="180"/>
                </a:lnTo>
                <a:lnTo>
                  <a:pt x="1570" y="180"/>
                </a:lnTo>
                <a:lnTo>
                  <a:pt x="1577" y="174"/>
                </a:lnTo>
                <a:lnTo>
                  <a:pt x="1584" y="167"/>
                </a:lnTo>
                <a:lnTo>
                  <a:pt x="1598" y="160"/>
                </a:lnTo>
                <a:lnTo>
                  <a:pt x="1604" y="167"/>
                </a:lnTo>
                <a:lnTo>
                  <a:pt x="1618" y="160"/>
                </a:lnTo>
                <a:lnTo>
                  <a:pt x="1625" y="154"/>
                </a:lnTo>
                <a:lnTo>
                  <a:pt x="1639" y="154"/>
                </a:lnTo>
                <a:lnTo>
                  <a:pt x="1646" y="147"/>
                </a:lnTo>
                <a:lnTo>
                  <a:pt x="1660" y="134"/>
                </a:lnTo>
                <a:lnTo>
                  <a:pt x="1666" y="127"/>
                </a:lnTo>
                <a:lnTo>
                  <a:pt x="1680" y="120"/>
                </a:lnTo>
                <a:lnTo>
                  <a:pt x="1687" y="120"/>
                </a:lnTo>
                <a:lnTo>
                  <a:pt x="1701" y="114"/>
                </a:lnTo>
                <a:lnTo>
                  <a:pt x="1708" y="100"/>
                </a:lnTo>
                <a:lnTo>
                  <a:pt x="1722" y="94"/>
                </a:lnTo>
                <a:lnTo>
                  <a:pt x="1728" y="87"/>
                </a:lnTo>
                <a:lnTo>
                  <a:pt x="1742" y="80"/>
                </a:lnTo>
                <a:lnTo>
                  <a:pt x="1749" y="74"/>
                </a:lnTo>
                <a:lnTo>
                  <a:pt x="1763" y="67"/>
                </a:lnTo>
                <a:lnTo>
                  <a:pt x="1770" y="67"/>
                </a:lnTo>
                <a:lnTo>
                  <a:pt x="1784" y="67"/>
                </a:lnTo>
                <a:lnTo>
                  <a:pt x="1790" y="60"/>
                </a:lnTo>
                <a:lnTo>
                  <a:pt x="1804" y="54"/>
                </a:lnTo>
                <a:lnTo>
                  <a:pt x="1811" y="54"/>
                </a:lnTo>
                <a:lnTo>
                  <a:pt x="1818" y="47"/>
                </a:lnTo>
                <a:lnTo>
                  <a:pt x="1832" y="47"/>
                </a:lnTo>
                <a:lnTo>
                  <a:pt x="1839" y="54"/>
                </a:lnTo>
                <a:lnTo>
                  <a:pt x="1852" y="60"/>
                </a:lnTo>
                <a:lnTo>
                  <a:pt x="1859" y="60"/>
                </a:lnTo>
                <a:lnTo>
                  <a:pt x="1873" y="54"/>
                </a:lnTo>
                <a:lnTo>
                  <a:pt x="1880" y="47"/>
                </a:lnTo>
                <a:lnTo>
                  <a:pt x="1894" y="47"/>
                </a:lnTo>
                <a:lnTo>
                  <a:pt x="1901" y="40"/>
                </a:lnTo>
                <a:lnTo>
                  <a:pt x="1914" y="34"/>
                </a:lnTo>
                <a:lnTo>
                  <a:pt x="1921" y="34"/>
                </a:lnTo>
                <a:lnTo>
                  <a:pt x="1935" y="27"/>
                </a:lnTo>
                <a:lnTo>
                  <a:pt x="1942" y="27"/>
                </a:lnTo>
                <a:lnTo>
                  <a:pt x="1956" y="27"/>
                </a:lnTo>
                <a:lnTo>
                  <a:pt x="1963" y="27"/>
                </a:lnTo>
                <a:lnTo>
                  <a:pt x="1976" y="27"/>
                </a:lnTo>
                <a:lnTo>
                  <a:pt x="1983" y="27"/>
                </a:lnTo>
                <a:lnTo>
                  <a:pt x="1997" y="27"/>
                </a:lnTo>
                <a:lnTo>
                  <a:pt x="2004" y="20"/>
                </a:lnTo>
                <a:lnTo>
                  <a:pt x="2018" y="20"/>
                </a:lnTo>
                <a:lnTo>
                  <a:pt x="2025" y="14"/>
                </a:lnTo>
                <a:lnTo>
                  <a:pt x="2038" y="14"/>
                </a:lnTo>
                <a:lnTo>
                  <a:pt x="2045" y="7"/>
                </a:lnTo>
                <a:lnTo>
                  <a:pt x="2052" y="7"/>
                </a:lnTo>
                <a:lnTo>
                  <a:pt x="2066" y="7"/>
                </a:lnTo>
                <a:lnTo>
                  <a:pt x="2073" y="0"/>
                </a:lnTo>
                <a:lnTo>
                  <a:pt x="2086" y="0"/>
                </a:lnTo>
                <a:lnTo>
                  <a:pt x="2093" y="0"/>
                </a:lnTo>
                <a:lnTo>
                  <a:pt x="2107" y="0"/>
                </a:lnTo>
                <a:lnTo>
                  <a:pt x="2114" y="0"/>
                </a:lnTo>
                <a:lnTo>
                  <a:pt x="2128" y="0"/>
                </a:lnTo>
                <a:lnTo>
                  <a:pt x="2135" y="0"/>
                </a:lnTo>
                <a:lnTo>
                  <a:pt x="2148" y="0"/>
                </a:lnTo>
                <a:lnTo>
                  <a:pt x="2155" y="0"/>
                </a:lnTo>
                <a:lnTo>
                  <a:pt x="2169" y="7"/>
                </a:lnTo>
                <a:lnTo>
                  <a:pt x="2176" y="7"/>
                </a:lnTo>
                <a:lnTo>
                  <a:pt x="2190" y="7"/>
                </a:lnTo>
                <a:lnTo>
                  <a:pt x="2197" y="7"/>
                </a:lnTo>
                <a:lnTo>
                  <a:pt x="2210" y="14"/>
                </a:lnTo>
                <a:lnTo>
                  <a:pt x="2217" y="14"/>
                </a:lnTo>
                <a:lnTo>
                  <a:pt x="2231" y="20"/>
                </a:lnTo>
                <a:lnTo>
                  <a:pt x="2238" y="20"/>
                </a:lnTo>
                <a:lnTo>
                  <a:pt x="2252" y="27"/>
                </a:lnTo>
                <a:lnTo>
                  <a:pt x="2259" y="27"/>
                </a:lnTo>
                <a:lnTo>
                  <a:pt x="2265" y="34"/>
                </a:lnTo>
                <a:lnTo>
                  <a:pt x="2279" y="34"/>
                </a:lnTo>
                <a:lnTo>
                  <a:pt x="2286" y="40"/>
                </a:lnTo>
                <a:lnTo>
                  <a:pt x="2300" y="40"/>
                </a:lnTo>
                <a:lnTo>
                  <a:pt x="2307" y="47"/>
                </a:lnTo>
                <a:lnTo>
                  <a:pt x="2321" y="47"/>
                </a:lnTo>
                <a:lnTo>
                  <a:pt x="2327" y="54"/>
                </a:lnTo>
                <a:lnTo>
                  <a:pt x="2341" y="60"/>
                </a:lnTo>
                <a:lnTo>
                  <a:pt x="2348" y="60"/>
                </a:lnTo>
                <a:lnTo>
                  <a:pt x="2362" y="67"/>
                </a:lnTo>
                <a:lnTo>
                  <a:pt x="2369" y="74"/>
                </a:lnTo>
                <a:lnTo>
                  <a:pt x="2383" y="74"/>
                </a:lnTo>
                <a:lnTo>
                  <a:pt x="2389" y="80"/>
                </a:lnTo>
                <a:lnTo>
                  <a:pt x="2403" y="87"/>
                </a:lnTo>
                <a:lnTo>
                  <a:pt x="2410" y="87"/>
                </a:lnTo>
                <a:lnTo>
                  <a:pt x="2424" y="94"/>
                </a:lnTo>
                <a:lnTo>
                  <a:pt x="2431" y="94"/>
                </a:lnTo>
                <a:lnTo>
                  <a:pt x="2445" y="100"/>
                </a:lnTo>
                <a:lnTo>
                  <a:pt x="2451" y="107"/>
                </a:lnTo>
                <a:lnTo>
                  <a:pt x="2465" y="107"/>
                </a:lnTo>
                <a:lnTo>
                  <a:pt x="2472" y="114"/>
                </a:lnTo>
                <a:lnTo>
                  <a:pt x="2486" y="120"/>
                </a:lnTo>
                <a:lnTo>
                  <a:pt x="2493" y="120"/>
                </a:lnTo>
                <a:lnTo>
                  <a:pt x="2500" y="127"/>
                </a:lnTo>
                <a:lnTo>
                  <a:pt x="2513" y="134"/>
                </a:lnTo>
                <a:lnTo>
                  <a:pt x="2520" y="134"/>
                </a:lnTo>
                <a:lnTo>
                  <a:pt x="2534" y="140"/>
                </a:lnTo>
                <a:lnTo>
                  <a:pt x="2541" y="140"/>
                </a:lnTo>
                <a:lnTo>
                  <a:pt x="2555" y="147"/>
                </a:lnTo>
                <a:lnTo>
                  <a:pt x="2562" y="154"/>
                </a:lnTo>
                <a:lnTo>
                  <a:pt x="2575" y="154"/>
                </a:lnTo>
                <a:lnTo>
                  <a:pt x="2582" y="160"/>
                </a:lnTo>
                <a:lnTo>
                  <a:pt x="2596" y="160"/>
                </a:lnTo>
                <a:lnTo>
                  <a:pt x="2603" y="167"/>
                </a:lnTo>
                <a:lnTo>
                  <a:pt x="2617" y="167"/>
                </a:lnTo>
                <a:lnTo>
                  <a:pt x="2624" y="174"/>
                </a:lnTo>
                <a:lnTo>
                  <a:pt x="2637" y="174"/>
                </a:lnTo>
                <a:lnTo>
                  <a:pt x="2644" y="180"/>
                </a:lnTo>
                <a:lnTo>
                  <a:pt x="2658" y="180"/>
                </a:lnTo>
                <a:lnTo>
                  <a:pt x="2665" y="187"/>
                </a:lnTo>
                <a:lnTo>
                  <a:pt x="2679" y="187"/>
                </a:lnTo>
                <a:lnTo>
                  <a:pt x="2686" y="194"/>
                </a:lnTo>
                <a:lnTo>
                  <a:pt x="2699" y="194"/>
                </a:lnTo>
                <a:lnTo>
                  <a:pt x="2706" y="200"/>
                </a:lnTo>
                <a:lnTo>
                  <a:pt x="2713" y="200"/>
                </a:lnTo>
                <a:lnTo>
                  <a:pt x="2727" y="207"/>
                </a:lnTo>
                <a:lnTo>
                  <a:pt x="2734" y="207"/>
                </a:lnTo>
                <a:lnTo>
                  <a:pt x="2747" y="207"/>
                </a:lnTo>
                <a:lnTo>
                  <a:pt x="2754" y="214"/>
                </a:lnTo>
                <a:lnTo>
                  <a:pt x="2768" y="214"/>
                </a:lnTo>
                <a:lnTo>
                  <a:pt x="2775" y="214"/>
                </a:lnTo>
                <a:lnTo>
                  <a:pt x="2789" y="220"/>
                </a:lnTo>
                <a:lnTo>
                  <a:pt x="2796" y="220"/>
                </a:lnTo>
                <a:lnTo>
                  <a:pt x="2809" y="220"/>
                </a:lnTo>
                <a:lnTo>
                  <a:pt x="2816" y="227"/>
                </a:lnTo>
                <a:lnTo>
                  <a:pt x="2830" y="227"/>
                </a:lnTo>
                <a:lnTo>
                  <a:pt x="2837" y="227"/>
                </a:lnTo>
                <a:lnTo>
                  <a:pt x="2851" y="233"/>
                </a:lnTo>
                <a:lnTo>
                  <a:pt x="2858" y="233"/>
                </a:lnTo>
                <a:lnTo>
                  <a:pt x="2871" y="233"/>
                </a:lnTo>
                <a:lnTo>
                  <a:pt x="2878" y="233"/>
                </a:lnTo>
                <a:lnTo>
                  <a:pt x="2892" y="240"/>
                </a:lnTo>
                <a:lnTo>
                  <a:pt x="2899" y="240"/>
                </a:lnTo>
                <a:lnTo>
                  <a:pt x="2913" y="240"/>
                </a:lnTo>
                <a:lnTo>
                  <a:pt x="2920" y="240"/>
                </a:lnTo>
                <a:lnTo>
                  <a:pt x="2933" y="240"/>
                </a:lnTo>
                <a:lnTo>
                  <a:pt x="2940" y="247"/>
                </a:lnTo>
                <a:lnTo>
                  <a:pt x="2947" y="247"/>
                </a:lnTo>
                <a:lnTo>
                  <a:pt x="2961" y="247"/>
                </a:lnTo>
                <a:lnTo>
                  <a:pt x="2968" y="247"/>
                </a:lnTo>
                <a:lnTo>
                  <a:pt x="2982" y="247"/>
                </a:lnTo>
                <a:lnTo>
                  <a:pt x="2988" y="247"/>
                </a:lnTo>
                <a:lnTo>
                  <a:pt x="3002" y="253"/>
                </a:lnTo>
                <a:lnTo>
                  <a:pt x="3009" y="253"/>
                </a:lnTo>
                <a:lnTo>
                  <a:pt x="3023" y="253"/>
                </a:lnTo>
                <a:lnTo>
                  <a:pt x="3030" y="253"/>
                </a:lnTo>
                <a:lnTo>
                  <a:pt x="3044" y="253"/>
                </a:lnTo>
                <a:lnTo>
                  <a:pt x="3050" y="253"/>
                </a:lnTo>
                <a:lnTo>
                  <a:pt x="3064" y="253"/>
                </a:lnTo>
                <a:lnTo>
                  <a:pt x="3071" y="253"/>
                </a:lnTo>
                <a:lnTo>
                  <a:pt x="3085" y="253"/>
                </a:lnTo>
                <a:lnTo>
                  <a:pt x="3092" y="253"/>
                </a:lnTo>
                <a:lnTo>
                  <a:pt x="3106" y="253"/>
                </a:lnTo>
                <a:lnTo>
                  <a:pt x="3112" y="260"/>
                </a:lnTo>
                <a:lnTo>
                  <a:pt x="3126" y="260"/>
                </a:lnTo>
                <a:lnTo>
                  <a:pt x="3133" y="260"/>
                </a:lnTo>
                <a:lnTo>
                  <a:pt x="3147" y="260"/>
                </a:lnTo>
                <a:lnTo>
                  <a:pt x="3154" y="260"/>
                </a:lnTo>
                <a:lnTo>
                  <a:pt x="3167" y="260"/>
                </a:lnTo>
                <a:lnTo>
                  <a:pt x="3174" y="260"/>
                </a:lnTo>
                <a:lnTo>
                  <a:pt x="3181" y="260"/>
                </a:lnTo>
                <a:lnTo>
                  <a:pt x="3195" y="260"/>
                </a:lnTo>
                <a:lnTo>
                  <a:pt x="3202" y="260"/>
                </a:lnTo>
                <a:lnTo>
                  <a:pt x="3216" y="260"/>
                </a:lnTo>
                <a:lnTo>
                  <a:pt x="3223" y="260"/>
                </a:lnTo>
                <a:lnTo>
                  <a:pt x="3236" y="260"/>
                </a:lnTo>
                <a:lnTo>
                  <a:pt x="3243" y="260"/>
                </a:lnTo>
                <a:lnTo>
                  <a:pt x="3257" y="260"/>
                </a:lnTo>
                <a:lnTo>
                  <a:pt x="3264" y="260"/>
                </a:lnTo>
                <a:lnTo>
                  <a:pt x="3278" y="260"/>
                </a:lnTo>
                <a:lnTo>
                  <a:pt x="3285" y="260"/>
                </a:lnTo>
                <a:lnTo>
                  <a:pt x="3298" y="260"/>
                </a:lnTo>
                <a:lnTo>
                  <a:pt x="3305" y="260"/>
                </a:lnTo>
                <a:lnTo>
                  <a:pt x="3319" y="260"/>
                </a:lnTo>
                <a:lnTo>
                  <a:pt x="3326" y="260"/>
                </a:lnTo>
                <a:lnTo>
                  <a:pt x="3340" y="260"/>
                </a:lnTo>
                <a:lnTo>
                  <a:pt x="3347" y="260"/>
                </a:lnTo>
                <a:lnTo>
                  <a:pt x="3360" y="260"/>
                </a:lnTo>
                <a:lnTo>
                  <a:pt x="3367" y="260"/>
                </a:lnTo>
                <a:lnTo>
                  <a:pt x="3381" y="260"/>
                </a:lnTo>
                <a:lnTo>
                  <a:pt x="3388" y="260"/>
                </a:lnTo>
                <a:lnTo>
                  <a:pt x="3395" y="260"/>
                </a:lnTo>
                <a:lnTo>
                  <a:pt x="3408" y="260"/>
                </a:lnTo>
                <a:lnTo>
                  <a:pt x="3415" y="260"/>
                </a:lnTo>
                <a:lnTo>
                  <a:pt x="3429" y="260"/>
                </a:lnTo>
                <a:lnTo>
                  <a:pt x="3436" y="260"/>
                </a:lnTo>
                <a:lnTo>
                  <a:pt x="3450" y="260"/>
                </a:lnTo>
                <a:lnTo>
                  <a:pt x="3457" y="260"/>
                </a:lnTo>
                <a:lnTo>
                  <a:pt x="3470" y="260"/>
                </a:lnTo>
                <a:lnTo>
                  <a:pt x="3477" y="260"/>
                </a:lnTo>
                <a:lnTo>
                  <a:pt x="3491" y="260"/>
                </a:lnTo>
                <a:lnTo>
                  <a:pt x="3498" y="260"/>
                </a:lnTo>
                <a:lnTo>
                  <a:pt x="3512" y="260"/>
                </a:lnTo>
                <a:lnTo>
                  <a:pt x="3519" y="260"/>
                </a:lnTo>
                <a:lnTo>
                  <a:pt x="3532" y="260"/>
                </a:lnTo>
                <a:lnTo>
                  <a:pt x="3539" y="260"/>
                </a:lnTo>
                <a:lnTo>
                  <a:pt x="3553" y="260"/>
                </a:lnTo>
                <a:lnTo>
                  <a:pt x="3560" y="260"/>
                </a:lnTo>
                <a:lnTo>
                  <a:pt x="3574" y="260"/>
                </a:lnTo>
                <a:lnTo>
                  <a:pt x="3581" y="260"/>
                </a:lnTo>
                <a:lnTo>
                  <a:pt x="3594" y="260"/>
                </a:lnTo>
                <a:lnTo>
                  <a:pt x="3601" y="260"/>
                </a:lnTo>
                <a:lnTo>
                  <a:pt x="3615" y="260"/>
                </a:lnTo>
                <a:lnTo>
                  <a:pt x="3622" y="260"/>
                </a:lnTo>
                <a:lnTo>
                  <a:pt x="3629" y="260"/>
                </a:lnTo>
                <a:lnTo>
                  <a:pt x="3643" y="260"/>
                </a:lnTo>
                <a:lnTo>
                  <a:pt x="3649" y="260"/>
                </a:lnTo>
                <a:lnTo>
                  <a:pt x="3663" y="260"/>
                </a:lnTo>
                <a:lnTo>
                  <a:pt x="3670" y="260"/>
                </a:lnTo>
                <a:lnTo>
                  <a:pt x="3684" y="260"/>
                </a:lnTo>
                <a:lnTo>
                  <a:pt x="3691" y="260"/>
                </a:lnTo>
                <a:lnTo>
                  <a:pt x="3705" y="260"/>
                </a:lnTo>
                <a:lnTo>
                  <a:pt x="3711" y="260"/>
                </a:lnTo>
                <a:lnTo>
                  <a:pt x="3725" y="260"/>
                </a:lnTo>
                <a:lnTo>
                  <a:pt x="3732" y="260"/>
                </a:lnTo>
                <a:lnTo>
                  <a:pt x="3746" y="260"/>
                </a:lnTo>
                <a:lnTo>
                  <a:pt x="3753" y="260"/>
                </a:lnTo>
                <a:lnTo>
                  <a:pt x="3767" y="260"/>
                </a:lnTo>
                <a:lnTo>
                  <a:pt x="3773" y="260"/>
                </a:lnTo>
                <a:lnTo>
                  <a:pt x="3787" y="260"/>
                </a:lnTo>
                <a:lnTo>
                  <a:pt x="3794" y="260"/>
                </a:lnTo>
                <a:lnTo>
                  <a:pt x="3808" y="260"/>
                </a:lnTo>
                <a:lnTo>
                  <a:pt x="3815" y="260"/>
                </a:lnTo>
                <a:lnTo>
                  <a:pt x="3829" y="260"/>
                </a:lnTo>
                <a:lnTo>
                  <a:pt x="3835" y="267"/>
                </a:lnTo>
                <a:lnTo>
                  <a:pt x="3842" y="267"/>
                </a:lnTo>
                <a:lnTo>
                  <a:pt x="3856" y="267"/>
                </a:lnTo>
                <a:lnTo>
                  <a:pt x="3863" y="267"/>
                </a:lnTo>
                <a:lnTo>
                  <a:pt x="3877" y="267"/>
                </a:lnTo>
                <a:lnTo>
                  <a:pt x="3884" y="267"/>
                </a:lnTo>
                <a:lnTo>
                  <a:pt x="3897" y="267"/>
                </a:lnTo>
                <a:lnTo>
                  <a:pt x="3904" y="267"/>
                </a:lnTo>
                <a:lnTo>
                  <a:pt x="3918" y="267"/>
                </a:lnTo>
                <a:lnTo>
                  <a:pt x="3925" y="267"/>
                </a:lnTo>
                <a:lnTo>
                  <a:pt x="3939" y="267"/>
                </a:lnTo>
                <a:lnTo>
                  <a:pt x="3946" y="267"/>
                </a:lnTo>
                <a:lnTo>
                  <a:pt x="3959" y="267"/>
                </a:lnTo>
                <a:lnTo>
                  <a:pt x="3966" y="267"/>
                </a:lnTo>
                <a:lnTo>
                  <a:pt x="3980" y="267"/>
                </a:lnTo>
                <a:lnTo>
                  <a:pt x="3987" y="267"/>
                </a:lnTo>
                <a:lnTo>
                  <a:pt x="4001" y="267"/>
                </a:lnTo>
                <a:lnTo>
                  <a:pt x="4008" y="267"/>
                </a:lnTo>
                <a:lnTo>
                  <a:pt x="4021" y="267"/>
                </a:lnTo>
                <a:lnTo>
                  <a:pt x="4028" y="267"/>
                </a:lnTo>
                <a:lnTo>
                  <a:pt x="4042" y="267"/>
                </a:lnTo>
                <a:lnTo>
                  <a:pt x="4049" y="267"/>
                </a:lnTo>
                <a:lnTo>
                  <a:pt x="4063" y="267"/>
                </a:lnTo>
                <a:lnTo>
                  <a:pt x="4070" y="267"/>
                </a:lnTo>
                <a:lnTo>
                  <a:pt x="4070" y="280"/>
                </a:lnTo>
                <a:lnTo>
                  <a:pt x="4063" y="280"/>
                </a:lnTo>
                <a:lnTo>
                  <a:pt x="4049" y="280"/>
                </a:lnTo>
                <a:lnTo>
                  <a:pt x="4042" y="280"/>
                </a:lnTo>
                <a:lnTo>
                  <a:pt x="4028" y="280"/>
                </a:lnTo>
                <a:lnTo>
                  <a:pt x="4021" y="280"/>
                </a:lnTo>
                <a:lnTo>
                  <a:pt x="4008" y="280"/>
                </a:lnTo>
                <a:lnTo>
                  <a:pt x="4001" y="280"/>
                </a:lnTo>
                <a:lnTo>
                  <a:pt x="3987" y="280"/>
                </a:lnTo>
                <a:lnTo>
                  <a:pt x="3980" y="280"/>
                </a:lnTo>
                <a:lnTo>
                  <a:pt x="3966" y="280"/>
                </a:lnTo>
                <a:lnTo>
                  <a:pt x="3959" y="280"/>
                </a:lnTo>
                <a:lnTo>
                  <a:pt x="3946" y="280"/>
                </a:lnTo>
                <a:lnTo>
                  <a:pt x="3939" y="280"/>
                </a:lnTo>
                <a:lnTo>
                  <a:pt x="3925" y="280"/>
                </a:lnTo>
                <a:lnTo>
                  <a:pt x="3918" y="280"/>
                </a:lnTo>
                <a:lnTo>
                  <a:pt x="3904" y="280"/>
                </a:lnTo>
                <a:lnTo>
                  <a:pt x="3897" y="280"/>
                </a:lnTo>
                <a:lnTo>
                  <a:pt x="3884" y="280"/>
                </a:lnTo>
                <a:lnTo>
                  <a:pt x="3877" y="280"/>
                </a:lnTo>
                <a:lnTo>
                  <a:pt x="3863" y="280"/>
                </a:lnTo>
                <a:lnTo>
                  <a:pt x="3856" y="280"/>
                </a:lnTo>
                <a:lnTo>
                  <a:pt x="3842" y="280"/>
                </a:lnTo>
                <a:lnTo>
                  <a:pt x="3835" y="280"/>
                </a:lnTo>
                <a:lnTo>
                  <a:pt x="3829" y="280"/>
                </a:lnTo>
                <a:lnTo>
                  <a:pt x="3815" y="280"/>
                </a:lnTo>
                <a:lnTo>
                  <a:pt x="3808" y="280"/>
                </a:lnTo>
                <a:lnTo>
                  <a:pt x="3794" y="280"/>
                </a:lnTo>
                <a:lnTo>
                  <a:pt x="3787" y="280"/>
                </a:lnTo>
                <a:lnTo>
                  <a:pt x="3773" y="280"/>
                </a:lnTo>
                <a:lnTo>
                  <a:pt x="3767" y="280"/>
                </a:lnTo>
                <a:lnTo>
                  <a:pt x="3753" y="280"/>
                </a:lnTo>
                <a:lnTo>
                  <a:pt x="3746" y="280"/>
                </a:lnTo>
                <a:lnTo>
                  <a:pt x="3732" y="280"/>
                </a:lnTo>
                <a:lnTo>
                  <a:pt x="3725" y="280"/>
                </a:lnTo>
                <a:lnTo>
                  <a:pt x="3711" y="280"/>
                </a:lnTo>
                <a:lnTo>
                  <a:pt x="3705" y="280"/>
                </a:lnTo>
                <a:lnTo>
                  <a:pt x="3691" y="280"/>
                </a:lnTo>
                <a:lnTo>
                  <a:pt x="3684" y="280"/>
                </a:lnTo>
                <a:lnTo>
                  <a:pt x="3670" y="280"/>
                </a:lnTo>
                <a:lnTo>
                  <a:pt x="3663" y="280"/>
                </a:lnTo>
                <a:lnTo>
                  <a:pt x="3649" y="280"/>
                </a:lnTo>
                <a:lnTo>
                  <a:pt x="3643" y="280"/>
                </a:lnTo>
                <a:lnTo>
                  <a:pt x="3629" y="280"/>
                </a:lnTo>
                <a:lnTo>
                  <a:pt x="3622" y="280"/>
                </a:lnTo>
                <a:lnTo>
                  <a:pt x="3615" y="280"/>
                </a:lnTo>
                <a:lnTo>
                  <a:pt x="3601" y="280"/>
                </a:lnTo>
                <a:lnTo>
                  <a:pt x="3594" y="280"/>
                </a:lnTo>
                <a:lnTo>
                  <a:pt x="3581" y="280"/>
                </a:lnTo>
                <a:lnTo>
                  <a:pt x="3574" y="280"/>
                </a:lnTo>
                <a:lnTo>
                  <a:pt x="3560" y="280"/>
                </a:lnTo>
                <a:lnTo>
                  <a:pt x="3553" y="280"/>
                </a:lnTo>
                <a:lnTo>
                  <a:pt x="3539" y="280"/>
                </a:lnTo>
                <a:lnTo>
                  <a:pt x="3532" y="280"/>
                </a:lnTo>
                <a:lnTo>
                  <a:pt x="3519" y="280"/>
                </a:lnTo>
                <a:lnTo>
                  <a:pt x="3512" y="280"/>
                </a:lnTo>
                <a:lnTo>
                  <a:pt x="3498" y="280"/>
                </a:lnTo>
                <a:lnTo>
                  <a:pt x="3491" y="280"/>
                </a:lnTo>
                <a:lnTo>
                  <a:pt x="3477" y="280"/>
                </a:lnTo>
                <a:lnTo>
                  <a:pt x="3470" y="280"/>
                </a:lnTo>
                <a:lnTo>
                  <a:pt x="3457" y="280"/>
                </a:lnTo>
                <a:lnTo>
                  <a:pt x="3450" y="280"/>
                </a:lnTo>
                <a:lnTo>
                  <a:pt x="3436" y="280"/>
                </a:lnTo>
                <a:lnTo>
                  <a:pt x="3429" y="280"/>
                </a:lnTo>
                <a:lnTo>
                  <a:pt x="3415" y="280"/>
                </a:lnTo>
                <a:lnTo>
                  <a:pt x="3408" y="280"/>
                </a:lnTo>
                <a:lnTo>
                  <a:pt x="3395" y="280"/>
                </a:lnTo>
                <a:lnTo>
                  <a:pt x="3388" y="280"/>
                </a:lnTo>
                <a:lnTo>
                  <a:pt x="3381" y="280"/>
                </a:lnTo>
                <a:lnTo>
                  <a:pt x="3367" y="280"/>
                </a:lnTo>
                <a:lnTo>
                  <a:pt x="3360" y="280"/>
                </a:lnTo>
                <a:lnTo>
                  <a:pt x="3347" y="280"/>
                </a:lnTo>
                <a:lnTo>
                  <a:pt x="3340" y="280"/>
                </a:lnTo>
                <a:lnTo>
                  <a:pt x="3326" y="280"/>
                </a:lnTo>
                <a:lnTo>
                  <a:pt x="3319" y="280"/>
                </a:lnTo>
                <a:lnTo>
                  <a:pt x="3305" y="280"/>
                </a:lnTo>
                <a:lnTo>
                  <a:pt x="3298" y="280"/>
                </a:lnTo>
                <a:lnTo>
                  <a:pt x="3285" y="280"/>
                </a:lnTo>
                <a:lnTo>
                  <a:pt x="3278" y="280"/>
                </a:lnTo>
                <a:lnTo>
                  <a:pt x="3264" y="280"/>
                </a:lnTo>
                <a:lnTo>
                  <a:pt x="3257" y="280"/>
                </a:lnTo>
                <a:lnTo>
                  <a:pt x="3243" y="280"/>
                </a:lnTo>
                <a:lnTo>
                  <a:pt x="3236" y="280"/>
                </a:lnTo>
                <a:lnTo>
                  <a:pt x="3223" y="280"/>
                </a:lnTo>
                <a:lnTo>
                  <a:pt x="3216" y="280"/>
                </a:lnTo>
                <a:lnTo>
                  <a:pt x="3202" y="280"/>
                </a:lnTo>
                <a:lnTo>
                  <a:pt x="3195" y="280"/>
                </a:lnTo>
                <a:lnTo>
                  <a:pt x="3181" y="280"/>
                </a:lnTo>
                <a:lnTo>
                  <a:pt x="3174" y="280"/>
                </a:lnTo>
                <a:lnTo>
                  <a:pt x="3167" y="280"/>
                </a:lnTo>
                <a:lnTo>
                  <a:pt x="3154" y="280"/>
                </a:lnTo>
                <a:lnTo>
                  <a:pt x="3147" y="280"/>
                </a:lnTo>
                <a:lnTo>
                  <a:pt x="3133" y="280"/>
                </a:lnTo>
                <a:lnTo>
                  <a:pt x="3126" y="280"/>
                </a:lnTo>
                <a:lnTo>
                  <a:pt x="3112" y="280"/>
                </a:lnTo>
                <a:lnTo>
                  <a:pt x="3106" y="280"/>
                </a:lnTo>
                <a:lnTo>
                  <a:pt x="3092" y="280"/>
                </a:lnTo>
                <a:lnTo>
                  <a:pt x="3085" y="280"/>
                </a:lnTo>
                <a:lnTo>
                  <a:pt x="3071" y="280"/>
                </a:lnTo>
                <a:lnTo>
                  <a:pt x="3064" y="280"/>
                </a:lnTo>
                <a:lnTo>
                  <a:pt x="3050" y="280"/>
                </a:lnTo>
                <a:lnTo>
                  <a:pt x="3044" y="280"/>
                </a:lnTo>
                <a:lnTo>
                  <a:pt x="3030" y="280"/>
                </a:lnTo>
                <a:lnTo>
                  <a:pt x="3023" y="280"/>
                </a:lnTo>
                <a:lnTo>
                  <a:pt x="3009" y="280"/>
                </a:lnTo>
                <a:lnTo>
                  <a:pt x="3002" y="280"/>
                </a:lnTo>
                <a:lnTo>
                  <a:pt x="2988" y="280"/>
                </a:lnTo>
                <a:lnTo>
                  <a:pt x="2982" y="280"/>
                </a:lnTo>
                <a:lnTo>
                  <a:pt x="2968" y="280"/>
                </a:lnTo>
                <a:lnTo>
                  <a:pt x="2961" y="280"/>
                </a:lnTo>
                <a:lnTo>
                  <a:pt x="2947" y="280"/>
                </a:lnTo>
                <a:lnTo>
                  <a:pt x="2940" y="280"/>
                </a:lnTo>
                <a:lnTo>
                  <a:pt x="2933" y="280"/>
                </a:lnTo>
                <a:lnTo>
                  <a:pt x="2920" y="280"/>
                </a:lnTo>
                <a:lnTo>
                  <a:pt x="2913" y="280"/>
                </a:lnTo>
                <a:lnTo>
                  <a:pt x="2899" y="280"/>
                </a:lnTo>
                <a:lnTo>
                  <a:pt x="2892" y="280"/>
                </a:lnTo>
                <a:lnTo>
                  <a:pt x="2878" y="280"/>
                </a:lnTo>
                <a:lnTo>
                  <a:pt x="2871" y="280"/>
                </a:lnTo>
                <a:lnTo>
                  <a:pt x="2858" y="280"/>
                </a:lnTo>
                <a:lnTo>
                  <a:pt x="2851" y="280"/>
                </a:lnTo>
                <a:lnTo>
                  <a:pt x="2837" y="280"/>
                </a:lnTo>
                <a:lnTo>
                  <a:pt x="2830" y="280"/>
                </a:lnTo>
                <a:lnTo>
                  <a:pt x="2816" y="280"/>
                </a:lnTo>
                <a:lnTo>
                  <a:pt x="2809" y="280"/>
                </a:lnTo>
                <a:lnTo>
                  <a:pt x="2796" y="280"/>
                </a:lnTo>
                <a:lnTo>
                  <a:pt x="2789" y="280"/>
                </a:lnTo>
                <a:lnTo>
                  <a:pt x="2775" y="280"/>
                </a:lnTo>
                <a:lnTo>
                  <a:pt x="2768" y="280"/>
                </a:lnTo>
                <a:lnTo>
                  <a:pt x="2754" y="280"/>
                </a:lnTo>
                <a:lnTo>
                  <a:pt x="2747" y="280"/>
                </a:lnTo>
                <a:lnTo>
                  <a:pt x="2734" y="280"/>
                </a:lnTo>
                <a:lnTo>
                  <a:pt x="2727" y="280"/>
                </a:lnTo>
                <a:lnTo>
                  <a:pt x="2713" y="280"/>
                </a:lnTo>
                <a:lnTo>
                  <a:pt x="2706" y="280"/>
                </a:lnTo>
                <a:lnTo>
                  <a:pt x="2699" y="280"/>
                </a:lnTo>
                <a:lnTo>
                  <a:pt x="2686" y="280"/>
                </a:lnTo>
                <a:lnTo>
                  <a:pt x="2679" y="280"/>
                </a:lnTo>
                <a:lnTo>
                  <a:pt x="2665" y="280"/>
                </a:lnTo>
                <a:lnTo>
                  <a:pt x="2658" y="280"/>
                </a:lnTo>
                <a:lnTo>
                  <a:pt x="2644" y="280"/>
                </a:lnTo>
                <a:lnTo>
                  <a:pt x="2637" y="280"/>
                </a:lnTo>
                <a:lnTo>
                  <a:pt x="2624" y="280"/>
                </a:lnTo>
                <a:lnTo>
                  <a:pt x="2617" y="280"/>
                </a:lnTo>
                <a:lnTo>
                  <a:pt x="2603" y="280"/>
                </a:lnTo>
                <a:lnTo>
                  <a:pt x="2596" y="280"/>
                </a:lnTo>
                <a:lnTo>
                  <a:pt x="2582" y="280"/>
                </a:lnTo>
                <a:lnTo>
                  <a:pt x="2575" y="280"/>
                </a:lnTo>
                <a:lnTo>
                  <a:pt x="2562" y="280"/>
                </a:lnTo>
                <a:lnTo>
                  <a:pt x="2555" y="280"/>
                </a:lnTo>
                <a:lnTo>
                  <a:pt x="2541" y="280"/>
                </a:lnTo>
                <a:lnTo>
                  <a:pt x="2534" y="280"/>
                </a:lnTo>
                <a:lnTo>
                  <a:pt x="2520" y="280"/>
                </a:lnTo>
                <a:lnTo>
                  <a:pt x="2513" y="280"/>
                </a:lnTo>
                <a:lnTo>
                  <a:pt x="2500" y="280"/>
                </a:lnTo>
                <a:lnTo>
                  <a:pt x="2493" y="280"/>
                </a:lnTo>
                <a:lnTo>
                  <a:pt x="2486" y="280"/>
                </a:lnTo>
                <a:lnTo>
                  <a:pt x="2472" y="280"/>
                </a:lnTo>
                <a:lnTo>
                  <a:pt x="2465" y="280"/>
                </a:lnTo>
                <a:lnTo>
                  <a:pt x="2451" y="280"/>
                </a:lnTo>
                <a:lnTo>
                  <a:pt x="2445" y="280"/>
                </a:lnTo>
                <a:lnTo>
                  <a:pt x="2431" y="280"/>
                </a:lnTo>
                <a:lnTo>
                  <a:pt x="2424" y="280"/>
                </a:lnTo>
                <a:lnTo>
                  <a:pt x="2410" y="280"/>
                </a:lnTo>
                <a:lnTo>
                  <a:pt x="2403" y="280"/>
                </a:lnTo>
                <a:lnTo>
                  <a:pt x="2389" y="280"/>
                </a:lnTo>
                <a:lnTo>
                  <a:pt x="2383" y="280"/>
                </a:lnTo>
                <a:lnTo>
                  <a:pt x="2369" y="280"/>
                </a:lnTo>
                <a:lnTo>
                  <a:pt x="2362" y="280"/>
                </a:lnTo>
                <a:lnTo>
                  <a:pt x="2348" y="280"/>
                </a:lnTo>
                <a:lnTo>
                  <a:pt x="2341" y="280"/>
                </a:lnTo>
                <a:lnTo>
                  <a:pt x="2327" y="280"/>
                </a:lnTo>
                <a:lnTo>
                  <a:pt x="2321" y="280"/>
                </a:lnTo>
                <a:lnTo>
                  <a:pt x="2307" y="280"/>
                </a:lnTo>
                <a:lnTo>
                  <a:pt x="2300" y="280"/>
                </a:lnTo>
                <a:lnTo>
                  <a:pt x="2286" y="280"/>
                </a:lnTo>
                <a:lnTo>
                  <a:pt x="2279" y="280"/>
                </a:lnTo>
                <a:lnTo>
                  <a:pt x="2265" y="280"/>
                </a:lnTo>
                <a:lnTo>
                  <a:pt x="2259" y="280"/>
                </a:lnTo>
                <a:lnTo>
                  <a:pt x="2252" y="280"/>
                </a:lnTo>
                <a:lnTo>
                  <a:pt x="2238" y="280"/>
                </a:lnTo>
                <a:lnTo>
                  <a:pt x="2231" y="280"/>
                </a:lnTo>
                <a:lnTo>
                  <a:pt x="2217" y="280"/>
                </a:lnTo>
                <a:lnTo>
                  <a:pt x="2210" y="280"/>
                </a:lnTo>
                <a:lnTo>
                  <a:pt x="2197" y="280"/>
                </a:lnTo>
                <a:lnTo>
                  <a:pt x="2190" y="280"/>
                </a:lnTo>
                <a:lnTo>
                  <a:pt x="2176" y="280"/>
                </a:lnTo>
                <a:lnTo>
                  <a:pt x="2169" y="280"/>
                </a:lnTo>
                <a:lnTo>
                  <a:pt x="2155" y="280"/>
                </a:lnTo>
                <a:lnTo>
                  <a:pt x="2148" y="280"/>
                </a:lnTo>
                <a:lnTo>
                  <a:pt x="2135" y="280"/>
                </a:lnTo>
                <a:lnTo>
                  <a:pt x="2128" y="280"/>
                </a:lnTo>
                <a:lnTo>
                  <a:pt x="2114" y="280"/>
                </a:lnTo>
                <a:lnTo>
                  <a:pt x="2107" y="280"/>
                </a:lnTo>
                <a:lnTo>
                  <a:pt x="2093" y="280"/>
                </a:lnTo>
                <a:lnTo>
                  <a:pt x="2086" y="280"/>
                </a:lnTo>
                <a:lnTo>
                  <a:pt x="2073" y="280"/>
                </a:lnTo>
                <a:lnTo>
                  <a:pt x="2066" y="280"/>
                </a:lnTo>
                <a:lnTo>
                  <a:pt x="2052" y="280"/>
                </a:lnTo>
                <a:lnTo>
                  <a:pt x="2045" y="280"/>
                </a:lnTo>
                <a:lnTo>
                  <a:pt x="2038" y="280"/>
                </a:lnTo>
                <a:lnTo>
                  <a:pt x="2025" y="280"/>
                </a:lnTo>
                <a:lnTo>
                  <a:pt x="2018" y="280"/>
                </a:lnTo>
                <a:lnTo>
                  <a:pt x="2004" y="280"/>
                </a:lnTo>
                <a:lnTo>
                  <a:pt x="1997" y="280"/>
                </a:lnTo>
                <a:lnTo>
                  <a:pt x="1983" y="280"/>
                </a:lnTo>
                <a:lnTo>
                  <a:pt x="1976" y="280"/>
                </a:lnTo>
                <a:lnTo>
                  <a:pt x="1963" y="280"/>
                </a:lnTo>
                <a:lnTo>
                  <a:pt x="1956" y="280"/>
                </a:lnTo>
                <a:lnTo>
                  <a:pt x="1942" y="280"/>
                </a:lnTo>
                <a:lnTo>
                  <a:pt x="1935" y="280"/>
                </a:lnTo>
                <a:lnTo>
                  <a:pt x="1921" y="280"/>
                </a:lnTo>
                <a:lnTo>
                  <a:pt x="1914" y="280"/>
                </a:lnTo>
                <a:lnTo>
                  <a:pt x="1901" y="280"/>
                </a:lnTo>
                <a:lnTo>
                  <a:pt x="1894" y="280"/>
                </a:lnTo>
                <a:lnTo>
                  <a:pt x="1880" y="280"/>
                </a:lnTo>
                <a:lnTo>
                  <a:pt x="1873" y="280"/>
                </a:lnTo>
                <a:lnTo>
                  <a:pt x="1859" y="280"/>
                </a:lnTo>
                <a:lnTo>
                  <a:pt x="1852" y="280"/>
                </a:lnTo>
                <a:lnTo>
                  <a:pt x="1839" y="280"/>
                </a:lnTo>
                <a:lnTo>
                  <a:pt x="1832" y="280"/>
                </a:lnTo>
                <a:lnTo>
                  <a:pt x="1818" y="280"/>
                </a:lnTo>
                <a:lnTo>
                  <a:pt x="1811" y="280"/>
                </a:lnTo>
                <a:lnTo>
                  <a:pt x="1804" y="280"/>
                </a:lnTo>
                <a:lnTo>
                  <a:pt x="1790" y="280"/>
                </a:lnTo>
                <a:lnTo>
                  <a:pt x="1784" y="280"/>
                </a:lnTo>
                <a:lnTo>
                  <a:pt x="1770" y="280"/>
                </a:lnTo>
                <a:lnTo>
                  <a:pt x="1763" y="280"/>
                </a:lnTo>
                <a:lnTo>
                  <a:pt x="1749" y="280"/>
                </a:lnTo>
                <a:lnTo>
                  <a:pt x="1742" y="280"/>
                </a:lnTo>
                <a:lnTo>
                  <a:pt x="1728" y="280"/>
                </a:lnTo>
                <a:lnTo>
                  <a:pt x="1722" y="280"/>
                </a:lnTo>
                <a:lnTo>
                  <a:pt x="1708" y="280"/>
                </a:lnTo>
                <a:lnTo>
                  <a:pt x="1701" y="280"/>
                </a:lnTo>
                <a:lnTo>
                  <a:pt x="1687" y="280"/>
                </a:lnTo>
                <a:lnTo>
                  <a:pt x="1680" y="280"/>
                </a:lnTo>
                <a:lnTo>
                  <a:pt x="1666" y="280"/>
                </a:lnTo>
                <a:lnTo>
                  <a:pt x="1660" y="280"/>
                </a:lnTo>
                <a:lnTo>
                  <a:pt x="1646" y="280"/>
                </a:lnTo>
                <a:lnTo>
                  <a:pt x="1639" y="280"/>
                </a:lnTo>
                <a:lnTo>
                  <a:pt x="1625" y="280"/>
                </a:lnTo>
                <a:lnTo>
                  <a:pt x="1618" y="280"/>
                </a:lnTo>
                <a:lnTo>
                  <a:pt x="1604" y="280"/>
                </a:lnTo>
                <a:lnTo>
                  <a:pt x="1598" y="280"/>
                </a:lnTo>
                <a:lnTo>
                  <a:pt x="1584" y="280"/>
                </a:lnTo>
                <a:lnTo>
                  <a:pt x="1577" y="280"/>
                </a:lnTo>
                <a:lnTo>
                  <a:pt x="1570" y="280"/>
                </a:lnTo>
                <a:lnTo>
                  <a:pt x="1556" y="280"/>
                </a:lnTo>
                <a:lnTo>
                  <a:pt x="1549" y="280"/>
                </a:lnTo>
                <a:lnTo>
                  <a:pt x="1536" y="280"/>
                </a:lnTo>
                <a:lnTo>
                  <a:pt x="1529" y="280"/>
                </a:lnTo>
                <a:lnTo>
                  <a:pt x="1515" y="280"/>
                </a:lnTo>
                <a:lnTo>
                  <a:pt x="1508" y="280"/>
                </a:lnTo>
                <a:lnTo>
                  <a:pt x="1494" y="280"/>
                </a:lnTo>
                <a:lnTo>
                  <a:pt x="1487" y="280"/>
                </a:lnTo>
                <a:lnTo>
                  <a:pt x="1474" y="280"/>
                </a:lnTo>
                <a:lnTo>
                  <a:pt x="1467" y="280"/>
                </a:lnTo>
                <a:lnTo>
                  <a:pt x="1453" y="280"/>
                </a:lnTo>
                <a:lnTo>
                  <a:pt x="1446" y="280"/>
                </a:lnTo>
                <a:lnTo>
                  <a:pt x="1432" y="280"/>
                </a:lnTo>
                <a:lnTo>
                  <a:pt x="1425" y="280"/>
                </a:lnTo>
                <a:lnTo>
                  <a:pt x="1412" y="280"/>
                </a:lnTo>
                <a:lnTo>
                  <a:pt x="1405" y="280"/>
                </a:lnTo>
                <a:lnTo>
                  <a:pt x="1391" y="280"/>
                </a:lnTo>
                <a:lnTo>
                  <a:pt x="1384" y="280"/>
                </a:lnTo>
                <a:lnTo>
                  <a:pt x="1370" y="280"/>
                </a:lnTo>
                <a:lnTo>
                  <a:pt x="1363" y="280"/>
                </a:lnTo>
                <a:lnTo>
                  <a:pt x="1357" y="280"/>
                </a:lnTo>
                <a:lnTo>
                  <a:pt x="1343" y="280"/>
                </a:lnTo>
                <a:lnTo>
                  <a:pt x="1336" y="280"/>
                </a:lnTo>
                <a:lnTo>
                  <a:pt x="1322" y="280"/>
                </a:lnTo>
                <a:lnTo>
                  <a:pt x="1315" y="280"/>
                </a:lnTo>
                <a:lnTo>
                  <a:pt x="1302" y="280"/>
                </a:lnTo>
                <a:lnTo>
                  <a:pt x="1295" y="280"/>
                </a:lnTo>
                <a:lnTo>
                  <a:pt x="1281" y="280"/>
                </a:lnTo>
                <a:lnTo>
                  <a:pt x="1274" y="280"/>
                </a:lnTo>
                <a:lnTo>
                  <a:pt x="1260" y="280"/>
                </a:lnTo>
                <a:lnTo>
                  <a:pt x="1253" y="280"/>
                </a:lnTo>
                <a:lnTo>
                  <a:pt x="1240" y="280"/>
                </a:lnTo>
                <a:lnTo>
                  <a:pt x="1233" y="280"/>
                </a:lnTo>
                <a:lnTo>
                  <a:pt x="1219" y="280"/>
                </a:lnTo>
                <a:lnTo>
                  <a:pt x="1212" y="280"/>
                </a:lnTo>
                <a:lnTo>
                  <a:pt x="1198" y="280"/>
                </a:lnTo>
                <a:lnTo>
                  <a:pt x="1191" y="280"/>
                </a:lnTo>
                <a:lnTo>
                  <a:pt x="1178" y="280"/>
                </a:lnTo>
                <a:lnTo>
                  <a:pt x="1171" y="280"/>
                </a:lnTo>
                <a:lnTo>
                  <a:pt x="1157" y="280"/>
                </a:lnTo>
                <a:lnTo>
                  <a:pt x="1150" y="280"/>
                </a:lnTo>
                <a:lnTo>
                  <a:pt x="1136" y="280"/>
                </a:lnTo>
                <a:lnTo>
                  <a:pt x="1129" y="280"/>
                </a:lnTo>
                <a:lnTo>
                  <a:pt x="1123" y="280"/>
                </a:lnTo>
                <a:lnTo>
                  <a:pt x="1109" y="280"/>
                </a:lnTo>
                <a:lnTo>
                  <a:pt x="1102" y="280"/>
                </a:lnTo>
                <a:lnTo>
                  <a:pt x="1088" y="280"/>
                </a:lnTo>
                <a:lnTo>
                  <a:pt x="1081" y="280"/>
                </a:lnTo>
                <a:lnTo>
                  <a:pt x="1067" y="280"/>
                </a:lnTo>
                <a:lnTo>
                  <a:pt x="1061" y="280"/>
                </a:lnTo>
                <a:lnTo>
                  <a:pt x="1047" y="280"/>
                </a:lnTo>
                <a:lnTo>
                  <a:pt x="1040" y="280"/>
                </a:lnTo>
                <a:lnTo>
                  <a:pt x="1026" y="280"/>
                </a:lnTo>
                <a:lnTo>
                  <a:pt x="1019" y="280"/>
                </a:lnTo>
                <a:lnTo>
                  <a:pt x="1005" y="280"/>
                </a:lnTo>
                <a:lnTo>
                  <a:pt x="999" y="280"/>
                </a:lnTo>
                <a:lnTo>
                  <a:pt x="985" y="280"/>
                </a:lnTo>
                <a:lnTo>
                  <a:pt x="978" y="280"/>
                </a:lnTo>
                <a:lnTo>
                  <a:pt x="964" y="280"/>
                </a:lnTo>
                <a:lnTo>
                  <a:pt x="957" y="280"/>
                </a:lnTo>
                <a:lnTo>
                  <a:pt x="943" y="280"/>
                </a:lnTo>
                <a:lnTo>
                  <a:pt x="937" y="280"/>
                </a:lnTo>
                <a:lnTo>
                  <a:pt x="923" y="280"/>
                </a:lnTo>
                <a:lnTo>
                  <a:pt x="916" y="280"/>
                </a:lnTo>
                <a:lnTo>
                  <a:pt x="902" y="280"/>
                </a:lnTo>
                <a:lnTo>
                  <a:pt x="895" y="280"/>
                </a:lnTo>
                <a:lnTo>
                  <a:pt x="888" y="280"/>
                </a:lnTo>
                <a:lnTo>
                  <a:pt x="875" y="280"/>
                </a:lnTo>
                <a:lnTo>
                  <a:pt x="868" y="280"/>
                </a:lnTo>
                <a:lnTo>
                  <a:pt x="854" y="280"/>
                </a:lnTo>
                <a:lnTo>
                  <a:pt x="847" y="280"/>
                </a:lnTo>
                <a:lnTo>
                  <a:pt x="833" y="280"/>
                </a:lnTo>
                <a:lnTo>
                  <a:pt x="826" y="280"/>
                </a:lnTo>
                <a:lnTo>
                  <a:pt x="813" y="280"/>
                </a:lnTo>
                <a:lnTo>
                  <a:pt x="806" y="280"/>
                </a:lnTo>
                <a:lnTo>
                  <a:pt x="792" y="280"/>
                </a:lnTo>
                <a:lnTo>
                  <a:pt x="785" y="280"/>
                </a:lnTo>
                <a:lnTo>
                  <a:pt x="771" y="280"/>
                </a:lnTo>
                <a:lnTo>
                  <a:pt x="764" y="280"/>
                </a:lnTo>
                <a:lnTo>
                  <a:pt x="751" y="280"/>
                </a:lnTo>
                <a:lnTo>
                  <a:pt x="744" y="280"/>
                </a:lnTo>
                <a:lnTo>
                  <a:pt x="730" y="280"/>
                </a:lnTo>
                <a:lnTo>
                  <a:pt x="723" y="280"/>
                </a:lnTo>
                <a:lnTo>
                  <a:pt x="709" y="280"/>
                </a:lnTo>
                <a:lnTo>
                  <a:pt x="702" y="280"/>
                </a:lnTo>
                <a:lnTo>
                  <a:pt x="689" y="280"/>
                </a:lnTo>
                <a:lnTo>
                  <a:pt x="682" y="280"/>
                </a:lnTo>
                <a:lnTo>
                  <a:pt x="675" y="280"/>
                </a:lnTo>
                <a:lnTo>
                  <a:pt x="661" y="280"/>
                </a:lnTo>
                <a:lnTo>
                  <a:pt x="654" y="280"/>
                </a:lnTo>
                <a:lnTo>
                  <a:pt x="641" y="280"/>
                </a:lnTo>
                <a:lnTo>
                  <a:pt x="634" y="280"/>
                </a:lnTo>
                <a:lnTo>
                  <a:pt x="620" y="280"/>
                </a:lnTo>
                <a:lnTo>
                  <a:pt x="613" y="280"/>
                </a:lnTo>
                <a:lnTo>
                  <a:pt x="599" y="280"/>
                </a:lnTo>
                <a:lnTo>
                  <a:pt x="592" y="280"/>
                </a:lnTo>
                <a:lnTo>
                  <a:pt x="579" y="280"/>
                </a:lnTo>
                <a:lnTo>
                  <a:pt x="572" y="280"/>
                </a:lnTo>
                <a:lnTo>
                  <a:pt x="558" y="280"/>
                </a:lnTo>
                <a:lnTo>
                  <a:pt x="551" y="280"/>
                </a:lnTo>
                <a:lnTo>
                  <a:pt x="537" y="280"/>
                </a:lnTo>
                <a:lnTo>
                  <a:pt x="530" y="280"/>
                </a:lnTo>
                <a:lnTo>
                  <a:pt x="517" y="280"/>
                </a:lnTo>
                <a:lnTo>
                  <a:pt x="510" y="280"/>
                </a:lnTo>
                <a:lnTo>
                  <a:pt x="496" y="280"/>
                </a:lnTo>
                <a:lnTo>
                  <a:pt x="489" y="280"/>
                </a:lnTo>
                <a:lnTo>
                  <a:pt x="475" y="280"/>
                </a:lnTo>
                <a:lnTo>
                  <a:pt x="468" y="280"/>
                </a:lnTo>
                <a:lnTo>
                  <a:pt x="455" y="280"/>
                </a:lnTo>
                <a:lnTo>
                  <a:pt x="448" y="280"/>
                </a:lnTo>
                <a:lnTo>
                  <a:pt x="441" y="280"/>
                </a:lnTo>
                <a:lnTo>
                  <a:pt x="427" y="280"/>
                </a:lnTo>
                <a:lnTo>
                  <a:pt x="420" y="280"/>
                </a:lnTo>
                <a:lnTo>
                  <a:pt x="406" y="280"/>
                </a:lnTo>
                <a:lnTo>
                  <a:pt x="400" y="280"/>
                </a:lnTo>
                <a:lnTo>
                  <a:pt x="386" y="280"/>
                </a:lnTo>
                <a:lnTo>
                  <a:pt x="379" y="280"/>
                </a:lnTo>
                <a:lnTo>
                  <a:pt x="365" y="280"/>
                </a:lnTo>
                <a:lnTo>
                  <a:pt x="358" y="280"/>
                </a:lnTo>
                <a:lnTo>
                  <a:pt x="344" y="280"/>
                </a:lnTo>
                <a:lnTo>
                  <a:pt x="338" y="280"/>
                </a:lnTo>
                <a:lnTo>
                  <a:pt x="324" y="280"/>
                </a:lnTo>
                <a:lnTo>
                  <a:pt x="317" y="280"/>
                </a:lnTo>
                <a:lnTo>
                  <a:pt x="303" y="280"/>
                </a:lnTo>
                <a:lnTo>
                  <a:pt x="296" y="280"/>
                </a:lnTo>
                <a:lnTo>
                  <a:pt x="282" y="280"/>
                </a:lnTo>
                <a:lnTo>
                  <a:pt x="276" y="280"/>
                </a:lnTo>
                <a:lnTo>
                  <a:pt x="262" y="280"/>
                </a:lnTo>
                <a:lnTo>
                  <a:pt x="255" y="280"/>
                </a:lnTo>
                <a:lnTo>
                  <a:pt x="241" y="280"/>
                </a:lnTo>
                <a:lnTo>
                  <a:pt x="234" y="280"/>
                </a:lnTo>
                <a:lnTo>
                  <a:pt x="227" y="280"/>
                </a:lnTo>
                <a:lnTo>
                  <a:pt x="214" y="280"/>
                </a:lnTo>
                <a:lnTo>
                  <a:pt x="207" y="280"/>
                </a:lnTo>
                <a:lnTo>
                  <a:pt x="193" y="280"/>
                </a:lnTo>
                <a:lnTo>
                  <a:pt x="186" y="280"/>
                </a:lnTo>
                <a:lnTo>
                  <a:pt x="172" y="280"/>
                </a:lnTo>
                <a:lnTo>
                  <a:pt x="165" y="280"/>
                </a:lnTo>
                <a:lnTo>
                  <a:pt x="152" y="280"/>
                </a:lnTo>
                <a:lnTo>
                  <a:pt x="145" y="280"/>
                </a:lnTo>
                <a:lnTo>
                  <a:pt x="131" y="280"/>
                </a:lnTo>
                <a:lnTo>
                  <a:pt x="124" y="280"/>
                </a:lnTo>
                <a:lnTo>
                  <a:pt x="110" y="280"/>
                </a:lnTo>
                <a:lnTo>
                  <a:pt x="103" y="280"/>
                </a:lnTo>
                <a:lnTo>
                  <a:pt x="90" y="280"/>
                </a:lnTo>
                <a:lnTo>
                  <a:pt x="83" y="280"/>
                </a:lnTo>
                <a:lnTo>
                  <a:pt x="69" y="280"/>
                </a:lnTo>
                <a:lnTo>
                  <a:pt x="62" y="280"/>
                </a:lnTo>
                <a:lnTo>
                  <a:pt x="48" y="280"/>
                </a:lnTo>
                <a:lnTo>
                  <a:pt x="41" y="280"/>
                </a:lnTo>
                <a:lnTo>
                  <a:pt x="28" y="280"/>
                </a:lnTo>
                <a:lnTo>
                  <a:pt x="21" y="280"/>
                </a:lnTo>
                <a:lnTo>
                  <a:pt x="7" y="280"/>
                </a:lnTo>
                <a:lnTo>
                  <a:pt x="0" y="280"/>
                </a:lnTo>
                <a:close/>
              </a:path>
            </a:pathLst>
          </a:custGeom>
          <a:noFill/>
          <a:ln w="9525">
            <a:noFill/>
            <a:round/>
            <a:headEnd/>
            <a:tailEnd/>
          </a:ln>
        </p:spPr>
        <p:txBody>
          <a:bodyPr/>
          <a:lstStyle/>
          <a:p>
            <a:endParaRPr lang="en-GB"/>
          </a:p>
        </p:txBody>
      </p:sp>
      <p:sp>
        <p:nvSpPr>
          <p:cNvPr id="388100" name="Freeform 4"/>
          <p:cNvSpPr>
            <a:spLocks/>
          </p:cNvSpPr>
          <p:nvPr/>
        </p:nvSpPr>
        <p:spPr bwMode="auto">
          <a:xfrm>
            <a:off x="1320800" y="4598988"/>
            <a:ext cx="6461125" cy="835025"/>
          </a:xfrm>
          <a:custGeom>
            <a:avLst/>
            <a:gdLst/>
            <a:ahLst/>
            <a:cxnLst>
              <a:cxn ang="0">
                <a:pos x="110" y="526"/>
              </a:cxn>
              <a:cxn ang="0">
                <a:pos x="241" y="526"/>
              </a:cxn>
              <a:cxn ang="0">
                <a:pos x="379" y="526"/>
              </a:cxn>
              <a:cxn ang="0">
                <a:pos x="510" y="526"/>
              </a:cxn>
              <a:cxn ang="0">
                <a:pos x="641" y="519"/>
              </a:cxn>
              <a:cxn ang="0">
                <a:pos x="771" y="513"/>
              </a:cxn>
              <a:cxn ang="0">
                <a:pos x="902" y="506"/>
              </a:cxn>
              <a:cxn ang="0">
                <a:pos x="1040" y="493"/>
              </a:cxn>
              <a:cxn ang="0">
                <a:pos x="1171" y="473"/>
              </a:cxn>
              <a:cxn ang="0">
                <a:pos x="1302" y="460"/>
              </a:cxn>
              <a:cxn ang="0">
                <a:pos x="1432" y="440"/>
              </a:cxn>
              <a:cxn ang="0">
                <a:pos x="1570" y="413"/>
              </a:cxn>
              <a:cxn ang="0">
                <a:pos x="1701" y="320"/>
              </a:cxn>
              <a:cxn ang="0">
                <a:pos x="1832" y="206"/>
              </a:cxn>
              <a:cxn ang="0">
                <a:pos x="1963" y="133"/>
              </a:cxn>
              <a:cxn ang="0">
                <a:pos x="2093" y="20"/>
              </a:cxn>
              <a:cxn ang="0">
                <a:pos x="2231" y="0"/>
              </a:cxn>
              <a:cxn ang="0">
                <a:pos x="2362" y="46"/>
              </a:cxn>
              <a:cxn ang="0">
                <a:pos x="2493" y="126"/>
              </a:cxn>
              <a:cxn ang="0">
                <a:pos x="2624" y="206"/>
              </a:cxn>
              <a:cxn ang="0">
                <a:pos x="2754" y="280"/>
              </a:cxn>
              <a:cxn ang="0">
                <a:pos x="2892" y="340"/>
              </a:cxn>
              <a:cxn ang="0">
                <a:pos x="3023" y="373"/>
              </a:cxn>
              <a:cxn ang="0">
                <a:pos x="3154" y="386"/>
              </a:cxn>
              <a:cxn ang="0">
                <a:pos x="3285" y="400"/>
              </a:cxn>
              <a:cxn ang="0">
                <a:pos x="3415" y="406"/>
              </a:cxn>
              <a:cxn ang="0">
                <a:pos x="3553" y="413"/>
              </a:cxn>
              <a:cxn ang="0">
                <a:pos x="3684" y="420"/>
              </a:cxn>
              <a:cxn ang="0">
                <a:pos x="3815" y="426"/>
              </a:cxn>
              <a:cxn ang="0">
                <a:pos x="3946" y="426"/>
              </a:cxn>
              <a:cxn ang="0">
                <a:pos x="4070" y="513"/>
              </a:cxn>
              <a:cxn ang="0">
                <a:pos x="3939" y="513"/>
              </a:cxn>
              <a:cxn ang="0">
                <a:pos x="3808" y="506"/>
              </a:cxn>
              <a:cxn ang="0">
                <a:pos x="3670" y="506"/>
              </a:cxn>
              <a:cxn ang="0">
                <a:pos x="3539" y="506"/>
              </a:cxn>
              <a:cxn ang="0">
                <a:pos x="3408" y="506"/>
              </a:cxn>
              <a:cxn ang="0">
                <a:pos x="3278" y="506"/>
              </a:cxn>
              <a:cxn ang="0">
                <a:pos x="3147" y="506"/>
              </a:cxn>
              <a:cxn ang="0">
                <a:pos x="3009" y="499"/>
              </a:cxn>
              <a:cxn ang="0">
                <a:pos x="2878" y="479"/>
              </a:cxn>
              <a:cxn ang="0">
                <a:pos x="2747" y="453"/>
              </a:cxn>
              <a:cxn ang="0">
                <a:pos x="2617" y="413"/>
              </a:cxn>
              <a:cxn ang="0">
                <a:pos x="2486" y="366"/>
              </a:cxn>
              <a:cxn ang="0">
                <a:pos x="2348" y="306"/>
              </a:cxn>
              <a:cxn ang="0">
                <a:pos x="2217" y="260"/>
              </a:cxn>
              <a:cxn ang="0">
                <a:pos x="2086" y="246"/>
              </a:cxn>
              <a:cxn ang="0">
                <a:pos x="1956" y="273"/>
              </a:cxn>
              <a:cxn ang="0">
                <a:pos x="1818" y="293"/>
              </a:cxn>
              <a:cxn ang="0">
                <a:pos x="1687" y="366"/>
              </a:cxn>
              <a:cxn ang="0">
                <a:pos x="1556" y="426"/>
              </a:cxn>
              <a:cxn ang="0">
                <a:pos x="1425" y="453"/>
              </a:cxn>
              <a:cxn ang="0">
                <a:pos x="1295" y="466"/>
              </a:cxn>
              <a:cxn ang="0">
                <a:pos x="1157" y="479"/>
              </a:cxn>
              <a:cxn ang="0">
                <a:pos x="1026" y="499"/>
              </a:cxn>
              <a:cxn ang="0">
                <a:pos x="895" y="506"/>
              </a:cxn>
              <a:cxn ang="0">
                <a:pos x="764" y="513"/>
              </a:cxn>
              <a:cxn ang="0">
                <a:pos x="634" y="519"/>
              </a:cxn>
              <a:cxn ang="0">
                <a:pos x="496" y="526"/>
              </a:cxn>
              <a:cxn ang="0">
                <a:pos x="365" y="526"/>
              </a:cxn>
              <a:cxn ang="0">
                <a:pos x="234" y="526"/>
              </a:cxn>
              <a:cxn ang="0">
                <a:pos x="103" y="526"/>
              </a:cxn>
            </a:cxnLst>
            <a:rect l="0" t="0" r="r" b="b"/>
            <a:pathLst>
              <a:path w="4070" h="526">
                <a:moveTo>
                  <a:pt x="0" y="526"/>
                </a:moveTo>
                <a:lnTo>
                  <a:pt x="0" y="526"/>
                </a:lnTo>
                <a:lnTo>
                  <a:pt x="7" y="526"/>
                </a:lnTo>
                <a:lnTo>
                  <a:pt x="21" y="526"/>
                </a:lnTo>
                <a:lnTo>
                  <a:pt x="28" y="526"/>
                </a:lnTo>
                <a:lnTo>
                  <a:pt x="41" y="526"/>
                </a:lnTo>
                <a:lnTo>
                  <a:pt x="48" y="526"/>
                </a:lnTo>
                <a:lnTo>
                  <a:pt x="62" y="526"/>
                </a:lnTo>
                <a:lnTo>
                  <a:pt x="69" y="526"/>
                </a:lnTo>
                <a:lnTo>
                  <a:pt x="83" y="526"/>
                </a:lnTo>
                <a:lnTo>
                  <a:pt x="90" y="526"/>
                </a:lnTo>
                <a:lnTo>
                  <a:pt x="103" y="526"/>
                </a:lnTo>
                <a:lnTo>
                  <a:pt x="110" y="526"/>
                </a:lnTo>
                <a:lnTo>
                  <a:pt x="124" y="526"/>
                </a:lnTo>
                <a:lnTo>
                  <a:pt x="131" y="526"/>
                </a:lnTo>
                <a:lnTo>
                  <a:pt x="145" y="526"/>
                </a:lnTo>
                <a:lnTo>
                  <a:pt x="152" y="526"/>
                </a:lnTo>
                <a:lnTo>
                  <a:pt x="165" y="526"/>
                </a:lnTo>
                <a:lnTo>
                  <a:pt x="172" y="526"/>
                </a:lnTo>
                <a:lnTo>
                  <a:pt x="186" y="526"/>
                </a:lnTo>
                <a:lnTo>
                  <a:pt x="193" y="526"/>
                </a:lnTo>
                <a:lnTo>
                  <a:pt x="207" y="526"/>
                </a:lnTo>
                <a:lnTo>
                  <a:pt x="214" y="526"/>
                </a:lnTo>
                <a:lnTo>
                  <a:pt x="227" y="526"/>
                </a:lnTo>
                <a:lnTo>
                  <a:pt x="234" y="526"/>
                </a:lnTo>
                <a:lnTo>
                  <a:pt x="241" y="526"/>
                </a:lnTo>
                <a:lnTo>
                  <a:pt x="255" y="526"/>
                </a:lnTo>
                <a:lnTo>
                  <a:pt x="262" y="526"/>
                </a:lnTo>
                <a:lnTo>
                  <a:pt x="276" y="526"/>
                </a:lnTo>
                <a:lnTo>
                  <a:pt x="282" y="526"/>
                </a:lnTo>
                <a:lnTo>
                  <a:pt x="296" y="526"/>
                </a:lnTo>
                <a:lnTo>
                  <a:pt x="303" y="526"/>
                </a:lnTo>
                <a:lnTo>
                  <a:pt x="317" y="526"/>
                </a:lnTo>
                <a:lnTo>
                  <a:pt x="324" y="526"/>
                </a:lnTo>
                <a:lnTo>
                  <a:pt x="338" y="526"/>
                </a:lnTo>
                <a:lnTo>
                  <a:pt x="344" y="526"/>
                </a:lnTo>
                <a:lnTo>
                  <a:pt x="358" y="526"/>
                </a:lnTo>
                <a:lnTo>
                  <a:pt x="365" y="526"/>
                </a:lnTo>
                <a:lnTo>
                  <a:pt x="379" y="526"/>
                </a:lnTo>
                <a:lnTo>
                  <a:pt x="386" y="526"/>
                </a:lnTo>
                <a:lnTo>
                  <a:pt x="400" y="526"/>
                </a:lnTo>
                <a:lnTo>
                  <a:pt x="406" y="526"/>
                </a:lnTo>
                <a:lnTo>
                  <a:pt x="420" y="526"/>
                </a:lnTo>
                <a:lnTo>
                  <a:pt x="427" y="526"/>
                </a:lnTo>
                <a:lnTo>
                  <a:pt x="441" y="526"/>
                </a:lnTo>
                <a:lnTo>
                  <a:pt x="448" y="526"/>
                </a:lnTo>
                <a:lnTo>
                  <a:pt x="455" y="526"/>
                </a:lnTo>
                <a:lnTo>
                  <a:pt x="468" y="526"/>
                </a:lnTo>
                <a:lnTo>
                  <a:pt x="475" y="526"/>
                </a:lnTo>
                <a:lnTo>
                  <a:pt x="489" y="526"/>
                </a:lnTo>
                <a:lnTo>
                  <a:pt x="496" y="526"/>
                </a:lnTo>
                <a:lnTo>
                  <a:pt x="510" y="526"/>
                </a:lnTo>
                <a:lnTo>
                  <a:pt x="517" y="526"/>
                </a:lnTo>
                <a:lnTo>
                  <a:pt x="530" y="526"/>
                </a:lnTo>
                <a:lnTo>
                  <a:pt x="537" y="519"/>
                </a:lnTo>
                <a:lnTo>
                  <a:pt x="551" y="519"/>
                </a:lnTo>
                <a:lnTo>
                  <a:pt x="558" y="519"/>
                </a:lnTo>
                <a:lnTo>
                  <a:pt x="572" y="519"/>
                </a:lnTo>
                <a:lnTo>
                  <a:pt x="579" y="519"/>
                </a:lnTo>
                <a:lnTo>
                  <a:pt x="592" y="519"/>
                </a:lnTo>
                <a:lnTo>
                  <a:pt x="599" y="519"/>
                </a:lnTo>
                <a:lnTo>
                  <a:pt x="613" y="519"/>
                </a:lnTo>
                <a:lnTo>
                  <a:pt x="620" y="519"/>
                </a:lnTo>
                <a:lnTo>
                  <a:pt x="634" y="519"/>
                </a:lnTo>
                <a:lnTo>
                  <a:pt x="641" y="519"/>
                </a:lnTo>
                <a:lnTo>
                  <a:pt x="654" y="519"/>
                </a:lnTo>
                <a:lnTo>
                  <a:pt x="661" y="519"/>
                </a:lnTo>
                <a:lnTo>
                  <a:pt x="675" y="519"/>
                </a:lnTo>
                <a:lnTo>
                  <a:pt x="682" y="519"/>
                </a:lnTo>
                <a:lnTo>
                  <a:pt x="689" y="519"/>
                </a:lnTo>
                <a:lnTo>
                  <a:pt x="702" y="519"/>
                </a:lnTo>
                <a:lnTo>
                  <a:pt x="709" y="519"/>
                </a:lnTo>
                <a:lnTo>
                  <a:pt x="723" y="519"/>
                </a:lnTo>
                <a:lnTo>
                  <a:pt x="730" y="513"/>
                </a:lnTo>
                <a:lnTo>
                  <a:pt x="744" y="513"/>
                </a:lnTo>
                <a:lnTo>
                  <a:pt x="751" y="513"/>
                </a:lnTo>
                <a:lnTo>
                  <a:pt x="764" y="513"/>
                </a:lnTo>
                <a:lnTo>
                  <a:pt x="771" y="513"/>
                </a:lnTo>
                <a:lnTo>
                  <a:pt x="785" y="513"/>
                </a:lnTo>
                <a:lnTo>
                  <a:pt x="792" y="513"/>
                </a:lnTo>
                <a:lnTo>
                  <a:pt x="806" y="513"/>
                </a:lnTo>
                <a:lnTo>
                  <a:pt x="813" y="513"/>
                </a:lnTo>
                <a:lnTo>
                  <a:pt x="826" y="513"/>
                </a:lnTo>
                <a:lnTo>
                  <a:pt x="833" y="513"/>
                </a:lnTo>
                <a:lnTo>
                  <a:pt x="847" y="506"/>
                </a:lnTo>
                <a:lnTo>
                  <a:pt x="854" y="506"/>
                </a:lnTo>
                <a:lnTo>
                  <a:pt x="868" y="506"/>
                </a:lnTo>
                <a:lnTo>
                  <a:pt x="875" y="506"/>
                </a:lnTo>
                <a:lnTo>
                  <a:pt x="888" y="506"/>
                </a:lnTo>
                <a:lnTo>
                  <a:pt x="895" y="506"/>
                </a:lnTo>
                <a:lnTo>
                  <a:pt x="902" y="506"/>
                </a:lnTo>
                <a:lnTo>
                  <a:pt x="916" y="506"/>
                </a:lnTo>
                <a:lnTo>
                  <a:pt x="923" y="506"/>
                </a:lnTo>
                <a:lnTo>
                  <a:pt x="937" y="506"/>
                </a:lnTo>
                <a:lnTo>
                  <a:pt x="943" y="506"/>
                </a:lnTo>
                <a:lnTo>
                  <a:pt x="957" y="506"/>
                </a:lnTo>
                <a:lnTo>
                  <a:pt x="964" y="499"/>
                </a:lnTo>
                <a:lnTo>
                  <a:pt x="978" y="499"/>
                </a:lnTo>
                <a:lnTo>
                  <a:pt x="985" y="499"/>
                </a:lnTo>
                <a:lnTo>
                  <a:pt x="999" y="499"/>
                </a:lnTo>
                <a:lnTo>
                  <a:pt x="1005" y="493"/>
                </a:lnTo>
                <a:lnTo>
                  <a:pt x="1019" y="493"/>
                </a:lnTo>
                <a:lnTo>
                  <a:pt x="1026" y="493"/>
                </a:lnTo>
                <a:lnTo>
                  <a:pt x="1040" y="493"/>
                </a:lnTo>
                <a:lnTo>
                  <a:pt x="1047" y="486"/>
                </a:lnTo>
                <a:lnTo>
                  <a:pt x="1061" y="486"/>
                </a:lnTo>
                <a:lnTo>
                  <a:pt x="1067" y="486"/>
                </a:lnTo>
                <a:lnTo>
                  <a:pt x="1081" y="486"/>
                </a:lnTo>
                <a:lnTo>
                  <a:pt x="1088" y="479"/>
                </a:lnTo>
                <a:lnTo>
                  <a:pt x="1102" y="479"/>
                </a:lnTo>
                <a:lnTo>
                  <a:pt x="1109" y="479"/>
                </a:lnTo>
                <a:lnTo>
                  <a:pt x="1123" y="479"/>
                </a:lnTo>
                <a:lnTo>
                  <a:pt x="1129" y="473"/>
                </a:lnTo>
                <a:lnTo>
                  <a:pt x="1136" y="473"/>
                </a:lnTo>
                <a:lnTo>
                  <a:pt x="1150" y="466"/>
                </a:lnTo>
                <a:lnTo>
                  <a:pt x="1157" y="473"/>
                </a:lnTo>
                <a:lnTo>
                  <a:pt x="1171" y="473"/>
                </a:lnTo>
                <a:lnTo>
                  <a:pt x="1178" y="473"/>
                </a:lnTo>
                <a:lnTo>
                  <a:pt x="1191" y="466"/>
                </a:lnTo>
                <a:lnTo>
                  <a:pt x="1198" y="466"/>
                </a:lnTo>
                <a:lnTo>
                  <a:pt x="1212" y="473"/>
                </a:lnTo>
                <a:lnTo>
                  <a:pt x="1219" y="466"/>
                </a:lnTo>
                <a:lnTo>
                  <a:pt x="1233" y="473"/>
                </a:lnTo>
                <a:lnTo>
                  <a:pt x="1240" y="473"/>
                </a:lnTo>
                <a:lnTo>
                  <a:pt x="1253" y="466"/>
                </a:lnTo>
                <a:lnTo>
                  <a:pt x="1260" y="466"/>
                </a:lnTo>
                <a:lnTo>
                  <a:pt x="1274" y="466"/>
                </a:lnTo>
                <a:lnTo>
                  <a:pt x="1281" y="460"/>
                </a:lnTo>
                <a:lnTo>
                  <a:pt x="1295" y="460"/>
                </a:lnTo>
                <a:lnTo>
                  <a:pt x="1302" y="460"/>
                </a:lnTo>
                <a:lnTo>
                  <a:pt x="1315" y="453"/>
                </a:lnTo>
                <a:lnTo>
                  <a:pt x="1322" y="460"/>
                </a:lnTo>
                <a:lnTo>
                  <a:pt x="1336" y="466"/>
                </a:lnTo>
                <a:lnTo>
                  <a:pt x="1343" y="466"/>
                </a:lnTo>
                <a:lnTo>
                  <a:pt x="1357" y="466"/>
                </a:lnTo>
                <a:lnTo>
                  <a:pt x="1363" y="460"/>
                </a:lnTo>
                <a:lnTo>
                  <a:pt x="1370" y="460"/>
                </a:lnTo>
                <a:lnTo>
                  <a:pt x="1384" y="453"/>
                </a:lnTo>
                <a:lnTo>
                  <a:pt x="1391" y="446"/>
                </a:lnTo>
                <a:lnTo>
                  <a:pt x="1405" y="453"/>
                </a:lnTo>
                <a:lnTo>
                  <a:pt x="1412" y="446"/>
                </a:lnTo>
                <a:lnTo>
                  <a:pt x="1425" y="440"/>
                </a:lnTo>
                <a:lnTo>
                  <a:pt x="1432" y="440"/>
                </a:lnTo>
                <a:lnTo>
                  <a:pt x="1446" y="440"/>
                </a:lnTo>
                <a:lnTo>
                  <a:pt x="1453" y="440"/>
                </a:lnTo>
                <a:lnTo>
                  <a:pt x="1467" y="440"/>
                </a:lnTo>
                <a:lnTo>
                  <a:pt x="1474" y="446"/>
                </a:lnTo>
                <a:lnTo>
                  <a:pt x="1487" y="440"/>
                </a:lnTo>
                <a:lnTo>
                  <a:pt x="1494" y="433"/>
                </a:lnTo>
                <a:lnTo>
                  <a:pt x="1508" y="426"/>
                </a:lnTo>
                <a:lnTo>
                  <a:pt x="1515" y="426"/>
                </a:lnTo>
                <a:lnTo>
                  <a:pt x="1529" y="426"/>
                </a:lnTo>
                <a:lnTo>
                  <a:pt x="1536" y="420"/>
                </a:lnTo>
                <a:lnTo>
                  <a:pt x="1549" y="420"/>
                </a:lnTo>
                <a:lnTo>
                  <a:pt x="1556" y="413"/>
                </a:lnTo>
                <a:lnTo>
                  <a:pt x="1570" y="413"/>
                </a:lnTo>
                <a:lnTo>
                  <a:pt x="1577" y="400"/>
                </a:lnTo>
                <a:lnTo>
                  <a:pt x="1584" y="393"/>
                </a:lnTo>
                <a:lnTo>
                  <a:pt x="1598" y="386"/>
                </a:lnTo>
                <a:lnTo>
                  <a:pt x="1604" y="386"/>
                </a:lnTo>
                <a:lnTo>
                  <a:pt x="1618" y="380"/>
                </a:lnTo>
                <a:lnTo>
                  <a:pt x="1625" y="366"/>
                </a:lnTo>
                <a:lnTo>
                  <a:pt x="1639" y="366"/>
                </a:lnTo>
                <a:lnTo>
                  <a:pt x="1646" y="360"/>
                </a:lnTo>
                <a:lnTo>
                  <a:pt x="1660" y="353"/>
                </a:lnTo>
                <a:lnTo>
                  <a:pt x="1666" y="346"/>
                </a:lnTo>
                <a:lnTo>
                  <a:pt x="1680" y="333"/>
                </a:lnTo>
                <a:lnTo>
                  <a:pt x="1687" y="326"/>
                </a:lnTo>
                <a:lnTo>
                  <a:pt x="1701" y="320"/>
                </a:lnTo>
                <a:lnTo>
                  <a:pt x="1708" y="306"/>
                </a:lnTo>
                <a:lnTo>
                  <a:pt x="1722" y="293"/>
                </a:lnTo>
                <a:lnTo>
                  <a:pt x="1728" y="286"/>
                </a:lnTo>
                <a:lnTo>
                  <a:pt x="1742" y="273"/>
                </a:lnTo>
                <a:lnTo>
                  <a:pt x="1749" y="266"/>
                </a:lnTo>
                <a:lnTo>
                  <a:pt x="1763" y="246"/>
                </a:lnTo>
                <a:lnTo>
                  <a:pt x="1770" y="253"/>
                </a:lnTo>
                <a:lnTo>
                  <a:pt x="1784" y="246"/>
                </a:lnTo>
                <a:lnTo>
                  <a:pt x="1790" y="233"/>
                </a:lnTo>
                <a:lnTo>
                  <a:pt x="1804" y="226"/>
                </a:lnTo>
                <a:lnTo>
                  <a:pt x="1811" y="213"/>
                </a:lnTo>
                <a:lnTo>
                  <a:pt x="1818" y="206"/>
                </a:lnTo>
                <a:lnTo>
                  <a:pt x="1832" y="206"/>
                </a:lnTo>
                <a:lnTo>
                  <a:pt x="1839" y="213"/>
                </a:lnTo>
                <a:lnTo>
                  <a:pt x="1852" y="213"/>
                </a:lnTo>
                <a:lnTo>
                  <a:pt x="1859" y="213"/>
                </a:lnTo>
                <a:lnTo>
                  <a:pt x="1873" y="206"/>
                </a:lnTo>
                <a:lnTo>
                  <a:pt x="1880" y="193"/>
                </a:lnTo>
                <a:lnTo>
                  <a:pt x="1894" y="186"/>
                </a:lnTo>
                <a:lnTo>
                  <a:pt x="1901" y="173"/>
                </a:lnTo>
                <a:lnTo>
                  <a:pt x="1914" y="160"/>
                </a:lnTo>
                <a:lnTo>
                  <a:pt x="1921" y="160"/>
                </a:lnTo>
                <a:lnTo>
                  <a:pt x="1935" y="146"/>
                </a:lnTo>
                <a:lnTo>
                  <a:pt x="1942" y="146"/>
                </a:lnTo>
                <a:lnTo>
                  <a:pt x="1956" y="140"/>
                </a:lnTo>
                <a:lnTo>
                  <a:pt x="1963" y="133"/>
                </a:lnTo>
                <a:lnTo>
                  <a:pt x="1976" y="126"/>
                </a:lnTo>
                <a:lnTo>
                  <a:pt x="1983" y="113"/>
                </a:lnTo>
                <a:lnTo>
                  <a:pt x="1997" y="106"/>
                </a:lnTo>
                <a:lnTo>
                  <a:pt x="2004" y="93"/>
                </a:lnTo>
                <a:lnTo>
                  <a:pt x="2018" y="86"/>
                </a:lnTo>
                <a:lnTo>
                  <a:pt x="2025" y="73"/>
                </a:lnTo>
                <a:lnTo>
                  <a:pt x="2038" y="66"/>
                </a:lnTo>
                <a:lnTo>
                  <a:pt x="2045" y="53"/>
                </a:lnTo>
                <a:lnTo>
                  <a:pt x="2052" y="46"/>
                </a:lnTo>
                <a:lnTo>
                  <a:pt x="2066" y="40"/>
                </a:lnTo>
                <a:lnTo>
                  <a:pt x="2073" y="33"/>
                </a:lnTo>
                <a:lnTo>
                  <a:pt x="2086" y="26"/>
                </a:lnTo>
                <a:lnTo>
                  <a:pt x="2093" y="20"/>
                </a:lnTo>
                <a:lnTo>
                  <a:pt x="2107" y="13"/>
                </a:lnTo>
                <a:lnTo>
                  <a:pt x="2114" y="13"/>
                </a:lnTo>
                <a:lnTo>
                  <a:pt x="2128" y="6"/>
                </a:lnTo>
                <a:lnTo>
                  <a:pt x="2135" y="6"/>
                </a:lnTo>
                <a:lnTo>
                  <a:pt x="2148" y="0"/>
                </a:lnTo>
                <a:lnTo>
                  <a:pt x="2155" y="0"/>
                </a:lnTo>
                <a:lnTo>
                  <a:pt x="2169" y="0"/>
                </a:lnTo>
                <a:lnTo>
                  <a:pt x="2176" y="0"/>
                </a:lnTo>
                <a:lnTo>
                  <a:pt x="2190" y="0"/>
                </a:lnTo>
                <a:lnTo>
                  <a:pt x="2197" y="0"/>
                </a:lnTo>
                <a:lnTo>
                  <a:pt x="2210" y="0"/>
                </a:lnTo>
                <a:lnTo>
                  <a:pt x="2217" y="0"/>
                </a:lnTo>
                <a:lnTo>
                  <a:pt x="2231" y="0"/>
                </a:lnTo>
                <a:lnTo>
                  <a:pt x="2238" y="0"/>
                </a:lnTo>
                <a:lnTo>
                  <a:pt x="2252" y="6"/>
                </a:lnTo>
                <a:lnTo>
                  <a:pt x="2259" y="6"/>
                </a:lnTo>
                <a:lnTo>
                  <a:pt x="2265" y="6"/>
                </a:lnTo>
                <a:lnTo>
                  <a:pt x="2279" y="13"/>
                </a:lnTo>
                <a:lnTo>
                  <a:pt x="2286" y="13"/>
                </a:lnTo>
                <a:lnTo>
                  <a:pt x="2300" y="20"/>
                </a:lnTo>
                <a:lnTo>
                  <a:pt x="2307" y="20"/>
                </a:lnTo>
                <a:lnTo>
                  <a:pt x="2321" y="26"/>
                </a:lnTo>
                <a:lnTo>
                  <a:pt x="2327" y="33"/>
                </a:lnTo>
                <a:lnTo>
                  <a:pt x="2341" y="33"/>
                </a:lnTo>
                <a:lnTo>
                  <a:pt x="2348" y="40"/>
                </a:lnTo>
                <a:lnTo>
                  <a:pt x="2362" y="46"/>
                </a:lnTo>
                <a:lnTo>
                  <a:pt x="2369" y="53"/>
                </a:lnTo>
                <a:lnTo>
                  <a:pt x="2383" y="53"/>
                </a:lnTo>
                <a:lnTo>
                  <a:pt x="2389" y="60"/>
                </a:lnTo>
                <a:lnTo>
                  <a:pt x="2403" y="66"/>
                </a:lnTo>
                <a:lnTo>
                  <a:pt x="2410" y="73"/>
                </a:lnTo>
                <a:lnTo>
                  <a:pt x="2424" y="80"/>
                </a:lnTo>
                <a:lnTo>
                  <a:pt x="2431" y="86"/>
                </a:lnTo>
                <a:lnTo>
                  <a:pt x="2445" y="93"/>
                </a:lnTo>
                <a:lnTo>
                  <a:pt x="2451" y="100"/>
                </a:lnTo>
                <a:lnTo>
                  <a:pt x="2465" y="106"/>
                </a:lnTo>
                <a:lnTo>
                  <a:pt x="2472" y="113"/>
                </a:lnTo>
                <a:lnTo>
                  <a:pt x="2486" y="120"/>
                </a:lnTo>
                <a:lnTo>
                  <a:pt x="2493" y="126"/>
                </a:lnTo>
                <a:lnTo>
                  <a:pt x="2500" y="126"/>
                </a:lnTo>
                <a:lnTo>
                  <a:pt x="2513" y="133"/>
                </a:lnTo>
                <a:lnTo>
                  <a:pt x="2520" y="140"/>
                </a:lnTo>
                <a:lnTo>
                  <a:pt x="2534" y="146"/>
                </a:lnTo>
                <a:lnTo>
                  <a:pt x="2541" y="153"/>
                </a:lnTo>
                <a:lnTo>
                  <a:pt x="2555" y="160"/>
                </a:lnTo>
                <a:lnTo>
                  <a:pt x="2562" y="166"/>
                </a:lnTo>
                <a:lnTo>
                  <a:pt x="2575" y="173"/>
                </a:lnTo>
                <a:lnTo>
                  <a:pt x="2582" y="180"/>
                </a:lnTo>
                <a:lnTo>
                  <a:pt x="2596" y="186"/>
                </a:lnTo>
                <a:lnTo>
                  <a:pt x="2603" y="193"/>
                </a:lnTo>
                <a:lnTo>
                  <a:pt x="2617" y="200"/>
                </a:lnTo>
                <a:lnTo>
                  <a:pt x="2624" y="206"/>
                </a:lnTo>
                <a:lnTo>
                  <a:pt x="2637" y="213"/>
                </a:lnTo>
                <a:lnTo>
                  <a:pt x="2644" y="220"/>
                </a:lnTo>
                <a:lnTo>
                  <a:pt x="2658" y="226"/>
                </a:lnTo>
                <a:lnTo>
                  <a:pt x="2665" y="233"/>
                </a:lnTo>
                <a:lnTo>
                  <a:pt x="2679" y="240"/>
                </a:lnTo>
                <a:lnTo>
                  <a:pt x="2686" y="246"/>
                </a:lnTo>
                <a:lnTo>
                  <a:pt x="2699" y="253"/>
                </a:lnTo>
                <a:lnTo>
                  <a:pt x="2706" y="253"/>
                </a:lnTo>
                <a:lnTo>
                  <a:pt x="2713" y="260"/>
                </a:lnTo>
                <a:lnTo>
                  <a:pt x="2727" y="266"/>
                </a:lnTo>
                <a:lnTo>
                  <a:pt x="2734" y="273"/>
                </a:lnTo>
                <a:lnTo>
                  <a:pt x="2747" y="280"/>
                </a:lnTo>
                <a:lnTo>
                  <a:pt x="2754" y="280"/>
                </a:lnTo>
                <a:lnTo>
                  <a:pt x="2768" y="286"/>
                </a:lnTo>
                <a:lnTo>
                  <a:pt x="2775" y="293"/>
                </a:lnTo>
                <a:lnTo>
                  <a:pt x="2789" y="300"/>
                </a:lnTo>
                <a:lnTo>
                  <a:pt x="2796" y="300"/>
                </a:lnTo>
                <a:lnTo>
                  <a:pt x="2809" y="306"/>
                </a:lnTo>
                <a:lnTo>
                  <a:pt x="2816" y="313"/>
                </a:lnTo>
                <a:lnTo>
                  <a:pt x="2830" y="313"/>
                </a:lnTo>
                <a:lnTo>
                  <a:pt x="2837" y="320"/>
                </a:lnTo>
                <a:lnTo>
                  <a:pt x="2851" y="326"/>
                </a:lnTo>
                <a:lnTo>
                  <a:pt x="2858" y="326"/>
                </a:lnTo>
                <a:lnTo>
                  <a:pt x="2871" y="333"/>
                </a:lnTo>
                <a:lnTo>
                  <a:pt x="2878" y="333"/>
                </a:lnTo>
                <a:lnTo>
                  <a:pt x="2892" y="340"/>
                </a:lnTo>
                <a:lnTo>
                  <a:pt x="2899" y="340"/>
                </a:lnTo>
                <a:lnTo>
                  <a:pt x="2913" y="346"/>
                </a:lnTo>
                <a:lnTo>
                  <a:pt x="2920" y="346"/>
                </a:lnTo>
                <a:lnTo>
                  <a:pt x="2933" y="353"/>
                </a:lnTo>
                <a:lnTo>
                  <a:pt x="2940" y="353"/>
                </a:lnTo>
                <a:lnTo>
                  <a:pt x="2947" y="353"/>
                </a:lnTo>
                <a:lnTo>
                  <a:pt x="2961" y="360"/>
                </a:lnTo>
                <a:lnTo>
                  <a:pt x="2968" y="360"/>
                </a:lnTo>
                <a:lnTo>
                  <a:pt x="2982" y="360"/>
                </a:lnTo>
                <a:lnTo>
                  <a:pt x="2988" y="366"/>
                </a:lnTo>
                <a:lnTo>
                  <a:pt x="3002" y="366"/>
                </a:lnTo>
                <a:lnTo>
                  <a:pt x="3009" y="366"/>
                </a:lnTo>
                <a:lnTo>
                  <a:pt x="3023" y="373"/>
                </a:lnTo>
                <a:lnTo>
                  <a:pt x="3030" y="373"/>
                </a:lnTo>
                <a:lnTo>
                  <a:pt x="3044" y="373"/>
                </a:lnTo>
                <a:lnTo>
                  <a:pt x="3050" y="373"/>
                </a:lnTo>
                <a:lnTo>
                  <a:pt x="3064" y="380"/>
                </a:lnTo>
                <a:lnTo>
                  <a:pt x="3071" y="380"/>
                </a:lnTo>
                <a:lnTo>
                  <a:pt x="3085" y="380"/>
                </a:lnTo>
                <a:lnTo>
                  <a:pt x="3092" y="380"/>
                </a:lnTo>
                <a:lnTo>
                  <a:pt x="3106" y="380"/>
                </a:lnTo>
                <a:lnTo>
                  <a:pt x="3112" y="386"/>
                </a:lnTo>
                <a:lnTo>
                  <a:pt x="3126" y="386"/>
                </a:lnTo>
                <a:lnTo>
                  <a:pt x="3133" y="386"/>
                </a:lnTo>
                <a:lnTo>
                  <a:pt x="3147" y="386"/>
                </a:lnTo>
                <a:lnTo>
                  <a:pt x="3154" y="386"/>
                </a:lnTo>
                <a:lnTo>
                  <a:pt x="3167" y="386"/>
                </a:lnTo>
                <a:lnTo>
                  <a:pt x="3174" y="393"/>
                </a:lnTo>
                <a:lnTo>
                  <a:pt x="3181" y="393"/>
                </a:lnTo>
                <a:lnTo>
                  <a:pt x="3195" y="393"/>
                </a:lnTo>
                <a:lnTo>
                  <a:pt x="3202" y="393"/>
                </a:lnTo>
                <a:lnTo>
                  <a:pt x="3216" y="393"/>
                </a:lnTo>
                <a:lnTo>
                  <a:pt x="3223" y="393"/>
                </a:lnTo>
                <a:lnTo>
                  <a:pt x="3236" y="400"/>
                </a:lnTo>
                <a:lnTo>
                  <a:pt x="3243" y="400"/>
                </a:lnTo>
                <a:lnTo>
                  <a:pt x="3257" y="400"/>
                </a:lnTo>
                <a:lnTo>
                  <a:pt x="3264" y="400"/>
                </a:lnTo>
                <a:lnTo>
                  <a:pt x="3278" y="400"/>
                </a:lnTo>
                <a:lnTo>
                  <a:pt x="3285" y="400"/>
                </a:lnTo>
                <a:lnTo>
                  <a:pt x="3298" y="400"/>
                </a:lnTo>
                <a:lnTo>
                  <a:pt x="3305" y="400"/>
                </a:lnTo>
                <a:lnTo>
                  <a:pt x="3319" y="400"/>
                </a:lnTo>
                <a:lnTo>
                  <a:pt x="3326" y="406"/>
                </a:lnTo>
                <a:lnTo>
                  <a:pt x="3340" y="406"/>
                </a:lnTo>
                <a:lnTo>
                  <a:pt x="3347" y="406"/>
                </a:lnTo>
                <a:lnTo>
                  <a:pt x="3360" y="406"/>
                </a:lnTo>
                <a:lnTo>
                  <a:pt x="3367" y="406"/>
                </a:lnTo>
                <a:lnTo>
                  <a:pt x="3381" y="406"/>
                </a:lnTo>
                <a:lnTo>
                  <a:pt x="3388" y="406"/>
                </a:lnTo>
                <a:lnTo>
                  <a:pt x="3395" y="406"/>
                </a:lnTo>
                <a:lnTo>
                  <a:pt x="3408" y="406"/>
                </a:lnTo>
                <a:lnTo>
                  <a:pt x="3415" y="406"/>
                </a:lnTo>
                <a:lnTo>
                  <a:pt x="3429" y="413"/>
                </a:lnTo>
                <a:lnTo>
                  <a:pt x="3436" y="413"/>
                </a:lnTo>
                <a:lnTo>
                  <a:pt x="3450" y="413"/>
                </a:lnTo>
                <a:lnTo>
                  <a:pt x="3457" y="413"/>
                </a:lnTo>
                <a:lnTo>
                  <a:pt x="3470" y="413"/>
                </a:lnTo>
                <a:lnTo>
                  <a:pt x="3477" y="413"/>
                </a:lnTo>
                <a:lnTo>
                  <a:pt x="3491" y="413"/>
                </a:lnTo>
                <a:lnTo>
                  <a:pt x="3498" y="413"/>
                </a:lnTo>
                <a:lnTo>
                  <a:pt x="3512" y="413"/>
                </a:lnTo>
                <a:lnTo>
                  <a:pt x="3519" y="413"/>
                </a:lnTo>
                <a:lnTo>
                  <a:pt x="3532" y="413"/>
                </a:lnTo>
                <a:lnTo>
                  <a:pt x="3539" y="413"/>
                </a:lnTo>
                <a:lnTo>
                  <a:pt x="3553" y="413"/>
                </a:lnTo>
                <a:lnTo>
                  <a:pt x="3560" y="413"/>
                </a:lnTo>
                <a:lnTo>
                  <a:pt x="3574" y="420"/>
                </a:lnTo>
                <a:lnTo>
                  <a:pt x="3581" y="420"/>
                </a:lnTo>
                <a:lnTo>
                  <a:pt x="3594" y="420"/>
                </a:lnTo>
                <a:lnTo>
                  <a:pt x="3601" y="420"/>
                </a:lnTo>
                <a:lnTo>
                  <a:pt x="3615" y="420"/>
                </a:lnTo>
                <a:lnTo>
                  <a:pt x="3622" y="420"/>
                </a:lnTo>
                <a:lnTo>
                  <a:pt x="3629" y="420"/>
                </a:lnTo>
                <a:lnTo>
                  <a:pt x="3643" y="420"/>
                </a:lnTo>
                <a:lnTo>
                  <a:pt x="3649" y="420"/>
                </a:lnTo>
                <a:lnTo>
                  <a:pt x="3663" y="420"/>
                </a:lnTo>
                <a:lnTo>
                  <a:pt x="3670" y="420"/>
                </a:lnTo>
                <a:lnTo>
                  <a:pt x="3684" y="420"/>
                </a:lnTo>
                <a:lnTo>
                  <a:pt x="3691" y="420"/>
                </a:lnTo>
                <a:lnTo>
                  <a:pt x="3705" y="420"/>
                </a:lnTo>
                <a:lnTo>
                  <a:pt x="3711" y="420"/>
                </a:lnTo>
                <a:lnTo>
                  <a:pt x="3725" y="420"/>
                </a:lnTo>
                <a:lnTo>
                  <a:pt x="3732" y="420"/>
                </a:lnTo>
                <a:lnTo>
                  <a:pt x="3746" y="420"/>
                </a:lnTo>
                <a:lnTo>
                  <a:pt x="3753" y="420"/>
                </a:lnTo>
                <a:lnTo>
                  <a:pt x="3767" y="420"/>
                </a:lnTo>
                <a:lnTo>
                  <a:pt x="3773" y="420"/>
                </a:lnTo>
                <a:lnTo>
                  <a:pt x="3787" y="420"/>
                </a:lnTo>
                <a:lnTo>
                  <a:pt x="3794" y="426"/>
                </a:lnTo>
                <a:lnTo>
                  <a:pt x="3808" y="426"/>
                </a:lnTo>
                <a:lnTo>
                  <a:pt x="3815" y="426"/>
                </a:lnTo>
                <a:lnTo>
                  <a:pt x="3829" y="426"/>
                </a:lnTo>
                <a:lnTo>
                  <a:pt x="3835" y="426"/>
                </a:lnTo>
                <a:lnTo>
                  <a:pt x="3842" y="426"/>
                </a:lnTo>
                <a:lnTo>
                  <a:pt x="3856" y="426"/>
                </a:lnTo>
                <a:lnTo>
                  <a:pt x="3863" y="426"/>
                </a:lnTo>
                <a:lnTo>
                  <a:pt x="3877" y="426"/>
                </a:lnTo>
                <a:lnTo>
                  <a:pt x="3884" y="426"/>
                </a:lnTo>
                <a:lnTo>
                  <a:pt x="3897" y="426"/>
                </a:lnTo>
                <a:lnTo>
                  <a:pt x="3904" y="426"/>
                </a:lnTo>
                <a:lnTo>
                  <a:pt x="3918" y="426"/>
                </a:lnTo>
                <a:lnTo>
                  <a:pt x="3925" y="426"/>
                </a:lnTo>
                <a:lnTo>
                  <a:pt x="3939" y="426"/>
                </a:lnTo>
                <a:lnTo>
                  <a:pt x="3946" y="426"/>
                </a:lnTo>
                <a:lnTo>
                  <a:pt x="3959" y="426"/>
                </a:lnTo>
                <a:lnTo>
                  <a:pt x="3966" y="426"/>
                </a:lnTo>
                <a:lnTo>
                  <a:pt x="3980" y="426"/>
                </a:lnTo>
                <a:lnTo>
                  <a:pt x="3987" y="426"/>
                </a:lnTo>
                <a:lnTo>
                  <a:pt x="4001" y="426"/>
                </a:lnTo>
                <a:lnTo>
                  <a:pt x="4008" y="426"/>
                </a:lnTo>
                <a:lnTo>
                  <a:pt x="4021" y="426"/>
                </a:lnTo>
                <a:lnTo>
                  <a:pt x="4028" y="426"/>
                </a:lnTo>
                <a:lnTo>
                  <a:pt x="4042" y="426"/>
                </a:lnTo>
                <a:lnTo>
                  <a:pt x="4049" y="426"/>
                </a:lnTo>
                <a:lnTo>
                  <a:pt x="4063" y="426"/>
                </a:lnTo>
                <a:lnTo>
                  <a:pt x="4070" y="426"/>
                </a:lnTo>
                <a:lnTo>
                  <a:pt x="4070" y="513"/>
                </a:lnTo>
                <a:lnTo>
                  <a:pt x="4063" y="513"/>
                </a:lnTo>
                <a:lnTo>
                  <a:pt x="4049" y="513"/>
                </a:lnTo>
                <a:lnTo>
                  <a:pt x="4042" y="513"/>
                </a:lnTo>
                <a:lnTo>
                  <a:pt x="4028" y="513"/>
                </a:lnTo>
                <a:lnTo>
                  <a:pt x="4021" y="513"/>
                </a:lnTo>
                <a:lnTo>
                  <a:pt x="4008" y="513"/>
                </a:lnTo>
                <a:lnTo>
                  <a:pt x="4001" y="513"/>
                </a:lnTo>
                <a:lnTo>
                  <a:pt x="3987" y="513"/>
                </a:lnTo>
                <a:lnTo>
                  <a:pt x="3980" y="513"/>
                </a:lnTo>
                <a:lnTo>
                  <a:pt x="3966" y="513"/>
                </a:lnTo>
                <a:lnTo>
                  <a:pt x="3959" y="513"/>
                </a:lnTo>
                <a:lnTo>
                  <a:pt x="3946" y="513"/>
                </a:lnTo>
                <a:lnTo>
                  <a:pt x="3939" y="513"/>
                </a:lnTo>
                <a:lnTo>
                  <a:pt x="3925" y="513"/>
                </a:lnTo>
                <a:lnTo>
                  <a:pt x="3918" y="513"/>
                </a:lnTo>
                <a:lnTo>
                  <a:pt x="3904" y="513"/>
                </a:lnTo>
                <a:lnTo>
                  <a:pt x="3897" y="513"/>
                </a:lnTo>
                <a:lnTo>
                  <a:pt x="3884" y="513"/>
                </a:lnTo>
                <a:lnTo>
                  <a:pt x="3877" y="513"/>
                </a:lnTo>
                <a:lnTo>
                  <a:pt x="3863" y="513"/>
                </a:lnTo>
                <a:lnTo>
                  <a:pt x="3856" y="513"/>
                </a:lnTo>
                <a:lnTo>
                  <a:pt x="3842" y="513"/>
                </a:lnTo>
                <a:lnTo>
                  <a:pt x="3835" y="513"/>
                </a:lnTo>
                <a:lnTo>
                  <a:pt x="3829" y="506"/>
                </a:lnTo>
                <a:lnTo>
                  <a:pt x="3815" y="506"/>
                </a:lnTo>
                <a:lnTo>
                  <a:pt x="3808" y="506"/>
                </a:lnTo>
                <a:lnTo>
                  <a:pt x="3794" y="506"/>
                </a:lnTo>
                <a:lnTo>
                  <a:pt x="3787" y="506"/>
                </a:lnTo>
                <a:lnTo>
                  <a:pt x="3773" y="506"/>
                </a:lnTo>
                <a:lnTo>
                  <a:pt x="3767" y="506"/>
                </a:lnTo>
                <a:lnTo>
                  <a:pt x="3753" y="506"/>
                </a:lnTo>
                <a:lnTo>
                  <a:pt x="3746" y="506"/>
                </a:lnTo>
                <a:lnTo>
                  <a:pt x="3732" y="506"/>
                </a:lnTo>
                <a:lnTo>
                  <a:pt x="3725" y="506"/>
                </a:lnTo>
                <a:lnTo>
                  <a:pt x="3711" y="506"/>
                </a:lnTo>
                <a:lnTo>
                  <a:pt x="3705" y="506"/>
                </a:lnTo>
                <a:lnTo>
                  <a:pt x="3691" y="506"/>
                </a:lnTo>
                <a:lnTo>
                  <a:pt x="3684" y="506"/>
                </a:lnTo>
                <a:lnTo>
                  <a:pt x="3670" y="506"/>
                </a:lnTo>
                <a:lnTo>
                  <a:pt x="3663" y="506"/>
                </a:lnTo>
                <a:lnTo>
                  <a:pt x="3649" y="506"/>
                </a:lnTo>
                <a:lnTo>
                  <a:pt x="3643" y="506"/>
                </a:lnTo>
                <a:lnTo>
                  <a:pt x="3629" y="506"/>
                </a:lnTo>
                <a:lnTo>
                  <a:pt x="3622" y="506"/>
                </a:lnTo>
                <a:lnTo>
                  <a:pt x="3615" y="506"/>
                </a:lnTo>
                <a:lnTo>
                  <a:pt x="3601" y="506"/>
                </a:lnTo>
                <a:lnTo>
                  <a:pt x="3594" y="506"/>
                </a:lnTo>
                <a:lnTo>
                  <a:pt x="3581" y="506"/>
                </a:lnTo>
                <a:lnTo>
                  <a:pt x="3574" y="506"/>
                </a:lnTo>
                <a:lnTo>
                  <a:pt x="3560" y="506"/>
                </a:lnTo>
                <a:lnTo>
                  <a:pt x="3553" y="506"/>
                </a:lnTo>
                <a:lnTo>
                  <a:pt x="3539" y="506"/>
                </a:lnTo>
                <a:lnTo>
                  <a:pt x="3532" y="506"/>
                </a:lnTo>
                <a:lnTo>
                  <a:pt x="3519" y="506"/>
                </a:lnTo>
                <a:lnTo>
                  <a:pt x="3512" y="506"/>
                </a:lnTo>
                <a:lnTo>
                  <a:pt x="3498" y="506"/>
                </a:lnTo>
                <a:lnTo>
                  <a:pt x="3491" y="506"/>
                </a:lnTo>
                <a:lnTo>
                  <a:pt x="3477" y="506"/>
                </a:lnTo>
                <a:lnTo>
                  <a:pt x="3470" y="506"/>
                </a:lnTo>
                <a:lnTo>
                  <a:pt x="3457" y="506"/>
                </a:lnTo>
                <a:lnTo>
                  <a:pt x="3450" y="506"/>
                </a:lnTo>
                <a:lnTo>
                  <a:pt x="3436" y="506"/>
                </a:lnTo>
                <a:lnTo>
                  <a:pt x="3429" y="506"/>
                </a:lnTo>
                <a:lnTo>
                  <a:pt x="3415" y="506"/>
                </a:lnTo>
                <a:lnTo>
                  <a:pt x="3408" y="506"/>
                </a:lnTo>
                <a:lnTo>
                  <a:pt x="3395" y="506"/>
                </a:lnTo>
                <a:lnTo>
                  <a:pt x="3388" y="506"/>
                </a:lnTo>
                <a:lnTo>
                  <a:pt x="3381" y="506"/>
                </a:lnTo>
                <a:lnTo>
                  <a:pt x="3367" y="506"/>
                </a:lnTo>
                <a:lnTo>
                  <a:pt x="3360" y="506"/>
                </a:lnTo>
                <a:lnTo>
                  <a:pt x="3347" y="506"/>
                </a:lnTo>
                <a:lnTo>
                  <a:pt x="3340" y="506"/>
                </a:lnTo>
                <a:lnTo>
                  <a:pt x="3326" y="506"/>
                </a:lnTo>
                <a:lnTo>
                  <a:pt x="3319" y="506"/>
                </a:lnTo>
                <a:lnTo>
                  <a:pt x="3305" y="506"/>
                </a:lnTo>
                <a:lnTo>
                  <a:pt x="3298" y="506"/>
                </a:lnTo>
                <a:lnTo>
                  <a:pt x="3285" y="506"/>
                </a:lnTo>
                <a:lnTo>
                  <a:pt x="3278" y="506"/>
                </a:lnTo>
                <a:lnTo>
                  <a:pt x="3264" y="506"/>
                </a:lnTo>
                <a:lnTo>
                  <a:pt x="3257" y="506"/>
                </a:lnTo>
                <a:lnTo>
                  <a:pt x="3243" y="506"/>
                </a:lnTo>
                <a:lnTo>
                  <a:pt x="3236" y="506"/>
                </a:lnTo>
                <a:lnTo>
                  <a:pt x="3223" y="506"/>
                </a:lnTo>
                <a:lnTo>
                  <a:pt x="3216" y="506"/>
                </a:lnTo>
                <a:lnTo>
                  <a:pt x="3202" y="506"/>
                </a:lnTo>
                <a:lnTo>
                  <a:pt x="3195" y="506"/>
                </a:lnTo>
                <a:lnTo>
                  <a:pt x="3181" y="506"/>
                </a:lnTo>
                <a:lnTo>
                  <a:pt x="3174" y="506"/>
                </a:lnTo>
                <a:lnTo>
                  <a:pt x="3167" y="506"/>
                </a:lnTo>
                <a:lnTo>
                  <a:pt x="3154" y="506"/>
                </a:lnTo>
                <a:lnTo>
                  <a:pt x="3147" y="506"/>
                </a:lnTo>
                <a:lnTo>
                  <a:pt x="3133" y="506"/>
                </a:lnTo>
                <a:lnTo>
                  <a:pt x="3126" y="506"/>
                </a:lnTo>
                <a:lnTo>
                  <a:pt x="3112" y="506"/>
                </a:lnTo>
                <a:lnTo>
                  <a:pt x="3106" y="499"/>
                </a:lnTo>
                <a:lnTo>
                  <a:pt x="3092" y="499"/>
                </a:lnTo>
                <a:lnTo>
                  <a:pt x="3085" y="499"/>
                </a:lnTo>
                <a:lnTo>
                  <a:pt x="3071" y="499"/>
                </a:lnTo>
                <a:lnTo>
                  <a:pt x="3064" y="499"/>
                </a:lnTo>
                <a:lnTo>
                  <a:pt x="3050" y="499"/>
                </a:lnTo>
                <a:lnTo>
                  <a:pt x="3044" y="499"/>
                </a:lnTo>
                <a:lnTo>
                  <a:pt x="3030" y="499"/>
                </a:lnTo>
                <a:lnTo>
                  <a:pt x="3023" y="499"/>
                </a:lnTo>
                <a:lnTo>
                  <a:pt x="3009" y="499"/>
                </a:lnTo>
                <a:lnTo>
                  <a:pt x="3002" y="499"/>
                </a:lnTo>
                <a:lnTo>
                  <a:pt x="2988" y="493"/>
                </a:lnTo>
                <a:lnTo>
                  <a:pt x="2982" y="493"/>
                </a:lnTo>
                <a:lnTo>
                  <a:pt x="2968" y="493"/>
                </a:lnTo>
                <a:lnTo>
                  <a:pt x="2961" y="493"/>
                </a:lnTo>
                <a:lnTo>
                  <a:pt x="2947" y="493"/>
                </a:lnTo>
                <a:lnTo>
                  <a:pt x="2940" y="493"/>
                </a:lnTo>
                <a:lnTo>
                  <a:pt x="2933" y="486"/>
                </a:lnTo>
                <a:lnTo>
                  <a:pt x="2920" y="486"/>
                </a:lnTo>
                <a:lnTo>
                  <a:pt x="2913" y="486"/>
                </a:lnTo>
                <a:lnTo>
                  <a:pt x="2899" y="486"/>
                </a:lnTo>
                <a:lnTo>
                  <a:pt x="2892" y="486"/>
                </a:lnTo>
                <a:lnTo>
                  <a:pt x="2878" y="479"/>
                </a:lnTo>
                <a:lnTo>
                  <a:pt x="2871" y="479"/>
                </a:lnTo>
                <a:lnTo>
                  <a:pt x="2858" y="479"/>
                </a:lnTo>
                <a:lnTo>
                  <a:pt x="2851" y="479"/>
                </a:lnTo>
                <a:lnTo>
                  <a:pt x="2837" y="473"/>
                </a:lnTo>
                <a:lnTo>
                  <a:pt x="2830" y="473"/>
                </a:lnTo>
                <a:lnTo>
                  <a:pt x="2816" y="473"/>
                </a:lnTo>
                <a:lnTo>
                  <a:pt x="2809" y="466"/>
                </a:lnTo>
                <a:lnTo>
                  <a:pt x="2796" y="466"/>
                </a:lnTo>
                <a:lnTo>
                  <a:pt x="2789" y="466"/>
                </a:lnTo>
                <a:lnTo>
                  <a:pt x="2775" y="460"/>
                </a:lnTo>
                <a:lnTo>
                  <a:pt x="2768" y="460"/>
                </a:lnTo>
                <a:lnTo>
                  <a:pt x="2754" y="460"/>
                </a:lnTo>
                <a:lnTo>
                  <a:pt x="2747" y="453"/>
                </a:lnTo>
                <a:lnTo>
                  <a:pt x="2734" y="453"/>
                </a:lnTo>
                <a:lnTo>
                  <a:pt x="2727" y="453"/>
                </a:lnTo>
                <a:lnTo>
                  <a:pt x="2713" y="446"/>
                </a:lnTo>
                <a:lnTo>
                  <a:pt x="2706" y="446"/>
                </a:lnTo>
                <a:lnTo>
                  <a:pt x="2699" y="440"/>
                </a:lnTo>
                <a:lnTo>
                  <a:pt x="2686" y="440"/>
                </a:lnTo>
                <a:lnTo>
                  <a:pt x="2679" y="433"/>
                </a:lnTo>
                <a:lnTo>
                  <a:pt x="2665" y="433"/>
                </a:lnTo>
                <a:lnTo>
                  <a:pt x="2658" y="426"/>
                </a:lnTo>
                <a:lnTo>
                  <a:pt x="2644" y="426"/>
                </a:lnTo>
                <a:lnTo>
                  <a:pt x="2637" y="420"/>
                </a:lnTo>
                <a:lnTo>
                  <a:pt x="2624" y="420"/>
                </a:lnTo>
                <a:lnTo>
                  <a:pt x="2617" y="413"/>
                </a:lnTo>
                <a:lnTo>
                  <a:pt x="2603" y="413"/>
                </a:lnTo>
                <a:lnTo>
                  <a:pt x="2596" y="406"/>
                </a:lnTo>
                <a:lnTo>
                  <a:pt x="2582" y="406"/>
                </a:lnTo>
                <a:lnTo>
                  <a:pt x="2575" y="400"/>
                </a:lnTo>
                <a:lnTo>
                  <a:pt x="2562" y="400"/>
                </a:lnTo>
                <a:lnTo>
                  <a:pt x="2555" y="393"/>
                </a:lnTo>
                <a:lnTo>
                  <a:pt x="2541" y="386"/>
                </a:lnTo>
                <a:lnTo>
                  <a:pt x="2534" y="386"/>
                </a:lnTo>
                <a:lnTo>
                  <a:pt x="2520" y="380"/>
                </a:lnTo>
                <a:lnTo>
                  <a:pt x="2513" y="380"/>
                </a:lnTo>
                <a:lnTo>
                  <a:pt x="2500" y="373"/>
                </a:lnTo>
                <a:lnTo>
                  <a:pt x="2493" y="366"/>
                </a:lnTo>
                <a:lnTo>
                  <a:pt x="2486" y="366"/>
                </a:lnTo>
                <a:lnTo>
                  <a:pt x="2472" y="360"/>
                </a:lnTo>
                <a:lnTo>
                  <a:pt x="2465" y="353"/>
                </a:lnTo>
                <a:lnTo>
                  <a:pt x="2451" y="353"/>
                </a:lnTo>
                <a:lnTo>
                  <a:pt x="2445" y="346"/>
                </a:lnTo>
                <a:lnTo>
                  <a:pt x="2431" y="340"/>
                </a:lnTo>
                <a:lnTo>
                  <a:pt x="2424" y="340"/>
                </a:lnTo>
                <a:lnTo>
                  <a:pt x="2410" y="333"/>
                </a:lnTo>
                <a:lnTo>
                  <a:pt x="2403" y="333"/>
                </a:lnTo>
                <a:lnTo>
                  <a:pt x="2389" y="326"/>
                </a:lnTo>
                <a:lnTo>
                  <a:pt x="2383" y="320"/>
                </a:lnTo>
                <a:lnTo>
                  <a:pt x="2369" y="320"/>
                </a:lnTo>
                <a:lnTo>
                  <a:pt x="2362" y="313"/>
                </a:lnTo>
                <a:lnTo>
                  <a:pt x="2348" y="306"/>
                </a:lnTo>
                <a:lnTo>
                  <a:pt x="2341" y="306"/>
                </a:lnTo>
                <a:lnTo>
                  <a:pt x="2327" y="300"/>
                </a:lnTo>
                <a:lnTo>
                  <a:pt x="2321" y="293"/>
                </a:lnTo>
                <a:lnTo>
                  <a:pt x="2307" y="293"/>
                </a:lnTo>
                <a:lnTo>
                  <a:pt x="2300" y="286"/>
                </a:lnTo>
                <a:lnTo>
                  <a:pt x="2286" y="286"/>
                </a:lnTo>
                <a:lnTo>
                  <a:pt x="2279" y="280"/>
                </a:lnTo>
                <a:lnTo>
                  <a:pt x="2265" y="280"/>
                </a:lnTo>
                <a:lnTo>
                  <a:pt x="2259" y="273"/>
                </a:lnTo>
                <a:lnTo>
                  <a:pt x="2252" y="273"/>
                </a:lnTo>
                <a:lnTo>
                  <a:pt x="2238" y="266"/>
                </a:lnTo>
                <a:lnTo>
                  <a:pt x="2231" y="266"/>
                </a:lnTo>
                <a:lnTo>
                  <a:pt x="2217" y="260"/>
                </a:lnTo>
                <a:lnTo>
                  <a:pt x="2210" y="260"/>
                </a:lnTo>
                <a:lnTo>
                  <a:pt x="2197" y="253"/>
                </a:lnTo>
                <a:lnTo>
                  <a:pt x="2190" y="253"/>
                </a:lnTo>
                <a:lnTo>
                  <a:pt x="2176" y="253"/>
                </a:lnTo>
                <a:lnTo>
                  <a:pt x="2169" y="253"/>
                </a:lnTo>
                <a:lnTo>
                  <a:pt x="2155" y="246"/>
                </a:lnTo>
                <a:lnTo>
                  <a:pt x="2148" y="246"/>
                </a:lnTo>
                <a:lnTo>
                  <a:pt x="2135" y="246"/>
                </a:lnTo>
                <a:lnTo>
                  <a:pt x="2128" y="246"/>
                </a:lnTo>
                <a:lnTo>
                  <a:pt x="2114" y="246"/>
                </a:lnTo>
                <a:lnTo>
                  <a:pt x="2107" y="246"/>
                </a:lnTo>
                <a:lnTo>
                  <a:pt x="2093" y="246"/>
                </a:lnTo>
                <a:lnTo>
                  <a:pt x="2086" y="246"/>
                </a:lnTo>
                <a:lnTo>
                  <a:pt x="2073" y="246"/>
                </a:lnTo>
                <a:lnTo>
                  <a:pt x="2066" y="253"/>
                </a:lnTo>
                <a:lnTo>
                  <a:pt x="2052" y="253"/>
                </a:lnTo>
                <a:lnTo>
                  <a:pt x="2045" y="253"/>
                </a:lnTo>
                <a:lnTo>
                  <a:pt x="2038" y="260"/>
                </a:lnTo>
                <a:lnTo>
                  <a:pt x="2025" y="260"/>
                </a:lnTo>
                <a:lnTo>
                  <a:pt x="2018" y="266"/>
                </a:lnTo>
                <a:lnTo>
                  <a:pt x="2004" y="266"/>
                </a:lnTo>
                <a:lnTo>
                  <a:pt x="1997" y="273"/>
                </a:lnTo>
                <a:lnTo>
                  <a:pt x="1983" y="273"/>
                </a:lnTo>
                <a:lnTo>
                  <a:pt x="1976" y="273"/>
                </a:lnTo>
                <a:lnTo>
                  <a:pt x="1963" y="273"/>
                </a:lnTo>
                <a:lnTo>
                  <a:pt x="1956" y="273"/>
                </a:lnTo>
                <a:lnTo>
                  <a:pt x="1942" y="273"/>
                </a:lnTo>
                <a:lnTo>
                  <a:pt x="1935" y="273"/>
                </a:lnTo>
                <a:lnTo>
                  <a:pt x="1921" y="280"/>
                </a:lnTo>
                <a:lnTo>
                  <a:pt x="1914" y="280"/>
                </a:lnTo>
                <a:lnTo>
                  <a:pt x="1901" y="286"/>
                </a:lnTo>
                <a:lnTo>
                  <a:pt x="1894" y="293"/>
                </a:lnTo>
                <a:lnTo>
                  <a:pt x="1880" y="293"/>
                </a:lnTo>
                <a:lnTo>
                  <a:pt x="1873" y="300"/>
                </a:lnTo>
                <a:lnTo>
                  <a:pt x="1859" y="306"/>
                </a:lnTo>
                <a:lnTo>
                  <a:pt x="1852" y="306"/>
                </a:lnTo>
                <a:lnTo>
                  <a:pt x="1839" y="300"/>
                </a:lnTo>
                <a:lnTo>
                  <a:pt x="1832" y="293"/>
                </a:lnTo>
                <a:lnTo>
                  <a:pt x="1818" y="293"/>
                </a:lnTo>
                <a:lnTo>
                  <a:pt x="1811" y="300"/>
                </a:lnTo>
                <a:lnTo>
                  <a:pt x="1804" y="300"/>
                </a:lnTo>
                <a:lnTo>
                  <a:pt x="1790" y="306"/>
                </a:lnTo>
                <a:lnTo>
                  <a:pt x="1784" y="313"/>
                </a:lnTo>
                <a:lnTo>
                  <a:pt x="1770" y="313"/>
                </a:lnTo>
                <a:lnTo>
                  <a:pt x="1763" y="313"/>
                </a:lnTo>
                <a:lnTo>
                  <a:pt x="1749" y="320"/>
                </a:lnTo>
                <a:lnTo>
                  <a:pt x="1742" y="326"/>
                </a:lnTo>
                <a:lnTo>
                  <a:pt x="1728" y="333"/>
                </a:lnTo>
                <a:lnTo>
                  <a:pt x="1722" y="340"/>
                </a:lnTo>
                <a:lnTo>
                  <a:pt x="1708" y="346"/>
                </a:lnTo>
                <a:lnTo>
                  <a:pt x="1701" y="360"/>
                </a:lnTo>
                <a:lnTo>
                  <a:pt x="1687" y="366"/>
                </a:lnTo>
                <a:lnTo>
                  <a:pt x="1680" y="366"/>
                </a:lnTo>
                <a:lnTo>
                  <a:pt x="1666" y="373"/>
                </a:lnTo>
                <a:lnTo>
                  <a:pt x="1660" y="380"/>
                </a:lnTo>
                <a:lnTo>
                  <a:pt x="1646" y="393"/>
                </a:lnTo>
                <a:lnTo>
                  <a:pt x="1639" y="400"/>
                </a:lnTo>
                <a:lnTo>
                  <a:pt x="1625" y="400"/>
                </a:lnTo>
                <a:lnTo>
                  <a:pt x="1618" y="406"/>
                </a:lnTo>
                <a:lnTo>
                  <a:pt x="1604" y="413"/>
                </a:lnTo>
                <a:lnTo>
                  <a:pt x="1598" y="406"/>
                </a:lnTo>
                <a:lnTo>
                  <a:pt x="1584" y="413"/>
                </a:lnTo>
                <a:lnTo>
                  <a:pt x="1577" y="420"/>
                </a:lnTo>
                <a:lnTo>
                  <a:pt x="1570" y="426"/>
                </a:lnTo>
                <a:lnTo>
                  <a:pt x="1556" y="426"/>
                </a:lnTo>
                <a:lnTo>
                  <a:pt x="1549" y="433"/>
                </a:lnTo>
                <a:lnTo>
                  <a:pt x="1536" y="433"/>
                </a:lnTo>
                <a:lnTo>
                  <a:pt x="1529" y="440"/>
                </a:lnTo>
                <a:lnTo>
                  <a:pt x="1515" y="440"/>
                </a:lnTo>
                <a:lnTo>
                  <a:pt x="1508" y="433"/>
                </a:lnTo>
                <a:lnTo>
                  <a:pt x="1494" y="440"/>
                </a:lnTo>
                <a:lnTo>
                  <a:pt x="1487" y="453"/>
                </a:lnTo>
                <a:lnTo>
                  <a:pt x="1474" y="453"/>
                </a:lnTo>
                <a:lnTo>
                  <a:pt x="1467" y="446"/>
                </a:lnTo>
                <a:lnTo>
                  <a:pt x="1453" y="446"/>
                </a:lnTo>
                <a:lnTo>
                  <a:pt x="1446" y="446"/>
                </a:lnTo>
                <a:lnTo>
                  <a:pt x="1432" y="446"/>
                </a:lnTo>
                <a:lnTo>
                  <a:pt x="1425" y="453"/>
                </a:lnTo>
                <a:lnTo>
                  <a:pt x="1412" y="453"/>
                </a:lnTo>
                <a:lnTo>
                  <a:pt x="1405" y="460"/>
                </a:lnTo>
                <a:lnTo>
                  <a:pt x="1391" y="453"/>
                </a:lnTo>
                <a:lnTo>
                  <a:pt x="1384" y="460"/>
                </a:lnTo>
                <a:lnTo>
                  <a:pt x="1370" y="466"/>
                </a:lnTo>
                <a:lnTo>
                  <a:pt x="1363" y="466"/>
                </a:lnTo>
                <a:lnTo>
                  <a:pt x="1357" y="473"/>
                </a:lnTo>
                <a:lnTo>
                  <a:pt x="1343" y="473"/>
                </a:lnTo>
                <a:lnTo>
                  <a:pt x="1336" y="473"/>
                </a:lnTo>
                <a:lnTo>
                  <a:pt x="1322" y="466"/>
                </a:lnTo>
                <a:lnTo>
                  <a:pt x="1315" y="460"/>
                </a:lnTo>
                <a:lnTo>
                  <a:pt x="1302" y="466"/>
                </a:lnTo>
                <a:lnTo>
                  <a:pt x="1295" y="466"/>
                </a:lnTo>
                <a:lnTo>
                  <a:pt x="1281" y="466"/>
                </a:lnTo>
                <a:lnTo>
                  <a:pt x="1274" y="466"/>
                </a:lnTo>
                <a:lnTo>
                  <a:pt x="1260" y="473"/>
                </a:lnTo>
                <a:lnTo>
                  <a:pt x="1253" y="473"/>
                </a:lnTo>
                <a:lnTo>
                  <a:pt x="1240" y="473"/>
                </a:lnTo>
                <a:lnTo>
                  <a:pt x="1233" y="479"/>
                </a:lnTo>
                <a:lnTo>
                  <a:pt x="1219" y="473"/>
                </a:lnTo>
                <a:lnTo>
                  <a:pt x="1212" y="479"/>
                </a:lnTo>
                <a:lnTo>
                  <a:pt x="1198" y="473"/>
                </a:lnTo>
                <a:lnTo>
                  <a:pt x="1191" y="473"/>
                </a:lnTo>
                <a:lnTo>
                  <a:pt x="1178" y="479"/>
                </a:lnTo>
                <a:lnTo>
                  <a:pt x="1171" y="479"/>
                </a:lnTo>
                <a:lnTo>
                  <a:pt x="1157" y="479"/>
                </a:lnTo>
                <a:lnTo>
                  <a:pt x="1150" y="473"/>
                </a:lnTo>
                <a:lnTo>
                  <a:pt x="1136" y="479"/>
                </a:lnTo>
                <a:lnTo>
                  <a:pt x="1129" y="479"/>
                </a:lnTo>
                <a:lnTo>
                  <a:pt x="1123" y="479"/>
                </a:lnTo>
                <a:lnTo>
                  <a:pt x="1109" y="486"/>
                </a:lnTo>
                <a:lnTo>
                  <a:pt x="1102" y="486"/>
                </a:lnTo>
                <a:lnTo>
                  <a:pt x="1088" y="486"/>
                </a:lnTo>
                <a:lnTo>
                  <a:pt x="1081" y="486"/>
                </a:lnTo>
                <a:lnTo>
                  <a:pt x="1067" y="493"/>
                </a:lnTo>
                <a:lnTo>
                  <a:pt x="1061" y="493"/>
                </a:lnTo>
                <a:lnTo>
                  <a:pt x="1047" y="493"/>
                </a:lnTo>
                <a:lnTo>
                  <a:pt x="1040" y="493"/>
                </a:lnTo>
                <a:lnTo>
                  <a:pt x="1026" y="499"/>
                </a:lnTo>
                <a:lnTo>
                  <a:pt x="1019" y="499"/>
                </a:lnTo>
                <a:lnTo>
                  <a:pt x="1005" y="499"/>
                </a:lnTo>
                <a:lnTo>
                  <a:pt x="999" y="499"/>
                </a:lnTo>
                <a:lnTo>
                  <a:pt x="985" y="499"/>
                </a:lnTo>
                <a:lnTo>
                  <a:pt x="978" y="506"/>
                </a:lnTo>
                <a:lnTo>
                  <a:pt x="964" y="506"/>
                </a:lnTo>
                <a:lnTo>
                  <a:pt x="957" y="506"/>
                </a:lnTo>
                <a:lnTo>
                  <a:pt x="943" y="506"/>
                </a:lnTo>
                <a:lnTo>
                  <a:pt x="937" y="506"/>
                </a:lnTo>
                <a:lnTo>
                  <a:pt x="923" y="506"/>
                </a:lnTo>
                <a:lnTo>
                  <a:pt x="916" y="506"/>
                </a:lnTo>
                <a:lnTo>
                  <a:pt x="902" y="506"/>
                </a:lnTo>
                <a:lnTo>
                  <a:pt x="895" y="506"/>
                </a:lnTo>
                <a:lnTo>
                  <a:pt x="888" y="513"/>
                </a:lnTo>
                <a:lnTo>
                  <a:pt x="875" y="513"/>
                </a:lnTo>
                <a:lnTo>
                  <a:pt x="868" y="513"/>
                </a:lnTo>
                <a:lnTo>
                  <a:pt x="854" y="513"/>
                </a:lnTo>
                <a:lnTo>
                  <a:pt x="847" y="513"/>
                </a:lnTo>
                <a:lnTo>
                  <a:pt x="833" y="513"/>
                </a:lnTo>
                <a:lnTo>
                  <a:pt x="826" y="513"/>
                </a:lnTo>
                <a:lnTo>
                  <a:pt x="813" y="513"/>
                </a:lnTo>
                <a:lnTo>
                  <a:pt x="806" y="513"/>
                </a:lnTo>
                <a:lnTo>
                  <a:pt x="792" y="513"/>
                </a:lnTo>
                <a:lnTo>
                  <a:pt x="785" y="513"/>
                </a:lnTo>
                <a:lnTo>
                  <a:pt x="771" y="513"/>
                </a:lnTo>
                <a:lnTo>
                  <a:pt x="764" y="513"/>
                </a:lnTo>
                <a:lnTo>
                  <a:pt x="751" y="513"/>
                </a:lnTo>
                <a:lnTo>
                  <a:pt x="744" y="513"/>
                </a:lnTo>
                <a:lnTo>
                  <a:pt x="730" y="519"/>
                </a:lnTo>
                <a:lnTo>
                  <a:pt x="723" y="519"/>
                </a:lnTo>
                <a:lnTo>
                  <a:pt x="709" y="519"/>
                </a:lnTo>
                <a:lnTo>
                  <a:pt x="702" y="519"/>
                </a:lnTo>
                <a:lnTo>
                  <a:pt x="689" y="519"/>
                </a:lnTo>
                <a:lnTo>
                  <a:pt x="682" y="519"/>
                </a:lnTo>
                <a:lnTo>
                  <a:pt x="675" y="519"/>
                </a:lnTo>
                <a:lnTo>
                  <a:pt x="661" y="519"/>
                </a:lnTo>
                <a:lnTo>
                  <a:pt x="654" y="519"/>
                </a:lnTo>
                <a:lnTo>
                  <a:pt x="641" y="519"/>
                </a:lnTo>
                <a:lnTo>
                  <a:pt x="634" y="519"/>
                </a:lnTo>
                <a:lnTo>
                  <a:pt x="620" y="519"/>
                </a:lnTo>
                <a:lnTo>
                  <a:pt x="613" y="519"/>
                </a:lnTo>
                <a:lnTo>
                  <a:pt x="599" y="519"/>
                </a:lnTo>
                <a:lnTo>
                  <a:pt x="592" y="519"/>
                </a:lnTo>
                <a:lnTo>
                  <a:pt x="579" y="519"/>
                </a:lnTo>
                <a:lnTo>
                  <a:pt x="572" y="519"/>
                </a:lnTo>
                <a:lnTo>
                  <a:pt x="558" y="519"/>
                </a:lnTo>
                <a:lnTo>
                  <a:pt x="551" y="519"/>
                </a:lnTo>
                <a:lnTo>
                  <a:pt x="537" y="526"/>
                </a:lnTo>
                <a:lnTo>
                  <a:pt x="530" y="526"/>
                </a:lnTo>
                <a:lnTo>
                  <a:pt x="517" y="526"/>
                </a:lnTo>
                <a:lnTo>
                  <a:pt x="510" y="526"/>
                </a:lnTo>
                <a:lnTo>
                  <a:pt x="496" y="526"/>
                </a:lnTo>
                <a:lnTo>
                  <a:pt x="489" y="526"/>
                </a:lnTo>
                <a:lnTo>
                  <a:pt x="475" y="526"/>
                </a:lnTo>
                <a:lnTo>
                  <a:pt x="468" y="526"/>
                </a:lnTo>
                <a:lnTo>
                  <a:pt x="455" y="526"/>
                </a:lnTo>
                <a:lnTo>
                  <a:pt x="448" y="526"/>
                </a:lnTo>
                <a:lnTo>
                  <a:pt x="441" y="526"/>
                </a:lnTo>
                <a:lnTo>
                  <a:pt x="427" y="526"/>
                </a:lnTo>
                <a:lnTo>
                  <a:pt x="420" y="526"/>
                </a:lnTo>
                <a:lnTo>
                  <a:pt x="406" y="526"/>
                </a:lnTo>
                <a:lnTo>
                  <a:pt x="400" y="526"/>
                </a:lnTo>
                <a:lnTo>
                  <a:pt x="386" y="526"/>
                </a:lnTo>
                <a:lnTo>
                  <a:pt x="379" y="526"/>
                </a:lnTo>
                <a:lnTo>
                  <a:pt x="365" y="526"/>
                </a:lnTo>
                <a:lnTo>
                  <a:pt x="358" y="526"/>
                </a:lnTo>
                <a:lnTo>
                  <a:pt x="344" y="526"/>
                </a:lnTo>
                <a:lnTo>
                  <a:pt x="338" y="526"/>
                </a:lnTo>
                <a:lnTo>
                  <a:pt x="324" y="526"/>
                </a:lnTo>
                <a:lnTo>
                  <a:pt x="317" y="526"/>
                </a:lnTo>
                <a:lnTo>
                  <a:pt x="303" y="526"/>
                </a:lnTo>
                <a:lnTo>
                  <a:pt x="296" y="526"/>
                </a:lnTo>
                <a:lnTo>
                  <a:pt x="282" y="526"/>
                </a:lnTo>
                <a:lnTo>
                  <a:pt x="276" y="526"/>
                </a:lnTo>
                <a:lnTo>
                  <a:pt x="262" y="526"/>
                </a:lnTo>
                <a:lnTo>
                  <a:pt x="255" y="526"/>
                </a:lnTo>
                <a:lnTo>
                  <a:pt x="241" y="526"/>
                </a:lnTo>
                <a:lnTo>
                  <a:pt x="234" y="526"/>
                </a:lnTo>
                <a:lnTo>
                  <a:pt x="227" y="526"/>
                </a:lnTo>
                <a:lnTo>
                  <a:pt x="214" y="526"/>
                </a:lnTo>
                <a:lnTo>
                  <a:pt x="207" y="526"/>
                </a:lnTo>
                <a:lnTo>
                  <a:pt x="193" y="526"/>
                </a:lnTo>
                <a:lnTo>
                  <a:pt x="186" y="526"/>
                </a:lnTo>
                <a:lnTo>
                  <a:pt x="172" y="526"/>
                </a:lnTo>
                <a:lnTo>
                  <a:pt x="165" y="526"/>
                </a:lnTo>
                <a:lnTo>
                  <a:pt x="152" y="526"/>
                </a:lnTo>
                <a:lnTo>
                  <a:pt x="145" y="526"/>
                </a:lnTo>
                <a:lnTo>
                  <a:pt x="131" y="526"/>
                </a:lnTo>
                <a:lnTo>
                  <a:pt x="124" y="526"/>
                </a:lnTo>
                <a:lnTo>
                  <a:pt x="110" y="526"/>
                </a:lnTo>
                <a:lnTo>
                  <a:pt x="103" y="526"/>
                </a:lnTo>
                <a:lnTo>
                  <a:pt x="90" y="526"/>
                </a:lnTo>
                <a:lnTo>
                  <a:pt x="83" y="526"/>
                </a:lnTo>
                <a:lnTo>
                  <a:pt x="69" y="526"/>
                </a:lnTo>
                <a:lnTo>
                  <a:pt x="62" y="526"/>
                </a:lnTo>
                <a:lnTo>
                  <a:pt x="48" y="526"/>
                </a:lnTo>
                <a:lnTo>
                  <a:pt x="41" y="526"/>
                </a:lnTo>
                <a:lnTo>
                  <a:pt x="28" y="526"/>
                </a:lnTo>
                <a:lnTo>
                  <a:pt x="21" y="526"/>
                </a:lnTo>
                <a:lnTo>
                  <a:pt x="7" y="526"/>
                </a:lnTo>
                <a:lnTo>
                  <a:pt x="0" y="526"/>
                </a:lnTo>
                <a:close/>
              </a:path>
            </a:pathLst>
          </a:custGeom>
          <a:noFill/>
          <a:ln w="9525">
            <a:noFill/>
            <a:round/>
            <a:headEnd/>
            <a:tailEnd/>
          </a:ln>
        </p:spPr>
        <p:txBody>
          <a:bodyPr/>
          <a:lstStyle/>
          <a:p>
            <a:endParaRPr lang="en-GB"/>
          </a:p>
        </p:txBody>
      </p:sp>
      <p:sp>
        <p:nvSpPr>
          <p:cNvPr id="388101" name="Line 5"/>
          <p:cNvSpPr>
            <a:spLocks noChangeShapeType="1"/>
          </p:cNvSpPr>
          <p:nvPr/>
        </p:nvSpPr>
        <p:spPr bwMode="auto">
          <a:xfrm>
            <a:off x="7781925" y="3435350"/>
            <a:ext cx="1588" cy="1998663"/>
          </a:xfrm>
          <a:prstGeom prst="line">
            <a:avLst/>
          </a:prstGeom>
          <a:noFill/>
          <a:ln w="22225">
            <a:solidFill>
              <a:srgbClr val="000080"/>
            </a:solidFill>
            <a:round/>
            <a:headEnd/>
            <a:tailEnd/>
          </a:ln>
        </p:spPr>
        <p:txBody>
          <a:bodyPr/>
          <a:lstStyle/>
          <a:p>
            <a:endParaRPr lang="en-GB"/>
          </a:p>
        </p:txBody>
      </p:sp>
      <p:sp>
        <p:nvSpPr>
          <p:cNvPr id="388102" name="Line 6"/>
          <p:cNvSpPr>
            <a:spLocks noChangeShapeType="1"/>
          </p:cNvSpPr>
          <p:nvPr/>
        </p:nvSpPr>
        <p:spPr bwMode="auto">
          <a:xfrm>
            <a:off x="7781925" y="5434013"/>
            <a:ext cx="53975" cy="1587"/>
          </a:xfrm>
          <a:prstGeom prst="line">
            <a:avLst/>
          </a:prstGeom>
          <a:noFill/>
          <a:ln w="22225">
            <a:solidFill>
              <a:srgbClr val="000080"/>
            </a:solidFill>
            <a:round/>
            <a:headEnd/>
            <a:tailEnd/>
          </a:ln>
        </p:spPr>
        <p:txBody>
          <a:bodyPr/>
          <a:lstStyle/>
          <a:p>
            <a:endParaRPr lang="en-GB"/>
          </a:p>
        </p:txBody>
      </p:sp>
      <p:sp>
        <p:nvSpPr>
          <p:cNvPr id="388103" name="Line 7"/>
          <p:cNvSpPr>
            <a:spLocks noChangeShapeType="1"/>
          </p:cNvSpPr>
          <p:nvPr/>
        </p:nvSpPr>
        <p:spPr bwMode="auto">
          <a:xfrm>
            <a:off x="7781925" y="4937125"/>
            <a:ext cx="53975" cy="1588"/>
          </a:xfrm>
          <a:prstGeom prst="line">
            <a:avLst/>
          </a:prstGeom>
          <a:noFill/>
          <a:ln w="22225">
            <a:solidFill>
              <a:srgbClr val="000080"/>
            </a:solidFill>
            <a:round/>
            <a:headEnd/>
            <a:tailEnd/>
          </a:ln>
        </p:spPr>
        <p:txBody>
          <a:bodyPr/>
          <a:lstStyle/>
          <a:p>
            <a:endParaRPr lang="en-GB"/>
          </a:p>
        </p:txBody>
      </p:sp>
      <p:sp>
        <p:nvSpPr>
          <p:cNvPr id="388104" name="Line 8"/>
          <p:cNvSpPr>
            <a:spLocks noChangeShapeType="1"/>
          </p:cNvSpPr>
          <p:nvPr/>
        </p:nvSpPr>
        <p:spPr bwMode="auto">
          <a:xfrm>
            <a:off x="7781925" y="4440238"/>
            <a:ext cx="53975" cy="1587"/>
          </a:xfrm>
          <a:prstGeom prst="line">
            <a:avLst/>
          </a:prstGeom>
          <a:noFill/>
          <a:ln w="22225">
            <a:solidFill>
              <a:srgbClr val="000080"/>
            </a:solidFill>
            <a:round/>
            <a:headEnd/>
            <a:tailEnd/>
          </a:ln>
        </p:spPr>
        <p:txBody>
          <a:bodyPr/>
          <a:lstStyle/>
          <a:p>
            <a:endParaRPr lang="en-GB"/>
          </a:p>
        </p:txBody>
      </p:sp>
      <p:sp>
        <p:nvSpPr>
          <p:cNvPr id="388105" name="Line 9"/>
          <p:cNvSpPr>
            <a:spLocks noChangeShapeType="1"/>
          </p:cNvSpPr>
          <p:nvPr/>
        </p:nvSpPr>
        <p:spPr bwMode="auto">
          <a:xfrm>
            <a:off x="7781925" y="3932238"/>
            <a:ext cx="53975" cy="1587"/>
          </a:xfrm>
          <a:prstGeom prst="line">
            <a:avLst/>
          </a:prstGeom>
          <a:noFill/>
          <a:ln w="22225">
            <a:solidFill>
              <a:srgbClr val="000080"/>
            </a:solidFill>
            <a:round/>
            <a:headEnd/>
            <a:tailEnd/>
          </a:ln>
        </p:spPr>
        <p:txBody>
          <a:bodyPr/>
          <a:lstStyle/>
          <a:p>
            <a:endParaRPr lang="en-GB"/>
          </a:p>
        </p:txBody>
      </p:sp>
      <p:sp>
        <p:nvSpPr>
          <p:cNvPr id="388106" name="Line 10"/>
          <p:cNvSpPr>
            <a:spLocks noChangeShapeType="1"/>
          </p:cNvSpPr>
          <p:nvPr/>
        </p:nvSpPr>
        <p:spPr bwMode="auto">
          <a:xfrm>
            <a:off x="7781925" y="3435350"/>
            <a:ext cx="53975" cy="1588"/>
          </a:xfrm>
          <a:prstGeom prst="line">
            <a:avLst/>
          </a:prstGeom>
          <a:noFill/>
          <a:ln w="22225">
            <a:solidFill>
              <a:srgbClr val="000080"/>
            </a:solidFill>
            <a:round/>
            <a:headEnd/>
            <a:tailEnd/>
          </a:ln>
        </p:spPr>
        <p:txBody>
          <a:bodyPr/>
          <a:lstStyle/>
          <a:p>
            <a:endParaRPr lang="en-GB"/>
          </a:p>
        </p:txBody>
      </p:sp>
      <p:sp>
        <p:nvSpPr>
          <p:cNvPr id="388107" name="Line 11"/>
          <p:cNvSpPr>
            <a:spLocks noChangeShapeType="1"/>
          </p:cNvSpPr>
          <p:nvPr/>
        </p:nvSpPr>
        <p:spPr bwMode="auto">
          <a:xfrm>
            <a:off x="1320800" y="5434013"/>
            <a:ext cx="6461125" cy="1587"/>
          </a:xfrm>
          <a:prstGeom prst="line">
            <a:avLst/>
          </a:prstGeom>
          <a:noFill/>
          <a:ln w="22225">
            <a:solidFill>
              <a:srgbClr val="000080"/>
            </a:solidFill>
            <a:round/>
            <a:headEnd/>
            <a:tailEnd/>
          </a:ln>
        </p:spPr>
        <p:txBody>
          <a:bodyPr/>
          <a:lstStyle/>
          <a:p>
            <a:endParaRPr lang="en-GB"/>
          </a:p>
        </p:txBody>
      </p:sp>
      <p:sp>
        <p:nvSpPr>
          <p:cNvPr id="388108" name="Line 12"/>
          <p:cNvSpPr>
            <a:spLocks noChangeShapeType="1"/>
          </p:cNvSpPr>
          <p:nvPr/>
        </p:nvSpPr>
        <p:spPr bwMode="auto">
          <a:xfrm flipV="1">
            <a:off x="1320800" y="5434013"/>
            <a:ext cx="1588" cy="52387"/>
          </a:xfrm>
          <a:prstGeom prst="line">
            <a:avLst/>
          </a:prstGeom>
          <a:noFill/>
          <a:ln w="22225">
            <a:solidFill>
              <a:srgbClr val="000080"/>
            </a:solidFill>
            <a:round/>
            <a:headEnd/>
            <a:tailEnd/>
          </a:ln>
        </p:spPr>
        <p:txBody>
          <a:bodyPr/>
          <a:lstStyle/>
          <a:p>
            <a:endParaRPr lang="en-GB"/>
          </a:p>
        </p:txBody>
      </p:sp>
      <p:sp>
        <p:nvSpPr>
          <p:cNvPr id="388109" name="Line 13"/>
          <p:cNvSpPr>
            <a:spLocks noChangeShapeType="1"/>
          </p:cNvSpPr>
          <p:nvPr/>
        </p:nvSpPr>
        <p:spPr bwMode="auto">
          <a:xfrm flipV="1">
            <a:off x="2130425" y="5434013"/>
            <a:ext cx="1588" cy="52387"/>
          </a:xfrm>
          <a:prstGeom prst="line">
            <a:avLst/>
          </a:prstGeom>
          <a:noFill/>
          <a:ln w="22225">
            <a:solidFill>
              <a:srgbClr val="000080"/>
            </a:solidFill>
            <a:round/>
            <a:headEnd/>
            <a:tailEnd/>
          </a:ln>
        </p:spPr>
        <p:txBody>
          <a:bodyPr/>
          <a:lstStyle/>
          <a:p>
            <a:endParaRPr lang="en-GB"/>
          </a:p>
        </p:txBody>
      </p:sp>
      <p:sp>
        <p:nvSpPr>
          <p:cNvPr id="388110" name="Line 14"/>
          <p:cNvSpPr>
            <a:spLocks noChangeShapeType="1"/>
          </p:cNvSpPr>
          <p:nvPr/>
        </p:nvSpPr>
        <p:spPr bwMode="auto">
          <a:xfrm flipV="1">
            <a:off x="2938463" y="5434013"/>
            <a:ext cx="1587" cy="52387"/>
          </a:xfrm>
          <a:prstGeom prst="line">
            <a:avLst/>
          </a:prstGeom>
          <a:noFill/>
          <a:ln w="22225">
            <a:solidFill>
              <a:srgbClr val="000080"/>
            </a:solidFill>
            <a:round/>
            <a:headEnd/>
            <a:tailEnd/>
          </a:ln>
        </p:spPr>
        <p:txBody>
          <a:bodyPr/>
          <a:lstStyle/>
          <a:p>
            <a:endParaRPr lang="en-GB"/>
          </a:p>
        </p:txBody>
      </p:sp>
      <p:sp>
        <p:nvSpPr>
          <p:cNvPr id="388111" name="Line 15"/>
          <p:cNvSpPr>
            <a:spLocks noChangeShapeType="1"/>
          </p:cNvSpPr>
          <p:nvPr/>
        </p:nvSpPr>
        <p:spPr bwMode="auto">
          <a:xfrm flipV="1">
            <a:off x="3748088" y="5434013"/>
            <a:ext cx="1587" cy="52387"/>
          </a:xfrm>
          <a:prstGeom prst="line">
            <a:avLst/>
          </a:prstGeom>
          <a:noFill/>
          <a:ln w="22225">
            <a:solidFill>
              <a:srgbClr val="000080"/>
            </a:solidFill>
            <a:round/>
            <a:headEnd/>
            <a:tailEnd/>
          </a:ln>
        </p:spPr>
        <p:txBody>
          <a:bodyPr/>
          <a:lstStyle/>
          <a:p>
            <a:endParaRPr lang="en-GB"/>
          </a:p>
        </p:txBody>
      </p:sp>
      <p:sp>
        <p:nvSpPr>
          <p:cNvPr id="388112" name="Line 16"/>
          <p:cNvSpPr>
            <a:spLocks noChangeShapeType="1"/>
          </p:cNvSpPr>
          <p:nvPr/>
        </p:nvSpPr>
        <p:spPr bwMode="auto">
          <a:xfrm flipV="1">
            <a:off x="4556125" y="5434013"/>
            <a:ext cx="1588" cy="52387"/>
          </a:xfrm>
          <a:prstGeom prst="line">
            <a:avLst/>
          </a:prstGeom>
          <a:noFill/>
          <a:ln w="22225">
            <a:solidFill>
              <a:srgbClr val="000080"/>
            </a:solidFill>
            <a:round/>
            <a:headEnd/>
            <a:tailEnd/>
          </a:ln>
        </p:spPr>
        <p:txBody>
          <a:bodyPr/>
          <a:lstStyle/>
          <a:p>
            <a:endParaRPr lang="en-GB"/>
          </a:p>
        </p:txBody>
      </p:sp>
      <p:sp>
        <p:nvSpPr>
          <p:cNvPr id="388113" name="Line 17"/>
          <p:cNvSpPr>
            <a:spLocks noChangeShapeType="1"/>
          </p:cNvSpPr>
          <p:nvPr/>
        </p:nvSpPr>
        <p:spPr bwMode="auto">
          <a:xfrm flipV="1">
            <a:off x="5354638" y="5434013"/>
            <a:ext cx="1587" cy="52387"/>
          </a:xfrm>
          <a:prstGeom prst="line">
            <a:avLst/>
          </a:prstGeom>
          <a:noFill/>
          <a:ln w="22225">
            <a:solidFill>
              <a:srgbClr val="000080"/>
            </a:solidFill>
            <a:round/>
            <a:headEnd/>
            <a:tailEnd/>
          </a:ln>
        </p:spPr>
        <p:txBody>
          <a:bodyPr/>
          <a:lstStyle/>
          <a:p>
            <a:endParaRPr lang="en-GB"/>
          </a:p>
        </p:txBody>
      </p:sp>
      <p:sp>
        <p:nvSpPr>
          <p:cNvPr id="388114" name="Line 18"/>
          <p:cNvSpPr>
            <a:spLocks noChangeShapeType="1"/>
          </p:cNvSpPr>
          <p:nvPr/>
        </p:nvSpPr>
        <p:spPr bwMode="auto">
          <a:xfrm flipV="1">
            <a:off x="6162675" y="5434013"/>
            <a:ext cx="1588" cy="52387"/>
          </a:xfrm>
          <a:prstGeom prst="line">
            <a:avLst/>
          </a:prstGeom>
          <a:noFill/>
          <a:ln w="22225">
            <a:solidFill>
              <a:srgbClr val="000080"/>
            </a:solidFill>
            <a:round/>
            <a:headEnd/>
            <a:tailEnd/>
          </a:ln>
        </p:spPr>
        <p:txBody>
          <a:bodyPr/>
          <a:lstStyle/>
          <a:p>
            <a:endParaRPr lang="en-GB"/>
          </a:p>
        </p:txBody>
      </p:sp>
      <p:sp>
        <p:nvSpPr>
          <p:cNvPr id="388115" name="Line 19"/>
          <p:cNvSpPr>
            <a:spLocks noChangeShapeType="1"/>
          </p:cNvSpPr>
          <p:nvPr/>
        </p:nvSpPr>
        <p:spPr bwMode="auto">
          <a:xfrm flipV="1">
            <a:off x="6972300" y="5434013"/>
            <a:ext cx="1588" cy="52387"/>
          </a:xfrm>
          <a:prstGeom prst="line">
            <a:avLst/>
          </a:prstGeom>
          <a:noFill/>
          <a:ln w="22225">
            <a:solidFill>
              <a:srgbClr val="000080"/>
            </a:solidFill>
            <a:round/>
            <a:headEnd/>
            <a:tailEnd/>
          </a:ln>
        </p:spPr>
        <p:txBody>
          <a:bodyPr/>
          <a:lstStyle/>
          <a:p>
            <a:endParaRPr lang="en-GB"/>
          </a:p>
        </p:txBody>
      </p:sp>
      <p:sp>
        <p:nvSpPr>
          <p:cNvPr id="388116" name="Line 20"/>
          <p:cNvSpPr>
            <a:spLocks noChangeShapeType="1"/>
          </p:cNvSpPr>
          <p:nvPr/>
        </p:nvSpPr>
        <p:spPr bwMode="auto">
          <a:xfrm flipV="1">
            <a:off x="7781925" y="5434013"/>
            <a:ext cx="1588" cy="52387"/>
          </a:xfrm>
          <a:prstGeom prst="line">
            <a:avLst/>
          </a:prstGeom>
          <a:noFill/>
          <a:ln w="22225">
            <a:solidFill>
              <a:srgbClr val="000080"/>
            </a:solidFill>
            <a:round/>
            <a:headEnd/>
            <a:tailEnd/>
          </a:ln>
        </p:spPr>
        <p:txBody>
          <a:bodyPr/>
          <a:lstStyle/>
          <a:p>
            <a:endParaRPr lang="en-GB"/>
          </a:p>
        </p:txBody>
      </p:sp>
      <p:sp>
        <p:nvSpPr>
          <p:cNvPr id="388117" name="Rectangle 21"/>
          <p:cNvSpPr>
            <a:spLocks noChangeArrowheads="1"/>
          </p:cNvSpPr>
          <p:nvPr/>
        </p:nvSpPr>
        <p:spPr bwMode="auto">
          <a:xfrm>
            <a:off x="7923213" y="5338763"/>
            <a:ext cx="404812" cy="265112"/>
          </a:xfrm>
          <a:prstGeom prst="rect">
            <a:avLst/>
          </a:prstGeom>
          <a:noFill/>
          <a:ln w="9525">
            <a:noFill/>
            <a:miter lim="800000"/>
            <a:headEnd/>
            <a:tailEnd/>
          </a:ln>
        </p:spPr>
        <p:txBody>
          <a:bodyPr wrap="none" lIns="0" tIns="0" rIns="0" bIns="0">
            <a:spAutoFit/>
          </a:bodyPr>
          <a:lstStyle/>
          <a:p>
            <a:r>
              <a:rPr lang="en-GB" b="1">
                <a:solidFill>
                  <a:srgbClr val="000080"/>
                </a:solidFill>
              </a:rPr>
              <a:t>Gtc</a:t>
            </a:r>
            <a:endParaRPr lang="en-GB" sz="2400"/>
          </a:p>
        </p:txBody>
      </p:sp>
      <p:sp>
        <p:nvSpPr>
          <p:cNvPr id="388118" name="Rectangle 22"/>
          <p:cNvSpPr>
            <a:spLocks noChangeArrowheads="1"/>
          </p:cNvSpPr>
          <p:nvPr/>
        </p:nvSpPr>
        <p:spPr bwMode="auto">
          <a:xfrm>
            <a:off x="7923213" y="4841875"/>
            <a:ext cx="514350" cy="265113"/>
          </a:xfrm>
          <a:prstGeom prst="rect">
            <a:avLst/>
          </a:prstGeom>
          <a:noFill/>
          <a:ln w="9525">
            <a:noFill/>
            <a:miter lim="800000"/>
            <a:headEnd/>
            <a:tailEnd/>
          </a:ln>
        </p:spPr>
        <p:txBody>
          <a:bodyPr wrap="none" lIns="0" tIns="0" rIns="0" bIns="0">
            <a:spAutoFit/>
          </a:bodyPr>
          <a:lstStyle/>
          <a:p>
            <a:r>
              <a:rPr lang="en-GB" b="1">
                <a:solidFill>
                  <a:srgbClr val="000080"/>
                </a:solidFill>
              </a:rPr>
              <a:t>5Gtc</a:t>
            </a:r>
            <a:endParaRPr lang="en-GB" sz="2400"/>
          </a:p>
        </p:txBody>
      </p:sp>
      <p:sp>
        <p:nvSpPr>
          <p:cNvPr id="388119" name="Rectangle 23"/>
          <p:cNvSpPr>
            <a:spLocks noChangeArrowheads="1"/>
          </p:cNvSpPr>
          <p:nvPr/>
        </p:nvSpPr>
        <p:spPr bwMode="auto">
          <a:xfrm>
            <a:off x="7923213" y="4344988"/>
            <a:ext cx="622300" cy="265112"/>
          </a:xfrm>
          <a:prstGeom prst="rect">
            <a:avLst/>
          </a:prstGeom>
          <a:noFill/>
          <a:ln w="9525">
            <a:noFill/>
            <a:miter lim="800000"/>
            <a:headEnd/>
            <a:tailEnd/>
          </a:ln>
        </p:spPr>
        <p:txBody>
          <a:bodyPr wrap="none" lIns="0" tIns="0" rIns="0" bIns="0">
            <a:spAutoFit/>
          </a:bodyPr>
          <a:lstStyle/>
          <a:p>
            <a:r>
              <a:rPr lang="en-GB" b="1">
                <a:solidFill>
                  <a:srgbClr val="000080"/>
                </a:solidFill>
              </a:rPr>
              <a:t>10Gtc</a:t>
            </a:r>
            <a:endParaRPr lang="en-GB" sz="2400"/>
          </a:p>
        </p:txBody>
      </p:sp>
      <p:sp>
        <p:nvSpPr>
          <p:cNvPr id="388120" name="Rectangle 24"/>
          <p:cNvSpPr>
            <a:spLocks noChangeArrowheads="1"/>
          </p:cNvSpPr>
          <p:nvPr/>
        </p:nvSpPr>
        <p:spPr bwMode="auto">
          <a:xfrm>
            <a:off x="7923213" y="3836988"/>
            <a:ext cx="622300" cy="265112"/>
          </a:xfrm>
          <a:prstGeom prst="rect">
            <a:avLst/>
          </a:prstGeom>
          <a:noFill/>
          <a:ln w="9525">
            <a:noFill/>
            <a:miter lim="800000"/>
            <a:headEnd/>
            <a:tailEnd/>
          </a:ln>
        </p:spPr>
        <p:txBody>
          <a:bodyPr wrap="none" lIns="0" tIns="0" rIns="0" bIns="0">
            <a:spAutoFit/>
          </a:bodyPr>
          <a:lstStyle/>
          <a:p>
            <a:r>
              <a:rPr lang="en-GB" b="1">
                <a:solidFill>
                  <a:srgbClr val="000080"/>
                </a:solidFill>
              </a:rPr>
              <a:t>15Gtc</a:t>
            </a:r>
            <a:endParaRPr lang="en-GB" sz="2400"/>
          </a:p>
        </p:txBody>
      </p:sp>
      <p:sp>
        <p:nvSpPr>
          <p:cNvPr id="388121" name="Rectangle 25"/>
          <p:cNvSpPr>
            <a:spLocks noChangeArrowheads="1"/>
          </p:cNvSpPr>
          <p:nvPr/>
        </p:nvSpPr>
        <p:spPr bwMode="auto">
          <a:xfrm>
            <a:off x="7923213" y="3340100"/>
            <a:ext cx="622300" cy="265113"/>
          </a:xfrm>
          <a:prstGeom prst="rect">
            <a:avLst/>
          </a:prstGeom>
          <a:noFill/>
          <a:ln w="9525">
            <a:noFill/>
            <a:miter lim="800000"/>
            <a:headEnd/>
            <a:tailEnd/>
          </a:ln>
        </p:spPr>
        <p:txBody>
          <a:bodyPr wrap="none" lIns="0" tIns="0" rIns="0" bIns="0">
            <a:spAutoFit/>
          </a:bodyPr>
          <a:lstStyle/>
          <a:p>
            <a:r>
              <a:rPr lang="en-GB" b="1">
                <a:solidFill>
                  <a:srgbClr val="000080"/>
                </a:solidFill>
              </a:rPr>
              <a:t>20Gtc</a:t>
            </a:r>
            <a:endParaRPr lang="en-GB" sz="2400"/>
          </a:p>
        </p:txBody>
      </p:sp>
      <p:sp>
        <p:nvSpPr>
          <p:cNvPr id="388122" name="Rectangle 26"/>
          <p:cNvSpPr>
            <a:spLocks noChangeArrowheads="1"/>
          </p:cNvSpPr>
          <p:nvPr/>
        </p:nvSpPr>
        <p:spPr bwMode="auto">
          <a:xfrm>
            <a:off x="1123950" y="5603875"/>
            <a:ext cx="514350" cy="265113"/>
          </a:xfrm>
          <a:prstGeom prst="rect">
            <a:avLst/>
          </a:prstGeom>
          <a:noFill/>
          <a:ln w="9525">
            <a:noFill/>
            <a:miter lim="800000"/>
            <a:headEnd/>
            <a:tailEnd/>
          </a:ln>
        </p:spPr>
        <p:txBody>
          <a:bodyPr wrap="none" lIns="0" tIns="0" rIns="0" bIns="0">
            <a:spAutoFit/>
          </a:bodyPr>
          <a:lstStyle/>
          <a:p>
            <a:r>
              <a:rPr lang="en-GB" b="1">
                <a:solidFill>
                  <a:srgbClr val="000080"/>
                </a:solidFill>
              </a:rPr>
              <a:t>1800</a:t>
            </a:r>
            <a:endParaRPr lang="en-GB" sz="2400"/>
          </a:p>
        </p:txBody>
      </p:sp>
      <p:sp>
        <p:nvSpPr>
          <p:cNvPr id="388123" name="Rectangle 27"/>
          <p:cNvSpPr>
            <a:spLocks noChangeArrowheads="1"/>
          </p:cNvSpPr>
          <p:nvPr/>
        </p:nvSpPr>
        <p:spPr bwMode="auto">
          <a:xfrm>
            <a:off x="2741613" y="5603875"/>
            <a:ext cx="514350" cy="265113"/>
          </a:xfrm>
          <a:prstGeom prst="rect">
            <a:avLst/>
          </a:prstGeom>
          <a:noFill/>
          <a:ln w="9525">
            <a:noFill/>
            <a:miter lim="800000"/>
            <a:headEnd/>
            <a:tailEnd/>
          </a:ln>
        </p:spPr>
        <p:txBody>
          <a:bodyPr wrap="none" lIns="0" tIns="0" rIns="0" bIns="0">
            <a:spAutoFit/>
          </a:bodyPr>
          <a:lstStyle/>
          <a:p>
            <a:r>
              <a:rPr lang="en-GB" b="1">
                <a:solidFill>
                  <a:srgbClr val="000080"/>
                </a:solidFill>
              </a:rPr>
              <a:t>1900</a:t>
            </a:r>
            <a:endParaRPr lang="en-GB" sz="2400"/>
          </a:p>
        </p:txBody>
      </p:sp>
      <p:sp>
        <p:nvSpPr>
          <p:cNvPr id="388124" name="Rectangle 28"/>
          <p:cNvSpPr>
            <a:spLocks noChangeArrowheads="1"/>
          </p:cNvSpPr>
          <p:nvPr/>
        </p:nvSpPr>
        <p:spPr bwMode="auto">
          <a:xfrm>
            <a:off x="4359275" y="5603875"/>
            <a:ext cx="514350" cy="265113"/>
          </a:xfrm>
          <a:prstGeom prst="rect">
            <a:avLst/>
          </a:prstGeom>
          <a:noFill/>
          <a:ln w="9525">
            <a:noFill/>
            <a:miter lim="800000"/>
            <a:headEnd/>
            <a:tailEnd/>
          </a:ln>
        </p:spPr>
        <p:txBody>
          <a:bodyPr wrap="none" lIns="0" tIns="0" rIns="0" bIns="0">
            <a:spAutoFit/>
          </a:bodyPr>
          <a:lstStyle/>
          <a:p>
            <a:r>
              <a:rPr lang="en-GB" b="1">
                <a:solidFill>
                  <a:srgbClr val="000080"/>
                </a:solidFill>
              </a:rPr>
              <a:t>2000</a:t>
            </a:r>
            <a:endParaRPr lang="en-GB" sz="2400"/>
          </a:p>
        </p:txBody>
      </p:sp>
      <p:sp>
        <p:nvSpPr>
          <p:cNvPr id="388125" name="Rectangle 29"/>
          <p:cNvSpPr>
            <a:spLocks noChangeArrowheads="1"/>
          </p:cNvSpPr>
          <p:nvPr/>
        </p:nvSpPr>
        <p:spPr bwMode="auto">
          <a:xfrm>
            <a:off x="5967413" y="5603875"/>
            <a:ext cx="514350" cy="265113"/>
          </a:xfrm>
          <a:prstGeom prst="rect">
            <a:avLst/>
          </a:prstGeom>
          <a:noFill/>
          <a:ln w="9525">
            <a:noFill/>
            <a:miter lim="800000"/>
            <a:headEnd/>
            <a:tailEnd/>
          </a:ln>
        </p:spPr>
        <p:txBody>
          <a:bodyPr wrap="none" lIns="0" tIns="0" rIns="0" bIns="0">
            <a:spAutoFit/>
          </a:bodyPr>
          <a:lstStyle/>
          <a:p>
            <a:r>
              <a:rPr lang="en-GB" b="1">
                <a:solidFill>
                  <a:srgbClr val="000080"/>
                </a:solidFill>
              </a:rPr>
              <a:t>2100</a:t>
            </a:r>
            <a:endParaRPr lang="en-GB" sz="2400"/>
          </a:p>
        </p:txBody>
      </p:sp>
      <p:sp>
        <p:nvSpPr>
          <p:cNvPr id="388126" name="Rectangle 30"/>
          <p:cNvSpPr>
            <a:spLocks noChangeArrowheads="1"/>
          </p:cNvSpPr>
          <p:nvPr/>
        </p:nvSpPr>
        <p:spPr bwMode="auto">
          <a:xfrm>
            <a:off x="7585075" y="5603875"/>
            <a:ext cx="514350" cy="265113"/>
          </a:xfrm>
          <a:prstGeom prst="rect">
            <a:avLst/>
          </a:prstGeom>
          <a:noFill/>
          <a:ln w="9525">
            <a:noFill/>
            <a:miter lim="800000"/>
            <a:headEnd/>
            <a:tailEnd/>
          </a:ln>
        </p:spPr>
        <p:txBody>
          <a:bodyPr wrap="none" lIns="0" tIns="0" rIns="0" bIns="0">
            <a:spAutoFit/>
          </a:bodyPr>
          <a:lstStyle/>
          <a:p>
            <a:r>
              <a:rPr lang="en-GB" b="1">
                <a:solidFill>
                  <a:srgbClr val="000080"/>
                </a:solidFill>
              </a:rPr>
              <a:t>2200</a:t>
            </a:r>
            <a:endParaRPr lang="en-GB" sz="2400"/>
          </a:p>
        </p:txBody>
      </p:sp>
      <p:sp>
        <p:nvSpPr>
          <p:cNvPr id="388127" name="Line 31"/>
          <p:cNvSpPr>
            <a:spLocks noChangeShapeType="1"/>
          </p:cNvSpPr>
          <p:nvPr/>
        </p:nvSpPr>
        <p:spPr bwMode="auto">
          <a:xfrm>
            <a:off x="1468438" y="1431925"/>
            <a:ext cx="309562" cy="1588"/>
          </a:xfrm>
          <a:prstGeom prst="line">
            <a:avLst/>
          </a:prstGeom>
          <a:noFill/>
          <a:ln w="30163">
            <a:solidFill>
              <a:srgbClr val="FF0000"/>
            </a:solidFill>
            <a:round/>
            <a:headEnd/>
            <a:tailEnd/>
          </a:ln>
        </p:spPr>
        <p:txBody>
          <a:bodyPr/>
          <a:lstStyle/>
          <a:p>
            <a:endParaRPr lang="en-GB"/>
          </a:p>
        </p:txBody>
      </p:sp>
      <p:sp>
        <p:nvSpPr>
          <p:cNvPr id="388128" name="Rectangle 32"/>
          <p:cNvSpPr>
            <a:spLocks noChangeArrowheads="1"/>
          </p:cNvSpPr>
          <p:nvPr/>
        </p:nvSpPr>
        <p:spPr bwMode="auto">
          <a:xfrm>
            <a:off x="2038350" y="1346200"/>
            <a:ext cx="1595438" cy="212725"/>
          </a:xfrm>
          <a:prstGeom prst="rect">
            <a:avLst/>
          </a:prstGeom>
          <a:noFill/>
          <a:ln w="9525">
            <a:noFill/>
            <a:miter lim="800000"/>
            <a:headEnd/>
            <a:tailEnd/>
          </a:ln>
        </p:spPr>
        <p:txBody>
          <a:bodyPr wrap="none" lIns="0" tIns="0" rIns="0" bIns="0">
            <a:spAutoFit/>
          </a:bodyPr>
          <a:lstStyle/>
          <a:p>
            <a:r>
              <a:rPr lang="en-GB" b="1">
                <a:solidFill>
                  <a:srgbClr val="000080"/>
                </a:solidFill>
              </a:rPr>
              <a:t>Business As Usual</a:t>
            </a:r>
            <a:endParaRPr lang="en-GB" b="1"/>
          </a:p>
        </p:txBody>
      </p:sp>
      <p:sp>
        <p:nvSpPr>
          <p:cNvPr id="388129" name="Rectangle 33"/>
          <p:cNvSpPr>
            <a:spLocks noChangeArrowheads="1"/>
          </p:cNvSpPr>
          <p:nvPr/>
        </p:nvSpPr>
        <p:spPr bwMode="auto">
          <a:xfrm>
            <a:off x="7924800" y="3121025"/>
            <a:ext cx="409575" cy="266700"/>
          </a:xfrm>
          <a:prstGeom prst="rect">
            <a:avLst/>
          </a:prstGeom>
          <a:noFill/>
          <a:ln w="9525">
            <a:noFill/>
            <a:miter lim="800000"/>
            <a:headEnd/>
            <a:tailEnd/>
          </a:ln>
        </p:spPr>
        <p:txBody>
          <a:bodyPr wrap="none" lIns="0" tIns="0" rIns="0" bIns="0">
            <a:spAutoFit/>
          </a:bodyPr>
          <a:lstStyle/>
          <a:p>
            <a:r>
              <a:rPr lang="en-GB" b="1">
                <a:solidFill>
                  <a:srgbClr val="000080"/>
                </a:solidFill>
              </a:rPr>
              <a:t>250</a:t>
            </a:r>
            <a:endParaRPr lang="en-GB" sz="2400"/>
          </a:p>
        </p:txBody>
      </p:sp>
      <p:sp>
        <p:nvSpPr>
          <p:cNvPr id="388130" name="Rectangle 34"/>
          <p:cNvSpPr>
            <a:spLocks noChangeArrowheads="1"/>
          </p:cNvSpPr>
          <p:nvPr/>
        </p:nvSpPr>
        <p:spPr bwMode="auto">
          <a:xfrm>
            <a:off x="7924800" y="2693988"/>
            <a:ext cx="409575" cy="266700"/>
          </a:xfrm>
          <a:prstGeom prst="rect">
            <a:avLst/>
          </a:prstGeom>
          <a:noFill/>
          <a:ln w="9525">
            <a:noFill/>
            <a:miter lim="800000"/>
            <a:headEnd/>
            <a:tailEnd/>
          </a:ln>
        </p:spPr>
        <p:txBody>
          <a:bodyPr wrap="none" lIns="0" tIns="0" rIns="0" bIns="0">
            <a:spAutoFit/>
          </a:bodyPr>
          <a:lstStyle/>
          <a:p>
            <a:r>
              <a:rPr lang="en-GB" b="1">
                <a:solidFill>
                  <a:srgbClr val="000080"/>
                </a:solidFill>
              </a:rPr>
              <a:t>450</a:t>
            </a:r>
            <a:endParaRPr lang="en-GB" sz="2400"/>
          </a:p>
        </p:txBody>
      </p:sp>
      <p:sp>
        <p:nvSpPr>
          <p:cNvPr id="388131" name="Rectangle 35"/>
          <p:cNvSpPr>
            <a:spLocks noChangeArrowheads="1"/>
          </p:cNvSpPr>
          <p:nvPr/>
        </p:nvSpPr>
        <p:spPr bwMode="auto">
          <a:xfrm>
            <a:off x="7924800" y="2276475"/>
            <a:ext cx="409575" cy="266700"/>
          </a:xfrm>
          <a:prstGeom prst="rect">
            <a:avLst/>
          </a:prstGeom>
          <a:noFill/>
          <a:ln w="9525">
            <a:noFill/>
            <a:miter lim="800000"/>
            <a:headEnd/>
            <a:tailEnd/>
          </a:ln>
        </p:spPr>
        <p:txBody>
          <a:bodyPr wrap="none" lIns="0" tIns="0" rIns="0" bIns="0">
            <a:spAutoFit/>
          </a:bodyPr>
          <a:lstStyle/>
          <a:p>
            <a:r>
              <a:rPr lang="en-GB" b="1">
                <a:solidFill>
                  <a:srgbClr val="000080"/>
                </a:solidFill>
              </a:rPr>
              <a:t>650</a:t>
            </a:r>
            <a:endParaRPr lang="en-GB" sz="2400"/>
          </a:p>
        </p:txBody>
      </p:sp>
      <p:sp>
        <p:nvSpPr>
          <p:cNvPr id="388132" name="Rectangle 36"/>
          <p:cNvSpPr>
            <a:spLocks noChangeArrowheads="1"/>
          </p:cNvSpPr>
          <p:nvPr/>
        </p:nvSpPr>
        <p:spPr bwMode="auto">
          <a:xfrm>
            <a:off x="7924800" y="1849438"/>
            <a:ext cx="409575" cy="266700"/>
          </a:xfrm>
          <a:prstGeom prst="rect">
            <a:avLst/>
          </a:prstGeom>
          <a:noFill/>
          <a:ln w="9525">
            <a:noFill/>
            <a:miter lim="800000"/>
            <a:headEnd/>
            <a:tailEnd/>
          </a:ln>
        </p:spPr>
        <p:txBody>
          <a:bodyPr wrap="none" lIns="0" tIns="0" rIns="0" bIns="0">
            <a:spAutoFit/>
          </a:bodyPr>
          <a:lstStyle/>
          <a:p>
            <a:r>
              <a:rPr lang="en-GB" b="1">
                <a:solidFill>
                  <a:srgbClr val="000080"/>
                </a:solidFill>
              </a:rPr>
              <a:t>850</a:t>
            </a:r>
            <a:endParaRPr lang="en-GB" sz="2400"/>
          </a:p>
        </p:txBody>
      </p:sp>
      <p:sp>
        <p:nvSpPr>
          <p:cNvPr id="388133" name="Rectangle 37"/>
          <p:cNvSpPr>
            <a:spLocks noChangeArrowheads="1"/>
          </p:cNvSpPr>
          <p:nvPr/>
        </p:nvSpPr>
        <p:spPr bwMode="auto">
          <a:xfrm>
            <a:off x="7924800" y="1420813"/>
            <a:ext cx="522288" cy="266700"/>
          </a:xfrm>
          <a:prstGeom prst="rect">
            <a:avLst/>
          </a:prstGeom>
          <a:noFill/>
          <a:ln w="9525">
            <a:noFill/>
            <a:miter lim="800000"/>
            <a:headEnd/>
            <a:tailEnd/>
          </a:ln>
        </p:spPr>
        <p:txBody>
          <a:bodyPr wrap="none" lIns="0" tIns="0" rIns="0" bIns="0">
            <a:spAutoFit/>
          </a:bodyPr>
          <a:lstStyle/>
          <a:p>
            <a:r>
              <a:rPr lang="en-GB" b="1">
                <a:solidFill>
                  <a:srgbClr val="000080"/>
                </a:solidFill>
              </a:rPr>
              <a:t>1050</a:t>
            </a:r>
            <a:endParaRPr lang="en-GB" sz="2400"/>
          </a:p>
        </p:txBody>
      </p:sp>
      <p:sp>
        <p:nvSpPr>
          <p:cNvPr id="388134" name="Rectangle 38"/>
          <p:cNvSpPr>
            <a:spLocks noChangeArrowheads="1"/>
          </p:cNvSpPr>
          <p:nvPr/>
        </p:nvSpPr>
        <p:spPr bwMode="auto">
          <a:xfrm rot="16200000">
            <a:off x="8163719" y="2158207"/>
            <a:ext cx="604837" cy="266700"/>
          </a:xfrm>
          <a:prstGeom prst="rect">
            <a:avLst/>
          </a:prstGeom>
          <a:noFill/>
          <a:ln w="9525">
            <a:noFill/>
            <a:miter lim="800000"/>
            <a:headEnd/>
            <a:tailEnd/>
          </a:ln>
        </p:spPr>
        <p:txBody>
          <a:bodyPr wrap="none" lIns="0" tIns="0" rIns="0" bIns="0">
            <a:spAutoFit/>
          </a:bodyPr>
          <a:lstStyle/>
          <a:p>
            <a:r>
              <a:rPr lang="en-GB" b="1">
                <a:solidFill>
                  <a:srgbClr val="000080"/>
                </a:solidFill>
              </a:rPr>
              <a:t>ppmv</a:t>
            </a:r>
            <a:endParaRPr lang="en-GB" sz="2400"/>
          </a:p>
        </p:txBody>
      </p:sp>
      <p:sp>
        <p:nvSpPr>
          <p:cNvPr id="388135" name="Rectangle 39"/>
          <p:cNvSpPr>
            <a:spLocks noGrp="1" noChangeArrowheads="1"/>
          </p:cNvSpPr>
          <p:nvPr>
            <p:ph type="title"/>
          </p:nvPr>
        </p:nvSpPr>
        <p:spPr bwMode="auto">
          <a:xfrm>
            <a:off x="1347788" y="466725"/>
            <a:ext cx="7502525" cy="752475"/>
          </a:xfrm>
          <a:noFill/>
          <a:ln>
            <a:miter lim="800000"/>
            <a:headEnd/>
            <a:tailEnd/>
          </a:ln>
        </p:spPr>
        <p:txBody>
          <a:bodyPr vert="horz" wrap="square" lIns="91440" tIns="45720" rIns="91440" bIns="45720" numCol="1" anchor="t" anchorCtr="0" compatLnSpc="1">
            <a:prstTxWarp prst="textNoShape">
              <a:avLst/>
            </a:prstTxWarp>
          </a:bodyPr>
          <a:lstStyle/>
          <a:p>
            <a:r>
              <a:rPr lang="en-GB"/>
              <a:t>Concentrations Rising BAU</a:t>
            </a:r>
          </a:p>
        </p:txBody>
      </p:sp>
      <p:pic>
        <p:nvPicPr>
          <p:cNvPr id="388136" name="Picture 40"/>
          <p:cNvPicPr>
            <a:picLocks noChangeAspect="1" noChangeArrowheads="1"/>
          </p:cNvPicPr>
          <p:nvPr/>
        </p:nvPicPr>
        <p:blipFill>
          <a:blip r:embed="rId4" cstate="print"/>
          <a:srcRect/>
          <a:stretch>
            <a:fillRect/>
          </a:stretch>
        </p:blipFill>
        <p:spPr bwMode="auto">
          <a:xfrm>
            <a:off x="1293813" y="3438525"/>
            <a:ext cx="4071937" cy="2033588"/>
          </a:xfrm>
          <a:prstGeom prst="rect">
            <a:avLst/>
          </a:prstGeom>
          <a:noFill/>
          <a:ln w="9525">
            <a:noFill/>
            <a:miter lim="800000"/>
            <a:headEnd/>
            <a:tailEnd/>
          </a:ln>
          <a:effectLst/>
        </p:spPr>
      </p:pic>
      <p:sp>
        <p:nvSpPr>
          <p:cNvPr id="388137" name="Line 41"/>
          <p:cNvSpPr>
            <a:spLocks noChangeShapeType="1"/>
          </p:cNvSpPr>
          <p:nvPr/>
        </p:nvSpPr>
        <p:spPr bwMode="auto">
          <a:xfrm>
            <a:off x="7780338" y="1541463"/>
            <a:ext cx="1587" cy="1704975"/>
          </a:xfrm>
          <a:prstGeom prst="line">
            <a:avLst/>
          </a:prstGeom>
          <a:noFill/>
          <a:ln w="22225">
            <a:solidFill>
              <a:srgbClr val="000080"/>
            </a:solidFill>
            <a:round/>
            <a:headEnd/>
            <a:tailEnd/>
          </a:ln>
        </p:spPr>
        <p:txBody>
          <a:bodyPr/>
          <a:lstStyle/>
          <a:p>
            <a:endParaRPr lang="en-GB"/>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8135"/>
                                        </p:tgtEl>
                                        <p:attrNameLst>
                                          <p:attrName>style.visibility</p:attrName>
                                        </p:attrNameLst>
                                      </p:cBhvr>
                                      <p:to>
                                        <p:strVal val="visible"/>
                                      </p:to>
                                    </p:set>
                                    <p:animEffect transition="in" filter="wipe(left)">
                                      <p:cBhvr>
                                        <p:cTn id="7" dur="500"/>
                                        <p:tgtEl>
                                          <p:spTgt spid="3881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8128"/>
                                        </p:tgtEl>
                                        <p:attrNameLst>
                                          <p:attrName>style.visibility</p:attrName>
                                        </p:attrNameLst>
                                      </p:cBhvr>
                                      <p:to>
                                        <p:strVal val="visible"/>
                                      </p:to>
                                    </p:set>
                                    <p:animEffect transition="in" filter="wipe(left)">
                                      <p:cBhvr>
                                        <p:cTn id="12" dur="500"/>
                                        <p:tgtEl>
                                          <p:spTgt spid="3881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8127"/>
                                        </p:tgtEl>
                                        <p:attrNameLst>
                                          <p:attrName>style.visibility</p:attrName>
                                        </p:attrNameLst>
                                      </p:cBhvr>
                                      <p:to>
                                        <p:strVal val="visible"/>
                                      </p:to>
                                    </p:set>
                                    <p:animEffect transition="in" filter="wipe(left)">
                                      <p:cBhvr>
                                        <p:cTn id="17" dur="500"/>
                                        <p:tgtEl>
                                          <p:spTgt spid="3881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88136"/>
                                        </p:tgtEl>
                                        <p:attrNameLst>
                                          <p:attrName>style.visibility</p:attrName>
                                        </p:attrNameLst>
                                      </p:cBhvr>
                                      <p:to>
                                        <p:strVal val="visible"/>
                                      </p:to>
                                    </p:set>
                                    <p:animEffect transition="in" filter="wipe(left)">
                                      <p:cBhvr>
                                        <p:cTn id="22" dur="500"/>
                                        <p:tgtEl>
                                          <p:spTgt spid="3881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88098"/>
                                        </p:tgtEl>
                                        <p:attrNameLst>
                                          <p:attrName>style.visibility</p:attrName>
                                        </p:attrNameLst>
                                      </p:cBhvr>
                                      <p:to>
                                        <p:strVal val="visible"/>
                                      </p:to>
                                    </p:set>
                                    <p:animEffect transition="in" filter="wipe(left)">
                                      <p:cBhvr>
                                        <p:cTn id="27" dur="500"/>
                                        <p:tgtEl>
                                          <p:spTgt spid="388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127" grpId="0" animBg="1"/>
      <p:bldP spid="388128" grpId="0" autoUpdateAnimBg="0"/>
      <p:bldP spid="388135"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BRANCHTO" val="262"/>
  <p:tag name="HOTSPOTTYPE" val="DefinedInNavigator"/>
  <p:tag name="DEFINEDINNAVIGATOR" val="True"/>
</p:tagLst>
</file>

<file path=ppt/theme/theme1.xml><?xml version="1.0" encoding="utf-8"?>
<a:theme xmlns:a="http://schemas.openxmlformats.org/drawingml/2006/main" name="Recommending A Strategy">
  <a:themeElements>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fontScheme name="Recommending A Strategy">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2">
        <a:dk1>
          <a:srgbClr val="000000"/>
        </a:dk1>
        <a:lt1>
          <a:srgbClr val="FFFFFF"/>
        </a:lt1>
        <a:dk2>
          <a:srgbClr val="009900"/>
        </a:dk2>
        <a:lt2>
          <a:srgbClr val="CC0000"/>
        </a:lt2>
        <a:accent1>
          <a:srgbClr val="CCCC00"/>
        </a:accent1>
        <a:accent2>
          <a:srgbClr val="3333CC"/>
        </a:accent2>
        <a:accent3>
          <a:srgbClr val="FFFFFF"/>
        </a:accent3>
        <a:accent4>
          <a:srgbClr val="000000"/>
        </a:accent4>
        <a:accent5>
          <a:srgbClr val="E2E2AA"/>
        </a:accent5>
        <a:accent6>
          <a:srgbClr val="2D2DB9"/>
        </a:accent6>
        <a:hlink>
          <a:srgbClr val="000000"/>
        </a:hlink>
        <a:folHlink>
          <a:srgbClr val="808080"/>
        </a:folHlink>
      </a:clrScheme>
      <a:clrMap bg1="lt1" tx1="dk1" bg2="lt2" tx2="dk2" accent1="accent1" accent2="accent2" accent3="accent3" accent4="accent4" accent5="accent5" accent6="accent6" hlink="hlink" folHlink="folHlink"/>
    </a:extraClrScheme>
    <a:extraClrScheme>
      <a:clrScheme name="Recommending A Strateg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commending A Strategy 4">
        <a:dk1>
          <a:srgbClr val="333399"/>
        </a:dk1>
        <a:lt1>
          <a:srgbClr val="FFFFCC"/>
        </a:lt1>
        <a:dk2>
          <a:srgbClr val="000000"/>
        </a:dk2>
        <a:lt2>
          <a:srgbClr val="0000FF"/>
        </a:lt2>
        <a:accent1>
          <a:srgbClr val="800000"/>
        </a:accent1>
        <a:accent2>
          <a:srgbClr val="3366CC"/>
        </a:accent2>
        <a:accent3>
          <a:srgbClr val="AAAAAA"/>
        </a:accent3>
        <a:accent4>
          <a:srgbClr val="DADAAE"/>
        </a:accent4>
        <a:accent5>
          <a:srgbClr val="C0AAAA"/>
        </a:accent5>
        <a:accent6>
          <a:srgbClr val="2D5CB9"/>
        </a:accent6>
        <a:hlink>
          <a:srgbClr val="FFFF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5">
        <a:dk1>
          <a:srgbClr val="CC3300"/>
        </a:dk1>
        <a:lt1>
          <a:srgbClr val="FFFFCC"/>
        </a:lt1>
        <a:dk2>
          <a:srgbClr val="000000"/>
        </a:dk2>
        <a:lt2>
          <a:srgbClr val="CC6600"/>
        </a:lt2>
        <a:accent1>
          <a:srgbClr val="993300"/>
        </a:accent1>
        <a:accent2>
          <a:srgbClr val="808000"/>
        </a:accent2>
        <a:accent3>
          <a:srgbClr val="AAAAAA"/>
        </a:accent3>
        <a:accent4>
          <a:srgbClr val="DADAAE"/>
        </a:accent4>
        <a:accent5>
          <a:srgbClr val="CAADAA"/>
        </a:accent5>
        <a:accent6>
          <a:srgbClr val="7373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6">
        <a:dk1>
          <a:srgbClr val="66CCFF"/>
        </a:dk1>
        <a:lt1>
          <a:srgbClr val="CCECFF"/>
        </a:lt1>
        <a:dk2>
          <a:srgbClr val="000000"/>
        </a:dk2>
        <a:lt2>
          <a:srgbClr val="9999FF"/>
        </a:lt2>
        <a:accent1>
          <a:srgbClr val="FFFFFF"/>
        </a:accent1>
        <a:accent2>
          <a:srgbClr val="99CCFF"/>
        </a:accent2>
        <a:accent3>
          <a:srgbClr val="AAAAAA"/>
        </a:accent3>
        <a:accent4>
          <a:srgbClr val="AEC9DA"/>
        </a:accent4>
        <a:accent5>
          <a:srgbClr val="FFFFFF"/>
        </a:accent5>
        <a:accent6>
          <a:srgbClr val="8AB9E7"/>
        </a:accent6>
        <a:hlink>
          <a:srgbClr val="CCEC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7">
        <a:dk1>
          <a:srgbClr val="993366"/>
        </a:dk1>
        <a:lt1>
          <a:srgbClr val="FFFFCC"/>
        </a:lt1>
        <a:dk2>
          <a:srgbClr val="333399"/>
        </a:dk2>
        <a:lt2>
          <a:srgbClr val="0066FF"/>
        </a:lt2>
        <a:accent1>
          <a:srgbClr val="6600FF"/>
        </a:accent1>
        <a:accent2>
          <a:srgbClr val="0099CC"/>
        </a:accent2>
        <a:accent3>
          <a:srgbClr val="ADADCA"/>
        </a:accent3>
        <a:accent4>
          <a:srgbClr val="DADAAE"/>
        </a:accent4>
        <a:accent5>
          <a:srgbClr val="B8AAFF"/>
        </a:accent5>
        <a:accent6>
          <a:srgbClr val="008AB9"/>
        </a:accent6>
        <a:hlink>
          <a:srgbClr val="66FF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8">
        <a:dk1>
          <a:srgbClr val="993366"/>
        </a:dk1>
        <a:lt1>
          <a:srgbClr val="EAEAEA"/>
        </a:lt1>
        <a:dk2>
          <a:srgbClr val="660066"/>
        </a:dk2>
        <a:lt2>
          <a:srgbClr val="CC0000"/>
        </a:lt2>
        <a:accent1>
          <a:srgbClr val="A50021"/>
        </a:accent1>
        <a:accent2>
          <a:srgbClr val="660033"/>
        </a:accent2>
        <a:accent3>
          <a:srgbClr val="B8AAB8"/>
        </a:accent3>
        <a:accent4>
          <a:srgbClr val="C8C8C8"/>
        </a:accent4>
        <a:accent5>
          <a:srgbClr val="CFAAAB"/>
        </a:accent5>
        <a:accent6>
          <a:srgbClr val="5C00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Office\Templates\1033\Recommending A Strategy.pot</Template>
  <TotalTime>29320</TotalTime>
  <Words>4803</Words>
  <Application>Microsoft Office PowerPoint</Application>
  <PresentationFormat>On-screen Show (4:3)</PresentationFormat>
  <Paragraphs>756</Paragraphs>
  <Slides>36</Slides>
  <Notes>36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6" baseType="lpstr">
      <vt:lpstr>Arial</vt:lpstr>
      <vt:lpstr>Times New Roman</vt:lpstr>
      <vt:lpstr>Tahoma</vt:lpstr>
      <vt:lpstr>Wingdings</vt:lpstr>
      <vt:lpstr>Futura Lt BT</vt:lpstr>
      <vt:lpstr>BankGothic Md BT</vt:lpstr>
      <vt:lpstr>AGaramond</vt:lpstr>
      <vt:lpstr>Symbol</vt:lpstr>
      <vt:lpstr>Recommending A Strategy</vt:lpstr>
      <vt:lpstr>CorelDRAW 8.0 Graphic</vt:lpstr>
      <vt:lpstr>C&amp;C - A Syntax for Survival</vt:lpstr>
      <vt:lpstr>Guesswork to Framework . . .</vt:lpstr>
      <vt:lpstr>Cultural Theory . . . ?</vt:lpstr>
      <vt:lpstr>Global Consciousness . . . ?</vt:lpstr>
      <vt:lpstr>C&amp;C and the UNFCCC</vt:lpstr>
      <vt:lpstr>C&amp;C and the IPCC</vt:lpstr>
      <vt:lpstr>C&amp;C</vt:lpstr>
      <vt:lpstr>C&amp;C on a timescale</vt:lpstr>
      <vt:lpstr>Concentrations Rising BAU</vt:lpstr>
      <vt:lpstr> . . . or Stabilised 450 ppmv</vt:lpstr>
      <vt:lpstr>Temperature Rising BAU?</vt:lpstr>
      <vt:lpstr>. . . or Stabilised below 2oC</vt:lpstr>
      <vt:lpstr>CO2:GDP Lockstep - Broken?</vt:lpstr>
      <vt:lpstr>Damages – Rising</vt:lpstr>
      <vt:lpstr>GDP less Damages </vt:lpstr>
      <vt:lpstr>GDP less Damages as %</vt:lpstr>
      <vt:lpstr>Economy - Basic Features</vt:lpstr>
      <vt:lpstr>Economy   Basic  Features</vt:lpstr>
      <vt:lpstr>Economy - Basic Relationships</vt:lpstr>
      <vt:lpstr>Economy - Basic Relationships</vt:lpstr>
      <vt:lpstr>Economy - Basic Relationships</vt:lpstr>
      <vt:lpstr>Economy - Basic Relationships</vt:lpstr>
      <vt:lpstr>Slide 23</vt:lpstr>
      <vt:lpstr>PPP $:tonne ‘Efficiency’ - 1990</vt:lpstr>
      <vt:lpstr>Trends of Expansion &amp; Divergence</vt:lpstr>
      <vt:lpstr>Trends of Expansion &amp; Divergence</vt:lpstr>
      <vt:lpstr>Trends of Expansion &amp; Divergence</vt:lpstr>
      <vt:lpstr>Contraction &amp; Convergence 2050</vt:lpstr>
      <vt:lpstr>Contraction &amp; Convergence 2100</vt:lpstr>
      <vt:lpstr>Contraction &amp; Convergence</vt:lpstr>
      <vt:lpstr>Contraction &amp; Convergence</vt:lpstr>
      <vt:lpstr>Contraction &amp; Convergence</vt:lpstr>
      <vt:lpstr>Contraction &amp; Convergence</vt:lpstr>
      <vt:lpstr>“ C &amp; C ” – The Classic Image</vt:lpstr>
      <vt:lpstr>C&amp;C Resolves Asymmetry of E&amp;D</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Aubrey</dc:creator>
  <cp:lastModifiedBy>Aubrey</cp:lastModifiedBy>
  <cp:revision>357</cp:revision>
  <cp:lastPrinted>1601-01-01T00:00:00Z</cp:lastPrinted>
  <dcterms:created xsi:type="dcterms:W3CDTF">1601-01-01T00:00:00Z</dcterms:created>
  <dcterms:modified xsi:type="dcterms:W3CDTF">2010-05-24T07:59:02Z</dcterms:modified>
</cp:coreProperties>
</file>